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58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r>
              <a:rPr lang="en-GB" sz="1400" b="1" baseline="0" dirty="0">
                <a:solidFill>
                  <a:srgbClr val="5C5B5A"/>
                </a:solidFill>
              </a:rPr>
              <a:t> (August - December</a:t>
            </a:r>
            <a:r>
              <a:rPr lang="en-GB" sz="1400" b="1" dirty="0">
                <a:solidFill>
                  <a:srgbClr val="5C5B5A"/>
                </a:solidFill>
              </a:rPr>
              <a:t> 2024</a:t>
            </a:r>
            <a:r>
              <a:rPr lang="en-GB" sz="1400" b="1" baseline="0" dirty="0">
                <a:solidFill>
                  <a:srgbClr val="5C5B5A"/>
                </a:solidFill>
              </a:rPr>
              <a:t>)</a:t>
            </a:r>
            <a:endParaRPr lang="en-GB" sz="1400" b="1" dirty="0">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GB"/>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S14+S15+S16: 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0.66</c:v>
                </c:pt>
                <c:pt idx="1">
                  <c:v>0.09</c:v>
                </c:pt>
                <c:pt idx="2">
                  <c:v>0.09</c:v>
                </c:pt>
                <c:pt idx="3">
                  <c:v>0.04</c:v>
                </c:pt>
                <c:pt idx="4">
                  <c:v>0.02</c:v>
                </c:pt>
                <c:pt idx="5">
                  <c:v>0.1</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(n=93)</c:v>
                </c:pt>
              </c:strCache>
            </c:strRef>
          </c:tx>
          <c:spPr>
            <a:solidFill>
              <a:srgbClr val="D7A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c:v>
                </c:pt>
                <c:pt idx="1">
                  <c:v>0.06</c:v>
                </c:pt>
                <c:pt idx="2">
                  <c:v>7.0000000000000007E-2</c:v>
                </c:pt>
                <c:pt idx="3">
                  <c:v>0.04</c:v>
                </c:pt>
                <c:pt idx="4">
                  <c:v>0.02</c:v>
                </c:pt>
                <c:pt idx="5">
                  <c:v>0.12</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(n=59)</c:v>
                </c:pt>
              </c:strCache>
            </c:strRef>
          </c:tx>
          <c:spPr>
            <a:solidFill>
              <a:srgbClr val="9A57C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0.28000000000000003</c:v>
                </c:pt>
                <c:pt idx="1">
                  <c:v>0.12</c:v>
                </c:pt>
                <c:pt idx="2">
                  <c:v>0.19</c:v>
                </c:pt>
                <c:pt idx="3">
                  <c:v>0.03</c:v>
                </c:pt>
                <c:pt idx="4">
                  <c:v>0.04</c:v>
                </c:pt>
                <c:pt idx="5">
                  <c:v>0.35</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(n=150)</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0.45</c:v>
                </c:pt>
                <c:pt idx="1">
                  <c:v>0.14000000000000001</c:v>
                </c:pt>
                <c:pt idx="2">
                  <c:v>0.11</c:v>
                </c:pt>
                <c:pt idx="3">
                  <c:v>0.1</c:v>
                </c:pt>
                <c:pt idx="4">
                  <c:v>0.03</c:v>
                </c:pt>
                <c:pt idx="5">
                  <c:v>0.17</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24D4A25-DB11-4E7E-A051-8EE153A8C0CC}" type="datetimeFigureOut">
              <a:rPr lang="en-GB" smtClean="0"/>
              <a:t>11/04/2025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D01E937-C8C5-48EC-B28D-D22BD09CA565}" type="slidenum">
              <a:rPr lang="en-GB" smtClean="0"/>
              <a:t>‹#›</a:t>
            </a:fld>
            <a:endParaRPr lang="en-GB"/>
          </a:p>
        </p:txBody>
      </p:sp>
    </p:spTree>
    <p:extLst>
      <p:ext uri="{BB962C8B-B14F-4D97-AF65-F5344CB8AC3E}">
        <p14:creationId xmlns:p14="http://schemas.microsoft.com/office/powerpoint/2010/main" val="427379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W15 slides the reported figures were: 36%; 32%; 73%; 59%</a:t>
            </a:r>
          </a:p>
        </p:txBody>
      </p:sp>
      <p:sp>
        <p:nvSpPr>
          <p:cNvPr id="4" name="Slide Number Placeholder 3"/>
          <p:cNvSpPr>
            <a:spLocks noGrp="1"/>
          </p:cNvSpPr>
          <p:nvPr>
            <p:ph type="sldNum" sz="quarter" idx="5"/>
          </p:nvPr>
        </p:nvSpPr>
        <p:spPr/>
        <p:txBody>
          <a:bodyPr/>
          <a:lstStyle/>
          <a:p>
            <a:fld id="{64D56AD6-0BA7-4D54-8FF8-0C6644A05EEC}" type="slidenum">
              <a:rPr lang="en-GB" smtClean="0"/>
              <a:t>70</a:t>
            </a:fld>
            <a:endParaRPr lang="en-GB" dirty="0"/>
          </a:p>
        </p:txBody>
      </p:sp>
    </p:spTree>
    <p:extLst>
      <p:ext uri="{BB962C8B-B14F-4D97-AF65-F5344CB8AC3E}">
        <p14:creationId xmlns:p14="http://schemas.microsoft.com/office/powerpoint/2010/main" val="262918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1800" b="1" i="0">
                <a:solidFill>
                  <a:srgbClr val="009590"/>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959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959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959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457616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87375" y="6341478"/>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2" name="Holder 2"/>
          <p:cNvSpPr>
            <a:spLocks noGrp="1"/>
          </p:cNvSpPr>
          <p:nvPr>
            <p:ph type="title"/>
          </p:nvPr>
        </p:nvSpPr>
        <p:spPr>
          <a:xfrm>
            <a:off x="346963" y="111378"/>
            <a:ext cx="11245215" cy="756919"/>
          </a:xfrm>
          <a:prstGeom prst="rect">
            <a:avLst/>
          </a:prstGeom>
        </p:spPr>
        <p:txBody>
          <a:bodyPr wrap="square" lIns="0" tIns="0" rIns="0" bIns="0">
            <a:spAutoFit/>
          </a:bodyPr>
          <a:lstStyle>
            <a:lvl1pPr>
              <a:defRPr sz="1800" b="1" i="0">
                <a:solidFill>
                  <a:srgbClr val="009590"/>
                </a:solidFill>
                <a:latin typeface="Arial"/>
                <a:cs typeface="Arial"/>
              </a:defRPr>
            </a:lvl1pPr>
          </a:lstStyle>
          <a:p>
            <a:endParaRPr/>
          </a:p>
        </p:txBody>
      </p:sp>
      <p:sp>
        <p:nvSpPr>
          <p:cNvPr id="3" name="Holder 3"/>
          <p:cNvSpPr>
            <a:spLocks noGrp="1"/>
          </p:cNvSpPr>
          <p:nvPr>
            <p:ph type="body" idx="1"/>
          </p:nvPr>
        </p:nvSpPr>
        <p:spPr>
          <a:xfrm>
            <a:off x="924890" y="1859660"/>
            <a:ext cx="10342245" cy="42221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bmjopenquality.bmj.com/content/bmjqir/8/2/e000411.full.pdf#%3A~%3Atext%3Dnot%20present%20%20%20Table%201%20%20%2C%205.2%20%20%204%20more%20rows%20" TargetMode="External"/><Relationship Id="rId2" Type="http://schemas.openxmlformats.org/officeDocument/2006/relationships/hyperlink" Target="https://www.ons.gov.uk/employmentandlabourmarket/peopleinwork/employmentandemployeetypes/methodologies/annualpopulationsurveyapsqmi" TargetMode="External"/><Relationship Id="rId1" Type="http://schemas.openxmlformats.org/officeDocument/2006/relationships/slideLayout" Target="../slideLayouts/slideLayout2.xml"/><Relationship Id="rId4" Type="http://schemas.openxmlformats.org/officeDocument/2006/relationships/hyperlink" Target="https://www.ons.gov.uk/peoplepopulationandcommunity/wellbeing/articles/ukmeasuresofnationalwellbeing/dashboard"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ons.gov.uk/peoplepopulationandcommunity/wellbeing/datasets/publicopinionsandsocialtrendsgreatbritainpersonalwellbeingandlonelines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7.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6.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4.png"/><Relationship Id="rId3" Type="http://schemas.openxmlformats.org/officeDocument/2006/relationships/image" Target="../media/image17.png"/><Relationship Id="rId7" Type="http://schemas.openxmlformats.org/officeDocument/2006/relationships/image" Target="../media/image40.png"/><Relationship Id="rId12"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16.png"/><Relationship Id="rId10" Type="http://schemas.openxmlformats.org/officeDocument/2006/relationships/image" Target="../media/image43.png"/><Relationship Id="rId4" Type="http://schemas.openxmlformats.org/officeDocument/2006/relationships/image" Target="../media/image15.png"/><Relationship Id="rId9" Type="http://schemas.openxmlformats.org/officeDocument/2006/relationships/image" Target="../media/image42.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32.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34.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8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9.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58.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4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image" Target="../media/image1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hyperlink" Target="https://www.ons.gov.uk/peoplepopulationandcommunity/wellbeing/datasets/publicopinionsandsocialtrendsgreatbritainpersonalwellbeingandloneliness" TargetMode="External"/><Relationship Id="rId2" Type="http://schemas.openxmlformats.org/officeDocument/2006/relationships/hyperlink" Target="https://www.gov.uk/government/statistics/community-life-survey-202324-annual-public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69.xml"/><Relationship Id="rId5" Type="http://schemas.openxmlformats.org/officeDocument/2006/relationships/slide" Target="slide51.xml"/><Relationship Id="rId4" Type="http://schemas.openxmlformats.org/officeDocument/2006/relationships/slide" Target="slide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5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image" Target="../media/image12.png"/><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5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5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7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image" Target="../media/image12.png"/><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chart" Target="../charts/chart1.xml"/></Relationships>
</file>

<file path=ppt/slides/_rels/slide7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87.png"/><Relationship Id="rId7" Type="http://schemas.openxmlformats.org/officeDocument/2006/relationships/image" Target="../media/image114.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118.png"/><Relationship Id="rId5" Type="http://schemas.openxmlformats.org/officeDocument/2006/relationships/image" Target="../media/image113.png"/><Relationship Id="rId10" Type="http://schemas.openxmlformats.org/officeDocument/2006/relationships/image" Target="../media/image117.png"/><Relationship Id="rId4" Type="http://schemas.openxmlformats.org/officeDocument/2006/relationships/image" Target="../media/image13.png"/><Relationship Id="rId9" Type="http://schemas.openxmlformats.org/officeDocument/2006/relationships/image" Target="../media/image11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80.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image" Target="../media/image12.png"/><Relationship Id="rId4" Type="http://schemas.openxmlformats.org/officeDocument/2006/relationships/image" Target="../media/image1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18.xml"/><Relationship Id="rId7" Type="http://schemas.openxmlformats.org/officeDocument/2006/relationships/slide" Target="slide33.xml"/><Relationship Id="rId12" Type="http://schemas.openxmlformats.org/officeDocument/2006/relationships/slide" Target="slide63.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60.xml"/><Relationship Id="rId5" Type="http://schemas.openxmlformats.org/officeDocument/2006/relationships/slide" Target="slide30.xml"/><Relationship Id="rId10" Type="http://schemas.openxmlformats.org/officeDocument/2006/relationships/slide" Target="slide57.xml"/><Relationship Id="rId4" Type="http://schemas.openxmlformats.org/officeDocument/2006/relationships/slide" Target="slide28.xml"/><Relationship Id="rId9" Type="http://schemas.openxmlformats.org/officeDocument/2006/relationships/slide" Target="slide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8" Type="http://schemas.openxmlformats.org/officeDocument/2006/relationships/slide" Target="slide88.xml"/><Relationship Id="rId3" Type="http://schemas.openxmlformats.org/officeDocument/2006/relationships/image" Target="../media/image10.png"/><Relationship Id="rId7" Type="http://schemas.openxmlformats.org/officeDocument/2006/relationships/slide" Target="slide8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83.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slide" Target="slide9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12.png"/><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9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1.png"/><Relationship Id="rId7" Type="http://schemas.openxmlformats.org/officeDocument/2006/relationships/image" Target="../media/image127.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33.png"/><Relationship Id="rId4" Type="http://schemas.openxmlformats.org/officeDocument/2006/relationships/image" Target="../media/image132.png"/></Relationships>
</file>

<file path=ppt/slides/_rels/slide98.xml.rels><?xml version="1.0" encoding="UTF-8" standalone="yes"?>
<Relationships xmlns="http://schemas.openxmlformats.org/package/2006/relationships"><Relationship Id="rId3" Type="http://schemas.openxmlformats.org/officeDocument/2006/relationships/image" Target="../media/image136.jpg"/><Relationship Id="rId2" Type="http://schemas.openxmlformats.org/officeDocument/2006/relationships/image" Target="../media/image13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5C5B5A"/>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72203" y="1197261"/>
              <a:ext cx="290734" cy="125256"/>
            </a:xfrm>
            <a:prstGeom prst="rect">
              <a:avLst/>
            </a:prstGeom>
          </p:spPr>
        </p:pic>
        <p:pic>
          <p:nvPicPr>
            <p:cNvPr id="6" name="object 6"/>
            <p:cNvPicPr/>
            <p:nvPr/>
          </p:nvPicPr>
          <p:blipFill>
            <a:blip r:embed="rId3" cstate="print"/>
            <a:stretch>
              <a:fillRect/>
            </a:stretch>
          </p:blipFill>
          <p:spPr>
            <a:xfrm>
              <a:off x="9483045" y="1197261"/>
              <a:ext cx="238024" cy="125256"/>
            </a:xfrm>
            <a:prstGeom prst="rect">
              <a:avLst/>
            </a:prstGeom>
          </p:spPr>
        </p:pic>
        <p:sp>
          <p:nvSpPr>
            <p:cNvPr id="7" name="object 7"/>
            <p:cNvSpPr/>
            <p:nvPr/>
          </p:nvSpPr>
          <p:spPr>
            <a:xfrm>
              <a:off x="9765081" y="1199971"/>
              <a:ext cx="276860" cy="121285"/>
            </a:xfrm>
            <a:custGeom>
              <a:avLst/>
              <a:gdLst/>
              <a:ahLst/>
              <a:cxnLst/>
              <a:rect l="l" t="t" r="r" b="b"/>
              <a:pathLst>
                <a:path w="276859" h="121284">
                  <a:moveTo>
                    <a:pt x="98348" y="495"/>
                  </a:moveTo>
                  <a:lnTo>
                    <a:pt x="0" y="495"/>
                  </a:lnTo>
                  <a:lnTo>
                    <a:pt x="0" y="32207"/>
                  </a:lnTo>
                  <a:lnTo>
                    <a:pt x="30403" y="32207"/>
                  </a:lnTo>
                  <a:lnTo>
                    <a:pt x="30403" y="120992"/>
                  </a:lnTo>
                  <a:lnTo>
                    <a:pt x="67932" y="120992"/>
                  </a:lnTo>
                  <a:lnTo>
                    <a:pt x="67932" y="32207"/>
                  </a:lnTo>
                  <a:lnTo>
                    <a:pt x="98348" y="32207"/>
                  </a:lnTo>
                  <a:lnTo>
                    <a:pt x="98348" y="495"/>
                  </a:lnTo>
                  <a:close/>
                </a:path>
                <a:path w="276859" h="121284">
                  <a:moveTo>
                    <a:pt x="219024" y="495"/>
                  </a:moveTo>
                  <a:lnTo>
                    <a:pt x="180924" y="495"/>
                  </a:lnTo>
                  <a:lnTo>
                    <a:pt x="180924" y="42354"/>
                  </a:lnTo>
                  <a:lnTo>
                    <a:pt x="149999" y="42354"/>
                  </a:lnTo>
                  <a:lnTo>
                    <a:pt x="149999" y="495"/>
                  </a:lnTo>
                  <a:lnTo>
                    <a:pt x="112471" y="495"/>
                  </a:lnTo>
                  <a:lnTo>
                    <a:pt x="112471" y="42354"/>
                  </a:lnTo>
                  <a:lnTo>
                    <a:pt x="112471" y="76593"/>
                  </a:lnTo>
                  <a:lnTo>
                    <a:pt x="112471" y="120992"/>
                  </a:lnTo>
                  <a:lnTo>
                    <a:pt x="149999" y="120992"/>
                  </a:lnTo>
                  <a:lnTo>
                    <a:pt x="149999" y="76593"/>
                  </a:lnTo>
                  <a:lnTo>
                    <a:pt x="180924" y="76593"/>
                  </a:lnTo>
                  <a:lnTo>
                    <a:pt x="180924" y="120992"/>
                  </a:lnTo>
                  <a:lnTo>
                    <a:pt x="219024" y="120992"/>
                  </a:lnTo>
                  <a:lnTo>
                    <a:pt x="219024" y="76593"/>
                  </a:lnTo>
                  <a:lnTo>
                    <a:pt x="219024" y="42354"/>
                  </a:lnTo>
                  <a:lnTo>
                    <a:pt x="219024" y="495"/>
                  </a:lnTo>
                  <a:close/>
                </a:path>
                <a:path w="276859" h="121284">
                  <a:moveTo>
                    <a:pt x="276606" y="0"/>
                  </a:moveTo>
                  <a:lnTo>
                    <a:pt x="239090" y="0"/>
                  </a:lnTo>
                  <a:lnTo>
                    <a:pt x="239090" y="120383"/>
                  </a:lnTo>
                  <a:lnTo>
                    <a:pt x="276606" y="120383"/>
                  </a:lnTo>
                  <a:lnTo>
                    <a:pt x="276606" y="0"/>
                  </a:lnTo>
                  <a:close/>
                </a:path>
              </a:pathLst>
            </a:custGeom>
            <a:solidFill>
              <a:srgbClr val="FDFDFD"/>
            </a:solidFill>
          </p:spPr>
          <p:txBody>
            <a:bodyPr wrap="square" lIns="0" tIns="0" rIns="0" bIns="0" rtlCol="0"/>
            <a:lstStyle/>
            <a:p>
              <a:endParaRPr/>
            </a:p>
          </p:txBody>
        </p:sp>
        <p:pic>
          <p:nvPicPr>
            <p:cNvPr id="8" name="object 8"/>
            <p:cNvPicPr/>
            <p:nvPr/>
          </p:nvPicPr>
          <p:blipFill>
            <a:blip r:embed="rId4" cstate="print"/>
            <a:stretch>
              <a:fillRect/>
            </a:stretch>
          </p:blipFill>
          <p:spPr>
            <a:xfrm>
              <a:off x="10061761" y="1197261"/>
              <a:ext cx="351665" cy="125256"/>
            </a:xfrm>
            <a:prstGeom prst="rect">
              <a:avLst/>
            </a:prstGeom>
          </p:spPr>
        </p:pic>
        <p:sp>
          <p:nvSpPr>
            <p:cNvPr id="9" name="object 9"/>
            <p:cNvSpPr/>
            <p:nvPr/>
          </p:nvSpPr>
          <p:spPr>
            <a:xfrm>
              <a:off x="9157526" y="583996"/>
              <a:ext cx="2465070" cy="737235"/>
            </a:xfrm>
            <a:custGeom>
              <a:avLst/>
              <a:gdLst/>
              <a:ahLst/>
              <a:cxnLst/>
              <a:rect l="l" t="t" r="r" b="b"/>
              <a:pathLst>
                <a:path w="2465070" h="737235">
                  <a:moveTo>
                    <a:pt x="235851" y="116039"/>
                  </a:moveTo>
                  <a:lnTo>
                    <a:pt x="120637" y="116039"/>
                  </a:lnTo>
                  <a:lnTo>
                    <a:pt x="120637" y="175145"/>
                  </a:lnTo>
                  <a:lnTo>
                    <a:pt x="160845" y="175145"/>
                  </a:lnTo>
                  <a:lnTo>
                    <a:pt x="156108" y="184772"/>
                  </a:lnTo>
                  <a:lnTo>
                    <a:pt x="148221" y="192709"/>
                  </a:lnTo>
                  <a:lnTo>
                    <a:pt x="136855" y="198107"/>
                  </a:lnTo>
                  <a:lnTo>
                    <a:pt x="121729" y="200088"/>
                  </a:lnTo>
                  <a:lnTo>
                    <a:pt x="101866" y="196329"/>
                  </a:lnTo>
                  <a:lnTo>
                    <a:pt x="88379" y="185864"/>
                  </a:lnTo>
                  <a:lnTo>
                    <a:pt x="80695" y="169900"/>
                  </a:lnTo>
                  <a:lnTo>
                    <a:pt x="78257" y="149669"/>
                  </a:lnTo>
                  <a:lnTo>
                    <a:pt x="78257" y="110617"/>
                  </a:lnTo>
                  <a:lnTo>
                    <a:pt x="80746" y="91287"/>
                  </a:lnTo>
                  <a:lnTo>
                    <a:pt x="88379" y="76784"/>
                  </a:lnTo>
                  <a:lnTo>
                    <a:pt x="101409" y="67678"/>
                  </a:lnTo>
                  <a:lnTo>
                    <a:pt x="120103" y="64516"/>
                  </a:lnTo>
                  <a:lnTo>
                    <a:pt x="135674" y="66954"/>
                  </a:lnTo>
                  <a:lnTo>
                    <a:pt x="146926" y="73393"/>
                  </a:lnTo>
                  <a:lnTo>
                    <a:pt x="154406" y="82600"/>
                  </a:lnTo>
                  <a:lnTo>
                    <a:pt x="158673" y="93281"/>
                  </a:lnTo>
                  <a:lnTo>
                    <a:pt x="233133" y="93281"/>
                  </a:lnTo>
                  <a:lnTo>
                    <a:pt x="223393" y="55600"/>
                  </a:lnTo>
                  <a:lnTo>
                    <a:pt x="200050" y="26098"/>
                  </a:lnTo>
                  <a:lnTo>
                    <a:pt x="164579" y="6870"/>
                  </a:lnTo>
                  <a:lnTo>
                    <a:pt x="118465" y="0"/>
                  </a:lnTo>
                  <a:lnTo>
                    <a:pt x="70612" y="7327"/>
                  </a:lnTo>
                  <a:lnTo>
                    <a:pt x="33147" y="29019"/>
                  </a:lnTo>
                  <a:lnTo>
                    <a:pt x="8724" y="64528"/>
                  </a:lnTo>
                  <a:lnTo>
                    <a:pt x="0" y="113360"/>
                  </a:lnTo>
                  <a:lnTo>
                    <a:pt x="0" y="145872"/>
                  </a:lnTo>
                  <a:lnTo>
                    <a:pt x="8280" y="192938"/>
                  </a:lnTo>
                  <a:lnTo>
                    <a:pt x="31991" y="228828"/>
                  </a:lnTo>
                  <a:lnTo>
                    <a:pt x="69469" y="251714"/>
                  </a:lnTo>
                  <a:lnTo>
                    <a:pt x="119011" y="259740"/>
                  </a:lnTo>
                  <a:lnTo>
                    <a:pt x="166839" y="252056"/>
                  </a:lnTo>
                  <a:lnTo>
                    <a:pt x="203720" y="230390"/>
                  </a:lnTo>
                  <a:lnTo>
                    <a:pt x="227457" y="196824"/>
                  </a:lnTo>
                  <a:lnTo>
                    <a:pt x="235851" y="153454"/>
                  </a:lnTo>
                  <a:lnTo>
                    <a:pt x="235851" y="116039"/>
                  </a:lnTo>
                  <a:close/>
                </a:path>
                <a:path w="2465070" h="737235">
                  <a:moveTo>
                    <a:pt x="1418869" y="685393"/>
                  </a:moveTo>
                  <a:lnTo>
                    <a:pt x="1418793" y="665861"/>
                  </a:lnTo>
                  <a:lnTo>
                    <a:pt x="1415961" y="646353"/>
                  </a:lnTo>
                  <a:lnTo>
                    <a:pt x="1415872" y="645718"/>
                  </a:lnTo>
                  <a:lnTo>
                    <a:pt x="1406664" y="629805"/>
                  </a:lnTo>
                  <a:lnTo>
                    <a:pt x="1390942" y="619594"/>
                  </a:lnTo>
                  <a:lnTo>
                    <a:pt x="1381429" y="618070"/>
                  </a:lnTo>
                  <a:lnTo>
                    <a:pt x="1381429" y="665861"/>
                  </a:lnTo>
                  <a:lnTo>
                    <a:pt x="1381429" y="686473"/>
                  </a:lnTo>
                  <a:lnTo>
                    <a:pt x="1380375" y="694563"/>
                  </a:lnTo>
                  <a:lnTo>
                    <a:pt x="1377137" y="700709"/>
                  </a:lnTo>
                  <a:lnTo>
                    <a:pt x="1371549" y="704621"/>
                  </a:lnTo>
                  <a:lnTo>
                    <a:pt x="1363459" y="705993"/>
                  </a:lnTo>
                  <a:lnTo>
                    <a:pt x="1347165" y="705993"/>
                  </a:lnTo>
                  <a:lnTo>
                    <a:pt x="1347165" y="646353"/>
                  </a:lnTo>
                  <a:lnTo>
                    <a:pt x="1363459" y="646353"/>
                  </a:lnTo>
                  <a:lnTo>
                    <a:pt x="1371549" y="647649"/>
                  </a:lnTo>
                  <a:lnTo>
                    <a:pt x="1377137" y="651433"/>
                  </a:lnTo>
                  <a:lnTo>
                    <a:pt x="1380375" y="657555"/>
                  </a:lnTo>
                  <a:lnTo>
                    <a:pt x="1381429" y="665861"/>
                  </a:lnTo>
                  <a:lnTo>
                    <a:pt x="1381429" y="618070"/>
                  </a:lnTo>
                  <a:lnTo>
                    <a:pt x="1368386" y="615975"/>
                  </a:lnTo>
                  <a:lnTo>
                    <a:pt x="1309636" y="615975"/>
                  </a:lnTo>
                  <a:lnTo>
                    <a:pt x="1309636" y="736358"/>
                  </a:lnTo>
                  <a:lnTo>
                    <a:pt x="1368386" y="736358"/>
                  </a:lnTo>
                  <a:lnTo>
                    <a:pt x="1390942" y="732739"/>
                  </a:lnTo>
                  <a:lnTo>
                    <a:pt x="1406664" y="722464"/>
                  </a:lnTo>
                  <a:lnTo>
                    <a:pt x="1415872" y="706386"/>
                  </a:lnTo>
                  <a:lnTo>
                    <a:pt x="1415935" y="705993"/>
                  </a:lnTo>
                  <a:lnTo>
                    <a:pt x="1418869" y="685393"/>
                  </a:lnTo>
                  <a:close/>
                </a:path>
                <a:path w="2465070" h="737235">
                  <a:moveTo>
                    <a:pt x="1473263" y="615975"/>
                  </a:moveTo>
                  <a:lnTo>
                    <a:pt x="1435163" y="615975"/>
                  </a:lnTo>
                  <a:lnTo>
                    <a:pt x="1435163" y="736358"/>
                  </a:lnTo>
                  <a:lnTo>
                    <a:pt x="1473263" y="736358"/>
                  </a:lnTo>
                  <a:lnTo>
                    <a:pt x="1473263" y="615975"/>
                  </a:lnTo>
                  <a:close/>
                </a:path>
                <a:path w="2465070" h="737235">
                  <a:moveTo>
                    <a:pt x="1581416" y="616470"/>
                  </a:moveTo>
                  <a:lnTo>
                    <a:pt x="1493329" y="616470"/>
                  </a:lnTo>
                  <a:lnTo>
                    <a:pt x="1493329" y="646912"/>
                  </a:lnTo>
                  <a:lnTo>
                    <a:pt x="1493329" y="663397"/>
                  </a:lnTo>
                  <a:lnTo>
                    <a:pt x="1493329" y="695109"/>
                  </a:lnTo>
                  <a:lnTo>
                    <a:pt x="1493329" y="736968"/>
                  </a:lnTo>
                  <a:lnTo>
                    <a:pt x="1530858" y="736968"/>
                  </a:lnTo>
                  <a:lnTo>
                    <a:pt x="1530858" y="695109"/>
                  </a:lnTo>
                  <a:lnTo>
                    <a:pt x="1575981" y="695109"/>
                  </a:lnTo>
                  <a:lnTo>
                    <a:pt x="1575981" y="663397"/>
                  </a:lnTo>
                  <a:lnTo>
                    <a:pt x="1530858" y="663397"/>
                  </a:lnTo>
                  <a:lnTo>
                    <a:pt x="1530858" y="646912"/>
                  </a:lnTo>
                  <a:lnTo>
                    <a:pt x="1581416" y="646912"/>
                  </a:lnTo>
                  <a:lnTo>
                    <a:pt x="1581416" y="616470"/>
                  </a:lnTo>
                  <a:close/>
                </a:path>
                <a:path w="2465070" h="737235">
                  <a:moveTo>
                    <a:pt x="1684121" y="616470"/>
                  </a:moveTo>
                  <a:lnTo>
                    <a:pt x="1596047" y="616470"/>
                  </a:lnTo>
                  <a:lnTo>
                    <a:pt x="1596047" y="646912"/>
                  </a:lnTo>
                  <a:lnTo>
                    <a:pt x="1596047" y="663397"/>
                  </a:lnTo>
                  <a:lnTo>
                    <a:pt x="1596047" y="695109"/>
                  </a:lnTo>
                  <a:lnTo>
                    <a:pt x="1596047" y="736968"/>
                  </a:lnTo>
                  <a:lnTo>
                    <a:pt x="1633562" y="736968"/>
                  </a:lnTo>
                  <a:lnTo>
                    <a:pt x="1633562" y="695109"/>
                  </a:lnTo>
                  <a:lnTo>
                    <a:pt x="1679194" y="695109"/>
                  </a:lnTo>
                  <a:lnTo>
                    <a:pt x="1679194" y="663397"/>
                  </a:lnTo>
                  <a:lnTo>
                    <a:pt x="1633562" y="663397"/>
                  </a:lnTo>
                  <a:lnTo>
                    <a:pt x="1633562" y="646912"/>
                  </a:lnTo>
                  <a:lnTo>
                    <a:pt x="1684121" y="646912"/>
                  </a:lnTo>
                  <a:lnTo>
                    <a:pt x="1684121" y="616470"/>
                  </a:lnTo>
                  <a:close/>
                </a:path>
                <a:path w="2465070" h="737235">
                  <a:moveTo>
                    <a:pt x="1790026" y="616470"/>
                  </a:moveTo>
                  <a:lnTo>
                    <a:pt x="1698752" y="616470"/>
                  </a:lnTo>
                  <a:lnTo>
                    <a:pt x="1698752" y="646912"/>
                  </a:lnTo>
                  <a:lnTo>
                    <a:pt x="1698752" y="659587"/>
                  </a:lnTo>
                  <a:lnTo>
                    <a:pt x="1698752" y="691299"/>
                  </a:lnTo>
                  <a:lnTo>
                    <a:pt x="1698752" y="705256"/>
                  </a:lnTo>
                  <a:lnTo>
                    <a:pt x="1698752" y="736968"/>
                  </a:lnTo>
                  <a:lnTo>
                    <a:pt x="1790026" y="736968"/>
                  </a:lnTo>
                  <a:lnTo>
                    <a:pt x="1790026" y="705256"/>
                  </a:lnTo>
                  <a:lnTo>
                    <a:pt x="1736788" y="705256"/>
                  </a:lnTo>
                  <a:lnTo>
                    <a:pt x="1736788" y="691299"/>
                  </a:lnTo>
                  <a:lnTo>
                    <a:pt x="1784591" y="691299"/>
                  </a:lnTo>
                  <a:lnTo>
                    <a:pt x="1784591" y="659587"/>
                  </a:lnTo>
                  <a:lnTo>
                    <a:pt x="1736788" y="659587"/>
                  </a:lnTo>
                  <a:lnTo>
                    <a:pt x="1736788" y="646912"/>
                  </a:lnTo>
                  <a:lnTo>
                    <a:pt x="1790026" y="646912"/>
                  </a:lnTo>
                  <a:lnTo>
                    <a:pt x="1790026" y="616470"/>
                  </a:lnTo>
                  <a:close/>
                </a:path>
                <a:path w="2465070" h="737235">
                  <a:moveTo>
                    <a:pt x="1917788" y="736358"/>
                  </a:moveTo>
                  <a:lnTo>
                    <a:pt x="1897926" y="704913"/>
                  </a:lnTo>
                  <a:lnTo>
                    <a:pt x="1893824" y="698398"/>
                  </a:lnTo>
                  <a:lnTo>
                    <a:pt x="1902345" y="691705"/>
                  </a:lnTo>
                  <a:lnTo>
                    <a:pt x="1908873" y="683082"/>
                  </a:lnTo>
                  <a:lnTo>
                    <a:pt x="1912073" y="675081"/>
                  </a:lnTo>
                  <a:lnTo>
                    <a:pt x="1913064" y="672630"/>
                  </a:lnTo>
                  <a:lnTo>
                    <a:pt x="1914537" y="660450"/>
                  </a:lnTo>
                  <a:lnTo>
                    <a:pt x="1887220" y="619188"/>
                  </a:lnTo>
                  <a:lnTo>
                    <a:pt x="1876437" y="617512"/>
                  </a:lnTo>
                  <a:lnTo>
                    <a:pt x="1876437" y="651764"/>
                  </a:lnTo>
                  <a:lnTo>
                    <a:pt x="1876437" y="669124"/>
                  </a:lnTo>
                  <a:lnTo>
                    <a:pt x="1871586" y="675081"/>
                  </a:lnTo>
                  <a:lnTo>
                    <a:pt x="1844421" y="675081"/>
                  </a:lnTo>
                  <a:lnTo>
                    <a:pt x="1844421" y="645807"/>
                  </a:lnTo>
                  <a:lnTo>
                    <a:pt x="1871586" y="645807"/>
                  </a:lnTo>
                  <a:lnTo>
                    <a:pt x="1876437" y="651764"/>
                  </a:lnTo>
                  <a:lnTo>
                    <a:pt x="1876437" y="617512"/>
                  </a:lnTo>
                  <a:lnTo>
                    <a:pt x="1866658" y="615975"/>
                  </a:lnTo>
                  <a:lnTo>
                    <a:pt x="1806397" y="615975"/>
                  </a:lnTo>
                  <a:lnTo>
                    <a:pt x="1806397" y="736358"/>
                  </a:lnTo>
                  <a:lnTo>
                    <a:pt x="1844421" y="736358"/>
                  </a:lnTo>
                  <a:lnTo>
                    <a:pt x="1844421" y="704913"/>
                  </a:lnTo>
                  <a:lnTo>
                    <a:pt x="1855279" y="704913"/>
                  </a:lnTo>
                  <a:lnTo>
                    <a:pt x="1873758" y="736358"/>
                  </a:lnTo>
                  <a:lnTo>
                    <a:pt x="1917788" y="736358"/>
                  </a:lnTo>
                  <a:close/>
                </a:path>
                <a:path w="2465070" h="737235">
                  <a:moveTo>
                    <a:pt x="2022094" y="616470"/>
                  </a:moveTo>
                  <a:lnTo>
                    <a:pt x="1930831" y="616470"/>
                  </a:lnTo>
                  <a:lnTo>
                    <a:pt x="1930831" y="646912"/>
                  </a:lnTo>
                  <a:lnTo>
                    <a:pt x="1930831" y="659587"/>
                  </a:lnTo>
                  <a:lnTo>
                    <a:pt x="1930831" y="691299"/>
                  </a:lnTo>
                  <a:lnTo>
                    <a:pt x="1930831" y="705256"/>
                  </a:lnTo>
                  <a:lnTo>
                    <a:pt x="1930831" y="736968"/>
                  </a:lnTo>
                  <a:lnTo>
                    <a:pt x="2022094" y="736968"/>
                  </a:lnTo>
                  <a:lnTo>
                    <a:pt x="2022094" y="705256"/>
                  </a:lnTo>
                  <a:lnTo>
                    <a:pt x="1968855" y="705256"/>
                  </a:lnTo>
                  <a:lnTo>
                    <a:pt x="1968855" y="691299"/>
                  </a:lnTo>
                  <a:lnTo>
                    <a:pt x="2016671" y="691299"/>
                  </a:lnTo>
                  <a:lnTo>
                    <a:pt x="2016671" y="659587"/>
                  </a:lnTo>
                  <a:lnTo>
                    <a:pt x="1968855" y="659587"/>
                  </a:lnTo>
                  <a:lnTo>
                    <a:pt x="1968855" y="646912"/>
                  </a:lnTo>
                  <a:lnTo>
                    <a:pt x="2022094" y="646912"/>
                  </a:lnTo>
                  <a:lnTo>
                    <a:pt x="2022094" y="616470"/>
                  </a:lnTo>
                  <a:close/>
                </a:path>
                <a:path w="2465070" h="737235">
                  <a:moveTo>
                    <a:pt x="2147125" y="615975"/>
                  </a:moveTo>
                  <a:lnTo>
                    <a:pt x="2110105" y="615975"/>
                  </a:lnTo>
                  <a:lnTo>
                    <a:pt x="2110105" y="672376"/>
                  </a:lnTo>
                  <a:lnTo>
                    <a:pt x="2074252" y="615975"/>
                  </a:lnTo>
                  <a:lnTo>
                    <a:pt x="2038400" y="615975"/>
                  </a:lnTo>
                  <a:lnTo>
                    <a:pt x="2038400" y="736358"/>
                  </a:lnTo>
                  <a:lnTo>
                    <a:pt x="2075332" y="736358"/>
                  </a:lnTo>
                  <a:lnTo>
                    <a:pt x="2075332" y="679958"/>
                  </a:lnTo>
                  <a:lnTo>
                    <a:pt x="2111197" y="736358"/>
                  </a:lnTo>
                  <a:lnTo>
                    <a:pt x="2147125" y="736358"/>
                  </a:lnTo>
                  <a:lnTo>
                    <a:pt x="2147125" y="615975"/>
                  </a:lnTo>
                  <a:close/>
                </a:path>
                <a:path w="2465070" h="737235">
                  <a:moveTo>
                    <a:pt x="2259609" y="616470"/>
                  </a:moveTo>
                  <a:lnTo>
                    <a:pt x="2160663" y="616470"/>
                  </a:lnTo>
                  <a:lnTo>
                    <a:pt x="2160663" y="648182"/>
                  </a:lnTo>
                  <a:lnTo>
                    <a:pt x="2191093" y="648182"/>
                  </a:lnTo>
                  <a:lnTo>
                    <a:pt x="2191093" y="736968"/>
                  </a:lnTo>
                  <a:lnTo>
                    <a:pt x="2228608" y="736968"/>
                  </a:lnTo>
                  <a:lnTo>
                    <a:pt x="2228608" y="648182"/>
                  </a:lnTo>
                  <a:lnTo>
                    <a:pt x="2259609" y="648182"/>
                  </a:lnTo>
                  <a:lnTo>
                    <a:pt x="2259609" y="616470"/>
                  </a:lnTo>
                  <a:close/>
                </a:path>
                <a:path w="2465070" h="737235">
                  <a:moveTo>
                    <a:pt x="2360142" y="705256"/>
                  </a:moveTo>
                  <a:lnTo>
                    <a:pt x="2310676" y="705256"/>
                  </a:lnTo>
                  <a:lnTo>
                    <a:pt x="2310676" y="616470"/>
                  </a:lnTo>
                  <a:lnTo>
                    <a:pt x="2273160" y="616470"/>
                  </a:lnTo>
                  <a:lnTo>
                    <a:pt x="2273160" y="705256"/>
                  </a:lnTo>
                  <a:lnTo>
                    <a:pt x="2273160" y="736968"/>
                  </a:lnTo>
                  <a:lnTo>
                    <a:pt x="2360142" y="736968"/>
                  </a:lnTo>
                  <a:lnTo>
                    <a:pt x="2360142" y="705256"/>
                  </a:lnTo>
                  <a:close/>
                </a:path>
                <a:path w="2465070" h="737235">
                  <a:moveTo>
                    <a:pt x="2465032" y="615975"/>
                  </a:moveTo>
                  <a:lnTo>
                    <a:pt x="2423668" y="615975"/>
                  </a:lnTo>
                  <a:lnTo>
                    <a:pt x="2406281" y="659358"/>
                  </a:lnTo>
                  <a:lnTo>
                    <a:pt x="2389479" y="615975"/>
                  </a:lnTo>
                  <a:lnTo>
                    <a:pt x="2348128" y="615975"/>
                  </a:lnTo>
                  <a:lnTo>
                    <a:pt x="2387816" y="695693"/>
                  </a:lnTo>
                  <a:lnTo>
                    <a:pt x="2387816" y="736358"/>
                  </a:lnTo>
                  <a:lnTo>
                    <a:pt x="2425331" y="736358"/>
                  </a:lnTo>
                  <a:lnTo>
                    <a:pt x="2425331" y="695693"/>
                  </a:lnTo>
                  <a:lnTo>
                    <a:pt x="2465032" y="615975"/>
                  </a:lnTo>
                  <a:close/>
                </a:path>
              </a:pathLst>
            </a:custGeom>
            <a:solidFill>
              <a:srgbClr val="FDFDFD"/>
            </a:solidFill>
          </p:spPr>
          <p:txBody>
            <a:bodyPr wrap="square" lIns="0" tIns="0" rIns="0" bIns="0" rtlCol="0"/>
            <a:lstStyle/>
            <a:p>
              <a:endParaRPr/>
            </a:p>
          </p:txBody>
        </p:sp>
        <p:pic>
          <p:nvPicPr>
            <p:cNvPr id="10" name="object 10"/>
            <p:cNvPicPr/>
            <p:nvPr/>
          </p:nvPicPr>
          <p:blipFill>
            <a:blip r:embed="rId5" cstate="print"/>
            <a:stretch>
              <a:fillRect/>
            </a:stretch>
          </p:blipFill>
          <p:spPr>
            <a:xfrm>
              <a:off x="9424896" y="588898"/>
              <a:ext cx="230418" cy="249949"/>
            </a:xfrm>
            <a:prstGeom prst="rect">
              <a:avLst/>
            </a:prstGeom>
          </p:spPr>
        </p:pic>
        <p:sp>
          <p:nvSpPr>
            <p:cNvPr id="11" name="object 11"/>
            <p:cNvSpPr/>
            <p:nvPr/>
          </p:nvSpPr>
          <p:spPr>
            <a:xfrm>
              <a:off x="9680854" y="588898"/>
              <a:ext cx="871219" cy="250190"/>
            </a:xfrm>
            <a:custGeom>
              <a:avLst/>
              <a:gdLst/>
              <a:ahLst/>
              <a:cxnLst/>
              <a:rect l="l" t="t" r="r" b="b"/>
              <a:pathLst>
                <a:path w="871220" h="250190">
                  <a:moveTo>
                    <a:pt x="189674" y="185369"/>
                  </a:moveTo>
                  <a:lnTo>
                    <a:pt x="78244" y="185369"/>
                  </a:lnTo>
                  <a:lnTo>
                    <a:pt x="78244" y="156197"/>
                  </a:lnTo>
                  <a:lnTo>
                    <a:pt x="178816" y="156197"/>
                  </a:lnTo>
                  <a:lnTo>
                    <a:pt x="178816" y="91503"/>
                  </a:lnTo>
                  <a:lnTo>
                    <a:pt x="78244" y="91503"/>
                  </a:lnTo>
                  <a:lnTo>
                    <a:pt x="78244" y="63601"/>
                  </a:lnTo>
                  <a:lnTo>
                    <a:pt x="189103" y="63601"/>
                  </a:lnTo>
                  <a:lnTo>
                    <a:pt x="189103" y="177"/>
                  </a:lnTo>
                  <a:lnTo>
                    <a:pt x="0" y="177"/>
                  </a:lnTo>
                  <a:lnTo>
                    <a:pt x="0" y="63601"/>
                  </a:lnTo>
                  <a:lnTo>
                    <a:pt x="0" y="91503"/>
                  </a:lnTo>
                  <a:lnTo>
                    <a:pt x="0" y="156197"/>
                  </a:lnTo>
                  <a:lnTo>
                    <a:pt x="0" y="185369"/>
                  </a:lnTo>
                  <a:lnTo>
                    <a:pt x="0" y="250063"/>
                  </a:lnTo>
                  <a:lnTo>
                    <a:pt x="189674" y="250063"/>
                  </a:lnTo>
                  <a:lnTo>
                    <a:pt x="189674" y="185369"/>
                  </a:lnTo>
                  <a:close/>
                </a:path>
                <a:path w="871220" h="250190">
                  <a:moveTo>
                    <a:pt x="463550" y="249961"/>
                  </a:moveTo>
                  <a:lnTo>
                    <a:pt x="450342" y="212001"/>
                  </a:lnTo>
                  <a:lnTo>
                    <a:pt x="428637" y="149644"/>
                  </a:lnTo>
                  <a:lnTo>
                    <a:pt x="400900" y="69951"/>
                  </a:lnTo>
                  <a:lnTo>
                    <a:pt x="376555" y="0"/>
                  </a:lnTo>
                  <a:lnTo>
                    <a:pt x="358089" y="0"/>
                  </a:lnTo>
                  <a:lnTo>
                    <a:pt x="358089" y="149644"/>
                  </a:lnTo>
                  <a:lnTo>
                    <a:pt x="314629" y="149644"/>
                  </a:lnTo>
                  <a:lnTo>
                    <a:pt x="336359" y="69951"/>
                  </a:lnTo>
                  <a:lnTo>
                    <a:pt x="358089" y="149644"/>
                  </a:lnTo>
                  <a:lnTo>
                    <a:pt x="358089" y="0"/>
                  </a:lnTo>
                  <a:lnTo>
                    <a:pt x="296151" y="0"/>
                  </a:lnTo>
                  <a:lnTo>
                    <a:pt x="209232" y="249961"/>
                  </a:lnTo>
                  <a:lnTo>
                    <a:pt x="287464" y="249961"/>
                  </a:lnTo>
                  <a:lnTo>
                    <a:pt x="297815" y="212001"/>
                  </a:lnTo>
                  <a:lnTo>
                    <a:pt x="374383" y="212001"/>
                  </a:lnTo>
                  <a:lnTo>
                    <a:pt x="385318" y="249961"/>
                  </a:lnTo>
                  <a:lnTo>
                    <a:pt x="463550" y="249961"/>
                  </a:lnTo>
                  <a:close/>
                </a:path>
                <a:path w="871220" h="250190">
                  <a:moveTo>
                    <a:pt x="654265" y="177"/>
                  </a:moveTo>
                  <a:lnTo>
                    <a:pt x="449935" y="177"/>
                  </a:lnTo>
                  <a:lnTo>
                    <a:pt x="449935" y="66128"/>
                  </a:lnTo>
                  <a:lnTo>
                    <a:pt x="513016" y="66128"/>
                  </a:lnTo>
                  <a:lnTo>
                    <a:pt x="513016" y="250063"/>
                  </a:lnTo>
                  <a:lnTo>
                    <a:pt x="591248" y="250063"/>
                  </a:lnTo>
                  <a:lnTo>
                    <a:pt x="591248" y="66128"/>
                  </a:lnTo>
                  <a:lnTo>
                    <a:pt x="654265" y="66128"/>
                  </a:lnTo>
                  <a:lnTo>
                    <a:pt x="654265" y="177"/>
                  </a:lnTo>
                  <a:close/>
                </a:path>
                <a:path w="871220" h="250190">
                  <a:moveTo>
                    <a:pt x="871131" y="185369"/>
                  </a:moveTo>
                  <a:lnTo>
                    <a:pt x="759726" y="185369"/>
                  </a:lnTo>
                  <a:lnTo>
                    <a:pt x="759726" y="156197"/>
                  </a:lnTo>
                  <a:lnTo>
                    <a:pt x="859688" y="156197"/>
                  </a:lnTo>
                  <a:lnTo>
                    <a:pt x="859688" y="91503"/>
                  </a:lnTo>
                  <a:lnTo>
                    <a:pt x="759726" y="91503"/>
                  </a:lnTo>
                  <a:lnTo>
                    <a:pt x="759726" y="63601"/>
                  </a:lnTo>
                  <a:lnTo>
                    <a:pt x="870546" y="63601"/>
                  </a:lnTo>
                  <a:lnTo>
                    <a:pt x="870546" y="177"/>
                  </a:lnTo>
                  <a:lnTo>
                    <a:pt x="681431" y="177"/>
                  </a:lnTo>
                  <a:lnTo>
                    <a:pt x="681431" y="63601"/>
                  </a:lnTo>
                  <a:lnTo>
                    <a:pt x="681431" y="91503"/>
                  </a:lnTo>
                  <a:lnTo>
                    <a:pt x="681431" y="156197"/>
                  </a:lnTo>
                  <a:lnTo>
                    <a:pt x="681431" y="185369"/>
                  </a:lnTo>
                  <a:lnTo>
                    <a:pt x="681431" y="250063"/>
                  </a:lnTo>
                  <a:lnTo>
                    <a:pt x="871131" y="250063"/>
                  </a:lnTo>
                  <a:lnTo>
                    <a:pt x="871131" y="185369"/>
                  </a:lnTo>
                  <a:close/>
                </a:path>
              </a:pathLst>
            </a:custGeom>
            <a:solidFill>
              <a:srgbClr val="FDFDFD"/>
            </a:solidFill>
          </p:spPr>
          <p:txBody>
            <a:bodyPr wrap="square" lIns="0" tIns="0" rIns="0" bIns="0" rtlCol="0"/>
            <a:lstStyle/>
            <a:p>
              <a:endParaRPr/>
            </a:p>
          </p:txBody>
        </p:sp>
        <p:pic>
          <p:nvPicPr>
            <p:cNvPr id="12" name="object 12"/>
            <p:cNvPicPr/>
            <p:nvPr/>
          </p:nvPicPr>
          <p:blipFill>
            <a:blip r:embed="rId6" cstate="print"/>
            <a:stretch>
              <a:fillRect/>
            </a:stretch>
          </p:blipFill>
          <p:spPr>
            <a:xfrm>
              <a:off x="10584009" y="588898"/>
              <a:ext cx="230411" cy="249949"/>
            </a:xfrm>
            <a:prstGeom prst="rect">
              <a:avLst/>
            </a:prstGeom>
          </p:spPr>
        </p:pic>
        <p:sp>
          <p:nvSpPr>
            <p:cNvPr id="13" name="object 13"/>
            <p:cNvSpPr/>
            <p:nvPr/>
          </p:nvSpPr>
          <p:spPr>
            <a:xfrm>
              <a:off x="9165679" y="880604"/>
              <a:ext cx="537210" cy="250190"/>
            </a:xfrm>
            <a:custGeom>
              <a:avLst/>
              <a:gdLst/>
              <a:ahLst/>
              <a:cxnLst/>
              <a:rect l="l" t="t" r="r" b="b"/>
              <a:pathLst>
                <a:path w="537209" h="250190">
                  <a:moveTo>
                    <a:pt x="258673" y="0"/>
                  </a:moveTo>
                  <a:lnTo>
                    <a:pt x="187477" y="0"/>
                  </a:lnTo>
                  <a:lnTo>
                    <a:pt x="129324" y="122542"/>
                  </a:lnTo>
                  <a:lnTo>
                    <a:pt x="71183" y="0"/>
                  </a:lnTo>
                  <a:lnTo>
                    <a:pt x="0" y="0"/>
                  </a:lnTo>
                  <a:lnTo>
                    <a:pt x="0" y="249974"/>
                  </a:lnTo>
                  <a:lnTo>
                    <a:pt x="73901" y="249974"/>
                  </a:lnTo>
                  <a:lnTo>
                    <a:pt x="73901" y="147485"/>
                  </a:lnTo>
                  <a:lnTo>
                    <a:pt x="99987" y="197370"/>
                  </a:lnTo>
                  <a:lnTo>
                    <a:pt x="158686" y="197370"/>
                  </a:lnTo>
                  <a:lnTo>
                    <a:pt x="184226" y="147485"/>
                  </a:lnTo>
                  <a:lnTo>
                    <a:pt x="184226" y="249974"/>
                  </a:lnTo>
                  <a:lnTo>
                    <a:pt x="258673" y="249974"/>
                  </a:lnTo>
                  <a:lnTo>
                    <a:pt x="258673" y="0"/>
                  </a:lnTo>
                  <a:close/>
                </a:path>
                <a:path w="537209" h="250190">
                  <a:moveTo>
                    <a:pt x="536905" y="249974"/>
                  </a:moveTo>
                  <a:lnTo>
                    <a:pt x="523811" y="212559"/>
                  </a:lnTo>
                  <a:lnTo>
                    <a:pt x="501980" y="150202"/>
                  </a:lnTo>
                  <a:lnTo>
                    <a:pt x="473900" y="69951"/>
                  </a:lnTo>
                  <a:lnTo>
                    <a:pt x="449414" y="0"/>
                  </a:lnTo>
                  <a:lnTo>
                    <a:pt x="430936" y="0"/>
                  </a:lnTo>
                  <a:lnTo>
                    <a:pt x="430936" y="150202"/>
                  </a:lnTo>
                  <a:lnTo>
                    <a:pt x="387464" y="150202"/>
                  </a:lnTo>
                  <a:lnTo>
                    <a:pt x="409194" y="69951"/>
                  </a:lnTo>
                  <a:lnTo>
                    <a:pt x="430936" y="150202"/>
                  </a:lnTo>
                  <a:lnTo>
                    <a:pt x="430936" y="0"/>
                  </a:lnTo>
                  <a:lnTo>
                    <a:pt x="369531" y="0"/>
                  </a:lnTo>
                  <a:lnTo>
                    <a:pt x="282028" y="249974"/>
                  </a:lnTo>
                  <a:lnTo>
                    <a:pt x="360832" y="249974"/>
                  </a:lnTo>
                  <a:lnTo>
                    <a:pt x="370611" y="212559"/>
                  </a:lnTo>
                  <a:lnTo>
                    <a:pt x="447789" y="212559"/>
                  </a:lnTo>
                  <a:lnTo>
                    <a:pt x="458101" y="249974"/>
                  </a:lnTo>
                  <a:lnTo>
                    <a:pt x="536905" y="249974"/>
                  </a:lnTo>
                  <a:close/>
                </a:path>
              </a:pathLst>
            </a:custGeom>
            <a:solidFill>
              <a:srgbClr val="FDFDFD"/>
            </a:solidFill>
          </p:spPr>
          <p:txBody>
            <a:bodyPr wrap="square" lIns="0" tIns="0" rIns="0" bIns="0" rtlCol="0"/>
            <a:lstStyle/>
            <a:p>
              <a:endParaRPr/>
            </a:p>
          </p:txBody>
        </p:sp>
        <p:pic>
          <p:nvPicPr>
            <p:cNvPr id="14" name="object 14"/>
            <p:cNvPicPr/>
            <p:nvPr/>
          </p:nvPicPr>
          <p:blipFill>
            <a:blip r:embed="rId7" cstate="print"/>
            <a:stretch>
              <a:fillRect/>
            </a:stretch>
          </p:blipFill>
          <p:spPr>
            <a:xfrm>
              <a:off x="9725416" y="880597"/>
              <a:ext cx="224942" cy="249971"/>
            </a:xfrm>
            <a:prstGeom prst="rect">
              <a:avLst/>
            </a:prstGeom>
          </p:spPr>
        </p:pic>
        <p:sp>
          <p:nvSpPr>
            <p:cNvPr id="15" name="object 15"/>
            <p:cNvSpPr/>
            <p:nvPr/>
          </p:nvSpPr>
          <p:spPr>
            <a:xfrm>
              <a:off x="9981934" y="875728"/>
              <a:ext cx="1376045" cy="260350"/>
            </a:xfrm>
            <a:custGeom>
              <a:avLst/>
              <a:gdLst/>
              <a:ahLst/>
              <a:cxnLst/>
              <a:rect l="l" t="t" r="r" b="b"/>
              <a:pathLst>
                <a:path w="1376045" h="260350">
                  <a:moveTo>
                    <a:pt x="230924" y="102476"/>
                  </a:moveTo>
                  <a:lnTo>
                    <a:pt x="222694" y="62445"/>
                  </a:lnTo>
                  <a:lnTo>
                    <a:pt x="200914" y="29895"/>
                  </a:lnTo>
                  <a:lnTo>
                    <a:pt x="166281" y="8001"/>
                  </a:lnTo>
                  <a:lnTo>
                    <a:pt x="119519" y="0"/>
                  </a:lnTo>
                  <a:lnTo>
                    <a:pt x="66675" y="8178"/>
                  </a:lnTo>
                  <a:lnTo>
                    <a:pt x="29387" y="31318"/>
                  </a:lnTo>
                  <a:lnTo>
                    <a:pt x="7289" y="67259"/>
                  </a:lnTo>
                  <a:lnTo>
                    <a:pt x="0" y="113868"/>
                  </a:lnTo>
                  <a:lnTo>
                    <a:pt x="0" y="146392"/>
                  </a:lnTo>
                  <a:lnTo>
                    <a:pt x="7289" y="192786"/>
                  </a:lnTo>
                  <a:lnTo>
                    <a:pt x="29387" y="228752"/>
                  </a:lnTo>
                  <a:lnTo>
                    <a:pt x="66675" y="252006"/>
                  </a:lnTo>
                  <a:lnTo>
                    <a:pt x="119519" y="260261"/>
                  </a:lnTo>
                  <a:lnTo>
                    <a:pt x="166281" y="252183"/>
                  </a:lnTo>
                  <a:lnTo>
                    <a:pt x="200914" y="230174"/>
                  </a:lnTo>
                  <a:lnTo>
                    <a:pt x="222694" y="197586"/>
                  </a:lnTo>
                  <a:lnTo>
                    <a:pt x="230924" y="157784"/>
                  </a:lnTo>
                  <a:lnTo>
                    <a:pt x="157035" y="157784"/>
                  </a:lnTo>
                  <a:lnTo>
                    <a:pt x="154114" y="171411"/>
                  </a:lnTo>
                  <a:lnTo>
                    <a:pt x="147231" y="183400"/>
                  </a:lnTo>
                  <a:lnTo>
                    <a:pt x="135470" y="191947"/>
                  </a:lnTo>
                  <a:lnTo>
                    <a:pt x="117919" y="195199"/>
                  </a:lnTo>
                  <a:lnTo>
                    <a:pt x="100469" y="191985"/>
                  </a:lnTo>
                  <a:lnTo>
                    <a:pt x="88074" y="182867"/>
                  </a:lnTo>
                  <a:lnTo>
                    <a:pt x="80683" y="168668"/>
                  </a:lnTo>
                  <a:lnTo>
                    <a:pt x="78232" y="150202"/>
                  </a:lnTo>
                  <a:lnTo>
                    <a:pt x="78232" y="110070"/>
                  </a:lnTo>
                  <a:lnTo>
                    <a:pt x="80683" y="91376"/>
                  </a:lnTo>
                  <a:lnTo>
                    <a:pt x="88074" y="77203"/>
                  </a:lnTo>
                  <a:lnTo>
                    <a:pt x="100469" y="68211"/>
                  </a:lnTo>
                  <a:lnTo>
                    <a:pt x="117919" y="65062"/>
                  </a:lnTo>
                  <a:lnTo>
                    <a:pt x="135470" y="68313"/>
                  </a:lnTo>
                  <a:lnTo>
                    <a:pt x="147231" y="76860"/>
                  </a:lnTo>
                  <a:lnTo>
                    <a:pt x="154114" y="88861"/>
                  </a:lnTo>
                  <a:lnTo>
                    <a:pt x="157035" y="102476"/>
                  </a:lnTo>
                  <a:lnTo>
                    <a:pt x="230924" y="102476"/>
                  </a:lnTo>
                  <a:close/>
                </a:path>
                <a:path w="1376045" h="260350">
                  <a:moveTo>
                    <a:pt x="484149" y="5092"/>
                  </a:moveTo>
                  <a:lnTo>
                    <a:pt x="405917" y="5092"/>
                  </a:lnTo>
                  <a:lnTo>
                    <a:pt x="405917" y="93878"/>
                  </a:lnTo>
                  <a:lnTo>
                    <a:pt x="341820" y="93878"/>
                  </a:lnTo>
                  <a:lnTo>
                    <a:pt x="341820" y="5092"/>
                  </a:lnTo>
                  <a:lnTo>
                    <a:pt x="263004" y="5092"/>
                  </a:lnTo>
                  <a:lnTo>
                    <a:pt x="263004" y="93878"/>
                  </a:lnTo>
                  <a:lnTo>
                    <a:pt x="263004" y="164909"/>
                  </a:lnTo>
                  <a:lnTo>
                    <a:pt x="263004" y="254965"/>
                  </a:lnTo>
                  <a:lnTo>
                    <a:pt x="341820" y="254965"/>
                  </a:lnTo>
                  <a:lnTo>
                    <a:pt x="341820" y="164909"/>
                  </a:lnTo>
                  <a:lnTo>
                    <a:pt x="405917" y="164909"/>
                  </a:lnTo>
                  <a:lnTo>
                    <a:pt x="405917" y="254965"/>
                  </a:lnTo>
                  <a:lnTo>
                    <a:pt x="484149" y="254965"/>
                  </a:lnTo>
                  <a:lnTo>
                    <a:pt x="484149" y="164909"/>
                  </a:lnTo>
                  <a:lnTo>
                    <a:pt x="484149" y="93878"/>
                  </a:lnTo>
                  <a:lnTo>
                    <a:pt x="484149" y="5092"/>
                  </a:lnTo>
                  <a:close/>
                </a:path>
                <a:path w="1376045" h="260350">
                  <a:moveTo>
                    <a:pt x="713473" y="190284"/>
                  </a:moveTo>
                  <a:lnTo>
                    <a:pt x="602068" y="190284"/>
                  </a:lnTo>
                  <a:lnTo>
                    <a:pt x="602068" y="161099"/>
                  </a:lnTo>
                  <a:lnTo>
                    <a:pt x="702094" y="161099"/>
                  </a:lnTo>
                  <a:lnTo>
                    <a:pt x="702094" y="96418"/>
                  </a:lnTo>
                  <a:lnTo>
                    <a:pt x="602068" y="96418"/>
                  </a:lnTo>
                  <a:lnTo>
                    <a:pt x="602068" y="69773"/>
                  </a:lnTo>
                  <a:lnTo>
                    <a:pt x="712965" y="69773"/>
                  </a:lnTo>
                  <a:lnTo>
                    <a:pt x="712965" y="5092"/>
                  </a:lnTo>
                  <a:lnTo>
                    <a:pt x="523836" y="5092"/>
                  </a:lnTo>
                  <a:lnTo>
                    <a:pt x="523836" y="69773"/>
                  </a:lnTo>
                  <a:lnTo>
                    <a:pt x="523836" y="96418"/>
                  </a:lnTo>
                  <a:lnTo>
                    <a:pt x="523836" y="161099"/>
                  </a:lnTo>
                  <a:lnTo>
                    <a:pt x="523836" y="190284"/>
                  </a:lnTo>
                  <a:lnTo>
                    <a:pt x="523836" y="254965"/>
                  </a:lnTo>
                  <a:lnTo>
                    <a:pt x="713473" y="254965"/>
                  </a:lnTo>
                  <a:lnTo>
                    <a:pt x="713473" y="190284"/>
                  </a:lnTo>
                  <a:close/>
                </a:path>
                <a:path w="1376045" h="260350">
                  <a:moveTo>
                    <a:pt x="947724" y="175145"/>
                  </a:moveTo>
                  <a:lnTo>
                    <a:pt x="933196" y="129044"/>
                  </a:lnTo>
                  <a:lnTo>
                    <a:pt x="890143" y="104101"/>
                  </a:lnTo>
                  <a:lnTo>
                    <a:pt x="825449" y="86753"/>
                  </a:lnTo>
                  <a:lnTo>
                    <a:pt x="818934" y="85128"/>
                  </a:lnTo>
                  <a:lnTo>
                    <a:pt x="816178" y="81330"/>
                  </a:lnTo>
                  <a:lnTo>
                    <a:pt x="816178" y="74828"/>
                  </a:lnTo>
                  <a:lnTo>
                    <a:pt x="817689" y="68110"/>
                  </a:lnTo>
                  <a:lnTo>
                    <a:pt x="822109" y="63373"/>
                  </a:lnTo>
                  <a:lnTo>
                    <a:pt x="829259" y="60566"/>
                  </a:lnTo>
                  <a:lnTo>
                    <a:pt x="839000" y="59651"/>
                  </a:lnTo>
                  <a:lnTo>
                    <a:pt x="850074" y="60998"/>
                  </a:lnTo>
                  <a:lnTo>
                    <a:pt x="857504" y="64731"/>
                  </a:lnTo>
                  <a:lnTo>
                    <a:pt x="861669" y="70396"/>
                  </a:lnTo>
                  <a:lnTo>
                    <a:pt x="862977" y="77533"/>
                  </a:lnTo>
                  <a:lnTo>
                    <a:pt x="862977" y="83502"/>
                  </a:lnTo>
                  <a:lnTo>
                    <a:pt x="935189" y="83502"/>
                  </a:lnTo>
                  <a:lnTo>
                    <a:pt x="935189" y="77000"/>
                  </a:lnTo>
                  <a:lnTo>
                    <a:pt x="928281" y="45059"/>
                  </a:lnTo>
                  <a:lnTo>
                    <a:pt x="908786" y="20802"/>
                  </a:lnTo>
                  <a:lnTo>
                    <a:pt x="878598" y="5397"/>
                  </a:lnTo>
                  <a:lnTo>
                    <a:pt x="839584" y="0"/>
                  </a:lnTo>
                  <a:lnTo>
                    <a:pt x="798283" y="5283"/>
                  </a:lnTo>
                  <a:lnTo>
                    <a:pt x="766749" y="20739"/>
                  </a:lnTo>
                  <a:lnTo>
                    <a:pt x="746620" y="45745"/>
                  </a:lnTo>
                  <a:lnTo>
                    <a:pt x="739546" y="79705"/>
                  </a:lnTo>
                  <a:lnTo>
                    <a:pt x="743991" y="108762"/>
                  </a:lnTo>
                  <a:lnTo>
                    <a:pt x="756678" y="129527"/>
                  </a:lnTo>
                  <a:lnTo>
                    <a:pt x="776706" y="143675"/>
                  </a:lnTo>
                  <a:lnTo>
                    <a:pt x="803148" y="152908"/>
                  </a:lnTo>
                  <a:lnTo>
                    <a:pt x="860806" y="167005"/>
                  </a:lnTo>
                  <a:lnTo>
                    <a:pt x="867829" y="169176"/>
                  </a:lnTo>
                  <a:lnTo>
                    <a:pt x="871664" y="174053"/>
                  </a:lnTo>
                  <a:lnTo>
                    <a:pt x="871664" y="181102"/>
                  </a:lnTo>
                  <a:lnTo>
                    <a:pt x="869442" y="189636"/>
                  </a:lnTo>
                  <a:lnTo>
                    <a:pt x="863231" y="195745"/>
                  </a:lnTo>
                  <a:lnTo>
                    <a:pt x="853757" y="199402"/>
                  </a:lnTo>
                  <a:lnTo>
                    <a:pt x="841756" y="200621"/>
                  </a:lnTo>
                  <a:lnTo>
                    <a:pt x="829957" y="199212"/>
                  </a:lnTo>
                  <a:lnTo>
                    <a:pt x="820470" y="194995"/>
                  </a:lnTo>
                  <a:lnTo>
                    <a:pt x="814133" y="188036"/>
                  </a:lnTo>
                  <a:lnTo>
                    <a:pt x="811834" y="178396"/>
                  </a:lnTo>
                  <a:lnTo>
                    <a:pt x="811834" y="172974"/>
                  </a:lnTo>
                  <a:lnTo>
                    <a:pt x="737374" y="172974"/>
                  </a:lnTo>
                  <a:lnTo>
                    <a:pt x="737374" y="180555"/>
                  </a:lnTo>
                  <a:lnTo>
                    <a:pt x="744880" y="213829"/>
                  </a:lnTo>
                  <a:lnTo>
                    <a:pt x="766051" y="238912"/>
                  </a:lnTo>
                  <a:lnTo>
                    <a:pt x="798830" y="254749"/>
                  </a:lnTo>
                  <a:lnTo>
                    <a:pt x="841171" y="260261"/>
                  </a:lnTo>
                  <a:lnTo>
                    <a:pt x="885113" y="253898"/>
                  </a:lnTo>
                  <a:lnTo>
                    <a:pt x="918705" y="236207"/>
                  </a:lnTo>
                  <a:lnTo>
                    <a:pt x="940168" y="209257"/>
                  </a:lnTo>
                  <a:lnTo>
                    <a:pt x="947724" y="175145"/>
                  </a:lnTo>
                  <a:close/>
                </a:path>
                <a:path w="1376045" h="260350">
                  <a:moveTo>
                    <a:pt x="1159662" y="5092"/>
                  </a:moveTo>
                  <a:lnTo>
                    <a:pt x="955332" y="5092"/>
                  </a:lnTo>
                  <a:lnTo>
                    <a:pt x="955332" y="71043"/>
                  </a:lnTo>
                  <a:lnTo>
                    <a:pt x="1017841" y="71043"/>
                  </a:lnTo>
                  <a:lnTo>
                    <a:pt x="1017841" y="254965"/>
                  </a:lnTo>
                  <a:lnTo>
                    <a:pt x="1096645" y="254965"/>
                  </a:lnTo>
                  <a:lnTo>
                    <a:pt x="1096645" y="71043"/>
                  </a:lnTo>
                  <a:lnTo>
                    <a:pt x="1159662" y="71043"/>
                  </a:lnTo>
                  <a:lnTo>
                    <a:pt x="1159662" y="5092"/>
                  </a:lnTo>
                  <a:close/>
                </a:path>
                <a:path w="1376045" h="260350">
                  <a:moveTo>
                    <a:pt x="1375956" y="5092"/>
                  </a:moveTo>
                  <a:lnTo>
                    <a:pt x="1186827" y="5092"/>
                  </a:lnTo>
                  <a:lnTo>
                    <a:pt x="1186827" y="69773"/>
                  </a:lnTo>
                  <a:lnTo>
                    <a:pt x="1186827" y="96418"/>
                  </a:lnTo>
                  <a:lnTo>
                    <a:pt x="1186827" y="161099"/>
                  </a:lnTo>
                  <a:lnTo>
                    <a:pt x="1186827" y="190284"/>
                  </a:lnTo>
                  <a:lnTo>
                    <a:pt x="1186827" y="254965"/>
                  </a:lnTo>
                  <a:lnTo>
                    <a:pt x="1375956" y="254965"/>
                  </a:lnTo>
                  <a:lnTo>
                    <a:pt x="1375956" y="190284"/>
                  </a:lnTo>
                  <a:lnTo>
                    <a:pt x="1265059" y="190284"/>
                  </a:lnTo>
                  <a:lnTo>
                    <a:pt x="1265059" y="161099"/>
                  </a:lnTo>
                  <a:lnTo>
                    <a:pt x="1365084" y="161099"/>
                  </a:lnTo>
                  <a:lnTo>
                    <a:pt x="1365084" y="96418"/>
                  </a:lnTo>
                  <a:lnTo>
                    <a:pt x="1265059" y="96418"/>
                  </a:lnTo>
                  <a:lnTo>
                    <a:pt x="1265059" y="69773"/>
                  </a:lnTo>
                  <a:lnTo>
                    <a:pt x="1375956" y="69773"/>
                  </a:lnTo>
                  <a:lnTo>
                    <a:pt x="1375956" y="5092"/>
                  </a:lnTo>
                  <a:close/>
                </a:path>
              </a:pathLst>
            </a:custGeom>
            <a:solidFill>
              <a:srgbClr val="FDFDFD"/>
            </a:solidFill>
          </p:spPr>
          <p:txBody>
            <a:bodyPr wrap="square" lIns="0" tIns="0" rIns="0" bIns="0" rtlCol="0"/>
            <a:lstStyle/>
            <a:p>
              <a:endParaRPr/>
            </a:p>
          </p:txBody>
        </p:sp>
        <p:pic>
          <p:nvPicPr>
            <p:cNvPr id="16" name="object 16"/>
            <p:cNvPicPr/>
            <p:nvPr/>
          </p:nvPicPr>
          <p:blipFill>
            <a:blip r:embed="rId8" cstate="print"/>
            <a:stretch>
              <a:fillRect/>
            </a:stretch>
          </p:blipFill>
          <p:spPr>
            <a:xfrm>
              <a:off x="11390486" y="880598"/>
              <a:ext cx="230411" cy="249971"/>
            </a:xfrm>
            <a:prstGeom prst="rect">
              <a:avLst/>
            </a:prstGeom>
          </p:spPr>
        </p:pic>
        <p:sp>
          <p:nvSpPr>
            <p:cNvPr id="17" name="object 17"/>
            <p:cNvSpPr/>
            <p:nvPr/>
          </p:nvSpPr>
          <p:spPr>
            <a:xfrm>
              <a:off x="9165679" y="1172323"/>
              <a:ext cx="2456815" cy="175895"/>
            </a:xfrm>
            <a:custGeom>
              <a:avLst/>
              <a:gdLst/>
              <a:ahLst/>
              <a:cxnLst/>
              <a:rect l="l" t="t" r="r" b="b"/>
              <a:pathLst>
                <a:path w="2456815" h="175894">
                  <a:moveTo>
                    <a:pt x="2456294" y="162674"/>
                  </a:moveTo>
                  <a:lnTo>
                    <a:pt x="0" y="162674"/>
                  </a:lnTo>
                  <a:lnTo>
                    <a:pt x="0" y="175679"/>
                  </a:lnTo>
                  <a:lnTo>
                    <a:pt x="2456294" y="175691"/>
                  </a:lnTo>
                  <a:lnTo>
                    <a:pt x="2456294" y="162674"/>
                  </a:lnTo>
                  <a:close/>
                </a:path>
                <a:path w="2456815" h="175894">
                  <a:moveTo>
                    <a:pt x="2456294" y="0"/>
                  </a:moveTo>
                  <a:lnTo>
                    <a:pt x="0" y="0"/>
                  </a:lnTo>
                  <a:lnTo>
                    <a:pt x="0" y="13017"/>
                  </a:lnTo>
                  <a:lnTo>
                    <a:pt x="2456294" y="13017"/>
                  </a:lnTo>
                  <a:lnTo>
                    <a:pt x="2456294" y="0"/>
                  </a:lnTo>
                  <a:close/>
                </a:path>
              </a:pathLst>
            </a:custGeom>
            <a:solidFill>
              <a:srgbClr val="FDFDFD"/>
            </a:solidFill>
          </p:spPr>
          <p:txBody>
            <a:bodyPr wrap="square" lIns="0" tIns="0" rIns="0" bIns="0" rtlCol="0"/>
            <a:lstStyle/>
            <a:p>
              <a:endParaRPr/>
            </a:p>
          </p:txBody>
        </p:sp>
      </p:grpSp>
      <p:sp>
        <p:nvSpPr>
          <p:cNvPr id="18" name="object 18"/>
          <p:cNvSpPr txBox="1">
            <a:spLocks noGrp="1"/>
          </p:cNvSpPr>
          <p:nvPr>
            <p:ph type="title"/>
          </p:nvPr>
        </p:nvSpPr>
        <p:spPr>
          <a:xfrm>
            <a:off x="574649" y="1319860"/>
            <a:ext cx="9316720"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FFFFFF"/>
                </a:solidFill>
              </a:rPr>
              <a:t>Greater</a:t>
            </a:r>
            <a:r>
              <a:rPr sz="4000" spc="-195" dirty="0">
                <a:solidFill>
                  <a:srgbClr val="FFFFFF"/>
                </a:solidFill>
              </a:rPr>
              <a:t> </a:t>
            </a:r>
            <a:r>
              <a:rPr sz="4000" dirty="0">
                <a:solidFill>
                  <a:srgbClr val="FFFFFF"/>
                </a:solidFill>
              </a:rPr>
              <a:t>Manchester</a:t>
            </a:r>
            <a:r>
              <a:rPr sz="4000" spc="-114" dirty="0">
                <a:solidFill>
                  <a:srgbClr val="FFFFFF"/>
                </a:solidFill>
              </a:rPr>
              <a:t> </a:t>
            </a:r>
            <a:r>
              <a:rPr sz="4000" spc="-10" dirty="0">
                <a:solidFill>
                  <a:srgbClr val="FFFFFF"/>
                </a:solidFill>
              </a:rPr>
              <a:t>Residents’</a:t>
            </a:r>
            <a:r>
              <a:rPr sz="4000" spc="-270" dirty="0">
                <a:solidFill>
                  <a:srgbClr val="FFFFFF"/>
                </a:solidFill>
              </a:rPr>
              <a:t> </a:t>
            </a:r>
            <a:r>
              <a:rPr sz="4000" spc="-10" dirty="0">
                <a:solidFill>
                  <a:srgbClr val="FFFFFF"/>
                </a:solidFill>
              </a:rPr>
              <a:t>Survey</a:t>
            </a:r>
            <a:endParaRPr sz="4000"/>
          </a:p>
        </p:txBody>
      </p:sp>
      <p:sp>
        <p:nvSpPr>
          <p:cNvPr id="19" name="object 19"/>
          <p:cNvSpPr txBox="1"/>
          <p:nvPr/>
        </p:nvSpPr>
        <p:spPr>
          <a:xfrm>
            <a:off x="561949" y="2013864"/>
            <a:ext cx="7447280" cy="1363980"/>
          </a:xfrm>
          <a:prstGeom prst="rect">
            <a:avLst/>
          </a:prstGeom>
        </p:spPr>
        <p:txBody>
          <a:bodyPr vert="horz" wrap="square" lIns="0" tIns="12700" rIns="0" bIns="0" rtlCol="0">
            <a:spAutoFit/>
          </a:bodyPr>
          <a:lstStyle/>
          <a:p>
            <a:pPr marL="25400" marR="3675379">
              <a:lnSpc>
                <a:spcPct val="106800"/>
              </a:lnSpc>
              <a:spcBef>
                <a:spcPts val="100"/>
              </a:spcBef>
            </a:pPr>
            <a:r>
              <a:rPr sz="2800" dirty="0">
                <a:solidFill>
                  <a:srgbClr val="FFFFFF"/>
                </a:solidFill>
                <a:latin typeface="Arial"/>
                <a:cs typeface="Arial"/>
              </a:rPr>
              <a:t>Survey</a:t>
            </a:r>
            <a:r>
              <a:rPr sz="2800" spc="-60" dirty="0">
                <a:solidFill>
                  <a:srgbClr val="FFFFFF"/>
                </a:solidFill>
                <a:latin typeface="Arial"/>
                <a:cs typeface="Arial"/>
              </a:rPr>
              <a:t> </a:t>
            </a:r>
            <a:r>
              <a:rPr sz="2800" dirty="0">
                <a:solidFill>
                  <a:srgbClr val="FFFFFF"/>
                </a:solidFill>
                <a:latin typeface="Arial"/>
                <a:cs typeface="Arial"/>
              </a:rPr>
              <a:t>16</a:t>
            </a:r>
            <a:r>
              <a:rPr sz="2800" spc="-55" dirty="0">
                <a:solidFill>
                  <a:srgbClr val="FFFFFF"/>
                </a:solidFill>
                <a:latin typeface="Arial"/>
                <a:cs typeface="Arial"/>
              </a:rPr>
              <a:t> </a:t>
            </a:r>
            <a:r>
              <a:rPr sz="2800" dirty="0">
                <a:solidFill>
                  <a:srgbClr val="FFFFFF"/>
                </a:solidFill>
                <a:latin typeface="Arial"/>
                <a:cs typeface="Arial"/>
              </a:rPr>
              <a:t>(main</a:t>
            </a:r>
            <a:r>
              <a:rPr sz="2800" spc="-50" dirty="0">
                <a:solidFill>
                  <a:srgbClr val="FFFFFF"/>
                </a:solidFill>
                <a:latin typeface="Arial"/>
                <a:cs typeface="Arial"/>
              </a:rPr>
              <a:t> </a:t>
            </a:r>
            <a:r>
              <a:rPr sz="2800" spc="-10" dirty="0">
                <a:solidFill>
                  <a:srgbClr val="FFFFFF"/>
                </a:solidFill>
                <a:latin typeface="Arial"/>
                <a:cs typeface="Arial"/>
              </a:rPr>
              <a:t>report) </a:t>
            </a:r>
            <a:r>
              <a:rPr sz="2800" dirty="0">
                <a:solidFill>
                  <a:srgbClr val="FFFFFF"/>
                </a:solidFill>
                <a:latin typeface="Arial"/>
                <a:cs typeface="Arial"/>
              </a:rPr>
              <a:t>February</a:t>
            </a:r>
            <a:r>
              <a:rPr sz="2800" spc="-95" dirty="0">
                <a:solidFill>
                  <a:srgbClr val="FFFFFF"/>
                </a:solidFill>
                <a:latin typeface="Arial"/>
                <a:cs typeface="Arial"/>
              </a:rPr>
              <a:t> </a:t>
            </a:r>
            <a:r>
              <a:rPr sz="2800" spc="-20" dirty="0">
                <a:solidFill>
                  <a:srgbClr val="FFFFFF"/>
                </a:solidFill>
                <a:latin typeface="Arial"/>
                <a:cs typeface="Arial"/>
              </a:rPr>
              <a:t>2025</a:t>
            </a:r>
            <a:endParaRPr sz="2800">
              <a:latin typeface="Arial"/>
              <a:cs typeface="Arial"/>
            </a:endParaRPr>
          </a:p>
          <a:p>
            <a:pPr marL="25400">
              <a:lnSpc>
                <a:spcPct val="100000"/>
              </a:lnSpc>
            </a:pPr>
            <a:r>
              <a:rPr sz="2800" dirty="0">
                <a:solidFill>
                  <a:srgbClr val="FFFFFF"/>
                </a:solidFill>
                <a:latin typeface="Arial"/>
                <a:cs typeface="Arial"/>
              </a:rPr>
              <a:t>Fieldwork</a:t>
            </a:r>
            <a:r>
              <a:rPr sz="2800" spc="-35" dirty="0">
                <a:solidFill>
                  <a:srgbClr val="FFFFFF"/>
                </a:solidFill>
                <a:latin typeface="Arial"/>
                <a:cs typeface="Arial"/>
              </a:rPr>
              <a:t> </a:t>
            </a:r>
            <a:r>
              <a:rPr sz="2800" dirty="0">
                <a:solidFill>
                  <a:srgbClr val="FFFFFF"/>
                </a:solidFill>
                <a:latin typeface="Arial"/>
                <a:cs typeface="Arial"/>
              </a:rPr>
              <a:t>conducted</a:t>
            </a:r>
            <a:r>
              <a:rPr sz="2800" spc="-65" dirty="0">
                <a:solidFill>
                  <a:srgbClr val="FFFFFF"/>
                </a:solidFill>
                <a:latin typeface="Arial"/>
                <a:cs typeface="Arial"/>
              </a:rPr>
              <a:t> </a:t>
            </a:r>
            <a:r>
              <a:rPr sz="2800" dirty="0">
                <a:solidFill>
                  <a:srgbClr val="FFFFFF"/>
                </a:solidFill>
                <a:latin typeface="Arial"/>
                <a:cs typeface="Arial"/>
              </a:rPr>
              <a:t>9</a:t>
            </a:r>
            <a:r>
              <a:rPr sz="2775" baseline="25525" dirty="0">
                <a:solidFill>
                  <a:srgbClr val="FFFFFF"/>
                </a:solidFill>
                <a:latin typeface="Arial"/>
                <a:cs typeface="Arial"/>
              </a:rPr>
              <a:t>th</a:t>
            </a:r>
            <a:r>
              <a:rPr sz="2775" spc="277" baseline="25525" dirty="0">
                <a:solidFill>
                  <a:srgbClr val="FFFFFF"/>
                </a:solidFill>
                <a:latin typeface="Arial"/>
                <a:cs typeface="Arial"/>
              </a:rPr>
              <a:t> </a:t>
            </a:r>
            <a:r>
              <a:rPr sz="2800" dirty="0">
                <a:solidFill>
                  <a:srgbClr val="FFFFFF"/>
                </a:solidFill>
                <a:latin typeface="Arial"/>
                <a:cs typeface="Arial"/>
              </a:rPr>
              <a:t>–</a:t>
            </a:r>
            <a:r>
              <a:rPr sz="2800" spc="-60" dirty="0">
                <a:solidFill>
                  <a:srgbClr val="FFFFFF"/>
                </a:solidFill>
                <a:latin typeface="Arial"/>
                <a:cs typeface="Arial"/>
              </a:rPr>
              <a:t> </a:t>
            </a:r>
            <a:r>
              <a:rPr sz="2800" dirty="0">
                <a:solidFill>
                  <a:srgbClr val="FFFFFF"/>
                </a:solidFill>
                <a:latin typeface="Arial"/>
                <a:cs typeface="Arial"/>
              </a:rPr>
              <a:t>23</a:t>
            </a:r>
            <a:r>
              <a:rPr sz="2775" baseline="25525" dirty="0">
                <a:solidFill>
                  <a:srgbClr val="FFFFFF"/>
                </a:solidFill>
                <a:latin typeface="Arial"/>
                <a:cs typeface="Arial"/>
              </a:rPr>
              <a:t>rd</a:t>
            </a:r>
            <a:r>
              <a:rPr sz="2775" spc="300" baseline="25525" dirty="0">
                <a:solidFill>
                  <a:srgbClr val="FFFFFF"/>
                </a:solidFill>
                <a:latin typeface="Arial"/>
                <a:cs typeface="Arial"/>
              </a:rPr>
              <a:t> </a:t>
            </a:r>
            <a:r>
              <a:rPr sz="2800" dirty="0">
                <a:solidFill>
                  <a:srgbClr val="FFFFFF"/>
                </a:solidFill>
                <a:latin typeface="Arial"/>
                <a:cs typeface="Arial"/>
              </a:rPr>
              <a:t>December</a:t>
            </a:r>
            <a:r>
              <a:rPr sz="2800" spc="-50" dirty="0">
                <a:solidFill>
                  <a:srgbClr val="FFFFFF"/>
                </a:solidFill>
                <a:latin typeface="Arial"/>
                <a:cs typeface="Arial"/>
              </a:rPr>
              <a:t> </a:t>
            </a:r>
            <a:r>
              <a:rPr sz="2800" spc="-20" dirty="0">
                <a:solidFill>
                  <a:srgbClr val="FFFFFF"/>
                </a:solidFill>
                <a:latin typeface="Arial"/>
                <a:cs typeface="Arial"/>
              </a:rPr>
              <a:t>2024</a:t>
            </a:r>
            <a:endParaRPr sz="2800">
              <a:latin typeface="Arial"/>
              <a:cs typeface="Arial"/>
            </a:endParaRPr>
          </a:p>
        </p:txBody>
      </p:sp>
      <p:pic>
        <p:nvPicPr>
          <p:cNvPr id="20" name="object 20"/>
          <p:cNvPicPr/>
          <p:nvPr/>
        </p:nvPicPr>
        <p:blipFill>
          <a:blip r:embed="rId9" cstate="print"/>
          <a:stretch>
            <a:fillRect/>
          </a:stretch>
        </p:blipFill>
        <p:spPr>
          <a:xfrm>
            <a:off x="587374" y="3512946"/>
            <a:ext cx="11017250" cy="27602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196" rIns="0" bIns="0" rtlCol="0">
            <a:spAutoFit/>
          </a:bodyPr>
          <a:lstStyle/>
          <a:p>
            <a:pPr marL="330835">
              <a:lnSpc>
                <a:spcPct val="100000"/>
              </a:lnSpc>
              <a:spcBef>
                <a:spcPts val="100"/>
              </a:spcBef>
            </a:pPr>
            <a:r>
              <a:rPr sz="3600" b="0" dirty="0">
                <a:solidFill>
                  <a:srgbClr val="FFFFFF"/>
                </a:solidFill>
                <a:latin typeface="Arial"/>
                <a:cs typeface="Arial"/>
              </a:rPr>
              <a:t>Health</a:t>
            </a:r>
            <a:r>
              <a:rPr sz="3600" b="0" spc="-25" dirty="0">
                <a:solidFill>
                  <a:srgbClr val="FFFFFF"/>
                </a:solidFill>
                <a:latin typeface="Arial"/>
                <a:cs typeface="Arial"/>
              </a:rPr>
              <a:t> </a:t>
            </a:r>
            <a:r>
              <a:rPr sz="3600" b="0" dirty="0">
                <a:solidFill>
                  <a:srgbClr val="FFFFFF"/>
                </a:solidFill>
                <a:latin typeface="Arial"/>
                <a:cs typeface="Arial"/>
              </a:rPr>
              <a:t>and</a:t>
            </a:r>
            <a:r>
              <a:rPr sz="3600" b="0" spc="-15" dirty="0">
                <a:solidFill>
                  <a:srgbClr val="FFFFFF"/>
                </a:solidFill>
                <a:latin typeface="Arial"/>
                <a:cs typeface="Arial"/>
              </a:rPr>
              <a:t> </a:t>
            </a:r>
            <a:r>
              <a:rPr sz="3600" b="0" dirty="0">
                <a:solidFill>
                  <a:srgbClr val="FFFFFF"/>
                </a:solidFill>
                <a:latin typeface="Arial"/>
                <a:cs typeface="Arial"/>
              </a:rPr>
              <a:t>wellbeing</a:t>
            </a:r>
            <a:r>
              <a:rPr sz="3600" b="0" spc="-45" dirty="0">
                <a:solidFill>
                  <a:srgbClr val="FFFFFF"/>
                </a:solidFill>
                <a:latin typeface="Arial"/>
                <a:cs typeface="Arial"/>
              </a:rPr>
              <a:t> </a:t>
            </a:r>
            <a:r>
              <a:rPr sz="3600" b="0" dirty="0">
                <a:solidFill>
                  <a:srgbClr val="FFFFFF"/>
                </a:solidFill>
                <a:latin typeface="Arial"/>
                <a:cs typeface="Arial"/>
              </a:rPr>
              <a:t>–</a:t>
            </a:r>
            <a:r>
              <a:rPr sz="3600" b="0" spc="-15" dirty="0">
                <a:solidFill>
                  <a:srgbClr val="FFFFFF"/>
                </a:solidFill>
                <a:latin typeface="Arial"/>
                <a:cs typeface="Arial"/>
              </a:rPr>
              <a:t> </a:t>
            </a:r>
            <a:r>
              <a:rPr sz="3600" b="0" spc="-10" dirty="0">
                <a:solidFill>
                  <a:srgbClr val="FFFFFF"/>
                </a:solidFill>
                <a:latin typeface="Arial"/>
                <a:cs typeface="Arial"/>
              </a:rPr>
              <a:t>context</a:t>
            </a:r>
            <a:endParaRPr sz="3600">
              <a:latin typeface="Arial"/>
              <a:cs typeface="Arial"/>
            </a:endParaRPr>
          </a:p>
        </p:txBody>
      </p:sp>
      <p:sp>
        <p:nvSpPr>
          <p:cNvPr id="7" name="object 7"/>
          <p:cNvSpPr txBox="1"/>
          <p:nvPr/>
        </p:nvSpPr>
        <p:spPr>
          <a:xfrm>
            <a:off x="665480" y="952700"/>
            <a:ext cx="10273665" cy="4587875"/>
          </a:xfrm>
          <a:prstGeom prst="rect">
            <a:avLst/>
          </a:prstGeom>
        </p:spPr>
        <p:txBody>
          <a:bodyPr vert="horz" wrap="square" lIns="0" tIns="41275" rIns="0" bIns="0" rtlCol="0">
            <a:spAutoFit/>
          </a:bodyPr>
          <a:lstStyle/>
          <a:p>
            <a:pPr marL="12700">
              <a:lnSpc>
                <a:spcPct val="100000"/>
              </a:lnSpc>
              <a:spcBef>
                <a:spcPts val="325"/>
              </a:spcBef>
            </a:pP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Greater</a:t>
            </a:r>
            <a:r>
              <a:rPr sz="1400" spc="-45" dirty="0">
                <a:solidFill>
                  <a:srgbClr val="FFFFFF"/>
                </a:solidFill>
                <a:latin typeface="Arial"/>
                <a:cs typeface="Arial"/>
              </a:rPr>
              <a:t> </a:t>
            </a:r>
            <a:r>
              <a:rPr sz="1400" dirty="0">
                <a:solidFill>
                  <a:srgbClr val="FFFFFF"/>
                </a:solidFill>
                <a:latin typeface="Arial"/>
                <a:cs typeface="Arial"/>
              </a:rPr>
              <a:t>Manchester</a:t>
            </a:r>
            <a:r>
              <a:rPr sz="1400" spc="-50" dirty="0">
                <a:solidFill>
                  <a:srgbClr val="FFFFFF"/>
                </a:solidFill>
                <a:latin typeface="Arial"/>
                <a:cs typeface="Arial"/>
              </a:rPr>
              <a:t> </a:t>
            </a:r>
            <a:r>
              <a:rPr sz="1400" dirty="0">
                <a:solidFill>
                  <a:srgbClr val="FFFFFF"/>
                </a:solidFill>
                <a:latin typeface="Arial"/>
                <a:cs typeface="Arial"/>
              </a:rPr>
              <a:t>Residents'</a:t>
            </a:r>
            <a:r>
              <a:rPr sz="1400" spc="-50" dirty="0">
                <a:solidFill>
                  <a:srgbClr val="FFFFFF"/>
                </a:solidFill>
                <a:latin typeface="Arial"/>
                <a:cs typeface="Arial"/>
              </a:rPr>
              <a:t> </a:t>
            </a:r>
            <a:r>
              <a:rPr sz="1400" dirty="0">
                <a:solidFill>
                  <a:srgbClr val="FFFFFF"/>
                </a:solidFill>
                <a:latin typeface="Arial"/>
                <a:cs typeface="Arial"/>
              </a:rPr>
              <a:t>Survey</a:t>
            </a:r>
            <a:r>
              <a:rPr sz="1400" spc="-5" dirty="0">
                <a:solidFill>
                  <a:srgbClr val="FFFFFF"/>
                </a:solidFill>
                <a:latin typeface="Arial"/>
                <a:cs typeface="Arial"/>
              </a:rPr>
              <a:t> </a:t>
            </a:r>
            <a:r>
              <a:rPr sz="1400" dirty="0">
                <a:solidFill>
                  <a:srgbClr val="FFFFFF"/>
                </a:solidFill>
                <a:latin typeface="Arial"/>
                <a:cs typeface="Arial"/>
              </a:rPr>
              <a:t>investigates</a:t>
            </a:r>
            <a:r>
              <a:rPr sz="1400" spc="-50"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dirty="0">
                <a:solidFill>
                  <a:srgbClr val="FFFFFF"/>
                </a:solidFill>
                <a:latin typeface="Arial"/>
                <a:cs typeface="Arial"/>
              </a:rPr>
              <a:t>four</a:t>
            </a:r>
            <a:r>
              <a:rPr sz="1400" spc="-20" dirty="0">
                <a:solidFill>
                  <a:srgbClr val="FFFFFF"/>
                </a:solidFill>
                <a:latin typeface="Arial"/>
                <a:cs typeface="Arial"/>
              </a:rPr>
              <a:t> </a:t>
            </a:r>
            <a:r>
              <a:rPr sz="1400" dirty="0">
                <a:solidFill>
                  <a:srgbClr val="FFFFFF"/>
                </a:solidFill>
                <a:latin typeface="Arial"/>
                <a:cs typeface="Arial"/>
              </a:rPr>
              <a:t>measures</a:t>
            </a:r>
            <a:r>
              <a:rPr sz="1400" spc="-50" dirty="0">
                <a:solidFill>
                  <a:srgbClr val="FFFFFF"/>
                </a:solidFill>
                <a:latin typeface="Arial"/>
                <a:cs typeface="Arial"/>
              </a:rPr>
              <a:t> </a:t>
            </a:r>
            <a:r>
              <a:rPr sz="1400" dirty="0">
                <a:solidFill>
                  <a:srgbClr val="FFFFFF"/>
                </a:solidFill>
                <a:latin typeface="Arial"/>
                <a:cs typeface="Arial"/>
              </a:rPr>
              <a:t>of</a:t>
            </a:r>
            <a:r>
              <a:rPr sz="1400" spc="-20" dirty="0">
                <a:solidFill>
                  <a:srgbClr val="FFFFFF"/>
                </a:solidFill>
                <a:latin typeface="Arial"/>
                <a:cs typeface="Arial"/>
              </a:rPr>
              <a:t> </a:t>
            </a:r>
            <a:r>
              <a:rPr sz="1400" dirty="0">
                <a:solidFill>
                  <a:srgbClr val="FFFFFF"/>
                </a:solidFill>
                <a:latin typeface="Arial"/>
                <a:cs typeface="Arial"/>
              </a:rPr>
              <a:t>personal</a:t>
            </a:r>
            <a:r>
              <a:rPr sz="1400" spc="-35" dirty="0">
                <a:solidFill>
                  <a:srgbClr val="FFFFFF"/>
                </a:solidFill>
                <a:latin typeface="Arial"/>
                <a:cs typeface="Arial"/>
              </a:rPr>
              <a:t> </a:t>
            </a:r>
            <a:r>
              <a:rPr sz="1400" dirty="0">
                <a:solidFill>
                  <a:srgbClr val="FFFFFF"/>
                </a:solidFill>
                <a:latin typeface="Arial"/>
                <a:cs typeface="Arial"/>
              </a:rPr>
              <a:t>wellbeing</a:t>
            </a:r>
            <a:r>
              <a:rPr sz="1400" spc="-20" dirty="0">
                <a:solidFill>
                  <a:srgbClr val="FFFFFF"/>
                </a:solidFill>
                <a:latin typeface="Arial"/>
                <a:cs typeface="Arial"/>
              </a:rPr>
              <a:t> </a:t>
            </a:r>
            <a:r>
              <a:rPr sz="1400" dirty="0">
                <a:solidFill>
                  <a:srgbClr val="FFFFFF"/>
                </a:solidFill>
                <a:latin typeface="Arial"/>
                <a:cs typeface="Arial"/>
              </a:rPr>
              <a:t>commonly</a:t>
            </a:r>
            <a:r>
              <a:rPr sz="1400" spc="-25" dirty="0">
                <a:solidFill>
                  <a:srgbClr val="FFFFFF"/>
                </a:solidFill>
                <a:latin typeface="Arial"/>
                <a:cs typeface="Arial"/>
              </a:rPr>
              <a:t> </a:t>
            </a:r>
            <a:r>
              <a:rPr sz="1400" dirty="0">
                <a:solidFill>
                  <a:srgbClr val="FFFFFF"/>
                </a:solidFill>
                <a:latin typeface="Arial"/>
                <a:cs typeface="Arial"/>
              </a:rPr>
              <a:t>asked</a:t>
            </a:r>
            <a:r>
              <a:rPr sz="1400" spc="-45" dirty="0">
                <a:solidFill>
                  <a:srgbClr val="FFFFFF"/>
                </a:solidFill>
                <a:latin typeface="Arial"/>
                <a:cs typeface="Arial"/>
              </a:rPr>
              <a:t> </a:t>
            </a:r>
            <a:r>
              <a:rPr sz="1400" dirty="0">
                <a:solidFill>
                  <a:srgbClr val="FFFFFF"/>
                </a:solidFill>
                <a:latin typeface="Arial"/>
                <a:cs typeface="Arial"/>
              </a:rPr>
              <a:t>in</a:t>
            </a:r>
            <a:r>
              <a:rPr sz="1400" spc="-10" dirty="0">
                <a:solidFill>
                  <a:srgbClr val="FFFFFF"/>
                </a:solidFill>
                <a:latin typeface="Arial"/>
                <a:cs typeface="Arial"/>
              </a:rPr>
              <a:t> national</a:t>
            </a:r>
            <a:endParaRPr sz="1400">
              <a:latin typeface="Arial"/>
              <a:cs typeface="Arial"/>
            </a:endParaRPr>
          </a:p>
          <a:p>
            <a:pPr marL="12700">
              <a:lnSpc>
                <a:spcPct val="100000"/>
              </a:lnSpc>
              <a:spcBef>
                <a:spcPts val="225"/>
              </a:spcBef>
            </a:pPr>
            <a:r>
              <a:rPr sz="1400" spc="-10" dirty="0">
                <a:solidFill>
                  <a:srgbClr val="FFFFFF"/>
                </a:solidFill>
                <a:latin typeface="Arial"/>
                <a:cs typeface="Arial"/>
              </a:rPr>
              <a:t>surveys:</a:t>
            </a:r>
            <a:endParaRPr sz="1400">
              <a:latin typeface="Arial"/>
              <a:cs typeface="Arial"/>
            </a:endParaRPr>
          </a:p>
          <a:p>
            <a:pPr marL="756285" indent="-286385">
              <a:lnSpc>
                <a:spcPct val="100000"/>
              </a:lnSpc>
              <a:spcBef>
                <a:spcPts val="845"/>
              </a:spcBef>
              <a:buChar char="•"/>
              <a:tabLst>
                <a:tab pos="756285" algn="l"/>
              </a:tabLst>
            </a:pPr>
            <a:r>
              <a:rPr sz="1400" dirty="0">
                <a:solidFill>
                  <a:srgbClr val="FFFFFF"/>
                </a:solidFill>
                <a:latin typeface="Arial"/>
                <a:cs typeface="Arial"/>
              </a:rPr>
              <a:t>life</a:t>
            </a:r>
            <a:r>
              <a:rPr sz="1400" spc="-20" dirty="0">
                <a:solidFill>
                  <a:srgbClr val="FFFFFF"/>
                </a:solidFill>
                <a:latin typeface="Arial"/>
                <a:cs typeface="Arial"/>
              </a:rPr>
              <a:t> </a:t>
            </a:r>
            <a:r>
              <a:rPr sz="1400" spc="-10" dirty="0">
                <a:solidFill>
                  <a:srgbClr val="FFFFFF"/>
                </a:solidFill>
                <a:latin typeface="Arial"/>
                <a:cs typeface="Arial"/>
              </a:rPr>
              <a:t>satisfaction</a:t>
            </a:r>
            <a:endParaRPr sz="1400">
              <a:latin typeface="Arial"/>
              <a:cs typeface="Arial"/>
            </a:endParaRPr>
          </a:p>
          <a:p>
            <a:pPr marL="756285" indent="-286385">
              <a:lnSpc>
                <a:spcPct val="100000"/>
              </a:lnSpc>
              <a:spcBef>
                <a:spcPts val="825"/>
              </a:spcBef>
              <a:buChar char="•"/>
              <a:tabLst>
                <a:tab pos="756285" algn="l"/>
              </a:tabLst>
            </a:pPr>
            <a:r>
              <a:rPr sz="1400" spc="-10" dirty="0">
                <a:solidFill>
                  <a:srgbClr val="FFFFFF"/>
                </a:solidFill>
                <a:latin typeface="Arial"/>
                <a:cs typeface="Arial"/>
              </a:rPr>
              <a:t>anxiety</a:t>
            </a:r>
            <a:endParaRPr sz="1400">
              <a:latin typeface="Arial"/>
              <a:cs typeface="Arial"/>
            </a:endParaRPr>
          </a:p>
          <a:p>
            <a:pPr marL="756285" indent="-286385">
              <a:lnSpc>
                <a:spcPct val="100000"/>
              </a:lnSpc>
              <a:spcBef>
                <a:spcPts val="840"/>
              </a:spcBef>
              <a:buChar char="•"/>
              <a:tabLst>
                <a:tab pos="756285" algn="l"/>
              </a:tabLst>
            </a:pPr>
            <a:r>
              <a:rPr sz="1400" dirty="0">
                <a:solidFill>
                  <a:srgbClr val="FFFFFF"/>
                </a:solidFill>
                <a:latin typeface="Arial"/>
                <a:cs typeface="Arial"/>
              </a:rPr>
              <a:t>happiness,</a:t>
            </a:r>
            <a:r>
              <a:rPr sz="1400" spc="-75" dirty="0">
                <a:solidFill>
                  <a:srgbClr val="FFFFFF"/>
                </a:solidFill>
                <a:latin typeface="Arial"/>
                <a:cs typeface="Arial"/>
              </a:rPr>
              <a:t> </a:t>
            </a:r>
            <a:r>
              <a:rPr sz="1400" spc="-25" dirty="0">
                <a:solidFill>
                  <a:srgbClr val="FFFFFF"/>
                </a:solidFill>
                <a:latin typeface="Arial"/>
                <a:cs typeface="Arial"/>
              </a:rPr>
              <a:t>and</a:t>
            </a:r>
            <a:endParaRPr sz="1400">
              <a:latin typeface="Arial"/>
              <a:cs typeface="Arial"/>
            </a:endParaRPr>
          </a:p>
          <a:p>
            <a:pPr marL="756285" indent="-286385">
              <a:lnSpc>
                <a:spcPct val="100000"/>
              </a:lnSpc>
              <a:spcBef>
                <a:spcPts val="840"/>
              </a:spcBef>
              <a:buChar char="•"/>
              <a:tabLst>
                <a:tab pos="756285" algn="l"/>
              </a:tabLst>
            </a:pPr>
            <a:r>
              <a:rPr sz="1400" dirty="0">
                <a:solidFill>
                  <a:srgbClr val="FFFFFF"/>
                </a:solidFill>
                <a:latin typeface="Arial"/>
                <a:cs typeface="Arial"/>
              </a:rPr>
              <a:t>feelings</a:t>
            </a:r>
            <a:r>
              <a:rPr sz="1400" spc="-55" dirty="0">
                <a:solidFill>
                  <a:srgbClr val="FFFFFF"/>
                </a:solidFill>
                <a:latin typeface="Arial"/>
                <a:cs typeface="Arial"/>
              </a:rPr>
              <a:t> </a:t>
            </a:r>
            <a:r>
              <a:rPr sz="1400" dirty="0">
                <a:solidFill>
                  <a:srgbClr val="FFFFFF"/>
                </a:solidFill>
                <a:latin typeface="Arial"/>
                <a:cs typeface="Arial"/>
              </a:rPr>
              <a:t>that</a:t>
            </a:r>
            <a:r>
              <a:rPr sz="1400" spc="-35" dirty="0">
                <a:solidFill>
                  <a:srgbClr val="FFFFFF"/>
                </a:solidFill>
                <a:latin typeface="Arial"/>
                <a:cs typeface="Arial"/>
              </a:rPr>
              <a:t> </a:t>
            </a:r>
            <a:r>
              <a:rPr sz="1400" dirty="0">
                <a:solidFill>
                  <a:srgbClr val="FFFFFF"/>
                </a:solidFill>
                <a:latin typeface="Arial"/>
                <a:cs typeface="Arial"/>
              </a:rPr>
              <a:t>things</a:t>
            </a:r>
            <a:r>
              <a:rPr sz="1400" spc="-35" dirty="0">
                <a:solidFill>
                  <a:srgbClr val="FFFFFF"/>
                </a:solidFill>
                <a:latin typeface="Arial"/>
                <a:cs typeface="Arial"/>
              </a:rPr>
              <a:t> </a:t>
            </a:r>
            <a:r>
              <a:rPr sz="1400" dirty="0">
                <a:solidFill>
                  <a:srgbClr val="FFFFFF"/>
                </a:solidFill>
                <a:latin typeface="Arial"/>
                <a:cs typeface="Arial"/>
              </a:rPr>
              <a:t>done</a:t>
            </a:r>
            <a:r>
              <a:rPr sz="1400" spc="-25" dirty="0">
                <a:solidFill>
                  <a:srgbClr val="FFFFFF"/>
                </a:solidFill>
                <a:latin typeface="Arial"/>
                <a:cs typeface="Arial"/>
              </a:rPr>
              <a:t> </a:t>
            </a:r>
            <a:r>
              <a:rPr sz="1400" dirty="0">
                <a:solidFill>
                  <a:srgbClr val="FFFFFF"/>
                </a:solidFill>
                <a:latin typeface="Arial"/>
                <a:cs typeface="Arial"/>
              </a:rPr>
              <a:t>in</a:t>
            </a:r>
            <a:r>
              <a:rPr sz="1400" spc="-15" dirty="0">
                <a:solidFill>
                  <a:srgbClr val="FFFFFF"/>
                </a:solidFill>
                <a:latin typeface="Arial"/>
                <a:cs typeface="Arial"/>
              </a:rPr>
              <a:t> </a:t>
            </a:r>
            <a:r>
              <a:rPr sz="1400" dirty="0">
                <a:solidFill>
                  <a:srgbClr val="FFFFFF"/>
                </a:solidFill>
                <a:latin typeface="Arial"/>
                <a:cs typeface="Arial"/>
              </a:rPr>
              <a:t>life</a:t>
            </a:r>
            <a:r>
              <a:rPr sz="1400" spc="-25" dirty="0">
                <a:solidFill>
                  <a:srgbClr val="FFFFFF"/>
                </a:solidFill>
                <a:latin typeface="Arial"/>
                <a:cs typeface="Arial"/>
              </a:rPr>
              <a:t> </a:t>
            </a:r>
            <a:r>
              <a:rPr sz="1400" dirty="0">
                <a:solidFill>
                  <a:srgbClr val="FFFFFF"/>
                </a:solidFill>
                <a:latin typeface="Arial"/>
                <a:cs typeface="Arial"/>
              </a:rPr>
              <a:t>are</a:t>
            </a:r>
            <a:r>
              <a:rPr sz="1400" spc="-20" dirty="0">
                <a:solidFill>
                  <a:srgbClr val="FFFFFF"/>
                </a:solidFill>
                <a:latin typeface="Arial"/>
                <a:cs typeface="Arial"/>
              </a:rPr>
              <a:t> </a:t>
            </a:r>
            <a:r>
              <a:rPr sz="1400" spc="-10" dirty="0">
                <a:solidFill>
                  <a:srgbClr val="FFFFFF"/>
                </a:solidFill>
                <a:latin typeface="Arial"/>
                <a:cs typeface="Arial"/>
              </a:rPr>
              <a:t>worthwhile.</a:t>
            </a:r>
            <a:endParaRPr sz="1400">
              <a:latin typeface="Arial"/>
              <a:cs typeface="Arial"/>
            </a:endParaRPr>
          </a:p>
          <a:p>
            <a:pPr marL="12700" marR="15875">
              <a:lnSpc>
                <a:spcPct val="114300"/>
              </a:lnSpc>
              <a:spcBef>
                <a:spcPts val="1190"/>
              </a:spcBef>
            </a:pPr>
            <a:r>
              <a:rPr sz="1400" dirty="0">
                <a:solidFill>
                  <a:srgbClr val="FFFFFF"/>
                </a:solidFill>
                <a:latin typeface="Arial"/>
                <a:cs typeface="Arial"/>
              </a:rPr>
              <a:t>Some</a:t>
            </a:r>
            <a:r>
              <a:rPr sz="1400" spc="-40" dirty="0">
                <a:solidFill>
                  <a:srgbClr val="FFFFFF"/>
                </a:solidFill>
                <a:latin typeface="Arial"/>
                <a:cs typeface="Arial"/>
              </a:rPr>
              <a:t> </a:t>
            </a:r>
            <a:r>
              <a:rPr sz="1400" dirty="0">
                <a:solidFill>
                  <a:srgbClr val="FFFFFF"/>
                </a:solidFill>
                <a:latin typeface="Arial"/>
                <a:cs typeface="Arial"/>
              </a:rPr>
              <a:t>of</a:t>
            </a:r>
            <a:r>
              <a:rPr sz="1400" spc="-5" dirty="0">
                <a:solidFill>
                  <a:srgbClr val="FFFFFF"/>
                </a:solidFill>
                <a:latin typeface="Arial"/>
                <a:cs typeface="Arial"/>
              </a:rPr>
              <a:t> </a:t>
            </a:r>
            <a:r>
              <a:rPr sz="1400" dirty="0">
                <a:solidFill>
                  <a:srgbClr val="FFFFFF"/>
                </a:solidFill>
                <a:latin typeface="Arial"/>
                <a:cs typeface="Arial"/>
              </a:rPr>
              <a:t>the</a:t>
            </a:r>
            <a:r>
              <a:rPr sz="1400" spc="-40" dirty="0">
                <a:solidFill>
                  <a:srgbClr val="FFFFFF"/>
                </a:solidFill>
                <a:latin typeface="Arial"/>
                <a:cs typeface="Arial"/>
              </a:rPr>
              <a:t> </a:t>
            </a:r>
            <a:r>
              <a:rPr sz="1400" dirty="0">
                <a:solidFill>
                  <a:srgbClr val="FFFFFF"/>
                </a:solidFill>
                <a:latin typeface="Arial"/>
                <a:cs typeface="Arial"/>
              </a:rPr>
              <a:t>health</a:t>
            </a:r>
            <a:r>
              <a:rPr sz="1400" spc="-35"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dirty="0">
                <a:solidFill>
                  <a:srgbClr val="FFFFFF"/>
                </a:solidFill>
                <a:latin typeface="Arial"/>
                <a:cs typeface="Arial"/>
              </a:rPr>
              <a:t>wellbeing</a:t>
            </a:r>
            <a:r>
              <a:rPr sz="1400" spc="-5" dirty="0">
                <a:solidFill>
                  <a:srgbClr val="FFFFFF"/>
                </a:solidFill>
                <a:latin typeface="Arial"/>
                <a:cs typeface="Arial"/>
              </a:rPr>
              <a:t> </a:t>
            </a:r>
            <a:r>
              <a:rPr sz="1400" dirty="0">
                <a:solidFill>
                  <a:srgbClr val="FFFFFF"/>
                </a:solidFill>
                <a:latin typeface="Arial"/>
                <a:cs typeface="Arial"/>
              </a:rPr>
              <a:t>questions</a:t>
            </a:r>
            <a:r>
              <a:rPr sz="1400" spc="-50" dirty="0">
                <a:solidFill>
                  <a:srgbClr val="FFFFFF"/>
                </a:solidFill>
                <a:latin typeface="Arial"/>
                <a:cs typeface="Arial"/>
              </a:rPr>
              <a:t> </a:t>
            </a:r>
            <a:r>
              <a:rPr sz="1400" dirty="0">
                <a:solidFill>
                  <a:srgbClr val="FFFFFF"/>
                </a:solidFill>
                <a:latin typeface="Arial"/>
                <a:cs typeface="Arial"/>
              </a:rPr>
              <a:t>asked</a:t>
            </a:r>
            <a:r>
              <a:rPr sz="1400" spc="-40" dirty="0">
                <a:solidFill>
                  <a:srgbClr val="FFFFFF"/>
                </a:solidFill>
                <a:latin typeface="Arial"/>
                <a:cs typeface="Arial"/>
              </a:rPr>
              <a:t> </a:t>
            </a:r>
            <a:r>
              <a:rPr sz="1400" dirty="0">
                <a:solidFill>
                  <a:srgbClr val="FFFFFF"/>
                </a:solidFill>
                <a:latin typeface="Arial"/>
                <a:cs typeface="Arial"/>
              </a:rPr>
              <a:t>in</a:t>
            </a:r>
            <a:r>
              <a:rPr sz="1400" spc="-10" dirty="0">
                <a:solidFill>
                  <a:srgbClr val="FFFFFF"/>
                </a:solidFill>
                <a:latin typeface="Arial"/>
                <a:cs typeface="Arial"/>
              </a:rPr>
              <a:t> </a:t>
            </a:r>
            <a:r>
              <a:rPr sz="1400" dirty="0">
                <a:solidFill>
                  <a:srgbClr val="FFFFFF"/>
                </a:solidFill>
                <a:latin typeface="Arial"/>
                <a:cs typeface="Arial"/>
              </a:rPr>
              <a:t>the</a:t>
            </a:r>
            <a:r>
              <a:rPr sz="1400" spc="-25" dirty="0">
                <a:solidFill>
                  <a:srgbClr val="FFFFFF"/>
                </a:solidFill>
                <a:latin typeface="Arial"/>
                <a:cs typeface="Arial"/>
              </a:rPr>
              <a:t> </a:t>
            </a:r>
            <a:r>
              <a:rPr sz="1400" dirty="0">
                <a:solidFill>
                  <a:srgbClr val="FFFFFF"/>
                </a:solidFill>
                <a:latin typeface="Arial"/>
                <a:cs typeface="Arial"/>
              </a:rPr>
              <a:t>survey</a:t>
            </a:r>
            <a:r>
              <a:rPr sz="1400" spc="-15" dirty="0">
                <a:solidFill>
                  <a:srgbClr val="FFFFFF"/>
                </a:solidFill>
                <a:latin typeface="Arial"/>
                <a:cs typeface="Arial"/>
              </a:rPr>
              <a:t> </a:t>
            </a:r>
            <a:r>
              <a:rPr sz="1400" dirty="0">
                <a:solidFill>
                  <a:srgbClr val="FFFFFF"/>
                </a:solidFill>
                <a:latin typeface="Arial"/>
                <a:cs typeface="Arial"/>
              </a:rPr>
              <a:t>make</a:t>
            </a:r>
            <a:r>
              <a:rPr sz="1400" spc="-40" dirty="0">
                <a:solidFill>
                  <a:srgbClr val="FFFFFF"/>
                </a:solidFill>
                <a:latin typeface="Arial"/>
                <a:cs typeface="Arial"/>
              </a:rPr>
              <a:t> </a:t>
            </a:r>
            <a:r>
              <a:rPr sz="1400" dirty="0">
                <a:solidFill>
                  <a:srgbClr val="FFFFFF"/>
                </a:solidFill>
                <a:latin typeface="Arial"/>
                <a:cs typeface="Arial"/>
              </a:rPr>
              <a:t>up</a:t>
            </a:r>
            <a:r>
              <a:rPr sz="1400" spc="-5" dirty="0">
                <a:solidFill>
                  <a:srgbClr val="FFFFFF"/>
                </a:solidFill>
                <a:latin typeface="Arial"/>
                <a:cs typeface="Arial"/>
              </a:rPr>
              <a:t> </a:t>
            </a:r>
            <a:r>
              <a:rPr sz="1400" dirty="0">
                <a:solidFill>
                  <a:srgbClr val="FFFFFF"/>
                </a:solidFill>
                <a:latin typeface="Arial"/>
                <a:cs typeface="Arial"/>
              </a:rPr>
              <a:t>a</a:t>
            </a:r>
            <a:r>
              <a:rPr sz="1400" spc="-20" dirty="0">
                <a:solidFill>
                  <a:srgbClr val="FFFFFF"/>
                </a:solidFill>
                <a:latin typeface="Arial"/>
                <a:cs typeface="Arial"/>
              </a:rPr>
              <a:t> </a:t>
            </a:r>
            <a:r>
              <a:rPr sz="1400" dirty="0">
                <a:solidFill>
                  <a:srgbClr val="FFFFFF"/>
                </a:solidFill>
                <a:latin typeface="Arial"/>
                <a:cs typeface="Arial"/>
              </a:rPr>
              <a:t>core</a:t>
            </a:r>
            <a:r>
              <a:rPr sz="1400" spc="-35" dirty="0">
                <a:solidFill>
                  <a:srgbClr val="FFFFFF"/>
                </a:solidFill>
                <a:latin typeface="Arial"/>
                <a:cs typeface="Arial"/>
              </a:rPr>
              <a:t> </a:t>
            </a:r>
            <a:r>
              <a:rPr sz="1400" dirty="0">
                <a:solidFill>
                  <a:srgbClr val="FFFFFF"/>
                </a:solidFill>
                <a:latin typeface="Arial"/>
                <a:cs typeface="Arial"/>
              </a:rPr>
              <a:t>set</a:t>
            </a:r>
            <a:r>
              <a:rPr sz="1400" spc="-20"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questions</a:t>
            </a:r>
            <a:r>
              <a:rPr sz="1400" spc="-40" dirty="0">
                <a:solidFill>
                  <a:srgbClr val="FFFFFF"/>
                </a:solidFill>
                <a:latin typeface="Arial"/>
                <a:cs typeface="Arial"/>
              </a:rPr>
              <a:t> </a:t>
            </a:r>
            <a:r>
              <a:rPr sz="1400" dirty="0">
                <a:solidFill>
                  <a:srgbClr val="FFFFFF"/>
                </a:solidFill>
                <a:latin typeface="Arial"/>
                <a:cs typeface="Arial"/>
              </a:rPr>
              <a:t>that</a:t>
            </a:r>
            <a:r>
              <a:rPr sz="1400" spc="-35" dirty="0">
                <a:solidFill>
                  <a:srgbClr val="FFFFFF"/>
                </a:solidFill>
                <a:latin typeface="Arial"/>
                <a:cs typeface="Arial"/>
              </a:rPr>
              <a:t> </a:t>
            </a:r>
            <a:r>
              <a:rPr sz="1400" dirty="0">
                <a:solidFill>
                  <a:srgbClr val="FFFFFF"/>
                </a:solidFill>
                <a:latin typeface="Arial"/>
                <a:cs typeface="Arial"/>
              </a:rPr>
              <a:t>we’ve</a:t>
            </a:r>
            <a:r>
              <a:rPr sz="1400" spc="10" dirty="0">
                <a:solidFill>
                  <a:srgbClr val="FFFFFF"/>
                </a:solidFill>
                <a:latin typeface="Arial"/>
                <a:cs typeface="Arial"/>
              </a:rPr>
              <a:t> </a:t>
            </a:r>
            <a:r>
              <a:rPr sz="1400" dirty="0">
                <a:solidFill>
                  <a:srgbClr val="FFFFFF"/>
                </a:solidFill>
                <a:latin typeface="Arial"/>
                <a:cs typeface="Arial"/>
              </a:rPr>
              <a:t>tracked</a:t>
            </a:r>
            <a:r>
              <a:rPr sz="1400" spc="-50" dirty="0">
                <a:solidFill>
                  <a:srgbClr val="FFFFFF"/>
                </a:solidFill>
                <a:latin typeface="Arial"/>
                <a:cs typeface="Arial"/>
              </a:rPr>
              <a:t> </a:t>
            </a:r>
            <a:r>
              <a:rPr sz="1400" dirty="0">
                <a:solidFill>
                  <a:srgbClr val="FFFFFF"/>
                </a:solidFill>
                <a:latin typeface="Arial"/>
                <a:cs typeface="Arial"/>
              </a:rPr>
              <a:t>for</a:t>
            </a:r>
            <a:r>
              <a:rPr sz="1400" spc="-35" dirty="0">
                <a:solidFill>
                  <a:srgbClr val="FFFFFF"/>
                </a:solidFill>
                <a:latin typeface="Arial"/>
                <a:cs typeface="Arial"/>
              </a:rPr>
              <a:t> </a:t>
            </a:r>
            <a:r>
              <a:rPr sz="1400" dirty="0">
                <a:solidFill>
                  <a:srgbClr val="FFFFFF"/>
                </a:solidFill>
                <a:latin typeface="Arial"/>
                <a:cs typeface="Arial"/>
              </a:rPr>
              <a:t>over a</a:t>
            </a:r>
            <a:r>
              <a:rPr sz="1400" spc="-140" dirty="0">
                <a:solidFill>
                  <a:srgbClr val="FFFFFF"/>
                </a:solidFill>
                <a:latin typeface="Arial"/>
                <a:cs typeface="Arial"/>
              </a:rPr>
              <a:t> </a:t>
            </a:r>
            <a:r>
              <a:rPr sz="1400" spc="-20" dirty="0">
                <a:solidFill>
                  <a:srgbClr val="FFFFFF"/>
                </a:solidFill>
                <a:latin typeface="Arial"/>
                <a:cs typeface="Arial"/>
              </a:rPr>
              <a:t>year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will</a:t>
            </a:r>
            <a:r>
              <a:rPr sz="1400" spc="5" dirty="0">
                <a:solidFill>
                  <a:srgbClr val="FFFFFF"/>
                </a:solidFill>
                <a:latin typeface="Arial"/>
                <a:cs typeface="Arial"/>
              </a:rPr>
              <a:t> </a:t>
            </a:r>
            <a:r>
              <a:rPr sz="1400" dirty="0">
                <a:solidFill>
                  <a:srgbClr val="FFFFFF"/>
                </a:solidFill>
                <a:latin typeface="Arial"/>
                <a:cs typeface="Arial"/>
              </a:rPr>
              <a:t>continue</a:t>
            </a:r>
            <a:r>
              <a:rPr sz="1400" spc="-55" dirty="0">
                <a:solidFill>
                  <a:srgbClr val="FFFFFF"/>
                </a:solidFill>
                <a:latin typeface="Arial"/>
                <a:cs typeface="Arial"/>
              </a:rPr>
              <a:t> </a:t>
            </a:r>
            <a:r>
              <a:rPr sz="1400" dirty="0">
                <a:solidFill>
                  <a:srgbClr val="FFFFFF"/>
                </a:solidFill>
                <a:latin typeface="Arial"/>
                <a:cs typeface="Arial"/>
              </a:rPr>
              <a:t>tracking</a:t>
            </a:r>
            <a:r>
              <a:rPr sz="1400" spc="-50" dirty="0">
                <a:solidFill>
                  <a:srgbClr val="FFFFFF"/>
                </a:solidFill>
                <a:latin typeface="Arial"/>
                <a:cs typeface="Arial"/>
              </a:rPr>
              <a:t> </a:t>
            </a:r>
            <a:r>
              <a:rPr sz="1400" dirty="0">
                <a:solidFill>
                  <a:srgbClr val="FFFFFF"/>
                </a:solidFill>
                <a:latin typeface="Arial"/>
                <a:cs typeface="Arial"/>
              </a:rPr>
              <a:t>in</a:t>
            </a:r>
            <a:r>
              <a:rPr sz="1400" spc="-15" dirty="0">
                <a:solidFill>
                  <a:srgbClr val="FFFFFF"/>
                </a:solidFill>
                <a:latin typeface="Arial"/>
                <a:cs typeface="Arial"/>
              </a:rPr>
              <a:t> </a:t>
            </a:r>
            <a:r>
              <a:rPr sz="1400" dirty="0">
                <a:solidFill>
                  <a:srgbClr val="FFFFFF"/>
                </a:solidFill>
                <a:latin typeface="Arial"/>
                <a:cs typeface="Arial"/>
              </a:rPr>
              <a:t>future</a:t>
            </a:r>
            <a:r>
              <a:rPr sz="1400" spc="-50" dirty="0">
                <a:solidFill>
                  <a:srgbClr val="FFFFFF"/>
                </a:solidFill>
                <a:latin typeface="Arial"/>
                <a:cs typeface="Arial"/>
              </a:rPr>
              <a:t> </a:t>
            </a:r>
            <a:r>
              <a:rPr sz="1400" spc="-10" dirty="0">
                <a:solidFill>
                  <a:srgbClr val="FFFFFF"/>
                </a:solidFill>
                <a:latin typeface="Arial"/>
                <a:cs typeface="Arial"/>
              </a:rPr>
              <a:t>surveys.</a:t>
            </a:r>
            <a:endParaRPr sz="1400">
              <a:latin typeface="Arial"/>
              <a:cs typeface="Arial"/>
            </a:endParaRPr>
          </a:p>
          <a:p>
            <a:pPr marL="12700" marR="130175">
              <a:lnSpc>
                <a:spcPct val="114300"/>
              </a:lnSpc>
              <a:spcBef>
                <a:spcPts val="1190"/>
              </a:spcBef>
            </a:pPr>
            <a:r>
              <a:rPr sz="1400" dirty="0">
                <a:solidFill>
                  <a:srgbClr val="FFFFFF"/>
                </a:solidFill>
                <a:latin typeface="Arial"/>
                <a:cs typeface="Arial"/>
              </a:rPr>
              <a:t>The</a:t>
            </a:r>
            <a:r>
              <a:rPr sz="1400" spc="-40" dirty="0">
                <a:solidFill>
                  <a:srgbClr val="FFFFFF"/>
                </a:solidFill>
                <a:latin typeface="Arial"/>
                <a:cs typeface="Arial"/>
              </a:rPr>
              <a:t> </a:t>
            </a:r>
            <a:r>
              <a:rPr sz="1400" dirty="0">
                <a:solidFill>
                  <a:srgbClr val="FFFFFF"/>
                </a:solidFill>
                <a:latin typeface="Arial"/>
                <a:cs typeface="Arial"/>
              </a:rPr>
              <a:t>wellbeing</a:t>
            </a:r>
            <a:r>
              <a:rPr sz="1400" spc="-10" dirty="0">
                <a:solidFill>
                  <a:srgbClr val="FFFFFF"/>
                </a:solidFill>
                <a:latin typeface="Arial"/>
                <a:cs typeface="Arial"/>
              </a:rPr>
              <a:t> </a:t>
            </a:r>
            <a:r>
              <a:rPr sz="1400" dirty="0">
                <a:solidFill>
                  <a:srgbClr val="FFFFFF"/>
                </a:solidFill>
                <a:latin typeface="Arial"/>
                <a:cs typeface="Arial"/>
              </a:rPr>
              <a:t>questions</a:t>
            </a:r>
            <a:r>
              <a:rPr sz="1400" spc="-55" dirty="0">
                <a:solidFill>
                  <a:srgbClr val="FFFFFF"/>
                </a:solidFill>
                <a:latin typeface="Arial"/>
                <a:cs typeface="Arial"/>
              </a:rPr>
              <a:t> </a:t>
            </a:r>
            <a:r>
              <a:rPr sz="1400" dirty="0">
                <a:solidFill>
                  <a:srgbClr val="FFFFFF"/>
                </a:solidFill>
                <a:latin typeface="Arial"/>
                <a:cs typeface="Arial"/>
              </a:rPr>
              <a:t>used</a:t>
            </a:r>
            <a:r>
              <a:rPr sz="1400" spc="-30" dirty="0">
                <a:solidFill>
                  <a:srgbClr val="FFFFFF"/>
                </a:solidFill>
                <a:latin typeface="Arial"/>
                <a:cs typeface="Arial"/>
              </a:rPr>
              <a:t> </a:t>
            </a:r>
            <a:r>
              <a:rPr sz="1400" dirty="0">
                <a:solidFill>
                  <a:srgbClr val="FFFFFF"/>
                </a:solidFill>
                <a:latin typeface="Arial"/>
                <a:cs typeface="Arial"/>
              </a:rPr>
              <a:t>are</a:t>
            </a:r>
            <a:r>
              <a:rPr sz="1400" spc="-25" dirty="0">
                <a:solidFill>
                  <a:srgbClr val="FFFFFF"/>
                </a:solidFill>
                <a:latin typeface="Arial"/>
                <a:cs typeface="Arial"/>
              </a:rPr>
              <a:t> </a:t>
            </a:r>
            <a:r>
              <a:rPr sz="1400" dirty="0">
                <a:solidFill>
                  <a:srgbClr val="FFFFFF"/>
                </a:solidFill>
                <a:latin typeface="Arial"/>
                <a:cs typeface="Arial"/>
              </a:rPr>
              <a:t>replicated</a:t>
            </a:r>
            <a:r>
              <a:rPr sz="1400" spc="-50" dirty="0">
                <a:solidFill>
                  <a:srgbClr val="FFFFFF"/>
                </a:solidFill>
                <a:latin typeface="Arial"/>
                <a:cs typeface="Arial"/>
              </a:rPr>
              <a:t> </a:t>
            </a:r>
            <a:r>
              <a:rPr sz="1400" dirty="0">
                <a:solidFill>
                  <a:srgbClr val="FFFFFF"/>
                </a:solidFill>
                <a:latin typeface="Arial"/>
                <a:cs typeface="Arial"/>
              </a:rPr>
              <a:t>from</a:t>
            </a:r>
            <a:r>
              <a:rPr sz="1400" spc="-30" dirty="0">
                <a:solidFill>
                  <a:srgbClr val="FFFFFF"/>
                </a:solidFill>
                <a:latin typeface="Arial"/>
                <a:cs typeface="Arial"/>
              </a:rPr>
              <a:t> </a:t>
            </a:r>
            <a:r>
              <a:rPr sz="1400" spc="-10" dirty="0">
                <a:solidFill>
                  <a:srgbClr val="FFFFFF"/>
                </a:solidFill>
                <a:latin typeface="Arial"/>
                <a:cs typeface="Arial"/>
              </a:rPr>
              <a:t>the</a:t>
            </a:r>
            <a:r>
              <a:rPr sz="1400" spc="-160" dirty="0">
                <a:solidFill>
                  <a:srgbClr val="FFFFFF"/>
                </a:solidFill>
                <a:latin typeface="Arial"/>
                <a:cs typeface="Arial"/>
              </a:rPr>
              <a:t> </a:t>
            </a:r>
            <a:r>
              <a:rPr sz="1400" u="sng" dirty="0">
                <a:solidFill>
                  <a:srgbClr val="FFFFFF"/>
                </a:solidFill>
                <a:uFill>
                  <a:solidFill>
                    <a:srgbClr val="FFFFFF"/>
                  </a:solidFill>
                </a:uFill>
                <a:latin typeface="Arial"/>
                <a:cs typeface="Arial"/>
                <a:hlinkClick r:id="rId2"/>
              </a:rPr>
              <a:t>Annual</a:t>
            </a:r>
            <a:r>
              <a:rPr sz="1400" u="sng" spc="-30" dirty="0">
                <a:solidFill>
                  <a:srgbClr val="FFFFFF"/>
                </a:solidFill>
                <a:uFill>
                  <a:solidFill>
                    <a:srgbClr val="FFFFFF"/>
                  </a:solidFill>
                </a:uFill>
                <a:latin typeface="Arial"/>
                <a:cs typeface="Arial"/>
                <a:hlinkClick r:id="rId2"/>
              </a:rPr>
              <a:t> </a:t>
            </a:r>
            <a:r>
              <a:rPr sz="1400" u="sng" dirty="0">
                <a:solidFill>
                  <a:srgbClr val="FFFFFF"/>
                </a:solidFill>
                <a:uFill>
                  <a:solidFill>
                    <a:srgbClr val="FFFFFF"/>
                  </a:solidFill>
                </a:uFill>
                <a:latin typeface="Arial"/>
                <a:cs typeface="Arial"/>
                <a:hlinkClick r:id="rId2"/>
              </a:rPr>
              <a:t>Population</a:t>
            </a:r>
            <a:r>
              <a:rPr sz="1400" u="sng" spc="-50" dirty="0">
                <a:solidFill>
                  <a:srgbClr val="FFFFFF"/>
                </a:solidFill>
                <a:uFill>
                  <a:solidFill>
                    <a:srgbClr val="FFFFFF"/>
                  </a:solidFill>
                </a:uFill>
                <a:latin typeface="Arial"/>
                <a:cs typeface="Arial"/>
                <a:hlinkClick r:id="rId2"/>
              </a:rPr>
              <a:t> </a:t>
            </a:r>
            <a:r>
              <a:rPr sz="1400" u="sng" spc="-20" dirty="0">
                <a:solidFill>
                  <a:srgbClr val="FFFFFF"/>
                </a:solidFill>
                <a:uFill>
                  <a:solidFill>
                    <a:srgbClr val="FFFFFF"/>
                  </a:solidFill>
                </a:uFill>
                <a:latin typeface="Arial"/>
                <a:cs typeface="Arial"/>
                <a:hlinkClick r:id="rId2"/>
              </a:rPr>
              <a:t>Survey</a:t>
            </a:r>
            <a:r>
              <a:rPr sz="1400" u="none" spc="-20" dirty="0">
                <a:solidFill>
                  <a:srgbClr val="FFFFFF"/>
                </a:solidFill>
                <a:latin typeface="Arial"/>
                <a:cs typeface="Arial"/>
              </a:rPr>
              <a:t>.</a:t>
            </a:r>
            <a:r>
              <a:rPr sz="1400" u="none" spc="-25" dirty="0">
                <a:solidFill>
                  <a:srgbClr val="FFFFFF"/>
                </a:solidFill>
                <a:latin typeface="Arial"/>
                <a:cs typeface="Arial"/>
              </a:rPr>
              <a:t> </a:t>
            </a:r>
            <a:r>
              <a:rPr sz="1400" u="none" dirty="0">
                <a:solidFill>
                  <a:srgbClr val="FFFFFF"/>
                </a:solidFill>
                <a:latin typeface="Arial"/>
                <a:cs typeface="Arial"/>
              </a:rPr>
              <a:t>These</a:t>
            </a:r>
            <a:r>
              <a:rPr sz="1400" u="none" spc="-35" dirty="0">
                <a:solidFill>
                  <a:srgbClr val="FFFFFF"/>
                </a:solidFill>
                <a:latin typeface="Arial"/>
                <a:cs typeface="Arial"/>
              </a:rPr>
              <a:t> </a:t>
            </a:r>
            <a:r>
              <a:rPr sz="1400" u="none" dirty="0">
                <a:solidFill>
                  <a:srgbClr val="FFFFFF"/>
                </a:solidFill>
                <a:latin typeface="Arial"/>
                <a:cs typeface="Arial"/>
              </a:rPr>
              <a:t>are</a:t>
            </a:r>
            <a:r>
              <a:rPr sz="1400" u="none" spc="-30" dirty="0">
                <a:solidFill>
                  <a:srgbClr val="FFFFFF"/>
                </a:solidFill>
                <a:latin typeface="Arial"/>
                <a:cs typeface="Arial"/>
              </a:rPr>
              <a:t> </a:t>
            </a:r>
            <a:r>
              <a:rPr sz="1400" u="none" dirty="0">
                <a:solidFill>
                  <a:srgbClr val="FFFFFF"/>
                </a:solidFill>
                <a:latin typeface="Arial"/>
                <a:cs typeface="Arial"/>
              </a:rPr>
              <a:t>nationally</a:t>
            </a:r>
            <a:r>
              <a:rPr sz="1400" u="none" spc="-50" dirty="0">
                <a:solidFill>
                  <a:srgbClr val="FFFFFF"/>
                </a:solidFill>
                <a:latin typeface="Arial"/>
                <a:cs typeface="Arial"/>
              </a:rPr>
              <a:t> </a:t>
            </a:r>
            <a:r>
              <a:rPr sz="1400" u="none" dirty="0">
                <a:solidFill>
                  <a:srgbClr val="FFFFFF"/>
                </a:solidFill>
                <a:latin typeface="Arial"/>
                <a:cs typeface="Arial"/>
              </a:rPr>
              <a:t>recognised</a:t>
            </a:r>
            <a:r>
              <a:rPr sz="1400" u="none" spc="-55" dirty="0">
                <a:solidFill>
                  <a:srgbClr val="FFFFFF"/>
                </a:solidFill>
                <a:latin typeface="Arial"/>
                <a:cs typeface="Arial"/>
              </a:rPr>
              <a:t> </a:t>
            </a:r>
            <a:r>
              <a:rPr sz="1400" u="none" dirty="0">
                <a:solidFill>
                  <a:srgbClr val="FFFFFF"/>
                </a:solidFill>
                <a:latin typeface="Arial"/>
                <a:cs typeface="Arial"/>
              </a:rPr>
              <a:t>metrics,</a:t>
            </a:r>
            <a:r>
              <a:rPr sz="1400" u="none" spc="-60" dirty="0">
                <a:solidFill>
                  <a:srgbClr val="FFFFFF"/>
                </a:solidFill>
                <a:latin typeface="Arial"/>
                <a:cs typeface="Arial"/>
              </a:rPr>
              <a:t> </a:t>
            </a:r>
            <a:r>
              <a:rPr sz="1400" u="none" dirty="0">
                <a:solidFill>
                  <a:srgbClr val="FFFFFF"/>
                </a:solidFill>
                <a:latin typeface="Arial"/>
                <a:cs typeface="Arial"/>
              </a:rPr>
              <a:t>used</a:t>
            </a:r>
            <a:r>
              <a:rPr sz="1400" u="none" spc="-30" dirty="0">
                <a:solidFill>
                  <a:srgbClr val="FFFFFF"/>
                </a:solidFill>
                <a:latin typeface="Arial"/>
                <a:cs typeface="Arial"/>
              </a:rPr>
              <a:t> </a:t>
            </a:r>
            <a:r>
              <a:rPr sz="1400" u="none" spc="-25" dirty="0">
                <a:solidFill>
                  <a:srgbClr val="FFFFFF"/>
                </a:solidFill>
                <a:latin typeface="Arial"/>
                <a:cs typeface="Arial"/>
              </a:rPr>
              <a:t>in </a:t>
            </a:r>
            <a:r>
              <a:rPr sz="1400" u="none" dirty="0">
                <a:solidFill>
                  <a:srgbClr val="FFFFFF"/>
                </a:solidFill>
                <a:latin typeface="Arial"/>
                <a:cs typeface="Arial"/>
              </a:rPr>
              <a:t>their</a:t>
            </a:r>
            <a:r>
              <a:rPr sz="1400" u="none" spc="-30" dirty="0">
                <a:solidFill>
                  <a:srgbClr val="FFFFFF"/>
                </a:solidFill>
                <a:latin typeface="Arial"/>
                <a:cs typeface="Arial"/>
              </a:rPr>
              <a:t> </a:t>
            </a:r>
            <a:r>
              <a:rPr sz="1400" u="none" dirty="0">
                <a:solidFill>
                  <a:srgbClr val="FFFFFF"/>
                </a:solidFill>
                <a:latin typeface="Arial"/>
                <a:cs typeface="Arial"/>
              </a:rPr>
              <a:t>current</a:t>
            </a:r>
            <a:r>
              <a:rPr sz="1400" u="none" spc="-35" dirty="0">
                <a:solidFill>
                  <a:srgbClr val="FFFFFF"/>
                </a:solidFill>
                <a:latin typeface="Arial"/>
                <a:cs typeface="Arial"/>
              </a:rPr>
              <a:t> </a:t>
            </a:r>
            <a:r>
              <a:rPr sz="1400" u="none" dirty="0">
                <a:solidFill>
                  <a:srgbClr val="FFFFFF"/>
                </a:solidFill>
                <a:latin typeface="Arial"/>
                <a:cs typeface="Arial"/>
              </a:rPr>
              <a:t>form</a:t>
            </a:r>
            <a:r>
              <a:rPr sz="1400" u="none" spc="-20" dirty="0">
                <a:solidFill>
                  <a:srgbClr val="FFFFFF"/>
                </a:solidFill>
                <a:latin typeface="Arial"/>
                <a:cs typeface="Arial"/>
              </a:rPr>
              <a:t> </a:t>
            </a:r>
            <a:r>
              <a:rPr sz="1400" u="none" dirty="0">
                <a:solidFill>
                  <a:srgbClr val="FFFFFF"/>
                </a:solidFill>
                <a:latin typeface="Arial"/>
                <a:cs typeface="Arial"/>
              </a:rPr>
              <a:t>since</a:t>
            </a:r>
            <a:r>
              <a:rPr sz="1400" u="none" spc="-30" dirty="0">
                <a:solidFill>
                  <a:srgbClr val="FFFFFF"/>
                </a:solidFill>
                <a:latin typeface="Arial"/>
                <a:cs typeface="Arial"/>
              </a:rPr>
              <a:t> </a:t>
            </a:r>
            <a:r>
              <a:rPr sz="1400" u="none" spc="-20" dirty="0">
                <a:solidFill>
                  <a:srgbClr val="FFFFFF"/>
                </a:solidFill>
                <a:latin typeface="Arial"/>
                <a:cs typeface="Arial"/>
              </a:rPr>
              <a:t>2011.</a:t>
            </a:r>
            <a:endParaRPr sz="1400">
              <a:latin typeface="Arial"/>
              <a:cs typeface="Arial"/>
            </a:endParaRPr>
          </a:p>
          <a:p>
            <a:pPr marL="12700" marR="152400">
              <a:lnSpc>
                <a:spcPct val="113599"/>
              </a:lnSpc>
              <a:spcBef>
                <a:spcPts val="1215"/>
              </a:spcBef>
            </a:pPr>
            <a:r>
              <a:rPr sz="1400" dirty="0">
                <a:solidFill>
                  <a:srgbClr val="FFFFFF"/>
                </a:solidFill>
                <a:latin typeface="Arial"/>
                <a:cs typeface="Arial"/>
              </a:rPr>
              <a:t>We</a:t>
            </a:r>
            <a:r>
              <a:rPr sz="1400" spc="-60" dirty="0">
                <a:solidFill>
                  <a:srgbClr val="FFFFFF"/>
                </a:solidFill>
                <a:latin typeface="Arial"/>
                <a:cs typeface="Arial"/>
              </a:rPr>
              <a:t> </a:t>
            </a:r>
            <a:r>
              <a:rPr sz="1400" dirty="0">
                <a:solidFill>
                  <a:srgbClr val="FFFFFF"/>
                </a:solidFill>
                <a:latin typeface="Arial"/>
                <a:cs typeface="Arial"/>
              </a:rPr>
              <a:t>also</a:t>
            </a:r>
            <a:r>
              <a:rPr sz="1400" spc="-25" dirty="0">
                <a:solidFill>
                  <a:srgbClr val="FFFFFF"/>
                </a:solidFill>
                <a:latin typeface="Arial"/>
                <a:cs typeface="Arial"/>
              </a:rPr>
              <a:t> </a:t>
            </a:r>
            <a:r>
              <a:rPr sz="1400" dirty="0">
                <a:solidFill>
                  <a:srgbClr val="FFFFFF"/>
                </a:solidFill>
                <a:latin typeface="Arial"/>
                <a:cs typeface="Arial"/>
              </a:rPr>
              <a:t>ask</a:t>
            </a:r>
            <a:r>
              <a:rPr sz="1400" spc="-20" dirty="0">
                <a:solidFill>
                  <a:srgbClr val="FFFFFF"/>
                </a:solidFill>
                <a:latin typeface="Arial"/>
                <a:cs typeface="Arial"/>
              </a:rPr>
              <a:t> </a:t>
            </a:r>
            <a:r>
              <a:rPr sz="1400" dirty="0">
                <a:solidFill>
                  <a:srgbClr val="FFFFFF"/>
                </a:solidFill>
                <a:latin typeface="Arial"/>
                <a:cs typeface="Arial"/>
              </a:rPr>
              <a:t>questions</a:t>
            </a:r>
            <a:r>
              <a:rPr sz="1400" spc="-45" dirty="0">
                <a:solidFill>
                  <a:srgbClr val="FFFFFF"/>
                </a:solidFill>
                <a:latin typeface="Arial"/>
                <a:cs typeface="Arial"/>
              </a:rPr>
              <a:t> </a:t>
            </a:r>
            <a:r>
              <a:rPr sz="1400" dirty="0">
                <a:solidFill>
                  <a:srgbClr val="FFFFFF"/>
                </a:solidFill>
                <a:latin typeface="Arial"/>
                <a:cs typeface="Arial"/>
              </a:rPr>
              <a:t>around</a:t>
            </a:r>
            <a:r>
              <a:rPr sz="1400" spc="-40" dirty="0">
                <a:solidFill>
                  <a:srgbClr val="FFFFFF"/>
                </a:solidFill>
                <a:latin typeface="Arial"/>
                <a:cs typeface="Arial"/>
              </a:rPr>
              <a:t> </a:t>
            </a:r>
            <a:r>
              <a:rPr sz="1400" dirty="0">
                <a:solidFill>
                  <a:srgbClr val="FFFFFF"/>
                </a:solidFill>
                <a:latin typeface="Arial"/>
                <a:cs typeface="Arial"/>
              </a:rPr>
              <a:t>people’s</a:t>
            </a:r>
            <a:r>
              <a:rPr sz="1400" spc="-45" dirty="0">
                <a:solidFill>
                  <a:srgbClr val="FFFFFF"/>
                </a:solidFill>
                <a:latin typeface="Arial"/>
                <a:cs typeface="Arial"/>
              </a:rPr>
              <a:t> </a:t>
            </a:r>
            <a:r>
              <a:rPr sz="1400" dirty="0">
                <a:solidFill>
                  <a:srgbClr val="FFFFFF"/>
                </a:solidFill>
                <a:latin typeface="Arial"/>
                <a:cs typeface="Arial"/>
              </a:rPr>
              <a:t>abilities</a:t>
            </a:r>
            <a:r>
              <a:rPr sz="1400" spc="-30" dirty="0">
                <a:solidFill>
                  <a:srgbClr val="FFFFFF"/>
                </a:solidFill>
                <a:latin typeface="Arial"/>
                <a:cs typeface="Arial"/>
              </a:rPr>
              <a:t>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manage</a:t>
            </a:r>
            <a:r>
              <a:rPr sz="1400" spc="-40" dirty="0">
                <a:solidFill>
                  <a:srgbClr val="FFFFFF"/>
                </a:solidFill>
                <a:latin typeface="Arial"/>
                <a:cs typeface="Arial"/>
              </a:rPr>
              <a:t> </a:t>
            </a:r>
            <a:r>
              <a:rPr sz="1400" dirty="0">
                <a:solidFill>
                  <a:srgbClr val="FFFFFF"/>
                </a:solidFill>
                <a:latin typeface="Arial"/>
                <a:cs typeface="Arial"/>
              </a:rPr>
              <a:t>their</a:t>
            </a:r>
            <a:r>
              <a:rPr sz="1400" spc="-40" dirty="0">
                <a:solidFill>
                  <a:srgbClr val="FFFFFF"/>
                </a:solidFill>
                <a:latin typeface="Arial"/>
                <a:cs typeface="Arial"/>
              </a:rPr>
              <a:t> </a:t>
            </a:r>
            <a:r>
              <a:rPr sz="1400" dirty="0">
                <a:solidFill>
                  <a:srgbClr val="FFFFFF"/>
                </a:solidFill>
                <a:latin typeface="Arial"/>
                <a:cs typeface="Arial"/>
              </a:rPr>
              <a:t>own</a:t>
            </a:r>
            <a:r>
              <a:rPr sz="1400" spc="-5" dirty="0">
                <a:solidFill>
                  <a:srgbClr val="FFFFFF"/>
                </a:solidFill>
                <a:latin typeface="Arial"/>
                <a:cs typeface="Arial"/>
              </a:rPr>
              <a:t> </a:t>
            </a:r>
            <a:r>
              <a:rPr sz="1400" dirty="0">
                <a:solidFill>
                  <a:srgbClr val="FFFFFF"/>
                </a:solidFill>
                <a:latin typeface="Arial"/>
                <a:cs typeface="Arial"/>
              </a:rPr>
              <a:t>health.</a:t>
            </a:r>
            <a:r>
              <a:rPr sz="1400" spc="-70" dirty="0">
                <a:solidFill>
                  <a:srgbClr val="FFFFFF"/>
                </a:solidFill>
                <a:latin typeface="Arial"/>
                <a:cs typeface="Arial"/>
              </a:rPr>
              <a:t> </a:t>
            </a:r>
            <a:r>
              <a:rPr sz="1400" dirty="0">
                <a:solidFill>
                  <a:srgbClr val="FFFFFF"/>
                </a:solidFill>
                <a:latin typeface="Arial"/>
                <a:cs typeface="Arial"/>
              </a:rPr>
              <a:t>This</a:t>
            </a:r>
            <a:r>
              <a:rPr sz="1400" spc="-20" dirty="0">
                <a:solidFill>
                  <a:srgbClr val="FFFFFF"/>
                </a:solidFill>
                <a:latin typeface="Arial"/>
                <a:cs typeface="Arial"/>
              </a:rPr>
              <a:t> </a:t>
            </a:r>
            <a:r>
              <a:rPr sz="1400" dirty="0">
                <a:solidFill>
                  <a:srgbClr val="FFFFFF"/>
                </a:solidFill>
                <a:latin typeface="Arial"/>
                <a:cs typeface="Arial"/>
              </a:rPr>
              <a:t>allows us</a:t>
            </a:r>
            <a:r>
              <a:rPr sz="1400" spc="-20" dirty="0">
                <a:solidFill>
                  <a:srgbClr val="FFFFFF"/>
                </a:solidFill>
                <a:latin typeface="Arial"/>
                <a:cs typeface="Arial"/>
              </a:rPr>
              <a:t>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calculate</a:t>
            </a:r>
            <a:r>
              <a:rPr sz="1400" spc="-140" dirty="0">
                <a:solidFill>
                  <a:srgbClr val="FFFFFF"/>
                </a:solidFill>
                <a:latin typeface="Arial"/>
                <a:cs typeface="Arial"/>
              </a:rPr>
              <a:t> </a:t>
            </a:r>
            <a:r>
              <a:rPr sz="1400" dirty="0">
                <a:solidFill>
                  <a:srgbClr val="FFFFFF"/>
                </a:solidFill>
                <a:latin typeface="Arial"/>
                <a:cs typeface="Arial"/>
              </a:rPr>
              <a:t>–</a:t>
            </a:r>
            <a:r>
              <a:rPr sz="1400" spc="-20"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track</a:t>
            </a:r>
            <a:r>
              <a:rPr sz="1400" spc="-50" dirty="0">
                <a:solidFill>
                  <a:srgbClr val="FFFFFF"/>
                </a:solidFill>
                <a:latin typeface="Arial"/>
                <a:cs typeface="Arial"/>
              </a:rPr>
              <a:t> </a:t>
            </a:r>
            <a:r>
              <a:rPr sz="1400" dirty="0">
                <a:solidFill>
                  <a:srgbClr val="FFFFFF"/>
                </a:solidFill>
                <a:latin typeface="Arial"/>
                <a:cs typeface="Arial"/>
              </a:rPr>
              <a:t>changes</a:t>
            </a:r>
            <a:r>
              <a:rPr sz="1400" spc="-45" dirty="0">
                <a:solidFill>
                  <a:srgbClr val="FFFFFF"/>
                </a:solidFill>
                <a:latin typeface="Arial"/>
                <a:cs typeface="Arial"/>
              </a:rPr>
              <a:t> </a:t>
            </a:r>
            <a:r>
              <a:rPr sz="1400" spc="-20" dirty="0">
                <a:solidFill>
                  <a:srgbClr val="FFFFFF"/>
                </a:solidFill>
                <a:latin typeface="Arial"/>
                <a:cs typeface="Arial"/>
              </a:rPr>
              <a:t>over </a:t>
            </a:r>
            <a:r>
              <a:rPr sz="1400" dirty="0">
                <a:solidFill>
                  <a:srgbClr val="FFFFFF"/>
                </a:solidFill>
                <a:latin typeface="Arial"/>
                <a:cs typeface="Arial"/>
              </a:rPr>
              <a:t>time</a:t>
            </a:r>
            <a:r>
              <a:rPr sz="1400" spc="-45" dirty="0">
                <a:solidFill>
                  <a:srgbClr val="FFFFFF"/>
                </a:solidFill>
                <a:latin typeface="Arial"/>
                <a:cs typeface="Arial"/>
              </a:rPr>
              <a:t> </a:t>
            </a:r>
            <a:r>
              <a:rPr sz="1400" dirty="0">
                <a:solidFill>
                  <a:srgbClr val="FFFFFF"/>
                </a:solidFill>
                <a:latin typeface="Arial"/>
                <a:cs typeface="Arial"/>
              </a:rPr>
              <a:t>in</a:t>
            </a:r>
            <a:r>
              <a:rPr sz="1400" spc="-20" dirty="0">
                <a:solidFill>
                  <a:srgbClr val="FFFFFF"/>
                </a:solidFill>
                <a:latin typeface="Arial"/>
                <a:cs typeface="Arial"/>
              </a:rPr>
              <a:t> </a:t>
            </a:r>
            <a:r>
              <a:rPr sz="1400" dirty="0">
                <a:solidFill>
                  <a:srgbClr val="FFFFFF"/>
                </a:solidFill>
                <a:latin typeface="Arial"/>
                <a:cs typeface="Arial"/>
              </a:rPr>
              <a:t>–</a:t>
            </a:r>
            <a:r>
              <a:rPr sz="1400" spc="-20" dirty="0">
                <a:solidFill>
                  <a:srgbClr val="FFFFFF"/>
                </a:solidFill>
                <a:latin typeface="Arial"/>
                <a:cs typeface="Arial"/>
              </a:rPr>
              <a:t> </a:t>
            </a:r>
            <a:r>
              <a:rPr sz="1400" dirty="0">
                <a:solidFill>
                  <a:srgbClr val="FFFFFF"/>
                </a:solidFill>
                <a:latin typeface="Arial"/>
                <a:cs typeface="Arial"/>
              </a:rPr>
              <a:t>an</a:t>
            </a:r>
            <a:r>
              <a:rPr sz="1400" spc="-30" dirty="0">
                <a:solidFill>
                  <a:srgbClr val="FFFFFF"/>
                </a:solidFill>
                <a:latin typeface="Arial"/>
                <a:cs typeface="Arial"/>
              </a:rPr>
              <a:t> </a:t>
            </a:r>
            <a:r>
              <a:rPr sz="1400" dirty="0">
                <a:solidFill>
                  <a:srgbClr val="FFFFFF"/>
                </a:solidFill>
                <a:latin typeface="Arial"/>
                <a:cs typeface="Arial"/>
              </a:rPr>
              <a:t>overall</a:t>
            </a:r>
            <a:r>
              <a:rPr sz="1400" spc="-20" dirty="0">
                <a:solidFill>
                  <a:srgbClr val="FFFFFF"/>
                </a:solidFill>
                <a:latin typeface="Arial"/>
                <a:cs typeface="Arial"/>
              </a:rPr>
              <a:t> </a:t>
            </a:r>
            <a:r>
              <a:rPr sz="1400" dirty="0">
                <a:solidFill>
                  <a:srgbClr val="FFFFFF"/>
                </a:solidFill>
                <a:latin typeface="Arial"/>
                <a:cs typeface="Arial"/>
              </a:rPr>
              <a:t>Health</a:t>
            </a:r>
            <a:r>
              <a:rPr sz="1400" spc="-30" dirty="0">
                <a:solidFill>
                  <a:srgbClr val="FFFFFF"/>
                </a:solidFill>
                <a:latin typeface="Arial"/>
                <a:cs typeface="Arial"/>
              </a:rPr>
              <a:t> </a:t>
            </a:r>
            <a:r>
              <a:rPr sz="1400" dirty="0">
                <a:solidFill>
                  <a:srgbClr val="FFFFFF"/>
                </a:solidFill>
                <a:latin typeface="Arial"/>
                <a:cs typeface="Arial"/>
              </a:rPr>
              <a:t>Confidence</a:t>
            </a:r>
            <a:r>
              <a:rPr sz="1400" spc="-55" dirty="0">
                <a:solidFill>
                  <a:srgbClr val="FFFFFF"/>
                </a:solidFill>
                <a:latin typeface="Arial"/>
                <a:cs typeface="Arial"/>
              </a:rPr>
              <a:t> </a:t>
            </a:r>
            <a:r>
              <a:rPr sz="1400" dirty="0">
                <a:solidFill>
                  <a:srgbClr val="FFFFFF"/>
                </a:solidFill>
                <a:latin typeface="Arial"/>
                <a:cs typeface="Arial"/>
              </a:rPr>
              <a:t>Score</a:t>
            </a:r>
            <a:r>
              <a:rPr sz="1400" spc="-40" dirty="0">
                <a:solidFill>
                  <a:srgbClr val="FFFFFF"/>
                </a:solidFill>
                <a:latin typeface="Arial"/>
                <a:cs typeface="Arial"/>
              </a:rPr>
              <a:t> </a:t>
            </a:r>
            <a:r>
              <a:rPr sz="1400" dirty="0">
                <a:solidFill>
                  <a:srgbClr val="FFFFFF"/>
                </a:solidFill>
                <a:latin typeface="Arial"/>
                <a:cs typeface="Arial"/>
              </a:rPr>
              <a:t>for</a:t>
            </a:r>
            <a:r>
              <a:rPr sz="1400" spc="-30" dirty="0">
                <a:solidFill>
                  <a:srgbClr val="FFFFFF"/>
                </a:solidFill>
                <a:latin typeface="Arial"/>
                <a:cs typeface="Arial"/>
              </a:rPr>
              <a:t> </a:t>
            </a:r>
            <a:r>
              <a:rPr sz="1400" dirty="0">
                <a:solidFill>
                  <a:srgbClr val="FFFFFF"/>
                </a:solidFill>
                <a:latin typeface="Arial"/>
                <a:cs typeface="Arial"/>
              </a:rPr>
              <a:t>Greater</a:t>
            </a:r>
            <a:r>
              <a:rPr sz="1400" spc="-55" dirty="0">
                <a:solidFill>
                  <a:srgbClr val="FFFFFF"/>
                </a:solidFill>
                <a:latin typeface="Arial"/>
                <a:cs typeface="Arial"/>
              </a:rPr>
              <a:t> </a:t>
            </a:r>
            <a:r>
              <a:rPr sz="1400" spc="-10" dirty="0">
                <a:solidFill>
                  <a:srgbClr val="FFFFFF"/>
                </a:solidFill>
                <a:latin typeface="Arial"/>
                <a:cs typeface="Arial"/>
              </a:rPr>
              <a:t>Manchester.</a:t>
            </a:r>
            <a:r>
              <a:rPr sz="1400" spc="-50" dirty="0">
                <a:solidFill>
                  <a:srgbClr val="FFFFFF"/>
                </a:solidFill>
                <a:latin typeface="Arial"/>
                <a:cs typeface="Arial"/>
              </a:rPr>
              <a:t> </a:t>
            </a:r>
            <a:r>
              <a:rPr sz="1400" dirty="0">
                <a:solidFill>
                  <a:srgbClr val="FFFFFF"/>
                </a:solidFill>
                <a:latin typeface="Arial"/>
                <a:cs typeface="Arial"/>
              </a:rPr>
              <a:t>Questions</a:t>
            </a:r>
            <a:r>
              <a:rPr sz="1400" spc="-50" dirty="0">
                <a:solidFill>
                  <a:srgbClr val="FFFFFF"/>
                </a:solidFill>
                <a:latin typeface="Arial"/>
                <a:cs typeface="Arial"/>
              </a:rPr>
              <a:t> </a:t>
            </a:r>
            <a:r>
              <a:rPr sz="1400" dirty="0">
                <a:solidFill>
                  <a:srgbClr val="FFFFFF"/>
                </a:solidFill>
                <a:latin typeface="Arial"/>
                <a:cs typeface="Arial"/>
              </a:rPr>
              <a:t>are</a:t>
            </a:r>
            <a:r>
              <a:rPr sz="1400" spc="-30" dirty="0">
                <a:solidFill>
                  <a:srgbClr val="FFFFFF"/>
                </a:solidFill>
                <a:latin typeface="Arial"/>
                <a:cs typeface="Arial"/>
              </a:rPr>
              <a:t> </a:t>
            </a:r>
            <a:r>
              <a:rPr sz="1400" dirty="0">
                <a:solidFill>
                  <a:srgbClr val="FFFFFF"/>
                </a:solidFill>
                <a:latin typeface="Arial"/>
                <a:cs typeface="Arial"/>
              </a:rPr>
              <a:t>modelled</a:t>
            </a:r>
            <a:r>
              <a:rPr sz="1400" spc="-45" dirty="0">
                <a:solidFill>
                  <a:srgbClr val="FFFFFF"/>
                </a:solidFill>
                <a:latin typeface="Arial"/>
                <a:cs typeface="Arial"/>
              </a:rPr>
              <a:t> </a:t>
            </a:r>
            <a:r>
              <a:rPr sz="1400" dirty="0">
                <a:solidFill>
                  <a:srgbClr val="FFFFFF"/>
                </a:solidFill>
                <a:latin typeface="Arial"/>
                <a:cs typeface="Arial"/>
              </a:rPr>
              <a:t>on</a:t>
            </a:r>
            <a:r>
              <a:rPr sz="1400" spc="-30" dirty="0">
                <a:solidFill>
                  <a:srgbClr val="FFFFFF"/>
                </a:solidFill>
                <a:latin typeface="Arial"/>
                <a:cs typeface="Arial"/>
              </a:rPr>
              <a:t> </a:t>
            </a:r>
            <a:r>
              <a:rPr sz="1400" dirty="0">
                <a:solidFill>
                  <a:srgbClr val="FFFFFF"/>
                </a:solidFill>
                <a:latin typeface="Arial"/>
                <a:cs typeface="Arial"/>
              </a:rPr>
              <a:t>a </a:t>
            </a:r>
            <a:r>
              <a:rPr sz="1400" u="sng" dirty="0">
                <a:solidFill>
                  <a:srgbClr val="FFFFFF"/>
                </a:solidFill>
                <a:uFill>
                  <a:solidFill>
                    <a:srgbClr val="FFFFFF"/>
                  </a:solidFill>
                </a:uFill>
                <a:latin typeface="Arial"/>
                <a:cs typeface="Arial"/>
                <a:hlinkClick r:id="rId3"/>
              </a:rPr>
              <a:t>published</a:t>
            </a:r>
            <a:r>
              <a:rPr sz="1400" u="sng" spc="-45" dirty="0">
                <a:solidFill>
                  <a:srgbClr val="FFFFFF"/>
                </a:solidFill>
                <a:uFill>
                  <a:solidFill>
                    <a:srgbClr val="FFFFFF"/>
                  </a:solidFill>
                </a:uFill>
                <a:latin typeface="Arial"/>
                <a:cs typeface="Arial"/>
                <a:hlinkClick r:id="rId3"/>
              </a:rPr>
              <a:t> </a:t>
            </a:r>
            <a:r>
              <a:rPr sz="1400" u="sng" dirty="0">
                <a:solidFill>
                  <a:srgbClr val="FFFFFF"/>
                </a:solidFill>
                <a:uFill>
                  <a:solidFill>
                    <a:srgbClr val="FFFFFF"/>
                  </a:solidFill>
                </a:uFill>
                <a:latin typeface="Arial"/>
                <a:cs typeface="Arial"/>
                <a:hlinkClick r:id="rId3"/>
              </a:rPr>
              <a:t>BMJ</a:t>
            </a:r>
            <a:r>
              <a:rPr sz="1400" u="sng" spc="-25" dirty="0">
                <a:solidFill>
                  <a:srgbClr val="FFFFFF"/>
                </a:solidFill>
                <a:uFill>
                  <a:solidFill>
                    <a:srgbClr val="FFFFFF"/>
                  </a:solidFill>
                </a:uFill>
                <a:latin typeface="Arial"/>
                <a:cs typeface="Arial"/>
                <a:hlinkClick r:id="rId3"/>
              </a:rPr>
              <a:t> </a:t>
            </a:r>
            <a:r>
              <a:rPr sz="1400" u="sng" spc="-10" dirty="0">
                <a:solidFill>
                  <a:srgbClr val="FFFFFF"/>
                </a:solidFill>
                <a:uFill>
                  <a:solidFill>
                    <a:srgbClr val="FFFFFF"/>
                  </a:solidFill>
                </a:uFill>
                <a:latin typeface="Arial"/>
                <a:cs typeface="Arial"/>
                <a:hlinkClick r:id="rId3"/>
              </a:rPr>
              <a:t>approach</a:t>
            </a:r>
            <a:r>
              <a:rPr sz="1400" u="none" spc="-10" dirty="0">
                <a:solidFill>
                  <a:srgbClr val="FFFFFF"/>
                </a:solidFill>
                <a:latin typeface="Arial"/>
                <a:cs typeface="Arial"/>
              </a:rPr>
              <a:t>.</a:t>
            </a:r>
            <a:endParaRPr sz="1400">
              <a:latin typeface="Arial"/>
              <a:cs typeface="Arial"/>
            </a:endParaRPr>
          </a:p>
          <a:p>
            <a:pPr marL="12700" marR="5080">
              <a:lnSpc>
                <a:spcPct val="113900"/>
              </a:lnSpc>
              <a:spcBef>
                <a:spcPts val="1205"/>
              </a:spcBef>
            </a:pPr>
            <a:r>
              <a:rPr sz="1400" dirty="0">
                <a:solidFill>
                  <a:srgbClr val="FFFFFF"/>
                </a:solidFill>
                <a:latin typeface="Arial"/>
                <a:cs typeface="Arial"/>
              </a:rPr>
              <a:t>For</a:t>
            </a:r>
            <a:r>
              <a:rPr sz="1400" spc="-30"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dirty="0">
                <a:solidFill>
                  <a:srgbClr val="FFFFFF"/>
                </a:solidFill>
                <a:latin typeface="Arial"/>
                <a:cs typeface="Arial"/>
              </a:rPr>
              <a:t>fourth</a:t>
            </a:r>
            <a:r>
              <a:rPr sz="1400" spc="-50" dirty="0">
                <a:solidFill>
                  <a:srgbClr val="FFFFFF"/>
                </a:solidFill>
                <a:latin typeface="Arial"/>
                <a:cs typeface="Arial"/>
              </a:rPr>
              <a:t> </a:t>
            </a:r>
            <a:r>
              <a:rPr sz="1400" dirty="0">
                <a:solidFill>
                  <a:srgbClr val="FFFFFF"/>
                </a:solidFill>
                <a:latin typeface="Arial"/>
                <a:cs typeface="Arial"/>
              </a:rPr>
              <a:t>time,</a:t>
            </a:r>
            <a:r>
              <a:rPr sz="1400" spc="-20" dirty="0">
                <a:solidFill>
                  <a:srgbClr val="FFFFFF"/>
                </a:solidFill>
                <a:latin typeface="Arial"/>
                <a:cs typeface="Arial"/>
              </a:rPr>
              <a:t> </a:t>
            </a:r>
            <a:r>
              <a:rPr sz="1400" dirty="0">
                <a:solidFill>
                  <a:srgbClr val="FFFFFF"/>
                </a:solidFill>
                <a:latin typeface="Arial"/>
                <a:cs typeface="Arial"/>
              </a:rPr>
              <a:t>this</a:t>
            </a:r>
            <a:r>
              <a:rPr sz="1400" spc="-30" dirty="0">
                <a:solidFill>
                  <a:srgbClr val="FFFFFF"/>
                </a:solidFill>
                <a:latin typeface="Arial"/>
                <a:cs typeface="Arial"/>
              </a:rPr>
              <a:t> </a:t>
            </a:r>
            <a:r>
              <a:rPr sz="1400" dirty="0">
                <a:solidFill>
                  <a:srgbClr val="FFFFFF"/>
                </a:solidFill>
                <a:latin typeface="Arial"/>
                <a:cs typeface="Arial"/>
              </a:rPr>
              <a:t>survey</a:t>
            </a:r>
            <a:r>
              <a:rPr sz="1400" spc="-20" dirty="0">
                <a:solidFill>
                  <a:srgbClr val="FFFFFF"/>
                </a:solidFill>
                <a:latin typeface="Arial"/>
                <a:cs typeface="Arial"/>
              </a:rPr>
              <a:t> </a:t>
            </a:r>
            <a:r>
              <a:rPr sz="1400" dirty="0">
                <a:solidFill>
                  <a:srgbClr val="FFFFFF"/>
                </a:solidFill>
                <a:latin typeface="Arial"/>
                <a:cs typeface="Arial"/>
              </a:rPr>
              <a:t>also</a:t>
            </a:r>
            <a:r>
              <a:rPr sz="1400" spc="-25" dirty="0">
                <a:solidFill>
                  <a:srgbClr val="FFFFFF"/>
                </a:solidFill>
                <a:latin typeface="Arial"/>
                <a:cs typeface="Arial"/>
              </a:rPr>
              <a:t> </a:t>
            </a:r>
            <a:r>
              <a:rPr sz="1400" dirty="0">
                <a:solidFill>
                  <a:srgbClr val="FFFFFF"/>
                </a:solidFill>
                <a:latin typeface="Arial"/>
                <a:cs typeface="Arial"/>
              </a:rPr>
              <a:t>includes</a:t>
            </a:r>
            <a:r>
              <a:rPr sz="1400" spc="-45" dirty="0">
                <a:solidFill>
                  <a:srgbClr val="FFFFFF"/>
                </a:solidFill>
                <a:latin typeface="Arial"/>
                <a:cs typeface="Arial"/>
              </a:rPr>
              <a:t> </a:t>
            </a:r>
            <a:r>
              <a:rPr sz="1400" dirty="0">
                <a:solidFill>
                  <a:srgbClr val="FFFFFF"/>
                </a:solidFill>
                <a:latin typeface="Arial"/>
                <a:cs typeface="Arial"/>
              </a:rPr>
              <a:t>additional</a:t>
            </a:r>
            <a:r>
              <a:rPr sz="1400" spc="-35" dirty="0">
                <a:solidFill>
                  <a:srgbClr val="FFFFFF"/>
                </a:solidFill>
                <a:latin typeface="Arial"/>
                <a:cs typeface="Arial"/>
              </a:rPr>
              <a:t> </a:t>
            </a:r>
            <a:r>
              <a:rPr sz="1400" dirty="0">
                <a:solidFill>
                  <a:srgbClr val="FFFFFF"/>
                </a:solidFill>
                <a:latin typeface="Arial"/>
                <a:cs typeface="Arial"/>
              </a:rPr>
              <a:t>measures</a:t>
            </a:r>
            <a:r>
              <a:rPr sz="1400" spc="-50"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wellbeing,</a:t>
            </a:r>
            <a:r>
              <a:rPr sz="1400" spc="-15" dirty="0">
                <a:solidFill>
                  <a:srgbClr val="FFFFFF"/>
                </a:solidFill>
                <a:latin typeface="Arial"/>
                <a:cs typeface="Arial"/>
              </a:rPr>
              <a:t> </a:t>
            </a:r>
            <a:r>
              <a:rPr sz="1400" dirty="0">
                <a:solidFill>
                  <a:srgbClr val="FFFFFF"/>
                </a:solidFill>
                <a:latin typeface="Arial"/>
                <a:cs typeface="Arial"/>
              </a:rPr>
              <a:t>around</a:t>
            </a:r>
            <a:r>
              <a:rPr sz="1400" spc="-35" dirty="0">
                <a:solidFill>
                  <a:srgbClr val="FFFFFF"/>
                </a:solidFill>
                <a:latin typeface="Arial"/>
                <a:cs typeface="Arial"/>
              </a:rPr>
              <a:t> </a:t>
            </a:r>
            <a:r>
              <a:rPr sz="1400" dirty="0">
                <a:solidFill>
                  <a:srgbClr val="FFFFFF"/>
                </a:solidFill>
                <a:latin typeface="Arial"/>
                <a:cs typeface="Arial"/>
              </a:rPr>
              <a:t>hope</a:t>
            </a:r>
            <a:r>
              <a:rPr sz="1400" spc="-30" dirty="0">
                <a:solidFill>
                  <a:srgbClr val="FFFFFF"/>
                </a:solidFill>
                <a:latin typeface="Arial"/>
                <a:cs typeface="Arial"/>
              </a:rPr>
              <a:t> </a:t>
            </a:r>
            <a:r>
              <a:rPr sz="1400" dirty="0">
                <a:solidFill>
                  <a:srgbClr val="FFFFFF"/>
                </a:solidFill>
                <a:latin typeface="Arial"/>
                <a:cs typeface="Arial"/>
              </a:rPr>
              <a:t>for</a:t>
            </a:r>
            <a:r>
              <a:rPr sz="1400" spc="-35" dirty="0">
                <a:solidFill>
                  <a:srgbClr val="FFFFFF"/>
                </a:solidFill>
                <a:latin typeface="Arial"/>
                <a:cs typeface="Arial"/>
              </a:rPr>
              <a:t> </a:t>
            </a:r>
            <a:r>
              <a:rPr sz="1400" dirty="0">
                <a:solidFill>
                  <a:srgbClr val="FFFFFF"/>
                </a:solidFill>
                <a:latin typeface="Arial"/>
                <a:cs typeface="Arial"/>
              </a:rPr>
              <a:t>the</a:t>
            </a:r>
            <a:r>
              <a:rPr sz="1400" spc="-25" dirty="0">
                <a:solidFill>
                  <a:srgbClr val="FFFFFF"/>
                </a:solidFill>
                <a:latin typeface="Arial"/>
                <a:cs typeface="Arial"/>
              </a:rPr>
              <a:t> </a:t>
            </a:r>
            <a:r>
              <a:rPr sz="1400" dirty="0">
                <a:solidFill>
                  <a:srgbClr val="FFFFFF"/>
                </a:solidFill>
                <a:latin typeface="Arial"/>
                <a:cs typeface="Arial"/>
              </a:rPr>
              <a:t>future</a:t>
            </a:r>
            <a:r>
              <a:rPr sz="1400" spc="-45" dirty="0">
                <a:solidFill>
                  <a:srgbClr val="FFFFFF"/>
                </a:solidFill>
                <a:latin typeface="Arial"/>
                <a:cs typeface="Arial"/>
              </a:rPr>
              <a:t> </a:t>
            </a:r>
            <a:r>
              <a:rPr sz="1400" dirty="0">
                <a:solidFill>
                  <a:srgbClr val="FFFFFF"/>
                </a:solidFill>
                <a:latin typeface="Arial"/>
                <a:cs typeface="Arial"/>
              </a:rPr>
              <a:t>and</a:t>
            </a:r>
            <a:r>
              <a:rPr sz="1400" spc="-20" dirty="0">
                <a:solidFill>
                  <a:srgbClr val="FFFFFF"/>
                </a:solidFill>
                <a:latin typeface="Arial"/>
                <a:cs typeface="Arial"/>
              </a:rPr>
              <a:t> </a:t>
            </a:r>
            <a:r>
              <a:rPr sz="1400" dirty="0">
                <a:solidFill>
                  <a:srgbClr val="FFFFFF"/>
                </a:solidFill>
                <a:latin typeface="Arial"/>
                <a:cs typeface="Arial"/>
              </a:rPr>
              <a:t>fairness</a:t>
            </a:r>
            <a:r>
              <a:rPr sz="1400" spc="-45" dirty="0">
                <a:solidFill>
                  <a:srgbClr val="FFFFFF"/>
                </a:solidFill>
                <a:latin typeface="Arial"/>
                <a:cs typeface="Arial"/>
              </a:rPr>
              <a:t> </a:t>
            </a:r>
            <a:r>
              <a:rPr sz="1400" dirty="0">
                <a:solidFill>
                  <a:srgbClr val="FFFFFF"/>
                </a:solidFill>
                <a:latin typeface="Arial"/>
                <a:cs typeface="Arial"/>
              </a:rPr>
              <a:t>of</a:t>
            </a:r>
            <a:r>
              <a:rPr sz="1400" spc="-20" dirty="0">
                <a:solidFill>
                  <a:srgbClr val="FFFFFF"/>
                </a:solidFill>
                <a:latin typeface="Arial"/>
                <a:cs typeface="Arial"/>
              </a:rPr>
              <a:t> </a:t>
            </a:r>
            <a:r>
              <a:rPr sz="1400" spc="-10" dirty="0">
                <a:solidFill>
                  <a:srgbClr val="FFFFFF"/>
                </a:solidFill>
                <a:latin typeface="Arial"/>
                <a:cs typeface="Arial"/>
              </a:rPr>
              <a:t>treatment </a:t>
            </a:r>
            <a:r>
              <a:rPr sz="1400" dirty="0">
                <a:solidFill>
                  <a:srgbClr val="FFFFFF"/>
                </a:solidFill>
                <a:latin typeface="Arial"/>
                <a:cs typeface="Arial"/>
              </a:rPr>
              <a:t>by</a:t>
            </a:r>
            <a:r>
              <a:rPr sz="1400" spc="-25" dirty="0">
                <a:solidFill>
                  <a:srgbClr val="FFFFFF"/>
                </a:solidFill>
                <a:latin typeface="Arial"/>
                <a:cs typeface="Arial"/>
              </a:rPr>
              <a:t> </a:t>
            </a:r>
            <a:r>
              <a:rPr sz="1400" spc="-10" dirty="0">
                <a:solidFill>
                  <a:srgbClr val="FFFFFF"/>
                </a:solidFill>
                <a:latin typeface="Arial"/>
                <a:cs typeface="Arial"/>
              </a:rPr>
              <a:t>society.</a:t>
            </a:r>
            <a:r>
              <a:rPr sz="1400" spc="-60" dirty="0">
                <a:solidFill>
                  <a:srgbClr val="FFFFFF"/>
                </a:solidFill>
                <a:latin typeface="Arial"/>
                <a:cs typeface="Arial"/>
              </a:rPr>
              <a:t> </a:t>
            </a:r>
            <a:r>
              <a:rPr sz="1400" dirty="0">
                <a:solidFill>
                  <a:srgbClr val="FFFFFF"/>
                </a:solidFill>
                <a:latin typeface="Arial"/>
                <a:cs typeface="Arial"/>
              </a:rPr>
              <a:t>These</a:t>
            </a:r>
            <a:r>
              <a:rPr sz="1400" spc="-35" dirty="0">
                <a:solidFill>
                  <a:srgbClr val="FFFFFF"/>
                </a:solidFill>
                <a:latin typeface="Arial"/>
                <a:cs typeface="Arial"/>
              </a:rPr>
              <a:t> </a:t>
            </a:r>
            <a:r>
              <a:rPr sz="1400" dirty="0">
                <a:solidFill>
                  <a:srgbClr val="FFFFFF"/>
                </a:solidFill>
                <a:latin typeface="Arial"/>
                <a:cs typeface="Arial"/>
              </a:rPr>
              <a:t>questions</a:t>
            </a:r>
            <a:r>
              <a:rPr sz="1400" spc="-45" dirty="0">
                <a:solidFill>
                  <a:srgbClr val="FFFFFF"/>
                </a:solidFill>
                <a:latin typeface="Arial"/>
                <a:cs typeface="Arial"/>
              </a:rPr>
              <a:t> </a:t>
            </a:r>
            <a:r>
              <a:rPr sz="1400" dirty="0">
                <a:solidFill>
                  <a:srgbClr val="FFFFFF"/>
                </a:solidFill>
                <a:latin typeface="Arial"/>
                <a:cs typeface="Arial"/>
              </a:rPr>
              <a:t>mirror</a:t>
            </a:r>
            <a:r>
              <a:rPr sz="1400" spc="-45" dirty="0">
                <a:solidFill>
                  <a:srgbClr val="FFFFFF"/>
                </a:solidFill>
                <a:latin typeface="Arial"/>
                <a:cs typeface="Arial"/>
              </a:rPr>
              <a:t> </a:t>
            </a:r>
            <a:r>
              <a:rPr sz="1400" dirty="0">
                <a:solidFill>
                  <a:srgbClr val="FFFFFF"/>
                </a:solidFill>
                <a:latin typeface="Arial"/>
                <a:cs typeface="Arial"/>
              </a:rPr>
              <a:t>those</a:t>
            </a:r>
            <a:r>
              <a:rPr sz="1400" spc="-40" dirty="0">
                <a:solidFill>
                  <a:srgbClr val="FFFFFF"/>
                </a:solidFill>
                <a:latin typeface="Arial"/>
                <a:cs typeface="Arial"/>
              </a:rPr>
              <a:t> </a:t>
            </a:r>
            <a:r>
              <a:rPr sz="1400" dirty="0">
                <a:solidFill>
                  <a:srgbClr val="FFFFFF"/>
                </a:solidFill>
                <a:latin typeface="Arial"/>
                <a:cs typeface="Arial"/>
              </a:rPr>
              <a:t>from</a:t>
            </a:r>
            <a:r>
              <a:rPr sz="1400" spc="-75" dirty="0">
                <a:solidFill>
                  <a:srgbClr val="FFFFFF"/>
                </a:solidFill>
                <a:latin typeface="Arial"/>
                <a:cs typeface="Arial"/>
              </a:rPr>
              <a:t> </a:t>
            </a:r>
            <a:r>
              <a:rPr sz="1400" u="sng" dirty="0">
                <a:solidFill>
                  <a:srgbClr val="FFFFFF"/>
                </a:solidFill>
                <a:uFill>
                  <a:solidFill>
                    <a:srgbClr val="FFFFFF"/>
                  </a:solidFill>
                </a:uFill>
                <a:latin typeface="Arial"/>
                <a:cs typeface="Arial"/>
                <a:hlinkClick r:id="rId4"/>
              </a:rPr>
              <a:t>ONS’</a:t>
            </a:r>
            <a:r>
              <a:rPr sz="1400" u="sng" spc="-65" dirty="0">
                <a:solidFill>
                  <a:srgbClr val="FFFFFF"/>
                </a:solidFill>
                <a:uFill>
                  <a:solidFill>
                    <a:srgbClr val="FFFFFF"/>
                  </a:solidFill>
                </a:uFill>
                <a:latin typeface="Arial"/>
                <a:cs typeface="Arial"/>
                <a:hlinkClick r:id="rId4"/>
              </a:rPr>
              <a:t> </a:t>
            </a:r>
            <a:r>
              <a:rPr sz="1400" u="sng" dirty="0">
                <a:solidFill>
                  <a:srgbClr val="FFFFFF"/>
                </a:solidFill>
                <a:uFill>
                  <a:solidFill>
                    <a:srgbClr val="FFFFFF"/>
                  </a:solidFill>
                </a:uFill>
                <a:latin typeface="Arial"/>
                <a:cs typeface="Arial"/>
                <a:hlinkClick r:id="rId4"/>
              </a:rPr>
              <a:t>UK</a:t>
            </a:r>
            <a:r>
              <a:rPr sz="1400" u="sng" spc="-10" dirty="0">
                <a:solidFill>
                  <a:srgbClr val="FFFFFF"/>
                </a:solidFill>
                <a:uFill>
                  <a:solidFill>
                    <a:srgbClr val="FFFFFF"/>
                  </a:solidFill>
                </a:uFill>
                <a:latin typeface="Arial"/>
                <a:cs typeface="Arial"/>
                <a:hlinkClick r:id="rId4"/>
              </a:rPr>
              <a:t> </a:t>
            </a:r>
            <a:r>
              <a:rPr sz="1400" u="sng" dirty="0">
                <a:solidFill>
                  <a:srgbClr val="FFFFFF"/>
                </a:solidFill>
                <a:uFill>
                  <a:solidFill>
                    <a:srgbClr val="FFFFFF"/>
                  </a:solidFill>
                </a:uFill>
                <a:latin typeface="Arial"/>
                <a:cs typeface="Arial"/>
                <a:hlinkClick r:id="rId4"/>
              </a:rPr>
              <a:t>Measures</a:t>
            </a:r>
            <a:r>
              <a:rPr sz="1400" u="sng" spc="-60" dirty="0">
                <a:solidFill>
                  <a:srgbClr val="FFFFFF"/>
                </a:solidFill>
                <a:uFill>
                  <a:solidFill>
                    <a:srgbClr val="FFFFFF"/>
                  </a:solidFill>
                </a:uFill>
                <a:latin typeface="Arial"/>
                <a:cs typeface="Arial"/>
                <a:hlinkClick r:id="rId4"/>
              </a:rPr>
              <a:t> </a:t>
            </a:r>
            <a:r>
              <a:rPr sz="1400" u="sng" dirty="0">
                <a:solidFill>
                  <a:srgbClr val="FFFFFF"/>
                </a:solidFill>
                <a:uFill>
                  <a:solidFill>
                    <a:srgbClr val="FFFFFF"/>
                  </a:solidFill>
                </a:uFill>
                <a:latin typeface="Arial"/>
                <a:cs typeface="Arial"/>
                <a:hlinkClick r:id="rId4"/>
              </a:rPr>
              <a:t>of</a:t>
            </a:r>
            <a:r>
              <a:rPr sz="1400" u="sng" spc="-30" dirty="0">
                <a:solidFill>
                  <a:srgbClr val="FFFFFF"/>
                </a:solidFill>
                <a:uFill>
                  <a:solidFill>
                    <a:srgbClr val="FFFFFF"/>
                  </a:solidFill>
                </a:uFill>
                <a:latin typeface="Arial"/>
                <a:cs typeface="Arial"/>
                <a:hlinkClick r:id="rId4"/>
              </a:rPr>
              <a:t> </a:t>
            </a:r>
            <a:r>
              <a:rPr sz="1400" u="sng" dirty="0">
                <a:solidFill>
                  <a:srgbClr val="FFFFFF"/>
                </a:solidFill>
                <a:uFill>
                  <a:solidFill>
                    <a:srgbClr val="FFFFFF"/>
                  </a:solidFill>
                </a:uFill>
                <a:latin typeface="Arial"/>
                <a:cs typeface="Arial"/>
                <a:hlinkClick r:id="rId4"/>
              </a:rPr>
              <a:t>National</a:t>
            </a:r>
            <a:r>
              <a:rPr sz="1400" u="sng" spc="-30" dirty="0">
                <a:solidFill>
                  <a:srgbClr val="FFFFFF"/>
                </a:solidFill>
                <a:uFill>
                  <a:solidFill>
                    <a:srgbClr val="FFFFFF"/>
                  </a:solidFill>
                </a:uFill>
                <a:latin typeface="Arial"/>
                <a:cs typeface="Arial"/>
                <a:hlinkClick r:id="rId4"/>
              </a:rPr>
              <a:t> </a:t>
            </a:r>
            <a:r>
              <a:rPr sz="1400" u="sng" spc="-10" dirty="0">
                <a:solidFill>
                  <a:srgbClr val="FFFFFF"/>
                </a:solidFill>
                <a:uFill>
                  <a:solidFill>
                    <a:srgbClr val="FFFFFF"/>
                  </a:solidFill>
                </a:uFill>
                <a:latin typeface="Arial"/>
                <a:cs typeface="Arial"/>
                <a:hlinkClick r:id="rId4"/>
              </a:rPr>
              <a:t>Well-</a:t>
            </a:r>
            <a:r>
              <a:rPr sz="1400" u="sng" dirty="0">
                <a:solidFill>
                  <a:srgbClr val="FFFFFF"/>
                </a:solidFill>
                <a:uFill>
                  <a:solidFill>
                    <a:srgbClr val="FFFFFF"/>
                  </a:solidFill>
                </a:uFill>
                <a:latin typeface="Arial"/>
                <a:cs typeface="Arial"/>
                <a:hlinkClick r:id="rId4"/>
              </a:rPr>
              <a:t>being</a:t>
            </a:r>
            <a:r>
              <a:rPr sz="1400" u="none" dirty="0">
                <a:solidFill>
                  <a:srgbClr val="FFFFFF"/>
                </a:solidFill>
                <a:latin typeface="Arial"/>
                <a:cs typeface="Arial"/>
              </a:rPr>
              <a:t>,</a:t>
            </a:r>
            <a:r>
              <a:rPr sz="1400" u="none" spc="-65" dirty="0">
                <a:solidFill>
                  <a:srgbClr val="FFFFFF"/>
                </a:solidFill>
                <a:latin typeface="Arial"/>
                <a:cs typeface="Arial"/>
              </a:rPr>
              <a:t> </a:t>
            </a:r>
            <a:r>
              <a:rPr sz="1400" u="none" dirty="0">
                <a:solidFill>
                  <a:srgbClr val="FFFFFF"/>
                </a:solidFill>
                <a:latin typeface="Arial"/>
                <a:cs typeface="Arial"/>
              </a:rPr>
              <a:t>allowing</a:t>
            </a:r>
            <a:r>
              <a:rPr sz="1400" u="none" spc="-20" dirty="0">
                <a:solidFill>
                  <a:srgbClr val="FFFFFF"/>
                </a:solidFill>
                <a:latin typeface="Arial"/>
                <a:cs typeface="Arial"/>
              </a:rPr>
              <a:t> </a:t>
            </a:r>
            <a:r>
              <a:rPr sz="1400" u="none" dirty="0">
                <a:solidFill>
                  <a:srgbClr val="FFFFFF"/>
                </a:solidFill>
                <a:latin typeface="Arial"/>
                <a:cs typeface="Arial"/>
              </a:rPr>
              <a:t>for</a:t>
            </a:r>
            <a:r>
              <a:rPr sz="1400" u="none" spc="-35" dirty="0">
                <a:solidFill>
                  <a:srgbClr val="FFFFFF"/>
                </a:solidFill>
                <a:latin typeface="Arial"/>
                <a:cs typeface="Arial"/>
              </a:rPr>
              <a:t> </a:t>
            </a:r>
            <a:r>
              <a:rPr sz="1400" u="none" dirty="0">
                <a:solidFill>
                  <a:srgbClr val="FFFFFF"/>
                </a:solidFill>
                <a:latin typeface="Arial"/>
                <a:cs typeface="Arial"/>
              </a:rPr>
              <a:t>comparison</a:t>
            </a:r>
            <a:r>
              <a:rPr sz="1400" u="none" spc="-65" dirty="0">
                <a:solidFill>
                  <a:srgbClr val="FFFFFF"/>
                </a:solidFill>
                <a:latin typeface="Arial"/>
                <a:cs typeface="Arial"/>
              </a:rPr>
              <a:t> </a:t>
            </a:r>
            <a:r>
              <a:rPr sz="1400" u="none" dirty="0">
                <a:solidFill>
                  <a:srgbClr val="FFFFFF"/>
                </a:solidFill>
                <a:latin typeface="Arial"/>
                <a:cs typeface="Arial"/>
              </a:rPr>
              <a:t>of</a:t>
            </a:r>
            <a:r>
              <a:rPr sz="1400" u="none" spc="-15" dirty="0">
                <a:solidFill>
                  <a:srgbClr val="FFFFFF"/>
                </a:solidFill>
                <a:latin typeface="Arial"/>
                <a:cs typeface="Arial"/>
              </a:rPr>
              <a:t> </a:t>
            </a:r>
            <a:r>
              <a:rPr sz="1400" u="none" spc="-10" dirty="0">
                <a:solidFill>
                  <a:srgbClr val="FFFFFF"/>
                </a:solidFill>
                <a:latin typeface="Arial"/>
                <a:cs typeface="Arial"/>
              </a:rPr>
              <a:t>Greater </a:t>
            </a:r>
            <a:r>
              <a:rPr sz="1400" u="none" dirty="0">
                <a:solidFill>
                  <a:srgbClr val="FFFFFF"/>
                </a:solidFill>
                <a:latin typeface="Arial"/>
                <a:cs typeface="Arial"/>
              </a:rPr>
              <a:t>Manchester</a:t>
            </a:r>
            <a:r>
              <a:rPr sz="1400" u="none" spc="-55" dirty="0">
                <a:solidFill>
                  <a:srgbClr val="FFFFFF"/>
                </a:solidFill>
                <a:latin typeface="Arial"/>
                <a:cs typeface="Arial"/>
              </a:rPr>
              <a:t> </a:t>
            </a:r>
            <a:r>
              <a:rPr sz="1400" u="none" dirty="0">
                <a:solidFill>
                  <a:srgbClr val="FFFFFF"/>
                </a:solidFill>
                <a:latin typeface="Arial"/>
                <a:cs typeface="Arial"/>
              </a:rPr>
              <a:t>and</a:t>
            </a:r>
            <a:r>
              <a:rPr sz="1400" u="none" spc="-30" dirty="0">
                <a:solidFill>
                  <a:srgbClr val="FFFFFF"/>
                </a:solidFill>
                <a:latin typeface="Arial"/>
                <a:cs typeface="Arial"/>
              </a:rPr>
              <a:t> </a:t>
            </a:r>
            <a:r>
              <a:rPr sz="1400" u="none" dirty="0">
                <a:solidFill>
                  <a:srgbClr val="FFFFFF"/>
                </a:solidFill>
                <a:latin typeface="Arial"/>
                <a:cs typeface="Arial"/>
              </a:rPr>
              <a:t>national</a:t>
            </a:r>
            <a:r>
              <a:rPr sz="1400" u="none" spc="-55" dirty="0">
                <a:solidFill>
                  <a:srgbClr val="FFFFFF"/>
                </a:solidFill>
                <a:latin typeface="Arial"/>
                <a:cs typeface="Arial"/>
              </a:rPr>
              <a:t> </a:t>
            </a:r>
            <a:r>
              <a:rPr sz="1400" u="none" spc="-10" dirty="0">
                <a:solidFill>
                  <a:srgbClr val="FFFFFF"/>
                </a:solidFill>
                <a:latin typeface="Arial"/>
                <a:cs typeface="Arial"/>
              </a:rPr>
              <a:t>results.</a:t>
            </a:r>
            <a:endParaRPr sz="14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563067" y="74803"/>
            <a:ext cx="8636635"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FFFFFF"/>
                </a:solidFill>
                <a:latin typeface="Arial"/>
                <a:cs typeface="Arial"/>
              </a:rPr>
              <a:t>Health</a:t>
            </a:r>
            <a:r>
              <a:rPr sz="3600" b="0" spc="-30" dirty="0">
                <a:solidFill>
                  <a:srgbClr val="FFFFFF"/>
                </a:solidFill>
                <a:latin typeface="Arial"/>
                <a:cs typeface="Arial"/>
              </a:rPr>
              <a:t> </a:t>
            </a:r>
            <a:r>
              <a:rPr sz="3600" b="0" dirty="0">
                <a:solidFill>
                  <a:srgbClr val="FFFFFF"/>
                </a:solidFill>
                <a:latin typeface="Arial"/>
                <a:cs typeface="Arial"/>
              </a:rPr>
              <a:t>and</a:t>
            </a:r>
            <a:r>
              <a:rPr sz="3600" b="0" spc="-10" dirty="0">
                <a:solidFill>
                  <a:srgbClr val="FFFFFF"/>
                </a:solidFill>
                <a:latin typeface="Arial"/>
                <a:cs typeface="Arial"/>
              </a:rPr>
              <a:t> </a:t>
            </a:r>
            <a:r>
              <a:rPr sz="3600" b="0" dirty="0">
                <a:solidFill>
                  <a:srgbClr val="FFFFFF"/>
                </a:solidFill>
                <a:latin typeface="Arial"/>
                <a:cs typeface="Arial"/>
              </a:rPr>
              <a:t>wellbeing–</a:t>
            </a:r>
            <a:r>
              <a:rPr sz="3600" b="0" spc="-45" dirty="0">
                <a:solidFill>
                  <a:srgbClr val="FFFFFF"/>
                </a:solidFill>
                <a:latin typeface="Arial"/>
                <a:cs typeface="Arial"/>
              </a:rPr>
              <a:t> </a:t>
            </a:r>
            <a:r>
              <a:rPr sz="3600" b="0" dirty="0">
                <a:solidFill>
                  <a:srgbClr val="FFFFFF"/>
                </a:solidFill>
                <a:latin typeface="Arial"/>
                <a:cs typeface="Arial"/>
              </a:rPr>
              <a:t>key</a:t>
            </a:r>
            <a:r>
              <a:rPr sz="3600" b="0" spc="-10" dirty="0">
                <a:solidFill>
                  <a:srgbClr val="FFFFFF"/>
                </a:solidFill>
                <a:latin typeface="Arial"/>
                <a:cs typeface="Arial"/>
              </a:rPr>
              <a:t> </a:t>
            </a:r>
            <a:r>
              <a:rPr sz="3600" b="0" dirty="0">
                <a:solidFill>
                  <a:srgbClr val="FFFFFF"/>
                </a:solidFill>
                <a:latin typeface="Arial"/>
                <a:cs typeface="Arial"/>
              </a:rPr>
              <a:t>findings</a:t>
            </a:r>
            <a:r>
              <a:rPr sz="3600" b="0" spc="-25" dirty="0">
                <a:solidFill>
                  <a:srgbClr val="FFFFFF"/>
                </a:solidFill>
                <a:latin typeface="Arial"/>
                <a:cs typeface="Arial"/>
              </a:rPr>
              <a:t> </a:t>
            </a:r>
            <a:r>
              <a:rPr sz="3600" b="0" dirty="0">
                <a:solidFill>
                  <a:srgbClr val="FFFFFF"/>
                </a:solidFill>
                <a:latin typeface="Arial"/>
                <a:cs typeface="Arial"/>
              </a:rPr>
              <a:t>(1</a:t>
            </a:r>
            <a:r>
              <a:rPr sz="3600" b="0" spc="-10"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563067" y="798068"/>
            <a:ext cx="11063605" cy="4156710"/>
          </a:xfrm>
          <a:prstGeom prst="rect">
            <a:avLst/>
          </a:prstGeom>
        </p:spPr>
        <p:txBody>
          <a:bodyPr vert="horz" wrap="square" lIns="0" tIns="88900" rIns="0" bIns="0" rtlCol="0">
            <a:spAutoFit/>
          </a:bodyPr>
          <a:lstStyle/>
          <a:p>
            <a:pPr marL="12700">
              <a:lnSpc>
                <a:spcPct val="100000"/>
              </a:lnSpc>
              <a:spcBef>
                <a:spcPts val="700"/>
              </a:spcBef>
            </a:pPr>
            <a:r>
              <a:rPr sz="1200" b="1" spc="-10" dirty="0">
                <a:solidFill>
                  <a:srgbClr val="FFFFFF"/>
                </a:solidFill>
                <a:latin typeface="Arial"/>
                <a:cs typeface="Arial"/>
              </a:rPr>
              <a:t>SELF-</a:t>
            </a:r>
            <a:r>
              <a:rPr sz="1200" b="1" dirty="0">
                <a:solidFill>
                  <a:srgbClr val="FFFFFF"/>
                </a:solidFill>
                <a:latin typeface="Arial"/>
                <a:cs typeface="Arial"/>
              </a:rPr>
              <a:t>REPORTED</a:t>
            </a:r>
            <a:r>
              <a:rPr sz="1200" b="1" spc="-35" dirty="0">
                <a:solidFill>
                  <a:srgbClr val="FFFFFF"/>
                </a:solidFill>
                <a:latin typeface="Arial"/>
                <a:cs typeface="Arial"/>
              </a:rPr>
              <a:t> </a:t>
            </a:r>
            <a:r>
              <a:rPr sz="1200" b="1" dirty="0">
                <a:solidFill>
                  <a:srgbClr val="FFFFFF"/>
                </a:solidFill>
                <a:latin typeface="Arial"/>
                <a:cs typeface="Arial"/>
              </a:rPr>
              <a:t>WELLBEING</a:t>
            </a:r>
            <a:r>
              <a:rPr sz="1200" b="1" spc="-30" dirty="0">
                <a:solidFill>
                  <a:srgbClr val="FFFFFF"/>
                </a:solidFill>
                <a:latin typeface="Arial"/>
                <a:cs typeface="Arial"/>
              </a:rPr>
              <a:t> </a:t>
            </a:r>
            <a:r>
              <a:rPr sz="1200" b="1" dirty="0">
                <a:solidFill>
                  <a:srgbClr val="FFFFFF"/>
                </a:solidFill>
                <a:latin typeface="Arial"/>
                <a:cs typeface="Arial"/>
              </a:rPr>
              <a:t>(CONTINUED</a:t>
            </a:r>
            <a:r>
              <a:rPr sz="1200" b="1" spc="-30" dirty="0">
                <a:solidFill>
                  <a:srgbClr val="FFFFFF"/>
                </a:solidFill>
                <a:latin typeface="Arial"/>
                <a:cs typeface="Arial"/>
              </a:rPr>
              <a:t> </a:t>
            </a:r>
            <a:r>
              <a:rPr sz="1200" b="1" spc="-10" dirty="0">
                <a:solidFill>
                  <a:srgbClr val="FFFFFF"/>
                </a:solidFill>
                <a:latin typeface="Arial"/>
                <a:cs typeface="Arial"/>
              </a:rPr>
              <a:t>TRACKING):</a:t>
            </a:r>
            <a:endParaRPr sz="1200">
              <a:latin typeface="Arial"/>
              <a:cs typeface="Arial"/>
            </a:endParaRPr>
          </a:p>
          <a:p>
            <a:pPr marL="299085" marR="111125" indent="-287020">
              <a:lnSpc>
                <a:spcPct val="100000"/>
              </a:lnSpc>
              <a:spcBef>
                <a:spcPts val="600"/>
              </a:spcBef>
              <a:buChar char="•"/>
              <a:tabLst>
                <a:tab pos="299085" algn="l"/>
              </a:tabLst>
            </a:pPr>
            <a:r>
              <a:rPr sz="1200" spc="-30" dirty="0">
                <a:solidFill>
                  <a:srgbClr val="FFFFFF"/>
                </a:solidFill>
                <a:latin typeface="Arial"/>
                <a:cs typeface="Arial"/>
              </a:rPr>
              <a:t>Two-</a:t>
            </a:r>
            <a:r>
              <a:rPr sz="1200" dirty="0">
                <a:solidFill>
                  <a:srgbClr val="FFFFFF"/>
                </a:solidFill>
                <a:latin typeface="Arial"/>
                <a:cs typeface="Arial"/>
              </a:rPr>
              <a:t>thirds</a:t>
            </a:r>
            <a:r>
              <a:rPr sz="1200" spc="-40" dirty="0">
                <a:solidFill>
                  <a:srgbClr val="FFFFFF"/>
                </a:solidFill>
                <a:latin typeface="Arial"/>
                <a:cs typeface="Arial"/>
              </a:rPr>
              <a:t> </a:t>
            </a:r>
            <a:r>
              <a:rPr sz="1200" dirty="0">
                <a:solidFill>
                  <a:srgbClr val="FFFFFF"/>
                </a:solidFill>
                <a:latin typeface="Arial"/>
                <a:cs typeface="Arial"/>
              </a:rPr>
              <a:t>(67%)</a:t>
            </a:r>
            <a:r>
              <a:rPr sz="1200" spc="-35"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GM</a:t>
            </a:r>
            <a:r>
              <a:rPr sz="1200" spc="-5" dirty="0">
                <a:solidFill>
                  <a:srgbClr val="FFFFFF"/>
                </a:solidFill>
                <a:latin typeface="Arial"/>
                <a:cs typeface="Arial"/>
              </a:rPr>
              <a:t> </a:t>
            </a:r>
            <a:r>
              <a:rPr sz="120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record</a:t>
            </a:r>
            <a:r>
              <a:rPr sz="1200" spc="-25" dirty="0">
                <a:solidFill>
                  <a:srgbClr val="FFFFFF"/>
                </a:solidFill>
                <a:latin typeface="Arial"/>
                <a:cs typeface="Arial"/>
              </a:rPr>
              <a:t> </a:t>
            </a:r>
            <a:r>
              <a:rPr sz="1200" dirty="0">
                <a:solidFill>
                  <a:srgbClr val="FFFFFF"/>
                </a:solidFill>
                <a:latin typeface="Arial"/>
                <a:cs typeface="Arial"/>
              </a:rPr>
              <a:t>high</a:t>
            </a:r>
            <a:r>
              <a:rPr sz="1200" spc="-35" dirty="0">
                <a:solidFill>
                  <a:srgbClr val="FFFFFF"/>
                </a:solidFill>
                <a:latin typeface="Arial"/>
                <a:cs typeface="Arial"/>
              </a:rPr>
              <a:t> </a:t>
            </a:r>
            <a:r>
              <a:rPr sz="1200" dirty="0">
                <a:solidFill>
                  <a:srgbClr val="FFFFFF"/>
                </a:solidFill>
                <a:latin typeface="Arial"/>
                <a:cs typeface="Arial"/>
              </a:rPr>
              <a:t>life</a:t>
            </a:r>
            <a:r>
              <a:rPr sz="1200" spc="-35" dirty="0">
                <a:solidFill>
                  <a:srgbClr val="FFFFFF"/>
                </a:solidFill>
                <a:latin typeface="Arial"/>
                <a:cs typeface="Arial"/>
              </a:rPr>
              <a:t> </a:t>
            </a:r>
            <a:r>
              <a:rPr sz="1200" dirty="0">
                <a:solidFill>
                  <a:srgbClr val="FFFFFF"/>
                </a:solidFill>
                <a:latin typeface="Arial"/>
                <a:cs typeface="Arial"/>
              </a:rPr>
              <a:t>satisfaction,</a:t>
            </a:r>
            <a:r>
              <a:rPr sz="1200" spc="-35" dirty="0">
                <a:solidFill>
                  <a:srgbClr val="FFFFFF"/>
                </a:solidFill>
                <a:latin typeface="Arial"/>
                <a:cs typeface="Arial"/>
              </a:rPr>
              <a:t> </a:t>
            </a:r>
            <a:r>
              <a:rPr sz="1200" dirty="0">
                <a:solidFill>
                  <a:srgbClr val="FFFFFF"/>
                </a:solidFill>
                <a:latin typeface="Arial"/>
                <a:cs typeface="Arial"/>
              </a:rPr>
              <a:t>which</a:t>
            </a:r>
            <a:r>
              <a:rPr sz="1200" spc="-25" dirty="0">
                <a:solidFill>
                  <a:srgbClr val="FFFFFF"/>
                </a:solidFill>
                <a:latin typeface="Arial"/>
                <a:cs typeface="Arial"/>
              </a:rPr>
              <a:t> </a:t>
            </a:r>
            <a:r>
              <a:rPr sz="1200" dirty="0">
                <a:solidFill>
                  <a:srgbClr val="FFFFFF"/>
                </a:solidFill>
                <a:latin typeface="Arial"/>
                <a:cs typeface="Arial"/>
              </a:rPr>
              <a:t>is</a:t>
            </a:r>
            <a:r>
              <a:rPr sz="1200" spc="-1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line</a:t>
            </a:r>
            <a:r>
              <a:rPr sz="1200" spc="-35"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previous</a:t>
            </a:r>
            <a:r>
              <a:rPr sz="1200" spc="-40" dirty="0">
                <a:solidFill>
                  <a:srgbClr val="FFFFFF"/>
                </a:solidFill>
                <a:latin typeface="Arial"/>
                <a:cs typeface="Arial"/>
              </a:rPr>
              <a:t> </a:t>
            </a:r>
            <a:r>
              <a:rPr sz="1200" dirty="0">
                <a:solidFill>
                  <a:srgbClr val="FFFFFF"/>
                </a:solidFill>
                <a:latin typeface="Arial"/>
                <a:cs typeface="Arial"/>
              </a:rPr>
              <a:t>waves,</a:t>
            </a:r>
            <a:r>
              <a:rPr sz="1200" spc="-15" dirty="0">
                <a:solidFill>
                  <a:srgbClr val="FFFFFF"/>
                </a:solidFill>
                <a:latin typeface="Arial"/>
                <a:cs typeface="Arial"/>
              </a:rPr>
              <a:t> </a:t>
            </a:r>
            <a:r>
              <a:rPr sz="1200" dirty="0">
                <a:solidFill>
                  <a:srgbClr val="FFFFFF"/>
                </a:solidFill>
                <a:latin typeface="Arial"/>
                <a:cs typeface="Arial"/>
              </a:rPr>
              <a:t>though</a:t>
            </a:r>
            <a:r>
              <a:rPr sz="1200" spc="-35" dirty="0">
                <a:solidFill>
                  <a:srgbClr val="FFFFFF"/>
                </a:solidFill>
                <a:latin typeface="Arial"/>
                <a:cs typeface="Arial"/>
              </a:rPr>
              <a:t> </a:t>
            </a:r>
            <a:r>
              <a:rPr sz="1200" dirty="0">
                <a:solidFill>
                  <a:srgbClr val="FFFFFF"/>
                </a:solidFill>
                <a:latin typeface="Arial"/>
                <a:cs typeface="Arial"/>
              </a:rPr>
              <a:t>a</a:t>
            </a:r>
            <a:r>
              <a:rPr sz="1200" spc="-25" dirty="0">
                <a:solidFill>
                  <a:srgbClr val="FFFFFF"/>
                </a:solidFill>
                <a:latin typeface="Arial"/>
                <a:cs typeface="Arial"/>
              </a:rPr>
              <a:t> </a:t>
            </a:r>
            <a:r>
              <a:rPr sz="1200" dirty="0">
                <a:solidFill>
                  <a:srgbClr val="FFFFFF"/>
                </a:solidFill>
                <a:latin typeface="Arial"/>
                <a:cs typeface="Arial"/>
              </a:rPr>
              <a:t>relatively</a:t>
            </a:r>
            <a:r>
              <a:rPr sz="1200" spc="-30" dirty="0">
                <a:solidFill>
                  <a:srgbClr val="FFFFFF"/>
                </a:solidFill>
                <a:latin typeface="Arial"/>
                <a:cs typeface="Arial"/>
              </a:rPr>
              <a:t> </a:t>
            </a:r>
            <a:r>
              <a:rPr sz="1200" dirty="0">
                <a:solidFill>
                  <a:srgbClr val="FFFFFF"/>
                </a:solidFill>
                <a:latin typeface="Arial"/>
                <a:cs typeface="Arial"/>
              </a:rPr>
              <a:t>high</a:t>
            </a:r>
            <a:r>
              <a:rPr sz="1200" spc="15" dirty="0">
                <a:solidFill>
                  <a:srgbClr val="FFFFFF"/>
                </a:solidFill>
                <a:latin typeface="Arial"/>
                <a:cs typeface="Arial"/>
              </a:rPr>
              <a:t> </a:t>
            </a:r>
            <a:r>
              <a:rPr sz="1200" dirty="0">
                <a:solidFill>
                  <a:srgbClr val="FFFFFF"/>
                </a:solidFill>
                <a:latin typeface="Arial"/>
                <a:cs typeface="Arial"/>
              </a:rPr>
              <a:t>benchmark.</a:t>
            </a:r>
            <a:r>
              <a:rPr sz="1200" spc="-60" dirty="0">
                <a:solidFill>
                  <a:srgbClr val="FFFFFF"/>
                </a:solidFill>
                <a:latin typeface="Arial"/>
                <a:cs typeface="Arial"/>
              </a:rPr>
              <a:t> </a:t>
            </a:r>
            <a:r>
              <a:rPr sz="1200" dirty="0">
                <a:solidFill>
                  <a:srgbClr val="FFFFFF"/>
                </a:solidFill>
                <a:latin typeface="Arial"/>
                <a:cs typeface="Arial"/>
              </a:rPr>
              <a:t>This</a:t>
            </a:r>
            <a:r>
              <a:rPr sz="1200" spc="-40" dirty="0">
                <a:solidFill>
                  <a:srgbClr val="FFFFFF"/>
                </a:solidFill>
                <a:latin typeface="Arial"/>
                <a:cs typeface="Arial"/>
              </a:rPr>
              <a:t> </a:t>
            </a:r>
            <a:r>
              <a:rPr sz="1200" dirty="0">
                <a:solidFill>
                  <a:srgbClr val="FFFFFF"/>
                </a:solidFill>
                <a:latin typeface="Arial"/>
                <a:cs typeface="Arial"/>
              </a:rPr>
              <a:t>wave</a:t>
            </a:r>
            <a:r>
              <a:rPr sz="1200" spc="-5" dirty="0">
                <a:solidFill>
                  <a:srgbClr val="FFFFFF"/>
                </a:solidFill>
                <a:latin typeface="Arial"/>
                <a:cs typeface="Arial"/>
              </a:rPr>
              <a:t> </a:t>
            </a:r>
            <a:r>
              <a:rPr sz="1200" spc="-10" dirty="0">
                <a:solidFill>
                  <a:srgbClr val="FFFFFF"/>
                </a:solidFill>
                <a:latin typeface="Arial"/>
                <a:cs typeface="Arial"/>
              </a:rPr>
              <a:t>recorded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highest</a:t>
            </a:r>
            <a:r>
              <a:rPr sz="1200" spc="-30" dirty="0">
                <a:solidFill>
                  <a:srgbClr val="FFFFFF"/>
                </a:solidFill>
                <a:latin typeface="Arial"/>
                <a:cs typeface="Arial"/>
              </a:rPr>
              <a:t> </a:t>
            </a:r>
            <a:r>
              <a:rPr sz="1200" dirty="0">
                <a:solidFill>
                  <a:srgbClr val="FFFFFF"/>
                </a:solidFill>
                <a:latin typeface="Arial"/>
                <a:cs typeface="Arial"/>
              </a:rPr>
              <a:t>level</a:t>
            </a:r>
            <a:r>
              <a:rPr sz="1200" spc="-2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‘very</a:t>
            </a:r>
            <a:r>
              <a:rPr sz="1200" spc="-5" dirty="0">
                <a:solidFill>
                  <a:srgbClr val="FFFFFF"/>
                </a:solidFill>
                <a:latin typeface="Arial"/>
                <a:cs typeface="Arial"/>
              </a:rPr>
              <a:t> </a:t>
            </a:r>
            <a:r>
              <a:rPr sz="1200" dirty="0">
                <a:solidFill>
                  <a:srgbClr val="FFFFFF"/>
                </a:solidFill>
                <a:latin typeface="Arial"/>
                <a:cs typeface="Arial"/>
              </a:rPr>
              <a:t>high’</a:t>
            </a:r>
            <a:r>
              <a:rPr sz="1200" spc="-70" dirty="0">
                <a:solidFill>
                  <a:srgbClr val="FFFFFF"/>
                </a:solidFill>
                <a:latin typeface="Arial"/>
                <a:cs typeface="Arial"/>
              </a:rPr>
              <a:t> </a:t>
            </a:r>
            <a:r>
              <a:rPr sz="1200" dirty="0">
                <a:solidFill>
                  <a:srgbClr val="FFFFFF"/>
                </a:solidFill>
                <a:latin typeface="Arial"/>
                <a:cs typeface="Arial"/>
              </a:rPr>
              <a:t>life</a:t>
            </a:r>
            <a:r>
              <a:rPr sz="1200" spc="-25" dirty="0">
                <a:solidFill>
                  <a:srgbClr val="FFFFFF"/>
                </a:solidFill>
                <a:latin typeface="Arial"/>
                <a:cs typeface="Arial"/>
              </a:rPr>
              <a:t> </a:t>
            </a:r>
            <a:r>
              <a:rPr sz="1200" dirty="0">
                <a:solidFill>
                  <a:srgbClr val="FFFFFF"/>
                </a:solidFill>
                <a:latin typeface="Arial"/>
                <a:cs typeface="Arial"/>
              </a:rPr>
              <a:t>satisfaction</a:t>
            </a:r>
            <a:r>
              <a:rPr sz="1200" spc="-55" dirty="0">
                <a:solidFill>
                  <a:srgbClr val="FFFFFF"/>
                </a:solidFill>
                <a:latin typeface="Arial"/>
                <a:cs typeface="Arial"/>
              </a:rPr>
              <a:t> </a:t>
            </a:r>
            <a:r>
              <a:rPr sz="1200" dirty="0">
                <a:solidFill>
                  <a:srgbClr val="FFFFFF"/>
                </a:solidFill>
                <a:latin typeface="Arial"/>
                <a:cs typeface="Arial"/>
              </a:rPr>
              <a:t>so</a:t>
            </a:r>
            <a:r>
              <a:rPr sz="1200" spc="-20" dirty="0">
                <a:solidFill>
                  <a:srgbClr val="FFFFFF"/>
                </a:solidFill>
                <a:latin typeface="Arial"/>
                <a:cs typeface="Arial"/>
              </a:rPr>
              <a:t> </a:t>
            </a:r>
            <a:r>
              <a:rPr sz="1200" dirty="0">
                <a:solidFill>
                  <a:srgbClr val="FFFFFF"/>
                </a:solidFill>
                <a:latin typeface="Arial"/>
                <a:cs typeface="Arial"/>
              </a:rPr>
              <a:t>far</a:t>
            </a:r>
            <a:r>
              <a:rPr sz="1200" spc="-25" dirty="0">
                <a:solidFill>
                  <a:srgbClr val="FFFFFF"/>
                </a:solidFill>
                <a:latin typeface="Arial"/>
                <a:cs typeface="Arial"/>
              </a:rPr>
              <a:t> </a:t>
            </a:r>
            <a:r>
              <a:rPr sz="1200" dirty="0">
                <a:solidFill>
                  <a:srgbClr val="FFFFFF"/>
                </a:solidFill>
                <a:latin typeface="Arial"/>
                <a:cs typeface="Arial"/>
              </a:rPr>
              <a:t>at</a:t>
            </a:r>
            <a:r>
              <a:rPr sz="1200" spc="-10" dirty="0">
                <a:solidFill>
                  <a:srgbClr val="FFFFFF"/>
                </a:solidFill>
                <a:latin typeface="Arial"/>
                <a:cs typeface="Arial"/>
              </a:rPr>
              <a:t> </a:t>
            </a:r>
            <a:r>
              <a:rPr sz="1200" dirty="0">
                <a:solidFill>
                  <a:srgbClr val="FFFFFF"/>
                </a:solidFill>
                <a:latin typeface="Arial"/>
                <a:cs typeface="Arial"/>
              </a:rPr>
              <a:t>22%</a:t>
            </a:r>
            <a:r>
              <a:rPr sz="1200" spc="-3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an</a:t>
            </a:r>
            <a:r>
              <a:rPr sz="1200" spc="-20" dirty="0">
                <a:solidFill>
                  <a:srgbClr val="FFFFFF"/>
                </a:solidFill>
                <a:latin typeface="Arial"/>
                <a:cs typeface="Arial"/>
              </a:rPr>
              <a:t> </a:t>
            </a:r>
            <a:r>
              <a:rPr sz="1200" dirty="0">
                <a:solidFill>
                  <a:srgbClr val="FFFFFF"/>
                </a:solidFill>
                <a:latin typeface="Arial"/>
                <a:cs typeface="Arial"/>
              </a:rPr>
              <a:t>increase</a:t>
            </a:r>
            <a:r>
              <a:rPr sz="1200" spc="-35" dirty="0">
                <a:solidFill>
                  <a:srgbClr val="FFFFFF"/>
                </a:solidFill>
                <a:latin typeface="Arial"/>
                <a:cs typeface="Arial"/>
              </a:rPr>
              <a:t> </a:t>
            </a:r>
            <a:r>
              <a:rPr sz="1200" dirty="0">
                <a:solidFill>
                  <a:srgbClr val="FFFFFF"/>
                </a:solidFill>
                <a:latin typeface="Arial"/>
                <a:cs typeface="Arial"/>
              </a:rPr>
              <a:t>since</a:t>
            </a:r>
            <a:r>
              <a:rPr sz="1200" spc="-30" dirty="0">
                <a:solidFill>
                  <a:srgbClr val="FFFFFF"/>
                </a:solidFill>
                <a:latin typeface="Arial"/>
                <a:cs typeface="Arial"/>
              </a:rPr>
              <a:t> </a:t>
            </a:r>
            <a:r>
              <a:rPr sz="1200" dirty="0">
                <a:solidFill>
                  <a:srgbClr val="FFFFFF"/>
                </a:solidFill>
                <a:latin typeface="Arial"/>
                <a:cs typeface="Arial"/>
              </a:rPr>
              <a:t>both</a:t>
            </a:r>
            <a:r>
              <a:rPr sz="1200" spc="-30" dirty="0">
                <a:solidFill>
                  <a:srgbClr val="FFFFFF"/>
                </a:solidFill>
                <a:latin typeface="Arial"/>
                <a:cs typeface="Arial"/>
              </a:rPr>
              <a:t> </a:t>
            </a:r>
            <a:r>
              <a:rPr sz="1200" dirty="0">
                <a:solidFill>
                  <a:srgbClr val="FFFFFF"/>
                </a:solidFill>
                <a:latin typeface="Arial"/>
                <a:cs typeface="Arial"/>
              </a:rPr>
              <a:t>October</a:t>
            </a:r>
            <a:r>
              <a:rPr sz="1200" spc="-25" dirty="0">
                <a:solidFill>
                  <a:srgbClr val="FFFFFF"/>
                </a:solidFill>
                <a:latin typeface="Arial"/>
                <a:cs typeface="Arial"/>
              </a:rPr>
              <a:t> </a:t>
            </a:r>
            <a:r>
              <a:rPr sz="1200" dirty="0">
                <a:solidFill>
                  <a:srgbClr val="FFFFFF"/>
                </a:solidFill>
                <a:latin typeface="Arial"/>
                <a:cs typeface="Arial"/>
              </a:rPr>
              <a:t>(20%)</a:t>
            </a:r>
            <a:r>
              <a:rPr sz="1200" spc="-30" dirty="0">
                <a:solidFill>
                  <a:srgbClr val="FFFFFF"/>
                </a:solidFill>
                <a:latin typeface="Arial"/>
                <a:cs typeface="Arial"/>
              </a:rPr>
              <a:t> </a:t>
            </a:r>
            <a:r>
              <a:rPr sz="1200" dirty="0">
                <a:solidFill>
                  <a:srgbClr val="FFFFFF"/>
                </a:solidFill>
                <a:latin typeface="Arial"/>
                <a:cs typeface="Arial"/>
              </a:rPr>
              <a:t>and</a:t>
            </a:r>
            <a:r>
              <a:rPr sz="1200" spc="-85" dirty="0">
                <a:solidFill>
                  <a:srgbClr val="FFFFFF"/>
                </a:solidFill>
                <a:latin typeface="Arial"/>
                <a:cs typeface="Arial"/>
              </a:rPr>
              <a:t> </a:t>
            </a:r>
            <a:r>
              <a:rPr sz="1200" dirty="0">
                <a:solidFill>
                  <a:srgbClr val="FFFFFF"/>
                </a:solidFill>
                <a:latin typeface="Arial"/>
                <a:cs typeface="Arial"/>
              </a:rPr>
              <a:t>August</a:t>
            </a:r>
            <a:r>
              <a:rPr sz="1200" spc="-30" dirty="0">
                <a:solidFill>
                  <a:srgbClr val="FFFFFF"/>
                </a:solidFill>
                <a:latin typeface="Arial"/>
                <a:cs typeface="Arial"/>
              </a:rPr>
              <a:t> </a:t>
            </a:r>
            <a:r>
              <a:rPr sz="1200" dirty="0">
                <a:solidFill>
                  <a:srgbClr val="FFFFFF"/>
                </a:solidFill>
                <a:latin typeface="Arial"/>
                <a:cs typeface="Arial"/>
              </a:rPr>
              <a:t>(18%)</a:t>
            </a:r>
            <a:r>
              <a:rPr sz="1200" spc="-25" dirty="0">
                <a:solidFill>
                  <a:srgbClr val="FFFFFF"/>
                </a:solidFill>
                <a:latin typeface="Arial"/>
                <a:cs typeface="Arial"/>
              </a:rPr>
              <a:t> </a:t>
            </a:r>
            <a:r>
              <a:rPr sz="1200" spc="-10" dirty="0">
                <a:solidFill>
                  <a:srgbClr val="FFFFFF"/>
                </a:solidFill>
                <a:latin typeface="Arial"/>
                <a:cs typeface="Arial"/>
              </a:rPr>
              <a:t>2024.</a:t>
            </a:r>
            <a:endParaRPr sz="1200">
              <a:latin typeface="Arial"/>
              <a:cs typeface="Arial"/>
            </a:endParaRPr>
          </a:p>
          <a:p>
            <a:pPr marL="299085" indent="-286385">
              <a:lnSpc>
                <a:spcPct val="100000"/>
              </a:lnSpc>
              <a:spcBef>
                <a:spcPts val="600"/>
              </a:spcBef>
              <a:buChar char="•"/>
              <a:tabLst>
                <a:tab pos="299085" algn="l"/>
              </a:tabLst>
            </a:pPr>
            <a:r>
              <a:rPr sz="1200" spc="-10" dirty="0">
                <a:solidFill>
                  <a:srgbClr val="FFFFFF"/>
                </a:solidFill>
                <a:latin typeface="Arial"/>
                <a:cs typeface="Arial"/>
              </a:rPr>
              <a:t>Similarly,</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percentage</a:t>
            </a:r>
            <a:r>
              <a:rPr sz="1200" spc="-25" dirty="0">
                <a:solidFill>
                  <a:srgbClr val="FFFFFF"/>
                </a:solidFill>
                <a:latin typeface="Arial"/>
                <a:cs typeface="Arial"/>
              </a:rPr>
              <a:t> </a:t>
            </a:r>
            <a:r>
              <a:rPr sz="1200" dirty="0">
                <a:solidFill>
                  <a:srgbClr val="FFFFFF"/>
                </a:solidFill>
                <a:latin typeface="Arial"/>
                <a:cs typeface="Arial"/>
              </a:rPr>
              <a:t>of</a:t>
            </a:r>
            <a:r>
              <a:rPr sz="1200" spc="-45"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who</a:t>
            </a:r>
            <a:r>
              <a:rPr sz="1200" spc="-10"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things</a:t>
            </a:r>
            <a:r>
              <a:rPr sz="1200" spc="-30" dirty="0">
                <a:solidFill>
                  <a:srgbClr val="FFFFFF"/>
                </a:solidFill>
                <a:latin typeface="Arial"/>
                <a:cs typeface="Arial"/>
              </a:rPr>
              <a:t> </a:t>
            </a:r>
            <a:r>
              <a:rPr sz="1200" dirty="0">
                <a:solidFill>
                  <a:srgbClr val="FFFFFF"/>
                </a:solidFill>
                <a:latin typeface="Arial"/>
                <a:cs typeface="Arial"/>
              </a:rPr>
              <a:t>they</a:t>
            </a:r>
            <a:r>
              <a:rPr sz="1200" spc="-30" dirty="0">
                <a:solidFill>
                  <a:srgbClr val="FFFFFF"/>
                </a:solidFill>
                <a:latin typeface="Arial"/>
                <a:cs typeface="Arial"/>
              </a:rPr>
              <a:t> </a:t>
            </a:r>
            <a:r>
              <a:rPr sz="1200" dirty="0">
                <a:solidFill>
                  <a:srgbClr val="FFFFFF"/>
                </a:solidFill>
                <a:latin typeface="Arial"/>
                <a:cs typeface="Arial"/>
              </a:rPr>
              <a:t>do</a:t>
            </a:r>
            <a:r>
              <a:rPr sz="1200" spc="-1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life</a:t>
            </a:r>
            <a:r>
              <a:rPr sz="1200" spc="-3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very</a:t>
            </a:r>
            <a:r>
              <a:rPr sz="1200" spc="-5" dirty="0">
                <a:solidFill>
                  <a:srgbClr val="FFFFFF"/>
                </a:solidFill>
                <a:latin typeface="Arial"/>
                <a:cs typeface="Arial"/>
              </a:rPr>
              <a:t> </a:t>
            </a:r>
            <a:r>
              <a:rPr sz="1200" dirty="0">
                <a:solidFill>
                  <a:srgbClr val="FFFFFF"/>
                </a:solidFill>
                <a:latin typeface="Arial"/>
                <a:cs typeface="Arial"/>
              </a:rPr>
              <a:t>worthwhile</a:t>
            </a:r>
            <a:r>
              <a:rPr sz="1200" spc="-20" dirty="0">
                <a:solidFill>
                  <a:srgbClr val="FFFFFF"/>
                </a:solidFill>
                <a:latin typeface="Arial"/>
                <a:cs typeface="Arial"/>
              </a:rPr>
              <a:t> </a:t>
            </a:r>
            <a:r>
              <a:rPr sz="1200" dirty="0">
                <a:solidFill>
                  <a:srgbClr val="FFFFFF"/>
                </a:solidFill>
                <a:latin typeface="Arial"/>
                <a:cs typeface="Arial"/>
              </a:rPr>
              <a:t>(score</a:t>
            </a:r>
            <a:r>
              <a:rPr sz="1200" spc="-25" dirty="0">
                <a:solidFill>
                  <a:srgbClr val="FFFFFF"/>
                </a:solidFill>
                <a:latin typeface="Arial"/>
                <a:cs typeface="Arial"/>
              </a:rPr>
              <a:t> </a:t>
            </a:r>
            <a:r>
              <a:rPr sz="1200" dirty="0">
                <a:solidFill>
                  <a:srgbClr val="FFFFFF"/>
                </a:solidFill>
                <a:latin typeface="Arial"/>
                <a:cs typeface="Arial"/>
              </a:rPr>
              <a:t>9-10)</a:t>
            </a:r>
            <a:r>
              <a:rPr sz="1200" spc="-40" dirty="0">
                <a:solidFill>
                  <a:srgbClr val="FFFFFF"/>
                </a:solidFill>
                <a:latin typeface="Arial"/>
                <a:cs typeface="Arial"/>
              </a:rPr>
              <a:t> </a:t>
            </a:r>
            <a:r>
              <a:rPr sz="1200" dirty="0">
                <a:solidFill>
                  <a:srgbClr val="FFFFFF"/>
                </a:solidFill>
                <a:latin typeface="Arial"/>
                <a:cs typeface="Arial"/>
              </a:rPr>
              <a:t>has</a:t>
            </a:r>
            <a:r>
              <a:rPr sz="1200" spc="-25" dirty="0">
                <a:solidFill>
                  <a:srgbClr val="FFFFFF"/>
                </a:solidFill>
                <a:latin typeface="Arial"/>
                <a:cs typeface="Arial"/>
              </a:rPr>
              <a:t> </a:t>
            </a:r>
            <a:r>
              <a:rPr sz="1200" dirty="0">
                <a:solidFill>
                  <a:srgbClr val="FFFFFF"/>
                </a:solidFill>
                <a:latin typeface="Arial"/>
                <a:cs typeface="Arial"/>
              </a:rPr>
              <a:t>continued</a:t>
            </a:r>
            <a:r>
              <a:rPr sz="1200" spc="-55"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increase</a:t>
            </a:r>
            <a:r>
              <a:rPr sz="1200" spc="-45" dirty="0">
                <a:solidFill>
                  <a:srgbClr val="FFFFFF"/>
                </a:solidFill>
                <a:latin typeface="Arial"/>
                <a:cs typeface="Arial"/>
              </a:rPr>
              <a:t> </a:t>
            </a:r>
            <a:r>
              <a:rPr sz="1200" dirty="0">
                <a:solidFill>
                  <a:srgbClr val="FFFFFF"/>
                </a:solidFill>
                <a:latin typeface="Arial"/>
                <a:cs typeface="Arial"/>
              </a:rPr>
              <a:t>compared</a:t>
            </a:r>
            <a:r>
              <a:rPr sz="1200" spc="-25" dirty="0">
                <a:solidFill>
                  <a:srgbClr val="FFFFFF"/>
                </a:solidFill>
                <a:latin typeface="Arial"/>
                <a:cs typeface="Arial"/>
              </a:rPr>
              <a:t> </a:t>
            </a:r>
            <a:r>
              <a:rPr sz="1200" dirty="0">
                <a:solidFill>
                  <a:srgbClr val="FFFFFF"/>
                </a:solidFill>
                <a:latin typeface="Arial"/>
                <a:cs typeface="Arial"/>
              </a:rPr>
              <a:t>to</a:t>
            </a:r>
            <a:r>
              <a:rPr sz="1200" spc="-4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last</a:t>
            </a:r>
            <a:r>
              <a:rPr sz="1200" spc="-25" dirty="0">
                <a:solidFill>
                  <a:srgbClr val="FFFFFF"/>
                </a:solidFill>
                <a:latin typeface="Arial"/>
                <a:cs typeface="Arial"/>
              </a:rPr>
              <a:t> two</a:t>
            </a:r>
            <a:endParaRPr sz="1200">
              <a:latin typeface="Arial"/>
              <a:cs typeface="Arial"/>
            </a:endParaRPr>
          </a:p>
          <a:p>
            <a:pPr marL="299085">
              <a:lnSpc>
                <a:spcPct val="100000"/>
              </a:lnSpc>
            </a:pPr>
            <a:r>
              <a:rPr sz="1200" dirty="0">
                <a:solidFill>
                  <a:srgbClr val="FFFFFF"/>
                </a:solidFill>
                <a:latin typeface="Arial"/>
                <a:cs typeface="Arial"/>
              </a:rPr>
              <a:t>waves,</a:t>
            </a:r>
            <a:r>
              <a:rPr sz="1200" spc="5" dirty="0">
                <a:solidFill>
                  <a:srgbClr val="FFFFFF"/>
                </a:solidFill>
                <a:latin typeface="Arial"/>
                <a:cs typeface="Arial"/>
              </a:rPr>
              <a:t> </a:t>
            </a:r>
            <a:r>
              <a:rPr sz="1200" dirty="0">
                <a:solidFill>
                  <a:srgbClr val="FFFFFF"/>
                </a:solidFill>
                <a:latin typeface="Arial"/>
                <a:cs typeface="Arial"/>
              </a:rPr>
              <a:t>now</a:t>
            </a:r>
            <a:r>
              <a:rPr sz="1200" spc="-30" dirty="0">
                <a:solidFill>
                  <a:srgbClr val="FFFFFF"/>
                </a:solidFill>
                <a:latin typeface="Arial"/>
                <a:cs typeface="Arial"/>
              </a:rPr>
              <a:t> </a:t>
            </a:r>
            <a:r>
              <a:rPr sz="1200" dirty="0">
                <a:solidFill>
                  <a:srgbClr val="FFFFFF"/>
                </a:solidFill>
                <a:latin typeface="Arial"/>
                <a:cs typeface="Arial"/>
              </a:rPr>
              <a:t>at</a:t>
            </a:r>
            <a:r>
              <a:rPr sz="1200" spc="-15" dirty="0">
                <a:solidFill>
                  <a:srgbClr val="FFFFFF"/>
                </a:solidFill>
                <a:latin typeface="Arial"/>
                <a:cs typeface="Arial"/>
              </a:rPr>
              <a:t> </a:t>
            </a:r>
            <a:r>
              <a:rPr sz="1200" dirty="0">
                <a:solidFill>
                  <a:srgbClr val="FFFFFF"/>
                </a:solidFill>
                <a:latin typeface="Arial"/>
                <a:cs typeface="Arial"/>
              </a:rPr>
              <a:t>28%,</a:t>
            </a:r>
            <a:r>
              <a:rPr sz="1200" spc="-15" dirty="0">
                <a:solidFill>
                  <a:srgbClr val="FFFFFF"/>
                </a:solidFill>
                <a:latin typeface="Arial"/>
                <a:cs typeface="Arial"/>
              </a:rPr>
              <a:t> </a:t>
            </a:r>
            <a:r>
              <a:rPr sz="1200" dirty="0">
                <a:solidFill>
                  <a:srgbClr val="FFFFFF"/>
                </a:solidFill>
                <a:latin typeface="Arial"/>
                <a:cs typeface="Arial"/>
              </a:rPr>
              <a:t>which</a:t>
            </a:r>
            <a:r>
              <a:rPr sz="1200" spc="-15" dirty="0">
                <a:solidFill>
                  <a:srgbClr val="FFFFFF"/>
                </a:solidFill>
                <a:latin typeface="Arial"/>
                <a:cs typeface="Arial"/>
              </a:rPr>
              <a:t> </a:t>
            </a:r>
            <a:r>
              <a:rPr sz="1200" dirty="0">
                <a:solidFill>
                  <a:srgbClr val="FFFFFF"/>
                </a:solidFill>
                <a:latin typeface="Arial"/>
                <a:cs typeface="Arial"/>
              </a:rPr>
              <a:t>is</a:t>
            </a:r>
            <a:r>
              <a:rPr sz="1200" spc="-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spc="-10" dirty="0">
                <a:solidFill>
                  <a:srgbClr val="FFFFFF"/>
                </a:solidFill>
                <a:latin typeface="Arial"/>
                <a:cs typeface="Arial"/>
              </a:rPr>
              <a:t>joint-</a:t>
            </a:r>
            <a:r>
              <a:rPr sz="1200" dirty="0">
                <a:solidFill>
                  <a:srgbClr val="FFFFFF"/>
                </a:solidFill>
                <a:latin typeface="Arial"/>
                <a:cs typeface="Arial"/>
              </a:rPr>
              <a:t>high</a:t>
            </a:r>
            <a:r>
              <a:rPr sz="1200" spc="-25" dirty="0">
                <a:solidFill>
                  <a:srgbClr val="FFFFFF"/>
                </a:solidFill>
                <a:latin typeface="Arial"/>
                <a:cs typeface="Arial"/>
              </a:rPr>
              <a:t> </a:t>
            </a:r>
            <a:r>
              <a:rPr sz="1200" dirty="0">
                <a:solidFill>
                  <a:srgbClr val="FFFFFF"/>
                </a:solidFill>
                <a:latin typeface="Arial"/>
                <a:cs typeface="Arial"/>
              </a:rPr>
              <a:t>figure</a:t>
            </a:r>
            <a:r>
              <a:rPr sz="1200" spc="-30" dirty="0">
                <a:solidFill>
                  <a:srgbClr val="FFFFFF"/>
                </a:solidFill>
                <a:latin typeface="Arial"/>
                <a:cs typeface="Arial"/>
              </a:rPr>
              <a:t> </a:t>
            </a:r>
            <a:r>
              <a:rPr sz="1200" dirty="0">
                <a:solidFill>
                  <a:srgbClr val="FFFFFF"/>
                </a:solidFill>
                <a:latin typeface="Arial"/>
                <a:cs typeface="Arial"/>
              </a:rPr>
              <a:t>from</a:t>
            </a:r>
            <a:r>
              <a:rPr sz="1200" spc="-20"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past</a:t>
            </a:r>
            <a:r>
              <a:rPr sz="1200" spc="-15" dirty="0">
                <a:solidFill>
                  <a:srgbClr val="FFFFFF"/>
                </a:solidFill>
                <a:latin typeface="Arial"/>
                <a:cs typeface="Arial"/>
              </a:rPr>
              <a:t> </a:t>
            </a:r>
            <a:r>
              <a:rPr sz="1200" spc="-10" dirty="0">
                <a:solidFill>
                  <a:srgbClr val="FFFFFF"/>
                </a:solidFill>
                <a:latin typeface="Arial"/>
                <a:cs typeface="Arial"/>
              </a:rPr>
              <a:t>year.</a:t>
            </a:r>
            <a:endParaRPr sz="1200">
              <a:latin typeface="Arial"/>
              <a:cs typeface="Arial"/>
            </a:endParaRPr>
          </a:p>
          <a:p>
            <a:pPr marL="299085" indent="-286385">
              <a:lnSpc>
                <a:spcPct val="100000"/>
              </a:lnSpc>
              <a:spcBef>
                <a:spcPts val="600"/>
              </a:spcBef>
              <a:buChar char="•"/>
              <a:tabLst>
                <a:tab pos="299085" algn="l"/>
              </a:tabLst>
            </a:pPr>
            <a:r>
              <a:rPr sz="1200" dirty="0">
                <a:solidFill>
                  <a:srgbClr val="FFFFFF"/>
                </a:solidFill>
                <a:latin typeface="Arial"/>
                <a:cs typeface="Arial"/>
              </a:rPr>
              <a:t>Just</a:t>
            </a:r>
            <a:r>
              <a:rPr sz="1200" spc="-25" dirty="0">
                <a:solidFill>
                  <a:srgbClr val="FFFFFF"/>
                </a:solidFill>
                <a:latin typeface="Arial"/>
                <a:cs typeface="Arial"/>
              </a:rPr>
              <a:t> </a:t>
            </a:r>
            <a:r>
              <a:rPr sz="1200" dirty="0">
                <a:solidFill>
                  <a:srgbClr val="FFFFFF"/>
                </a:solidFill>
                <a:latin typeface="Arial"/>
                <a:cs typeface="Arial"/>
              </a:rPr>
              <a:t>less</a:t>
            </a:r>
            <a:r>
              <a:rPr sz="1200" spc="-5"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spc="-10" dirty="0">
                <a:solidFill>
                  <a:srgbClr val="FFFFFF"/>
                </a:solidFill>
                <a:latin typeface="Arial"/>
                <a:cs typeface="Arial"/>
              </a:rPr>
              <a:t>two-</a:t>
            </a:r>
            <a:r>
              <a:rPr sz="1200" dirty="0">
                <a:solidFill>
                  <a:srgbClr val="FFFFFF"/>
                </a:solidFill>
                <a:latin typeface="Arial"/>
                <a:cs typeface="Arial"/>
              </a:rPr>
              <a:t>thirds</a:t>
            </a:r>
            <a:r>
              <a:rPr sz="1200" spc="-20" dirty="0">
                <a:solidFill>
                  <a:srgbClr val="FFFFFF"/>
                </a:solidFill>
                <a:latin typeface="Arial"/>
                <a:cs typeface="Arial"/>
              </a:rPr>
              <a:t> </a:t>
            </a:r>
            <a:r>
              <a:rPr sz="1200" dirty="0">
                <a:solidFill>
                  <a:srgbClr val="FFFFFF"/>
                </a:solidFill>
                <a:latin typeface="Arial"/>
                <a:cs typeface="Arial"/>
              </a:rPr>
              <a:t>(64%)</a:t>
            </a:r>
            <a:r>
              <a:rPr sz="1200" spc="-20" dirty="0">
                <a:solidFill>
                  <a:srgbClr val="FFFFFF"/>
                </a:solidFill>
                <a:latin typeface="Arial"/>
                <a:cs typeface="Arial"/>
              </a:rPr>
              <a:t> </a:t>
            </a:r>
            <a:r>
              <a:rPr sz="1200" dirty="0">
                <a:solidFill>
                  <a:srgbClr val="FFFFFF"/>
                </a:solidFill>
                <a:latin typeface="Arial"/>
                <a:cs typeface="Arial"/>
              </a:rPr>
              <a:t>report</a:t>
            </a:r>
            <a:r>
              <a:rPr sz="1200" spc="-35" dirty="0">
                <a:solidFill>
                  <a:srgbClr val="FFFFFF"/>
                </a:solidFill>
                <a:latin typeface="Arial"/>
                <a:cs typeface="Arial"/>
              </a:rPr>
              <a:t> </a:t>
            </a:r>
            <a:r>
              <a:rPr sz="1200" dirty="0">
                <a:solidFill>
                  <a:srgbClr val="FFFFFF"/>
                </a:solidFill>
                <a:latin typeface="Arial"/>
                <a:cs typeface="Arial"/>
              </a:rPr>
              <a:t>being</a:t>
            </a:r>
            <a:r>
              <a:rPr sz="1200" spc="-40" dirty="0">
                <a:solidFill>
                  <a:srgbClr val="FFFFFF"/>
                </a:solidFill>
                <a:latin typeface="Arial"/>
                <a:cs typeface="Arial"/>
              </a:rPr>
              <a:t> </a:t>
            </a:r>
            <a:r>
              <a:rPr sz="1200" dirty="0">
                <a:solidFill>
                  <a:srgbClr val="FFFFFF"/>
                </a:solidFill>
                <a:latin typeface="Arial"/>
                <a:cs typeface="Arial"/>
              </a:rPr>
              <a:t>happy</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lives,</a:t>
            </a:r>
            <a:r>
              <a:rPr sz="1200" spc="-10" dirty="0">
                <a:solidFill>
                  <a:srgbClr val="FFFFFF"/>
                </a:solidFill>
                <a:latin typeface="Arial"/>
                <a:cs typeface="Arial"/>
              </a:rPr>
              <a:t> </a:t>
            </a:r>
            <a:r>
              <a:rPr sz="1200" dirty="0">
                <a:solidFill>
                  <a:srgbClr val="FFFFFF"/>
                </a:solidFill>
                <a:latin typeface="Arial"/>
                <a:cs typeface="Arial"/>
              </a:rPr>
              <a:t>an</a:t>
            </a:r>
            <a:r>
              <a:rPr sz="1200" spc="-20" dirty="0">
                <a:solidFill>
                  <a:srgbClr val="FFFFFF"/>
                </a:solidFill>
                <a:latin typeface="Arial"/>
                <a:cs typeface="Arial"/>
              </a:rPr>
              <a:t> </a:t>
            </a:r>
            <a:r>
              <a:rPr sz="1200" dirty="0">
                <a:solidFill>
                  <a:srgbClr val="FFFFFF"/>
                </a:solidFill>
                <a:latin typeface="Arial"/>
                <a:cs typeface="Arial"/>
              </a:rPr>
              <a:t>increase</a:t>
            </a:r>
            <a:r>
              <a:rPr sz="1200" spc="-35"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October</a:t>
            </a:r>
            <a:r>
              <a:rPr sz="1200" spc="-25" dirty="0">
                <a:solidFill>
                  <a:srgbClr val="FFFFFF"/>
                </a:solidFill>
                <a:latin typeface="Arial"/>
                <a:cs typeface="Arial"/>
              </a:rPr>
              <a:t> </a:t>
            </a:r>
            <a:r>
              <a:rPr sz="1200" dirty="0">
                <a:solidFill>
                  <a:srgbClr val="FFFFFF"/>
                </a:solidFill>
                <a:latin typeface="Arial"/>
                <a:cs typeface="Arial"/>
              </a:rPr>
              <a:t>(61%)</a:t>
            </a:r>
            <a:r>
              <a:rPr sz="1200" spc="-30" dirty="0">
                <a:solidFill>
                  <a:srgbClr val="FFFFFF"/>
                </a:solidFill>
                <a:latin typeface="Arial"/>
                <a:cs typeface="Arial"/>
              </a:rPr>
              <a:t> </a:t>
            </a:r>
            <a:r>
              <a:rPr sz="1200" dirty="0">
                <a:solidFill>
                  <a:srgbClr val="FFFFFF"/>
                </a:solidFill>
                <a:latin typeface="Arial"/>
                <a:cs typeface="Arial"/>
              </a:rPr>
              <a:t>and</a:t>
            </a:r>
            <a:r>
              <a:rPr sz="1200" spc="-85" dirty="0">
                <a:solidFill>
                  <a:srgbClr val="FFFFFF"/>
                </a:solidFill>
                <a:latin typeface="Arial"/>
                <a:cs typeface="Arial"/>
              </a:rPr>
              <a:t> </a:t>
            </a:r>
            <a:r>
              <a:rPr sz="1200" dirty="0">
                <a:solidFill>
                  <a:srgbClr val="FFFFFF"/>
                </a:solidFill>
                <a:latin typeface="Arial"/>
                <a:cs typeface="Arial"/>
              </a:rPr>
              <a:t>August</a:t>
            </a:r>
            <a:r>
              <a:rPr sz="1200" spc="-30" dirty="0">
                <a:solidFill>
                  <a:srgbClr val="FFFFFF"/>
                </a:solidFill>
                <a:latin typeface="Arial"/>
                <a:cs typeface="Arial"/>
              </a:rPr>
              <a:t> </a:t>
            </a:r>
            <a:r>
              <a:rPr sz="1200" dirty="0">
                <a:solidFill>
                  <a:srgbClr val="FFFFFF"/>
                </a:solidFill>
                <a:latin typeface="Arial"/>
                <a:cs typeface="Arial"/>
              </a:rPr>
              <a:t>(62%)</a:t>
            </a:r>
            <a:r>
              <a:rPr sz="1200" spc="-25" dirty="0">
                <a:solidFill>
                  <a:srgbClr val="FFFFFF"/>
                </a:solidFill>
                <a:latin typeface="Arial"/>
                <a:cs typeface="Arial"/>
              </a:rPr>
              <a:t> </a:t>
            </a:r>
            <a:r>
              <a:rPr sz="1200" spc="-10" dirty="0">
                <a:solidFill>
                  <a:srgbClr val="FFFFFF"/>
                </a:solidFill>
                <a:latin typeface="Arial"/>
                <a:cs typeface="Arial"/>
              </a:rPr>
              <a:t>2024.</a:t>
            </a:r>
            <a:endParaRPr sz="1200">
              <a:latin typeface="Arial"/>
              <a:cs typeface="Arial"/>
            </a:endParaRPr>
          </a:p>
          <a:p>
            <a:pPr marL="299085" marR="121920" indent="-287020">
              <a:lnSpc>
                <a:spcPct val="100000"/>
              </a:lnSpc>
              <a:spcBef>
                <a:spcPts val="600"/>
              </a:spcBef>
              <a:buChar char="•"/>
              <a:tabLst>
                <a:tab pos="299085" algn="l"/>
              </a:tabLst>
            </a:pPr>
            <a:r>
              <a:rPr sz="1200" dirty="0">
                <a:solidFill>
                  <a:srgbClr val="FFFFFF"/>
                </a:solidFill>
                <a:latin typeface="Arial"/>
                <a:cs typeface="Arial"/>
              </a:rPr>
              <a:t>While</a:t>
            </a:r>
            <a:r>
              <a:rPr sz="1200" spc="-50"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picture</a:t>
            </a:r>
            <a:r>
              <a:rPr sz="1200" spc="-30" dirty="0">
                <a:solidFill>
                  <a:srgbClr val="FFFFFF"/>
                </a:solidFill>
                <a:latin typeface="Arial"/>
                <a:cs typeface="Arial"/>
              </a:rPr>
              <a:t> </a:t>
            </a:r>
            <a:r>
              <a:rPr sz="1200" dirty="0">
                <a:solidFill>
                  <a:srgbClr val="FFFFFF"/>
                </a:solidFill>
                <a:latin typeface="Arial"/>
                <a:cs typeface="Arial"/>
              </a:rPr>
              <a:t>looks</a:t>
            </a:r>
            <a:r>
              <a:rPr sz="1200" spc="-25" dirty="0">
                <a:solidFill>
                  <a:srgbClr val="FFFFFF"/>
                </a:solidFill>
                <a:latin typeface="Arial"/>
                <a:cs typeface="Arial"/>
              </a:rPr>
              <a:t> </a:t>
            </a:r>
            <a:r>
              <a:rPr sz="1200" dirty="0">
                <a:solidFill>
                  <a:srgbClr val="FFFFFF"/>
                </a:solidFill>
                <a:latin typeface="Arial"/>
                <a:cs typeface="Arial"/>
              </a:rPr>
              <a:t>positive</a:t>
            </a:r>
            <a:r>
              <a:rPr sz="1200" spc="-15"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relation</a:t>
            </a:r>
            <a:r>
              <a:rPr sz="1200" spc="-35" dirty="0">
                <a:solidFill>
                  <a:srgbClr val="FFFFFF"/>
                </a:solidFill>
                <a:latin typeface="Arial"/>
                <a:cs typeface="Arial"/>
              </a:rPr>
              <a:t> </a:t>
            </a:r>
            <a:r>
              <a:rPr sz="1200" dirty="0">
                <a:solidFill>
                  <a:srgbClr val="FFFFFF"/>
                </a:solidFill>
                <a:latin typeface="Arial"/>
                <a:cs typeface="Arial"/>
              </a:rPr>
              <a:t>to ‘satisfaction’,</a:t>
            </a:r>
            <a:r>
              <a:rPr sz="1200" spc="-20" dirty="0">
                <a:solidFill>
                  <a:srgbClr val="FFFFFF"/>
                </a:solidFill>
                <a:latin typeface="Arial"/>
                <a:cs typeface="Arial"/>
              </a:rPr>
              <a:t> </a:t>
            </a:r>
            <a:r>
              <a:rPr sz="1200" spc="-10" dirty="0">
                <a:solidFill>
                  <a:srgbClr val="FFFFFF"/>
                </a:solidFill>
                <a:latin typeface="Arial"/>
                <a:cs typeface="Arial"/>
              </a:rPr>
              <a:t>‘worthwhile’</a:t>
            </a:r>
            <a:r>
              <a:rPr sz="1200" spc="-65"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spc="-10" dirty="0">
                <a:solidFill>
                  <a:srgbClr val="FFFFFF"/>
                </a:solidFill>
                <a:latin typeface="Arial"/>
                <a:cs typeface="Arial"/>
              </a:rPr>
              <a:t>happiness’</a:t>
            </a:r>
            <a:r>
              <a:rPr sz="1200" spc="-85" dirty="0">
                <a:solidFill>
                  <a:srgbClr val="FFFFFF"/>
                </a:solidFill>
                <a:latin typeface="Arial"/>
                <a:cs typeface="Arial"/>
              </a:rPr>
              <a:t> </a:t>
            </a:r>
            <a:r>
              <a:rPr sz="1200" dirty="0">
                <a:solidFill>
                  <a:srgbClr val="FFFFFF"/>
                </a:solidFill>
                <a:latin typeface="Arial"/>
                <a:cs typeface="Arial"/>
              </a:rPr>
              <a:t>wellbeing</a:t>
            </a:r>
            <a:r>
              <a:rPr sz="1200" spc="-45" dirty="0">
                <a:solidFill>
                  <a:srgbClr val="FFFFFF"/>
                </a:solidFill>
                <a:latin typeface="Arial"/>
                <a:cs typeface="Arial"/>
              </a:rPr>
              <a:t> </a:t>
            </a:r>
            <a:r>
              <a:rPr sz="1200" dirty="0">
                <a:solidFill>
                  <a:srgbClr val="FFFFFF"/>
                </a:solidFill>
                <a:latin typeface="Arial"/>
                <a:cs typeface="Arial"/>
              </a:rPr>
              <a:t>strands,</a:t>
            </a:r>
            <a:r>
              <a:rPr sz="1200" spc="-10" dirty="0">
                <a:solidFill>
                  <a:srgbClr val="FFFFFF"/>
                </a:solidFill>
                <a:latin typeface="Arial"/>
                <a:cs typeface="Arial"/>
              </a:rPr>
              <a:t> </a:t>
            </a:r>
            <a:r>
              <a:rPr sz="1200" dirty="0">
                <a:solidFill>
                  <a:srgbClr val="FFFFFF"/>
                </a:solidFill>
                <a:latin typeface="Arial"/>
                <a:cs typeface="Arial"/>
              </a:rPr>
              <a:t>levels</a:t>
            </a:r>
            <a:r>
              <a:rPr sz="1200" spc="-20" dirty="0">
                <a:solidFill>
                  <a:srgbClr val="FFFFFF"/>
                </a:solidFill>
                <a:latin typeface="Arial"/>
                <a:cs typeface="Arial"/>
              </a:rPr>
              <a:t> </a:t>
            </a:r>
            <a:r>
              <a:rPr sz="1200" dirty="0">
                <a:solidFill>
                  <a:srgbClr val="FFFFFF"/>
                </a:solidFill>
                <a:latin typeface="Arial"/>
                <a:cs typeface="Arial"/>
              </a:rPr>
              <a:t>of anxiety</a:t>
            </a:r>
            <a:r>
              <a:rPr sz="1200" spc="-25" dirty="0">
                <a:solidFill>
                  <a:srgbClr val="FFFFFF"/>
                </a:solidFill>
                <a:latin typeface="Arial"/>
                <a:cs typeface="Arial"/>
              </a:rPr>
              <a:t> </a:t>
            </a:r>
            <a:r>
              <a:rPr sz="1200" dirty="0">
                <a:solidFill>
                  <a:srgbClr val="FFFFFF"/>
                </a:solidFill>
                <a:latin typeface="Arial"/>
                <a:cs typeface="Arial"/>
              </a:rPr>
              <a:t>nonetheless</a:t>
            </a:r>
            <a:r>
              <a:rPr sz="1200" spc="-40" dirty="0">
                <a:solidFill>
                  <a:srgbClr val="FFFFFF"/>
                </a:solidFill>
                <a:latin typeface="Arial"/>
                <a:cs typeface="Arial"/>
              </a:rPr>
              <a:t> </a:t>
            </a:r>
            <a:r>
              <a:rPr sz="1200" dirty="0">
                <a:solidFill>
                  <a:srgbClr val="FFFFFF"/>
                </a:solidFill>
                <a:latin typeface="Arial"/>
                <a:cs typeface="Arial"/>
              </a:rPr>
              <a:t>remain</a:t>
            </a:r>
            <a:r>
              <a:rPr sz="1200" spc="-35" dirty="0">
                <a:solidFill>
                  <a:srgbClr val="FFFFFF"/>
                </a:solidFill>
                <a:latin typeface="Arial"/>
                <a:cs typeface="Arial"/>
              </a:rPr>
              <a:t> </a:t>
            </a:r>
            <a:r>
              <a:rPr sz="1200" dirty="0">
                <a:solidFill>
                  <a:srgbClr val="FFFFFF"/>
                </a:solidFill>
                <a:latin typeface="Arial"/>
                <a:cs typeface="Arial"/>
              </a:rPr>
              <a:t>fairly</a:t>
            </a:r>
            <a:r>
              <a:rPr sz="1200" spc="-20" dirty="0">
                <a:solidFill>
                  <a:srgbClr val="FFFFFF"/>
                </a:solidFill>
                <a:latin typeface="Arial"/>
                <a:cs typeface="Arial"/>
              </a:rPr>
              <a:t> </a:t>
            </a:r>
            <a:r>
              <a:rPr sz="1200" dirty="0">
                <a:solidFill>
                  <a:srgbClr val="FFFFFF"/>
                </a:solidFill>
                <a:latin typeface="Arial"/>
                <a:cs typeface="Arial"/>
              </a:rPr>
              <a:t>constant</a:t>
            </a:r>
            <a:r>
              <a:rPr sz="1200" spc="-35" dirty="0">
                <a:solidFill>
                  <a:srgbClr val="FFFFFF"/>
                </a:solidFill>
                <a:latin typeface="Arial"/>
                <a:cs typeface="Arial"/>
              </a:rPr>
              <a:t> </a:t>
            </a:r>
            <a:r>
              <a:rPr sz="1200" spc="-25" dirty="0">
                <a:solidFill>
                  <a:srgbClr val="FFFFFF"/>
                </a:solidFill>
                <a:latin typeface="Arial"/>
                <a:cs typeface="Arial"/>
              </a:rPr>
              <a:t>in </a:t>
            </a:r>
            <a:r>
              <a:rPr sz="1200" dirty="0">
                <a:solidFill>
                  <a:srgbClr val="FFFFFF"/>
                </a:solidFill>
                <a:latin typeface="Arial"/>
                <a:cs typeface="Arial"/>
              </a:rPr>
              <a:t>comparison</a:t>
            </a:r>
            <a:r>
              <a:rPr sz="1200" spc="-50" dirty="0">
                <a:solidFill>
                  <a:srgbClr val="FFFFFF"/>
                </a:solidFill>
                <a:latin typeface="Arial"/>
                <a:cs typeface="Arial"/>
              </a:rPr>
              <a:t> </a:t>
            </a:r>
            <a:r>
              <a:rPr sz="1200" dirty="0">
                <a:solidFill>
                  <a:srgbClr val="FFFFFF"/>
                </a:solidFill>
                <a:latin typeface="Arial"/>
                <a:cs typeface="Arial"/>
              </a:rPr>
              <a:t>to</a:t>
            </a:r>
            <a:r>
              <a:rPr sz="1200" spc="-25" dirty="0">
                <a:solidFill>
                  <a:srgbClr val="FFFFFF"/>
                </a:solidFill>
                <a:latin typeface="Arial"/>
                <a:cs typeface="Arial"/>
              </a:rPr>
              <a:t> </a:t>
            </a:r>
            <a:r>
              <a:rPr sz="1200" dirty="0">
                <a:solidFill>
                  <a:srgbClr val="FFFFFF"/>
                </a:solidFill>
                <a:latin typeface="Arial"/>
                <a:cs typeface="Arial"/>
              </a:rPr>
              <a:t>previous</a:t>
            </a:r>
            <a:r>
              <a:rPr sz="1200" spc="-40" dirty="0">
                <a:solidFill>
                  <a:srgbClr val="FFFFFF"/>
                </a:solidFill>
                <a:latin typeface="Arial"/>
                <a:cs typeface="Arial"/>
              </a:rPr>
              <a:t> </a:t>
            </a:r>
            <a:r>
              <a:rPr sz="1200" dirty="0">
                <a:solidFill>
                  <a:srgbClr val="FFFFFF"/>
                </a:solidFill>
                <a:latin typeface="Arial"/>
                <a:cs typeface="Arial"/>
              </a:rPr>
              <a:t>waves,</a:t>
            </a:r>
            <a:r>
              <a:rPr sz="1200" spc="-10"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54%</a:t>
            </a:r>
            <a:r>
              <a:rPr sz="1200" spc="-4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reporting</a:t>
            </a:r>
            <a:r>
              <a:rPr sz="1200" spc="-45" dirty="0">
                <a:solidFill>
                  <a:srgbClr val="FFFFFF"/>
                </a:solidFill>
                <a:latin typeface="Arial"/>
                <a:cs typeface="Arial"/>
              </a:rPr>
              <a:t> </a:t>
            </a:r>
            <a:r>
              <a:rPr sz="1200" dirty="0">
                <a:solidFill>
                  <a:srgbClr val="FFFFFF"/>
                </a:solidFill>
                <a:latin typeface="Arial"/>
                <a:cs typeface="Arial"/>
              </a:rPr>
              <a:t>high</a:t>
            </a:r>
            <a:r>
              <a:rPr sz="1200" spc="-40" dirty="0">
                <a:solidFill>
                  <a:srgbClr val="FFFFFF"/>
                </a:solidFill>
                <a:latin typeface="Arial"/>
                <a:cs typeface="Arial"/>
              </a:rPr>
              <a:t> </a:t>
            </a:r>
            <a:r>
              <a:rPr sz="1200" dirty="0">
                <a:solidFill>
                  <a:srgbClr val="FFFFFF"/>
                </a:solidFill>
                <a:latin typeface="Arial"/>
                <a:cs typeface="Arial"/>
              </a:rPr>
              <a:t>or</a:t>
            </a:r>
            <a:r>
              <a:rPr sz="1200" spc="-20" dirty="0">
                <a:solidFill>
                  <a:srgbClr val="FFFFFF"/>
                </a:solidFill>
                <a:latin typeface="Arial"/>
                <a:cs typeface="Arial"/>
              </a:rPr>
              <a:t> </a:t>
            </a:r>
            <a:r>
              <a:rPr sz="1200" dirty="0">
                <a:solidFill>
                  <a:srgbClr val="FFFFFF"/>
                </a:solidFill>
                <a:latin typeface="Arial"/>
                <a:cs typeface="Arial"/>
              </a:rPr>
              <a:t>medium</a:t>
            </a:r>
            <a:r>
              <a:rPr sz="1200" spc="-50" dirty="0">
                <a:solidFill>
                  <a:srgbClr val="FFFFFF"/>
                </a:solidFill>
                <a:latin typeface="Arial"/>
                <a:cs typeface="Arial"/>
              </a:rPr>
              <a:t> </a:t>
            </a:r>
            <a:r>
              <a:rPr sz="1200" dirty="0">
                <a:solidFill>
                  <a:srgbClr val="FFFFFF"/>
                </a:solidFill>
                <a:latin typeface="Arial"/>
                <a:cs typeface="Arial"/>
              </a:rPr>
              <a:t>levels</a:t>
            </a:r>
            <a:r>
              <a:rPr sz="1200" spc="-3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spc="-10" dirty="0">
                <a:solidFill>
                  <a:srgbClr val="FFFFFF"/>
                </a:solidFill>
                <a:latin typeface="Arial"/>
                <a:cs typeface="Arial"/>
              </a:rPr>
              <a:t>anxiety.</a:t>
            </a:r>
            <a:endParaRPr sz="1200">
              <a:latin typeface="Arial"/>
              <a:cs typeface="Arial"/>
            </a:endParaRPr>
          </a:p>
          <a:p>
            <a:pPr marL="299085" marR="247015" indent="-287020">
              <a:lnSpc>
                <a:spcPct val="100000"/>
              </a:lnSpc>
              <a:spcBef>
                <a:spcPts val="600"/>
              </a:spcBef>
              <a:buChar char="•"/>
              <a:tabLst>
                <a:tab pos="299085" algn="l"/>
              </a:tabLst>
            </a:pPr>
            <a:r>
              <a:rPr sz="1200" dirty="0">
                <a:solidFill>
                  <a:srgbClr val="FFFFFF"/>
                </a:solidFill>
                <a:latin typeface="Arial"/>
                <a:cs typeface="Arial"/>
              </a:rPr>
              <a:t>As</a:t>
            </a:r>
            <a:r>
              <a:rPr sz="1200" spc="-15" dirty="0">
                <a:solidFill>
                  <a:srgbClr val="FFFFFF"/>
                </a:solidFill>
                <a:latin typeface="Arial"/>
                <a:cs typeface="Arial"/>
              </a:rPr>
              <a:t> </a:t>
            </a:r>
            <a:r>
              <a:rPr sz="1200" dirty="0">
                <a:solidFill>
                  <a:srgbClr val="FFFFFF"/>
                </a:solidFill>
                <a:latin typeface="Arial"/>
                <a:cs typeface="Arial"/>
              </a:rPr>
              <a:t>we’ve</a:t>
            </a:r>
            <a:r>
              <a:rPr sz="1200" spc="-15" dirty="0">
                <a:solidFill>
                  <a:srgbClr val="FFFFFF"/>
                </a:solidFill>
                <a:latin typeface="Arial"/>
                <a:cs typeface="Arial"/>
              </a:rPr>
              <a:t> </a:t>
            </a:r>
            <a:r>
              <a:rPr sz="1200" dirty="0">
                <a:solidFill>
                  <a:srgbClr val="FFFFFF"/>
                </a:solidFill>
                <a:latin typeface="Arial"/>
                <a:cs typeface="Arial"/>
              </a:rPr>
              <a:t>seen</a:t>
            </a:r>
            <a:r>
              <a:rPr sz="1200" spc="-30"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previous</a:t>
            </a:r>
            <a:r>
              <a:rPr sz="1200" spc="-35" dirty="0">
                <a:solidFill>
                  <a:srgbClr val="FFFFFF"/>
                </a:solidFill>
                <a:latin typeface="Arial"/>
                <a:cs typeface="Arial"/>
              </a:rPr>
              <a:t> </a:t>
            </a:r>
            <a:r>
              <a:rPr sz="1200" dirty="0">
                <a:solidFill>
                  <a:srgbClr val="FFFFFF"/>
                </a:solidFill>
                <a:latin typeface="Arial"/>
                <a:cs typeface="Arial"/>
              </a:rPr>
              <a:t>waves, those</a:t>
            </a:r>
            <a:r>
              <a:rPr sz="1200" spc="-30"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dirty="0">
                <a:solidFill>
                  <a:srgbClr val="FFFFFF"/>
                </a:solidFill>
                <a:latin typeface="Arial"/>
                <a:cs typeface="Arial"/>
              </a:rPr>
              <a:t>disability</a:t>
            </a:r>
            <a:r>
              <a:rPr sz="1200" spc="-40" dirty="0">
                <a:solidFill>
                  <a:srgbClr val="FFFFFF"/>
                </a:solidFill>
                <a:latin typeface="Arial"/>
                <a:cs typeface="Arial"/>
              </a:rPr>
              <a:t> </a:t>
            </a:r>
            <a:r>
              <a:rPr sz="1200" dirty="0">
                <a:solidFill>
                  <a:srgbClr val="FFFFFF"/>
                </a:solidFill>
                <a:latin typeface="Arial"/>
                <a:cs typeface="Arial"/>
              </a:rPr>
              <a:t>are</a:t>
            </a:r>
            <a:r>
              <a:rPr sz="1200" spc="-35" dirty="0">
                <a:solidFill>
                  <a:srgbClr val="FFFFFF"/>
                </a:solidFill>
                <a:latin typeface="Arial"/>
                <a:cs typeface="Arial"/>
              </a:rPr>
              <a:t> </a:t>
            </a:r>
            <a:r>
              <a:rPr sz="1200" dirty="0">
                <a:solidFill>
                  <a:srgbClr val="FFFFFF"/>
                </a:solidFill>
                <a:latin typeface="Arial"/>
                <a:cs typeface="Arial"/>
              </a:rPr>
              <a:t>more</a:t>
            </a:r>
            <a:r>
              <a:rPr sz="1200" spc="-20" dirty="0">
                <a:solidFill>
                  <a:srgbClr val="FFFFFF"/>
                </a:solidFill>
                <a:latin typeface="Arial"/>
                <a:cs typeface="Arial"/>
              </a:rPr>
              <a:t> </a:t>
            </a:r>
            <a:r>
              <a:rPr sz="1200" dirty="0">
                <a:solidFill>
                  <a:srgbClr val="FFFFFF"/>
                </a:solidFill>
                <a:latin typeface="Arial"/>
                <a:cs typeface="Arial"/>
              </a:rPr>
              <a:t>likely</a:t>
            </a:r>
            <a:r>
              <a:rPr sz="1200" spc="-30" dirty="0">
                <a:solidFill>
                  <a:srgbClr val="FFFFFF"/>
                </a:solidFill>
                <a:latin typeface="Arial"/>
                <a:cs typeface="Arial"/>
              </a:rPr>
              <a:t> </a:t>
            </a:r>
            <a:r>
              <a:rPr sz="1200" dirty="0">
                <a:solidFill>
                  <a:srgbClr val="FFFFFF"/>
                </a:solidFill>
                <a:latin typeface="Arial"/>
                <a:cs typeface="Arial"/>
              </a:rPr>
              <a:t>to</a:t>
            </a:r>
            <a:r>
              <a:rPr sz="1200" spc="-20" dirty="0">
                <a:solidFill>
                  <a:srgbClr val="FFFFFF"/>
                </a:solidFill>
                <a:latin typeface="Arial"/>
                <a:cs typeface="Arial"/>
              </a:rPr>
              <a:t> </a:t>
            </a:r>
            <a:r>
              <a:rPr sz="1200" dirty="0">
                <a:solidFill>
                  <a:srgbClr val="FFFFFF"/>
                </a:solidFill>
                <a:latin typeface="Arial"/>
                <a:cs typeface="Arial"/>
              </a:rPr>
              <a:t>report</a:t>
            </a:r>
            <a:r>
              <a:rPr sz="1200" spc="-30" dirty="0">
                <a:solidFill>
                  <a:srgbClr val="FFFFFF"/>
                </a:solidFill>
                <a:latin typeface="Arial"/>
                <a:cs typeface="Arial"/>
              </a:rPr>
              <a:t> </a:t>
            </a:r>
            <a:r>
              <a:rPr sz="1200" dirty="0">
                <a:solidFill>
                  <a:srgbClr val="FFFFFF"/>
                </a:solidFill>
                <a:latin typeface="Arial"/>
                <a:cs typeface="Arial"/>
              </a:rPr>
              <a:t>low</a:t>
            </a:r>
            <a:r>
              <a:rPr sz="1200" spc="-25" dirty="0">
                <a:solidFill>
                  <a:srgbClr val="FFFFFF"/>
                </a:solidFill>
                <a:latin typeface="Arial"/>
                <a:cs typeface="Arial"/>
              </a:rPr>
              <a:t> </a:t>
            </a:r>
            <a:r>
              <a:rPr sz="1200" dirty="0">
                <a:solidFill>
                  <a:srgbClr val="FFFFFF"/>
                </a:solidFill>
                <a:latin typeface="Arial"/>
                <a:cs typeface="Arial"/>
              </a:rPr>
              <a:t>life</a:t>
            </a:r>
            <a:r>
              <a:rPr sz="1200" spc="-35" dirty="0">
                <a:solidFill>
                  <a:srgbClr val="FFFFFF"/>
                </a:solidFill>
                <a:latin typeface="Arial"/>
                <a:cs typeface="Arial"/>
              </a:rPr>
              <a:t> </a:t>
            </a:r>
            <a:r>
              <a:rPr sz="1200" dirty="0">
                <a:solidFill>
                  <a:srgbClr val="FFFFFF"/>
                </a:solidFill>
                <a:latin typeface="Arial"/>
                <a:cs typeface="Arial"/>
              </a:rPr>
              <a:t>satisfaction,</a:t>
            </a:r>
            <a:r>
              <a:rPr sz="1200" spc="-45" dirty="0">
                <a:solidFill>
                  <a:srgbClr val="FFFFFF"/>
                </a:solidFill>
                <a:latin typeface="Arial"/>
                <a:cs typeface="Arial"/>
              </a:rPr>
              <a:t> </a:t>
            </a:r>
            <a:r>
              <a:rPr sz="1200" dirty="0">
                <a:solidFill>
                  <a:srgbClr val="FFFFFF"/>
                </a:solidFill>
                <a:latin typeface="Arial"/>
                <a:cs typeface="Arial"/>
              </a:rPr>
              <a:t>high</a:t>
            </a:r>
            <a:r>
              <a:rPr sz="1200" spc="-25" dirty="0">
                <a:solidFill>
                  <a:srgbClr val="FFFFFF"/>
                </a:solidFill>
                <a:latin typeface="Arial"/>
                <a:cs typeface="Arial"/>
              </a:rPr>
              <a:t> </a:t>
            </a:r>
            <a:r>
              <a:rPr sz="1200" dirty="0">
                <a:solidFill>
                  <a:srgbClr val="FFFFFF"/>
                </a:solidFill>
                <a:latin typeface="Arial"/>
                <a:cs typeface="Arial"/>
              </a:rPr>
              <a:t>levels</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anxiety,</a:t>
            </a:r>
            <a:r>
              <a:rPr sz="1200" spc="-15" dirty="0">
                <a:solidFill>
                  <a:srgbClr val="FFFFFF"/>
                </a:solidFill>
                <a:latin typeface="Arial"/>
                <a:cs typeface="Arial"/>
              </a:rPr>
              <a:t> </a:t>
            </a: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things</a:t>
            </a:r>
            <a:r>
              <a:rPr sz="1200" spc="-3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do</a:t>
            </a:r>
            <a:r>
              <a:rPr sz="1200" spc="-2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their</a:t>
            </a:r>
            <a:r>
              <a:rPr sz="1200" spc="-35" dirty="0">
                <a:solidFill>
                  <a:srgbClr val="FFFFFF"/>
                </a:solidFill>
                <a:latin typeface="Arial"/>
                <a:cs typeface="Arial"/>
              </a:rPr>
              <a:t> </a:t>
            </a:r>
            <a:r>
              <a:rPr sz="1200" dirty="0">
                <a:solidFill>
                  <a:srgbClr val="FFFFFF"/>
                </a:solidFill>
                <a:latin typeface="Arial"/>
                <a:cs typeface="Arial"/>
              </a:rPr>
              <a:t>life</a:t>
            </a:r>
            <a:r>
              <a:rPr sz="1200" spc="-30" dirty="0">
                <a:solidFill>
                  <a:srgbClr val="FFFFFF"/>
                </a:solidFill>
                <a:latin typeface="Arial"/>
                <a:cs typeface="Arial"/>
              </a:rPr>
              <a:t> </a:t>
            </a:r>
            <a:r>
              <a:rPr sz="1200" spc="-25" dirty="0">
                <a:solidFill>
                  <a:srgbClr val="FFFFFF"/>
                </a:solidFill>
                <a:latin typeface="Arial"/>
                <a:cs typeface="Arial"/>
              </a:rPr>
              <a:t>are </a:t>
            </a:r>
            <a:r>
              <a:rPr sz="1200" dirty="0">
                <a:solidFill>
                  <a:srgbClr val="FFFFFF"/>
                </a:solidFill>
                <a:latin typeface="Arial"/>
                <a:cs typeface="Arial"/>
              </a:rPr>
              <a:t>not</a:t>
            </a:r>
            <a:r>
              <a:rPr sz="1200" spc="-20" dirty="0">
                <a:solidFill>
                  <a:srgbClr val="FFFFFF"/>
                </a:solidFill>
                <a:latin typeface="Arial"/>
                <a:cs typeface="Arial"/>
              </a:rPr>
              <a:t> </a:t>
            </a:r>
            <a:r>
              <a:rPr sz="1200" dirty="0">
                <a:solidFill>
                  <a:srgbClr val="FFFFFF"/>
                </a:solidFill>
                <a:latin typeface="Arial"/>
                <a:cs typeface="Arial"/>
              </a:rPr>
              <a:t>at</a:t>
            </a:r>
            <a:r>
              <a:rPr sz="1200" spc="-15" dirty="0">
                <a:solidFill>
                  <a:srgbClr val="FFFFFF"/>
                </a:solidFill>
                <a:latin typeface="Arial"/>
                <a:cs typeface="Arial"/>
              </a:rPr>
              <a:t> </a:t>
            </a:r>
            <a:r>
              <a:rPr sz="1200" dirty="0">
                <a:solidFill>
                  <a:srgbClr val="FFFFFF"/>
                </a:solidFill>
                <a:latin typeface="Arial"/>
                <a:cs typeface="Arial"/>
              </a:rPr>
              <a:t>all</a:t>
            </a:r>
            <a:r>
              <a:rPr sz="1200" spc="-25" dirty="0">
                <a:solidFill>
                  <a:srgbClr val="FFFFFF"/>
                </a:solidFill>
                <a:latin typeface="Arial"/>
                <a:cs typeface="Arial"/>
              </a:rPr>
              <a:t> </a:t>
            </a:r>
            <a:r>
              <a:rPr sz="1200" dirty="0">
                <a:solidFill>
                  <a:srgbClr val="FFFFFF"/>
                </a:solidFill>
                <a:latin typeface="Arial"/>
                <a:cs typeface="Arial"/>
              </a:rPr>
              <a:t>worthwhile,</a:t>
            </a:r>
            <a:r>
              <a:rPr sz="1200" spc="-15"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not</a:t>
            </a:r>
            <a:r>
              <a:rPr sz="1200" spc="-25" dirty="0">
                <a:solidFill>
                  <a:srgbClr val="FFFFFF"/>
                </a:solidFill>
                <a:latin typeface="Arial"/>
                <a:cs typeface="Arial"/>
              </a:rPr>
              <a:t> </a:t>
            </a:r>
            <a:r>
              <a:rPr sz="1200" dirty="0">
                <a:solidFill>
                  <a:srgbClr val="FFFFFF"/>
                </a:solidFill>
                <a:latin typeface="Arial"/>
                <a:cs typeface="Arial"/>
              </a:rPr>
              <a:t>did</a:t>
            </a:r>
            <a:r>
              <a:rPr sz="1200" spc="-20" dirty="0">
                <a:solidFill>
                  <a:srgbClr val="FFFFFF"/>
                </a:solidFill>
                <a:latin typeface="Arial"/>
                <a:cs typeface="Arial"/>
              </a:rPr>
              <a:t> </a:t>
            </a:r>
            <a:r>
              <a:rPr sz="1200" dirty="0">
                <a:solidFill>
                  <a:srgbClr val="FFFFFF"/>
                </a:solidFill>
                <a:latin typeface="Arial"/>
                <a:cs typeface="Arial"/>
              </a:rPr>
              <a:t>feel</a:t>
            </a:r>
            <a:r>
              <a:rPr sz="1200" spc="-45" dirty="0">
                <a:solidFill>
                  <a:srgbClr val="FFFFFF"/>
                </a:solidFill>
                <a:latin typeface="Arial"/>
                <a:cs typeface="Arial"/>
              </a:rPr>
              <a:t> </a:t>
            </a:r>
            <a:r>
              <a:rPr sz="1200" dirty="0">
                <a:solidFill>
                  <a:srgbClr val="FFFFFF"/>
                </a:solidFill>
                <a:latin typeface="Arial"/>
                <a:cs typeface="Arial"/>
              </a:rPr>
              <a:t>at</a:t>
            </a:r>
            <a:r>
              <a:rPr sz="1200" spc="-10" dirty="0">
                <a:solidFill>
                  <a:srgbClr val="FFFFFF"/>
                </a:solidFill>
                <a:latin typeface="Arial"/>
                <a:cs typeface="Arial"/>
              </a:rPr>
              <a:t> </a:t>
            </a:r>
            <a:r>
              <a:rPr sz="1200" dirty="0">
                <a:solidFill>
                  <a:srgbClr val="FFFFFF"/>
                </a:solidFill>
                <a:latin typeface="Arial"/>
                <a:cs typeface="Arial"/>
              </a:rPr>
              <a:t>all</a:t>
            </a:r>
            <a:r>
              <a:rPr sz="1200" spc="-20" dirty="0">
                <a:solidFill>
                  <a:srgbClr val="FFFFFF"/>
                </a:solidFill>
                <a:latin typeface="Arial"/>
                <a:cs typeface="Arial"/>
              </a:rPr>
              <a:t> </a:t>
            </a:r>
            <a:r>
              <a:rPr sz="1200" dirty="0">
                <a:solidFill>
                  <a:srgbClr val="FFFFFF"/>
                </a:solidFill>
                <a:latin typeface="Arial"/>
                <a:cs typeface="Arial"/>
              </a:rPr>
              <a:t>happy</a:t>
            </a:r>
            <a:r>
              <a:rPr sz="1200" spc="-40" dirty="0">
                <a:solidFill>
                  <a:srgbClr val="FFFFFF"/>
                </a:solidFill>
                <a:latin typeface="Arial"/>
                <a:cs typeface="Arial"/>
              </a:rPr>
              <a:t> </a:t>
            </a:r>
            <a:r>
              <a:rPr sz="1200" spc="-10" dirty="0">
                <a:solidFill>
                  <a:srgbClr val="FFFFFF"/>
                </a:solidFill>
                <a:latin typeface="Arial"/>
                <a:cs typeface="Arial"/>
              </a:rPr>
              <a:t>yesterday.</a:t>
            </a:r>
            <a:endParaRPr sz="1200">
              <a:latin typeface="Arial"/>
              <a:cs typeface="Arial"/>
            </a:endParaRPr>
          </a:p>
          <a:p>
            <a:pPr>
              <a:lnSpc>
                <a:spcPct val="100000"/>
              </a:lnSpc>
              <a:spcBef>
                <a:spcPts val="1265"/>
              </a:spcBef>
              <a:buClr>
                <a:srgbClr val="FFFFFF"/>
              </a:buClr>
              <a:buFont typeface="Arial"/>
              <a:buChar char="•"/>
            </a:pPr>
            <a:endParaRPr sz="1200">
              <a:latin typeface="Arial"/>
              <a:cs typeface="Arial"/>
            </a:endParaRPr>
          </a:p>
          <a:p>
            <a:pPr marL="12700">
              <a:lnSpc>
                <a:spcPct val="100000"/>
              </a:lnSpc>
            </a:pPr>
            <a:r>
              <a:rPr sz="1200" b="1" dirty="0">
                <a:solidFill>
                  <a:srgbClr val="FFFFFF"/>
                </a:solidFill>
                <a:latin typeface="Arial"/>
                <a:cs typeface="Arial"/>
              </a:rPr>
              <a:t>HOPE</a:t>
            </a:r>
            <a:r>
              <a:rPr sz="1200" b="1" spc="-70" dirty="0">
                <a:solidFill>
                  <a:srgbClr val="FFFFFF"/>
                </a:solidFill>
                <a:latin typeface="Arial"/>
                <a:cs typeface="Arial"/>
              </a:rPr>
              <a:t> </a:t>
            </a:r>
            <a:r>
              <a:rPr sz="1200" b="1" dirty="0">
                <a:solidFill>
                  <a:srgbClr val="FFFFFF"/>
                </a:solidFill>
                <a:latin typeface="Arial"/>
                <a:cs typeface="Arial"/>
              </a:rPr>
              <a:t>AND</a:t>
            </a:r>
            <a:r>
              <a:rPr sz="1200" b="1" spc="-10" dirty="0">
                <a:solidFill>
                  <a:srgbClr val="FFFFFF"/>
                </a:solidFill>
                <a:latin typeface="Arial"/>
                <a:cs typeface="Arial"/>
              </a:rPr>
              <a:t> FAIRNESS</a:t>
            </a:r>
            <a:r>
              <a:rPr sz="1200" b="1" dirty="0">
                <a:solidFill>
                  <a:srgbClr val="FFFFFF"/>
                </a:solidFill>
                <a:latin typeface="Arial"/>
                <a:cs typeface="Arial"/>
              </a:rPr>
              <a:t> </a:t>
            </a:r>
            <a:r>
              <a:rPr sz="1200" b="1" spc="-20" dirty="0">
                <a:solidFill>
                  <a:srgbClr val="FFFFFF"/>
                </a:solidFill>
                <a:latin typeface="Arial"/>
                <a:cs typeface="Arial"/>
              </a:rPr>
              <a:t>(NEWLY</a:t>
            </a:r>
            <a:r>
              <a:rPr sz="1200" b="1" spc="-45" dirty="0">
                <a:solidFill>
                  <a:srgbClr val="FFFFFF"/>
                </a:solidFill>
                <a:latin typeface="Arial"/>
                <a:cs typeface="Arial"/>
              </a:rPr>
              <a:t> </a:t>
            </a:r>
            <a:r>
              <a:rPr sz="1200" b="1" dirty="0">
                <a:solidFill>
                  <a:srgbClr val="FFFFFF"/>
                </a:solidFill>
                <a:latin typeface="Arial"/>
                <a:cs typeface="Arial"/>
              </a:rPr>
              <a:t>INTRODUCED</a:t>
            </a:r>
            <a:r>
              <a:rPr sz="1200" b="1" spc="-30" dirty="0">
                <a:solidFill>
                  <a:srgbClr val="FFFFFF"/>
                </a:solidFill>
                <a:latin typeface="Arial"/>
                <a:cs typeface="Arial"/>
              </a:rPr>
              <a:t> </a:t>
            </a:r>
            <a:r>
              <a:rPr sz="1200" b="1" dirty="0">
                <a:solidFill>
                  <a:srgbClr val="FFFFFF"/>
                </a:solidFill>
                <a:latin typeface="Arial"/>
                <a:cs typeface="Arial"/>
              </a:rPr>
              <a:t>MEASURES SINCE</a:t>
            </a:r>
            <a:r>
              <a:rPr sz="1200" b="1" spc="-35" dirty="0">
                <a:solidFill>
                  <a:srgbClr val="FFFFFF"/>
                </a:solidFill>
                <a:latin typeface="Arial"/>
                <a:cs typeface="Arial"/>
              </a:rPr>
              <a:t> </a:t>
            </a:r>
            <a:r>
              <a:rPr sz="1200" b="1" spc="-20" dirty="0">
                <a:solidFill>
                  <a:srgbClr val="FFFFFF"/>
                </a:solidFill>
                <a:latin typeface="Arial"/>
                <a:cs typeface="Arial"/>
              </a:rPr>
              <a:t>S13)</a:t>
            </a:r>
            <a:endParaRPr sz="1200">
              <a:latin typeface="Arial"/>
              <a:cs typeface="Arial"/>
            </a:endParaRPr>
          </a:p>
          <a:p>
            <a:pPr marL="299085" marR="99060" indent="-287020">
              <a:lnSpc>
                <a:spcPct val="100000"/>
              </a:lnSpc>
              <a:spcBef>
                <a:spcPts val="600"/>
              </a:spcBef>
              <a:buChar char="•"/>
              <a:tabLst>
                <a:tab pos="299085" algn="l"/>
              </a:tabLst>
            </a:pPr>
            <a:r>
              <a:rPr sz="1200" dirty="0">
                <a:solidFill>
                  <a:srgbClr val="FFFFFF"/>
                </a:solidFill>
                <a:latin typeface="Arial"/>
                <a:cs typeface="Arial"/>
              </a:rPr>
              <a:t>In</a:t>
            </a:r>
            <a:r>
              <a:rPr sz="1200" spc="-20" dirty="0">
                <a:solidFill>
                  <a:srgbClr val="FFFFFF"/>
                </a:solidFill>
                <a:latin typeface="Arial"/>
                <a:cs typeface="Arial"/>
              </a:rPr>
              <a:t> </a:t>
            </a:r>
            <a:r>
              <a:rPr sz="1200" spc="-10" dirty="0">
                <a:solidFill>
                  <a:srgbClr val="FFFFFF"/>
                </a:solidFill>
                <a:latin typeface="Arial"/>
                <a:cs typeface="Arial"/>
              </a:rPr>
              <a:t>December,</a:t>
            </a:r>
            <a:r>
              <a:rPr sz="1200" spc="-30" dirty="0">
                <a:solidFill>
                  <a:srgbClr val="FFFFFF"/>
                </a:solidFill>
                <a:latin typeface="Arial"/>
                <a:cs typeface="Arial"/>
              </a:rPr>
              <a:t> </a:t>
            </a:r>
            <a:r>
              <a:rPr sz="1200" dirty="0">
                <a:solidFill>
                  <a:srgbClr val="FFFFFF"/>
                </a:solidFill>
                <a:latin typeface="Arial"/>
                <a:cs typeface="Arial"/>
              </a:rPr>
              <a:t>4</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5</a:t>
            </a:r>
            <a:r>
              <a:rPr sz="1200" spc="-25" dirty="0">
                <a:solidFill>
                  <a:srgbClr val="FFFFFF"/>
                </a:solidFill>
                <a:latin typeface="Arial"/>
                <a:cs typeface="Arial"/>
              </a:rPr>
              <a:t> </a:t>
            </a:r>
            <a:r>
              <a:rPr sz="1200" dirty="0">
                <a:solidFill>
                  <a:srgbClr val="FFFFFF"/>
                </a:solidFill>
                <a:latin typeface="Arial"/>
                <a:cs typeface="Arial"/>
              </a:rPr>
              <a:t>(79%)</a:t>
            </a:r>
            <a:r>
              <a:rPr sz="1200" spc="-25" dirty="0">
                <a:solidFill>
                  <a:srgbClr val="FFFFFF"/>
                </a:solidFill>
                <a:latin typeface="Arial"/>
                <a:cs typeface="Arial"/>
              </a:rPr>
              <a:t> </a:t>
            </a:r>
            <a:r>
              <a:rPr sz="1200" dirty="0">
                <a:solidFill>
                  <a:srgbClr val="FFFFFF"/>
                </a:solidFill>
                <a:latin typeface="Arial"/>
                <a:cs typeface="Arial"/>
              </a:rPr>
              <a:t>GM respondents</a:t>
            </a:r>
            <a:r>
              <a:rPr sz="1200" spc="-45" dirty="0">
                <a:solidFill>
                  <a:srgbClr val="FFFFFF"/>
                </a:solidFill>
                <a:latin typeface="Arial"/>
                <a:cs typeface="Arial"/>
              </a:rPr>
              <a:t> </a:t>
            </a:r>
            <a:r>
              <a:rPr sz="1200" dirty="0">
                <a:solidFill>
                  <a:srgbClr val="FFFFFF"/>
                </a:solidFill>
                <a:latin typeface="Arial"/>
                <a:cs typeface="Arial"/>
              </a:rPr>
              <a:t>reported</a:t>
            </a:r>
            <a:r>
              <a:rPr sz="1200" spc="-45" dirty="0">
                <a:solidFill>
                  <a:srgbClr val="FFFFFF"/>
                </a:solidFill>
                <a:latin typeface="Arial"/>
                <a:cs typeface="Arial"/>
              </a:rPr>
              <a:t> </a:t>
            </a:r>
            <a:r>
              <a:rPr sz="1200" dirty="0">
                <a:solidFill>
                  <a:srgbClr val="FFFFFF"/>
                </a:solidFill>
                <a:latin typeface="Arial"/>
                <a:cs typeface="Arial"/>
              </a:rPr>
              <a:t>high</a:t>
            </a:r>
            <a:r>
              <a:rPr sz="1200" spc="-30" dirty="0">
                <a:solidFill>
                  <a:srgbClr val="FFFFFF"/>
                </a:solidFill>
                <a:latin typeface="Arial"/>
                <a:cs typeface="Arial"/>
              </a:rPr>
              <a:t> </a:t>
            </a:r>
            <a:r>
              <a:rPr sz="1200" dirty="0">
                <a:solidFill>
                  <a:srgbClr val="FFFFFF"/>
                </a:solidFill>
                <a:latin typeface="Arial"/>
                <a:cs typeface="Arial"/>
              </a:rPr>
              <a:t>levels</a:t>
            </a:r>
            <a:r>
              <a:rPr sz="1200" spc="-1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hopefulness</a:t>
            </a:r>
            <a:r>
              <a:rPr sz="1200" spc="-45" dirty="0">
                <a:solidFill>
                  <a:srgbClr val="FFFFFF"/>
                </a:solidFill>
                <a:latin typeface="Arial"/>
                <a:cs typeface="Arial"/>
              </a:rPr>
              <a:t> </a:t>
            </a:r>
            <a:r>
              <a:rPr sz="1200" dirty="0">
                <a:solidFill>
                  <a:srgbClr val="FFFFFF"/>
                </a:solidFill>
                <a:latin typeface="Arial"/>
                <a:cs typeface="Arial"/>
              </a:rPr>
              <a:t>about</a:t>
            </a:r>
            <a:r>
              <a:rPr sz="1200" spc="-45" dirty="0">
                <a:solidFill>
                  <a:srgbClr val="FFFFFF"/>
                </a:solidFill>
                <a:latin typeface="Arial"/>
                <a:cs typeface="Arial"/>
              </a:rPr>
              <a:t> </a:t>
            </a:r>
            <a:r>
              <a:rPr sz="1200" dirty="0">
                <a:solidFill>
                  <a:srgbClr val="FFFFFF"/>
                </a:solidFill>
                <a:latin typeface="Arial"/>
                <a:cs typeface="Arial"/>
              </a:rPr>
              <a:t>their</a:t>
            </a:r>
            <a:r>
              <a:rPr sz="1200" spc="-35" dirty="0">
                <a:solidFill>
                  <a:srgbClr val="FFFFFF"/>
                </a:solidFill>
                <a:latin typeface="Arial"/>
                <a:cs typeface="Arial"/>
              </a:rPr>
              <a:t> </a:t>
            </a:r>
            <a:r>
              <a:rPr sz="1200" dirty="0">
                <a:solidFill>
                  <a:srgbClr val="FFFFFF"/>
                </a:solidFill>
                <a:latin typeface="Arial"/>
                <a:cs typeface="Arial"/>
              </a:rPr>
              <a:t>future,</a:t>
            </a:r>
            <a:r>
              <a:rPr sz="1200" spc="-40" dirty="0">
                <a:solidFill>
                  <a:srgbClr val="FFFFFF"/>
                </a:solidFill>
                <a:latin typeface="Arial"/>
                <a:cs typeface="Arial"/>
              </a:rPr>
              <a:t> </a:t>
            </a:r>
            <a:r>
              <a:rPr sz="1200" dirty="0">
                <a:solidFill>
                  <a:srgbClr val="FFFFFF"/>
                </a:solidFill>
                <a:latin typeface="Arial"/>
                <a:cs typeface="Arial"/>
              </a:rPr>
              <a:t>which</a:t>
            </a:r>
            <a:r>
              <a:rPr sz="1200" spc="-2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higher</a:t>
            </a:r>
            <a:r>
              <a:rPr sz="1200" spc="-30"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GB</a:t>
            </a:r>
            <a:r>
              <a:rPr sz="1200" spc="55" dirty="0">
                <a:solidFill>
                  <a:srgbClr val="FFFFFF"/>
                </a:solidFill>
                <a:latin typeface="Arial"/>
                <a:cs typeface="Arial"/>
              </a:rPr>
              <a:t> </a:t>
            </a:r>
            <a:r>
              <a:rPr sz="1200" dirty="0">
                <a:solidFill>
                  <a:srgbClr val="FFFFFF"/>
                </a:solidFill>
                <a:latin typeface="Arial"/>
                <a:cs typeface="Arial"/>
              </a:rPr>
              <a:t>average</a:t>
            </a:r>
            <a:r>
              <a:rPr sz="1200" spc="-2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69%</a:t>
            </a:r>
            <a:r>
              <a:rPr sz="1200" spc="-25" dirty="0">
                <a:solidFill>
                  <a:srgbClr val="FFFFFF"/>
                </a:solidFill>
                <a:latin typeface="Arial"/>
                <a:cs typeface="Arial"/>
              </a:rPr>
              <a:t> </a:t>
            </a:r>
            <a:r>
              <a:rPr sz="1200" dirty="0">
                <a:solidFill>
                  <a:srgbClr val="FFFFFF"/>
                </a:solidFill>
                <a:latin typeface="Arial"/>
                <a:cs typeface="Arial"/>
              </a:rPr>
              <a:t>-</a:t>
            </a:r>
            <a:r>
              <a:rPr sz="1200" spc="-5" dirty="0">
                <a:solidFill>
                  <a:srgbClr val="FFFFFF"/>
                </a:solidFill>
                <a:latin typeface="Arial"/>
                <a:cs typeface="Arial"/>
              </a:rPr>
              <a:t> </a:t>
            </a:r>
            <a:r>
              <a:rPr sz="1200" dirty="0">
                <a:solidFill>
                  <a:srgbClr val="FFFFFF"/>
                </a:solidFill>
                <a:latin typeface="Arial"/>
                <a:cs typeface="Arial"/>
              </a:rPr>
              <a:t>continuing</a:t>
            </a:r>
            <a:r>
              <a:rPr sz="1200" spc="-50" dirty="0">
                <a:solidFill>
                  <a:srgbClr val="FFFFFF"/>
                </a:solidFill>
                <a:latin typeface="Arial"/>
                <a:cs typeface="Arial"/>
              </a:rPr>
              <a:t> </a:t>
            </a:r>
            <a:r>
              <a:rPr sz="1200" spc="-25" dirty="0">
                <a:solidFill>
                  <a:srgbClr val="FFFFFF"/>
                </a:solidFill>
                <a:latin typeface="Arial"/>
                <a:cs typeface="Arial"/>
              </a:rPr>
              <a:t>the </a:t>
            </a:r>
            <a:r>
              <a:rPr sz="1200" dirty="0">
                <a:solidFill>
                  <a:srgbClr val="FFFFFF"/>
                </a:solidFill>
                <a:latin typeface="Arial"/>
                <a:cs typeface="Arial"/>
              </a:rPr>
              <a:t>same</a:t>
            </a:r>
            <a:r>
              <a:rPr sz="1200" spc="-30" dirty="0">
                <a:solidFill>
                  <a:srgbClr val="FFFFFF"/>
                </a:solidFill>
                <a:latin typeface="Arial"/>
                <a:cs typeface="Arial"/>
              </a:rPr>
              <a:t> </a:t>
            </a:r>
            <a:r>
              <a:rPr sz="1200" dirty="0">
                <a:solidFill>
                  <a:srgbClr val="FFFFFF"/>
                </a:solidFill>
                <a:latin typeface="Arial"/>
                <a:cs typeface="Arial"/>
              </a:rPr>
              <a:t>trend</a:t>
            </a:r>
            <a:r>
              <a:rPr sz="1200" spc="-30" dirty="0">
                <a:solidFill>
                  <a:srgbClr val="FFFFFF"/>
                </a:solidFill>
                <a:latin typeface="Arial"/>
                <a:cs typeface="Arial"/>
              </a:rPr>
              <a:t> </a:t>
            </a:r>
            <a:r>
              <a:rPr sz="1200" dirty="0">
                <a:solidFill>
                  <a:srgbClr val="FFFFFF"/>
                </a:solidFill>
                <a:latin typeface="Arial"/>
                <a:cs typeface="Arial"/>
              </a:rPr>
              <a:t>seen</a:t>
            </a:r>
            <a:r>
              <a:rPr sz="1200" spc="-30"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previous</a:t>
            </a:r>
            <a:r>
              <a:rPr sz="1200" spc="-30" dirty="0">
                <a:solidFill>
                  <a:srgbClr val="FFFFFF"/>
                </a:solidFill>
                <a:latin typeface="Arial"/>
                <a:cs typeface="Arial"/>
              </a:rPr>
              <a:t> </a:t>
            </a:r>
            <a:r>
              <a:rPr sz="1200" spc="-10" dirty="0">
                <a:solidFill>
                  <a:srgbClr val="FFFFFF"/>
                </a:solidFill>
                <a:latin typeface="Arial"/>
                <a:cs typeface="Arial"/>
              </a:rPr>
              <a:t>waves.</a:t>
            </a:r>
            <a:endParaRPr sz="1200">
              <a:latin typeface="Arial"/>
              <a:cs typeface="Arial"/>
            </a:endParaRPr>
          </a:p>
          <a:p>
            <a:pPr marL="299085" indent="-286385">
              <a:lnSpc>
                <a:spcPct val="100000"/>
              </a:lnSpc>
              <a:spcBef>
                <a:spcPts val="600"/>
              </a:spcBef>
              <a:buChar char="•"/>
              <a:tabLst>
                <a:tab pos="299085" algn="l"/>
              </a:tabLst>
            </a:pPr>
            <a:r>
              <a:rPr sz="1200" dirty="0">
                <a:solidFill>
                  <a:srgbClr val="FFFFFF"/>
                </a:solidFill>
                <a:latin typeface="Arial"/>
                <a:cs typeface="Arial"/>
              </a:rPr>
              <a:t>Over</a:t>
            </a:r>
            <a:r>
              <a:rPr sz="1200" spc="-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same</a:t>
            </a:r>
            <a:r>
              <a:rPr sz="1200" spc="-25" dirty="0">
                <a:solidFill>
                  <a:srgbClr val="FFFFFF"/>
                </a:solidFill>
                <a:latin typeface="Arial"/>
                <a:cs typeface="Arial"/>
              </a:rPr>
              <a:t> </a:t>
            </a:r>
            <a:r>
              <a:rPr sz="1200" dirty="0">
                <a:solidFill>
                  <a:srgbClr val="FFFFFF"/>
                </a:solidFill>
                <a:latin typeface="Arial"/>
                <a:cs typeface="Arial"/>
              </a:rPr>
              <a:t>period,</a:t>
            </a:r>
            <a:r>
              <a:rPr sz="1200" spc="-25" dirty="0">
                <a:solidFill>
                  <a:srgbClr val="FFFFFF"/>
                </a:solidFill>
                <a:latin typeface="Arial"/>
                <a:cs typeface="Arial"/>
              </a:rPr>
              <a:t> </a:t>
            </a:r>
            <a:r>
              <a:rPr sz="1200" dirty="0">
                <a:solidFill>
                  <a:srgbClr val="FFFFFF"/>
                </a:solidFill>
                <a:latin typeface="Arial"/>
                <a:cs typeface="Arial"/>
              </a:rPr>
              <a:t>15%</a:t>
            </a:r>
            <a:r>
              <a:rPr sz="1200" spc="-30" dirty="0">
                <a:solidFill>
                  <a:srgbClr val="FFFFFF"/>
                </a:solidFill>
                <a:latin typeface="Arial"/>
                <a:cs typeface="Arial"/>
              </a:rPr>
              <a:t> </a:t>
            </a:r>
            <a:r>
              <a:rPr sz="1200" dirty="0">
                <a:solidFill>
                  <a:srgbClr val="FFFFFF"/>
                </a:solidFill>
                <a:latin typeface="Arial"/>
                <a:cs typeface="Arial"/>
              </a:rPr>
              <a:t>feel</a:t>
            </a:r>
            <a:r>
              <a:rPr sz="1200" spc="-4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are</a:t>
            </a:r>
            <a:r>
              <a:rPr sz="1200" spc="-15" dirty="0">
                <a:solidFill>
                  <a:srgbClr val="FFFFFF"/>
                </a:solidFill>
                <a:latin typeface="Arial"/>
                <a:cs typeface="Arial"/>
              </a:rPr>
              <a:t> </a:t>
            </a:r>
            <a:r>
              <a:rPr sz="1200" dirty="0">
                <a:solidFill>
                  <a:srgbClr val="FFFFFF"/>
                </a:solidFill>
                <a:latin typeface="Arial"/>
                <a:cs typeface="Arial"/>
              </a:rPr>
              <a:t>treated</a:t>
            </a:r>
            <a:r>
              <a:rPr sz="1200" spc="-35" dirty="0">
                <a:solidFill>
                  <a:srgbClr val="FFFFFF"/>
                </a:solidFill>
                <a:latin typeface="Arial"/>
                <a:cs typeface="Arial"/>
              </a:rPr>
              <a:t> </a:t>
            </a:r>
            <a:r>
              <a:rPr sz="1200" dirty="0">
                <a:solidFill>
                  <a:srgbClr val="FFFFFF"/>
                </a:solidFill>
                <a:latin typeface="Arial"/>
                <a:cs typeface="Arial"/>
              </a:rPr>
              <a:t>unfairly</a:t>
            </a:r>
            <a:r>
              <a:rPr sz="1200" spc="-45" dirty="0">
                <a:solidFill>
                  <a:srgbClr val="FFFFFF"/>
                </a:solidFill>
                <a:latin typeface="Arial"/>
                <a:cs typeface="Arial"/>
              </a:rPr>
              <a:t> </a:t>
            </a:r>
            <a:r>
              <a:rPr sz="1200" dirty="0">
                <a:solidFill>
                  <a:srgbClr val="FFFFFF"/>
                </a:solidFill>
                <a:latin typeface="Arial"/>
                <a:cs typeface="Arial"/>
              </a:rPr>
              <a:t>by</a:t>
            </a:r>
            <a:r>
              <a:rPr sz="1200" spc="-5" dirty="0">
                <a:solidFill>
                  <a:srgbClr val="FFFFFF"/>
                </a:solidFill>
                <a:latin typeface="Arial"/>
                <a:cs typeface="Arial"/>
              </a:rPr>
              <a:t> </a:t>
            </a:r>
            <a:r>
              <a:rPr sz="1200" dirty="0">
                <a:solidFill>
                  <a:srgbClr val="FFFFFF"/>
                </a:solidFill>
                <a:latin typeface="Arial"/>
                <a:cs typeface="Arial"/>
              </a:rPr>
              <a:t>society</a:t>
            </a:r>
            <a:r>
              <a:rPr sz="1200" spc="10" dirty="0">
                <a:solidFill>
                  <a:srgbClr val="FFFFFF"/>
                </a:solidFill>
                <a:latin typeface="Arial"/>
                <a:cs typeface="Arial"/>
              </a:rPr>
              <a:t> </a:t>
            </a:r>
            <a:r>
              <a:rPr sz="1200" dirty="0">
                <a:solidFill>
                  <a:srgbClr val="FFFFFF"/>
                </a:solidFill>
                <a:latin typeface="Arial"/>
                <a:cs typeface="Arial"/>
              </a:rPr>
              <a:t>– which</a:t>
            </a:r>
            <a:r>
              <a:rPr sz="1200" spc="-15" dirty="0">
                <a:solidFill>
                  <a:srgbClr val="FFFFFF"/>
                </a:solidFill>
                <a:latin typeface="Arial"/>
                <a:cs typeface="Arial"/>
              </a:rPr>
              <a:t> </a:t>
            </a:r>
            <a:r>
              <a:rPr sz="1200" dirty="0">
                <a:solidFill>
                  <a:srgbClr val="FFFFFF"/>
                </a:solidFill>
                <a:latin typeface="Arial"/>
                <a:cs typeface="Arial"/>
              </a:rPr>
              <a:t>has</a:t>
            </a:r>
            <a:r>
              <a:rPr sz="1200" spc="-30" dirty="0">
                <a:solidFill>
                  <a:srgbClr val="FFFFFF"/>
                </a:solidFill>
                <a:latin typeface="Arial"/>
                <a:cs typeface="Arial"/>
              </a:rPr>
              <a:t> </a:t>
            </a:r>
            <a:r>
              <a:rPr sz="1200" dirty="0">
                <a:solidFill>
                  <a:srgbClr val="FFFFFF"/>
                </a:solidFill>
                <a:latin typeface="Arial"/>
                <a:cs typeface="Arial"/>
              </a:rPr>
              <a:t>fallen</a:t>
            </a:r>
            <a:r>
              <a:rPr sz="1200" spc="-35" dirty="0">
                <a:solidFill>
                  <a:srgbClr val="FFFFFF"/>
                </a:solidFill>
                <a:latin typeface="Arial"/>
                <a:cs typeface="Arial"/>
              </a:rPr>
              <a:t> </a:t>
            </a:r>
            <a:r>
              <a:rPr sz="1200" dirty="0">
                <a:solidFill>
                  <a:srgbClr val="FFFFFF"/>
                </a:solidFill>
                <a:latin typeface="Arial"/>
                <a:cs typeface="Arial"/>
              </a:rPr>
              <a:t>since</a:t>
            </a:r>
            <a:r>
              <a:rPr sz="1200" spc="-25" dirty="0">
                <a:solidFill>
                  <a:srgbClr val="FFFFFF"/>
                </a:solidFill>
                <a:latin typeface="Arial"/>
                <a:cs typeface="Arial"/>
              </a:rPr>
              <a:t> </a:t>
            </a:r>
            <a:r>
              <a:rPr sz="1200" dirty="0">
                <a:solidFill>
                  <a:srgbClr val="FFFFFF"/>
                </a:solidFill>
                <a:latin typeface="Arial"/>
                <a:cs typeface="Arial"/>
              </a:rPr>
              <a:t>October</a:t>
            </a:r>
            <a:r>
              <a:rPr sz="1200" spc="-25" dirty="0">
                <a:solidFill>
                  <a:srgbClr val="FFFFFF"/>
                </a:solidFill>
                <a:latin typeface="Arial"/>
                <a:cs typeface="Arial"/>
              </a:rPr>
              <a:t> </a:t>
            </a:r>
            <a:r>
              <a:rPr sz="1200" dirty="0">
                <a:solidFill>
                  <a:srgbClr val="FFFFFF"/>
                </a:solidFill>
                <a:latin typeface="Arial"/>
                <a:cs typeface="Arial"/>
              </a:rPr>
              <a:t>(17%)</a:t>
            </a:r>
            <a:r>
              <a:rPr sz="1200" spc="-30"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positive</a:t>
            </a:r>
            <a:r>
              <a:rPr sz="1200" spc="-25" dirty="0">
                <a:solidFill>
                  <a:srgbClr val="FFFFFF"/>
                </a:solidFill>
                <a:latin typeface="Arial"/>
                <a:cs typeface="Arial"/>
              </a:rPr>
              <a:t> </a:t>
            </a:r>
            <a:r>
              <a:rPr sz="1200" dirty="0">
                <a:solidFill>
                  <a:srgbClr val="FFFFFF"/>
                </a:solidFill>
                <a:latin typeface="Arial"/>
                <a:cs typeface="Arial"/>
              </a:rPr>
              <a:t>feature</a:t>
            </a:r>
            <a:r>
              <a:rPr sz="1200" spc="-3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latest</a:t>
            </a:r>
            <a:r>
              <a:rPr sz="1200" spc="-15" dirty="0">
                <a:solidFill>
                  <a:srgbClr val="FFFFFF"/>
                </a:solidFill>
                <a:latin typeface="Arial"/>
                <a:cs typeface="Arial"/>
              </a:rPr>
              <a:t> </a:t>
            </a:r>
            <a:r>
              <a:rPr sz="1200" dirty="0">
                <a:solidFill>
                  <a:srgbClr val="FFFFFF"/>
                </a:solidFill>
                <a:latin typeface="Arial"/>
                <a:cs typeface="Arial"/>
              </a:rPr>
              <a:t>data</a:t>
            </a:r>
            <a:r>
              <a:rPr sz="1200" spc="-35" dirty="0">
                <a:solidFill>
                  <a:srgbClr val="FFFFFF"/>
                </a:solidFill>
                <a:latin typeface="Arial"/>
                <a:cs typeface="Arial"/>
              </a:rPr>
              <a:t> </a:t>
            </a:r>
            <a:r>
              <a:rPr sz="1200" dirty="0">
                <a:solidFill>
                  <a:srgbClr val="FFFFFF"/>
                </a:solidFill>
                <a:latin typeface="Arial"/>
                <a:cs typeface="Arial"/>
              </a:rPr>
              <a:t>(in</a:t>
            </a:r>
            <a:r>
              <a:rPr sz="1200" spc="-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spc="-10" dirty="0">
                <a:solidFill>
                  <a:srgbClr val="FFFFFF"/>
                </a:solidFill>
                <a:latin typeface="Arial"/>
                <a:cs typeface="Arial"/>
              </a:rPr>
              <a:t>sense</a:t>
            </a:r>
            <a:endParaRPr sz="1200">
              <a:latin typeface="Arial"/>
              <a:cs typeface="Arial"/>
            </a:endParaRPr>
          </a:p>
          <a:p>
            <a:pPr marL="299085">
              <a:lnSpc>
                <a:spcPct val="100000"/>
              </a:lnSpc>
            </a:pP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GM</a:t>
            </a:r>
            <a:r>
              <a:rPr sz="1200" spc="-15" dirty="0">
                <a:solidFill>
                  <a:srgbClr val="FFFFFF"/>
                </a:solidFill>
                <a:latin typeface="Arial"/>
                <a:cs typeface="Arial"/>
              </a:rPr>
              <a:t>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now</a:t>
            </a:r>
            <a:r>
              <a:rPr sz="1200" spc="-2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line</a:t>
            </a:r>
            <a:r>
              <a:rPr sz="1200" spc="-3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GB</a:t>
            </a:r>
            <a:r>
              <a:rPr sz="1200" spc="-15" dirty="0">
                <a:solidFill>
                  <a:srgbClr val="FFFFFF"/>
                </a:solidFill>
                <a:latin typeface="Arial"/>
                <a:cs typeface="Arial"/>
              </a:rPr>
              <a:t> </a:t>
            </a:r>
            <a:r>
              <a:rPr sz="1200" dirty="0">
                <a:solidFill>
                  <a:srgbClr val="FFFFFF"/>
                </a:solidFill>
                <a:latin typeface="Arial"/>
                <a:cs typeface="Arial"/>
              </a:rPr>
              <a:t>average</a:t>
            </a:r>
            <a:r>
              <a:rPr sz="1200" spc="-20" dirty="0">
                <a:solidFill>
                  <a:srgbClr val="FFFFFF"/>
                </a:solidFill>
                <a:latin typeface="Arial"/>
                <a:cs typeface="Arial"/>
              </a:rPr>
              <a:t> </a:t>
            </a:r>
            <a:r>
              <a:rPr sz="1200" dirty="0">
                <a:solidFill>
                  <a:srgbClr val="FFFFFF"/>
                </a:solidFill>
                <a:latin typeface="Arial"/>
                <a:cs typeface="Arial"/>
              </a:rPr>
              <a:t>for</a:t>
            </a:r>
            <a:r>
              <a:rPr sz="1200" spc="-2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first</a:t>
            </a:r>
            <a:r>
              <a:rPr sz="1200" spc="-10" dirty="0">
                <a:solidFill>
                  <a:srgbClr val="FFFFFF"/>
                </a:solidFill>
                <a:latin typeface="Arial"/>
                <a:cs typeface="Arial"/>
              </a:rPr>
              <a:t> </a:t>
            </a:r>
            <a:r>
              <a:rPr sz="1200" dirty="0">
                <a:solidFill>
                  <a:srgbClr val="FFFFFF"/>
                </a:solidFill>
                <a:latin typeface="Arial"/>
                <a:cs typeface="Arial"/>
              </a:rPr>
              <a:t>time</a:t>
            </a:r>
            <a:r>
              <a:rPr sz="1200" spc="-20" dirty="0">
                <a:solidFill>
                  <a:srgbClr val="FFFFFF"/>
                </a:solidFill>
                <a:latin typeface="Arial"/>
                <a:cs typeface="Arial"/>
              </a:rPr>
              <a:t> </a:t>
            </a:r>
            <a:r>
              <a:rPr sz="1200" dirty="0">
                <a:solidFill>
                  <a:srgbClr val="FFFFFF"/>
                </a:solidFill>
                <a:latin typeface="Arial"/>
                <a:cs typeface="Arial"/>
              </a:rPr>
              <a:t>since</a:t>
            </a:r>
            <a:r>
              <a:rPr sz="1200" spc="-30"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measure</a:t>
            </a:r>
            <a:r>
              <a:rPr sz="1200" spc="-45" dirty="0">
                <a:solidFill>
                  <a:srgbClr val="FFFFFF"/>
                </a:solidFill>
                <a:latin typeface="Arial"/>
                <a:cs typeface="Arial"/>
              </a:rPr>
              <a:t> </a:t>
            </a:r>
            <a:r>
              <a:rPr sz="1200" dirty="0">
                <a:solidFill>
                  <a:srgbClr val="FFFFFF"/>
                </a:solidFill>
                <a:latin typeface="Arial"/>
                <a:cs typeface="Arial"/>
              </a:rPr>
              <a:t>was</a:t>
            </a:r>
            <a:r>
              <a:rPr sz="1200" spc="-15" dirty="0">
                <a:solidFill>
                  <a:srgbClr val="FFFFFF"/>
                </a:solidFill>
                <a:latin typeface="Arial"/>
                <a:cs typeface="Arial"/>
              </a:rPr>
              <a:t> </a:t>
            </a:r>
            <a:r>
              <a:rPr sz="1200" spc="-10" dirty="0">
                <a:solidFill>
                  <a:srgbClr val="FFFFFF"/>
                </a:solidFill>
                <a:latin typeface="Arial"/>
                <a:cs typeface="Arial"/>
              </a:rPr>
              <a:t>introduced).</a:t>
            </a:r>
            <a:endParaRPr sz="1200">
              <a:latin typeface="Arial"/>
              <a:cs typeface="Arial"/>
            </a:endParaRPr>
          </a:p>
          <a:p>
            <a:pPr marL="299085" marR="24130" indent="-287020">
              <a:lnSpc>
                <a:spcPct val="100000"/>
              </a:lnSpc>
              <a:spcBef>
                <a:spcPts val="600"/>
              </a:spcBef>
              <a:buChar char="•"/>
              <a:tabLst>
                <a:tab pos="299085" algn="l"/>
              </a:tabLst>
            </a:pPr>
            <a:r>
              <a:rPr sz="1200" spc="-10" dirty="0">
                <a:solidFill>
                  <a:srgbClr val="FFFFFF"/>
                </a:solidFill>
                <a:latin typeface="Arial"/>
                <a:cs typeface="Arial"/>
              </a:rPr>
              <a:t>Unsurprisingly,</a:t>
            </a:r>
            <a:r>
              <a:rPr sz="1200" spc="-30"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low</a:t>
            </a:r>
            <a:r>
              <a:rPr sz="1200" spc="-25" dirty="0">
                <a:solidFill>
                  <a:srgbClr val="FFFFFF"/>
                </a:solidFill>
                <a:latin typeface="Arial"/>
                <a:cs typeface="Arial"/>
              </a:rPr>
              <a:t> </a:t>
            </a:r>
            <a:r>
              <a:rPr sz="1200" dirty="0">
                <a:solidFill>
                  <a:srgbClr val="FFFFFF"/>
                </a:solidFill>
                <a:latin typeface="Arial"/>
                <a:cs typeface="Arial"/>
              </a:rPr>
              <a:t>levels</a:t>
            </a:r>
            <a:r>
              <a:rPr sz="1200" spc="-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life</a:t>
            </a:r>
            <a:r>
              <a:rPr sz="1200" spc="-30" dirty="0">
                <a:solidFill>
                  <a:srgbClr val="FFFFFF"/>
                </a:solidFill>
                <a:latin typeface="Arial"/>
                <a:cs typeface="Arial"/>
              </a:rPr>
              <a:t> </a:t>
            </a:r>
            <a:r>
              <a:rPr sz="1200" dirty="0">
                <a:solidFill>
                  <a:srgbClr val="FFFFFF"/>
                </a:solidFill>
                <a:latin typeface="Arial"/>
                <a:cs typeface="Arial"/>
              </a:rPr>
              <a:t>satisfaction</a:t>
            </a:r>
            <a:r>
              <a:rPr sz="1200" spc="-55"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low</a:t>
            </a:r>
            <a:r>
              <a:rPr sz="1200" spc="-25" dirty="0">
                <a:solidFill>
                  <a:srgbClr val="FFFFFF"/>
                </a:solidFill>
                <a:latin typeface="Arial"/>
                <a:cs typeface="Arial"/>
              </a:rPr>
              <a:t> </a:t>
            </a:r>
            <a:r>
              <a:rPr sz="1200" dirty="0">
                <a:solidFill>
                  <a:srgbClr val="FFFFFF"/>
                </a:solidFill>
                <a:latin typeface="Arial"/>
                <a:cs typeface="Arial"/>
              </a:rPr>
              <a:t>feelings</a:t>
            </a:r>
            <a:r>
              <a:rPr sz="1200" spc="-45"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life</a:t>
            </a:r>
            <a:r>
              <a:rPr sz="1200" spc="-3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worthwhile</a:t>
            </a:r>
            <a:r>
              <a:rPr sz="1200" spc="-20" dirty="0">
                <a:solidFill>
                  <a:srgbClr val="FFFFFF"/>
                </a:solidFill>
                <a:latin typeface="Arial"/>
                <a:cs typeface="Arial"/>
              </a:rPr>
              <a:t> </a:t>
            </a:r>
            <a:r>
              <a:rPr sz="1200" dirty="0">
                <a:solidFill>
                  <a:srgbClr val="FFFFFF"/>
                </a:solidFill>
                <a:latin typeface="Arial"/>
                <a:cs typeface="Arial"/>
              </a:rPr>
              <a:t>are</a:t>
            </a:r>
            <a:r>
              <a:rPr sz="1200" spc="-15"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likely</a:t>
            </a:r>
            <a:r>
              <a:rPr sz="1200" spc="-2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feel</a:t>
            </a:r>
            <a:r>
              <a:rPr sz="1200" spc="-30" dirty="0">
                <a:solidFill>
                  <a:srgbClr val="FFFFFF"/>
                </a:solidFill>
                <a:latin typeface="Arial"/>
                <a:cs typeface="Arial"/>
              </a:rPr>
              <a:t> </a:t>
            </a:r>
            <a:r>
              <a:rPr sz="1200" dirty="0">
                <a:solidFill>
                  <a:srgbClr val="FFFFFF"/>
                </a:solidFill>
                <a:latin typeface="Arial"/>
                <a:cs typeface="Arial"/>
              </a:rPr>
              <a:t>low</a:t>
            </a:r>
            <a:r>
              <a:rPr sz="1200" spc="-25" dirty="0">
                <a:solidFill>
                  <a:srgbClr val="FFFFFF"/>
                </a:solidFill>
                <a:latin typeface="Arial"/>
                <a:cs typeface="Arial"/>
              </a:rPr>
              <a:t> </a:t>
            </a:r>
            <a:r>
              <a:rPr sz="1200" dirty="0">
                <a:solidFill>
                  <a:srgbClr val="FFFFFF"/>
                </a:solidFill>
                <a:latin typeface="Arial"/>
                <a:cs typeface="Arial"/>
              </a:rPr>
              <a:t>hopefulness</a:t>
            </a:r>
            <a:r>
              <a:rPr sz="1200" spc="-35" dirty="0">
                <a:solidFill>
                  <a:srgbClr val="FFFFFF"/>
                </a:solidFill>
                <a:latin typeface="Arial"/>
                <a:cs typeface="Arial"/>
              </a:rPr>
              <a:t> </a:t>
            </a:r>
            <a:r>
              <a:rPr sz="1200" dirty="0">
                <a:solidFill>
                  <a:srgbClr val="FFFFFF"/>
                </a:solidFill>
                <a:latin typeface="Arial"/>
                <a:cs typeface="Arial"/>
              </a:rPr>
              <a:t>and</a:t>
            </a:r>
            <a:r>
              <a:rPr sz="1200" spc="-4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spc="-10" dirty="0">
                <a:solidFill>
                  <a:srgbClr val="FFFFFF"/>
                </a:solidFill>
                <a:latin typeface="Arial"/>
                <a:cs typeface="Arial"/>
              </a:rPr>
              <a:t>society </a:t>
            </a:r>
            <a:r>
              <a:rPr sz="1200" dirty="0">
                <a:solidFill>
                  <a:srgbClr val="FFFFFF"/>
                </a:solidFill>
                <a:latin typeface="Arial"/>
                <a:cs typeface="Arial"/>
              </a:rPr>
              <a:t>treats</a:t>
            </a:r>
            <a:r>
              <a:rPr sz="1200" spc="-25" dirty="0">
                <a:solidFill>
                  <a:srgbClr val="FFFFFF"/>
                </a:solidFill>
                <a:latin typeface="Arial"/>
                <a:cs typeface="Arial"/>
              </a:rPr>
              <a:t> </a:t>
            </a:r>
            <a:r>
              <a:rPr sz="1200" dirty="0">
                <a:solidFill>
                  <a:srgbClr val="FFFFFF"/>
                </a:solidFill>
                <a:latin typeface="Arial"/>
                <a:cs typeface="Arial"/>
              </a:rPr>
              <a:t>them</a:t>
            </a:r>
            <a:r>
              <a:rPr sz="1200" spc="-30" dirty="0">
                <a:solidFill>
                  <a:srgbClr val="FFFFFF"/>
                </a:solidFill>
                <a:latin typeface="Arial"/>
                <a:cs typeface="Arial"/>
              </a:rPr>
              <a:t> </a:t>
            </a:r>
            <a:r>
              <a:rPr sz="1200" spc="-10" dirty="0">
                <a:solidFill>
                  <a:srgbClr val="FFFFFF"/>
                </a:solidFill>
                <a:latin typeface="Arial"/>
                <a:cs typeface="Arial"/>
              </a:rPr>
              <a:t>unfairly.</a:t>
            </a:r>
            <a:endParaRPr sz="1200">
              <a:latin typeface="Arial"/>
              <a:cs typeface="Arial"/>
            </a:endParaRPr>
          </a:p>
        </p:txBody>
      </p:sp>
      <p:sp>
        <p:nvSpPr>
          <p:cNvPr id="8" name="object 8"/>
          <p:cNvSpPr txBox="1"/>
          <p:nvPr/>
        </p:nvSpPr>
        <p:spPr>
          <a:xfrm>
            <a:off x="720953" y="6245453"/>
            <a:ext cx="10610215" cy="36195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Arial"/>
                <a:cs typeface="Arial"/>
              </a:rPr>
              <a:t>GB</a:t>
            </a:r>
            <a:r>
              <a:rPr sz="1100" spc="-40" dirty="0">
                <a:solidFill>
                  <a:srgbClr val="FFFFFF"/>
                </a:solidFill>
                <a:latin typeface="Arial"/>
                <a:cs typeface="Arial"/>
              </a:rPr>
              <a:t> </a:t>
            </a:r>
            <a:r>
              <a:rPr sz="1100" spc="-10" dirty="0">
                <a:solidFill>
                  <a:srgbClr val="FFFFFF"/>
                </a:solidFill>
                <a:latin typeface="Arial"/>
                <a:cs typeface="Arial"/>
              </a:rPr>
              <a:t>benchmarking</a:t>
            </a:r>
            <a:r>
              <a:rPr sz="1100" spc="-50" dirty="0">
                <a:solidFill>
                  <a:srgbClr val="FFFFFF"/>
                </a:solidFill>
                <a:latin typeface="Arial"/>
                <a:cs typeface="Arial"/>
              </a:rPr>
              <a:t> </a:t>
            </a:r>
            <a:r>
              <a:rPr sz="1100" dirty="0">
                <a:solidFill>
                  <a:srgbClr val="FFFFFF"/>
                </a:solidFill>
                <a:latin typeface="Arial"/>
                <a:cs typeface="Arial"/>
              </a:rPr>
              <a:t>figures</a:t>
            </a:r>
            <a:r>
              <a:rPr sz="1100" spc="-60" dirty="0">
                <a:solidFill>
                  <a:srgbClr val="FFFFFF"/>
                </a:solidFill>
                <a:latin typeface="Arial"/>
                <a:cs typeface="Arial"/>
              </a:rPr>
              <a:t> </a:t>
            </a:r>
            <a:r>
              <a:rPr sz="1100" dirty="0">
                <a:solidFill>
                  <a:srgbClr val="FFFFFF"/>
                </a:solidFill>
                <a:latin typeface="Arial"/>
                <a:cs typeface="Arial"/>
              </a:rPr>
              <a:t>taken</a:t>
            </a:r>
            <a:r>
              <a:rPr sz="1100" spc="-50" dirty="0">
                <a:solidFill>
                  <a:srgbClr val="FFFFFF"/>
                </a:solidFill>
                <a:latin typeface="Arial"/>
                <a:cs typeface="Arial"/>
              </a:rPr>
              <a:t> </a:t>
            </a:r>
            <a:r>
              <a:rPr sz="1100" dirty="0">
                <a:solidFill>
                  <a:srgbClr val="FFFFFF"/>
                </a:solidFill>
                <a:latin typeface="Arial"/>
                <a:cs typeface="Arial"/>
              </a:rPr>
              <a:t>from</a:t>
            </a:r>
            <a:r>
              <a:rPr sz="1100" spc="-55" dirty="0">
                <a:solidFill>
                  <a:srgbClr val="FFFFFF"/>
                </a:solidFill>
                <a:latin typeface="Arial"/>
                <a:cs typeface="Arial"/>
              </a:rPr>
              <a:t> </a:t>
            </a:r>
            <a:r>
              <a:rPr sz="1100" dirty="0">
                <a:solidFill>
                  <a:srgbClr val="FFFFFF"/>
                </a:solidFill>
                <a:latin typeface="Arial"/>
                <a:cs typeface="Arial"/>
              </a:rPr>
              <a:t>the</a:t>
            </a:r>
            <a:r>
              <a:rPr sz="1100" spc="-25" dirty="0">
                <a:solidFill>
                  <a:srgbClr val="FFFFFF"/>
                </a:solidFill>
                <a:latin typeface="Arial"/>
                <a:cs typeface="Arial"/>
              </a:rPr>
              <a:t> </a:t>
            </a:r>
            <a:r>
              <a:rPr sz="1100" u="sng" dirty="0">
                <a:solidFill>
                  <a:srgbClr val="0462C1"/>
                </a:solidFill>
                <a:uFill>
                  <a:solidFill>
                    <a:srgbClr val="0462C1"/>
                  </a:solidFill>
                </a:uFill>
                <a:latin typeface="Arial"/>
                <a:cs typeface="Arial"/>
                <a:hlinkClick r:id="rId2"/>
              </a:rPr>
              <a:t>UK</a:t>
            </a:r>
            <a:r>
              <a:rPr sz="1100" u="sng" spc="-1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Measures</a:t>
            </a:r>
            <a:r>
              <a:rPr sz="1100" u="sng" spc="-2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of</a:t>
            </a:r>
            <a:r>
              <a:rPr sz="1100" u="sng" spc="-3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National</a:t>
            </a:r>
            <a:r>
              <a:rPr sz="1100" u="sng" spc="-1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Well-being</a:t>
            </a:r>
            <a:r>
              <a:rPr sz="1100" u="sng" spc="-3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a:t>
            </a:r>
            <a:r>
              <a:rPr sz="1100" u="sng" spc="-2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Office</a:t>
            </a:r>
            <a:r>
              <a:rPr sz="1100" u="sng" spc="-4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for</a:t>
            </a:r>
            <a:r>
              <a:rPr sz="1100" u="sng" spc="-5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National</a:t>
            </a:r>
            <a:r>
              <a:rPr sz="1100" u="sng" spc="-20"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Statistics</a:t>
            </a:r>
            <a:r>
              <a:rPr sz="1100" u="sng" spc="-30"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(ons.gov.uk).</a:t>
            </a:r>
            <a:r>
              <a:rPr sz="1100" u="none" spc="-50" dirty="0">
                <a:solidFill>
                  <a:srgbClr val="0462C1"/>
                </a:solidFill>
                <a:latin typeface="Arial"/>
                <a:cs typeface="Arial"/>
              </a:rPr>
              <a:t> </a:t>
            </a:r>
            <a:r>
              <a:rPr sz="1100" u="none" dirty="0">
                <a:solidFill>
                  <a:srgbClr val="FFFFFF"/>
                </a:solidFill>
                <a:latin typeface="Arial"/>
                <a:cs typeface="Arial"/>
              </a:rPr>
              <a:t>This</a:t>
            </a:r>
            <a:r>
              <a:rPr sz="1100" u="none" spc="-20" dirty="0">
                <a:solidFill>
                  <a:srgbClr val="FFFFFF"/>
                </a:solidFill>
                <a:latin typeface="Arial"/>
                <a:cs typeface="Arial"/>
              </a:rPr>
              <a:t> </a:t>
            </a:r>
            <a:r>
              <a:rPr sz="1100" u="none" dirty="0">
                <a:solidFill>
                  <a:srgbClr val="FFFFFF"/>
                </a:solidFill>
                <a:latin typeface="Arial"/>
                <a:cs typeface="Arial"/>
              </a:rPr>
              <a:t>figure</a:t>
            </a:r>
            <a:r>
              <a:rPr sz="1100" u="none" spc="-55" dirty="0">
                <a:solidFill>
                  <a:srgbClr val="FFFFFF"/>
                </a:solidFill>
                <a:latin typeface="Arial"/>
                <a:cs typeface="Arial"/>
              </a:rPr>
              <a:t> </a:t>
            </a:r>
            <a:r>
              <a:rPr sz="1100" u="none" dirty="0">
                <a:solidFill>
                  <a:srgbClr val="FFFFFF"/>
                </a:solidFill>
                <a:latin typeface="Arial"/>
                <a:cs typeface="Arial"/>
              </a:rPr>
              <a:t>was published</a:t>
            </a:r>
            <a:r>
              <a:rPr sz="1100" u="none" spc="-5" dirty="0">
                <a:solidFill>
                  <a:srgbClr val="FFFFFF"/>
                </a:solidFill>
                <a:latin typeface="Arial"/>
                <a:cs typeface="Arial"/>
              </a:rPr>
              <a:t> </a:t>
            </a:r>
            <a:r>
              <a:rPr sz="1100" u="none" dirty="0">
                <a:solidFill>
                  <a:srgbClr val="FFFFFF"/>
                </a:solidFill>
                <a:latin typeface="Arial"/>
                <a:cs typeface="Arial"/>
              </a:rPr>
              <a:t>20</a:t>
            </a:r>
            <a:r>
              <a:rPr sz="1100" u="none" spc="-25" dirty="0">
                <a:solidFill>
                  <a:srgbClr val="FFFFFF"/>
                </a:solidFill>
                <a:latin typeface="Arial"/>
                <a:cs typeface="Arial"/>
              </a:rPr>
              <a:t> </a:t>
            </a:r>
            <a:r>
              <a:rPr sz="1100" u="none" dirty="0">
                <a:solidFill>
                  <a:srgbClr val="FFFFFF"/>
                </a:solidFill>
                <a:latin typeface="Arial"/>
                <a:cs typeface="Arial"/>
              </a:rPr>
              <a:t>December</a:t>
            </a:r>
            <a:r>
              <a:rPr sz="1100" u="none" spc="-30" dirty="0">
                <a:solidFill>
                  <a:srgbClr val="FFFFFF"/>
                </a:solidFill>
                <a:latin typeface="Arial"/>
                <a:cs typeface="Arial"/>
              </a:rPr>
              <a:t> </a:t>
            </a:r>
            <a:r>
              <a:rPr sz="1100" u="none" dirty="0">
                <a:solidFill>
                  <a:srgbClr val="FFFFFF"/>
                </a:solidFill>
                <a:latin typeface="Arial"/>
                <a:cs typeface="Arial"/>
              </a:rPr>
              <a:t>2024</a:t>
            </a:r>
            <a:r>
              <a:rPr sz="1100" u="none" spc="-30" dirty="0">
                <a:solidFill>
                  <a:srgbClr val="FFFFFF"/>
                </a:solidFill>
                <a:latin typeface="Arial"/>
                <a:cs typeface="Arial"/>
              </a:rPr>
              <a:t> </a:t>
            </a:r>
            <a:r>
              <a:rPr sz="1100" u="none" spc="-25" dirty="0">
                <a:solidFill>
                  <a:srgbClr val="FFFFFF"/>
                </a:solidFill>
                <a:latin typeface="Arial"/>
                <a:cs typeface="Arial"/>
              </a:rPr>
              <a:t>and</a:t>
            </a:r>
            <a:endParaRPr sz="1100">
              <a:latin typeface="Arial"/>
              <a:cs typeface="Arial"/>
            </a:endParaRPr>
          </a:p>
          <a:p>
            <a:pPr marL="12700">
              <a:lnSpc>
                <a:spcPct val="100000"/>
              </a:lnSpc>
            </a:pPr>
            <a:r>
              <a:rPr sz="1100" dirty="0">
                <a:solidFill>
                  <a:srgbClr val="FFFFFF"/>
                </a:solidFill>
                <a:latin typeface="Arial"/>
                <a:cs typeface="Arial"/>
              </a:rPr>
              <a:t>relates</a:t>
            </a:r>
            <a:r>
              <a:rPr sz="1100" spc="-40"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fieldwork</a:t>
            </a:r>
            <a:r>
              <a:rPr sz="1100" spc="-15" dirty="0">
                <a:solidFill>
                  <a:srgbClr val="FFFFFF"/>
                </a:solidFill>
                <a:latin typeface="Arial"/>
                <a:cs typeface="Arial"/>
              </a:rPr>
              <a:t> </a:t>
            </a:r>
            <a:r>
              <a:rPr sz="1100" dirty="0">
                <a:solidFill>
                  <a:srgbClr val="FFFFFF"/>
                </a:solidFill>
                <a:latin typeface="Arial"/>
                <a:cs typeface="Arial"/>
              </a:rPr>
              <a:t>undertaken</a:t>
            </a:r>
            <a:r>
              <a:rPr sz="1100" spc="-65" dirty="0">
                <a:solidFill>
                  <a:srgbClr val="FFFFFF"/>
                </a:solidFill>
                <a:latin typeface="Arial"/>
                <a:cs typeface="Arial"/>
              </a:rPr>
              <a:t> </a:t>
            </a:r>
            <a:r>
              <a:rPr sz="1100" dirty="0">
                <a:solidFill>
                  <a:srgbClr val="FFFFFF"/>
                </a:solidFill>
                <a:latin typeface="Arial"/>
                <a:cs typeface="Arial"/>
              </a:rPr>
              <a:t>on</a:t>
            </a:r>
            <a:r>
              <a:rPr sz="1100" spc="-25" dirty="0">
                <a:solidFill>
                  <a:srgbClr val="FFFFFF"/>
                </a:solidFill>
                <a:latin typeface="Arial"/>
                <a:cs typeface="Arial"/>
              </a:rPr>
              <a:t> </a:t>
            </a:r>
            <a:r>
              <a:rPr sz="1100" dirty="0">
                <a:solidFill>
                  <a:srgbClr val="FFFFFF"/>
                </a:solidFill>
                <a:latin typeface="Arial"/>
                <a:cs typeface="Arial"/>
              </a:rPr>
              <a:t>behalf</a:t>
            </a:r>
            <a:r>
              <a:rPr sz="1100" spc="-25" dirty="0">
                <a:solidFill>
                  <a:srgbClr val="FFFFFF"/>
                </a:solidFill>
                <a:latin typeface="Arial"/>
                <a:cs typeface="Arial"/>
              </a:rPr>
              <a:t> </a:t>
            </a:r>
            <a:r>
              <a:rPr sz="1100" dirty="0">
                <a:solidFill>
                  <a:srgbClr val="FFFFFF"/>
                </a:solidFill>
                <a:latin typeface="Arial"/>
                <a:cs typeface="Arial"/>
              </a:rPr>
              <a:t>of</a:t>
            </a:r>
            <a:r>
              <a:rPr sz="1100" spc="-35" dirty="0">
                <a:solidFill>
                  <a:srgbClr val="FFFFFF"/>
                </a:solidFill>
                <a:latin typeface="Arial"/>
                <a:cs typeface="Arial"/>
              </a:rPr>
              <a:t> </a:t>
            </a:r>
            <a:r>
              <a:rPr sz="1100" dirty="0">
                <a:solidFill>
                  <a:srgbClr val="FFFFFF"/>
                </a:solidFill>
                <a:latin typeface="Arial"/>
                <a:cs typeface="Arial"/>
              </a:rPr>
              <a:t>ONS</a:t>
            </a:r>
            <a:r>
              <a:rPr sz="1100" spc="-30" dirty="0">
                <a:solidFill>
                  <a:srgbClr val="FFFFFF"/>
                </a:solidFill>
                <a:latin typeface="Arial"/>
                <a:cs typeface="Arial"/>
              </a:rPr>
              <a:t> </a:t>
            </a:r>
            <a:r>
              <a:rPr sz="1100" dirty="0">
                <a:solidFill>
                  <a:srgbClr val="FFFFFF"/>
                </a:solidFill>
                <a:latin typeface="Arial"/>
                <a:cs typeface="Arial"/>
              </a:rPr>
              <a:t>between</a:t>
            </a:r>
            <a:r>
              <a:rPr sz="1100" spc="-15" dirty="0">
                <a:solidFill>
                  <a:srgbClr val="FFFFFF"/>
                </a:solidFill>
                <a:latin typeface="Arial"/>
                <a:cs typeface="Arial"/>
              </a:rPr>
              <a:t> </a:t>
            </a:r>
            <a:r>
              <a:rPr sz="1100" dirty="0">
                <a:solidFill>
                  <a:srgbClr val="FFFFFF"/>
                </a:solidFill>
                <a:latin typeface="Arial"/>
                <a:cs typeface="Arial"/>
              </a:rPr>
              <a:t>6</a:t>
            </a:r>
            <a:r>
              <a:rPr sz="1100" spc="-25" dirty="0">
                <a:solidFill>
                  <a:srgbClr val="FFFFFF"/>
                </a:solidFill>
                <a:latin typeface="Arial"/>
                <a:cs typeface="Arial"/>
              </a:rPr>
              <a:t> </a:t>
            </a:r>
            <a:r>
              <a:rPr sz="1100" dirty="0">
                <a:solidFill>
                  <a:srgbClr val="FFFFFF"/>
                </a:solidFill>
                <a:latin typeface="Arial"/>
                <a:cs typeface="Arial"/>
              </a:rPr>
              <a:t>November</a:t>
            </a:r>
            <a:r>
              <a:rPr sz="1100" spc="-20" dirty="0">
                <a:solidFill>
                  <a:srgbClr val="FFFFFF"/>
                </a:solidFill>
                <a:latin typeface="Arial"/>
                <a:cs typeface="Arial"/>
              </a:rPr>
              <a:t> </a:t>
            </a:r>
            <a:r>
              <a:rPr sz="1100" dirty="0">
                <a:solidFill>
                  <a:srgbClr val="FFFFFF"/>
                </a:solidFill>
                <a:latin typeface="Arial"/>
                <a:cs typeface="Arial"/>
              </a:rPr>
              <a:t>to</a:t>
            </a:r>
            <a:r>
              <a:rPr sz="1100" spc="-40" dirty="0">
                <a:solidFill>
                  <a:srgbClr val="FFFFFF"/>
                </a:solidFill>
                <a:latin typeface="Arial"/>
                <a:cs typeface="Arial"/>
              </a:rPr>
              <a:t> </a:t>
            </a:r>
            <a:r>
              <a:rPr sz="1100" dirty="0">
                <a:solidFill>
                  <a:srgbClr val="FFFFFF"/>
                </a:solidFill>
                <a:latin typeface="Arial"/>
                <a:cs typeface="Arial"/>
              </a:rPr>
              <a:t>1</a:t>
            </a:r>
            <a:r>
              <a:rPr sz="1100" spc="-25" dirty="0">
                <a:solidFill>
                  <a:srgbClr val="FFFFFF"/>
                </a:solidFill>
                <a:latin typeface="Arial"/>
                <a:cs typeface="Arial"/>
              </a:rPr>
              <a:t> </a:t>
            </a:r>
            <a:r>
              <a:rPr sz="1100" dirty="0">
                <a:solidFill>
                  <a:srgbClr val="FFFFFF"/>
                </a:solidFill>
                <a:latin typeface="Arial"/>
                <a:cs typeface="Arial"/>
              </a:rPr>
              <a:t>December</a:t>
            </a:r>
            <a:r>
              <a:rPr sz="1100" spc="-35" dirty="0">
                <a:solidFill>
                  <a:srgbClr val="FFFFFF"/>
                </a:solidFill>
                <a:latin typeface="Arial"/>
                <a:cs typeface="Arial"/>
              </a:rPr>
              <a:t> </a:t>
            </a:r>
            <a:r>
              <a:rPr sz="1100" spc="-10" dirty="0">
                <a:solidFill>
                  <a:srgbClr val="FFFFFF"/>
                </a:solidFill>
                <a:latin typeface="Arial"/>
                <a:cs typeface="Arial"/>
              </a:rPr>
              <a:t>2024.</a:t>
            </a:r>
            <a:endParaRPr sz="11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228600">
              <a:lnSpc>
                <a:spcPct val="100000"/>
              </a:lnSpc>
              <a:spcBef>
                <a:spcPts val="100"/>
              </a:spcBef>
            </a:pPr>
            <a:r>
              <a:rPr sz="3600" b="0" dirty="0">
                <a:solidFill>
                  <a:srgbClr val="FFFFFF"/>
                </a:solidFill>
                <a:latin typeface="Arial"/>
                <a:cs typeface="Arial"/>
              </a:rPr>
              <a:t>Health</a:t>
            </a:r>
            <a:r>
              <a:rPr sz="3600" b="0" spc="-30" dirty="0">
                <a:solidFill>
                  <a:srgbClr val="FFFFFF"/>
                </a:solidFill>
                <a:latin typeface="Arial"/>
                <a:cs typeface="Arial"/>
              </a:rPr>
              <a:t> </a:t>
            </a:r>
            <a:r>
              <a:rPr sz="3600" b="0" dirty="0">
                <a:solidFill>
                  <a:srgbClr val="FFFFFF"/>
                </a:solidFill>
                <a:latin typeface="Arial"/>
                <a:cs typeface="Arial"/>
              </a:rPr>
              <a:t>and</a:t>
            </a:r>
            <a:r>
              <a:rPr sz="3600" b="0" spc="-10" dirty="0">
                <a:solidFill>
                  <a:srgbClr val="FFFFFF"/>
                </a:solidFill>
                <a:latin typeface="Arial"/>
                <a:cs typeface="Arial"/>
              </a:rPr>
              <a:t> </a:t>
            </a:r>
            <a:r>
              <a:rPr sz="3600" b="0" dirty="0">
                <a:solidFill>
                  <a:srgbClr val="FFFFFF"/>
                </a:solidFill>
                <a:latin typeface="Arial"/>
                <a:cs typeface="Arial"/>
              </a:rPr>
              <a:t>wellbeing–</a:t>
            </a:r>
            <a:r>
              <a:rPr sz="3600" b="0" spc="-45" dirty="0">
                <a:solidFill>
                  <a:srgbClr val="FFFFFF"/>
                </a:solidFill>
                <a:latin typeface="Arial"/>
                <a:cs typeface="Arial"/>
              </a:rPr>
              <a:t> </a:t>
            </a:r>
            <a:r>
              <a:rPr sz="3600" b="0" dirty="0">
                <a:solidFill>
                  <a:srgbClr val="FFFFFF"/>
                </a:solidFill>
                <a:latin typeface="Arial"/>
                <a:cs typeface="Arial"/>
              </a:rPr>
              <a:t>key</a:t>
            </a:r>
            <a:r>
              <a:rPr sz="3600" b="0" spc="-10" dirty="0">
                <a:solidFill>
                  <a:srgbClr val="FFFFFF"/>
                </a:solidFill>
                <a:latin typeface="Arial"/>
                <a:cs typeface="Arial"/>
              </a:rPr>
              <a:t> </a:t>
            </a:r>
            <a:r>
              <a:rPr sz="3600" b="0" dirty="0">
                <a:solidFill>
                  <a:srgbClr val="FFFFFF"/>
                </a:solidFill>
                <a:latin typeface="Arial"/>
                <a:cs typeface="Arial"/>
              </a:rPr>
              <a:t>findings</a:t>
            </a:r>
            <a:r>
              <a:rPr sz="3600" b="0" spc="-25" dirty="0">
                <a:solidFill>
                  <a:srgbClr val="FFFFFF"/>
                </a:solidFill>
                <a:latin typeface="Arial"/>
                <a:cs typeface="Arial"/>
              </a:rPr>
              <a:t> </a:t>
            </a:r>
            <a:r>
              <a:rPr sz="3600" b="0" dirty="0">
                <a:solidFill>
                  <a:srgbClr val="FFFFFF"/>
                </a:solidFill>
                <a:latin typeface="Arial"/>
                <a:cs typeface="Arial"/>
              </a:rPr>
              <a:t>(2</a:t>
            </a:r>
            <a:r>
              <a:rPr sz="3600" b="0" spc="-10"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517347" y="869517"/>
            <a:ext cx="11399520" cy="3455035"/>
          </a:xfrm>
          <a:prstGeom prst="rect">
            <a:avLst/>
          </a:prstGeom>
        </p:spPr>
        <p:txBody>
          <a:bodyPr vert="horz" wrap="square" lIns="0" tIns="88265" rIns="0" bIns="0" rtlCol="0">
            <a:spAutoFit/>
          </a:bodyPr>
          <a:lstStyle/>
          <a:p>
            <a:pPr marL="12700">
              <a:lnSpc>
                <a:spcPct val="100000"/>
              </a:lnSpc>
              <a:spcBef>
                <a:spcPts val="695"/>
              </a:spcBef>
            </a:pPr>
            <a:r>
              <a:rPr sz="1200" b="1" spc="-10" dirty="0">
                <a:solidFill>
                  <a:srgbClr val="FFFFFF"/>
                </a:solidFill>
                <a:latin typeface="Arial"/>
                <a:cs typeface="Arial"/>
              </a:rPr>
              <a:t>HEALTH</a:t>
            </a:r>
            <a:r>
              <a:rPr sz="1200" b="1" spc="-40" dirty="0">
                <a:solidFill>
                  <a:srgbClr val="FFFFFF"/>
                </a:solidFill>
                <a:latin typeface="Arial"/>
                <a:cs typeface="Arial"/>
              </a:rPr>
              <a:t> </a:t>
            </a:r>
            <a:r>
              <a:rPr sz="1200" b="1" dirty="0">
                <a:solidFill>
                  <a:srgbClr val="FFFFFF"/>
                </a:solidFill>
                <a:latin typeface="Arial"/>
                <a:cs typeface="Arial"/>
              </a:rPr>
              <a:t>CONFIDENCE</a:t>
            </a:r>
            <a:r>
              <a:rPr sz="1200" b="1" spc="-75" dirty="0">
                <a:solidFill>
                  <a:srgbClr val="FFFFFF"/>
                </a:solidFill>
                <a:latin typeface="Arial"/>
                <a:cs typeface="Arial"/>
              </a:rPr>
              <a:t> </a:t>
            </a:r>
            <a:r>
              <a:rPr sz="1200" b="1" dirty="0">
                <a:solidFill>
                  <a:srgbClr val="FFFFFF"/>
                </a:solidFill>
                <a:latin typeface="Arial"/>
                <a:cs typeface="Arial"/>
              </a:rPr>
              <a:t>(CONTINUED</a:t>
            </a:r>
            <a:r>
              <a:rPr sz="1200" b="1" spc="-55" dirty="0">
                <a:solidFill>
                  <a:srgbClr val="FFFFFF"/>
                </a:solidFill>
                <a:latin typeface="Arial"/>
                <a:cs typeface="Arial"/>
              </a:rPr>
              <a:t> </a:t>
            </a:r>
            <a:r>
              <a:rPr sz="1200" b="1" spc="-10" dirty="0">
                <a:solidFill>
                  <a:srgbClr val="FFFFFF"/>
                </a:solidFill>
                <a:latin typeface="Arial"/>
                <a:cs typeface="Arial"/>
              </a:rPr>
              <a:t>TRACKING)</a:t>
            </a:r>
            <a:endParaRPr sz="1200">
              <a:latin typeface="Arial"/>
              <a:cs typeface="Arial"/>
            </a:endParaRPr>
          </a:p>
          <a:p>
            <a:pPr marL="229870" marR="19050" indent="-229870" algn="r">
              <a:lnSpc>
                <a:spcPct val="100000"/>
              </a:lnSpc>
              <a:spcBef>
                <a:spcPts val="600"/>
              </a:spcBef>
              <a:buChar char="•"/>
              <a:tabLst>
                <a:tab pos="229870" algn="l"/>
              </a:tabLst>
            </a:pPr>
            <a:r>
              <a:rPr sz="1200" dirty="0">
                <a:solidFill>
                  <a:srgbClr val="FFFFFF"/>
                </a:solidFill>
                <a:latin typeface="Arial"/>
                <a:cs typeface="Arial"/>
              </a:rPr>
              <a:t>Greater</a:t>
            </a:r>
            <a:r>
              <a:rPr sz="1200" spc="-40" dirty="0">
                <a:solidFill>
                  <a:srgbClr val="FFFFFF"/>
                </a:solidFill>
                <a:latin typeface="Arial"/>
                <a:cs typeface="Arial"/>
              </a:rPr>
              <a:t> </a:t>
            </a:r>
            <a:r>
              <a:rPr sz="1200" dirty="0">
                <a:solidFill>
                  <a:srgbClr val="FFFFFF"/>
                </a:solidFill>
                <a:latin typeface="Arial"/>
                <a:cs typeface="Arial"/>
              </a:rPr>
              <a:t>Manchester</a:t>
            </a:r>
            <a:r>
              <a:rPr sz="1200" spc="-45" dirty="0">
                <a:solidFill>
                  <a:srgbClr val="FFFFFF"/>
                </a:solidFill>
                <a:latin typeface="Arial"/>
                <a:cs typeface="Arial"/>
              </a:rPr>
              <a:t> </a:t>
            </a:r>
            <a:r>
              <a:rPr sz="1200" dirty="0">
                <a:solidFill>
                  <a:srgbClr val="FFFFFF"/>
                </a:solidFill>
                <a:latin typeface="Arial"/>
                <a:cs typeface="Arial"/>
              </a:rPr>
              <a:t>recorded</a:t>
            </a:r>
            <a:r>
              <a:rPr sz="1200" spc="-60"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health</a:t>
            </a:r>
            <a:r>
              <a:rPr sz="1200" spc="-45" dirty="0">
                <a:solidFill>
                  <a:srgbClr val="FFFFFF"/>
                </a:solidFill>
                <a:latin typeface="Arial"/>
                <a:cs typeface="Arial"/>
              </a:rPr>
              <a:t> </a:t>
            </a:r>
            <a:r>
              <a:rPr sz="1200" dirty="0">
                <a:solidFill>
                  <a:srgbClr val="FFFFFF"/>
                </a:solidFill>
                <a:latin typeface="Arial"/>
                <a:cs typeface="Arial"/>
              </a:rPr>
              <a:t>confidence</a:t>
            </a:r>
            <a:r>
              <a:rPr sz="1200" spc="-60" dirty="0">
                <a:solidFill>
                  <a:srgbClr val="FFFFFF"/>
                </a:solidFill>
                <a:latin typeface="Arial"/>
                <a:cs typeface="Arial"/>
              </a:rPr>
              <a:t> </a:t>
            </a:r>
            <a:r>
              <a:rPr sz="1200" dirty="0">
                <a:solidFill>
                  <a:srgbClr val="FFFFFF"/>
                </a:solidFill>
                <a:latin typeface="Arial"/>
                <a:cs typeface="Arial"/>
              </a:rPr>
              <a:t>score</a:t>
            </a:r>
            <a:r>
              <a:rPr sz="1200" spc="-20" dirty="0">
                <a:solidFill>
                  <a:srgbClr val="FFFFFF"/>
                </a:solidFill>
                <a:latin typeface="Arial"/>
                <a:cs typeface="Arial"/>
              </a:rPr>
              <a:t> </a:t>
            </a:r>
            <a:r>
              <a:rPr sz="1200" dirty="0">
                <a:solidFill>
                  <a:srgbClr val="FFFFFF"/>
                </a:solidFill>
                <a:latin typeface="Arial"/>
                <a:cs typeface="Arial"/>
              </a:rPr>
              <a:t>(HCS)</a:t>
            </a:r>
            <a:r>
              <a:rPr sz="1200" spc="-1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72.1</a:t>
            </a:r>
            <a:r>
              <a:rPr sz="1200" spc="-35"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spc="-10" dirty="0">
                <a:solidFill>
                  <a:srgbClr val="FFFFFF"/>
                </a:solidFill>
                <a:latin typeface="Arial"/>
                <a:cs typeface="Arial"/>
              </a:rPr>
              <a:t>survey,</a:t>
            </a:r>
            <a:r>
              <a:rPr sz="1200" spc="-15" dirty="0">
                <a:solidFill>
                  <a:srgbClr val="FFFFFF"/>
                </a:solidFill>
                <a:latin typeface="Arial"/>
                <a:cs typeface="Arial"/>
              </a:rPr>
              <a:t> </a:t>
            </a:r>
            <a:r>
              <a:rPr sz="1200" dirty="0">
                <a:solidFill>
                  <a:srgbClr val="FFFFFF"/>
                </a:solidFill>
                <a:latin typeface="Arial"/>
                <a:cs typeface="Arial"/>
              </a:rPr>
              <a:t>which</a:t>
            </a:r>
            <a:r>
              <a:rPr sz="1200" spc="-15" dirty="0">
                <a:solidFill>
                  <a:srgbClr val="FFFFFF"/>
                </a:solidFill>
                <a:latin typeface="Arial"/>
                <a:cs typeface="Arial"/>
              </a:rPr>
              <a:t> </a:t>
            </a:r>
            <a:r>
              <a:rPr sz="1200" dirty="0">
                <a:solidFill>
                  <a:srgbClr val="FFFFFF"/>
                </a:solidFill>
                <a:latin typeface="Arial"/>
                <a:cs typeface="Arial"/>
              </a:rPr>
              <a:t>represents</a:t>
            </a:r>
            <a:r>
              <a:rPr sz="1200" spc="-35" dirty="0">
                <a:solidFill>
                  <a:srgbClr val="FFFFFF"/>
                </a:solidFill>
                <a:latin typeface="Arial"/>
                <a:cs typeface="Arial"/>
              </a:rPr>
              <a:t> </a:t>
            </a:r>
            <a:r>
              <a:rPr sz="1200" dirty="0">
                <a:solidFill>
                  <a:srgbClr val="FFFFFF"/>
                </a:solidFill>
                <a:latin typeface="Arial"/>
                <a:cs typeface="Arial"/>
              </a:rPr>
              <a:t>a</a:t>
            </a:r>
            <a:r>
              <a:rPr sz="1200" spc="-25" dirty="0">
                <a:solidFill>
                  <a:srgbClr val="FFFFFF"/>
                </a:solidFill>
                <a:latin typeface="Arial"/>
                <a:cs typeface="Arial"/>
              </a:rPr>
              <a:t> </a:t>
            </a:r>
            <a:r>
              <a:rPr sz="1200" dirty="0">
                <a:solidFill>
                  <a:srgbClr val="FFFFFF"/>
                </a:solidFill>
                <a:latin typeface="Arial"/>
                <a:cs typeface="Arial"/>
              </a:rPr>
              <a:t>continued</a:t>
            </a:r>
            <a:r>
              <a:rPr sz="1200" spc="-60" dirty="0">
                <a:solidFill>
                  <a:srgbClr val="FFFFFF"/>
                </a:solidFill>
                <a:latin typeface="Arial"/>
                <a:cs typeface="Arial"/>
              </a:rPr>
              <a:t> </a:t>
            </a:r>
            <a:r>
              <a:rPr sz="1200" spc="-10" dirty="0">
                <a:solidFill>
                  <a:srgbClr val="FFFFFF"/>
                </a:solidFill>
                <a:latin typeface="Arial"/>
                <a:cs typeface="Arial"/>
              </a:rPr>
              <a:t>‘moderate’</a:t>
            </a:r>
            <a:r>
              <a:rPr sz="1200" spc="-85" dirty="0">
                <a:solidFill>
                  <a:srgbClr val="FFFFFF"/>
                </a:solidFill>
                <a:latin typeface="Arial"/>
                <a:cs typeface="Arial"/>
              </a:rPr>
              <a:t> </a:t>
            </a:r>
            <a:r>
              <a:rPr sz="1200" dirty="0">
                <a:solidFill>
                  <a:srgbClr val="FFFFFF"/>
                </a:solidFill>
                <a:latin typeface="Arial"/>
                <a:cs typeface="Arial"/>
              </a:rPr>
              <a:t>level</a:t>
            </a:r>
            <a:r>
              <a:rPr sz="1200" spc="-10"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health</a:t>
            </a:r>
            <a:r>
              <a:rPr sz="1200" spc="-40" dirty="0">
                <a:solidFill>
                  <a:srgbClr val="FFFFFF"/>
                </a:solidFill>
                <a:latin typeface="Arial"/>
                <a:cs typeface="Arial"/>
              </a:rPr>
              <a:t> </a:t>
            </a:r>
            <a:r>
              <a:rPr sz="1200" dirty="0">
                <a:solidFill>
                  <a:srgbClr val="FFFFFF"/>
                </a:solidFill>
                <a:latin typeface="Arial"/>
                <a:cs typeface="Arial"/>
              </a:rPr>
              <a:t>confidence</a:t>
            </a:r>
            <a:r>
              <a:rPr sz="1200" spc="-25" dirty="0">
                <a:solidFill>
                  <a:srgbClr val="FFFFFF"/>
                </a:solidFill>
                <a:latin typeface="Arial"/>
                <a:cs typeface="Arial"/>
              </a:rPr>
              <a:t> </a:t>
            </a:r>
            <a:r>
              <a:rPr sz="1200" dirty="0">
                <a:solidFill>
                  <a:srgbClr val="FFFFFF"/>
                </a:solidFill>
                <a:latin typeface="Arial"/>
                <a:cs typeface="Arial"/>
              </a:rPr>
              <a:t>among</a:t>
            </a:r>
            <a:r>
              <a:rPr sz="1200" spc="-45" dirty="0">
                <a:solidFill>
                  <a:srgbClr val="FFFFFF"/>
                </a:solidFill>
                <a:latin typeface="Arial"/>
                <a:cs typeface="Arial"/>
              </a:rPr>
              <a:t> </a:t>
            </a:r>
            <a:r>
              <a:rPr sz="1200" spc="-10" dirty="0">
                <a:solidFill>
                  <a:srgbClr val="FFFFFF"/>
                </a:solidFill>
                <a:latin typeface="Arial"/>
                <a:cs typeface="Arial"/>
              </a:rPr>
              <a:t>Greater</a:t>
            </a:r>
            <a:endParaRPr sz="1200">
              <a:latin typeface="Arial"/>
              <a:cs typeface="Arial"/>
            </a:endParaRPr>
          </a:p>
          <a:p>
            <a:pPr marR="81280" algn="r">
              <a:lnSpc>
                <a:spcPct val="100000"/>
              </a:lnSpc>
              <a:spcBef>
                <a:spcPts val="5"/>
              </a:spcBef>
            </a:pPr>
            <a:r>
              <a:rPr sz="1200" dirty="0">
                <a:solidFill>
                  <a:srgbClr val="FFFFFF"/>
                </a:solidFill>
                <a:latin typeface="Arial"/>
                <a:cs typeface="Arial"/>
              </a:rPr>
              <a:t>Manchester</a:t>
            </a:r>
            <a:r>
              <a:rPr sz="1200" spc="-35" dirty="0">
                <a:solidFill>
                  <a:srgbClr val="FFFFFF"/>
                </a:solidFill>
                <a:latin typeface="Arial"/>
                <a:cs typeface="Arial"/>
              </a:rPr>
              <a:t> </a:t>
            </a:r>
            <a:r>
              <a:rPr sz="1200" spc="-10" dirty="0">
                <a:solidFill>
                  <a:srgbClr val="FFFFFF"/>
                </a:solidFill>
                <a:latin typeface="Arial"/>
                <a:cs typeface="Arial"/>
              </a:rPr>
              <a:t>respondents.</a:t>
            </a:r>
            <a:r>
              <a:rPr sz="1200" spc="-60"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means</a:t>
            </a:r>
            <a:r>
              <a:rPr sz="1200" spc="-4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score</a:t>
            </a:r>
            <a:r>
              <a:rPr sz="1200" spc="-30" dirty="0">
                <a:solidFill>
                  <a:srgbClr val="FFFFFF"/>
                </a:solidFill>
                <a:latin typeface="Arial"/>
                <a:cs typeface="Arial"/>
              </a:rPr>
              <a:t> </a:t>
            </a:r>
            <a:r>
              <a:rPr sz="1200" dirty="0">
                <a:solidFill>
                  <a:srgbClr val="FFFFFF"/>
                </a:solidFill>
                <a:latin typeface="Arial"/>
                <a:cs typeface="Arial"/>
              </a:rPr>
              <a:t>has</a:t>
            </a:r>
            <a:r>
              <a:rPr sz="1200" spc="-15" dirty="0">
                <a:solidFill>
                  <a:srgbClr val="FFFFFF"/>
                </a:solidFill>
                <a:latin typeface="Arial"/>
                <a:cs typeface="Arial"/>
              </a:rPr>
              <a:t> </a:t>
            </a:r>
            <a:r>
              <a:rPr sz="1200" dirty="0">
                <a:solidFill>
                  <a:srgbClr val="FFFFFF"/>
                </a:solidFill>
                <a:latin typeface="Arial"/>
                <a:cs typeface="Arial"/>
              </a:rPr>
              <a:t>remained</a:t>
            </a:r>
            <a:r>
              <a:rPr sz="1200" spc="-35" dirty="0">
                <a:solidFill>
                  <a:srgbClr val="FFFFFF"/>
                </a:solidFill>
                <a:latin typeface="Arial"/>
                <a:cs typeface="Arial"/>
              </a:rPr>
              <a:t> </a:t>
            </a:r>
            <a:r>
              <a:rPr sz="1200" dirty="0">
                <a:solidFill>
                  <a:srgbClr val="FFFFFF"/>
                </a:solidFill>
                <a:latin typeface="Arial"/>
                <a:cs typeface="Arial"/>
              </a:rPr>
              <a:t>relatively</a:t>
            </a:r>
            <a:r>
              <a:rPr sz="1200" spc="-20" dirty="0">
                <a:solidFill>
                  <a:srgbClr val="FFFFFF"/>
                </a:solidFill>
                <a:latin typeface="Arial"/>
                <a:cs typeface="Arial"/>
              </a:rPr>
              <a:t> </a:t>
            </a:r>
            <a:r>
              <a:rPr sz="1200" dirty="0">
                <a:solidFill>
                  <a:srgbClr val="FFFFFF"/>
                </a:solidFill>
                <a:latin typeface="Arial"/>
                <a:cs typeface="Arial"/>
              </a:rPr>
              <a:t>stable</a:t>
            </a:r>
            <a:r>
              <a:rPr sz="1200" spc="-40" dirty="0">
                <a:solidFill>
                  <a:srgbClr val="FFFFFF"/>
                </a:solidFill>
                <a:latin typeface="Arial"/>
                <a:cs typeface="Arial"/>
              </a:rPr>
              <a:t> </a:t>
            </a:r>
            <a:r>
              <a:rPr sz="1200" dirty="0">
                <a:solidFill>
                  <a:srgbClr val="FFFFFF"/>
                </a:solidFill>
                <a:latin typeface="Arial"/>
                <a:cs typeface="Arial"/>
              </a:rPr>
              <a:t>across</a:t>
            </a:r>
            <a:r>
              <a:rPr sz="1200" spc="-15" dirty="0">
                <a:solidFill>
                  <a:srgbClr val="FFFFFF"/>
                </a:solidFill>
                <a:latin typeface="Arial"/>
                <a:cs typeface="Arial"/>
              </a:rPr>
              <a:t> </a:t>
            </a:r>
            <a:r>
              <a:rPr sz="1200" dirty="0">
                <a:solidFill>
                  <a:srgbClr val="FFFFFF"/>
                </a:solidFill>
                <a:latin typeface="Arial"/>
                <a:cs typeface="Arial"/>
              </a:rPr>
              <a:t>all</a:t>
            </a:r>
            <a:r>
              <a:rPr sz="1200" spc="-20"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dirty="0">
                <a:solidFill>
                  <a:srgbClr val="FFFFFF"/>
                </a:solidFill>
                <a:latin typeface="Arial"/>
                <a:cs typeface="Arial"/>
              </a:rPr>
              <a:t>never</a:t>
            </a:r>
            <a:r>
              <a:rPr sz="1200" spc="-20" dirty="0">
                <a:solidFill>
                  <a:srgbClr val="FFFFFF"/>
                </a:solidFill>
                <a:latin typeface="Arial"/>
                <a:cs typeface="Arial"/>
              </a:rPr>
              <a:t> </a:t>
            </a:r>
            <a:r>
              <a:rPr sz="1200" dirty="0">
                <a:solidFill>
                  <a:srgbClr val="FFFFFF"/>
                </a:solidFill>
                <a:latin typeface="Arial"/>
                <a:cs typeface="Arial"/>
              </a:rPr>
              <a:t>lower</a:t>
            </a:r>
            <a:r>
              <a:rPr sz="1200" spc="-20" dirty="0">
                <a:solidFill>
                  <a:srgbClr val="FFFFFF"/>
                </a:solidFill>
                <a:latin typeface="Arial"/>
                <a:cs typeface="Arial"/>
              </a:rPr>
              <a:t> </a:t>
            </a:r>
            <a:r>
              <a:rPr sz="1200" dirty="0">
                <a:solidFill>
                  <a:srgbClr val="FFFFFF"/>
                </a:solidFill>
                <a:latin typeface="Arial"/>
                <a:cs typeface="Arial"/>
              </a:rPr>
              <a:t>than</a:t>
            </a:r>
            <a:r>
              <a:rPr sz="1200" spc="-25" dirty="0">
                <a:solidFill>
                  <a:srgbClr val="FFFFFF"/>
                </a:solidFill>
                <a:latin typeface="Arial"/>
                <a:cs typeface="Arial"/>
              </a:rPr>
              <a:t> </a:t>
            </a:r>
            <a:r>
              <a:rPr sz="1200" dirty="0">
                <a:solidFill>
                  <a:srgbClr val="FFFFFF"/>
                </a:solidFill>
                <a:latin typeface="Arial"/>
                <a:cs typeface="Arial"/>
              </a:rPr>
              <a:t>71.4</a:t>
            </a:r>
            <a:r>
              <a:rPr sz="1200" spc="-25" dirty="0">
                <a:solidFill>
                  <a:srgbClr val="FFFFFF"/>
                </a:solidFill>
                <a:latin typeface="Arial"/>
                <a:cs typeface="Arial"/>
              </a:rPr>
              <a:t> </a:t>
            </a:r>
            <a:r>
              <a:rPr sz="1200" dirty="0">
                <a:solidFill>
                  <a:srgbClr val="FFFFFF"/>
                </a:solidFill>
                <a:latin typeface="Arial"/>
                <a:cs typeface="Arial"/>
              </a:rPr>
              <a:t>(Feb and</a:t>
            </a:r>
            <a:r>
              <a:rPr sz="1200" spc="-90" dirty="0">
                <a:solidFill>
                  <a:srgbClr val="FFFFFF"/>
                </a:solidFill>
                <a:latin typeface="Arial"/>
                <a:cs typeface="Arial"/>
              </a:rPr>
              <a:t> </a:t>
            </a:r>
            <a:r>
              <a:rPr sz="1200" dirty="0">
                <a:solidFill>
                  <a:srgbClr val="FFFFFF"/>
                </a:solidFill>
                <a:latin typeface="Arial"/>
                <a:cs typeface="Arial"/>
              </a:rPr>
              <a:t>August)</a:t>
            </a:r>
            <a:r>
              <a:rPr sz="1200" spc="-20"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dirty="0">
                <a:solidFill>
                  <a:srgbClr val="FFFFFF"/>
                </a:solidFill>
                <a:latin typeface="Arial"/>
                <a:cs typeface="Arial"/>
              </a:rPr>
              <a:t>never</a:t>
            </a:r>
            <a:r>
              <a:rPr sz="1200" spc="-5" dirty="0">
                <a:solidFill>
                  <a:srgbClr val="FFFFFF"/>
                </a:solidFill>
                <a:latin typeface="Arial"/>
                <a:cs typeface="Arial"/>
              </a:rPr>
              <a:t> </a:t>
            </a:r>
            <a:r>
              <a:rPr sz="1200" dirty="0">
                <a:solidFill>
                  <a:srgbClr val="FFFFFF"/>
                </a:solidFill>
                <a:latin typeface="Arial"/>
                <a:cs typeface="Arial"/>
              </a:rPr>
              <a:t>higher</a:t>
            </a:r>
            <a:r>
              <a:rPr sz="1200" spc="-30" dirty="0">
                <a:solidFill>
                  <a:srgbClr val="FFFFFF"/>
                </a:solidFill>
                <a:latin typeface="Arial"/>
                <a:cs typeface="Arial"/>
              </a:rPr>
              <a:t> </a:t>
            </a:r>
            <a:r>
              <a:rPr sz="1200" spc="-20" dirty="0">
                <a:solidFill>
                  <a:srgbClr val="FFFFFF"/>
                </a:solidFill>
                <a:latin typeface="Arial"/>
                <a:cs typeface="Arial"/>
              </a:rPr>
              <a:t>than</a:t>
            </a:r>
            <a:endParaRPr sz="1200">
              <a:latin typeface="Arial"/>
              <a:cs typeface="Arial"/>
            </a:endParaRPr>
          </a:p>
          <a:p>
            <a:pPr marL="242570">
              <a:lnSpc>
                <a:spcPct val="100000"/>
              </a:lnSpc>
            </a:pPr>
            <a:r>
              <a:rPr sz="1200" dirty="0">
                <a:solidFill>
                  <a:srgbClr val="FFFFFF"/>
                </a:solidFill>
                <a:latin typeface="Arial"/>
                <a:cs typeface="Arial"/>
              </a:rPr>
              <a:t>72.1</a:t>
            </a:r>
            <a:r>
              <a:rPr sz="1200" spc="-30" dirty="0">
                <a:solidFill>
                  <a:srgbClr val="FFFFFF"/>
                </a:solidFill>
                <a:latin typeface="Arial"/>
                <a:cs typeface="Arial"/>
              </a:rPr>
              <a:t> </a:t>
            </a:r>
            <a:r>
              <a:rPr sz="1200" dirty="0">
                <a:solidFill>
                  <a:srgbClr val="FFFFFF"/>
                </a:solidFill>
                <a:latin typeface="Arial"/>
                <a:cs typeface="Arial"/>
              </a:rPr>
              <a:t>(May</a:t>
            </a:r>
            <a:r>
              <a:rPr sz="1200" spc="-10"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spc="-10" dirty="0">
                <a:solidFill>
                  <a:srgbClr val="FFFFFF"/>
                </a:solidFill>
                <a:latin typeface="Arial"/>
                <a:cs typeface="Arial"/>
              </a:rPr>
              <a:t>December).</a:t>
            </a:r>
            <a:endParaRPr sz="1200">
              <a:latin typeface="Arial"/>
              <a:cs typeface="Arial"/>
            </a:endParaRPr>
          </a:p>
          <a:p>
            <a:pPr marL="699770" marR="310515" indent="-230504">
              <a:lnSpc>
                <a:spcPts val="1400"/>
              </a:lnSpc>
              <a:spcBef>
                <a:spcPts val="680"/>
              </a:spcBef>
              <a:buChar char="•"/>
              <a:tabLst>
                <a:tab pos="699770" algn="l"/>
              </a:tabLst>
            </a:pP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continuity</a:t>
            </a:r>
            <a:r>
              <a:rPr sz="1200" spc="-3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overall</a:t>
            </a:r>
            <a:r>
              <a:rPr sz="1200" spc="-25" dirty="0">
                <a:solidFill>
                  <a:srgbClr val="FFFFFF"/>
                </a:solidFill>
                <a:latin typeface="Arial"/>
                <a:cs typeface="Arial"/>
              </a:rPr>
              <a:t> </a:t>
            </a:r>
            <a:r>
              <a:rPr sz="1200" dirty="0">
                <a:solidFill>
                  <a:srgbClr val="FFFFFF"/>
                </a:solidFill>
                <a:latin typeface="Arial"/>
                <a:cs typeface="Arial"/>
              </a:rPr>
              <a:t>HCS</a:t>
            </a:r>
            <a:r>
              <a:rPr sz="1200" spc="-1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reflected</a:t>
            </a:r>
            <a:r>
              <a:rPr sz="1200" spc="-55"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underlying</a:t>
            </a:r>
            <a:r>
              <a:rPr sz="1200" spc="-40" dirty="0">
                <a:solidFill>
                  <a:srgbClr val="FFFFFF"/>
                </a:solidFill>
                <a:latin typeface="Arial"/>
                <a:cs typeface="Arial"/>
              </a:rPr>
              <a:t> </a:t>
            </a:r>
            <a:r>
              <a:rPr sz="1200" dirty="0">
                <a:solidFill>
                  <a:srgbClr val="FFFFFF"/>
                </a:solidFill>
                <a:latin typeface="Arial"/>
                <a:cs typeface="Arial"/>
              </a:rPr>
              <a:t>tracking</a:t>
            </a:r>
            <a:r>
              <a:rPr sz="1200" spc="-25" dirty="0">
                <a:solidFill>
                  <a:srgbClr val="FFFFFF"/>
                </a:solidFill>
                <a:latin typeface="Arial"/>
                <a:cs typeface="Arial"/>
              </a:rPr>
              <a:t> </a:t>
            </a:r>
            <a:r>
              <a:rPr sz="1200" dirty="0">
                <a:solidFill>
                  <a:srgbClr val="FFFFFF"/>
                </a:solidFill>
                <a:latin typeface="Arial"/>
                <a:cs typeface="Arial"/>
              </a:rPr>
              <a:t>measures</a:t>
            </a:r>
            <a:r>
              <a:rPr sz="1200" spc="-45" dirty="0">
                <a:solidFill>
                  <a:srgbClr val="FFFFFF"/>
                </a:solidFill>
                <a:latin typeface="Arial"/>
                <a:cs typeface="Arial"/>
              </a:rPr>
              <a:t> </a:t>
            </a:r>
            <a:r>
              <a:rPr sz="1200" dirty="0">
                <a:solidFill>
                  <a:srgbClr val="FFFFFF"/>
                </a:solidFill>
                <a:latin typeface="Arial"/>
                <a:cs typeface="Arial"/>
              </a:rPr>
              <a:t>as</a:t>
            </a:r>
            <a:r>
              <a:rPr sz="1200" spc="-15" dirty="0">
                <a:solidFill>
                  <a:srgbClr val="FFFFFF"/>
                </a:solidFill>
                <a:latin typeface="Arial"/>
                <a:cs typeface="Arial"/>
              </a:rPr>
              <a:t> </a:t>
            </a:r>
            <a:r>
              <a:rPr sz="1200" dirty="0">
                <a:solidFill>
                  <a:srgbClr val="FFFFFF"/>
                </a:solidFill>
                <a:latin typeface="Arial"/>
                <a:cs typeface="Arial"/>
              </a:rPr>
              <a:t>follows</a:t>
            </a:r>
            <a:r>
              <a:rPr sz="1200" spc="-35" dirty="0">
                <a:solidFill>
                  <a:srgbClr val="FFFFFF"/>
                </a:solidFill>
                <a:latin typeface="Arial"/>
                <a:cs typeface="Arial"/>
              </a:rPr>
              <a:t> </a:t>
            </a:r>
            <a:r>
              <a:rPr sz="1200" dirty="0">
                <a:solidFill>
                  <a:srgbClr val="FFFFFF"/>
                </a:solidFill>
                <a:latin typeface="Arial"/>
                <a:cs typeface="Arial"/>
              </a:rPr>
              <a:t>(where</a:t>
            </a:r>
            <a:r>
              <a:rPr sz="1200" spc="-20" dirty="0">
                <a:solidFill>
                  <a:srgbClr val="FFFFFF"/>
                </a:solidFill>
                <a:latin typeface="Arial"/>
                <a:cs typeface="Arial"/>
              </a:rPr>
              <a:t> </a:t>
            </a:r>
            <a:r>
              <a:rPr sz="1200" dirty="0">
                <a:solidFill>
                  <a:srgbClr val="FFFFFF"/>
                </a:solidFill>
                <a:latin typeface="Arial"/>
                <a:cs typeface="Arial"/>
              </a:rPr>
              <a:t>there</a:t>
            </a:r>
            <a:r>
              <a:rPr sz="1200" spc="-35"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been</a:t>
            </a:r>
            <a:r>
              <a:rPr sz="1200" spc="-40" dirty="0">
                <a:solidFill>
                  <a:srgbClr val="FFFFFF"/>
                </a:solidFill>
                <a:latin typeface="Arial"/>
                <a:cs typeface="Arial"/>
              </a:rPr>
              <a:t> </a:t>
            </a:r>
            <a:r>
              <a:rPr sz="1200" dirty="0">
                <a:solidFill>
                  <a:srgbClr val="FFFFFF"/>
                </a:solidFill>
                <a:latin typeface="Arial"/>
                <a:cs typeface="Arial"/>
              </a:rPr>
              <a:t>some</a:t>
            </a:r>
            <a:r>
              <a:rPr sz="1200" spc="-30" dirty="0">
                <a:solidFill>
                  <a:srgbClr val="FFFFFF"/>
                </a:solidFill>
                <a:latin typeface="Arial"/>
                <a:cs typeface="Arial"/>
              </a:rPr>
              <a:t> </a:t>
            </a:r>
            <a:r>
              <a:rPr sz="1200" dirty="0">
                <a:solidFill>
                  <a:srgbClr val="FFFFFF"/>
                </a:solidFill>
                <a:latin typeface="Arial"/>
                <a:cs typeface="Arial"/>
              </a:rPr>
              <a:t>small-level</a:t>
            </a:r>
            <a:r>
              <a:rPr sz="1200" spc="-40" dirty="0">
                <a:solidFill>
                  <a:srgbClr val="FFFFFF"/>
                </a:solidFill>
                <a:latin typeface="Arial"/>
                <a:cs typeface="Arial"/>
              </a:rPr>
              <a:t> </a:t>
            </a:r>
            <a:r>
              <a:rPr sz="1200" dirty="0">
                <a:solidFill>
                  <a:srgbClr val="FFFFFF"/>
                </a:solidFill>
                <a:latin typeface="Arial"/>
                <a:cs typeface="Arial"/>
              </a:rPr>
              <a:t>shifts,</a:t>
            </a:r>
            <a:r>
              <a:rPr sz="1200" spc="-20" dirty="0">
                <a:solidFill>
                  <a:srgbClr val="FFFFFF"/>
                </a:solidFill>
                <a:latin typeface="Arial"/>
                <a:cs typeface="Arial"/>
              </a:rPr>
              <a:t> </a:t>
            </a:r>
            <a:r>
              <a:rPr sz="1200" dirty="0">
                <a:solidFill>
                  <a:srgbClr val="FFFFFF"/>
                </a:solidFill>
                <a:latin typeface="Arial"/>
                <a:cs typeface="Arial"/>
              </a:rPr>
              <a:t>generally</a:t>
            </a:r>
            <a:r>
              <a:rPr sz="1200" spc="-4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spc="-50" dirty="0">
                <a:solidFill>
                  <a:srgbClr val="FFFFFF"/>
                </a:solidFill>
                <a:latin typeface="Arial"/>
                <a:cs typeface="Arial"/>
              </a:rPr>
              <a:t>a </a:t>
            </a:r>
            <a:r>
              <a:rPr sz="1200" dirty="0">
                <a:solidFill>
                  <a:srgbClr val="FFFFFF"/>
                </a:solidFill>
                <a:latin typeface="Arial"/>
                <a:cs typeface="Arial"/>
              </a:rPr>
              <a:t>positive</a:t>
            </a:r>
            <a:r>
              <a:rPr sz="1200" spc="-25" dirty="0">
                <a:solidFill>
                  <a:srgbClr val="FFFFFF"/>
                </a:solidFill>
                <a:latin typeface="Arial"/>
                <a:cs typeface="Arial"/>
              </a:rPr>
              <a:t> </a:t>
            </a:r>
            <a:r>
              <a:rPr sz="1200" dirty="0">
                <a:solidFill>
                  <a:srgbClr val="FFFFFF"/>
                </a:solidFill>
                <a:latin typeface="Arial"/>
                <a:cs typeface="Arial"/>
              </a:rPr>
              <a:t>nature,</a:t>
            </a:r>
            <a:r>
              <a:rPr sz="1200" spc="-40" dirty="0">
                <a:solidFill>
                  <a:srgbClr val="FFFFFF"/>
                </a:solidFill>
                <a:latin typeface="Arial"/>
                <a:cs typeface="Arial"/>
              </a:rPr>
              <a:t> </a:t>
            </a:r>
            <a:r>
              <a:rPr sz="1200" dirty="0">
                <a:solidFill>
                  <a:srgbClr val="FFFFFF"/>
                </a:solidFill>
                <a:latin typeface="Arial"/>
                <a:cs typeface="Arial"/>
              </a:rPr>
              <a:t>but</a:t>
            </a:r>
            <a:r>
              <a:rPr sz="1200" spc="-20" dirty="0">
                <a:solidFill>
                  <a:srgbClr val="FFFFFF"/>
                </a:solidFill>
                <a:latin typeface="Arial"/>
                <a:cs typeface="Arial"/>
              </a:rPr>
              <a:t> </a:t>
            </a:r>
            <a:r>
              <a:rPr sz="1200" dirty="0">
                <a:solidFill>
                  <a:srgbClr val="FFFFFF"/>
                </a:solidFill>
                <a:latin typeface="Arial"/>
                <a:cs typeface="Arial"/>
              </a:rPr>
              <a:t>no</a:t>
            </a:r>
            <a:r>
              <a:rPr sz="1200" spc="-30" dirty="0">
                <a:solidFill>
                  <a:srgbClr val="FFFFFF"/>
                </a:solidFill>
                <a:latin typeface="Arial"/>
                <a:cs typeface="Arial"/>
              </a:rPr>
              <a:t> </a:t>
            </a:r>
            <a:r>
              <a:rPr sz="1200" dirty="0">
                <a:solidFill>
                  <a:srgbClr val="FFFFFF"/>
                </a:solidFill>
                <a:latin typeface="Arial"/>
                <a:cs typeface="Arial"/>
              </a:rPr>
              <a:t>significant</a:t>
            </a:r>
            <a:r>
              <a:rPr sz="1200" spc="-45" dirty="0">
                <a:solidFill>
                  <a:srgbClr val="FFFFFF"/>
                </a:solidFill>
                <a:latin typeface="Arial"/>
                <a:cs typeface="Arial"/>
              </a:rPr>
              <a:t> </a:t>
            </a:r>
            <a:r>
              <a:rPr sz="1200" dirty="0">
                <a:solidFill>
                  <a:srgbClr val="FFFFFF"/>
                </a:solidFill>
                <a:latin typeface="Arial"/>
                <a:cs typeface="Arial"/>
              </a:rPr>
              <a:t>change)</a:t>
            </a:r>
            <a:r>
              <a:rPr sz="1200" spc="-20" dirty="0">
                <a:solidFill>
                  <a:srgbClr val="FFFFFF"/>
                </a:solidFill>
                <a:latin typeface="Arial"/>
                <a:cs typeface="Arial"/>
              </a:rPr>
              <a:t> </a:t>
            </a:r>
            <a:r>
              <a:rPr sz="1200" dirty="0">
                <a:solidFill>
                  <a:srgbClr val="FFFFFF"/>
                </a:solidFill>
                <a:latin typeface="Arial"/>
                <a:cs typeface="Arial"/>
              </a:rPr>
              <a:t>–</a:t>
            </a:r>
            <a:r>
              <a:rPr sz="1200" spc="-75" dirty="0">
                <a:solidFill>
                  <a:srgbClr val="FFFFFF"/>
                </a:solidFill>
                <a:latin typeface="Arial"/>
                <a:cs typeface="Arial"/>
              </a:rPr>
              <a:t> </a:t>
            </a:r>
            <a:r>
              <a:rPr sz="1200" dirty="0">
                <a:solidFill>
                  <a:srgbClr val="FFFFFF"/>
                </a:solidFill>
                <a:latin typeface="Arial"/>
                <a:cs typeface="Arial"/>
              </a:rPr>
              <a:t>Appendix</a:t>
            </a:r>
            <a:r>
              <a:rPr sz="1200" spc="-50" dirty="0">
                <a:solidFill>
                  <a:srgbClr val="FFFFFF"/>
                </a:solidFill>
                <a:latin typeface="Arial"/>
                <a:cs typeface="Arial"/>
              </a:rPr>
              <a:t> </a:t>
            </a:r>
            <a:r>
              <a:rPr sz="1200" dirty="0">
                <a:solidFill>
                  <a:srgbClr val="FFFFFF"/>
                </a:solidFill>
                <a:latin typeface="Arial"/>
                <a:cs typeface="Arial"/>
              </a:rPr>
              <a:t>provides</a:t>
            </a:r>
            <a:r>
              <a:rPr sz="1200" spc="-3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spc="-10" dirty="0">
                <a:solidFill>
                  <a:srgbClr val="FFFFFF"/>
                </a:solidFill>
                <a:latin typeface="Arial"/>
                <a:cs typeface="Arial"/>
              </a:rPr>
              <a:t>detail</a:t>
            </a:r>
            <a:endParaRPr sz="1200">
              <a:latin typeface="Arial"/>
              <a:cs typeface="Arial"/>
            </a:endParaRPr>
          </a:p>
          <a:p>
            <a:pPr marL="699770" indent="-229870">
              <a:lnSpc>
                <a:spcPct val="100000"/>
              </a:lnSpc>
              <a:spcBef>
                <a:spcPts val="600"/>
              </a:spcBef>
              <a:buFont typeface="Wingdings"/>
              <a:buChar char=""/>
              <a:tabLst>
                <a:tab pos="699770" algn="l"/>
              </a:tabLst>
            </a:pPr>
            <a:r>
              <a:rPr sz="1200" dirty="0">
                <a:solidFill>
                  <a:srgbClr val="FFFFFF"/>
                </a:solidFill>
                <a:latin typeface="Arial"/>
                <a:cs typeface="Arial"/>
              </a:rPr>
              <a:t>92%</a:t>
            </a:r>
            <a:r>
              <a:rPr sz="1200" spc="-40"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are</a:t>
            </a:r>
            <a:r>
              <a:rPr sz="1200" spc="-25" dirty="0">
                <a:solidFill>
                  <a:srgbClr val="FFFFFF"/>
                </a:solidFill>
                <a:latin typeface="Arial"/>
                <a:cs typeface="Arial"/>
              </a:rPr>
              <a:t> </a:t>
            </a:r>
            <a:r>
              <a:rPr sz="1200" dirty="0">
                <a:solidFill>
                  <a:srgbClr val="FFFFFF"/>
                </a:solidFill>
                <a:latin typeface="Arial"/>
                <a:cs typeface="Arial"/>
              </a:rPr>
              <a:t>involved</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decisions</a:t>
            </a:r>
            <a:r>
              <a:rPr sz="1200" spc="-45" dirty="0">
                <a:solidFill>
                  <a:srgbClr val="FFFFFF"/>
                </a:solidFill>
                <a:latin typeface="Arial"/>
                <a:cs typeface="Arial"/>
              </a:rPr>
              <a:t> </a:t>
            </a:r>
            <a:r>
              <a:rPr sz="1200" dirty="0">
                <a:solidFill>
                  <a:srgbClr val="FFFFFF"/>
                </a:solidFill>
                <a:latin typeface="Arial"/>
                <a:cs typeface="Arial"/>
              </a:rPr>
              <a:t>about</a:t>
            </a:r>
            <a:r>
              <a:rPr sz="1200" spc="-50" dirty="0">
                <a:solidFill>
                  <a:srgbClr val="FFFFFF"/>
                </a:solidFill>
                <a:latin typeface="Arial"/>
                <a:cs typeface="Arial"/>
              </a:rPr>
              <a:t> </a:t>
            </a:r>
            <a:r>
              <a:rPr sz="1200" dirty="0">
                <a:solidFill>
                  <a:srgbClr val="FFFFFF"/>
                </a:solidFill>
                <a:latin typeface="Arial"/>
                <a:cs typeface="Arial"/>
              </a:rPr>
              <a:t>themselves</a:t>
            </a:r>
            <a:r>
              <a:rPr sz="1200" spc="-3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line</a:t>
            </a:r>
            <a:r>
              <a:rPr sz="1200" spc="-20"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spc="-10" dirty="0">
                <a:solidFill>
                  <a:srgbClr val="FFFFFF"/>
                </a:solidFill>
                <a:latin typeface="Arial"/>
                <a:cs typeface="Arial"/>
              </a:rPr>
              <a:t>2024)</a:t>
            </a:r>
            <a:endParaRPr sz="1200">
              <a:latin typeface="Arial"/>
              <a:cs typeface="Arial"/>
            </a:endParaRPr>
          </a:p>
          <a:p>
            <a:pPr marL="699770" indent="-229870">
              <a:lnSpc>
                <a:spcPct val="100000"/>
              </a:lnSpc>
              <a:spcBef>
                <a:spcPts val="560"/>
              </a:spcBef>
              <a:buFont typeface="Wingdings"/>
              <a:buChar char=""/>
              <a:tabLst>
                <a:tab pos="699770" algn="l"/>
              </a:tabLst>
            </a:pPr>
            <a:r>
              <a:rPr sz="1200" dirty="0">
                <a:solidFill>
                  <a:srgbClr val="FFFFFF"/>
                </a:solidFill>
                <a:latin typeface="Arial"/>
                <a:cs typeface="Arial"/>
              </a:rPr>
              <a:t>Those</a:t>
            </a:r>
            <a:r>
              <a:rPr sz="1200" spc="-40" dirty="0">
                <a:solidFill>
                  <a:srgbClr val="FFFFFF"/>
                </a:solidFill>
                <a:latin typeface="Arial"/>
                <a:cs typeface="Arial"/>
              </a:rPr>
              <a:t> </a:t>
            </a:r>
            <a:r>
              <a:rPr sz="1200" dirty="0">
                <a:solidFill>
                  <a:srgbClr val="FFFFFF"/>
                </a:solidFill>
                <a:latin typeface="Arial"/>
                <a:cs typeface="Arial"/>
              </a:rPr>
              <a:t>agreeing</a:t>
            </a:r>
            <a:r>
              <a:rPr sz="1200" spc="-4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can</a:t>
            </a:r>
            <a:r>
              <a:rPr sz="1200" spc="-20" dirty="0">
                <a:solidFill>
                  <a:srgbClr val="FFFFFF"/>
                </a:solidFill>
                <a:latin typeface="Arial"/>
                <a:cs typeface="Arial"/>
              </a:rPr>
              <a:t> </a:t>
            </a:r>
            <a:r>
              <a:rPr sz="1200" dirty="0">
                <a:solidFill>
                  <a:srgbClr val="FFFFFF"/>
                </a:solidFill>
                <a:latin typeface="Arial"/>
                <a:cs typeface="Arial"/>
              </a:rPr>
              <a:t>get</a:t>
            </a:r>
            <a:r>
              <a:rPr sz="1200" spc="-1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right</a:t>
            </a:r>
            <a:r>
              <a:rPr sz="1200" spc="-5" dirty="0">
                <a:solidFill>
                  <a:srgbClr val="FFFFFF"/>
                </a:solidFill>
                <a:latin typeface="Arial"/>
                <a:cs typeface="Arial"/>
              </a:rPr>
              <a:t> </a:t>
            </a:r>
            <a:r>
              <a:rPr sz="1200" dirty="0">
                <a:solidFill>
                  <a:srgbClr val="FFFFFF"/>
                </a:solidFill>
                <a:latin typeface="Arial"/>
                <a:cs typeface="Arial"/>
              </a:rPr>
              <a:t>help</a:t>
            </a:r>
            <a:r>
              <a:rPr sz="1200" spc="-25" dirty="0">
                <a:solidFill>
                  <a:srgbClr val="FFFFFF"/>
                </a:solidFill>
                <a:latin typeface="Arial"/>
                <a:cs typeface="Arial"/>
              </a:rPr>
              <a:t> </a:t>
            </a:r>
            <a:r>
              <a:rPr sz="1200" dirty="0">
                <a:solidFill>
                  <a:srgbClr val="FFFFFF"/>
                </a:solidFill>
                <a:latin typeface="Arial"/>
                <a:cs typeface="Arial"/>
              </a:rPr>
              <a:t>if</a:t>
            </a:r>
            <a:r>
              <a:rPr sz="1200" spc="-10"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need</a:t>
            </a:r>
            <a:r>
              <a:rPr sz="1200" spc="-35" dirty="0">
                <a:solidFill>
                  <a:srgbClr val="FFFFFF"/>
                </a:solidFill>
                <a:latin typeface="Arial"/>
                <a:cs typeface="Arial"/>
              </a:rPr>
              <a:t> </a:t>
            </a:r>
            <a:r>
              <a:rPr sz="1200" dirty="0">
                <a:solidFill>
                  <a:srgbClr val="FFFFFF"/>
                </a:solidFill>
                <a:latin typeface="Arial"/>
                <a:cs typeface="Arial"/>
              </a:rPr>
              <a:t>it</a:t>
            </a:r>
            <a:r>
              <a:rPr sz="1200" spc="5" dirty="0">
                <a:solidFill>
                  <a:srgbClr val="FFFFFF"/>
                </a:solidFill>
                <a:latin typeface="Arial"/>
                <a:cs typeface="Arial"/>
              </a:rPr>
              <a:t> </a:t>
            </a:r>
            <a:r>
              <a:rPr sz="1200" dirty="0">
                <a:solidFill>
                  <a:srgbClr val="FFFFFF"/>
                </a:solidFill>
                <a:latin typeface="Arial"/>
                <a:cs typeface="Arial"/>
              </a:rPr>
              <a:t>has</a:t>
            </a:r>
            <a:r>
              <a:rPr sz="1200" spc="-30" dirty="0">
                <a:solidFill>
                  <a:srgbClr val="FFFFFF"/>
                </a:solidFill>
                <a:latin typeface="Arial"/>
                <a:cs typeface="Arial"/>
              </a:rPr>
              <a:t> </a:t>
            </a:r>
            <a:r>
              <a:rPr sz="1200" dirty="0">
                <a:solidFill>
                  <a:srgbClr val="FFFFFF"/>
                </a:solidFill>
                <a:latin typeface="Arial"/>
                <a:cs typeface="Arial"/>
              </a:rPr>
              <a:t>increased</a:t>
            </a:r>
            <a:r>
              <a:rPr sz="1200" spc="-45"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77%</a:t>
            </a:r>
            <a:r>
              <a:rPr sz="1200" spc="-25" dirty="0">
                <a:solidFill>
                  <a:srgbClr val="FFFFFF"/>
                </a:solidFill>
                <a:latin typeface="Arial"/>
                <a:cs typeface="Arial"/>
              </a:rPr>
              <a:t> </a:t>
            </a:r>
            <a:r>
              <a:rPr sz="1200" dirty="0">
                <a:solidFill>
                  <a:srgbClr val="FFFFFF"/>
                </a:solidFill>
                <a:latin typeface="Arial"/>
                <a:cs typeface="Arial"/>
              </a:rPr>
              <a:t>compared</a:t>
            </a:r>
            <a:r>
              <a:rPr sz="1200" spc="-4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75%</a:t>
            </a:r>
            <a:r>
              <a:rPr sz="1200" spc="-30" dirty="0">
                <a:solidFill>
                  <a:srgbClr val="FFFFFF"/>
                </a:solidFill>
                <a:latin typeface="Arial"/>
                <a:cs typeface="Arial"/>
              </a:rPr>
              <a:t> </a:t>
            </a:r>
            <a:r>
              <a:rPr sz="1200" dirty="0">
                <a:solidFill>
                  <a:srgbClr val="FFFFFF"/>
                </a:solidFill>
                <a:latin typeface="Arial"/>
                <a:cs typeface="Arial"/>
              </a:rPr>
              <a:t>in</a:t>
            </a:r>
            <a:r>
              <a:rPr sz="1200" spc="-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previous</a:t>
            </a:r>
            <a:r>
              <a:rPr sz="1200" spc="-30" dirty="0">
                <a:solidFill>
                  <a:srgbClr val="FFFFFF"/>
                </a:solidFill>
                <a:latin typeface="Arial"/>
                <a:cs typeface="Arial"/>
              </a:rPr>
              <a:t> </a:t>
            </a:r>
            <a:r>
              <a:rPr sz="1200" spc="-20" dirty="0">
                <a:solidFill>
                  <a:srgbClr val="FFFFFF"/>
                </a:solidFill>
                <a:latin typeface="Arial"/>
                <a:cs typeface="Arial"/>
              </a:rPr>
              <a:t>wave</a:t>
            </a:r>
            <a:endParaRPr sz="1200">
              <a:latin typeface="Arial"/>
              <a:cs typeface="Arial"/>
            </a:endParaRPr>
          </a:p>
          <a:p>
            <a:pPr marL="699770" indent="-229870">
              <a:lnSpc>
                <a:spcPct val="100000"/>
              </a:lnSpc>
              <a:spcBef>
                <a:spcPts val="640"/>
              </a:spcBef>
              <a:buFont typeface="Wingdings"/>
              <a:buChar char=""/>
              <a:tabLst>
                <a:tab pos="699770" algn="l"/>
              </a:tabLst>
            </a:pPr>
            <a:r>
              <a:rPr sz="1200" dirty="0">
                <a:solidFill>
                  <a:srgbClr val="FFFFFF"/>
                </a:solidFill>
                <a:latin typeface="Arial"/>
                <a:cs typeface="Arial"/>
              </a:rPr>
              <a:t>85%</a:t>
            </a:r>
            <a:r>
              <a:rPr sz="1200" spc="-35" dirty="0">
                <a:solidFill>
                  <a:srgbClr val="FFFFFF"/>
                </a:solidFill>
                <a:latin typeface="Arial"/>
                <a:cs typeface="Arial"/>
              </a:rPr>
              <a:t> </a:t>
            </a:r>
            <a:r>
              <a:rPr sz="1200" dirty="0">
                <a:solidFill>
                  <a:srgbClr val="FFFFFF"/>
                </a:solidFill>
                <a:latin typeface="Arial"/>
                <a:cs typeface="Arial"/>
              </a:rPr>
              <a:t>agree</a:t>
            </a:r>
            <a:r>
              <a:rPr sz="1200" spc="-3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can</a:t>
            </a:r>
            <a:r>
              <a:rPr sz="1200" spc="-30" dirty="0">
                <a:solidFill>
                  <a:srgbClr val="FFFFFF"/>
                </a:solidFill>
                <a:latin typeface="Arial"/>
                <a:cs typeface="Arial"/>
              </a:rPr>
              <a:t> </a:t>
            </a:r>
            <a:r>
              <a:rPr sz="1200" dirty="0">
                <a:solidFill>
                  <a:srgbClr val="FFFFFF"/>
                </a:solidFill>
                <a:latin typeface="Arial"/>
                <a:cs typeface="Arial"/>
              </a:rPr>
              <a:t>look</a:t>
            </a:r>
            <a:r>
              <a:rPr sz="1200" spc="-15" dirty="0">
                <a:solidFill>
                  <a:srgbClr val="FFFFFF"/>
                </a:solidFill>
                <a:latin typeface="Arial"/>
                <a:cs typeface="Arial"/>
              </a:rPr>
              <a:t> </a:t>
            </a:r>
            <a:r>
              <a:rPr sz="1200" dirty="0">
                <a:solidFill>
                  <a:srgbClr val="FFFFFF"/>
                </a:solidFill>
                <a:latin typeface="Arial"/>
                <a:cs typeface="Arial"/>
              </a:rPr>
              <a:t>after</a:t>
            </a:r>
            <a:r>
              <a:rPr sz="1200" spc="-35"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health</a:t>
            </a:r>
            <a:r>
              <a:rPr sz="1200" spc="-10" dirty="0">
                <a:solidFill>
                  <a:srgbClr val="FFFFFF"/>
                </a:solidFill>
                <a:latin typeface="Arial"/>
                <a:cs typeface="Arial"/>
              </a:rPr>
              <a:t> </a:t>
            </a:r>
            <a:r>
              <a:rPr sz="1200" dirty="0">
                <a:solidFill>
                  <a:srgbClr val="FFFFFF"/>
                </a:solidFill>
                <a:latin typeface="Arial"/>
                <a:cs typeface="Arial"/>
              </a:rPr>
              <a:t>–</a:t>
            </a:r>
            <a:r>
              <a:rPr sz="1200" spc="-15" dirty="0">
                <a:solidFill>
                  <a:srgbClr val="FFFFFF"/>
                </a:solidFill>
                <a:latin typeface="Arial"/>
                <a:cs typeface="Arial"/>
              </a:rPr>
              <a:t> </a:t>
            </a:r>
            <a:r>
              <a:rPr sz="1200" dirty="0">
                <a:solidFill>
                  <a:srgbClr val="FFFFFF"/>
                </a:solidFill>
                <a:latin typeface="Arial"/>
                <a:cs typeface="Arial"/>
              </a:rPr>
              <a:t>reporting</a:t>
            </a:r>
            <a:r>
              <a:rPr sz="1200" spc="-35" dirty="0">
                <a:solidFill>
                  <a:srgbClr val="FFFFFF"/>
                </a:solidFill>
                <a:latin typeface="Arial"/>
                <a:cs typeface="Arial"/>
              </a:rPr>
              <a:t> </a:t>
            </a:r>
            <a:r>
              <a:rPr sz="1200" dirty="0">
                <a:solidFill>
                  <a:srgbClr val="FFFFFF"/>
                </a:solidFill>
                <a:latin typeface="Arial"/>
                <a:cs typeface="Arial"/>
              </a:rPr>
              <a:t>an</a:t>
            </a:r>
            <a:r>
              <a:rPr sz="1200" spc="-30" dirty="0">
                <a:solidFill>
                  <a:srgbClr val="FFFFFF"/>
                </a:solidFill>
                <a:latin typeface="Arial"/>
                <a:cs typeface="Arial"/>
              </a:rPr>
              <a:t> </a:t>
            </a:r>
            <a:r>
              <a:rPr sz="1200" dirty="0">
                <a:solidFill>
                  <a:srgbClr val="FFFFFF"/>
                </a:solidFill>
                <a:latin typeface="Arial"/>
                <a:cs typeface="Arial"/>
              </a:rPr>
              <a:t>increase</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1pp</a:t>
            </a:r>
            <a:r>
              <a:rPr sz="1200" spc="-30" dirty="0">
                <a:solidFill>
                  <a:srgbClr val="FFFFFF"/>
                </a:solidFill>
                <a:latin typeface="Arial"/>
                <a:cs typeface="Arial"/>
              </a:rPr>
              <a:t> </a:t>
            </a:r>
            <a:r>
              <a:rPr sz="1200" dirty="0">
                <a:solidFill>
                  <a:srgbClr val="FFFFFF"/>
                </a:solidFill>
                <a:latin typeface="Arial"/>
                <a:cs typeface="Arial"/>
              </a:rPr>
              <a:t>since</a:t>
            </a:r>
            <a:r>
              <a:rPr sz="1200" spc="-25" dirty="0">
                <a:solidFill>
                  <a:srgbClr val="FFFFFF"/>
                </a:solidFill>
                <a:latin typeface="Arial"/>
                <a:cs typeface="Arial"/>
              </a:rPr>
              <a:t> </a:t>
            </a:r>
            <a:r>
              <a:rPr sz="1200" spc="-10" dirty="0">
                <a:solidFill>
                  <a:srgbClr val="FFFFFF"/>
                </a:solidFill>
                <a:latin typeface="Arial"/>
                <a:cs typeface="Arial"/>
              </a:rPr>
              <a:t>October</a:t>
            </a:r>
            <a:endParaRPr sz="1200">
              <a:latin typeface="Arial"/>
              <a:cs typeface="Arial"/>
            </a:endParaRPr>
          </a:p>
          <a:p>
            <a:pPr marL="699770" indent="-229870">
              <a:lnSpc>
                <a:spcPct val="100000"/>
              </a:lnSpc>
              <a:spcBef>
                <a:spcPts val="600"/>
              </a:spcBef>
              <a:buFont typeface="Wingdings"/>
              <a:buChar char=""/>
              <a:tabLst>
                <a:tab pos="699770" algn="l"/>
              </a:tabLst>
            </a:pPr>
            <a:r>
              <a:rPr sz="1200" dirty="0">
                <a:solidFill>
                  <a:srgbClr val="FFFFFF"/>
                </a:solidFill>
                <a:latin typeface="Arial"/>
                <a:cs typeface="Arial"/>
              </a:rPr>
              <a:t>4</a:t>
            </a:r>
            <a:r>
              <a:rPr sz="1200" spc="-20" dirty="0">
                <a:solidFill>
                  <a:srgbClr val="FFFFFF"/>
                </a:solidFill>
                <a:latin typeface="Arial"/>
                <a:cs typeface="Arial"/>
              </a:rPr>
              <a:t> </a:t>
            </a:r>
            <a:r>
              <a:rPr sz="1200" dirty="0">
                <a:solidFill>
                  <a:srgbClr val="FFFFFF"/>
                </a:solidFill>
                <a:latin typeface="Arial"/>
                <a:cs typeface="Arial"/>
              </a:rPr>
              <a:t>in</a:t>
            </a:r>
            <a:r>
              <a:rPr sz="1200" spc="-5" dirty="0">
                <a:solidFill>
                  <a:srgbClr val="FFFFFF"/>
                </a:solidFill>
                <a:latin typeface="Arial"/>
                <a:cs typeface="Arial"/>
              </a:rPr>
              <a:t> </a:t>
            </a:r>
            <a:r>
              <a:rPr sz="1200" dirty="0">
                <a:solidFill>
                  <a:srgbClr val="FFFFFF"/>
                </a:solidFill>
                <a:latin typeface="Arial"/>
                <a:cs typeface="Arial"/>
              </a:rPr>
              <a:t>5</a:t>
            </a:r>
            <a:r>
              <a:rPr sz="1200" spc="-15" dirty="0">
                <a:solidFill>
                  <a:srgbClr val="FFFFFF"/>
                </a:solidFill>
                <a:latin typeface="Arial"/>
                <a:cs typeface="Arial"/>
              </a:rPr>
              <a:t> </a:t>
            </a:r>
            <a:r>
              <a:rPr sz="1200" dirty="0">
                <a:solidFill>
                  <a:srgbClr val="FFFFFF"/>
                </a:solidFill>
                <a:latin typeface="Arial"/>
                <a:cs typeface="Arial"/>
              </a:rPr>
              <a:t>(79%)</a:t>
            </a:r>
            <a:r>
              <a:rPr sz="1200" spc="-20" dirty="0">
                <a:solidFill>
                  <a:srgbClr val="FFFFFF"/>
                </a:solidFill>
                <a:latin typeface="Arial"/>
                <a:cs typeface="Arial"/>
              </a:rPr>
              <a:t> </a:t>
            </a:r>
            <a:r>
              <a:rPr sz="1200" dirty="0">
                <a:solidFill>
                  <a:srgbClr val="FFFFFF"/>
                </a:solidFill>
                <a:latin typeface="Arial"/>
                <a:cs typeface="Arial"/>
              </a:rPr>
              <a:t>agree</a:t>
            </a:r>
            <a:r>
              <a:rPr sz="1200" spc="-3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they</a:t>
            </a:r>
            <a:r>
              <a:rPr sz="1200" spc="-30" dirty="0">
                <a:solidFill>
                  <a:srgbClr val="FFFFFF"/>
                </a:solidFill>
                <a:latin typeface="Arial"/>
                <a:cs typeface="Arial"/>
              </a:rPr>
              <a:t> </a:t>
            </a:r>
            <a:r>
              <a:rPr sz="1200" dirty="0">
                <a:solidFill>
                  <a:srgbClr val="FFFFFF"/>
                </a:solidFill>
                <a:latin typeface="Arial"/>
                <a:cs typeface="Arial"/>
              </a:rPr>
              <a:t>know</a:t>
            </a:r>
            <a:r>
              <a:rPr sz="1200" spc="-20" dirty="0">
                <a:solidFill>
                  <a:srgbClr val="FFFFFF"/>
                </a:solidFill>
                <a:latin typeface="Arial"/>
                <a:cs typeface="Arial"/>
              </a:rPr>
              <a:t> </a:t>
            </a:r>
            <a:r>
              <a:rPr sz="1200" dirty="0">
                <a:solidFill>
                  <a:srgbClr val="FFFFFF"/>
                </a:solidFill>
                <a:latin typeface="Arial"/>
                <a:cs typeface="Arial"/>
              </a:rPr>
              <a:t>enough</a:t>
            </a:r>
            <a:r>
              <a:rPr sz="1200" spc="-50" dirty="0">
                <a:solidFill>
                  <a:srgbClr val="FFFFFF"/>
                </a:solidFill>
                <a:latin typeface="Arial"/>
                <a:cs typeface="Arial"/>
              </a:rPr>
              <a:t> </a:t>
            </a:r>
            <a:r>
              <a:rPr sz="1200" dirty="0">
                <a:solidFill>
                  <a:srgbClr val="FFFFFF"/>
                </a:solidFill>
                <a:latin typeface="Arial"/>
                <a:cs typeface="Arial"/>
              </a:rPr>
              <a:t>about</a:t>
            </a:r>
            <a:r>
              <a:rPr sz="1200" spc="-45"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health,</a:t>
            </a:r>
            <a:r>
              <a:rPr sz="1200" spc="-40" dirty="0">
                <a:solidFill>
                  <a:srgbClr val="FFFFFF"/>
                </a:solidFill>
                <a:latin typeface="Arial"/>
                <a:cs typeface="Arial"/>
              </a:rPr>
              <a:t> </a:t>
            </a:r>
            <a:r>
              <a:rPr sz="1200" dirty="0">
                <a:solidFill>
                  <a:srgbClr val="FFFFFF"/>
                </a:solidFill>
                <a:latin typeface="Arial"/>
                <a:cs typeface="Arial"/>
              </a:rPr>
              <a:t>just</a:t>
            </a:r>
            <a:r>
              <a:rPr sz="1200" spc="-5" dirty="0">
                <a:solidFill>
                  <a:srgbClr val="FFFFFF"/>
                </a:solidFill>
                <a:latin typeface="Arial"/>
                <a:cs typeface="Arial"/>
              </a:rPr>
              <a:t> </a:t>
            </a:r>
            <a:r>
              <a:rPr sz="1200" dirty="0">
                <a:solidFill>
                  <a:srgbClr val="FFFFFF"/>
                </a:solidFill>
                <a:latin typeface="Arial"/>
                <a:cs typeface="Arial"/>
              </a:rPr>
              <a:t>1pp</a:t>
            </a:r>
            <a:r>
              <a:rPr sz="1200" spc="-35" dirty="0">
                <a:solidFill>
                  <a:srgbClr val="FFFFFF"/>
                </a:solidFill>
                <a:latin typeface="Arial"/>
                <a:cs typeface="Arial"/>
              </a:rPr>
              <a:t> </a:t>
            </a:r>
            <a:r>
              <a:rPr sz="1200" dirty="0">
                <a:solidFill>
                  <a:srgbClr val="FFFFFF"/>
                </a:solidFill>
                <a:latin typeface="Arial"/>
                <a:cs typeface="Arial"/>
              </a:rPr>
              <a:t>higher</a:t>
            </a:r>
            <a:r>
              <a:rPr sz="1200" spc="-30"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dirty="0">
                <a:solidFill>
                  <a:srgbClr val="FFFFFF"/>
                </a:solidFill>
                <a:latin typeface="Arial"/>
                <a:cs typeface="Arial"/>
              </a:rPr>
              <a:t>October</a:t>
            </a:r>
            <a:r>
              <a:rPr sz="1200" spc="-20" dirty="0">
                <a:solidFill>
                  <a:srgbClr val="FFFFFF"/>
                </a:solidFill>
                <a:latin typeface="Arial"/>
                <a:cs typeface="Arial"/>
              </a:rPr>
              <a:t> 2024</a:t>
            </a:r>
            <a:endParaRPr sz="1200">
              <a:latin typeface="Arial"/>
              <a:cs typeface="Arial"/>
            </a:endParaRPr>
          </a:p>
          <a:p>
            <a:pPr marL="242570" marR="5080" indent="-230504">
              <a:lnSpc>
                <a:spcPct val="100000"/>
              </a:lnSpc>
              <a:spcBef>
                <a:spcPts val="600"/>
              </a:spcBef>
              <a:buFont typeface="Wingdings"/>
              <a:buChar char=""/>
              <a:tabLst>
                <a:tab pos="242570" algn="l"/>
              </a:tabLst>
            </a:pPr>
            <a:r>
              <a:rPr sz="1200" dirty="0">
                <a:solidFill>
                  <a:srgbClr val="FFFFFF"/>
                </a:solidFill>
                <a:latin typeface="Arial"/>
                <a:cs typeface="Arial"/>
              </a:rPr>
              <a:t>Disabled</a:t>
            </a:r>
            <a:r>
              <a:rPr sz="1200" spc="-15" dirty="0">
                <a:solidFill>
                  <a:srgbClr val="FFFFFF"/>
                </a:solidFill>
                <a:latin typeface="Arial"/>
                <a:cs typeface="Arial"/>
              </a:rPr>
              <a:t> </a:t>
            </a:r>
            <a:r>
              <a:rPr sz="1200" spc="-10" dirty="0">
                <a:solidFill>
                  <a:srgbClr val="FFFFFF"/>
                </a:solidFill>
                <a:latin typeface="Arial"/>
                <a:cs typeface="Arial"/>
              </a:rPr>
              <a:t>respondents</a:t>
            </a:r>
            <a:r>
              <a:rPr sz="1200" spc="-25" dirty="0">
                <a:solidFill>
                  <a:srgbClr val="FFFFFF"/>
                </a:solidFill>
                <a:latin typeface="Arial"/>
                <a:cs typeface="Arial"/>
              </a:rPr>
              <a:t> </a:t>
            </a:r>
            <a:r>
              <a:rPr sz="1200" dirty="0">
                <a:solidFill>
                  <a:srgbClr val="FFFFFF"/>
                </a:solidFill>
                <a:latin typeface="Arial"/>
                <a:cs typeface="Arial"/>
              </a:rPr>
              <a:t>recorded</a:t>
            </a:r>
            <a:r>
              <a:rPr sz="1200" spc="-50"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HCS</a:t>
            </a:r>
            <a:r>
              <a:rPr sz="1200" spc="-15"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64.3,</a:t>
            </a:r>
            <a:r>
              <a:rPr sz="1200" spc="-20" dirty="0">
                <a:solidFill>
                  <a:srgbClr val="FFFFFF"/>
                </a:solidFill>
                <a:latin typeface="Arial"/>
                <a:cs typeface="Arial"/>
              </a:rPr>
              <a:t> </a:t>
            </a:r>
            <a:r>
              <a:rPr sz="1200" dirty="0">
                <a:solidFill>
                  <a:srgbClr val="FFFFFF"/>
                </a:solidFill>
                <a:latin typeface="Arial"/>
                <a:cs typeface="Arial"/>
              </a:rPr>
              <a:t>which</a:t>
            </a:r>
            <a:r>
              <a:rPr sz="1200" spc="-15" dirty="0">
                <a:solidFill>
                  <a:srgbClr val="FFFFFF"/>
                </a:solidFill>
                <a:latin typeface="Arial"/>
                <a:cs typeface="Arial"/>
              </a:rPr>
              <a:t> </a:t>
            </a:r>
            <a:r>
              <a:rPr sz="1200" dirty="0">
                <a:solidFill>
                  <a:srgbClr val="FFFFFF"/>
                </a:solidFill>
                <a:latin typeface="Arial"/>
                <a:cs typeface="Arial"/>
              </a:rPr>
              <a:t>is</a:t>
            </a:r>
            <a:r>
              <a:rPr sz="1200" spc="-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same</a:t>
            </a:r>
            <a:r>
              <a:rPr sz="1200" spc="-25" dirty="0">
                <a:solidFill>
                  <a:srgbClr val="FFFFFF"/>
                </a:solidFill>
                <a:latin typeface="Arial"/>
                <a:cs typeface="Arial"/>
              </a:rPr>
              <a:t> </a:t>
            </a:r>
            <a:r>
              <a:rPr sz="1200" dirty="0">
                <a:solidFill>
                  <a:srgbClr val="FFFFFF"/>
                </a:solidFill>
                <a:latin typeface="Arial"/>
                <a:cs typeface="Arial"/>
              </a:rPr>
              <a:t>score</a:t>
            </a:r>
            <a:r>
              <a:rPr sz="1200" spc="-15" dirty="0">
                <a:solidFill>
                  <a:srgbClr val="FFFFFF"/>
                </a:solidFill>
                <a:latin typeface="Arial"/>
                <a:cs typeface="Arial"/>
              </a:rPr>
              <a:t> </a:t>
            </a:r>
            <a:r>
              <a:rPr sz="1200" dirty="0">
                <a:solidFill>
                  <a:srgbClr val="FFFFFF"/>
                </a:solidFill>
                <a:latin typeface="Arial"/>
                <a:cs typeface="Arial"/>
              </a:rPr>
              <a:t>for</a:t>
            </a:r>
            <a:r>
              <a:rPr sz="1200" spc="-30" dirty="0">
                <a:solidFill>
                  <a:srgbClr val="FFFFFF"/>
                </a:solidFill>
                <a:latin typeface="Arial"/>
                <a:cs typeface="Arial"/>
              </a:rPr>
              <a:t> </a:t>
            </a:r>
            <a:r>
              <a:rPr sz="1200" dirty="0">
                <a:solidFill>
                  <a:srgbClr val="FFFFFF"/>
                </a:solidFill>
                <a:latin typeface="Arial"/>
                <a:cs typeface="Arial"/>
              </a:rPr>
              <a:t>disabled</a:t>
            </a:r>
            <a:r>
              <a:rPr sz="1200" spc="-45"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previous</a:t>
            </a:r>
            <a:r>
              <a:rPr sz="1200" spc="-30" dirty="0">
                <a:solidFill>
                  <a:srgbClr val="FFFFFF"/>
                </a:solidFill>
                <a:latin typeface="Arial"/>
                <a:cs typeface="Arial"/>
              </a:rPr>
              <a:t> </a:t>
            </a:r>
            <a:r>
              <a:rPr sz="1200" dirty="0">
                <a:solidFill>
                  <a:srgbClr val="FFFFFF"/>
                </a:solidFill>
                <a:latin typeface="Arial"/>
                <a:cs typeface="Arial"/>
              </a:rPr>
              <a:t>wave,</a:t>
            </a:r>
            <a:r>
              <a:rPr sz="1200" spc="10" dirty="0">
                <a:solidFill>
                  <a:srgbClr val="FFFFFF"/>
                </a:solidFill>
                <a:latin typeface="Arial"/>
                <a:cs typeface="Arial"/>
              </a:rPr>
              <a:t> </a:t>
            </a:r>
            <a:r>
              <a:rPr sz="1200" dirty="0">
                <a:solidFill>
                  <a:srgbClr val="FFFFFF"/>
                </a:solidFill>
                <a:latin typeface="Arial"/>
                <a:cs typeface="Arial"/>
              </a:rPr>
              <a:t>again</a:t>
            </a:r>
            <a:r>
              <a:rPr sz="1200" spc="-25" dirty="0">
                <a:solidFill>
                  <a:srgbClr val="FFFFFF"/>
                </a:solidFill>
                <a:latin typeface="Arial"/>
                <a:cs typeface="Arial"/>
              </a:rPr>
              <a:t> </a:t>
            </a:r>
            <a:r>
              <a:rPr sz="1200" dirty="0">
                <a:solidFill>
                  <a:srgbClr val="FFFFFF"/>
                </a:solidFill>
                <a:latin typeface="Arial"/>
                <a:cs typeface="Arial"/>
              </a:rPr>
              <a:t>representing</a:t>
            </a:r>
            <a:r>
              <a:rPr sz="1200" spc="-50"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spc="-10" dirty="0">
                <a:solidFill>
                  <a:srgbClr val="FFFFFF"/>
                </a:solidFill>
                <a:latin typeface="Arial"/>
                <a:cs typeface="Arial"/>
              </a:rPr>
              <a:t>‘moderate’</a:t>
            </a:r>
            <a:r>
              <a:rPr sz="1200" spc="-85" dirty="0">
                <a:solidFill>
                  <a:srgbClr val="FFFFFF"/>
                </a:solidFill>
                <a:latin typeface="Arial"/>
                <a:cs typeface="Arial"/>
              </a:rPr>
              <a:t> </a:t>
            </a:r>
            <a:r>
              <a:rPr sz="1200" dirty="0">
                <a:solidFill>
                  <a:srgbClr val="FFFFFF"/>
                </a:solidFill>
                <a:latin typeface="Arial"/>
                <a:cs typeface="Arial"/>
              </a:rPr>
              <a:t>level</a:t>
            </a:r>
            <a:r>
              <a:rPr sz="1200" spc="-5"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spc="-10" dirty="0">
                <a:solidFill>
                  <a:srgbClr val="FFFFFF"/>
                </a:solidFill>
                <a:latin typeface="Arial"/>
                <a:cs typeface="Arial"/>
              </a:rPr>
              <a:t>health </a:t>
            </a:r>
            <a:r>
              <a:rPr sz="1200" dirty="0">
                <a:solidFill>
                  <a:srgbClr val="FFFFFF"/>
                </a:solidFill>
                <a:latin typeface="Arial"/>
                <a:cs typeface="Arial"/>
              </a:rPr>
              <a:t>confidence.</a:t>
            </a:r>
            <a:r>
              <a:rPr sz="1200" spc="-50" dirty="0">
                <a:solidFill>
                  <a:srgbClr val="FFFFFF"/>
                </a:solidFill>
                <a:latin typeface="Arial"/>
                <a:cs typeface="Arial"/>
              </a:rPr>
              <a:t> </a:t>
            </a:r>
            <a:r>
              <a:rPr sz="1200" dirty="0">
                <a:solidFill>
                  <a:srgbClr val="FFFFFF"/>
                </a:solidFill>
                <a:latin typeface="Arial"/>
                <a:cs typeface="Arial"/>
              </a:rPr>
              <a:t>Disabled</a:t>
            </a:r>
            <a:r>
              <a:rPr sz="1200" spc="-40" dirty="0">
                <a:solidFill>
                  <a:srgbClr val="FFFFFF"/>
                </a:solidFill>
                <a:latin typeface="Arial"/>
                <a:cs typeface="Arial"/>
              </a:rPr>
              <a:t> </a:t>
            </a:r>
            <a:r>
              <a:rPr sz="120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note</a:t>
            </a:r>
            <a:r>
              <a:rPr sz="1200" spc="-30" dirty="0">
                <a:solidFill>
                  <a:srgbClr val="FFFFFF"/>
                </a:solidFill>
                <a:latin typeface="Arial"/>
                <a:cs typeface="Arial"/>
              </a:rPr>
              <a:t> </a:t>
            </a:r>
            <a:r>
              <a:rPr sz="1200" dirty="0">
                <a:solidFill>
                  <a:srgbClr val="FFFFFF"/>
                </a:solidFill>
                <a:latin typeface="Arial"/>
                <a:cs typeface="Arial"/>
              </a:rPr>
              <a:t>an</a:t>
            </a:r>
            <a:r>
              <a:rPr sz="1200" spc="-25" dirty="0">
                <a:solidFill>
                  <a:srgbClr val="FFFFFF"/>
                </a:solidFill>
                <a:latin typeface="Arial"/>
                <a:cs typeface="Arial"/>
              </a:rPr>
              <a:t> </a:t>
            </a:r>
            <a:r>
              <a:rPr sz="1200" dirty="0">
                <a:solidFill>
                  <a:srgbClr val="FFFFFF"/>
                </a:solidFill>
                <a:latin typeface="Arial"/>
                <a:cs typeface="Arial"/>
              </a:rPr>
              <a:t>increase</a:t>
            </a:r>
            <a:r>
              <a:rPr sz="1200" spc="-4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agreement</a:t>
            </a:r>
            <a:r>
              <a:rPr sz="1200" spc="-50"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they</a:t>
            </a:r>
            <a:r>
              <a:rPr sz="1200" spc="-30" dirty="0">
                <a:solidFill>
                  <a:srgbClr val="FFFFFF"/>
                </a:solidFill>
                <a:latin typeface="Arial"/>
                <a:cs typeface="Arial"/>
              </a:rPr>
              <a:t> </a:t>
            </a:r>
            <a:r>
              <a:rPr sz="1200" dirty="0">
                <a:solidFill>
                  <a:srgbClr val="FFFFFF"/>
                </a:solidFill>
                <a:latin typeface="Arial"/>
                <a:cs typeface="Arial"/>
              </a:rPr>
              <a:t>can</a:t>
            </a:r>
            <a:r>
              <a:rPr sz="1200" spc="-30" dirty="0">
                <a:solidFill>
                  <a:srgbClr val="FFFFFF"/>
                </a:solidFill>
                <a:latin typeface="Arial"/>
                <a:cs typeface="Arial"/>
              </a:rPr>
              <a:t> </a:t>
            </a:r>
            <a:r>
              <a:rPr sz="1200" dirty="0">
                <a:solidFill>
                  <a:srgbClr val="FFFFFF"/>
                </a:solidFill>
                <a:latin typeface="Arial"/>
                <a:cs typeface="Arial"/>
              </a:rPr>
              <a:t>get</a:t>
            </a:r>
            <a:r>
              <a:rPr sz="1200" spc="-1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right</a:t>
            </a:r>
            <a:r>
              <a:rPr sz="1200" spc="-15" dirty="0">
                <a:solidFill>
                  <a:srgbClr val="FFFFFF"/>
                </a:solidFill>
                <a:latin typeface="Arial"/>
                <a:cs typeface="Arial"/>
              </a:rPr>
              <a:t> </a:t>
            </a:r>
            <a:r>
              <a:rPr sz="1200" dirty="0">
                <a:solidFill>
                  <a:srgbClr val="FFFFFF"/>
                </a:solidFill>
                <a:latin typeface="Arial"/>
                <a:cs typeface="Arial"/>
              </a:rPr>
              <a:t>help</a:t>
            </a:r>
            <a:r>
              <a:rPr sz="1200" spc="-30" dirty="0">
                <a:solidFill>
                  <a:srgbClr val="FFFFFF"/>
                </a:solidFill>
                <a:latin typeface="Arial"/>
                <a:cs typeface="Arial"/>
              </a:rPr>
              <a:t> </a:t>
            </a:r>
            <a:r>
              <a:rPr sz="1200" dirty="0">
                <a:solidFill>
                  <a:srgbClr val="FFFFFF"/>
                </a:solidFill>
                <a:latin typeface="Arial"/>
                <a:cs typeface="Arial"/>
              </a:rPr>
              <a:t>if</a:t>
            </a:r>
            <a:r>
              <a:rPr sz="1200" spc="-1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need</a:t>
            </a:r>
            <a:r>
              <a:rPr sz="1200" spc="-45" dirty="0">
                <a:solidFill>
                  <a:srgbClr val="FFFFFF"/>
                </a:solidFill>
                <a:latin typeface="Arial"/>
                <a:cs typeface="Arial"/>
              </a:rPr>
              <a:t> </a:t>
            </a:r>
            <a:r>
              <a:rPr sz="1200" dirty="0">
                <a:solidFill>
                  <a:srgbClr val="FFFFFF"/>
                </a:solidFill>
                <a:latin typeface="Arial"/>
                <a:cs typeface="Arial"/>
              </a:rPr>
              <a:t>it</a:t>
            </a:r>
            <a:r>
              <a:rPr sz="1200" spc="-10" dirty="0">
                <a:solidFill>
                  <a:srgbClr val="FFFFFF"/>
                </a:solidFill>
                <a:latin typeface="Arial"/>
                <a:cs typeface="Arial"/>
              </a:rPr>
              <a:t> </a:t>
            </a:r>
            <a:r>
              <a:rPr sz="1200" dirty="0">
                <a:solidFill>
                  <a:srgbClr val="FFFFFF"/>
                </a:solidFill>
                <a:latin typeface="Arial"/>
                <a:cs typeface="Arial"/>
              </a:rPr>
              <a:t>(+1.5),</a:t>
            </a:r>
            <a:r>
              <a:rPr sz="1200" spc="-15" dirty="0">
                <a:solidFill>
                  <a:srgbClr val="FFFFFF"/>
                </a:solidFill>
                <a:latin typeface="Arial"/>
                <a:cs typeface="Arial"/>
              </a:rPr>
              <a:t> </a:t>
            </a:r>
            <a:r>
              <a:rPr sz="1200" dirty="0">
                <a:solidFill>
                  <a:srgbClr val="FFFFFF"/>
                </a:solidFill>
                <a:latin typeface="Arial"/>
                <a:cs typeface="Arial"/>
              </a:rPr>
              <a:t>but</a:t>
            </a:r>
            <a:r>
              <a:rPr sz="1200" spc="-35" dirty="0">
                <a:solidFill>
                  <a:srgbClr val="FFFFFF"/>
                </a:solidFill>
                <a:latin typeface="Arial"/>
                <a:cs typeface="Arial"/>
              </a:rPr>
              <a:t> </a:t>
            </a:r>
            <a:r>
              <a:rPr sz="1200" dirty="0">
                <a:solidFill>
                  <a:srgbClr val="FFFFFF"/>
                </a:solidFill>
                <a:latin typeface="Arial"/>
                <a:cs typeface="Arial"/>
              </a:rPr>
              <a:t>a</a:t>
            </a:r>
            <a:r>
              <a:rPr sz="1200" spc="60" dirty="0">
                <a:solidFill>
                  <a:srgbClr val="FFFFFF"/>
                </a:solidFill>
                <a:latin typeface="Arial"/>
                <a:cs typeface="Arial"/>
              </a:rPr>
              <a:t> </a:t>
            </a:r>
            <a:r>
              <a:rPr sz="1200" dirty="0">
                <a:solidFill>
                  <a:srgbClr val="FFFFFF"/>
                </a:solidFill>
                <a:latin typeface="Arial"/>
                <a:cs typeface="Arial"/>
              </a:rPr>
              <a:t>decrease</a:t>
            </a:r>
            <a:r>
              <a:rPr sz="1200" spc="-5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involvement</a:t>
            </a:r>
            <a:r>
              <a:rPr sz="1200" spc="-45"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spc="-10" dirty="0">
                <a:solidFill>
                  <a:srgbClr val="FFFFFF"/>
                </a:solidFill>
                <a:latin typeface="Arial"/>
                <a:cs typeface="Arial"/>
              </a:rPr>
              <a:t>decisions </a:t>
            </a:r>
            <a:r>
              <a:rPr sz="1200" dirty="0">
                <a:solidFill>
                  <a:srgbClr val="FFFFFF"/>
                </a:solidFill>
                <a:latin typeface="Arial"/>
                <a:cs typeface="Arial"/>
              </a:rPr>
              <a:t>about</a:t>
            </a:r>
            <a:r>
              <a:rPr sz="1200" spc="-45" dirty="0">
                <a:solidFill>
                  <a:srgbClr val="FFFFFF"/>
                </a:solidFill>
                <a:latin typeface="Arial"/>
                <a:cs typeface="Arial"/>
              </a:rPr>
              <a:t> </a:t>
            </a:r>
            <a:r>
              <a:rPr sz="1200" dirty="0">
                <a:solidFill>
                  <a:srgbClr val="FFFFFF"/>
                </a:solidFill>
                <a:latin typeface="Arial"/>
                <a:cs typeface="Arial"/>
              </a:rPr>
              <a:t>themselves</a:t>
            </a:r>
            <a:r>
              <a:rPr sz="1200" spc="-45" dirty="0">
                <a:solidFill>
                  <a:srgbClr val="FFFFFF"/>
                </a:solidFill>
                <a:latin typeface="Arial"/>
                <a:cs typeface="Arial"/>
              </a:rPr>
              <a:t> </a:t>
            </a:r>
            <a:r>
              <a:rPr sz="1200" spc="-10" dirty="0">
                <a:solidFill>
                  <a:srgbClr val="FFFFFF"/>
                </a:solidFill>
                <a:latin typeface="Arial"/>
                <a:cs typeface="Arial"/>
              </a:rPr>
              <a:t>(-</a:t>
            </a:r>
            <a:r>
              <a:rPr sz="1200" dirty="0">
                <a:solidFill>
                  <a:srgbClr val="FFFFFF"/>
                </a:solidFill>
                <a:latin typeface="Arial"/>
                <a:cs typeface="Arial"/>
              </a:rPr>
              <a:t>2.0)</a:t>
            </a:r>
            <a:r>
              <a:rPr sz="1200" spc="-5" dirty="0">
                <a:solidFill>
                  <a:srgbClr val="FFFFFF"/>
                </a:solidFill>
                <a:latin typeface="Arial"/>
                <a:cs typeface="Arial"/>
              </a:rPr>
              <a:t> </a:t>
            </a:r>
            <a:r>
              <a:rPr sz="1200" dirty="0">
                <a:solidFill>
                  <a:srgbClr val="FFFFFF"/>
                </a:solidFill>
                <a:latin typeface="Arial"/>
                <a:cs typeface="Arial"/>
              </a:rPr>
              <a:t>since</a:t>
            </a:r>
            <a:r>
              <a:rPr sz="1200" spc="-3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previous</a:t>
            </a:r>
            <a:r>
              <a:rPr sz="1200" spc="-30" dirty="0">
                <a:solidFill>
                  <a:srgbClr val="FFFFFF"/>
                </a:solidFill>
                <a:latin typeface="Arial"/>
                <a:cs typeface="Arial"/>
              </a:rPr>
              <a:t> </a:t>
            </a:r>
            <a:r>
              <a:rPr sz="1200" spc="-10" dirty="0">
                <a:solidFill>
                  <a:srgbClr val="FFFFFF"/>
                </a:solidFill>
                <a:latin typeface="Arial"/>
                <a:cs typeface="Arial"/>
              </a:rPr>
              <a:t>wave.</a:t>
            </a:r>
            <a:endParaRPr sz="1200">
              <a:latin typeface="Arial"/>
              <a:cs typeface="Arial"/>
            </a:endParaRPr>
          </a:p>
          <a:p>
            <a:pPr marL="242570" indent="-229870">
              <a:lnSpc>
                <a:spcPct val="100000"/>
              </a:lnSpc>
              <a:spcBef>
                <a:spcPts val="600"/>
              </a:spcBef>
              <a:buFont typeface="Wingdings"/>
              <a:buChar char=""/>
              <a:tabLst>
                <a:tab pos="242570" algn="l"/>
              </a:tabLst>
            </a:pP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wave</a:t>
            </a:r>
            <a:r>
              <a:rPr sz="1200" spc="-15" dirty="0">
                <a:solidFill>
                  <a:srgbClr val="FFFFFF"/>
                </a:solidFill>
                <a:latin typeface="Arial"/>
                <a:cs typeface="Arial"/>
              </a:rPr>
              <a:t> </a:t>
            </a:r>
            <a:r>
              <a:rPr sz="1200" dirty="0">
                <a:solidFill>
                  <a:srgbClr val="FFFFFF"/>
                </a:solidFill>
                <a:latin typeface="Arial"/>
                <a:cs typeface="Arial"/>
              </a:rPr>
              <a:t>we</a:t>
            </a:r>
            <a:r>
              <a:rPr sz="1200" spc="-10" dirty="0">
                <a:solidFill>
                  <a:srgbClr val="FFFFFF"/>
                </a:solidFill>
                <a:latin typeface="Arial"/>
                <a:cs typeface="Arial"/>
              </a:rPr>
              <a:t> </a:t>
            </a:r>
            <a:r>
              <a:rPr sz="1200" dirty="0">
                <a:solidFill>
                  <a:srgbClr val="FFFFFF"/>
                </a:solidFill>
                <a:latin typeface="Arial"/>
                <a:cs typeface="Arial"/>
              </a:rPr>
              <a:t>have</a:t>
            </a:r>
            <a:r>
              <a:rPr sz="1200" spc="-25" dirty="0">
                <a:solidFill>
                  <a:srgbClr val="FFFFFF"/>
                </a:solidFill>
                <a:latin typeface="Arial"/>
                <a:cs typeface="Arial"/>
              </a:rPr>
              <a:t> </a:t>
            </a:r>
            <a:r>
              <a:rPr sz="1200" dirty="0">
                <a:solidFill>
                  <a:srgbClr val="FFFFFF"/>
                </a:solidFill>
                <a:latin typeface="Arial"/>
                <a:cs typeface="Arial"/>
              </a:rPr>
              <a:t>explored</a:t>
            </a:r>
            <a:r>
              <a:rPr sz="1200" spc="-40" dirty="0">
                <a:solidFill>
                  <a:srgbClr val="FFFFFF"/>
                </a:solidFill>
                <a:latin typeface="Arial"/>
                <a:cs typeface="Arial"/>
              </a:rPr>
              <a:t> </a:t>
            </a:r>
            <a:r>
              <a:rPr sz="1200" dirty="0">
                <a:solidFill>
                  <a:srgbClr val="FFFFFF"/>
                </a:solidFill>
                <a:latin typeface="Arial"/>
                <a:cs typeface="Arial"/>
              </a:rPr>
              <a:t>health</a:t>
            </a:r>
            <a:r>
              <a:rPr sz="1200" spc="-45" dirty="0">
                <a:solidFill>
                  <a:srgbClr val="FFFFFF"/>
                </a:solidFill>
                <a:latin typeface="Arial"/>
                <a:cs typeface="Arial"/>
              </a:rPr>
              <a:t> </a:t>
            </a:r>
            <a:r>
              <a:rPr sz="1200" dirty="0">
                <a:solidFill>
                  <a:srgbClr val="FFFFFF"/>
                </a:solidFill>
                <a:latin typeface="Arial"/>
                <a:cs typeface="Arial"/>
              </a:rPr>
              <a:t>confidence</a:t>
            </a:r>
            <a:r>
              <a:rPr sz="1200" spc="-45" dirty="0">
                <a:solidFill>
                  <a:srgbClr val="FFFFFF"/>
                </a:solidFill>
                <a:latin typeface="Arial"/>
                <a:cs typeface="Arial"/>
              </a:rPr>
              <a:t> </a:t>
            </a:r>
            <a:r>
              <a:rPr sz="1200" dirty="0">
                <a:solidFill>
                  <a:srgbClr val="FFFFFF"/>
                </a:solidFill>
                <a:latin typeface="Arial"/>
                <a:cs typeface="Arial"/>
              </a:rPr>
              <a:t>among</a:t>
            </a:r>
            <a:r>
              <a:rPr sz="1200" spc="-55" dirty="0">
                <a:solidFill>
                  <a:srgbClr val="FFFFFF"/>
                </a:solidFill>
                <a:latin typeface="Arial"/>
                <a:cs typeface="Arial"/>
              </a:rPr>
              <a:t> </a:t>
            </a:r>
            <a:r>
              <a:rPr sz="120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racially</a:t>
            </a:r>
            <a:r>
              <a:rPr sz="1200" spc="-35" dirty="0">
                <a:solidFill>
                  <a:srgbClr val="FFFFFF"/>
                </a:solidFill>
                <a:latin typeface="Arial"/>
                <a:cs typeface="Arial"/>
              </a:rPr>
              <a:t> </a:t>
            </a:r>
            <a:r>
              <a:rPr sz="1200" dirty="0">
                <a:solidFill>
                  <a:srgbClr val="FFFFFF"/>
                </a:solidFill>
                <a:latin typeface="Arial"/>
                <a:cs typeface="Arial"/>
              </a:rPr>
              <a:t>minoritised</a:t>
            </a:r>
            <a:r>
              <a:rPr sz="1200" spc="-50" dirty="0">
                <a:solidFill>
                  <a:srgbClr val="FFFFFF"/>
                </a:solidFill>
                <a:latin typeface="Arial"/>
                <a:cs typeface="Arial"/>
              </a:rPr>
              <a:t> </a:t>
            </a:r>
            <a:r>
              <a:rPr sz="1200" dirty="0">
                <a:solidFill>
                  <a:srgbClr val="FFFFFF"/>
                </a:solidFill>
                <a:latin typeface="Arial"/>
                <a:cs typeface="Arial"/>
              </a:rPr>
              <a:t>communities.</a:t>
            </a:r>
            <a:r>
              <a:rPr sz="1200" spc="-55"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group</a:t>
            </a:r>
            <a:r>
              <a:rPr sz="1200" spc="-30" dirty="0">
                <a:solidFill>
                  <a:srgbClr val="FFFFFF"/>
                </a:solidFill>
                <a:latin typeface="Arial"/>
                <a:cs typeface="Arial"/>
              </a:rPr>
              <a:t> </a:t>
            </a:r>
            <a:r>
              <a:rPr sz="1200" dirty="0">
                <a:solidFill>
                  <a:srgbClr val="FFFFFF"/>
                </a:solidFill>
                <a:latin typeface="Arial"/>
                <a:cs typeface="Arial"/>
              </a:rPr>
              <a:t>reports</a:t>
            </a:r>
            <a:r>
              <a:rPr sz="1200" spc="-40"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HCS</a:t>
            </a:r>
            <a:r>
              <a:rPr sz="1200" spc="-25"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70.7,</a:t>
            </a:r>
            <a:r>
              <a:rPr sz="1200" spc="-30" dirty="0">
                <a:solidFill>
                  <a:srgbClr val="FFFFFF"/>
                </a:solidFill>
                <a:latin typeface="Arial"/>
                <a:cs typeface="Arial"/>
              </a:rPr>
              <a:t> </a:t>
            </a:r>
            <a:r>
              <a:rPr sz="1200" dirty="0">
                <a:solidFill>
                  <a:srgbClr val="FFFFFF"/>
                </a:solidFill>
                <a:latin typeface="Arial"/>
                <a:cs typeface="Arial"/>
              </a:rPr>
              <a:t>which</a:t>
            </a:r>
            <a:r>
              <a:rPr sz="1200" spc="-25" dirty="0">
                <a:solidFill>
                  <a:srgbClr val="FFFFFF"/>
                </a:solidFill>
                <a:latin typeface="Arial"/>
                <a:cs typeface="Arial"/>
              </a:rPr>
              <a:t> </a:t>
            </a:r>
            <a:r>
              <a:rPr sz="1200" dirty="0">
                <a:solidFill>
                  <a:srgbClr val="FFFFFF"/>
                </a:solidFill>
                <a:latin typeface="Arial"/>
                <a:cs typeface="Arial"/>
              </a:rPr>
              <a:t>is</a:t>
            </a:r>
            <a:r>
              <a:rPr sz="1200" spc="-15" dirty="0">
                <a:solidFill>
                  <a:srgbClr val="FFFFFF"/>
                </a:solidFill>
                <a:latin typeface="Arial"/>
                <a:cs typeface="Arial"/>
              </a:rPr>
              <a:t> </a:t>
            </a:r>
            <a:r>
              <a:rPr sz="1200" dirty="0">
                <a:solidFill>
                  <a:srgbClr val="FFFFFF"/>
                </a:solidFill>
                <a:latin typeface="Arial"/>
                <a:cs typeface="Arial"/>
              </a:rPr>
              <a:t>lower</a:t>
            </a:r>
            <a:r>
              <a:rPr sz="1200" spc="-15"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spc="-25" dirty="0">
                <a:solidFill>
                  <a:srgbClr val="FFFFFF"/>
                </a:solidFill>
                <a:latin typeface="Arial"/>
                <a:cs typeface="Arial"/>
              </a:rPr>
              <a:t>the</a:t>
            </a:r>
            <a:endParaRPr sz="1200">
              <a:latin typeface="Arial"/>
              <a:cs typeface="Arial"/>
            </a:endParaRPr>
          </a:p>
          <a:p>
            <a:pPr marL="242570">
              <a:lnSpc>
                <a:spcPct val="100000"/>
              </a:lnSpc>
            </a:pPr>
            <a:r>
              <a:rPr sz="1200" dirty="0">
                <a:solidFill>
                  <a:srgbClr val="FFFFFF"/>
                </a:solidFill>
                <a:latin typeface="Arial"/>
                <a:cs typeface="Arial"/>
              </a:rPr>
              <a:t>average</a:t>
            </a:r>
            <a:r>
              <a:rPr sz="1200" spc="-45" dirty="0">
                <a:solidFill>
                  <a:srgbClr val="FFFFFF"/>
                </a:solidFill>
                <a:latin typeface="Arial"/>
                <a:cs typeface="Arial"/>
              </a:rPr>
              <a:t> </a:t>
            </a:r>
            <a:r>
              <a:rPr sz="1200" dirty="0">
                <a:solidFill>
                  <a:srgbClr val="FFFFFF"/>
                </a:solidFill>
                <a:latin typeface="Arial"/>
                <a:cs typeface="Arial"/>
              </a:rPr>
              <a:t>Greater</a:t>
            </a:r>
            <a:r>
              <a:rPr sz="1200" spc="-30" dirty="0">
                <a:solidFill>
                  <a:srgbClr val="FFFFFF"/>
                </a:solidFill>
                <a:latin typeface="Arial"/>
                <a:cs typeface="Arial"/>
              </a:rPr>
              <a:t> </a:t>
            </a:r>
            <a:r>
              <a:rPr sz="1200" dirty="0">
                <a:solidFill>
                  <a:srgbClr val="FFFFFF"/>
                </a:solidFill>
                <a:latin typeface="Arial"/>
                <a:cs typeface="Arial"/>
              </a:rPr>
              <a:t>Manchester</a:t>
            </a:r>
            <a:r>
              <a:rPr sz="1200" spc="-55" dirty="0">
                <a:solidFill>
                  <a:srgbClr val="FFFFFF"/>
                </a:solidFill>
                <a:latin typeface="Arial"/>
                <a:cs typeface="Arial"/>
              </a:rPr>
              <a:t> </a:t>
            </a:r>
            <a:r>
              <a:rPr sz="1200" dirty="0">
                <a:solidFill>
                  <a:srgbClr val="FFFFFF"/>
                </a:solidFill>
                <a:latin typeface="Arial"/>
                <a:cs typeface="Arial"/>
              </a:rPr>
              <a:t>score</a:t>
            </a:r>
            <a:r>
              <a:rPr sz="1200" spc="-25"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72.1.</a:t>
            </a:r>
            <a:r>
              <a:rPr sz="1200" spc="-80" dirty="0">
                <a:solidFill>
                  <a:srgbClr val="FFFFFF"/>
                </a:solidFill>
                <a:latin typeface="Arial"/>
                <a:cs typeface="Arial"/>
              </a:rPr>
              <a:t> </a:t>
            </a:r>
            <a:r>
              <a:rPr sz="1200" dirty="0">
                <a:solidFill>
                  <a:srgbClr val="FFFFFF"/>
                </a:solidFill>
                <a:latin typeface="Arial"/>
                <a:cs typeface="Arial"/>
              </a:rPr>
              <a:t>A</a:t>
            </a:r>
            <a:r>
              <a:rPr sz="1200" spc="-85" dirty="0">
                <a:solidFill>
                  <a:srgbClr val="FFFFFF"/>
                </a:solidFill>
                <a:latin typeface="Arial"/>
                <a:cs typeface="Arial"/>
              </a:rPr>
              <a:t> </a:t>
            </a:r>
            <a:r>
              <a:rPr sz="1200" dirty="0">
                <a:solidFill>
                  <a:srgbClr val="FFFFFF"/>
                </a:solidFill>
                <a:latin typeface="Arial"/>
                <a:cs typeface="Arial"/>
              </a:rPr>
              <a:t>similar</a:t>
            </a:r>
            <a:r>
              <a:rPr sz="1200" spc="-30" dirty="0">
                <a:solidFill>
                  <a:srgbClr val="FFFFFF"/>
                </a:solidFill>
                <a:latin typeface="Arial"/>
                <a:cs typeface="Arial"/>
              </a:rPr>
              <a:t> </a:t>
            </a:r>
            <a:r>
              <a:rPr sz="1200" dirty="0">
                <a:solidFill>
                  <a:srgbClr val="FFFFFF"/>
                </a:solidFill>
                <a:latin typeface="Arial"/>
                <a:cs typeface="Arial"/>
              </a:rPr>
              <a:t>picture</a:t>
            </a:r>
            <a:r>
              <a:rPr sz="1200" spc="-40" dirty="0">
                <a:solidFill>
                  <a:srgbClr val="FFFFFF"/>
                </a:solidFill>
                <a:latin typeface="Arial"/>
                <a:cs typeface="Arial"/>
              </a:rPr>
              <a:t> </a:t>
            </a:r>
            <a:r>
              <a:rPr sz="1200" dirty="0">
                <a:solidFill>
                  <a:srgbClr val="FFFFFF"/>
                </a:solidFill>
                <a:latin typeface="Arial"/>
                <a:cs typeface="Arial"/>
              </a:rPr>
              <a:t>emerges</a:t>
            </a:r>
            <a:r>
              <a:rPr sz="1200" spc="-40" dirty="0">
                <a:solidFill>
                  <a:srgbClr val="FFFFFF"/>
                </a:solidFill>
                <a:latin typeface="Arial"/>
                <a:cs typeface="Arial"/>
              </a:rPr>
              <a:t> </a:t>
            </a:r>
            <a:r>
              <a:rPr sz="1200" dirty="0">
                <a:solidFill>
                  <a:srgbClr val="FFFFFF"/>
                </a:solidFill>
                <a:latin typeface="Arial"/>
                <a:cs typeface="Arial"/>
              </a:rPr>
              <a:t>when</a:t>
            </a:r>
            <a:r>
              <a:rPr sz="1200" spc="-35" dirty="0">
                <a:solidFill>
                  <a:srgbClr val="FFFFFF"/>
                </a:solidFill>
                <a:latin typeface="Arial"/>
                <a:cs typeface="Arial"/>
              </a:rPr>
              <a:t> </a:t>
            </a:r>
            <a:r>
              <a:rPr sz="1200" dirty="0">
                <a:solidFill>
                  <a:srgbClr val="FFFFFF"/>
                </a:solidFill>
                <a:latin typeface="Arial"/>
                <a:cs typeface="Arial"/>
              </a:rPr>
              <a:t>looking</a:t>
            </a:r>
            <a:r>
              <a:rPr sz="1200" spc="-40" dirty="0">
                <a:solidFill>
                  <a:srgbClr val="FFFFFF"/>
                </a:solidFill>
                <a:latin typeface="Arial"/>
                <a:cs typeface="Arial"/>
              </a:rPr>
              <a:t> </a:t>
            </a:r>
            <a:r>
              <a:rPr sz="1200" dirty="0">
                <a:solidFill>
                  <a:srgbClr val="FFFFFF"/>
                </a:solidFill>
                <a:latin typeface="Arial"/>
                <a:cs typeface="Arial"/>
              </a:rPr>
              <a:t>back</a:t>
            </a:r>
            <a:r>
              <a:rPr sz="1200" spc="-40" dirty="0">
                <a:solidFill>
                  <a:srgbClr val="FFFFFF"/>
                </a:solidFill>
                <a:latin typeface="Arial"/>
                <a:cs typeface="Arial"/>
              </a:rPr>
              <a:t> </a:t>
            </a:r>
            <a:r>
              <a:rPr sz="1200" dirty="0">
                <a:solidFill>
                  <a:srgbClr val="FFFFFF"/>
                </a:solidFill>
                <a:latin typeface="Arial"/>
                <a:cs typeface="Arial"/>
              </a:rPr>
              <a:t>over</a:t>
            </a:r>
            <a:r>
              <a:rPr sz="1200" spc="-1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last</a:t>
            </a:r>
            <a:r>
              <a:rPr sz="1200" spc="-25" dirty="0">
                <a:solidFill>
                  <a:srgbClr val="FFFFFF"/>
                </a:solidFill>
                <a:latin typeface="Arial"/>
                <a:cs typeface="Arial"/>
              </a:rPr>
              <a:t> </a:t>
            </a:r>
            <a:r>
              <a:rPr sz="1200" dirty="0">
                <a:solidFill>
                  <a:srgbClr val="FFFFFF"/>
                </a:solidFill>
                <a:latin typeface="Arial"/>
                <a:cs typeface="Arial"/>
              </a:rPr>
              <a:t>three</a:t>
            </a:r>
            <a:r>
              <a:rPr sz="1200" spc="-20" dirty="0">
                <a:solidFill>
                  <a:srgbClr val="FFFFFF"/>
                </a:solidFill>
                <a:latin typeface="Arial"/>
                <a:cs typeface="Arial"/>
              </a:rPr>
              <a:t> </a:t>
            </a:r>
            <a:r>
              <a:rPr sz="1200" dirty="0">
                <a:solidFill>
                  <a:srgbClr val="FFFFFF"/>
                </a:solidFill>
                <a:latin typeface="Arial"/>
                <a:cs typeface="Arial"/>
              </a:rPr>
              <a:t>survey</a:t>
            </a:r>
            <a:r>
              <a:rPr sz="1200" spc="-30" dirty="0">
                <a:solidFill>
                  <a:srgbClr val="FFFFFF"/>
                </a:solidFill>
                <a:latin typeface="Arial"/>
                <a:cs typeface="Arial"/>
              </a:rPr>
              <a:t> </a:t>
            </a:r>
            <a:r>
              <a:rPr sz="1200" spc="-10" dirty="0">
                <a:solidFill>
                  <a:srgbClr val="FFFFFF"/>
                </a:solidFill>
                <a:latin typeface="Arial"/>
                <a:cs typeface="Arial"/>
              </a:rPr>
              <a:t>waves.</a:t>
            </a:r>
            <a:endParaRPr sz="1200">
              <a:latin typeface="Arial"/>
              <a:cs typeface="Arial"/>
            </a:endParaRPr>
          </a:p>
        </p:txBody>
      </p:sp>
      <p:sp>
        <p:nvSpPr>
          <p:cNvPr id="8" name="object 8"/>
          <p:cNvSpPr txBox="1"/>
          <p:nvPr/>
        </p:nvSpPr>
        <p:spPr>
          <a:xfrm>
            <a:off x="255524" y="6186932"/>
            <a:ext cx="11730355" cy="574040"/>
          </a:xfrm>
          <a:prstGeom prst="rect">
            <a:avLst/>
          </a:prstGeom>
        </p:spPr>
        <p:txBody>
          <a:bodyPr vert="horz" wrap="square" lIns="0" tIns="12700" rIns="0" bIns="0" rtlCol="0">
            <a:spAutoFit/>
          </a:bodyPr>
          <a:lstStyle/>
          <a:p>
            <a:pPr marL="242570" marR="5080" indent="-230504">
              <a:lnSpc>
                <a:spcPct val="100000"/>
              </a:lnSpc>
              <a:spcBef>
                <a:spcPts val="100"/>
              </a:spcBef>
              <a:buFont typeface="Wingdings"/>
              <a:buChar char=""/>
              <a:tabLst>
                <a:tab pos="242570" algn="l"/>
              </a:tabLst>
            </a:pPr>
            <a:r>
              <a:rPr sz="1200" dirty="0">
                <a:solidFill>
                  <a:srgbClr val="FFFFFF"/>
                </a:solidFill>
                <a:latin typeface="Arial"/>
                <a:cs typeface="Arial"/>
              </a:rPr>
              <a:t>*We</a:t>
            </a:r>
            <a:r>
              <a:rPr sz="1200" spc="-50"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a:t>
            </a:r>
            <a:r>
              <a:rPr sz="1200" dirty="0">
                <a:solidFill>
                  <a:srgbClr val="FFFFFF"/>
                </a:solidFill>
                <a:latin typeface="Arial"/>
                <a:cs typeface="Arial"/>
              </a:rPr>
              <a:t>also</a:t>
            </a:r>
            <a:r>
              <a:rPr sz="1200" spc="-20" dirty="0">
                <a:solidFill>
                  <a:srgbClr val="FFFFFF"/>
                </a:solidFill>
                <a:latin typeface="Arial"/>
                <a:cs typeface="Arial"/>
              </a:rPr>
              <a:t> </a:t>
            </a:r>
            <a:r>
              <a:rPr sz="1200" dirty="0">
                <a:solidFill>
                  <a:srgbClr val="FFFFFF"/>
                </a:solidFill>
                <a:latin typeface="Arial"/>
                <a:cs typeface="Arial"/>
              </a:rPr>
              <a:t>looked</a:t>
            </a:r>
            <a:r>
              <a:rPr sz="1200" spc="-35" dirty="0">
                <a:solidFill>
                  <a:srgbClr val="FFFFFF"/>
                </a:solidFill>
                <a:latin typeface="Arial"/>
                <a:cs typeface="Arial"/>
              </a:rPr>
              <a:t> </a:t>
            </a:r>
            <a:r>
              <a:rPr sz="1200" dirty="0">
                <a:solidFill>
                  <a:srgbClr val="FFFFFF"/>
                </a:solidFill>
                <a:latin typeface="Arial"/>
                <a:cs typeface="Arial"/>
              </a:rPr>
              <a:t>at</a:t>
            </a:r>
            <a:r>
              <a:rPr sz="1200" spc="-10"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HCS</a:t>
            </a:r>
            <a:r>
              <a:rPr sz="1200" spc="-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racially</a:t>
            </a:r>
            <a:r>
              <a:rPr sz="1200" spc="-15" dirty="0">
                <a:solidFill>
                  <a:srgbClr val="FFFFFF"/>
                </a:solidFill>
                <a:latin typeface="Arial"/>
                <a:cs typeface="Arial"/>
              </a:rPr>
              <a:t> </a:t>
            </a:r>
            <a:r>
              <a:rPr sz="1200" spc="-10" dirty="0">
                <a:solidFill>
                  <a:srgbClr val="FFFFFF"/>
                </a:solidFill>
                <a:latin typeface="Arial"/>
                <a:cs typeface="Arial"/>
              </a:rPr>
              <a:t>minoritised</a:t>
            </a:r>
            <a:r>
              <a:rPr sz="1200" spc="-45" dirty="0">
                <a:solidFill>
                  <a:srgbClr val="FFFFFF"/>
                </a:solidFill>
                <a:latin typeface="Arial"/>
                <a:cs typeface="Arial"/>
              </a:rPr>
              <a:t> </a:t>
            </a:r>
            <a:r>
              <a:rPr sz="1200" spc="-10" dirty="0">
                <a:solidFill>
                  <a:srgbClr val="FFFFFF"/>
                </a:solidFill>
                <a:latin typeface="Arial"/>
                <a:cs typeface="Arial"/>
              </a:rPr>
              <a:t>communities</a:t>
            </a:r>
            <a:r>
              <a:rPr sz="1200" spc="-40" dirty="0">
                <a:solidFill>
                  <a:srgbClr val="FFFFFF"/>
                </a:solidFill>
                <a:latin typeface="Arial"/>
                <a:cs typeface="Arial"/>
              </a:rPr>
              <a:t> </a:t>
            </a:r>
            <a:r>
              <a:rPr sz="1200" dirty="0">
                <a:solidFill>
                  <a:srgbClr val="FFFFFF"/>
                </a:solidFill>
                <a:latin typeface="Arial"/>
                <a:cs typeface="Arial"/>
              </a:rPr>
              <a:t>across</a:t>
            </a:r>
            <a:r>
              <a:rPr sz="1200" spc="-10"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previous</a:t>
            </a:r>
            <a:r>
              <a:rPr sz="1200" spc="-30" dirty="0">
                <a:solidFill>
                  <a:srgbClr val="FFFFFF"/>
                </a:solidFill>
                <a:latin typeface="Arial"/>
                <a:cs typeface="Arial"/>
              </a:rPr>
              <a:t> </a:t>
            </a:r>
            <a:r>
              <a:rPr sz="1200" dirty="0">
                <a:solidFill>
                  <a:srgbClr val="FFFFFF"/>
                </a:solidFill>
                <a:latin typeface="Arial"/>
                <a:cs typeface="Arial"/>
              </a:rPr>
              <a:t>three</a:t>
            </a:r>
            <a:r>
              <a:rPr sz="1200" spc="-20" dirty="0">
                <a:solidFill>
                  <a:srgbClr val="FFFFFF"/>
                </a:solidFill>
                <a:latin typeface="Arial"/>
                <a:cs typeface="Arial"/>
              </a:rPr>
              <a:t> </a:t>
            </a:r>
            <a:r>
              <a:rPr sz="1200" dirty="0">
                <a:solidFill>
                  <a:srgbClr val="FFFFFF"/>
                </a:solidFill>
                <a:latin typeface="Arial"/>
                <a:cs typeface="Arial"/>
              </a:rPr>
              <a:t>waves</a:t>
            </a:r>
            <a:r>
              <a:rPr sz="1200" spc="10" dirty="0">
                <a:solidFill>
                  <a:srgbClr val="FFFFFF"/>
                </a:solidFill>
                <a:latin typeface="Arial"/>
                <a:cs typeface="Arial"/>
              </a:rPr>
              <a:t> </a:t>
            </a:r>
            <a:r>
              <a:rPr sz="1200" dirty="0">
                <a:solidFill>
                  <a:srgbClr val="FFFFFF"/>
                </a:solidFill>
                <a:latin typeface="Arial"/>
                <a:cs typeface="Arial"/>
              </a:rPr>
              <a:t>(August,</a:t>
            </a:r>
            <a:r>
              <a:rPr sz="1200" spc="-15" dirty="0">
                <a:solidFill>
                  <a:srgbClr val="FFFFFF"/>
                </a:solidFill>
                <a:latin typeface="Arial"/>
                <a:cs typeface="Arial"/>
              </a:rPr>
              <a:t> </a:t>
            </a:r>
            <a:r>
              <a:rPr sz="1200" dirty="0">
                <a:solidFill>
                  <a:srgbClr val="FFFFFF"/>
                </a:solidFill>
                <a:latin typeface="Arial"/>
                <a:cs typeface="Arial"/>
              </a:rPr>
              <a:t>October</a:t>
            </a:r>
            <a:r>
              <a:rPr sz="1200" spc="-25" dirty="0">
                <a:solidFill>
                  <a:srgbClr val="FFFFFF"/>
                </a:solidFill>
                <a:latin typeface="Arial"/>
                <a:cs typeface="Arial"/>
              </a:rPr>
              <a:t> </a:t>
            </a:r>
            <a:r>
              <a:rPr sz="1200" dirty="0">
                <a:solidFill>
                  <a:srgbClr val="FFFFFF"/>
                </a:solidFill>
                <a:latin typeface="Arial"/>
                <a:cs typeface="Arial"/>
              </a:rPr>
              <a:t>&amp; December</a:t>
            </a:r>
            <a:r>
              <a:rPr sz="1200" spc="-45" dirty="0">
                <a:solidFill>
                  <a:srgbClr val="FFFFFF"/>
                </a:solidFill>
                <a:latin typeface="Arial"/>
                <a:cs typeface="Arial"/>
              </a:rPr>
              <a:t> </a:t>
            </a:r>
            <a:r>
              <a:rPr sz="1200" dirty="0">
                <a:solidFill>
                  <a:srgbClr val="FFFFFF"/>
                </a:solidFill>
                <a:latin typeface="Arial"/>
                <a:cs typeface="Arial"/>
              </a:rPr>
              <a:t>2024),</a:t>
            </a:r>
            <a:r>
              <a:rPr sz="1200" spc="-25" dirty="0">
                <a:solidFill>
                  <a:srgbClr val="FFFFFF"/>
                </a:solidFill>
                <a:latin typeface="Arial"/>
                <a:cs typeface="Arial"/>
              </a:rPr>
              <a:t> </a:t>
            </a:r>
            <a:r>
              <a:rPr sz="1200" dirty="0">
                <a:solidFill>
                  <a:srgbClr val="FFFFFF"/>
                </a:solidFill>
                <a:latin typeface="Arial"/>
                <a:cs typeface="Arial"/>
              </a:rPr>
              <a:t>due</a:t>
            </a:r>
            <a:r>
              <a:rPr sz="1200" spc="-2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spc="-10" dirty="0">
                <a:solidFill>
                  <a:srgbClr val="FFFFFF"/>
                </a:solidFill>
                <a:latin typeface="Arial"/>
                <a:cs typeface="Arial"/>
              </a:rPr>
              <a:t>increased</a:t>
            </a:r>
            <a:r>
              <a:rPr sz="1200" spc="500" dirty="0">
                <a:solidFill>
                  <a:srgbClr val="FFFFFF"/>
                </a:solidFill>
                <a:latin typeface="Arial"/>
                <a:cs typeface="Arial"/>
              </a:rPr>
              <a:t> </a:t>
            </a:r>
            <a:r>
              <a:rPr sz="1200" dirty="0">
                <a:solidFill>
                  <a:srgbClr val="FFFFFF"/>
                </a:solidFill>
                <a:latin typeface="Arial"/>
                <a:cs typeface="Arial"/>
              </a:rPr>
              <a:t>robustness</a:t>
            </a:r>
            <a:r>
              <a:rPr sz="1200" spc="-3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sample</a:t>
            </a:r>
            <a:r>
              <a:rPr sz="1200" spc="-35" dirty="0">
                <a:solidFill>
                  <a:srgbClr val="FFFFFF"/>
                </a:solidFill>
                <a:latin typeface="Arial"/>
                <a:cs typeface="Arial"/>
              </a:rPr>
              <a:t> </a:t>
            </a:r>
            <a:r>
              <a:rPr sz="1200" dirty="0">
                <a:solidFill>
                  <a:srgbClr val="FFFFFF"/>
                </a:solidFill>
                <a:latin typeface="Arial"/>
                <a:cs typeface="Arial"/>
              </a:rPr>
              <a:t>size.</a:t>
            </a:r>
            <a:r>
              <a:rPr sz="1200" spc="-25" dirty="0">
                <a:solidFill>
                  <a:srgbClr val="FFFFFF"/>
                </a:solidFill>
                <a:latin typeface="Arial"/>
                <a:cs typeface="Arial"/>
              </a:rPr>
              <a:t> </a:t>
            </a:r>
            <a:r>
              <a:rPr sz="1200" dirty="0">
                <a:solidFill>
                  <a:srgbClr val="FFFFFF"/>
                </a:solidFill>
                <a:latin typeface="Arial"/>
                <a:cs typeface="Arial"/>
              </a:rPr>
              <a:t>This</a:t>
            </a:r>
            <a:r>
              <a:rPr sz="1200" spc="-15" dirty="0">
                <a:solidFill>
                  <a:srgbClr val="FFFFFF"/>
                </a:solidFill>
                <a:latin typeface="Arial"/>
                <a:cs typeface="Arial"/>
              </a:rPr>
              <a:t> </a:t>
            </a:r>
            <a:r>
              <a:rPr sz="1200" dirty="0">
                <a:solidFill>
                  <a:srgbClr val="FFFFFF"/>
                </a:solidFill>
                <a:latin typeface="Arial"/>
                <a:cs typeface="Arial"/>
              </a:rPr>
              <a:t>HCS</a:t>
            </a:r>
            <a:r>
              <a:rPr sz="1200" spc="-15" dirty="0">
                <a:solidFill>
                  <a:srgbClr val="FFFFFF"/>
                </a:solidFill>
                <a:latin typeface="Arial"/>
                <a:cs typeface="Arial"/>
              </a:rPr>
              <a:t> </a:t>
            </a:r>
            <a:r>
              <a:rPr sz="1200" dirty="0">
                <a:solidFill>
                  <a:srgbClr val="FFFFFF"/>
                </a:solidFill>
                <a:latin typeface="Arial"/>
                <a:cs typeface="Arial"/>
              </a:rPr>
              <a:t>is reported</a:t>
            </a:r>
            <a:r>
              <a:rPr sz="1200" spc="-35" dirty="0">
                <a:solidFill>
                  <a:srgbClr val="FFFFFF"/>
                </a:solidFill>
                <a:latin typeface="Arial"/>
                <a:cs typeface="Arial"/>
              </a:rPr>
              <a:t> </a:t>
            </a:r>
            <a:r>
              <a:rPr sz="1200" dirty="0">
                <a:solidFill>
                  <a:srgbClr val="FFFFFF"/>
                </a:solidFill>
                <a:latin typeface="Arial"/>
                <a:cs typeface="Arial"/>
              </a:rPr>
              <a:t>at 70.4</a:t>
            </a:r>
            <a:r>
              <a:rPr sz="1200" spc="-25" dirty="0">
                <a:solidFill>
                  <a:srgbClr val="FFFFFF"/>
                </a:solidFill>
                <a:latin typeface="Arial"/>
                <a:cs typeface="Arial"/>
              </a:rPr>
              <a:t> </a:t>
            </a:r>
            <a:r>
              <a:rPr sz="1200" dirty="0">
                <a:solidFill>
                  <a:srgbClr val="FFFFFF"/>
                </a:solidFill>
                <a:latin typeface="Arial"/>
                <a:cs typeface="Arial"/>
              </a:rPr>
              <a:t>out</a:t>
            </a:r>
            <a:r>
              <a:rPr sz="1200" spc="-20"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100.</a:t>
            </a:r>
            <a:r>
              <a:rPr sz="1200" spc="-20" dirty="0">
                <a:solidFill>
                  <a:srgbClr val="FFFFFF"/>
                </a:solidFill>
                <a:latin typeface="Arial"/>
                <a:cs typeface="Arial"/>
              </a:rPr>
              <a:t> </a:t>
            </a:r>
            <a:r>
              <a:rPr sz="1200" spc="-10" dirty="0">
                <a:solidFill>
                  <a:srgbClr val="FFFFFF"/>
                </a:solidFill>
                <a:latin typeface="Arial"/>
                <a:cs typeface="Arial"/>
              </a:rPr>
              <a:t>‘Knowledge’</a:t>
            </a:r>
            <a:r>
              <a:rPr sz="1200" spc="-75"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‘shared</a:t>
            </a:r>
            <a:r>
              <a:rPr sz="1200" spc="-25" dirty="0">
                <a:solidFill>
                  <a:srgbClr val="FFFFFF"/>
                </a:solidFill>
                <a:latin typeface="Arial"/>
                <a:cs typeface="Arial"/>
              </a:rPr>
              <a:t> </a:t>
            </a:r>
            <a:r>
              <a:rPr sz="1200" spc="-10" dirty="0">
                <a:solidFill>
                  <a:srgbClr val="FFFFFF"/>
                </a:solidFill>
                <a:latin typeface="Arial"/>
                <a:cs typeface="Arial"/>
              </a:rPr>
              <a:t>decision’</a:t>
            </a:r>
            <a:r>
              <a:rPr sz="1200" spc="-85" dirty="0">
                <a:solidFill>
                  <a:srgbClr val="FFFFFF"/>
                </a:solidFill>
                <a:latin typeface="Arial"/>
                <a:cs typeface="Arial"/>
              </a:rPr>
              <a:t> </a:t>
            </a:r>
            <a:r>
              <a:rPr sz="1200" dirty="0">
                <a:solidFill>
                  <a:srgbClr val="FFFFFF"/>
                </a:solidFill>
                <a:latin typeface="Arial"/>
                <a:cs typeface="Arial"/>
              </a:rPr>
              <a:t>report</a:t>
            </a:r>
            <a:r>
              <a:rPr sz="1200" spc="-1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biggest</a:t>
            </a:r>
            <a:r>
              <a:rPr sz="1200" spc="60" dirty="0">
                <a:solidFill>
                  <a:srgbClr val="FFFFFF"/>
                </a:solidFill>
                <a:latin typeface="Arial"/>
                <a:cs typeface="Arial"/>
              </a:rPr>
              <a:t> </a:t>
            </a:r>
            <a:r>
              <a:rPr sz="1200" dirty="0">
                <a:solidFill>
                  <a:srgbClr val="FFFFFF"/>
                </a:solidFill>
                <a:latin typeface="Arial"/>
                <a:cs typeface="Arial"/>
              </a:rPr>
              <a:t>gaps</a:t>
            </a:r>
            <a:r>
              <a:rPr sz="1200" spc="-30" dirty="0">
                <a:solidFill>
                  <a:srgbClr val="FFFFFF"/>
                </a:solidFill>
                <a:latin typeface="Arial"/>
                <a:cs typeface="Arial"/>
              </a:rPr>
              <a:t> </a:t>
            </a:r>
            <a:r>
              <a:rPr sz="1200" dirty="0">
                <a:solidFill>
                  <a:srgbClr val="FFFFFF"/>
                </a:solidFill>
                <a:latin typeface="Arial"/>
                <a:cs typeface="Arial"/>
              </a:rPr>
              <a:t>between</a:t>
            </a:r>
            <a:r>
              <a:rPr sz="1200" spc="-30" dirty="0">
                <a:solidFill>
                  <a:srgbClr val="FFFFFF"/>
                </a:solidFill>
                <a:latin typeface="Arial"/>
                <a:cs typeface="Arial"/>
              </a:rPr>
              <a:t> </a:t>
            </a:r>
            <a:r>
              <a:rPr sz="1200" dirty="0">
                <a:solidFill>
                  <a:srgbClr val="FFFFFF"/>
                </a:solidFill>
                <a:latin typeface="Arial"/>
                <a:cs typeface="Arial"/>
              </a:rPr>
              <a:t>racially</a:t>
            </a:r>
            <a:r>
              <a:rPr sz="1200" spc="-20" dirty="0">
                <a:solidFill>
                  <a:srgbClr val="FFFFFF"/>
                </a:solidFill>
                <a:latin typeface="Arial"/>
                <a:cs typeface="Arial"/>
              </a:rPr>
              <a:t> </a:t>
            </a:r>
            <a:r>
              <a:rPr sz="1200" spc="-10" dirty="0">
                <a:solidFill>
                  <a:srgbClr val="FFFFFF"/>
                </a:solidFill>
                <a:latin typeface="Arial"/>
                <a:cs typeface="Arial"/>
              </a:rPr>
              <a:t>minoritised</a:t>
            </a:r>
            <a:r>
              <a:rPr sz="1200" spc="-45" dirty="0">
                <a:solidFill>
                  <a:srgbClr val="FFFFFF"/>
                </a:solidFill>
                <a:latin typeface="Arial"/>
                <a:cs typeface="Arial"/>
              </a:rPr>
              <a:t> </a:t>
            </a:r>
            <a:r>
              <a:rPr sz="1200" spc="-10" dirty="0">
                <a:solidFill>
                  <a:srgbClr val="FFFFFF"/>
                </a:solidFill>
                <a:latin typeface="Arial"/>
                <a:cs typeface="Arial"/>
              </a:rPr>
              <a:t>respondents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rest of</a:t>
            </a:r>
            <a:r>
              <a:rPr sz="1200" spc="-5" dirty="0">
                <a:solidFill>
                  <a:srgbClr val="FFFFFF"/>
                </a:solidFill>
                <a:latin typeface="Arial"/>
                <a:cs typeface="Arial"/>
              </a:rPr>
              <a:t> </a:t>
            </a:r>
            <a:r>
              <a:rPr sz="1200" dirty="0">
                <a:solidFill>
                  <a:srgbClr val="FFFFFF"/>
                </a:solidFill>
                <a:latin typeface="Arial"/>
                <a:cs typeface="Arial"/>
              </a:rPr>
              <a:t>Greater</a:t>
            </a:r>
            <a:r>
              <a:rPr sz="1200" spc="-30" dirty="0">
                <a:solidFill>
                  <a:srgbClr val="FFFFFF"/>
                </a:solidFill>
                <a:latin typeface="Arial"/>
                <a:cs typeface="Arial"/>
              </a:rPr>
              <a:t> </a:t>
            </a:r>
            <a:r>
              <a:rPr sz="1200" spc="-10" dirty="0">
                <a:solidFill>
                  <a:srgbClr val="FFFFFF"/>
                </a:solidFill>
                <a:latin typeface="Arial"/>
                <a:cs typeface="Arial"/>
              </a:rPr>
              <a:t>Manchester.</a:t>
            </a:r>
            <a:endParaRPr sz="1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75370" y="3171380"/>
            <a:ext cx="9137015" cy="259715"/>
            <a:chOff x="2075370" y="3171380"/>
            <a:chExt cx="9137015" cy="259715"/>
          </a:xfrm>
        </p:grpSpPr>
        <p:sp>
          <p:nvSpPr>
            <p:cNvPr id="3" name="object 3"/>
            <p:cNvSpPr/>
            <p:nvPr/>
          </p:nvSpPr>
          <p:spPr>
            <a:xfrm>
              <a:off x="2112644" y="3207638"/>
              <a:ext cx="9063355" cy="186690"/>
            </a:xfrm>
            <a:custGeom>
              <a:avLst/>
              <a:gdLst/>
              <a:ahLst/>
              <a:cxnLst/>
              <a:rect l="l" t="t" r="r" b="b"/>
              <a:pathLst>
                <a:path w="9063355" h="186689">
                  <a:moveTo>
                    <a:pt x="0" y="36957"/>
                  </a:moveTo>
                  <a:lnTo>
                    <a:pt x="755523" y="149733"/>
                  </a:lnTo>
                  <a:lnTo>
                    <a:pt x="1509903" y="149733"/>
                  </a:lnTo>
                  <a:lnTo>
                    <a:pt x="2265807" y="186689"/>
                  </a:lnTo>
                  <a:lnTo>
                    <a:pt x="3020187" y="111633"/>
                  </a:lnTo>
                  <a:lnTo>
                    <a:pt x="3776091" y="111633"/>
                  </a:lnTo>
                  <a:lnTo>
                    <a:pt x="4531995" y="149733"/>
                  </a:lnTo>
                  <a:lnTo>
                    <a:pt x="5286375" y="36957"/>
                  </a:lnTo>
                  <a:lnTo>
                    <a:pt x="6042279" y="75057"/>
                  </a:lnTo>
                  <a:lnTo>
                    <a:pt x="6796658" y="149733"/>
                  </a:lnTo>
                  <a:lnTo>
                    <a:pt x="7552562" y="36957"/>
                  </a:lnTo>
                  <a:lnTo>
                    <a:pt x="8306943" y="0"/>
                  </a:lnTo>
                  <a:lnTo>
                    <a:pt x="9062847" y="75057"/>
                  </a:lnTo>
                </a:path>
              </a:pathLst>
            </a:custGeom>
            <a:ln w="28575">
              <a:solidFill>
                <a:srgbClr val="6CD4CE"/>
              </a:solidFill>
            </a:ln>
          </p:spPr>
          <p:txBody>
            <a:bodyPr wrap="square" lIns="0" tIns="0" rIns="0" bIns="0" rtlCol="0"/>
            <a:lstStyle/>
            <a:p>
              <a:endParaRPr/>
            </a:p>
          </p:txBody>
        </p:sp>
        <p:pic>
          <p:nvPicPr>
            <p:cNvPr id="4" name="object 4"/>
            <p:cNvPicPr/>
            <p:nvPr/>
          </p:nvPicPr>
          <p:blipFill>
            <a:blip r:embed="rId2" cstate="print"/>
            <a:stretch>
              <a:fillRect/>
            </a:stretch>
          </p:blipFill>
          <p:spPr>
            <a:xfrm>
              <a:off x="2075370" y="3207956"/>
              <a:ext cx="73533" cy="73532"/>
            </a:xfrm>
            <a:prstGeom prst="rect">
              <a:avLst/>
            </a:prstGeom>
          </p:spPr>
        </p:pic>
        <p:pic>
          <p:nvPicPr>
            <p:cNvPr id="5" name="object 5"/>
            <p:cNvPicPr/>
            <p:nvPr/>
          </p:nvPicPr>
          <p:blipFill>
            <a:blip r:embed="rId3" cstate="print"/>
            <a:stretch>
              <a:fillRect/>
            </a:stretch>
          </p:blipFill>
          <p:spPr>
            <a:xfrm>
              <a:off x="2831274" y="3320732"/>
              <a:ext cx="73532" cy="73532"/>
            </a:xfrm>
            <a:prstGeom prst="rect">
              <a:avLst/>
            </a:prstGeom>
          </p:spPr>
        </p:pic>
        <p:pic>
          <p:nvPicPr>
            <p:cNvPr id="6" name="object 6"/>
            <p:cNvPicPr/>
            <p:nvPr/>
          </p:nvPicPr>
          <p:blipFill>
            <a:blip r:embed="rId4" cstate="print"/>
            <a:stretch>
              <a:fillRect/>
            </a:stretch>
          </p:blipFill>
          <p:spPr>
            <a:xfrm>
              <a:off x="3585654" y="3320732"/>
              <a:ext cx="73533" cy="73532"/>
            </a:xfrm>
            <a:prstGeom prst="rect">
              <a:avLst/>
            </a:prstGeom>
          </p:spPr>
        </p:pic>
        <p:pic>
          <p:nvPicPr>
            <p:cNvPr id="7" name="object 7"/>
            <p:cNvPicPr/>
            <p:nvPr/>
          </p:nvPicPr>
          <p:blipFill>
            <a:blip r:embed="rId2" cstate="print"/>
            <a:stretch>
              <a:fillRect/>
            </a:stretch>
          </p:blipFill>
          <p:spPr>
            <a:xfrm>
              <a:off x="4341558" y="3357308"/>
              <a:ext cx="73532" cy="73532"/>
            </a:xfrm>
            <a:prstGeom prst="rect">
              <a:avLst/>
            </a:prstGeom>
          </p:spPr>
        </p:pic>
        <p:pic>
          <p:nvPicPr>
            <p:cNvPr id="8" name="object 8"/>
            <p:cNvPicPr/>
            <p:nvPr/>
          </p:nvPicPr>
          <p:blipFill>
            <a:blip r:embed="rId4" cstate="print"/>
            <a:stretch>
              <a:fillRect/>
            </a:stretch>
          </p:blipFill>
          <p:spPr>
            <a:xfrm>
              <a:off x="5095938" y="3282632"/>
              <a:ext cx="73533" cy="73532"/>
            </a:xfrm>
            <a:prstGeom prst="rect">
              <a:avLst/>
            </a:prstGeom>
          </p:spPr>
        </p:pic>
        <p:pic>
          <p:nvPicPr>
            <p:cNvPr id="9" name="object 9"/>
            <p:cNvPicPr/>
            <p:nvPr/>
          </p:nvPicPr>
          <p:blipFill>
            <a:blip r:embed="rId4" cstate="print"/>
            <a:stretch>
              <a:fillRect/>
            </a:stretch>
          </p:blipFill>
          <p:spPr>
            <a:xfrm>
              <a:off x="5851842" y="3282632"/>
              <a:ext cx="73533" cy="73532"/>
            </a:xfrm>
            <a:prstGeom prst="rect">
              <a:avLst/>
            </a:prstGeom>
          </p:spPr>
        </p:pic>
        <p:pic>
          <p:nvPicPr>
            <p:cNvPr id="10" name="object 10"/>
            <p:cNvPicPr/>
            <p:nvPr/>
          </p:nvPicPr>
          <p:blipFill>
            <a:blip r:embed="rId3" cstate="print"/>
            <a:stretch>
              <a:fillRect/>
            </a:stretch>
          </p:blipFill>
          <p:spPr>
            <a:xfrm>
              <a:off x="6607746" y="3320732"/>
              <a:ext cx="73533" cy="73532"/>
            </a:xfrm>
            <a:prstGeom prst="rect">
              <a:avLst/>
            </a:prstGeom>
          </p:spPr>
        </p:pic>
        <p:pic>
          <p:nvPicPr>
            <p:cNvPr id="11" name="object 11"/>
            <p:cNvPicPr/>
            <p:nvPr/>
          </p:nvPicPr>
          <p:blipFill>
            <a:blip r:embed="rId2" cstate="print"/>
            <a:stretch>
              <a:fillRect/>
            </a:stretch>
          </p:blipFill>
          <p:spPr>
            <a:xfrm>
              <a:off x="7362126" y="3207956"/>
              <a:ext cx="73532" cy="73532"/>
            </a:xfrm>
            <a:prstGeom prst="rect">
              <a:avLst/>
            </a:prstGeom>
          </p:spPr>
        </p:pic>
        <p:pic>
          <p:nvPicPr>
            <p:cNvPr id="12" name="object 12"/>
            <p:cNvPicPr/>
            <p:nvPr/>
          </p:nvPicPr>
          <p:blipFill>
            <a:blip r:embed="rId2" cstate="print"/>
            <a:stretch>
              <a:fillRect/>
            </a:stretch>
          </p:blipFill>
          <p:spPr>
            <a:xfrm>
              <a:off x="8118030" y="3246056"/>
              <a:ext cx="73532" cy="73532"/>
            </a:xfrm>
            <a:prstGeom prst="rect">
              <a:avLst/>
            </a:prstGeom>
          </p:spPr>
        </p:pic>
        <p:pic>
          <p:nvPicPr>
            <p:cNvPr id="13" name="object 13"/>
            <p:cNvPicPr/>
            <p:nvPr/>
          </p:nvPicPr>
          <p:blipFill>
            <a:blip r:embed="rId4" cstate="print"/>
            <a:stretch>
              <a:fillRect/>
            </a:stretch>
          </p:blipFill>
          <p:spPr>
            <a:xfrm>
              <a:off x="8872410" y="3320732"/>
              <a:ext cx="73532" cy="73532"/>
            </a:xfrm>
            <a:prstGeom prst="rect">
              <a:avLst/>
            </a:prstGeom>
          </p:spPr>
        </p:pic>
        <p:pic>
          <p:nvPicPr>
            <p:cNvPr id="14" name="object 14"/>
            <p:cNvPicPr/>
            <p:nvPr/>
          </p:nvPicPr>
          <p:blipFill>
            <a:blip r:embed="rId2" cstate="print"/>
            <a:stretch>
              <a:fillRect/>
            </a:stretch>
          </p:blipFill>
          <p:spPr>
            <a:xfrm>
              <a:off x="9628314" y="3207956"/>
              <a:ext cx="73532" cy="73532"/>
            </a:xfrm>
            <a:prstGeom prst="rect">
              <a:avLst/>
            </a:prstGeom>
          </p:spPr>
        </p:pic>
        <p:pic>
          <p:nvPicPr>
            <p:cNvPr id="15" name="object 15"/>
            <p:cNvPicPr/>
            <p:nvPr/>
          </p:nvPicPr>
          <p:blipFill>
            <a:blip r:embed="rId5" cstate="print"/>
            <a:stretch>
              <a:fillRect/>
            </a:stretch>
          </p:blipFill>
          <p:spPr>
            <a:xfrm>
              <a:off x="10382694" y="3171380"/>
              <a:ext cx="73533" cy="73533"/>
            </a:xfrm>
            <a:prstGeom prst="rect">
              <a:avLst/>
            </a:prstGeom>
          </p:spPr>
        </p:pic>
        <p:pic>
          <p:nvPicPr>
            <p:cNvPr id="16" name="object 16"/>
            <p:cNvPicPr/>
            <p:nvPr/>
          </p:nvPicPr>
          <p:blipFill>
            <a:blip r:embed="rId2" cstate="print"/>
            <a:stretch>
              <a:fillRect/>
            </a:stretch>
          </p:blipFill>
          <p:spPr>
            <a:xfrm>
              <a:off x="11138598" y="3246056"/>
              <a:ext cx="73533" cy="73532"/>
            </a:xfrm>
            <a:prstGeom prst="rect">
              <a:avLst/>
            </a:prstGeom>
          </p:spPr>
        </p:pic>
      </p:grpSp>
      <p:sp>
        <p:nvSpPr>
          <p:cNvPr id="17" name="object 17"/>
          <p:cNvSpPr txBox="1"/>
          <p:nvPr/>
        </p:nvSpPr>
        <p:spPr>
          <a:xfrm>
            <a:off x="1968245" y="29508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18" name="object 18"/>
          <p:cNvSpPr txBox="1"/>
          <p:nvPr/>
        </p:nvSpPr>
        <p:spPr>
          <a:xfrm>
            <a:off x="2723514" y="30629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19" name="object 19"/>
          <p:cNvSpPr txBox="1"/>
          <p:nvPr/>
        </p:nvSpPr>
        <p:spPr>
          <a:xfrm>
            <a:off x="3478784" y="30629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20" name="object 20"/>
          <p:cNvSpPr txBox="1"/>
          <p:nvPr/>
        </p:nvSpPr>
        <p:spPr>
          <a:xfrm>
            <a:off x="4234434" y="310019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21" name="object 21"/>
          <p:cNvSpPr txBox="1"/>
          <p:nvPr/>
        </p:nvSpPr>
        <p:spPr>
          <a:xfrm>
            <a:off x="4989703" y="30255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sp>
        <p:nvSpPr>
          <p:cNvPr id="22" name="object 22"/>
          <p:cNvSpPr txBox="1"/>
          <p:nvPr/>
        </p:nvSpPr>
        <p:spPr>
          <a:xfrm>
            <a:off x="5744971" y="30255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sp>
        <p:nvSpPr>
          <p:cNvPr id="23" name="object 23"/>
          <p:cNvSpPr txBox="1"/>
          <p:nvPr/>
        </p:nvSpPr>
        <p:spPr>
          <a:xfrm>
            <a:off x="6500240" y="30629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24" name="object 24"/>
          <p:cNvSpPr txBox="1"/>
          <p:nvPr/>
        </p:nvSpPr>
        <p:spPr>
          <a:xfrm>
            <a:off x="7255509" y="29508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25" name="object 25"/>
          <p:cNvSpPr txBox="1"/>
          <p:nvPr/>
        </p:nvSpPr>
        <p:spPr>
          <a:xfrm>
            <a:off x="8010906" y="29883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45%</a:t>
            </a:r>
            <a:endParaRPr sz="1200">
              <a:latin typeface="Calibri"/>
              <a:cs typeface="Calibri"/>
            </a:endParaRPr>
          </a:p>
        </p:txBody>
      </p:sp>
      <p:sp>
        <p:nvSpPr>
          <p:cNvPr id="26" name="object 26"/>
          <p:cNvSpPr txBox="1"/>
          <p:nvPr/>
        </p:nvSpPr>
        <p:spPr>
          <a:xfrm>
            <a:off x="8766175" y="30629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27" name="object 27"/>
          <p:cNvSpPr txBox="1"/>
          <p:nvPr/>
        </p:nvSpPr>
        <p:spPr>
          <a:xfrm>
            <a:off x="9521443" y="29508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28" name="object 28"/>
          <p:cNvSpPr txBox="1"/>
          <p:nvPr/>
        </p:nvSpPr>
        <p:spPr>
          <a:xfrm>
            <a:off x="10276713" y="29136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29" name="object 29"/>
          <p:cNvSpPr txBox="1"/>
          <p:nvPr/>
        </p:nvSpPr>
        <p:spPr>
          <a:xfrm>
            <a:off x="11031981" y="29883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45%</a:t>
            </a:r>
            <a:endParaRPr sz="1200">
              <a:latin typeface="Calibri"/>
              <a:cs typeface="Calibri"/>
            </a:endParaRPr>
          </a:p>
        </p:txBody>
      </p:sp>
      <p:sp>
        <p:nvSpPr>
          <p:cNvPr id="30" name="object 3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Life</a:t>
            </a:r>
            <a:r>
              <a:rPr spc="-50" dirty="0"/>
              <a:t> </a:t>
            </a:r>
            <a:r>
              <a:rPr dirty="0"/>
              <a:t>satisfaction</a:t>
            </a:r>
            <a:r>
              <a:rPr spc="-30" dirty="0"/>
              <a:t> </a:t>
            </a:r>
            <a:r>
              <a:rPr dirty="0">
                <a:solidFill>
                  <a:srgbClr val="5C5B5A"/>
                </a:solidFill>
              </a:rPr>
              <a:t>remains</a:t>
            </a:r>
            <a:r>
              <a:rPr spc="-20" dirty="0">
                <a:solidFill>
                  <a:srgbClr val="5C5B5A"/>
                </a:solidFill>
              </a:rPr>
              <a:t> </a:t>
            </a:r>
            <a:r>
              <a:rPr dirty="0">
                <a:solidFill>
                  <a:srgbClr val="5C5B5A"/>
                </a:solidFill>
              </a:rPr>
              <a:t>high</a:t>
            </a:r>
            <a:r>
              <a:rPr spc="-45" dirty="0">
                <a:solidFill>
                  <a:srgbClr val="5C5B5A"/>
                </a:solidFill>
              </a:rPr>
              <a:t> </a:t>
            </a:r>
            <a:r>
              <a:rPr dirty="0">
                <a:solidFill>
                  <a:srgbClr val="5C5B5A"/>
                </a:solidFill>
              </a:rPr>
              <a:t>this</a:t>
            </a:r>
            <a:r>
              <a:rPr spc="-40" dirty="0">
                <a:solidFill>
                  <a:srgbClr val="5C5B5A"/>
                </a:solidFill>
              </a:rPr>
              <a:t> </a:t>
            </a:r>
            <a:r>
              <a:rPr dirty="0">
                <a:solidFill>
                  <a:srgbClr val="5C5B5A"/>
                </a:solidFill>
              </a:rPr>
              <a:t>wave</a:t>
            </a:r>
            <a:r>
              <a:rPr spc="-20" dirty="0">
                <a:solidFill>
                  <a:srgbClr val="5C5B5A"/>
                </a:solidFill>
              </a:rPr>
              <a:t> </a:t>
            </a:r>
            <a:r>
              <a:rPr dirty="0">
                <a:solidFill>
                  <a:srgbClr val="5C5B5A"/>
                </a:solidFill>
              </a:rPr>
              <a:t>among</a:t>
            </a:r>
            <a:r>
              <a:rPr spc="-30" dirty="0">
                <a:solidFill>
                  <a:srgbClr val="5C5B5A"/>
                </a:solidFill>
              </a:rPr>
              <a:t> </a:t>
            </a:r>
            <a:r>
              <a:rPr dirty="0">
                <a:solidFill>
                  <a:srgbClr val="5C5B5A"/>
                </a:solidFill>
              </a:rPr>
              <a:t>Greater</a:t>
            </a:r>
            <a:r>
              <a:rPr spc="-20" dirty="0">
                <a:solidFill>
                  <a:srgbClr val="5C5B5A"/>
                </a:solidFill>
              </a:rPr>
              <a:t> </a:t>
            </a:r>
            <a:r>
              <a:rPr dirty="0">
                <a:solidFill>
                  <a:srgbClr val="5C5B5A"/>
                </a:solidFill>
              </a:rPr>
              <a:t>Manchester</a:t>
            </a:r>
            <a:r>
              <a:rPr spc="-20" dirty="0">
                <a:solidFill>
                  <a:srgbClr val="5C5B5A"/>
                </a:solidFill>
              </a:rPr>
              <a:t> </a:t>
            </a:r>
            <a:r>
              <a:rPr dirty="0">
                <a:solidFill>
                  <a:srgbClr val="5C5B5A"/>
                </a:solidFill>
              </a:rPr>
              <a:t>residents,</a:t>
            </a:r>
            <a:r>
              <a:rPr spc="-25" dirty="0">
                <a:solidFill>
                  <a:srgbClr val="5C5B5A"/>
                </a:solidFill>
              </a:rPr>
              <a:t> </a:t>
            </a:r>
            <a:r>
              <a:rPr dirty="0">
                <a:solidFill>
                  <a:srgbClr val="5C5B5A"/>
                </a:solidFill>
              </a:rPr>
              <a:t>with</a:t>
            </a:r>
            <a:r>
              <a:rPr spc="-65" dirty="0">
                <a:solidFill>
                  <a:srgbClr val="5C5B5A"/>
                </a:solidFill>
              </a:rPr>
              <a:t> </a:t>
            </a:r>
            <a:r>
              <a:rPr dirty="0">
                <a:solidFill>
                  <a:srgbClr val="5C5B5A"/>
                </a:solidFill>
              </a:rPr>
              <a:t>respondents</a:t>
            </a:r>
            <a:r>
              <a:rPr spc="-35" dirty="0">
                <a:solidFill>
                  <a:srgbClr val="5C5B5A"/>
                </a:solidFill>
              </a:rPr>
              <a:t> </a:t>
            </a:r>
            <a:r>
              <a:rPr spc="-20" dirty="0">
                <a:solidFill>
                  <a:srgbClr val="5C5B5A"/>
                </a:solidFill>
              </a:rPr>
              <a:t>with</a:t>
            </a:r>
          </a:p>
          <a:p>
            <a:pPr marL="12700">
              <a:lnSpc>
                <a:spcPct val="100000"/>
              </a:lnSpc>
              <a:spcBef>
                <a:spcPts val="5"/>
              </a:spcBef>
            </a:pPr>
            <a:r>
              <a:rPr dirty="0"/>
              <a:t>very</a:t>
            </a:r>
            <a:r>
              <a:rPr spc="10" dirty="0"/>
              <a:t> </a:t>
            </a:r>
            <a:r>
              <a:rPr dirty="0"/>
              <a:t>high</a:t>
            </a:r>
            <a:r>
              <a:rPr spc="-50" dirty="0"/>
              <a:t> </a:t>
            </a:r>
            <a:r>
              <a:rPr dirty="0">
                <a:solidFill>
                  <a:srgbClr val="5C5B5A"/>
                </a:solidFill>
              </a:rPr>
              <a:t>satisfaction</a:t>
            </a:r>
            <a:r>
              <a:rPr spc="-20" dirty="0">
                <a:solidFill>
                  <a:srgbClr val="5C5B5A"/>
                </a:solidFill>
              </a:rPr>
              <a:t> </a:t>
            </a:r>
            <a:r>
              <a:rPr dirty="0">
                <a:solidFill>
                  <a:srgbClr val="5C5B5A"/>
                </a:solidFill>
              </a:rPr>
              <a:t>reaching</a:t>
            </a:r>
            <a:r>
              <a:rPr spc="-20" dirty="0">
                <a:solidFill>
                  <a:srgbClr val="5C5B5A"/>
                </a:solidFill>
              </a:rPr>
              <a:t> </a:t>
            </a:r>
            <a:r>
              <a:rPr dirty="0">
                <a:solidFill>
                  <a:srgbClr val="5C5B5A"/>
                </a:solidFill>
              </a:rPr>
              <a:t>an</a:t>
            </a:r>
            <a:r>
              <a:rPr spc="-20" dirty="0">
                <a:solidFill>
                  <a:srgbClr val="5C5B5A"/>
                </a:solidFill>
              </a:rPr>
              <a:t> </a:t>
            </a:r>
            <a:r>
              <a:rPr dirty="0">
                <a:solidFill>
                  <a:srgbClr val="5C5B5A"/>
                </a:solidFill>
              </a:rPr>
              <a:t>all-time</a:t>
            </a:r>
            <a:r>
              <a:rPr spc="-40" dirty="0">
                <a:solidFill>
                  <a:srgbClr val="5C5B5A"/>
                </a:solidFill>
              </a:rPr>
              <a:t> </a:t>
            </a:r>
            <a:r>
              <a:rPr dirty="0">
                <a:solidFill>
                  <a:srgbClr val="5C5B5A"/>
                </a:solidFill>
              </a:rPr>
              <a:t>high</a:t>
            </a:r>
            <a:r>
              <a:rPr spc="-35" dirty="0">
                <a:solidFill>
                  <a:srgbClr val="5C5B5A"/>
                </a:solidFill>
              </a:rPr>
              <a:t> </a:t>
            </a:r>
            <a:r>
              <a:rPr dirty="0">
                <a:solidFill>
                  <a:srgbClr val="5C5B5A"/>
                </a:solidFill>
              </a:rPr>
              <a:t>of</a:t>
            </a:r>
            <a:r>
              <a:rPr spc="-25" dirty="0">
                <a:solidFill>
                  <a:srgbClr val="5C5B5A"/>
                </a:solidFill>
              </a:rPr>
              <a:t> </a:t>
            </a:r>
            <a:r>
              <a:rPr dirty="0">
                <a:solidFill>
                  <a:srgbClr val="5C5B5A"/>
                </a:solidFill>
              </a:rPr>
              <a:t>22%</a:t>
            </a:r>
            <a:r>
              <a:rPr spc="-25" dirty="0">
                <a:solidFill>
                  <a:srgbClr val="5C5B5A"/>
                </a:solidFill>
              </a:rPr>
              <a:t> </a:t>
            </a:r>
            <a:r>
              <a:rPr dirty="0">
                <a:solidFill>
                  <a:srgbClr val="5C5B5A"/>
                </a:solidFill>
              </a:rPr>
              <a:t>(up</a:t>
            </a:r>
            <a:r>
              <a:rPr spc="-30" dirty="0">
                <a:solidFill>
                  <a:srgbClr val="5C5B5A"/>
                </a:solidFill>
              </a:rPr>
              <a:t> </a:t>
            </a:r>
            <a:r>
              <a:rPr dirty="0">
                <a:solidFill>
                  <a:srgbClr val="5C5B5A"/>
                </a:solidFill>
              </a:rPr>
              <a:t>2%</a:t>
            </a:r>
            <a:r>
              <a:rPr spc="-35" dirty="0">
                <a:solidFill>
                  <a:srgbClr val="5C5B5A"/>
                </a:solidFill>
              </a:rPr>
              <a:t> </a:t>
            </a:r>
            <a:r>
              <a:rPr dirty="0">
                <a:solidFill>
                  <a:srgbClr val="5C5B5A"/>
                </a:solidFill>
              </a:rPr>
              <a:t>from</a:t>
            </a:r>
            <a:r>
              <a:rPr spc="-25" dirty="0">
                <a:solidFill>
                  <a:srgbClr val="5C5B5A"/>
                </a:solidFill>
              </a:rPr>
              <a:t> </a:t>
            </a:r>
            <a:r>
              <a:rPr dirty="0">
                <a:solidFill>
                  <a:srgbClr val="5C5B5A"/>
                </a:solidFill>
              </a:rPr>
              <a:t>October</a:t>
            </a:r>
            <a:r>
              <a:rPr spc="-35" dirty="0">
                <a:solidFill>
                  <a:srgbClr val="5C5B5A"/>
                </a:solidFill>
              </a:rPr>
              <a:t> </a:t>
            </a:r>
            <a:r>
              <a:rPr spc="-10" dirty="0">
                <a:solidFill>
                  <a:srgbClr val="5C5B5A"/>
                </a:solidFill>
              </a:rPr>
              <a:t>2024).</a:t>
            </a:r>
          </a:p>
        </p:txBody>
      </p:sp>
      <p:sp>
        <p:nvSpPr>
          <p:cNvPr id="31" name="object 31"/>
          <p:cNvSpPr txBox="1"/>
          <p:nvPr/>
        </p:nvSpPr>
        <p:spPr>
          <a:xfrm>
            <a:off x="3783584" y="1250950"/>
            <a:ext cx="4290060"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5C5B5A"/>
                </a:solidFill>
                <a:latin typeface="Arial"/>
                <a:cs typeface="Arial"/>
              </a:rPr>
              <a:t>How</a:t>
            </a:r>
            <a:r>
              <a:rPr sz="1500" b="1" spc="-40" dirty="0">
                <a:solidFill>
                  <a:srgbClr val="5C5B5A"/>
                </a:solidFill>
                <a:latin typeface="Arial"/>
                <a:cs typeface="Arial"/>
              </a:rPr>
              <a:t> </a:t>
            </a:r>
            <a:r>
              <a:rPr sz="1500" b="1" dirty="0">
                <a:solidFill>
                  <a:srgbClr val="5C5B5A"/>
                </a:solidFill>
                <a:latin typeface="Arial"/>
                <a:cs typeface="Arial"/>
              </a:rPr>
              <a:t>satisfied</a:t>
            </a:r>
            <a:r>
              <a:rPr sz="1500" b="1" spc="-65" dirty="0">
                <a:solidFill>
                  <a:srgbClr val="5C5B5A"/>
                </a:solidFill>
                <a:latin typeface="Arial"/>
                <a:cs typeface="Arial"/>
              </a:rPr>
              <a:t> </a:t>
            </a:r>
            <a:r>
              <a:rPr sz="1500" b="1" dirty="0">
                <a:solidFill>
                  <a:srgbClr val="5C5B5A"/>
                </a:solidFill>
                <a:latin typeface="Arial"/>
                <a:cs typeface="Arial"/>
              </a:rPr>
              <a:t>are</a:t>
            </a:r>
            <a:r>
              <a:rPr sz="1500" b="1" spc="-30" dirty="0">
                <a:solidFill>
                  <a:srgbClr val="5C5B5A"/>
                </a:solidFill>
                <a:latin typeface="Arial"/>
                <a:cs typeface="Arial"/>
              </a:rPr>
              <a:t> </a:t>
            </a:r>
            <a:r>
              <a:rPr sz="1500" b="1" dirty="0">
                <a:solidFill>
                  <a:srgbClr val="5C5B5A"/>
                </a:solidFill>
                <a:latin typeface="Arial"/>
                <a:cs typeface="Arial"/>
              </a:rPr>
              <a:t>you</a:t>
            </a:r>
            <a:r>
              <a:rPr sz="1500" b="1" spc="10" dirty="0">
                <a:solidFill>
                  <a:srgbClr val="5C5B5A"/>
                </a:solidFill>
                <a:latin typeface="Arial"/>
                <a:cs typeface="Arial"/>
              </a:rPr>
              <a:t> </a:t>
            </a:r>
            <a:r>
              <a:rPr sz="1500" b="1" dirty="0">
                <a:solidFill>
                  <a:srgbClr val="5C5B5A"/>
                </a:solidFill>
                <a:latin typeface="Arial"/>
                <a:cs typeface="Arial"/>
              </a:rPr>
              <a:t>with</a:t>
            </a:r>
            <a:r>
              <a:rPr sz="1500" b="1" spc="-75" dirty="0">
                <a:solidFill>
                  <a:srgbClr val="5C5B5A"/>
                </a:solidFill>
                <a:latin typeface="Arial"/>
                <a:cs typeface="Arial"/>
              </a:rPr>
              <a:t> </a:t>
            </a:r>
            <a:r>
              <a:rPr sz="1500" b="1" dirty="0">
                <a:solidFill>
                  <a:srgbClr val="5C5B5A"/>
                </a:solidFill>
                <a:latin typeface="Arial"/>
                <a:cs typeface="Arial"/>
              </a:rPr>
              <a:t>your</a:t>
            </a:r>
            <a:r>
              <a:rPr sz="1500" b="1" spc="15" dirty="0">
                <a:solidFill>
                  <a:srgbClr val="5C5B5A"/>
                </a:solidFill>
                <a:latin typeface="Arial"/>
                <a:cs typeface="Arial"/>
              </a:rPr>
              <a:t> </a:t>
            </a:r>
            <a:r>
              <a:rPr sz="1500" b="1" dirty="0">
                <a:solidFill>
                  <a:srgbClr val="5C5B5A"/>
                </a:solidFill>
                <a:latin typeface="Arial"/>
                <a:cs typeface="Arial"/>
              </a:rPr>
              <a:t>life</a:t>
            </a:r>
            <a:r>
              <a:rPr sz="1500" b="1" spc="-40" dirty="0">
                <a:solidFill>
                  <a:srgbClr val="5C5B5A"/>
                </a:solidFill>
                <a:latin typeface="Arial"/>
                <a:cs typeface="Arial"/>
              </a:rPr>
              <a:t> </a:t>
            </a:r>
            <a:r>
              <a:rPr sz="1500" b="1" spc="-10" dirty="0">
                <a:solidFill>
                  <a:srgbClr val="5C5B5A"/>
                </a:solidFill>
                <a:latin typeface="Arial"/>
                <a:cs typeface="Arial"/>
              </a:rPr>
              <a:t>nowadays?</a:t>
            </a:r>
            <a:endParaRPr sz="1500">
              <a:latin typeface="Arial"/>
              <a:cs typeface="Arial"/>
            </a:endParaRPr>
          </a:p>
        </p:txBody>
      </p:sp>
      <p:grpSp>
        <p:nvGrpSpPr>
          <p:cNvPr id="32" name="object 32"/>
          <p:cNvGrpSpPr/>
          <p:nvPr/>
        </p:nvGrpSpPr>
        <p:grpSpPr>
          <a:xfrm>
            <a:off x="2165032" y="1957006"/>
            <a:ext cx="9137015" cy="180340"/>
            <a:chOff x="2165032" y="1957006"/>
            <a:chExt cx="9137015" cy="180340"/>
          </a:xfrm>
        </p:grpSpPr>
        <p:sp>
          <p:nvSpPr>
            <p:cNvPr id="33" name="object 33"/>
            <p:cNvSpPr/>
            <p:nvPr/>
          </p:nvSpPr>
          <p:spPr>
            <a:xfrm>
              <a:off x="2202307" y="1993900"/>
              <a:ext cx="9062720" cy="106045"/>
            </a:xfrm>
            <a:custGeom>
              <a:avLst/>
              <a:gdLst/>
              <a:ahLst/>
              <a:cxnLst/>
              <a:rect l="l" t="t" r="r" b="b"/>
              <a:pathLst>
                <a:path w="9062720" h="106044">
                  <a:moveTo>
                    <a:pt x="0" y="105663"/>
                  </a:moveTo>
                  <a:lnTo>
                    <a:pt x="755776" y="71120"/>
                  </a:lnTo>
                  <a:lnTo>
                    <a:pt x="1510157" y="34544"/>
                  </a:lnTo>
                  <a:lnTo>
                    <a:pt x="2266060" y="71120"/>
                  </a:lnTo>
                  <a:lnTo>
                    <a:pt x="3020441" y="34544"/>
                  </a:lnTo>
                  <a:lnTo>
                    <a:pt x="3776345" y="52832"/>
                  </a:lnTo>
                  <a:lnTo>
                    <a:pt x="4530725" y="71120"/>
                  </a:lnTo>
                  <a:lnTo>
                    <a:pt x="5286629" y="71120"/>
                  </a:lnTo>
                  <a:lnTo>
                    <a:pt x="6042533" y="34544"/>
                  </a:lnTo>
                  <a:lnTo>
                    <a:pt x="6796913" y="71120"/>
                  </a:lnTo>
                  <a:lnTo>
                    <a:pt x="7552817" y="71120"/>
                  </a:lnTo>
                  <a:lnTo>
                    <a:pt x="8307197" y="34544"/>
                  </a:lnTo>
                  <a:lnTo>
                    <a:pt x="9062720" y="0"/>
                  </a:lnTo>
                </a:path>
              </a:pathLst>
            </a:custGeom>
            <a:ln w="28574">
              <a:solidFill>
                <a:srgbClr val="009590"/>
              </a:solidFill>
            </a:ln>
          </p:spPr>
          <p:txBody>
            <a:bodyPr wrap="square" lIns="0" tIns="0" rIns="0" bIns="0" rtlCol="0"/>
            <a:lstStyle/>
            <a:p>
              <a:endParaRPr/>
            </a:p>
          </p:txBody>
        </p:sp>
        <p:pic>
          <p:nvPicPr>
            <p:cNvPr id="34" name="object 34"/>
            <p:cNvPicPr/>
            <p:nvPr/>
          </p:nvPicPr>
          <p:blipFill>
            <a:blip r:embed="rId6" cstate="print"/>
            <a:stretch>
              <a:fillRect/>
            </a:stretch>
          </p:blipFill>
          <p:spPr>
            <a:xfrm>
              <a:off x="2165032" y="2063686"/>
              <a:ext cx="73532" cy="73533"/>
            </a:xfrm>
            <a:prstGeom prst="rect">
              <a:avLst/>
            </a:prstGeom>
          </p:spPr>
        </p:pic>
        <p:pic>
          <p:nvPicPr>
            <p:cNvPr id="35" name="object 35"/>
            <p:cNvPicPr/>
            <p:nvPr/>
          </p:nvPicPr>
          <p:blipFill>
            <a:blip r:embed="rId7" cstate="print"/>
            <a:stretch>
              <a:fillRect/>
            </a:stretch>
          </p:blipFill>
          <p:spPr>
            <a:xfrm>
              <a:off x="2920936" y="2028634"/>
              <a:ext cx="73532" cy="73532"/>
            </a:xfrm>
            <a:prstGeom prst="rect">
              <a:avLst/>
            </a:prstGeom>
          </p:spPr>
        </p:pic>
        <p:pic>
          <p:nvPicPr>
            <p:cNvPr id="36" name="object 36"/>
            <p:cNvPicPr/>
            <p:nvPr/>
          </p:nvPicPr>
          <p:blipFill>
            <a:blip r:embed="rId6" cstate="print"/>
            <a:stretch>
              <a:fillRect/>
            </a:stretch>
          </p:blipFill>
          <p:spPr>
            <a:xfrm>
              <a:off x="3675316" y="1992058"/>
              <a:ext cx="73533" cy="73532"/>
            </a:xfrm>
            <a:prstGeom prst="rect">
              <a:avLst/>
            </a:prstGeom>
          </p:spPr>
        </p:pic>
        <p:pic>
          <p:nvPicPr>
            <p:cNvPr id="37" name="object 37"/>
            <p:cNvPicPr/>
            <p:nvPr/>
          </p:nvPicPr>
          <p:blipFill>
            <a:blip r:embed="rId7" cstate="print"/>
            <a:stretch>
              <a:fillRect/>
            </a:stretch>
          </p:blipFill>
          <p:spPr>
            <a:xfrm>
              <a:off x="4431220" y="2028634"/>
              <a:ext cx="73532" cy="73532"/>
            </a:xfrm>
            <a:prstGeom prst="rect">
              <a:avLst/>
            </a:prstGeom>
          </p:spPr>
        </p:pic>
        <p:pic>
          <p:nvPicPr>
            <p:cNvPr id="38" name="object 38"/>
            <p:cNvPicPr/>
            <p:nvPr/>
          </p:nvPicPr>
          <p:blipFill>
            <a:blip r:embed="rId6" cstate="print"/>
            <a:stretch>
              <a:fillRect/>
            </a:stretch>
          </p:blipFill>
          <p:spPr>
            <a:xfrm>
              <a:off x="5185600" y="1992058"/>
              <a:ext cx="73533" cy="73532"/>
            </a:xfrm>
            <a:prstGeom prst="rect">
              <a:avLst/>
            </a:prstGeom>
          </p:spPr>
        </p:pic>
        <p:pic>
          <p:nvPicPr>
            <p:cNvPr id="39" name="object 39"/>
            <p:cNvPicPr/>
            <p:nvPr/>
          </p:nvPicPr>
          <p:blipFill>
            <a:blip r:embed="rId6" cstate="print"/>
            <a:stretch>
              <a:fillRect/>
            </a:stretch>
          </p:blipFill>
          <p:spPr>
            <a:xfrm>
              <a:off x="5941504" y="2010346"/>
              <a:ext cx="73533" cy="73532"/>
            </a:xfrm>
            <a:prstGeom prst="rect">
              <a:avLst/>
            </a:prstGeom>
          </p:spPr>
        </p:pic>
        <p:pic>
          <p:nvPicPr>
            <p:cNvPr id="40" name="object 40"/>
            <p:cNvPicPr/>
            <p:nvPr/>
          </p:nvPicPr>
          <p:blipFill>
            <a:blip r:embed="rId8" cstate="print"/>
            <a:stretch>
              <a:fillRect/>
            </a:stretch>
          </p:blipFill>
          <p:spPr>
            <a:xfrm>
              <a:off x="6695884" y="2028634"/>
              <a:ext cx="73532" cy="73532"/>
            </a:xfrm>
            <a:prstGeom prst="rect">
              <a:avLst/>
            </a:prstGeom>
          </p:spPr>
        </p:pic>
        <p:pic>
          <p:nvPicPr>
            <p:cNvPr id="41" name="object 41"/>
            <p:cNvPicPr/>
            <p:nvPr/>
          </p:nvPicPr>
          <p:blipFill>
            <a:blip r:embed="rId8" cstate="print"/>
            <a:stretch>
              <a:fillRect/>
            </a:stretch>
          </p:blipFill>
          <p:spPr>
            <a:xfrm>
              <a:off x="7451788" y="2028634"/>
              <a:ext cx="73532" cy="73532"/>
            </a:xfrm>
            <a:prstGeom prst="rect">
              <a:avLst/>
            </a:prstGeom>
          </p:spPr>
        </p:pic>
        <p:pic>
          <p:nvPicPr>
            <p:cNvPr id="42" name="object 42"/>
            <p:cNvPicPr/>
            <p:nvPr/>
          </p:nvPicPr>
          <p:blipFill>
            <a:blip r:embed="rId9" cstate="print"/>
            <a:stretch>
              <a:fillRect/>
            </a:stretch>
          </p:blipFill>
          <p:spPr>
            <a:xfrm>
              <a:off x="8207692" y="1992058"/>
              <a:ext cx="73533" cy="73532"/>
            </a:xfrm>
            <a:prstGeom prst="rect">
              <a:avLst/>
            </a:prstGeom>
          </p:spPr>
        </p:pic>
        <p:pic>
          <p:nvPicPr>
            <p:cNvPr id="43" name="object 43"/>
            <p:cNvPicPr/>
            <p:nvPr/>
          </p:nvPicPr>
          <p:blipFill>
            <a:blip r:embed="rId8" cstate="print"/>
            <a:stretch>
              <a:fillRect/>
            </a:stretch>
          </p:blipFill>
          <p:spPr>
            <a:xfrm>
              <a:off x="8962072" y="2028634"/>
              <a:ext cx="73533" cy="73532"/>
            </a:xfrm>
            <a:prstGeom prst="rect">
              <a:avLst/>
            </a:prstGeom>
          </p:spPr>
        </p:pic>
        <p:pic>
          <p:nvPicPr>
            <p:cNvPr id="44" name="object 44"/>
            <p:cNvPicPr/>
            <p:nvPr/>
          </p:nvPicPr>
          <p:blipFill>
            <a:blip r:embed="rId8" cstate="print"/>
            <a:stretch>
              <a:fillRect/>
            </a:stretch>
          </p:blipFill>
          <p:spPr>
            <a:xfrm>
              <a:off x="9717976" y="2028634"/>
              <a:ext cx="73532" cy="73532"/>
            </a:xfrm>
            <a:prstGeom prst="rect">
              <a:avLst/>
            </a:prstGeom>
          </p:spPr>
        </p:pic>
        <p:pic>
          <p:nvPicPr>
            <p:cNvPr id="45" name="object 45"/>
            <p:cNvPicPr/>
            <p:nvPr/>
          </p:nvPicPr>
          <p:blipFill>
            <a:blip r:embed="rId6" cstate="print"/>
            <a:stretch>
              <a:fillRect/>
            </a:stretch>
          </p:blipFill>
          <p:spPr>
            <a:xfrm>
              <a:off x="10472356" y="1992058"/>
              <a:ext cx="73532" cy="73532"/>
            </a:xfrm>
            <a:prstGeom prst="rect">
              <a:avLst/>
            </a:prstGeom>
          </p:spPr>
        </p:pic>
        <p:pic>
          <p:nvPicPr>
            <p:cNvPr id="46" name="object 46"/>
            <p:cNvPicPr/>
            <p:nvPr/>
          </p:nvPicPr>
          <p:blipFill>
            <a:blip r:embed="rId8" cstate="print"/>
            <a:stretch>
              <a:fillRect/>
            </a:stretch>
          </p:blipFill>
          <p:spPr>
            <a:xfrm>
              <a:off x="11228260" y="1957006"/>
              <a:ext cx="73532" cy="73532"/>
            </a:xfrm>
            <a:prstGeom prst="rect">
              <a:avLst/>
            </a:prstGeom>
          </p:spPr>
        </p:pic>
      </p:grpSp>
      <p:sp>
        <p:nvSpPr>
          <p:cNvPr id="47" name="object 47"/>
          <p:cNvSpPr txBox="1"/>
          <p:nvPr/>
        </p:nvSpPr>
        <p:spPr>
          <a:xfrm>
            <a:off x="2057780" y="18051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16%</a:t>
            </a:r>
            <a:endParaRPr sz="1200">
              <a:latin typeface="Calibri"/>
              <a:cs typeface="Calibri"/>
            </a:endParaRPr>
          </a:p>
        </p:txBody>
      </p:sp>
      <p:sp>
        <p:nvSpPr>
          <p:cNvPr id="48" name="object 48"/>
          <p:cNvSpPr txBox="1"/>
          <p:nvPr/>
        </p:nvSpPr>
        <p:spPr>
          <a:xfrm>
            <a:off x="2813050" y="17701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49" name="object 49"/>
          <p:cNvSpPr txBox="1"/>
          <p:nvPr/>
        </p:nvSpPr>
        <p:spPr>
          <a:xfrm>
            <a:off x="4323969" y="17701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50" name="object 50"/>
          <p:cNvSpPr txBox="1"/>
          <p:nvPr/>
        </p:nvSpPr>
        <p:spPr>
          <a:xfrm>
            <a:off x="3568446" y="1734692"/>
            <a:ext cx="1801495" cy="208279"/>
          </a:xfrm>
          <a:prstGeom prst="rect">
            <a:avLst/>
          </a:prstGeom>
        </p:spPr>
        <p:txBody>
          <a:bodyPr vert="horz" wrap="square" lIns="0" tIns="12700" rIns="0" bIns="0" rtlCol="0">
            <a:spAutoFit/>
          </a:bodyPr>
          <a:lstStyle/>
          <a:p>
            <a:pPr marL="12700">
              <a:lnSpc>
                <a:spcPct val="100000"/>
              </a:lnSpc>
              <a:spcBef>
                <a:spcPts val="100"/>
              </a:spcBef>
              <a:tabLst>
                <a:tab pos="1523365" algn="l"/>
              </a:tabLst>
            </a:pPr>
            <a:r>
              <a:rPr sz="1200" spc="-25" dirty="0">
                <a:solidFill>
                  <a:srgbClr val="404040"/>
                </a:solidFill>
                <a:latin typeface="Calibri"/>
                <a:cs typeface="Calibri"/>
              </a:rPr>
              <a:t>20%</a:t>
            </a:r>
            <a:r>
              <a:rPr sz="1200" dirty="0">
                <a:solidFill>
                  <a:srgbClr val="404040"/>
                </a:solidFill>
                <a:latin typeface="Calibri"/>
                <a:cs typeface="Calibri"/>
              </a:rPr>
              <a:t>	</a:t>
            </a:r>
            <a:r>
              <a:rPr sz="1200" spc="-25" dirty="0">
                <a:solidFill>
                  <a:srgbClr val="404040"/>
                </a:solidFill>
                <a:latin typeface="Calibri"/>
                <a:cs typeface="Calibri"/>
              </a:rPr>
              <a:t>20%</a:t>
            </a:r>
            <a:endParaRPr sz="1200">
              <a:latin typeface="Calibri"/>
              <a:cs typeface="Calibri"/>
            </a:endParaRPr>
          </a:p>
        </p:txBody>
      </p:sp>
      <p:sp>
        <p:nvSpPr>
          <p:cNvPr id="51" name="object 51"/>
          <p:cNvSpPr txBox="1"/>
          <p:nvPr/>
        </p:nvSpPr>
        <p:spPr>
          <a:xfrm>
            <a:off x="5834634" y="175234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19%</a:t>
            </a:r>
            <a:endParaRPr sz="1200">
              <a:latin typeface="Calibri"/>
              <a:cs typeface="Calibri"/>
            </a:endParaRPr>
          </a:p>
        </p:txBody>
      </p:sp>
      <p:sp>
        <p:nvSpPr>
          <p:cNvPr id="52" name="object 52"/>
          <p:cNvSpPr txBox="1"/>
          <p:nvPr/>
        </p:nvSpPr>
        <p:spPr>
          <a:xfrm>
            <a:off x="6589903" y="17701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53" name="object 53"/>
          <p:cNvSpPr txBox="1"/>
          <p:nvPr/>
        </p:nvSpPr>
        <p:spPr>
          <a:xfrm>
            <a:off x="7345171" y="17701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54" name="object 54"/>
          <p:cNvSpPr txBox="1"/>
          <p:nvPr/>
        </p:nvSpPr>
        <p:spPr>
          <a:xfrm>
            <a:off x="8100441" y="173469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20%</a:t>
            </a:r>
            <a:endParaRPr sz="1200">
              <a:latin typeface="Calibri"/>
              <a:cs typeface="Calibri"/>
            </a:endParaRPr>
          </a:p>
        </p:txBody>
      </p:sp>
      <p:sp>
        <p:nvSpPr>
          <p:cNvPr id="55" name="object 55"/>
          <p:cNvSpPr txBox="1"/>
          <p:nvPr/>
        </p:nvSpPr>
        <p:spPr>
          <a:xfrm>
            <a:off x="8855709" y="17701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56" name="object 56"/>
          <p:cNvSpPr txBox="1"/>
          <p:nvPr/>
        </p:nvSpPr>
        <p:spPr>
          <a:xfrm>
            <a:off x="9611106" y="17701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57" name="object 57"/>
          <p:cNvSpPr txBox="1"/>
          <p:nvPr/>
        </p:nvSpPr>
        <p:spPr>
          <a:xfrm>
            <a:off x="10366375" y="173469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20%</a:t>
            </a:r>
            <a:endParaRPr sz="1200">
              <a:latin typeface="Calibri"/>
              <a:cs typeface="Calibri"/>
            </a:endParaRPr>
          </a:p>
        </p:txBody>
      </p:sp>
      <p:sp>
        <p:nvSpPr>
          <p:cNvPr id="58" name="object 58"/>
          <p:cNvSpPr txBox="1"/>
          <p:nvPr/>
        </p:nvSpPr>
        <p:spPr>
          <a:xfrm>
            <a:off x="11121643" y="169964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22%</a:t>
            </a:r>
            <a:endParaRPr sz="1200">
              <a:latin typeface="Calibri"/>
              <a:cs typeface="Calibri"/>
            </a:endParaRPr>
          </a:p>
        </p:txBody>
      </p:sp>
      <p:sp>
        <p:nvSpPr>
          <p:cNvPr id="59" name="object 59"/>
          <p:cNvSpPr/>
          <p:nvPr/>
        </p:nvSpPr>
        <p:spPr>
          <a:xfrm>
            <a:off x="2207641" y="5199888"/>
            <a:ext cx="9062720" cy="79375"/>
          </a:xfrm>
          <a:custGeom>
            <a:avLst/>
            <a:gdLst/>
            <a:ahLst/>
            <a:cxnLst/>
            <a:rect l="l" t="t" r="r" b="b"/>
            <a:pathLst>
              <a:path w="9062720" h="79375">
                <a:moveTo>
                  <a:pt x="0" y="19812"/>
                </a:moveTo>
                <a:lnTo>
                  <a:pt x="755014" y="19812"/>
                </a:lnTo>
                <a:lnTo>
                  <a:pt x="1510919" y="0"/>
                </a:lnTo>
                <a:lnTo>
                  <a:pt x="2265298" y="0"/>
                </a:lnTo>
                <a:lnTo>
                  <a:pt x="3021203" y="39624"/>
                </a:lnTo>
                <a:lnTo>
                  <a:pt x="3775582" y="39624"/>
                </a:lnTo>
                <a:lnTo>
                  <a:pt x="4531486" y="19812"/>
                </a:lnTo>
                <a:lnTo>
                  <a:pt x="5285866" y="39624"/>
                </a:lnTo>
                <a:lnTo>
                  <a:pt x="6041770" y="78993"/>
                </a:lnTo>
                <a:lnTo>
                  <a:pt x="6797675" y="59436"/>
                </a:lnTo>
                <a:lnTo>
                  <a:pt x="7552055" y="59436"/>
                </a:lnTo>
                <a:lnTo>
                  <a:pt x="8307958" y="59436"/>
                </a:lnTo>
                <a:lnTo>
                  <a:pt x="9062719" y="78993"/>
                </a:lnTo>
              </a:path>
            </a:pathLst>
          </a:custGeom>
          <a:ln w="28575">
            <a:solidFill>
              <a:srgbClr val="FF0000"/>
            </a:solidFill>
          </a:ln>
        </p:spPr>
        <p:txBody>
          <a:bodyPr wrap="square" lIns="0" tIns="0" rIns="0" bIns="0" rtlCol="0"/>
          <a:lstStyle/>
          <a:p>
            <a:endParaRPr/>
          </a:p>
        </p:txBody>
      </p:sp>
      <p:graphicFrame>
        <p:nvGraphicFramePr>
          <p:cNvPr id="60" name="object 60"/>
          <p:cNvGraphicFramePr>
            <a:graphicFrameLocks noGrp="1"/>
          </p:cNvGraphicFramePr>
          <p:nvPr/>
        </p:nvGraphicFramePr>
        <p:xfrm>
          <a:off x="1829942" y="4957317"/>
          <a:ext cx="9813284" cy="1024255"/>
        </p:xfrm>
        <a:graphic>
          <a:graphicData uri="http://schemas.openxmlformats.org/drawingml/2006/table">
            <a:tbl>
              <a:tblPr firstRow="1" bandRow="1">
                <a:tableStyleId>{2D5ABB26-0587-4C30-8999-92F81FD0307C}</a:tableStyleId>
              </a:tblPr>
              <a:tblGrid>
                <a:gridCol w="758825">
                  <a:extLst>
                    <a:ext uri="{9D8B030D-6E8A-4147-A177-3AD203B41FA5}">
                      <a16:colId xmlns:a16="http://schemas.microsoft.com/office/drawing/2014/main" val="20000"/>
                    </a:ext>
                  </a:extLst>
                </a:gridCol>
                <a:gridCol w="746125">
                  <a:extLst>
                    <a:ext uri="{9D8B030D-6E8A-4147-A177-3AD203B41FA5}">
                      <a16:colId xmlns:a16="http://schemas.microsoft.com/office/drawing/2014/main" val="20001"/>
                    </a:ext>
                  </a:extLst>
                </a:gridCol>
                <a:gridCol w="756919">
                  <a:extLst>
                    <a:ext uri="{9D8B030D-6E8A-4147-A177-3AD203B41FA5}">
                      <a16:colId xmlns:a16="http://schemas.microsoft.com/office/drawing/2014/main" val="20002"/>
                    </a:ext>
                  </a:extLst>
                </a:gridCol>
                <a:gridCol w="768984">
                  <a:extLst>
                    <a:ext uri="{9D8B030D-6E8A-4147-A177-3AD203B41FA5}">
                      <a16:colId xmlns:a16="http://schemas.microsoft.com/office/drawing/2014/main" val="20003"/>
                    </a:ext>
                  </a:extLst>
                </a:gridCol>
                <a:gridCol w="734060">
                  <a:extLst>
                    <a:ext uri="{9D8B030D-6E8A-4147-A177-3AD203B41FA5}">
                      <a16:colId xmlns:a16="http://schemas.microsoft.com/office/drawing/2014/main" val="20004"/>
                    </a:ext>
                  </a:extLst>
                </a:gridCol>
                <a:gridCol w="773429">
                  <a:extLst>
                    <a:ext uri="{9D8B030D-6E8A-4147-A177-3AD203B41FA5}">
                      <a16:colId xmlns:a16="http://schemas.microsoft.com/office/drawing/2014/main" val="20005"/>
                    </a:ext>
                  </a:extLst>
                </a:gridCol>
                <a:gridCol w="753110">
                  <a:extLst>
                    <a:ext uri="{9D8B030D-6E8A-4147-A177-3AD203B41FA5}">
                      <a16:colId xmlns:a16="http://schemas.microsoft.com/office/drawing/2014/main" val="20006"/>
                    </a:ext>
                  </a:extLst>
                </a:gridCol>
                <a:gridCol w="737870">
                  <a:extLst>
                    <a:ext uri="{9D8B030D-6E8A-4147-A177-3AD203B41FA5}">
                      <a16:colId xmlns:a16="http://schemas.microsoft.com/office/drawing/2014/main" val="20007"/>
                    </a:ext>
                  </a:extLst>
                </a:gridCol>
                <a:gridCol w="775970">
                  <a:extLst>
                    <a:ext uri="{9D8B030D-6E8A-4147-A177-3AD203B41FA5}">
                      <a16:colId xmlns:a16="http://schemas.microsoft.com/office/drawing/2014/main" val="20008"/>
                    </a:ext>
                  </a:extLst>
                </a:gridCol>
                <a:gridCol w="742950">
                  <a:extLst>
                    <a:ext uri="{9D8B030D-6E8A-4147-A177-3AD203B41FA5}">
                      <a16:colId xmlns:a16="http://schemas.microsoft.com/office/drawing/2014/main" val="20009"/>
                    </a:ext>
                  </a:extLst>
                </a:gridCol>
                <a:gridCol w="762634">
                  <a:extLst>
                    <a:ext uri="{9D8B030D-6E8A-4147-A177-3AD203B41FA5}">
                      <a16:colId xmlns:a16="http://schemas.microsoft.com/office/drawing/2014/main" val="20010"/>
                    </a:ext>
                  </a:extLst>
                </a:gridCol>
                <a:gridCol w="744854">
                  <a:extLst>
                    <a:ext uri="{9D8B030D-6E8A-4147-A177-3AD203B41FA5}">
                      <a16:colId xmlns:a16="http://schemas.microsoft.com/office/drawing/2014/main" val="20011"/>
                    </a:ext>
                  </a:extLst>
                </a:gridCol>
                <a:gridCol w="757554">
                  <a:extLst>
                    <a:ext uri="{9D8B030D-6E8A-4147-A177-3AD203B41FA5}">
                      <a16:colId xmlns:a16="http://schemas.microsoft.com/office/drawing/2014/main" val="20012"/>
                    </a:ext>
                  </a:extLst>
                </a:gridCol>
              </a:tblGrid>
              <a:tr h="558165">
                <a:tc>
                  <a:txBody>
                    <a:bodyPr/>
                    <a:lstStyle/>
                    <a:p>
                      <a:pPr algn="ctr">
                        <a:lnSpc>
                          <a:spcPts val="1295"/>
                        </a:lnSpc>
                      </a:pPr>
                      <a:r>
                        <a:rPr sz="1200" spc="-25" dirty="0">
                          <a:solidFill>
                            <a:srgbClr val="404040"/>
                          </a:solidFill>
                          <a:latin typeface="Calibri"/>
                          <a:cs typeface="Calibri"/>
                        </a:rPr>
                        <a:t>15%</a:t>
                      </a:r>
                      <a:endParaRPr sz="1200">
                        <a:latin typeface="Calibri"/>
                        <a:cs typeface="Calibri"/>
                      </a:endParaRPr>
                    </a:p>
                  </a:txBody>
                  <a:tcPr marL="0" marR="0" marT="0" marB="0">
                    <a:lnB w="9525">
                      <a:solidFill>
                        <a:srgbClr val="D9D9D9"/>
                      </a:solidFill>
                      <a:prstDash val="solid"/>
                    </a:lnB>
                  </a:tcPr>
                </a:tc>
                <a:tc>
                  <a:txBody>
                    <a:bodyPr/>
                    <a:lstStyle/>
                    <a:p>
                      <a:pPr marL="3175" algn="ctr">
                        <a:lnSpc>
                          <a:spcPts val="1295"/>
                        </a:lnSpc>
                      </a:pPr>
                      <a:r>
                        <a:rPr sz="1200" spc="-25" dirty="0">
                          <a:solidFill>
                            <a:srgbClr val="404040"/>
                          </a:solidFill>
                          <a:latin typeface="Calibri"/>
                          <a:cs typeface="Calibri"/>
                        </a:rPr>
                        <a:t>15%</a:t>
                      </a:r>
                      <a:endParaRPr sz="1200">
                        <a:latin typeface="Calibri"/>
                        <a:cs typeface="Calibri"/>
                      </a:endParaRPr>
                    </a:p>
                  </a:txBody>
                  <a:tcPr marL="0" marR="0" marT="0" marB="0">
                    <a:lnB w="9525">
                      <a:solidFill>
                        <a:srgbClr val="D9D9D9"/>
                      </a:solidFill>
                      <a:prstDash val="solid"/>
                    </a:lnB>
                  </a:tcPr>
                </a:tc>
                <a:tc>
                  <a:txBody>
                    <a:bodyPr/>
                    <a:lstStyle/>
                    <a:p>
                      <a:pPr marL="10795" algn="ctr">
                        <a:lnSpc>
                          <a:spcPts val="1140"/>
                        </a:lnSpc>
                      </a:pPr>
                      <a:r>
                        <a:rPr sz="1200" spc="-25" dirty="0">
                          <a:solidFill>
                            <a:srgbClr val="404040"/>
                          </a:solidFill>
                          <a:latin typeface="Calibri"/>
                          <a:cs typeface="Calibri"/>
                        </a:rPr>
                        <a:t>16%</a:t>
                      </a:r>
                      <a:endParaRPr sz="1200">
                        <a:latin typeface="Calibri"/>
                        <a:cs typeface="Calibri"/>
                      </a:endParaRPr>
                    </a:p>
                  </a:txBody>
                  <a:tcPr marL="0" marR="0" marT="0" marB="0">
                    <a:lnB w="9525">
                      <a:solidFill>
                        <a:srgbClr val="D9D9D9"/>
                      </a:solidFill>
                      <a:prstDash val="solid"/>
                    </a:lnB>
                  </a:tcPr>
                </a:tc>
                <a:tc>
                  <a:txBody>
                    <a:bodyPr/>
                    <a:lstStyle/>
                    <a:p>
                      <a:pPr algn="ctr">
                        <a:lnSpc>
                          <a:spcPts val="1140"/>
                        </a:lnSpc>
                      </a:pPr>
                      <a:r>
                        <a:rPr sz="1200" spc="-25" dirty="0">
                          <a:solidFill>
                            <a:srgbClr val="404040"/>
                          </a:solidFill>
                          <a:latin typeface="Calibri"/>
                          <a:cs typeface="Calibri"/>
                        </a:rPr>
                        <a:t>16%</a:t>
                      </a:r>
                      <a:endParaRPr sz="1200">
                        <a:latin typeface="Calibri"/>
                        <a:cs typeface="Calibri"/>
                      </a:endParaRPr>
                    </a:p>
                  </a:txBody>
                  <a:tcPr marL="0" marR="0" marT="0" marB="0">
                    <a:lnB w="9525">
                      <a:solidFill>
                        <a:srgbClr val="D9D9D9"/>
                      </a:solidFill>
                      <a:prstDash val="solid"/>
                    </a:lnB>
                  </a:tcPr>
                </a:tc>
                <a:tc>
                  <a:txBody>
                    <a:bodyPr/>
                    <a:lstStyle/>
                    <a:p>
                      <a:pPr marL="2540" algn="ctr">
                        <a:lnSpc>
                          <a:spcPct val="100000"/>
                        </a:lnSpc>
                        <a:spcBef>
                          <a:spcPts val="5"/>
                        </a:spcBef>
                      </a:pPr>
                      <a:r>
                        <a:rPr sz="1200" spc="-25" dirty="0">
                          <a:solidFill>
                            <a:srgbClr val="404040"/>
                          </a:solidFill>
                          <a:latin typeface="Calibri"/>
                          <a:cs typeface="Calibri"/>
                        </a:rPr>
                        <a:t>14%</a:t>
                      </a:r>
                      <a:endParaRPr sz="1200">
                        <a:latin typeface="Calibri"/>
                        <a:cs typeface="Calibri"/>
                      </a:endParaRPr>
                    </a:p>
                  </a:txBody>
                  <a:tcPr marL="0" marR="0" marT="635" marB="0">
                    <a:lnB w="9525">
                      <a:solidFill>
                        <a:srgbClr val="D9D9D9"/>
                      </a:solidFill>
                      <a:prstDash val="solid"/>
                    </a:lnB>
                  </a:tcPr>
                </a:tc>
                <a:tc>
                  <a:txBody>
                    <a:bodyPr/>
                    <a:lstStyle/>
                    <a:p>
                      <a:pPr marL="4445" algn="ctr">
                        <a:lnSpc>
                          <a:spcPct val="100000"/>
                        </a:lnSpc>
                        <a:spcBef>
                          <a:spcPts val="5"/>
                        </a:spcBef>
                      </a:pPr>
                      <a:r>
                        <a:rPr sz="1200" spc="-25" dirty="0">
                          <a:solidFill>
                            <a:srgbClr val="404040"/>
                          </a:solidFill>
                          <a:latin typeface="Calibri"/>
                          <a:cs typeface="Calibri"/>
                        </a:rPr>
                        <a:t>14%</a:t>
                      </a:r>
                      <a:endParaRPr sz="1200">
                        <a:latin typeface="Calibri"/>
                        <a:cs typeface="Calibri"/>
                      </a:endParaRPr>
                    </a:p>
                  </a:txBody>
                  <a:tcPr marL="0" marR="0" marT="635" marB="0">
                    <a:lnB w="9525">
                      <a:solidFill>
                        <a:srgbClr val="D9D9D9"/>
                      </a:solidFill>
                      <a:prstDash val="solid"/>
                    </a:lnB>
                  </a:tcPr>
                </a:tc>
                <a:tc>
                  <a:txBody>
                    <a:bodyPr/>
                    <a:lstStyle/>
                    <a:p>
                      <a:pPr marR="3810" algn="ctr">
                        <a:lnSpc>
                          <a:spcPts val="1295"/>
                        </a:lnSpc>
                      </a:pPr>
                      <a:r>
                        <a:rPr sz="1200" spc="-25" dirty="0">
                          <a:solidFill>
                            <a:srgbClr val="404040"/>
                          </a:solidFill>
                          <a:latin typeface="Calibri"/>
                          <a:cs typeface="Calibri"/>
                        </a:rPr>
                        <a:t>15%</a:t>
                      </a:r>
                      <a:endParaRPr sz="1200">
                        <a:latin typeface="Calibri"/>
                        <a:cs typeface="Calibri"/>
                      </a:endParaRPr>
                    </a:p>
                  </a:txBody>
                  <a:tcPr marL="0" marR="0" marT="0" marB="0">
                    <a:lnB w="9525">
                      <a:solidFill>
                        <a:srgbClr val="D9D9D9"/>
                      </a:solidFill>
                      <a:prstDash val="solid"/>
                    </a:lnB>
                  </a:tcPr>
                </a:tc>
                <a:tc>
                  <a:txBody>
                    <a:bodyPr/>
                    <a:lstStyle/>
                    <a:p>
                      <a:pPr marL="6985" algn="ctr">
                        <a:lnSpc>
                          <a:spcPct val="100000"/>
                        </a:lnSpc>
                        <a:spcBef>
                          <a:spcPts val="5"/>
                        </a:spcBef>
                      </a:pPr>
                      <a:r>
                        <a:rPr sz="1200" spc="-25" dirty="0">
                          <a:solidFill>
                            <a:srgbClr val="404040"/>
                          </a:solidFill>
                          <a:latin typeface="Calibri"/>
                          <a:cs typeface="Calibri"/>
                        </a:rPr>
                        <a:t>14%</a:t>
                      </a:r>
                      <a:endParaRPr sz="1200">
                        <a:latin typeface="Calibri"/>
                        <a:cs typeface="Calibri"/>
                      </a:endParaRPr>
                    </a:p>
                  </a:txBody>
                  <a:tcPr marL="0" marR="0" marT="635" marB="0">
                    <a:lnB w="9525">
                      <a:solidFill>
                        <a:srgbClr val="D9D9D9"/>
                      </a:solidFill>
                      <a:prstDash val="solid"/>
                    </a:lnB>
                  </a:tcPr>
                </a:tc>
                <a:tc>
                  <a:txBody>
                    <a:bodyPr/>
                    <a:lstStyle/>
                    <a:p>
                      <a:pPr marL="2540" algn="ctr">
                        <a:lnSpc>
                          <a:spcPct val="100000"/>
                        </a:lnSpc>
                        <a:spcBef>
                          <a:spcPts val="320"/>
                        </a:spcBef>
                      </a:pPr>
                      <a:r>
                        <a:rPr sz="1200" spc="-25" dirty="0">
                          <a:solidFill>
                            <a:srgbClr val="404040"/>
                          </a:solidFill>
                          <a:latin typeface="Calibri"/>
                          <a:cs typeface="Calibri"/>
                        </a:rPr>
                        <a:t>12%</a:t>
                      </a:r>
                      <a:endParaRPr sz="1200">
                        <a:latin typeface="Calibri"/>
                        <a:cs typeface="Calibri"/>
                      </a:endParaRPr>
                    </a:p>
                  </a:txBody>
                  <a:tcPr marL="0" marR="0" marT="40640" marB="0">
                    <a:lnB w="9525">
                      <a:solidFill>
                        <a:srgbClr val="D9D9D9"/>
                      </a:solidFill>
                      <a:prstDash val="solid"/>
                    </a:lnB>
                  </a:tcPr>
                </a:tc>
                <a:tc>
                  <a:txBody>
                    <a:bodyPr/>
                    <a:lstStyle/>
                    <a:p>
                      <a:pPr algn="ctr">
                        <a:lnSpc>
                          <a:spcPct val="100000"/>
                        </a:lnSpc>
                        <a:spcBef>
                          <a:spcPts val="165"/>
                        </a:spcBef>
                      </a:pPr>
                      <a:r>
                        <a:rPr sz="1200" spc="-25" dirty="0">
                          <a:solidFill>
                            <a:srgbClr val="404040"/>
                          </a:solidFill>
                          <a:latin typeface="Calibri"/>
                          <a:cs typeface="Calibri"/>
                        </a:rPr>
                        <a:t>13%</a:t>
                      </a:r>
                      <a:endParaRPr sz="1200">
                        <a:latin typeface="Calibri"/>
                        <a:cs typeface="Calibri"/>
                      </a:endParaRPr>
                    </a:p>
                  </a:txBody>
                  <a:tcPr marL="0" marR="0" marT="20955" marB="0">
                    <a:lnB w="9525">
                      <a:solidFill>
                        <a:srgbClr val="D9D9D9"/>
                      </a:solidFill>
                      <a:prstDash val="solid"/>
                    </a:lnB>
                  </a:tcPr>
                </a:tc>
                <a:tc>
                  <a:txBody>
                    <a:bodyPr/>
                    <a:lstStyle/>
                    <a:p>
                      <a:pPr algn="ctr">
                        <a:lnSpc>
                          <a:spcPct val="100000"/>
                        </a:lnSpc>
                        <a:spcBef>
                          <a:spcPts val="165"/>
                        </a:spcBef>
                      </a:pPr>
                      <a:r>
                        <a:rPr sz="1200" spc="-25" dirty="0">
                          <a:solidFill>
                            <a:srgbClr val="404040"/>
                          </a:solidFill>
                          <a:latin typeface="Calibri"/>
                          <a:cs typeface="Calibri"/>
                        </a:rPr>
                        <a:t>13%</a:t>
                      </a:r>
                      <a:endParaRPr sz="1200">
                        <a:latin typeface="Calibri"/>
                        <a:cs typeface="Calibri"/>
                      </a:endParaRPr>
                    </a:p>
                  </a:txBody>
                  <a:tcPr marL="0" marR="0" marT="20955" marB="0">
                    <a:lnB w="9525">
                      <a:solidFill>
                        <a:srgbClr val="D9D9D9"/>
                      </a:solidFill>
                      <a:prstDash val="solid"/>
                    </a:lnB>
                  </a:tcPr>
                </a:tc>
                <a:tc>
                  <a:txBody>
                    <a:bodyPr/>
                    <a:lstStyle/>
                    <a:p>
                      <a:pPr algn="ctr">
                        <a:lnSpc>
                          <a:spcPct val="100000"/>
                        </a:lnSpc>
                        <a:spcBef>
                          <a:spcPts val="165"/>
                        </a:spcBef>
                      </a:pPr>
                      <a:r>
                        <a:rPr sz="1200" spc="-25" dirty="0">
                          <a:solidFill>
                            <a:srgbClr val="404040"/>
                          </a:solidFill>
                          <a:latin typeface="Calibri"/>
                          <a:cs typeface="Calibri"/>
                        </a:rPr>
                        <a:t>13%</a:t>
                      </a:r>
                      <a:endParaRPr sz="1200">
                        <a:latin typeface="Calibri"/>
                        <a:cs typeface="Calibri"/>
                      </a:endParaRPr>
                    </a:p>
                  </a:txBody>
                  <a:tcPr marL="0" marR="0" marT="20955" marB="0">
                    <a:lnB w="9525">
                      <a:solidFill>
                        <a:srgbClr val="D9D9D9"/>
                      </a:solidFill>
                      <a:prstDash val="solid"/>
                    </a:lnB>
                  </a:tcPr>
                </a:tc>
                <a:tc>
                  <a:txBody>
                    <a:bodyPr/>
                    <a:lstStyle/>
                    <a:p>
                      <a:pPr marL="6350" algn="ctr">
                        <a:lnSpc>
                          <a:spcPct val="100000"/>
                        </a:lnSpc>
                        <a:spcBef>
                          <a:spcPts val="320"/>
                        </a:spcBef>
                      </a:pPr>
                      <a:r>
                        <a:rPr sz="1200" spc="-25" dirty="0">
                          <a:solidFill>
                            <a:srgbClr val="404040"/>
                          </a:solidFill>
                          <a:latin typeface="Calibri"/>
                          <a:cs typeface="Calibri"/>
                        </a:rPr>
                        <a:t>12%</a:t>
                      </a:r>
                      <a:endParaRPr sz="1200">
                        <a:latin typeface="Calibri"/>
                        <a:cs typeface="Calibri"/>
                      </a:endParaRPr>
                    </a:p>
                  </a:txBody>
                  <a:tcPr marL="0" marR="0" marT="40640" marB="0">
                    <a:lnB w="9525">
                      <a:solidFill>
                        <a:srgbClr val="D9D9D9"/>
                      </a:solidFill>
                      <a:prstDash val="solid"/>
                    </a:lnB>
                  </a:tcPr>
                </a:tc>
                <a:extLst>
                  <a:ext uri="{0D108BD9-81ED-4DB2-BD59-A6C34878D82A}">
                    <a16:rowId xmlns:a16="http://schemas.microsoft.com/office/drawing/2014/main" val="10000"/>
                  </a:ext>
                </a:extLst>
              </a:tr>
              <a:tr h="297180">
                <a:tc>
                  <a:txBody>
                    <a:bodyPr/>
                    <a:lstStyle/>
                    <a:p>
                      <a:pPr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1905"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9525" algn="ctr">
                        <a:lnSpc>
                          <a:spcPct val="100000"/>
                        </a:lnSpc>
                        <a:spcBef>
                          <a:spcPts val="710"/>
                        </a:spcBef>
                      </a:pPr>
                      <a:r>
                        <a:rPr sz="1200" dirty="0">
                          <a:solidFill>
                            <a:srgbClr val="585858"/>
                          </a:solidFill>
                          <a:latin typeface="Calibri"/>
                          <a:cs typeface="Calibri"/>
                        </a:rPr>
                        <a:t>Mar</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635"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3810"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4445"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marL="5715" algn="ctr">
                        <a:lnSpc>
                          <a:spcPct val="100000"/>
                        </a:lnSpc>
                        <a:spcBef>
                          <a:spcPts val="710"/>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5080"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'24</a:t>
                      </a:r>
                      <a:endParaRPr sz="1200">
                        <a:latin typeface="Calibri"/>
                        <a:cs typeface="Calibri"/>
                      </a:endParaRPr>
                    </a:p>
                  </a:txBody>
                  <a:tcPr marL="0" marR="0" marT="90170" marB="0">
                    <a:lnT w="9525">
                      <a:solidFill>
                        <a:srgbClr val="D9D9D9"/>
                      </a:solidFill>
                      <a:prstDash val="solid"/>
                    </a:lnT>
                  </a:tcPr>
                </a:tc>
                <a:extLst>
                  <a:ext uri="{0D108BD9-81ED-4DB2-BD59-A6C34878D82A}">
                    <a16:rowId xmlns:a16="http://schemas.microsoft.com/office/drawing/2014/main" val="10001"/>
                  </a:ext>
                </a:extLst>
              </a:tr>
              <a:tr h="168910">
                <a:tc>
                  <a:txBody>
                    <a:bodyPr/>
                    <a:lstStyle/>
                    <a:p>
                      <a:pPr algn="ctr">
                        <a:lnSpc>
                          <a:spcPts val="1230"/>
                        </a:lnSpc>
                      </a:pPr>
                      <a:r>
                        <a:rPr sz="1200" spc="-20" dirty="0">
                          <a:solidFill>
                            <a:srgbClr val="585858"/>
                          </a:solidFill>
                          <a:latin typeface="Calibri"/>
                          <a:cs typeface="Calibri"/>
                        </a:rPr>
                        <a:t>(S4)</a:t>
                      </a:r>
                      <a:endParaRPr sz="1200">
                        <a:latin typeface="Calibri"/>
                        <a:cs typeface="Calibri"/>
                      </a:endParaRPr>
                    </a:p>
                  </a:txBody>
                  <a:tcPr marL="0" marR="0" marT="0" marB="0"/>
                </a:tc>
                <a:tc>
                  <a:txBody>
                    <a:bodyPr/>
                    <a:lstStyle/>
                    <a:p>
                      <a:pPr marL="2540" algn="ctr">
                        <a:lnSpc>
                          <a:spcPts val="1230"/>
                        </a:lnSpc>
                      </a:pPr>
                      <a:r>
                        <a:rPr sz="1200" spc="-20" dirty="0">
                          <a:solidFill>
                            <a:srgbClr val="585858"/>
                          </a:solidFill>
                          <a:latin typeface="Calibri"/>
                          <a:cs typeface="Calibri"/>
                        </a:rPr>
                        <a:t>(S5)</a:t>
                      </a:r>
                      <a:endParaRPr sz="1200">
                        <a:latin typeface="Calibri"/>
                        <a:cs typeface="Calibri"/>
                      </a:endParaRPr>
                    </a:p>
                  </a:txBody>
                  <a:tcPr marL="0" marR="0" marT="0" marB="0"/>
                </a:tc>
                <a:tc>
                  <a:txBody>
                    <a:bodyPr/>
                    <a:lstStyle/>
                    <a:p>
                      <a:pPr marL="10160" algn="ctr">
                        <a:lnSpc>
                          <a:spcPts val="1230"/>
                        </a:lnSpc>
                      </a:pPr>
                      <a:r>
                        <a:rPr sz="1200" spc="-20" dirty="0">
                          <a:solidFill>
                            <a:srgbClr val="585858"/>
                          </a:solidFill>
                          <a:latin typeface="Calibri"/>
                          <a:cs typeface="Calibri"/>
                        </a:rPr>
                        <a:t>(S6)</a:t>
                      </a:r>
                      <a:endParaRPr sz="1200">
                        <a:latin typeface="Calibri"/>
                        <a:cs typeface="Calibri"/>
                      </a:endParaRPr>
                    </a:p>
                  </a:txBody>
                  <a:tcPr marL="0" marR="0" marT="0" marB="0"/>
                </a:tc>
                <a:tc>
                  <a:txBody>
                    <a:bodyPr/>
                    <a:lstStyle/>
                    <a:p>
                      <a:pPr marL="28575"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905"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4445"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L="22225"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marL="27305"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5080" algn="ctr">
                        <a:lnSpc>
                          <a:spcPts val="1230"/>
                        </a:lnSpc>
                      </a:pP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pic>
        <p:nvPicPr>
          <p:cNvPr id="61" name="object 61"/>
          <p:cNvPicPr/>
          <p:nvPr/>
        </p:nvPicPr>
        <p:blipFill>
          <a:blip r:embed="rId10" cstate="print"/>
          <a:stretch>
            <a:fillRect/>
          </a:stretch>
        </p:blipFill>
        <p:spPr>
          <a:xfrm>
            <a:off x="2171890" y="5182298"/>
            <a:ext cx="73533" cy="73532"/>
          </a:xfrm>
          <a:prstGeom prst="rect">
            <a:avLst/>
          </a:prstGeom>
        </p:spPr>
      </p:pic>
      <p:pic>
        <p:nvPicPr>
          <p:cNvPr id="62" name="object 62"/>
          <p:cNvPicPr/>
          <p:nvPr/>
        </p:nvPicPr>
        <p:blipFill>
          <a:blip r:embed="rId11" cstate="print"/>
          <a:stretch>
            <a:fillRect/>
          </a:stretch>
        </p:blipFill>
        <p:spPr>
          <a:xfrm>
            <a:off x="2926270" y="5182298"/>
            <a:ext cx="73533" cy="73532"/>
          </a:xfrm>
          <a:prstGeom prst="rect">
            <a:avLst/>
          </a:prstGeom>
        </p:spPr>
      </p:pic>
      <p:pic>
        <p:nvPicPr>
          <p:cNvPr id="63" name="object 63"/>
          <p:cNvPicPr/>
          <p:nvPr/>
        </p:nvPicPr>
        <p:blipFill>
          <a:blip r:embed="rId12" cstate="print"/>
          <a:stretch>
            <a:fillRect/>
          </a:stretch>
        </p:blipFill>
        <p:spPr>
          <a:xfrm>
            <a:off x="3682174" y="5162486"/>
            <a:ext cx="73533" cy="73532"/>
          </a:xfrm>
          <a:prstGeom prst="rect">
            <a:avLst/>
          </a:prstGeom>
        </p:spPr>
      </p:pic>
      <p:pic>
        <p:nvPicPr>
          <p:cNvPr id="64" name="object 64"/>
          <p:cNvPicPr/>
          <p:nvPr/>
        </p:nvPicPr>
        <p:blipFill>
          <a:blip r:embed="rId13" cstate="print"/>
          <a:stretch>
            <a:fillRect/>
          </a:stretch>
        </p:blipFill>
        <p:spPr>
          <a:xfrm>
            <a:off x="4436554" y="5162486"/>
            <a:ext cx="73533" cy="73532"/>
          </a:xfrm>
          <a:prstGeom prst="rect">
            <a:avLst/>
          </a:prstGeom>
        </p:spPr>
      </p:pic>
      <p:pic>
        <p:nvPicPr>
          <p:cNvPr id="65" name="object 65"/>
          <p:cNvPicPr/>
          <p:nvPr/>
        </p:nvPicPr>
        <p:blipFill>
          <a:blip r:embed="rId11" cstate="print"/>
          <a:stretch>
            <a:fillRect/>
          </a:stretch>
        </p:blipFill>
        <p:spPr>
          <a:xfrm>
            <a:off x="5192458" y="5202110"/>
            <a:ext cx="73532" cy="73532"/>
          </a:xfrm>
          <a:prstGeom prst="rect">
            <a:avLst/>
          </a:prstGeom>
        </p:spPr>
      </p:pic>
      <p:pic>
        <p:nvPicPr>
          <p:cNvPr id="66" name="object 66"/>
          <p:cNvPicPr/>
          <p:nvPr/>
        </p:nvPicPr>
        <p:blipFill>
          <a:blip r:embed="rId10" cstate="print"/>
          <a:stretch>
            <a:fillRect/>
          </a:stretch>
        </p:blipFill>
        <p:spPr>
          <a:xfrm>
            <a:off x="5946838" y="5202110"/>
            <a:ext cx="73533" cy="73532"/>
          </a:xfrm>
          <a:prstGeom prst="rect">
            <a:avLst/>
          </a:prstGeom>
        </p:spPr>
      </p:pic>
      <p:pic>
        <p:nvPicPr>
          <p:cNvPr id="67" name="object 67"/>
          <p:cNvPicPr/>
          <p:nvPr/>
        </p:nvPicPr>
        <p:blipFill>
          <a:blip r:embed="rId11" cstate="print"/>
          <a:stretch>
            <a:fillRect/>
          </a:stretch>
        </p:blipFill>
        <p:spPr>
          <a:xfrm>
            <a:off x="6702742" y="5182298"/>
            <a:ext cx="73533" cy="73532"/>
          </a:xfrm>
          <a:prstGeom prst="rect">
            <a:avLst/>
          </a:prstGeom>
        </p:spPr>
      </p:pic>
      <p:pic>
        <p:nvPicPr>
          <p:cNvPr id="68" name="object 68"/>
          <p:cNvPicPr/>
          <p:nvPr/>
        </p:nvPicPr>
        <p:blipFill>
          <a:blip r:embed="rId10" cstate="print"/>
          <a:stretch>
            <a:fillRect/>
          </a:stretch>
        </p:blipFill>
        <p:spPr>
          <a:xfrm>
            <a:off x="7457122" y="5202110"/>
            <a:ext cx="73533" cy="73532"/>
          </a:xfrm>
          <a:prstGeom prst="rect">
            <a:avLst/>
          </a:prstGeom>
        </p:spPr>
      </p:pic>
      <p:pic>
        <p:nvPicPr>
          <p:cNvPr id="69" name="object 69"/>
          <p:cNvPicPr/>
          <p:nvPr/>
        </p:nvPicPr>
        <p:blipFill>
          <a:blip r:embed="rId13" cstate="print"/>
          <a:stretch>
            <a:fillRect/>
          </a:stretch>
        </p:blipFill>
        <p:spPr>
          <a:xfrm>
            <a:off x="8213026" y="5241734"/>
            <a:ext cx="73532" cy="73533"/>
          </a:xfrm>
          <a:prstGeom prst="rect">
            <a:avLst/>
          </a:prstGeom>
        </p:spPr>
      </p:pic>
      <p:pic>
        <p:nvPicPr>
          <p:cNvPr id="70" name="object 70"/>
          <p:cNvPicPr/>
          <p:nvPr/>
        </p:nvPicPr>
        <p:blipFill>
          <a:blip r:embed="rId11" cstate="print"/>
          <a:stretch>
            <a:fillRect/>
          </a:stretch>
        </p:blipFill>
        <p:spPr>
          <a:xfrm>
            <a:off x="8968930" y="5221922"/>
            <a:ext cx="73532" cy="73532"/>
          </a:xfrm>
          <a:prstGeom prst="rect">
            <a:avLst/>
          </a:prstGeom>
        </p:spPr>
      </p:pic>
      <p:pic>
        <p:nvPicPr>
          <p:cNvPr id="71" name="object 71"/>
          <p:cNvPicPr/>
          <p:nvPr/>
        </p:nvPicPr>
        <p:blipFill>
          <a:blip r:embed="rId10" cstate="print"/>
          <a:stretch>
            <a:fillRect/>
          </a:stretch>
        </p:blipFill>
        <p:spPr>
          <a:xfrm>
            <a:off x="9723310" y="5221922"/>
            <a:ext cx="73532" cy="73532"/>
          </a:xfrm>
          <a:prstGeom prst="rect">
            <a:avLst/>
          </a:prstGeom>
        </p:spPr>
      </p:pic>
      <p:pic>
        <p:nvPicPr>
          <p:cNvPr id="72" name="object 72"/>
          <p:cNvPicPr/>
          <p:nvPr/>
        </p:nvPicPr>
        <p:blipFill>
          <a:blip r:embed="rId11" cstate="print"/>
          <a:stretch>
            <a:fillRect/>
          </a:stretch>
        </p:blipFill>
        <p:spPr>
          <a:xfrm>
            <a:off x="10479214" y="5221922"/>
            <a:ext cx="73532" cy="73532"/>
          </a:xfrm>
          <a:prstGeom prst="rect">
            <a:avLst/>
          </a:prstGeom>
        </p:spPr>
      </p:pic>
      <p:pic>
        <p:nvPicPr>
          <p:cNvPr id="73" name="object 73"/>
          <p:cNvPicPr/>
          <p:nvPr/>
        </p:nvPicPr>
        <p:blipFill>
          <a:blip r:embed="rId13" cstate="print"/>
          <a:stretch>
            <a:fillRect/>
          </a:stretch>
        </p:blipFill>
        <p:spPr>
          <a:xfrm>
            <a:off x="11233594" y="5241734"/>
            <a:ext cx="73533" cy="73533"/>
          </a:xfrm>
          <a:prstGeom prst="rect">
            <a:avLst/>
          </a:prstGeom>
        </p:spPr>
      </p:pic>
      <p:grpSp>
        <p:nvGrpSpPr>
          <p:cNvPr id="74" name="object 74"/>
          <p:cNvGrpSpPr/>
          <p:nvPr/>
        </p:nvGrpSpPr>
        <p:grpSpPr>
          <a:xfrm>
            <a:off x="2165032" y="3935158"/>
            <a:ext cx="9137015" cy="252095"/>
            <a:chOff x="2165032" y="3935158"/>
            <a:chExt cx="9137015" cy="252095"/>
          </a:xfrm>
        </p:grpSpPr>
        <p:sp>
          <p:nvSpPr>
            <p:cNvPr id="75" name="object 75"/>
            <p:cNvSpPr/>
            <p:nvPr/>
          </p:nvSpPr>
          <p:spPr>
            <a:xfrm>
              <a:off x="2202307" y="3971544"/>
              <a:ext cx="9062720" cy="177800"/>
            </a:xfrm>
            <a:custGeom>
              <a:avLst/>
              <a:gdLst/>
              <a:ahLst/>
              <a:cxnLst/>
              <a:rect l="l" t="t" r="r" b="b"/>
              <a:pathLst>
                <a:path w="9062720" h="177800">
                  <a:moveTo>
                    <a:pt x="0" y="88391"/>
                  </a:moveTo>
                  <a:lnTo>
                    <a:pt x="755776" y="88391"/>
                  </a:lnTo>
                  <a:lnTo>
                    <a:pt x="1510157" y="147827"/>
                  </a:lnTo>
                  <a:lnTo>
                    <a:pt x="2266060" y="88391"/>
                  </a:lnTo>
                  <a:lnTo>
                    <a:pt x="3020441" y="118871"/>
                  </a:lnTo>
                  <a:lnTo>
                    <a:pt x="3776345" y="88391"/>
                  </a:lnTo>
                  <a:lnTo>
                    <a:pt x="4530725" y="59435"/>
                  </a:lnTo>
                  <a:lnTo>
                    <a:pt x="5286629" y="118871"/>
                  </a:lnTo>
                  <a:lnTo>
                    <a:pt x="6042533" y="88391"/>
                  </a:lnTo>
                  <a:lnTo>
                    <a:pt x="6796913" y="0"/>
                  </a:lnTo>
                  <a:lnTo>
                    <a:pt x="7552817" y="118871"/>
                  </a:lnTo>
                  <a:lnTo>
                    <a:pt x="8307197" y="177799"/>
                  </a:lnTo>
                  <a:lnTo>
                    <a:pt x="9062720" y="147827"/>
                  </a:lnTo>
                </a:path>
              </a:pathLst>
            </a:custGeom>
            <a:ln w="28575">
              <a:solidFill>
                <a:srgbClr val="FF9999"/>
              </a:solidFill>
            </a:ln>
          </p:spPr>
          <p:txBody>
            <a:bodyPr wrap="square" lIns="0" tIns="0" rIns="0" bIns="0" rtlCol="0"/>
            <a:lstStyle/>
            <a:p>
              <a:endParaRPr/>
            </a:p>
          </p:txBody>
        </p:sp>
        <p:pic>
          <p:nvPicPr>
            <p:cNvPr id="76" name="object 76"/>
            <p:cNvPicPr/>
            <p:nvPr/>
          </p:nvPicPr>
          <p:blipFill>
            <a:blip r:embed="rId14" cstate="print"/>
            <a:stretch>
              <a:fillRect/>
            </a:stretch>
          </p:blipFill>
          <p:spPr>
            <a:xfrm>
              <a:off x="2165032" y="4023550"/>
              <a:ext cx="73532" cy="73532"/>
            </a:xfrm>
            <a:prstGeom prst="rect">
              <a:avLst/>
            </a:prstGeom>
          </p:spPr>
        </p:pic>
        <p:pic>
          <p:nvPicPr>
            <p:cNvPr id="77" name="object 77"/>
            <p:cNvPicPr/>
            <p:nvPr/>
          </p:nvPicPr>
          <p:blipFill>
            <a:blip r:embed="rId15" cstate="print"/>
            <a:stretch>
              <a:fillRect/>
            </a:stretch>
          </p:blipFill>
          <p:spPr>
            <a:xfrm>
              <a:off x="2920936" y="4023550"/>
              <a:ext cx="73532" cy="73532"/>
            </a:xfrm>
            <a:prstGeom prst="rect">
              <a:avLst/>
            </a:prstGeom>
          </p:spPr>
        </p:pic>
        <p:pic>
          <p:nvPicPr>
            <p:cNvPr id="78" name="object 78"/>
            <p:cNvPicPr/>
            <p:nvPr/>
          </p:nvPicPr>
          <p:blipFill>
            <a:blip r:embed="rId16" cstate="print"/>
            <a:stretch>
              <a:fillRect/>
            </a:stretch>
          </p:blipFill>
          <p:spPr>
            <a:xfrm>
              <a:off x="3675316" y="4082986"/>
              <a:ext cx="73533" cy="73532"/>
            </a:xfrm>
            <a:prstGeom prst="rect">
              <a:avLst/>
            </a:prstGeom>
          </p:spPr>
        </p:pic>
        <p:pic>
          <p:nvPicPr>
            <p:cNvPr id="79" name="object 79"/>
            <p:cNvPicPr/>
            <p:nvPr/>
          </p:nvPicPr>
          <p:blipFill>
            <a:blip r:embed="rId15" cstate="print"/>
            <a:stretch>
              <a:fillRect/>
            </a:stretch>
          </p:blipFill>
          <p:spPr>
            <a:xfrm>
              <a:off x="4431220" y="4023550"/>
              <a:ext cx="73532" cy="73532"/>
            </a:xfrm>
            <a:prstGeom prst="rect">
              <a:avLst/>
            </a:prstGeom>
          </p:spPr>
        </p:pic>
        <p:pic>
          <p:nvPicPr>
            <p:cNvPr id="80" name="object 80"/>
            <p:cNvPicPr/>
            <p:nvPr/>
          </p:nvPicPr>
          <p:blipFill>
            <a:blip r:embed="rId16" cstate="print"/>
            <a:stretch>
              <a:fillRect/>
            </a:stretch>
          </p:blipFill>
          <p:spPr>
            <a:xfrm>
              <a:off x="5185600" y="4054030"/>
              <a:ext cx="73533" cy="73532"/>
            </a:xfrm>
            <a:prstGeom prst="rect">
              <a:avLst/>
            </a:prstGeom>
          </p:spPr>
        </p:pic>
        <p:pic>
          <p:nvPicPr>
            <p:cNvPr id="81" name="object 81"/>
            <p:cNvPicPr/>
            <p:nvPr/>
          </p:nvPicPr>
          <p:blipFill>
            <a:blip r:embed="rId14" cstate="print"/>
            <a:stretch>
              <a:fillRect/>
            </a:stretch>
          </p:blipFill>
          <p:spPr>
            <a:xfrm>
              <a:off x="5941504" y="4023550"/>
              <a:ext cx="73533" cy="73532"/>
            </a:xfrm>
            <a:prstGeom prst="rect">
              <a:avLst/>
            </a:prstGeom>
          </p:spPr>
        </p:pic>
        <p:pic>
          <p:nvPicPr>
            <p:cNvPr id="82" name="object 82"/>
            <p:cNvPicPr/>
            <p:nvPr/>
          </p:nvPicPr>
          <p:blipFill>
            <a:blip r:embed="rId14" cstate="print"/>
            <a:stretch>
              <a:fillRect/>
            </a:stretch>
          </p:blipFill>
          <p:spPr>
            <a:xfrm>
              <a:off x="6695884" y="3994594"/>
              <a:ext cx="73532" cy="73532"/>
            </a:xfrm>
            <a:prstGeom prst="rect">
              <a:avLst/>
            </a:prstGeom>
          </p:spPr>
        </p:pic>
        <p:pic>
          <p:nvPicPr>
            <p:cNvPr id="83" name="object 83"/>
            <p:cNvPicPr/>
            <p:nvPr/>
          </p:nvPicPr>
          <p:blipFill>
            <a:blip r:embed="rId16" cstate="print"/>
            <a:stretch>
              <a:fillRect/>
            </a:stretch>
          </p:blipFill>
          <p:spPr>
            <a:xfrm>
              <a:off x="7451788" y="4054030"/>
              <a:ext cx="73532" cy="73532"/>
            </a:xfrm>
            <a:prstGeom prst="rect">
              <a:avLst/>
            </a:prstGeom>
          </p:spPr>
        </p:pic>
        <p:pic>
          <p:nvPicPr>
            <p:cNvPr id="84" name="object 84"/>
            <p:cNvPicPr/>
            <p:nvPr/>
          </p:nvPicPr>
          <p:blipFill>
            <a:blip r:embed="rId15" cstate="print"/>
            <a:stretch>
              <a:fillRect/>
            </a:stretch>
          </p:blipFill>
          <p:spPr>
            <a:xfrm>
              <a:off x="8207692" y="4023550"/>
              <a:ext cx="73533" cy="73532"/>
            </a:xfrm>
            <a:prstGeom prst="rect">
              <a:avLst/>
            </a:prstGeom>
          </p:spPr>
        </p:pic>
        <p:pic>
          <p:nvPicPr>
            <p:cNvPr id="85" name="object 85"/>
            <p:cNvPicPr/>
            <p:nvPr/>
          </p:nvPicPr>
          <p:blipFill>
            <a:blip r:embed="rId16" cstate="print"/>
            <a:stretch>
              <a:fillRect/>
            </a:stretch>
          </p:blipFill>
          <p:spPr>
            <a:xfrm>
              <a:off x="8962072" y="3935158"/>
              <a:ext cx="73533" cy="73533"/>
            </a:xfrm>
            <a:prstGeom prst="rect">
              <a:avLst/>
            </a:prstGeom>
          </p:spPr>
        </p:pic>
        <p:pic>
          <p:nvPicPr>
            <p:cNvPr id="86" name="object 86"/>
            <p:cNvPicPr/>
            <p:nvPr/>
          </p:nvPicPr>
          <p:blipFill>
            <a:blip r:embed="rId16" cstate="print"/>
            <a:stretch>
              <a:fillRect/>
            </a:stretch>
          </p:blipFill>
          <p:spPr>
            <a:xfrm>
              <a:off x="9717976" y="4054030"/>
              <a:ext cx="73532" cy="73532"/>
            </a:xfrm>
            <a:prstGeom prst="rect">
              <a:avLst/>
            </a:prstGeom>
          </p:spPr>
        </p:pic>
        <p:pic>
          <p:nvPicPr>
            <p:cNvPr id="87" name="object 87"/>
            <p:cNvPicPr/>
            <p:nvPr/>
          </p:nvPicPr>
          <p:blipFill>
            <a:blip r:embed="rId14" cstate="print"/>
            <a:stretch>
              <a:fillRect/>
            </a:stretch>
          </p:blipFill>
          <p:spPr>
            <a:xfrm>
              <a:off x="10472356" y="4113466"/>
              <a:ext cx="73532" cy="73532"/>
            </a:xfrm>
            <a:prstGeom prst="rect">
              <a:avLst/>
            </a:prstGeom>
          </p:spPr>
        </p:pic>
        <p:pic>
          <p:nvPicPr>
            <p:cNvPr id="88" name="object 88"/>
            <p:cNvPicPr/>
            <p:nvPr/>
          </p:nvPicPr>
          <p:blipFill>
            <a:blip r:embed="rId16" cstate="print"/>
            <a:stretch>
              <a:fillRect/>
            </a:stretch>
          </p:blipFill>
          <p:spPr>
            <a:xfrm>
              <a:off x="11228260" y="4082986"/>
              <a:ext cx="73532" cy="73532"/>
            </a:xfrm>
            <a:prstGeom prst="rect">
              <a:avLst/>
            </a:prstGeom>
          </p:spPr>
        </p:pic>
      </p:grpSp>
      <p:sp>
        <p:nvSpPr>
          <p:cNvPr id="89" name="object 89"/>
          <p:cNvSpPr txBox="1"/>
          <p:nvPr/>
        </p:nvSpPr>
        <p:spPr>
          <a:xfrm>
            <a:off x="2057780" y="37665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23%</a:t>
            </a:r>
            <a:endParaRPr sz="1200">
              <a:latin typeface="Calibri"/>
              <a:cs typeface="Calibri"/>
            </a:endParaRPr>
          </a:p>
        </p:txBody>
      </p:sp>
      <p:sp>
        <p:nvSpPr>
          <p:cNvPr id="90" name="object 90"/>
          <p:cNvSpPr txBox="1"/>
          <p:nvPr/>
        </p:nvSpPr>
        <p:spPr>
          <a:xfrm>
            <a:off x="2813050" y="37665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23%</a:t>
            </a:r>
            <a:endParaRPr sz="1200">
              <a:latin typeface="Calibri"/>
              <a:cs typeface="Calibri"/>
            </a:endParaRPr>
          </a:p>
        </p:txBody>
      </p:sp>
      <p:sp>
        <p:nvSpPr>
          <p:cNvPr id="91" name="object 91"/>
          <p:cNvSpPr txBox="1"/>
          <p:nvPr/>
        </p:nvSpPr>
        <p:spPr>
          <a:xfrm>
            <a:off x="3568446" y="38260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21%</a:t>
            </a:r>
            <a:endParaRPr sz="1200">
              <a:latin typeface="Calibri"/>
              <a:cs typeface="Calibri"/>
            </a:endParaRPr>
          </a:p>
        </p:txBody>
      </p:sp>
      <p:sp>
        <p:nvSpPr>
          <p:cNvPr id="92" name="object 92"/>
          <p:cNvSpPr txBox="1"/>
          <p:nvPr/>
        </p:nvSpPr>
        <p:spPr>
          <a:xfrm>
            <a:off x="4323969" y="37665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23%</a:t>
            </a:r>
            <a:endParaRPr sz="1200">
              <a:latin typeface="Calibri"/>
              <a:cs typeface="Calibri"/>
            </a:endParaRPr>
          </a:p>
        </p:txBody>
      </p:sp>
      <p:sp>
        <p:nvSpPr>
          <p:cNvPr id="93" name="object 93"/>
          <p:cNvSpPr txBox="1"/>
          <p:nvPr/>
        </p:nvSpPr>
        <p:spPr>
          <a:xfrm>
            <a:off x="5079238" y="37964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22%</a:t>
            </a:r>
            <a:endParaRPr sz="1200">
              <a:latin typeface="Calibri"/>
              <a:cs typeface="Calibri"/>
            </a:endParaRPr>
          </a:p>
        </p:txBody>
      </p:sp>
      <p:sp>
        <p:nvSpPr>
          <p:cNvPr id="94" name="object 94"/>
          <p:cNvSpPr txBox="1"/>
          <p:nvPr/>
        </p:nvSpPr>
        <p:spPr>
          <a:xfrm>
            <a:off x="5834634" y="37665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23%</a:t>
            </a:r>
            <a:endParaRPr sz="1200">
              <a:latin typeface="Calibri"/>
              <a:cs typeface="Calibri"/>
            </a:endParaRPr>
          </a:p>
        </p:txBody>
      </p:sp>
      <p:sp>
        <p:nvSpPr>
          <p:cNvPr id="95" name="object 95"/>
          <p:cNvSpPr txBox="1"/>
          <p:nvPr/>
        </p:nvSpPr>
        <p:spPr>
          <a:xfrm>
            <a:off x="6589903" y="373697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24%</a:t>
            </a:r>
            <a:endParaRPr sz="1200">
              <a:latin typeface="Calibri"/>
              <a:cs typeface="Calibri"/>
            </a:endParaRPr>
          </a:p>
        </p:txBody>
      </p:sp>
      <p:sp>
        <p:nvSpPr>
          <p:cNvPr id="96" name="object 96"/>
          <p:cNvSpPr txBox="1"/>
          <p:nvPr/>
        </p:nvSpPr>
        <p:spPr>
          <a:xfrm>
            <a:off x="7345171" y="37964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22%</a:t>
            </a:r>
            <a:endParaRPr sz="1200">
              <a:latin typeface="Calibri"/>
              <a:cs typeface="Calibri"/>
            </a:endParaRPr>
          </a:p>
        </p:txBody>
      </p:sp>
      <p:sp>
        <p:nvSpPr>
          <p:cNvPr id="97" name="object 97"/>
          <p:cNvSpPr txBox="1"/>
          <p:nvPr/>
        </p:nvSpPr>
        <p:spPr>
          <a:xfrm>
            <a:off x="8100441" y="37665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23%</a:t>
            </a:r>
            <a:endParaRPr sz="1200">
              <a:latin typeface="Calibri"/>
              <a:cs typeface="Calibri"/>
            </a:endParaRPr>
          </a:p>
        </p:txBody>
      </p:sp>
      <p:sp>
        <p:nvSpPr>
          <p:cNvPr id="98" name="object 98"/>
          <p:cNvSpPr txBox="1"/>
          <p:nvPr/>
        </p:nvSpPr>
        <p:spPr>
          <a:xfrm>
            <a:off x="8855709" y="367779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26%</a:t>
            </a:r>
            <a:endParaRPr sz="1200">
              <a:latin typeface="Calibri"/>
              <a:cs typeface="Calibri"/>
            </a:endParaRPr>
          </a:p>
        </p:txBody>
      </p:sp>
      <p:sp>
        <p:nvSpPr>
          <p:cNvPr id="99" name="object 99"/>
          <p:cNvSpPr txBox="1"/>
          <p:nvPr/>
        </p:nvSpPr>
        <p:spPr>
          <a:xfrm>
            <a:off x="9611106" y="37964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22%</a:t>
            </a:r>
            <a:endParaRPr sz="1200">
              <a:latin typeface="Calibri"/>
              <a:cs typeface="Calibri"/>
            </a:endParaRPr>
          </a:p>
        </p:txBody>
      </p:sp>
      <p:sp>
        <p:nvSpPr>
          <p:cNvPr id="100" name="object 100"/>
          <p:cNvSpPr txBox="1"/>
          <p:nvPr/>
        </p:nvSpPr>
        <p:spPr>
          <a:xfrm>
            <a:off x="10366375" y="38554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20%</a:t>
            </a:r>
            <a:endParaRPr sz="1200">
              <a:latin typeface="Calibri"/>
              <a:cs typeface="Calibri"/>
            </a:endParaRPr>
          </a:p>
        </p:txBody>
      </p:sp>
      <p:sp>
        <p:nvSpPr>
          <p:cNvPr id="101" name="object 101"/>
          <p:cNvSpPr txBox="1"/>
          <p:nvPr/>
        </p:nvSpPr>
        <p:spPr>
          <a:xfrm>
            <a:off x="11121643" y="38260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21%</a:t>
            </a:r>
            <a:endParaRPr sz="1200">
              <a:latin typeface="Calibri"/>
              <a:cs typeface="Calibri"/>
            </a:endParaRPr>
          </a:p>
        </p:txBody>
      </p:sp>
      <p:sp>
        <p:nvSpPr>
          <p:cNvPr id="102" name="object 102"/>
          <p:cNvSpPr txBox="1"/>
          <p:nvPr/>
        </p:nvSpPr>
        <p:spPr>
          <a:xfrm>
            <a:off x="255689" y="1852917"/>
            <a:ext cx="1369060" cy="277495"/>
          </a:xfrm>
          <a:prstGeom prst="rect">
            <a:avLst/>
          </a:prstGeom>
          <a:ln w="9525">
            <a:solidFill>
              <a:srgbClr val="5C5B5A"/>
            </a:solidFill>
          </a:ln>
        </p:spPr>
        <p:txBody>
          <a:bodyPr vert="horz" wrap="square" lIns="0" tIns="41275" rIns="0" bIns="0" rtlCol="0">
            <a:spAutoFit/>
          </a:bodyPr>
          <a:lstStyle/>
          <a:p>
            <a:pPr marL="143510">
              <a:lnSpc>
                <a:spcPct val="100000"/>
              </a:lnSpc>
              <a:spcBef>
                <a:spcPts val="325"/>
              </a:spcBef>
            </a:pPr>
            <a:r>
              <a:rPr sz="1200" spc="-10" dirty="0">
                <a:solidFill>
                  <a:srgbClr val="5C5B5A"/>
                </a:solidFill>
                <a:latin typeface="Arial"/>
                <a:cs typeface="Arial"/>
              </a:rPr>
              <a:t>Very</a:t>
            </a:r>
            <a:r>
              <a:rPr sz="1200" spc="-30" dirty="0">
                <a:solidFill>
                  <a:srgbClr val="5C5B5A"/>
                </a:solidFill>
                <a:latin typeface="Arial"/>
                <a:cs typeface="Arial"/>
              </a:rPr>
              <a:t> </a:t>
            </a:r>
            <a:r>
              <a:rPr sz="1200" dirty="0">
                <a:solidFill>
                  <a:srgbClr val="5C5B5A"/>
                </a:solidFill>
                <a:latin typeface="Arial"/>
                <a:cs typeface="Arial"/>
              </a:rPr>
              <a:t>high</a:t>
            </a:r>
            <a:r>
              <a:rPr sz="1200" spc="-30" dirty="0">
                <a:solidFill>
                  <a:srgbClr val="5C5B5A"/>
                </a:solidFill>
                <a:latin typeface="Arial"/>
                <a:cs typeface="Arial"/>
              </a:rPr>
              <a:t> </a:t>
            </a:r>
            <a:r>
              <a:rPr sz="1200" spc="-10" dirty="0">
                <a:solidFill>
                  <a:srgbClr val="5C5B5A"/>
                </a:solidFill>
                <a:latin typeface="Arial"/>
                <a:cs typeface="Arial"/>
              </a:rPr>
              <a:t>(9-</a:t>
            </a:r>
            <a:r>
              <a:rPr sz="1200" spc="-25" dirty="0">
                <a:solidFill>
                  <a:srgbClr val="5C5B5A"/>
                </a:solidFill>
                <a:latin typeface="Arial"/>
                <a:cs typeface="Arial"/>
              </a:rPr>
              <a:t>10)</a:t>
            </a:r>
            <a:endParaRPr sz="1200">
              <a:latin typeface="Arial"/>
              <a:cs typeface="Arial"/>
            </a:endParaRPr>
          </a:p>
        </p:txBody>
      </p:sp>
      <p:sp>
        <p:nvSpPr>
          <p:cNvPr id="103" name="object 103"/>
          <p:cNvSpPr txBox="1"/>
          <p:nvPr/>
        </p:nvSpPr>
        <p:spPr>
          <a:xfrm>
            <a:off x="255689" y="2561831"/>
            <a:ext cx="1369060" cy="277495"/>
          </a:xfrm>
          <a:prstGeom prst="rect">
            <a:avLst/>
          </a:prstGeom>
          <a:ln w="9525">
            <a:solidFill>
              <a:srgbClr val="5C5B5A"/>
            </a:solidFill>
          </a:ln>
        </p:spPr>
        <p:txBody>
          <a:bodyPr vert="horz" wrap="square" lIns="0" tIns="41910" rIns="0" bIns="0" rtlCol="0">
            <a:spAutoFit/>
          </a:bodyPr>
          <a:lstStyle/>
          <a:p>
            <a:pPr marL="346075">
              <a:lnSpc>
                <a:spcPct val="100000"/>
              </a:lnSpc>
              <a:spcBef>
                <a:spcPts val="330"/>
              </a:spcBef>
            </a:pPr>
            <a:r>
              <a:rPr sz="1200" dirty="0">
                <a:solidFill>
                  <a:srgbClr val="5C5B5A"/>
                </a:solidFill>
                <a:latin typeface="Arial"/>
                <a:cs typeface="Arial"/>
              </a:rPr>
              <a:t>High</a:t>
            </a:r>
            <a:r>
              <a:rPr sz="1200" spc="-10" dirty="0">
                <a:solidFill>
                  <a:srgbClr val="5C5B5A"/>
                </a:solidFill>
                <a:latin typeface="Arial"/>
                <a:cs typeface="Arial"/>
              </a:rPr>
              <a:t> (7-</a:t>
            </a:r>
            <a:r>
              <a:rPr sz="1200" spc="-25" dirty="0">
                <a:solidFill>
                  <a:srgbClr val="5C5B5A"/>
                </a:solidFill>
                <a:latin typeface="Arial"/>
                <a:cs typeface="Arial"/>
              </a:rPr>
              <a:t>8)</a:t>
            </a:r>
            <a:endParaRPr sz="1200">
              <a:latin typeface="Arial"/>
              <a:cs typeface="Arial"/>
            </a:endParaRPr>
          </a:p>
        </p:txBody>
      </p:sp>
      <p:sp>
        <p:nvSpPr>
          <p:cNvPr id="104" name="object 104"/>
          <p:cNvSpPr txBox="1"/>
          <p:nvPr/>
        </p:nvSpPr>
        <p:spPr>
          <a:xfrm>
            <a:off x="255689" y="3683114"/>
            <a:ext cx="1369060" cy="277495"/>
          </a:xfrm>
          <a:prstGeom prst="rect">
            <a:avLst/>
          </a:prstGeom>
          <a:ln w="9525">
            <a:solidFill>
              <a:srgbClr val="5C5B5A"/>
            </a:solidFill>
          </a:ln>
        </p:spPr>
        <p:txBody>
          <a:bodyPr vert="horz" wrap="square" lIns="0" tIns="41910" rIns="0" bIns="0" rtlCol="0">
            <a:spAutoFit/>
          </a:bodyPr>
          <a:lstStyle/>
          <a:p>
            <a:pPr marL="231775">
              <a:lnSpc>
                <a:spcPct val="100000"/>
              </a:lnSpc>
              <a:spcBef>
                <a:spcPts val="330"/>
              </a:spcBef>
            </a:pPr>
            <a:r>
              <a:rPr sz="1200" dirty="0">
                <a:solidFill>
                  <a:srgbClr val="5C5B5A"/>
                </a:solidFill>
                <a:latin typeface="Arial"/>
                <a:cs typeface="Arial"/>
              </a:rPr>
              <a:t>Medium</a:t>
            </a:r>
            <a:r>
              <a:rPr sz="1200" spc="-20" dirty="0">
                <a:solidFill>
                  <a:srgbClr val="5C5B5A"/>
                </a:solidFill>
                <a:latin typeface="Arial"/>
                <a:cs typeface="Arial"/>
              </a:rPr>
              <a:t> </a:t>
            </a:r>
            <a:r>
              <a:rPr sz="1200" spc="-10" dirty="0">
                <a:solidFill>
                  <a:srgbClr val="5C5B5A"/>
                </a:solidFill>
                <a:latin typeface="Arial"/>
                <a:cs typeface="Arial"/>
              </a:rPr>
              <a:t>(5-</a:t>
            </a:r>
            <a:r>
              <a:rPr sz="1200" spc="-35" dirty="0">
                <a:solidFill>
                  <a:srgbClr val="5C5B5A"/>
                </a:solidFill>
                <a:latin typeface="Arial"/>
                <a:cs typeface="Arial"/>
              </a:rPr>
              <a:t>6)</a:t>
            </a:r>
            <a:endParaRPr sz="1200">
              <a:latin typeface="Arial"/>
              <a:cs typeface="Arial"/>
            </a:endParaRPr>
          </a:p>
        </p:txBody>
      </p:sp>
      <p:sp>
        <p:nvSpPr>
          <p:cNvPr id="105" name="object 105"/>
          <p:cNvSpPr txBox="1"/>
          <p:nvPr/>
        </p:nvSpPr>
        <p:spPr>
          <a:xfrm>
            <a:off x="255689" y="4865103"/>
            <a:ext cx="1369060" cy="277495"/>
          </a:xfrm>
          <a:prstGeom prst="rect">
            <a:avLst/>
          </a:prstGeom>
          <a:ln w="9525">
            <a:solidFill>
              <a:srgbClr val="5C5B5A"/>
            </a:solidFill>
          </a:ln>
        </p:spPr>
        <p:txBody>
          <a:bodyPr vert="horz" wrap="square" lIns="0" tIns="41910" rIns="0" bIns="0" rtlCol="0">
            <a:spAutoFit/>
          </a:bodyPr>
          <a:lstStyle/>
          <a:p>
            <a:pPr marL="362585">
              <a:lnSpc>
                <a:spcPct val="100000"/>
              </a:lnSpc>
              <a:spcBef>
                <a:spcPts val="330"/>
              </a:spcBef>
            </a:pPr>
            <a:r>
              <a:rPr sz="1200" dirty="0">
                <a:solidFill>
                  <a:srgbClr val="5C5B5A"/>
                </a:solidFill>
                <a:latin typeface="Arial"/>
                <a:cs typeface="Arial"/>
              </a:rPr>
              <a:t>Low</a:t>
            </a:r>
            <a:r>
              <a:rPr sz="1200" spc="-5" dirty="0">
                <a:solidFill>
                  <a:srgbClr val="5C5B5A"/>
                </a:solidFill>
                <a:latin typeface="Arial"/>
                <a:cs typeface="Arial"/>
              </a:rPr>
              <a:t> </a:t>
            </a:r>
            <a:r>
              <a:rPr sz="1200" spc="-10" dirty="0">
                <a:solidFill>
                  <a:srgbClr val="5C5B5A"/>
                </a:solidFill>
                <a:latin typeface="Arial"/>
                <a:cs typeface="Arial"/>
              </a:rPr>
              <a:t>(0-</a:t>
            </a:r>
            <a:r>
              <a:rPr sz="1200" spc="-25" dirty="0">
                <a:solidFill>
                  <a:srgbClr val="5C5B5A"/>
                </a:solidFill>
                <a:latin typeface="Arial"/>
                <a:cs typeface="Arial"/>
              </a:rPr>
              <a:t>4)</a:t>
            </a:r>
            <a:endParaRPr sz="1200">
              <a:latin typeface="Arial"/>
              <a:cs typeface="Arial"/>
            </a:endParaRPr>
          </a:p>
        </p:txBody>
      </p:sp>
      <p:sp>
        <p:nvSpPr>
          <p:cNvPr id="106" name="object 106"/>
          <p:cNvSpPr txBox="1"/>
          <p:nvPr/>
        </p:nvSpPr>
        <p:spPr>
          <a:xfrm>
            <a:off x="438708" y="6357620"/>
            <a:ext cx="10911205" cy="4826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A1.</a:t>
            </a:r>
            <a:r>
              <a:rPr sz="1000" spc="-20" dirty="0">
                <a:solidFill>
                  <a:srgbClr val="7E7E7E"/>
                </a:solidFill>
                <a:latin typeface="Arial"/>
                <a:cs typeface="Arial"/>
              </a:rPr>
              <a:t> </a:t>
            </a:r>
            <a:r>
              <a:rPr sz="1000" dirty="0">
                <a:solidFill>
                  <a:srgbClr val="7E7E7E"/>
                </a:solidFill>
                <a:latin typeface="Arial"/>
                <a:cs typeface="Arial"/>
              </a:rPr>
              <a:t>Where</a:t>
            </a:r>
            <a:r>
              <a:rPr sz="1000" spc="-50" dirty="0">
                <a:solidFill>
                  <a:srgbClr val="7E7E7E"/>
                </a:solidFill>
                <a:latin typeface="Arial"/>
                <a:cs typeface="Arial"/>
              </a:rPr>
              <a:t> </a:t>
            </a:r>
            <a:r>
              <a:rPr sz="1000" dirty="0">
                <a:solidFill>
                  <a:srgbClr val="7E7E7E"/>
                </a:solidFill>
                <a:latin typeface="Arial"/>
                <a:cs typeface="Arial"/>
              </a:rPr>
              <a:t>0</a:t>
            </a:r>
            <a:r>
              <a:rPr sz="1000" spc="-30" dirty="0">
                <a:solidFill>
                  <a:srgbClr val="7E7E7E"/>
                </a:solidFill>
                <a:latin typeface="Arial"/>
                <a:cs typeface="Arial"/>
              </a:rPr>
              <a:t> </a:t>
            </a:r>
            <a:r>
              <a:rPr sz="1000" dirty="0">
                <a:solidFill>
                  <a:srgbClr val="7E7E7E"/>
                </a:solidFill>
                <a:latin typeface="Arial"/>
                <a:cs typeface="Arial"/>
              </a:rPr>
              <a:t>is “not</a:t>
            </a:r>
            <a:r>
              <a:rPr sz="1000" spc="-25" dirty="0">
                <a:solidFill>
                  <a:srgbClr val="7E7E7E"/>
                </a:solidFill>
                <a:latin typeface="Arial"/>
                <a:cs typeface="Arial"/>
              </a:rPr>
              <a:t> </a:t>
            </a:r>
            <a:r>
              <a:rPr sz="1000" dirty="0">
                <a:solidFill>
                  <a:srgbClr val="7E7E7E"/>
                </a:solidFill>
                <a:latin typeface="Arial"/>
                <a:cs typeface="Arial"/>
              </a:rPr>
              <a:t>at</a:t>
            </a:r>
            <a:r>
              <a:rPr sz="1000" spc="-1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and</a:t>
            </a:r>
            <a:r>
              <a:rPr sz="1000" spc="-15" dirty="0">
                <a:solidFill>
                  <a:srgbClr val="7E7E7E"/>
                </a:solidFill>
                <a:latin typeface="Arial"/>
                <a:cs typeface="Arial"/>
              </a:rPr>
              <a:t> </a:t>
            </a:r>
            <a:r>
              <a:rPr sz="1000" dirty="0">
                <a:solidFill>
                  <a:srgbClr val="7E7E7E"/>
                </a:solidFill>
                <a:latin typeface="Arial"/>
                <a:cs typeface="Arial"/>
              </a:rPr>
              <a:t>10</a:t>
            </a:r>
            <a:r>
              <a:rPr sz="1000" spc="-30" dirty="0">
                <a:solidFill>
                  <a:srgbClr val="7E7E7E"/>
                </a:solidFill>
                <a:latin typeface="Arial"/>
                <a:cs typeface="Arial"/>
              </a:rPr>
              <a:t> </a:t>
            </a:r>
            <a:r>
              <a:rPr sz="1000" dirty="0">
                <a:solidFill>
                  <a:srgbClr val="7E7E7E"/>
                </a:solidFill>
                <a:latin typeface="Arial"/>
                <a:cs typeface="Arial"/>
              </a:rPr>
              <a:t>is </a:t>
            </a:r>
            <a:r>
              <a:rPr sz="1000" spc="-10" dirty="0">
                <a:solidFill>
                  <a:srgbClr val="7E7E7E"/>
                </a:solidFill>
                <a:latin typeface="Arial"/>
                <a:cs typeface="Arial"/>
              </a:rPr>
              <a:t>“completely”…</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20"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Greater</a:t>
            </a:r>
            <a:r>
              <a:rPr sz="1000" spc="-25" dirty="0">
                <a:solidFill>
                  <a:srgbClr val="7E7E7E"/>
                </a:solidFill>
                <a:latin typeface="Arial"/>
                <a:cs typeface="Arial"/>
              </a:rPr>
              <a:t> </a:t>
            </a:r>
            <a:r>
              <a:rPr sz="1000" spc="-10" dirty="0">
                <a:solidFill>
                  <a:srgbClr val="7E7E7E"/>
                </a:solidFill>
                <a:latin typeface="Arial"/>
                <a:cs typeface="Arial"/>
              </a:rPr>
              <a:t>Manchester</a:t>
            </a:r>
            <a:r>
              <a:rPr sz="1000" spc="-35" dirty="0">
                <a:solidFill>
                  <a:srgbClr val="7E7E7E"/>
                </a:solidFill>
                <a:latin typeface="Arial"/>
                <a:cs typeface="Arial"/>
              </a:rPr>
              <a:t> </a:t>
            </a:r>
            <a:r>
              <a:rPr sz="1000" dirty="0">
                <a:solidFill>
                  <a:srgbClr val="7E7E7E"/>
                </a:solidFill>
                <a:latin typeface="Arial"/>
                <a:cs typeface="Arial"/>
              </a:rPr>
              <a:t>Residents</a:t>
            </a:r>
            <a:r>
              <a:rPr sz="1000" spc="-25"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4:</a:t>
            </a:r>
            <a:r>
              <a:rPr sz="1000" spc="-40" dirty="0">
                <a:solidFill>
                  <a:srgbClr val="7E7E7E"/>
                </a:solidFill>
                <a:latin typeface="Arial"/>
                <a:cs typeface="Arial"/>
              </a:rPr>
              <a:t> </a:t>
            </a:r>
            <a:r>
              <a:rPr sz="1000" dirty="0">
                <a:solidFill>
                  <a:srgbClr val="7E7E7E"/>
                </a:solidFill>
                <a:latin typeface="Arial"/>
                <a:cs typeface="Arial"/>
              </a:rPr>
              <a:t>1636;</a:t>
            </a:r>
            <a:r>
              <a:rPr sz="1000" spc="-25"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5:</a:t>
            </a:r>
            <a:r>
              <a:rPr sz="1000" spc="-25" dirty="0">
                <a:solidFill>
                  <a:srgbClr val="7E7E7E"/>
                </a:solidFill>
                <a:latin typeface="Arial"/>
                <a:cs typeface="Arial"/>
              </a:rPr>
              <a:t> </a:t>
            </a:r>
            <a:r>
              <a:rPr sz="1000" dirty="0">
                <a:solidFill>
                  <a:srgbClr val="7E7E7E"/>
                </a:solidFill>
                <a:latin typeface="Arial"/>
                <a:cs typeface="Arial"/>
              </a:rPr>
              <a:t>1470;</a:t>
            </a:r>
            <a:r>
              <a:rPr sz="1000" spc="-45"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6:</a:t>
            </a:r>
            <a:r>
              <a:rPr sz="1000" spc="-30" dirty="0">
                <a:solidFill>
                  <a:srgbClr val="7E7E7E"/>
                </a:solidFill>
                <a:latin typeface="Arial"/>
                <a:cs typeface="Arial"/>
              </a:rPr>
              <a:t> </a:t>
            </a:r>
            <a:r>
              <a:rPr sz="1000" dirty="0">
                <a:solidFill>
                  <a:srgbClr val="7E7E7E"/>
                </a:solidFill>
                <a:latin typeface="Arial"/>
                <a:cs typeface="Arial"/>
              </a:rPr>
              <a:t>1767,</a:t>
            </a:r>
            <a:r>
              <a:rPr sz="1000" spc="-40"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7:</a:t>
            </a:r>
            <a:r>
              <a:rPr sz="1000" spc="-25" dirty="0">
                <a:solidFill>
                  <a:srgbClr val="7E7E7E"/>
                </a:solidFill>
                <a:latin typeface="Arial"/>
                <a:cs typeface="Arial"/>
              </a:rPr>
              <a:t> </a:t>
            </a:r>
            <a:r>
              <a:rPr sz="1000" dirty="0">
                <a:solidFill>
                  <a:srgbClr val="7E7E7E"/>
                </a:solidFill>
                <a:latin typeface="Arial"/>
                <a:cs typeface="Arial"/>
              </a:rPr>
              <a:t>1488,</a:t>
            </a:r>
            <a:r>
              <a:rPr sz="1000" spc="-40"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8:</a:t>
            </a:r>
            <a:r>
              <a:rPr sz="1000" spc="-25" dirty="0">
                <a:solidFill>
                  <a:srgbClr val="7E7E7E"/>
                </a:solidFill>
                <a:latin typeface="Arial"/>
                <a:cs typeface="Arial"/>
              </a:rPr>
              <a:t> </a:t>
            </a:r>
            <a:r>
              <a:rPr sz="1000" dirty="0">
                <a:solidFill>
                  <a:srgbClr val="7E7E7E"/>
                </a:solidFill>
                <a:latin typeface="Arial"/>
                <a:cs typeface="Arial"/>
              </a:rPr>
              <a:t>1612,</a:t>
            </a:r>
            <a:r>
              <a:rPr sz="1000" spc="-30"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9:</a:t>
            </a:r>
            <a:r>
              <a:rPr sz="1000" spc="-25" dirty="0">
                <a:solidFill>
                  <a:srgbClr val="7E7E7E"/>
                </a:solidFill>
                <a:latin typeface="Arial"/>
                <a:cs typeface="Arial"/>
              </a:rPr>
              <a:t> </a:t>
            </a:r>
            <a:r>
              <a:rPr sz="1000" dirty="0">
                <a:solidFill>
                  <a:srgbClr val="7E7E7E"/>
                </a:solidFill>
                <a:latin typeface="Arial"/>
                <a:cs typeface="Arial"/>
              </a:rPr>
              <a:t>1560,</a:t>
            </a:r>
            <a:r>
              <a:rPr sz="1000" spc="-40"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10:</a:t>
            </a:r>
            <a:r>
              <a:rPr sz="1000" spc="-25" dirty="0">
                <a:solidFill>
                  <a:srgbClr val="7E7E7E"/>
                </a:solidFill>
                <a:latin typeface="Arial"/>
                <a:cs typeface="Arial"/>
              </a:rPr>
              <a:t> </a:t>
            </a:r>
            <a:r>
              <a:rPr sz="1000" dirty="0">
                <a:solidFill>
                  <a:srgbClr val="7E7E7E"/>
                </a:solidFill>
                <a:latin typeface="Arial"/>
                <a:cs typeface="Arial"/>
              </a:rPr>
              <a:t>1546,</a:t>
            </a:r>
            <a:r>
              <a:rPr sz="1000" spc="-45"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11:</a:t>
            </a:r>
            <a:r>
              <a:rPr sz="1000" spc="-30" dirty="0">
                <a:solidFill>
                  <a:srgbClr val="7E7E7E"/>
                </a:solidFill>
                <a:latin typeface="Arial"/>
                <a:cs typeface="Arial"/>
              </a:rPr>
              <a:t> </a:t>
            </a:r>
            <a:r>
              <a:rPr sz="1000" dirty="0">
                <a:solidFill>
                  <a:srgbClr val="7E7E7E"/>
                </a:solidFill>
                <a:latin typeface="Arial"/>
                <a:cs typeface="Arial"/>
              </a:rPr>
              <a:t>1460,</a:t>
            </a:r>
            <a:r>
              <a:rPr sz="1000" spc="-40"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12:</a:t>
            </a:r>
            <a:endParaRPr sz="1000">
              <a:latin typeface="Arial"/>
              <a:cs typeface="Arial"/>
            </a:endParaRPr>
          </a:p>
          <a:p>
            <a:pPr marL="12700">
              <a:lnSpc>
                <a:spcPct val="100000"/>
              </a:lnSpc>
            </a:pP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13:</a:t>
            </a:r>
            <a:r>
              <a:rPr sz="1000" spc="-20" dirty="0">
                <a:solidFill>
                  <a:srgbClr val="7E7E7E"/>
                </a:solidFill>
                <a:latin typeface="Arial"/>
                <a:cs typeface="Arial"/>
              </a:rPr>
              <a:t> </a:t>
            </a:r>
            <a:r>
              <a:rPr sz="1000" dirty="0">
                <a:solidFill>
                  <a:srgbClr val="7E7E7E"/>
                </a:solidFill>
                <a:latin typeface="Arial"/>
                <a:cs typeface="Arial"/>
              </a:rPr>
              <a:t>1540,</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14:</a:t>
            </a:r>
            <a:r>
              <a:rPr sz="1000" spc="-20" dirty="0">
                <a:solidFill>
                  <a:srgbClr val="7E7E7E"/>
                </a:solidFill>
                <a:latin typeface="Arial"/>
                <a:cs typeface="Arial"/>
              </a:rPr>
              <a:t> </a:t>
            </a:r>
            <a:r>
              <a:rPr sz="1000" dirty="0">
                <a:solidFill>
                  <a:srgbClr val="7E7E7E"/>
                </a:solidFill>
                <a:latin typeface="Arial"/>
                <a:cs typeface="Arial"/>
              </a:rPr>
              <a:t>1482,</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15:</a:t>
            </a:r>
            <a:r>
              <a:rPr sz="1000" spc="-15"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16:</a:t>
            </a:r>
            <a:r>
              <a:rPr sz="1000" spc="-20" dirty="0">
                <a:solidFill>
                  <a:srgbClr val="7E7E7E"/>
                </a:solidFill>
                <a:latin typeface="Arial"/>
                <a:cs typeface="Arial"/>
              </a:rPr>
              <a:t> 1523</a:t>
            </a:r>
            <a:endParaRPr sz="1000">
              <a:latin typeface="Arial"/>
              <a:cs typeface="Arial"/>
            </a:endParaRPr>
          </a:p>
        </p:txBody>
      </p:sp>
      <p:sp>
        <p:nvSpPr>
          <p:cNvPr id="107" name="object 10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13</a:t>
            </a:r>
            <a:endParaRPr sz="1800">
              <a:latin typeface="Calibri"/>
              <a:cs typeface="Calibri"/>
            </a:endParaRPr>
          </a:p>
        </p:txBody>
      </p:sp>
      <p:sp>
        <p:nvSpPr>
          <p:cNvPr id="108" name="object 108"/>
          <p:cNvSpPr txBox="1"/>
          <p:nvPr/>
        </p:nvSpPr>
        <p:spPr>
          <a:xfrm>
            <a:off x="8896604" y="2408936"/>
            <a:ext cx="2449195" cy="361950"/>
          </a:xfrm>
          <a:prstGeom prst="rect">
            <a:avLst/>
          </a:prstGeom>
        </p:spPr>
        <p:txBody>
          <a:bodyPr vert="horz" wrap="square" lIns="0" tIns="13335" rIns="0" bIns="0" rtlCol="0">
            <a:spAutoFit/>
          </a:bodyPr>
          <a:lstStyle/>
          <a:p>
            <a:pPr marR="5715" algn="r">
              <a:lnSpc>
                <a:spcPct val="100000"/>
              </a:lnSpc>
              <a:spcBef>
                <a:spcPts val="105"/>
              </a:spcBef>
            </a:pPr>
            <a:r>
              <a:rPr sz="1100" spc="-10" dirty="0">
                <a:solidFill>
                  <a:srgbClr val="009590"/>
                </a:solidFill>
                <a:latin typeface="Arial"/>
                <a:cs typeface="Arial"/>
              </a:rPr>
              <a:t>Two-</a:t>
            </a:r>
            <a:r>
              <a:rPr sz="1100" dirty="0">
                <a:solidFill>
                  <a:srgbClr val="009590"/>
                </a:solidFill>
                <a:latin typeface="Arial"/>
                <a:cs typeface="Arial"/>
              </a:rPr>
              <a:t>thirds</a:t>
            </a:r>
            <a:r>
              <a:rPr sz="1100" spc="-20" dirty="0">
                <a:solidFill>
                  <a:srgbClr val="009590"/>
                </a:solidFill>
                <a:latin typeface="Arial"/>
                <a:cs typeface="Arial"/>
              </a:rPr>
              <a:t> </a:t>
            </a:r>
            <a:r>
              <a:rPr sz="1100" dirty="0">
                <a:solidFill>
                  <a:srgbClr val="009590"/>
                </a:solidFill>
                <a:latin typeface="Arial"/>
                <a:cs typeface="Arial"/>
              </a:rPr>
              <a:t>(67%)</a:t>
            </a:r>
            <a:r>
              <a:rPr sz="1100" spc="-25" dirty="0">
                <a:solidFill>
                  <a:srgbClr val="009590"/>
                </a:solidFill>
                <a:latin typeface="Arial"/>
                <a:cs typeface="Arial"/>
              </a:rPr>
              <a:t> </a:t>
            </a:r>
            <a:r>
              <a:rPr sz="1100" dirty="0">
                <a:solidFill>
                  <a:srgbClr val="8F8E8E"/>
                </a:solidFill>
                <a:latin typeface="Arial"/>
                <a:cs typeface="Arial"/>
              </a:rPr>
              <a:t>of</a:t>
            </a:r>
            <a:r>
              <a:rPr sz="1100" spc="-20" dirty="0">
                <a:solidFill>
                  <a:srgbClr val="8F8E8E"/>
                </a:solidFill>
                <a:latin typeface="Arial"/>
                <a:cs typeface="Arial"/>
              </a:rPr>
              <a:t> </a:t>
            </a:r>
            <a:r>
              <a:rPr sz="1100" dirty="0">
                <a:solidFill>
                  <a:srgbClr val="8F8E8E"/>
                </a:solidFill>
                <a:latin typeface="Arial"/>
                <a:cs typeface="Arial"/>
              </a:rPr>
              <a:t>GM</a:t>
            </a:r>
            <a:r>
              <a:rPr sz="1100" spc="-30" dirty="0">
                <a:solidFill>
                  <a:srgbClr val="8F8E8E"/>
                </a:solidFill>
                <a:latin typeface="Arial"/>
                <a:cs typeface="Arial"/>
              </a:rPr>
              <a:t> </a:t>
            </a:r>
            <a:r>
              <a:rPr sz="1100" spc="-10" dirty="0">
                <a:solidFill>
                  <a:srgbClr val="8F8E8E"/>
                </a:solidFill>
                <a:latin typeface="Arial"/>
                <a:cs typeface="Arial"/>
              </a:rPr>
              <a:t>respondents</a:t>
            </a:r>
            <a:endParaRPr sz="1100">
              <a:latin typeface="Arial"/>
              <a:cs typeface="Arial"/>
            </a:endParaRPr>
          </a:p>
          <a:p>
            <a:pPr marR="5080" algn="r">
              <a:lnSpc>
                <a:spcPct val="100000"/>
              </a:lnSpc>
            </a:pPr>
            <a:r>
              <a:rPr sz="1100" dirty="0">
                <a:solidFill>
                  <a:srgbClr val="8F8E8E"/>
                </a:solidFill>
                <a:latin typeface="Arial"/>
                <a:cs typeface="Arial"/>
              </a:rPr>
              <a:t>record</a:t>
            </a:r>
            <a:r>
              <a:rPr sz="1100" spc="-50" dirty="0">
                <a:solidFill>
                  <a:srgbClr val="8F8E8E"/>
                </a:solidFill>
                <a:latin typeface="Arial"/>
                <a:cs typeface="Arial"/>
              </a:rPr>
              <a:t> </a:t>
            </a:r>
            <a:r>
              <a:rPr sz="1100" dirty="0">
                <a:solidFill>
                  <a:srgbClr val="8F8E8E"/>
                </a:solidFill>
                <a:latin typeface="Arial"/>
                <a:cs typeface="Arial"/>
              </a:rPr>
              <a:t>high</a:t>
            </a:r>
            <a:r>
              <a:rPr sz="1100" spc="-20" dirty="0">
                <a:solidFill>
                  <a:srgbClr val="8F8E8E"/>
                </a:solidFill>
                <a:latin typeface="Arial"/>
                <a:cs typeface="Arial"/>
              </a:rPr>
              <a:t> </a:t>
            </a:r>
            <a:r>
              <a:rPr sz="1100" dirty="0">
                <a:solidFill>
                  <a:srgbClr val="8F8E8E"/>
                </a:solidFill>
                <a:latin typeface="Arial"/>
                <a:cs typeface="Arial"/>
              </a:rPr>
              <a:t>or</a:t>
            </a:r>
            <a:r>
              <a:rPr sz="1100" spc="-20" dirty="0">
                <a:solidFill>
                  <a:srgbClr val="8F8E8E"/>
                </a:solidFill>
                <a:latin typeface="Arial"/>
                <a:cs typeface="Arial"/>
              </a:rPr>
              <a:t> </a:t>
            </a:r>
            <a:r>
              <a:rPr sz="1100" dirty="0">
                <a:solidFill>
                  <a:srgbClr val="8F8E8E"/>
                </a:solidFill>
                <a:latin typeface="Arial"/>
                <a:cs typeface="Arial"/>
              </a:rPr>
              <a:t>very</a:t>
            </a:r>
            <a:r>
              <a:rPr sz="1100" spc="-30" dirty="0">
                <a:solidFill>
                  <a:srgbClr val="8F8E8E"/>
                </a:solidFill>
                <a:latin typeface="Arial"/>
                <a:cs typeface="Arial"/>
              </a:rPr>
              <a:t> </a:t>
            </a:r>
            <a:r>
              <a:rPr sz="1100" dirty="0">
                <a:solidFill>
                  <a:srgbClr val="8F8E8E"/>
                </a:solidFill>
                <a:latin typeface="Arial"/>
                <a:cs typeface="Arial"/>
              </a:rPr>
              <a:t>high</a:t>
            </a:r>
            <a:r>
              <a:rPr sz="1100" spc="-25" dirty="0">
                <a:solidFill>
                  <a:srgbClr val="8F8E8E"/>
                </a:solidFill>
                <a:latin typeface="Arial"/>
                <a:cs typeface="Arial"/>
              </a:rPr>
              <a:t> </a:t>
            </a:r>
            <a:r>
              <a:rPr sz="1100" dirty="0">
                <a:solidFill>
                  <a:srgbClr val="8F8E8E"/>
                </a:solidFill>
                <a:latin typeface="Arial"/>
                <a:cs typeface="Arial"/>
              </a:rPr>
              <a:t>life</a:t>
            </a:r>
            <a:r>
              <a:rPr sz="1100" spc="-20" dirty="0">
                <a:solidFill>
                  <a:srgbClr val="8F8E8E"/>
                </a:solidFill>
                <a:latin typeface="Arial"/>
                <a:cs typeface="Arial"/>
              </a:rPr>
              <a:t> </a:t>
            </a:r>
            <a:r>
              <a:rPr sz="1100" spc="-10" dirty="0">
                <a:solidFill>
                  <a:srgbClr val="8F8E8E"/>
                </a:solidFill>
                <a:latin typeface="Arial"/>
                <a:cs typeface="Arial"/>
              </a:rPr>
              <a:t>satisfaction</a:t>
            </a:r>
            <a:endParaRPr sz="1100">
              <a:latin typeface="Arial"/>
              <a:cs typeface="Arial"/>
            </a:endParaRPr>
          </a:p>
        </p:txBody>
      </p:sp>
      <p:sp>
        <p:nvSpPr>
          <p:cNvPr id="109" name="object 109"/>
          <p:cNvSpPr/>
          <p:nvPr/>
        </p:nvSpPr>
        <p:spPr>
          <a:xfrm>
            <a:off x="11530583" y="2037207"/>
            <a:ext cx="145415" cy="1382395"/>
          </a:xfrm>
          <a:custGeom>
            <a:avLst/>
            <a:gdLst/>
            <a:ahLst/>
            <a:cxnLst/>
            <a:rect l="l" t="t" r="r" b="b"/>
            <a:pathLst>
              <a:path w="145415" h="1382395">
                <a:moveTo>
                  <a:pt x="0" y="0"/>
                </a:moveTo>
                <a:lnTo>
                  <a:pt x="36580" y="38100"/>
                </a:lnTo>
                <a:lnTo>
                  <a:pt x="51260" y="81724"/>
                </a:lnTo>
                <a:lnTo>
                  <a:pt x="62606" y="138175"/>
                </a:lnTo>
                <a:lnTo>
                  <a:pt x="69923" y="204787"/>
                </a:lnTo>
                <a:lnTo>
                  <a:pt x="72517" y="278891"/>
                </a:lnTo>
                <a:lnTo>
                  <a:pt x="72517" y="411988"/>
                </a:lnTo>
                <a:lnTo>
                  <a:pt x="75101" y="486146"/>
                </a:lnTo>
                <a:lnTo>
                  <a:pt x="82399" y="552793"/>
                </a:lnTo>
                <a:lnTo>
                  <a:pt x="93725" y="609266"/>
                </a:lnTo>
                <a:lnTo>
                  <a:pt x="108396" y="652902"/>
                </a:lnTo>
                <a:lnTo>
                  <a:pt x="145034" y="691006"/>
                </a:lnTo>
                <a:lnTo>
                  <a:pt x="125727" y="700967"/>
                </a:lnTo>
                <a:lnTo>
                  <a:pt x="93725" y="772683"/>
                </a:lnTo>
                <a:lnTo>
                  <a:pt x="82399" y="829126"/>
                </a:lnTo>
                <a:lnTo>
                  <a:pt x="75101" y="895750"/>
                </a:lnTo>
                <a:lnTo>
                  <a:pt x="72517" y="969898"/>
                </a:lnTo>
                <a:lnTo>
                  <a:pt x="72517" y="1102994"/>
                </a:lnTo>
                <a:lnTo>
                  <a:pt x="69923" y="1177099"/>
                </a:lnTo>
                <a:lnTo>
                  <a:pt x="62606" y="1243710"/>
                </a:lnTo>
                <a:lnTo>
                  <a:pt x="51260" y="1300162"/>
                </a:lnTo>
                <a:lnTo>
                  <a:pt x="36580" y="1343786"/>
                </a:lnTo>
                <a:lnTo>
                  <a:pt x="19262" y="1371917"/>
                </a:lnTo>
                <a:lnTo>
                  <a:pt x="0" y="1381887"/>
                </a:lnTo>
              </a:path>
            </a:pathLst>
          </a:custGeom>
          <a:ln w="19050">
            <a:solidFill>
              <a:srgbClr val="009590"/>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838" y="165861"/>
            <a:ext cx="11200130" cy="84836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85858"/>
                </a:solidFill>
              </a:rPr>
              <a:t>Respondents</a:t>
            </a:r>
            <a:r>
              <a:rPr spc="-35" dirty="0">
                <a:solidFill>
                  <a:srgbClr val="585858"/>
                </a:solidFill>
              </a:rPr>
              <a:t> </a:t>
            </a:r>
            <a:r>
              <a:rPr dirty="0">
                <a:solidFill>
                  <a:srgbClr val="585858"/>
                </a:solidFill>
              </a:rPr>
              <a:t>who</a:t>
            </a:r>
            <a:r>
              <a:rPr spc="-60" dirty="0">
                <a:solidFill>
                  <a:srgbClr val="585858"/>
                </a:solidFill>
              </a:rPr>
              <a:t> </a:t>
            </a:r>
            <a:r>
              <a:rPr dirty="0">
                <a:solidFill>
                  <a:srgbClr val="585858"/>
                </a:solidFill>
              </a:rPr>
              <a:t>say</a:t>
            </a:r>
            <a:r>
              <a:rPr spc="-20" dirty="0">
                <a:solidFill>
                  <a:srgbClr val="585858"/>
                </a:solidFill>
              </a:rPr>
              <a:t> </a:t>
            </a:r>
            <a:r>
              <a:rPr dirty="0">
                <a:solidFill>
                  <a:srgbClr val="585858"/>
                </a:solidFill>
              </a:rPr>
              <a:t>things</a:t>
            </a:r>
            <a:r>
              <a:rPr spc="-35" dirty="0">
                <a:solidFill>
                  <a:srgbClr val="585858"/>
                </a:solidFill>
              </a:rPr>
              <a:t> </a:t>
            </a:r>
            <a:r>
              <a:rPr dirty="0">
                <a:solidFill>
                  <a:srgbClr val="585858"/>
                </a:solidFill>
              </a:rPr>
              <a:t>they</a:t>
            </a:r>
            <a:r>
              <a:rPr spc="-25" dirty="0">
                <a:solidFill>
                  <a:srgbClr val="585858"/>
                </a:solidFill>
              </a:rPr>
              <a:t> </a:t>
            </a:r>
            <a:r>
              <a:rPr dirty="0">
                <a:solidFill>
                  <a:srgbClr val="585858"/>
                </a:solidFill>
              </a:rPr>
              <a:t>do</a:t>
            </a:r>
            <a:r>
              <a:rPr spc="-30" dirty="0">
                <a:solidFill>
                  <a:srgbClr val="585858"/>
                </a:solidFill>
              </a:rPr>
              <a:t> </a:t>
            </a:r>
            <a:r>
              <a:rPr dirty="0">
                <a:solidFill>
                  <a:srgbClr val="585858"/>
                </a:solidFill>
              </a:rPr>
              <a:t>in</a:t>
            </a:r>
            <a:r>
              <a:rPr spc="-25" dirty="0">
                <a:solidFill>
                  <a:srgbClr val="585858"/>
                </a:solidFill>
              </a:rPr>
              <a:t> </a:t>
            </a:r>
            <a:r>
              <a:rPr dirty="0">
                <a:solidFill>
                  <a:srgbClr val="585858"/>
                </a:solidFill>
              </a:rPr>
              <a:t>their</a:t>
            </a:r>
            <a:r>
              <a:rPr spc="-35" dirty="0">
                <a:solidFill>
                  <a:srgbClr val="585858"/>
                </a:solidFill>
              </a:rPr>
              <a:t> </a:t>
            </a:r>
            <a:r>
              <a:rPr dirty="0">
                <a:solidFill>
                  <a:srgbClr val="585858"/>
                </a:solidFill>
              </a:rPr>
              <a:t>life</a:t>
            </a:r>
            <a:r>
              <a:rPr spc="-20" dirty="0">
                <a:solidFill>
                  <a:srgbClr val="585858"/>
                </a:solidFill>
              </a:rPr>
              <a:t> </a:t>
            </a:r>
            <a:r>
              <a:rPr dirty="0">
                <a:solidFill>
                  <a:srgbClr val="585858"/>
                </a:solidFill>
              </a:rPr>
              <a:t>are</a:t>
            </a:r>
            <a:r>
              <a:rPr spc="-10" dirty="0">
                <a:solidFill>
                  <a:srgbClr val="585858"/>
                </a:solidFill>
              </a:rPr>
              <a:t> </a:t>
            </a:r>
            <a:r>
              <a:rPr dirty="0"/>
              <a:t>very</a:t>
            </a:r>
            <a:r>
              <a:rPr spc="-10" dirty="0"/>
              <a:t> </a:t>
            </a:r>
            <a:r>
              <a:rPr dirty="0"/>
              <a:t>worthwhile</a:t>
            </a:r>
            <a:r>
              <a:rPr spc="-55" dirty="0"/>
              <a:t> </a:t>
            </a:r>
            <a:r>
              <a:rPr dirty="0">
                <a:solidFill>
                  <a:srgbClr val="585858"/>
                </a:solidFill>
              </a:rPr>
              <a:t>(score</a:t>
            </a:r>
            <a:r>
              <a:rPr spc="-15" dirty="0">
                <a:solidFill>
                  <a:srgbClr val="585858"/>
                </a:solidFill>
              </a:rPr>
              <a:t> </a:t>
            </a:r>
            <a:r>
              <a:rPr spc="-10" dirty="0">
                <a:solidFill>
                  <a:srgbClr val="585858"/>
                </a:solidFill>
              </a:rPr>
              <a:t>9-</a:t>
            </a:r>
            <a:r>
              <a:rPr dirty="0">
                <a:solidFill>
                  <a:srgbClr val="585858"/>
                </a:solidFill>
              </a:rPr>
              <a:t>10)</a:t>
            </a:r>
            <a:r>
              <a:rPr spc="-15" dirty="0">
                <a:solidFill>
                  <a:srgbClr val="585858"/>
                </a:solidFill>
              </a:rPr>
              <a:t> </a:t>
            </a:r>
            <a:r>
              <a:rPr dirty="0">
                <a:solidFill>
                  <a:srgbClr val="585858"/>
                </a:solidFill>
              </a:rPr>
              <a:t>have</a:t>
            </a:r>
            <a:r>
              <a:rPr spc="5" dirty="0">
                <a:solidFill>
                  <a:srgbClr val="585858"/>
                </a:solidFill>
              </a:rPr>
              <a:t> </a:t>
            </a:r>
            <a:r>
              <a:rPr dirty="0">
                <a:solidFill>
                  <a:srgbClr val="585858"/>
                </a:solidFill>
              </a:rPr>
              <a:t>continued</a:t>
            </a:r>
            <a:r>
              <a:rPr spc="-45" dirty="0">
                <a:solidFill>
                  <a:srgbClr val="585858"/>
                </a:solidFill>
              </a:rPr>
              <a:t> </a:t>
            </a:r>
            <a:r>
              <a:rPr spc="-25" dirty="0">
                <a:solidFill>
                  <a:srgbClr val="585858"/>
                </a:solidFill>
              </a:rPr>
              <a:t>to </a:t>
            </a:r>
            <a:r>
              <a:rPr dirty="0">
                <a:solidFill>
                  <a:srgbClr val="585858"/>
                </a:solidFill>
              </a:rPr>
              <a:t>increase</a:t>
            </a:r>
            <a:r>
              <a:rPr spc="-20" dirty="0">
                <a:solidFill>
                  <a:srgbClr val="585858"/>
                </a:solidFill>
              </a:rPr>
              <a:t> </a:t>
            </a:r>
            <a:r>
              <a:rPr dirty="0">
                <a:solidFill>
                  <a:srgbClr val="585858"/>
                </a:solidFill>
              </a:rPr>
              <a:t>since</a:t>
            </a:r>
            <a:r>
              <a:rPr spc="-30" dirty="0">
                <a:solidFill>
                  <a:srgbClr val="585858"/>
                </a:solidFill>
              </a:rPr>
              <a:t> </a:t>
            </a:r>
            <a:r>
              <a:rPr dirty="0">
                <a:solidFill>
                  <a:srgbClr val="585858"/>
                </a:solidFill>
              </a:rPr>
              <a:t>the</a:t>
            </a:r>
            <a:r>
              <a:rPr spc="-25" dirty="0">
                <a:solidFill>
                  <a:srgbClr val="585858"/>
                </a:solidFill>
              </a:rPr>
              <a:t> </a:t>
            </a:r>
            <a:r>
              <a:rPr dirty="0">
                <a:solidFill>
                  <a:srgbClr val="585858"/>
                </a:solidFill>
              </a:rPr>
              <a:t>last</a:t>
            </a:r>
            <a:r>
              <a:rPr spc="-20" dirty="0">
                <a:solidFill>
                  <a:srgbClr val="585858"/>
                </a:solidFill>
              </a:rPr>
              <a:t> </a:t>
            </a:r>
            <a:r>
              <a:rPr dirty="0">
                <a:solidFill>
                  <a:srgbClr val="585858"/>
                </a:solidFill>
              </a:rPr>
              <a:t>two</a:t>
            </a:r>
            <a:r>
              <a:rPr spc="-50" dirty="0">
                <a:solidFill>
                  <a:srgbClr val="585858"/>
                </a:solidFill>
              </a:rPr>
              <a:t> </a:t>
            </a:r>
            <a:r>
              <a:rPr dirty="0">
                <a:solidFill>
                  <a:srgbClr val="585858"/>
                </a:solidFill>
              </a:rPr>
              <a:t>waves,</a:t>
            </a:r>
            <a:r>
              <a:rPr spc="-10" dirty="0">
                <a:solidFill>
                  <a:srgbClr val="585858"/>
                </a:solidFill>
              </a:rPr>
              <a:t> </a:t>
            </a:r>
            <a:r>
              <a:rPr dirty="0">
                <a:solidFill>
                  <a:srgbClr val="585858"/>
                </a:solidFill>
              </a:rPr>
              <a:t>now</a:t>
            </a:r>
            <a:r>
              <a:rPr spc="-20" dirty="0">
                <a:solidFill>
                  <a:srgbClr val="585858"/>
                </a:solidFill>
              </a:rPr>
              <a:t> </a:t>
            </a:r>
            <a:r>
              <a:rPr dirty="0">
                <a:solidFill>
                  <a:srgbClr val="585858"/>
                </a:solidFill>
              </a:rPr>
              <a:t>at</a:t>
            </a:r>
            <a:r>
              <a:rPr spc="-20" dirty="0">
                <a:solidFill>
                  <a:srgbClr val="585858"/>
                </a:solidFill>
              </a:rPr>
              <a:t> </a:t>
            </a:r>
            <a:r>
              <a:rPr dirty="0">
                <a:solidFill>
                  <a:srgbClr val="585858"/>
                </a:solidFill>
              </a:rPr>
              <a:t>a</a:t>
            </a:r>
            <a:r>
              <a:rPr spc="-35" dirty="0">
                <a:solidFill>
                  <a:srgbClr val="585858"/>
                </a:solidFill>
              </a:rPr>
              <a:t> </a:t>
            </a:r>
            <a:r>
              <a:rPr spc="-10" dirty="0">
                <a:solidFill>
                  <a:srgbClr val="585858"/>
                </a:solidFill>
              </a:rPr>
              <a:t>joint-</a:t>
            </a:r>
            <a:r>
              <a:rPr dirty="0">
                <a:solidFill>
                  <a:srgbClr val="585858"/>
                </a:solidFill>
              </a:rPr>
              <a:t>high</a:t>
            </a:r>
            <a:r>
              <a:rPr spc="-45" dirty="0">
                <a:solidFill>
                  <a:srgbClr val="585858"/>
                </a:solidFill>
              </a:rPr>
              <a:t> </a:t>
            </a:r>
            <a:r>
              <a:rPr dirty="0">
                <a:solidFill>
                  <a:srgbClr val="585858"/>
                </a:solidFill>
              </a:rPr>
              <a:t>28%.</a:t>
            </a:r>
            <a:r>
              <a:rPr spc="-5" dirty="0">
                <a:solidFill>
                  <a:srgbClr val="585858"/>
                </a:solidFill>
              </a:rPr>
              <a:t> </a:t>
            </a:r>
            <a:r>
              <a:rPr spc="-10" dirty="0">
                <a:solidFill>
                  <a:srgbClr val="585858"/>
                </a:solidFill>
              </a:rPr>
              <a:t>However,</a:t>
            </a:r>
            <a:r>
              <a:rPr spc="-20" dirty="0">
                <a:solidFill>
                  <a:srgbClr val="585858"/>
                </a:solidFill>
              </a:rPr>
              <a:t> </a:t>
            </a:r>
            <a:r>
              <a:rPr dirty="0">
                <a:solidFill>
                  <a:srgbClr val="585858"/>
                </a:solidFill>
              </a:rPr>
              <a:t>those</a:t>
            </a:r>
            <a:r>
              <a:rPr spc="-40" dirty="0">
                <a:solidFill>
                  <a:srgbClr val="585858"/>
                </a:solidFill>
              </a:rPr>
              <a:t> </a:t>
            </a:r>
            <a:r>
              <a:rPr dirty="0">
                <a:solidFill>
                  <a:srgbClr val="585858"/>
                </a:solidFill>
              </a:rPr>
              <a:t>with</a:t>
            </a:r>
            <a:r>
              <a:rPr spc="-60" dirty="0">
                <a:solidFill>
                  <a:srgbClr val="585858"/>
                </a:solidFill>
              </a:rPr>
              <a:t> </a:t>
            </a:r>
            <a:r>
              <a:rPr dirty="0">
                <a:solidFill>
                  <a:srgbClr val="585858"/>
                </a:solidFill>
              </a:rPr>
              <a:t>disabilities</a:t>
            </a:r>
            <a:r>
              <a:rPr spc="-35" dirty="0">
                <a:solidFill>
                  <a:srgbClr val="585858"/>
                </a:solidFill>
              </a:rPr>
              <a:t> </a:t>
            </a:r>
            <a:r>
              <a:rPr dirty="0">
                <a:solidFill>
                  <a:srgbClr val="585858"/>
                </a:solidFill>
              </a:rPr>
              <a:t>continue</a:t>
            </a:r>
            <a:r>
              <a:rPr spc="-40" dirty="0">
                <a:solidFill>
                  <a:srgbClr val="585858"/>
                </a:solidFill>
              </a:rPr>
              <a:t> </a:t>
            </a:r>
            <a:r>
              <a:rPr spc="-25" dirty="0">
                <a:solidFill>
                  <a:srgbClr val="585858"/>
                </a:solidFill>
              </a:rPr>
              <a:t>to </a:t>
            </a:r>
            <a:r>
              <a:rPr dirty="0">
                <a:solidFill>
                  <a:srgbClr val="585858"/>
                </a:solidFill>
              </a:rPr>
              <a:t>be</a:t>
            </a:r>
            <a:r>
              <a:rPr spc="-30" dirty="0">
                <a:solidFill>
                  <a:srgbClr val="585858"/>
                </a:solidFill>
              </a:rPr>
              <a:t> </a:t>
            </a:r>
            <a:r>
              <a:rPr dirty="0">
                <a:solidFill>
                  <a:srgbClr val="585858"/>
                </a:solidFill>
              </a:rPr>
              <a:t>significantly</a:t>
            </a:r>
            <a:r>
              <a:rPr spc="-50" dirty="0">
                <a:solidFill>
                  <a:srgbClr val="585858"/>
                </a:solidFill>
              </a:rPr>
              <a:t> </a:t>
            </a:r>
            <a:r>
              <a:rPr dirty="0">
                <a:solidFill>
                  <a:srgbClr val="585858"/>
                </a:solidFill>
              </a:rPr>
              <a:t>less</a:t>
            </a:r>
            <a:r>
              <a:rPr spc="-20" dirty="0">
                <a:solidFill>
                  <a:srgbClr val="585858"/>
                </a:solidFill>
              </a:rPr>
              <a:t> </a:t>
            </a:r>
            <a:r>
              <a:rPr dirty="0">
                <a:solidFill>
                  <a:srgbClr val="585858"/>
                </a:solidFill>
              </a:rPr>
              <a:t>positive</a:t>
            </a:r>
            <a:r>
              <a:rPr spc="-10" dirty="0">
                <a:solidFill>
                  <a:srgbClr val="585858"/>
                </a:solidFill>
              </a:rPr>
              <a:t> </a:t>
            </a:r>
            <a:r>
              <a:rPr dirty="0">
                <a:solidFill>
                  <a:srgbClr val="585858"/>
                </a:solidFill>
              </a:rPr>
              <a:t>that</a:t>
            </a:r>
            <a:r>
              <a:rPr spc="-25" dirty="0">
                <a:solidFill>
                  <a:srgbClr val="585858"/>
                </a:solidFill>
              </a:rPr>
              <a:t> </a:t>
            </a:r>
            <a:r>
              <a:rPr dirty="0">
                <a:solidFill>
                  <a:srgbClr val="585858"/>
                </a:solidFill>
              </a:rPr>
              <a:t>the</a:t>
            </a:r>
            <a:r>
              <a:rPr spc="-40" dirty="0">
                <a:solidFill>
                  <a:srgbClr val="585858"/>
                </a:solidFill>
              </a:rPr>
              <a:t> </a:t>
            </a:r>
            <a:r>
              <a:rPr dirty="0">
                <a:solidFill>
                  <a:srgbClr val="585858"/>
                </a:solidFill>
              </a:rPr>
              <a:t>things</a:t>
            </a:r>
            <a:r>
              <a:rPr spc="-40" dirty="0">
                <a:solidFill>
                  <a:srgbClr val="585858"/>
                </a:solidFill>
              </a:rPr>
              <a:t> </a:t>
            </a:r>
            <a:r>
              <a:rPr dirty="0">
                <a:solidFill>
                  <a:srgbClr val="585858"/>
                </a:solidFill>
              </a:rPr>
              <a:t>they</a:t>
            </a:r>
            <a:r>
              <a:rPr spc="-30" dirty="0">
                <a:solidFill>
                  <a:srgbClr val="585858"/>
                </a:solidFill>
              </a:rPr>
              <a:t> </a:t>
            </a:r>
            <a:r>
              <a:rPr dirty="0">
                <a:solidFill>
                  <a:srgbClr val="585858"/>
                </a:solidFill>
              </a:rPr>
              <a:t>do</a:t>
            </a:r>
            <a:r>
              <a:rPr spc="-30" dirty="0">
                <a:solidFill>
                  <a:srgbClr val="585858"/>
                </a:solidFill>
              </a:rPr>
              <a:t> </a:t>
            </a:r>
            <a:r>
              <a:rPr dirty="0">
                <a:solidFill>
                  <a:srgbClr val="585858"/>
                </a:solidFill>
              </a:rPr>
              <a:t>in</a:t>
            </a:r>
            <a:r>
              <a:rPr spc="-30" dirty="0">
                <a:solidFill>
                  <a:srgbClr val="585858"/>
                </a:solidFill>
              </a:rPr>
              <a:t> </a:t>
            </a:r>
            <a:r>
              <a:rPr dirty="0">
                <a:solidFill>
                  <a:srgbClr val="585858"/>
                </a:solidFill>
              </a:rPr>
              <a:t>their</a:t>
            </a:r>
            <a:r>
              <a:rPr spc="-25" dirty="0">
                <a:solidFill>
                  <a:srgbClr val="585858"/>
                </a:solidFill>
              </a:rPr>
              <a:t> </a:t>
            </a:r>
            <a:r>
              <a:rPr dirty="0">
                <a:solidFill>
                  <a:srgbClr val="585858"/>
                </a:solidFill>
              </a:rPr>
              <a:t>life</a:t>
            </a:r>
            <a:r>
              <a:rPr spc="-35" dirty="0">
                <a:solidFill>
                  <a:srgbClr val="585858"/>
                </a:solidFill>
              </a:rPr>
              <a:t> </a:t>
            </a:r>
            <a:r>
              <a:rPr dirty="0">
                <a:solidFill>
                  <a:srgbClr val="585858"/>
                </a:solidFill>
              </a:rPr>
              <a:t>are</a:t>
            </a:r>
            <a:r>
              <a:rPr spc="-25" dirty="0">
                <a:solidFill>
                  <a:srgbClr val="585858"/>
                </a:solidFill>
              </a:rPr>
              <a:t> </a:t>
            </a:r>
            <a:r>
              <a:rPr spc="-10" dirty="0">
                <a:solidFill>
                  <a:srgbClr val="585858"/>
                </a:solidFill>
              </a:rPr>
              <a:t>worthwhile.</a:t>
            </a:r>
          </a:p>
        </p:txBody>
      </p:sp>
      <p:sp>
        <p:nvSpPr>
          <p:cNvPr id="3" name="object 3"/>
          <p:cNvSpPr txBox="1"/>
          <p:nvPr/>
        </p:nvSpPr>
        <p:spPr>
          <a:xfrm>
            <a:off x="3000248" y="1179321"/>
            <a:ext cx="5493385"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5C5B5A"/>
                </a:solidFill>
                <a:latin typeface="Arial"/>
                <a:cs typeface="Arial"/>
              </a:rPr>
              <a:t>To</a:t>
            </a:r>
            <a:r>
              <a:rPr sz="1500" b="1" spc="-25" dirty="0">
                <a:solidFill>
                  <a:srgbClr val="5C5B5A"/>
                </a:solidFill>
                <a:latin typeface="Arial"/>
                <a:cs typeface="Arial"/>
              </a:rPr>
              <a:t> </a:t>
            </a:r>
            <a:r>
              <a:rPr sz="1500" b="1" dirty="0">
                <a:solidFill>
                  <a:srgbClr val="5C5B5A"/>
                </a:solidFill>
                <a:latin typeface="Arial"/>
                <a:cs typeface="Arial"/>
              </a:rPr>
              <a:t>what</a:t>
            </a:r>
            <a:r>
              <a:rPr sz="1500" b="1" spc="-70" dirty="0">
                <a:solidFill>
                  <a:srgbClr val="5C5B5A"/>
                </a:solidFill>
                <a:latin typeface="Arial"/>
                <a:cs typeface="Arial"/>
              </a:rPr>
              <a:t> </a:t>
            </a:r>
            <a:r>
              <a:rPr sz="1500" b="1" dirty="0">
                <a:solidFill>
                  <a:srgbClr val="5C5B5A"/>
                </a:solidFill>
                <a:latin typeface="Arial"/>
                <a:cs typeface="Arial"/>
              </a:rPr>
              <a:t>extent</a:t>
            </a:r>
            <a:r>
              <a:rPr sz="1500" b="1" spc="-50" dirty="0">
                <a:solidFill>
                  <a:srgbClr val="5C5B5A"/>
                </a:solidFill>
                <a:latin typeface="Arial"/>
                <a:cs typeface="Arial"/>
              </a:rPr>
              <a:t> </a:t>
            </a:r>
            <a:r>
              <a:rPr sz="1500" b="1" dirty="0">
                <a:solidFill>
                  <a:srgbClr val="5C5B5A"/>
                </a:solidFill>
                <a:latin typeface="Arial"/>
                <a:cs typeface="Arial"/>
              </a:rPr>
              <a:t>are</a:t>
            </a:r>
            <a:r>
              <a:rPr sz="1500" b="1" spc="-30" dirty="0">
                <a:solidFill>
                  <a:srgbClr val="5C5B5A"/>
                </a:solidFill>
                <a:latin typeface="Arial"/>
                <a:cs typeface="Arial"/>
              </a:rPr>
              <a:t> </a:t>
            </a:r>
            <a:r>
              <a:rPr sz="1500" b="1" dirty="0">
                <a:solidFill>
                  <a:srgbClr val="5C5B5A"/>
                </a:solidFill>
                <a:latin typeface="Arial"/>
                <a:cs typeface="Arial"/>
              </a:rPr>
              <a:t>the</a:t>
            </a:r>
            <a:r>
              <a:rPr sz="1500" b="1" spc="-30" dirty="0">
                <a:solidFill>
                  <a:srgbClr val="5C5B5A"/>
                </a:solidFill>
                <a:latin typeface="Arial"/>
                <a:cs typeface="Arial"/>
              </a:rPr>
              <a:t> </a:t>
            </a:r>
            <a:r>
              <a:rPr sz="1500" b="1" dirty="0">
                <a:solidFill>
                  <a:srgbClr val="5C5B5A"/>
                </a:solidFill>
                <a:latin typeface="Arial"/>
                <a:cs typeface="Arial"/>
              </a:rPr>
              <a:t>things</a:t>
            </a:r>
            <a:r>
              <a:rPr sz="1500" b="1" spc="-50" dirty="0">
                <a:solidFill>
                  <a:srgbClr val="5C5B5A"/>
                </a:solidFill>
                <a:latin typeface="Arial"/>
                <a:cs typeface="Arial"/>
              </a:rPr>
              <a:t> </a:t>
            </a:r>
            <a:r>
              <a:rPr sz="1500" b="1" dirty="0">
                <a:solidFill>
                  <a:srgbClr val="5C5B5A"/>
                </a:solidFill>
                <a:latin typeface="Arial"/>
                <a:cs typeface="Arial"/>
              </a:rPr>
              <a:t>you</a:t>
            </a:r>
            <a:r>
              <a:rPr sz="1500" b="1" spc="15" dirty="0">
                <a:solidFill>
                  <a:srgbClr val="5C5B5A"/>
                </a:solidFill>
                <a:latin typeface="Arial"/>
                <a:cs typeface="Arial"/>
              </a:rPr>
              <a:t> </a:t>
            </a:r>
            <a:r>
              <a:rPr sz="1500" b="1" dirty="0">
                <a:solidFill>
                  <a:srgbClr val="5C5B5A"/>
                </a:solidFill>
                <a:latin typeface="Arial"/>
                <a:cs typeface="Arial"/>
              </a:rPr>
              <a:t>do</a:t>
            </a:r>
            <a:r>
              <a:rPr sz="1500" b="1" spc="-35" dirty="0">
                <a:solidFill>
                  <a:srgbClr val="5C5B5A"/>
                </a:solidFill>
                <a:latin typeface="Arial"/>
                <a:cs typeface="Arial"/>
              </a:rPr>
              <a:t> </a:t>
            </a:r>
            <a:r>
              <a:rPr sz="1500" b="1" dirty="0">
                <a:solidFill>
                  <a:srgbClr val="5C5B5A"/>
                </a:solidFill>
                <a:latin typeface="Arial"/>
                <a:cs typeface="Arial"/>
              </a:rPr>
              <a:t>in</a:t>
            </a:r>
            <a:r>
              <a:rPr sz="1500" b="1" spc="-40" dirty="0">
                <a:solidFill>
                  <a:srgbClr val="5C5B5A"/>
                </a:solidFill>
                <a:latin typeface="Arial"/>
                <a:cs typeface="Arial"/>
              </a:rPr>
              <a:t> </a:t>
            </a:r>
            <a:r>
              <a:rPr sz="1500" b="1" dirty="0">
                <a:solidFill>
                  <a:srgbClr val="5C5B5A"/>
                </a:solidFill>
                <a:latin typeface="Arial"/>
                <a:cs typeface="Arial"/>
              </a:rPr>
              <a:t>your</a:t>
            </a:r>
            <a:r>
              <a:rPr sz="1500" b="1" spc="15" dirty="0">
                <a:solidFill>
                  <a:srgbClr val="5C5B5A"/>
                </a:solidFill>
                <a:latin typeface="Arial"/>
                <a:cs typeface="Arial"/>
              </a:rPr>
              <a:t> </a:t>
            </a:r>
            <a:r>
              <a:rPr sz="1500" b="1" dirty="0">
                <a:solidFill>
                  <a:srgbClr val="5C5B5A"/>
                </a:solidFill>
                <a:latin typeface="Arial"/>
                <a:cs typeface="Arial"/>
              </a:rPr>
              <a:t>life</a:t>
            </a:r>
            <a:r>
              <a:rPr sz="1500" b="1" spc="-50" dirty="0">
                <a:solidFill>
                  <a:srgbClr val="5C5B5A"/>
                </a:solidFill>
                <a:latin typeface="Arial"/>
                <a:cs typeface="Arial"/>
              </a:rPr>
              <a:t> </a:t>
            </a:r>
            <a:r>
              <a:rPr sz="1500" b="1" spc="-10" dirty="0">
                <a:solidFill>
                  <a:srgbClr val="5C5B5A"/>
                </a:solidFill>
                <a:latin typeface="Arial"/>
                <a:cs typeface="Arial"/>
              </a:rPr>
              <a:t>worthwhile?</a:t>
            </a:r>
            <a:endParaRPr sz="1500">
              <a:latin typeface="Arial"/>
              <a:cs typeface="Arial"/>
            </a:endParaRPr>
          </a:p>
        </p:txBody>
      </p:sp>
      <p:grpSp>
        <p:nvGrpSpPr>
          <p:cNvPr id="4" name="object 4"/>
          <p:cNvGrpSpPr/>
          <p:nvPr/>
        </p:nvGrpSpPr>
        <p:grpSpPr>
          <a:xfrm>
            <a:off x="1785810" y="1889188"/>
            <a:ext cx="7654290" cy="224790"/>
            <a:chOff x="1785810" y="1889188"/>
            <a:chExt cx="7654290" cy="224790"/>
          </a:xfrm>
        </p:grpSpPr>
        <p:sp>
          <p:nvSpPr>
            <p:cNvPr id="5" name="object 5"/>
            <p:cNvSpPr/>
            <p:nvPr/>
          </p:nvSpPr>
          <p:spPr>
            <a:xfrm>
              <a:off x="1822958" y="1926717"/>
              <a:ext cx="7579995" cy="151130"/>
            </a:xfrm>
            <a:custGeom>
              <a:avLst/>
              <a:gdLst/>
              <a:ahLst/>
              <a:cxnLst/>
              <a:rect l="l" t="t" r="r" b="b"/>
              <a:pathLst>
                <a:path w="7579995" h="151130">
                  <a:moveTo>
                    <a:pt x="0" y="120015"/>
                  </a:moveTo>
                  <a:lnTo>
                    <a:pt x="947674" y="0"/>
                  </a:lnTo>
                  <a:lnTo>
                    <a:pt x="1895602" y="150622"/>
                  </a:lnTo>
                  <a:lnTo>
                    <a:pt x="2842006" y="91059"/>
                  </a:lnTo>
                  <a:lnTo>
                    <a:pt x="3789933" y="91059"/>
                  </a:lnTo>
                  <a:lnTo>
                    <a:pt x="4737862" y="150622"/>
                  </a:lnTo>
                  <a:lnTo>
                    <a:pt x="5684266" y="150622"/>
                  </a:lnTo>
                  <a:lnTo>
                    <a:pt x="6632194" y="60579"/>
                  </a:lnTo>
                  <a:lnTo>
                    <a:pt x="7579487" y="0"/>
                  </a:lnTo>
                </a:path>
              </a:pathLst>
            </a:custGeom>
            <a:ln w="28575">
              <a:solidFill>
                <a:srgbClr val="00959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785810" y="2009584"/>
              <a:ext cx="73532" cy="73532"/>
            </a:xfrm>
            <a:prstGeom prst="rect">
              <a:avLst/>
            </a:prstGeom>
          </p:spPr>
        </p:pic>
        <p:pic>
          <p:nvPicPr>
            <p:cNvPr id="7" name="object 7"/>
            <p:cNvPicPr/>
            <p:nvPr/>
          </p:nvPicPr>
          <p:blipFill>
            <a:blip r:embed="rId2" cstate="print"/>
            <a:stretch>
              <a:fillRect/>
            </a:stretch>
          </p:blipFill>
          <p:spPr>
            <a:xfrm>
              <a:off x="2733738" y="1889188"/>
              <a:ext cx="73532" cy="73533"/>
            </a:xfrm>
            <a:prstGeom prst="rect">
              <a:avLst/>
            </a:prstGeom>
          </p:spPr>
        </p:pic>
        <p:pic>
          <p:nvPicPr>
            <p:cNvPr id="8" name="object 8"/>
            <p:cNvPicPr/>
            <p:nvPr/>
          </p:nvPicPr>
          <p:blipFill>
            <a:blip r:embed="rId3" cstate="print"/>
            <a:stretch>
              <a:fillRect/>
            </a:stretch>
          </p:blipFill>
          <p:spPr>
            <a:xfrm>
              <a:off x="3681666" y="2040064"/>
              <a:ext cx="73533" cy="73533"/>
            </a:xfrm>
            <a:prstGeom prst="rect">
              <a:avLst/>
            </a:prstGeom>
          </p:spPr>
        </p:pic>
        <p:pic>
          <p:nvPicPr>
            <p:cNvPr id="9" name="object 9"/>
            <p:cNvPicPr/>
            <p:nvPr/>
          </p:nvPicPr>
          <p:blipFill>
            <a:blip r:embed="rId2" cstate="print"/>
            <a:stretch>
              <a:fillRect/>
            </a:stretch>
          </p:blipFill>
          <p:spPr>
            <a:xfrm>
              <a:off x="4628070" y="1980628"/>
              <a:ext cx="73532" cy="73533"/>
            </a:xfrm>
            <a:prstGeom prst="rect">
              <a:avLst/>
            </a:prstGeom>
          </p:spPr>
        </p:pic>
        <p:pic>
          <p:nvPicPr>
            <p:cNvPr id="10" name="object 10"/>
            <p:cNvPicPr/>
            <p:nvPr/>
          </p:nvPicPr>
          <p:blipFill>
            <a:blip r:embed="rId2" cstate="print"/>
            <a:stretch>
              <a:fillRect/>
            </a:stretch>
          </p:blipFill>
          <p:spPr>
            <a:xfrm>
              <a:off x="5575998" y="1980628"/>
              <a:ext cx="73533" cy="73533"/>
            </a:xfrm>
            <a:prstGeom prst="rect">
              <a:avLst/>
            </a:prstGeom>
          </p:spPr>
        </p:pic>
        <p:pic>
          <p:nvPicPr>
            <p:cNvPr id="11" name="object 11"/>
            <p:cNvPicPr/>
            <p:nvPr/>
          </p:nvPicPr>
          <p:blipFill>
            <a:blip r:embed="rId3" cstate="print"/>
            <a:stretch>
              <a:fillRect/>
            </a:stretch>
          </p:blipFill>
          <p:spPr>
            <a:xfrm>
              <a:off x="6523926" y="2040064"/>
              <a:ext cx="73532" cy="73533"/>
            </a:xfrm>
            <a:prstGeom prst="rect">
              <a:avLst/>
            </a:prstGeom>
          </p:spPr>
        </p:pic>
        <p:pic>
          <p:nvPicPr>
            <p:cNvPr id="12" name="object 12"/>
            <p:cNvPicPr/>
            <p:nvPr/>
          </p:nvPicPr>
          <p:blipFill>
            <a:blip r:embed="rId3" cstate="print"/>
            <a:stretch>
              <a:fillRect/>
            </a:stretch>
          </p:blipFill>
          <p:spPr>
            <a:xfrm>
              <a:off x="7470330" y="2040064"/>
              <a:ext cx="73532" cy="73533"/>
            </a:xfrm>
            <a:prstGeom prst="rect">
              <a:avLst/>
            </a:prstGeom>
          </p:spPr>
        </p:pic>
        <p:pic>
          <p:nvPicPr>
            <p:cNvPr id="13" name="object 13"/>
            <p:cNvPicPr/>
            <p:nvPr/>
          </p:nvPicPr>
          <p:blipFill>
            <a:blip r:embed="rId3" cstate="print"/>
            <a:stretch>
              <a:fillRect/>
            </a:stretch>
          </p:blipFill>
          <p:spPr>
            <a:xfrm>
              <a:off x="8418258" y="1950148"/>
              <a:ext cx="73532" cy="73533"/>
            </a:xfrm>
            <a:prstGeom prst="rect">
              <a:avLst/>
            </a:prstGeom>
          </p:spPr>
        </p:pic>
        <p:pic>
          <p:nvPicPr>
            <p:cNvPr id="14" name="object 14"/>
            <p:cNvPicPr/>
            <p:nvPr/>
          </p:nvPicPr>
          <p:blipFill>
            <a:blip r:embed="rId2" cstate="print"/>
            <a:stretch>
              <a:fillRect/>
            </a:stretch>
          </p:blipFill>
          <p:spPr>
            <a:xfrm>
              <a:off x="9366186" y="1889188"/>
              <a:ext cx="73532" cy="73533"/>
            </a:xfrm>
            <a:prstGeom prst="rect">
              <a:avLst/>
            </a:prstGeom>
          </p:spPr>
        </p:pic>
      </p:grpSp>
      <p:sp>
        <p:nvSpPr>
          <p:cNvPr id="15" name="object 15"/>
          <p:cNvSpPr txBox="1"/>
          <p:nvPr/>
        </p:nvSpPr>
        <p:spPr>
          <a:xfrm>
            <a:off x="1656969" y="1719833"/>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24%</a:t>
            </a:r>
            <a:endParaRPr sz="1400">
              <a:latin typeface="Calibri"/>
              <a:cs typeface="Calibri"/>
            </a:endParaRPr>
          </a:p>
        </p:txBody>
      </p:sp>
      <p:sp>
        <p:nvSpPr>
          <p:cNvPr id="16" name="object 16"/>
          <p:cNvSpPr txBox="1"/>
          <p:nvPr/>
        </p:nvSpPr>
        <p:spPr>
          <a:xfrm>
            <a:off x="2604261" y="1599438"/>
            <a:ext cx="33337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28%</a:t>
            </a:r>
            <a:endParaRPr sz="1400">
              <a:latin typeface="Calibri"/>
              <a:cs typeface="Calibri"/>
            </a:endParaRPr>
          </a:p>
        </p:txBody>
      </p:sp>
      <p:sp>
        <p:nvSpPr>
          <p:cNvPr id="17" name="object 17"/>
          <p:cNvSpPr txBox="1"/>
          <p:nvPr/>
        </p:nvSpPr>
        <p:spPr>
          <a:xfrm>
            <a:off x="3551935" y="174993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23%</a:t>
            </a:r>
            <a:endParaRPr sz="1400">
              <a:latin typeface="Calibri"/>
              <a:cs typeface="Calibri"/>
            </a:endParaRPr>
          </a:p>
        </p:txBody>
      </p:sp>
      <p:sp>
        <p:nvSpPr>
          <p:cNvPr id="18" name="object 18"/>
          <p:cNvSpPr txBox="1"/>
          <p:nvPr/>
        </p:nvSpPr>
        <p:spPr>
          <a:xfrm>
            <a:off x="4499609" y="1689607"/>
            <a:ext cx="1280160" cy="239395"/>
          </a:xfrm>
          <a:prstGeom prst="rect">
            <a:avLst/>
          </a:prstGeom>
        </p:spPr>
        <p:txBody>
          <a:bodyPr vert="horz" wrap="square" lIns="0" tIns="13335" rIns="0" bIns="0" rtlCol="0">
            <a:spAutoFit/>
          </a:bodyPr>
          <a:lstStyle/>
          <a:p>
            <a:pPr marL="12700">
              <a:lnSpc>
                <a:spcPct val="100000"/>
              </a:lnSpc>
              <a:spcBef>
                <a:spcPts val="105"/>
              </a:spcBef>
              <a:tabLst>
                <a:tab pos="960119" algn="l"/>
              </a:tabLst>
            </a:pPr>
            <a:r>
              <a:rPr sz="1400" spc="-25" dirty="0">
                <a:solidFill>
                  <a:srgbClr val="585858"/>
                </a:solidFill>
                <a:latin typeface="Calibri"/>
                <a:cs typeface="Calibri"/>
              </a:rPr>
              <a:t>25%</a:t>
            </a:r>
            <a:r>
              <a:rPr sz="1400" dirty="0">
                <a:solidFill>
                  <a:srgbClr val="585858"/>
                </a:solidFill>
                <a:latin typeface="Calibri"/>
                <a:cs typeface="Calibri"/>
              </a:rPr>
              <a:t>	</a:t>
            </a:r>
            <a:r>
              <a:rPr sz="1400" spc="-25" dirty="0">
                <a:solidFill>
                  <a:srgbClr val="585858"/>
                </a:solidFill>
                <a:latin typeface="Calibri"/>
                <a:cs typeface="Calibri"/>
              </a:rPr>
              <a:t>25%</a:t>
            </a:r>
            <a:endParaRPr sz="1400">
              <a:latin typeface="Calibri"/>
              <a:cs typeface="Calibri"/>
            </a:endParaRPr>
          </a:p>
        </p:txBody>
      </p:sp>
      <p:sp>
        <p:nvSpPr>
          <p:cNvPr id="19" name="object 19"/>
          <p:cNvSpPr txBox="1"/>
          <p:nvPr/>
        </p:nvSpPr>
        <p:spPr>
          <a:xfrm>
            <a:off x="6394450" y="174993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23%</a:t>
            </a:r>
            <a:endParaRPr sz="1400">
              <a:latin typeface="Calibri"/>
              <a:cs typeface="Calibri"/>
            </a:endParaRPr>
          </a:p>
        </p:txBody>
      </p:sp>
      <p:sp>
        <p:nvSpPr>
          <p:cNvPr id="20" name="object 20"/>
          <p:cNvSpPr txBox="1"/>
          <p:nvPr/>
        </p:nvSpPr>
        <p:spPr>
          <a:xfrm>
            <a:off x="7342123" y="174993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23%</a:t>
            </a:r>
            <a:endParaRPr sz="1400">
              <a:latin typeface="Calibri"/>
              <a:cs typeface="Calibri"/>
            </a:endParaRPr>
          </a:p>
        </p:txBody>
      </p:sp>
      <p:sp>
        <p:nvSpPr>
          <p:cNvPr id="21" name="object 21"/>
          <p:cNvSpPr txBox="1"/>
          <p:nvPr/>
        </p:nvSpPr>
        <p:spPr>
          <a:xfrm>
            <a:off x="8289797" y="1659077"/>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26%</a:t>
            </a:r>
            <a:endParaRPr sz="1400">
              <a:latin typeface="Calibri"/>
              <a:cs typeface="Calibri"/>
            </a:endParaRPr>
          </a:p>
        </p:txBody>
      </p:sp>
      <p:sp>
        <p:nvSpPr>
          <p:cNvPr id="22" name="object 22"/>
          <p:cNvSpPr txBox="1"/>
          <p:nvPr/>
        </p:nvSpPr>
        <p:spPr>
          <a:xfrm>
            <a:off x="9237344" y="1599438"/>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28%</a:t>
            </a:r>
            <a:endParaRPr sz="1400">
              <a:latin typeface="Calibri"/>
              <a:cs typeface="Calibri"/>
            </a:endParaRPr>
          </a:p>
        </p:txBody>
      </p:sp>
      <p:grpSp>
        <p:nvGrpSpPr>
          <p:cNvPr id="23" name="object 23"/>
          <p:cNvGrpSpPr/>
          <p:nvPr/>
        </p:nvGrpSpPr>
        <p:grpSpPr>
          <a:xfrm>
            <a:off x="1791525" y="4984686"/>
            <a:ext cx="7705725" cy="197485"/>
            <a:chOff x="1791525" y="4984686"/>
            <a:chExt cx="7705725" cy="197485"/>
          </a:xfrm>
        </p:grpSpPr>
        <p:sp>
          <p:nvSpPr>
            <p:cNvPr id="24" name="object 24"/>
            <p:cNvSpPr/>
            <p:nvPr/>
          </p:nvSpPr>
          <p:spPr>
            <a:xfrm>
              <a:off x="1828673" y="5021325"/>
              <a:ext cx="7632700" cy="123189"/>
            </a:xfrm>
            <a:custGeom>
              <a:avLst/>
              <a:gdLst/>
              <a:ahLst/>
              <a:cxnLst/>
              <a:rect l="l" t="t" r="r" b="b"/>
              <a:pathLst>
                <a:path w="7632700" h="123189">
                  <a:moveTo>
                    <a:pt x="0" y="30734"/>
                  </a:moveTo>
                  <a:lnTo>
                    <a:pt x="954151" y="61213"/>
                  </a:lnTo>
                  <a:lnTo>
                    <a:pt x="1908175" y="0"/>
                  </a:lnTo>
                  <a:lnTo>
                    <a:pt x="2862199" y="91693"/>
                  </a:lnTo>
                  <a:lnTo>
                    <a:pt x="3816223" y="61213"/>
                  </a:lnTo>
                  <a:lnTo>
                    <a:pt x="4770247" y="30734"/>
                  </a:lnTo>
                  <a:lnTo>
                    <a:pt x="5724271" y="91693"/>
                  </a:lnTo>
                  <a:lnTo>
                    <a:pt x="6678295" y="123190"/>
                  </a:lnTo>
                  <a:lnTo>
                    <a:pt x="7632319" y="91693"/>
                  </a:lnTo>
                </a:path>
              </a:pathLst>
            </a:custGeom>
            <a:ln w="28575">
              <a:solidFill>
                <a:srgbClr val="FF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1791525" y="5015166"/>
              <a:ext cx="73532" cy="73532"/>
            </a:xfrm>
            <a:prstGeom prst="rect">
              <a:avLst/>
            </a:prstGeom>
          </p:spPr>
        </p:pic>
        <p:pic>
          <p:nvPicPr>
            <p:cNvPr id="26" name="object 26"/>
            <p:cNvPicPr/>
            <p:nvPr/>
          </p:nvPicPr>
          <p:blipFill>
            <a:blip r:embed="rId5" cstate="print"/>
            <a:stretch>
              <a:fillRect/>
            </a:stretch>
          </p:blipFill>
          <p:spPr>
            <a:xfrm>
              <a:off x="2745549" y="5045646"/>
              <a:ext cx="73532" cy="73533"/>
            </a:xfrm>
            <a:prstGeom prst="rect">
              <a:avLst/>
            </a:prstGeom>
          </p:spPr>
        </p:pic>
        <p:pic>
          <p:nvPicPr>
            <p:cNvPr id="27" name="object 27"/>
            <p:cNvPicPr/>
            <p:nvPr/>
          </p:nvPicPr>
          <p:blipFill>
            <a:blip r:embed="rId6" cstate="print"/>
            <a:stretch>
              <a:fillRect/>
            </a:stretch>
          </p:blipFill>
          <p:spPr>
            <a:xfrm>
              <a:off x="3699573" y="4984686"/>
              <a:ext cx="73533" cy="73532"/>
            </a:xfrm>
            <a:prstGeom prst="rect">
              <a:avLst/>
            </a:prstGeom>
          </p:spPr>
        </p:pic>
        <p:pic>
          <p:nvPicPr>
            <p:cNvPr id="28" name="object 28"/>
            <p:cNvPicPr/>
            <p:nvPr/>
          </p:nvPicPr>
          <p:blipFill>
            <a:blip r:embed="rId4" cstate="print"/>
            <a:stretch>
              <a:fillRect/>
            </a:stretch>
          </p:blipFill>
          <p:spPr>
            <a:xfrm>
              <a:off x="4653597" y="5076126"/>
              <a:ext cx="73532" cy="73533"/>
            </a:xfrm>
            <a:prstGeom prst="rect">
              <a:avLst/>
            </a:prstGeom>
          </p:spPr>
        </p:pic>
        <p:pic>
          <p:nvPicPr>
            <p:cNvPr id="29" name="object 29"/>
            <p:cNvPicPr/>
            <p:nvPr/>
          </p:nvPicPr>
          <p:blipFill>
            <a:blip r:embed="rId5" cstate="print"/>
            <a:stretch>
              <a:fillRect/>
            </a:stretch>
          </p:blipFill>
          <p:spPr>
            <a:xfrm>
              <a:off x="5607621" y="5045646"/>
              <a:ext cx="73532" cy="73533"/>
            </a:xfrm>
            <a:prstGeom prst="rect">
              <a:avLst/>
            </a:prstGeom>
          </p:spPr>
        </p:pic>
        <p:pic>
          <p:nvPicPr>
            <p:cNvPr id="30" name="object 30"/>
            <p:cNvPicPr/>
            <p:nvPr/>
          </p:nvPicPr>
          <p:blipFill>
            <a:blip r:embed="rId6" cstate="print"/>
            <a:stretch>
              <a:fillRect/>
            </a:stretch>
          </p:blipFill>
          <p:spPr>
            <a:xfrm>
              <a:off x="6561645" y="5015166"/>
              <a:ext cx="73533" cy="73532"/>
            </a:xfrm>
            <a:prstGeom prst="rect">
              <a:avLst/>
            </a:prstGeom>
          </p:spPr>
        </p:pic>
        <p:pic>
          <p:nvPicPr>
            <p:cNvPr id="31" name="object 31"/>
            <p:cNvPicPr/>
            <p:nvPr/>
          </p:nvPicPr>
          <p:blipFill>
            <a:blip r:embed="rId4" cstate="print"/>
            <a:stretch>
              <a:fillRect/>
            </a:stretch>
          </p:blipFill>
          <p:spPr>
            <a:xfrm>
              <a:off x="7515669" y="5076126"/>
              <a:ext cx="73533" cy="73533"/>
            </a:xfrm>
            <a:prstGeom prst="rect">
              <a:avLst/>
            </a:prstGeom>
          </p:spPr>
        </p:pic>
        <p:pic>
          <p:nvPicPr>
            <p:cNvPr id="32" name="object 32"/>
            <p:cNvPicPr/>
            <p:nvPr/>
          </p:nvPicPr>
          <p:blipFill>
            <a:blip r:embed="rId4" cstate="print"/>
            <a:stretch>
              <a:fillRect/>
            </a:stretch>
          </p:blipFill>
          <p:spPr>
            <a:xfrm>
              <a:off x="8469693" y="5108130"/>
              <a:ext cx="73533" cy="73532"/>
            </a:xfrm>
            <a:prstGeom prst="rect">
              <a:avLst/>
            </a:prstGeom>
          </p:spPr>
        </p:pic>
        <p:pic>
          <p:nvPicPr>
            <p:cNvPr id="33" name="object 33"/>
            <p:cNvPicPr/>
            <p:nvPr/>
          </p:nvPicPr>
          <p:blipFill>
            <a:blip r:embed="rId6" cstate="print"/>
            <a:stretch>
              <a:fillRect/>
            </a:stretch>
          </p:blipFill>
          <p:spPr>
            <a:xfrm>
              <a:off x="9423717" y="5076126"/>
              <a:ext cx="73533" cy="73533"/>
            </a:xfrm>
            <a:prstGeom prst="rect">
              <a:avLst/>
            </a:prstGeom>
          </p:spPr>
        </p:pic>
      </p:grpSp>
      <p:grpSp>
        <p:nvGrpSpPr>
          <p:cNvPr id="34" name="object 34"/>
          <p:cNvGrpSpPr/>
          <p:nvPr/>
        </p:nvGrpSpPr>
        <p:grpSpPr>
          <a:xfrm>
            <a:off x="1346898" y="1145857"/>
            <a:ext cx="10774045" cy="4395470"/>
            <a:chOff x="1346898" y="1145857"/>
            <a:chExt cx="10774045" cy="4395470"/>
          </a:xfrm>
        </p:grpSpPr>
        <p:sp>
          <p:nvSpPr>
            <p:cNvPr id="35" name="object 35"/>
            <p:cNvSpPr/>
            <p:nvPr/>
          </p:nvSpPr>
          <p:spPr>
            <a:xfrm>
              <a:off x="1351661" y="5483224"/>
              <a:ext cx="8586470" cy="48895"/>
            </a:xfrm>
            <a:custGeom>
              <a:avLst/>
              <a:gdLst/>
              <a:ahLst/>
              <a:cxnLst/>
              <a:rect l="l" t="t" r="r" b="b"/>
              <a:pathLst>
                <a:path w="8586470" h="48895">
                  <a:moveTo>
                    <a:pt x="0" y="0"/>
                  </a:moveTo>
                  <a:lnTo>
                    <a:pt x="8586342" y="0"/>
                  </a:lnTo>
                </a:path>
                <a:path w="8586470" h="48895">
                  <a:moveTo>
                    <a:pt x="0" y="0"/>
                  </a:moveTo>
                  <a:lnTo>
                    <a:pt x="0" y="48387"/>
                  </a:lnTo>
                </a:path>
                <a:path w="8586470" h="48895">
                  <a:moveTo>
                    <a:pt x="954151" y="0"/>
                  </a:moveTo>
                  <a:lnTo>
                    <a:pt x="954151" y="48387"/>
                  </a:lnTo>
                </a:path>
                <a:path w="8586470" h="48895">
                  <a:moveTo>
                    <a:pt x="1908175" y="0"/>
                  </a:moveTo>
                  <a:lnTo>
                    <a:pt x="1908175" y="48387"/>
                  </a:lnTo>
                </a:path>
                <a:path w="8586470" h="48895">
                  <a:moveTo>
                    <a:pt x="2862199" y="0"/>
                  </a:moveTo>
                  <a:lnTo>
                    <a:pt x="2862199" y="48387"/>
                  </a:lnTo>
                </a:path>
                <a:path w="8586470" h="48895">
                  <a:moveTo>
                    <a:pt x="3816223" y="0"/>
                  </a:moveTo>
                  <a:lnTo>
                    <a:pt x="3816223" y="48387"/>
                  </a:lnTo>
                </a:path>
                <a:path w="8586470" h="48895">
                  <a:moveTo>
                    <a:pt x="4770247" y="0"/>
                  </a:moveTo>
                  <a:lnTo>
                    <a:pt x="4770247" y="48387"/>
                  </a:lnTo>
                </a:path>
                <a:path w="8586470" h="48895">
                  <a:moveTo>
                    <a:pt x="5724270" y="0"/>
                  </a:moveTo>
                  <a:lnTo>
                    <a:pt x="5724270" y="48387"/>
                  </a:lnTo>
                </a:path>
                <a:path w="8586470" h="48895">
                  <a:moveTo>
                    <a:pt x="6678294" y="0"/>
                  </a:moveTo>
                  <a:lnTo>
                    <a:pt x="6678294" y="48387"/>
                  </a:lnTo>
                </a:path>
                <a:path w="8586470" h="48895">
                  <a:moveTo>
                    <a:pt x="7632319" y="0"/>
                  </a:moveTo>
                  <a:lnTo>
                    <a:pt x="7632319" y="48387"/>
                  </a:lnTo>
                </a:path>
                <a:path w="8586470" h="48895">
                  <a:moveTo>
                    <a:pt x="8586342" y="0"/>
                  </a:moveTo>
                  <a:lnTo>
                    <a:pt x="8586342" y="48387"/>
                  </a:lnTo>
                </a:path>
              </a:pathLst>
            </a:custGeom>
            <a:ln w="9525">
              <a:solidFill>
                <a:srgbClr val="D9D9D9"/>
              </a:solidFill>
            </a:ln>
          </p:spPr>
          <p:txBody>
            <a:bodyPr wrap="square" lIns="0" tIns="0" rIns="0" bIns="0" rtlCol="0"/>
            <a:lstStyle/>
            <a:p>
              <a:endParaRPr/>
            </a:p>
          </p:txBody>
        </p:sp>
        <p:sp>
          <p:nvSpPr>
            <p:cNvPr id="36" name="object 36"/>
            <p:cNvSpPr/>
            <p:nvPr/>
          </p:nvSpPr>
          <p:spPr>
            <a:xfrm>
              <a:off x="9718675" y="1150619"/>
              <a:ext cx="2397760" cy="4385945"/>
            </a:xfrm>
            <a:custGeom>
              <a:avLst/>
              <a:gdLst/>
              <a:ahLst/>
              <a:cxnLst/>
              <a:rect l="l" t="t" r="r" b="b"/>
              <a:pathLst>
                <a:path w="2397759" h="4385945">
                  <a:moveTo>
                    <a:pt x="0" y="4385564"/>
                  </a:moveTo>
                  <a:lnTo>
                    <a:pt x="2397379" y="4385564"/>
                  </a:lnTo>
                  <a:lnTo>
                    <a:pt x="2397379" y="0"/>
                  </a:lnTo>
                  <a:lnTo>
                    <a:pt x="0" y="0"/>
                  </a:lnTo>
                  <a:lnTo>
                    <a:pt x="0" y="4385564"/>
                  </a:lnTo>
                  <a:close/>
                </a:path>
              </a:pathLst>
            </a:custGeom>
            <a:ln w="9525">
              <a:solidFill>
                <a:srgbClr val="5C5B5A"/>
              </a:solidFill>
            </a:ln>
          </p:spPr>
          <p:txBody>
            <a:bodyPr wrap="square" lIns="0" tIns="0" rIns="0" bIns="0" rtlCol="0"/>
            <a:lstStyle/>
            <a:p>
              <a:endParaRPr/>
            </a:p>
          </p:txBody>
        </p:sp>
      </p:grpSp>
      <p:sp>
        <p:nvSpPr>
          <p:cNvPr id="37" name="object 37"/>
          <p:cNvSpPr txBox="1"/>
          <p:nvPr/>
        </p:nvSpPr>
        <p:spPr>
          <a:xfrm>
            <a:off x="1662176" y="4725415"/>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14%</a:t>
            </a:r>
            <a:endParaRPr sz="1400">
              <a:latin typeface="Calibri"/>
              <a:cs typeface="Calibri"/>
            </a:endParaRPr>
          </a:p>
        </p:txBody>
      </p:sp>
      <p:sp>
        <p:nvSpPr>
          <p:cNvPr id="38" name="object 38"/>
          <p:cNvSpPr txBox="1"/>
          <p:nvPr/>
        </p:nvSpPr>
        <p:spPr>
          <a:xfrm>
            <a:off x="2616454" y="475615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13%</a:t>
            </a:r>
            <a:endParaRPr sz="1400">
              <a:latin typeface="Calibri"/>
              <a:cs typeface="Calibri"/>
            </a:endParaRPr>
          </a:p>
        </p:txBody>
      </p:sp>
      <p:sp>
        <p:nvSpPr>
          <p:cNvPr id="39" name="object 39"/>
          <p:cNvSpPr txBox="1"/>
          <p:nvPr/>
        </p:nvSpPr>
        <p:spPr>
          <a:xfrm>
            <a:off x="3570478" y="4694682"/>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15%</a:t>
            </a:r>
            <a:endParaRPr sz="1400">
              <a:latin typeface="Calibri"/>
              <a:cs typeface="Calibri"/>
            </a:endParaRPr>
          </a:p>
        </p:txBody>
      </p:sp>
      <p:sp>
        <p:nvSpPr>
          <p:cNvPr id="40" name="object 40"/>
          <p:cNvSpPr txBox="1"/>
          <p:nvPr/>
        </p:nvSpPr>
        <p:spPr>
          <a:xfrm>
            <a:off x="4524502" y="478701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12%</a:t>
            </a:r>
            <a:endParaRPr sz="1400">
              <a:latin typeface="Calibri"/>
              <a:cs typeface="Calibri"/>
            </a:endParaRPr>
          </a:p>
        </p:txBody>
      </p:sp>
      <p:sp>
        <p:nvSpPr>
          <p:cNvPr id="41" name="object 41"/>
          <p:cNvSpPr txBox="1"/>
          <p:nvPr/>
        </p:nvSpPr>
        <p:spPr>
          <a:xfrm>
            <a:off x="5478907" y="475615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13%</a:t>
            </a:r>
            <a:endParaRPr sz="1400">
              <a:latin typeface="Calibri"/>
              <a:cs typeface="Calibri"/>
            </a:endParaRPr>
          </a:p>
        </p:txBody>
      </p:sp>
      <p:sp>
        <p:nvSpPr>
          <p:cNvPr id="42" name="object 42"/>
          <p:cNvSpPr txBox="1"/>
          <p:nvPr/>
        </p:nvSpPr>
        <p:spPr>
          <a:xfrm>
            <a:off x="6432930" y="4725415"/>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14%</a:t>
            </a:r>
            <a:endParaRPr sz="1400">
              <a:latin typeface="Calibri"/>
              <a:cs typeface="Calibri"/>
            </a:endParaRPr>
          </a:p>
        </p:txBody>
      </p:sp>
      <p:sp>
        <p:nvSpPr>
          <p:cNvPr id="43" name="object 43"/>
          <p:cNvSpPr txBox="1"/>
          <p:nvPr/>
        </p:nvSpPr>
        <p:spPr>
          <a:xfrm>
            <a:off x="7387208" y="478701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12%</a:t>
            </a:r>
            <a:endParaRPr sz="1400">
              <a:latin typeface="Calibri"/>
              <a:cs typeface="Calibri"/>
            </a:endParaRPr>
          </a:p>
        </p:txBody>
      </p:sp>
      <p:sp>
        <p:nvSpPr>
          <p:cNvPr id="44" name="object 44"/>
          <p:cNvSpPr txBox="1"/>
          <p:nvPr/>
        </p:nvSpPr>
        <p:spPr>
          <a:xfrm>
            <a:off x="8341232" y="4817745"/>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11%</a:t>
            </a:r>
            <a:endParaRPr sz="1400">
              <a:latin typeface="Calibri"/>
              <a:cs typeface="Calibri"/>
            </a:endParaRPr>
          </a:p>
        </p:txBody>
      </p:sp>
      <p:sp>
        <p:nvSpPr>
          <p:cNvPr id="45" name="object 45"/>
          <p:cNvSpPr txBox="1"/>
          <p:nvPr/>
        </p:nvSpPr>
        <p:spPr>
          <a:xfrm>
            <a:off x="9295256" y="478701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12%</a:t>
            </a:r>
            <a:endParaRPr sz="1400">
              <a:latin typeface="Calibri"/>
              <a:cs typeface="Calibri"/>
            </a:endParaRPr>
          </a:p>
        </p:txBody>
      </p:sp>
      <p:graphicFrame>
        <p:nvGraphicFramePr>
          <p:cNvPr id="46" name="object 46"/>
          <p:cNvGraphicFramePr>
            <a:graphicFrameLocks noGrp="1"/>
          </p:cNvGraphicFramePr>
          <p:nvPr/>
        </p:nvGraphicFramePr>
        <p:xfrm>
          <a:off x="1549908" y="5611672"/>
          <a:ext cx="8374376" cy="337820"/>
        </p:xfrm>
        <a:graphic>
          <a:graphicData uri="http://schemas.openxmlformats.org/drawingml/2006/table">
            <a:tbl>
              <a:tblPr firstRow="1" bandRow="1">
                <a:tableStyleId>{2D5ABB26-0587-4C30-8999-92F81FD0307C}</a:tableStyleId>
              </a:tblPr>
              <a:tblGrid>
                <a:gridCol w="765810">
                  <a:extLst>
                    <a:ext uri="{9D8B030D-6E8A-4147-A177-3AD203B41FA5}">
                      <a16:colId xmlns:a16="http://schemas.microsoft.com/office/drawing/2014/main" val="20000"/>
                    </a:ext>
                  </a:extLst>
                </a:gridCol>
                <a:gridCol w="838835">
                  <a:extLst>
                    <a:ext uri="{9D8B030D-6E8A-4147-A177-3AD203B41FA5}">
                      <a16:colId xmlns:a16="http://schemas.microsoft.com/office/drawing/2014/main" val="20001"/>
                    </a:ext>
                  </a:extLst>
                </a:gridCol>
                <a:gridCol w="1084580">
                  <a:extLst>
                    <a:ext uri="{9D8B030D-6E8A-4147-A177-3AD203B41FA5}">
                      <a16:colId xmlns:a16="http://schemas.microsoft.com/office/drawing/2014/main" val="20002"/>
                    </a:ext>
                  </a:extLst>
                </a:gridCol>
                <a:gridCol w="999489">
                  <a:extLst>
                    <a:ext uri="{9D8B030D-6E8A-4147-A177-3AD203B41FA5}">
                      <a16:colId xmlns:a16="http://schemas.microsoft.com/office/drawing/2014/main" val="20003"/>
                    </a:ext>
                  </a:extLst>
                </a:gridCol>
                <a:gridCol w="893444">
                  <a:extLst>
                    <a:ext uri="{9D8B030D-6E8A-4147-A177-3AD203B41FA5}">
                      <a16:colId xmlns:a16="http://schemas.microsoft.com/office/drawing/2014/main" val="20004"/>
                    </a:ext>
                  </a:extLst>
                </a:gridCol>
                <a:gridCol w="894714">
                  <a:extLst>
                    <a:ext uri="{9D8B030D-6E8A-4147-A177-3AD203B41FA5}">
                      <a16:colId xmlns:a16="http://schemas.microsoft.com/office/drawing/2014/main" val="20005"/>
                    </a:ext>
                  </a:extLst>
                </a:gridCol>
                <a:gridCol w="984885">
                  <a:extLst>
                    <a:ext uri="{9D8B030D-6E8A-4147-A177-3AD203B41FA5}">
                      <a16:colId xmlns:a16="http://schemas.microsoft.com/office/drawing/2014/main" val="20006"/>
                    </a:ext>
                  </a:extLst>
                </a:gridCol>
                <a:gridCol w="939165">
                  <a:extLst>
                    <a:ext uri="{9D8B030D-6E8A-4147-A177-3AD203B41FA5}">
                      <a16:colId xmlns:a16="http://schemas.microsoft.com/office/drawing/2014/main" val="20007"/>
                    </a:ext>
                  </a:extLst>
                </a:gridCol>
                <a:gridCol w="973454">
                  <a:extLst>
                    <a:ext uri="{9D8B030D-6E8A-4147-A177-3AD203B41FA5}">
                      <a16:colId xmlns:a16="http://schemas.microsoft.com/office/drawing/2014/main" val="20008"/>
                    </a:ext>
                  </a:extLst>
                </a:gridCol>
              </a:tblGrid>
              <a:tr h="168910">
                <a:tc>
                  <a:txBody>
                    <a:bodyPr/>
                    <a:lstStyle/>
                    <a:p>
                      <a:pPr marR="200025" algn="ctr">
                        <a:lnSpc>
                          <a:spcPts val="1140"/>
                        </a:lnSpc>
                      </a:pPr>
                      <a:r>
                        <a:rPr sz="1200" dirty="0">
                          <a:solidFill>
                            <a:srgbClr val="5C5B5A"/>
                          </a:solidFill>
                          <a:latin typeface="Calibri"/>
                          <a:cs typeface="Calibri"/>
                        </a:rPr>
                        <a:t>May</a:t>
                      </a:r>
                      <a:r>
                        <a:rPr sz="1200" spc="-20"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L="95250" algn="ctr">
                        <a:lnSpc>
                          <a:spcPts val="1140"/>
                        </a:lnSpc>
                      </a:pPr>
                      <a:r>
                        <a:rPr sz="1200" dirty="0">
                          <a:solidFill>
                            <a:srgbClr val="5C5B5A"/>
                          </a:solidFill>
                          <a:latin typeface="Calibri"/>
                          <a:cs typeface="Calibri"/>
                        </a:rPr>
                        <a:t>July</a:t>
                      </a:r>
                      <a:r>
                        <a:rPr sz="1200" spc="-15"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L="80010" algn="ctr">
                        <a:lnSpc>
                          <a:spcPts val="1140"/>
                        </a:lnSpc>
                      </a:pPr>
                      <a:r>
                        <a:rPr sz="1200" dirty="0">
                          <a:solidFill>
                            <a:srgbClr val="5C5B5A"/>
                          </a:solidFill>
                          <a:latin typeface="Calibri"/>
                          <a:cs typeface="Calibri"/>
                        </a:rPr>
                        <a:t>November</a:t>
                      </a:r>
                      <a:r>
                        <a:rPr sz="1200" spc="-45"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R="87630" algn="ctr">
                        <a:lnSpc>
                          <a:spcPts val="1140"/>
                        </a:lnSpc>
                      </a:pPr>
                      <a:r>
                        <a:rPr sz="1200" dirty="0">
                          <a:solidFill>
                            <a:srgbClr val="5C5B5A"/>
                          </a:solidFill>
                          <a:latin typeface="Calibri"/>
                          <a:cs typeface="Calibri"/>
                        </a:rPr>
                        <a:t>February</a:t>
                      </a:r>
                      <a:r>
                        <a:rPr sz="1200" spc="-2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R="72390" algn="ctr">
                        <a:lnSpc>
                          <a:spcPts val="1140"/>
                        </a:lnSpc>
                      </a:pPr>
                      <a:r>
                        <a:rPr sz="1200" dirty="0">
                          <a:solidFill>
                            <a:srgbClr val="5C5B5A"/>
                          </a:solidFill>
                          <a:latin typeface="Calibri"/>
                          <a:cs typeface="Calibri"/>
                        </a:rPr>
                        <a:t>May</a:t>
                      </a:r>
                      <a:r>
                        <a:rPr sz="1200" spc="-2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39370" algn="ctr">
                        <a:lnSpc>
                          <a:spcPts val="1140"/>
                        </a:lnSpc>
                      </a:pPr>
                      <a:r>
                        <a:rPr sz="1200" dirty="0">
                          <a:solidFill>
                            <a:srgbClr val="5C5B5A"/>
                          </a:solidFill>
                          <a:latin typeface="Calibri"/>
                          <a:cs typeface="Calibri"/>
                        </a:rPr>
                        <a:t>July</a:t>
                      </a:r>
                      <a:r>
                        <a:rPr sz="1200" spc="-1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67945" algn="ctr">
                        <a:lnSpc>
                          <a:spcPts val="1140"/>
                        </a:lnSpc>
                      </a:pPr>
                      <a:r>
                        <a:rPr sz="1200" dirty="0">
                          <a:solidFill>
                            <a:srgbClr val="5C5B5A"/>
                          </a:solidFill>
                          <a:latin typeface="Calibri"/>
                          <a:cs typeface="Calibri"/>
                        </a:rPr>
                        <a:t>August</a:t>
                      </a:r>
                      <a:r>
                        <a:rPr sz="1200" spc="-4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52069" algn="ctr">
                        <a:lnSpc>
                          <a:spcPts val="1140"/>
                        </a:lnSpc>
                      </a:pPr>
                      <a:r>
                        <a:rPr sz="1200" dirty="0">
                          <a:solidFill>
                            <a:srgbClr val="5C5B5A"/>
                          </a:solidFill>
                          <a:latin typeface="Calibri"/>
                          <a:cs typeface="Calibri"/>
                        </a:rPr>
                        <a:t>October</a:t>
                      </a:r>
                      <a:r>
                        <a:rPr sz="1200" spc="-1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47625" algn="ctr">
                        <a:lnSpc>
                          <a:spcPts val="1140"/>
                        </a:lnSpc>
                      </a:pPr>
                      <a:r>
                        <a:rPr sz="1200" dirty="0">
                          <a:solidFill>
                            <a:srgbClr val="5C5B5A"/>
                          </a:solidFill>
                          <a:latin typeface="Calibri"/>
                          <a:cs typeface="Calibri"/>
                        </a:rPr>
                        <a:t>December</a:t>
                      </a:r>
                      <a:r>
                        <a:rPr sz="1200" spc="-4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extLst>
                  <a:ext uri="{0D108BD9-81ED-4DB2-BD59-A6C34878D82A}">
                    <a16:rowId xmlns:a16="http://schemas.microsoft.com/office/drawing/2014/main" val="10000"/>
                  </a:ext>
                </a:extLst>
              </a:tr>
              <a:tr h="168910">
                <a:tc>
                  <a:txBody>
                    <a:bodyPr/>
                    <a:lstStyle/>
                    <a:p>
                      <a:pPr marR="164465" algn="ctr">
                        <a:lnSpc>
                          <a:spcPts val="1235"/>
                        </a:lnSpc>
                      </a:pPr>
                      <a:r>
                        <a:rPr sz="1200" spc="-20" dirty="0">
                          <a:solidFill>
                            <a:srgbClr val="5C5B5A"/>
                          </a:solidFill>
                          <a:latin typeface="Calibri"/>
                          <a:cs typeface="Calibri"/>
                        </a:rPr>
                        <a:t>(S7)</a:t>
                      </a:r>
                      <a:endParaRPr sz="1200">
                        <a:latin typeface="Calibri"/>
                        <a:cs typeface="Calibri"/>
                      </a:endParaRPr>
                    </a:p>
                  </a:txBody>
                  <a:tcPr marL="0" marR="0" marT="0" marB="0"/>
                </a:tc>
                <a:tc>
                  <a:txBody>
                    <a:bodyPr/>
                    <a:lstStyle/>
                    <a:p>
                      <a:pPr marL="95885" algn="ctr">
                        <a:lnSpc>
                          <a:spcPts val="1235"/>
                        </a:lnSpc>
                      </a:pPr>
                      <a:r>
                        <a:rPr sz="1200" spc="-20" dirty="0">
                          <a:solidFill>
                            <a:srgbClr val="5C5B5A"/>
                          </a:solidFill>
                          <a:latin typeface="Calibri"/>
                          <a:cs typeface="Calibri"/>
                        </a:rPr>
                        <a:t>(S8)</a:t>
                      </a:r>
                      <a:endParaRPr sz="1200">
                        <a:latin typeface="Calibri"/>
                        <a:cs typeface="Calibri"/>
                      </a:endParaRPr>
                    </a:p>
                  </a:txBody>
                  <a:tcPr marL="0" marR="0" marT="0" marB="0"/>
                </a:tc>
                <a:tc>
                  <a:txBody>
                    <a:bodyPr/>
                    <a:lstStyle/>
                    <a:p>
                      <a:pPr marL="80645" algn="ctr">
                        <a:lnSpc>
                          <a:spcPts val="1235"/>
                        </a:lnSpc>
                      </a:pPr>
                      <a:r>
                        <a:rPr sz="1200" spc="-10" dirty="0">
                          <a:solidFill>
                            <a:srgbClr val="5C5B5A"/>
                          </a:solidFill>
                          <a:latin typeface="Calibri"/>
                          <a:cs typeface="Calibri"/>
                        </a:rPr>
                        <a:t>(S10)</a:t>
                      </a:r>
                      <a:endParaRPr sz="1200">
                        <a:latin typeface="Calibri"/>
                        <a:cs typeface="Calibri"/>
                      </a:endParaRPr>
                    </a:p>
                  </a:txBody>
                  <a:tcPr marL="0" marR="0" marT="0" marB="0"/>
                </a:tc>
                <a:tc>
                  <a:txBody>
                    <a:bodyPr/>
                    <a:lstStyle/>
                    <a:p>
                      <a:pPr marR="85725" algn="ctr">
                        <a:lnSpc>
                          <a:spcPts val="1235"/>
                        </a:lnSpc>
                      </a:pPr>
                      <a:r>
                        <a:rPr sz="1200" spc="-10" dirty="0">
                          <a:solidFill>
                            <a:srgbClr val="5C5B5A"/>
                          </a:solidFill>
                          <a:latin typeface="Calibri"/>
                          <a:cs typeface="Calibri"/>
                        </a:rPr>
                        <a:t>(S11)</a:t>
                      </a:r>
                      <a:endParaRPr sz="1200">
                        <a:latin typeface="Calibri"/>
                        <a:cs typeface="Calibri"/>
                      </a:endParaRPr>
                    </a:p>
                  </a:txBody>
                  <a:tcPr marL="0" marR="0" marT="0" marB="0"/>
                </a:tc>
                <a:tc>
                  <a:txBody>
                    <a:bodyPr/>
                    <a:lstStyle/>
                    <a:p>
                      <a:pPr marR="71120" algn="ctr">
                        <a:lnSpc>
                          <a:spcPts val="1235"/>
                        </a:lnSpc>
                      </a:pPr>
                      <a:r>
                        <a:rPr sz="1200" spc="-10" dirty="0">
                          <a:solidFill>
                            <a:srgbClr val="5C5B5A"/>
                          </a:solidFill>
                          <a:latin typeface="Calibri"/>
                          <a:cs typeface="Calibri"/>
                        </a:rPr>
                        <a:t>(S12)</a:t>
                      </a:r>
                      <a:endParaRPr sz="1200">
                        <a:latin typeface="Calibri"/>
                        <a:cs typeface="Calibri"/>
                      </a:endParaRPr>
                    </a:p>
                  </a:txBody>
                  <a:tcPr marL="0" marR="0" marT="0" marB="0"/>
                </a:tc>
                <a:tc>
                  <a:txBody>
                    <a:bodyPr/>
                    <a:lstStyle/>
                    <a:p>
                      <a:pPr marL="40005" algn="ctr">
                        <a:lnSpc>
                          <a:spcPts val="1235"/>
                        </a:lnSpc>
                      </a:pPr>
                      <a:r>
                        <a:rPr sz="1200" spc="-10" dirty="0">
                          <a:solidFill>
                            <a:srgbClr val="5C5B5A"/>
                          </a:solidFill>
                          <a:latin typeface="Calibri"/>
                          <a:cs typeface="Calibri"/>
                        </a:rPr>
                        <a:t>(S13)</a:t>
                      </a:r>
                      <a:endParaRPr sz="1200">
                        <a:latin typeface="Calibri"/>
                        <a:cs typeface="Calibri"/>
                      </a:endParaRPr>
                    </a:p>
                  </a:txBody>
                  <a:tcPr marL="0" marR="0" marT="0" marB="0"/>
                </a:tc>
                <a:tc>
                  <a:txBody>
                    <a:bodyPr/>
                    <a:lstStyle/>
                    <a:p>
                      <a:pPr marL="69215" algn="ctr">
                        <a:lnSpc>
                          <a:spcPts val="1235"/>
                        </a:lnSpc>
                      </a:pPr>
                      <a:r>
                        <a:rPr sz="1200" spc="-10" dirty="0">
                          <a:solidFill>
                            <a:srgbClr val="5C5B5A"/>
                          </a:solidFill>
                          <a:latin typeface="Calibri"/>
                          <a:cs typeface="Calibri"/>
                        </a:rPr>
                        <a:t>(S14)</a:t>
                      </a:r>
                      <a:endParaRPr sz="1200">
                        <a:latin typeface="Calibri"/>
                        <a:cs typeface="Calibri"/>
                      </a:endParaRPr>
                    </a:p>
                  </a:txBody>
                  <a:tcPr marL="0" marR="0" marT="0" marB="0"/>
                </a:tc>
                <a:tc>
                  <a:txBody>
                    <a:bodyPr/>
                    <a:lstStyle/>
                    <a:p>
                      <a:pPr marL="53340" algn="ctr">
                        <a:lnSpc>
                          <a:spcPts val="1235"/>
                        </a:lnSpc>
                      </a:pPr>
                      <a:r>
                        <a:rPr sz="1200" spc="-10" dirty="0">
                          <a:solidFill>
                            <a:srgbClr val="5C5B5A"/>
                          </a:solidFill>
                          <a:latin typeface="Calibri"/>
                          <a:cs typeface="Calibri"/>
                        </a:rPr>
                        <a:t>(S15)</a:t>
                      </a:r>
                      <a:endParaRPr sz="1200">
                        <a:latin typeface="Calibri"/>
                        <a:cs typeface="Calibri"/>
                      </a:endParaRPr>
                    </a:p>
                  </a:txBody>
                  <a:tcPr marL="0" marR="0" marT="0" marB="0"/>
                </a:tc>
                <a:tc>
                  <a:txBody>
                    <a:bodyPr/>
                    <a:lstStyle/>
                    <a:p>
                      <a:pPr marL="48895" algn="ctr">
                        <a:lnSpc>
                          <a:spcPts val="1235"/>
                        </a:lnSpc>
                      </a:pPr>
                      <a:r>
                        <a:rPr sz="1200" spc="-10" dirty="0">
                          <a:solidFill>
                            <a:srgbClr val="5C5B5A"/>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grpSp>
        <p:nvGrpSpPr>
          <p:cNvPr id="47" name="object 47"/>
          <p:cNvGrpSpPr/>
          <p:nvPr/>
        </p:nvGrpSpPr>
        <p:grpSpPr>
          <a:xfrm>
            <a:off x="1809813" y="4068889"/>
            <a:ext cx="7716520" cy="195580"/>
            <a:chOff x="1809813" y="4068889"/>
            <a:chExt cx="7716520" cy="195580"/>
          </a:xfrm>
        </p:grpSpPr>
        <p:sp>
          <p:nvSpPr>
            <p:cNvPr id="48" name="object 48"/>
            <p:cNvSpPr/>
            <p:nvPr/>
          </p:nvSpPr>
          <p:spPr>
            <a:xfrm>
              <a:off x="1847215" y="4105402"/>
              <a:ext cx="7642225" cy="121920"/>
            </a:xfrm>
            <a:custGeom>
              <a:avLst/>
              <a:gdLst/>
              <a:ahLst/>
              <a:cxnLst/>
              <a:rect l="l" t="t" r="r" b="b"/>
              <a:pathLst>
                <a:path w="7642225" h="121920">
                  <a:moveTo>
                    <a:pt x="0" y="0"/>
                  </a:moveTo>
                  <a:lnTo>
                    <a:pt x="955421" y="121793"/>
                  </a:lnTo>
                  <a:lnTo>
                    <a:pt x="1910969" y="81025"/>
                  </a:lnTo>
                  <a:lnTo>
                    <a:pt x="2866517" y="81025"/>
                  </a:lnTo>
                  <a:lnTo>
                    <a:pt x="3820541" y="39878"/>
                  </a:lnTo>
                  <a:lnTo>
                    <a:pt x="4776089" y="81025"/>
                  </a:lnTo>
                  <a:lnTo>
                    <a:pt x="5731637" y="39878"/>
                  </a:lnTo>
                  <a:lnTo>
                    <a:pt x="6687184" y="81025"/>
                  </a:lnTo>
                  <a:lnTo>
                    <a:pt x="7641971" y="121793"/>
                  </a:lnTo>
                </a:path>
              </a:pathLst>
            </a:custGeom>
            <a:ln w="28575">
              <a:solidFill>
                <a:srgbClr val="FF9999"/>
              </a:solidFill>
            </a:ln>
          </p:spPr>
          <p:txBody>
            <a:bodyPr wrap="square" lIns="0" tIns="0" rIns="0" bIns="0" rtlCol="0"/>
            <a:lstStyle/>
            <a:p>
              <a:endParaRPr/>
            </a:p>
          </p:txBody>
        </p:sp>
        <p:pic>
          <p:nvPicPr>
            <p:cNvPr id="49" name="object 49"/>
            <p:cNvPicPr/>
            <p:nvPr/>
          </p:nvPicPr>
          <p:blipFill>
            <a:blip r:embed="rId7" cstate="print"/>
            <a:stretch>
              <a:fillRect/>
            </a:stretch>
          </p:blipFill>
          <p:spPr>
            <a:xfrm>
              <a:off x="1809813" y="4068889"/>
              <a:ext cx="73532" cy="73533"/>
            </a:xfrm>
            <a:prstGeom prst="rect">
              <a:avLst/>
            </a:prstGeom>
          </p:spPr>
        </p:pic>
        <p:pic>
          <p:nvPicPr>
            <p:cNvPr id="50" name="object 50"/>
            <p:cNvPicPr/>
            <p:nvPr/>
          </p:nvPicPr>
          <p:blipFill>
            <a:blip r:embed="rId8" cstate="print"/>
            <a:stretch>
              <a:fillRect/>
            </a:stretch>
          </p:blipFill>
          <p:spPr>
            <a:xfrm>
              <a:off x="2765361" y="4190809"/>
              <a:ext cx="73532" cy="73532"/>
            </a:xfrm>
            <a:prstGeom prst="rect">
              <a:avLst/>
            </a:prstGeom>
          </p:spPr>
        </p:pic>
        <p:pic>
          <p:nvPicPr>
            <p:cNvPr id="51" name="object 51"/>
            <p:cNvPicPr/>
            <p:nvPr/>
          </p:nvPicPr>
          <p:blipFill>
            <a:blip r:embed="rId9" cstate="print"/>
            <a:stretch>
              <a:fillRect/>
            </a:stretch>
          </p:blipFill>
          <p:spPr>
            <a:xfrm>
              <a:off x="3720909" y="4149661"/>
              <a:ext cx="73532" cy="73532"/>
            </a:xfrm>
            <a:prstGeom prst="rect">
              <a:avLst/>
            </a:prstGeom>
          </p:spPr>
        </p:pic>
        <p:pic>
          <p:nvPicPr>
            <p:cNvPr id="52" name="object 52"/>
            <p:cNvPicPr/>
            <p:nvPr/>
          </p:nvPicPr>
          <p:blipFill>
            <a:blip r:embed="rId7" cstate="print"/>
            <a:stretch>
              <a:fillRect/>
            </a:stretch>
          </p:blipFill>
          <p:spPr>
            <a:xfrm>
              <a:off x="4676457" y="4149661"/>
              <a:ext cx="73532" cy="73532"/>
            </a:xfrm>
            <a:prstGeom prst="rect">
              <a:avLst/>
            </a:prstGeom>
          </p:spPr>
        </p:pic>
        <p:pic>
          <p:nvPicPr>
            <p:cNvPr id="53" name="object 53"/>
            <p:cNvPicPr/>
            <p:nvPr/>
          </p:nvPicPr>
          <p:blipFill>
            <a:blip r:embed="rId10" cstate="print"/>
            <a:stretch>
              <a:fillRect/>
            </a:stretch>
          </p:blipFill>
          <p:spPr>
            <a:xfrm>
              <a:off x="5630481" y="4108513"/>
              <a:ext cx="73532" cy="73532"/>
            </a:xfrm>
            <a:prstGeom prst="rect">
              <a:avLst/>
            </a:prstGeom>
          </p:spPr>
        </p:pic>
        <p:pic>
          <p:nvPicPr>
            <p:cNvPr id="54" name="object 54"/>
            <p:cNvPicPr/>
            <p:nvPr/>
          </p:nvPicPr>
          <p:blipFill>
            <a:blip r:embed="rId7" cstate="print"/>
            <a:stretch>
              <a:fillRect/>
            </a:stretch>
          </p:blipFill>
          <p:spPr>
            <a:xfrm>
              <a:off x="6586029" y="4149661"/>
              <a:ext cx="73532" cy="73532"/>
            </a:xfrm>
            <a:prstGeom prst="rect">
              <a:avLst/>
            </a:prstGeom>
          </p:spPr>
        </p:pic>
        <p:pic>
          <p:nvPicPr>
            <p:cNvPr id="55" name="object 55"/>
            <p:cNvPicPr/>
            <p:nvPr/>
          </p:nvPicPr>
          <p:blipFill>
            <a:blip r:embed="rId8" cstate="print"/>
            <a:stretch>
              <a:fillRect/>
            </a:stretch>
          </p:blipFill>
          <p:spPr>
            <a:xfrm>
              <a:off x="7541577" y="4108513"/>
              <a:ext cx="73532" cy="73532"/>
            </a:xfrm>
            <a:prstGeom prst="rect">
              <a:avLst/>
            </a:prstGeom>
          </p:spPr>
        </p:pic>
        <p:pic>
          <p:nvPicPr>
            <p:cNvPr id="56" name="object 56"/>
            <p:cNvPicPr/>
            <p:nvPr/>
          </p:nvPicPr>
          <p:blipFill>
            <a:blip r:embed="rId9" cstate="print"/>
            <a:stretch>
              <a:fillRect/>
            </a:stretch>
          </p:blipFill>
          <p:spPr>
            <a:xfrm>
              <a:off x="8497125" y="4149661"/>
              <a:ext cx="73532" cy="73532"/>
            </a:xfrm>
            <a:prstGeom prst="rect">
              <a:avLst/>
            </a:prstGeom>
          </p:spPr>
        </p:pic>
        <p:pic>
          <p:nvPicPr>
            <p:cNvPr id="57" name="object 57"/>
            <p:cNvPicPr/>
            <p:nvPr/>
          </p:nvPicPr>
          <p:blipFill>
            <a:blip r:embed="rId8" cstate="print"/>
            <a:stretch>
              <a:fillRect/>
            </a:stretch>
          </p:blipFill>
          <p:spPr>
            <a:xfrm>
              <a:off x="9452673" y="4190809"/>
              <a:ext cx="73533" cy="73532"/>
            </a:xfrm>
            <a:prstGeom prst="rect">
              <a:avLst/>
            </a:prstGeom>
          </p:spPr>
        </p:pic>
      </p:grpSp>
      <p:sp>
        <p:nvSpPr>
          <p:cNvPr id="58" name="object 58"/>
          <p:cNvSpPr txBox="1"/>
          <p:nvPr/>
        </p:nvSpPr>
        <p:spPr>
          <a:xfrm>
            <a:off x="1680717" y="377875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24%</a:t>
            </a:r>
            <a:endParaRPr sz="1400">
              <a:latin typeface="Calibri"/>
              <a:cs typeface="Calibri"/>
            </a:endParaRPr>
          </a:p>
        </p:txBody>
      </p:sp>
      <p:sp>
        <p:nvSpPr>
          <p:cNvPr id="59" name="object 59"/>
          <p:cNvSpPr txBox="1"/>
          <p:nvPr/>
        </p:nvSpPr>
        <p:spPr>
          <a:xfrm>
            <a:off x="2636266" y="3900296"/>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21%</a:t>
            </a:r>
            <a:endParaRPr sz="1400">
              <a:latin typeface="Calibri"/>
              <a:cs typeface="Calibri"/>
            </a:endParaRPr>
          </a:p>
        </p:txBody>
      </p:sp>
      <p:sp>
        <p:nvSpPr>
          <p:cNvPr id="60" name="object 60"/>
          <p:cNvSpPr txBox="1"/>
          <p:nvPr/>
        </p:nvSpPr>
        <p:spPr>
          <a:xfrm>
            <a:off x="3591559" y="385978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22%</a:t>
            </a:r>
            <a:endParaRPr sz="1400">
              <a:latin typeface="Calibri"/>
              <a:cs typeface="Calibri"/>
            </a:endParaRPr>
          </a:p>
        </p:txBody>
      </p:sp>
      <p:sp>
        <p:nvSpPr>
          <p:cNvPr id="61" name="object 61"/>
          <p:cNvSpPr txBox="1"/>
          <p:nvPr/>
        </p:nvSpPr>
        <p:spPr>
          <a:xfrm>
            <a:off x="4547108" y="385978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22%</a:t>
            </a:r>
            <a:endParaRPr sz="1400">
              <a:latin typeface="Calibri"/>
              <a:cs typeface="Calibri"/>
            </a:endParaRPr>
          </a:p>
        </p:txBody>
      </p:sp>
      <p:sp>
        <p:nvSpPr>
          <p:cNvPr id="62" name="object 62"/>
          <p:cNvSpPr txBox="1"/>
          <p:nvPr/>
        </p:nvSpPr>
        <p:spPr>
          <a:xfrm>
            <a:off x="5502402" y="3819271"/>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sp>
        <p:nvSpPr>
          <p:cNvPr id="63" name="object 63"/>
          <p:cNvSpPr txBox="1"/>
          <p:nvPr/>
        </p:nvSpPr>
        <p:spPr>
          <a:xfrm>
            <a:off x="6457569" y="385978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22%</a:t>
            </a:r>
            <a:endParaRPr sz="1400">
              <a:latin typeface="Calibri"/>
              <a:cs typeface="Calibri"/>
            </a:endParaRPr>
          </a:p>
        </p:txBody>
      </p:sp>
      <p:sp>
        <p:nvSpPr>
          <p:cNvPr id="64" name="object 64"/>
          <p:cNvSpPr txBox="1"/>
          <p:nvPr/>
        </p:nvSpPr>
        <p:spPr>
          <a:xfrm>
            <a:off x="7413117" y="3819271"/>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sp>
        <p:nvSpPr>
          <p:cNvPr id="65" name="object 65"/>
          <p:cNvSpPr txBox="1"/>
          <p:nvPr/>
        </p:nvSpPr>
        <p:spPr>
          <a:xfrm>
            <a:off x="8368410" y="385978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22%</a:t>
            </a:r>
            <a:endParaRPr sz="1400">
              <a:latin typeface="Calibri"/>
              <a:cs typeface="Calibri"/>
            </a:endParaRPr>
          </a:p>
        </p:txBody>
      </p:sp>
      <p:sp>
        <p:nvSpPr>
          <p:cNvPr id="66" name="object 66"/>
          <p:cNvSpPr txBox="1"/>
          <p:nvPr/>
        </p:nvSpPr>
        <p:spPr>
          <a:xfrm>
            <a:off x="9323578" y="3900296"/>
            <a:ext cx="333375"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21%</a:t>
            </a:r>
            <a:endParaRPr sz="1400">
              <a:latin typeface="Calibri"/>
              <a:cs typeface="Calibri"/>
            </a:endParaRPr>
          </a:p>
        </p:txBody>
      </p:sp>
      <p:grpSp>
        <p:nvGrpSpPr>
          <p:cNvPr id="67" name="object 67"/>
          <p:cNvGrpSpPr/>
          <p:nvPr/>
        </p:nvGrpSpPr>
        <p:grpSpPr>
          <a:xfrm>
            <a:off x="1782381" y="2819844"/>
            <a:ext cx="7652384" cy="226060"/>
            <a:chOff x="1782381" y="2819844"/>
            <a:chExt cx="7652384" cy="226060"/>
          </a:xfrm>
        </p:grpSpPr>
        <p:sp>
          <p:nvSpPr>
            <p:cNvPr id="68" name="object 68"/>
            <p:cNvSpPr/>
            <p:nvPr/>
          </p:nvSpPr>
          <p:spPr>
            <a:xfrm>
              <a:off x="1819402" y="2855341"/>
              <a:ext cx="7579995" cy="153670"/>
            </a:xfrm>
            <a:custGeom>
              <a:avLst/>
              <a:gdLst/>
              <a:ahLst/>
              <a:cxnLst/>
              <a:rect l="l" t="t" r="r" b="b"/>
              <a:pathLst>
                <a:path w="7579995" h="153669">
                  <a:moveTo>
                    <a:pt x="0" y="153416"/>
                  </a:moveTo>
                  <a:lnTo>
                    <a:pt x="948182" y="153416"/>
                  </a:lnTo>
                  <a:lnTo>
                    <a:pt x="1894586" y="50926"/>
                  </a:lnTo>
                  <a:lnTo>
                    <a:pt x="2842514" y="0"/>
                  </a:lnTo>
                  <a:lnTo>
                    <a:pt x="3790442" y="50926"/>
                  </a:lnTo>
                  <a:lnTo>
                    <a:pt x="4736846" y="0"/>
                  </a:lnTo>
                  <a:lnTo>
                    <a:pt x="5684774" y="0"/>
                  </a:lnTo>
                  <a:lnTo>
                    <a:pt x="6632702" y="0"/>
                  </a:lnTo>
                  <a:lnTo>
                    <a:pt x="7579487" y="102743"/>
                  </a:lnTo>
                </a:path>
              </a:pathLst>
            </a:custGeom>
            <a:ln w="28575">
              <a:solidFill>
                <a:srgbClr val="6CD4CE"/>
              </a:solidFill>
            </a:ln>
          </p:spPr>
          <p:txBody>
            <a:bodyPr wrap="square" lIns="0" tIns="0" rIns="0" bIns="0" rtlCol="0"/>
            <a:lstStyle/>
            <a:p>
              <a:endParaRPr/>
            </a:p>
          </p:txBody>
        </p:sp>
        <p:pic>
          <p:nvPicPr>
            <p:cNvPr id="69" name="object 69"/>
            <p:cNvPicPr/>
            <p:nvPr/>
          </p:nvPicPr>
          <p:blipFill>
            <a:blip r:embed="rId11" cstate="print"/>
            <a:stretch>
              <a:fillRect/>
            </a:stretch>
          </p:blipFill>
          <p:spPr>
            <a:xfrm>
              <a:off x="1782381" y="2972244"/>
              <a:ext cx="73532" cy="73532"/>
            </a:xfrm>
            <a:prstGeom prst="rect">
              <a:avLst/>
            </a:prstGeom>
          </p:spPr>
        </p:pic>
        <p:pic>
          <p:nvPicPr>
            <p:cNvPr id="70" name="object 70"/>
            <p:cNvPicPr/>
            <p:nvPr/>
          </p:nvPicPr>
          <p:blipFill>
            <a:blip r:embed="rId11" cstate="print"/>
            <a:stretch>
              <a:fillRect/>
            </a:stretch>
          </p:blipFill>
          <p:spPr>
            <a:xfrm>
              <a:off x="2730309" y="2972244"/>
              <a:ext cx="73532" cy="73532"/>
            </a:xfrm>
            <a:prstGeom prst="rect">
              <a:avLst/>
            </a:prstGeom>
          </p:spPr>
        </p:pic>
        <p:pic>
          <p:nvPicPr>
            <p:cNvPr id="71" name="object 71"/>
            <p:cNvPicPr/>
            <p:nvPr/>
          </p:nvPicPr>
          <p:blipFill>
            <a:blip r:embed="rId12" cstate="print"/>
            <a:stretch>
              <a:fillRect/>
            </a:stretch>
          </p:blipFill>
          <p:spPr>
            <a:xfrm>
              <a:off x="3676713" y="2870136"/>
              <a:ext cx="73533" cy="73533"/>
            </a:xfrm>
            <a:prstGeom prst="rect">
              <a:avLst/>
            </a:prstGeom>
          </p:spPr>
        </p:pic>
        <p:pic>
          <p:nvPicPr>
            <p:cNvPr id="72" name="object 72"/>
            <p:cNvPicPr/>
            <p:nvPr/>
          </p:nvPicPr>
          <p:blipFill>
            <a:blip r:embed="rId13" cstate="print"/>
            <a:stretch>
              <a:fillRect/>
            </a:stretch>
          </p:blipFill>
          <p:spPr>
            <a:xfrm>
              <a:off x="4624641" y="2819844"/>
              <a:ext cx="73533" cy="73532"/>
            </a:xfrm>
            <a:prstGeom prst="rect">
              <a:avLst/>
            </a:prstGeom>
          </p:spPr>
        </p:pic>
        <p:pic>
          <p:nvPicPr>
            <p:cNvPr id="73" name="object 73"/>
            <p:cNvPicPr/>
            <p:nvPr/>
          </p:nvPicPr>
          <p:blipFill>
            <a:blip r:embed="rId14" cstate="print"/>
            <a:stretch>
              <a:fillRect/>
            </a:stretch>
          </p:blipFill>
          <p:spPr>
            <a:xfrm>
              <a:off x="5572569" y="2870136"/>
              <a:ext cx="73532" cy="73533"/>
            </a:xfrm>
            <a:prstGeom prst="rect">
              <a:avLst/>
            </a:prstGeom>
          </p:spPr>
        </p:pic>
        <p:pic>
          <p:nvPicPr>
            <p:cNvPr id="74" name="object 74"/>
            <p:cNvPicPr/>
            <p:nvPr/>
          </p:nvPicPr>
          <p:blipFill>
            <a:blip r:embed="rId13" cstate="print"/>
            <a:stretch>
              <a:fillRect/>
            </a:stretch>
          </p:blipFill>
          <p:spPr>
            <a:xfrm>
              <a:off x="6518973" y="2819844"/>
              <a:ext cx="73533" cy="73532"/>
            </a:xfrm>
            <a:prstGeom prst="rect">
              <a:avLst/>
            </a:prstGeom>
          </p:spPr>
        </p:pic>
        <p:pic>
          <p:nvPicPr>
            <p:cNvPr id="75" name="object 75"/>
            <p:cNvPicPr/>
            <p:nvPr/>
          </p:nvPicPr>
          <p:blipFill>
            <a:blip r:embed="rId13" cstate="print"/>
            <a:stretch>
              <a:fillRect/>
            </a:stretch>
          </p:blipFill>
          <p:spPr>
            <a:xfrm>
              <a:off x="7466901" y="2819844"/>
              <a:ext cx="73532" cy="73532"/>
            </a:xfrm>
            <a:prstGeom prst="rect">
              <a:avLst/>
            </a:prstGeom>
          </p:spPr>
        </p:pic>
        <p:pic>
          <p:nvPicPr>
            <p:cNvPr id="76" name="object 76"/>
            <p:cNvPicPr/>
            <p:nvPr/>
          </p:nvPicPr>
          <p:blipFill>
            <a:blip r:embed="rId13" cstate="print"/>
            <a:stretch>
              <a:fillRect/>
            </a:stretch>
          </p:blipFill>
          <p:spPr>
            <a:xfrm>
              <a:off x="8414829" y="2819844"/>
              <a:ext cx="73532" cy="73532"/>
            </a:xfrm>
            <a:prstGeom prst="rect">
              <a:avLst/>
            </a:prstGeom>
          </p:spPr>
        </p:pic>
        <p:pic>
          <p:nvPicPr>
            <p:cNvPr id="77" name="object 77"/>
            <p:cNvPicPr/>
            <p:nvPr/>
          </p:nvPicPr>
          <p:blipFill>
            <a:blip r:embed="rId12" cstate="print"/>
            <a:stretch>
              <a:fillRect/>
            </a:stretch>
          </p:blipFill>
          <p:spPr>
            <a:xfrm>
              <a:off x="9361233" y="2921952"/>
              <a:ext cx="73532" cy="73533"/>
            </a:xfrm>
            <a:prstGeom prst="rect">
              <a:avLst/>
            </a:prstGeom>
          </p:spPr>
        </p:pic>
      </p:grpSp>
      <p:sp>
        <p:nvSpPr>
          <p:cNvPr id="78" name="object 78"/>
          <p:cNvSpPr txBox="1"/>
          <p:nvPr/>
        </p:nvSpPr>
        <p:spPr>
          <a:xfrm>
            <a:off x="1653285" y="268173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79" name="object 79"/>
          <p:cNvSpPr txBox="1"/>
          <p:nvPr/>
        </p:nvSpPr>
        <p:spPr>
          <a:xfrm>
            <a:off x="2600960" y="268173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80" name="object 80"/>
          <p:cNvSpPr txBox="1"/>
          <p:nvPr/>
        </p:nvSpPr>
        <p:spPr>
          <a:xfrm>
            <a:off x="3548253" y="2579370"/>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40%</a:t>
            </a:r>
            <a:endParaRPr sz="1400">
              <a:latin typeface="Calibri"/>
              <a:cs typeface="Calibri"/>
            </a:endParaRPr>
          </a:p>
        </p:txBody>
      </p:sp>
      <p:sp>
        <p:nvSpPr>
          <p:cNvPr id="81" name="object 81"/>
          <p:cNvSpPr txBox="1"/>
          <p:nvPr/>
        </p:nvSpPr>
        <p:spPr>
          <a:xfrm>
            <a:off x="4495927" y="252806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41%</a:t>
            </a:r>
            <a:endParaRPr sz="1400">
              <a:latin typeface="Calibri"/>
              <a:cs typeface="Calibri"/>
            </a:endParaRPr>
          </a:p>
        </p:txBody>
      </p:sp>
      <p:sp>
        <p:nvSpPr>
          <p:cNvPr id="82" name="object 82"/>
          <p:cNvSpPr txBox="1"/>
          <p:nvPr/>
        </p:nvSpPr>
        <p:spPr>
          <a:xfrm>
            <a:off x="5443473" y="2579370"/>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40%</a:t>
            </a:r>
            <a:endParaRPr sz="1400">
              <a:latin typeface="Calibri"/>
              <a:cs typeface="Calibri"/>
            </a:endParaRPr>
          </a:p>
        </p:txBody>
      </p:sp>
      <p:sp>
        <p:nvSpPr>
          <p:cNvPr id="83" name="object 83"/>
          <p:cNvSpPr txBox="1"/>
          <p:nvPr/>
        </p:nvSpPr>
        <p:spPr>
          <a:xfrm>
            <a:off x="6391147" y="252806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41%</a:t>
            </a:r>
            <a:endParaRPr sz="1400">
              <a:latin typeface="Calibri"/>
              <a:cs typeface="Calibri"/>
            </a:endParaRPr>
          </a:p>
        </p:txBody>
      </p:sp>
      <p:sp>
        <p:nvSpPr>
          <p:cNvPr id="84" name="object 84"/>
          <p:cNvSpPr txBox="1"/>
          <p:nvPr/>
        </p:nvSpPr>
        <p:spPr>
          <a:xfrm>
            <a:off x="7338441" y="252806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41%</a:t>
            </a:r>
            <a:endParaRPr sz="1400">
              <a:latin typeface="Calibri"/>
              <a:cs typeface="Calibri"/>
            </a:endParaRPr>
          </a:p>
        </p:txBody>
      </p:sp>
      <p:sp>
        <p:nvSpPr>
          <p:cNvPr id="85" name="object 85"/>
          <p:cNvSpPr txBox="1"/>
          <p:nvPr/>
        </p:nvSpPr>
        <p:spPr>
          <a:xfrm>
            <a:off x="8286115" y="252806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41%</a:t>
            </a:r>
            <a:endParaRPr sz="1400">
              <a:latin typeface="Calibri"/>
              <a:cs typeface="Calibri"/>
            </a:endParaRPr>
          </a:p>
        </p:txBody>
      </p:sp>
      <p:sp>
        <p:nvSpPr>
          <p:cNvPr id="86" name="object 86"/>
          <p:cNvSpPr txBox="1"/>
          <p:nvPr/>
        </p:nvSpPr>
        <p:spPr>
          <a:xfrm>
            <a:off x="9233661" y="2630551"/>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39%</a:t>
            </a:r>
            <a:endParaRPr sz="1400">
              <a:latin typeface="Calibri"/>
              <a:cs typeface="Calibri"/>
            </a:endParaRPr>
          </a:p>
        </p:txBody>
      </p:sp>
      <p:sp>
        <p:nvSpPr>
          <p:cNvPr id="87" name="object 87"/>
          <p:cNvSpPr txBox="1"/>
          <p:nvPr/>
        </p:nvSpPr>
        <p:spPr>
          <a:xfrm>
            <a:off x="9797288" y="1205229"/>
            <a:ext cx="2238375" cy="943610"/>
          </a:xfrm>
          <a:prstGeom prst="rect">
            <a:avLst/>
          </a:prstGeom>
        </p:spPr>
        <p:txBody>
          <a:bodyPr vert="horz" wrap="square" lIns="0" tIns="30480" rIns="0" bIns="0" rtlCol="0">
            <a:spAutoFit/>
          </a:bodyPr>
          <a:lstStyle/>
          <a:p>
            <a:pPr marL="18415" marR="5080" algn="ctr">
              <a:lnSpc>
                <a:spcPct val="90100"/>
              </a:lnSpc>
              <a:spcBef>
                <a:spcPts val="240"/>
              </a:spcBef>
            </a:pPr>
            <a:r>
              <a:rPr sz="1200" b="1" dirty="0">
                <a:solidFill>
                  <a:srgbClr val="5C5B5A"/>
                </a:solidFill>
                <a:latin typeface="Arial"/>
                <a:cs typeface="Arial"/>
              </a:rPr>
              <a:t>%</a:t>
            </a:r>
            <a:r>
              <a:rPr sz="1200" b="1" spc="-20" dirty="0">
                <a:solidFill>
                  <a:srgbClr val="5C5B5A"/>
                </a:solidFill>
                <a:latin typeface="Arial"/>
                <a:cs typeface="Arial"/>
              </a:rPr>
              <a:t> </a:t>
            </a:r>
            <a:r>
              <a:rPr sz="1200" b="1" dirty="0">
                <a:solidFill>
                  <a:srgbClr val="5C5B5A"/>
                </a:solidFill>
                <a:latin typeface="Arial"/>
                <a:cs typeface="Arial"/>
              </a:rPr>
              <a:t>who</a:t>
            </a:r>
            <a:r>
              <a:rPr sz="1200" b="1" spc="-30" dirty="0">
                <a:solidFill>
                  <a:srgbClr val="5C5B5A"/>
                </a:solidFill>
                <a:latin typeface="Arial"/>
                <a:cs typeface="Arial"/>
              </a:rPr>
              <a:t> </a:t>
            </a:r>
            <a:r>
              <a:rPr sz="1200" b="1" dirty="0">
                <a:solidFill>
                  <a:srgbClr val="5C5B5A"/>
                </a:solidFill>
                <a:latin typeface="Arial"/>
                <a:cs typeface="Arial"/>
              </a:rPr>
              <a:t>felt</a:t>
            </a:r>
            <a:r>
              <a:rPr sz="1200" b="1" spc="-15" dirty="0">
                <a:solidFill>
                  <a:srgbClr val="5C5B5A"/>
                </a:solidFill>
                <a:latin typeface="Arial"/>
                <a:cs typeface="Arial"/>
              </a:rPr>
              <a:t> </a:t>
            </a:r>
            <a:r>
              <a:rPr sz="1200" b="1" dirty="0">
                <a:solidFill>
                  <a:srgbClr val="5C5B5A"/>
                </a:solidFill>
                <a:latin typeface="Arial"/>
                <a:cs typeface="Arial"/>
              </a:rPr>
              <a:t>that</a:t>
            </a:r>
            <a:r>
              <a:rPr sz="1200" b="1" spc="-15" dirty="0">
                <a:solidFill>
                  <a:srgbClr val="5C5B5A"/>
                </a:solidFill>
                <a:latin typeface="Arial"/>
                <a:cs typeface="Arial"/>
              </a:rPr>
              <a:t> </a:t>
            </a:r>
            <a:r>
              <a:rPr sz="1200" b="1" dirty="0">
                <a:solidFill>
                  <a:srgbClr val="5C5B5A"/>
                </a:solidFill>
                <a:latin typeface="Arial"/>
                <a:cs typeface="Arial"/>
              </a:rPr>
              <a:t>the things </a:t>
            </a:r>
            <a:r>
              <a:rPr sz="1200" b="1" spc="-20" dirty="0">
                <a:solidFill>
                  <a:srgbClr val="5C5B5A"/>
                </a:solidFill>
                <a:latin typeface="Arial"/>
                <a:cs typeface="Arial"/>
              </a:rPr>
              <a:t>they </a:t>
            </a:r>
            <a:r>
              <a:rPr sz="1200" b="1" dirty="0">
                <a:solidFill>
                  <a:srgbClr val="5C5B5A"/>
                </a:solidFill>
                <a:latin typeface="Arial"/>
                <a:cs typeface="Arial"/>
              </a:rPr>
              <a:t>do</a:t>
            </a:r>
            <a:r>
              <a:rPr sz="1200" b="1" spc="-10" dirty="0">
                <a:solidFill>
                  <a:srgbClr val="5C5B5A"/>
                </a:solidFill>
                <a:latin typeface="Arial"/>
                <a:cs typeface="Arial"/>
              </a:rPr>
              <a:t> </a:t>
            </a:r>
            <a:r>
              <a:rPr sz="1200" b="1" dirty="0">
                <a:solidFill>
                  <a:srgbClr val="5C5B5A"/>
                </a:solidFill>
                <a:latin typeface="Arial"/>
                <a:cs typeface="Arial"/>
              </a:rPr>
              <a:t>in</a:t>
            </a:r>
            <a:r>
              <a:rPr sz="1200" b="1" spc="-5" dirty="0">
                <a:solidFill>
                  <a:srgbClr val="5C5B5A"/>
                </a:solidFill>
                <a:latin typeface="Arial"/>
                <a:cs typeface="Arial"/>
              </a:rPr>
              <a:t> </a:t>
            </a:r>
            <a:r>
              <a:rPr sz="1200" b="1" dirty="0">
                <a:solidFill>
                  <a:srgbClr val="5C5B5A"/>
                </a:solidFill>
                <a:latin typeface="Arial"/>
                <a:cs typeface="Arial"/>
              </a:rPr>
              <a:t>their</a:t>
            </a:r>
            <a:r>
              <a:rPr sz="1200" b="1" spc="-10" dirty="0">
                <a:solidFill>
                  <a:srgbClr val="5C5B5A"/>
                </a:solidFill>
                <a:latin typeface="Arial"/>
                <a:cs typeface="Arial"/>
              </a:rPr>
              <a:t> </a:t>
            </a:r>
            <a:r>
              <a:rPr sz="1200" b="1" dirty="0">
                <a:solidFill>
                  <a:srgbClr val="5C5B5A"/>
                </a:solidFill>
                <a:latin typeface="Arial"/>
                <a:cs typeface="Arial"/>
              </a:rPr>
              <a:t>life</a:t>
            </a:r>
            <a:r>
              <a:rPr sz="1200" b="1" spc="-25" dirty="0">
                <a:solidFill>
                  <a:srgbClr val="5C5B5A"/>
                </a:solidFill>
                <a:latin typeface="Arial"/>
                <a:cs typeface="Arial"/>
              </a:rPr>
              <a:t> </a:t>
            </a:r>
            <a:r>
              <a:rPr sz="1200" b="1" dirty="0">
                <a:solidFill>
                  <a:srgbClr val="5C5B5A"/>
                </a:solidFill>
                <a:latin typeface="Arial"/>
                <a:cs typeface="Arial"/>
              </a:rPr>
              <a:t>are</a:t>
            </a:r>
            <a:r>
              <a:rPr sz="1200" b="1" spc="-25" dirty="0">
                <a:solidFill>
                  <a:srgbClr val="5C5B5A"/>
                </a:solidFill>
                <a:latin typeface="Arial"/>
                <a:cs typeface="Arial"/>
              </a:rPr>
              <a:t> </a:t>
            </a:r>
            <a:r>
              <a:rPr sz="1200" b="1" dirty="0">
                <a:solidFill>
                  <a:srgbClr val="5C5B5A"/>
                </a:solidFill>
                <a:latin typeface="Arial"/>
                <a:cs typeface="Arial"/>
              </a:rPr>
              <a:t>not</a:t>
            </a:r>
            <a:r>
              <a:rPr sz="1200" b="1" spc="-5" dirty="0">
                <a:solidFill>
                  <a:srgbClr val="5C5B5A"/>
                </a:solidFill>
                <a:latin typeface="Arial"/>
                <a:cs typeface="Arial"/>
              </a:rPr>
              <a:t> </a:t>
            </a:r>
            <a:r>
              <a:rPr sz="1200" b="1" dirty="0">
                <a:solidFill>
                  <a:srgbClr val="5C5B5A"/>
                </a:solidFill>
                <a:latin typeface="Arial"/>
                <a:cs typeface="Arial"/>
              </a:rPr>
              <a:t>at</a:t>
            </a:r>
            <a:r>
              <a:rPr sz="1200" b="1" spc="-15" dirty="0">
                <a:solidFill>
                  <a:srgbClr val="5C5B5A"/>
                </a:solidFill>
                <a:latin typeface="Arial"/>
                <a:cs typeface="Arial"/>
              </a:rPr>
              <a:t> </a:t>
            </a:r>
            <a:r>
              <a:rPr sz="1200" b="1" spc="-25" dirty="0">
                <a:solidFill>
                  <a:srgbClr val="5C5B5A"/>
                </a:solidFill>
                <a:latin typeface="Arial"/>
                <a:cs typeface="Arial"/>
              </a:rPr>
              <a:t>all </a:t>
            </a:r>
            <a:r>
              <a:rPr sz="1200" b="1" dirty="0">
                <a:solidFill>
                  <a:srgbClr val="5C5B5A"/>
                </a:solidFill>
                <a:latin typeface="Arial"/>
                <a:cs typeface="Arial"/>
              </a:rPr>
              <a:t>worthwhile</a:t>
            </a:r>
            <a:r>
              <a:rPr sz="1200" b="1" spc="-55" dirty="0">
                <a:solidFill>
                  <a:srgbClr val="5C5B5A"/>
                </a:solidFill>
                <a:latin typeface="Arial"/>
                <a:cs typeface="Arial"/>
              </a:rPr>
              <a:t> </a:t>
            </a:r>
            <a:r>
              <a:rPr sz="1200" b="1" dirty="0">
                <a:solidFill>
                  <a:srgbClr val="5C5B5A"/>
                </a:solidFill>
                <a:latin typeface="Arial"/>
                <a:cs typeface="Arial"/>
              </a:rPr>
              <a:t>compared</a:t>
            </a:r>
            <a:r>
              <a:rPr sz="1200" b="1" spc="-45" dirty="0">
                <a:solidFill>
                  <a:srgbClr val="5C5B5A"/>
                </a:solidFill>
                <a:latin typeface="Arial"/>
                <a:cs typeface="Arial"/>
              </a:rPr>
              <a:t> </a:t>
            </a:r>
            <a:r>
              <a:rPr sz="1200" b="1" dirty="0">
                <a:solidFill>
                  <a:srgbClr val="5C5B5A"/>
                </a:solidFill>
                <a:latin typeface="Arial"/>
                <a:cs typeface="Arial"/>
              </a:rPr>
              <a:t>to</a:t>
            </a:r>
            <a:r>
              <a:rPr sz="1200" b="1" spc="-20" dirty="0">
                <a:solidFill>
                  <a:srgbClr val="5C5B5A"/>
                </a:solidFill>
                <a:latin typeface="Arial"/>
                <a:cs typeface="Arial"/>
              </a:rPr>
              <a:t> </a:t>
            </a:r>
            <a:r>
              <a:rPr sz="1200" b="1" spc="-25" dirty="0">
                <a:solidFill>
                  <a:srgbClr val="5C5B5A"/>
                </a:solidFill>
                <a:latin typeface="Arial"/>
                <a:cs typeface="Arial"/>
              </a:rPr>
              <a:t>GM </a:t>
            </a:r>
            <a:r>
              <a:rPr sz="1200" b="1" dirty="0">
                <a:solidFill>
                  <a:srgbClr val="5C5B5A"/>
                </a:solidFill>
                <a:latin typeface="Arial"/>
                <a:cs typeface="Arial"/>
              </a:rPr>
              <a:t>average</a:t>
            </a:r>
            <a:r>
              <a:rPr sz="1200" b="1" spc="-50" dirty="0">
                <a:solidFill>
                  <a:srgbClr val="5C5B5A"/>
                </a:solidFill>
                <a:latin typeface="Arial"/>
                <a:cs typeface="Arial"/>
              </a:rPr>
              <a:t> </a:t>
            </a:r>
            <a:r>
              <a:rPr sz="1200" b="1" spc="-10" dirty="0">
                <a:solidFill>
                  <a:srgbClr val="5C5B5A"/>
                </a:solidFill>
                <a:latin typeface="Arial"/>
                <a:cs typeface="Arial"/>
              </a:rPr>
              <a:t>(12%)*:</a:t>
            </a:r>
            <a:endParaRPr sz="1200">
              <a:latin typeface="Arial"/>
              <a:cs typeface="Arial"/>
            </a:endParaRPr>
          </a:p>
          <a:p>
            <a:pPr marR="1093470" algn="ctr">
              <a:lnSpc>
                <a:spcPct val="100000"/>
              </a:lnSpc>
              <a:spcBef>
                <a:spcPts val="455"/>
              </a:spcBef>
            </a:pPr>
            <a:r>
              <a:rPr sz="1200" b="1" spc="-10" dirty="0">
                <a:solidFill>
                  <a:srgbClr val="009590"/>
                </a:solidFill>
                <a:latin typeface="Arial"/>
                <a:cs typeface="Arial"/>
              </a:rPr>
              <a:t>Demographics</a:t>
            </a:r>
            <a:r>
              <a:rPr sz="1200" b="1" spc="-10" dirty="0">
                <a:solidFill>
                  <a:srgbClr val="5C5B5A"/>
                </a:solidFill>
                <a:latin typeface="Arial"/>
                <a:cs typeface="Arial"/>
              </a:rPr>
              <a:t>:</a:t>
            </a:r>
            <a:endParaRPr sz="1200">
              <a:latin typeface="Arial"/>
              <a:cs typeface="Arial"/>
            </a:endParaRPr>
          </a:p>
        </p:txBody>
      </p:sp>
      <p:sp>
        <p:nvSpPr>
          <p:cNvPr id="88" name="object 88"/>
          <p:cNvSpPr txBox="1"/>
          <p:nvPr/>
        </p:nvSpPr>
        <p:spPr>
          <a:xfrm>
            <a:off x="9797288" y="2180971"/>
            <a:ext cx="2122170" cy="1437005"/>
          </a:xfrm>
          <a:prstGeom prst="rect">
            <a:avLst/>
          </a:prstGeom>
        </p:spPr>
        <p:txBody>
          <a:bodyPr vert="horz" wrap="square" lIns="0" tIns="30480" rIns="0" bIns="0" rtlCol="0">
            <a:spAutoFit/>
          </a:bodyPr>
          <a:lstStyle/>
          <a:p>
            <a:pPr marL="241300" marR="5080" indent="-228600">
              <a:lnSpc>
                <a:spcPct val="90000"/>
              </a:lnSpc>
              <a:spcBef>
                <a:spcPts val="240"/>
              </a:spcBef>
              <a:buChar char="•"/>
              <a:tabLst>
                <a:tab pos="24130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disability </a:t>
            </a:r>
            <a:r>
              <a:rPr sz="1200" dirty="0">
                <a:solidFill>
                  <a:srgbClr val="5C5B5A"/>
                </a:solidFill>
                <a:latin typeface="Arial"/>
                <a:cs typeface="Arial"/>
              </a:rPr>
              <a:t>(22%),</a:t>
            </a:r>
            <a:r>
              <a:rPr sz="1200" spc="-25" dirty="0">
                <a:solidFill>
                  <a:srgbClr val="5C5B5A"/>
                </a:solidFill>
                <a:latin typeface="Arial"/>
                <a:cs typeface="Arial"/>
              </a:rPr>
              <a:t> </a:t>
            </a:r>
            <a:r>
              <a:rPr sz="1200" dirty="0">
                <a:solidFill>
                  <a:srgbClr val="5C5B5A"/>
                </a:solidFill>
                <a:latin typeface="Arial"/>
                <a:cs typeface="Arial"/>
              </a:rPr>
              <a:t>including</a:t>
            </a:r>
            <a:r>
              <a:rPr sz="1200" spc="-45"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spc="-25" dirty="0">
                <a:solidFill>
                  <a:srgbClr val="5C5B5A"/>
                </a:solidFill>
                <a:latin typeface="Arial"/>
                <a:cs typeface="Arial"/>
              </a:rPr>
              <a:t>ill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(31%),</a:t>
            </a:r>
            <a:r>
              <a:rPr sz="1200" spc="-15"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sensory </a:t>
            </a:r>
            <a:r>
              <a:rPr sz="1200" dirty="0">
                <a:solidFill>
                  <a:srgbClr val="5C5B5A"/>
                </a:solidFill>
                <a:latin typeface="Arial"/>
                <a:cs typeface="Arial"/>
              </a:rPr>
              <a:t>disability</a:t>
            </a:r>
            <a:r>
              <a:rPr sz="1200" spc="-60" dirty="0">
                <a:solidFill>
                  <a:srgbClr val="5C5B5A"/>
                </a:solidFill>
                <a:latin typeface="Arial"/>
                <a:cs typeface="Arial"/>
              </a:rPr>
              <a:t> </a:t>
            </a:r>
            <a:r>
              <a:rPr sz="1200" dirty="0">
                <a:solidFill>
                  <a:srgbClr val="5C5B5A"/>
                </a:solidFill>
                <a:latin typeface="Arial"/>
                <a:cs typeface="Arial"/>
              </a:rPr>
              <a:t>(25%),</a:t>
            </a:r>
            <a:r>
              <a:rPr sz="1200" spc="-30" dirty="0">
                <a:solidFill>
                  <a:srgbClr val="5C5B5A"/>
                </a:solidFill>
                <a:latin typeface="Arial"/>
                <a:cs typeface="Arial"/>
              </a:rPr>
              <a:t> </a:t>
            </a:r>
            <a:r>
              <a:rPr sz="1200" spc="-10" dirty="0">
                <a:solidFill>
                  <a:srgbClr val="5C5B5A"/>
                </a:solidFill>
                <a:latin typeface="Arial"/>
                <a:cs typeface="Arial"/>
              </a:rPr>
              <a:t>learning </a:t>
            </a:r>
            <a:r>
              <a:rPr sz="1200" dirty="0">
                <a:solidFill>
                  <a:srgbClr val="5C5B5A"/>
                </a:solidFill>
                <a:latin typeface="Arial"/>
                <a:cs typeface="Arial"/>
              </a:rPr>
              <a:t>disability(24%)</a:t>
            </a:r>
            <a:r>
              <a:rPr sz="1200" spc="-60" dirty="0">
                <a:solidFill>
                  <a:srgbClr val="5C5B5A"/>
                </a:solidFill>
                <a:latin typeface="Arial"/>
                <a:cs typeface="Arial"/>
              </a:rPr>
              <a:t> </a:t>
            </a:r>
            <a:r>
              <a:rPr sz="1200" dirty="0">
                <a:solidFill>
                  <a:srgbClr val="5C5B5A"/>
                </a:solidFill>
                <a:latin typeface="Arial"/>
                <a:cs typeface="Arial"/>
              </a:rPr>
              <a:t>or</a:t>
            </a:r>
            <a:r>
              <a:rPr sz="1200" spc="-15" dirty="0">
                <a:solidFill>
                  <a:srgbClr val="5C5B5A"/>
                </a:solidFill>
                <a:latin typeface="Arial"/>
                <a:cs typeface="Arial"/>
              </a:rPr>
              <a:t> </a:t>
            </a:r>
            <a:r>
              <a:rPr sz="1200" spc="-10" dirty="0">
                <a:solidFill>
                  <a:srgbClr val="5C5B5A"/>
                </a:solidFill>
                <a:latin typeface="Arial"/>
                <a:cs typeface="Arial"/>
              </a:rPr>
              <a:t>mobility </a:t>
            </a:r>
            <a:r>
              <a:rPr sz="1200" dirty="0">
                <a:solidFill>
                  <a:srgbClr val="5C5B5A"/>
                </a:solidFill>
                <a:latin typeface="Arial"/>
                <a:cs typeface="Arial"/>
              </a:rPr>
              <a:t>disability</a:t>
            </a:r>
            <a:r>
              <a:rPr sz="1200" spc="-50" dirty="0">
                <a:solidFill>
                  <a:srgbClr val="5C5B5A"/>
                </a:solidFill>
                <a:latin typeface="Arial"/>
                <a:cs typeface="Arial"/>
              </a:rPr>
              <a:t> </a:t>
            </a:r>
            <a:r>
              <a:rPr sz="1200" spc="-10" dirty="0">
                <a:solidFill>
                  <a:srgbClr val="5C5B5A"/>
                </a:solidFill>
                <a:latin typeface="Arial"/>
                <a:cs typeface="Arial"/>
              </a:rPr>
              <a:t>(23%)</a:t>
            </a:r>
            <a:endParaRPr sz="1200">
              <a:latin typeface="Arial"/>
              <a:cs typeface="Arial"/>
            </a:endParaRPr>
          </a:p>
          <a:p>
            <a:pPr marL="241300" marR="281940" indent="-228600">
              <a:lnSpc>
                <a:spcPts val="1300"/>
              </a:lnSpc>
              <a:spcBef>
                <a:spcPts val="620"/>
              </a:spcBef>
              <a:buChar char="•"/>
              <a:tabLst>
                <a:tab pos="24130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spc="-10" dirty="0">
                <a:solidFill>
                  <a:srgbClr val="5C5B5A"/>
                </a:solidFill>
                <a:latin typeface="Arial"/>
                <a:cs typeface="Arial"/>
              </a:rPr>
              <a:t>heterosexual </a:t>
            </a:r>
            <a:r>
              <a:rPr sz="1200" spc="-20" dirty="0">
                <a:solidFill>
                  <a:srgbClr val="5C5B5A"/>
                </a:solidFill>
                <a:latin typeface="Arial"/>
                <a:cs typeface="Arial"/>
              </a:rPr>
              <a:t>(19%)</a:t>
            </a:r>
            <a:endParaRPr sz="1200">
              <a:latin typeface="Arial"/>
              <a:cs typeface="Arial"/>
            </a:endParaRPr>
          </a:p>
        </p:txBody>
      </p:sp>
      <p:sp>
        <p:nvSpPr>
          <p:cNvPr id="89" name="object 89"/>
          <p:cNvSpPr txBox="1"/>
          <p:nvPr/>
        </p:nvSpPr>
        <p:spPr>
          <a:xfrm>
            <a:off x="9797288" y="3650360"/>
            <a:ext cx="1732280" cy="373380"/>
          </a:xfrm>
          <a:prstGeom prst="rect">
            <a:avLst/>
          </a:prstGeom>
        </p:spPr>
        <p:txBody>
          <a:bodyPr vert="horz" wrap="square" lIns="0" tIns="33019" rIns="0" bIns="0" rtlCol="0">
            <a:spAutoFit/>
          </a:bodyPr>
          <a:lstStyle/>
          <a:p>
            <a:pPr marL="12700" marR="5080">
              <a:lnSpc>
                <a:spcPts val="1300"/>
              </a:lnSpc>
              <a:spcBef>
                <a:spcPts val="259"/>
              </a:spcBef>
            </a:pPr>
            <a:r>
              <a:rPr sz="1200" b="1" dirty="0">
                <a:solidFill>
                  <a:srgbClr val="009590"/>
                </a:solidFill>
                <a:latin typeface="Arial"/>
                <a:cs typeface="Arial"/>
              </a:rPr>
              <a:t>Individual</a:t>
            </a:r>
            <a:r>
              <a:rPr sz="1200" b="1" spc="-50" dirty="0">
                <a:solidFill>
                  <a:srgbClr val="009590"/>
                </a:solidFill>
                <a:latin typeface="Arial"/>
                <a:cs typeface="Arial"/>
              </a:rPr>
              <a:t> </a:t>
            </a:r>
            <a:r>
              <a:rPr sz="1200" b="1" dirty="0">
                <a:solidFill>
                  <a:srgbClr val="009590"/>
                </a:solidFill>
                <a:latin typeface="Arial"/>
                <a:cs typeface="Arial"/>
              </a:rPr>
              <a:t>and/or</a:t>
            </a:r>
            <a:r>
              <a:rPr sz="1200" b="1" spc="-75" dirty="0">
                <a:solidFill>
                  <a:srgbClr val="009590"/>
                </a:solidFill>
                <a:latin typeface="Arial"/>
                <a:cs typeface="Arial"/>
              </a:rPr>
              <a:t> </a:t>
            </a:r>
            <a:r>
              <a:rPr sz="1200" b="1" spc="-10" dirty="0">
                <a:solidFill>
                  <a:srgbClr val="009590"/>
                </a:solidFill>
                <a:latin typeface="Arial"/>
                <a:cs typeface="Arial"/>
              </a:rPr>
              <a:t>family circumstance:</a:t>
            </a:r>
            <a:endParaRPr sz="1200">
              <a:latin typeface="Arial"/>
              <a:cs typeface="Arial"/>
            </a:endParaRPr>
          </a:p>
        </p:txBody>
      </p:sp>
      <p:sp>
        <p:nvSpPr>
          <p:cNvPr id="90" name="object 90"/>
          <p:cNvSpPr txBox="1"/>
          <p:nvPr/>
        </p:nvSpPr>
        <p:spPr>
          <a:xfrm>
            <a:off x="9797288" y="4055440"/>
            <a:ext cx="2171700" cy="1437640"/>
          </a:xfrm>
          <a:prstGeom prst="rect">
            <a:avLst/>
          </a:prstGeom>
        </p:spPr>
        <p:txBody>
          <a:bodyPr vert="horz" wrap="square" lIns="0" tIns="31115" rIns="0" bIns="0" rtlCol="0">
            <a:spAutoFit/>
          </a:bodyPr>
          <a:lstStyle/>
          <a:p>
            <a:pPr marL="241300" marR="5080" indent="-228600">
              <a:lnSpc>
                <a:spcPct val="90000"/>
              </a:lnSpc>
              <a:spcBef>
                <a:spcPts val="245"/>
              </a:spcBef>
              <a:buChar char="•"/>
              <a:tabLst>
                <a:tab pos="241300"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dirty="0">
                <a:solidFill>
                  <a:srgbClr val="5C5B5A"/>
                </a:solidFill>
                <a:latin typeface="Arial"/>
                <a:cs typeface="Arial"/>
              </a:rPr>
              <a:t>been</a:t>
            </a:r>
            <a:r>
              <a:rPr sz="1200" spc="-40"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spc="-25" dirty="0">
                <a:solidFill>
                  <a:srgbClr val="5C5B5A"/>
                </a:solidFill>
                <a:latin typeface="Arial"/>
                <a:cs typeface="Arial"/>
              </a:rPr>
              <a:t>of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30" dirty="0">
                <a:solidFill>
                  <a:srgbClr val="5C5B5A"/>
                </a:solidFill>
                <a:latin typeface="Arial"/>
                <a:cs typeface="Arial"/>
              </a:rPr>
              <a:t> </a:t>
            </a:r>
            <a:r>
              <a:rPr sz="1200" dirty="0">
                <a:solidFill>
                  <a:srgbClr val="5C5B5A"/>
                </a:solidFill>
                <a:latin typeface="Arial"/>
                <a:cs typeface="Arial"/>
              </a:rPr>
              <a:t>6</a:t>
            </a:r>
            <a:r>
              <a:rPr sz="1200" spc="-10" dirty="0">
                <a:solidFill>
                  <a:srgbClr val="5C5B5A"/>
                </a:solidFill>
                <a:latin typeface="Arial"/>
                <a:cs typeface="Arial"/>
              </a:rPr>
              <a:t> </a:t>
            </a:r>
            <a:r>
              <a:rPr sz="1200" dirty="0">
                <a:solidFill>
                  <a:srgbClr val="5C5B5A"/>
                </a:solidFill>
                <a:latin typeface="Arial"/>
                <a:cs typeface="Arial"/>
              </a:rPr>
              <a:t>months</a:t>
            </a:r>
            <a:r>
              <a:rPr sz="1200" spc="-4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spc="-20" dirty="0">
                <a:solidFill>
                  <a:srgbClr val="5C5B5A"/>
                </a:solidFill>
                <a:latin typeface="Arial"/>
                <a:cs typeface="Arial"/>
              </a:rPr>
              <a:t>more </a:t>
            </a:r>
            <a:r>
              <a:rPr sz="1200" dirty="0">
                <a:solidFill>
                  <a:srgbClr val="5C5B5A"/>
                </a:solidFill>
                <a:latin typeface="Arial"/>
                <a:cs typeface="Arial"/>
              </a:rPr>
              <a:t>(29%),</a:t>
            </a:r>
            <a:r>
              <a:rPr sz="1200" spc="-20"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30" dirty="0">
                <a:solidFill>
                  <a:srgbClr val="5C5B5A"/>
                </a:solidFill>
                <a:latin typeface="Arial"/>
                <a:cs typeface="Arial"/>
              </a:rPr>
              <a:t> </a:t>
            </a:r>
            <a:r>
              <a:rPr sz="1200" spc="-20" dirty="0">
                <a:solidFill>
                  <a:srgbClr val="5C5B5A"/>
                </a:solidFill>
                <a:latin typeface="Arial"/>
                <a:cs typeface="Arial"/>
              </a:rPr>
              <a:t>more </a:t>
            </a:r>
            <a:r>
              <a:rPr sz="1200" dirty="0">
                <a:solidFill>
                  <a:srgbClr val="5C5B5A"/>
                </a:solidFill>
                <a:latin typeface="Arial"/>
                <a:cs typeface="Arial"/>
              </a:rPr>
              <a:t>than</a:t>
            </a:r>
            <a:r>
              <a:rPr sz="1200" spc="-25" dirty="0">
                <a:solidFill>
                  <a:srgbClr val="5C5B5A"/>
                </a:solidFill>
                <a:latin typeface="Arial"/>
                <a:cs typeface="Arial"/>
              </a:rPr>
              <a:t> </a:t>
            </a:r>
            <a:r>
              <a:rPr sz="1200" dirty="0">
                <a:solidFill>
                  <a:srgbClr val="5C5B5A"/>
                </a:solidFill>
                <a:latin typeface="Arial"/>
                <a:cs typeface="Arial"/>
              </a:rPr>
              <a:t>6</a:t>
            </a:r>
            <a:r>
              <a:rPr sz="1200" spc="-10" dirty="0">
                <a:solidFill>
                  <a:srgbClr val="5C5B5A"/>
                </a:solidFill>
                <a:latin typeface="Arial"/>
                <a:cs typeface="Arial"/>
              </a:rPr>
              <a:t> </a:t>
            </a:r>
            <a:r>
              <a:rPr sz="1200" dirty="0">
                <a:solidFill>
                  <a:srgbClr val="5C5B5A"/>
                </a:solidFill>
                <a:latin typeface="Arial"/>
                <a:cs typeface="Arial"/>
              </a:rPr>
              <a:t>months</a:t>
            </a:r>
            <a:r>
              <a:rPr sz="1200" spc="-35" dirty="0">
                <a:solidFill>
                  <a:srgbClr val="5C5B5A"/>
                </a:solidFill>
                <a:latin typeface="Arial"/>
                <a:cs typeface="Arial"/>
              </a:rPr>
              <a:t> </a:t>
            </a:r>
            <a:r>
              <a:rPr sz="1200" dirty="0">
                <a:solidFill>
                  <a:srgbClr val="5C5B5A"/>
                </a:solidFill>
                <a:latin typeface="Arial"/>
                <a:cs typeface="Arial"/>
              </a:rPr>
              <a:t>(24%)</a:t>
            </a:r>
            <a:r>
              <a:rPr sz="1200" spc="-15" dirty="0">
                <a:solidFill>
                  <a:srgbClr val="5C5B5A"/>
                </a:solidFill>
                <a:latin typeface="Arial"/>
                <a:cs typeface="Arial"/>
              </a:rPr>
              <a:t> </a:t>
            </a:r>
            <a:r>
              <a:rPr sz="1200" spc="-25" dirty="0">
                <a:solidFill>
                  <a:srgbClr val="5C5B5A"/>
                </a:solidFill>
                <a:latin typeface="Arial"/>
                <a:cs typeface="Arial"/>
              </a:rPr>
              <a:t>and </a:t>
            </a:r>
            <a:r>
              <a:rPr sz="1200" dirty="0">
                <a:solidFill>
                  <a:srgbClr val="5C5B5A"/>
                </a:solidFill>
                <a:latin typeface="Arial"/>
                <a:cs typeface="Arial"/>
              </a:rPr>
              <a:t>studying</a:t>
            </a:r>
            <a:r>
              <a:rPr sz="1200" spc="-35" dirty="0">
                <a:solidFill>
                  <a:srgbClr val="5C5B5A"/>
                </a:solidFill>
                <a:latin typeface="Arial"/>
                <a:cs typeface="Arial"/>
              </a:rPr>
              <a:t> </a:t>
            </a:r>
            <a:r>
              <a:rPr sz="1200" dirty="0">
                <a:solidFill>
                  <a:srgbClr val="5C5B5A"/>
                </a:solidFill>
                <a:latin typeface="Arial"/>
                <a:cs typeface="Arial"/>
              </a:rPr>
              <a:t>at</a:t>
            </a:r>
            <a:r>
              <a:rPr sz="1200" spc="-30" dirty="0">
                <a:solidFill>
                  <a:srgbClr val="5C5B5A"/>
                </a:solidFill>
                <a:latin typeface="Arial"/>
                <a:cs typeface="Arial"/>
              </a:rPr>
              <a:t> </a:t>
            </a:r>
            <a:r>
              <a:rPr sz="1200" spc="-10" dirty="0">
                <a:solidFill>
                  <a:srgbClr val="5C5B5A"/>
                </a:solidFill>
                <a:latin typeface="Arial"/>
                <a:cs typeface="Arial"/>
              </a:rPr>
              <a:t>school/college </a:t>
            </a:r>
            <a:r>
              <a:rPr sz="1200" spc="-20" dirty="0">
                <a:solidFill>
                  <a:srgbClr val="5C5B5A"/>
                </a:solidFill>
                <a:latin typeface="Arial"/>
                <a:cs typeface="Arial"/>
              </a:rPr>
              <a:t>(25%)</a:t>
            </a:r>
            <a:endParaRPr sz="1200">
              <a:latin typeface="Arial"/>
              <a:cs typeface="Arial"/>
            </a:endParaRPr>
          </a:p>
          <a:p>
            <a:pPr marL="240665" indent="-227965">
              <a:lnSpc>
                <a:spcPts val="1370"/>
              </a:lnSpc>
              <a:spcBef>
                <a:spcPts val="455"/>
              </a:spcBef>
              <a:buChar char="•"/>
              <a:tabLst>
                <a:tab pos="24066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spc="-10" dirty="0">
                <a:solidFill>
                  <a:srgbClr val="5C5B5A"/>
                </a:solidFill>
                <a:latin typeface="Arial"/>
                <a:cs typeface="Arial"/>
              </a:rPr>
              <a:t>household</a:t>
            </a:r>
            <a:endParaRPr sz="1200">
              <a:latin typeface="Arial"/>
              <a:cs typeface="Arial"/>
            </a:endParaRPr>
          </a:p>
          <a:p>
            <a:pPr marL="241300">
              <a:lnSpc>
                <a:spcPts val="1370"/>
              </a:lnSpc>
            </a:pPr>
            <a:r>
              <a:rPr sz="1200" dirty="0">
                <a:solidFill>
                  <a:srgbClr val="5C5B5A"/>
                </a:solidFill>
                <a:latin typeface="Arial"/>
                <a:cs typeface="Arial"/>
              </a:rPr>
              <a:t>income</a:t>
            </a:r>
            <a:r>
              <a:rPr sz="1200" spc="-45" dirty="0">
                <a:solidFill>
                  <a:srgbClr val="5C5B5A"/>
                </a:solidFill>
                <a:latin typeface="Arial"/>
                <a:cs typeface="Arial"/>
              </a:rPr>
              <a:t> </a:t>
            </a:r>
            <a:r>
              <a:rPr sz="1200" dirty="0">
                <a:solidFill>
                  <a:srgbClr val="5C5B5A"/>
                </a:solidFill>
                <a:latin typeface="Arial"/>
                <a:cs typeface="Arial"/>
              </a:rPr>
              <a:t>below</a:t>
            </a:r>
            <a:r>
              <a:rPr sz="1200" spc="-35" dirty="0">
                <a:solidFill>
                  <a:srgbClr val="5C5B5A"/>
                </a:solidFill>
                <a:latin typeface="Arial"/>
                <a:cs typeface="Arial"/>
              </a:rPr>
              <a:t> </a:t>
            </a:r>
            <a:r>
              <a:rPr sz="1200" dirty="0">
                <a:solidFill>
                  <a:srgbClr val="5C5B5A"/>
                </a:solidFill>
                <a:latin typeface="Arial"/>
                <a:cs typeface="Arial"/>
              </a:rPr>
              <a:t>£10.4k</a:t>
            </a:r>
            <a:r>
              <a:rPr sz="1200" spc="-20" dirty="0">
                <a:solidFill>
                  <a:srgbClr val="5C5B5A"/>
                </a:solidFill>
                <a:latin typeface="Arial"/>
                <a:cs typeface="Arial"/>
              </a:rPr>
              <a:t> (23%)</a:t>
            </a:r>
            <a:endParaRPr sz="1200">
              <a:latin typeface="Arial"/>
              <a:cs typeface="Arial"/>
            </a:endParaRPr>
          </a:p>
        </p:txBody>
      </p:sp>
      <p:sp>
        <p:nvSpPr>
          <p:cNvPr id="91" name="object 91"/>
          <p:cNvSpPr txBox="1"/>
          <p:nvPr/>
        </p:nvSpPr>
        <p:spPr>
          <a:xfrm>
            <a:off x="10315702" y="5566968"/>
            <a:ext cx="1473835" cy="330200"/>
          </a:xfrm>
          <a:prstGeom prst="rect">
            <a:avLst/>
          </a:prstGeom>
        </p:spPr>
        <p:txBody>
          <a:bodyPr vert="horz" wrap="square" lIns="0" tIns="12065" rIns="0" bIns="0" rtlCol="0">
            <a:spAutoFit/>
          </a:bodyPr>
          <a:lstStyle/>
          <a:p>
            <a:pPr marL="36830">
              <a:lnSpc>
                <a:spcPct val="100000"/>
              </a:lnSpc>
              <a:spcBef>
                <a:spcPts val="95"/>
              </a:spcBef>
            </a:pPr>
            <a:r>
              <a:rPr sz="1000" dirty="0">
                <a:solidFill>
                  <a:srgbClr val="7E7E7E"/>
                </a:solidFill>
                <a:latin typeface="Arial"/>
                <a:cs typeface="Arial"/>
              </a:rPr>
              <a:t>*</a:t>
            </a:r>
            <a:r>
              <a:rPr sz="1000" spc="-50" dirty="0">
                <a:solidFill>
                  <a:srgbClr val="7E7E7E"/>
                </a:solidFill>
                <a:latin typeface="Arial"/>
                <a:cs typeface="Arial"/>
              </a:rPr>
              <a:t> </a:t>
            </a:r>
            <a:r>
              <a:rPr sz="1000" dirty="0">
                <a:solidFill>
                  <a:srgbClr val="7E7E7E"/>
                </a:solidFill>
                <a:latin typeface="Arial"/>
                <a:cs typeface="Arial"/>
              </a:rPr>
              <a:t>Subgroup</a:t>
            </a:r>
            <a:r>
              <a:rPr sz="1000" spc="-65" dirty="0">
                <a:solidFill>
                  <a:srgbClr val="7E7E7E"/>
                </a:solidFill>
                <a:latin typeface="Arial"/>
                <a:cs typeface="Arial"/>
              </a:rPr>
              <a:t> </a:t>
            </a:r>
            <a:r>
              <a:rPr sz="1000" dirty="0">
                <a:solidFill>
                  <a:srgbClr val="7E7E7E"/>
                </a:solidFill>
                <a:latin typeface="Arial"/>
                <a:cs typeface="Arial"/>
              </a:rPr>
              <a:t>analysis</a:t>
            </a:r>
            <a:r>
              <a:rPr sz="1000" spc="-15" dirty="0">
                <a:solidFill>
                  <a:srgbClr val="7E7E7E"/>
                </a:solidFill>
                <a:latin typeface="Arial"/>
                <a:cs typeface="Arial"/>
              </a:rPr>
              <a:t> </a:t>
            </a:r>
            <a:r>
              <a:rPr sz="1000" spc="-20" dirty="0">
                <a:solidFill>
                  <a:srgbClr val="7E7E7E"/>
                </a:solidFill>
                <a:latin typeface="Arial"/>
                <a:cs typeface="Arial"/>
              </a:rPr>
              <a:t>uses</a:t>
            </a:r>
            <a:endParaRPr sz="1000">
              <a:latin typeface="Arial"/>
              <a:cs typeface="Arial"/>
            </a:endParaRPr>
          </a:p>
          <a:p>
            <a:pPr marL="12700">
              <a:lnSpc>
                <a:spcPct val="100000"/>
              </a:lnSpc>
              <a:spcBef>
                <a:spcPts val="5"/>
              </a:spcBef>
            </a:pPr>
            <a:r>
              <a:rPr sz="1000" dirty="0">
                <a:solidFill>
                  <a:srgbClr val="7E7E7E"/>
                </a:solidFill>
                <a:latin typeface="Arial"/>
                <a:cs typeface="Arial"/>
              </a:rPr>
              <a:t>merged</a:t>
            </a:r>
            <a:r>
              <a:rPr sz="1000" spc="-35" dirty="0">
                <a:solidFill>
                  <a:srgbClr val="7E7E7E"/>
                </a:solidFill>
                <a:latin typeface="Arial"/>
                <a:cs typeface="Arial"/>
              </a:rPr>
              <a:t> </a:t>
            </a:r>
            <a:r>
              <a:rPr sz="1000" dirty="0">
                <a:solidFill>
                  <a:srgbClr val="7E7E7E"/>
                </a:solidFill>
                <a:latin typeface="Arial"/>
                <a:cs typeface="Arial"/>
              </a:rPr>
              <a:t>data</a:t>
            </a:r>
            <a:r>
              <a:rPr sz="1000" spc="-20" dirty="0">
                <a:solidFill>
                  <a:srgbClr val="7E7E7E"/>
                </a:solidFill>
                <a:latin typeface="Arial"/>
                <a:cs typeface="Arial"/>
              </a:rPr>
              <a:t> </a:t>
            </a:r>
            <a:r>
              <a:rPr sz="1000" dirty="0">
                <a:solidFill>
                  <a:srgbClr val="7E7E7E"/>
                </a:solidFill>
                <a:latin typeface="Arial"/>
                <a:cs typeface="Arial"/>
              </a:rPr>
              <a:t>from</a:t>
            </a:r>
            <a:r>
              <a:rPr sz="1000" spc="-15" dirty="0">
                <a:solidFill>
                  <a:srgbClr val="7E7E7E"/>
                </a:solidFill>
                <a:latin typeface="Arial"/>
                <a:cs typeface="Arial"/>
              </a:rPr>
              <a:t> </a:t>
            </a:r>
            <a:r>
              <a:rPr sz="1000" spc="-10" dirty="0">
                <a:solidFill>
                  <a:srgbClr val="7E7E7E"/>
                </a:solidFill>
                <a:latin typeface="Arial"/>
                <a:cs typeface="Arial"/>
              </a:rPr>
              <a:t>S14-</a:t>
            </a:r>
            <a:r>
              <a:rPr sz="1000" spc="-25" dirty="0">
                <a:solidFill>
                  <a:srgbClr val="7E7E7E"/>
                </a:solidFill>
                <a:latin typeface="Arial"/>
                <a:cs typeface="Arial"/>
              </a:rPr>
              <a:t>16</a:t>
            </a:r>
            <a:endParaRPr sz="1000">
              <a:latin typeface="Arial"/>
              <a:cs typeface="Arial"/>
            </a:endParaRPr>
          </a:p>
        </p:txBody>
      </p:sp>
      <p:sp>
        <p:nvSpPr>
          <p:cNvPr id="92" name="object 92"/>
          <p:cNvSpPr txBox="1"/>
          <p:nvPr/>
        </p:nvSpPr>
        <p:spPr>
          <a:xfrm>
            <a:off x="291553" y="1762493"/>
            <a:ext cx="1297305" cy="277495"/>
          </a:xfrm>
          <a:prstGeom prst="rect">
            <a:avLst/>
          </a:prstGeom>
          <a:ln w="9525">
            <a:solidFill>
              <a:srgbClr val="5C5B5A"/>
            </a:solidFill>
          </a:ln>
        </p:spPr>
        <p:txBody>
          <a:bodyPr vert="horz" wrap="square" lIns="0" tIns="41275" rIns="0" bIns="0" rtlCol="0">
            <a:spAutoFit/>
          </a:bodyPr>
          <a:lstStyle/>
          <a:p>
            <a:pPr marL="106680">
              <a:lnSpc>
                <a:spcPct val="100000"/>
              </a:lnSpc>
              <a:spcBef>
                <a:spcPts val="325"/>
              </a:spcBef>
            </a:pPr>
            <a:r>
              <a:rPr sz="1200" spc="-10" dirty="0">
                <a:solidFill>
                  <a:srgbClr val="5C5B5A"/>
                </a:solidFill>
                <a:latin typeface="Arial"/>
                <a:cs typeface="Arial"/>
              </a:rPr>
              <a:t>Very</a:t>
            </a:r>
            <a:r>
              <a:rPr sz="1200" spc="-30" dirty="0">
                <a:solidFill>
                  <a:srgbClr val="5C5B5A"/>
                </a:solidFill>
                <a:latin typeface="Arial"/>
                <a:cs typeface="Arial"/>
              </a:rPr>
              <a:t> </a:t>
            </a:r>
            <a:r>
              <a:rPr sz="1200" dirty="0">
                <a:solidFill>
                  <a:srgbClr val="5C5B5A"/>
                </a:solidFill>
                <a:latin typeface="Arial"/>
                <a:cs typeface="Arial"/>
              </a:rPr>
              <a:t>high</a:t>
            </a:r>
            <a:r>
              <a:rPr sz="1200" spc="-30" dirty="0">
                <a:solidFill>
                  <a:srgbClr val="5C5B5A"/>
                </a:solidFill>
                <a:latin typeface="Arial"/>
                <a:cs typeface="Arial"/>
              </a:rPr>
              <a:t> </a:t>
            </a:r>
            <a:r>
              <a:rPr sz="1200" spc="-10" dirty="0">
                <a:solidFill>
                  <a:srgbClr val="5C5B5A"/>
                </a:solidFill>
                <a:latin typeface="Arial"/>
                <a:cs typeface="Arial"/>
              </a:rPr>
              <a:t>(9-</a:t>
            </a:r>
            <a:r>
              <a:rPr sz="1200" spc="-25" dirty="0">
                <a:solidFill>
                  <a:srgbClr val="5C5B5A"/>
                </a:solidFill>
                <a:latin typeface="Arial"/>
                <a:cs typeface="Arial"/>
              </a:rPr>
              <a:t>10)</a:t>
            </a:r>
            <a:endParaRPr sz="1200">
              <a:latin typeface="Arial"/>
              <a:cs typeface="Arial"/>
            </a:endParaRPr>
          </a:p>
        </p:txBody>
      </p:sp>
      <p:sp>
        <p:nvSpPr>
          <p:cNvPr id="93" name="object 93"/>
          <p:cNvSpPr txBox="1"/>
          <p:nvPr/>
        </p:nvSpPr>
        <p:spPr>
          <a:xfrm>
            <a:off x="291553" y="2700642"/>
            <a:ext cx="1297305" cy="277495"/>
          </a:xfrm>
          <a:prstGeom prst="rect">
            <a:avLst/>
          </a:prstGeom>
          <a:ln w="9525">
            <a:solidFill>
              <a:srgbClr val="5C5B5A"/>
            </a:solidFill>
          </a:ln>
        </p:spPr>
        <p:txBody>
          <a:bodyPr vert="horz" wrap="square" lIns="0" tIns="41275" rIns="0" bIns="0" rtlCol="0">
            <a:spAutoFit/>
          </a:bodyPr>
          <a:lstStyle/>
          <a:p>
            <a:pPr marL="310515">
              <a:lnSpc>
                <a:spcPct val="100000"/>
              </a:lnSpc>
              <a:spcBef>
                <a:spcPts val="325"/>
              </a:spcBef>
            </a:pPr>
            <a:r>
              <a:rPr sz="1200" dirty="0">
                <a:solidFill>
                  <a:srgbClr val="5C5B5A"/>
                </a:solidFill>
                <a:latin typeface="Arial"/>
                <a:cs typeface="Arial"/>
              </a:rPr>
              <a:t>High</a:t>
            </a:r>
            <a:r>
              <a:rPr sz="1200" spc="-10" dirty="0">
                <a:solidFill>
                  <a:srgbClr val="5C5B5A"/>
                </a:solidFill>
                <a:latin typeface="Arial"/>
                <a:cs typeface="Arial"/>
              </a:rPr>
              <a:t> (7-</a:t>
            </a:r>
            <a:r>
              <a:rPr sz="1200" spc="-25" dirty="0">
                <a:solidFill>
                  <a:srgbClr val="5C5B5A"/>
                </a:solidFill>
                <a:latin typeface="Arial"/>
                <a:cs typeface="Arial"/>
              </a:rPr>
              <a:t>8)</a:t>
            </a:r>
            <a:endParaRPr sz="1200">
              <a:latin typeface="Arial"/>
              <a:cs typeface="Arial"/>
            </a:endParaRPr>
          </a:p>
        </p:txBody>
      </p:sp>
      <p:sp>
        <p:nvSpPr>
          <p:cNvPr id="94" name="object 94"/>
          <p:cNvSpPr txBox="1"/>
          <p:nvPr/>
        </p:nvSpPr>
        <p:spPr>
          <a:xfrm>
            <a:off x="291553" y="4101706"/>
            <a:ext cx="1297305" cy="277495"/>
          </a:xfrm>
          <a:prstGeom prst="rect">
            <a:avLst/>
          </a:prstGeom>
          <a:ln w="9525">
            <a:solidFill>
              <a:srgbClr val="5C5B5A"/>
            </a:solidFill>
          </a:ln>
        </p:spPr>
        <p:txBody>
          <a:bodyPr vert="horz" wrap="square" lIns="0" tIns="41910" rIns="0" bIns="0" rtlCol="0">
            <a:spAutoFit/>
          </a:bodyPr>
          <a:lstStyle/>
          <a:p>
            <a:pPr marL="196215">
              <a:lnSpc>
                <a:spcPct val="100000"/>
              </a:lnSpc>
              <a:spcBef>
                <a:spcPts val="330"/>
              </a:spcBef>
            </a:pPr>
            <a:r>
              <a:rPr sz="1200" dirty="0">
                <a:solidFill>
                  <a:srgbClr val="5C5B5A"/>
                </a:solidFill>
                <a:latin typeface="Arial"/>
                <a:cs typeface="Arial"/>
              </a:rPr>
              <a:t>Medium</a:t>
            </a:r>
            <a:r>
              <a:rPr sz="1200" spc="-20" dirty="0">
                <a:solidFill>
                  <a:srgbClr val="5C5B5A"/>
                </a:solidFill>
                <a:latin typeface="Arial"/>
                <a:cs typeface="Arial"/>
              </a:rPr>
              <a:t> </a:t>
            </a:r>
            <a:r>
              <a:rPr sz="1200" spc="-10" dirty="0">
                <a:solidFill>
                  <a:srgbClr val="5C5B5A"/>
                </a:solidFill>
                <a:latin typeface="Arial"/>
                <a:cs typeface="Arial"/>
              </a:rPr>
              <a:t>(5-</a:t>
            </a:r>
            <a:r>
              <a:rPr sz="1200" spc="-35" dirty="0">
                <a:solidFill>
                  <a:srgbClr val="5C5B5A"/>
                </a:solidFill>
                <a:latin typeface="Arial"/>
                <a:cs typeface="Arial"/>
              </a:rPr>
              <a:t>6)</a:t>
            </a:r>
            <a:endParaRPr sz="1200">
              <a:latin typeface="Arial"/>
              <a:cs typeface="Arial"/>
            </a:endParaRPr>
          </a:p>
        </p:txBody>
      </p:sp>
      <p:sp>
        <p:nvSpPr>
          <p:cNvPr id="95" name="object 95"/>
          <p:cNvSpPr txBox="1"/>
          <p:nvPr/>
        </p:nvSpPr>
        <p:spPr>
          <a:xfrm>
            <a:off x="291541" y="4867135"/>
            <a:ext cx="1297305" cy="277495"/>
          </a:xfrm>
          <a:prstGeom prst="rect">
            <a:avLst/>
          </a:prstGeom>
          <a:ln w="9525">
            <a:solidFill>
              <a:srgbClr val="5C5B5A"/>
            </a:solidFill>
          </a:ln>
        </p:spPr>
        <p:txBody>
          <a:bodyPr vert="horz" wrap="square" lIns="0" tIns="41910" rIns="0" bIns="0" rtlCol="0">
            <a:spAutoFit/>
          </a:bodyPr>
          <a:lstStyle/>
          <a:p>
            <a:pPr marL="327660">
              <a:lnSpc>
                <a:spcPct val="100000"/>
              </a:lnSpc>
              <a:spcBef>
                <a:spcPts val="330"/>
              </a:spcBef>
            </a:pPr>
            <a:r>
              <a:rPr sz="1200" dirty="0">
                <a:solidFill>
                  <a:srgbClr val="5C5B5A"/>
                </a:solidFill>
                <a:latin typeface="Arial"/>
                <a:cs typeface="Arial"/>
              </a:rPr>
              <a:t>Low</a:t>
            </a:r>
            <a:r>
              <a:rPr sz="1200" spc="-5" dirty="0">
                <a:solidFill>
                  <a:srgbClr val="5C5B5A"/>
                </a:solidFill>
                <a:latin typeface="Arial"/>
                <a:cs typeface="Arial"/>
              </a:rPr>
              <a:t> </a:t>
            </a:r>
            <a:r>
              <a:rPr sz="1200" spc="-10" dirty="0">
                <a:solidFill>
                  <a:srgbClr val="5C5B5A"/>
                </a:solidFill>
                <a:latin typeface="Arial"/>
                <a:cs typeface="Arial"/>
              </a:rPr>
              <a:t>(0-</a:t>
            </a:r>
            <a:r>
              <a:rPr sz="1200" spc="-25" dirty="0">
                <a:solidFill>
                  <a:srgbClr val="5C5B5A"/>
                </a:solidFill>
                <a:latin typeface="Arial"/>
                <a:cs typeface="Arial"/>
              </a:rPr>
              <a:t>4)</a:t>
            </a:r>
            <a:endParaRPr sz="1200">
              <a:latin typeface="Arial"/>
              <a:cs typeface="Arial"/>
            </a:endParaRPr>
          </a:p>
        </p:txBody>
      </p:sp>
      <p:sp>
        <p:nvSpPr>
          <p:cNvPr id="96" name="object 96"/>
          <p:cNvSpPr txBox="1"/>
          <p:nvPr/>
        </p:nvSpPr>
        <p:spPr>
          <a:xfrm>
            <a:off x="551484" y="6380175"/>
            <a:ext cx="10972800" cy="4826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5C5B5A"/>
                </a:solidFill>
                <a:latin typeface="Arial"/>
                <a:cs typeface="Arial"/>
              </a:rPr>
              <a:t>Q10.</a:t>
            </a:r>
            <a:r>
              <a:rPr sz="1000" spc="-35" dirty="0">
                <a:solidFill>
                  <a:srgbClr val="5C5B5A"/>
                </a:solidFill>
                <a:latin typeface="Arial"/>
                <a:cs typeface="Arial"/>
              </a:rPr>
              <a:t> </a:t>
            </a:r>
            <a:r>
              <a:rPr sz="1000" spc="-10" dirty="0">
                <a:solidFill>
                  <a:srgbClr val="5C5B5A"/>
                </a:solidFill>
                <a:latin typeface="Arial"/>
                <a:cs typeface="Arial"/>
              </a:rPr>
              <a:t>Overall, </a:t>
            </a:r>
            <a:r>
              <a:rPr sz="1000" dirty="0">
                <a:solidFill>
                  <a:srgbClr val="5C5B5A"/>
                </a:solidFill>
                <a:latin typeface="Arial"/>
                <a:cs typeface="Arial"/>
              </a:rPr>
              <a:t>to</a:t>
            </a:r>
            <a:r>
              <a:rPr sz="1000" spc="-30" dirty="0">
                <a:solidFill>
                  <a:srgbClr val="5C5B5A"/>
                </a:solidFill>
                <a:latin typeface="Arial"/>
                <a:cs typeface="Arial"/>
              </a:rPr>
              <a:t> </a:t>
            </a:r>
            <a:r>
              <a:rPr sz="1000" dirty="0">
                <a:solidFill>
                  <a:srgbClr val="5C5B5A"/>
                </a:solidFill>
                <a:latin typeface="Arial"/>
                <a:cs typeface="Arial"/>
              </a:rPr>
              <a:t>what</a:t>
            </a:r>
            <a:r>
              <a:rPr sz="1000" spc="-10" dirty="0">
                <a:solidFill>
                  <a:srgbClr val="5C5B5A"/>
                </a:solidFill>
                <a:latin typeface="Arial"/>
                <a:cs typeface="Arial"/>
              </a:rPr>
              <a:t> </a:t>
            </a:r>
            <a:r>
              <a:rPr sz="1000" dirty="0">
                <a:solidFill>
                  <a:srgbClr val="5C5B5A"/>
                </a:solidFill>
                <a:latin typeface="Arial"/>
                <a:cs typeface="Arial"/>
              </a:rPr>
              <a:t>extent</a:t>
            </a:r>
            <a:r>
              <a:rPr sz="1000" spc="-30" dirty="0">
                <a:solidFill>
                  <a:srgbClr val="5C5B5A"/>
                </a:solidFill>
                <a:latin typeface="Arial"/>
                <a:cs typeface="Arial"/>
              </a:rPr>
              <a:t> </a:t>
            </a:r>
            <a:r>
              <a:rPr sz="1000" dirty="0">
                <a:solidFill>
                  <a:srgbClr val="5C5B5A"/>
                </a:solidFill>
                <a:latin typeface="Arial"/>
                <a:cs typeface="Arial"/>
              </a:rPr>
              <a:t>do</a:t>
            </a:r>
            <a:r>
              <a:rPr sz="1000" spc="-30" dirty="0">
                <a:solidFill>
                  <a:srgbClr val="5C5B5A"/>
                </a:solidFill>
                <a:latin typeface="Arial"/>
                <a:cs typeface="Arial"/>
              </a:rPr>
              <a:t> </a:t>
            </a:r>
            <a:r>
              <a:rPr sz="1000" dirty="0">
                <a:solidFill>
                  <a:srgbClr val="5C5B5A"/>
                </a:solidFill>
                <a:latin typeface="Arial"/>
                <a:cs typeface="Arial"/>
              </a:rPr>
              <a:t>you feel</a:t>
            </a:r>
            <a:r>
              <a:rPr sz="1000" spc="-35" dirty="0">
                <a:solidFill>
                  <a:srgbClr val="5C5B5A"/>
                </a:solidFill>
                <a:latin typeface="Arial"/>
                <a:cs typeface="Arial"/>
              </a:rPr>
              <a:t> </a:t>
            </a:r>
            <a:r>
              <a:rPr sz="1000" dirty="0">
                <a:solidFill>
                  <a:srgbClr val="5C5B5A"/>
                </a:solidFill>
                <a:latin typeface="Arial"/>
                <a:cs typeface="Arial"/>
              </a:rPr>
              <a:t>that</a:t>
            </a:r>
            <a:r>
              <a:rPr sz="1000" spc="-35" dirty="0">
                <a:solidFill>
                  <a:srgbClr val="5C5B5A"/>
                </a:solidFill>
                <a:latin typeface="Arial"/>
                <a:cs typeface="Arial"/>
              </a:rPr>
              <a:t> </a:t>
            </a:r>
            <a:r>
              <a:rPr sz="1000" dirty="0">
                <a:solidFill>
                  <a:srgbClr val="5C5B5A"/>
                </a:solidFill>
                <a:latin typeface="Arial"/>
                <a:cs typeface="Arial"/>
              </a:rPr>
              <a:t>the</a:t>
            </a:r>
            <a:r>
              <a:rPr sz="1000" spc="-25" dirty="0">
                <a:solidFill>
                  <a:srgbClr val="5C5B5A"/>
                </a:solidFill>
                <a:latin typeface="Arial"/>
                <a:cs typeface="Arial"/>
              </a:rPr>
              <a:t> </a:t>
            </a:r>
            <a:r>
              <a:rPr sz="1000" dirty="0">
                <a:solidFill>
                  <a:srgbClr val="5C5B5A"/>
                </a:solidFill>
                <a:latin typeface="Arial"/>
                <a:cs typeface="Arial"/>
              </a:rPr>
              <a:t>things</a:t>
            </a:r>
            <a:r>
              <a:rPr sz="1000" spc="-15" dirty="0">
                <a:solidFill>
                  <a:srgbClr val="5C5B5A"/>
                </a:solidFill>
                <a:latin typeface="Arial"/>
                <a:cs typeface="Arial"/>
              </a:rPr>
              <a:t> </a:t>
            </a:r>
            <a:r>
              <a:rPr sz="1000" dirty="0">
                <a:solidFill>
                  <a:srgbClr val="5C5B5A"/>
                </a:solidFill>
                <a:latin typeface="Arial"/>
                <a:cs typeface="Arial"/>
              </a:rPr>
              <a:t>you</a:t>
            </a:r>
            <a:r>
              <a:rPr sz="1000" spc="-5" dirty="0">
                <a:solidFill>
                  <a:srgbClr val="5C5B5A"/>
                </a:solidFill>
                <a:latin typeface="Arial"/>
                <a:cs typeface="Arial"/>
              </a:rPr>
              <a:t> </a:t>
            </a:r>
            <a:r>
              <a:rPr sz="1000" dirty="0">
                <a:solidFill>
                  <a:srgbClr val="5C5B5A"/>
                </a:solidFill>
                <a:latin typeface="Arial"/>
                <a:cs typeface="Arial"/>
              </a:rPr>
              <a:t>do</a:t>
            </a:r>
            <a:r>
              <a:rPr sz="1000" spc="-25" dirty="0">
                <a:solidFill>
                  <a:srgbClr val="5C5B5A"/>
                </a:solidFill>
                <a:latin typeface="Arial"/>
                <a:cs typeface="Arial"/>
              </a:rPr>
              <a:t> </a:t>
            </a:r>
            <a:r>
              <a:rPr sz="1000" dirty="0">
                <a:solidFill>
                  <a:srgbClr val="5C5B5A"/>
                </a:solidFill>
                <a:latin typeface="Arial"/>
                <a:cs typeface="Arial"/>
              </a:rPr>
              <a:t>in</a:t>
            </a:r>
            <a:r>
              <a:rPr sz="1000" spc="-25" dirty="0">
                <a:solidFill>
                  <a:srgbClr val="5C5B5A"/>
                </a:solidFill>
                <a:latin typeface="Arial"/>
                <a:cs typeface="Arial"/>
              </a:rPr>
              <a:t> </a:t>
            </a:r>
            <a:r>
              <a:rPr sz="1000" dirty="0">
                <a:solidFill>
                  <a:srgbClr val="5C5B5A"/>
                </a:solidFill>
                <a:latin typeface="Arial"/>
                <a:cs typeface="Arial"/>
              </a:rPr>
              <a:t>your</a:t>
            </a:r>
            <a:r>
              <a:rPr sz="1000" spc="5" dirty="0">
                <a:solidFill>
                  <a:srgbClr val="5C5B5A"/>
                </a:solidFill>
                <a:latin typeface="Arial"/>
                <a:cs typeface="Arial"/>
              </a:rPr>
              <a:t> </a:t>
            </a:r>
            <a:r>
              <a:rPr sz="1000" dirty="0">
                <a:solidFill>
                  <a:srgbClr val="5C5B5A"/>
                </a:solidFill>
                <a:latin typeface="Arial"/>
                <a:cs typeface="Arial"/>
              </a:rPr>
              <a:t>life</a:t>
            </a:r>
            <a:r>
              <a:rPr sz="1000" spc="-15" dirty="0">
                <a:solidFill>
                  <a:srgbClr val="5C5B5A"/>
                </a:solidFill>
                <a:latin typeface="Arial"/>
                <a:cs typeface="Arial"/>
              </a:rPr>
              <a:t> </a:t>
            </a:r>
            <a:r>
              <a:rPr sz="1000" dirty="0">
                <a:solidFill>
                  <a:srgbClr val="5C5B5A"/>
                </a:solidFill>
                <a:latin typeface="Arial"/>
                <a:cs typeface="Arial"/>
              </a:rPr>
              <a:t>are</a:t>
            </a:r>
            <a:r>
              <a:rPr sz="1000" spc="-30" dirty="0">
                <a:solidFill>
                  <a:srgbClr val="5C5B5A"/>
                </a:solidFill>
                <a:latin typeface="Arial"/>
                <a:cs typeface="Arial"/>
              </a:rPr>
              <a:t> </a:t>
            </a:r>
            <a:r>
              <a:rPr sz="1000" spc="-10" dirty="0">
                <a:solidFill>
                  <a:srgbClr val="5C5B5A"/>
                </a:solidFill>
                <a:latin typeface="Arial"/>
                <a:cs typeface="Arial"/>
              </a:rPr>
              <a:t>worthwhile,</a:t>
            </a:r>
            <a:r>
              <a:rPr sz="1000" spc="20" dirty="0">
                <a:solidFill>
                  <a:srgbClr val="5C5B5A"/>
                </a:solidFill>
                <a:latin typeface="Arial"/>
                <a:cs typeface="Arial"/>
              </a:rPr>
              <a:t> </a:t>
            </a:r>
            <a:r>
              <a:rPr sz="1000" dirty="0">
                <a:solidFill>
                  <a:srgbClr val="5C5B5A"/>
                </a:solidFill>
                <a:latin typeface="Arial"/>
                <a:cs typeface="Arial"/>
              </a:rPr>
              <a:t>on</a:t>
            </a:r>
            <a:r>
              <a:rPr sz="1000" spc="-35" dirty="0">
                <a:solidFill>
                  <a:srgbClr val="5C5B5A"/>
                </a:solidFill>
                <a:latin typeface="Arial"/>
                <a:cs typeface="Arial"/>
              </a:rPr>
              <a:t> </a:t>
            </a:r>
            <a:r>
              <a:rPr sz="1000" dirty="0">
                <a:solidFill>
                  <a:srgbClr val="5C5B5A"/>
                </a:solidFill>
                <a:latin typeface="Arial"/>
                <a:cs typeface="Arial"/>
              </a:rPr>
              <a:t>a</a:t>
            </a:r>
            <a:r>
              <a:rPr sz="1000" spc="-25" dirty="0">
                <a:solidFill>
                  <a:srgbClr val="5C5B5A"/>
                </a:solidFill>
                <a:latin typeface="Arial"/>
                <a:cs typeface="Arial"/>
              </a:rPr>
              <a:t> </a:t>
            </a:r>
            <a:r>
              <a:rPr sz="1000" dirty="0">
                <a:solidFill>
                  <a:srgbClr val="5C5B5A"/>
                </a:solidFill>
                <a:latin typeface="Arial"/>
                <a:cs typeface="Arial"/>
              </a:rPr>
              <a:t>scale</a:t>
            </a:r>
            <a:r>
              <a:rPr sz="1000" spc="-20" dirty="0">
                <a:solidFill>
                  <a:srgbClr val="5C5B5A"/>
                </a:solidFill>
                <a:latin typeface="Arial"/>
                <a:cs typeface="Arial"/>
              </a:rPr>
              <a:t> </a:t>
            </a:r>
            <a:r>
              <a:rPr sz="1000" dirty="0">
                <a:solidFill>
                  <a:srgbClr val="5C5B5A"/>
                </a:solidFill>
                <a:latin typeface="Arial"/>
                <a:cs typeface="Arial"/>
              </a:rPr>
              <a:t>of</a:t>
            </a:r>
            <a:r>
              <a:rPr sz="1000" spc="-20" dirty="0">
                <a:solidFill>
                  <a:srgbClr val="5C5B5A"/>
                </a:solidFill>
                <a:latin typeface="Arial"/>
                <a:cs typeface="Arial"/>
              </a:rPr>
              <a:t> </a:t>
            </a:r>
            <a:r>
              <a:rPr sz="1000" dirty="0">
                <a:solidFill>
                  <a:srgbClr val="5C5B5A"/>
                </a:solidFill>
                <a:latin typeface="Arial"/>
                <a:cs typeface="Arial"/>
              </a:rPr>
              <a:t>0</a:t>
            </a:r>
            <a:r>
              <a:rPr sz="1000" spc="-35" dirty="0">
                <a:solidFill>
                  <a:srgbClr val="5C5B5A"/>
                </a:solidFill>
                <a:latin typeface="Arial"/>
                <a:cs typeface="Arial"/>
              </a:rPr>
              <a:t> </a:t>
            </a:r>
            <a:r>
              <a:rPr sz="1000" dirty="0">
                <a:solidFill>
                  <a:srgbClr val="5C5B5A"/>
                </a:solidFill>
                <a:latin typeface="Arial"/>
                <a:cs typeface="Arial"/>
              </a:rPr>
              <a:t>to</a:t>
            </a:r>
            <a:r>
              <a:rPr sz="1000" spc="-30" dirty="0">
                <a:solidFill>
                  <a:srgbClr val="5C5B5A"/>
                </a:solidFill>
                <a:latin typeface="Arial"/>
                <a:cs typeface="Arial"/>
              </a:rPr>
              <a:t> </a:t>
            </a:r>
            <a:r>
              <a:rPr sz="1000" dirty="0">
                <a:solidFill>
                  <a:srgbClr val="5C5B5A"/>
                </a:solidFill>
                <a:latin typeface="Arial"/>
                <a:cs typeface="Arial"/>
              </a:rPr>
              <a:t>10,</a:t>
            </a:r>
            <a:r>
              <a:rPr sz="1000" spc="-30" dirty="0">
                <a:solidFill>
                  <a:srgbClr val="5C5B5A"/>
                </a:solidFill>
                <a:latin typeface="Arial"/>
                <a:cs typeface="Arial"/>
              </a:rPr>
              <a:t> </a:t>
            </a:r>
            <a:r>
              <a:rPr sz="1000" dirty="0">
                <a:solidFill>
                  <a:srgbClr val="5C5B5A"/>
                </a:solidFill>
                <a:latin typeface="Arial"/>
                <a:cs typeface="Arial"/>
              </a:rPr>
              <a:t>where</a:t>
            </a:r>
            <a:r>
              <a:rPr sz="1000" spc="-15" dirty="0">
                <a:solidFill>
                  <a:srgbClr val="5C5B5A"/>
                </a:solidFill>
                <a:latin typeface="Arial"/>
                <a:cs typeface="Arial"/>
              </a:rPr>
              <a:t> </a:t>
            </a:r>
            <a:r>
              <a:rPr sz="1000" dirty="0">
                <a:solidFill>
                  <a:srgbClr val="5C5B5A"/>
                </a:solidFill>
                <a:latin typeface="Arial"/>
                <a:cs typeface="Arial"/>
              </a:rPr>
              <a:t>0</a:t>
            </a:r>
            <a:r>
              <a:rPr sz="1000" spc="-20" dirty="0">
                <a:solidFill>
                  <a:srgbClr val="5C5B5A"/>
                </a:solidFill>
                <a:latin typeface="Arial"/>
                <a:cs typeface="Arial"/>
              </a:rPr>
              <a:t> </a:t>
            </a:r>
            <a:r>
              <a:rPr sz="1000" dirty="0">
                <a:solidFill>
                  <a:srgbClr val="5C5B5A"/>
                </a:solidFill>
                <a:latin typeface="Arial"/>
                <a:cs typeface="Arial"/>
              </a:rPr>
              <a:t>is</a:t>
            </a:r>
            <a:r>
              <a:rPr sz="1000" spc="-15" dirty="0">
                <a:solidFill>
                  <a:srgbClr val="5C5B5A"/>
                </a:solidFill>
                <a:latin typeface="Arial"/>
                <a:cs typeface="Arial"/>
              </a:rPr>
              <a:t> </a:t>
            </a:r>
            <a:r>
              <a:rPr sz="1000" dirty="0">
                <a:solidFill>
                  <a:srgbClr val="5C5B5A"/>
                </a:solidFill>
                <a:latin typeface="Arial"/>
                <a:cs typeface="Arial"/>
              </a:rPr>
              <a:t>“not</a:t>
            </a:r>
            <a:r>
              <a:rPr sz="1000" spc="-25" dirty="0">
                <a:solidFill>
                  <a:srgbClr val="5C5B5A"/>
                </a:solidFill>
                <a:latin typeface="Arial"/>
                <a:cs typeface="Arial"/>
              </a:rPr>
              <a:t> </a:t>
            </a:r>
            <a:r>
              <a:rPr sz="1000" dirty="0">
                <a:solidFill>
                  <a:srgbClr val="5C5B5A"/>
                </a:solidFill>
                <a:latin typeface="Arial"/>
                <a:cs typeface="Arial"/>
              </a:rPr>
              <a:t>at</a:t>
            </a:r>
            <a:r>
              <a:rPr sz="1000" spc="-20" dirty="0">
                <a:solidFill>
                  <a:srgbClr val="5C5B5A"/>
                </a:solidFill>
                <a:latin typeface="Arial"/>
                <a:cs typeface="Arial"/>
              </a:rPr>
              <a:t> </a:t>
            </a:r>
            <a:r>
              <a:rPr sz="1000" dirty="0">
                <a:solidFill>
                  <a:srgbClr val="5C5B5A"/>
                </a:solidFill>
                <a:latin typeface="Arial"/>
                <a:cs typeface="Arial"/>
              </a:rPr>
              <a:t>all”</a:t>
            </a:r>
            <a:r>
              <a:rPr sz="1000" spc="-10" dirty="0">
                <a:solidFill>
                  <a:srgbClr val="5C5B5A"/>
                </a:solidFill>
                <a:latin typeface="Arial"/>
                <a:cs typeface="Arial"/>
              </a:rPr>
              <a:t> </a:t>
            </a:r>
            <a:r>
              <a:rPr sz="1000" dirty="0">
                <a:solidFill>
                  <a:srgbClr val="5C5B5A"/>
                </a:solidFill>
                <a:latin typeface="Arial"/>
                <a:cs typeface="Arial"/>
              </a:rPr>
              <a:t>and</a:t>
            </a:r>
            <a:r>
              <a:rPr sz="1000" spc="-20" dirty="0">
                <a:solidFill>
                  <a:srgbClr val="5C5B5A"/>
                </a:solidFill>
                <a:latin typeface="Arial"/>
                <a:cs typeface="Arial"/>
              </a:rPr>
              <a:t> </a:t>
            </a:r>
            <a:r>
              <a:rPr sz="1000" dirty="0">
                <a:solidFill>
                  <a:srgbClr val="5C5B5A"/>
                </a:solidFill>
                <a:latin typeface="Arial"/>
                <a:cs typeface="Arial"/>
              </a:rPr>
              <a:t>10</a:t>
            </a:r>
            <a:r>
              <a:rPr sz="1000" spc="-30" dirty="0">
                <a:solidFill>
                  <a:srgbClr val="5C5B5A"/>
                </a:solidFill>
                <a:latin typeface="Arial"/>
                <a:cs typeface="Arial"/>
              </a:rPr>
              <a:t> </a:t>
            </a:r>
            <a:r>
              <a:rPr sz="1000" dirty="0">
                <a:solidFill>
                  <a:srgbClr val="5C5B5A"/>
                </a:solidFill>
                <a:latin typeface="Arial"/>
                <a:cs typeface="Arial"/>
              </a:rPr>
              <a:t>is</a:t>
            </a:r>
            <a:r>
              <a:rPr sz="1000" spc="-20" dirty="0">
                <a:solidFill>
                  <a:srgbClr val="5C5B5A"/>
                </a:solidFill>
                <a:latin typeface="Arial"/>
                <a:cs typeface="Arial"/>
              </a:rPr>
              <a:t> </a:t>
            </a:r>
            <a:r>
              <a:rPr sz="1000" dirty="0">
                <a:solidFill>
                  <a:srgbClr val="5C5B5A"/>
                </a:solidFill>
                <a:latin typeface="Arial"/>
                <a:cs typeface="Arial"/>
              </a:rPr>
              <a:t>“completely”? /</a:t>
            </a:r>
            <a:r>
              <a:rPr sz="1000" spc="-25" dirty="0">
                <a:solidFill>
                  <a:srgbClr val="5C5B5A"/>
                </a:solidFill>
                <a:latin typeface="Arial"/>
                <a:cs typeface="Arial"/>
              </a:rPr>
              <a:t> </a:t>
            </a:r>
            <a:r>
              <a:rPr sz="1000" dirty="0">
                <a:solidFill>
                  <a:srgbClr val="5C5B5A"/>
                </a:solidFill>
                <a:latin typeface="Arial"/>
                <a:cs typeface="Arial"/>
              </a:rPr>
              <a:t>Unweighted</a:t>
            </a:r>
            <a:r>
              <a:rPr sz="1000" spc="5" dirty="0">
                <a:solidFill>
                  <a:srgbClr val="5C5B5A"/>
                </a:solidFill>
                <a:latin typeface="Arial"/>
                <a:cs typeface="Arial"/>
              </a:rPr>
              <a:t> </a:t>
            </a:r>
            <a:r>
              <a:rPr sz="1000" dirty="0">
                <a:solidFill>
                  <a:srgbClr val="5C5B5A"/>
                </a:solidFill>
                <a:latin typeface="Arial"/>
                <a:cs typeface="Arial"/>
              </a:rPr>
              <a:t>base:</a:t>
            </a:r>
            <a:r>
              <a:rPr sz="1000" spc="-35" dirty="0">
                <a:solidFill>
                  <a:srgbClr val="5C5B5A"/>
                </a:solidFill>
                <a:latin typeface="Arial"/>
                <a:cs typeface="Arial"/>
              </a:rPr>
              <a:t> </a:t>
            </a:r>
            <a:r>
              <a:rPr sz="1000" dirty="0">
                <a:solidFill>
                  <a:srgbClr val="5C5B5A"/>
                </a:solidFill>
                <a:latin typeface="Arial"/>
                <a:cs typeface="Arial"/>
              </a:rPr>
              <a:t>(All</a:t>
            </a:r>
            <a:r>
              <a:rPr sz="1000" spc="-15" dirty="0">
                <a:solidFill>
                  <a:srgbClr val="5C5B5A"/>
                </a:solidFill>
                <a:latin typeface="Arial"/>
                <a:cs typeface="Arial"/>
              </a:rPr>
              <a:t> </a:t>
            </a:r>
            <a:r>
              <a:rPr sz="1000" spc="-10" dirty="0">
                <a:solidFill>
                  <a:srgbClr val="5C5B5A"/>
                </a:solidFill>
                <a:latin typeface="Arial"/>
                <a:cs typeface="Arial"/>
              </a:rPr>
              <a:t>respondents)</a:t>
            </a:r>
            <a:r>
              <a:rPr sz="1000" spc="500" dirty="0">
                <a:solidFill>
                  <a:srgbClr val="5C5B5A"/>
                </a:solidFill>
                <a:latin typeface="Arial"/>
                <a:cs typeface="Arial"/>
              </a:rPr>
              <a:t>  </a:t>
            </a:r>
            <a:r>
              <a:rPr sz="1000" dirty="0">
                <a:solidFill>
                  <a:srgbClr val="5C5B5A"/>
                </a:solidFill>
                <a:latin typeface="Arial"/>
                <a:cs typeface="Arial"/>
              </a:rPr>
              <a:t>S7,</a:t>
            </a:r>
            <a:r>
              <a:rPr sz="1000" spc="-20" dirty="0">
                <a:solidFill>
                  <a:srgbClr val="5C5B5A"/>
                </a:solidFill>
                <a:latin typeface="Arial"/>
                <a:cs typeface="Arial"/>
              </a:rPr>
              <a:t> </a:t>
            </a:r>
            <a:r>
              <a:rPr sz="1000" dirty="0">
                <a:solidFill>
                  <a:srgbClr val="5C5B5A"/>
                </a:solidFill>
                <a:latin typeface="Arial"/>
                <a:cs typeface="Arial"/>
              </a:rPr>
              <a:t>1488;</a:t>
            </a:r>
            <a:r>
              <a:rPr sz="1000" spc="-25" dirty="0">
                <a:solidFill>
                  <a:srgbClr val="5C5B5A"/>
                </a:solidFill>
                <a:latin typeface="Arial"/>
                <a:cs typeface="Arial"/>
              </a:rPr>
              <a:t> </a:t>
            </a:r>
            <a:r>
              <a:rPr sz="1000" dirty="0">
                <a:solidFill>
                  <a:srgbClr val="5C5B5A"/>
                </a:solidFill>
                <a:latin typeface="Arial"/>
                <a:cs typeface="Arial"/>
              </a:rPr>
              <a:t>S8,</a:t>
            </a:r>
            <a:r>
              <a:rPr sz="1000" spc="-15" dirty="0">
                <a:solidFill>
                  <a:srgbClr val="5C5B5A"/>
                </a:solidFill>
                <a:latin typeface="Arial"/>
                <a:cs typeface="Arial"/>
              </a:rPr>
              <a:t> </a:t>
            </a:r>
            <a:r>
              <a:rPr sz="1000" dirty="0">
                <a:solidFill>
                  <a:srgbClr val="5C5B5A"/>
                </a:solidFill>
                <a:latin typeface="Arial"/>
                <a:cs typeface="Arial"/>
              </a:rPr>
              <a:t>1612;</a:t>
            </a:r>
            <a:r>
              <a:rPr sz="1000" spc="-30" dirty="0">
                <a:solidFill>
                  <a:srgbClr val="5C5B5A"/>
                </a:solidFill>
                <a:latin typeface="Arial"/>
                <a:cs typeface="Arial"/>
              </a:rPr>
              <a:t> </a:t>
            </a:r>
            <a:r>
              <a:rPr sz="1000" dirty="0">
                <a:solidFill>
                  <a:srgbClr val="5C5B5A"/>
                </a:solidFill>
                <a:latin typeface="Arial"/>
                <a:cs typeface="Arial"/>
              </a:rPr>
              <a:t>S9,</a:t>
            </a:r>
            <a:r>
              <a:rPr sz="1000" spc="-15" dirty="0">
                <a:solidFill>
                  <a:srgbClr val="5C5B5A"/>
                </a:solidFill>
                <a:latin typeface="Arial"/>
                <a:cs typeface="Arial"/>
              </a:rPr>
              <a:t> </a:t>
            </a:r>
            <a:r>
              <a:rPr sz="1000" dirty="0">
                <a:solidFill>
                  <a:srgbClr val="5C5B5A"/>
                </a:solidFill>
                <a:latin typeface="Arial"/>
                <a:cs typeface="Arial"/>
              </a:rPr>
              <a:t>1560;</a:t>
            </a:r>
            <a:r>
              <a:rPr sz="1000" spc="-25" dirty="0">
                <a:solidFill>
                  <a:srgbClr val="5C5B5A"/>
                </a:solidFill>
                <a:latin typeface="Arial"/>
                <a:cs typeface="Arial"/>
              </a:rPr>
              <a:t> </a:t>
            </a:r>
            <a:r>
              <a:rPr sz="1000" dirty="0">
                <a:solidFill>
                  <a:srgbClr val="5C5B5A"/>
                </a:solidFill>
                <a:latin typeface="Arial"/>
                <a:cs typeface="Arial"/>
              </a:rPr>
              <a:t>S10,</a:t>
            </a:r>
            <a:r>
              <a:rPr sz="1000" spc="-20" dirty="0">
                <a:solidFill>
                  <a:srgbClr val="5C5B5A"/>
                </a:solidFill>
                <a:latin typeface="Arial"/>
                <a:cs typeface="Arial"/>
              </a:rPr>
              <a:t> </a:t>
            </a:r>
            <a:r>
              <a:rPr sz="1000" dirty="0">
                <a:solidFill>
                  <a:srgbClr val="5C5B5A"/>
                </a:solidFill>
                <a:latin typeface="Arial"/>
                <a:cs typeface="Arial"/>
              </a:rPr>
              <a:t>1546;</a:t>
            </a:r>
            <a:r>
              <a:rPr sz="1000" spc="-30" dirty="0">
                <a:solidFill>
                  <a:srgbClr val="5C5B5A"/>
                </a:solidFill>
                <a:latin typeface="Arial"/>
                <a:cs typeface="Arial"/>
              </a:rPr>
              <a:t> </a:t>
            </a:r>
            <a:r>
              <a:rPr sz="1000" dirty="0">
                <a:solidFill>
                  <a:srgbClr val="5C5B5A"/>
                </a:solidFill>
                <a:latin typeface="Arial"/>
                <a:cs typeface="Arial"/>
              </a:rPr>
              <a:t>S11,</a:t>
            </a:r>
            <a:r>
              <a:rPr sz="1000" spc="-15" dirty="0">
                <a:solidFill>
                  <a:srgbClr val="5C5B5A"/>
                </a:solidFill>
                <a:latin typeface="Arial"/>
                <a:cs typeface="Arial"/>
              </a:rPr>
              <a:t> </a:t>
            </a:r>
            <a:r>
              <a:rPr sz="1000" dirty="0">
                <a:solidFill>
                  <a:srgbClr val="5C5B5A"/>
                </a:solidFill>
                <a:latin typeface="Arial"/>
                <a:cs typeface="Arial"/>
              </a:rPr>
              <a:t>1460;</a:t>
            </a:r>
            <a:r>
              <a:rPr sz="1000" spc="-30" dirty="0">
                <a:solidFill>
                  <a:srgbClr val="5C5B5A"/>
                </a:solidFill>
                <a:latin typeface="Arial"/>
                <a:cs typeface="Arial"/>
              </a:rPr>
              <a:t> </a:t>
            </a:r>
            <a:r>
              <a:rPr sz="1000" dirty="0">
                <a:solidFill>
                  <a:srgbClr val="5C5B5A"/>
                </a:solidFill>
                <a:latin typeface="Arial"/>
                <a:cs typeface="Arial"/>
              </a:rPr>
              <a:t>S12,</a:t>
            </a:r>
            <a:r>
              <a:rPr sz="1000" spc="-20" dirty="0">
                <a:solidFill>
                  <a:srgbClr val="5C5B5A"/>
                </a:solidFill>
                <a:latin typeface="Arial"/>
                <a:cs typeface="Arial"/>
              </a:rPr>
              <a:t> </a:t>
            </a:r>
            <a:r>
              <a:rPr sz="1000" dirty="0">
                <a:solidFill>
                  <a:srgbClr val="5C5B5A"/>
                </a:solidFill>
                <a:latin typeface="Arial"/>
                <a:cs typeface="Arial"/>
              </a:rPr>
              <a:t>1551;</a:t>
            </a:r>
            <a:r>
              <a:rPr sz="1000" spc="-30" dirty="0">
                <a:solidFill>
                  <a:srgbClr val="5C5B5A"/>
                </a:solidFill>
                <a:latin typeface="Arial"/>
                <a:cs typeface="Arial"/>
              </a:rPr>
              <a:t> </a:t>
            </a:r>
            <a:r>
              <a:rPr sz="1000" dirty="0">
                <a:solidFill>
                  <a:srgbClr val="5C5B5A"/>
                </a:solidFill>
                <a:latin typeface="Arial"/>
                <a:cs typeface="Arial"/>
              </a:rPr>
              <a:t>S13,</a:t>
            </a:r>
            <a:r>
              <a:rPr sz="1000" spc="-25" dirty="0">
                <a:solidFill>
                  <a:srgbClr val="5C5B5A"/>
                </a:solidFill>
                <a:latin typeface="Arial"/>
                <a:cs typeface="Arial"/>
              </a:rPr>
              <a:t> </a:t>
            </a:r>
            <a:r>
              <a:rPr sz="1000" dirty="0">
                <a:solidFill>
                  <a:srgbClr val="5C5B5A"/>
                </a:solidFill>
                <a:latin typeface="Arial"/>
                <a:cs typeface="Arial"/>
              </a:rPr>
              <a:t>1540;</a:t>
            </a:r>
            <a:r>
              <a:rPr sz="1000" spc="-15" dirty="0">
                <a:solidFill>
                  <a:srgbClr val="5C5B5A"/>
                </a:solidFill>
                <a:latin typeface="Arial"/>
                <a:cs typeface="Arial"/>
              </a:rPr>
              <a:t> </a:t>
            </a:r>
            <a:r>
              <a:rPr sz="1000" dirty="0">
                <a:solidFill>
                  <a:srgbClr val="5C5B5A"/>
                </a:solidFill>
                <a:latin typeface="Arial"/>
                <a:cs typeface="Arial"/>
              </a:rPr>
              <a:t>S14,</a:t>
            </a:r>
            <a:r>
              <a:rPr sz="1000" spc="-30" dirty="0">
                <a:solidFill>
                  <a:srgbClr val="5C5B5A"/>
                </a:solidFill>
                <a:latin typeface="Arial"/>
                <a:cs typeface="Arial"/>
              </a:rPr>
              <a:t> </a:t>
            </a:r>
            <a:r>
              <a:rPr sz="1000" dirty="0">
                <a:solidFill>
                  <a:srgbClr val="5C5B5A"/>
                </a:solidFill>
                <a:latin typeface="Arial"/>
                <a:cs typeface="Arial"/>
              </a:rPr>
              <a:t>1482;</a:t>
            </a:r>
            <a:r>
              <a:rPr sz="1000" spc="-15" dirty="0">
                <a:solidFill>
                  <a:srgbClr val="5C5B5A"/>
                </a:solidFill>
                <a:latin typeface="Arial"/>
                <a:cs typeface="Arial"/>
              </a:rPr>
              <a:t> </a:t>
            </a:r>
            <a:r>
              <a:rPr sz="1000" dirty="0">
                <a:solidFill>
                  <a:srgbClr val="5C5B5A"/>
                </a:solidFill>
                <a:latin typeface="Arial"/>
                <a:cs typeface="Arial"/>
              </a:rPr>
              <a:t>S15,</a:t>
            </a:r>
            <a:r>
              <a:rPr sz="1000" spc="-25" dirty="0">
                <a:solidFill>
                  <a:srgbClr val="5C5B5A"/>
                </a:solidFill>
                <a:latin typeface="Arial"/>
                <a:cs typeface="Arial"/>
              </a:rPr>
              <a:t> </a:t>
            </a:r>
            <a:r>
              <a:rPr sz="1000" dirty="0">
                <a:solidFill>
                  <a:srgbClr val="5C5B5A"/>
                </a:solidFill>
                <a:latin typeface="Arial"/>
                <a:cs typeface="Arial"/>
              </a:rPr>
              <a:t>1517;</a:t>
            </a:r>
            <a:r>
              <a:rPr sz="1000" spc="-30" dirty="0">
                <a:solidFill>
                  <a:srgbClr val="5C5B5A"/>
                </a:solidFill>
                <a:latin typeface="Arial"/>
                <a:cs typeface="Arial"/>
              </a:rPr>
              <a:t> </a:t>
            </a:r>
            <a:r>
              <a:rPr sz="1000" dirty="0">
                <a:solidFill>
                  <a:srgbClr val="5C5B5A"/>
                </a:solidFill>
                <a:latin typeface="Arial"/>
                <a:cs typeface="Arial"/>
              </a:rPr>
              <a:t>S16,</a:t>
            </a:r>
            <a:r>
              <a:rPr sz="1000" spc="-15" dirty="0">
                <a:solidFill>
                  <a:srgbClr val="5C5B5A"/>
                </a:solidFill>
                <a:latin typeface="Arial"/>
                <a:cs typeface="Arial"/>
              </a:rPr>
              <a:t> </a:t>
            </a:r>
            <a:r>
              <a:rPr sz="1000" dirty="0">
                <a:solidFill>
                  <a:srgbClr val="5C5B5A"/>
                </a:solidFill>
                <a:latin typeface="Arial"/>
                <a:cs typeface="Arial"/>
              </a:rPr>
              <a:t>1523.</a:t>
            </a:r>
            <a:r>
              <a:rPr sz="1000" spc="-30" dirty="0">
                <a:solidFill>
                  <a:srgbClr val="5C5B5A"/>
                </a:solidFill>
                <a:latin typeface="Arial"/>
                <a:cs typeface="Arial"/>
              </a:rPr>
              <a:t> </a:t>
            </a:r>
            <a:r>
              <a:rPr sz="1000" dirty="0">
                <a:solidFill>
                  <a:srgbClr val="5C5B5A"/>
                </a:solidFill>
                <a:latin typeface="Arial"/>
                <a:cs typeface="Arial"/>
              </a:rPr>
              <a:t>Thresholds</a:t>
            </a:r>
            <a:r>
              <a:rPr sz="1000" spc="-25" dirty="0">
                <a:solidFill>
                  <a:srgbClr val="5C5B5A"/>
                </a:solidFill>
                <a:latin typeface="Arial"/>
                <a:cs typeface="Arial"/>
              </a:rPr>
              <a:t> </a:t>
            </a:r>
            <a:r>
              <a:rPr sz="1000" dirty="0">
                <a:solidFill>
                  <a:srgbClr val="5C5B5A"/>
                </a:solidFill>
                <a:latin typeface="Arial"/>
                <a:cs typeface="Arial"/>
              </a:rPr>
              <a:t>are</a:t>
            </a:r>
            <a:r>
              <a:rPr sz="1000" spc="-30" dirty="0">
                <a:solidFill>
                  <a:srgbClr val="5C5B5A"/>
                </a:solidFill>
                <a:latin typeface="Arial"/>
                <a:cs typeface="Arial"/>
              </a:rPr>
              <a:t> </a:t>
            </a:r>
            <a:r>
              <a:rPr sz="1000" dirty="0">
                <a:solidFill>
                  <a:srgbClr val="5C5B5A"/>
                </a:solidFill>
                <a:latin typeface="Arial"/>
                <a:cs typeface="Arial"/>
              </a:rPr>
              <a:t>applied</a:t>
            </a:r>
            <a:r>
              <a:rPr sz="1000" spc="-5" dirty="0">
                <a:solidFill>
                  <a:srgbClr val="5C5B5A"/>
                </a:solidFill>
                <a:latin typeface="Arial"/>
                <a:cs typeface="Arial"/>
              </a:rPr>
              <a:t> </a:t>
            </a:r>
            <a:r>
              <a:rPr sz="1000" dirty="0">
                <a:solidFill>
                  <a:srgbClr val="5C5B5A"/>
                </a:solidFill>
                <a:latin typeface="Arial"/>
                <a:cs typeface="Arial"/>
              </a:rPr>
              <a:t>to</a:t>
            </a:r>
            <a:r>
              <a:rPr sz="1000" spc="-20" dirty="0">
                <a:solidFill>
                  <a:srgbClr val="5C5B5A"/>
                </a:solidFill>
                <a:latin typeface="Arial"/>
                <a:cs typeface="Arial"/>
              </a:rPr>
              <a:t> </a:t>
            </a:r>
            <a:r>
              <a:rPr sz="1000" dirty="0">
                <a:solidFill>
                  <a:srgbClr val="5C5B5A"/>
                </a:solidFill>
                <a:latin typeface="Arial"/>
                <a:cs typeface="Arial"/>
              </a:rPr>
              <a:t>responses</a:t>
            </a:r>
            <a:r>
              <a:rPr sz="1000" spc="-35" dirty="0">
                <a:solidFill>
                  <a:srgbClr val="5C5B5A"/>
                </a:solidFill>
                <a:latin typeface="Arial"/>
                <a:cs typeface="Arial"/>
              </a:rPr>
              <a:t> </a:t>
            </a:r>
            <a:r>
              <a:rPr sz="1000" dirty="0">
                <a:solidFill>
                  <a:srgbClr val="5C5B5A"/>
                </a:solidFill>
                <a:latin typeface="Arial"/>
                <a:cs typeface="Arial"/>
              </a:rPr>
              <a:t>to</a:t>
            </a:r>
            <a:r>
              <a:rPr sz="1000" spc="-35" dirty="0">
                <a:solidFill>
                  <a:srgbClr val="5C5B5A"/>
                </a:solidFill>
                <a:latin typeface="Arial"/>
                <a:cs typeface="Arial"/>
              </a:rPr>
              <a:t> </a:t>
            </a:r>
            <a:r>
              <a:rPr sz="1000" dirty="0">
                <a:solidFill>
                  <a:srgbClr val="5C5B5A"/>
                </a:solidFill>
                <a:latin typeface="Arial"/>
                <a:cs typeface="Arial"/>
              </a:rPr>
              <a:t>convert</a:t>
            </a:r>
            <a:r>
              <a:rPr sz="1000" spc="-15" dirty="0">
                <a:solidFill>
                  <a:srgbClr val="5C5B5A"/>
                </a:solidFill>
                <a:latin typeface="Arial"/>
                <a:cs typeface="Arial"/>
              </a:rPr>
              <a:t> </a:t>
            </a:r>
            <a:r>
              <a:rPr sz="1000" dirty="0">
                <a:solidFill>
                  <a:srgbClr val="5C5B5A"/>
                </a:solidFill>
                <a:latin typeface="Arial"/>
                <a:cs typeface="Arial"/>
              </a:rPr>
              <a:t>the</a:t>
            </a:r>
            <a:r>
              <a:rPr sz="1000" spc="-20" dirty="0">
                <a:solidFill>
                  <a:srgbClr val="5C5B5A"/>
                </a:solidFill>
                <a:latin typeface="Arial"/>
                <a:cs typeface="Arial"/>
              </a:rPr>
              <a:t> </a:t>
            </a:r>
            <a:r>
              <a:rPr sz="1000" spc="-10" dirty="0">
                <a:solidFill>
                  <a:srgbClr val="5C5B5A"/>
                </a:solidFill>
                <a:latin typeface="Arial"/>
                <a:cs typeface="Arial"/>
              </a:rPr>
              <a:t>11-</a:t>
            </a:r>
            <a:r>
              <a:rPr sz="1000" dirty="0">
                <a:solidFill>
                  <a:srgbClr val="5C5B5A"/>
                </a:solidFill>
                <a:latin typeface="Arial"/>
                <a:cs typeface="Arial"/>
              </a:rPr>
              <a:t>point</a:t>
            </a:r>
            <a:r>
              <a:rPr sz="1000" spc="-20" dirty="0">
                <a:solidFill>
                  <a:srgbClr val="5C5B5A"/>
                </a:solidFill>
                <a:latin typeface="Arial"/>
                <a:cs typeface="Arial"/>
              </a:rPr>
              <a:t> </a:t>
            </a:r>
            <a:r>
              <a:rPr sz="1000" dirty="0">
                <a:solidFill>
                  <a:srgbClr val="5C5B5A"/>
                </a:solidFill>
                <a:latin typeface="Arial"/>
                <a:cs typeface="Arial"/>
              </a:rPr>
              <a:t>scale</a:t>
            </a:r>
            <a:r>
              <a:rPr sz="1000" spc="-30" dirty="0">
                <a:solidFill>
                  <a:srgbClr val="5C5B5A"/>
                </a:solidFill>
                <a:latin typeface="Arial"/>
                <a:cs typeface="Arial"/>
              </a:rPr>
              <a:t> </a:t>
            </a:r>
            <a:r>
              <a:rPr sz="1000" dirty="0">
                <a:solidFill>
                  <a:srgbClr val="5C5B5A"/>
                </a:solidFill>
                <a:latin typeface="Arial"/>
                <a:cs typeface="Arial"/>
              </a:rPr>
              <a:t>into</a:t>
            </a:r>
            <a:r>
              <a:rPr sz="1000" spc="-10" dirty="0">
                <a:solidFill>
                  <a:srgbClr val="5C5B5A"/>
                </a:solidFill>
                <a:latin typeface="Arial"/>
                <a:cs typeface="Arial"/>
              </a:rPr>
              <a:t> </a:t>
            </a:r>
            <a:r>
              <a:rPr sz="1000" dirty="0">
                <a:solidFill>
                  <a:srgbClr val="5C5B5A"/>
                </a:solidFill>
                <a:latin typeface="Arial"/>
                <a:cs typeface="Arial"/>
              </a:rPr>
              <a:t>the</a:t>
            </a:r>
            <a:r>
              <a:rPr sz="1000" spc="-30" dirty="0">
                <a:solidFill>
                  <a:srgbClr val="5C5B5A"/>
                </a:solidFill>
                <a:latin typeface="Arial"/>
                <a:cs typeface="Arial"/>
              </a:rPr>
              <a:t> </a:t>
            </a:r>
            <a:r>
              <a:rPr sz="1000" spc="-10" dirty="0">
                <a:solidFill>
                  <a:srgbClr val="5C5B5A"/>
                </a:solidFill>
                <a:latin typeface="Arial"/>
                <a:cs typeface="Arial"/>
              </a:rPr>
              <a:t>categories </a:t>
            </a:r>
            <a:r>
              <a:rPr sz="1000" dirty="0">
                <a:solidFill>
                  <a:srgbClr val="5C5B5A"/>
                </a:solidFill>
                <a:latin typeface="Arial"/>
                <a:cs typeface="Arial"/>
              </a:rPr>
              <a:t>shown.</a:t>
            </a:r>
            <a:r>
              <a:rPr sz="1000" spc="-25" dirty="0">
                <a:solidFill>
                  <a:srgbClr val="5C5B5A"/>
                </a:solidFill>
                <a:latin typeface="Arial"/>
                <a:cs typeface="Arial"/>
              </a:rPr>
              <a:t> </a:t>
            </a:r>
            <a:r>
              <a:rPr sz="1000" dirty="0">
                <a:solidFill>
                  <a:srgbClr val="5C5B5A"/>
                </a:solidFill>
                <a:latin typeface="Arial"/>
                <a:cs typeface="Arial"/>
              </a:rPr>
              <a:t>Unweighted</a:t>
            </a:r>
            <a:r>
              <a:rPr sz="1000" spc="-10" dirty="0">
                <a:solidFill>
                  <a:srgbClr val="5C5B5A"/>
                </a:solidFill>
                <a:latin typeface="Arial"/>
                <a:cs typeface="Arial"/>
              </a:rPr>
              <a:t> </a:t>
            </a:r>
            <a:r>
              <a:rPr sz="1000" dirty="0">
                <a:solidFill>
                  <a:srgbClr val="5C5B5A"/>
                </a:solidFill>
                <a:latin typeface="Arial"/>
                <a:cs typeface="Arial"/>
              </a:rPr>
              <a:t>base:</a:t>
            </a:r>
            <a:r>
              <a:rPr sz="1000" spc="-35" dirty="0">
                <a:solidFill>
                  <a:srgbClr val="5C5B5A"/>
                </a:solidFill>
                <a:latin typeface="Arial"/>
                <a:cs typeface="Arial"/>
              </a:rPr>
              <a:t> </a:t>
            </a:r>
            <a:r>
              <a:rPr sz="1000" spc="-10" dirty="0">
                <a:solidFill>
                  <a:srgbClr val="5C5B5A"/>
                </a:solidFill>
                <a:latin typeface="Arial"/>
                <a:cs typeface="Arial"/>
              </a:rPr>
              <a:t>S14-</a:t>
            </a:r>
            <a:r>
              <a:rPr sz="1000" dirty="0">
                <a:solidFill>
                  <a:srgbClr val="5C5B5A"/>
                </a:solidFill>
                <a:latin typeface="Arial"/>
                <a:cs typeface="Arial"/>
              </a:rPr>
              <a:t>16</a:t>
            </a:r>
            <a:r>
              <a:rPr sz="1000" spc="-40" dirty="0">
                <a:solidFill>
                  <a:srgbClr val="5C5B5A"/>
                </a:solidFill>
                <a:latin typeface="Arial"/>
                <a:cs typeface="Arial"/>
              </a:rPr>
              <a:t> </a:t>
            </a:r>
            <a:r>
              <a:rPr sz="1000" dirty="0">
                <a:solidFill>
                  <a:srgbClr val="5C5B5A"/>
                </a:solidFill>
                <a:latin typeface="Arial"/>
                <a:cs typeface="Arial"/>
              </a:rPr>
              <a:t>=</a:t>
            </a:r>
            <a:r>
              <a:rPr sz="1000" spc="-20" dirty="0">
                <a:solidFill>
                  <a:srgbClr val="5C5B5A"/>
                </a:solidFill>
                <a:latin typeface="Arial"/>
                <a:cs typeface="Arial"/>
              </a:rPr>
              <a:t> </a:t>
            </a:r>
            <a:r>
              <a:rPr sz="1000" dirty="0">
                <a:solidFill>
                  <a:srgbClr val="5C5B5A"/>
                </a:solidFill>
                <a:latin typeface="Arial"/>
                <a:cs typeface="Arial"/>
              </a:rPr>
              <a:t>4522</a:t>
            </a:r>
            <a:r>
              <a:rPr sz="1000" spc="-25" dirty="0">
                <a:solidFill>
                  <a:srgbClr val="5C5B5A"/>
                </a:solidFill>
                <a:latin typeface="Arial"/>
                <a:cs typeface="Arial"/>
              </a:rPr>
              <a:t> </a:t>
            </a:r>
            <a:r>
              <a:rPr sz="1000" dirty="0">
                <a:solidFill>
                  <a:srgbClr val="5C5B5A"/>
                </a:solidFill>
                <a:latin typeface="Arial"/>
                <a:cs typeface="Arial"/>
              </a:rPr>
              <a:t>(All</a:t>
            </a:r>
            <a:r>
              <a:rPr sz="1000" spc="-20" dirty="0">
                <a:solidFill>
                  <a:srgbClr val="5C5B5A"/>
                </a:solidFill>
                <a:latin typeface="Arial"/>
                <a:cs typeface="Arial"/>
              </a:rPr>
              <a:t> </a:t>
            </a:r>
            <a:r>
              <a:rPr sz="1000" spc="-10" dirty="0">
                <a:solidFill>
                  <a:srgbClr val="5C5B5A"/>
                </a:solidFill>
                <a:latin typeface="Arial"/>
                <a:cs typeface="Arial"/>
              </a:rPr>
              <a:t>respondents).</a:t>
            </a:r>
            <a:endParaRPr sz="1000">
              <a:latin typeface="Arial"/>
              <a:cs typeface="Arial"/>
            </a:endParaRPr>
          </a:p>
        </p:txBody>
      </p:sp>
      <p:sp>
        <p:nvSpPr>
          <p:cNvPr id="97" name="object 9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14</a:t>
            </a:r>
            <a:endParaRPr sz="18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838" y="165861"/>
            <a:ext cx="11224895" cy="848360"/>
          </a:xfrm>
          <a:prstGeom prst="rect">
            <a:avLst/>
          </a:prstGeom>
        </p:spPr>
        <p:txBody>
          <a:bodyPr vert="horz" wrap="square" lIns="0" tIns="12700" rIns="0" bIns="0" rtlCol="0">
            <a:spAutoFit/>
          </a:bodyPr>
          <a:lstStyle/>
          <a:p>
            <a:pPr marL="12700" marR="5080">
              <a:lnSpc>
                <a:spcPct val="100000"/>
              </a:lnSpc>
              <a:spcBef>
                <a:spcPts val="100"/>
              </a:spcBef>
            </a:pPr>
            <a:r>
              <a:rPr spc="-10" dirty="0">
                <a:solidFill>
                  <a:srgbClr val="5C5B5A"/>
                </a:solidFill>
              </a:rPr>
              <a:t>One-</a:t>
            </a:r>
            <a:r>
              <a:rPr dirty="0">
                <a:solidFill>
                  <a:srgbClr val="5C5B5A"/>
                </a:solidFill>
              </a:rPr>
              <a:t>quarter</a:t>
            </a:r>
            <a:r>
              <a:rPr spc="-40" dirty="0">
                <a:solidFill>
                  <a:srgbClr val="5C5B5A"/>
                </a:solidFill>
              </a:rPr>
              <a:t> </a:t>
            </a:r>
            <a:r>
              <a:rPr dirty="0">
                <a:solidFill>
                  <a:srgbClr val="5C5B5A"/>
                </a:solidFill>
              </a:rPr>
              <a:t>(26%) of</a:t>
            </a:r>
            <a:r>
              <a:rPr spc="-25" dirty="0">
                <a:solidFill>
                  <a:srgbClr val="5C5B5A"/>
                </a:solidFill>
              </a:rPr>
              <a:t> </a:t>
            </a:r>
            <a:r>
              <a:rPr dirty="0">
                <a:solidFill>
                  <a:srgbClr val="5C5B5A"/>
                </a:solidFill>
              </a:rPr>
              <a:t>respondents</a:t>
            </a:r>
            <a:r>
              <a:rPr spc="-25" dirty="0">
                <a:solidFill>
                  <a:srgbClr val="5C5B5A"/>
                </a:solidFill>
              </a:rPr>
              <a:t> </a:t>
            </a:r>
            <a:r>
              <a:rPr dirty="0">
                <a:solidFill>
                  <a:srgbClr val="5C5B5A"/>
                </a:solidFill>
              </a:rPr>
              <a:t>say</a:t>
            </a:r>
            <a:r>
              <a:rPr spc="-35" dirty="0">
                <a:solidFill>
                  <a:srgbClr val="5C5B5A"/>
                </a:solidFill>
              </a:rPr>
              <a:t> </a:t>
            </a:r>
            <a:r>
              <a:rPr dirty="0">
                <a:solidFill>
                  <a:srgbClr val="5C5B5A"/>
                </a:solidFill>
              </a:rPr>
              <a:t>they</a:t>
            </a:r>
            <a:r>
              <a:rPr spc="-35" dirty="0">
                <a:solidFill>
                  <a:srgbClr val="5C5B5A"/>
                </a:solidFill>
              </a:rPr>
              <a:t> </a:t>
            </a:r>
            <a:r>
              <a:rPr dirty="0">
                <a:solidFill>
                  <a:srgbClr val="5C5B5A"/>
                </a:solidFill>
              </a:rPr>
              <a:t>feel</a:t>
            </a:r>
            <a:r>
              <a:rPr spc="-20" dirty="0">
                <a:solidFill>
                  <a:srgbClr val="5C5B5A"/>
                </a:solidFill>
              </a:rPr>
              <a:t> </a:t>
            </a:r>
            <a:r>
              <a:rPr dirty="0">
                <a:solidFill>
                  <a:srgbClr val="5C5B5A"/>
                </a:solidFill>
              </a:rPr>
              <a:t>a</a:t>
            </a:r>
            <a:r>
              <a:rPr spc="-15" dirty="0">
                <a:solidFill>
                  <a:srgbClr val="5C5B5A"/>
                </a:solidFill>
              </a:rPr>
              <a:t> </a:t>
            </a:r>
            <a:r>
              <a:rPr dirty="0"/>
              <a:t>very</a:t>
            </a:r>
            <a:r>
              <a:rPr spc="5" dirty="0"/>
              <a:t> </a:t>
            </a:r>
            <a:r>
              <a:rPr dirty="0"/>
              <a:t>high</a:t>
            </a:r>
            <a:r>
              <a:rPr spc="-30" dirty="0"/>
              <a:t> </a:t>
            </a:r>
            <a:r>
              <a:rPr dirty="0"/>
              <a:t>level</a:t>
            </a:r>
            <a:r>
              <a:rPr spc="10" dirty="0"/>
              <a:t> </a:t>
            </a:r>
            <a:r>
              <a:rPr dirty="0"/>
              <a:t>of</a:t>
            </a:r>
            <a:r>
              <a:rPr spc="-30" dirty="0"/>
              <a:t> </a:t>
            </a:r>
            <a:r>
              <a:rPr dirty="0"/>
              <a:t>happiness</a:t>
            </a:r>
            <a:r>
              <a:rPr spc="-30" dirty="0"/>
              <a:t> </a:t>
            </a:r>
            <a:r>
              <a:rPr dirty="0">
                <a:solidFill>
                  <a:srgbClr val="5C5B5A"/>
                </a:solidFill>
              </a:rPr>
              <a:t>–</a:t>
            </a:r>
            <a:r>
              <a:rPr spc="-30" dirty="0">
                <a:solidFill>
                  <a:srgbClr val="5C5B5A"/>
                </a:solidFill>
              </a:rPr>
              <a:t> </a:t>
            </a:r>
            <a:r>
              <a:rPr dirty="0">
                <a:solidFill>
                  <a:srgbClr val="5C5B5A"/>
                </a:solidFill>
              </a:rPr>
              <a:t>the</a:t>
            </a:r>
            <a:r>
              <a:rPr spc="-25" dirty="0">
                <a:solidFill>
                  <a:srgbClr val="5C5B5A"/>
                </a:solidFill>
              </a:rPr>
              <a:t> </a:t>
            </a:r>
            <a:r>
              <a:rPr dirty="0">
                <a:solidFill>
                  <a:srgbClr val="5C5B5A"/>
                </a:solidFill>
              </a:rPr>
              <a:t>highest</a:t>
            </a:r>
            <a:r>
              <a:rPr spc="-35" dirty="0">
                <a:solidFill>
                  <a:srgbClr val="5C5B5A"/>
                </a:solidFill>
              </a:rPr>
              <a:t> </a:t>
            </a:r>
            <a:r>
              <a:rPr spc="-10" dirty="0">
                <a:solidFill>
                  <a:srgbClr val="5C5B5A"/>
                </a:solidFill>
              </a:rPr>
              <a:t>recorded </a:t>
            </a:r>
            <a:r>
              <a:rPr dirty="0">
                <a:solidFill>
                  <a:srgbClr val="5C5B5A"/>
                </a:solidFill>
              </a:rPr>
              <a:t>figure</a:t>
            </a:r>
            <a:r>
              <a:rPr spc="-45" dirty="0">
                <a:solidFill>
                  <a:srgbClr val="5C5B5A"/>
                </a:solidFill>
              </a:rPr>
              <a:t> </a:t>
            </a:r>
            <a:r>
              <a:rPr dirty="0">
                <a:solidFill>
                  <a:srgbClr val="5C5B5A"/>
                </a:solidFill>
              </a:rPr>
              <a:t>so</a:t>
            </a:r>
            <a:r>
              <a:rPr spc="-30" dirty="0">
                <a:solidFill>
                  <a:srgbClr val="5C5B5A"/>
                </a:solidFill>
              </a:rPr>
              <a:t> </a:t>
            </a:r>
            <a:r>
              <a:rPr dirty="0">
                <a:solidFill>
                  <a:srgbClr val="5C5B5A"/>
                </a:solidFill>
              </a:rPr>
              <a:t>far.</a:t>
            </a:r>
            <a:r>
              <a:rPr spc="-25" dirty="0">
                <a:solidFill>
                  <a:srgbClr val="5C5B5A"/>
                </a:solidFill>
              </a:rPr>
              <a:t> </a:t>
            </a:r>
            <a:r>
              <a:rPr spc="-10" dirty="0">
                <a:solidFill>
                  <a:srgbClr val="5C5B5A"/>
                </a:solidFill>
              </a:rPr>
              <a:t>However, </a:t>
            </a:r>
            <a:r>
              <a:rPr dirty="0">
                <a:solidFill>
                  <a:srgbClr val="5C5B5A"/>
                </a:solidFill>
              </a:rPr>
              <a:t>similarly</a:t>
            </a:r>
            <a:r>
              <a:rPr spc="-30" dirty="0">
                <a:solidFill>
                  <a:srgbClr val="5C5B5A"/>
                </a:solidFill>
              </a:rPr>
              <a:t> </a:t>
            </a:r>
            <a:r>
              <a:rPr dirty="0">
                <a:solidFill>
                  <a:srgbClr val="5C5B5A"/>
                </a:solidFill>
              </a:rPr>
              <a:t>to</a:t>
            </a:r>
            <a:r>
              <a:rPr spc="-30" dirty="0">
                <a:solidFill>
                  <a:srgbClr val="5C5B5A"/>
                </a:solidFill>
              </a:rPr>
              <a:t> </a:t>
            </a:r>
            <a:r>
              <a:rPr dirty="0">
                <a:solidFill>
                  <a:srgbClr val="5C5B5A"/>
                </a:solidFill>
              </a:rPr>
              <a:t>thinking</a:t>
            </a:r>
            <a:r>
              <a:rPr spc="-40" dirty="0">
                <a:solidFill>
                  <a:srgbClr val="5C5B5A"/>
                </a:solidFill>
              </a:rPr>
              <a:t> </a:t>
            </a:r>
            <a:r>
              <a:rPr dirty="0">
                <a:solidFill>
                  <a:srgbClr val="5C5B5A"/>
                </a:solidFill>
              </a:rPr>
              <a:t>things</a:t>
            </a:r>
            <a:r>
              <a:rPr spc="-45" dirty="0">
                <a:solidFill>
                  <a:srgbClr val="5C5B5A"/>
                </a:solidFill>
              </a:rPr>
              <a:t> </a:t>
            </a:r>
            <a:r>
              <a:rPr dirty="0">
                <a:solidFill>
                  <a:srgbClr val="5C5B5A"/>
                </a:solidFill>
              </a:rPr>
              <a:t>in</a:t>
            </a:r>
            <a:r>
              <a:rPr spc="-35" dirty="0">
                <a:solidFill>
                  <a:srgbClr val="5C5B5A"/>
                </a:solidFill>
              </a:rPr>
              <a:t> </a:t>
            </a:r>
            <a:r>
              <a:rPr dirty="0">
                <a:solidFill>
                  <a:srgbClr val="5C5B5A"/>
                </a:solidFill>
              </a:rPr>
              <a:t>their</a:t>
            </a:r>
            <a:r>
              <a:rPr spc="-35" dirty="0">
                <a:solidFill>
                  <a:srgbClr val="5C5B5A"/>
                </a:solidFill>
              </a:rPr>
              <a:t> </a:t>
            </a:r>
            <a:r>
              <a:rPr dirty="0">
                <a:solidFill>
                  <a:srgbClr val="5C5B5A"/>
                </a:solidFill>
              </a:rPr>
              <a:t>life</a:t>
            </a:r>
            <a:r>
              <a:rPr spc="-30" dirty="0">
                <a:solidFill>
                  <a:srgbClr val="5C5B5A"/>
                </a:solidFill>
              </a:rPr>
              <a:t> </a:t>
            </a:r>
            <a:r>
              <a:rPr dirty="0">
                <a:solidFill>
                  <a:srgbClr val="5C5B5A"/>
                </a:solidFill>
              </a:rPr>
              <a:t>are</a:t>
            </a:r>
            <a:r>
              <a:rPr spc="-15" dirty="0">
                <a:solidFill>
                  <a:srgbClr val="5C5B5A"/>
                </a:solidFill>
              </a:rPr>
              <a:t> </a:t>
            </a:r>
            <a:r>
              <a:rPr dirty="0">
                <a:solidFill>
                  <a:srgbClr val="5C5B5A"/>
                </a:solidFill>
              </a:rPr>
              <a:t>worthwhile,</a:t>
            </a:r>
            <a:r>
              <a:rPr spc="-60" dirty="0">
                <a:solidFill>
                  <a:srgbClr val="5C5B5A"/>
                </a:solidFill>
              </a:rPr>
              <a:t> </a:t>
            </a:r>
            <a:r>
              <a:rPr dirty="0">
                <a:solidFill>
                  <a:srgbClr val="5C5B5A"/>
                </a:solidFill>
              </a:rPr>
              <a:t>those</a:t>
            </a:r>
            <a:r>
              <a:rPr spc="-50" dirty="0">
                <a:solidFill>
                  <a:srgbClr val="5C5B5A"/>
                </a:solidFill>
              </a:rPr>
              <a:t> </a:t>
            </a:r>
            <a:r>
              <a:rPr dirty="0">
                <a:solidFill>
                  <a:srgbClr val="5C5B5A"/>
                </a:solidFill>
              </a:rPr>
              <a:t>with</a:t>
            </a:r>
            <a:r>
              <a:rPr spc="-65" dirty="0">
                <a:solidFill>
                  <a:srgbClr val="5C5B5A"/>
                </a:solidFill>
              </a:rPr>
              <a:t> </a:t>
            </a:r>
            <a:r>
              <a:rPr dirty="0">
                <a:solidFill>
                  <a:srgbClr val="5C5B5A"/>
                </a:solidFill>
              </a:rPr>
              <a:t>a</a:t>
            </a:r>
            <a:r>
              <a:rPr spc="-30" dirty="0">
                <a:solidFill>
                  <a:srgbClr val="5C5B5A"/>
                </a:solidFill>
              </a:rPr>
              <a:t> </a:t>
            </a:r>
            <a:r>
              <a:rPr dirty="0">
                <a:solidFill>
                  <a:srgbClr val="5C5B5A"/>
                </a:solidFill>
              </a:rPr>
              <a:t>disability</a:t>
            </a:r>
            <a:r>
              <a:rPr spc="-45" dirty="0">
                <a:solidFill>
                  <a:srgbClr val="5C5B5A"/>
                </a:solidFill>
              </a:rPr>
              <a:t> </a:t>
            </a:r>
            <a:r>
              <a:rPr spc="-25" dirty="0">
                <a:solidFill>
                  <a:srgbClr val="5C5B5A"/>
                </a:solidFill>
              </a:rPr>
              <a:t>are </a:t>
            </a:r>
            <a:r>
              <a:rPr dirty="0">
                <a:solidFill>
                  <a:srgbClr val="5C5B5A"/>
                </a:solidFill>
              </a:rPr>
              <a:t>significantly</a:t>
            </a:r>
            <a:r>
              <a:rPr spc="-40" dirty="0">
                <a:solidFill>
                  <a:srgbClr val="5C5B5A"/>
                </a:solidFill>
              </a:rPr>
              <a:t> </a:t>
            </a:r>
            <a:r>
              <a:rPr dirty="0">
                <a:solidFill>
                  <a:srgbClr val="5C5B5A"/>
                </a:solidFill>
              </a:rPr>
              <a:t>more</a:t>
            </a:r>
            <a:r>
              <a:rPr spc="-30" dirty="0">
                <a:solidFill>
                  <a:srgbClr val="5C5B5A"/>
                </a:solidFill>
              </a:rPr>
              <a:t> </a:t>
            </a:r>
            <a:r>
              <a:rPr dirty="0">
                <a:solidFill>
                  <a:srgbClr val="5C5B5A"/>
                </a:solidFill>
              </a:rPr>
              <a:t>likely</a:t>
            </a:r>
            <a:r>
              <a:rPr spc="-25" dirty="0">
                <a:solidFill>
                  <a:srgbClr val="5C5B5A"/>
                </a:solidFill>
              </a:rPr>
              <a:t> </a:t>
            </a:r>
            <a:r>
              <a:rPr dirty="0">
                <a:solidFill>
                  <a:srgbClr val="5C5B5A"/>
                </a:solidFill>
              </a:rPr>
              <a:t>to</a:t>
            </a:r>
            <a:r>
              <a:rPr spc="-20" dirty="0">
                <a:solidFill>
                  <a:srgbClr val="5C5B5A"/>
                </a:solidFill>
              </a:rPr>
              <a:t> </a:t>
            </a:r>
            <a:r>
              <a:rPr dirty="0">
                <a:solidFill>
                  <a:srgbClr val="5C5B5A"/>
                </a:solidFill>
              </a:rPr>
              <a:t>not</a:t>
            </a:r>
            <a:r>
              <a:rPr spc="-30" dirty="0">
                <a:solidFill>
                  <a:srgbClr val="5C5B5A"/>
                </a:solidFill>
              </a:rPr>
              <a:t> </a:t>
            </a:r>
            <a:r>
              <a:rPr dirty="0">
                <a:solidFill>
                  <a:srgbClr val="5C5B5A"/>
                </a:solidFill>
              </a:rPr>
              <a:t>feel</a:t>
            </a:r>
            <a:r>
              <a:rPr spc="-15" dirty="0">
                <a:solidFill>
                  <a:srgbClr val="5C5B5A"/>
                </a:solidFill>
              </a:rPr>
              <a:t> </a:t>
            </a:r>
            <a:r>
              <a:rPr dirty="0">
                <a:solidFill>
                  <a:srgbClr val="5C5B5A"/>
                </a:solidFill>
              </a:rPr>
              <a:t>at</a:t>
            </a:r>
            <a:r>
              <a:rPr spc="-20" dirty="0">
                <a:solidFill>
                  <a:srgbClr val="5C5B5A"/>
                </a:solidFill>
              </a:rPr>
              <a:t> </a:t>
            </a:r>
            <a:r>
              <a:rPr dirty="0">
                <a:solidFill>
                  <a:srgbClr val="5C5B5A"/>
                </a:solidFill>
              </a:rPr>
              <a:t>all</a:t>
            </a:r>
            <a:r>
              <a:rPr spc="-25" dirty="0">
                <a:solidFill>
                  <a:srgbClr val="5C5B5A"/>
                </a:solidFill>
              </a:rPr>
              <a:t> </a:t>
            </a:r>
            <a:r>
              <a:rPr dirty="0">
                <a:solidFill>
                  <a:srgbClr val="5C5B5A"/>
                </a:solidFill>
              </a:rPr>
              <a:t>happy</a:t>
            </a:r>
            <a:r>
              <a:rPr spc="-25" dirty="0">
                <a:solidFill>
                  <a:srgbClr val="5C5B5A"/>
                </a:solidFill>
              </a:rPr>
              <a:t> </a:t>
            </a:r>
            <a:r>
              <a:rPr dirty="0">
                <a:solidFill>
                  <a:srgbClr val="5C5B5A"/>
                </a:solidFill>
              </a:rPr>
              <a:t>yesterday</a:t>
            </a:r>
            <a:r>
              <a:rPr spc="-5" dirty="0">
                <a:solidFill>
                  <a:srgbClr val="5C5B5A"/>
                </a:solidFill>
              </a:rPr>
              <a:t> </a:t>
            </a:r>
            <a:r>
              <a:rPr dirty="0">
                <a:solidFill>
                  <a:srgbClr val="5C5B5A"/>
                </a:solidFill>
              </a:rPr>
              <a:t>(score</a:t>
            </a:r>
            <a:r>
              <a:rPr spc="-15" dirty="0">
                <a:solidFill>
                  <a:srgbClr val="5C5B5A"/>
                </a:solidFill>
              </a:rPr>
              <a:t> </a:t>
            </a:r>
            <a:r>
              <a:rPr dirty="0">
                <a:solidFill>
                  <a:srgbClr val="5C5B5A"/>
                </a:solidFill>
              </a:rPr>
              <a:t>0-</a:t>
            </a:r>
            <a:r>
              <a:rPr spc="-25" dirty="0">
                <a:solidFill>
                  <a:srgbClr val="5C5B5A"/>
                </a:solidFill>
              </a:rPr>
              <a:t>4).</a:t>
            </a:r>
          </a:p>
        </p:txBody>
      </p:sp>
      <p:sp>
        <p:nvSpPr>
          <p:cNvPr id="3" name="object 3"/>
          <p:cNvSpPr txBox="1"/>
          <p:nvPr/>
        </p:nvSpPr>
        <p:spPr>
          <a:xfrm>
            <a:off x="4003040" y="1141857"/>
            <a:ext cx="3200400"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5C5B5A"/>
                </a:solidFill>
                <a:latin typeface="Arial"/>
                <a:cs typeface="Arial"/>
              </a:rPr>
              <a:t>How</a:t>
            </a:r>
            <a:r>
              <a:rPr sz="1500" b="1" spc="-40" dirty="0">
                <a:solidFill>
                  <a:srgbClr val="5C5B5A"/>
                </a:solidFill>
                <a:latin typeface="Arial"/>
                <a:cs typeface="Arial"/>
              </a:rPr>
              <a:t> </a:t>
            </a:r>
            <a:r>
              <a:rPr sz="1500" b="1" dirty="0">
                <a:solidFill>
                  <a:srgbClr val="5C5B5A"/>
                </a:solidFill>
                <a:latin typeface="Arial"/>
                <a:cs typeface="Arial"/>
              </a:rPr>
              <a:t>happy</a:t>
            </a:r>
            <a:r>
              <a:rPr sz="1500" b="1" spc="-35" dirty="0">
                <a:solidFill>
                  <a:srgbClr val="5C5B5A"/>
                </a:solidFill>
                <a:latin typeface="Arial"/>
                <a:cs typeface="Arial"/>
              </a:rPr>
              <a:t> </a:t>
            </a:r>
            <a:r>
              <a:rPr sz="1500" b="1" dirty="0">
                <a:solidFill>
                  <a:srgbClr val="5C5B5A"/>
                </a:solidFill>
                <a:latin typeface="Arial"/>
                <a:cs typeface="Arial"/>
              </a:rPr>
              <a:t>did</a:t>
            </a:r>
            <a:r>
              <a:rPr sz="1500" b="1" spc="-35" dirty="0">
                <a:solidFill>
                  <a:srgbClr val="5C5B5A"/>
                </a:solidFill>
                <a:latin typeface="Arial"/>
                <a:cs typeface="Arial"/>
              </a:rPr>
              <a:t> </a:t>
            </a:r>
            <a:r>
              <a:rPr sz="1500" b="1" dirty="0">
                <a:solidFill>
                  <a:srgbClr val="5C5B5A"/>
                </a:solidFill>
                <a:latin typeface="Arial"/>
                <a:cs typeface="Arial"/>
              </a:rPr>
              <a:t>you</a:t>
            </a:r>
            <a:r>
              <a:rPr sz="1500" b="1" spc="10" dirty="0">
                <a:solidFill>
                  <a:srgbClr val="5C5B5A"/>
                </a:solidFill>
                <a:latin typeface="Arial"/>
                <a:cs typeface="Arial"/>
              </a:rPr>
              <a:t> </a:t>
            </a:r>
            <a:r>
              <a:rPr sz="1500" b="1" dirty="0">
                <a:solidFill>
                  <a:srgbClr val="5C5B5A"/>
                </a:solidFill>
                <a:latin typeface="Arial"/>
                <a:cs typeface="Arial"/>
              </a:rPr>
              <a:t>feel</a:t>
            </a:r>
            <a:r>
              <a:rPr sz="1500" b="1" spc="-50" dirty="0">
                <a:solidFill>
                  <a:srgbClr val="5C5B5A"/>
                </a:solidFill>
                <a:latin typeface="Arial"/>
                <a:cs typeface="Arial"/>
              </a:rPr>
              <a:t> </a:t>
            </a:r>
            <a:r>
              <a:rPr sz="1500" b="1" spc="-10" dirty="0">
                <a:solidFill>
                  <a:srgbClr val="5C5B5A"/>
                </a:solidFill>
                <a:latin typeface="Arial"/>
                <a:cs typeface="Arial"/>
              </a:rPr>
              <a:t>yesterday?</a:t>
            </a:r>
            <a:endParaRPr sz="1500">
              <a:latin typeface="Arial"/>
              <a:cs typeface="Arial"/>
            </a:endParaRPr>
          </a:p>
        </p:txBody>
      </p:sp>
      <p:grpSp>
        <p:nvGrpSpPr>
          <p:cNvPr id="4" name="object 4"/>
          <p:cNvGrpSpPr/>
          <p:nvPr/>
        </p:nvGrpSpPr>
        <p:grpSpPr>
          <a:xfrm>
            <a:off x="1824418" y="2967926"/>
            <a:ext cx="7634605" cy="222885"/>
            <a:chOff x="1824418" y="2967926"/>
            <a:chExt cx="7634605" cy="222885"/>
          </a:xfrm>
        </p:grpSpPr>
        <p:sp>
          <p:nvSpPr>
            <p:cNvPr id="5" name="object 5"/>
            <p:cNvSpPr/>
            <p:nvPr/>
          </p:nvSpPr>
          <p:spPr>
            <a:xfrm>
              <a:off x="1860422" y="3004820"/>
              <a:ext cx="7560309" cy="149860"/>
            </a:xfrm>
            <a:custGeom>
              <a:avLst/>
              <a:gdLst/>
              <a:ahLst/>
              <a:cxnLst/>
              <a:rect l="l" t="t" r="r" b="b"/>
              <a:pathLst>
                <a:path w="7560309" h="149860">
                  <a:moveTo>
                    <a:pt x="0" y="59943"/>
                  </a:moveTo>
                  <a:lnTo>
                    <a:pt x="945260" y="149859"/>
                  </a:lnTo>
                  <a:lnTo>
                    <a:pt x="1890140" y="119379"/>
                  </a:lnTo>
                  <a:lnTo>
                    <a:pt x="2835021" y="59943"/>
                  </a:lnTo>
                  <a:lnTo>
                    <a:pt x="3779901" y="59943"/>
                  </a:lnTo>
                  <a:lnTo>
                    <a:pt x="4724781" y="59943"/>
                  </a:lnTo>
                  <a:lnTo>
                    <a:pt x="5669660" y="0"/>
                  </a:lnTo>
                  <a:lnTo>
                    <a:pt x="6614541" y="90424"/>
                  </a:lnTo>
                  <a:lnTo>
                    <a:pt x="7560183" y="59943"/>
                  </a:lnTo>
                </a:path>
              </a:pathLst>
            </a:custGeom>
            <a:ln w="28575">
              <a:solidFill>
                <a:srgbClr val="6CD4CE"/>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824418" y="3027362"/>
              <a:ext cx="73532" cy="73533"/>
            </a:xfrm>
            <a:prstGeom prst="rect">
              <a:avLst/>
            </a:prstGeom>
          </p:spPr>
        </p:pic>
        <p:pic>
          <p:nvPicPr>
            <p:cNvPr id="7" name="object 7"/>
            <p:cNvPicPr/>
            <p:nvPr/>
          </p:nvPicPr>
          <p:blipFill>
            <a:blip r:embed="rId2" cstate="print"/>
            <a:stretch>
              <a:fillRect/>
            </a:stretch>
          </p:blipFill>
          <p:spPr>
            <a:xfrm>
              <a:off x="2769298" y="3117278"/>
              <a:ext cx="73532" cy="73533"/>
            </a:xfrm>
            <a:prstGeom prst="rect">
              <a:avLst/>
            </a:prstGeom>
          </p:spPr>
        </p:pic>
        <p:pic>
          <p:nvPicPr>
            <p:cNvPr id="8" name="object 8"/>
            <p:cNvPicPr/>
            <p:nvPr/>
          </p:nvPicPr>
          <p:blipFill>
            <a:blip r:embed="rId3" cstate="print"/>
            <a:stretch>
              <a:fillRect/>
            </a:stretch>
          </p:blipFill>
          <p:spPr>
            <a:xfrm>
              <a:off x="3714178" y="3086798"/>
              <a:ext cx="73533" cy="73533"/>
            </a:xfrm>
            <a:prstGeom prst="rect">
              <a:avLst/>
            </a:prstGeom>
          </p:spPr>
        </p:pic>
        <p:pic>
          <p:nvPicPr>
            <p:cNvPr id="9" name="object 9"/>
            <p:cNvPicPr/>
            <p:nvPr/>
          </p:nvPicPr>
          <p:blipFill>
            <a:blip r:embed="rId2" cstate="print"/>
            <a:stretch>
              <a:fillRect/>
            </a:stretch>
          </p:blipFill>
          <p:spPr>
            <a:xfrm>
              <a:off x="4659058" y="3027362"/>
              <a:ext cx="73532" cy="73533"/>
            </a:xfrm>
            <a:prstGeom prst="rect">
              <a:avLst/>
            </a:prstGeom>
          </p:spPr>
        </p:pic>
        <p:pic>
          <p:nvPicPr>
            <p:cNvPr id="10" name="object 10"/>
            <p:cNvPicPr/>
            <p:nvPr/>
          </p:nvPicPr>
          <p:blipFill>
            <a:blip r:embed="rId4" cstate="print"/>
            <a:stretch>
              <a:fillRect/>
            </a:stretch>
          </p:blipFill>
          <p:spPr>
            <a:xfrm>
              <a:off x="5603938" y="3027362"/>
              <a:ext cx="73533" cy="73533"/>
            </a:xfrm>
            <a:prstGeom prst="rect">
              <a:avLst/>
            </a:prstGeom>
          </p:spPr>
        </p:pic>
        <p:pic>
          <p:nvPicPr>
            <p:cNvPr id="11" name="object 11"/>
            <p:cNvPicPr/>
            <p:nvPr/>
          </p:nvPicPr>
          <p:blipFill>
            <a:blip r:embed="rId2" cstate="print"/>
            <a:stretch>
              <a:fillRect/>
            </a:stretch>
          </p:blipFill>
          <p:spPr>
            <a:xfrm>
              <a:off x="6548818" y="3027362"/>
              <a:ext cx="73533" cy="73533"/>
            </a:xfrm>
            <a:prstGeom prst="rect">
              <a:avLst/>
            </a:prstGeom>
          </p:spPr>
        </p:pic>
        <p:pic>
          <p:nvPicPr>
            <p:cNvPr id="12" name="object 12"/>
            <p:cNvPicPr/>
            <p:nvPr/>
          </p:nvPicPr>
          <p:blipFill>
            <a:blip r:embed="rId5" cstate="print"/>
            <a:stretch>
              <a:fillRect/>
            </a:stretch>
          </p:blipFill>
          <p:spPr>
            <a:xfrm>
              <a:off x="7493698" y="2967926"/>
              <a:ext cx="73533" cy="73533"/>
            </a:xfrm>
            <a:prstGeom prst="rect">
              <a:avLst/>
            </a:prstGeom>
          </p:spPr>
        </p:pic>
        <p:pic>
          <p:nvPicPr>
            <p:cNvPr id="13" name="object 13"/>
            <p:cNvPicPr/>
            <p:nvPr/>
          </p:nvPicPr>
          <p:blipFill>
            <a:blip r:embed="rId3" cstate="print"/>
            <a:stretch>
              <a:fillRect/>
            </a:stretch>
          </p:blipFill>
          <p:spPr>
            <a:xfrm>
              <a:off x="8438578" y="3057842"/>
              <a:ext cx="73532" cy="73533"/>
            </a:xfrm>
            <a:prstGeom prst="rect">
              <a:avLst/>
            </a:prstGeom>
          </p:spPr>
        </p:pic>
        <p:pic>
          <p:nvPicPr>
            <p:cNvPr id="14" name="object 14"/>
            <p:cNvPicPr/>
            <p:nvPr/>
          </p:nvPicPr>
          <p:blipFill>
            <a:blip r:embed="rId4" cstate="print"/>
            <a:stretch>
              <a:fillRect/>
            </a:stretch>
          </p:blipFill>
          <p:spPr>
            <a:xfrm>
              <a:off x="9384982" y="3027362"/>
              <a:ext cx="73532" cy="73533"/>
            </a:xfrm>
            <a:prstGeom prst="rect">
              <a:avLst/>
            </a:prstGeom>
          </p:spPr>
        </p:pic>
      </p:grpSp>
      <p:sp>
        <p:nvSpPr>
          <p:cNvPr id="15" name="object 15"/>
          <p:cNvSpPr txBox="1"/>
          <p:nvPr/>
        </p:nvSpPr>
        <p:spPr>
          <a:xfrm>
            <a:off x="1693291" y="2737180"/>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16" name="object 16"/>
          <p:cNvSpPr txBox="1"/>
          <p:nvPr/>
        </p:nvSpPr>
        <p:spPr>
          <a:xfrm>
            <a:off x="2638425" y="2827096"/>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35%</a:t>
            </a:r>
            <a:endParaRPr sz="1400">
              <a:latin typeface="Calibri"/>
              <a:cs typeface="Calibri"/>
            </a:endParaRPr>
          </a:p>
        </p:txBody>
      </p:sp>
      <p:sp>
        <p:nvSpPr>
          <p:cNvPr id="17" name="object 17"/>
          <p:cNvSpPr txBox="1"/>
          <p:nvPr/>
        </p:nvSpPr>
        <p:spPr>
          <a:xfrm>
            <a:off x="3583304" y="279755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36%</a:t>
            </a:r>
            <a:endParaRPr sz="1400">
              <a:latin typeface="Calibri"/>
              <a:cs typeface="Calibri"/>
            </a:endParaRPr>
          </a:p>
        </p:txBody>
      </p:sp>
      <p:sp>
        <p:nvSpPr>
          <p:cNvPr id="18" name="object 18"/>
          <p:cNvSpPr txBox="1"/>
          <p:nvPr/>
        </p:nvSpPr>
        <p:spPr>
          <a:xfrm>
            <a:off x="4528565" y="2737180"/>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19" name="object 19"/>
          <p:cNvSpPr txBox="1"/>
          <p:nvPr/>
        </p:nvSpPr>
        <p:spPr>
          <a:xfrm>
            <a:off x="5473700" y="2737180"/>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20" name="object 20"/>
          <p:cNvSpPr txBox="1"/>
          <p:nvPr/>
        </p:nvSpPr>
        <p:spPr>
          <a:xfrm>
            <a:off x="6418834" y="2737180"/>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21" name="object 21"/>
          <p:cNvSpPr txBox="1"/>
          <p:nvPr/>
        </p:nvSpPr>
        <p:spPr>
          <a:xfrm>
            <a:off x="7364094" y="2677795"/>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40%</a:t>
            </a:r>
            <a:endParaRPr sz="1400">
              <a:latin typeface="Calibri"/>
              <a:cs typeface="Calibri"/>
            </a:endParaRPr>
          </a:p>
        </p:txBody>
      </p:sp>
      <p:sp>
        <p:nvSpPr>
          <p:cNvPr id="22" name="object 22"/>
          <p:cNvSpPr txBox="1"/>
          <p:nvPr/>
        </p:nvSpPr>
        <p:spPr>
          <a:xfrm>
            <a:off x="8309229" y="2767711"/>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37%</a:t>
            </a:r>
            <a:endParaRPr sz="1400">
              <a:latin typeface="Calibri"/>
              <a:cs typeface="Calibri"/>
            </a:endParaRPr>
          </a:p>
        </p:txBody>
      </p:sp>
      <p:sp>
        <p:nvSpPr>
          <p:cNvPr id="23" name="object 23"/>
          <p:cNvSpPr txBox="1"/>
          <p:nvPr/>
        </p:nvSpPr>
        <p:spPr>
          <a:xfrm>
            <a:off x="9254490" y="2737180"/>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grpSp>
        <p:nvGrpSpPr>
          <p:cNvPr id="24" name="object 24"/>
          <p:cNvGrpSpPr/>
          <p:nvPr/>
        </p:nvGrpSpPr>
        <p:grpSpPr>
          <a:xfrm>
            <a:off x="1886902" y="4083113"/>
            <a:ext cx="7634605" cy="256540"/>
            <a:chOff x="1886902" y="4083113"/>
            <a:chExt cx="7634605" cy="256540"/>
          </a:xfrm>
        </p:grpSpPr>
        <p:sp>
          <p:nvSpPr>
            <p:cNvPr id="25" name="object 25"/>
            <p:cNvSpPr/>
            <p:nvPr/>
          </p:nvSpPr>
          <p:spPr>
            <a:xfrm>
              <a:off x="1923922" y="4119626"/>
              <a:ext cx="7560309" cy="182880"/>
            </a:xfrm>
            <a:custGeom>
              <a:avLst/>
              <a:gdLst/>
              <a:ahLst/>
              <a:cxnLst/>
              <a:rect l="l" t="t" r="r" b="b"/>
              <a:pathLst>
                <a:path w="7560309" h="182879">
                  <a:moveTo>
                    <a:pt x="0" y="91186"/>
                  </a:moveTo>
                  <a:lnTo>
                    <a:pt x="944244" y="136906"/>
                  </a:lnTo>
                  <a:lnTo>
                    <a:pt x="1890649" y="0"/>
                  </a:lnTo>
                  <a:lnTo>
                    <a:pt x="2835529" y="136906"/>
                  </a:lnTo>
                  <a:lnTo>
                    <a:pt x="3780409" y="91186"/>
                  </a:lnTo>
                  <a:lnTo>
                    <a:pt x="4725288" y="45466"/>
                  </a:lnTo>
                  <a:lnTo>
                    <a:pt x="5670169" y="182625"/>
                  </a:lnTo>
                  <a:lnTo>
                    <a:pt x="6615049" y="45466"/>
                  </a:lnTo>
                  <a:lnTo>
                    <a:pt x="7560183" y="136906"/>
                  </a:lnTo>
                </a:path>
              </a:pathLst>
            </a:custGeom>
            <a:ln w="28575">
              <a:solidFill>
                <a:srgbClr val="FF9999"/>
              </a:solidFill>
            </a:ln>
          </p:spPr>
          <p:txBody>
            <a:bodyPr wrap="square" lIns="0" tIns="0" rIns="0" bIns="0" rtlCol="0"/>
            <a:lstStyle/>
            <a:p>
              <a:endParaRPr/>
            </a:p>
          </p:txBody>
        </p:sp>
        <p:pic>
          <p:nvPicPr>
            <p:cNvPr id="26" name="object 26"/>
            <p:cNvPicPr/>
            <p:nvPr/>
          </p:nvPicPr>
          <p:blipFill>
            <a:blip r:embed="rId6" cstate="print"/>
            <a:stretch>
              <a:fillRect/>
            </a:stretch>
          </p:blipFill>
          <p:spPr>
            <a:xfrm>
              <a:off x="1886902" y="4174553"/>
              <a:ext cx="73533" cy="73532"/>
            </a:xfrm>
            <a:prstGeom prst="rect">
              <a:avLst/>
            </a:prstGeom>
          </p:spPr>
        </p:pic>
        <p:pic>
          <p:nvPicPr>
            <p:cNvPr id="27" name="object 27"/>
            <p:cNvPicPr/>
            <p:nvPr/>
          </p:nvPicPr>
          <p:blipFill>
            <a:blip r:embed="rId7" cstate="print"/>
            <a:stretch>
              <a:fillRect/>
            </a:stretch>
          </p:blipFill>
          <p:spPr>
            <a:xfrm>
              <a:off x="2831782" y="4220273"/>
              <a:ext cx="73532" cy="73532"/>
            </a:xfrm>
            <a:prstGeom prst="rect">
              <a:avLst/>
            </a:prstGeom>
          </p:spPr>
        </p:pic>
        <p:pic>
          <p:nvPicPr>
            <p:cNvPr id="28" name="object 28"/>
            <p:cNvPicPr/>
            <p:nvPr/>
          </p:nvPicPr>
          <p:blipFill>
            <a:blip r:embed="rId8" cstate="print"/>
            <a:stretch>
              <a:fillRect/>
            </a:stretch>
          </p:blipFill>
          <p:spPr>
            <a:xfrm>
              <a:off x="3778186" y="4083113"/>
              <a:ext cx="73533" cy="73532"/>
            </a:xfrm>
            <a:prstGeom prst="rect">
              <a:avLst/>
            </a:prstGeom>
          </p:spPr>
        </p:pic>
        <p:pic>
          <p:nvPicPr>
            <p:cNvPr id="29" name="object 29"/>
            <p:cNvPicPr/>
            <p:nvPr/>
          </p:nvPicPr>
          <p:blipFill>
            <a:blip r:embed="rId7" cstate="print"/>
            <a:stretch>
              <a:fillRect/>
            </a:stretch>
          </p:blipFill>
          <p:spPr>
            <a:xfrm>
              <a:off x="4723066" y="4220273"/>
              <a:ext cx="73533" cy="73532"/>
            </a:xfrm>
            <a:prstGeom prst="rect">
              <a:avLst/>
            </a:prstGeom>
          </p:spPr>
        </p:pic>
        <p:pic>
          <p:nvPicPr>
            <p:cNvPr id="30" name="object 30"/>
            <p:cNvPicPr/>
            <p:nvPr/>
          </p:nvPicPr>
          <p:blipFill>
            <a:blip r:embed="rId6" cstate="print"/>
            <a:stretch>
              <a:fillRect/>
            </a:stretch>
          </p:blipFill>
          <p:spPr>
            <a:xfrm>
              <a:off x="5667946" y="4174553"/>
              <a:ext cx="73532" cy="73532"/>
            </a:xfrm>
            <a:prstGeom prst="rect">
              <a:avLst/>
            </a:prstGeom>
          </p:spPr>
        </p:pic>
        <p:pic>
          <p:nvPicPr>
            <p:cNvPr id="31" name="object 31"/>
            <p:cNvPicPr/>
            <p:nvPr/>
          </p:nvPicPr>
          <p:blipFill>
            <a:blip r:embed="rId9" cstate="print"/>
            <a:stretch>
              <a:fillRect/>
            </a:stretch>
          </p:blipFill>
          <p:spPr>
            <a:xfrm>
              <a:off x="6612826" y="4128833"/>
              <a:ext cx="73532" cy="73533"/>
            </a:xfrm>
            <a:prstGeom prst="rect">
              <a:avLst/>
            </a:prstGeom>
          </p:spPr>
        </p:pic>
        <p:pic>
          <p:nvPicPr>
            <p:cNvPr id="32" name="object 32"/>
            <p:cNvPicPr/>
            <p:nvPr/>
          </p:nvPicPr>
          <p:blipFill>
            <a:blip r:embed="rId9" cstate="print"/>
            <a:stretch>
              <a:fillRect/>
            </a:stretch>
          </p:blipFill>
          <p:spPr>
            <a:xfrm>
              <a:off x="7557706" y="4265993"/>
              <a:ext cx="73532" cy="73532"/>
            </a:xfrm>
            <a:prstGeom prst="rect">
              <a:avLst/>
            </a:prstGeom>
          </p:spPr>
        </p:pic>
        <p:pic>
          <p:nvPicPr>
            <p:cNvPr id="33" name="object 33"/>
            <p:cNvPicPr/>
            <p:nvPr/>
          </p:nvPicPr>
          <p:blipFill>
            <a:blip r:embed="rId6" cstate="print"/>
            <a:stretch>
              <a:fillRect/>
            </a:stretch>
          </p:blipFill>
          <p:spPr>
            <a:xfrm>
              <a:off x="8502586" y="4128833"/>
              <a:ext cx="73532" cy="73533"/>
            </a:xfrm>
            <a:prstGeom prst="rect">
              <a:avLst/>
            </a:prstGeom>
          </p:spPr>
        </p:pic>
        <p:pic>
          <p:nvPicPr>
            <p:cNvPr id="34" name="object 34"/>
            <p:cNvPicPr/>
            <p:nvPr/>
          </p:nvPicPr>
          <p:blipFill>
            <a:blip r:embed="rId7" cstate="print"/>
            <a:stretch>
              <a:fillRect/>
            </a:stretch>
          </p:blipFill>
          <p:spPr>
            <a:xfrm>
              <a:off x="9447466" y="4220273"/>
              <a:ext cx="73532" cy="73532"/>
            </a:xfrm>
            <a:prstGeom prst="rect">
              <a:avLst/>
            </a:prstGeom>
          </p:spPr>
        </p:pic>
      </p:grpSp>
      <p:sp>
        <p:nvSpPr>
          <p:cNvPr id="35" name="object 35"/>
          <p:cNvSpPr txBox="1"/>
          <p:nvPr/>
        </p:nvSpPr>
        <p:spPr>
          <a:xfrm>
            <a:off x="1756664" y="388416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24%</a:t>
            </a:r>
            <a:endParaRPr sz="1400">
              <a:latin typeface="Calibri"/>
              <a:cs typeface="Calibri"/>
            </a:endParaRPr>
          </a:p>
        </p:txBody>
      </p:sp>
      <p:sp>
        <p:nvSpPr>
          <p:cNvPr id="36" name="object 36"/>
          <p:cNvSpPr txBox="1"/>
          <p:nvPr/>
        </p:nvSpPr>
        <p:spPr>
          <a:xfrm>
            <a:off x="2701798" y="392988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sp>
        <p:nvSpPr>
          <p:cNvPr id="37" name="object 37"/>
          <p:cNvSpPr txBox="1"/>
          <p:nvPr/>
        </p:nvSpPr>
        <p:spPr>
          <a:xfrm>
            <a:off x="3647059" y="379272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26%</a:t>
            </a:r>
            <a:endParaRPr sz="1400">
              <a:latin typeface="Calibri"/>
              <a:cs typeface="Calibri"/>
            </a:endParaRPr>
          </a:p>
        </p:txBody>
      </p:sp>
      <p:sp>
        <p:nvSpPr>
          <p:cNvPr id="38" name="object 38"/>
          <p:cNvSpPr txBox="1"/>
          <p:nvPr/>
        </p:nvSpPr>
        <p:spPr>
          <a:xfrm>
            <a:off x="4592192" y="392988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sp>
        <p:nvSpPr>
          <p:cNvPr id="39" name="object 39"/>
          <p:cNvSpPr txBox="1"/>
          <p:nvPr/>
        </p:nvSpPr>
        <p:spPr>
          <a:xfrm>
            <a:off x="5537072" y="3884167"/>
            <a:ext cx="333375"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24%</a:t>
            </a:r>
            <a:endParaRPr sz="1400">
              <a:latin typeface="Calibri"/>
              <a:cs typeface="Calibri"/>
            </a:endParaRPr>
          </a:p>
        </p:txBody>
      </p:sp>
      <p:sp>
        <p:nvSpPr>
          <p:cNvPr id="40" name="object 40"/>
          <p:cNvSpPr txBox="1"/>
          <p:nvPr/>
        </p:nvSpPr>
        <p:spPr>
          <a:xfrm>
            <a:off x="6482334" y="383844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25%</a:t>
            </a:r>
            <a:endParaRPr sz="1400">
              <a:latin typeface="Calibri"/>
              <a:cs typeface="Calibri"/>
            </a:endParaRPr>
          </a:p>
        </p:txBody>
      </p:sp>
      <p:sp>
        <p:nvSpPr>
          <p:cNvPr id="41" name="object 41"/>
          <p:cNvSpPr txBox="1"/>
          <p:nvPr/>
        </p:nvSpPr>
        <p:spPr>
          <a:xfrm>
            <a:off x="7427468" y="3975353"/>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22%</a:t>
            </a:r>
            <a:endParaRPr sz="1400">
              <a:latin typeface="Calibri"/>
              <a:cs typeface="Calibri"/>
            </a:endParaRPr>
          </a:p>
        </p:txBody>
      </p:sp>
      <p:sp>
        <p:nvSpPr>
          <p:cNvPr id="42" name="object 42"/>
          <p:cNvSpPr txBox="1"/>
          <p:nvPr/>
        </p:nvSpPr>
        <p:spPr>
          <a:xfrm>
            <a:off x="8372602" y="383844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25%</a:t>
            </a:r>
            <a:endParaRPr sz="1400">
              <a:latin typeface="Calibri"/>
              <a:cs typeface="Calibri"/>
            </a:endParaRPr>
          </a:p>
        </p:txBody>
      </p:sp>
      <p:sp>
        <p:nvSpPr>
          <p:cNvPr id="43" name="object 43"/>
          <p:cNvSpPr txBox="1"/>
          <p:nvPr/>
        </p:nvSpPr>
        <p:spPr>
          <a:xfrm>
            <a:off x="9317863" y="392988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grpSp>
        <p:nvGrpSpPr>
          <p:cNvPr id="44" name="object 44"/>
          <p:cNvGrpSpPr/>
          <p:nvPr/>
        </p:nvGrpSpPr>
        <p:grpSpPr>
          <a:xfrm>
            <a:off x="1824418" y="1836737"/>
            <a:ext cx="7634605" cy="130175"/>
            <a:chOff x="1824418" y="1836737"/>
            <a:chExt cx="7634605" cy="130175"/>
          </a:xfrm>
        </p:grpSpPr>
        <p:sp>
          <p:nvSpPr>
            <p:cNvPr id="45" name="object 45"/>
            <p:cNvSpPr/>
            <p:nvPr/>
          </p:nvSpPr>
          <p:spPr>
            <a:xfrm>
              <a:off x="1860422" y="1872615"/>
              <a:ext cx="7560309" cy="57785"/>
            </a:xfrm>
            <a:custGeom>
              <a:avLst/>
              <a:gdLst/>
              <a:ahLst/>
              <a:cxnLst/>
              <a:rect l="l" t="t" r="r" b="b"/>
              <a:pathLst>
                <a:path w="7560309" h="57785">
                  <a:moveTo>
                    <a:pt x="0" y="47625"/>
                  </a:moveTo>
                  <a:lnTo>
                    <a:pt x="945260" y="18669"/>
                  </a:lnTo>
                  <a:lnTo>
                    <a:pt x="1890140" y="57531"/>
                  </a:lnTo>
                  <a:lnTo>
                    <a:pt x="2835021" y="38481"/>
                  </a:lnTo>
                  <a:lnTo>
                    <a:pt x="3779901" y="29337"/>
                  </a:lnTo>
                  <a:lnTo>
                    <a:pt x="4724781" y="38481"/>
                  </a:lnTo>
                  <a:lnTo>
                    <a:pt x="5669660" y="38481"/>
                  </a:lnTo>
                  <a:lnTo>
                    <a:pt x="6614541" y="29337"/>
                  </a:lnTo>
                  <a:lnTo>
                    <a:pt x="7560183" y="0"/>
                  </a:lnTo>
                </a:path>
              </a:pathLst>
            </a:custGeom>
            <a:ln w="28575">
              <a:solidFill>
                <a:srgbClr val="009590"/>
              </a:solidFill>
            </a:ln>
          </p:spPr>
          <p:txBody>
            <a:bodyPr wrap="square" lIns="0" tIns="0" rIns="0" bIns="0" rtlCol="0"/>
            <a:lstStyle/>
            <a:p>
              <a:endParaRPr/>
            </a:p>
          </p:txBody>
        </p:sp>
        <p:pic>
          <p:nvPicPr>
            <p:cNvPr id="46" name="object 46"/>
            <p:cNvPicPr/>
            <p:nvPr/>
          </p:nvPicPr>
          <p:blipFill>
            <a:blip r:embed="rId10" cstate="print"/>
            <a:stretch>
              <a:fillRect/>
            </a:stretch>
          </p:blipFill>
          <p:spPr>
            <a:xfrm>
              <a:off x="1824418" y="1883981"/>
              <a:ext cx="73532" cy="73532"/>
            </a:xfrm>
            <a:prstGeom prst="rect">
              <a:avLst/>
            </a:prstGeom>
          </p:spPr>
        </p:pic>
        <p:pic>
          <p:nvPicPr>
            <p:cNvPr id="47" name="object 47"/>
            <p:cNvPicPr/>
            <p:nvPr/>
          </p:nvPicPr>
          <p:blipFill>
            <a:blip r:embed="rId10" cstate="print"/>
            <a:stretch>
              <a:fillRect/>
            </a:stretch>
          </p:blipFill>
          <p:spPr>
            <a:xfrm>
              <a:off x="2769298" y="1855025"/>
              <a:ext cx="73532" cy="73533"/>
            </a:xfrm>
            <a:prstGeom prst="rect">
              <a:avLst/>
            </a:prstGeom>
          </p:spPr>
        </p:pic>
        <p:pic>
          <p:nvPicPr>
            <p:cNvPr id="48" name="object 48"/>
            <p:cNvPicPr/>
            <p:nvPr/>
          </p:nvPicPr>
          <p:blipFill>
            <a:blip r:embed="rId11" cstate="print"/>
            <a:stretch>
              <a:fillRect/>
            </a:stretch>
          </p:blipFill>
          <p:spPr>
            <a:xfrm>
              <a:off x="3714178" y="1893125"/>
              <a:ext cx="73533" cy="73533"/>
            </a:xfrm>
            <a:prstGeom prst="rect">
              <a:avLst/>
            </a:prstGeom>
          </p:spPr>
        </p:pic>
        <p:pic>
          <p:nvPicPr>
            <p:cNvPr id="49" name="object 49"/>
            <p:cNvPicPr/>
            <p:nvPr/>
          </p:nvPicPr>
          <p:blipFill>
            <a:blip r:embed="rId10" cstate="print"/>
            <a:stretch>
              <a:fillRect/>
            </a:stretch>
          </p:blipFill>
          <p:spPr>
            <a:xfrm>
              <a:off x="4659058" y="1874837"/>
              <a:ext cx="73532" cy="73533"/>
            </a:xfrm>
            <a:prstGeom prst="rect">
              <a:avLst/>
            </a:prstGeom>
          </p:spPr>
        </p:pic>
        <p:pic>
          <p:nvPicPr>
            <p:cNvPr id="50" name="object 50"/>
            <p:cNvPicPr/>
            <p:nvPr/>
          </p:nvPicPr>
          <p:blipFill>
            <a:blip r:embed="rId11" cstate="print"/>
            <a:stretch>
              <a:fillRect/>
            </a:stretch>
          </p:blipFill>
          <p:spPr>
            <a:xfrm>
              <a:off x="5603938" y="1865693"/>
              <a:ext cx="73533" cy="73533"/>
            </a:xfrm>
            <a:prstGeom prst="rect">
              <a:avLst/>
            </a:prstGeom>
          </p:spPr>
        </p:pic>
        <p:pic>
          <p:nvPicPr>
            <p:cNvPr id="51" name="object 51"/>
            <p:cNvPicPr/>
            <p:nvPr/>
          </p:nvPicPr>
          <p:blipFill>
            <a:blip r:embed="rId10" cstate="print"/>
            <a:stretch>
              <a:fillRect/>
            </a:stretch>
          </p:blipFill>
          <p:spPr>
            <a:xfrm>
              <a:off x="6548818" y="1874837"/>
              <a:ext cx="73533" cy="73533"/>
            </a:xfrm>
            <a:prstGeom prst="rect">
              <a:avLst/>
            </a:prstGeom>
          </p:spPr>
        </p:pic>
        <p:pic>
          <p:nvPicPr>
            <p:cNvPr id="52" name="object 52"/>
            <p:cNvPicPr/>
            <p:nvPr/>
          </p:nvPicPr>
          <p:blipFill>
            <a:blip r:embed="rId10" cstate="print"/>
            <a:stretch>
              <a:fillRect/>
            </a:stretch>
          </p:blipFill>
          <p:spPr>
            <a:xfrm>
              <a:off x="7493698" y="1874837"/>
              <a:ext cx="73533" cy="73533"/>
            </a:xfrm>
            <a:prstGeom prst="rect">
              <a:avLst/>
            </a:prstGeom>
          </p:spPr>
        </p:pic>
        <p:pic>
          <p:nvPicPr>
            <p:cNvPr id="53" name="object 53"/>
            <p:cNvPicPr/>
            <p:nvPr/>
          </p:nvPicPr>
          <p:blipFill>
            <a:blip r:embed="rId11" cstate="print"/>
            <a:stretch>
              <a:fillRect/>
            </a:stretch>
          </p:blipFill>
          <p:spPr>
            <a:xfrm>
              <a:off x="8438578" y="1865693"/>
              <a:ext cx="73532" cy="73533"/>
            </a:xfrm>
            <a:prstGeom prst="rect">
              <a:avLst/>
            </a:prstGeom>
          </p:spPr>
        </p:pic>
        <p:pic>
          <p:nvPicPr>
            <p:cNvPr id="54" name="object 54"/>
            <p:cNvPicPr/>
            <p:nvPr/>
          </p:nvPicPr>
          <p:blipFill>
            <a:blip r:embed="rId11" cstate="print"/>
            <a:stretch>
              <a:fillRect/>
            </a:stretch>
          </p:blipFill>
          <p:spPr>
            <a:xfrm>
              <a:off x="9384982" y="1836737"/>
              <a:ext cx="73532" cy="73533"/>
            </a:xfrm>
            <a:prstGeom prst="rect">
              <a:avLst/>
            </a:prstGeom>
          </p:spPr>
        </p:pic>
      </p:grpSp>
      <p:sp>
        <p:nvSpPr>
          <p:cNvPr id="55" name="object 55"/>
          <p:cNvSpPr txBox="1"/>
          <p:nvPr/>
        </p:nvSpPr>
        <p:spPr>
          <a:xfrm>
            <a:off x="1629791" y="1583563"/>
            <a:ext cx="7037070" cy="239395"/>
          </a:xfrm>
          <a:prstGeom prst="rect">
            <a:avLst/>
          </a:prstGeom>
        </p:spPr>
        <p:txBody>
          <a:bodyPr vert="horz" wrap="square" lIns="0" tIns="13335" rIns="0" bIns="0" rtlCol="0">
            <a:spAutoFit/>
          </a:bodyPr>
          <a:lstStyle/>
          <a:p>
            <a:pPr marL="76200">
              <a:lnSpc>
                <a:spcPct val="100000"/>
              </a:lnSpc>
              <a:spcBef>
                <a:spcPts val="105"/>
              </a:spcBef>
              <a:tabLst>
                <a:tab pos="1021080" algn="l"/>
                <a:tab pos="1965960" algn="l"/>
                <a:tab pos="2910840" algn="l"/>
                <a:tab pos="3856354" algn="l"/>
                <a:tab pos="4801235" algn="l"/>
                <a:tab pos="5746750" algn="l"/>
                <a:tab pos="6691630" algn="l"/>
              </a:tabLst>
            </a:pPr>
            <a:r>
              <a:rPr sz="2100" spc="-37" baseline="-3968" dirty="0">
                <a:solidFill>
                  <a:srgbClr val="585858"/>
                </a:solidFill>
                <a:latin typeface="Calibri"/>
                <a:cs typeface="Calibri"/>
              </a:rPr>
              <a:t>21%</a:t>
            </a:r>
            <a:r>
              <a:rPr sz="2100" baseline="-3968" dirty="0">
                <a:solidFill>
                  <a:srgbClr val="585858"/>
                </a:solidFill>
                <a:latin typeface="Calibri"/>
                <a:cs typeface="Calibri"/>
              </a:rPr>
              <a:t>	</a:t>
            </a:r>
            <a:r>
              <a:rPr sz="2100" spc="-37" baseline="5952" dirty="0">
                <a:solidFill>
                  <a:srgbClr val="585858"/>
                </a:solidFill>
                <a:latin typeface="Calibri"/>
                <a:cs typeface="Calibri"/>
              </a:rPr>
              <a:t>24%</a:t>
            </a:r>
            <a:r>
              <a:rPr sz="2100" baseline="5952" dirty="0">
                <a:solidFill>
                  <a:srgbClr val="585858"/>
                </a:solidFill>
                <a:latin typeface="Calibri"/>
                <a:cs typeface="Calibri"/>
              </a:rPr>
              <a:t>	</a:t>
            </a:r>
            <a:r>
              <a:rPr sz="2100" spc="-37" baseline="-5952" dirty="0">
                <a:solidFill>
                  <a:srgbClr val="585858"/>
                </a:solidFill>
                <a:latin typeface="Calibri"/>
                <a:cs typeface="Calibri"/>
              </a:rPr>
              <a:t>20%</a:t>
            </a:r>
            <a:r>
              <a:rPr sz="2100" baseline="-5952" dirty="0">
                <a:solidFill>
                  <a:srgbClr val="585858"/>
                </a:solidFill>
                <a:latin typeface="Calibri"/>
                <a:cs typeface="Calibri"/>
              </a:rPr>
              <a:t>	</a:t>
            </a:r>
            <a:r>
              <a:rPr sz="1400" spc="-25" dirty="0">
                <a:solidFill>
                  <a:srgbClr val="585858"/>
                </a:solidFill>
                <a:latin typeface="Calibri"/>
                <a:cs typeface="Calibri"/>
              </a:rPr>
              <a:t>22%</a:t>
            </a:r>
            <a:r>
              <a:rPr sz="1400" dirty="0">
                <a:solidFill>
                  <a:srgbClr val="585858"/>
                </a:solidFill>
                <a:latin typeface="Calibri"/>
                <a:cs typeface="Calibri"/>
              </a:rPr>
              <a:t>	</a:t>
            </a:r>
            <a:r>
              <a:rPr sz="2100" spc="-37" baseline="1984" dirty="0">
                <a:solidFill>
                  <a:srgbClr val="585858"/>
                </a:solidFill>
                <a:latin typeface="Calibri"/>
                <a:cs typeface="Calibri"/>
              </a:rPr>
              <a:t>23%</a:t>
            </a:r>
            <a:r>
              <a:rPr sz="2100" baseline="1984" dirty="0">
                <a:solidFill>
                  <a:srgbClr val="585858"/>
                </a:solidFill>
                <a:latin typeface="Calibri"/>
                <a:cs typeface="Calibri"/>
              </a:rPr>
              <a:t>	</a:t>
            </a:r>
            <a:r>
              <a:rPr sz="1400" spc="-25" dirty="0">
                <a:solidFill>
                  <a:srgbClr val="585858"/>
                </a:solidFill>
                <a:latin typeface="Calibri"/>
                <a:cs typeface="Calibri"/>
              </a:rPr>
              <a:t>22%</a:t>
            </a:r>
            <a:r>
              <a:rPr sz="1400" dirty="0">
                <a:solidFill>
                  <a:srgbClr val="585858"/>
                </a:solidFill>
                <a:latin typeface="Calibri"/>
                <a:cs typeface="Calibri"/>
              </a:rPr>
              <a:t>	</a:t>
            </a:r>
            <a:r>
              <a:rPr sz="1400" spc="-25" dirty="0">
                <a:solidFill>
                  <a:srgbClr val="585858"/>
                </a:solidFill>
                <a:latin typeface="Calibri"/>
                <a:cs typeface="Calibri"/>
              </a:rPr>
              <a:t>22%</a:t>
            </a:r>
            <a:r>
              <a:rPr sz="1400" dirty="0">
                <a:solidFill>
                  <a:srgbClr val="585858"/>
                </a:solidFill>
                <a:latin typeface="Calibri"/>
                <a:cs typeface="Calibri"/>
              </a:rPr>
              <a:t>	</a:t>
            </a:r>
            <a:r>
              <a:rPr sz="2100" spc="-37" baseline="1984" dirty="0">
                <a:solidFill>
                  <a:srgbClr val="585858"/>
                </a:solidFill>
                <a:latin typeface="Calibri"/>
                <a:cs typeface="Calibri"/>
              </a:rPr>
              <a:t>23%</a:t>
            </a:r>
            <a:endParaRPr sz="2100" baseline="1984">
              <a:latin typeface="Calibri"/>
              <a:cs typeface="Calibri"/>
            </a:endParaRPr>
          </a:p>
        </p:txBody>
      </p:sp>
      <p:sp>
        <p:nvSpPr>
          <p:cNvPr id="56" name="object 56"/>
          <p:cNvSpPr txBox="1"/>
          <p:nvPr/>
        </p:nvSpPr>
        <p:spPr>
          <a:xfrm>
            <a:off x="9254490" y="154508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26%</a:t>
            </a:r>
            <a:endParaRPr sz="1400">
              <a:latin typeface="Calibri"/>
              <a:cs typeface="Calibri"/>
            </a:endParaRPr>
          </a:p>
        </p:txBody>
      </p:sp>
      <p:sp>
        <p:nvSpPr>
          <p:cNvPr id="57" name="object 57"/>
          <p:cNvSpPr/>
          <p:nvPr/>
        </p:nvSpPr>
        <p:spPr>
          <a:xfrm>
            <a:off x="1387855" y="5337302"/>
            <a:ext cx="8505825" cy="48895"/>
          </a:xfrm>
          <a:custGeom>
            <a:avLst/>
            <a:gdLst/>
            <a:ahLst/>
            <a:cxnLst/>
            <a:rect l="l" t="t" r="r" b="b"/>
            <a:pathLst>
              <a:path w="8505825" h="48895">
                <a:moveTo>
                  <a:pt x="0" y="0"/>
                </a:moveTo>
                <a:lnTo>
                  <a:pt x="8505317" y="0"/>
                </a:lnTo>
              </a:path>
              <a:path w="8505825" h="48895">
                <a:moveTo>
                  <a:pt x="0" y="0"/>
                </a:moveTo>
                <a:lnTo>
                  <a:pt x="0" y="48387"/>
                </a:lnTo>
              </a:path>
              <a:path w="8505825" h="48895">
                <a:moveTo>
                  <a:pt x="945388" y="0"/>
                </a:moveTo>
                <a:lnTo>
                  <a:pt x="945388" y="48387"/>
                </a:lnTo>
              </a:path>
              <a:path w="8505825" h="48895">
                <a:moveTo>
                  <a:pt x="1890268" y="0"/>
                </a:moveTo>
                <a:lnTo>
                  <a:pt x="1890268" y="48387"/>
                </a:lnTo>
              </a:path>
              <a:path w="8505825" h="48895">
                <a:moveTo>
                  <a:pt x="2835147" y="0"/>
                </a:moveTo>
                <a:lnTo>
                  <a:pt x="2835147" y="48387"/>
                </a:lnTo>
              </a:path>
              <a:path w="8505825" h="48895">
                <a:moveTo>
                  <a:pt x="3780028" y="0"/>
                </a:moveTo>
                <a:lnTo>
                  <a:pt x="3780028" y="48387"/>
                </a:lnTo>
              </a:path>
              <a:path w="8505825" h="48895">
                <a:moveTo>
                  <a:pt x="4724908" y="0"/>
                </a:moveTo>
                <a:lnTo>
                  <a:pt x="4724908" y="48387"/>
                </a:lnTo>
              </a:path>
              <a:path w="8505825" h="48895">
                <a:moveTo>
                  <a:pt x="5669788" y="0"/>
                </a:moveTo>
                <a:lnTo>
                  <a:pt x="5669788" y="48387"/>
                </a:lnTo>
              </a:path>
              <a:path w="8505825" h="48895">
                <a:moveTo>
                  <a:pt x="6614668" y="0"/>
                </a:moveTo>
                <a:lnTo>
                  <a:pt x="6614668" y="48387"/>
                </a:lnTo>
              </a:path>
              <a:path w="8505825" h="48895">
                <a:moveTo>
                  <a:pt x="7559548" y="0"/>
                </a:moveTo>
                <a:lnTo>
                  <a:pt x="7559548" y="48387"/>
                </a:lnTo>
              </a:path>
              <a:path w="8505825" h="48895">
                <a:moveTo>
                  <a:pt x="8505317" y="0"/>
                </a:moveTo>
                <a:lnTo>
                  <a:pt x="8505317" y="48387"/>
                </a:lnTo>
              </a:path>
            </a:pathLst>
          </a:custGeom>
          <a:ln w="9525">
            <a:solidFill>
              <a:srgbClr val="D9D9D9"/>
            </a:solidFill>
          </a:ln>
        </p:spPr>
        <p:txBody>
          <a:bodyPr wrap="square" lIns="0" tIns="0" rIns="0" bIns="0" rtlCol="0"/>
          <a:lstStyle/>
          <a:p>
            <a:endParaRPr/>
          </a:p>
        </p:txBody>
      </p:sp>
      <p:grpSp>
        <p:nvGrpSpPr>
          <p:cNvPr id="58" name="object 58"/>
          <p:cNvGrpSpPr/>
          <p:nvPr/>
        </p:nvGrpSpPr>
        <p:grpSpPr>
          <a:xfrm>
            <a:off x="1824418" y="5184330"/>
            <a:ext cx="7634605" cy="99695"/>
            <a:chOff x="1824418" y="5184330"/>
            <a:chExt cx="7634605" cy="99695"/>
          </a:xfrm>
        </p:grpSpPr>
        <p:sp>
          <p:nvSpPr>
            <p:cNvPr id="59" name="object 59"/>
            <p:cNvSpPr/>
            <p:nvPr/>
          </p:nvSpPr>
          <p:spPr>
            <a:xfrm>
              <a:off x="1860422" y="5221223"/>
              <a:ext cx="7560309" cy="26034"/>
            </a:xfrm>
            <a:custGeom>
              <a:avLst/>
              <a:gdLst/>
              <a:ahLst/>
              <a:cxnLst/>
              <a:rect l="l" t="t" r="r" b="b"/>
              <a:pathLst>
                <a:path w="7560309" h="26035">
                  <a:moveTo>
                    <a:pt x="0" y="6095"/>
                  </a:moveTo>
                  <a:lnTo>
                    <a:pt x="945260" y="6095"/>
                  </a:lnTo>
                  <a:lnTo>
                    <a:pt x="1890140" y="0"/>
                  </a:lnTo>
                  <a:lnTo>
                    <a:pt x="2835021" y="12191"/>
                  </a:lnTo>
                  <a:lnTo>
                    <a:pt x="3779901" y="25781"/>
                  </a:lnTo>
                  <a:lnTo>
                    <a:pt x="4724781" y="19812"/>
                  </a:lnTo>
                  <a:lnTo>
                    <a:pt x="5669660" y="12191"/>
                  </a:lnTo>
                  <a:lnTo>
                    <a:pt x="6614541" y="19812"/>
                  </a:lnTo>
                  <a:lnTo>
                    <a:pt x="7560183" y="25781"/>
                  </a:lnTo>
                </a:path>
              </a:pathLst>
            </a:custGeom>
            <a:ln w="28575">
              <a:solidFill>
                <a:srgbClr val="FF0000"/>
              </a:solidFill>
            </a:ln>
          </p:spPr>
          <p:txBody>
            <a:bodyPr wrap="square" lIns="0" tIns="0" rIns="0" bIns="0" rtlCol="0"/>
            <a:lstStyle/>
            <a:p>
              <a:endParaRPr/>
            </a:p>
          </p:txBody>
        </p:sp>
        <p:pic>
          <p:nvPicPr>
            <p:cNvPr id="60" name="object 60"/>
            <p:cNvPicPr/>
            <p:nvPr/>
          </p:nvPicPr>
          <p:blipFill>
            <a:blip r:embed="rId12" cstate="print"/>
            <a:stretch>
              <a:fillRect/>
            </a:stretch>
          </p:blipFill>
          <p:spPr>
            <a:xfrm>
              <a:off x="1824418" y="5190426"/>
              <a:ext cx="73532" cy="73533"/>
            </a:xfrm>
            <a:prstGeom prst="rect">
              <a:avLst/>
            </a:prstGeom>
          </p:spPr>
        </p:pic>
        <p:pic>
          <p:nvPicPr>
            <p:cNvPr id="61" name="object 61"/>
            <p:cNvPicPr/>
            <p:nvPr/>
          </p:nvPicPr>
          <p:blipFill>
            <a:blip r:embed="rId12" cstate="print"/>
            <a:stretch>
              <a:fillRect/>
            </a:stretch>
          </p:blipFill>
          <p:spPr>
            <a:xfrm>
              <a:off x="2769298" y="5190426"/>
              <a:ext cx="73532" cy="73533"/>
            </a:xfrm>
            <a:prstGeom prst="rect">
              <a:avLst/>
            </a:prstGeom>
          </p:spPr>
        </p:pic>
        <p:pic>
          <p:nvPicPr>
            <p:cNvPr id="62" name="object 62"/>
            <p:cNvPicPr/>
            <p:nvPr/>
          </p:nvPicPr>
          <p:blipFill>
            <a:blip r:embed="rId13" cstate="print"/>
            <a:stretch>
              <a:fillRect/>
            </a:stretch>
          </p:blipFill>
          <p:spPr>
            <a:xfrm>
              <a:off x="3714178" y="5184330"/>
              <a:ext cx="73533" cy="73532"/>
            </a:xfrm>
            <a:prstGeom prst="rect">
              <a:avLst/>
            </a:prstGeom>
          </p:spPr>
        </p:pic>
        <p:pic>
          <p:nvPicPr>
            <p:cNvPr id="63" name="object 63"/>
            <p:cNvPicPr/>
            <p:nvPr/>
          </p:nvPicPr>
          <p:blipFill>
            <a:blip r:embed="rId14" cstate="print"/>
            <a:stretch>
              <a:fillRect/>
            </a:stretch>
          </p:blipFill>
          <p:spPr>
            <a:xfrm>
              <a:off x="4659058" y="5196522"/>
              <a:ext cx="73532" cy="73532"/>
            </a:xfrm>
            <a:prstGeom prst="rect">
              <a:avLst/>
            </a:prstGeom>
          </p:spPr>
        </p:pic>
        <p:pic>
          <p:nvPicPr>
            <p:cNvPr id="64" name="object 64"/>
            <p:cNvPicPr/>
            <p:nvPr/>
          </p:nvPicPr>
          <p:blipFill>
            <a:blip r:embed="rId13" cstate="print"/>
            <a:stretch>
              <a:fillRect/>
            </a:stretch>
          </p:blipFill>
          <p:spPr>
            <a:xfrm>
              <a:off x="5603938" y="5210238"/>
              <a:ext cx="73533" cy="73533"/>
            </a:xfrm>
            <a:prstGeom prst="rect">
              <a:avLst/>
            </a:prstGeom>
          </p:spPr>
        </p:pic>
        <p:pic>
          <p:nvPicPr>
            <p:cNvPr id="65" name="object 65"/>
            <p:cNvPicPr/>
            <p:nvPr/>
          </p:nvPicPr>
          <p:blipFill>
            <a:blip r:embed="rId12" cstate="print"/>
            <a:stretch>
              <a:fillRect/>
            </a:stretch>
          </p:blipFill>
          <p:spPr>
            <a:xfrm>
              <a:off x="6548818" y="5204142"/>
              <a:ext cx="73533" cy="73532"/>
            </a:xfrm>
            <a:prstGeom prst="rect">
              <a:avLst/>
            </a:prstGeom>
          </p:spPr>
        </p:pic>
        <p:pic>
          <p:nvPicPr>
            <p:cNvPr id="66" name="object 66"/>
            <p:cNvPicPr/>
            <p:nvPr/>
          </p:nvPicPr>
          <p:blipFill>
            <a:blip r:embed="rId14" cstate="print"/>
            <a:stretch>
              <a:fillRect/>
            </a:stretch>
          </p:blipFill>
          <p:spPr>
            <a:xfrm>
              <a:off x="7493698" y="5196522"/>
              <a:ext cx="73533" cy="73532"/>
            </a:xfrm>
            <a:prstGeom prst="rect">
              <a:avLst/>
            </a:prstGeom>
          </p:spPr>
        </p:pic>
        <p:pic>
          <p:nvPicPr>
            <p:cNvPr id="67" name="object 67"/>
            <p:cNvPicPr/>
            <p:nvPr/>
          </p:nvPicPr>
          <p:blipFill>
            <a:blip r:embed="rId13" cstate="print"/>
            <a:stretch>
              <a:fillRect/>
            </a:stretch>
          </p:blipFill>
          <p:spPr>
            <a:xfrm>
              <a:off x="8438578" y="5204142"/>
              <a:ext cx="73532" cy="73532"/>
            </a:xfrm>
            <a:prstGeom prst="rect">
              <a:avLst/>
            </a:prstGeom>
          </p:spPr>
        </p:pic>
        <p:pic>
          <p:nvPicPr>
            <p:cNvPr id="68" name="object 68"/>
            <p:cNvPicPr/>
            <p:nvPr/>
          </p:nvPicPr>
          <p:blipFill>
            <a:blip r:embed="rId13" cstate="print"/>
            <a:stretch>
              <a:fillRect/>
            </a:stretch>
          </p:blipFill>
          <p:spPr>
            <a:xfrm>
              <a:off x="9384982" y="5210238"/>
              <a:ext cx="73532" cy="73533"/>
            </a:xfrm>
            <a:prstGeom prst="rect">
              <a:avLst/>
            </a:prstGeom>
          </p:spPr>
        </p:pic>
      </p:grpSp>
      <p:sp>
        <p:nvSpPr>
          <p:cNvPr id="69" name="object 69"/>
          <p:cNvSpPr txBox="1"/>
          <p:nvPr/>
        </p:nvSpPr>
        <p:spPr>
          <a:xfrm>
            <a:off x="1693291" y="4900929"/>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17%</a:t>
            </a:r>
            <a:endParaRPr sz="1400">
              <a:latin typeface="Calibri"/>
              <a:cs typeface="Calibri"/>
            </a:endParaRPr>
          </a:p>
        </p:txBody>
      </p:sp>
      <p:sp>
        <p:nvSpPr>
          <p:cNvPr id="70" name="object 70"/>
          <p:cNvSpPr txBox="1"/>
          <p:nvPr/>
        </p:nvSpPr>
        <p:spPr>
          <a:xfrm>
            <a:off x="2638425" y="4900929"/>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17%</a:t>
            </a:r>
            <a:endParaRPr sz="1400">
              <a:latin typeface="Calibri"/>
              <a:cs typeface="Calibri"/>
            </a:endParaRPr>
          </a:p>
        </p:txBody>
      </p:sp>
      <p:sp>
        <p:nvSpPr>
          <p:cNvPr id="71" name="object 71"/>
          <p:cNvSpPr txBox="1"/>
          <p:nvPr/>
        </p:nvSpPr>
        <p:spPr>
          <a:xfrm>
            <a:off x="3583304" y="4894579"/>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18%</a:t>
            </a:r>
            <a:endParaRPr sz="1400">
              <a:latin typeface="Calibri"/>
              <a:cs typeface="Calibri"/>
            </a:endParaRPr>
          </a:p>
        </p:txBody>
      </p:sp>
      <p:sp>
        <p:nvSpPr>
          <p:cNvPr id="72" name="object 72"/>
          <p:cNvSpPr txBox="1"/>
          <p:nvPr/>
        </p:nvSpPr>
        <p:spPr>
          <a:xfrm>
            <a:off x="4528565" y="490740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16%</a:t>
            </a:r>
            <a:endParaRPr sz="1400">
              <a:latin typeface="Calibri"/>
              <a:cs typeface="Calibri"/>
            </a:endParaRPr>
          </a:p>
        </p:txBody>
      </p:sp>
      <p:sp>
        <p:nvSpPr>
          <p:cNvPr id="73" name="object 73"/>
          <p:cNvSpPr txBox="1"/>
          <p:nvPr/>
        </p:nvSpPr>
        <p:spPr>
          <a:xfrm>
            <a:off x="5473700" y="492048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14%</a:t>
            </a:r>
            <a:endParaRPr sz="1400">
              <a:latin typeface="Calibri"/>
              <a:cs typeface="Calibri"/>
            </a:endParaRPr>
          </a:p>
        </p:txBody>
      </p:sp>
      <p:sp>
        <p:nvSpPr>
          <p:cNvPr id="74" name="object 74"/>
          <p:cNvSpPr txBox="1"/>
          <p:nvPr/>
        </p:nvSpPr>
        <p:spPr>
          <a:xfrm>
            <a:off x="6418834" y="491413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15%</a:t>
            </a:r>
            <a:endParaRPr sz="1400">
              <a:latin typeface="Calibri"/>
              <a:cs typeface="Calibri"/>
            </a:endParaRPr>
          </a:p>
        </p:txBody>
      </p:sp>
      <p:sp>
        <p:nvSpPr>
          <p:cNvPr id="75" name="object 75"/>
          <p:cNvSpPr txBox="1"/>
          <p:nvPr/>
        </p:nvSpPr>
        <p:spPr>
          <a:xfrm>
            <a:off x="7364094" y="490740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16%</a:t>
            </a:r>
            <a:endParaRPr sz="1400">
              <a:latin typeface="Calibri"/>
              <a:cs typeface="Calibri"/>
            </a:endParaRPr>
          </a:p>
        </p:txBody>
      </p:sp>
      <p:sp>
        <p:nvSpPr>
          <p:cNvPr id="76" name="object 76"/>
          <p:cNvSpPr txBox="1"/>
          <p:nvPr/>
        </p:nvSpPr>
        <p:spPr>
          <a:xfrm>
            <a:off x="8309229" y="491413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15%</a:t>
            </a:r>
            <a:endParaRPr sz="1400">
              <a:latin typeface="Calibri"/>
              <a:cs typeface="Calibri"/>
            </a:endParaRPr>
          </a:p>
        </p:txBody>
      </p:sp>
      <p:sp>
        <p:nvSpPr>
          <p:cNvPr id="77" name="object 77"/>
          <p:cNvSpPr txBox="1"/>
          <p:nvPr/>
        </p:nvSpPr>
        <p:spPr>
          <a:xfrm>
            <a:off x="9254490" y="492048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14%</a:t>
            </a:r>
            <a:endParaRPr sz="1400">
              <a:latin typeface="Calibri"/>
              <a:cs typeface="Calibri"/>
            </a:endParaRPr>
          </a:p>
        </p:txBody>
      </p:sp>
      <p:graphicFrame>
        <p:nvGraphicFramePr>
          <p:cNvPr id="78" name="object 78"/>
          <p:cNvGraphicFramePr>
            <a:graphicFrameLocks noGrp="1"/>
          </p:cNvGraphicFramePr>
          <p:nvPr/>
        </p:nvGraphicFramePr>
        <p:xfrm>
          <a:off x="1581530" y="5465698"/>
          <a:ext cx="8303891" cy="337820"/>
        </p:xfrm>
        <a:graphic>
          <a:graphicData uri="http://schemas.openxmlformats.org/drawingml/2006/table">
            <a:tbl>
              <a:tblPr firstRow="1" bandRow="1">
                <a:tableStyleId>{2D5ABB26-0587-4C30-8999-92F81FD0307C}</a:tableStyleId>
              </a:tblPr>
              <a:tblGrid>
                <a:gridCol w="761365">
                  <a:extLst>
                    <a:ext uri="{9D8B030D-6E8A-4147-A177-3AD203B41FA5}">
                      <a16:colId xmlns:a16="http://schemas.microsoft.com/office/drawing/2014/main" val="20000"/>
                    </a:ext>
                  </a:extLst>
                </a:gridCol>
                <a:gridCol w="829944">
                  <a:extLst>
                    <a:ext uri="{9D8B030D-6E8A-4147-A177-3AD203B41FA5}">
                      <a16:colId xmlns:a16="http://schemas.microsoft.com/office/drawing/2014/main" val="20001"/>
                    </a:ext>
                  </a:extLst>
                </a:gridCol>
                <a:gridCol w="107569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884554">
                  <a:extLst>
                    <a:ext uri="{9D8B030D-6E8A-4147-A177-3AD203B41FA5}">
                      <a16:colId xmlns:a16="http://schemas.microsoft.com/office/drawing/2014/main" val="20004"/>
                    </a:ext>
                  </a:extLst>
                </a:gridCol>
                <a:gridCol w="885825">
                  <a:extLst>
                    <a:ext uri="{9D8B030D-6E8A-4147-A177-3AD203B41FA5}">
                      <a16:colId xmlns:a16="http://schemas.microsoft.com/office/drawing/2014/main" val="20005"/>
                    </a:ext>
                  </a:extLst>
                </a:gridCol>
                <a:gridCol w="975995">
                  <a:extLst>
                    <a:ext uri="{9D8B030D-6E8A-4147-A177-3AD203B41FA5}">
                      <a16:colId xmlns:a16="http://schemas.microsoft.com/office/drawing/2014/main" val="20006"/>
                    </a:ext>
                  </a:extLst>
                </a:gridCol>
                <a:gridCol w="930909">
                  <a:extLst>
                    <a:ext uri="{9D8B030D-6E8A-4147-A177-3AD203B41FA5}">
                      <a16:colId xmlns:a16="http://schemas.microsoft.com/office/drawing/2014/main" val="20007"/>
                    </a:ext>
                  </a:extLst>
                </a:gridCol>
                <a:gridCol w="969009">
                  <a:extLst>
                    <a:ext uri="{9D8B030D-6E8A-4147-A177-3AD203B41FA5}">
                      <a16:colId xmlns:a16="http://schemas.microsoft.com/office/drawing/2014/main" val="20008"/>
                    </a:ext>
                  </a:extLst>
                </a:gridCol>
              </a:tblGrid>
              <a:tr h="168910">
                <a:tc>
                  <a:txBody>
                    <a:bodyPr/>
                    <a:lstStyle/>
                    <a:p>
                      <a:pPr marR="195580" algn="ctr">
                        <a:lnSpc>
                          <a:spcPts val="1140"/>
                        </a:lnSpc>
                      </a:pPr>
                      <a:r>
                        <a:rPr sz="1200" dirty="0">
                          <a:solidFill>
                            <a:srgbClr val="5C5B5A"/>
                          </a:solidFill>
                          <a:latin typeface="Calibri"/>
                          <a:cs typeface="Calibri"/>
                        </a:rPr>
                        <a:t>May</a:t>
                      </a:r>
                      <a:r>
                        <a:rPr sz="1200" spc="-20"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L="95250" algn="ctr">
                        <a:lnSpc>
                          <a:spcPts val="1140"/>
                        </a:lnSpc>
                      </a:pPr>
                      <a:r>
                        <a:rPr sz="1200" dirty="0">
                          <a:solidFill>
                            <a:srgbClr val="5C5B5A"/>
                          </a:solidFill>
                          <a:latin typeface="Calibri"/>
                          <a:cs typeface="Calibri"/>
                        </a:rPr>
                        <a:t>July</a:t>
                      </a:r>
                      <a:r>
                        <a:rPr sz="1200" spc="-15"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L="80010" algn="ctr">
                        <a:lnSpc>
                          <a:spcPts val="1140"/>
                        </a:lnSpc>
                      </a:pPr>
                      <a:r>
                        <a:rPr sz="1200" dirty="0">
                          <a:solidFill>
                            <a:srgbClr val="5C5B5A"/>
                          </a:solidFill>
                          <a:latin typeface="Calibri"/>
                          <a:cs typeface="Calibri"/>
                        </a:rPr>
                        <a:t>November</a:t>
                      </a:r>
                      <a:r>
                        <a:rPr sz="1200" spc="-45"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R="87630" algn="ctr">
                        <a:lnSpc>
                          <a:spcPts val="1140"/>
                        </a:lnSpc>
                      </a:pPr>
                      <a:r>
                        <a:rPr sz="1200" dirty="0">
                          <a:solidFill>
                            <a:srgbClr val="5C5B5A"/>
                          </a:solidFill>
                          <a:latin typeface="Calibri"/>
                          <a:cs typeface="Calibri"/>
                        </a:rPr>
                        <a:t>February</a:t>
                      </a:r>
                      <a:r>
                        <a:rPr sz="1200" spc="-2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R="72390" algn="ctr">
                        <a:lnSpc>
                          <a:spcPts val="1140"/>
                        </a:lnSpc>
                      </a:pPr>
                      <a:r>
                        <a:rPr sz="1200" dirty="0">
                          <a:solidFill>
                            <a:srgbClr val="5C5B5A"/>
                          </a:solidFill>
                          <a:latin typeface="Calibri"/>
                          <a:cs typeface="Calibri"/>
                        </a:rPr>
                        <a:t>May</a:t>
                      </a:r>
                      <a:r>
                        <a:rPr sz="1200" spc="-2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39370" algn="ctr">
                        <a:lnSpc>
                          <a:spcPts val="1140"/>
                        </a:lnSpc>
                      </a:pPr>
                      <a:r>
                        <a:rPr sz="1200" dirty="0">
                          <a:solidFill>
                            <a:srgbClr val="5C5B5A"/>
                          </a:solidFill>
                          <a:latin typeface="Calibri"/>
                          <a:cs typeface="Calibri"/>
                        </a:rPr>
                        <a:t>July</a:t>
                      </a:r>
                      <a:r>
                        <a:rPr sz="1200" spc="-1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67945" algn="ctr">
                        <a:lnSpc>
                          <a:spcPts val="1140"/>
                        </a:lnSpc>
                      </a:pPr>
                      <a:r>
                        <a:rPr sz="1200" dirty="0">
                          <a:solidFill>
                            <a:srgbClr val="5C5B5A"/>
                          </a:solidFill>
                          <a:latin typeface="Calibri"/>
                          <a:cs typeface="Calibri"/>
                        </a:rPr>
                        <a:t>August</a:t>
                      </a:r>
                      <a:r>
                        <a:rPr sz="1200" spc="-4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52705" algn="ctr">
                        <a:lnSpc>
                          <a:spcPts val="1140"/>
                        </a:lnSpc>
                      </a:pPr>
                      <a:r>
                        <a:rPr sz="1200" dirty="0">
                          <a:solidFill>
                            <a:srgbClr val="5C5B5A"/>
                          </a:solidFill>
                          <a:latin typeface="Calibri"/>
                          <a:cs typeface="Calibri"/>
                        </a:rPr>
                        <a:t>October</a:t>
                      </a:r>
                      <a:r>
                        <a:rPr sz="1200" spc="-25" dirty="0">
                          <a:solidFill>
                            <a:srgbClr val="5C5B5A"/>
                          </a:solidFill>
                          <a:latin typeface="Calibri"/>
                          <a:cs typeface="Calibri"/>
                        </a:rPr>
                        <a:t> '24</a:t>
                      </a:r>
                      <a:endParaRPr sz="1200">
                        <a:latin typeface="Calibri"/>
                        <a:cs typeface="Calibri"/>
                      </a:endParaRPr>
                    </a:p>
                  </a:txBody>
                  <a:tcPr marL="0" marR="0" marT="0" marB="0"/>
                </a:tc>
                <a:tc>
                  <a:txBody>
                    <a:bodyPr/>
                    <a:lstStyle/>
                    <a:p>
                      <a:pPr marL="42545" algn="ctr">
                        <a:lnSpc>
                          <a:spcPts val="1140"/>
                        </a:lnSpc>
                      </a:pPr>
                      <a:r>
                        <a:rPr sz="1200" dirty="0">
                          <a:solidFill>
                            <a:srgbClr val="5C5B5A"/>
                          </a:solidFill>
                          <a:latin typeface="Calibri"/>
                          <a:cs typeface="Calibri"/>
                        </a:rPr>
                        <a:t>December</a:t>
                      </a:r>
                      <a:r>
                        <a:rPr sz="1200" spc="-4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extLst>
                  <a:ext uri="{0D108BD9-81ED-4DB2-BD59-A6C34878D82A}">
                    <a16:rowId xmlns:a16="http://schemas.microsoft.com/office/drawing/2014/main" val="10000"/>
                  </a:ext>
                </a:extLst>
              </a:tr>
              <a:tr h="168910">
                <a:tc>
                  <a:txBody>
                    <a:bodyPr/>
                    <a:lstStyle/>
                    <a:p>
                      <a:pPr marR="160020" algn="ctr">
                        <a:lnSpc>
                          <a:spcPts val="1235"/>
                        </a:lnSpc>
                      </a:pPr>
                      <a:r>
                        <a:rPr sz="1200" spc="-20" dirty="0">
                          <a:solidFill>
                            <a:srgbClr val="5C5B5A"/>
                          </a:solidFill>
                          <a:latin typeface="Calibri"/>
                          <a:cs typeface="Calibri"/>
                        </a:rPr>
                        <a:t>(S7)</a:t>
                      </a:r>
                      <a:endParaRPr sz="1200">
                        <a:latin typeface="Calibri"/>
                        <a:cs typeface="Calibri"/>
                      </a:endParaRPr>
                    </a:p>
                  </a:txBody>
                  <a:tcPr marL="0" marR="0" marT="0" marB="0"/>
                </a:tc>
                <a:tc>
                  <a:txBody>
                    <a:bodyPr/>
                    <a:lstStyle/>
                    <a:p>
                      <a:pPr marL="95250" algn="ctr">
                        <a:lnSpc>
                          <a:spcPts val="1235"/>
                        </a:lnSpc>
                      </a:pPr>
                      <a:r>
                        <a:rPr sz="1200" spc="-20" dirty="0">
                          <a:solidFill>
                            <a:srgbClr val="5C5B5A"/>
                          </a:solidFill>
                          <a:latin typeface="Calibri"/>
                          <a:cs typeface="Calibri"/>
                        </a:rPr>
                        <a:t>(S8)</a:t>
                      </a:r>
                      <a:endParaRPr sz="1200">
                        <a:latin typeface="Calibri"/>
                        <a:cs typeface="Calibri"/>
                      </a:endParaRPr>
                    </a:p>
                  </a:txBody>
                  <a:tcPr marL="0" marR="0" marT="0" marB="0"/>
                </a:tc>
                <a:tc>
                  <a:txBody>
                    <a:bodyPr/>
                    <a:lstStyle/>
                    <a:p>
                      <a:pPr marL="80645" algn="ctr">
                        <a:lnSpc>
                          <a:spcPts val="1235"/>
                        </a:lnSpc>
                      </a:pPr>
                      <a:r>
                        <a:rPr sz="1200" spc="-10" dirty="0">
                          <a:solidFill>
                            <a:srgbClr val="5C5B5A"/>
                          </a:solidFill>
                          <a:latin typeface="Calibri"/>
                          <a:cs typeface="Calibri"/>
                        </a:rPr>
                        <a:t>(S10)</a:t>
                      </a:r>
                      <a:endParaRPr sz="1200">
                        <a:latin typeface="Calibri"/>
                        <a:cs typeface="Calibri"/>
                      </a:endParaRPr>
                    </a:p>
                  </a:txBody>
                  <a:tcPr marL="0" marR="0" marT="0" marB="0"/>
                </a:tc>
                <a:tc>
                  <a:txBody>
                    <a:bodyPr/>
                    <a:lstStyle/>
                    <a:p>
                      <a:pPr marR="86360" algn="ctr">
                        <a:lnSpc>
                          <a:spcPts val="1235"/>
                        </a:lnSpc>
                      </a:pPr>
                      <a:r>
                        <a:rPr sz="1200" spc="-10" dirty="0">
                          <a:solidFill>
                            <a:srgbClr val="5C5B5A"/>
                          </a:solidFill>
                          <a:latin typeface="Calibri"/>
                          <a:cs typeface="Calibri"/>
                        </a:rPr>
                        <a:t>(S11)</a:t>
                      </a:r>
                      <a:endParaRPr sz="1200">
                        <a:latin typeface="Calibri"/>
                        <a:cs typeface="Calibri"/>
                      </a:endParaRPr>
                    </a:p>
                  </a:txBody>
                  <a:tcPr marL="0" marR="0" marT="0" marB="0"/>
                </a:tc>
                <a:tc>
                  <a:txBody>
                    <a:bodyPr/>
                    <a:lstStyle/>
                    <a:p>
                      <a:pPr marR="71120" algn="ctr">
                        <a:lnSpc>
                          <a:spcPts val="1235"/>
                        </a:lnSpc>
                      </a:pPr>
                      <a:r>
                        <a:rPr sz="1200" spc="-10" dirty="0">
                          <a:solidFill>
                            <a:srgbClr val="5C5B5A"/>
                          </a:solidFill>
                          <a:latin typeface="Calibri"/>
                          <a:cs typeface="Calibri"/>
                        </a:rPr>
                        <a:t>(S12)</a:t>
                      </a:r>
                      <a:endParaRPr sz="1200">
                        <a:latin typeface="Calibri"/>
                        <a:cs typeface="Calibri"/>
                      </a:endParaRPr>
                    </a:p>
                  </a:txBody>
                  <a:tcPr marL="0" marR="0" marT="0" marB="0"/>
                </a:tc>
                <a:tc>
                  <a:txBody>
                    <a:bodyPr/>
                    <a:lstStyle/>
                    <a:p>
                      <a:pPr marL="40640" algn="ctr">
                        <a:lnSpc>
                          <a:spcPts val="1235"/>
                        </a:lnSpc>
                      </a:pPr>
                      <a:r>
                        <a:rPr sz="1200" spc="-10" dirty="0">
                          <a:solidFill>
                            <a:srgbClr val="5C5B5A"/>
                          </a:solidFill>
                          <a:latin typeface="Calibri"/>
                          <a:cs typeface="Calibri"/>
                        </a:rPr>
                        <a:t>(S13)</a:t>
                      </a:r>
                      <a:endParaRPr sz="1200">
                        <a:latin typeface="Calibri"/>
                        <a:cs typeface="Calibri"/>
                      </a:endParaRPr>
                    </a:p>
                  </a:txBody>
                  <a:tcPr marL="0" marR="0" marT="0" marB="0"/>
                </a:tc>
                <a:tc>
                  <a:txBody>
                    <a:bodyPr/>
                    <a:lstStyle/>
                    <a:p>
                      <a:pPr marL="69215" algn="ctr">
                        <a:lnSpc>
                          <a:spcPts val="1235"/>
                        </a:lnSpc>
                      </a:pPr>
                      <a:r>
                        <a:rPr sz="1200" spc="-10" dirty="0">
                          <a:solidFill>
                            <a:srgbClr val="5C5B5A"/>
                          </a:solidFill>
                          <a:latin typeface="Calibri"/>
                          <a:cs typeface="Calibri"/>
                        </a:rPr>
                        <a:t>(S14)</a:t>
                      </a:r>
                      <a:endParaRPr sz="1200">
                        <a:latin typeface="Calibri"/>
                        <a:cs typeface="Calibri"/>
                      </a:endParaRPr>
                    </a:p>
                  </a:txBody>
                  <a:tcPr marL="0" marR="0" marT="0" marB="0"/>
                </a:tc>
                <a:tc>
                  <a:txBody>
                    <a:bodyPr/>
                    <a:lstStyle/>
                    <a:p>
                      <a:pPr marL="53340" algn="ctr">
                        <a:lnSpc>
                          <a:spcPts val="1235"/>
                        </a:lnSpc>
                      </a:pPr>
                      <a:r>
                        <a:rPr sz="1200" spc="-10" dirty="0">
                          <a:solidFill>
                            <a:srgbClr val="5C5B5A"/>
                          </a:solidFill>
                          <a:latin typeface="Calibri"/>
                          <a:cs typeface="Calibri"/>
                        </a:rPr>
                        <a:t>(S15)</a:t>
                      </a:r>
                      <a:endParaRPr sz="1200">
                        <a:latin typeface="Calibri"/>
                        <a:cs typeface="Calibri"/>
                      </a:endParaRPr>
                    </a:p>
                  </a:txBody>
                  <a:tcPr marL="0" marR="0" marT="0" marB="0"/>
                </a:tc>
                <a:tc>
                  <a:txBody>
                    <a:bodyPr/>
                    <a:lstStyle/>
                    <a:p>
                      <a:pPr marL="43815" algn="ctr">
                        <a:lnSpc>
                          <a:spcPts val="1235"/>
                        </a:lnSpc>
                      </a:pPr>
                      <a:r>
                        <a:rPr sz="1200" spc="-10" dirty="0">
                          <a:solidFill>
                            <a:srgbClr val="5C5B5A"/>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sp>
        <p:nvSpPr>
          <p:cNvPr id="79" name="object 79"/>
          <p:cNvSpPr txBox="1"/>
          <p:nvPr/>
        </p:nvSpPr>
        <p:spPr>
          <a:xfrm>
            <a:off x="228930" y="1683118"/>
            <a:ext cx="1297305" cy="277495"/>
          </a:xfrm>
          <a:prstGeom prst="rect">
            <a:avLst/>
          </a:prstGeom>
          <a:ln w="9525">
            <a:solidFill>
              <a:srgbClr val="5C5B5A"/>
            </a:solidFill>
          </a:ln>
        </p:spPr>
        <p:txBody>
          <a:bodyPr vert="horz" wrap="square" lIns="0" tIns="41910" rIns="0" bIns="0" rtlCol="0">
            <a:spAutoFit/>
          </a:bodyPr>
          <a:lstStyle/>
          <a:p>
            <a:pPr marL="106045">
              <a:lnSpc>
                <a:spcPct val="100000"/>
              </a:lnSpc>
              <a:spcBef>
                <a:spcPts val="330"/>
              </a:spcBef>
            </a:pPr>
            <a:r>
              <a:rPr sz="1200" spc="-10" dirty="0">
                <a:solidFill>
                  <a:srgbClr val="5C5B5A"/>
                </a:solidFill>
                <a:latin typeface="Arial"/>
                <a:cs typeface="Arial"/>
              </a:rPr>
              <a:t>Very</a:t>
            </a:r>
            <a:r>
              <a:rPr sz="1200" spc="-30" dirty="0">
                <a:solidFill>
                  <a:srgbClr val="5C5B5A"/>
                </a:solidFill>
                <a:latin typeface="Arial"/>
                <a:cs typeface="Arial"/>
              </a:rPr>
              <a:t> </a:t>
            </a:r>
            <a:r>
              <a:rPr sz="1200" dirty="0">
                <a:solidFill>
                  <a:srgbClr val="5C5B5A"/>
                </a:solidFill>
                <a:latin typeface="Arial"/>
                <a:cs typeface="Arial"/>
              </a:rPr>
              <a:t>high</a:t>
            </a:r>
            <a:r>
              <a:rPr sz="1200" spc="-25" dirty="0">
                <a:solidFill>
                  <a:srgbClr val="5C5B5A"/>
                </a:solidFill>
                <a:latin typeface="Arial"/>
                <a:cs typeface="Arial"/>
              </a:rPr>
              <a:t> </a:t>
            </a:r>
            <a:r>
              <a:rPr sz="1200" spc="-10" dirty="0">
                <a:solidFill>
                  <a:srgbClr val="5C5B5A"/>
                </a:solidFill>
                <a:latin typeface="Arial"/>
                <a:cs typeface="Arial"/>
              </a:rPr>
              <a:t>(9-</a:t>
            </a:r>
            <a:r>
              <a:rPr sz="1200" spc="-25" dirty="0">
                <a:solidFill>
                  <a:srgbClr val="5C5B5A"/>
                </a:solidFill>
                <a:latin typeface="Arial"/>
                <a:cs typeface="Arial"/>
              </a:rPr>
              <a:t>10)</a:t>
            </a:r>
            <a:endParaRPr sz="1200">
              <a:latin typeface="Arial"/>
              <a:cs typeface="Arial"/>
            </a:endParaRPr>
          </a:p>
        </p:txBody>
      </p:sp>
      <p:sp>
        <p:nvSpPr>
          <p:cNvPr id="80" name="object 80"/>
          <p:cNvSpPr txBox="1"/>
          <p:nvPr/>
        </p:nvSpPr>
        <p:spPr>
          <a:xfrm>
            <a:off x="228930" y="2547988"/>
            <a:ext cx="1297305" cy="277495"/>
          </a:xfrm>
          <a:prstGeom prst="rect">
            <a:avLst/>
          </a:prstGeom>
          <a:ln w="9525">
            <a:solidFill>
              <a:srgbClr val="5C5B5A"/>
            </a:solidFill>
          </a:ln>
        </p:spPr>
        <p:txBody>
          <a:bodyPr vert="horz" wrap="square" lIns="0" tIns="41910" rIns="0" bIns="0" rtlCol="0">
            <a:spAutoFit/>
          </a:bodyPr>
          <a:lstStyle/>
          <a:p>
            <a:pPr marL="310515">
              <a:lnSpc>
                <a:spcPct val="100000"/>
              </a:lnSpc>
              <a:spcBef>
                <a:spcPts val="330"/>
              </a:spcBef>
            </a:pPr>
            <a:r>
              <a:rPr sz="1200" dirty="0">
                <a:solidFill>
                  <a:srgbClr val="5C5B5A"/>
                </a:solidFill>
                <a:latin typeface="Arial"/>
                <a:cs typeface="Arial"/>
              </a:rPr>
              <a:t>High</a:t>
            </a:r>
            <a:r>
              <a:rPr sz="1200" spc="-10" dirty="0">
                <a:solidFill>
                  <a:srgbClr val="5C5B5A"/>
                </a:solidFill>
                <a:latin typeface="Arial"/>
                <a:cs typeface="Arial"/>
              </a:rPr>
              <a:t> (7-</a:t>
            </a:r>
            <a:r>
              <a:rPr sz="1200" spc="-25" dirty="0">
                <a:solidFill>
                  <a:srgbClr val="5C5B5A"/>
                </a:solidFill>
                <a:latin typeface="Arial"/>
                <a:cs typeface="Arial"/>
              </a:rPr>
              <a:t>8)</a:t>
            </a:r>
            <a:endParaRPr sz="1200">
              <a:latin typeface="Arial"/>
              <a:cs typeface="Arial"/>
            </a:endParaRPr>
          </a:p>
        </p:txBody>
      </p:sp>
      <p:sp>
        <p:nvSpPr>
          <p:cNvPr id="81" name="object 81"/>
          <p:cNvSpPr txBox="1"/>
          <p:nvPr/>
        </p:nvSpPr>
        <p:spPr>
          <a:xfrm>
            <a:off x="228930" y="3982326"/>
            <a:ext cx="1297305" cy="277495"/>
          </a:xfrm>
          <a:prstGeom prst="rect">
            <a:avLst/>
          </a:prstGeom>
          <a:ln w="9525">
            <a:solidFill>
              <a:srgbClr val="5C5B5A"/>
            </a:solidFill>
          </a:ln>
        </p:spPr>
        <p:txBody>
          <a:bodyPr vert="horz" wrap="square" lIns="0" tIns="41910" rIns="0" bIns="0" rtlCol="0">
            <a:spAutoFit/>
          </a:bodyPr>
          <a:lstStyle/>
          <a:p>
            <a:pPr marL="196215">
              <a:lnSpc>
                <a:spcPct val="100000"/>
              </a:lnSpc>
              <a:spcBef>
                <a:spcPts val="330"/>
              </a:spcBef>
            </a:pPr>
            <a:r>
              <a:rPr sz="1200" dirty="0">
                <a:solidFill>
                  <a:srgbClr val="5C5B5A"/>
                </a:solidFill>
                <a:latin typeface="Arial"/>
                <a:cs typeface="Arial"/>
              </a:rPr>
              <a:t>Medium</a:t>
            </a:r>
            <a:r>
              <a:rPr sz="1200" spc="-25" dirty="0">
                <a:solidFill>
                  <a:srgbClr val="5C5B5A"/>
                </a:solidFill>
                <a:latin typeface="Arial"/>
                <a:cs typeface="Arial"/>
              </a:rPr>
              <a:t> </a:t>
            </a:r>
            <a:r>
              <a:rPr sz="1200" spc="-10" dirty="0">
                <a:solidFill>
                  <a:srgbClr val="5C5B5A"/>
                </a:solidFill>
                <a:latin typeface="Arial"/>
                <a:cs typeface="Arial"/>
              </a:rPr>
              <a:t>(5-</a:t>
            </a:r>
            <a:r>
              <a:rPr sz="1200" spc="-25" dirty="0">
                <a:solidFill>
                  <a:srgbClr val="5C5B5A"/>
                </a:solidFill>
                <a:latin typeface="Arial"/>
                <a:cs typeface="Arial"/>
              </a:rPr>
              <a:t>6)</a:t>
            </a:r>
            <a:endParaRPr sz="1200">
              <a:latin typeface="Arial"/>
              <a:cs typeface="Arial"/>
            </a:endParaRPr>
          </a:p>
        </p:txBody>
      </p:sp>
      <p:sp>
        <p:nvSpPr>
          <p:cNvPr id="82" name="object 82"/>
          <p:cNvSpPr txBox="1"/>
          <p:nvPr/>
        </p:nvSpPr>
        <p:spPr>
          <a:xfrm>
            <a:off x="228930" y="5006962"/>
            <a:ext cx="1297305" cy="277495"/>
          </a:xfrm>
          <a:prstGeom prst="rect">
            <a:avLst/>
          </a:prstGeom>
          <a:ln w="9525">
            <a:solidFill>
              <a:srgbClr val="5C5B5A"/>
            </a:solidFill>
          </a:ln>
        </p:spPr>
        <p:txBody>
          <a:bodyPr vert="horz" wrap="square" lIns="0" tIns="41910" rIns="0" bIns="0" rtlCol="0">
            <a:spAutoFit/>
          </a:bodyPr>
          <a:lstStyle/>
          <a:p>
            <a:pPr marL="327025">
              <a:lnSpc>
                <a:spcPct val="100000"/>
              </a:lnSpc>
              <a:spcBef>
                <a:spcPts val="330"/>
              </a:spcBef>
            </a:pPr>
            <a:r>
              <a:rPr sz="1200" dirty="0">
                <a:solidFill>
                  <a:srgbClr val="5C5B5A"/>
                </a:solidFill>
                <a:latin typeface="Arial"/>
                <a:cs typeface="Arial"/>
              </a:rPr>
              <a:t>Low </a:t>
            </a:r>
            <a:r>
              <a:rPr sz="1200" spc="-10" dirty="0">
                <a:solidFill>
                  <a:srgbClr val="5C5B5A"/>
                </a:solidFill>
                <a:latin typeface="Arial"/>
                <a:cs typeface="Arial"/>
              </a:rPr>
              <a:t>(0-</a:t>
            </a:r>
            <a:r>
              <a:rPr sz="1200" spc="-25" dirty="0">
                <a:solidFill>
                  <a:srgbClr val="5C5B5A"/>
                </a:solidFill>
                <a:latin typeface="Arial"/>
                <a:cs typeface="Arial"/>
              </a:rPr>
              <a:t>4)</a:t>
            </a:r>
            <a:endParaRPr sz="1200">
              <a:latin typeface="Arial"/>
              <a:cs typeface="Arial"/>
            </a:endParaRPr>
          </a:p>
        </p:txBody>
      </p:sp>
      <p:sp>
        <p:nvSpPr>
          <p:cNvPr id="83" name="object 83"/>
          <p:cNvSpPr txBox="1"/>
          <p:nvPr/>
        </p:nvSpPr>
        <p:spPr>
          <a:xfrm>
            <a:off x="9682480" y="1394460"/>
            <a:ext cx="2381250" cy="3807460"/>
          </a:xfrm>
          <a:prstGeom prst="rect">
            <a:avLst/>
          </a:prstGeom>
          <a:ln w="9525">
            <a:solidFill>
              <a:srgbClr val="5C5B5A"/>
            </a:solidFill>
          </a:ln>
        </p:spPr>
        <p:txBody>
          <a:bodyPr vert="horz" wrap="square" lIns="0" tIns="87630" rIns="0" bIns="0" rtlCol="0">
            <a:spAutoFit/>
          </a:bodyPr>
          <a:lstStyle/>
          <a:p>
            <a:pPr marL="97155" marR="88265" indent="-635" algn="ctr">
              <a:lnSpc>
                <a:spcPts val="1300"/>
              </a:lnSpc>
              <a:spcBef>
                <a:spcPts val="690"/>
              </a:spcBef>
            </a:pPr>
            <a:r>
              <a:rPr sz="1200" b="1" dirty="0">
                <a:solidFill>
                  <a:srgbClr val="5C5B5A"/>
                </a:solidFill>
                <a:latin typeface="Arial"/>
                <a:cs typeface="Arial"/>
              </a:rPr>
              <a:t>%</a:t>
            </a:r>
            <a:r>
              <a:rPr sz="1200" b="1" spc="-10" dirty="0">
                <a:solidFill>
                  <a:srgbClr val="5C5B5A"/>
                </a:solidFill>
                <a:latin typeface="Arial"/>
                <a:cs typeface="Arial"/>
              </a:rPr>
              <a:t> </a:t>
            </a:r>
            <a:r>
              <a:rPr sz="1200" b="1" dirty="0">
                <a:solidFill>
                  <a:srgbClr val="5C5B5A"/>
                </a:solidFill>
                <a:latin typeface="Arial"/>
                <a:cs typeface="Arial"/>
              </a:rPr>
              <a:t>who</a:t>
            </a:r>
            <a:r>
              <a:rPr sz="1200" b="1" spc="-25" dirty="0">
                <a:solidFill>
                  <a:srgbClr val="5C5B5A"/>
                </a:solidFill>
                <a:latin typeface="Arial"/>
                <a:cs typeface="Arial"/>
              </a:rPr>
              <a:t> </a:t>
            </a:r>
            <a:r>
              <a:rPr sz="1200" b="1" dirty="0">
                <a:solidFill>
                  <a:srgbClr val="5C5B5A"/>
                </a:solidFill>
                <a:latin typeface="Arial"/>
                <a:cs typeface="Arial"/>
              </a:rPr>
              <a:t>did not</a:t>
            </a:r>
            <a:r>
              <a:rPr sz="1200" b="1" spc="-5" dirty="0">
                <a:solidFill>
                  <a:srgbClr val="5C5B5A"/>
                </a:solidFill>
                <a:latin typeface="Arial"/>
                <a:cs typeface="Arial"/>
              </a:rPr>
              <a:t> </a:t>
            </a:r>
            <a:r>
              <a:rPr sz="1200" b="1" dirty="0">
                <a:solidFill>
                  <a:srgbClr val="5C5B5A"/>
                </a:solidFill>
                <a:latin typeface="Arial"/>
                <a:cs typeface="Arial"/>
              </a:rPr>
              <a:t>feel</a:t>
            </a:r>
            <a:r>
              <a:rPr sz="1200" b="1" spc="-20" dirty="0">
                <a:solidFill>
                  <a:srgbClr val="5C5B5A"/>
                </a:solidFill>
                <a:latin typeface="Arial"/>
                <a:cs typeface="Arial"/>
              </a:rPr>
              <a:t> </a:t>
            </a:r>
            <a:r>
              <a:rPr sz="1200" b="1" dirty="0">
                <a:solidFill>
                  <a:srgbClr val="5C5B5A"/>
                </a:solidFill>
                <a:latin typeface="Arial"/>
                <a:cs typeface="Arial"/>
              </a:rPr>
              <a:t>at</a:t>
            </a:r>
            <a:r>
              <a:rPr sz="1200" b="1" spc="-10" dirty="0">
                <a:solidFill>
                  <a:srgbClr val="5C5B5A"/>
                </a:solidFill>
                <a:latin typeface="Arial"/>
                <a:cs typeface="Arial"/>
              </a:rPr>
              <a:t> </a:t>
            </a:r>
            <a:r>
              <a:rPr sz="1200" b="1" spc="-25" dirty="0">
                <a:solidFill>
                  <a:srgbClr val="5C5B5A"/>
                </a:solidFill>
                <a:latin typeface="Arial"/>
                <a:cs typeface="Arial"/>
              </a:rPr>
              <a:t>all</a:t>
            </a:r>
            <a:r>
              <a:rPr sz="1200" b="1" spc="500" dirty="0">
                <a:solidFill>
                  <a:srgbClr val="5C5B5A"/>
                </a:solidFill>
                <a:latin typeface="Arial"/>
                <a:cs typeface="Arial"/>
              </a:rPr>
              <a:t> </a:t>
            </a:r>
            <a:r>
              <a:rPr sz="1200" b="1" dirty="0">
                <a:solidFill>
                  <a:srgbClr val="5C5B5A"/>
                </a:solidFill>
                <a:latin typeface="Arial"/>
                <a:cs typeface="Arial"/>
              </a:rPr>
              <a:t>happy</a:t>
            </a:r>
            <a:r>
              <a:rPr sz="1200" b="1" spc="-50" dirty="0">
                <a:solidFill>
                  <a:srgbClr val="5C5B5A"/>
                </a:solidFill>
                <a:latin typeface="Arial"/>
                <a:cs typeface="Arial"/>
              </a:rPr>
              <a:t> </a:t>
            </a:r>
            <a:r>
              <a:rPr sz="1200" b="1" spc="-10" dirty="0">
                <a:solidFill>
                  <a:srgbClr val="5C5B5A"/>
                </a:solidFill>
                <a:latin typeface="Arial"/>
                <a:cs typeface="Arial"/>
              </a:rPr>
              <a:t>yesterday,</a:t>
            </a:r>
            <a:r>
              <a:rPr sz="1200" b="1" spc="-35" dirty="0">
                <a:solidFill>
                  <a:srgbClr val="5C5B5A"/>
                </a:solidFill>
                <a:latin typeface="Arial"/>
                <a:cs typeface="Arial"/>
              </a:rPr>
              <a:t> </a:t>
            </a:r>
            <a:r>
              <a:rPr sz="1200" b="1" dirty="0">
                <a:solidFill>
                  <a:srgbClr val="5C5B5A"/>
                </a:solidFill>
                <a:latin typeface="Arial"/>
                <a:cs typeface="Arial"/>
              </a:rPr>
              <a:t>compared</a:t>
            </a:r>
            <a:r>
              <a:rPr sz="1200" b="1" spc="-65" dirty="0">
                <a:solidFill>
                  <a:srgbClr val="5C5B5A"/>
                </a:solidFill>
                <a:latin typeface="Arial"/>
                <a:cs typeface="Arial"/>
              </a:rPr>
              <a:t> </a:t>
            </a:r>
            <a:r>
              <a:rPr sz="1200" b="1" spc="-25" dirty="0">
                <a:solidFill>
                  <a:srgbClr val="5C5B5A"/>
                </a:solidFill>
                <a:latin typeface="Arial"/>
                <a:cs typeface="Arial"/>
              </a:rPr>
              <a:t>to </a:t>
            </a:r>
            <a:r>
              <a:rPr sz="1200" b="1" dirty="0">
                <a:solidFill>
                  <a:srgbClr val="5C5B5A"/>
                </a:solidFill>
                <a:latin typeface="Arial"/>
                <a:cs typeface="Arial"/>
              </a:rPr>
              <a:t>the</a:t>
            </a:r>
            <a:r>
              <a:rPr sz="1200" b="1" spc="-25" dirty="0">
                <a:solidFill>
                  <a:srgbClr val="5C5B5A"/>
                </a:solidFill>
                <a:latin typeface="Arial"/>
                <a:cs typeface="Arial"/>
              </a:rPr>
              <a:t> </a:t>
            </a:r>
            <a:r>
              <a:rPr sz="1200" b="1" dirty="0">
                <a:solidFill>
                  <a:srgbClr val="5C5B5A"/>
                </a:solidFill>
                <a:latin typeface="Arial"/>
                <a:cs typeface="Arial"/>
              </a:rPr>
              <a:t>GM</a:t>
            </a:r>
            <a:r>
              <a:rPr sz="1200" b="1" spc="-15" dirty="0">
                <a:solidFill>
                  <a:srgbClr val="5C5B5A"/>
                </a:solidFill>
                <a:latin typeface="Arial"/>
                <a:cs typeface="Arial"/>
              </a:rPr>
              <a:t> </a:t>
            </a:r>
            <a:r>
              <a:rPr sz="1200" b="1" dirty="0">
                <a:solidFill>
                  <a:srgbClr val="5C5B5A"/>
                </a:solidFill>
                <a:latin typeface="Arial"/>
                <a:cs typeface="Arial"/>
              </a:rPr>
              <a:t>average</a:t>
            </a:r>
            <a:r>
              <a:rPr sz="1200" b="1" spc="-45" dirty="0">
                <a:solidFill>
                  <a:srgbClr val="5C5B5A"/>
                </a:solidFill>
                <a:latin typeface="Arial"/>
                <a:cs typeface="Arial"/>
              </a:rPr>
              <a:t> </a:t>
            </a:r>
            <a:r>
              <a:rPr sz="1200" b="1" spc="-10" dirty="0">
                <a:solidFill>
                  <a:srgbClr val="5C5B5A"/>
                </a:solidFill>
                <a:latin typeface="Arial"/>
                <a:cs typeface="Arial"/>
              </a:rPr>
              <a:t>(15%)*:</a:t>
            </a:r>
            <a:endParaRPr sz="1200">
              <a:latin typeface="Arial"/>
              <a:cs typeface="Arial"/>
            </a:endParaRPr>
          </a:p>
          <a:p>
            <a:pPr marL="90805">
              <a:lnSpc>
                <a:spcPct val="100000"/>
              </a:lnSpc>
              <a:spcBef>
                <a:spcPts val="430"/>
              </a:spcBef>
            </a:pPr>
            <a:r>
              <a:rPr sz="1200" b="1" spc="-10" dirty="0">
                <a:solidFill>
                  <a:srgbClr val="009590"/>
                </a:solidFill>
                <a:latin typeface="Arial"/>
                <a:cs typeface="Arial"/>
              </a:rPr>
              <a:t>Demographics:</a:t>
            </a:r>
            <a:endParaRPr sz="1200">
              <a:latin typeface="Arial"/>
              <a:cs typeface="Arial"/>
            </a:endParaRPr>
          </a:p>
          <a:p>
            <a:pPr marL="319405" marR="185420" indent="-228600">
              <a:lnSpc>
                <a:spcPct val="90000"/>
              </a:lnSpc>
              <a:spcBef>
                <a:spcPts val="600"/>
              </a:spcBef>
              <a:buChar char="•"/>
              <a:tabLst>
                <a:tab pos="31940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disability </a:t>
            </a:r>
            <a:r>
              <a:rPr sz="1200" dirty="0">
                <a:solidFill>
                  <a:srgbClr val="5C5B5A"/>
                </a:solidFill>
                <a:latin typeface="Arial"/>
                <a:cs typeface="Arial"/>
              </a:rPr>
              <a:t>(27%),</a:t>
            </a:r>
            <a:r>
              <a:rPr sz="1200" spc="-25" dirty="0">
                <a:solidFill>
                  <a:srgbClr val="5C5B5A"/>
                </a:solidFill>
                <a:latin typeface="Arial"/>
                <a:cs typeface="Arial"/>
              </a:rPr>
              <a:t> </a:t>
            </a:r>
            <a:r>
              <a:rPr sz="1200" dirty="0">
                <a:solidFill>
                  <a:srgbClr val="5C5B5A"/>
                </a:solidFill>
                <a:latin typeface="Arial"/>
                <a:cs typeface="Arial"/>
              </a:rPr>
              <a:t>including</a:t>
            </a:r>
            <a:r>
              <a:rPr sz="1200" spc="-45"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spc="-20" dirty="0">
                <a:solidFill>
                  <a:srgbClr val="5C5B5A"/>
                </a:solidFill>
                <a:latin typeface="Arial"/>
                <a:cs typeface="Arial"/>
              </a:rPr>
              <a:t>with </a:t>
            </a:r>
            <a:r>
              <a:rPr sz="1200" dirty="0">
                <a:solidFill>
                  <a:srgbClr val="5C5B5A"/>
                </a:solidFill>
                <a:latin typeface="Arial"/>
                <a:cs typeface="Arial"/>
              </a:rPr>
              <a:t>mental</a:t>
            </a:r>
            <a:r>
              <a:rPr sz="1200" spc="-45" dirty="0">
                <a:solidFill>
                  <a:srgbClr val="5C5B5A"/>
                </a:solidFill>
                <a:latin typeface="Arial"/>
                <a:cs typeface="Arial"/>
              </a:rPr>
              <a:t> </a:t>
            </a:r>
            <a:r>
              <a:rPr sz="1200" dirty="0">
                <a:solidFill>
                  <a:srgbClr val="5C5B5A"/>
                </a:solidFill>
                <a:latin typeface="Arial"/>
                <a:cs typeface="Arial"/>
              </a:rPr>
              <a:t>ill</a:t>
            </a:r>
            <a:r>
              <a:rPr sz="1200" spc="-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(39%),</a:t>
            </a:r>
            <a:r>
              <a:rPr sz="1200" spc="-10" dirty="0">
                <a:solidFill>
                  <a:srgbClr val="5C5B5A"/>
                </a:solidFill>
                <a:latin typeface="Arial"/>
                <a:cs typeface="Arial"/>
              </a:rPr>
              <a:t> </a:t>
            </a:r>
            <a:r>
              <a:rPr sz="1200" spc="-60" dirty="0">
                <a:solidFill>
                  <a:srgbClr val="5C5B5A"/>
                </a:solidFill>
                <a:latin typeface="Arial"/>
                <a:cs typeface="Arial"/>
              </a:rPr>
              <a:t>a </a:t>
            </a:r>
            <a:r>
              <a:rPr sz="1200" dirty="0">
                <a:solidFill>
                  <a:srgbClr val="5C5B5A"/>
                </a:solidFill>
                <a:latin typeface="Arial"/>
                <a:cs typeface="Arial"/>
              </a:rPr>
              <a:t>mobility</a:t>
            </a:r>
            <a:r>
              <a:rPr sz="1200" spc="-40" dirty="0">
                <a:solidFill>
                  <a:srgbClr val="5C5B5A"/>
                </a:solidFill>
                <a:latin typeface="Arial"/>
                <a:cs typeface="Arial"/>
              </a:rPr>
              <a:t> </a:t>
            </a:r>
            <a:r>
              <a:rPr sz="1200" dirty="0">
                <a:solidFill>
                  <a:srgbClr val="5C5B5A"/>
                </a:solidFill>
                <a:latin typeface="Arial"/>
                <a:cs typeface="Arial"/>
              </a:rPr>
              <a:t>disability</a:t>
            </a:r>
            <a:r>
              <a:rPr sz="1200" spc="-55" dirty="0">
                <a:solidFill>
                  <a:srgbClr val="5C5B5A"/>
                </a:solidFill>
                <a:latin typeface="Arial"/>
                <a:cs typeface="Arial"/>
              </a:rPr>
              <a:t> </a:t>
            </a:r>
            <a:r>
              <a:rPr sz="1200" dirty="0">
                <a:solidFill>
                  <a:srgbClr val="5C5B5A"/>
                </a:solidFill>
                <a:latin typeface="Arial"/>
                <a:cs typeface="Arial"/>
              </a:rPr>
              <a:t>(29%)</a:t>
            </a:r>
            <a:r>
              <a:rPr sz="1200" spc="-25" dirty="0">
                <a:solidFill>
                  <a:srgbClr val="5C5B5A"/>
                </a:solidFill>
                <a:latin typeface="Arial"/>
                <a:cs typeface="Arial"/>
              </a:rPr>
              <a:t> or </a:t>
            </a:r>
            <a:r>
              <a:rPr sz="1200" dirty="0">
                <a:solidFill>
                  <a:srgbClr val="5C5B5A"/>
                </a:solidFill>
                <a:latin typeface="Arial"/>
                <a:cs typeface="Arial"/>
              </a:rPr>
              <a:t>sensory</a:t>
            </a:r>
            <a:r>
              <a:rPr sz="1200" spc="-45" dirty="0">
                <a:solidFill>
                  <a:srgbClr val="5C5B5A"/>
                </a:solidFill>
                <a:latin typeface="Arial"/>
                <a:cs typeface="Arial"/>
              </a:rPr>
              <a:t> </a:t>
            </a:r>
            <a:r>
              <a:rPr sz="1200" dirty="0">
                <a:solidFill>
                  <a:srgbClr val="5C5B5A"/>
                </a:solidFill>
                <a:latin typeface="Arial"/>
                <a:cs typeface="Arial"/>
              </a:rPr>
              <a:t>disability</a:t>
            </a:r>
            <a:r>
              <a:rPr sz="1200" spc="-50" dirty="0">
                <a:solidFill>
                  <a:srgbClr val="5C5B5A"/>
                </a:solidFill>
                <a:latin typeface="Arial"/>
                <a:cs typeface="Arial"/>
              </a:rPr>
              <a:t> </a:t>
            </a:r>
            <a:r>
              <a:rPr sz="1200" spc="-10" dirty="0">
                <a:solidFill>
                  <a:srgbClr val="5C5B5A"/>
                </a:solidFill>
                <a:latin typeface="Arial"/>
                <a:cs typeface="Arial"/>
              </a:rPr>
              <a:t>(26%)</a:t>
            </a:r>
            <a:endParaRPr sz="1200">
              <a:latin typeface="Arial"/>
              <a:cs typeface="Arial"/>
            </a:endParaRPr>
          </a:p>
          <a:p>
            <a:pPr marL="319405" marR="142875" indent="-228600">
              <a:lnSpc>
                <a:spcPts val="1300"/>
              </a:lnSpc>
              <a:spcBef>
                <a:spcPts val="615"/>
              </a:spcBef>
              <a:buChar char="•"/>
              <a:tabLst>
                <a:tab pos="31940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mixed</a:t>
            </a:r>
            <a:r>
              <a:rPr sz="1200" spc="-35" dirty="0">
                <a:solidFill>
                  <a:srgbClr val="5C5B5A"/>
                </a:solidFill>
                <a:latin typeface="Arial"/>
                <a:cs typeface="Arial"/>
              </a:rPr>
              <a:t> </a:t>
            </a:r>
            <a:r>
              <a:rPr sz="1200" spc="-10" dirty="0">
                <a:solidFill>
                  <a:srgbClr val="5C5B5A"/>
                </a:solidFill>
                <a:latin typeface="Arial"/>
                <a:cs typeface="Arial"/>
              </a:rPr>
              <a:t>ethnicity </a:t>
            </a:r>
            <a:r>
              <a:rPr sz="1200" spc="-20" dirty="0">
                <a:solidFill>
                  <a:srgbClr val="5C5B5A"/>
                </a:solidFill>
                <a:latin typeface="Arial"/>
                <a:cs typeface="Arial"/>
              </a:rPr>
              <a:t>(25%)</a:t>
            </a:r>
            <a:endParaRPr sz="1200">
              <a:latin typeface="Arial"/>
              <a:cs typeface="Arial"/>
            </a:endParaRPr>
          </a:p>
          <a:p>
            <a:pPr marL="319405" marR="462280" indent="-228600">
              <a:lnSpc>
                <a:spcPts val="1300"/>
              </a:lnSpc>
              <a:spcBef>
                <a:spcPts val="595"/>
              </a:spcBef>
              <a:buChar char="•"/>
              <a:tabLst>
                <a:tab pos="31940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spc="-10" dirty="0">
                <a:solidFill>
                  <a:srgbClr val="5C5B5A"/>
                </a:solidFill>
                <a:latin typeface="Arial"/>
                <a:cs typeface="Arial"/>
              </a:rPr>
              <a:t>heterosexual </a:t>
            </a:r>
            <a:r>
              <a:rPr sz="1200" spc="-20" dirty="0">
                <a:solidFill>
                  <a:srgbClr val="5C5B5A"/>
                </a:solidFill>
                <a:latin typeface="Arial"/>
                <a:cs typeface="Arial"/>
              </a:rPr>
              <a:t>(20%)</a:t>
            </a:r>
            <a:endParaRPr sz="1200">
              <a:latin typeface="Arial"/>
              <a:cs typeface="Arial"/>
            </a:endParaRPr>
          </a:p>
          <a:p>
            <a:pPr marL="90805">
              <a:lnSpc>
                <a:spcPts val="1370"/>
              </a:lnSpc>
              <a:spcBef>
                <a:spcPts val="430"/>
              </a:spcBef>
            </a:pPr>
            <a:r>
              <a:rPr sz="1200" b="1" dirty="0">
                <a:solidFill>
                  <a:srgbClr val="009590"/>
                </a:solidFill>
                <a:latin typeface="Arial"/>
                <a:cs typeface="Arial"/>
              </a:rPr>
              <a:t>Individual</a:t>
            </a:r>
            <a:r>
              <a:rPr sz="1200" b="1" spc="-55" dirty="0">
                <a:solidFill>
                  <a:srgbClr val="009590"/>
                </a:solidFill>
                <a:latin typeface="Arial"/>
                <a:cs typeface="Arial"/>
              </a:rPr>
              <a:t> </a:t>
            </a:r>
            <a:r>
              <a:rPr sz="1200" b="1" dirty="0">
                <a:solidFill>
                  <a:srgbClr val="009590"/>
                </a:solidFill>
                <a:latin typeface="Arial"/>
                <a:cs typeface="Arial"/>
              </a:rPr>
              <a:t>and/or</a:t>
            </a:r>
            <a:r>
              <a:rPr sz="1200" b="1" spc="-75" dirty="0">
                <a:solidFill>
                  <a:srgbClr val="009590"/>
                </a:solidFill>
                <a:latin typeface="Arial"/>
                <a:cs typeface="Arial"/>
              </a:rPr>
              <a:t> </a:t>
            </a:r>
            <a:r>
              <a:rPr sz="1200" b="1" spc="-10" dirty="0">
                <a:solidFill>
                  <a:srgbClr val="009590"/>
                </a:solidFill>
                <a:latin typeface="Arial"/>
                <a:cs typeface="Arial"/>
              </a:rPr>
              <a:t>family</a:t>
            </a:r>
            <a:endParaRPr sz="1200">
              <a:latin typeface="Arial"/>
              <a:cs typeface="Arial"/>
            </a:endParaRPr>
          </a:p>
          <a:p>
            <a:pPr marL="90805">
              <a:lnSpc>
                <a:spcPts val="1370"/>
              </a:lnSpc>
            </a:pPr>
            <a:r>
              <a:rPr sz="1200" b="1" spc="-10" dirty="0">
                <a:solidFill>
                  <a:srgbClr val="009590"/>
                </a:solidFill>
                <a:latin typeface="Arial"/>
                <a:cs typeface="Arial"/>
              </a:rPr>
              <a:t>circumstance:</a:t>
            </a:r>
            <a:endParaRPr sz="1200">
              <a:latin typeface="Arial"/>
              <a:cs typeface="Arial"/>
            </a:endParaRPr>
          </a:p>
          <a:p>
            <a:pPr marL="319405" marR="245745" indent="-228600">
              <a:lnSpc>
                <a:spcPts val="1300"/>
              </a:lnSpc>
              <a:spcBef>
                <a:spcPts val="615"/>
              </a:spcBef>
              <a:buChar char="•"/>
              <a:tabLst>
                <a:tab pos="31940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due</a:t>
            </a:r>
            <a:r>
              <a:rPr sz="1200" spc="-40" dirty="0">
                <a:solidFill>
                  <a:srgbClr val="5C5B5A"/>
                </a:solidFill>
                <a:latin typeface="Arial"/>
                <a:cs typeface="Arial"/>
              </a:rPr>
              <a:t> </a:t>
            </a:r>
            <a:r>
              <a:rPr sz="1200" dirty="0">
                <a:solidFill>
                  <a:srgbClr val="5C5B5A"/>
                </a:solidFill>
                <a:latin typeface="Arial"/>
                <a:cs typeface="Arial"/>
              </a:rPr>
              <a:t>to </a:t>
            </a:r>
            <a:r>
              <a:rPr sz="1200" spc="-25" dirty="0">
                <a:solidFill>
                  <a:srgbClr val="5C5B5A"/>
                </a:solidFill>
                <a:latin typeface="Arial"/>
                <a:cs typeface="Arial"/>
              </a:rPr>
              <a:t>ill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spc="-10" dirty="0">
                <a:solidFill>
                  <a:srgbClr val="5C5B5A"/>
                </a:solidFill>
                <a:latin typeface="Arial"/>
                <a:cs typeface="Arial"/>
              </a:rPr>
              <a:t>(45%)</a:t>
            </a:r>
            <a:endParaRPr sz="1200">
              <a:latin typeface="Arial"/>
              <a:cs typeface="Arial"/>
            </a:endParaRPr>
          </a:p>
          <a:p>
            <a:pPr marL="319405" marR="496570" indent="-228600">
              <a:lnSpc>
                <a:spcPts val="1300"/>
              </a:lnSpc>
              <a:spcBef>
                <a:spcPts val="595"/>
              </a:spcBef>
              <a:buChar char="•"/>
              <a:tabLst>
                <a:tab pos="31940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25" dirty="0">
                <a:solidFill>
                  <a:srgbClr val="5C5B5A"/>
                </a:solidFill>
                <a:latin typeface="Arial"/>
                <a:cs typeface="Arial"/>
              </a:rPr>
              <a:t> </a:t>
            </a:r>
            <a:r>
              <a:rPr sz="1200" spc="-50" dirty="0">
                <a:solidFill>
                  <a:srgbClr val="5C5B5A"/>
                </a:solidFill>
                <a:latin typeface="Arial"/>
                <a:cs typeface="Arial"/>
              </a:rPr>
              <a:t>6 </a:t>
            </a:r>
            <a:r>
              <a:rPr sz="1200" dirty="0">
                <a:solidFill>
                  <a:srgbClr val="5C5B5A"/>
                </a:solidFill>
                <a:latin typeface="Arial"/>
                <a:cs typeface="Arial"/>
              </a:rPr>
              <a:t>months</a:t>
            </a:r>
            <a:r>
              <a:rPr sz="1200" spc="-4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less</a:t>
            </a:r>
            <a:r>
              <a:rPr sz="1200" spc="-15" dirty="0">
                <a:solidFill>
                  <a:srgbClr val="5C5B5A"/>
                </a:solidFill>
                <a:latin typeface="Arial"/>
                <a:cs typeface="Arial"/>
              </a:rPr>
              <a:t> </a:t>
            </a:r>
            <a:r>
              <a:rPr sz="1200" spc="-10" dirty="0">
                <a:solidFill>
                  <a:srgbClr val="5C5B5A"/>
                </a:solidFill>
                <a:latin typeface="Arial"/>
                <a:cs typeface="Arial"/>
              </a:rPr>
              <a:t>(31%)</a:t>
            </a:r>
            <a:endParaRPr sz="1200">
              <a:latin typeface="Arial"/>
              <a:cs typeface="Arial"/>
            </a:endParaRPr>
          </a:p>
        </p:txBody>
      </p:sp>
      <p:sp>
        <p:nvSpPr>
          <p:cNvPr id="84" name="object 84"/>
          <p:cNvSpPr txBox="1"/>
          <p:nvPr/>
        </p:nvSpPr>
        <p:spPr>
          <a:xfrm>
            <a:off x="9775317" y="5217414"/>
            <a:ext cx="2192020" cy="330200"/>
          </a:xfrm>
          <a:prstGeom prst="rect">
            <a:avLst/>
          </a:prstGeom>
        </p:spPr>
        <p:txBody>
          <a:bodyPr vert="horz" wrap="square" lIns="0" tIns="12065" rIns="0" bIns="0" rtlCol="0">
            <a:spAutoFit/>
          </a:bodyPr>
          <a:lstStyle/>
          <a:p>
            <a:pPr marL="730250" marR="5080" indent="-718185">
              <a:lnSpc>
                <a:spcPct val="100000"/>
              </a:lnSpc>
              <a:spcBef>
                <a:spcPts val="95"/>
              </a:spcBef>
            </a:pPr>
            <a:r>
              <a:rPr sz="1000" dirty="0">
                <a:solidFill>
                  <a:srgbClr val="7E7E7E"/>
                </a:solidFill>
                <a:latin typeface="Arial"/>
                <a:cs typeface="Arial"/>
              </a:rPr>
              <a:t>*</a:t>
            </a:r>
            <a:r>
              <a:rPr sz="1000" spc="-35" dirty="0">
                <a:solidFill>
                  <a:srgbClr val="7E7E7E"/>
                </a:solidFill>
                <a:latin typeface="Arial"/>
                <a:cs typeface="Arial"/>
              </a:rPr>
              <a:t> </a:t>
            </a:r>
            <a:r>
              <a:rPr sz="1000" dirty="0">
                <a:solidFill>
                  <a:srgbClr val="7E7E7E"/>
                </a:solidFill>
                <a:latin typeface="Arial"/>
                <a:cs typeface="Arial"/>
              </a:rPr>
              <a:t>Subgroup</a:t>
            </a:r>
            <a:r>
              <a:rPr sz="1000" spc="-40" dirty="0">
                <a:solidFill>
                  <a:srgbClr val="7E7E7E"/>
                </a:solidFill>
                <a:latin typeface="Arial"/>
                <a:cs typeface="Arial"/>
              </a:rPr>
              <a:t> </a:t>
            </a:r>
            <a:r>
              <a:rPr sz="1000" dirty="0">
                <a:solidFill>
                  <a:srgbClr val="7E7E7E"/>
                </a:solidFill>
                <a:latin typeface="Arial"/>
                <a:cs typeface="Arial"/>
              </a:rPr>
              <a:t>analysis</a:t>
            </a:r>
            <a:r>
              <a:rPr sz="1000" spc="5" dirty="0">
                <a:solidFill>
                  <a:srgbClr val="7E7E7E"/>
                </a:solidFill>
                <a:latin typeface="Arial"/>
                <a:cs typeface="Arial"/>
              </a:rPr>
              <a:t> </a:t>
            </a:r>
            <a:r>
              <a:rPr sz="1000" dirty="0">
                <a:solidFill>
                  <a:srgbClr val="7E7E7E"/>
                </a:solidFill>
                <a:latin typeface="Arial"/>
                <a:cs typeface="Arial"/>
              </a:rPr>
              <a:t>uses</a:t>
            </a:r>
            <a:r>
              <a:rPr sz="1000" spc="-40" dirty="0">
                <a:solidFill>
                  <a:srgbClr val="7E7E7E"/>
                </a:solidFill>
                <a:latin typeface="Arial"/>
                <a:cs typeface="Arial"/>
              </a:rPr>
              <a:t> </a:t>
            </a:r>
            <a:r>
              <a:rPr sz="1000" dirty="0">
                <a:solidFill>
                  <a:srgbClr val="7E7E7E"/>
                </a:solidFill>
                <a:latin typeface="Arial"/>
                <a:cs typeface="Arial"/>
              </a:rPr>
              <a:t>merged</a:t>
            </a:r>
            <a:r>
              <a:rPr sz="1000" spc="-55" dirty="0">
                <a:solidFill>
                  <a:srgbClr val="7E7E7E"/>
                </a:solidFill>
                <a:latin typeface="Arial"/>
                <a:cs typeface="Arial"/>
              </a:rPr>
              <a:t> </a:t>
            </a:r>
            <a:r>
              <a:rPr sz="1000" spc="-20" dirty="0">
                <a:solidFill>
                  <a:srgbClr val="7E7E7E"/>
                </a:solidFill>
                <a:latin typeface="Arial"/>
                <a:cs typeface="Arial"/>
              </a:rPr>
              <a:t>data </a:t>
            </a:r>
            <a:r>
              <a:rPr sz="1000" dirty="0">
                <a:solidFill>
                  <a:srgbClr val="7E7E7E"/>
                </a:solidFill>
                <a:latin typeface="Arial"/>
                <a:cs typeface="Arial"/>
              </a:rPr>
              <a:t>from</a:t>
            </a:r>
            <a:r>
              <a:rPr sz="1000" spc="5" dirty="0">
                <a:solidFill>
                  <a:srgbClr val="7E7E7E"/>
                </a:solidFill>
                <a:latin typeface="Arial"/>
                <a:cs typeface="Arial"/>
              </a:rPr>
              <a:t> </a:t>
            </a:r>
            <a:r>
              <a:rPr sz="1000" spc="-10" dirty="0">
                <a:solidFill>
                  <a:srgbClr val="7E7E7E"/>
                </a:solidFill>
                <a:latin typeface="Arial"/>
                <a:cs typeface="Arial"/>
              </a:rPr>
              <a:t>S14-</a:t>
            </a:r>
            <a:r>
              <a:rPr sz="1000" spc="-25" dirty="0">
                <a:solidFill>
                  <a:srgbClr val="7E7E7E"/>
                </a:solidFill>
                <a:latin typeface="Arial"/>
                <a:cs typeface="Arial"/>
              </a:rPr>
              <a:t>16</a:t>
            </a:r>
            <a:endParaRPr sz="1000">
              <a:latin typeface="Arial"/>
              <a:cs typeface="Arial"/>
            </a:endParaRPr>
          </a:p>
        </p:txBody>
      </p:sp>
      <p:sp>
        <p:nvSpPr>
          <p:cNvPr id="85" name="object 85"/>
          <p:cNvSpPr txBox="1"/>
          <p:nvPr/>
        </p:nvSpPr>
        <p:spPr>
          <a:xfrm>
            <a:off x="654202" y="6380175"/>
            <a:ext cx="10756265" cy="4826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5C5B5A"/>
                </a:solidFill>
                <a:latin typeface="Arial"/>
                <a:cs typeface="Arial"/>
              </a:rPr>
              <a:t>Q11.</a:t>
            </a:r>
            <a:r>
              <a:rPr sz="1000" spc="-30" dirty="0">
                <a:solidFill>
                  <a:srgbClr val="5C5B5A"/>
                </a:solidFill>
                <a:latin typeface="Arial"/>
                <a:cs typeface="Arial"/>
              </a:rPr>
              <a:t> </a:t>
            </a:r>
            <a:r>
              <a:rPr sz="1000" spc="-10" dirty="0">
                <a:solidFill>
                  <a:srgbClr val="5C5B5A"/>
                </a:solidFill>
                <a:latin typeface="Arial"/>
                <a:cs typeface="Arial"/>
              </a:rPr>
              <a:t>Overall,</a:t>
            </a:r>
            <a:r>
              <a:rPr sz="1000" spc="-5" dirty="0">
                <a:solidFill>
                  <a:srgbClr val="5C5B5A"/>
                </a:solidFill>
                <a:latin typeface="Arial"/>
                <a:cs typeface="Arial"/>
              </a:rPr>
              <a:t> </a:t>
            </a:r>
            <a:r>
              <a:rPr sz="1000" dirty="0">
                <a:solidFill>
                  <a:srgbClr val="5C5B5A"/>
                </a:solidFill>
                <a:latin typeface="Arial"/>
                <a:cs typeface="Arial"/>
              </a:rPr>
              <a:t>how</a:t>
            </a:r>
            <a:r>
              <a:rPr sz="1000" spc="-15" dirty="0">
                <a:solidFill>
                  <a:srgbClr val="5C5B5A"/>
                </a:solidFill>
                <a:latin typeface="Arial"/>
                <a:cs typeface="Arial"/>
              </a:rPr>
              <a:t> </a:t>
            </a:r>
            <a:r>
              <a:rPr sz="1000" dirty="0">
                <a:solidFill>
                  <a:srgbClr val="5C5B5A"/>
                </a:solidFill>
                <a:latin typeface="Arial"/>
                <a:cs typeface="Arial"/>
              </a:rPr>
              <a:t>happy</a:t>
            </a:r>
            <a:r>
              <a:rPr sz="1000" spc="-20" dirty="0">
                <a:solidFill>
                  <a:srgbClr val="5C5B5A"/>
                </a:solidFill>
                <a:latin typeface="Arial"/>
                <a:cs typeface="Arial"/>
              </a:rPr>
              <a:t> </a:t>
            </a:r>
            <a:r>
              <a:rPr sz="1000" dirty="0">
                <a:solidFill>
                  <a:srgbClr val="5C5B5A"/>
                </a:solidFill>
                <a:latin typeface="Arial"/>
                <a:cs typeface="Arial"/>
              </a:rPr>
              <a:t>did</a:t>
            </a:r>
            <a:r>
              <a:rPr sz="1000" spc="-5" dirty="0">
                <a:solidFill>
                  <a:srgbClr val="5C5B5A"/>
                </a:solidFill>
                <a:latin typeface="Arial"/>
                <a:cs typeface="Arial"/>
              </a:rPr>
              <a:t> </a:t>
            </a:r>
            <a:r>
              <a:rPr sz="1000" dirty="0">
                <a:solidFill>
                  <a:srgbClr val="5C5B5A"/>
                </a:solidFill>
                <a:latin typeface="Arial"/>
                <a:cs typeface="Arial"/>
              </a:rPr>
              <a:t>you feel</a:t>
            </a:r>
            <a:r>
              <a:rPr sz="1000" spc="-30" dirty="0">
                <a:solidFill>
                  <a:srgbClr val="5C5B5A"/>
                </a:solidFill>
                <a:latin typeface="Arial"/>
                <a:cs typeface="Arial"/>
              </a:rPr>
              <a:t> </a:t>
            </a:r>
            <a:r>
              <a:rPr sz="1000" dirty="0">
                <a:solidFill>
                  <a:srgbClr val="5C5B5A"/>
                </a:solidFill>
                <a:latin typeface="Arial"/>
                <a:cs typeface="Arial"/>
              </a:rPr>
              <a:t>yesterday,</a:t>
            </a:r>
            <a:r>
              <a:rPr sz="1000" spc="30" dirty="0">
                <a:solidFill>
                  <a:srgbClr val="5C5B5A"/>
                </a:solidFill>
                <a:latin typeface="Arial"/>
                <a:cs typeface="Arial"/>
              </a:rPr>
              <a:t> </a:t>
            </a:r>
            <a:r>
              <a:rPr sz="1000" dirty="0">
                <a:solidFill>
                  <a:srgbClr val="5C5B5A"/>
                </a:solidFill>
                <a:latin typeface="Arial"/>
                <a:cs typeface="Arial"/>
              </a:rPr>
              <a:t>on</a:t>
            </a:r>
            <a:r>
              <a:rPr sz="1000" spc="-20" dirty="0">
                <a:solidFill>
                  <a:srgbClr val="5C5B5A"/>
                </a:solidFill>
                <a:latin typeface="Arial"/>
                <a:cs typeface="Arial"/>
              </a:rPr>
              <a:t> </a:t>
            </a:r>
            <a:r>
              <a:rPr sz="1000" dirty="0">
                <a:solidFill>
                  <a:srgbClr val="5C5B5A"/>
                </a:solidFill>
                <a:latin typeface="Arial"/>
                <a:cs typeface="Arial"/>
              </a:rPr>
              <a:t>a</a:t>
            </a:r>
            <a:r>
              <a:rPr sz="1000" spc="-25" dirty="0">
                <a:solidFill>
                  <a:srgbClr val="5C5B5A"/>
                </a:solidFill>
                <a:latin typeface="Arial"/>
                <a:cs typeface="Arial"/>
              </a:rPr>
              <a:t> </a:t>
            </a:r>
            <a:r>
              <a:rPr sz="1000" dirty="0">
                <a:solidFill>
                  <a:srgbClr val="5C5B5A"/>
                </a:solidFill>
                <a:latin typeface="Arial"/>
                <a:cs typeface="Arial"/>
              </a:rPr>
              <a:t>scale</a:t>
            </a:r>
            <a:r>
              <a:rPr sz="1000" spc="-30" dirty="0">
                <a:solidFill>
                  <a:srgbClr val="5C5B5A"/>
                </a:solidFill>
                <a:latin typeface="Arial"/>
                <a:cs typeface="Arial"/>
              </a:rPr>
              <a:t> </a:t>
            </a:r>
            <a:r>
              <a:rPr sz="1000" dirty="0">
                <a:solidFill>
                  <a:srgbClr val="5C5B5A"/>
                </a:solidFill>
                <a:latin typeface="Arial"/>
                <a:cs typeface="Arial"/>
              </a:rPr>
              <a:t>of</a:t>
            </a:r>
            <a:r>
              <a:rPr sz="1000" spc="-20" dirty="0">
                <a:solidFill>
                  <a:srgbClr val="5C5B5A"/>
                </a:solidFill>
                <a:latin typeface="Arial"/>
                <a:cs typeface="Arial"/>
              </a:rPr>
              <a:t> </a:t>
            </a:r>
            <a:r>
              <a:rPr sz="1000" dirty="0">
                <a:solidFill>
                  <a:srgbClr val="5C5B5A"/>
                </a:solidFill>
                <a:latin typeface="Arial"/>
                <a:cs typeface="Arial"/>
              </a:rPr>
              <a:t>0</a:t>
            </a:r>
            <a:r>
              <a:rPr sz="1000" spc="-15" dirty="0">
                <a:solidFill>
                  <a:srgbClr val="5C5B5A"/>
                </a:solidFill>
                <a:latin typeface="Arial"/>
                <a:cs typeface="Arial"/>
              </a:rPr>
              <a:t> </a:t>
            </a:r>
            <a:r>
              <a:rPr sz="1000" dirty="0">
                <a:solidFill>
                  <a:srgbClr val="5C5B5A"/>
                </a:solidFill>
                <a:latin typeface="Arial"/>
                <a:cs typeface="Arial"/>
              </a:rPr>
              <a:t>to</a:t>
            </a:r>
            <a:r>
              <a:rPr sz="1000" spc="-15" dirty="0">
                <a:solidFill>
                  <a:srgbClr val="5C5B5A"/>
                </a:solidFill>
                <a:latin typeface="Arial"/>
                <a:cs typeface="Arial"/>
              </a:rPr>
              <a:t> </a:t>
            </a:r>
            <a:r>
              <a:rPr sz="1000" dirty="0">
                <a:solidFill>
                  <a:srgbClr val="5C5B5A"/>
                </a:solidFill>
                <a:latin typeface="Arial"/>
                <a:cs typeface="Arial"/>
              </a:rPr>
              <a:t>10,</a:t>
            </a:r>
            <a:r>
              <a:rPr sz="1000" spc="-30" dirty="0">
                <a:solidFill>
                  <a:srgbClr val="5C5B5A"/>
                </a:solidFill>
                <a:latin typeface="Arial"/>
                <a:cs typeface="Arial"/>
              </a:rPr>
              <a:t> </a:t>
            </a:r>
            <a:r>
              <a:rPr sz="1000" dirty="0">
                <a:solidFill>
                  <a:srgbClr val="5C5B5A"/>
                </a:solidFill>
                <a:latin typeface="Arial"/>
                <a:cs typeface="Arial"/>
              </a:rPr>
              <a:t>where</a:t>
            </a:r>
            <a:r>
              <a:rPr sz="1000" spc="-5" dirty="0">
                <a:solidFill>
                  <a:srgbClr val="5C5B5A"/>
                </a:solidFill>
                <a:latin typeface="Arial"/>
                <a:cs typeface="Arial"/>
              </a:rPr>
              <a:t> </a:t>
            </a:r>
            <a:r>
              <a:rPr sz="1000" dirty="0">
                <a:solidFill>
                  <a:srgbClr val="5C5B5A"/>
                </a:solidFill>
                <a:latin typeface="Arial"/>
                <a:cs typeface="Arial"/>
              </a:rPr>
              <a:t>0</a:t>
            </a:r>
            <a:r>
              <a:rPr sz="1000" spc="-20" dirty="0">
                <a:solidFill>
                  <a:srgbClr val="5C5B5A"/>
                </a:solidFill>
                <a:latin typeface="Arial"/>
                <a:cs typeface="Arial"/>
              </a:rPr>
              <a:t> </a:t>
            </a:r>
            <a:r>
              <a:rPr sz="1000" dirty="0">
                <a:solidFill>
                  <a:srgbClr val="5C5B5A"/>
                </a:solidFill>
                <a:latin typeface="Arial"/>
                <a:cs typeface="Arial"/>
              </a:rPr>
              <a:t>is</a:t>
            </a:r>
            <a:r>
              <a:rPr sz="1000" spc="-10" dirty="0">
                <a:solidFill>
                  <a:srgbClr val="5C5B5A"/>
                </a:solidFill>
                <a:latin typeface="Arial"/>
                <a:cs typeface="Arial"/>
              </a:rPr>
              <a:t> </a:t>
            </a:r>
            <a:r>
              <a:rPr sz="1000" dirty="0">
                <a:solidFill>
                  <a:srgbClr val="5C5B5A"/>
                </a:solidFill>
                <a:latin typeface="Arial"/>
                <a:cs typeface="Arial"/>
              </a:rPr>
              <a:t>“not</a:t>
            </a:r>
            <a:r>
              <a:rPr sz="1000" spc="-15" dirty="0">
                <a:solidFill>
                  <a:srgbClr val="5C5B5A"/>
                </a:solidFill>
                <a:latin typeface="Arial"/>
                <a:cs typeface="Arial"/>
              </a:rPr>
              <a:t> </a:t>
            </a:r>
            <a:r>
              <a:rPr sz="1000" dirty="0">
                <a:solidFill>
                  <a:srgbClr val="5C5B5A"/>
                </a:solidFill>
                <a:latin typeface="Arial"/>
                <a:cs typeface="Arial"/>
              </a:rPr>
              <a:t>at</a:t>
            </a:r>
            <a:r>
              <a:rPr sz="1000" spc="-25" dirty="0">
                <a:solidFill>
                  <a:srgbClr val="5C5B5A"/>
                </a:solidFill>
                <a:latin typeface="Arial"/>
                <a:cs typeface="Arial"/>
              </a:rPr>
              <a:t> </a:t>
            </a:r>
            <a:r>
              <a:rPr sz="1000" dirty="0">
                <a:solidFill>
                  <a:srgbClr val="5C5B5A"/>
                </a:solidFill>
                <a:latin typeface="Arial"/>
                <a:cs typeface="Arial"/>
              </a:rPr>
              <a:t>all”</a:t>
            </a:r>
            <a:r>
              <a:rPr sz="1000" spc="10" dirty="0">
                <a:solidFill>
                  <a:srgbClr val="5C5B5A"/>
                </a:solidFill>
                <a:latin typeface="Arial"/>
                <a:cs typeface="Arial"/>
              </a:rPr>
              <a:t> </a:t>
            </a:r>
            <a:r>
              <a:rPr sz="1000" dirty="0">
                <a:solidFill>
                  <a:srgbClr val="5C5B5A"/>
                </a:solidFill>
                <a:latin typeface="Arial"/>
                <a:cs typeface="Arial"/>
              </a:rPr>
              <a:t>and</a:t>
            </a:r>
            <a:r>
              <a:rPr sz="1000" spc="-30" dirty="0">
                <a:solidFill>
                  <a:srgbClr val="5C5B5A"/>
                </a:solidFill>
                <a:latin typeface="Arial"/>
                <a:cs typeface="Arial"/>
              </a:rPr>
              <a:t> </a:t>
            </a:r>
            <a:r>
              <a:rPr sz="1000" dirty="0">
                <a:solidFill>
                  <a:srgbClr val="5C5B5A"/>
                </a:solidFill>
                <a:latin typeface="Arial"/>
                <a:cs typeface="Arial"/>
              </a:rPr>
              <a:t>10</a:t>
            </a:r>
            <a:r>
              <a:rPr sz="1000" spc="-25" dirty="0">
                <a:solidFill>
                  <a:srgbClr val="5C5B5A"/>
                </a:solidFill>
                <a:latin typeface="Arial"/>
                <a:cs typeface="Arial"/>
              </a:rPr>
              <a:t> </a:t>
            </a:r>
            <a:r>
              <a:rPr sz="1000" dirty="0">
                <a:solidFill>
                  <a:srgbClr val="5C5B5A"/>
                </a:solidFill>
                <a:latin typeface="Arial"/>
                <a:cs typeface="Arial"/>
              </a:rPr>
              <a:t>is</a:t>
            </a:r>
            <a:r>
              <a:rPr sz="1000" spc="-10" dirty="0">
                <a:solidFill>
                  <a:srgbClr val="5C5B5A"/>
                </a:solidFill>
                <a:latin typeface="Arial"/>
                <a:cs typeface="Arial"/>
              </a:rPr>
              <a:t> “completely”?</a:t>
            </a:r>
            <a:r>
              <a:rPr sz="1000" spc="5" dirty="0">
                <a:solidFill>
                  <a:srgbClr val="5C5B5A"/>
                </a:solidFill>
                <a:latin typeface="Arial"/>
                <a:cs typeface="Arial"/>
              </a:rPr>
              <a:t> </a:t>
            </a:r>
            <a:r>
              <a:rPr sz="1000" dirty="0">
                <a:solidFill>
                  <a:srgbClr val="5C5B5A"/>
                </a:solidFill>
                <a:latin typeface="Arial"/>
                <a:cs typeface="Arial"/>
              </a:rPr>
              <a:t>S7,</a:t>
            </a:r>
            <a:r>
              <a:rPr sz="1000" spc="-15" dirty="0">
                <a:solidFill>
                  <a:srgbClr val="5C5B5A"/>
                </a:solidFill>
                <a:latin typeface="Arial"/>
                <a:cs typeface="Arial"/>
              </a:rPr>
              <a:t> </a:t>
            </a:r>
            <a:r>
              <a:rPr sz="1000" dirty="0">
                <a:solidFill>
                  <a:srgbClr val="5C5B5A"/>
                </a:solidFill>
                <a:latin typeface="Arial"/>
                <a:cs typeface="Arial"/>
              </a:rPr>
              <a:t>1488;</a:t>
            </a:r>
            <a:r>
              <a:rPr sz="1000" spc="-25" dirty="0">
                <a:solidFill>
                  <a:srgbClr val="5C5B5A"/>
                </a:solidFill>
                <a:latin typeface="Arial"/>
                <a:cs typeface="Arial"/>
              </a:rPr>
              <a:t> </a:t>
            </a:r>
            <a:r>
              <a:rPr sz="1000" dirty="0">
                <a:solidFill>
                  <a:srgbClr val="5C5B5A"/>
                </a:solidFill>
                <a:latin typeface="Arial"/>
                <a:cs typeface="Arial"/>
              </a:rPr>
              <a:t>S8,</a:t>
            </a:r>
            <a:r>
              <a:rPr sz="1000" spc="-20" dirty="0">
                <a:solidFill>
                  <a:srgbClr val="5C5B5A"/>
                </a:solidFill>
                <a:latin typeface="Arial"/>
                <a:cs typeface="Arial"/>
              </a:rPr>
              <a:t> </a:t>
            </a:r>
            <a:r>
              <a:rPr sz="1000" dirty="0">
                <a:solidFill>
                  <a:srgbClr val="5C5B5A"/>
                </a:solidFill>
                <a:latin typeface="Arial"/>
                <a:cs typeface="Arial"/>
              </a:rPr>
              <a:t>1612;</a:t>
            </a:r>
            <a:r>
              <a:rPr sz="1000" spc="-25" dirty="0">
                <a:solidFill>
                  <a:srgbClr val="5C5B5A"/>
                </a:solidFill>
                <a:latin typeface="Arial"/>
                <a:cs typeface="Arial"/>
              </a:rPr>
              <a:t> </a:t>
            </a:r>
            <a:r>
              <a:rPr sz="1000" dirty="0">
                <a:solidFill>
                  <a:srgbClr val="5C5B5A"/>
                </a:solidFill>
                <a:latin typeface="Arial"/>
                <a:cs typeface="Arial"/>
              </a:rPr>
              <a:t>S9,</a:t>
            </a:r>
            <a:r>
              <a:rPr sz="1000" spc="-15" dirty="0">
                <a:solidFill>
                  <a:srgbClr val="5C5B5A"/>
                </a:solidFill>
                <a:latin typeface="Arial"/>
                <a:cs typeface="Arial"/>
              </a:rPr>
              <a:t> </a:t>
            </a:r>
            <a:r>
              <a:rPr sz="1000" dirty="0">
                <a:solidFill>
                  <a:srgbClr val="5C5B5A"/>
                </a:solidFill>
                <a:latin typeface="Arial"/>
                <a:cs typeface="Arial"/>
              </a:rPr>
              <a:t>1560;</a:t>
            </a:r>
            <a:r>
              <a:rPr sz="1000" spc="-25" dirty="0">
                <a:solidFill>
                  <a:srgbClr val="5C5B5A"/>
                </a:solidFill>
                <a:latin typeface="Arial"/>
                <a:cs typeface="Arial"/>
              </a:rPr>
              <a:t> </a:t>
            </a:r>
            <a:r>
              <a:rPr sz="1000" dirty="0">
                <a:solidFill>
                  <a:srgbClr val="5C5B5A"/>
                </a:solidFill>
                <a:latin typeface="Arial"/>
                <a:cs typeface="Arial"/>
              </a:rPr>
              <a:t>S10,</a:t>
            </a:r>
            <a:r>
              <a:rPr sz="1000" spc="-15" dirty="0">
                <a:solidFill>
                  <a:srgbClr val="5C5B5A"/>
                </a:solidFill>
                <a:latin typeface="Arial"/>
                <a:cs typeface="Arial"/>
              </a:rPr>
              <a:t> </a:t>
            </a:r>
            <a:r>
              <a:rPr sz="1000" dirty="0">
                <a:solidFill>
                  <a:srgbClr val="5C5B5A"/>
                </a:solidFill>
                <a:latin typeface="Arial"/>
                <a:cs typeface="Arial"/>
              </a:rPr>
              <a:t>1546;</a:t>
            </a:r>
            <a:r>
              <a:rPr sz="1000" spc="-30" dirty="0">
                <a:solidFill>
                  <a:srgbClr val="5C5B5A"/>
                </a:solidFill>
                <a:latin typeface="Arial"/>
                <a:cs typeface="Arial"/>
              </a:rPr>
              <a:t> </a:t>
            </a:r>
            <a:r>
              <a:rPr sz="1000" dirty="0">
                <a:solidFill>
                  <a:srgbClr val="5C5B5A"/>
                </a:solidFill>
                <a:latin typeface="Arial"/>
                <a:cs typeface="Arial"/>
              </a:rPr>
              <a:t>S11,</a:t>
            </a:r>
            <a:r>
              <a:rPr sz="1000" spc="-15" dirty="0">
                <a:solidFill>
                  <a:srgbClr val="5C5B5A"/>
                </a:solidFill>
                <a:latin typeface="Arial"/>
                <a:cs typeface="Arial"/>
              </a:rPr>
              <a:t> </a:t>
            </a:r>
            <a:r>
              <a:rPr sz="1000" dirty="0">
                <a:solidFill>
                  <a:srgbClr val="5C5B5A"/>
                </a:solidFill>
                <a:latin typeface="Arial"/>
                <a:cs typeface="Arial"/>
              </a:rPr>
              <a:t>1460;</a:t>
            </a:r>
            <a:r>
              <a:rPr sz="1000" spc="-30" dirty="0">
                <a:solidFill>
                  <a:srgbClr val="5C5B5A"/>
                </a:solidFill>
                <a:latin typeface="Arial"/>
                <a:cs typeface="Arial"/>
              </a:rPr>
              <a:t> </a:t>
            </a:r>
            <a:r>
              <a:rPr sz="1000" dirty="0">
                <a:solidFill>
                  <a:srgbClr val="5C5B5A"/>
                </a:solidFill>
                <a:latin typeface="Arial"/>
                <a:cs typeface="Arial"/>
              </a:rPr>
              <a:t>S12,</a:t>
            </a:r>
            <a:r>
              <a:rPr sz="1000" spc="-20" dirty="0">
                <a:solidFill>
                  <a:srgbClr val="5C5B5A"/>
                </a:solidFill>
                <a:latin typeface="Arial"/>
                <a:cs typeface="Arial"/>
              </a:rPr>
              <a:t> </a:t>
            </a:r>
            <a:r>
              <a:rPr sz="1000" dirty="0">
                <a:solidFill>
                  <a:srgbClr val="5C5B5A"/>
                </a:solidFill>
                <a:latin typeface="Arial"/>
                <a:cs typeface="Arial"/>
              </a:rPr>
              <a:t>1551;</a:t>
            </a:r>
            <a:r>
              <a:rPr sz="1000" spc="-30" dirty="0">
                <a:solidFill>
                  <a:srgbClr val="5C5B5A"/>
                </a:solidFill>
                <a:latin typeface="Arial"/>
                <a:cs typeface="Arial"/>
              </a:rPr>
              <a:t> </a:t>
            </a:r>
            <a:r>
              <a:rPr sz="1000" dirty="0">
                <a:solidFill>
                  <a:srgbClr val="5C5B5A"/>
                </a:solidFill>
                <a:latin typeface="Arial"/>
                <a:cs typeface="Arial"/>
              </a:rPr>
              <a:t>S13,</a:t>
            </a:r>
            <a:r>
              <a:rPr sz="1000" spc="-25" dirty="0">
                <a:solidFill>
                  <a:srgbClr val="5C5B5A"/>
                </a:solidFill>
                <a:latin typeface="Arial"/>
                <a:cs typeface="Arial"/>
              </a:rPr>
              <a:t> </a:t>
            </a:r>
            <a:r>
              <a:rPr sz="1000" spc="-10" dirty="0">
                <a:solidFill>
                  <a:srgbClr val="5C5B5A"/>
                </a:solidFill>
                <a:latin typeface="Arial"/>
                <a:cs typeface="Arial"/>
              </a:rPr>
              <a:t>1540; </a:t>
            </a:r>
            <a:r>
              <a:rPr sz="1000" dirty="0">
                <a:solidFill>
                  <a:srgbClr val="5C5B5A"/>
                </a:solidFill>
                <a:latin typeface="Arial"/>
                <a:cs typeface="Arial"/>
              </a:rPr>
              <a:t>S14,</a:t>
            </a:r>
            <a:r>
              <a:rPr sz="1000" spc="-25" dirty="0">
                <a:solidFill>
                  <a:srgbClr val="5C5B5A"/>
                </a:solidFill>
                <a:latin typeface="Arial"/>
                <a:cs typeface="Arial"/>
              </a:rPr>
              <a:t> </a:t>
            </a:r>
            <a:r>
              <a:rPr sz="1000" dirty="0">
                <a:solidFill>
                  <a:srgbClr val="5C5B5A"/>
                </a:solidFill>
                <a:latin typeface="Arial"/>
                <a:cs typeface="Arial"/>
              </a:rPr>
              <a:t>1482;</a:t>
            </a:r>
            <a:r>
              <a:rPr sz="1000" spc="-35" dirty="0">
                <a:solidFill>
                  <a:srgbClr val="5C5B5A"/>
                </a:solidFill>
                <a:latin typeface="Arial"/>
                <a:cs typeface="Arial"/>
              </a:rPr>
              <a:t> </a:t>
            </a:r>
            <a:r>
              <a:rPr sz="1000" dirty="0">
                <a:solidFill>
                  <a:srgbClr val="5C5B5A"/>
                </a:solidFill>
                <a:latin typeface="Arial"/>
                <a:cs typeface="Arial"/>
              </a:rPr>
              <a:t>S15,</a:t>
            </a:r>
            <a:r>
              <a:rPr sz="1000" spc="-25" dirty="0">
                <a:solidFill>
                  <a:srgbClr val="5C5B5A"/>
                </a:solidFill>
                <a:latin typeface="Arial"/>
                <a:cs typeface="Arial"/>
              </a:rPr>
              <a:t> </a:t>
            </a:r>
            <a:r>
              <a:rPr sz="1000" dirty="0">
                <a:solidFill>
                  <a:srgbClr val="5C5B5A"/>
                </a:solidFill>
                <a:latin typeface="Arial"/>
                <a:cs typeface="Arial"/>
              </a:rPr>
              <a:t>1517;</a:t>
            </a:r>
            <a:r>
              <a:rPr sz="1000" spc="-35" dirty="0">
                <a:solidFill>
                  <a:srgbClr val="5C5B5A"/>
                </a:solidFill>
                <a:latin typeface="Arial"/>
                <a:cs typeface="Arial"/>
              </a:rPr>
              <a:t> </a:t>
            </a:r>
            <a:r>
              <a:rPr sz="1000" dirty="0">
                <a:solidFill>
                  <a:srgbClr val="5C5B5A"/>
                </a:solidFill>
                <a:latin typeface="Arial"/>
                <a:cs typeface="Arial"/>
              </a:rPr>
              <a:t>S16,</a:t>
            </a:r>
            <a:r>
              <a:rPr sz="1000" spc="-30" dirty="0">
                <a:solidFill>
                  <a:srgbClr val="5C5B5A"/>
                </a:solidFill>
                <a:latin typeface="Arial"/>
                <a:cs typeface="Arial"/>
              </a:rPr>
              <a:t> </a:t>
            </a:r>
            <a:r>
              <a:rPr sz="1000" dirty="0">
                <a:solidFill>
                  <a:srgbClr val="5C5B5A"/>
                </a:solidFill>
                <a:latin typeface="Arial"/>
                <a:cs typeface="Arial"/>
              </a:rPr>
              <a:t>1523.</a:t>
            </a:r>
            <a:r>
              <a:rPr sz="1000" spc="-20" dirty="0">
                <a:solidFill>
                  <a:srgbClr val="5C5B5A"/>
                </a:solidFill>
                <a:latin typeface="Arial"/>
                <a:cs typeface="Arial"/>
              </a:rPr>
              <a:t> </a:t>
            </a:r>
            <a:r>
              <a:rPr sz="1000" dirty="0">
                <a:solidFill>
                  <a:srgbClr val="5C5B5A"/>
                </a:solidFill>
                <a:latin typeface="Arial"/>
                <a:cs typeface="Arial"/>
              </a:rPr>
              <a:t>Thresholds</a:t>
            </a:r>
            <a:r>
              <a:rPr sz="1000" spc="-45" dirty="0">
                <a:solidFill>
                  <a:srgbClr val="5C5B5A"/>
                </a:solidFill>
                <a:latin typeface="Arial"/>
                <a:cs typeface="Arial"/>
              </a:rPr>
              <a:t> </a:t>
            </a:r>
            <a:r>
              <a:rPr sz="1000" dirty="0">
                <a:solidFill>
                  <a:srgbClr val="5C5B5A"/>
                </a:solidFill>
                <a:latin typeface="Arial"/>
                <a:cs typeface="Arial"/>
              </a:rPr>
              <a:t>are</a:t>
            </a:r>
            <a:r>
              <a:rPr sz="1000" spc="-20" dirty="0">
                <a:solidFill>
                  <a:srgbClr val="5C5B5A"/>
                </a:solidFill>
                <a:latin typeface="Arial"/>
                <a:cs typeface="Arial"/>
              </a:rPr>
              <a:t> </a:t>
            </a:r>
            <a:r>
              <a:rPr sz="1000" dirty="0">
                <a:solidFill>
                  <a:srgbClr val="5C5B5A"/>
                </a:solidFill>
                <a:latin typeface="Arial"/>
                <a:cs typeface="Arial"/>
              </a:rPr>
              <a:t>applied</a:t>
            </a:r>
            <a:r>
              <a:rPr sz="1000" spc="-25" dirty="0">
                <a:solidFill>
                  <a:srgbClr val="5C5B5A"/>
                </a:solidFill>
                <a:latin typeface="Arial"/>
                <a:cs typeface="Arial"/>
              </a:rPr>
              <a:t> </a:t>
            </a:r>
            <a:r>
              <a:rPr sz="1000" dirty="0">
                <a:solidFill>
                  <a:srgbClr val="5C5B5A"/>
                </a:solidFill>
                <a:latin typeface="Arial"/>
                <a:cs typeface="Arial"/>
              </a:rPr>
              <a:t>to</a:t>
            </a:r>
            <a:r>
              <a:rPr sz="1000" spc="-30" dirty="0">
                <a:solidFill>
                  <a:srgbClr val="5C5B5A"/>
                </a:solidFill>
                <a:latin typeface="Arial"/>
                <a:cs typeface="Arial"/>
              </a:rPr>
              <a:t> </a:t>
            </a:r>
            <a:r>
              <a:rPr sz="1000" dirty="0">
                <a:solidFill>
                  <a:srgbClr val="5C5B5A"/>
                </a:solidFill>
                <a:latin typeface="Arial"/>
                <a:cs typeface="Arial"/>
              </a:rPr>
              <a:t>responses</a:t>
            </a:r>
            <a:r>
              <a:rPr sz="1000" spc="-40" dirty="0">
                <a:solidFill>
                  <a:srgbClr val="5C5B5A"/>
                </a:solidFill>
                <a:latin typeface="Arial"/>
                <a:cs typeface="Arial"/>
              </a:rPr>
              <a:t> </a:t>
            </a:r>
            <a:r>
              <a:rPr sz="1000" dirty="0">
                <a:solidFill>
                  <a:srgbClr val="5C5B5A"/>
                </a:solidFill>
                <a:latin typeface="Arial"/>
                <a:cs typeface="Arial"/>
              </a:rPr>
              <a:t>to</a:t>
            </a:r>
            <a:r>
              <a:rPr sz="1000" spc="-25" dirty="0">
                <a:solidFill>
                  <a:srgbClr val="5C5B5A"/>
                </a:solidFill>
                <a:latin typeface="Arial"/>
                <a:cs typeface="Arial"/>
              </a:rPr>
              <a:t> </a:t>
            </a:r>
            <a:r>
              <a:rPr sz="1000" dirty="0">
                <a:solidFill>
                  <a:srgbClr val="5C5B5A"/>
                </a:solidFill>
                <a:latin typeface="Arial"/>
                <a:cs typeface="Arial"/>
              </a:rPr>
              <a:t>convert</a:t>
            </a:r>
            <a:r>
              <a:rPr sz="1000" spc="-25" dirty="0">
                <a:solidFill>
                  <a:srgbClr val="5C5B5A"/>
                </a:solidFill>
                <a:latin typeface="Arial"/>
                <a:cs typeface="Arial"/>
              </a:rPr>
              <a:t> </a:t>
            </a:r>
            <a:r>
              <a:rPr sz="1000" dirty="0">
                <a:solidFill>
                  <a:srgbClr val="5C5B5A"/>
                </a:solidFill>
                <a:latin typeface="Arial"/>
                <a:cs typeface="Arial"/>
              </a:rPr>
              <a:t>the</a:t>
            </a:r>
            <a:r>
              <a:rPr sz="1000" spc="-35" dirty="0">
                <a:solidFill>
                  <a:srgbClr val="5C5B5A"/>
                </a:solidFill>
                <a:latin typeface="Arial"/>
                <a:cs typeface="Arial"/>
              </a:rPr>
              <a:t> </a:t>
            </a:r>
            <a:r>
              <a:rPr sz="1000" dirty="0">
                <a:solidFill>
                  <a:srgbClr val="5C5B5A"/>
                </a:solidFill>
                <a:latin typeface="Arial"/>
                <a:cs typeface="Arial"/>
              </a:rPr>
              <a:t>11-point</a:t>
            </a:r>
            <a:r>
              <a:rPr sz="1000" spc="-20" dirty="0">
                <a:solidFill>
                  <a:srgbClr val="5C5B5A"/>
                </a:solidFill>
                <a:latin typeface="Arial"/>
                <a:cs typeface="Arial"/>
              </a:rPr>
              <a:t> </a:t>
            </a:r>
            <a:r>
              <a:rPr sz="1000" dirty="0">
                <a:solidFill>
                  <a:srgbClr val="5C5B5A"/>
                </a:solidFill>
                <a:latin typeface="Arial"/>
                <a:cs typeface="Arial"/>
              </a:rPr>
              <a:t>scale</a:t>
            </a:r>
            <a:r>
              <a:rPr sz="1000" spc="-25" dirty="0">
                <a:solidFill>
                  <a:srgbClr val="5C5B5A"/>
                </a:solidFill>
                <a:latin typeface="Arial"/>
                <a:cs typeface="Arial"/>
              </a:rPr>
              <a:t> </a:t>
            </a:r>
            <a:r>
              <a:rPr sz="1000" dirty="0">
                <a:solidFill>
                  <a:srgbClr val="5C5B5A"/>
                </a:solidFill>
                <a:latin typeface="Arial"/>
                <a:cs typeface="Arial"/>
              </a:rPr>
              <a:t>into</a:t>
            </a:r>
            <a:r>
              <a:rPr sz="1000" spc="-25" dirty="0">
                <a:solidFill>
                  <a:srgbClr val="5C5B5A"/>
                </a:solidFill>
                <a:latin typeface="Arial"/>
                <a:cs typeface="Arial"/>
              </a:rPr>
              <a:t> </a:t>
            </a:r>
            <a:r>
              <a:rPr sz="1000" dirty="0">
                <a:solidFill>
                  <a:srgbClr val="5C5B5A"/>
                </a:solidFill>
                <a:latin typeface="Arial"/>
                <a:cs typeface="Arial"/>
              </a:rPr>
              <a:t>the</a:t>
            </a:r>
            <a:r>
              <a:rPr sz="1000" spc="-35" dirty="0">
                <a:solidFill>
                  <a:srgbClr val="5C5B5A"/>
                </a:solidFill>
                <a:latin typeface="Arial"/>
                <a:cs typeface="Arial"/>
              </a:rPr>
              <a:t> </a:t>
            </a:r>
            <a:r>
              <a:rPr sz="1000" dirty="0">
                <a:solidFill>
                  <a:srgbClr val="5C5B5A"/>
                </a:solidFill>
                <a:latin typeface="Arial"/>
                <a:cs typeface="Arial"/>
              </a:rPr>
              <a:t>categories</a:t>
            </a:r>
            <a:r>
              <a:rPr sz="1000" spc="-20" dirty="0">
                <a:solidFill>
                  <a:srgbClr val="5C5B5A"/>
                </a:solidFill>
                <a:latin typeface="Arial"/>
                <a:cs typeface="Arial"/>
              </a:rPr>
              <a:t> </a:t>
            </a:r>
            <a:r>
              <a:rPr sz="1000" spc="-10" dirty="0">
                <a:solidFill>
                  <a:srgbClr val="5C5B5A"/>
                </a:solidFill>
                <a:latin typeface="Arial"/>
                <a:cs typeface="Arial"/>
              </a:rPr>
              <a:t>shown.</a:t>
            </a:r>
            <a:endParaRPr sz="1000">
              <a:latin typeface="Arial"/>
              <a:cs typeface="Arial"/>
            </a:endParaRPr>
          </a:p>
          <a:p>
            <a:pPr marL="12700">
              <a:lnSpc>
                <a:spcPct val="100000"/>
              </a:lnSpc>
            </a:pPr>
            <a:r>
              <a:rPr sz="1000" spc="-10" dirty="0">
                <a:solidFill>
                  <a:srgbClr val="5C5B5A"/>
                </a:solidFill>
                <a:latin typeface="Arial"/>
                <a:cs typeface="Arial"/>
              </a:rPr>
              <a:t>Unweighted</a:t>
            </a:r>
            <a:r>
              <a:rPr sz="1000" spc="-20" dirty="0">
                <a:solidFill>
                  <a:srgbClr val="5C5B5A"/>
                </a:solidFill>
                <a:latin typeface="Arial"/>
                <a:cs typeface="Arial"/>
              </a:rPr>
              <a:t> </a:t>
            </a:r>
            <a:r>
              <a:rPr sz="1000" dirty="0">
                <a:solidFill>
                  <a:srgbClr val="5C5B5A"/>
                </a:solidFill>
                <a:latin typeface="Arial"/>
                <a:cs typeface="Arial"/>
              </a:rPr>
              <a:t>base:</a:t>
            </a:r>
            <a:r>
              <a:rPr sz="1000" spc="-40" dirty="0">
                <a:solidFill>
                  <a:srgbClr val="5C5B5A"/>
                </a:solidFill>
                <a:latin typeface="Arial"/>
                <a:cs typeface="Arial"/>
              </a:rPr>
              <a:t> </a:t>
            </a:r>
            <a:r>
              <a:rPr sz="1000" dirty="0">
                <a:solidFill>
                  <a:srgbClr val="5C5B5A"/>
                </a:solidFill>
                <a:latin typeface="Arial"/>
                <a:cs typeface="Arial"/>
              </a:rPr>
              <a:t>Greater</a:t>
            </a:r>
            <a:r>
              <a:rPr sz="1000" spc="-25" dirty="0">
                <a:solidFill>
                  <a:srgbClr val="5C5B5A"/>
                </a:solidFill>
                <a:latin typeface="Arial"/>
                <a:cs typeface="Arial"/>
              </a:rPr>
              <a:t> </a:t>
            </a:r>
            <a:r>
              <a:rPr sz="1000" dirty="0">
                <a:solidFill>
                  <a:srgbClr val="5C5B5A"/>
                </a:solidFill>
                <a:latin typeface="Arial"/>
                <a:cs typeface="Arial"/>
              </a:rPr>
              <a:t>Manchester</a:t>
            </a:r>
            <a:r>
              <a:rPr sz="1000" spc="-30" dirty="0">
                <a:solidFill>
                  <a:srgbClr val="5C5B5A"/>
                </a:solidFill>
                <a:latin typeface="Arial"/>
                <a:cs typeface="Arial"/>
              </a:rPr>
              <a:t> </a:t>
            </a:r>
            <a:r>
              <a:rPr sz="1000" dirty="0">
                <a:solidFill>
                  <a:srgbClr val="5C5B5A"/>
                </a:solidFill>
                <a:latin typeface="Arial"/>
                <a:cs typeface="Arial"/>
              </a:rPr>
              <a:t>Residents</a:t>
            </a:r>
            <a:r>
              <a:rPr sz="1000" spc="-20" dirty="0">
                <a:solidFill>
                  <a:srgbClr val="5C5B5A"/>
                </a:solidFill>
                <a:latin typeface="Arial"/>
                <a:cs typeface="Arial"/>
              </a:rPr>
              <a:t> </a:t>
            </a:r>
            <a:r>
              <a:rPr sz="1000" dirty="0">
                <a:solidFill>
                  <a:srgbClr val="5C5B5A"/>
                </a:solidFill>
                <a:latin typeface="Arial"/>
                <a:cs typeface="Arial"/>
              </a:rPr>
              <a:t>Survey</a:t>
            </a:r>
            <a:r>
              <a:rPr sz="1000" spc="-20" dirty="0">
                <a:solidFill>
                  <a:srgbClr val="5C5B5A"/>
                </a:solidFill>
                <a:latin typeface="Arial"/>
                <a:cs typeface="Arial"/>
              </a:rPr>
              <a:t> </a:t>
            </a:r>
            <a:r>
              <a:rPr sz="1000" dirty="0">
                <a:solidFill>
                  <a:srgbClr val="5C5B5A"/>
                </a:solidFill>
                <a:latin typeface="Arial"/>
                <a:cs typeface="Arial"/>
              </a:rPr>
              <a:t>14-16:</a:t>
            </a:r>
            <a:r>
              <a:rPr sz="1000" spc="-35" dirty="0">
                <a:solidFill>
                  <a:srgbClr val="5C5B5A"/>
                </a:solidFill>
                <a:latin typeface="Arial"/>
                <a:cs typeface="Arial"/>
              </a:rPr>
              <a:t> </a:t>
            </a:r>
            <a:r>
              <a:rPr sz="1000" dirty="0">
                <a:solidFill>
                  <a:srgbClr val="5C5B5A"/>
                </a:solidFill>
                <a:latin typeface="Arial"/>
                <a:cs typeface="Arial"/>
              </a:rPr>
              <a:t>4522</a:t>
            </a:r>
            <a:r>
              <a:rPr sz="1000" spc="-40" dirty="0">
                <a:solidFill>
                  <a:srgbClr val="5C5B5A"/>
                </a:solidFill>
                <a:latin typeface="Arial"/>
                <a:cs typeface="Arial"/>
              </a:rPr>
              <a:t> </a:t>
            </a:r>
            <a:r>
              <a:rPr sz="1000" dirty="0">
                <a:solidFill>
                  <a:srgbClr val="5C5B5A"/>
                </a:solidFill>
                <a:latin typeface="Arial"/>
                <a:cs typeface="Arial"/>
              </a:rPr>
              <a:t>(All</a:t>
            </a:r>
            <a:r>
              <a:rPr sz="1000" spc="-5" dirty="0">
                <a:solidFill>
                  <a:srgbClr val="5C5B5A"/>
                </a:solidFill>
                <a:latin typeface="Arial"/>
                <a:cs typeface="Arial"/>
              </a:rPr>
              <a:t> </a:t>
            </a:r>
            <a:r>
              <a:rPr sz="1000" spc="-10" dirty="0">
                <a:solidFill>
                  <a:srgbClr val="5C5B5A"/>
                </a:solidFill>
                <a:latin typeface="Arial"/>
                <a:cs typeface="Arial"/>
              </a:rPr>
              <a:t>respondents)</a:t>
            </a:r>
            <a:endParaRPr sz="1000">
              <a:latin typeface="Arial"/>
              <a:cs typeface="Arial"/>
            </a:endParaRPr>
          </a:p>
        </p:txBody>
      </p:sp>
      <p:sp>
        <p:nvSpPr>
          <p:cNvPr id="86" name="object 8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15</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838" y="165861"/>
            <a:ext cx="11233785" cy="57404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Despite</a:t>
            </a:r>
            <a:r>
              <a:rPr spc="-50" dirty="0">
                <a:solidFill>
                  <a:srgbClr val="5C5B5A"/>
                </a:solidFill>
              </a:rPr>
              <a:t> </a:t>
            </a:r>
            <a:r>
              <a:rPr dirty="0">
                <a:solidFill>
                  <a:srgbClr val="5C5B5A"/>
                </a:solidFill>
              </a:rPr>
              <a:t>positive</a:t>
            </a:r>
            <a:r>
              <a:rPr spc="-5" dirty="0">
                <a:solidFill>
                  <a:srgbClr val="5C5B5A"/>
                </a:solidFill>
              </a:rPr>
              <a:t> </a:t>
            </a:r>
            <a:r>
              <a:rPr dirty="0">
                <a:solidFill>
                  <a:srgbClr val="5C5B5A"/>
                </a:solidFill>
              </a:rPr>
              <a:t>life</a:t>
            </a:r>
            <a:r>
              <a:rPr spc="-50" dirty="0">
                <a:solidFill>
                  <a:srgbClr val="5C5B5A"/>
                </a:solidFill>
              </a:rPr>
              <a:t> </a:t>
            </a:r>
            <a:r>
              <a:rPr dirty="0">
                <a:solidFill>
                  <a:srgbClr val="5C5B5A"/>
                </a:solidFill>
              </a:rPr>
              <a:t>satisfaction,</a:t>
            </a:r>
            <a:r>
              <a:rPr spc="-40" dirty="0">
                <a:solidFill>
                  <a:srgbClr val="5C5B5A"/>
                </a:solidFill>
              </a:rPr>
              <a:t> </a:t>
            </a:r>
            <a:r>
              <a:rPr dirty="0">
                <a:solidFill>
                  <a:srgbClr val="5C5B5A"/>
                </a:solidFill>
              </a:rPr>
              <a:t>levels</a:t>
            </a:r>
            <a:r>
              <a:rPr spc="-5" dirty="0">
                <a:solidFill>
                  <a:srgbClr val="5C5B5A"/>
                </a:solidFill>
              </a:rPr>
              <a:t> </a:t>
            </a:r>
            <a:r>
              <a:rPr dirty="0">
                <a:solidFill>
                  <a:srgbClr val="5C5B5A"/>
                </a:solidFill>
              </a:rPr>
              <a:t>of</a:t>
            </a:r>
            <a:r>
              <a:rPr spc="-25" dirty="0">
                <a:solidFill>
                  <a:srgbClr val="5C5B5A"/>
                </a:solidFill>
              </a:rPr>
              <a:t> </a:t>
            </a:r>
            <a:r>
              <a:rPr dirty="0"/>
              <a:t>high</a:t>
            </a:r>
            <a:r>
              <a:rPr spc="-40" dirty="0"/>
              <a:t> </a:t>
            </a:r>
            <a:r>
              <a:rPr dirty="0"/>
              <a:t>anxiety</a:t>
            </a:r>
            <a:r>
              <a:rPr spc="-30" dirty="0"/>
              <a:t> </a:t>
            </a:r>
            <a:r>
              <a:rPr dirty="0">
                <a:solidFill>
                  <a:srgbClr val="5C5B5A"/>
                </a:solidFill>
              </a:rPr>
              <a:t>also</a:t>
            </a:r>
            <a:r>
              <a:rPr spc="-30" dirty="0">
                <a:solidFill>
                  <a:srgbClr val="5C5B5A"/>
                </a:solidFill>
              </a:rPr>
              <a:t> </a:t>
            </a:r>
            <a:r>
              <a:rPr dirty="0">
                <a:solidFill>
                  <a:srgbClr val="5C5B5A"/>
                </a:solidFill>
              </a:rPr>
              <a:t>remain</a:t>
            </a:r>
            <a:r>
              <a:rPr spc="-35" dirty="0">
                <a:solidFill>
                  <a:srgbClr val="5C5B5A"/>
                </a:solidFill>
              </a:rPr>
              <a:t> </a:t>
            </a:r>
            <a:r>
              <a:rPr dirty="0">
                <a:solidFill>
                  <a:srgbClr val="5C5B5A"/>
                </a:solidFill>
              </a:rPr>
              <a:t>high</a:t>
            </a:r>
            <a:r>
              <a:rPr spc="-55" dirty="0">
                <a:solidFill>
                  <a:srgbClr val="5C5B5A"/>
                </a:solidFill>
              </a:rPr>
              <a:t> </a:t>
            </a:r>
            <a:r>
              <a:rPr dirty="0">
                <a:solidFill>
                  <a:srgbClr val="5C5B5A"/>
                </a:solidFill>
              </a:rPr>
              <a:t>in</a:t>
            </a:r>
            <a:r>
              <a:rPr spc="-40" dirty="0">
                <a:solidFill>
                  <a:srgbClr val="5C5B5A"/>
                </a:solidFill>
              </a:rPr>
              <a:t> </a:t>
            </a:r>
            <a:r>
              <a:rPr dirty="0">
                <a:solidFill>
                  <a:srgbClr val="5C5B5A"/>
                </a:solidFill>
              </a:rPr>
              <a:t>comparison</a:t>
            </a:r>
            <a:r>
              <a:rPr spc="-30" dirty="0">
                <a:solidFill>
                  <a:srgbClr val="5C5B5A"/>
                </a:solidFill>
              </a:rPr>
              <a:t> </a:t>
            </a:r>
            <a:r>
              <a:rPr dirty="0">
                <a:solidFill>
                  <a:srgbClr val="5C5B5A"/>
                </a:solidFill>
              </a:rPr>
              <a:t>to</a:t>
            </a:r>
            <a:r>
              <a:rPr spc="-40" dirty="0">
                <a:solidFill>
                  <a:srgbClr val="5C5B5A"/>
                </a:solidFill>
              </a:rPr>
              <a:t> </a:t>
            </a:r>
            <a:r>
              <a:rPr dirty="0">
                <a:solidFill>
                  <a:srgbClr val="5C5B5A"/>
                </a:solidFill>
              </a:rPr>
              <a:t>medium,</a:t>
            </a:r>
            <a:r>
              <a:rPr spc="-30" dirty="0">
                <a:solidFill>
                  <a:srgbClr val="5C5B5A"/>
                </a:solidFill>
              </a:rPr>
              <a:t> </a:t>
            </a:r>
            <a:r>
              <a:rPr spc="-20" dirty="0">
                <a:solidFill>
                  <a:srgbClr val="5C5B5A"/>
                </a:solidFill>
              </a:rPr>
              <a:t>low, </a:t>
            </a:r>
            <a:r>
              <a:rPr dirty="0">
                <a:solidFill>
                  <a:srgbClr val="5C5B5A"/>
                </a:solidFill>
              </a:rPr>
              <a:t>and</a:t>
            </a:r>
            <a:r>
              <a:rPr spc="-20" dirty="0">
                <a:solidFill>
                  <a:srgbClr val="5C5B5A"/>
                </a:solidFill>
              </a:rPr>
              <a:t> </a:t>
            </a:r>
            <a:r>
              <a:rPr dirty="0">
                <a:solidFill>
                  <a:srgbClr val="5C5B5A"/>
                </a:solidFill>
              </a:rPr>
              <a:t>very</a:t>
            </a:r>
            <a:r>
              <a:rPr spc="10" dirty="0">
                <a:solidFill>
                  <a:srgbClr val="5C5B5A"/>
                </a:solidFill>
              </a:rPr>
              <a:t> </a:t>
            </a:r>
            <a:r>
              <a:rPr dirty="0">
                <a:solidFill>
                  <a:srgbClr val="5C5B5A"/>
                </a:solidFill>
              </a:rPr>
              <a:t>low</a:t>
            </a:r>
            <a:r>
              <a:rPr spc="-15" dirty="0">
                <a:solidFill>
                  <a:srgbClr val="5C5B5A"/>
                </a:solidFill>
              </a:rPr>
              <a:t> </a:t>
            </a:r>
            <a:r>
              <a:rPr spc="-10" dirty="0">
                <a:solidFill>
                  <a:srgbClr val="5C5B5A"/>
                </a:solidFill>
              </a:rPr>
              <a:t>anxiety.</a:t>
            </a:r>
          </a:p>
        </p:txBody>
      </p:sp>
      <p:sp>
        <p:nvSpPr>
          <p:cNvPr id="3" name="object 3"/>
          <p:cNvSpPr txBox="1"/>
          <p:nvPr/>
        </p:nvSpPr>
        <p:spPr>
          <a:xfrm>
            <a:off x="4557521" y="1404365"/>
            <a:ext cx="335851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5C5B5A"/>
                </a:solidFill>
                <a:latin typeface="Arial"/>
                <a:cs typeface="Arial"/>
              </a:rPr>
              <a:t>How</a:t>
            </a:r>
            <a:r>
              <a:rPr sz="1500" b="1" spc="-40" dirty="0">
                <a:solidFill>
                  <a:srgbClr val="5C5B5A"/>
                </a:solidFill>
                <a:latin typeface="Arial"/>
                <a:cs typeface="Arial"/>
              </a:rPr>
              <a:t> </a:t>
            </a:r>
            <a:r>
              <a:rPr sz="1500" b="1" dirty="0">
                <a:solidFill>
                  <a:srgbClr val="5C5B5A"/>
                </a:solidFill>
                <a:latin typeface="Arial"/>
                <a:cs typeface="Arial"/>
              </a:rPr>
              <a:t>anxious</a:t>
            </a:r>
            <a:r>
              <a:rPr sz="1500" b="1" spc="-50" dirty="0">
                <a:solidFill>
                  <a:srgbClr val="5C5B5A"/>
                </a:solidFill>
                <a:latin typeface="Arial"/>
                <a:cs typeface="Arial"/>
              </a:rPr>
              <a:t> </a:t>
            </a:r>
            <a:r>
              <a:rPr sz="1500" b="1" dirty="0">
                <a:solidFill>
                  <a:srgbClr val="5C5B5A"/>
                </a:solidFill>
                <a:latin typeface="Arial"/>
                <a:cs typeface="Arial"/>
              </a:rPr>
              <a:t>did</a:t>
            </a:r>
            <a:r>
              <a:rPr sz="1500" b="1" spc="-40" dirty="0">
                <a:solidFill>
                  <a:srgbClr val="5C5B5A"/>
                </a:solidFill>
                <a:latin typeface="Arial"/>
                <a:cs typeface="Arial"/>
              </a:rPr>
              <a:t> </a:t>
            </a:r>
            <a:r>
              <a:rPr sz="1500" b="1" dirty="0">
                <a:solidFill>
                  <a:srgbClr val="5C5B5A"/>
                </a:solidFill>
                <a:latin typeface="Arial"/>
                <a:cs typeface="Arial"/>
              </a:rPr>
              <a:t>you</a:t>
            </a:r>
            <a:r>
              <a:rPr sz="1500" b="1" spc="5" dirty="0">
                <a:solidFill>
                  <a:srgbClr val="5C5B5A"/>
                </a:solidFill>
                <a:latin typeface="Arial"/>
                <a:cs typeface="Arial"/>
              </a:rPr>
              <a:t> </a:t>
            </a:r>
            <a:r>
              <a:rPr sz="1500" b="1" dirty="0">
                <a:solidFill>
                  <a:srgbClr val="5C5B5A"/>
                </a:solidFill>
                <a:latin typeface="Arial"/>
                <a:cs typeface="Arial"/>
              </a:rPr>
              <a:t>feel</a:t>
            </a:r>
            <a:r>
              <a:rPr sz="1500" b="1" spc="-50" dirty="0">
                <a:solidFill>
                  <a:srgbClr val="5C5B5A"/>
                </a:solidFill>
                <a:latin typeface="Arial"/>
                <a:cs typeface="Arial"/>
              </a:rPr>
              <a:t> </a:t>
            </a:r>
            <a:r>
              <a:rPr sz="1500" b="1" spc="-10" dirty="0">
                <a:solidFill>
                  <a:srgbClr val="5C5B5A"/>
                </a:solidFill>
                <a:latin typeface="Arial"/>
                <a:cs typeface="Arial"/>
              </a:rPr>
              <a:t>yesterday?</a:t>
            </a:r>
            <a:endParaRPr sz="1500">
              <a:latin typeface="Arial"/>
              <a:cs typeface="Arial"/>
            </a:endParaRPr>
          </a:p>
        </p:txBody>
      </p:sp>
      <p:sp>
        <p:nvSpPr>
          <p:cNvPr id="4" name="object 4"/>
          <p:cNvSpPr/>
          <p:nvPr/>
        </p:nvSpPr>
        <p:spPr>
          <a:xfrm>
            <a:off x="1389125" y="5509386"/>
            <a:ext cx="10593070" cy="48895"/>
          </a:xfrm>
          <a:custGeom>
            <a:avLst/>
            <a:gdLst/>
            <a:ahLst/>
            <a:cxnLst/>
            <a:rect l="l" t="t" r="r" b="b"/>
            <a:pathLst>
              <a:path w="10593070" h="48895">
                <a:moveTo>
                  <a:pt x="0" y="0"/>
                </a:moveTo>
                <a:lnTo>
                  <a:pt x="10592943" y="0"/>
                </a:lnTo>
              </a:path>
              <a:path w="10593070" h="48895">
                <a:moveTo>
                  <a:pt x="0" y="0"/>
                </a:moveTo>
                <a:lnTo>
                  <a:pt x="0" y="48387"/>
                </a:lnTo>
              </a:path>
              <a:path w="10593070" h="48895">
                <a:moveTo>
                  <a:pt x="814578" y="0"/>
                </a:moveTo>
                <a:lnTo>
                  <a:pt x="814578" y="48387"/>
                </a:lnTo>
              </a:path>
              <a:path w="10593070" h="48895">
                <a:moveTo>
                  <a:pt x="1629918" y="0"/>
                </a:moveTo>
                <a:lnTo>
                  <a:pt x="1629918" y="48387"/>
                </a:lnTo>
              </a:path>
              <a:path w="10593070" h="48895">
                <a:moveTo>
                  <a:pt x="2445258" y="0"/>
                </a:moveTo>
                <a:lnTo>
                  <a:pt x="2445258" y="48387"/>
                </a:lnTo>
              </a:path>
              <a:path w="10593070" h="48895">
                <a:moveTo>
                  <a:pt x="3259074" y="0"/>
                </a:moveTo>
                <a:lnTo>
                  <a:pt x="3259074" y="48387"/>
                </a:lnTo>
              </a:path>
              <a:path w="10593070" h="48895">
                <a:moveTo>
                  <a:pt x="4074414" y="0"/>
                </a:moveTo>
                <a:lnTo>
                  <a:pt x="4074414" y="48387"/>
                </a:lnTo>
              </a:path>
              <a:path w="10593070" h="48895">
                <a:moveTo>
                  <a:pt x="4889754" y="0"/>
                </a:moveTo>
                <a:lnTo>
                  <a:pt x="4889754" y="48387"/>
                </a:lnTo>
              </a:path>
              <a:path w="10593070" h="48895">
                <a:moveTo>
                  <a:pt x="5703570" y="0"/>
                </a:moveTo>
                <a:lnTo>
                  <a:pt x="5703570" y="48387"/>
                </a:lnTo>
              </a:path>
              <a:path w="10593070" h="48895">
                <a:moveTo>
                  <a:pt x="6518909" y="0"/>
                </a:moveTo>
                <a:lnTo>
                  <a:pt x="6518909" y="48387"/>
                </a:lnTo>
              </a:path>
              <a:path w="10593070" h="48895">
                <a:moveTo>
                  <a:pt x="7334250" y="0"/>
                </a:moveTo>
                <a:lnTo>
                  <a:pt x="7334250" y="48387"/>
                </a:lnTo>
              </a:path>
              <a:path w="10593070" h="48895">
                <a:moveTo>
                  <a:pt x="8148066" y="0"/>
                </a:moveTo>
                <a:lnTo>
                  <a:pt x="8148066" y="48387"/>
                </a:lnTo>
              </a:path>
              <a:path w="10593070" h="48895">
                <a:moveTo>
                  <a:pt x="8963406" y="0"/>
                </a:moveTo>
                <a:lnTo>
                  <a:pt x="8963406" y="48387"/>
                </a:lnTo>
              </a:path>
              <a:path w="10593070" h="48895">
                <a:moveTo>
                  <a:pt x="9778746" y="0"/>
                </a:moveTo>
                <a:lnTo>
                  <a:pt x="9778746" y="48387"/>
                </a:lnTo>
              </a:path>
              <a:path w="10593070" h="48895">
                <a:moveTo>
                  <a:pt x="10592943" y="0"/>
                </a:moveTo>
                <a:lnTo>
                  <a:pt x="10592943" y="48387"/>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1759267" y="4719764"/>
            <a:ext cx="9852025" cy="270510"/>
            <a:chOff x="1759267" y="4719764"/>
            <a:chExt cx="9852025" cy="270510"/>
          </a:xfrm>
        </p:grpSpPr>
        <p:sp>
          <p:nvSpPr>
            <p:cNvPr id="6" name="object 6"/>
            <p:cNvSpPr/>
            <p:nvPr/>
          </p:nvSpPr>
          <p:spPr>
            <a:xfrm>
              <a:off x="1796541" y="4755896"/>
              <a:ext cx="9778365" cy="197485"/>
            </a:xfrm>
            <a:custGeom>
              <a:avLst/>
              <a:gdLst/>
              <a:ahLst/>
              <a:cxnLst/>
              <a:rect l="l" t="t" r="r" b="b"/>
              <a:pathLst>
                <a:path w="9778365" h="197485">
                  <a:moveTo>
                    <a:pt x="0" y="197230"/>
                  </a:moveTo>
                  <a:lnTo>
                    <a:pt x="815594" y="87375"/>
                  </a:lnTo>
                  <a:lnTo>
                    <a:pt x="1629409" y="84327"/>
                  </a:lnTo>
                  <a:lnTo>
                    <a:pt x="2444749" y="111759"/>
                  </a:lnTo>
                  <a:lnTo>
                    <a:pt x="3260090" y="111759"/>
                  </a:lnTo>
                  <a:lnTo>
                    <a:pt x="4073905" y="55371"/>
                  </a:lnTo>
                  <a:lnTo>
                    <a:pt x="4889246" y="139191"/>
                  </a:lnTo>
                  <a:lnTo>
                    <a:pt x="5704585" y="84327"/>
                  </a:lnTo>
                  <a:lnTo>
                    <a:pt x="6518402" y="55371"/>
                  </a:lnTo>
                  <a:lnTo>
                    <a:pt x="7333741" y="0"/>
                  </a:lnTo>
                  <a:lnTo>
                    <a:pt x="8149082" y="27939"/>
                  </a:lnTo>
                  <a:lnTo>
                    <a:pt x="8962898" y="55371"/>
                  </a:lnTo>
                  <a:lnTo>
                    <a:pt x="9778111" y="55371"/>
                  </a:lnTo>
                </a:path>
              </a:pathLst>
            </a:custGeom>
            <a:ln w="28575">
              <a:solidFill>
                <a:srgbClr val="009590"/>
              </a:solidFill>
            </a:ln>
          </p:spPr>
          <p:txBody>
            <a:bodyPr wrap="square" lIns="0" tIns="0" rIns="0" bIns="0" rtlCol="0"/>
            <a:lstStyle/>
            <a:p>
              <a:endParaRPr/>
            </a:p>
          </p:txBody>
        </p:sp>
        <p:pic>
          <p:nvPicPr>
            <p:cNvPr id="7" name="object 7"/>
            <p:cNvPicPr/>
            <p:nvPr/>
          </p:nvPicPr>
          <p:blipFill>
            <a:blip r:embed="rId2" cstate="print"/>
            <a:stretch>
              <a:fillRect/>
            </a:stretch>
          </p:blipFill>
          <p:spPr>
            <a:xfrm>
              <a:off x="1759267" y="4916360"/>
              <a:ext cx="73532" cy="73532"/>
            </a:xfrm>
            <a:prstGeom prst="rect">
              <a:avLst/>
            </a:prstGeom>
          </p:spPr>
        </p:pic>
        <p:pic>
          <p:nvPicPr>
            <p:cNvPr id="8" name="object 8"/>
            <p:cNvPicPr/>
            <p:nvPr/>
          </p:nvPicPr>
          <p:blipFill>
            <a:blip r:embed="rId3" cstate="print"/>
            <a:stretch>
              <a:fillRect/>
            </a:stretch>
          </p:blipFill>
          <p:spPr>
            <a:xfrm>
              <a:off x="2574607" y="4806632"/>
              <a:ext cx="73532" cy="73532"/>
            </a:xfrm>
            <a:prstGeom prst="rect">
              <a:avLst/>
            </a:prstGeom>
          </p:spPr>
        </p:pic>
        <p:pic>
          <p:nvPicPr>
            <p:cNvPr id="9" name="object 9"/>
            <p:cNvPicPr/>
            <p:nvPr/>
          </p:nvPicPr>
          <p:blipFill>
            <a:blip r:embed="rId4" cstate="print"/>
            <a:stretch>
              <a:fillRect/>
            </a:stretch>
          </p:blipFill>
          <p:spPr>
            <a:xfrm>
              <a:off x="3388423" y="4803584"/>
              <a:ext cx="73533" cy="73532"/>
            </a:xfrm>
            <a:prstGeom prst="rect">
              <a:avLst/>
            </a:prstGeom>
          </p:spPr>
        </p:pic>
        <p:pic>
          <p:nvPicPr>
            <p:cNvPr id="10" name="object 10"/>
            <p:cNvPicPr/>
            <p:nvPr/>
          </p:nvPicPr>
          <p:blipFill>
            <a:blip r:embed="rId3" cstate="print"/>
            <a:stretch>
              <a:fillRect/>
            </a:stretch>
          </p:blipFill>
          <p:spPr>
            <a:xfrm>
              <a:off x="4203763" y="4831016"/>
              <a:ext cx="73533" cy="73532"/>
            </a:xfrm>
            <a:prstGeom prst="rect">
              <a:avLst/>
            </a:prstGeom>
          </p:spPr>
        </p:pic>
        <p:pic>
          <p:nvPicPr>
            <p:cNvPr id="11" name="object 11"/>
            <p:cNvPicPr/>
            <p:nvPr/>
          </p:nvPicPr>
          <p:blipFill>
            <a:blip r:embed="rId3" cstate="print"/>
            <a:stretch>
              <a:fillRect/>
            </a:stretch>
          </p:blipFill>
          <p:spPr>
            <a:xfrm>
              <a:off x="5019103" y="4831016"/>
              <a:ext cx="73533" cy="73532"/>
            </a:xfrm>
            <a:prstGeom prst="rect">
              <a:avLst/>
            </a:prstGeom>
          </p:spPr>
        </p:pic>
        <p:pic>
          <p:nvPicPr>
            <p:cNvPr id="12" name="object 12"/>
            <p:cNvPicPr/>
            <p:nvPr/>
          </p:nvPicPr>
          <p:blipFill>
            <a:blip r:embed="rId5" cstate="print"/>
            <a:stretch>
              <a:fillRect/>
            </a:stretch>
          </p:blipFill>
          <p:spPr>
            <a:xfrm>
              <a:off x="5832919" y="4774628"/>
              <a:ext cx="73532" cy="73532"/>
            </a:xfrm>
            <a:prstGeom prst="rect">
              <a:avLst/>
            </a:prstGeom>
          </p:spPr>
        </p:pic>
        <p:pic>
          <p:nvPicPr>
            <p:cNvPr id="13" name="object 13"/>
            <p:cNvPicPr/>
            <p:nvPr/>
          </p:nvPicPr>
          <p:blipFill>
            <a:blip r:embed="rId3" cstate="print"/>
            <a:stretch>
              <a:fillRect/>
            </a:stretch>
          </p:blipFill>
          <p:spPr>
            <a:xfrm>
              <a:off x="6648259" y="4858448"/>
              <a:ext cx="73532" cy="73532"/>
            </a:xfrm>
            <a:prstGeom prst="rect">
              <a:avLst/>
            </a:prstGeom>
          </p:spPr>
        </p:pic>
        <p:pic>
          <p:nvPicPr>
            <p:cNvPr id="14" name="object 14"/>
            <p:cNvPicPr/>
            <p:nvPr/>
          </p:nvPicPr>
          <p:blipFill>
            <a:blip r:embed="rId4" cstate="print"/>
            <a:stretch>
              <a:fillRect/>
            </a:stretch>
          </p:blipFill>
          <p:spPr>
            <a:xfrm>
              <a:off x="7463599" y="4803584"/>
              <a:ext cx="73533" cy="73532"/>
            </a:xfrm>
            <a:prstGeom prst="rect">
              <a:avLst/>
            </a:prstGeom>
          </p:spPr>
        </p:pic>
        <p:pic>
          <p:nvPicPr>
            <p:cNvPr id="15" name="object 15"/>
            <p:cNvPicPr/>
            <p:nvPr/>
          </p:nvPicPr>
          <p:blipFill>
            <a:blip r:embed="rId5" cstate="print"/>
            <a:stretch>
              <a:fillRect/>
            </a:stretch>
          </p:blipFill>
          <p:spPr>
            <a:xfrm>
              <a:off x="8277415" y="4774628"/>
              <a:ext cx="73532" cy="73532"/>
            </a:xfrm>
            <a:prstGeom prst="rect">
              <a:avLst/>
            </a:prstGeom>
          </p:spPr>
        </p:pic>
        <p:pic>
          <p:nvPicPr>
            <p:cNvPr id="16" name="object 16"/>
            <p:cNvPicPr/>
            <p:nvPr/>
          </p:nvPicPr>
          <p:blipFill>
            <a:blip r:embed="rId4" cstate="print"/>
            <a:stretch>
              <a:fillRect/>
            </a:stretch>
          </p:blipFill>
          <p:spPr>
            <a:xfrm>
              <a:off x="9092755" y="4719764"/>
              <a:ext cx="73532" cy="73533"/>
            </a:xfrm>
            <a:prstGeom prst="rect">
              <a:avLst/>
            </a:prstGeom>
          </p:spPr>
        </p:pic>
        <p:pic>
          <p:nvPicPr>
            <p:cNvPr id="17" name="object 17"/>
            <p:cNvPicPr/>
            <p:nvPr/>
          </p:nvPicPr>
          <p:blipFill>
            <a:blip r:embed="rId4" cstate="print"/>
            <a:stretch>
              <a:fillRect/>
            </a:stretch>
          </p:blipFill>
          <p:spPr>
            <a:xfrm>
              <a:off x="9908095" y="4747196"/>
              <a:ext cx="73533" cy="73533"/>
            </a:xfrm>
            <a:prstGeom prst="rect">
              <a:avLst/>
            </a:prstGeom>
          </p:spPr>
        </p:pic>
        <p:pic>
          <p:nvPicPr>
            <p:cNvPr id="18" name="object 18"/>
            <p:cNvPicPr/>
            <p:nvPr/>
          </p:nvPicPr>
          <p:blipFill>
            <a:blip r:embed="rId4" cstate="print"/>
            <a:stretch>
              <a:fillRect/>
            </a:stretch>
          </p:blipFill>
          <p:spPr>
            <a:xfrm>
              <a:off x="10721911" y="4774628"/>
              <a:ext cx="73532" cy="73532"/>
            </a:xfrm>
            <a:prstGeom prst="rect">
              <a:avLst/>
            </a:prstGeom>
          </p:spPr>
        </p:pic>
        <p:pic>
          <p:nvPicPr>
            <p:cNvPr id="19" name="object 19"/>
            <p:cNvPicPr/>
            <p:nvPr/>
          </p:nvPicPr>
          <p:blipFill>
            <a:blip r:embed="rId5" cstate="print"/>
            <a:stretch>
              <a:fillRect/>
            </a:stretch>
          </p:blipFill>
          <p:spPr>
            <a:xfrm>
              <a:off x="11537251" y="4774628"/>
              <a:ext cx="73532" cy="73532"/>
            </a:xfrm>
            <a:prstGeom prst="rect">
              <a:avLst/>
            </a:prstGeom>
          </p:spPr>
        </p:pic>
      </p:grpSp>
      <p:sp>
        <p:nvSpPr>
          <p:cNvPr id="20" name="object 20"/>
          <p:cNvSpPr txBox="1"/>
          <p:nvPr/>
        </p:nvSpPr>
        <p:spPr>
          <a:xfrm>
            <a:off x="1629282" y="4626051"/>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20%</a:t>
            </a:r>
            <a:endParaRPr sz="1400">
              <a:latin typeface="Calibri"/>
              <a:cs typeface="Calibri"/>
            </a:endParaRPr>
          </a:p>
        </p:txBody>
      </p:sp>
      <p:sp>
        <p:nvSpPr>
          <p:cNvPr id="21" name="object 21"/>
          <p:cNvSpPr txBox="1"/>
          <p:nvPr/>
        </p:nvSpPr>
        <p:spPr>
          <a:xfrm>
            <a:off x="2443988" y="4515688"/>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24%</a:t>
            </a:r>
            <a:endParaRPr sz="1400">
              <a:latin typeface="Calibri"/>
              <a:cs typeface="Calibri"/>
            </a:endParaRPr>
          </a:p>
        </p:txBody>
      </p:sp>
      <p:sp>
        <p:nvSpPr>
          <p:cNvPr id="22" name="object 22"/>
          <p:cNvSpPr txBox="1"/>
          <p:nvPr/>
        </p:nvSpPr>
        <p:spPr>
          <a:xfrm>
            <a:off x="3259073" y="4512945"/>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24%</a:t>
            </a:r>
            <a:endParaRPr sz="1400">
              <a:latin typeface="Calibri"/>
              <a:cs typeface="Calibri"/>
            </a:endParaRPr>
          </a:p>
        </p:txBody>
      </p:sp>
      <p:sp>
        <p:nvSpPr>
          <p:cNvPr id="23" name="object 23"/>
          <p:cNvSpPr txBox="1"/>
          <p:nvPr/>
        </p:nvSpPr>
        <p:spPr>
          <a:xfrm>
            <a:off x="4074033" y="4541011"/>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sp>
        <p:nvSpPr>
          <p:cNvPr id="24" name="object 24"/>
          <p:cNvSpPr txBox="1"/>
          <p:nvPr/>
        </p:nvSpPr>
        <p:spPr>
          <a:xfrm>
            <a:off x="4888738" y="4541011"/>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sp>
        <p:nvSpPr>
          <p:cNvPr id="25" name="object 25"/>
          <p:cNvSpPr txBox="1"/>
          <p:nvPr/>
        </p:nvSpPr>
        <p:spPr>
          <a:xfrm>
            <a:off x="5703823" y="4484573"/>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25%</a:t>
            </a:r>
            <a:endParaRPr sz="1400">
              <a:latin typeface="Calibri"/>
              <a:cs typeface="Calibri"/>
            </a:endParaRPr>
          </a:p>
        </p:txBody>
      </p:sp>
      <p:sp>
        <p:nvSpPr>
          <p:cNvPr id="26" name="object 26"/>
          <p:cNvSpPr txBox="1"/>
          <p:nvPr/>
        </p:nvSpPr>
        <p:spPr>
          <a:xfrm>
            <a:off x="6518909" y="456869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22%</a:t>
            </a:r>
            <a:endParaRPr sz="1400">
              <a:latin typeface="Calibri"/>
              <a:cs typeface="Calibri"/>
            </a:endParaRPr>
          </a:p>
        </p:txBody>
      </p:sp>
      <p:sp>
        <p:nvSpPr>
          <p:cNvPr id="27" name="object 27"/>
          <p:cNvSpPr txBox="1"/>
          <p:nvPr/>
        </p:nvSpPr>
        <p:spPr>
          <a:xfrm>
            <a:off x="7333615" y="4512945"/>
            <a:ext cx="333375"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24%</a:t>
            </a:r>
            <a:endParaRPr sz="1400">
              <a:latin typeface="Calibri"/>
              <a:cs typeface="Calibri"/>
            </a:endParaRPr>
          </a:p>
        </p:txBody>
      </p:sp>
      <p:sp>
        <p:nvSpPr>
          <p:cNvPr id="28" name="object 28"/>
          <p:cNvSpPr txBox="1"/>
          <p:nvPr/>
        </p:nvSpPr>
        <p:spPr>
          <a:xfrm>
            <a:off x="8148573" y="4484573"/>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25%</a:t>
            </a:r>
            <a:endParaRPr sz="1400">
              <a:latin typeface="Calibri"/>
              <a:cs typeface="Calibri"/>
            </a:endParaRPr>
          </a:p>
        </p:txBody>
      </p:sp>
      <p:sp>
        <p:nvSpPr>
          <p:cNvPr id="29" name="object 29"/>
          <p:cNvSpPr txBox="1"/>
          <p:nvPr/>
        </p:nvSpPr>
        <p:spPr>
          <a:xfrm>
            <a:off x="8963659" y="4429125"/>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27%</a:t>
            </a:r>
            <a:endParaRPr sz="1400">
              <a:latin typeface="Calibri"/>
              <a:cs typeface="Calibri"/>
            </a:endParaRPr>
          </a:p>
        </p:txBody>
      </p:sp>
      <p:sp>
        <p:nvSpPr>
          <p:cNvPr id="30" name="object 30"/>
          <p:cNvSpPr txBox="1"/>
          <p:nvPr/>
        </p:nvSpPr>
        <p:spPr>
          <a:xfrm>
            <a:off x="9778745" y="4457191"/>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26%</a:t>
            </a:r>
            <a:endParaRPr sz="1400">
              <a:latin typeface="Calibri"/>
              <a:cs typeface="Calibri"/>
            </a:endParaRPr>
          </a:p>
        </p:txBody>
      </p:sp>
      <p:sp>
        <p:nvSpPr>
          <p:cNvPr id="31" name="object 31"/>
          <p:cNvSpPr txBox="1"/>
          <p:nvPr/>
        </p:nvSpPr>
        <p:spPr>
          <a:xfrm>
            <a:off x="10593451" y="4484573"/>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25%</a:t>
            </a:r>
            <a:endParaRPr sz="1400">
              <a:latin typeface="Calibri"/>
              <a:cs typeface="Calibri"/>
            </a:endParaRPr>
          </a:p>
        </p:txBody>
      </p:sp>
      <p:sp>
        <p:nvSpPr>
          <p:cNvPr id="32" name="object 32"/>
          <p:cNvSpPr txBox="1"/>
          <p:nvPr/>
        </p:nvSpPr>
        <p:spPr>
          <a:xfrm>
            <a:off x="11408409" y="4484573"/>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25%</a:t>
            </a:r>
            <a:endParaRPr sz="1400">
              <a:latin typeface="Calibri"/>
              <a:cs typeface="Calibri"/>
            </a:endParaRPr>
          </a:p>
        </p:txBody>
      </p:sp>
      <p:graphicFrame>
        <p:nvGraphicFramePr>
          <p:cNvPr id="33" name="object 33"/>
          <p:cNvGraphicFramePr>
            <a:graphicFrameLocks noGrp="1"/>
          </p:cNvGraphicFramePr>
          <p:nvPr/>
        </p:nvGraphicFramePr>
        <p:xfrm>
          <a:off x="1530096" y="5637885"/>
          <a:ext cx="10483210" cy="337820"/>
        </p:xfrm>
        <a:graphic>
          <a:graphicData uri="http://schemas.openxmlformats.org/drawingml/2006/table">
            <a:tbl>
              <a:tblPr firstRow="1" bandRow="1">
                <a:tableStyleId>{2D5ABB26-0587-4C30-8999-92F81FD0307C}</a:tableStyleId>
              </a:tblPr>
              <a:tblGrid>
                <a:gridCol w="677545">
                  <a:extLst>
                    <a:ext uri="{9D8B030D-6E8A-4147-A177-3AD203B41FA5}">
                      <a16:colId xmlns:a16="http://schemas.microsoft.com/office/drawing/2014/main" val="20000"/>
                    </a:ext>
                  </a:extLst>
                </a:gridCol>
                <a:gridCol w="805180">
                  <a:extLst>
                    <a:ext uri="{9D8B030D-6E8A-4147-A177-3AD203B41FA5}">
                      <a16:colId xmlns:a16="http://schemas.microsoft.com/office/drawing/2014/main" val="20001"/>
                    </a:ext>
                  </a:extLst>
                </a:gridCol>
                <a:gridCol w="816610">
                  <a:extLst>
                    <a:ext uri="{9D8B030D-6E8A-4147-A177-3AD203B41FA5}">
                      <a16:colId xmlns:a16="http://schemas.microsoft.com/office/drawing/2014/main" val="20002"/>
                    </a:ext>
                  </a:extLst>
                </a:gridCol>
                <a:gridCol w="828675">
                  <a:extLst>
                    <a:ext uri="{9D8B030D-6E8A-4147-A177-3AD203B41FA5}">
                      <a16:colId xmlns:a16="http://schemas.microsoft.com/office/drawing/2014/main" val="20003"/>
                    </a:ext>
                  </a:extLst>
                </a:gridCol>
                <a:gridCol w="794385">
                  <a:extLst>
                    <a:ext uri="{9D8B030D-6E8A-4147-A177-3AD203B41FA5}">
                      <a16:colId xmlns:a16="http://schemas.microsoft.com/office/drawing/2014/main" val="20004"/>
                    </a:ext>
                  </a:extLst>
                </a:gridCol>
                <a:gridCol w="833754">
                  <a:extLst>
                    <a:ext uri="{9D8B030D-6E8A-4147-A177-3AD203B41FA5}">
                      <a16:colId xmlns:a16="http://schemas.microsoft.com/office/drawing/2014/main" val="20005"/>
                    </a:ext>
                  </a:extLst>
                </a:gridCol>
                <a:gridCol w="813435">
                  <a:extLst>
                    <a:ext uri="{9D8B030D-6E8A-4147-A177-3AD203B41FA5}">
                      <a16:colId xmlns:a16="http://schemas.microsoft.com/office/drawing/2014/main" val="20006"/>
                    </a:ext>
                  </a:extLst>
                </a:gridCol>
                <a:gridCol w="798195">
                  <a:extLst>
                    <a:ext uri="{9D8B030D-6E8A-4147-A177-3AD203B41FA5}">
                      <a16:colId xmlns:a16="http://schemas.microsoft.com/office/drawing/2014/main" val="20007"/>
                    </a:ext>
                  </a:extLst>
                </a:gridCol>
                <a:gridCol w="836294">
                  <a:extLst>
                    <a:ext uri="{9D8B030D-6E8A-4147-A177-3AD203B41FA5}">
                      <a16:colId xmlns:a16="http://schemas.microsoft.com/office/drawing/2014/main" val="20008"/>
                    </a:ext>
                  </a:extLst>
                </a:gridCol>
                <a:gridCol w="803909">
                  <a:extLst>
                    <a:ext uri="{9D8B030D-6E8A-4147-A177-3AD203B41FA5}">
                      <a16:colId xmlns:a16="http://schemas.microsoft.com/office/drawing/2014/main" val="20009"/>
                    </a:ext>
                  </a:extLst>
                </a:gridCol>
                <a:gridCol w="822959">
                  <a:extLst>
                    <a:ext uri="{9D8B030D-6E8A-4147-A177-3AD203B41FA5}">
                      <a16:colId xmlns:a16="http://schemas.microsoft.com/office/drawing/2014/main" val="20010"/>
                    </a:ext>
                  </a:extLst>
                </a:gridCol>
                <a:gridCol w="716915">
                  <a:extLst>
                    <a:ext uri="{9D8B030D-6E8A-4147-A177-3AD203B41FA5}">
                      <a16:colId xmlns:a16="http://schemas.microsoft.com/office/drawing/2014/main" val="20011"/>
                    </a:ext>
                  </a:extLst>
                </a:gridCol>
                <a:gridCol w="935354">
                  <a:extLst>
                    <a:ext uri="{9D8B030D-6E8A-4147-A177-3AD203B41FA5}">
                      <a16:colId xmlns:a16="http://schemas.microsoft.com/office/drawing/2014/main" val="20012"/>
                    </a:ext>
                  </a:extLst>
                </a:gridCol>
              </a:tblGrid>
              <a:tr h="168910">
                <a:tc>
                  <a:txBody>
                    <a:bodyPr/>
                    <a:lstStyle/>
                    <a:p>
                      <a:pPr marR="135890" algn="ctr">
                        <a:lnSpc>
                          <a:spcPts val="1140"/>
                        </a:lnSpc>
                      </a:pPr>
                      <a:r>
                        <a:rPr sz="1200" dirty="0">
                          <a:solidFill>
                            <a:srgbClr val="5C5B5A"/>
                          </a:solidFill>
                          <a:latin typeface="Calibri"/>
                          <a:cs typeface="Calibri"/>
                        </a:rPr>
                        <a:t>Nov</a:t>
                      </a:r>
                      <a:r>
                        <a:rPr sz="1200" spc="-25" dirty="0">
                          <a:solidFill>
                            <a:srgbClr val="5C5B5A"/>
                          </a:solidFill>
                          <a:latin typeface="Calibri"/>
                          <a:cs typeface="Calibri"/>
                        </a:rPr>
                        <a:t> '22</a:t>
                      </a:r>
                      <a:endParaRPr sz="1200">
                        <a:latin typeface="Calibri"/>
                        <a:cs typeface="Calibri"/>
                      </a:endParaRPr>
                    </a:p>
                  </a:txBody>
                  <a:tcPr marL="0" marR="0" marT="0" marB="0"/>
                </a:tc>
                <a:tc>
                  <a:txBody>
                    <a:bodyPr/>
                    <a:lstStyle/>
                    <a:p>
                      <a:pPr marL="1905" algn="ctr">
                        <a:lnSpc>
                          <a:spcPts val="1140"/>
                        </a:lnSpc>
                      </a:pPr>
                      <a:r>
                        <a:rPr sz="1200" dirty="0">
                          <a:solidFill>
                            <a:srgbClr val="5C5B5A"/>
                          </a:solidFill>
                          <a:latin typeface="Calibri"/>
                          <a:cs typeface="Calibri"/>
                        </a:rPr>
                        <a:t>Dec</a:t>
                      </a:r>
                      <a:r>
                        <a:rPr sz="1200" spc="-25" dirty="0">
                          <a:solidFill>
                            <a:srgbClr val="5C5B5A"/>
                          </a:solidFill>
                          <a:latin typeface="Calibri"/>
                          <a:cs typeface="Calibri"/>
                        </a:rPr>
                        <a:t> '22</a:t>
                      </a:r>
                      <a:endParaRPr sz="1200">
                        <a:latin typeface="Calibri"/>
                        <a:cs typeface="Calibri"/>
                      </a:endParaRPr>
                    </a:p>
                  </a:txBody>
                  <a:tcPr marL="0" marR="0" marT="0" marB="0"/>
                </a:tc>
                <a:tc>
                  <a:txBody>
                    <a:bodyPr/>
                    <a:lstStyle/>
                    <a:p>
                      <a:pPr marL="9525" algn="ctr">
                        <a:lnSpc>
                          <a:spcPts val="1140"/>
                        </a:lnSpc>
                      </a:pPr>
                      <a:r>
                        <a:rPr sz="1200" dirty="0">
                          <a:solidFill>
                            <a:srgbClr val="5C5B5A"/>
                          </a:solidFill>
                          <a:latin typeface="Calibri"/>
                          <a:cs typeface="Calibri"/>
                        </a:rPr>
                        <a:t>Mar</a:t>
                      </a:r>
                      <a:r>
                        <a:rPr sz="1200" spc="-15"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algn="ctr">
                        <a:lnSpc>
                          <a:spcPts val="1140"/>
                        </a:lnSpc>
                      </a:pPr>
                      <a:r>
                        <a:rPr sz="1200" dirty="0">
                          <a:solidFill>
                            <a:srgbClr val="5C5B5A"/>
                          </a:solidFill>
                          <a:latin typeface="Calibri"/>
                          <a:cs typeface="Calibri"/>
                        </a:rPr>
                        <a:t>May</a:t>
                      </a:r>
                      <a:r>
                        <a:rPr sz="1200" spc="-20"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L="635" algn="ctr">
                        <a:lnSpc>
                          <a:spcPts val="1140"/>
                        </a:lnSpc>
                      </a:pPr>
                      <a:r>
                        <a:rPr sz="1200" dirty="0">
                          <a:solidFill>
                            <a:srgbClr val="5C5B5A"/>
                          </a:solidFill>
                          <a:latin typeface="Calibri"/>
                          <a:cs typeface="Calibri"/>
                        </a:rPr>
                        <a:t>July</a:t>
                      </a:r>
                      <a:r>
                        <a:rPr sz="1200" spc="-15"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L="3175" algn="ctr">
                        <a:lnSpc>
                          <a:spcPts val="1140"/>
                        </a:lnSpc>
                      </a:pPr>
                      <a:r>
                        <a:rPr sz="1200" dirty="0">
                          <a:solidFill>
                            <a:srgbClr val="5C5B5A"/>
                          </a:solidFill>
                          <a:latin typeface="Calibri"/>
                          <a:cs typeface="Calibri"/>
                        </a:rPr>
                        <a:t>Sept</a:t>
                      </a:r>
                      <a:r>
                        <a:rPr sz="1200" spc="-30"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R="4445" algn="ctr">
                        <a:lnSpc>
                          <a:spcPts val="1140"/>
                        </a:lnSpc>
                      </a:pPr>
                      <a:r>
                        <a:rPr sz="1200" dirty="0">
                          <a:solidFill>
                            <a:srgbClr val="5C5B5A"/>
                          </a:solidFill>
                          <a:latin typeface="Calibri"/>
                          <a:cs typeface="Calibri"/>
                        </a:rPr>
                        <a:t>Nov</a:t>
                      </a:r>
                      <a:r>
                        <a:rPr sz="1200" spc="-25" dirty="0">
                          <a:solidFill>
                            <a:srgbClr val="5C5B5A"/>
                          </a:solidFill>
                          <a:latin typeface="Calibri"/>
                          <a:cs typeface="Calibri"/>
                        </a:rPr>
                        <a:t> '23</a:t>
                      </a:r>
                      <a:endParaRPr sz="1200">
                        <a:latin typeface="Calibri"/>
                        <a:cs typeface="Calibri"/>
                      </a:endParaRPr>
                    </a:p>
                  </a:txBody>
                  <a:tcPr marL="0" marR="0" marT="0" marB="0"/>
                </a:tc>
                <a:tc>
                  <a:txBody>
                    <a:bodyPr/>
                    <a:lstStyle/>
                    <a:p>
                      <a:pPr marL="5715" algn="ctr">
                        <a:lnSpc>
                          <a:spcPts val="1140"/>
                        </a:lnSpc>
                      </a:pPr>
                      <a:r>
                        <a:rPr sz="1200" dirty="0">
                          <a:solidFill>
                            <a:srgbClr val="5C5B5A"/>
                          </a:solidFill>
                          <a:latin typeface="Calibri"/>
                          <a:cs typeface="Calibri"/>
                        </a:rPr>
                        <a:t>Feb</a:t>
                      </a:r>
                      <a:r>
                        <a:rPr sz="1200" spc="-2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1270" algn="ctr">
                        <a:lnSpc>
                          <a:spcPts val="1140"/>
                        </a:lnSpc>
                      </a:pPr>
                      <a:r>
                        <a:rPr sz="1200" dirty="0">
                          <a:solidFill>
                            <a:srgbClr val="5C5B5A"/>
                          </a:solidFill>
                          <a:latin typeface="Calibri"/>
                          <a:cs typeface="Calibri"/>
                        </a:rPr>
                        <a:t>May</a:t>
                      </a:r>
                      <a:r>
                        <a:rPr sz="1200" spc="-2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algn="ctr">
                        <a:lnSpc>
                          <a:spcPts val="1140"/>
                        </a:lnSpc>
                      </a:pPr>
                      <a:r>
                        <a:rPr sz="1200" dirty="0">
                          <a:solidFill>
                            <a:srgbClr val="5C5B5A"/>
                          </a:solidFill>
                          <a:latin typeface="Calibri"/>
                          <a:cs typeface="Calibri"/>
                        </a:rPr>
                        <a:t>July</a:t>
                      </a:r>
                      <a:r>
                        <a:rPr sz="1200" spc="-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algn="ctr">
                        <a:lnSpc>
                          <a:spcPts val="1140"/>
                        </a:lnSpc>
                      </a:pPr>
                      <a:r>
                        <a:rPr sz="1200" dirty="0">
                          <a:solidFill>
                            <a:srgbClr val="5C5B5A"/>
                          </a:solidFill>
                          <a:latin typeface="Calibri"/>
                          <a:cs typeface="Calibri"/>
                        </a:rPr>
                        <a:t>Aug</a:t>
                      </a:r>
                      <a:r>
                        <a:rPr sz="1200" spc="-3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85725" algn="ctr">
                        <a:lnSpc>
                          <a:spcPts val="1140"/>
                        </a:lnSpc>
                      </a:pPr>
                      <a:r>
                        <a:rPr sz="1200" dirty="0">
                          <a:solidFill>
                            <a:srgbClr val="5C5B5A"/>
                          </a:solidFill>
                          <a:latin typeface="Calibri"/>
                          <a:cs typeface="Calibri"/>
                        </a:rPr>
                        <a:t>Oct</a:t>
                      </a:r>
                      <a:r>
                        <a:rPr sz="1200" spc="-1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95885">
                        <a:lnSpc>
                          <a:spcPts val="1140"/>
                        </a:lnSpc>
                      </a:pPr>
                      <a:r>
                        <a:rPr sz="1200" dirty="0">
                          <a:solidFill>
                            <a:srgbClr val="5C5B5A"/>
                          </a:solidFill>
                          <a:latin typeface="Calibri"/>
                          <a:cs typeface="Calibri"/>
                        </a:rPr>
                        <a:t>Dec</a:t>
                      </a:r>
                      <a:r>
                        <a:rPr sz="1200" spc="-20" dirty="0">
                          <a:solidFill>
                            <a:srgbClr val="5C5B5A"/>
                          </a:solidFill>
                          <a:latin typeface="Calibri"/>
                          <a:cs typeface="Calibri"/>
                        </a:rPr>
                        <a:t> </a:t>
                      </a:r>
                      <a:r>
                        <a:rPr sz="1200" dirty="0">
                          <a:solidFill>
                            <a:srgbClr val="5C5B5A"/>
                          </a:solidFill>
                          <a:latin typeface="Calibri"/>
                          <a:cs typeface="Calibri"/>
                        </a:rPr>
                        <a:t>'24</a:t>
                      </a:r>
                      <a:r>
                        <a:rPr sz="1200" spc="-25" dirty="0">
                          <a:solidFill>
                            <a:srgbClr val="5C5B5A"/>
                          </a:solidFill>
                          <a:latin typeface="Calibri"/>
                          <a:cs typeface="Calibri"/>
                        </a:rPr>
                        <a:t> </a:t>
                      </a:r>
                      <a:r>
                        <a:rPr sz="1200" spc="-10" dirty="0">
                          <a:solidFill>
                            <a:srgbClr val="5C5B5A"/>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0"/>
                  </a:ext>
                </a:extLst>
              </a:tr>
              <a:tr h="168910">
                <a:tc>
                  <a:txBody>
                    <a:bodyPr/>
                    <a:lstStyle/>
                    <a:p>
                      <a:pPr marR="136525" algn="ctr">
                        <a:lnSpc>
                          <a:spcPts val="1235"/>
                        </a:lnSpc>
                      </a:pPr>
                      <a:r>
                        <a:rPr sz="1200" spc="-20" dirty="0">
                          <a:solidFill>
                            <a:srgbClr val="5C5B5A"/>
                          </a:solidFill>
                          <a:latin typeface="Calibri"/>
                          <a:cs typeface="Calibri"/>
                        </a:rPr>
                        <a:t>(S4)</a:t>
                      </a:r>
                      <a:endParaRPr sz="1200">
                        <a:latin typeface="Calibri"/>
                        <a:cs typeface="Calibri"/>
                      </a:endParaRPr>
                    </a:p>
                  </a:txBody>
                  <a:tcPr marL="0" marR="0" marT="0" marB="0"/>
                </a:tc>
                <a:tc>
                  <a:txBody>
                    <a:bodyPr/>
                    <a:lstStyle/>
                    <a:p>
                      <a:pPr marL="1905" algn="ctr">
                        <a:lnSpc>
                          <a:spcPts val="1235"/>
                        </a:lnSpc>
                      </a:pPr>
                      <a:r>
                        <a:rPr sz="1200" spc="-20" dirty="0">
                          <a:solidFill>
                            <a:srgbClr val="5C5B5A"/>
                          </a:solidFill>
                          <a:latin typeface="Calibri"/>
                          <a:cs typeface="Calibri"/>
                        </a:rPr>
                        <a:t>(S5)</a:t>
                      </a:r>
                      <a:endParaRPr sz="1200">
                        <a:latin typeface="Calibri"/>
                        <a:cs typeface="Calibri"/>
                      </a:endParaRPr>
                    </a:p>
                  </a:txBody>
                  <a:tcPr marL="0" marR="0" marT="0" marB="0"/>
                </a:tc>
                <a:tc>
                  <a:txBody>
                    <a:bodyPr/>
                    <a:lstStyle/>
                    <a:p>
                      <a:pPr marL="9525" algn="ctr">
                        <a:lnSpc>
                          <a:spcPts val="1235"/>
                        </a:lnSpc>
                      </a:pPr>
                      <a:r>
                        <a:rPr sz="1200" spc="-20" dirty="0">
                          <a:solidFill>
                            <a:srgbClr val="5C5B5A"/>
                          </a:solidFill>
                          <a:latin typeface="Calibri"/>
                          <a:cs typeface="Calibri"/>
                        </a:rPr>
                        <a:t>(S6)</a:t>
                      </a:r>
                      <a:endParaRPr sz="1200">
                        <a:latin typeface="Calibri"/>
                        <a:cs typeface="Calibri"/>
                      </a:endParaRPr>
                    </a:p>
                  </a:txBody>
                  <a:tcPr marL="0" marR="0" marT="0" marB="0"/>
                </a:tc>
                <a:tc>
                  <a:txBody>
                    <a:bodyPr/>
                    <a:lstStyle/>
                    <a:p>
                      <a:pPr algn="ctr">
                        <a:lnSpc>
                          <a:spcPts val="1235"/>
                        </a:lnSpc>
                      </a:pPr>
                      <a:r>
                        <a:rPr sz="1200" spc="-20" dirty="0">
                          <a:solidFill>
                            <a:srgbClr val="5C5B5A"/>
                          </a:solidFill>
                          <a:latin typeface="Calibri"/>
                          <a:cs typeface="Calibri"/>
                        </a:rPr>
                        <a:t>(S7)</a:t>
                      </a:r>
                      <a:endParaRPr sz="1200">
                        <a:latin typeface="Calibri"/>
                        <a:cs typeface="Calibri"/>
                      </a:endParaRPr>
                    </a:p>
                  </a:txBody>
                  <a:tcPr marL="0" marR="0" marT="0" marB="0"/>
                </a:tc>
                <a:tc>
                  <a:txBody>
                    <a:bodyPr/>
                    <a:lstStyle/>
                    <a:p>
                      <a:pPr marL="635" algn="ctr">
                        <a:lnSpc>
                          <a:spcPts val="1235"/>
                        </a:lnSpc>
                      </a:pPr>
                      <a:r>
                        <a:rPr sz="1200" spc="-20" dirty="0">
                          <a:solidFill>
                            <a:srgbClr val="5C5B5A"/>
                          </a:solidFill>
                          <a:latin typeface="Calibri"/>
                          <a:cs typeface="Calibri"/>
                        </a:rPr>
                        <a:t>(S8)</a:t>
                      </a:r>
                      <a:endParaRPr sz="1200">
                        <a:latin typeface="Calibri"/>
                        <a:cs typeface="Calibri"/>
                      </a:endParaRPr>
                    </a:p>
                  </a:txBody>
                  <a:tcPr marL="0" marR="0" marT="0" marB="0"/>
                </a:tc>
                <a:tc>
                  <a:txBody>
                    <a:bodyPr/>
                    <a:lstStyle/>
                    <a:p>
                      <a:pPr marL="3810" algn="ctr">
                        <a:lnSpc>
                          <a:spcPts val="1235"/>
                        </a:lnSpc>
                      </a:pPr>
                      <a:r>
                        <a:rPr sz="1200" spc="-20" dirty="0">
                          <a:solidFill>
                            <a:srgbClr val="5C5B5A"/>
                          </a:solidFill>
                          <a:latin typeface="Calibri"/>
                          <a:cs typeface="Calibri"/>
                        </a:rPr>
                        <a:t>(S9)</a:t>
                      </a:r>
                      <a:endParaRPr sz="1200">
                        <a:latin typeface="Calibri"/>
                        <a:cs typeface="Calibri"/>
                      </a:endParaRPr>
                    </a:p>
                  </a:txBody>
                  <a:tcPr marL="0" marR="0" marT="0" marB="0"/>
                </a:tc>
                <a:tc>
                  <a:txBody>
                    <a:bodyPr/>
                    <a:lstStyle/>
                    <a:p>
                      <a:pPr marR="3810" algn="ctr">
                        <a:lnSpc>
                          <a:spcPts val="1235"/>
                        </a:lnSpc>
                      </a:pPr>
                      <a:r>
                        <a:rPr sz="1200" spc="-10" dirty="0">
                          <a:solidFill>
                            <a:srgbClr val="5C5B5A"/>
                          </a:solidFill>
                          <a:latin typeface="Calibri"/>
                          <a:cs typeface="Calibri"/>
                        </a:rPr>
                        <a:t>(S10)</a:t>
                      </a:r>
                      <a:endParaRPr sz="1200">
                        <a:latin typeface="Calibri"/>
                        <a:cs typeface="Calibri"/>
                      </a:endParaRPr>
                    </a:p>
                  </a:txBody>
                  <a:tcPr marL="0" marR="0" marT="0" marB="0"/>
                </a:tc>
                <a:tc>
                  <a:txBody>
                    <a:bodyPr/>
                    <a:lstStyle/>
                    <a:p>
                      <a:pPr marL="6350" algn="ctr">
                        <a:lnSpc>
                          <a:spcPts val="1235"/>
                        </a:lnSpc>
                      </a:pPr>
                      <a:r>
                        <a:rPr sz="1200" spc="-10" dirty="0">
                          <a:solidFill>
                            <a:srgbClr val="5C5B5A"/>
                          </a:solidFill>
                          <a:latin typeface="Calibri"/>
                          <a:cs typeface="Calibri"/>
                        </a:rPr>
                        <a:t>(S11)</a:t>
                      </a:r>
                      <a:endParaRPr sz="1200">
                        <a:latin typeface="Calibri"/>
                        <a:cs typeface="Calibri"/>
                      </a:endParaRPr>
                    </a:p>
                  </a:txBody>
                  <a:tcPr marL="0" marR="0" marT="0" marB="0"/>
                </a:tc>
                <a:tc>
                  <a:txBody>
                    <a:bodyPr/>
                    <a:lstStyle/>
                    <a:p>
                      <a:pPr marL="2540" algn="ctr">
                        <a:lnSpc>
                          <a:spcPts val="1235"/>
                        </a:lnSpc>
                      </a:pPr>
                      <a:r>
                        <a:rPr sz="1200" spc="-10" dirty="0">
                          <a:solidFill>
                            <a:srgbClr val="5C5B5A"/>
                          </a:solidFill>
                          <a:latin typeface="Calibri"/>
                          <a:cs typeface="Calibri"/>
                        </a:rPr>
                        <a:t>(S12)</a:t>
                      </a:r>
                      <a:endParaRPr sz="1200">
                        <a:latin typeface="Calibri"/>
                        <a:cs typeface="Calibri"/>
                      </a:endParaRPr>
                    </a:p>
                  </a:txBody>
                  <a:tcPr marL="0" marR="0" marT="0" marB="0"/>
                </a:tc>
                <a:tc>
                  <a:txBody>
                    <a:bodyPr/>
                    <a:lstStyle/>
                    <a:p>
                      <a:pPr algn="ctr">
                        <a:lnSpc>
                          <a:spcPts val="1235"/>
                        </a:lnSpc>
                      </a:pPr>
                      <a:r>
                        <a:rPr sz="1200" spc="-10" dirty="0">
                          <a:solidFill>
                            <a:srgbClr val="5C5B5A"/>
                          </a:solidFill>
                          <a:latin typeface="Calibri"/>
                          <a:cs typeface="Calibri"/>
                        </a:rPr>
                        <a:t>(S13)</a:t>
                      </a:r>
                      <a:endParaRPr sz="1200">
                        <a:latin typeface="Calibri"/>
                        <a:cs typeface="Calibri"/>
                      </a:endParaRPr>
                    </a:p>
                  </a:txBody>
                  <a:tcPr marL="0" marR="0" marT="0" marB="0"/>
                </a:tc>
                <a:tc>
                  <a:txBody>
                    <a:bodyPr/>
                    <a:lstStyle/>
                    <a:p>
                      <a:pPr algn="ctr">
                        <a:lnSpc>
                          <a:spcPts val="1235"/>
                        </a:lnSpc>
                      </a:pPr>
                      <a:r>
                        <a:rPr sz="1200" spc="-10" dirty="0">
                          <a:solidFill>
                            <a:srgbClr val="5C5B5A"/>
                          </a:solidFill>
                          <a:latin typeface="Calibri"/>
                          <a:cs typeface="Calibri"/>
                        </a:rPr>
                        <a:t>(S14)</a:t>
                      </a:r>
                      <a:endParaRPr sz="1200">
                        <a:latin typeface="Calibri"/>
                        <a:cs typeface="Calibri"/>
                      </a:endParaRPr>
                    </a:p>
                  </a:txBody>
                  <a:tcPr marL="0" marR="0" marT="0" marB="0"/>
                </a:tc>
                <a:tc>
                  <a:txBody>
                    <a:bodyPr/>
                    <a:lstStyle/>
                    <a:p>
                      <a:pPr marL="87630" algn="ctr">
                        <a:lnSpc>
                          <a:spcPts val="1235"/>
                        </a:lnSpc>
                      </a:pPr>
                      <a:r>
                        <a:rPr sz="1200" spc="-10" dirty="0">
                          <a:solidFill>
                            <a:srgbClr val="5C5B5A"/>
                          </a:solidFill>
                          <a:latin typeface="Calibri"/>
                          <a:cs typeface="Calibri"/>
                        </a:rPr>
                        <a:t>(S15)</a:t>
                      </a:r>
                      <a:endParaRPr sz="1200">
                        <a:latin typeface="Calibri"/>
                        <a:cs typeface="Calibri"/>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grpSp>
        <p:nvGrpSpPr>
          <p:cNvPr id="34" name="object 34"/>
          <p:cNvGrpSpPr/>
          <p:nvPr/>
        </p:nvGrpSpPr>
        <p:grpSpPr>
          <a:xfrm>
            <a:off x="1762315" y="3878516"/>
            <a:ext cx="9915525" cy="255270"/>
            <a:chOff x="1762315" y="3878516"/>
            <a:chExt cx="9915525" cy="255270"/>
          </a:xfrm>
        </p:grpSpPr>
        <p:sp>
          <p:nvSpPr>
            <p:cNvPr id="35" name="object 35"/>
            <p:cNvSpPr/>
            <p:nvPr/>
          </p:nvSpPr>
          <p:spPr>
            <a:xfrm>
              <a:off x="1799208" y="3915536"/>
              <a:ext cx="9843135" cy="180975"/>
            </a:xfrm>
            <a:custGeom>
              <a:avLst/>
              <a:gdLst/>
              <a:ahLst/>
              <a:cxnLst/>
              <a:rect l="l" t="t" r="r" b="b"/>
              <a:pathLst>
                <a:path w="9843135" h="180975">
                  <a:moveTo>
                    <a:pt x="0" y="107823"/>
                  </a:moveTo>
                  <a:lnTo>
                    <a:pt x="820547" y="180720"/>
                  </a:lnTo>
                  <a:lnTo>
                    <a:pt x="1640458" y="107823"/>
                  </a:lnTo>
                  <a:lnTo>
                    <a:pt x="2460371" y="107823"/>
                  </a:lnTo>
                  <a:lnTo>
                    <a:pt x="3280282" y="107823"/>
                  </a:lnTo>
                  <a:lnTo>
                    <a:pt x="4101719" y="144399"/>
                  </a:lnTo>
                  <a:lnTo>
                    <a:pt x="4921631" y="72770"/>
                  </a:lnTo>
                  <a:lnTo>
                    <a:pt x="5741543" y="36194"/>
                  </a:lnTo>
                  <a:lnTo>
                    <a:pt x="6561455" y="36194"/>
                  </a:lnTo>
                  <a:lnTo>
                    <a:pt x="7382891" y="72770"/>
                  </a:lnTo>
                  <a:lnTo>
                    <a:pt x="8202803" y="72770"/>
                  </a:lnTo>
                  <a:lnTo>
                    <a:pt x="9022715" y="72770"/>
                  </a:lnTo>
                  <a:lnTo>
                    <a:pt x="9842881" y="0"/>
                  </a:lnTo>
                </a:path>
              </a:pathLst>
            </a:custGeom>
            <a:ln w="28575">
              <a:solidFill>
                <a:srgbClr val="6CD4CE"/>
              </a:solidFill>
            </a:ln>
          </p:spPr>
          <p:txBody>
            <a:bodyPr wrap="square" lIns="0" tIns="0" rIns="0" bIns="0" rtlCol="0"/>
            <a:lstStyle/>
            <a:p>
              <a:endParaRPr/>
            </a:p>
          </p:txBody>
        </p:sp>
        <p:pic>
          <p:nvPicPr>
            <p:cNvPr id="36" name="object 36"/>
            <p:cNvPicPr/>
            <p:nvPr/>
          </p:nvPicPr>
          <p:blipFill>
            <a:blip r:embed="rId6" cstate="print"/>
            <a:stretch>
              <a:fillRect/>
            </a:stretch>
          </p:blipFill>
          <p:spPr>
            <a:xfrm>
              <a:off x="1762315" y="3986720"/>
              <a:ext cx="73533" cy="73533"/>
            </a:xfrm>
            <a:prstGeom prst="rect">
              <a:avLst/>
            </a:prstGeom>
          </p:spPr>
        </p:pic>
        <p:pic>
          <p:nvPicPr>
            <p:cNvPr id="37" name="object 37"/>
            <p:cNvPicPr/>
            <p:nvPr/>
          </p:nvPicPr>
          <p:blipFill>
            <a:blip r:embed="rId7" cstate="print"/>
            <a:stretch>
              <a:fillRect/>
            </a:stretch>
          </p:blipFill>
          <p:spPr>
            <a:xfrm>
              <a:off x="2582227" y="4059872"/>
              <a:ext cx="73533" cy="73532"/>
            </a:xfrm>
            <a:prstGeom prst="rect">
              <a:avLst/>
            </a:prstGeom>
          </p:spPr>
        </p:pic>
        <p:pic>
          <p:nvPicPr>
            <p:cNvPr id="38" name="object 38"/>
            <p:cNvPicPr/>
            <p:nvPr/>
          </p:nvPicPr>
          <p:blipFill>
            <a:blip r:embed="rId7" cstate="print"/>
            <a:stretch>
              <a:fillRect/>
            </a:stretch>
          </p:blipFill>
          <p:spPr>
            <a:xfrm>
              <a:off x="3402139" y="3986720"/>
              <a:ext cx="73533" cy="73533"/>
            </a:xfrm>
            <a:prstGeom prst="rect">
              <a:avLst/>
            </a:prstGeom>
          </p:spPr>
        </p:pic>
        <p:pic>
          <p:nvPicPr>
            <p:cNvPr id="39" name="object 39"/>
            <p:cNvPicPr/>
            <p:nvPr/>
          </p:nvPicPr>
          <p:blipFill>
            <a:blip r:embed="rId6" cstate="print"/>
            <a:stretch>
              <a:fillRect/>
            </a:stretch>
          </p:blipFill>
          <p:spPr>
            <a:xfrm>
              <a:off x="4222051" y="3986720"/>
              <a:ext cx="73533" cy="73533"/>
            </a:xfrm>
            <a:prstGeom prst="rect">
              <a:avLst/>
            </a:prstGeom>
          </p:spPr>
        </p:pic>
        <p:pic>
          <p:nvPicPr>
            <p:cNvPr id="40" name="object 40"/>
            <p:cNvPicPr/>
            <p:nvPr/>
          </p:nvPicPr>
          <p:blipFill>
            <a:blip r:embed="rId6" cstate="print"/>
            <a:stretch>
              <a:fillRect/>
            </a:stretch>
          </p:blipFill>
          <p:spPr>
            <a:xfrm>
              <a:off x="5041963" y="3986720"/>
              <a:ext cx="73533" cy="73533"/>
            </a:xfrm>
            <a:prstGeom prst="rect">
              <a:avLst/>
            </a:prstGeom>
          </p:spPr>
        </p:pic>
        <p:pic>
          <p:nvPicPr>
            <p:cNvPr id="41" name="object 41"/>
            <p:cNvPicPr/>
            <p:nvPr/>
          </p:nvPicPr>
          <p:blipFill>
            <a:blip r:embed="rId8" cstate="print"/>
            <a:stretch>
              <a:fillRect/>
            </a:stretch>
          </p:blipFill>
          <p:spPr>
            <a:xfrm>
              <a:off x="5863399" y="4023296"/>
              <a:ext cx="73533" cy="73533"/>
            </a:xfrm>
            <a:prstGeom prst="rect">
              <a:avLst/>
            </a:prstGeom>
          </p:spPr>
        </p:pic>
        <p:pic>
          <p:nvPicPr>
            <p:cNvPr id="42" name="object 42"/>
            <p:cNvPicPr/>
            <p:nvPr/>
          </p:nvPicPr>
          <p:blipFill>
            <a:blip r:embed="rId8" cstate="print"/>
            <a:stretch>
              <a:fillRect/>
            </a:stretch>
          </p:blipFill>
          <p:spPr>
            <a:xfrm>
              <a:off x="6683311" y="3951668"/>
              <a:ext cx="73532" cy="73532"/>
            </a:xfrm>
            <a:prstGeom prst="rect">
              <a:avLst/>
            </a:prstGeom>
          </p:spPr>
        </p:pic>
        <p:pic>
          <p:nvPicPr>
            <p:cNvPr id="43" name="object 43"/>
            <p:cNvPicPr/>
            <p:nvPr/>
          </p:nvPicPr>
          <p:blipFill>
            <a:blip r:embed="rId7" cstate="print"/>
            <a:stretch>
              <a:fillRect/>
            </a:stretch>
          </p:blipFill>
          <p:spPr>
            <a:xfrm>
              <a:off x="7503223" y="3915092"/>
              <a:ext cx="73533" cy="73532"/>
            </a:xfrm>
            <a:prstGeom prst="rect">
              <a:avLst/>
            </a:prstGeom>
          </p:spPr>
        </p:pic>
        <p:pic>
          <p:nvPicPr>
            <p:cNvPr id="44" name="object 44"/>
            <p:cNvPicPr/>
            <p:nvPr/>
          </p:nvPicPr>
          <p:blipFill>
            <a:blip r:embed="rId6" cstate="print"/>
            <a:stretch>
              <a:fillRect/>
            </a:stretch>
          </p:blipFill>
          <p:spPr>
            <a:xfrm>
              <a:off x="8323135" y="3915092"/>
              <a:ext cx="73532" cy="73532"/>
            </a:xfrm>
            <a:prstGeom prst="rect">
              <a:avLst/>
            </a:prstGeom>
          </p:spPr>
        </p:pic>
        <p:pic>
          <p:nvPicPr>
            <p:cNvPr id="45" name="object 45"/>
            <p:cNvPicPr/>
            <p:nvPr/>
          </p:nvPicPr>
          <p:blipFill>
            <a:blip r:embed="rId8" cstate="print"/>
            <a:stretch>
              <a:fillRect/>
            </a:stretch>
          </p:blipFill>
          <p:spPr>
            <a:xfrm>
              <a:off x="9144571" y="3951668"/>
              <a:ext cx="73533" cy="73532"/>
            </a:xfrm>
            <a:prstGeom prst="rect">
              <a:avLst/>
            </a:prstGeom>
          </p:spPr>
        </p:pic>
        <p:pic>
          <p:nvPicPr>
            <p:cNvPr id="46" name="object 46"/>
            <p:cNvPicPr/>
            <p:nvPr/>
          </p:nvPicPr>
          <p:blipFill>
            <a:blip r:embed="rId8" cstate="print"/>
            <a:stretch>
              <a:fillRect/>
            </a:stretch>
          </p:blipFill>
          <p:spPr>
            <a:xfrm>
              <a:off x="9964483" y="3951668"/>
              <a:ext cx="73532" cy="73532"/>
            </a:xfrm>
            <a:prstGeom prst="rect">
              <a:avLst/>
            </a:prstGeom>
          </p:spPr>
        </p:pic>
        <p:pic>
          <p:nvPicPr>
            <p:cNvPr id="47" name="object 47"/>
            <p:cNvPicPr/>
            <p:nvPr/>
          </p:nvPicPr>
          <p:blipFill>
            <a:blip r:embed="rId8" cstate="print"/>
            <a:stretch>
              <a:fillRect/>
            </a:stretch>
          </p:blipFill>
          <p:spPr>
            <a:xfrm>
              <a:off x="10784395" y="3951668"/>
              <a:ext cx="73533" cy="73532"/>
            </a:xfrm>
            <a:prstGeom prst="rect">
              <a:avLst/>
            </a:prstGeom>
          </p:spPr>
        </p:pic>
        <p:pic>
          <p:nvPicPr>
            <p:cNvPr id="48" name="object 48"/>
            <p:cNvPicPr/>
            <p:nvPr/>
          </p:nvPicPr>
          <p:blipFill>
            <a:blip r:embed="rId6" cstate="print"/>
            <a:stretch>
              <a:fillRect/>
            </a:stretch>
          </p:blipFill>
          <p:spPr>
            <a:xfrm>
              <a:off x="11604307" y="3878516"/>
              <a:ext cx="73532" cy="73532"/>
            </a:xfrm>
            <a:prstGeom prst="rect">
              <a:avLst/>
            </a:prstGeom>
          </p:spPr>
        </p:pic>
      </p:grpSp>
      <p:sp>
        <p:nvSpPr>
          <p:cNvPr id="49" name="object 49"/>
          <p:cNvSpPr txBox="1"/>
          <p:nvPr/>
        </p:nvSpPr>
        <p:spPr>
          <a:xfrm>
            <a:off x="1631695" y="369697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18%</a:t>
            </a:r>
            <a:endParaRPr sz="1400">
              <a:latin typeface="Calibri"/>
              <a:cs typeface="Calibri"/>
            </a:endParaRPr>
          </a:p>
        </p:txBody>
      </p:sp>
      <p:sp>
        <p:nvSpPr>
          <p:cNvPr id="50" name="object 50"/>
          <p:cNvSpPr txBox="1"/>
          <p:nvPr/>
        </p:nvSpPr>
        <p:spPr>
          <a:xfrm>
            <a:off x="2452242" y="376961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16%</a:t>
            </a:r>
            <a:endParaRPr sz="1400">
              <a:latin typeface="Calibri"/>
              <a:cs typeface="Calibri"/>
            </a:endParaRPr>
          </a:p>
        </p:txBody>
      </p:sp>
      <p:sp>
        <p:nvSpPr>
          <p:cNvPr id="51" name="object 51"/>
          <p:cNvSpPr txBox="1"/>
          <p:nvPr/>
        </p:nvSpPr>
        <p:spPr>
          <a:xfrm>
            <a:off x="3272409" y="369697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18%</a:t>
            </a:r>
            <a:endParaRPr sz="1400">
              <a:latin typeface="Calibri"/>
              <a:cs typeface="Calibri"/>
            </a:endParaRPr>
          </a:p>
        </p:txBody>
      </p:sp>
      <p:sp>
        <p:nvSpPr>
          <p:cNvPr id="52" name="object 52"/>
          <p:cNvSpPr txBox="1"/>
          <p:nvPr/>
        </p:nvSpPr>
        <p:spPr>
          <a:xfrm>
            <a:off x="4092955" y="369697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18%</a:t>
            </a:r>
            <a:endParaRPr sz="1400">
              <a:latin typeface="Calibri"/>
              <a:cs typeface="Calibri"/>
            </a:endParaRPr>
          </a:p>
        </p:txBody>
      </p:sp>
      <p:sp>
        <p:nvSpPr>
          <p:cNvPr id="53" name="object 53"/>
          <p:cNvSpPr txBox="1"/>
          <p:nvPr/>
        </p:nvSpPr>
        <p:spPr>
          <a:xfrm>
            <a:off x="4913121" y="369697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18%</a:t>
            </a:r>
            <a:endParaRPr sz="1400">
              <a:latin typeface="Calibri"/>
              <a:cs typeface="Calibri"/>
            </a:endParaRPr>
          </a:p>
        </p:txBody>
      </p:sp>
      <p:sp>
        <p:nvSpPr>
          <p:cNvPr id="54" name="object 54"/>
          <p:cNvSpPr txBox="1"/>
          <p:nvPr/>
        </p:nvSpPr>
        <p:spPr>
          <a:xfrm>
            <a:off x="5733415" y="3733291"/>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17%</a:t>
            </a:r>
            <a:endParaRPr sz="1400">
              <a:latin typeface="Calibri"/>
              <a:cs typeface="Calibri"/>
            </a:endParaRPr>
          </a:p>
        </p:txBody>
      </p:sp>
      <p:sp>
        <p:nvSpPr>
          <p:cNvPr id="55" name="object 55"/>
          <p:cNvSpPr txBox="1"/>
          <p:nvPr/>
        </p:nvSpPr>
        <p:spPr>
          <a:xfrm>
            <a:off x="6553961" y="366102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19%</a:t>
            </a:r>
            <a:endParaRPr sz="1400">
              <a:latin typeface="Calibri"/>
              <a:cs typeface="Calibri"/>
            </a:endParaRPr>
          </a:p>
        </p:txBody>
      </p:sp>
      <p:sp>
        <p:nvSpPr>
          <p:cNvPr id="56" name="object 56"/>
          <p:cNvSpPr txBox="1"/>
          <p:nvPr/>
        </p:nvSpPr>
        <p:spPr>
          <a:xfrm>
            <a:off x="7374128" y="362483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20%</a:t>
            </a:r>
            <a:endParaRPr sz="1400">
              <a:latin typeface="Calibri"/>
              <a:cs typeface="Calibri"/>
            </a:endParaRPr>
          </a:p>
        </p:txBody>
      </p:sp>
      <p:sp>
        <p:nvSpPr>
          <p:cNvPr id="57" name="object 57"/>
          <p:cNvSpPr txBox="1"/>
          <p:nvPr/>
        </p:nvSpPr>
        <p:spPr>
          <a:xfrm>
            <a:off x="8194675" y="362483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20%</a:t>
            </a:r>
            <a:endParaRPr sz="1400">
              <a:latin typeface="Calibri"/>
              <a:cs typeface="Calibri"/>
            </a:endParaRPr>
          </a:p>
        </p:txBody>
      </p:sp>
      <p:sp>
        <p:nvSpPr>
          <p:cNvPr id="58" name="object 58"/>
          <p:cNvSpPr txBox="1"/>
          <p:nvPr/>
        </p:nvSpPr>
        <p:spPr>
          <a:xfrm>
            <a:off x="9014841" y="366102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19%</a:t>
            </a:r>
            <a:endParaRPr sz="1400">
              <a:latin typeface="Calibri"/>
              <a:cs typeface="Calibri"/>
            </a:endParaRPr>
          </a:p>
        </p:txBody>
      </p:sp>
      <p:sp>
        <p:nvSpPr>
          <p:cNvPr id="59" name="object 59"/>
          <p:cNvSpPr txBox="1"/>
          <p:nvPr/>
        </p:nvSpPr>
        <p:spPr>
          <a:xfrm>
            <a:off x="9835133" y="366102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19%</a:t>
            </a:r>
            <a:endParaRPr sz="1400">
              <a:latin typeface="Calibri"/>
              <a:cs typeface="Calibri"/>
            </a:endParaRPr>
          </a:p>
        </p:txBody>
      </p:sp>
      <p:sp>
        <p:nvSpPr>
          <p:cNvPr id="60" name="object 60"/>
          <p:cNvSpPr txBox="1"/>
          <p:nvPr/>
        </p:nvSpPr>
        <p:spPr>
          <a:xfrm>
            <a:off x="10655554" y="366102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19%</a:t>
            </a:r>
            <a:endParaRPr sz="1400">
              <a:latin typeface="Calibri"/>
              <a:cs typeface="Calibri"/>
            </a:endParaRPr>
          </a:p>
        </p:txBody>
      </p:sp>
      <p:sp>
        <p:nvSpPr>
          <p:cNvPr id="61" name="object 61"/>
          <p:cNvSpPr txBox="1"/>
          <p:nvPr/>
        </p:nvSpPr>
        <p:spPr>
          <a:xfrm>
            <a:off x="11475846" y="3588511"/>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21%</a:t>
            </a:r>
            <a:endParaRPr sz="1400">
              <a:latin typeface="Calibri"/>
              <a:cs typeface="Calibri"/>
            </a:endParaRPr>
          </a:p>
        </p:txBody>
      </p:sp>
      <p:grpSp>
        <p:nvGrpSpPr>
          <p:cNvPr id="62" name="object 62"/>
          <p:cNvGrpSpPr/>
          <p:nvPr/>
        </p:nvGrpSpPr>
        <p:grpSpPr>
          <a:xfrm>
            <a:off x="1762315" y="3052000"/>
            <a:ext cx="9915525" cy="184785"/>
            <a:chOff x="1762315" y="3052000"/>
            <a:chExt cx="9915525" cy="184785"/>
          </a:xfrm>
        </p:grpSpPr>
        <p:sp>
          <p:nvSpPr>
            <p:cNvPr id="63" name="object 63"/>
            <p:cNvSpPr/>
            <p:nvPr/>
          </p:nvSpPr>
          <p:spPr>
            <a:xfrm>
              <a:off x="1799208" y="3089275"/>
              <a:ext cx="9843135" cy="111125"/>
            </a:xfrm>
            <a:custGeom>
              <a:avLst/>
              <a:gdLst/>
              <a:ahLst/>
              <a:cxnLst/>
              <a:rect l="l" t="t" r="r" b="b"/>
              <a:pathLst>
                <a:path w="9843135" h="111125">
                  <a:moveTo>
                    <a:pt x="0" y="0"/>
                  </a:moveTo>
                  <a:lnTo>
                    <a:pt x="820547" y="54737"/>
                  </a:lnTo>
                  <a:lnTo>
                    <a:pt x="1640458" y="110744"/>
                  </a:lnTo>
                  <a:lnTo>
                    <a:pt x="2460371" y="54737"/>
                  </a:lnTo>
                  <a:lnTo>
                    <a:pt x="3280282" y="110744"/>
                  </a:lnTo>
                  <a:lnTo>
                    <a:pt x="4101719" y="54737"/>
                  </a:lnTo>
                  <a:lnTo>
                    <a:pt x="4921631" y="54737"/>
                  </a:lnTo>
                  <a:lnTo>
                    <a:pt x="5741543" y="54737"/>
                  </a:lnTo>
                  <a:lnTo>
                    <a:pt x="6561455" y="54737"/>
                  </a:lnTo>
                  <a:lnTo>
                    <a:pt x="7382891" y="54737"/>
                  </a:lnTo>
                  <a:lnTo>
                    <a:pt x="8202803" y="110744"/>
                  </a:lnTo>
                  <a:lnTo>
                    <a:pt x="9022715" y="110744"/>
                  </a:lnTo>
                  <a:lnTo>
                    <a:pt x="9842881" y="110744"/>
                  </a:lnTo>
                </a:path>
              </a:pathLst>
            </a:custGeom>
            <a:ln w="28575">
              <a:solidFill>
                <a:srgbClr val="FF9999"/>
              </a:solidFill>
            </a:ln>
          </p:spPr>
          <p:txBody>
            <a:bodyPr wrap="square" lIns="0" tIns="0" rIns="0" bIns="0" rtlCol="0"/>
            <a:lstStyle/>
            <a:p>
              <a:endParaRPr/>
            </a:p>
          </p:txBody>
        </p:sp>
        <p:pic>
          <p:nvPicPr>
            <p:cNvPr id="64" name="object 64"/>
            <p:cNvPicPr/>
            <p:nvPr/>
          </p:nvPicPr>
          <p:blipFill>
            <a:blip r:embed="rId9" cstate="print"/>
            <a:stretch>
              <a:fillRect/>
            </a:stretch>
          </p:blipFill>
          <p:spPr>
            <a:xfrm>
              <a:off x="1762315" y="3052000"/>
              <a:ext cx="73533" cy="73533"/>
            </a:xfrm>
            <a:prstGeom prst="rect">
              <a:avLst/>
            </a:prstGeom>
          </p:spPr>
        </p:pic>
        <p:pic>
          <p:nvPicPr>
            <p:cNvPr id="65" name="object 65"/>
            <p:cNvPicPr/>
            <p:nvPr/>
          </p:nvPicPr>
          <p:blipFill>
            <a:blip r:embed="rId10" cstate="print"/>
            <a:stretch>
              <a:fillRect/>
            </a:stretch>
          </p:blipFill>
          <p:spPr>
            <a:xfrm>
              <a:off x="2582227" y="3106864"/>
              <a:ext cx="73533" cy="73533"/>
            </a:xfrm>
            <a:prstGeom prst="rect">
              <a:avLst/>
            </a:prstGeom>
          </p:spPr>
        </p:pic>
        <p:pic>
          <p:nvPicPr>
            <p:cNvPr id="66" name="object 66"/>
            <p:cNvPicPr/>
            <p:nvPr/>
          </p:nvPicPr>
          <p:blipFill>
            <a:blip r:embed="rId10" cstate="print"/>
            <a:stretch>
              <a:fillRect/>
            </a:stretch>
          </p:blipFill>
          <p:spPr>
            <a:xfrm>
              <a:off x="3402139" y="3163252"/>
              <a:ext cx="73533" cy="73533"/>
            </a:xfrm>
            <a:prstGeom prst="rect">
              <a:avLst/>
            </a:prstGeom>
          </p:spPr>
        </p:pic>
        <p:pic>
          <p:nvPicPr>
            <p:cNvPr id="67" name="object 67"/>
            <p:cNvPicPr/>
            <p:nvPr/>
          </p:nvPicPr>
          <p:blipFill>
            <a:blip r:embed="rId11" cstate="print"/>
            <a:stretch>
              <a:fillRect/>
            </a:stretch>
          </p:blipFill>
          <p:spPr>
            <a:xfrm>
              <a:off x="4222051" y="3106864"/>
              <a:ext cx="73533" cy="73533"/>
            </a:xfrm>
            <a:prstGeom prst="rect">
              <a:avLst/>
            </a:prstGeom>
          </p:spPr>
        </p:pic>
        <p:pic>
          <p:nvPicPr>
            <p:cNvPr id="68" name="object 68"/>
            <p:cNvPicPr/>
            <p:nvPr/>
          </p:nvPicPr>
          <p:blipFill>
            <a:blip r:embed="rId11" cstate="print"/>
            <a:stretch>
              <a:fillRect/>
            </a:stretch>
          </p:blipFill>
          <p:spPr>
            <a:xfrm>
              <a:off x="5041963" y="3163252"/>
              <a:ext cx="73533" cy="73533"/>
            </a:xfrm>
            <a:prstGeom prst="rect">
              <a:avLst/>
            </a:prstGeom>
          </p:spPr>
        </p:pic>
        <p:pic>
          <p:nvPicPr>
            <p:cNvPr id="69" name="object 69"/>
            <p:cNvPicPr/>
            <p:nvPr/>
          </p:nvPicPr>
          <p:blipFill>
            <a:blip r:embed="rId10" cstate="print"/>
            <a:stretch>
              <a:fillRect/>
            </a:stretch>
          </p:blipFill>
          <p:spPr>
            <a:xfrm>
              <a:off x="5863399" y="3106864"/>
              <a:ext cx="73533" cy="73533"/>
            </a:xfrm>
            <a:prstGeom prst="rect">
              <a:avLst/>
            </a:prstGeom>
          </p:spPr>
        </p:pic>
        <p:pic>
          <p:nvPicPr>
            <p:cNvPr id="70" name="object 70"/>
            <p:cNvPicPr/>
            <p:nvPr/>
          </p:nvPicPr>
          <p:blipFill>
            <a:blip r:embed="rId10" cstate="print"/>
            <a:stretch>
              <a:fillRect/>
            </a:stretch>
          </p:blipFill>
          <p:spPr>
            <a:xfrm>
              <a:off x="6683311" y="3106864"/>
              <a:ext cx="73532" cy="73533"/>
            </a:xfrm>
            <a:prstGeom prst="rect">
              <a:avLst/>
            </a:prstGeom>
          </p:spPr>
        </p:pic>
        <p:pic>
          <p:nvPicPr>
            <p:cNvPr id="71" name="object 71"/>
            <p:cNvPicPr/>
            <p:nvPr/>
          </p:nvPicPr>
          <p:blipFill>
            <a:blip r:embed="rId10" cstate="print"/>
            <a:stretch>
              <a:fillRect/>
            </a:stretch>
          </p:blipFill>
          <p:spPr>
            <a:xfrm>
              <a:off x="7503223" y="3106864"/>
              <a:ext cx="73533" cy="73533"/>
            </a:xfrm>
            <a:prstGeom prst="rect">
              <a:avLst/>
            </a:prstGeom>
          </p:spPr>
        </p:pic>
        <p:pic>
          <p:nvPicPr>
            <p:cNvPr id="72" name="object 72"/>
            <p:cNvPicPr/>
            <p:nvPr/>
          </p:nvPicPr>
          <p:blipFill>
            <a:blip r:embed="rId11" cstate="print"/>
            <a:stretch>
              <a:fillRect/>
            </a:stretch>
          </p:blipFill>
          <p:spPr>
            <a:xfrm>
              <a:off x="8323135" y="3106864"/>
              <a:ext cx="73532" cy="73533"/>
            </a:xfrm>
            <a:prstGeom prst="rect">
              <a:avLst/>
            </a:prstGeom>
          </p:spPr>
        </p:pic>
        <p:pic>
          <p:nvPicPr>
            <p:cNvPr id="73" name="object 73"/>
            <p:cNvPicPr/>
            <p:nvPr/>
          </p:nvPicPr>
          <p:blipFill>
            <a:blip r:embed="rId10" cstate="print"/>
            <a:stretch>
              <a:fillRect/>
            </a:stretch>
          </p:blipFill>
          <p:spPr>
            <a:xfrm>
              <a:off x="9144571" y="3106864"/>
              <a:ext cx="73533" cy="73533"/>
            </a:xfrm>
            <a:prstGeom prst="rect">
              <a:avLst/>
            </a:prstGeom>
          </p:spPr>
        </p:pic>
        <p:pic>
          <p:nvPicPr>
            <p:cNvPr id="74" name="object 74"/>
            <p:cNvPicPr/>
            <p:nvPr/>
          </p:nvPicPr>
          <p:blipFill>
            <a:blip r:embed="rId10" cstate="print"/>
            <a:stretch>
              <a:fillRect/>
            </a:stretch>
          </p:blipFill>
          <p:spPr>
            <a:xfrm>
              <a:off x="9964483" y="3163252"/>
              <a:ext cx="73532" cy="73533"/>
            </a:xfrm>
            <a:prstGeom prst="rect">
              <a:avLst/>
            </a:prstGeom>
          </p:spPr>
        </p:pic>
        <p:pic>
          <p:nvPicPr>
            <p:cNvPr id="75" name="object 75"/>
            <p:cNvPicPr/>
            <p:nvPr/>
          </p:nvPicPr>
          <p:blipFill>
            <a:blip r:embed="rId10" cstate="print"/>
            <a:stretch>
              <a:fillRect/>
            </a:stretch>
          </p:blipFill>
          <p:spPr>
            <a:xfrm>
              <a:off x="10784395" y="3163252"/>
              <a:ext cx="73533" cy="73533"/>
            </a:xfrm>
            <a:prstGeom prst="rect">
              <a:avLst/>
            </a:prstGeom>
          </p:spPr>
        </p:pic>
        <p:pic>
          <p:nvPicPr>
            <p:cNvPr id="76" name="object 76"/>
            <p:cNvPicPr/>
            <p:nvPr/>
          </p:nvPicPr>
          <p:blipFill>
            <a:blip r:embed="rId11" cstate="print"/>
            <a:stretch>
              <a:fillRect/>
            </a:stretch>
          </p:blipFill>
          <p:spPr>
            <a:xfrm>
              <a:off x="11604307" y="3163252"/>
              <a:ext cx="73532" cy="73533"/>
            </a:xfrm>
            <a:prstGeom prst="rect">
              <a:avLst/>
            </a:prstGeom>
          </p:spPr>
        </p:pic>
      </p:grpSp>
      <p:sp>
        <p:nvSpPr>
          <p:cNvPr id="77" name="object 77"/>
          <p:cNvSpPr txBox="1"/>
          <p:nvPr/>
        </p:nvSpPr>
        <p:spPr>
          <a:xfrm>
            <a:off x="1568322" y="279755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19%</a:t>
            </a:r>
            <a:endParaRPr sz="1400">
              <a:latin typeface="Calibri"/>
              <a:cs typeface="Calibri"/>
            </a:endParaRPr>
          </a:p>
        </p:txBody>
      </p:sp>
      <p:sp>
        <p:nvSpPr>
          <p:cNvPr id="78" name="object 78"/>
          <p:cNvSpPr txBox="1"/>
          <p:nvPr/>
        </p:nvSpPr>
        <p:spPr>
          <a:xfrm>
            <a:off x="2452242"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79" name="object 79"/>
          <p:cNvSpPr txBox="1"/>
          <p:nvPr/>
        </p:nvSpPr>
        <p:spPr>
          <a:xfrm>
            <a:off x="3272409" y="2872562"/>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17%</a:t>
            </a:r>
            <a:endParaRPr sz="1400">
              <a:latin typeface="Calibri"/>
              <a:cs typeface="Calibri"/>
            </a:endParaRPr>
          </a:p>
        </p:txBody>
      </p:sp>
      <p:sp>
        <p:nvSpPr>
          <p:cNvPr id="80" name="object 80"/>
          <p:cNvSpPr txBox="1"/>
          <p:nvPr/>
        </p:nvSpPr>
        <p:spPr>
          <a:xfrm>
            <a:off x="4092955"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81" name="object 81"/>
          <p:cNvSpPr txBox="1"/>
          <p:nvPr/>
        </p:nvSpPr>
        <p:spPr>
          <a:xfrm>
            <a:off x="4913121" y="2872562"/>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17%</a:t>
            </a:r>
            <a:endParaRPr sz="1400">
              <a:latin typeface="Calibri"/>
              <a:cs typeface="Calibri"/>
            </a:endParaRPr>
          </a:p>
        </p:txBody>
      </p:sp>
      <p:sp>
        <p:nvSpPr>
          <p:cNvPr id="82" name="object 82"/>
          <p:cNvSpPr txBox="1"/>
          <p:nvPr/>
        </p:nvSpPr>
        <p:spPr>
          <a:xfrm>
            <a:off x="5733415"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83" name="object 83"/>
          <p:cNvSpPr txBox="1"/>
          <p:nvPr/>
        </p:nvSpPr>
        <p:spPr>
          <a:xfrm>
            <a:off x="6553961"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84" name="object 84"/>
          <p:cNvSpPr txBox="1"/>
          <p:nvPr/>
        </p:nvSpPr>
        <p:spPr>
          <a:xfrm>
            <a:off x="7374128"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85" name="object 85"/>
          <p:cNvSpPr txBox="1"/>
          <p:nvPr/>
        </p:nvSpPr>
        <p:spPr>
          <a:xfrm>
            <a:off x="8194675"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86" name="object 86"/>
          <p:cNvSpPr txBox="1"/>
          <p:nvPr/>
        </p:nvSpPr>
        <p:spPr>
          <a:xfrm>
            <a:off x="9014841"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87" name="object 87"/>
          <p:cNvSpPr txBox="1"/>
          <p:nvPr/>
        </p:nvSpPr>
        <p:spPr>
          <a:xfrm>
            <a:off x="9835133" y="2872562"/>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17%</a:t>
            </a:r>
            <a:endParaRPr sz="1400">
              <a:latin typeface="Calibri"/>
              <a:cs typeface="Calibri"/>
            </a:endParaRPr>
          </a:p>
        </p:txBody>
      </p:sp>
      <p:sp>
        <p:nvSpPr>
          <p:cNvPr id="88" name="object 88"/>
          <p:cNvSpPr txBox="1"/>
          <p:nvPr/>
        </p:nvSpPr>
        <p:spPr>
          <a:xfrm>
            <a:off x="10655554" y="2872562"/>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17%</a:t>
            </a:r>
            <a:endParaRPr sz="1400">
              <a:latin typeface="Calibri"/>
              <a:cs typeface="Calibri"/>
            </a:endParaRPr>
          </a:p>
        </p:txBody>
      </p:sp>
      <p:sp>
        <p:nvSpPr>
          <p:cNvPr id="89" name="object 89"/>
          <p:cNvSpPr txBox="1"/>
          <p:nvPr/>
        </p:nvSpPr>
        <p:spPr>
          <a:xfrm>
            <a:off x="11475846" y="2872562"/>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17%</a:t>
            </a:r>
            <a:endParaRPr sz="1400">
              <a:latin typeface="Calibri"/>
              <a:cs typeface="Calibri"/>
            </a:endParaRPr>
          </a:p>
        </p:txBody>
      </p:sp>
      <p:grpSp>
        <p:nvGrpSpPr>
          <p:cNvPr id="90" name="object 90"/>
          <p:cNvGrpSpPr/>
          <p:nvPr/>
        </p:nvGrpSpPr>
        <p:grpSpPr>
          <a:xfrm>
            <a:off x="1762315" y="2073211"/>
            <a:ext cx="9915525" cy="137795"/>
            <a:chOff x="1762315" y="2073211"/>
            <a:chExt cx="9915525" cy="137795"/>
          </a:xfrm>
        </p:grpSpPr>
        <p:sp>
          <p:nvSpPr>
            <p:cNvPr id="91" name="object 91"/>
            <p:cNvSpPr/>
            <p:nvPr/>
          </p:nvSpPr>
          <p:spPr>
            <a:xfrm>
              <a:off x="1799208" y="2109977"/>
              <a:ext cx="9843135" cy="64769"/>
            </a:xfrm>
            <a:custGeom>
              <a:avLst/>
              <a:gdLst/>
              <a:ahLst/>
              <a:cxnLst/>
              <a:rect l="l" t="t" r="r" b="b"/>
              <a:pathLst>
                <a:path w="9843135" h="64769">
                  <a:moveTo>
                    <a:pt x="0" y="0"/>
                  </a:moveTo>
                  <a:lnTo>
                    <a:pt x="820547" y="16001"/>
                  </a:lnTo>
                  <a:lnTo>
                    <a:pt x="1640458" y="20574"/>
                  </a:lnTo>
                  <a:lnTo>
                    <a:pt x="2460371" y="20574"/>
                  </a:lnTo>
                  <a:lnTo>
                    <a:pt x="3280282" y="20574"/>
                  </a:lnTo>
                  <a:lnTo>
                    <a:pt x="4101719" y="29718"/>
                  </a:lnTo>
                  <a:lnTo>
                    <a:pt x="4921631" y="12954"/>
                  </a:lnTo>
                  <a:lnTo>
                    <a:pt x="5741543" y="46482"/>
                  </a:lnTo>
                  <a:lnTo>
                    <a:pt x="6561455" y="64516"/>
                  </a:lnTo>
                  <a:lnTo>
                    <a:pt x="7382891" y="55625"/>
                  </a:lnTo>
                  <a:lnTo>
                    <a:pt x="8202803" y="46482"/>
                  </a:lnTo>
                  <a:lnTo>
                    <a:pt x="9022715" y="46482"/>
                  </a:lnTo>
                  <a:lnTo>
                    <a:pt x="9842881" y="55625"/>
                  </a:lnTo>
                </a:path>
              </a:pathLst>
            </a:custGeom>
            <a:ln w="28575">
              <a:solidFill>
                <a:srgbClr val="FF0000"/>
              </a:solidFill>
            </a:ln>
          </p:spPr>
          <p:txBody>
            <a:bodyPr wrap="square" lIns="0" tIns="0" rIns="0" bIns="0" rtlCol="0"/>
            <a:lstStyle/>
            <a:p>
              <a:endParaRPr/>
            </a:p>
          </p:txBody>
        </p:sp>
        <p:pic>
          <p:nvPicPr>
            <p:cNvPr id="92" name="object 92"/>
            <p:cNvPicPr/>
            <p:nvPr/>
          </p:nvPicPr>
          <p:blipFill>
            <a:blip r:embed="rId12" cstate="print"/>
            <a:stretch>
              <a:fillRect/>
            </a:stretch>
          </p:blipFill>
          <p:spPr>
            <a:xfrm>
              <a:off x="1762315" y="2073211"/>
              <a:ext cx="73533" cy="73533"/>
            </a:xfrm>
            <a:prstGeom prst="rect">
              <a:avLst/>
            </a:prstGeom>
          </p:spPr>
        </p:pic>
        <p:pic>
          <p:nvPicPr>
            <p:cNvPr id="93" name="object 93"/>
            <p:cNvPicPr/>
            <p:nvPr/>
          </p:nvPicPr>
          <p:blipFill>
            <a:blip r:embed="rId13" cstate="print"/>
            <a:stretch>
              <a:fillRect/>
            </a:stretch>
          </p:blipFill>
          <p:spPr>
            <a:xfrm>
              <a:off x="2582227" y="2088451"/>
              <a:ext cx="73533" cy="73533"/>
            </a:xfrm>
            <a:prstGeom prst="rect">
              <a:avLst/>
            </a:prstGeom>
          </p:spPr>
        </p:pic>
        <p:pic>
          <p:nvPicPr>
            <p:cNvPr id="94" name="object 94"/>
            <p:cNvPicPr/>
            <p:nvPr/>
          </p:nvPicPr>
          <p:blipFill>
            <a:blip r:embed="rId14" cstate="print"/>
            <a:stretch>
              <a:fillRect/>
            </a:stretch>
          </p:blipFill>
          <p:spPr>
            <a:xfrm>
              <a:off x="3402139" y="2093023"/>
              <a:ext cx="73533" cy="73533"/>
            </a:xfrm>
            <a:prstGeom prst="rect">
              <a:avLst/>
            </a:prstGeom>
          </p:spPr>
        </p:pic>
        <p:pic>
          <p:nvPicPr>
            <p:cNvPr id="95" name="object 95"/>
            <p:cNvPicPr/>
            <p:nvPr/>
          </p:nvPicPr>
          <p:blipFill>
            <a:blip r:embed="rId12" cstate="print"/>
            <a:stretch>
              <a:fillRect/>
            </a:stretch>
          </p:blipFill>
          <p:spPr>
            <a:xfrm>
              <a:off x="4222051" y="2093023"/>
              <a:ext cx="73533" cy="73533"/>
            </a:xfrm>
            <a:prstGeom prst="rect">
              <a:avLst/>
            </a:prstGeom>
          </p:spPr>
        </p:pic>
        <p:pic>
          <p:nvPicPr>
            <p:cNvPr id="96" name="object 96"/>
            <p:cNvPicPr/>
            <p:nvPr/>
          </p:nvPicPr>
          <p:blipFill>
            <a:blip r:embed="rId12" cstate="print"/>
            <a:stretch>
              <a:fillRect/>
            </a:stretch>
          </p:blipFill>
          <p:spPr>
            <a:xfrm>
              <a:off x="5041963" y="2093023"/>
              <a:ext cx="73533" cy="73533"/>
            </a:xfrm>
            <a:prstGeom prst="rect">
              <a:avLst/>
            </a:prstGeom>
          </p:spPr>
        </p:pic>
        <p:pic>
          <p:nvPicPr>
            <p:cNvPr id="97" name="object 97"/>
            <p:cNvPicPr/>
            <p:nvPr/>
          </p:nvPicPr>
          <p:blipFill>
            <a:blip r:embed="rId14" cstate="print"/>
            <a:stretch>
              <a:fillRect/>
            </a:stretch>
          </p:blipFill>
          <p:spPr>
            <a:xfrm>
              <a:off x="5863399" y="2102167"/>
              <a:ext cx="73533" cy="73533"/>
            </a:xfrm>
            <a:prstGeom prst="rect">
              <a:avLst/>
            </a:prstGeom>
          </p:spPr>
        </p:pic>
        <p:pic>
          <p:nvPicPr>
            <p:cNvPr id="98" name="object 98"/>
            <p:cNvPicPr/>
            <p:nvPr/>
          </p:nvPicPr>
          <p:blipFill>
            <a:blip r:embed="rId13" cstate="print"/>
            <a:stretch>
              <a:fillRect/>
            </a:stretch>
          </p:blipFill>
          <p:spPr>
            <a:xfrm>
              <a:off x="6683311" y="2085403"/>
              <a:ext cx="73532" cy="73533"/>
            </a:xfrm>
            <a:prstGeom prst="rect">
              <a:avLst/>
            </a:prstGeom>
          </p:spPr>
        </p:pic>
        <p:pic>
          <p:nvPicPr>
            <p:cNvPr id="99" name="object 99"/>
            <p:cNvPicPr/>
            <p:nvPr/>
          </p:nvPicPr>
          <p:blipFill>
            <a:blip r:embed="rId13" cstate="print"/>
            <a:stretch>
              <a:fillRect/>
            </a:stretch>
          </p:blipFill>
          <p:spPr>
            <a:xfrm>
              <a:off x="7503223" y="2118931"/>
              <a:ext cx="73533" cy="73532"/>
            </a:xfrm>
            <a:prstGeom prst="rect">
              <a:avLst/>
            </a:prstGeom>
          </p:spPr>
        </p:pic>
        <p:pic>
          <p:nvPicPr>
            <p:cNvPr id="100" name="object 100"/>
            <p:cNvPicPr/>
            <p:nvPr/>
          </p:nvPicPr>
          <p:blipFill>
            <a:blip r:embed="rId15" cstate="print"/>
            <a:stretch>
              <a:fillRect/>
            </a:stretch>
          </p:blipFill>
          <p:spPr>
            <a:xfrm>
              <a:off x="8323135" y="2137219"/>
              <a:ext cx="73532" cy="73532"/>
            </a:xfrm>
            <a:prstGeom prst="rect">
              <a:avLst/>
            </a:prstGeom>
          </p:spPr>
        </p:pic>
        <p:pic>
          <p:nvPicPr>
            <p:cNvPr id="101" name="object 101"/>
            <p:cNvPicPr/>
            <p:nvPr/>
          </p:nvPicPr>
          <p:blipFill>
            <a:blip r:embed="rId13" cstate="print"/>
            <a:stretch>
              <a:fillRect/>
            </a:stretch>
          </p:blipFill>
          <p:spPr>
            <a:xfrm>
              <a:off x="9144571" y="2128075"/>
              <a:ext cx="73533" cy="73533"/>
            </a:xfrm>
            <a:prstGeom prst="rect">
              <a:avLst/>
            </a:prstGeom>
          </p:spPr>
        </p:pic>
        <p:pic>
          <p:nvPicPr>
            <p:cNvPr id="102" name="object 102"/>
            <p:cNvPicPr/>
            <p:nvPr/>
          </p:nvPicPr>
          <p:blipFill>
            <a:blip r:embed="rId13" cstate="print"/>
            <a:stretch>
              <a:fillRect/>
            </a:stretch>
          </p:blipFill>
          <p:spPr>
            <a:xfrm>
              <a:off x="9964483" y="2118931"/>
              <a:ext cx="73532" cy="73532"/>
            </a:xfrm>
            <a:prstGeom prst="rect">
              <a:avLst/>
            </a:prstGeom>
          </p:spPr>
        </p:pic>
        <p:pic>
          <p:nvPicPr>
            <p:cNvPr id="103" name="object 103"/>
            <p:cNvPicPr/>
            <p:nvPr/>
          </p:nvPicPr>
          <p:blipFill>
            <a:blip r:embed="rId13" cstate="print"/>
            <a:stretch>
              <a:fillRect/>
            </a:stretch>
          </p:blipFill>
          <p:spPr>
            <a:xfrm>
              <a:off x="10784395" y="2118931"/>
              <a:ext cx="73533" cy="73532"/>
            </a:xfrm>
            <a:prstGeom prst="rect">
              <a:avLst/>
            </a:prstGeom>
          </p:spPr>
        </p:pic>
        <p:pic>
          <p:nvPicPr>
            <p:cNvPr id="104" name="object 104"/>
            <p:cNvPicPr/>
            <p:nvPr/>
          </p:nvPicPr>
          <p:blipFill>
            <a:blip r:embed="rId15" cstate="print"/>
            <a:stretch>
              <a:fillRect/>
            </a:stretch>
          </p:blipFill>
          <p:spPr>
            <a:xfrm>
              <a:off x="11604307" y="2128075"/>
              <a:ext cx="73532" cy="73533"/>
            </a:xfrm>
            <a:prstGeom prst="rect">
              <a:avLst/>
            </a:prstGeom>
          </p:spPr>
        </p:pic>
      </p:grpSp>
      <p:sp>
        <p:nvSpPr>
          <p:cNvPr id="105" name="object 105"/>
          <p:cNvSpPr txBox="1"/>
          <p:nvPr/>
        </p:nvSpPr>
        <p:spPr>
          <a:xfrm>
            <a:off x="1631695" y="178257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43%</a:t>
            </a:r>
            <a:endParaRPr sz="1400">
              <a:latin typeface="Calibri"/>
              <a:cs typeface="Calibri"/>
            </a:endParaRPr>
          </a:p>
        </p:txBody>
      </p:sp>
      <p:sp>
        <p:nvSpPr>
          <p:cNvPr id="106" name="object 106"/>
          <p:cNvSpPr txBox="1"/>
          <p:nvPr/>
        </p:nvSpPr>
        <p:spPr>
          <a:xfrm>
            <a:off x="2452242" y="179908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42%</a:t>
            </a:r>
            <a:endParaRPr sz="1400">
              <a:latin typeface="Calibri"/>
              <a:cs typeface="Calibri"/>
            </a:endParaRPr>
          </a:p>
        </p:txBody>
      </p:sp>
      <p:sp>
        <p:nvSpPr>
          <p:cNvPr id="107" name="object 107"/>
          <p:cNvSpPr txBox="1"/>
          <p:nvPr/>
        </p:nvSpPr>
        <p:spPr>
          <a:xfrm>
            <a:off x="3272409" y="1803907"/>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41%</a:t>
            </a:r>
            <a:endParaRPr sz="1400">
              <a:latin typeface="Calibri"/>
              <a:cs typeface="Calibri"/>
            </a:endParaRPr>
          </a:p>
        </p:txBody>
      </p:sp>
      <p:sp>
        <p:nvSpPr>
          <p:cNvPr id="108" name="object 108"/>
          <p:cNvSpPr txBox="1"/>
          <p:nvPr/>
        </p:nvSpPr>
        <p:spPr>
          <a:xfrm>
            <a:off x="4092955" y="1803907"/>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41%</a:t>
            </a:r>
            <a:endParaRPr sz="1400">
              <a:latin typeface="Calibri"/>
              <a:cs typeface="Calibri"/>
            </a:endParaRPr>
          </a:p>
        </p:txBody>
      </p:sp>
      <p:sp>
        <p:nvSpPr>
          <p:cNvPr id="109" name="object 109"/>
          <p:cNvSpPr txBox="1"/>
          <p:nvPr/>
        </p:nvSpPr>
        <p:spPr>
          <a:xfrm>
            <a:off x="4913121" y="1812417"/>
            <a:ext cx="1973580" cy="239395"/>
          </a:xfrm>
          <a:prstGeom prst="rect">
            <a:avLst/>
          </a:prstGeom>
        </p:spPr>
        <p:txBody>
          <a:bodyPr vert="horz" wrap="square" lIns="0" tIns="13335" rIns="0" bIns="0" rtlCol="0">
            <a:spAutoFit/>
          </a:bodyPr>
          <a:lstStyle/>
          <a:p>
            <a:pPr marL="12700">
              <a:lnSpc>
                <a:spcPct val="100000"/>
              </a:lnSpc>
              <a:spcBef>
                <a:spcPts val="105"/>
              </a:spcBef>
              <a:tabLst>
                <a:tab pos="832485" algn="l"/>
                <a:tab pos="1652905" algn="l"/>
              </a:tabLst>
            </a:pPr>
            <a:r>
              <a:rPr sz="2100" spc="-37" baseline="1984" dirty="0">
                <a:solidFill>
                  <a:srgbClr val="585858"/>
                </a:solidFill>
                <a:latin typeface="Calibri"/>
                <a:cs typeface="Calibri"/>
              </a:rPr>
              <a:t>41%</a:t>
            </a:r>
            <a:r>
              <a:rPr sz="2100" baseline="1984" dirty="0">
                <a:solidFill>
                  <a:srgbClr val="585858"/>
                </a:solidFill>
                <a:latin typeface="Calibri"/>
                <a:cs typeface="Calibri"/>
              </a:rPr>
              <a:t>	</a:t>
            </a:r>
            <a:r>
              <a:rPr sz="1400" spc="-25" dirty="0">
                <a:solidFill>
                  <a:srgbClr val="585858"/>
                </a:solidFill>
                <a:latin typeface="Calibri"/>
                <a:cs typeface="Calibri"/>
              </a:rPr>
              <a:t>40%</a:t>
            </a:r>
            <a:r>
              <a:rPr sz="1400" dirty="0">
                <a:solidFill>
                  <a:srgbClr val="585858"/>
                </a:solidFill>
                <a:latin typeface="Calibri"/>
                <a:cs typeface="Calibri"/>
              </a:rPr>
              <a:t>	</a:t>
            </a:r>
            <a:r>
              <a:rPr sz="2100" spc="-37" baseline="5952" dirty="0">
                <a:solidFill>
                  <a:srgbClr val="585858"/>
                </a:solidFill>
                <a:latin typeface="Calibri"/>
                <a:cs typeface="Calibri"/>
              </a:rPr>
              <a:t>42%</a:t>
            </a:r>
            <a:endParaRPr sz="2100" baseline="5952">
              <a:latin typeface="Calibri"/>
              <a:cs typeface="Calibri"/>
            </a:endParaRPr>
          </a:p>
        </p:txBody>
      </p:sp>
      <p:sp>
        <p:nvSpPr>
          <p:cNvPr id="110" name="object 110"/>
          <p:cNvSpPr txBox="1"/>
          <p:nvPr/>
        </p:nvSpPr>
        <p:spPr>
          <a:xfrm>
            <a:off x="7374128" y="182981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111" name="object 111"/>
          <p:cNvSpPr txBox="1"/>
          <p:nvPr/>
        </p:nvSpPr>
        <p:spPr>
          <a:xfrm>
            <a:off x="8194675" y="1847214"/>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36%</a:t>
            </a:r>
            <a:endParaRPr sz="1400">
              <a:latin typeface="Calibri"/>
              <a:cs typeface="Calibri"/>
            </a:endParaRPr>
          </a:p>
        </p:txBody>
      </p:sp>
      <p:sp>
        <p:nvSpPr>
          <p:cNvPr id="112" name="object 112"/>
          <p:cNvSpPr txBox="1"/>
          <p:nvPr/>
        </p:nvSpPr>
        <p:spPr>
          <a:xfrm>
            <a:off x="9014841" y="183870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37%</a:t>
            </a:r>
            <a:endParaRPr sz="1400">
              <a:latin typeface="Calibri"/>
              <a:cs typeface="Calibri"/>
            </a:endParaRPr>
          </a:p>
        </p:txBody>
      </p:sp>
      <p:sp>
        <p:nvSpPr>
          <p:cNvPr id="113" name="object 113"/>
          <p:cNvSpPr txBox="1"/>
          <p:nvPr/>
        </p:nvSpPr>
        <p:spPr>
          <a:xfrm>
            <a:off x="9835133" y="182981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114" name="object 114"/>
          <p:cNvSpPr txBox="1"/>
          <p:nvPr/>
        </p:nvSpPr>
        <p:spPr>
          <a:xfrm>
            <a:off x="10655554" y="182981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115" name="object 115"/>
          <p:cNvSpPr txBox="1"/>
          <p:nvPr/>
        </p:nvSpPr>
        <p:spPr>
          <a:xfrm>
            <a:off x="11475846" y="183870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37%</a:t>
            </a:r>
            <a:endParaRPr sz="1400">
              <a:latin typeface="Calibri"/>
              <a:cs typeface="Calibri"/>
            </a:endParaRPr>
          </a:p>
        </p:txBody>
      </p:sp>
      <p:sp>
        <p:nvSpPr>
          <p:cNvPr id="116" name="object 116"/>
          <p:cNvSpPr txBox="1"/>
          <p:nvPr/>
        </p:nvSpPr>
        <p:spPr>
          <a:xfrm>
            <a:off x="260807" y="2203691"/>
            <a:ext cx="1090930" cy="277495"/>
          </a:xfrm>
          <a:prstGeom prst="rect">
            <a:avLst/>
          </a:prstGeom>
          <a:ln w="9525">
            <a:solidFill>
              <a:srgbClr val="5C5B5A"/>
            </a:solidFill>
          </a:ln>
        </p:spPr>
        <p:txBody>
          <a:bodyPr vert="horz" wrap="square" lIns="0" tIns="41910" rIns="0" bIns="0" rtlCol="0">
            <a:spAutoFit/>
          </a:bodyPr>
          <a:lstStyle/>
          <a:p>
            <a:pPr marL="165100">
              <a:lnSpc>
                <a:spcPct val="100000"/>
              </a:lnSpc>
              <a:spcBef>
                <a:spcPts val="330"/>
              </a:spcBef>
            </a:pPr>
            <a:r>
              <a:rPr sz="1200" dirty="0">
                <a:solidFill>
                  <a:srgbClr val="5C5B5A"/>
                </a:solidFill>
                <a:latin typeface="Arial"/>
                <a:cs typeface="Arial"/>
              </a:rPr>
              <a:t>High</a:t>
            </a:r>
            <a:r>
              <a:rPr sz="1200" spc="-10" dirty="0">
                <a:solidFill>
                  <a:srgbClr val="5C5B5A"/>
                </a:solidFill>
                <a:latin typeface="Arial"/>
                <a:cs typeface="Arial"/>
              </a:rPr>
              <a:t> (6-</a:t>
            </a:r>
            <a:r>
              <a:rPr sz="1200" spc="-25" dirty="0">
                <a:solidFill>
                  <a:srgbClr val="5C5B5A"/>
                </a:solidFill>
                <a:latin typeface="Arial"/>
                <a:cs typeface="Arial"/>
              </a:rPr>
              <a:t>10)</a:t>
            </a:r>
            <a:endParaRPr sz="1200">
              <a:latin typeface="Arial"/>
              <a:cs typeface="Arial"/>
            </a:endParaRPr>
          </a:p>
        </p:txBody>
      </p:sp>
      <p:sp>
        <p:nvSpPr>
          <p:cNvPr id="117" name="object 117"/>
          <p:cNvSpPr txBox="1"/>
          <p:nvPr/>
        </p:nvSpPr>
        <p:spPr>
          <a:xfrm>
            <a:off x="239369" y="2891777"/>
            <a:ext cx="1149985" cy="277495"/>
          </a:xfrm>
          <a:prstGeom prst="rect">
            <a:avLst/>
          </a:prstGeom>
          <a:ln w="9525">
            <a:solidFill>
              <a:srgbClr val="5C5B5A"/>
            </a:solidFill>
          </a:ln>
        </p:spPr>
        <p:txBody>
          <a:bodyPr vert="horz" wrap="square" lIns="0" tIns="41910" rIns="0" bIns="0" rtlCol="0">
            <a:spAutoFit/>
          </a:bodyPr>
          <a:lstStyle/>
          <a:p>
            <a:pPr marL="121920">
              <a:lnSpc>
                <a:spcPct val="100000"/>
              </a:lnSpc>
              <a:spcBef>
                <a:spcPts val="330"/>
              </a:spcBef>
            </a:pPr>
            <a:r>
              <a:rPr sz="1200" dirty="0">
                <a:solidFill>
                  <a:srgbClr val="5C5B5A"/>
                </a:solidFill>
                <a:latin typeface="Arial"/>
                <a:cs typeface="Arial"/>
              </a:rPr>
              <a:t>Medium</a:t>
            </a:r>
            <a:r>
              <a:rPr sz="1200" spc="-20" dirty="0">
                <a:solidFill>
                  <a:srgbClr val="5C5B5A"/>
                </a:solidFill>
                <a:latin typeface="Arial"/>
                <a:cs typeface="Arial"/>
              </a:rPr>
              <a:t> </a:t>
            </a:r>
            <a:r>
              <a:rPr sz="1200" spc="-10" dirty="0">
                <a:solidFill>
                  <a:srgbClr val="5C5B5A"/>
                </a:solidFill>
                <a:latin typeface="Arial"/>
                <a:cs typeface="Arial"/>
              </a:rPr>
              <a:t>(4-</a:t>
            </a:r>
            <a:r>
              <a:rPr sz="1200" spc="-35" dirty="0">
                <a:solidFill>
                  <a:srgbClr val="5C5B5A"/>
                </a:solidFill>
                <a:latin typeface="Arial"/>
                <a:cs typeface="Arial"/>
              </a:rPr>
              <a:t>5)</a:t>
            </a:r>
            <a:endParaRPr sz="1200">
              <a:latin typeface="Arial"/>
              <a:cs typeface="Arial"/>
            </a:endParaRPr>
          </a:p>
        </p:txBody>
      </p:sp>
      <p:sp>
        <p:nvSpPr>
          <p:cNvPr id="118" name="object 118"/>
          <p:cNvSpPr txBox="1"/>
          <p:nvPr/>
        </p:nvSpPr>
        <p:spPr>
          <a:xfrm>
            <a:off x="298742" y="3859644"/>
            <a:ext cx="1090930" cy="277495"/>
          </a:xfrm>
          <a:prstGeom prst="rect">
            <a:avLst/>
          </a:prstGeom>
          <a:ln w="9525">
            <a:solidFill>
              <a:srgbClr val="5C5B5A"/>
            </a:solidFill>
          </a:ln>
        </p:spPr>
        <p:txBody>
          <a:bodyPr vert="horz" wrap="square" lIns="0" tIns="41910" rIns="0" bIns="0" rtlCol="0">
            <a:spAutoFit/>
          </a:bodyPr>
          <a:lstStyle/>
          <a:p>
            <a:pPr marL="224154">
              <a:lnSpc>
                <a:spcPct val="100000"/>
              </a:lnSpc>
              <a:spcBef>
                <a:spcPts val="330"/>
              </a:spcBef>
            </a:pPr>
            <a:r>
              <a:rPr sz="1200" dirty="0">
                <a:solidFill>
                  <a:srgbClr val="5C5B5A"/>
                </a:solidFill>
                <a:latin typeface="Arial"/>
                <a:cs typeface="Arial"/>
              </a:rPr>
              <a:t>Low</a:t>
            </a:r>
            <a:r>
              <a:rPr sz="1200" spc="-5" dirty="0">
                <a:solidFill>
                  <a:srgbClr val="5C5B5A"/>
                </a:solidFill>
                <a:latin typeface="Arial"/>
                <a:cs typeface="Arial"/>
              </a:rPr>
              <a:t> </a:t>
            </a:r>
            <a:r>
              <a:rPr sz="1200" spc="-10" dirty="0">
                <a:solidFill>
                  <a:srgbClr val="5C5B5A"/>
                </a:solidFill>
                <a:latin typeface="Arial"/>
                <a:cs typeface="Arial"/>
              </a:rPr>
              <a:t>(2-</a:t>
            </a:r>
            <a:r>
              <a:rPr sz="1200" spc="-25" dirty="0">
                <a:solidFill>
                  <a:srgbClr val="5C5B5A"/>
                </a:solidFill>
                <a:latin typeface="Arial"/>
                <a:cs typeface="Arial"/>
              </a:rPr>
              <a:t>3)</a:t>
            </a:r>
            <a:endParaRPr sz="1200">
              <a:latin typeface="Arial"/>
              <a:cs typeface="Arial"/>
            </a:endParaRPr>
          </a:p>
        </p:txBody>
      </p:sp>
      <p:sp>
        <p:nvSpPr>
          <p:cNvPr id="119" name="object 119"/>
          <p:cNvSpPr txBox="1"/>
          <p:nvPr/>
        </p:nvSpPr>
        <p:spPr>
          <a:xfrm>
            <a:off x="267436" y="4672444"/>
            <a:ext cx="1153160" cy="277495"/>
          </a:xfrm>
          <a:prstGeom prst="rect">
            <a:avLst/>
          </a:prstGeom>
          <a:ln w="9525">
            <a:solidFill>
              <a:srgbClr val="5C5B5A"/>
            </a:solidFill>
          </a:ln>
        </p:spPr>
        <p:txBody>
          <a:bodyPr vert="horz" wrap="square" lIns="0" tIns="41910" rIns="0" bIns="0" rtlCol="0">
            <a:spAutoFit/>
          </a:bodyPr>
          <a:lstStyle/>
          <a:p>
            <a:pPr marL="106680">
              <a:lnSpc>
                <a:spcPct val="100000"/>
              </a:lnSpc>
              <a:spcBef>
                <a:spcPts val="330"/>
              </a:spcBef>
            </a:pPr>
            <a:r>
              <a:rPr sz="1200" spc="-10" dirty="0">
                <a:solidFill>
                  <a:srgbClr val="5C5B5A"/>
                </a:solidFill>
                <a:latin typeface="Arial"/>
                <a:cs typeface="Arial"/>
              </a:rPr>
              <a:t>Very</a:t>
            </a:r>
            <a:r>
              <a:rPr sz="1200" spc="-25" dirty="0">
                <a:solidFill>
                  <a:srgbClr val="5C5B5A"/>
                </a:solidFill>
                <a:latin typeface="Arial"/>
                <a:cs typeface="Arial"/>
              </a:rPr>
              <a:t> </a:t>
            </a:r>
            <a:r>
              <a:rPr sz="1200" dirty="0">
                <a:solidFill>
                  <a:srgbClr val="5C5B5A"/>
                </a:solidFill>
                <a:latin typeface="Arial"/>
                <a:cs typeface="Arial"/>
              </a:rPr>
              <a:t>low</a:t>
            </a:r>
            <a:r>
              <a:rPr sz="1200" spc="-20" dirty="0">
                <a:solidFill>
                  <a:srgbClr val="5C5B5A"/>
                </a:solidFill>
                <a:latin typeface="Arial"/>
                <a:cs typeface="Arial"/>
              </a:rPr>
              <a:t> </a:t>
            </a:r>
            <a:r>
              <a:rPr sz="1200" spc="-10" dirty="0">
                <a:solidFill>
                  <a:srgbClr val="5C5B5A"/>
                </a:solidFill>
                <a:latin typeface="Arial"/>
                <a:cs typeface="Arial"/>
              </a:rPr>
              <a:t>(0-</a:t>
            </a:r>
            <a:r>
              <a:rPr sz="1200" spc="-25" dirty="0">
                <a:solidFill>
                  <a:srgbClr val="5C5B5A"/>
                </a:solidFill>
                <a:latin typeface="Arial"/>
                <a:cs typeface="Arial"/>
              </a:rPr>
              <a:t>1)</a:t>
            </a:r>
            <a:endParaRPr sz="1200">
              <a:latin typeface="Arial"/>
              <a:cs typeface="Arial"/>
            </a:endParaRPr>
          </a:p>
        </p:txBody>
      </p:sp>
      <p:sp>
        <p:nvSpPr>
          <p:cNvPr id="120" name="object 120"/>
          <p:cNvSpPr txBox="1"/>
          <p:nvPr/>
        </p:nvSpPr>
        <p:spPr>
          <a:xfrm>
            <a:off x="500278" y="6366764"/>
            <a:ext cx="10272395" cy="4826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A2.</a:t>
            </a:r>
            <a:r>
              <a:rPr sz="1000" spc="-20" dirty="0">
                <a:solidFill>
                  <a:srgbClr val="7E7E7E"/>
                </a:solidFill>
                <a:latin typeface="Arial"/>
                <a:cs typeface="Arial"/>
              </a:rPr>
              <a:t> </a:t>
            </a:r>
            <a:r>
              <a:rPr sz="1000" dirty="0">
                <a:solidFill>
                  <a:srgbClr val="7E7E7E"/>
                </a:solidFill>
                <a:latin typeface="Arial"/>
                <a:cs typeface="Arial"/>
              </a:rPr>
              <a:t>Where</a:t>
            </a:r>
            <a:r>
              <a:rPr sz="1000" spc="-50" dirty="0">
                <a:solidFill>
                  <a:srgbClr val="7E7E7E"/>
                </a:solidFill>
                <a:latin typeface="Arial"/>
                <a:cs typeface="Arial"/>
              </a:rPr>
              <a:t> </a:t>
            </a:r>
            <a:r>
              <a:rPr sz="1000" dirty="0">
                <a:solidFill>
                  <a:srgbClr val="7E7E7E"/>
                </a:solidFill>
                <a:latin typeface="Arial"/>
                <a:cs typeface="Arial"/>
              </a:rPr>
              <a:t>0</a:t>
            </a:r>
            <a:r>
              <a:rPr sz="1000" spc="-30" dirty="0">
                <a:solidFill>
                  <a:srgbClr val="7E7E7E"/>
                </a:solidFill>
                <a:latin typeface="Arial"/>
                <a:cs typeface="Arial"/>
              </a:rPr>
              <a:t> </a:t>
            </a:r>
            <a:r>
              <a:rPr sz="1000" dirty="0">
                <a:solidFill>
                  <a:srgbClr val="7E7E7E"/>
                </a:solidFill>
                <a:latin typeface="Arial"/>
                <a:cs typeface="Arial"/>
              </a:rPr>
              <a:t>is “not</a:t>
            </a:r>
            <a:r>
              <a:rPr sz="1000" spc="-25" dirty="0">
                <a:solidFill>
                  <a:srgbClr val="7E7E7E"/>
                </a:solidFill>
                <a:latin typeface="Arial"/>
                <a:cs typeface="Arial"/>
              </a:rPr>
              <a:t> </a:t>
            </a:r>
            <a:r>
              <a:rPr sz="1000" dirty="0">
                <a:solidFill>
                  <a:srgbClr val="7E7E7E"/>
                </a:solidFill>
                <a:latin typeface="Arial"/>
                <a:cs typeface="Arial"/>
              </a:rPr>
              <a:t>at</a:t>
            </a:r>
            <a:r>
              <a:rPr sz="1000" spc="-1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and</a:t>
            </a:r>
            <a:r>
              <a:rPr sz="1000" spc="-15" dirty="0">
                <a:solidFill>
                  <a:srgbClr val="7E7E7E"/>
                </a:solidFill>
                <a:latin typeface="Arial"/>
                <a:cs typeface="Arial"/>
              </a:rPr>
              <a:t> </a:t>
            </a:r>
            <a:r>
              <a:rPr sz="1000" dirty="0">
                <a:solidFill>
                  <a:srgbClr val="7E7E7E"/>
                </a:solidFill>
                <a:latin typeface="Arial"/>
                <a:cs typeface="Arial"/>
              </a:rPr>
              <a:t>10</a:t>
            </a:r>
            <a:r>
              <a:rPr sz="1000" spc="-30" dirty="0">
                <a:solidFill>
                  <a:srgbClr val="7E7E7E"/>
                </a:solidFill>
                <a:latin typeface="Arial"/>
                <a:cs typeface="Arial"/>
              </a:rPr>
              <a:t> </a:t>
            </a:r>
            <a:r>
              <a:rPr sz="1000" dirty="0">
                <a:solidFill>
                  <a:srgbClr val="7E7E7E"/>
                </a:solidFill>
                <a:latin typeface="Arial"/>
                <a:cs typeface="Arial"/>
              </a:rPr>
              <a:t>is </a:t>
            </a:r>
            <a:r>
              <a:rPr sz="1000" spc="-10" dirty="0">
                <a:solidFill>
                  <a:srgbClr val="7E7E7E"/>
                </a:solidFill>
                <a:latin typeface="Arial"/>
                <a:cs typeface="Arial"/>
              </a:rPr>
              <a:t>“completely”…</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Greater</a:t>
            </a:r>
            <a:r>
              <a:rPr sz="1000" spc="-20" dirty="0">
                <a:solidFill>
                  <a:srgbClr val="7E7E7E"/>
                </a:solidFill>
                <a:latin typeface="Arial"/>
                <a:cs typeface="Arial"/>
              </a:rPr>
              <a:t> </a:t>
            </a:r>
            <a:r>
              <a:rPr sz="1000" dirty="0">
                <a:solidFill>
                  <a:srgbClr val="7E7E7E"/>
                </a:solidFill>
                <a:latin typeface="Arial"/>
                <a:cs typeface="Arial"/>
              </a:rPr>
              <a:t>Manchester</a:t>
            </a:r>
            <a:r>
              <a:rPr sz="1000" spc="-25" dirty="0">
                <a:solidFill>
                  <a:srgbClr val="7E7E7E"/>
                </a:solidFill>
                <a:latin typeface="Arial"/>
                <a:cs typeface="Arial"/>
              </a:rPr>
              <a:t> </a:t>
            </a:r>
            <a:r>
              <a:rPr sz="1000" dirty="0">
                <a:solidFill>
                  <a:srgbClr val="7E7E7E"/>
                </a:solidFill>
                <a:latin typeface="Arial"/>
                <a:cs typeface="Arial"/>
              </a:rPr>
              <a:t>Residents</a:t>
            </a:r>
            <a:r>
              <a:rPr sz="1000" spc="-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4,</a:t>
            </a:r>
            <a:r>
              <a:rPr sz="1000" spc="-35" dirty="0">
                <a:solidFill>
                  <a:srgbClr val="7E7E7E"/>
                </a:solidFill>
                <a:latin typeface="Arial"/>
                <a:cs typeface="Arial"/>
              </a:rPr>
              <a:t> </a:t>
            </a:r>
            <a:r>
              <a:rPr sz="1000" dirty="0">
                <a:solidFill>
                  <a:srgbClr val="7E7E7E"/>
                </a:solidFill>
                <a:latin typeface="Arial"/>
                <a:cs typeface="Arial"/>
              </a:rPr>
              <a:t>1636;</a:t>
            </a:r>
            <a:r>
              <a:rPr sz="1000" spc="-1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5:</a:t>
            </a:r>
            <a:r>
              <a:rPr sz="1000" spc="-20" dirty="0">
                <a:solidFill>
                  <a:srgbClr val="7E7E7E"/>
                </a:solidFill>
                <a:latin typeface="Arial"/>
                <a:cs typeface="Arial"/>
              </a:rPr>
              <a:t> </a:t>
            </a:r>
            <a:r>
              <a:rPr sz="1000" dirty="0">
                <a:solidFill>
                  <a:srgbClr val="7E7E7E"/>
                </a:solidFill>
                <a:latin typeface="Arial"/>
                <a:cs typeface="Arial"/>
              </a:rPr>
              <a:t>1470,</a:t>
            </a:r>
            <a:r>
              <a:rPr sz="1000" spc="-2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6:</a:t>
            </a:r>
            <a:r>
              <a:rPr sz="1000" spc="-20" dirty="0">
                <a:solidFill>
                  <a:srgbClr val="7E7E7E"/>
                </a:solidFill>
                <a:latin typeface="Arial"/>
                <a:cs typeface="Arial"/>
              </a:rPr>
              <a:t> </a:t>
            </a:r>
            <a:r>
              <a:rPr sz="1000" dirty="0">
                <a:solidFill>
                  <a:srgbClr val="7E7E7E"/>
                </a:solidFill>
                <a:latin typeface="Arial"/>
                <a:cs typeface="Arial"/>
              </a:rPr>
              <a:t>1767,</a:t>
            </a:r>
            <a:r>
              <a:rPr sz="1000" spc="-3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7:</a:t>
            </a:r>
            <a:r>
              <a:rPr sz="1000" spc="-20" dirty="0">
                <a:solidFill>
                  <a:srgbClr val="7E7E7E"/>
                </a:solidFill>
                <a:latin typeface="Arial"/>
                <a:cs typeface="Arial"/>
              </a:rPr>
              <a:t> </a:t>
            </a:r>
            <a:r>
              <a:rPr sz="1000" dirty="0">
                <a:solidFill>
                  <a:srgbClr val="7E7E7E"/>
                </a:solidFill>
                <a:latin typeface="Arial"/>
                <a:cs typeface="Arial"/>
              </a:rPr>
              <a:t>1488,</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8:</a:t>
            </a:r>
            <a:r>
              <a:rPr sz="1000" spc="-15" dirty="0">
                <a:solidFill>
                  <a:srgbClr val="7E7E7E"/>
                </a:solidFill>
                <a:latin typeface="Arial"/>
                <a:cs typeface="Arial"/>
              </a:rPr>
              <a:t> </a:t>
            </a:r>
            <a:r>
              <a:rPr sz="1000" dirty="0">
                <a:solidFill>
                  <a:srgbClr val="7E7E7E"/>
                </a:solidFill>
                <a:latin typeface="Arial"/>
                <a:cs typeface="Arial"/>
              </a:rPr>
              <a:t>1612,</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9:</a:t>
            </a:r>
            <a:r>
              <a:rPr sz="1000" spc="-15" dirty="0">
                <a:solidFill>
                  <a:srgbClr val="7E7E7E"/>
                </a:solidFill>
                <a:latin typeface="Arial"/>
                <a:cs typeface="Arial"/>
              </a:rPr>
              <a:t> </a:t>
            </a:r>
            <a:r>
              <a:rPr sz="1000" dirty="0">
                <a:solidFill>
                  <a:srgbClr val="7E7E7E"/>
                </a:solidFill>
                <a:latin typeface="Arial"/>
                <a:cs typeface="Arial"/>
              </a:rPr>
              <a:t>1560,</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10:</a:t>
            </a:r>
            <a:r>
              <a:rPr sz="1000" spc="-20" dirty="0">
                <a:solidFill>
                  <a:srgbClr val="7E7E7E"/>
                </a:solidFill>
                <a:latin typeface="Arial"/>
                <a:cs typeface="Arial"/>
              </a:rPr>
              <a:t> </a:t>
            </a:r>
            <a:r>
              <a:rPr sz="1000" dirty="0">
                <a:solidFill>
                  <a:srgbClr val="7E7E7E"/>
                </a:solidFill>
                <a:latin typeface="Arial"/>
                <a:cs typeface="Arial"/>
              </a:rPr>
              <a:t>1546,</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11:</a:t>
            </a:r>
            <a:r>
              <a:rPr sz="1000" spc="-20" dirty="0">
                <a:solidFill>
                  <a:srgbClr val="7E7E7E"/>
                </a:solidFill>
                <a:latin typeface="Arial"/>
                <a:cs typeface="Arial"/>
              </a:rPr>
              <a:t> </a:t>
            </a:r>
            <a:r>
              <a:rPr sz="1000" spc="-10" dirty="0">
                <a:solidFill>
                  <a:srgbClr val="7E7E7E"/>
                </a:solidFill>
                <a:latin typeface="Arial"/>
                <a:cs typeface="Arial"/>
              </a:rPr>
              <a:t>1460,</a:t>
            </a:r>
            <a:endParaRPr sz="1000">
              <a:latin typeface="Arial"/>
              <a:cs typeface="Arial"/>
            </a:endParaRPr>
          </a:p>
          <a:p>
            <a:pPr marL="12700">
              <a:lnSpc>
                <a:spcPct val="100000"/>
              </a:lnSpc>
            </a:pP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12:</a:t>
            </a:r>
            <a:r>
              <a:rPr sz="1000" spc="-20"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13:</a:t>
            </a:r>
            <a:r>
              <a:rPr sz="1000" spc="-20" dirty="0">
                <a:solidFill>
                  <a:srgbClr val="7E7E7E"/>
                </a:solidFill>
                <a:latin typeface="Arial"/>
                <a:cs typeface="Arial"/>
              </a:rPr>
              <a:t> </a:t>
            </a:r>
            <a:r>
              <a:rPr sz="1000" dirty="0">
                <a:solidFill>
                  <a:srgbClr val="7E7E7E"/>
                </a:solidFill>
                <a:latin typeface="Arial"/>
                <a:cs typeface="Arial"/>
              </a:rPr>
              <a:t>1540,</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14:</a:t>
            </a:r>
            <a:r>
              <a:rPr sz="1000" spc="-20"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15:</a:t>
            </a:r>
            <a:r>
              <a:rPr sz="1000" spc="-20" dirty="0">
                <a:solidFill>
                  <a:srgbClr val="7E7E7E"/>
                </a:solidFill>
                <a:latin typeface="Arial"/>
                <a:cs typeface="Arial"/>
              </a:rPr>
              <a:t> </a:t>
            </a:r>
            <a:r>
              <a:rPr sz="1000" dirty="0">
                <a:solidFill>
                  <a:srgbClr val="7E7E7E"/>
                </a:solidFill>
                <a:latin typeface="Arial"/>
                <a:cs typeface="Arial"/>
              </a:rPr>
              <a:t>1517;</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16:</a:t>
            </a:r>
            <a:r>
              <a:rPr sz="1000" spc="-25" dirty="0">
                <a:solidFill>
                  <a:srgbClr val="7E7E7E"/>
                </a:solidFill>
                <a:latin typeface="Arial"/>
                <a:cs typeface="Arial"/>
              </a:rPr>
              <a:t> </a:t>
            </a:r>
            <a:r>
              <a:rPr sz="1000" spc="-20" dirty="0">
                <a:solidFill>
                  <a:srgbClr val="7E7E7E"/>
                </a:solidFill>
                <a:latin typeface="Arial"/>
                <a:cs typeface="Arial"/>
              </a:rPr>
              <a:t>1523</a:t>
            </a:r>
            <a:endParaRPr sz="1000">
              <a:latin typeface="Arial"/>
              <a:cs typeface="Arial"/>
            </a:endParaRPr>
          </a:p>
        </p:txBody>
      </p:sp>
      <p:sp>
        <p:nvSpPr>
          <p:cNvPr id="121" name="object 121"/>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16</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xfrm>
            <a:off x="346963" y="145237"/>
            <a:ext cx="10720705" cy="574675"/>
          </a:xfrm>
          <a:prstGeom prst="rect">
            <a:avLst/>
          </a:prstGeom>
        </p:spPr>
        <p:txBody>
          <a:bodyPr vert="horz" wrap="square" lIns="0" tIns="12700" rIns="0" bIns="0" rtlCol="0">
            <a:spAutoFit/>
          </a:bodyPr>
          <a:lstStyle/>
          <a:p>
            <a:pPr marL="12700">
              <a:lnSpc>
                <a:spcPct val="100000"/>
              </a:lnSpc>
              <a:spcBef>
                <a:spcPts val="100"/>
              </a:spcBef>
            </a:pPr>
            <a:r>
              <a:rPr dirty="0">
                <a:solidFill>
                  <a:srgbClr val="5C5B5A"/>
                </a:solidFill>
              </a:rPr>
              <a:t>When</a:t>
            </a:r>
            <a:r>
              <a:rPr spc="-25" dirty="0">
                <a:solidFill>
                  <a:srgbClr val="5C5B5A"/>
                </a:solidFill>
              </a:rPr>
              <a:t> </a:t>
            </a:r>
            <a:r>
              <a:rPr dirty="0">
                <a:solidFill>
                  <a:srgbClr val="5C5B5A"/>
                </a:solidFill>
              </a:rPr>
              <a:t>looking</a:t>
            </a:r>
            <a:r>
              <a:rPr spc="-30" dirty="0">
                <a:solidFill>
                  <a:srgbClr val="5C5B5A"/>
                </a:solidFill>
              </a:rPr>
              <a:t> </a:t>
            </a:r>
            <a:r>
              <a:rPr dirty="0">
                <a:solidFill>
                  <a:srgbClr val="5C5B5A"/>
                </a:solidFill>
              </a:rPr>
              <a:t>at</a:t>
            </a:r>
            <a:r>
              <a:rPr spc="-15" dirty="0">
                <a:solidFill>
                  <a:srgbClr val="5C5B5A"/>
                </a:solidFill>
              </a:rPr>
              <a:t> </a:t>
            </a:r>
            <a:r>
              <a:rPr spc="-10" dirty="0">
                <a:solidFill>
                  <a:srgbClr val="5C5B5A"/>
                </a:solidFill>
              </a:rPr>
              <a:t>sub-</a:t>
            </a:r>
            <a:r>
              <a:rPr dirty="0">
                <a:solidFill>
                  <a:srgbClr val="5C5B5A"/>
                </a:solidFill>
              </a:rPr>
              <a:t>groups,</a:t>
            </a:r>
            <a:r>
              <a:rPr spc="-35" dirty="0">
                <a:solidFill>
                  <a:srgbClr val="5C5B5A"/>
                </a:solidFill>
              </a:rPr>
              <a:t> </a:t>
            </a:r>
            <a:r>
              <a:rPr dirty="0">
                <a:solidFill>
                  <a:srgbClr val="5C5B5A"/>
                </a:solidFill>
              </a:rPr>
              <a:t>respondents</a:t>
            </a:r>
            <a:r>
              <a:rPr spc="-15" dirty="0">
                <a:solidFill>
                  <a:srgbClr val="5C5B5A"/>
                </a:solidFill>
              </a:rPr>
              <a:t> </a:t>
            </a:r>
            <a:r>
              <a:rPr dirty="0">
                <a:solidFill>
                  <a:srgbClr val="5C5B5A"/>
                </a:solidFill>
              </a:rPr>
              <a:t>with</a:t>
            </a:r>
            <a:r>
              <a:rPr spc="-45" dirty="0">
                <a:solidFill>
                  <a:srgbClr val="5C5B5A"/>
                </a:solidFill>
              </a:rPr>
              <a:t> </a:t>
            </a:r>
            <a:r>
              <a:rPr dirty="0">
                <a:solidFill>
                  <a:srgbClr val="5C5B5A"/>
                </a:solidFill>
              </a:rPr>
              <a:t>a</a:t>
            </a:r>
            <a:r>
              <a:rPr spc="-20" dirty="0">
                <a:solidFill>
                  <a:srgbClr val="5C5B5A"/>
                </a:solidFill>
              </a:rPr>
              <a:t> </a:t>
            </a:r>
            <a:r>
              <a:rPr dirty="0">
                <a:solidFill>
                  <a:srgbClr val="5C5B5A"/>
                </a:solidFill>
              </a:rPr>
              <a:t>disability</a:t>
            </a:r>
            <a:r>
              <a:rPr spc="-40" dirty="0">
                <a:solidFill>
                  <a:srgbClr val="5C5B5A"/>
                </a:solidFill>
              </a:rPr>
              <a:t> </a:t>
            </a:r>
            <a:r>
              <a:rPr dirty="0">
                <a:solidFill>
                  <a:srgbClr val="5C5B5A"/>
                </a:solidFill>
              </a:rPr>
              <a:t>are</a:t>
            </a:r>
            <a:r>
              <a:rPr spc="-15" dirty="0">
                <a:solidFill>
                  <a:srgbClr val="5C5B5A"/>
                </a:solidFill>
              </a:rPr>
              <a:t> </a:t>
            </a:r>
            <a:r>
              <a:rPr dirty="0">
                <a:solidFill>
                  <a:srgbClr val="5C5B5A"/>
                </a:solidFill>
              </a:rPr>
              <a:t>more</a:t>
            </a:r>
            <a:r>
              <a:rPr spc="-25" dirty="0">
                <a:solidFill>
                  <a:srgbClr val="5C5B5A"/>
                </a:solidFill>
              </a:rPr>
              <a:t> </a:t>
            </a:r>
            <a:r>
              <a:rPr dirty="0">
                <a:solidFill>
                  <a:srgbClr val="5C5B5A"/>
                </a:solidFill>
              </a:rPr>
              <a:t>likely</a:t>
            </a:r>
            <a:r>
              <a:rPr spc="-20" dirty="0">
                <a:solidFill>
                  <a:srgbClr val="5C5B5A"/>
                </a:solidFill>
              </a:rPr>
              <a:t> </a:t>
            </a:r>
            <a:r>
              <a:rPr dirty="0">
                <a:solidFill>
                  <a:srgbClr val="5C5B5A"/>
                </a:solidFill>
              </a:rPr>
              <a:t>to</a:t>
            </a:r>
            <a:r>
              <a:rPr spc="-25" dirty="0">
                <a:solidFill>
                  <a:srgbClr val="5C5B5A"/>
                </a:solidFill>
              </a:rPr>
              <a:t> </a:t>
            </a:r>
            <a:r>
              <a:rPr dirty="0">
                <a:solidFill>
                  <a:srgbClr val="5C5B5A"/>
                </a:solidFill>
              </a:rPr>
              <a:t>have</a:t>
            </a:r>
            <a:r>
              <a:rPr spc="55" dirty="0">
                <a:solidFill>
                  <a:srgbClr val="5C5B5A"/>
                </a:solidFill>
              </a:rPr>
              <a:t> </a:t>
            </a:r>
            <a:r>
              <a:rPr dirty="0"/>
              <a:t>low</a:t>
            </a:r>
            <a:r>
              <a:rPr spc="-25" dirty="0"/>
              <a:t> </a:t>
            </a:r>
            <a:r>
              <a:rPr dirty="0"/>
              <a:t>levels</a:t>
            </a:r>
            <a:r>
              <a:rPr spc="25" dirty="0"/>
              <a:t> </a:t>
            </a:r>
            <a:r>
              <a:rPr dirty="0"/>
              <a:t>of</a:t>
            </a:r>
            <a:r>
              <a:rPr spc="-20" dirty="0"/>
              <a:t> life</a:t>
            </a:r>
          </a:p>
          <a:p>
            <a:pPr marL="12700">
              <a:lnSpc>
                <a:spcPct val="100000"/>
              </a:lnSpc>
              <a:spcBef>
                <a:spcPts val="5"/>
              </a:spcBef>
            </a:pPr>
            <a:r>
              <a:rPr dirty="0"/>
              <a:t>satisfaction</a:t>
            </a:r>
            <a:r>
              <a:rPr spc="-35" dirty="0"/>
              <a:t> </a:t>
            </a:r>
            <a:r>
              <a:rPr dirty="0"/>
              <a:t>and</a:t>
            </a:r>
            <a:r>
              <a:rPr spc="-40" dirty="0"/>
              <a:t> </a:t>
            </a:r>
            <a:r>
              <a:rPr dirty="0"/>
              <a:t>high</a:t>
            </a:r>
            <a:r>
              <a:rPr spc="-40" dirty="0"/>
              <a:t> </a:t>
            </a:r>
            <a:r>
              <a:rPr dirty="0"/>
              <a:t>levels of</a:t>
            </a:r>
            <a:r>
              <a:rPr spc="-45" dirty="0"/>
              <a:t> </a:t>
            </a:r>
            <a:r>
              <a:rPr spc="-10" dirty="0"/>
              <a:t>anxiety.</a:t>
            </a:r>
          </a:p>
        </p:txBody>
      </p:sp>
      <p:grpSp>
        <p:nvGrpSpPr>
          <p:cNvPr id="4" name="object 4"/>
          <p:cNvGrpSpPr/>
          <p:nvPr/>
        </p:nvGrpSpPr>
        <p:grpSpPr>
          <a:xfrm>
            <a:off x="581215" y="798982"/>
            <a:ext cx="5409565" cy="458470"/>
            <a:chOff x="581215" y="798982"/>
            <a:chExt cx="5409565" cy="458470"/>
          </a:xfrm>
        </p:grpSpPr>
        <p:sp>
          <p:nvSpPr>
            <p:cNvPr id="5" name="object 5"/>
            <p:cNvSpPr/>
            <p:nvPr/>
          </p:nvSpPr>
          <p:spPr>
            <a:xfrm>
              <a:off x="585977" y="803744"/>
              <a:ext cx="5400040" cy="448945"/>
            </a:xfrm>
            <a:custGeom>
              <a:avLst/>
              <a:gdLst/>
              <a:ahLst/>
              <a:cxnLst/>
              <a:rect l="l" t="t" r="r" b="b"/>
              <a:pathLst>
                <a:path w="5400040" h="448944">
                  <a:moveTo>
                    <a:pt x="5400040" y="0"/>
                  </a:moveTo>
                  <a:lnTo>
                    <a:pt x="0" y="0"/>
                  </a:lnTo>
                  <a:lnTo>
                    <a:pt x="0" y="448348"/>
                  </a:lnTo>
                  <a:lnTo>
                    <a:pt x="5400040" y="448348"/>
                  </a:lnTo>
                  <a:lnTo>
                    <a:pt x="5400040" y="0"/>
                  </a:lnTo>
                  <a:close/>
                </a:path>
              </a:pathLst>
            </a:custGeom>
            <a:solidFill>
              <a:srgbClr val="5C5B5A"/>
            </a:solidFill>
          </p:spPr>
          <p:txBody>
            <a:bodyPr wrap="square" lIns="0" tIns="0" rIns="0" bIns="0" rtlCol="0"/>
            <a:lstStyle/>
            <a:p>
              <a:endParaRPr/>
            </a:p>
          </p:txBody>
        </p:sp>
        <p:sp>
          <p:nvSpPr>
            <p:cNvPr id="6" name="object 6"/>
            <p:cNvSpPr/>
            <p:nvPr/>
          </p:nvSpPr>
          <p:spPr>
            <a:xfrm>
              <a:off x="585977" y="803744"/>
              <a:ext cx="5400040" cy="448945"/>
            </a:xfrm>
            <a:custGeom>
              <a:avLst/>
              <a:gdLst/>
              <a:ahLst/>
              <a:cxnLst/>
              <a:rect l="l" t="t" r="r" b="b"/>
              <a:pathLst>
                <a:path w="5400040" h="448944">
                  <a:moveTo>
                    <a:pt x="0" y="448348"/>
                  </a:moveTo>
                  <a:lnTo>
                    <a:pt x="5400040" y="448348"/>
                  </a:lnTo>
                  <a:lnTo>
                    <a:pt x="5400040" y="0"/>
                  </a:lnTo>
                  <a:lnTo>
                    <a:pt x="0" y="0"/>
                  </a:lnTo>
                  <a:lnTo>
                    <a:pt x="0" y="448348"/>
                  </a:lnTo>
                  <a:close/>
                </a:path>
              </a:pathLst>
            </a:custGeom>
            <a:ln w="9525">
              <a:solidFill>
                <a:srgbClr val="5C5B5A"/>
              </a:solidFill>
            </a:ln>
          </p:spPr>
          <p:txBody>
            <a:bodyPr wrap="square" lIns="0" tIns="0" rIns="0" bIns="0" rtlCol="0"/>
            <a:lstStyle/>
            <a:p>
              <a:endParaRPr/>
            </a:p>
          </p:txBody>
        </p:sp>
      </p:grpSp>
      <p:sp>
        <p:nvSpPr>
          <p:cNvPr id="7" name="object 7"/>
          <p:cNvSpPr txBox="1"/>
          <p:nvPr/>
        </p:nvSpPr>
        <p:spPr>
          <a:xfrm>
            <a:off x="753567" y="827913"/>
            <a:ext cx="5060950" cy="391160"/>
          </a:xfrm>
          <a:prstGeom prst="rect">
            <a:avLst/>
          </a:prstGeom>
        </p:spPr>
        <p:txBody>
          <a:bodyPr vert="horz" wrap="square" lIns="0" tIns="12700" rIns="0" bIns="0" rtlCol="0">
            <a:spAutoFit/>
          </a:bodyPr>
          <a:lstStyle/>
          <a:p>
            <a:pPr marL="2274570" marR="5080" indent="-2262505">
              <a:lnSpc>
                <a:spcPct val="100000"/>
              </a:lnSpc>
              <a:spcBef>
                <a:spcPts val="100"/>
              </a:spcBef>
            </a:pPr>
            <a:r>
              <a:rPr sz="1200" b="1" dirty="0">
                <a:solidFill>
                  <a:srgbClr val="FFFFFF"/>
                </a:solidFill>
                <a:latin typeface="Arial"/>
                <a:cs typeface="Arial"/>
              </a:rPr>
              <a:t>%</a:t>
            </a:r>
            <a:r>
              <a:rPr sz="1200" b="1" spc="-25" dirty="0">
                <a:solidFill>
                  <a:srgbClr val="FFFFFF"/>
                </a:solidFill>
                <a:latin typeface="Arial"/>
                <a:cs typeface="Arial"/>
              </a:rPr>
              <a:t> </a:t>
            </a:r>
            <a:r>
              <a:rPr sz="1200" b="1" dirty="0">
                <a:solidFill>
                  <a:srgbClr val="FFFFFF"/>
                </a:solidFill>
                <a:latin typeface="Arial"/>
                <a:cs typeface="Arial"/>
              </a:rPr>
              <a:t>with</a:t>
            </a:r>
            <a:r>
              <a:rPr sz="1200" b="1" spc="-30" dirty="0">
                <a:solidFill>
                  <a:srgbClr val="FFFFFF"/>
                </a:solidFill>
                <a:latin typeface="Arial"/>
                <a:cs typeface="Arial"/>
              </a:rPr>
              <a:t> </a:t>
            </a:r>
            <a:r>
              <a:rPr sz="1200" b="1" dirty="0">
                <a:solidFill>
                  <a:srgbClr val="FFFFFF"/>
                </a:solidFill>
                <a:latin typeface="Arial"/>
                <a:cs typeface="Arial"/>
              </a:rPr>
              <a:t>higher</a:t>
            </a:r>
            <a:r>
              <a:rPr sz="1200" b="1" spc="-20" dirty="0">
                <a:solidFill>
                  <a:srgbClr val="FFFFFF"/>
                </a:solidFill>
                <a:latin typeface="Arial"/>
                <a:cs typeface="Arial"/>
              </a:rPr>
              <a:t> </a:t>
            </a:r>
            <a:r>
              <a:rPr sz="1200" b="1" dirty="0">
                <a:solidFill>
                  <a:srgbClr val="FFFFFF"/>
                </a:solidFill>
                <a:latin typeface="Arial"/>
                <a:cs typeface="Arial"/>
              </a:rPr>
              <a:t>levels</a:t>
            </a:r>
            <a:r>
              <a:rPr sz="1200" b="1" spc="-20" dirty="0">
                <a:solidFill>
                  <a:srgbClr val="FFFFFF"/>
                </a:solidFill>
                <a:latin typeface="Arial"/>
                <a:cs typeface="Arial"/>
              </a:rPr>
              <a:t> </a:t>
            </a:r>
            <a:r>
              <a:rPr sz="1200" b="1" dirty="0">
                <a:solidFill>
                  <a:srgbClr val="FFFFFF"/>
                </a:solidFill>
                <a:latin typeface="Arial"/>
                <a:cs typeface="Arial"/>
              </a:rPr>
              <a:t>of</a:t>
            </a:r>
            <a:r>
              <a:rPr sz="1200" b="1" spc="-10" dirty="0">
                <a:solidFill>
                  <a:srgbClr val="FFFFFF"/>
                </a:solidFill>
                <a:latin typeface="Arial"/>
                <a:cs typeface="Arial"/>
              </a:rPr>
              <a:t> ‘low’</a:t>
            </a:r>
            <a:r>
              <a:rPr sz="1200" b="1" spc="-75" dirty="0">
                <a:solidFill>
                  <a:srgbClr val="FFFFFF"/>
                </a:solidFill>
                <a:latin typeface="Arial"/>
                <a:cs typeface="Arial"/>
              </a:rPr>
              <a:t> </a:t>
            </a:r>
            <a:r>
              <a:rPr sz="1200" b="1" dirty="0">
                <a:solidFill>
                  <a:srgbClr val="FFFFFF"/>
                </a:solidFill>
                <a:latin typeface="Arial"/>
                <a:cs typeface="Arial"/>
              </a:rPr>
              <a:t>life</a:t>
            </a:r>
            <a:r>
              <a:rPr sz="1200" b="1" spc="-15" dirty="0">
                <a:solidFill>
                  <a:srgbClr val="FFFFFF"/>
                </a:solidFill>
                <a:latin typeface="Arial"/>
                <a:cs typeface="Arial"/>
              </a:rPr>
              <a:t> </a:t>
            </a:r>
            <a:r>
              <a:rPr sz="1200" b="1" dirty="0">
                <a:solidFill>
                  <a:srgbClr val="FFFFFF"/>
                </a:solidFill>
                <a:latin typeface="Arial"/>
                <a:cs typeface="Arial"/>
              </a:rPr>
              <a:t>satisfaction</a:t>
            </a:r>
            <a:r>
              <a:rPr sz="1200" b="1" spc="-40" dirty="0">
                <a:solidFill>
                  <a:srgbClr val="FFFFFF"/>
                </a:solidFill>
                <a:latin typeface="Arial"/>
                <a:cs typeface="Arial"/>
              </a:rPr>
              <a:t> </a:t>
            </a:r>
            <a:r>
              <a:rPr sz="1200" b="1" dirty="0">
                <a:solidFill>
                  <a:srgbClr val="FFFFFF"/>
                </a:solidFill>
                <a:latin typeface="Arial"/>
                <a:cs typeface="Arial"/>
              </a:rPr>
              <a:t>compared</a:t>
            </a:r>
            <a:r>
              <a:rPr sz="1200" b="1" spc="-40" dirty="0">
                <a:solidFill>
                  <a:srgbClr val="FFFFFF"/>
                </a:solidFill>
                <a:latin typeface="Arial"/>
                <a:cs typeface="Arial"/>
              </a:rPr>
              <a:t> </a:t>
            </a:r>
            <a:r>
              <a:rPr sz="1200" b="1" dirty="0">
                <a:solidFill>
                  <a:srgbClr val="FFFFFF"/>
                </a:solidFill>
                <a:latin typeface="Arial"/>
                <a:cs typeface="Arial"/>
              </a:rPr>
              <a:t>to</a:t>
            </a:r>
            <a:r>
              <a:rPr sz="1200" b="1" spc="-10" dirty="0">
                <a:solidFill>
                  <a:srgbClr val="FFFFFF"/>
                </a:solidFill>
                <a:latin typeface="Arial"/>
                <a:cs typeface="Arial"/>
              </a:rPr>
              <a:t> </a:t>
            </a:r>
            <a:r>
              <a:rPr sz="1200" b="1" dirty="0">
                <a:solidFill>
                  <a:srgbClr val="FFFFFF"/>
                </a:solidFill>
                <a:latin typeface="Arial"/>
                <a:cs typeface="Arial"/>
              </a:rPr>
              <a:t>GM</a:t>
            </a:r>
            <a:r>
              <a:rPr sz="1200" b="1" spc="-10" dirty="0">
                <a:solidFill>
                  <a:srgbClr val="FFFFFF"/>
                </a:solidFill>
                <a:latin typeface="Arial"/>
                <a:cs typeface="Arial"/>
              </a:rPr>
              <a:t> average (13%)*:</a:t>
            </a:r>
            <a:endParaRPr sz="1200">
              <a:latin typeface="Arial"/>
              <a:cs typeface="Arial"/>
            </a:endParaRPr>
          </a:p>
        </p:txBody>
      </p:sp>
      <p:sp>
        <p:nvSpPr>
          <p:cNvPr id="8" name="object 8"/>
          <p:cNvSpPr/>
          <p:nvPr/>
        </p:nvSpPr>
        <p:spPr>
          <a:xfrm>
            <a:off x="586689" y="1252829"/>
            <a:ext cx="5400040" cy="4604385"/>
          </a:xfrm>
          <a:custGeom>
            <a:avLst/>
            <a:gdLst/>
            <a:ahLst/>
            <a:cxnLst/>
            <a:rect l="l" t="t" r="r" b="b"/>
            <a:pathLst>
              <a:path w="5400040" h="4604385">
                <a:moveTo>
                  <a:pt x="0" y="4604385"/>
                </a:moveTo>
                <a:lnTo>
                  <a:pt x="5400039" y="4604385"/>
                </a:lnTo>
                <a:lnTo>
                  <a:pt x="5400039" y="0"/>
                </a:lnTo>
                <a:lnTo>
                  <a:pt x="0" y="0"/>
                </a:lnTo>
                <a:lnTo>
                  <a:pt x="0" y="4604385"/>
                </a:lnTo>
                <a:close/>
              </a:path>
            </a:pathLst>
          </a:custGeom>
          <a:ln w="9525">
            <a:solidFill>
              <a:srgbClr val="5C5B5A"/>
            </a:solidFill>
          </a:ln>
        </p:spPr>
        <p:txBody>
          <a:bodyPr wrap="square" lIns="0" tIns="0" rIns="0" bIns="0" rtlCol="0"/>
          <a:lstStyle/>
          <a:p>
            <a:endParaRPr/>
          </a:p>
        </p:txBody>
      </p:sp>
      <p:sp>
        <p:nvSpPr>
          <p:cNvPr id="9" name="object 9"/>
          <p:cNvSpPr txBox="1"/>
          <p:nvPr/>
        </p:nvSpPr>
        <p:spPr>
          <a:xfrm>
            <a:off x="665480" y="1343914"/>
            <a:ext cx="113665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10" name="object 10"/>
          <p:cNvSpPr txBox="1"/>
          <p:nvPr/>
        </p:nvSpPr>
        <p:spPr>
          <a:xfrm>
            <a:off x="665480" y="1578609"/>
            <a:ext cx="5126990" cy="1040765"/>
          </a:xfrm>
          <a:prstGeom prst="rect">
            <a:avLst/>
          </a:prstGeom>
        </p:spPr>
        <p:txBody>
          <a:bodyPr vert="horz" wrap="square" lIns="0" tIns="12700" rIns="0" bIns="0" rtlCol="0">
            <a:spAutoFit/>
          </a:bodyPr>
          <a:lstStyle/>
          <a:p>
            <a:pPr marL="184785" marR="5080" indent="-172720">
              <a:lnSpc>
                <a:spcPct val="100000"/>
              </a:lnSpc>
              <a:spcBef>
                <a:spcPts val="100"/>
              </a:spcBef>
              <a:buChar char="•"/>
              <a:tabLst>
                <a:tab pos="18478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(25%),</a:t>
            </a:r>
            <a:r>
              <a:rPr sz="1200" spc="-25"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1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10" dirty="0">
                <a:solidFill>
                  <a:srgbClr val="5C5B5A"/>
                </a:solidFill>
                <a:latin typeface="Arial"/>
                <a:cs typeface="Arial"/>
              </a:rPr>
              <a:t>(35%),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mobility</a:t>
            </a:r>
            <a:r>
              <a:rPr sz="1200" spc="-35"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dirty="0">
                <a:solidFill>
                  <a:srgbClr val="5C5B5A"/>
                </a:solidFill>
                <a:latin typeface="Arial"/>
                <a:cs typeface="Arial"/>
              </a:rPr>
              <a:t>(27%),</a:t>
            </a:r>
            <a:r>
              <a:rPr sz="1200" spc="-2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sensory</a:t>
            </a:r>
            <a:r>
              <a:rPr sz="1200" spc="-35"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dirty="0">
                <a:solidFill>
                  <a:srgbClr val="5C5B5A"/>
                </a:solidFill>
                <a:latin typeface="Arial"/>
                <a:cs typeface="Arial"/>
              </a:rPr>
              <a:t>(27%),</a:t>
            </a:r>
            <a:r>
              <a:rPr sz="1200" spc="-20" dirty="0">
                <a:solidFill>
                  <a:srgbClr val="5C5B5A"/>
                </a:solidFill>
                <a:latin typeface="Arial"/>
                <a:cs typeface="Arial"/>
              </a:rPr>
              <a:t> </a:t>
            </a:r>
            <a:r>
              <a:rPr sz="1200" dirty="0">
                <a:solidFill>
                  <a:srgbClr val="5C5B5A"/>
                </a:solidFill>
                <a:latin typeface="Arial"/>
                <a:cs typeface="Arial"/>
              </a:rPr>
              <a:t>learning</a:t>
            </a:r>
            <a:r>
              <a:rPr sz="1200" spc="-50" dirty="0">
                <a:solidFill>
                  <a:srgbClr val="5C5B5A"/>
                </a:solidFill>
                <a:latin typeface="Arial"/>
                <a:cs typeface="Arial"/>
              </a:rPr>
              <a:t> </a:t>
            </a:r>
            <a:r>
              <a:rPr sz="1200" spc="-10" dirty="0">
                <a:solidFill>
                  <a:srgbClr val="5C5B5A"/>
                </a:solidFill>
                <a:latin typeface="Arial"/>
                <a:cs typeface="Arial"/>
              </a:rPr>
              <a:t>disability </a:t>
            </a:r>
            <a:r>
              <a:rPr sz="1200" dirty="0">
                <a:solidFill>
                  <a:srgbClr val="5C5B5A"/>
                </a:solidFill>
                <a:latin typeface="Arial"/>
                <a:cs typeface="Arial"/>
              </a:rPr>
              <a:t>(21%)</a:t>
            </a:r>
            <a:r>
              <a:rPr sz="1200" spc="-25" dirty="0">
                <a:solidFill>
                  <a:srgbClr val="5C5B5A"/>
                </a:solidFill>
                <a:latin typeface="Arial"/>
                <a:cs typeface="Arial"/>
              </a:rPr>
              <a:t> </a:t>
            </a:r>
            <a:r>
              <a:rPr sz="1200" dirty="0">
                <a:solidFill>
                  <a:srgbClr val="5C5B5A"/>
                </a:solidFill>
                <a:latin typeface="Arial"/>
                <a:cs typeface="Arial"/>
              </a:rPr>
              <a:t>or</a:t>
            </a:r>
            <a:r>
              <a:rPr sz="1200" spc="-20" dirty="0">
                <a:solidFill>
                  <a:srgbClr val="5C5B5A"/>
                </a:solidFill>
                <a:latin typeface="Arial"/>
                <a:cs typeface="Arial"/>
              </a:rPr>
              <a:t> </a:t>
            </a:r>
            <a:r>
              <a:rPr sz="1200" dirty="0">
                <a:solidFill>
                  <a:srgbClr val="5C5B5A"/>
                </a:solidFill>
                <a:latin typeface="Arial"/>
                <a:cs typeface="Arial"/>
              </a:rPr>
              <a:t>other</a:t>
            </a:r>
            <a:r>
              <a:rPr sz="1200" spc="-20"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spc="-20" dirty="0">
                <a:solidFill>
                  <a:srgbClr val="5C5B5A"/>
                </a:solidFill>
                <a:latin typeface="Arial"/>
                <a:cs typeface="Arial"/>
              </a:rPr>
              <a:t>(21%)</a:t>
            </a:r>
            <a:endParaRPr sz="1200">
              <a:latin typeface="Arial"/>
              <a:cs typeface="Arial"/>
            </a:endParaRPr>
          </a:p>
          <a:p>
            <a:pPr marL="185420" indent="-172720">
              <a:lnSpc>
                <a:spcPct val="100000"/>
              </a:lnSpc>
              <a:spcBef>
                <a:spcPts val="395"/>
              </a:spcBef>
              <a:buFont typeface="Arial"/>
              <a:buChar char="•"/>
              <a:tabLst>
                <a:tab pos="18542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no</a:t>
            </a:r>
            <a:r>
              <a:rPr sz="1200" i="1" spc="-10" dirty="0">
                <a:solidFill>
                  <a:srgbClr val="5C5B5A"/>
                </a:solidFill>
                <a:latin typeface="Arial"/>
                <a:cs typeface="Arial"/>
              </a:rPr>
              <a:t> </a:t>
            </a:r>
            <a:r>
              <a:rPr sz="1200" i="1" dirty="0">
                <a:solidFill>
                  <a:srgbClr val="5C5B5A"/>
                </a:solidFill>
                <a:latin typeface="Arial"/>
                <a:cs typeface="Arial"/>
              </a:rPr>
              <a:t>religion</a:t>
            </a:r>
            <a:r>
              <a:rPr sz="1200" i="1" spc="-40" dirty="0">
                <a:solidFill>
                  <a:srgbClr val="5C5B5A"/>
                </a:solidFill>
                <a:latin typeface="Arial"/>
                <a:cs typeface="Arial"/>
              </a:rPr>
              <a:t> </a:t>
            </a:r>
            <a:r>
              <a:rPr sz="1200" i="1" spc="-20" dirty="0">
                <a:solidFill>
                  <a:srgbClr val="5C5B5A"/>
                </a:solidFill>
                <a:latin typeface="Arial"/>
                <a:cs typeface="Arial"/>
              </a:rPr>
              <a:t>(15%)</a:t>
            </a:r>
            <a:endParaRPr sz="1200">
              <a:latin typeface="Arial"/>
              <a:cs typeface="Arial"/>
            </a:endParaRPr>
          </a:p>
          <a:p>
            <a:pPr marL="186055" indent="-173355">
              <a:lnSpc>
                <a:spcPct val="100000"/>
              </a:lnSpc>
              <a:spcBef>
                <a:spcPts val="400"/>
              </a:spcBef>
              <a:buChar char="•"/>
              <a:tabLst>
                <a:tab pos="18605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 are</a:t>
            </a:r>
            <a:r>
              <a:rPr sz="1200" spc="-25" dirty="0">
                <a:solidFill>
                  <a:srgbClr val="5C5B5A"/>
                </a:solidFill>
                <a:latin typeface="Arial"/>
                <a:cs typeface="Arial"/>
              </a:rPr>
              <a:t> </a:t>
            </a:r>
            <a:r>
              <a:rPr sz="1200" dirty="0">
                <a:solidFill>
                  <a:srgbClr val="5C5B5A"/>
                </a:solidFill>
                <a:latin typeface="Arial"/>
                <a:cs typeface="Arial"/>
              </a:rPr>
              <a:t>not</a:t>
            </a:r>
            <a:r>
              <a:rPr sz="1200" spc="-10" dirty="0">
                <a:solidFill>
                  <a:srgbClr val="5C5B5A"/>
                </a:solidFill>
                <a:latin typeface="Arial"/>
                <a:cs typeface="Arial"/>
              </a:rPr>
              <a:t> </a:t>
            </a:r>
            <a:r>
              <a:rPr sz="1200" dirty="0">
                <a:solidFill>
                  <a:srgbClr val="5C5B5A"/>
                </a:solidFill>
                <a:latin typeface="Arial"/>
                <a:cs typeface="Arial"/>
              </a:rPr>
              <a:t>heterosexual</a:t>
            </a:r>
            <a:r>
              <a:rPr sz="1200" spc="-40" dirty="0">
                <a:solidFill>
                  <a:srgbClr val="5C5B5A"/>
                </a:solidFill>
                <a:latin typeface="Arial"/>
                <a:cs typeface="Arial"/>
              </a:rPr>
              <a:t> </a:t>
            </a:r>
            <a:r>
              <a:rPr sz="1200" dirty="0">
                <a:solidFill>
                  <a:srgbClr val="5C5B5A"/>
                </a:solidFill>
                <a:latin typeface="Arial"/>
                <a:cs typeface="Arial"/>
              </a:rPr>
              <a:t>(17%),</a:t>
            </a:r>
            <a:r>
              <a:rPr sz="1200" spc="-15" dirty="0">
                <a:solidFill>
                  <a:srgbClr val="5C5B5A"/>
                </a:solidFill>
                <a:latin typeface="Arial"/>
                <a:cs typeface="Arial"/>
              </a:rPr>
              <a:t> </a:t>
            </a:r>
            <a:r>
              <a:rPr sz="1200" spc="-10" dirty="0">
                <a:solidFill>
                  <a:srgbClr val="5C5B5A"/>
                </a:solidFill>
                <a:latin typeface="Arial"/>
                <a:cs typeface="Arial"/>
              </a:rPr>
              <a:t>particularly</a:t>
            </a:r>
            <a:r>
              <a:rPr sz="1200" spc="-35" dirty="0">
                <a:solidFill>
                  <a:srgbClr val="5C5B5A"/>
                </a:solidFill>
                <a:latin typeface="Arial"/>
                <a:cs typeface="Arial"/>
              </a:rPr>
              <a:t> </a:t>
            </a:r>
            <a:r>
              <a:rPr sz="1200" dirty="0">
                <a:solidFill>
                  <a:srgbClr val="5C5B5A"/>
                </a:solidFill>
                <a:latin typeface="Arial"/>
                <a:cs typeface="Arial"/>
              </a:rPr>
              <a:t>those</a:t>
            </a:r>
            <a:r>
              <a:rPr sz="1200" spc="-20" dirty="0">
                <a:solidFill>
                  <a:srgbClr val="5C5B5A"/>
                </a:solidFill>
                <a:latin typeface="Arial"/>
                <a:cs typeface="Arial"/>
              </a:rPr>
              <a:t> </a:t>
            </a:r>
            <a:r>
              <a:rPr sz="1200" dirty="0">
                <a:solidFill>
                  <a:srgbClr val="5C5B5A"/>
                </a:solidFill>
                <a:latin typeface="Arial"/>
                <a:cs typeface="Arial"/>
              </a:rPr>
              <a:t>bisexual</a:t>
            </a:r>
            <a:r>
              <a:rPr sz="1200" spc="-25" dirty="0">
                <a:solidFill>
                  <a:srgbClr val="5C5B5A"/>
                </a:solidFill>
                <a:latin typeface="Arial"/>
                <a:cs typeface="Arial"/>
              </a:rPr>
              <a:t> </a:t>
            </a:r>
            <a:r>
              <a:rPr sz="1200" spc="-10" dirty="0">
                <a:solidFill>
                  <a:srgbClr val="5C5B5A"/>
                </a:solidFill>
                <a:latin typeface="Arial"/>
                <a:cs typeface="Arial"/>
              </a:rPr>
              <a:t>(18%)</a:t>
            </a:r>
            <a:endParaRPr sz="1200">
              <a:latin typeface="Arial"/>
              <a:cs typeface="Arial"/>
            </a:endParaRPr>
          </a:p>
        </p:txBody>
      </p:sp>
      <p:sp>
        <p:nvSpPr>
          <p:cNvPr id="11" name="object 11"/>
          <p:cNvSpPr txBox="1"/>
          <p:nvPr/>
        </p:nvSpPr>
        <p:spPr>
          <a:xfrm>
            <a:off x="665480" y="2878963"/>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12" name="object 12"/>
          <p:cNvSpPr txBox="1"/>
          <p:nvPr/>
        </p:nvSpPr>
        <p:spPr>
          <a:xfrm>
            <a:off x="665480" y="3112134"/>
            <a:ext cx="5175885" cy="2525395"/>
          </a:xfrm>
          <a:prstGeom prst="rect">
            <a:avLst/>
          </a:prstGeom>
        </p:spPr>
        <p:txBody>
          <a:bodyPr vert="horz" wrap="square" lIns="0" tIns="12700" rIns="0" bIns="0" rtlCol="0">
            <a:spAutoFit/>
          </a:bodyPr>
          <a:lstStyle/>
          <a:p>
            <a:pPr marL="184785" marR="66675" indent="-172720">
              <a:lnSpc>
                <a:spcPct val="100000"/>
              </a:lnSpc>
              <a:spcBef>
                <a:spcPts val="100"/>
              </a:spcBef>
              <a:buChar char="•"/>
              <a:tabLst>
                <a:tab pos="18478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feel</a:t>
            </a:r>
            <a:r>
              <a:rPr sz="1200" spc="-4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can</a:t>
            </a:r>
            <a:r>
              <a:rPr sz="1200" spc="-15" dirty="0">
                <a:solidFill>
                  <a:srgbClr val="5C5B5A"/>
                </a:solidFill>
                <a:latin typeface="Arial"/>
                <a:cs typeface="Arial"/>
              </a:rPr>
              <a:t> </a:t>
            </a:r>
            <a:r>
              <a:rPr sz="1200" dirty="0">
                <a:solidFill>
                  <a:srgbClr val="5C5B5A"/>
                </a:solidFill>
                <a:latin typeface="Arial"/>
                <a:cs typeface="Arial"/>
              </a:rPr>
              <a:t>look</a:t>
            </a:r>
            <a:r>
              <a:rPr sz="1200" spc="-30" dirty="0">
                <a:solidFill>
                  <a:srgbClr val="5C5B5A"/>
                </a:solidFill>
                <a:latin typeface="Arial"/>
                <a:cs typeface="Arial"/>
              </a:rPr>
              <a:t> </a:t>
            </a:r>
            <a:r>
              <a:rPr sz="1200" dirty="0">
                <a:solidFill>
                  <a:srgbClr val="5C5B5A"/>
                </a:solidFill>
                <a:latin typeface="Arial"/>
                <a:cs typeface="Arial"/>
              </a:rPr>
              <a:t>after</a:t>
            </a:r>
            <a:r>
              <a:rPr sz="1200" spc="-2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(43%)</a:t>
            </a:r>
            <a:r>
              <a:rPr sz="1200" spc="-1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spc="-20" dirty="0">
                <a:solidFill>
                  <a:srgbClr val="5C5B5A"/>
                </a:solidFill>
                <a:latin typeface="Arial"/>
                <a:cs typeface="Arial"/>
              </a:rPr>
              <a:t>know </a:t>
            </a:r>
            <a:r>
              <a:rPr sz="1200" dirty="0">
                <a:solidFill>
                  <a:srgbClr val="5C5B5A"/>
                </a:solidFill>
                <a:latin typeface="Arial"/>
                <a:cs typeface="Arial"/>
              </a:rPr>
              <a:t>enough</a:t>
            </a:r>
            <a:r>
              <a:rPr sz="1200" spc="-55" dirty="0">
                <a:solidFill>
                  <a:srgbClr val="5C5B5A"/>
                </a:solidFill>
                <a:latin typeface="Arial"/>
                <a:cs typeface="Arial"/>
              </a:rPr>
              <a:t> </a:t>
            </a:r>
            <a:r>
              <a:rPr sz="1200" dirty="0">
                <a:solidFill>
                  <a:srgbClr val="5C5B5A"/>
                </a:solidFill>
                <a:latin typeface="Arial"/>
                <a:cs typeface="Arial"/>
              </a:rPr>
              <a:t>about</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own</a:t>
            </a:r>
            <a:r>
              <a:rPr sz="1200" spc="-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20" dirty="0">
                <a:solidFill>
                  <a:srgbClr val="5C5B5A"/>
                </a:solidFill>
                <a:latin typeface="Arial"/>
                <a:cs typeface="Arial"/>
              </a:rPr>
              <a:t>(37%)</a:t>
            </a:r>
            <a:endParaRPr sz="1200">
              <a:latin typeface="Arial"/>
              <a:cs typeface="Arial"/>
            </a:endParaRPr>
          </a:p>
          <a:p>
            <a:pPr marL="184785" marR="5080" indent="-172720">
              <a:lnSpc>
                <a:spcPct val="100000"/>
              </a:lnSpc>
              <a:spcBef>
                <a:spcPts val="405"/>
              </a:spcBef>
              <a:buChar char="•"/>
              <a:tabLst>
                <a:tab pos="18478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work due</a:t>
            </a:r>
            <a:r>
              <a:rPr sz="1200" spc="-40"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ill</a:t>
            </a:r>
            <a:r>
              <a:rPr sz="1200" spc="-10" dirty="0">
                <a:solidFill>
                  <a:srgbClr val="5C5B5A"/>
                </a:solidFill>
                <a:latin typeface="Arial"/>
                <a:cs typeface="Arial"/>
              </a:rPr>
              <a:t> </a:t>
            </a:r>
            <a:r>
              <a:rPr sz="1200" dirty="0">
                <a:solidFill>
                  <a:srgbClr val="5C5B5A"/>
                </a:solidFill>
                <a:latin typeface="Arial"/>
                <a:cs typeface="Arial"/>
              </a:rPr>
              <a:t>health</a:t>
            </a:r>
            <a:r>
              <a:rPr sz="1200" spc="-20"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dirty="0">
                <a:solidFill>
                  <a:srgbClr val="5C5B5A"/>
                </a:solidFill>
                <a:latin typeface="Arial"/>
                <a:cs typeface="Arial"/>
              </a:rPr>
              <a:t>(41%),</a:t>
            </a:r>
            <a:r>
              <a:rPr sz="1200" spc="-30"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been</a:t>
            </a:r>
            <a:r>
              <a:rPr sz="1200" spc="-40"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spc="-25" dirty="0">
                <a:solidFill>
                  <a:srgbClr val="5C5B5A"/>
                </a:solidFill>
                <a:latin typeface="Arial"/>
                <a:cs typeface="Arial"/>
              </a:rPr>
              <a:t>of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30" dirty="0">
                <a:solidFill>
                  <a:srgbClr val="5C5B5A"/>
                </a:solidFill>
                <a:latin typeface="Arial"/>
                <a:cs typeface="Arial"/>
              </a:rPr>
              <a:t> </a:t>
            </a:r>
            <a:r>
              <a:rPr sz="1200" dirty="0">
                <a:solidFill>
                  <a:srgbClr val="5C5B5A"/>
                </a:solidFill>
                <a:latin typeface="Arial"/>
                <a:cs typeface="Arial"/>
              </a:rPr>
              <a:t>6</a:t>
            </a:r>
            <a:r>
              <a:rPr sz="1200" spc="-10" dirty="0">
                <a:solidFill>
                  <a:srgbClr val="5C5B5A"/>
                </a:solidFill>
                <a:latin typeface="Arial"/>
                <a:cs typeface="Arial"/>
              </a:rPr>
              <a:t> </a:t>
            </a:r>
            <a:r>
              <a:rPr sz="1200" dirty="0">
                <a:solidFill>
                  <a:srgbClr val="5C5B5A"/>
                </a:solidFill>
                <a:latin typeface="Arial"/>
                <a:cs typeface="Arial"/>
              </a:rPr>
              <a:t>months</a:t>
            </a:r>
            <a:r>
              <a:rPr sz="1200" spc="-4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less</a:t>
            </a:r>
            <a:r>
              <a:rPr sz="1200" spc="-15" dirty="0">
                <a:solidFill>
                  <a:srgbClr val="5C5B5A"/>
                </a:solidFill>
                <a:latin typeface="Arial"/>
                <a:cs typeface="Arial"/>
              </a:rPr>
              <a:t> </a:t>
            </a:r>
            <a:r>
              <a:rPr sz="1200" dirty="0">
                <a:solidFill>
                  <a:srgbClr val="5C5B5A"/>
                </a:solidFill>
                <a:latin typeface="Arial"/>
                <a:cs typeface="Arial"/>
              </a:rPr>
              <a:t>(37%),</a:t>
            </a:r>
            <a:r>
              <a:rPr sz="1200" spc="-20" dirty="0">
                <a:solidFill>
                  <a:srgbClr val="5C5B5A"/>
                </a:solidFill>
                <a:latin typeface="Arial"/>
                <a:cs typeface="Arial"/>
              </a:rPr>
              <a:t> </a:t>
            </a:r>
            <a:r>
              <a:rPr sz="1200" dirty="0">
                <a:solidFill>
                  <a:srgbClr val="5C5B5A"/>
                </a:solidFill>
                <a:latin typeface="Arial"/>
                <a:cs typeface="Arial"/>
              </a:rPr>
              <a:t>or</a:t>
            </a:r>
            <a:r>
              <a:rPr sz="1200" spc="-20"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been</a:t>
            </a:r>
            <a:r>
              <a:rPr sz="1200" spc="-40" dirty="0">
                <a:solidFill>
                  <a:srgbClr val="5C5B5A"/>
                </a:solidFill>
                <a:latin typeface="Arial"/>
                <a:cs typeface="Arial"/>
              </a:rPr>
              <a:t> </a:t>
            </a:r>
            <a:r>
              <a:rPr sz="1200" dirty="0">
                <a:solidFill>
                  <a:srgbClr val="5C5B5A"/>
                </a:solidFill>
                <a:latin typeface="Arial"/>
                <a:cs typeface="Arial"/>
              </a:rPr>
              <a:t>out</a:t>
            </a:r>
            <a:r>
              <a:rPr sz="1200" spc="-1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30" dirty="0">
                <a:solidFill>
                  <a:srgbClr val="5C5B5A"/>
                </a:solidFill>
                <a:latin typeface="Arial"/>
                <a:cs typeface="Arial"/>
              </a:rPr>
              <a:t> </a:t>
            </a:r>
            <a:r>
              <a:rPr sz="1200" dirty="0">
                <a:solidFill>
                  <a:srgbClr val="5C5B5A"/>
                </a:solidFill>
                <a:latin typeface="Arial"/>
                <a:cs typeface="Arial"/>
              </a:rPr>
              <a:t>more</a:t>
            </a:r>
            <a:r>
              <a:rPr sz="1200" spc="-15" dirty="0">
                <a:solidFill>
                  <a:srgbClr val="5C5B5A"/>
                </a:solidFill>
                <a:latin typeface="Arial"/>
                <a:cs typeface="Arial"/>
              </a:rPr>
              <a:t> </a:t>
            </a:r>
            <a:r>
              <a:rPr sz="1200" dirty="0">
                <a:solidFill>
                  <a:srgbClr val="5C5B5A"/>
                </a:solidFill>
                <a:latin typeface="Arial"/>
                <a:cs typeface="Arial"/>
              </a:rPr>
              <a:t>than</a:t>
            </a:r>
            <a:r>
              <a:rPr sz="1200" spc="-30" dirty="0">
                <a:solidFill>
                  <a:srgbClr val="5C5B5A"/>
                </a:solidFill>
                <a:latin typeface="Arial"/>
                <a:cs typeface="Arial"/>
              </a:rPr>
              <a:t> </a:t>
            </a:r>
            <a:r>
              <a:rPr sz="1200" spc="-50" dirty="0">
                <a:solidFill>
                  <a:srgbClr val="5C5B5A"/>
                </a:solidFill>
                <a:latin typeface="Arial"/>
                <a:cs typeface="Arial"/>
              </a:rPr>
              <a:t>6 </a:t>
            </a:r>
            <a:r>
              <a:rPr sz="1200" dirty="0">
                <a:solidFill>
                  <a:srgbClr val="5C5B5A"/>
                </a:solidFill>
                <a:latin typeface="Arial"/>
                <a:cs typeface="Arial"/>
              </a:rPr>
              <a:t>months</a:t>
            </a:r>
            <a:r>
              <a:rPr sz="1200" spc="-50" dirty="0">
                <a:solidFill>
                  <a:srgbClr val="5C5B5A"/>
                </a:solidFill>
                <a:latin typeface="Arial"/>
                <a:cs typeface="Arial"/>
              </a:rPr>
              <a:t> </a:t>
            </a:r>
            <a:r>
              <a:rPr sz="1200" spc="-10" dirty="0">
                <a:solidFill>
                  <a:srgbClr val="5C5B5A"/>
                </a:solidFill>
                <a:latin typeface="Arial"/>
                <a:cs typeface="Arial"/>
              </a:rPr>
              <a:t>(30%)</a:t>
            </a:r>
            <a:endParaRPr sz="1200">
              <a:latin typeface="Arial"/>
              <a:cs typeface="Arial"/>
            </a:endParaRPr>
          </a:p>
          <a:p>
            <a:pPr marL="184785" marR="253365" indent="-172720">
              <a:lnSpc>
                <a:spcPct val="100000"/>
              </a:lnSpc>
              <a:spcBef>
                <a:spcPts val="400"/>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dissatisfied</a:t>
            </a:r>
            <a:r>
              <a:rPr sz="1200" spc="-45"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local</a:t>
            </a:r>
            <a:r>
              <a:rPr sz="1200" spc="-30" dirty="0">
                <a:solidFill>
                  <a:srgbClr val="5C5B5A"/>
                </a:solidFill>
                <a:latin typeface="Arial"/>
                <a:cs typeface="Arial"/>
              </a:rPr>
              <a:t> </a:t>
            </a:r>
            <a:r>
              <a:rPr sz="1200" dirty="0">
                <a:solidFill>
                  <a:srgbClr val="5C5B5A"/>
                </a:solidFill>
                <a:latin typeface="Arial"/>
                <a:cs typeface="Arial"/>
              </a:rPr>
              <a:t>area</a:t>
            </a:r>
            <a:r>
              <a:rPr sz="1200" spc="-15" dirty="0">
                <a:solidFill>
                  <a:srgbClr val="5C5B5A"/>
                </a:solidFill>
                <a:latin typeface="Arial"/>
                <a:cs typeface="Arial"/>
              </a:rPr>
              <a:t> </a:t>
            </a:r>
            <a:r>
              <a:rPr sz="1200" dirty="0">
                <a:solidFill>
                  <a:srgbClr val="5C5B5A"/>
                </a:solidFill>
                <a:latin typeface="Arial"/>
                <a:cs typeface="Arial"/>
              </a:rPr>
              <a:t>(32%)</a:t>
            </a:r>
            <a:r>
              <a:rPr sz="1200" spc="-30" dirty="0">
                <a:solidFill>
                  <a:srgbClr val="5C5B5A"/>
                </a:solidFill>
                <a:latin typeface="Arial"/>
                <a:cs typeface="Arial"/>
              </a:rPr>
              <a:t> </a:t>
            </a:r>
            <a:r>
              <a:rPr sz="1200" dirty="0">
                <a:solidFill>
                  <a:srgbClr val="5C5B5A"/>
                </a:solidFill>
                <a:latin typeface="Arial"/>
                <a:cs typeface="Arial"/>
              </a:rPr>
              <a:t>or</a:t>
            </a:r>
            <a:r>
              <a:rPr sz="1200" spc="15" dirty="0">
                <a:solidFill>
                  <a:srgbClr val="5C5B5A"/>
                </a:solidFill>
                <a:latin typeface="Arial"/>
                <a:cs typeface="Arial"/>
              </a:rPr>
              <a:t> </a:t>
            </a:r>
            <a:r>
              <a:rPr sz="1200" i="1" dirty="0">
                <a:solidFill>
                  <a:srgbClr val="5C5B5A"/>
                </a:solidFill>
                <a:latin typeface="Arial"/>
                <a:cs typeface="Arial"/>
              </a:rPr>
              <a:t>would</a:t>
            </a:r>
            <a:r>
              <a:rPr sz="1200" i="1" spc="-55"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spc="-10" dirty="0">
                <a:solidFill>
                  <a:srgbClr val="5C5B5A"/>
                </a:solidFill>
                <a:latin typeface="Arial"/>
                <a:cs typeface="Arial"/>
              </a:rPr>
              <a:t>recommend </a:t>
            </a:r>
            <a:r>
              <a:rPr sz="1200" i="1" dirty="0">
                <a:solidFill>
                  <a:srgbClr val="5C5B5A"/>
                </a:solidFill>
                <a:latin typeface="Arial"/>
                <a:cs typeface="Arial"/>
              </a:rPr>
              <a:t>their</a:t>
            </a:r>
            <a:r>
              <a:rPr sz="1200" i="1" spc="-30" dirty="0">
                <a:solidFill>
                  <a:srgbClr val="5C5B5A"/>
                </a:solidFill>
                <a:latin typeface="Arial"/>
                <a:cs typeface="Arial"/>
              </a:rPr>
              <a:t> </a:t>
            </a:r>
            <a:r>
              <a:rPr sz="1200" i="1" dirty="0">
                <a:solidFill>
                  <a:srgbClr val="5C5B5A"/>
                </a:solidFill>
                <a:latin typeface="Arial"/>
                <a:cs typeface="Arial"/>
              </a:rPr>
              <a:t>local</a:t>
            </a:r>
            <a:r>
              <a:rPr sz="1200" i="1" spc="-30" dirty="0">
                <a:solidFill>
                  <a:srgbClr val="5C5B5A"/>
                </a:solidFill>
                <a:latin typeface="Arial"/>
                <a:cs typeface="Arial"/>
              </a:rPr>
              <a:t> </a:t>
            </a:r>
            <a:r>
              <a:rPr sz="1200" i="1" dirty="0">
                <a:solidFill>
                  <a:srgbClr val="5C5B5A"/>
                </a:solidFill>
                <a:latin typeface="Arial"/>
                <a:cs typeface="Arial"/>
              </a:rPr>
              <a:t>area</a:t>
            </a:r>
            <a:r>
              <a:rPr sz="1200" i="1" spc="-25" dirty="0">
                <a:solidFill>
                  <a:srgbClr val="5C5B5A"/>
                </a:solidFill>
                <a:latin typeface="Arial"/>
                <a:cs typeface="Arial"/>
              </a:rPr>
              <a:t> </a:t>
            </a:r>
            <a:r>
              <a:rPr sz="1200" i="1" spc="-10" dirty="0">
                <a:solidFill>
                  <a:srgbClr val="5C5B5A"/>
                </a:solidFill>
                <a:latin typeface="Arial"/>
                <a:cs typeface="Arial"/>
              </a:rPr>
              <a:t>(28%)</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been</a:t>
            </a:r>
            <a:r>
              <a:rPr sz="1200" spc="-35" dirty="0">
                <a:solidFill>
                  <a:srgbClr val="5C5B5A"/>
                </a:solidFill>
                <a:latin typeface="Arial"/>
                <a:cs typeface="Arial"/>
              </a:rPr>
              <a:t> </a:t>
            </a:r>
            <a:r>
              <a:rPr sz="1200" dirty="0">
                <a:solidFill>
                  <a:srgbClr val="5C5B5A"/>
                </a:solidFill>
                <a:latin typeface="Arial"/>
                <a:cs typeface="Arial"/>
              </a:rPr>
              <a:t>treated</a:t>
            </a:r>
            <a:r>
              <a:rPr sz="1200" spc="-30" dirty="0">
                <a:solidFill>
                  <a:srgbClr val="5C5B5A"/>
                </a:solidFill>
                <a:latin typeface="Arial"/>
                <a:cs typeface="Arial"/>
              </a:rPr>
              <a:t> </a:t>
            </a:r>
            <a:r>
              <a:rPr sz="1200" dirty="0">
                <a:solidFill>
                  <a:srgbClr val="5C5B5A"/>
                </a:solidFill>
                <a:latin typeface="Arial"/>
                <a:cs typeface="Arial"/>
              </a:rPr>
              <a:t>unfairly</a:t>
            </a:r>
            <a:r>
              <a:rPr sz="1200" spc="-45" dirty="0">
                <a:solidFill>
                  <a:srgbClr val="5C5B5A"/>
                </a:solidFill>
                <a:latin typeface="Arial"/>
                <a:cs typeface="Arial"/>
              </a:rPr>
              <a:t> </a:t>
            </a:r>
            <a:r>
              <a:rPr sz="1200" dirty="0">
                <a:solidFill>
                  <a:srgbClr val="5C5B5A"/>
                </a:solidFill>
                <a:latin typeface="Arial"/>
                <a:cs typeface="Arial"/>
              </a:rPr>
              <a:t>by</a:t>
            </a:r>
            <a:r>
              <a:rPr sz="1200" spc="-20" dirty="0">
                <a:solidFill>
                  <a:srgbClr val="5C5B5A"/>
                </a:solidFill>
                <a:latin typeface="Arial"/>
                <a:cs typeface="Arial"/>
              </a:rPr>
              <a:t> </a:t>
            </a:r>
            <a:r>
              <a:rPr sz="1200" dirty="0">
                <a:solidFill>
                  <a:srgbClr val="5C5B5A"/>
                </a:solidFill>
                <a:latin typeface="Arial"/>
                <a:cs typeface="Arial"/>
              </a:rPr>
              <a:t>society</a:t>
            </a:r>
            <a:r>
              <a:rPr sz="1200" spc="-20" dirty="0">
                <a:solidFill>
                  <a:srgbClr val="5C5B5A"/>
                </a:solidFill>
                <a:latin typeface="Arial"/>
                <a:cs typeface="Arial"/>
              </a:rPr>
              <a:t> </a:t>
            </a:r>
            <a:r>
              <a:rPr sz="1200" spc="-10" dirty="0">
                <a:solidFill>
                  <a:srgbClr val="5C5B5A"/>
                </a:solidFill>
                <a:latin typeface="Arial"/>
                <a:cs typeface="Arial"/>
              </a:rPr>
              <a:t>(32%)</a:t>
            </a:r>
            <a:endParaRPr sz="1200">
              <a:latin typeface="Arial"/>
              <a:cs typeface="Arial"/>
            </a:endParaRPr>
          </a:p>
          <a:p>
            <a:pPr marL="186055" indent="-173355">
              <a:lnSpc>
                <a:spcPct val="100000"/>
              </a:lnSpc>
              <a:spcBef>
                <a:spcPts val="409"/>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30" dirty="0">
                <a:solidFill>
                  <a:srgbClr val="5C5B5A"/>
                </a:solidFill>
                <a:latin typeface="Arial"/>
                <a:cs typeface="Arial"/>
              </a:rPr>
              <a:t> </a:t>
            </a:r>
            <a:r>
              <a:rPr sz="1200" dirty="0">
                <a:solidFill>
                  <a:srgbClr val="5C5B5A"/>
                </a:solidFill>
                <a:latin typeface="Arial"/>
                <a:cs typeface="Arial"/>
              </a:rPr>
              <a:t>dissatisfied</a:t>
            </a:r>
            <a:r>
              <a:rPr sz="1200" spc="-45"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their</a:t>
            </a:r>
            <a:r>
              <a:rPr sz="1200" spc="-35" dirty="0">
                <a:solidFill>
                  <a:srgbClr val="5C5B5A"/>
                </a:solidFill>
                <a:latin typeface="Arial"/>
                <a:cs typeface="Arial"/>
              </a:rPr>
              <a:t> </a:t>
            </a:r>
            <a:r>
              <a:rPr sz="1200" dirty="0">
                <a:solidFill>
                  <a:srgbClr val="5C5B5A"/>
                </a:solidFill>
                <a:latin typeface="Arial"/>
                <a:cs typeface="Arial"/>
              </a:rPr>
              <a:t>job</a:t>
            </a:r>
            <a:r>
              <a:rPr sz="1200" spc="-15" dirty="0">
                <a:solidFill>
                  <a:srgbClr val="5C5B5A"/>
                </a:solidFill>
                <a:latin typeface="Arial"/>
                <a:cs typeface="Arial"/>
              </a:rPr>
              <a:t> </a:t>
            </a:r>
            <a:r>
              <a:rPr sz="1200" dirty="0">
                <a:solidFill>
                  <a:srgbClr val="5C5B5A"/>
                </a:solidFill>
                <a:latin typeface="Arial"/>
                <a:cs typeface="Arial"/>
              </a:rPr>
              <a:t>(31%),</a:t>
            </a:r>
            <a:r>
              <a:rPr sz="1200" spc="-20" dirty="0">
                <a:solidFill>
                  <a:srgbClr val="5C5B5A"/>
                </a:solidFill>
                <a:latin typeface="Arial"/>
                <a:cs typeface="Arial"/>
              </a:rPr>
              <a:t> </a:t>
            </a:r>
            <a:r>
              <a:rPr sz="1200" dirty="0">
                <a:solidFill>
                  <a:srgbClr val="5C5B5A"/>
                </a:solidFill>
                <a:latin typeface="Arial"/>
                <a:cs typeface="Arial"/>
              </a:rPr>
              <a:t>pay</a:t>
            </a:r>
            <a:r>
              <a:rPr sz="1200" spc="-30" dirty="0">
                <a:solidFill>
                  <a:srgbClr val="5C5B5A"/>
                </a:solidFill>
                <a:latin typeface="Arial"/>
                <a:cs typeface="Arial"/>
              </a:rPr>
              <a:t> </a:t>
            </a:r>
            <a:r>
              <a:rPr sz="1200" dirty="0">
                <a:solidFill>
                  <a:srgbClr val="5C5B5A"/>
                </a:solidFill>
                <a:latin typeface="Arial"/>
                <a:cs typeface="Arial"/>
              </a:rPr>
              <a:t>(22%)</a:t>
            </a:r>
            <a:r>
              <a:rPr sz="1200" spc="-2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work</a:t>
            </a:r>
            <a:r>
              <a:rPr sz="1200" spc="-10" dirty="0">
                <a:solidFill>
                  <a:srgbClr val="5C5B5A"/>
                </a:solidFill>
                <a:latin typeface="Arial"/>
                <a:cs typeface="Arial"/>
              </a:rPr>
              <a:t> hours</a:t>
            </a:r>
            <a:endParaRPr sz="1200">
              <a:latin typeface="Arial"/>
              <a:cs typeface="Arial"/>
            </a:endParaRPr>
          </a:p>
          <a:p>
            <a:pPr marL="184785">
              <a:lnSpc>
                <a:spcPct val="100000"/>
              </a:lnSpc>
            </a:pPr>
            <a:r>
              <a:rPr sz="1200" spc="-20" dirty="0">
                <a:solidFill>
                  <a:srgbClr val="5C5B5A"/>
                </a:solidFill>
                <a:latin typeface="Arial"/>
                <a:cs typeface="Arial"/>
              </a:rPr>
              <a:t>(22%)</a:t>
            </a:r>
            <a:endParaRPr sz="1200">
              <a:latin typeface="Arial"/>
              <a:cs typeface="Arial"/>
            </a:endParaRPr>
          </a:p>
          <a:p>
            <a:pPr marL="186055" indent="-173355">
              <a:lnSpc>
                <a:spcPct val="100000"/>
              </a:lnSpc>
              <a:spcBef>
                <a:spcPts val="400"/>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feel</a:t>
            </a:r>
            <a:r>
              <a:rPr sz="1200" spc="-45" dirty="0">
                <a:solidFill>
                  <a:srgbClr val="5C5B5A"/>
                </a:solidFill>
                <a:latin typeface="Arial"/>
                <a:cs typeface="Arial"/>
              </a:rPr>
              <a:t> </a:t>
            </a:r>
            <a:r>
              <a:rPr sz="1200" dirty="0">
                <a:solidFill>
                  <a:srgbClr val="5C5B5A"/>
                </a:solidFill>
                <a:latin typeface="Arial"/>
                <a:cs typeface="Arial"/>
              </a:rPr>
              <a:t>lonely</a:t>
            </a:r>
            <a:r>
              <a:rPr sz="1200" spc="-35" dirty="0">
                <a:solidFill>
                  <a:srgbClr val="5C5B5A"/>
                </a:solidFill>
                <a:latin typeface="Arial"/>
                <a:cs typeface="Arial"/>
              </a:rPr>
              <a:t> </a:t>
            </a:r>
            <a:r>
              <a:rPr sz="1200" dirty="0">
                <a:solidFill>
                  <a:srgbClr val="5C5B5A"/>
                </a:solidFill>
                <a:latin typeface="Arial"/>
                <a:cs typeface="Arial"/>
              </a:rPr>
              <a:t>at</a:t>
            </a:r>
            <a:r>
              <a:rPr sz="1200" spc="-15" dirty="0">
                <a:solidFill>
                  <a:srgbClr val="5C5B5A"/>
                </a:solidFill>
                <a:latin typeface="Arial"/>
                <a:cs typeface="Arial"/>
              </a:rPr>
              <a:t> </a:t>
            </a:r>
            <a:r>
              <a:rPr sz="1200" dirty="0">
                <a:solidFill>
                  <a:srgbClr val="5C5B5A"/>
                </a:solidFill>
                <a:latin typeface="Arial"/>
                <a:cs typeface="Arial"/>
              </a:rPr>
              <a:t>least</a:t>
            </a:r>
            <a:r>
              <a:rPr sz="1200" spc="-15" dirty="0">
                <a:solidFill>
                  <a:srgbClr val="5C5B5A"/>
                </a:solidFill>
                <a:latin typeface="Arial"/>
                <a:cs typeface="Arial"/>
              </a:rPr>
              <a:t> </a:t>
            </a:r>
            <a:r>
              <a:rPr sz="1200" dirty="0">
                <a:solidFill>
                  <a:srgbClr val="5C5B5A"/>
                </a:solidFill>
                <a:latin typeface="Arial"/>
                <a:cs typeface="Arial"/>
              </a:rPr>
              <a:t>some</a:t>
            </a:r>
            <a:r>
              <a:rPr sz="1200" spc="-30"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time</a:t>
            </a:r>
            <a:r>
              <a:rPr sz="1200" spc="-30" dirty="0">
                <a:solidFill>
                  <a:srgbClr val="5C5B5A"/>
                </a:solidFill>
                <a:latin typeface="Arial"/>
                <a:cs typeface="Arial"/>
              </a:rPr>
              <a:t> </a:t>
            </a:r>
            <a:r>
              <a:rPr sz="1200" spc="-10" dirty="0">
                <a:solidFill>
                  <a:srgbClr val="5C5B5A"/>
                </a:solidFill>
                <a:latin typeface="Arial"/>
                <a:cs typeface="Arial"/>
              </a:rPr>
              <a:t>(28%)</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5" dirty="0">
                <a:solidFill>
                  <a:srgbClr val="5C5B5A"/>
                </a:solidFill>
                <a:latin typeface="Arial"/>
                <a:cs typeface="Arial"/>
              </a:rPr>
              <a:t> </a:t>
            </a:r>
            <a:r>
              <a:rPr sz="1200" i="1" dirty="0">
                <a:solidFill>
                  <a:srgbClr val="5C5B5A"/>
                </a:solidFill>
                <a:latin typeface="Arial"/>
                <a:cs typeface="Arial"/>
              </a:rPr>
              <a:t>household</a:t>
            </a:r>
            <a:r>
              <a:rPr sz="1200" i="1" spc="-55" dirty="0">
                <a:solidFill>
                  <a:srgbClr val="5C5B5A"/>
                </a:solidFill>
                <a:latin typeface="Arial"/>
                <a:cs typeface="Arial"/>
              </a:rPr>
              <a:t> </a:t>
            </a:r>
            <a:r>
              <a:rPr sz="1200" i="1" dirty="0">
                <a:solidFill>
                  <a:srgbClr val="5C5B5A"/>
                </a:solidFill>
                <a:latin typeface="Arial"/>
                <a:cs typeface="Arial"/>
              </a:rPr>
              <a:t>income</a:t>
            </a:r>
            <a:r>
              <a:rPr sz="1200" i="1" spc="-25" dirty="0">
                <a:solidFill>
                  <a:srgbClr val="5C5B5A"/>
                </a:solidFill>
                <a:latin typeface="Arial"/>
                <a:cs typeface="Arial"/>
              </a:rPr>
              <a:t> </a:t>
            </a:r>
            <a:r>
              <a:rPr sz="1200" i="1" dirty="0">
                <a:solidFill>
                  <a:srgbClr val="5C5B5A"/>
                </a:solidFill>
                <a:latin typeface="Arial"/>
                <a:cs typeface="Arial"/>
              </a:rPr>
              <a:t>below</a:t>
            </a:r>
            <a:r>
              <a:rPr sz="1200" i="1" spc="-35" dirty="0">
                <a:solidFill>
                  <a:srgbClr val="5C5B5A"/>
                </a:solidFill>
                <a:latin typeface="Arial"/>
                <a:cs typeface="Arial"/>
              </a:rPr>
              <a:t> </a:t>
            </a:r>
            <a:r>
              <a:rPr sz="1200" i="1" dirty="0">
                <a:solidFill>
                  <a:srgbClr val="5C5B5A"/>
                </a:solidFill>
                <a:latin typeface="Arial"/>
                <a:cs typeface="Arial"/>
              </a:rPr>
              <a:t>£10.4k</a:t>
            </a:r>
            <a:r>
              <a:rPr sz="1200" i="1" spc="-45" dirty="0">
                <a:solidFill>
                  <a:srgbClr val="5C5B5A"/>
                </a:solidFill>
                <a:latin typeface="Arial"/>
                <a:cs typeface="Arial"/>
              </a:rPr>
              <a:t> </a:t>
            </a:r>
            <a:r>
              <a:rPr sz="1200" i="1" spc="-10" dirty="0">
                <a:solidFill>
                  <a:srgbClr val="5C5B5A"/>
                </a:solidFill>
                <a:latin typeface="Arial"/>
                <a:cs typeface="Arial"/>
              </a:rPr>
              <a:t>(27%)</a:t>
            </a:r>
            <a:endParaRPr sz="1200">
              <a:latin typeface="Arial"/>
              <a:cs typeface="Arial"/>
            </a:endParaRPr>
          </a:p>
        </p:txBody>
      </p:sp>
      <p:grpSp>
        <p:nvGrpSpPr>
          <p:cNvPr id="13" name="object 13"/>
          <p:cNvGrpSpPr/>
          <p:nvPr/>
        </p:nvGrpSpPr>
        <p:grpSpPr>
          <a:xfrm>
            <a:off x="6202235" y="798982"/>
            <a:ext cx="5409565" cy="458470"/>
            <a:chOff x="6202235" y="798982"/>
            <a:chExt cx="5409565" cy="458470"/>
          </a:xfrm>
        </p:grpSpPr>
        <p:sp>
          <p:nvSpPr>
            <p:cNvPr id="14" name="object 14"/>
            <p:cNvSpPr/>
            <p:nvPr/>
          </p:nvSpPr>
          <p:spPr>
            <a:xfrm>
              <a:off x="6206997" y="803744"/>
              <a:ext cx="5400040" cy="448945"/>
            </a:xfrm>
            <a:custGeom>
              <a:avLst/>
              <a:gdLst/>
              <a:ahLst/>
              <a:cxnLst/>
              <a:rect l="l" t="t" r="r" b="b"/>
              <a:pathLst>
                <a:path w="5400040" h="448944">
                  <a:moveTo>
                    <a:pt x="5400040" y="0"/>
                  </a:moveTo>
                  <a:lnTo>
                    <a:pt x="0" y="0"/>
                  </a:lnTo>
                  <a:lnTo>
                    <a:pt x="0" y="448348"/>
                  </a:lnTo>
                  <a:lnTo>
                    <a:pt x="5400040" y="448348"/>
                  </a:lnTo>
                  <a:lnTo>
                    <a:pt x="5400040" y="0"/>
                  </a:lnTo>
                  <a:close/>
                </a:path>
              </a:pathLst>
            </a:custGeom>
            <a:solidFill>
              <a:srgbClr val="5C5B5A"/>
            </a:solidFill>
          </p:spPr>
          <p:txBody>
            <a:bodyPr wrap="square" lIns="0" tIns="0" rIns="0" bIns="0" rtlCol="0"/>
            <a:lstStyle/>
            <a:p>
              <a:endParaRPr/>
            </a:p>
          </p:txBody>
        </p:sp>
        <p:sp>
          <p:nvSpPr>
            <p:cNvPr id="15" name="object 15"/>
            <p:cNvSpPr/>
            <p:nvPr/>
          </p:nvSpPr>
          <p:spPr>
            <a:xfrm>
              <a:off x="6206997" y="803744"/>
              <a:ext cx="5400040" cy="448945"/>
            </a:xfrm>
            <a:custGeom>
              <a:avLst/>
              <a:gdLst/>
              <a:ahLst/>
              <a:cxnLst/>
              <a:rect l="l" t="t" r="r" b="b"/>
              <a:pathLst>
                <a:path w="5400040" h="448944">
                  <a:moveTo>
                    <a:pt x="0" y="448348"/>
                  </a:moveTo>
                  <a:lnTo>
                    <a:pt x="5400040" y="448348"/>
                  </a:lnTo>
                  <a:lnTo>
                    <a:pt x="5400040" y="0"/>
                  </a:lnTo>
                  <a:lnTo>
                    <a:pt x="0" y="0"/>
                  </a:lnTo>
                  <a:lnTo>
                    <a:pt x="0" y="448348"/>
                  </a:lnTo>
                  <a:close/>
                </a:path>
              </a:pathLst>
            </a:custGeom>
            <a:ln w="9525">
              <a:solidFill>
                <a:srgbClr val="5C5B5A"/>
              </a:solidFill>
            </a:ln>
          </p:spPr>
          <p:txBody>
            <a:bodyPr wrap="square" lIns="0" tIns="0" rIns="0" bIns="0" rtlCol="0"/>
            <a:lstStyle/>
            <a:p>
              <a:endParaRPr/>
            </a:p>
          </p:txBody>
        </p:sp>
      </p:grpSp>
      <p:sp>
        <p:nvSpPr>
          <p:cNvPr id="16" name="object 16"/>
          <p:cNvSpPr txBox="1"/>
          <p:nvPr/>
        </p:nvSpPr>
        <p:spPr>
          <a:xfrm>
            <a:off x="6427089" y="827913"/>
            <a:ext cx="4959985" cy="391160"/>
          </a:xfrm>
          <a:prstGeom prst="rect">
            <a:avLst/>
          </a:prstGeom>
        </p:spPr>
        <p:txBody>
          <a:bodyPr vert="horz" wrap="square" lIns="0" tIns="12700" rIns="0" bIns="0" rtlCol="0">
            <a:spAutoFit/>
          </a:bodyPr>
          <a:lstStyle/>
          <a:p>
            <a:pPr marL="2175510" marR="5080" indent="-2163445">
              <a:lnSpc>
                <a:spcPct val="100000"/>
              </a:lnSpc>
              <a:spcBef>
                <a:spcPts val="100"/>
              </a:spcBef>
            </a:pPr>
            <a:r>
              <a:rPr sz="1200" b="1" dirty="0">
                <a:solidFill>
                  <a:srgbClr val="FFFFFF"/>
                </a:solidFill>
                <a:latin typeface="Arial"/>
                <a:cs typeface="Arial"/>
              </a:rPr>
              <a:t>%</a:t>
            </a:r>
            <a:r>
              <a:rPr sz="1200" b="1" spc="-15" dirty="0">
                <a:solidFill>
                  <a:srgbClr val="FFFFFF"/>
                </a:solidFill>
                <a:latin typeface="Arial"/>
                <a:cs typeface="Arial"/>
              </a:rPr>
              <a:t> </a:t>
            </a:r>
            <a:r>
              <a:rPr sz="1200" b="1" dirty="0">
                <a:solidFill>
                  <a:srgbClr val="FFFFFF"/>
                </a:solidFill>
                <a:latin typeface="Arial"/>
                <a:cs typeface="Arial"/>
              </a:rPr>
              <a:t>who</a:t>
            </a:r>
            <a:r>
              <a:rPr sz="1200" b="1" spc="-30" dirty="0">
                <a:solidFill>
                  <a:srgbClr val="FFFFFF"/>
                </a:solidFill>
                <a:latin typeface="Arial"/>
                <a:cs typeface="Arial"/>
              </a:rPr>
              <a:t> </a:t>
            </a:r>
            <a:r>
              <a:rPr sz="1200" b="1" dirty="0">
                <a:solidFill>
                  <a:srgbClr val="FFFFFF"/>
                </a:solidFill>
                <a:latin typeface="Arial"/>
                <a:cs typeface="Arial"/>
              </a:rPr>
              <a:t>felt</a:t>
            </a:r>
            <a:r>
              <a:rPr sz="1200" b="1" spc="-15" dirty="0">
                <a:solidFill>
                  <a:srgbClr val="FFFFFF"/>
                </a:solidFill>
                <a:latin typeface="Arial"/>
                <a:cs typeface="Arial"/>
              </a:rPr>
              <a:t> </a:t>
            </a:r>
            <a:r>
              <a:rPr sz="1200" b="1" dirty="0">
                <a:solidFill>
                  <a:srgbClr val="FFFFFF"/>
                </a:solidFill>
                <a:latin typeface="Arial"/>
                <a:cs typeface="Arial"/>
              </a:rPr>
              <a:t>‘highly </a:t>
            </a:r>
            <a:r>
              <a:rPr sz="1200" b="1" spc="-10" dirty="0">
                <a:solidFill>
                  <a:srgbClr val="FFFFFF"/>
                </a:solidFill>
                <a:latin typeface="Arial"/>
                <a:cs typeface="Arial"/>
              </a:rPr>
              <a:t>anxious’</a:t>
            </a:r>
            <a:r>
              <a:rPr sz="1200" b="1" spc="-65" dirty="0">
                <a:solidFill>
                  <a:srgbClr val="FFFFFF"/>
                </a:solidFill>
                <a:latin typeface="Arial"/>
                <a:cs typeface="Arial"/>
              </a:rPr>
              <a:t> </a:t>
            </a:r>
            <a:r>
              <a:rPr sz="1200" b="1" dirty="0">
                <a:solidFill>
                  <a:srgbClr val="FFFFFF"/>
                </a:solidFill>
                <a:latin typeface="Arial"/>
                <a:cs typeface="Arial"/>
              </a:rPr>
              <a:t>compared</a:t>
            </a:r>
            <a:r>
              <a:rPr sz="1200" b="1" spc="-35" dirty="0">
                <a:solidFill>
                  <a:srgbClr val="FFFFFF"/>
                </a:solidFill>
                <a:latin typeface="Arial"/>
                <a:cs typeface="Arial"/>
              </a:rPr>
              <a:t> </a:t>
            </a:r>
            <a:r>
              <a:rPr sz="1200" b="1" dirty="0">
                <a:solidFill>
                  <a:srgbClr val="FFFFFF"/>
                </a:solidFill>
                <a:latin typeface="Arial"/>
                <a:cs typeface="Arial"/>
              </a:rPr>
              <a:t>to</a:t>
            </a:r>
            <a:r>
              <a:rPr sz="1200" b="1" spc="-10" dirty="0">
                <a:solidFill>
                  <a:srgbClr val="FFFFFF"/>
                </a:solidFill>
                <a:latin typeface="Arial"/>
                <a:cs typeface="Arial"/>
              </a:rPr>
              <a:t> </a:t>
            </a:r>
            <a:r>
              <a:rPr sz="1200" b="1" dirty="0">
                <a:solidFill>
                  <a:srgbClr val="FFFFFF"/>
                </a:solidFill>
                <a:latin typeface="Arial"/>
                <a:cs typeface="Arial"/>
              </a:rPr>
              <a:t>GM</a:t>
            </a:r>
            <a:r>
              <a:rPr sz="1200" b="1" spc="-5" dirty="0">
                <a:solidFill>
                  <a:srgbClr val="FFFFFF"/>
                </a:solidFill>
                <a:latin typeface="Arial"/>
                <a:cs typeface="Arial"/>
              </a:rPr>
              <a:t> </a:t>
            </a:r>
            <a:r>
              <a:rPr sz="1200" b="1" dirty="0">
                <a:solidFill>
                  <a:srgbClr val="FFFFFF"/>
                </a:solidFill>
                <a:latin typeface="Arial"/>
                <a:cs typeface="Arial"/>
              </a:rPr>
              <a:t>average</a:t>
            </a:r>
            <a:r>
              <a:rPr sz="1200" b="1" spc="-35" dirty="0">
                <a:solidFill>
                  <a:srgbClr val="FFFFFF"/>
                </a:solidFill>
                <a:latin typeface="Arial"/>
                <a:cs typeface="Arial"/>
              </a:rPr>
              <a:t> </a:t>
            </a:r>
            <a:r>
              <a:rPr sz="1200" b="1" dirty="0">
                <a:solidFill>
                  <a:srgbClr val="FFFFFF"/>
                </a:solidFill>
                <a:latin typeface="Arial"/>
                <a:cs typeface="Arial"/>
              </a:rPr>
              <a:t>(38%)</a:t>
            </a:r>
            <a:r>
              <a:rPr sz="1200" b="1" spc="-15" dirty="0">
                <a:solidFill>
                  <a:srgbClr val="FFFFFF"/>
                </a:solidFill>
                <a:latin typeface="Arial"/>
                <a:cs typeface="Arial"/>
              </a:rPr>
              <a:t> </a:t>
            </a:r>
            <a:r>
              <a:rPr sz="1200" b="1" dirty="0">
                <a:solidFill>
                  <a:srgbClr val="FFFFFF"/>
                </a:solidFill>
                <a:latin typeface="Arial"/>
                <a:cs typeface="Arial"/>
              </a:rPr>
              <a:t>is</a:t>
            </a:r>
            <a:r>
              <a:rPr sz="1200" b="1" spc="-15" dirty="0">
                <a:solidFill>
                  <a:srgbClr val="FFFFFF"/>
                </a:solidFill>
                <a:latin typeface="Arial"/>
                <a:cs typeface="Arial"/>
              </a:rPr>
              <a:t> </a:t>
            </a:r>
            <a:r>
              <a:rPr sz="1200" b="1" spc="-10" dirty="0">
                <a:solidFill>
                  <a:srgbClr val="FFFFFF"/>
                </a:solidFill>
                <a:latin typeface="Arial"/>
                <a:cs typeface="Arial"/>
              </a:rPr>
              <a:t>higher among*:</a:t>
            </a:r>
            <a:endParaRPr sz="1200">
              <a:latin typeface="Arial"/>
              <a:cs typeface="Arial"/>
            </a:endParaRPr>
          </a:p>
        </p:txBody>
      </p:sp>
      <p:sp>
        <p:nvSpPr>
          <p:cNvPr id="17" name="object 17"/>
          <p:cNvSpPr/>
          <p:nvPr/>
        </p:nvSpPr>
        <p:spPr>
          <a:xfrm>
            <a:off x="6210046" y="1252829"/>
            <a:ext cx="5389880" cy="4604385"/>
          </a:xfrm>
          <a:custGeom>
            <a:avLst/>
            <a:gdLst/>
            <a:ahLst/>
            <a:cxnLst/>
            <a:rect l="l" t="t" r="r" b="b"/>
            <a:pathLst>
              <a:path w="5389880" h="4604385">
                <a:moveTo>
                  <a:pt x="0" y="4604385"/>
                </a:moveTo>
                <a:lnTo>
                  <a:pt x="5389880" y="4604385"/>
                </a:lnTo>
                <a:lnTo>
                  <a:pt x="5389880" y="0"/>
                </a:lnTo>
                <a:lnTo>
                  <a:pt x="0" y="0"/>
                </a:lnTo>
                <a:lnTo>
                  <a:pt x="0" y="4604385"/>
                </a:lnTo>
                <a:close/>
              </a:path>
            </a:pathLst>
          </a:custGeom>
          <a:ln w="9525">
            <a:solidFill>
              <a:srgbClr val="5C5B5A"/>
            </a:solidFill>
          </a:ln>
        </p:spPr>
        <p:txBody>
          <a:bodyPr wrap="square" lIns="0" tIns="0" rIns="0" bIns="0" rtlCol="0"/>
          <a:lstStyle/>
          <a:p>
            <a:endParaRPr/>
          </a:p>
        </p:txBody>
      </p:sp>
      <p:sp>
        <p:nvSpPr>
          <p:cNvPr id="18" name="object 18"/>
          <p:cNvSpPr txBox="1"/>
          <p:nvPr/>
        </p:nvSpPr>
        <p:spPr>
          <a:xfrm>
            <a:off x="6289675" y="1343914"/>
            <a:ext cx="113665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19" name="object 19"/>
          <p:cNvSpPr txBox="1"/>
          <p:nvPr/>
        </p:nvSpPr>
        <p:spPr>
          <a:xfrm>
            <a:off x="6289675" y="1578609"/>
            <a:ext cx="5217795" cy="857885"/>
          </a:xfrm>
          <a:prstGeom prst="rect">
            <a:avLst/>
          </a:prstGeom>
        </p:spPr>
        <p:txBody>
          <a:bodyPr vert="horz" wrap="square" lIns="0" tIns="12700" rIns="0" bIns="0" rtlCol="0">
            <a:spAutoFit/>
          </a:bodyPr>
          <a:lstStyle/>
          <a:p>
            <a:pPr marL="184785" marR="5080" indent="-172720">
              <a:lnSpc>
                <a:spcPct val="100000"/>
              </a:lnSpc>
              <a:spcBef>
                <a:spcPts val="100"/>
              </a:spcBef>
              <a:buChar char="•"/>
              <a:tabLst>
                <a:tab pos="18478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(53%)</a:t>
            </a:r>
            <a:r>
              <a:rPr sz="1200" spc="-30"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15" dirty="0">
                <a:solidFill>
                  <a:srgbClr val="5C5B5A"/>
                </a:solidFill>
                <a:latin typeface="Arial"/>
                <a:cs typeface="Arial"/>
              </a:rPr>
              <a:t> </a:t>
            </a:r>
            <a:r>
              <a:rPr sz="1200" dirty="0">
                <a:solidFill>
                  <a:srgbClr val="5C5B5A"/>
                </a:solidFill>
                <a:latin typeface="Arial"/>
                <a:cs typeface="Arial"/>
              </a:rPr>
              <a:t>health</a:t>
            </a:r>
            <a:r>
              <a:rPr sz="1200" spc="-20" dirty="0">
                <a:solidFill>
                  <a:srgbClr val="5C5B5A"/>
                </a:solidFill>
                <a:latin typeface="Arial"/>
                <a:cs typeface="Arial"/>
              </a:rPr>
              <a:t> </a:t>
            </a:r>
            <a:r>
              <a:rPr sz="1200" dirty="0">
                <a:solidFill>
                  <a:srgbClr val="5C5B5A"/>
                </a:solidFill>
                <a:latin typeface="Arial"/>
                <a:cs typeface="Arial"/>
              </a:rPr>
              <a:t>(65%)</a:t>
            </a:r>
            <a:r>
              <a:rPr sz="1200" spc="-50"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other</a:t>
            </a:r>
            <a:r>
              <a:rPr sz="1200" spc="-35"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spc="-10" dirty="0">
                <a:solidFill>
                  <a:srgbClr val="5C5B5A"/>
                </a:solidFill>
                <a:latin typeface="Arial"/>
                <a:cs typeface="Arial"/>
              </a:rPr>
              <a:t>(53%).</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 are</a:t>
            </a:r>
            <a:r>
              <a:rPr sz="1200" spc="-25" dirty="0">
                <a:solidFill>
                  <a:srgbClr val="5C5B5A"/>
                </a:solidFill>
                <a:latin typeface="Arial"/>
                <a:cs typeface="Arial"/>
              </a:rPr>
              <a:t> </a:t>
            </a:r>
            <a:r>
              <a:rPr sz="1200" dirty="0">
                <a:solidFill>
                  <a:srgbClr val="5C5B5A"/>
                </a:solidFill>
                <a:latin typeface="Arial"/>
                <a:cs typeface="Arial"/>
              </a:rPr>
              <a:t>not</a:t>
            </a:r>
            <a:r>
              <a:rPr sz="1200" spc="-10" dirty="0">
                <a:solidFill>
                  <a:srgbClr val="5C5B5A"/>
                </a:solidFill>
                <a:latin typeface="Arial"/>
                <a:cs typeface="Arial"/>
              </a:rPr>
              <a:t> </a:t>
            </a:r>
            <a:r>
              <a:rPr sz="1200" dirty="0">
                <a:solidFill>
                  <a:srgbClr val="5C5B5A"/>
                </a:solidFill>
                <a:latin typeface="Arial"/>
                <a:cs typeface="Arial"/>
              </a:rPr>
              <a:t>heterosexual</a:t>
            </a:r>
            <a:r>
              <a:rPr sz="1200" spc="-40" dirty="0">
                <a:solidFill>
                  <a:srgbClr val="5C5B5A"/>
                </a:solidFill>
                <a:latin typeface="Arial"/>
                <a:cs typeface="Arial"/>
              </a:rPr>
              <a:t> </a:t>
            </a:r>
            <a:r>
              <a:rPr sz="1200" dirty="0">
                <a:solidFill>
                  <a:srgbClr val="5C5B5A"/>
                </a:solidFill>
                <a:latin typeface="Arial"/>
                <a:cs typeface="Arial"/>
              </a:rPr>
              <a:t>(53%),</a:t>
            </a:r>
            <a:r>
              <a:rPr sz="1200" spc="-15" dirty="0">
                <a:solidFill>
                  <a:srgbClr val="5C5B5A"/>
                </a:solidFill>
                <a:latin typeface="Arial"/>
                <a:cs typeface="Arial"/>
              </a:rPr>
              <a:t> </a:t>
            </a:r>
            <a:r>
              <a:rPr sz="1200" spc="-10" dirty="0">
                <a:solidFill>
                  <a:srgbClr val="5C5B5A"/>
                </a:solidFill>
                <a:latin typeface="Arial"/>
                <a:cs typeface="Arial"/>
              </a:rPr>
              <a:t>particularly</a:t>
            </a:r>
            <a:r>
              <a:rPr sz="1200" spc="-35" dirty="0">
                <a:solidFill>
                  <a:srgbClr val="5C5B5A"/>
                </a:solidFill>
                <a:latin typeface="Arial"/>
                <a:cs typeface="Arial"/>
              </a:rPr>
              <a:t> </a:t>
            </a:r>
            <a:r>
              <a:rPr sz="1200" dirty="0">
                <a:solidFill>
                  <a:srgbClr val="5C5B5A"/>
                </a:solidFill>
                <a:latin typeface="Arial"/>
                <a:cs typeface="Arial"/>
              </a:rPr>
              <a:t>those</a:t>
            </a:r>
            <a:r>
              <a:rPr sz="1200" spc="-20" dirty="0">
                <a:solidFill>
                  <a:srgbClr val="5C5B5A"/>
                </a:solidFill>
                <a:latin typeface="Arial"/>
                <a:cs typeface="Arial"/>
              </a:rPr>
              <a:t> </a:t>
            </a:r>
            <a:r>
              <a:rPr sz="1200" dirty="0">
                <a:solidFill>
                  <a:srgbClr val="5C5B5A"/>
                </a:solidFill>
                <a:latin typeface="Arial"/>
                <a:cs typeface="Arial"/>
              </a:rPr>
              <a:t>bisexual</a:t>
            </a:r>
            <a:r>
              <a:rPr sz="1200" spc="-25" dirty="0">
                <a:solidFill>
                  <a:srgbClr val="5C5B5A"/>
                </a:solidFill>
                <a:latin typeface="Arial"/>
                <a:cs typeface="Arial"/>
              </a:rPr>
              <a:t> </a:t>
            </a:r>
            <a:r>
              <a:rPr sz="1200" spc="-10" dirty="0">
                <a:solidFill>
                  <a:srgbClr val="5C5B5A"/>
                </a:solidFill>
                <a:latin typeface="Arial"/>
                <a:cs typeface="Arial"/>
              </a:rPr>
              <a:t>(47%)</a:t>
            </a:r>
            <a:endParaRPr sz="1200">
              <a:latin typeface="Arial"/>
              <a:cs typeface="Arial"/>
            </a:endParaRPr>
          </a:p>
          <a:p>
            <a:pPr marL="185420" indent="-172720">
              <a:lnSpc>
                <a:spcPct val="100000"/>
              </a:lnSpc>
              <a:spcBef>
                <a:spcPts val="395"/>
              </a:spcBef>
              <a:buChar char="•"/>
              <a:tabLst>
                <a:tab pos="18542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aged</a:t>
            </a:r>
            <a:r>
              <a:rPr sz="1200" spc="-20" dirty="0">
                <a:solidFill>
                  <a:srgbClr val="5C5B5A"/>
                </a:solidFill>
                <a:latin typeface="Arial"/>
                <a:cs typeface="Arial"/>
              </a:rPr>
              <a:t> </a:t>
            </a:r>
            <a:r>
              <a:rPr sz="1200" dirty="0">
                <a:solidFill>
                  <a:srgbClr val="5C5B5A"/>
                </a:solidFill>
                <a:latin typeface="Arial"/>
                <a:cs typeface="Arial"/>
              </a:rPr>
              <a:t>18-24</a:t>
            </a:r>
            <a:r>
              <a:rPr sz="1200" spc="-30" dirty="0">
                <a:solidFill>
                  <a:srgbClr val="5C5B5A"/>
                </a:solidFill>
                <a:latin typeface="Arial"/>
                <a:cs typeface="Arial"/>
              </a:rPr>
              <a:t> </a:t>
            </a:r>
            <a:r>
              <a:rPr sz="1200" dirty="0">
                <a:solidFill>
                  <a:srgbClr val="5C5B5A"/>
                </a:solidFill>
                <a:latin typeface="Arial"/>
                <a:cs typeface="Arial"/>
              </a:rPr>
              <a:t>(48%)</a:t>
            </a:r>
            <a:r>
              <a:rPr sz="1200" spc="-1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i="1" spc="-10" dirty="0">
                <a:solidFill>
                  <a:srgbClr val="5C5B5A"/>
                </a:solidFill>
                <a:latin typeface="Arial"/>
                <a:cs typeface="Arial"/>
              </a:rPr>
              <a:t>45-</a:t>
            </a:r>
            <a:r>
              <a:rPr sz="1200" i="1" dirty="0">
                <a:solidFill>
                  <a:srgbClr val="5C5B5A"/>
                </a:solidFill>
                <a:latin typeface="Arial"/>
                <a:cs typeface="Arial"/>
              </a:rPr>
              <a:t>54</a:t>
            </a:r>
            <a:r>
              <a:rPr sz="1200" i="1" spc="-30" dirty="0">
                <a:solidFill>
                  <a:srgbClr val="5C5B5A"/>
                </a:solidFill>
                <a:latin typeface="Arial"/>
                <a:cs typeface="Arial"/>
              </a:rPr>
              <a:t> </a:t>
            </a:r>
            <a:r>
              <a:rPr sz="1200" i="1" spc="-20" dirty="0">
                <a:solidFill>
                  <a:srgbClr val="5C5B5A"/>
                </a:solidFill>
                <a:latin typeface="Arial"/>
                <a:cs typeface="Arial"/>
              </a:rPr>
              <a:t>(47%)</a:t>
            </a:r>
            <a:endParaRPr sz="1200">
              <a:latin typeface="Arial"/>
              <a:cs typeface="Arial"/>
            </a:endParaRPr>
          </a:p>
        </p:txBody>
      </p:sp>
      <p:sp>
        <p:nvSpPr>
          <p:cNvPr id="20" name="object 20"/>
          <p:cNvSpPr txBox="1"/>
          <p:nvPr/>
        </p:nvSpPr>
        <p:spPr>
          <a:xfrm>
            <a:off x="6289675" y="2696083"/>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21" name="object 21"/>
          <p:cNvSpPr txBox="1"/>
          <p:nvPr/>
        </p:nvSpPr>
        <p:spPr>
          <a:xfrm>
            <a:off x="6289675" y="2877438"/>
            <a:ext cx="5186045" cy="2862580"/>
          </a:xfrm>
          <a:prstGeom prst="rect">
            <a:avLst/>
          </a:prstGeom>
        </p:spPr>
        <p:txBody>
          <a:bodyPr vert="horz" wrap="square" lIns="0" tIns="64135" rIns="0" bIns="0" rtlCol="0">
            <a:spAutoFit/>
          </a:bodyPr>
          <a:lstStyle/>
          <a:p>
            <a:pPr marL="186055" indent="-173355">
              <a:lnSpc>
                <a:spcPct val="100000"/>
              </a:lnSpc>
              <a:spcBef>
                <a:spcPts val="50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find</a:t>
            </a:r>
            <a:r>
              <a:rPr sz="1200" spc="-40" dirty="0">
                <a:solidFill>
                  <a:srgbClr val="5C5B5A"/>
                </a:solidFill>
                <a:latin typeface="Arial"/>
                <a:cs typeface="Arial"/>
              </a:rPr>
              <a:t> </a:t>
            </a:r>
            <a:r>
              <a:rPr sz="1200" dirty="0">
                <a:solidFill>
                  <a:srgbClr val="5C5B5A"/>
                </a:solidFill>
                <a:latin typeface="Arial"/>
                <a:cs typeface="Arial"/>
              </a:rPr>
              <a:t>it</a:t>
            </a:r>
            <a:r>
              <a:rPr sz="1200" spc="-5" dirty="0">
                <a:solidFill>
                  <a:srgbClr val="5C5B5A"/>
                </a:solidFill>
                <a:latin typeface="Arial"/>
                <a:cs typeface="Arial"/>
              </a:rPr>
              <a:t> </a:t>
            </a:r>
            <a:r>
              <a:rPr sz="1200" dirty="0">
                <a:solidFill>
                  <a:srgbClr val="5C5B5A"/>
                </a:solidFill>
                <a:latin typeface="Arial"/>
                <a:cs typeface="Arial"/>
              </a:rPr>
              <a:t>difficult</a:t>
            </a:r>
            <a:r>
              <a:rPr sz="1200" spc="-4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afford</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energy</a:t>
            </a:r>
            <a:r>
              <a:rPr sz="1200" spc="-35" dirty="0">
                <a:solidFill>
                  <a:srgbClr val="5C5B5A"/>
                </a:solidFill>
                <a:latin typeface="Arial"/>
                <a:cs typeface="Arial"/>
              </a:rPr>
              <a:t> </a:t>
            </a:r>
            <a:r>
              <a:rPr sz="1200" dirty="0">
                <a:solidFill>
                  <a:srgbClr val="5C5B5A"/>
                </a:solidFill>
                <a:latin typeface="Arial"/>
                <a:cs typeface="Arial"/>
              </a:rPr>
              <a:t>bills</a:t>
            </a:r>
            <a:r>
              <a:rPr sz="1200" spc="-20" dirty="0">
                <a:solidFill>
                  <a:srgbClr val="5C5B5A"/>
                </a:solidFill>
                <a:latin typeface="Arial"/>
                <a:cs typeface="Arial"/>
              </a:rPr>
              <a:t> </a:t>
            </a:r>
            <a:r>
              <a:rPr sz="1200" spc="-10" dirty="0">
                <a:solidFill>
                  <a:srgbClr val="5C5B5A"/>
                </a:solidFill>
                <a:latin typeface="Arial"/>
                <a:cs typeface="Arial"/>
              </a:rPr>
              <a:t>(67%)</a:t>
            </a:r>
            <a:endParaRPr sz="1200">
              <a:latin typeface="Arial"/>
              <a:cs typeface="Arial"/>
            </a:endParaRPr>
          </a:p>
          <a:p>
            <a:pPr marL="186055" indent="-173355">
              <a:lnSpc>
                <a:spcPct val="100000"/>
              </a:lnSpc>
              <a:spcBef>
                <a:spcPts val="409"/>
              </a:spcBef>
              <a:buFont typeface="Arial"/>
              <a:buChar char="•"/>
              <a:tabLst>
                <a:tab pos="18605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0" dirty="0">
                <a:solidFill>
                  <a:srgbClr val="5C5B5A"/>
                </a:solidFill>
                <a:latin typeface="Arial"/>
                <a:cs typeface="Arial"/>
              </a:rPr>
              <a:t> </a:t>
            </a:r>
            <a:r>
              <a:rPr sz="1200" i="1" dirty="0">
                <a:solidFill>
                  <a:srgbClr val="5C5B5A"/>
                </a:solidFill>
                <a:latin typeface="Arial"/>
                <a:cs typeface="Arial"/>
              </a:rPr>
              <a:t>household</a:t>
            </a:r>
            <a:r>
              <a:rPr sz="1200" i="1" spc="-55" dirty="0">
                <a:solidFill>
                  <a:srgbClr val="5C5B5A"/>
                </a:solidFill>
                <a:latin typeface="Arial"/>
                <a:cs typeface="Arial"/>
              </a:rPr>
              <a:t> </a:t>
            </a:r>
            <a:r>
              <a:rPr sz="1200" i="1" dirty="0">
                <a:solidFill>
                  <a:srgbClr val="5C5B5A"/>
                </a:solidFill>
                <a:latin typeface="Arial"/>
                <a:cs typeface="Arial"/>
              </a:rPr>
              <a:t>income</a:t>
            </a:r>
            <a:r>
              <a:rPr sz="1200" i="1" spc="-20" dirty="0">
                <a:solidFill>
                  <a:srgbClr val="5C5B5A"/>
                </a:solidFill>
                <a:latin typeface="Arial"/>
                <a:cs typeface="Arial"/>
              </a:rPr>
              <a:t> </a:t>
            </a:r>
            <a:r>
              <a:rPr sz="1200" i="1" dirty="0">
                <a:solidFill>
                  <a:srgbClr val="5C5B5A"/>
                </a:solidFill>
                <a:latin typeface="Arial"/>
                <a:cs typeface="Arial"/>
              </a:rPr>
              <a:t>of</a:t>
            </a:r>
            <a:r>
              <a:rPr sz="1200" i="1" spc="-10" dirty="0">
                <a:solidFill>
                  <a:srgbClr val="5C5B5A"/>
                </a:solidFill>
                <a:latin typeface="Arial"/>
                <a:cs typeface="Arial"/>
              </a:rPr>
              <a:t> </a:t>
            </a:r>
            <a:r>
              <a:rPr sz="1200" i="1" dirty="0">
                <a:solidFill>
                  <a:srgbClr val="5C5B5A"/>
                </a:solidFill>
                <a:latin typeface="Arial"/>
                <a:cs typeface="Arial"/>
              </a:rPr>
              <a:t>£15.6k</a:t>
            </a:r>
            <a:r>
              <a:rPr sz="1200" i="1" spc="-45" dirty="0">
                <a:solidFill>
                  <a:srgbClr val="5C5B5A"/>
                </a:solidFill>
                <a:latin typeface="Arial"/>
                <a:cs typeface="Arial"/>
              </a:rPr>
              <a:t> </a:t>
            </a:r>
            <a:r>
              <a:rPr sz="1200" i="1" dirty="0">
                <a:solidFill>
                  <a:srgbClr val="5C5B5A"/>
                </a:solidFill>
                <a:latin typeface="Arial"/>
                <a:cs typeface="Arial"/>
              </a:rPr>
              <a:t>to</a:t>
            </a:r>
            <a:r>
              <a:rPr sz="1200" i="1" spc="-15" dirty="0">
                <a:solidFill>
                  <a:srgbClr val="5C5B5A"/>
                </a:solidFill>
                <a:latin typeface="Arial"/>
                <a:cs typeface="Arial"/>
              </a:rPr>
              <a:t> </a:t>
            </a:r>
            <a:r>
              <a:rPr sz="1200" i="1" dirty="0">
                <a:solidFill>
                  <a:srgbClr val="5C5B5A"/>
                </a:solidFill>
                <a:latin typeface="Arial"/>
                <a:cs typeface="Arial"/>
              </a:rPr>
              <a:t>£26k</a:t>
            </a:r>
            <a:r>
              <a:rPr sz="1200" i="1" spc="-35" dirty="0">
                <a:solidFill>
                  <a:srgbClr val="5C5B5A"/>
                </a:solidFill>
                <a:latin typeface="Arial"/>
                <a:cs typeface="Arial"/>
              </a:rPr>
              <a:t> </a:t>
            </a:r>
            <a:r>
              <a:rPr sz="1200" i="1" spc="-10" dirty="0">
                <a:solidFill>
                  <a:srgbClr val="5C5B5A"/>
                </a:solidFill>
                <a:latin typeface="Arial"/>
                <a:cs typeface="Arial"/>
              </a:rPr>
              <a:t>(63%)</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do</a:t>
            </a:r>
            <a:r>
              <a:rPr sz="1200" i="1" spc="-25"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dirty="0">
                <a:solidFill>
                  <a:srgbClr val="5C5B5A"/>
                </a:solidFill>
                <a:latin typeface="Arial"/>
                <a:cs typeface="Arial"/>
              </a:rPr>
              <a:t>have</a:t>
            </a:r>
            <a:r>
              <a:rPr sz="1200" i="1" spc="-25" dirty="0">
                <a:solidFill>
                  <a:srgbClr val="5C5B5A"/>
                </a:solidFill>
                <a:latin typeface="Arial"/>
                <a:cs typeface="Arial"/>
              </a:rPr>
              <a:t> </a:t>
            </a:r>
            <a:r>
              <a:rPr sz="1200" i="1" dirty="0">
                <a:solidFill>
                  <a:srgbClr val="5C5B5A"/>
                </a:solidFill>
                <a:latin typeface="Arial"/>
                <a:cs typeface="Arial"/>
              </a:rPr>
              <a:t>children</a:t>
            </a:r>
            <a:r>
              <a:rPr sz="1200" i="1" spc="-35" dirty="0">
                <a:solidFill>
                  <a:srgbClr val="5C5B5A"/>
                </a:solidFill>
                <a:latin typeface="Arial"/>
                <a:cs typeface="Arial"/>
              </a:rPr>
              <a:t> </a:t>
            </a:r>
            <a:r>
              <a:rPr sz="1200" i="1" dirty="0">
                <a:solidFill>
                  <a:srgbClr val="5C5B5A"/>
                </a:solidFill>
                <a:latin typeface="Arial"/>
                <a:cs typeface="Arial"/>
              </a:rPr>
              <a:t>in</a:t>
            </a:r>
            <a:r>
              <a:rPr sz="1200" i="1" spc="-15" dirty="0">
                <a:solidFill>
                  <a:srgbClr val="5C5B5A"/>
                </a:solidFill>
                <a:latin typeface="Arial"/>
                <a:cs typeface="Arial"/>
              </a:rPr>
              <a:t> </a:t>
            </a:r>
            <a:r>
              <a:rPr sz="1200" i="1" dirty="0">
                <a:solidFill>
                  <a:srgbClr val="5C5B5A"/>
                </a:solidFill>
                <a:latin typeface="Arial"/>
                <a:cs typeface="Arial"/>
              </a:rPr>
              <a:t>the</a:t>
            </a:r>
            <a:r>
              <a:rPr sz="1200" i="1" spc="-15" dirty="0">
                <a:solidFill>
                  <a:srgbClr val="5C5B5A"/>
                </a:solidFill>
                <a:latin typeface="Arial"/>
                <a:cs typeface="Arial"/>
              </a:rPr>
              <a:t> </a:t>
            </a:r>
            <a:r>
              <a:rPr sz="1200" i="1" dirty="0">
                <a:solidFill>
                  <a:srgbClr val="5C5B5A"/>
                </a:solidFill>
                <a:latin typeface="Arial"/>
                <a:cs typeface="Arial"/>
              </a:rPr>
              <a:t>house</a:t>
            </a:r>
            <a:r>
              <a:rPr sz="1200" i="1" spc="-50" dirty="0">
                <a:solidFill>
                  <a:srgbClr val="5C5B5A"/>
                </a:solidFill>
                <a:latin typeface="Arial"/>
                <a:cs typeface="Arial"/>
              </a:rPr>
              <a:t> </a:t>
            </a:r>
            <a:r>
              <a:rPr sz="1200" i="1" spc="-20" dirty="0">
                <a:solidFill>
                  <a:srgbClr val="5C5B5A"/>
                </a:solidFill>
                <a:latin typeface="Arial"/>
                <a:cs typeface="Arial"/>
              </a:rPr>
              <a:t>(63%)</a:t>
            </a:r>
            <a:endParaRPr sz="1200">
              <a:latin typeface="Arial"/>
              <a:cs typeface="Arial"/>
            </a:endParaRPr>
          </a:p>
          <a:p>
            <a:pPr marL="185420" indent="-172720">
              <a:lnSpc>
                <a:spcPct val="100000"/>
              </a:lnSpc>
              <a:spcBef>
                <a:spcPts val="395"/>
              </a:spcBef>
              <a:buChar char="•"/>
              <a:tabLst>
                <a:tab pos="185420"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that</a:t>
            </a:r>
            <a:r>
              <a:rPr sz="1200" spc="-25" dirty="0">
                <a:solidFill>
                  <a:srgbClr val="5C5B5A"/>
                </a:solidFill>
                <a:latin typeface="Arial"/>
                <a:cs typeface="Arial"/>
              </a:rPr>
              <a:t> </a:t>
            </a:r>
            <a:r>
              <a:rPr sz="1200" dirty="0">
                <a:solidFill>
                  <a:srgbClr val="5C5B5A"/>
                </a:solidFill>
                <a:latin typeface="Arial"/>
                <a:cs typeface="Arial"/>
              </a:rPr>
              <a:t>they</a:t>
            </a:r>
            <a:r>
              <a:rPr sz="1200" spc="-30" dirty="0">
                <a:solidFill>
                  <a:srgbClr val="5C5B5A"/>
                </a:solidFill>
                <a:latin typeface="Arial"/>
                <a:cs typeface="Arial"/>
              </a:rPr>
              <a:t> </a:t>
            </a:r>
            <a:r>
              <a:rPr sz="1200" dirty="0">
                <a:solidFill>
                  <a:srgbClr val="5C5B5A"/>
                </a:solidFill>
                <a:latin typeface="Arial"/>
                <a:cs typeface="Arial"/>
              </a:rPr>
              <a:t>know</a:t>
            </a:r>
            <a:r>
              <a:rPr sz="1200" spc="-25" dirty="0">
                <a:solidFill>
                  <a:srgbClr val="5C5B5A"/>
                </a:solidFill>
                <a:latin typeface="Arial"/>
                <a:cs typeface="Arial"/>
              </a:rPr>
              <a:t> </a:t>
            </a:r>
            <a:r>
              <a:rPr sz="1200" dirty="0">
                <a:solidFill>
                  <a:srgbClr val="5C5B5A"/>
                </a:solidFill>
                <a:latin typeface="Arial"/>
                <a:cs typeface="Arial"/>
              </a:rPr>
              <a:t>enough</a:t>
            </a:r>
            <a:r>
              <a:rPr sz="1200" spc="-60" dirty="0">
                <a:solidFill>
                  <a:srgbClr val="5C5B5A"/>
                </a:solidFill>
                <a:latin typeface="Arial"/>
                <a:cs typeface="Arial"/>
              </a:rPr>
              <a:t> </a:t>
            </a:r>
            <a:r>
              <a:rPr sz="1200" dirty="0">
                <a:solidFill>
                  <a:srgbClr val="5C5B5A"/>
                </a:solidFill>
                <a:latin typeface="Arial"/>
                <a:cs typeface="Arial"/>
              </a:rPr>
              <a:t>about</a:t>
            </a:r>
            <a:r>
              <a:rPr sz="1200" spc="-4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10" dirty="0">
                <a:solidFill>
                  <a:srgbClr val="5C5B5A"/>
                </a:solidFill>
                <a:latin typeface="Arial"/>
                <a:cs typeface="Arial"/>
              </a:rPr>
              <a:t>(58%)</a:t>
            </a:r>
            <a:endParaRPr sz="1200">
              <a:latin typeface="Arial"/>
              <a:cs typeface="Arial"/>
            </a:endParaRPr>
          </a:p>
          <a:p>
            <a:pPr marL="184785" marR="321310" indent="-172720">
              <a:lnSpc>
                <a:spcPct val="100000"/>
              </a:lnSpc>
              <a:spcBef>
                <a:spcPts val="409"/>
              </a:spcBef>
              <a:buChar char="•"/>
              <a:tabLst>
                <a:tab pos="18478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dirty="0">
                <a:solidFill>
                  <a:srgbClr val="5C5B5A"/>
                </a:solidFill>
                <a:latin typeface="Arial"/>
                <a:cs typeface="Arial"/>
              </a:rPr>
              <a:t>borrowed</a:t>
            </a:r>
            <a:r>
              <a:rPr sz="1200" spc="-35" dirty="0">
                <a:solidFill>
                  <a:srgbClr val="5C5B5A"/>
                </a:solidFill>
                <a:latin typeface="Arial"/>
                <a:cs typeface="Arial"/>
              </a:rPr>
              <a:t> </a:t>
            </a:r>
            <a:r>
              <a:rPr sz="1200" dirty="0">
                <a:solidFill>
                  <a:srgbClr val="5C5B5A"/>
                </a:solidFill>
                <a:latin typeface="Arial"/>
                <a:cs typeface="Arial"/>
              </a:rPr>
              <a:t>money/used</a:t>
            </a:r>
            <a:r>
              <a:rPr sz="1200" spc="-55" dirty="0">
                <a:solidFill>
                  <a:srgbClr val="5C5B5A"/>
                </a:solidFill>
                <a:latin typeface="Arial"/>
                <a:cs typeface="Arial"/>
              </a:rPr>
              <a:t> </a:t>
            </a:r>
            <a:r>
              <a:rPr sz="1200" dirty="0">
                <a:solidFill>
                  <a:srgbClr val="5C5B5A"/>
                </a:solidFill>
                <a:latin typeface="Arial"/>
                <a:cs typeface="Arial"/>
              </a:rPr>
              <a:t>more</a:t>
            </a:r>
            <a:r>
              <a:rPr sz="1200" spc="-40" dirty="0">
                <a:solidFill>
                  <a:srgbClr val="5C5B5A"/>
                </a:solidFill>
                <a:latin typeface="Arial"/>
                <a:cs typeface="Arial"/>
              </a:rPr>
              <a:t> </a:t>
            </a:r>
            <a:r>
              <a:rPr sz="1200" dirty="0">
                <a:solidFill>
                  <a:srgbClr val="5C5B5A"/>
                </a:solidFill>
                <a:latin typeface="Arial"/>
                <a:cs typeface="Arial"/>
              </a:rPr>
              <a:t>credit</a:t>
            </a:r>
            <a:r>
              <a:rPr sz="1200" spc="-20" dirty="0">
                <a:solidFill>
                  <a:srgbClr val="5C5B5A"/>
                </a:solidFill>
                <a:latin typeface="Arial"/>
                <a:cs typeface="Arial"/>
              </a:rPr>
              <a:t> </a:t>
            </a:r>
            <a:r>
              <a:rPr sz="1200" dirty="0">
                <a:solidFill>
                  <a:srgbClr val="5C5B5A"/>
                </a:solidFill>
                <a:latin typeface="Arial"/>
                <a:cs typeface="Arial"/>
              </a:rPr>
              <a:t>in</a:t>
            </a:r>
            <a:r>
              <a:rPr sz="1200" spc="-25"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past</a:t>
            </a:r>
            <a:r>
              <a:rPr sz="1200" spc="-20" dirty="0">
                <a:solidFill>
                  <a:srgbClr val="5C5B5A"/>
                </a:solidFill>
                <a:latin typeface="Arial"/>
                <a:cs typeface="Arial"/>
              </a:rPr>
              <a:t> </a:t>
            </a:r>
            <a:r>
              <a:rPr sz="1200" spc="-10" dirty="0">
                <a:solidFill>
                  <a:srgbClr val="5C5B5A"/>
                </a:solidFill>
                <a:latin typeface="Arial"/>
                <a:cs typeface="Arial"/>
              </a:rPr>
              <a:t>month </a:t>
            </a:r>
            <a:r>
              <a:rPr sz="1200" dirty="0">
                <a:solidFill>
                  <a:srgbClr val="5C5B5A"/>
                </a:solidFill>
                <a:latin typeface="Arial"/>
                <a:cs typeface="Arial"/>
              </a:rPr>
              <a:t>(58%)</a:t>
            </a:r>
            <a:r>
              <a:rPr sz="1200" spc="-35" dirty="0">
                <a:solidFill>
                  <a:srgbClr val="5C5B5A"/>
                </a:solidFill>
                <a:latin typeface="Arial"/>
                <a:cs typeface="Arial"/>
              </a:rPr>
              <a:t> </a:t>
            </a:r>
            <a:r>
              <a:rPr sz="1200" dirty="0">
                <a:solidFill>
                  <a:srgbClr val="5C5B5A"/>
                </a:solidFill>
                <a:latin typeface="Arial"/>
                <a:cs typeface="Arial"/>
              </a:rPr>
              <a:t>and</a:t>
            </a:r>
            <a:r>
              <a:rPr sz="1200" spc="-45" dirty="0">
                <a:solidFill>
                  <a:srgbClr val="5C5B5A"/>
                </a:solidFill>
                <a:latin typeface="Arial"/>
                <a:cs typeface="Arial"/>
              </a:rPr>
              <a:t> </a:t>
            </a:r>
            <a:r>
              <a:rPr sz="1200" dirty="0">
                <a:solidFill>
                  <a:srgbClr val="5C5B5A"/>
                </a:solidFill>
                <a:latin typeface="Arial"/>
                <a:cs typeface="Arial"/>
              </a:rPr>
              <a:t>find</a:t>
            </a:r>
            <a:r>
              <a:rPr sz="1200" spc="-35" dirty="0">
                <a:solidFill>
                  <a:srgbClr val="5C5B5A"/>
                </a:solidFill>
                <a:latin typeface="Arial"/>
                <a:cs typeface="Arial"/>
              </a:rPr>
              <a:t> </a:t>
            </a:r>
            <a:r>
              <a:rPr sz="1200" dirty="0">
                <a:solidFill>
                  <a:srgbClr val="5C5B5A"/>
                </a:solidFill>
                <a:latin typeface="Arial"/>
                <a:cs typeface="Arial"/>
              </a:rPr>
              <a:t>themselves</a:t>
            </a:r>
            <a:r>
              <a:rPr sz="1200" spc="-50" dirty="0">
                <a:solidFill>
                  <a:srgbClr val="5C5B5A"/>
                </a:solidFill>
                <a:latin typeface="Arial"/>
                <a:cs typeface="Arial"/>
              </a:rPr>
              <a:t> </a:t>
            </a:r>
            <a:r>
              <a:rPr sz="1200" dirty="0">
                <a:solidFill>
                  <a:srgbClr val="5C5B5A"/>
                </a:solidFill>
                <a:latin typeface="Arial"/>
                <a:cs typeface="Arial"/>
              </a:rPr>
              <a:t>financially</a:t>
            </a:r>
            <a:r>
              <a:rPr sz="1200" spc="-50" dirty="0">
                <a:solidFill>
                  <a:srgbClr val="5C5B5A"/>
                </a:solidFill>
                <a:latin typeface="Arial"/>
                <a:cs typeface="Arial"/>
              </a:rPr>
              <a:t> </a:t>
            </a:r>
            <a:r>
              <a:rPr sz="1200" dirty="0">
                <a:solidFill>
                  <a:srgbClr val="5C5B5A"/>
                </a:solidFill>
                <a:latin typeface="Arial"/>
                <a:cs typeface="Arial"/>
              </a:rPr>
              <a:t>vulnerable</a:t>
            </a:r>
            <a:r>
              <a:rPr sz="1200" spc="-60" dirty="0">
                <a:solidFill>
                  <a:srgbClr val="5C5B5A"/>
                </a:solidFill>
                <a:latin typeface="Arial"/>
                <a:cs typeface="Arial"/>
              </a:rPr>
              <a:t> </a:t>
            </a:r>
            <a:r>
              <a:rPr sz="1200" spc="-10" dirty="0">
                <a:solidFill>
                  <a:srgbClr val="5C5B5A"/>
                </a:solidFill>
                <a:latin typeface="Arial"/>
                <a:cs typeface="Arial"/>
              </a:rPr>
              <a:t>(49%)</a:t>
            </a:r>
            <a:endParaRPr sz="1200">
              <a:latin typeface="Arial"/>
              <a:cs typeface="Arial"/>
            </a:endParaRPr>
          </a:p>
          <a:p>
            <a:pPr marL="184785" marR="193040" indent="-172720" algn="just">
              <a:lnSpc>
                <a:spcPct val="100000"/>
              </a:lnSpc>
              <a:spcBef>
                <a:spcPts val="400"/>
              </a:spcBef>
              <a:buFont typeface="Arial"/>
              <a:buChar char="•"/>
              <a:tabLst>
                <a:tab pos="18478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have</a:t>
            </a:r>
            <a:r>
              <a:rPr sz="1200" i="1" spc="-40" dirty="0">
                <a:solidFill>
                  <a:srgbClr val="5C5B5A"/>
                </a:solidFill>
                <a:latin typeface="Arial"/>
                <a:cs typeface="Arial"/>
              </a:rPr>
              <a:t> </a:t>
            </a:r>
            <a:r>
              <a:rPr sz="1200" i="1" dirty="0">
                <a:solidFill>
                  <a:srgbClr val="5C5B5A"/>
                </a:solidFill>
                <a:latin typeface="Arial"/>
                <a:cs typeface="Arial"/>
              </a:rPr>
              <a:t>been</a:t>
            </a:r>
            <a:r>
              <a:rPr sz="1200" i="1" spc="-35" dirty="0">
                <a:solidFill>
                  <a:srgbClr val="5C5B5A"/>
                </a:solidFill>
                <a:latin typeface="Arial"/>
                <a:cs typeface="Arial"/>
              </a:rPr>
              <a:t> </a:t>
            </a:r>
            <a:r>
              <a:rPr sz="1200" i="1" dirty="0">
                <a:solidFill>
                  <a:srgbClr val="5C5B5A"/>
                </a:solidFill>
                <a:latin typeface="Arial"/>
                <a:cs typeface="Arial"/>
              </a:rPr>
              <a:t>out</a:t>
            </a:r>
            <a:r>
              <a:rPr sz="1200" i="1" spc="-20" dirty="0">
                <a:solidFill>
                  <a:srgbClr val="5C5B5A"/>
                </a:solidFill>
                <a:latin typeface="Arial"/>
                <a:cs typeface="Arial"/>
              </a:rPr>
              <a:t> </a:t>
            </a:r>
            <a:r>
              <a:rPr sz="1200" i="1" dirty="0">
                <a:solidFill>
                  <a:srgbClr val="5C5B5A"/>
                </a:solidFill>
                <a:latin typeface="Arial"/>
                <a:cs typeface="Arial"/>
              </a:rPr>
              <a:t>of</a:t>
            </a:r>
            <a:r>
              <a:rPr sz="1200" i="1" spc="-15" dirty="0">
                <a:solidFill>
                  <a:srgbClr val="5C5B5A"/>
                </a:solidFill>
                <a:latin typeface="Arial"/>
                <a:cs typeface="Arial"/>
              </a:rPr>
              <a:t> </a:t>
            </a:r>
            <a:r>
              <a:rPr sz="1200" i="1" dirty="0">
                <a:solidFill>
                  <a:srgbClr val="5C5B5A"/>
                </a:solidFill>
                <a:latin typeface="Arial"/>
                <a:cs typeface="Arial"/>
              </a:rPr>
              <a:t>work</a:t>
            </a:r>
            <a:r>
              <a:rPr sz="1200" i="1" spc="-25" dirty="0">
                <a:solidFill>
                  <a:srgbClr val="5C5B5A"/>
                </a:solidFill>
                <a:latin typeface="Arial"/>
                <a:cs typeface="Arial"/>
              </a:rPr>
              <a:t> </a:t>
            </a:r>
            <a:r>
              <a:rPr sz="1200" i="1" dirty="0">
                <a:solidFill>
                  <a:srgbClr val="5C5B5A"/>
                </a:solidFill>
                <a:latin typeface="Arial"/>
                <a:cs typeface="Arial"/>
              </a:rPr>
              <a:t>for</a:t>
            </a:r>
            <a:r>
              <a:rPr sz="1200" i="1" spc="-10" dirty="0">
                <a:solidFill>
                  <a:srgbClr val="5C5B5A"/>
                </a:solidFill>
                <a:latin typeface="Arial"/>
                <a:cs typeface="Arial"/>
              </a:rPr>
              <a:t> </a:t>
            </a:r>
            <a:r>
              <a:rPr sz="1200" i="1" dirty="0">
                <a:solidFill>
                  <a:srgbClr val="5C5B5A"/>
                </a:solidFill>
                <a:latin typeface="Arial"/>
                <a:cs typeface="Arial"/>
              </a:rPr>
              <a:t>more</a:t>
            </a:r>
            <a:r>
              <a:rPr sz="1200" i="1" spc="-5" dirty="0">
                <a:solidFill>
                  <a:srgbClr val="5C5B5A"/>
                </a:solidFill>
                <a:latin typeface="Arial"/>
                <a:cs typeface="Arial"/>
              </a:rPr>
              <a:t> </a:t>
            </a:r>
            <a:r>
              <a:rPr sz="1200" i="1" dirty="0">
                <a:solidFill>
                  <a:srgbClr val="5C5B5A"/>
                </a:solidFill>
                <a:latin typeface="Arial"/>
                <a:cs typeface="Arial"/>
              </a:rPr>
              <a:t>than</a:t>
            </a:r>
            <a:r>
              <a:rPr sz="1200" i="1" spc="-30" dirty="0">
                <a:solidFill>
                  <a:srgbClr val="5C5B5A"/>
                </a:solidFill>
                <a:latin typeface="Arial"/>
                <a:cs typeface="Arial"/>
              </a:rPr>
              <a:t> </a:t>
            </a:r>
            <a:r>
              <a:rPr sz="1200" i="1" dirty="0">
                <a:solidFill>
                  <a:srgbClr val="5C5B5A"/>
                </a:solidFill>
                <a:latin typeface="Arial"/>
                <a:cs typeface="Arial"/>
              </a:rPr>
              <a:t>6</a:t>
            </a:r>
            <a:r>
              <a:rPr sz="1200" i="1" spc="-15" dirty="0">
                <a:solidFill>
                  <a:srgbClr val="5C5B5A"/>
                </a:solidFill>
                <a:latin typeface="Arial"/>
                <a:cs typeface="Arial"/>
              </a:rPr>
              <a:t> </a:t>
            </a:r>
            <a:r>
              <a:rPr sz="1200" i="1" dirty="0">
                <a:solidFill>
                  <a:srgbClr val="5C5B5A"/>
                </a:solidFill>
                <a:latin typeface="Arial"/>
                <a:cs typeface="Arial"/>
              </a:rPr>
              <a:t>months</a:t>
            </a:r>
            <a:r>
              <a:rPr sz="1200" i="1" spc="-20" dirty="0">
                <a:solidFill>
                  <a:srgbClr val="5C5B5A"/>
                </a:solidFill>
                <a:latin typeface="Arial"/>
                <a:cs typeface="Arial"/>
              </a:rPr>
              <a:t> </a:t>
            </a:r>
            <a:r>
              <a:rPr sz="1200" i="1" dirty="0">
                <a:solidFill>
                  <a:srgbClr val="5C5B5A"/>
                </a:solidFill>
                <a:latin typeface="Arial"/>
                <a:cs typeface="Arial"/>
              </a:rPr>
              <a:t>(57%),</a:t>
            </a:r>
            <a:r>
              <a:rPr sz="1200" i="1" spc="-15" dirty="0">
                <a:solidFill>
                  <a:srgbClr val="5C5B5A"/>
                </a:solidFill>
                <a:latin typeface="Arial"/>
                <a:cs typeface="Arial"/>
              </a:rPr>
              <a:t> </a:t>
            </a:r>
            <a:r>
              <a:rPr sz="1200" i="1" spc="-10" dirty="0">
                <a:solidFill>
                  <a:srgbClr val="5C5B5A"/>
                </a:solidFill>
                <a:latin typeface="Arial"/>
                <a:cs typeface="Arial"/>
              </a:rPr>
              <a:t>those </a:t>
            </a:r>
            <a:r>
              <a:rPr sz="1200" i="1" dirty="0">
                <a:solidFill>
                  <a:srgbClr val="5C5B5A"/>
                </a:solidFill>
                <a:latin typeface="Arial"/>
                <a:cs typeface="Arial"/>
              </a:rPr>
              <a:t>not</a:t>
            </a:r>
            <a:r>
              <a:rPr sz="1200" i="1" spc="-20" dirty="0">
                <a:solidFill>
                  <a:srgbClr val="5C5B5A"/>
                </a:solidFill>
                <a:latin typeface="Arial"/>
                <a:cs typeface="Arial"/>
              </a:rPr>
              <a:t> </a:t>
            </a:r>
            <a:r>
              <a:rPr sz="1200" i="1" dirty="0">
                <a:solidFill>
                  <a:srgbClr val="5C5B5A"/>
                </a:solidFill>
                <a:latin typeface="Arial"/>
                <a:cs typeface="Arial"/>
              </a:rPr>
              <a:t>in</a:t>
            </a:r>
            <a:r>
              <a:rPr sz="1200" i="1" spc="-20" dirty="0">
                <a:solidFill>
                  <a:srgbClr val="5C5B5A"/>
                </a:solidFill>
                <a:latin typeface="Arial"/>
                <a:cs typeface="Arial"/>
              </a:rPr>
              <a:t> </a:t>
            </a:r>
            <a:r>
              <a:rPr sz="1200" i="1" dirty="0">
                <a:solidFill>
                  <a:srgbClr val="5C5B5A"/>
                </a:solidFill>
                <a:latin typeface="Arial"/>
                <a:cs typeface="Arial"/>
              </a:rPr>
              <a:t>work</a:t>
            </a:r>
            <a:r>
              <a:rPr sz="1200" i="1" spc="-30" dirty="0">
                <a:solidFill>
                  <a:srgbClr val="5C5B5A"/>
                </a:solidFill>
                <a:latin typeface="Arial"/>
                <a:cs typeface="Arial"/>
              </a:rPr>
              <a:t> </a:t>
            </a:r>
            <a:r>
              <a:rPr sz="1200" i="1" dirty="0">
                <a:solidFill>
                  <a:srgbClr val="5C5B5A"/>
                </a:solidFill>
                <a:latin typeface="Arial"/>
                <a:cs typeface="Arial"/>
              </a:rPr>
              <a:t>due</a:t>
            </a:r>
            <a:r>
              <a:rPr sz="1200" i="1" spc="-30" dirty="0">
                <a:solidFill>
                  <a:srgbClr val="5C5B5A"/>
                </a:solidFill>
                <a:latin typeface="Arial"/>
                <a:cs typeface="Arial"/>
              </a:rPr>
              <a:t> </a:t>
            </a:r>
            <a:r>
              <a:rPr sz="1200" i="1" dirty="0">
                <a:solidFill>
                  <a:srgbClr val="5C5B5A"/>
                </a:solidFill>
                <a:latin typeface="Arial"/>
                <a:cs typeface="Arial"/>
              </a:rPr>
              <a:t>to</a:t>
            </a:r>
            <a:r>
              <a:rPr sz="1200" i="1" spc="-5" dirty="0">
                <a:solidFill>
                  <a:srgbClr val="5C5B5A"/>
                </a:solidFill>
                <a:latin typeface="Arial"/>
                <a:cs typeface="Arial"/>
              </a:rPr>
              <a:t> </a:t>
            </a:r>
            <a:r>
              <a:rPr sz="1200" i="1" dirty="0">
                <a:solidFill>
                  <a:srgbClr val="5C5B5A"/>
                </a:solidFill>
                <a:latin typeface="Arial"/>
                <a:cs typeface="Arial"/>
              </a:rPr>
              <a:t>ill</a:t>
            </a:r>
            <a:r>
              <a:rPr sz="1200" i="1" spc="-20" dirty="0">
                <a:solidFill>
                  <a:srgbClr val="5C5B5A"/>
                </a:solidFill>
                <a:latin typeface="Arial"/>
                <a:cs typeface="Arial"/>
              </a:rPr>
              <a:t> </a:t>
            </a:r>
            <a:r>
              <a:rPr sz="1200" i="1" dirty="0">
                <a:solidFill>
                  <a:srgbClr val="5C5B5A"/>
                </a:solidFill>
                <a:latin typeface="Arial"/>
                <a:cs typeface="Arial"/>
              </a:rPr>
              <a:t>health/disability</a:t>
            </a:r>
            <a:r>
              <a:rPr sz="1200" i="1" spc="-30" dirty="0">
                <a:solidFill>
                  <a:srgbClr val="5C5B5A"/>
                </a:solidFill>
                <a:latin typeface="Arial"/>
                <a:cs typeface="Arial"/>
              </a:rPr>
              <a:t> </a:t>
            </a:r>
            <a:r>
              <a:rPr sz="1200" i="1" dirty="0">
                <a:solidFill>
                  <a:srgbClr val="5C5B5A"/>
                </a:solidFill>
                <a:latin typeface="Arial"/>
                <a:cs typeface="Arial"/>
              </a:rPr>
              <a:t>(54%),</a:t>
            </a:r>
            <a:r>
              <a:rPr sz="1200" i="1" spc="-20" dirty="0">
                <a:solidFill>
                  <a:srgbClr val="5C5B5A"/>
                </a:solidFill>
                <a:latin typeface="Arial"/>
                <a:cs typeface="Arial"/>
              </a:rPr>
              <a:t> </a:t>
            </a:r>
            <a:r>
              <a:rPr sz="1200" i="1" dirty="0">
                <a:solidFill>
                  <a:srgbClr val="5C5B5A"/>
                </a:solidFill>
                <a:latin typeface="Arial"/>
                <a:cs typeface="Arial"/>
              </a:rPr>
              <a:t>and</a:t>
            </a:r>
            <a:r>
              <a:rPr sz="1200" i="1" spc="-35" dirty="0">
                <a:solidFill>
                  <a:srgbClr val="5C5B5A"/>
                </a:solidFill>
                <a:latin typeface="Arial"/>
                <a:cs typeface="Arial"/>
              </a:rPr>
              <a:t> </a:t>
            </a: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out</a:t>
            </a:r>
            <a:r>
              <a:rPr sz="1200" i="1" spc="-20" dirty="0">
                <a:solidFill>
                  <a:srgbClr val="5C5B5A"/>
                </a:solidFill>
                <a:latin typeface="Arial"/>
                <a:cs typeface="Arial"/>
              </a:rPr>
              <a:t> </a:t>
            </a:r>
            <a:r>
              <a:rPr sz="1200" i="1" dirty="0">
                <a:solidFill>
                  <a:srgbClr val="5C5B5A"/>
                </a:solidFill>
                <a:latin typeface="Arial"/>
                <a:cs typeface="Arial"/>
              </a:rPr>
              <a:t>of</a:t>
            </a:r>
            <a:r>
              <a:rPr sz="1200" i="1" spc="-15" dirty="0">
                <a:solidFill>
                  <a:srgbClr val="5C5B5A"/>
                </a:solidFill>
                <a:latin typeface="Arial"/>
                <a:cs typeface="Arial"/>
              </a:rPr>
              <a:t> </a:t>
            </a:r>
            <a:r>
              <a:rPr sz="1200" i="1" dirty="0">
                <a:solidFill>
                  <a:srgbClr val="5C5B5A"/>
                </a:solidFill>
                <a:latin typeface="Arial"/>
                <a:cs typeface="Arial"/>
              </a:rPr>
              <a:t>work</a:t>
            </a:r>
            <a:r>
              <a:rPr sz="1200" i="1" spc="-25" dirty="0">
                <a:solidFill>
                  <a:srgbClr val="5C5B5A"/>
                </a:solidFill>
                <a:latin typeface="Arial"/>
                <a:cs typeface="Arial"/>
              </a:rPr>
              <a:t> </a:t>
            </a:r>
            <a:r>
              <a:rPr sz="1200" i="1" dirty="0">
                <a:solidFill>
                  <a:srgbClr val="5C5B5A"/>
                </a:solidFill>
                <a:latin typeface="Arial"/>
                <a:cs typeface="Arial"/>
              </a:rPr>
              <a:t>for</a:t>
            </a:r>
            <a:r>
              <a:rPr sz="1200" i="1" spc="-10" dirty="0">
                <a:solidFill>
                  <a:srgbClr val="5C5B5A"/>
                </a:solidFill>
                <a:latin typeface="Arial"/>
                <a:cs typeface="Arial"/>
              </a:rPr>
              <a:t> </a:t>
            </a:r>
            <a:r>
              <a:rPr sz="1200" i="1" spc="-50" dirty="0">
                <a:solidFill>
                  <a:srgbClr val="5C5B5A"/>
                </a:solidFill>
                <a:latin typeface="Arial"/>
                <a:cs typeface="Arial"/>
              </a:rPr>
              <a:t>6 </a:t>
            </a:r>
            <a:r>
              <a:rPr sz="1200" i="1" dirty="0">
                <a:solidFill>
                  <a:srgbClr val="5C5B5A"/>
                </a:solidFill>
                <a:latin typeface="Arial"/>
                <a:cs typeface="Arial"/>
              </a:rPr>
              <a:t>months</a:t>
            </a:r>
            <a:r>
              <a:rPr sz="1200" i="1" spc="-25"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dirty="0">
                <a:solidFill>
                  <a:srgbClr val="5C5B5A"/>
                </a:solidFill>
                <a:latin typeface="Arial"/>
                <a:cs typeface="Arial"/>
              </a:rPr>
              <a:t>less</a:t>
            </a:r>
            <a:r>
              <a:rPr sz="1200" i="1" spc="-25" dirty="0">
                <a:solidFill>
                  <a:srgbClr val="5C5B5A"/>
                </a:solidFill>
                <a:latin typeface="Arial"/>
                <a:cs typeface="Arial"/>
              </a:rPr>
              <a:t> </a:t>
            </a:r>
            <a:r>
              <a:rPr sz="1200" i="1" spc="-10" dirty="0">
                <a:solidFill>
                  <a:srgbClr val="5C5B5A"/>
                </a:solidFill>
                <a:latin typeface="Arial"/>
                <a:cs typeface="Arial"/>
              </a:rPr>
              <a:t>(50%)</a:t>
            </a:r>
            <a:endParaRPr sz="1200">
              <a:latin typeface="Arial"/>
              <a:cs typeface="Arial"/>
            </a:endParaRPr>
          </a:p>
          <a:p>
            <a:pPr marL="185420" indent="-172720" algn="just">
              <a:lnSpc>
                <a:spcPct val="100000"/>
              </a:lnSpc>
              <a:spcBef>
                <a:spcPts val="395"/>
              </a:spcBef>
              <a:buFont typeface="Arial"/>
              <a:buChar char="•"/>
              <a:tabLst>
                <a:tab pos="18542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are</a:t>
            </a:r>
            <a:r>
              <a:rPr sz="1200" i="1" spc="-30" dirty="0">
                <a:solidFill>
                  <a:srgbClr val="5C5B5A"/>
                </a:solidFill>
                <a:latin typeface="Arial"/>
                <a:cs typeface="Arial"/>
              </a:rPr>
              <a:t> </a:t>
            </a:r>
            <a:r>
              <a:rPr sz="1200" i="1" dirty="0">
                <a:solidFill>
                  <a:srgbClr val="5C5B5A"/>
                </a:solidFill>
                <a:latin typeface="Arial"/>
                <a:cs typeface="Arial"/>
              </a:rPr>
              <a:t>likely</a:t>
            </a:r>
            <a:r>
              <a:rPr sz="1200" i="1" spc="-20" dirty="0">
                <a:solidFill>
                  <a:srgbClr val="5C5B5A"/>
                </a:solidFill>
                <a:latin typeface="Arial"/>
                <a:cs typeface="Arial"/>
              </a:rPr>
              <a:t> </a:t>
            </a:r>
            <a:r>
              <a:rPr sz="1200" i="1" dirty="0">
                <a:solidFill>
                  <a:srgbClr val="5C5B5A"/>
                </a:solidFill>
                <a:latin typeface="Arial"/>
                <a:cs typeface="Arial"/>
              </a:rPr>
              <a:t>to</a:t>
            </a:r>
            <a:r>
              <a:rPr sz="1200" i="1" spc="-5" dirty="0">
                <a:solidFill>
                  <a:srgbClr val="5C5B5A"/>
                </a:solidFill>
                <a:latin typeface="Arial"/>
                <a:cs typeface="Arial"/>
              </a:rPr>
              <a:t> </a:t>
            </a:r>
            <a:r>
              <a:rPr sz="1200" i="1" dirty="0">
                <a:solidFill>
                  <a:srgbClr val="5C5B5A"/>
                </a:solidFill>
                <a:latin typeface="Arial"/>
                <a:cs typeface="Arial"/>
              </a:rPr>
              <a:t>lose</a:t>
            </a:r>
            <a:r>
              <a:rPr sz="1200" i="1" spc="-30" dirty="0">
                <a:solidFill>
                  <a:srgbClr val="5C5B5A"/>
                </a:solidFill>
                <a:latin typeface="Arial"/>
                <a:cs typeface="Arial"/>
              </a:rPr>
              <a:t> </a:t>
            </a:r>
            <a:r>
              <a:rPr sz="1200" i="1" dirty="0">
                <a:solidFill>
                  <a:srgbClr val="5C5B5A"/>
                </a:solidFill>
                <a:latin typeface="Arial"/>
                <a:cs typeface="Arial"/>
              </a:rPr>
              <a:t>their</a:t>
            </a:r>
            <a:r>
              <a:rPr sz="1200" i="1" spc="-20" dirty="0">
                <a:solidFill>
                  <a:srgbClr val="5C5B5A"/>
                </a:solidFill>
                <a:latin typeface="Arial"/>
                <a:cs typeface="Arial"/>
              </a:rPr>
              <a:t> </a:t>
            </a:r>
            <a:r>
              <a:rPr sz="1200" i="1" dirty="0">
                <a:solidFill>
                  <a:srgbClr val="5C5B5A"/>
                </a:solidFill>
                <a:latin typeface="Arial"/>
                <a:cs typeface="Arial"/>
              </a:rPr>
              <a:t>job</a:t>
            </a:r>
            <a:r>
              <a:rPr sz="1200" i="1" spc="-15" dirty="0">
                <a:solidFill>
                  <a:srgbClr val="5C5B5A"/>
                </a:solidFill>
                <a:latin typeface="Arial"/>
                <a:cs typeface="Arial"/>
              </a:rPr>
              <a:t> </a:t>
            </a:r>
            <a:r>
              <a:rPr sz="1200" i="1" dirty="0">
                <a:solidFill>
                  <a:srgbClr val="5C5B5A"/>
                </a:solidFill>
                <a:latin typeface="Arial"/>
                <a:cs typeface="Arial"/>
              </a:rPr>
              <a:t>in</a:t>
            </a:r>
            <a:r>
              <a:rPr sz="1200" i="1" spc="-20" dirty="0">
                <a:solidFill>
                  <a:srgbClr val="5C5B5A"/>
                </a:solidFill>
                <a:latin typeface="Arial"/>
                <a:cs typeface="Arial"/>
              </a:rPr>
              <a:t> </a:t>
            </a:r>
            <a:r>
              <a:rPr sz="1200" i="1" dirty="0">
                <a:solidFill>
                  <a:srgbClr val="5C5B5A"/>
                </a:solidFill>
                <a:latin typeface="Arial"/>
                <a:cs typeface="Arial"/>
              </a:rPr>
              <a:t>the</a:t>
            </a:r>
            <a:r>
              <a:rPr sz="1200" i="1" spc="-15" dirty="0">
                <a:solidFill>
                  <a:srgbClr val="5C5B5A"/>
                </a:solidFill>
                <a:latin typeface="Arial"/>
                <a:cs typeface="Arial"/>
              </a:rPr>
              <a:t> </a:t>
            </a:r>
            <a:r>
              <a:rPr sz="1200" i="1" dirty="0">
                <a:solidFill>
                  <a:srgbClr val="5C5B5A"/>
                </a:solidFill>
                <a:latin typeface="Arial"/>
                <a:cs typeface="Arial"/>
              </a:rPr>
              <a:t>next</a:t>
            </a:r>
            <a:r>
              <a:rPr sz="1200" i="1" spc="-35" dirty="0">
                <a:solidFill>
                  <a:srgbClr val="5C5B5A"/>
                </a:solidFill>
                <a:latin typeface="Arial"/>
                <a:cs typeface="Arial"/>
              </a:rPr>
              <a:t> </a:t>
            </a:r>
            <a:r>
              <a:rPr sz="1200" i="1" dirty="0">
                <a:solidFill>
                  <a:srgbClr val="5C5B5A"/>
                </a:solidFill>
                <a:latin typeface="Arial"/>
                <a:cs typeface="Arial"/>
              </a:rPr>
              <a:t>12</a:t>
            </a:r>
            <a:r>
              <a:rPr sz="1200" i="1" spc="-10" dirty="0">
                <a:solidFill>
                  <a:srgbClr val="5C5B5A"/>
                </a:solidFill>
                <a:latin typeface="Arial"/>
                <a:cs typeface="Arial"/>
              </a:rPr>
              <a:t> </a:t>
            </a:r>
            <a:r>
              <a:rPr sz="1200" i="1" dirty="0">
                <a:solidFill>
                  <a:srgbClr val="5C5B5A"/>
                </a:solidFill>
                <a:latin typeface="Arial"/>
                <a:cs typeface="Arial"/>
              </a:rPr>
              <a:t>months</a:t>
            </a:r>
            <a:r>
              <a:rPr sz="1200" i="1" spc="-20" dirty="0">
                <a:solidFill>
                  <a:srgbClr val="5C5B5A"/>
                </a:solidFill>
                <a:latin typeface="Arial"/>
                <a:cs typeface="Arial"/>
              </a:rPr>
              <a:t> </a:t>
            </a:r>
            <a:r>
              <a:rPr sz="1200" i="1" spc="-10" dirty="0">
                <a:solidFill>
                  <a:srgbClr val="5C5B5A"/>
                </a:solidFill>
                <a:latin typeface="Arial"/>
                <a:cs typeface="Arial"/>
              </a:rPr>
              <a:t>(52%)</a:t>
            </a:r>
            <a:endParaRPr sz="1200">
              <a:latin typeface="Arial"/>
              <a:cs typeface="Arial"/>
            </a:endParaRPr>
          </a:p>
          <a:p>
            <a:pPr marL="184785" marR="5080" indent="-172720" algn="just">
              <a:lnSpc>
                <a:spcPct val="100000"/>
              </a:lnSpc>
              <a:spcBef>
                <a:spcPts val="409"/>
              </a:spcBef>
              <a:buFont typeface="Arial"/>
              <a:buChar char="•"/>
              <a:tabLst>
                <a:tab pos="18478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disagree</a:t>
            </a:r>
            <a:r>
              <a:rPr sz="1200" i="1" spc="-45" dirty="0">
                <a:solidFill>
                  <a:srgbClr val="5C5B5A"/>
                </a:solidFill>
                <a:latin typeface="Arial"/>
                <a:cs typeface="Arial"/>
              </a:rPr>
              <a:t> </a:t>
            </a:r>
            <a:r>
              <a:rPr sz="1200" i="1" dirty="0">
                <a:solidFill>
                  <a:srgbClr val="5C5B5A"/>
                </a:solidFill>
                <a:latin typeface="Arial"/>
                <a:cs typeface="Arial"/>
              </a:rPr>
              <a:t>that</a:t>
            </a:r>
            <a:r>
              <a:rPr sz="1200" i="1" spc="-15" dirty="0">
                <a:solidFill>
                  <a:srgbClr val="5C5B5A"/>
                </a:solidFill>
                <a:latin typeface="Arial"/>
                <a:cs typeface="Arial"/>
              </a:rPr>
              <a:t> </a:t>
            </a:r>
            <a:r>
              <a:rPr sz="1200" i="1" dirty="0">
                <a:solidFill>
                  <a:srgbClr val="5C5B5A"/>
                </a:solidFill>
                <a:latin typeface="Arial"/>
                <a:cs typeface="Arial"/>
              </a:rPr>
              <a:t>people</a:t>
            </a:r>
            <a:r>
              <a:rPr sz="1200" i="1" spc="-50" dirty="0">
                <a:solidFill>
                  <a:srgbClr val="5C5B5A"/>
                </a:solidFill>
                <a:latin typeface="Arial"/>
                <a:cs typeface="Arial"/>
              </a:rPr>
              <a:t> </a:t>
            </a:r>
            <a:r>
              <a:rPr sz="1200" i="1" dirty="0">
                <a:solidFill>
                  <a:srgbClr val="5C5B5A"/>
                </a:solidFill>
                <a:latin typeface="Arial"/>
                <a:cs typeface="Arial"/>
              </a:rPr>
              <a:t>look</a:t>
            </a:r>
            <a:r>
              <a:rPr sz="1200" i="1" spc="-30" dirty="0">
                <a:solidFill>
                  <a:srgbClr val="5C5B5A"/>
                </a:solidFill>
                <a:latin typeface="Arial"/>
                <a:cs typeface="Arial"/>
              </a:rPr>
              <a:t> </a:t>
            </a:r>
            <a:r>
              <a:rPr sz="1200" i="1" dirty="0">
                <a:solidFill>
                  <a:srgbClr val="5C5B5A"/>
                </a:solidFill>
                <a:latin typeface="Arial"/>
                <a:cs typeface="Arial"/>
              </a:rPr>
              <a:t>out</a:t>
            </a:r>
            <a:r>
              <a:rPr sz="1200" i="1" spc="-15" dirty="0">
                <a:solidFill>
                  <a:srgbClr val="5C5B5A"/>
                </a:solidFill>
                <a:latin typeface="Arial"/>
                <a:cs typeface="Arial"/>
              </a:rPr>
              <a:t> </a:t>
            </a:r>
            <a:r>
              <a:rPr sz="1200" i="1" dirty="0">
                <a:solidFill>
                  <a:srgbClr val="5C5B5A"/>
                </a:solidFill>
                <a:latin typeface="Arial"/>
                <a:cs typeface="Arial"/>
              </a:rPr>
              <a:t>for</a:t>
            </a:r>
            <a:r>
              <a:rPr sz="1200" i="1" spc="-5" dirty="0">
                <a:solidFill>
                  <a:srgbClr val="5C5B5A"/>
                </a:solidFill>
                <a:latin typeface="Arial"/>
                <a:cs typeface="Arial"/>
              </a:rPr>
              <a:t> </a:t>
            </a:r>
            <a:r>
              <a:rPr sz="1200" i="1" dirty="0">
                <a:solidFill>
                  <a:srgbClr val="5C5B5A"/>
                </a:solidFill>
                <a:latin typeface="Arial"/>
                <a:cs typeface="Arial"/>
              </a:rPr>
              <a:t>each</a:t>
            </a:r>
            <a:r>
              <a:rPr sz="1200" i="1" spc="-35" dirty="0">
                <a:solidFill>
                  <a:srgbClr val="5C5B5A"/>
                </a:solidFill>
                <a:latin typeface="Arial"/>
                <a:cs typeface="Arial"/>
              </a:rPr>
              <a:t> </a:t>
            </a:r>
            <a:r>
              <a:rPr sz="1200" i="1" dirty="0">
                <a:solidFill>
                  <a:srgbClr val="5C5B5A"/>
                </a:solidFill>
                <a:latin typeface="Arial"/>
                <a:cs typeface="Arial"/>
              </a:rPr>
              <a:t>other</a:t>
            </a:r>
            <a:r>
              <a:rPr sz="1200" i="1" spc="-25" dirty="0">
                <a:solidFill>
                  <a:srgbClr val="5C5B5A"/>
                </a:solidFill>
                <a:latin typeface="Arial"/>
                <a:cs typeface="Arial"/>
              </a:rPr>
              <a:t> </a:t>
            </a:r>
            <a:r>
              <a:rPr sz="1200" i="1" dirty="0">
                <a:solidFill>
                  <a:srgbClr val="5C5B5A"/>
                </a:solidFill>
                <a:latin typeface="Arial"/>
                <a:cs typeface="Arial"/>
              </a:rPr>
              <a:t>in</a:t>
            </a:r>
            <a:r>
              <a:rPr sz="1200" i="1" spc="-15"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spc="-10" dirty="0">
                <a:solidFill>
                  <a:srgbClr val="5C5B5A"/>
                </a:solidFill>
                <a:latin typeface="Arial"/>
                <a:cs typeface="Arial"/>
              </a:rPr>
              <a:t>community </a:t>
            </a:r>
            <a:r>
              <a:rPr sz="1200" i="1" dirty="0">
                <a:solidFill>
                  <a:srgbClr val="5C5B5A"/>
                </a:solidFill>
                <a:latin typeface="Arial"/>
                <a:cs typeface="Arial"/>
              </a:rPr>
              <a:t>(51%)</a:t>
            </a:r>
            <a:r>
              <a:rPr sz="1200" i="1" spc="-25" dirty="0">
                <a:solidFill>
                  <a:srgbClr val="5C5B5A"/>
                </a:solidFill>
                <a:latin typeface="Arial"/>
                <a:cs typeface="Arial"/>
              </a:rPr>
              <a:t> </a:t>
            </a:r>
            <a:r>
              <a:rPr sz="1200" i="1" dirty="0">
                <a:solidFill>
                  <a:srgbClr val="5C5B5A"/>
                </a:solidFill>
                <a:latin typeface="Arial"/>
                <a:cs typeface="Arial"/>
              </a:rPr>
              <a:t>and</a:t>
            </a:r>
            <a:r>
              <a:rPr sz="1200" i="1" spc="-35"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dissatisfied</a:t>
            </a:r>
            <a:r>
              <a:rPr sz="1200" i="1" spc="-40"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local</a:t>
            </a:r>
            <a:r>
              <a:rPr sz="1200" i="1" spc="-25" dirty="0">
                <a:solidFill>
                  <a:srgbClr val="5C5B5A"/>
                </a:solidFill>
                <a:latin typeface="Arial"/>
                <a:cs typeface="Arial"/>
              </a:rPr>
              <a:t> </a:t>
            </a:r>
            <a:r>
              <a:rPr sz="1200" i="1" dirty="0">
                <a:solidFill>
                  <a:srgbClr val="5C5B5A"/>
                </a:solidFill>
                <a:latin typeface="Arial"/>
                <a:cs typeface="Arial"/>
              </a:rPr>
              <a:t>area</a:t>
            </a:r>
            <a:r>
              <a:rPr sz="1200" i="1" spc="-25" dirty="0">
                <a:solidFill>
                  <a:srgbClr val="5C5B5A"/>
                </a:solidFill>
                <a:latin typeface="Arial"/>
                <a:cs typeface="Arial"/>
              </a:rPr>
              <a:t> </a:t>
            </a:r>
            <a:r>
              <a:rPr sz="1200" i="1" spc="-10" dirty="0">
                <a:solidFill>
                  <a:srgbClr val="5C5B5A"/>
                </a:solidFill>
                <a:latin typeface="Arial"/>
                <a:cs typeface="Arial"/>
              </a:rPr>
              <a:t>(50%)</a:t>
            </a:r>
            <a:endParaRPr sz="1200">
              <a:latin typeface="Arial"/>
              <a:cs typeface="Arial"/>
            </a:endParaRPr>
          </a:p>
          <a:p>
            <a:pPr marL="186055" indent="-173355" algn="just">
              <a:lnSpc>
                <a:spcPct val="100000"/>
              </a:lnSpc>
              <a:spcBef>
                <a:spcPts val="395"/>
              </a:spcBef>
              <a:buFont typeface="Arial"/>
              <a:buChar char="•"/>
              <a:tabLst>
                <a:tab pos="186055" algn="l"/>
              </a:tabLst>
            </a:pPr>
            <a:r>
              <a:rPr sz="1200" i="1" dirty="0">
                <a:solidFill>
                  <a:srgbClr val="5C5B5A"/>
                </a:solidFill>
                <a:latin typeface="Arial"/>
                <a:cs typeface="Arial"/>
              </a:rPr>
              <a:t>Renters</a:t>
            </a:r>
            <a:r>
              <a:rPr sz="1200" i="1" spc="-50" dirty="0">
                <a:solidFill>
                  <a:srgbClr val="5C5B5A"/>
                </a:solidFill>
                <a:latin typeface="Arial"/>
                <a:cs typeface="Arial"/>
              </a:rPr>
              <a:t> </a:t>
            </a:r>
            <a:r>
              <a:rPr sz="1200" i="1" spc="-10" dirty="0">
                <a:solidFill>
                  <a:srgbClr val="5C5B5A"/>
                </a:solidFill>
                <a:latin typeface="Arial"/>
                <a:cs typeface="Arial"/>
              </a:rPr>
              <a:t>(50%)</a:t>
            </a:r>
            <a:endParaRPr sz="1200">
              <a:latin typeface="Arial"/>
              <a:cs typeface="Arial"/>
            </a:endParaRPr>
          </a:p>
        </p:txBody>
      </p:sp>
      <p:sp>
        <p:nvSpPr>
          <p:cNvPr id="22" name="object 22"/>
          <p:cNvSpPr txBox="1"/>
          <p:nvPr/>
        </p:nvSpPr>
        <p:spPr>
          <a:xfrm>
            <a:off x="521919" y="5910173"/>
            <a:ext cx="9710420" cy="497840"/>
          </a:xfrm>
          <a:prstGeom prst="rect">
            <a:avLst/>
          </a:prstGeom>
        </p:spPr>
        <p:txBody>
          <a:bodyPr vert="horz" wrap="square" lIns="0" tIns="12065" rIns="0" bIns="0" rtlCol="0">
            <a:spAutoFit/>
          </a:bodyPr>
          <a:lstStyle/>
          <a:p>
            <a:pPr marL="190500">
              <a:lnSpc>
                <a:spcPct val="100000"/>
              </a:lnSpc>
              <a:spcBef>
                <a:spcPts val="95"/>
              </a:spcBef>
            </a:pPr>
            <a:r>
              <a:rPr sz="1000" dirty="0">
                <a:solidFill>
                  <a:srgbClr val="7E7E7E"/>
                </a:solidFill>
                <a:latin typeface="Arial"/>
                <a:cs typeface="Arial"/>
              </a:rPr>
              <a:t>*</a:t>
            </a:r>
            <a:r>
              <a:rPr sz="1000" spc="-35" dirty="0">
                <a:solidFill>
                  <a:srgbClr val="7E7E7E"/>
                </a:solidFill>
                <a:latin typeface="Arial"/>
                <a:cs typeface="Arial"/>
              </a:rPr>
              <a:t> </a:t>
            </a:r>
            <a:r>
              <a:rPr sz="1000" dirty="0">
                <a:solidFill>
                  <a:srgbClr val="7E7E7E"/>
                </a:solidFill>
                <a:latin typeface="Arial"/>
                <a:cs typeface="Arial"/>
              </a:rPr>
              <a:t>Subgroup</a:t>
            </a:r>
            <a:r>
              <a:rPr sz="1000" spc="-40" dirty="0">
                <a:solidFill>
                  <a:srgbClr val="7E7E7E"/>
                </a:solidFill>
                <a:latin typeface="Arial"/>
                <a:cs typeface="Arial"/>
              </a:rPr>
              <a:t> </a:t>
            </a:r>
            <a:r>
              <a:rPr sz="1000" dirty="0">
                <a:solidFill>
                  <a:srgbClr val="7E7E7E"/>
                </a:solidFill>
                <a:latin typeface="Arial"/>
                <a:cs typeface="Arial"/>
              </a:rPr>
              <a:t>analysis</a:t>
            </a:r>
            <a:r>
              <a:rPr sz="1000" spc="5" dirty="0">
                <a:solidFill>
                  <a:srgbClr val="7E7E7E"/>
                </a:solidFill>
                <a:latin typeface="Arial"/>
                <a:cs typeface="Arial"/>
              </a:rPr>
              <a:t> </a:t>
            </a:r>
            <a:r>
              <a:rPr sz="1000" dirty="0">
                <a:solidFill>
                  <a:srgbClr val="7E7E7E"/>
                </a:solidFill>
                <a:latin typeface="Arial"/>
                <a:cs typeface="Arial"/>
              </a:rPr>
              <a:t>uses</a:t>
            </a:r>
            <a:r>
              <a:rPr sz="1000" spc="-40" dirty="0">
                <a:solidFill>
                  <a:srgbClr val="7E7E7E"/>
                </a:solidFill>
                <a:latin typeface="Arial"/>
                <a:cs typeface="Arial"/>
              </a:rPr>
              <a:t> </a:t>
            </a:r>
            <a:r>
              <a:rPr sz="1000" dirty="0">
                <a:solidFill>
                  <a:srgbClr val="7E7E7E"/>
                </a:solidFill>
                <a:latin typeface="Arial"/>
                <a:cs typeface="Arial"/>
              </a:rPr>
              <a:t>merged</a:t>
            </a:r>
            <a:r>
              <a:rPr sz="1000" spc="-55" dirty="0">
                <a:solidFill>
                  <a:srgbClr val="7E7E7E"/>
                </a:solidFill>
                <a:latin typeface="Arial"/>
                <a:cs typeface="Arial"/>
              </a:rPr>
              <a:t> </a:t>
            </a:r>
            <a:r>
              <a:rPr sz="1000" dirty="0">
                <a:solidFill>
                  <a:srgbClr val="7E7E7E"/>
                </a:solidFill>
                <a:latin typeface="Arial"/>
                <a:cs typeface="Arial"/>
              </a:rPr>
              <a:t>data</a:t>
            </a:r>
            <a:r>
              <a:rPr sz="1000" spc="-35" dirty="0">
                <a:solidFill>
                  <a:srgbClr val="7E7E7E"/>
                </a:solidFill>
                <a:latin typeface="Arial"/>
                <a:cs typeface="Arial"/>
              </a:rPr>
              <a:t> </a:t>
            </a:r>
            <a:r>
              <a:rPr sz="1000" dirty="0">
                <a:solidFill>
                  <a:srgbClr val="7E7E7E"/>
                </a:solidFill>
                <a:latin typeface="Arial"/>
                <a:cs typeface="Arial"/>
              </a:rPr>
              <a:t>from</a:t>
            </a:r>
            <a:r>
              <a:rPr sz="1000" spc="-45" dirty="0">
                <a:solidFill>
                  <a:srgbClr val="7E7E7E"/>
                </a:solidFill>
                <a:latin typeface="Arial"/>
                <a:cs typeface="Arial"/>
              </a:rPr>
              <a:t> </a:t>
            </a: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15</a:t>
            </a:r>
            <a:r>
              <a:rPr sz="1000" spc="-30" dirty="0">
                <a:solidFill>
                  <a:srgbClr val="7E7E7E"/>
                </a:solidFill>
                <a:latin typeface="Arial"/>
                <a:cs typeface="Arial"/>
              </a:rPr>
              <a:t> </a:t>
            </a:r>
            <a:r>
              <a:rPr sz="1000" dirty="0">
                <a:solidFill>
                  <a:srgbClr val="7E7E7E"/>
                </a:solidFill>
                <a:latin typeface="Arial"/>
                <a:cs typeface="Arial"/>
              </a:rPr>
              <a:t>and</a:t>
            </a:r>
            <a:r>
              <a:rPr sz="1000" spc="-45" dirty="0">
                <a:solidFill>
                  <a:srgbClr val="7E7E7E"/>
                </a:solidFill>
                <a:latin typeface="Arial"/>
                <a:cs typeface="Arial"/>
              </a:rPr>
              <a:t> </a:t>
            </a:r>
            <a:r>
              <a:rPr sz="1000" dirty="0">
                <a:solidFill>
                  <a:srgbClr val="7E7E7E"/>
                </a:solidFill>
                <a:latin typeface="Arial"/>
                <a:cs typeface="Arial"/>
              </a:rPr>
              <a:t>16</a:t>
            </a:r>
            <a:r>
              <a:rPr sz="1000" spc="-30" dirty="0">
                <a:solidFill>
                  <a:srgbClr val="7E7E7E"/>
                </a:solidFill>
                <a:latin typeface="Arial"/>
                <a:cs typeface="Arial"/>
              </a:rPr>
              <a:t> </a:t>
            </a:r>
            <a:r>
              <a:rPr sz="1000" dirty="0">
                <a:solidFill>
                  <a:srgbClr val="7E7E7E"/>
                </a:solidFill>
                <a:latin typeface="Arial"/>
                <a:cs typeface="Arial"/>
              </a:rPr>
              <a:t>combined.</a:t>
            </a:r>
            <a:r>
              <a:rPr sz="1000" spc="-40" dirty="0">
                <a:solidFill>
                  <a:srgbClr val="7E7E7E"/>
                </a:solidFill>
                <a:latin typeface="Arial"/>
                <a:cs typeface="Arial"/>
              </a:rPr>
              <a:t> </a:t>
            </a:r>
            <a:r>
              <a:rPr sz="1000" i="1" dirty="0">
                <a:solidFill>
                  <a:srgbClr val="5C5B5A"/>
                </a:solidFill>
                <a:latin typeface="Arial"/>
                <a:cs typeface="Arial"/>
              </a:rPr>
              <a:t>Italics</a:t>
            </a:r>
            <a:r>
              <a:rPr sz="1000" i="1" spc="-25" dirty="0">
                <a:solidFill>
                  <a:srgbClr val="5C5B5A"/>
                </a:solidFill>
                <a:latin typeface="Arial"/>
                <a:cs typeface="Arial"/>
              </a:rPr>
              <a:t> </a:t>
            </a:r>
            <a:r>
              <a:rPr sz="1000" i="1" dirty="0">
                <a:solidFill>
                  <a:srgbClr val="5C5B5A"/>
                </a:solidFill>
                <a:latin typeface="Arial"/>
                <a:cs typeface="Arial"/>
              </a:rPr>
              <a:t>denotes</a:t>
            </a:r>
            <a:r>
              <a:rPr sz="1000" i="1" spc="-40" dirty="0">
                <a:solidFill>
                  <a:srgbClr val="5C5B5A"/>
                </a:solidFill>
                <a:latin typeface="Arial"/>
                <a:cs typeface="Arial"/>
              </a:rPr>
              <a:t> </a:t>
            </a:r>
            <a:r>
              <a:rPr sz="1000" i="1" dirty="0">
                <a:solidFill>
                  <a:srgbClr val="5C5B5A"/>
                </a:solidFill>
                <a:latin typeface="Arial"/>
                <a:cs typeface="Arial"/>
              </a:rPr>
              <a:t>greater</a:t>
            </a:r>
            <a:r>
              <a:rPr sz="1000" i="1" spc="-40" dirty="0">
                <a:solidFill>
                  <a:srgbClr val="5C5B5A"/>
                </a:solidFill>
                <a:latin typeface="Arial"/>
                <a:cs typeface="Arial"/>
              </a:rPr>
              <a:t> </a:t>
            </a:r>
            <a:r>
              <a:rPr sz="1000" i="1" dirty="0">
                <a:solidFill>
                  <a:srgbClr val="5C5B5A"/>
                </a:solidFill>
                <a:latin typeface="Arial"/>
                <a:cs typeface="Arial"/>
              </a:rPr>
              <a:t>prominence</a:t>
            </a:r>
            <a:r>
              <a:rPr sz="1000" i="1" spc="-20" dirty="0">
                <a:solidFill>
                  <a:srgbClr val="5C5B5A"/>
                </a:solidFill>
                <a:latin typeface="Arial"/>
                <a:cs typeface="Arial"/>
              </a:rPr>
              <a:t> </a:t>
            </a:r>
            <a:r>
              <a:rPr sz="1000" i="1" dirty="0">
                <a:solidFill>
                  <a:srgbClr val="5C5B5A"/>
                </a:solidFill>
                <a:latin typeface="Arial"/>
                <a:cs typeface="Arial"/>
              </a:rPr>
              <a:t>/</a:t>
            </a:r>
            <a:r>
              <a:rPr sz="1000" i="1" spc="-40" dirty="0">
                <a:solidFill>
                  <a:srgbClr val="5C5B5A"/>
                </a:solidFill>
                <a:latin typeface="Arial"/>
                <a:cs typeface="Arial"/>
              </a:rPr>
              <a:t> </a:t>
            </a:r>
            <a:r>
              <a:rPr sz="1000" i="1" dirty="0">
                <a:solidFill>
                  <a:srgbClr val="5C5B5A"/>
                </a:solidFill>
                <a:latin typeface="Arial"/>
                <a:cs typeface="Arial"/>
              </a:rPr>
              <a:t>newly</a:t>
            </a:r>
            <a:r>
              <a:rPr sz="1000" i="1" spc="-20" dirty="0">
                <a:solidFill>
                  <a:srgbClr val="5C5B5A"/>
                </a:solidFill>
                <a:latin typeface="Arial"/>
                <a:cs typeface="Arial"/>
              </a:rPr>
              <a:t> </a:t>
            </a:r>
            <a:r>
              <a:rPr sz="1000" i="1" dirty="0">
                <a:solidFill>
                  <a:srgbClr val="5C5B5A"/>
                </a:solidFill>
                <a:latin typeface="Arial"/>
                <a:cs typeface="Arial"/>
              </a:rPr>
              <a:t>featuring</a:t>
            </a:r>
            <a:r>
              <a:rPr sz="1000" i="1" spc="-35" dirty="0">
                <a:solidFill>
                  <a:srgbClr val="5C5B5A"/>
                </a:solidFill>
                <a:latin typeface="Arial"/>
                <a:cs typeface="Arial"/>
              </a:rPr>
              <a:t> </a:t>
            </a:r>
            <a:r>
              <a:rPr sz="1000" i="1" dirty="0">
                <a:solidFill>
                  <a:srgbClr val="5C5B5A"/>
                </a:solidFill>
                <a:latin typeface="Arial"/>
                <a:cs typeface="Arial"/>
              </a:rPr>
              <a:t>in</a:t>
            </a:r>
            <a:r>
              <a:rPr sz="1000" i="1" spc="-30" dirty="0">
                <a:solidFill>
                  <a:srgbClr val="5C5B5A"/>
                </a:solidFill>
                <a:latin typeface="Arial"/>
                <a:cs typeface="Arial"/>
              </a:rPr>
              <a:t> </a:t>
            </a:r>
            <a:r>
              <a:rPr sz="1000" i="1" dirty="0">
                <a:solidFill>
                  <a:srgbClr val="5C5B5A"/>
                </a:solidFill>
                <a:latin typeface="Arial"/>
                <a:cs typeface="Arial"/>
              </a:rPr>
              <a:t>latest</a:t>
            </a:r>
            <a:r>
              <a:rPr sz="1000" i="1" spc="-30" dirty="0">
                <a:solidFill>
                  <a:srgbClr val="5C5B5A"/>
                </a:solidFill>
                <a:latin typeface="Arial"/>
                <a:cs typeface="Arial"/>
              </a:rPr>
              <a:t> </a:t>
            </a:r>
            <a:r>
              <a:rPr sz="1000" i="1" dirty="0">
                <a:solidFill>
                  <a:srgbClr val="5C5B5A"/>
                </a:solidFill>
                <a:latin typeface="Arial"/>
                <a:cs typeface="Arial"/>
              </a:rPr>
              <a:t>analysis</a:t>
            </a:r>
            <a:r>
              <a:rPr sz="1000" i="1" spc="-25" dirty="0">
                <a:solidFill>
                  <a:srgbClr val="5C5B5A"/>
                </a:solidFill>
                <a:latin typeface="Arial"/>
                <a:cs typeface="Arial"/>
              </a:rPr>
              <a:t> </a:t>
            </a:r>
            <a:r>
              <a:rPr sz="1000" i="1" dirty="0">
                <a:solidFill>
                  <a:srgbClr val="5C5B5A"/>
                </a:solidFill>
                <a:latin typeface="Arial"/>
                <a:cs typeface="Arial"/>
              </a:rPr>
              <a:t>compared</a:t>
            </a:r>
            <a:r>
              <a:rPr sz="1000" i="1" spc="-35" dirty="0">
                <a:solidFill>
                  <a:srgbClr val="5C5B5A"/>
                </a:solidFill>
                <a:latin typeface="Arial"/>
                <a:cs typeface="Arial"/>
              </a:rPr>
              <a:t> </a:t>
            </a:r>
            <a:r>
              <a:rPr sz="1000" i="1" dirty="0">
                <a:solidFill>
                  <a:srgbClr val="5C5B5A"/>
                </a:solidFill>
                <a:latin typeface="Arial"/>
                <a:cs typeface="Arial"/>
              </a:rPr>
              <a:t>to</a:t>
            </a:r>
            <a:r>
              <a:rPr sz="1000" i="1" spc="-45" dirty="0">
                <a:solidFill>
                  <a:srgbClr val="5C5B5A"/>
                </a:solidFill>
                <a:latin typeface="Arial"/>
                <a:cs typeface="Arial"/>
              </a:rPr>
              <a:t> </a:t>
            </a:r>
            <a:r>
              <a:rPr sz="1000" i="1" dirty="0">
                <a:solidFill>
                  <a:srgbClr val="5C5B5A"/>
                </a:solidFill>
                <a:latin typeface="Arial"/>
                <a:cs typeface="Arial"/>
              </a:rPr>
              <a:t>previous</a:t>
            </a:r>
            <a:r>
              <a:rPr sz="1000" i="1" spc="-25" dirty="0">
                <a:solidFill>
                  <a:srgbClr val="5C5B5A"/>
                </a:solidFill>
                <a:latin typeface="Arial"/>
                <a:cs typeface="Arial"/>
              </a:rPr>
              <a:t> </a:t>
            </a:r>
            <a:r>
              <a:rPr sz="1000" i="1" spc="-20" dirty="0">
                <a:solidFill>
                  <a:srgbClr val="5C5B5A"/>
                </a:solidFill>
                <a:latin typeface="Arial"/>
                <a:cs typeface="Arial"/>
              </a:rPr>
              <a:t>wave</a:t>
            </a:r>
            <a:endParaRPr sz="1000">
              <a:latin typeface="Arial"/>
              <a:cs typeface="Arial"/>
            </a:endParaRPr>
          </a:p>
          <a:p>
            <a:pPr>
              <a:lnSpc>
                <a:spcPct val="100000"/>
              </a:lnSpc>
              <a:spcBef>
                <a:spcPts val="175"/>
              </a:spcBef>
            </a:pPr>
            <a:endParaRPr sz="1000">
              <a:latin typeface="Arial"/>
              <a:cs typeface="Arial"/>
            </a:endParaRPr>
          </a:p>
          <a:p>
            <a:pPr marL="12700">
              <a:lnSpc>
                <a:spcPct val="100000"/>
              </a:lnSpc>
            </a:pPr>
            <a:r>
              <a:rPr sz="1000" dirty="0">
                <a:solidFill>
                  <a:srgbClr val="7E7E7E"/>
                </a:solidFill>
                <a:latin typeface="Arial"/>
                <a:cs typeface="Arial"/>
              </a:rPr>
              <a:t>A1.</a:t>
            </a:r>
            <a:r>
              <a:rPr sz="1000" spc="-20" dirty="0">
                <a:solidFill>
                  <a:srgbClr val="7E7E7E"/>
                </a:solidFill>
                <a:latin typeface="Arial"/>
                <a:cs typeface="Arial"/>
              </a:rPr>
              <a:t> </a:t>
            </a:r>
            <a:r>
              <a:rPr sz="1000" dirty="0">
                <a:solidFill>
                  <a:srgbClr val="7E7E7E"/>
                </a:solidFill>
                <a:latin typeface="Arial"/>
                <a:cs typeface="Arial"/>
              </a:rPr>
              <a:t>Where</a:t>
            </a:r>
            <a:r>
              <a:rPr sz="1000" spc="-50" dirty="0">
                <a:solidFill>
                  <a:srgbClr val="7E7E7E"/>
                </a:solidFill>
                <a:latin typeface="Arial"/>
                <a:cs typeface="Arial"/>
              </a:rPr>
              <a:t> </a:t>
            </a:r>
            <a:r>
              <a:rPr sz="1000" dirty="0">
                <a:solidFill>
                  <a:srgbClr val="7E7E7E"/>
                </a:solidFill>
                <a:latin typeface="Arial"/>
                <a:cs typeface="Arial"/>
              </a:rPr>
              <a:t>0</a:t>
            </a:r>
            <a:r>
              <a:rPr sz="1000" spc="-35" dirty="0">
                <a:solidFill>
                  <a:srgbClr val="7E7E7E"/>
                </a:solidFill>
                <a:latin typeface="Arial"/>
                <a:cs typeface="Arial"/>
              </a:rPr>
              <a:t> </a:t>
            </a:r>
            <a:r>
              <a:rPr sz="1000" dirty="0">
                <a:solidFill>
                  <a:srgbClr val="7E7E7E"/>
                </a:solidFill>
                <a:latin typeface="Arial"/>
                <a:cs typeface="Arial"/>
              </a:rPr>
              <a:t>is</a:t>
            </a:r>
            <a:r>
              <a:rPr sz="1000" spc="-5" dirty="0">
                <a:solidFill>
                  <a:srgbClr val="7E7E7E"/>
                </a:solidFill>
                <a:latin typeface="Arial"/>
                <a:cs typeface="Arial"/>
              </a:rPr>
              <a:t> </a:t>
            </a:r>
            <a:r>
              <a:rPr sz="1000" dirty="0">
                <a:solidFill>
                  <a:srgbClr val="7E7E7E"/>
                </a:solidFill>
                <a:latin typeface="Arial"/>
                <a:cs typeface="Arial"/>
              </a:rPr>
              <a:t>“not</a:t>
            </a:r>
            <a:r>
              <a:rPr sz="1000" spc="-25" dirty="0">
                <a:solidFill>
                  <a:srgbClr val="7E7E7E"/>
                </a:solidFill>
                <a:latin typeface="Arial"/>
                <a:cs typeface="Arial"/>
              </a:rPr>
              <a:t> </a:t>
            </a:r>
            <a:r>
              <a:rPr sz="1000" dirty="0">
                <a:solidFill>
                  <a:srgbClr val="7E7E7E"/>
                </a:solidFill>
                <a:latin typeface="Arial"/>
                <a:cs typeface="Arial"/>
              </a:rPr>
              <a:t>at</a:t>
            </a:r>
            <a:r>
              <a:rPr sz="1000" spc="-2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and</a:t>
            </a:r>
            <a:r>
              <a:rPr sz="1000" spc="-15" dirty="0">
                <a:solidFill>
                  <a:srgbClr val="7E7E7E"/>
                </a:solidFill>
                <a:latin typeface="Arial"/>
                <a:cs typeface="Arial"/>
              </a:rPr>
              <a:t> </a:t>
            </a:r>
            <a:r>
              <a:rPr sz="1000" dirty="0">
                <a:solidFill>
                  <a:srgbClr val="7E7E7E"/>
                </a:solidFill>
                <a:latin typeface="Arial"/>
                <a:cs typeface="Arial"/>
              </a:rPr>
              <a:t>10</a:t>
            </a:r>
            <a:r>
              <a:rPr sz="1000" spc="-35" dirty="0">
                <a:solidFill>
                  <a:srgbClr val="7E7E7E"/>
                </a:solidFill>
                <a:latin typeface="Arial"/>
                <a:cs typeface="Arial"/>
              </a:rPr>
              <a:t> </a:t>
            </a:r>
            <a:r>
              <a:rPr sz="1000" dirty="0">
                <a:solidFill>
                  <a:srgbClr val="7E7E7E"/>
                </a:solidFill>
                <a:latin typeface="Arial"/>
                <a:cs typeface="Arial"/>
              </a:rPr>
              <a:t>is</a:t>
            </a:r>
            <a:r>
              <a:rPr sz="1000" spc="-5" dirty="0">
                <a:solidFill>
                  <a:srgbClr val="7E7E7E"/>
                </a:solidFill>
                <a:latin typeface="Arial"/>
                <a:cs typeface="Arial"/>
              </a:rPr>
              <a:t> </a:t>
            </a:r>
            <a:r>
              <a:rPr sz="1000" spc="-10" dirty="0">
                <a:solidFill>
                  <a:srgbClr val="7E7E7E"/>
                </a:solidFill>
                <a:latin typeface="Arial"/>
                <a:cs typeface="Arial"/>
              </a:rPr>
              <a:t>“completely”…</a:t>
            </a:r>
            <a:r>
              <a:rPr sz="1000" spc="5" dirty="0">
                <a:solidFill>
                  <a:srgbClr val="7E7E7E"/>
                </a:solidFill>
                <a:latin typeface="Arial"/>
                <a:cs typeface="Arial"/>
              </a:rPr>
              <a:t> </a:t>
            </a:r>
            <a:r>
              <a:rPr sz="1000" dirty="0">
                <a:solidFill>
                  <a:srgbClr val="7E7E7E"/>
                </a:solidFill>
                <a:latin typeface="Arial"/>
                <a:cs typeface="Arial"/>
              </a:rPr>
              <a:t>A2.</a:t>
            </a:r>
            <a:r>
              <a:rPr sz="1000" spc="-15" dirty="0">
                <a:solidFill>
                  <a:srgbClr val="7E7E7E"/>
                </a:solidFill>
                <a:latin typeface="Arial"/>
                <a:cs typeface="Arial"/>
              </a:rPr>
              <a:t> </a:t>
            </a:r>
            <a:r>
              <a:rPr sz="1000" dirty="0">
                <a:solidFill>
                  <a:srgbClr val="7E7E7E"/>
                </a:solidFill>
                <a:latin typeface="Arial"/>
                <a:cs typeface="Arial"/>
              </a:rPr>
              <a:t>Where</a:t>
            </a:r>
            <a:r>
              <a:rPr sz="1000" spc="-50" dirty="0">
                <a:solidFill>
                  <a:srgbClr val="7E7E7E"/>
                </a:solidFill>
                <a:latin typeface="Arial"/>
                <a:cs typeface="Arial"/>
              </a:rPr>
              <a:t> </a:t>
            </a:r>
            <a:r>
              <a:rPr sz="1000" dirty="0">
                <a:solidFill>
                  <a:srgbClr val="7E7E7E"/>
                </a:solidFill>
                <a:latin typeface="Arial"/>
                <a:cs typeface="Arial"/>
              </a:rPr>
              <a:t>0</a:t>
            </a:r>
            <a:r>
              <a:rPr sz="1000" spc="-35" dirty="0">
                <a:solidFill>
                  <a:srgbClr val="7E7E7E"/>
                </a:solidFill>
                <a:latin typeface="Arial"/>
                <a:cs typeface="Arial"/>
              </a:rPr>
              <a:t> </a:t>
            </a:r>
            <a:r>
              <a:rPr sz="1000" dirty="0">
                <a:solidFill>
                  <a:srgbClr val="7E7E7E"/>
                </a:solidFill>
                <a:latin typeface="Arial"/>
                <a:cs typeface="Arial"/>
              </a:rPr>
              <a:t>is</a:t>
            </a:r>
            <a:r>
              <a:rPr sz="1000" spc="-5" dirty="0">
                <a:solidFill>
                  <a:srgbClr val="7E7E7E"/>
                </a:solidFill>
                <a:latin typeface="Arial"/>
                <a:cs typeface="Arial"/>
              </a:rPr>
              <a:t> </a:t>
            </a:r>
            <a:r>
              <a:rPr sz="1000" dirty="0">
                <a:solidFill>
                  <a:srgbClr val="7E7E7E"/>
                </a:solidFill>
                <a:latin typeface="Arial"/>
                <a:cs typeface="Arial"/>
              </a:rPr>
              <a:t>“not</a:t>
            </a:r>
            <a:r>
              <a:rPr sz="1000" spc="-25" dirty="0">
                <a:solidFill>
                  <a:srgbClr val="7E7E7E"/>
                </a:solidFill>
                <a:latin typeface="Arial"/>
                <a:cs typeface="Arial"/>
              </a:rPr>
              <a:t> </a:t>
            </a:r>
            <a:r>
              <a:rPr sz="1000" dirty="0">
                <a:solidFill>
                  <a:srgbClr val="7E7E7E"/>
                </a:solidFill>
                <a:latin typeface="Arial"/>
                <a:cs typeface="Arial"/>
              </a:rPr>
              <a:t>at</a:t>
            </a:r>
            <a:r>
              <a:rPr sz="1000" spc="-2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and</a:t>
            </a:r>
            <a:r>
              <a:rPr sz="1000" spc="-15" dirty="0">
                <a:solidFill>
                  <a:srgbClr val="7E7E7E"/>
                </a:solidFill>
                <a:latin typeface="Arial"/>
                <a:cs typeface="Arial"/>
              </a:rPr>
              <a:t> </a:t>
            </a:r>
            <a:r>
              <a:rPr sz="1000" dirty="0">
                <a:solidFill>
                  <a:srgbClr val="7E7E7E"/>
                </a:solidFill>
                <a:latin typeface="Arial"/>
                <a:cs typeface="Arial"/>
              </a:rPr>
              <a:t>10</a:t>
            </a:r>
            <a:r>
              <a:rPr sz="1000" spc="-35" dirty="0">
                <a:solidFill>
                  <a:srgbClr val="7E7E7E"/>
                </a:solidFill>
                <a:latin typeface="Arial"/>
                <a:cs typeface="Arial"/>
              </a:rPr>
              <a:t> </a:t>
            </a:r>
            <a:r>
              <a:rPr sz="1000" dirty="0">
                <a:solidFill>
                  <a:srgbClr val="7E7E7E"/>
                </a:solidFill>
                <a:latin typeface="Arial"/>
                <a:cs typeface="Arial"/>
              </a:rPr>
              <a:t>is</a:t>
            </a:r>
            <a:r>
              <a:rPr sz="1000" spc="-5" dirty="0">
                <a:solidFill>
                  <a:srgbClr val="7E7E7E"/>
                </a:solidFill>
                <a:latin typeface="Arial"/>
                <a:cs typeface="Arial"/>
              </a:rPr>
              <a:t> </a:t>
            </a:r>
            <a:r>
              <a:rPr sz="1000" spc="-10" dirty="0">
                <a:solidFill>
                  <a:srgbClr val="7E7E7E"/>
                </a:solidFill>
                <a:latin typeface="Arial"/>
                <a:cs typeface="Arial"/>
              </a:rPr>
              <a:t>“completely”…</a:t>
            </a:r>
            <a:r>
              <a:rPr sz="1000" spc="5" dirty="0">
                <a:solidFill>
                  <a:srgbClr val="7E7E7E"/>
                </a:solidFill>
                <a:latin typeface="Arial"/>
                <a:cs typeface="Arial"/>
              </a:rPr>
              <a:t> </a:t>
            </a:r>
            <a:r>
              <a:rPr sz="1000" dirty="0">
                <a:solidFill>
                  <a:srgbClr val="7E7E7E"/>
                </a:solidFill>
                <a:latin typeface="Arial"/>
                <a:cs typeface="Arial"/>
              </a:rPr>
              <a:t>Unweighted</a:t>
            </a:r>
            <a:r>
              <a:rPr sz="1000" spc="5"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Greater</a:t>
            </a:r>
            <a:r>
              <a:rPr sz="1000" spc="-25" dirty="0">
                <a:solidFill>
                  <a:srgbClr val="7E7E7E"/>
                </a:solidFill>
                <a:latin typeface="Arial"/>
                <a:cs typeface="Arial"/>
              </a:rPr>
              <a:t> </a:t>
            </a:r>
            <a:r>
              <a:rPr sz="1000" dirty="0">
                <a:solidFill>
                  <a:srgbClr val="7E7E7E"/>
                </a:solidFill>
                <a:latin typeface="Arial"/>
                <a:cs typeface="Arial"/>
              </a:rPr>
              <a:t>Manchester</a:t>
            </a:r>
            <a:r>
              <a:rPr sz="1000" spc="-30" dirty="0">
                <a:solidFill>
                  <a:srgbClr val="7E7E7E"/>
                </a:solidFill>
                <a:latin typeface="Arial"/>
                <a:cs typeface="Arial"/>
              </a:rPr>
              <a:t> </a:t>
            </a:r>
            <a:r>
              <a:rPr sz="1000" dirty="0">
                <a:solidFill>
                  <a:srgbClr val="7E7E7E"/>
                </a:solidFill>
                <a:latin typeface="Arial"/>
                <a:cs typeface="Arial"/>
              </a:rPr>
              <a:t>Residents</a:t>
            </a:r>
            <a:r>
              <a:rPr sz="1000" spc="-15" dirty="0">
                <a:solidFill>
                  <a:srgbClr val="7E7E7E"/>
                </a:solidFill>
                <a:latin typeface="Arial"/>
                <a:cs typeface="Arial"/>
              </a:rPr>
              <a:t> </a:t>
            </a:r>
            <a:r>
              <a:rPr sz="1000" dirty="0">
                <a:solidFill>
                  <a:srgbClr val="7E7E7E"/>
                </a:solidFill>
                <a:latin typeface="Arial"/>
                <a:cs typeface="Arial"/>
              </a:rPr>
              <a:t>Surveys</a:t>
            </a:r>
            <a:r>
              <a:rPr sz="1000" spc="20" dirty="0">
                <a:solidFill>
                  <a:srgbClr val="7E7E7E"/>
                </a:solidFill>
                <a:latin typeface="Arial"/>
                <a:cs typeface="Arial"/>
              </a:rPr>
              <a:t> </a:t>
            </a:r>
            <a:r>
              <a:rPr sz="1000" spc="-10" dirty="0">
                <a:solidFill>
                  <a:srgbClr val="7E7E7E"/>
                </a:solidFill>
                <a:latin typeface="Arial"/>
                <a:cs typeface="Arial"/>
              </a:rPr>
              <a:t>14-</a:t>
            </a:r>
            <a:r>
              <a:rPr sz="1000" dirty="0">
                <a:solidFill>
                  <a:srgbClr val="7E7E7E"/>
                </a:solidFill>
                <a:latin typeface="Arial"/>
                <a:cs typeface="Arial"/>
              </a:rPr>
              <a:t>16,</a:t>
            </a:r>
            <a:r>
              <a:rPr sz="1000" spc="-25" dirty="0">
                <a:solidFill>
                  <a:srgbClr val="7E7E7E"/>
                </a:solidFill>
                <a:latin typeface="Arial"/>
                <a:cs typeface="Arial"/>
              </a:rPr>
              <a:t> </a:t>
            </a:r>
            <a:r>
              <a:rPr sz="1000" spc="-20" dirty="0">
                <a:solidFill>
                  <a:srgbClr val="7E7E7E"/>
                </a:solidFill>
                <a:latin typeface="Arial"/>
                <a:cs typeface="Arial"/>
              </a:rPr>
              <a:t>4522</a:t>
            </a:r>
            <a:endParaRPr sz="1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1729" y="6073647"/>
            <a:ext cx="11433175" cy="287020"/>
            <a:chOff x="171729" y="6073647"/>
            <a:chExt cx="11433175" cy="287020"/>
          </a:xfrm>
        </p:grpSpPr>
        <p:pic>
          <p:nvPicPr>
            <p:cNvPr id="3" name="object 3"/>
            <p:cNvPicPr/>
            <p:nvPr/>
          </p:nvPicPr>
          <p:blipFill>
            <a:blip r:embed="rId2" cstate="print"/>
            <a:stretch>
              <a:fillRect/>
            </a:stretch>
          </p:blipFill>
          <p:spPr>
            <a:xfrm>
              <a:off x="171729" y="6073647"/>
              <a:ext cx="178435" cy="199999"/>
            </a:xfrm>
            <a:prstGeom prst="rect">
              <a:avLst/>
            </a:prstGeom>
          </p:spPr>
        </p:pic>
        <p:pic>
          <p:nvPicPr>
            <p:cNvPr id="4" name="object 4"/>
            <p:cNvPicPr/>
            <p:nvPr/>
          </p:nvPicPr>
          <p:blipFill>
            <a:blip r:embed="rId3" cstate="print"/>
            <a:stretch>
              <a:fillRect/>
            </a:stretch>
          </p:blipFill>
          <p:spPr>
            <a:xfrm>
              <a:off x="386499" y="6087719"/>
              <a:ext cx="178434" cy="200012"/>
            </a:xfrm>
            <a:prstGeom prst="rect">
              <a:avLst/>
            </a:prstGeom>
          </p:spPr>
        </p:pic>
      </p:grpSp>
      <p:sp>
        <p:nvSpPr>
          <p:cNvPr id="5" name="object 5"/>
          <p:cNvSpPr txBox="1">
            <a:spLocks noGrp="1"/>
          </p:cNvSpPr>
          <p:nvPr>
            <p:ph type="title"/>
          </p:nvPr>
        </p:nvSpPr>
        <p:spPr>
          <a:xfrm>
            <a:off x="408838" y="165861"/>
            <a:ext cx="11568430" cy="57404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38898B"/>
                </a:solidFill>
              </a:rPr>
              <a:t>Hopefulness</a:t>
            </a:r>
            <a:r>
              <a:rPr spc="-25" dirty="0">
                <a:solidFill>
                  <a:srgbClr val="38898B"/>
                </a:solidFill>
              </a:rPr>
              <a:t> </a:t>
            </a:r>
            <a:r>
              <a:rPr dirty="0">
                <a:solidFill>
                  <a:srgbClr val="38898B"/>
                </a:solidFill>
              </a:rPr>
              <a:t>about</a:t>
            </a:r>
            <a:r>
              <a:rPr spc="-25" dirty="0">
                <a:solidFill>
                  <a:srgbClr val="38898B"/>
                </a:solidFill>
              </a:rPr>
              <a:t> </a:t>
            </a:r>
            <a:r>
              <a:rPr dirty="0">
                <a:solidFill>
                  <a:srgbClr val="38898B"/>
                </a:solidFill>
              </a:rPr>
              <a:t>the</a:t>
            </a:r>
            <a:r>
              <a:rPr spc="-40" dirty="0">
                <a:solidFill>
                  <a:srgbClr val="38898B"/>
                </a:solidFill>
              </a:rPr>
              <a:t> </a:t>
            </a:r>
            <a:r>
              <a:rPr dirty="0">
                <a:solidFill>
                  <a:srgbClr val="38898B"/>
                </a:solidFill>
              </a:rPr>
              <a:t>future</a:t>
            </a:r>
            <a:r>
              <a:rPr spc="-20" dirty="0">
                <a:solidFill>
                  <a:srgbClr val="38898B"/>
                </a:solidFill>
              </a:rPr>
              <a:t> </a:t>
            </a:r>
            <a:r>
              <a:rPr dirty="0">
                <a:solidFill>
                  <a:srgbClr val="5C5B5A"/>
                </a:solidFill>
              </a:rPr>
              <a:t>continues</a:t>
            </a:r>
            <a:r>
              <a:rPr spc="-45" dirty="0">
                <a:solidFill>
                  <a:srgbClr val="5C5B5A"/>
                </a:solidFill>
              </a:rPr>
              <a:t> </a:t>
            </a:r>
            <a:r>
              <a:rPr dirty="0">
                <a:solidFill>
                  <a:srgbClr val="5C5B5A"/>
                </a:solidFill>
              </a:rPr>
              <a:t>to</a:t>
            </a:r>
            <a:r>
              <a:rPr spc="-25" dirty="0">
                <a:solidFill>
                  <a:srgbClr val="5C5B5A"/>
                </a:solidFill>
              </a:rPr>
              <a:t> </a:t>
            </a:r>
            <a:r>
              <a:rPr dirty="0">
                <a:solidFill>
                  <a:srgbClr val="5C5B5A"/>
                </a:solidFill>
              </a:rPr>
              <a:t>be</a:t>
            </a:r>
            <a:r>
              <a:rPr spc="-25" dirty="0">
                <a:solidFill>
                  <a:srgbClr val="5C5B5A"/>
                </a:solidFill>
              </a:rPr>
              <a:t> </a:t>
            </a:r>
            <a:r>
              <a:rPr dirty="0">
                <a:solidFill>
                  <a:srgbClr val="5C5B5A"/>
                </a:solidFill>
              </a:rPr>
              <a:t>higher</a:t>
            </a:r>
            <a:r>
              <a:rPr spc="-45" dirty="0">
                <a:solidFill>
                  <a:srgbClr val="5C5B5A"/>
                </a:solidFill>
              </a:rPr>
              <a:t> </a:t>
            </a:r>
            <a:r>
              <a:rPr dirty="0">
                <a:solidFill>
                  <a:srgbClr val="5C5B5A"/>
                </a:solidFill>
              </a:rPr>
              <a:t>in</a:t>
            </a:r>
            <a:r>
              <a:rPr spc="-30" dirty="0">
                <a:solidFill>
                  <a:srgbClr val="5C5B5A"/>
                </a:solidFill>
              </a:rPr>
              <a:t> </a:t>
            </a:r>
            <a:r>
              <a:rPr dirty="0">
                <a:solidFill>
                  <a:srgbClr val="5C5B5A"/>
                </a:solidFill>
              </a:rPr>
              <a:t>GM</a:t>
            </a:r>
            <a:r>
              <a:rPr spc="-25" dirty="0">
                <a:solidFill>
                  <a:srgbClr val="5C5B5A"/>
                </a:solidFill>
              </a:rPr>
              <a:t> </a:t>
            </a:r>
            <a:r>
              <a:rPr dirty="0">
                <a:solidFill>
                  <a:srgbClr val="5C5B5A"/>
                </a:solidFill>
              </a:rPr>
              <a:t>than</a:t>
            </a:r>
            <a:r>
              <a:rPr spc="-20" dirty="0">
                <a:solidFill>
                  <a:srgbClr val="5C5B5A"/>
                </a:solidFill>
              </a:rPr>
              <a:t> </a:t>
            </a:r>
            <a:r>
              <a:rPr dirty="0">
                <a:solidFill>
                  <a:srgbClr val="5C5B5A"/>
                </a:solidFill>
              </a:rPr>
              <a:t>GB</a:t>
            </a:r>
            <a:r>
              <a:rPr spc="-40" dirty="0">
                <a:solidFill>
                  <a:srgbClr val="5C5B5A"/>
                </a:solidFill>
              </a:rPr>
              <a:t> </a:t>
            </a:r>
            <a:r>
              <a:rPr dirty="0">
                <a:solidFill>
                  <a:srgbClr val="5C5B5A"/>
                </a:solidFill>
              </a:rPr>
              <a:t>(79%</a:t>
            </a:r>
            <a:r>
              <a:rPr spc="-20" dirty="0">
                <a:solidFill>
                  <a:srgbClr val="5C5B5A"/>
                </a:solidFill>
              </a:rPr>
              <a:t> </a:t>
            </a:r>
            <a:r>
              <a:rPr dirty="0">
                <a:solidFill>
                  <a:srgbClr val="5C5B5A"/>
                </a:solidFill>
              </a:rPr>
              <a:t>cf.</a:t>
            </a:r>
            <a:r>
              <a:rPr spc="-25" dirty="0">
                <a:solidFill>
                  <a:srgbClr val="5C5B5A"/>
                </a:solidFill>
              </a:rPr>
              <a:t> </a:t>
            </a:r>
            <a:r>
              <a:rPr dirty="0">
                <a:solidFill>
                  <a:srgbClr val="5C5B5A"/>
                </a:solidFill>
              </a:rPr>
              <a:t>69%),</a:t>
            </a:r>
            <a:r>
              <a:rPr spc="-10" dirty="0">
                <a:solidFill>
                  <a:srgbClr val="5C5B5A"/>
                </a:solidFill>
              </a:rPr>
              <a:t> </a:t>
            </a:r>
            <a:r>
              <a:rPr dirty="0">
                <a:solidFill>
                  <a:srgbClr val="5C5B5A"/>
                </a:solidFill>
              </a:rPr>
              <a:t>though</a:t>
            </a:r>
            <a:r>
              <a:rPr spc="-45" dirty="0">
                <a:solidFill>
                  <a:srgbClr val="5C5B5A"/>
                </a:solidFill>
              </a:rPr>
              <a:t> </a:t>
            </a:r>
            <a:r>
              <a:rPr dirty="0">
                <a:solidFill>
                  <a:srgbClr val="5C5B5A"/>
                </a:solidFill>
              </a:rPr>
              <a:t>feeling</a:t>
            </a:r>
            <a:r>
              <a:rPr spc="-30" dirty="0">
                <a:solidFill>
                  <a:srgbClr val="5C5B5A"/>
                </a:solidFill>
              </a:rPr>
              <a:t> </a:t>
            </a:r>
            <a:r>
              <a:rPr dirty="0">
                <a:solidFill>
                  <a:srgbClr val="5C5B5A"/>
                </a:solidFill>
              </a:rPr>
              <a:t>like</a:t>
            </a:r>
            <a:r>
              <a:rPr spc="-35" dirty="0">
                <a:solidFill>
                  <a:srgbClr val="5C5B5A"/>
                </a:solidFill>
              </a:rPr>
              <a:t> </a:t>
            </a:r>
            <a:r>
              <a:rPr spc="-20" dirty="0">
                <a:solidFill>
                  <a:srgbClr val="5C5B5A"/>
                </a:solidFill>
              </a:rPr>
              <a:t>they </a:t>
            </a:r>
            <a:r>
              <a:rPr dirty="0">
                <a:solidFill>
                  <a:srgbClr val="5C5B5A"/>
                </a:solidFill>
              </a:rPr>
              <a:t>are</a:t>
            </a:r>
            <a:r>
              <a:rPr spc="-20" dirty="0">
                <a:solidFill>
                  <a:srgbClr val="5C5B5A"/>
                </a:solidFill>
              </a:rPr>
              <a:t> </a:t>
            </a:r>
            <a:r>
              <a:rPr dirty="0">
                <a:solidFill>
                  <a:srgbClr val="38898B"/>
                </a:solidFill>
              </a:rPr>
              <a:t>treated</a:t>
            </a:r>
            <a:r>
              <a:rPr spc="-20" dirty="0">
                <a:solidFill>
                  <a:srgbClr val="38898B"/>
                </a:solidFill>
              </a:rPr>
              <a:t> </a:t>
            </a:r>
            <a:r>
              <a:rPr dirty="0">
                <a:solidFill>
                  <a:srgbClr val="38898B"/>
                </a:solidFill>
              </a:rPr>
              <a:t>unfairly</a:t>
            </a:r>
            <a:r>
              <a:rPr spc="-30" dirty="0">
                <a:solidFill>
                  <a:srgbClr val="38898B"/>
                </a:solidFill>
              </a:rPr>
              <a:t> </a:t>
            </a:r>
            <a:r>
              <a:rPr dirty="0">
                <a:solidFill>
                  <a:srgbClr val="38898B"/>
                </a:solidFill>
              </a:rPr>
              <a:t>by</a:t>
            </a:r>
            <a:r>
              <a:rPr spc="-40" dirty="0">
                <a:solidFill>
                  <a:srgbClr val="38898B"/>
                </a:solidFill>
              </a:rPr>
              <a:t> </a:t>
            </a:r>
            <a:r>
              <a:rPr dirty="0">
                <a:solidFill>
                  <a:srgbClr val="38898B"/>
                </a:solidFill>
              </a:rPr>
              <a:t>society</a:t>
            </a:r>
            <a:r>
              <a:rPr spc="-5" dirty="0">
                <a:solidFill>
                  <a:srgbClr val="38898B"/>
                </a:solidFill>
              </a:rPr>
              <a:t> </a:t>
            </a:r>
            <a:r>
              <a:rPr dirty="0">
                <a:solidFill>
                  <a:srgbClr val="5C5B5A"/>
                </a:solidFill>
              </a:rPr>
              <a:t>is</a:t>
            </a:r>
            <a:r>
              <a:rPr spc="-35" dirty="0">
                <a:solidFill>
                  <a:srgbClr val="5C5B5A"/>
                </a:solidFill>
              </a:rPr>
              <a:t> </a:t>
            </a:r>
            <a:r>
              <a:rPr dirty="0">
                <a:solidFill>
                  <a:srgbClr val="5C5B5A"/>
                </a:solidFill>
              </a:rPr>
              <a:t>equal</a:t>
            </a:r>
            <a:r>
              <a:rPr spc="-25" dirty="0">
                <a:solidFill>
                  <a:srgbClr val="5C5B5A"/>
                </a:solidFill>
              </a:rPr>
              <a:t> </a:t>
            </a:r>
            <a:r>
              <a:rPr dirty="0">
                <a:solidFill>
                  <a:srgbClr val="5C5B5A"/>
                </a:solidFill>
              </a:rPr>
              <a:t>across</a:t>
            </a:r>
            <a:r>
              <a:rPr spc="-20" dirty="0">
                <a:solidFill>
                  <a:srgbClr val="5C5B5A"/>
                </a:solidFill>
              </a:rPr>
              <a:t> </a:t>
            </a:r>
            <a:r>
              <a:rPr dirty="0">
                <a:solidFill>
                  <a:srgbClr val="5C5B5A"/>
                </a:solidFill>
              </a:rPr>
              <a:t>GM</a:t>
            </a:r>
            <a:r>
              <a:rPr spc="-25" dirty="0">
                <a:solidFill>
                  <a:srgbClr val="5C5B5A"/>
                </a:solidFill>
              </a:rPr>
              <a:t> </a:t>
            </a:r>
            <a:r>
              <a:rPr dirty="0">
                <a:solidFill>
                  <a:srgbClr val="5C5B5A"/>
                </a:solidFill>
              </a:rPr>
              <a:t>and</a:t>
            </a:r>
            <a:r>
              <a:rPr spc="-30" dirty="0">
                <a:solidFill>
                  <a:srgbClr val="5C5B5A"/>
                </a:solidFill>
              </a:rPr>
              <a:t> </a:t>
            </a:r>
            <a:r>
              <a:rPr dirty="0">
                <a:solidFill>
                  <a:srgbClr val="5C5B5A"/>
                </a:solidFill>
              </a:rPr>
              <a:t>GB</a:t>
            </a:r>
            <a:r>
              <a:rPr spc="-25" dirty="0">
                <a:solidFill>
                  <a:srgbClr val="5C5B5A"/>
                </a:solidFill>
              </a:rPr>
              <a:t> </a:t>
            </a:r>
            <a:r>
              <a:rPr dirty="0">
                <a:solidFill>
                  <a:srgbClr val="5C5B5A"/>
                </a:solidFill>
              </a:rPr>
              <a:t>respondents</a:t>
            </a:r>
            <a:r>
              <a:rPr spc="-25" dirty="0">
                <a:solidFill>
                  <a:srgbClr val="5C5B5A"/>
                </a:solidFill>
              </a:rPr>
              <a:t> </a:t>
            </a:r>
            <a:r>
              <a:rPr dirty="0">
                <a:solidFill>
                  <a:srgbClr val="5C5B5A"/>
                </a:solidFill>
              </a:rPr>
              <a:t>(both</a:t>
            </a:r>
            <a:r>
              <a:rPr spc="-40" dirty="0">
                <a:solidFill>
                  <a:srgbClr val="5C5B5A"/>
                </a:solidFill>
              </a:rPr>
              <a:t> </a:t>
            </a:r>
            <a:r>
              <a:rPr spc="-10" dirty="0">
                <a:solidFill>
                  <a:srgbClr val="5C5B5A"/>
                </a:solidFill>
              </a:rPr>
              <a:t>15%).</a:t>
            </a:r>
          </a:p>
        </p:txBody>
      </p:sp>
      <p:sp>
        <p:nvSpPr>
          <p:cNvPr id="6" name="object 6"/>
          <p:cNvSpPr txBox="1"/>
          <p:nvPr/>
        </p:nvSpPr>
        <p:spPr>
          <a:xfrm>
            <a:off x="1337310" y="937640"/>
            <a:ext cx="10473690" cy="254000"/>
          </a:xfrm>
          <a:prstGeom prst="rect">
            <a:avLst/>
          </a:prstGeom>
        </p:spPr>
        <p:txBody>
          <a:bodyPr vert="horz" wrap="square" lIns="0" tIns="12700" rIns="0" bIns="0" rtlCol="0">
            <a:spAutoFit/>
          </a:bodyPr>
          <a:lstStyle/>
          <a:p>
            <a:pPr marL="12700">
              <a:lnSpc>
                <a:spcPct val="100000"/>
              </a:lnSpc>
              <a:spcBef>
                <a:spcPts val="100"/>
              </a:spcBef>
              <a:tabLst>
                <a:tab pos="5002530" algn="l"/>
              </a:tabLst>
            </a:pPr>
            <a:r>
              <a:rPr sz="1500" b="1" dirty="0">
                <a:solidFill>
                  <a:srgbClr val="5C5B5A"/>
                </a:solidFill>
                <a:latin typeface="Arial"/>
                <a:cs typeface="Arial"/>
              </a:rPr>
              <a:t>How</a:t>
            </a:r>
            <a:r>
              <a:rPr sz="1500" b="1" spc="-45" dirty="0">
                <a:solidFill>
                  <a:srgbClr val="5C5B5A"/>
                </a:solidFill>
                <a:latin typeface="Arial"/>
                <a:cs typeface="Arial"/>
              </a:rPr>
              <a:t> </a:t>
            </a:r>
            <a:r>
              <a:rPr sz="1500" b="1" dirty="0">
                <a:solidFill>
                  <a:srgbClr val="5C5B5A"/>
                </a:solidFill>
                <a:latin typeface="Arial"/>
                <a:cs typeface="Arial"/>
              </a:rPr>
              <a:t>hopeful</a:t>
            </a:r>
            <a:r>
              <a:rPr sz="1500" b="1" spc="-50" dirty="0">
                <a:solidFill>
                  <a:srgbClr val="5C5B5A"/>
                </a:solidFill>
                <a:latin typeface="Arial"/>
                <a:cs typeface="Arial"/>
              </a:rPr>
              <a:t> </a:t>
            </a:r>
            <a:r>
              <a:rPr sz="1500" b="1" dirty="0">
                <a:solidFill>
                  <a:srgbClr val="5C5B5A"/>
                </a:solidFill>
                <a:latin typeface="Arial"/>
                <a:cs typeface="Arial"/>
              </a:rPr>
              <a:t>do</a:t>
            </a:r>
            <a:r>
              <a:rPr sz="1500" b="1" spc="-40" dirty="0">
                <a:solidFill>
                  <a:srgbClr val="5C5B5A"/>
                </a:solidFill>
                <a:latin typeface="Arial"/>
                <a:cs typeface="Arial"/>
              </a:rPr>
              <a:t> </a:t>
            </a:r>
            <a:r>
              <a:rPr sz="1500" b="1" dirty="0">
                <a:solidFill>
                  <a:srgbClr val="5C5B5A"/>
                </a:solidFill>
                <a:latin typeface="Arial"/>
                <a:cs typeface="Arial"/>
              </a:rPr>
              <a:t>you</a:t>
            </a:r>
            <a:r>
              <a:rPr sz="1500" b="1" spc="5" dirty="0">
                <a:solidFill>
                  <a:srgbClr val="5C5B5A"/>
                </a:solidFill>
                <a:latin typeface="Arial"/>
                <a:cs typeface="Arial"/>
              </a:rPr>
              <a:t> </a:t>
            </a:r>
            <a:r>
              <a:rPr sz="1500" b="1" dirty="0">
                <a:solidFill>
                  <a:srgbClr val="5C5B5A"/>
                </a:solidFill>
                <a:latin typeface="Arial"/>
                <a:cs typeface="Arial"/>
              </a:rPr>
              <a:t>feel</a:t>
            </a:r>
            <a:r>
              <a:rPr sz="1500" b="1" spc="-55" dirty="0">
                <a:solidFill>
                  <a:srgbClr val="5C5B5A"/>
                </a:solidFill>
                <a:latin typeface="Arial"/>
                <a:cs typeface="Arial"/>
              </a:rPr>
              <a:t> </a:t>
            </a:r>
            <a:r>
              <a:rPr sz="1500" b="1" dirty="0">
                <a:solidFill>
                  <a:srgbClr val="5C5B5A"/>
                </a:solidFill>
                <a:latin typeface="Arial"/>
                <a:cs typeface="Arial"/>
              </a:rPr>
              <a:t>about</a:t>
            </a:r>
            <a:r>
              <a:rPr sz="1500" b="1" spc="-40" dirty="0">
                <a:solidFill>
                  <a:srgbClr val="5C5B5A"/>
                </a:solidFill>
                <a:latin typeface="Arial"/>
                <a:cs typeface="Arial"/>
              </a:rPr>
              <a:t> </a:t>
            </a:r>
            <a:r>
              <a:rPr sz="1500" b="1" dirty="0">
                <a:solidFill>
                  <a:srgbClr val="5C5B5A"/>
                </a:solidFill>
                <a:latin typeface="Arial"/>
                <a:cs typeface="Arial"/>
              </a:rPr>
              <a:t>your</a:t>
            </a:r>
            <a:r>
              <a:rPr sz="1500" b="1" spc="10" dirty="0">
                <a:solidFill>
                  <a:srgbClr val="5C5B5A"/>
                </a:solidFill>
                <a:latin typeface="Arial"/>
                <a:cs typeface="Arial"/>
              </a:rPr>
              <a:t> </a:t>
            </a:r>
            <a:r>
              <a:rPr sz="1500" b="1" spc="-10" dirty="0">
                <a:solidFill>
                  <a:srgbClr val="5C5B5A"/>
                </a:solidFill>
                <a:latin typeface="Arial"/>
                <a:cs typeface="Arial"/>
              </a:rPr>
              <a:t>future?</a:t>
            </a:r>
            <a:r>
              <a:rPr sz="1500" b="1" dirty="0">
                <a:solidFill>
                  <a:srgbClr val="5C5B5A"/>
                </a:solidFill>
                <a:latin typeface="Arial"/>
                <a:cs typeface="Arial"/>
              </a:rPr>
              <a:t>	How</a:t>
            </a:r>
            <a:r>
              <a:rPr sz="1500" b="1" spc="-35" dirty="0">
                <a:solidFill>
                  <a:srgbClr val="5C5B5A"/>
                </a:solidFill>
                <a:latin typeface="Arial"/>
                <a:cs typeface="Arial"/>
              </a:rPr>
              <a:t> </a:t>
            </a:r>
            <a:r>
              <a:rPr sz="1500" b="1" dirty="0">
                <a:solidFill>
                  <a:srgbClr val="5C5B5A"/>
                </a:solidFill>
                <a:latin typeface="Arial"/>
                <a:cs typeface="Arial"/>
              </a:rPr>
              <a:t>fairly</a:t>
            </a:r>
            <a:r>
              <a:rPr sz="1500" b="1" spc="-60" dirty="0">
                <a:solidFill>
                  <a:srgbClr val="5C5B5A"/>
                </a:solidFill>
                <a:latin typeface="Arial"/>
                <a:cs typeface="Arial"/>
              </a:rPr>
              <a:t> </a:t>
            </a:r>
            <a:r>
              <a:rPr sz="1500" b="1" dirty="0">
                <a:solidFill>
                  <a:srgbClr val="5C5B5A"/>
                </a:solidFill>
                <a:latin typeface="Arial"/>
                <a:cs typeface="Arial"/>
              </a:rPr>
              <a:t>or</a:t>
            </a:r>
            <a:r>
              <a:rPr sz="1500" b="1" spc="-25" dirty="0">
                <a:solidFill>
                  <a:srgbClr val="5C5B5A"/>
                </a:solidFill>
                <a:latin typeface="Arial"/>
                <a:cs typeface="Arial"/>
              </a:rPr>
              <a:t> </a:t>
            </a:r>
            <a:r>
              <a:rPr sz="1500" b="1" dirty="0">
                <a:solidFill>
                  <a:srgbClr val="5C5B5A"/>
                </a:solidFill>
                <a:latin typeface="Arial"/>
                <a:cs typeface="Arial"/>
              </a:rPr>
              <a:t>unfairly</a:t>
            </a:r>
            <a:r>
              <a:rPr sz="1500" b="1" spc="-60" dirty="0">
                <a:solidFill>
                  <a:srgbClr val="5C5B5A"/>
                </a:solidFill>
                <a:latin typeface="Arial"/>
                <a:cs typeface="Arial"/>
              </a:rPr>
              <a:t> </a:t>
            </a:r>
            <a:r>
              <a:rPr sz="1500" b="1" dirty="0">
                <a:solidFill>
                  <a:srgbClr val="5C5B5A"/>
                </a:solidFill>
                <a:latin typeface="Arial"/>
                <a:cs typeface="Arial"/>
              </a:rPr>
              <a:t>do</a:t>
            </a:r>
            <a:r>
              <a:rPr sz="1500" b="1" spc="-35" dirty="0">
                <a:solidFill>
                  <a:srgbClr val="5C5B5A"/>
                </a:solidFill>
                <a:latin typeface="Arial"/>
                <a:cs typeface="Arial"/>
              </a:rPr>
              <a:t> </a:t>
            </a:r>
            <a:r>
              <a:rPr sz="1500" b="1" dirty="0">
                <a:solidFill>
                  <a:srgbClr val="5C5B5A"/>
                </a:solidFill>
                <a:latin typeface="Arial"/>
                <a:cs typeface="Arial"/>
              </a:rPr>
              <a:t>you</a:t>
            </a:r>
            <a:r>
              <a:rPr sz="1500" b="1" spc="15" dirty="0">
                <a:solidFill>
                  <a:srgbClr val="5C5B5A"/>
                </a:solidFill>
                <a:latin typeface="Arial"/>
                <a:cs typeface="Arial"/>
              </a:rPr>
              <a:t> </a:t>
            </a:r>
            <a:r>
              <a:rPr sz="1500" b="1" dirty="0">
                <a:solidFill>
                  <a:srgbClr val="5C5B5A"/>
                </a:solidFill>
                <a:latin typeface="Arial"/>
                <a:cs typeface="Arial"/>
              </a:rPr>
              <a:t>feel</a:t>
            </a:r>
            <a:r>
              <a:rPr sz="1500" b="1" spc="-50" dirty="0">
                <a:solidFill>
                  <a:srgbClr val="5C5B5A"/>
                </a:solidFill>
                <a:latin typeface="Arial"/>
                <a:cs typeface="Arial"/>
              </a:rPr>
              <a:t> </a:t>
            </a:r>
            <a:r>
              <a:rPr sz="1500" b="1" dirty="0">
                <a:solidFill>
                  <a:srgbClr val="5C5B5A"/>
                </a:solidFill>
                <a:latin typeface="Arial"/>
                <a:cs typeface="Arial"/>
              </a:rPr>
              <a:t>you</a:t>
            </a:r>
            <a:r>
              <a:rPr sz="1500" b="1" spc="10" dirty="0">
                <a:solidFill>
                  <a:srgbClr val="5C5B5A"/>
                </a:solidFill>
                <a:latin typeface="Arial"/>
                <a:cs typeface="Arial"/>
              </a:rPr>
              <a:t> </a:t>
            </a:r>
            <a:r>
              <a:rPr sz="1500" b="1" dirty="0">
                <a:solidFill>
                  <a:srgbClr val="5C5B5A"/>
                </a:solidFill>
                <a:latin typeface="Arial"/>
                <a:cs typeface="Arial"/>
              </a:rPr>
              <a:t>are</a:t>
            </a:r>
            <a:r>
              <a:rPr sz="1500" b="1" spc="-30" dirty="0">
                <a:solidFill>
                  <a:srgbClr val="5C5B5A"/>
                </a:solidFill>
                <a:latin typeface="Arial"/>
                <a:cs typeface="Arial"/>
              </a:rPr>
              <a:t> </a:t>
            </a:r>
            <a:r>
              <a:rPr sz="1500" b="1" dirty="0">
                <a:solidFill>
                  <a:srgbClr val="5C5B5A"/>
                </a:solidFill>
                <a:latin typeface="Arial"/>
                <a:cs typeface="Arial"/>
              </a:rPr>
              <a:t>treated</a:t>
            </a:r>
            <a:r>
              <a:rPr sz="1500" b="1" spc="-50" dirty="0">
                <a:solidFill>
                  <a:srgbClr val="5C5B5A"/>
                </a:solidFill>
                <a:latin typeface="Arial"/>
                <a:cs typeface="Arial"/>
              </a:rPr>
              <a:t> </a:t>
            </a:r>
            <a:r>
              <a:rPr sz="1500" b="1" dirty="0">
                <a:solidFill>
                  <a:srgbClr val="5C5B5A"/>
                </a:solidFill>
                <a:latin typeface="Arial"/>
                <a:cs typeface="Arial"/>
              </a:rPr>
              <a:t>by</a:t>
            </a:r>
            <a:r>
              <a:rPr sz="1500" b="1" spc="-35" dirty="0">
                <a:solidFill>
                  <a:srgbClr val="5C5B5A"/>
                </a:solidFill>
                <a:latin typeface="Arial"/>
                <a:cs typeface="Arial"/>
              </a:rPr>
              <a:t> </a:t>
            </a:r>
            <a:r>
              <a:rPr sz="1500" b="1" spc="-10" dirty="0">
                <a:solidFill>
                  <a:srgbClr val="5C5B5A"/>
                </a:solidFill>
                <a:latin typeface="Arial"/>
                <a:cs typeface="Arial"/>
              </a:rPr>
              <a:t>society?</a:t>
            </a:r>
            <a:endParaRPr sz="1500">
              <a:latin typeface="Arial"/>
              <a:cs typeface="Arial"/>
            </a:endParaRPr>
          </a:p>
        </p:txBody>
      </p:sp>
      <p:grpSp>
        <p:nvGrpSpPr>
          <p:cNvPr id="7" name="object 7"/>
          <p:cNvGrpSpPr/>
          <p:nvPr/>
        </p:nvGrpSpPr>
        <p:grpSpPr>
          <a:xfrm>
            <a:off x="1758505" y="1355852"/>
            <a:ext cx="3617595" cy="4055110"/>
            <a:chOff x="1758505" y="1355852"/>
            <a:chExt cx="3617595" cy="4055110"/>
          </a:xfrm>
        </p:grpSpPr>
        <p:sp>
          <p:nvSpPr>
            <p:cNvPr id="8" name="object 8"/>
            <p:cNvSpPr/>
            <p:nvPr/>
          </p:nvSpPr>
          <p:spPr>
            <a:xfrm>
              <a:off x="2020824" y="4645152"/>
              <a:ext cx="3092450" cy="713105"/>
            </a:xfrm>
            <a:custGeom>
              <a:avLst/>
              <a:gdLst/>
              <a:ahLst/>
              <a:cxnLst/>
              <a:rect l="l" t="t" r="r" b="b"/>
              <a:pathLst>
                <a:path w="3092450" h="713104">
                  <a:moveTo>
                    <a:pt x="687324" y="192024"/>
                  </a:moveTo>
                  <a:lnTo>
                    <a:pt x="0" y="192024"/>
                  </a:lnTo>
                  <a:lnTo>
                    <a:pt x="0" y="713105"/>
                  </a:lnTo>
                  <a:lnTo>
                    <a:pt x="687324" y="713105"/>
                  </a:lnTo>
                  <a:lnTo>
                    <a:pt x="687324" y="192024"/>
                  </a:lnTo>
                  <a:close/>
                </a:path>
                <a:path w="3092450" h="713104">
                  <a:moveTo>
                    <a:pt x="1889760" y="272796"/>
                  </a:moveTo>
                  <a:lnTo>
                    <a:pt x="1202436" y="272796"/>
                  </a:lnTo>
                  <a:lnTo>
                    <a:pt x="1202436" y="713105"/>
                  </a:lnTo>
                  <a:lnTo>
                    <a:pt x="1889760" y="713105"/>
                  </a:lnTo>
                  <a:lnTo>
                    <a:pt x="1889760" y="272796"/>
                  </a:lnTo>
                  <a:close/>
                </a:path>
                <a:path w="3092450" h="713104">
                  <a:moveTo>
                    <a:pt x="3092196" y="0"/>
                  </a:moveTo>
                  <a:lnTo>
                    <a:pt x="2404872" y="0"/>
                  </a:lnTo>
                  <a:lnTo>
                    <a:pt x="2404872" y="713105"/>
                  </a:lnTo>
                  <a:lnTo>
                    <a:pt x="3092196" y="713105"/>
                  </a:lnTo>
                  <a:lnTo>
                    <a:pt x="3092196" y="0"/>
                  </a:lnTo>
                  <a:close/>
                </a:path>
              </a:pathLst>
            </a:custGeom>
            <a:solidFill>
              <a:srgbClr val="FF0000"/>
            </a:solidFill>
          </p:spPr>
          <p:txBody>
            <a:bodyPr wrap="square" lIns="0" tIns="0" rIns="0" bIns="0" rtlCol="0"/>
            <a:lstStyle/>
            <a:p>
              <a:endParaRPr/>
            </a:p>
          </p:txBody>
        </p:sp>
        <p:sp>
          <p:nvSpPr>
            <p:cNvPr id="9" name="object 9"/>
            <p:cNvSpPr/>
            <p:nvPr/>
          </p:nvSpPr>
          <p:spPr>
            <a:xfrm>
              <a:off x="2020824" y="4090415"/>
              <a:ext cx="3092450" cy="828040"/>
            </a:xfrm>
            <a:custGeom>
              <a:avLst/>
              <a:gdLst/>
              <a:ahLst/>
              <a:cxnLst/>
              <a:rect l="l" t="t" r="r" b="b"/>
              <a:pathLst>
                <a:path w="3092450" h="828039">
                  <a:moveTo>
                    <a:pt x="687324" y="307848"/>
                  </a:moveTo>
                  <a:lnTo>
                    <a:pt x="0" y="307848"/>
                  </a:lnTo>
                  <a:lnTo>
                    <a:pt x="0" y="746760"/>
                  </a:lnTo>
                  <a:lnTo>
                    <a:pt x="687324" y="746760"/>
                  </a:lnTo>
                  <a:lnTo>
                    <a:pt x="687324" y="307848"/>
                  </a:lnTo>
                  <a:close/>
                </a:path>
                <a:path w="3092450" h="828039">
                  <a:moveTo>
                    <a:pt x="1889925" y="427304"/>
                  </a:moveTo>
                  <a:lnTo>
                    <a:pt x="1202690" y="427304"/>
                  </a:lnTo>
                  <a:lnTo>
                    <a:pt x="1202690" y="827532"/>
                  </a:lnTo>
                  <a:lnTo>
                    <a:pt x="1889925" y="827532"/>
                  </a:lnTo>
                  <a:lnTo>
                    <a:pt x="1889925" y="427304"/>
                  </a:lnTo>
                  <a:close/>
                </a:path>
                <a:path w="3092450" h="828039">
                  <a:moveTo>
                    <a:pt x="3092196" y="0"/>
                  </a:moveTo>
                  <a:lnTo>
                    <a:pt x="2404872" y="0"/>
                  </a:lnTo>
                  <a:lnTo>
                    <a:pt x="2404872" y="554736"/>
                  </a:lnTo>
                  <a:lnTo>
                    <a:pt x="3092196" y="554736"/>
                  </a:lnTo>
                  <a:lnTo>
                    <a:pt x="3092196" y="0"/>
                  </a:lnTo>
                  <a:close/>
                </a:path>
              </a:pathLst>
            </a:custGeom>
            <a:solidFill>
              <a:srgbClr val="BEBEBE"/>
            </a:solidFill>
          </p:spPr>
          <p:txBody>
            <a:bodyPr wrap="square" lIns="0" tIns="0" rIns="0" bIns="0" rtlCol="0"/>
            <a:lstStyle/>
            <a:p>
              <a:endParaRPr/>
            </a:p>
          </p:txBody>
        </p:sp>
        <p:sp>
          <p:nvSpPr>
            <p:cNvPr id="10" name="object 10"/>
            <p:cNvSpPr/>
            <p:nvPr/>
          </p:nvSpPr>
          <p:spPr>
            <a:xfrm>
              <a:off x="2020824" y="1355851"/>
              <a:ext cx="3092450" cy="3161665"/>
            </a:xfrm>
            <a:custGeom>
              <a:avLst/>
              <a:gdLst/>
              <a:ahLst/>
              <a:cxnLst/>
              <a:rect l="l" t="t" r="r" b="b"/>
              <a:pathLst>
                <a:path w="3092450" h="3161665">
                  <a:moveTo>
                    <a:pt x="687324" y="0"/>
                  </a:moveTo>
                  <a:lnTo>
                    <a:pt x="0" y="0"/>
                  </a:lnTo>
                  <a:lnTo>
                    <a:pt x="0" y="3042412"/>
                  </a:lnTo>
                  <a:lnTo>
                    <a:pt x="687324" y="3042412"/>
                  </a:lnTo>
                  <a:lnTo>
                    <a:pt x="687324" y="0"/>
                  </a:lnTo>
                  <a:close/>
                </a:path>
                <a:path w="3092450" h="3161665">
                  <a:moveTo>
                    <a:pt x="1889760" y="0"/>
                  </a:moveTo>
                  <a:lnTo>
                    <a:pt x="1202436" y="0"/>
                  </a:lnTo>
                  <a:lnTo>
                    <a:pt x="1202436" y="3161284"/>
                  </a:lnTo>
                  <a:lnTo>
                    <a:pt x="1889760" y="3161284"/>
                  </a:lnTo>
                  <a:lnTo>
                    <a:pt x="1889760" y="0"/>
                  </a:lnTo>
                  <a:close/>
                </a:path>
                <a:path w="3092450" h="3161665">
                  <a:moveTo>
                    <a:pt x="3092196" y="0"/>
                  </a:moveTo>
                  <a:lnTo>
                    <a:pt x="2404872" y="0"/>
                  </a:lnTo>
                  <a:lnTo>
                    <a:pt x="2404872" y="2734564"/>
                  </a:lnTo>
                  <a:lnTo>
                    <a:pt x="3092196" y="2734564"/>
                  </a:lnTo>
                  <a:lnTo>
                    <a:pt x="3092196" y="0"/>
                  </a:lnTo>
                  <a:close/>
                </a:path>
              </a:pathLst>
            </a:custGeom>
            <a:solidFill>
              <a:srgbClr val="009590"/>
            </a:solidFill>
          </p:spPr>
          <p:txBody>
            <a:bodyPr wrap="square" lIns="0" tIns="0" rIns="0" bIns="0" rtlCol="0"/>
            <a:lstStyle/>
            <a:p>
              <a:endParaRPr/>
            </a:p>
          </p:txBody>
        </p:sp>
        <p:sp>
          <p:nvSpPr>
            <p:cNvPr id="11" name="object 11"/>
            <p:cNvSpPr/>
            <p:nvPr/>
          </p:nvSpPr>
          <p:spPr>
            <a:xfrm>
              <a:off x="1763267" y="5358256"/>
              <a:ext cx="3608070" cy="47625"/>
            </a:xfrm>
            <a:custGeom>
              <a:avLst/>
              <a:gdLst/>
              <a:ahLst/>
              <a:cxnLst/>
              <a:rect l="l" t="t" r="r" b="b"/>
              <a:pathLst>
                <a:path w="3608070" h="47625">
                  <a:moveTo>
                    <a:pt x="0" y="0"/>
                  </a:moveTo>
                  <a:lnTo>
                    <a:pt x="3607943" y="0"/>
                  </a:lnTo>
                </a:path>
                <a:path w="3608070" h="47625">
                  <a:moveTo>
                    <a:pt x="0" y="0"/>
                  </a:moveTo>
                  <a:lnTo>
                    <a:pt x="0" y="47625"/>
                  </a:lnTo>
                </a:path>
                <a:path w="3608070" h="47625">
                  <a:moveTo>
                    <a:pt x="1202436" y="0"/>
                  </a:moveTo>
                  <a:lnTo>
                    <a:pt x="1202436" y="47625"/>
                  </a:lnTo>
                </a:path>
                <a:path w="3608070" h="47625">
                  <a:moveTo>
                    <a:pt x="2404872" y="0"/>
                  </a:moveTo>
                  <a:lnTo>
                    <a:pt x="2404872" y="47625"/>
                  </a:lnTo>
                </a:path>
                <a:path w="3608070" h="47625">
                  <a:moveTo>
                    <a:pt x="3607943" y="0"/>
                  </a:moveTo>
                  <a:lnTo>
                    <a:pt x="3607943" y="47625"/>
                  </a:lnTo>
                </a:path>
              </a:pathLst>
            </a:custGeom>
            <a:ln w="9525">
              <a:solidFill>
                <a:srgbClr val="D9D9D9"/>
              </a:solidFill>
            </a:ln>
          </p:spPr>
          <p:txBody>
            <a:bodyPr wrap="square" lIns="0" tIns="0" rIns="0" bIns="0" rtlCol="0"/>
            <a:lstStyle/>
            <a:p>
              <a:endParaRPr/>
            </a:p>
          </p:txBody>
        </p:sp>
      </p:grpSp>
      <p:sp>
        <p:nvSpPr>
          <p:cNvPr id="12" name="object 12"/>
          <p:cNvSpPr txBox="1"/>
          <p:nvPr/>
        </p:nvSpPr>
        <p:spPr>
          <a:xfrm>
            <a:off x="2184019" y="4967477"/>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FFFFFF"/>
                </a:solidFill>
                <a:latin typeface="Calibri"/>
                <a:cs typeface="Calibri"/>
              </a:rPr>
              <a:t>13%</a:t>
            </a:r>
            <a:endParaRPr sz="1400">
              <a:latin typeface="Calibri"/>
              <a:cs typeface="Calibri"/>
            </a:endParaRPr>
          </a:p>
        </p:txBody>
      </p:sp>
      <p:sp>
        <p:nvSpPr>
          <p:cNvPr id="13" name="object 13"/>
          <p:cNvSpPr txBox="1"/>
          <p:nvPr/>
        </p:nvSpPr>
        <p:spPr>
          <a:xfrm>
            <a:off x="3386709" y="5007355"/>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FFFFFF"/>
                </a:solidFill>
                <a:latin typeface="Calibri"/>
                <a:cs typeface="Calibri"/>
              </a:rPr>
              <a:t>11%</a:t>
            </a:r>
            <a:endParaRPr sz="1400">
              <a:latin typeface="Calibri"/>
              <a:cs typeface="Calibri"/>
            </a:endParaRPr>
          </a:p>
        </p:txBody>
      </p:sp>
      <p:sp>
        <p:nvSpPr>
          <p:cNvPr id="14" name="object 14"/>
          <p:cNvSpPr txBox="1"/>
          <p:nvPr/>
        </p:nvSpPr>
        <p:spPr>
          <a:xfrm>
            <a:off x="4589779" y="4870830"/>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FFFFFF"/>
                </a:solidFill>
                <a:latin typeface="Calibri"/>
                <a:cs typeface="Calibri"/>
              </a:rPr>
              <a:t>18%</a:t>
            </a:r>
            <a:endParaRPr sz="1400">
              <a:latin typeface="Calibri"/>
              <a:cs typeface="Calibri"/>
            </a:endParaRPr>
          </a:p>
        </p:txBody>
      </p:sp>
      <p:sp>
        <p:nvSpPr>
          <p:cNvPr id="15" name="object 15"/>
          <p:cNvSpPr txBox="1"/>
          <p:nvPr/>
        </p:nvSpPr>
        <p:spPr>
          <a:xfrm>
            <a:off x="2184019" y="4487036"/>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11%</a:t>
            </a:r>
            <a:endParaRPr sz="1400">
              <a:latin typeface="Calibri"/>
              <a:cs typeface="Calibri"/>
            </a:endParaRPr>
          </a:p>
        </p:txBody>
      </p:sp>
      <p:sp>
        <p:nvSpPr>
          <p:cNvPr id="16" name="object 16"/>
          <p:cNvSpPr txBox="1"/>
          <p:nvPr/>
        </p:nvSpPr>
        <p:spPr>
          <a:xfrm>
            <a:off x="3386709" y="4586985"/>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10%</a:t>
            </a:r>
            <a:endParaRPr sz="1400">
              <a:latin typeface="Calibri"/>
              <a:cs typeface="Calibri"/>
            </a:endParaRPr>
          </a:p>
        </p:txBody>
      </p:sp>
      <p:sp>
        <p:nvSpPr>
          <p:cNvPr id="17" name="object 17"/>
          <p:cNvSpPr txBox="1"/>
          <p:nvPr/>
        </p:nvSpPr>
        <p:spPr>
          <a:xfrm>
            <a:off x="4589779" y="4236161"/>
            <a:ext cx="361315" cy="240029"/>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5C5B5A"/>
                </a:solidFill>
                <a:latin typeface="Calibri"/>
                <a:cs typeface="Calibri"/>
              </a:rPr>
              <a:t>14%</a:t>
            </a:r>
            <a:endParaRPr sz="1400">
              <a:latin typeface="Calibri"/>
              <a:cs typeface="Calibri"/>
            </a:endParaRPr>
          </a:p>
        </p:txBody>
      </p:sp>
      <p:sp>
        <p:nvSpPr>
          <p:cNvPr id="18" name="object 18"/>
          <p:cNvSpPr txBox="1"/>
          <p:nvPr/>
        </p:nvSpPr>
        <p:spPr>
          <a:xfrm>
            <a:off x="2184019" y="2745486"/>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76%</a:t>
            </a:r>
            <a:endParaRPr sz="1400">
              <a:latin typeface="Calibri"/>
              <a:cs typeface="Calibri"/>
            </a:endParaRPr>
          </a:p>
        </p:txBody>
      </p:sp>
      <p:sp>
        <p:nvSpPr>
          <p:cNvPr id="19" name="object 19"/>
          <p:cNvSpPr txBox="1"/>
          <p:nvPr/>
        </p:nvSpPr>
        <p:spPr>
          <a:xfrm>
            <a:off x="3386709" y="2805430"/>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79%</a:t>
            </a:r>
            <a:endParaRPr sz="1400">
              <a:latin typeface="Calibri"/>
              <a:cs typeface="Calibri"/>
            </a:endParaRPr>
          </a:p>
        </p:txBody>
      </p:sp>
      <p:sp>
        <p:nvSpPr>
          <p:cNvPr id="20" name="object 20"/>
          <p:cNvSpPr txBox="1"/>
          <p:nvPr/>
        </p:nvSpPr>
        <p:spPr>
          <a:xfrm>
            <a:off x="4589779" y="2591816"/>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69%</a:t>
            </a:r>
            <a:endParaRPr sz="1400">
              <a:latin typeface="Calibri"/>
              <a:cs typeface="Calibri"/>
            </a:endParaRPr>
          </a:p>
        </p:txBody>
      </p:sp>
      <p:sp>
        <p:nvSpPr>
          <p:cNvPr id="21" name="object 21"/>
          <p:cNvSpPr txBox="1"/>
          <p:nvPr/>
        </p:nvSpPr>
        <p:spPr>
          <a:xfrm>
            <a:off x="1789302" y="5433161"/>
            <a:ext cx="1150620" cy="394335"/>
          </a:xfrm>
          <a:prstGeom prst="rect">
            <a:avLst/>
          </a:prstGeom>
        </p:spPr>
        <p:txBody>
          <a:bodyPr vert="horz" wrap="square" lIns="0" tIns="9525" rIns="0" bIns="0" rtlCol="0">
            <a:spAutoFit/>
          </a:bodyPr>
          <a:lstStyle/>
          <a:p>
            <a:pPr marL="161925" marR="5080" indent="-149860">
              <a:lnSpc>
                <a:spcPct val="101699"/>
              </a:lnSpc>
              <a:spcBef>
                <a:spcPts val="75"/>
              </a:spcBef>
            </a:pPr>
            <a:r>
              <a:rPr sz="1200" dirty="0">
                <a:solidFill>
                  <a:srgbClr val="5C5B5A"/>
                </a:solidFill>
                <a:latin typeface="Calibri"/>
                <a:cs typeface="Calibri"/>
              </a:rPr>
              <a:t>July</a:t>
            </a:r>
            <a:r>
              <a:rPr sz="1200" spc="90" dirty="0">
                <a:solidFill>
                  <a:srgbClr val="5C5B5A"/>
                </a:solidFill>
                <a:latin typeface="Calibri"/>
                <a:cs typeface="Calibri"/>
              </a:rPr>
              <a:t> </a:t>
            </a:r>
            <a:r>
              <a:rPr sz="1200" dirty="0">
                <a:solidFill>
                  <a:srgbClr val="5C5B5A"/>
                </a:solidFill>
                <a:latin typeface="Calibri"/>
                <a:cs typeface="Calibri"/>
              </a:rPr>
              <a:t>-</a:t>
            </a:r>
            <a:r>
              <a:rPr sz="1200" spc="85" dirty="0">
                <a:solidFill>
                  <a:srgbClr val="5C5B5A"/>
                </a:solidFill>
                <a:latin typeface="Calibri"/>
                <a:cs typeface="Calibri"/>
              </a:rPr>
              <a:t> </a:t>
            </a:r>
            <a:r>
              <a:rPr sz="1200" dirty="0">
                <a:solidFill>
                  <a:srgbClr val="5C5B5A"/>
                </a:solidFill>
                <a:latin typeface="Calibri"/>
                <a:cs typeface="Calibri"/>
              </a:rPr>
              <a:t>October</a:t>
            </a:r>
            <a:r>
              <a:rPr sz="1200" spc="95" dirty="0">
                <a:solidFill>
                  <a:srgbClr val="5C5B5A"/>
                </a:solidFill>
                <a:latin typeface="Calibri"/>
                <a:cs typeface="Calibri"/>
              </a:rPr>
              <a:t> </a:t>
            </a:r>
            <a:r>
              <a:rPr sz="1200" spc="-25" dirty="0">
                <a:solidFill>
                  <a:srgbClr val="5C5B5A"/>
                </a:solidFill>
                <a:latin typeface="Calibri"/>
                <a:cs typeface="Calibri"/>
              </a:rPr>
              <a:t>'24 </a:t>
            </a:r>
            <a:r>
              <a:rPr sz="1200" spc="-10" dirty="0">
                <a:solidFill>
                  <a:srgbClr val="5C5B5A"/>
                </a:solidFill>
                <a:latin typeface="Calibri"/>
                <a:cs typeface="Calibri"/>
              </a:rPr>
              <a:t>(S13+14+15)</a:t>
            </a:r>
            <a:endParaRPr sz="1200">
              <a:latin typeface="Calibri"/>
              <a:cs typeface="Calibri"/>
            </a:endParaRPr>
          </a:p>
        </p:txBody>
      </p:sp>
      <p:sp>
        <p:nvSpPr>
          <p:cNvPr id="22" name="object 22"/>
          <p:cNvSpPr txBox="1"/>
          <p:nvPr/>
        </p:nvSpPr>
        <p:spPr>
          <a:xfrm>
            <a:off x="3096005" y="5433161"/>
            <a:ext cx="942975" cy="394335"/>
          </a:xfrm>
          <a:prstGeom prst="rect">
            <a:avLst/>
          </a:prstGeom>
        </p:spPr>
        <p:txBody>
          <a:bodyPr vert="horz" wrap="square" lIns="0" tIns="9525" rIns="0" bIns="0" rtlCol="0">
            <a:spAutoFit/>
          </a:bodyPr>
          <a:lstStyle/>
          <a:p>
            <a:pPr marL="302260" marR="5080" indent="-290195">
              <a:lnSpc>
                <a:spcPct val="101699"/>
              </a:lnSpc>
              <a:spcBef>
                <a:spcPts val="75"/>
              </a:spcBef>
            </a:pPr>
            <a:r>
              <a:rPr sz="1200" spc="20" dirty="0">
                <a:solidFill>
                  <a:srgbClr val="5C5B5A"/>
                </a:solidFill>
                <a:latin typeface="Calibri"/>
                <a:cs typeface="Calibri"/>
              </a:rPr>
              <a:t>December</a:t>
            </a:r>
            <a:r>
              <a:rPr sz="1200" spc="160" dirty="0">
                <a:solidFill>
                  <a:srgbClr val="5C5B5A"/>
                </a:solidFill>
                <a:latin typeface="Calibri"/>
                <a:cs typeface="Calibri"/>
              </a:rPr>
              <a:t> </a:t>
            </a:r>
            <a:r>
              <a:rPr sz="1200" spc="-25" dirty="0">
                <a:solidFill>
                  <a:srgbClr val="5C5B5A"/>
                </a:solidFill>
                <a:latin typeface="Calibri"/>
                <a:cs typeface="Calibri"/>
              </a:rPr>
              <a:t>'24 </a:t>
            </a:r>
            <a:r>
              <a:rPr sz="1200" spc="-10" dirty="0">
                <a:solidFill>
                  <a:srgbClr val="5C5B5A"/>
                </a:solidFill>
                <a:latin typeface="Calibri"/>
                <a:cs typeface="Calibri"/>
              </a:rPr>
              <a:t>(S16)</a:t>
            </a:r>
            <a:endParaRPr sz="1200">
              <a:latin typeface="Calibri"/>
              <a:cs typeface="Calibri"/>
            </a:endParaRPr>
          </a:p>
        </p:txBody>
      </p:sp>
      <p:sp>
        <p:nvSpPr>
          <p:cNvPr id="23" name="object 23"/>
          <p:cNvSpPr txBox="1"/>
          <p:nvPr/>
        </p:nvSpPr>
        <p:spPr>
          <a:xfrm>
            <a:off x="4247515" y="5433161"/>
            <a:ext cx="1045844" cy="394335"/>
          </a:xfrm>
          <a:prstGeom prst="rect">
            <a:avLst/>
          </a:prstGeom>
        </p:spPr>
        <p:txBody>
          <a:bodyPr vert="horz" wrap="square" lIns="0" tIns="12700" rIns="0" bIns="0" rtlCol="0">
            <a:spAutoFit/>
          </a:bodyPr>
          <a:lstStyle/>
          <a:p>
            <a:pPr marL="635" algn="ctr">
              <a:lnSpc>
                <a:spcPct val="100000"/>
              </a:lnSpc>
              <a:spcBef>
                <a:spcPts val="100"/>
              </a:spcBef>
            </a:pPr>
            <a:r>
              <a:rPr sz="1200" spc="50" dirty="0">
                <a:solidFill>
                  <a:srgbClr val="5C5B5A"/>
                </a:solidFill>
                <a:latin typeface="Calibri"/>
                <a:cs typeface="Calibri"/>
              </a:rPr>
              <a:t>GB</a:t>
            </a:r>
            <a:endParaRPr sz="1200">
              <a:latin typeface="Calibri"/>
              <a:cs typeface="Calibri"/>
            </a:endParaRPr>
          </a:p>
          <a:p>
            <a:pPr algn="ctr">
              <a:lnSpc>
                <a:spcPct val="100000"/>
              </a:lnSpc>
              <a:spcBef>
                <a:spcPts val="20"/>
              </a:spcBef>
            </a:pPr>
            <a:r>
              <a:rPr sz="1200" spc="-10" dirty="0">
                <a:solidFill>
                  <a:srgbClr val="5C5B5A"/>
                </a:solidFill>
                <a:latin typeface="Calibri"/>
                <a:cs typeface="Calibri"/>
              </a:rPr>
              <a:t>Benchmarking*</a:t>
            </a:r>
            <a:endParaRPr sz="1200">
              <a:latin typeface="Calibri"/>
              <a:cs typeface="Calibri"/>
            </a:endParaRPr>
          </a:p>
        </p:txBody>
      </p:sp>
      <p:sp>
        <p:nvSpPr>
          <p:cNvPr id="24" name="object 24"/>
          <p:cNvSpPr/>
          <p:nvPr/>
        </p:nvSpPr>
        <p:spPr>
          <a:xfrm>
            <a:off x="277279" y="2418176"/>
            <a:ext cx="83820" cy="83820"/>
          </a:xfrm>
          <a:custGeom>
            <a:avLst/>
            <a:gdLst/>
            <a:ahLst/>
            <a:cxnLst/>
            <a:rect l="l" t="t" r="r" b="b"/>
            <a:pathLst>
              <a:path w="83820" h="83819">
                <a:moveTo>
                  <a:pt x="83723" y="0"/>
                </a:moveTo>
                <a:lnTo>
                  <a:pt x="0" y="0"/>
                </a:lnTo>
                <a:lnTo>
                  <a:pt x="0" y="83723"/>
                </a:lnTo>
                <a:lnTo>
                  <a:pt x="83723" y="83723"/>
                </a:lnTo>
                <a:lnTo>
                  <a:pt x="83723" y="0"/>
                </a:lnTo>
                <a:close/>
              </a:path>
            </a:pathLst>
          </a:custGeom>
          <a:solidFill>
            <a:srgbClr val="009590"/>
          </a:solidFill>
        </p:spPr>
        <p:txBody>
          <a:bodyPr wrap="square" lIns="0" tIns="0" rIns="0" bIns="0" rtlCol="0"/>
          <a:lstStyle/>
          <a:p>
            <a:endParaRPr/>
          </a:p>
        </p:txBody>
      </p:sp>
      <p:sp>
        <p:nvSpPr>
          <p:cNvPr id="25" name="object 25"/>
          <p:cNvSpPr txBox="1"/>
          <p:nvPr/>
        </p:nvSpPr>
        <p:spPr>
          <a:xfrm>
            <a:off x="385368" y="2337308"/>
            <a:ext cx="55372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Hopeful</a:t>
            </a:r>
            <a:endParaRPr sz="1200">
              <a:latin typeface="Calibri"/>
              <a:cs typeface="Calibri"/>
            </a:endParaRPr>
          </a:p>
        </p:txBody>
      </p:sp>
      <p:sp>
        <p:nvSpPr>
          <p:cNvPr id="26" name="object 26"/>
          <p:cNvSpPr/>
          <p:nvPr/>
        </p:nvSpPr>
        <p:spPr>
          <a:xfrm>
            <a:off x="277279" y="3421603"/>
            <a:ext cx="83820" cy="83820"/>
          </a:xfrm>
          <a:custGeom>
            <a:avLst/>
            <a:gdLst/>
            <a:ahLst/>
            <a:cxnLst/>
            <a:rect l="l" t="t" r="r" b="b"/>
            <a:pathLst>
              <a:path w="83820" h="83820">
                <a:moveTo>
                  <a:pt x="83723" y="0"/>
                </a:moveTo>
                <a:lnTo>
                  <a:pt x="0" y="0"/>
                </a:lnTo>
                <a:lnTo>
                  <a:pt x="0" y="83723"/>
                </a:lnTo>
                <a:lnTo>
                  <a:pt x="83723" y="83723"/>
                </a:lnTo>
                <a:lnTo>
                  <a:pt x="83723" y="0"/>
                </a:lnTo>
                <a:close/>
              </a:path>
            </a:pathLst>
          </a:custGeom>
          <a:solidFill>
            <a:srgbClr val="BEBEBE"/>
          </a:solidFill>
        </p:spPr>
        <p:txBody>
          <a:bodyPr wrap="square" lIns="0" tIns="0" rIns="0" bIns="0" rtlCol="0"/>
          <a:lstStyle/>
          <a:p>
            <a:endParaRPr/>
          </a:p>
        </p:txBody>
      </p:sp>
      <p:sp>
        <p:nvSpPr>
          <p:cNvPr id="27" name="object 27"/>
          <p:cNvSpPr txBox="1"/>
          <p:nvPr/>
        </p:nvSpPr>
        <p:spPr>
          <a:xfrm>
            <a:off x="385368" y="3340989"/>
            <a:ext cx="1299845" cy="39433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Neither</a:t>
            </a:r>
            <a:r>
              <a:rPr sz="1200" spc="110" dirty="0">
                <a:solidFill>
                  <a:srgbClr val="5C5B5A"/>
                </a:solidFill>
                <a:latin typeface="Calibri"/>
                <a:cs typeface="Calibri"/>
              </a:rPr>
              <a:t> </a:t>
            </a:r>
            <a:r>
              <a:rPr sz="1200" dirty="0">
                <a:solidFill>
                  <a:srgbClr val="5C5B5A"/>
                </a:solidFill>
                <a:latin typeface="Calibri"/>
                <a:cs typeface="Calibri"/>
              </a:rPr>
              <a:t>hopeful</a:t>
            </a:r>
            <a:r>
              <a:rPr sz="1200" spc="110" dirty="0">
                <a:solidFill>
                  <a:srgbClr val="5C5B5A"/>
                </a:solidFill>
                <a:latin typeface="Calibri"/>
                <a:cs typeface="Calibri"/>
              </a:rPr>
              <a:t> </a:t>
            </a:r>
            <a:r>
              <a:rPr sz="1200" spc="-25" dirty="0">
                <a:solidFill>
                  <a:srgbClr val="5C5B5A"/>
                </a:solidFill>
                <a:latin typeface="Calibri"/>
                <a:cs typeface="Calibri"/>
              </a:rPr>
              <a:t>nor</a:t>
            </a:r>
            <a:endParaRPr sz="1200">
              <a:latin typeface="Calibri"/>
              <a:cs typeface="Calibri"/>
            </a:endParaRPr>
          </a:p>
          <a:p>
            <a:pPr marL="12700">
              <a:lnSpc>
                <a:spcPct val="100000"/>
              </a:lnSpc>
              <a:spcBef>
                <a:spcPts val="20"/>
              </a:spcBef>
            </a:pPr>
            <a:r>
              <a:rPr sz="1200" spc="-10" dirty="0">
                <a:solidFill>
                  <a:srgbClr val="5C5B5A"/>
                </a:solidFill>
                <a:latin typeface="Calibri"/>
                <a:cs typeface="Calibri"/>
              </a:rPr>
              <a:t>unhopeful</a:t>
            </a:r>
            <a:endParaRPr sz="1200">
              <a:latin typeface="Calibri"/>
              <a:cs typeface="Calibri"/>
            </a:endParaRPr>
          </a:p>
        </p:txBody>
      </p:sp>
      <p:sp>
        <p:nvSpPr>
          <p:cNvPr id="28" name="object 28"/>
          <p:cNvSpPr/>
          <p:nvPr/>
        </p:nvSpPr>
        <p:spPr>
          <a:xfrm>
            <a:off x="277279" y="4425030"/>
            <a:ext cx="83820" cy="83820"/>
          </a:xfrm>
          <a:custGeom>
            <a:avLst/>
            <a:gdLst/>
            <a:ahLst/>
            <a:cxnLst/>
            <a:rect l="l" t="t" r="r" b="b"/>
            <a:pathLst>
              <a:path w="83820" h="83820">
                <a:moveTo>
                  <a:pt x="83723" y="0"/>
                </a:moveTo>
                <a:lnTo>
                  <a:pt x="0" y="0"/>
                </a:lnTo>
                <a:lnTo>
                  <a:pt x="0" y="83723"/>
                </a:lnTo>
                <a:lnTo>
                  <a:pt x="83723" y="83723"/>
                </a:lnTo>
                <a:lnTo>
                  <a:pt x="83723" y="0"/>
                </a:lnTo>
                <a:close/>
              </a:path>
            </a:pathLst>
          </a:custGeom>
          <a:solidFill>
            <a:srgbClr val="FF0000"/>
          </a:solidFill>
        </p:spPr>
        <p:txBody>
          <a:bodyPr wrap="square" lIns="0" tIns="0" rIns="0" bIns="0" rtlCol="0"/>
          <a:lstStyle/>
          <a:p>
            <a:endParaRPr/>
          </a:p>
        </p:txBody>
      </p:sp>
      <p:sp>
        <p:nvSpPr>
          <p:cNvPr id="29" name="object 29"/>
          <p:cNvSpPr txBox="1"/>
          <p:nvPr/>
        </p:nvSpPr>
        <p:spPr>
          <a:xfrm>
            <a:off x="385368" y="4344670"/>
            <a:ext cx="71755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Unhopeful</a:t>
            </a:r>
            <a:endParaRPr sz="1200">
              <a:latin typeface="Calibri"/>
              <a:cs typeface="Calibri"/>
            </a:endParaRPr>
          </a:p>
        </p:txBody>
      </p:sp>
      <p:grpSp>
        <p:nvGrpSpPr>
          <p:cNvPr id="30" name="object 30"/>
          <p:cNvGrpSpPr/>
          <p:nvPr/>
        </p:nvGrpSpPr>
        <p:grpSpPr>
          <a:xfrm>
            <a:off x="7538021" y="1350899"/>
            <a:ext cx="3637279" cy="4062729"/>
            <a:chOff x="7538021" y="1350899"/>
            <a:chExt cx="3637279" cy="4062729"/>
          </a:xfrm>
        </p:grpSpPr>
        <p:sp>
          <p:nvSpPr>
            <p:cNvPr id="31" name="object 31"/>
            <p:cNvSpPr/>
            <p:nvPr/>
          </p:nvSpPr>
          <p:spPr>
            <a:xfrm>
              <a:off x="7801356" y="5199888"/>
              <a:ext cx="3108960" cy="161290"/>
            </a:xfrm>
            <a:custGeom>
              <a:avLst/>
              <a:gdLst/>
              <a:ahLst/>
              <a:cxnLst/>
              <a:rect l="l" t="t" r="r" b="b"/>
              <a:pathLst>
                <a:path w="3108959" h="161289">
                  <a:moveTo>
                    <a:pt x="691896" y="41148"/>
                  </a:moveTo>
                  <a:lnTo>
                    <a:pt x="0" y="41148"/>
                  </a:lnTo>
                  <a:lnTo>
                    <a:pt x="0" y="161036"/>
                  </a:lnTo>
                  <a:lnTo>
                    <a:pt x="691896" y="161036"/>
                  </a:lnTo>
                  <a:lnTo>
                    <a:pt x="691896" y="41148"/>
                  </a:lnTo>
                  <a:close/>
                </a:path>
                <a:path w="3108959" h="161289">
                  <a:moveTo>
                    <a:pt x="1900428" y="82296"/>
                  </a:moveTo>
                  <a:lnTo>
                    <a:pt x="1210056" y="82296"/>
                  </a:lnTo>
                  <a:lnTo>
                    <a:pt x="1210056" y="161036"/>
                  </a:lnTo>
                  <a:lnTo>
                    <a:pt x="1900428" y="161036"/>
                  </a:lnTo>
                  <a:lnTo>
                    <a:pt x="1900428" y="82296"/>
                  </a:lnTo>
                  <a:close/>
                </a:path>
                <a:path w="3108959" h="161289">
                  <a:moveTo>
                    <a:pt x="3108960" y="0"/>
                  </a:moveTo>
                  <a:lnTo>
                    <a:pt x="2418588" y="0"/>
                  </a:lnTo>
                  <a:lnTo>
                    <a:pt x="2418588" y="161036"/>
                  </a:lnTo>
                  <a:lnTo>
                    <a:pt x="3108960" y="161036"/>
                  </a:lnTo>
                  <a:lnTo>
                    <a:pt x="3108960" y="0"/>
                  </a:lnTo>
                  <a:close/>
                </a:path>
              </a:pathLst>
            </a:custGeom>
            <a:solidFill>
              <a:srgbClr val="7E7E7E"/>
            </a:solidFill>
          </p:spPr>
          <p:txBody>
            <a:bodyPr wrap="square" lIns="0" tIns="0" rIns="0" bIns="0" rtlCol="0"/>
            <a:lstStyle/>
            <a:p>
              <a:endParaRPr/>
            </a:p>
          </p:txBody>
        </p:sp>
        <p:sp>
          <p:nvSpPr>
            <p:cNvPr id="32" name="object 32"/>
            <p:cNvSpPr/>
            <p:nvPr/>
          </p:nvSpPr>
          <p:spPr>
            <a:xfrm>
              <a:off x="7801356" y="5079491"/>
              <a:ext cx="3108960" cy="203200"/>
            </a:xfrm>
            <a:custGeom>
              <a:avLst/>
              <a:gdLst/>
              <a:ahLst/>
              <a:cxnLst/>
              <a:rect l="l" t="t" r="r" b="b"/>
              <a:pathLst>
                <a:path w="3108959" h="203200">
                  <a:moveTo>
                    <a:pt x="691896" y="0"/>
                  </a:moveTo>
                  <a:lnTo>
                    <a:pt x="0" y="0"/>
                  </a:lnTo>
                  <a:lnTo>
                    <a:pt x="0" y="161544"/>
                  </a:lnTo>
                  <a:lnTo>
                    <a:pt x="691896" y="161544"/>
                  </a:lnTo>
                  <a:lnTo>
                    <a:pt x="691896" y="0"/>
                  </a:lnTo>
                  <a:close/>
                </a:path>
                <a:path w="3108959" h="203200">
                  <a:moveTo>
                    <a:pt x="1900428" y="42672"/>
                  </a:moveTo>
                  <a:lnTo>
                    <a:pt x="1210056" y="42672"/>
                  </a:lnTo>
                  <a:lnTo>
                    <a:pt x="1210056" y="202692"/>
                  </a:lnTo>
                  <a:lnTo>
                    <a:pt x="1900428" y="202692"/>
                  </a:lnTo>
                  <a:lnTo>
                    <a:pt x="1900428" y="42672"/>
                  </a:lnTo>
                  <a:close/>
                </a:path>
                <a:path w="3108959" h="203200">
                  <a:moveTo>
                    <a:pt x="3108960" y="0"/>
                  </a:moveTo>
                  <a:lnTo>
                    <a:pt x="2418588" y="0"/>
                  </a:lnTo>
                  <a:lnTo>
                    <a:pt x="2418588" y="120396"/>
                  </a:lnTo>
                  <a:lnTo>
                    <a:pt x="3108960" y="120396"/>
                  </a:lnTo>
                  <a:lnTo>
                    <a:pt x="3108960" y="0"/>
                  </a:lnTo>
                  <a:close/>
                </a:path>
              </a:pathLst>
            </a:custGeom>
            <a:solidFill>
              <a:srgbClr val="FF0000"/>
            </a:solidFill>
          </p:spPr>
          <p:txBody>
            <a:bodyPr wrap="square" lIns="0" tIns="0" rIns="0" bIns="0" rtlCol="0"/>
            <a:lstStyle/>
            <a:p>
              <a:endParaRPr/>
            </a:p>
          </p:txBody>
        </p:sp>
        <p:sp>
          <p:nvSpPr>
            <p:cNvPr id="33" name="object 33"/>
            <p:cNvSpPr/>
            <p:nvPr/>
          </p:nvSpPr>
          <p:spPr>
            <a:xfrm>
              <a:off x="7801356" y="4558283"/>
              <a:ext cx="3108960" cy="564515"/>
            </a:xfrm>
            <a:custGeom>
              <a:avLst/>
              <a:gdLst/>
              <a:ahLst/>
              <a:cxnLst/>
              <a:rect l="l" t="t" r="r" b="b"/>
              <a:pathLst>
                <a:path w="3108959" h="564514">
                  <a:moveTo>
                    <a:pt x="691896" y="0"/>
                  </a:moveTo>
                  <a:lnTo>
                    <a:pt x="0" y="0"/>
                  </a:lnTo>
                  <a:lnTo>
                    <a:pt x="0" y="521208"/>
                  </a:lnTo>
                  <a:lnTo>
                    <a:pt x="691896" y="521208"/>
                  </a:lnTo>
                  <a:lnTo>
                    <a:pt x="691896" y="0"/>
                  </a:lnTo>
                  <a:close/>
                </a:path>
                <a:path w="3108959" h="564514">
                  <a:moveTo>
                    <a:pt x="1900453" y="87960"/>
                  </a:moveTo>
                  <a:lnTo>
                    <a:pt x="1209548" y="87960"/>
                  </a:lnTo>
                  <a:lnTo>
                    <a:pt x="1209548" y="564388"/>
                  </a:lnTo>
                  <a:lnTo>
                    <a:pt x="1900453" y="564388"/>
                  </a:lnTo>
                  <a:lnTo>
                    <a:pt x="1900453" y="87960"/>
                  </a:lnTo>
                  <a:close/>
                </a:path>
                <a:path w="3108959" h="564514">
                  <a:moveTo>
                    <a:pt x="3108960" y="41148"/>
                  </a:moveTo>
                  <a:lnTo>
                    <a:pt x="2418588" y="41148"/>
                  </a:lnTo>
                  <a:lnTo>
                    <a:pt x="2418588" y="521208"/>
                  </a:lnTo>
                  <a:lnTo>
                    <a:pt x="3108960" y="521208"/>
                  </a:lnTo>
                  <a:lnTo>
                    <a:pt x="3108960" y="41148"/>
                  </a:lnTo>
                  <a:close/>
                </a:path>
              </a:pathLst>
            </a:custGeom>
            <a:solidFill>
              <a:srgbClr val="FFC5C5"/>
            </a:solidFill>
          </p:spPr>
          <p:txBody>
            <a:bodyPr wrap="square" lIns="0" tIns="0" rIns="0" bIns="0" rtlCol="0"/>
            <a:lstStyle/>
            <a:p>
              <a:endParaRPr/>
            </a:p>
          </p:txBody>
        </p:sp>
        <p:sp>
          <p:nvSpPr>
            <p:cNvPr id="34" name="object 34"/>
            <p:cNvSpPr/>
            <p:nvPr/>
          </p:nvSpPr>
          <p:spPr>
            <a:xfrm>
              <a:off x="7801356" y="3636263"/>
              <a:ext cx="3108960" cy="1010919"/>
            </a:xfrm>
            <a:custGeom>
              <a:avLst/>
              <a:gdLst/>
              <a:ahLst/>
              <a:cxnLst/>
              <a:rect l="l" t="t" r="r" b="b"/>
              <a:pathLst>
                <a:path w="3108959" h="1010920">
                  <a:moveTo>
                    <a:pt x="691896" y="0"/>
                  </a:moveTo>
                  <a:lnTo>
                    <a:pt x="0" y="0"/>
                  </a:lnTo>
                  <a:lnTo>
                    <a:pt x="0" y="922020"/>
                  </a:lnTo>
                  <a:lnTo>
                    <a:pt x="691896" y="922020"/>
                  </a:lnTo>
                  <a:lnTo>
                    <a:pt x="691896" y="0"/>
                  </a:lnTo>
                  <a:close/>
                </a:path>
                <a:path w="3108959" h="1010920">
                  <a:moveTo>
                    <a:pt x="1900428" y="97536"/>
                  </a:moveTo>
                  <a:lnTo>
                    <a:pt x="1210056" y="97536"/>
                  </a:lnTo>
                  <a:lnTo>
                    <a:pt x="1210056" y="1010412"/>
                  </a:lnTo>
                  <a:lnTo>
                    <a:pt x="1900428" y="1010412"/>
                  </a:lnTo>
                  <a:lnTo>
                    <a:pt x="1900428" y="97536"/>
                  </a:lnTo>
                  <a:close/>
                </a:path>
                <a:path w="3108959" h="1010920">
                  <a:moveTo>
                    <a:pt x="3108960" y="41148"/>
                  </a:moveTo>
                  <a:lnTo>
                    <a:pt x="2418588" y="41148"/>
                  </a:lnTo>
                  <a:lnTo>
                    <a:pt x="2418588" y="963168"/>
                  </a:lnTo>
                  <a:lnTo>
                    <a:pt x="3108960" y="963168"/>
                  </a:lnTo>
                  <a:lnTo>
                    <a:pt x="3108960" y="41148"/>
                  </a:lnTo>
                  <a:close/>
                </a:path>
              </a:pathLst>
            </a:custGeom>
            <a:solidFill>
              <a:srgbClr val="BEBEBE"/>
            </a:solidFill>
          </p:spPr>
          <p:txBody>
            <a:bodyPr wrap="square" lIns="0" tIns="0" rIns="0" bIns="0" rtlCol="0"/>
            <a:lstStyle/>
            <a:p>
              <a:endParaRPr/>
            </a:p>
          </p:txBody>
        </p:sp>
        <p:sp>
          <p:nvSpPr>
            <p:cNvPr id="35" name="object 35"/>
            <p:cNvSpPr/>
            <p:nvPr/>
          </p:nvSpPr>
          <p:spPr>
            <a:xfrm>
              <a:off x="7801356" y="2153411"/>
              <a:ext cx="3108960" cy="1580515"/>
            </a:xfrm>
            <a:custGeom>
              <a:avLst/>
              <a:gdLst/>
              <a:ahLst/>
              <a:cxnLst/>
              <a:rect l="l" t="t" r="r" b="b"/>
              <a:pathLst>
                <a:path w="3108959" h="1580514">
                  <a:moveTo>
                    <a:pt x="691896" y="79248"/>
                  </a:moveTo>
                  <a:lnTo>
                    <a:pt x="0" y="79248"/>
                  </a:lnTo>
                  <a:lnTo>
                    <a:pt x="0" y="1482852"/>
                  </a:lnTo>
                  <a:lnTo>
                    <a:pt x="691896" y="1482852"/>
                  </a:lnTo>
                  <a:lnTo>
                    <a:pt x="691896" y="79248"/>
                  </a:lnTo>
                  <a:close/>
                </a:path>
                <a:path w="3108959" h="1580514">
                  <a:moveTo>
                    <a:pt x="1900428" y="230124"/>
                  </a:moveTo>
                  <a:lnTo>
                    <a:pt x="1210056" y="230124"/>
                  </a:lnTo>
                  <a:lnTo>
                    <a:pt x="1210056" y="1580388"/>
                  </a:lnTo>
                  <a:lnTo>
                    <a:pt x="1900428" y="1580388"/>
                  </a:lnTo>
                  <a:lnTo>
                    <a:pt x="1900428" y="230124"/>
                  </a:lnTo>
                  <a:close/>
                </a:path>
                <a:path w="3108959" h="1580514">
                  <a:moveTo>
                    <a:pt x="3108960" y="0"/>
                  </a:moveTo>
                  <a:lnTo>
                    <a:pt x="2418588" y="0"/>
                  </a:lnTo>
                  <a:lnTo>
                    <a:pt x="2418588" y="1524000"/>
                  </a:lnTo>
                  <a:lnTo>
                    <a:pt x="3108960" y="1524000"/>
                  </a:lnTo>
                  <a:lnTo>
                    <a:pt x="3108960" y="0"/>
                  </a:lnTo>
                  <a:close/>
                </a:path>
              </a:pathLst>
            </a:custGeom>
            <a:solidFill>
              <a:srgbClr val="6CD4CE"/>
            </a:solidFill>
          </p:spPr>
          <p:txBody>
            <a:bodyPr wrap="square" lIns="0" tIns="0" rIns="0" bIns="0" rtlCol="0"/>
            <a:lstStyle/>
            <a:p>
              <a:endParaRPr/>
            </a:p>
          </p:txBody>
        </p:sp>
        <p:sp>
          <p:nvSpPr>
            <p:cNvPr id="36" name="object 36"/>
            <p:cNvSpPr/>
            <p:nvPr/>
          </p:nvSpPr>
          <p:spPr>
            <a:xfrm>
              <a:off x="7801356" y="1350898"/>
              <a:ext cx="3108960" cy="1033144"/>
            </a:xfrm>
            <a:custGeom>
              <a:avLst/>
              <a:gdLst/>
              <a:ahLst/>
              <a:cxnLst/>
              <a:rect l="l" t="t" r="r" b="b"/>
              <a:pathLst>
                <a:path w="3108959" h="1033144">
                  <a:moveTo>
                    <a:pt x="691896" y="0"/>
                  </a:moveTo>
                  <a:lnTo>
                    <a:pt x="0" y="0"/>
                  </a:lnTo>
                  <a:lnTo>
                    <a:pt x="0" y="881761"/>
                  </a:lnTo>
                  <a:lnTo>
                    <a:pt x="691896" y="881761"/>
                  </a:lnTo>
                  <a:lnTo>
                    <a:pt x="691896" y="0"/>
                  </a:lnTo>
                  <a:close/>
                </a:path>
                <a:path w="3108959" h="1033144">
                  <a:moveTo>
                    <a:pt x="1900428" y="0"/>
                  </a:moveTo>
                  <a:lnTo>
                    <a:pt x="1210056" y="0"/>
                  </a:lnTo>
                  <a:lnTo>
                    <a:pt x="1210056" y="1032637"/>
                  </a:lnTo>
                  <a:lnTo>
                    <a:pt x="1900428" y="1032637"/>
                  </a:lnTo>
                  <a:lnTo>
                    <a:pt x="1900428" y="0"/>
                  </a:lnTo>
                  <a:close/>
                </a:path>
                <a:path w="3108959" h="1033144">
                  <a:moveTo>
                    <a:pt x="3108960" y="0"/>
                  </a:moveTo>
                  <a:lnTo>
                    <a:pt x="2418588" y="0"/>
                  </a:lnTo>
                  <a:lnTo>
                    <a:pt x="2418588" y="802513"/>
                  </a:lnTo>
                  <a:lnTo>
                    <a:pt x="3108960" y="802513"/>
                  </a:lnTo>
                  <a:lnTo>
                    <a:pt x="3108960" y="0"/>
                  </a:lnTo>
                  <a:close/>
                </a:path>
              </a:pathLst>
            </a:custGeom>
            <a:solidFill>
              <a:srgbClr val="009590"/>
            </a:solidFill>
          </p:spPr>
          <p:txBody>
            <a:bodyPr wrap="square" lIns="0" tIns="0" rIns="0" bIns="0" rtlCol="0"/>
            <a:lstStyle/>
            <a:p>
              <a:endParaRPr/>
            </a:p>
          </p:txBody>
        </p:sp>
        <p:sp>
          <p:nvSpPr>
            <p:cNvPr id="37" name="object 37"/>
            <p:cNvSpPr/>
            <p:nvPr/>
          </p:nvSpPr>
          <p:spPr>
            <a:xfrm>
              <a:off x="7542783" y="5360924"/>
              <a:ext cx="3627754" cy="47625"/>
            </a:xfrm>
            <a:custGeom>
              <a:avLst/>
              <a:gdLst/>
              <a:ahLst/>
              <a:cxnLst/>
              <a:rect l="l" t="t" r="r" b="b"/>
              <a:pathLst>
                <a:path w="3627754" h="47625">
                  <a:moveTo>
                    <a:pt x="0" y="0"/>
                  </a:moveTo>
                  <a:lnTo>
                    <a:pt x="3627247" y="0"/>
                  </a:lnTo>
                </a:path>
                <a:path w="3627754" h="47625">
                  <a:moveTo>
                    <a:pt x="0" y="0"/>
                  </a:moveTo>
                  <a:lnTo>
                    <a:pt x="0" y="47625"/>
                  </a:lnTo>
                </a:path>
                <a:path w="3627754" h="47625">
                  <a:moveTo>
                    <a:pt x="1209548" y="0"/>
                  </a:moveTo>
                  <a:lnTo>
                    <a:pt x="1209548" y="47625"/>
                  </a:lnTo>
                </a:path>
                <a:path w="3627754" h="47625">
                  <a:moveTo>
                    <a:pt x="2418080" y="0"/>
                  </a:moveTo>
                  <a:lnTo>
                    <a:pt x="2418080" y="47625"/>
                  </a:lnTo>
                </a:path>
                <a:path w="3627754" h="47625">
                  <a:moveTo>
                    <a:pt x="3627247" y="0"/>
                  </a:moveTo>
                  <a:lnTo>
                    <a:pt x="3627247" y="47625"/>
                  </a:lnTo>
                </a:path>
              </a:pathLst>
            </a:custGeom>
            <a:ln w="9525">
              <a:solidFill>
                <a:srgbClr val="D9D9D9"/>
              </a:solidFill>
            </a:ln>
          </p:spPr>
          <p:txBody>
            <a:bodyPr wrap="square" lIns="0" tIns="0" rIns="0" bIns="0" rtlCol="0"/>
            <a:lstStyle/>
            <a:p>
              <a:endParaRPr/>
            </a:p>
          </p:txBody>
        </p:sp>
      </p:grpSp>
      <p:sp>
        <p:nvSpPr>
          <p:cNvPr id="38" name="object 38"/>
          <p:cNvSpPr txBox="1"/>
          <p:nvPr/>
        </p:nvSpPr>
        <p:spPr>
          <a:xfrm>
            <a:off x="8014461" y="5170170"/>
            <a:ext cx="266700" cy="239395"/>
          </a:xfrm>
          <a:prstGeom prst="rect">
            <a:avLst/>
          </a:prstGeom>
        </p:spPr>
        <p:txBody>
          <a:bodyPr vert="horz" wrap="square" lIns="0" tIns="12700" rIns="0" bIns="0" rtlCol="0">
            <a:spAutoFit/>
          </a:bodyPr>
          <a:lstStyle/>
          <a:p>
            <a:pPr marL="12700">
              <a:lnSpc>
                <a:spcPct val="100000"/>
              </a:lnSpc>
              <a:spcBef>
                <a:spcPts val="100"/>
              </a:spcBef>
            </a:pPr>
            <a:r>
              <a:rPr sz="1400" spc="55" dirty="0">
                <a:solidFill>
                  <a:srgbClr val="FFFFFF"/>
                </a:solidFill>
                <a:latin typeface="Calibri"/>
                <a:cs typeface="Calibri"/>
              </a:rPr>
              <a:t>3%</a:t>
            </a:r>
            <a:endParaRPr sz="1400">
              <a:latin typeface="Calibri"/>
              <a:cs typeface="Calibri"/>
            </a:endParaRPr>
          </a:p>
        </p:txBody>
      </p:sp>
      <p:sp>
        <p:nvSpPr>
          <p:cNvPr id="39" name="object 39"/>
          <p:cNvSpPr txBox="1"/>
          <p:nvPr/>
        </p:nvSpPr>
        <p:spPr>
          <a:xfrm>
            <a:off x="9223629" y="5190490"/>
            <a:ext cx="266700" cy="239395"/>
          </a:xfrm>
          <a:prstGeom prst="rect">
            <a:avLst/>
          </a:prstGeom>
        </p:spPr>
        <p:txBody>
          <a:bodyPr vert="horz" wrap="square" lIns="0" tIns="12700" rIns="0" bIns="0" rtlCol="0">
            <a:spAutoFit/>
          </a:bodyPr>
          <a:lstStyle/>
          <a:p>
            <a:pPr marL="12700">
              <a:lnSpc>
                <a:spcPct val="100000"/>
              </a:lnSpc>
              <a:spcBef>
                <a:spcPts val="100"/>
              </a:spcBef>
            </a:pPr>
            <a:r>
              <a:rPr sz="1400" spc="55" dirty="0">
                <a:solidFill>
                  <a:srgbClr val="FFFFFF"/>
                </a:solidFill>
                <a:latin typeface="Calibri"/>
                <a:cs typeface="Calibri"/>
              </a:rPr>
              <a:t>2%</a:t>
            </a:r>
            <a:endParaRPr sz="1400">
              <a:latin typeface="Calibri"/>
              <a:cs typeface="Calibri"/>
            </a:endParaRPr>
          </a:p>
        </p:txBody>
      </p:sp>
      <p:sp>
        <p:nvSpPr>
          <p:cNvPr id="40" name="object 40"/>
          <p:cNvSpPr txBox="1"/>
          <p:nvPr/>
        </p:nvSpPr>
        <p:spPr>
          <a:xfrm>
            <a:off x="10432795" y="5149977"/>
            <a:ext cx="266700" cy="239395"/>
          </a:xfrm>
          <a:prstGeom prst="rect">
            <a:avLst/>
          </a:prstGeom>
        </p:spPr>
        <p:txBody>
          <a:bodyPr vert="horz" wrap="square" lIns="0" tIns="12700" rIns="0" bIns="0" rtlCol="0">
            <a:spAutoFit/>
          </a:bodyPr>
          <a:lstStyle/>
          <a:p>
            <a:pPr marL="12700">
              <a:lnSpc>
                <a:spcPct val="100000"/>
              </a:lnSpc>
              <a:spcBef>
                <a:spcPts val="100"/>
              </a:spcBef>
            </a:pPr>
            <a:r>
              <a:rPr sz="1400" spc="55" dirty="0">
                <a:solidFill>
                  <a:srgbClr val="FFFFFF"/>
                </a:solidFill>
                <a:latin typeface="Calibri"/>
                <a:cs typeface="Calibri"/>
              </a:rPr>
              <a:t>4%</a:t>
            </a:r>
            <a:endParaRPr sz="1400">
              <a:latin typeface="Calibri"/>
              <a:cs typeface="Calibri"/>
            </a:endParaRPr>
          </a:p>
        </p:txBody>
      </p:sp>
      <p:sp>
        <p:nvSpPr>
          <p:cNvPr id="41" name="object 41"/>
          <p:cNvSpPr txBox="1"/>
          <p:nvPr/>
        </p:nvSpPr>
        <p:spPr>
          <a:xfrm>
            <a:off x="8014461" y="5029580"/>
            <a:ext cx="266700" cy="239395"/>
          </a:xfrm>
          <a:prstGeom prst="rect">
            <a:avLst/>
          </a:prstGeom>
        </p:spPr>
        <p:txBody>
          <a:bodyPr vert="horz" wrap="square" lIns="0" tIns="12700" rIns="0" bIns="0" rtlCol="0">
            <a:spAutoFit/>
          </a:bodyPr>
          <a:lstStyle/>
          <a:p>
            <a:pPr marL="12700">
              <a:lnSpc>
                <a:spcPct val="100000"/>
              </a:lnSpc>
              <a:spcBef>
                <a:spcPts val="100"/>
              </a:spcBef>
            </a:pPr>
            <a:r>
              <a:rPr sz="1400" spc="55" dirty="0">
                <a:solidFill>
                  <a:srgbClr val="FFFFFF"/>
                </a:solidFill>
                <a:latin typeface="Calibri"/>
                <a:cs typeface="Calibri"/>
              </a:rPr>
              <a:t>4%</a:t>
            </a:r>
            <a:endParaRPr sz="1400">
              <a:latin typeface="Calibri"/>
              <a:cs typeface="Calibri"/>
            </a:endParaRPr>
          </a:p>
        </p:txBody>
      </p:sp>
      <p:sp>
        <p:nvSpPr>
          <p:cNvPr id="42" name="object 42"/>
          <p:cNvSpPr txBox="1"/>
          <p:nvPr/>
        </p:nvSpPr>
        <p:spPr>
          <a:xfrm>
            <a:off x="9223629" y="5071364"/>
            <a:ext cx="266700" cy="239395"/>
          </a:xfrm>
          <a:prstGeom prst="rect">
            <a:avLst/>
          </a:prstGeom>
        </p:spPr>
        <p:txBody>
          <a:bodyPr vert="horz" wrap="square" lIns="0" tIns="12700" rIns="0" bIns="0" rtlCol="0">
            <a:spAutoFit/>
          </a:bodyPr>
          <a:lstStyle/>
          <a:p>
            <a:pPr marL="12700">
              <a:lnSpc>
                <a:spcPct val="100000"/>
              </a:lnSpc>
              <a:spcBef>
                <a:spcPts val="100"/>
              </a:spcBef>
            </a:pPr>
            <a:r>
              <a:rPr sz="1400" spc="55" dirty="0">
                <a:solidFill>
                  <a:srgbClr val="FFFFFF"/>
                </a:solidFill>
                <a:latin typeface="Calibri"/>
                <a:cs typeface="Calibri"/>
              </a:rPr>
              <a:t>4%</a:t>
            </a:r>
            <a:endParaRPr sz="1400">
              <a:latin typeface="Calibri"/>
              <a:cs typeface="Calibri"/>
            </a:endParaRPr>
          </a:p>
        </p:txBody>
      </p:sp>
      <p:sp>
        <p:nvSpPr>
          <p:cNvPr id="43" name="object 43"/>
          <p:cNvSpPr txBox="1"/>
          <p:nvPr/>
        </p:nvSpPr>
        <p:spPr>
          <a:xfrm>
            <a:off x="10432795" y="5009210"/>
            <a:ext cx="266700" cy="240029"/>
          </a:xfrm>
          <a:prstGeom prst="rect">
            <a:avLst/>
          </a:prstGeom>
        </p:spPr>
        <p:txBody>
          <a:bodyPr vert="horz" wrap="square" lIns="0" tIns="13335" rIns="0" bIns="0" rtlCol="0">
            <a:spAutoFit/>
          </a:bodyPr>
          <a:lstStyle/>
          <a:p>
            <a:pPr marL="12700">
              <a:lnSpc>
                <a:spcPct val="100000"/>
              </a:lnSpc>
              <a:spcBef>
                <a:spcPts val="105"/>
              </a:spcBef>
            </a:pPr>
            <a:r>
              <a:rPr sz="1400" spc="55" dirty="0">
                <a:solidFill>
                  <a:srgbClr val="FFFFFF"/>
                </a:solidFill>
                <a:latin typeface="Calibri"/>
                <a:cs typeface="Calibri"/>
              </a:rPr>
              <a:t>3%</a:t>
            </a:r>
            <a:endParaRPr sz="1400">
              <a:latin typeface="Calibri"/>
              <a:cs typeface="Calibri"/>
            </a:endParaRPr>
          </a:p>
        </p:txBody>
      </p:sp>
      <p:sp>
        <p:nvSpPr>
          <p:cNvPr id="44" name="object 44"/>
          <p:cNvSpPr txBox="1"/>
          <p:nvPr/>
        </p:nvSpPr>
        <p:spPr>
          <a:xfrm>
            <a:off x="7967218" y="4688840"/>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13%</a:t>
            </a:r>
            <a:endParaRPr sz="1400">
              <a:latin typeface="Calibri"/>
              <a:cs typeface="Calibri"/>
            </a:endParaRPr>
          </a:p>
        </p:txBody>
      </p:sp>
      <p:sp>
        <p:nvSpPr>
          <p:cNvPr id="45" name="object 45"/>
          <p:cNvSpPr txBox="1"/>
          <p:nvPr/>
        </p:nvSpPr>
        <p:spPr>
          <a:xfrm>
            <a:off x="9176384" y="4753736"/>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12%</a:t>
            </a:r>
            <a:endParaRPr sz="1400">
              <a:latin typeface="Calibri"/>
              <a:cs typeface="Calibri"/>
            </a:endParaRPr>
          </a:p>
        </p:txBody>
      </p:sp>
      <p:sp>
        <p:nvSpPr>
          <p:cNvPr id="46" name="object 46"/>
          <p:cNvSpPr txBox="1"/>
          <p:nvPr/>
        </p:nvSpPr>
        <p:spPr>
          <a:xfrm>
            <a:off x="10385552" y="4708905"/>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12%</a:t>
            </a:r>
            <a:endParaRPr sz="1400">
              <a:latin typeface="Calibri"/>
              <a:cs typeface="Calibri"/>
            </a:endParaRPr>
          </a:p>
        </p:txBody>
      </p:sp>
      <p:sp>
        <p:nvSpPr>
          <p:cNvPr id="47" name="object 47"/>
          <p:cNvSpPr txBox="1"/>
          <p:nvPr/>
        </p:nvSpPr>
        <p:spPr>
          <a:xfrm>
            <a:off x="7967218" y="3966717"/>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23%</a:t>
            </a:r>
            <a:endParaRPr sz="1400">
              <a:latin typeface="Calibri"/>
              <a:cs typeface="Calibri"/>
            </a:endParaRPr>
          </a:p>
        </p:txBody>
      </p:sp>
      <p:sp>
        <p:nvSpPr>
          <p:cNvPr id="48" name="object 48"/>
          <p:cNvSpPr txBox="1"/>
          <p:nvPr/>
        </p:nvSpPr>
        <p:spPr>
          <a:xfrm>
            <a:off x="9176384" y="4058792"/>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23%</a:t>
            </a:r>
            <a:endParaRPr sz="1400">
              <a:latin typeface="Calibri"/>
              <a:cs typeface="Calibri"/>
            </a:endParaRPr>
          </a:p>
        </p:txBody>
      </p:sp>
      <p:sp>
        <p:nvSpPr>
          <p:cNvPr id="49" name="object 49"/>
          <p:cNvSpPr txBox="1"/>
          <p:nvPr/>
        </p:nvSpPr>
        <p:spPr>
          <a:xfrm>
            <a:off x="10385552" y="4006977"/>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23%</a:t>
            </a:r>
            <a:endParaRPr sz="1400">
              <a:latin typeface="Calibri"/>
              <a:cs typeface="Calibri"/>
            </a:endParaRPr>
          </a:p>
        </p:txBody>
      </p:sp>
      <p:sp>
        <p:nvSpPr>
          <p:cNvPr id="50" name="object 50"/>
          <p:cNvSpPr txBox="1"/>
          <p:nvPr/>
        </p:nvSpPr>
        <p:spPr>
          <a:xfrm>
            <a:off x="7967218" y="2803651"/>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35%</a:t>
            </a:r>
            <a:endParaRPr sz="1400">
              <a:latin typeface="Calibri"/>
              <a:cs typeface="Calibri"/>
            </a:endParaRPr>
          </a:p>
        </p:txBody>
      </p:sp>
      <p:sp>
        <p:nvSpPr>
          <p:cNvPr id="51" name="object 51"/>
          <p:cNvSpPr txBox="1"/>
          <p:nvPr/>
        </p:nvSpPr>
        <p:spPr>
          <a:xfrm>
            <a:off x="9176384" y="2926537"/>
            <a:ext cx="361315" cy="240029"/>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34%</a:t>
            </a:r>
            <a:endParaRPr sz="1400">
              <a:latin typeface="Calibri"/>
              <a:cs typeface="Calibri"/>
            </a:endParaRPr>
          </a:p>
        </p:txBody>
      </p:sp>
      <p:sp>
        <p:nvSpPr>
          <p:cNvPr id="52" name="object 52"/>
          <p:cNvSpPr txBox="1"/>
          <p:nvPr/>
        </p:nvSpPr>
        <p:spPr>
          <a:xfrm>
            <a:off x="10385552" y="2783586"/>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38%</a:t>
            </a:r>
            <a:endParaRPr sz="1400">
              <a:latin typeface="Calibri"/>
              <a:cs typeface="Calibri"/>
            </a:endParaRPr>
          </a:p>
        </p:txBody>
      </p:sp>
      <p:sp>
        <p:nvSpPr>
          <p:cNvPr id="53" name="object 53"/>
          <p:cNvSpPr txBox="1"/>
          <p:nvPr/>
        </p:nvSpPr>
        <p:spPr>
          <a:xfrm>
            <a:off x="7967218" y="1660093"/>
            <a:ext cx="361315" cy="240029"/>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22%</a:t>
            </a:r>
            <a:endParaRPr sz="1400">
              <a:latin typeface="Calibri"/>
              <a:cs typeface="Calibri"/>
            </a:endParaRPr>
          </a:p>
        </p:txBody>
      </p:sp>
      <p:sp>
        <p:nvSpPr>
          <p:cNvPr id="54" name="object 54"/>
          <p:cNvSpPr txBox="1"/>
          <p:nvPr/>
        </p:nvSpPr>
        <p:spPr>
          <a:xfrm>
            <a:off x="9176384" y="1735582"/>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26%</a:t>
            </a:r>
            <a:endParaRPr sz="1400">
              <a:latin typeface="Calibri"/>
              <a:cs typeface="Calibri"/>
            </a:endParaRPr>
          </a:p>
        </p:txBody>
      </p:sp>
      <p:sp>
        <p:nvSpPr>
          <p:cNvPr id="55" name="object 55"/>
          <p:cNvSpPr txBox="1"/>
          <p:nvPr/>
        </p:nvSpPr>
        <p:spPr>
          <a:xfrm>
            <a:off x="10385552" y="1620393"/>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20%</a:t>
            </a:r>
            <a:endParaRPr sz="1400">
              <a:latin typeface="Calibri"/>
              <a:cs typeface="Calibri"/>
            </a:endParaRPr>
          </a:p>
        </p:txBody>
      </p:sp>
      <p:sp>
        <p:nvSpPr>
          <p:cNvPr id="56" name="object 56"/>
          <p:cNvSpPr txBox="1"/>
          <p:nvPr/>
        </p:nvSpPr>
        <p:spPr>
          <a:xfrm>
            <a:off x="7620381" y="5435295"/>
            <a:ext cx="1055370" cy="394970"/>
          </a:xfrm>
          <a:prstGeom prst="rect">
            <a:avLst/>
          </a:prstGeom>
        </p:spPr>
        <p:txBody>
          <a:bodyPr vert="horz" wrap="square" lIns="0" tIns="12700" rIns="0" bIns="0" rtlCol="0">
            <a:spAutoFit/>
          </a:bodyPr>
          <a:lstStyle/>
          <a:p>
            <a:pPr marL="635" algn="ctr">
              <a:lnSpc>
                <a:spcPct val="100000"/>
              </a:lnSpc>
              <a:spcBef>
                <a:spcPts val="100"/>
              </a:spcBef>
            </a:pPr>
            <a:r>
              <a:rPr sz="1200" dirty="0">
                <a:solidFill>
                  <a:srgbClr val="5C5B5A"/>
                </a:solidFill>
                <a:latin typeface="Calibri"/>
                <a:cs typeface="Calibri"/>
              </a:rPr>
              <a:t>July</a:t>
            </a:r>
            <a:r>
              <a:rPr sz="1200" spc="10" dirty="0">
                <a:solidFill>
                  <a:srgbClr val="5C5B5A"/>
                </a:solidFill>
                <a:latin typeface="Calibri"/>
                <a:cs typeface="Calibri"/>
              </a:rPr>
              <a:t> </a:t>
            </a:r>
            <a:r>
              <a:rPr sz="1200" dirty="0">
                <a:solidFill>
                  <a:srgbClr val="5C5B5A"/>
                </a:solidFill>
                <a:latin typeface="Calibri"/>
                <a:cs typeface="Calibri"/>
              </a:rPr>
              <a:t>-</a:t>
            </a:r>
            <a:r>
              <a:rPr sz="1200" spc="5" dirty="0">
                <a:solidFill>
                  <a:srgbClr val="5C5B5A"/>
                </a:solidFill>
                <a:latin typeface="Calibri"/>
                <a:cs typeface="Calibri"/>
              </a:rPr>
              <a:t> </a:t>
            </a:r>
            <a:r>
              <a:rPr sz="1200" spc="60" dirty="0">
                <a:solidFill>
                  <a:srgbClr val="5C5B5A"/>
                </a:solidFill>
                <a:latin typeface="Calibri"/>
                <a:cs typeface="Calibri"/>
              </a:rPr>
              <a:t>Oct</a:t>
            </a:r>
            <a:r>
              <a:rPr sz="120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p>
            <a:pPr algn="ctr">
              <a:lnSpc>
                <a:spcPct val="100000"/>
              </a:lnSpc>
              <a:spcBef>
                <a:spcPts val="25"/>
              </a:spcBef>
            </a:pPr>
            <a:r>
              <a:rPr sz="1200" dirty="0">
                <a:solidFill>
                  <a:srgbClr val="5C5B5A"/>
                </a:solidFill>
                <a:latin typeface="Calibri"/>
                <a:cs typeface="Calibri"/>
              </a:rPr>
              <a:t>(S13</a:t>
            </a:r>
            <a:r>
              <a:rPr sz="1200" spc="125" dirty="0">
                <a:solidFill>
                  <a:srgbClr val="5C5B5A"/>
                </a:solidFill>
                <a:latin typeface="Calibri"/>
                <a:cs typeface="Calibri"/>
              </a:rPr>
              <a:t> </a:t>
            </a:r>
            <a:r>
              <a:rPr sz="1200" spc="-10" dirty="0">
                <a:solidFill>
                  <a:srgbClr val="5C5B5A"/>
                </a:solidFill>
                <a:latin typeface="Calibri"/>
                <a:cs typeface="Calibri"/>
              </a:rPr>
              <a:t>+S14+S15)</a:t>
            </a:r>
            <a:endParaRPr sz="1200">
              <a:latin typeface="Calibri"/>
              <a:cs typeface="Calibri"/>
            </a:endParaRPr>
          </a:p>
        </p:txBody>
      </p:sp>
      <p:sp>
        <p:nvSpPr>
          <p:cNvPr id="57" name="object 57"/>
          <p:cNvSpPr txBox="1"/>
          <p:nvPr/>
        </p:nvSpPr>
        <p:spPr>
          <a:xfrm>
            <a:off x="9099550" y="5435295"/>
            <a:ext cx="517525" cy="394970"/>
          </a:xfrm>
          <a:prstGeom prst="rect">
            <a:avLst/>
          </a:prstGeom>
        </p:spPr>
        <p:txBody>
          <a:bodyPr vert="horz" wrap="square" lIns="0" tIns="12700" rIns="0" bIns="0" rtlCol="0">
            <a:spAutoFit/>
          </a:bodyPr>
          <a:lstStyle/>
          <a:p>
            <a:pPr marL="12700">
              <a:lnSpc>
                <a:spcPct val="100000"/>
              </a:lnSpc>
              <a:spcBef>
                <a:spcPts val="100"/>
              </a:spcBef>
            </a:pPr>
            <a:r>
              <a:rPr sz="1200" spc="75" dirty="0">
                <a:solidFill>
                  <a:srgbClr val="5C5B5A"/>
                </a:solidFill>
                <a:latin typeface="Calibri"/>
                <a:cs typeface="Calibri"/>
              </a:rPr>
              <a:t>Dec</a:t>
            </a:r>
            <a:r>
              <a:rPr sz="1200" spc="-3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p>
            <a:pPr marL="88900">
              <a:lnSpc>
                <a:spcPct val="100000"/>
              </a:lnSpc>
              <a:spcBef>
                <a:spcPts val="25"/>
              </a:spcBef>
            </a:pPr>
            <a:r>
              <a:rPr sz="1200" spc="-10" dirty="0">
                <a:solidFill>
                  <a:srgbClr val="5C5B5A"/>
                </a:solidFill>
                <a:latin typeface="Calibri"/>
                <a:cs typeface="Calibri"/>
              </a:rPr>
              <a:t>(S16)</a:t>
            </a:r>
            <a:endParaRPr sz="1200">
              <a:latin typeface="Calibri"/>
              <a:cs typeface="Calibri"/>
            </a:endParaRPr>
          </a:p>
        </p:txBody>
      </p:sp>
      <p:sp>
        <p:nvSpPr>
          <p:cNvPr id="58" name="object 58"/>
          <p:cNvSpPr txBox="1"/>
          <p:nvPr/>
        </p:nvSpPr>
        <p:spPr>
          <a:xfrm>
            <a:off x="9947529" y="5435295"/>
            <a:ext cx="1207135" cy="208915"/>
          </a:xfrm>
          <a:prstGeom prst="rect">
            <a:avLst/>
          </a:prstGeom>
        </p:spPr>
        <p:txBody>
          <a:bodyPr vert="horz" wrap="square" lIns="0" tIns="12700" rIns="0" bIns="0" rtlCol="0">
            <a:spAutoFit/>
          </a:bodyPr>
          <a:lstStyle/>
          <a:p>
            <a:pPr marL="12700">
              <a:lnSpc>
                <a:spcPct val="100000"/>
              </a:lnSpc>
              <a:spcBef>
                <a:spcPts val="100"/>
              </a:spcBef>
            </a:pPr>
            <a:r>
              <a:rPr sz="1200" spc="75" dirty="0">
                <a:solidFill>
                  <a:srgbClr val="5C5B5A"/>
                </a:solidFill>
                <a:latin typeface="Calibri"/>
                <a:cs typeface="Calibri"/>
              </a:rPr>
              <a:t>GB</a:t>
            </a:r>
            <a:r>
              <a:rPr sz="1200" spc="-25" dirty="0">
                <a:solidFill>
                  <a:srgbClr val="5C5B5A"/>
                </a:solidFill>
                <a:latin typeface="Calibri"/>
                <a:cs typeface="Calibri"/>
              </a:rPr>
              <a:t> </a:t>
            </a:r>
            <a:r>
              <a:rPr sz="1200" spc="-10" dirty="0">
                <a:solidFill>
                  <a:srgbClr val="5C5B5A"/>
                </a:solidFill>
                <a:latin typeface="Calibri"/>
                <a:cs typeface="Calibri"/>
              </a:rPr>
              <a:t>Benchmarking</a:t>
            </a:r>
            <a:endParaRPr sz="1200">
              <a:latin typeface="Calibri"/>
              <a:cs typeface="Calibri"/>
            </a:endParaRPr>
          </a:p>
        </p:txBody>
      </p:sp>
      <p:sp>
        <p:nvSpPr>
          <p:cNvPr id="59" name="object 59"/>
          <p:cNvSpPr/>
          <p:nvPr/>
        </p:nvSpPr>
        <p:spPr>
          <a:xfrm>
            <a:off x="6496430" y="2168113"/>
            <a:ext cx="83820" cy="83820"/>
          </a:xfrm>
          <a:custGeom>
            <a:avLst/>
            <a:gdLst/>
            <a:ahLst/>
            <a:cxnLst/>
            <a:rect l="l" t="t" r="r" b="b"/>
            <a:pathLst>
              <a:path w="83820" h="83819">
                <a:moveTo>
                  <a:pt x="83723" y="0"/>
                </a:moveTo>
                <a:lnTo>
                  <a:pt x="0" y="0"/>
                </a:lnTo>
                <a:lnTo>
                  <a:pt x="0" y="83723"/>
                </a:lnTo>
                <a:lnTo>
                  <a:pt x="83723" y="83723"/>
                </a:lnTo>
                <a:lnTo>
                  <a:pt x="83723" y="0"/>
                </a:lnTo>
                <a:close/>
              </a:path>
            </a:pathLst>
          </a:custGeom>
          <a:solidFill>
            <a:srgbClr val="009590"/>
          </a:solidFill>
        </p:spPr>
        <p:txBody>
          <a:bodyPr wrap="square" lIns="0" tIns="0" rIns="0" bIns="0" rtlCol="0"/>
          <a:lstStyle/>
          <a:p>
            <a:endParaRPr/>
          </a:p>
        </p:txBody>
      </p:sp>
      <p:sp>
        <p:nvSpPr>
          <p:cNvPr id="60" name="object 60"/>
          <p:cNvSpPr txBox="1"/>
          <p:nvPr/>
        </p:nvSpPr>
        <p:spPr>
          <a:xfrm>
            <a:off x="6605396" y="2087371"/>
            <a:ext cx="6686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Very </a:t>
            </a:r>
            <a:r>
              <a:rPr sz="1200" spc="-10" dirty="0">
                <a:solidFill>
                  <a:srgbClr val="5C5B5A"/>
                </a:solidFill>
                <a:latin typeface="Calibri"/>
                <a:cs typeface="Calibri"/>
              </a:rPr>
              <a:t>fairly</a:t>
            </a:r>
            <a:endParaRPr sz="1200">
              <a:latin typeface="Calibri"/>
              <a:cs typeface="Calibri"/>
            </a:endParaRPr>
          </a:p>
        </p:txBody>
      </p:sp>
      <p:sp>
        <p:nvSpPr>
          <p:cNvPr id="61" name="object 61"/>
          <p:cNvSpPr/>
          <p:nvPr/>
        </p:nvSpPr>
        <p:spPr>
          <a:xfrm>
            <a:off x="6496430" y="2748376"/>
            <a:ext cx="83820" cy="83820"/>
          </a:xfrm>
          <a:custGeom>
            <a:avLst/>
            <a:gdLst/>
            <a:ahLst/>
            <a:cxnLst/>
            <a:rect l="l" t="t" r="r" b="b"/>
            <a:pathLst>
              <a:path w="83820" h="83819">
                <a:moveTo>
                  <a:pt x="83723" y="0"/>
                </a:moveTo>
                <a:lnTo>
                  <a:pt x="0" y="0"/>
                </a:lnTo>
                <a:lnTo>
                  <a:pt x="0" y="83723"/>
                </a:lnTo>
                <a:lnTo>
                  <a:pt x="83723" y="83723"/>
                </a:lnTo>
                <a:lnTo>
                  <a:pt x="83723" y="0"/>
                </a:lnTo>
                <a:close/>
              </a:path>
            </a:pathLst>
          </a:custGeom>
          <a:solidFill>
            <a:srgbClr val="6CD4CE"/>
          </a:solidFill>
        </p:spPr>
        <p:txBody>
          <a:bodyPr wrap="square" lIns="0" tIns="0" rIns="0" bIns="0" rtlCol="0"/>
          <a:lstStyle/>
          <a:p>
            <a:endParaRPr/>
          </a:p>
        </p:txBody>
      </p:sp>
      <p:sp>
        <p:nvSpPr>
          <p:cNvPr id="62" name="object 62"/>
          <p:cNvSpPr txBox="1"/>
          <p:nvPr/>
        </p:nvSpPr>
        <p:spPr>
          <a:xfrm>
            <a:off x="6605396" y="2667761"/>
            <a:ext cx="729615" cy="39433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Somewhat</a:t>
            </a:r>
            <a:endParaRPr sz="1200">
              <a:latin typeface="Calibri"/>
              <a:cs typeface="Calibri"/>
            </a:endParaRPr>
          </a:p>
          <a:p>
            <a:pPr marL="12700">
              <a:lnSpc>
                <a:spcPct val="100000"/>
              </a:lnSpc>
              <a:spcBef>
                <a:spcPts val="25"/>
              </a:spcBef>
            </a:pPr>
            <a:r>
              <a:rPr sz="1200" spc="-10" dirty="0">
                <a:solidFill>
                  <a:srgbClr val="5C5B5A"/>
                </a:solidFill>
                <a:latin typeface="Calibri"/>
                <a:cs typeface="Calibri"/>
              </a:rPr>
              <a:t>fairly</a:t>
            </a:r>
            <a:endParaRPr sz="1200">
              <a:latin typeface="Calibri"/>
              <a:cs typeface="Calibri"/>
            </a:endParaRPr>
          </a:p>
        </p:txBody>
      </p:sp>
      <p:sp>
        <p:nvSpPr>
          <p:cNvPr id="63" name="object 63"/>
          <p:cNvSpPr/>
          <p:nvPr/>
        </p:nvSpPr>
        <p:spPr>
          <a:xfrm>
            <a:off x="6496430" y="3328766"/>
            <a:ext cx="83820" cy="83820"/>
          </a:xfrm>
          <a:custGeom>
            <a:avLst/>
            <a:gdLst/>
            <a:ahLst/>
            <a:cxnLst/>
            <a:rect l="l" t="t" r="r" b="b"/>
            <a:pathLst>
              <a:path w="83820" h="83820">
                <a:moveTo>
                  <a:pt x="83723" y="0"/>
                </a:moveTo>
                <a:lnTo>
                  <a:pt x="0" y="0"/>
                </a:lnTo>
                <a:lnTo>
                  <a:pt x="0" y="83723"/>
                </a:lnTo>
                <a:lnTo>
                  <a:pt x="83723" y="83723"/>
                </a:lnTo>
                <a:lnTo>
                  <a:pt x="83723" y="0"/>
                </a:lnTo>
                <a:close/>
              </a:path>
            </a:pathLst>
          </a:custGeom>
          <a:solidFill>
            <a:srgbClr val="BEBEBE"/>
          </a:solidFill>
        </p:spPr>
        <p:txBody>
          <a:bodyPr wrap="square" lIns="0" tIns="0" rIns="0" bIns="0" rtlCol="0"/>
          <a:lstStyle/>
          <a:p>
            <a:endParaRPr/>
          </a:p>
        </p:txBody>
      </p:sp>
      <p:sp>
        <p:nvSpPr>
          <p:cNvPr id="64" name="object 64"/>
          <p:cNvSpPr txBox="1"/>
          <p:nvPr/>
        </p:nvSpPr>
        <p:spPr>
          <a:xfrm>
            <a:off x="6605396" y="3248025"/>
            <a:ext cx="868044" cy="394970"/>
          </a:xfrm>
          <a:prstGeom prst="rect">
            <a:avLst/>
          </a:prstGeom>
        </p:spPr>
        <p:txBody>
          <a:bodyPr vert="horz" wrap="square" lIns="0" tIns="8890" rIns="0" bIns="0" rtlCol="0">
            <a:spAutoFit/>
          </a:bodyPr>
          <a:lstStyle/>
          <a:p>
            <a:pPr marL="12700" marR="5080">
              <a:lnSpc>
                <a:spcPct val="101899"/>
              </a:lnSpc>
              <a:spcBef>
                <a:spcPts val="70"/>
              </a:spcBef>
            </a:pPr>
            <a:r>
              <a:rPr sz="1200" dirty="0">
                <a:solidFill>
                  <a:srgbClr val="5C5B5A"/>
                </a:solidFill>
                <a:latin typeface="Calibri"/>
                <a:cs typeface="Calibri"/>
              </a:rPr>
              <a:t>Neither</a:t>
            </a:r>
            <a:r>
              <a:rPr sz="1200" spc="95" dirty="0">
                <a:solidFill>
                  <a:srgbClr val="5C5B5A"/>
                </a:solidFill>
                <a:latin typeface="Calibri"/>
                <a:cs typeface="Calibri"/>
              </a:rPr>
              <a:t> </a:t>
            </a:r>
            <a:r>
              <a:rPr sz="1200" spc="-10" dirty="0">
                <a:solidFill>
                  <a:srgbClr val="5C5B5A"/>
                </a:solidFill>
                <a:latin typeface="Calibri"/>
                <a:cs typeface="Calibri"/>
              </a:rPr>
              <a:t>fairly </a:t>
            </a:r>
            <a:r>
              <a:rPr sz="1200" dirty="0">
                <a:solidFill>
                  <a:srgbClr val="5C5B5A"/>
                </a:solidFill>
                <a:latin typeface="Calibri"/>
                <a:cs typeface="Calibri"/>
              </a:rPr>
              <a:t>nor</a:t>
            </a:r>
            <a:r>
              <a:rPr sz="1200" spc="-10" dirty="0">
                <a:solidFill>
                  <a:srgbClr val="5C5B5A"/>
                </a:solidFill>
                <a:latin typeface="Calibri"/>
                <a:cs typeface="Calibri"/>
              </a:rPr>
              <a:t> unfairly</a:t>
            </a:r>
            <a:endParaRPr sz="1200">
              <a:latin typeface="Calibri"/>
              <a:cs typeface="Calibri"/>
            </a:endParaRPr>
          </a:p>
        </p:txBody>
      </p:sp>
      <p:sp>
        <p:nvSpPr>
          <p:cNvPr id="65" name="object 65"/>
          <p:cNvSpPr/>
          <p:nvPr/>
        </p:nvSpPr>
        <p:spPr>
          <a:xfrm>
            <a:off x="6496430" y="3909029"/>
            <a:ext cx="83820" cy="83820"/>
          </a:xfrm>
          <a:custGeom>
            <a:avLst/>
            <a:gdLst/>
            <a:ahLst/>
            <a:cxnLst/>
            <a:rect l="l" t="t" r="r" b="b"/>
            <a:pathLst>
              <a:path w="83820" h="83820">
                <a:moveTo>
                  <a:pt x="83723" y="0"/>
                </a:moveTo>
                <a:lnTo>
                  <a:pt x="0" y="0"/>
                </a:lnTo>
                <a:lnTo>
                  <a:pt x="0" y="83723"/>
                </a:lnTo>
                <a:lnTo>
                  <a:pt x="83723" y="83723"/>
                </a:lnTo>
                <a:lnTo>
                  <a:pt x="83723" y="0"/>
                </a:lnTo>
                <a:close/>
              </a:path>
            </a:pathLst>
          </a:custGeom>
          <a:solidFill>
            <a:srgbClr val="FFC5C5"/>
          </a:solidFill>
        </p:spPr>
        <p:txBody>
          <a:bodyPr wrap="square" lIns="0" tIns="0" rIns="0" bIns="0" rtlCol="0"/>
          <a:lstStyle/>
          <a:p>
            <a:endParaRPr/>
          </a:p>
        </p:txBody>
      </p:sp>
      <p:sp>
        <p:nvSpPr>
          <p:cNvPr id="66" name="object 66"/>
          <p:cNvSpPr txBox="1"/>
          <p:nvPr/>
        </p:nvSpPr>
        <p:spPr>
          <a:xfrm>
            <a:off x="6605396" y="3828110"/>
            <a:ext cx="730250" cy="39497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Somewhat</a:t>
            </a:r>
            <a:endParaRPr sz="1200">
              <a:latin typeface="Calibri"/>
              <a:cs typeface="Calibri"/>
            </a:endParaRPr>
          </a:p>
          <a:p>
            <a:pPr marL="12700">
              <a:lnSpc>
                <a:spcPct val="100000"/>
              </a:lnSpc>
              <a:spcBef>
                <a:spcPts val="25"/>
              </a:spcBef>
            </a:pPr>
            <a:r>
              <a:rPr sz="1200" spc="-10" dirty="0">
                <a:solidFill>
                  <a:srgbClr val="5C5B5A"/>
                </a:solidFill>
                <a:latin typeface="Calibri"/>
                <a:cs typeface="Calibri"/>
              </a:rPr>
              <a:t>unfairly</a:t>
            </a:r>
            <a:endParaRPr sz="1200">
              <a:latin typeface="Calibri"/>
              <a:cs typeface="Calibri"/>
            </a:endParaRPr>
          </a:p>
        </p:txBody>
      </p:sp>
      <p:sp>
        <p:nvSpPr>
          <p:cNvPr id="67" name="object 67"/>
          <p:cNvSpPr/>
          <p:nvPr/>
        </p:nvSpPr>
        <p:spPr>
          <a:xfrm>
            <a:off x="6496430" y="4489292"/>
            <a:ext cx="83820" cy="83820"/>
          </a:xfrm>
          <a:custGeom>
            <a:avLst/>
            <a:gdLst/>
            <a:ahLst/>
            <a:cxnLst/>
            <a:rect l="l" t="t" r="r" b="b"/>
            <a:pathLst>
              <a:path w="83820" h="83820">
                <a:moveTo>
                  <a:pt x="83723" y="0"/>
                </a:moveTo>
                <a:lnTo>
                  <a:pt x="0" y="0"/>
                </a:lnTo>
                <a:lnTo>
                  <a:pt x="0" y="83723"/>
                </a:lnTo>
                <a:lnTo>
                  <a:pt x="83723" y="83723"/>
                </a:lnTo>
                <a:lnTo>
                  <a:pt x="83723" y="0"/>
                </a:lnTo>
                <a:close/>
              </a:path>
            </a:pathLst>
          </a:custGeom>
          <a:solidFill>
            <a:srgbClr val="FF0000"/>
          </a:solidFill>
        </p:spPr>
        <p:txBody>
          <a:bodyPr wrap="square" lIns="0" tIns="0" rIns="0" bIns="0" rtlCol="0"/>
          <a:lstStyle/>
          <a:p>
            <a:endParaRPr/>
          </a:p>
        </p:txBody>
      </p:sp>
      <p:sp>
        <p:nvSpPr>
          <p:cNvPr id="68" name="object 68"/>
          <p:cNvSpPr txBox="1"/>
          <p:nvPr/>
        </p:nvSpPr>
        <p:spPr>
          <a:xfrm>
            <a:off x="6605396" y="4409058"/>
            <a:ext cx="8375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Very </a:t>
            </a:r>
            <a:r>
              <a:rPr sz="1200" spc="-10" dirty="0">
                <a:solidFill>
                  <a:srgbClr val="5C5B5A"/>
                </a:solidFill>
                <a:latin typeface="Calibri"/>
                <a:cs typeface="Calibri"/>
              </a:rPr>
              <a:t>unfairly</a:t>
            </a:r>
            <a:endParaRPr sz="1200">
              <a:latin typeface="Calibri"/>
              <a:cs typeface="Calibri"/>
            </a:endParaRPr>
          </a:p>
        </p:txBody>
      </p:sp>
      <p:sp>
        <p:nvSpPr>
          <p:cNvPr id="69" name="object 69"/>
          <p:cNvSpPr/>
          <p:nvPr/>
        </p:nvSpPr>
        <p:spPr>
          <a:xfrm>
            <a:off x="9725279" y="4685665"/>
            <a:ext cx="130175" cy="560070"/>
          </a:xfrm>
          <a:custGeom>
            <a:avLst/>
            <a:gdLst/>
            <a:ahLst/>
            <a:cxnLst/>
            <a:rect l="l" t="t" r="r" b="b"/>
            <a:pathLst>
              <a:path w="130175" h="560070">
                <a:moveTo>
                  <a:pt x="0" y="0"/>
                </a:moveTo>
                <a:lnTo>
                  <a:pt x="25322" y="847"/>
                </a:lnTo>
                <a:lnTo>
                  <a:pt x="45989" y="3159"/>
                </a:lnTo>
                <a:lnTo>
                  <a:pt x="59918" y="6590"/>
                </a:lnTo>
                <a:lnTo>
                  <a:pt x="65024" y="10795"/>
                </a:lnTo>
                <a:lnTo>
                  <a:pt x="65024" y="268986"/>
                </a:lnTo>
                <a:lnTo>
                  <a:pt x="70149" y="273190"/>
                </a:lnTo>
                <a:lnTo>
                  <a:pt x="84121" y="276621"/>
                </a:lnTo>
                <a:lnTo>
                  <a:pt x="104832" y="278933"/>
                </a:lnTo>
                <a:lnTo>
                  <a:pt x="130175" y="279781"/>
                </a:lnTo>
                <a:lnTo>
                  <a:pt x="104832" y="280628"/>
                </a:lnTo>
                <a:lnTo>
                  <a:pt x="84121" y="282940"/>
                </a:lnTo>
                <a:lnTo>
                  <a:pt x="70149" y="286371"/>
                </a:lnTo>
                <a:lnTo>
                  <a:pt x="65024" y="290576"/>
                </a:lnTo>
                <a:lnTo>
                  <a:pt x="65024" y="548767"/>
                </a:lnTo>
                <a:lnTo>
                  <a:pt x="59918" y="552971"/>
                </a:lnTo>
                <a:lnTo>
                  <a:pt x="45989" y="556402"/>
                </a:lnTo>
                <a:lnTo>
                  <a:pt x="25322" y="558714"/>
                </a:lnTo>
                <a:lnTo>
                  <a:pt x="0" y="559562"/>
                </a:lnTo>
              </a:path>
            </a:pathLst>
          </a:custGeom>
          <a:ln w="19050">
            <a:solidFill>
              <a:srgbClr val="FF0000"/>
            </a:solidFill>
          </a:ln>
        </p:spPr>
        <p:txBody>
          <a:bodyPr wrap="square" lIns="0" tIns="0" rIns="0" bIns="0" rtlCol="0"/>
          <a:lstStyle/>
          <a:p>
            <a:endParaRPr/>
          </a:p>
        </p:txBody>
      </p:sp>
      <p:sp>
        <p:nvSpPr>
          <p:cNvPr id="70" name="object 70"/>
          <p:cNvSpPr txBox="1"/>
          <p:nvPr/>
        </p:nvSpPr>
        <p:spPr>
          <a:xfrm>
            <a:off x="9846691" y="4837252"/>
            <a:ext cx="363855" cy="240029"/>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Myriad Pro Light"/>
                <a:cs typeface="Myriad Pro Light"/>
              </a:rPr>
              <a:t>15%</a:t>
            </a:r>
            <a:endParaRPr sz="1400">
              <a:latin typeface="Myriad Pro Light"/>
              <a:cs typeface="Myriad Pro Light"/>
            </a:endParaRPr>
          </a:p>
        </p:txBody>
      </p:sp>
      <p:sp>
        <p:nvSpPr>
          <p:cNvPr id="71" name="object 71"/>
          <p:cNvSpPr/>
          <p:nvPr/>
        </p:nvSpPr>
        <p:spPr>
          <a:xfrm>
            <a:off x="5855970" y="1255394"/>
            <a:ext cx="0" cy="4309110"/>
          </a:xfrm>
          <a:custGeom>
            <a:avLst/>
            <a:gdLst/>
            <a:ahLst/>
            <a:cxnLst/>
            <a:rect l="l" t="t" r="r" b="b"/>
            <a:pathLst>
              <a:path h="4309110">
                <a:moveTo>
                  <a:pt x="0" y="0"/>
                </a:moveTo>
                <a:lnTo>
                  <a:pt x="0" y="4308856"/>
                </a:lnTo>
              </a:path>
            </a:pathLst>
          </a:custGeom>
          <a:ln w="12700">
            <a:solidFill>
              <a:srgbClr val="000000"/>
            </a:solidFill>
          </a:ln>
        </p:spPr>
        <p:txBody>
          <a:bodyPr wrap="square" lIns="0" tIns="0" rIns="0" bIns="0" rtlCol="0"/>
          <a:lstStyle/>
          <a:p>
            <a:endParaRPr/>
          </a:p>
        </p:txBody>
      </p:sp>
      <p:sp>
        <p:nvSpPr>
          <p:cNvPr id="72" name="object 72"/>
          <p:cNvSpPr/>
          <p:nvPr/>
        </p:nvSpPr>
        <p:spPr>
          <a:xfrm>
            <a:off x="8500998" y="4576445"/>
            <a:ext cx="128270" cy="684530"/>
          </a:xfrm>
          <a:custGeom>
            <a:avLst/>
            <a:gdLst/>
            <a:ahLst/>
            <a:cxnLst/>
            <a:rect l="l" t="t" r="r" b="b"/>
            <a:pathLst>
              <a:path w="128270" h="684529">
                <a:moveTo>
                  <a:pt x="0" y="0"/>
                </a:moveTo>
                <a:lnTo>
                  <a:pt x="24876" y="845"/>
                </a:lnTo>
                <a:lnTo>
                  <a:pt x="45180" y="3143"/>
                </a:lnTo>
                <a:lnTo>
                  <a:pt x="58864" y="6536"/>
                </a:lnTo>
                <a:lnTo>
                  <a:pt x="63880" y="10667"/>
                </a:lnTo>
                <a:lnTo>
                  <a:pt x="63880" y="331342"/>
                </a:lnTo>
                <a:lnTo>
                  <a:pt x="68917" y="335528"/>
                </a:lnTo>
                <a:lnTo>
                  <a:pt x="82645" y="338915"/>
                </a:lnTo>
                <a:lnTo>
                  <a:pt x="102993" y="341183"/>
                </a:lnTo>
                <a:lnTo>
                  <a:pt x="127889" y="342010"/>
                </a:lnTo>
                <a:lnTo>
                  <a:pt x="102993" y="342856"/>
                </a:lnTo>
                <a:lnTo>
                  <a:pt x="82645" y="345154"/>
                </a:lnTo>
                <a:lnTo>
                  <a:pt x="68917" y="348547"/>
                </a:lnTo>
                <a:lnTo>
                  <a:pt x="63880" y="352678"/>
                </a:lnTo>
                <a:lnTo>
                  <a:pt x="63880" y="673353"/>
                </a:lnTo>
                <a:lnTo>
                  <a:pt x="58864" y="677539"/>
                </a:lnTo>
                <a:lnTo>
                  <a:pt x="45180" y="680926"/>
                </a:lnTo>
                <a:lnTo>
                  <a:pt x="24876" y="683194"/>
                </a:lnTo>
                <a:lnTo>
                  <a:pt x="0" y="684021"/>
                </a:lnTo>
              </a:path>
            </a:pathLst>
          </a:custGeom>
          <a:ln w="19050">
            <a:solidFill>
              <a:srgbClr val="FF0000"/>
            </a:solidFill>
          </a:ln>
        </p:spPr>
        <p:txBody>
          <a:bodyPr wrap="square" lIns="0" tIns="0" rIns="0" bIns="0" rtlCol="0"/>
          <a:lstStyle/>
          <a:p>
            <a:endParaRPr/>
          </a:p>
        </p:txBody>
      </p:sp>
      <p:sp>
        <p:nvSpPr>
          <p:cNvPr id="73" name="object 73"/>
          <p:cNvSpPr txBox="1"/>
          <p:nvPr/>
        </p:nvSpPr>
        <p:spPr>
          <a:xfrm>
            <a:off x="8625967" y="4798821"/>
            <a:ext cx="363855"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Myriad Pro Light"/>
                <a:cs typeface="Myriad Pro Light"/>
              </a:rPr>
              <a:t>17%</a:t>
            </a:r>
            <a:endParaRPr sz="1400">
              <a:latin typeface="Myriad Pro Light"/>
              <a:cs typeface="Myriad Pro Light"/>
            </a:endParaRPr>
          </a:p>
        </p:txBody>
      </p:sp>
      <p:sp>
        <p:nvSpPr>
          <p:cNvPr id="74" name="object 74"/>
          <p:cNvSpPr/>
          <p:nvPr/>
        </p:nvSpPr>
        <p:spPr>
          <a:xfrm>
            <a:off x="10926826" y="4604511"/>
            <a:ext cx="149860" cy="603250"/>
          </a:xfrm>
          <a:custGeom>
            <a:avLst/>
            <a:gdLst/>
            <a:ahLst/>
            <a:cxnLst/>
            <a:rect l="l" t="t" r="r" b="b"/>
            <a:pathLst>
              <a:path w="149859" h="603250">
                <a:moveTo>
                  <a:pt x="0" y="0"/>
                </a:moveTo>
                <a:lnTo>
                  <a:pt x="29081" y="980"/>
                </a:lnTo>
                <a:lnTo>
                  <a:pt x="52816" y="3651"/>
                </a:lnTo>
                <a:lnTo>
                  <a:pt x="68812" y="7608"/>
                </a:lnTo>
                <a:lnTo>
                  <a:pt x="74675" y="12445"/>
                </a:lnTo>
                <a:lnTo>
                  <a:pt x="74675" y="289179"/>
                </a:lnTo>
                <a:lnTo>
                  <a:pt x="80557" y="294070"/>
                </a:lnTo>
                <a:lnTo>
                  <a:pt x="96583" y="298021"/>
                </a:lnTo>
                <a:lnTo>
                  <a:pt x="120324" y="300662"/>
                </a:lnTo>
                <a:lnTo>
                  <a:pt x="149351" y="301625"/>
                </a:lnTo>
                <a:lnTo>
                  <a:pt x="120324" y="302605"/>
                </a:lnTo>
                <a:lnTo>
                  <a:pt x="96583" y="305276"/>
                </a:lnTo>
                <a:lnTo>
                  <a:pt x="80557" y="309233"/>
                </a:lnTo>
                <a:lnTo>
                  <a:pt x="74675" y="314070"/>
                </a:lnTo>
                <a:lnTo>
                  <a:pt x="74675" y="590804"/>
                </a:lnTo>
                <a:lnTo>
                  <a:pt x="68812" y="595641"/>
                </a:lnTo>
                <a:lnTo>
                  <a:pt x="52816" y="599598"/>
                </a:lnTo>
                <a:lnTo>
                  <a:pt x="29081" y="602269"/>
                </a:lnTo>
                <a:lnTo>
                  <a:pt x="0" y="603250"/>
                </a:lnTo>
              </a:path>
            </a:pathLst>
          </a:custGeom>
          <a:ln w="19049">
            <a:solidFill>
              <a:srgbClr val="FF0000"/>
            </a:solidFill>
          </a:ln>
        </p:spPr>
        <p:txBody>
          <a:bodyPr wrap="square" lIns="0" tIns="0" rIns="0" bIns="0" rtlCol="0"/>
          <a:lstStyle/>
          <a:p>
            <a:endParaRPr/>
          </a:p>
        </p:txBody>
      </p:sp>
      <p:sp>
        <p:nvSpPr>
          <p:cNvPr id="75" name="object 75"/>
          <p:cNvSpPr txBox="1"/>
          <p:nvPr/>
        </p:nvSpPr>
        <p:spPr>
          <a:xfrm>
            <a:off x="11086338" y="4805552"/>
            <a:ext cx="363855"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Myriad Pro Light"/>
                <a:cs typeface="Myriad Pro Light"/>
              </a:rPr>
              <a:t>15%</a:t>
            </a:r>
            <a:endParaRPr sz="1400">
              <a:latin typeface="Myriad Pro Light"/>
              <a:cs typeface="Myriad Pro Light"/>
            </a:endParaRPr>
          </a:p>
        </p:txBody>
      </p:sp>
      <p:sp>
        <p:nvSpPr>
          <p:cNvPr id="76" name="object 76"/>
          <p:cNvSpPr/>
          <p:nvPr/>
        </p:nvSpPr>
        <p:spPr>
          <a:xfrm>
            <a:off x="10926826" y="1351407"/>
            <a:ext cx="195580" cy="2312035"/>
          </a:xfrm>
          <a:custGeom>
            <a:avLst/>
            <a:gdLst/>
            <a:ahLst/>
            <a:cxnLst/>
            <a:rect l="l" t="t" r="r" b="b"/>
            <a:pathLst>
              <a:path w="195579" h="2312035">
                <a:moveTo>
                  <a:pt x="0" y="0"/>
                </a:moveTo>
                <a:lnTo>
                  <a:pt x="38030" y="1271"/>
                </a:lnTo>
                <a:lnTo>
                  <a:pt x="69072" y="4746"/>
                </a:lnTo>
                <a:lnTo>
                  <a:pt x="89993" y="9911"/>
                </a:lnTo>
                <a:lnTo>
                  <a:pt x="97663" y="16255"/>
                </a:lnTo>
                <a:lnTo>
                  <a:pt x="97663" y="1139697"/>
                </a:lnTo>
                <a:lnTo>
                  <a:pt x="105332" y="1146042"/>
                </a:lnTo>
                <a:lnTo>
                  <a:pt x="126253" y="1151207"/>
                </a:lnTo>
                <a:lnTo>
                  <a:pt x="157295" y="1154682"/>
                </a:lnTo>
                <a:lnTo>
                  <a:pt x="195325" y="1155953"/>
                </a:lnTo>
                <a:lnTo>
                  <a:pt x="157295" y="1157245"/>
                </a:lnTo>
                <a:lnTo>
                  <a:pt x="126253" y="1160764"/>
                </a:lnTo>
                <a:lnTo>
                  <a:pt x="105332" y="1165973"/>
                </a:lnTo>
                <a:lnTo>
                  <a:pt x="97663" y="1172337"/>
                </a:lnTo>
                <a:lnTo>
                  <a:pt x="97663" y="2295779"/>
                </a:lnTo>
                <a:lnTo>
                  <a:pt x="89993" y="2302069"/>
                </a:lnTo>
                <a:lnTo>
                  <a:pt x="69072" y="2307240"/>
                </a:lnTo>
                <a:lnTo>
                  <a:pt x="38030" y="2310745"/>
                </a:lnTo>
                <a:lnTo>
                  <a:pt x="0" y="2312035"/>
                </a:lnTo>
              </a:path>
            </a:pathLst>
          </a:custGeom>
          <a:ln w="19050">
            <a:solidFill>
              <a:srgbClr val="009590"/>
            </a:solidFill>
          </a:ln>
        </p:spPr>
        <p:txBody>
          <a:bodyPr wrap="square" lIns="0" tIns="0" rIns="0" bIns="0" rtlCol="0"/>
          <a:lstStyle/>
          <a:p>
            <a:endParaRPr/>
          </a:p>
        </p:txBody>
      </p:sp>
      <p:sp>
        <p:nvSpPr>
          <p:cNvPr id="77" name="object 77"/>
          <p:cNvSpPr txBox="1"/>
          <p:nvPr/>
        </p:nvSpPr>
        <p:spPr>
          <a:xfrm>
            <a:off x="11167998" y="2385187"/>
            <a:ext cx="363855"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Myriad Pro Light"/>
                <a:cs typeface="Myriad Pro Light"/>
              </a:rPr>
              <a:t>58%</a:t>
            </a:r>
            <a:endParaRPr sz="1400">
              <a:latin typeface="Myriad Pro Light"/>
              <a:cs typeface="Myriad Pro Light"/>
            </a:endParaRPr>
          </a:p>
        </p:txBody>
      </p:sp>
      <p:sp>
        <p:nvSpPr>
          <p:cNvPr id="78" name="object 78"/>
          <p:cNvSpPr/>
          <p:nvPr/>
        </p:nvSpPr>
        <p:spPr>
          <a:xfrm>
            <a:off x="9712959" y="1365122"/>
            <a:ext cx="170180" cy="2362200"/>
          </a:xfrm>
          <a:custGeom>
            <a:avLst/>
            <a:gdLst/>
            <a:ahLst/>
            <a:cxnLst/>
            <a:rect l="l" t="t" r="r" b="b"/>
            <a:pathLst>
              <a:path w="170179" h="2362200">
                <a:moveTo>
                  <a:pt x="0" y="0"/>
                </a:moveTo>
                <a:lnTo>
                  <a:pt x="33045" y="1113"/>
                </a:lnTo>
                <a:lnTo>
                  <a:pt x="60055" y="4143"/>
                </a:lnTo>
                <a:lnTo>
                  <a:pt x="78277" y="8626"/>
                </a:lnTo>
                <a:lnTo>
                  <a:pt x="84963" y="14097"/>
                </a:lnTo>
                <a:lnTo>
                  <a:pt x="84963" y="1166749"/>
                </a:lnTo>
                <a:lnTo>
                  <a:pt x="91628" y="1172219"/>
                </a:lnTo>
                <a:lnTo>
                  <a:pt x="109807" y="1176702"/>
                </a:lnTo>
                <a:lnTo>
                  <a:pt x="136773" y="1179732"/>
                </a:lnTo>
                <a:lnTo>
                  <a:pt x="169799" y="1180846"/>
                </a:lnTo>
                <a:lnTo>
                  <a:pt x="136773" y="1181961"/>
                </a:lnTo>
                <a:lnTo>
                  <a:pt x="109807" y="1185005"/>
                </a:lnTo>
                <a:lnTo>
                  <a:pt x="91628" y="1189525"/>
                </a:lnTo>
                <a:lnTo>
                  <a:pt x="84963" y="1195069"/>
                </a:lnTo>
                <a:lnTo>
                  <a:pt x="84963" y="2347595"/>
                </a:lnTo>
                <a:lnTo>
                  <a:pt x="78277" y="2353139"/>
                </a:lnTo>
                <a:lnTo>
                  <a:pt x="60055" y="2357659"/>
                </a:lnTo>
                <a:lnTo>
                  <a:pt x="33045" y="2360703"/>
                </a:lnTo>
                <a:lnTo>
                  <a:pt x="0" y="2361819"/>
                </a:lnTo>
              </a:path>
            </a:pathLst>
          </a:custGeom>
          <a:ln w="19050">
            <a:solidFill>
              <a:srgbClr val="009590"/>
            </a:solidFill>
          </a:ln>
        </p:spPr>
        <p:txBody>
          <a:bodyPr wrap="square" lIns="0" tIns="0" rIns="0" bIns="0" rtlCol="0"/>
          <a:lstStyle/>
          <a:p>
            <a:endParaRPr/>
          </a:p>
        </p:txBody>
      </p:sp>
      <p:sp>
        <p:nvSpPr>
          <p:cNvPr id="79" name="object 79"/>
          <p:cNvSpPr txBox="1"/>
          <p:nvPr/>
        </p:nvSpPr>
        <p:spPr>
          <a:xfrm>
            <a:off x="9877806" y="2412619"/>
            <a:ext cx="363855"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Myriad Pro Light"/>
                <a:cs typeface="Myriad Pro Light"/>
              </a:rPr>
              <a:t>60%</a:t>
            </a:r>
            <a:endParaRPr sz="1400">
              <a:latin typeface="Myriad Pro Light"/>
              <a:cs typeface="Myriad Pro Light"/>
            </a:endParaRPr>
          </a:p>
        </p:txBody>
      </p:sp>
      <p:sp>
        <p:nvSpPr>
          <p:cNvPr id="80" name="object 80"/>
          <p:cNvSpPr/>
          <p:nvPr/>
        </p:nvSpPr>
        <p:spPr>
          <a:xfrm>
            <a:off x="8499220" y="1365122"/>
            <a:ext cx="170180" cy="2258060"/>
          </a:xfrm>
          <a:custGeom>
            <a:avLst/>
            <a:gdLst/>
            <a:ahLst/>
            <a:cxnLst/>
            <a:rect l="l" t="t" r="r" b="b"/>
            <a:pathLst>
              <a:path w="170179" h="2258060">
                <a:moveTo>
                  <a:pt x="0" y="0"/>
                </a:moveTo>
                <a:lnTo>
                  <a:pt x="33025" y="1113"/>
                </a:lnTo>
                <a:lnTo>
                  <a:pt x="59991" y="4143"/>
                </a:lnTo>
                <a:lnTo>
                  <a:pt x="78170" y="8626"/>
                </a:lnTo>
                <a:lnTo>
                  <a:pt x="84835" y="14097"/>
                </a:lnTo>
                <a:lnTo>
                  <a:pt x="84835" y="1114678"/>
                </a:lnTo>
                <a:lnTo>
                  <a:pt x="91501" y="1120223"/>
                </a:lnTo>
                <a:lnTo>
                  <a:pt x="109680" y="1124743"/>
                </a:lnTo>
                <a:lnTo>
                  <a:pt x="136646" y="1127787"/>
                </a:lnTo>
                <a:lnTo>
                  <a:pt x="169672" y="1128902"/>
                </a:lnTo>
                <a:lnTo>
                  <a:pt x="136646" y="1129998"/>
                </a:lnTo>
                <a:lnTo>
                  <a:pt x="109680" y="1132998"/>
                </a:lnTo>
                <a:lnTo>
                  <a:pt x="91501" y="1137475"/>
                </a:lnTo>
                <a:lnTo>
                  <a:pt x="84835" y="1143000"/>
                </a:lnTo>
                <a:lnTo>
                  <a:pt x="84835" y="2243582"/>
                </a:lnTo>
                <a:lnTo>
                  <a:pt x="78170" y="2249052"/>
                </a:lnTo>
                <a:lnTo>
                  <a:pt x="59991" y="2253535"/>
                </a:lnTo>
                <a:lnTo>
                  <a:pt x="33025" y="2256565"/>
                </a:lnTo>
                <a:lnTo>
                  <a:pt x="0" y="2257679"/>
                </a:lnTo>
              </a:path>
            </a:pathLst>
          </a:custGeom>
          <a:ln w="19050">
            <a:solidFill>
              <a:srgbClr val="009590"/>
            </a:solidFill>
          </a:ln>
        </p:spPr>
        <p:txBody>
          <a:bodyPr wrap="square" lIns="0" tIns="0" rIns="0" bIns="0" rtlCol="0"/>
          <a:lstStyle/>
          <a:p>
            <a:endParaRPr/>
          </a:p>
        </p:txBody>
      </p:sp>
      <p:sp>
        <p:nvSpPr>
          <p:cNvPr id="81" name="object 81"/>
          <p:cNvSpPr txBox="1"/>
          <p:nvPr/>
        </p:nvSpPr>
        <p:spPr>
          <a:xfrm>
            <a:off x="8666733" y="2373630"/>
            <a:ext cx="363855"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Myriad Pro Light"/>
                <a:cs typeface="Myriad Pro Light"/>
              </a:rPr>
              <a:t>57%</a:t>
            </a:r>
            <a:endParaRPr sz="1400">
              <a:latin typeface="Myriad Pro Light"/>
              <a:cs typeface="Myriad Pro Light"/>
            </a:endParaRPr>
          </a:p>
        </p:txBody>
      </p:sp>
      <p:sp>
        <p:nvSpPr>
          <p:cNvPr id="82" name="object 82"/>
          <p:cNvSpPr txBox="1"/>
          <p:nvPr/>
        </p:nvSpPr>
        <p:spPr>
          <a:xfrm>
            <a:off x="624941" y="6047333"/>
            <a:ext cx="298005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0" dirty="0">
                <a:solidFill>
                  <a:srgbClr val="5C5B5A"/>
                </a:solidFill>
                <a:latin typeface="Arial"/>
                <a:cs typeface="Arial"/>
              </a:rPr>
              <a:t> </a:t>
            </a:r>
            <a:r>
              <a:rPr sz="1150" dirty="0">
                <a:solidFill>
                  <a:srgbClr val="5C5B5A"/>
                </a:solidFill>
                <a:latin typeface="Arial"/>
                <a:cs typeface="Arial"/>
              </a:rPr>
              <a:t>higher/lower than</a:t>
            </a:r>
            <a:r>
              <a:rPr sz="1150" spc="-20" dirty="0">
                <a:solidFill>
                  <a:srgbClr val="5C5B5A"/>
                </a:solidFill>
                <a:latin typeface="Arial"/>
                <a:cs typeface="Arial"/>
              </a:rPr>
              <a:t> </a:t>
            </a:r>
            <a:r>
              <a:rPr sz="1150" dirty="0">
                <a:solidFill>
                  <a:srgbClr val="5C5B5A"/>
                </a:solidFill>
                <a:latin typeface="Arial"/>
                <a:cs typeface="Arial"/>
              </a:rPr>
              <a:t>GB</a:t>
            </a:r>
            <a:r>
              <a:rPr sz="1150" spc="-30" dirty="0">
                <a:solidFill>
                  <a:srgbClr val="5C5B5A"/>
                </a:solidFill>
                <a:latin typeface="Arial"/>
                <a:cs typeface="Arial"/>
              </a:rPr>
              <a:t> </a:t>
            </a:r>
            <a:r>
              <a:rPr sz="1150" spc="-10" dirty="0">
                <a:solidFill>
                  <a:srgbClr val="5C5B5A"/>
                </a:solidFill>
                <a:latin typeface="Arial"/>
                <a:cs typeface="Arial"/>
              </a:rPr>
              <a:t>benchmark</a:t>
            </a:r>
            <a:endParaRPr sz="1150">
              <a:latin typeface="Arial"/>
              <a:cs typeface="Arial"/>
            </a:endParaRPr>
          </a:p>
        </p:txBody>
      </p:sp>
      <p:grpSp>
        <p:nvGrpSpPr>
          <p:cNvPr id="83" name="object 83"/>
          <p:cNvGrpSpPr/>
          <p:nvPr/>
        </p:nvGrpSpPr>
        <p:grpSpPr>
          <a:xfrm>
            <a:off x="3718305" y="2816732"/>
            <a:ext cx="188595" cy="2451735"/>
            <a:chOff x="3718305" y="2816732"/>
            <a:chExt cx="188595" cy="2451735"/>
          </a:xfrm>
        </p:grpSpPr>
        <p:pic>
          <p:nvPicPr>
            <p:cNvPr id="84" name="object 84"/>
            <p:cNvPicPr/>
            <p:nvPr/>
          </p:nvPicPr>
          <p:blipFill>
            <a:blip r:embed="rId4" cstate="print"/>
            <a:stretch>
              <a:fillRect/>
            </a:stretch>
          </p:blipFill>
          <p:spPr>
            <a:xfrm>
              <a:off x="3727957" y="2816732"/>
              <a:ext cx="178434" cy="200025"/>
            </a:xfrm>
            <a:prstGeom prst="rect">
              <a:avLst/>
            </a:prstGeom>
          </p:spPr>
        </p:pic>
        <p:pic>
          <p:nvPicPr>
            <p:cNvPr id="85" name="object 85"/>
            <p:cNvPicPr/>
            <p:nvPr/>
          </p:nvPicPr>
          <p:blipFill>
            <a:blip r:embed="rId5" cstate="print"/>
            <a:stretch>
              <a:fillRect/>
            </a:stretch>
          </p:blipFill>
          <p:spPr>
            <a:xfrm>
              <a:off x="3718305" y="5067934"/>
              <a:ext cx="178435" cy="200024"/>
            </a:xfrm>
            <a:prstGeom prst="rect">
              <a:avLst/>
            </a:prstGeom>
          </p:spPr>
        </p:pic>
      </p:grpSp>
      <p:sp>
        <p:nvSpPr>
          <p:cNvPr id="86" name="object 86"/>
          <p:cNvSpPr txBox="1"/>
          <p:nvPr/>
        </p:nvSpPr>
        <p:spPr>
          <a:xfrm>
            <a:off x="654202" y="6380175"/>
            <a:ext cx="10049510" cy="4826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404040"/>
                </a:solidFill>
                <a:latin typeface="Arial"/>
                <a:cs typeface="Arial"/>
              </a:rPr>
              <a:t>A3.</a:t>
            </a:r>
            <a:r>
              <a:rPr sz="1000" spc="-25" dirty="0">
                <a:solidFill>
                  <a:srgbClr val="404040"/>
                </a:solidFill>
                <a:latin typeface="Arial"/>
                <a:cs typeface="Arial"/>
              </a:rPr>
              <a:t> </a:t>
            </a:r>
            <a:r>
              <a:rPr sz="1000" spc="-10" dirty="0">
                <a:solidFill>
                  <a:srgbClr val="404040"/>
                </a:solidFill>
                <a:latin typeface="Arial"/>
                <a:cs typeface="Arial"/>
              </a:rPr>
              <a:t>Overall,</a:t>
            </a:r>
            <a:r>
              <a:rPr sz="1000" spc="-15" dirty="0">
                <a:solidFill>
                  <a:srgbClr val="404040"/>
                </a:solidFill>
                <a:latin typeface="Arial"/>
                <a:cs typeface="Arial"/>
              </a:rPr>
              <a:t> </a:t>
            </a:r>
            <a:r>
              <a:rPr sz="1000" dirty="0">
                <a:solidFill>
                  <a:srgbClr val="404040"/>
                </a:solidFill>
                <a:latin typeface="Arial"/>
                <a:cs typeface="Arial"/>
              </a:rPr>
              <a:t>how</a:t>
            </a:r>
            <a:r>
              <a:rPr sz="1000" spc="-20" dirty="0">
                <a:solidFill>
                  <a:srgbClr val="404040"/>
                </a:solidFill>
                <a:latin typeface="Arial"/>
                <a:cs typeface="Arial"/>
              </a:rPr>
              <a:t> </a:t>
            </a:r>
            <a:r>
              <a:rPr sz="1000" dirty="0">
                <a:solidFill>
                  <a:srgbClr val="404040"/>
                </a:solidFill>
                <a:latin typeface="Arial"/>
                <a:cs typeface="Arial"/>
              </a:rPr>
              <a:t>hopeful</a:t>
            </a:r>
            <a:r>
              <a:rPr sz="1000" spc="-40" dirty="0">
                <a:solidFill>
                  <a:srgbClr val="404040"/>
                </a:solidFill>
                <a:latin typeface="Arial"/>
                <a:cs typeface="Arial"/>
              </a:rPr>
              <a:t> </a:t>
            </a:r>
            <a:r>
              <a:rPr sz="1000" dirty="0">
                <a:solidFill>
                  <a:srgbClr val="404040"/>
                </a:solidFill>
                <a:latin typeface="Arial"/>
                <a:cs typeface="Arial"/>
              </a:rPr>
              <a:t>do</a:t>
            </a:r>
            <a:r>
              <a:rPr sz="1000" spc="-30" dirty="0">
                <a:solidFill>
                  <a:srgbClr val="404040"/>
                </a:solidFill>
                <a:latin typeface="Arial"/>
                <a:cs typeface="Arial"/>
              </a:rPr>
              <a:t> </a:t>
            </a:r>
            <a:r>
              <a:rPr sz="1000" dirty="0">
                <a:solidFill>
                  <a:srgbClr val="404040"/>
                </a:solidFill>
                <a:latin typeface="Arial"/>
                <a:cs typeface="Arial"/>
              </a:rPr>
              <a:t>you feel</a:t>
            </a:r>
            <a:r>
              <a:rPr sz="1000" spc="-40" dirty="0">
                <a:solidFill>
                  <a:srgbClr val="404040"/>
                </a:solidFill>
                <a:latin typeface="Arial"/>
                <a:cs typeface="Arial"/>
              </a:rPr>
              <a:t> </a:t>
            </a:r>
            <a:r>
              <a:rPr sz="1000" dirty="0">
                <a:solidFill>
                  <a:srgbClr val="404040"/>
                </a:solidFill>
                <a:latin typeface="Arial"/>
                <a:cs typeface="Arial"/>
              </a:rPr>
              <a:t>about</a:t>
            </a:r>
            <a:r>
              <a:rPr sz="1000" spc="-30" dirty="0">
                <a:solidFill>
                  <a:srgbClr val="404040"/>
                </a:solidFill>
                <a:latin typeface="Arial"/>
                <a:cs typeface="Arial"/>
              </a:rPr>
              <a:t> </a:t>
            </a:r>
            <a:r>
              <a:rPr sz="1000" dirty="0">
                <a:solidFill>
                  <a:srgbClr val="404040"/>
                </a:solidFill>
                <a:latin typeface="Arial"/>
                <a:cs typeface="Arial"/>
              </a:rPr>
              <a:t>your</a:t>
            </a:r>
            <a:r>
              <a:rPr sz="1000" spc="15" dirty="0">
                <a:solidFill>
                  <a:srgbClr val="404040"/>
                </a:solidFill>
                <a:latin typeface="Arial"/>
                <a:cs typeface="Arial"/>
              </a:rPr>
              <a:t> </a:t>
            </a:r>
            <a:r>
              <a:rPr sz="1000" dirty="0">
                <a:solidFill>
                  <a:srgbClr val="404040"/>
                </a:solidFill>
                <a:latin typeface="Arial"/>
                <a:cs typeface="Arial"/>
              </a:rPr>
              <a:t>future,</a:t>
            </a:r>
            <a:r>
              <a:rPr sz="1000" spc="-45" dirty="0">
                <a:solidFill>
                  <a:srgbClr val="404040"/>
                </a:solidFill>
                <a:latin typeface="Arial"/>
                <a:cs typeface="Arial"/>
              </a:rPr>
              <a:t> </a:t>
            </a:r>
            <a:r>
              <a:rPr sz="1000" dirty="0">
                <a:solidFill>
                  <a:srgbClr val="404040"/>
                </a:solidFill>
                <a:latin typeface="Arial"/>
                <a:cs typeface="Arial"/>
              </a:rPr>
              <a:t>where</a:t>
            </a:r>
            <a:r>
              <a:rPr sz="1000" spc="-15" dirty="0">
                <a:solidFill>
                  <a:srgbClr val="404040"/>
                </a:solidFill>
                <a:latin typeface="Arial"/>
                <a:cs typeface="Arial"/>
              </a:rPr>
              <a:t> </a:t>
            </a:r>
            <a:r>
              <a:rPr sz="1000" dirty="0">
                <a:solidFill>
                  <a:srgbClr val="404040"/>
                </a:solidFill>
                <a:latin typeface="Arial"/>
                <a:cs typeface="Arial"/>
              </a:rPr>
              <a:t>0</a:t>
            </a:r>
            <a:r>
              <a:rPr sz="1000" spc="-20" dirty="0">
                <a:solidFill>
                  <a:srgbClr val="404040"/>
                </a:solidFill>
                <a:latin typeface="Arial"/>
                <a:cs typeface="Arial"/>
              </a:rPr>
              <a:t> </a:t>
            </a:r>
            <a:r>
              <a:rPr sz="1000" dirty="0">
                <a:solidFill>
                  <a:srgbClr val="404040"/>
                </a:solidFill>
                <a:latin typeface="Arial"/>
                <a:cs typeface="Arial"/>
              </a:rPr>
              <a:t>is</a:t>
            </a:r>
            <a:r>
              <a:rPr sz="1000" spc="-20" dirty="0">
                <a:solidFill>
                  <a:srgbClr val="404040"/>
                </a:solidFill>
                <a:latin typeface="Arial"/>
                <a:cs typeface="Arial"/>
              </a:rPr>
              <a:t> </a:t>
            </a:r>
            <a:r>
              <a:rPr sz="1000" dirty="0">
                <a:solidFill>
                  <a:srgbClr val="404040"/>
                </a:solidFill>
                <a:latin typeface="Arial"/>
                <a:cs typeface="Arial"/>
              </a:rPr>
              <a:t>'not</a:t>
            </a:r>
            <a:r>
              <a:rPr sz="1000" spc="-35" dirty="0">
                <a:solidFill>
                  <a:srgbClr val="404040"/>
                </a:solidFill>
                <a:latin typeface="Arial"/>
                <a:cs typeface="Arial"/>
              </a:rPr>
              <a:t> </a:t>
            </a:r>
            <a:r>
              <a:rPr sz="1000" dirty="0">
                <a:solidFill>
                  <a:srgbClr val="404040"/>
                </a:solidFill>
                <a:latin typeface="Arial"/>
                <a:cs typeface="Arial"/>
              </a:rPr>
              <a:t>at</a:t>
            </a:r>
            <a:r>
              <a:rPr sz="1000" spc="-25" dirty="0">
                <a:solidFill>
                  <a:srgbClr val="404040"/>
                </a:solidFill>
                <a:latin typeface="Arial"/>
                <a:cs typeface="Arial"/>
              </a:rPr>
              <a:t> </a:t>
            </a:r>
            <a:r>
              <a:rPr sz="1000" dirty="0">
                <a:solidFill>
                  <a:srgbClr val="404040"/>
                </a:solidFill>
                <a:latin typeface="Arial"/>
                <a:cs typeface="Arial"/>
              </a:rPr>
              <a:t>all</a:t>
            </a:r>
            <a:r>
              <a:rPr sz="1000" spc="-15" dirty="0">
                <a:solidFill>
                  <a:srgbClr val="404040"/>
                </a:solidFill>
                <a:latin typeface="Arial"/>
                <a:cs typeface="Arial"/>
              </a:rPr>
              <a:t> </a:t>
            </a:r>
            <a:r>
              <a:rPr sz="1000" dirty="0">
                <a:solidFill>
                  <a:srgbClr val="404040"/>
                </a:solidFill>
                <a:latin typeface="Arial"/>
                <a:cs typeface="Arial"/>
              </a:rPr>
              <a:t>hopeful'</a:t>
            </a:r>
            <a:r>
              <a:rPr sz="1000" spc="-40" dirty="0">
                <a:solidFill>
                  <a:srgbClr val="404040"/>
                </a:solidFill>
                <a:latin typeface="Arial"/>
                <a:cs typeface="Arial"/>
              </a:rPr>
              <a:t> </a:t>
            </a:r>
            <a:r>
              <a:rPr sz="1000" dirty="0">
                <a:solidFill>
                  <a:srgbClr val="404040"/>
                </a:solidFill>
                <a:latin typeface="Arial"/>
                <a:cs typeface="Arial"/>
              </a:rPr>
              <a:t>and</a:t>
            </a:r>
            <a:r>
              <a:rPr sz="1000" spc="-25" dirty="0">
                <a:solidFill>
                  <a:srgbClr val="404040"/>
                </a:solidFill>
                <a:latin typeface="Arial"/>
                <a:cs typeface="Arial"/>
              </a:rPr>
              <a:t> </a:t>
            </a:r>
            <a:r>
              <a:rPr sz="1000" dirty="0">
                <a:solidFill>
                  <a:srgbClr val="404040"/>
                </a:solidFill>
                <a:latin typeface="Arial"/>
                <a:cs typeface="Arial"/>
              </a:rPr>
              <a:t>10</a:t>
            </a:r>
            <a:r>
              <a:rPr sz="1000" spc="-35" dirty="0">
                <a:solidFill>
                  <a:srgbClr val="404040"/>
                </a:solidFill>
                <a:latin typeface="Arial"/>
                <a:cs typeface="Arial"/>
              </a:rPr>
              <a:t> </a:t>
            </a:r>
            <a:r>
              <a:rPr sz="1000" dirty="0">
                <a:solidFill>
                  <a:srgbClr val="404040"/>
                </a:solidFill>
                <a:latin typeface="Arial"/>
                <a:cs typeface="Arial"/>
              </a:rPr>
              <a:t>is</a:t>
            </a:r>
            <a:r>
              <a:rPr sz="1000" spc="-10" dirty="0">
                <a:solidFill>
                  <a:srgbClr val="404040"/>
                </a:solidFill>
                <a:latin typeface="Arial"/>
                <a:cs typeface="Arial"/>
              </a:rPr>
              <a:t> </a:t>
            </a:r>
            <a:r>
              <a:rPr sz="1000" dirty="0">
                <a:solidFill>
                  <a:srgbClr val="404040"/>
                </a:solidFill>
                <a:latin typeface="Arial"/>
                <a:cs typeface="Arial"/>
              </a:rPr>
              <a:t>'completely</a:t>
            </a:r>
            <a:r>
              <a:rPr sz="1000" spc="-40" dirty="0">
                <a:solidFill>
                  <a:srgbClr val="404040"/>
                </a:solidFill>
                <a:latin typeface="Arial"/>
                <a:cs typeface="Arial"/>
              </a:rPr>
              <a:t> </a:t>
            </a:r>
            <a:r>
              <a:rPr sz="1000" dirty="0">
                <a:solidFill>
                  <a:srgbClr val="404040"/>
                </a:solidFill>
                <a:latin typeface="Arial"/>
                <a:cs typeface="Arial"/>
              </a:rPr>
              <a:t>hopeful’?</a:t>
            </a:r>
            <a:r>
              <a:rPr sz="1000" spc="-35" dirty="0">
                <a:solidFill>
                  <a:srgbClr val="404040"/>
                </a:solidFill>
                <a:latin typeface="Arial"/>
                <a:cs typeface="Arial"/>
              </a:rPr>
              <a:t> </a:t>
            </a:r>
            <a:r>
              <a:rPr sz="1000" dirty="0">
                <a:solidFill>
                  <a:srgbClr val="404040"/>
                </a:solidFill>
                <a:latin typeface="Arial"/>
                <a:cs typeface="Arial"/>
              </a:rPr>
              <a:t>A4.</a:t>
            </a:r>
            <a:r>
              <a:rPr sz="1000" spc="-25" dirty="0">
                <a:solidFill>
                  <a:srgbClr val="404040"/>
                </a:solidFill>
                <a:latin typeface="Arial"/>
                <a:cs typeface="Arial"/>
              </a:rPr>
              <a:t> </a:t>
            </a:r>
            <a:r>
              <a:rPr sz="1000" dirty="0">
                <a:solidFill>
                  <a:srgbClr val="404040"/>
                </a:solidFill>
                <a:latin typeface="Arial"/>
                <a:cs typeface="Arial"/>
              </a:rPr>
              <a:t>How</a:t>
            </a:r>
            <a:r>
              <a:rPr sz="1000" spc="-15" dirty="0">
                <a:solidFill>
                  <a:srgbClr val="404040"/>
                </a:solidFill>
                <a:latin typeface="Arial"/>
                <a:cs typeface="Arial"/>
              </a:rPr>
              <a:t> </a:t>
            </a:r>
            <a:r>
              <a:rPr sz="1000" dirty="0">
                <a:solidFill>
                  <a:srgbClr val="404040"/>
                </a:solidFill>
                <a:latin typeface="Arial"/>
                <a:cs typeface="Arial"/>
              </a:rPr>
              <a:t>fairly</a:t>
            </a:r>
            <a:r>
              <a:rPr sz="1000" spc="-15" dirty="0">
                <a:solidFill>
                  <a:srgbClr val="404040"/>
                </a:solidFill>
                <a:latin typeface="Arial"/>
                <a:cs typeface="Arial"/>
              </a:rPr>
              <a:t> </a:t>
            </a:r>
            <a:r>
              <a:rPr sz="1000" dirty="0">
                <a:solidFill>
                  <a:srgbClr val="404040"/>
                </a:solidFill>
                <a:latin typeface="Arial"/>
                <a:cs typeface="Arial"/>
              </a:rPr>
              <a:t>or</a:t>
            </a:r>
            <a:r>
              <a:rPr sz="1000" spc="-25" dirty="0">
                <a:solidFill>
                  <a:srgbClr val="404040"/>
                </a:solidFill>
                <a:latin typeface="Arial"/>
                <a:cs typeface="Arial"/>
              </a:rPr>
              <a:t> </a:t>
            </a:r>
            <a:r>
              <a:rPr sz="1000" dirty="0">
                <a:solidFill>
                  <a:srgbClr val="404040"/>
                </a:solidFill>
                <a:latin typeface="Arial"/>
                <a:cs typeface="Arial"/>
              </a:rPr>
              <a:t>unfairly</a:t>
            </a:r>
            <a:r>
              <a:rPr sz="1000" spc="-25" dirty="0">
                <a:solidFill>
                  <a:srgbClr val="404040"/>
                </a:solidFill>
                <a:latin typeface="Arial"/>
                <a:cs typeface="Arial"/>
              </a:rPr>
              <a:t> </a:t>
            </a:r>
            <a:r>
              <a:rPr sz="1000" dirty="0">
                <a:solidFill>
                  <a:srgbClr val="404040"/>
                </a:solidFill>
                <a:latin typeface="Arial"/>
                <a:cs typeface="Arial"/>
              </a:rPr>
              <a:t>do</a:t>
            </a:r>
            <a:r>
              <a:rPr sz="1000" spc="-25" dirty="0">
                <a:solidFill>
                  <a:srgbClr val="404040"/>
                </a:solidFill>
                <a:latin typeface="Arial"/>
                <a:cs typeface="Arial"/>
              </a:rPr>
              <a:t> </a:t>
            </a:r>
            <a:r>
              <a:rPr sz="1000" dirty="0">
                <a:solidFill>
                  <a:srgbClr val="404040"/>
                </a:solidFill>
                <a:latin typeface="Arial"/>
                <a:cs typeface="Arial"/>
              </a:rPr>
              <a:t>you</a:t>
            </a:r>
            <a:r>
              <a:rPr sz="1000" spc="-5" dirty="0">
                <a:solidFill>
                  <a:srgbClr val="404040"/>
                </a:solidFill>
                <a:latin typeface="Arial"/>
                <a:cs typeface="Arial"/>
              </a:rPr>
              <a:t> </a:t>
            </a:r>
            <a:r>
              <a:rPr sz="1000" dirty="0">
                <a:solidFill>
                  <a:srgbClr val="404040"/>
                </a:solidFill>
                <a:latin typeface="Arial"/>
                <a:cs typeface="Arial"/>
              </a:rPr>
              <a:t>feel</a:t>
            </a:r>
            <a:r>
              <a:rPr sz="1000" spc="-35" dirty="0">
                <a:solidFill>
                  <a:srgbClr val="404040"/>
                </a:solidFill>
                <a:latin typeface="Arial"/>
                <a:cs typeface="Arial"/>
              </a:rPr>
              <a:t> </a:t>
            </a:r>
            <a:r>
              <a:rPr sz="1000" dirty="0">
                <a:solidFill>
                  <a:srgbClr val="404040"/>
                </a:solidFill>
                <a:latin typeface="Arial"/>
                <a:cs typeface="Arial"/>
              </a:rPr>
              <a:t>you</a:t>
            </a:r>
            <a:r>
              <a:rPr sz="1000" spc="5" dirty="0">
                <a:solidFill>
                  <a:srgbClr val="404040"/>
                </a:solidFill>
                <a:latin typeface="Arial"/>
                <a:cs typeface="Arial"/>
              </a:rPr>
              <a:t> </a:t>
            </a:r>
            <a:r>
              <a:rPr sz="1000" dirty="0">
                <a:solidFill>
                  <a:srgbClr val="404040"/>
                </a:solidFill>
                <a:latin typeface="Arial"/>
                <a:cs typeface="Arial"/>
              </a:rPr>
              <a:t>are</a:t>
            </a:r>
            <a:r>
              <a:rPr sz="1000" spc="-35" dirty="0">
                <a:solidFill>
                  <a:srgbClr val="404040"/>
                </a:solidFill>
                <a:latin typeface="Arial"/>
                <a:cs typeface="Arial"/>
              </a:rPr>
              <a:t> </a:t>
            </a:r>
            <a:r>
              <a:rPr sz="1000" dirty="0">
                <a:solidFill>
                  <a:srgbClr val="404040"/>
                </a:solidFill>
                <a:latin typeface="Arial"/>
                <a:cs typeface="Arial"/>
              </a:rPr>
              <a:t>treated</a:t>
            </a:r>
            <a:r>
              <a:rPr sz="1000" spc="-25" dirty="0">
                <a:solidFill>
                  <a:srgbClr val="404040"/>
                </a:solidFill>
                <a:latin typeface="Arial"/>
                <a:cs typeface="Arial"/>
              </a:rPr>
              <a:t> </a:t>
            </a:r>
            <a:r>
              <a:rPr sz="1000" dirty="0">
                <a:solidFill>
                  <a:srgbClr val="404040"/>
                </a:solidFill>
                <a:latin typeface="Arial"/>
                <a:cs typeface="Arial"/>
              </a:rPr>
              <a:t>by</a:t>
            </a:r>
            <a:r>
              <a:rPr sz="1000" spc="-30" dirty="0">
                <a:solidFill>
                  <a:srgbClr val="404040"/>
                </a:solidFill>
                <a:latin typeface="Arial"/>
                <a:cs typeface="Arial"/>
              </a:rPr>
              <a:t> </a:t>
            </a:r>
            <a:r>
              <a:rPr sz="1000" spc="-10" dirty="0">
                <a:solidFill>
                  <a:srgbClr val="404040"/>
                </a:solidFill>
                <a:latin typeface="Arial"/>
                <a:cs typeface="Arial"/>
              </a:rPr>
              <a:t>society? </a:t>
            </a:r>
            <a:r>
              <a:rPr sz="1000" dirty="0">
                <a:solidFill>
                  <a:srgbClr val="404040"/>
                </a:solidFill>
                <a:latin typeface="Arial"/>
                <a:cs typeface="Arial"/>
              </a:rPr>
              <a:t>Base:</a:t>
            </a:r>
            <a:r>
              <a:rPr sz="1000" spc="-40" dirty="0">
                <a:solidFill>
                  <a:srgbClr val="404040"/>
                </a:solidFill>
                <a:latin typeface="Arial"/>
                <a:cs typeface="Arial"/>
              </a:rPr>
              <a:t> </a:t>
            </a:r>
            <a:r>
              <a:rPr sz="1000" dirty="0">
                <a:solidFill>
                  <a:srgbClr val="404040"/>
                </a:solidFill>
                <a:latin typeface="Arial"/>
                <a:cs typeface="Arial"/>
              </a:rPr>
              <a:t>Survey</a:t>
            </a:r>
            <a:r>
              <a:rPr sz="1000" spc="-15" dirty="0">
                <a:solidFill>
                  <a:srgbClr val="404040"/>
                </a:solidFill>
                <a:latin typeface="Arial"/>
                <a:cs typeface="Arial"/>
              </a:rPr>
              <a:t> </a:t>
            </a:r>
            <a:r>
              <a:rPr sz="1000" dirty="0">
                <a:solidFill>
                  <a:srgbClr val="404040"/>
                </a:solidFill>
                <a:latin typeface="Arial"/>
                <a:cs typeface="Arial"/>
              </a:rPr>
              <a:t>16,</a:t>
            </a:r>
            <a:r>
              <a:rPr sz="1000" spc="-30" dirty="0">
                <a:solidFill>
                  <a:srgbClr val="404040"/>
                </a:solidFill>
                <a:latin typeface="Arial"/>
                <a:cs typeface="Arial"/>
              </a:rPr>
              <a:t> </a:t>
            </a:r>
            <a:r>
              <a:rPr sz="1000" dirty="0">
                <a:solidFill>
                  <a:srgbClr val="404040"/>
                </a:solidFill>
                <a:latin typeface="Arial"/>
                <a:cs typeface="Arial"/>
              </a:rPr>
              <a:t>1523.</a:t>
            </a:r>
            <a:r>
              <a:rPr sz="1000" spc="-35" dirty="0">
                <a:solidFill>
                  <a:srgbClr val="404040"/>
                </a:solidFill>
                <a:latin typeface="Arial"/>
                <a:cs typeface="Arial"/>
              </a:rPr>
              <a:t> </a:t>
            </a:r>
            <a:r>
              <a:rPr sz="1000" dirty="0">
                <a:solidFill>
                  <a:srgbClr val="404040"/>
                </a:solidFill>
                <a:latin typeface="Arial"/>
                <a:cs typeface="Arial"/>
              </a:rPr>
              <a:t>GB</a:t>
            </a:r>
            <a:r>
              <a:rPr sz="1000" spc="-25" dirty="0">
                <a:solidFill>
                  <a:srgbClr val="404040"/>
                </a:solidFill>
                <a:latin typeface="Arial"/>
                <a:cs typeface="Arial"/>
              </a:rPr>
              <a:t> </a:t>
            </a:r>
            <a:r>
              <a:rPr sz="1000" dirty="0">
                <a:solidFill>
                  <a:srgbClr val="404040"/>
                </a:solidFill>
                <a:latin typeface="Arial"/>
                <a:cs typeface="Arial"/>
              </a:rPr>
              <a:t>benchmarking</a:t>
            </a:r>
            <a:r>
              <a:rPr sz="1000" spc="-50" dirty="0">
                <a:solidFill>
                  <a:srgbClr val="404040"/>
                </a:solidFill>
                <a:latin typeface="Arial"/>
                <a:cs typeface="Arial"/>
              </a:rPr>
              <a:t> </a:t>
            </a:r>
            <a:r>
              <a:rPr sz="1000" dirty="0">
                <a:solidFill>
                  <a:srgbClr val="404040"/>
                </a:solidFill>
                <a:latin typeface="Arial"/>
                <a:cs typeface="Arial"/>
              </a:rPr>
              <a:t>taken</a:t>
            </a:r>
            <a:r>
              <a:rPr sz="1000" spc="-50" dirty="0">
                <a:solidFill>
                  <a:srgbClr val="404040"/>
                </a:solidFill>
                <a:latin typeface="Arial"/>
                <a:cs typeface="Arial"/>
              </a:rPr>
              <a:t> </a:t>
            </a:r>
            <a:r>
              <a:rPr sz="1000" dirty="0">
                <a:solidFill>
                  <a:srgbClr val="404040"/>
                </a:solidFill>
                <a:latin typeface="Arial"/>
                <a:cs typeface="Arial"/>
              </a:rPr>
              <a:t>from</a:t>
            </a:r>
            <a:r>
              <a:rPr sz="1000" spc="-40" dirty="0">
                <a:solidFill>
                  <a:srgbClr val="404040"/>
                </a:solidFill>
                <a:latin typeface="Arial"/>
                <a:cs typeface="Arial"/>
              </a:rPr>
              <a:t> </a:t>
            </a:r>
            <a:r>
              <a:rPr sz="1000" dirty="0">
                <a:solidFill>
                  <a:srgbClr val="404040"/>
                </a:solidFill>
                <a:latin typeface="Arial"/>
                <a:cs typeface="Arial"/>
              </a:rPr>
              <a:t>UK</a:t>
            </a:r>
            <a:r>
              <a:rPr sz="1000" spc="-15" dirty="0">
                <a:solidFill>
                  <a:srgbClr val="404040"/>
                </a:solidFill>
                <a:latin typeface="Arial"/>
                <a:cs typeface="Arial"/>
              </a:rPr>
              <a:t> </a:t>
            </a:r>
            <a:r>
              <a:rPr sz="1000" dirty="0">
                <a:solidFill>
                  <a:srgbClr val="404040"/>
                </a:solidFill>
                <a:latin typeface="Arial"/>
                <a:cs typeface="Arial"/>
              </a:rPr>
              <a:t>measures</a:t>
            </a:r>
            <a:r>
              <a:rPr sz="1000" spc="-50" dirty="0">
                <a:solidFill>
                  <a:srgbClr val="404040"/>
                </a:solidFill>
                <a:latin typeface="Arial"/>
                <a:cs typeface="Arial"/>
              </a:rPr>
              <a:t> </a:t>
            </a:r>
            <a:r>
              <a:rPr sz="1000" dirty="0">
                <a:solidFill>
                  <a:srgbClr val="404040"/>
                </a:solidFill>
                <a:latin typeface="Arial"/>
                <a:cs typeface="Arial"/>
              </a:rPr>
              <a:t>of</a:t>
            </a:r>
            <a:r>
              <a:rPr sz="1000" spc="-30" dirty="0">
                <a:solidFill>
                  <a:srgbClr val="404040"/>
                </a:solidFill>
                <a:latin typeface="Arial"/>
                <a:cs typeface="Arial"/>
              </a:rPr>
              <a:t> </a:t>
            </a:r>
            <a:r>
              <a:rPr sz="1000" dirty="0">
                <a:solidFill>
                  <a:srgbClr val="404040"/>
                </a:solidFill>
                <a:latin typeface="Arial"/>
                <a:cs typeface="Arial"/>
              </a:rPr>
              <a:t>wellbeing (fieldwork</a:t>
            </a:r>
            <a:r>
              <a:rPr sz="1000" spc="-5" dirty="0">
                <a:solidFill>
                  <a:srgbClr val="404040"/>
                </a:solidFill>
                <a:latin typeface="Arial"/>
                <a:cs typeface="Arial"/>
              </a:rPr>
              <a:t> </a:t>
            </a:r>
            <a:r>
              <a:rPr sz="1000" dirty="0">
                <a:solidFill>
                  <a:srgbClr val="404040"/>
                </a:solidFill>
                <a:latin typeface="Arial"/>
                <a:cs typeface="Arial"/>
              </a:rPr>
              <a:t>period</a:t>
            </a:r>
            <a:r>
              <a:rPr sz="1000" spc="-30" dirty="0">
                <a:solidFill>
                  <a:srgbClr val="404040"/>
                </a:solidFill>
                <a:latin typeface="Arial"/>
                <a:cs typeface="Arial"/>
              </a:rPr>
              <a:t> </a:t>
            </a:r>
            <a:r>
              <a:rPr sz="1000" dirty="0">
                <a:solidFill>
                  <a:srgbClr val="404040"/>
                </a:solidFill>
                <a:latin typeface="Arial"/>
                <a:cs typeface="Arial"/>
              </a:rPr>
              <a:t>6</a:t>
            </a:r>
            <a:r>
              <a:rPr sz="1000" spc="-25" dirty="0">
                <a:solidFill>
                  <a:srgbClr val="404040"/>
                </a:solidFill>
                <a:latin typeface="Arial"/>
                <a:cs typeface="Arial"/>
              </a:rPr>
              <a:t> </a:t>
            </a:r>
            <a:r>
              <a:rPr sz="1000" dirty="0">
                <a:solidFill>
                  <a:srgbClr val="404040"/>
                </a:solidFill>
                <a:latin typeface="Arial"/>
                <a:cs typeface="Arial"/>
              </a:rPr>
              <a:t>November –</a:t>
            </a:r>
            <a:r>
              <a:rPr sz="1000" spc="-25" dirty="0">
                <a:solidFill>
                  <a:srgbClr val="404040"/>
                </a:solidFill>
                <a:latin typeface="Arial"/>
                <a:cs typeface="Arial"/>
              </a:rPr>
              <a:t> </a:t>
            </a:r>
            <a:r>
              <a:rPr sz="1000" dirty="0">
                <a:solidFill>
                  <a:srgbClr val="404040"/>
                </a:solidFill>
                <a:latin typeface="Arial"/>
                <a:cs typeface="Arial"/>
              </a:rPr>
              <a:t>1</a:t>
            </a:r>
            <a:r>
              <a:rPr sz="1000" spc="-30" dirty="0">
                <a:solidFill>
                  <a:srgbClr val="404040"/>
                </a:solidFill>
                <a:latin typeface="Arial"/>
                <a:cs typeface="Arial"/>
              </a:rPr>
              <a:t> </a:t>
            </a:r>
            <a:r>
              <a:rPr sz="1000" dirty="0">
                <a:solidFill>
                  <a:srgbClr val="404040"/>
                </a:solidFill>
                <a:latin typeface="Arial"/>
                <a:cs typeface="Arial"/>
              </a:rPr>
              <a:t>December</a:t>
            </a:r>
            <a:r>
              <a:rPr sz="1000" spc="-40" dirty="0">
                <a:solidFill>
                  <a:srgbClr val="404040"/>
                </a:solidFill>
                <a:latin typeface="Arial"/>
                <a:cs typeface="Arial"/>
              </a:rPr>
              <a:t> </a:t>
            </a:r>
            <a:r>
              <a:rPr sz="1000" spc="-10" dirty="0">
                <a:solidFill>
                  <a:srgbClr val="404040"/>
                </a:solidFill>
                <a:latin typeface="Arial"/>
                <a:cs typeface="Arial"/>
              </a:rPr>
              <a:t>2024)</a:t>
            </a:r>
            <a:endParaRPr sz="1000">
              <a:latin typeface="Arial"/>
              <a:cs typeface="Arial"/>
            </a:endParaRPr>
          </a:p>
          <a:p>
            <a:pPr marL="12700">
              <a:lnSpc>
                <a:spcPct val="100000"/>
              </a:lnSpc>
            </a:pPr>
            <a:r>
              <a:rPr sz="1000" dirty="0">
                <a:solidFill>
                  <a:srgbClr val="404040"/>
                </a:solidFill>
                <a:latin typeface="Arial"/>
                <a:cs typeface="Arial"/>
              </a:rPr>
              <a:t>*Figure</a:t>
            </a:r>
            <a:r>
              <a:rPr sz="1000" spc="-25" dirty="0">
                <a:solidFill>
                  <a:srgbClr val="404040"/>
                </a:solidFill>
                <a:latin typeface="Arial"/>
                <a:cs typeface="Arial"/>
              </a:rPr>
              <a:t> </a:t>
            </a:r>
            <a:r>
              <a:rPr sz="1000" dirty="0">
                <a:solidFill>
                  <a:srgbClr val="404040"/>
                </a:solidFill>
                <a:latin typeface="Arial"/>
                <a:cs typeface="Arial"/>
              </a:rPr>
              <a:t>is</a:t>
            </a:r>
            <a:r>
              <a:rPr sz="1000" spc="-25" dirty="0">
                <a:solidFill>
                  <a:srgbClr val="404040"/>
                </a:solidFill>
                <a:latin typeface="Arial"/>
                <a:cs typeface="Arial"/>
              </a:rPr>
              <a:t> </a:t>
            </a:r>
            <a:r>
              <a:rPr sz="1000" dirty="0">
                <a:solidFill>
                  <a:srgbClr val="404040"/>
                </a:solidFill>
                <a:latin typeface="Arial"/>
                <a:cs typeface="Arial"/>
              </a:rPr>
              <a:t>66%</a:t>
            </a:r>
            <a:r>
              <a:rPr sz="1000" spc="-35" dirty="0">
                <a:solidFill>
                  <a:srgbClr val="404040"/>
                </a:solidFill>
                <a:latin typeface="Arial"/>
                <a:cs typeface="Arial"/>
              </a:rPr>
              <a:t> </a:t>
            </a:r>
            <a:r>
              <a:rPr sz="1000" dirty="0">
                <a:solidFill>
                  <a:srgbClr val="404040"/>
                </a:solidFill>
                <a:latin typeface="Arial"/>
                <a:cs typeface="Arial"/>
              </a:rPr>
              <a:t>in</a:t>
            </a:r>
            <a:r>
              <a:rPr sz="1000" spc="-20" dirty="0">
                <a:solidFill>
                  <a:srgbClr val="404040"/>
                </a:solidFill>
                <a:latin typeface="Arial"/>
                <a:cs typeface="Arial"/>
              </a:rPr>
              <a:t> </a:t>
            </a:r>
            <a:r>
              <a:rPr sz="1000" dirty="0">
                <a:solidFill>
                  <a:srgbClr val="404040"/>
                </a:solidFill>
                <a:latin typeface="Arial"/>
                <a:cs typeface="Arial"/>
              </a:rPr>
              <a:t>national</a:t>
            </a:r>
            <a:r>
              <a:rPr sz="1000" spc="-35" dirty="0">
                <a:solidFill>
                  <a:srgbClr val="404040"/>
                </a:solidFill>
                <a:latin typeface="Arial"/>
                <a:cs typeface="Arial"/>
              </a:rPr>
              <a:t> </a:t>
            </a:r>
            <a:r>
              <a:rPr sz="1000" dirty="0">
                <a:solidFill>
                  <a:srgbClr val="404040"/>
                </a:solidFill>
                <a:latin typeface="Arial"/>
                <a:cs typeface="Arial"/>
              </a:rPr>
              <a:t>figures,</a:t>
            </a:r>
            <a:r>
              <a:rPr sz="1000" spc="-40" dirty="0">
                <a:solidFill>
                  <a:srgbClr val="404040"/>
                </a:solidFill>
                <a:latin typeface="Arial"/>
                <a:cs typeface="Arial"/>
              </a:rPr>
              <a:t> </a:t>
            </a:r>
            <a:r>
              <a:rPr sz="1000" dirty="0">
                <a:solidFill>
                  <a:srgbClr val="404040"/>
                </a:solidFill>
                <a:latin typeface="Arial"/>
                <a:cs typeface="Arial"/>
              </a:rPr>
              <a:t>but</a:t>
            </a:r>
            <a:r>
              <a:rPr sz="1000" spc="-30" dirty="0">
                <a:solidFill>
                  <a:srgbClr val="404040"/>
                </a:solidFill>
                <a:latin typeface="Arial"/>
                <a:cs typeface="Arial"/>
              </a:rPr>
              <a:t> </a:t>
            </a:r>
            <a:r>
              <a:rPr sz="1000" dirty="0">
                <a:solidFill>
                  <a:srgbClr val="404040"/>
                </a:solidFill>
                <a:latin typeface="Arial"/>
                <a:cs typeface="Arial"/>
              </a:rPr>
              <a:t>this</a:t>
            </a:r>
            <a:r>
              <a:rPr sz="1000" spc="-25" dirty="0">
                <a:solidFill>
                  <a:srgbClr val="404040"/>
                </a:solidFill>
                <a:latin typeface="Arial"/>
                <a:cs typeface="Arial"/>
              </a:rPr>
              <a:t> </a:t>
            </a:r>
            <a:r>
              <a:rPr sz="1000" dirty="0">
                <a:solidFill>
                  <a:srgbClr val="404040"/>
                </a:solidFill>
                <a:latin typeface="Arial"/>
                <a:cs typeface="Arial"/>
              </a:rPr>
              <a:t>has</a:t>
            </a:r>
            <a:r>
              <a:rPr sz="1000" spc="-35" dirty="0">
                <a:solidFill>
                  <a:srgbClr val="404040"/>
                </a:solidFill>
                <a:latin typeface="Arial"/>
                <a:cs typeface="Arial"/>
              </a:rPr>
              <a:t> </a:t>
            </a:r>
            <a:r>
              <a:rPr sz="1000" dirty="0">
                <a:solidFill>
                  <a:srgbClr val="404040"/>
                </a:solidFill>
                <a:latin typeface="Arial"/>
                <a:cs typeface="Arial"/>
              </a:rPr>
              <a:t>been</a:t>
            </a:r>
            <a:r>
              <a:rPr sz="1000" spc="-40" dirty="0">
                <a:solidFill>
                  <a:srgbClr val="404040"/>
                </a:solidFill>
                <a:latin typeface="Arial"/>
                <a:cs typeface="Arial"/>
              </a:rPr>
              <a:t> </a:t>
            </a:r>
            <a:r>
              <a:rPr sz="1000" dirty="0">
                <a:solidFill>
                  <a:srgbClr val="404040"/>
                </a:solidFill>
                <a:latin typeface="Arial"/>
                <a:cs typeface="Arial"/>
              </a:rPr>
              <a:t>rebased</a:t>
            </a:r>
            <a:r>
              <a:rPr sz="1000" spc="-45" dirty="0">
                <a:solidFill>
                  <a:srgbClr val="404040"/>
                </a:solidFill>
                <a:latin typeface="Arial"/>
                <a:cs typeface="Arial"/>
              </a:rPr>
              <a:t> </a:t>
            </a:r>
            <a:r>
              <a:rPr sz="1000" dirty="0">
                <a:solidFill>
                  <a:srgbClr val="404040"/>
                </a:solidFill>
                <a:latin typeface="Arial"/>
                <a:cs typeface="Arial"/>
              </a:rPr>
              <a:t>for</a:t>
            </a:r>
            <a:r>
              <a:rPr sz="1000" spc="-40" dirty="0">
                <a:solidFill>
                  <a:srgbClr val="404040"/>
                </a:solidFill>
                <a:latin typeface="Arial"/>
                <a:cs typeface="Arial"/>
              </a:rPr>
              <a:t> </a:t>
            </a:r>
            <a:r>
              <a:rPr sz="1000" dirty="0">
                <a:solidFill>
                  <a:srgbClr val="404040"/>
                </a:solidFill>
                <a:latin typeface="Arial"/>
                <a:cs typeface="Arial"/>
              </a:rPr>
              <a:t>reporting</a:t>
            </a:r>
            <a:r>
              <a:rPr sz="1000" spc="-30" dirty="0">
                <a:solidFill>
                  <a:srgbClr val="404040"/>
                </a:solidFill>
                <a:latin typeface="Arial"/>
                <a:cs typeface="Arial"/>
              </a:rPr>
              <a:t> </a:t>
            </a:r>
            <a:r>
              <a:rPr sz="1000" dirty="0">
                <a:solidFill>
                  <a:srgbClr val="404040"/>
                </a:solidFill>
                <a:latin typeface="Arial"/>
                <a:cs typeface="Arial"/>
              </a:rPr>
              <a:t>purposes</a:t>
            </a:r>
            <a:r>
              <a:rPr sz="1000" spc="-40" dirty="0">
                <a:solidFill>
                  <a:srgbClr val="404040"/>
                </a:solidFill>
                <a:latin typeface="Arial"/>
                <a:cs typeface="Arial"/>
              </a:rPr>
              <a:t> </a:t>
            </a:r>
            <a:r>
              <a:rPr sz="1000" spc="-20" dirty="0">
                <a:solidFill>
                  <a:srgbClr val="404040"/>
                </a:solidFill>
                <a:latin typeface="Arial"/>
                <a:cs typeface="Arial"/>
              </a:rPr>
              <a:t>here</a:t>
            </a:r>
            <a:endParaRPr sz="1000">
              <a:latin typeface="Arial"/>
              <a:cs typeface="Arial"/>
            </a:endParaRPr>
          </a:p>
        </p:txBody>
      </p:sp>
      <p:sp>
        <p:nvSpPr>
          <p:cNvPr id="87" name="object 8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18</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5C5B5A"/>
                </a:solidFill>
              </a:rPr>
              <a:t>Respondents</a:t>
            </a:r>
            <a:r>
              <a:rPr sz="1600" spc="-25" dirty="0">
                <a:solidFill>
                  <a:srgbClr val="5C5B5A"/>
                </a:solidFill>
              </a:rPr>
              <a:t> </a:t>
            </a:r>
            <a:r>
              <a:rPr sz="1600" dirty="0">
                <a:solidFill>
                  <a:srgbClr val="5C5B5A"/>
                </a:solidFill>
              </a:rPr>
              <a:t>with</a:t>
            </a:r>
            <a:r>
              <a:rPr sz="1600" spc="-75" dirty="0">
                <a:solidFill>
                  <a:srgbClr val="5C5B5A"/>
                </a:solidFill>
              </a:rPr>
              <a:t> </a:t>
            </a:r>
            <a:r>
              <a:rPr sz="1600" dirty="0">
                <a:solidFill>
                  <a:srgbClr val="585858"/>
                </a:solidFill>
              </a:rPr>
              <a:t>low</a:t>
            </a:r>
            <a:r>
              <a:rPr sz="1600" spc="-20" dirty="0">
                <a:solidFill>
                  <a:srgbClr val="585858"/>
                </a:solidFill>
              </a:rPr>
              <a:t> </a:t>
            </a:r>
            <a:r>
              <a:rPr sz="1600" dirty="0">
                <a:solidFill>
                  <a:srgbClr val="585858"/>
                </a:solidFill>
              </a:rPr>
              <a:t>levels of</a:t>
            </a:r>
            <a:r>
              <a:rPr sz="1600" spc="-30" dirty="0">
                <a:solidFill>
                  <a:srgbClr val="585858"/>
                </a:solidFill>
              </a:rPr>
              <a:t> </a:t>
            </a:r>
            <a:r>
              <a:rPr sz="1600" dirty="0">
                <a:solidFill>
                  <a:srgbClr val="585858"/>
                </a:solidFill>
              </a:rPr>
              <a:t>life</a:t>
            </a:r>
            <a:r>
              <a:rPr sz="1600" spc="-30" dirty="0">
                <a:solidFill>
                  <a:srgbClr val="585858"/>
                </a:solidFill>
              </a:rPr>
              <a:t> </a:t>
            </a:r>
            <a:r>
              <a:rPr sz="1600" dirty="0">
                <a:solidFill>
                  <a:srgbClr val="585858"/>
                </a:solidFill>
              </a:rPr>
              <a:t>satisfaction</a:t>
            </a:r>
            <a:r>
              <a:rPr sz="1600" spc="-10" dirty="0">
                <a:solidFill>
                  <a:srgbClr val="585858"/>
                </a:solidFill>
              </a:rPr>
              <a:t> </a:t>
            </a:r>
            <a:r>
              <a:rPr sz="1600" dirty="0">
                <a:solidFill>
                  <a:srgbClr val="585858"/>
                </a:solidFill>
              </a:rPr>
              <a:t>and</a:t>
            </a:r>
            <a:r>
              <a:rPr sz="1600" spc="-40" dirty="0">
                <a:solidFill>
                  <a:srgbClr val="585858"/>
                </a:solidFill>
              </a:rPr>
              <a:t> </a:t>
            </a:r>
            <a:r>
              <a:rPr sz="1600" dirty="0">
                <a:solidFill>
                  <a:srgbClr val="585858"/>
                </a:solidFill>
              </a:rPr>
              <a:t>low</a:t>
            </a:r>
            <a:r>
              <a:rPr sz="1600" spc="-20" dirty="0">
                <a:solidFill>
                  <a:srgbClr val="585858"/>
                </a:solidFill>
              </a:rPr>
              <a:t> </a:t>
            </a:r>
            <a:r>
              <a:rPr sz="1600" dirty="0">
                <a:solidFill>
                  <a:srgbClr val="585858"/>
                </a:solidFill>
              </a:rPr>
              <a:t>feelings</a:t>
            </a:r>
            <a:r>
              <a:rPr sz="1600" spc="-25" dirty="0">
                <a:solidFill>
                  <a:srgbClr val="585858"/>
                </a:solidFill>
              </a:rPr>
              <a:t> </a:t>
            </a:r>
            <a:r>
              <a:rPr sz="1600" dirty="0">
                <a:solidFill>
                  <a:srgbClr val="585858"/>
                </a:solidFill>
              </a:rPr>
              <a:t>that</a:t>
            </a:r>
            <a:r>
              <a:rPr sz="1600" spc="-30" dirty="0">
                <a:solidFill>
                  <a:srgbClr val="585858"/>
                </a:solidFill>
              </a:rPr>
              <a:t> </a:t>
            </a:r>
            <a:r>
              <a:rPr sz="1600" dirty="0">
                <a:solidFill>
                  <a:srgbClr val="585858"/>
                </a:solidFill>
              </a:rPr>
              <a:t>things</a:t>
            </a:r>
            <a:r>
              <a:rPr sz="1600" spc="-15" dirty="0">
                <a:solidFill>
                  <a:srgbClr val="585858"/>
                </a:solidFill>
              </a:rPr>
              <a:t> </a:t>
            </a:r>
            <a:r>
              <a:rPr sz="1600" dirty="0">
                <a:solidFill>
                  <a:srgbClr val="585858"/>
                </a:solidFill>
              </a:rPr>
              <a:t>they</a:t>
            </a:r>
            <a:r>
              <a:rPr sz="1600" spc="-35" dirty="0">
                <a:solidFill>
                  <a:srgbClr val="585858"/>
                </a:solidFill>
              </a:rPr>
              <a:t> </a:t>
            </a:r>
            <a:r>
              <a:rPr sz="1600" dirty="0">
                <a:solidFill>
                  <a:srgbClr val="585858"/>
                </a:solidFill>
              </a:rPr>
              <a:t>do</a:t>
            </a:r>
            <a:r>
              <a:rPr sz="1600" spc="-40" dirty="0">
                <a:solidFill>
                  <a:srgbClr val="585858"/>
                </a:solidFill>
              </a:rPr>
              <a:t> </a:t>
            </a:r>
            <a:r>
              <a:rPr sz="1600" dirty="0">
                <a:solidFill>
                  <a:srgbClr val="585858"/>
                </a:solidFill>
              </a:rPr>
              <a:t>in</a:t>
            </a:r>
            <a:r>
              <a:rPr sz="1600" spc="-30" dirty="0">
                <a:solidFill>
                  <a:srgbClr val="585858"/>
                </a:solidFill>
              </a:rPr>
              <a:t> </a:t>
            </a:r>
            <a:r>
              <a:rPr sz="1600" dirty="0">
                <a:solidFill>
                  <a:srgbClr val="585858"/>
                </a:solidFill>
              </a:rPr>
              <a:t>their</a:t>
            </a:r>
            <a:r>
              <a:rPr sz="1600" spc="-20" dirty="0">
                <a:solidFill>
                  <a:srgbClr val="585858"/>
                </a:solidFill>
              </a:rPr>
              <a:t> </a:t>
            </a:r>
            <a:r>
              <a:rPr sz="1600" dirty="0">
                <a:solidFill>
                  <a:srgbClr val="585858"/>
                </a:solidFill>
              </a:rPr>
              <a:t>life</a:t>
            </a:r>
            <a:r>
              <a:rPr sz="1600" spc="-30" dirty="0">
                <a:solidFill>
                  <a:srgbClr val="585858"/>
                </a:solidFill>
              </a:rPr>
              <a:t> </a:t>
            </a:r>
            <a:r>
              <a:rPr sz="1600" dirty="0">
                <a:solidFill>
                  <a:srgbClr val="585858"/>
                </a:solidFill>
              </a:rPr>
              <a:t>are worthwhile</a:t>
            </a:r>
            <a:r>
              <a:rPr sz="1600" spc="-50" dirty="0">
                <a:solidFill>
                  <a:srgbClr val="585858"/>
                </a:solidFill>
              </a:rPr>
              <a:t> </a:t>
            </a:r>
            <a:r>
              <a:rPr sz="1600" spc="-20" dirty="0">
                <a:solidFill>
                  <a:srgbClr val="5C5B5A"/>
                </a:solidFill>
              </a:rPr>
              <a:t>are, </a:t>
            </a:r>
            <a:r>
              <a:rPr sz="1600" dirty="0">
                <a:solidFill>
                  <a:srgbClr val="5C5B5A"/>
                </a:solidFill>
              </a:rPr>
              <a:t>perhaps</a:t>
            </a:r>
            <a:r>
              <a:rPr sz="1600" spc="-55" dirty="0">
                <a:solidFill>
                  <a:srgbClr val="5C5B5A"/>
                </a:solidFill>
              </a:rPr>
              <a:t> </a:t>
            </a:r>
            <a:r>
              <a:rPr sz="1600" spc="-10" dirty="0">
                <a:solidFill>
                  <a:srgbClr val="5C5B5A"/>
                </a:solidFill>
              </a:rPr>
              <a:t>unsurprisingly, </a:t>
            </a:r>
            <a:r>
              <a:rPr sz="1600" dirty="0">
                <a:solidFill>
                  <a:srgbClr val="5C5B5A"/>
                </a:solidFill>
              </a:rPr>
              <a:t>significantly</a:t>
            </a:r>
            <a:r>
              <a:rPr sz="1600" spc="-20" dirty="0">
                <a:solidFill>
                  <a:srgbClr val="5C5B5A"/>
                </a:solidFill>
              </a:rPr>
              <a:t> </a:t>
            </a:r>
            <a:r>
              <a:rPr sz="1600" dirty="0">
                <a:solidFill>
                  <a:srgbClr val="5C5B5A"/>
                </a:solidFill>
              </a:rPr>
              <a:t>more</a:t>
            </a:r>
            <a:r>
              <a:rPr sz="1600" spc="-40" dirty="0">
                <a:solidFill>
                  <a:srgbClr val="5C5B5A"/>
                </a:solidFill>
              </a:rPr>
              <a:t> </a:t>
            </a:r>
            <a:r>
              <a:rPr sz="1600" dirty="0">
                <a:solidFill>
                  <a:srgbClr val="5C5B5A"/>
                </a:solidFill>
              </a:rPr>
              <a:t>likely</a:t>
            </a:r>
            <a:r>
              <a:rPr sz="1600" spc="-50" dirty="0">
                <a:solidFill>
                  <a:srgbClr val="5C5B5A"/>
                </a:solidFill>
              </a:rPr>
              <a:t> </a:t>
            </a:r>
            <a:r>
              <a:rPr sz="1600" dirty="0">
                <a:solidFill>
                  <a:srgbClr val="5C5B5A"/>
                </a:solidFill>
              </a:rPr>
              <a:t>to</a:t>
            </a:r>
            <a:r>
              <a:rPr sz="1600" spc="-50" dirty="0">
                <a:solidFill>
                  <a:srgbClr val="5C5B5A"/>
                </a:solidFill>
              </a:rPr>
              <a:t> </a:t>
            </a:r>
            <a:r>
              <a:rPr sz="1600" dirty="0">
                <a:solidFill>
                  <a:srgbClr val="5C5B5A"/>
                </a:solidFill>
              </a:rPr>
              <a:t>feel</a:t>
            </a:r>
            <a:r>
              <a:rPr sz="1600" spc="-80" dirty="0">
                <a:solidFill>
                  <a:srgbClr val="5C5B5A"/>
                </a:solidFill>
              </a:rPr>
              <a:t> </a:t>
            </a:r>
            <a:r>
              <a:rPr sz="1600" dirty="0"/>
              <a:t>low</a:t>
            </a:r>
            <a:r>
              <a:rPr sz="1600" spc="-50" dirty="0"/>
              <a:t> </a:t>
            </a:r>
            <a:r>
              <a:rPr sz="1600" dirty="0"/>
              <a:t>hopefulness</a:t>
            </a:r>
            <a:r>
              <a:rPr sz="1600" spc="-30" dirty="0"/>
              <a:t> </a:t>
            </a:r>
            <a:r>
              <a:rPr sz="1600" dirty="0">
                <a:solidFill>
                  <a:srgbClr val="5C5B5A"/>
                </a:solidFill>
              </a:rPr>
              <a:t>and</a:t>
            </a:r>
            <a:r>
              <a:rPr sz="1600" spc="-60" dirty="0">
                <a:solidFill>
                  <a:srgbClr val="5C5B5A"/>
                </a:solidFill>
              </a:rPr>
              <a:t> </a:t>
            </a:r>
            <a:r>
              <a:rPr sz="1600" dirty="0">
                <a:solidFill>
                  <a:srgbClr val="5C5B5A"/>
                </a:solidFill>
              </a:rPr>
              <a:t>that</a:t>
            </a:r>
            <a:r>
              <a:rPr sz="1600" spc="-45" dirty="0">
                <a:solidFill>
                  <a:srgbClr val="5C5B5A"/>
                </a:solidFill>
              </a:rPr>
              <a:t> </a:t>
            </a:r>
            <a:r>
              <a:rPr sz="1600" dirty="0"/>
              <a:t>society</a:t>
            </a:r>
            <a:r>
              <a:rPr sz="1600" spc="-45" dirty="0"/>
              <a:t> </a:t>
            </a:r>
            <a:r>
              <a:rPr sz="1600" dirty="0"/>
              <a:t>treats</a:t>
            </a:r>
            <a:r>
              <a:rPr sz="1600" spc="-50" dirty="0"/>
              <a:t> </a:t>
            </a:r>
            <a:r>
              <a:rPr sz="1600" dirty="0"/>
              <a:t>them</a:t>
            </a:r>
            <a:r>
              <a:rPr sz="1600" spc="-45" dirty="0"/>
              <a:t> </a:t>
            </a:r>
            <a:r>
              <a:rPr sz="1600" spc="-10" dirty="0"/>
              <a:t>unfairly</a:t>
            </a:r>
            <a:r>
              <a:rPr sz="1600" spc="-10" dirty="0">
                <a:solidFill>
                  <a:srgbClr val="5C5B5A"/>
                </a:solidFill>
              </a:rPr>
              <a:t>.</a:t>
            </a:r>
            <a:r>
              <a:rPr sz="1600" dirty="0">
                <a:solidFill>
                  <a:srgbClr val="5C5B5A"/>
                </a:solidFill>
              </a:rPr>
              <a:t> </a:t>
            </a:r>
            <a:r>
              <a:rPr sz="1600" spc="-10" dirty="0">
                <a:solidFill>
                  <a:srgbClr val="5C5B5A"/>
                </a:solidFill>
              </a:rPr>
              <a:t>Those </a:t>
            </a:r>
            <a:r>
              <a:rPr sz="1600" dirty="0">
                <a:solidFill>
                  <a:srgbClr val="5C5B5A"/>
                </a:solidFill>
              </a:rPr>
              <a:t>who</a:t>
            </a:r>
            <a:r>
              <a:rPr sz="1600" spc="-65" dirty="0">
                <a:solidFill>
                  <a:srgbClr val="5C5B5A"/>
                </a:solidFill>
              </a:rPr>
              <a:t> </a:t>
            </a:r>
            <a:r>
              <a:rPr sz="1600" dirty="0">
                <a:solidFill>
                  <a:srgbClr val="5C5B5A"/>
                </a:solidFill>
              </a:rPr>
              <a:t>do</a:t>
            </a:r>
            <a:r>
              <a:rPr sz="1600" spc="-30" dirty="0">
                <a:solidFill>
                  <a:srgbClr val="5C5B5A"/>
                </a:solidFill>
              </a:rPr>
              <a:t> </a:t>
            </a:r>
            <a:r>
              <a:rPr sz="1600" dirty="0">
                <a:solidFill>
                  <a:srgbClr val="5C5B5A"/>
                </a:solidFill>
              </a:rPr>
              <a:t>not</a:t>
            </a:r>
            <a:r>
              <a:rPr sz="1600" spc="-20" dirty="0">
                <a:solidFill>
                  <a:srgbClr val="5C5B5A"/>
                </a:solidFill>
              </a:rPr>
              <a:t> </a:t>
            </a:r>
            <a:r>
              <a:rPr sz="1600" dirty="0">
                <a:solidFill>
                  <a:srgbClr val="5C5B5A"/>
                </a:solidFill>
              </a:rPr>
              <a:t>feel</a:t>
            </a:r>
            <a:r>
              <a:rPr sz="1600" spc="-10" dirty="0">
                <a:solidFill>
                  <a:srgbClr val="5C5B5A"/>
                </a:solidFill>
              </a:rPr>
              <a:t> </a:t>
            </a:r>
            <a:r>
              <a:rPr sz="1600" dirty="0">
                <a:solidFill>
                  <a:srgbClr val="5C5B5A"/>
                </a:solidFill>
              </a:rPr>
              <a:t>they</a:t>
            </a:r>
            <a:r>
              <a:rPr sz="1600" spc="-30" dirty="0">
                <a:solidFill>
                  <a:srgbClr val="5C5B5A"/>
                </a:solidFill>
              </a:rPr>
              <a:t> </a:t>
            </a:r>
            <a:r>
              <a:rPr sz="1600" dirty="0">
                <a:solidFill>
                  <a:srgbClr val="5C5B5A"/>
                </a:solidFill>
              </a:rPr>
              <a:t>can</a:t>
            </a:r>
            <a:r>
              <a:rPr sz="1600" spc="-30" dirty="0">
                <a:solidFill>
                  <a:srgbClr val="5C5B5A"/>
                </a:solidFill>
              </a:rPr>
              <a:t> </a:t>
            </a:r>
            <a:r>
              <a:rPr sz="1600" dirty="0">
                <a:solidFill>
                  <a:srgbClr val="5C5B5A"/>
                </a:solidFill>
              </a:rPr>
              <a:t>look</a:t>
            </a:r>
            <a:r>
              <a:rPr sz="1600" spc="-25" dirty="0">
                <a:solidFill>
                  <a:srgbClr val="5C5B5A"/>
                </a:solidFill>
              </a:rPr>
              <a:t> </a:t>
            </a:r>
            <a:r>
              <a:rPr sz="1600" dirty="0">
                <a:solidFill>
                  <a:srgbClr val="5C5B5A"/>
                </a:solidFill>
              </a:rPr>
              <a:t>after</a:t>
            </a:r>
            <a:r>
              <a:rPr sz="1600" spc="-10" dirty="0">
                <a:solidFill>
                  <a:srgbClr val="5C5B5A"/>
                </a:solidFill>
              </a:rPr>
              <a:t> </a:t>
            </a:r>
            <a:r>
              <a:rPr sz="1600" dirty="0">
                <a:solidFill>
                  <a:srgbClr val="5C5B5A"/>
                </a:solidFill>
              </a:rPr>
              <a:t>their</a:t>
            </a:r>
            <a:r>
              <a:rPr sz="1600" spc="-10" dirty="0">
                <a:solidFill>
                  <a:srgbClr val="5C5B5A"/>
                </a:solidFill>
              </a:rPr>
              <a:t> </a:t>
            </a:r>
            <a:r>
              <a:rPr sz="1600" dirty="0">
                <a:solidFill>
                  <a:srgbClr val="5C5B5A"/>
                </a:solidFill>
              </a:rPr>
              <a:t>own</a:t>
            </a:r>
            <a:r>
              <a:rPr sz="1600" spc="-50" dirty="0">
                <a:solidFill>
                  <a:srgbClr val="5C5B5A"/>
                </a:solidFill>
              </a:rPr>
              <a:t> </a:t>
            </a:r>
            <a:r>
              <a:rPr sz="1600" dirty="0">
                <a:solidFill>
                  <a:srgbClr val="5C5B5A"/>
                </a:solidFill>
              </a:rPr>
              <a:t>health</a:t>
            </a:r>
            <a:r>
              <a:rPr sz="1600" spc="-20" dirty="0">
                <a:solidFill>
                  <a:srgbClr val="5C5B5A"/>
                </a:solidFill>
              </a:rPr>
              <a:t> </a:t>
            </a:r>
            <a:r>
              <a:rPr sz="1600" dirty="0">
                <a:solidFill>
                  <a:srgbClr val="5C5B5A"/>
                </a:solidFill>
              </a:rPr>
              <a:t>also</a:t>
            </a:r>
            <a:r>
              <a:rPr sz="1600" spc="-30" dirty="0">
                <a:solidFill>
                  <a:srgbClr val="5C5B5A"/>
                </a:solidFill>
              </a:rPr>
              <a:t> </a:t>
            </a:r>
            <a:r>
              <a:rPr sz="1600" dirty="0">
                <a:solidFill>
                  <a:srgbClr val="5C5B5A"/>
                </a:solidFill>
              </a:rPr>
              <a:t>continue</a:t>
            </a:r>
            <a:r>
              <a:rPr sz="1600" spc="-10" dirty="0">
                <a:solidFill>
                  <a:srgbClr val="5C5B5A"/>
                </a:solidFill>
              </a:rPr>
              <a:t> </a:t>
            </a:r>
            <a:r>
              <a:rPr sz="1600" dirty="0">
                <a:solidFill>
                  <a:srgbClr val="5C5B5A"/>
                </a:solidFill>
              </a:rPr>
              <a:t>to</a:t>
            </a:r>
            <a:r>
              <a:rPr sz="1600" spc="-30" dirty="0">
                <a:solidFill>
                  <a:srgbClr val="5C5B5A"/>
                </a:solidFill>
              </a:rPr>
              <a:t> </a:t>
            </a:r>
            <a:r>
              <a:rPr sz="1600" dirty="0">
                <a:solidFill>
                  <a:srgbClr val="5C5B5A"/>
                </a:solidFill>
              </a:rPr>
              <a:t>be</a:t>
            </a:r>
            <a:r>
              <a:rPr sz="1600" spc="-25" dirty="0">
                <a:solidFill>
                  <a:srgbClr val="5C5B5A"/>
                </a:solidFill>
              </a:rPr>
              <a:t> </a:t>
            </a:r>
            <a:r>
              <a:rPr sz="1600" dirty="0">
                <a:solidFill>
                  <a:srgbClr val="5C5B5A"/>
                </a:solidFill>
              </a:rPr>
              <a:t>less</a:t>
            </a:r>
            <a:r>
              <a:rPr sz="1600" spc="-25" dirty="0">
                <a:solidFill>
                  <a:srgbClr val="5C5B5A"/>
                </a:solidFill>
              </a:rPr>
              <a:t> </a:t>
            </a:r>
            <a:r>
              <a:rPr sz="1600" dirty="0">
                <a:solidFill>
                  <a:srgbClr val="5C5B5A"/>
                </a:solidFill>
              </a:rPr>
              <a:t>positive</a:t>
            </a:r>
            <a:r>
              <a:rPr sz="1600" spc="20" dirty="0">
                <a:solidFill>
                  <a:srgbClr val="5C5B5A"/>
                </a:solidFill>
              </a:rPr>
              <a:t> </a:t>
            </a:r>
            <a:r>
              <a:rPr sz="1600" dirty="0">
                <a:solidFill>
                  <a:srgbClr val="5C5B5A"/>
                </a:solidFill>
              </a:rPr>
              <a:t>about</a:t>
            </a:r>
            <a:r>
              <a:rPr sz="1600" spc="-20" dirty="0">
                <a:solidFill>
                  <a:srgbClr val="5C5B5A"/>
                </a:solidFill>
              </a:rPr>
              <a:t> </a:t>
            </a:r>
            <a:r>
              <a:rPr sz="1600" dirty="0">
                <a:solidFill>
                  <a:srgbClr val="5C5B5A"/>
                </a:solidFill>
              </a:rPr>
              <a:t>these</a:t>
            </a:r>
            <a:r>
              <a:rPr sz="1600" spc="-15" dirty="0">
                <a:solidFill>
                  <a:srgbClr val="5C5B5A"/>
                </a:solidFill>
              </a:rPr>
              <a:t> </a:t>
            </a:r>
            <a:r>
              <a:rPr sz="1600" dirty="0">
                <a:solidFill>
                  <a:srgbClr val="5C5B5A"/>
                </a:solidFill>
              </a:rPr>
              <a:t>two</a:t>
            </a:r>
            <a:r>
              <a:rPr sz="1600" spc="-50" dirty="0">
                <a:solidFill>
                  <a:srgbClr val="5C5B5A"/>
                </a:solidFill>
              </a:rPr>
              <a:t> </a:t>
            </a:r>
            <a:r>
              <a:rPr sz="1600" spc="-10" dirty="0">
                <a:solidFill>
                  <a:srgbClr val="5C5B5A"/>
                </a:solidFill>
              </a:rPr>
              <a:t>metrics.</a:t>
            </a:r>
            <a:endParaRPr sz="1600"/>
          </a:p>
        </p:txBody>
      </p:sp>
      <p:grpSp>
        <p:nvGrpSpPr>
          <p:cNvPr id="4" name="object 4"/>
          <p:cNvGrpSpPr/>
          <p:nvPr/>
        </p:nvGrpSpPr>
        <p:grpSpPr>
          <a:xfrm>
            <a:off x="580529" y="898804"/>
            <a:ext cx="5409565" cy="458470"/>
            <a:chOff x="580529" y="898804"/>
            <a:chExt cx="5409565" cy="458470"/>
          </a:xfrm>
        </p:grpSpPr>
        <p:sp>
          <p:nvSpPr>
            <p:cNvPr id="5" name="object 5"/>
            <p:cNvSpPr/>
            <p:nvPr/>
          </p:nvSpPr>
          <p:spPr>
            <a:xfrm>
              <a:off x="585292" y="903566"/>
              <a:ext cx="5400040" cy="448945"/>
            </a:xfrm>
            <a:custGeom>
              <a:avLst/>
              <a:gdLst/>
              <a:ahLst/>
              <a:cxnLst/>
              <a:rect l="l" t="t" r="r" b="b"/>
              <a:pathLst>
                <a:path w="5400040" h="448944">
                  <a:moveTo>
                    <a:pt x="5400040" y="0"/>
                  </a:moveTo>
                  <a:lnTo>
                    <a:pt x="0" y="0"/>
                  </a:lnTo>
                  <a:lnTo>
                    <a:pt x="0" y="448348"/>
                  </a:lnTo>
                  <a:lnTo>
                    <a:pt x="5400040" y="448348"/>
                  </a:lnTo>
                  <a:lnTo>
                    <a:pt x="5400040" y="0"/>
                  </a:lnTo>
                  <a:close/>
                </a:path>
              </a:pathLst>
            </a:custGeom>
            <a:solidFill>
              <a:srgbClr val="5C5B5A"/>
            </a:solidFill>
          </p:spPr>
          <p:txBody>
            <a:bodyPr wrap="square" lIns="0" tIns="0" rIns="0" bIns="0" rtlCol="0"/>
            <a:lstStyle/>
            <a:p>
              <a:endParaRPr/>
            </a:p>
          </p:txBody>
        </p:sp>
        <p:sp>
          <p:nvSpPr>
            <p:cNvPr id="6" name="object 6"/>
            <p:cNvSpPr/>
            <p:nvPr/>
          </p:nvSpPr>
          <p:spPr>
            <a:xfrm>
              <a:off x="585292" y="903566"/>
              <a:ext cx="5400040" cy="448945"/>
            </a:xfrm>
            <a:custGeom>
              <a:avLst/>
              <a:gdLst/>
              <a:ahLst/>
              <a:cxnLst/>
              <a:rect l="l" t="t" r="r" b="b"/>
              <a:pathLst>
                <a:path w="5400040" h="448944">
                  <a:moveTo>
                    <a:pt x="0" y="448348"/>
                  </a:moveTo>
                  <a:lnTo>
                    <a:pt x="5400040" y="448348"/>
                  </a:lnTo>
                  <a:lnTo>
                    <a:pt x="5400040" y="0"/>
                  </a:lnTo>
                  <a:lnTo>
                    <a:pt x="0" y="0"/>
                  </a:lnTo>
                  <a:lnTo>
                    <a:pt x="0" y="448348"/>
                  </a:lnTo>
                  <a:close/>
                </a:path>
              </a:pathLst>
            </a:custGeom>
            <a:ln w="9525">
              <a:solidFill>
                <a:srgbClr val="5C5B5A"/>
              </a:solidFill>
            </a:ln>
          </p:spPr>
          <p:txBody>
            <a:bodyPr wrap="square" lIns="0" tIns="0" rIns="0" bIns="0" rtlCol="0"/>
            <a:lstStyle/>
            <a:p>
              <a:endParaRPr/>
            </a:p>
          </p:txBody>
        </p:sp>
      </p:grpSp>
      <p:sp>
        <p:nvSpPr>
          <p:cNvPr id="7" name="object 7"/>
          <p:cNvSpPr txBox="1"/>
          <p:nvPr/>
        </p:nvSpPr>
        <p:spPr>
          <a:xfrm>
            <a:off x="858113" y="927861"/>
            <a:ext cx="4852670" cy="391160"/>
          </a:xfrm>
          <a:prstGeom prst="rect">
            <a:avLst/>
          </a:prstGeom>
        </p:spPr>
        <p:txBody>
          <a:bodyPr vert="horz" wrap="square" lIns="0" tIns="12700" rIns="0" bIns="0" rtlCol="0">
            <a:spAutoFit/>
          </a:bodyPr>
          <a:lstStyle/>
          <a:p>
            <a:pPr marL="2169160" marR="5080" indent="-2157095">
              <a:lnSpc>
                <a:spcPct val="100000"/>
              </a:lnSpc>
              <a:spcBef>
                <a:spcPts val="100"/>
              </a:spcBef>
            </a:pPr>
            <a:r>
              <a:rPr sz="1200" b="1" dirty="0">
                <a:solidFill>
                  <a:srgbClr val="FFFFFF"/>
                </a:solidFill>
                <a:latin typeface="Arial"/>
                <a:cs typeface="Arial"/>
              </a:rPr>
              <a:t>%</a:t>
            </a:r>
            <a:r>
              <a:rPr sz="1200" b="1" spc="-25" dirty="0">
                <a:solidFill>
                  <a:srgbClr val="FFFFFF"/>
                </a:solidFill>
                <a:latin typeface="Arial"/>
                <a:cs typeface="Arial"/>
              </a:rPr>
              <a:t> </a:t>
            </a:r>
            <a:r>
              <a:rPr sz="1200" b="1" dirty="0">
                <a:solidFill>
                  <a:srgbClr val="FFFFFF"/>
                </a:solidFill>
                <a:latin typeface="Arial"/>
                <a:cs typeface="Arial"/>
              </a:rPr>
              <a:t>with</a:t>
            </a:r>
            <a:r>
              <a:rPr sz="1200" b="1" spc="-35" dirty="0">
                <a:solidFill>
                  <a:srgbClr val="FFFFFF"/>
                </a:solidFill>
                <a:latin typeface="Arial"/>
                <a:cs typeface="Arial"/>
              </a:rPr>
              <a:t> </a:t>
            </a:r>
            <a:r>
              <a:rPr sz="1200" b="1" dirty="0">
                <a:solidFill>
                  <a:srgbClr val="FFFFFF"/>
                </a:solidFill>
                <a:latin typeface="Arial"/>
                <a:cs typeface="Arial"/>
              </a:rPr>
              <a:t>higher</a:t>
            </a:r>
            <a:r>
              <a:rPr sz="1200" b="1" spc="-25" dirty="0">
                <a:solidFill>
                  <a:srgbClr val="FFFFFF"/>
                </a:solidFill>
                <a:latin typeface="Arial"/>
                <a:cs typeface="Arial"/>
              </a:rPr>
              <a:t> </a:t>
            </a:r>
            <a:r>
              <a:rPr sz="1200" b="1" dirty="0">
                <a:solidFill>
                  <a:srgbClr val="FFFFFF"/>
                </a:solidFill>
                <a:latin typeface="Arial"/>
                <a:cs typeface="Arial"/>
              </a:rPr>
              <a:t>levels</a:t>
            </a:r>
            <a:r>
              <a:rPr sz="1200" b="1" spc="-25" dirty="0">
                <a:solidFill>
                  <a:srgbClr val="FFFFFF"/>
                </a:solidFill>
                <a:latin typeface="Arial"/>
                <a:cs typeface="Arial"/>
              </a:rPr>
              <a:t> </a:t>
            </a:r>
            <a:r>
              <a:rPr sz="1200" b="1" dirty="0">
                <a:solidFill>
                  <a:srgbClr val="FFFFFF"/>
                </a:solidFill>
                <a:latin typeface="Arial"/>
                <a:cs typeface="Arial"/>
              </a:rPr>
              <a:t>of</a:t>
            </a:r>
            <a:r>
              <a:rPr sz="1200" b="1" spc="-20" dirty="0">
                <a:solidFill>
                  <a:srgbClr val="FFFFFF"/>
                </a:solidFill>
                <a:latin typeface="Arial"/>
                <a:cs typeface="Arial"/>
              </a:rPr>
              <a:t> </a:t>
            </a:r>
            <a:r>
              <a:rPr sz="1200" b="1" dirty="0">
                <a:solidFill>
                  <a:srgbClr val="FFFFFF"/>
                </a:solidFill>
                <a:latin typeface="Arial"/>
                <a:cs typeface="Arial"/>
              </a:rPr>
              <a:t>‘low’</a:t>
            </a:r>
            <a:r>
              <a:rPr sz="1200" b="1" spc="-80" dirty="0">
                <a:solidFill>
                  <a:srgbClr val="FFFFFF"/>
                </a:solidFill>
                <a:latin typeface="Arial"/>
                <a:cs typeface="Arial"/>
              </a:rPr>
              <a:t> </a:t>
            </a:r>
            <a:r>
              <a:rPr sz="1200" b="1" dirty="0">
                <a:solidFill>
                  <a:srgbClr val="FFFFFF"/>
                </a:solidFill>
                <a:latin typeface="Arial"/>
                <a:cs typeface="Arial"/>
              </a:rPr>
              <a:t>hopefulness</a:t>
            </a:r>
            <a:r>
              <a:rPr sz="1200" b="1" spc="-20" dirty="0">
                <a:solidFill>
                  <a:srgbClr val="FFFFFF"/>
                </a:solidFill>
                <a:latin typeface="Arial"/>
                <a:cs typeface="Arial"/>
              </a:rPr>
              <a:t> </a:t>
            </a:r>
            <a:r>
              <a:rPr sz="1200" b="1" dirty="0">
                <a:solidFill>
                  <a:srgbClr val="FFFFFF"/>
                </a:solidFill>
                <a:latin typeface="Arial"/>
                <a:cs typeface="Arial"/>
              </a:rPr>
              <a:t>compared</a:t>
            </a:r>
            <a:r>
              <a:rPr sz="1200" b="1" spc="-45" dirty="0">
                <a:solidFill>
                  <a:srgbClr val="FFFFFF"/>
                </a:solidFill>
                <a:latin typeface="Arial"/>
                <a:cs typeface="Arial"/>
              </a:rPr>
              <a:t> </a:t>
            </a:r>
            <a:r>
              <a:rPr sz="1200" b="1" dirty="0">
                <a:solidFill>
                  <a:srgbClr val="FFFFFF"/>
                </a:solidFill>
                <a:latin typeface="Arial"/>
                <a:cs typeface="Arial"/>
              </a:rPr>
              <a:t>to</a:t>
            </a:r>
            <a:r>
              <a:rPr sz="1200" b="1" spc="-20" dirty="0">
                <a:solidFill>
                  <a:srgbClr val="FFFFFF"/>
                </a:solidFill>
                <a:latin typeface="Arial"/>
                <a:cs typeface="Arial"/>
              </a:rPr>
              <a:t> </a:t>
            </a:r>
            <a:r>
              <a:rPr sz="1200" b="1" dirty="0">
                <a:solidFill>
                  <a:srgbClr val="FFFFFF"/>
                </a:solidFill>
                <a:latin typeface="Arial"/>
                <a:cs typeface="Arial"/>
              </a:rPr>
              <a:t>GM</a:t>
            </a:r>
            <a:r>
              <a:rPr sz="1200" b="1" spc="-20" dirty="0">
                <a:solidFill>
                  <a:srgbClr val="FFFFFF"/>
                </a:solidFill>
                <a:latin typeface="Arial"/>
                <a:cs typeface="Arial"/>
              </a:rPr>
              <a:t> </a:t>
            </a:r>
            <a:r>
              <a:rPr sz="1200" b="1" spc="-10" dirty="0">
                <a:solidFill>
                  <a:srgbClr val="FFFFFF"/>
                </a:solidFill>
                <a:latin typeface="Arial"/>
                <a:cs typeface="Arial"/>
              </a:rPr>
              <a:t>average (12%)*:</a:t>
            </a:r>
            <a:endParaRPr sz="1200">
              <a:latin typeface="Arial"/>
              <a:cs typeface="Arial"/>
            </a:endParaRPr>
          </a:p>
        </p:txBody>
      </p:sp>
      <p:sp>
        <p:nvSpPr>
          <p:cNvPr id="8" name="object 8"/>
          <p:cNvSpPr/>
          <p:nvPr/>
        </p:nvSpPr>
        <p:spPr>
          <a:xfrm>
            <a:off x="586003" y="1299451"/>
            <a:ext cx="5400040" cy="4631690"/>
          </a:xfrm>
          <a:custGeom>
            <a:avLst/>
            <a:gdLst/>
            <a:ahLst/>
            <a:cxnLst/>
            <a:rect l="l" t="t" r="r" b="b"/>
            <a:pathLst>
              <a:path w="5400040" h="4631690">
                <a:moveTo>
                  <a:pt x="0" y="4631436"/>
                </a:moveTo>
                <a:lnTo>
                  <a:pt x="5400040" y="4631436"/>
                </a:lnTo>
                <a:lnTo>
                  <a:pt x="5400040" y="0"/>
                </a:lnTo>
                <a:lnTo>
                  <a:pt x="0" y="0"/>
                </a:lnTo>
                <a:lnTo>
                  <a:pt x="0" y="4631436"/>
                </a:lnTo>
                <a:close/>
              </a:path>
            </a:pathLst>
          </a:custGeom>
          <a:ln w="9525">
            <a:solidFill>
              <a:srgbClr val="5C5B5A"/>
            </a:solidFill>
          </a:ln>
        </p:spPr>
        <p:txBody>
          <a:bodyPr wrap="square" lIns="0" tIns="0" rIns="0" bIns="0" rtlCol="0"/>
          <a:lstStyle/>
          <a:p>
            <a:endParaRPr/>
          </a:p>
        </p:txBody>
      </p:sp>
      <p:sp>
        <p:nvSpPr>
          <p:cNvPr id="9" name="object 9"/>
          <p:cNvSpPr txBox="1"/>
          <p:nvPr/>
        </p:nvSpPr>
        <p:spPr>
          <a:xfrm>
            <a:off x="664870" y="1390650"/>
            <a:ext cx="113665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10" name="object 10"/>
          <p:cNvSpPr txBox="1"/>
          <p:nvPr/>
        </p:nvSpPr>
        <p:spPr>
          <a:xfrm>
            <a:off x="664870" y="1625346"/>
            <a:ext cx="5237480" cy="857885"/>
          </a:xfrm>
          <a:prstGeom prst="rect">
            <a:avLst/>
          </a:prstGeom>
        </p:spPr>
        <p:txBody>
          <a:bodyPr vert="horz" wrap="square" lIns="0" tIns="12700" rIns="0" bIns="0" rtlCol="0">
            <a:spAutoFit/>
          </a:bodyPr>
          <a:lstStyle/>
          <a:p>
            <a:pPr marL="184785" marR="5080" indent="-172720">
              <a:lnSpc>
                <a:spcPct val="100000"/>
              </a:lnSpc>
              <a:spcBef>
                <a:spcPts val="100"/>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 disability</a:t>
            </a:r>
            <a:r>
              <a:rPr sz="1200" spc="-45" dirty="0">
                <a:solidFill>
                  <a:srgbClr val="5C5B5A"/>
                </a:solidFill>
                <a:latin typeface="Arial"/>
                <a:cs typeface="Arial"/>
              </a:rPr>
              <a:t> </a:t>
            </a:r>
            <a:r>
              <a:rPr sz="1200" dirty="0">
                <a:solidFill>
                  <a:srgbClr val="5C5B5A"/>
                </a:solidFill>
                <a:latin typeface="Arial"/>
                <a:cs typeface="Arial"/>
              </a:rPr>
              <a:t>(27%)</a:t>
            </a:r>
            <a:r>
              <a:rPr sz="1200" spc="-25" dirty="0">
                <a:solidFill>
                  <a:srgbClr val="5C5B5A"/>
                </a:solidFill>
                <a:latin typeface="Arial"/>
                <a:cs typeface="Arial"/>
              </a:rPr>
              <a:t> </a:t>
            </a:r>
            <a:r>
              <a:rPr sz="1200" dirty="0">
                <a:solidFill>
                  <a:srgbClr val="5C5B5A"/>
                </a:solidFill>
                <a:latin typeface="Arial"/>
                <a:cs typeface="Arial"/>
              </a:rPr>
              <a:t>including</a:t>
            </a:r>
            <a:r>
              <a:rPr sz="1200" spc="-35"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5" dirty="0">
                <a:solidFill>
                  <a:srgbClr val="5C5B5A"/>
                </a:solidFill>
                <a:latin typeface="Arial"/>
                <a:cs typeface="Arial"/>
              </a:rPr>
              <a:t> </a:t>
            </a:r>
            <a:r>
              <a:rPr sz="1200" dirty="0">
                <a:solidFill>
                  <a:srgbClr val="5C5B5A"/>
                </a:solidFill>
                <a:latin typeface="Arial"/>
                <a:cs typeface="Arial"/>
              </a:rPr>
              <a:t>health</a:t>
            </a:r>
            <a:r>
              <a:rPr sz="1200" spc="-55" dirty="0">
                <a:solidFill>
                  <a:srgbClr val="5C5B5A"/>
                </a:solidFill>
                <a:latin typeface="Arial"/>
                <a:cs typeface="Arial"/>
              </a:rPr>
              <a:t> </a:t>
            </a:r>
            <a:r>
              <a:rPr sz="1200" dirty="0">
                <a:solidFill>
                  <a:srgbClr val="5C5B5A"/>
                </a:solidFill>
                <a:latin typeface="Arial"/>
                <a:cs typeface="Arial"/>
              </a:rPr>
              <a:t>(36%),</a:t>
            </a:r>
            <a:r>
              <a:rPr sz="1200" spc="-15"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spc="-10" dirty="0">
                <a:solidFill>
                  <a:srgbClr val="5C5B5A"/>
                </a:solidFill>
                <a:latin typeface="Arial"/>
                <a:cs typeface="Arial"/>
              </a:rPr>
              <a:t>sensory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(30%),</a:t>
            </a:r>
            <a:r>
              <a:rPr sz="1200" spc="-15"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mobility</a:t>
            </a:r>
            <a:r>
              <a:rPr sz="1200" spc="-35"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spc="-10" dirty="0">
                <a:solidFill>
                  <a:srgbClr val="5C5B5A"/>
                </a:solidFill>
                <a:latin typeface="Arial"/>
                <a:cs typeface="Arial"/>
              </a:rPr>
              <a:t>(30%)</a:t>
            </a:r>
            <a:endParaRPr sz="1200">
              <a:latin typeface="Arial"/>
              <a:cs typeface="Arial"/>
            </a:endParaRPr>
          </a:p>
          <a:p>
            <a:pPr marL="185420" indent="-172720">
              <a:lnSpc>
                <a:spcPct val="100000"/>
              </a:lnSpc>
              <a:spcBef>
                <a:spcPts val="395"/>
              </a:spcBef>
              <a:buFont typeface="Arial"/>
              <a:buChar char="•"/>
              <a:tabLst>
                <a:tab pos="185420"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are</a:t>
            </a:r>
            <a:r>
              <a:rPr sz="1200" i="1" spc="-30" dirty="0">
                <a:solidFill>
                  <a:srgbClr val="5C5B5A"/>
                </a:solidFill>
                <a:latin typeface="Arial"/>
                <a:cs typeface="Arial"/>
              </a:rPr>
              <a:t> </a:t>
            </a:r>
            <a:r>
              <a:rPr sz="1200" i="1" dirty="0">
                <a:solidFill>
                  <a:srgbClr val="5C5B5A"/>
                </a:solidFill>
                <a:latin typeface="Arial"/>
                <a:cs typeface="Arial"/>
              </a:rPr>
              <a:t>bisexual</a:t>
            </a:r>
            <a:r>
              <a:rPr sz="1200" i="1" spc="-50" dirty="0">
                <a:solidFill>
                  <a:srgbClr val="5C5B5A"/>
                </a:solidFill>
                <a:latin typeface="Arial"/>
                <a:cs typeface="Arial"/>
              </a:rPr>
              <a:t> </a:t>
            </a:r>
            <a:r>
              <a:rPr sz="1200" i="1" spc="-20" dirty="0">
                <a:solidFill>
                  <a:srgbClr val="5C5B5A"/>
                </a:solidFill>
                <a:latin typeface="Arial"/>
                <a:cs typeface="Arial"/>
              </a:rPr>
              <a:t>(20%)</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no</a:t>
            </a:r>
            <a:r>
              <a:rPr sz="1200" i="1" spc="-20" dirty="0">
                <a:solidFill>
                  <a:srgbClr val="5C5B5A"/>
                </a:solidFill>
                <a:latin typeface="Arial"/>
                <a:cs typeface="Arial"/>
              </a:rPr>
              <a:t> </a:t>
            </a:r>
            <a:r>
              <a:rPr sz="1200" i="1" dirty="0">
                <a:solidFill>
                  <a:srgbClr val="5C5B5A"/>
                </a:solidFill>
                <a:latin typeface="Arial"/>
                <a:cs typeface="Arial"/>
              </a:rPr>
              <a:t>religion</a:t>
            </a:r>
            <a:r>
              <a:rPr sz="1200" i="1" spc="-40" dirty="0">
                <a:solidFill>
                  <a:srgbClr val="5C5B5A"/>
                </a:solidFill>
                <a:latin typeface="Arial"/>
                <a:cs typeface="Arial"/>
              </a:rPr>
              <a:t> </a:t>
            </a:r>
            <a:r>
              <a:rPr sz="1200" i="1" spc="-20" dirty="0">
                <a:solidFill>
                  <a:srgbClr val="5C5B5A"/>
                </a:solidFill>
                <a:latin typeface="Arial"/>
                <a:cs typeface="Arial"/>
              </a:rPr>
              <a:t>(15%)</a:t>
            </a:r>
            <a:endParaRPr sz="1200">
              <a:latin typeface="Arial"/>
              <a:cs typeface="Arial"/>
            </a:endParaRPr>
          </a:p>
        </p:txBody>
      </p:sp>
      <p:sp>
        <p:nvSpPr>
          <p:cNvPr id="11" name="object 11"/>
          <p:cNvSpPr txBox="1"/>
          <p:nvPr/>
        </p:nvSpPr>
        <p:spPr>
          <a:xfrm>
            <a:off x="664870" y="2742691"/>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12" name="object 12"/>
          <p:cNvSpPr txBox="1"/>
          <p:nvPr/>
        </p:nvSpPr>
        <p:spPr>
          <a:xfrm>
            <a:off x="664870" y="2975864"/>
            <a:ext cx="5136515" cy="2810510"/>
          </a:xfrm>
          <a:prstGeom prst="rect">
            <a:avLst/>
          </a:prstGeom>
        </p:spPr>
        <p:txBody>
          <a:bodyPr vert="horz" wrap="square" lIns="0" tIns="12700" rIns="0" bIns="0" rtlCol="0">
            <a:spAutoFit/>
          </a:bodyPr>
          <a:lstStyle/>
          <a:p>
            <a:pPr marL="184785" marR="27305" indent="-172720">
              <a:lnSpc>
                <a:spcPct val="100000"/>
              </a:lnSpc>
              <a:spcBef>
                <a:spcPts val="100"/>
              </a:spcBef>
              <a:buChar char="•"/>
              <a:tabLst>
                <a:tab pos="18478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feel</a:t>
            </a:r>
            <a:r>
              <a:rPr sz="1200" spc="-4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can</a:t>
            </a:r>
            <a:r>
              <a:rPr sz="1200" spc="-15" dirty="0">
                <a:solidFill>
                  <a:srgbClr val="5C5B5A"/>
                </a:solidFill>
                <a:latin typeface="Arial"/>
                <a:cs typeface="Arial"/>
              </a:rPr>
              <a:t> </a:t>
            </a:r>
            <a:r>
              <a:rPr sz="1200" dirty="0">
                <a:solidFill>
                  <a:srgbClr val="5C5B5A"/>
                </a:solidFill>
                <a:latin typeface="Arial"/>
                <a:cs typeface="Arial"/>
              </a:rPr>
              <a:t>look</a:t>
            </a:r>
            <a:r>
              <a:rPr sz="1200" spc="-30" dirty="0">
                <a:solidFill>
                  <a:srgbClr val="5C5B5A"/>
                </a:solidFill>
                <a:latin typeface="Arial"/>
                <a:cs typeface="Arial"/>
              </a:rPr>
              <a:t> </a:t>
            </a:r>
            <a:r>
              <a:rPr sz="1200" dirty="0">
                <a:solidFill>
                  <a:srgbClr val="5C5B5A"/>
                </a:solidFill>
                <a:latin typeface="Arial"/>
                <a:cs typeface="Arial"/>
              </a:rPr>
              <a:t>after</a:t>
            </a:r>
            <a:r>
              <a:rPr sz="1200" spc="-2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(52%)</a:t>
            </a:r>
            <a:r>
              <a:rPr sz="1200" spc="-1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spc="-20" dirty="0">
                <a:solidFill>
                  <a:srgbClr val="5C5B5A"/>
                </a:solidFill>
                <a:latin typeface="Arial"/>
                <a:cs typeface="Arial"/>
              </a:rPr>
              <a:t>know </a:t>
            </a:r>
            <a:r>
              <a:rPr sz="1200" dirty="0">
                <a:solidFill>
                  <a:srgbClr val="5C5B5A"/>
                </a:solidFill>
                <a:latin typeface="Arial"/>
                <a:cs typeface="Arial"/>
              </a:rPr>
              <a:t>enough</a:t>
            </a:r>
            <a:r>
              <a:rPr sz="1200" spc="-55" dirty="0">
                <a:solidFill>
                  <a:srgbClr val="5C5B5A"/>
                </a:solidFill>
                <a:latin typeface="Arial"/>
                <a:cs typeface="Arial"/>
              </a:rPr>
              <a:t> </a:t>
            </a:r>
            <a:r>
              <a:rPr sz="1200" dirty="0">
                <a:solidFill>
                  <a:srgbClr val="5C5B5A"/>
                </a:solidFill>
                <a:latin typeface="Arial"/>
                <a:cs typeface="Arial"/>
              </a:rPr>
              <a:t>about</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own</a:t>
            </a:r>
            <a:r>
              <a:rPr sz="1200" spc="-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20" dirty="0">
                <a:solidFill>
                  <a:srgbClr val="5C5B5A"/>
                </a:solidFill>
                <a:latin typeface="Arial"/>
                <a:cs typeface="Arial"/>
              </a:rPr>
              <a:t>(36%)</a:t>
            </a:r>
            <a:endParaRPr sz="1200">
              <a:latin typeface="Arial"/>
              <a:cs typeface="Arial"/>
            </a:endParaRPr>
          </a:p>
          <a:p>
            <a:pPr marL="185420" indent="-172720">
              <a:lnSpc>
                <a:spcPct val="100000"/>
              </a:lnSpc>
              <a:spcBef>
                <a:spcPts val="405"/>
              </a:spcBef>
              <a:buFont typeface="Arial"/>
              <a:buChar char="•"/>
              <a:tabLst>
                <a:tab pos="18542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dirty="0">
                <a:solidFill>
                  <a:srgbClr val="5C5B5A"/>
                </a:solidFill>
                <a:latin typeface="Arial"/>
                <a:cs typeface="Arial"/>
              </a:rPr>
              <a:t>in</a:t>
            </a:r>
            <a:r>
              <a:rPr sz="1200" i="1" spc="-20" dirty="0">
                <a:solidFill>
                  <a:srgbClr val="5C5B5A"/>
                </a:solidFill>
                <a:latin typeface="Arial"/>
                <a:cs typeface="Arial"/>
              </a:rPr>
              <a:t> </a:t>
            </a:r>
            <a:r>
              <a:rPr sz="1200" i="1" dirty="0">
                <a:solidFill>
                  <a:srgbClr val="5C5B5A"/>
                </a:solidFill>
                <a:latin typeface="Arial"/>
                <a:cs typeface="Arial"/>
              </a:rPr>
              <a:t>work</a:t>
            </a:r>
            <a:r>
              <a:rPr sz="1200" i="1" spc="-20" dirty="0">
                <a:solidFill>
                  <a:srgbClr val="5C5B5A"/>
                </a:solidFill>
                <a:latin typeface="Arial"/>
                <a:cs typeface="Arial"/>
              </a:rPr>
              <a:t> </a:t>
            </a:r>
            <a:r>
              <a:rPr sz="1200" i="1" dirty="0">
                <a:solidFill>
                  <a:srgbClr val="5C5B5A"/>
                </a:solidFill>
                <a:latin typeface="Arial"/>
                <a:cs typeface="Arial"/>
              </a:rPr>
              <a:t>due</a:t>
            </a:r>
            <a:r>
              <a:rPr sz="1200" i="1" spc="-40" dirty="0">
                <a:solidFill>
                  <a:srgbClr val="5C5B5A"/>
                </a:solidFill>
                <a:latin typeface="Arial"/>
                <a:cs typeface="Arial"/>
              </a:rPr>
              <a:t> </a:t>
            </a:r>
            <a:r>
              <a:rPr sz="1200" i="1" dirty="0">
                <a:solidFill>
                  <a:srgbClr val="5C5B5A"/>
                </a:solidFill>
                <a:latin typeface="Arial"/>
                <a:cs typeface="Arial"/>
              </a:rPr>
              <a:t>to</a:t>
            </a:r>
            <a:r>
              <a:rPr sz="1200" i="1" spc="-10" dirty="0">
                <a:solidFill>
                  <a:srgbClr val="5C5B5A"/>
                </a:solidFill>
                <a:latin typeface="Arial"/>
                <a:cs typeface="Arial"/>
              </a:rPr>
              <a:t> </a:t>
            </a:r>
            <a:r>
              <a:rPr sz="1200" i="1" dirty="0">
                <a:solidFill>
                  <a:srgbClr val="5C5B5A"/>
                </a:solidFill>
                <a:latin typeface="Arial"/>
                <a:cs typeface="Arial"/>
              </a:rPr>
              <a:t>ill</a:t>
            </a:r>
            <a:r>
              <a:rPr sz="1200" i="1" spc="-5" dirty="0">
                <a:solidFill>
                  <a:srgbClr val="5C5B5A"/>
                </a:solidFill>
                <a:latin typeface="Arial"/>
                <a:cs typeface="Arial"/>
              </a:rPr>
              <a:t> </a:t>
            </a:r>
            <a:r>
              <a:rPr sz="1200" i="1" dirty="0">
                <a:solidFill>
                  <a:srgbClr val="5C5B5A"/>
                </a:solidFill>
                <a:latin typeface="Arial"/>
                <a:cs typeface="Arial"/>
              </a:rPr>
              <a:t>health</a:t>
            </a:r>
            <a:r>
              <a:rPr sz="1200" i="1" spc="-20" dirty="0">
                <a:solidFill>
                  <a:srgbClr val="5C5B5A"/>
                </a:solidFill>
                <a:latin typeface="Arial"/>
                <a:cs typeface="Arial"/>
              </a:rPr>
              <a:t> </a:t>
            </a:r>
            <a:r>
              <a:rPr sz="1200" i="1" dirty="0">
                <a:solidFill>
                  <a:srgbClr val="5C5B5A"/>
                </a:solidFill>
                <a:latin typeface="Arial"/>
                <a:cs typeface="Arial"/>
              </a:rPr>
              <a:t>or</a:t>
            </a:r>
            <a:r>
              <a:rPr sz="1200" i="1" spc="-45" dirty="0">
                <a:solidFill>
                  <a:srgbClr val="5C5B5A"/>
                </a:solidFill>
                <a:latin typeface="Arial"/>
                <a:cs typeface="Arial"/>
              </a:rPr>
              <a:t> </a:t>
            </a:r>
            <a:r>
              <a:rPr sz="1200" i="1" dirty="0">
                <a:solidFill>
                  <a:srgbClr val="5C5B5A"/>
                </a:solidFill>
                <a:latin typeface="Arial"/>
                <a:cs typeface="Arial"/>
              </a:rPr>
              <a:t>disability</a:t>
            </a:r>
            <a:r>
              <a:rPr sz="1200" i="1" spc="-30" dirty="0">
                <a:solidFill>
                  <a:srgbClr val="5C5B5A"/>
                </a:solidFill>
                <a:latin typeface="Arial"/>
                <a:cs typeface="Arial"/>
              </a:rPr>
              <a:t> </a:t>
            </a:r>
            <a:r>
              <a:rPr sz="1200" i="1" spc="-10" dirty="0">
                <a:solidFill>
                  <a:srgbClr val="5C5B5A"/>
                </a:solidFill>
                <a:latin typeface="Arial"/>
                <a:cs typeface="Arial"/>
              </a:rPr>
              <a:t>(40%)</a:t>
            </a:r>
            <a:endParaRPr sz="1200">
              <a:latin typeface="Arial"/>
              <a:cs typeface="Arial"/>
            </a:endParaRPr>
          </a:p>
          <a:p>
            <a:pPr marL="184785" marR="8255" indent="-172720">
              <a:lnSpc>
                <a:spcPct val="100000"/>
              </a:lnSpc>
              <a:spcBef>
                <a:spcPts val="400"/>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been</a:t>
            </a:r>
            <a:r>
              <a:rPr sz="1200" spc="-40" dirty="0">
                <a:solidFill>
                  <a:srgbClr val="5C5B5A"/>
                </a:solidFill>
                <a:latin typeface="Arial"/>
                <a:cs typeface="Arial"/>
              </a:rPr>
              <a:t> </a:t>
            </a:r>
            <a:r>
              <a:rPr sz="1200" dirty="0">
                <a:solidFill>
                  <a:srgbClr val="5C5B5A"/>
                </a:solidFill>
                <a:latin typeface="Arial"/>
                <a:cs typeface="Arial"/>
              </a:rPr>
              <a:t>out</a:t>
            </a:r>
            <a:r>
              <a:rPr sz="1200" spc="-1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20" dirty="0">
                <a:solidFill>
                  <a:srgbClr val="5C5B5A"/>
                </a:solidFill>
                <a:latin typeface="Arial"/>
                <a:cs typeface="Arial"/>
              </a:rPr>
              <a:t> </a:t>
            </a:r>
            <a:r>
              <a:rPr sz="1200" dirty="0">
                <a:solidFill>
                  <a:srgbClr val="5C5B5A"/>
                </a:solidFill>
                <a:latin typeface="Arial"/>
                <a:cs typeface="Arial"/>
              </a:rPr>
              <a:t>6</a:t>
            </a:r>
            <a:r>
              <a:rPr sz="1200" spc="-15" dirty="0">
                <a:solidFill>
                  <a:srgbClr val="5C5B5A"/>
                </a:solidFill>
                <a:latin typeface="Arial"/>
                <a:cs typeface="Arial"/>
              </a:rPr>
              <a:t> </a:t>
            </a:r>
            <a:r>
              <a:rPr sz="1200" dirty="0">
                <a:solidFill>
                  <a:srgbClr val="5C5B5A"/>
                </a:solidFill>
                <a:latin typeface="Arial"/>
                <a:cs typeface="Arial"/>
              </a:rPr>
              <a:t>months</a:t>
            </a:r>
            <a:r>
              <a:rPr sz="1200" spc="-4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dirty="0">
                <a:solidFill>
                  <a:srgbClr val="5C5B5A"/>
                </a:solidFill>
                <a:latin typeface="Arial"/>
                <a:cs typeface="Arial"/>
              </a:rPr>
              <a:t>(32%),</a:t>
            </a:r>
            <a:r>
              <a:rPr sz="1200" spc="-15" dirty="0">
                <a:solidFill>
                  <a:srgbClr val="5C5B5A"/>
                </a:solidFill>
                <a:latin typeface="Arial"/>
                <a:cs typeface="Arial"/>
              </a:rPr>
              <a:t> </a:t>
            </a:r>
            <a:r>
              <a:rPr sz="1200" dirty="0">
                <a:solidFill>
                  <a:srgbClr val="5C5B5A"/>
                </a:solidFill>
                <a:latin typeface="Arial"/>
                <a:cs typeface="Arial"/>
              </a:rPr>
              <a:t>and</a:t>
            </a:r>
            <a:r>
              <a:rPr sz="1200" spc="-30" dirty="0">
                <a:solidFill>
                  <a:srgbClr val="5C5B5A"/>
                </a:solidFill>
                <a:latin typeface="Arial"/>
                <a:cs typeface="Arial"/>
              </a:rPr>
              <a:t> </a:t>
            </a:r>
            <a:r>
              <a:rPr sz="1200" spc="-10" dirty="0">
                <a:solidFill>
                  <a:srgbClr val="5C5B5A"/>
                </a:solidFill>
                <a:latin typeface="Arial"/>
                <a:cs typeface="Arial"/>
              </a:rPr>
              <a:t>those </a:t>
            </a:r>
            <a:r>
              <a:rPr sz="1200" dirty="0">
                <a:solidFill>
                  <a:srgbClr val="5C5B5A"/>
                </a:solidFill>
                <a:latin typeface="Arial"/>
                <a:cs typeface="Arial"/>
              </a:rPr>
              <a:t>who</a:t>
            </a:r>
            <a:r>
              <a:rPr sz="1200" spc="-20"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been</a:t>
            </a:r>
            <a:r>
              <a:rPr sz="1200" spc="-40" dirty="0">
                <a:solidFill>
                  <a:srgbClr val="5C5B5A"/>
                </a:solidFill>
                <a:latin typeface="Arial"/>
                <a:cs typeface="Arial"/>
              </a:rPr>
              <a:t> </a:t>
            </a:r>
            <a:r>
              <a:rPr sz="1200" dirty="0">
                <a:solidFill>
                  <a:srgbClr val="5C5B5A"/>
                </a:solidFill>
                <a:latin typeface="Arial"/>
                <a:cs typeface="Arial"/>
              </a:rPr>
              <a:t>out</a:t>
            </a:r>
            <a:r>
              <a:rPr sz="1200" spc="-1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20" dirty="0">
                <a:solidFill>
                  <a:srgbClr val="5C5B5A"/>
                </a:solidFill>
                <a:latin typeface="Arial"/>
                <a:cs typeface="Arial"/>
              </a:rPr>
              <a:t> </a:t>
            </a:r>
            <a:r>
              <a:rPr sz="1200" dirty="0">
                <a:solidFill>
                  <a:srgbClr val="5C5B5A"/>
                </a:solidFill>
                <a:latin typeface="Arial"/>
                <a:cs typeface="Arial"/>
              </a:rPr>
              <a:t>less</a:t>
            </a:r>
            <a:r>
              <a:rPr sz="1200" spc="-15" dirty="0">
                <a:solidFill>
                  <a:srgbClr val="5C5B5A"/>
                </a:solidFill>
                <a:latin typeface="Arial"/>
                <a:cs typeface="Arial"/>
              </a:rPr>
              <a:t> </a:t>
            </a:r>
            <a:r>
              <a:rPr sz="1200" dirty="0">
                <a:solidFill>
                  <a:srgbClr val="5C5B5A"/>
                </a:solidFill>
                <a:latin typeface="Arial"/>
                <a:cs typeface="Arial"/>
              </a:rPr>
              <a:t>than</a:t>
            </a:r>
            <a:r>
              <a:rPr sz="1200" spc="-30" dirty="0">
                <a:solidFill>
                  <a:srgbClr val="5C5B5A"/>
                </a:solidFill>
                <a:latin typeface="Arial"/>
                <a:cs typeface="Arial"/>
              </a:rPr>
              <a:t> </a:t>
            </a:r>
            <a:r>
              <a:rPr sz="1200" dirty="0">
                <a:solidFill>
                  <a:srgbClr val="5C5B5A"/>
                </a:solidFill>
                <a:latin typeface="Arial"/>
                <a:cs typeface="Arial"/>
              </a:rPr>
              <a:t>6</a:t>
            </a:r>
            <a:r>
              <a:rPr sz="1200" spc="-15" dirty="0">
                <a:solidFill>
                  <a:srgbClr val="5C5B5A"/>
                </a:solidFill>
                <a:latin typeface="Arial"/>
                <a:cs typeface="Arial"/>
              </a:rPr>
              <a:t> </a:t>
            </a:r>
            <a:r>
              <a:rPr sz="1200" dirty="0">
                <a:solidFill>
                  <a:srgbClr val="5C5B5A"/>
                </a:solidFill>
                <a:latin typeface="Arial"/>
                <a:cs typeface="Arial"/>
              </a:rPr>
              <a:t>months</a:t>
            </a:r>
            <a:r>
              <a:rPr sz="1200" spc="-40" dirty="0">
                <a:solidFill>
                  <a:srgbClr val="5C5B5A"/>
                </a:solidFill>
                <a:latin typeface="Arial"/>
                <a:cs typeface="Arial"/>
              </a:rPr>
              <a:t> </a:t>
            </a:r>
            <a:r>
              <a:rPr sz="1200" spc="-10" dirty="0">
                <a:solidFill>
                  <a:srgbClr val="5C5B5A"/>
                </a:solidFill>
                <a:latin typeface="Arial"/>
                <a:cs typeface="Arial"/>
              </a:rPr>
              <a:t>(24%)</a:t>
            </a:r>
            <a:endParaRPr sz="1200">
              <a:latin typeface="Arial"/>
              <a:cs typeface="Arial"/>
            </a:endParaRPr>
          </a:p>
          <a:p>
            <a:pPr marL="184785" marR="127635" indent="-172720">
              <a:lnSpc>
                <a:spcPct val="100000"/>
              </a:lnSpc>
              <a:spcBef>
                <a:spcPts val="395"/>
              </a:spcBef>
              <a:buChar char="•"/>
              <a:tabLst>
                <a:tab pos="18478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40" dirty="0">
                <a:solidFill>
                  <a:srgbClr val="5C5B5A"/>
                </a:solidFill>
                <a:latin typeface="Arial"/>
                <a:cs typeface="Arial"/>
              </a:rPr>
              <a:t>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satisfied</a:t>
            </a:r>
            <a:r>
              <a:rPr sz="1200" spc="-40"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job</a:t>
            </a:r>
            <a:r>
              <a:rPr sz="1200" spc="-35" dirty="0">
                <a:solidFill>
                  <a:srgbClr val="5C5B5A"/>
                </a:solidFill>
                <a:latin typeface="Arial"/>
                <a:cs typeface="Arial"/>
              </a:rPr>
              <a:t> </a:t>
            </a:r>
            <a:r>
              <a:rPr sz="1200" dirty="0">
                <a:solidFill>
                  <a:srgbClr val="5C5B5A"/>
                </a:solidFill>
                <a:latin typeface="Arial"/>
                <a:cs typeface="Arial"/>
              </a:rPr>
              <a:t>(27%)</a:t>
            </a:r>
            <a:r>
              <a:rPr sz="1200" spc="-25" dirty="0">
                <a:solidFill>
                  <a:srgbClr val="5C5B5A"/>
                </a:solidFill>
                <a:latin typeface="Arial"/>
                <a:cs typeface="Arial"/>
              </a:rPr>
              <a:t> </a:t>
            </a:r>
            <a:r>
              <a:rPr sz="1200" dirty="0">
                <a:solidFill>
                  <a:srgbClr val="5C5B5A"/>
                </a:solidFill>
                <a:latin typeface="Arial"/>
                <a:cs typeface="Arial"/>
              </a:rPr>
              <a:t>or</a:t>
            </a:r>
            <a:r>
              <a:rPr sz="1200" spc="-1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work</a:t>
            </a:r>
            <a:r>
              <a:rPr sz="1200" spc="-15" dirty="0">
                <a:solidFill>
                  <a:srgbClr val="5C5B5A"/>
                </a:solidFill>
                <a:latin typeface="Arial"/>
                <a:cs typeface="Arial"/>
              </a:rPr>
              <a:t> </a:t>
            </a:r>
            <a:r>
              <a:rPr sz="1200" spc="-10" dirty="0">
                <a:solidFill>
                  <a:srgbClr val="5C5B5A"/>
                </a:solidFill>
                <a:latin typeface="Arial"/>
                <a:cs typeface="Arial"/>
              </a:rPr>
              <a:t>hours </a:t>
            </a:r>
            <a:r>
              <a:rPr sz="1200" spc="-20" dirty="0">
                <a:solidFill>
                  <a:srgbClr val="5C5B5A"/>
                </a:solidFill>
                <a:latin typeface="Arial"/>
                <a:cs typeface="Arial"/>
              </a:rPr>
              <a:t>(22%)</a:t>
            </a:r>
            <a:endParaRPr sz="1200">
              <a:latin typeface="Arial"/>
              <a:cs typeface="Arial"/>
            </a:endParaRPr>
          </a:p>
          <a:p>
            <a:pPr marL="186055" indent="-173355">
              <a:lnSpc>
                <a:spcPct val="100000"/>
              </a:lnSpc>
              <a:spcBef>
                <a:spcPts val="409"/>
              </a:spcBef>
              <a:buChar char="•"/>
              <a:tabLst>
                <a:tab pos="18605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would</a:t>
            </a:r>
            <a:r>
              <a:rPr sz="1200" spc="-30" dirty="0">
                <a:solidFill>
                  <a:srgbClr val="5C5B5A"/>
                </a:solidFill>
                <a:latin typeface="Arial"/>
                <a:cs typeface="Arial"/>
              </a:rPr>
              <a:t>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recommend</a:t>
            </a:r>
            <a:r>
              <a:rPr sz="1200" spc="-5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local</a:t>
            </a:r>
            <a:r>
              <a:rPr sz="1200" spc="-35" dirty="0">
                <a:solidFill>
                  <a:srgbClr val="5C5B5A"/>
                </a:solidFill>
                <a:latin typeface="Arial"/>
                <a:cs typeface="Arial"/>
              </a:rPr>
              <a:t> </a:t>
            </a:r>
            <a:r>
              <a:rPr sz="1200" dirty="0">
                <a:solidFill>
                  <a:srgbClr val="5C5B5A"/>
                </a:solidFill>
                <a:latin typeface="Arial"/>
                <a:cs typeface="Arial"/>
              </a:rPr>
              <a:t>area</a:t>
            </a:r>
            <a:r>
              <a:rPr sz="1200" spc="-35" dirty="0">
                <a:solidFill>
                  <a:srgbClr val="5C5B5A"/>
                </a:solidFill>
                <a:latin typeface="Arial"/>
                <a:cs typeface="Arial"/>
              </a:rPr>
              <a:t> </a:t>
            </a:r>
            <a:r>
              <a:rPr sz="1200" dirty="0">
                <a:solidFill>
                  <a:srgbClr val="5C5B5A"/>
                </a:solidFill>
                <a:latin typeface="Arial"/>
                <a:cs typeface="Arial"/>
              </a:rPr>
              <a:t>as</a:t>
            </a:r>
            <a:r>
              <a:rPr sz="1200" spc="-10"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place</a:t>
            </a:r>
            <a:r>
              <a:rPr sz="1200" spc="-30" dirty="0">
                <a:solidFill>
                  <a:srgbClr val="5C5B5A"/>
                </a:solidFill>
                <a:latin typeface="Arial"/>
                <a:cs typeface="Arial"/>
              </a:rPr>
              <a:t> </a:t>
            </a:r>
            <a:r>
              <a:rPr sz="1200" dirty="0">
                <a:solidFill>
                  <a:srgbClr val="5C5B5A"/>
                </a:solidFill>
                <a:latin typeface="Arial"/>
                <a:cs typeface="Arial"/>
              </a:rPr>
              <a:t>to</a:t>
            </a:r>
            <a:r>
              <a:rPr sz="1200" spc="-15" dirty="0">
                <a:solidFill>
                  <a:srgbClr val="5C5B5A"/>
                </a:solidFill>
                <a:latin typeface="Arial"/>
                <a:cs typeface="Arial"/>
              </a:rPr>
              <a:t> </a:t>
            </a:r>
            <a:r>
              <a:rPr sz="1200" dirty="0">
                <a:solidFill>
                  <a:srgbClr val="5C5B5A"/>
                </a:solidFill>
                <a:latin typeface="Arial"/>
                <a:cs typeface="Arial"/>
              </a:rPr>
              <a:t>live</a:t>
            </a:r>
            <a:r>
              <a:rPr sz="1200" spc="-15" dirty="0">
                <a:solidFill>
                  <a:srgbClr val="5C5B5A"/>
                </a:solidFill>
                <a:latin typeface="Arial"/>
                <a:cs typeface="Arial"/>
              </a:rPr>
              <a:t> </a:t>
            </a:r>
            <a:r>
              <a:rPr sz="1200" spc="-10" dirty="0">
                <a:solidFill>
                  <a:srgbClr val="5C5B5A"/>
                </a:solidFill>
                <a:latin typeface="Arial"/>
                <a:cs typeface="Arial"/>
              </a:rPr>
              <a:t>(27%)</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15" dirty="0">
                <a:solidFill>
                  <a:srgbClr val="5C5B5A"/>
                </a:solidFill>
                <a:latin typeface="Arial"/>
                <a:cs typeface="Arial"/>
              </a:rPr>
              <a:t> </a:t>
            </a:r>
            <a:r>
              <a:rPr sz="1200" i="1" dirty="0">
                <a:solidFill>
                  <a:srgbClr val="5C5B5A"/>
                </a:solidFill>
                <a:latin typeface="Arial"/>
                <a:cs typeface="Arial"/>
              </a:rPr>
              <a:t>who</a:t>
            </a:r>
            <a:r>
              <a:rPr sz="1200" i="1" spc="-10" dirty="0">
                <a:solidFill>
                  <a:srgbClr val="5C5B5A"/>
                </a:solidFill>
                <a:latin typeface="Arial"/>
                <a:cs typeface="Arial"/>
              </a:rPr>
              <a:t> </a:t>
            </a:r>
            <a:r>
              <a:rPr sz="1200" i="1" dirty="0">
                <a:solidFill>
                  <a:srgbClr val="5C5B5A"/>
                </a:solidFill>
                <a:latin typeface="Arial"/>
                <a:cs typeface="Arial"/>
              </a:rPr>
              <a:t>rent from a local</a:t>
            </a:r>
            <a:r>
              <a:rPr sz="1200" i="1" spc="-15" dirty="0">
                <a:solidFill>
                  <a:srgbClr val="5C5B5A"/>
                </a:solidFill>
                <a:latin typeface="Arial"/>
                <a:cs typeface="Arial"/>
              </a:rPr>
              <a:t> </a:t>
            </a:r>
            <a:r>
              <a:rPr sz="1200" i="1" spc="-10" dirty="0">
                <a:solidFill>
                  <a:srgbClr val="5C5B5A"/>
                </a:solidFill>
                <a:latin typeface="Arial"/>
                <a:cs typeface="Arial"/>
              </a:rPr>
              <a:t>authority/council</a:t>
            </a:r>
            <a:r>
              <a:rPr sz="1200" i="1" spc="-35" dirty="0">
                <a:solidFill>
                  <a:srgbClr val="5C5B5A"/>
                </a:solidFill>
                <a:latin typeface="Arial"/>
                <a:cs typeface="Arial"/>
              </a:rPr>
              <a:t> </a:t>
            </a:r>
            <a:r>
              <a:rPr sz="1200" i="1" spc="-10" dirty="0">
                <a:solidFill>
                  <a:srgbClr val="5C5B5A"/>
                </a:solidFill>
                <a:latin typeface="Arial"/>
                <a:cs typeface="Arial"/>
              </a:rPr>
              <a:t>(25%)</a:t>
            </a:r>
            <a:endParaRPr sz="1200">
              <a:latin typeface="Arial"/>
              <a:cs typeface="Arial"/>
            </a:endParaRPr>
          </a:p>
          <a:p>
            <a:pPr marL="186055" indent="-173355">
              <a:lnSpc>
                <a:spcPct val="100000"/>
              </a:lnSpc>
              <a:spcBef>
                <a:spcPts val="400"/>
              </a:spcBef>
              <a:buFont typeface="Arial"/>
              <a:buChar char="•"/>
              <a:tabLst>
                <a:tab pos="18605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are</a:t>
            </a:r>
            <a:r>
              <a:rPr sz="1200" i="1" spc="-35" dirty="0">
                <a:solidFill>
                  <a:srgbClr val="5C5B5A"/>
                </a:solidFill>
                <a:latin typeface="Arial"/>
                <a:cs typeface="Arial"/>
              </a:rPr>
              <a:t> </a:t>
            </a:r>
            <a:r>
              <a:rPr sz="1200" i="1" dirty="0">
                <a:solidFill>
                  <a:srgbClr val="5C5B5A"/>
                </a:solidFill>
                <a:latin typeface="Arial"/>
                <a:cs typeface="Arial"/>
              </a:rPr>
              <a:t>lonely</a:t>
            </a:r>
            <a:r>
              <a:rPr sz="1200" i="1" spc="-35" dirty="0">
                <a:solidFill>
                  <a:srgbClr val="5C5B5A"/>
                </a:solidFill>
                <a:latin typeface="Arial"/>
                <a:cs typeface="Arial"/>
              </a:rPr>
              <a:t> </a:t>
            </a:r>
            <a:r>
              <a:rPr sz="1200" i="1" dirty="0">
                <a:solidFill>
                  <a:srgbClr val="5C5B5A"/>
                </a:solidFill>
                <a:latin typeface="Arial"/>
                <a:cs typeface="Arial"/>
              </a:rPr>
              <a:t>at</a:t>
            </a:r>
            <a:r>
              <a:rPr sz="1200" i="1" spc="-20" dirty="0">
                <a:solidFill>
                  <a:srgbClr val="5C5B5A"/>
                </a:solidFill>
                <a:latin typeface="Arial"/>
                <a:cs typeface="Arial"/>
              </a:rPr>
              <a:t> </a:t>
            </a:r>
            <a:r>
              <a:rPr sz="1200" i="1" dirty="0">
                <a:solidFill>
                  <a:srgbClr val="5C5B5A"/>
                </a:solidFill>
                <a:latin typeface="Arial"/>
                <a:cs typeface="Arial"/>
              </a:rPr>
              <a:t>least</a:t>
            </a:r>
            <a:r>
              <a:rPr sz="1200" i="1" spc="-20" dirty="0">
                <a:solidFill>
                  <a:srgbClr val="5C5B5A"/>
                </a:solidFill>
                <a:latin typeface="Arial"/>
                <a:cs typeface="Arial"/>
              </a:rPr>
              <a:t> </a:t>
            </a:r>
            <a:r>
              <a:rPr sz="1200" i="1" dirty="0">
                <a:solidFill>
                  <a:srgbClr val="5C5B5A"/>
                </a:solidFill>
                <a:latin typeface="Arial"/>
                <a:cs typeface="Arial"/>
              </a:rPr>
              <a:t>some</a:t>
            </a:r>
            <a:r>
              <a:rPr sz="1200" i="1" spc="-15" dirty="0">
                <a:solidFill>
                  <a:srgbClr val="5C5B5A"/>
                </a:solidFill>
                <a:latin typeface="Arial"/>
                <a:cs typeface="Arial"/>
              </a:rPr>
              <a:t> </a:t>
            </a:r>
            <a:r>
              <a:rPr sz="1200" i="1" dirty="0">
                <a:solidFill>
                  <a:srgbClr val="5C5B5A"/>
                </a:solidFill>
                <a:latin typeface="Arial"/>
                <a:cs typeface="Arial"/>
              </a:rPr>
              <a:t>of</a:t>
            </a:r>
            <a:r>
              <a:rPr sz="1200" i="1" spc="-20" dirty="0">
                <a:solidFill>
                  <a:srgbClr val="5C5B5A"/>
                </a:solidFill>
                <a:latin typeface="Arial"/>
                <a:cs typeface="Arial"/>
              </a:rPr>
              <a:t> </a:t>
            </a:r>
            <a:r>
              <a:rPr sz="1200" i="1" dirty="0">
                <a:solidFill>
                  <a:srgbClr val="5C5B5A"/>
                </a:solidFill>
                <a:latin typeface="Arial"/>
                <a:cs typeface="Arial"/>
              </a:rPr>
              <a:t>the</a:t>
            </a:r>
            <a:r>
              <a:rPr sz="1200" i="1" spc="-20" dirty="0">
                <a:solidFill>
                  <a:srgbClr val="5C5B5A"/>
                </a:solidFill>
                <a:latin typeface="Arial"/>
                <a:cs typeface="Arial"/>
              </a:rPr>
              <a:t> </a:t>
            </a:r>
            <a:r>
              <a:rPr sz="1200" i="1" dirty="0">
                <a:solidFill>
                  <a:srgbClr val="5C5B5A"/>
                </a:solidFill>
                <a:latin typeface="Arial"/>
                <a:cs typeface="Arial"/>
              </a:rPr>
              <a:t>time</a:t>
            </a:r>
            <a:r>
              <a:rPr sz="1200" i="1" spc="5" dirty="0">
                <a:solidFill>
                  <a:srgbClr val="5C5B5A"/>
                </a:solidFill>
                <a:latin typeface="Arial"/>
                <a:cs typeface="Arial"/>
              </a:rPr>
              <a:t> </a:t>
            </a:r>
            <a:r>
              <a:rPr sz="1200" i="1" spc="-10" dirty="0">
                <a:solidFill>
                  <a:srgbClr val="5C5B5A"/>
                </a:solidFill>
                <a:latin typeface="Arial"/>
                <a:cs typeface="Arial"/>
              </a:rPr>
              <a:t>(24%)</a:t>
            </a:r>
            <a:endParaRPr sz="1200">
              <a:latin typeface="Arial"/>
              <a:cs typeface="Arial"/>
            </a:endParaRPr>
          </a:p>
          <a:p>
            <a:pPr marL="184785" marR="123189" indent="-172720">
              <a:lnSpc>
                <a:spcPct val="100000"/>
              </a:lnSpc>
              <a:spcBef>
                <a:spcPts val="405"/>
              </a:spcBef>
              <a:buFont typeface="Arial"/>
              <a:buChar char="•"/>
              <a:tabLst>
                <a:tab pos="18478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0" dirty="0">
                <a:solidFill>
                  <a:srgbClr val="5C5B5A"/>
                </a:solidFill>
                <a:latin typeface="Arial"/>
                <a:cs typeface="Arial"/>
              </a:rPr>
              <a:t> </a:t>
            </a:r>
            <a:r>
              <a:rPr sz="1200" i="1" dirty="0">
                <a:solidFill>
                  <a:srgbClr val="5C5B5A"/>
                </a:solidFill>
                <a:latin typeface="Arial"/>
                <a:cs typeface="Arial"/>
              </a:rPr>
              <a:t>physical</a:t>
            </a:r>
            <a:r>
              <a:rPr sz="1200" i="1" spc="-45"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dirty="0">
                <a:solidFill>
                  <a:srgbClr val="5C5B5A"/>
                </a:solidFill>
                <a:latin typeface="Arial"/>
                <a:cs typeface="Arial"/>
              </a:rPr>
              <a:t>mental</a:t>
            </a:r>
            <a:r>
              <a:rPr sz="1200" i="1" spc="-20" dirty="0">
                <a:solidFill>
                  <a:srgbClr val="5C5B5A"/>
                </a:solidFill>
                <a:latin typeface="Arial"/>
                <a:cs typeface="Arial"/>
              </a:rPr>
              <a:t> </a:t>
            </a:r>
            <a:r>
              <a:rPr sz="1200" i="1" dirty="0">
                <a:solidFill>
                  <a:srgbClr val="5C5B5A"/>
                </a:solidFill>
                <a:latin typeface="Arial"/>
                <a:cs typeface="Arial"/>
              </a:rPr>
              <a:t>condition</a:t>
            </a:r>
            <a:r>
              <a:rPr sz="1200" i="1" spc="-50" dirty="0">
                <a:solidFill>
                  <a:srgbClr val="5C5B5A"/>
                </a:solidFill>
                <a:latin typeface="Arial"/>
                <a:cs typeface="Arial"/>
              </a:rPr>
              <a:t> </a:t>
            </a:r>
            <a:r>
              <a:rPr sz="1200" i="1" dirty="0">
                <a:solidFill>
                  <a:srgbClr val="5C5B5A"/>
                </a:solidFill>
                <a:latin typeface="Arial"/>
                <a:cs typeface="Arial"/>
              </a:rPr>
              <a:t>that</a:t>
            </a:r>
            <a:r>
              <a:rPr sz="1200" i="1" spc="-20" dirty="0">
                <a:solidFill>
                  <a:srgbClr val="5C5B5A"/>
                </a:solidFill>
                <a:latin typeface="Arial"/>
                <a:cs typeface="Arial"/>
              </a:rPr>
              <a:t> </a:t>
            </a:r>
            <a:r>
              <a:rPr sz="1200" i="1" dirty="0">
                <a:solidFill>
                  <a:srgbClr val="5C5B5A"/>
                </a:solidFill>
                <a:latin typeface="Arial"/>
                <a:cs typeface="Arial"/>
              </a:rPr>
              <a:t>has</a:t>
            </a:r>
            <a:r>
              <a:rPr sz="1200" i="1" spc="-35" dirty="0">
                <a:solidFill>
                  <a:srgbClr val="5C5B5A"/>
                </a:solidFill>
                <a:latin typeface="Arial"/>
                <a:cs typeface="Arial"/>
              </a:rPr>
              <a:t> </a:t>
            </a:r>
            <a:r>
              <a:rPr sz="1200" i="1" dirty="0">
                <a:solidFill>
                  <a:srgbClr val="5C5B5A"/>
                </a:solidFill>
                <a:latin typeface="Arial"/>
                <a:cs typeface="Arial"/>
              </a:rPr>
              <a:t>lasted</a:t>
            </a:r>
            <a:r>
              <a:rPr sz="1200" i="1" spc="-25" dirty="0">
                <a:solidFill>
                  <a:srgbClr val="5C5B5A"/>
                </a:solidFill>
                <a:latin typeface="Arial"/>
                <a:cs typeface="Arial"/>
              </a:rPr>
              <a:t> </a:t>
            </a:r>
            <a:r>
              <a:rPr sz="1200" i="1" dirty="0">
                <a:solidFill>
                  <a:srgbClr val="5C5B5A"/>
                </a:solidFill>
                <a:latin typeface="Arial"/>
                <a:cs typeface="Arial"/>
              </a:rPr>
              <a:t>longer</a:t>
            </a:r>
            <a:r>
              <a:rPr sz="1200" i="1" spc="-50" dirty="0">
                <a:solidFill>
                  <a:srgbClr val="5C5B5A"/>
                </a:solidFill>
                <a:latin typeface="Arial"/>
                <a:cs typeface="Arial"/>
              </a:rPr>
              <a:t> </a:t>
            </a:r>
            <a:r>
              <a:rPr sz="1200" i="1" dirty="0">
                <a:solidFill>
                  <a:srgbClr val="5C5B5A"/>
                </a:solidFill>
                <a:latin typeface="Arial"/>
                <a:cs typeface="Arial"/>
              </a:rPr>
              <a:t>than</a:t>
            </a:r>
            <a:r>
              <a:rPr sz="1200" i="1" spc="-30" dirty="0">
                <a:solidFill>
                  <a:srgbClr val="5C5B5A"/>
                </a:solidFill>
                <a:latin typeface="Arial"/>
                <a:cs typeface="Arial"/>
              </a:rPr>
              <a:t> </a:t>
            </a:r>
            <a:r>
              <a:rPr sz="1200" i="1" spc="-25" dirty="0">
                <a:solidFill>
                  <a:srgbClr val="5C5B5A"/>
                </a:solidFill>
                <a:latin typeface="Arial"/>
                <a:cs typeface="Arial"/>
              </a:rPr>
              <a:t>12 </a:t>
            </a:r>
            <a:r>
              <a:rPr sz="1200" i="1" dirty="0">
                <a:solidFill>
                  <a:srgbClr val="5C5B5A"/>
                </a:solidFill>
                <a:latin typeface="Arial"/>
                <a:cs typeface="Arial"/>
              </a:rPr>
              <a:t>months</a:t>
            </a:r>
            <a:r>
              <a:rPr sz="1200" i="1" spc="-50" dirty="0">
                <a:solidFill>
                  <a:srgbClr val="5C5B5A"/>
                </a:solidFill>
                <a:latin typeface="Arial"/>
                <a:cs typeface="Arial"/>
              </a:rPr>
              <a:t> </a:t>
            </a:r>
            <a:r>
              <a:rPr sz="1200" i="1" spc="-10" dirty="0">
                <a:solidFill>
                  <a:srgbClr val="5C5B5A"/>
                </a:solidFill>
                <a:latin typeface="Arial"/>
                <a:cs typeface="Arial"/>
              </a:rPr>
              <a:t>(22%)</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0" dirty="0">
                <a:solidFill>
                  <a:srgbClr val="5C5B5A"/>
                </a:solidFill>
                <a:latin typeface="Arial"/>
                <a:cs typeface="Arial"/>
              </a:rPr>
              <a:t> </a:t>
            </a:r>
            <a:r>
              <a:rPr sz="1200" i="1" dirty="0">
                <a:solidFill>
                  <a:srgbClr val="5C5B5A"/>
                </a:solidFill>
                <a:latin typeface="Arial"/>
                <a:cs typeface="Arial"/>
              </a:rPr>
              <a:t>household</a:t>
            </a:r>
            <a:r>
              <a:rPr sz="1200" i="1" spc="-55" dirty="0">
                <a:solidFill>
                  <a:srgbClr val="5C5B5A"/>
                </a:solidFill>
                <a:latin typeface="Arial"/>
                <a:cs typeface="Arial"/>
              </a:rPr>
              <a:t> </a:t>
            </a:r>
            <a:r>
              <a:rPr sz="1200" i="1" dirty="0">
                <a:solidFill>
                  <a:srgbClr val="5C5B5A"/>
                </a:solidFill>
                <a:latin typeface="Arial"/>
                <a:cs typeface="Arial"/>
              </a:rPr>
              <a:t>income</a:t>
            </a:r>
            <a:r>
              <a:rPr sz="1200" i="1" spc="-20" dirty="0">
                <a:solidFill>
                  <a:srgbClr val="5C5B5A"/>
                </a:solidFill>
                <a:latin typeface="Arial"/>
                <a:cs typeface="Arial"/>
              </a:rPr>
              <a:t> </a:t>
            </a:r>
            <a:r>
              <a:rPr sz="1200" i="1" dirty="0">
                <a:solidFill>
                  <a:srgbClr val="5C5B5A"/>
                </a:solidFill>
                <a:latin typeface="Arial"/>
                <a:cs typeface="Arial"/>
              </a:rPr>
              <a:t>of</a:t>
            </a:r>
            <a:r>
              <a:rPr sz="1200" i="1" spc="-5" dirty="0">
                <a:solidFill>
                  <a:srgbClr val="5C5B5A"/>
                </a:solidFill>
                <a:latin typeface="Arial"/>
                <a:cs typeface="Arial"/>
              </a:rPr>
              <a:t> </a:t>
            </a:r>
            <a:r>
              <a:rPr sz="1200" i="1" dirty="0">
                <a:solidFill>
                  <a:srgbClr val="5C5B5A"/>
                </a:solidFill>
                <a:latin typeface="Arial"/>
                <a:cs typeface="Arial"/>
              </a:rPr>
              <a:t>less</a:t>
            </a:r>
            <a:r>
              <a:rPr sz="1200" i="1" spc="-20" dirty="0">
                <a:solidFill>
                  <a:srgbClr val="5C5B5A"/>
                </a:solidFill>
                <a:latin typeface="Arial"/>
                <a:cs typeface="Arial"/>
              </a:rPr>
              <a:t> </a:t>
            </a:r>
            <a:r>
              <a:rPr sz="1200" i="1" dirty="0">
                <a:solidFill>
                  <a:srgbClr val="5C5B5A"/>
                </a:solidFill>
                <a:latin typeface="Arial"/>
                <a:cs typeface="Arial"/>
              </a:rPr>
              <a:t>than</a:t>
            </a:r>
            <a:r>
              <a:rPr sz="1200" i="1" spc="-30" dirty="0">
                <a:solidFill>
                  <a:srgbClr val="5C5B5A"/>
                </a:solidFill>
                <a:latin typeface="Arial"/>
                <a:cs typeface="Arial"/>
              </a:rPr>
              <a:t> </a:t>
            </a:r>
            <a:r>
              <a:rPr sz="1200" i="1" dirty="0">
                <a:solidFill>
                  <a:srgbClr val="5C5B5A"/>
                </a:solidFill>
                <a:latin typeface="Arial"/>
                <a:cs typeface="Arial"/>
              </a:rPr>
              <a:t>£10.4k</a:t>
            </a:r>
            <a:r>
              <a:rPr sz="1200" i="1" spc="-45" dirty="0">
                <a:solidFill>
                  <a:srgbClr val="5C5B5A"/>
                </a:solidFill>
                <a:latin typeface="Arial"/>
                <a:cs typeface="Arial"/>
              </a:rPr>
              <a:t> </a:t>
            </a:r>
            <a:r>
              <a:rPr sz="1200" i="1" spc="-10" dirty="0">
                <a:solidFill>
                  <a:srgbClr val="5C5B5A"/>
                </a:solidFill>
                <a:latin typeface="Arial"/>
                <a:cs typeface="Arial"/>
              </a:rPr>
              <a:t>(22%)</a:t>
            </a:r>
            <a:endParaRPr sz="1200">
              <a:latin typeface="Arial"/>
              <a:cs typeface="Arial"/>
            </a:endParaRPr>
          </a:p>
        </p:txBody>
      </p:sp>
      <p:grpSp>
        <p:nvGrpSpPr>
          <p:cNvPr id="13" name="object 13"/>
          <p:cNvGrpSpPr/>
          <p:nvPr/>
        </p:nvGrpSpPr>
        <p:grpSpPr>
          <a:xfrm>
            <a:off x="6201600" y="898804"/>
            <a:ext cx="5409565" cy="458470"/>
            <a:chOff x="6201600" y="898804"/>
            <a:chExt cx="5409565" cy="458470"/>
          </a:xfrm>
        </p:grpSpPr>
        <p:sp>
          <p:nvSpPr>
            <p:cNvPr id="14" name="object 14"/>
            <p:cNvSpPr/>
            <p:nvPr/>
          </p:nvSpPr>
          <p:spPr>
            <a:xfrm>
              <a:off x="6206363" y="903566"/>
              <a:ext cx="5400040" cy="448945"/>
            </a:xfrm>
            <a:custGeom>
              <a:avLst/>
              <a:gdLst/>
              <a:ahLst/>
              <a:cxnLst/>
              <a:rect l="l" t="t" r="r" b="b"/>
              <a:pathLst>
                <a:path w="5400040" h="448944">
                  <a:moveTo>
                    <a:pt x="5400040" y="0"/>
                  </a:moveTo>
                  <a:lnTo>
                    <a:pt x="0" y="0"/>
                  </a:lnTo>
                  <a:lnTo>
                    <a:pt x="0" y="448348"/>
                  </a:lnTo>
                  <a:lnTo>
                    <a:pt x="5400040" y="448348"/>
                  </a:lnTo>
                  <a:lnTo>
                    <a:pt x="5400040" y="0"/>
                  </a:lnTo>
                  <a:close/>
                </a:path>
              </a:pathLst>
            </a:custGeom>
            <a:solidFill>
              <a:srgbClr val="5C5B5A"/>
            </a:solidFill>
          </p:spPr>
          <p:txBody>
            <a:bodyPr wrap="square" lIns="0" tIns="0" rIns="0" bIns="0" rtlCol="0"/>
            <a:lstStyle/>
            <a:p>
              <a:endParaRPr/>
            </a:p>
          </p:txBody>
        </p:sp>
        <p:sp>
          <p:nvSpPr>
            <p:cNvPr id="15" name="object 15"/>
            <p:cNvSpPr/>
            <p:nvPr/>
          </p:nvSpPr>
          <p:spPr>
            <a:xfrm>
              <a:off x="6206363" y="903566"/>
              <a:ext cx="5400040" cy="448945"/>
            </a:xfrm>
            <a:custGeom>
              <a:avLst/>
              <a:gdLst/>
              <a:ahLst/>
              <a:cxnLst/>
              <a:rect l="l" t="t" r="r" b="b"/>
              <a:pathLst>
                <a:path w="5400040" h="448944">
                  <a:moveTo>
                    <a:pt x="0" y="448348"/>
                  </a:moveTo>
                  <a:lnTo>
                    <a:pt x="5400040" y="448348"/>
                  </a:lnTo>
                  <a:lnTo>
                    <a:pt x="5400040" y="0"/>
                  </a:lnTo>
                  <a:lnTo>
                    <a:pt x="0" y="0"/>
                  </a:lnTo>
                  <a:lnTo>
                    <a:pt x="0" y="448348"/>
                  </a:lnTo>
                  <a:close/>
                </a:path>
              </a:pathLst>
            </a:custGeom>
            <a:ln w="9525">
              <a:solidFill>
                <a:srgbClr val="5C5B5A"/>
              </a:solidFill>
            </a:ln>
          </p:spPr>
          <p:txBody>
            <a:bodyPr wrap="square" lIns="0" tIns="0" rIns="0" bIns="0" rtlCol="0"/>
            <a:lstStyle/>
            <a:p>
              <a:endParaRPr/>
            </a:p>
          </p:txBody>
        </p:sp>
      </p:grpSp>
      <p:sp>
        <p:nvSpPr>
          <p:cNvPr id="16" name="object 16"/>
          <p:cNvSpPr txBox="1"/>
          <p:nvPr/>
        </p:nvSpPr>
        <p:spPr>
          <a:xfrm>
            <a:off x="6533133" y="927861"/>
            <a:ext cx="4745355" cy="391160"/>
          </a:xfrm>
          <a:prstGeom prst="rect">
            <a:avLst/>
          </a:prstGeom>
        </p:spPr>
        <p:txBody>
          <a:bodyPr vert="horz" wrap="square" lIns="0" tIns="12700" rIns="0" bIns="0" rtlCol="0">
            <a:spAutoFit/>
          </a:bodyPr>
          <a:lstStyle/>
          <a:p>
            <a:pPr marL="1483360" marR="5080" indent="-1470660">
              <a:lnSpc>
                <a:spcPct val="100000"/>
              </a:lnSpc>
              <a:spcBef>
                <a:spcPts val="100"/>
              </a:spcBef>
            </a:pPr>
            <a:r>
              <a:rPr sz="1200" b="1" dirty="0">
                <a:solidFill>
                  <a:srgbClr val="FFFFFF"/>
                </a:solidFill>
                <a:latin typeface="Arial"/>
                <a:cs typeface="Arial"/>
              </a:rPr>
              <a:t>%</a:t>
            </a:r>
            <a:r>
              <a:rPr sz="1200" b="1" spc="-10" dirty="0">
                <a:solidFill>
                  <a:srgbClr val="FFFFFF"/>
                </a:solidFill>
                <a:latin typeface="Arial"/>
                <a:cs typeface="Arial"/>
              </a:rPr>
              <a:t> </a:t>
            </a:r>
            <a:r>
              <a:rPr sz="1200" b="1" dirty="0">
                <a:solidFill>
                  <a:srgbClr val="FFFFFF"/>
                </a:solidFill>
                <a:latin typeface="Arial"/>
                <a:cs typeface="Arial"/>
              </a:rPr>
              <a:t>who</a:t>
            </a:r>
            <a:r>
              <a:rPr sz="1200" b="1" spc="-20" dirty="0">
                <a:solidFill>
                  <a:srgbClr val="FFFFFF"/>
                </a:solidFill>
                <a:latin typeface="Arial"/>
                <a:cs typeface="Arial"/>
              </a:rPr>
              <a:t> </a:t>
            </a:r>
            <a:r>
              <a:rPr sz="1200" b="1" dirty="0">
                <a:solidFill>
                  <a:srgbClr val="FFFFFF"/>
                </a:solidFill>
                <a:latin typeface="Arial"/>
                <a:cs typeface="Arial"/>
              </a:rPr>
              <a:t>felt</a:t>
            </a:r>
            <a:r>
              <a:rPr sz="1200" b="1" spc="-10" dirty="0">
                <a:solidFill>
                  <a:srgbClr val="FFFFFF"/>
                </a:solidFill>
                <a:latin typeface="Arial"/>
                <a:cs typeface="Arial"/>
              </a:rPr>
              <a:t> </a:t>
            </a:r>
            <a:r>
              <a:rPr sz="1200" b="1" dirty="0">
                <a:solidFill>
                  <a:srgbClr val="FFFFFF"/>
                </a:solidFill>
                <a:latin typeface="Arial"/>
                <a:cs typeface="Arial"/>
              </a:rPr>
              <a:t>society</a:t>
            </a:r>
            <a:r>
              <a:rPr sz="1200" b="1" spc="-30" dirty="0">
                <a:solidFill>
                  <a:srgbClr val="FFFFFF"/>
                </a:solidFill>
                <a:latin typeface="Arial"/>
                <a:cs typeface="Arial"/>
              </a:rPr>
              <a:t> </a:t>
            </a:r>
            <a:r>
              <a:rPr sz="1200" b="1" dirty="0">
                <a:solidFill>
                  <a:srgbClr val="FFFFFF"/>
                </a:solidFill>
                <a:latin typeface="Arial"/>
                <a:cs typeface="Arial"/>
              </a:rPr>
              <a:t>treats</a:t>
            </a:r>
            <a:r>
              <a:rPr sz="1200" b="1" spc="-35" dirty="0">
                <a:solidFill>
                  <a:srgbClr val="FFFFFF"/>
                </a:solidFill>
                <a:latin typeface="Arial"/>
                <a:cs typeface="Arial"/>
              </a:rPr>
              <a:t> </a:t>
            </a:r>
            <a:r>
              <a:rPr sz="1200" b="1" dirty="0">
                <a:solidFill>
                  <a:srgbClr val="FFFFFF"/>
                </a:solidFill>
                <a:latin typeface="Arial"/>
                <a:cs typeface="Arial"/>
              </a:rPr>
              <a:t>them</a:t>
            </a:r>
            <a:r>
              <a:rPr sz="1200" b="1" spc="-15" dirty="0">
                <a:solidFill>
                  <a:srgbClr val="FFFFFF"/>
                </a:solidFill>
                <a:latin typeface="Arial"/>
                <a:cs typeface="Arial"/>
              </a:rPr>
              <a:t> </a:t>
            </a:r>
            <a:r>
              <a:rPr sz="1200" b="1" spc="-10" dirty="0">
                <a:solidFill>
                  <a:srgbClr val="FFFFFF"/>
                </a:solidFill>
                <a:latin typeface="Arial"/>
                <a:cs typeface="Arial"/>
              </a:rPr>
              <a:t>‘unfairly’</a:t>
            </a:r>
            <a:r>
              <a:rPr sz="1200" b="1" spc="-20" dirty="0">
                <a:solidFill>
                  <a:srgbClr val="FFFFFF"/>
                </a:solidFill>
                <a:latin typeface="Arial"/>
                <a:cs typeface="Arial"/>
              </a:rPr>
              <a:t> </a:t>
            </a:r>
            <a:r>
              <a:rPr sz="1200" b="1" dirty="0">
                <a:solidFill>
                  <a:srgbClr val="FFFFFF"/>
                </a:solidFill>
                <a:latin typeface="Arial"/>
                <a:cs typeface="Arial"/>
              </a:rPr>
              <a:t>compared</a:t>
            </a:r>
            <a:r>
              <a:rPr sz="1200" b="1" spc="-30" dirty="0">
                <a:solidFill>
                  <a:srgbClr val="FFFFFF"/>
                </a:solidFill>
                <a:latin typeface="Arial"/>
                <a:cs typeface="Arial"/>
              </a:rPr>
              <a:t> </a:t>
            </a:r>
            <a:r>
              <a:rPr sz="1200" b="1" dirty="0">
                <a:solidFill>
                  <a:srgbClr val="FFFFFF"/>
                </a:solidFill>
                <a:latin typeface="Arial"/>
                <a:cs typeface="Arial"/>
              </a:rPr>
              <a:t>to GM </a:t>
            </a:r>
            <a:r>
              <a:rPr sz="1200" b="1" spc="-10" dirty="0">
                <a:solidFill>
                  <a:srgbClr val="FFFFFF"/>
                </a:solidFill>
                <a:latin typeface="Arial"/>
                <a:cs typeface="Arial"/>
              </a:rPr>
              <a:t>average </a:t>
            </a:r>
            <a:r>
              <a:rPr sz="1200" b="1" dirty="0">
                <a:solidFill>
                  <a:srgbClr val="FFFFFF"/>
                </a:solidFill>
                <a:latin typeface="Arial"/>
                <a:cs typeface="Arial"/>
              </a:rPr>
              <a:t>(17%)</a:t>
            </a:r>
            <a:r>
              <a:rPr sz="1200" b="1" spc="-20" dirty="0">
                <a:solidFill>
                  <a:srgbClr val="FFFFFF"/>
                </a:solidFill>
                <a:latin typeface="Arial"/>
                <a:cs typeface="Arial"/>
              </a:rPr>
              <a:t> </a:t>
            </a:r>
            <a:r>
              <a:rPr sz="1200" b="1" dirty="0">
                <a:solidFill>
                  <a:srgbClr val="FFFFFF"/>
                </a:solidFill>
                <a:latin typeface="Arial"/>
                <a:cs typeface="Arial"/>
              </a:rPr>
              <a:t>*</a:t>
            </a:r>
            <a:r>
              <a:rPr sz="1200" b="1" spc="-30" dirty="0">
                <a:solidFill>
                  <a:srgbClr val="FFFFFF"/>
                </a:solidFill>
                <a:latin typeface="Arial"/>
                <a:cs typeface="Arial"/>
              </a:rPr>
              <a:t> </a:t>
            </a:r>
            <a:r>
              <a:rPr sz="1200" b="1" dirty="0">
                <a:solidFill>
                  <a:srgbClr val="FFFFFF"/>
                </a:solidFill>
                <a:latin typeface="Arial"/>
                <a:cs typeface="Arial"/>
              </a:rPr>
              <a:t>is</a:t>
            </a:r>
            <a:r>
              <a:rPr sz="1200" b="1" spc="-15" dirty="0">
                <a:solidFill>
                  <a:srgbClr val="FFFFFF"/>
                </a:solidFill>
                <a:latin typeface="Arial"/>
                <a:cs typeface="Arial"/>
              </a:rPr>
              <a:t> </a:t>
            </a:r>
            <a:r>
              <a:rPr sz="1200" b="1" dirty="0">
                <a:solidFill>
                  <a:srgbClr val="FFFFFF"/>
                </a:solidFill>
                <a:latin typeface="Arial"/>
                <a:cs typeface="Arial"/>
              </a:rPr>
              <a:t>higher</a:t>
            </a:r>
            <a:r>
              <a:rPr sz="1200" b="1" spc="-20" dirty="0">
                <a:solidFill>
                  <a:srgbClr val="FFFFFF"/>
                </a:solidFill>
                <a:latin typeface="Arial"/>
                <a:cs typeface="Arial"/>
              </a:rPr>
              <a:t> </a:t>
            </a:r>
            <a:r>
              <a:rPr sz="1200" b="1" spc="-10" dirty="0">
                <a:solidFill>
                  <a:srgbClr val="FFFFFF"/>
                </a:solidFill>
                <a:latin typeface="Arial"/>
                <a:cs typeface="Arial"/>
              </a:rPr>
              <a:t>among:</a:t>
            </a:r>
            <a:endParaRPr sz="1200">
              <a:latin typeface="Arial"/>
              <a:cs typeface="Arial"/>
            </a:endParaRPr>
          </a:p>
        </p:txBody>
      </p:sp>
      <p:sp>
        <p:nvSpPr>
          <p:cNvPr id="17" name="object 17"/>
          <p:cNvSpPr/>
          <p:nvPr/>
        </p:nvSpPr>
        <p:spPr>
          <a:xfrm>
            <a:off x="6209410" y="1352664"/>
            <a:ext cx="5400040" cy="4578350"/>
          </a:xfrm>
          <a:custGeom>
            <a:avLst/>
            <a:gdLst/>
            <a:ahLst/>
            <a:cxnLst/>
            <a:rect l="l" t="t" r="r" b="b"/>
            <a:pathLst>
              <a:path w="5400040" h="4578350">
                <a:moveTo>
                  <a:pt x="0" y="4578223"/>
                </a:moveTo>
                <a:lnTo>
                  <a:pt x="5400040" y="4578223"/>
                </a:lnTo>
                <a:lnTo>
                  <a:pt x="5400040" y="0"/>
                </a:lnTo>
                <a:lnTo>
                  <a:pt x="0" y="0"/>
                </a:lnTo>
                <a:lnTo>
                  <a:pt x="0" y="4578223"/>
                </a:lnTo>
                <a:close/>
              </a:path>
            </a:pathLst>
          </a:custGeom>
          <a:ln w="9525">
            <a:solidFill>
              <a:srgbClr val="5C5B5A"/>
            </a:solidFill>
          </a:ln>
        </p:spPr>
        <p:txBody>
          <a:bodyPr wrap="square" lIns="0" tIns="0" rIns="0" bIns="0" rtlCol="0"/>
          <a:lstStyle/>
          <a:p>
            <a:endParaRPr/>
          </a:p>
        </p:txBody>
      </p:sp>
      <p:sp>
        <p:nvSpPr>
          <p:cNvPr id="18" name="object 18"/>
          <p:cNvSpPr txBox="1"/>
          <p:nvPr/>
        </p:nvSpPr>
        <p:spPr>
          <a:xfrm>
            <a:off x="6289040" y="1443609"/>
            <a:ext cx="113665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19" name="object 19"/>
          <p:cNvSpPr txBox="1"/>
          <p:nvPr/>
        </p:nvSpPr>
        <p:spPr>
          <a:xfrm>
            <a:off x="6289040" y="1678685"/>
            <a:ext cx="5126990" cy="1040765"/>
          </a:xfrm>
          <a:prstGeom prst="rect">
            <a:avLst/>
          </a:prstGeom>
        </p:spPr>
        <p:txBody>
          <a:bodyPr vert="horz" wrap="square" lIns="0" tIns="12700" rIns="0" bIns="0" rtlCol="0">
            <a:spAutoFit/>
          </a:bodyPr>
          <a:lstStyle/>
          <a:p>
            <a:pPr marL="184785" marR="5080" indent="-172720">
              <a:lnSpc>
                <a:spcPct val="100000"/>
              </a:lnSpc>
              <a:spcBef>
                <a:spcPts val="100"/>
              </a:spcBef>
              <a:buChar char="•"/>
              <a:tabLst>
                <a:tab pos="18478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(29%),</a:t>
            </a:r>
            <a:r>
              <a:rPr sz="1200" spc="-25"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1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10" dirty="0">
                <a:solidFill>
                  <a:srgbClr val="5C5B5A"/>
                </a:solidFill>
                <a:latin typeface="Arial"/>
                <a:cs typeface="Arial"/>
              </a:rPr>
              <a:t>(34%), </a:t>
            </a:r>
            <a:r>
              <a:rPr sz="1200" dirty="0">
                <a:solidFill>
                  <a:srgbClr val="5C5B5A"/>
                </a:solidFill>
                <a:latin typeface="Arial"/>
                <a:cs typeface="Arial"/>
              </a:rPr>
              <a:t>learning</a:t>
            </a:r>
            <a:r>
              <a:rPr sz="1200" spc="-55"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dirty="0">
                <a:solidFill>
                  <a:srgbClr val="5C5B5A"/>
                </a:solidFill>
                <a:latin typeface="Arial"/>
                <a:cs typeface="Arial"/>
              </a:rPr>
              <a:t>(33%),</a:t>
            </a:r>
            <a:r>
              <a:rPr sz="1200" spc="-20" dirty="0">
                <a:solidFill>
                  <a:srgbClr val="5C5B5A"/>
                </a:solidFill>
                <a:latin typeface="Arial"/>
                <a:cs typeface="Arial"/>
              </a:rPr>
              <a:t> </a:t>
            </a:r>
            <a:r>
              <a:rPr sz="1200" dirty="0">
                <a:solidFill>
                  <a:srgbClr val="5C5B5A"/>
                </a:solidFill>
                <a:latin typeface="Arial"/>
                <a:cs typeface="Arial"/>
              </a:rPr>
              <a:t>mobility</a:t>
            </a:r>
            <a:r>
              <a:rPr sz="1200" spc="-45"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dirty="0">
                <a:solidFill>
                  <a:srgbClr val="5C5B5A"/>
                </a:solidFill>
                <a:latin typeface="Arial"/>
                <a:cs typeface="Arial"/>
              </a:rPr>
              <a:t>(31%)</a:t>
            </a:r>
            <a:r>
              <a:rPr sz="1200" spc="-3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sensory</a:t>
            </a:r>
            <a:r>
              <a:rPr sz="1200" spc="-35" dirty="0">
                <a:solidFill>
                  <a:srgbClr val="5C5B5A"/>
                </a:solidFill>
                <a:latin typeface="Arial"/>
                <a:cs typeface="Arial"/>
              </a:rPr>
              <a:t> </a:t>
            </a:r>
            <a:r>
              <a:rPr sz="1200" spc="-10" dirty="0">
                <a:solidFill>
                  <a:srgbClr val="5C5B5A"/>
                </a:solidFill>
                <a:latin typeface="Arial"/>
                <a:cs typeface="Arial"/>
              </a:rPr>
              <a:t>disability </a:t>
            </a:r>
            <a:r>
              <a:rPr sz="1200" spc="-20" dirty="0">
                <a:solidFill>
                  <a:srgbClr val="5C5B5A"/>
                </a:solidFill>
                <a:latin typeface="Arial"/>
                <a:cs typeface="Arial"/>
              </a:rPr>
              <a:t>(30%)</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Gay</a:t>
            </a:r>
            <a:r>
              <a:rPr sz="1200" i="1" spc="-25" dirty="0">
                <a:solidFill>
                  <a:srgbClr val="5C5B5A"/>
                </a:solidFill>
                <a:latin typeface="Arial"/>
                <a:cs typeface="Arial"/>
              </a:rPr>
              <a:t> </a:t>
            </a:r>
            <a:r>
              <a:rPr sz="1200" i="1" dirty="0">
                <a:solidFill>
                  <a:srgbClr val="5C5B5A"/>
                </a:solidFill>
                <a:latin typeface="Arial"/>
                <a:cs typeface="Arial"/>
              </a:rPr>
              <a:t>men</a:t>
            </a:r>
            <a:r>
              <a:rPr sz="1200" i="1" spc="-15" dirty="0">
                <a:solidFill>
                  <a:srgbClr val="5C5B5A"/>
                </a:solidFill>
                <a:latin typeface="Arial"/>
                <a:cs typeface="Arial"/>
              </a:rPr>
              <a:t> </a:t>
            </a:r>
            <a:r>
              <a:rPr sz="1200" i="1" spc="-20" dirty="0">
                <a:solidFill>
                  <a:srgbClr val="5C5B5A"/>
                </a:solidFill>
                <a:latin typeface="Arial"/>
                <a:cs typeface="Arial"/>
              </a:rPr>
              <a:t>(29%)</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Gay</a:t>
            </a:r>
            <a:r>
              <a:rPr sz="1200" i="1" spc="-25" dirty="0">
                <a:solidFill>
                  <a:srgbClr val="5C5B5A"/>
                </a:solidFill>
                <a:latin typeface="Arial"/>
                <a:cs typeface="Arial"/>
              </a:rPr>
              <a:t> </a:t>
            </a:r>
            <a:r>
              <a:rPr sz="1200" i="1" dirty="0">
                <a:solidFill>
                  <a:srgbClr val="5C5B5A"/>
                </a:solidFill>
                <a:latin typeface="Arial"/>
                <a:cs typeface="Arial"/>
              </a:rPr>
              <a:t>women</a:t>
            </a:r>
            <a:r>
              <a:rPr sz="1200" i="1" spc="-30"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dirty="0">
                <a:solidFill>
                  <a:srgbClr val="5C5B5A"/>
                </a:solidFill>
                <a:latin typeface="Arial"/>
                <a:cs typeface="Arial"/>
              </a:rPr>
              <a:t>lesbians</a:t>
            </a:r>
            <a:r>
              <a:rPr sz="1200" i="1" spc="-45" dirty="0">
                <a:solidFill>
                  <a:srgbClr val="5C5B5A"/>
                </a:solidFill>
                <a:latin typeface="Arial"/>
                <a:cs typeface="Arial"/>
              </a:rPr>
              <a:t> </a:t>
            </a:r>
            <a:r>
              <a:rPr sz="1200" i="1" spc="-20" dirty="0">
                <a:solidFill>
                  <a:srgbClr val="5C5B5A"/>
                </a:solidFill>
                <a:latin typeface="Arial"/>
                <a:cs typeface="Arial"/>
              </a:rPr>
              <a:t>(27%)</a:t>
            </a:r>
            <a:endParaRPr sz="1200">
              <a:latin typeface="Arial"/>
              <a:cs typeface="Arial"/>
            </a:endParaRPr>
          </a:p>
        </p:txBody>
      </p:sp>
      <p:sp>
        <p:nvSpPr>
          <p:cNvPr id="20" name="object 20"/>
          <p:cNvSpPr txBox="1"/>
          <p:nvPr/>
        </p:nvSpPr>
        <p:spPr>
          <a:xfrm>
            <a:off x="6289040" y="2978911"/>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21" name="object 21"/>
          <p:cNvSpPr txBox="1"/>
          <p:nvPr/>
        </p:nvSpPr>
        <p:spPr>
          <a:xfrm>
            <a:off x="6289040" y="3160268"/>
            <a:ext cx="5114290" cy="2729865"/>
          </a:xfrm>
          <a:prstGeom prst="rect">
            <a:avLst/>
          </a:prstGeom>
        </p:spPr>
        <p:txBody>
          <a:bodyPr vert="horz" wrap="square" lIns="0" tIns="64135" rIns="0" bIns="0" rtlCol="0">
            <a:spAutoFit/>
          </a:bodyPr>
          <a:lstStyle/>
          <a:p>
            <a:pPr marL="186055" indent="-173355">
              <a:lnSpc>
                <a:spcPct val="100000"/>
              </a:lnSpc>
              <a:spcBef>
                <a:spcPts val="505"/>
              </a:spcBef>
              <a:buFont typeface="Arial"/>
              <a:buChar char="•"/>
              <a:tabLst>
                <a:tab pos="186055" algn="l"/>
              </a:tabLst>
            </a:pP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that</a:t>
            </a:r>
            <a:r>
              <a:rPr sz="1200" i="1" spc="-15" dirty="0">
                <a:solidFill>
                  <a:srgbClr val="5C5B5A"/>
                </a:solidFill>
                <a:latin typeface="Arial"/>
                <a:cs typeface="Arial"/>
              </a:rPr>
              <a:t> </a:t>
            </a:r>
            <a:r>
              <a:rPr sz="1200" i="1" dirty="0">
                <a:solidFill>
                  <a:srgbClr val="5C5B5A"/>
                </a:solidFill>
                <a:latin typeface="Arial"/>
                <a:cs typeface="Arial"/>
              </a:rPr>
              <a:t>think</a:t>
            </a:r>
            <a:r>
              <a:rPr sz="1200" i="1" spc="-15" dirty="0">
                <a:solidFill>
                  <a:srgbClr val="5C5B5A"/>
                </a:solidFill>
                <a:latin typeface="Arial"/>
                <a:cs typeface="Arial"/>
              </a:rPr>
              <a:t> </a:t>
            </a:r>
            <a:r>
              <a:rPr sz="1200" i="1" dirty="0">
                <a:solidFill>
                  <a:srgbClr val="5C5B5A"/>
                </a:solidFill>
                <a:latin typeface="Arial"/>
                <a:cs typeface="Arial"/>
              </a:rPr>
              <a:t>the</a:t>
            </a:r>
            <a:r>
              <a:rPr sz="1200" i="1" spc="-25" dirty="0">
                <a:solidFill>
                  <a:srgbClr val="5C5B5A"/>
                </a:solidFill>
                <a:latin typeface="Arial"/>
                <a:cs typeface="Arial"/>
              </a:rPr>
              <a:t> </a:t>
            </a:r>
            <a:r>
              <a:rPr sz="1200" i="1" dirty="0">
                <a:solidFill>
                  <a:srgbClr val="5C5B5A"/>
                </a:solidFill>
                <a:latin typeface="Arial"/>
                <a:cs typeface="Arial"/>
              </a:rPr>
              <a:t>things</a:t>
            </a:r>
            <a:r>
              <a:rPr sz="1200" i="1" spc="-30" dirty="0">
                <a:solidFill>
                  <a:srgbClr val="5C5B5A"/>
                </a:solidFill>
                <a:latin typeface="Arial"/>
                <a:cs typeface="Arial"/>
              </a:rPr>
              <a:t> </a:t>
            </a:r>
            <a:r>
              <a:rPr sz="1200" i="1" dirty="0">
                <a:solidFill>
                  <a:srgbClr val="5C5B5A"/>
                </a:solidFill>
                <a:latin typeface="Arial"/>
                <a:cs typeface="Arial"/>
              </a:rPr>
              <a:t>they</a:t>
            </a:r>
            <a:r>
              <a:rPr sz="1200" i="1" spc="-15" dirty="0">
                <a:solidFill>
                  <a:srgbClr val="5C5B5A"/>
                </a:solidFill>
                <a:latin typeface="Arial"/>
                <a:cs typeface="Arial"/>
              </a:rPr>
              <a:t> </a:t>
            </a:r>
            <a:r>
              <a:rPr sz="1200" i="1" dirty="0">
                <a:solidFill>
                  <a:srgbClr val="5C5B5A"/>
                </a:solidFill>
                <a:latin typeface="Arial"/>
                <a:cs typeface="Arial"/>
              </a:rPr>
              <a:t>do</a:t>
            </a:r>
            <a:r>
              <a:rPr sz="1200" i="1" spc="-25" dirty="0">
                <a:solidFill>
                  <a:srgbClr val="5C5B5A"/>
                </a:solidFill>
                <a:latin typeface="Arial"/>
                <a:cs typeface="Arial"/>
              </a:rPr>
              <a:t> </a:t>
            </a:r>
            <a:r>
              <a:rPr sz="1200" i="1" dirty="0">
                <a:solidFill>
                  <a:srgbClr val="5C5B5A"/>
                </a:solidFill>
                <a:latin typeface="Arial"/>
                <a:cs typeface="Arial"/>
              </a:rPr>
              <a:t>in</a:t>
            </a:r>
            <a:r>
              <a:rPr sz="1200" i="1" spc="-15"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life</a:t>
            </a:r>
            <a:r>
              <a:rPr sz="1200" i="1" spc="15" dirty="0">
                <a:solidFill>
                  <a:srgbClr val="5C5B5A"/>
                </a:solidFill>
                <a:latin typeface="Arial"/>
                <a:cs typeface="Arial"/>
              </a:rPr>
              <a:t> </a:t>
            </a:r>
            <a:r>
              <a:rPr sz="1200" i="1" dirty="0">
                <a:solidFill>
                  <a:srgbClr val="5C5B5A"/>
                </a:solidFill>
                <a:latin typeface="Arial"/>
                <a:cs typeface="Arial"/>
              </a:rPr>
              <a:t>are</a:t>
            </a:r>
            <a:r>
              <a:rPr sz="1200" i="1" spc="-15"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dirty="0">
                <a:solidFill>
                  <a:srgbClr val="5C5B5A"/>
                </a:solidFill>
                <a:latin typeface="Arial"/>
                <a:cs typeface="Arial"/>
              </a:rPr>
              <a:t>worthwhile</a:t>
            </a:r>
            <a:r>
              <a:rPr sz="1200" i="1" spc="-50" dirty="0">
                <a:solidFill>
                  <a:srgbClr val="5C5B5A"/>
                </a:solidFill>
                <a:latin typeface="Arial"/>
                <a:cs typeface="Arial"/>
              </a:rPr>
              <a:t> </a:t>
            </a:r>
            <a:r>
              <a:rPr sz="1200" i="1" spc="-10" dirty="0">
                <a:solidFill>
                  <a:srgbClr val="5C5B5A"/>
                </a:solidFill>
                <a:latin typeface="Arial"/>
                <a:cs typeface="Arial"/>
              </a:rPr>
              <a:t>(37%)</a:t>
            </a:r>
            <a:endParaRPr sz="1200">
              <a:latin typeface="Arial"/>
              <a:cs typeface="Arial"/>
            </a:endParaRPr>
          </a:p>
          <a:p>
            <a:pPr marL="186055" indent="-173355">
              <a:lnSpc>
                <a:spcPct val="100000"/>
              </a:lnSpc>
              <a:spcBef>
                <a:spcPts val="409"/>
              </a:spcBef>
              <a:buFont typeface="Arial"/>
              <a:buChar char="•"/>
              <a:tabLst>
                <a:tab pos="18605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find</a:t>
            </a:r>
            <a:r>
              <a:rPr sz="1200" i="1" spc="-30" dirty="0">
                <a:solidFill>
                  <a:srgbClr val="5C5B5A"/>
                </a:solidFill>
                <a:latin typeface="Arial"/>
                <a:cs typeface="Arial"/>
              </a:rPr>
              <a:t> </a:t>
            </a:r>
            <a:r>
              <a:rPr sz="1200" i="1" dirty="0">
                <a:solidFill>
                  <a:srgbClr val="5C5B5A"/>
                </a:solidFill>
                <a:latin typeface="Arial"/>
                <a:cs typeface="Arial"/>
              </a:rPr>
              <a:t>it</a:t>
            </a:r>
            <a:r>
              <a:rPr sz="1200" i="1" spc="-10" dirty="0">
                <a:solidFill>
                  <a:srgbClr val="5C5B5A"/>
                </a:solidFill>
                <a:latin typeface="Arial"/>
                <a:cs typeface="Arial"/>
              </a:rPr>
              <a:t> </a:t>
            </a:r>
            <a:r>
              <a:rPr sz="1200" i="1" dirty="0">
                <a:solidFill>
                  <a:srgbClr val="5C5B5A"/>
                </a:solidFill>
                <a:latin typeface="Arial"/>
                <a:cs typeface="Arial"/>
              </a:rPr>
              <a:t>difficult</a:t>
            </a:r>
            <a:r>
              <a:rPr sz="1200" i="1" spc="-20" dirty="0">
                <a:solidFill>
                  <a:srgbClr val="5C5B5A"/>
                </a:solidFill>
                <a:latin typeface="Arial"/>
                <a:cs typeface="Arial"/>
              </a:rPr>
              <a:t> </a:t>
            </a:r>
            <a:r>
              <a:rPr sz="1200" i="1" dirty="0">
                <a:solidFill>
                  <a:srgbClr val="5C5B5A"/>
                </a:solidFill>
                <a:latin typeface="Arial"/>
                <a:cs typeface="Arial"/>
              </a:rPr>
              <a:t>in</a:t>
            </a:r>
            <a:r>
              <a:rPr sz="1200" i="1" spc="-20" dirty="0">
                <a:solidFill>
                  <a:srgbClr val="5C5B5A"/>
                </a:solidFill>
                <a:latin typeface="Arial"/>
                <a:cs typeface="Arial"/>
              </a:rPr>
              <a:t> </a:t>
            </a:r>
            <a:r>
              <a:rPr sz="1200" i="1" dirty="0">
                <a:solidFill>
                  <a:srgbClr val="5C5B5A"/>
                </a:solidFill>
                <a:latin typeface="Arial"/>
                <a:cs typeface="Arial"/>
              </a:rPr>
              <a:t>affording</a:t>
            </a:r>
            <a:r>
              <a:rPr sz="1200" i="1" spc="-40" dirty="0">
                <a:solidFill>
                  <a:srgbClr val="5C5B5A"/>
                </a:solidFill>
                <a:latin typeface="Arial"/>
                <a:cs typeface="Arial"/>
              </a:rPr>
              <a:t> </a:t>
            </a:r>
            <a:r>
              <a:rPr sz="1200" i="1" dirty="0">
                <a:solidFill>
                  <a:srgbClr val="5C5B5A"/>
                </a:solidFill>
                <a:latin typeface="Arial"/>
                <a:cs typeface="Arial"/>
              </a:rPr>
              <a:t>rent</a:t>
            </a:r>
            <a:r>
              <a:rPr sz="1200" i="1" spc="-25" dirty="0">
                <a:solidFill>
                  <a:srgbClr val="5C5B5A"/>
                </a:solidFill>
                <a:latin typeface="Arial"/>
                <a:cs typeface="Arial"/>
              </a:rPr>
              <a:t> </a:t>
            </a:r>
            <a:r>
              <a:rPr sz="1200" i="1" spc="-20" dirty="0">
                <a:solidFill>
                  <a:srgbClr val="5C5B5A"/>
                </a:solidFill>
                <a:latin typeface="Arial"/>
                <a:cs typeface="Arial"/>
              </a:rPr>
              <a:t>(29%)</a:t>
            </a:r>
            <a:endParaRPr sz="1200">
              <a:latin typeface="Arial"/>
              <a:cs typeface="Arial"/>
            </a:endParaRPr>
          </a:p>
          <a:p>
            <a:pPr marL="184785" marR="5080" indent="-172720">
              <a:lnSpc>
                <a:spcPct val="100000"/>
              </a:lnSpc>
              <a:spcBef>
                <a:spcPts val="395"/>
              </a:spcBef>
              <a:buChar char="•"/>
              <a:tabLst>
                <a:tab pos="18478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feel</a:t>
            </a:r>
            <a:r>
              <a:rPr sz="1200" spc="-4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can</a:t>
            </a:r>
            <a:r>
              <a:rPr sz="1200" spc="-15" dirty="0">
                <a:solidFill>
                  <a:srgbClr val="5C5B5A"/>
                </a:solidFill>
                <a:latin typeface="Arial"/>
                <a:cs typeface="Arial"/>
              </a:rPr>
              <a:t> </a:t>
            </a:r>
            <a:r>
              <a:rPr sz="1200" dirty="0">
                <a:solidFill>
                  <a:srgbClr val="5C5B5A"/>
                </a:solidFill>
                <a:latin typeface="Arial"/>
                <a:cs typeface="Arial"/>
              </a:rPr>
              <a:t>look</a:t>
            </a:r>
            <a:r>
              <a:rPr sz="1200" spc="-30" dirty="0">
                <a:solidFill>
                  <a:srgbClr val="5C5B5A"/>
                </a:solidFill>
                <a:latin typeface="Arial"/>
                <a:cs typeface="Arial"/>
              </a:rPr>
              <a:t> </a:t>
            </a:r>
            <a:r>
              <a:rPr sz="1200" dirty="0">
                <a:solidFill>
                  <a:srgbClr val="5C5B5A"/>
                </a:solidFill>
                <a:latin typeface="Arial"/>
                <a:cs typeface="Arial"/>
              </a:rPr>
              <a:t>after</a:t>
            </a:r>
            <a:r>
              <a:rPr sz="1200" spc="-2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(53%)</a:t>
            </a:r>
            <a:r>
              <a:rPr sz="1200" spc="-1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spc="-20" dirty="0">
                <a:solidFill>
                  <a:srgbClr val="5C5B5A"/>
                </a:solidFill>
                <a:latin typeface="Arial"/>
                <a:cs typeface="Arial"/>
              </a:rPr>
              <a:t>know </a:t>
            </a:r>
            <a:r>
              <a:rPr sz="1200" dirty="0">
                <a:solidFill>
                  <a:srgbClr val="5C5B5A"/>
                </a:solidFill>
                <a:latin typeface="Arial"/>
                <a:cs typeface="Arial"/>
              </a:rPr>
              <a:t>enough</a:t>
            </a:r>
            <a:r>
              <a:rPr sz="1200" spc="-55" dirty="0">
                <a:solidFill>
                  <a:srgbClr val="5C5B5A"/>
                </a:solidFill>
                <a:latin typeface="Arial"/>
                <a:cs typeface="Arial"/>
              </a:rPr>
              <a:t> </a:t>
            </a:r>
            <a:r>
              <a:rPr sz="1200" dirty="0">
                <a:solidFill>
                  <a:srgbClr val="5C5B5A"/>
                </a:solidFill>
                <a:latin typeface="Arial"/>
                <a:cs typeface="Arial"/>
              </a:rPr>
              <a:t>about</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own</a:t>
            </a:r>
            <a:r>
              <a:rPr sz="1200" spc="-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20" dirty="0">
                <a:solidFill>
                  <a:srgbClr val="5C5B5A"/>
                </a:solidFill>
                <a:latin typeface="Arial"/>
                <a:cs typeface="Arial"/>
              </a:rPr>
              <a:t>(44%)</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very</a:t>
            </a:r>
            <a:r>
              <a:rPr sz="1200" spc="-10" dirty="0">
                <a:solidFill>
                  <a:srgbClr val="5C5B5A"/>
                </a:solidFill>
                <a:latin typeface="Arial"/>
                <a:cs typeface="Arial"/>
              </a:rPr>
              <a:t> </a:t>
            </a:r>
            <a:r>
              <a:rPr sz="1200" dirty="0">
                <a:solidFill>
                  <a:srgbClr val="5C5B5A"/>
                </a:solidFill>
                <a:latin typeface="Arial"/>
                <a:cs typeface="Arial"/>
              </a:rPr>
              <a:t>low</a:t>
            </a:r>
            <a:r>
              <a:rPr sz="1200" spc="-30" dirty="0">
                <a:solidFill>
                  <a:srgbClr val="5C5B5A"/>
                </a:solidFill>
                <a:latin typeface="Arial"/>
                <a:cs typeface="Arial"/>
              </a:rPr>
              <a:t> </a:t>
            </a:r>
            <a:r>
              <a:rPr sz="1200" dirty="0">
                <a:solidFill>
                  <a:srgbClr val="5C5B5A"/>
                </a:solidFill>
                <a:latin typeface="Arial"/>
                <a:cs typeface="Arial"/>
              </a:rPr>
              <a:t>levels</a:t>
            </a:r>
            <a:r>
              <a:rPr sz="1200" spc="-30"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hopefulness</a:t>
            </a:r>
            <a:r>
              <a:rPr sz="1200" spc="-40" dirty="0">
                <a:solidFill>
                  <a:srgbClr val="5C5B5A"/>
                </a:solidFill>
                <a:latin typeface="Arial"/>
                <a:cs typeface="Arial"/>
              </a:rPr>
              <a:t> </a:t>
            </a:r>
            <a:r>
              <a:rPr sz="1200" dirty="0">
                <a:solidFill>
                  <a:srgbClr val="5C5B5A"/>
                </a:solidFill>
                <a:latin typeface="Arial"/>
                <a:cs typeface="Arial"/>
              </a:rPr>
              <a:t>(50%),</a:t>
            </a:r>
            <a:r>
              <a:rPr sz="1200" spc="-40" dirty="0">
                <a:solidFill>
                  <a:srgbClr val="5C5B5A"/>
                </a:solidFill>
                <a:latin typeface="Arial"/>
                <a:cs typeface="Arial"/>
              </a:rPr>
              <a:t> </a:t>
            </a:r>
            <a:r>
              <a:rPr sz="1200" dirty="0">
                <a:solidFill>
                  <a:srgbClr val="5C5B5A"/>
                </a:solidFill>
                <a:latin typeface="Arial"/>
                <a:cs typeface="Arial"/>
              </a:rPr>
              <a:t>low</a:t>
            </a:r>
            <a:r>
              <a:rPr sz="1200" spc="-30" dirty="0">
                <a:solidFill>
                  <a:srgbClr val="5C5B5A"/>
                </a:solidFill>
                <a:latin typeface="Arial"/>
                <a:cs typeface="Arial"/>
              </a:rPr>
              <a:t> </a:t>
            </a:r>
            <a:r>
              <a:rPr sz="1200" dirty="0">
                <a:solidFill>
                  <a:srgbClr val="5C5B5A"/>
                </a:solidFill>
                <a:latin typeface="Arial"/>
                <a:cs typeface="Arial"/>
              </a:rPr>
              <a:t>levels</a:t>
            </a:r>
            <a:r>
              <a:rPr sz="1200" spc="-15"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spc="-20" dirty="0">
                <a:solidFill>
                  <a:srgbClr val="5C5B5A"/>
                </a:solidFill>
                <a:latin typeface="Arial"/>
                <a:cs typeface="Arial"/>
              </a:rPr>
              <a:t>life</a:t>
            </a:r>
            <a:endParaRPr sz="1200">
              <a:latin typeface="Arial"/>
              <a:cs typeface="Arial"/>
            </a:endParaRPr>
          </a:p>
          <a:p>
            <a:pPr marL="184785">
              <a:lnSpc>
                <a:spcPct val="100000"/>
              </a:lnSpc>
            </a:pPr>
            <a:r>
              <a:rPr sz="1200" dirty="0">
                <a:solidFill>
                  <a:srgbClr val="5C5B5A"/>
                </a:solidFill>
                <a:latin typeface="Arial"/>
                <a:cs typeface="Arial"/>
              </a:rPr>
              <a:t>satisfaction</a:t>
            </a:r>
            <a:r>
              <a:rPr sz="1200" spc="-50" dirty="0">
                <a:solidFill>
                  <a:srgbClr val="5C5B5A"/>
                </a:solidFill>
                <a:latin typeface="Arial"/>
                <a:cs typeface="Arial"/>
              </a:rPr>
              <a:t> </a:t>
            </a:r>
            <a:r>
              <a:rPr sz="1200" dirty="0">
                <a:solidFill>
                  <a:srgbClr val="5C5B5A"/>
                </a:solidFill>
                <a:latin typeface="Arial"/>
                <a:cs typeface="Arial"/>
              </a:rPr>
              <a:t>(41%)</a:t>
            </a:r>
            <a:r>
              <a:rPr sz="1200" spc="-20" dirty="0">
                <a:solidFill>
                  <a:srgbClr val="5C5B5A"/>
                </a:solidFill>
                <a:latin typeface="Arial"/>
                <a:cs typeface="Arial"/>
              </a:rPr>
              <a:t> </a:t>
            </a:r>
            <a:r>
              <a:rPr sz="1200" dirty="0">
                <a:solidFill>
                  <a:srgbClr val="5C5B5A"/>
                </a:solidFill>
                <a:latin typeface="Arial"/>
                <a:cs typeface="Arial"/>
              </a:rPr>
              <a:t>and</a:t>
            </a:r>
            <a:r>
              <a:rPr sz="1200" spc="-25" dirty="0">
                <a:solidFill>
                  <a:srgbClr val="5C5B5A"/>
                </a:solidFill>
                <a:latin typeface="Arial"/>
                <a:cs typeface="Arial"/>
              </a:rPr>
              <a:t> </a:t>
            </a:r>
            <a:r>
              <a:rPr sz="1200" dirty="0">
                <a:solidFill>
                  <a:srgbClr val="5C5B5A"/>
                </a:solidFill>
                <a:latin typeface="Arial"/>
                <a:cs typeface="Arial"/>
              </a:rPr>
              <a:t>low</a:t>
            </a:r>
            <a:r>
              <a:rPr sz="1200" spc="-20" dirty="0">
                <a:solidFill>
                  <a:srgbClr val="5C5B5A"/>
                </a:solidFill>
                <a:latin typeface="Arial"/>
                <a:cs typeface="Arial"/>
              </a:rPr>
              <a:t> </a:t>
            </a:r>
            <a:r>
              <a:rPr sz="1200" dirty="0">
                <a:solidFill>
                  <a:srgbClr val="5C5B5A"/>
                </a:solidFill>
                <a:latin typeface="Arial"/>
                <a:cs typeface="Arial"/>
              </a:rPr>
              <a:t>levels</a:t>
            </a:r>
            <a:r>
              <a:rPr sz="1200" spc="-1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happiness</a:t>
            </a:r>
            <a:r>
              <a:rPr sz="1200" spc="-40" dirty="0">
                <a:solidFill>
                  <a:srgbClr val="5C5B5A"/>
                </a:solidFill>
                <a:latin typeface="Arial"/>
                <a:cs typeface="Arial"/>
              </a:rPr>
              <a:t> </a:t>
            </a:r>
            <a:r>
              <a:rPr sz="1200" spc="-10" dirty="0">
                <a:solidFill>
                  <a:srgbClr val="5C5B5A"/>
                </a:solidFill>
                <a:latin typeface="Arial"/>
                <a:cs typeface="Arial"/>
              </a:rPr>
              <a:t>(38%)</a:t>
            </a:r>
            <a:endParaRPr sz="1200">
              <a:latin typeface="Arial"/>
              <a:cs typeface="Arial"/>
            </a:endParaRPr>
          </a:p>
          <a:p>
            <a:pPr marL="186055" indent="-173355">
              <a:lnSpc>
                <a:spcPct val="100000"/>
              </a:lnSpc>
              <a:spcBef>
                <a:spcPts val="409"/>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dissatisfied</a:t>
            </a:r>
            <a:r>
              <a:rPr sz="1200" spc="-5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local</a:t>
            </a:r>
            <a:r>
              <a:rPr sz="1200" spc="-35" dirty="0">
                <a:solidFill>
                  <a:srgbClr val="5C5B5A"/>
                </a:solidFill>
                <a:latin typeface="Arial"/>
                <a:cs typeface="Arial"/>
              </a:rPr>
              <a:t> </a:t>
            </a:r>
            <a:r>
              <a:rPr sz="1200" dirty="0">
                <a:solidFill>
                  <a:srgbClr val="5C5B5A"/>
                </a:solidFill>
                <a:latin typeface="Arial"/>
                <a:cs typeface="Arial"/>
              </a:rPr>
              <a:t>area</a:t>
            </a:r>
            <a:r>
              <a:rPr sz="1200" spc="-15" dirty="0">
                <a:solidFill>
                  <a:srgbClr val="5C5B5A"/>
                </a:solidFill>
                <a:latin typeface="Arial"/>
                <a:cs typeface="Arial"/>
              </a:rPr>
              <a:t> </a:t>
            </a:r>
            <a:r>
              <a:rPr sz="1200" spc="-20" dirty="0">
                <a:solidFill>
                  <a:srgbClr val="5C5B5A"/>
                </a:solidFill>
                <a:latin typeface="Arial"/>
                <a:cs typeface="Arial"/>
              </a:rPr>
              <a:t>(41%)</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work due</a:t>
            </a:r>
            <a:r>
              <a:rPr sz="1200" spc="-3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ill</a:t>
            </a:r>
            <a:r>
              <a:rPr sz="1200" spc="-10" dirty="0">
                <a:solidFill>
                  <a:srgbClr val="5C5B5A"/>
                </a:solidFill>
                <a:latin typeface="Arial"/>
                <a:cs typeface="Arial"/>
              </a:rPr>
              <a:t> </a:t>
            </a:r>
            <a:r>
              <a:rPr sz="1200" dirty="0">
                <a:solidFill>
                  <a:srgbClr val="5C5B5A"/>
                </a:solidFill>
                <a:latin typeface="Arial"/>
                <a:cs typeface="Arial"/>
              </a:rPr>
              <a:t>health</a:t>
            </a:r>
            <a:r>
              <a:rPr sz="1200" spc="-20"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spc="-10" dirty="0">
                <a:solidFill>
                  <a:srgbClr val="5C5B5A"/>
                </a:solidFill>
                <a:latin typeface="Arial"/>
                <a:cs typeface="Arial"/>
              </a:rPr>
              <a:t>(35%)</a:t>
            </a:r>
            <a:endParaRPr sz="1200">
              <a:latin typeface="Arial"/>
              <a:cs typeface="Arial"/>
            </a:endParaRPr>
          </a:p>
          <a:p>
            <a:pPr marL="186055" indent="-173355">
              <a:lnSpc>
                <a:spcPct val="100000"/>
              </a:lnSpc>
              <a:spcBef>
                <a:spcPts val="400"/>
              </a:spcBef>
              <a:buChar char="•"/>
              <a:tabLst>
                <a:tab pos="18605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work</a:t>
            </a:r>
            <a:r>
              <a:rPr sz="1200" spc="-10" dirty="0">
                <a:solidFill>
                  <a:srgbClr val="5C5B5A"/>
                </a:solidFill>
                <a:latin typeface="Arial"/>
                <a:cs typeface="Arial"/>
              </a:rPr>
              <a:t> </a:t>
            </a:r>
            <a:r>
              <a:rPr sz="1200" dirty="0">
                <a:solidFill>
                  <a:srgbClr val="5C5B5A"/>
                </a:solidFill>
                <a:latin typeface="Arial"/>
                <a:cs typeface="Arial"/>
              </a:rPr>
              <a:t>as</a:t>
            </a:r>
            <a:r>
              <a:rPr sz="1200" spc="-25" dirty="0">
                <a:solidFill>
                  <a:srgbClr val="5C5B5A"/>
                </a:solidFill>
                <a:latin typeface="Arial"/>
                <a:cs typeface="Arial"/>
              </a:rPr>
              <a:t> </a:t>
            </a:r>
            <a:r>
              <a:rPr sz="1200" dirty="0">
                <a:solidFill>
                  <a:srgbClr val="5C5B5A"/>
                </a:solidFill>
                <a:latin typeface="Arial"/>
                <a:cs typeface="Arial"/>
              </a:rPr>
              <a:t>sole</a:t>
            </a:r>
            <a:r>
              <a:rPr sz="1200" spc="-20" dirty="0">
                <a:solidFill>
                  <a:srgbClr val="5C5B5A"/>
                </a:solidFill>
                <a:latin typeface="Arial"/>
                <a:cs typeface="Arial"/>
              </a:rPr>
              <a:t> </a:t>
            </a:r>
            <a:r>
              <a:rPr sz="1200" dirty="0">
                <a:solidFill>
                  <a:srgbClr val="5C5B5A"/>
                </a:solidFill>
                <a:latin typeface="Arial"/>
                <a:cs typeface="Arial"/>
              </a:rPr>
              <a:t>traders</a:t>
            </a:r>
            <a:r>
              <a:rPr sz="1200" spc="-40" dirty="0">
                <a:solidFill>
                  <a:srgbClr val="5C5B5A"/>
                </a:solidFill>
                <a:latin typeface="Arial"/>
                <a:cs typeface="Arial"/>
              </a:rPr>
              <a:t> </a:t>
            </a:r>
            <a:r>
              <a:rPr sz="1200" spc="-20" dirty="0">
                <a:solidFill>
                  <a:srgbClr val="5C5B5A"/>
                </a:solidFill>
                <a:latin typeface="Arial"/>
                <a:cs typeface="Arial"/>
              </a:rPr>
              <a:t>(30%)</a:t>
            </a:r>
            <a:endParaRPr sz="1200">
              <a:latin typeface="Arial"/>
              <a:cs typeface="Arial"/>
            </a:endParaRPr>
          </a:p>
          <a:p>
            <a:pPr marL="186055" indent="-173355">
              <a:lnSpc>
                <a:spcPct val="100000"/>
              </a:lnSpc>
              <a:spcBef>
                <a:spcPts val="40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are</a:t>
            </a:r>
            <a:r>
              <a:rPr sz="1200" spc="-30" dirty="0">
                <a:solidFill>
                  <a:srgbClr val="5C5B5A"/>
                </a:solidFill>
                <a:latin typeface="Arial"/>
                <a:cs typeface="Arial"/>
              </a:rPr>
              <a:t> </a:t>
            </a:r>
            <a:r>
              <a:rPr sz="1200" dirty="0">
                <a:solidFill>
                  <a:srgbClr val="5C5B5A"/>
                </a:solidFill>
                <a:latin typeface="Arial"/>
                <a:cs typeface="Arial"/>
              </a:rPr>
              <a:t>not</a:t>
            </a:r>
            <a:r>
              <a:rPr sz="1200" spc="-25" dirty="0">
                <a:solidFill>
                  <a:srgbClr val="5C5B5A"/>
                </a:solidFill>
                <a:latin typeface="Arial"/>
                <a:cs typeface="Arial"/>
              </a:rPr>
              <a:t> </a:t>
            </a:r>
            <a:r>
              <a:rPr sz="1200" dirty="0">
                <a:solidFill>
                  <a:srgbClr val="5C5B5A"/>
                </a:solidFill>
                <a:latin typeface="Arial"/>
                <a:cs typeface="Arial"/>
              </a:rPr>
              <a:t>satisfied</a:t>
            </a:r>
            <a:r>
              <a:rPr sz="1200" spc="-35"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pay</a:t>
            </a:r>
            <a:r>
              <a:rPr sz="1200" spc="-25" dirty="0">
                <a:solidFill>
                  <a:srgbClr val="5C5B5A"/>
                </a:solidFill>
                <a:latin typeface="Arial"/>
                <a:cs typeface="Arial"/>
              </a:rPr>
              <a:t> </a:t>
            </a:r>
            <a:r>
              <a:rPr sz="1200" dirty="0">
                <a:solidFill>
                  <a:srgbClr val="5C5B5A"/>
                </a:solidFill>
                <a:latin typeface="Arial"/>
                <a:cs typeface="Arial"/>
              </a:rPr>
              <a:t>(30%),</a:t>
            </a:r>
            <a:r>
              <a:rPr sz="1200" spc="-35"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job</a:t>
            </a:r>
            <a:r>
              <a:rPr sz="1200" spc="-15" dirty="0">
                <a:solidFill>
                  <a:srgbClr val="5C5B5A"/>
                </a:solidFill>
                <a:latin typeface="Arial"/>
                <a:cs typeface="Arial"/>
              </a:rPr>
              <a:t> </a:t>
            </a:r>
            <a:r>
              <a:rPr sz="1200" spc="-10" dirty="0">
                <a:solidFill>
                  <a:srgbClr val="5C5B5A"/>
                </a:solidFill>
                <a:latin typeface="Arial"/>
                <a:cs typeface="Arial"/>
              </a:rPr>
              <a:t>(25%).</a:t>
            </a:r>
            <a:endParaRPr sz="1200">
              <a:latin typeface="Arial"/>
              <a:cs typeface="Arial"/>
            </a:endParaRPr>
          </a:p>
          <a:p>
            <a:pPr marL="186055" indent="-173355">
              <a:lnSpc>
                <a:spcPct val="100000"/>
              </a:lnSpc>
              <a:spcBef>
                <a:spcPts val="400"/>
              </a:spcBef>
              <a:buChar char="•"/>
              <a:tabLst>
                <a:tab pos="18605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are</a:t>
            </a:r>
            <a:r>
              <a:rPr sz="1200" spc="-45" dirty="0">
                <a:solidFill>
                  <a:srgbClr val="5C5B5A"/>
                </a:solidFill>
                <a:latin typeface="Arial"/>
                <a:cs typeface="Arial"/>
              </a:rPr>
              <a:t> </a:t>
            </a:r>
            <a:r>
              <a:rPr sz="1200" dirty="0">
                <a:solidFill>
                  <a:srgbClr val="5C5B5A"/>
                </a:solidFill>
                <a:latin typeface="Arial"/>
                <a:cs typeface="Arial"/>
              </a:rPr>
              <a:t>financially</a:t>
            </a:r>
            <a:r>
              <a:rPr sz="1200" spc="-50" dirty="0">
                <a:solidFill>
                  <a:srgbClr val="5C5B5A"/>
                </a:solidFill>
                <a:latin typeface="Arial"/>
                <a:cs typeface="Arial"/>
              </a:rPr>
              <a:t> </a:t>
            </a:r>
            <a:r>
              <a:rPr sz="1200" dirty="0">
                <a:solidFill>
                  <a:srgbClr val="5C5B5A"/>
                </a:solidFill>
                <a:latin typeface="Arial"/>
                <a:cs typeface="Arial"/>
              </a:rPr>
              <a:t>vulnerable</a:t>
            </a:r>
            <a:r>
              <a:rPr sz="1200" spc="-25" dirty="0">
                <a:solidFill>
                  <a:srgbClr val="5C5B5A"/>
                </a:solidFill>
                <a:latin typeface="Arial"/>
                <a:cs typeface="Arial"/>
              </a:rPr>
              <a:t> </a:t>
            </a:r>
            <a:r>
              <a:rPr sz="1200" spc="-20" dirty="0">
                <a:solidFill>
                  <a:srgbClr val="5C5B5A"/>
                </a:solidFill>
                <a:latin typeface="Arial"/>
                <a:cs typeface="Arial"/>
              </a:rPr>
              <a:t>(28%)</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been</a:t>
            </a:r>
            <a:r>
              <a:rPr sz="1200" spc="-35"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work for</a:t>
            </a:r>
            <a:r>
              <a:rPr sz="1200" spc="-25" dirty="0">
                <a:solidFill>
                  <a:srgbClr val="5C5B5A"/>
                </a:solidFill>
                <a:latin typeface="Arial"/>
                <a:cs typeface="Arial"/>
              </a:rPr>
              <a:t> </a:t>
            </a:r>
            <a:r>
              <a:rPr sz="1200" dirty="0">
                <a:solidFill>
                  <a:srgbClr val="5C5B5A"/>
                </a:solidFill>
                <a:latin typeface="Arial"/>
                <a:cs typeface="Arial"/>
              </a:rPr>
              <a:t>6</a:t>
            </a:r>
            <a:r>
              <a:rPr sz="1200" spc="-15" dirty="0">
                <a:solidFill>
                  <a:srgbClr val="5C5B5A"/>
                </a:solidFill>
                <a:latin typeface="Arial"/>
                <a:cs typeface="Arial"/>
              </a:rPr>
              <a:t> </a:t>
            </a:r>
            <a:r>
              <a:rPr sz="1200" dirty="0">
                <a:solidFill>
                  <a:srgbClr val="5C5B5A"/>
                </a:solidFill>
                <a:latin typeface="Arial"/>
                <a:cs typeface="Arial"/>
              </a:rPr>
              <a:t>months</a:t>
            </a:r>
            <a:r>
              <a:rPr sz="1200" spc="-4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more</a:t>
            </a:r>
            <a:r>
              <a:rPr sz="1200" spc="-35" dirty="0">
                <a:solidFill>
                  <a:srgbClr val="5C5B5A"/>
                </a:solidFill>
                <a:latin typeface="Arial"/>
                <a:cs typeface="Arial"/>
              </a:rPr>
              <a:t> </a:t>
            </a:r>
            <a:r>
              <a:rPr sz="1200" spc="-10" dirty="0">
                <a:solidFill>
                  <a:srgbClr val="5C5B5A"/>
                </a:solidFill>
                <a:latin typeface="Arial"/>
                <a:cs typeface="Arial"/>
              </a:rPr>
              <a:t>(25%)</a:t>
            </a:r>
            <a:endParaRPr sz="1200">
              <a:latin typeface="Arial"/>
              <a:cs typeface="Arial"/>
            </a:endParaRPr>
          </a:p>
        </p:txBody>
      </p:sp>
      <p:sp>
        <p:nvSpPr>
          <p:cNvPr id="22" name="object 22"/>
          <p:cNvSpPr txBox="1"/>
          <p:nvPr/>
        </p:nvSpPr>
        <p:spPr>
          <a:xfrm>
            <a:off x="521919" y="5947054"/>
            <a:ext cx="10049510" cy="613410"/>
          </a:xfrm>
          <a:prstGeom prst="rect">
            <a:avLst/>
          </a:prstGeom>
        </p:spPr>
        <p:txBody>
          <a:bodyPr vert="horz" wrap="square" lIns="0" tIns="12065" rIns="0" bIns="0" rtlCol="0">
            <a:spAutoFit/>
          </a:bodyPr>
          <a:lstStyle/>
          <a:p>
            <a:pPr marL="109220">
              <a:lnSpc>
                <a:spcPct val="100000"/>
              </a:lnSpc>
              <a:spcBef>
                <a:spcPts val="95"/>
              </a:spcBef>
            </a:pPr>
            <a:r>
              <a:rPr sz="1000" dirty="0">
                <a:solidFill>
                  <a:srgbClr val="7E7E7E"/>
                </a:solidFill>
                <a:latin typeface="Arial"/>
                <a:cs typeface="Arial"/>
              </a:rPr>
              <a:t>*</a:t>
            </a:r>
            <a:r>
              <a:rPr sz="1000" spc="-30" dirty="0">
                <a:solidFill>
                  <a:srgbClr val="7E7E7E"/>
                </a:solidFill>
                <a:latin typeface="Arial"/>
                <a:cs typeface="Arial"/>
              </a:rPr>
              <a:t> </a:t>
            </a:r>
            <a:r>
              <a:rPr sz="1000" dirty="0">
                <a:solidFill>
                  <a:srgbClr val="7E7E7E"/>
                </a:solidFill>
                <a:latin typeface="Arial"/>
                <a:cs typeface="Arial"/>
              </a:rPr>
              <a:t>Subgroup</a:t>
            </a:r>
            <a:r>
              <a:rPr sz="1000" spc="-40" dirty="0">
                <a:solidFill>
                  <a:srgbClr val="7E7E7E"/>
                </a:solidFill>
                <a:latin typeface="Arial"/>
                <a:cs typeface="Arial"/>
              </a:rPr>
              <a:t> </a:t>
            </a:r>
            <a:r>
              <a:rPr sz="1000" dirty="0">
                <a:solidFill>
                  <a:srgbClr val="7E7E7E"/>
                </a:solidFill>
                <a:latin typeface="Arial"/>
                <a:cs typeface="Arial"/>
              </a:rPr>
              <a:t>analysis</a:t>
            </a:r>
            <a:r>
              <a:rPr sz="1000" spc="10" dirty="0">
                <a:solidFill>
                  <a:srgbClr val="7E7E7E"/>
                </a:solidFill>
                <a:latin typeface="Arial"/>
                <a:cs typeface="Arial"/>
              </a:rPr>
              <a:t> </a:t>
            </a:r>
            <a:r>
              <a:rPr sz="1000" dirty="0">
                <a:solidFill>
                  <a:srgbClr val="7E7E7E"/>
                </a:solidFill>
                <a:latin typeface="Arial"/>
                <a:cs typeface="Arial"/>
              </a:rPr>
              <a:t>uses</a:t>
            </a:r>
            <a:r>
              <a:rPr sz="1000" spc="-35" dirty="0">
                <a:solidFill>
                  <a:srgbClr val="7E7E7E"/>
                </a:solidFill>
                <a:latin typeface="Arial"/>
                <a:cs typeface="Arial"/>
              </a:rPr>
              <a:t> </a:t>
            </a:r>
            <a:r>
              <a:rPr sz="1000" dirty="0">
                <a:solidFill>
                  <a:srgbClr val="7E7E7E"/>
                </a:solidFill>
                <a:latin typeface="Arial"/>
                <a:cs typeface="Arial"/>
              </a:rPr>
              <a:t>merged</a:t>
            </a:r>
            <a:r>
              <a:rPr sz="1000" spc="-50" dirty="0">
                <a:solidFill>
                  <a:srgbClr val="7E7E7E"/>
                </a:solidFill>
                <a:latin typeface="Arial"/>
                <a:cs typeface="Arial"/>
              </a:rPr>
              <a:t> </a:t>
            </a:r>
            <a:r>
              <a:rPr sz="1000" dirty="0">
                <a:solidFill>
                  <a:srgbClr val="7E7E7E"/>
                </a:solidFill>
                <a:latin typeface="Arial"/>
                <a:cs typeface="Arial"/>
              </a:rPr>
              <a:t>data</a:t>
            </a:r>
            <a:r>
              <a:rPr sz="1000" spc="-30"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and</a:t>
            </a:r>
            <a:r>
              <a:rPr sz="1000" spc="-40"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combined.</a:t>
            </a:r>
            <a:r>
              <a:rPr sz="1000" spc="-35" dirty="0">
                <a:solidFill>
                  <a:srgbClr val="7E7E7E"/>
                </a:solidFill>
                <a:latin typeface="Arial"/>
                <a:cs typeface="Arial"/>
              </a:rPr>
              <a:t> </a:t>
            </a:r>
            <a:r>
              <a:rPr sz="1000" i="1" dirty="0">
                <a:solidFill>
                  <a:srgbClr val="5C5B5A"/>
                </a:solidFill>
                <a:latin typeface="Arial"/>
                <a:cs typeface="Arial"/>
              </a:rPr>
              <a:t>Italics</a:t>
            </a:r>
            <a:r>
              <a:rPr sz="1000" i="1" spc="-10" dirty="0">
                <a:solidFill>
                  <a:srgbClr val="5C5B5A"/>
                </a:solidFill>
                <a:latin typeface="Arial"/>
                <a:cs typeface="Arial"/>
              </a:rPr>
              <a:t> </a:t>
            </a:r>
            <a:r>
              <a:rPr sz="1000" i="1" dirty="0">
                <a:solidFill>
                  <a:srgbClr val="5C5B5A"/>
                </a:solidFill>
                <a:latin typeface="Arial"/>
                <a:cs typeface="Arial"/>
              </a:rPr>
              <a:t>denotes</a:t>
            </a:r>
            <a:r>
              <a:rPr sz="1000" i="1" spc="-45" dirty="0">
                <a:solidFill>
                  <a:srgbClr val="5C5B5A"/>
                </a:solidFill>
                <a:latin typeface="Arial"/>
                <a:cs typeface="Arial"/>
              </a:rPr>
              <a:t> </a:t>
            </a:r>
            <a:r>
              <a:rPr sz="1000" i="1" dirty="0">
                <a:solidFill>
                  <a:srgbClr val="5C5B5A"/>
                </a:solidFill>
                <a:latin typeface="Arial"/>
                <a:cs typeface="Arial"/>
              </a:rPr>
              <a:t>greater</a:t>
            </a:r>
            <a:r>
              <a:rPr sz="1000" i="1" spc="-25" dirty="0">
                <a:solidFill>
                  <a:srgbClr val="5C5B5A"/>
                </a:solidFill>
                <a:latin typeface="Arial"/>
                <a:cs typeface="Arial"/>
              </a:rPr>
              <a:t> </a:t>
            </a:r>
            <a:r>
              <a:rPr sz="1000" i="1" spc="-10" dirty="0">
                <a:solidFill>
                  <a:srgbClr val="5C5B5A"/>
                </a:solidFill>
                <a:latin typeface="Arial"/>
                <a:cs typeface="Arial"/>
              </a:rPr>
              <a:t>prominence</a:t>
            </a:r>
            <a:r>
              <a:rPr sz="1000" i="1" spc="-25" dirty="0">
                <a:solidFill>
                  <a:srgbClr val="5C5B5A"/>
                </a:solidFill>
                <a:latin typeface="Arial"/>
                <a:cs typeface="Arial"/>
              </a:rPr>
              <a:t> </a:t>
            </a:r>
            <a:r>
              <a:rPr sz="1000" i="1" dirty="0">
                <a:solidFill>
                  <a:srgbClr val="5C5B5A"/>
                </a:solidFill>
                <a:latin typeface="Arial"/>
                <a:cs typeface="Arial"/>
              </a:rPr>
              <a:t>/</a:t>
            </a:r>
            <a:r>
              <a:rPr sz="1000" i="1" spc="-25" dirty="0">
                <a:solidFill>
                  <a:srgbClr val="5C5B5A"/>
                </a:solidFill>
                <a:latin typeface="Arial"/>
                <a:cs typeface="Arial"/>
              </a:rPr>
              <a:t> </a:t>
            </a:r>
            <a:r>
              <a:rPr sz="1000" i="1" dirty="0">
                <a:solidFill>
                  <a:srgbClr val="5C5B5A"/>
                </a:solidFill>
                <a:latin typeface="Arial"/>
                <a:cs typeface="Arial"/>
              </a:rPr>
              <a:t>newly</a:t>
            </a:r>
            <a:r>
              <a:rPr sz="1000" i="1" spc="-25" dirty="0">
                <a:solidFill>
                  <a:srgbClr val="5C5B5A"/>
                </a:solidFill>
                <a:latin typeface="Arial"/>
                <a:cs typeface="Arial"/>
              </a:rPr>
              <a:t> </a:t>
            </a:r>
            <a:r>
              <a:rPr sz="1000" i="1" dirty="0">
                <a:solidFill>
                  <a:srgbClr val="5C5B5A"/>
                </a:solidFill>
                <a:latin typeface="Arial"/>
                <a:cs typeface="Arial"/>
              </a:rPr>
              <a:t>featuring</a:t>
            </a:r>
            <a:r>
              <a:rPr sz="1000" i="1" spc="-30" dirty="0">
                <a:solidFill>
                  <a:srgbClr val="5C5B5A"/>
                </a:solidFill>
                <a:latin typeface="Arial"/>
                <a:cs typeface="Arial"/>
              </a:rPr>
              <a:t> </a:t>
            </a:r>
            <a:r>
              <a:rPr sz="1000" i="1" dirty="0">
                <a:solidFill>
                  <a:srgbClr val="5C5B5A"/>
                </a:solidFill>
                <a:latin typeface="Arial"/>
                <a:cs typeface="Arial"/>
              </a:rPr>
              <a:t>in</a:t>
            </a:r>
            <a:r>
              <a:rPr sz="1000" i="1" spc="-15" dirty="0">
                <a:solidFill>
                  <a:srgbClr val="5C5B5A"/>
                </a:solidFill>
                <a:latin typeface="Arial"/>
                <a:cs typeface="Arial"/>
              </a:rPr>
              <a:t> </a:t>
            </a:r>
            <a:r>
              <a:rPr sz="1000" i="1" dirty="0">
                <a:solidFill>
                  <a:srgbClr val="5C5B5A"/>
                </a:solidFill>
                <a:latin typeface="Arial"/>
                <a:cs typeface="Arial"/>
              </a:rPr>
              <a:t>latest</a:t>
            </a:r>
            <a:r>
              <a:rPr sz="1000" i="1" spc="-40" dirty="0">
                <a:solidFill>
                  <a:srgbClr val="5C5B5A"/>
                </a:solidFill>
                <a:latin typeface="Arial"/>
                <a:cs typeface="Arial"/>
              </a:rPr>
              <a:t> </a:t>
            </a:r>
            <a:r>
              <a:rPr sz="1000" i="1" dirty="0">
                <a:solidFill>
                  <a:srgbClr val="5C5B5A"/>
                </a:solidFill>
                <a:latin typeface="Arial"/>
                <a:cs typeface="Arial"/>
              </a:rPr>
              <a:t>analysis</a:t>
            </a:r>
            <a:r>
              <a:rPr sz="1000" i="1" spc="-20" dirty="0">
                <a:solidFill>
                  <a:srgbClr val="5C5B5A"/>
                </a:solidFill>
                <a:latin typeface="Arial"/>
                <a:cs typeface="Arial"/>
              </a:rPr>
              <a:t> </a:t>
            </a:r>
            <a:r>
              <a:rPr sz="1000" i="1" dirty="0">
                <a:solidFill>
                  <a:srgbClr val="5C5B5A"/>
                </a:solidFill>
                <a:latin typeface="Arial"/>
                <a:cs typeface="Arial"/>
              </a:rPr>
              <a:t>compared</a:t>
            </a:r>
            <a:r>
              <a:rPr sz="1000" i="1" spc="-30" dirty="0">
                <a:solidFill>
                  <a:srgbClr val="5C5B5A"/>
                </a:solidFill>
                <a:latin typeface="Arial"/>
                <a:cs typeface="Arial"/>
              </a:rPr>
              <a:t> </a:t>
            </a:r>
            <a:r>
              <a:rPr sz="1000" i="1" dirty="0">
                <a:solidFill>
                  <a:srgbClr val="5C5B5A"/>
                </a:solidFill>
                <a:latin typeface="Arial"/>
                <a:cs typeface="Arial"/>
              </a:rPr>
              <a:t>to</a:t>
            </a:r>
            <a:r>
              <a:rPr sz="1000" i="1" spc="-35" dirty="0">
                <a:solidFill>
                  <a:srgbClr val="5C5B5A"/>
                </a:solidFill>
                <a:latin typeface="Arial"/>
                <a:cs typeface="Arial"/>
              </a:rPr>
              <a:t> </a:t>
            </a:r>
            <a:r>
              <a:rPr sz="1000" i="1" dirty="0">
                <a:solidFill>
                  <a:srgbClr val="5C5B5A"/>
                </a:solidFill>
                <a:latin typeface="Arial"/>
                <a:cs typeface="Arial"/>
              </a:rPr>
              <a:t>previous</a:t>
            </a:r>
            <a:r>
              <a:rPr sz="1000" i="1" spc="-30" dirty="0">
                <a:solidFill>
                  <a:srgbClr val="5C5B5A"/>
                </a:solidFill>
                <a:latin typeface="Arial"/>
                <a:cs typeface="Arial"/>
              </a:rPr>
              <a:t> </a:t>
            </a:r>
            <a:r>
              <a:rPr sz="1000" i="1" spc="-20" dirty="0">
                <a:solidFill>
                  <a:srgbClr val="5C5B5A"/>
                </a:solidFill>
                <a:latin typeface="Arial"/>
                <a:cs typeface="Arial"/>
              </a:rPr>
              <a:t>wave</a:t>
            </a:r>
            <a:endParaRPr sz="1000">
              <a:latin typeface="Arial"/>
              <a:cs typeface="Arial"/>
            </a:endParaRPr>
          </a:p>
          <a:p>
            <a:pPr marL="12700" marR="5080">
              <a:lnSpc>
                <a:spcPct val="100000"/>
              </a:lnSpc>
              <a:spcBef>
                <a:spcPts val="1035"/>
              </a:spcBef>
            </a:pPr>
            <a:r>
              <a:rPr sz="1000" dirty="0">
                <a:solidFill>
                  <a:srgbClr val="7E7E7E"/>
                </a:solidFill>
                <a:latin typeface="Arial"/>
                <a:cs typeface="Arial"/>
              </a:rPr>
              <a:t>A3.</a:t>
            </a:r>
            <a:r>
              <a:rPr sz="1000" spc="-25" dirty="0">
                <a:solidFill>
                  <a:srgbClr val="7E7E7E"/>
                </a:solidFill>
                <a:latin typeface="Arial"/>
                <a:cs typeface="Arial"/>
              </a:rPr>
              <a:t> </a:t>
            </a:r>
            <a:r>
              <a:rPr sz="1000" spc="-10" dirty="0">
                <a:solidFill>
                  <a:srgbClr val="7E7E7E"/>
                </a:solidFill>
                <a:latin typeface="Arial"/>
                <a:cs typeface="Arial"/>
              </a:rPr>
              <a:t>Overall,</a:t>
            </a:r>
            <a:r>
              <a:rPr sz="1000" spc="-15"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hopeful</a:t>
            </a:r>
            <a:r>
              <a:rPr sz="1000" spc="-40"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you feel</a:t>
            </a:r>
            <a:r>
              <a:rPr sz="1000" spc="-40" dirty="0">
                <a:solidFill>
                  <a:srgbClr val="7E7E7E"/>
                </a:solidFill>
                <a:latin typeface="Arial"/>
                <a:cs typeface="Arial"/>
              </a:rPr>
              <a:t> </a:t>
            </a:r>
            <a:r>
              <a:rPr sz="1000" dirty="0">
                <a:solidFill>
                  <a:srgbClr val="7E7E7E"/>
                </a:solidFill>
                <a:latin typeface="Arial"/>
                <a:cs typeface="Arial"/>
              </a:rPr>
              <a:t>about</a:t>
            </a:r>
            <a:r>
              <a:rPr sz="1000" spc="-30" dirty="0">
                <a:solidFill>
                  <a:srgbClr val="7E7E7E"/>
                </a:solidFill>
                <a:latin typeface="Arial"/>
                <a:cs typeface="Arial"/>
              </a:rPr>
              <a:t> </a:t>
            </a:r>
            <a:r>
              <a:rPr sz="1000" dirty="0">
                <a:solidFill>
                  <a:srgbClr val="7E7E7E"/>
                </a:solidFill>
                <a:latin typeface="Arial"/>
                <a:cs typeface="Arial"/>
              </a:rPr>
              <a:t>your</a:t>
            </a:r>
            <a:r>
              <a:rPr sz="1000" spc="15" dirty="0">
                <a:solidFill>
                  <a:srgbClr val="7E7E7E"/>
                </a:solidFill>
                <a:latin typeface="Arial"/>
                <a:cs typeface="Arial"/>
              </a:rPr>
              <a:t> </a:t>
            </a:r>
            <a:r>
              <a:rPr sz="1000" dirty="0">
                <a:solidFill>
                  <a:srgbClr val="7E7E7E"/>
                </a:solidFill>
                <a:latin typeface="Arial"/>
                <a:cs typeface="Arial"/>
              </a:rPr>
              <a:t>future,</a:t>
            </a:r>
            <a:r>
              <a:rPr sz="1000" spc="-45" dirty="0">
                <a:solidFill>
                  <a:srgbClr val="7E7E7E"/>
                </a:solidFill>
                <a:latin typeface="Arial"/>
                <a:cs typeface="Arial"/>
              </a:rPr>
              <a:t> </a:t>
            </a:r>
            <a:r>
              <a:rPr sz="1000" dirty="0">
                <a:solidFill>
                  <a:srgbClr val="7E7E7E"/>
                </a:solidFill>
                <a:latin typeface="Arial"/>
                <a:cs typeface="Arial"/>
              </a:rPr>
              <a:t>where</a:t>
            </a:r>
            <a:r>
              <a:rPr sz="1000" spc="-15" dirty="0">
                <a:solidFill>
                  <a:srgbClr val="7E7E7E"/>
                </a:solidFill>
                <a:latin typeface="Arial"/>
                <a:cs typeface="Arial"/>
              </a:rPr>
              <a:t> </a:t>
            </a:r>
            <a:r>
              <a:rPr sz="1000" dirty="0">
                <a:solidFill>
                  <a:srgbClr val="7E7E7E"/>
                </a:solidFill>
                <a:latin typeface="Arial"/>
                <a:cs typeface="Arial"/>
              </a:rPr>
              <a:t>0</a:t>
            </a:r>
            <a:r>
              <a:rPr sz="1000" spc="-20" dirty="0">
                <a:solidFill>
                  <a:srgbClr val="7E7E7E"/>
                </a:solidFill>
                <a:latin typeface="Arial"/>
                <a:cs typeface="Arial"/>
              </a:rPr>
              <a:t> </a:t>
            </a:r>
            <a:r>
              <a:rPr sz="1000" dirty="0">
                <a:solidFill>
                  <a:srgbClr val="7E7E7E"/>
                </a:solidFill>
                <a:latin typeface="Arial"/>
                <a:cs typeface="Arial"/>
              </a:rPr>
              <a:t>is</a:t>
            </a:r>
            <a:r>
              <a:rPr sz="1000" spc="-20" dirty="0">
                <a:solidFill>
                  <a:srgbClr val="7E7E7E"/>
                </a:solidFill>
                <a:latin typeface="Arial"/>
                <a:cs typeface="Arial"/>
              </a:rPr>
              <a:t> </a:t>
            </a:r>
            <a:r>
              <a:rPr sz="1000" dirty="0">
                <a:solidFill>
                  <a:srgbClr val="7E7E7E"/>
                </a:solidFill>
                <a:latin typeface="Arial"/>
                <a:cs typeface="Arial"/>
              </a:rPr>
              <a:t>'not</a:t>
            </a:r>
            <a:r>
              <a:rPr sz="1000" spc="-35" dirty="0">
                <a:solidFill>
                  <a:srgbClr val="7E7E7E"/>
                </a:solidFill>
                <a:latin typeface="Arial"/>
                <a:cs typeface="Arial"/>
              </a:rPr>
              <a:t> </a:t>
            </a:r>
            <a:r>
              <a:rPr sz="1000" dirty="0">
                <a:solidFill>
                  <a:srgbClr val="7E7E7E"/>
                </a:solidFill>
                <a:latin typeface="Arial"/>
                <a:cs typeface="Arial"/>
              </a:rPr>
              <a:t>at</a:t>
            </a:r>
            <a:r>
              <a:rPr sz="1000" spc="-25" dirty="0">
                <a:solidFill>
                  <a:srgbClr val="7E7E7E"/>
                </a:solidFill>
                <a:latin typeface="Arial"/>
                <a:cs typeface="Arial"/>
              </a:rPr>
              <a:t> </a:t>
            </a:r>
            <a:r>
              <a:rPr sz="1000" dirty="0">
                <a:solidFill>
                  <a:srgbClr val="7E7E7E"/>
                </a:solidFill>
                <a:latin typeface="Arial"/>
                <a:cs typeface="Arial"/>
              </a:rPr>
              <a:t>all</a:t>
            </a:r>
            <a:r>
              <a:rPr sz="1000" spc="-15" dirty="0">
                <a:solidFill>
                  <a:srgbClr val="7E7E7E"/>
                </a:solidFill>
                <a:latin typeface="Arial"/>
                <a:cs typeface="Arial"/>
              </a:rPr>
              <a:t> </a:t>
            </a:r>
            <a:r>
              <a:rPr sz="1000" dirty="0">
                <a:solidFill>
                  <a:srgbClr val="7E7E7E"/>
                </a:solidFill>
                <a:latin typeface="Arial"/>
                <a:cs typeface="Arial"/>
              </a:rPr>
              <a:t>hopeful'</a:t>
            </a:r>
            <a:r>
              <a:rPr sz="1000" spc="-40" dirty="0">
                <a:solidFill>
                  <a:srgbClr val="7E7E7E"/>
                </a:solidFill>
                <a:latin typeface="Arial"/>
                <a:cs typeface="Arial"/>
              </a:rPr>
              <a:t> </a:t>
            </a:r>
            <a:r>
              <a:rPr sz="1000" dirty="0">
                <a:solidFill>
                  <a:srgbClr val="7E7E7E"/>
                </a:solidFill>
                <a:latin typeface="Arial"/>
                <a:cs typeface="Arial"/>
              </a:rPr>
              <a:t>and</a:t>
            </a:r>
            <a:r>
              <a:rPr sz="1000" spc="-25" dirty="0">
                <a:solidFill>
                  <a:srgbClr val="7E7E7E"/>
                </a:solidFill>
                <a:latin typeface="Arial"/>
                <a:cs typeface="Arial"/>
              </a:rPr>
              <a:t> </a:t>
            </a:r>
            <a:r>
              <a:rPr sz="1000" dirty="0">
                <a:solidFill>
                  <a:srgbClr val="7E7E7E"/>
                </a:solidFill>
                <a:latin typeface="Arial"/>
                <a:cs typeface="Arial"/>
              </a:rPr>
              <a:t>10</a:t>
            </a:r>
            <a:r>
              <a:rPr sz="1000" spc="-35" dirty="0">
                <a:solidFill>
                  <a:srgbClr val="7E7E7E"/>
                </a:solidFill>
                <a:latin typeface="Arial"/>
                <a:cs typeface="Arial"/>
              </a:rPr>
              <a:t> </a:t>
            </a:r>
            <a:r>
              <a:rPr sz="1000" dirty="0">
                <a:solidFill>
                  <a:srgbClr val="7E7E7E"/>
                </a:solidFill>
                <a:latin typeface="Arial"/>
                <a:cs typeface="Arial"/>
              </a:rPr>
              <a:t>is</a:t>
            </a:r>
            <a:r>
              <a:rPr sz="1000" spc="-10" dirty="0">
                <a:solidFill>
                  <a:srgbClr val="7E7E7E"/>
                </a:solidFill>
                <a:latin typeface="Arial"/>
                <a:cs typeface="Arial"/>
              </a:rPr>
              <a:t> </a:t>
            </a:r>
            <a:r>
              <a:rPr sz="1000" dirty="0">
                <a:solidFill>
                  <a:srgbClr val="7E7E7E"/>
                </a:solidFill>
                <a:latin typeface="Arial"/>
                <a:cs typeface="Arial"/>
              </a:rPr>
              <a:t>'completely</a:t>
            </a:r>
            <a:r>
              <a:rPr sz="1000" spc="-40" dirty="0">
                <a:solidFill>
                  <a:srgbClr val="7E7E7E"/>
                </a:solidFill>
                <a:latin typeface="Arial"/>
                <a:cs typeface="Arial"/>
              </a:rPr>
              <a:t> </a:t>
            </a:r>
            <a:r>
              <a:rPr sz="1000" dirty="0">
                <a:solidFill>
                  <a:srgbClr val="7E7E7E"/>
                </a:solidFill>
                <a:latin typeface="Arial"/>
                <a:cs typeface="Arial"/>
              </a:rPr>
              <a:t>hopeful’?</a:t>
            </a:r>
            <a:r>
              <a:rPr sz="1000" spc="-35" dirty="0">
                <a:solidFill>
                  <a:srgbClr val="7E7E7E"/>
                </a:solidFill>
                <a:latin typeface="Arial"/>
                <a:cs typeface="Arial"/>
              </a:rPr>
              <a:t> </a:t>
            </a:r>
            <a:r>
              <a:rPr sz="1000" dirty="0">
                <a:solidFill>
                  <a:srgbClr val="7E7E7E"/>
                </a:solidFill>
                <a:latin typeface="Arial"/>
                <a:cs typeface="Arial"/>
              </a:rPr>
              <a:t>A4.</a:t>
            </a:r>
            <a:r>
              <a:rPr sz="1000" spc="-25" dirty="0">
                <a:solidFill>
                  <a:srgbClr val="7E7E7E"/>
                </a:solidFill>
                <a:latin typeface="Arial"/>
                <a:cs typeface="Arial"/>
              </a:rPr>
              <a:t> </a:t>
            </a:r>
            <a:r>
              <a:rPr sz="1000" dirty="0">
                <a:solidFill>
                  <a:srgbClr val="7E7E7E"/>
                </a:solidFill>
                <a:latin typeface="Arial"/>
                <a:cs typeface="Arial"/>
              </a:rPr>
              <a:t>How</a:t>
            </a:r>
            <a:r>
              <a:rPr sz="1000" spc="-15" dirty="0">
                <a:solidFill>
                  <a:srgbClr val="7E7E7E"/>
                </a:solidFill>
                <a:latin typeface="Arial"/>
                <a:cs typeface="Arial"/>
              </a:rPr>
              <a:t> </a:t>
            </a:r>
            <a:r>
              <a:rPr sz="1000" dirty="0">
                <a:solidFill>
                  <a:srgbClr val="7E7E7E"/>
                </a:solidFill>
                <a:latin typeface="Arial"/>
                <a:cs typeface="Arial"/>
              </a:rPr>
              <a:t>fairly</a:t>
            </a:r>
            <a:r>
              <a:rPr sz="1000" spc="-15"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dirty="0">
                <a:solidFill>
                  <a:srgbClr val="7E7E7E"/>
                </a:solidFill>
                <a:latin typeface="Arial"/>
                <a:cs typeface="Arial"/>
              </a:rPr>
              <a:t>unfairly</a:t>
            </a:r>
            <a:r>
              <a:rPr sz="1000" spc="-25" dirty="0">
                <a:solidFill>
                  <a:srgbClr val="7E7E7E"/>
                </a:solidFill>
                <a:latin typeface="Arial"/>
                <a:cs typeface="Arial"/>
              </a:rPr>
              <a:t> </a:t>
            </a:r>
            <a:r>
              <a:rPr sz="1000" dirty="0">
                <a:solidFill>
                  <a:srgbClr val="7E7E7E"/>
                </a:solidFill>
                <a:latin typeface="Arial"/>
                <a:cs typeface="Arial"/>
              </a:rPr>
              <a:t>do</a:t>
            </a:r>
            <a:r>
              <a:rPr sz="1000" spc="-2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feel</a:t>
            </a:r>
            <a:r>
              <a:rPr sz="1000" spc="-3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are</a:t>
            </a:r>
            <a:r>
              <a:rPr sz="1000" spc="-35" dirty="0">
                <a:solidFill>
                  <a:srgbClr val="7E7E7E"/>
                </a:solidFill>
                <a:latin typeface="Arial"/>
                <a:cs typeface="Arial"/>
              </a:rPr>
              <a:t> </a:t>
            </a:r>
            <a:r>
              <a:rPr sz="1000" dirty="0">
                <a:solidFill>
                  <a:srgbClr val="7E7E7E"/>
                </a:solidFill>
                <a:latin typeface="Arial"/>
                <a:cs typeface="Arial"/>
              </a:rPr>
              <a:t>treated</a:t>
            </a:r>
            <a:r>
              <a:rPr sz="1000" spc="-25" dirty="0">
                <a:solidFill>
                  <a:srgbClr val="7E7E7E"/>
                </a:solidFill>
                <a:latin typeface="Arial"/>
                <a:cs typeface="Arial"/>
              </a:rPr>
              <a:t> </a:t>
            </a:r>
            <a:r>
              <a:rPr sz="1000" dirty="0">
                <a:solidFill>
                  <a:srgbClr val="7E7E7E"/>
                </a:solidFill>
                <a:latin typeface="Arial"/>
                <a:cs typeface="Arial"/>
              </a:rPr>
              <a:t>by</a:t>
            </a:r>
            <a:r>
              <a:rPr sz="1000" spc="-30" dirty="0">
                <a:solidFill>
                  <a:srgbClr val="7E7E7E"/>
                </a:solidFill>
                <a:latin typeface="Arial"/>
                <a:cs typeface="Arial"/>
              </a:rPr>
              <a:t> </a:t>
            </a:r>
            <a:r>
              <a:rPr sz="1000" spc="-10" dirty="0">
                <a:solidFill>
                  <a:srgbClr val="7E7E7E"/>
                </a:solidFill>
                <a:latin typeface="Arial"/>
                <a:cs typeface="Arial"/>
              </a:rPr>
              <a:t>society? Unweighted</a:t>
            </a:r>
            <a:r>
              <a:rPr sz="1000" spc="-25"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Greater</a:t>
            </a:r>
            <a:r>
              <a:rPr sz="1000" spc="-25" dirty="0">
                <a:solidFill>
                  <a:srgbClr val="7E7E7E"/>
                </a:solidFill>
                <a:latin typeface="Arial"/>
                <a:cs typeface="Arial"/>
              </a:rPr>
              <a:t> </a:t>
            </a:r>
            <a:r>
              <a:rPr sz="1000" dirty="0">
                <a:solidFill>
                  <a:srgbClr val="7E7E7E"/>
                </a:solidFill>
                <a:latin typeface="Arial"/>
                <a:cs typeface="Arial"/>
              </a:rPr>
              <a:t>Manchester</a:t>
            </a:r>
            <a:r>
              <a:rPr sz="1000" spc="-35" dirty="0">
                <a:solidFill>
                  <a:srgbClr val="7E7E7E"/>
                </a:solidFill>
                <a:latin typeface="Arial"/>
                <a:cs typeface="Arial"/>
              </a:rPr>
              <a:t> </a:t>
            </a:r>
            <a:r>
              <a:rPr sz="1000" dirty="0">
                <a:solidFill>
                  <a:srgbClr val="7E7E7E"/>
                </a:solidFill>
                <a:latin typeface="Arial"/>
                <a:cs typeface="Arial"/>
              </a:rPr>
              <a:t>Residents</a:t>
            </a:r>
            <a:r>
              <a:rPr sz="1000" spc="-20" dirty="0">
                <a:solidFill>
                  <a:srgbClr val="7E7E7E"/>
                </a:solidFill>
                <a:latin typeface="Arial"/>
                <a:cs typeface="Arial"/>
              </a:rPr>
              <a:t> </a:t>
            </a:r>
            <a:r>
              <a:rPr sz="1000" dirty="0">
                <a:solidFill>
                  <a:srgbClr val="7E7E7E"/>
                </a:solidFill>
                <a:latin typeface="Arial"/>
                <a:cs typeface="Arial"/>
              </a:rPr>
              <a:t>Surveys 14-16,</a:t>
            </a:r>
            <a:r>
              <a:rPr sz="1000" spc="-25" dirty="0">
                <a:solidFill>
                  <a:srgbClr val="7E7E7E"/>
                </a:solidFill>
                <a:latin typeface="Arial"/>
                <a:cs typeface="Arial"/>
              </a:rPr>
              <a:t> </a:t>
            </a:r>
            <a:r>
              <a:rPr sz="1000" spc="-10" dirty="0">
                <a:solidFill>
                  <a:srgbClr val="7E7E7E"/>
                </a:solidFill>
                <a:latin typeface="Arial"/>
                <a:cs typeface="Arial"/>
              </a:rPr>
              <a:t>4510-</a:t>
            </a:r>
            <a:r>
              <a:rPr sz="1000" spc="-20" dirty="0">
                <a:solidFill>
                  <a:srgbClr val="7E7E7E"/>
                </a:solidFill>
                <a:latin typeface="Arial"/>
                <a:cs typeface="Arial"/>
              </a:rPr>
              <a:t>4522</a:t>
            </a:r>
            <a:endParaRPr sz="10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5C5B5A"/>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6" name="object 6"/>
            <p:cNvSpPr/>
            <p:nvPr/>
          </p:nvSpPr>
          <p:spPr>
            <a:xfrm>
              <a:off x="6708774" y="584200"/>
              <a:ext cx="4897755" cy="4897755"/>
            </a:xfrm>
            <a:custGeom>
              <a:avLst/>
              <a:gdLst/>
              <a:ahLst/>
              <a:cxnLst/>
              <a:rect l="l" t="t" r="r" b="b"/>
              <a:pathLst>
                <a:path w="4897755" h="4897755">
                  <a:moveTo>
                    <a:pt x="2666213" y="0"/>
                  </a:moveTo>
                  <a:lnTo>
                    <a:pt x="2239869" y="0"/>
                  </a:lnTo>
                  <a:lnTo>
                    <a:pt x="2213993" y="2249"/>
                  </a:lnTo>
                  <a:lnTo>
                    <a:pt x="2166947" y="7252"/>
                  </a:lnTo>
                  <a:lnTo>
                    <a:pt x="2120169" y="13137"/>
                  </a:lnTo>
                  <a:lnTo>
                    <a:pt x="2073669" y="19895"/>
                  </a:lnTo>
                  <a:lnTo>
                    <a:pt x="2027454" y="27519"/>
                  </a:lnTo>
                  <a:lnTo>
                    <a:pt x="1981534" y="35999"/>
                  </a:lnTo>
                  <a:lnTo>
                    <a:pt x="1935917" y="45328"/>
                  </a:lnTo>
                  <a:lnTo>
                    <a:pt x="1890611" y="55496"/>
                  </a:lnTo>
                  <a:lnTo>
                    <a:pt x="1845626" y="66495"/>
                  </a:lnTo>
                  <a:lnTo>
                    <a:pt x="1800968" y="78317"/>
                  </a:lnTo>
                  <a:lnTo>
                    <a:pt x="1756648" y="90953"/>
                  </a:lnTo>
                  <a:lnTo>
                    <a:pt x="1712673" y="104395"/>
                  </a:lnTo>
                  <a:lnTo>
                    <a:pt x="1669053" y="118633"/>
                  </a:lnTo>
                  <a:lnTo>
                    <a:pt x="1625795" y="133661"/>
                  </a:lnTo>
                  <a:lnTo>
                    <a:pt x="1582908" y="149468"/>
                  </a:lnTo>
                  <a:lnTo>
                    <a:pt x="1540401" y="166048"/>
                  </a:lnTo>
                  <a:lnTo>
                    <a:pt x="1498282" y="183390"/>
                  </a:lnTo>
                  <a:lnTo>
                    <a:pt x="1456560" y="201487"/>
                  </a:lnTo>
                  <a:lnTo>
                    <a:pt x="1415243" y="220330"/>
                  </a:lnTo>
                  <a:lnTo>
                    <a:pt x="1374340" y="239912"/>
                  </a:lnTo>
                  <a:lnTo>
                    <a:pt x="1333859" y="260222"/>
                  </a:lnTo>
                  <a:lnTo>
                    <a:pt x="1293809" y="281253"/>
                  </a:lnTo>
                  <a:lnTo>
                    <a:pt x="1254198" y="302996"/>
                  </a:lnTo>
                  <a:lnTo>
                    <a:pt x="1215036" y="325443"/>
                  </a:lnTo>
                  <a:lnTo>
                    <a:pt x="1176330" y="348585"/>
                  </a:lnTo>
                  <a:lnTo>
                    <a:pt x="1138088" y="372414"/>
                  </a:lnTo>
                  <a:lnTo>
                    <a:pt x="1100321" y="396921"/>
                  </a:lnTo>
                  <a:lnTo>
                    <a:pt x="1063035" y="422098"/>
                  </a:lnTo>
                  <a:lnTo>
                    <a:pt x="1026240" y="447936"/>
                  </a:lnTo>
                  <a:lnTo>
                    <a:pt x="989944" y="474427"/>
                  </a:lnTo>
                  <a:lnTo>
                    <a:pt x="954155" y="501562"/>
                  </a:lnTo>
                  <a:lnTo>
                    <a:pt x="918883" y="529333"/>
                  </a:lnTo>
                  <a:lnTo>
                    <a:pt x="884135" y="557731"/>
                  </a:lnTo>
                  <a:lnTo>
                    <a:pt x="849921" y="586748"/>
                  </a:lnTo>
                  <a:lnTo>
                    <a:pt x="816249" y="616376"/>
                  </a:lnTo>
                  <a:lnTo>
                    <a:pt x="783126" y="646605"/>
                  </a:lnTo>
                  <a:lnTo>
                    <a:pt x="750563" y="677427"/>
                  </a:lnTo>
                  <a:lnTo>
                    <a:pt x="718566" y="708834"/>
                  </a:lnTo>
                  <a:lnTo>
                    <a:pt x="687146" y="740818"/>
                  </a:lnTo>
                  <a:lnTo>
                    <a:pt x="656310" y="773369"/>
                  </a:lnTo>
                  <a:lnTo>
                    <a:pt x="626067" y="806480"/>
                  </a:lnTo>
                  <a:lnTo>
                    <a:pt x="596426" y="840142"/>
                  </a:lnTo>
                  <a:lnTo>
                    <a:pt x="567394" y="874346"/>
                  </a:lnTo>
                  <a:lnTo>
                    <a:pt x="538981" y="909084"/>
                  </a:lnTo>
                  <a:lnTo>
                    <a:pt x="511195" y="944347"/>
                  </a:lnTo>
                  <a:lnTo>
                    <a:pt x="484045" y="980127"/>
                  </a:lnTo>
                  <a:lnTo>
                    <a:pt x="457538" y="1016416"/>
                  </a:lnTo>
                  <a:lnTo>
                    <a:pt x="431684" y="1053204"/>
                  </a:lnTo>
                  <a:lnTo>
                    <a:pt x="406492" y="1090484"/>
                  </a:lnTo>
                  <a:lnTo>
                    <a:pt x="381969" y="1128246"/>
                  </a:lnTo>
                  <a:lnTo>
                    <a:pt x="358124" y="1166483"/>
                  </a:lnTo>
                  <a:lnTo>
                    <a:pt x="334967" y="1205186"/>
                  </a:lnTo>
                  <a:lnTo>
                    <a:pt x="312504" y="1244347"/>
                  </a:lnTo>
                  <a:lnTo>
                    <a:pt x="290745" y="1283956"/>
                  </a:lnTo>
                  <a:lnTo>
                    <a:pt x="269699" y="1324006"/>
                  </a:lnTo>
                  <a:lnTo>
                    <a:pt x="249373" y="1364488"/>
                  </a:lnTo>
                  <a:lnTo>
                    <a:pt x="229777" y="1405393"/>
                  </a:lnTo>
                  <a:lnTo>
                    <a:pt x="210919" y="1446713"/>
                  </a:lnTo>
                  <a:lnTo>
                    <a:pt x="192807" y="1488439"/>
                  </a:lnTo>
                  <a:lnTo>
                    <a:pt x="175450" y="1530564"/>
                  </a:lnTo>
                  <a:lnTo>
                    <a:pt x="158857" y="1573078"/>
                  </a:lnTo>
                  <a:lnTo>
                    <a:pt x="143036" y="1615973"/>
                  </a:lnTo>
                  <a:lnTo>
                    <a:pt x="127995" y="1659241"/>
                  </a:lnTo>
                  <a:lnTo>
                    <a:pt x="113744" y="1702872"/>
                  </a:lnTo>
                  <a:lnTo>
                    <a:pt x="100290" y="1746859"/>
                  </a:lnTo>
                  <a:lnTo>
                    <a:pt x="87642" y="1791193"/>
                  </a:lnTo>
                  <a:lnTo>
                    <a:pt x="75809" y="1835866"/>
                  </a:lnTo>
                  <a:lnTo>
                    <a:pt x="64800" y="1880868"/>
                  </a:lnTo>
                  <a:lnTo>
                    <a:pt x="54622" y="1926192"/>
                  </a:lnTo>
                  <a:lnTo>
                    <a:pt x="45284" y="1971829"/>
                  </a:lnTo>
                  <a:lnTo>
                    <a:pt x="36795" y="2017771"/>
                  </a:lnTo>
                  <a:lnTo>
                    <a:pt x="29163" y="2064009"/>
                  </a:lnTo>
                  <a:lnTo>
                    <a:pt x="22398" y="2110534"/>
                  </a:lnTo>
                  <a:lnTo>
                    <a:pt x="16507" y="2157338"/>
                  </a:lnTo>
                  <a:lnTo>
                    <a:pt x="11498" y="2204413"/>
                  </a:lnTo>
                  <a:lnTo>
                    <a:pt x="7381" y="2251750"/>
                  </a:lnTo>
                  <a:lnTo>
                    <a:pt x="4165" y="2299341"/>
                  </a:lnTo>
                  <a:lnTo>
                    <a:pt x="1856" y="2347176"/>
                  </a:lnTo>
                  <a:lnTo>
                    <a:pt x="465" y="2395248"/>
                  </a:lnTo>
                  <a:lnTo>
                    <a:pt x="0" y="2443549"/>
                  </a:lnTo>
                  <a:lnTo>
                    <a:pt x="0" y="4897373"/>
                  </a:lnTo>
                  <a:lnTo>
                    <a:pt x="2501260" y="4897373"/>
                  </a:lnTo>
                  <a:lnTo>
                    <a:pt x="2549334" y="4895945"/>
                  </a:lnTo>
                  <a:lnTo>
                    <a:pt x="2597172" y="4893634"/>
                  </a:lnTo>
                  <a:lnTo>
                    <a:pt x="2644767" y="4890413"/>
                  </a:lnTo>
                  <a:lnTo>
                    <a:pt x="2692109" y="4886292"/>
                  </a:lnTo>
                  <a:lnTo>
                    <a:pt x="2739190" y="4881278"/>
                  </a:lnTo>
                  <a:lnTo>
                    <a:pt x="2786001" y="4875380"/>
                  </a:lnTo>
                  <a:lnTo>
                    <a:pt x="2832534" y="4868606"/>
                  </a:lnTo>
                  <a:lnTo>
                    <a:pt x="2878781" y="4860966"/>
                  </a:lnTo>
                  <a:lnTo>
                    <a:pt x="2924733" y="4852468"/>
                  </a:lnTo>
                  <a:lnTo>
                    <a:pt x="2970381" y="4843120"/>
                  </a:lnTo>
                  <a:lnTo>
                    <a:pt x="3015716" y="4832931"/>
                  </a:lnTo>
                  <a:lnTo>
                    <a:pt x="3060731" y="4821909"/>
                  </a:lnTo>
                  <a:lnTo>
                    <a:pt x="3105417" y="4810064"/>
                  </a:lnTo>
                  <a:lnTo>
                    <a:pt x="3149765" y="4797403"/>
                  </a:lnTo>
                  <a:lnTo>
                    <a:pt x="3193767" y="4783935"/>
                  </a:lnTo>
                  <a:lnTo>
                    <a:pt x="3237414" y="4769668"/>
                  </a:lnTo>
                  <a:lnTo>
                    <a:pt x="3280698" y="4754612"/>
                  </a:lnTo>
                  <a:lnTo>
                    <a:pt x="3323610" y="4738775"/>
                  </a:lnTo>
                  <a:lnTo>
                    <a:pt x="3366142" y="4722165"/>
                  </a:lnTo>
                  <a:lnTo>
                    <a:pt x="3408285" y="4704791"/>
                  </a:lnTo>
                  <a:lnTo>
                    <a:pt x="3450030" y="4686662"/>
                  </a:lnTo>
                  <a:lnTo>
                    <a:pt x="3491369" y="4667785"/>
                  </a:lnTo>
                  <a:lnTo>
                    <a:pt x="3532295" y="4648170"/>
                  </a:lnTo>
                  <a:lnTo>
                    <a:pt x="3572797" y="4627825"/>
                  </a:lnTo>
                  <a:lnTo>
                    <a:pt x="3612867" y="4606759"/>
                  </a:lnTo>
                  <a:lnTo>
                    <a:pt x="3652498" y="4584980"/>
                  </a:lnTo>
                  <a:lnTo>
                    <a:pt x="3691680" y="4562497"/>
                  </a:lnTo>
                  <a:lnTo>
                    <a:pt x="3730405" y="4539318"/>
                  </a:lnTo>
                  <a:lnTo>
                    <a:pt x="3768665" y="4515452"/>
                  </a:lnTo>
                  <a:lnTo>
                    <a:pt x="3806451" y="4490907"/>
                  </a:lnTo>
                  <a:lnTo>
                    <a:pt x="3843753" y="4465693"/>
                  </a:lnTo>
                  <a:lnTo>
                    <a:pt x="3880565" y="4439817"/>
                  </a:lnTo>
                  <a:lnTo>
                    <a:pt x="3916877" y="4413288"/>
                  </a:lnTo>
                  <a:lnTo>
                    <a:pt x="3952681" y="4386115"/>
                  </a:lnTo>
                  <a:lnTo>
                    <a:pt x="3987969" y="4358307"/>
                  </a:lnTo>
                  <a:lnTo>
                    <a:pt x="4022731" y="4329871"/>
                  </a:lnTo>
                  <a:lnTo>
                    <a:pt x="4056959" y="4300816"/>
                  </a:lnTo>
                  <a:lnTo>
                    <a:pt x="4090646" y="4271151"/>
                  </a:lnTo>
                  <a:lnTo>
                    <a:pt x="4123781" y="4240885"/>
                  </a:lnTo>
                  <a:lnTo>
                    <a:pt x="4156357" y="4210026"/>
                  </a:lnTo>
                  <a:lnTo>
                    <a:pt x="4188365" y="4178582"/>
                  </a:lnTo>
                  <a:lnTo>
                    <a:pt x="4219797" y="4146563"/>
                  </a:lnTo>
                  <a:lnTo>
                    <a:pt x="4250645" y="4113976"/>
                  </a:lnTo>
                  <a:lnTo>
                    <a:pt x="4280898" y="4080830"/>
                  </a:lnTo>
                  <a:lnTo>
                    <a:pt x="4310550" y="4047135"/>
                  </a:lnTo>
                  <a:lnTo>
                    <a:pt x="4339592" y="4012897"/>
                  </a:lnTo>
                  <a:lnTo>
                    <a:pt x="4368014" y="3978127"/>
                  </a:lnTo>
                  <a:lnTo>
                    <a:pt x="4395809" y="3942832"/>
                  </a:lnTo>
                  <a:lnTo>
                    <a:pt x="4422969" y="3907021"/>
                  </a:lnTo>
                  <a:lnTo>
                    <a:pt x="4449483" y="3870703"/>
                  </a:lnTo>
                  <a:lnTo>
                    <a:pt x="4475345" y="3833885"/>
                  </a:lnTo>
                  <a:lnTo>
                    <a:pt x="4500545" y="3796578"/>
                  </a:lnTo>
                  <a:lnTo>
                    <a:pt x="4525075" y="3758789"/>
                  </a:lnTo>
                  <a:lnTo>
                    <a:pt x="4548926" y="3720527"/>
                  </a:lnTo>
                  <a:lnTo>
                    <a:pt x="4572090" y="3681800"/>
                  </a:lnTo>
                  <a:lnTo>
                    <a:pt x="4594559" y="3642617"/>
                  </a:lnTo>
                  <a:lnTo>
                    <a:pt x="4616324" y="3602986"/>
                  </a:lnTo>
                  <a:lnTo>
                    <a:pt x="4637375" y="3562916"/>
                  </a:lnTo>
                  <a:lnTo>
                    <a:pt x="4657706" y="3522417"/>
                  </a:lnTo>
                  <a:lnTo>
                    <a:pt x="4677307" y="3481495"/>
                  </a:lnTo>
                  <a:lnTo>
                    <a:pt x="4696170" y="3440160"/>
                  </a:lnTo>
                  <a:lnTo>
                    <a:pt x="4714286" y="3398420"/>
                  </a:lnTo>
                  <a:lnTo>
                    <a:pt x="4731646" y="3356284"/>
                  </a:lnTo>
                  <a:lnTo>
                    <a:pt x="4748243" y="3313761"/>
                  </a:lnTo>
                  <a:lnTo>
                    <a:pt x="4764068" y="3270858"/>
                  </a:lnTo>
                  <a:lnTo>
                    <a:pt x="4779112" y="3227585"/>
                  </a:lnTo>
                  <a:lnTo>
                    <a:pt x="4793366" y="3183950"/>
                  </a:lnTo>
                  <a:lnTo>
                    <a:pt x="4806822" y="3139962"/>
                  </a:lnTo>
                  <a:lnTo>
                    <a:pt x="4819473" y="3095629"/>
                  </a:lnTo>
                  <a:lnTo>
                    <a:pt x="4831308" y="3050959"/>
                  </a:lnTo>
                  <a:lnTo>
                    <a:pt x="4842319" y="3005962"/>
                  </a:lnTo>
                  <a:lnTo>
                    <a:pt x="4852499" y="2960646"/>
                  </a:lnTo>
                  <a:lnTo>
                    <a:pt x="4861838" y="2915019"/>
                  </a:lnTo>
                  <a:lnTo>
                    <a:pt x="4870329" y="2869090"/>
                  </a:lnTo>
                  <a:lnTo>
                    <a:pt x="4877961" y="2822867"/>
                  </a:lnTo>
                  <a:lnTo>
                    <a:pt x="4884728" y="2776360"/>
                  </a:lnTo>
                  <a:lnTo>
                    <a:pt x="4890620" y="2729576"/>
                  </a:lnTo>
                  <a:lnTo>
                    <a:pt x="4895629" y="2682524"/>
                  </a:lnTo>
                  <a:lnTo>
                    <a:pt x="4897407" y="2224858"/>
                  </a:lnTo>
                  <a:lnTo>
                    <a:pt x="4895629" y="2204413"/>
                  </a:lnTo>
                  <a:lnTo>
                    <a:pt x="4890620" y="2157338"/>
                  </a:lnTo>
                  <a:lnTo>
                    <a:pt x="4884728" y="2110534"/>
                  </a:lnTo>
                  <a:lnTo>
                    <a:pt x="4877961" y="2064009"/>
                  </a:lnTo>
                  <a:lnTo>
                    <a:pt x="4870329" y="2017771"/>
                  </a:lnTo>
                  <a:lnTo>
                    <a:pt x="4861838" y="1971829"/>
                  </a:lnTo>
                  <a:lnTo>
                    <a:pt x="4852499" y="1926192"/>
                  </a:lnTo>
                  <a:lnTo>
                    <a:pt x="4842319" y="1880868"/>
                  </a:lnTo>
                  <a:lnTo>
                    <a:pt x="4831308" y="1835866"/>
                  </a:lnTo>
                  <a:lnTo>
                    <a:pt x="4819472" y="1791193"/>
                  </a:lnTo>
                  <a:lnTo>
                    <a:pt x="4806822" y="1746859"/>
                  </a:lnTo>
                  <a:lnTo>
                    <a:pt x="4793366" y="1702872"/>
                  </a:lnTo>
                  <a:lnTo>
                    <a:pt x="4779111" y="1659241"/>
                  </a:lnTo>
                  <a:lnTo>
                    <a:pt x="4764068" y="1615973"/>
                  </a:lnTo>
                  <a:lnTo>
                    <a:pt x="4748243" y="1573078"/>
                  </a:lnTo>
                  <a:lnTo>
                    <a:pt x="4731646" y="1530564"/>
                  </a:lnTo>
                  <a:lnTo>
                    <a:pt x="4714285" y="1488439"/>
                  </a:lnTo>
                  <a:lnTo>
                    <a:pt x="4696170" y="1446713"/>
                  </a:lnTo>
                  <a:lnTo>
                    <a:pt x="4677307" y="1405393"/>
                  </a:lnTo>
                  <a:lnTo>
                    <a:pt x="4657706" y="1364488"/>
                  </a:lnTo>
                  <a:lnTo>
                    <a:pt x="4637375" y="1324006"/>
                  </a:lnTo>
                  <a:lnTo>
                    <a:pt x="4616323" y="1283956"/>
                  </a:lnTo>
                  <a:lnTo>
                    <a:pt x="4594559" y="1244347"/>
                  </a:lnTo>
                  <a:lnTo>
                    <a:pt x="4572090" y="1205186"/>
                  </a:lnTo>
                  <a:lnTo>
                    <a:pt x="4548926" y="1166483"/>
                  </a:lnTo>
                  <a:lnTo>
                    <a:pt x="4525074" y="1128246"/>
                  </a:lnTo>
                  <a:lnTo>
                    <a:pt x="4500544" y="1090484"/>
                  </a:lnTo>
                  <a:lnTo>
                    <a:pt x="4475344" y="1053204"/>
                  </a:lnTo>
                  <a:lnTo>
                    <a:pt x="4449483" y="1016416"/>
                  </a:lnTo>
                  <a:lnTo>
                    <a:pt x="4422968" y="980127"/>
                  </a:lnTo>
                  <a:lnTo>
                    <a:pt x="4395809" y="944347"/>
                  </a:lnTo>
                  <a:lnTo>
                    <a:pt x="4368014" y="909084"/>
                  </a:lnTo>
                  <a:lnTo>
                    <a:pt x="4339591" y="874346"/>
                  </a:lnTo>
                  <a:lnTo>
                    <a:pt x="4310550" y="840142"/>
                  </a:lnTo>
                  <a:lnTo>
                    <a:pt x="4280898" y="806480"/>
                  </a:lnTo>
                  <a:lnTo>
                    <a:pt x="4250644" y="773369"/>
                  </a:lnTo>
                  <a:lnTo>
                    <a:pt x="4219797" y="740818"/>
                  </a:lnTo>
                  <a:lnTo>
                    <a:pt x="4188365" y="708834"/>
                  </a:lnTo>
                  <a:lnTo>
                    <a:pt x="4156357" y="677427"/>
                  </a:lnTo>
                  <a:lnTo>
                    <a:pt x="4123781" y="646605"/>
                  </a:lnTo>
                  <a:lnTo>
                    <a:pt x="4090645" y="616376"/>
                  </a:lnTo>
                  <a:lnTo>
                    <a:pt x="4056959" y="586748"/>
                  </a:lnTo>
                  <a:lnTo>
                    <a:pt x="4022730" y="557731"/>
                  </a:lnTo>
                  <a:lnTo>
                    <a:pt x="3987968" y="529333"/>
                  </a:lnTo>
                  <a:lnTo>
                    <a:pt x="3952681" y="501562"/>
                  </a:lnTo>
                  <a:lnTo>
                    <a:pt x="3916877" y="474427"/>
                  </a:lnTo>
                  <a:lnTo>
                    <a:pt x="3880565" y="447936"/>
                  </a:lnTo>
                  <a:lnTo>
                    <a:pt x="3843753" y="422098"/>
                  </a:lnTo>
                  <a:lnTo>
                    <a:pt x="3806450" y="396921"/>
                  </a:lnTo>
                  <a:lnTo>
                    <a:pt x="3768664" y="372414"/>
                  </a:lnTo>
                  <a:lnTo>
                    <a:pt x="3730405" y="348585"/>
                  </a:lnTo>
                  <a:lnTo>
                    <a:pt x="3691680" y="325443"/>
                  </a:lnTo>
                  <a:lnTo>
                    <a:pt x="3652497" y="302996"/>
                  </a:lnTo>
                  <a:lnTo>
                    <a:pt x="3612867" y="281253"/>
                  </a:lnTo>
                  <a:lnTo>
                    <a:pt x="3572796" y="260222"/>
                  </a:lnTo>
                  <a:lnTo>
                    <a:pt x="3532294" y="239912"/>
                  </a:lnTo>
                  <a:lnTo>
                    <a:pt x="3491369" y="220330"/>
                  </a:lnTo>
                  <a:lnTo>
                    <a:pt x="3450029" y="201487"/>
                  </a:lnTo>
                  <a:lnTo>
                    <a:pt x="3408284" y="183390"/>
                  </a:lnTo>
                  <a:lnTo>
                    <a:pt x="3366141" y="166048"/>
                  </a:lnTo>
                  <a:lnTo>
                    <a:pt x="3323609" y="149468"/>
                  </a:lnTo>
                  <a:lnTo>
                    <a:pt x="3280697" y="133661"/>
                  </a:lnTo>
                  <a:lnTo>
                    <a:pt x="3237414" y="118633"/>
                  </a:lnTo>
                  <a:lnTo>
                    <a:pt x="3193767" y="104395"/>
                  </a:lnTo>
                  <a:lnTo>
                    <a:pt x="3149765" y="90953"/>
                  </a:lnTo>
                  <a:lnTo>
                    <a:pt x="3105417" y="78317"/>
                  </a:lnTo>
                  <a:lnTo>
                    <a:pt x="3060731" y="66495"/>
                  </a:lnTo>
                  <a:lnTo>
                    <a:pt x="3015716" y="55496"/>
                  </a:lnTo>
                  <a:lnTo>
                    <a:pt x="2970380" y="45328"/>
                  </a:lnTo>
                  <a:lnTo>
                    <a:pt x="2924732" y="35999"/>
                  </a:lnTo>
                  <a:lnTo>
                    <a:pt x="2878780" y="27519"/>
                  </a:lnTo>
                  <a:lnTo>
                    <a:pt x="2832534" y="19895"/>
                  </a:lnTo>
                  <a:lnTo>
                    <a:pt x="2786000" y="13137"/>
                  </a:lnTo>
                  <a:lnTo>
                    <a:pt x="2739189" y="7252"/>
                  </a:lnTo>
                  <a:lnTo>
                    <a:pt x="2692108" y="2249"/>
                  </a:lnTo>
                  <a:lnTo>
                    <a:pt x="2666213" y="0"/>
                  </a:lnTo>
                  <a:close/>
                </a:path>
              </a:pathLst>
            </a:custGeom>
            <a:solidFill>
              <a:srgbClr val="009C90"/>
            </a:solidFill>
          </p:spPr>
          <p:txBody>
            <a:bodyPr wrap="square" lIns="0" tIns="0" rIns="0" bIns="0" rtlCol="0"/>
            <a:lstStyle/>
            <a:p>
              <a:endParaRPr/>
            </a:p>
          </p:txBody>
        </p:sp>
      </p:grpSp>
      <p:sp>
        <p:nvSpPr>
          <p:cNvPr id="7" name="object 7"/>
          <p:cNvSpPr txBox="1">
            <a:spLocks noGrp="1"/>
          </p:cNvSpPr>
          <p:nvPr>
            <p:ph type="title"/>
          </p:nvPr>
        </p:nvSpPr>
        <p:spPr>
          <a:xfrm>
            <a:off x="665784" y="325374"/>
            <a:ext cx="4309745" cy="696595"/>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FFFFFF"/>
                </a:solidFill>
              </a:rPr>
              <a:t>Report</a:t>
            </a:r>
            <a:r>
              <a:rPr sz="4400" spc="-30" dirty="0">
                <a:solidFill>
                  <a:srgbClr val="FFFFFF"/>
                </a:solidFill>
              </a:rPr>
              <a:t> </a:t>
            </a:r>
            <a:r>
              <a:rPr sz="4400" spc="-10" dirty="0">
                <a:solidFill>
                  <a:srgbClr val="FFFFFF"/>
                </a:solidFill>
              </a:rPr>
              <a:t>contents</a:t>
            </a:r>
            <a:endParaRPr sz="4400"/>
          </a:p>
        </p:txBody>
      </p:sp>
      <p:graphicFrame>
        <p:nvGraphicFramePr>
          <p:cNvPr id="8" name="object 8"/>
          <p:cNvGraphicFramePr>
            <a:graphicFrameLocks noGrp="1"/>
          </p:cNvGraphicFramePr>
          <p:nvPr>
            <p:extLst>
              <p:ext uri="{D42A27DB-BD31-4B8C-83A1-F6EECF244321}">
                <p14:modId xmlns:p14="http://schemas.microsoft.com/office/powerpoint/2010/main" val="1685907695"/>
              </p:ext>
            </p:extLst>
          </p:nvPr>
        </p:nvGraphicFramePr>
        <p:xfrm>
          <a:off x="646734" y="1379833"/>
          <a:ext cx="5454650" cy="3972560"/>
        </p:xfrm>
        <a:graphic>
          <a:graphicData uri="http://schemas.openxmlformats.org/drawingml/2006/table">
            <a:tbl>
              <a:tblPr firstRow="1" bandRow="1">
                <a:tableStyleId>{2D5ABB26-0587-4C30-8999-92F81FD0307C}</a:tableStyleId>
              </a:tblPr>
              <a:tblGrid>
                <a:gridCol w="4970780">
                  <a:extLst>
                    <a:ext uri="{9D8B030D-6E8A-4147-A177-3AD203B41FA5}">
                      <a16:colId xmlns:a16="http://schemas.microsoft.com/office/drawing/2014/main" val="20000"/>
                    </a:ext>
                  </a:extLst>
                </a:gridCol>
                <a:gridCol w="483870">
                  <a:extLst>
                    <a:ext uri="{9D8B030D-6E8A-4147-A177-3AD203B41FA5}">
                      <a16:colId xmlns:a16="http://schemas.microsoft.com/office/drawing/2014/main" val="20001"/>
                    </a:ext>
                  </a:extLst>
                </a:gridCol>
              </a:tblGrid>
              <a:tr h="377190">
                <a:tc>
                  <a:txBody>
                    <a:bodyPr/>
                    <a:lstStyle/>
                    <a:p>
                      <a:pPr marL="31750">
                        <a:lnSpc>
                          <a:spcPts val="2215"/>
                        </a:lnSpc>
                      </a:pPr>
                      <a:r>
                        <a:rPr sz="2000" b="1" spc="-10" dirty="0">
                          <a:solidFill>
                            <a:srgbClr val="FFFFFF"/>
                          </a:solidFill>
                          <a:latin typeface="Arial"/>
                          <a:cs typeface="Arial"/>
                        </a:rPr>
                        <a:t>Introduction</a:t>
                      </a:r>
                      <a:endParaRPr sz="2000">
                        <a:latin typeface="Arial"/>
                        <a:cs typeface="Arial"/>
                      </a:endParaRPr>
                    </a:p>
                  </a:txBody>
                  <a:tcPr marL="0" marR="0" marT="0" marB="0"/>
                </a:tc>
                <a:tc>
                  <a:txBody>
                    <a:bodyPr/>
                    <a:lstStyle/>
                    <a:p>
                      <a:pPr marL="135890" algn="ctr">
                        <a:lnSpc>
                          <a:spcPts val="2215"/>
                        </a:lnSpc>
                      </a:pPr>
                      <a:r>
                        <a:rPr sz="2000" u="sng" spc="-50" dirty="0">
                          <a:solidFill>
                            <a:schemeClr val="bg1"/>
                          </a:solidFill>
                          <a:uFill>
                            <a:solidFill>
                              <a:srgbClr val="FFFFFF"/>
                            </a:solidFill>
                          </a:uFill>
                          <a:latin typeface="Arial"/>
                          <a:cs typeface="Arial"/>
                          <a:hlinkClick r:id="rId2" action="ppaction://hlinksldjump">
                            <a:extLst>
                              <a:ext uri="{A12FA001-AC4F-418D-AE19-62706E023703}">
                                <ahyp:hlinkClr xmlns:ahyp="http://schemas.microsoft.com/office/drawing/2018/hyperlinkcolor" val="tx"/>
                              </a:ext>
                            </a:extLst>
                          </a:hlinkClick>
                        </a:rPr>
                        <a:t>3</a:t>
                      </a:r>
                      <a:endParaRPr sz="2000" dirty="0">
                        <a:solidFill>
                          <a:schemeClr val="bg1"/>
                        </a:solidFill>
                        <a:latin typeface="Arial"/>
                        <a:cs typeface="Arial"/>
                      </a:endParaRPr>
                    </a:p>
                  </a:txBody>
                  <a:tcPr marL="0" marR="0" marT="0" marB="0"/>
                </a:tc>
                <a:extLst>
                  <a:ext uri="{0D108BD9-81ED-4DB2-BD59-A6C34878D82A}">
                    <a16:rowId xmlns:a16="http://schemas.microsoft.com/office/drawing/2014/main" val="10000"/>
                  </a:ext>
                </a:extLst>
              </a:tr>
              <a:tr h="471170">
                <a:tc>
                  <a:txBody>
                    <a:bodyPr/>
                    <a:lstStyle/>
                    <a:p>
                      <a:pPr marL="31750">
                        <a:lnSpc>
                          <a:spcPct val="100000"/>
                        </a:lnSpc>
                        <a:spcBef>
                          <a:spcPts val="550"/>
                        </a:spcBef>
                      </a:pPr>
                      <a:r>
                        <a:rPr sz="2000" b="1" dirty="0">
                          <a:solidFill>
                            <a:srgbClr val="FFFFFF"/>
                          </a:solidFill>
                          <a:latin typeface="Arial"/>
                          <a:cs typeface="Arial"/>
                        </a:rPr>
                        <a:t>Executive</a:t>
                      </a:r>
                      <a:r>
                        <a:rPr sz="2000" b="1" spc="-70" dirty="0">
                          <a:solidFill>
                            <a:srgbClr val="FFFFFF"/>
                          </a:solidFill>
                          <a:latin typeface="Arial"/>
                          <a:cs typeface="Arial"/>
                        </a:rPr>
                        <a:t> </a:t>
                      </a:r>
                      <a:r>
                        <a:rPr sz="2000" b="1" spc="-10" dirty="0">
                          <a:solidFill>
                            <a:srgbClr val="FFFFFF"/>
                          </a:solidFill>
                          <a:latin typeface="Arial"/>
                          <a:cs typeface="Arial"/>
                        </a:rPr>
                        <a:t>Summary</a:t>
                      </a:r>
                      <a:endParaRPr sz="2000">
                        <a:latin typeface="Arial"/>
                        <a:cs typeface="Arial"/>
                      </a:endParaRPr>
                    </a:p>
                  </a:txBody>
                  <a:tcPr marL="0" marR="0" marT="69850" marB="0"/>
                </a:tc>
                <a:tc>
                  <a:txBody>
                    <a:bodyPr/>
                    <a:lstStyle/>
                    <a:p>
                      <a:pPr marL="136525" algn="ctr">
                        <a:lnSpc>
                          <a:spcPct val="100000"/>
                        </a:lnSpc>
                        <a:spcBef>
                          <a:spcPts val="550"/>
                        </a:spcBef>
                      </a:pPr>
                      <a:r>
                        <a:rPr sz="2000" u="sng" spc="-50" dirty="0">
                          <a:solidFill>
                            <a:schemeClr val="bg1"/>
                          </a:solidFill>
                          <a:uFill>
                            <a:solidFill>
                              <a:srgbClr val="FFFFFF"/>
                            </a:solidFill>
                          </a:uFill>
                          <a:latin typeface="Arial"/>
                          <a:cs typeface="Arial"/>
                          <a:hlinkClick r:id="rId3" action="ppaction://hlinksldjump">
                            <a:extLst>
                              <a:ext uri="{A12FA001-AC4F-418D-AE19-62706E023703}">
                                <ahyp:hlinkClr xmlns:ahyp="http://schemas.microsoft.com/office/drawing/2018/hyperlinkcolor" val="tx"/>
                              </a:ext>
                            </a:extLst>
                          </a:hlinkClick>
                        </a:rPr>
                        <a:t>7</a:t>
                      </a:r>
                      <a:endParaRPr sz="2000" dirty="0">
                        <a:solidFill>
                          <a:schemeClr val="bg1"/>
                        </a:solidFill>
                        <a:latin typeface="Arial"/>
                        <a:cs typeface="Arial"/>
                      </a:endParaRPr>
                    </a:p>
                  </a:txBody>
                  <a:tcPr marL="0" marR="0" marT="69850" marB="0"/>
                </a:tc>
                <a:extLst>
                  <a:ext uri="{0D108BD9-81ED-4DB2-BD59-A6C34878D82A}">
                    <a16:rowId xmlns:a16="http://schemas.microsoft.com/office/drawing/2014/main" val="10001"/>
                  </a:ext>
                </a:extLst>
              </a:tr>
              <a:tr h="471170">
                <a:tc>
                  <a:txBody>
                    <a:bodyPr/>
                    <a:lstStyle/>
                    <a:p>
                      <a:pPr marL="31750">
                        <a:lnSpc>
                          <a:spcPct val="100000"/>
                        </a:lnSpc>
                        <a:spcBef>
                          <a:spcPts val="550"/>
                        </a:spcBef>
                      </a:pPr>
                      <a:r>
                        <a:rPr sz="2000" b="1" dirty="0">
                          <a:solidFill>
                            <a:srgbClr val="FFFFFF"/>
                          </a:solidFill>
                          <a:latin typeface="Arial"/>
                          <a:cs typeface="Arial"/>
                        </a:rPr>
                        <a:t>Health</a:t>
                      </a:r>
                      <a:r>
                        <a:rPr sz="2000" b="1" spc="-30" dirty="0">
                          <a:solidFill>
                            <a:srgbClr val="FFFFFF"/>
                          </a:solidFill>
                          <a:latin typeface="Arial"/>
                          <a:cs typeface="Arial"/>
                        </a:rPr>
                        <a:t> </a:t>
                      </a:r>
                      <a:r>
                        <a:rPr sz="2000" b="1" dirty="0">
                          <a:solidFill>
                            <a:srgbClr val="FFFFFF"/>
                          </a:solidFill>
                          <a:latin typeface="Arial"/>
                          <a:cs typeface="Arial"/>
                        </a:rPr>
                        <a:t>and</a:t>
                      </a:r>
                      <a:r>
                        <a:rPr sz="2000" b="1" spc="-20" dirty="0">
                          <a:solidFill>
                            <a:srgbClr val="FFFFFF"/>
                          </a:solidFill>
                          <a:latin typeface="Arial"/>
                          <a:cs typeface="Arial"/>
                        </a:rPr>
                        <a:t> </a:t>
                      </a:r>
                      <a:r>
                        <a:rPr sz="2000" b="1" spc="-10" dirty="0">
                          <a:solidFill>
                            <a:srgbClr val="FFFFFF"/>
                          </a:solidFill>
                          <a:latin typeface="Arial"/>
                          <a:cs typeface="Arial"/>
                        </a:rPr>
                        <a:t>wellbeing</a:t>
                      </a:r>
                      <a:endParaRPr sz="2000">
                        <a:latin typeface="Arial"/>
                        <a:cs typeface="Arial"/>
                      </a:endParaRPr>
                    </a:p>
                  </a:txBody>
                  <a:tcPr marL="0" marR="0" marT="69850" marB="0"/>
                </a:tc>
                <a:tc>
                  <a:txBody>
                    <a:bodyPr/>
                    <a:lstStyle/>
                    <a:p>
                      <a:pPr marL="136525" algn="ctr">
                        <a:lnSpc>
                          <a:spcPct val="100000"/>
                        </a:lnSpc>
                        <a:spcBef>
                          <a:spcPts val="550"/>
                        </a:spcBef>
                      </a:pPr>
                      <a:r>
                        <a:rPr sz="2000" u="sng" spc="-50" dirty="0">
                          <a:solidFill>
                            <a:srgbClr val="FFFFFF"/>
                          </a:solidFill>
                          <a:uFill>
                            <a:solidFill>
                              <a:srgbClr val="FFFFFF"/>
                            </a:solidFill>
                          </a:uFill>
                          <a:latin typeface="Arial"/>
                          <a:cs typeface="Arial"/>
                        </a:rPr>
                        <a:t>9</a:t>
                      </a:r>
                      <a:endParaRPr sz="2000">
                        <a:latin typeface="Arial"/>
                        <a:cs typeface="Arial"/>
                      </a:endParaRPr>
                    </a:p>
                  </a:txBody>
                  <a:tcPr marL="0" marR="0" marT="69850" marB="0"/>
                </a:tc>
                <a:extLst>
                  <a:ext uri="{0D108BD9-81ED-4DB2-BD59-A6C34878D82A}">
                    <a16:rowId xmlns:a16="http://schemas.microsoft.com/office/drawing/2014/main" val="10002"/>
                  </a:ext>
                </a:extLst>
              </a:tr>
              <a:tr h="471805">
                <a:tc>
                  <a:txBody>
                    <a:bodyPr/>
                    <a:lstStyle/>
                    <a:p>
                      <a:pPr marL="31750">
                        <a:lnSpc>
                          <a:spcPct val="100000"/>
                        </a:lnSpc>
                        <a:spcBef>
                          <a:spcPts val="550"/>
                        </a:spcBef>
                      </a:pPr>
                      <a:r>
                        <a:rPr sz="2000" b="1" dirty="0">
                          <a:solidFill>
                            <a:srgbClr val="FFFFFF"/>
                          </a:solidFill>
                          <a:latin typeface="Arial"/>
                          <a:cs typeface="Arial"/>
                        </a:rPr>
                        <a:t>Good</a:t>
                      </a:r>
                      <a:r>
                        <a:rPr sz="2000" b="1" spc="-35" dirty="0">
                          <a:solidFill>
                            <a:srgbClr val="FFFFFF"/>
                          </a:solidFill>
                          <a:latin typeface="Arial"/>
                          <a:cs typeface="Arial"/>
                        </a:rPr>
                        <a:t> </a:t>
                      </a:r>
                      <a:r>
                        <a:rPr sz="2000" b="1" spc="-20" dirty="0">
                          <a:solidFill>
                            <a:srgbClr val="FFFFFF"/>
                          </a:solidFill>
                          <a:latin typeface="Arial"/>
                          <a:cs typeface="Arial"/>
                        </a:rPr>
                        <a:t>work</a:t>
                      </a:r>
                      <a:endParaRPr sz="2000">
                        <a:latin typeface="Arial"/>
                        <a:cs typeface="Arial"/>
                      </a:endParaRPr>
                    </a:p>
                  </a:txBody>
                  <a:tcPr marL="0" marR="0" marT="69850" marB="0"/>
                </a:tc>
                <a:tc>
                  <a:txBody>
                    <a:bodyPr/>
                    <a:lstStyle/>
                    <a:p>
                      <a:pPr marL="137160" algn="ctr">
                        <a:lnSpc>
                          <a:spcPct val="100000"/>
                        </a:lnSpc>
                        <a:spcBef>
                          <a:spcPts val="550"/>
                        </a:spcBef>
                      </a:pPr>
                      <a:r>
                        <a:rPr sz="2000" u="sng" spc="-25" dirty="0">
                          <a:solidFill>
                            <a:srgbClr val="FFFFFF"/>
                          </a:solidFill>
                          <a:uFill>
                            <a:solidFill>
                              <a:srgbClr val="FFFFFF"/>
                            </a:solidFill>
                          </a:uFill>
                          <a:latin typeface="Arial"/>
                          <a:cs typeface="Arial"/>
                        </a:rPr>
                        <a:t>24</a:t>
                      </a:r>
                      <a:endParaRPr sz="2000">
                        <a:latin typeface="Arial"/>
                        <a:cs typeface="Arial"/>
                      </a:endParaRPr>
                    </a:p>
                  </a:txBody>
                  <a:tcPr marL="0" marR="0" marT="69850" marB="0"/>
                </a:tc>
                <a:extLst>
                  <a:ext uri="{0D108BD9-81ED-4DB2-BD59-A6C34878D82A}">
                    <a16:rowId xmlns:a16="http://schemas.microsoft.com/office/drawing/2014/main" val="10003"/>
                  </a:ext>
                </a:extLst>
              </a:tr>
              <a:tr h="471170">
                <a:tc>
                  <a:txBody>
                    <a:bodyPr/>
                    <a:lstStyle/>
                    <a:p>
                      <a:pPr marL="31750">
                        <a:lnSpc>
                          <a:spcPct val="100000"/>
                        </a:lnSpc>
                        <a:spcBef>
                          <a:spcPts val="550"/>
                        </a:spcBef>
                      </a:pPr>
                      <a:r>
                        <a:rPr sz="2000" b="1" spc="-20" dirty="0">
                          <a:solidFill>
                            <a:srgbClr val="FFFFFF"/>
                          </a:solidFill>
                          <a:latin typeface="Arial"/>
                          <a:cs typeface="Arial"/>
                        </a:rPr>
                        <a:t>Your</a:t>
                      </a:r>
                      <a:r>
                        <a:rPr sz="2000" b="1" spc="-50" dirty="0">
                          <a:solidFill>
                            <a:srgbClr val="FFFFFF"/>
                          </a:solidFill>
                          <a:latin typeface="Arial"/>
                          <a:cs typeface="Arial"/>
                        </a:rPr>
                        <a:t> </a:t>
                      </a:r>
                      <a:r>
                        <a:rPr sz="2000" b="1" dirty="0">
                          <a:solidFill>
                            <a:srgbClr val="FFFFFF"/>
                          </a:solidFill>
                          <a:latin typeface="Arial"/>
                          <a:cs typeface="Arial"/>
                        </a:rPr>
                        <a:t>local</a:t>
                      </a:r>
                      <a:r>
                        <a:rPr sz="2000" b="1" spc="-70" dirty="0">
                          <a:solidFill>
                            <a:srgbClr val="FFFFFF"/>
                          </a:solidFill>
                          <a:latin typeface="Arial"/>
                          <a:cs typeface="Arial"/>
                        </a:rPr>
                        <a:t> </a:t>
                      </a:r>
                      <a:r>
                        <a:rPr sz="2000" b="1" spc="-20" dirty="0">
                          <a:solidFill>
                            <a:srgbClr val="FFFFFF"/>
                          </a:solidFill>
                          <a:latin typeface="Arial"/>
                          <a:cs typeface="Arial"/>
                        </a:rPr>
                        <a:t>area</a:t>
                      </a:r>
                      <a:endParaRPr sz="2000">
                        <a:latin typeface="Arial"/>
                        <a:cs typeface="Arial"/>
                      </a:endParaRPr>
                    </a:p>
                  </a:txBody>
                  <a:tcPr marL="0" marR="0" marT="69850" marB="0"/>
                </a:tc>
                <a:tc>
                  <a:txBody>
                    <a:bodyPr/>
                    <a:lstStyle/>
                    <a:p>
                      <a:pPr marL="137160" algn="ctr">
                        <a:lnSpc>
                          <a:spcPct val="100000"/>
                        </a:lnSpc>
                        <a:spcBef>
                          <a:spcPts val="550"/>
                        </a:spcBef>
                      </a:pPr>
                      <a:r>
                        <a:rPr sz="2000" u="sng" spc="-25" dirty="0">
                          <a:solidFill>
                            <a:srgbClr val="FFFFFF"/>
                          </a:solidFill>
                          <a:uFill>
                            <a:solidFill>
                              <a:srgbClr val="FFFFFF"/>
                            </a:solidFill>
                          </a:uFill>
                          <a:latin typeface="Arial"/>
                          <a:cs typeface="Arial"/>
                        </a:rPr>
                        <a:t>38</a:t>
                      </a:r>
                      <a:endParaRPr sz="2000">
                        <a:latin typeface="Arial"/>
                        <a:cs typeface="Arial"/>
                      </a:endParaRPr>
                    </a:p>
                  </a:txBody>
                  <a:tcPr marL="0" marR="0" marT="69850" marB="0"/>
                </a:tc>
                <a:extLst>
                  <a:ext uri="{0D108BD9-81ED-4DB2-BD59-A6C34878D82A}">
                    <a16:rowId xmlns:a16="http://schemas.microsoft.com/office/drawing/2014/main" val="10004"/>
                  </a:ext>
                </a:extLst>
              </a:tr>
              <a:tr h="471170">
                <a:tc>
                  <a:txBody>
                    <a:bodyPr/>
                    <a:lstStyle/>
                    <a:p>
                      <a:pPr marL="31750">
                        <a:lnSpc>
                          <a:spcPct val="100000"/>
                        </a:lnSpc>
                        <a:spcBef>
                          <a:spcPts val="550"/>
                        </a:spcBef>
                      </a:pPr>
                      <a:r>
                        <a:rPr sz="2000" b="1" dirty="0">
                          <a:solidFill>
                            <a:srgbClr val="FFFFFF"/>
                          </a:solidFill>
                          <a:latin typeface="Arial"/>
                          <a:cs typeface="Arial"/>
                        </a:rPr>
                        <a:t>Cost</a:t>
                      </a:r>
                      <a:r>
                        <a:rPr sz="2000" b="1" spc="-40" dirty="0">
                          <a:solidFill>
                            <a:srgbClr val="FFFFFF"/>
                          </a:solidFill>
                          <a:latin typeface="Arial"/>
                          <a:cs typeface="Arial"/>
                        </a:rPr>
                        <a:t> </a:t>
                      </a:r>
                      <a:r>
                        <a:rPr sz="2000" b="1" dirty="0">
                          <a:solidFill>
                            <a:srgbClr val="FFFFFF"/>
                          </a:solidFill>
                          <a:latin typeface="Arial"/>
                          <a:cs typeface="Arial"/>
                        </a:rPr>
                        <a:t>of</a:t>
                      </a:r>
                      <a:r>
                        <a:rPr sz="2000" b="1" spc="-40" dirty="0">
                          <a:solidFill>
                            <a:srgbClr val="FFFFFF"/>
                          </a:solidFill>
                          <a:latin typeface="Arial"/>
                          <a:cs typeface="Arial"/>
                        </a:rPr>
                        <a:t> </a:t>
                      </a:r>
                      <a:r>
                        <a:rPr sz="2000" b="1" spc="-10" dirty="0">
                          <a:solidFill>
                            <a:srgbClr val="FFFFFF"/>
                          </a:solidFill>
                          <a:latin typeface="Arial"/>
                          <a:cs typeface="Arial"/>
                        </a:rPr>
                        <a:t>living</a:t>
                      </a:r>
                      <a:endParaRPr sz="2000">
                        <a:latin typeface="Arial"/>
                        <a:cs typeface="Arial"/>
                      </a:endParaRPr>
                    </a:p>
                  </a:txBody>
                  <a:tcPr marL="0" marR="0" marT="69850" marB="0"/>
                </a:tc>
                <a:tc>
                  <a:txBody>
                    <a:bodyPr/>
                    <a:lstStyle/>
                    <a:p>
                      <a:pPr marL="137160" algn="ctr">
                        <a:lnSpc>
                          <a:spcPct val="100000"/>
                        </a:lnSpc>
                        <a:spcBef>
                          <a:spcPts val="550"/>
                        </a:spcBef>
                      </a:pPr>
                      <a:r>
                        <a:rPr sz="2000" u="sng" spc="-25" dirty="0">
                          <a:solidFill>
                            <a:srgbClr val="FFFFFF"/>
                          </a:solidFill>
                          <a:uFill>
                            <a:solidFill>
                              <a:srgbClr val="FFFFFF"/>
                            </a:solidFill>
                          </a:uFill>
                          <a:latin typeface="Arial"/>
                          <a:cs typeface="Arial"/>
                        </a:rPr>
                        <a:t>51</a:t>
                      </a:r>
                      <a:endParaRPr sz="2000">
                        <a:latin typeface="Arial"/>
                        <a:cs typeface="Arial"/>
                      </a:endParaRPr>
                    </a:p>
                  </a:txBody>
                  <a:tcPr marL="0" marR="0" marT="69850" marB="0"/>
                </a:tc>
                <a:extLst>
                  <a:ext uri="{0D108BD9-81ED-4DB2-BD59-A6C34878D82A}">
                    <a16:rowId xmlns:a16="http://schemas.microsoft.com/office/drawing/2014/main" val="10005"/>
                  </a:ext>
                </a:extLst>
              </a:tr>
              <a:tr h="452120">
                <a:tc>
                  <a:txBody>
                    <a:bodyPr/>
                    <a:lstStyle/>
                    <a:p>
                      <a:pPr marL="31750">
                        <a:lnSpc>
                          <a:spcPct val="100000"/>
                        </a:lnSpc>
                        <a:spcBef>
                          <a:spcPts val="550"/>
                        </a:spcBef>
                      </a:pPr>
                      <a:r>
                        <a:rPr sz="2000" b="1" dirty="0">
                          <a:solidFill>
                            <a:srgbClr val="FFFFFF"/>
                          </a:solidFill>
                          <a:latin typeface="Arial"/>
                          <a:cs typeface="Arial"/>
                        </a:rPr>
                        <a:t>Digital</a:t>
                      </a:r>
                      <a:r>
                        <a:rPr sz="2000" b="1" spc="-35" dirty="0">
                          <a:solidFill>
                            <a:srgbClr val="FFFFFF"/>
                          </a:solidFill>
                          <a:latin typeface="Arial"/>
                          <a:cs typeface="Arial"/>
                        </a:rPr>
                        <a:t> </a:t>
                      </a:r>
                      <a:r>
                        <a:rPr sz="2000" b="1" spc="-10" dirty="0">
                          <a:solidFill>
                            <a:srgbClr val="FFFFFF"/>
                          </a:solidFill>
                          <a:latin typeface="Arial"/>
                          <a:cs typeface="Arial"/>
                        </a:rPr>
                        <a:t>inclusion</a:t>
                      </a:r>
                      <a:endParaRPr sz="2000">
                        <a:latin typeface="Arial"/>
                        <a:cs typeface="Arial"/>
                      </a:endParaRPr>
                    </a:p>
                  </a:txBody>
                  <a:tcPr marL="0" marR="0" marT="69850" marB="0"/>
                </a:tc>
                <a:tc>
                  <a:txBody>
                    <a:bodyPr/>
                    <a:lstStyle/>
                    <a:p>
                      <a:pPr marL="137160" algn="ctr">
                        <a:lnSpc>
                          <a:spcPct val="100000"/>
                        </a:lnSpc>
                        <a:spcBef>
                          <a:spcPts val="550"/>
                        </a:spcBef>
                      </a:pPr>
                      <a:r>
                        <a:rPr sz="2000" u="sng" spc="-25" dirty="0">
                          <a:solidFill>
                            <a:srgbClr val="FFFFFF"/>
                          </a:solidFill>
                          <a:uFill>
                            <a:solidFill>
                              <a:srgbClr val="FFFFFF"/>
                            </a:solidFill>
                          </a:uFill>
                          <a:latin typeface="Arial"/>
                          <a:cs typeface="Arial"/>
                        </a:rPr>
                        <a:t>67</a:t>
                      </a:r>
                      <a:endParaRPr sz="2000">
                        <a:latin typeface="Arial"/>
                        <a:cs typeface="Arial"/>
                      </a:endParaRPr>
                    </a:p>
                  </a:txBody>
                  <a:tcPr marL="0" marR="0" marT="69850" marB="0"/>
                </a:tc>
                <a:extLst>
                  <a:ext uri="{0D108BD9-81ED-4DB2-BD59-A6C34878D82A}">
                    <a16:rowId xmlns:a16="http://schemas.microsoft.com/office/drawing/2014/main" val="10006"/>
                  </a:ext>
                </a:extLst>
              </a:tr>
              <a:tr h="786765">
                <a:tc>
                  <a:txBody>
                    <a:bodyPr/>
                    <a:lstStyle/>
                    <a:p>
                      <a:pPr marL="31750">
                        <a:lnSpc>
                          <a:spcPct val="100000"/>
                        </a:lnSpc>
                        <a:spcBef>
                          <a:spcPts val="400"/>
                        </a:spcBef>
                      </a:pPr>
                      <a:r>
                        <a:rPr sz="2000" b="1" spc="-10" dirty="0">
                          <a:solidFill>
                            <a:srgbClr val="FFFFFF"/>
                          </a:solidFill>
                          <a:latin typeface="Arial"/>
                          <a:cs typeface="Arial"/>
                        </a:rPr>
                        <a:t>Appendix</a:t>
                      </a:r>
                      <a:endParaRPr sz="2000">
                        <a:latin typeface="Arial"/>
                        <a:cs typeface="Arial"/>
                      </a:endParaRPr>
                    </a:p>
                    <a:p>
                      <a:pPr marL="31750" marR="161290">
                        <a:lnSpc>
                          <a:spcPct val="100000"/>
                        </a:lnSpc>
                      </a:pPr>
                      <a:r>
                        <a:rPr sz="1400" dirty="0">
                          <a:solidFill>
                            <a:srgbClr val="FFFFFF"/>
                          </a:solidFill>
                          <a:latin typeface="Arial"/>
                          <a:cs typeface="Arial"/>
                        </a:rPr>
                        <a:t>(further</a:t>
                      </a:r>
                      <a:r>
                        <a:rPr sz="1400" spc="-70" dirty="0">
                          <a:solidFill>
                            <a:srgbClr val="FFFFFF"/>
                          </a:solidFill>
                          <a:latin typeface="Arial"/>
                          <a:cs typeface="Arial"/>
                        </a:rPr>
                        <a:t> </a:t>
                      </a:r>
                      <a:r>
                        <a:rPr sz="1400" dirty="0">
                          <a:solidFill>
                            <a:srgbClr val="FFFFFF"/>
                          </a:solidFill>
                          <a:latin typeface="Arial"/>
                          <a:cs typeface="Arial"/>
                        </a:rPr>
                        <a:t>information</a:t>
                      </a:r>
                      <a:r>
                        <a:rPr sz="1400" spc="-65" dirty="0">
                          <a:solidFill>
                            <a:srgbClr val="FFFFFF"/>
                          </a:solidFill>
                          <a:latin typeface="Arial"/>
                          <a:cs typeface="Arial"/>
                        </a:rPr>
                        <a:t> </a:t>
                      </a:r>
                      <a:r>
                        <a:rPr sz="1400" dirty="0">
                          <a:solidFill>
                            <a:srgbClr val="FFFFFF"/>
                          </a:solidFill>
                          <a:latin typeface="Arial"/>
                          <a:cs typeface="Arial"/>
                        </a:rPr>
                        <a:t>on</a:t>
                      </a:r>
                      <a:r>
                        <a:rPr sz="1400" spc="-45" dirty="0">
                          <a:solidFill>
                            <a:srgbClr val="FFFFFF"/>
                          </a:solidFill>
                          <a:latin typeface="Arial"/>
                          <a:cs typeface="Arial"/>
                        </a:rPr>
                        <a:t> </a:t>
                      </a:r>
                      <a:r>
                        <a:rPr sz="1400" spc="-10" dirty="0">
                          <a:solidFill>
                            <a:srgbClr val="FFFFFF"/>
                          </a:solidFill>
                          <a:latin typeface="Arial"/>
                          <a:cs typeface="Arial"/>
                        </a:rPr>
                        <a:t>methodology,</a:t>
                      </a:r>
                      <a:r>
                        <a:rPr sz="1400" spc="-40" dirty="0">
                          <a:solidFill>
                            <a:srgbClr val="FFFFFF"/>
                          </a:solidFill>
                          <a:latin typeface="Arial"/>
                          <a:cs typeface="Arial"/>
                        </a:rPr>
                        <a:t> </a:t>
                      </a:r>
                      <a:r>
                        <a:rPr sz="1400" dirty="0">
                          <a:solidFill>
                            <a:srgbClr val="FFFFFF"/>
                          </a:solidFill>
                          <a:latin typeface="Arial"/>
                          <a:cs typeface="Arial"/>
                        </a:rPr>
                        <a:t>sample,</a:t>
                      </a:r>
                      <a:r>
                        <a:rPr sz="1400" spc="-65" dirty="0">
                          <a:solidFill>
                            <a:srgbClr val="FFFFFF"/>
                          </a:solidFill>
                          <a:latin typeface="Arial"/>
                          <a:cs typeface="Arial"/>
                        </a:rPr>
                        <a:t> </a:t>
                      </a:r>
                      <a:r>
                        <a:rPr sz="1400" spc="-25" dirty="0">
                          <a:solidFill>
                            <a:srgbClr val="FFFFFF"/>
                          </a:solidFill>
                          <a:latin typeface="Arial"/>
                          <a:cs typeface="Arial"/>
                        </a:rPr>
                        <a:t>key </a:t>
                      </a:r>
                      <a:r>
                        <a:rPr sz="1400" spc="-10" dirty="0">
                          <a:solidFill>
                            <a:srgbClr val="FFFFFF"/>
                          </a:solidFill>
                          <a:latin typeface="Arial"/>
                          <a:cs typeface="Arial"/>
                        </a:rPr>
                        <a:t>demographics</a:t>
                      </a:r>
                      <a:r>
                        <a:rPr sz="1400" spc="-60" dirty="0">
                          <a:solidFill>
                            <a:srgbClr val="FFFFFF"/>
                          </a:solidFill>
                          <a:latin typeface="Arial"/>
                          <a:cs typeface="Arial"/>
                        </a:rPr>
                        <a:t> </a:t>
                      </a:r>
                      <a:r>
                        <a:rPr sz="1400" dirty="0">
                          <a:solidFill>
                            <a:srgbClr val="FFFFFF"/>
                          </a:solidFill>
                          <a:latin typeface="Arial"/>
                          <a:cs typeface="Arial"/>
                        </a:rPr>
                        <a:t>and</a:t>
                      </a:r>
                      <a:r>
                        <a:rPr sz="1400" spc="-10" dirty="0">
                          <a:solidFill>
                            <a:srgbClr val="FFFFFF"/>
                          </a:solidFill>
                          <a:latin typeface="Arial"/>
                          <a:cs typeface="Arial"/>
                        </a:rPr>
                        <a:t> </a:t>
                      </a:r>
                      <a:r>
                        <a:rPr sz="1400" dirty="0">
                          <a:solidFill>
                            <a:srgbClr val="FFFFFF"/>
                          </a:solidFill>
                          <a:latin typeface="Arial"/>
                          <a:cs typeface="Arial"/>
                        </a:rPr>
                        <a:t>significance</a:t>
                      </a:r>
                      <a:r>
                        <a:rPr sz="1400" spc="-45" dirty="0">
                          <a:solidFill>
                            <a:srgbClr val="FFFFFF"/>
                          </a:solidFill>
                          <a:latin typeface="Arial"/>
                          <a:cs typeface="Arial"/>
                        </a:rPr>
                        <a:t> </a:t>
                      </a:r>
                      <a:r>
                        <a:rPr sz="1400" dirty="0">
                          <a:solidFill>
                            <a:srgbClr val="FFFFFF"/>
                          </a:solidFill>
                          <a:latin typeface="Arial"/>
                          <a:cs typeface="Arial"/>
                        </a:rPr>
                        <a:t>testing</a:t>
                      </a:r>
                      <a:r>
                        <a:rPr sz="1400" spc="-45" dirty="0">
                          <a:solidFill>
                            <a:srgbClr val="FFFFFF"/>
                          </a:solidFill>
                          <a:latin typeface="Arial"/>
                          <a:cs typeface="Arial"/>
                        </a:rPr>
                        <a:t> </a:t>
                      </a:r>
                      <a:r>
                        <a:rPr sz="1400" dirty="0">
                          <a:solidFill>
                            <a:srgbClr val="FFFFFF"/>
                          </a:solidFill>
                          <a:latin typeface="Arial"/>
                          <a:cs typeface="Arial"/>
                        </a:rPr>
                        <a:t>/</a:t>
                      </a:r>
                      <a:r>
                        <a:rPr sz="1400" spc="-5" dirty="0">
                          <a:solidFill>
                            <a:srgbClr val="FFFFFF"/>
                          </a:solidFill>
                          <a:latin typeface="Arial"/>
                          <a:cs typeface="Arial"/>
                        </a:rPr>
                        <a:t> </a:t>
                      </a:r>
                      <a:r>
                        <a:rPr sz="1400" dirty="0">
                          <a:solidFill>
                            <a:srgbClr val="FFFFFF"/>
                          </a:solidFill>
                          <a:latin typeface="Arial"/>
                          <a:cs typeface="Arial"/>
                        </a:rPr>
                        <a:t>statistical</a:t>
                      </a:r>
                      <a:r>
                        <a:rPr sz="1400" spc="-45" dirty="0">
                          <a:solidFill>
                            <a:srgbClr val="FFFFFF"/>
                          </a:solidFill>
                          <a:latin typeface="Arial"/>
                          <a:cs typeface="Arial"/>
                        </a:rPr>
                        <a:t> </a:t>
                      </a:r>
                      <a:r>
                        <a:rPr sz="1400" spc="-10" dirty="0">
                          <a:solidFill>
                            <a:srgbClr val="FFFFFF"/>
                          </a:solidFill>
                          <a:latin typeface="Arial"/>
                          <a:cs typeface="Arial"/>
                        </a:rPr>
                        <a:t>difference)</a:t>
                      </a:r>
                      <a:endParaRPr sz="1400">
                        <a:latin typeface="Arial"/>
                        <a:cs typeface="Arial"/>
                      </a:endParaRPr>
                    </a:p>
                  </a:txBody>
                  <a:tcPr marL="0" marR="0" marT="50800" marB="0"/>
                </a:tc>
                <a:tc>
                  <a:txBody>
                    <a:bodyPr/>
                    <a:lstStyle/>
                    <a:p>
                      <a:pPr marL="137160" algn="ctr">
                        <a:lnSpc>
                          <a:spcPct val="100000"/>
                        </a:lnSpc>
                        <a:spcBef>
                          <a:spcPts val="400"/>
                        </a:spcBef>
                      </a:pPr>
                      <a:r>
                        <a:rPr sz="2000" u="sng" spc="-25" dirty="0">
                          <a:solidFill>
                            <a:srgbClr val="FFFFFF"/>
                          </a:solidFill>
                          <a:uFill>
                            <a:solidFill>
                              <a:srgbClr val="FFFFFF"/>
                            </a:solidFill>
                          </a:uFill>
                          <a:latin typeface="Arial"/>
                          <a:cs typeface="Arial"/>
                        </a:rPr>
                        <a:t>77</a:t>
                      </a:r>
                      <a:endParaRPr sz="2000" dirty="0">
                        <a:latin typeface="Arial"/>
                        <a:cs typeface="Arial"/>
                      </a:endParaRPr>
                    </a:p>
                  </a:txBody>
                  <a:tcPr marL="0" marR="0" marT="50800" marB="0"/>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350012"/>
            <a:ext cx="10876280" cy="1154430"/>
          </a:xfrm>
          <a:prstGeom prst="rect">
            <a:avLst/>
          </a:prstGeom>
        </p:spPr>
        <p:txBody>
          <a:bodyPr vert="horz" wrap="square" lIns="0" tIns="43180" rIns="0" bIns="0" rtlCol="0">
            <a:spAutoFit/>
          </a:bodyPr>
          <a:lstStyle/>
          <a:p>
            <a:pPr marL="12700" marR="5080">
              <a:lnSpc>
                <a:spcPct val="90000"/>
              </a:lnSpc>
              <a:spcBef>
                <a:spcPts val="340"/>
              </a:spcBef>
            </a:pPr>
            <a:r>
              <a:rPr sz="2000" b="1" dirty="0">
                <a:solidFill>
                  <a:srgbClr val="5C5B5A"/>
                </a:solidFill>
                <a:latin typeface="Arial"/>
                <a:cs typeface="Arial"/>
              </a:rPr>
              <a:t>The</a:t>
            </a:r>
            <a:r>
              <a:rPr sz="2000" b="1" spc="-20" dirty="0">
                <a:solidFill>
                  <a:srgbClr val="5C5B5A"/>
                </a:solidFill>
                <a:latin typeface="Arial"/>
                <a:cs typeface="Arial"/>
              </a:rPr>
              <a:t> </a:t>
            </a:r>
            <a:r>
              <a:rPr sz="2000" b="1" dirty="0">
                <a:solidFill>
                  <a:srgbClr val="009590"/>
                </a:solidFill>
                <a:latin typeface="Arial"/>
                <a:cs typeface="Arial"/>
              </a:rPr>
              <a:t>overall</a:t>
            </a:r>
            <a:r>
              <a:rPr sz="2000" b="1" spc="-15" dirty="0">
                <a:solidFill>
                  <a:srgbClr val="009590"/>
                </a:solidFill>
                <a:latin typeface="Arial"/>
                <a:cs typeface="Arial"/>
              </a:rPr>
              <a:t> </a:t>
            </a:r>
            <a:r>
              <a:rPr sz="2000" b="1" dirty="0">
                <a:solidFill>
                  <a:srgbClr val="009590"/>
                </a:solidFill>
                <a:latin typeface="Arial"/>
                <a:cs typeface="Arial"/>
              </a:rPr>
              <a:t>Health</a:t>
            </a:r>
            <a:r>
              <a:rPr sz="2000" b="1" spc="-35" dirty="0">
                <a:solidFill>
                  <a:srgbClr val="009590"/>
                </a:solidFill>
                <a:latin typeface="Arial"/>
                <a:cs typeface="Arial"/>
              </a:rPr>
              <a:t> </a:t>
            </a:r>
            <a:r>
              <a:rPr sz="2000" b="1" dirty="0">
                <a:solidFill>
                  <a:srgbClr val="009590"/>
                </a:solidFill>
                <a:latin typeface="Arial"/>
                <a:cs typeface="Arial"/>
              </a:rPr>
              <a:t>Confidence</a:t>
            </a:r>
            <a:r>
              <a:rPr sz="2000" b="1" spc="-40" dirty="0">
                <a:solidFill>
                  <a:srgbClr val="009590"/>
                </a:solidFill>
                <a:latin typeface="Arial"/>
                <a:cs typeface="Arial"/>
              </a:rPr>
              <a:t> </a:t>
            </a:r>
            <a:r>
              <a:rPr sz="2000" b="1" dirty="0">
                <a:solidFill>
                  <a:srgbClr val="009590"/>
                </a:solidFill>
                <a:latin typeface="Arial"/>
                <a:cs typeface="Arial"/>
              </a:rPr>
              <a:t>Score</a:t>
            </a:r>
            <a:r>
              <a:rPr sz="2000" b="1" spc="-15" dirty="0">
                <a:solidFill>
                  <a:srgbClr val="009590"/>
                </a:solidFill>
                <a:latin typeface="Arial"/>
                <a:cs typeface="Arial"/>
              </a:rPr>
              <a:t> </a:t>
            </a:r>
            <a:r>
              <a:rPr sz="2000" b="1" dirty="0">
                <a:solidFill>
                  <a:srgbClr val="009590"/>
                </a:solidFill>
                <a:latin typeface="Arial"/>
                <a:cs typeface="Arial"/>
              </a:rPr>
              <a:t>(HCS)</a:t>
            </a:r>
            <a:r>
              <a:rPr sz="2000" b="1" spc="-25" dirty="0">
                <a:solidFill>
                  <a:srgbClr val="009590"/>
                </a:solidFill>
                <a:latin typeface="Arial"/>
                <a:cs typeface="Arial"/>
              </a:rPr>
              <a:t> </a:t>
            </a:r>
            <a:r>
              <a:rPr sz="2000" b="1" dirty="0">
                <a:solidFill>
                  <a:srgbClr val="5C5B5A"/>
                </a:solidFill>
                <a:latin typeface="Arial"/>
                <a:cs typeface="Arial"/>
              </a:rPr>
              <a:t>has</a:t>
            </a:r>
            <a:r>
              <a:rPr sz="2000" b="1" spc="-25" dirty="0">
                <a:solidFill>
                  <a:srgbClr val="5C5B5A"/>
                </a:solidFill>
                <a:latin typeface="Arial"/>
                <a:cs typeface="Arial"/>
              </a:rPr>
              <a:t> </a:t>
            </a:r>
            <a:r>
              <a:rPr sz="2000" b="1" dirty="0">
                <a:solidFill>
                  <a:srgbClr val="5C5B5A"/>
                </a:solidFill>
                <a:latin typeface="Arial"/>
                <a:cs typeface="Arial"/>
              </a:rPr>
              <a:t>remained</a:t>
            </a:r>
            <a:r>
              <a:rPr sz="2000" b="1" spc="-25" dirty="0">
                <a:solidFill>
                  <a:srgbClr val="5C5B5A"/>
                </a:solidFill>
                <a:latin typeface="Arial"/>
                <a:cs typeface="Arial"/>
              </a:rPr>
              <a:t> </a:t>
            </a:r>
            <a:r>
              <a:rPr sz="2000" b="1" dirty="0">
                <a:solidFill>
                  <a:srgbClr val="5C5B5A"/>
                </a:solidFill>
                <a:latin typeface="Arial"/>
                <a:cs typeface="Arial"/>
              </a:rPr>
              <a:t>consistent</a:t>
            </a:r>
            <a:r>
              <a:rPr sz="2000" b="1" spc="-45" dirty="0">
                <a:solidFill>
                  <a:srgbClr val="5C5B5A"/>
                </a:solidFill>
                <a:latin typeface="Arial"/>
                <a:cs typeface="Arial"/>
              </a:rPr>
              <a:t> </a:t>
            </a:r>
            <a:r>
              <a:rPr sz="2000" b="1" dirty="0">
                <a:solidFill>
                  <a:srgbClr val="5C5B5A"/>
                </a:solidFill>
                <a:latin typeface="Arial"/>
                <a:cs typeface="Arial"/>
              </a:rPr>
              <a:t>with</a:t>
            </a:r>
            <a:r>
              <a:rPr sz="2000" b="1" spc="-55" dirty="0">
                <a:solidFill>
                  <a:srgbClr val="5C5B5A"/>
                </a:solidFill>
                <a:latin typeface="Arial"/>
                <a:cs typeface="Arial"/>
              </a:rPr>
              <a:t> </a:t>
            </a:r>
            <a:r>
              <a:rPr sz="2000" b="1" dirty="0">
                <a:solidFill>
                  <a:srgbClr val="5C5B5A"/>
                </a:solidFill>
                <a:latin typeface="Arial"/>
                <a:cs typeface="Arial"/>
              </a:rPr>
              <a:t>October</a:t>
            </a:r>
            <a:r>
              <a:rPr sz="2000" b="1" spc="-40" dirty="0">
                <a:solidFill>
                  <a:srgbClr val="5C5B5A"/>
                </a:solidFill>
                <a:latin typeface="Arial"/>
                <a:cs typeface="Arial"/>
              </a:rPr>
              <a:t> </a:t>
            </a:r>
            <a:r>
              <a:rPr sz="2000" b="1" spc="-10" dirty="0">
                <a:solidFill>
                  <a:srgbClr val="5C5B5A"/>
                </a:solidFill>
                <a:latin typeface="Arial"/>
                <a:cs typeface="Arial"/>
              </a:rPr>
              <a:t>2024, </a:t>
            </a:r>
            <a:r>
              <a:rPr sz="2000" b="1" dirty="0">
                <a:solidFill>
                  <a:srgbClr val="5C5B5A"/>
                </a:solidFill>
                <a:latin typeface="Arial"/>
                <a:cs typeface="Arial"/>
              </a:rPr>
              <a:t>with</a:t>
            </a:r>
            <a:r>
              <a:rPr sz="2000" b="1" spc="-60" dirty="0">
                <a:solidFill>
                  <a:srgbClr val="5C5B5A"/>
                </a:solidFill>
                <a:latin typeface="Arial"/>
                <a:cs typeface="Arial"/>
              </a:rPr>
              <a:t> </a:t>
            </a:r>
            <a:r>
              <a:rPr sz="2000" b="1" dirty="0">
                <a:solidFill>
                  <a:srgbClr val="5C5B5A"/>
                </a:solidFill>
                <a:latin typeface="Arial"/>
                <a:cs typeface="Arial"/>
              </a:rPr>
              <a:t>just</a:t>
            </a:r>
            <a:r>
              <a:rPr sz="2000" b="1" spc="-25" dirty="0">
                <a:solidFill>
                  <a:srgbClr val="5C5B5A"/>
                </a:solidFill>
                <a:latin typeface="Arial"/>
                <a:cs typeface="Arial"/>
              </a:rPr>
              <a:t> </a:t>
            </a:r>
            <a:r>
              <a:rPr sz="2000" b="1" dirty="0">
                <a:solidFill>
                  <a:srgbClr val="5C5B5A"/>
                </a:solidFill>
                <a:latin typeface="Arial"/>
                <a:cs typeface="Arial"/>
              </a:rPr>
              <a:t>a</a:t>
            </a:r>
            <a:r>
              <a:rPr sz="2000" b="1" spc="-30" dirty="0">
                <a:solidFill>
                  <a:srgbClr val="5C5B5A"/>
                </a:solidFill>
                <a:latin typeface="Arial"/>
                <a:cs typeface="Arial"/>
              </a:rPr>
              <a:t> </a:t>
            </a:r>
            <a:r>
              <a:rPr sz="2000" b="1" dirty="0">
                <a:solidFill>
                  <a:srgbClr val="5C5B5A"/>
                </a:solidFill>
                <a:latin typeface="Arial"/>
                <a:cs typeface="Arial"/>
              </a:rPr>
              <a:t>0.1</a:t>
            </a:r>
            <a:r>
              <a:rPr sz="2000" b="1" spc="-35" dirty="0">
                <a:solidFill>
                  <a:srgbClr val="5C5B5A"/>
                </a:solidFill>
                <a:latin typeface="Arial"/>
                <a:cs typeface="Arial"/>
              </a:rPr>
              <a:t> </a:t>
            </a:r>
            <a:r>
              <a:rPr sz="2000" b="1" dirty="0">
                <a:solidFill>
                  <a:srgbClr val="5C5B5A"/>
                </a:solidFill>
                <a:latin typeface="Arial"/>
                <a:cs typeface="Arial"/>
              </a:rPr>
              <a:t>change.</a:t>
            </a:r>
            <a:r>
              <a:rPr sz="2000" b="1" spc="-40" dirty="0">
                <a:solidFill>
                  <a:srgbClr val="5C5B5A"/>
                </a:solidFill>
                <a:latin typeface="Arial"/>
                <a:cs typeface="Arial"/>
              </a:rPr>
              <a:t> </a:t>
            </a:r>
            <a:r>
              <a:rPr sz="2000" b="1" spc="-10" dirty="0">
                <a:solidFill>
                  <a:srgbClr val="5C5B5A"/>
                </a:solidFill>
                <a:latin typeface="Arial"/>
                <a:cs typeface="Arial"/>
              </a:rPr>
              <a:t>However,</a:t>
            </a:r>
            <a:r>
              <a:rPr sz="2000" b="1" spc="-45" dirty="0">
                <a:solidFill>
                  <a:srgbClr val="5C5B5A"/>
                </a:solidFill>
                <a:latin typeface="Arial"/>
                <a:cs typeface="Arial"/>
              </a:rPr>
              <a:t> </a:t>
            </a:r>
            <a:r>
              <a:rPr sz="2000" b="1" dirty="0">
                <a:solidFill>
                  <a:srgbClr val="5C5B5A"/>
                </a:solidFill>
                <a:latin typeface="Arial"/>
                <a:cs typeface="Arial"/>
              </a:rPr>
              <a:t>each</a:t>
            </a:r>
            <a:r>
              <a:rPr sz="2000" b="1" spc="-30" dirty="0">
                <a:solidFill>
                  <a:srgbClr val="5C5B5A"/>
                </a:solidFill>
                <a:latin typeface="Arial"/>
                <a:cs typeface="Arial"/>
              </a:rPr>
              <a:t> </a:t>
            </a:r>
            <a:r>
              <a:rPr sz="2000" b="1" dirty="0">
                <a:solidFill>
                  <a:srgbClr val="5C5B5A"/>
                </a:solidFill>
                <a:latin typeface="Arial"/>
                <a:cs typeface="Arial"/>
              </a:rPr>
              <a:t>metric</a:t>
            </a:r>
            <a:r>
              <a:rPr sz="2000" b="1" spc="-50" dirty="0">
                <a:solidFill>
                  <a:srgbClr val="5C5B5A"/>
                </a:solidFill>
                <a:latin typeface="Arial"/>
                <a:cs typeface="Arial"/>
              </a:rPr>
              <a:t> </a:t>
            </a:r>
            <a:r>
              <a:rPr sz="2000" b="1" dirty="0">
                <a:solidFill>
                  <a:srgbClr val="5C5B5A"/>
                </a:solidFill>
                <a:latin typeface="Arial"/>
                <a:cs typeface="Arial"/>
              </a:rPr>
              <a:t>within</a:t>
            </a:r>
            <a:r>
              <a:rPr sz="2000" b="1" spc="-55" dirty="0">
                <a:solidFill>
                  <a:srgbClr val="5C5B5A"/>
                </a:solidFill>
                <a:latin typeface="Arial"/>
                <a:cs typeface="Arial"/>
              </a:rPr>
              <a:t> </a:t>
            </a:r>
            <a:r>
              <a:rPr sz="2000" b="1" dirty="0">
                <a:solidFill>
                  <a:srgbClr val="5C5B5A"/>
                </a:solidFill>
                <a:latin typeface="Arial"/>
                <a:cs typeface="Arial"/>
              </a:rPr>
              <a:t>HCS</a:t>
            </a:r>
            <a:r>
              <a:rPr sz="2000" b="1" spc="-15" dirty="0">
                <a:solidFill>
                  <a:srgbClr val="5C5B5A"/>
                </a:solidFill>
                <a:latin typeface="Arial"/>
                <a:cs typeface="Arial"/>
              </a:rPr>
              <a:t> </a:t>
            </a:r>
            <a:r>
              <a:rPr sz="2000" b="1" dirty="0">
                <a:solidFill>
                  <a:srgbClr val="5C5B5A"/>
                </a:solidFill>
                <a:latin typeface="Arial"/>
                <a:cs typeface="Arial"/>
              </a:rPr>
              <a:t>has</a:t>
            </a:r>
            <a:r>
              <a:rPr sz="2000" b="1" spc="-40" dirty="0">
                <a:solidFill>
                  <a:srgbClr val="5C5B5A"/>
                </a:solidFill>
                <a:latin typeface="Arial"/>
                <a:cs typeface="Arial"/>
              </a:rPr>
              <a:t> </a:t>
            </a:r>
            <a:r>
              <a:rPr sz="2000" b="1" dirty="0">
                <a:solidFill>
                  <a:srgbClr val="5C5B5A"/>
                </a:solidFill>
                <a:latin typeface="Arial"/>
                <a:cs typeface="Arial"/>
              </a:rPr>
              <a:t>witnessed</a:t>
            </a:r>
            <a:r>
              <a:rPr sz="2000" b="1" spc="-55" dirty="0">
                <a:solidFill>
                  <a:srgbClr val="5C5B5A"/>
                </a:solidFill>
                <a:latin typeface="Arial"/>
                <a:cs typeface="Arial"/>
              </a:rPr>
              <a:t> </a:t>
            </a:r>
            <a:r>
              <a:rPr sz="2000" b="1" dirty="0">
                <a:solidFill>
                  <a:srgbClr val="5C5B5A"/>
                </a:solidFill>
                <a:latin typeface="Arial"/>
                <a:cs typeface="Arial"/>
              </a:rPr>
              <a:t>a</a:t>
            </a:r>
            <a:r>
              <a:rPr sz="2000" b="1" spc="-35" dirty="0">
                <a:solidFill>
                  <a:srgbClr val="5C5B5A"/>
                </a:solidFill>
                <a:latin typeface="Arial"/>
                <a:cs typeface="Arial"/>
              </a:rPr>
              <a:t> </a:t>
            </a:r>
            <a:r>
              <a:rPr sz="2000" b="1" dirty="0">
                <a:solidFill>
                  <a:srgbClr val="5C5B5A"/>
                </a:solidFill>
                <a:latin typeface="Arial"/>
                <a:cs typeface="Arial"/>
              </a:rPr>
              <a:t>small</a:t>
            </a:r>
            <a:r>
              <a:rPr sz="2000" b="1" spc="-40" dirty="0">
                <a:solidFill>
                  <a:srgbClr val="5C5B5A"/>
                </a:solidFill>
                <a:latin typeface="Arial"/>
                <a:cs typeface="Arial"/>
              </a:rPr>
              <a:t> </a:t>
            </a:r>
            <a:r>
              <a:rPr sz="2000" b="1" dirty="0">
                <a:solidFill>
                  <a:srgbClr val="5C5B5A"/>
                </a:solidFill>
                <a:latin typeface="Arial"/>
                <a:cs typeface="Arial"/>
              </a:rPr>
              <a:t>degree</a:t>
            </a:r>
            <a:r>
              <a:rPr sz="2000" b="1" spc="-30" dirty="0">
                <a:solidFill>
                  <a:srgbClr val="5C5B5A"/>
                </a:solidFill>
                <a:latin typeface="Arial"/>
                <a:cs typeface="Arial"/>
              </a:rPr>
              <a:t> </a:t>
            </a:r>
            <a:r>
              <a:rPr sz="2000" b="1" spc="-25" dirty="0">
                <a:solidFill>
                  <a:srgbClr val="5C5B5A"/>
                </a:solidFill>
                <a:latin typeface="Arial"/>
                <a:cs typeface="Arial"/>
              </a:rPr>
              <a:t>of </a:t>
            </a:r>
            <a:r>
              <a:rPr sz="2000" b="1" dirty="0">
                <a:solidFill>
                  <a:srgbClr val="5C5B5A"/>
                </a:solidFill>
                <a:latin typeface="Arial"/>
                <a:cs typeface="Arial"/>
              </a:rPr>
              <a:t>change,</a:t>
            </a:r>
            <a:r>
              <a:rPr sz="2000" b="1" spc="-40" dirty="0">
                <a:solidFill>
                  <a:srgbClr val="5C5B5A"/>
                </a:solidFill>
                <a:latin typeface="Arial"/>
                <a:cs typeface="Arial"/>
              </a:rPr>
              <a:t> </a:t>
            </a:r>
            <a:r>
              <a:rPr sz="2000" b="1" dirty="0">
                <a:solidFill>
                  <a:srgbClr val="5C5B5A"/>
                </a:solidFill>
                <a:latin typeface="Arial"/>
                <a:cs typeface="Arial"/>
              </a:rPr>
              <a:t>with</a:t>
            </a:r>
            <a:r>
              <a:rPr sz="2000" b="1" spc="-55" dirty="0">
                <a:solidFill>
                  <a:srgbClr val="5C5B5A"/>
                </a:solidFill>
                <a:latin typeface="Arial"/>
                <a:cs typeface="Arial"/>
              </a:rPr>
              <a:t> </a:t>
            </a:r>
            <a:r>
              <a:rPr sz="2000" b="1" dirty="0">
                <a:solidFill>
                  <a:srgbClr val="5C5B5A"/>
                </a:solidFill>
                <a:latin typeface="Arial"/>
                <a:cs typeface="Arial"/>
              </a:rPr>
              <a:t>more</a:t>
            </a:r>
            <a:r>
              <a:rPr sz="2000" b="1" spc="-30" dirty="0">
                <a:solidFill>
                  <a:srgbClr val="5C5B5A"/>
                </a:solidFill>
                <a:latin typeface="Arial"/>
                <a:cs typeface="Arial"/>
              </a:rPr>
              <a:t> </a:t>
            </a:r>
            <a:r>
              <a:rPr sz="2000" b="1" dirty="0">
                <a:solidFill>
                  <a:srgbClr val="5C5B5A"/>
                </a:solidFill>
                <a:latin typeface="Arial"/>
                <a:cs typeface="Arial"/>
              </a:rPr>
              <a:t>respondents</a:t>
            </a:r>
            <a:r>
              <a:rPr sz="2000" b="1" spc="-40" dirty="0">
                <a:solidFill>
                  <a:srgbClr val="5C5B5A"/>
                </a:solidFill>
                <a:latin typeface="Arial"/>
                <a:cs typeface="Arial"/>
              </a:rPr>
              <a:t> </a:t>
            </a:r>
            <a:r>
              <a:rPr sz="2000" b="1" dirty="0">
                <a:solidFill>
                  <a:srgbClr val="5C5B5A"/>
                </a:solidFill>
                <a:latin typeface="Arial"/>
                <a:cs typeface="Arial"/>
              </a:rPr>
              <a:t>positive</a:t>
            </a:r>
            <a:r>
              <a:rPr sz="2000" b="1" spc="-10" dirty="0">
                <a:solidFill>
                  <a:srgbClr val="5C5B5A"/>
                </a:solidFill>
                <a:latin typeface="Arial"/>
                <a:cs typeface="Arial"/>
              </a:rPr>
              <a:t> </a:t>
            </a:r>
            <a:r>
              <a:rPr sz="2000" b="1" dirty="0">
                <a:solidFill>
                  <a:srgbClr val="5C5B5A"/>
                </a:solidFill>
                <a:latin typeface="Arial"/>
                <a:cs typeface="Arial"/>
              </a:rPr>
              <a:t>about</a:t>
            </a:r>
            <a:r>
              <a:rPr sz="2000" b="1" spc="-15" dirty="0">
                <a:solidFill>
                  <a:srgbClr val="5C5B5A"/>
                </a:solidFill>
                <a:latin typeface="Arial"/>
                <a:cs typeface="Arial"/>
              </a:rPr>
              <a:t> </a:t>
            </a:r>
            <a:r>
              <a:rPr sz="2000" b="1" dirty="0">
                <a:solidFill>
                  <a:srgbClr val="009590"/>
                </a:solidFill>
                <a:latin typeface="Arial"/>
                <a:cs typeface="Arial"/>
              </a:rPr>
              <a:t>access</a:t>
            </a:r>
            <a:r>
              <a:rPr sz="2000" b="1" spc="-40" dirty="0">
                <a:solidFill>
                  <a:srgbClr val="009590"/>
                </a:solidFill>
                <a:latin typeface="Arial"/>
                <a:cs typeface="Arial"/>
              </a:rPr>
              <a:t> </a:t>
            </a:r>
            <a:r>
              <a:rPr sz="2000" b="1" dirty="0">
                <a:solidFill>
                  <a:srgbClr val="5C5B5A"/>
                </a:solidFill>
                <a:latin typeface="Arial"/>
                <a:cs typeface="Arial"/>
              </a:rPr>
              <a:t>and</a:t>
            </a:r>
            <a:r>
              <a:rPr sz="2000" b="1" spc="-15" dirty="0">
                <a:solidFill>
                  <a:srgbClr val="5C5B5A"/>
                </a:solidFill>
                <a:latin typeface="Arial"/>
                <a:cs typeface="Arial"/>
              </a:rPr>
              <a:t> </a:t>
            </a:r>
            <a:r>
              <a:rPr sz="2000" b="1" dirty="0">
                <a:solidFill>
                  <a:srgbClr val="009590"/>
                </a:solidFill>
                <a:latin typeface="Arial"/>
                <a:cs typeface="Arial"/>
              </a:rPr>
              <a:t>self-management.</a:t>
            </a:r>
            <a:r>
              <a:rPr sz="2000" b="1" spc="-60" dirty="0">
                <a:solidFill>
                  <a:srgbClr val="009590"/>
                </a:solidFill>
                <a:latin typeface="Arial"/>
                <a:cs typeface="Arial"/>
              </a:rPr>
              <a:t> </a:t>
            </a:r>
            <a:r>
              <a:rPr sz="2000" b="1" spc="-10" dirty="0">
                <a:solidFill>
                  <a:srgbClr val="5C5B5A"/>
                </a:solidFill>
                <a:latin typeface="Arial"/>
                <a:cs typeface="Arial"/>
              </a:rPr>
              <a:t>Longer-</a:t>
            </a:r>
            <a:r>
              <a:rPr sz="2000" b="1" spc="-20" dirty="0">
                <a:solidFill>
                  <a:srgbClr val="5C5B5A"/>
                </a:solidFill>
                <a:latin typeface="Arial"/>
                <a:cs typeface="Arial"/>
              </a:rPr>
              <a:t>term </a:t>
            </a:r>
            <a:r>
              <a:rPr sz="2000" b="1" dirty="0">
                <a:solidFill>
                  <a:srgbClr val="5C5B5A"/>
                </a:solidFill>
                <a:latin typeface="Arial"/>
                <a:cs typeface="Arial"/>
              </a:rPr>
              <a:t>trends</a:t>
            </a:r>
            <a:r>
              <a:rPr sz="2000" b="1" spc="-40" dirty="0">
                <a:solidFill>
                  <a:srgbClr val="5C5B5A"/>
                </a:solidFill>
                <a:latin typeface="Arial"/>
                <a:cs typeface="Arial"/>
              </a:rPr>
              <a:t> </a:t>
            </a:r>
            <a:r>
              <a:rPr sz="2000" b="1" dirty="0">
                <a:solidFill>
                  <a:srgbClr val="5C5B5A"/>
                </a:solidFill>
                <a:latin typeface="Arial"/>
                <a:cs typeface="Arial"/>
              </a:rPr>
              <a:t>are</a:t>
            </a:r>
            <a:r>
              <a:rPr sz="2000" b="1" spc="-25" dirty="0">
                <a:solidFill>
                  <a:srgbClr val="5C5B5A"/>
                </a:solidFill>
                <a:latin typeface="Arial"/>
                <a:cs typeface="Arial"/>
              </a:rPr>
              <a:t> </a:t>
            </a:r>
            <a:r>
              <a:rPr sz="2000" b="1" dirty="0">
                <a:solidFill>
                  <a:srgbClr val="5C5B5A"/>
                </a:solidFill>
                <a:latin typeface="Arial"/>
                <a:cs typeface="Arial"/>
              </a:rPr>
              <a:t>shown</a:t>
            </a:r>
            <a:r>
              <a:rPr sz="2000" b="1" spc="-50" dirty="0">
                <a:solidFill>
                  <a:srgbClr val="5C5B5A"/>
                </a:solidFill>
                <a:latin typeface="Arial"/>
                <a:cs typeface="Arial"/>
              </a:rPr>
              <a:t> </a:t>
            </a:r>
            <a:r>
              <a:rPr sz="2000" b="1" dirty="0">
                <a:solidFill>
                  <a:srgbClr val="5C5B5A"/>
                </a:solidFill>
                <a:latin typeface="Arial"/>
                <a:cs typeface="Arial"/>
              </a:rPr>
              <a:t>in</a:t>
            </a:r>
            <a:r>
              <a:rPr sz="2000" b="1" spc="-20" dirty="0">
                <a:solidFill>
                  <a:srgbClr val="5C5B5A"/>
                </a:solidFill>
                <a:latin typeface="Arial"/>
                <a:cs typeface="Arial"/>
              </a:rPr>
              <a:t> </a:t>
            </a:r>
            <a:r>
              <a:rPr sz="2000" b="1" dirty="0">
                <a:solidFill>
                  <a:srgbClr val="5C5B5A"/>
                </a:solidFill>
                <a:latin typeface="Arial"/>
                <a:cs typeface="Arial"/>
              </a:rPr>
              <a:t>the</a:t>
            </a:r>
            <a:r>
              <a:rPr sz="2000" b="1" spc="-100" dirty="0">
                <a:solidFill>
                  <a:srgbClr val="5C5B5A"/>
                </a:solidFill>
                <a:latin typeface="Arial"/>
                <a:cs typeface="Arial"/>
              </a:rPr>
              <a:t> </a:t>
            </a:r>
            <a:r>
              <a:rPr sz="2000" b="1" spc="-10" dirty="0">
                <a:solidFill>
                  <a:srgbClr val="5C5B5A"/>
                </a:solidFill>
                <a:latin typeface="Arial"/>
                <a:cs typeface="Arial"/>
              </a:rPr>
              <a:t>Appendix</a:t>
            </a:r>
            <a:endParaRPr sz="2000">
              <a:latin typeface="Arial"/>
              <a:cs typeface="Arial"/>
            </a:endParaRPr>
          </a:p>
        </p:txBody>
      </p:sp>
      <p:sp>
        <p:nvSpPr>
          <p:cNvPr id="3" name="object 3"/>
          <p:cNvSpPr txBox="1"/>
          <p:nvPr/>
        </p:nvSpPr>
        <p:spPr>
          <a:xfrm>
            <a:off x="509422" y="1951482"/>
            <a:ext cx="2844165" cy="1200150"/>
          </a:xfrm>
          <a:prstGeom prst="rect">
            <a:avLst/>
          </a:prstGeom>
        </p:spPr>
        <p:txBody>
          <a:bodyPr vert="horz" wrap="square" lIns="0" tIns="34290" rIns="0" bIns="0" rtlCol="0">
            <a:spAutoFit/>
          </a:bodyPr>
          <a:lstStyle/>
          <a:p>
            <a:pPr marL="12700" marR="5080" indent="1270" algn="ctr">
              <a:lnSpc>
                <a:spcPct val="90000"/>
              </a:lnSpc>
              <a:spcBef>
                <a:spcPts val="270"/>
              </a:spcBef>
            </a:pPr>
            <a:r>
              <a:rPr sz="1400" dirty="0">
                <a:solidFill>
                  <a:srgbClr val="5C5B5A"/>
                </a:solidFill>
                <a:latin typeface="Arial"/>
                <a:cs typeface="Arial"/>
              </a:rPr>
              <a:t>An</a:t>
            </a:r>
            <a:r>
              <a:rPr sz="1400" spc="-35" dirty="0">
                <a:solidFill>
                  <a:srgbClr val="5C5B5A"/>
                </a:solidFill>
                <a:latin typeface="Arial"/>
                <a:cs typeface="Arial"/>
              </a:rPr>
              <a:t> </a:t>
            </a:r>
            <a:r>
              <a:rPr sz="1400" dirty="0">
                <a:solidFill>
                  <a:srgbClr val="5C5B5A"/>
                </a:solidFill>
                <a:latin typeface="Arial"/>
                <a:cs typeface="Arial"/>
              </a:rPr>
              <a:t>overall</a:t>
            </a:r>
            <a:r>
              <a:rPr sz="1400" spc="-30" dirty="0">
                <a:solidFill>
                  <a:srgbClr val="5C5B5A"/>
                </a:solidFill>
                <a:latin typeface="Arial"/>
                <a:cs typeface="Arial"/>
              </a:rPr>
              <a:t> </a:t>
            </a:r>
            <a:r>
              <a:rPr sz="1400" dirty="0">
                <a:solidFill>
                  <a:srgbClr val="5C5B5A"/>
                </a:solidFill>
                <a:latin typeface="Arial"/>
                <a:cs typeface="Arial"/>
              </a:rPr>
              <a:t>health</a:t>
            </a:r>
            <a:r>
              <a:rPr sz="1400" spc="-50" dirty="0">
                <a:solidFill>
                  <a:srgbClr val="5C5B5A"/>
                </a:solidFill>
                <a:latin typeface="Arial"/>
                <a:cs typeface="Arial"/>
              </a:rPr>
              <a:t> </a:t>
            </a:r>
            <a:r>
              <a:rPr sz="1400" dirty="0">
                <a:solidFill>
                  <a:srgbClr val="5C5B5A"/>
                </a:solidFill>
                <a:latin typeface="Arial"/>
                <a:cs typeface="Arial"/>
              </a:rPr>
              <a:t>confidence</a:t>
            </a:r>
            <a:r>
              <a:rPr sz="1400" spc="-60" dirty="0">
                <a:solidFill>
                  <a:srgbClr val="5C5B5A"/>
                </a:solidFill>
                <a:latin typeface="Arial"/>
                <a:cs typeface="Arial"/>
              </a:rPr>
              <a:t> </a:t>
            </a:r>
            <a:r>
              <a:rPr sz="1400" spc="-10" dirty="0">
                <a:solidFill>
                  <a:srgbClr val="5C5B5A"/>
                </a:solidFill>
                <a:latin typeface="Arial"/>
                <a:cs typeface="Arial"/>
              </a:rPr>
              <a:t>score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calculated</a:t>
            </a:r>
            <a:r>
              <a:rPr sz="1400" spc="-55" dirty="0">
                <a:solidFill>
                  <a:srgbClr val="5C5B5A"/>
                </a:solidFill>
                <a:latin typeface="Arial"/>
                <a:cs typeface="Arial"/>
              </a:rPr>
              <a:t> </a:t>
            </a:r>
            <a:r>
              <a:rPr sz="1400" dirty="0">
                <a:solidFill>
                  <a:srgbClr val="5C5B5A"/>
                </a:solidFill>
                <a:latin typeface="Arial"/>
                <a:cs typeface="Arial"/>
              </a:rPr>
              <a:t>based</a:t>
            </a:r>
            <a:r>
              <a:rPr sz="1400" spc="-40"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responses</a:t>
            </a:r>
            <a:r>
              <a:rPr sz="1400" spc="-50" dirty="0">
                <a:solidFill>
                  <a:srgbClr val="5C5B5A"/>
                </a:solidFill>
                <a:latin typeface="Arial"/>
                <a:cs typeface="Arial"/>
              </a:rPr>
              <a:t> </a:t>
            </a:r>
            <a:r>
              <a:rPr sz="1400" spc="-25" dirty="0">
                <a:solidFill>
                  <a:srgbClr val="5C5B5A"/>
                </a:solidFill>
                <a:latin typeface="Arial"/>
                <a:cs typeface="Arial"/>
              </a:rPr>
              <a:t>to </a:t>
            </a:r>
            <a:r>
              <a:rPr sz="1400" dirty="0">
                <a:solidFill>
                  <a:srgbClr val="5C5B5A"/>
                </a:solidFill>
                <a:latin typeface="Arial"/>
                <a:cs typeface="Arial"/>
              </a:rPr>
              <a:t>four</a:t>
            </a:r>
            <a:r>
              <a:rPr sz="1400" spc="-45" dirty="0">
                <a:solidFill>
                  <a:srgbClr val="5C5B5A"/>
                </a:solidFill>
                <a:latin typeface="Arial"/>
                <a:cs typeface="Arial"/>
              </a:rPr>
              <a:t> </a:t>
            </a:r>
            <a:r>
              <a:rPr sz="1400" dirty="0">
                <a:solidFill>
                  <a:srgbClr val="5C5B5A"/>
                </a:solidFill>
                <a:latin typeface="Arial"/>
                <a:cs typeface="Arial"/>
              </a:rPr>
              <a:t>questions,</a:t>
            </a:r>
            <a:r>
              <a:rPr sz="1400" spc="-50" dirty="0">
                <a:solidFill>
                  <a:srgbClr val="5C5B5A"/>
                </a:solidFill>
                <a:latin typeface="Arial"/>
                <a:cs typeface="Arial"/>
              </a:rPr>
              <a:t> </a:t>
            </a:r>
            <a:r>
              <a:rPr sz="1400" dirty="0">
                <a:solidFill>
                  <a:srgbClr val="5C5B5A"/>
                </a:solidFill>
                <a:latin typeface="Arial"/>
                <a:cs typeface="Arial"/>
              </a:rPr>
              <a:t>each</a:t>
            </a:r>
            <a:r>
              <a:rPr sz="1400" spc="-40" dirty="0">
                <a:solidFill>
                  <a:srgbClr val="5C5B5A"/>
                </a:solidFill>
                <a:latin typeface="Arial"/>
                <a:cs typeface="Arial"/>
              </a:rPr>
              <a:t> </a:t>
            </a:r>
            <a:r>
              <a:rPr sz="1400" dirty="0">
                <a:solidFill>
                  <a:srgbClr val="5C5B5A"/>
                </a:solidFill>
                <a:latin typeface="Arial"/>
                <a:cs typeface="Arial"/>
              </a:rPr>
              <a:t>covering</a:t>
            </a:r>
            <a:r>
              <a:rPr sz="1400" spc="-30" dirty="0">
                <a:solidFill>
                  <a:srgbClr val="5C5B5A"/>
                </a:solidFill>
                <a:latin typeface="Arial"/>
                <a:cs typeface="Arial"/>
              </a:rPr>
              <a:t> </a:t>
            </a:r>
            <a:r>
              <a:rPr sz="1400" spc="-25" dirty="0">
                <a:solidFill>
                  <a:srgbClr val="5C5B5A"/>
                </a:solidFill>
                <a:latin typeface="Arial"/>
                <a:cs typeface="Arial"/>
              </a:rPr>
              <a:t>one</a:t>
            </a:r>
            <a:r>
              <a:rPr sz="1400" spc="500"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dirty="0">
                <a:solidFill>
                  <a:srgbClr val="5C5B5A"/>
                </a:solidFill>
                <a:latin typeface="Arial"/>
                <a:cs typeface="Arial"/>
              </a:rPr>
              <a:t>four</a:t>
            </a:r>
            <a:r>
              <a:rPr sz="1400" spc="-35" dirty="0">
                <a:solidFill>
                  <a:srgbClr val="5C5B5A"/>
                </a:solidFill>
                <a:latin typeface="Arial"/>
                <a:cs typeface="Arial"/>
              </a:rPr>
              <a:t> </a:t>
            </a:r>
            <a:r>
              <a:rPr sz="1400" dirty="0">
                <a:solidFill>
                  <a:srgbClr val="5C5B5A"/>
                </a:solidFill>
                <a:latin typeface="Arial"/>
                <a:cs typeface="Arial"/>
              </a:rPr>
              <a:t>dimensions</a:t>
            </a:r>
            <a:r>
              <a:rPr sz="1400" spc="-40" dirty="0">
                <a:solidFill>
                  <a:srgbClr val="5C5B5A"/>
                </a:solidFill>
                <a:latin typeface="Arial"/>
                <a:cs typeface="Arial"/>
              </a:rPr>
              <a:t> </a:t>
            </a:r>
            <a:r>
              <a:rPr sz="1400" dirty="0">
                <a:solidFill>
                  <a:srgbClr val="5C5B5A"/>
                </a:solidFill>
                <a:latin typeface="Arial"/>
                <a:cs typeface="Arial"/>
              </a:rPr>
              <a:t>–</a:t>
            </a:r>
            <a:r>
              <a:rPr sz="1400" spc="-10" dirty="0">
                <a:solidFill>
                  <a:srgbClr val="5C5B5A"/>
                </a:solidFill>
                <a:latin typeface="Arial"/>
                <a:cs typeface="Arial"/>
              </a:rPr>
              <a:t> access, </a:t>
            </a:r>
            <a:r>
              <a:rPr sz="1400" dirty="0">
                <a:solidFill>
                  <a:srgbClr val="5C5B5A"/>
                </a:solidFill>
                <a:latin typeface="Arial"/>
                <a:cs typeface="Arial"/>
              </a:rPr>
              <a:t>knowledge,</a:t>
            </a:r>
            <a:r>
              <a:rPr sz="1400" spc="-85" dirty="0">
                <a:solidFill>
                  <a:srgbClr val="5C5B5A"/>
                </a:solidFill>
                <a:latin typeface="Arial"/>
                <a:cs typeface="Arial"/>
              </a:rPr>
              <a:t> </a:t>
            </a:r>
            <a:r>
              <a:rPr sz="1400" dirty="0">
                <a:solidFill>
                  <a:srgbClr val="5C5B5A"/>
                </a:solidFill>
                <a:latin typeface="Arial"/>
                <a:cs typeface="Arial"/>
              </a:rPr>
              <a:t>self-</a:t>
            </a:r>
            <a:r>
              <a:rPr sz="1400" spc="-10" dirty="0">
                <a:solidFill>
                  <a:srgbClr val="5C5B5A"/>
                </a:solidFill>
                <a:latin typeface="Arial"/>
                <a:cs typeface="Arial"/>
              </a:rPr>
              <a:t>management, </a:t>
            </a:r>
            <a:r>
              <a:rPr sz="1400" dirty="0">
                <a:solidFill>
                  <a:srgbClr val="5C5B5A"/>
                </a:solidFill>
                <a:latin typeface="Arial"/>
                <a:cs typeface="Arial"/>
              </a:rPr>
              <a:t>shared</a:t>
            </a:r>
            <a:r>
              <a:rPr sz="1400" spc="-75" dirty="0">
                <a:solidFill>
                  <a:srgbClr val="5C5B5A"/>
                </a:solidFill>
                <a:latin typeface="Arial"/>
                <a:cs typeface="Arial"/>
              </a:rPr>
              <a:t> </a:t>
            </a:r>
            <a:r>
              <a:rPr sz="1400" spc="-10" dirty="0">
                <a:solidFill>
                  <a:srgbClr val="5C5B5A"/>
                </a:solidFill>
                <a:latin typeface="Arial"/>
                <a:cs typeface="Arial"/>
              </a:rPr>
              <a:t>decisions</a:t>
            </a:r>
            <a:endParaRPr sz="1400">
              <a:latin typeface="Arial"/>
              <a:cs typeface="Arial"/>
            </a:endParaRPr>
          </a:p>
        </p:txBody>
      </p:sp>
      <p:sp>
        <p:nvSpPr>
          <p:cNvPr id="4" name="object 4"/>
          <p:cNvSpPr txBox="1"/>
          <p:nvPr/>
        </p:nvSpPr>
        <p:spPr>
          <a:xfrm>
            <a:off x="542950" y="3716527"/>
            <a:ext cx="2778125" cy="623570"/>
          </a:xfrm>
          <a:prstGeom prst="rect">
            <a:avLst/>
          </a:prstGeom>
        </p:spPr>
        <p:txBody>
          <a:bodyPr vert="horz" wrap="square" lIns="0" tIns="37465" rIns="0" bIns="0" rtlCol="0">
            <a:spAutoFit/>
          </a:bodyPr>
          <a:lstStyle/>
          <a:p>
            <a:pPr marL="12700" marR="5080" algn="ctr">
              <a:lnSpc>
                <a:spcPts val="1510"/>
              </a:lnSpc>
              <a:spcBef>
                <a:spcPts val="295"/>
              </a:spcBef>
            </a:pP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a</a:t>
            </a:r>
            <a:r>
              <a:rPr sz="1400" spc="-10" dirty="0">
                <a:solidFill>
                  <a:srgbClr val="5C5B5A"/>
                </a:solidFill>
                <a:latin typeface="Arial"/>
                <a:cs typeface="Arial"/>
              </a:rPr>
              <a:t> </a:t>
            </a:r>
            <a:r>
              <a:rPr sz="1400" dirty="0">
                <a:solidFill>
                  <a:srgbClr val="5C5B5A"/>
                </a:solidFill>
                <a:latin typeface="Arial"/>
                <a:cs typeface="Arial"/>
              </a:rPr>
              <a:t>0-100</a:t>
            </a:r>
            <a:r>
              <a:rPr sz="1400" spc="-20" dirty="0">
                <a:solidFill>
                  <a:srgbClr val="5C5B5A"/>
                </a:solidFill>
                <a:latin typeface="Arial"/>
                <a:cs typeface="Arial"/>
              </a:rPr>
              <a:t> </a:t>
            </a:r>
            <a:r>
              <a:rPr sz="1400" dirty="0">
                <a:solidFill>
                  <a:srgbClr val="5C5B5A"/>
                </a:solidFill>
                <a:latin typeface="Arial"/>
                <a:cs typeface="Arial"/>
              </a:rPr>
              <a:t>scale,</a:t>
            </a:r>
            <a:r>
              <a:rPr sz="1400" spc="-40" dirty="0">
                <a:solidFill>
                  <a:srgbClr val="5C5B5A"/>
                </a:solidFill>
                <a:latin typeface="Arial"/>
                <a:cs typeface="Arial"/>
              </a:rPr>
              <a:t> </a:t>
            </a:r>
            <a:r>
              <a:rPr sz="1400" dirty="0">
                <a:solidFill>
                  <a:srgbClr val="5C5B5A"/>
                </a:solidFill>
                <a:latin typeface="Arial"/>
                <a:cs typeface="Arial"/>
              </a:rPr>
              <a:t>these</a:t>
            </a:r>
            <a:r>
              <a:rPr sz="1400" spc="-30" dirty="0">
                <a:solidFill>
                  <a:srgbClr val="5C5B5A"/>
                </a:solidFill>
                <a:latin typeface="Arial"/>
                <a:cs typeface="Arial"/>
              </a:rPr>
              <a:t> </a:t>
            </a:r>
            <a:r>
              <a:rPr sz="1400" spc="-10" dirty="0">
                <a:solidFill>
                  <a:srgbClr val="5C5B5A"/>
                </a:solidFill>
                <a:latin typeface="Arial"/>
                <a:cs typeface="Arial"/>
              </a:rPr>
              <a:t>thresholds </a:t>
            </a:r>
            <a:r>
              <a:rPr sz="1400" dirty="0">
                <a:solidFill>
                  <a:srgbClr val="5C5B5A"/>
                </a:solidFill>
                <a:latin typeface="Arial"/>
                <a:cs typeface="Arial"/>
              </a:rPr>
              <a:t>are</a:t>
            </a:r>
            <a:r>
              <a:rPr sz="1400" spc="-45" dirty="0">
                <a:solidFill>
                  <a:srgbClr val="5C5B5A"/>
                </a:solidFill>
                <a:latin typeface="Arial"/>
                <a:cs typeface="Arial"/>
              </a:rPr>
              <a:t> </a:t>
            </a:r>
            <a:r>
              <a:rPr sz="1400" dirty="0">
                <a:solidFill>
                  <a:srgbClr val="5C5B5A"/>
                </a:solidFill>
                <a:latin typeface="Arial"/>
                <a:cs typeface="Arial"/>
              </a:rPr>
              <a:t>given</a:t>
            </a:r>
            <a:r>
              <a:rPr sz="1400" spc="-2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spc="-10" dirty="0">
                <a:solidFill>
                  <a:srgbClr val="5C5B5A"/>
                </a:solidFill>
                <a:latin typeface="Arial"/>
                <a:cs typeface="Arial"/>
              </a:rPr>
              <a:t>following interpretations:</a:t>
            </a:r>
            <a:endParaRPr sz="1400">
              <a:latin typeface="Arial"/>
              <a:cs typeface="Arial"/>
            </a:endParaRPr>
          </a:p>
        </p:txBody>
      </p:sp>
      <p:graphicFrame>
        <p:nvGraphicFramePr>
          <p:cNvPr id="5" name="object 5"/>
          <p:cNvGraphicFramePr>
            <a:graphicFrameLocks noGrp="1"/>
          </p:cNvGraphicFramePr>
          <p:nvPr/>
        </p:nvGraphicFramePr>
        <p:xfrm>
          <a:off x="365061" y="4508601"/>
          <a:ext cx="3134995" cy="1201420"/>
        </p:xfrm>
        <a:graphic>
          <a:graphicData uri="http://schemas.openxmlformats.org/drawingml/2006/table">
            <a:tbl>
              <a:tblPr firstRow="1" bandRow="1">
                <a:tableStyleId>{2D5ABB26-0587-4C30-8999-92F81FD0307C}</a:tableStyleId>
              </a:tblPr>
              <a:tblGrid>
                <a:gridCol w="181102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tblGrid>
              <a:tr h="300355">
                <a:tc>
                  <a:txBody>
                    <a:bodyPr/>
                    <a:lstStyle/>
                    <a:p>
                      <a:pPr marL="156845" algn="ctr">
                        <a:lnSpc>
                          <a:spcPct val="100000"/>
                        </a:lnSpc>
                        <a:spcBef>
                          <a:spcPts val="434"/>
                        </a:spcBef>
                      </a:pPr>
                      <a:r>
                        <a:rPr sz="1200" spc="-20" dirty="0">
                          <a:latin typeface="Arial"/>
                          <a:cs typeface="Arial"/>
                        </a:rPr>
                        <a:t>High</a:t>
                      </a:r>
                      <a:endParaRPr sz="1200">
                        <a:latin typeface="Arial"/>
                        <a:cs typeface="Arial"/>
                      </a:endParaRPr>
                    </a:p>
                  </a:txBody>
                  <a:tcPr marL="0" marR="0" marT="55244" marB="0">
                    <a:solidFill>
                      <a:srgbClr val="E7E7E7"/>
                    </a:solidFill>
                  </a:tcPr>
                </a:tc>
                <a:tc>
                  <a:txBody>
                    <a:bodyPr/>
                    <a:lstStyle/>
                    <a:p>
                      <a:pPr marL="161290" algn="ctr">
                        <a:lnSpc>
                          <a:spcPct val="100000"/>
                        </a:lnSpc>
                        <a:spcBef>
                          <a:spcPts val="434"/>
                        </a:spcBef>
                      </a:pPr>
                      <a:r>
                        <a:rPr sz="1200" spc="-10" dirty="0">
                          <a:latin typeface="Arial"/>
                          <a:cs typeface="Arial"/>
                        </a:rPr>
                        <a:t>80-</a:t>
                      </a:r>
                      <a:r>
                        <a:rPr sz="1200" spc="-25" dirty="0">
                          <a:latin typeface="Arial"/>
                          <a:cs typeface="Arial"/>
                        </a:rPr>
                        <a:t>100</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0"/>
                  </a:ext>
                </a:extLst>
              </a:tr>
              <a:tr h="300355">
                <a:tc>
                  <a:txBody>
                    <a:bodyPr/>
                    <a:lstStyle/>
                    <a:p>
                      <a:pPr marL="157480" algn="ctr">
                        <a:lnSpc>
                          <a:spcPct val="100000"/>
                        </a:lnSpc>
                        <a:spcBef>
                          <a:spcPts val="434"/>
                        </a:spcBef>
                      </a:pPr>
                      <a:r>
                        <a:rPr sz="1200" spc="-10" dirty="0">
                          <a:latin typeface="Arial"/>
                          <a:cs typeface="Arial"/>
                        </a:rPr>
                        <a:t>Moderate</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60-</a:t>
                      </a:r>
                      <a:r>
                        <a:rPr sz="1200" spc="-25" dirty="0">
                          <a:latin typeface="Arial"/>
                          <a:cs typeface="Arial"/>
                        </a:rPr>
                        <a:t>79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1"/>
                  </a:ext>
                </a:extLst>
              </a:tr>
              <a:tr h="300355">
                <a:tc>
                  <a:txBody>
                    <a:bodyPr/>
                    <a:lstStyle/>
                    <a:p>
                      <a:pPr marL="160020" algn="ctr">
                        <a:lnSpc>
                          <a:spcPct val="100000"/>
                        </a:lnSpc>
                        <a:spcBef>
                          <a:spcPts val="434"/>
                        </a:spcBef>
                      </a:pPr>
                      <a:r>
                        <a:rPr sz="1200" spc="-25" dirty="0">
                          <a:latin typeface="Arial"/>
                          <a:cs typeface="Arial"/>
                        </a:rPr>
                        <a:t>Low</a:t>
                      </a:r>
                      <a:endParaRPr sz="1200">
                        <a:latin typeface="Arial"/>
                        <a:cs typeface="Arial"/>
                      </a:endParaRPr>
                    </a:p>
                  </a:txBody>
                  <a:tcPr marL="0" marR="0" marT="55244" marB="0">
                    <a:solidFill>
                      <a:srgbClr val="E7E7E7"/>
                    </a:solidFill>
                  </a:tcPr>
                </a:tc>
                <a:tc>
                  <a:txBody>
                    <a:bodyPr/>
                    <a:lstStyle/>
                    <a:p>
                      <a:pPr marL="158115" algn="ctr">
                        <a:lnSpc>
                          <a:spcPct val="100000"/>
                        </a:lnSpc>
                        <a:spcBef>
                          <a:spcPts val="434"/>
                        </a:spcBef>
                      </a:pPr>
                      <a:r>
                        <a:rPr sz="1200" spc="-10" dirty="0">
                          <a:latin typeface="Arial"/>
                          <a:cs typeface="Arial"/>
                        </a:rPr>
                        <a:t>40-</a:t>
                      </a:r>
                      <a:r>
                        <a:rPr sz="1200" spc="-25" dirty="0">
                          <a:latin typeface="Arial"/>
                          <a:cs typeface="Arial"/>
                        </a:rPr>
                        <a:t>59</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2"/>
                  </a:ext>
                </a:extLst>
              </a:tr>
              <a:tr h="300355">
                <a:tc>
                  <a:txBody>
                    <a:bodyPr/>
                    <a:lstStyle/>
                    <a:p>
                      <a:pPr marL="158750" algn="ctr">
                        <a:lnSpc>
                          <a:spcPct val="100000"/>
                        </a:lnSpc>
                        <a:spcBef>
                          <a:spcPts val="434"/>
                        </a:spcBef>
                      </a:pPr>
                      <a:r>
                        <a:rPr sz="1200" spc="-10" dirty="0">
                          <a:latin typeface="Arial"/>
                          <a:cs typeface="Arial"/>
                        </a:rPr>
                        <a:t>Very</a:t>
                      </a:r>
                      <a:r>
                        <a:rPr sz="1200" spc="-50" dirty="0">
                          <a:latin typeface="Arial"/>
                          <a:cs typeface="Arial"/>
                        </a:rPr>
                        <a:t> </a:t>
                      </a:r>
                      <a:r>
                        <a:rPr sz="1200" spc="-25" dirty="0">
                          <a:latin typeface="Arial"/>
                          <a:cs typeface="Arial"/>
                        </a:rPr>
                        <a:t>low</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0-</a:t>
                      </a:r>
                      <a:r>
                        <a:rPr sz="1200" spc="-25" dirty="0">
                          <a:latin typeface="Arial"/>
                          <a:cs typeface="Arial"/>
                        </a:rPr>
                        <a:t>39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3"/>
                  </a:ext>
                </a:extLst>
              </a:tr>
            </a:tbl>
          </a:graphicData>
        </a:graphic>
      </p:graphicFrame>
      <p:sp>
        <p:nvSpPr>
          <p:cNvPr id="6" name="object 6"/>
          <p:cNvSpPr txBox="1"/>
          <p:nvPr/>
        </p:nvSpPr>
        <p:spPr>
          <a:xfrm>
            <a:off x="3657091" y="1924557"/>
            <a:ext cx="1234440" cy="1276985"/>
          </a:xfrm>
          <a:prstGeom prst="rect">
            <a:avLst/>
          </a:prstGeom>
        </p:spPr>
        <p:txBody>
          <a:bodyPr vert="horz" wrap="square" lIns="0" tIns="13335" rIns="0" bIns="0" rtlCol="0">
            <a:spAutoFit/>
          </a:bodyPr>
          <a:lstStyle/>
          <a:p>
            <a:pPr marL="307975">
              <a:lnSpc>
                <a:spcPts val="1675"/>
              </a:lnSpc>
              <a:spcBef>
                <a:spcPts val="105"/>
              </a:spcBef>
            </a:pPr>
            <a:r>
              <a:rPr sz="1400" b="1" spc="-10" dirty="0">
                <a:solidFill>
                  <a:srgbClr val="5C5B5A"/>
                </a:solidFill>
                <a:latin typeface="Arial"/>
                <a:cs typeface="Arial"/>
              </a:rPr>
              <a:t>Access</a:t>
            </a:r>
            <a:endParaRPr sz="1400">
              <a:latin typeface="Arial"/>
              <a:cs typeface="Arial"/>
            </a:endParaRPr>
          </a:p>
          <a:p>
            <a:pPr marL="368935">
              <a:lnSpc>
                <a:spcPts val="2395"/>
              </a:lnSpc>
            </a:pPr>
            <a:r>
              <a:rPr sz="2000" b="1" spc="-20" dirty="0">
                <a:solidFill>
                  <a:srgbClr val="009590"/>
                </a:solidFill>
                <a:latin typeface="Arial"/>
                <a:cs typeface="Arial"/>
              </a:rPr>
              <a:t>67.6</a:t>
            </a:r>
            <a:endParaRPr sz="2000">
              <a:latin typeface="Arial"/>
              <a:cs typeface="Arial"/>
            </a:endParaRPr>
          </a:p>
          <a:p>
            <a:pPr marL="530860">
              <a:lnSpc>
                <a:spcPct val="100000"/>
              </a:lnSpc>
              <a:spcBef>
                <a:spcPts val="15"/>
              </a:spcBef>
            </a:pPr>
            <a:r>
              <a:rPr sz="1200" spc="-25" dirty="0">
                <a:solidFill>
                  <a:srgbClr val="009590"/>
                </a:solidFill>
                <a:latin typeface="Arial"/>
                <a:cs typeface="Arial"/>
              </a:rPr>
              <a:t>+1</a:t>
            </a:r>
            <a:endParaRPr sz="1200">
              <a:latin typeface="Arial"/>
              <a:cs typeface="Arial"/>
            </a:endParaRPr>
          </a:p>
          <a:p>
            <a:pPr marL="12700" marR="5080" indent="83820">
              <a:lnSpc>
                <a:spcPct val="100000"/>
              </a:lnSpc>
              <a:spcBef>
                <a:spcPts val="5"/>
              </a:spcBef>
            </a:pPr>
            <a:r>
              <a:rPr sz="1200" dirty="0">
                <a:solidFill>
                  <a:srgbClr val="009590"/>
                </a:solidFill>
                <a:latin typeface="Arial"/>
                <a:cs typeface="Arial"/>
              </a:rPr>
              <a:t>(since</a:t>
            </a:r>
            <a:r>
              <a:rPr sz="1200" spc="-35" dirty="0">
                <a:solidFill>
                  <a:srgbClr val="009590"/>
                </a:solidFill>
                <a:latin typeface="Arial"/>
                <a:cs typeface="Arial"/>
              </a:rPr>
              <a:t> </a:t>
            </a:r>
            <a:r>
              <a:rPr sz="1200" spc="-10" dirty="0">
                <a:solidFill>
                  <a:srgbClr val="009590"/>
                </a:solidFill>
                <a:latin typeface="Arial"/>
                <a:cs typeface="Arial"/>
              </a:rPr>
              <a:t>October)</a:t>
            </a:r>
            <a:r>
              <a:rPr sz="1200" spc="500" dirty="0">
                <a:solidFill>
                  <a:srgbClr val="009590"/>
                </a:solidFill>
                <a:latin typeface="Arial"/>
                <a:cs typeface="Arial"/>
              </a:rPr>
              <a:t> </a:t>
            </a: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15" dirty="0">
                <a:solidFill>
                  <a:srgbClr val="5C5B5A"/>
                </a:solidFill>
                <a:latin typeface="Arial"/>
                <a:cs typeface="Arial"/>
              </a:rPr>
              <a:t> </a:t>
            </a:r>
            <a:r>
              <a:rPr sz="1200" dirty="0">
                <a:solidFill>
                  <a:srgbClr val="5C5B5A"/>
                </a:solidFill>
                <a:latin typeface="Arial"/>
                <a:cs typeface="Arial"/>
              </a:rPr>
              <a:t>get</a:t>
            </a:r>
            <a:r>
              <a:rPr sz="1200" spc="-1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spc="-20" dirty="0">
                <a:solidFill>
                  <a:srgbClr val="5C5B5A"/>
                </a:solidFill>
                <a:latin typeface="Arial"/>
                <a:cs typeface="Arial"/>
              </a:rPr>
              <a:t>right</a:t>
            </a:r>
            <a:endParaRPr sz="1200">
              <a:latin typeface="Arial"/>
              <a:cs typeface="Arial"/>
            </a:endParaRPr>
          </a:p>
          <a:p>
            <a:pPr marL="105410">
              <a:lnSpc>
                <a:spcPct val="100000"/>
              </a:lnSpc>
            </a:pPr>
            <a:r>
              <a:rPr sz="1200" dirty="0">
                <a:solidFill>
                  <a:srgbClr val="5C5B5A"/>
                </a:solidFill>
                <a:latin typeface="Arial"/>
                <a:cs typeface="Arial"/>
              </a:rPr>
              <a:t>help</a:t>
            </a:r>
            <a:r>
              <a:rPr sz="1200" spc="-25" dirty="0">
                <a:solidFill>
                  <a:srgbClr val="5C5B5A"/>
                </a:solidFill>
                <a:latin typeface="Arial"/>
                <a:cs typeface="Arial"/>
              </a:rPr>
              <a:t> </a:t>
            </a:r>
            <a:r>
              <a:rPr sz="1200" dirty="0">
                <a:solidFill>
                  <a:srgbClr val="5C5B5A"/>
                </a:solidFill>
                <a:latin typeface="Arial"/>
                <a:cs typeface="Arial"/>
              </a:rPr>
              <a:t>if</a:t>
            </a:r>
            <a:r>
              <a:rPr sz="1200" spc="-5" dirty="0">
                <a:solidFill>
                  <a:srgbClr val="5C5B5A"/>
                </a:solidFill>
                <a:latin typeface="Arial"/>
                <a:cs typeface="Arial"/>
              </a:rPr>
              <a:t> </a:t>
            </a:r>
            <a:r>
              <a:rPr sz="1200" dirty="0">
                <a:solidFill>
                  <a:srgbClr val="5C5B5A"/>
                </a:solidFill>
                <a:latin typeface="Arial"/>
                <a:cs typeface="Arial"/>
              </a:rPr>
              <a:t>I need</a:t>
            </a:r>
            <a:r>
              <a:rPr sz="1200" spc="-35" dirty="0">
                <a:solidFill>
                  <a:srgbClr val="5C5B5A"/>
                </a:solidFill>
                <a:latin typeface="Arial"/>
                <a:cs typeface="Arial"/>
              </a:rPr>
              <a:t> </a:t>
            </a:r>
            <a:r>
              <a:rPr sz="1200" spc="-25" dirty="0">
                <a:solidFill>
                  <a:srgbClr val="5C5B5A"/>
                </a:solidFill>
                <a:latin typeface="Arial"/>
                <a:cs typeface="Arial"/>
              </a:rPr>
              <a:t>it’</a:t>
            </a:r>
            <a:endParaRPr sz="1200">
              <a:latin typeface="Arial"/>
              <a:cs typeface="Arial"/>
            </a:endParaRPr>
          </a:p>
        </p:txBody>
      </p:sp>
      <p:sp>
        <p:nvSpPr>
          <p:cNvPr id="7" name="object 7"/>
          <p:cNvSpPr txBox="1"/>
          <p:nvPr/>
        </p:nvSpPr>
        <p:spPr>
          <a:xfrm>
            <a:off x="5339334" y="1924557"/>
            <a:ext cx="1143000" cy="1276985"/>
          </a:xfrm>
          <a:prstGeom prst="rect">
            <a:avLst/>
          </a:prstGeom>
        </p:spPr>
        <p:txBody>
          <a:bodyPr vert="horz" wrap="square" lIns="0" tIns="13335" rIns="0" bIns="0" rtlCol="0">
            <a:spAutoFit/>
          </a:bodyPr>
          <a:lstStyle/>
          <a:p>
            <a:pPr algn="ctr">
              <a:lnSpc>
                <a:spcPts val="1675"/>
              </a:lnSpc>
              <a:spcBef>
                <a:spcPts val="105"/>
              </a:spcBef>
            </a:pPr>
            <a:r>
              <a:rPr sz="1400" b="1" spc="-10" dirty="0">
                <a:solidFill>
                  <a:srgbClr val="5C5B5A"/>
                </a:solidFill>
                <a:latin typeface="Arial"/>
                <a:cs typeface="Arial"/>
              </a:rPr>
              <a:t>Knowledge</a:t>
            </a:r>
            <a:endParaRPr sz="1400">
              <a:latin typeface="Arial"/>
              <a:cs typeface="Arial"/>
            </a:endParaRPr>
          </a:p>
          <a:p>
            <a:pPr algn="ctr">
              <a:lnSpc>
                <a:spcPts val="2395"/>
              </a:lnSpc>
            </a:pPr>
            <a:r>
              <a:rPr sz="2000" b="1" spc="-20" dirty="0">
                <a:solidFill>
                  <a:srgbClr val="009590"/>
                </a:solidFill>
                <a:latin typeface="Arial"/>
                <a:cs typeface="Arial"/>
              </a:rPr>
              <a:t>67.6</a:t>
            </a:r>
            <a:endParaRPr sz="2000">
              <a:latin typeface="Arial"/>
              <a:cs typeface="Arial"/>
            </a:endParaRPr>
          </a:p>
          <a:p>
            <a:pPr algn="ctr">
              <a:lnSpc>
                <a:spcPct val="100000"/>
              </a:lnSpc>
              <a:spcBef>
                <a:spcPts val="15"/>
              </a:spcBef>
            </a:pPr>
            <a:r>
              <a:rPr sz="1200" spc="-10" dirty="0">
                <a:solidFill>
                  <a:srgbClr val="009590"/>
                </a:solidFill>
                <a:latin typeface="Arial"/>
                <a:cs typeface="Arial"/>
              </a:rPr>
              <a:t>-</a:t>
            </a:r>
            <a:r>
              <a:rPr sz="1200" spc="-25" dirty="0">
                <a:solidFill>
                  <a:srgbClr val="009590"/>
                </a:solidFill>
                <a:latin typeface="Arial"/>
                <a:cs typeface="Arial"/>
              </a:rPr>
              <a:t>0.5</a:t>
            </a:r>
            <a:endParaRPr sz="1200">
              <a:latin typeface="Arial"/>
              <a:cs typeface="Arial"/>
            </a:endParaRPr>
          </a:p>
          <a:p>
            <a:pPr marL="12700" marR="5080" indent="38100" algn="just">
              <a:lnSpc>
                <a:spcPct val="100000"/>
              </a:lnSpc>
              <a:spcBef>
                <a:spcPts val="5"/>
              </a:spcBef>
            </a:pPr>
            <a:r>
              <a:rPr sz="1200" dirty="0">
                <a:solidFill>
                  <a:srgbClr val="009590"/>
                </a:solidFill>
                <a:latin typeface="Arial"/>
                <a:cs typeface="Arial"/>
              </a:rPr>
              <a:t>(since</a:t>
            </a:r>
            <a:r>
              <a:rPr sz="1200" spc="-35" dirty="0">
                <a:solidFill>
                  <a:srgbClr val="009590"/>
                </a:solidFill>
                <a:latin typeface="Arial"/>
                <a:cs typeface="Arial"/>
              </a:rPr>
              <a:t> </a:t>
            </a:r>
            <a:r>
              <a:rPr sz="1200" spc="-10" dirty="0">
                <a:solidFill>
                  <a:srgbClr val="009590"/>
                </a:solidFill>
                <a:latin typeface="Arial"/>
                <a:cs typeface="Arial"/>
              </a:rPr>
              <a:t>October) </a:t>
            </a:r>
            <a:r>
              <a:rPr sz="1200" dirty="0">
                <a:solidFill>
                  <a:srgbClr val="5C5B5A"/>
                </a:solidFill>
                <a:latin typeface="Arial"/>
                <a:cs typeface="Arial"/>
              </a:rPr>
              <a:t>‘I know</a:t>
            </a:r>
            <a:r>
              <a:rPr sz="1200" spc="-15" dirty="0">
                <a:solidFill>
                  <a:srgbClr val="5C5B5A"/>
                </a:solidFill>
                <a:latin typeface="Arial"/>
                <a:cs typeface="Arial"/>
              </a:rPr>
              <a:t> </a:t>
            </a:r>
            <a:r>
              <a:rPr sz="1200" spc="-10" dirty="0">
                <a:solidFill>
                  <a:srgbClr val="5C5B5A"/>
                </a:solidFill>
                <a:latin typeface="Arial"/>
                <a:cs typeface="Arial"/>
              </a:rPr>
              <a:t>enough </a:t>
            </a:r>
            <a:r>
              <a:rPr sz="1200" dirty="0">
                <a:solidFill>
                  <a:srgbClr val="5C5B5A"/>
                </a:solidFill>
                <a:latin typeface="Arial"/>
                <a:cs typeface="Arial"/>
              </a:rPr>
              <a:t>about</a:t>
            </a:r>
            <a:r>
              <a:rPr sz="1200" spc="-45" dirty="0">
                <a:solidFill>
                  <a:srgbClr val="5C5B5A"/>
                </a:solidFill>
                <a:latin typeface="Arial"/>
                <a:cs typeface="Arial"/>
              </a:rPr>
              <a:t> </a:t>
            </a:r>
            <a:r>
              <a:rPr sz="1200" dirty="0">
                <a:solidFill>
                  <a:srgbClr val="5C5B5A"/>
                </a:solidFill>
                <a:latin typeface="Arial"/>
                <a:cs typeface="Arial"/>
              </a:rPr>
              <a:t>my</a:t>
            </a:r>
            <a:r>
              <a:rPr sz="1200" spc="-5" dirty="0">
                <a:solidFill>
                  <a:srgbClr val="5C5B5A"/>
                </a:solidFill>
                <a:latin typeface="Arial"/>
                <a:cs typeface="Arial"/>
              </a:rPr>
              <a:t> </a:t>
            </a:r>
            <a:r>
              <a:rPr sz="1200" spc="-10" dirty="0">
                <a:solidFill>
                  <a:srgbClr val="5C5B5A"/>
                </a:solidFill>
                <a:latin typeface="Arial"/>
                <a:cs typeface="Arial"/>
              </a:rPr>
              <a:t>health’</a:t>
            </a:r>
            <a:endParaRPr sz="1200">
              <a:latin typeface="Arial"/>
              <a:cs typeface="Arial"/>
            </a:endParaRPr>
          </a:p>
        </p:txBody>
      </p:sp>
      <p:sp>
        <p:nvSpPr>
          <p:cNvPr id="8" name="object 8"/>
          <p:cNvSpPr txBox="1"/>
          <p:nvPr/>
        </p:nvSpPr>
        <p:spPr>
          <a:xfrm>
            <a:off x="6986778" y="1924557"/>
            <a:ext cx="1508760" cy="1276985"/>
          </a:xfrm>
          <a:prstGeom prst="rect">
            <a:avLst/>
          </a:prstGeom>
        </p:spPr>
        <p:txBody>
          <a:bodyPr vert="horz" wrap="square" lIns="0" tIns="13335" rIns="0" bIns="0" rtlCol="0">
            <a:spAutoFit/>
          </a:bodyPr>
          <a:lstStyle/>
          <a:p>
            <a:pPr algn="ctr">
              <a:lnSpc>
                <a:spcPts val="1675"/>
              </a:lnSpc>
              <a:spcBef>
                <a:spcPts val="105"/>
              </a:spcBef>
            </a:pPr>
            <a:r>
              <a:rPr sz="1400" b="1" dirty="0">
                <a:solidFill>
                  <a:srgbClr val="5C5B5A"/>
                </a:solidFill>
                <a:latin typeface="Arial"/>
                <a:cs typeface="Arial"/>
              </a:rPr>
              <a:t>Self-</a:t>
            </a:r>
            <a:r>
              <a:rPr sz="1400" b="1" spc="-10" dirty="0">
                <a:solidFill>
                  <a:srgbClr val="5C5B5A"/>
                </a:solidFill>
                <a:latin typeface="Arial"/>
                <a:cs typeface="Arial"/>
              </a:rPr>
              <a:t>management</a:t>
            </a:r>
            <a:endParaRPr sz="1400">
              <a:latin typeface="Arial"/>
              <a:cs typeface="Arial"/>
            </a:endParaRPr>
          </a:p>
          <a:p>
            <a:pPr algn="ctr">
              <a:lnSpc>
                <a:spcPts val="2395"/>
              </a:lnSpc>
            </a:pPr>
            <a:r>
              <a:rPr sz="2000" b="1" spc="-20" dirty="0">
                <a:solidFill>
                  <a:srgbClr val="009590"/>
                </a:solidFill>
                <a:latin typeface="Arial"/>
                <a:cs typeface="Arial"/>
              </a:rPr>
              <a:t>72.1</a:t>
            </a:r>
            <a:endParaRPr sz="2000">
              <a:latin typeface="Arial"/>
              <a:cs typeface="Arial"/>
            </a:endParaRPr>
          </a:p>
          <a:p>
            <a:pPr marL="603885">
              <a:lnSpc>
                <a:spcPct val="100000"/>
              </a:lnSpc>
              <a:spcBef>
                <a:spcPts val="15"/>
              </a:spcBef>
            </a:pPr>
            <a:r>
              <a:rPr sz="1200" spc="-20" dirty="0">
                <a:solidFill>
                  <a:srgbClr val="009590"/>
                </a:solidFill>
                <a:latin typeface="Arial"/>
                <a:cs typeface="Arial"/>
              </a:rPr>
              <a:t>+0.7</a:t>
            </a:r>
            <a:endParaRPr sz="1200">
              <a:latin typeface="Arial"/>
              <a:cs typeface="Arial"/>
            </a:endParaRPr>
          </a:p>
          <a:p>
            <a:pPr marL="116205" marR="106680" indent="116839">
              <a:lnSpc>
                <a:spcPct val="100000"/>
              </a:lnSpc>
              <a:spcBef>
                <a:spcPts val="5"/>
              </a:spcBef>
            </a:pPr>
            <a:r>
              <a:rPr sz="1200" dirty="0">
                <a:solidFill>
                  <a:srgbClr val="009590"/>
                </a:solidFill>
                <a:latin typeface="Arial"/>
                <a:cs typeface="Arial"/>
              </a:rPr>
              <a:t>(since</a:t>
            </a:r>
            <a:r>
              <a:rPr sz="1200" spc="-35" dirty="0">
                <a:solidFill>
                  <a:srgbClr val="009590"/>
                </a:solidFill>
                <a:latin typeface="Arial"/>
                <a:cs typeface="Arial"/>
              </a:rPr>
              <a:t> </a:t>
            </a:r>
            <a:r>
              <a:rPr sz="1200" spc="-10" dirty="0">
                <a:solidFill>
                  <a:srgbClr val="009590"/>
                </a:solidFill>
                <a:latin typeface="Arial"/>
                <a:cs typeface="Arial"/>
              </a:rPr>
              <a:t>October)</a:t>
            </a:r>
            <a:r>
              <a:rPr sz="1200" spc="500" dirty="0">
                <a:solidFill>
                  <a:srgbClr val="009590"/>
                </a:solidFill>
                <a:latin typeface="Arial"/>
                <a:cs typeface="Arial"/>
              </a:rPr>
              <a:t> </a:t>
            </a: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10" dirty="0">
                <a:solidFill>
                  <a:srgbClr val="5C5B5A"/>
                </a:solidFill>
                <a:latin typeface="Arial"/>
                <a:cs typeface="Arial"/>
              </a:rPr>
              <a:t> </a:t>
            </a:r>
            <a:r>
              <a:rPr sz="1200" dirty="0">
                <a:solidFill>
                  <a:srgbClr val="5C5B5A"/>
                </a:solidFill>
                <a:latin typeface="Arial"/>
                <a:cs typeface="Arial"/>
              </a:rPr>
              <a:t>look</a:t>
            </a:r>
            <a:r>
              <a:rPr sz="1200" spc="-25" dirty="0">
                <a:solidFill>
                  <a:srgbClr val="5C5B5A"/>
                </a:solidFill>
                <a:latin typeface="Arial"/>
                <a:cs typeface="Arial"/>
              </a:rPr>
              <a:t> </a:t>
            </a:r>
            <a:r>
              <a:rPr sz="1200" dirty="0">
                <a:solidFill>
                  <a:srgbClr val="5C5B5A"/>
                </a:solidFill>
                <a:latin typeface="Arial"/>
                <a:cs typeface="Arial"/>
              </a:rPr>
              <a:t>after</a:t>
            </a:r>
            <a:r>
              <a:rPr sz="1200" spc="-30" dirty="0">
                <a:solidFill>
                  <a:srgbClr val="5C5B5A"/>
                </a:solidFill>
                <a:latin typeface="Arial"/>
                <a:cs typeface="Arial"/>
              </a:rPr>
              <a:t> </a:t>
            </a:r>
            <a:r>
              <a:rPr sz="1200" spc="-25" dirty="0">
                <a:solidFill>
                  <a:srgbClr val="5C5B5A"/>
                </a:solidFill>
                <a:latin typeface="Arial"/>
                <a:cs typeface="Arial"/>
              </a:rPr>
              <a:t>my</a:t>
            </a:r>
            <a:endParaRPr sz="1200">
              <a:latin typeface="Arial"/>
              <a:cs typeface="Arial"/>
            </a:endParaRPr>
          </a:p>
          <a:p>
            <a:pPr marL="528955">
              <a:lnSpc>
                <a:spcPct val="100000"/>
              </a:lnSpc>
            </a:pPr>
            <a:r>
              <a:rPr sz="1200" spc="-10" dirty="0">
                <a:solidFill>
                  <a:srgbClr val="5C5B5A"/>
                </a:solidFill>
                <a:latin typeface="Arial"/>
                <a:cs typeface="Arial"/>
              </a:rPr>
              <a:t>health’</a:t>
            </a:r>
            <a:endParaRPr sz="1200">
              <a:latin typeface="Arial"/>
              <a:cs typeface="Arial"/>
            </a:endParaRPr>
          </a:p>
        </p:txBody>
      </p:sp>
      <p:sp>
        <p:nvSpPr>
          <p:cNvPr id="9" name="object 9"/>
          <p:cNvSpPr txBox="1"/>
          <p:nvPr/>
        </p:nvSpPr>
        <p:spPr>
          <a:xfrm>
            <a:off x="8974963" y="1924557"/>
            <a:ext cx="1399540" cy="1276985"/>
          </a:xfrm>
          <a:prstGeom prst="rect">
            <a:avLst/>
          </a:prstGeom>
        </p:spPr>
        <p:txBody>
          <a:bodyPr vert="horz" wrap="square" lIns="0" tIns="13335" rIns="0" bIns="0" rtlCol="0">
            <a:spAutoFit/>
          </a:bodyPr>
          <a:lstStyle/>
          <a:p>
            <a:pPr algn="ctr">
              <a:lnSpc>
                <a:spcPts val="1675"/>
              </a:lnSpc>
              <a:spcBef>
                <a:spcPts val="105"/>
              </a:spcBef>
            </a:pPr>
            <a:r>
              <a:rPr sz="1400" b="1" dirty="0">
                <a:solidFill>
                  <a:srgbClr val="5C5B5A"/>
                </a:solidFill>
                <a:latin typeface="Arial"/>
                <a:cs typeface="Arial"/>
              </a:rPr>
              <a:t>Shared</a:t>
            </a:r>
            <a:r>
              <a:rPr sz="1400" b="1" spc="-50" dirty="0">
                <a:solidFill>
                  <a:srgbClr val="5C5B5A"/>
                </a:solidFill>
                <a:latin typeface="Arial"/>
                <a:cs typeface="Arial"/>
              </a:rPr>
              <a:t> </a:t>
            </a:r>
            <a:r>
              <a:rPr sz="1400" b="1" spc="-10" dirty="0">
                <a:solidFill>
                  <a:srgbClr val="5C5B5A"/>
                </a:solidFill>
                <a:latin typeface="Arial"/>
                <a:cs typeface="Arial"/>
              </a:rPr>
              <a:t>decision</a:t>
            </a:r>
            <a:endParaRPr sz="1400">
              <a:latin typeface="Arial"/>
              <a:cs typeface="Arial"/>
            </a:endParaRPr>
          </a:p>
          <a:p>
            <a:pPr algn="ctr">
              <a:lnSpc>
                <a:spcPts val="2395"/>
              </a:lnSpc>
            </a:pPr>
            <a:r>
              <a:rPr sz="2000" b="1" spc="-20" dirty="0">
                <a:solidFill>
                  <a:srgbClr val="009590"/>
                </a:solidFill>
                <a:latin typeface="Arial"/>
                <a:cs typeface="Arial"/>
              </a:rPr>
              <a:t>80.9</a:t>
            </a:r>
            <a:endParaRPr sz="2000">
              <a:latin typeface="Arial"/>
              <a:cs typeface="Arial"/>
            </a:endParaRPr>
          </a:p>
          <a:p>
            <a:pPr algn="ctr">
              <a:lnSpc>
                <a:spcPct val="100000"/>
              </a:lnSpc>
              <a:spcBef>
                <a:spcPts val="15"/>
              </a:spcBef>
            </a:pPr>
            <a:r>
              <a:rPr sz="1200" spc="-10" dirty="0">
                <a:solidFill>
                  <a:srgbClr val="009590"/>
                </a:solidFill>
                <a:latin typeface="Arial"/>
                <a:cs typeface="Arial"/>
              </a:rPr>
              <a:t>-</a:t>
            </a:r>
            <a:r>
              <a:rPr sz="1200" spc="-60" dirty="0">
                <a:solidFill>
                  <a:srgbClr val="009590"/>
                </a:solidFill>
                <a:latin typeface="Arial"/>
                <a:cs typeface="Arial"/>
              </a:rPr>
              <a:t>1</a:t>
            </a:r>
            <a:endParaRPr sz="1200">
              <a:latin typeface="Arial"/>
              <a:cs typeface="Arial"/>
            </a:endParaRPr>
          </a:p>
          <a:p>
            <a:pPr marL="154305" marR="147955" indent="1905" algn="ctr">
              <a:lnSpc>
                <a:spcPct val="100000"/>
              </a:lnSpc>
              <a:spcBef>
                <a:spcPts val="5"/>
              </a:spcBef>
            </a:pPr>
            <a:r>
              <a:rPr sz="1200" dirty="0">
                <a:solidFill>
                  <a:srgbClr val="009590"/>
                </a:solidFill>
                <a:latin typeface="Arial"/>
                <a:cs typeface="Arial"/>
              </a:rPr>
              <a:t>(since</a:t>
            </a:r>
            <a:r>
              <a:rPr sz="1200" spc="-35" dirty="0">
                <a:solidFill>
                  <a:srgbClr val="009590"/>
                </a:solidFill>
                <a:latin typeface="Arial"/>
                <a:cs typeface="Arial"/>
              </a:rPr>
              <a:t> </a:t>
            </a:r>
            <a:r>
              <a:rPr sz="1200" spc="-10" dirty="0">
                <a:solidFill>
                  <a:srgbClr val="009590"/>
                </a:solidFill>
                <a:latin typeface="Arial"/>
                <a:cs typeface="Arial"/>
              </a:rPr>
              <a:t>October) </a:t>
            </a:r>
            <a:r>
              <a:rPr sz="1200" dirty="0">
                <a:solidFill>
                  <a:srgbClr val="5C5B5A"/>
                </a:solidFill>
                <a:latin typeface="Arial"/>
                <a:cs typeface="Arial"/>
              </a:rPr>
              <a:t>‘I</a:t>
            </a:r>
            <a:r>
              <a:rPr sz="1200" spc="-15" dirty="0">
                <a:solidFill>
                  <a:srgbClr val="5C5B5A"/>
                </a:solidFill>
                <a:latin typeface="Arial"/>
                <a:cs typeface="Arial"/>
              </a:rPr>
              <a:t> </a:t>
            </a:r>
            <a:r>
              <a:rPr sz="1200" dirty="0">
                <a:solidFill>
                  <a:srgbClr val="5C5B5A"/>
                </a:solidFill>
                <a:latin typeface="Arial"/>
                <a:cs typeface="Arial"/>
              </a:rPr>
              <a:t>am</a:t>
            </a:r>
            <a:r>
              <a:rPr sz="1200" spc="-15" dirty="0">
                <a:solidFill>
                  <a:srgbClr val="5C5B5A"/>
                </a:solidFill>
                <a:latin typeface="Arial"/>
                <a:cs typeface="Arial"/>
              </a:rPr>
              <a:t> </a:t>
            </a:r>
            <a:r>
              <a:rPr sz="1200" dirty="0">
                <a:solidFill>
                  <a:srgbClr val="5C5B5A"/>
                </a:solidFill>
                <a:latin typeface="Arial"/>
                <a:cs typeface="Arial"/>
              </a:rPr>
              <a:t>involved</a:t>
            </a:r>
            <a:r>
              <a:rPr sz="1200" spc="-25" dirty="0">
                <a:solidFill>
                  <a:srgbClr val="5C5B5A"/>
                </a:solidFill>
                <a:latin typeface="Arial"/>
                <a:cs typeface="Arial"/>
              </a:rPr>
              <a:t> in</a:t>
            </a:r>
            <a:endParaRPr sz="1200">
              <a:latin typeface="Arial"/>
              <a:cs typeface="Arial"/>
            </a:endParaRPr>
          </a:p>
          <a:p>
            <a:pPr algn="ctr">
              <a:lnSpc>
                <a:spcPct val="100000"/>
              </a:lnSpc>
            </a:pPr>
            <a:r>
              <a:rPr sz="1200" dirty="0">
                <a:solidFill>
                  <a:srgbClr val="5C5B5A"/>
                </a:solidFill>
                <a:latin typeface="Arial"/>
                <a:cs typeface="Arial"/>
              </a:rPr>
              <a:t>decisions</a:t>
            </a:r>
            <a:r>
              <a:rPr sz="1200" spc="-50"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spc="-25" dirty="0">
                <a:solidFill>
                  <a:srgbClr val="5C5B5A"/>
                </a:solidFill>
                <a:latin typeface="Arial"/>
                <a:cs typeface="Arial"/>
              </a:rPr>
              <a:t>me’</a:t>
            </a:r>
            <a:endParaRPr sz="1200">
              <a:latin typeface="Arial"/>
              <a:cs typeface="Arial"/>
            </a:endParaRPr>
          </a:p>
        </p:txBody>
      </p:sp>
      <p:grpSp>
        <p:nvGrpSpPr>
          <p:cNvPr id="10" name="object 10"/>
          <p:cNvGrpSpPr/>
          <p:nvPr/>
        </p:nvGrpSpPr>
        <p:grpSpPr>
          <a:xfrm>
            <a:off x="4278121" y="3277108"/>
            <a:ext cx="5418455" cy="513715"/>
            <a:chOff x="4278121" y="3277108"/>
            <a:chExt cx="5418455" cy="513715"/>
          </a:xfrm>
        </p:grpSpPr>
        <p:sp>
          <p:nvSpPr>
            <p:cNvPr id="11" name="object 11"/>
            <p:cNvSpPr/>
            <p:nvPr/>
          </p:nvSpPr>
          <p:spPr>
            <a:xfrm>
              <a:off x="4278122" y="3307714"/>
              <a:ext cx="3473450" cy="483234"/>
            </a:xfrm>
            <a:custGeom>
              <a:avLst/>
              <a:gdLst/>
              <a:ahLst/>
              <a:cxnLst/>
              <a:rect l="l" t="t" r="r" b="b"/>
              <a:pathLst>
                <a:path w="3473450" h="483235">
                  <a:moveTo>
                    <a:pt x="3473450" y="0"/>
                  </a:moveTo>
                  <a:lnTo>
                    <a:pt x="3451225" y="0"/>
                  </a:lnTo>
                  <a:lnTo>
                    <a:pt x="3451225" y="230251"/>
                  </a:lnTo>
                  <a:lnTo>
                    <a:pt x="2607818" y="230251"/>
                  </a:lnTo>
                  <a:lnTo>
                    <a:pt x="2585593" y="230251"/>
                  </a:lnTo>
                  <a:lnTo>
                    <a:pt x="1643380" y="230251"/>
                  </a:lnTo>
                  <a:lnTo>
                    <a:pt x="1643380" y="0"/>
                  </a:lnTo>
                  <a:lnTo>
                    <a:pt x="1621155" y="0"/>
                  </a:lnTo>
                  <a:lnTo>
                    <a:pt x="1621155" y="230251"/>
                  </a:lnTo>
                  <a:lnTo>
                    <a:pt x="22225" y="230251"/>
                  </a:lnTo>
                  <a:lnTo>
                    <a:pt x="22225" y="0"/>
                  </a:lnTo>
                  <a:lnTo>
                    <a:pt x="0" y="0"/>
                  </a:lnTo>
                  <a:lnTo>
                    <a:pt x="0" y="252476"/>
                  </a:lnTo>
                  <a:lnTo>
                    <a:pt x="1621155" y="252476"/>
                  </a:lnTo>
                  <a:lnTo>
                    <a:pt x="2585593" y="252476"/>
                  </a:lnTo>
                  <a:lnTo>
                    <a:pt x="2585593" y="406527"/>
                  </a:lnTo>
                  <a:lnTo>
                    <a:pt x="2558669" y="406527"/>
                  </a:lnTo>
                  <a:lnTo>
                    <a:pt x="2596769" y="482727"/>
                  </a:lnTo>
                  <a:lnTo>
                    <a:pt x="2628519" y="419227"/>
                  </a:lnTo>
                  <a:lnTo>
                    <a:pt x="2634869" y="406527"/>
                  </a:lnTo>
                  <a:lnTo>
                    <a:pt x="2607818" y="406527"/>
                  </a:lnTo>
                  <a:lnTo>
                    <a:pt x="2607818" y="252476"/>
                  </a:lnTo>
                  <a:lnTo>
                    <a:pt x="3473450" y="252476"/>
                  </a:lnTo>
                  <a:lnTo>
                    <a:pt x="3473450" y="230251"/>
                  </a:lnTo>
                  <a:lnTo>
                    <a:pt x="3473450" y="0"/>
                  </a:lnTo>
                  <a:close/>
                </a:path>
              </a:pathLst>
            </a:custGeom>
            <a:solidFill>
              <a:srgbClr val="009590"/>
            </a:solidFill>
          </p:spPr>
          <p:txBody>
            <a:bodyPr wrap="square" lIns="0" tIns="0" rIns="0" bIns="0" rtlCol="0"/>
            <a:lstStyle/>
            <a:p>
              <a:endParaRPr/>
            </a:p>
          </p:txBody>
        </p:sp>
        <p:sp>
          <p:nvSpPr>
            <p:cNvPr id="12" name="object 12"/>
            <p:cNvSpPr/>
            <p:nvPr/>
          </p:nvSpPr>
          <p:spPr>
            <a:xfrm>
              <a:off x="9685146" y="3277108"/>
              <a:ext cx="0" cy="272415"/>
            </a:xfrm>
            <a:custGeom>
              <a:avLst/>
              <a:gdLst/>
              <a:ahLst/>
              <a:cxnLst/>
              <a:rect l="l" t="t" r="r" b="b"/>
              <a:pathLst>
                <a:path h="272414">
                  <a:moveTo>
                    <a:pt x="0" y="272033"/>
                  </a:moveTo>
                  <a:lnTo>
                    <a:pt x="0" y="0"/>
                  </a:lnTo>
                </a:path>
              </a:pathLst>
            </a:custGeom>
            <a:ln w="22225">
              <a:solidFill>
                <a:srgbClr val="009590"/>
              </a:solidFill>
            </a:ln>
          </p:spPr>
          <p:txBody>
            <a:bodyPr wrap="square" lIns="0" tIns="0" rIns="0" bIns="0" rtlCol="0"/>
            <a:lstStyle/>
            <a:p>
              <a:endParaRPr/>
            </a:p>
          </p:txBody>
        </p:sp>
        <p:sp>
          <p:nvSpPr>
            <p:cNvPr id="13" name="object 13"/>
            <p:cNvSpPr/>
            <p:nvPr/>
          </p:nvSpPr>
          <p:spPr>
            <a:xfrm>
              <a:off x="6859522" y="3542425"/>
              <a:ext cx="2824480" cy="182880"/>
            </a:xfrm>
            <a:custGeom>
              <a:avLst/>
              <a:gdLst/>
              <a:ahLst/>
              <a:cxnLst/>
              <a:rect l="l" t="t" r="r" b="b"/>
              <a:pathLst>
                <a:path w="2824479" h="182879">
                  <a:moveTo>
                    <a:pt x="2824120" y="0"/>
                  </a:moveTo>
                  <a:lnTo>
                    <a:pt x="0" y="0"/>
                  </a:lnTo>
                  <a:lnTo>
                    <a:pt x="0" y="182710"/>
                  </a:lnTo>
                  <a:lnTo>
                    <a:pt x="22223" y="182710"/>
                  </a:lnTo>
                  <a:lnTo>
                    <a:pt x="22223" y="10885"/>
                  </a:lnTo>
                  <a:lnTo>
                    <a:pt x="11111" y="10885"/>
                  </a:lnTo>
                  <a:lnTo>
                    <a:pt x="22223" y="5442"/>
                  </a:lnTo>
                  <a:lnTo>
                    <a:pt x="2824120" y="5443"/>
                  </a:lnTo>
                  <a:lnTo>
                    <a:pt x="2824120" y="0"/>
                  </a:lnTo>
                  <a:close/>
                </a:path>
                <a:path w="2824479" h="182879">
                  <a:moveTo>
                    <a:pt x="22223" y="5442"/>
                  </a:moveTo>
                  <a:lnTo>
                    <a:pt x="11111" y="10885"/>
                  </a:lnTo>
                  <a:lnTo>
                    <a:pt x="22223" y="10885"/>
                  </a:lnTo>
                  <a:lnTo>
                    <a:pt x="22223" y="5442"/>
                  </a:lnTo>
                  <a:close/>
                </a:path>
                <a:path w="2824479" h="182879">
                  <a:moveTo>
                    <a:pt x="2824120" y="5443"/>
                  </a:moveTo>
                  <a:lnTo>
                    <a:pt x="22223" y="5442"/>
                  </a:lnTo>
                  <a:lnTo>
                    <a:pt x="22223" y="10885"/>
                  </a:lnTo>
                  <a:lnTo>
                    <a:pt x="2824120" y="10885"/>
                  </a:lnTo>
                  <a:lnTo>
                    <a:pt x="2824120" y="5443"/>
                  </a:lnTo>
                  <a:close/>
                </a:path>
              </a:pathLst>
            </a:custGeom>
            <a:solidFill>
              <a:srgbClr val="009590"/>
            </a:solidFill>
          </p:spPr>
          <p:txBody>
            <a:bodyPr wrap="square" lIns="0" tIns="0" rIns="0" bIns="0" rtlCol="0"/>
            <a:lstStyle/>
            <a:p>
              <a:endParaRPr/>
            </a:p>
          </p:txBody>
        </p:sp>
      </p:grpSp>
      <p:sp>
        <p:nvSpPr>
          <p:cNvPr id="14" name="object 14"/>
          <p:cNvSpPr txBox="1"/>
          <p:nvPr/>
        </p:nvSpPr>
        <p:spPr>
          <a:xfrm>
            <a:off x="3704335" y="3896105"/>
            <a:ext cx="6219190" cy="2098040"/>
          </a:xfrm>
          <a:prstGeom prst="rect">
            <a:avLst/>
          </a:prstGeom>
        </p:spPr>
        <p:txBody>
          <a:bodyPr vert="horz" wrap="square" lIns="0" tIns="12065" rIns="0" bIns="0" rtlCol="0">
            <a:spAutoFit/>
          </a:bodyPr>
          <a:lstStyle/>
          <a:p>
            <a:pPr algn="ctr">
              <a:lnSpc>
                <a:spcPts val="1855"/>
              </a:lnSpc>
              <a:spcBef>
                <a:spcPts val="95"/>
              </a:spcBef>
            </a:pPr>
            <a:r>
              <a:rPr sz="1600" b="1" dirty="0">
                <a:solidFill>
                  <a:srgbClr val="5C5B5A"/>
                </a:solidFill>
                <a:latin typeface="Arial"/>
                <a:cs typeface="Arial"/>
              </a:rPr>
              <a:t>Overall</a:t>
            </a:r>
            <a:r>
              <a:rPr sz="1600" b="1" spc="10" dirty="0">
                <a:solidFill>
                  <a:srgbClr val="5C5B5A"/>
                </a:solidFill>
                <a:latin typeface="Arial"/>
                <a:cs typeface="Arial"/>
              </a:rPr>
              <a:t> </a:t>
            </a:r>
            <a:r>
              <a:rPr sz="1600" b="1" dirty="0">
                <a:solidFill>
                  <a:srgbClr val="5C5B5A"/>
                </a:solidFill>
                <a:latin typeface="Arial"/>
                <a:cs typeface="Arial"/>
              </a:rPr>
              <a:t>Greater</a:t>
            </a:r>
            <a:r>
              <a:rPr sz="1600" b="1" spc="-30" dirty="0">
                <a:solidFill>
                  <a:srgbClr val="5C5B5A"/>
                </a:solidFill>
                <a:latin typeface="Arial"/>
                <a:cs typeface="Arial"/>
              </a:rPr>
              <a:t> </a:t>
            </a:r>
            <a:r>
              <a:rPr sz="1600" b="1" spc="-10" dirty="0">
                <a:solidFill>
                  <a:srgbClr val="5C5B5A"/>
                </a:solidFill>
                <a:latin typeface="Arial"/>
                <a:cs typeface="Arial"/>
              </a:rPr>
              <a:t>Manchester</a:t>
            </a:r>
            <a:r>
              <a:rPr sz="1600" b="1" spc="-35" dirty="0">
                <a:solidFill>
                  <a:srgbClr val="5C5B5A"/>
                </a:solidFill>
                <a:latin typeface="Arial"/>
                <a:cs typeface="Arial"/>
              </a:rPr>
              <a:t> </a:t>
            </a:r>
            <a:r>
              <a:rPr sz="1600" b="1" dirty="0">
                <a:solidFill>
                  <a:srgbClr val="5C5B5A"/>
                </a:solidFill>
                <a:latin typeface="Arial"/>
                <a:cs typeface="Arial"/>
              </a:rPr>
              <a:t>health</a:t>
            </a:r>
            <a:r>
              <a:rPr sz="1600" b="1" spc="-30" dirty="0">
                <a:solidFill>
                  <a:srgbClr val="5C5B5A"/>
                </a:solidFill>
                <a:latin typeface="Arial"/>
                <a:cs typeface="Arial"/>
              </a:rPr>
              <a:t> </a:t>
            </a:r>
            <a:r>
              <a:rPr sz="1600" b="1" dirty="0">
                <a:solidFill>
                  <a:srgbClr val="5C5B5A"/>
                </a:solidFill>
                <a:latin typeface="Arial"/>
                <a:cs typeface="Arial"/>
              </a:rPr>
              <a:t>confidence</a:t>
            </a:r>
            <a:r>
              <a:rPr sz="1600" b="1" spc="-25" dirty="0">
                <a:solidFill>
                  <a:srgbClr val="5C5B5A"/>
                </a:solidFill>
                <a:latin typeface="Arial"/>
                <a:cs typeface="Arial"/>
              </a:rPr>
              <a:t> </a:t>
            </a:r>
            <a:r>
              <a:rPr sz="1600" b="1" dirty="0">
                <a:solidFill>
                  <a:srgbClr val="5C5B5A"/>
                </a:solidFill>
                <a:latin typeface="Arial"/>
                <a:cs typeface="Arial"/>
              </a:rPr>
              <a:t>score</a:t>
            </a:r>
            <a:r>
              <a:rPr sz="1600" b="1" spc="-45" dirty="0">
                <a:solidFill>
                  <a:srgbClr val="5C5B5A"/>
                </a:solidFill>
                <a:latin typeface="Arial"/>
                <a:cs typeface="Arial"/>
              </a:rPr>
              <a:t> </a:t>
            </a:r>
            <a:r>
              <a:rPr sz="1600" b="1" dirty="0">
                <a:solidFill>
                  <a:srgbClr val="5C5B5A"/>
                </a:solidFill>
                <a:latin typeface="Arial"/>
                <a:cs typeface="Arial"/>
              </a:rPr>
              <a:t>(out</a:t>
            </a:r>
            <a:r>
              <a:rPr sz="1600" b="1" spc="-40" dirty="0">
                <a:solidFill>
                  <a:srgbClr val="5C5B5A"/>
                </a:solidFill>
                <a:latin typeface="Arial"/>
                <a:cs typeface="Arial"/>
              </a:rPr>
              <a:t> </a:t>
            </a:r>
            <a:r>
              <a:rPr sz="1600" b="1" dirty="0">
                <a:solidFill>
                  <a:srgbClr val="5C5B5A"/>
                </a:solidFill>
                <a:latin typeface="Arial"/>
                <a:cs typeface="Arial"/>
              </a:rPr>
              <a:t>of</a:t>
            </a:r>
            <a:r>
              <a:rPr sz="1600" b="1" spc="-40" dirty="0">
                <a:solidFill>
                  <a:srgbClr val="5C5B5A"/>
                </a:solidFill>
                <a:latin typeface="Arial"/>
                <a:cs typeface="Arial"/>
              </a:rPr>
              <a:t> </a:t>
            </a:r>
            <a:r>
              <a:rPr sz="1600" b="1" spc="-20" dirty="0">
                <a:solidFill>
                  <a:srgbClr val="5C5B5A"/>
                </a:solidFill>
                <a:latin typeface="Arial"/>
                <a:cs typeface="Arial"/>
              </a:rPr>
              <a:t>100)</a:t>
            </a:r>
            <a:endParaRPr sz="1600">
              <a:latin typeface="Arial"/>
              <a:cs typeface="Arial"/>
            </a:endParaRPr>
          </a:p>
          <a:p>
            <a:pPr marL="1905" algn="ctr">
              <a:lnSpc>
                <a:spcPts val="7134"/>
              </a:lnSpc>
            </a:pPr>
            <a:r>
              <a:rPr sz="6000" b="1" spc="-20" dirty="0">
                <a:solidFill>
                  <a:srgbClr val="009590"/>
                </a:solidFill>
                <a:latin typeface="Arial"/>
                <a:cs typeface="Arial"/>
              </a:rPr>
              <a:t>72.1</a:t>
            </a:r>
            <a:endParaRPr sz="6000">
              <a:latin typeface="Arial"/>
              <a:cs typeface="Arial"/>
            </a:endParaRPr>
          </a:p>
          <a:p>
            <a:pPr marL="635" algn="ctr">
              <a:lnSpc>
                <a:spcPts val="1900"/>
              </a:lnSpc>
              <a:spcBef>
                <a:spcPts val="130"/>
              </a:spcBef>
            </a:pPr>
            <a:r>
              <a:rPr sz="1600" b="1" dirty="0">
                <a:solidFill>
                  <a:srgbClr val="5C5B5A"/>
                </a:solidFill>
                <a:latin typeface="Arial"/>
                <a:cs typeface="Arial"/>
              </a:rPr>
              <a:t>This</a:t>
            </a:r>
            <a:r>
              <a:rPr sz="1600" b="1" spc="-40" dirty="0">
                <a:solidFill>
                  <a:srgbClr val="5C5B5A"/>
                </a:solidFill>
                <a:latin typeface="Arial"/>
                <a:cs typeface="Arial"/>
              </a:rPr>
              <a:t> </a:t>
            </a:r>
            <a:r>
              <a:rPr sz="1600" b="1" spc="-25" dirty="0">
                <a:solidFill>
                  <a:srgbClr val="5C5B5A"/>
                </a:solidFill>
                <a:latin typeface="Arial"/>
                <a:cs typeface="Arial"/>
              </a:rPr>
              <a:t>is</a:t>
            </a:r>
            <a:endParaRPr sz="1600">
              <a:latin typeface="Arial"/>
              <a:cs typeface="Arial"/>
            </a:endParaRPr>
          </a:p>
          <a:p>
            <a:pPr marL="635" algn="ctr">
              <a:lnSpc>
                <a:spcPts val="3340"/>
              </a:lnSpc>
            </a:pPr>
            <a:r>
              <a:rPr sz="2800" b="1" spc="-20" dirty="0">
                <a:solidFill>
                  <a:srgbClr val="009590"/>
                </a:solidFill>
                <a:latin typeface="Arial"/>
                <a:cs typeface="Arial"/>
              </a:rPr>
              <a:t>+0.1</a:t>
            </a:r>
            <a:endParaRPr sz="2800">
              <a:latin typeface="Arial"/>
              <a:cs typeface="Arial"/>
            </a:endParaRPr>
          </a:p>
          <a:p>
            <a:pPr algn="ctr">
              <a:lnSpc>
                <a:spcPct val="100000"/>
              </a:lnSpc>
              <a:spcBef>
                <a:spcPts val="35"/>
              </a:spcBef>
            </a:pPr>
            <a:r>
              <a:rPr sz="1600" b="1" dirty="0">
                <a:solidFill>
                  <a:srgbClr val="5C5B5A"/>
                </a:solidFill>
                <a:latin typeface="Arial"/>
                <a:cs typeface="Arial"/>
              </a:rPr>
              <a:t>points</a:t>
            </a:r>
            <a:r>
              <a:rPr sz="1600" b="1" spc="-30" dirty="0">
                <a:solidFill>
                  <a:srgbClr val="5C5B5A"/>
                </a:solidFill>
                <a:latin typeface="Arial"/>
                <a:cs typeface="Arial"/>
              </a:rPr>
              <a:t> </a:t>
            </a:r>
            <a:r>
              <a:rPr sz="1600" b="1" dirty="0">
                <a:solidFill>
                  <a:srgbClr val="5C5B5A"/>
                </a:solidFill>
                <a:latin typeface="Arial"/>
                <a:cs typeface="Arial"/>
              </a:rPr>
              <a:t>higher</a:t>
            </a:r>
            <a:r>
              <a:rPr sz="1600" b="1" spc="-20" dirty="0">
                <a:solidFill>
                  <a:srgbClr val="5C5B5A"/>
                </a:solidFill>
                <a:latin typeface="Arial"/>
                <a:cs typeface="Arial"/>
              </a:rPr>
              <a:t> </a:t>
            </a:r>
            <a:r>
              <a:rPr sz="1600" b="1" dirty="0">
                <a:solidFill>
                  <a:srgbClr val="5C5B5A"/>
                </a:solidFill>
                <a:latin typeface="Arial"/>
                <a:cs typeface="Arial"/>
              </a:rPr>
              <a:t>than</a:t>
            </a:r>
            <a:r>
              <a:rPr sz="1600" b="1" spc="-30" dirty="0">
                <a:solidFill>
                  <a:srgbClr val="5C5B5A"/>
                </a:solidFill>
                <a:latin typeface="Arial"/>
                <a:cs typeface="Arial"/>
              </a:rPr>
              <a:t> </a:t>
            </a:r>
            <a:r>
              <a:rPr sz="1600" b="1" dirty="0">
                <a:solidFill>
                  <a:srgbClr val="5C5B5A"/>
                </a:solidFill>
                <a:latin typeface="Arial"/>
                <a:cs typeface="Arial"/>
              </a:rPr>
              <a:t>in</a:t>
            </a:r>
            <a:r>
              <a:rPr sz="1600" b="1" spc="-40" dirty="0">
                <a:solidFill>
                  <a:srgbClr val="5C5B5A"/>
                </a:solidFill>
                <a:latin typeface="Arial"/>
                <a:cs typeface="Arial"/>
              </a:rPr>
              <a:t> </a:t>
            </a:r>
            <a:r>
              <a:rPr sz="1600" b="1" dirty="0">
                <a:solidFill>
                  <a:srgbClr val="5C5B5A"/>
                </a:solidFill>
                <a:latin typeface="Arial"/>
                <a:cs typeface="Arial"/>
              </a:rPr>
              <a:t>October</a:t>
            </a:r>
            <a:r>
              <a:rPr sz="1600" b="1" spc="-10" dirty="0">
                <a:solidFill>
                  <a:srgbClr val="5C5B5A"/>
                </a:solidFill>
                <a:latin typeface="Arial"/>
                <a:cs typeface="Arial"/>
              </a:rPr>
              <a:t> </a:t>
            </a:r>
            <a:r>
              <a:rPr sz="1600" b="1" spc="-20" dirty="0">
                <a:solidFill>
                  <a:srgbClr val="5C5B5A"/>
                </a:solidFill>
                <a:latin typeface="Arial"/>
                <a:cs typeface="Arial"/>
              </a:rPr>
              <a:t>2024</a:t>
            </a:r>
            <a:endParaRPr sz="1600">
              <a:latin typeface="Arial"/>
              <a:cs typeface="Arial"/>
            </a:endParaRPr>
          </a:p>
        </p:txBody>
      </p:sp>
      <p:graphicFrame>
        <p:nvGraphicFramePr>
          <p:cNvPr id="15" name="object 15"/>
          <p:cNvGraphicFramePr>
            <a:graphicFrameLocks noGrp="1"/>
          </p:cNvGraphicFramePr>
          <p:nvPr/>
        </p:nvGraphicFramePr>
        <p:xfrm>
          <a:off x="10532236" y="3179317"/>
          <a:ext cx="1549400" cy="3019425"/>
        </p:xfrm>
        <a:graphic>
          <a:graphicData uri="http://schemas.openxmlformats.org/drawingml/2006/table">
            <a:tbl>
              <a:tblPr firstRow="1" bandRow="1">
                <a:tableStyleId>{2D5ABB26-0587-4C30-8999-92F81FD0307C}</a:tableStyleId>
              </a:tblPr>
              <a:tblGrid>
                <a:gridCol w="763905">
                  <a:extLst>
                    <a:ext uri="{9D8B030D-6E8A-4147-A177-3AD203B41FA5}">
                      <a16:colId xmlns:a16="http://schemas.microsoft.com/office/drawing/2014/main" val="20000"/>
                    </a:ext>
                  </a:extLst>
                </a:gridCol>
                <a:gridCol w="785495">
                  <a:extLst>
                    <a:ext uri="{9D8B030D-6E8A-4147-A177-3AD203B41FA5}">
                      <a16:colId xmlns:a16="http://schemas.microsoft.com/office/drawing/2014/main" val="20001"/>
                    </a:ext>
                  </a:extLst>
                </a:gridCol>
              </a:tblGrid>
              <a:tr h="280670">
                <a:tc>
                  <a:txBody>
                    <a:bodyPr/>
                    <a:lstStyle/>
                    <a:p>
                      <a:pPr marL="635" algn="ctr">
                        <a:lnSpc>
                          <a:spcPct val="100000"/>
                        </a:lnSpc>
                        <a:spcBef>
                          <a:spcPts val="320"/>
                        </a:spcBef>
                      </a:pPr>
                      <a:r>
                        <a:rPr sz="1200" b="1" spc="-20" dirty="0">
                          <a:solidFill>
                            <a:srgbClr val="FFFFFF"/>
                          </a:solidFill>
                          <a:latin typeface="Calibri"/>
                          <a:cs typeface="Calibri"/>
                        </a:rPr>
                        <a:t>Wave</a:t>
                      </a:r>
                      <a:endParaRPr sz="120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a:txBody>
                    <a:bodyPr/>
                    <a:lstStyle/>
                    <a:p>
                      <a:pPr marL="3175" algn="ctr">
                        <a:lnSpc>
                          <a:spcPct val="100000"/>
                        </a:lnSpc>
                        <a:spcBef>
                          <a:spcPts val="320"/>
                        </a:spcBef>
                      </a:pPr>
                      <a:r>
                        <a:rPr sz="1200" b="1" spc="-25" dirty="0">
                          <a:solidFill>
                            <a:srgbClr val="FFFFFF"/>
                          </a:solidFill>
                          <a:latin typeface="Calibri"/>
                          <a:cs typeface="Calibri"/>
                        </a:rPr>
                        <a:t>HCS</a:t>
                      </a:r>
                      <a:endParaRPr sz="120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extLst>
                  <a:ext uri="{0D108BD9-81ED-4DB2-BD59-A6C34878D82A}">
                    <a16:rowId xmlns:a16="http://schemas.microsoft.com/office/drawing/2014/main" val="10000"/>
                  </a:ext>
                </a:extLst>
              </a:tr>
              <a:tr h="274320">
                <a:tc>
                  <a:txBody>
                    <a:bodyPr/>
                    <a:lstStyle/>
                    <a:p>
                      <a:pPr algn="ctr">
                        <a:lnSpc>
                          <a:spcPct val="100000"/>
                        </a:lnSpc>
                        <a:spcBef>
                          <a:spcPts val="295"/>
                        </a:spcBef>
                      </a:pPr>
                      <a:r>
                        <a:rPr sz="1200" spc="-50" dirty="0">
                          <a:latin typeface="Calibri"/>
                          <a:cs typeface="Calibri"/>
                        </a:rPr>
                        <a:t>7</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1270" algn="ctr">
                        <a:lnSpc>
                          <a:spcPct val="100000"/>
                        </a:lnSpc>
                        <a:spcBef>
                          <a:spcPts val="295"/>
                        </a:spcBef>
                      </a:pPr>
                      <a:r>
                        <a:rPr sz="1200" spc="-20" dirty="0">
                          <a:latin typeface="Calibri"/>
                          <a:cs typeface="Calibri"/>
                        </a:rPr>
                        <a:t>70.5</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1"/>
                  </a:ext>
                </a:extLst>
              </a:tr>
              <a:tr h="273685">
                <a:tc>
                  <a:txBody>
                    <a:bodyPr/>
                    <a:lstStyle/>
                    <a:p>
                      <a:pPr algn="ctr">
                        <a:lnSpc>
                          <a:spcPct val="100000"/>
                        </a:lnSpc>
                        <a:spcBef>
                          <a:spcPts val="295"/>
                        </a:spcBef>
                      </a:pPr>
                      <a:r>
                        <a:rPr sz="1200" spc="-50" dirty="0">
                          <a:latin typeface="Calibri"/>
                          <a:cs typeface="Calibri"/>
                        </a:rPr>
                        <a:t>8</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270" algn="ctr">
                        <a:lnSpc>
                          <a:spcPct val="100000"/>
                        </a:lnSpc>
                        <a:spcBef>
                          <a:spcPts val="295"/>
                        </a:spcBef>
                      </a:pPr>
                      <a:r>
                        <a:rPr sz="1200" spc="-20" dirty="0">
                          <a:latin typeface="Calibri"/>
                          <a:cs typeface="Calibri"/>
                        </a:rPr>
                        <a:t>71.8</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2"/>
                  </a:ext>
                </a:extLst>
              </a:tr>
              <a:tr h="273685">
                <a:tc>
                  <a:txBody>
                    <a:bodyPr/>
                    <a:lstStyle/>
                    <a:p>
                      <a:pPr algn="ctr">
                        <a:lnSpc>
                          <a:spcPct val="100000"/>
                        </a:lnSpc>
                        <a:spcBef>
                          <a:spcPts val="295"/>
                        </a:spcBef>
                      </a:pPr>
                      <a:r>
                        <a:rPr sz="1200" spc="-50" dirty="0">
                          <a:latin typeface="Calibri"/>
                          <a:cs typeface="Calibri"/>
                        </a:rPr>
                        <a:t>9</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270" algn="ctr">
                        <a:lnSpc>
                          <a:spcPct val="100000"/>
                        </a:lnSpc>
                        <a:spcBef>
                          <a:spcPts val="295"/>
                        </a:spcBef>
                      </a:pPr>
                      <a:r>
                        <a:rPr sz="1200" spc="-20" dirty="0">
                          <a:latin typeface="Calibri"/>
                          <a:cs typeface="Calibri"/>
                        </a:rPr>
                        <a:t>71.5</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3"/>
                  </a:ext>
                </a:extLst>
              </a:tr>
              <a:tr h="273685">
                <a:tc>
                  <a:txBody>
                    <a:bodyPr/>
                    <a:lstStyle/>
                    <a:p>
                      <a:pPr marL="1905" algn="ctr">
                        <a:lnSpc>
                          <a:spcPct val="100000"/>
                        </a:lnSpc>
                        <a:spcBef>
                          <a:spcPts val="295"/>
                        </a:spcBef>
                      </a:pPr>
                      <a:r>
                        <a:rPr sz="1200" spc="-25" dirty="0">
                          <a:latin typeface="Calibri"/>
                          <a:cs typeface="Calibri"/>
                        </a:rPr>
                        <a:t>10</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270" algn="ctr">
                        <a:lnSpc>
                          <a:spcPct val="100000"/>
                        </a:lnSpc>
                        <a:spcBef>
                          <a:spcPts val="295"/>
                        </a:spcBef>
                      </a:pPr>
                      <a:r>
                        <a:rPr sz="1200" spc="-25" dirty="0">
                          <a:latin typeface="Calibri"/>
                          <a:cs typeface="Calibri"/>
                        </a:rPr>
                        <a:t>70</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4"/>
                  </a:ext>
                </a:extLst>
              </a:tr>
              <a:tr h="273685">
                <a:tc>
                  <a:txBody>
                    <a:bodyPr/>
                    <a:lstStyle/>
                    <a:p>
                      <a:pPr marL="1905" algn="ctr">
                        <a:lnSpc>
                          <a:spcPct val="100000"/>
                        </a:lnSpc>
                        <a:spcBef>
                          <a:spcPts val="295"/>
                        </a:spcBef>
                      </a:pPr>
                      <a:r>
                        <a:rPr sz="1200" spc="-25" dirty="0">
                          <a:latin typeface="Calibri"/>
                          <a:cs typeface="Calibri"/>
                        </a:rPr>
                        <a:t>11</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270" algn="ctr">
                        <a:lnSpc>
                          <a:spcPct val="100000"/>
                        </a:lnSpc>
                        <a:spcBef>
                          <a:spcPts val="295"/>
                        </a:spcBef>
                      </a:pPr>
                      <a:r>
                        <a:rPr sz="1200" spc="-20" dirty="0">
                          <a:latin typeface="Calibri"/>
                          <a:cs typeface="Calibri"/>
                        </a:rPr>
                        <a:t>71.4</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5"/>
                  </a:ext>
                </a:extLst>
              </a:tr>
              <a:tr h="274320">
                <a:tc>
                  <a:txBody>
                    <a:bodyPr/>
                    <a:lstStyle/>
                    <a:p>
                      <a:pPr marL="1905" algn="ctr">
                        <a:lnSpc>
                          <a:spcPct val="100000"/>
                        </a:lnSpc>
                        <a:spcBef>
                          <a:spcPts val="295"/>
                        </a:spcBef>
                      </a:pPr>
                      <a:r>
                        <a:rPr sz="1200" spc="-25" dirty="0">
                          <a:latin typeface="Calibri"/>
                          <a:cs typeface="Calibri"/>
                        </a:rPr>
                        <a:t>12</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270" algn="ctr">
                        <a:lnSpc>
                          <a:spcPct val="100000"/>
                        </a:lnSpc>
                        <a:spcBef>
                          <a:spcPts val="295"/>
                        </a:spcBef>
                      </a:pPr>
                      <a:r>
                        <a:rPr sz="1200" spc="-20" dirty="0">
                          <a:latin typeface="Calibri"/>
                          <a:cs typeface="Calibri"/>
                        </a:rPr>
                        <a:t>72.1</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6"/>
                  </a:ext>
                </a:extLst>
              </a:tr>
              <a:tr h="273685">
                <a:tc>
                  <a:txBody>
                    <a:bodyPr/>
                    <a:lstStyle/>
                    <a:p>
                      <a:pPr marL="1905" algn="ctr">
                        <a:lnSpc>
                          <a:spcPct val="100000"/>
                        </a:lnSpc>
                        <a:spcBef>
                          <a:spcPts val="295"/>
                        </a:spcBef>
                      </a:pPr>
                      <a:r>
                        <a:rPr sz="1200" spc="-25" dirty="0">
                          <a:latin typeface="Calibri"/>
                          <a:cs typeface="Calibri"/>
                        </a:rPr>
                        <a:t>13</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270" algn="ctr">
                        <a:lnSpc>
                          <a:spcPct val="100000"/>
                        </a:lnSpc>
                        <a:spcBef>
                          <a:spcPts val="295"/>
                        </a:spcBef>
                      </a:pPr>
                      <a:r>
                        <a:rPr sz="1200" spc="-20" dirty="0">
                          <a:latin typeface="Calibri"/>
                          <a:cs typeface="Calibri"/>
                        </a:rPr>
                        <a:t>71.6</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7"/>
                  </a:ext>
                </a:extLst>
              </a:tr>
              <a:tr h="273685">
                <a:tc>
                  <a:txBody>
                    <a:bodyPr/>
                    <a:lstStyle/>
                    <a:p>
                      <a:pPr marL="1905" algn="ctr">
                        <a:lnSpc>
                          <a:spcPct val="100000"/>
                        </a:lnSpc>
                        <a:spcBef>
                          <a:spcPts val="295"/>
                        </a:spcBef>
                      </a:pPr>
                      <a:r>
                        <a:rPr sz="1200" spc="-25" dirty="0">
                          <a:latin typeface="Calibri"/>
                          <a:cs typeface="Calibri"/>
                        </a:rPr>
                        <a:t>14</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270" algn="ctr">
                        <a:lnSpc>
                          <a:spcPct val="100000"/>
                        </a:lnSpc>
                        <a:spcBef>
                          <a:spcPts val="295"/>
                        </a:spcBef>
                      </a:pPr>
                      <a:r>
                        <a:rPr sz="1200" spc="-20" dirty="0">
                          <a:latin typeface="Calibri"/>
                          <a:cs typeface="Calibri"/>
                        </a:rPr>
                        <a:t>71.4</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8"/>
                  </a:ext>
                </a:extLst>
              </a:tr>
              <a:tr h="273685">
                <a:tc>
                  <a:txBody>
                    <a:bodyPr/>
                    <a:lstStyle/>
                    <a:p>
                      <a:pPr marL="1905" algn="ctr">
                        <a:lnSpc>
                          <a:spcPct val="100000"/>
                        </a:lnSpc>
                        <a:spcBef>
                          <a:spcPts val="295"/>
                        </a:spcBef>
                      </a:pPr>
                      <a:r>
                        <a:rPr sz="1200" spc="-25" dirty="0">
                          <a:latin typeface="Calibri"/>
                          <a:cs typeface="Calibri"/>
                        </a:rPr>
                        <a:t>15</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270" algn="ctr">
                        <a:lnSpc>
                          <a:spcPct val="100000"/>
                        </a:lnSpc>
                        <a:spcBef>
                          <a:spcPts val="295"/>
                        </a:spcBef>
                      </a:pPr>
                      <a:r>
                        <a:rPr sz="1200" spc="-20" dirty="0">
                          <a:latin typeface="Calibri"/>
                          <a:cs typeface="Calibri"/>
                        </a:rPr>
                        <a:t>72.0</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9"/>
                  </a:ext>
                </a:extLst>
              </a:tr>
              <a:tr h="274320">
                <a:tc>
                  <a:txBody>
                    <a:bodyPr/>
                    <a:lstStyle/>
                    <a:p>
                      <a:pPr marL="1905" algn="ctr">
                        <a:lnSpc>
                          <a:spcPct val="100000"/>
                        </a:lnSpc>
                        <a:spcBef>
                          <a:spcPts val="300"/>
                        </a:spcBef>
                      </a:pPr>
                      <a:r>
                        <a:rPr sz="1200" spc="-25" dirty="0">
                          <a:latin typeface="Calibri"/>
                          <a:cs typeface="Calibri"/>
                        </a:rPr>
                        <a:t>16</a:t>
                      </a:r>
                      <a:endParaRPr sz="12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270" algn="ctr">
                        <a:lnSpc>
                          <a:spcPct val="100000"/>
                        </a:lnSpc>
                        <a:spcBef>
                          <a:spcPts val="300"/>
                        </a:spcBef>
                      </a:pPr>
                      <a:r>
                        <a:rPr sz="1200" spc="-20" dirty="0">
                          <a:latin typeface="Calibri"/>
                          <a:cs typeface="Calibri"/>
                        </a:rPr>
                        <a:t>72.1</a:t>
                      </a:r>
                      <a:endParaRPr sz="12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10"/>
                  </a:ext>
                </a:extLst>
              </a:tr>
            </a:tbl>
          </a:graphicData>
        </a:graphic>
      </p:graphicFrame>
      <p:sp>
        <p:nvSpPr>
          <p:cNvPr id="16" name="object 16"/>
          <p:cNvSpPr txBox="1"/>
          <p:nvPr/>
        </p:nvSpPr>
        <p:spPr>
          <a:xfrm>
            <a:off x="470408" y="6373774"/>
            <a:ext cx="4304665"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All </a:t>
            </a:r>
            <a:r>
              <a:rPr sz="1000" spc="-10" dirty="0">
                <a:solidFill>
                  <a:srgbClr val="7E7E7E"/>
                </a:solidFill>
                <a:latin typeface="Arial"/>
                <a:cs typeface="Arial"/>
              </a:rPr>
              <a:t>respondents</a:t>
            </a:r>
            <a:r>
              <a:rPr sz="1000" spc="-3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16,</a:t>
            </a:r>
            <a:r>
              <a:rPr sz="1000" spc="-15"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responses)</a:t>
            </a:r>
            <a:endParaRPr sz="1000">
              <a:latin typeface="Arial"/>
              <a:cs typeface="Arial"/>
            </a:endParaRPr>
          </a:p>
        </p:txBody>
      </p:sp>
      <p:sp>
        <p:nvSpPr>
          <p:cNvPr id="17" name="object 1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20</a:t>
            </a:r>
            <a:endParaRPr sz="1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350012"/>
            <a:ext cx="10918825" cy="880110"/>
          </a:xfrm>
          <a:prstGeom prst="rect">
            <a:avLst/>
          </a:prstGeom>
        </p:spPr>
        <p:txBody>
          <a:bodyPr vert="horz" wrap="square" lIns="0" tIns="47625" rIns="0" bIns="0" rtlCol="0">
            <a:spAutoFit/>
          </a:bodyPr>
          <a:lstStyle/>
          <a:p>
            <a:pPr marL="12700" marR="5080">
              <a:lnSpc>
                <a:spcPts val="2160"/>
              </a:lnSpc>
              <a:spcBef>
                <a:spcPts val="375"/>
              </a:spcBef>
            </a:pPr>
            <a:r>
              <a:rPr sz="2000" b="1" dirty="0">
                <a:solidFill>
                  <a:srgbClr val="5C5B5A"/>
                </a:solidFill>
                <a:latin typeface="Arial"/>
                <a:cs typeface="Arial"/>
              </a:rPr>
              <a:t>Among</a:t>
            </a:r>
            <a:r>
              <a:rPr sz="2000" b="1" spc="-15" dirty="0">
                <a:solidFill>
                  <a:srgbClr val="5C5B5A"/>
                </a:solidFill>
                <a:latin typeface="Arial"/>
                <a:cs typeface="Arial"/>
              </a:rPr>
              <a:t> </a:t>
            </a:r>
            <a:r>
              <a:rPr sz="2000" b="1" dirty="0">
                <a:solidFill>
                  <a:srgbClr val="5C5B5A"/>
                </a:solidFill>
                <a:latin typeface="Arial"/>
                <a:cs typeface="Arial"/>
              </a:rPr>
              <a:t>disabled</a:t>
            </a:r>
            <a:r>
              <a:rPr sz="2000" b="1" spc="-25" dirty="0">
                <a:solidFill>
                  <a:srgbClr val="5C5B5A"/>
                </a:solidFill>
                <a:latin typeface="Arial"/>
                <a:cs typeface="Arial"/>
              </a:rPr>
              <a:t> </a:t>
            </a:r>
            <a:r>
              <a:rPr sz="2000" b="1" dirty="0">
                <a:solidFill>
                  <a:srgbClr val="5C5B5A"/>
                </a:solidFill>
                <a:latin typeface="Arial"/>
                <a:cs typeface="Arial"/>
              </a:rPr>
              <a:t>respondents,</a:t>
            </a:r>
            <a:r>
              <a:rPr sz="2000" b="1" spc="-50" dirty="0">
                <a:solidFill>
                  <a:srgbClr val="5C5B5A"/>
                </a:solidFill>
                <a:latin typeface="Arial"/>
                <a:cs typeface="Arial"/>
              </a:rPr>
              <a:t> </a:t>
            </a:r>
            <a:r>
              <a:rPr sz="2000" b="1" dirty="0">
                <a:solidFill>
                  <a:srgbClr val="5C5B5A"/>
                </a:solidFill>
                <a:latin typeface="Arial"/>
                <a:cs typeface="Arial"/>
              </a:rPr>
              <a:t>the</a:t>
            </a:r>
            <a:r>
              <a:rPr sz="2000" b="1" spc="-20" dirty="0">
                <a:solidFill>
                  <a:srgbClr val="5C5B5A"/>
                </a:solidFill>
                <a:latin typeface="Arial"/>
                <a:cs typeface="Arial"/>
              </a:rPr>
              <a:t> </a:t>
            </a:r>
            <a:r>
              <a:rPr sz="2000" b="1" dirty="0">
                <a:solidFill>
                  <a:srgbClr val="009590"/>
                </a:solidFill>
                <a:latin typeface="Arial"/>
                <a:cs typeface="Arial"/>
              </a:rPr>
              <a:t>Health</a:t>
            </a:r>
            <a:r>
              <a:rPr sz="2000" b="1" spc="-35" dirty="0">
                <a:solidFill>
                  <a:srgbClr val="009590"/>
                </a:solidFill>
                <a:latin typeface="Arial"/>
                <a:cs typeface="Arial"/>
              </a:rPr>
              <a:t> </a:t>
            </a:r>
            <a:r>
              <a:rPr sz="2000" b="1" dirty="0">
                <a:solidFill>
                  <a:srgbClr val="009590"/>
                </a:solidFill>
                <a:latin typeface="Arial"/>
                <a:cs typeface="Arial"/>
              </a:rPr>
              <a:t>Confidence</a:t>
            </a:r>
            <a:r>
              <a:rPr sz="2000" b="1" spc="-30" dirty="0">
                <a:solidFill>
                  <a:srgbClr val="009590"/>
                </a:solidFill>
                <a:latin typeface="Arial"/>
                <a:cs typeface="Arial"/>
              </a:rPr>
              <a:t> </a:t>
            </a:r>
            <a:r>
              <a:rPr sz="2000" b="1" dirty="0">
                <a:solidFill>
                  <a:srgbClr val="009590"/>
                </a:solidFill>
                <a:latin typeface="Arial"/>
                <a:cs typeface="Arial"/>
              </a:rPr>
              <a:t>Score</a:t>
            </a:r>
            <a:r>
              <a:rPr sz="2000" b="1" spc="-30" dirty="0">
                <a:solidFill>
                  <a:srgbClr val="009590"/>
                </a:solidFill>
                <a:latin typeface="Arial"/>
                <a:cs typeface="Arial"/>
              </a:rPr>
              <a:t> </a:t>
            </a:r>
            <a:r>
              <a:rPr sz="2000" b="1" dirty="0">
                <a:solidFill>
                  <a:srgbClr val="009590"/>
                </a:solidFill>
                <a:latin typeface="Arial"/>
                <a:cs typeface="Arial"/>
              </a:rPr>
              <a:t>(HCS)</a:t>
            </a:r>
            <a:r>
              <a:rPr sz="2000" b="1" spc="-15" dirty="0">
                <a:solidFill>
                  <a:srgbClr val="009590"/>
                </a:solidFill>
                <a:latin typeface="Arial"/>
                <a:cs typeface="Arial"/>
              </a:rPr>
              <a:t> </a:t>
            </a:r>
            <a:r>
              <a:rPr sz="2000" b="1" dirty="0">
                <a:solidFill>
                  <a:srgbClr val="5C5B5A"/>
                </a:solidFill>
                <a:latin typeface="Arial"/>
                <a:cs typeface="Arial"/>
              </a:rPr>
              <a:t>remains</a:t>
            </a:r>
            <a:r>
              <a:rPr sz="2000" b="1" spc="-25" dirty="0">
                <a:solidFill>
                  <a:srgbClr val="5C5B5A"/>
                </a:solidFill>
                <a:latin typeface="Arial"/>
                <a:cs typeface="Arial"/>
              </a:rPr>
              <a:t> </a:t>
            </a:r>
            <a:r>
              <a:rPr sz="2000" b="1" dirty="0">
                <a:solidFill>
                  <a:srgbClr val="5C5B5A"/>
                </a:solidFill>
                <a:latin typeface="Arial"/>
                <a:cs typeface="Arial"/>
              </a:rPr>
              <a:t>64.3</a:t>
            </a:r>
            <a:r>
              <a:rPr sz="2000" b="1" spc="-20" dirty="0">
                <a:solidFill>
                  <a:srgbClr val="5C5B5A"/>
                </a:solidFill>
                <a:latin typeface="Arial"/>
                <a:cs typeface="Arial"/>
              </a:rPr>
              <a:t> </a:t>
            </a:r>
            <a:r>
              <a:rPr sz="2000" b="1" dirty="0">
                <a:solidFill>
                  <a:srgbClr val="5C5B5A"/>
                </a:solidFill>
                <a:latin typeface="Arial"/>
                <a:cs typeface="Arial"/>
              </a:rPr>
              <a:t>out</a:t>
            </a:r>
            <a:r>
              <a:rPr sz="2000" b="1" spc="-25" dirty="0">
                <a:solidFill>
                  <a:srgbClr val="5C5B5A"/>
                </a:solidFill>
                <a:latin typeface="Arial"/>
                <a:cs typeface="Arial"/>
              </a:rPr>
              <a:t> </a:t>
            </a:r>
            <a:r>
              <a:rPr sz="2000" b="1" dirty="0">
                <a:solidFill>
                  <a:srgbClr val="5C5B5A"/>
                </a:solidFill>
                <a:latin typeface="Arial"/>
                <a:cs typeface="Arial"/>
              </a:rPr>
              <a:t>of</a:t>
            </a:r>
            <a:r>
              <a:rPr sz="2000" b="1" spc="-25" dirty="0">
                <a:solidFill>
                  <a:srgbClr val="5C5B5A"/>
                </a:solidFill>
                <a:latin typeface="Arial"/>
                <a:cs typeface="Arial"/>
              </a:rPr>
              <a:t> </a:t>
            </a:r>
            <a:r>
              <a:rPr sz="2000" b="1" spc="-20" dirty="0">
                <a:solidFill>
                  <a:srgbClr val="5C5B5A"/>
                </a:solidFill>
                <a:latin typeface="Arial"/>
                <a:cs typeface="Arial"/>
              </a:rPr>
              <a:t>100, </a:t>
            </a:r>
            <a:r>
              <a:rPr sz="2000" b="1" dirty="0">
                <a:solidFill>
                  <a:srgbClr val="5C5B5A"/>
                </a:solidFill>
                <a:latin typeface="Arial"/>
                <a:cs typeface="Arial"/>
              </a:rPr>
              <a:t>as</a:t>
            </a:r>
            <a:r>
              <a:rPr sz="2000" b="1" spc="-30" dirty="0">
                <a:solidFill>
                  <a:srgbClr val="5C5B5A"/>
                </a:solidFill>
                <a:latin typeface="Arial"/>
                <a:cs typeface="Arial"/>
              </a:rPr>
              <a:t> </a:t>
            </a:r>
            <a:r>
              <a:rPr sz="2000" b="1" dirty="0">
                <a:solidFill>
                  <a:srgbClr val="5C5B5A"/>
                </a:solidFill>
                <a:latin typeface="Arial"/>
                <a:cs typeface="Arial"/>
              </a:rPr>
              <a:t>seen</a:t>
            </a:r>
            <a:r>
              <a:rPr sz="2000" b="1" spc="-35" dirty="0">
                <a:solidFill>
                  <a:srgbClr val="5C5B5A"/>
                </a:solidFill>
                <a:latin typeface="Arial"/>
                <a:cs typeface="Arial"/>
              </a:rPr>
              <a:t> </a:t>
            </a:r>
            <a:r>
              <a:rPr sz="2000" b="1" dirty="0">
                <a:solidFill>
                  <a:srgbClr val="5C5B5A"/>
                </a:solidFill>
                <a:latin typeface="Arial"/>
                <a:cs typeface="Arial"/>
              </a:rPr>
              <a:t>in</a:t>
            </a:r>
            <a:r>
              <a:rPr sz="2000" b="1" spc="-25" dirty="0">
                <a:solidFill>
                  <a:srgbClr val="5C5B5A"/>
                </a:solidFill>
                <a:latin typeface="Arial"/>
                <a:cs typeface="Arial"/>
              </a:rPr>
              <a:t> </a:t>
            </a:r>
            <a:r>
              <a:rPr sz="2000" b="1" dirty="0">
                <a:solidFill>
                  <a:srgbClr val="5C5B5A"/>
                </a:solidFill>
                <a:latin typeface="Arial"/>
                <a:cs typeface="Arial"/>
              </a:rPr>
              <a:t>October</a:t>
            </a:r>
            <a:r>
              <a:rPr sz="2000" b="1" spc="-60" dirty="0">
                <a:solidFill>
                  <a:srgbClr val="5C5B5A"/>
                </a:solidFill>
                <a:latin typeface="Arial"/>
                <a:cs typeface="Arial"/>
              </a:rPr>
              <a:t> </a:t>
            </a:r>
            <a:r>
              <a:rPr sz="2000" b="1" dirty="0">
                <a:solidFill>
                  <a:srgbClr val="5C5B5A"/>
                </a:solidFill>
                <a:latin typeface="Arial"/>
                <a:cs typeface="Arial"/>
              </a:rPr>
              <a:t>2024.</a:t>
            </a:r>
            <a:r>
              <a:rPr sz="2000" b="1" spc="-35" dirty="0">
                <a:solidFill>
                  <a:srgbClr val="5C5B5A"/>
                </a:solidFill>
                <a:latin typeface="Arial"/>
                <a:cs typeface="Arial"/>
              </a:rPr>
              <a:t> </a:t>
            </a:r>
            <a:r>
              <a:rPr sz="2000" b="1" spc="-10" dirty="0">
                <a:solidFill>
                  <a:srgbClr val="5C5B5A"/>
                </a:solidFill>
                <a:latin typeface="Arial"/>
                <a:cs typeface="Arial"/>
              </a:rPr>
              <a:t>However,</a:t>
            </a:r>
            <a:r>
              <a:rPr sz="2000" b="1" spc="-65" dirty="0">
                <a:solidFill>
                  <a:srgbClr val="5C5B5A"/>
                </a:solidFill>
                <a:latin typeface="Arial"/>
                <a:cs typeface="Arial"/>
              </a:rPr>
              <a:t> </a:t>
            </a:r>
            <a:r>
              <a:rPr sz="2000" b="1" dirty="0">
                <a:solidFill>
                  <a:srgbClr val="5C5B5A"/>
                </a:solidFill>
                <a:latin typeface="Arial"/>
                <a:cs typeface="Arial"/>
              </a:rPr>
              <a:t>similarly</a:t>
            </a:r>
            <a:r>
              <a:rPr sz="2000" b="1" spc="-55" dirty="0">
                <a:solidFill>
                  <a:srgbClr val="5C5B5A"/>
                </a:solidFill>
                <a:latin typeface="Arial"/>
                <a:cs typeface="Arial"/>
              </a:rPr>
              <a:t> </a:t>
            </a:r>
            <a:r>
              <a:rPr sz="2000" b="1" dirty="0">
                <a:solidFill>
                  <a:srgbClr val="5C5B5A"/>
                </a:solidFill>
                <a:latin typeface="Arial"/>
                <a:cs typeface="Arial"/>
              </a:rPr>
              <a:t>to</a:t>
            </a:r>
            <a:r>
              <a:rPr sz="2000" b="1" spc="-45" dirty="0">
                <a:solidFill>
                  <a:srgbClr val="5C5B5A"/>
                </a:solidFill>
                <a:latin typeface="Arial"/>
                <a:cs typeface="Arial"/>
              </a:rPr>
              <a:t> </a:t>
            </a:r>
            <a:r>
              <a:rPr sz="2000" b="1" dirty="0">
                <a:solidFill>
                  <a:srgbClr val="5C5B5A"/>
                </a:solidFill>
                <a:latin typeface="Arial"/>
                <a:cs typeface="Arial"/>
              </a:rPr>
              <a:t>with</a:t>
            </a:r>
            <a:r>
              <a:rPr sz="2000" b="1" spc="-55" dirty="0">
                <a:solidFill>
                  <a:srgbClr val="5C5B5A"/>
                </a:solidFill>
                <a:latin typeface="Arial"/>
                <a:cs typeface="Arial"/>
              </a:rPr>
              <a:t> </a:t>
            </a:r>
            <a:r>
              <a:rPr sz="2000" b="1" dirty="0">
                <a:solidFill>
                  <a:srgbClr val="5C5B5A"/>
                </a:solidFill>
                <a:latin typeface="Arial"/>
                <a:cs typeface="Arial"/>
              </a:rPr>
              <a:t>GM</a:t>
            </a:r>
            <a:r>
              <a:rPr sz="2000" b="1" spc="-35" dirty="0">
                <a:solidFill>
                  <a:srgbClr val="5C5B5A"/>
                </a:solidFill>
                <a:latin typeface="Arial"/>
                <a:cs typeface="Arial"/>
              </a:rPr>
              <a:t> </a:t>
            </a:r>
            <a:r>
              <a:rPr sz="2000" b="1" dirty="0">
                <a:solidFill>
                  <a:srgbClr val="5C5B5A"/>
                </a:solidFill>
                <a:latin typeface="Arial"/>
                <a:cs typeface="Arial"/>
              </a:rPr>
              <a:t>residents,</a:t>
            </a:r>
            <a:r>
              <a:rPr sz="2000" b="1" spc="-60" dirty="0">
                <a:solidFill>
                  <a:srgbClr val="5C5B5A"/>
                </a:solidFill>
                <a:latin typeface="Arial"/>
                <a:cs typeface="Arial"/>
              </a:rPr>
              <a:t> </a:t>
            </a:r>
            <a:r>
              <a:rPr sz="2000" b="1" dirty="0">
                <a:solidFill>
                  <a:srgbClr val="5C5B5A"/>
                </a:solidFill>
                <a:latin typeface="Arial"/>
                <a:cs typeface="Arial"/>
              </a:rPr>
              <a:t>there</a:t>
            </a:r>
            <a:r>
              <a:rPr sz="2000" b="1" spc="-45" dirty="0">
                <a:solidFill>
                  <a:srgbClr val="5C5B5A"/>
                </a:solidFill>
                <a:latin typeface="Arial"/>
                <a:cs typeface="Arial"/>
              </a:rPr>
              <a:t> </a:t>
            </a:r>
            <a:r>
              <a:rPr sz="2000" b="1" dirty="0">
                <a:solidFill>
                  <a:srgbClr val="5C5B5A"/>
                </a:solidFill>
                <a:latin typeface="Arial"/>
                <a:cs typeface="Arial"/>
              </a:rPr>
              <a:t>have</a:t>
            </a:r>
            <a:r>
              <a:rPr sz="2000" b="1" spc="-10" dirty="0">
                <a:solidFill>
                  <a:srgbClr val="5C5B5A"/>
                </a:solidFill>
                <a:latin typeface="Arial"/>
                <a:cs typeface="Arial"/>
              </a:rPr>
              <a:t> </a:t>
            </a:r>
            <a:r>
              <a:rPr sz="2000" b="1" spc="-20" dirty="0">
                <a:solidFill>
                  <a:srgbClr val="5C5B5A"/>
                </a:solidFill>
                <a:latin typeface="Arial"/>
                <a:cs typeface="Arial"/>
              </a:rPr>
              <a:t>been </a:t>
            </a:r>
            <a:r>
              <a:rPr sz="2000" b="1" dirty="0">
                <a:solidFill>
                  <a:srgbClr val="5C5B5A"/>
                </a:solidFill>
                <a:latin typeface="Arial"/>
                <a:cs typeface="Arial"/>
              </a:rPr>
              <a:t>fluctuations</a:t>
            </a:r>
            <a:r>
              <a:rPr sz="2000" b="1" spc="-65" dirty="0">
                <a:solidFill>
                  <a:srgbClr val="5C5B5A"/>
                </a:solidFill>
                <a:latin typeface="Arial"/>
                <a:cs typeface="Arial"/>
              </a:rPr>
              <a:t> </a:t>
            </a:r>
            <a:r>
              <a:rPr sz="2000" b="1" dirty="0">
                <a:solidFill>
                  <a:srgbClr val="5C5B5A"/>
                </a:solidFill>
                <a:latin typeface="Arial"/>
                <a:cs typeface="Arial"/>
              </a:rPr>
              <a:t>within</a:t>
            </a:r>
            <a:r>
              <a:rPr sz="2000" b="1" spc="-65" dirty="0">
                <a:solidFill>
                  <a:srgbClr val="5C5B5A"/>
                </a:solidFill>
                <a:latin typeface="Arial"/>
                <a:cs typeface="Arial"/>
              </a:rPr>
              <a:t> </a:t>
            </a:r>
            <a:r>
              <a:rPr sz="2000" b="1" dirty="0">
                <a:solidFill>
                  <a:srgbClr val="5C5B5A"/>
                </a:solidFill>
                <a:latin typeface="Arial"/>
                <a:cs typeface="Arial"/>
              </a:rPr>
              <a:t>each</a:t>
            </a:r>
            <a:r>
              <a:rPr sz="2000" b="1" spc="-40" dirty="0">
                <a:solidFill>
                  <a:srgbClr val="5C5B5A"/>
                </a:solidFill>
                <a:latin typeface="Arial"/>
                <a:cs typeface="Arial"/>
              </a:rPr>
              <a:t> </a:t>
            </a:r>
            <a:r>
              <a:rPr sz="2000" b="1" dirty="0">
                <a:solidFill>
                  <a:srgbClr val="5C5B5A"/>
                </a:solidFill>
                <a:latin typeface="Arial"/>
                <a:cs typeface="Arial"/>
              </a:rPr>
              <a:t>HCS</a:t>
            </a:r>
            <a:r>
              <a:rPr sz="2000" b="1" spc="-30" dirty="0">
                <a:solidFill>
                  <a:srgbClr val="5C5B5A"/>
                </a:solidFill>
                <a:latin typeface="Arial"/>
                <a:cs typeface="Arial"/>
              </a:rPr>
              <a:t> </a:t>
            </a:r>
            <a:r>
              <a:rPr sz="2000" b="1" spc="-10" dirty="0">
                <a:solidFill>
                  <a:srgbClr val="5C5B5A"/>
                </a:solidFill>
                <a:latin typeface="Arial"/>
                <a:cs typeface="Arial"/>
              </a:rPr>
              <a:t>metric.</a:t>
            </a:r>
            <a:endParaRPr sz="2000">
              <a:latin typeface="Arial"/>
              <a:cs typeface="Arial"/>
            </a:endParaRPr>
          </a:p>
        </p:txBody>
      </p:sp>
      <p:sp>
        <p:nvSpPr>
          <p:cNvPr id="3" name="object 3"/>
          <p:cNvSpPr txBox="1"/>
          <p:nvPr/>
        </p:nvSpPr>
        <p:spPr>
          <a:xfrm>
            <a:off x="509422" y="1951482"/>
            <a:ext cx="2844165" cy="1200150"/>
          </a:xfrm>
          <a:prstGeom prst="rect">
            <a:avLst/>
          </a:prstGeom>
        </p:spPr>
        <p:txBody>
          <a:bodyPr vert="horz" wrap="square" lIns="0" tIns="34290" rIns="0" bIns="0" rtlCol="0">
            <a:spAutoFit/>
          </a:bodyPr>
          <a:lstStyle/>
          <a:p>
            <a:pPr marL="12700" marR="5080" indent="1270" algn="ctr">
              <a:lnSpc>
                <a:spcPct val="90000"/>
              </a:lnSpc>
              <a:spcBef>
                <a:spcPts val="270"/>
              </a:spcBef>
            </a:pPr>
            <a:r>
              <a:rPr sz="1400" dirty="0">
                <a:solidFill>
                  <a:srgbClr val="5C5B5A"/>
                </a:solidFill>
                <a:latin typeface="Arial"/>
                <a:cs typeface="Arial"/>
              </a:rPr>
              <a:t>An</a:t>
            </a:r>
            <a:r>
              <a:rPr sz="1400" spc="-35" dirty="0">
                <a:solidFill>
                  <a:srgbClr val="5C5B5A"/>
                </a:solidFill>
                <a:latin typeface="Arial"/>
                <a:cs typeface="Arial"/>
              </a:rPr>
              <a:t> </a:t>
            </a:r>
            <a:r>
              <a:rPr sz="1400" dirty="0">
                <a:solidFill>
                  <a:srgbClr val="5C5B5A"/>
                </a:solidFill>
                <a:latin typeface="Arial"/>
                <a:cs typeface="Arial"/>
              </a:rPr>
              <a:t>overall</a:t>
            </a:r>
            <a:r>
              <a:rPr sz="1400" spc="-30" dirty="0">
                <a:solidFill>
                  <a:srgbClr val="5C5B5A"/>
                </a:solidFill>
                <a:latin typeface="Arial"/>
                <a:cs typeface="Arial"/>
              </a:rPr>
              <a:t> </a:t>
            </a:r>
            <a:r>
              <a:rPr sz="1400" dirty="0">
                <a:solidFill>
                  <a:srgbClr val="5C5B5A"/>
                </a:solidFill>
                <a:latin typeface="Arial"/>
                <a:cs typeface="Arial"/>
              </a:rPr>
              <a:t>health</a:t>
            </a:r>
            <a:r>
              <a:rPr sz="1400" spc="-50" dirty="0">
                <a:solidFill>
                  <a:srgbClr val="5C5B5A"/>
                </a:solidFill>
                <a:latin typeface="Arial"/>
                <a:cs typeface="Arial"/>
              </a:rPr>
              <a:t> </a:t>
            </a:r>
            <a:r>
              <a:rPr sz="1400" dirty="0">
                <a:solidFill>
                  <a:srgbClr val="5C5B5A"/>
                </a:solidFill>
                <a:latin typeface="Arial"/>
                <a:cs typeface="Arial"/>
              </a:rPr>
              <a:t>confidence</a:t>
            </a:r>
            <a:r>
              <a:rPr sz="1400" spc="-60" dirty="0">
                <a:solidFill>
                  <a:srgbClr val="5C5B5A"/>
                </a:solidFill>
                <a:latin typeface="Arial"/>
                <a:cs typeface="Arial"/>
              </a:rPr>
              <a:t> </a:t>
            </a:r>
            <a:r>
              <a:rPr sz="1400" spc="-10" dirty="0">
                <a:solidFill>
                  <a:srgbClr val="5C5B5A"/>
                </a:solidFill>
                <a:latin typeface="Arial"/>
                <a:cs typeface="Arial"/>
              </a:rPr>
              <a:t>score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calculated</a:t>
            </a:r>
            <a:r>
              <a:rPr sz="1400" spc="-55" dirty="0">
                <a:solidFill>
                  <a:srgbClr val="5C5B5A"/>
                </a:solidFill>
                <a:latin typeface="Arial"/>
                <a:cs typeface="Arial"/>
              </a:rPr>
              <a:t> </a:t>
            </a:r>
            <a:r>
              <a:rPr sz="1400" dirty="0">
                <a:solidFill>
                  <a:srgbClr val="5C5B5A"/>
                </a:solidFill>
                <a:latin typeface="Arial"/>
                <a:cs typeface="Arial"/>
              </a:rPr>
              <a:t>based</a:t>
            </a:r>
            <a:r>
              <a:rPr sz="1400" spc="-40"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responses</a:t>
            </a:r>
            <a:r>
              <a:rPr sz="1400" spc="-50" dirty="0">
                <a:solidFill>
                  <a:srgbClr val="5C5B5A"/>
                </a:solidFill>
                <a:latin typeface="Arial"/>
                <a:cs typeface="Arial"/>
              </a:rPr>
              <a:t> </a:t>
            </a:r>
            <a:r>
              <a:rPr sz="1400" spc="-25" dirty="0">
                <a:solidFill>
                  <a:srgbClr val="5C5B5A"/>
                </a:solidFill>
                <a:latin typeface="Arial"/>
                <a:cs typeface="Arial"/>
              </a:rPr>
              <a:t>to </a:t>
            </a:r>
            <a:r>
              <a:rPr sz="1400" dirty="0">
                <a:solidFill>
                  <a:srgbClr val="5C5B5A"/>
                </a:solidFill>
                <a:latin typeface="Arial"/>
                <a:cs typeface="Arial"/>
              </a:rPr>
              <a:t>four</a:t>
            </a:r>
            <a:r>
              <a:rPr sz="1400" spc="-45" dirty="0">
                <a:solidFill>
                  <a:srgbClr val="5C5B5A"/>
                </a:solidFill>
                <a:latin typeface="Arial"/>
                <a:cs typeface="Arial"/>
              </a:rPr>
              <a:t> </a:t>
            </a:r>
            <a:r>
              <a:rPr sz="1400" dirty="0">
                <a:solidFill>
                  <a:srgbClr val="5C5B5A"/>
                </a:solidFill>
                <a:latin typeface="Arial"/>
                <a:cs typeface="Arial"/>
              </a:rPr>
              <a:t>questions,</a:t>
            </a:r>
            <a:r>
              <a:rPr sz="1400" spc="-50" dirty="0">
                <a:solidFill>
                  <a:srgbClr val="5C5B5A"/>
                </a:solidFill>
                <a:latin typeface="Arial"/>
                <a:cs typeface="Arial"/>
              </a:rPr>
              <a:t> </a:t>
            </a:r>
            <a:r>
              <a:rPr sz="1400" dirty="0">
                <a:solidFill>
                  <a:srgbClr val="5C5B5A"/>
                </a:solidFill>
                <a:latin typeface="Arial"/>
                <a:cs typeface="Arial"/>
              </a:rPr>
              <a:t>each</a:t>
            </a:r>
            <a:r>
              <a:rPr sz="1400" spc="-40" dirty="0">
                <a:solidFill>
                  <a:srgbClr val="5C5B5A"/>
                </a:solidFill>
                <a:latin typeface="Arial"/>
                <a:cs typeface="Arial"/>
              </a:rPr>
              <a:t> </a:t>
            </a:r>
            <a:r>
              <a:rPr sz="1400" dirty="0">
                <a:solidFill>
                  <a:srgbClr val="5C5B5A"/>
                </a:solidFill>
                <a:latin typeface="Arial"/>
                <a:cs typeface="Arial"/>
              </a:rPr>
              <a:t>covering</a:t>
            </a:r>
            <a:r>
              <a:rPr sz="1400" spc="-30" dirty="0">
                <a:solidFill>
                  <a:srgbClr val="5C5B5A"/>
                </a:solidFill>
                <a:latin typeface="Arial"/>
                <a:cs typeface="Arial"/>
              </a:rPr>
              <a:t> </a:t>
            </a:r>
            <a:r>
              <a:rPr sz="1400" spc="-25" dirty="0">
                <a:solidFill>
                  <a:srgbClr val="5C5B5A"/>
                </a:solidFill>
                <a:latin typeface="Arial"/>
                <a:cs typeface="Arial"/>
              </a:rPr>
              <a:t>one</a:t>
            </a:r>
            <a:r>
              <a:rPr sz="1400" spc="500"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dirty="0">
                <a:solidFill>
                  <a:srgbClr val="5C5B5A"/>
                </a:solidFill>
                <a:latin typeface="Arial"/>
                <a:cs typeface="Arial"/>
              </a:rPr>
              <a:t>four</a:t>
            </a:r>
            <a:r>
              <a:rPr sz="1400" spc="-35" dirty="0">
                <a:solidFill>
                  <a:srgbClr val="5C5B5A"/>
                </a:solidFill>
                <a:latin typeface="Arial"/>
                <a:cs typeface="Arial"/>
              </a:rPr>
              <a:t> </a:t>
            </a:r>
            <a:r>
              <a:rPr sz="1400" dirty="0">
                <a:solidFill>
                  <a:srgbClr val="5C5B5A"/>
                </a:solidFill>
                <a:latin typeface="Arial"/>
                <a:cs typeface="Arial"/>
              </a:rPr>
              <a:t>dimensions</a:t>
            </a:r>
            <a:r>
              <a:rPr sz="1400" spc="-40" dirty="0">
                <a:solidFill>
                  <a:srgbClr val="5C5B5A"/>
                </a:solidFill>
                <a:latin typeface="Arial"/>
                <a:cs typeface="Arial"/>
              </a:rPr>
              <a:t> </a:t>
            </a:r>
            <a:r>
              <a:rPr sz="1400" dirty="0">
                <a:solidFill>
                  <a:srgbClr val="5C5B5A"/>
                </a:solidFill>
                <a:latin typeface="Arial"/>
                <a:cs typeface="Arial"/>
              </a:rPr>
              <a:t>–</a:t>
            </a:r>
            <a:r>
              <a:rPr sz="1400" spc="-10" dirty="0">
                <a:solidFill>
                  <a:srgbClr val="5C5B5A"/>
                </a:solidFill>
                <a:latin typeface="Arial"/>
                <a:cs typeface="Arial"/>
              </a:rPr>
              <a:t> access, </a:t>
            </a:r>
            <a:r>
              <a:rPr sz="1400" dirty="0">
                <a:solidFill>
                  <a:srgbClr val="5C5B5A"/>
                </a:solidFill>
                <a:latin typeface="Arial"/>
                <a:cs typeface="Arial"/>
              </a:rPr>
              <a:t>knowledge,</a:t>
            </a:r>
            <a:r>
              <a:rPr sz="1400" spc="-85" dirty="0">
                <a:solidFill>
                  <a:srgbClr val="5C5B5A"/>
                </a:solidFill>
                <a:latin typeface="Arial"/>
                <a:cs typeface="Arial"/>
              </a:rPr>
              <a:t> </a:t>
            </a:r>
            <a:r>
              <a:rPr sz="1400" dirty="0">
                <a:solidFill>
                  <a:srgbClr val="5C5B5A"/>
                </a:solidFill>
                <a:latin typeface="Arial"/>
                <a:cs typeface="Arial"/>
              </a:rPr>
              <a:t>self-</a:t>
            </a:r>
            <a:r>
              <a:rPr sz="1400" spc="-10" dirty="0">
                <a:solidFill>
                  <a:srgbClr val="5C5B5A"/>
                </a:solidFill>
                <a:latin typeface="Arial"/>
                <a:cs typeface="Arial"/>
              </a:rPr>
              <a:t>management, </a:t>
            </a:r>
            <a:r>
              <a:rPr sz="1400" dirty="0">
                <a:solidFill>
                  <a:srgbClr val="5C5B5A"/>
                </a:solidFill>
                <a:latin typeface="Arial"/>
                <a:cs typeface="Arial"/>
              </a:rPr>
              <a:t>shared</a:t>
            </a:r>
            <a:r>
              <a:rPr sz="1400" spc="-75" dirty="0">
                <a:solidFill>
                  <a:srgbClr val="5C5B5A"/>
                </a:solidFill>
                <a:latin typeface="Arial"/>
                <a:cs typeface="Arial"/>
              </a:rPr>
              <a:t> </a:t>
            </a:r>
            <a:r>
              <a:rPr sz="1400" spc="-10" dirty="0">
                <a:solidFill>
                  <a:srgbClr val="5C5B5A"/>
                </a:solidFill>
                <a:latin typeface="Arial"/>
                <a:cs typeface="Arial"/>
              </a:rPr>
              <a:t>decisions</a:t>
            </a:r>
            <a:endParaRPr sz="1400">
              <a:latin typeface="Arial"/>
              <a:cs typeface="Arial"/>
            </a:endParaRPr>
          </a:p>
        </p:txBody>
      </p:sp>
      <p:sp>
        <p:nvSpPr>
          <p:cNvPr id="4" name="object 4"/>
          <p:cNvSpPr txBox="1"/>
          <p:nvPr/>
        </p:nvSpPr>
        <p:spPr>
          <a:xfrm>
            <a:off x="542950" y="3716527"/>
            <a:ext cx="2778125" cy="623570"/>
          </a:xfrm>
          <a:prstGeom prst="rect">
            <a:avLst/>
          </a:prstGeom>
        </p:spPr>
        <p:txBody>
          <a:bodyPr vert="horz" wrap="square" lIns="0" tIns="37465" rIns="0" bIns="0" rtlCol="0">
            <a:spAutoFit/>
          </a:bodyPr>
          <a:lstStyle/>
          <a:p>
            <a:pPr marL="12700" marR="5080" algn="ctr">
              <a:lnSpc>
                <a:spcPts val="1510"/>
              </a:lnSpc>
              <a:spcBef>
                <a:spcPts val="295"/>
              </a:spcBef>
            </a:pP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a</a:t>
            </a:r>
            <a:r>
              <a:rPr sz="1400" spc="-10" dirty="0">
                <a:solidFill>
                  <a:srgbClr val="5C5B5A"/>
                </a:solidFill>
                <a:latin typeface="Arial"/>
                <a:cs typeface="Arial"/>
              </a:rPr>
              <a:t> </a:t>
            </a:r>
            <a:r>
              <a:rPr sz="1400" dirty="0">
                <a:solidFill>
                  <a:srgbClr val="5C5B5A"/>
                </a:solidFill>
                <a:latin typeface="Arial"/>
                <a:cs typeface="Arial"/>
              </a:rPr>
              <a:t>0-100</a:t>
            </a:r>
            <a:r>
              <a:rPr sz="1400" spc="-20" dirty="0">
                <a:solidFill>
                  <a:srgbClr val="5C5B5A"/>
                </a:solidFill>
                <a:latin typeface="Arial"/>
                <a:cs typeface="Arial"/>
              </a:rPr>
              <a:t> </a:t>
            </a:r>
            <a:r>
              <a:rPr sz="1400" dirty="0">
                <a:solidFill>
                  <a:srgbClr val="5C5B5A"/>
                </a:solidFill>
                <a:latin typeface="Arial"/>
                <a:cs typeface="Arial"/>
              </a:rPr>
              <a:t>scale,</a:t>
            </a:r>
            <a:r>
              <a:rPr sz="1400" spc="-40" dirty="0">
                <a:solidFill>
                  <a:srgbClr val="5C5B5A"/>
                </a:solidFill>
                <a:latin typeface="Arial"/>
                <a:cs typeface="Arial"/>
              </a:rPr>
              <a:t> </a:t>
            </a:r>
            <a:r>
              <a:rPr sz="1400" dirty="0">
                <a:solidFill>
                  <a:srgbClr val="5C5B5A"/>
                </a:solidFill>
                <a:latin typeface="Arial"/>
                <a:cs typeface="Arial"/>
              </a:rPr>
              <a:t>these</a:t>
            </a:r>
            <a:r>
              <a:rPr sz="1400" spc="-30" dirty="0">
                <a:solidFill>
                  <a:srgbClr val="5C5B5A"/>
                </a:solidFill>
                <a:latin typeface="Arial"/>
                <a:cs typeface="Arial"/>
              </a:rPr>
              <a:t> </a:t>
            </a:r>
            <a:r>
              <a:rPr sz="1400" spc="-10" dirty="0">
                <a:solidFill>
                  <a:srgbClr val="5C5B5A"/>
                </a:solidFill>
                <a:latin typeface="Arial"/>
                <a:cs typeface="Arial"/>
              </a:rPr>
              <a:t>thresholds </a:t>
            </a:r>
            <a:r>
              <a:rPr sz="1400" dirty="0">
                <a:solidFill>
                  <a:srgbClr val="5C5B5A"/>
                </a:solidFill>
                <a:latin typeface="Arial"/>
                <a:cs typeface="Arial"/>
              </a:rPr>
              <a:t>are</a:t>
            </a:r>
            <a:r>
              <a:rPr sz="1400" spc="-45" dirty="0">
                <a:solidFill>
                  <a:srgbClr val="5C5B5A"/>
                </a:solidFill>
                <a:latin typeface="Arial"/>
                <a:cs typeface="Arial"/>
              </a:rPr>
              <a:t> </a:t>
            </a:r>
            <a:r>
              <a:rPr sz="1400" dirty="0">
                <a:solidFill>
                  <a:srgbClr val="5C5B5A"/>
                </a:solidFill>
                <a:latin typeface="Arial"/>
                <a:cs typeface="Arial"/>
              </a:rPr>
              <a:t>given</a:t>
            </a:r>
            <a:r>
              <a:rPr sz="1400" spc="-2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spc="-10" dirty="0">
                <a:solidFill>
                  <a:srgbClr val="5C5B5A"/>
                </a:solidFill>
                <a:latin typeface="Arial"/>
                <a:cs typeface="Arial"/>
              </a:rPr>
              <a:t>following interpretations:</a:t>
            </a:r>
            <a:endParaRPr sz="1400">
              <a:latin typeface="Arial"/>
              <a:cs typeface="Arial"/>
            </a:endParaRPr>
          </a:p>
        </p:txBody>
      </p:sp>
      <p:graphicFrame>
        <p:nvGraphicFramePr>
          <p:cNvPr id="5" name="object 5"/>
          <p:cNvGraphicFramePr>
            <a:graphicFrameLocks noGrp="1"/>
          </p:cNvGraphicFramePr>
          <p:nvPr/>
        </p:nvGraphicFramePr>
        <p:xfrm>
          <a:off x="365061" y="4508601"/>
          <a:ext cx="3134995" cy="1201420"/>
        </p:xfrm>
        <a:graphic>
          <a:graphicData uri="http://schemas.openxmlformats.org/drawingml/2006/table">
            <a:tbl>
              <a:tblPr firstRow="1" bandRow="1">
                <a:tableStyleId>{2D5ABB26-0587-4C30-8999-92F81FD0307C}</a:tableStyleId>
              </a:tblPr>
              <a:tblGrid>
                <a:gridCol w="181102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tblGrid>
              <a:tr h="300355">
                <a:tc>
                  <a:txBody>
                    <a:bodyPr/>
                    <a:lstStyle/>
                    <a:p>
                      <a:pPr marL="156845" algn="ctr">
                        <a:lnSpc>
                          <a:spcPct val="100000"/>
                        </a:lnSpc>
                        <a:spcBef>
                          <a:spcPts val="434"/>
                        </a:spcBef>
                      </a:pPr>
                      <a:r>
                        <a:rPr sz="1200" spc="-20" dirty="0">
                          <a:latin typeface="Arial"/>
                          <a:cs typeface="Arial"/>
                        </a:rPr>
                        <a:t>High</a:t>
                      </a:r>
                      <a:endParaRPr sz="1200">
                        <a:latin typeface="Arial"/>
                        <a:cs typeface="Arial"/>
                      </a:endParaRPr>
                    </a:p>
                  </a:txBody>
                  <a:tcPr marL="0" marR="0" marT="55244" marB="0">
                    <a:solidFill>
                      <a:srgbClr val="E7E7E7"/>
                    </a:solidFill>
                  </a:tcPr>
                </a:tc>
                <a:tc>
                  <a:txBody>
                    <a:bodyPr/>
                    <a:lstStyle/>
                    <a:p>
                      <a:pPr marL="161290" algn="ctr">
                        <a:lnSpc>
                          <a:spcPct val="100000"/>
                        </a:lnSpc>
                        <a:spcBef>
                          <a:spcPts val="434"/>
                        </a:spcBef>
                      </a:pPr>
                      <a:r>
                        <a:rPr sz="1200" spc="-10" dirty="0">
                          <a:latin typeface="Arial"/>
                          <a:cs typeface="Arial"/>
                        </a:rPr>
                        <a:t>80-</a:t>
                      </a:r>
                      <a:r>
                        <a:rPr sz="1200" spc="-25" dirty="0">
                          <a:latin typeface="Arial"/>
                          <a:cs typeface="Arial"/>
                        </a:rPr>
                        <a:t>100</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0"/>
                  </a:ext>
                </a:extLst>
              </a:tr>
              <a:tr h="300355">
                <a:tc>
                  <a:txBody>
                    <a:bodyPr/>
                    <a:lstStyle/>
                    <a:p>
                      <a:pPr marL="157480" algn="ctr">
                        <a:lnSpc>
                          <a:spcPct val="100000"/>
                        </a:lnSpc>
                        <a:spcBef>
                          <a:spcPts val="434"/>
                        </a:spcBef>
                      </a:pPr>
                      <a:r>
                        <a:rPr sz="1200" spc="-10" dirty="0">
                          <a:latin typeface="Arial"/>
                          <a:cs typeface="Arial"/>
                        </a:rPr>
                        <a:t>Moderate</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60-</a:t>
                      </a:r>
                      <a:r>
                        <a:rPr sz="1200" spc="-25" dirty="0">
                          <a:latin typeface="Arial"/>
                          <a:cs typeface="Arial"/>
                        </a:rPr>
                        <a:t>79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1"/>
                  </a:ext>
                </a:extLst>
              </a:tr>
              <a:tr h="300355">
                <a:tc>
                  <a:txBody>
                    <a:bodyPr/>
                    <a:lstStyle/>
                    <a:p>
                      <a:pPr marL="160020" algn="ctr">
                        <a:lnSpc>
                          <a:spcPct val="100000"/>
                        </a:lnSpc>
                        <a:spcBef>
                          <a:spcPts val="434"/>
                        </a:spcBef>
                      </a:pPr>
                      <a:r>
                        <a:rPr sz="1200" spc="-25" dirty="0">
                          <a:latin typeface="Arial"/>
                          <a:cs typeface="Arial"/>
                        </a:rPr>
                        <a:t>Low</a:t>
                      </a:r>
                      <a:endParaRPr sz="1200">
                        <a:latin typeface="Arial"/>
                        <a:cs typeface="Arial"/>
                      </a:endParaRPr>
                    </a:p>
                  </a:txBody>
                  <a:tcPr marL="0" marR="0" marT="55244" marB="0">
                    <a:solidFill>
                      <a:srgbClr val="E7E7E7"/>
                    </a:solidFill>
                  </a:tcPr>
                </a:tc>
                <a:tc>
                  <a:txBody>
                    <a:bodyPr/>
                    <a:lstStyle/>
                    <a:p>
                      <a:pPr marL="158115" algn="ctr">
                        <a:lnSpc>
                          <a:spcPct val="100000"/>
                        </a:lnSpc>
                        <a:spcBef>
                          <a:spcPts val="434"/>
                        </a:spcBef>
                      </a:pPr>
                      <a:r>
                        <a:rPr sz="1200" spc="-10" dirty="0">
                          <a:latin typeface="Arial"/>
                          <a:cs typeface="Arial"/>
                        </a:rPr>
                        <a:t>40-</a:t>
                      </a:r>
                      <a:r>
                        <a:rPr sz="1200" spc="-25" dirty="0">
                          <a:latin typeface="Arial"/>
                          <a:cs typeface="Arial"/>
                        </a:rPr>
                        <a:t>59</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2"/>
                  </a:ext>
                </a:extLst>
              </a:tr>
              <a:tr h="300355">
                <a:tc>
                  <a:txBody>
                    <a:bodyPr/>
                    <a:lstStyle/>
                    <a:p>
                      <a:pPr marL="158750" algn="ctr">
                        <a:lnSpc>
                          <a:spcPct val="100000"/>
                        </a:lnSpc>
                        <a:spcBef>
                          <a:spcPts val="434"/>
                        </a:spcBef>
                      </a:pPr>
                      <a:r>
                        <a:rPr sz="1200" spc="-10" dirty="0">
                          <a:latin typeface="Arial"/>
                          <a:cs typeface="Arial"/>
                        </a:rPr>
                        <a:t>Very</a:t>
                      </a:r>
                      <a:r>
                        <a:rPr sz="1200" spc="-50" dirty="0">
                          <a:latin typeface="Arial"/>
                          <a:cs typeface="Arial"/>
                        </a:rPr>
                        <a:t> </a:t>
                      </a:r>
                      <a:r>
                        <a:rPr sz="1200" spc="-25" dirty="0">
                          <a:latin typeface="Arial"/>
                          <a:cs typeface="Arial"/>
                        </a:rPr>
                        <a:t>low</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0-</a:t>
                      </a:r>
                      <a:r>
                        <a:rPr sz="1200" spc="-25" dirty="0">
                          <a:latin typeface="Arial"/>
                          <a:cs typeface="Arial"/>
                        </a:rPr>
                        <a:t>39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3"/>
                  </a:ext>
                </a:extLst>
              </a:tr>
            </a:tbl>
          </a:graphicData>
        </a:graphic>
      </p:graphicFrame>
      <p:graphicFrame>
        <p:nvGraphicFramePr>
          <p:cNvPr id="6" name="object 6"/>
          <p:cNvGraphicFramePr>
            <a:graphicFrameLocks noGrp="1"/>
          </p:cNvGraphicFramePr>
          <p:nvPr/>
        </p:nvGraphicFramePr>
        <p:xfrm>
          <a:off x="3483483" y="1954148"/>
          <a:ext cx="6783704" cy="1235075"/>
        </p:xfrm>
        <a:graphic>
          <a:graphicData uri="http://schemas.openxmlformats.org/drawingml/2006/table">
            <a:tbl>
              <a:tblPr firstRow="1" bandRow="1">
                <a:tableStyleId>{2D5ABB26-0587-4C30-8999-92F81FD0307C}</a:tableStyleId>
              </a:tblPr>
              <a:tblGrid>
                <a:gridCol w="1492250">
                  <a:extLst>
                    <a:ext uri="{9D8B030D-6E8A-4147-A177-3AD203B41FA5}">
                      <a16:colId xmlns:a16="http://schemas.microsoft.com/office/drawing/2014/main" val="20000"/>
                    </a:ext>
                  </a:extLst>
                </a:gridCol>
                <a:gridCol w="1633855">
                  <a:extLst>
                    <a:ext uri="{9D8B030D-6E8A-4147-A177-3AD203B41FA5}">
                      <a16:colId xmlns:a16="http://schemas.microsoft.com/office/drawing/2014/main" val="20001"/>
                    </a:ext>
                  </a:extLst>
                </a:gridCol>
                <a:gridCol w="2001520">
                  <a:extLst>
                    <a:ext uri="{9D8B030D-6E8A-4147-A177-3AD203B41FA5}">
                      <a16:colId xmlns:a16="http://schemas.microsoft.com/office/drawing/2014/main" val="20002"/>
                    </a:ext>
                  </a:extLst>
                </a:gridCol>
                <a:gridCol w="1656079">
                  <a:extLst>
                    <a:ext uri="{9D8B030D-6E8A-4147-A177-3AD203B41FA5}">
                      <a16:colId xmlns:a16="http://schemas.microsoft.com/office/drawing/2014/main" val="20003"/>
                    </a:ext>
                  </a:extLst>
                </a:gridCol>
              </a:tblGrid>
              <a:tr h="208915">
                <a:tc>
                  <a:txBody>
                    <a:bodyPr/>
                    <a:lstStyle/>
                    <a:p>
                      <a:pPr marR="210185" algn="ctr">
                        <a:lnSpc>
                          <a:spcPts val="1545"/>
                        </a:lnSpc>
                      </a:pPr>
                      <a:r>
                        <a:rPr sz="1400" b="1" spc="-10" dirty="0">
                          <a:solidFill>
                            <a:srgbClr val="5C5B5A"/>
                          </a:solidFill>
                          <a:latin typeface="Arial"/>
                          <a:cs typeface="Arial"/>
                        </a:rPr>
                        <a:t>Access</a:t>
                      </a:r>
                      <a:endParaRPr sz="1400">
                        <a:latin typeface="Arial"/>
                        <a:cs typeface="Arial"/>
                      </a:endParaRPr>
                    </a:p>
                  </a:txBody>
                  <a:tcPr marL="0" marR="0" marT="0" marB="0"/>
                </a:tc>
                <a:tc>
                  <a:txBody>
                    <a:bodyPr/>
                    <a:lstStyle/>
                    <a:p>
                      <a:pPr marR="5715" algn="ctr">
                        <a:lnSpc>
                          <a:spcPts val="1545"/>
                        </a:lnSpc>
                      </a:pPr>
                      <a:r>
                        <a:rPr sz="1400" b="1" spc="-10" dirty="0">
                          <a:solidFill>
                            <a:srgbClr val="5C5B5A"/>
                          </a:solidFill>
                          <a:latin typeface="Arial"/>
                          <a:cs typeface="Arial"/>
                        </a:rPr>
                        <a:t>Knowledge</a:t>
                      </a:r>
                      <a:endParaRPr sz="1400">
                        <a:latin typeface="Arial"/>
                        <a:cs typeface="Arial"/>
                      </a:endParaRPr>
                    </a:p>
                  </a:txBody>
                  <a:tcPr marL="0" marR="0" marT="0" marB="0"/>
                </a:tc>
                <a:tc>
                  <a:txBody>
                    <a:bodyPr/>
                    <a:lstStyle/>
                    <a:p>
                      <a:pPr marL="13335" algn="ctr">
                        <a:lnSpc>
                          <a:spcPts val="1545"/>
                        </a:lnSpc>
                      </a:pPr>
                      <a:r>
                        <a:rPr sz="1400" b="1" dirty="0">
                          <a:solidFill>
                            <a:srgbClr val="5C5B5A"/>
                          </a:solidFill>
                          <a:latin typeface="Arial"/>
                          <a:cs typeface="Arial"/>
                        </a:rPr>
                        <a:t>Self-</a:t>
                      </a:r>
                      <a:r>
                        <a:rPr sz="1400" b="1" spc="-10" dirty="0">
                          <a:solidFill>
                            <a:srgbClr val="5C5B5A"/>
                          </a:solidFill>
                          <a:latin typeface="Arial"/>
                          <a:cs typeface="Arial"/>
                        </a:rPr>
                        <a:t>management</a:t>
                      </a:r>
                      <a:endParaRPr sz="1400">
                        <a:latin typeface="Arial"/>
                        <a:cs typeface="Arial"/>
                      </a:endParaRPr>
                    </a:p>
                  </a:txBody>
                  <a:tcPr marL="0" marR="0" marT="0" marB="0"/>
                </a:tc>
                <a:tc>
                  <a:txBody>
                    <a:bodyPr/>
                    <a:lstStyle/>
                    <a:p>
                      <a:pPr marL="219075" algn="ctr">
                        <a:lnSpc>
                          <a:spcPts val="1545"/>
                        </a:lnSpc>
                      </a:pPr>
                      <a:r>
                        <a:rPr sz="1400" b="1" dirty="0">
                          <a:solidFill>
                            <a:srgbClr val="5C5B5A"/>
                          </a:solidFill>
                          <a:latin typeface="Arial"/>
                          <a:cs typeface="Arial"/>
                        </a:rPr>
                        <a:t>Shared</a:t>
                      </a:r>
                      <a:r>
                        <a:rPr sz="1400" b="1" spc="-50" dirty="0">
                          <a:solidFill>
                            <a:srgbClr val="5C5B5A"/>
                          </a:solidFill>
                          <a:latin typeface="Arial"/>
                          <a:cs typeface="Arial"/>
                        </a:rPr>
                        <a:t> </a:t>
                      </a:r>
                      <a:r>
                        <a:rPr sz="1400" b="1" spc="-10" dirty="0">
                          <a:solidFill>
                            <a:srgbClr val="5C5B5A"/>
                          </a:solidFill>
                          <a:latin typeface="Arial"/>
                          <a:cs typeface="Arial"/>
                        </a:rPr>
                        <a:t>decision</a:t>
                      </a:r>
                      <a:endParaRPr sz="1400">
                        <a:latin typeface="Arial"/>
                        <a:cs typeface="Arial"/>
                      </a:endParaRPr>
                    </a:p>
                  </a:txBody>
                  <a:tcPr marL="0" marR="0" marT="0" marB="0"/>
                </a:tc>
                <a:extLst>
                  <a:ext uri="{0D108BD9-81ED-4DB2-BD59-A6C34878D82A}">
                    <a16:rowId xmlns:a16="http://schemas.microsoft.com/office/drawing/2014/main" val="10000"/>
                  </a:ext>
                </a:extLst>
              </a:tr>
              <a:tr h="300990">
                <a:tc>
                  <a:txBody>
                    <a:bodyPr/>
                    <a:lstStyle/>
                    <a:p>
                      <a:pPr marR="212090" algn="ctr">
                        <a:lnSpc>
                          <a:spcPts val="2270"/>
                        </a:lnSpc>
                      </a:pPr>
                      <a:r>
                        <a:rPr sz="2000" b="1" spc="-20" dirty="0">
                          <a:solidFill>
                            <a:srgbClr val="009590"/>
                          </a:solidFill>
                          <a:latin typeface="Arial"/>
                          <a:cs typeface="Arial"/>
                        </a:rPr>
                        <a:t>60.0</a:t>
                      </a:r>
                      <a:endParaRPr sz="2000">
                        <a:latin typeface="Arial"/>
                        <a:cs typeface="Arial"/>
                      </a:endParaRPr>
                    </a:p>
                  </a:txBody>
                  <a:tcPr marL="0" marR="0" marT="0" marB="0"/>
                </a:tc>
                <a:tc>
                  <a:txBody>
                    <a:bodyPr/>
                    <a:lstStyle/>
                    <a:p>
                      <a:pPr marR="5715" algn="ctr">
                        <a:lnSpc>
                          <a:spcPts val="2270"/>
                        </a:lnSpc>
                      </a:pPr>
                      <a:r>
                        <a:rPr sz="2000" b="1" spc="-20" dirty="0">
                          <a:solidFill>
                            <a:srgbClr val="009590"/>
                          </a:solidFill>
                          <a:latin typeface="Arial"/>
                          <a:cs typeface="Arial"/>
                        </a:rPr>
                        <a:t>62.4</a:t>
                      </a:r>
                      <a:endParaRPr sz="2000">
                        <a:latin typeface="Arial"/>
                        <a:cs typeface="Arial"/>
                      </a:endParaRPr>
                    </a:p>
                  </a:txBody>
                  <a:tcPr marL="0" marR="0" marT="0" marB="0"/>
                </a:tc>
                <a:tc>
                  <a:txBody>
                    <a:bodyPr/>
                    <a:lstStyle/>
                    <a:p>
                      <a:pPr marL="10795" algn="ctr">
                        <a:lnSpc>
                          <a:spcPts val="2270"/>
                        </a:lnSpc>
                      </a:pPr>
                      <a:r>
                        <a:rPr sz="2000" b="1" spc="-20" dirty="0">
                          <a:solidFill>
                            <a:srgbClr val="009590"/>
                          </a:solidFill>
                          <a:latin typeface="Arial"/>
                          <a:cs typeface="Arial"/>
                        </a:rPr>
                        <a:t>59.4</a:t>
                      </a:r>
                      <a:endParaRPr sz="2000">
                        <a:latin typeface="Arial"/>
                        <a:cs typeface="Arial"/>
                      </a:endParaRPr>
                    </a:p>
                  </a:txBody>
                  <a:tcPr marL="0" marR="0" marT="0" marB="0"/>
                </a:tc>
                <a:tc>
                  <a:txBody>
                    <a:bodyPr/>
                    <a:lstStyle/>
                    <a:p>
                      <a:pPr marL="219075" algn="ctr">
                        <a:lnSpc>
                          <a:spcPts val="2270"/>
                        </a:lnSpc>
                      </a:pPr>
                      <a:r>
                        <a:rPr sz="2000" b="1" spc="-20" dirty="0">
                          <a:solidFill>
                            <a:srgbClr val="009590"/>
                          </a:solidFill>
                          <a:latin typeface="Arial"/>
                          <a:cs typeface="Arial"/>
                        </a:rPr>
                        <a:t>75.5</a:t>
                      </a:r>
                      <a:endParaRPr sz="2000">
                        <a:latin typeface="Arial"/>
                        <a:cs typeface="Arial"/>
                      </a:endParaRPr>
                    </a:p>
                  </a:txBody>
                  <a:tcPr marL="0" marR="0" marT="0" marB="0"/>
                </a:tc>
                <a:extLst>
                  <a:ext uri="{0D108BD9-81ED-4DB2-BD59-A6C34878D82A}">
                    <a16:rowId xmlns:a16="http://schemas.microsoft.com/office/drawing/2014/main" val="10001"/>
                  </a:ext>
                </a:extLst>
              </a:tr>
              <a:tr h="183515">
                <a:tc>
                  <a:txBody>
                    <a:bodyPr/>
                    <a:lstStyle/>
                    <a:p>
                      <a:pPr marR="211454" algn="ctr">
                        <a:lnSpc>
                          <a:spcPts val="1350"/>
                        </a:lnSpc>
                      </a:pPr>
                      <a:r>
                        <a:rPr sz="1200" spc="-20" dirty="0">
                          <a:solidFill>
                            <a:srgbClr val="009590"/>
                          </a:solidFill>
                          <a:latin typeface="Arial"/>
                          <a:cs typeface="Arial"/>
                        </a:rPr>
                        <a:t>+1.5</a:t>
                      </a:r>
                      <a:endParaRPr sz="1200">
                        <a:latin typeface="Arial"/>
                        <a:cs typeface="Arial"/>
                      </a:endParaRPr>
                    </a:p>
                  </a:txBody>
                  <a:tcPr marL="0" marR="0" marT="0" marB="0"/>
                </a:tc>
                <a:tc>
                  <a:txBody>
                    <a:bodyPr/>
                    <a:lstStyle/>
                    <a:p>
                      <a:pPr marR="5080" algn="ctr">
                        <a:lnSpc>
                          <a:spcPts val="1350"/>
                        </a:lnSpc>
                      </a:pPr>
                      <a:r>
                        <a:rPr sz="1200" spc="-20" dirty="0">
                          <a:solidFill>
                            <a:srgbClr val="009590"/>
                          </a:solidFill>
                          <a:latin typeface="Arial"/>
                          <a:cs typeface="Arial"/>
                        </a:rPr>
                        <a:t>+0.1</a:t>
                      </a:r>
                      <a:endParaRPr sz="1200">
                        <a:latin typeface="Arial"/>
                        <a:cs typeface="Arial"/>
                      </a:endParaRPr>
                    </a:p>
                  </a:txBody>
                  <a:tcPr marL="0" marR="0" marT="0" marB="0"/>
                </a:tc>
                <a:tc>
                  <a:txBody>
                    <a:bodyPr/>
                    <a:lstStyle/>
                    <a:p>
                      <a:pPr marL="12065" algn="ctr">
                        <a:lnSpc>
                          <a:spcPts val="1350"/>
                        </a:lnSpc>
                      </a:pPr>
                      <a:r>
                        <a:rPr sz="1200" spc="-20" dirty="0">
                          <a:solidFill>
                            <a:srgbClr val="009590"/>
                          </a:solidFill>
                          <a:latin typeface="Arial"/>
                          <a:cs typeface="Arial"/>
                        </a:rPr>
                        <a:t>+0.4</a:t>
                      </a:r>
                      <a:endParaRPr sz="1200">
                        <a:latin typeface="Arial"/>
                        <a:cs typeface="Arial"/>
                      </a:endParaRPr>
                    </a:p>
                  </a:txBody>
                  <a:tcPr marL="0" marR="0" marT="0" marB="0"/>
                </a:tc>
                <a:tc>
                  <a:txBody>
                    <a:bodyPr/>
                    <a:lstStyle/>
                    <a:p>
                      <a:pPr marL="21844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2.0</a:t>
                      </a:r>
                      <a:endParaRPr sz="1200">
                        <a:latin typeface="Arial"/>
                        <a:cs typeface="Arial"/>
                      </a:endParaRPr>
                    </a:p>
                  </a:txBody>
                  <a:tcPr marL="0" marR="0" marT="0" marB="0"/>
                </a:tc>
                <a:extLst>
                  <a:ext uri="{0D108BD9-81ED-4DB2-BD59-A6C34878D82A}">
                    <a16:rowId xmlns:a16="http://schemas.microsoft.com/office/drawing/2014/main" val="10002"/>
                  </a:ext>
                </a:extLst>
              </a:tr>
              <a:tr h="182880">
                <a:tc>
                  <a:txBody>
                    <a:bodyPr/>
                    <a:lstStyle/>
                    <a:p>
                      <a:pPr marR="210185"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R="381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L="1270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L="220979"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extLst>
                  <a:ext uri="{0D108BD9-81ED-4DB2-BD59-A6C34878D82A}">
                    <a16:rowId xmlns:a16="http://schemas.microsoft.com/office/drawing/2014/main" val="10003"/>
                  </a:ext>
                </a:extLst>
              </a:tr>
              <a:tr h="182245">
                <a:tc>
                  <a:txBody>
                    <a:bodyPr/>
                    <a:lstStyle/>
                    <a:p>
                      <a:pPr marR="212090" algn="ctr">
                        <a:lnSpc>
                          <a:spcPts val="1340"/>
                        </a:lnSpc>
                      </a:pP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15" dirty="0">
                          <a:solidFill>
                            <a:srgbClr val="5C5B5A"/>
                          </a:solidFill>
                          <a:latin typeface="Arial"/>
                          <a:cs typeface="Arial"/>
                        </a:rPr>
                        <a:t> </a:t>
                      </a:r>
                      <a:r>
                        <a:rPr sz="1200" dirty="0">
                          <a:solidFill>
                            <a:srgbClr val="5C5B5A"/>
                          </a:solidFill>
                          <a:latin typeface="Arial"/>
                          <a:cs typeface="Arial"/>
                        </a:rPr>
                        <a:t>get</a:t>
                      </a:r>
                      <a:r>
                        <a:rPr sz="1200" spc="-1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spc="-20" dirty="0">
                          <a:solidFill>
                            <a:srgbClr val="5C5B5A"/>
                          </a:solidFill>
                          <a:latin typeface="Arial"/>
                          <a:cs typeface="Arial"/>
                        </a:rPr>
                        <a:t>right</a:t>
                      </a:r>
                      <a:endParaRPr sz="1200">
                        <a:latin typeface="Arial"/>
                        <a:cs typeface="Arial"/>
                      </a:endParaRPr>
                    </a:p>
                  </a:txBody>
                  <a:tcPr marL="0" marR="0" marT="0" marB="0"/>
                </a:tc>
                <a:tc>
                  <a:txBody>
                    <a:bodyPr/>
                    <a:lstStyle/>
                    <a:p>
                      <a:pPr marR="6985" algn="ctr">
                        <a:lnSpc>
                          <a:spcPts val="1340"/>
                        </a:lnSpc>
                      </a:pPr>
                      <a:r>
                        <a:rPr sz="1200" dirty="0">
                          <a:solidFill>
                            <a:srgbClr val="5C5B5A"/>
                          </a:solidFill>
                          <a:latin typeface="Arial"/>
                          <a:cs typeface="Arial"/>
                        </a:rPr>
                        <a:t>‘I know</a:t>
                      </a:r>
                      <a:r>
                        <a:rPr sz="1200" spc="-15" dirty="0">
                          <a:solidFill>
                            <a:srgbClr val="5C5B5A"/>
                          </a:solidFill>
                          <a:latin typeface="Arial"/>
                          <a:cs typeface="Arial"/>
                        </a:rPr>
                        <a:t> </a:t>
                      </a:r>
                      <a:r>
                        <a:rPr sz="1200" spc="-10" dirty="0">
                          <a:solidFill>
                            <a:srgbClr val="5C5B5A"/>
                          </a:solidFill>
                          <a:latin typeface="Arial"/>
                          <a:cs typeface="Arial"/>
                        </a:rPr>
                        <a:t>enough</a:t>
                      </a:r>
                      <a:endParaRPr sz="1200">
                        <a:latin typeface="Arial"/>
                        <a:cs typeface="Arial"/>
                      </a:endParaRPr>
                    </a:p>
                  </a:txBody>
                  <a:tcPr marL="0" marR="0" marT="0" marB="0"/>
                </a:tc>
                <a:tc>
                  <a:txBody>
                    <a:bodyPr/>
                    <a:lstStyle/>
                    <a:p>
                      <a:pPr marL="12065" algn="ctr">
                        <a:lnSpc>
                          <a:spcPts val="1340"/>
                        </a:lnSpc>
                      </a:pP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10" dirty="0">
                          <a:solidFill>
                            <a:srgbClr val="5C5B5A"/>
                          </a:solidFill>
                          <a:latin typeface="Arial"/>
                          <a:cs typeface="Arial"/>
                        </a:rPr>
                        <a:t> </a:t>
                      </a:r>
                      <a:r>
                        <a:rPr sz="1200" dirty="0">
                          <a:solidFill>
                            <a:srgbClr val="5C5B5A"/>
                          </a:solidFill>
                          <a:latin typeface="Arial"/>
                          <a:cs typeface="Arial"/>
                        </a:rPr>
                        <a:t>look</a:t>
                      </a:r>
                      <a:r>
                        <a:rPr sz="1200" spc="-25" dirty="0">
                          <a:solidFill>
                            <a:srgbClr val="5C5B5A"/>
                          </a:solidFill>
                          <a:latin typeface="Arial"/>
                          <a:cs typeface="Arial"/>
                        </a:rPr>
                        <a:t> </a:t>
                      </a:r>
                      <a:r>
                        <a:rPr sz="1200" dirty="0">
                          <a:solidFill>
                            <a:srgbClr val="5C5B5A"/>
                          </a:solidFill>
                          <a:latin typeface="Arial"/>
                          <a:cs typeface="Arial"/>
                        </a:rPr>
                        <a:t>after</a:t>
                      </a:r>
                      <a:r>
                        <a:rPr sz="1200" spc="-30" dirty="0">
                          <a:solidFill>
                            <a:srgbClr val="5C5B5A"/>
                          </a:solidFill>
                          <a:latin typeface="Arial"/>
                          <a:cs typeface="Arial"/>
                        </a:rPr>
                        <a:t> </a:t>
                      </a:r>
                      <a:r>
                        <a:rPr sz="1200" spc="-25" dirty="0">
                          <a:solidFill>
                            <a:srgbClr val="5C5B5A"/>
                          </a:solidFill>
                          <a:latin typeface="Arial"/>
                          <a:cs typeface="Arial"/>
                        </a:rPr>
                        <a:t>my</a:t>
                      </a:r>
                      <a:endParaRPr sz="1200">
                        <a:latin typeface="Arial"/>
                        <a:cs typeface="Arial"/>
                      </a:endParaRPr>
                    </a:p>
                  </a:txBody>
                  <a:tcPr marL="0" marR="0" marT="0" marB="0"/>
                </a:tc>
                <a:tc>
                  <a:txBody>
                    <a:bodyPr/>
                    <a:lstStyle/>
                    <a:p>
                      <a:pPr marL="217804" algn="ctr">
                        <a:lnSpc>
                          <a:spcPts val="1340"/>
                        </a:lnSpc>
                      </a:pPr>
                      <a:r>
                        <a:rPr sz="1200" dirty="0">
                          <a:solidFill>
                            <a:srgbClr val="5C5B5A"/>
                          </a:solidFill>
                          <a:latin typeface="Arial"/>
                          <a:cs typeface="Arial"/>
                        </a:rPr>
                        <a:t>‘I</a:t>
                      </a:r>
                      <a:r>
                        <a:rPr sz="1200" spc="-15" dirty="0">
                          <a:solidFill>
                            <a:srgbClr val="5C5B5A"/>
                          </a:solidFill>
                          <a:latin typeface="Arial"/>
                          <a:cs typeface="Arial"/>
                        </a:rPr>
                        <a:t> </a:t>
                      </a:r>
                      <a:r>
                        <a:rPr sz="1200" dirty="0">
                          <a:solidFill>
                            <a:srgbClr val="5C5B5A"/>
                          </a:solidFill>
                          <a:latin typeface="Arial"/>
                          <a:cs typeface="Arial"/>
                        </a:rPr>
                        <a:t>am</a:t>
                      </a:r>
                      <a:r>
                        <a:rPr sz="1200" spc="-15" dirty="0">
                          <a:solidFill>
                            <a:srgbClr val="5C5B5A"/>
                          </a:solidFill>
                          <a:latin typeface="Arial"/>
                          <a:cs typeface="Arial"/>
                        </a:rPr>
                        <a:t> </a:t>
                      </a:r>
                      <a:r>
                        <a:rPr sz="1200" dirty="0">
                          <a:solidFill>
                            <a:srgbClr val="5C5B5A"/>
                          </a:solidFill>
                          <a:latin typeface="Arial"/>
                          <a:cs typeface="Arial"/>
                        </a:rPr>
                        <a:t>involved</a:t>
                      </a:r>
                      <a:r>
                        <a:rPr sz="1200" spc="-25" dirty="0">
                          <a:solidFill>
                            <a:srgbClr val="5C5B5A"/>
                          </a:solidFill>
                          <a:latin typeface="Arial"/>
                          <a:cs typeface="Arial"/>
                        </a:rPr>
                        <a:t> in</a:t>
                      </a:r>
                      <a:endParaRPr sz="1200">
                        <a:latin typeface="Arial"/>
                        <a:cs typeface="Arial"/>
                      </a:endParaRPr>
                    </a:p>
                  </a:txBody>
                  <a:tcPr marL="0" marR="0" marT="0" marB="0"/>
                </a:tc>
                <a:extLst>
                  <a:ext uri="{0D108BD9-81ED-4DB2-BD59-A6C34878D82A}">
                    <a16:rowId xmlns:a16="http://schemas.microsoft.com/office/drawing/2014/main" val="10004"/>
                  </a:ext>
                </a:extLst>
              </a:tr>
              <a:tr h="176530">
                <a:tc>
                  <a:txBody>
                    <a:bodyPr/>
                    <a:lstStyle/>
                    <a:p>
                      <a:pPr marR="212725" algn="ctr">
                        <a:lnSpc>
                          <a:spcPts val="1290"/>
                        </a:lnSpc>
                      </a:pPr>
                      <a:r>
                        <a:rPr sz="1200" dirty="0">
                          <a:solidFill>
                            <a:srgbClr val="5C5B5A"/>
                          </a:solidFill>
                          <a:latin typeface="Arial"/>
                          <a:cs typeface="Arial"/>
                        </a:rPr>
                        <a:t>help</a:t>
                      </a:r>
                      <a:r>
                        <a:rPr sz="1200" spc="-25" dirty="0">
                          <a:solidFill>
                            <a:srgbClr val="5C5B5A"/>
                          </a:solidFill>
                          <a:latin typeface="Arial"/>
                          <a:cs typeface="Arial"/>
                        </a:rPr>
                        <a:t> </a:t>
                      </a:r>
                      <a:r>
                        <a:rPr sz="1200" dirty="0">
                          <a:solidFill>
                            <a:srgbClr val="5C5B5A"/>
                          </a:solidFill>
                          <a:latin typeface="Arial"/>
                          <a:cs typeface="Arial"/>
                        </a:rPr>
                        <a:t>if</a:t>
                      </a:r>
                      <a:r>
                        <a:rPr sz="1200" spc="-5" dirty="0">
                          <a:solidFill>
                            <a:srgbClr val="5C5B5A"/>
                          </a:solidFill>
                          <a:latin typeface="Arial"/>
                          <a:cs typeface="Arial"/>
                        </a:rPr>
                        <a:t> </a:t>
                      </a:r>
                      <a:r>
                        <a:rPr sz="1200" dirty="0">
                          <a:solidFill>
                            <a:srgbClr val="5C5B5A"/>
                          </a:solidFill>
                          <a:latin typeface="Arial"/>
                          <a:cs typeface="Arial"/>
                        </a:rPr>
                        <a:t>I need</a:t>
                      </a:r>
                      <a:r>
                        <a:rPr sz="1200" spc="-35" dirty="0">
                          <a:solidFill>
                            <a:srgbClr val="5C5B5A"/>
                          </a:solidFill>
                          <a:latin typeface="Arial"/>
                          <a:cs typeface="Arial"/>
                        </a:rPr>
                        <a:t> </a:t>
                      </a:r>
                      <a:r>
                        <a:rPr sz="1200" spc="-25" dirty="0">
                          <a:solidFill>
                            <a:srgbClr val="5C5B5A"/>
                          </a:solidFill>
                          <a:latin typeface="Arial"/>
                          <a:cs typeface="Arial"/>
                        </a:rPr>
                        <a:t>it’</a:t>
                      </a:r>
                      <a:endParaRPr sz="1200">
                        <a:latin typeface="Arial"/>
                        <a:cs typeface="Arial"/>
                      </a:endParaRPr>
                    </a:p>
                  </a:txBody>
                  <a:tcPr marL="0" marR="0" marT="0" marB="0"/>
                </a:tc>
                <a:tc>
                  <a:txBody>
                    <a:bodyPr/>
                    <a:lstStyle/>
                    <a:p>
                      <a:pPr marR="5080" algn="ctr">
                        <a:lnSpc>
                          <a:spcPts val="1290"/>
                        </a:lnSpc>
                      </a:pPr>
                      <a:r>
                        <a:rPr sz="1200" dirty="0">
                          <a:solidFill>
                            <a:srgbClr val="5C5B5A"/>
                          </a:solidFill>
                          <a:latin typeface="Arial"/>
                          <a:cs typeface="Arial"/>
                        </a:rPr>
                        <a:t>about</a:t>
                      </a:r>
                      <a:r>
                        <a:rPr sz="1200" spc="-45" dirty="0">
                          <a:solidFill>
                            <a:srgbClr val="5C5B5A"/>
                          </a:solidFill>
                          <a:latin typeface="Arial"/>
                          <a:cs typeface="Arial"/>
                        </a:rPr>
                        <a:t> </a:t>
                      </a:r>
                      <a:r>
                        <a:rPr sz="1200" dirty="0">
                          <a:solidFill>
                            <a:srgbClr val="5C5B5A"/>
                          </a:solidFill>
                          <a:latin typeface="Arial"/>
                          <a:cs typeface="Arial"/>
                        </a:rPr>
                        <a:t>my</a:t>
                      </a:r>
                      <a:r>
                        <a:rPr sz="1200" spc="-5" dirty="0">
                          <a:solidFill>
                            <a:srgbClr val="5C5B5A"/>
                          </a:solidFill>
                          <a:latin typeface="Arial"/>
                          <a:cs typeface="Arial"/>
                        </a:rPr>
                        <a:t> </a:t>
                      </a:r>
                      <a:r>
                        <a:rPr sz="1200" spc="-10" dirty="0">
                          <a:solidFill>
                            <a:srgbClr val="5C5B5A"/>
                          </a:solidFill>
                          <a:latin typeface="Arial"/>
                          <a:cs typeface="Arial"/>
                        </a:rPr>
                        <a:t>health’</a:t>
                      </a:r>
                      <a:endParaRPr sz="1200">
                        <a:latin typeface="Arial"/>
                        <a:cs typeface="Arial"/>
                      </a:endParaRPr>
                    </a:p>
                  </a:txBody>
                  <a:tcPr marL="0" marR="0" marT="0" marB="0"/>
                </a:tc>
                <a:tc>
                  <a:txBody>
                    <a:bodyPr/>
                    <a:lstStyle/>
                    <a:p>
                      <a:pPr marL="12065" algn="ctr">
                        <a:lnSpc>
                          <a:spcPts val="1290"/>
                        </a:lnSpc>
                      </a:pPr>
                      <a:r>
                        <a:rPr sz="1200" spc="-10" dirty="0">
                          <a:solidFill>
                            <a:srgbClr val="5C5B5A"/>
                          </a:solidFill>
                          <a:latin typeface="Arial"/>
                          <a:cs typeface="Arial"/>
                        </a:rPr>
                        <a:t>health’</a:t>
                      </a:r>
                      <a:endParaRPr sz="1200">
                        <a:latin typeface="Arial"/>
                        <a:cs typeface="Arial"/>
                      </a:endParaRPr>
                    </a:p>
                  </a:txBody>
                  <a:tcPr marL="0" marR="0" marT="0" marB="0"/>
                </a:tc>
                <a:tc>
                  <a:txBody>
                    <a:bodyPr/>
                    <a:lstStyle/>
                    <a:p>
                      <a:pPr marL="219075" algn="ctr">
                        <a:lnSpc>
                          <a:spcPts val="1290"/>
                        </a:lnSpc>
                      </a:pPr>
                      <a:r>
                        <a:rPr sz="1200" dirty="0">
                          <a:solidFill>
                            <a:srgbClr val="5C5B5A"/>
                          </a:solidFill>
                          <a:latin typeface="Arial"/>
                          <a:cs typeface="Arial"/>
                        </a:rPr>
                        <a:t>decisions</a:t>
                      </a:r>
                      <a:r>
                        <a:rPr sz="1200" spc="-50"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spc="-25" dirty="0">
                          <a:solidFill>
                            <a:srgbClr val="5C5B5A"/>
                          </a:solidFill>
                          <a:latin typeface="Arial"/>
                          <a:cs typeface="Arial"/>
                        </a:rPr>
                        <a:t>me’</a:t>
                      </a:r>
                      <a:endParaRPr sz="1200">
                        <a:latin typeface="Arial"/>
                        <a:cs typeface="Arial"/>
                      </a:endParaRPr>
                    </a:p>
                  </a:txBody>
                  <a:tcPr marL="0" marR="0" marT="0" marB="0"/>
                </a:tc>
                <a:extLst>
                  <a:ext uri="{0D108BD9-81ED-4DB2-BD59-A6C34878D82A}">
                    <a16:rowId xmlns:a16="http://schemas.microsoft.com/office/drawing/2014/main" val="10005"/>
                  </a:ext>
                </a:extLst>
              </a:tr>
            </a:tbl>
          </a:graphicData>
        </a:graphic>
      </p:graphicFrame>
      <p:grpSp>
        <p:nvGrpSpPr>
          <p:cNvPr id="7" name="object 7"/>
          <p:cNvGrpSpPr/>
          <p:nvPr/>
        </p:nvGrpSpPr>
        <p:grpSpPr>
          <a:xfrm>
            <a:off x="4152900" y="3277108"/>
            <a:ext cx="5418455" cy="513715"/>
            <a:chOff x="4152900" y="3277108"/>
            <a:chExt cx="5418455" cy="513715"/>
          </a:xfrm>
        </p:grpSpPr>
        <p:sp>
          <p:nvSpPr>
            <p:cNvPr id="8" name="object 8"/>
            <p:cNvSpPr/>
            <p:nvPr/>
          </p:nvSpPr>
          <p:spPr>
            <a:xfrm>
              <a:off x="4152900" y="3307714"/>
              <a:ext cx="3474085" cy="483234"/>
            </a:xfrm>
            <a:custGeom>
              <a:avLst/>
              <a:gdLst/>
              <a:ahLst/>
              <a:cxnLst/>
              <a:rect l="l" t="t" r="r" b="b"/>
              <a:pathLst>
                <a:path w="3474084" h="483235">
                  <a:moveTo>
                    <a:pt x="3473577" y="0"/>
                  </a:moveTo>
                  <a:lnTo>
                    <a:pt x="3451352" y="0"/>
                  </a:lnTo>
                  <a:lnTo>
                    <a:pt x="3451352" y="230251"/>
                  </a:lnTo>
                  <a:lnTo>
                    <a:pt x="2607945" y="230251"/>
                  </a:lnTo>
                  <a:lnTo>
                    <a:pt x="2585720" y="230251"/>
                  </a:lnTo>
                  <a:lnTo>
                    <a:pt x="1643507" y="230251"/>
                  </a:lnTo>
                  <a:lnTo>
                    <a:pt x="1643507" y="0"/>
                  </a:lnTo>
                  <a:lnTo>
                    <a:pt x="1621282" y="0"/>
                  </a:lnTo>
                  <a:lnTo>
                    <a:pt x="1621282" y="230251"/>
                  </a:lnTo>
                  <a:lnTo>
                    <a:pt x="22225" y="230251"/>
                  </a:lnTo>
                  <a:lnTo>
                    <a:pt x="22225" y="0"/>
                  </a:lnTo>
                  <a:lnTo>
                    <a:pt x="0" y="0"/>
                  </a:lnTo>
                  <a:lnTo>
                    <a:pt x="0" y="252476"/>
                  </a:lnTo>
                  <a:lnTo>
                    <a:pt x="1621282" y="252476"/>
                  </a:lnTo>
                  <a:lnTo>
                    <a:pt x="2585720" y="252476"/>
                  </a:lnTo>
                  <a:lnTo>
                    <a:pt x="2585720" y="406527"/>
                  </a:lnTo>
                  <a:lnTo>
                    <a:pt x="2558796" y="406527"/>
                  </a:lnTo>
                  <a:lnTo>
                    <a:pt x="2596896" y="482727"/>
                  </a:lnTo>
                  <a:lnTo>
                    <a:pt x="2628646" y="419227"/>
                  </a:lnTo>
                  <a:lnTo>
                    <a:pt x="2634996" y="406527"/>
                  </a:lnTo>
                  <a:lnTo>
                    <a:pt x="2607945" y="406527"/>
                  </a:lnTo>
                  <a:lnTo>
                    <a:pt x="2607945" y="252476"/>
                  </a:lnTo>
                  <a:lnTo>
                    <a:pt x="3473577" y="252476"/>
                  </a:lnTo>
                  <a:lnTo>
                    <a:pt x="3473577" y="230251"/>
                  </a:lnTo>
                  <a:lnTo>
                    <a:pt x="3473577" y="0"/>
                  </a:lnTo>
                  <a:close/>
                </a:path>
              </a:pathLst>
            </a:custGeom>
            <a:solidFill>
              <a:srgbClr val="009590"/>
            </a:solidFill>
          </p:spPr>
          <p:txBody>
            <a:bodyPr wrap="square" lIns="0" tIns="0" rIns="0" bIns="0" rtlCol="0"/>
            <a:lstStyle/>
            <a:p>
              <a:endParaRPr/>
            </a:p>
          </p:txBody>
        </p:sp>
        <p:sp>
          <p:nvSpPr>
            <p:cNvPr id="9" name="object 9"/>
            <p:cNvSpPr/>
            <p:nvPr/>
          </p:nvSpPr>
          <p:spPr>
            <a:xfrm>
              <a:off x="9560052" y="3277108"/>
              <a:ext cx="0" cy="272415"/>
            </a:xfrm>
            <a:custGeom>
              <a:avLst/>
              <a:gdLst/>
              <a:ahLst/>
              <a:cxnLst/>
              <a:rect l="l" t="t" r="r" b="b"/>
              <a:pathLst>
                <a:path h="272414">
                  <a:moveTo>
                    <a:pt x="0" y="272033"/>
                  </a:moveTo>
                  <a:lnTo>
                    <a:pt x="0" y="0"/>
                  </a:lnTo>
                </a:path>
              </a:pathLst>
            </a:custGeom>
            <a:ln w="22225">
              <a:solidFill>
                <a:srgbClr val="009590"/>
              </a:solidFill>
            </a:ln>
          </p:spPr>
          <p:txBody>
            <a:bodyPr wrap="square" lIns="0" tIns="0" rIns="0" bIns="0" rtlCol="0"/>
            <a:lstStyle/>
            <a:p>
              <a:endParaRPr/>
            </a:p>
          </p:txBody>
        </p:sp>
        <p:sp>
          <p:nvSpPr>
            <p:cNvPr id="10" name="object 10"/>
            <p:cNvSpPr/>
            <p:nvPr/>
          </p:nvSpPr>
          <p:spPr>
            <a:xfrm>
              <a:off x="7615301" y="3549142"/>
              <a:ext cx="1933575" cy="0"/>
            </a:xfrm>
            <a:custGeom>
              <a:avLst/>
              <a:gdLst/>
              <a:ahLst/>
              <a:cxnLst/>
              <a:rect l="l" t="t" r="r" b="b"/>
              <a:pathLst>
                <a:path w="1933575">
                  <a:moveTo>
                    <a:pt x="0" y="0"/>
                  </a:moveTo>
                  <a:lnTo>
                    <a:pt x="1933448" y="0"/>
                  </a:lnTo>
                </a:path>
              </a:pathLst>
            </a:custGeom>
            <a:ln w="28575">
              <a:solidFill>
                <a:srgbClr val="009590"/>
              </a:solidFill>
            </a:ln>
          </p:spPr>
          <p:txBody>
            <a:bodyPr wrap="square" lIns="0" tIns="0" rIns="0" bIns="0" rtlCol="0"/>
            <a:lstStyle/>
            <a:p>
              <a:endParaRPr/>
            </a:p>
          </p:txBody>
        </p:sp>
      </p:grpSp>
      <p:sp>
        <p:nvSpPr>
          <p:cNvPr id="11" name="object 11"/>
          <p:cNvSpPr txBox="1"/>
          <p:nvPr/>
        </p:nvSpPr>
        <p:spPr>
          <a:xfrm>
            <a:off x="3824732" y="3896105"/>
            <a:ext cx="5729605" cy="2098040"/>
          </a:xfrm>
          <a:prstGeom prst="rect">
            <a:avLst/>
          </a:prstGeom>
        </p:spPr>
        <p:txBody>
          <a:bodyPr vert="horz" wrap="square" lIns="0" tIns="12065" rIns="0" bIns="0" rtlCol="0">
            <a:spAutoFit/>
          </a:bodyPr>
          <a:lstStyle/>
          <a:p>
            <a:pPr algn="ctr">
              <a:lnSpc>
                <a:spcPts val="1855"/>
              </a:lnSpc>
              <a:spcBef>
                <a:spcPts val="95"/>
              </a:spcBef>
            </a:pPr>
            <a:r>
              <a:rPr sz="1600" b="1" dirty="0">
                <a:solidFill>
                  <a:srgbClr val="5C5B5A"/>
                </a:solidFill>
                <a:latin typeface="Arial"/>
                <a:cs typeface="Arial"/>
              </a:rPr>
              <a:t>Disabled</a:t>
            </a:r>
            <a:r>
              <a:rPr sz="1600" b="1" spc="-45" dirty="0">
                <a:solidFill>
                  <a:srgbClr val="5C5B5A"/>
                </a:solidFill>
                <a:latin typeface="Arial"/>
                <a:cs typeface="Arial"/>
              </a:rPr>
              <a:t> </a:t>
            </a:r>
            <a:r>
              <a:rPr sz="1600" b="1" dirty="0">
                <a:solidFill>
                  <a:srgbClr val="5C5B5A"/>
                </a:solidFill>
                <a:latin typeface="Arial"/>
                <a:cs typeface="Arial"/>
              </a:rPr>
              <a:t>respondents'</a:t>
            </a:r>
            <a:r>
              <a:rPr sz="1600" b="1" spc="-50" dirty="0">
                <a:solidFill>
                  <a:srgbClr val="5C5B5A"/>
                </a:solidFill>
                <a:latin typeface="Arial"/>
                <a:cs typeface="Arial"/>
              </a:rPr>
              <a:t> </a:t>
            </a:r>
            <a:r>
              <a:rPr sz="1600" b="1" dirty="0">
                <a:solidFill>
                  <a:srgbClr val="5C5B5A"/>
                </a:solidFill>
                <a:latin typeface="Arial"/>
                <a:cs typeface="Arial"/>
              </a:rPr>
              <a:t>health</a:t>
            </a:r>
            <a:r>
              <a:rPr sz="1600" b="1" spc="-30" dirty="0">
                <a:solidFill>
                  <a:srgbClr val="5C5B5A"/>
                </a:solidFill>
                <a:latin typeface="Arial"/>
                <a:cs typeface="Arial"/>
              </a:rPr>
              <a:t> </a:t>
            </a:r>
            <a:r>
              <a:rPr sz="1600" b="1" dirty="0">
                <a:solidFill>
                  <a:srgbClr val="5C5B5A"/>
                </a:solidFill>
                <a:latin typeface="Arial"/>
                <a:cs typeface="Arial"/>
              </a:rPr>
              <a:t>confidence</a:t>
            </a:r>
            <a:r>
              <a:rPr sz="1600" b="1" spc="-40" dirty="0">
                <a:solidFill>
                  <a:srgbClr val="5C5B5A"/>
                </a:solidFill>
                <a:latin typeface="Arial"/>
                <a:cs typeface="Arial"/>
              </a:rPr>
              <a:t> </a:t>
            </a:r>
            <a:r>
              <a:rPr sz="1600" b="1" dirty="0">
                <a:solidFill>
                  <a:srgbClr val="5C5B5A"/>
                </a:solidFill>
                <a:latin typeface="Arial"/>
                <a:cs typeface="Arial"/>
              </a:rPr>
              <a:t>score</a:t>
            </a:r>
            <a:r>
              <a:rPr sz="1600" b="1" spc="-50" dirty="0">
                <a:solidFill>
                  <a:srgbClr val="5C5B5A"/>
                </a:solidFill>
                <a:latin typeface="Arial"/>
                <a:cs typeface="Arial"/>
              </a:rPr>
              <a:t> </a:t>
            </a:r>
            <a:r>
              <a:rPr sz="1600" b="1" dirty="0">
                <a:solidFill>
                  <a:srgbClr val="5C5B5A"/>
                </a:solidFill>
                <a:latin typeface="Arial"/>
                <a:cs typeface="Arial"/>
              </a:rPr>
              <a:t>(out</a:t>
            </a:r>
            <a:r>
              <a:rPr sz="1600" b="1" spc="-30" dirty="0">
                <a:solidFill>
                  <a:srgbClr val="5C5B5A"/>
                </a:solidFill>
                <a:latin typeface="Arial"/>
                <a:cs typeface="Arial"/>
              </a:rPr>
              <a:t> </a:t>
            </a:r>
            <a:r>
              <a:rPr sz="1600" b="1" dirty="0">
                <a:solidFill>
                  <a:srgbClr val="5C5B5A"/>
                </a:solidFill>
                <a:latin typeface="Arial"/>
                <a:cs typeface="Arial"/>
              </a:rPr>
              <a:t>of</a:t>
            </a:r>
            <a:r>
              <a:rPr sz="1600" b="1" spc="-60" dirty="0">
                <a:solidFill>
                  <a:srgbClr val="5C5B5A"/>
                </a:solidFill>
                <a:latin typeface="Arial"/>
                <a:cs typeface="Arial"/>
              </a:rPr>
              <a:t> </a:t>
            </a:r>
            <a:r>
              <a:rPr sz="1600" b="1" spc="-20" dirty="0">
                <a:solidFill>
                  <a:srgbClr val="5C5B5A"/>
                </a:solidFill>
                <a:latin typeface="Arial"/>
                <a:cs typeface="Arial"/>
              </a:rPr>
              <a:t>100)</a:t>
            </a:r>
            <a:endParaRPr sz="1600">
              <a:latin typeface="Arial"/>
              <a:cs typeface="Arial"/>
            </a:endParaRPr>
          </a:p>
          <a:p>
            <a:pPr marL="635" algn="ctr">
              <a:lnSpc>
                <a:spcPts val="7134"/>
              </a:lnSpc>
            </a:pPr>
            <a:r>
              <a:rPr sz="6000" b="1" spc="-20" dirty="0">
                <a:solidFill>
                  <a:srgbClr val="009590"/>
                </a:solidFill>
                <a:latin typeface="Arial"/>
                <a:cs typeface="Arial"/>
              </a:rPr>
              <a:t>64.3</a:t>
            </a:r>
            <a:endParaRPr sz="6000">
              <a:latin typeface="Arial"/>
              <a:cs typeface="Arial"/>
            </a:endParaRPr>
          </a:p>
          <a:p>
            <a:pPr algn="ctr">
              <a:lnSpc>
                <a:spcPts val="1900"/>
              </a:lnSpc>
              <a:spcBef>
                <a:spcPts val="130"/>
              </a:spcBef>
            </a:pPr>
            <a:r>
              <a:rPr sz="1600" b="1" dirty="0">
                <a:solidFill>
                  <a:srgbClr val="5C5B5A"/>
                </a:solidFill>
                <a:latin typeface="Arial"/>
                <a:cs typeface="Arial"/>
              </a:rPr>
              <a:t>This</a:t>
            </a:r>
            <a:r>
              <a:rPr sz="1600" b="1" spc="-20" dirty="0">
                <a:solidFill>
                  <a:srgbClr val="5C5B5A"/>
                </a:solidFill>
                <a:latin typeface="Arial"/>
                <a:cs typeface="Arial"/>
              </a:rPr>
              <a:t> </a:t>
            </a:r>
            <a:r>
              <a:rPr sz="1600" b="1" spc="-25" dirty="0">
                <a:solidFill>
                  <a:srgbClr val="5C5B5A"/>
                </a:solidFill>
                <a:latin typeface="Arial"/>
                <a:cs typeface="Arial"/>
              </a:rPr>
              <a:t>is</a:t>
            </a:r>
            <a:endParaRPr sz="1600">
              <a:latin typeface="Arial"/>
              <a:cs typeface="Arial"/>
            </a:endParaRPr>
          </a:p>
          <a:p>
            <a:pPr algn="ctr">
              <a:lnSpc>
                <a:spcPts val="3340"/>
              </a:lnSpc>
            </a:pPr>
            <a:r>
              <a:rPr sz="2800" b="1" spc="-20" dirty="0">
                <a:solidFill>
                  <a:srgbClr val="009590"/>
                </a:solidFill>
                <a:latin typeface="Arial"/>
                <a:cs typeface="Arial"/>
              </a:rPr>
              <a:t>+/-</a:t>
            </a:r>
            <a:r>
              <a:rPr sz="2800" b="1" spc="-50" dirty="0">
                <a:solidFill>
                  <a:srgbClr val="009590"/>
                </a:solidFill>
                <a:latin typeface="Arial"/>
                <a:cs typeface="Arial"/>
              </a:rPr>
              <a:t>0</a:t>
            </a:r>
            <a:endParaRPr sz="2800">
              <a:latin typeface="Arial"/>
              <a:cs typeface="Arial"/>
            </a:endParaRPr>
          </a:p>
          <a:p>
            <a:pPr algn="ctr">
              <a:lnSpc>
                <a:spcPct val="100000"/>
              </a:lnSpc>
              <a:spcBef>
                <a:spcPts val="35"/>
              </a:spcBef>
            </a:pPr>
            <a:r>
              <a:rPr sz="1600" b="1" dirty="0">
                <a:solidFill>
                  <a:srgbClr val="5C5B5A"/>
                </a:solidFill>
                <a:latin typeface="Arial"/>
                <a:cs typeface="Arial"/>
              </a:rPr>
              <a:t>points</a:t>
            </a:r>
            <a:r>
              <a:rPr sz="1600" b="1" spc="-25" dirty="0">
                <a:solidFill>
                  <a:srgbClr val="5C5B5A"/>
                </a:solidFill>
                <a:latin typeface="Arial"/>
                <a:cs typeface="Arial"/>
              </a:rPr>
              <a:t> </a:t>
            </a:r>
            <a:r>
              <a:rPr sz="1600" b="1" dirty="0">
                <a:solidFill>
                  <a:srgbClr val="5C5B5A"/>
                </a:solidFill>
                <a:latin typeface="Arial"/>
                <a:cs typeface="Arial"/>
              </a:rPr>
              <a:t>lower</a:t>
            </a:r>
            <a:r>
              <a:rPr sz="1600" b="1" spc="-45" dirty="0">
                <a:solidFill>
                  <a:srgbClr val="5C5B5A"/>
                </a:solidFill>
                <a:latin typeface="Arial"/>
                <a:cs typeface="Arial"/>
              </a:rPr>
              <a:t> </a:t>
            </a:r>
            <a:r>
              <a:rPr sz="1600" b="1" dirty="0">
                <a:solidFill>
                  <a:srgbClr val="5C5B5A"/>
                </a:solidFill>
                <a:latin typeface="Arial"/>
                <a:cs typeface="Arial"/>
              </a:rPr>
              <a:t>than</a:t>
            </a:r>
            <a:r>
              <a:rPr sz="1600" b="1" spc="-20" dirty="0">
                <a:solidFill>
                  <a:srgbClr val="5C5B5A"/>
                </a:solidFill>
                <a:latin typeface="Arial"/>
                <a:cs typeface="Arial"/>
              </a:rPr>
              <a:t> </a:t>
            </a:r>
            <a:r>
              <a:rPr sz="1600" b="1" dirty="0">
                <a:solidFill>
                  <a:srgbClr val="5C5B5A"/>
                </a:solidFill>
                <a:latin typeface="Arial"/>
                <a:cs typeface="Arial"/>
              </a:rPr>
              <a:t>in</a:t>
            </a:r>
            <a:r>
              <a:rPr sz="1600" b="1" spc="-35" dirty="0">
                <a:solidFill>
                  <a:srgbClr val="5C5B5A"/>
                </a:solidFill>
                <a:latin typeface="Arial"/>
                <a:cs typeface="Arial"/>
              </a:rPr>
              <a:t> </a:t>
            </a:r>
            <a:r>
              <a:rPr sz="1600" b="1" dirty="0">
                <a:solidFill>
                  <a:srgbClr val="5C5B5A"/>
                </a:solidFill>
                <a:latin typeface="Arial"/>
                <a:cs typeface="Arial"/>
              </a:rPr>
              <a:t>the</a:t>
            </a:r>
            <a:r>
              <a:rPr sz="1600" b="1" spc="-30" dirty="0">
                <a:solidFill>
                  <a:srgbClr val="5C5B5A"/>
                </a:solidFill>
                <a:latin typeface="Arial"/>
                <a:cs typeface="Arial"/>
              </a:rPr>
              <a:t> </a:t>
            </a:r>
            <a:r>
              <a:rPr sz="1600" b="1" dirty="0">
                <a:solidFill>
                  <a:srgbClr val="5C5B5A"/>
                </a:solidFill>
                <a:latin typeface="Arial"/>
                <a:cs typeface="Arial"/>
              </a:rPr>
              <a:t>overall</a:t>
            </a:r>
            <a:r>
              <a:rPr sz="1600" b="1" spc="15" dirty="0">
                <a:solidFill>
                  <a:srgbClr val="5C5B5A"/>
                </a:solidFill>
                <a:latin typeface="Arial"/>
                <a:cs typeface="Arial"/>
              </a:rPr>
              <a:t> </a:t>
            </a:r>
            <a:r>
              <a:rPr sz="1600" b="1" dirty="0">
                <a:solidFill>
                  <a:srgbClr val="5C5B5A"/>
                </a:solidFill>
                <a:latin typeface="Arial"/>
                <a:cs typeface="Arial"/>
              </a:rPr>
              <a:t>GM</a:t>
            </a:r>
            <a:r>
              <a:rPr sz="1600" b="1" spc="-15" dirty="0">
                <a:solidFill>
                  <a:srgbClr val="5C5B5A"/>
                </a:solidFill>
                <a:latin typeface="Arial"/>
                <a:cs typeface="Arial"/>
              </a:rPr>
              <a:t> </a:t>
            </a:r>
            <a:r>
              <a:rPr sz="1600" b="1" spc="-10" dirty="0">
                <a:solidFill>
                  <a:srgbClr val="5C5B5A"/>
                </a:solidFill>
                <a:latin typeface="Arial"/>
                <a:cs typeface="Arial"/>
              </a:rPr>
              <a:t>score</a:t>
            </a:r>
            <a:endParaRPr sz="1600">
              <a:latin typeface="Arial"/>
              <a:cs typeface="Arial"/>
            </a:endParaRPr>
          </a:p>
        </p:txBody>
      </p:sp>
      <p:graphicFrame>
        <p:nvGraphicFramePr>
          <p:cNvPr id="12" name="object 12"/>
          <p:cNvGraphicFramePr>
            <a:graphicFrameLocks noGrp="1"/>
          </p:cNvGraphicFramePr>
          <p:nvPr/>
        </p:nvGraphicFramePr>
        <p:xfrm>
          <a:off x="10481056" y="3116326"/>
          <a:ext cx="1595755" cy="3070225"/>
        </p:xfrm>
        <a:graphic>
          <a:graphicData uri="http://schemas.openxmlformats.org/drawingml/2006/table">
            <a:tbl>
              <a:tblPr firstRow="1" bandRow="1">
                <a:tableStyleId>{2D5ABB26-0587-4C30-8999-92F81FD0307C}</a:tableStyleId>
              </a:tblPr>
              <a:tblGrid>
                <a:gridCol w="786765">
                  <a:extLst>
                    <a:ext uri="{9D8B030D-6E8A-4147-A177-3AD203B41FA5}">
                      <a16:colId xmlns:a16="http://schemas.microsoft.com/office/drawing/2014/main" val="20000"/>
                    </a:ext>
                  </a:extLst>
                </a:gridCol>
                <a:gridCol w="808990">
                  <a:extLst>
                    <a:ext uri="{9D8B030D-6E8A-4147-A177-3AD203B41FA5}">
                      <a16:colId xmlns:a16="http://schemas.microsoft.com/office/drawing/2014/main" val="20001"/>
                    </a:ext>
                  </a:extLst>
                </a:gridCol>
              </a:tblGrid>
              <a:tr h="330835">
                <a:tc>
                  <a:txBody>
                    <a:bodyPr/>
                    <a:lstStyle/>
                    <a:p>
                      <a:pPr marL="1905" algn="ctr">
                        <a:lnSpc>
                          <a:spcPct val="100000"/>
                        </a:lnSpc>
                        <a:spcBef>
                          <a:spcPts val="515"/>
                        </a:spcBef>
                      </a:pPr>
                      <a:r>
                        <a:rPr sz="1200" b="1" spc="-20" dirty="0">
                          <a:solidFill>
                            <a:srgbClr val="FFFFFF"/>
                          </a:solidFill>
                          <a:latin typeface="Calibri"/>
                          <a:cs typeface="Calibri"/>
                        </a:rPr>
                        <a:t>Wave</a:t>
                      </a:r>
                      <a:endParaRPr sz="1200">
                        <a:latin typeface="Calibri"/>
                        <a:cs typeface="Calibri"/>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a:txBody>
                    <a:bodyPr/>
                    <a:lstStyle/>
                    <a:p>
                      <a:pPr marL="1270" algn="ctr">
                        <a:lnSpc>
                          <a:spcPct val="100000"/>
                        </a:lnSpc>
                        <a:spcBef>
                          <a:spcPts val="515"/>
                        </a:spcBef>
                      </a:pPr>
                      <a:r>
                        <a:rPr sz="1200" b="1" spc="-25" dirty="0">
                          <a:solidFill>
                            <a:srgbClr val="FFFFFF"/>
                          </a:solidFill>
                          <a:latin typeface="Calibri"/>
                          <a:cs typeface="Calibri"/>
                        </a:rPr>
                        <a:t>HCS</a:t>
                      </a:r>
                      <a:endParaRPr sz="1200">
                        <a:latin typeface="Calibri"/>
                        <a:cs typeface="Calibri"/>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extLst>
                  <a:ext uri="{0D108BD9-81ED-4DB2-BD59-A6C34878D82A}">
                    <a16:rowId xmlns:a16="http://schemas.microsoft.com/office/drawing/2014/main" val="10000"/>
                  </a:ext>
                </a:extLst>
              </a:tr>
              <a:tr h="274320">
                <a:tc>
                  <a:txBody>
                    <a:bodyPr/>
                    <a:lstStyle/>
                    <a:p>
                      <a:pPr marL="635" algn="ctr">
                        <a:lnSpc>
                          <a:spcPct val="100000"/>
                        </a:lnSpc>
                        <a:spcBef>
                          <a:spcPts val="295"/>
                        </a:spcBef>
                      </a:pPr>
                      <a:r>
                        <a:rPr sz="1200" spc="-50" dirty="0">
                          <a:latin typeface="Calibri"/>
                          <a:cs typeface="Calibri"/>
                        </a:rPr>
                        <a:t>7</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295"/>
                        </a:spcBef>
                      </a:pPr>
                      <a:r>
                        <a:rPr sz="1200" spc="-20" dirty="0">
                          <a:latin typeface="Calibri"/>
                          <a:cs typeface="Calibri"/>
                        </a:rPr>
                        <a:t>60.5</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1"/>
                  </a:ext>
                </a:extLst>
              </a:tr>
              <a:tr h="273685">
                <a:tc>
                  <a:txBody>
                    <a:bodyPr/>
                    <a:lstStyle/>
                    <a:p>
                      <a:pPr marL="635" algn="ctr">
                        <a:lnSpc>
                          <a:spcPct val="100000"/>
                        </a:lnSpc>
                        <a:spcBef>
                          <a:spcPts val="295"/>
                        </a:spcBef>
                      </a:pPr>
                      <a:r>
                        <a:rPr sz="1200" spc="-50" dirty="0">
                          <a:latin typeface="Calibri"/>
                          <a:cs typeface="Calibri"/>
                        </a:rPr>
                        <a:t>8</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905" algn="ctr">
                        <a:lnSpc>
                          <a:spcPct val="100000"/>
                        </a:lnSpc>
                        <a:spcBef>
                          <a:spcPts val="295"/>
                        </a:spcBef>
                      </a:pPr>
                      <a:r>
                        <a:rPr sz="1200" spc="-20" dirty="0">
                          <a:latin typeface="Calibri"/>
                          <a:cs typeface="Calibri"/>
                        </a:rPr>
                        <a:t>63.1</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2"/>
                  </a:ext>
                </a:extLst>
              </a:tr>
              <a:tr h="273685">
                <a:tc>
                  <a:txBody>
                    <a:bodyPr/>
                    <a:lstStyle/>
                    <a:p>
                      <a:pPr marL="635" algn="ctr">
                        <a:lnSpc>
                          <a:spcPct val="100000"/>
                        </a:lnSpc>
                        <a:spcBef>
                          <a:spcPts val="295"/>
                        </a:spcBef>
                      </a:pPr>
                      <a:r>
                        <a:rPr sz="1200" spc="-50" dirty="0">
                          <a:latin typeface="Calibri"/>
                          <a:cs typeface="Calibri"/>
                        </a:rPr>
                        <a:t>9</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295"/>
                        </a:spcBef>
                      </a:pPr>
                      <a:r>
                        <a:rPr sz="1200" spc="-20" dirty="0">
                          <a:latin typeface="Calibri"/>
                          <a:cs typeface="Calibri"/>
                        </a:rPr>
                        <a:t>62.6</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3"/>
                  </a:ext>
                </a:extLst>
              </a:tr>
              <a:tr h="274320">
                <a:tc>
                  <a:txBody>
                    <a:bodyPr/>
                    <a:lstStyle/>
                    <a:p>
                      <a:pPr marL="2540" algn="ctr">
                        <a:lnSpc>
                          <a:spcPct val="100000"/>
                        </a:lnSpc>
                        <a:spcBef>
                          <a:spcPts val="295"/>
                        </a:spcBef>
                      </a:pPr>
                      <a:r>
                        <a:rPr sz="1200" spc="-25" dirty="0">
                          <a:latin typeface="Calibri"/>
                          <a:cs typeface="Calibri"/>
                        </a:rPr>
                        <a:t>10</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905" algn="ctr">
                        <a:lnSpc>
                          <a:spcPct val="100000"/>
                        </a:lnSpc>
                        <a:spcBef>
                          <a:spcPts val="295"/>
                        </a:spcBef>
                      </a:pPr>
                      <a:r>
                        <a:rPr sz="1200" spc="-20" dirty="0">
                          <a:latin typeface="Calibri"/>
                          <a:cs typeface="Calibri"/>
                        </a:rPr>
                        <a:t>61.7</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4"/>
                  </a:ext>
                </a:extLst>
              </a:tr>
              <a:tr h="273685">
                <a:tc>
                  <a:txBody>
                    <a:bodyPr/>
                    <a:lstStyle/>
                    <a:p>
                      <a:pPr marL="2540" algn="ctr">
                        <a:lnSpc>
                          <a:spcPct val="100000"/>
                        </a:lnSpc>
                        <a:spcBef>
                          <a:spcPts val="295"/>
                        </a:spcBef>
                      </a:pPr>
                      <a:r>
                        <a:rPr sz="1200" spc="-25" dirty="0">
                          <a:latin typeface="Calibri"/>
                          <a:cs typeface="Calibri"/>
                        </a:rPr>
                        <a:t>11</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295"/>
                        </a:spcBef>
                      </a:pPr>
                      <a:r>
                        <a:rPr sz="1200" spc="-20" dirty="0">
                          <a:latin typeface="Calibri"/>
                          <a:cs typeface="Calibri"/>
                        </a:rPr>
                        <a:t>61.5</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5"/>
                  </a:ext>
                </a:extLst>
              </a:tr>
              <a:tr h="273685">
                <a:tc>
                  <a:txBody>
                    <a:bodyPr/>
                    <a:lstStyle/>
                    <a:p>
                      <a:pPr marL="2540" algn="ctr">
                        <a:lnSpc>
                          <a:spcPct val="100000"/>
                        </a:lnSpc>
                        <a:spcBef>
                          <a:spcPts val="295"/>
                        </a:spcBef>
                      </a:pPr>
                      <a:r>
                        <a:rPr sz="1200" spc="-25" dirty="0">
                          <a:latin typeface="Calibri"/>
                          <a:cs typeface="Calibri"/>
                        </a:rPr>
                        <a:t>12</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905" algn="ctr">
                        <a:lnSpc>
                          <a:spcPct val="100000"/>
                        </a:lnSpc>
                        <a:spcBef>
                          <a:spcPts val="295"/>
                        </a:spcBef>
                      </a:pPr>
                      <a:r>
                        <a:rPr sz="1200" spc="-20" dirty="0">
                          <a:latin typeface="Calibri"/>
                          <a:cs typeface="Calibri"/>
                        </a:rPr>
                        <a:t>64.7</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6"/>
                  </a:ext>
                </a:extLst>
              </a:tr>
              <a:tr h="273685">
                <a:tc>
                  <a:txBody>
                    <a:bodyPr/>
                    <a:lstStyle/>
                    <a:p>
                      <a:pPr marL="2540" algn="ctr">
                        <a:lnSpc>
                          <a:spcPct val="100000"/>
                        </a:lnSpc>
                        <a:spcBef>
                          <a:spcPts val="295"/>
                        </a:spcBef>
                      </a:pPr>
                      <a:r>
                        <a:rPr sz="1200" spc="-25" dirty="0">
                          <a:latin typeface="Calibri"/>
                          <a:cs typeface="Calibri"/>
                        </a:rPr>
                        <a:t>13</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295"/>
                        </a:spcBef>
                      </a:pPr>
                      <a:r>
                        <a:rPr sz="1200" spc="-20" dirty="0">
                          <a:latin typeface="Calibri"/>
                          <a:cs typeface="Calibri"/>
                        </a:rPr>
                        <a:t>64.0</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7"/>
                  </a:ext>
                </a:extLst>
              </a:tr>
              <a:tr h="274320">
                <a:tc>
                  <a:txBody>
                    <a:bodyPr/>
                    <a:lstStyle/>
                    <a:p>
                      <a:pPr marL="2540" algn="ctr">
                        <a:lnSpc>
                          <a:spcPct val="100000"/>
                        </a:lnSpc>
                        <a:spcBef>
                          <a:spcPts val="295"/>
                        </a:spcBef>
                      </a:pPr>
                      <a:r>
                        <a:rPr sz="1200" spc="-25" dirty="0">
                          <a:latin typeface="Calibri"/>
                          <a:cs typeface="Calibri"/>
                        </a:rPr>
                        <a:t>14</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905" algn="ctr">
                        <a:lnSpc>
                          <a:spcPct val="100000"/>
                        </a:lnSpc>
                        <a:spcBef>
                          <a:spcPts val="295"/>
                        </a:spcBef>
                      </a:pPr>
                      <a:r>
                        <a:rPr sz="1200" spc="-20" dirty="0">
                          <a:latin typeface="Calibri"/>
                          <a:cs typeface="Calibri"/>
                        </a:rPr>
                        <a:t>60.8</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8"/>
                  </a:ext>
                </a:extLst>
              </a:tr>
              <a:tr h="274320">
                <a:tc>
                  <a:txBody>
                    <a:bodyPr/>
                    <a:lstStyle/>
                    <a:p>
                      <a:pPr marL="2540" algn="ctr">
                        <a:lnSpc>
                          <a:spcPct val="100000"/>
                        </a:lnSpc>
                        <a:spcBef>
                          <a:spcPts val="295"/>
                        </a:spcBef>
                      </a:pPr>
                      <a:r>
                        <a:rPr sz="1200" spc="-25" dirty="0">
                          <a:latin typeface="Calibri"/>
                          <a:cs typeface="Calibri"/>
                        </a:rPr>
                        <a:t>15</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295"/>
                        </a:spcBef>
                      </a:pPr>
                      <a:r>
                        <a:rPr sz="1200" spc="-20" dirty="0">
                          <a:latin typeface="Calibri"/>
                          <a:cs typeface="Calibri"/>
                        </a:rPr>
                        <a:t>64.3</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9"/>
                  </a:ext>
                </a:extLst>
              </a:tr>
              <a:tr h="273685">
                <a:tc>
                  <a:txBody>
                    <a:bodyPr/>
                    <a:lstStyle/>
                    <a:p>
                      <a:pPr marL="2540" algn="ctr">
                        <a:lnSpc>
                          <a:spcPct val="100000"/>
                        </a:lnSpc>
                        <a:spcBef>
                          <a:spcPts val="295"/>
                        </a:spcBef>
                      </a:pPr>
                      <a:r>
                        <a:rPr sz="1200" spc="-25" dirty="0">
                          <a:latin typeface="Calibri"/>
                          <a:cs typeface="Calibri"/>
                        </a:rPr>
                        <a:t>16</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905" algn="ctr">
                        <a:lnSpc>
                          <a:spcPct val="100000"/>
                        </a:lnSpc>
                        <a:spcBef>
                          <a:spcPts val="295"/>
                        </a:spcBef>
                      </a:pPr>
                      <a:r>
                        <a:rPr sz="1200" spc="-20" dirty="0">
                          <a:latin typeface="Calibri"/>
                          <a:cs typeface="Calibri"/>
                        </a:rPr>
                        <a:t>64.3</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10"/>
                  </a:ext>
                </a:extLst>
              </a:tr>
            </a:tbl>
          </a:graphicData>
        </a:graphic>
      </p:graphicFrame>
      <p:sp>
        <p:nvSpPr>
          <p:cNvPr id="13" name="object 13"/>
          <p:cNvSpPr txBox="1"/>
          <p:nvPr/>
        </p:nvSpPr>
        <p:spPr>
          <a:xfrm>
            <a:off x="470408" y="6373774"/>
            <a:ext cx="434721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disabled</a:t>
            </a:r>
            <a:r>
              <a:rPr sz="1000" spc="-20" dirty="0">
                <a:solidFill>
                  <a:srgbClr val="7E7E7E"/>
                </a:solidFill>
                <a:latin typeface="Arial"/>
                <a:cs typeface="Arial"/>
              </a:rPr>
              <a:t> </a:t>
            </a:r>
            <a:r>
              <a:rPr sz="1000" spc="-10" dirty="0">
                <a:solidFill>
                  <a:srgbClr val="7E7E7E"/>
                </a:solidFill>
                <a:latin typeface="Arial"/>
                <a:cs typeface="Arial"/>
              </a:rPr>
              <a:t>respondents</a:t>
            </a:r>
            <a:r>
              <a:rPr sz="1000" spc="-40"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16,</a:t>
            </a:r>
            <a:r>
              <a:rPr sz="1000" spc="-35" dirty="0">
                <a:solidFill>
                  <a:srgbClr val="7E7E7E"/>
                </a:solidFill>
                <a:latin typeface="Arial"/>
                <a:cs typeface="Arial"/>
              </a:rPr>
              <a:t> </a:t>
            </a:r>
            <a:r>
              <a:rPr sz="1000" dirty="0">
                <a:solidFill>
                  <a:srgbClr val="7E7E7E"/>
                </a:solidFill>
                <a:latin typeface="Arial"/>
                <a:cs typeface="Arial"/>
              </a:rPr>
              <a:t>435</a:t>
            </a:r>
            <a:r>
              <a:rPr sz="1000" spc="-15" dirty="0">
                <a:solidFill>
                  <a:srgbClr val="7E7E7E"/>
                </a:solidFill>
                <a:latin typeface="Arial"/>
                <a:cs typeface="Arial"/>
              </a:rPr>
              <a:t> </a:t>
            </a:r>
            <a:r>
              <a:rPr sz="1000" dirty="0">
                <a:solidFill>
                  <a:srgbClr val="7E7E7E"/>
                </a:solidFill>
                <a:latin typeface="Arial"/>
                <a:cs typeface="Arial"/>
              </a:rPr>
              <a:t>(Valid</a:t>
            </a:r>
            <a:r>
              <a:rPr sz="1000" spc="-10" dirty="0">
                <a:solidFill>
                  <a:srgbClr val="7E7E7E"/>
                </a:solidFill>
                <a:latin typeface="Arial"/>
                <a:cs typeface="Arial"/>
              </a:rPr>
              <a:t> responses)</a:t>
            </a:r>
            <a:endParaRPr sz="1000">
              <a:latin typeface="Arial"/>
              <a:cs typeface="Arial"/>
            </a:endParaRPr>
          </a:p>
        </p:txBody>
      </p:sp>
      <p:sp>
        <p:nvSpPr>
          <p:cNvPr id="14" name="object 14"/>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21</a:t>
            </a:r>
            <a:endParaRP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8953" rIns="0" bIns="0" rtlCol="0">
            <a:spAutoFit/>
          </a:bodyPr>
          <a:lstStyle/>
          <a:p>
            <a:pPr marL="300355" marR="5080">
              <a:lnSpc>
                <a:spcPts val="1939"/>
              </a:lnSpc>
              <a:spcBef>
                <a:spcPts val="345"/>
              </a:spcBef>
            </a:pPr>
            <a:r>
              <a:rPr dirty="0">
                <a:solidFill>
                  <a:srgbClr val="5C5B5A"/>
                </a:solidFill>
              </a:rPr>
              <a:t>The</a:t>
            </a:r>
            <a:r>
              <a:rPr spc="-55" dirty="0">
                <a:solidFill>
                  <a:srgbClr val="5C5B5A"/>
                </a:solidFill>
              </a:rPr>
              <a:t> </a:t>
            </a:r>
            <a:r>
              <a:rPr dirty="0"/>
              <a:t>overall</a:t>
            </a:r>
            <a:r>
              <a:rPr spc="10" dirty="0"/>
              <a:t> </a:t>
            </a:r>
            <a:r>
              <a:rPr dirty="0"/>
              <a:t>health</a:t>
            </a:r>
            <a:r>
              <a:rPr spc="-25" dirty="0"/>
              <a:t> </a:t>
            </a:r>
            <a:r>
              <a:rPr dirty="0"/>
              <a:t>confidence</a:t>
            </a:r>
            <a:r>
              <a:rPr spc="-35" dirty="0"/>
              <a:t> </a:t>
            </a:r>
            <a:r>
              <a:rPr dirty="0">
                <a:solidFill>
                  <a:srgbClr val="585858"/>
                </a:solidFill>
              </a:rPr>
              <a:t>score</a:t>
            </a:r>
            <a:r>
              <a:rPr spc="-25" dirty="0">
                <a:solidFill>
                  <a:srgbClr val="585858"/>
                </a:solidFill>
              </a:rPr>
              <a:t> </a:t>
            </a:r>
            <a:r>
              <a:rPr dirty="0">
                <a:solidFill>
                  <a:srgbClr val="585858"/>
                </a:solidFill>
              </a:rPr>
              <a:t>continues</a:t>
            </a:r>
            <a:r>
              <a:rPr spc="-45" dirty="0">
                <a:solidFill>
                  <a:srgbClr val="585858"/>
                </a:solidFill>
              </a:rPr>
              <a:t> </a:t>
            </a:r>
            <a:r>
              <a:rPr dirty="0">
                <a:solidFill>
                  <a:srgbClr val="585858"/>
                </a:solidFill>
              </a:rPr>
              <a:t>to</a:t>
            </a:r>
            <a:r>
              <a:rPr spc="-30" dirty="0">
                <a:solidFill>
                  <a:srgbClr val="585858"/>
                </a:solidFill>
              </a:rPr>
              <a:t> </a:t>
            </a:r>
            <a:r>
              <a:rPr dirty="0">
                <a:solidFill>
                  <a:srgbClr val="585858"/>
                </a:solidFill>
              </a:rPr>
              <a:t>remain</a:t>
            </a:r>
            <a:r>
              <a:rPr spc="-25" dirty="0">
                <a:solidFill>
                  <a:srgbClr val="585858"/>
                </a:solidFill>
              </a:rPr>
              <a:t> </a:t>
            </a:r>
            <a:r>
              <a:rPr dirty="0">
                <a:solidFill>
                  <a:srgbClr val="585858"/>
                </a:solidFill>
              </a:rPr>
              <a:t>lower</a:t>
            </a:r>
            <a:r>
              <a:rPr spc="-55" dirty="0">
                <a:solidFill>
                  <a:srgbClr val="585858"/>
                </a:solidFill>
              </a:rPr>
              <a:t> </a:t>
            </a:r>
            <a:r>
              <a:rPr dirty="0">
                <a:solidFill>
                  <a:srgbClr val="585858"/>
                </a:solidFill>
              </a:rPr>
              <a:t>for</a:t>
            </a:r>
            <a:r>
              <a:rPr spc="-40" dirty="0">
                <a:solidFill>
                  <a:srgbClr val="585858"/>
                </a:solidFill>
              </a:rPr>
              <a:t> </a:t>
            </a:r>
            <a:r>
              <a:rPr dirty="0">
                <a:solidFill>
                  <a:srgbClr val="585858"/>
                </a:solidFill>
              </a:rPr>
              <a:t>disabled</a:t>
            </a:r>
            <a:r>
              <a:rPr spc="-35" dirty="0">
                <a:solidFill>
                  <a:srgbClr val="585858"/>
                </a:solidFill>
              </a:rPr>
              <a:t> </a:t>
            </a:r>
            <a:r>
              <a:rPr dirty="0">
                <a:solidFill>
                  <a:srgbClr val="585858"/>
                </a:solidFill>
              </a:rPr>
              <a:t>respondents</a:t>
            </a:r>
            <a:r>
              <a:rPr spc="-30" dirty="0">
                <a:solidFill>
                  <a:srgbClr val="585858"/>
                </a:solidFill>
              </a:rPr>
              <a:t> </a:t>
            </a:r>
            <a:r>
              <a:rPr dirty="0">
                <a:solidFill>
                  <a:srgbClr val="585858"/>
                </a:solidFill>
              </a:rPr>
              <a:t>than</a:t>
            </a:r>
            <a:r>
              <a:rPr spc="-40" dirty="0">
                <a:solidFill>
                  <a:srgbClr val="585858"/>
                </a:solidFill>
              </a:rPr>
              <a:t> </a:t>
            </a:r>
            <a:r>
              <a:rPr dirty="0">
                <a:solidFill>
                  <a:srgbClr val="585858"/>
                </a:solidFill>
              </a:rPr>
              <a:t>for</a:t>
            </a:r>
            <a:r>
              <a:rPr spc="-25" dirty="0">
                <a:solidFill>
                  <a:srgbClr val="585858"/>
                </a:solidFill>
              </a:rPr>
              <a:t> the </a:t>
            </a:r>
            <a:r>
              <a:rPr dirty="0">
                <a:solidFill>
                  <a:srgbClr val="585858"/>
                </a:solidFill>
              </a:rPr>
              <a:t>general</a:t>
            </a:r>
            <a:r>
              <a:rPr spc="-30" dirty="0">
                <a:solidFill>
                  <a:srgbClr val="585858"/>
                </a:solidFill>
              </a:rPr>
              <a:t> </a:t>
            </a:r>
            <a:r>
              <a:rPr dirty="0">
                <a:solidFill>
                  <a:srgbClr val="585858"/>
                </a:solidFill>
              </a:rPr>
              <a:t>population,</a:t>
            </a:r>
            <a:r>
              <a:rPr spc="-65" dirty="0">
                <a:solidFill>
                  <a:srgbClr val="585858"/>
                </a:solidFill>
              </a:rPr>
              <a:t> </a:t>
            </a:r>
            <a:r>
              <a:rPr dirty="0">
                <a:solidFill>
                  <a:srgbClr val="585858"/>
                </a:solidFill>
              </a:rPr>
              <a:t>with</a:t>
            </a:r>
            <a:r>
              <a:rPr spc="-60" dirty="0">
                <a:solidFill>
                  <a:srgbClr val="585858"/>
                </a:solidFill>
              </a:rPr>
              <a:t> </a:t>
            </a:r>
            <a:r>
              <a:rPr dirty="0">
                <a:solidFill>
                  <a:srgbClr val="585858"/>
                </a:solidFill>
              </a:rPr>
              <a:t>gaps</a:t>
            </a:r>
            <a:r>
              <a:rPr spc="-45" dirty="0">
                <a:solidFill>
                  <a:srgbClr val="585858"/>
                </a:solidFill>
              </a:rPr>
              <a:t> </a:t>
            </a:r>
            <a:r>
              <a:rPr dirty="0">
                <a:solidFill>
                  <a:srgbClr val="585858"/>
                </a:solidFill>
              </a:rPr>
              <a:t>also</a:t>
            </a:r>
            <a:r>
              <a:rPr spc="-25" dirty="0">
                <a:solidFill>
                  <a:srgbClr val="585858"/>
                </a:solidFill>
              </a:rPr>
              <a:t> </a:t>
            </a:r>
            <a:r>
              <a:rPr dirty="0">
                <a:solidFill>
                  <a:srgbClr val="585858"/>
                </a:solidFill>
              </a:rPr>
              <a:t>remaining</a:t>
            </a:r>
            <a:r>
              <a:rPr spc="-35" dirty="0">
                <a:solidFill>
                  <a:srgbClr val="585858"/>
                </a:solidFill>
              </a:rPr>
              <a:t> </a:t>
            </a:r>
            <a:r>
              <a:rPr dirty="0">
                <a:solidFill>
                  <a:srgbClr val="585858"/>
                </a:solidFill>
              </a:rPr>
              <a:t>constant</a:t>
            </a:r>
            <a:r>
              <a:rPr spc="-30" dirty="0">
                <a:solidFill>
                  <a:srgbClr val="585858"/>
                </a:solidFill>
              </a:rPr>
              <a:t> </a:t>
            </a:r>
            <a:r>
              <a:rPr dirty="0">
                <a:solidFill>
                  <a:srgbClr val="585858"/>
                </a:solidFill>
              </a:rPr>
              <a:t>compared</a:t>
            </a:r>
            <a:r>
              <a:rPr spc="-25" dirty="0">
                <a:solidFill>
                  <a:srgbClr val="585858"/>
                </a:solidFill>
              </a:rPr>
              <a:t> </a:t>
            </a:r>
            <a:r>
              <a:rPr dirty="0">
                <a:solidFill>
                  <a:srgbClr val="585858"/>
                </a:solidFill>
              </a:rPr>
              <a:t>to</a:t>
            </a:r>
            <a:r>
              <a:rPr spc="-30" dirty="0">
                <a:solidFill>
                  <a:srgbClr val="585858"/>
                </a:solidFill>
              </a:rPr>
              <a:t> </a:t>
            </a:r>
            <a:r>
              <a:rPr dirty="0">
                <a:solidFill>
                  <a:srgbClr val="585858"/>
                </a:solidFill>
              </a:rPr>
              <a:t>October</a:t>
            </a:r>
            <a:r>
              <a:rPr spc="-50" dirty="0">
                <a:solidFill>
                  <a:srgbClr val="585858"/>
                </a:solidFill>
              </a:rPr>
              <a:t> </a:t>
            </a:r>
            <a:r>
              <a:rPr spc="-10" dirty="0">
                <a:solidFill>
                  <a:srgbClr val="585858"/>
                </a:solidFill>
              </a:rPr>
              <a:t>2024.</a:t>
            </a:r>
          </a:p>
        </p:txBody>
      </p:sp>
      <p:sp>
        <p:nvSpPr>
          <p:cNvPr id="3" name="object 3"/>
          <p:cNvSpPr txBox="1"/>
          <p:nvPr/>
        </p:nvSpPr>
        <p:spPr>
          <a:xfrm>
            <a:off x="691692" y="1099819"/>
            <a:ext cx="318198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585858"/>
                </a:solidFill>
                <a:latin typeface="Arial"/>
                <a:cs typeface="Arial"/>
              </a:rPr>
              <a:t>Overall</a:t>
            </a:r>
            <a:r>
              <a:rPr sz="1600" b="1" spc="-25" dirty="0">
                <a:solidFill>
                  <a:srgbClr val="585858"/>
                </a:solidFill>
                <a:latin typeface="Arial"/>
                <a:cs typeface="Arial"/>
              </a:rPr>
              <a:t> </a:t>
            </a:r>
            <a:r>
              <a:rPr sz="1600" b="1" dirty="0">
                <a:solidFill>
                  <a:srgbClr val="585858"/>
                </a:solidFill>
                <a:latin typeface="Arial"/>
                <a:cs typeface="Arial"/>
              </a:rPr>
              <a:t>Health</a:t>
            </a:r>
            <a:r>
              <a:rPr sz="1600" b="1" spc="-80" dirty="0">
                <a:solidFill>
                  <a:srgbClr val="585858"/>
                </a:solidFill>
                <a:latin typeface="Arial"/>
                <a:cs typeface="Arial"/>
              </a:rPr>
              <a:t> </a:t>
            </a:r>
            <a:r>
              <a:rPr sz="1600" b="1" dirty="0">
                <a:solidFill>
                  <a:srgbClr val="585858"/>
                </a:solidFill>
                <a:latin typeface="Arial"/>
                <a:cs typeface="Arial"/>
              </a:rPr>
              <a:t>Confidence</a:t>
            </a:r>
            <a:r>
              <a:rPr sz="1600" b="1" spc="-50" dirty="0">
                <a:solidFill>
                  <a:srgbClr val="585858"/>
                </a:solidFill>
                <a:latin typeface="Arial"/>
                <a:cs typeface="Arial"/>
              </a:rPr>
              <a:t> </a:t>
            </a:r>
            <a:r>
              <a:rPr sz="1600" b="1" spc="-20" dirty="0">
                <a:solidFill>
                  <a:srgbClr val="585858"/>
                </a:solidFill>
                <a:latin typeface="Arial"/>
                <a:cs typeface="Arial"/>
              </a:rPr>
              <a:t>Score</a:t>
            </a:r>
            <a:endParaRPr sz="1600">
              <a:latin typeface="Arial"/>
              <a:cs typeface="Arial"/>
            </a:endParaRPr>
          </a:p>
        </p:txBody>
      </p:sp>
      <p:graphicFrame>
        <p:nvGraphicFramePr>
          <p:cNvPr id="4" name="object 4"/>
          <p:cNvGraphicFramePr>
            <a:graphicFrameLocks noGrp="1"/>
          </p:cNvGraphicFramePr>
          <p:nvPr/>
        </p:nvGraphicFramePr>
        <p:xfrm>
          <a:off x="694410" y="1965070"/>
          <a:ext cx="10883894" cy="737235"/>
        </p:xfrm>
        <a:graphic>
          <a:graphicData uri="http://schemas.openxmlformats.org/drawingml/2006/table">
            <a:tbl>
              <a:tblPr firstRow="1" bandRow="1">
                <a:tableStyleId>{2D5ABB26-0587-4C30-8999-92F81FD0307C}</a:tableStyleId>
              </a:tblPr>
              <a:tblGrid>
                <a:gridCol w="1098550">
                  <a:extLst>
                    <a:ext uri="{9D8B030D-6E8A-4147-A177-3AD203B41FA5}">
                      <a16:colId xmlns:a16="http://schemas.microsoft.com/office/drawing/2014/main" val="20000"/>
                    </a:ext>
                  </a:extLst>
                </a:gridCol>
                <a:gridCol w="1080135">
                  <a:extLst>
                    <a:ext uri="{9D8B030D-6E8A-4147-A177-3AD203B41FA5}">
                      <a16:colId xmlns:a16="http://schemas.microsoft.com/office/drawing/2014/main" val="20001"/>
                    </a:ext>
                  </a:extLst>
                </a:gridCol>
                <a:gridCol w="1082039">
                  <a:extLst>
                    <a:ext uri="{9D8B030D-6E8A-4147-A177-3AD203B41FA5}">
                      <a16:colId xmlns:a16="http://schemas.microsoft.com/office/drawing/2014/main" val="20002"/>
                    </a:ext>
                  </a:extLst>
                </a:gridCol>
                <a:gridCol w="1099185">
                  <a:extLst>
                    <a:ext uri="{9D8B030D-6E8A-4147-A177-3AD203B41FA5}">
                      <a16:colId xmlns:a16="http://schemas.microsoft.com/office/drawing/2014/main" val="20003"/>
                    </a:ext>
                  </a:extLst>
                </a:gridCol>
                <a:gridCol w="1071880">
                  <a:extLst>
                    <a:ext uri="{9D8B030D-6E8A-4147-A177-3AD203B41FA5}">
                      <a16:colId xmlns:a16="http://schemas.microsoft.com/office/drawing/2014/main" val="20004"/>
                    </a:ext>
                  </a:extLst>
                </a:gridCol>
                <a:gridCol w="1109979">
                  <a:extLst>
                    <a:ext uri="{9D8B030D-6E8A-4147-A177-3AD203B41FA5}">
                      <a16:colId xmlns:a16="http://schemas.microsoft.com/office/drawing/2014/main" val="20005"/>
                    </a:ext>
                  </a:extLst>
                </a:gridCol>
                <a:gridCol w="1076959">
                  <a:extLst>
                    <a:ext uri="{9D8B030D-6E8A-4147-A177-3AD203B41FA5}">
                      <a16:colId xmlns:a16="http://schemas.microsoft.com/office/drawing/2014/main" val="20006"/>
                    </a:ext>
                  </a:extLst>
                </a:gridCol>
                <a:gridCol w="1096009">
                  <a:extLst>
                    <a:ext uri="{9D8B030D-6E8A-4147-A177-3AD203B41FA5}">
                      <a16:colId xmlns:a16="http://schemas.microsoft.com/office/drawing/2014/main" val="20007"/>
                    </a:ext>
                  </a:extLst>
                </a:gridCol>
                <a:gridCol w="976629">
                  <a:extLst>
                    <a:ext uri="{9D8B030D-6E8A-4147-A177-3AD203B41FA5}">
                      <a16:colId xmlns:a16="http://schemas.microsoft.com/office/drawing/2014/main" val="20008"/>
                    </a:ext>
                  </a:extLst>
                </a:gridCol>
                <a:gridCol w="1192529">
                  <a:extLst>
                    <a:ext uri="{9D8B030D-6E8A-4147-A177-3AD203B41FA5}">
                      <a16:colId xmlns:a16="http://schemas.microsoft.com/office/drawing/2014/main" val="20009"/>
                    </a:ext>
                  </a:extLst>
                </a:gridCol>
              </a:tblGrid>
              <a:tr h="272415">
                <a:tc>
                  <a:txBody>
                    <a:bodyPr/>
                    <a:lstStyle/>
                    <a:p>
                      <a:pPr marL="120650">
                        <a:lnSpc>
                          <a:spcPts val="1335"/>
                        </a:lnSpc>
                      </a:pPr>
                      <a:r>
                        <a:rPr sz="1400" spc="-20" dirty="0">
                          <a:solidFill>
                            <a:srgbClr val="EC7C30"/>
                          </a:solidFill>
                          <a:latin typeface="Calibri"/>
                          <a:cs typeface="Calibri"/>
                        </a:rPr>
                        <a:t>60.5</a:t>
                      </a:r>
                      <a:endParaRPr sz="1400">
                        <a:latin typeface="Calibri"/>
                        <a:cs typeface="Calibri"/>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marL="107314" algn="ctr">
                        <a:lnSpc>
                          <a:spcPct val="100000"/>
                        </a:lnSpc>
                        <a:spcBef>
                          <a:spcPts val="120"/>
                        </a:spcBef>
                      </a:pPr>
                      <a:r>
                        <a:rPr sz="1400" spc="-20" dirty="0">
                          <a:solidFill>
                            <a:srgbClr val="EC7C30"/>
                          </a:solidFill>
                          <a:latin typeface="Calibri"/>
                          <a:cs typeface="Calibri"/>
                        </a:rPr>
                        <a:t>64.3</a:t>
                      </a:r>
                      <a:endParaRPr sz="1400">
                        <a:latin typeface="Calibri"/>
                        <a:cs typeface="Calibri"/>
                      </a:endParaRPr>
                    </a:p>
                  </a:txBody>
                  <a:tcPr marL="0" marR="0" marT="15240" marB="0">
                    <a:lnB w="9525">
                      <a:solidFill>
                        <a:srgbClr val="D9D9D9"/>
                      </a:solidFill>
                      <a:prstDash val="solid"/>
                    </a:lnB>
                  </a:tcPr>
                </a:tc>
                <a:extLst>
                  <a:ext uri="{0D108BD9-81ED-4DB2-BD59-A6C34878D82A}">
                    <a16:rowId xmlns:a16="http://schemas.microsoft.com/office/drawing/2014/main" val="10000"/>
                  </a:ext>
                </a:extLst>
              </a:tr>
              <a:tr h="295910">
                <a:tc>
                  <a:txBody>
                    <a:bodyPr/>
                    <a:lstStyle/>
                    <a:p>
                      <a:pPr marL="297180">
                        <a:lnSpc>
                          <a:spcPct val="100000"/>
                        </a:lnSpc>
                        <a:spcBef>
                          <a:spcPts val="70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89535" marB="0">
                    <a:lnT w="9525">
                      <a:solidFill>
                        <a:srgbClr val="D9D9D9"/>
                      </a:solidFill>
                      <a:prstDash val="solid"/>
                    </a:lnT>
                  </a:tcPr>
                </a:tc>
                <a:tc>
                  <a:txBody>
                    <a:bodyPr/>
                    <a:lstStyle/>
                    <a:p>
                      <a:pPr marR="3810" algn="ctr">
                        <a:lnSpc>
                          <a:spcPct val="100000"/>
                        </a:lnSpc>
                        <a:spcBef>
                          <a:spcPts val="70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89535" marB="0">
                    <a:lnT w="9525">
                      <a:solidFill>
                        <a:srgbClr val="D9D9D9"/>
                      </a:solidFill>
                      <a:prstDash val="solid"/>
                    </a:lnT>
                  </a:tcPr>
                </a:tc>
                <a:tc>
                  <a:txBody>
                    <a:bodyPr/>
                    <a:lstStyle/>
                    <a:p>
                      <a:pPr marL="3810" algn="ctr">
                        <a:lnSpc>
                          <a:spcPct val="100000"/>
                        </a:lnSpc>
                        <a:spcBef>
                          <a:spcPts val="705"/>
                        </a:spcBef>
                      </a:pPr>
                      <a:r>
                        <a:rPr sz="1200" dirty="0">
                          <a:solidFill>
                            <a:srgbClr val="585858"/>
                          </a:solidFill>
                          <a:latin typeface="Calibri"/>
                          <a:cs typeface="Calibri"/>
                        </a:rPr>
                        <a:t>Sep</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89535" marB="0">
                    <a:lnT w="9525">
                      <a:solidFill>
                        <a:srgbClr val="D9D9D9"/>
                      </a:solidFill>
                      <a:prstDash val="solid"/>
                    </a:lnT>
                  </a:tcPr>
                </a:tc>
                <a:tc>
                  <a:txBody>
                    <a:bodyPr/>
                    <a:lstStyle/>
                    <a:p>
                      <a:pPr algn="ctr">
                        <a:lnSpc>
                          <a:spcPct val="100000"/>
                        </a:lnSpc>
                        <a:spcBef>
                          <a:spcPts val="705"/>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89535" marB="0">
                    <a:lnT w="9525">
                      <a:solidFill>
                        <a:srgbClr val="D9D9D9"/>
                      </a:solidFill>
                      <a:prstDash val="solid"/>
                    </a:lnT>
                  </a:tcPr>
                </a:tc>
                <a:tc>
                  <a:txBody>
                    <a:bodyPr/>
                    <a:lstStyle/>
                    <a:p>
                      <a:pPr marL="5715" algn="ctr">
                        <a:lnSpc>
                          <a:spcPct val="100000"/>
                        </a:lnSpc>
                        <a:spcBef>
                          <a:spcPts val="705"/>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marL="1270" algn="ctr">
                        <a:lnSpc>
                          <a:spcPct val="100000"/>
                        </a:lnSpc>
                        <a:spcBef>
                          <a:spcPts val="70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algn="ctr">
                        <a:lnSpc>
                          <a:spcPct val="100000"/>
                        </a:lnSpc>
                        <a:spcBef>
                          <a:spcPts val="705"/>
                        </a:spcBef>
                      </a:pPr>
                      <a:r>
                        <a:rPr sz="1200" dirty="0">
                          <a:solidFill>
                            <a:srgbClr val="585858"/>
                          </a:solidFill>
                          <a:latin typeface="Calibri"/>
                          <a:cs typeface="Calibri"/>
                        </a:rPr>
                        <a:t>July</a:t>
                      </a:r>
                      <a:r>
                        <a:rPr sz="1200" spc="-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algn="ctr">
                        <a:lnSpc>
                          <a:spcPct val="100000"/>
                        </a:lnSpc>
                        <a:spcBef>
                          <a:spcPts val="705"/>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marL="99695" algn="ctr">
                        <a:lnSpc>
                          <a:spcPct val="100000"/>
                        </a:lnSpc>
                        <a:spcBef>
                          <a:spcPts val="705"/>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marL="106045" algn="ctr">
                        <a:lnSpc>
                          <a:spcPct val="100000"/>
                        </a:lnSpc>
                        <a:spcBef>
                          <a:spcPts val="705"/>
                        </a:spcBef>
                      </a:pPr>
                      <a:r>
                        <a:rPr sz="1200" dirty="0">
                          <a:solidFill>
                            <a:srgbClr val="585858"/>
                          </a:solidFill>
                          <a:latin typeface="Calibri"/>
                          <a:cs typeface="Calibri"/>
                        </a:rPr>
                        <a:t>December</a:t>
                      </a:r>
                      <a:r>
                        <a:rPr sz="1200" spc="-5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extLst>
                  <a:ext uri="{0D108BD9-81ED-4DB2-BD59-A6C34878D82A}">
                    <a16:rowId xmlns:a16="http://schemas.microsoft.com/office/drawing/2014/main" val="10001"/>
                  </a:ext>
                </a:extLst>
              </a:tr>
              <a:tr h="168910">
                <a:tc>
                  <a:txBody>
                    <a:bodyPr/>
                    <a:lstStyle/>
                    <a:p>
                      <a:pPr marR="1270"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R="2540"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3810"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6350"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marL="99695"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106680" algn="ctr">
                        <a:lnSpc>
                          <a:spcPts val="1230"/>
                        </a:lnSpc>
                      </a:pP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sp>
        <p:nvSpPr>
          <p:cNvPr id="5" name="object 5"/>
          <p:cNvSpPr/>
          <p:nvPr/>
        </p:nvSpPr>
        <p:spPr>
          <a:xfrm>
            <a:off x="694410"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6" name="object 6"/>
          <p:cNvSpPr/>
          <p:nvPr/>
        </p:nvSpPr>
        <p:spPr>
          <a:xfrm>
            <a:off x="1783079"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7" name="object 7"/>
          <p:cNvSpPr/>
          <p:nvPr/>
        </p:nvSpPr>
        <p:spPr>
          <a:xfrm>
            <a:off x="2871216"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8" name="object 8"/>
          <p:cNvSpPr/>
          <p:nvPr/>
        </p:nvSpPr>
        <p:spPr>
          <a:xfrm>
            <a:off x="3959352"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9" name="object 9"/>
          <p:cNvSpPr/>
          <p:nvPr/>
        </p:nvSpPr>
        <p:spPr>
          <a:xfrm>
            <a:off x="5047488"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0" name="object 10"/>
          <p:cNvSpPr/>
          <p:nvPr/>
        </p:nvSpPr>
        <p:spPr>
          <a:xfrm>
            <a:off x="6137147"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1" name="object 11"/>
          <p:cNvSpPr/>
          <p:nvPr/>
        </p:nvSpPr>
        <p:spPr>
          <a:xfrm>
            <a:off x="7225283"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2" name="object 12"/>
          <p:cNvSpPr/>
          <p:nvPr/>
        </p:nvSpPr>
        <p:spPr>
          <a:xfrm>
            <a:off x="8313419"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3" name="object 13"/>
          <p:cNvSpPr/>
          <p:nvPr/>
        </p:nvSpPr>
        <p:spPr>
          <a:xfrm>
            <a:off x="9401556"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4" name="object 14"/>
          <p:cNvSpPr/>
          <p:nvPr/>
        </p:nvSpPr>
        <p:spPr>
          <a:xfrm>
            <a:off x="10491216"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5" name="object 15"/>
          <p:cNvSpPr/>
          <p:nvPr/>
        </p:nvSpPr>
        <p:spPr>
          <a:xfrm>
            <a:off x="11578970"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6" name="object 16"/>
          <p:cNvSpPr/>
          <p:nvPr/>
        </p:nvSpPr>
        <p:spPr>
          <a:xfrm>
            <a:off x="1238643" y="1884933"/>
            <a:ext cx="9796145" cy="153035"/>
          </a:xfrm>
          <a:custGeom>
            <a:avLst/>
            <a:gdLst/>
            <a:ahLst/>
            <a:cxnLst/>
            <a:rect l="l" t="t" r="r" b="b"/>
            <a:pathLst>
              <a:path w="9796145" h="153035">
                <a:moveTo>
                  <a:pt x="0" y="152780"/>
                </a:moveTo>
                <a:lnTo>
                  <a:pt x="1088504" y="58165"/>
                </a:lnTo>
                <a:lnTo>
                  <a:pt x="2176640" y="76453"/>
                </a:lnTo>
                <a:lnTo>
                  <a:pt x="3264776" y="108457"/>
                </a:lnTo>
                <a:lnTo>
                  <a:pt x="4354436" y="116077"/>
                </a:lnTo>
                <a:lnTo>
                  <a:pt x="5442572" y="0"/>
                </a:lnTo>
                <a:lnTo>
                  <a:pt x="6530708" y="26162"/>
                </a:lnTo>
                <a:lnTo>
                  <a:pt x="7618844" y="141986"/>
                </a:lnTo>
                <a:lnTo>
                  <a:pt x="8706980" y="13969"/>
                </a:lnTo>
                <a:lnTo>
                  <a:pt x="9796132" y="13969"/>
                </a:lnTo>
              </a:path>
            </a:pathLst>
          </a:custGeom>
          <a:ln w="28575">
            <a:solidFill>
              <a:srgbClr val="EC7C30"/>
            </a:solidFill>
          </a:ln>
        </p:spPr>
        <p:txBody>
          <a:bodyPr wrap="square" lIns="0" tIns="0" rIns="0" bIns="0" rtlCol="0"/>
          <a:lstStyle/>
          <a:p>
            <a:endParaRPr/>
          </a:p>
        </p:txBody>
      </p:sp>
      <p:sp>
        <p:nvSpPr>
          <p:cNvPr id="17" name="object 17"/>
          <p:cNvSpPr/>
          <p:nvPr/>
        </p:nvSpPr>
        <p:spPr>
          <a:xfrm>
            <a:off x="1238643" y="1615694"/>
            <a:ext cx="9796145" cy="76835"/>
          </a:xfrm>
          <a:custGeom>
            <a:avLst/>
            <a:gdLst/>
            <a:ahLst/>
            <a:cxnLst/>
            <a:rect l="l" t="t" r="r" b="b"/>
            <a:pathLst>
              <a:path w="9796145" h="76835">
                <a:moveTo>
                  <a:pt x="0" y="57657"/>
                </a:moveTo>
                <a:lnTo>
                  <a:pt x="1088504" y="10413"/>
                </a:lnTo>
                <a:lnTo>
                  <a:pt x="2176640" y="21081"/>
                </a:lnTo>
                <a:lnTo>
                  <a:pt x="3264776" y="76453"/>
                </a:lnTo>
                <a:lnTo>
                  <a:pt x="4354436" y="25653"/>
                </a:lnTo>
                <a:lnTo>
                  <a:pt x="5442572" y="0"/>
                </a:lnTo>
                <a:lnTo>
                  <a:pt x="6530708" y="18033"/>
                </a:lnTo>
                <a:lnTo>
                  <a:pt x="7618844" y="25653"/>
                </a:lnTo>
                <a:lnTo>
                  <a:pt x="8706980" y="4317"/>
                </a:lnTo>
                <a:lnTo>
                  <a:pt x="9796132" y="0"/>
                </a:lnTo>
              </a:path>
            </a:pathLst>
          </a:custGeom>
          <a:ln w="28575">
            <a:solidFill>
              <a:srgbClr val="009590"/>
            </a:solidFill>
          </a:ln>
        </p:spPr>
        <p:txBody>
          <a:bodyPr wrap="square" lIns="0" tIns="0" rIns="0" bIns="0" rtlCol="0"/>
          <a:lstStyle/>
          <a:p>
            <a:endParaRPr/>
          </a:p>
        </p:txBody>
      </p:sp>
      <p:sp>
        <p:nvSpPr>
          <p:cNvPr id="18" name="object 18"/>
          <p:cNvSpPr txBox="1"/>
          <p:nvPr/>
        </p:nvSpPr>
        <p:spPr>
          <a:xfrm>
            <a:off x="802640" y="1543938"/>
            <a:ext cx="341630"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70.5</a:t>
            </a:r>
            <a:endParaRPr sz="1400">
              <a:latin typeface="Calibri"/>
              <a:cs typeface="Calibri"/>
            </a:endParaRPr>
          </a:p>
        </p:txBody>
      </p:sp>
      <p:sp>
        <p:nvSpPr>
          <p:cNvPr id="19" name="object 19"/>
          <p:cNvSpPr txBox="1"/>
          <p:nvPr/>
        </p:nvSpPr>
        <p:spPr>
          <a:xfrm>
            <a:off x="10865611" y="1288161"/>
            <a:ext cx="341630"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72.1</a:t>
            </a:r>
            <a:endParaRPr sz="1400">
              <a:latin typeface="Calibri"/>
              <a:cs typeface="Calibri"/>
            </a:endParaRPr>
          </a:p>
        </p:txBody>
      </p:sp>
      <p:sp>
        <p:nvSpPr>
          <p:cNvPr id="20" name="object 20"/>
          <p:cNvSpPr/>
          <p:nvPr/>
        </p:nvSpPr>
        <p:spPr>
          <a:xfrm>
            <a:off x="5300345" y="1296797"/>
            <a:ext cx="243840" cy="0"/>
          </a:xfrm>
          <a:custGeom>
            <a:avLst/>
            <a:gdLst/>
            <a:ahLst/>
            <a:cxnLst/>
            <a:rect l="l" t="t" r="r" b="b"/>
            <a:pathLst>
              <a:path w="243839">
                <a:moveTo>
                  <a:pt x="0" y="0"/>
                </a:moveTo>
                <a:lnTo>
                  <a:pt x="243839" y="0"/>
                </a:lnTo>
              </a:path>
            </a:pathLst>
          </a:custGeom>
          <a:ln w="28575">
            <a:solidFill>
              <a:srgbClr val="EC7C30"/>
            </a:solidFill>
          </a:ln>
        </p:spPr>
        <p:txBody>
          <a:bodyPr wrap="square" lIns="0" tIns="0" rIns="0" bIns="0" rtlCol="0"/>
          <a:lstStyle/>
          <a:p>
            <a:endParaRPr/>
          </a:p>
        </p:txBody>
      </p:sp>
      <p:sp>
        <p:nvSpPr>
          <p:cNvPr id="21" name="object 21"/>
          <p:cNvSpPr txBox="1"/>
          <p:nvPr/>
        </p:nvSpPr>
        <p:spPr>
          <a:xfrm>
            <a:off x="5557773" y="1175765"/>
            <a:ext cx="55626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Disabled</a:t>
            </a:r>
            <a:endParaRPr sz="1200">
              <a:latin typeface="Calibri"/>
              <a:cs typeface="Calibri"/>
            </a:endParaRPr>
          </a:p>
        </p:txBody>
      </p:sp>
      <p:sp>
        <p:nvSpPr>
          <p:cNvPr id="22" name="object 22"/>
          <p:cNvSpPr/>
          <p:nvPr/>
        </p:nvSpPr>
        <p:spPr>
          <a:xfrm>
            <a:off x="6241541" y="1296797"/>
            <a:ext cx="243840" cy="0"/>
          </a:xfrm>
          <a:custGeom>
            <a:avLst/>
            <a:gdLst/>
            <a:ahLst/>
            <a:cxnLst/>
            <a:rect l="l" t="t" r="r" b="b"/>
            <a:pathLst>
              <a:path w="243839">
                <a:moveTo>
                  <a:pt x="0" y="0"/>
                </a:moveTo>
                <a:lnTo>
                  <a:pt x="243840" y="0"/>
                </a:lnTo>
              </a:path>
            </a:pathLst>
          </a:custGeom>
          <a:ln w="28575">
            <a:solidFill>
              <a:srgbClr val="009590"/>
            </a:solidFill>
          </a:ln>
        </p:spPr>
        <p:txBody>
          <a:bodyPr wrap="square" lIns="0" tIns="0" rIns="0" bIns="0" rtlCol="0"/>
          <a:lstStyle/>
          <a:p>
            <a:endParaRPr/>
          </a:p>
        </p:txBody>
      </p:sp>
      <p:sp>
        <p:nvSpPr>
          <p:cNvPr id="23" name="object 23"/>
          <p:cNvSpPr txBox="1"/>
          <p:nvPr/>
        </p:nvSpPr>
        <p:spPr>
          <a:xfrm>
            <a:off x="6499097" y="1175765"/>
            <a:ext cx="4660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Overall</a:t>
            </a:r>
            <a:endParaRPr sz="1200">
              <a:latin typeface="Calibri"/>
              <a:cs typeface="Calibri"/>
            </a:endParaRPr>
          </a:p>
        </p:txBody>
      </p:sp>
      <p:sp>
        <p:nvSpPr>
          <p:cNvPr id="24" name="object 24"/>
          <p:cNvSpPr txBox="1"/>
          <p:nvPr/>
        </p:nvSpPr>
        <p:spPr>
          <a:xfrm>
            <a:off x="691692" y="2839974"/>
            <a:ext cx="97790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585858"/>
                </a:solidFill>
                <a:latin typeface="Arial"/>
                <a:cs typeface="Arial"/>
              </a:rPr>
              <a:t>Knowledge</a:t>
            </a:r>
            <a:endParaRPr sz="1400">
              <a:latin typeface="Arial"/>
              <a:cs typeface="Arial"/>
            </a:endParaRPr>
          </a:p>
        </p:txBody>
      </p:sp>
      <p:sp>
        <p:nvSpPr>
          <p:cNvPr id="25" name="object 25"/>
          <p:cNvSpPr/>
          <p:nvPr/>
        </p:nvSpPr>
        <p:spPr>
          <a:xfrm>
            <a:off x="673430" y="3944239"/>
            <a:ext cx="5162550" cy="48895"/>
          </a:xfrm>
          <a:custGeom>
            <a:avLst/>
            <a:gdLst/>
            <a:ahLst/>
            <a:cxnLst/>
            <a:rect l="l" t="t" r="r" b="b"/>
            <a:pathLst>
              <a:path w="5162550" h="48895">
                <a:moveTo>
                  <a:pt x="0" y="0"/>
                </a:moveTo>
                <a:lnTo>
                  <a:pt x="5162346" y="0"/>
                </a:lnTo>
              </a:path>
              <a:path w="5162550" h="48895">
                <a:moveTo>
                  <a:pt x="0" y="0"/>
                </a:moveTo>
                <a:lnTo>
                  <a:pt x="0" y="48387"/>
                </a:lnTo>
              </a:path>
              <a:path w="5162550" h="48895">
                <a:moveTo>
                  <a:pt x="516813" y="0"/>
                </a:moveTo>
                <a:lnTo>
                  <a:pt x="516813" y="48387"/>
                </a:lnTo>
              </a:path>
              <a:path w="5162550" h="48895">
                <a:moveTo>
                  <a:pt x="1031925" y="0"/>
                </a:moveTo>
                <a:lnTo>
                  <a:pt x="1031925" y="48387"/>
                </a:lnTo>
              </a:path>
              <a:path w="5162550" h="48895">
                <a:moveTo>
                  <a:pt x="1548561" y="0"/>
                </a:moveTo>
                <a:lnTo>
                  <a:pt x="1548561" y="48387"/>
                </a:lnTo>
              </a:path>
              <a:path w="5162550" h="48895">
                <a:moveTo>
                  <a:pt x="2065197" y="0"/>
                </a:moveTo>
                <a:lnTo>
                  <a:pt x="2065197" y="48387"/>
                </a:lnTo>
              </a:path>
              <a:path w="5162550" h="48895">
                <a:moveTo>
                  <a:pt x="2581833" y="0"/>
                </a:moveTo>
                <a:lnTo>
                  <a:pt x="2581833" y="48387"/>
                </a:lnTo>
              </a:path>
              <a:path w="5162550" h="48895">
                <a:moveTo>
                  <a:pt x="3096945" y="0"/>
                </a:moveTo>
                <a:lnTo>
                  <a:pt x="3096945" y="48387"/>
                </a:lnTo>
              </a:path>
              <a:path w="5162550" h="48895">
                <a:moveTo>
                  <a:pt x="3613581" y="0"/>
                </a:moveTo>
                <a:lnTo>
                  <a:pt x="3613581" y="48387"/>
                </a:lnTo>
              </a:path>
              <a:path w="5162550" h="48895">
                <a:moveTo>
                  <a:pt x="4130217" y="0"/>
                </a:moveTo>
                <a:lnTo>
                  <a:pt x="4130217" y="48387"/>
                </a:lnTo>
              </a:path>
              <a:path w="5162550" h="48895">
                <a:moveTo>
                  <a:pt x="4646853" y="0"/>
                </a:moveTo>
                <a:lnTo>
                  <a:pt x="4646853" y="48387"/>
                </a:lnTo>
              </a:path>
              <a:path w="5162550" h="48895">
                <a:moveTo>
                  <a:pt x="5162346" y="0"/>
                </a:moveTo>
                <a:lnTo>
                  <a:pt x="5162346" y="48387"/>
                </a:lnTo>
              </a:path>
            </a:pathLst>
          </a:custGeom>
          <a:ln w="9525">
            <a:solidFill>
              <a:srgbClr val="D9D9D9"/>
            </a:solidFill>
          </a:ln>
        </p:spPr>
        <p:txBody>
          <a:bodyPr wrap="square" lIns="0" tIns="0" rIns="0" bIns="0" rtlCol="0"/>
          <a:lstStyle/>
          <a:p>
            <a:endParaRPr/>
          </a:p>
        </p:txBody>
      </p:sp>
      <p:grpSp>
        <p:nvGrpSpPr>
          <p:cNvPr id="26" name="object 26"/>
          <p:cNvGrpSpPr/>
          <p:nvPr/>
        </p:nvGrpSpPr>
        <p:grpSpPr>
          <a:xfrm>
            <a:off x="917257" y="3441509"/>
            <a:ext cx="4674870" cy="323850"/>
            <a:chOff x="917257" y="3441509"/>
            <a:chExt cx="4674870" cy="323850"/>
          </a:xfrm>
        </p:grpSpPr>
        <p:sp>
          <p:nvSpPr>
            <p:cNvPr id="27" name="object 27"/>
            <p:cNvSpPr/>
            <p:nvPr/>
          </p:nvSpPr>
          <p:spPr>
            <a:xfrm>
              <a:off x="931544" y="3559428"/>
              <a:ext cx="4646295" cy="191135"/>
            </a:xfrm>
            <a:custGeom>
              <a:avLst/>
              <a:gdLst/>
              <a:ahLst/>
              <a:cxnLst/>
              <a:rect l="l" t="t" r="r" b="b"/>
              <a:pathLst>
                <a:path w="4646295" h="191135">
                  <a:moveTo>
                    <a:pt x="0" y="113411"/>
                  </a:moveTo>
                  <a:lnTo>
                    <a:pt x="516255" y="20447"/>
                  </a:lnTo>
                  <a:lnTo>
                    <a:pt x="1032891" y="95123"/>
                  </a:lnTo>
                  <a:lnTo>
                    <a:pt x="1548003" y="73787"/>
                  </a:lnTo>
                  <a:lnTo>
                    <a:pt x="2064639" y="69215"/>
                  </a:lnTo>
                  <a:lnTo>
                    <a:pt x="2581275" y="0"/>
                  </a:lnTo>
                  <a:lnTo>
                    <a:pt x="3097910" y="52451"/>
                  </a:lnTo>
                  <a:lnTo>
                    <a:pt x="3613023" y="191135"/>
                  </a:lnTo>
                  <a:lnTo>
                    <a:pt x="4129658" y="61595"/>
                  </a:lnTo>
                  <a:lnTo>
                    <a:pt x="4646168" y="55499"/>
                  </a:lnTo>
                </a:path>
              </a:pathLst>
            </a:custGeom>
            <a:ln w="28575">
              <a:solidFill>
                <a:srgbClr val="EC7C30"/>
              </a:solidFill>
            </a:ln>
          </p:spPr>
          <p:txBody>
            <a:bodyPr wrap="square" lIns="0" tIns="0" rIns="0" bIns="0" rtlCol="0"/>
            <a:lstStyle/>
            <a:p>
              <a:endParaRPr/>
            </a:p>
          </p:txBody>
        </p:sp>
        <p:sp>
          <p:nvSpPr>
            <p:cNvPr id="28" name="object 28"/>
            <p:cNvSpPr/>
            <p:nvPr/>
          </p:nvSpPr>
          <p:spPr>
            <a:xfrm>
              <a:off x="931544" y="3455796"/>
              <a:ext cx="4646295" cy="66675"/>
            </a:xfrm>
            <a:custGeom>
              <a:avLst/>
              <a:gdLst/>
              <a:ahLst/>
              <a:cxnLst/>
              <a:rect l="l" t="t" r="r" b="b"/>
              <a:pathLst>
                <a:path w="4646295" h="66675">
                  <a:moveTo>
                    <a:pt x="0" y="41782"/>
                  </a:moveTo>
                  <a:lnTo>
                    <a:pt x="516255" y="0"/>
                  </a:lnTo>
                  <a:lnTo>
                    <a:pt x="1032891" y="8254"/>
                  </a:lnTo>
                  <a:lnTo>
                    <a:pt x="1548003" y="66420"/>
                  </a:lnTo>
                  <a:lnTo>
                    <a:pt x="2064639" y="21970"/>
                  </a:lnTo>
                  <a:lnTo>
                    <a:pt x="2581275" y="8254"/>
                  </a:lnTo>
                  <a:lnTo>
                    <a:pt x="3097910" y="47878"/>
                  </a:lnTo>
                  <a:lnTo>
                    <a:pt x="3613023" y="18923"/>
                  </a:lnTo>
                  <a:lnTo>
                    <a:pt x="4129658" y="8254"/>
                  </a:lnTo>
                  <a:lnTo>
                    <a:pt x="4646168" y="21970"/>
                  </a:lnTo>
                </a:path>
              </a:pathLst>
            </a:custGeom>
            <a:ln w="28575">
              <a:solidFill>
                <a:srgbClr val="009590"/>
              </a:solidFill>
            </a:ln>
          </p:spPr>
          <p:txBody>
            <a:bodyPr wrap="square" lIns="0" tIns="0" rIns="0" bIns="0" rtlCol="0"/>
            <a:lstStyle/>
            <a:p>
              <a:endParaRPr/>
            </a:p>
          </p:txBody>
        </p:sp>
      </p:grpSp>
      <p:sp>
        <p:nvSpPr>
          <p:cNvPr id="29" name="object 29"/>
          <p:cNvSpPr txBox="1"/>
          <p:nvPr/>
        </p:nvSpPr>
        <p:spPr>
          <a:xfrm>
            <a:off x="638352" y="3645230"/>
            <a:ext cx="342265"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EC7C30"/>
                </a:solidFill>
                <a:latin typeface="Calibri"/>
                <a:cs typeface="Calibri"/>
              </a:rPr>
              <a:t>60.2</a:t>
            </a:r>
            <a:endParaRPr sz="1400">
              <a:latin typeface="Calibri"/>
              <a:cs typeface="Calibri"/>
            </a:endParaRPr>
          </a:p>
        </p:txBody>
      </p:sp>
      <p:sp>
        <p:nvSpPr>
          <p:cNvPr id="30" name="object 30"/>
          <p:cNvSpPr txBox="1"/>
          <p:nvPr/>
        </p:nvSpPr>
        <p:spPr>
          <a:xfrm>
            <a:off x="5408167" y="3683000"/>
            <a:ext cx="341630"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EC7C30"/>
                </a:solidFill>
                <a:latin typeface="Calibri"/>
                <a:cs typeface="Calibri"/>
              </a:rPr>
              <a:t>62.4</a:t>
            </a:r>
            <a:endParaRPr sz="1400">
              <a:latin typeface="Calibri"/>
              <a:cs typeface="Calibri"/>
            </a:endParaRPr>
          </a:p>
        </p:txBody>
      </p:sp>
      <p:sp>
        <p:nvSpPr>
          <p:cNvPr id="31" name="object 31"/>
          <p:cNvSpPr txBox="1"/>
          <p:nvPr/>
        </p:nvSpPr>
        <p:spPr>
          <a:xfrm>
            <a:off x="648716" y="3229101"/>
            <a:ext cx="341630"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66.8</a:t>
            </a:r>
            <a:endParaRPr sz="1400">
              <a:latin typeface="Calibri"/>
              <a:cs typeface="Calibri"/>
            </a:endParaRPr>
          </a:p>
        </p:txBody>
      </p:sp>
      <p:sp>
        <p:nvSpPr>
          <p:cNvPr id="32" name="object 32"/>
          <p:cNvSpPr txBox="1"/>
          <p:nvPr/>
        </p:nvSpPr>
        <p:spPr>
          <a:xfrm>
            <a:off x="5408167" y="3150235"/>
            <a:ext cx="341630"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67.6</a:t>
            </a:r>
            <a:endParaRPr sz="1400">
              <a:latin typeface="Calibri"/>
              <a:cs typeface="Calibri"/>
            </a:endParaRPr>
          </a:p>
        </p:txBody>
      </p:sp>
      <p:sp>
        <p:nvSpPr>
          <p:cNvPr id="33" name="object 33"/>
          <p:cNvSpPr txBox="1"/>
          <p:nvPr/>
        </p:nvSpPr>
        <p:spPr>
          <a:xfrm>
            <a:off x="671576" y="4021582"/>
            <a:ext cx="5147945" cy="750570"/>
          </a:xfrm>
          <a:prstGeom prst="rect">
            <a:avLst/>
          </a:prstGeom>
        </p:spPr>
        <p:txBody>
          <a:bodyPr vert="horz" wrap="square" lIns="0" tIns="8890" rIns="0" bIns="0" rtlCol="0">
            <a:spAutoFit/>
          </a:bodyPr>
          <a:lstStyle/>
          <a:p>
            <a:pPr marL="139700" marR="5080" indent="-127635">
              <a:lnSpc>
                <a:spcPct val="101899"/>
              </a:lnSpc>
              <a:spcBef>
                <a:spcPts val="70"/>
              </a:spcBef>
              <a:tabLst>
                <a:tab pos="655955" algn="l"/>
                <a:tab pos="1172210" algn="l"/>
                <a:tab pos="1649730" algn="l"/>
                <a:tab pos="2166620" algn="l"/>
                <a:tab pos="2682875" algn="l"/>
                <a:tab pos="3199130" algn="l"/>
                <a:tab pos="3715385" algn="l"/>
                <a:tab pos="4231640" algn="l"/>
                <a:tab pos="4747895" algn="l"/>
              </a:tabLst>
            </a:pPr>
            <a:r>
              <a:rPr sz="1200" dirty="0">
                <a:solidFill>
                  <a:srgbClr val="585858"/>
                </a:solidFill>
                <a:latin typeface="Calibri"/>
                <a:cs typeface="Calibri"/>
              </a:rPr>
              <a:t>May</a:t>
            </a:r>
            <a:r>
              <a:rPr sz="1200" spc="-15" dirty="0">
                <a:solidFill>
                  <a:srgbClr val="585858"/>
                </a:solidFill>
                <a:latin typeface="Calibri"/>
                <a:cs typeface="Calibri"/>
              </a:rPr>
              <a:t> </a:t>
            </a:r>
            <a:r>
              <a:rPr sz="1200" dirty="0">
                <a:solidFill>
                  <a:srgbClr val="585858"/>
                </a:solidFill>
                <a:latin typeface="Calibri"/>
                <a:cs typeface="Calibri"/>
              </a:rPr>
              <a:t>'23</a:t>
            </a:r>
            <a:r>
              <a:rPr sz="1200" spc="40" dirty="0">
                <a:solidFill>
                  <a:srgbClr val="585858"/>
                </a:solidFill>
                <a:latin typeface="Calibri"/>
                <a:cs typeface="Calibri"/>
              </a:rPr>
              <a:t> </a:t>
            </a:r>
            <a:r>
              <a:rPr sz="1200" dirty="0">
                <a:solidFill>
                  <a:srgbClr val="585858"/>
                </a:solidFill>
                <a:latin typeface="Calibri"/>
                <a:cs typeface="Calibri"/>
              </a:rPr>
              <a:t>July</a:t>
            </a:r>
            <a:r>
              <a:rPr sz="1200" spc="-10" dirty="0">
                <a:solidFill>
                  <a:srgbClr val="585858"/>
                </a:solidFill>
                <a:latin typeface="Calibri"/>
                <a:cs typeface="Calibri"/>
              </a:rPr>
              <a:t> </a:t>
            </a:r>
            <a:r>
              <a:rPr sz="1200" dirty="0">
                <a:solidFill>
                  <a:srgbClr val="585858"/>
                </a:solidFill>
                <a:latin typeface="Calibri"/>
                <a:cs typeface="Calibri"/>
              </a:rPr>
              <a:t>'23</a:t>
            </a:r>
            <a:r>
              <a:rPr sz="1200" spc="220" dirty="0">
                <a:solidFill>
                  <a:srgbClr val="585858"/>
                </a:solidFill>
                <a:latin typeface="Calibri"/>
                <a:cs typeface="Calibri"/>
              </a:rPr>
              <a:t> </a:t>
            </a:r>
            <a:r>
              <a:rPr sz="1200" dirty="0">
                <a:solidFill>
                  <a:srgbClr val="585858"/>
                </a:solidFill>
                <a:latin typeface="Calibri"/>
                <a:cs typeface="Calibri"/>
              </a:rPr>
              <a:t>Sep</a:t>
            </a:r>
            <a:r>
              <a:rPr sz="1200" spc="-20" dirty="0">
                <a:solidFill>
                  <a:srgbClr val="585858"/>
                </a:solidFill>
                <a:latin typeface="Calibri"/>
                <a:cs typeface="Calibri"/>
              </a:rPr>
              <a:t> </a:t>
            </a:r>
            <a:r>
              <a:rPr sz="1200" dirty="0">
                <a:solidFill>
                  <a:srgbClr val="585858"/>
                </a:solidFill>
                <a:latin typeface="Calibri"/>
                <a:cs typeface="Calibri"/>
              </a:rPr>
              <a:t>'23</a:t>
            </a:r>
            <a:r>
              <a:rPr sz="1200" spc="155" dirty="0">
                <a:solidFill>
                  <a:srgbClr val="585858"/>
                </a:solidFill>
                <a:latin typeface="Calibri"/>
                <a:cs typeface="Calibri"/>
              </a:rPr>
              <a:t> </a:t>
            </a:r>
            <a:r>
              <a:rPr sz="1200" dirty="0">
                <a:solidFill>
                  <a:srgbClr val="585858"/>
                </a:solidFill>
                <a:latin typeface="Calibri"/>
                <a:cs typeface="Calibri"/>
              </a:rPr>
              <a:t>Nov</a:t>
            </a:r>
            <a:r>
              <a:rPr sz="1200" spc="-10" dirty="0">
                <a:solidFill>
                  <a:srgbClr val="585858"/>
                </a:solidFill>
                <a:latin typeface="Calibri"/>
                <a:cs typeface="Calibri"/>
              </a:rPr>
              <a:t> </a:t>
            </a:r>
            <a:r>
              <a:rPr sz="1200" dirty="0">
                <a:solidFill>
                  <a:srgbClr val="585858"/>
                </a:solidFill>
                <a:latin typeface="Calibri"/>
                <a:cs typeface="Calibri"/>
              </a:rPr>
              <a:t>'23</a:t>
            </a:r>
            <a:r>
              <a:rPr sz="1200" spc="155" dirty="0">
                <a:solidFill>
                  <a:srgbClr val="585858"/>
                </a:solidFill>
                <a:latin typeface="Calibri"/>
                <a:cs typeface="Calibri"/>
              </a:rPr>
              <a:t> </a:t>
            </a:r>
            <a:r>
              <a:rPr sz="1200" dirty="0">
                <a:solidFill>
                  <a:srgbClr val="585858"/>
                </a:solidFill>
                <a:latin typeface="Calibri"/>
                <a:cs typeface="Calibri"/>
              </a:rPr>
              <a:t>Feb</a:t>
            </a:r>
            <a:r>
              <a:rPr sz="1200" spc="-20" dirty="0">
                <a:solidFill>
                  <a:srgbClr val="585858"/>
                </a:solidFill>
                <a:latin typeface="Calibri"/>
                <a:cs typeface="Calibri"/>
              </a:rPr>
              <a:t> </a:t>
            </a:r>
            <a:r>
              <a:rPr sz="1200" dirty="0">
                <a:solidFill>
                  <a:srgbClr val="585858"/>
                </a:solidFill>
                <a:latin typeface="Calibri"/>
                <a:cs typeface="Calibri"/>
              </a:rPr>
              <a:t>'24</a:t>
            </a:r>
            <a:r>
              <a:rPr sz="1200" spc="65" dirty="0">
                <a:solidFill>
                  <a:srgbClr val="585858"/>
                </a:solidFill>
                <a:latin typeface="Calibri"/>
                <a:cs typeface="Calibri"/>
              </a:rPr>
              <a:t> </a:t>
            </a:r>
            <a:r>
              <a:rPr sz="1200" dirty="0">
                <a:solidFill>
                  <a:srgbClr val="585858"/>
                </a:solidFill>
                <a:latin typeface="Calibri"/>
                <a:cs typeface="Calibri"/>
              </a:rPr>
              <a:t>May</a:t>
            </a:r>
            <a:r>
              <a:rPr sz="1200" spc="-10" dirty="0">
                <a:solidFill>
                  <a:srgbClr val="585858"/>
                </a:solidFill>
                <a:latin typeface="Calibri"/>
                <a:cs typeface="Calibri"/>
              </a:rPr>
              <a:t> </a:t>
            </a:r>
            <a:r>
              <a:rPr sz="1200" dirty="0">
                <a:solidFill>
                  <a:srgbClr val="585858"/>
                </a:solidFill>
                <a:latin typeface="Calibri"/>
                <a:cs typeface="Calibri"/>
              </a:rPr>
              <a:t>'24</a:t>
            </a:r>
            <a:r>
              <a:rPr sz="1200" spc="40" dirty="0">
                <a:solidFill>
                  <a:srgbClr val="585858"/>
                </a:solidFill>
                <a:latin typeface="Calibri"/>
                <a:cs typeface="Calibri"/>
              </a:rPr>
              <a:t> </a:t>
            </a:r>
            <a:r>
              <a:rPr sz="1200" dirty="0">
                <a:solidFill>
                  <a:srgbClr val="585858"/>
                </a:solidFill>
                <a:latin typeface="Calibri"/>
                <a:cs typeface="Calibri"/>
              </a:rPr>
              <a:t>July</a:t>
            </a:r>
            <a:r>
              <a:rPr sz="1200" spc="-15" dirty="0">
                <a:solidFill>
                  <a:srgbClr val="585858"/>
                </a:solidFill>
                <a:latin typeface="Calibri"/>
                <a:cs typeface="Calibri"/>
              </a:rPr>
              <a:t> </a:t>
            </a:r>
            <a:r>
              <a:rPr sz="1200" dirty="0">
                <a:solidFill>
                  <a:srgbClr val="585858"/>
                </a:solidFill>
                <a:latin typeface="Calibri"/>
                <a:cs typeface="Calibri"/>
              </a:rPr>
              <a:t>'24</a:t>
            </a:r>
            <a:r>
              <a:rPr sz="1200" spc="165" dirty="0">
                <a:solidFill>
                  <a:srgbClr val="585858"/>
                </a:solidFill>
                <a:latin typeface="Calibri"/>
                <a:cs typeface="Calibri"/>
              </a:rPr>
              <a:t> </a:t>
            </a:r>
            <a:r>
              <a:rPr sz="1200" dirty="0">
                <a:solidFill>
                  <a:srgbClr val="585858"/>
                </a:solidFill>
                <a:latin typeface="Calibri"/>
                <a:cs typeface="Calibri"/>
              </a:rPr>
              <a:t>Aug</a:t>
            </a:r>
            <a:r>
              <a:rPr sz="1200" spc="-15" dirty="0">
                <a:solidFill>
                  <a:srgbClr val="585858"/>
                </a:solidFill>
                <a:latin typeface="Calibri"/>
                <a:cs typeface="Calibri"/>
              </a:rPr>
              <a:t> </a:t>
            </a:r>
            <a:r>
              <a:rPr sz="1200" dirty="0">
                <a:solidFill>
                  <a:srgbClr val="585858"/>
                </a:solidFill>
                <a:latin typeface="Calibri"/>
                <a:cs typeface="Calibri"/>
              </a:rPr>
              <a:t>'24</a:t>
            </a:r>
            <a:r>
              <a:rPr sz="1200" spc="229" dirty="0">
                <a:solidFill>
                  <a:srgbClr val="585858"/>
                </a:solidFill>
                <a:latin typeface="Calibri"/>
                <a:cs typeface="Calibri"/>
              </a:rPr>
              <a:t> </a:t>
            </a:r>
            <a:r>
              <a:rPr sz="1200" dirty="0">
                <a:solidFill>
                  <a:srgbClr val="585858"/>
                </a:solidFill>
                <a:latin typeface="Calibri"/>
                <a:cs typeface="Calibri"/>
              </a:rPr>
              <a:t>Oct</a:t>
            </a:r>
            <a:r>
              <a:rPr sz="1200" spc="-20" dirty="0">
                <a:solidFill>
                  <a:srgbClr val="585858"/>
                </a:solidFill>
                <a:latin typeface="Calibri"/>
                <a:cs typeface="Calibri"/>
              </a:rPr>
              <a:t> </a:t>
            </a:r>
            <a:r>
              <a:rPr sz="1200" dirty="0">
                <a:solidFill>
                  <a:srgbClr val="585858"/>
                </a:solidFill>
                <a:latin typeface="Calibri"/>
                <a:cs typeface="Calibri"/>
              </a:rPr>
              <a:t>'24</a:t>
            </a:r>
            <a:r>
              <a:rPr sz="1200" spc="250" dirty="0">
                <a:solidFill>
                  <a:srgbClr val="585858"/>
                </a:solidFill>
                <a:latin typeface="Calibri"/>
                <a:cs typeface="Calibri"/>
              </a:rPr>
              <a:t> </a:t>
            </a:r>
            <a:r>
              <a:rPr sz="1200" dirty="0">
                <a:solidFill>
                  <a:srgbClr val="585858"/>
                </a:solidFill>
                <a:latin typeface="Calibri"/>
                <a:cs typeface="Calibri"/>
              </a:rPr>
              <a:t>Dec</a:t>
            </a:r>
            <a:r>
              <a:rPr sz="1200" spc="-10" dirty="0">
                <a:solidFill>
                  <a:srgbClr val="585858"/>
                </a:solidFill>
                <a:latin typeface="Calibri"/>
                <a:cs typeface="Calibri"/>
              </a:rPr>
              <a:t> </a:t>
            </a:r>
            <a:r>
              <a:rPr sz="1200" spc="-25" dirty="0">
                <a:solidFill>
                  <a:srgbClr val="585858"/>
                </a:solidFill>
                <a:latin typeface="Calibri"/>
                <a:cs typeface="Calibri"/>
              </a:rPr>
              <a:t>'24 </a:t>
            </a:r>
            <a:r>
              <a:rPr sz="1200" spc="-20" dirty="0">
                <a:solidFill>
                  <a:srgbClr val="585858"/>
                </a:solidFill>
                <a:latin typeface="Calibri"/>
                <a:cs typeface="Calibri"/>
              </a:rPr>
              <a:t>(S7)</a:t>
            </a:r>
            <a:r>
              <a:rPr sz="1200" dirty="0">
                <a:solidFill>
                  <a:srgbClr val="585858"/>
                </a:solidFill>
                <a:latin typeface="Calibri"/>
                <a:cs typeface="Calibri"/>
              </a:rPr>
              <a:t>	</a:t>
            </a:r>
            <a:r>
              <a:rPr sz="1200" spc="-20" dirty="0">
                <a:solidFill>
                  <a:srgbClr val="585858"/>
                </a:solidFill>
                <a:latin typeface="Calibri"/>
                <a:cs typeface="Calibri"/>
              </a:rPr>
              <a:t>(S8)</a:t>
            </a:r>
            <a:r>
              <a:rPr sz="1200" dirty="0">
                <a:solidFill>
                  <a:srgbClr val="585858"/>
                </a:solidFill>
                <a:latin typeface="Calibri"/>
                <a:cs typeface="Calibri"/>
              </a:rPr>
              <a:t>	</a:t>
            </a:r>
            <a:r>
              <a:rPr sz="1200" spc="-20" dirty="0">
                <a:solidFill>
                  <a:srgbClr val="585858"/>
                </a:solidFill>
                <a:latin typeface="Calibri"/>
                <a:cs typeface="Calibri"/>
              </a:rPr>
              <a:t>(S9)</a:t>
            </a:r>
            <a:r>
              <a:rPr sz="1200" dirty="0">
                <a:solidFill>
                  <a:srgbClr val="585858"/>
                </a:solidFill>
                <a:latin typeface="Calibri"/>
                <a:cs typeface="Calibri"/>
              </a:rPr>
              <a:t>	</a:t>
            </a:r>
            <a:r>
              <a:rPr sz="1200" spc="-10" dirty="0">
                <a:solidFill>
                  <a:srgbClr val="585858"/>
                </a:solidFill>
                <a:latin typeface="Calibri"/>
                <a:cs typeface="Calibri"/>
              </a:rPr>
              <a:t>(S10)</a:t>
            </a:r>
            <a:r>
              <a:rPr sz="1200" dirty="0">
                <a:solidFill>
                  <a:srgbClr val="585858"/>
                </a:solidFill>
                <a:latin typeface="Calibri"/>
                <a:cs typeface="Calibri"/>
              </a:rPr>
              <a:t>	</a:t>
            </a:r>
            <a:r>
              <a:rPr sz="1200" spc="-10" dirty="0">
                <a:solidFill>
                  <a:srgbClr val="585858"/>
                </a:solidFill>
                <a:latin typeface="Calibri"/>
                <a:cs typeface="Calibri"/>
              </a:rPr>
              <a:t>(S11)</a:t>
            </a:r>
            <a:r>
              <a:rPr sz="1200" dirty="0">
                <a:solidFill>
                  <a:srgbClr val="585858"/>
                </a:solidFill>
                <a:latin typeface="Calibri"/>
                <a:cs typeface="Calibri"/>
              </a:rPr>
              <a:t>	</a:t>
            </a:r>
            <a:r>
              <a:rPr sz="1200" spc="-10" dirty="0">
                <a:solidFill>
                  <a:srgbClr val="585858"/>
                </a:solidFill>
                <a:latin typeface="Calibri"/>
                <a:cs typeface="Calibri"/>
              </a:rPr>
              <a:t>(S12)</a:t>
            </a:r>
            <a:r>
              <a:rPr sz="1200" dirty="0">
                <a:solidFill>
                  <a:srgbClr val="585858"/>
                </a:solidFill>
                <a:latin typeface="Calibri"/>
                <a:cs typeface="Calibri"/>
              </a:rPr>
              <a:t>	</a:t>
            </a:r>
            <a:r>
              <a:rPr sz="1200" spc="-10" dirty="0">
                <a:solidFill>
                  <a:srgbClr val="585858"/>
                </a:solidFill>
                <a:latin typeface="Calibri"/>
                <a:cs typeface="Calibri"/>
              </a:rPr>
              <a:t>(S13)</a:t>
            </a:r>
            <a:r>
              <a:rPr sz="1200" dirty="0">
                <a:solidFill>
                  <a:srgbClr val="585858"/>
                </a:solidFill>
                <a:latin typeface="Calibri"/>
                <a:cs typeface="Calibri"/>
              </a:rPr>
              <a:t>	</a:t>
            </a:r>
            <a:r>
              <a:rPr sz="1200" spc="-10" dirty="0">
                <a:solidFill>
                  <a:srgbClr val="585858"/>
                </a:solidFill>
                <a:latin typeface="Calibri"/>
                <a:cs typeface="Calibri"/>
              </a:rPr>
              <a:t>(S14)</a:t>
            </a:r>
            <a:r>
              <a:rPr sz="1200" dirty="0">
                <a:solidFill>
                  <a:srgbClr val="585858"/>
                </a:solidFill>
                <a:latin typeface="Calibri"/>
                <a:cs typeface="Calibri"/>
              </a:rPr>
              <a:t>	</a:t>
            </a:r>
            <a:r>
              <a:rPr sz="1200" spc="-10" dirty="0">
                <a:solidFill>
                  <a:srgbClr val="585858"/>
                </a:solidFill>
                <a:latin typeface="Calibri"/>
                <a:cs typeface="Calibri"/>
              </a:rPr>
              <a:t>(S15)</a:t>
            </a:r>
            <a:r>
              <a:rPr sz="1200" dirty="0">
                <a:solidFill>
                  <a:srgbClr val="585858"/>
                </a:solidFill>
                <a:latin typeface="Calibri"/>
                <a:cs typeface="Calibri"/>
              </a:rPr>
              <a:t>	</a:t>
            </a:r>
            <a:r>
              <a:rPr sz="1200" spc="-10" dirty="0">
                <a:solidFill>
                  <a:srgbClr val="585858"/>
                </a:solidFill>
                <a:latin typeface="Calibri"/>
                <a:cs typeface="Calibri"/>
              </a:rPr>
              <a:t>(S16)</a:t>
            </a:r>
            <a:endParaRPr sz="1200">
              <a:latin typeface="Calibri"/>
              <a:cs typeface="Calibri"/>
            </a:endParaRPr>
          </a:p>
          <a:p>
            <a:pPr marL="32384">
              <a:lnSpc>
                <a:spcPct val="100000"/>
              </a:lnSpc>
              <a:spcBef>
                <a:spcPts val="1125"/>
              </a:spcBef>
            </a:pPr>
            <a:r>
              <a:rPr sz="1400" b="1" spc="-10" dirty="0">
                <a:solidFill>
                  <a:srgbClr val="585858"/>
                </a:solidFill>
                <a:latin typeface="Arial"/>
                <a:cs typeface="Arial"/>
              </a:rPr>
              <a:t>Access</a:t>
            </a:r>
            <a:endParaRPr sz="1400">
              <a:latin typeface="Arial"/>
              <a:cs typeface="Arial"/>
            </a:endParaRPr>
          </a:p>
        </p:txBody>
      </p:sp>
      <p:grpSp>
        <p:nvGrpSpPr>
          <p:cNvPr id="34" name="object 34"/>
          <p:cNvGrpSpPr/>
          <p:nvPr/>
        </p:nvGrpSpPr>
        <p:grpSpPr>
          <a:xfrm>
            <a:off x="668032" y="5443918"/>
            <a:ext cx="5173345" cy="328295"/>
            <a:chOff x="668032" y="5443918"/>
            <a:chExt cx="5173345" cy="328295"/>
          </a:xfrm>
        </p:grpSpPr>
        <p:sp>
          <p:nvSpPr>
            <p:cNvPr id="35" name="object 35"/>
            <p:cNvSpPr/>
            <p:nvPr/>
          </p:nvSpPr>
          <p:spPr>
            <a:xfrm>
              <a:off x="672795" y="5723610"/>
              <a:ext cx="5163820" cy="48260"/>
            </a:xfrm>
            <a:custGeom>
              <a:avLst/>
              <a:gdLst/>
              <a:ahLst/>
              <a:cxnLst/>
              <a:rect l="l" t="t" r="r" b="b"/>
              <a:pathLst>
                <a:path w="5163820" h="48260">
                  <a:moveTo>
                    <a:pt x="0" y="0"/>
                  </a:moveTo>
                  <a:lnTo>
                    <a:pt x="5163616" y="0"/>
                  </a:lnTo>
                </a:path>
                <a:path w="5163820" h="48260">
                  <a:moveTo>
                    <a:pt x="0" y="0"/>
                  </a:moveTo>
                  <a:lnTo>
                    <a:pt x="0" y="48234"/>
                  </a:lnTo>
                </a:path>
                <a:path w="5163820" h="48260">
                  <a:moveTo>
                    <a:pt x="515924" y="0"/>
                  </a:moveTo>
                  <a:lnTo>
                    <a:pt x="515924" y="48234"/>
                  </a:lnTo>
                </a:path>
                <a:path w="5163820" h="48260">
                  <a:moveTo>
                    <a:pt x="1032560" y="0"/>
                  </a:moveTo>
                  <a:lnTo>
                    <a:pt x="1032560" y="48234"/>
                  </a:lnTo>
                </a:path>
                <a:path w="5163820" h="48260">
                  <a:moveTo>
                    <a:pt x="1549196" y="0"/>
                  </a:moveTo>
                  <a:lnTo>
                    <a:pt x="1549196" y="48234"/>
                  </a:lnTo>
                </a:path>
                <a:path w="5163820" h="48260">
                  <a:moveTo>
                    <a:pt x="2065832" y="0"/>
                  </a:moveTo>
                  <a:lnTo>
                    <a:pt x="2065832" y="48234"/>
                  </a:lnTo>
                </a:path>
                <a:path w="5163820" h="48260">
                  <a:moveTo>
                    <a:pt x="2582468" y="0"/>
                  </a:moveTo>
                  <a:lnTo>
                    <a:pt x="2582468" y="48234"/>
                  </a:lnTo>
                </a:path>
                <a:path w="5163820" h="48260">
                  <a:moveTo>
                    <a:pt x="3097580" y="0"/>
                  </a:moveTo>
                  <a:lnTo>
                    <a:pt x="3097580" y="48234"/>
                  </a:lnTo>
                </a:path>
                <a:path w="5163820" h="48260">
                  <a:moveTo>
                    <a:pt x="3614216" y="0"/>
                  </a:moveTo>
                  <a:lnTo>
                    <a:pt x="3614216" y="48234"/>
                  </a:lnTo>
                </a:path>
                <a:path w="5163820" h="48260">
                  <a:moveTo>
                    <a:pt x="4130852" y="0"/>
                  </a:moveTo>
                  <a:lnTo>
                    <a:pt x="4130852" y="48234"/>
                  </a:lnTo>
                </a:path>
                <a:path w="5163820" h="48260">
                  <a:moveTo>
                    <a:pt x="4647488" y="0"/>
                  </a:moveTo>
                  <a:lnTo>
                    <a:pt x="4647488" y="48234"/>
                  </a:lnTo>
                </a:path>
                <a:path w="5163820" h="48260">
                  <a:moveTo>
                    <a:pt x="5163616" y="0"/>
                  </a:moveTo>
                  <a:lnTo>
                    <a:pt x="5163616" y="48234"/>
                  </a:lnTo>
                </a:path>
              </a:pathLst>
            </a:custGeom>
            <a:ln w="9525">
              <a:solidFill>
                <a:srgbClr val="D9D9D9"/>
              </a:solidFill>
            </a:ln>
          </p:spPr>
          <p:txBody>
            <a:bodyPr wrap="square" lIns="0" tIns="0" rIns="0" bIns="0" rtlCol="0"/>
            <a:lstStyle/>
            <a:p>
              <a:endParaRPr/>
            </a:p>
          </p:txBody>
        </p:sp>
        <p:sp>
          <p:nvSpPr>
            <p:cNvPr id="36" name="object 36"/>
            <p:cNvSpPr/>
            <p:nvPr/>
          </p:nvSpPr>
          <p:spPr>
            <a:xfrm>
              <a:off x="930973" y="5458205"/>
              <a:ext cx="4647565" cy="212725"/>
            </a:xfrm>
            <a:custGeom>
              <a:avLst/>
              <a:gdLst/>
              <a:ahLst/>
              <a:cxnLst/>
              <a:rect l="l" t="t" r="r" b="b"/>
              <a:pathLst>
                <a:path w="4647565" h="212725">
                  <a:moveTo>
                    <a:pt x="0" y="209550"/>
                  </a:moveTo>
                  <a:lnTo>
                    <a:pt x="516826" y="142494"/>
                  </a:lnTo>
                  <a:lnTo>
                    <a:pt x="1033462" y="63246"/>
                  </a:lnTo>
                  <a:lnTo>
                    <a:pt x="1548574" y="212305"/>
                  </a:lnTo>
                  <a:lnTo>
                    <a:pt x="2065210" y="142494"/>
                  </a:lnTo>
                  <a:lnTo>
                    <a:pt x="2581846" y="73914"/>
                  </a:lnTo>
                  <a:lnTo>
                    <a:pt x="3098482" y="0"/>
                  </a:lnTo>
                  <a:lnTo>
                    <a:pt x="3615118" y="101346"/>
                  </a:lnTo>
                  <a:lnTo>
                    <a:pt x="4130230" y="40386"/>
                  </a:lnTo>
                  <a:lnTo>
                    <a:pt x="4647247" y="0"/>
                  </a:lnTo>
                </a:path>
              </a:pathLst>
            </a:custGeom>
            <a:ln w="28575">
              <a:solidFill>
                <a:srgbClr val="EC7C30"/>
              </a:solidFill>
            </a:ln>
          </p:spPr>
          <p:txBody>
            <a:bodyPr wrap="square" lIns="0" tIns="0" rIns="0" bIns="0" rtlCol="0"/>
            <a:lstStyle/>
            <a:p>
              <a:endParaRPr/>
            </a:p>
          </p:txBody>
        </p:sp>
      </p:grpSp>
      <p:sp>
        <p:nvSpPr>
          <p:cNvPr id="37" name="object 37"/>
          <p:cNvSpPr/>
          <p:nvPr/>
        </p:nvSpPr>
        <p:spPr>
          <a:xfrm>
            <a:off x="930973" y="5256403"/>
            <a:ext cx="4647565" cy="114300"/>
          </a:xfrm>
          <a:custGeom>
            <a:avLst/>
            <a:gdLst/>
            <a:ahLst/>
            <a:cxnLst/>
            <a:rect l="l" t="t" r="r" b="b"/>
            <a:pathLst>
              <a:path w="4647565" h="114300">
                <a:moveTo>
                  <a:pt x="0" y="95885"/>
                </a:moveTo>
                <a:lnTo>
                  <a:pt x="516826" y="56261"/>
                </a:lnTo>
                <a:lnTo>
                  <a:pt x="1033462" y="82169"/>
                </a:lnTo>
                <a:lnTo>
                  <a:pt x="1548574" y="114173"/>
                </a:lnTo>
                <a:lnTo>
                  <a:pt x="2065210" y="60833"/>
                </a:lnTo>
                <a:lnTo>
                  <a:pt x="2581846" y="25781"/>
                </a:lnTo>
                <a:lnTo>
                  <a:pt x="3098482" y="5969"/>
                </a:lnTo>
                <a:lnTo>
                  <a:pt x="3615118" y="39497"/>
                </a:lnTo>
                <a:lnTo>
                  <a:pt x="4130230" y="25781"/>
                </a:lnTo>
                <a:lnTo>
                  <a:pt x="4647247" y="0"/>
                </a:lnTo>
              </a:path>
            </a:pathLst>
          </a:custGeom>
          <a:ln w="28574">
            <a:solidFill>
              <a:srgbClr val="009590"/>
            </a:solidFill>
          </a:ln>
        </p:spPr>
        <p:txBody>
          <a:bodyPr wrap="square" lIns="0" tIns="0" rIns="0" bIns="0" rtlCol="0"/>
          <a:lstStyle/>
          <a:p>
            <a:endParaRPr/>
          </a:p>
        </p:txBody>
      </p:sp>
      <p:sp>
        <p:nvSpPr>
          <p:cNvPr id="38" name="object 38"/>
          <p:cNvSpPr txBox="1"/>
          <p:nvPr/>
        </p:nvSpPr>
        <p:spPr>
          <a:xfrm>
            <a:off x="648106" y="5437123"/>
            <a:ext cx="341630"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EC7C30"/>
                </a:solidFill>
                <a:latin typeface="Calibri"/>
                <a:cs typeface="Calibri"/>
              </a:rPr>
              <a:t>52.1</a:t>
            </a:r>
            <a:endParaRPr sz="1400">
              <a:latin typeface="Calibri"/>
              <a:cs typeface="Calibri"/>
            </a:endParaRPr>
          </a:p>
        </p:txBody>
      </p:sp>
      <p:sp>
        <p:nvSpPr>
          <p:cNvPr id="39" name="object 39"/>
          <p:cNvSpPr txBox="1"/>
          <p:nvPr/>
        </p:nvSpPr>
        <p:spPr>
          <a:xfrm>
            <a:off x="5366384" y="5450230"/>
            <a:ext cx="34226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EC7C30"/>
                </a:solidFill>
                <a:latin typeface="Calibri"/>
                <a:cs typeface="Calibri"/>
              </a:rPr>
              <a:t>60.0</a:t>
            </a:r>
            <a:endParaRPr sz="1400">
              <a:latin typeface="Calibri"/>
              <a:cs typeface="Calibri"/>
            </a:endParaRPr>
          </a:p>
        </p:txBody>
      </p:sp>
      <p:sp>
        <p:nvSpPr>
          <p:cNvPr id="40" name="object 40"/>
          <p:cNvSpPr txBox="1"/>
          <p:nvPr/>
        </p:nvSpPr>
        <p:spPr>
          <a:xfrm>
            <a:off x="648106" y="5108575"/>
            <a:ext cx="341630"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009590"/>
                </a:solidFill>
                <a:latin typeface="Calibri"/>
                <a:cs typeface="Calibri"/>
              </a:rPr>
              <a:t>64.0</a:t>
            </a:r>
            <a:endParaRPr sz="1400">
              <a:latin typeface="Calibri"/>
              <a:cs typeface="Calibri"/>
            </a:endParaRPr>
          </a:p>
        </p:txBody>
      </p:sp>
      <p:sp>
        <p:nvSpPr>
          <p:cNvPr id="41" name="object 41"/>
          <p:cNvSpPr txBox="1"/>
          <p:nvPr/>
        </p:nvSpPr>
        <p:spPr>
          <a:xfrm>
            <a:off x="5408421" y="4929327"/>
            <a:ext cx="341630"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67.6</a:t>
            </a:r>
            <a:endParaRPr sz="1400">
              <a:latin typeface="Calibri"/>
              <a:cs typeface="Calibri"/>
            </a:endParaRPr>
          </a:p>
        </p:txBody>
      </p:sp>
      <p:sp>
        <p:nvSpPr>
          <p:cNvPr id="42" name="object 42"/>
          <p:cNvSpPr txBox="1"/>
          <p:nvPr/>
        </p:nvSpPr>
        <p:spPr>
          <a:xfrm>
            <a:off x="671576" y="5801055"/>
            <a:ext cx="51479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May</a:t>
            </a:r>
            <a:r>
              <a:rPr sz="1200" spc="-20" dirty="0">
                <a:solidFill>
                  <a:srgbClr val="585858"/>
                </a:solidFill>
                <a:latin typeface="Calibri"/>
                <a:cs typeface="Calibri"/>
              </a:rPr>
              <a:t> </a:t>
            </a:r>
            <a:r>
              <a:rPr sz="1200" dirty="0">
                <a:solidFill>
                  <a:srgbClr val="585858"/>
                </a:solidFill>
                <a:latin typeface="Calibri"/>
                <a:cs typeface="Calibri"/>
              </a:rPr>
              <a:t>'23</a:t>
            </a:r>
            <a:r>
              <a:rPr sz="1200" spc="50" dirty="0">
                <a:solidFill>
                  <a:srgbClr val="585858"/>
                </a:solidFill>
                <a:latin typeface="Calibri"/>
                <a:cs typeface="Calibri"/>
              </a:rPr>
              <a:t> </a:t>
            </a:r>
            <a:r>
              <a:rPr sz="1200" dirty="0">
                <a:solidFill>
                  <a:srgbClr val="585858"/>
                </a:solidFill>
                <a:latin typeface="Calibri"/>
                <a:cs typeface="Calibri"/>
              </a:rPr>
              <a:t>July</a:t>
            </a:r>
            <a:r>
              <a:rPr sz="1200" spc="-20" dirty="0">
                <a:solidFill>
                  <a:srgbClr val="585858"/>
                </a:solidFill>
                <a:latin typeface="Calibri"/>
                <a:cs typeface="Calibri"/>
              </a:rPr>
              <a:t> </a:t>
            </a:r>
            <a:r>
              <a:rPr sz="1200" dirty="0">
                <a:solidFill>
                  <a:srgbClr val="585858"/>
                </a:solidFill>
                <a:latin typeface="Calibri"/>
                <a:cs typeface="Calibri"/>
              </a:rPr>
              <a:t>'23</a:t>
            </a:r>
            <a:r>
              <a:rPr sz="1200" spc="225" dirty="0">
                <a:solidFill>
                  <a:srgbClr val="585858"/>
                </a:solidFill>
                <a:latin typeface="Calibri"/>
                <a:cs typeface="Calibri"/>
              </a:rPr>
              <a:t> </a:t>
            </a:r>
            <a:r>
              <a:rPr sz="1200" dirty="0">
                <a:solidFill>
                  <a:srgbClr val="585858"/>
                </a:solidFill>
                <a:latin typeface="Calibri"/>
                <a:cs typeface="Calibri"/>
              </a:rPr>
              <a:t>Sep</a:t>
            </a:r>
            <a:r>
              <a:rPr sz="1200" spc="-20" dirty="0">
                <a:solidFill>
                  <a:srgbClr val="585858"/>
                </a:solidFill>
                <a:latin typeface="Calibri"/>
                <a:cs typeface="Calibri"/>
              </a:rPr>
              <a:t> </a:t>
            </a:r>
            <a:r>
              <a:rPr sz="1200" dirty="0">
                <a:solidFill>
                  <a:srgbClr val="585858"/>
                </a:solidFill>
                <a:latin typeface="Calibri"/>
                <a:cs typeface="Calibri"/>
              </a:rPr>
              <a:t>'23</a:t>
            </a:r>
            <a:r>
              <a:rPr sz="1200" spc="165" dirty="0">
                <a:solidFill>
                  <a:srgbClr val="585858"/>
                </a:solidFill>
                <a:latin typeface="Calibri"/>
                <a:cs typeface="Calibri"/>
              </a:rPr>
              <a:t> </a:t>
            </a:r>
            <a:r>
              <a:rPr sz="1200" dirty="0">
                <a:solidFill>
                  <a:srgbClr val="585858"/>
                </a:solidFill>
                <a:latin typeface="Calibri"/>
                <a:cs typeface="Calibri"/>
              </a:rPr>
              <a:t>Nov</a:t>
            </a:r>
            <a:r>
              <a:rPr sz="1200" spc="-10" dirty="0">
                <a:solidFill>
                  <a:srgbClr val="585858"/>
                </a:solidFill>
                <a:latin typeface="Calibri"/>
                <a:cs typeface="Calibri"/>
              </a:rPr>
              <a:t> </a:t>
            </a:r>
            <a:r>
              <a:rPr sz="1200" dirty="0">
                <a:solidFill>
                  <a:srgbClr val="585858"/>
                </a:solidFill>
                <a:latin typeface="Calibri"/>
                <a:cs typeface="Calibri"/>
              </a:rPr>
              <a:t>'23</a:t>
            </a:r>
            <a:r>
              <a:rPr sz="1200" spc="160" dirty="0">
                <a:solidFill>
                  <a:srgbClr val="585858"/>
                </a:solidFill>
                <a:latin typeface="Calibri"/>
                <a:cs typeface="Calibri"/>
              </a:rPr>
              <a:t> </a:t>
            </a:r>
            <a:r>
              <a:rPr sz="1200" dirty="0">
                <a:solidFill>
                  <a:srgbClr val="585858"/>
                </a:solidFill>
                <a:latin typeface="Calibri"/>
                <a:cs typeface="Calibri"/>
              </a:rPr>
              <a:t>Feb</a:t>
            </a:r>
            <a:r>
              <a:rPr sz="1200" spc="-20" dirty="0">
                <a:solidFill>
                  <a:srgbClr val="585858"/>
                </a:solidFill>
                <a:latin typeface="Calibri"/>
                <a:cs typeface="Calibri"/>
              </a:rPr>
              <a:t> </a:t>
            </a:r>
            <a:r>
              <a:rPr sz="1200" dirty="0">
                <a:solidFill>
                  <a:srgbClr val="585858"/>
                </a:solidFill>
                <a:latin typeface="Calibri"/>
                <a:cs typeface="Calibri"/>
              </a:rPr>
              <a:t>'24</a:t>
            </a:r>
            <a:r>
              <a:rPr sz="1200" spc="70" dirty="0">
                <a:solidFill>
                  <a:srgbClr val="585858"/>
                </a:solidFill>
                <a:latin typeface="Calibri"/>
                <a:cs typeface="Calibri"/>
              </a:rPr>
              <a:t> </a:t>
            </a:r>
            <a:r>
              <a:rPr sz="1200" dirty="0">
                <a:solidFill>
                  <a:srgbClr val="585858"/>
                </a:solidFill>
                <a:latin typeface="Calibri"/>
                <a:cs typeface="Calibri"/>
              </a:rPr>
              <a:t>May</a:t>
            </a:r>
            <a:r>
              <a:rPr sz="1200" spc="-15" dirty="0">
                <a:solidFill>
                  <a:srgbClr val="585858"/>
                </a:solidFill>
                <a:latin typeface="Calibri"/>
                <a:cs typeface="Calibri"/>
              </a:rPr>
              <a:t> </a:t>
            </a:r>
            <a:r>
              <a:rPr sz="1200" dirty="0">
                <a:solidFill>
                  <a:srgbClr val="585858"/>
                </a:solidFill>
                <a:latin typeface="Calibri"/>
                <a:cs typeface="Calibri"/>
              </a:rPr>
              <a:t>'24</a:t>
            </a:r>
            <a:r>
              <a:rPr sz="1200" spc="45" dirty="0">
                <a:solidFill>
                  <a:srgbClr val="585858"/>
                </a:solidFill>
                <a:latin typeface="Calibri"/>
                <a:cs typeface="Calibri"/>
              </a:rPr>
              <a:t> </a:t>
            </a:r>
            <a:r>
              <a:rPr sz="1200" dirty="0">
                <a:solidFill>
                  <a:srgbClr val="585858"/>
                </a:solidFill>
                <a:latin typeface="Calibri"/>
                <a:cs typeface="Calibri"/>
              </a:rPr>
              <a:t>July</a:t>
            </a:r>
            <a:r>
              <a:rPr sz="1200" spc="-15" dirty="0">
                <a:solidFill>
                  <a:srgbClr val="585858"/>
                </a:solidFill>
                <a:latin typeface="Calibri"/>
                <a:cs typeface="Calibri"/>
              </a:rPr>
              <a:t> </a:t>
            </a:r>
            <a:r>
              <a:rPr sz="1200" dirty="0">
                <a:solidFill>
                  <a:srgbClr val="585858"/>
                </a:solidFill>
                <a:latin typeface="Calibri"/>
                <a:cs typeface="Calibri"/>
              </a:rPr>
              <a:t>'24</a:t>
            </a:r>
            <a:r>
              <a:rPr sz="1200" spc="165" dirty="0">
                <a:solidFill>
                  <a:srgbClr val="585858"/>
                </a:solidFill>
                <a:latin typeface="Calibri"/>
                <a:cs typeface="Calibri"/>
              </a:rPr>
              <a:t> </a:t>
            </a:r>
            <a:r>
              <a:rPr sz="1200" dirty="0">
                <a:solidFill>
                  <a:srgbClr val="585858"/>
                </a:solidFill>
                <a:latin typeface="Calibri"/>
                <a:cs typeface="Calibri"/>
              </a:rPr>
              <a:t>Aug</a:t>
            </a:r>
            <a:r>
              <a:rPr sz="1200" spc="-15" dirty="0">
                <a:solidFill>
                  <a:srgbClr val="585858"/>
                </a:solidFill>
                <a:latin typeface="Calibri"/>
                <a:cs typeface="Calibri"/>
              </a:rPr>
              <a:t> </a:t>
            </a:r>
            <a:r>
              <a:rPr sz="1200" dirty="0">
                <a:solidFill>
                  <a:srgbClr val="585858"/>
                </a:solidFill>
                <a:latin typeface="Calibri"/>
                <a:cs typeface="Calibri"/>
              </a:rPr>
              <a:t>'24</a:t>
            </a:r>
            <a:r>
              <a:rPr sz="1200" spc="229" dirty="0">
                <a:solidFill>
                  <a:srgbClr val="585858"/>
                </a:solidFill>
                <a:latin typeface="Calibri"/>
                <a:cs typeface="Calibri"/>
              </a:rPr>
              <a:t> </a:t>
            </a:r>
            <a:r>
              <a:rPr sz="1200" dirty="0">
                <a:solidFill>
                  <a:srgbClr val="585858"/>
                </a:solidFill>
                <a:latin typeface="Calibri"/>
                <a:cs typeface="Calibri"/>
              </a:rPr>
              <a:t>Oct</a:t>
            </a:r>
            <a:r>
              <a:rPr sz="1200" spc="-20" dirty="0">
                <a:solidFill>
                  <a:srgbClr val="585858"/>
                </a:solidFill>
                <a:latin typeface="Calibri"/>
                <a:cs typeface="Calibri"/>
              </a:rPr>
              <a:t> </a:t>
            </a:r>
            <a:r>
              <a:rPr sz="1200" dirty="0">
                <a:solidFill>
                  <a:srgbClr val="585858"/>
                </a:solidFill>
                <a:latin typeface="Calibri"/>
                <a:cs typeface="Calibri"/>
              </a:rPr>
              <a:t>'24</a:t>
            </a:r>
            <a:r>
              <a:rPr sz="1200" spc="245" dirty="0">
                <a:solidFill>
                  <a:srgbClr val="585858"/>
                </a:solidFill>
                <a:latin typeface="Calibri"/>
                <a:cs typeface="Calibri"/>
              </a:rPr>
              <a:t> </a:t>
            </a:r>
            <a:r>
              <a:rPr sz="1200" dirty="0">
                <a:solidFill>
                  <a:srgbClr val="585858"/>
                </a:solidFill>
                <a:latin typeface="Calibri"/>
                <a:cs typeface="Calibri"/>
              </a:rPr>
              <a:t>Dec</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p:txBody>
      </p:sp>
      <p:sp>
        <p:nvSpPr>
          <p:cNvPr id="43" name="object 43"/>
          <p:cNvSpPr txBox="1"/>
          <p:nvPr/>
        </p:nvSpPr>
        <p:spPr>
          <a:xfrm>
            <a:off x="5408167" y="5986678"/>
            <a:ext cx="34163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(S16)</a:t>
            </a:r>
            <a:endParaRPr sz="1200">
              <a:latin typeface="Calibri"/>
              <a:cs typeface="Calibri"/>
            </a:endParaRPr>
          </a:p>
        </p:txBody>
      </p:sp>
      <p:sp>
        <p:nvSpPr>
          <p:cNvPr id="44" name="object 44"/>
          <p:cNvSpPr txBox="1"/>
          <p:nvPr/>
        </p:nvSpPr>
        <p:spPr>
          <a:xfrm>
            <a:off x="470408" y="5986678"/>
            <a:ext cx="4763135" cy="716915"/>
          </a:xfrm>
          <a:prstGeom prst="rect">
            <a:avLst/>
          </a:prstGeom>
        </p:spPr>
        <p:txBody>
          <a:bodyPr vert="horz" wrap="square" lIns="0" tIns="12700" rIns="0" bIns="0" rtlCol="0">
            <a:spAutoFit/>
          </a:bodyPr>
          <a:lstStyle/>
          <a:p>
            <a:pPr marL="340995">
              <a:lnSpc>
                <a:spcPct val="100000"/>
              </a:lnSpc>
              <a:spcBef>
                <a:spcPts val="100"/>
              </a:spcBef>
              <a:tabLst>
                <a:tab pos="857250" algn="l"/>
                <a:tab pos="1373505" algn="l"/>
                <a:tab pos="1851660" algn="l"/>
                <a:tab pos="2367915" algn="l"/>
                <a:tab pos="2884170" algn="l"/>
                <a:tab pos="3401060" algn="l"/>
                <a:tab pos="3917315" algn="l"/>
                <a:tab pos="4433570" algn="l"/>
              </a:tabLst>
            </a:pPr>
            <a:r>
              <a:rPr sz="1200" spc="-20" dirty="0">
                <a:solidFill>
                  <a:srgbClr val="585858"/>
                </a:solidFill>
                <a:latin typeface="Calibri"/>
                <a:cs typeface="Calibri"/>
              </a:rPr>
              <a:t>(S7)</a:t>
            </a:r>
            <a:r>
              <a:rPr sz="1200" dirty="0">
                <a:solidFill>
                  <a:srgbClr val="585858"/>
                </a:solidFill>
                <a:latin typeface="Calibri"/>
                <a:cs typeface="Calibri"/>
              </a:rPr>
              <a:t>	</a:t>
            </a:r>
            <a:r>
              <a:rPr sz="1200" spc="-20" dirty="0">
                <a:solidFill>
                  <a:srgbClr val="585858"/>
                </a:solidFill>
                <a:latin typeface="Calibri"/>
                <a:cs typeface="Calibri"/>
              </a:rPr>
              <a:t>(S8)</a:t>
            </a:r>
            <a:r>
              <a:rPr sz="1200" dirty="0">
                <a:solidFill>
                  <a:srgbClr val="585858"/>
                </a:solidFill>
                <a:latin typeface="Calibri"/>
                <a:cs typeface="Calibri"/>
              </a:rPr>
              <a:t>	</a:t>
            </a:r>
            <a:r>
              <a:rPr sz="1200" spc="-20" dirty="0">
                <a:solidFill>
                  <a:srgbClr val="585858"/>
                </a:solidFill>
                <a:latin typeface="Calibri"/>
                <a:cs typeface="Calibri"/>
              </a:rPr>
              <a:t>(S9)</a:t>
            </a:r>
            <a:r>
              <a:rPr sz="1200" dirty="0">
                <a:solidFill>
                  <a:srgbClr val="585858"/>
                </a:solidFill>
                <a:latin typeface="Calibri"/>
                <a:cs typeface="Calibri"/>
              </a:rPr>
              <a:t>	</a:t>
            </a:r>
            <a:r>
              <a:rPr sz="1200" spc="-10" dirty="0">
                <a:solidFill>
                  <a:srgbClr val="585858"/>
                </a:solidFill>
                <a:latin typeface="Calibri"/>
                <a:cs typeface="Calibri"/>
              </a:rPr>
              <a:t>(S10)</a:t>
            </a:r>
            <a:r>
              <a:rPr sz="1200" dirty="0">
                <a:solidFill>
                  <a:srgbClr val="585858"/>
                </a:solidFill>
                <a:latin typeface="Calibri"/>
                <a:cs typeface="Calibri"/>
              </a:rPr>
              <a:t>	</a:t>
            </a:r>
            <a:r>
              <a:rPr sz="1200" spc="-10" dirty="0">
                <a:solidFill>
                  <a:srgbClr val="585858"/>
                </a:solidFill>
                <a:latin typeface="Calibri"/>
                <a:cs typeface="Calibri"/>
              </a:rPr>
              <a:t>(S11)</a:t>
            </a:r>
            <a:r>
              <a:rPr sz="1200" dirty="0">
                <a:solidFill>
                  <a:srgbClr val="585858"/>
                </a:solidFill>
                <a:latin typeface="Calibri"/>
                <a:cs typeface="Calibri"/>
              </a:rPr>
              <a:t>	</a:t>
            </a:r>
            <a:r>
              <a:rPr sz="1200" spc="-10" dirty="0">
                <a:solidFill>
                  <a:srgbClr val="585858"/>
                </a:solidFill>
                <a:latin typeface="Calibri"/>
                <a:cs typeface="Calibri"/>
              </a:rPr>
              <a:t>(S12)</a:t>
            </a:r>
            <a:r>
              <a:rPr sz="1200" dirty="0">
                <a:solidFill>
                  <a:srgbClr val="585858"/>
                </a:solidFill>
                <a:latin typeface="Calibri"/>
                <a:cs typeface="Calibri"/>
              </a:rPr>
              <a:t>	</a:t>
            </a:r>
            <a:r>
              <a:rPr sz="1200" spc="-10" dirty="0">
                <a:solidFill>
                  <a:srgbClr val="585858"/>
                </a:solidFill>
                <a:latin typeface="Calibri"/>
                <a:cs typeface="Calibri"/>
              </a:rPr>
              <a:t>(S13)</a:t>
            </a:r>
            <a:r>
              <a:rPr sz="1200" dirty="0">
                <a:solidFill>
                  <a:srgbClr val="585858"/>
                </a:solidFill>
                <a:latin typeface="Calibri"/>
                <a:cs typeface="Calibri"/>
              </a:rPr>
              <a:t>	</a:t>
            </a:r>
            <a:r>
              <a:rPr sz="1200" spc="-10" dirty="0">
                <a:solidFill>
                  <a:srgbClr val="585858"/>
                </a:solidFill>
                <a:latin typeface="Calibri"/>
                <a:cs typeface="Calibri"/>
              </a:rPr>
              <a:t>(S14)</a:t>
            </a:r>
            <a:r>
              <a:rPr sz="1200" dirty="0">
                <a:solidFill>
                  <a:srgbClr val="585858"/>
                </a:solidFill>
                <a:latin typeface="Calibri"/>
                <a:cs typeface="Calibri"/>
              </a:rPr>
              <a:t>	</a:t>
            </a:r>
            <a:r>
              <a:rPr sz="1200" spc="-10" dirty="0">
                <a:solidFill>
                  <a:srgbClr val="585858"/>
                </a:solidFill>
                <a:latin typeface="Calibri"/>
                <a:cs typeface="Calibri"/>
              </a:rPr>
              <a:t>(S15)</a:t>
            </a:r>
            <a:endParaRPr sz="1200">
              <a:latin typeface="Calibri"/>
              <a:cs typeface="Calibri"/>
            </a:endParaRPr>
          </a:p>
          <a:p>
            <a:pPr>
              <a:lnSpc>
                <a:spcPct val="100000"/>
              </a:lnSpc>
              <a:spcBef>
                <a:spcPts val="135"/>
              </a:spcBef>
            </a:pPr>
            <a:endParaRPr sz="1200">
              <a:latin typeface="Calibri"/>
              <a:cs typeface="Calibri"/>
            </a:endParaRPr>
          </a:p>
          <a:p>
            <a:pPr marL="12700">
              <a:lnSpc>
                <a:spcPct val="100000"/>
              </a:lnSpc>
              <a:spcBef>
                <a:spcPts val="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16,</a:t>
            </a:r>
            <a:r>
              <a:rPr sz="1000" spc="-35"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responses);</a:t>
            </a:r>
            <a:r>
              <a:rPr sz="1000" spc="-45" dirty="0">
                <a:solidFill>
                  <a:srgbClr val="7E7E7E"/>
                </a:solidFill>
                <a:latin typeface="Arial"/>
                <a:cs typeface="Arial"/>
              </a:rPr>
              <a:t> </a:t>
            </a:r>
            <a:r>
              <a:rPr sz="1000" dirty="0">
                <a:solidFill>
                  <a:srgbClr val="7E7E7E"/>
                </a:solidFill>
                <a:latin typeface="Arial"/>
                <a:cs typeface="Arial"/>
              </a:rPr>
              <a:t>435</a:t>
            </a:r>
            <a:r>
              <a:rPr sz="1000" spc="-20" dirty="0">
                <a:solidFill>
                  <a:srgbClr val="7E7E7E"/>
                </a:solidFill>
                <a:latin typeface="Arial"/>
                <a:cs typeface="Arial"/>
              </a:rPr>
              <a:t> </a:t>
            </a:r>
            <a:r>
              <a:rPr sz="1000" dirty="0">
                <a:solidFill>
                  <a:srgbClr val="7E7E7E"/>
                </a:solidFill>
                <a:latin typeface="Arial"/>
                <a:cs typeface="Arial"/>
              </a:rPr>
              <a:t>(Disabled</a:t>
            </a:r>
            <a:r>
              <a:rPr sz="1000" spc="-10" dirty="0">
                <a:solidFill>
                  <a:srgbClr val="7E7E7E"/>
                </a:solidFill>
                <a:latin typeface="Arial"/>
                <a:cs typeface="Arial"/>
              </a:rPr>
              <a:t> respondents)</a:t>
            </a:r>
            <a:endParaRPr sz="1000">
              <a:latin typeface="Arial"/>
              <a:cs typeface="Arial"/>
            </a:endParaRPr>
          </a:p>
        </p:txBody>
      </p:sp>
      <p:sp>
        <p:nvSpPr>
          <p:cNvPr id="45" name="object 45"/>
          <p:cNvSpPr txBox="1"/>
          <p:nvPr/>
        </p:nvSpPr>
        <p:spPr>
          <a:xfrm>
            <a:off x="6175628" y="2807919"/>
            <a:ext cx="1497965" cy="240029"/>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585858"/>
                </a:solidFill>
                <a:latin typeface="Arial"/>
                <a:cs typeface="Arial"/>
              </a:rPr>
              <a:t>Self-Management</a:t>
            </a:r>
            <a:endParaRPr sz="1400">
              <a:latin typeface="Arial"/>
              <a:cs typeface="Arial"/>
            </a:endParaRPr>
          </a:p>
        </p:txBody>
      </p:sp>
      <p:sp>
        <p:nvSpPr>
          <p:cNvPr id="46" name="object 46"/>
          <p:cNvSpPr/>
          <p:nvPr/>
        </p:nvSpPr>
        <p:spPr>
          <a:xfrm>
            <a:off x="6376542" y="3944239"/>
            <a:ext cx="5135245" cy="48895"/>
          </a:xfrm>
          <a:custGeom>
            <a:avLst/>
            <a:gdLst/>
            <a:ahLst/>
            <a:cxnLst/>
            <a:rect l="l" t="t" r="r" b="b"/>
            <a:pathLst>
              <a:path w="5135245" h="48895">
                <a:moveTo>
                  <a:pt x="0" y="0"/>
                </a:moveTo>
                <a:lnTo>
                  <a:pt x="5134864" y="0"/>
                </a:lnTo>
              </a:path>
              <a:path w="5135245" h="48895">
                <a:moveTo>
                  <a:pt x="0" y="0"/>
                </a:moveTo>
                <a:lnTo>
                  <a:pt x="0" y="48387"/>
                </a:lnTo>
              </a:path>
              <a:path w="5135245" h="48895">
                <a:moveTo>
                  <a:pt x="513461" y="0"/>
                </a:moveTo>
                <a:lnTo>
                  <a:pt x="513461" y="48387"/>
                </a:lnTo>
              </a:path>
              <a:path w="5135245" h="48895">
                <a:moveTo>
                  <a:pt x="1027049" y="0"/>
                </a:moveTo>
                <a:lnTo>
                  <a:pt x="1027049" y="48387"/>
                </a:lnTo>
              </a:path>
              <a:path w="5135245" h="48895">
                <a:moveTo>
                  <a:pt x="1540637" y="0"/>
                </a:moveTo>
                <a:lnTo>
                  <a:pt x="1540637" y="48387"/>
                </a:lnTo>
              </a:path>
              <a:path w="5135245" h="48895">
                <a:moveTo>
                  <a:pt x="2054225" y="0"/>
                </a:moveTo>
                <a:lnTo>
                  <a:pt x="2054225" y="48387"/>
                </a:lnTo>
              </a:path>
              <a:path w="5135245" h="48895">
                <a:moveTo>
                  <a:pt x="2567813" y="0"/>
                </a:moveTo>
                <a:lnTo>
                  <a:pt x="2567813" y="48387"/>
                </a:lnTo>
              </a:path>
              <a:path w="5135245" h="48895">
                <a:moveTo>
                  <a:pt x="3081401" y="0"/>
                </a:moveTo>
                <a:lnTo>
                  <a:pt x="3081401" y="48387"/>
                </a:lnTo>
              </a:path>
              <a:path w="5135245" h="48895">
                <a:moveTo>
                  <a:pt x="3594989" y="0"/>
                </a:moveTo>
                <a:lnTo>
                  <a:pt x="3594989" y="48387"/>
                </a:lnTo>
              </a:path>
              <a:path w="5135245" h="48895">
                <a:moveTo>
                  <a:pt x="4108577" y="0"/>
                </a:moveTo>
                <a:lnTo>
                  <a:pt x="4108577" y="48387"/>
                </a:lnTo>
              </a:path>
              <a:path w="5135245" h="48895">
                <a:moveTo>
                  <a:pt x="4620641" y="0"/>
                </a:moveTo>
                <a:lnTo>
                  <a:pt x="4620641" y="48387"/>
                </a:lnTo>
              </a:path>
              <a:path w="5135245" h="48895">
                <a:moveTo>
                  <a:pt x="5134864" y="0"/>
                </a:moveTo>
                <a:lnTo>
                  <a:pt x="5134864" y="48387"/>
                </a:lnTo>
              </a:path>
            </a:pathLst>
          </a:custGeom>
          <a:ln w="9525">
            <a:solidFill>
              <a:srgbClr val="D9D9D9"/>
            </a:solidFill>
          </a:ln>
        </p:spPr>
        <p:txBody>
          <a:bodyPr wrap="square" lIns="0" tIns="0" rIns="0" bIns="0" rtlCol="0"/>
          <a:lstStyle/>
          <a:p>
            <a:endParaRPr/>
          </a:p>
        </p:txBody>
      </p:sp>
      <p:sp>
        <p:nvSpPr>
          <p:cNvPr id="47" name="object 47"/>
          <p:cNvSpPr/>
          <p:nvPr/>
        </p:nvSpPr>
        <p:spPr>
          <a:xfrm>
            <a:off x="6633336" y="3665601"/>
            <a:ext cx="4621530" cy="98425"/>
          </a:xfrm>
          <a:custGeom>
            <a:avLst/>
            <a:gdLst/>
            <a:ahLst/>
            <a:cxnLst/>
            <a:rect l="l" t="t" r="r" b="b"/>
            <a:pathLst>
              <a:path w="4621530" h="98425">
                <a:moveTo>
                  <a:pt x="0" y="98171"/>
                </a:moveTo>
                <a:lnTo>
                  <a:pt x="514223" y="75818"/>
                </a:lnTo>
                <a:lnTo>
                  <a:pt x="1026287" y="71247"/>
                </a:lnTo>
                <a:lnTo>
                  <a:pt x="1539875" y="52959"/>
                </a:lnTo>
                <a:lnTo>
                  <a:pt x="2053463" y="89535"/>
                </a:lnTo>
                <a:lnTo>
                  <a:pt x="2567051" y="0"/>
                </a:lnTo>
                <a:lnTo>
                  <a:pt x="3080639" y="48387"/>
                </a:lnTo>
                <a:lnTo>
                  <a:pt x="3594227" y="84962"/>
                </a:lnTo>
                <a:lnTo>
                  <a:pt x="4107815" y="39243"/>
                </a:lnTo>
                <a:lnTo>
                  <a:pt x="4621276" y="28575"/>
                </a:lnTo>
              </a:path>
            </a:pathLst>
          </a:custGeom>
          <a:ln w="28575">
            <a:solidFill>
              <a:srgbClr val="EC7C30"/>
            </a:solidFill>
          </a:ln>
        </p:spPr>
        <p:txBody>
          <a:bodyPr wrap="square" lIns="0" tIns="0" rIns="0" bIns="0" rtlCol="0"/>
          <a:lstStyle/>
          <a:p>
            <a:endParaRPr/>
          </a:p>
        </p:txBody>
      </p:sp>
      <p:sp>
        <p:nvSpPr>
          <p:cNvPr id="48" name="object 48"/>
          <p:cNvSpPr/>
          <p:nvPr/>
        </p:nvSpPr>
        <p:spPr>
          <a:xfrm>
            <a:off x="6633336" y="3357626"/>
            <a:ext cx="4621530" cy="45085"/>
          </a:xfrm>
          <a:custGeom>
            <a:avLst/>
            <a:gdLst/>
            <a:ahLst/>
            <a:cxnLst/>
            <a:rect l="l" t="t" r="r" b="b"/>
            <a:pathLst>
              <a:path w="4621530" h="45085">
                <a:moveTo>
                  <a:pt x="0" y="45085"/>
                </a:moveTo>
                <a:lnTo>
                  <a:pt x="514223" y="13462"/>
                </a:lnTo>
                <a:lnTo>
                  <a:pt x="1026287" y="2794"/>
                </a:lnTo>
                <a:lnTo>
                  <a:pt x="1539875" y="27177"/>
                </a:lnTo>
                <a:lnTo>
                  <a:pt x="2053463" y="21082"/>
                </a:lnTo>
                <a:lnTo>
                  <a:pt x="2567051" y="18034"/>
                </a:lnTo>
                <a:lnTo>
                  <a:pt x="3080639" y="24129"/>
                </a:lnTo>
                <a:lnTo>
                  <a:pt x="3594227" y="39370"/>
                </a:lnTo>
                <a:lnTo>
                  <a:pt x="4107815" y="18034"/>
                </a:lnTo>
                <a:lnTo>
                  <a:pt x="4621276" y="0"/>
                </a:lnTo>
              </a:path>
            </a:pathLst>
          </a:custGeom>
          <a:ln w="28575">
            <a:solidFill>
              <a:srgbClr val="009590"/>
            </a:solidFill>
          </a:ln>
        </p:spPr>
        <p:txBody>
          <a:bodyPr wrap="square" lIns="0" tIns="0" rIns="0" bIns="0" rtlCol="0"/>
          <a:lstStyle/>
          <a:p>
            <a:endParaRPr/>
          </a:p>
        </p:txBody>
      </p:sp>
      <p:sp>
        <p:nvSpPr>
          <p:cNvPr id="49" name="object 49"/>
          <p:cNvSpPr txBox="1"/>
          <p:nvPr/>
        </p:nvSpPr>
        <p:spPr>
          <a:xfrm>
            <a:off x="6340602" y="3506800"/>
            <a:ext cx="341630"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EC7C30"/>
                </a:solidFill>
                <a:latin typeface="Calibri"/>
                <a:cs typeface="Calibri"/>
              </a:rPr>
              <a:t>56.8</a:t>
            </a:r>
            <a:endParaRPr sz="1400">
              <a:latin typeface="Calibri"/>
              <a:cs typeface="Calibri"/>
            </a:endParaRPr>
          </a:p>
        </p:txBody>
      </p:sp>
      <p:sp>
        <p:nvSpPr>
          <p:cNvPr id="50" name="object 50"/>
          <p:cNvSpPr txBox="1"/>
          <p:nvPr/>
        </p:nvSpPr>
        <p:spPr>
          <a:xfrm>
            <a:off x="11159743" y="3686683"/>
            <a:ext cx="341630"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EC7C30"/>
                </a:solidFill>
                <a:latin typeface="Calibri"/>
                <a:cs typeface="Calibri"/>
              </a:rPr>
              <a:t>59.4</a:t>
            </a:r>
            <a:endParaRPr sz="1400">
              <a:latin typeface="Calibri"/>
              <a:cs typeface="Calibri"/>
            </a:endParaRPr>
          </a:p>
        </p:txBody>
      </p:sp>
      <p:sp>
        <p:nvSpPr>
          <p:cNvPr id="51" name="object 51"/>
          <p:cNvSpPr txBox="1"/>
          <p:nvPr/>
        </p:nvSpPr>
        <p:spPr>
          <a:xfrm>
            <a:off x="6340602" y="3133470"/>
            <a:ext cx="341630"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70.4</a:t>
            </a:r>
            <a:endParaRPr sz="1400">
              <a:latin typeface="Calibri"/>
              <a:cs typeface="Calibri"/>
            </a:endParaRPr>
          </a:p>
        </p:txBody>
      </p:sp>
      <p:sp>
        <p:nvSpPr>
          <p:cNvPr id="52" name="object 52"/>
          <p:cNvSpPr txBox="1"/>
          <p:nvPr/>
        </p:nvSpPr>
        <p:spPr>
          <a:xfrm>
            <a:off x="11085068" y="3030727"/>
            <a:ext cx="341630"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72.1</a:t>
            </a:r>
            <a:endParaRPr sz="1400">
              <a:latin typeface="Calibri"/>
              <a:cs typeface="Calibri"/>
            </a:endParaRPr>
          </a:p>
        </p:txBody>
      </p:sp>
      <p:sp>
        <p:nvSpPr>
          <p:cNvPr id="53" name="object 53"/>
          <p:cNvSpPr txBox="1"/>
          <p:nvPr/>
        </p:nvSpPr>
        <p:spPr>
          <a:xfrm>
            <a:off x="6374129" y="4021582"/>
            <a:ext cx="51225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May</a:t>
            </a:r>
            <a:r>
              <a:rPr sz="1200" spc="-15" dirty="0">
                <a:solidFill>
                  <a:srgbClr val="585858"/>
                </a:solidFill>
                <a:latin typeface="Calibri"/>
                <a:cs typeface="Calibri"/>
              </a:rPr>
              <a:t> </a:t>
            </a:r>
            <a:r>
              <a:rPr sz="1200" dirty="0">
                <a:solidFill>
                  <a:srgbClr val="585858"/>
                </a:solidFill>
                <a:latin typeface="Calibri"/>
                <a:cs typeface="Calibri"/>
              </a:rPr>
              <a:t>'23</a:t>
            </a:r>
            <a:r>
              <a:rPr sz="1200" spc="20" dirty="0">
                <a:solidFill>
                  <a:srgbClr val="585858"/>
                </a:solidFill>
                <a:latin typeface="Calibri"/>
                <a:cs typeface="Calibri"/>
              </a:rPr>
              <a:t> </a:t>
            </a:r>
            <a:r>
              <a:rPr sz="1200" dirty="0">
                <a:solidFill>
                  <a:srgbClr val="585858"/>
                </a:solidFill>
                <a:latin typeface="Calibri"/>
                <a:cs typeface="Calibri"/>
              </a:rPr>
              <a:t>July</a:t>
            </a:r>
            <a:r>
              <a:rPr sz="1200" spc="-15" dirty="0">
                <a:solidFill>
                  <a:srgbClr val="585858"/>
                </a:solidFill>
                <a:latin typeface="Calibri"/>
                <a:cs typeface="Calibri"/>
              </a:rPr>
              <a:t> </a:t>
            </a:r>
            <a:r>
              <a:rPr sz="1200" dirty="0">
                <a:solidFill>
                  <a:srgbClr val="585858"/>
                </a:solidFill>
                <a:latin typeface="Calibri"/>
                <a:cs typeface="Calibri"/>
              </a:rPr>
              <a:t>'23</a:t>
            </a:r>
            <a:r>
              <a:rPr sz="1200" spc="200" dirty="0">
                <a:solidFill>
                  <a:srgbClr val="585858"/>
                </a:solidFill>
                <a:latin typeface="Calibri"/>
                <a:cs typeface="Calibri"/>
              </a:rPr>
              <a:t> </a:t>
            </a:r>
            <a:r>
              <a:rPr sz="1200" dirty="0">
                <a:solidFill>
                  <a:srgbClr val="585858"/>
                </a:solidFill>
                <a:latin typeface="Calibri"/>
                <a:cs typeface="Calibri"/>
              </a:rPr>
              <a:t>Sep</a:t>
            </a:r>
            <a:r>
              <a:rPr sz="1200" spc="-20" dirty="0">
                <a:solidFill>
                  <a:srgbClr val="585858"/>
                </a:solidFill>
                <a:latin typeface="Calibri"/>
                <a:cs typeface="Calibri"/>
              </a:rPr>
              <a:t> </a:t>
            </a:r>
            <a:r>
              <a:rPr sz="1200" dirty="0">
                <a:solidFill>
                  <a:srgbClr val="585858"/>
                </a:solidFill>
                <a:latin typeface="Calibri"/>
                <a:cs typeface="Calibri"/>
              </a:rPr>
              <a:t>'23</a:t>
            </a:r>
            <a:r>
              <a:rPr sz="1200" spc="135" dirty="0">
                <a:solidFill>
                  <a:srgbClr val="585858"/>
                </a:solidFill>
                <a:latin typeface="Calibri"/>
                <a:cs typeface="Calibri"/>
              </a:rPr>
              <a:t> </a:t>
            </a:r>
            <a:r>
              <a:rPr sz="1200" dirty="0">
                <a:solidFill>
                  <a:srgbClr val="585858"/>
                </a:solidFill>
                <a:latin typeface="Calibri"/>
                <a:cs typeface="Calibri"/>
              </a:rPr>
              <a:t>Nov</a:t>
            </a:r>
            <a:r>
              <a:rPr sz="1200" spc="-15" dirty="0">
                <a:solidFill>
                  <a:srgbClr val="585858"/>
                </a:solidFill>
                <a:latin typeface="Calibri"/>
                <a:cs typeface="Calibri"/>
              </a:rPr>
              <a:t> </a:t>
            </a:r>
            <a:r>
              <a:rPr sz="1200" dirty="0">
                <a:solidFill>
                  <a:srgbClr val="585858"/>
                </a:solidFill>
                <a:latin typeface="Calibri"/>
                <a:cs typeface="Calibri"/>
              </a:rPr>
              <a:t>'23</a:t>
            </a:r>
            <a:r>
              <a:rPr sz="1200" spc="135" dirty="0">
                <a:solidFill>
                  <a:srgbClr val="585858"/>
                </a:solidFill>
                <a:latin typeface="Calibri"/>
                <a:cs typeface="Calibri"/>
              </a:rPr>
              <a:t> </a:t>
            </a:r>
            <a:r>
              <a:rPr sz="1200" dirty="0">
                <a:solidFill>
                  <a:srgbClr val="585858"/>
                </a:solidFill>
                <a:latin typeface="Calibri"/>
                <a:cs typeface="Calibri"/>
              </a:rPr>
              <a:t>Feb</a:t>
            </a:r>
            <a:r>
              <a:rPr sz="1200" spc="-15" dirty="0">
                <a:solidFill>
                  <a:srgbClr val="585858"/>
                </a:solidFill>
                <a:latin typeface="Calibri"/>
                <a:cs typeface="Calibri"/>
              </a:rPr>
              <a:t> </a:t>
            </a:r>
            <a:r>
              <a:rPr sz="1200" dirty="0">
                <a:solidFill>
                  <a:srgbClr val="585858"/>
                </a:solidFill>
                <a:latin typeface="Calibri"/>
                <a:cs typeface="Calibri"/>
              </a:rPr>
              <a:t>'24</a:t>
            </a:r>
            <a:r>
              <a:rPr sz="1200" spc="40" dirty="0">
                <a:solidFill>
                  <a:srgbClr val="585858"/>
                </a:solidFill>
                <a:latin typeface="Calibri"/>
                <a:cs typeface="Calibri"/>
              </a:rPr>
              <a:t> </a:t>
            </a:r>
            <a:r>
              <a:rPr sz="1200" dirty="0">
                <a:solidFill>
                  <a:srgbClr val="585858"/>
                </a:solidFill>
                <a:latin typeface="Calibri"/>
                <a:cs typeface="Calibri"/>
              </a:rPr>
              <a:t>May</a:t>
            </a:r>
            <a:r>
              <a:rPr sz="1200" spc="-15" dirty="0">
                <a:solidFill>
                  <a:srgbClr val="585858"/>
                </a:solidFill>
                <a:latin typeface="Calibri"/>
                <a:cs typeface="Calibri"/>
              </a:rPr>
              <a:t> </a:t>
            </a:r>
            <a:r>
              <a:rPr sz="1200" dirty="0">
                <a:solidFill>
                  <a:srgbClr val="585858"/>
                </a:solidFill>
                <a:latin typeface="Calibri"/>
                <a:cs typeface="Calibri"/>
              </a:rPr>
              <a:t>'24</a:t>
            </a:r>
            <a:r>
              <a:rPr sz="1200" spc="20" dirty="0">
                <a:solidFill>
                  <a:srgbClr val="585858"/>
                </a:solidFill>
                <a:latin typeface="Calibri"/>
                <a:cs typeface="Calibri"/>
              </a:rPr>
              <a:t> </a:t>
            </a:r>
            <a:r>
              <a:rPr sz="1200" dirty="0">
                <a:solidFill>
                  <a:srgbClr val="585858"/>
                </a:solidFill>
                <a:latin typeface="Calibri"/>
                <a:cs typeface="Calibri"/>
              </a:rPr>
              <a:t>July</a:t>
            </a:r>
            <a:r>
              <a:rPr sz="1200" spc="-15" dirty="0">
                <a:solidFill>
                  <a:srgbClr val="585858"/>
                </a:solidFill>
                <a:latin typeface="Calibri"/>
                <a:cs typeface="Calibri"/>
              </a:rPr>
              <a:t> </a:t>
            </a:r>
            <a:r>
              <a:rPr sz="1200" dirty="0">
                <a:solidFill>
                  <a:srgbClr val="585858"/>
                </a:solidFill>
                <a:latin typeface="Calibri"/>
                <a:cs typeface="Calibri"/>
              </a:rPr>
              <a:t>'24</a:t>
            </a:r>
            <a:r>
              <a:rPr sz="1200" spc="145" dirty="0">
                <a:solidFill>
                  <a:srgbClr val="585858"/>
                </a:solidFill>
                <a:latin typeface="Calibri"/>
                <a:cs typeface="Calibri"/>
              </a:rPr>
              <a:t> </a:t>
            </a:r>
            <a:r>
              <a:rPr sz="1200" dirty="0">
                <a:solidFill>
                  <a:srgbClr val="585858"/>
                </a:solidFill>
                <a:latin typeface="Calibri"/>
                <a:cs typeface="Calibri"/>
              </a:rPr>
              <a:t>Aug</a:t>
            </a:r>
            <a:r>
              <a:rPr sz="1200" spc="-10" dirty="0">
                <a:solidFill>
                  <a:srgbClr val="585858"/>
                </a:solidFill>
                <a:latin typeface="Calibri"/>
                <a:cs typeface="Calibri"/>
              </a:rPr>
              <a:t> </a:t>
            </a:r>
            <a:r>
              <a:rPr sz="1200" dirty="0">
                <a:solidFill>
                  <a:srgbClr val="585858"/>
                </a:solidFill>
                <a:latin typeface="Calibri"/>
                <a:cs typeface="Calibri"/>
              </a:rPr>
              <a:t>'24</a:t>
            </a:r>
            <a:r>
              <a:rPr sz="1200" spc="200" dirty="0">
                <a:solidFill>
                  <a:srgbClr val="585858"/>
                </a:solidFill>
                <a:latin typeface="Calibri"/>
                <a:cs typeface="Calibri"/>
              </a:rPr>
              <a:t> </a:t>
            </a:r>
            <a:r>
              <a:rPr sz="1200" dirty="0">
                <a:solidFill>
                  <a:srgbClr val="585858"/>
                </a:solidFill>
                <a:latin typeface="Calibri"/>
                <a:cs typeface="Calibri"/>
              </a:rPr>
              <a:t>Oct</a:t>
            </a:r>
            <a:r>
              <a:rPr sz="1200" spc="-20" dirty="0">
                <a:solidFill>
                  <a:srgbClr val="585858"/>
                </a:solidFill>
                <a:latin typeface="Calibri"/>
                <a:cs typeface="Calibri"/>
              </a:rPr>
              <a:t> </a:t>
            </a:r>
            <a:r>
              <a:rPr sz="1200" dirty="0">
                <a:solidFill>
                  <a:srgbClr val="585858"/>
                </a:solidFill>
                <a:latin typeface="Calibri"/>
                <a:cs typeface="Calibri"/>
              </a:rPr>
              <a:t>'24</a:t>
            </a:r>
            <a:r>
              <a:rPr sz="1200" spc="229" dirty="0">
                <a:solidFill>
                  <a:srgbClr val="585858"/>
                </a:solidFill>
                <a:latin typeface="Calibri"/>
                <a:cs typeface="Calibri"/>
              </a:rPr>
              <a:t> </a:t>
            </a:r>
            <a:r>
              <a:rPr sz="1200" dirty="0">
                <a:solidFill>
                  <a:srgbClr val="585858"/>
                </a:solidFill>
                <a:latin typeface="Calibri"/>
                <a:cs typeface="Calibri"/>
              </a:rPr>
              <a:t>Dec</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p:txBody>
      </p:sp>
      <p:sp>
        <p:nvSpPr>
          <p:cNvPr id="54" name="object 54"/>
          <p:cNvSpPr txBox="1"/>
          <p:nvPr/>
        </p:nvSpPr>
        <p:spPr>
          <a:xfrm>
            <a:off x="6190615" y="4207891"/>
            <a:ext cx="5237480" cy="688340"/>
          </a:xfrm>
          <a:prstGeom prst="rect">
            <a:avLst/>
          </a:prstGeom>
        </p:spPr>
        <p:txBody>
          <a:bodyPr vert="horz" wrap="square" lIns="0" tIns="12700" rIns="0" bIns="0" rtlCol="0">
            <a:spAutoFit/>
          </a:bodyPr>
          <a:lstStyle/>
          <a:p>
            <a:pPr marL="323215">
              <a:lnSpc>
                <a:spcPct val="100000"/>
              </a:lnSpc>
              <a:spcBef>
                <a:spcPts val="100"/>
              </a:spcBef>
              <a:tabLst>
                <a:tab pos="836930" algn="l"/>
                <a:tab pos="1350645" algn="l"/>
                <a:tab pos="1824989" algn="l"/>
                <a:tab pos="2338705" algn="l"/>
                <a:tab pos="2852420" algn="l"/>
                <a:tab pos="3366135" algn="l"/>
                <a:tab pos="3879850" algn="l"/>
                <a:tab pos="4392930" algn="l"/>
                <a:tab pos="4906645" algn="l"/>
              </a:tabLst>
            </a:pPr>
            <a:r>
              <a:rPr sz="1200" spc="-20" dirty="0">
                <a:solidFill>
                  <a:srgbClr val="585858"/>
                </a:solidFill>
                <a:latin typeface="Calibri"/>
                <a:cs typeface="Calibri"/>
              </a:rPr>
              <a:t>(S7)</a:t>
            </a:r>
            <a:r>
              <a:rPr sz="1200" dirty="0">
                <a:solidFill>
                  <a:srgbClr val="585858"/>
                </a:solidFill>
                <a:latin typeface="Calibri"/>
                <a:cs typeface="Calibri"/>
              </a:rPr>
              <a:t>	</a:t>
            </a:r>
            <a:r>
              <a:rPr sz="1200" spc="-20" dirty="0">
                <a:solidFill>
                  <a:srgbClr val="585858"/>
                </a:solidFill>
                <a:latin typeface="Calibri"/>
                <a:cs typeface="Calibri"/>
              </a:rPr>
              <a:t>(S8)</a:t>
            </a:r>
            <a:r>
              <a:rPr sz="1200" dirty="0">
                <a:solidFill>
                  <a:srgbClr val="585858"/>
                </a:solidFill>
                <a:latin typeface="Calibri"/>
                <a:cs typeface="Calibri"/>
              </a:rPr>
              <a:t>	</a:t>
            </a:r>
            <a:r>
              <a:rPr sz="1200" spc="-20" dirty="0">
                <a:solidFill>
                  <a:srgbClr val="585858"/>
                </a:solidFill>
                <a:latin typeface="Calibri"/>
                <a:cs typeface="Calibri"/>
              </a:rPr>
              <a:t>(S9)</a:t>
            </a:r>
            <a:r>
              <a:rPr sz="1200" dirty="0">
                <a:solidFill>
                  <a:srgbClr val="585858"/>
                </a:solidFill>
                <a:latin typeface="Calibri"/>
                <a:cs typeface="Calibri"/>
              </a:rPr>
              <a:t>	</a:t>
            </a:r>
            <a:r>
              <a:rPr sz="1200" spc="-10" dirty="0">
                <a:solidFill>
                  <a:srgbClr val="585858"/>
                </a:solidFill>
                <a:latin typeface="Calibri"/>
                <a:cs typeface="Calibri"/>
              </a:rPr>
              <a:t>(S10)</a:t>
            </a:r>
            <a:r>
              <a:rPr sz="1200" dirty="0">
                <a:solidFill>
                  <a:srgbClr val="585858"/>
                </a:solidFill>
                <a:latin typeface="Calibri"/>
                <a:cs typeface="Calibri"/>
              </a:rPr>
              <a:t>	</a:t>
            </a:r>
            <a:r>
              <a:rPr sz="1200" spc="-10" dirty="0">
                <a:solidFill>
                  <a:srgbClr val="585858"/>
                </a:solidFill>
                <a:latin typeface="Calibri"/>
                <a:cs typeface="Calibri"/>
              </a:rPr>
              <a:t>(S11)</a:t>
            </a:r>
            <a:r>
              <a:rPr sz="1200" dirty="0">
                <a:solidFill>
                  <a:srgbClr val="585858"/>
                </a:solidFill>
                <a:latin typeface="Calibri"/>
                <a:cs typeface="Calibri"/>
              </a:rPr>
              <a:t>	</a:t>
            </a:r>
            <a:r>
              <a:rPr sz="1200" spc="-10" dirty="0">
                <a:solidFill>
                  <a:srgbClr val="585858"/>
                </a:solidFill>
                <a:latin typeface="Calibri"/>
                <a:cs typeface="Calibri"/>
              </a:rPr>
              <a:t>(S12)</a:t>
            </a:r>
            <a:r>
              <a:rPr sz="1200" dirty="0">
                <a:solidFill>
                  <a:srgbClr val="585858"/>
                </a:solidFill>
                <a:latin typeface="Calibri"/>
                <a:cs typeface="Calibri"/>
              </a:rPr>
              <a:t>	</a:t>
            </a:r>
            <a:r>
              <a:rPr sz="1200" spc="-10" dirty="0">
                <a:solidFill>
                  <a:srgbClr val="585858"/>
                </a:solidFill>
                <a:latin typeface="Calibri"/>
                <a:cs typeface="Calibri"/>
              </a:rPr>
              <a:t>(S13)</a:t>
            </a:r>
            <a:r>
              <a:rPr sz="1200" dirty="0">
                <a:solidFill>
                  <a:srgbClr val="585858"/>
                </a:solidFill>
                <a:latin typeface="Calibri"/>
                <a:cs typeface="Calibri"/>
              </a:rPr>
              <a:t>	</a:t>
            </a:r>
            <a:r>
              <a:rPr sz="1200" spc="-10" dirty="0">
                <a:solidFill>
                  <a:srgbClr val="585858"/>
                </a:solidFill>
                <a:latin typeface="Calibri"/>
                <a:cs typeface="Calibri"/>
              </a:rPr>
              <a:t>(S14)</a:t>
            </a:r>
            <a:r>
              <a:rPr sz="1200" dirty="0">
                <a:solidFill>
                  <a:srgbClr val="585858"/>
                </a:solidFill>
                <a:latin typeface="Calibri"/>
                <a:cs typeface="Calibri"/>
              </a:rPr>
              <a:t>	</a:t>
            </a:r>
            <a:r>
              <a:rPr sz="1200" spc="-10" dirty="0">
                <a:solidFill>
                  <a:srgbClr val="585858"/>
                </a:solidFill>
                <a:latin typeface="Calibri"/>
                <a:cs typeface="Calibri"/>
              </a:rPr>
              <a:t>(S15)</a:t>
            </a:r>
            <a:r>
              <a:rPr sz="1200" dirty="0">
                <a:solidFill>
                  <a:srgbClr val="585858"/>
                </a:solidFill>
                <a:latin typeface="Calibri"/>
                <a:cs typeface="Calibri"/>
              </a:rPr>
              <a:t>	</a:t>
            </a:r>
            <a:r>
              <a:rPr sz="1200" spc="-10" dirty="0">
                <a:solidFill>
                  <a:srgbClr val="585858"/>
                </a:solidFill>
                <a:latin typeface="Calibri"/>
                <a:cs typeface="Calibri"/>
              </a:rPr>
              <a:t>(S16)</a:t>
            </a:r>
            <a:endParaRPr sz="1200">
              <a:latin typeface="Calibri"/>
              <a:cs typeface="Calibri"/>
            </a:endParaRPr>
          </a:p>
          <a:p>
            <a:pPr marL="12700">
              <a:lnSpc>
                <a:spcPts val="1330"/>
              </a:lnSpc>
              <a:spcBef>
                <a:spcPts val="1120"/>
              </a:spcBef>
            </a:pPr>
            <a:r>
              <a:rPr sz="1400" b="1" dirty="0">
                <a:solidFill>
                  <a:srgbClr val="585858"/>
                </a:solidFill>
                <a:latin typeface="Arial"/>
                <a:cs typeface="Arial"/>
              </a:rPr>
              <a:t>Shared</a:t>
            </a:r>
            <a:r>
              <a:rPr sz="1400" b="1" spc="-50" dirty="0">
                <a:solidFill>
                  <a:srgbClr val="585858"/>
                </a:solidFill>
                <a:latin typeface="Arial"/>
                <a:cs typeface="Arial"/>
              </a:rPr>
              <a:t> </a:t>
            </a:r>
            <a:r>
              <a:rPr sz="1400" b="1" spc="-10" dirty="0">
                <a:solidFill>
                  <a:srgbClr val="585858"/>
                </a:solidFill>
                <a:latin typeface="Arial"/>
                <a:cs typeface="Arial"/>
              </a:rPr>
              <a:t>Decisions</a:t>
            </a:r>
            <a:endParaRPr sz="1400">
              <a:latin typeface="Arial"/>
              <a:cs typeface="Arial"/>
            </a:endParaRPr>
          </a:p>
          <a:p>
            <a:pPr marR="5080" algn="r">
              <a:lnSpc>
                <a:spcPts val="1330"/>
              </a:lnSpc>
            </a:pPr>
            <a:r>
              <a:rPr sz="1400" spc="-20" dirty="0">
                <a:solidFill>
                  <a:srgbClr val="009590"/>
                </a:solidFill>
                <a:latin typeface="Calibri"/>
                <a:cs typeface="Calibri"/>
              </a:rPr>
              <a:t>80.9</a:t>
            </a:r>
            <a:endParaRPr sz="1400">
              <a:latin typeface="Calibri"/>
              <a:cs typeface="Calibri"/>
            </a:endParaRPr>
          </a:p>
        </p:txBody>
      </p:sp>
      <p:sp>
        <p:nvSpPr>
          <p:cNvPr id="55" name="object 55"/>
          <p:cNvSpPr/>
          <p:nvPr/>
        </p:nvSpPr>
        <p:spPr>
          <a:xfrm>
            <a:off x="6349619" y="5803531"/>
            <a:ext cx="5163820" cy="48260"/>
          </a:xfrm>
          <a:custGeom>
            <a:avLst/>
            <a:gdLst/>
            <a:ahLst/>
            <a:cxnLst/>
            <a:rect l="l" t="t" r="r" b="b"/>
            <a:pathLst>
              <a:path w="5163820" h="48260">
                <a:moveTo>
                  <a:pt x="0" y="0"/>
                </a:moveTo>
                <a:lnTo>
                  <a:pt x="5163692" y="0"/>
                </a:lnTo>
              </a:path>
              <a:path w="5163820" h="48260">
                <a:moveTo>
                  <a:pt x="0" y="0"/>
                </a:moveTo>
                <a:lnTo>
                  <a:pt x="0" y="48247"/>
                </a:lnTo>
              </a:path>
              <a:path w="5163820" h="48260">
                <a:moveTo>
                  <a:pt x="516000" y="0"/>
                </a:moveTo>
                <a:lnTo>
                  <a:pt x="516000" y="48247"/>
                </a:lnTo>
              </a:path>
              <a:path w="5163820" h="48260">
                <a:moveTo>
                  <a:pt x="1032636" y="0"/>
                </a:moveTo>
                <a:lnTo>
                  <a:pt x="1032636" y="48247"/>
                </a:lnTo>
              </a:path>
              <a:path w="5163820" h="48260">
                <a:moveTo>
                  <a:pt x="1549273" y="0"/>
                </a:moveTo>
                <a:lnTo>
                  <a:pt x="1549273" y="48247"/>
                </a:lnTo>
              </a:path>
              <a:path w="5163820" h="48260">
                <a:moveTo>
                  <a:pt x="2065908" y="0"/>
                </a:moveTo>
                <a:lnTo>
                  <a:pt x="2065908" y="48247"/>
                </a:lnTo>
              </a:path>
              <a:path w="5163820" h="48260">
                <a:moveTo>
                  <a:pt x="2582545" y="0"/>
                </a:moveTo>
                <a:lnTo>
                  <a:pt x="2582545" y="48247"/>
                </a:lnTo>
              </a:path>
              <a:path w="5163820" h="48260">
                <a:moveTo>
                  <a:pt x="3097656" y="0"/>
                </a:moveTo>
                <a:lnTo>
                  <a:pt x="3097656" y="48247"/>
                </a:lnTo>
              </a:path>
              <a:path w="5163820" h="48260">
                <a:moveTo>
                  <a:pt x="3614292" y="0"/>
                </a:moveTo>
                <a:lnTo>
                  <a:pt x="3614292" y="48247"/>
                </a:lnTo>
              </a:path>
              <a:path w="5163820" h="48260">
                <a:moveTo>
                  <a:pt x="4130929" y="0"/>
                </a:moveTo>
                <a:lnTo>
                  <a:pt x="4130929" y="48247"/>
                </a:lnTo>
              </a:path>
              <a:path w="5163820" h="48260">
                <a:moveTo>
                  <a:pt x="4647564" y="0"/>
                </a:moveTo>
                <a:lnTo>
                  <a:pt x="4647564" y="48247"/>
                </a:lnTo>
              </a:path>
              <a:path w="5163820" h="48260">
                <a:moveTo>
                  <a:pt x="5163692" y="0"/>
                </a:moveTo>
                <a:lnTo>
                  <a:pt x="5163692" y="48247"/>
                </a:lnTo>
              </a:path>
            </a:pathLst>
          </a:custGeom>
          <a:ln w="9525">
            <a:solidFill>
              <a:srgbClr val="D9D9D9"/>
            </a:solidFill>
          </a:ln>
        </p:spPr>
        <p:txBody>
          <a:bodyPr wrap="square" lIns="0" tIns="0" rIns="0" bIns="0" rtlCol="0"/>
          <a:lstStyle/>
          <a:p>
            <a:endParaRPr/>
          </a:p>
        </p:txBody>
      </p:sp>
      <p:grpSp>
        <p:nvGrpSpPr>
          <p:cNvPr id="56" name="object 56"/>
          <p:cNvGrpSpPr/>
          <p:nvPr/>
        </p:nvGrpSpPr>
        <p:grpSpPr>
          <a:xfrm>
            <a:off x="6593522" y="4931854"/>
            <a:ext cx="4676140" cy="295275"/>
            <a:chOff x="6593522" y="4931854"/>
            <a:chExt cx="4676140" cy="295275"/>
          </a:xfrm>
        </p:grpSpPr>
        <p:sp>
          <p:nvSpPr>
            <p:cNvPr id="57" name="object 57"/>
            <p:cNvSpPr/>
            <p:nvPr/>
          </p:nvSpPr>
          <p:spPr>
            <a:xfrm>
              <a:off x="6607809" y="5073522"/>
              <a:ext cx="4647565" cy="139065"/>
            </a:xfrm>
            <a:custGeom>
              <a:avLst/>
              <a:gdLst/>
              <a:ahLst/>
              <a:cxnLst/>
              <a:rect l="l" t="t" r="r" b="b"/>
              <a:pathLst>
                <a:path w="4647565" h="139064">
                  <a:moveTo>
                    <a:pt x="0" y="118744"/>
                  </a:moveTo>
                  <a:lnTo>
                    <a:pt x="516890" y="30352"/>
                  </a:lnTo>
                  <a:lnTo>
                    <a:pt x="1032001" y="92837"/>
                  </a:lnTo>
                  <a:lnTo>
                    <a:pt x="1548638" y="82168"/>
                  </a:lnTo>
                  <a:lnTo>
                    <a:pt x="2065274" y="138810"/>
                  </a:lnTo>
                  <a:lnTo>
                    <a:pt x="2581910" y="25781"/>
                  </a:lnTo>
                  <a:lnTo>
                    <a:pt x="3098546" y="74549"/>
                  </a:lnTo>
                  <a:lnTo>
                    <a:pt x="3615182" y="132460"/>
                  </a:lnTo>
                  <a:lnTo>
                    <a:pt x="4130294" y="0"/>
                  </a:lnTo>
                  <a:lnTo>
                    <a:pt x="4647311" y="53212"/>
                  </a:lnTo>
                </a:path>
              </a:pathLst>
            </a:custGeom>
            <a:ln w="28575">
              <a:solidFill>
                <a:srgbClr val="EC7C30"/>
              </a:solidFill>
            </a:ln>
          </p:spPr>
          <p:txBody>
            <a:bodyPr wrap="square" lIns="0" tIns="0" rIns="0" bIns="0" rtlCol="0"/>
            <a:lstStyle/>
            <a:p>
              <a:endParaRPr/>
            </a:p>
          </p:txBody>
        </p:sp>
        <p:sp>
          <p:nvSpPr>
            <p:cNvPr id="58" name="object 58"/>
            <p:cNvSpPr/>
            <p:nvPr/>
          </p:nvSpPr>
          <p:spPr>
            <a:xfrm>
              <a:off x="6607809" y="4946141"/>
              <a:ext cx="4647565" cy="69215"/>
            </a:xfrm>
            <a:custGeom>
              <a:avLst/>
              <a:gdLst/>
              <a:ahLst/>
              <a:cxnLst/>
              <a:rect l="l" t="t" r="r" b="b"/>
              <a:pathLst>
                <a:path w="4647565" h="69214">
                  <a:moveTo>
                    <a:pt x="0" y="44957"/>
                  </a:moveTo>
                  <a:lnTo>
                    <a:pt x="516890" y="16001"/>
                  </a:lnTo>
                  <a:lnTo>
                    <a:pt x="1032001" y="29717"/>
                  </a:lnTo>
                  <a:lnTo>
                    <a:pt x="1548638" y="68960"/>
                  </a:lnTo>
                  <a:lnTo>
                    <a:pt x="2065274" y="29717"/>
                  </a:lnTo>
                  <a:lnTo>
                    <a:pt x="2581910" y="0"/>
                  </a:lnTo>
                  <a:lnTo>
                    <a:pt x="3098546" y="26669"/>
                  </a:lnTo>
                  <a:lnTo>
                    <a:pt x="3615182" y="29717"/>
                  </a:lnTo>
                  <a:lnTo>
                    <a:pt x="4130294" y="9905"/>
                  </a:lnTo>
                  <a:lnTo>
                    <a:pt x="4647311" y="37337"/>
                  </a:lnTo>
                </a:path>
              </a:pathLst>
            </a:custGeom>
            <a:ln w="28575">
              <a:solidFill>
                <a:srgbClr val="009590"/>
              </a:solidFill>
            </a:ln>
          </p:spPr>
          <p:txBody>
            <a:bodyPr wrap="square" lIns="0" tIns="0" rIns="0" bIns="0" rtlCol="0"/>
            <a:lstStyle/>
            <a:p>
              <a:endParaRPr/>
            </a:p>
          </p:txBody>
        </p:sp>
      </p:grpSp>
      <p:sp>
        <p:nvSpPr>
          <p:cNvPr id="59" name="object 59"/>
          <p:cNvSpPr txBox="1"/>
          <p:nvPr/>
        </p:nvSpPr>
        <p:spPr>
          <a:xfrm>
            <a:off x="11086338" y="5194808"/>
            <a:ext cx="341630"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EC7C30"/>
                </a:solidFill>
                <a:latin typeface="Calibri"/>
                <a:cs typeface="Calibri"/>
              </a:rPr>
              <a:t>75.5</a:t>
            </a:r>
            <a:endParaRPr sz="1400">
              <a:latin typeface="Calibri"/>
              <a:cs typeface="Calibri"/>
            </a:endParaRPr>
          </a:p>
        </p:txBody>
      </p:sp>
      <p:sp>
        <p:nvSpPr>
          <p:cNvPr id="60" name="object 60"/>
          <p:cNvSpPr txBox="1"/>
          <p:nvPr/>
        </p:nvSpPr>
        <p:spPr>
          <a:xfrm>
            <a:off x="6316217" y="4912207"/>
            <a:ext cx="341630" cy="505459"/>
          </a:xfrm>
          <a:prstGeom prst="rect">
            <a:avLst/>
          </a:prstGeom>
        </p:spPr>
        <p:txBody>
          <a:bodyPr vert="horz" wrap="square" lIns="0" tIns="38735" rIns="0" bIns="0" rtlCol="0">
            <a:spAutoFit/>
          </a:bodyPr>
          <a:lstStyle/>
          <a:p>
            <a:pPr marL="12700">
              <a:lnSpc>
                <a:spcPct val="100000"/>
              </a:lnSpc>
              <a:spcBef>
                <a:spcPts val="305"/>
              </a:spcBef>
            </a:pPr>
            <a:r>
              <a:rPr sz="1400" spc="-20" dirty="0">
                <a:solidFill>
                  <a:srgbClr val="009590"/>
                </a:solidFill>
                <a:latin typeface="Calibri"/>
                <a:cs typeface="Calibri"/>
              </a:rPr>
              <a:t>80.6</a:t>
            </a:r>
            <a:endParaRPr sz="1400">
              <a:latin typeface="Calibri"/>
              <a:cs typeface="Calibri"/>
            </a:endParaRPr>
          </a:p>
          <a:p>
            <a:pPr marL="12700">
              <a:lnSpc>
                <a:spcPct val="100000"/>
              </a:lnSpc>
              <a:spcBef>
                <a:spcPts val="210"/>
              </a:spcBef>
            </a:pPr>
            <a:r>
              <a:rPr sz="1400" spc="-20" dirty="0">
                <a:solidFill>
                  <a:srgbClr val="EC7C30"/>
                </a:solidFill>
                <a:latin typeface="Calibri"/>
                <a:cs typeface="Calibri"/>
              </a:rPr>
              <a:t>73.0</a:t>
            </a:r>
            <a:endParaRPr sz="1400">
              <a:latin typeface="Calibri"/>
              <a:cs typeface="Calibri"/>
            </a:endParaRPr>
          </a:p>
        </p:txBody>
      </p:sp>
      <p:sp>
        <p:nvSpPr>
          <p:cNvPr id="61" name="object 61"/>
          <p:cNvSpPr txBox="1"/>
          <p:nvPr/>
        </p:nvSpPr>
        <p:spPr>
          <a:xfrm>
            <a:off x="6349110" y="5881217"/>
            <a:ext cx="5147945" cy="393700"/>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85858"/>
                </a:solidFill>
                <a:latin typeface="Calibri"/>
                <a:cs typeface="Calibri"/>
              </a:rPr>
              <a:t>May</a:t>
            </a:r>
            <a:r>
              <a:rPr sz="1200" spc="-20" dirty="0">
                <a:solidFill>
                  <a:srgbClr val="585858"/>
                </a:solidFill>
                <a:latin typeface="Calibri"/>
                <a:cs typeface="Calibri"/>
              </a:rPr>
              <a:t> </a:t>
            </a:r>
            <a:r>
              <a:rPr sz="1200" dirty="0">
                <a:solidFill>
                  <a:srgbClr val="585858"/>
                </a:solidFill>
                <a:latin typeface="Calibri"/>
                <a:cs typeface="Calibri"/>
              </a:rPr>
              <a:t>'23</a:t>
            </a:r>
            <a:r>
              <a:rPr sz="1200" spc="50" dirty="0">
                <a:solidFill>
                  <a:srgbClr val="585858"/>
                </a:solidFill>
                <a:latin typeface="Calibri"/>
                <a:cs typeface="Calibri"/>
              </a:rPr>
              <a:t> </a:t>
            </a:r>
            <a:r>
              <a:rPr sz="1200" dirty="0">
                <a:solidFill>
                  <a:srgbClr val="585858"/>
                </a:solidFill>
                <a:latin typeface="Calibri"/>
                <a:cs typeface="Calibri"/>
              </a:rPr>
              <a:t>July</a:t>
            </a:r>
            <a:r>
              <a:rPr sz="1200" spc="-20" dirty="0">
                <a:solidFill>
                  <a:srgbClr val="585858"/>
                </a:solidFill>
                <a:latin typeface="Calibri"/>
                <a:cs typeface="Calibri"/>
              </a:rPr>
              <a:t> </a:t>
            </a:r>
            <a:r>
              <a:rPr sz="1200" dirty="0">
                <a:solidFill>
                  <a:srgbClr val="585858"/>
                </a:solidFill>
                <a:latin typeface="Calibri"/>
                <a:cs typeface="Calibri"/>
              </a:rPr>
              <a:t>'23</a:t>
            </a:r>
            <a:r>
              <a:rPr sz="1200" spc="220" dirty="0">
                <a:solidFill>
                  <a:srgbClr val="585858"/>
                </a:solidFill>
                <a:latin typeface="Calibri"/>
                <a:cs typeface="Calibri"/>
              </a:rPr>
              <a:t> </a:t>
            </a:r>
            <a:r>
              <a:rPr sz="1200" dirty="0">
                <a:solidFill>
                  <a:srgbClr val="585858"/>
                </a:solidFill>
                <a:latin typeface="Calibri"/>
                <a:cs typeface="Calibri"/>
              </a:rPr>
              <a:t>Sep</a:t>
            </a:r>
            <a:r>
              <a:rPr sz="1200" spc="-20" dirty="0">
                <a:solidFill>
                  <a:srgbClr val="585858"/>
                </a:solidFill>
                <a:latin typeface="Calibri"/>
                <a:cs typeface="Calibri"/>
              </a:rPr>
              <a:t> </a:t>
            </a:r>
            <a:r>
              <a:rPr sz="1200" dirty="0">
                <a:solidFill>
                  <a:srgbClr val="585858"/>
                </a:solidFill>
                <a:latin typeface="Calibri"/>
                <a:cs typeface="Calibri"/>
              </a:rPr>
              <a:t>'23</a:t>
            </a:r>
            <a:r>
              <a:rPr sz="1200" spc="165" dirty="0">
                <a:solidFill>
                  <a:srgbClr val="585858"/>
                </a:solidFill>
                <a:latin typeface="Calibri"/>
                <a:cs typeface="Calibri"/>
              </a:rPr>
              <a:t> </a:t>
            </a:r>
            <a:r>
              <a:rPr sz="1200" dirty="0">
                <a:solidFill>
                  <a:srgbClr val="585858"/>
                </a:solidFill>
                <a:latin typeface="Calibri"/>
                <a:cs typeface="Calibri"/>
              </a:rPr>
              <a:t>Nov</a:t>
            </a:r>
            <a:r>
              <a:rPr sz="1200" spc="-10" dirty="0">
                <a:solidFill>
                  <a:srgbClr val="585858"/>
                </a:solidFill>
                <a:latin typeface="Calibri"/>
                <a:cs typeface="Calibri"/>
              </a:rPr>
              <a:t> </a:t>
            </a:r>
            <a:r>
              <a:rPr sz="1200" dirty="0">
                <a:solidFill>
                  <a:srgbClr val="585858"/>
                </a:solidFill>
                <a:latin typeface="Calibri"/>
                <a:cs typeface="Calibri"/>
              </a:rPr>
              <a:t>'23</a:t>
            </a:r>
            <a:r>
              <a:rPr sz="1200" spc="165" dirty="0">
                <a:solidFill>
                  <a:srgbClr val="585858"/>
                </a:solidFill>
                <a:latin typeface="Calibri"/>
                <a:cs typeface="Calibri"/>
              </a:rPr>
              <a:t> </a:t>
            </a:r>
            <a:r>
              <a:rPr sz="1200" dirty="0">
                <a:solidFill>
                  <a:srgbClr val="585858"/>
                </a:solidFill>
                <a:latin typeface="Calibri"/>
                <a:cs typeface="Calibri"/>
              </a:rPr>
              <a:t>Feb</a:t>
            </a:r>
            <a:r>
              <a:rPr sz="1200" spc="-20" dirty="0">
                <a:solidFill>
                  <a:srgbClr val="585858"/>
                </a:solidFill>
                <a:latin typeface="Calibri"/>
                <a:cs typeface="Calibri"/>
              </a:rPr>
              <a:t> </a:t>
            </a:r>
            <a:r>
              <a:rPr sz="1200" dirty="0">
                <a:solidFill>
                  <a:srgbClr val="585858"/>
                </a:solidFill>
                <a:latin typeface="Calibri"/>
                <a:cs typeface="Calibri"/>
              </a:rPr>
              <a:t>'24</a:t>
            </a:r>
            <a:r>
              <a:rPr sz="1200" spc="70" dirty="0">
                <a:solidFill>
                  <a:srgbClr val="585858"/>
                </a:solidFill>
                <a:latin typeface="Calibri"/>
                <a:cs typeface="Calibri"/>
              </a:rPr>
              <a:t> </a:t>
            </a:r>
            <a:r>
              <a:rPr sz="1200" dirty="0">
                <a:solidFill>
                  <a:srgbClr val="585858"/>
                </a:solidFill>
                <a:latin typeface="Calibri"/>
                <a:cs typeface="Calibri"/>
              </a:rPr>
              <a:t>May</a:t>
            </a:r>
            <a:r>
              <a:rPr sz="1200" spc="-15" dirty="0">
                <a:solidFill>
                  <a:srgbClr val="585858"/>
                </a:solidFill>
                <a:latin typeface="Calibri"/>
                <a:cs typeface="Calibri"/>
              </a:rPr>
              <a:t> </a:t>
            </a:r>
            <a:r>
              <a:rPr sz="1200" dirty="0">
                <a:solidFill>
                  <a:srgbClr val="585858"/>
                </a:solidFill>
                <a:latin typeface="Calibri"/>
                <a:cs typeface="Calibri"/>
              </a:rPr>
              <a:t>'24</a:t>
            </a:r>
            <a:r>
              <a:rPr sz="1200" spc="45" dirty="0">
                <a:solidFill>
                  <a:srgbClr val="585858"/>
                </a:solidFill>
                <a:latin typeface="Calibri"/>
                <a:cs typeface="Calibri"/>
              </a:rPr>
              <a:t> </a:t>
            </a:r>
            <a:r>
              <a:rPr sz="1200" dirty="0">
                <a:solidFill>
                  <a:srgbClr val="585858"/>
                </a:solidFill>
                <a:latin typeface="Calibri"/>
                <a:cs typeface="Calibri"/>
              </a:rPr>
              <a:t>July</a:t>
            </a:r>
            <a:r>
              <a:rPr sz="1200" spc="-15" dirty="0">
                <a:solidFill>
                  <a:srgbClr val="585858"/>
                </a:solidFill>
                <a:latin typeface="Calibri"/>
                <a:cs typeface="Calibri"/>
              </a:rPr>
              <a:t> </a:t>
            </a:r>
            <a:r>
              <a:rPr sz="1200" dirty="0">
                <a:solidFill>
                  <a:srgbClr val="585858"/>
                </a:solidFill>
                <a:latin typeface="Calibri"/>
                <a:cs typeface="Calibri"/>
              </a:rPr>
              <a:t>'24</a:t>
            </a:r>
            <a:r>
              <a:rPr sz="1200" spc="170" dirty="0">
                <a:solidFill>
                  <a:srgbClr val="585858"/>
                </a:solidFill>
                <a:latin typeface="Calibri"/>
                <a:cs typeface="Calibri"/>
              </a:rPr>
              <a:t> </a:t>
            </a:r>
            <a:r>
              <a:rPr sz="1200" dirty="0">
                <a:solidFill>
                  <a:srgbClr val="585858"/>
                </a:solidFill>
                <a:latin typeface="Calibri"/>
                <a:cs typeface="Calibri"/>
              </a:rPr>
              <a:t>Aug</a:t>
            </a:r>
            <a:r>
              <a:rPr sz="1200" spc="-15" dirty="0">
                <a:solidFill>
                  <a:srgbClr val="585858"/>
                </a:solidFill>
                <a:latin typeface="Calibri"/>
                <a:cs typeface="Calibri"/>
              </a:rPr>
              <a:t> </a:t>
            </a:r>
            <a:r>
              <a:rPr sz="1200" dirty="0">
                <a:solidFill>
                  <a:srgbClr val="585858"/>
                </a:solidFill>
                <a:latin typeface="Calibri"/>
                <a:cs typeface="Calibri"/>
              </a:rPr>
              <a:t>'24</a:t>
            </a:r>
            <a:r>
              <a:rPr sz="1200" spc="229" dirty="0">
                <a:solidFill>
                  <a:srgbClr val="585858"/>
                </a:solidFill>
                <a:latin typeface="Calibri"/>
                <a:cs typeface="Calibri"/>
              </a:rPr>
              <a:t> </a:t>
            </a:r>
            <a:r>
              <a:rPr sz="1200" dirty="0">
                <a:solidFill>
                  <a:srgbClr val="585858"/>
                </a:solidFill>
                <a:latin typeface="Calibri"/>
                <a:cs typeface="Calibri"/>
              </a:rPr>
              <a:t>Oct</a:t>
            </a:r>
            <a:r>
              <a:rPr sz="1200" spc="-20" dirty="0">
                <a:solidFill>
                  <a:srgbClr val="585858"/>
                </a:solidFill>
                <a:latin typeface="Calibri"/>
                <a:cs typeface="Calibri"/>
              </a:rPr>
              <a:t> </a:t>
            </a:r>
            <a:r>
              <a:rPr sz="1200" dirty="0">
                <a:solidFill>
                  <a:srgbClr val="585858"/>
                </a:solidFill>
                <a:latin typeface="Calibri"/>
                <a:cs typeface="Calibri"/>
              </a:rPr>
              <a:t>'24</a:t>
            </a:r>
            <a:r>
              <a:rPr sz="1200" spc="250" dirty="0">
                <a:solidFill>
                  <a:srgbClr val="585858"/>
                </a:solidFill>
                <a:latin typeface="Calibri"/>
                <a:cs typeface="Calibri"/>
              </a:rPr>
              <a:t> </a:t>
            </a:r>
            <a:r>
              <a:rPr sz="1200" dirty="0">
                <a:solidFill>
                  <a:srgbClr val="585858"/>
                </a:solidFill>
                <a:latin typeface="Calibri"/>
                <a:cs typeface="Calibri"/>
              </a:rPr>
              <a:t>Dec</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p>
            <a:pPr marL="57785" algn="ctr">
              <a:lnSpc>
                <a:spcPct val="100000"/>
              </a:lnSpc>
              <a:spcBef>
                <a:spcPts val="20"/>
              </a:spcBef>
              <a:tabLst>
                <a:tab pos="574040" algn="l"/>
                <a:tab pos="1090295" algn="l"/>
                <a:tab pos="1567815" algn="l"/>
                <a:tab pos="2084705" algn="l"/>
                <a:tab pos="2600960" algn="l"/>
                <a:tab pos="3117215" algn="l"/>
                <a:tab pos="3633470" algn="l"/>
                <a:tab pos="4150360" algn="l"/>
                <a:tab pos="4666615" algn="l"/>
              </a:tabLst>
            </a:pPr>
            <a:r>
              <a:rPr sz="1200" spc="-20" dirty="0">
                <a:solidFill>
                  <a:srgbClr val="585858"/>
                </a:solidFill>
                <a:latin typeface="Calibri"/>
                <a:cs typeface="Calibri"/>
              </a:rPr>
              <a:t>(S7)</a:t>
            </a:r>
            <a:r>
              <a:rPr sz="1200" dirty="0">
                <a:solidFill>
                  <a:srgbClr val="585858"/>
                </a:solidFill>
                <a:latin typeface="Calibri"/>
                <a:cs typeface="Calibri"/>
              </a:rPr>
              <a:t>	</a:t>
            </a:r>
            <a:r>
              <a:rPr sz="1200" spc="-20" dirty="0">
                <a:solidFill>
                  <a:srgbClr val="585858"/>
                </a:solidFill>
                <a:latin typeface="Calibri"/>
                <a:cs typeface="Calibri"/>
              </a:rPr>
              <a:t>(S8)</a:t>
            </a:r>
            <a:r>
              <a:rPr sz="1200" dirty="0">
                <a:solidFill>
                  <a:srgbClr val="585858"/>
                </a:solidFill>
                <a:latin typeface="Calibri"/>
                <a:cs typeface="Calibri"/>
              </a:rPr>
              <a:t>	</a:t>
            </a:r>
            <a:r>
              <a:rPr sz="1200" spc="-20" dirty="0">
                <a:solidFill>
                  <a:srgbClr val="585858"/>
                </a:solidFill>
                <a:latin typeface="Calibri"/>
                <a:cs typeface="Calibri"/>
              </a:rPr>
              <a:t>(S9)</a:t>
            </a:r>
            <a:r>
              <a:rPr sz="1200" dirty="0">
                <a:solidFill>
                  <a:srgbClr val="585858"/>
                </a:solidFill>
                <a:latin typeface="Calibri"/>
                <a:cs typeface="Calibri"/>
              </a:rPr>
              <a:t>	</a:t>
            </a:r>
            <a:r>
              <a:rPr sz="1200" spc="-20" dirty="0">
                <a:solidFill>
                  <a:srgbClr val="585858"/>
                </a:solidFill>
                <a:latin typeface="Calibri"/>
                <a:cs typeface="Calibri"/>
              </a:rPr>
              <a:t>(S10)</a:t>
            </a:r>
            <a:r>
              <a:rPr sz="1200" dirty="0">
                <a:solidFill>
                  <a:srgbClr val="585858"/>
                </a:solidFill>
                <a:latin typeface="Calibri"/>
                <a:cs typeface="Calibri"/>
              </a:rPr>
              <a:t>	</a:t>
            </a:r>
            <a:r>
              <a:rPr sz="1200" spc="-20" dirty="0">
                <a:solidFill>
                  <a:srgbClr val="585858"/>
                </a:solidFill>
                <a:latin typeface="Calibri"/>
                <a:cs typeface="Calibri"/>
              </a:rPr>
              <a:t>(S11)</a:t>
            </a:r>
            <a:r>
              <a:rPr sz="1200" dirty="0">
                <a:solidFill>
                  <a:srgbClr val="585858"/>
                </a:solidFill>
                <a:latin typeface="Calibri"/>
                <a:cs typeface="Calibri"/>
              </a:rPr>
              <a:t>	</a:t>
            </a:r>
            <a:r>
              <a:rPr sz="1200" spc="-20" dirty="0">
                <a:solidFill>
                  <a:srgbClr val="585858"/>
                </a:solidFill>
                <a:latin typeface="Calibri"/>
                <a:cs typeface="Calibri"/>
              </a:rPr>
              <a:t>(S12)</a:t>
            </a:r>
            <a:r>
              <a:rPr sz="1200" dirty="0">
                <a:solidFill>
                  <a:srgbClr val="585858"/>
                </a:solidFill>
                <a:latin typeface="Calibri"/>
                <a:cs typeface="Calibri"/>
              </a:rPr>
              <a:t>	</a:t>
            </a:r>
            <a:r>
              <a:rPr sz="1200" spc="-10" dirty="0">
                <a:solidFill>
                  <a:srgbClr val="585858"/>
                </a:solidFill>
                <a:latin typeface="Calibri"/>
                <a:cs typeface="Calibri"/>
              </a:rPr>
              <a:t>(S13)</a:t>
            </a:r>
            <a:r>
              <a:rPr sz="1200" dirty="0">
                <a:solidFill>
                  <a:srgbClr val="585858"/>
                </a:solidFill>
                <a:latin typeface="Calibri"/>
                <a:cs typeface="Calibri"/>
              </a:rPr>
              <a:t>	</a:t>
            </a:r>
            <a:r>
              <a:rPr sz="1200" spc="-10" dirty="0">
                <a:solidFill>
                  <a:srgbClr val="585858"/>
                </a:solidFill>
                <a:latin typeface="Calibri"/>
                <a:cs typeface="Calibri"/>
              </a:rPr>
              <a:t>(S14)</a:t>
            </a:r>
            <a:r>
              <a:rPr sz="1200" dirty="0">
                <a:solidFill>
                  <a:srgbClr val="585858"/>
                </a:solidFill>
                <a:latin typeface="Calibri"/>
                <a:cs typeface="Calibri"/>
              </a:rPr>
              <a:t>	</a:t>
            </a:r>
            <a:r>
              <a:rPr sz="1200" spc="-10" dirty="0">
                <a:solidFill>
                  <a:srgbClr val="585858"/>
                </a:solidFill>
                <a:latin typeface="Calibri"/>
                <a:cs typeface="Calibri"/>
              </a:rPr>
              <a:t>(S15)</a:t>
            </a:r>
            <a:r>
              <a:rPr sz="1200" dirty="0">
                <a:solidFill>
                  <a:srgbClr val="585858"/>
                </a:solidFill>
                <a:latin typeface="Calibri"/>
                <a:cs typeface="Calibri"/>
              </a:rPr>
              <a:t>	</a:t>
            </a:r>
            <a:r>
              <a:rPr sz="1200" spc="-10" dirty="0">
                <a:solidFill>
                  <a:srgbClr val="585858"/>
                </a:solidFill>
                <a:latin typeface="Calibri"/>
                <a:cs typeface="Calibri"/>
              </a:rPr>
              <a:t>(S16)</a:t>
            </a:r>
            <a:endParaRPr sz="1200">
              <a:latin typeface="Calibri"/>
              <a:cs typeface="Calibri"/>
            </a:endParaRPr>
          </a:p>
        </p:txBody>
      </p:sp>
      <p:sp>
        <p:nvSpPr>
          <p:cNvPr id="62" name="object 62"/>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22</a:t>
            </a:r>
            <a:endParaRPr sz="1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9422" y="350012"/>
            <a:ext cx="10961370" cy="2801620"/>
          </a:xfrm>
          <a:prstGeom prst="rect">
            <a:avLst/>
          </a:prstGeom>
        </p:spPr>
        <p:txBody>
          <a:bodyPr vert="horz" wrap="square" lIns="0" tIns="43180" rIns="0" bIns="0" rtlCol="0">
            <a:spAutoFit/>
          </a:bodyPr>
          <a:lstStyle/>
          <a:p>
            <a:pPr marL="66675" marR="5080">
              <a:lnSpc>
                <a:spcPct val="90000"/>
              </a:lnSpc>
              <a:spcBef>
                <a:spcPts val="340"/>
              </a:spcBef>
            </a:pPr>
            <a:r>
              <a:rPr sz="2000" b="1" dirty="0">
                <a:solidFill>
                  <a:srgbClr val="5C5B5A"/>
                </a:solidFill>
                <a:latin typeface="Arial"/>
                <a:cs typeface="Arial"/>
              </a:rPr>
              <a:t>This</a:t>
            </a:r>
            <a:r>
              <a:rPr sz="2000" b="1" spc="-40" dirty="0">
                <a:solidFill>
                  <a:srgbClr val="5C5B5A"/>
                </a:solidFill>
                <a:latin typeface="Arial"/>
                <a:cs typeface="Arial"/>
              </a:rPr>
              <a:t> </a:t>
            </a:r>
            <a:r>
              <a:rPr sz="2000" b="1" dirty="0">
                <a:solidFill>
                  <a:srgbClr val="5C5B5A"/>
                </a:solidFill>
                <a:latin typeface="Arial"/>
                <a:cs typeface="Arial"/>
              </a:rPr>
              <a:t>wave</a:t>
            </a:r>
            <a:r>
              <a:rPr sz="2000" b="1" spc="-35" dirty="0">
                <a:solidFill>
                  <a:srgbClr val="5C5B5A"/>
                </a:solidFill>
                <a:latin typeface="Arial"/>
                <a:cs typeface="Arial"/>
              </a:rPr>
              <a:t> </a:t>
            </a:r>
            <a:r>
              <a:rPr sz="2000" b="1" dirty="0">
                <a:solidFill>
                  <a:srgbClr val="5C5B5A"/>
                </a:solidFill>
                <a:latin typeface="Arial"/>
                <a:cs typeface="Arial"/>
              </a:rPr>
              <a:t>we</a:t>
            </a:r>
            <a:r>
              <a:rPr sz="2000" b="1" spc="-60" dirty="0">
                <a:solidFill>
                  <a:srgbClr val="5C5B5A"/>
                </a:solidFill>
                <a:latin typeface="Arial"/>
                <a:cs typeface="Arial"/>
              </a:rPr>
              <a:t> </a:t>
            </a:r>
            <a:r>
              <a:rPr sz="2000" b="1" dirty="0">
                <a:solidFill>
                  <a:srgbClr val="5C5B5A"/>
                </a:solidFill>
                <a:latin typeface="Arial"/>
                <a:cs typeface="Arial"/>
              </a:rPr>
              <a:t>have also</a:t>
            </a:r>
            <a:r>
              <a:rPr sz="2000" b="1" spc="-10" dirty="0">
                <a:solidFill>
                  <a:srgbClr val="5C5B5A"/>
                </a:solidFill>
                <a:latin typeface="Arial"/>
                <a:cs typeface="Arial"/>
              </a:rPr>
              <a:t> </a:t>
            </a:r>
            <a:r>
              <a:rPr sz="2000" b="1" dirty="0">
                <a:solidFill>
                  <a:srgbClr val="5C5B5A"/>
                </a:solidFill>
                <a:latin typeface="Arial"/>
                <a:cs typeface="Arial"/>
              </a:rPr>
              <a:t>looked</a:t>
            </a:r>
            <a:r>
              <a:rPr sz="2000" b="1" spc="-25" dirty="0">
                <a:solidFill>
                  <a:srgbClr val="5C5B5A"/>
                </a:solidFill>
                <a:latin typeface="Arial"/>
                <a:cs typeface="Arial"/>
              </a:rPr>
              <a:t> </a:t>
            </a:r>
            <a:r>
              <a:rPr sz="2000" b="1" dirty="0">
                <a:solidFill>
                  <a:srgbClr val="5C5B5A"/>
                </a:solidFill>
                <a:latin typeface="Arial"/>
                <a:cs typeface="Arial"/>
              </a:rPr>
              <a:t>specifically</a:t>
            </a:r>
            <a:r>
              <a:rPr sz="2000" b="1" spc="-40" dirty="0">
                <a:solidFill>
                  <a:srgbClr val="5C5B5A"/>
                </a:solidFill>
                <a:latin typeface="Arial"/>
                <a:cs typeface="Arial"/>
              </a:rPr>
              <a:t> </a:t>
            </a:r>
            <a:r>
              <a:rPr sz="2000" b="1" dirty="0">
                <a:solidFill>
                  <a:srgbClr val="5C5B5A"/>
                </a:solidFill>
                <a:latin typeface="Arial"/>
                <a:cs typeface="Arial"/>
              </a:rPr>
              <a:t>at</a:t>
            </a:r>
            <a:r>
              <a:rPr sz="2000" b="1" spc="-35" dirty="0">
                <a:solidFill>
                  <a:srgbClr val="5C5B5A"/>
                </a:solidFill>
                <a:latin typeface="Arial"/>
                <a:cs typeface="Arial"/>
              </a:rPr>
              <a:t> </a:t>
            </a:r>
            <a:r>
              <a:rPr sz="2000" b="1" dirty="0">
                <a:solidFill>
                  <a:srgbClr val="5C5B5A"/>
                </a:solidFill>
                <a:latin typeface="Arial"/>
                <a:cs typeface="Arial"/>
              </a:rPr>
              <a:t>respondents</a:t>
            </a:r>
            <a:r>
              <a:rPr sz="2000" b="1" spc="-30" dirty="0">
                <a:solidFill>
                  <a:srgbClr val="5C5B5A"/>
                </a:solidFill>
                <a:latin typeface="Arial"/>
                <a:cs typeface="Arial"/>
              </a:rPr>
              <a:t> </a:t>
            </a:r>
            <a:r>
              <a:rPr sz="2000" b="1" dirty="0">
                <a:solidFill>
                  <a:srgbClr val="5C5B5A"/>
                </a:solidFill>
                <a:latin typeface="Arial"/>
                <a:cs typeface="Arial"/>
              </a:rPr>
              <a:t>from</a:t>
            </a:r>
            <a:r>
              <a:rPr sz="2000" b="1" spc="-35" dirty="0">
                <a:solidFill>
                  <a:srgbClr val="5C5B5A"/>
                </a:solidFill>
                <a:latin typeface="Arial"/>
                <a:cs typeface="Arial"/>
              </a:rPr>
              <a:t> </a:t>
            </a:r>
            <a:r>
              <a:rPr sz="2000" b="1" dirty="0">
                <a:solidFill>
                  <a:srgbClr val="5C5B5A"/>
                </a:solidFill>
                <a:latin typeface="Arial"/>
                <a:cs typeface="Arial"/>
              </a:rPr>
              <a:t>within</a:t>
            </a:r>
            <a:r>
              <a:rPr sz="2000" b="1" spc="-55" dirty="0">
                <a:solidFill>
                  <a:srgbClr val="5C5B5A"/>
                </a:solidFill>
                <a:latin typeface="Arial"/>
                <a:cs typeface="Arial"/>
              </a:rPr>
              <a:t> </a:t>
            </a:r>
            <a:r>
              <a:rPr sz="2000" b="1" dirty="0">
                <a:solidFill>
                  <a:srgbClr val="5C5B5A"/>
                </a:solidFill>
                <a:latin typeface="Arial"/>
                <a:cs typeface="Arial"/>
              </a:rPr>
              <a:t>racially</a:t>
            </a:r>
            <a:r>
              <a:rPr sz="2000" b="1" spc="-30" dirty="0">
                <a:solidFill>
                  <a:srgbClr val="5C5B5A"/>
                </a:solidFill>
                <a:latin typeface="Arial"/>
                <a:cs typeface="Arial"/>
              </a:rPr>
              <a:t> </a:t>
            </a:r>
            <a:r>
              <a:rPr sz="2000" b="1" spc="-10" dirty="0">
                <a:solidFill>
                  <a:srgbClr val="5C5B5A"/>
                </a:solidFill>
                <a:latin typeface="Arial"/>
                <a:cs typeface="Arial"/>
              </a:rPr>
              <a:t>minoritised </a:t>
            </a:r>
            <a:r>
              <a:rPr sz="2000" b="1" dirty="0">
                <a:solidFill>
                  <a:srgbClr val="5C5B5A"/>
                </a:solidFill>
                <a:latin typeface="Arial"/>
                <a:cs typeface="Arial"/>
              </a:rPr>
              <a:t>communities.</a:t>
            </a:r>
            <a:r>
              <a:rPr sz="2000" b="1" spc="-60" dirty="0">
                <a:solidFill>
                  <a:srgbClr val="5C5B5A"/>
                </a:solidFill>
                <a:latin typeface="Arial"/>
                <a:cs typeface="Arial"/>
              </a:rPr>
              <a:t> </a:t>
            </a:r>
            <a:r>
              <a:rPr sz="2000" b="1" dirty="0">
                <a:solidFill>
                  <a:srgbClr val="5C5B5A"/>
                </a:solidFill>
                <a:latin typeface="Arial"/>
                <a:cs typeface="Arial"/>
              </a:rPr>
              <a:t>These</a:t>
            </a:r>
            <a:r>
              <a:rPr sz="2000" b="1" spc="-40" dirty="0">
                <a:solidFill>
                  <a:srgbClr val="5C5B5A"/>
                </a:solidFill>
                <a:latin typeface="Arial"/>
                <a:cs typeface="Arial"/>
              </a:rPr>
              <a:t> </a:t>
            </a:r>
            <a:r>
              <a:rPr sz="2000" b="1" dirty="0">
                <a:solidFill>
                  <a:srgbClr val="5C5B5A"/>
                </a:solidFill>
                <a:latin typeface="Arial"/>
                <a:cs typeface="Arial"/>
              </a:rPr>
              <a:t>residents</a:t>
            </a:r>
            <a:r>
              <a:rPr sz="2000" b="1" spc="-65" dirty="0">
                <a:solidFill>
                  <a:srgbClr val="5C5B5A"/>
                </a:solidFill>
                <a:latin typeface="Arial"/>
                <a:cs typeface="Arial"/>
              </a:rPr>
              <a:t> </a:t>
            </a:r>
            <a:r>
              <a:rPr sz="2000" b="1" dirty="0">
                <a:solidFill>
                  <a:srgbClr val="5C5B5A"/>
                </a:solidFill>
                <a:latin typeface="Arial"/>
                <a:cs typeface="Arial"/>
              </a:rPr>
              <a:t>have</a:t>
            </a:r>
            <a:r>
              <a:rPr sz="2000" b="1" spc="-15" dirty="0">
                <a:solidFill>
                  <a:srgbClr val="5C5B5A"/>
                </a:solidFill>
                <a:latin typeface="Arial"/>
                <a:cs typeface="Arial"/>
              </a:rPr>
              <a:t> </a:t>
            </a:r>
            <a:r>
              <a:rPr sz="2000" b="1" dirty="0">
                <a:solidFill>
                  <a:srgbClr val="5C5B5A"/>
                </a:solidFill>
                <a:latin typeface="Arial"/>
                <a:cs typeface="Arial"/>
              </a:rPr>
              <a:t>a</a:t>
            </a:r>
            <a:r>
              <a:rPr sz="2000" b="1" spc="-25" dirty="0">
                <a:solidFill>
                  <a:srgbClr val="5C5B5A"/>
                </a:solidFill>
                <a:latin typeface="Arial"/>
                <a:cs typeface="Arial"/>
              </a:rPr>
              <a:t> </a:t>
            </a:r>
            <a:r>
              <a:rPr sz="2000" b="1" dirty="0">
                <a:solidFill>
                  <a:srgbClr val="5C5B5A"/>
                </a:solidFill>
                <a:latin typeface="Arial"/>
                <a:cs typeface="Arial"/>
              </a:rPr>
              <a:t>lower-</a:t>
            </a:r>
            <a:r>
              <a:rPr sz="2000" b="1" spc="-10" dirty="0">
                <a:solidFill>
                  <a:srgbClr val="5C5B5A"/>
                </a:solidFill>
                <a:latin typeface="Arial"/>
                <a:cs typeface="Arial"/>
              </a:rPr>
              <a:t>than-</a:t>
            </a:r>
            <a:r>
              <a:rPr sz="2000" b="1" dirty="0">
                <a:solidFill>
                  <a:srgbClr val="5C5B5A"/>
                </a:solidFill>
                <a:latin typeface="Arial"/>
                <a:cs typeface="Arial"/>
              </a:rPr>
              <a:t>average</a:t>
            </a:r>
            <a:r>
              <a:rPr sz="2000" b="1" spc="-60" dirty="0">
                <a:solidFill>
                  <a:srgbClr val="5C5B5A"/>
                </a:solidFill>
                <a:latin typeface="Arial"/>
                <a:cs typeface="Arial"/>
              </a:rPr>
              <a:t> </a:t>
            </a:r>
            <a:r>
              <a:rPr sz="2000" b="1" dirty="0">
                <a:solidFill>
                  <a:srgbClr val="009590"/>
                </a:solidFill>
                <a:latin typeface="Arial"/>
                <a:cs typeface="Arial"/>
              </a:rPr>
              <a:t>level</a:t>
            </a:r>
            <a:r>
              <a:rPr sz="2000" b="1" spc="-35" dirty="0">
                <a:solidFill>
                  <a:srgbClr val="009590"/>
                </a:solidFill>
                <a:latin typeface="Arial"/>
                <a:cs typeface="Arial"/>
              </a:rPr>
              <a:t> </a:t>
            </a:r>
            <a:r>
              <a:rPr sz="2000" b="1" dirty="0">
                <a:solidFill>
                  <a:srgbClr val="009590"/>
                </a:solidFill>
                <a:latin typeface="Arial"/>
                <a:cs typeface="Arial"/>
              </a:rPr>
              <a:t>of</a:t>
            </a:r>
            <a:r>
              <a:rPr sz="2000" b="1" spc="-20" dirty="0">
                <a:solidFill>
                  <a:srgbClr val="009590"/>
                </a:solidFill>
                <a:latin typeface="Arial"/>
                <a:cs typeface="Arial"/>
              </a:rPr>
              <a:t> </a:t>
            </a:r>
            <a:r>
              <a:rPr sz="2000" b="1" dirty="0">
                <a:solidFill>
                  <a:srgbClr val="009590"/>
                </a:solidFill>
                <a:latin typeface="Arial"/>
                <a:cs typeface="Arial"/>
              </a:rPr>
              <a:t>health</a:t>
            </a:r>
            <a:r>
              <a:rPr sz="2000" b="1" spc="-50" dirty="0">
                <a:solidFill>
                  <a:srgbClr val="009590"/>
                </a:solidFill>
                <a:latin typeface="Arial"/>
                <a:cs typeface="Arial"/>
              </a:rPr>
              <a:t> </a:t>
            </a:r>
            <a:r>
              <a:rPr sz="2000" b="1" spc="-10" dirty="0">
                <a:solidFill>
                  <a:srgbClr val="009590"/>
                </a:solidFill>
                <a:latin typeface="Arial"/>
                <a:cs typeface="Arial"/>
              </a:rPr>
              <a:t>confidence </a:t>
            </a:r>
            <a:r>
              <a:rPr sz="2000" b="1" dirty="0">
                <a:solidFill>
                  <a:srgbClr val="5C5B5A"/>
                </a:solidFill>
                <a:latin typeface="Arial"/>
                <a:cs typeface="Arial"/>
              </a:rPr>
              <a:t>compared</a:t>
            </a:r>
            <a:r>
              <a:rPr sz="2000" b="1" spc="-20" dirty="0">
                <a:solidFill>
                  <a:srgbClr val="5C5B5A"/>
                </a:solidFill>
                <a:latin typeface="Arial"/>
                <a:cs typeface="Arial"/>
              </a:rPr>
              <a:t> </a:t>
            </a:r>
            <a:r>
              <a:rPr sz="2000" b="1" dirty="0">
                <a:solidFill>
                  <a:srgbClr val="5C5B5A"/>
                </a:solidFill>
                <a:latin typeface="Arial"/>
                <a:cs typeface="Arial"/>
              </a:rPr>
              <a:t>to</a:t>
            </a:r>
            <a:r>
              <a:rPr sz="2000" b="1" spc="-15" dirty="0">
                <a:solidFill>
                  <a:srgbClr val="5C5B5A"/>
                </a:solidFill>
                <a:latin typeface="Arial"/>
                <a:cs typeface="Arial"/>
              </a:rPr>
              <a:t> </a:t>
            </a:r>
            <a:r>
              <a:rPr sz="2000" b="1" dirty="0">
                <a:solidFill>
                  <a:srgbClr val="5C5B5A"/>
                </a:solidFill>
                <a:latin typeface="Arial"/>
                <a:cs typeface="Arial"/>
              </a:rPr>
              <a:t>respondents</a:t>
            </a:r>
            <a:r>
              <a:rPr sz="2000" b="1" spc="-30" dirty="0">
                <a:solidFill>
                  <a:srgbClr val="5C5B5A"/>
                </a:solidFill>
                <a:latin typeface="Arial"/>
                <a:cs typeface="Arial"/>
              </a:rPr>
              <a:t> </a:t>
            </a:r>
            <a:r>
              <a:rPr sz="2000" b="1" dirty="0">
                <a:solidFill>
                  <a:srgbClr val="5C5B5A"/>
                </a:solidFill>
                <a:latin typeface="Arial"/>
                <a:cs typeface="Arial"/>
              </a:rPr>
              <a:t>as</a:t>
            </a:r>
            <a:r>
              <a:rPr sz="2000" b="1" spc="-15" dirty="0">
                <a:solidFill>
                  <a:srgbClr val="5C5B5A"/>
                </a:solidFill>
                <a:latin typeface="Arial"/>
                <a:cs typeface="Arial"/>
              </a:rPr>
              <a:t> </a:t>
            </a:r>
            <a:r>
              <a:rPr sz="2000" b="1" dirty="0">
                <a:solidFill>
                  <a:srgbClr val="5C5B5A"/>
                </a:solidFill>
                <a:latin typeface="Arial"/>
                <a:cs typeface="Arial"/>
              </a:rPr>
              <a:t>a</a:t>
            </a:r>
            <a:r>
              <a:rPr sz="2000" b="1" spc="-15" dirty="0">
                <a:solidFill>
                  <a:srgbClr val="5C5B5A"/>
                </a:solidFill>
                <a:latin typeface="Arial"/>
                <a:cs typeface="Arial"/>
              </a:rPr>
              <a:t> </a:t>
            </a:r>
            <a:r>
              <a:rPr sz="2000" b="1" dirty="0">
                <a:solidFill>
                  <a:srgbClr val="5C5B5A"/>
                </a:solidFill>
                <a:latin typeface="Arial"/>
                <a:cs typeface="Arial"/>
              </a:rPr>
              <a:t>whole</a:t>
            </a:r>
            <a:r>
              <a:rPr sz="2000" b="1" spc="-50" dirty="0">
                <a:solidFill>
                  <a:srgbClr val="5C5B5A"/>
                </a:solidFill>
                <a:latin typeface="Arial"/>
                <a:cs typeface="Arial"/>
              </a:rPr>
              <a:t> </a:t>
            </a:r>
            <a:r>
              <a:rPr sz="2000" b="1" dirty="0">
                <a:solidFill>
                  <a:srgbClr val="5C5B5A"/>
                </a:solidFill>
                <a:latin typeface="Arial"/>
                <a:cs typeface="Arial"/>
              </a:rPr>
              <a:t>–</a:t>
            </a:r>
            <a:r>
              <a:rPr sz="2000" b="1" spc="-5" dirty="0">
                <a:solidFill>
                  <a:srgbClr val="5C5B5A"/>
                </a:solidFill>
                <a:latin typeface="Arial"/>
                <a:cs typeface="Arial"/>
              </a:rPr>
              <a:t> </a:t>
            </a:r>
            <a:r>
              <a:rPr sz="2000" b="1" dirty="0">
                <a:solidFill>
                  <a:srgbClr val="5C5B5A"/>
                </a:solidFill>
                <a:latin typeface="Arial"/>
                <a:cs typeface="Arial"/>
              </a:rPr>
              <a:t>reported</a:t>
            </a:r>
            <a:r>
              <a:rPr sz="2000" b="1" spc="-25" dirty="0">
                <a:solidFill>
                  <a:srgbClr val="5C5B5A"/>
                </a:solidFill>
                <a:latin typeface="Arial"/>
                <a:cs typeface="Arial"/>
              </a:rPr>
              <a:t> </a:t>
            </a:r>
            <a:r>
              <a:rPr sz="2000" b="1" dirty="0">
                <a:solidFill>
                  <a:srgbClr val="5C5B5A"/>
                </a:solidFill>
                <a:latin typeface="Arial"/>
                <a:cs typeface="Arial"/>
              </a:rPr>
              <a:t>at</a:t>
            </a:r>
            <a:r>
              <a:rPr sz="2000" b="1" spc="-25" dirty="0">
                <a:solidFill>
                  <a:srgbClr val="5C5B5A"/>
                </a:solidFill>
                <a:latin typeface="Arial"/>
                <a:cs typeface="Arial"/>
              </a:rPr>
              <a:t> </a:t>
            </a:r>
            <a:r>
              <a:rPr sz="2000" b="1" dirty="0">
                <a:solidFill>
                  <a:srgbClr val="5C5B5A"/>
                </a:solidFill>
                <a:latin typeface="Arial"/>
                <a:cs typeface="Arial"/>
              </a:rPr>
              <a:t>70.7</a:t>
            </a:r>
            <a:r>
              <a:rPr sz="2000" b="1" spc="-15" dirty="0">
                <a:solidFill>
                  <a:srgbClr val="5C5B5A"/>
                </a:solidFill>
                <a:latin typeface="Arial"/>
                <a:cs typeface="Arial"/>
              </a:rPr>
              <a:t> </a:t>
            </a:r>
            <a:r>
              <a:rPr sz="2000" b="1" dirty="0">
                <a:solidFill>
                  <a:srgbClr val="5C5B5A"/>
                </a:solidFill>
                <a:latin typeface="Arial"/>
                <a:cs typeface="Arial"/>
              </a:rPr>
              <a:t>out</a:t>
            </a:r>
            <a:r>
              <a:rPr sz="2000" b="1" spc="-15" dirty="0">
                <a:solidFill>
                  <a:srgbClr val="5C5B5A"/>
                </a:solidFill>
                <a:latin typeface="Arial"/>
                <a:cs typeface="Arial"/>
              </a:rPr>
              <a:t> </a:t>
            </a:r>
            <a:r>
              <a:rPr sz="2000" b="1" dirty="0">
                <a:solidFill>
                  <a:srgbClr val="5C5B5A"/>
                </a:solidFill>
                <a:latin typeface="Arial"/>
                <a:cs typeface="Arial"/>
              </a:rPr>
              <a:t>of 100,</a:t>
            </a:r>
            <a:r>
              <a:rPr sz="2000" b="1" spc="-30" dirty="0">
                <a:solidFill>
                  <a:srgbClr val="5C5B5A"/>
                </a:solidFill>
                <a:latin typeface="Arial"/>
                <a:cs typeface="Arial"/>
              </a:rPr>
              <a:t> </a:t>
            </a:r>
            <a:r>
              <a:rPr sz="2000" b="1" dirty="0">
                <a:solidFill>
                  <a:srgbClr val="5C5B5A"/>
                </a:solidFill>
                <a:latin typeface="Arial"/>
                <a:cs typeface="Arial"/>
              </a:rPr>
              <a:t>lower</a:t>
            </a:r>
            <a:r>
              <a:rPr sz="2000" b="1" spc="-40" dirty="0">
                <a:solidFill>
                  <a:srgbClr val="5C5B5A"/>
                </a:solidFill>
                <a:latin typeface="Arial"/>
                <a:cs typeface="Arial"/>
              </a:rPr>
              <a:t> </a:t>
            </a:r>
            <a:r>
              <a:rPr sz="2000" b="1" dirty="0">
                <a:solidFill>
                  <a:srgbClr val="5C5B5A"/>
                </a:solidFill>
                <a:latin typeface="Arial"/>
                <a:cs typeface="Arial"/>
              </a:rPr>
              <a:t>than</a:t>
            </a:r>
            <a:r>
              <a:rPr sz="2000" b="1" spc="-25" dirty="0">
                <a:solidFill>
                  <a:srgbClr val="5C5B5A"/>
                </a:solidFill>
                <a:latin typeface="Arial"/>
                <a:cs typeface="Arial"/>
              </a:rPr>
              <a:t> </a:t>
            </a:r>
            <a:r>
              <a:rPr sz="2000" b="1" dirty="0">
                <a:solidFill>
                  <a:srgbClr val="5C5B5A"/>
                </a:solidFill>
                <a:latin typeface="Arial"/>
                <a:cs typeface="Arial"/>
              </a:rPr>
              <a:t>the</a:t>
            </a:r>
            <a:r>
              <a:rPr sz="2000" b="1" spc="-10" dirty="0">
                <a:solidFill>
                  <a:srgbClr val="5C5B5A"/>
                </a:solidFill>
                <a:latin typeface="Arial"/>
                <a:cs typeface="Arial"/>
              </a:rPr>
              <a:t> overall </a:t>
            </a:r>
            <a:r>
              <a:rPr sz="2000" b="1" dirty="0">
                <a:solidFill>
                  <a:srgbClr val="5C5B5A"/>
                </a:solidFill>
                <a:latin typeface="Arial"/>
                <a:cs typeface="Arial"/>
              </a:rPr>
              <a:t>GM</a:t>
            </a:r>
            <a:r>
              <a:rPr sz="2000" b="1" spc="-45" dirty="0">
                <a:solidFill>
                  <a:srgbClr val="5C5B5A"/>
                </a:solidFill>
                <a:latin typeface="Arial"/>
                <a:cs typeface="Arial"/>
              </a:rPr>
              <a:t> </a:t>
            </a:r>
            <a:r>
              <a:rPr sz="2000" b="1" dirty="0">
                <a:solidFill>
                  <a:srgbClr val="5C5B5A"/>
                </a:solidFill>
                <a:latin typeface="Arial"/>
                <a:cs typeface="Arial"/>
              </a:rPr>
              <a:t>score</a:t>
            </a:r>
            <a:r>
              <a:rPr sz="2000" b="1" spc="-45" dirty="0">
                <a:solidFill>
                  <a:srgbClr val="5C5B5A"/>
                </a:solidFill>
                <a:latin typeface="Arial"/>
                <a:cs typeface="Arial"/>
              </a:rPr>
              <a:t> </a:t>
            </a:r>
            <a:r>
              <a:rPr sz="2000" b="1" dirty="0">
                <a:solidFill>
                  <a:srgbClr val="5C5B5A"/>
                </a:solidFill>
                <a:latin typeface="Arial"/>
                <a:cs typeface="Arial"/>
              </a:rPr>
              <a:t>of</a:t>
            </a:r>
            <a:r>
              <a:rPr sz="2000" b="1" spc="-35" dirty="0">
                <a:solidFill>
                  <a:srgbClr val="5C5B5A"/>
                </a:solidFill>
                <a:latin typeface="Arial"/>
                <a:cs typeface="Arial"/>
              </a:rPr>
              <a:t> </a:t>
            </a:r>
            <a:r>
              <a:rPr sz="2000" b="1" dirty="0">
                <a:solidFill>
                  <a:srgbClr val="5C5B5A"/>
                </a:solidFill>
                <a:latin typeface="Arial"/>
                <a:cs typeface="Arial"/>
              </a:rPr>
              <a:t>71.4.</a:t>
            </a:r>
            <a:r>
              <a:rPr sz="2000" b="1" spc="-45" dirty="0">
                <a:solidFill>
                  <a:srgbClr val="5C5B5A"/>
                </a:solidFill>
                <a:latin typeface="Arial"/>
                <a:cs typeface="Arial"/>
              </a:rPr>
              <a:t> </a:t>
            </a:r>
            <a:r>
              <a:rPr sz="2000" b="1" dirty="0">
                <a:solidFill>
                  <a:srgbClr val="5C5B5A"/>
                </a:solidFill>
                <a:latin typeface="Arial"/>
                <a:cs typeface="Arial"/>
              </a:rPr>
              <a:t>The</a:t>
            </a:r>
            <a:r>
              <a:rPr sz="2000" b="1" spc="-110" dirty="0">
                <a:solidFill>
                  <a:srgbClr val="5C5B5A"/>
                </a:solidFill>
                <a:latin typeface="Arial"/>
                <a:cs typeface="Arial"/>
              </a:rPr>
              <a:t> </a:t>
            </a:r>
            <a:r>
              <a:rPr sz="2000" b="1" dirty="0">
                <a:solidFill>
                  <a:srgbClr val="5C5B5A"/>
                </a:solidFill>
                <a:latin typeface="Arial"/>
                <a:cs typeface="Arial"/>
              </a:rPr>
              <a:t>Appendix</a:t>
            </a:r>
            <a:r>
              <a:rPr sz="2000" b="1" spc="-20" dirty="0">
                <a:solidFill>
                  <a:srgbClr val="5C5B5A"/>
                </a:solidFill>
                <a:latin typeface="Arial"/>
                <a:cs typeface="Arial"/>
              </a:rPr>
              <a:t> </a:t>
            </a:r>
            <a:r>
              <a:rPr sz="2000" b="1" dirty="0">
                <a:solidFill>
                  <a:srgbClr val="5C5B5A"/>
                </a:solidFill>
                <a:latin typeface="Arial"/>
                <a:cs typeface="Arial"/>
              </a:rPr>
              <a:t>includes</a:t>
            </a:r>
            <a:r>
              <a:rPr sz="2000" b="1" spc="-45" dirty="0">
                <a:solidFill>
                  <a:srgbClr val="5C5B5A"/>
                </a:solidFill>
                <a:latin typeface="Arial"/>
                <a:cs typeface="Arial"/>
              </a:rPr>
              <a:t> </a:t>
            </a:r>
            <a:r>
              <a:rPr sz="2000" b="1" dirty="0">
                <a:solidFill>
                  <a:srgbClr val="5C5B5A"/>
                </a:solidFill>
                <a:latin typeface="Arial"/>
                <a:cs typeface="Arial"/>
              </a:rPr>
              <a:t>equivalent</a:t>
            </a:r>
            <a:r>
              <a:rPr sz="2000" b="1" spc="-35" dirty="0">
                <a:solidFill>
                  <a:srgbClr val="5C5B5A"/>
                </a:solidFill>
                <a:latin typeface="Arial"/>
                <a:cs typeface="Arial"/>
              </a:rPr>
              <a:t> </a:t>
            </a:r>
            <a:r>
              <a:rPr sz="2000" b="1" dirty="0">
                <a:solidFill>
                  <a:srgbClr val="5C5B5A"/>
                </a:solidFill>
                <a:latin typeface="Arial"/>
                <a:cs typeface="Arial"/>
              </a:rPr>
              <a:t>analysis</a:t>
            </a:r>
            <a:r>
              <a:rPr sz="2000" b="1" spc="-5" dirty="0">
                <a:solidFill>
                  <a:srgbClr val="5C5B5A"/>
                </a:solidFill>
                <a:latin typeface="Arial"/>
                <a:cs typeface="Arial"/>
              </a:rPr>
              <a:t> </a:t>
            </a:r>
            <a:r>
              <a:rPr sz="2000" b="1" dirty="0">
                <a:solidFill>
                  <a:srgbClr val="5C5B5A"/>
                </a:solidFill>
                <a:latin typeface="Arial"/>
                <a:cs typeface="Arial"/>
              </a:rPr>
              <a:t>over</a:t>
            </a:r>
            <a:r>
              <a:rPr sz="2000" b="1" spc="-25" dirty="0">
                <a:solidFill>
                  <a:srgbClr val="5C5B5A"/>
                </a:solidFill>
                <a:latin typeface="Arial"/>
                <a:cs typeface="Arial"/>
              </a:rPr>
              <a:t> </a:t>
            </a:r>
            <a:r>
              <a:rPr sz="2000" b="1" dirty="0">
                <a:solidFill>
                  <a:srgbClr val="5C5B5A"/>
                </a:solidFill>
                <a:latin typeface="Arial"/>
                <a:cs typeface="Arial"/>
              </a:rPr>
              <a:t>the</a:t>
            </a:r>
            <a:r>
              <a:rPr sz="2000" b="1" spc="-35" dirty="0">
                <a:solidFill>
                  <a:srgbClr val="5C5B5A"/>
                </a:solidFill>
                <a:latin typeface="Arial"/>
                <a:cs typeface="Arial"/>
              </a:rPr>
              <a:t> </a:t>
            </a:r>
            <a:r>
              <a:rPr sz="2000" b="1" dirty="0">
                <a:solidFill>
                  <a:srgbClr val="5C5B5A"/>
                </a:solidFill>
                <a:latin typeface="Arial"/>
                <a:cs typeface="Arial"/>
              </a:rPr>
              <a:t>last</a:t>
            </a:r>
            <a:r>
              <a:rPr sz="2000" b="1" spc="-35" dirty="0">
                <a:solidFill>
                  <a:srgbClr val="5C5B5A"/>
                </a:solidFill>
                <a:latin typeface="Arial"/>
                <a:cs typeface="Arial"/>
              </a:rPr>
              <a:t> </a:t>
            </a:r>
            <a:r>
              <a:rPr sz="2000" b="1" dirty="0">
                <a:solidFill>
                  <a:srgbClr val="5C5B5A"/>
                </a:solidFill>
                <a:latin typeface="Arial"/>
                <a:cs typeface="Arial"/>
              </a:rPr>
              <a:t>three</a:t>
            </a:r>
            <a:r>
              <a:rPr sz="2000" b="1" spc="-50" dirty="0">
                <a:solidFill>
                  <a:srgbClr val="5C5B5A"/>
                </a:solidFill>
                <a:latin typeface="Arial"/>
                <a:cs typeface="Arial"/>
              </a:rPr>
              <a:t> </a:t>
            </a:r>
            <a:r>
              <a:rPr sz="2000" b="1" spc="-10" dirty="0">
                <a:solidFill>
                  <a:srgbClr val="5C5B5A"/>
                </a:solidFill>
                <a:latin typeface="Arial"/>
                <a:cs typeface="Arial"/>
              </a:rPr>
              <a:t>surveys</a:t>
            </a:r>
            <a:endParaRPr sz="2000">
              <a:latin typeface="Arial"/>
              <a:cs typeface="Arial"/>
            </a:endParaRPr>
          </a:p>
          <a:p>
            <a:pPr>
              <a:lnSpc>
                <a:spcPct val="100000"/>
              </a:lnSpc>
              <a:spcBef>
                <a:spcPts val="1600"/>
              </a:spcBef>
            </a:pPr>
            <a:endParaRPr sz="2000">
              <a:latin typeface="Arial"/>
              <a:cs typeface="Arial"/>
            </a:endParaRPr>
          </a:p>
          <a:p>
            <a:pPr marL="12700" marR="8122284" indent="1270" algn="ctr">
              <a:lnSpc>
                <a:spcPct val="90000"/>
              </a:lnSpc>
            </a:pPr>
            <a:r>
              <a:rPr sz="1400" dirty="0">
                <a:solidFill>
                  <a:srgbClr val="5C5B5A"/>
                </a:solidFill>
                <a:latin typeface="Arial"/>
                <a:cs typeface="Arial"/>
              </a:rPr>
              <a:t>An</a:t>
            </a:r>
            <a:r>
              <a:rPr sz="1400" spc="-35" dirty="0">
                <a:solidFill>
                  <a:srgbClr val="5C5B5A"/>
                </a:solidFill>
                <a:latin typeface="Arial"/>
                <a:cs typeface="Arial"/>
              </a:rPr>
              <a:t> </a:t>
            </a:r>
            <a:r>
              <a:rPr sz="1400" dirty="0">
                <a:solidFill>
                  <a:srgbClr val="5C5B5A"/>
                </a:solidFill>
                <a:latin typeface="Arial"/>
                <a:cs typeface="Arial"/>
              </a:rPr>
              <a:t>overall</a:t>
            </a:r>
            <a:r>
              <a:rPr sz="1400" spc="-30" dirty="0">
                <a:solidFill>
                  <a:srgbClr val="5C5B5A"/>
                </a:solidFill>
                <a:latin typeface="Arial"/>
                <a:cs typeface="Arial"/>
              </a:rPr>
              <a:t> </a:t>
            </a:r>
            <a:r>
              <a:rPr sz="1400" dirty="0">
                <a:solidFill>
                  <a:srgbClr val="5C5B5A"/>
                </a:solidFill>
                <a:latin typeface="Arial"/>
                <a:cs typeface="Arial"/>
              </a:rPr>
              <a:t>health</a:t>
            </a:r>
            <a:r>
              <a:rPr sz="1400" spc="-50" dirty="0">
                <a:solidFill>
                  <a:srgbClr val="5C5B5A"/>
                </a:solidFill>
                <a:latin typeface="Arial"/>
                <a:cs typeface="Arial"/>
              </a:rPr>
              <a:t> </a:t>
            </a:r>
            <a:r>
              <a:rPr sz="1400" dirty="0">
                <a:solidFill>
                  <a:srgbClr val="5C5B5A"/>
                </a:solidFill>
                <a:latin typeface="Arial"/>
                <a:cs typeface="Arial"/>
              </a:rPr>
              <a:t>confidence</a:t>
            </a:r>
            <a:r>
              <a:rPr sz="1400" spc="-60" dirty="0">
                <a:solidFill>
                  <a:srgbClr val="5C5B5A"/>
                </a:solidFill>
                <a:latin typeface="Arial"/>
                <a:cs typeface="Arial"/>
              </a:rPr>
              <a:t> </a:t>
            </a:r>
            <a:r>
              <a:rPr sz="1400" spc="-10" dirty="0">
                <a:solidFill>
                  <a:srgbClr val="5C5B5A"/>
                </a:solidFill>
                <a:latin typeface="Arial"/>
                <a:cs typeface="Arial"/>
              </a:rPr>
              <a:t>score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calculated</a:t>
            </a:r>
            <a:r>
              <a:rPr sz="1400" spc="-55" dirty="0">
                <a:solidFill>
                  <a:srgbClr val="5C5B5A"/>
                </a:solidFill>
                <a:latin typeface="Arial"/>
                <a:cs typeface="Arial"/>
              </a:rPr>
              <a:t> </a:t>
            </a:r>
            <a:r>
              <a:rPr sz="1400" dirty="0">
                <a:solidFill>
                  <a:srgbClr val="5C5B5A"/>
                </a:solidFill>
                <a:latin typeface="Arial"/>
                <a:cs typeface="Arial"/>
              </a:rPr>
              <a:t>based</a:t>
            </a:r>
            <a:r>
              <a:rPr sz="1400" spc="-40"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responses</a:t>
            </a:r>
            <a:r>
              <a:rPr sz="1400" spc="-50" dirty="0">
                <a:solidFill>
                  <a:srgbClr val="5C5B5A"/>
                </a:solidFill>
                <a:latin typeface="Arial"/>
                <a:cs typeface="Arial"/>
              </a:rPr>
              <a:t> </a:t>
            </a:r>
            <a:r>
              <a:rPr sz="1400" spc="-25" dirty="0">
                <a:solidFill>
                  <a:srgbClr val="5C5B5A"/>
                </a:solidFill>
                <a:latin typeface="Arial"/>
                <a:cs typeface="Arial"/>
              </a:rPr>
              <a:t>to </a:t>
            </a:r>
            <a:r>
              <a:rPr sz="1400" dirty="0">
                <a:solidFill>
                  <a:srgbClr val="5C5B5A"/>
                </a:solidFill>
                <a:latin typeface="Arial"/>
                <a:cs typeface="Arial"/>
              </a:rPr>
              <a:t>four</a:t>
            </a:r>
            <a:r>
              <a:rPr sz="1400" spc="-45" dirty="0">
                <a:solidFill>
                  <a:srgbClr val="5C5B5A"/>
                </a:solidFill>
                <a:latin typeface="Arial"/>
                <a:cs typeface="Arial"/>
              </a:rPr>
              <a:t> </a:t>
            </a:r>
            <a:r>
              <a:rPr sz="1400" dirty="0">
                <a:solidFill>
                  <a:srgbClr val="5C5B5A"/>
                </a:solidFill>
                <a:latin typeface="Arial"/>
                <a:cs typeface="Arial"/>
              </a:rPr>
              <a:t>questions,</a:t>
            </a:r>
            <a:r>
              <a:rPr sz="1400" spc="-50" dirty="0">
                <a:solidFill>
                  <a:srgbClr val="5C5B5A"/>
                </a:solidFill>
                <a:latin typeface="Arial"/>
                <a:cs typeface="Arial"/>
              </a:rPr>
              <a:t> </a:t>
            </a:r>
            <a:r>
              <a:rPr sz="1400" dirty="0">
                <a:solidFill>
                  <a:srgbClr val="5C5B5A"/>
                </a:solidFill>
                <a:latin typeface="Arial"/>
                <a:cs typeface="Arial"/>
              </a:rPr>
              <a:t>each</a:t>
            </a:r>
            <a:r>
              <a:rPr sz="1400" spc="-40" dirty="0">
                <a:solidFill>
                  <a:srgbClr val="5C5B5A"/>
                </a:solidFill>
                <a:latin typeface="Arial"/>
                <a:cs typeface="Arial"/>
              </a:rPr>
              <a:t> </a:t>
            </a:r>
            <a:r>
              <a:rPr sz="1400" dirty="0">
                <a:solidFill>
                  <a:srgbClr val="5C5B5A"/>
                </a:solidFill>
                <a:latin typeface="Arial"/>
                <a:cs typeface="Arial"/>
              </a:rPr>
              <a:t>covering</a:t>
            </a:r>
            <a:r>
              <a:rPr sz="1400" spc="-30" dirty="0">
                <a:solidFill>
                  <a:srgbClr val="5C5B5A"/>
                </a:solidFill>
                <a:latin typeface="Arial"/>
                <a:cs typeface="Arial"/>
              </a:rPr>
              <a:t> </a:t>
            </a:r>
            <a:r>
              <a:rPr sz="1400" spc="-25" dirty="0">
                <a:solidFill>
                  <a:srgbClr val="5C5B5A"/>
                </a:solidFill>
                <a:latin typeface="Arial"/>
                <a:cs typeface="Arial"/>
              </a:rPr>
              <a:t>one</a:t>
            </a:r>
            <a:r>
              <a:rPr sz="1400" spc="500"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dirty="0">
                <a:solidFill>
                  <a:srgbClr val="5C5B5A"/>
                </a:solidFill>
                <a:latin typeface="Arial"/>
                <a:cs typeface="Arial"/>
              </a:rPr>
              <a:t>four</a:t>
            </a:r>
            <a:r>
              <a:rPr sz="1400" spc="-35" dirty="0">
                <a:solidFill>
                  <a:srgbClr val="5C5B5A"/>
                </a:solidFill>
                <a:latin typeface="Arial"/>
                <a:cs typeface="Arial"/>
              </a:rPr>
              <a:t> </a:t>
            </a:r>
            <a:r>
              <a:rPr sz="1400" dirty="0">
                <a:solidFill>
                  <a:srgbClr val="5C5B5A"/>
                </a:solidFill>
                <a:latin typeface="Arial"/>
                <a:cs typeface="Arial"/>
              </a:rPr>
              <a:t>dimensions</a:t>
            </a:r>
            <a:r>
              <a:rPr sz="1400" spc="-40" dirty="0">
                <a:solidFill>
                  <a:srgbClr val="5C5B5A"/>
                </a:solidFill>
                <a:latin typeface="Arial"/>
                <a:cs typeface="Arial"/>
              </a:rPr>
              <a:t> </a:t>
            </a:r>
            <a:r>
              <a:rPr sz="1400" dirty="0">
                <a:solidFill>
                  <a:srgbClr val="5C5B5A"/>
                </a:solidFill>
                <a:latin typeface="Arial"/>
                <a:cs typeface="Arial"/>
              </a:rPr>
              <a:t>–</a:t>
            </a:r>
            <a:r>
              <a:rPr sz="1400" spc="-10" dirty="0">
                <a:solidFill>
                  <a:srgbClr val="5C5B5A"/>
                </a:solidFill>
                <a:latin typeface="Arial"/>
                <a:cs typeface="Arial"/>
              </a:rPr>
              <a:t> access, </a:t>
            </a:r>
            <a:r>
              <a:rPr sz="1400" dirty="0">
                <a:solidFill>
                  <a:srgbClr val="5C5B5A"/>
                </a:solidFill>
                <a:latin typeface="Arial"/>
                <a:cs typeface="Arial"/>
              </a:rPr>
              <a:t>knowledge,</a:t>
            </a:r>
            <a:r>
              <a:rPr sz="1400" spc="-85" dirty="0">
                <a:solidFill>
                  <a:srgbClr val="5C5B5A"/>
                </a:solidFill>
                <a:latin typeface="Arial"/>
                <a:cs typeface="Arial"/>
              </a:rPr>
              <a:t> </a:t>
            </a:r>
            <a:r>
              <a:rPr sz="1400" dirty="0">
                <a:solidFill>
                  <a:srgbClr val="5C5B5A"/>
                </a:solidFill>
                <a:latin typeface="Arial"/>
                <a:cs typeface="Arial"/>
              </a:rPr>
              <a:t>self-</a:t>
            </a:r>
            <a:r>
              <a:rPr sz="1400" spc="-10" dirty="0">
                <a:solidFill>
                  <a:srgbClr val="5C5B5A"/>
                </a:solidFill>
                <a:latin typeface="Arial"/>
                <a:cs typeface="Arial"/>
              </a:rPr>
              <a:t>management, </a:t>
            </a:r>
            <a:r>
              <a:rPr sz="1400" dirty="0">
                <a:solidFill>
                  <a:srgbClr val="5C5B5A"/>
                </a:solidFill>
                <a:latin typeface="Arial"/>
                <a:cs typeface="Arial"/>
              </a:rPr>
              <a:t>shared</a:t>
            </a:r>
            <a:r>
              <a:rPr sz="1400" spc="-75" dirty="0">
                <a:solidFill>
                  <a:srgbClr val="5C5B5A"/>
                </a:solidFill>
                <a:latin typeface="Arial"/>
                <a:cs typeface="Arial"/>
              </a:rPr>
              <a:t> </a:t>
            </a:r>
            <a:r>
              <a:rPr sz="1400" spc="-10" dirty="0">
                <a:solidFill>
                  <a:srgbClr val="5C5B5A"/>
                </a:solidFill>
                <a:latin typeface="Arial"/>
                <a:cs typeface="Arial"/>
              </a:rPr>
              <a:t>decisions</a:t>
            </a:r>
            <a:endParaRPr sz="1400">
              <a:latin typeface="Arial"/>
              <a:cs typeface="Arial"/>
            </a:endParaRPr>
          </a:p>
        </p:txBody>
      </p:sp>
      <p:sp>
        <p:nvSpPr>
          <p:cNvPr id="3" name="object 3"/>
          <p:cNvSpPr txBox="1"/>
          <p:nvPr/>
        </p:nvSpPr>
        <p:spPr>
          <a:xfrm>
            <a:off x="542950" y="3716527"/>
            <a:ext cx="2778125" cy="623570"/>
          </a:xfrm>
          <a:prstGeom prst="rect">
            <a:avLst/>
          </a:prstGeom>
        </p:spPr>
        <p:txBody>
          <a:bodyPr vert="horz" wrap="square" lIns="0" tIns="37465" rIns="0" bIns="0" rtlCol="0">
            <a:spAutoFit/>
          </a:bodyPr>
          <a:lstStyle/>
          <a:p>
            <a:pPr marL="12700" marR="5080" algn="ctr">
              <a:lnSpc>
                <a:spcPts val="1510"/>
              </a:lnSpc>
              <a:spcBef>
                <a:spcPts val="295"/>
              </a:spcBef>
            </a:pP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a</a:t>
            </a:r>
            <a:r>
              <a:rPr sz="1400" spc="-10" dirty="0">
                <a:solidFill>
                  <a:srgbClr val="5C5B5A"/>
                </a:solidFill>
                <a:latin typeface="Arial"/>
                <a:cs typeface="Arial"/>
              </a:rPr>
              <a:t> </a:t>
            </a:r>
            <a:r>
              <a:rPr sz="1400" dirty="0">
                <a:solidFill>
                  <a:srgbClr val="5C5B5A"/>
                </a:solidFill>
                <a:latin typeface="Arial"/>
                <a:cs typeface="Arial"/>
              </a:rPr>
              <a:t>0-100</a:t>
            </a:r>
            <a:r>
              <a:rPr sz="1400" spc="-20" dirty="0">
                <a:solidFill>
                  <a:srgbClr val="5C5B5A"/>
                </a:solidFill>
                <a:latin typeface="Arial"/>
                <a:cs typeface="Arial"/>
              </a:rPr>
              <a:t> </a:t>
            </a:r>
            <a:r>
              <a:rPr sz="1400" dirty="0">
                <a:solidFill>
                  <a:srgbClr val="5C5B5A"/>
                </a:solidFill>
                <a:latin typeface="Arial"/>
                <a:cs typeface="Arial"/>
              </a:rPr>
              <a:t>scale,</a:t>
            </a:r>
            <a:r>
              <a:rPr sz="1400" spc="-40" dirty="0">
                <a:solidFill>
                  <a:srgbClr val="5C5B5A"/>
                </a:solidFill>
                <a:latin typeface="Arial"/>
                <a:cs typeface="Arial"/>
              </a:rPr>
              <a:t> </a:t>
            </a:r>
            <a:r>
              <a:rPr sz="1400" dirty="0">
                <a:solidFill>
                  <a:srgbClr val="5C5B5A"/>
                </a:solidFill>
                <a:latin typeface="Arial"/>
                <a:cs typeface="Arial"/>
              </a:rPr>
              <a:t>these</a:t>
            </a:r>
            <a:r>
              <a:rPr sz="1400" spc="-30" dirty="0">
                <a:solidFill>
                  <a:srgbClr val="5C5B5A"/>
                </a:solidFill>
                <a:latin typeface="Arial"/>
                <a:cs typeface="Arial"/>
              </a:rPr>
              <a:t> </a:t>
            </a:r>
            <a:r>
              <a:rPr sz="1400" spc="-10" dirty="0">
                <a:solidFill>
                  <a:srgbClr val="5C5B5A"/>
                </a:solidFill>
                <a:latin typeface="Arial"/>
                <a:cs typeface="Arial"/>
              </a:rPr>
              <a:t>thresholds </a:t>
            </a:r>
            <a:r>
              <a:rPr sz="1400" dirty="0">
                <a:solidFill>
                  <a:srgbClr val="5C5B5A"/>
                </a:solidFill>
                <a:latin typeface="Arial"/>
                <a:cs typeface="Arial"/>
              </a:rPr>
              <a:t>are</a:t>
            </a:r>
            <a:r>
              <a:rPr sz="1400" spc="-45" dirty="0">
                <a:solidFill>
                  <a:srgbClr val="5C5B5A"/>
                </a:solidFill>
                <a:latin typeface="Arial"/>
                <a:cs typeface="Arial"/>
              </a:rPr>
              <a:t> </a:t>
            </a:r>
            <a:r>
              <a:rPr sz="1400" dirty="0">
                <a:solidFill>
                  <a:srgbClr val="5C5B5A"/>
                </a:solidFill>
                <a:latin typeface="Arial"/>
                <a:cs typeface="Arial"/>
              </a:rPr>
              <a:t>given</a:t>
            </a:r>
            <a:r>
              <a:rPr sz="1400" spc="-2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spc="-10" dirty="0">
                <a:solidFill>
                  <a:srgbClr val="5C5B5A"/>
                </a:solidFill>
                <a:latin typeface="Arial"/>
                <a:cs typeface="Arial"/>
              </a:rPr>
              <a:t>following interpretations:</a:t>
            </a:r>
            <a:endParaRPr sz="1400">
              <a:latin typeface="Arial"/>
              <a:cs typeface="Arial"/>
            </a:endParaRPr>
          </a:p>
        </p:txBody>
      </p:sp>
      <p:graphicFrame>
        <p:nvGraphicFramePr>
          <p:cNvPr id="4" name="object 4"/>
          <p:cNvGraphicFramePr>
            <a:graphicFrameLocks noGrp="1"/>
          </p:cNvGraphicFramePr>
          <p:nvPr/>
        </p:nvGraphicFramePr>
        <p:xfrm>
          <a:off x="365061" y="4508601"/>
          <a:ext cx="3134995" cy="1201420"/>
        </p:xfrm>
        <a:graphic>
          <a:graphicData uri="http://schemas.openxmlformats.org/drawingml/2006/table">
            <a:tbl>
              <a:tblPr firstRow="1" bandRow="1">
                <a:tableStyleId>{2D5ABB26-0587-4C30-8999-92F81FD0307C}</a:tableStyleId>
              </a:tblPr>
              <a:tblGrid>
                <a:gridCol w="181102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tblGrid>
              <a:tr h="300355">
                <a:tc>
                  <a:txBody>
                    <a:bodyPr/>
                    <a:lstStyle/>
                    <a:p>
                      <a:pPr marL="156845" algn="ctr">
                        <a:lnSpc>
                          <a:spcPct val="100000"/>
                        </a:lnSpc>
                        <a:spcBef>
                          <a:spcPts val="434"/>
                        </a:spcBef>
                      </a:pPr>
                      <a:r>
                        <a:rPr sz="1200" spc="-20" dirty="0">
                          <a:latin typeface="Arial"/>
                          <a:cs typeface="Arial"/>
                        </a:rPr>
                        <a:t>High</a:t>
                      </a:r>
                      <a:endParaRPr sz="1200">
                        <a:latin typeface="Arial"/>
                        <a:cs typeface="Arial"/>
                      </a:endParaRPr>
                    </a:p>
                  </a:txBody>
                  <a:tcPr marL="0" marR="0" marT="55244" marB="0">
                    <a:solidFill>
                      <a:srgbClr val="E7E7E7"/>
                    </a:solidFill>
                  </a:tcPr>
                </a:tc>
                <a:tc>
                  <a:txBody>
                    <a:bodyPr/>
                    <a:lstStyle/>
                    <a:p>
                      <a:pPr marL="161290" algn="ctr">
                        <a:lnSpc>
                          <a:spcPct val="100000"/>
                        </a:lnSpc>
                        <a:spcBef>
                          <a:spcPts val="434"/>
                        </a:spcBef>
                      </a:pPr>
                      <a:r>
                        <a:rPr sz="1200" spc="-10" dirty="0">
                          <a:latin typeface="Arial"/>
                          <a:cs typeface="Arial"/>
                        </a:rPr>
                        <a:t>80-</a:t>
                      </a:r>
                      <a:r>
                        <a:rPr sz="1200" spc="-25" dirty="0">
                          <a:latin typeface="Arial"/>
                          <a:cs typeface="Arial"/>
                        </a:rPr>
                        <a:t>100</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0"/>
                  </a:ext>
                </a:extLst>
              </a:tr>
              <a:tr h="300355">
                <a:tc>
                  <a:txBody>
                    <a:bodyPr/>
                    <a:lstStyle/>
                    <a:p>
                      <a:pPr marL="157480" algn="ctr">
                        <a:lnSpc>
                          <a:spcPct val="100000"/>
                        </a:lnSpc>
                        <a:spcBef>
                          <a:spcPts val="434"/>
                        </a:spcBef>
                      </a:pPr>
                      <a:r>
                        <a:rPr sz="1200" spc="-10" dirty="0">
                          <a:latin typeface="Arial"/>
                          <a:cs typeface="Arial"/>
                        </a:rPr>
                        <a:t>Moderate</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60-</a:t>
                      </a:r>
                      <a:r>
                        <a:rPr sz="1200" spc="-25" dirty="0">
                          <a:latin typeface="Arial"/>
                          <a:cs typeface="Arial"/>
                        </a:rPr>
                        <a:t>79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1"/>
                  </a:ext>
                </a:extLst>
              </a:tr>
              <a:tr h="300355">
                <a:tc>
                  <a:txBody>
                    <a:bodyPr/>
                    <a:lstStyle/>
                    <a:p>
                      <a:pPr marL="160020" algn="ctr">
                        <a:lnSpc>
                          <a:spcPct val="100000"/>
                        </a:lnSpc>
                        <a:spcBef>
                          <a:spcPts val="434"/>
                        </a:spcBef>
                      </a:pPr>
                      <a:r>
                        <a:rPr sz="1200" spc="-25" dirty="0">
                          <a:latin typeface="Arial"/>
                          <a:cs typeface="Arial"/>
                        </a:rPr>
                        <a:t>Low</a:t>
                      </a:r>
                      <a:endParaRPr sz="1200">
                        <a:latin typeface="Arial"/>
                        <a:cs typeface="Arial"/>
                      </a:endParaRPr>
                    </a:p>
                  </a:txBody>
                  <a:tcPr marL="0" marR="0" marT="55244" marB="0">
                    <a:solidFill>
                      <a:srgbClr val="E7E7E7"/>
                    </a:solidFill>
                  </a:tcPr>
                </a:tc>
                <a:tc>
                  <a:txBody>
                    <a:bodyPr/>
                    <a:lstStyle/>
                    <a:p>
                      <a:pPr marL="158115" algn="ctr">
                        <a:lnSpc>
                          <a:spcPct val="100000"/>
                        </a:lnSpc>
                        <a:spcBef>
                          <a:spcPts val="434"/>
                        </a:spcBef>
                      </a:pPr>
                      <a:r>
                        <a:rPr sz="1200" spc="-10" dirty="0">
                          <a:latin typeface="Arial"/>
                          <a:cs typeface="Arial"/>
                        </a:rPr>
                        <a:t>40-</a:t>
                      </a:r>
                      <a:r>
                        <a:rPr sz="1200" spc="-25" dirty="0">
                          <a:latin typeface="Arial"/>
                          <a:cs typeface="Arial"/>
                        </a:rPr>
                        <a:t>59</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2"/>
                  </a:ext>
                </a:extLst>
              </a:tr>
              <a:tr h="300355">
                <a:tc>
                  <a:txBody>
                    <a:bodyPr/>
                    <a:lstStyle/>
                    <a:p>
                      <a:pPr marL="158750" algn="ctr">
                        <a:lnSpc>
                          <a:spcPct val="100000"/>
                        </a:lnSpc>
                        <a:spcBef>
                          <a:spcPts val="434"/>
                        </a:spcBef>
                      </a:pPr>
                      <a:r>
                        <a:rPr sz="1200" spc="-10" dirty="0">
                          <a:latin typeface="Arial"/>
                          <a:cs typeface="Arial"/>
                        </a:rPr>
                        <a:t>Very</a:t>
                      </a:r>
                      <a:r>
                        <a:rPr sz="1200" spc="-50" dirty="0">
                          <a:latin typeface="Arial"/>
                          <a:cs typeface="Arial"/>
                        </a:rPr>
                        <a:t> </a:t>
                      </a:r>
                      <a:r>
                        <a:rPr sz="1200" spc="-25" dirty="0">
                          <a:latin typeface="Arial"/>
                          <a:cs typeface="Arial"/>
                        </a:rPr>
                        <a:t>low</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0-</a:t>
                      </a:r>
                      <a:r>
                        <a:rPr sz="1200" spc="-25" dirty="0">
                          <a:latin typeface="Arial"/>
                          <a:cs typeface="Arial"/>
                        </a:rPr>
                        <a:t>39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3"/>
                  </a:ext>
                </a:extLst>
              </a:tr>
            </a:tbl>
          </a:graphicData>
        </a:graphic>
      </p:graphicFrame>
      <p:graphicFrame>
        <p:nvGraphicFramePr>
          <p:cNvPr id="5" name="object 5"/>
          <p:cNvGraphicFramePr>
            <a:graphicFrameLocks noGrp="1"/>
          </p:cNvGraphicFramePr>
          <p:nvPr/>
        </p:nvGraphicFramePr>
        <p:xfrm>
          <a:off x="4108958" y="1954148"/>
          <a:ext cx="6784339" cy="1235075"/>
        </p:xfrm>
        <a:graphic>
          <a:graphicData uri="http://schemas.openxmlformats.org/drawingml/2006/table">
            <a:tbl>
              <a:tblPr firstRow="1" bandRow="1">
                <a:tableStyleId>{2D5ABB26-0587-4C30-8999-92F81FD0307C}</a:tableStyleId>
              </a:tblPr>
              <a:tblGrid>
                <a:gridCol w="1493520">
                  <a:extLst>
                    <a:ext uri="{9D8B030D-6E8A-4147-A177-3AD203B41FA5}">
                      <a16:colId xmlns:a16="http://schemas.microsoft.com/office/drawing/2014/main" val="20000"/>
                    </a:ext>
                  </a:extLst>
                </a:gridCol>
                <a:gridCol w="1632585">
                  <a:extLst>
                    <a:ext uri="{9D8B030D-6E8A-4147-A177-3AD203B41FA5}">
                      <a16:colId xmlns:a16="http://schemas.microsoft.com/office/drawing/2014/main" val="20001"/>
                    </a:ext>
                  </a:extLst>
                </a:gridCol>
                <a:gridCol w="2000249">
                  <a:extLst>
                    <a:ext uri="{9D8B030D-6E8A-4147-A177-3AD203B41FA5}">
                      <a16:colId xmlns:a16="http://schemas.microsoft.com/office/drawing/2014/main" val="20002"/>
                    </a:ext>
                  </a:extLst>
                </a:gridCol>
                <a:gridCol w="1657985">
                  <a:extLst>
                    <a:ext uri="{9D8B030D-6E8A-4147-A177-3AD203B41FA5}">
                      <a16:colId xmlns:a16="http://schemas.microsoft.com/office/drawing/2014/main" val="20003"/>
                    </a:ext>
                  </a:extLst>
                </a:gridCol>
              </a:tblGrid>
              <a:tr h="208915">
                <a:tc>
                  <a:txBody>
                    <a:bodyPr/>
                    <a:lstStyle/>
                    <a:p>
                      <a:pPr marL="327025">
                        <a:lnSpc>
                          <a:spcPts val="1545"/>
                        </a:lnSpc>
                      </a:pPr>
                      <a:r>
                        <a:rPr sz="1400" b="1" spc="-10" dirty="0">
                          <a:solidFill>
                            <a:srgbClr val="5C5B5A"/>
                          </a:solidFill>
                          <a:latin typeface="Arial"/>
                          <a:cs typeface="Arial"/>
                        </a:rPr>
                        <a:t>Access</a:t>
                      </a:r>
                      <a:endParaRPr sz="1400">
                        <a:latin typeface="Arial"/>
                        <a:cs typeface="Arial"/>
                      </a:endParaRPr>
                    </a:p>
                  </a:txBody>
                  <a:tcPr marL="0" marR="0" marT="0" marB="0"/>
                </a:tc>
                <a:tc>
                  <a:txBody>
                    <a:bodyPr/>
                    <a:lstStyle/>
                    <a:p>
                      <a:pPr marR="6985" algn="ctr">
                        <a:lnSpc>
                          <a:spcPts val="1545"/>
                        </a:lnSpc>
                      </a:pPr>
                      <a:r>
                        <a:rPr sz="1400" b="1" spc="-10" dirty="0">
                          <a:solidFill>
                            <a:srgbClr val="5C5B5A"/>
                          </a:solidFill>
                          <a:latin typeface="Arial"/>
                          <a:cs typeface="Arial"/>
                        </a:rPr>
                        <a:t>Knowledge</a:t>
                      </a:r>
                      <a:endParaRPr sz="1400">
                        <a:latin typeface="Arial"/>
                        <a:cs typeface="Arial"/>
                      </a:endParaRPr>
                    </a:p>
                  </a:txBody>
                  <a:tcPr marL="0" marR="0" marT="0" marB="0"/>
                </a:tc>
                <a:tc>
                  <a:txBody>
                    <a:bodyPr/>
                    <a:lstStyle/>
                    <a:p>
                      <a:pPr marL="11430" algn="ctr">
                        <a:lnSpc>
                          <a:spcPts val="1545"/>
                        </a:lnSpc>
                      </a:pPr>
                      <a:r>
                        <a:rPr sz="1400" b="1" dirty="0">
                          <a:solidFill>
                            <a:srgbClr val="5C5B5A"/>
                          </a:solidFill>
                          <a:latin typeface="Arial"/>
                          <a:cs typeface="Arial"/>
                        </a:rPr>
                        <a:t>Self-</a:t>
                      </a:r>
                      <a:r>
                        <a:rPr sz="1400" b="1" spc="-10" dirty="0">
                          <a:solidFill>
                            <a:srgbClr val="5C5B5A"/>
                          </a:solidFill>
                          <a:latin typeface="Arial"/>
                          <a:cs typeface="Arial"/>
                        </a:rPr>
                        <a:t>management</a:t>
                      </a:r>
                      <a:endParaRPr sz="1400">
                        <a:latin typeface="Arial"/>
                        <a:cs typeface="Arial"/>
                      </a:endParaRPr>
                    </a:p>
                  </a:txBody>
                  <a:tcPr marL="0" marR="0" marT="0" marB="0"/>
                </a:tc>
                <a:tc>
                  <a:txBody>
                    <a:bodyPr/>
                    <a:lstStyle/>
                    <a:p>
                      <a:pPr marL="220979" algn="ctr">
                        <a:lnSpc>
                          <a:spcPts val="1545"/>
                        </a:lnSpc>
                      </a:pPr>
                      <a:r>
                        <a:rPr sz="1400" b="1" dirty="0">
                          <a:solidFill>
                            <a:srgbClr val="5C5B5A"/>
                          </a:solidFill>
                          <a:latin typeface="Arial"/>
                          <a:cs typeface="Arial"/>
                        </a:rPr>
                        <a:t>Shared</a:t>
                      </a:r>
                      <a:r>
                        <a:rPr sz="1400" b="1" spc="-50" dirty="0">
                          <a:solidFill>
                            <a:srgbClr val="5C5B5A"/>
                          </a:solidFill>
                          <a:latin typeface="Arial"/>
                          <a:cs typeface="Arial"/>
                        </a:rPr>
                        <a:t> </a:t>
                      </a:r>
                      <a:r>
                        <a:rPr sz="1400" b="1" spc="-10" dirty="0">
                          <a:solidFill>
                            <a:srgbClr val="5C5B5A"/>
                          </a:solidFill>
                          <a:latin typeface="Arial"/>
                          <a:cs typeface="Arial"/>
                        </a:rPr>
                        <a:t>decision</a:t>
                      </a:r>
                      <a:endParaRPr sz="1400">
                        <a:latin typeface="Arial"/>
                        <a:cs typeface="Arial"/>
                      </a:endParaRPr>
                    </a:p>
                  </a:txBody>
                  <a:tcPr marL="0" marR="0" marT="0" marB="0"/>
                </a:tc>
                <a:extLst>
                  <a:ext uri="{0D108BD9-81ED-4DB2-BD59-A6C34878D82A}">
                    <a16:rowId xmlns:a16="http://schemas.microsoft.com/office/drawing/2014/main" val="10000"/>
                  </a:ext>
                </a:extLst>
              </a:tr>
              <a:tr h="300990">
                <a:tc>
                  <a:txBody>
                    <a:bodyPr/>
                    <a:lstStyle/>
                    <a:p>
                      <a:pPr marL="387985">
                        <a:lnSpc>
                          <a:spcPts val="2270"/>
                        </a:lnSpc>
                      </a:pPr>
                      <a:r>
                        <a:rPr sz="2000" b="1" spc="-20" dirty="0">
                          <a:solidFill>
                            <a:srgbClr val="009590"/>
                          </a:solidFill>
                          <a:latin typeface="Arial"/>
                          <a:cs typeface="Arial"/>
                        </a:rPr>
                        <a:t>67.2</a:t>
                      </a:r>
                      <a:endParaRPr sz="2000">
                        <a:latin typeface="Arial"/>
                        <a:cs typeface="Arial"/>
                      </a:endParaRPr>
                    </a:p>
                  </a:txBody>
                  <a:tcPr marL="0" marR="0" marT="0" marB="0"/>
                </a:tc>
                <a:tc>
                  <a:txBody>
                    <a:bodyPr/>
                    <a:lstStyle/>
                    <a:p>
                      <a:pPr marR="6985" algn="ctr">
                        <a:lnSpc>
                          <a:spcPts val="2270"/>
                        </a:lnSpc>
                      </a:pPr>
                      <a:r>
                        <a:rPr sz="2000" b="1" spc="-20" dirty="0">
                          <a:solidFill>
                            <a:srgbClr val="009590"/>
                          </a:solidFill>
                          <a:latin typeface="Arial"/>
                          <a:cs typeface="Arial"/>
                        </a:rPr>
                        <a:t>65.8</a:t>
                      </a:r>
                      <a:endParaRPr sz="2000">
                        <a:latin typeface="Arial"/>
                        <a:cs typeface="Arial"/>
                      </a:endParaRPr>
                    </a:p>
                  </a:txBody>
                  <a:tcPr marL="0" marR="0" marT="0" marB="0"/>
                </a:tc>
                <a:tc>
                  <a:txBody>
                    <a:bodyPr/>
                    <a:lstStyle/>
                    <a:p>
                      <a:pPr marL="11430" algn="ctr">
                        <a:lnSpc>
                          <a:spcPts val="2270"/>
                        </a:lnSpc>
                      </a:pPr>
                      <a:r>
                        <a:rPr sz="2000" b="1" spc="-20" dirty="0">
                          <a:solidFill>
                            <a:srgbClr val="009590"/>
                          </a:solidFill>
                          <a:latin typeface="Arial"/>
                          <a:cs typeface="Arial"/>
                        </a:rPr>
                        <a:t>70.1</a:t>
                      </a:r>
                      <a:endParaRPr sz="2000">
                        <a:latin typeface="Arial"/>
                        <a:cs typeface="Arial"/>
                      </a:endParaRPr>
                    </a:p>
                  </a:txBody>
                  <a:tcPr marL="0" marR="0" marT="0" marB="0"/>
                </a:tc>
                <a:tc>
                  <a:txBody>
                    <a:bodyPr/>
                    <a:lstStyle/>
                    <a:p>
                      <a:pPr marL="220345" algn="ctr">
                        <a:lnSpc>
                          <a:spcPts val="2270"/>
                        </a:lnSpc>
                      </a:pPr>
                      <a:r>
                        <a:rPr sz="2000" b="1" spc="-20" dirty="0">
                          <a:solidFill>
                            <a:srgbClr val="009590"/>
                          </a:solidFill>
                          <a:latin typeface="Arial"/>
                          <a:cs typeface="Arial"/>
                        </a:rPr>
                        <a:t>79.6</a:t>
                      </a:r>
                      <a:endParaRPr sz="2000">
                        <a:latin typeface="Arial"/>
                        <a:cs typeface="Arial"/>
                      </a:endParaRPr>
                    </a:p>
                  </a:txBody>
                  <a:tcPr marL="0" marR="0" marT="0" marB="0"/>
                </a:tc>
                <a:extLst>
                  <a:ext uri="{0D108BD9-81ED-4DB2-BD59-A6C34878D82A}">
                    <a16:rowId xmlns:a16="http://schemas.microsoft.com/office/drawing/2014/main" val="10001"/>
                  </a:ext>
                </a:extLst>
              </a:tr>
              <a:tr h="183515">
                <a:tc>
                  <a:txBody>
                    <a:bodyPr/>
                    <a:lstStyle/>
                    <a:p>
                      <a:pPr marR="21336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0.4</a:t>
                      </a:r>
                      <a:endParaRPr sz="1200">
                        <a:latin typeface="Arial"/>
                        <a:cs typeface="Arial"/>
                      </a:endParaRPr>
                    </a:p>
                  </a:txBody>
                  <a:tcPr marL="0" marR="0" marT="0" marB="0"/>
                </a:tc>
                <a:tc>
                  <a:txBody>
                    <a:bodyPr/>
                    <a:lstStyle/>
                    <a:p>
                      <a:pPr marR="762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1.8</a:t>
                      </a:r>
                      <a:endParaRPr sz="1200">
                        <a:latin typeface="Arial"/>
                        <a:cs typeface="Arial"/>
                      </a:endParaRPr>
                    </a:p>
                  </a:txBody>
                  <a:tcPr marL="0" marR="0" marT="0" marB="0"/>
                </a:tc>
                <a:tc>
                  <a:txBody>
                    <a:bodyPr/>
                    <a:lstStyle/>
                    <a:p>
                      <a:pPr marL="1143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2.0</a:t>
                      </a:r>
                      <a:endParaRPr sz="1200">
                        <a:latin typeface="Arial"/>
                        <a:cs typeface="Arial"/>
                      </a:endParaRPr>
                    </a:p>
                  </a:txBody>
                  <a:tcPr marL="0" marR="0" marT="0" marB="0"/>
                </a:tc>
                <a:tc>
                  <a:txBody>
                    <a:bodyPr/>
                    <a:lstStyle/>
                    <a:p>
                      <a:pPr marL="21971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1.3</a:t>
                      </a:r>
                      <a:endParaRPr sz="1200">
                        <a:latin typeface="Arial"/>
                        <a:cs typeface="Arial"/>
                      </a:endParaRPr>
                    </a:p>
                  </a:txBody>
                  <a:tcPr marL="0" marR="0" marT="0" marB="0"/>
                </a:tc>
                <a:extLst>
                  <a:ext uri="{0D108BD9-81ED-4DB2-BD59-A6C34878D82A}">
                    <a16:rowId xmlns:a16="http://schemas.microsoft.com/office/drawing/2014/main" val="10002"/>
                  </a:ext>
                </a:extLst>
              </a:tr>
              <a:tr h="182880">
                <a:tc>
                  <a:txBody>
                    <a:bodyPr/>
                    <a:lstStyle/>
                    <a:p>
                      <a:pPr marL="344170">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R="508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L="1397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L="22225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extLst>
                  <a:ext uri="{0D108BD9-81ED-4DB2-BD59-A6C34878D82A}">
                    <a16:rowId xmlns:a16="http://schemas.microsoft.com/office/drawing/2014/main" val="10003"/>
                  </a:ext>
                </a:extLst>
              </a:tr>
              <a:tr h="182245">
                <a:tc>
                  <a:txBody>
                    <a:bodyPr/>
                    <a:lstStyle/>
                    <a:p>
                      <a:pPr marL="31750">
                        <a:lnSpc>
                          <a:spcPts val="1340"/>
                        </a:lnSpc>
                      </a:pP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5" dirty="0">
                          <a:solidFill>
                            <a:srgbClr val="5C5B5A"/>
                          </a:solidFill>
                          <a:latin typeface="Arial"/>
                          <a:cs typeface="Arial"/>
                        </a:rPr>
                        <a:t> </a:t>
                      </a:r>
                      <a:r>
                        <a:rPr sz="1200" dirty="0">
                          <a:solidFill>
                            <a:srgbClr val="5C5B5A"/>
                          </a:solidFill>
                          <a:latin typeface="Arial"/>
                          <a:cs typeface="Arial"/>
                        </a:rPr>
                        <a:t>get</a:t>
                      </a:r>
                      <a:r>
                        <a:rPr sz="1200" spc="-15" dirty="0">
                          <a:solidFill>
                            <a:srgbClr val="5C5B5A"/>
                          </a:solidFill>
                          <a:latin typeface="Arial"/>
                          <a:cs typeface="Arial"/>
                        </a:rPr>
                        <a:t> </a:t>
                      </a:r>
                      <a:r>
                        <a:rPr sz="1200" dirty="0">
                          <a:solidFill>
                            <a:srgbClr val="5C5B5A"/>
                          </a:solidFill>
                          <a:latin typeface="Arial"/>
                          <a:cs typeface="Arial"/>
                        </a:rPr>
                        <a:t>the</a:t>
                      </a:r>
                      <a:r>
                        <a:rPr sz="1200" spc="-5" dirty="0">
                          <a:solidFill>
                            <a:srgbClr val="5C5B5A"/>
                          </a:solidFill>
                          <a:latin typeface="Arial"/>
                          <a:cs typeface="Arial"/>
                        </a:rPr>
                        <a:t> </a:t>
                      </a:r>
                      <a:r>
                        <a:rPr sz="1200" spc="-20" dirty="0">
                          <a:solidFill>
                            <a:srgbClr val="5C5B5A"/>
                          </a:solidFill>
                          <a:latin typeface="Arial"/>
                          <a:cs typeface="Arial"/>
                        </a:rPr>
                        <a:t>right</a:t>
                      </a:r>
                      <a:endParaRPr sz="1200">
                        <a:latin typeface="Arial"/>
                        <a:cs typeface="Arial"/>
                      </a:endParaRPr>
                    </a:p>
                  </a:txBody>
                  <a:tcPr marL="0" marR="0" marT="0" marB="0"/>
                </a:tc>
                <a:tc>
                  <a:txBody>
                    <a:bodyPr/>
                    <a:lstStyle/>
                    <a:p>
                      <a:pPr marR="8255" algn="ctr">
                        <a:lnSpc>
                          <a:spcPts val="1340"/>
                        </a:lnSpc>
                      </a:pPr>
                      <a:r>
                        <a:rPr sz="1200" dirty="0">
                          <a:solidFill>
                            <a:srgbClr val="5C5B5A"/>
                          </a:solidFill>
                          <a:latin typeface="Arial"/>
                          <a:cs typeface="Arial"/>
                        </a:rPr>
                        <a:t>‘I know</a:t>
                      </a:r>
                      <a:r>
                        <a:rPr sz="1200" spc="-15" dirty="0">
                          <a:solidFill>
                            <a:srgbClr val="5C5B5A"/>
                          </a:solidFill>
                          <a:latin typeface="Arial"/>
                          <a:cs typeface="Arial"/>
                        </a:rPr>
                        <a:t> </a:t>
                      </a:r>
                      <a:r>
                        <a:rPr sz="1200" spc="-10" dirty="0">
                          <a:solidFill>
                            <a:srgbClr val="5C5B5A"/>
                          </a:solidFill>
                          <a:latin typeface="Arial"/>
                          <a:cs typeface="Arial"/>
                        </a:rPr>
                        <a:t>enough</a:t>
                      </a:r>
                      <a:endParaRPr sz="1200">
                        <a:latin typeface="Arial"/>
                        <a:cs typeface="Arial"/>
                      </a:endParaRPr>
                    </a:p>
                  </a:txBody>
                  <a:tcPr marL="0" marR="0" marT="0" marB="0"/>
                </a:tc>
                <a:tc>
                  <a:txBody>
                    <a:bodyPr/>
                    <a:lstStyle/>
                    <a:p>
                      <a:pPr marL="13970" algn="ctr">
                        <a:lnSpc>
                          <a:spcPts val="1340"/>
                        </a:lnSpc>
                      </a:pP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10" dirty="0">
                          <a:solidFill>
                            <a:srgbClr val="5C5B5A"/>
                          </a:solidFill>
                          <a:latin typeface="Arial"/>
                          <a:cs typeface="Arial"/>
                        </a:rPr>
                        <a:t> </a:t>
                      </a:r>
                      <a:r>
                        <a:rPr sz="1200" dirty="0">
                          <a:solidFill>
                            <a:srgbClr val="5C5B5A"/>
                          </a:solidFill>
                          <a:latin typeface="Arial"/>
                          <a:cs typeface="Arial"/>
                        </a:rPr>
                        <a:t>look</a:t>
                      </a:r>
                      <a:r>
                        <a:rPr sz="1200" spc="-25" dirty="0">
                          <a:solidFill>
                            <a:srgbClr val="5C5B5A"/>
                          </a:solidFill>
                          <a:latin typeface="Arial"/>
                          <a:cs typeface="Arial"/>
                        </a:rPr>
                        <a:t> </a:t>
                      </a:r>
                      <a:r>
                        <a:rPr sz="1200" dirty="0">
                          <a:solidFill>
                            <a:srgbClr val="5C5B5A"/>
                          </a:solidFill>
                          <a:latin typeface="Arial"/>
                          <a:cs typeface="Arial"/>
                        </a:rPr>
                        <a:t>after</a:t>
                      </a:r>
                      <a:r>
                        <a:rPr sz="1200" spc="-30" dirty="0">
                          <a:solidFill>
                            <a:srgbClr val="5C5B5A"/>
                          </a:solidFill>
                          <a:latin typeface="Arial"/>
                          <a:cs typeface="Arial"/>
                        </a:rPr>
                        <a:t> </a:t>
                      </a:r>
                      <a:r>
                        <a:rPr sz="1200" spc="-25" dirty="0">
                          <a:solidFill>
                            <a:srgbClr val="5C5B5A"/>
                          </a:solidFill>
                          <a:latin typeface="Arial"/>
                          <a:cs typeface="Arial"/>
                        </a:rPr>
                        <a:t>my</a:t>
                      </a:r>
                      <a:endParaRPr sz="1200">
                        <a:latin typeface="Arial"/>
                        <a:cs typeface="Arial"/>
                      </a:endParaRPr>
                    </a:p>
                  </a:txBody>
                  <a:tcPr marL="0" marR="0" marT="0" marB="0"/>
                </a:tc>
                <a:tc>
                  <a:txBody>
                    <a:bodyPr/>
                    <a:lstStyle/>
                    <a:p>
                      <a:pPr marL="219075" algn="ctr">
                        <a:lnSpc>
                          <a:spcPts val="1340"/>
                        </a:lnSpc>
                      </a:pPr>
                      <a:r>
                        <a:rPr sz="1200" dirty="0">
                          <a:solidFill>
                            <a:srgbClr val="5C5B5A"/>
                          </a:solidFill>
                          <a:latin typeface="Arial"/>
                          <a:cs typeface="Arial"/>
                        </a:rPr>
                        <a:t>‘I</a:t>
                      </a:r>
                      <a:r>
                        <a:rPr sz="1200" spc="-15" dirty="0">
                          <a:solidFill>
                            <a:srgbClr val="5C5B5A"/>
                          </a:solidFill>
                          <a:latin typeface="Arial"/>
                          <a:cs typeface="Arial"/>
                        </a:rPr>
                        <a:t> </a:t>
                      </a:r>
                      <a:r>
                        <a:rPr sz="1200" dirty="0">
                          <a:solidFill>
                            <a:srgbClr val="5C5B5A"/>
                          </a:solidFill>
                          <a:latin typeface="Arial"/>
                          <a:cs typeface="Arial"/>
                        </a:rPr>
                        <a:t>am</a:t>
                      </a:r>
                      <a:r>
                        <a:rPr sz="1200" spc="-15" dirty="0">
                          <a:solidFill>
                            <a:srgbClr val="5C5B5A"/>
                          </a:solidFill>
                          <a:latin typeface="Arial"/>
                          <a:cs typeface="Arial"/>
                        </a:rPr>
                        <a:t> </a:t>
                      </a:r>
                      <a:r>
                        <a:rPr sz="1200" dirty="0">
                          <a:solidFill>
                            <a:srgbClr val="5C5B5A"/>
                          </a:solidFill>
                          <a:latin typeface="Arial"/>
                          <a:cs typeface="Arial"/>
                        </a:rPr>
                        <a:t>involved</a:t>
                      </a:r>
                      <a:r>
                        <a:rPr sz="1200" spc="-25" dirty="0">
                          <a:solidFill>
                            <a:srgbClr val="5C5B5A"/>
                          </a:solidFill>
                          <a:latin typeface="Arial"/>
                          <a:cs typeface="Arial"/>
                        </a:rPr>
                        <a:t> in</a:t>
                      </a:r>
                      <a:endParaRPr sz="1200">
                        <a:latin typeface="Arial"/>
                        <a:cs typeface="Arial"/>
                      </a:endParaRPr>
                    </a:p>
                  </a:txBody>
                  <a:tcPr marL="0" marR="0" marT="0" marB="0"/>
                </a:tc>
                <a:extLst>
                  <a:ext uri="{0D108BD9-81ED-4DB2-BD59-A6C34878D82A}">
                    <a16:rowId xmlns:a16="http://schemas.microsoft.com/office/drawing/2014/main" val="10004"/>
                  </a:ext>
                </a:extLst>
              </a:tr>
              <a:tr h="176530">
                <a:tc>
                  <a:txBody>
                    <a:bodyPr/>
                    <a:lstStyle/>
                    <a:p>
                      <a:pPr marL="124460">
                        <a:lnSpc>
                          <a:spcPts val="1290"/>
                        </a:lnSpc>
                      </a:pPr>
                      <a:r>
                        <a:rPr sz="1200" dirty="0">
                          <a:solidFill>
                            <a:srgbClr val="5C5B5A"/>
                          </a:solidFill>
                          <a:latin typeface="Arial"/>
                          <a:cs typeface="Arial"/>
                        </a:rPr>
                        <a:t>help</a:t>
                      </a:r>
                      <a:r>
                        <a:rPr sz="1200" spc="-20" dirty="0">
                          <a:solidFill>
                            <a:srgbClr val="5C5B5A"/>
                          </a:solidFill>
                          <a:latin typeface="Arial"/>
                          <a:cs typeface="Arial"/>
                        </a:rPr>
                        <a:t> </a:t>
                      </a:r>
                      <a:r>
                        <a:rPr sz="1200" dirty="0">
                          <a:solidFill>
                            <a:srgbClr val="5C5B5A"/>
                          </a:solidFill>
                          <a:latin typeface="Arial"/>
                          <a:cs typeface="Arial"/>
                        </a:rPr>
                        <a:t>if</a:t>
                      </a:r>
                      <a:r>
                        <a:rPr sz="1200" spc="5" dirty="0">
                          <a:solidFill>
                            <a:srgbClr val="5C5B5A"/>
                          </a:solidFill>
                          <a:latin typeface="Arial"/>
                          <a:cs typeface="Arial"/>
                        </a:rPr>
                        <a:t> </a:t>
                      </a: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need</a:t>
                      </a:r>
                      <a:r>
                        <a:rPr sz="1200" spc="-30" dirty="0">
                          <a:solidFill>
                            <a:srgbClr val="5C5B5A"/>
                          </a:solidFill>
                          <a:latin typeface="Arial"/>
                          <a:cs typeface="Arial"/>
                        </a:rPr>
                        <a:t> </a:t>
                      </a:r>
                      <a:r>
                        <a:rPr sz="1200" spc="-25" dirty="0">
                          <a:solidFill>
                            <a:srgbClr val="5C5B5A"/>
                          </a:solidFill>
                          <a:latin typeface="Arial"/>
                          <a:cs typeface="Arial"/>
                        </a:rPr>
                        <a:t>it’</a:t>
                      </a:r>
                      <a:endParaRPr sz="1200">
                        <a:latin typeface="Arial"/>
                        <a:cs typeface="Arial"/>
                      </a:endParaRPr>
                    </a:p>
                  </a:txBody>
                  <a:tcPr marL="0" marR="0" marT="0" marB="0"/>
                </a:tc>
                <a:tc>
                  <a:txBody>
                    <a:bodyPr/>
                    <a:lstStyle/>
                    <a:p>
                      <a:pPr marR="6350" algn="ctr">
                        <a:lnSpc>
                          <a:spcPts val="1290"/>
                        </a:lnSpc>
                      </a:pPr>
                      <a:r>
                        <a:rPr sz="1200" dirty="0">
                          <a:solidFill>
                            <a:srgbClr val="5C5B5A"/>
                          </a:solidFill>
                          <a:latin typeface="Arial"/>
                          <a:cs typeface="Arial"/>
                        </a:rPr>
                        <a:t>about</a:t>
                      </a:r>
                      <a:r>
                        <a:rPr sz="1200" spc="-45" dirty="0">
                          <a:solidFill>
                            <a:srgbClr val="5C5B5A"/>
                          </a:solidFill>
                          <a:latin typeface="Arial"/>
                          <a:cs typeface="Arial"/>
                        </a:rPr>
                        <a:t> </a:t>
                      </a:r>
                      <a:r>
                        <a:rPr sz="1200" dirty="0">
                          <a:solidFill>
                            <a:srgbClr val="5C5B5A"/>
                          </a:solidFill>
                          <a:latin typeface="Arial"/>
                          <a:cs typeface="Arial"/>
                        </a:rPr>
                        <a:t>my</a:t>
                      </a:r>
                      <a:r>
                        <a:rPr sz="1200" spc="-5" dirty="0">
                          <a:solidFill>
                            <a:srgbClr val="5C5B5A"/>
                          </a:solidFill>
                          <a:latin typeface="Arial"/>
                          <a:cs typeface="Arial"/>
                        </a:rPr>
                        <a:t> </a:t>
                      </a:r>
                      <a:r>
                        <a:rPr sz="1200" spc="-10" dirty="0">
                          <a:solidFill>
                            <a:srgbClr val="5C5B5A"/>
                          </a:solidFill>
                          <a:latin typeface="Arial"/>
                          <a:cs typeface="Arial"/>
                        </a:rPr>
                        <a:t>health’</a:t>
                      </a:r>
                      <a:endParaRPr sz="1200">
                        <a:latin typeface="Arial"/>
                        <a:cs typeface="Arial"/>
                      </a:endParaRPr>
                    </a:p>
                  </a:txBody>
                  <a:tcPr marL="0" marR="0" marT="0" marB="0"/>
                </a:tc>
                <a:tc>
                  <a:txBody>
                    <a:bodyPr/>
                    <a:lstStyle/>
                    <a:p>
                      <a:pPr marL="12700" algn="ctr">
                        <a:lnSpc>
                          <a:spcPts val="1290"/>
                        </a:lnSpc>
                      </a:pPr>
                      <a:r>
                        <a:rPr sz="1200" spc="-10" dirty="0">
                          <a:solidFill>
                            <a:srgbClr val="5C5B5A"/>
                          </a:solidFill>
                          <a:latin typeface="Arial"/>
                          <a:cs typeface="Arial"/>
                        </a:rPr>
                        <a:t>health’</a:t>
                      </a:r>
                      <a:endParaRPr sz="1200">
                        <a:latin typeface="Arial"/>
                        <a:cs typeface="Arial"/>
                      </a:endParaRPr>
                    </a:p>
                  </a:txBody>
                  <a:tcPr marL="0" marR="0" marT="0" marB="0"/>
                </a:tc>
                <a:tc>
                  <a:txBody>
                    <a:bodyPr/>
                    <a:lstStyle/>
                    <a:p>
                      <a:pPr marL="220345" algn="ctr">
                        <a:lnSpc>
                          <a:spcPts val="1290"/>
                        </a:lnSpc>
                      </a:pPr>
                      <a:r>
                        <a:rPr sz="1200" dirty="0">
                          <a:solidFill>
                            <a:srgbClr val="5C5B5A"/>
                          </a:solidFill>
                          <a:latin typeface="Arial"/>
                          <a:cs typeface="Arial"/>
                        </a:rPr>
                        <a:t>decisions</a:t>
                      </a:r>
                      <a:r>
                        <a:rPr sz="1200" spc="-50"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spc="-25" dirty="0">
                          <a:solidFill>
                            <a:srgbClr val="5C5B5A"/>
                          </a:solidFill>
                          <a:latin typeface="Arial"/>
                          <a:cs typeface="Arial"/>
                        </a:rPr>
                        <a:t>me’</a:t>
                      </a:r>
                      <a:endParaRPr sz="1200">
                        <a:latin typeface="Arial"/>
                        <a:cs typeface="Arial"/>
                      </a:endParaRPr>
                    </a:p>
                  </a:txBody>
                  <a:tcPr marL="0" marR="0" marT="0" marB="0"/>
                </a:tc>
                <a:extLst>
                  <a:ext uri="{0D108BD9-81ED-4DB2-BD59-A6C34878D82A}">
                    <a16:rowId xmlns:a16="http://schemas.microsoft.com/office/drawing/2014/main" val="10005"/>
                  </a:ext>
                </a:extLst>
              </a:tr>
            </a:tbl>
          </a:graphicData>
        </a:graphic>
      </p:graphicFrame>
      <p:grpSp>
        <p:nvGrpSpPr>
          <p:cNvPr id="6" name="object 6"/>
          <p:cNvGrpSpPr/>
          <p:nvPr/>
        </p:nvGrpSpPr>
        <p:grpSpPr>
          <a:xfrm>
            <a:off x="4778628" y="3277108"/>
            <a:ext cx="5418455" cy="513715"/>
            <a:chOff x="4778628" y="3277108"/>
            <a:chExt cx="5418455" cy="513715"/>
          </a:xfrm>
        </p:grpSpPr>
        <p:sp>
          <p:nvSpPr>
            <p:cNvPr id="7" name="object 7"/>
            <p:cNvSpPr/>
            <p:nvPr/>
          </p:nvSpPr>
          <p:spPr>
            <a:xfrm>
              <a:off x="4778629" y="3307714"/>
              <a:ext cx="3473450" cy="483234"/>
            </a:xfrm>
            <a:custGeom>
              <a:avLst/>
              <a:gdLst/>
              <a:ahLst/>
              <a:cxnLst/>
              <a:rect l="l" t="t" r="r" b="b"/>
              <a:pathLst>
                <a:path w="3473450" h="483235">
                  <a:moveTo>
                    <a:pt x="3473450" y="0"/>
                  </a:moveTo>
                  <a:lnTo>
                    <a:pt x="3451225" y="0"/>
                  </a:lnTo>
                  <a:lnTo>
                    <a:pt x="3451225" y="230251"/>
                  </a:lnTo>
                  <a:lnTo>
                    <a:pt x="2607818" y="230251"/>
                  </a:lnTo>
                  <a:lnTo>
                    <a:pt x="2585593" y="230251"/>
                  </a:lnTo>
                  <a:lnTo>
                    <a:pt x="1643507" y="230251"/>
                  </a:lnTo>
                  <a:lnTo>
                    <a:pt x="1643507" y="0"/>
                  </a:lnTo>
                  <a:lnTo>
                    <a:pt x="1621282" y="0"/>
                  </a:lnTo>
                  <a:lnTo>
                    <a:pt x="1621282" y="230251"/>
                  </a:lnTo>
                  <a:lnTo>
                    <a:pt x="22225" y="230251"/>
                  </a:lnTo>
                  <a:lnTo>
                    <a:pt x="22225" y="0"/>
                  </a:lnTo>
                  <a:lnTo>
                    <a:pt x="0" y="0"/>
                  </a:lnTo>
                  <a:lnTo>
                    <a:pt x="0" y="252476"/>
                  </a:lnTo>
                  <a:lnTo>
                    <a:pt x="1621282" y="252476"/>
                  </a:lnTo>
                  <a:lnTo>
                    <a:pt x="2585593" y="252476"/>
                  </a:lnTo>
                  <a:lnTo>
                    <a:pt x="2585593" y="406527"/>
                  </a:lnTo>
                  <a:lnTo>
                    <a:pt x="2558669" y="406527"/>
                  </a:lnTo>
                  <a:lnTo>
                    <a:pt x="2596769" y="482727"/>
                  </a:lnTo>
                  <a:lnTo>
                    <a:pt x="2628519" y="419227"/>
                  </a:lnTo>
                  <a:lnTo>
                    <a:pt x="2634869" y="406527"/>
                  </a:lnTo>
                  <a:lnTo>
                    <a:pt x="2607818" y="406527"/>
                  </a:lnTo>
                  <a:lnTo>
                    <a:pt x="2607818" y="252476"/>
                  </a:lnTo>
                  <a:lnTo>
                    <a:pt x="3473450" y="252476"/>
                  </a:lnTo>
                  <a:lnTo>
                    <a:pt x="3473450" y="230251"/>
                  </a:lnTo>
                  <a:lnTo>
                    <a:pt x="3473450" y="0"/>
                  </a:lnTo>
                  <a:close/>
                </a:path>
              </a:pathLst>
            </a:custGeom>
            <a:solidFill>
              <a:srgbClr val="009590"/>
            </a:solidFill>
          </p:spPr>
          <p:txBody>
            <a:bodyPr wrap="square" lIns="0" tIns="0" rIns="0" bIns="0" rtlCol="0"/>
            <a:lstStyle/>
            <a:p>
              <a:endParaRPr/>
            </a:p>
          </p:txBody>
        </p:sp>
        <p:sp>
          <p:nvSpPr>
            <p:cNvPr id="8" name="object 8"/>
            <p:cNvSpPr/>
            <p:nvPr/>
          </p:nvSpPr>
          <p:spPr>
            <a:xfrm>
              <a:off x="10185653" y="3277108"/>
              <a:ext cx="0" cy="272415"/>
            </a:xfrm>
            <a:custGeom>
              <a:avLst/>
              <a:gdLst/>
              <a:ahLst/>
              <a:cxnLst/>
              <a:rect l="l" t="t" r="r" b="b"/>
              <a:pathLst>
                <a:path h="272414">
                  <a:moveTo>
                    <a:pt x="0" y="272033"/>
                  </a:moveTo>
                  <a:lnTo>
                    <a:pt x="0" y="0"/>
                  </a:lnTo>
                </a:path>
              </a:pathLst>
            </a:custGeom>
            <a:ln w="22225">
              <a:solidFill>
                <a:srgbClr val="009590"/>
              </a:solidFill>
            </a:ln>
          </p:spPr>
          <p:txBody>
            <a:bodyPr wrap="square" lIns="0" tIns="0" rIns="0" bIns="0" rtlCol="0"/>
            <a:lstStyle/>
            <a:p>
              <a:endParaRPr/>
            </a:p>
          </p:txBody>
        </p:sp>
        <p:sp>
          <p:nvSpPr>
            <p:cNvPr id="9" name="object 9"/>
            <p:cNvSpPr/>
            <p:nvPr/>
          </p:nvSpPr>
          <p:spPr>
            <a:xfrm>
              <a:off x="7360030" y="3542425"/>
              <a:ext cx="2824480" cy="182880"/>
            </a:xfrm>
            <a:custGeom>
              <a:avLst/>
              <a:gdLst/>
              <a:ahLst/>
              <a:cxnLst/>
              <a:rect l="l" t="t" r="r" b="b"/>
              <a:pathLst>
                <a:path w="2824479" h="182879">
                  <a:moveTo>
                    <a:pt x="2824120" y="0"/>
                  </a:moveTo>
                  <a:lnTo>
                    <a:pt x="0" y="0"/>
                  </a:lnTo>
                  <a:lnTo>
                    <a:pt x="0" y="182710"/>
                  </a:lnTo>
                  <a:lnTo>
                    <a:pt x="22223" y="182710"/>
                  </a:lnTo>
                  <a:lnTo>
                    <a:pt x="22223" y="10885"/>
                  </a:lnTo>
                  <a:lnTo>
                    <a:pt x="11111" y="10885"/>
                  </a:lnTo>
                  <a:lnTo>
                    <a:pt x="22223" y="5442"/>
                  </a:lnTo>
                  <a:lnTo>
                    <a:pt x="2824120" y="5443"/>
                  </a:lnTo>
                  <a:lnTo>
                    <a:pt x="2824120" y="0"/>
                  </a:lnTo>
                  <a:close/>
                </a:path>
                <a:path w="2824479" h="182879">
                  <a:moveTo>
                    <a:pt x="22223" y="5442"/>
                  </a:moveTo>
                  <a:lnTo>
                    <a:pt x="11111" y="10885"/>
                  </a:lnTo>
                  <a:lnTo>
                    <a:pt x="22223" y="10885"/>
                  </a:lnTo>
                  <a:lnTo>
                    <a:pt x="22223" y="5442"/>
                  </a:lnTo>
                  <a:close/>
                </a:path>
                <a:path w="2824479" h="182879">
                  <a:moveTo>
                    <a:pt x="2824120" y="5443"/>
                  </a:moveTo>
                  <a:lnTo>
                    <a:pt x="22223" y="5442"/>
                  </a:lnTo>
                  <a:lnTo>
                    <a:pt x="22223" y="10885"/>
                  </a:lnTo>
                  <a:lnTo>
                    <a:pt x="2824120" y="10885"/>
                  </a:lnTo>
                  <a:lnTo>
                    <a:pt x="2824120" y="5443"/>
                  </a:lnTo>
                  <a:close/>
                </a:path>
              </a:pathLst>
            </a:custGeom>
            <a:solidFill>
              <a:srgbClr val="009590"/>
            </a:solidFill>
          </p:spPr>
          <p:txBody>
            <a:bodyPr wrap="square" lIns="0" tIns="0" rIns="0" bIns="0" rtlCol="0"/>
            <a:lstStyle/>
            <a:p>
              <a:endParaRPr/>
            </a:p>
          </p:txBody>
        </p:sp>
      </p:grpSp>
      <p:sp>
        <p:nvSpPr>
          <p:cNvPr id="10" name="object 10"/>
          <p:cNvSpPr txBox="1"/>
          <p:nvPr/>
        </p:nvSpPr>
        <p:spPr>
          <a:xfrm>
            <a:off x="4154170" y="3970782"/>
            <a:ext cx="6839584" cy="2098040"/>
          </a:xfrm>
          <a:prstGeom prst="rect">
            <a:avLst/>
          </a:prstGeom>
        </p:spPr>
        <p:txBody>
          <a:bodyPr vert="horz" wrap="square" lIns="0" tIns="12065" rIns="0" bIns="0" rtlCol="0">
            <a:spAutoFit/>
          </a:bodyPr>
          <a:lstStyle/>
          <a:p>
            <a:pPr algn="ctr">
              <a:lnSpc>
                <a:spcPts val="1855"/>
              </a:lnSpc>
              <a:spcBef>
                <a:spcPts val="95"/>
              </a:spcBef>
            </a:pPr>
            <a:r>
              <a:rPr sz="1600" b="1" dirty="0">
                <a:solidFill>
                  <a:srgbClr val="5C5B5A"/>
                </a:solidFill>
                <a:latin typeface="Arial"/>
                <a:cs typeface="Arial"/>
              </a:rPr>
              <a:t>Racially</a:t>
            </a:r>
            <a:r>
              <a:rPr sz="1600" b="1" spc="-40" dirty="0">
                <a:solidFill>
                  <a:srgbClr val="5C5B5A"/>
                </a:solidFill>
                <a:latin typeface="Arial"/>
                <a:cs typeface="Arial"/>
              </a:rPr>
              <a:t> </a:t>
            </a:r>
            <a:r>
              <a:rPr sz="1600" b="1" dirty="0">
                <a:solidFill>
                  <a:srgbClr val="5C5B5A"/>
                </a:solidFill>
                <a:latin typeface="Arial"/>
                <a:cs typeface="Arial"/>
              </a:rPr>
              <a:t>minoritised</a:t>
            </a:r>
            <a:r>
              <a:rPr sz="1600" b="1" spc="-25" dirty="0">
                <a:solidFill>
                  <a:srgbClr val="5C5B5A"/>
                </a:solidFill>
                <a:latin typeface="Arial"/>
                <a:cs typeface="Arial"/>
              </a:rPr>
              <a:t> </a:t>
            </a:r>
            <a:r>
              <a:rPr sz="1600" b="1" spc="-10" dirty="0">
                <a:solidFill>
                  <a:srgbClr val="5C5B5A"/>
                </a:solidFill>
                <a:latin typeface="Arial"/>
                <a:cs typeface="Arial"/>
              </a:rPr>
              <a:t>communities’</a:t>
            </a:r>
            <a:r>
              <a:rPr sz="1600" b="1" spc="-85" dirty="0">
                <a:solidFill>
                  <a:srgbClr val="5C5B5A"/>
                </a:solidFill>
                <a:latin typeface="Arial"/>
                <a:cs typeface="Arial"/>
              </a:rPr>
              <a:t> </a:t>
            </a:r>
            <a:r>
              <a:rPr sz="1600" b="1" dirty="0">
                <a:solidFill>
                  <a:srgbClr val="5C5B5A"/>
                </a:solidFill>
                <a:latin typeface="Arial"/>
                <a:cs typeface="Arial"/>
              </a:rPr>
              <a:t>health</a:t>
            </a:r>
            <a:r>
              <a:rPr sz="1600" b="1" spc="-50" dirty="0">
                <a:solidFill>
                  <a:srgbClr val="5C5B5A"/>
                </a:solidFill>
                <a:latin typeface="Arial"/>
                <a:cs typeface="Arial"/>
              </a:rPr>
              <a:t> </a:t>
            </a:r>
            <a:r>
              <a:rPr sz="1600" b="1" spc="-10" dirty="0">
                <a:solidFill>
                  <a:srgbClr val="5C5B5A"/>
                </a:solidFill>
                <a:latin typeface="Arial"/>
                <a:cs typeface="Arial"/>
              </a:rPr>
              <a:t>confidence</a:t>
            </a:r>
            <a:r>
              <a:rPr sz="1600" b="1" spc="-50" dirty="0">
                <a:solidFill>
                  <a:srgbClr val="5C5B5A"/>
                </a:solidFill>
                <a:latin typeface="Arial"/>
                <a:cs typeface="Arial"/>
              </a:rPr>
              <a:t> </a:t>
            </a:r>
            <a:r>
              <a:rPr sz="1600" b="1" dirty="0">
                <a:solidFill>
                  <a:srgbClr val="5C5B5A"/>
                </a:solidFill>
                <a:latin typeface="Arial"/>
                <a:cs typeface="Arial"/>
              </a:rPr>
              <a:t>score</a:t>
            </a:r>
            <a:r>
              <a:rPr sz="1600" b="1" spc="-50" dirty="0">
                <a:solidFill>
                  <a:srgbClr val="5C5B5A"/>
                </a:solidFill>
                <a:latin typeface="Arial"/>
                <a:cs typeface="Arial"/>
              </a:rPr>
              <a:t> </a:t>
            </a:r>
            <a:r>
              <a:rPr sz="1600" b="1" dirty="0">
                <a:solidFill>
                  <a:srgbClr val="5C5B5A"/>
                </a:solidFill>
                <a:latin typeface="Arial"/>
                <a:cs typeface="Arial"/>
              </a:rPr>
              <a:t>(out</a:t>
            </a:r>
            <a:r>
              <a:rPr sz="1600" b="1" spc="-40" dirty="0">
                <a:solidFill>
                  <a:srgbClr val="5C5B5A"/>
                </a:solidFill>
                <a:latin typeface="Arial"/>
                <a:cs typeface="Arial"/>
              </a:rPr>
              <a:t> </a:t>
            </a:r>
            <a:r>
              <a:rPr sz="1600" b="1" dirty="0">
                <a:solidFill>
                  <a:srgbClr val="5C5B5A"/>
                </a:solidFill>
                <a:latin typeface="Arial"/>
                <a:cs typeface="Arial"/>
              </a:rPr>
              <a:t>of</a:t>
            </a:r>
            <a:r>
              <a:rPr sz="1600" b="1" spc="-60" dirty="0">
                <a:solidFill>
                  <a:srgbClr val="5C5B5A"/>
                </a:solidFill>
                <a:latin typeface="Arial"/>
                <a:cs typeface="Arial"/>
              </a:rPr>
              <a:t> </a:t>
            </a:r>
            <a:r>
              <a:rPr sz="1600" b="1" spc="-20" dirty="0">
                <a:solidFill>
                  <a:srgbClr val="5C5B5A"/>
                </a:solidFill>
                <a:latin typeface="Arial"/>
                <a:cs typeface="Arial"/>
              </a:rPr>
              <a:t>100)</a:t>
            </a:r>
            <a:endParaRPr sz="1600">
              <a:latin typeface="Arial"/>
              <a:cs typeface="Arial"/>
            </a:endParaRPr>
          </a:p>
          <a:p>
            <a:pPr marL="5080" algn="ctr">
              <a:lnSpc>
                <a:spcPts val="7134"/>
              </a:lnSpc>
            </a:pPr>
            <a:r>
              <a:rPr sz="6000" b="1" spc="-20" dirty="0">
                <a:solidFill>
                  <a:srgbClr val="009590"/>
                </a:solidFill>
                <a:latin typeface="Arial"/>
                <a:cs typeface="Arial"/>
              </a:rPr>
              <a:t>70.7</a:t>
            </a:r>
            <a:endParaRPr sz="6000">
              <a:latin typeface="Arial"/>
              <a:cs typeface="Arial"/>
            </a:endParaRPr>
          </a:p>
          <a:p>
            <a:pPr marL="1905" algn="ctr">
              <a:lnSpc>
                <a:spcPts val="1900"/>
              </a:lnSpc>
              <a:spcBef>
                <a:spcPts val="130"/>
              </a:spcBef>
            </a:pPr>
            <a:r>
              <a:rPr sz="1600" b="1" dirty="0">
                <a:solidFill>
                  <a:srgbClr val="5C5B5A"/>
                </a:solidFill>
                <a:latin typeface="Arial"/>
                <a:cs typeface="Arial"/>
              </a:rPr>
              <a:t>This</a:t>
            </a:r>
            <a:r>
              <a:rPr sz="1600" b="1" spc="-20" dirty="0">
                <a:solidFill>
                  <a:srgbClr val="5C5B5A"/>
                </a:solidFill>
                <a:latin typeface="Arial"/>
                <a:cs typeface="Arial"/>
              </a:rPr>
              <a:t> </a:t>
            </a:r>
            <a:r>
              <a:rPr sz="1600" b="1" spc="-25" dirty="0">
                <a:solidFill>
                  <a:srgbClr val="5C5B5A"/>
                </a:solidFill>
                <a:latin typeface="Arial"/>
                <a:cs typeface="Arial"/>
              </a:rPr>
              <a:t>is</a:t>
            </a:r>
            <a:endParaRPr sz="1600">
              <a:latin typeface="Arial"/>
              <a:cs typeface="Arial"/>
            </a:endParaRPr>
          </a:p>
          <a:p>
            <a:pPr marL="2540" algn="ctr">
              <a:lnSpc>
                <a:spcPts val="3340"/>
              </a:lnSpc>
            </a:pPr>
            <a:r>
              <a:rPr sz="2800" b="1" spc="-10" dirty="0">
                <a:solidFill>
                  <a:srgbClr val="009590"/>
                </a:solidFill>
                <a:latin typeface="Arial"/>
                <a:cs typeface="Arial"/>
              </a:rPr>
              <a:t>-</a:t>
            </a:r>
            <a:r>
              <a:rPr sz="2800" b="1" spc="-25" dirty="0">
                <a:solidFill>
                  <a:srgbClr val="009590"/>
                </a:solidFill>
                <a:latin typeface="Arial"/>
                <a:cs typeface="Arial"/>
              </a:rPr>
              <a:t>1.4</a:t>
            </a:r>
            <a:endParaRPr sz="2800">
              <a:latin typeface="Arial"/>
              <a:cs typeface="Arial"/>
            </a:endParaRPr>
          </a:p>
          <a:p>
            <a:pPr marL="1905" algn="ctr">
              <a:lnSpc>
                <a:spcPct val="100000"/>
              </a:lnSpc>
              <a:spcBef>
                <a:spcPts val="35"/>
              </a:spcBef>
            </a:pPr>
            <a:r>
              <a:rPr sz="1600" b="1" dirty="0">
                <a:solidFill>
                  <a:srgbClr val="5C5B5A"/>
                </a:solidFill>
                <a:latin typeface="Arial"/>
                <a:cs typeface="Arial"/>
              </a:rPr>
              <a:t>points</a:t>
            </a:r>
            <a:r>
              <a:rPr sz="1600" b="1" spc="-25" dirty="0">
                <a:solidFill>
                  <a:srgbClr val="5C5B5A"/>
                </a:solidFill>
                <a:latin typeface="Arial"/>
                <a:cs typeface="Arial"/>
              </a:rPr>
              <a:t> </a:t>
            </a:r>
            <a:r>
              <a:rPr sz="1600" b="1" dirty="0">
                <a:solidFill>
                  <a:srgbClr val="5C5B5A"/>
                </a:solidFill>
                <a:latin typeface="Arial"/>
                <a:cs typeface="Arial"/>
              </a:rPr>
              <a:t>higher</a:t>
            </a:r>
            <a:r>
              <a:rPr sz="1600" b="1" spc="-25" dirty="0">
                <a:solidFill>
                  <a:srgbClr val="5C5B5A"/>
                </a:solidFill>
                <a:latin typeface="Arial"/>
                <a:cs typeface="Arial"/>
              </a:rPr>
              <a:t> </a:t>
            </a:r>
            <a:r>
              <a:rPr sz="1600" b="1" dirty="0">
                <a:solidFill>
                  <a:srgbClr val="5C5B5A"/>
                </a:solidFill>
                <a:latin typeface="Arial"/>
                <a:cs typeface="Arial"/>
              </a:rPr>
              <a:t>than</a:t>
            </a:r>
            <a:r>
              <a:rPr sz="1600" b="1" spc="-25" dirty="0">
                <a:solidFill>
                  <a:srgbClr val="5C5B5A"/>
                </a:solidFill>
                <a:latin typeface="Arial"/>
                <a:cs typeface="Arial"/>
              </a:rPr>
              <a:t> </a:t>
            </a:r>
            <a:r>
              <a:rPr sz="1600" b="1" dirty="0">
                <a:solidFill>
                  <a:srgbClr val="5C5B5A"/>
                </a:solidFill>
                <a:latin typeface="Arial"/>
                <a:cs typeface="Arial"/>
              </a:rPr>
              <a:t>in</a:t>
            </a:r>
            <a:r>
              <a:rPr sz="1600" b="1" spc="-35" dirty="0">
                <a:solidFill>
                  <a:srgbClr val="5C5B5A"/>
                </a:solidFill>
                <a:latin typeface="Arial"/>
                <a:cs typeface="Arial"/>
              </a:rPr>
              <a:t> </a:t>
            </a:r>
            <a:r>
              <a:rPr sz="1600" b="1" dirty="0">
                <a:solidFill>
                  <a:srgbClr val="5C5B5A"/>
                </a:solidFill>
                <a:latin typeface="Arial"/>
                <a:cs typeface="Arial"/>
              </a:rPr>
              <a:t>the</a:t>
            </a:r>
            <a:r>
              <a:rPr sz="1600" b="1" spc="-25" dirty="0">
                <a:solidFill>
                  <a:srgbClr val="5C5B5A"/>
                </a:solidFill>
                <a:latin typeface="Arial"/>
                <a:cs typeface="Arial"/>
              </a:rPr>
              <a:t> </a:t>
            </a:r>
            <a:r>
              <a:rPr sz="1600" b="1" dirty="0">
                <a:solidFill>
                  <a:srgbClr val="5C5B5A"/>
                </a:solidFill>
                <a:latin typeface="Arial"/>
                <a:cs typeface="Arial"/>
              </a:rPr>
              <a:t>overall</a:t>
            </a:r>
            <a:r>
              <a:rPr sz="1600" b="1" spc="15" dirty="0">
                <a:solidFill>
                  <a:srgbClr val="5C5B5A"/>
                </a:solidFill>
                <a:latin typeface="Arial"/>
                <a:cs typeface="Arial"/>
              </a:rPr>
              <a:t> </a:t>
            </a:r>
            <a:r>
              <a:rPr sz="1600" b="1" dirty="0">
                <a:solidFill>
                  <a:srgbClr val="5C5B5A"/>
                </a:solidFill>
                <a:latin typeface="Arial"/>
                <a:cs typeface="Arial"/>
              </a:rPr>
              <a:t>GM</a:t>
            </a:r>
            <a:r>
              <a:rPr sz="1600" b="1" spc="-25" dirty="0">
                <a:solidFill>
                  <a:srgbClr val="5C5B5A"/>
                </a:solidFill>
                <a:latin typeface="Arial"/>
                <a:cs typeface="Arial"/>
              </a:rPr>
              <a:t> </a:t>
            </a:r>
            <a:r>
              <a:rPr sz="1600" b="1" spc="-10" dirty="0">
                <a:solidFill>
                  <a:srgbClr val="5C5B5A"/>
                </a:solidFill>
                <a:latin typeface="Arial"/>
                <a:cs typeface="Arial"/>
              </a:rPr>
              <a:t>score</a:t>
            </a:r>
            <a:endParaRPr sz="1600">
              <a:latin typeface="Arial"/>
              <a:cs typeface="Arial"/>
            </a:endParaRPr>
          </a:p>
        </p:txBody>
      </p:sp>
      <p:sp>
        <p:nvSpPr>
          <p:cNvPr id="11" name="object 11"/>
          <p:cNvSpPr txBox="1"/>
          <p:nvPr/>
        </p:nvSpPr>
        <p:spPr>
          <a:xfrm>
            <a:off x="470408" y="6373774"/>
            <a:ext cx="446532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5" dirty="0">
                <a:solidFill>
                  <a:srgbClr val="7E7E7E"/>
                </a:solidFill>
                <a:latin typeface="Arial"/>
                <a:cs typeface="Arial"/>
              </a:rPr>
              <a:t> </a:t>
            </a:r>
            <a:r>
              <a:rPr sz="1000" dirty="0">
                <a:solidFill>
                  <a:srgbClr val="7E7E7E"/>
                </a:solidFill>
                <a:latin typeface="Arial"/>
                <a:cs typeface="Arial"/>
              </a:rPr>
              <a:t>base:</a:t>
            </a:r>
            <a:r>
              <a:rPr sz="1000" spc="-25" dirty="0">
                <a:solidFill>
                  <a:srgbClr val="7E7E7E"/>
                </a:solidFill>
                <a:latin typeface="Arial"/>
                <a:cs typeface="Arial"/>
              </a:rPr>
              <a:t> </a:t>
            </a:r>
            <a:r>
              <a:rPr sz="1000" dirty="0">
                <a:solidFill>
                  <a:srgbClr val="7E7E7E"/>
                </a:solidFill>
                <a:latin typeface="Arial"/>
                <a:cs typeface="Arial"/>
              </a:rPr>
              <a:t>Racially</a:t>
            </a:r>
            <a:r>
              <a:rPr sz="1000" spc="20" dirty="0">
                <a:solidFill>
                  <a:srgbClr val="7E7E7E"/>
                </a:solidFill>
                <a:latin typeface="Arial"/>
                <a:cs typeface="Arial"/>
              </a:rPr>
              <a:t> </a:t>
            </a:r>
            <a:r>
              <a:rPr sz="1000" spc="-10" dirty="0">
                <a:solidFill>
                  <a:srgbClr val="7E7E7E"/>
                </a:solidFill>
                <a:latin typeface="Arial"/>
                <a:cs typeface="Arial"/>
              </a:rPr>
              <a:t>minoritised communities</a:t>
            </a:r>
            <a:r>
              <a:rPr sz="1000" spc="-30"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244</a:t>
            </a:r>
            <a:r>
              <a:rPr sz="1000" spc="-10" dirty="0">
                <a:solidFill>
                  <a:srgbClr val="7E7E7E"/>
                </a:solidFill>
                <a:latin typeface="Arial"/>
                <a:cs typeface="Arial"/>
              </a:rPr>
              <a:t> </a:t>
            </a:r>
            <a:r>
              <a:rPr sz="1000" dirty="0">
                <a:solidFill>
                  <a:srgbClr val="7E7E7E"/>
                </a:solidFill>
                <a:latin typeface="Arial"/>
                <a:cs typeface="Arial"/>
              </a:rPr>
              <a:t>(Valid </a:t>
            </a:r>
            <a:r>
              <a:rPr sz="1000" spc="-10" dirty="0">
                <a:solidFill>
                  <a:srgbClr val="7E7E7E"/>
                </a:solidFill>
                <a:latin typeface="Arial"/>
                <a:cs typeface="Arial"/>
              </a:rPr>
              <a:t>responses)</a:t>
            </a:r>
            <a:endParaRPr sz="1000">
              <a:latin typeface="Arial"/>
              <a:cs typeface="Arial"/>
            </a:endParaRPr>
          </a:p>
        </p:txBody>
      </p:sp>
      <p:sp>
        <p:nvSpPr>
          <p:cNvPr id="12" name="object 12"/>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23</a:t>
            </a:r>
            <a:endParaRPr sz="1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680110" y="1361897"/>
            <a:ext cx="3027045"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FFFF"/>
                </a:solidFill>
              </a:rPr>
              <a:t>Good</a:t>
            </a:r>
            <a:r>
              <a:rPr sz="4400" spc="-20" dirty="0">
                <a:solidFill>
                  <a:srgbClr val="FFFFFF"/>
                </a:solidFill>
              </a:rPr>
              <a:t> Work</a:t>
            </a:r>
            <a:endParaRPr sz="4400"/>
          </a:p>
        </p:txBody>
      </p:sp>
      <p:graphicFrame>
        <p:nvGraphicFramePr>
          <p:cNvPr id="11" name="object 11"/>
          <p:cNvGraphicFramePr>
            <a:graphicFrameLocks noGrp="1"/>
          </p:cNvGraphicFramePr>
          <p:nvPr/>
        </p:nvGraphicFramePr>
        <p:xfrm>
          <a:off x="594613" y="3766565"/>
          <a:ext cx="4773295" cy="774063"/>
        </p:xfrm>
        <a:graphic>
          <a:graphicData uri="http://schemas.openxmlformats.org/drawingml/2006/table">
            <a:tbl>
              <a:tblPr firstRow="1" bandRow="1">
                <a:tableStyleId>{2D5ABB26-0587-4C30-8999-92F81FD0307C}</a:tableStyleId>
              </a:tblPr>
              <a:tblGrid>
                <a:gridCol w="3119120">
                  <a:extLst>
                    <a:ext uri="{9D8B030D-6E8A-4147-A177-3AD203B41FA5}">
                      <a16:colId xmlns:a16="http://schemas.microsoft.com/office/drawing/2014/main" val="20000"/>
                    </a:ext>
                  </a:extLst>
                </a:gridCol>
                <a:gridCol w="1654175">
                  <a:extLst>
                    <a:ext uri="{9D8B030D-6E8A-4147-A177-3AD203B41FA5}">
                      <a16:colId xmlns:a16="http://schemas.microsoft.com/office/drawing/2014/main" val="20001"/>
                    </a:ext>
                  </a:extLst>
                </a:gridCol>
              </a:tblGrid>
              <a:tr h="243204">
                <a:tc>
                  <a:txBody>
                    <a:bodyPr/>
                    <a:lstStyle/>
                    <a:p>
                      <a:pPr marL="31750">
                        <a:lnSpc>
                          <a:spcPts val="1550"/>
                        </a:lnSpc>
                      </a:pPr>
                      <a:r>
                        <a:rPr sz="1400" b="1" dirty="0">
                          <a:solidFill>
                            <a:srgbClr val="FFFFFF"/>
                          </a:solidFill>
                          <a:latin typeface="Arial"/>
                          <a:cs typeface="Arial"/>
                        </a:rPr>
                        <a:t>Overview</a:t>
                      </a:r>
                      <a:r>
                        <a:rPr sz="1400" b="1" spc="-45" dirty="0">
                          <a:solidFill>
                            <a:srgbClr val="FFFFFF"/>
                          </a:solidFill>
                          <a:latin typeface="Arial"/>
                          <a:cs typeface="Arial"/>
                        </a:rPr>
                        <a:t> </a:t>
                      </a:r>
                      <a:r>
                        <a:rPr sz="1400" b="1" dirty="0">
                          <a:solidFill>
                            <a:srgbClr val="FFFFFF"/>
                          </a:solidFill>
                          <a:latin typeface="Arial"/>
                          <a:cs typeface="Arial"/>
                        </a:rPr>
                        <a:t>and</a:t>
                      </a:r>
                      <a:r>
                        <a:rPr sz="1400" b="1" spc="-35" dirty="0">
                          <a:solidFill>
                            <a:srgbClr val="FFFFFF"/>
                          </a:solidFill>
                          <a:latin typeface="Arial"/>
                          <a:cs typeface="Arial"/>
                        </a:rPr>
                        <a:t> </a:t>
                      </a:r>
                      <a:r>
                        <a:rPr sz="1400" b="1" spc="-10" dirty="0">
                          <a:solidFill>
                            <a:srgbClr val="FFFFFF"/>
                          </a:solidFill>
                          <a:latin typeface="Arial"/>
                          <a:cs typeface="Arial"/>
                        </a:rPr>
                        <a:t>context</a:t>
                      </a:r>
                      <a:endParaRPr sz="1400">
                        <a:latin typeface="Arial"/>
                        <a:cs typeface="Arial"/>
                      </a:endParaRPr>
                    </a:p>
                  </a:txBody>
                  <a:tcPr marL="0" marR="0" marT="0" marB="0"/>
                </a:tc>
                <a:tc>
                  <a:txBody>
                    <a:bodyPr/>
                    <a:lstStyle/>
                    <a:p>
                      <a:pPr marL="704215">
                        <a:lnSpc>
                          <a:spcPts val="1550"/>
                        </a:lnSpc>
                      </a:pPr>
                      <a:r>
                        <a:rPr sz="1400" b="1" u="sng" dirty="0">
                          <a:solidFill>
                            <a:srgbClr val="FFFFFF"/>
                          </a:solidFill>
                          <a:uFill>
                            <a:solidFill>
                              <a:srgbClr val="FFFFFF"/>
                            </a:solidFill>
                          </a:uFill>
                          <a:latin typeface="Arial"/>
                          <a:cs typeface="Arial"/>
                          <a:hlinkClick r:id="rId6" action="ppaction://hlinksldjump"/>
                        </a:rPr>
                        <a:t>page</a:t>
                      </a:r>
                      <a:r>
                        <a:rPr sz="1400" b="1" u="sng" spc="-50" dirty="0">
                          <a:solidFill>
                            <a:srgbClr val="FFFFFF"/>
                          </a:solidFill>
                          <a:uFill>
                            <a:solidFill>
                              <a:srgbClr val="FFFFFF"/>
                            </a:solidFill>
                          </a:uFill>
                          <a:latin typeface="Arial"/>
                          <a:cs typeface="Arial"/>
                          <a:hlinkClick r:id="rId6" action="ppaction://hlinksldjump"/>
                        </a:rPr>
                        <a:t> </a:t>
                      </a:r>
                      <a:r>
                        <a:rPr sz="1400" b="1" u="sng" spc="-25" dirty="0">
                          <a:solidFill>
                            <a:srgbClr val="FFFFFF"/>
                          </a:solidFill>
                          <a:uFill>
                            <a:solidFill>
                              <a:srgbClr val="FFFFFF"/>
                            </a:solidFill>
                          </a:uFill>
                          <a:latin typeface="Arial"/>
                          <a:cs typeface="Arial"/>
                          <a:hlinkClick r:id="rId6" action="ppaction://hlinksldjump"/>
                        </a:rPr>
                        <a:t>25</a:t>
                      </a:r>
                      <a:endParaRPr sz="1400">
                        <a:latin typeface="Arial"/>
                        <a:cs typeface="Arial"/>
                      </a:endParaRPr>
                    </a:p>
                  </a:txBody>
                  <a:tcPr marL="0" marR="0" marT="0" marB="0"/>
                </a:tc>
                <a:extLst>
                  <a:ext uri="{0D108BD9-81ED-4DB2-BD59-A6C34878D82A}">
                    <a16:rowId xmlns:a16="http://schemas.microsoft.com/office/drawing/2014/main" val="10000"/>
                  </a:ext>
                </a:extLst>
              </a:tr>
              <a:tr h="287655">
                <a:tc>
                  <a:txBody>
                    <a:bodyPr/>
                    <a:lstStyle/>
                    <a:p>
                      <a:pPr marL="31750">
                        <a:lnSpc>
                          <a:spcPct val="100000"/>
                        </a:lnSpc>
                        <a:spcBef>
                          <a:spcPts val="220"/>
                        </a:spcBef>
                      </a:pPr>
                      <a:r>
                        <a:rPr sz="1400" b="1" dirty="0">
                          <a:solidFill>
                            <a:srgbClr val="FFFFFF"/>
                          </a:solidFill>
                          <a:latin typeface="Arial"/>
                          <a:cs typeface="Arial"/>
                        </a:rPr>
                        <a:t>Good</a:t>
                      </a:r>
                      <a:r>
                        <a:rPr sz="1400" b="1" spc="-35" dirty="0">
                          <a:solidFill>
                            <a:srgbClr val="FFFFFF"/>
                          </a:solidFill>
                          <a:latin typeface="Arial"/>
                          <a:cs typeface="Arial"/>
                        </a:rPr>
                        <a:t> </a:t>
                      </a:r>
                      <a:r>
                        <a:rPr sz="1400" b="1" dirty="0">
                          <a:solidFill>
                            <a:srgbClr val="FFFFFF"/>
                          </a:solidFill>
                          <a:latin typeface="Arial"/>
                          <a:cs typeface="Arial"/>
                        </a:rPr>
                        <a:t>work</a:t>
                      </a:r>
                      <a:r>
                        <a:rPr sz="1400" b="1" spc="-50" dirty="0">
                          <a:solidFill>
                            <a:srgbClr val="FFFFFF"/>
                          </a:solidFill>
                          <a:latin typeface="Arial"/>
                          <a:cs typeface="Arial"/>
                        </a:rPr>
                        <a:t> </a:t>
                      </a:r>
                      <a:r>
                        <a:rPr sz="1400" b="1" dirty="0">
                          <a:solidFill>
                            <a:srgbClr val="FFFFFF"/>
                          </a:solidFill>
                          <a:latin typeface="Arial"/>
                          <a:cs typeface="Arial"/>
                        </a:rPr>
                        <a:t>key</a:t>
                      </a:r>
                      <a:r>
                        <a:rPr sz="1400" b="1" spc="-30"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704215">
                        <a:lnSpc>
                          <a:spcPct val="100000"/>
                        </a:lnSpc>
                        <a:spcBef>
                          <a:spcPts val="220"/>
                        </a:spcBef>
                      </a:pPr>
                      <a:r>
                        <a:rPr sz="1400" b="1" u="sng" dirty="0">
                          <a:solidFill>
                            <a:srgbClr val="FFFFFF"/>
                          </a:solidFill>
                          <a:uFill>
                            <a:solidFill>
                              <a:srgbClr val="FFFFFF"/>
                            </a:solidFill>
                          </a:uFill>
                          <a:latin typeface="Arial"/>
                          <a:cs typeface="Arial"/>
                        </a:rPr>
                        <a:t>page</a:t>
                      </a:r>
                      <a:r>
                        <a:rPr sz="1400" b="1" u="sng" spc="-15" dirty="0">
                          <a:solidFill>
                            <a:srgbClr val="FFFFFF"/>
                          </a:solidFill>
                          <a:uFill>
                            <a:solidFill>
                              <a:srgbClr val="FFFFFF"/>
                            </a:solidFill>
                          </a:uFill>
                          <a:latin typeface="Arial"/>
                          <a:cs typeface="Arial"/>
                        </a:rPr>
                        <a:t> </a:t>
                      </a:r>
                      <a:r>
                        <a:rPr sz="1400" b="1" u="sng" spc="-10" dirty="0">
                          <a:solidFill>
                            <a:srgbClr val="FFFFFF"/>
                          </a:solidFill>
                          <a:uFill>
                            <a:solidFill>
                              <a:srgbClr val="FFFFFF"/>
                            </a:solidFill>
                          </a:uFill>
                          <a:latin typeface="Arial"/>
                          <a:cs typeface="Arial"/>
                        </a:rPr>
                        <a:t>26-</a:t>
                      </a:r>
                      <a:r>
                        <a:rPr sz="1400" b="1" u="sng" spc="-25" dirty="0">
                          <a:solidFill>
                            <a:srgbClr val="FFFFFF"/>
                          </a:solidFill>
                          <a:uFill>
                            <a:solidFill>
                              <a:srgbClr val="FFFFFF"/>
                            </a:solidFill>
                          </a:uFill>
                          <a:latin typeface="Arial"/>
                          <a:cs typeface="Arial"/>
                        </a:rPr>
                        <a:t>27</a:t>
                      </a:r>
                      <a:endParaRPr sz="1400">
                        <a:latin typeface="Arial"/>
                        <a:cs typeface="Arial"/>
                      </a:endParaRPr>
                    </a:p>
                  </a:txBody>
                  <a:tcPr marL="0" marR="0" marT="27940" marB="0"/>
                </a:tc>
                <a:extLst>
                  <a:ext uri="{0D108BD9-81ED-4DB2-BD59-A6C34878D82A}">
                    <a16:rowId xmlns:a16="http://schemas.microsoft.com/office/drawing/2014/main" val="10001"/>
                  </a:ext>
                </a:extLst>
              </a:tr>
              <a:tr h="243204">
                <a:tc>
                  <a:txBody>
                    <a:bodyPr/>
                    <a:lstStyle/>
                    <a:p>
                      <a:pPr marL="31750">
                        <a:lnSpc>
                          <a:spcPts val="1600"/>
                        </a:lnSpc>
                        <a:spcBef>
                          <a:spcPts val="220"/>
                        </a:spcBef>
                      </a:pPr>
                      <a:r>
                        <a:rPr sz="1400" b="1" dirty="0">
                          <a:solidFill>
                            <a:srgbClr val="FFFFFF"/>
                          </a:solidFill>
                          <a:latin typeface="Arial"/>
                          <a:cs typeface="Arial"/>
                        </a:rPr>
                        <a:t>Good</a:t>
                      </a:r>
                      <a:r>
                        <a:rPr sz="1400" b="1" spc="-40" dirty="0">
                          <a:solidFill>
                            <a:srgbClr val="FFFFFF"/>
                          </a:solidFill>
                          <a:latin typeface="Arial"/>
                          <a:cs typeface="Arial"/>
                        </a:rPr>
                        <a:t> </a:t>
                      </a:r>
                      <a:r>
                        <a:rPr sz="1400" b="1" dirty="0">
                          <a:solidFill>
                            <a:srgbClr val="FFFFFF"/>
                          </a:solidFill>
                          <a:latin typeface="Arial"/>
                          <a:cs typeface="Arial"/>
                        </a:rPr>
                        <a:t>work</a:t>
                      </a:r>
                      <a:r>
                        <a:rPr sz="1400" b="1" spc="-55" dirty="0">
                          <a:solidFill>
                            <a:srgbClr val="FFFFFF"/>
                          </a:solidFill>
                          <a:latin typeface="Arial"/>
                          <a:cs typeface="Arial"/>
                        </a:rPr>
                        <a:t> </a:t>
                      </a:r>
                      <a:r>
                        <a:rPr sz="1400" b="1" dirty="0">
                          <a:solidFill>
                            <a:srgbClr val="FFFFFF"/>
                          </a:solidFill>
                          <a:latin typeface="Arial"/>
                          <a:cs typeface="Arial"/>
                        </a:rPr>
                        <a:t>detailed</a:t>
                      </a:r>
                      <a:r>
                        <a:rPr sz="1400" b="1" spc="-60"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704215">
                        <a:lnSpc>
                          <a:spcPts val="1600"/>
                        </a:lnSpc>
                        <a:spcBef>
                          <a:spcPts val="220"/>
                        </a:spcBef>
                      </a:pPr>
                      <a:r>
                        <a:rPr sz="1400" b="1" u="sng" dirty="0">
                          <a:solidFill>
                            <a:srgbClr val="FFFFFF"/>
                          </a:solidFill>
                          <a:uFill>
                            <a:solidFill>
                              <a:srgbClr val="FFFFFF"/>
                            </a:solidFill>
                          </a:uFill>
                          <a:latin typeface="Arial"/>
                          <a:cs typeface="Arial"/>
                          <a:hlinkClick r:id="rId7" action="ppaction://hlinksldjump"/>
                        </a:rPr>
                        <a:t>pages</a:t>
                      </a:r>
                      <a:r>
                        <a:rPr sz="1400" b="1" u="sng" spc="-20" dirty="0">
                          <a:solidFill>
                            <a:srgbClr val="FFFFFF"/>
                          </a:solidFill>
                          <a:uFill>
                            <a:solidFill>
                              <a:srgbClr val="FFFFFF"/>
                            </a:solidFill>
                          </a:uFill>
                          <a:latin typeface="Arial"/>
                          <a:cs typeface="Arial"/>
                          <a:hlinkClick r:id="rId7" action="ppaction://hlinksldjump"/>
                        </a:rPr>
                        <a:t> </a:t>
                      </a:r>
                      <a:r>
                        <a:rPr sz="1400" b="1" u="sng" spc="-10" dirty="0">
                          <a:solidFill>
                            <a:srgbClr val="FFFFFF"/>
                          </a:solidFill>
                          <a:uFill>
                            <a:solidFill>
                              <a:srgbClr val="FFFFFF"/>
                            </a:solidFill>
                          </a:uFill>
                          <a:latin typeface="Arial"/>
                          <a:cs typeface="Arial"/>
                          <a:hlinkClick r:id="rId7" action="ppaction://hlinksldjump"/>
                        </a:rPr>
                        <a:t>28-</a:t>
                      </a:r>
                      <a:r>
                        <a:rPr sz="1400" b="1" u="sng" spc="-60" dirty="0">
                          <a:solidFill>
                            <a:srgbClr val="FFFFFF"/>
                          </a:solidFill>
                          <a:uFill>
                            <a:solidFill>
                              <a:srgbClr val="FFFFFF"/>
                            </a:solidFill>
                          </a:uFill>
                          <a:latin typeface="Arial"/>
                          <a:cs typeface="Arial"/>
                          <a:hlinkClick r:id="rId7" action="ppaction://hlinksldjump"/>
                        </a:rPr>
                        <a:t>3</a:t>
                      </a:r>
                      <a:endParaRPr sz="1400">
                        <a:latin typeface="Arial"/>
                        <a:cs typeface="Arial"/>
                      </a:endParaRPr>
                    </a:p>
                  </a:txBody>
                  <a:tcPr marL="0" marR="0" marT="27940" marB="0"/>
                </a:tc>
                <a:extLst>
                  <a:ext uri="{0D108BD9-81ED-4DB2-BD59-A6C34878D82A}">
                    <a16:rowId xmlns:a16="http://schemas.microsoft.com/office/drawing/2014/main" val="10002"/>
                  </a:ext>
                </a:extLst>
              </a:tr>
            </a:tbl>
          </a:graphicData>
        </a:graphic>
      </p:graphicFrame>
      <p:sp>
        <p:nvSpPr>
          <p:cNvPr id="12" name="object 12"/>
          <p:cNvSpPr txBox="1"/>
          <p:nvPr/>
        </p:nvSpPr>
        <p:spPr>
          <a:xfrm>
            <a:off x="5323078" y="4313046"/>
            <a:ext cx="125095" cy="239395"/>
          </a:xfrm>
          <a:prstGeom prst="rect">
            <a:avLst/>
          </a:prstGeom>
        </p:spPr>
        <p:txBody>
          <a:bodyPr vert="horz" wrap="square" lIns="0" tIns="12700" rIns="0" bIns="0" rtlCol="0">
            <a:spAutoFit/>
          </a:bodyPr>
          <a:lstStyle/>
          <a:p>
            <a:pPr marL="12700">
              <a:lnSpc>
                <a:spcPct val="100000"/>
              </a:lnSpc>
              <a:spcBef>
                <a:spcPts val="100"/>
              </a:spcBef>
            </a:pPr>
            <a:r>
              <a:rPr sz="1400" b="1" u="sng" spc="-50" dirty="0">
                <a:solidFill>
                  <a:srgbClr val="FFFFFF"/>
                </a:solidFill>
                <a:uFill>
                  <a:solidFill>
                    <a:srgbClr val="FFFFFF"/>
                  </a:solidFill>
                </a:uFill>
                <a:latin typeface="Arial"/>
                <a:cs typeface="Arial"/>
                <a:hlinkClick r:id="rId7" action="ppaction://hlinksldjump"/>
              </a:rPr>
              <a:t>7</a:t>
            </a:r>
            <a:endParaRPr sz="1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196" rIns="0" bIns="0" rtlCol="0">
            <a:spAutoFit/>
          </a:bodyPr>
          <a:lstStyle/>
          <a:p>
            <a:pPr marL="330835">
              <a:lnSpc>
                <a:spcPct val="100000"/>
              </a:lnSpc>
              <a:spcBef>
                <a:spcPts val="100"/>
              </a:spcBef>
            </a:pPr>
            <a:r>
              <a:rPr sz="3600" b="0" dirty="0">
                <a:solidFill>
                  <a:srgbClr val="FFFFFF"/>
                </a:solidFill>
                <a:latin typeface="Arial"/>
                <a:cs typeface="Arial"/>
              </a:rPr>
              <a:t>Good work</a:t>
            </a:r>
            <a:r>
              <a:rPr sz="3600" b="0" spc="-30" dirty="0">
                <a:solidFill>
                  <a:srgbClr val="FFFFFF"/>
                </a:solidFill>
                <a:latin typeface="Arial"/>
                <a:cs typeface="Arial"/>
              </a:rPr>
              <a:t> </a:t>
            </a:r>
            <a:r>
              <a:rPr sz="3600" b="0" dirty="0">
                <a:solidFill>
                  <a:srgbClr val="FFFFFF"/>
                </a:solidFill>
                <a:latin typeface="Arial"/>
                <a:cs typeface="Arial"/>
              </a:rPr>
              <a:t>– </a:t>
            </a:r>
            <a:r>
              <a:rPr sz="3600" b="0" spc="-10" dirty="0">
                <a:solidFill>
                  <a:srgbClr val="FFFFFF"/>
                </a:solidFill>
                <a:latin typeface="Arial"/>
                <a:cs typeface="Arial"/>
              </a:rPr>
              <a:t>context</a:t>
            </a:r>
            <a:endParaRPr sz="3600">
              <a:latin typeface="Arial"/>
              <a:cs typeface="Arial"/>
            </a:endParaRPr>
          </a:p>
        </p:txBody>
      </p:sp>
      <p:sp>
        <p:nvSpPr>
          <p:cNvPr id="7" name="object 7"/>
          <p:cNvSpPr txBox="1"/>
          <p:nvPr/>
        </p:nvSpPr>
        <p:spPr>
          <a:xfrm>
            <a:off x="855675" y="952700"/>
            <a:ext cx="10339705" cy="2569210"/>
          </a:xfrm>
          <a:prstGeom prst="rect">
            <a:avLst/>
          </a:prstGeom>
        </p:spPr>
        <p:txBody>
          <a:bodyPr vert="horz" wrap="square" lIns="0" tIns="11430" rIns="0" bIns="0" rtlCol="0">
            <a:spAutoFit/>
          </a:bodyPr>
          <a:lstStyle/>
          <a:p>
            <a:pPr marL="12700" marR="5080">
              <a:lnSpc>
                <a:spcPct val="113799"/>
              </a:lnSpc>
              <a:spcBef>
                <a:spcPts val="90"/>
              </a:spcBef>
            </a:pP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GM</a:t>
            </a:r>
            <a:r>
              <a:rPr sz="1400" spc="-20" dirty="0">
                <a:solidFill>
                  <a:srgbClr val="FFFFFF"/>
                </a:solidFill>
                <a:latin typeface="Arial"/>
                <a:cs typeface="Arial"/>
              </a:rPr>
              <a:t> </a:t>
            </a:r>
            <a:r>
              <a:rPr sz="1400" dirty="0">
                <a:solidFill>
                  <a:srgbClr val="FFFFFF"/>
                </a:solidFill>
                <a:latin typeface="Arial"/>
                <a:cs typeface="Arial"/>
              </a:rPr>
              <a:t>Residents'</a:t>
            </a:r>
            <a:r>
              <a:rPr sz="1400" spc="-50" dirty="0">
                <a:solidFill>
                  <a:srgbClr val="FFFFFF"/>
                </a:solidFill>
                <a:latin typeface="Arial"/>
                <a:cs typeface="Arial"/>
              </a:rPr>
              <a:t> </a:t>
            </a:r>
            <a:r>
              <a:rPr sz="1400" dirty="0">
                <a:solidFill>
                  <a:srgbClr val="FFFFFF"/>
                </a:solidFill>
                <a:latin typeface="Arial"/>
                <a:cs typeface="Arial"/>
              </a:rPr>
              <a:t>Survey</a:t>
            </a:r>
            <a:r>
              <a:rPr sz="1400" spc="-15" dirty="0">
                <a:solidFill>
                  <a:srgbClr val="FFFFFF"/>
                </a:solidFill>
                <a:latin typeface="Arial"/>
                <a:cs typeface="Arial"/>
              </a:rPr>
              <a:t> </a:t>
            </a:r>
            <a:r>
              <a:rPr sz="1400" dirty="0">
                <a:solidFill>
                  <a:srgbClr val="FFFFFF"/>
                </a:solidFill>
                <a:latin typeface="Arial"/>
                <a:cs typeface="Arial"/>
              </a:rPr>
              <a:t>includes</a:t>
            </a:r>
            <a:r>
              <a:rPr sz="1400" spc="-45" dirty="0">
                <a:solidFill>
                  <a:srgbClr val="FFFFFF"/>
                </a:solidFill>
                <a:latin typeface="Arial"/>
                <a:cs typeface="Arial"/>
              </a:rPr>
              <a:t> </a:t>
            </a:r>
            <a:r>
              <a:rPr sz="1400" dirty="0">
                <a:solidFill>
                  <a:srgbClr val="FFFFFF"/>
                </a:solidFill>
                <a:latin typeface="Arial"/>
                <a:cs typeface="Arial"/>
              </a:rPr>
              <a:t>a</a:t>
            </a:r>
            <a:r>
              <a:rPr sz="1400" spc="-20" dirty="0">
                <a:solidFill>
                  <a:srgbClr val="FFFFFF"/>
                </a:solidFill>
                <a:latin typeface="Arial"/>
                <a:cs typeface="Arial"/>
              </a:rPr>
              <a:t> </a:t>
            </a:r>
            <a:r>
              <a:rPr sz="1400" dirty="0">
                <a:solidFill>
                  <a:srgbClr val="FFFFFF"/>
                </a:solidFill>
                <a:latin typeface="Arial"/>
                <a:cs typeface="Arial"/>
              </a:rPr>
              <a:t>number</a:t>
            </a:r>
            <a:r>
              <a:rPr sz="1400" spc="-35"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questions</a:t>
            </a:r>
            <a:r>
              <a:rPr sz="1400" spc="-55" dirty="0">
                <a:solidFill>
                  <a:srgbClr val="FFFFFF"/>
                </a:solidFill>
                <a:latin typeface="Arial"/>
                <a:cs typeface="Arial"/>
              </a:rPr>
              <a:t> </a:t>
            </a:r>
            <a:r>
              <a:rPr sz="1400" dirty="0">
                <a:solidFill>
                  <a:srgbClr val="FFFFFF"/>
                </a:solidFill>
                <a:latin typeface="Arial"/>
                <a:cs typeface="Arial"/>
              </a:rPr>
              <a:t>designed</a:t>
            </a:r>
            <a:r>
              <a:rPr sz="1400" spc="-45" dirty="0">
                <a:solidFill>
                  <a:srgbClr val="FFFFFF"/>
                </a:solidFill>
                <a:latin typeface="Arial"/>
                <a:cs typeface="Arial"/>
              </a:rPr>
              <a:t>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explore</a:t>
            </a:r>
            <a:r>
              <a:rPr sz="1400" spc="-25" dirty="0">
                <a:solidFill>
                  <a:srgbClr val="FFFFFF"/>
                </a:solidFill>
                <a:latin typeface="Arial"/>
                <a:cs typeface="Arial"/>
              </a:rPr>
              <a:t> </a:t>
            </a:r>
            <a:r>
              <a:rPr sz="1400" dirty="0">
                <a:solidFill>
                  <a:srgbClr val="FFFFFF"/>
                </a:solidFill>
                <a:latin typeface="Arial"/>
                <a:cs typeface="Arial"/>
              </a:rPr>
              <a:t>residents'</a:t>
            </a:r>
            <a:r>
              <a:rPr sz="1400" spc="-50" dirty="0">
                <a:solidFill>
                  <a:srgbClr val="FFFFFF"/>
                </a:solidFill>
                <a:latin typeface="Arial"/>
                <a:cs typeface="Arial"/>
              </a:rPr>
              <a:t> </a:t>
            </a:r>
            <a:r>
              <a:rPr sz="1400" dirty="0">
                <a:solidFill>
                  <a:srgbClr val="FFFFFF"/>
                </a:solidFill>
                <a:latin typeface="Arial"/>
                <a:cs typeface="Arial"/>
              </a:rPr>
              <a:t>experiences</a:t>
            </a:r>
            <a:r>
              <a:rPr sz="1400" spc="-35"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their</a:t>
            </a:r>
            <a:r>
              <a:rPr sz="1400" spc="-35" dirty="0">
                <a:solidFill>
                  <a:srgbClr val="FFFFFF"/>
                </a:solidFill>
                <a:latin typeface="Arial"/>
                <a:cs typeface="Arial"/>
              </a:rPr>
              <a:t> </a:t>
            </a:r>
            <a:r>
              <a:rPr sz="1400" dirty="0">
                <a:solidFill>
                  <a:srgbClr val="FFFFFF"/>
                </a:solidFill>
                <a:latin typeface="Arial"/>
                <a:cs typeface="Arial"/>
              </a:rPr>
              <a:t>job</a:t>
            </a:r>
            <a:r>
              <a:rPr sz="1400" spc="-20"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spc="-10" dirty="0">
                <a:solidFill>
                  <a:srgbClr val="FFFFFF"/>
                </a:solidFill>
                <a:latin typeface="Arial"/>
                <a:cs typeface="Arial"/>
              </a:rPr>
              <a:t>working </a:t>
            </a:r>
            <a:r>
              <a:rPr sz="1400" dirty="0">
                <a:solidFill>
                  <a:srgbClr val="FFFFFF"/>
                </a:solidFill>
                <a:latin typeface="Arial"/>
                <a:cs typeface="Arial"/>
              </a:rPr>
              <a:t>environment,</a:t>
            </a:r>
            <a:r>
              <a:rPr sz="1400" spc="-55" dirty="0">
                <a:solidFill>
                  <a:srgbClr val="FFFFFF"/>
                </a:solidFill>
                <a:latin typeface="Arial"/>
                <a:cs typeface="Arial"/>
              </a:rPr>
              <a:t> </a:t>
            </a:r>
            <a:r>
              <a:rPr sz="1400" dirty="0">
                <a:solidFill>
                  <a:srgbClr val="FFFFFF"/>
                </a:solidFill>
                <a:latin typeface="Arial"/>
                <a:cs typeface="Arial"/>
              </a:rPr>
              <a:t>including</a:t>
            </a:r>
            <a:r>
              <a:rPr sz="1400" spc="-50" dirty="0">
                <a:solidFill>
                  <a:srgbClr val="FFFFFF"/>
                </a:solidFill>
                <a:latin typeface="Arial"/>
                <a:cs typeface="Arial"/>
              </a:rPr>
              <a:t> </a:t>
            </a:r>
            <a:r>
              <a:rPr sz="1400" dirty="0">
                <a:solidFill>
                  <a:srgbClr val="FFFFFF"/>
                </a:solidFill>
                <a:latin typeface="Arial"/>
                <a:cs typeface="Arial"/>
              </a:rPr>
              <a:t>the</a:t>
            </a:r>
            <a:r>
              <a:rPr sz="1400" spc="-40" dirty="0">
                <a:solidFill>
                  <a:srgbClr val="FFFFFF"/>
                </a:solidFill>
                <a:latin typeface="Arial"/>
                <a:cs typeface="Arial"/>
              </a:rPr>
              <a:t> </a:t>
            </a:r>
            <a:r>
              <a:rPr sz="1400" dirty="0">
                <a:solidFill>
                  <a:srgbClr val="FFFFFF"/>
                </a:solidFill>
                <a:latin typeface="Arial"/>
                <a:cs typeface="Arial"/>
              </a:rPr>
              <a:t>degree</a:t>
            </a:r>
            <a:r>
              <a:rPr sz="1400" spc="-65" dirty="0">
                <a:solidFill>
                  <a:srgbClr val="FFFFFF"/>
                </a:solidFill>
                <a:latin typeface="Arial"/>
                <a:cs typeface="Arial"/>
              </a:rPr>
              <a:t> </a:t>
            </a:r>
            <a:r>
              <a:rPr sz="1400" dirty="0">
                <a:solidFill>
                  <a:srgbClr val="FFFFFF"/>
                </a:solidFill>
                <a:latin typeface="Arial"/>
                <a:cs typeface="Arial"/>
              </a:rPr>
              <a:t>of</a:t>
            </a:r>
            <a:r>
              <a:rPr sz="1400" spc="-20" dirty="0">
                <a:solidFill>
                  <a:srgbClr val="FFFFFF"/>
                </a:solidFill>
                <a:latin typeface="Arial"/>
                <a:cs typeface="Arial"/>
              </a:rPr>
              <a:t> </a:t>
            </a:r>
            <a:r>
              <a:rPr sz="1400" spc="-10" dirty="0">
                <a:solidFill>
                  <a:srgbClr val="FFFFFF"/>
                </a:solidFill>
                <a:latin typeface="Arial"/>
                <a:cs typeface="Arial"/>
              </a:rPr>
              <a:t>influence</a:t>
            </a:r>
            <a:r>
              <a:rPr sz="1400" spc="-70" dirty="0">
                <a:solidFill>
                  <a:srgbClr val="FFFFFF"/>
                </a:solidFill>
                <a:latin typeface="Arial"/>
                <a:cs typeface="Arial"/>
              </a:rPr>
              <a:t> </a:t>
            </a:r>
            <a:r>
              <a:rPr sz="1400" dirty="0">
                <a:solidFill>
                  <a:srgbClr val="FFFFFF"/>
                </a:solidFill>
                <a:latin typeface="Arial"/>
                <a:cs typeface="Arial"/>
              </a:rPr>
              <a:t>and</a:t>
            </a:r>
            <a:r>
              <a:rPr sz="1400" spc="-40" dirty="0">
                <a:solidFill>
                  <a:srgbClr val="FFFFFF"/>
                </a:solidFill>
                <a:latin typeface="Arial"/>
                <a:cs typeface="Arial"/>
              </a:rPr>
              <a:t> </a:t>
            </a:r>
            <a:r>
              <a:rPr sz="1400" dirty="0">
                <a:solidFill>
                  <a:srgbClr val="FFFFFF"/>
                </a:solidFill>
                <a:latin typeface="Arial"/>
                <a:cs typeface="Arial"/>
              </a:rPr>
              <a:t>flexibility</a:t>
            </a:r>
            <a:r>
              <a:rPr sz="1400" spc="-35" dirty="0">
                <a:solidFill>
                  <a:srgbClr val="FFFFFF"/>
                </a:solidFill>
                <a:latin typeface="Arial"/>
                <a:cs typeface="Arial"/>
              </a:rPr>
              <a:t> </a:t>
            </a:r>
            <a:r>
              <a:rPr sz="1400" dirty="0">
                <a:solidFill>
                  <a:srgbClr val="FFFFFF"/>
                </a:solidFill>
                <a:latin typeface="Arial"/>
                <a:cs typeface="Arial"/>
              </a:rPr>
              <a:t>they</a:t>
            </a:r>
            <a:r>
              <a:rPr sz="1400" spc="-45" dirty="0">
                <a:solidFill>
                  <a:srgbClr val="FFFFFF"/>
                </a:solidFill>
                <a:latin typeface="Arial"/>
                <a:cs typeface="Arial"/>
              </a:rPr>
              <a:t> </a:t>
            </a:r>
            <a:r>
              <a:rPr sz="1400" dirty="0">
                <a:solidFill>
                  <a:srgbClr val="FFFFFF"/>
                </a:solidFill>
                <a:latin typeface="Arial"/>
                <a:cs typeface="Arial"/>
              </a:rPr>
              <a:t>have</a:t>
            </a:r>
            <a:r>
              <a:rPr sz="1400" spc="-15" dirty="0">
                <a:solidFill>
                  <a:srgbClr val="FFFFFF"/>
                </a:solidFill>
                <a:latin typeface="Arial"/>
                <a:cs typeface="Arial"/>
              </a:rPr>
              <a:t> </a:t>
            </a:r>
            <a:r>
              <a:rPr sz="1400" dirty="0">
                <a:solidFill>
                  <a:srgbClr val="FFFFFF"/>
                </a:solidFill>
                <a:latin typeface="Arial"/>
                <a:cs typeface="Arial"/>
              </a:rPr>
              <a:t>over</a:t>
            </a:r>
            <a:r>
              <a:rPr sz="1400" spc="-25" dirty="0">
                <a:solidFill>
                  <a:srgbClr val="FFFFFF"/>
                </a:solidFill>
                <a:latin typeface="Arial"/>
                <a:cs typeface="Arial"/>
              </a:rPr>
              <a:t> </a:t>
            </a:r>
            <a:r>
              <a:rPr sz="1400" dirty="0">
                <a:solidFill>
                  <a:srgbClr val="FFFFFF"/>
                </a:solidFill>
                <a:latin typeface="Arial"/>
                <a:cs typeface="Arial"/>
              </a:rPr>
              <a:t>their</a:t>
            </a:r>
            <a:r>
              <a:rPr sz="1400" spc="-40" dirty="0">
                <a:solidFill>
                  <a:srgbClr val="FFFFFF"/>
                </a:solidFill>
                <a:latin typeface="Arial"/>
                <a:cs typeface="Arial"/>
              </a:rPr>
              <a:t> </a:t>
            </a:r>
            <a:r>
              <a:rPr sz="1400" dirty="0">
                <a:solidFill>
                  <a:srgbClr val="FFFFFF"/>
                </a:solidFill>
                <a:latin typeface="Arial"/>
                <a:cs typeface="Arial"/>
              </a:rPr>
              <a:t>work,</a:t>
            </a:r>
            <a:r>
              <a:rPr sz="1400" spc="-30" dirty="0">
                <a:solidFill>
                  <a:srgbClr val="FFFFFF"/>
                </a:solidFill>
                <a:latin typeface="Arial"/>
                <a:cs typeface="Arial"/>
              </a:rPr>
              <a:t> </a:t>
            </a:r>
            <a:r>
              <a:rPr sz="1400" dirty="0">
                <a:solidFill>
                  <a:srgbClr val="FFFFFF"/>
                </a:solidFill>
                <a:latin typeface="Arial"/>
                <a:cs typeface="Arial"/>
              </a:rPr>
              <a:t>job</a:t>
            </a:r>
            <a:r>
              <a:rPr sz="1400" spc="-40" dirty="0">
                <a:solidFill>
                  <a:srgbClr val="FFFFFF"/>
                </a:solidFill>
                <a:latin typeface="Arial"/>
                <a:cs typeface="Arial"/>
              </a:rPr>
              <a:t> </a:t>
            </a:r>
            <a:r>
              <a:rPr sz="1400" dirty="0">
                <a:solidFill>
                  <a:srgbClr val="FFFFFF"/>
                </a:solidFill>
                <a:latin typeface="Arial"/>
                <a:cs typeface="Arial"/>
              </a:rPr>
              <a:t>satisfaction,</a:t>
            </a:r>
            <a:r>
              <a:rPr sz="1400" spc="-65" dirty="0">
                <a:solidFill>
                  <a:srgbClr val="FFFFFF"/>
                </a:solidFill>
                <a:latin typeface="Arial"/>
                <a:cs typeface="Arial"/>
              </a:rPr>
              <a:t> </a:t>
            </a:r>
            <a:r>
              <a:rPr sz="1400" dirty="0">
                <a:solidFill>
                  <a:srgbClr val="FFFFFF"/>
                </a:solidFill>
                <a:latin typeface="Arial"/>
                <a:cs typeface="Arial"/>
              </a:rPr>
              <a:t>and</a:t>
            </a:r>
            <a:r>
              <a:rPr sz="1400" spc="-40" dirty="0">
                <a:solidFill>
                  <a:srgbClr val="FFFFFF"/>
                </a:solidFill>
                <a:latin typeface="Arial"/>
                <a:cs typeface="Arial"/>
              </a:rPr>
              <a:t> </a:t>
            </a:r>
            <a:r>
              <a:rPr sz="1400" dirty="0">
                <a:solidFill>
                  <a:srgbClr val="FFFFFF"/>
                </a:solidFill>
                <a:latin typeface="Arial"/>
                <a:cs typeface="Arial"/>
              </a:rPr>
              <a:t>job</a:t>
            </a:r>
            <a:r>
              <a:rPr sz="1400" spc="-25" dirty="0">
                <a:solidFill>
                  <a:srgbClr val="FFFFFF"/>
                </a:solidFill>
                <a:latin typeface="Arial"/>
                <a:cs typeface="Arial"/>
              </a:rPr>
              <a:t> </a:t>
            </a:r>
            <a:r>
              <a:rPr sz="1400" spc="-10" dirty="0">
                <a:solidFill>
                  <a:srgbClr val="FFFFFF"/>
                </a:solidFill>
                <a:latin typeface="Arial"/>
                <a:cs typeface="Arial"/>
              </a:rPr>
              <a:t>security.</a:t>
            </a:r>
            <a:r>
              <a:rPr sz="1400" spc="-30" dirty="0">
                <a:solidFill>
                  <a:srgbClr val="FFFFFF"/>
                </a:solidFill>
                <a:latin typeface="Arial"/>
                <a:cs typeface="Arial"/>
              </a:rPr>
              <a:t> </a:t>
            </a:r>
            <a:r>
              <a:rPr sz="1400" dirty="0">
                <a:solidFill>
                  <a:srgbClr val="FFFFFF"/>
                </a:solidFill>
                <a:latin typeface="Arial"/>
                <a:cs typeface="Arial"/>
              </a:rPr>
              <a:t>Following</a:t>
            </a:r>
            <a:r>
              <a:rPr sz="1400" spc="-25" dirty="0">
                <a:solidFill>
                  <a:srgbClr val="FFFFFF"/>
                </a:solidFill>
                <a:latin typeface="Arial"/>
                <a:cs typeface="Arial"/>
              </a:rPr>
              <a:t> </a:t>
            </a:r>
            <a:r>
              <a:rPr sz="1400" spc="-50" dirty="0">
                <a:solidFill>
                  <a:srgbClr val="FFFFFF"/>
                </a:solidFill>
                <a:latin typeface="Arial"/>
                <a:cs typeface="Arial"/>
              </a:rPr>
              <a:t>a </a:t>
            </a:r>
            <a:r>
              <a:rPr sz="1400" dirty="0">
                <a:solidFill>
                  <a:srgbClr val="FFFFFF"/>
                </a:solidFill>
                <a:latin typeface="Arial"/>
                <a:cs typeface="Arial"/>
              </a:rPr>
              <a:t>review</a:t>
            </a:r>
            <a:r>
              <a:rPr sz="1400" spc="-30" dirty="0">
                <a:solidFill>
                  <a:srgbClr val="FFFFFF"/>
                </a:solidFill>
                <a:latin typeface="Arial"/>
                <a:cs typeface="Arial"/>
              </a:rPr>
              <a:t> </a:t>
            </a:r>
            <a:r>
              <a:rPr sz="1400" dirty="0">
                <a:solidFill>
                  <a:srgbClr val="FFFFFF"/>
                </a:solidFill>
                <a:latin typeface="Arial"/>
                <a:cs typeface="Arial"/>
              </a:rPr>
              <a:t>of</a:t>
            </a:r>
            <a:r>
              <a:rPr sz="1400" spc="-20"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current</a:t>
            </a:r>
            <a:r>
              <a:rPr sz="1400" spc="-60" dirty="0">
                <a:solidFill>
                  <a:srgbClr val="FFFFFF"/>
                </a:solidFill>
                <a:latin typeface="Arial"/>
                <a:cs typeface="Arial"/>
              </a:rPr>
              <a:t> </a:t>
            </a:r>
            <a:r>
              <a:rPr sz="1400" dirty="0">
                <a:solidFill>
                  <a:srgbClr val="FFFFFF"/>
                </a:solidFill>
                <a:latin typeface="Arial"/>
                <a:cs typeface="Arial"/>
              </a:rPr>
              <a:t>questions</a:t>
            </a:r>
            <a:r>
              <a:rPr sz="1400" spc="-50" dirty="0">
                <a:solidFill>
                  <a:srgbClr val="FFFFFF"/>
                </a:solidFill>
                <a:latin typeface="Arial"/>
                <a:cs typeface="Arial"/>
              </a:rPr>
              <a:t> </a:t>
            </a:r>
            <a:r>
              <a:rPr sz="1400" dirty="0">
                <a:solidFill>
                  <a:srgbClr val="FFFFFF"/>
                </a:solidFill>
                <a:latin typeface="Arial"/>
                <a:cs typeface="Arial"/>
              </a:rPr>
              <a:t>in</a:t>
            </a:r>
            <a:r>
              <a:rPr sz="1400" spc="-20" dirty="0">
                <a:solidFill>
                  <a:srgbClr val="FFFFFF"/>
                </a:solidFill>
                <a:latin typeface="Arial"/>
                <a:cs typeface="Arial"/>
              </a:rPr>
              <a:t> </a:t>
            </a:r>
            <a:r>
              <a:rPr sz="1400" dirty="0">
                <a:solidFill>
                  <a:srgbClr val="FFFFFF"/>
                </a:solidFill>
                <a:latin typeface="Arial"/>
                <a:cs typeface="Arial"/>
              </a:rPr>
              <a:t>October</a:t>
            </a:r>
            <a:r>
              <a:rPr sz="1400" spc="-65" dirty="0">
                <a:solidFill>
                  <a:srgbClr val="FFFFFF"/>
                </a:solidFill>
                <a:latin typeface="Arial"/>
                <a:cs typeface="Arial"/>
              </a:rPr>
              <a:t> </a:t>
            </a:r>
            <a:r>
              <a:rPr sz="1400" dirty="0">
                <a:solidFill>
                  <a:srgbClr val="FFFFFF"/>
                </a:solidFill>
                <a:latin typeface="Arial"/>
                <a:cs typeface="Arial"/>
              </a:rPr>
              <a:t>2024,</a:t>
            </a:r>
            <a:r>
              <a:rPr sz="1400" spc="-40"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Good</a:t>
            </a:r>
            <a:r>
              <a:rPr sz="1400" spc="-25" dirty="0">
                <a:solidFill>
                  <a:srgbClr val="FFFFFF"/>
                </a:solidFill>
                <a:latin typeface="Arial"/>
                <a:cs typeface="Arial"/>
              </a:rPr>
              <a:t> </a:t>
            </a:r>
            <a:r>
              <a:rPr sz="1400" dirty="0">
                <a:solidFill>
                  <a:srgbClr val="FFFFFF"/>
                </a:solidFill>
                <a:latin typeface="Arial"/>
                <a:cs typeface="Arial"/>
              </a:rPr>
              <a:t>Work</a:t>
            </a:r>
            <a:r>
              <a:rPr sz="1400" spc="-50" dirty="0">
                <a:solidFill>
                  <a:srgbClr val="FFFFFF"/>
                </a:solidFill>
                <a:latin typeface="Arial"/>
                <a:cs typeface="Arial"/>
              </a:rPr>
              <a:t> </a:t>
            </a:r>
            <a:r>
              <a:rPr sz="1400" dirty="0">
                <a:solidFill>
                  <a:srgbClr val="FFFFFF"/>
                </a:solidFill>
                <a:latin typeface="Arial"/>
                <a:cs typeface="Arial"/>
              </a:rPr>
              <a:t>section</a:t>
            </a:r>
            <a:r>
              <a:rPr sz="1400" spc="-55" dirty="0">
                <a:solidFill>
                  <a:srgbClr val="FFFFFF"/>
                </a:solidFill>
                <a:latin typeface="Arial"/>
                <a:cs typeface="Arial"/>
              </a:rPr>
              <a:t> </a:t>
            </a:r>
            <a:r>
              <a:rPr sz="1400" dirty="0">
                <a:solidFill>
                  <a:srgbClr val="FFFFFF"/>
                </a:solidFill>
                <a:latin typeface="Arial"/>
                <a:cs typeface="Arial"/>
              </a:rPr>
              <a:t>was</a:t>
            </a:r>
            <a:r>
              <a:rPr sz="1400" spc="-15" dirty="0">
                <a:solidFill>
                  <a:srgbClr val="FFFFFF"/>
                </a:solidFill>
                <a:latin typeface="Arial"/>
                <a:cs typeface="Arial"/>
              </a:rPr>
              <a:t> </a:t>
            </a:r>
            <a:r>
              <a:rPr sz="1400" dirty="0">
                <a:solidFill>
                  <a:srgbClr val="FFFFFF"/>
                </a:solidFill>
                <a:latin typeface="Arial"/>
                <a:cs typeface="Arial"/>
              </a:rPr>
              <a:t>revised</a:t>
            </a:r>
            <a:r>
              <a:rPr sz="1400" spc="-20" dirty="0">
                <a:solidFill>
                  <a:srgbClr val="FFFFFF"/>
                </a:solidFill>
                <a:latin typeface="Arial"/>
                <a:cs typeface="Arial"/>
              </a:rPr>
              <a:t>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include</a:t>
            </a:r>
            <a:r>
              <a:rPr sz="1400" spc="-45" dirty="0">
                <a:solidFill>
                  <a:srgbClr val="FFFFFF"/>
                </a:solidFill>
                <a:latin typeface="Arial"/>
                <a:cs typeface="Arial"/>
              </a:rPr>
              <a:t> </a:t>
            </a:r>
            <a:r>
              <a:rPr sz="1400" dirty="0">
                <a:solidFill>
                  <a:srgbClr val="FFFFFF"/>
                </a:solidFill>
                <a:latin typeface="Arial"/>
                <a:cs typeface="Arial"/>
              </a:rPr>
              <a:t>additional</a:t>
            </a:r>
            <a:r>
              <a:rPr sz="1400" spc="-55" dirty="0">
                <a:solidFill>
                  <a:srgbClr val="FFFFFF"/>
                </a:solidFill>
                <a:latin typeface="Arial"/>
                <a:cs typeface="Arial"/>
              </a:rPr>
              <a:t> </a:t>
            </a:r>
            <a:r>
              <a:rPr sz="1400" dirty="0">
                <a:solidFill>
                  <a:srgbClr val="FFFFFF"/>
                </a:solidFill>
                <a:latin typeface="Arial"/>
                <a:cs typeface="Arial"/>
              </a:rPr>
              <a:t>questions</a:t>
            </a:r>
            <a:r>
              <a:rPr sz="1400" spc="-55" dirty="0">
                <a:solidFill>
                  <a:srgbClr val="FFFFFF"/>
                </a:solidFill>
                <a:latin typeface="Arial"/>
                <a:cs typeface="Arial"/>
              </a:rPr>
              <a:t> </a:t>
            </a:r>
            <a:r>
              <a:rPr sz="1400" spc="-10" dirty="0">
                <a:solidFill>
                  <a:srgbClr val="FFFFFF"/>
                </a:solidFill>
                <a:latin typeface="Arial"/>
                <a:cs typeface="Arial"/>
              </a:rPr>
              <a:t>exploring </a:t>
            </a:r>
            <a:r>
              <a:rPr sz="1400" dirty="0">
                <a:solidFill>
                  <a:srgbClr val="FFFFFF"/>
                </a:solidFill>
                <a:latin typeface="Arial"/>
                <a:cs typeface="Arial"/>
              </a:rPr>
              <a:t>employment</a:t>
            </a:r>
            <a:r>
              <a:rPr sz="1400" spc="-25" dirty="0">
                <a:solidFill>
                  <a:srgbClr val="FFFFFF"/>
                </a:solidFill>
                <a:latin typeface="Arial"/>
                <a:cs typeface="Arial"/>
              </a:rPr>
              <a:t> </a:t>
            </a:r>
            <a:r>
              <a:rPr sz="1400" dirty="0">
                <a:solidFill>
                  <a:srgbClr val="FFFFFF"/>
                </a:solidFill>
                <a:latin typeface="Arial"/>
                <a:cs typeface="Arial"/>
              </a:rPr>
              <a:t>situation,</a:t>
            </a:r>
            <a:r>
              <a:rPr sz="1400" spc="-50" dirty="0">
                <a:solidFill>
                  <a:srgbClr val="FFFFFF"/>
                </a:solidFill>
                <a:latin typeface="Arial"/>
                <a:cs typeface="Arial"/>
              </a:rPr>
              <a:t> </a:t>
            </a:r>
            <a:r>
              <a:rPr sz="1400" dirty="0">
                <a:solidFill>
                  <a:srgbClr val="FFFFFF"/>
                </a:solidFill>
                <a:latin typeface="Arial"/>
                <a:cs typeface="Arial"/>
              </a:rPr>
              <a:t>job</a:t>
            </a:r>
            <a:r>
              <a:rPr sz="1400" spc="-25" dirty="0">
                <a:solidFill>
                  <a:srgbClr val="FFFFFF"/>
                </a:solidFill>
                <a:latin typeface="Arial"/>
                <a:cs typeface="Arial"/>
              </a:rPr>
              <a:t> </a:t>
            </a:r>
            <a:r>
              <a:rPr sz="1400" dirty="0">
                <a:solidFill>
                  <a:srgbClr val="FFFFFF"/>
                </a:solidFill>
                <a:latin typeface="Arial"/>
                <a:cs typeface="Arial"/>
              </a:rPr>
              <a:t>stress,</a:t>
            </a:r>
            <a:r>
              <a:rPr sz="1400" spc="-50"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spc="-10" dirty="0">
                <a:solidFill>
                  <a:srgbClr val="FFFFFF"/>
                </a:solidFill>
                <a:latin typeface="Arial"/>
                <a:cs typeface="Arial"/>
              </a:rPr>
              <a:t>opportunities</a:t>
            </a:r>
            <a:r>
              <a:rPr sz="1400" spc="-45" dirty="0">
                <a:solidFill>
                  <a:srgbClr val="FFFFFF"/>
                </a:solidFill>
                <a:latin typeface="Arial"/>
                <a:cs typeface="Arial"/>
              </a:rPr>
              <a:t> </a:t>
            </a:r>
            <a:r>
              <a:rPr sz="1400" dirty="0">
                <a:solidFill>
                  <a:srgbClr val="FFFFFF"/>
                </a:solidFill>
                <a:latin typeface="Arial"/>
                <a:cs typeface="Arial"/>
              </a:rPr>
              <a:t>for</a:t>
            </a:r>
            <a:r>
              <a:rPr sz="1400" spc="-30" dirty="0">
                <a:solidFill>
                  <a:srgbClr val="FFFFFF"/>
                </a:solidFill>
                <a:latin typeface="Arial"/>
                <a:cs typeface="Arial"/>
              </a:rPr>
              <a:t> </a:t>
            </a:r>
            <a:r>
              <a:rPr sz="1400" dirty="0">
                <a:solidFill>
                  <a:srgbClr val="FFFFFF"/>
                </a:solidFill>
                <a:latin typeface="Arial"/>
                <a:cs typeface="Arial"/>
              </a:rPr>
              <a:t>personal</a:t>
            </a:r>
            <a:r>
              <a:rPr sz="1400" spc="-55" dirty="0">
                <a:solidFill>
                  <a:srgbClr val="FFFFFF"/>
                </a:solidFill>
                <a:latin typeface="Arial"/>
                <a:cs typeface="Arial"/>
              </a:rPr>
              <a:t> </a:t>
            </a:r>
            <a:r>
              <a:rPr sz="1400" dirty="0">
                <a:solidFill>
                  <a:srgbClr val="FFFFFF"/>
                </a:solidFill>
                <a:latin typeface="Arial"/>
                <a:cs typeface="Arial"/>
              </a:rPr>
              <a:t>development</a:t>
            </a:r>
            <a:r>
              <a:rPr sz="1400" spc="-35" dirty="0">
                <a:solidFill>
                  <a:srgbClr val="FFFFFF"/>
                </a:solidFill>
                <a:latin typeface="Arial"/>
                <a:cs typeface="Arial"/>
              </a:rPr>
              <a:t> </a:t>
            </a:r>
            <a:r>
              <a:rPr sz="1400" dirty="0">
                <a:solidFill>
                  <a:srgbClr val="FFFFFF"/>
                </a:solidFill>
                <a:latin typeface="Arial"/>
                <a:cs typeface="Arial"/>
              </a:rPr>
              <a:t>among</a:t>
            </a:r>
            <a:r>
              <a:rPr sz="1400" spc="-45" dirty="0">
                <a:solidFill>
                  <a:srgbClr val="FFFFFF"/>
                </a:solidFill>
                <a:latin typeface="Arial"/>
                <a:cs typeface="Arial"/>
              </a:rPr>
              <a:t> </a:t>
            </a:r>
            <a:r>
              <a:rPr sz="1400" dirty="0">
                <a:solidFill>
                  <a:srgbClr val="FFFFFF"/>
                </a:solidFill>
                <a:latin typeface="Arial"/>
                <a:cs typeface="Arial"/>
              </a:rPr>
              <a:t>other</a:t>
            </a:r>
            <a:r>
              <a:rPr sz="1400" spc="-35" dirty="0">
                <a:solidFill>
                  <a:srgbClr val="FFFFFF"/>
                </a:solidFill>
                <a:latin typeface="Arial"/>
                <a:cs typeface="Arial"/>
              </a:rPr>
              <a:t> </a:t>
            </a:r>
            <a:r>
              <a:rPr sz="1400" spc="-10" dirty="0">
                <a:solidFill>
                  <a:srgbClr val="FFFFFF"/>
                </a:solidFill>
                <a:latin typeface="Arial"/>
                <a:cs typeface="Arial"/>
              </a:rPr>
              <a:t>areas.</a:t>
            </a:r>
            <a:endParaRPr sz="1400">
              <a:latin typeface="Arial"/>
              <a:cs typeface="Arial"/>
            </a:endParaRPr>
          </a:p>
          <a:p>
            <a:pPr marL="12700" marR="140970">
              <a:lnSpc>
                <a:spcPct val="113599"/>
              </a:lnSpc>
              <a:spcBef>
                <a:spcPts val="1415"/>
              </a:spcBef>
            </a:pPr>
            <a:r>
              <a:rPr sz="1400" dirty="0">
                <a:solidFill>
                  <a:srgbClr val="FFFFFF"/>
                </a:solidFill>
                <a:latin typeface="Arial"/>
                <a:cs typeface="Arial"/>
              </a:rPr>
              <a:t>This</a:t>
            </a:r>
            <a:r>
              <a:rPr sz="1400" spc="-30" dirty="0">
                <a:solidFill>
                  <a:srgbClr val="FFFFFF"/>
                </a:solidFill>
                <a:latin typeface="Arial"/>
                <a:cs typeface="Arial"/>
              </a:rPr>
              <a:t> </a:t>
            </a:r>
            <a:r>
              <a:rPr sz="1400" dirty="0">
                <a:solidFill>
                  <a:srgbClr val="FFFFFF"/>
                </a:solidFill>
                <a:latin typeface="Arial"/>
                <a:cs typeface="Arial"/>
              </a:rPr>
              <a:t>section</a:t>
            </a:r>
            <a:r>
              <a:rPr sz="1400" spc="-55" dirty="0">
                <a:solidFill>
                  <a:srgbClr val="FFFFFF"/>
                </a:solidFill>
                <a:latin typeface="Arial"/>
                <a:cs typeface="Arial"/>
              </a:rPr>
              <a:t> </a:t>
            </a:r>
            <a:r>
              <a:rPr sz="1400" dirty="0">
                <a:solidFill>
                  <a:srgbClr val="FFFFFF"/>
                </a:solidFill>
                <a:latin typeface="Arial"/>
                <a:cs typeface="Arial"/>
              </a:rPr>
              <a:t>shows</a:t>
            </a:r>
            <a:r>
              <a:rPr sz="1400" spc="-20" dirty="0">
                <a:solidFill>
                  <a:srgbClr val="FFFFFF"/>
                </a:solidFill>
                <a:latin typeface="Arial"/>
                <a:cs typeface="Arial"/>
              </a:rPr>
              <a:t> </a:t>
            </a:r>
            <a:r>
              <a:rPr sz="1400" dirty="0">
                <a:solidFill>
                  <a:srgbClr val="FFFFFF"/>
                </a:solidFill>
                <a:latin typeface="Arial"/>
                <a:cs typeface="Arial"/>
              </a:rPr>
              <a:t>data</a:t>
            </a:r>
            <a:r>
              <a:rPr sz="1400" spc="-40" dirty="0">
                <a:solidFill>
                  <a:srgbClr val="FFFFFF"/>
                </a:solidFill>
                <a:latin typeface="Arial"/>
                <a:cs typeface="Arial"/>
              </a:rPr>
              <a:t> </a:t>
            </a:r>
            <a:r>
              <a:rPr sz="1400" dirty="0">
                <a:solidFill>
                  <a:srgbClr val="FFFFFF"/>
                </a:solidFill>
                <a:latin typeface="Arial"/>
                <a:cs typeface="Arial"/>
              </a:rPr>
              <a:t>from</a:t>
            </a:r>
            <a:r>
              <a:rPr sz="1400" spc="-40" dirty="0">
                <a:solidFill>
                  <a:srgbClr val="FFFFFF"/>
                </a:solidFill>
                <a:latin typeface="Arial"/>
                <a:cs typeface="Arial"/>
              </a:rPr>
              <a:t> </a:t>
            </a:r>
            <a:r>
              <a:rPr sz="1400" dirty="0">
                <a:solidFill>
                  <a:srgbClr val="FFFFFF"/>
                </a:solidFill>
                <a:latin typeface="Arial"/>
                <a:cs typeface="Arial"/>
              </a:rPr>
              <a:t>Survey</a:t>
            </a:r>
            <a:r>
              <a:rPr sz="1400" spc="-25" dirty="0">
                <a:solidFill>
                  <a:srgbClr val="FFFFFF"/>
                </a:solidFill>
                <a:latin typeface="Arial"/>
                <a:cs typeface="Arial"/>
              </a:rPr>
              <a:t> </a:t>
            </a:r>
            <a:r>
              <a:rPr sz="1400" dirty="0">
                <a:solidFill>
                  <a:srgbClr val="FFFFFF"/>
                </a:solidFill>
                <a:latin typeface="Arial"/>
                <a:cs typeface="Arial"/>
              </a:rPr>
              <a:t>16</a:t>
            </a:r>
            <a:r>
              <a:rPr sz="1400" spc="-25" dirty="0">
                <a:solidFill>
                  <a:srgbClr val="FFFFFF"/>
                </a:solidFill>
                <a:latin typeface="Arial"/>
                <a:cs typeface="Arial"/>
              </a:rPr>
              <a:t> </a:t>
            </a:r>
            <a:r>
              <a:rPr sz="1400" dirty="0">
                <a:solidFill>
                  <a:srgbClr val="FFFFFF"/>
                </a:solidFill>
                <a:latin typeface="Arial"/>
                <a:cs typeface="Arial"/>
              </a:rPr>
              <a:t>(December</a:t>
            </a:r>
            <a:r>
              <a:rPr sz="1400" spc="-55" dirty="0">
                <a:solidFill>
                  <a:srgbClr val="FFFFFF"/>
                </a:solidFill>
                <a:latin typeface="Arial"/>
                <a:cs typeface="Arial"/>
              </a:rPr>
              <a:t> </a:t>
            </a:r>
            <a:r>
              <a:rPr sz="1400" dirty="0">
                <a:solidFill>
                  <a:srgbClr val="FFFFFF"/>
                </a:solidFill>
                <a:latin typeface="Arial"/>
                <a:cs typeface="Arial"/>
              </a:rPr>
              <a:t>2023),</a:t>
            </a:r>
            <a:r>
              <a:rPr sz="1400" spc="-45" dirty="0">
                <a:solidFill>
                  <a:srgbClr val="FFFFFF"/>
                </a:solidFill>
                <a:latin typeface="Arial"/>
                <a:cs typeface="Arial"/>
              </a:rPr>
              <a:t> </a:t>
            </a:r>
            <a:r>
              <a:rPr sz="1400" dirty="0">
                <a:solidFill>
                  <a:srgbClr val="FFFFFF"/>
                </a:solidFill>
                <a:latin typeface="Arial"/>
                <a:cs typeface="Arial"/>
              </a:rPr>
              <a:t>Survey</a:t>
            </a:r>
            <a:r>
              <a:rPr sz="1400" spc="-25" dirty="0">
                <a:solidFill>
                  <a:srgbClr val="FFFFFF"/>
                </a:solidFill>
                <a:latin typeface="Arial"/>
                <a:cs typeface="Arial"/>
              </a:rPr>
              <a:t> </a:t>
            </a:r>
            <a:r>
              <a:rPr sz="1400" dirty="0">
                <a:solidFill>
                  <a:srgbClr val="FFFFFF"/>
                </a:solidFill>
                <a:latin typeface="Arial"/>
                <a:cs typeface="Arial"/>
              </a:rPr>
              <a:t>15</a:t>
            </a:r>
            <a:r>
              <a:rPr sz="1400" spc="-25" dirty="0">
                <a:solidFill>
                  <a:srgbClr val="FFFFFF"/>
                </a:solidFill>
                <a:latin typeface="Arial"/>
                <a:cs typeface="Arial"/>
              </a:rPr>
              <a:t> </a:t>
            </a:r>
            <a:r>
              <a:rPr sz="1400" dirty="0">
                <a:solidFill>
                  <a:srgbClr val="FFFFFF"/>
                </a:solidFill>
                <a:latin typeface="Arial"/>
                <a:cs typeface="Arial"/>
              </a:rPr>
              <a:t>(October</a:t>
            </a:r>
            <a:r>
              <a:rPr sz="1400" spc="-55" dirty="0">
                <a:solidFill>
                  <a:srgbClr val="FFFFFF"/>
                </a:solidFill>
                <a:latin typeface="Arial"/>
                <a:cs typeface="Arial"/>
              </a:rPr>
              <a:t> </a:t>
            </a:r>
            <a:r>
              <a:rPr sz="1400" dirty="0">
                <a:solidFill>
                  <a:srgbClr val="FFFFFF"/>
                </a:solidFill>
                <a:latin typeface="Arial"/>
                <a:cs typeface="Arial"/>
              </a:rPr>
              <a:t>2024)</a:t>
            </a:r>
            <a:r>
              <a:rPr sz="1400" spc="-50"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Survey</a:t>
            </a:r>
            <a:r>
              <a:rPr sz="1400" spc="-20" dirty="0">
                <a:solidFill>
                  <a:srgbClr val="FFFFFF"/>
                </a:solidFill>
                <a:latin typeface="Arial"/>
                <a:cs typeface="Arial"/>
              </a:rPr>
              <a:t> </a:t>
            </a:r>
            <a:r>
              <a:rPr sz="1400" spc="-30" dirty="0">
                <a:solidFill>
                  <a:srgbClr val="FFFFFF"/>
                </a:solidFill>
                <a:latin typeface="Arial"/>
                <a:cs typeface="Arial"/>
              </a:rPr>
              <a:t>11</a:t>
            </a:r>
            <a:r>
              <a:rPr sz="1400" spc="-20" dirty="0">
                <a:solidFill>
                  <a:srgbClr val="FFFFFF"/>
                </a:solidFill>
                <a:latin typeface="Arial"/>
                <a:cs typeface="Arial"/>
              </a:rPr>
              <a:t> </a:t>
            </a:r>
            <a:r>
              <a:rPr sz="1400" dirty="0">
                <a:solidFill>
                  <a:srgbClr val="FFFFFF"/>
                </a:solidFill>
                <a:latin typeface="Arial"/>
                <a:cs typeface="Arial"/>
              </a:rPr>
              <a:t>(February</a:t>
            </a:r>
            <a:r>
              <a:rPr sz="1400" spc="-65" dirty="0">
                <a:solidFill>
                  <a:srgbClr val="FFFFFF"/>
                </a:solidFill>
                <a:latin typeface="Arial"/>
                <a:cs typeface="Arial"/>
              </a:rPr>
              <a:t> </a:t>
            </a:r>
            <a:r>
              <a:rPr sz="1400" dirty="0">
                <a:solidFill>
                  <a:srgbClr val="FFFFFF"/>
                </a:solidFill>
                <a:latin typeface="Arial"/>
                <a:cs typeface="Arial"/>
              </a:rPr>
              <a:t>2024).</a:t>
            </a:r>
            <a:r>
              <a:rPr sz="1400" spc="-60" dirty="0">
                <a:solidFill>
                  <a:srgbClr val="FFFFFF"/>
                </a:solidFill>
                <a:latin typeface="Arial"/>
                <a:cs typeface="Arial"/>
              </a:rPr>
              <a:t> </a:t>
            </a:r>
            <a:r>
              <a:rPr sz="1400" dirty="0">
                <a:solidFill>
                  <a:srgbClr val="FFFFFF"/>
                </a:solidFill>
                <a:latin typeface="Arial"/>
                <a:cs typeface="Arial"/>
              </a:rPr>
              <a:t>The</a:t>
            </a:r>
            <a:r>
              <a:rPr sz="1400" spc="-35" dirty="0">
                <a:solidFill>
                  <a:srgbClr val="FFFFFF"/>
                </a:solidFill>
                <a:latin typeface="Arial"/>
                <a:cs typeface="Arial"/>
              </a:rPr>
              <a:t> </a:t>
            </a:r>
            <a:r>
              <a:rPr sz="1400" spc="-10" dirty="0">
                <a:solidFill>
                  <a:srgbClr val="FFFFFF"/>
                </a:solidFill>
                <a:latin typeface="Arial"/>
                <a:cs typeface="Arial"/>
              </a:rPr>
              <a:t>results </a:t>
            </a:r>
            <a:r>
              <a:rPr sz="1400" dirty="0">
                <a:solidFill>
                  <a:srgbClr val="FFFFFF"/>
                </a:solidFill>
                <a:latin typeface="Arial"/>
                <a:cs typeface="Arial"/>
              </a:rPr>
              <a:t>highlight</a:t>
            </a:r>
            <a:r>
              <a:rPr sz="1400" spc="-50" dirty="0">
                <a:solidFill>
                  <a:srgbClr val="FFFFFF"/>
                </a:solidFill>
                <a:latin typeface="Arial"/>
                <a:cs typeface="Arial"/>
              </a:rPr>
              <a:t> </a:t>
            </a:r>
            <a:r>
              <a:rPr sz="1400" dirty="0">
                <a:solidFill>
                  <a:srgbClr val="FFFFFF"/>
                </a:solidFill>
                <a:latin typeface="Arial"/>
                <a:cs typeface="Arial"/>
              </a:rPr>
              <a:t>potential</a:t>
            </a:r>
            <a:r>
              <a:rPr sz="1400" spc="-65" dirty="0">
                <a:solidFill>
                  <a:srgbClr val="FFFFFF"/>
                </a:solidFill>
                <a:latin typeface="Arial"/>
                <a:cs typeface="Arial"/>
              </a:rPr>
              <a:t> </a:t>
            </a:r>
            <a:r>
              <a:rPr sz="1400" dirty="0">
                <a:solidFill>
                  <a:srgbClr val="FFFFFF"/>
                </a:solidFill>
                <a:latin typeface="Arial"/>
                <a:cs typeface="Arial"/>
              </a:rPr>
              <a:t>trends</a:t>
            </a:r>
            <a:r>
              <a:rPr sz="1400" spc="-50" dirty="0">
                <a:solidFill>
                  <a:srgbClr val="FFFFFF"/>
                </a:solidFill>
                <a:latin typeface="Arial"/>
                <a:cs typeface="Arial"/>
              </a:rPr>
              <a:t> </a:t>
            </a:r>
            <a:r>
              <a:rPr sz="1400" dirty="0">
                <a:solidFill>
                  <a:srgbClr val="FFFFFF"/>
                </a:solidFill>
                <a:latin typeface="Arial"/>
                <a:cs typeface="Arial"/>
              </a:rPr>
              <a:t>and</a:t>
            </a:r>
            <a:r>
              <a:rPr sz="1400" spc="-45" dirty="0">
                <a:solidFill>
                  <a:srgbClr val="FFFFFF"/>
                </a:solidFill>
                <a:latin typeface="Arial"/>
                <a:cs typeface="Arial"/>
              </a:rPr>
              <a:t> </a:t>
            </a:r>
            <a:r>
              <a:rPr sz="1400" dirty="0">
                <a:solidFill>
                  <a:srgbClr val="FFFFFF"/>
                </a:solidFill>
                <a:latin typeface="Arial"/>
                <a:cs typeface="Arial"/>
              </a:rPr>
              <a:t>indicators</a:t>
            </a:r>
            <a:r>
              <a:rPr sz="1400" spc="-60" dirty="0">
                <a:solidFill>
                  <a:srgbClr val="FFFFFF"/>
                </a:solidFill>
                <a:latin typeface="Arial"/>
                <a:cs typeface="Arial"/>
              </a:rPr>
              <a:t> </a:t>
            </a:r>
            <a:r>
              <a:rPr sz="1400" dirty="0">
                <a:solidFill>
                  <a:srgbClr val="FFFFFF"/>
                </a:solidFill>
                <a:latin typeface="Arial"/>
                <a:cs typeface="Arial"/>
              </a:rPr>
              <a:t>which</a:t>
            </a:r>
            <a:r>
              <a:rPr sz="1400" spc="-35" dirty="0">
                <a:solidFill>
                  <a:srgbClr val="FFFFFF"/>
                </a:solidFill>
                <a:latin typeface="Arial"/>
                <a:cs typeface="Arial"/>
              </a:rPr>
              <a:t> </a:t>
            </a:r>
            <a:r>
              <a:rPr sz="1400" dirty="0">
                <a:solidFill>
                  <a:srgbClr val="FFFFFF"/>
                </a:solidFill>
                <a:latin typeface="Arial"/>
                <a:cs typeface="Arial"/>
              </a:rPr>
              <a:t>individual</a:t>
            </a:r>
            <a:r>
              <a:rPr sz="1400" spc="-30" dirty="0">
                <a:solidFill>
                  <a:srgbClr val="FFFFFF"/>
                </a:solidFill>
                <a:latin typeface="Arial"/>
                <a:cs typeface="Arial"/>
              </a:rPr>
              <a:t> </a:t>
            </a:r>
            <a:r>
              <a:rPr sz="1400" dirty="0">
                <a:solidFill>
                  <a:srgbClr val="FFFFFF"/>
                </a:solidFill>
                <a:latin typeface="Arial"/>
                <a:cs typeface="Arial"/>
              </a:rPr>
              <a:t>localities</a:t>
            </a:r>
            <a:r>
              <a:rPr sz="1400" spc="-60" dirty="0">
                <a:solidFill>
                  <a:srgbClr val="FFFFFF"/>
                </a:solidFill>
                <a:latin typeface="Arial"/>
                <a:cs typeface="Arial"/>
              </a:rPr>
              <a:t> </a:t>
            </a:r>
            <a:r>
              <a:rPr sz="1400" dirty="0">
                <a:solidFill>
                  <a:srgbClr val="FFFFFF"/>
                </a:solidFill>
                <a:latin typeface="Arial"/>
                <a:cs typeface="Arial"/>
              </a:rPr>
              <a:t>will,</a:t>
            </a:r>
            <a:r>
              <a:rPr sz="1400" spc="-15" dirty="0">
                <a:solidFill>
                  <a:srgbClr val="FFFFFF"/>
                </a:solidFill>
                <a:latin typeface="Arial"/>
                <a:cs typeface="Arial"/>
              </a:rPr>
              <a:t> </a:t>
            </a:r>
            <a:r>
              <a:rPr sz="1400" dirty="0">
                <a:solidFill>
                  <a:srgbClr val="FFFFFF"/>
                </a:solidFill>
                <a:latin typeface="Arial"/>
                <a:cs typeface="Arial"/>
              </a:rPr>
              <a:t>in</a:t>
            </a:r>
            <a:r>
              <a:rPr sz="1400" spc="-30" dirty="0">
                <a:solidFill>
                  <a:srgbClr val="FFFFFF"/>
                </a:solidFill>
                <a:latin typeface="Arial"/>
                <a:cs typeface="Arial"/>
              </a:rPr>
              <a:t> </a:t>
            </a:r>
            <a:r>
              <a:rPr sz="1400" dirty="0">
                <a:solidFill>
                  <a:srgbClr val="FFFFFF"/>
                </a:solidFill>
                <a:latin typeface="Arial"/>
                <a:cs typeface="Arial"/>
              </a:rPr>
              <a:t>due</a:t>
            </a:r>
            <a:r>
              <a:rPr sz="1400" spc="-45" dirty="0">
                <a:solidFill>
                  <a:srgbClr val="FFFFFF"/>
                </a:solidFill>
                <a:latin typeface="Arial"/>
                <a:cs typeface="Arial"/>
              </a:rPr>
              <a:t> </a:t>
            </a:r>
            <a:r>
              <a:rPr sz="1400" dirty="0">
                <a:solidFill>
                  <a:srgbClr val="FFFFFF"/>
                </a:solidFill>
                <a:latin typeface="Arial"/>
                <a:cs typeface="Arial"/>
              </a:rPr>
              <a:t>course,</a:t>
            </a:r>
            <a:r>
              <a:rPr sz="1400" spc="-55" dirty="0">
                <a:solidFill>
                  <a:srgbClr val="FFFFFF"/>
                </a:solidFill>
                <a:latin typeface="Arial"/>
                <a:cs typeface="Arial"/>
              </a:rPr>
              <a:t> </a:t>
            </a:r>
            <a:r>
              <a:rPr sz="1400" dirty="0">
                <a:solidFill>
                  <a:srgbClr val="FFFFFF"/>
                </a:solidFill>
                <a:latin typeface="Arial"/>
                <a:cs typeface="Arial"/>
              </a:rPr>
              <a:t>be</a:t>
            </a:r>
            <a:r>
              <a:rPr sz="1400" spc="-45" dirty="0">
                <a:solidFill>
                  <a:srgbClr val="FFFFFF"/>
                </a:solidFill>
                <a:latin typeface="Arial"/>
                <a:cs typeface="Arial"/>
              </a:rPr>
              <a:t> </a:t>
            </a:r>
            <a:r>
              <a:rPr sz="1400" dirty="0">
                <a:solidFill>
                  <a:srgbClr val="FFFFFF"/>
                </a:solidFill>
                <a:latin typeface="Arial"/>
                <a:cs typeface="Arial"/>
              </a:rPr>
              <a:t>able</a:t>
            </a:r>
            <a:r>
              <a:rPr sz="1400" spc="-40" dirty="0">
                <a:solidFill>
                  <a:srgbClr val="FFFFFF"/>
                </a:solidFill>
                <a:latin typeface="Arial"/>
                <a:cs typeface="Arial"/>
              </a:rPr>
              <a:t> </a:t>
            </a:r>
            <a:r>
              <a:rPr sz="1400" dirty="0">
                <a:solidFill>
                  <a:srgbClr val="FFFFFF"/>
                </a:solidFill>
                <a:latin typeface="Arial"/>
                <a:cs typeface="Arial"/>
              </a:rPr>
              <a:t>to</a:t>
            </a:r>
            <a:r>
              <a:rPr sz="1400" spc="-45" dirty="0">
                <a:solidFill>
                  <a:srgbClr val="FFFFFF"/>
                </a:solidFill>
                <a:latin typeface="Arial"/>
                <a:cs typeface="Arial"/>
              </a:rPr>
              <a:t> </a:t>
            </a:r>
            <a:r>
              <a:rPr sz="1400" dirty="0">
                <a:solidFill>
                  <a:srgbClr val="FFFFFF"/>
                </a:solidFill>
                <a:latin typeface="Arial"/>
                <a:cs typeface="Arial"/>
              </a:rPr>
              <a:t>explore</a:t>
            </a:r>
            <a:r>
              <a:rPr sz="1400" spc="-30" dirty="0">
                <a:solidFill>
                  <a:srgbClr val="FFFFFF"/>
                </a:solidFill>
                <a:latin typeface="Arial"/>
                <a:cs typeface="Arial"/>
              </a:rPr>
              <a:t> </a:t>
            </a:r>
            <a:r>
              <a:rPr sz="1400" dirty="0">
                <a:solidFill>
                  <a:srgbClr val="FFFFFF"/>
                </a:solidFill>
                <a:latin typeface="Arial"/>
                <a:cs typeface="Arial"/>
              </a:rPr>
              <a:t>in</a:t>
            </a:r>
            <a:r>
              <a:rPr sz="1400" spc="-35" dirty="0">
                <a:solidFill>
                  <a:srgbClr val="FFFFFF"/>
                </a:solidFill>
                <a:latin typeface="Arial"/>
                <a:cs typeface="Arial"/>
              </a:rPr>
              <a:t> </a:t>
            </a:r>
            <a:r>
              <a:rPr sz="1400" dirty="0">
                <a:solidFill>
                  <a:srgbClr val="FFFFFF"/>
                </a:solidFill>
                <a:latin typeface="Arial"/>
                <a:cs typeface="Arial"/>
              </a:rPr>
              <a:t>greater</a:t>
            </a:r>
            <a:r>
              <a:rPr sz="1400" spc="-65" dirty="0">
                <a:solidFill>
                  <a:srgbClr val="FFFFFF"/>
                </a:solidFill>
                <a:latin typeface="Arial"/>
                <a:cs typeface="Arial"/>
              </a:rPr>
              <a:t> </a:t>
            </a:r>
            <a:r>
              <a:rPr sz="1400" spc="-10" dirty="0">
                <a:solidFill>
                  <a:srgbClr val="FFFFFF"/>
                </a:solidFill>
                <a:latin typeface="Arial"/>
                <a:cs typeface="Arial"/>
              </a:rPr>
              <a:t>detail.</a:t>
            </a:r>
            <a:endParaRPr sz="1400">
              <a:latin typeface="Arial"/>
              <a:cs typeface="Arial"/>
            </a:endParaRPr>
          </a:p>
          <a:p>
            <a:pPr marL="12700" marR="90170">
              <a:lnSpc>
                <a:spcPct val="113900"/>
              </a:lnSpc>
              <a:spcBef>
                <a:spcPts val="1415"/>
              </a:spcBef>
            </a:pPr>
            <a:r>
              <a:rPr sz="1400" dirty="0">
                <a:solidFill>
                  <a:srgbClr val="FFFFFF"/>
                </a:solidFill>
                <a:latin typeface="Arial"/>
                <a:cs typeface="Arial"/>
              </a:rPr>
              <a:t>850</a:t>
            </a:r>
            <a:r>
              <a:rPr sz="1400" spc="-40" dirty="0">
                <a:solidFill>
                  <a:srgbClr val="FFFFFF"/>
                </a:solidFill>
                <a:latin typeface="Arial"/>
                <a:cs typeface="Arial"/>
              </a:rPr>
              <a:t> </a:t>
            </a:r>
            <a:r>
              <a:rPr sz="1400" dirty="0">
                <a:solidFill>
                  <a:srgbClr val="FFFFFF"/>
                </a:solidFill>
                <a:latin typeface="Arial"/>
                <a:cs typeface="Arial"/>
              </a:rPr>
              <a:t>respondents</a:t>
            </a:r>
            <a:r>
              <a:rPr sz="1400" spc="-50" dirty="0">
                <a:solidFill>
                  <a:srgbClr val="FFFFFF"/>
                </a:solidFill>
                <a:latin typeface="Arial"/>
                <a:cs typeface="Arial"/>
              </a:rPr>
              <a:t> </a:t>
            </a:r>
            <a:r>
              <a:rPr sz="1400" dirty="0">
                <a:solidFill>
                  <a:srgbClr val="FFFFFF"/>
                </a:solidFill>
                <a:latin typeface="Arial"/>
                <a:cs typeface="Arial"/>
              </a:rPr>
              <a:t>within</a:t>
            </a:r>
            <a:r>
              <a:rPr sz="1400" spc="-20"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overall</a:t>
            </a:r>
            <a:r>
              <a:rPr sz="1400" spc="-15" dirty="0">
                <a:solidFill>
                  <a:srgbClr val="FFFFFF"/>
                </a:solidFill>
                <a:latin typeface="Arial"/>
                <a:cs typeface="Arial"/>
              </a:rPr>
              <a:t> </a:t>
            </a:r>
            <a:r>
              <a:rPr sz="1400" spc="-10" dirty="0">
                <a:solidFill>
                  <a:srgbClr val="FFFFFF"/>
                </a:solidFill>
                <a:latin typeface="Arial"/>
                <a:cs typeface="Arial"/>
              </a:rPr>
              <a:t>residents’</a:t>
            </a:r>
            <a:r>
              <a:rPr sz="1400" spc="-95" dirty="0">
                <a:solidFill>
                  <a:srgbClr val="FFFFFF"/>
                </a:solidFill>
                <a:latin typeface="Arial"/>
                <a:cs typeface="Arial"/>
              </a:rPr>
              <a:t> </a:t>
            </a:r>
            <a:r>
              <a:rPr sz="1400" dirty="0">
                <a:solidFill>
                  <a:srgbClr val="FFFFFF"/>
                </a:solidFill>
                <a:latin typeface="Arial"/>
                <a:cs typeface="Arial"/>
              </a:rPr>
              <a:t>survey</a:t>
            </a:r>
            <a:r>
              <a:rPr sz="1400" spc="-25" dirty="0">
                <a:solidFill>
                  <a:srgbClr val="FFFFFF"/>
                </a:solidFill>
                <a:latin typeface="Arial"/>
                <a:cs typeface="Arial"/>
              </a:rPr>
              <a:t> </a:t>
            </a:r>
            <a:r>
              <a:rPr sz="1400" dirty="0">
                <a:solidFill>
                  <a:srgbClr val="FFFFFF"/>
                </a:solidFill>
                <a:latin typeface="Arial"/>
                <a:cs typeface="Arial"/>
              </a:rPr>
              <a:t>sample</a:t>
            </a:r>
            <a:r>
              <a:rPr sz="1400" spc="-40" dirty="0">
                <a:solidFill>
                  <a:srgbClr val="FFFFFF"/>
                </a:solidFill>
                <a:latin typeface="Arial"/>
                <a:cs typeface="Arial"/>
              </a:rPr>
              <a:t> </a:t>
            </a:r>
            <a:r>
              <a:rPr sz="1400" dirty="0">
                <a:solidFill>
                  <a:srgbClr val="FFFFFF"/>
                </a:solidFill>
                <a:latin typeface="Arial"/>
                <a:cs typeface="Arial"/>
              </a:rPr>
              <a:t>are</a:t>
            </a:r>
            <a:r>
              <a:rPr sz="1400" spc="-30" dirty="0">
                <a:solidFill>
                  <a:srgbClr val="FFFFFF"/>
                </a:solidFill>
                <a:latin typeface="Arial"/>
                <a:cs typeface="Arial"/>
              </a:rPr>
              <a:t> </a:t>
            </a:r>
            <a:r>
              <a:rPr sz="1400" dirty="0">
                <a:solidFill>
                  <a:srgbClr val="FFFFFF"/>
                </a:solidFill>
                <a:latin typeface="Arial"/>
                <a:cs typeface="Arial"/>
              </a:rPr>
              <a:t>employed,</a:t>
            </a:r>
            <a:r>
              <a:rPr sz="1400" spc="-25" dirty="0">
                <a:solidFill>
                  <a:srgbClr val="FFFFFF"/>
                </a:solidFill>
                <a:latin typeface="Arial"/>
                <a:cs typeface="Arial"/>
              </a:rPr>
              <a:t> </a:t>
            </a:r>
            <a:r>
              <a:rPr sz="1400" dirty="0">
                <a:solidFill>
                  <a:srgbClr val="FFFFFF"/>
                </a:solidFill>
                <a:latin typeface="Arial"/>
                <a:cs typeface="Arial"/>
              </a:rPr>
              <a:t>over</a:t>
            </a:r>
            <a:r>
              <a:rPr sz="1400" spc="-20" dirty="0">
                <a:solidFill>
                  <a:srgbClr val="FFFFFF"/>
                </a:solidFill>
                <a:latin typeface="Arial"/>
                <a:cs typeface="Arial"/>
              </a:rPr>
              <a:t> </a:t>
            </a:r>
            <a:r>
              <a:rPr sz="1400" dirty="0">
                <a:solidFill>
                  <a:srgbClr val="FFFFFF"/>
                </a:solidFill>
                <a:latin typeface="Arial"/>
                <a:cs typeface="Arial"/>
              </a:rPr>
              <a:t>half</a:t>
            </a:r>
            <a:r>
              <a:rPr sz="1400" spc="-25" dirty="0">
                <a:solidFill>
                  <a:srgbClr val="FFFFFF"/>
                </a:solidFill>
                <a:latin typeface="Arial"/>
                <a:cs typeface="Arial"/>
              </a:rPr>
              <a:t> </a:t>
            </a:r>
            <a:r>
              <a:rPr sz="1400" dirty="0">
                <a:solidFill>
                  <a:srgbClr val="FFFFFF"/>
                </a:solidFill>
                <a:latin typeface="Arial"/>
                <a:cs typeface="Arial"/>
              </a:rPr>
              <a:t>(56%)</a:t>
            </a:r>
            <a:r>
              <a:rPr sz="1400" spc="-30"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total</a:t>
            </a:r>
            <a:r>
              <a:rPr sz="1400" spc="-40" dirty="0">
                <a:solidFill>
                  <a:srgbClr val="FFFFFF"/>
                </a:solidFill>
                <a:latin typeface="Arial"/>
                <a:cs typeface="Arial"/>
              </a:rPr>
              <a:t> </a:t>
            </a:r>
            <a:r>
              <a:rPr sz="1400" dirty="0">
                <a:solidFill>
                  <a:srgbClr val="FFFFFF"/>
                </a:solidFill>
                <a:latin typeface="Arial"/>
                <a:cs typeface="Arial"/>
              </a:rPr>
              <a:t>sample</a:t>
            </a:r>
            <a:r>
              <a:rPr sz="1400" spc="-35"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1,523.</a:t>
            </a:r>
            <a:r>
              <a:rPr sz="1400" spc="-50" dirty="0">
                <a:solidFill>
                  <a:srgbClr val="FFFFFF"/>
                </a:solidFill>
                <a:latin typeface="Arial"/>
                <a:cs typeface="Arial"/>
              </a:rPr>
              <a:t> </a:t>
            </a:r>
            <a:r>
              <a:rPr sz="1400" spc="-20" dirty="0">
                <a:solidFill>
                  <a:srgbClr val="FFFFFF"/>
                </a:solidFill>
                <a:latin typeface="Arial"/>
                <a:cs typeface="Arial"/>
              </a:rPr>
              <a:t>Most </a:t>
            </a:r>
            <a:r>
              <a:rPr sz="1400" dirty="0">
                <a:solidFill>
                  <a:srgbClr val="FFFFFF"/>
                </a:solidFill>
                <a:latin typeface="Arial"/>
                <a:cs typeface="Arial"/>
              </a:rPr>
              <a:t>employed</a:t>
            </a:r>
            <a:r>
              <a:rPr sz="1400" spc="-35" dirty="0">
                <a:solidFill>
                  <a:srgbClr val="FFFFFF"/>
                </a:solidFill>
                <a:latin typeface="Arial"/>
                <a:cs typeface="Arial"/>
              </a:rPr>
              <a:t> </a:t>
            </a:r>
            <a:r>
              <a:rPr sz="1400" dirty="0">
                <a:solidFill>
                  <a:srgbClr val="FFFFFF"/>
                </a:solidFill>
                <a:latin typeface="Arial"/>
                <a:cs typeface="Arial"/>
              </a:rPr>
              <a:t>respondents</a:t>
            </a:r>
            <a:r>
              <a:rPr sz="1400" spc="-60" dirty="0">
                <a:solidFill>
                  <a:srgbClr val="FFFFFF"/>
                </a:solidFill>
                <a:latin typeface="Arial"/>
                <a:cs typeface="Arial"/>
              </a:rPr>
              <a:t> </a:t>
            </a:r>
            <a:r>
              <a:rPr sz="1400" dirty="0">
                <a:solidFill>
                  <a:srgbClr val="FFFFFF"/>
                </a:solidFill>
                <a:latin typeface="Arial"/>
                <a:cs typeface="Arial"/>
              </a:rPr>
              <a:t>in</a:t>
            </a:r>
            <a:r>
              <a:rPr sz="1400" spc="-20" dirty="0">
                <a:solidFill>
                  <a:srgbClr val="FFFFFF"/>
                </a:solidFill>
                <a:latin typeface="Arial"/>
                <a:cs typeface="Arial"/>
              </a:rPr>
              <a:t> </a:t>
            </a:r>
            <a:r>
              <a:rPr sz="1400" dirty="0">
                <a:solidFill>
                  <a:srgbClr val="FFFFFF"/>
                </a:solidFill>
                <a:latin typeface="Arial"/>
                <a:cs typeface="Arial"/>
              </a:rPr>
              <a:t>this</a:t>
            </a:r>
            <a:r>
              <a:rPr sz="1400" spc="-25" dirty="0">
                <a:solidFill>
                  <a:srgbClr val="FFFFFF"/>
                </a:solidFill>
                <a:latin typeface="Arial"/>
                <a:cs typeface="Arial"/>
              </a:rPr>
              <a:t> </a:t>
            </a:r>
            <a:r>
              <a:rPr sz="1400" dirty="0">
                <a:solidFill>
                  <a:srgbClr val="FFFFFF"/>
                </a:solidFill>
                <a:latin typeface="Arial"/>
                <a:cs typeface="Arial"/>
              </a:rPr>
              <a:t>survey</a:t>
            </a:r>
            <a:r>
              <a:rPr sz="1400" spc="-25" dirty="0">
                <a:solidFill>
                  <a:srgbClr val="FFFFFF"/>
                </a:solidFill>
                <a:latin typeface="Arial"/>
                <a:cs typeface="Arial"/>
              </a:rPr>
              <a:t> </a:t>
            </a:r>
            <a:r>
              <a:rPr sz="1400" dirty="0">
                <a:solidFill>
                  <a:srgbClr val="FFFFFF"/>
                </a:solidFill>
                <a:latin typeface="Arial"/>
                <a:cs typeface="Arial"/>
              </a:rPr>
              <a:t>are</a:t>
            </a:r>
            <a:r>
              <a:rPr sz="1400" spc="-30" dirty="0">
                <a:solidFill>
                  <a:srgbClr val="FFFFFF"/>
                </a:solidFill>
                <a:latin typeface="Arial"/>
                <a:cs typeface="Arial"/>
              </a:rPr>
              <a:t> </a:t>
            </a:r>
            <a:r>
              <a:rPr sz="1400" dirty="0">
                <a:solidFill>
                  <a:srgbClr val="FFFFFF"/>
                </a:solidFill>
                <a:latin typeface="Arial"/>
                <a:cs typeface="Arial"/>
              </a:rPr>
              <a:t>employed</a:t>
            </a:r>
            <a:r>
              <a:rPr sz="1400" spc="-30" dirty="0">
                <a:solidFill>
                  <a:srgbClr val="FFFFFF"/>
                </a:solidFill>
                <a:latin typeface="Arial"/>
                <a:cs typeface="Arial"/>
              </a:rPr>
              <a:t> </a:t>
            </a:r>
            <a:r>
              <a:rPr sz="1400" dirty="0">
                <a:solidFill>
                  <a:srgbClr val="FFFFFF"/>
                </a:solidFill>
                <a:latin typeface="Arial"/>
                <a:cs typeface="Arial"/>
              </a:rPr>
              <a:t>in</a:t>
            </a:r>
            <a:r>
              <a:rPr sz="1400" spc="-20" dirty="0">
                <a:solidFill>
                  <a:srgbClr val="FFFFFF"/>
                </a:solidFill>
                <a:latin typeface="Arial"/>
                <a:cs typeface="Arial"/>
              </a:rPr>
              <a:t> </a:t>
            </a:r>
            <a:r>
              <a:rPr sz="1400" dirty="0">
                <a:solidFill>
                  <a:srgbClr val="FFFFFF"/>
                </a:solidFill>
                <a:latin typeface="Arial"/>
                <a:cs typeface="Arial"/>
              </a:rPr>
              <a:t>permanent</a:t>
            </a:r>
            <a:r>
              <a:rPr sz="1400" spc="-50" dirty="0">
                <a:solidFill>
                  <a:srgbClr val="FFFFFF"/>
                </a:solidFill>
                <a:latin typeface="Arial"/>
                <a:cs typeface="Arial"/>
              </a:rPr>
              <a:t> </a:t>
            </a:r>
            <a:r>
              <a:rPr sz="1400" spc="-10" dirty="0">
                <a:solidFill>
                  <a:srgbClr val="FFFFFF"/>
                </a:solidFill>
                <a:latin typeface="Arial"/>
                <a:cs typeface="Arial"/>
              </a:rPr>
              <a:t>full-</a:t>
            </a:r>
            <a:r>
              <a:rPr sz="1400" dirty="0">
                <a:solidFill>
                  <a:srgbClr val="FFFFFF"/>
                </a:solidFill>
                <a:latin typeface="Arial"/>
                <a:cs typeface="Arial"/>
              </a:rPr>
              <a:t>time</a:t>
            </a:r>
            <a:r>
              <a:rPr sz="1400" spc="-55" dirty="0">
                <a:solidFill>
                  <a:srgbClr val="FFFFFF"/>
                </a:solidFill>
                <a:latin typeface="Arial"/>
                <a:cs typeface="Arial"/>
              </a:rPr>
              <a:t> </a:t>
            </a:r>
            <a:r>
              <a:rPr sz="1400" dirty="0">
                <a:solidFill>
                  <a:srgbClr val="FFFFFF"/>
                </a:solidFill>
                <a:latin typeface="Arial"/>
                <a:cs typeface="Arial"/>
              </a:rPr>
              <a:t>positions</a:t>
            </a:r>
            <a:r>
              <a:rPr sz="1400" spc="-50" dirty="0">
                <a:solidFill>
                  <a:srgbClr val="FFFFFF"/>
                </a:solidFill>
                <a:latin typeface="Arial"/>
                <a:cs typeface="Arial"/>
              </a:rPr>
              <a:t> </a:t>
            </a:r>
            <a:r>
              <a:rPr sz="1400" dirty="0">
                <a:solidFill>
                  <a:srgbClr val="FFFFFF"/>
                </a:solidFill>
                <a:latin typeface="Arial"/>
                <a:cs typeface="Arial"/>
              </a:rPr>
              <a:t>(58%).</a:t>
            </a:r>
            <a:r>
              <a:rPr sz="1400" spc="-40" dirty="0">
                <a:solidFill>
                  <a:srgbClr val="FFFFFF"/>
                </a:solidFill>
                <a:latin typeface="Arial"/>
                <a:cs typeface="Arial"/>
              </a:rPr>
              <a:t> </a:t>
            </a:r>
            <a:r>
              <a:rPr sz="1400" dirty="0">
                <a:solidFill>
                  <a:srgbClr val="FFFFFF"/>
                </a:solidFill>
                <a:latin typeface="Arial"/>
                <a:cs typeface="Arial"/>
              </a:rPr>
              <a:t>18%</a:t>
            </a:r>
            <a:r>
              <a:rPr sz="1400" spc="-25" dirty="0">
                <a:solidFill>
                  <a:srgbClr val="FFFFFF"/>
                </a:solidFill>
                <a:latin typeface="Arial"/>
                <a:cs typeface="Arial"/>
              </a:rPr>
              <a:t> </a:t>
            </a:r>
            <a:r>
              <a:rPr sz="1400" dirty="0">
                <a:solidFill>
                  <a:srgbClr val="FFFFFF"/>
                </a:solidFill>
                <a:latin typeface="Arial"/>
                <a:cs typeface="Arial"/>
              </a:rPr>
              <a:t>are</a:t>
            </a:r>
            <a:r>
              <a:rPr sz="1400" spc="-30" dirty="0">
                <a:solidFill>
                  <a:srgbClr val="FFFFFF"/>
                </a:solidFill>
                <a:latin typeface="Arial"/>
                <a:cs typeface="Arial"/>
              </a:rPr>
              <a:t> </a:t>
            </a:r>
            <a:r>
              <a:rPr sz="1400" dirty="0">
                <a:solidFill>
                  <a:srgbClr val="FFFFFF"/>
                </a:solidFill>
                <a:latin typeface="Arial"/>
                <a:cs typeface="Arial"/>
              </a:rPr>
              <a:t>permanent</a:t>
            </a:r>
            <a:r>
              <a:rPr sz="1400" spc="-50" dirty="0">
                <a:solidFill>
                  <a:srgbClr val="FFFFFF"/>
                </a:solidFill>
                <a:latin typeface="Arial"/>
                <a:cs typeface="Arial"/>
              </a:rPr>
              <a:t> </a:t>
            </a:r>
            <a:r>
              <a:rPr sz="1400" dirty="0">
                <a:solidFill>
                  <a:srgbClr val="FFFFFF"/>
                </a:solidFill>
                <a:latin typeface="Arial"/>
                <a:cs typeface="Arial"/>
              </a:rPr>
              <a:t>part-time</a:t>
            </a:r>
            <a:r>
              <a:rPr sz="1400" spc="-55" dirty="0">
                <a:solidFill>
                  <a:srgbClr val="FFFFFF"/>
                </a:solidFill>
                <a:latin typeface="Arial"/>
                <a:cs typeface="Arial"/>
              </a:rPr>
              <a:t> </a:t>
            </a:r>
            <a:r>
              <a:rPr sz="1400" spc="-10" dirty="0">
                <a:solidFill>
                  <a:srgbClr val="FFFFFF"/>
                </a:solidFill>
                <a:latin typeface="Arial"/>
                <a:cs typeface="Arial"/>
              </a:rPr>
              <a:t>positions. </a:t>
            </a:r>
            <a:r>
              <a:rPr sz="1400" dirty="0">
                <a:solidFill>
                  <a:srgbClr val="FFFFFF"/>
                </a:solidFill>
                <a:latin typeface="Arial"/>
                <a:cs typeface="Arial"/>
              </a:rPr>
              <a:t>Of</a:t>
            </a:r>
            <a:r>
              <a:rPr sz="1400" spc="-30" dirty="0">
                <a:solidFill>
                  <a:srgbClr val="FFFFFF"/>
                </a:solidFill>
                <a:latin typeface="Arial"/>
                <a:cs typeface="Arial"/>
              </a:rPr>
              <a:t> </a:t>
            </a:r>
            <a:r>
              <a:rPr sz="1400" dirty="0">
                <a:solidFill>
                  <a:srgbClr val="FFFFFF"/>
                </a:solidFill>
                <a:latin typeface="Arial"/>
                <a:cs typeface="Arial"/>
              </a:rPr>
              <a:t>the</a:t>
            </a:r>
            <a:r>
              <a:rPr sz="1400" spc="-35" dirty="0">
                <a:solidFill>
                  <a:srgbClr val="FFFFFF"/>
                </a:solidFill>
                <a:latin typeface="Arial"/>
                <a:cs typeface="Arial"/>
              </a:rPr>
              <a:t> </a:t>
            </a:r>
            <a:r>
              <a:rPr sz="1400" dirty="0">
                <a:solidFill>
                  <a:srgbClr val="FFFFFF"/>
                </a:solidFill>
                <a:latin typeface="Arial"/>
                <a:cs typeface="Arial"/>
              </a:rPr>
              <a:t>remaining</a:t>
            </a:r>
            <a:r>
              <a:rPr sz="1400" spc="-50" dirty="0">
                <a:solidFill>
                  <a:srgbClr val="FFFFFF"/>
                </a:solidFill>
                <a:latin typeface="Arial"/>
                <a:cs typeface="Arial"/>
              </a:rPr>
              <a:t> </a:t>
            </a:r>
            <a:r>
              <a:rPr sz="1400" dirty="0">
                <a:solidFill>
                  <a:srgbClr val="FFFFFF"/>
                </a:solidFill>
                <a:latin typeface="Arial"/>
                <a:cs typeface="Arial"/>
              </a:rPr>
              <a:t>respondents,</a:t>
            </a:r>
            <a:r>
              <a:rPr sz="1400" spc="-50" dirty="0">
                <a:solidFill>
                  <a:srgbClr val="FFFFFF"/>
                </a:solidFill>
                <a:latin typeface="Arial"/>
                <a:cs typeface="Arial"/>
              </a:rPr>
              <a:t> </a:t>
            </a:r>
            <a:r>
              <a:rPr sz="1400" dirty="0">
                <a:solidFill>
                  <a:srgbClr val="FFFFFF"/>
                </a:solidFill>
                <a:latin typeface="Arial"/>
                <a:cs typeface="Arial"/>
              </a:rPr>
              <a:t>9%</a:t>
            </a:r>
            <a:r>
              <a:rPr sz="1400" spc="-25" dirty="0">
                <a:solidFill>
                  <a:srgbClr val="FFFFFF"/>
                </a:solidFill>
                <a:latin typeface="Arial"/>
                <a:cs typeface="Arial"/>
              </a:rPr>
              <a:t> </a:t>
            </a:r>
            <a:r>
              <a:rPr sz="1400" dirty="0">
                <a:solidFill>
                  <a:srgbClr val="FFFFFF"/>
                </a:solidFill>
                <a:latin typeface="Arial"/>
                <a:cs typeface="Arial"/>
              </a:rPr>
              <a:t>are</a:t>
            </a:r>
            <a:r>
              <a:rPr sz="1400" spc="-35" dirty="0">
                <a:solidFill>
                  <a:srgbClr val="FFFFFF"/>
                </a:solidFill>
                <a:latin typeface="Arial"/>
                <a:cs typeface="Arial"/>
              </a:rPr>
              <a:t> </a:t>
            </a:r>
            <a:r>
              <a:rPr sz="1400" dirty="0">
                <a:solidFill>
                  <a:srgbClr val="FFFFFF"/>
                </a:solidFill>
                <a:latin typeface="Arial"/>
                <a:cs typeface="Arial"/>
              </a:rPr>
              <a:t>self-employed</a:t>
            </a:r>
            <a:r>
              <a:rPr sz="1400" spc="-40" dirty="0">
                <a:solidFill>
                  <a:srgbClr val="FFFFFF"/>
                </a:solidFill>
                <a:latin typeface="Arial"/>
                <a:cs typeface="Arial"/>
              </a:rPr>
              <a:t> </a:t>
            </a:r>
            <a:r>
              <a:rPr sz="1400" dirty="0">
                <a:solidFill>
                  <a:srgbClr val="FFFFFF"/>
                </a:solidFill>
                <a:latin typeface="Arial"/>
                <a:cs typeface="Arial"/>
              </a:rPr>
              <a:t>sole</a:t>
            </a:r>
            <a:r>
              <a:rPr sz="1400" spc="-35" dirty="0">
                <a:solidFill>
                  <a:srgbClr val="FFFFFF"/>
                </a:solidFill>
                <a:latin typeface="Arial"/>
                <a:cs typeface="Arial"/>
              </a:rPr>
              <a:t> </a:t>
            </a:r>
            <a:r>
              <a:rPr sz="1400" dirty="0">
                <a:solidFill>
                  <a:srgbClr val="FFFFFF"/>
                </a:solidFill>
                <a:latin typeface="Arial"/>
                <a:cs typeface="Arial"/>
              </a:rPr>
              <a:t>traders,</a:t>
            </a:r>
            <a:r>
              <a:rPr sz="1400" spc="-50" dirty="0">
                <a:solidFill>
                  <a:srgbClr val="FFFFFF"/>
                </a:solidFill>
                <a:latin typeface="Arial"/>
                <a:cs typeface="Arial"/>
              </a:rPr>
              <a:t> </a:t>
            </a:r>
            <a:r>
              <a:rPr sz="1400" dirty="0">
                <a:solidFill>
                  <a:srgbClr val="FFFFFF"/>
                </a:solidFill>
                <a:latin typeface="Arial"/>
                <a:cs typeface="Arial"/>
              </a:rPr>
              <a:t>and</a:t>
            </a:r>
            <a:r>
              <a:rPr sz="1400" spc="-35" dirty="0">
                <a:solidFill>
                  <a:srgbClr val="FFFFFF"/>
                </a:solidFill>
                <a:latin typeface="Arial"/>
                <a:cs typeface="Arial"/>
              </a:rPr>
              <a:t> </a:t>
            </a:r>
            <a:r>
              <a:rPr sz="1400" dirty="0">
                <a:solidFill>
                  <a:srgbClr val="FFFFFF"/>
                </a:solidFill>
                <a:latin typeface="Arial"/>
                <a:cs typeface="Arial"/>
              </a:rPr>
              <a:t>7%</a:t>
            </a:r>
            <a:r>
              <a:rPr sz="1400" spc="-25" dirty="0">
                <a:solidFill>
                  <a:srgbClr val="FFFFFF"/>
                </a:solidFill>
                <a:latin typeface="Arial"/>
                <a:cs typeface="Arial"/>
              </a:rPr>
              <a:t> </a:t>
            </a:r>
            <a:r>
              <a:rPr sz="1400" dirty="0">
                <a:solidFill>
                  <a:srgbClr val="FFFFFF"/>
                </a:solidFill>
                <a:latin typeface="Arial"/>
                <a:cs typeface="Arial"/>
              </a:rPr>
              <a:t>are</a:t>
            </a:r>
            <a:r>
              <a:rPr sz="1400" spc="-35" dirty="0">
                <a:solidFill>
                  <a:srgbClr val="FFFFFF"/>
                </a:solidFill>
                <a:latin typeface="Arial"/>
                <a:cs typeface="Arial"/>
              </a:rPr>
              <a:t> </a:t>
            </a:r>
            <a:r>
              <a:rPr sz="1400" dirty="0">
                <a:solidFill>
                  <a:srgbClr val="FFFFFF"/>
                </a:solidFill>
                <a:latin typeface="Arial"/>
                <a:cs typeface="Arial"/>
              </a:rPr>
              <a:t>on</a:t>
            </a:r>
            <a:r>
              <a:rPr sz="1400" spc="-20" dirty="0">
                <a:solidFill>
                  <a:srgbClr val="FFFFFF"/>
                </a:solidFill>
                <a:latin typeface="Arial"/>
                <a:cs typeface="Arial"/>
              </a:rPr>
              <a:t> </a:t>
            </a:r>
            <a:r>
              <a:rPr sz="1400" dirty="0">
                <a:solidFill>
                  <a:srgbClr val="FFFFFF"/>
                </a:solidFill>
                <a:latin typeface="Arial"/>
                <a:cs typeface="Arial"/>
              </a:rPr>
              <a:t>a</a:t>
            </a:r>
            <a:r>
              <a:rPr sz="1400" spc="-35" dirty="0">
                <a:solidFill>
                  <a:srgbClr val="FFFFFF"/>
                </a:solidFill>
                <a:latin typeface="Arial"/>
                <a:cs typeface="Arial"/>
              </a:rPr>
              <a:t> </a:t>
            </a:r>
            <a:r>
              <a:rPr sz="1400" dirty="0">
                <a:solidFill>
                  <a:srgbClr val="FFFFFF"/>
                </a:solidFill>
                <a:latin typeface="Arial"/>
                <a:cs typeface="Arial"/>
              </a:rPr>
              <a:t>fixed</a:t>
            </a:r>
            <a:r>
              <a:rPr sz="1400" spc="-15" dirty="0">
                <a:solidFill>
                  <a:srgbClr val="FFFFFF"/>
                </a:solidFill>
                <a:latin typeface="Arial"/>
                <a:cs typeface="Arial"/>
              </a:rPr>
              <a:t> </a:t>
            </a:r>
            <a:r>
              <a:rPr sz="1400" dirty="0">
                <a:solidFill>
                  <a:srgbClr val="FFFFFF"/>
                </a:solidFill>
                <a:latin typeface="Arial"/>
                <a:cs typeface="Arial"/>
              </a:rPr>
              <a:t>term</a:t>
            </a:r>
            <a:r>
              <a:rPr sz="1400" spc="-55" dirty="0">
                <a:solidFill>
                  <a:srgbClr val="FFFFFF"/>
                </a:solidFill>
                <a:latin typeface="Arial"/>
                <a:cs typeface="Arial"/>
              </a:rPr>
              <a:t> </a:t>
            </a:r>
            <a:r>
              <a:rPr sz="1400" spc="-10" dirty="0">
                <a:solidFill>
                  <a:srgbClr val="FFFFFF"/>
                </a:solidFill>
                <a:latin typeface="Arial"/>
                <a:cs typeface="Arial"/>
              </a:rPr>
              <a:t>contract.</a:t>
            </a:r>
            <a:endParaRPr sz="14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443890" y="181102"/>
            <a:ext cx="6732905"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FFFFFF"/>
                </a:solidFill>
                <a:latin typeface="Arial"/>
                <a:cs typeface="Arial"/>
              </a:rPr>
              <a:t>Good</a:t>
            </a:r>
            <a:r>
              <a:rPr sz="3600" b="0" spc="-10" dirty="0">
                <a:solidFill>
                  <a:srgbClr val="FFFFFF"/>
                </a:solidFill>
                <a:latin typeface="Arial"/>
                <a:cs typeface="Arial"/>
              </a:rPr>
              <a:t> </a:t>
            </a:r>
            <a:r>
              <a:rPr sz="3600" b="0" dirty="0">
                <a:solidFill>
                  <a:srgbClr val="FFFFFF"/>
                </a:solidFill>
                <a:latin typeface="Arial"/>
                <a:cs typeface="Arial"/>
              </a:rPr>
              <a:t>work</a:t>
            </a:r>
            <a:r>
              <a:rPr sz="3600" b="0" spc="-15" dirty="0">
                <a:solidFill>
                  <a:srgbClr val="FFFFFF"/>
                </a:solidFill>
                <a:latin typeface="Arial"/>
                <a:cs typeface="Arial"/>
              </a:rPr>
              <a:t> </a:t>
            </a:r>
            <a:r>
              <a:rPr sz="3600" b="0" dirty="0">
                <a:solidFill>
                  <a:srgbClr val="FFFFFF"/>
                </a:solidFill>
                <a:latin typeface="Arial"/>
                <a:cs typeface="Arial"/>
              </a:rPr>
              <a:t>–</a:t>
            </a:r>
            <a:r>
              <a:rPr sz="3600" b="0" spc="-10" dirty="0">
                <a:solidFill>
                  <a:srgbClr val="FFFFFF"/>
                </a:solidFill>
                <a:latin typeface="Arial"/>
                <a:cs typeface="Arial"/>
              </a:rPr>
              <a:t> </a:t>
            </a:r>
            <a:r>
              <a:rPr sz="3600" b="0" dirty="0">
                <a:solidFill>
                  <a:srgbClr val="FFFFFF"/>
                </a:solidFill>
                <a:latin typeface="Arial"/>
                <a:cs typeface="Arial"/>
              </a:rPr>
              <a:t>key</a:t>
            </a:r>
            <a:r>
              <a:rPr sz="3600" b="0" spc="-5" dirty="0">
                <a:solidFill>
                  <a:srgbClr val="FFFFFF"/>
                </a:solidFill>
                <a:latin typeface="Arial"/>
                <a:cs typeface="Arial"/>
              </a:rPr>
              <a:t> </a:t>
            </a:r>
            <a:r>
              <a:rPr sz="3600" b="0" dirty="0">
                <a:solidFill>
                  <a:srgbClr val="FFFFFF"/>
                </a:solidFill>
                <a:latin typeface="Arial"/>
                <a:cs typeface="Arial"/>
              </a:rPr>
              <a:t>findings</a:t>
            </a:r>
            <a:r>
              <a:rPr sz="3600" b="0" spc="-15" dirty="0">
                <a:solidFill>
                  <a:srgbClr val="FFFFFF"/>
                </a:solidFill>
                <a:latin typeface="Arial"/>
                <a:cs typeface="Arial"/>
              </a:rPr>
              <a:t> </a:t>
            </a:r>
            <a:r>
              <a:rPr sz="3600" b="0" dirty="0">
                <a:solidFill>
                  <a:srgbClr val="FFFFFF"/>
                </a:solidFill>
                <a:latin typeface="Arial"/>
                <a:cs typeface="Arial"/>
              </a:rPr>
              <a:t>(1</a:t>
            </a:r>
            <a:r>
              <a:rPr sz="3600" b="0" spc="-5"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465226" y="806577"/>
            <a:ext cx="11216640" cy="5223510"/>
          </a:xfrm>
          <a:prstGeom prst="rect">
            <a:avLst/>
          </a:prstGeom>
        </p:spPr>
        <p:txBody>
          <a:bodyPr vert="horz" wrap="square" lIns="0" tIns="88900" rIns="0" bIns="0" rtlCol="0">
            <a:spAutoFit/>
          </a:bodyPr>
          <a:lstStyle/>
          <a:p>
            <a:pPr marL="12700">
              <a:lnSpc>
                <a:spcPct val="100000"/>
              </a:lnSpc>
              <a:spcBef>
                <a:spcPts val="700"/>
              </a:spcBef>
            </a:pPr>
            <a:r>
              <a:rPr sz="1200" b="1" dirty="0">
                <a:solidFill>
                  <a:srgbClr val="FFFFFF"/>
                </a:solidFill>
                <a:latin typeface="Arial"/>
                <a:cs typeface="Arial"/>
              </a:rPr>
              <a:t>JOB</a:t>
            </a:r>
            <a:r>
              <a:rPr sz="1200" b="1" spc="-10" dirty="0">
                <a:solidFill>
                  <a:srgbClr val="FFFFFF"/>
                </a:solidFill>
                <a:latin typeface="Arial"/>
                <a:cs typeface="Arial"/>
              </a:rPr>
              <a:t> SATISFACTION</a:t>
            </a:r>
            <a:endParaRPr sz="1200">
              <a:latin typeface="Arial"/>
              <a:cs typeface="Arial"/>
            </a:endParaRPr>
          </a:p>
          <a:p>
            <a:pPr marL="299085" marR="74930" indent="-287020">
              <a:lnSpc>
                <a:spcPct val="100000"/>
              </a:lnSpc>
              <a:spcBef>
                <a:spcPts val="600"/>
              </a:spcBef>
              <a:buChar char="•"/>
              <a:tabLst>
                <a:tab pos="299085" algn="l"/>
              </a:tabLst>
            </a:pPr>
            <a:r>
              <a:rPr sz="1200" dirty="0">
                <a:solidFill>
                  <a:srgbClr val="FFFFFF"/>
                </a:solidFill>
                <a:latin typeface="Arial"/>
                <a:cs typeface="Arial"/>
              </a:rPr>
              <a:t>Satisfaction</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jobs,</a:t>
            </a:r>
            <a:r>
              <a:rPr sz="1200" spc="-30" dirty="0">
                <a:solidFill>
                  <a:srgbClr val="FFFFFF"/>
                </a:solidFill>
                <a:latin typeface="Arial"/>
                <a:cs typeface="Arial"/>
              </a:rPr>
              <a:t> </a:t>
            </a:r>
            <a:r>
              <a:rPr sz="1200" dirty="0">
                <a:solidFill>
                  <a:srgbClr val="FFFFFF"/>
                </a:solidFill>
                <a:latin typeface="Arial"/>
                <a:cs typeface="Arial"/>
              </a:rPr>
              <a:t>pay</a:t>
            </a:r>
            <a:r>
              <a:rPr sz="1200" spc="-25"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working</a:t>
            </a:r>
            <a:r>
              <a:rPr sz="1200" spc="-20" dirty="0">
                <a:solidFill>
                  <a:srgbClr val="FFFFFF"/>
                </a:solidFill>
                <a:latin typeface="Arial"/>
                <a:cs typeface="Arial"/>
              </a:rPr>
              <a:t> </a:t>
            </a:r>
            <a:r>
              <a:rPr sz="1200" dirty="0">
                <a:solidFill>
                  <a:srgbClr val="FFFFFF"/>
                </a:solidFill>
                <a:latin typeface="Arial"/>
                <a:cs typeface="Arial"/>
              </a:rPr>
              <a:t>hours</a:t>
            </a:r>
            <a:r>
              <a:rPr sz="1200" spc="-35" dirty="0">
                <a:solidFill>
                  <a:srgbClr val="FFFFFF"/>
                </a:solidFill>
                <a:latin typeface="Arial"/>
                <a:cs typeface="Arial"/>
              </a:rPr>
              <a:t> </a:t>
            </a:r>
            <a:r>
              <a:rPr sz="1200" dirty="0">
                <a:solidFill>
                  <a:srgbClr val="FFFFFF"/>
                </a:solidFill>
                <a:latin typeface="Arial"/>
                <a:cs typeface="Arial"/>
              </a:rPr>
              <a:t>remain</a:t>
            </a:r>
            <a:r>
              <a:rPr sz="1200" spc="-45" dirty="0">
                <a:solidFill>
                  <a:srgbClr val="FFFFFF"/>
                </a:solidFill>
                <a:latin typeface="Arial"/>
                <a:cs typeface="Arial"/>
              </a:rPr>
              <a:t> </a:t>
            </a:r>
            <a:r>
              <a:rPr sz="1200" dirty="0">
                <a:solidFill>
                  <a:srgbClr val="FFFFFF"/>
                </a:solidFill>
                <a:latin typeface="Arial"/>
                <a:cs typeface="Arial"/>
              </a:rPr>
              <a:t>broadly</a:t>
            </a:r>
            <a:r>
              <a:rPr sz="1200" spc="-45" dirty="0">
                <a:solidFill>
                  <a:srgbClr val="FFFFFF"/>
                </a:solidFill>
                <a:latin typeface="Arial"/>
                <a:cs typeface="Arial"/>
              </a:rPr>
              <a:t> </a:t>
            </a:r>
            <a:r>
              <a:rPr sz="1200" dirty="0">
                <a:solidFill>
                  <a:srgbClr val="FFFFFF"/>
                </a:solidFill>
                <a:latin typeface="Arial"/>
                <a:cs typeface="Arial"/>
              </a:rPr>
              <a:t>consistent</a:t>
            </a:r>
            <a:r>
              <a:rPr sz="1200" spc="-4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Dec</a:t>
            </a:r>
            <a:r>
              <a:rPr sz="1200" spc="-10"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Oct</a:t>
            </a:r>
            <a:r>
              <a:rPr sz="1200" spc="-10" dirty="0">
                <a:solidFill>
                  <a:srgbClr val="FFFFFF"/>
                </a:solidFill>
                <a:latin typeface="Arial"/>
                <a:cs typeface="Arial"/>
              </a:rPr>
              <a:t> </a:t>
            </a:r>
            <a:r>
              <a:rPr sz="1200" dirty="0">
                <a:solidFill>
                  <a:srgbClr val="FFFFFF"/>
                </a:solidFill>
                <a:latin typeface="Arial"/>
                <a:cs typeface="Arial"/>
              </a:rPr>
              <a:t>2024:</a:t>
            </a:r>
            <a:r>
              <a:rPr sz="1200" spc="-45" dirty="0">
                <a:solidFill>
                  <a:srgbClr val="FFFFFF"/>
                </a:solidFill>
                <a:latin typeface="Arial"/>
                <a:cs typeface="Arial"/>
              </a:rPr>
              <a:t> </a:t>
            </a:r>
            <a:r>
              <a:rPr sz="1200" dirty="0">
                <a:solidFill>
                  <a:srgbClr val="FFFFFF"/>
                </a:solidFill>
                <a:latin typeface="Arial"/>
                <a:cs typeface="Arial"/>
              </a:rPr>
              <a:t>66%</a:t>
            </a:r>
            <a:r>
              <a:rPr sz="1200" spc="-35" dirty="0">
                <a:solidFill>
                  <a:srgbClr val="FFFFFF"/>
                </a:solidFill>
                <a:latin typeface="Arial"/>
                <a:cs typeface="Arial"/>
              </a:rPr>
              <a:t> </a:t>
            </a:r>
            <a:r>
              <a:rPr sz="1200" dirty="0">
                <a:solidFill>
                  <a:srgbClr val="FFFFFF"/>
                </a:solidFill>
                <a:latin typeface="Arial"/>
                <a:cs typeface="Arial"/>
              </a:rPr>
              <a:t>are</a:t>
            </a:r>
            <a:r>
              <a:rPr sz="1200" spc="-15" dirty="0">
                <a:solidFill>
                  <a:srgbClr val="FFFFFF"/>
                </a:solidFill>
                <a:latin typeface="Arial"/>
                <a:cs typeface="Arial"/>
              </a:rPr>
              <a:t> </a:t>
            </a:r>
            <a:r>
              <a:rPr sz="1200" dirty="0">
                <a:solidFill>
                  <a:srgbClr val="FFFFFF"/>
                </a:solidFill>
                <a:latin typeface="Arial"/>
                <a:cs typeface="Arial"/>
              </a:rPr>
              <a:t>satisfied</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jobs</a:t>
            </a:r>
            <a:r>
              <a:rPr sz="1200" spc="-20" dirty="0">
                <a:solidFill>
                  <a:srgbClr val="FFFFFF"/>
                </a:solidFill>
                <a:latin typeface="Arial"/>
                <a:cs typeface="Arial"/>
              </a:rPr>
              <a:t> </a:t>
            </a:r>
            <a:r>
              <a:rPr sz="1200" dirty="0">
                <a:solidFill>
                  <a:srgbClr val="FFFFFF"/>
                </a:solidFill>
                <a:latin typeface="Arial"/>
                <a:cs typeface="Arial"/>
              </a:rPr>
              <a:t>(cf.</a:t>
            </a:r>
            <a:r>
              <a:rPr sz="1200" spc="-15" dirty="0">
                <a:solidFill>
                  <a:srgbClr val="FFFFFF"/>
                </a:solidFill>
                <a:latin typeface="Arial"/>
                <a:cs typeface="Arial"/>
              </a:rPr>
              <a:t> </a:t>
            </a:r>
            <a:r>
              <a:rPr sz="1200" dirty="0">
                <a:solidFill>
                  <a:srgbClr val="FFFFFF"/>
                </a:solidFill>
                <a:latin typeface="Arial"/>
                <a:cs typeface="Arial"/>
              </a:rPr>
              <a:t>64%),</a:t>
            </a:r>
            <a:r>
              <a:rPr sz="1200" spc="-20" dirty="0">
                <a:solidFill>
                  <a:srgbClr val="FFFFFF"/>
                </a:solidFill>
                <a:latin typeface="Arial"/>
                <a:cs typeface="Arial"/>
              </a:rPr>
              <a:t> </a:t>
            </a:r>
            <a:r>
              <a:rPr sz="1200" dirty="0">
                <a:solidFill>
                  <a:srgbClr val="FFFFFF"/>
                </a:solidFill>
                <a:latin typeface="Arial"/>
                <a:cs typeface="Arial"/>
              </a:rPr>
              <a:t>49%</a:t>
            </a:r>
            <a:r>
              <a:rPr sz="1200" spc="-3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spc="-25" dirty="0">
                <a:solidFill>
                  <a:srgbClr val="FFFFFF"/>
                </a:solidFill>
                <a:latin typeface="Arial"/>
                <a:cs typeface="Arial"/>
              </a:rPr>
              <a:t>pay </a:t>
            </a:r>
            <a:r>
              <a:rPr sz="1200" dirty="0">
                <a:solidFill>
                  <a:srgbClr val="FFFFFF"/>
                </a:solidFill>
                <a:latin typeface="Arial"/>
                <a:cs typeface="Arial"/>
              </a:rPr>
              <a:t>(cf.</a:t>
            </a:r>
            <a:r>
              <a:rPr sz="1200" spc="-15" dirty="0">
                <a:solidFill>
                  <a:srgbClr val="FFFFFF"/>
                </a:solidFill>
                <a:latin typeface="Arial"/>
                <a:cs typeface="Arial"/>
              </a:rPr>
              <a:t> </a:t>
            </a:r>
            <a:r>
              <a:rPr sz="1200" dirty="0">
                <a:solidFill>
                  <a:srgbClr val="FFFFFF"/>
                </a:solidFill>
                <a:latin typeface="Arial"/>
                <a:cs typeface="Arial"/>
              </a:rPr>
              <a:t>50%),</a:t>
            </a:r>
            <a:r>
              <a:rPr sz="1200" spc="-35" dirty="0">
                <a:solidFill>
                  <a:srgbClr val="FFFFFF"/>
                </a:solidFill>
                <a:latin typeface="Arial"/>
                <a:cs typeface="Arial"/>
              </a:rPr>
              <a:t> </a:t>
            </a:r>
            <a:r>
              <a:rPr sz="1200" dirty="0">
                <a:solidFill>
                  <a:srgbClr val="FFFFFF"/>
                </a:solidFill>
                <a:latin typeface="Arial"/>
                <a:cs typeface="Arial"/>
              </a:rPr>
              <a:t>69%</a:t>
            </a:r>
            <a:r>
              <a:rPr sz="1200" spc="-4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their</a:t>
            </a:r>
            <a:r>
              <a:rPr sz="1200" spc="-40" dirty="0">
                <a:solidFill>
                  <a:srgbClr val="FFFFFF"/>
                </a:solidFill>
                <a:latin typeface="Arial"/>
                <a:cs typeface="Arial"/>
              </a:rPr>
              <a:t> </a:t>
            </a:r>
            <a:r>
              <a:rPr sz="1200" dirty="0">
                <a:solidFill>
                  <a:srgbClr val="FFFFFF"/>
                </a:solidFill>
                <a:latin typeface="Arial"/>
                <a:cs typeface="Arial"/>
              </a:rPr>
              <a:t>working</a:t>
            </a:r>
            <a:r>
              <a:rPr sz="1200" spc="-25" dirty="0">
                <a:solidFill>
                  <a:srgbClr val="FFFFFF"/>
                </a:solidFill>
                <a:latin typeface="Arial"/>
                <a:cs typeface="Arial"/>
              </a:rPr>
              <a:t> </a:t>
            </a:r>
            <a:r>
              <a:rPr sz="1200" dirty="0">
                <a:solidFill>
                  <a:srgbClr val="FFFFFF"/>
                </a:solidFill>
                <a:latin typeface="Arial"/>
                <a:cs typeface="Arial"/>
              </a:rPr>
              <a:t>hours</a:t>
            </a:r>
            <a:r>
              <a:rPr sz="1200" spc="-35" dirty="0">
                <a:solidFill>
                  <a:srgbClr val="FFFFFF"/>
                </a:solidFill>
                <a:latin typeface="Arial"/>
                <a:cs typeface="Arial"/>
              </a:rPr>
              <a:t> </a:t>
            </a:r>
            <a:r>
              <a:rPr sz="1200" dirty="0">
                <a:solidFill>
                  <a:srgbClr val="FFFFFF"/>
                </a:solidFill>
                <a:latin typeface="Arial"/>
                <a:cs typeface="Arial"/>
              </a:rPr>
              <a:t>(cf.</a:t>
            </a:r>
            <a:r>
              <a:rPr sz="1200" spc="-15" dirty="0">
                <a:solidFill>
                  <a:srgbClr val="FFFFFF"/>
                </a:solidFill>
                <a:latin typeface="Arial"/>
                <a:cs typeface="Arial"/>
              </a:rPr>
              <a:t> </a:t>
            </a:r>
            <a:r>
              <a:rPr sz="1200" spc="-10" dirty="0">
                <a:solidFill>
                  <a:srgbClr val="FFFFFF"/>
                </a:solidFill>
                <a:latin typeface="Arial"/>
                <a:cs typeface="Arial"/>
              </a:rPr>
              <a:t>69%).</a:t>
            </a:r>
            <a:endParaRPr sz="1200">
              <a:latin typeface="Arial"/>
              <a:cs typeface="Arial"/>
            </a:endParaRPr>
          </a:p>
          <a:p>
            <a:pPr marL="756285" lvl="1" indent="-286385">
              <a:lnSpc>
                <a:spcPct val="100000"/>
              </a:lnSpc>
              <a:spcBef>
                <a:spcPts val="600"/>
              </a:spcBef>
              <a:buChar char="•"/>
              <a:tabLst>
                <a:tab pos="756285" algn="l"/>
              </a:tabLst>
            </a:pP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means</a:t>
            </a:r>
            <a:r>
              <a:rPr sz="1200" spc="-45"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key</a:t>
            </a:r>
            <a:r>
              <a:rPr sz="1200" spc="-20" dirty="0">
                <a:solidFill>
                  <a:srgbClr val="FFFFFF"/>
                </a:solidFill>
                <a:latin typeface="Arial"/>
                <a:cs typeface="Arial"/>
              </a:rPr>
              <a:t> </a:t>
            </a:r>
            <a:r>
              <a:rPr sz="1200" dirty="0">
                <a:solidFill>
                  <a:srgbClr val="FFFFFF"/>
                </a:solidFill>
                <a:latin typeface="Arial"/>
                <a:cs typeface="Arial"/>
              </a:rPr>
              <a:t>findings</a:t>
            </a:r>
            <a:r>
              <a:rPr sz="1200" spc="-35" dirty="0">
                <a:solidFill>
                  <a:srgbClr val="FFFFFF"/>
                </a:solidFill>
                <a:latin typeface="Arial"/>
                <a:cs typeface="Arial"/>
              </a:rPr>
              <a:t> </a:t>
            </a:r>
            <a:r>
              <a:rPr sz="1200" dirty="0">
                <a:solidFill>
                  <a:srgbClr val="FFFFFF"/>
                </a:solidFill>
                <a:latin typeface="Arial"/>
                <a:cs typeface="Arial"/>
              </a:rPr>
              <a:t>reported</a:t>
            </a:r>
            <a:r>
              <a:rPr sz="1200" spc="-45"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October</a:t>
            </a:r>
            <a:r>
              <a:rPr sz="1200" spc="-40" dirty="0">
                <a:solidFill>
                  <a:srgbClr val="FFFFFF"/>
                </a:solidFill>
                <a:latin typeface="Arial"/>
                <a:cs typeface="Arial"/>
              </a:rPr>
              <a:t> </a:t>
            </a:r>
            <a:r>
              <a:rPr sz="1200" dirty="0">
                <a:solidFill>
                  <a:srgbClr val="FFFFFF"/>
                </a:solidFill>
                <a:latin typeface="Arial"/>
                <a:cs typeface="Arial"/>
              </a:rPr>
              <a:t>fieldwork</a:t>
            </a:r>
            <a:r>
              <a:rPr sz="1200" spc="-35" dirty="0">
                <a:solidFill>
                  <a:srgbClr val="FFFFFF"/>
                </a:solidFill>
                <a:latin typeface="Arial"/>
                <a:cs typeface="Arial"/>
              </a:rPr>
              <a:t> </a:t>
            </a:r>
            <a:r>
              <a:rPr sz="1200" dirty="0">
                <a:solidFill>
                  <a:srgbClr val="FFFFFF"/>
                </a:solidFill>
                <a:latin typeface="Arial"/>
                <a:cs typeface="Arial"/>
              </a:rPr>
              <a:t>can</a:t>
            </a:r>
            <a:r>
              <a:rPr sz="1200" spc="-20" dirty="0">
                <a:solidFill>
                  <a:srgbClr val="FFFFFF"/>
                </a:solidFill>
                <a:latin typeface="Arial"/>
                <a:cs typeface="Arial"/>
              </a:rPr>
              <a:t> </a:t>
            </a:r>
            <a:r>
              <a:rPr sz="1200" dirty="0">
                <a:solidFill>
                  <a:srgbClr val="FFFFFF"/>
                </a:solidFill>
                <a:latin typeface="Arial"/>
                <a:cs typeface="Arial"/>
              </a:rPr>
              <a:t>be</a:t>
            </a:r>
            <a:r>
              <a:rPr sz="1200" spc="-30" dirty="0">
                <a:solidFill>
                  <a:srgbClr val="FFFFFF"/>
                </a:solidFill>
                <a:latin typeface="Arial"/>
                <a:cs typeface="Arial"/>
              </a:rPr>
              <a:t> </a:t>
            </a:r>
            <a:r>
              <a:rPr sz="1200" dirty="0">
                <a:solidFill>
                  <a:srgbClr val="FFFFFF"/>
                </a:solidFill>
                <a:latin typeface="Arial"/>
                <a:cs typeface="Arial"/>
              </a:rPr>
              <a:t>reiterated</a:t>
            </a:r>
            <a:r>
              <a:rPr sz="1200" spc="-40" dirty="0">
                <a:solidFill>
                  <a:srgbClr val="FFFFFF"/>
                </a:solidFill>
                <a:latin typeface="Arial"/>
                <a:cs typeface="Arial"/>
              </a:rPr>
              <a:t> </a:t>
            </a:r>
            <a:r>
              <a:rPr sz="1200" dirty="0">
                <a:solidFill>
                  <a:srgbClr val="FFFFFF"/>
                </a:solidFill>
                <a:latin typeface="Arial"/>
                <a:cs typeface="Arial"/>
              </a:rPr>
              <a:t>here:</a:t>
            </a:r>
            <a:r>
              <a:rPr sz="1200" spc="-35" dirty="0">
                <a:solidFill>
                  <a:srgbClr val="FFFFFF"/>
                </a:solidFill>
                <a:latin typeface="Arial"/>
                <a:cs typeface="Arial"/>
              </a:rPr>
              <a:t> </a:t>
            </a:r>
            <a:r>
              <a:rPr sz="1200" dirty="0">
                <a:solidFill>
                  <a:srgbClr val="FFFFFF"/>
                </a:solidFill>
                <a:latin typeface="Arial"/>
                <a:cs typeface="Arial"/>
              </a:rPr>
              <a:t>overall</a:t>
            </a:r>
            <a:r>
              <a:rPr sz="1200" spc="-25" dirty="0">
                <a:solidFill>
                  <a:srgbClr val="FFFFFF"/>
                </a:solidFill>
                <a:latin typeface="Arial"/>
                <a:cs typeface="Arial"/>
              </a:rPr>
              <a:t> </a:t>
            </a:r>
            <a:r>
              <a:rPr sz="1200" dirty="0">
                <a:solidFill>
                  <a:srgbClr val="FFFFFF"/>
                </a:solidFill>
                <a:latin typeface="Arial"/>
                <a:cs typeface="Arial"/>
              </a:rPr>
              <a:t>job</a:t>
            </a:r>
            <a:r>
              <a:rPr sz="1200" spc="-30" dirty="0">
                <a:solidFill>
                  <a:srgbClr val="FFFFFF"/>
                </a:solidFill>
                <a:latin typeface="Arial"/>
                <a:cs typeface="Arial"/>
              </a:rPr>
              <a:t> </a:t>
            </a:r>
            <a:r>
              <a:rPr sz="1200" dirty="0">
                <a:solidFill>
                  <a:srgbClr val="FFFFFF"/>
                </a:solidFill>
                <a:latin typeface="Arial"/>
                <a:cs typeface="Arial"/>
              </a:rPr>
              <a:t>satisfaction</a:t>
            </a:r>
            <a:r>
              <a:rPr sz="1200" spc="-20" dirty="0">
                <a:solidFill>
                  <a:srgbClr val="FFFFFF"/>
                </a:solidFill>
                <a:latin typeface="Arial"/>
                <a:cs typeface="Arial"/>
              </a:rPr>
              <a:t> </a:t>
            </a:r>
            <a:r>
              <a:rPr sz="1200" dirty="0">
                <a:solidFill>
                  <a:srgbClr val="FFFFFF"/>
                </a:solidFill>
                <a:latin typeface="Arial"/>
                <a:cs typeface="Arial"/>
              </a:rPr>
              <a:t>appears</a:t>
            </a:r>
            <a:r>
              <a:rPr sz="1200" spc="-50"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u="sng" dirty="0">
                <a:solidFill>
                  <a:srgbClr val="FFFFFF"/>
                </a:solidFill>
                <a:uFill>
                  <a:solidFill>
                    <a:srgbClr val="FFFFFF"/>
                  </a:solidFill>
                </a:uFill>
                <a:latin typeface="Arial"/>
                <a:cs typeface="Arial"/>
              </a:rPr>
              <a:t>decreased</a:t>
            </a:r>
            <a:r>
              <a:rPr sz="1200" u="none" spc="-45" dirty="0">
                <a:solidFill>
                  <a:srgbClr val="FFFFFF"/>
                </a:solidFill>
                <a:latin typeface="Arial"/>
                <a:cs typeface="Arial"/>
              </a:rPr>
              <a:t> </a:t>
            </a:r>
            <a:r>
              <a:rPr sz="1200" u="none" dirty="0">
                <a:solidFill>
                  <a:srgbClr val="FFFFFF"/>
                </a:solidFill>
                <a:latin typeface="Arial"/>
                <a:cs typeface="Arial"/>
              </a:rPr>
              <a:t>since</a:t>
            </a:r>
            <a:r>
              <a:rPr sz="1200" u="none" spc="-35" dirty="0">
                <a:solidFill>
                  <a:srgbClr val="FFFFFF"/>
                </a:solidFill>
                <a:latin typeface="Arial"/>
                <a:cs typeface="Arial"/>
              </a:rPr>
              <a:t> </a:t>
            </a:r>
            <a:r>
              <a:rPr sz="1200" u="none" spc="-10" dirty="0">
                <a:solidFill>
                  <a:srgbClr val="FFFFFF"/>
                </a:solidFill>
                <a:latin typeface="Arial"/>
                <a:cs typeface="Arial"/>
              </a:rPr>
              <a:t>February</a:t>
            </a:r>
            <a:endParaRPr sz="1200">
              <a:latin typeface="Arial"/>
              <a:cs typeface="Arial"/>
            </a:endParaRPr>
          </a:p>
          <a:p>
            <a:pPr marL="756285">
              <a:lnSpc>
                <a:spcPct val="100000"/>
              </a:lnSpc>
            </a:pPr>
            <a:r>
              <a:rPr sz="1200" dirty="0">
                <a:solidFill>
                  <a:srgbClr val="FFFFFF"/>
                </a:solidFill>
                <a:latin typeface="Arial"/>
                <a:cs typeface="Arial"/>
              </a:rPr>
              <a:t>2024;</a:t>
            </a:r>
            <a:r>
              <a:rPr sz="1200" spc="-50" dirty="0">
                <a:solidFill>
                  <a:srgbClr val="FFFFFF"/>
                </a:solidFill>
                <a:latin typeface="Arial"/>
                <a:cs typeface="Arial"/>
              </a:rPr>
              <a:t> </a:t>
            </a:r>
            <a:r>
              <a:rPr sz="1200" dirty="0">
                <a:solidFill>
                  <a:srgbClr val="FFFFFF"/>
                </a:solidFill>
                <a:latin typeface="Arial"/>
                <a:cs typeface="Arial"/>
              </a:rPr>
              <a:t>satisfaction</a:t>
            </a:r>
            <a:r>
              <a:rPr sz="1200" spc="-55"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pay</a:t>
            </a:r>
            <a:r>
              <a:rPr sz="1200" spc="-30" dirty="0">
                <a:solidFill>
                  <a:srgbClr val="FFFFFF"/>
                </a:solidFill>
                <a:latin typeface="Arial"/>
                <a:cs typeface="Arial"/>
              </a:rPr>
              <a:t> </a:t>
            </a:r>
            <a:r>
              <a:rPr sz="1200" dirty="0">
                <a:solidFill>
                  <a:srgbClr val="FFFFFF"/>
                </a:solidFill>
                <a:latin typeface="Arial"/>
                <a:cs typeface="Arial"/>
              </a:rPr>
              <a:t>is </a:t>
            </a:r>
            <a:r>
              <a:rPr sz="1200" u="sng" dirty="0">
                <a:solidFill>
                  <a:srgbClr val="FFFFFF"/>
                </a:solidFill>
                <a:uFill>
                  <a:solidFill>
                    <a:srgbClr val="FFFFFF"/>
                  </a:solidFill>
                </a:uFill>
                <a:latin typeface="Arial"/>
                <a:cs typeface="Arial"/>
              </a:rPr>
              <a:t>higher</a:t>
            </a:r>
            <a:r>
              <a:rPr sz="1200" u="none" dirty="0">
                <a:solidFill>
                  <a:srgbClr val="FFFFFF"/>
                </a:solidFill>
                <a:latin typeface="Arial"/>
                <a:cs typeface="Arial"/>
              </a:rPr>
              <a:t>;</a:t>
            </a:r>
            <a:r>
              <a:rPr sz="1200" u="none" spc="-30" dirty="0">
                <a:solidFill>
                  <a:srgbClr val="FFFFFF"/>
                </a:solidFill>
                <a:latin typeface="Arial"/>
                <a:cs typeface="Arial"/>
              </a:rPr>
              <a:t> </a:t>
            </a:r>
            <a:r>
              <a:rPr sz="1200" u="none" dirty="0">
                <a:solidFill>
                  <a:srgbClr val="FFFFFF"/>
                </a:solidFill>
                <a:latin typeface="Arial"/>
                <a:cs typeface="Arial"/>
              </a:rPr>
              <a:t>while</a:t>
            </a:r>
            <a:r>
              <a:rPr sz="1200" u="none" spc="-25" dirty="0">
                <a:solidFill>
                  <a:srgbClr val="FFFFFF"/>
                </a:solidFill>
                <a:latin typeface="Arial"/>
                <a:cs typeface="Arial"/>
              </a:rPr>
              <a:t> </a:t>
            </a:r>
            <a:r>
              <a:rPr sz="1200" u="none" dirty="0">
                <a:solidFill>
                  <a:srgbClr val="FFFFFF"/>
                </a:solidFill>
                <a:latin typeface="Arial"/>
                <a:cs typeface="Arial"/>
              </a:rPr>
              <a:t>satisfaction</a:t>
            </a:r>
            <a:r>
              <a:rPr sz="1200" u="none" spc="-55" dirty="0">
                <a:solidFill>
                  <a:srgbClr val="FFFFFF"/>
                </a:solidFill>
                <a:latin typeface="Arial"/>
                <a:cs typeface="Arial"/>
              </a:rPr>
              <a:t> </a:t>
            </a:r>
            <a:r>
              <a:rPr sz="1200" u="none" dirty="0">
                <a:solidFill>
                  <a:srgbClr val="FFFFFF"/>
                </a:solidFill>
                <a:latin typeface="Arial"/>
                <a:cs typeface="Arial"/>
              </a:rPr>
              <a:t>with hours</a:t>
            </a:r>
            <a:r>
              <a:rPr sz="1200" u="none" spc="-40" dirty="0">
                <a:solidFill>
                  <a:srgbClr val="FFFFFF"/>
                </a:solidFill>
                <a:latin typeface="Arial"/>
                <a:cs typeface="Arial"/>
              </a:rPr>
              <a:t> </a:t>
            </a:r>
            <a:r>
              <a:rPr sz="1200" u="none" dirty="0">
                <a:solidFill>
                  <a:srgbClr val="FFFFFF"/>
                </a:solidFill>
                <a:latin typeface="Arial"/>
                <a:cs typeface="Arial"/>
              </a:rPr>
              <a:t>has</a:t>
            </a:r>
            <a:r>
              <a:rPr sz="1200" u="none" spc="-35" dirty="0">
                <a:solidFill>
                  <a:srgbClr val="FFFFFF"/>
                </a:solidFill>
                <a:latin typeface="Arial"/>
                <a:cs typeface="Arial"/>
              </a:rPr>
              <a:t> </a:t>
            </a:r>
            <a:r>
              <a:rPr sz="1200" u="none" dirty="0">
                <a:solidFill>
                  <a:srgbClr val="FFFFFF"/>
                </a:solidFill>
                <a:latin typeface="Arial"/>
                <a:cs typeface="Arial"/>
              </a:rPr>
              <a:t>remained</a:t>
            </a:r>
            <a:r>
              <a:rPr sz="1200" u="none" spc="-55" dirty="0">
                <a:solidFill>
                  <a:srgbClr val="FFFFFF"/>
                </a:solidFill>
                <a:latin typeface="Arial"/>
                <a:cs typeface="Arial"/>
              </a:rPr>
              <a:t> </a:t>
            </a:r>
            <a:r>
              <a:rPr sz="1200" u="none" dirty="0">
                <a:solidFill>
                  <a:srgbClr val="FFFFFF"/>
                </a:solidFill>
                <a:latin typeface="Arial"/>
                <a:cs typeface="Arial"/>
              </a:rPr>
              <a:t>broadly</a:t>
            </a:r>
            <a:r>
              <a:rPr sz="1200" u="none" spc="-30" dirty="0">
                <a:solidFill>
                  <a:srgbClr val="FFFFFF"/>
                </a:solidFill>
                <a:latin typeface="Arial"/>
                <a:cs typeface="Arial"/>
              </a:rPr>
              <a:t> </a:t>
            </a:r>
            <a:r>
              <a:rPr sz="1200" u="sng" spc="-10" dirty="0">
                <a:solidFill>
                  <a:srgbClr val="FFFFFF"/>
                </a:solidFill>
                <a:uFill>
                  <a:solidFill>
                    <a:srgbClr val="FFFFFF"/>
                  </a:solidFill>
                </a:uFill>
                <a:latin typeface="Arial"/>
                <a:cs typeface="Arial"/>
              </a:rPr>
              <a:t>similar</a:t>
            </a:r>
            <a:endParaRPr sz="1200">
              <a:latin typeface="Arial"/>
              <a:cs typeface="Arial"/>
            </a:endParaRPr>
          </a:p>
          <a:p>
            <a:pPr marL="756285" marR="236220" lvl="1" indent="-287020">
              <a:lnSpc>
                <a:spcPct val="100000"/>
              </a:lnSpc>
              <a:spcBef>
                <a:spcPts val="600"/>
              </a:spcBef>
              <a:buChar char="•"/>
              <a:tabLst>
                <a:tab pos="756285" algn="l"/>
              </a:tabLst>
            </a:pPr>
            <a:r>
              <a:rPr sz="1200" dirty="0">
                <a:solidFill>
                  <a:srgbClr val="FFFFFF"/>
                </a:solidFill>
                <a:latin typeface="Arial"/>
                <a:cs typeface="Arial"/>
              </a:rPr>
              <a:t>On</a:t>
            </a:r>
            <a:r>
              <a:rPr sz="1200" spc="-1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topic</a:t>
            </a:r>
            <a:r>
              <a:rPr sz="1200" spc="-25"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spc="-20" dirty="0">
                <a:solidFill>
                  <a:srgbClr val="FFFFFF"/>
                </a:solidFill>
                <a:latin typeface="Arial"/>
                <a:cs typeface="Arial"/>
              </a:rPr>
              <a:t>pay,</a:t>
            </a:r>
            <a:r>
              <a:rPr sz="1200" spc="-15" dirty="0">
                <a:solidFill>
                  <a:srgbClr val="FFFFFF"/>
                </a:solidFill>
                <a:latin typeface="Arial"/>
                <a:cs typeface="Arial"/>
              </a:rPr>
              <a:t> </a:t>
            </a:r>
            <a:r>
              <a:rPr sz="1200" dirty="0">
                <a:solidFill>
                  <a:srgbClr val="FFFFFF"/>
                </a:solidFill>
                <a:latin typeface="Arial"/>
                <a:cs typeface="Arial"/>
              </a:rPr>
              <a:t>two</a:t>
            </a:r>
            <a:r>
              <a:rPr sz="1200" spc="5" dirty="0">
                <a:solidFill>
                  <a:srgbClr val="FFFFFF"/>
                </a:solidFill>
                <a:latin typeface="Arial"/>
                <a:cs typeface="Arial"/>
              </a:rPr>
              <a:t> </a:t>
            </a:r>
            <a:r>
              <a:rPr sz="1200" dirty="0">
                <a:solidFill>
                  <a:srgbClr val="FFFFFF"/>
                </a:solidFill>
                <a:latin typeface="Arial"/>
                <a:cs typeface="Arial"/>
              </a:rPr>
              <a:t>thirds</a:t>
            </a:r>
            <a:r>
              <a:rPr sz="1200" spc="-15" dirty="0">
                <a:solidFill>
                  <a:srgbClr val="FFFFFF"/>
                </a:solidFill>
                <a:latin typeface="Arial"/>
                <a:cs typeface="Arial"/>
              </a:rPr>
              <a:t> </a:t>
            </a:r>
            <a:r>
              <a:rPr sz="1200" dirty="0">
                <a:solidFill>
                  <a:srgbClr val="FFFFFF"/>
                </a:solidFill>
                <a:latin typeface="Arial"/>
                <a:cs typeface="Arial"/>
              </a:rPr>
              <a:t>(67%)</a:t>
            </a:r>
            <a:r>
              <a:rPr sz="1200" spc="-30" dirty="0">
                <a:solidFill>
                  <a:srgbClr val="FFFFFF"/>
                </a:solidFill>
                <a:latin typeface="Arial"/>
                <a:cs typeface="Arial"/>
              </a:rPr>
              <a:t> </a:t>
            </a:r>
            <a:r>
              <a:rPr sz="1200" dirty="0">
                <a:solidFill>
                  <a:srgbClr val="FFFFFF"/>
                </a:solidFill>
                <a:latin typeface="Arial"/>
                <a:cs typeface="Arial"/>
              </a:rPr>
              <a:t>say</a:t>
            </a:r>
            <a:r>
              <a:rPr sz="1200" spc="-10" dirty="0">
                <a:solidFill>
                  <a:srgbClr val="FFFFFF"/>
                </a:solidFill>
                <a:latin typeface="Arial"/>
                <a:cs typeface="Arial"/>
              </a:rPr>
              <a:t> </a:t>
            </a: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pay</a:t>
            </a:r>
            <a:r>
              <a:rPr sz="1200" spc="-25" dirty="0">
                <a:solidFill>
                  <a:srgbClr val="FFFFFF"/>
                </a:solidFill>
                <a:latin typeface="Arial"/>
                <a:cs typeface="Arial"/>
              </a:rPr>
              <a:t> </a:t>
            </a:r>
            <a:r>
              <a:rPr sz="1200" dirty="0">
                <a:solidFill>
                  <a:srgbClr val="FFFFFF"/>
                </a:solidFill>
                <a:latin typeface="Arial"/>
                <a:cs typeface="Arial"/>
              </a:rPr>
              <a:t>fairly</a:t>
            </a:r>
            <a:r>
              <a:rPr sz="1200" spc="-30" dirty="0">
                <a:solidFill>
                  <a:srgbClr val="FFFFFF"/>
                </a:solidFill>
                <a:latin typeface="Arial"/>
                <a:cs typeface="Arial"/>
              </a:rPr>
              <a:t> </a:t>
            </a:r>
            <a:r>
              <a:rPr sz="1200" dirty="0">
                <a:solidFill>
                  <a:srgbClr val="FFFFFF"/>
                </a:solidFill>
                <a:latin typeface="Arial"/>
                <a:cs typeface="Arial"/>
              </a:rPr>
              <a:t>reflects</a:t>
            </a:r>
            <a:r>
              <a:rPr sz="1200" spc="-3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work at</a:t>
            </a:r>
            <a:r>
              <a:rPr sz="1200" spc="-15" dirty="0">
                <a:solidFill>
                  <a:srgbClr val="FFFFFF"/>
                </a:solidFill>
                <a:latin typeface="Arial"/>
                <a:cs typeface="Arial"/>
              </a:rPr>
              <a:t> </a:t>
            </a:r>
            <a:r>
              <a:rPr sz="1200" dirty="0">
                <a:solidFill>
                  <a:srgbClr val="FFFFFF"/>
                </a:solidFill>
                <a:latin typeface="Arial"/>
                <a:cs typeface="Arial"/>
              </a:rPr>
              <a:t>least</a:t>
            </a:r>
            <a:r>
              <a:rPr sz="1200" spc="-20"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some</a:t>
            </a:r>
            <a:r>
              <a:rPr sz="1200" spc="-25" dirty="0">
                <a:solidFill>
                  <a:srgbClr val="FFFFFF"/>
                </a:solidFill>
                <a:latin typeface="Arial"/>
                <a:cs typeface="Arial"/>
              </a:rPr>
              <a:t> </a:t>
            </a:r>
            <a:r>
              <a:rPr sz="1200" dirty="0">
                <a:solidFill>
                  <a:srgbClr val="FFFFFF"/>
                </a:solidFill>
                <a:latin typeface="Arial"/>
                <a:cs typeface="Arial"/>
              </a:rPr>
              <a:t>extent,</a:t>
            </a:r>
            <a:r>
              <a:rPr sz="1200" spc="-20" dirty="0">
                <a:solidFill>
                  <a:srgbClr val="FFFFFF"/>
                </a:solidFill>
                <a:latin typeface="Arial"/>
                <a:cs typeface="Arial"/>
              </a:rPr>
              <a:t> </a:t>
            </a:r>
            <a:r>
              <a:rPr sz="1200" dirty="0">
                <a:solidFill>
                  <a:srgbClr val="FFFFFF"/>
                </a:solidFill>
                <a:latin typeface="Arial"/>
                <a:cs typeface="Arial"/>
              </a:rPr>
              <a:t>which</a:t>
            </a:r>
            <a:r>
              <a:rPr sz="1200" spc="-5" dirty="0">
                <a:solidFill>
                  <a:srgbClr val="FFFFFF"/>
                </a:solidFill>
                <a:latin typeface="Arial"/>
                <a:cs typeface="Arial"/>
              </a:rPr>
              <a:t> </a:t>
            </a:r>
            <a:r>
              <a:rPr sz="1200" dirty="0">
                <a:solidFill>
                  <a:srgbClr val="FFFFFF"/>
                </a:solidFill>
                <a:latin typeface="Arial"/>
                <a:cs typeface="Arial"/>
              </a:rPr>
              <a:t>has</a:t>
            </a:r>
            <a:r>
              <a:rPr sz="1200" spc="-30" dirty="0">
                <a:solidFill>
                  <a:srgbClr val="FFFFFF"/>
                </a:solidFill>
                <a:latin typeface="Arial"/>
                <a:cs typeface="Arial"/>
              </a:rPr>
              <a:t> </a:t>
            </a:r>
            <a:r>
              <a:rPr sz="1200" dirty="0">
                <a:solidFill>
                  <a:srgbClr val="FFFFFF"/>
                </a:solidFill>
                <a:latin typeface="Arial"/>
                <a:cs typeface="Arial"/>
              </a:rPr>
              <a:t>remained</a:t>
            </a:r>
            <a:r>
              <a:rPr sz="1200" spc="-50" dirty="0">
                <a:solidFill>
                  <a:srgbClr val="FFFFFF"/>
                </a:solidFill>
                <a:latin typeface="Arial"/>
                <a:cs typeface="Arial"/>
              </a:rPr>
              <a:t> </a:t>
            </a:r>
            <a:r>
              <a:rPr sz="1200" dirty="0">
                <a:solidFill>
                  <a:srgbClr val="FFFFFF"/>
                </a:solidFill>
                <a:latin typeface="Arial"/>
                <a:cs typeface="Arial"/>
              </a:rPr>
              <a:t>stable</a:t>
            </a:r>
            <a:r>
              <a:rPr sz="1200" spc="-25" dirty="0">
                <a:solidFill>
                  <a:srgbClr val="FFFFFF"/>
                </a:solidFill>
                <a:latin typeface="Arial"/>
                <a:cs typeface="Arial"/>
              </a:rPr>
              <a:t> </a:t>
            </a:r>
            <a:r>
              <a:rPr sz="1200" dirty="0">
                <a:solidFill>
                  <a:srgbClr val="FFFFFF"/>
                </a:solidFill>
                <a:latin typeface="Arial"/>
                <a:cs typeface="Arial"/>
              </a:rPr>
              <a:t>since</a:t>
            </a:r>
            <a:r>
              <a:rPr sz="1200" spc="-25" dirty="0">
                <a:solidFill>
                  <a:srgbClr val="FFFFFF"/>
                </a:solidFill>
                <a:latin typeface="Arial"/>
                <a:cs typeface="Arial"/>
              </a:rPr>
              <a:t> </a:t>
            </a:r>
            <a:r>
              <a:rPr sz="1200" dirty="0">
                <a:solidFill>
                  <a:srgbClr val="FFFFFF"/>
                </a:solidFill>
                <a:latin typeface="Arial"/>
                <a:cs typeface="Arial"/>
              </a:rPr>
              <a:t>last</a:t>
            </a:r>
            <a:r>
              <a:rPr sz="1200" spc="-20" dirty="0">
                <a:solidFill>
                  <a:srgbClr val="FFFFFF"/>
                </a:solidFill>
                <a:latin typeface="Arial"/>
                <a:cs typeface="Arial"/>
              </a:rPr>
              <a:t> </a:t>
            </a:r>
            <a:r>
              <a:rPr sz="1200" dirty="0">
                <a:solidFill>
                  <a:srgbClr val="FFFFFF"/>
                </a:solidFill>
                <a:latin typeface="Arial"/>
                <a:cs typeface="Arial"/>
              </a:rPr>
              <a:t>wave.</a:t>
            </a:r>
            <a:r>
              <a:rPr sz="1200" spc="10" dirty="0">
                <a:solidFill>
                  <a:srgbClr val="FFFFFF"/>
                </a:solidFill>
                <a:latin typeface="Arial"/>
                <a:cs typeface="Arial"/>
              </a:rPr>
              <a:t> </a:t>
            </a:r>
            <a:r>
              <a:rPr sz="1200" spc="-20" dirty="0">
                <a:solidFill>
                  <a:srgbClr val="FFFFFF"/>
                </a:solidFill>
                <a:latin typeface="Arial"/>
                <a:cs typeface="Arial"/>
              </a:rPr>
              <a:t>12%, </a:t>
            </a:r>
            <a:r>
              <a:rPr sz="1200" spc="-10" dirty="0">
                <a:solidFill>
                  <a:srgbClr val="FFFFFF"/>
                </a:solidFill>
                <a:latin typeface="Arial"/>
                <a:cs typeface="Arial"/>
              </a:rPr>
              <a:t>however,</a:t>
            </a:r>
            <a:r>
              <a:rPr sz="1200" spc="-20" dirty="0">
                <a:solidFill>
                  <a:srgbClr val="FFFFFF"/>
                </a:solidFill>
                <a:latin typeface="Arial"/>
                <a:cs typeface="Arial"/>
              </a:rPr>
              <a:t> </a:t>
            </a:r>
            <a:r>
              <a:rPr sz="1200" dirty="0">
                <a:solidFill>
                  <a:srgbClr val="FFFFFF"/>
                </a:solidFill>
                <a:latin typeface="Arial"/>
                <a:cs typeface="Arial"/>
              </a:rPr>
              <a:t>do</a:t>
            </a:r>
            <a:r>
              <a:rPr sz="1200" spc="-25" dirty="0">
                <a:solidFill>
                  <a:srgbClr val="FFFFFF"/>
                </a:solidFill>
                <a:latin typeface="Arial"/>
                <a:cs typeface="Arial"/>
              </a:rPr>
              <a:t> </a:t>
            </a:r>
            <a:r>
              <a:rPr sz="1200" dirty="0">
                <a:solidFill>
                  <a:srgbClr val="FFFFFF"/>
                </a:solidFill>
                <a:latin typeface="Arial"/>
                <a:cs typeface="Arial"/>
              </a:rPr>
              <a:t>say</a:t>
            </a:r>
            <a:r>
              <a:rPr sz="1200" spc="-5"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not</a:t>
            </a:r>
            <a:r>
              <a:rPr sz="1200" spc="-1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case</a:t>
            </a:r>
            <a:r>
              <a:rPr sz="1200" spc="-15" dirty="0">
                <a:solidFill>
                  <a:srgbClr val="FFFFFF"/>
                </a:solidFill>
                <a:latin typeface="Arial"/>
                <a:cs typeface="Arial"/>
              </a:rPr>
              <a:t> </a:t>
            </a:r>
            <a:r>
              <a:rPr sz="1200" dirty="0">
                <a:solidFill>
                  <a:srgbClr val="FFFFFF"/>
                </a:solidFill>
                <a:latin typeface="Arial"/>
                <a:cs typeface="Arial"/>
              </a:rPr>
              <a:t>at</a:t>
            </a:r>
            <a:r>
              <a:rPr sz="1200" spc="-15" dirty="0">
                <a:solidFill>
                  <a:srgbClr val="FFFFFF"/>
                </a:solidFill>
                <a:latin typeface="Arial"/>
                <a:cs typeface="Arial"/>
              </a:rPr>
              <a:t> </a:t>
            </a:r>
            <a:r>
              <a:rPr sz="1200" spc="-25" dirty="0">
                <a:solidFill>
                  <a:srgbClr val="FFFFFF"/>
                </a:solidFill>
                <a:latin typeface="Arial"/>
                <a:cs typeface="Arial"/>
              </a:rPr>
              <a:t>all</a:t>
            </a:r>
            <a:endParaRPr sz="1200">
              <a:latin typeface="Arial"/>
              <a:cs typeface="Arial"/>
            </a:endParaRPr>
          </a:p>
          <a:p>
            <a:pPr marL="756285" marR="299720" lvl="1" indent="-287020">
              <a:lnSpc>
                <a:spcPct val="100000"/>
              </a:lnSpc>
              <a:spcBef>
                <a:spcPts val="600"/>
              </a:spcBef>
              <a:buChar char="•"/>
              <a:tabLst>
                <a:tab pos="756285" algn="l"/>
              </a:tabLst>
            </a:pPr>
            <a:r>
              <a:rPr sz="1200" dirty="0">
                <a:solidFill>
                  <a:srgbClr val="FFFFFF"/>
                </a:solidFill>
                <a:latin typeface="Arial"/>
                <a:cs typeface="Arial"/>
              </a:rPr>
              <a:t>On</a:t>
            </a:r>
            <a:r>
              <a:rPr sz="1200" spc="-1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topic</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hours,</a:t>
            </a:r>
            <a:r>
              <a:rPr sz="1200" spc="-30" dirty="0">
                <a:solidFill>
                  <a:srgbClr val="FFFFFF"/>
                </a:solidFill>
                <a:latin typeface="Arial"/>
                <a:cs typeface="Arial"/>
              </a:rPr>
              <a:t> </a:t>
            </a:r>
            <a:r>
              <a:rPr sz="1200" dirty="0">
                <a:solidFill>
                  <a:srgbClr val="FFFFFF"/>
                </a:solidFill>
                <a:latin typeface="Arial"/>
                <a:cs typeface="Arial"/>
              </a:rPr>
              <a:t>despite</a:t>
            </a:r>
            <a:r>
              <a:rPr sz="1200" spc="-40" dirty="0">
                <a:solidFill>
                  <a:srgbClr val="FFFFFF"/>
                </a:solidFill>
                <a:latin typeface="Arial"/>
                <a:cs typeface="Arial"/>
              </a:rPr>
              <a:t> </a:t>
            </a:r>
            <a:r>
              <a:rPr sz="1200" dirty="0">
                <a:solidFill>
                  <a:srgbClr val="FFFFFF"/>
                </a:solidFill>
                <a:latin typeface="Arial"/>
                <a:cs typeface="Arial"/>
              </a:rPr>
              <a:t>69%</a:t>
            </a:r>
            <a:r>
              <a:rPr sz="1200" spc="-35" dirty="0">
                <a:solidFill>
                  <a:srgbClr val="FFFFFF"/>
                </a:solidFill>
                <a:latin typeface="Arial"/>
                <a:cs typeface="Arial"/>
              </a:rPr>
              <a:t> </a:t>
            </a:r>
            <a:r>
              <a:rPr sz="1200" dirty="0">
                <a:solidFill>
                  <a:srgbClr val="FFFFFF"/>
                </a:solidFill>
                <a:latin typeface="Arial"/>
                <a:cs typeface="Arial"/>
              </a:rPr>
              <a:t>reporting</a:t>
            </a:r>
            <a:r>
              <a:rPr sz="1200" spc="-35" dirty="0">
                <a:solidFill>
                  <a:srgbClr val="FFFFFF"/>
                </a:solidFill>
                <a:latin typeface="Arial"/>
                <a:cs typeface="Arial"/>
              </a:rPr>
              <a:t> </a:t>
            </a:r>
            <a:r>
              <a:rPr sz="1200" dirty="0">
                <a:solidFill>
                  <a:srgbClr val="FFFFFF"/>
                </a:solidFill>
                <a:latin typeface="Arial"/>
                <a:cs typeface="Arial"/>
              </a:rPr>
              <a:t>satisfaction</a:t>
            </a:r>
            <a:r>
              <a:rPr sz="1200" spc="-55"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their</a:t>
            </a:r>
            <a:r>
              <a:rPr sz="1200" spc="-35" dirty="0">
                <a:solidFill>
                  <a:srgbClr val="FFFFFF"/>
                </a:solidFill>
                <a:latin typeface="Arial"/>
                <a:cs typeface="Arial"/>
              </a:rPr>
              <a:t> </a:t>
            </a:r>
            <a:r>
              <a:rPr sz="1200" dirty="0">
                <a:solidFill>
                  <a:srgbClr val="FFFFFF"/>
                </a:solidFill>
                <a:latin typeface="Arial"/>
                <a:cs typeface="Arial"/>
              </a:rPr>
              <a:t>hours,</a:t>
            </a:r>
            <a:r>
              <a:rPr sz="1200" spc="-25"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very</a:t>
            </a:r>
            <a:r>
              <a:rPr sz="1200" spc="-5" dirty="0">
                <a:solidFill>
                  <a:srgbClr val="FFFFFF"/>
                </a:solidFill>
                <a:latin typeface="Arial"/>
                <a:cs typeface="Arial"/>
              </a:rPr>
              <a:t> </a:t>
            </a:r>
            <a:r>
              <a:rPr sz="1200" dirty="0">
                <a:solidFill>
                  <a:srgbClr val="FFFFFF"/>
                </a:solidFill>
                <a:latin typeface="Arial"/>
                <a:cs typeface="Arial"/>
              </a:rPr>
              <a:t>similar</a:t>
            </a:r>
            <a:r>
              <a:rPr sz="1200" spc="-30" dirty="0">
                <a:solidFill>
                  <a:srgbClr val="FFFFFF"/>
                </a:solidFill>
                <a:latin typeface="Arial"/>
                <a:cs typeface="Arial"/>
              </a:rPr>
              <a:t> </a:t>
            </a:r>
            <a:r>
              <a:rPr sz="1200" dirty="0">
                <a:solidFill>
                  <a:srgbClr val="FFFFFF"/>
                </a:solidFill>
                <a:latin typeface="Arial"/>
                <a:cs typeface="Arial"/>
              </a:rPr>
              <a:t>proportion</a:t>
            </a:r>
            <a:r>
              <a:rPr sz="1200" spc="-55" dirty="0">
                <a:solidFill>
                  <a:srgbClr val="FFFFFF"/>
                </a:solidFill>
                <a:latin typeface="Arial"/>
                <a:cs typeface="Arial"/>
              </a:rPr>
              <a:t> </a:t>
            </a:r>
            <a:r>
              <a:rPr sz="1200" dirty="0">
                <a:solidFill>
                  <a:srgbClr val="FFFFFF"/>
                </a:solidFill>
                <a:latin typeface="Arial"/>
                <a:cs typeface="Arial"/>
              </a:rPr>
              <a:t>(68%)</a:t>
            </a:r>
            <a:r>
              <a:rPr sz="1200" spc="-2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job</a:t>
            </a:r>
            <a:r>
              <a:rPr sz="1200" spc="-30" dirty="0">
                <a:solidFill>
                  <a:srgbClr val="FFFFFF"/>
                </a:solidFill>
                <a:latin typeface="Arial"/>
                <a:cs typeface="Arial"/>
              </a:rPr>
              <a:t> </a:t>
            </a:r>
            <a:r>
              <a:rPr sz="1200" dirty="0">
                <a:solidFill>
                  <a:srgbClr val="FFFFFF"/>
                </a:solidFill>
                <a:latin typeface="Arial"/>
                <a:cs typeface="Arial"/>
              </a:rPr>
              <a:t>sees</a:t>
            </a:r>
            <a:r>
              <a:rPr sz="1200" spc="-15" dirty="0">
                <a:solidFill>
                  <a:srgbClr val="FFFFFF"/>
                </a:solidFill>
                <a:latin typeface="Arial"/>
                <a:cs typeface="Arial"/>
              </a:rPr>
              <a:t> </a:t>
            </a:r>
            <a:r>
              <a:rPr sz="1200" dirty="0">
                <a:solidFill>
                  <a:srgbClr val="FFFFFF"/>
                </a:solidFill>
                <a:latin typeface="Arial"/>
                <a:cs typeface="Arial"/>
              </a:rPr>
              <a:t>them</a:t>
            </a:r>
            <a:r>
              <a:rPr sz="1200" spc="-25" dirty="0">
                <a:solidFill>
                  <a:srgbClr val="FFFFFF"/>
                </a:solidFill>
                <a:latin typeface="Arial"/>
                <a:cs typeface="Arial"/>
              </a:rPr>
              <a:t> </a:t>
            </a:r>
            <a:r>
              <a:rPr sz="1200" dirty="0">
                <a:solidFill>
                  <a:srgbClr val="FFFFFF"/>
                </a:solidFill>
                <a:latin typeface="Arial"/>
                <a:cs typeface="Arial"/>
              </a:rPr>
              <a:t>work</a:t>
            </a:r>
            <a:r>
              <a:rPr sz="1200" spc="-5" dirty="0">
                <a:solidFill>
                  <a:srgbClr val="FFFFFF"/>
                </a:solidFill>
                <a:latin typeface="Arial"/>
                <a:cs typeface="Arial"/>
              </a:rPr>
              <a:t> </a:t>
            </a:r>
            <a:r>
              <a:rPr sz="1200" dirty="0">
                <a:solidFill>
                  <a:srgbClr val="FFFFFF"/>
                </a:solidFill>
                <a:latin typeface="Arial"/>
                <a:cs typeface="Arial"/>
              </a:rPr>
              <a:t>beyond</a:t>
            </a:r>
            <a:r>
              <a:rPr sz="1200" spc="-40" dirty="0">
                <a:solidFill>
                  <a:srgbClr val="FFFFFF"/>
                </a:solidFill>
                <a:latin typeface="Arial"/>
                <a:cs typeface="Arial"/>
              </a:rPr>
              <a:t> </a:t>
            </a:r>
            <a:r>
              <a:rPr sz="1200" spc="-10" dirty="0">
                <a:solidFill>
                  <a:srgbClr val="FFFFFF"/>
                </a:solidFill>
                <a:latin typeface="Arial"/>
                <a:cs typeface="Arial"/>
              </a:rPr>
              <a:t>their </a:t>
            </a:r>
            <a:r>
              <a:rPr sz="1200" dirty="0">
                <a:solidFill>
                  <a:srgbClr val="FFFFFF"/>
                </a:solidFill>
                <a:latin typeface="Arial"/>
                <a:cs typeface="Arial"/>
              </a:rPr>
              <a:t>contracted</a:t>
            </a:r>
            <a:r>
              <a:rPr sz="1200" spc="-40" dirty="0">
                <a:solidFill>
                  <a:srgbClr val="FFFFFF"/>
                </a:solidFill>
                <a:latin typeface="Arial"/>
                <a:cs typeface="Arial"/>
              </a:rPr>
              <a:t> </a:t>
            </a:r>
            <a:r>
              <a:rPr sz="1200" dirty="0">
                <a:solidFill>
                  <a:srgbClr val="FFFFFF"/>
                </a:solidFill>
                <a:latin typeface="Arial"/>
                <a:cs typeface="Arial"/>
              </a:rPr>
              <a:t>hours</a:t>
            </a:r>
            <a:r>
              <a:rPr sz="1200" spc="-35" dirty="0">
                <a:solidFill>
                  <a:srgbClr val="FFFFFF"/>
                </a:solidFill>
                <a:latin typeface="Arial"/>
                <a:cs typeface="Arial"/>
              </a:rPr>
              <a:t> </a:t>
            </a:r>
            <a:r>
              <a:rPr sz="1200" dirty="0">
                <a:solidFill>
                  <a:srgbClr val="FFFFFF"/>
                </a:solidFill>
                <a:latin typeface="Arial"/>
                <a:cs typeface="Arial"/>
              </a:rPr>
              <a:t>at</a:t>
            </a:r>
            <a:r>
              <a:rPr sz="1200" spc="-15" dirty="0">
                <a:solidFill>
                  <a:srgbClr val="FFFFFF"/>
                </a:solidFill>
                <a:latin typeface="Arial"/>
                <a:cs typeface="Arial"/>
              </a:rPr>
              <a:t> </a:t>
            </a:r>
            <a:r>
              <a:rPr sz="1200" dirty="0">
                <a:solidFill>
                  <a:srgbClr val="FFFFFF"/>
                </a:solidFill>
                <a:latin typeface="Arial"/>
                <a:cs typeface="Arial"/>
              </a:rPr>
              <a:t>least</a:t>
            </a:r>
            <a:r>
              <a:rPr sz="1200" spc="-20" dirty="0">
                <a:solidFill>
                  <a:srgbClr val="FFFFFF"/>
                </a:solidFill>
                <a:latin typeface="Arial"/>
                <a:cs typeface="Arial"/>
              </a:rPr>
              <a:t> </a:t>
            </a:r>
            <a:r>
              <a:rPr sz="1200" spc="-10" dirty="0">
                <a:solidFill>
                  <a:srgbClr val="FFFFFF"/>
                </a:solidFill>
                <a:latin typeface="Arial"/>
                <a:cs typeface="Arial"/>
              </a:rPr>
              <a:t>sometimes.</a:t>
            </a:r>
            <a:r>
              <a:rPr sz="1200" spc="-55"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figure</a:t>
            </a:r>
            <a:r>
              <a:rPr sz="1200" spc="-35" dirty="0">
                <a:solidFill>
                  <a:srgbClr val="FFFFFF"/>
                </a:solidFill>
                <a:latin typeface="Arial"/>
                <a:cs typeface="Arial"/>
              </a:rPr>
              <a:t> </a:t>
            </a:r>
            <a:r>
              <a:rPr sz="1200" dirty="0">
                <a:solidFill>
                  <a:srgbClr val="FFFFFF"/>
                </a:solidFill>
                <a:latin typeface="Arial"/>
                <a:cs typeface="Arial"/>
              </a:rPr>
              <a:t>has</a:t>
            </a:r>
            <a:r>
              <a:rPr sz="1200" spc="-20" dirty="0">
                <a:solidFill>
                  <a:srgbClr val="FFFFFF"/>
                </a:solidFill>
                <a:latin typeface="Arial"/>
                <a:cs typeface="Arial"/>
              </a:rPr>
              <a:t> </a:t>
            </a:r>
            <a:r>
              <a:rPr sz="1200" dirty="0">
                <a:solidFill>
                  <a:srgbClr val="FFFFFF"/>
                </a:solidFill>
                <a:latin typeface="Arial"/>
                <a:cs typeface="Arial"/>
              </a:rPr>
              <a:t>significantly</a:t>
            </a:r>
            <a:r>
              <a:rPr sz="1200" spc="-30" dirty="0">
                <a:solidFill>
                  <a:srgbClr val="FFFFFF"/>
                </a:solidFill>
                <a:latin typeface="Arial"/>
                <a:cs typeface="Arial"/>
              </a:rPr>
              <a:t> </a:t>
            </a:r>
            <a:r>
              <a:rPr sz="1200" dirty="0">
                <a:solidFill>
                  <a:srgbClr val="FFFFFF"/>
                </a:solidFill>
                <a:latin typeface="Arial"/>
                <a:cs typeface="Arial"/>
              </a:rPr>
              <a:t>increased</a:t>
            </a:r>
            <a:r>
              <a:rPr sz="1200" spc="-55" dirty="0">
                <a:solidFill>
                  <a:srgbClr val="FFFFFF"/>
                </a:solidFill>
                <a:latin typeface="Arial"/>
                <a:cs typeface="Arial"/>
              </a:rPr>
              <a:t> </a:t>
            </a:r>
            <a:r>
              <a:rPr sz="1200" dirty="0">
                <a:solidFill>
                  <a:srgbClr val="FFFFFF"/>
                </a:solidFill>
                <a:latin typeface="Arial"/>
                <a:cs typeface="Arial"/>
              </a:rPr>
              <a:t>since</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previous</a:t>
            </a:r>
            <a:r>
              <a:rPr sz="1200" spc="-35" dirty="0">
                <a:solidFill>
                  <a:srgbClr val="FFFFFF"/>
                </a:solidFill>
                <a:latin typeface="Arial"/>
                <a:cs typeface="Arial"/>
              </a:rPr>
              <a:t> </a:t>
            </a:r>
            <a:r>
              <a:rPr sz="1200" spc="-10" dirty="0">
                <a:solidFill>
                  <a:srgbClr val="FFFFFF"/>
                </a:solidFill>
                <a:latin typeface="Arial"/>
                <a:cs typeface="Arial"/>
              </a:rPr>
              <a:t>wave.</a:t>
            </a:r>
            <a:endParaRPr sz="1200">
              <a:latin typeface="Arial"/>
              <a:cs typeface="Arial"/>
            </a:endParaRPr>
          </a:p>
          <a:p>
            <a:pPr lvl="1">
              <a:lnSpc>
                <a:spcPct val="100000"/>
              </a:lnSpc>
              <a:spcBef>
                <a:spcPts val="1265"/>
              </a:spcBef>
              <a:buClr>
                <a:srgbClr val="FFFFFF"/>
              </a:buClr>
              <a:buFont typeface="Arial"/>
              <a:buChar char="•"/>
            </a:pPr>
            <a:endParaRPr sz="1200">
              <a:latin typeface="Arial"/>
              <a:cs typeface="Arial"/>
            </a:endParaRPr>
          </a:p>
          <a:p>
            <a:pPr marL="12700">
              <a:lnSpc>
                <a:spcPct val="100000"/>
              </a:lnSpc>
            </a:pPr>
            <a:r>
              <a:rPr sz="1200" b="1" dirty="0">
                <a:solidFill>
                  <a:srgbClr val="FFFFFF"/>
                </a:solidFill>
                <a:latin typeface="Arial"/>
                <a:cs typeface="Arial"/>
              </a:rPr>
              <a:t>JOB</a:t>
            </a:r>
            <a:r>
              <a:rPr sz="1200" b="1" spc="-10" dirty="0">
                <a:solidFill>
                  <a:srgbClr val="FFFFFF"/>
                </a:solidFill>
                <a:latin typeface="Arial"/>
                <a:cs typeface="Arial"/>
              </a:rPr>
              <a:t> SECURITY</a:t>
            </a:r>
            <a:endParaRPr sz="1200">
              <a:latin typeface="Arial"/>
              <a:cs typeface="Arial"/>
            </a:endParaRPr>
          </a:p>
          <a:p>
            <a:pPr marL="299085" marR="177800" indent="-287020">
              <a:lnSpc>
                <a:spcPct val="100000"/>
              </a:lnSpc>
              <a:spcBef>
                <a:spcPts val="600"/>
              </a:spcBef>
              <a:buChar char="•"/>
              <a:tabLst>
                <a:tab pos="299085" algn="l"/>
              </a:tabLst>
            </a:pPr>
            <a:r>
              <a:rPr sz="1200" dirty="0">
                <a:solidFill>
                  <a:srgbClr val="FFFFFF"/>
                </a:solidFill>
                <a:latin typeface="Arial"/>
                <a:cs typeface="Arial"/>
              </a:rPr>
              <a:t>About</a:t>
            </a:r>
            <a:r>
              <a:rPr sz="1200" spc="-30" dirty="0">
                <a:solidFill>
                  <a:srgbClr val="FFFFFF"/>
                </a:solidFill>
                <a:latin typeface="Arial"/>
                <a:cs typeface="Arial"/>
              </a:rPr>
              <a:t> </a:t>
            </a:r>
            <a:r>
              <a:rPr sz="1200" dirty="0">
                <a:solidFill>
                  <a:srgbClr val="FFFFFF"/>
                </a:solidFill>
                <a:latin typeface="Arial"/>
                <a:cs typeface="Arial"/>
              </a:rPr>
              <a:t>1</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7</a:t>
            </a:r>
            <a:r>
              <a:rPr sz="1200" spc="-20" dirty="0">
                <a:solidFill>
                  <a:srgbClr val="FFFFFF"/>
                </a:solidFill>
                <a:latin typeface="Arial"/>
                <a:cs typeface="Arial"/>
              </a:rPr>
              <a:t> </a:t>
            </a:r>
            <a:r>
              <a:rPr sz="1200" dirty="0">
                <a:solidFill>
                  <a:srgbClr val="FFFFFF"/>
                </a:solidFill>
                <a:latin typeface="Arial"/>
                <a:cs typeface="Arial"/>
              </a:rPr>
              <a:t>employed</a:t>
            </a:r>
            <a:r>
              <a:rPr sz="1200" spc="-40"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(14%)</a:t>
            </a:r>
            <a:r>
              <a:rPr sz="1200" spc="-25" dirty="0">
                <a:solidFill>
                  <a:srgbClr val="FFFFFF"/>
                </a:solidFill>
                <a:latin typeface="Arial"/>
                <a:cs typeface="Arial"/>
              </a:rPr>
              <a:t> </a:t>
            </a:r>
            <a:r>
              <a:rPr sz="1200" dirty="0">
                <a:solidFill>
                  <a:srgbClr val="FFFFFF"/>
                </a:solidFill>
                <a:latin typeface="Arial"/>
                <a:cs typeface="Arial"/>
              </a:rPr>
              <a:t>have</a:t>
            </a:r>
            <a:r>
              <a:rPr sz="1200" spc="-25" dirty="0">
                <a:solidFill>
                  <a:srgbClr val="FFFFFF"/>
                </a:solidFill>
                <a:latin typeface="Arial"/>
                <a:cs typeface="Arial"/>
              </a:rPr>
              <a:t> </a:t>
            </a:r>
            <a:r>
              <a:rPr sz="1200" dirty="0">
                <a:solidFill>
                  <a:srgbClr val="FFFFFF"/>
                </a:solidFill>
                <a:latin typeface="Arial"/>
                <a:cs typeface="Arial"/>
              </a:rPr>
              <a:t>concerns</a:t>
            </a:r>
            <a:r>
              <a:rPr sz="1200" spc="-35" dirty="0">
                <a:solidFill>
                  <a:srgbClr val="FFFFFF"/>
                </a:solidFill>
                <a:latin typeface="Arial"/>
                <a:cs typeface="Arial"/>
              </a:rPr>
              <a:t> </a:t>
            </a:r>
            <a:r>
              <a:rPr sz="1200" dirty="0">
                <a:solidFill>
                  <a:srgbClr val="FFFFFF"/>
                </a:solidFill>
                <a:latin typeface="Arial"/>
                <a:cs typeface="Arial"/>
              </a:rPr>
              <a:t>around</a:t>
            </a:r>
            <a:r>
              <a:rPr sz="1200" spc="-55" dirty="0">
                <a:solidFill>
                  <a:srgbClr val="FFFFFF"/>
                </a:solidFill>
                <a:latin typeface="Arial"/>
                <a:cs typeface="Arial"/>
              </a:rPr>
              <a:t> </a:t>
            </a:r>
            <a:r>
              <a:rPr sz="1200" dirty="0">
                <a:solidFill>
                  <a:srgbClr val="FFFFFF"/>
                </a:solidFill>
                <a:latin typeface="Arial"/>
                <a:cs typeface="Arial"/>
              </a:rPr>
              <a:t>job</a:t>
            </a:r>
            <a:r>
              <a:rPr sz="1200" spc="-15" dirty="0">
                <a:solidFill>
                  <a:srgbClr val="FFFFFF"/>
                </a:solidFill>
                <a:latin typeface="Arial"/>
                <a:cs typeface="Arial"/>
              </a:rPr>
              <a:t> </a:t>
            </a:r>
            <a:r>
              <a:rPr sz="1200" spc="-10" dirty="0">
                <a:solidFill>
                  <a:srgbClr val="FFFFFF"/>
                </a:solidFill>
                <a:latin typeface="Arial"/>
                <a:cs typeface="Arial"/>
              </a:rPr>
              <a:t>security,</a:t>
            </a:r>
            <a:r>
              <a:rPr sz="1200" spc="-20" dirty="0">
                <a:solidFill>
                  <a:srgbClr val="FFFFFF"/>
                </a:solidFill>
                <a:latin typeface="Arial"/>
                <a:cs typeface="Arial"/>
              </a:rPr>
              <a:t> </a:t>
            </a:r>
            <a:r>
              <a:rPr sz="1200" dirty="0">
                <a:solidFill>
                  <a:srgbClr val="FFFFFF"/>
                </a:solidFill>
                <a:latin typeface="Arial"/>
                <a:cs typeface="Arial"/>
              </a:rPr>
              <a:t>saying</a:t>
            </a:r>
            <a:r>
              <a:rPr sz="1200" spc="-15" dirty="0">
                <a:solidFill>
                  <a:srgbClr val="FFFFFF"/>
                </a:solidFill>
                <a:latin typeface="Arial"/>
                <a:cs typeface="Arial"/>
              </a:rPr>
              <a:t> </a:t>
            </a:r>
            <a:r>
              <a:rPr sz="1200" dirty="0">
                <a:solidFill>
                  <a:srgbClr val="FFFFFF"/>
                </a:solidFill>
                <a:latin typeface="Arial"/>
                <a:cs typeface="Arial"/>
              </a:rPr>
              <a:t>they</a:t>
            </a:r>
            <a:r>
              <a:rPr sz="1200" spc="-35" dirty="0">
                <a:solidFill>
                  <a:srgbClr val="FFFFFF"/>
                </a:solidFill>
                <a:latin typeface="Arial"/>
                <a:cs typeface="Arial"/>
              </a:rPr>
              <a:t> </a:t>
            </a:r>
            <a:r>
              <a:rPr sz="1200" dirty="0">
                <a:solidFill>
                  <a:srgbClr val="FFFFFF"/>
                </a:solidFill>
                <a:latin typeface="Arial"/>
                <a:cs typeface="Arial"/>
              </a:rPr>
              <a:t>feel</a:t>
            </a:r>
            <a:r>
              <a:rPr sz="1200" spc="-30" dirty="0">
                <a:solidFill>
                  <a:srgbClr val="FFFFFF"/>
                </a:solidFill>
                <a:latin typeface="Arial"/>
                <a:cs typeface="Arial"/>
              </a:rPr>
              <a:t> </a:t>
            </a:r>
            <a:r>
              <a:rPr sz="1200" dirty="0">
                <a:solidFill>
                  <a:srgbClr val="FFFFFF"/>
                </a:solidFill>
                <a:latin typeface="Arial"/>
                <a:cs typeface="Arial"/>
              </a:rPr>
              <a:t>there</a:t>
            </a:r>
            <a:r>
              <a:rPr sz="1200" spc="-3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some</a:t>
            </a:r>
            <a:r>
              <a:rPr sz="1200" spc="-30" dirty="0">
                <a:solidFill>
                  <a:srgbClr val="FFFFFF"/>
                </a:solidFill>
                <a:latin typeface="Arial"/>
                <a:cs typeface="Arial"/>
              </a:rPr>
              <a:t> </a:t>
            </a:r>
            <a:r>
              <a:rPr sz="1200" dirty="0">
                <a:solidFill>
                  <a:srgbClr val="FFFFFF"/>
                </a:solidFill>
                <a:latin typeface="Arial"/>
                <a:cs typeface="Arial"/>
              </a:rPr>
              <a:t>likelihood</a:t>
            </a:r>
            <a:r>
              <a:rPr sz="1200" spc="-40" dirty="0">
                <a:solidFill>
                  <a:srgbClr val="FFFFFF"/>
                </a:solidFill>
                <a:latin typeface="Arial"/>
                <a:cs typeface="Arial"/>
              </a:rPr>
              <a:t> </a:t>
            </a:r>
            <a:r>
              <a:rPr sz="1200" dirty="0">
                <a:solidFill>
                  <a:srgbClr val="FFFFFF"/>
                </a:solidFill>
                <a:latin typeface="Arial"/>
                <a:cs typeface="Arial"/>
              </a:rPr>
              <a:t>they</a:t>
            </a:r>
            <a:r>
              <a:rPr sz="1200" spc="-35" dirty="0">
                <a:solidFill>
                  <a:srgbClr val="FFFFFF"/>
                </a:solidFill>
                <a:latin typeface="Arial"/>
                <a:cs typeface="Arial"/>
              </a:rPr>
              <a:t> </a:t>
            </a:r>
            <a:r>
              <a:rPr sz="1200" dirty="0">
                <a:solidFill>
                  <a:srgbClr val="FFFFFF"/>
                </a:solidFill>
                <a:latin typeface="Arial"/>
                <a:cs typeface="Arial"/>
              </a:rPr>
              <a:t>will lose</a:t>
            </a:r>
            <a:r>
              <a:rPr sz="1200" spc="-2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job</a:t>
            </a:r>
            <a:r>
              <a:rPr sz="1200" spc="-15" dirty="0">
                <a:solidFill>
                  <a:srgbClr val="FFFFFF"/>
                </a:solidFill>
                <a:latin typeface="Arial"/>
                <a:cs typeface="Arial"/>
              </a:rPr>
              <a:t> </a:t>
            </a:r>
            <a:r>
              <a:rPr sz="1200" dirty="0">
                <a:solidFill>
                  <a:srgbClr val="FFFFFF"/>
                </a:solidFill>
                <a:latin typeface="Arial"/>
                <a:cs typeface="Arial"/>
              </a:rPr>
              <a:t>over</a:t>
            </a:r>
            <a:r>
              <a:rPr sz="1200" spc="-1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next</a:t>
            </a:r>
            <a:r>
              <a:rPr sz="1200" spc="-10" dirty="0">
                <a:solidFill>
                  <a:srgbClr val="FFFFFF"/>
                </a:solidFill>
                <a:latin typeface="Arial"/>
                <a:cs typeface="Arial"/>
              </a:rPr>
              <a:t> year.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figure</a:t>
            </a:r>
            <a:r>
              <a:rPr sz="1200" spc="-3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a</a:t>
            </a:r>
            <a:r>
              <a:rPr sz="1200" spc="-25" dirty="0">
                <a:solidFill>
                  <a:srgbClr val="FFFFFF"/>
                </a:solidFill>
                <a:latin typeface="Arial"/>
                <a:cs typeface="Arial"/>
              </a:rPr>
              <a:t> </a:t>
            </a:r>
            <a:r>
              <a:rPr sz="1200" dirty="0">
                <a:solidFill>
                  <a:srgbClr val="FFFFFF"/>
                </a:solidFill>
                <a:latin typeface="Arial"/>
                <a:cs typeface="Arial"/>
              </a:rPr>
              <a:t>significantly</a:t>
            </a:r>
            <a:r>
              <a:rPr sz="1200" spc="-45" dirty="0">
                <a:solidFill>
                  <a:srgbClr val="FFFFFF"/>
                </a:solidFill>
                <a:latin typeface="Arial"/>
                <a:cs typeface="Arial"/>
              </a:rPr>
              <a:t> </a:t>
            </a:r>
            <a:r>
              <a:rPr sz="1200" dirty="0">
                <a:solidFill>
                  <a:srgbClr val="FFFFFF"/>
                </a:solidFill>
                <a:latin typeface="Arial"/>
                <a:cs typeface="Arial"/>
              </a:rPr>
              <a:t>lower</a:t>
            </a:r>
            <a:r>
              <a:rPr sz="1200" spc="-25" dirty="0">
                <a:solidFill>
                  <a:srgbClr val="FFFFFF"/>
                </a:solidFill>
                <a:latin typeface="Arial"/>
                <a:cs typeface="Arial"/>
              </a:rPr>
              <a:t> </a:t>
            </a:r>
            <a:r>
              <a:rPr sz="1200" dirty="0">
                <a:solidFill>
                  <a:srgbClr val="FFFFFF"/>
                </a:solidFill>
                <a:latin typeface="Arial"/>
                <a:cs typeface="Arial"/>
              </a:rPr>
              <a:t>figure</a:t>
            </a:r>
            <a:r>
              <a:rPr sz="1200" spc="-20" dirty="0">
                <a:solidFill>
                  <a:srgbClr val="FFFFFF"/>
                </a:solidFill>
                <a:latin typeface="Arial"/>
                <a:cs typeface="Arial"/>
              </a:rPr>
              <a:t> </a:t>
            </a:r>
            <a:r>
              <a:rPr sz="1200" dirty="0">
                <a:solidFill>
                  <a:srgbClr val="FFFFFF"/>
                </a:solidFill>
                <a:latin typeface="Arial"/>
                <a:cs typeface="Arial"/>
              </a:rPr>
              <a:t>than</a:t>
            </a:r>
            <a:r>
              <a:rPr sz="1200" spc="-45" dirty="0">
                <a:solidFill>
                  <a:srgbClr val="FFFFFF"/>
                </a:solidFill>
                <a:latin typeface="Arial"/>
                <a:cs typeface="Arial"/>
              </a:rPr>
              <a:t> </a:t>
            </a:r>
            <a:r>
              <a:rPr sz="1200" dirty="0">
                <a:solidFill>
                  <a:srgbClr val="FFFFFF"/>
                </a:solidFill>
                <a:latin typeface="Arial"/>
                <a:cs typeface="Arial"/>
              </a:rPr>
              <a:t>February</a:t>
            </a:r>
            <a:r>
              <a:rPr sz="1200" spc="-35" dirty="0">
                <a:solidFill>
                  <a:srgbClr val="FFFFFF"/>
                </a:solidFill>
                <a:latin typeface="Arial"/>
                <a:cs typeface="Arial"/>
              </a:rPr>
              <a:t> </a:t>
            </a:r>
            <a:r>
              <a:rPr sz="1200" dirty="0">
                <a:solidFill>
                  <a:srgbClr val="FFFFFF"/>
                </a:solidFill>
                <a:latin typeface="Arial"/>
                <a:cs typeface="Arial"/>
              </a:rPr>
              <a:t>(19%),</a:t>
            </a:r>
            <a:r>
              <a:rPr sz="1200" spc="-20" dirty="0">
                <a:solidFill>
                  <a:srgbClr val="FFFFFF"/>
                </a:solidFill>
                <a:latin typeface="Arial"/>
                <a:cs typeface="Arial"/>
              </a:rPr>
              <a:t> </a:t>
            </a:r>
            <a:r>
              <a:rPr sz="1200" dirty="0">
                <a:solidFill>
                  <a:srgbClr val="FFFFFF"/>
                </a:solidFill>
                <a:latin typeface="Arial"/>
                <a:cs typeface="Arial"/>
              </a:rPr>
              <a:t>though</a:t>
            </a:r>
            <a:r>
              <a:rPr sz="1200" spc="-30" dirty="0">
                <a:solidFill>
                  <a:srgbClr val="FFFFFF"/>
                </a:solidFill>
                <a:latin typeface="Arial"/>
                <a:cs typeface="Arial"/>
              </a:rPr>
              <a:t> </a:t>
            </a:r>
            <a:r>
              <a:rPr sz="1200" dirty="0">
                <a:solidFill>
                  <a:srgbClr val="FFFFFF"/>
                </a:solidFill>
                <a:latin typeface="Arial"/>
                <a:cs typeface="Arial"/>
              </a:rPr>
              <a:t>things</a:t>
            </a:r>
            <a:r>
              <a:rPr sz="1200" spc="-4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remained</a:t>
            </a:r>
            <a:r>
              <a:rPr sz="1200" spc="-55" dirty="0">
                <a:solidFill>
                  <a:srgbClr val="FFFFFF"/>
                </a:solidFill>
                <a:latin typeface="Arial"/>
                <a:cs typeface="Arial"/>
              </a:rPr>
              <a:t> </a:t>
            </a:r>
            <a:r>
              <a:rPr sz="1200" dirty="0">
                <a:solidFill>
                  <a:srgbClr val="FFFFFF"/>
                </a:solidFill>
                <a:latin typeface="Arial"/>
                <a:cs typeface="Arial"/>
              </a:rPr>
              <a:t>stable</a:t>
            </a:r>
            <a:r>
              <a:rPr sz="1200" spc="-30" dirty="0">
                <a:solidFill>
                  <a:srgbClr val="FFFFFF"/>
                </a:solidFill>
                <a:latin typeface="Arial"/>
                <a:cs typeface="Arial"/>
              </a:rPr>
              <a:t> </a:t>
            </a:r>
            <a:r>
              <a:rPr sz="1200" dirty="0">
                <a:solidFill>
                  <a:srgbClr val="FFFFFF"/>
                </a:solidFill>
                <a:latin typeface="Arial"/>
                <a:cs typeface="Arial"/>
              </a:rPr>
              <a:t>since</a:t>
            </a:r>
            <a:r>
              <a:rPr sz="1200" spc="-30" dirty="0">
                <a:solidFill>
                  <a:srgbClr val="FFFFFF"/>
                </a:solidFill>
                <a:latin typeface="Arial"/>
                <a:cs typeface="Arial"/>
              </a:rPr>
              <a:t> </a:t>
            </a:r>
            <a:r>
              <a:rPr sz="1200" spc="-10" dirty="0">
                <a:solidFill>
                  <a:srgbClr val="FFFFFF"/>
                </a:solidFill>
                <a:latin typeface="Arial"/>
                <a:cs typeface="Arial"/>
              </a:rPr>
              <a:t>October.</a:t>
            </a:r>
            <a:endParaRPr sz="1200">
              <a:latin typeface="Arial"/>
              <a:cs typeface="Arial"/>
            </a:endParaRPr>
          </a:p>
          <a:p>
            <a:pPr marL="756285" marR="491490" lvl="1" indent="-287020">
              <a:lnSpc>
                <a:spcPct val="100000"/>
              </a:lnSpc>
              <a:spcBef>
                <a:spcPts val="600"/>
              </a:spcBef>
              <a:buChar char="•"/>
              <a:tabLst>
                <a:tab pos="756285" algn="l"/>
              </a:tabLst>
            </a:pPr>
            <a:r>
              <a:rPr sz="1200" dirty="0">
                <a:solidFill>
                  <a:srgbClr val="FFFFFF"/>
                </a:solidFill>
                <a:latin typeface="Arial"/>
                <a:cs typeface="Arial"/>
              </a:rPr>
              <a:t>Latest</a:t>
            </a:r>
            <a:r>
              <a:rPr sz="1200" spc="-30" dirty="0">
                <a:solidFill>
                  <a:srgbClr val="FFFFFF"/>
                </a:solidFill>
                <a:latin typeface="Arial"/>
                <a:cs typeface="Arial"/>
              </a:rPr>
              <a:t>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are</a:t>
            </a:r>
            <a:r>
              <a:rPr sz="1200" spc="-15" dirty="0">
                <a:solidFill>
                  <a:srgbClr val="FFFFFF"/>
                </a:solidFill>
                <a:latin typeface="Arial"/>
                <a:cs typeface="Arial"/>
              </a:rPr>
              <a:t> </a:t>
            </a:r>
            <a:r>
              <a:rPr sz="1200" dirty="0">
                <a:solidFill>
                  <a:srgbClr val="FFFFFF"/>
                </a:solidFill>
                <a:latin typeface="Arial"/>
                <a:cs typeface="Arial"/>
              </a:rPr>
              <a:t>significantly</a:t>
            </a:r>
            <a:r>
              <a:rPr sz="1200" spc="-45" dirty="0">
                <a:solidFill>
                  <a:srgbClr val="FFFFFF"/>
                </a:solidFill>
                <a:latin typeface="Arial"/>
                <a:cs typeface="Arial"/>
              </a:rPr>
              <a:t> </a:t>
            </a:r>
            <a:r>
              <a:rPr sz="1200" dirty="0">
                <a:solidFill>
                  <a:srgbClr val="FFFFFF"/>
                </a:solidFill>
                <a:latin typeface="Arial"/>
                <a:cs typeface="Arial"/>
              </a:rPr>
              <a:t>higher</a:t>
            </a:r>
            <a:r>
              <a:rPr sz="1200" spc="-35" dirty="0">
                <a:solidFill>
                  <a:srgbClr val="FFFFFF"/>
                </a:solidFill>
                <a:latin typeface="Arial"/>
                <a:cs typeface="Arial"/>
              </a:rPr>
              <a:t> </a:t>
            </a:r>
            <a:r>
              <a:rPr sz="1200" dirty="0">
                <a:solidFill>
                  <a:srgbClr val="FFFFFF"/>
                </a:solidFill>
                <a:latin typeface="Arial"/>
                <a:cs typeface="Arial"/>
              </a:rPr>
              <a:t>for</a:t>
            </a:r>
            <a:r>
              <a:rPr sz="1200" spc="-20"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dirty="0">
                <a:solidFill>
                  <a:srgbClr val="FFFFFF"/>
                </a:solidFill>
                <a:latin typeface="Arial"/>
                <a:cs typeface="Arial"/>
              </a:rPr>
              <a:t>disability</a:t>
            </a:r>
            <a:r>
              <a:rPr sz="1200" spc="-45" dirty="0">
                <a:solidFill>
                  <a:srgbClr val="FFFFFF"/>
                </a:solidFill>
                <a:latin typeface="Arial"/>
                <a:cs typeface="Arial"/>
              </a:rPr>
              <a:t> </a:t>
            </a:r>
            <a:r>
              <a:rPr sz="1200" dirty="0">
                <a:solidFill>
                  <a:srgbClr val="FFFFFF"/>
                </a:solidFill>
                <a:latin typeface="Arial"/>
                <a:cs typeface="Arial"/>
              </a:rPr>
              <a:t>(23%),</a:t>
            </a:r>
            <a:r>
              <a:rPr sz="1200" spc="-15"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within</a:t>
            </a:r>
            <a:r>
              <a:rPr sz="1200" spc="-5" dirty="0">
                <a:solidFill>
                  <a:srgbClr val="FFFFFF"/>
                </a:solidFill>
                <a:latin typeface="Arial"/>
                <a:cs typeface="Arial"/>
              </a:rPr>
              <a:t> </a:t>
            </a:r>
            <a:r>
              <a:rPr sz="1200" dirty="0">
                <a:solidFill>
                  <a:srgbClr val="FFFFFF"/>
                </a:solidFill>
                <a:latin typeface="Arial"/>
                <a:cs typeface="Arial"/>
              </a:rPr>
              <a:t>racially</a:t>
            </a:r>
            <a:r>
              <a:rPr sz="1200" spc="-35" dirty="0">
                <a:solidFill>
                  <a:srgbClr val="FFFFFF"/>
                </a:solidFill>
                <a:latin typeface="Arial"/>
                <a:cs typeface="Arial"/>
              </a:rPr>
              <a:t> </a:t>
            </a:r>
            <a:r>
              <a:rPr sz="1200" spc="-10" dirty="0">
                <a:solidFill>
                  <a:srgbClr val="FFFFFF"/>
                </a:solidFill>
                <a:latin typeface="Arial"/>
                <a:cs typeface="Arial"/>
              </a:rPr>
              <a:t>minoritised</a:t>
            </a:r>
            <a:r>
              <a:rPr sz="1200" spc="-50" dirty="0">
                <a:solidFill>
                  <a:srgbClr val="FFFFFF"/>
                </a:solidFill>
                <a:latin typeface="Arial"/>
                <a:cs typeface="Arial"/>
              </a:rPr>
              <a:t> </a:t>
            </a:r>
            <a:r>
              <a:rPr sz="1200" dirty="0">
                <a:solidFill>
                  <a:srgbClr val="FFFFFF"/>
                </a:solidFill>
                <a:latin typeface="Arial"/>
                <a:cs typeface="Arial"/>
              </a:rPr>
              <a:t>communities</a:t>
            </a:r>
            <a:r>
              <a:rPr sz="1200" spc="10" dirty="0">
                <a:solidFill>
                  <a:srgbClr val="FFFFFF"/>
                </a:solidFill>
                <a:latin typeface="Arial"/>
                <a:cs typeface="Arial"/>
              </a:rPr>
              <a:t> </a:t>
            </a:r>
            <a:r>
              <a:rPr sz="1200" dirty="0">
                <a:solidFill>
                  <a:srgbClr val="FFFFFF"/>
                </a:solidFill>
                <a:latin typeface="Arial"/>
                <a:cs typeface="Arial"/>
              </a:rPr>
              <a:t>(20%)</a:t>
            </a:r>
            <a:r>
              <a:rPr sz="1200" spc="-25"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spc="-10" dirty="0">
                <a:solidFill>
                  <a:srgbClr val="FFFFFF"/>
                </a:solidFill>
                <a:latin typeface="Arial"/>
                <a:cs typeface="Arial"/>
              </a:rPr>
              <a:t>caring responsibilities</a:t>
            </a:r>
            <a:r>
              <a:rPr sz="1200" spc="60" dirty="0">
                <a:solidFill>
                  <a:srgbClr val="FFFFFF"/>
                </a:solidFill>
                <a:latin typeface="Arial"/>
                <a:cs typeface="Arial"/>
              </a:rPr>
              <a:t> </a:t>
            </a:r>
            <a:r>
              <a:rPr sz="1200" spc="-10" dirty="0">
                <a:solidFill>
                  <a:srgbClr val="FFFFFF"/>
                </a:solidFill>
                <a:latin typeface="Arial"/>
                <a:cs typeface="Arial"/>
              </a:rPr>
              <a:t>(24%)</a:t>
            </a:r>
            <a:endParaRPr sz="1200">
              <a:latin typeface="Arial"/>
              <a:cs typeface="Arial"/>
            </a:endParaRPr>
          </a:p>
          <a:p>
            <a:pPr lvl="1">
              <a:lnSpc>
                <a:spcPct val="100000"/>
              </a:lnSpc>
              <a:spcBef>
                <a:spcPts val="1260"/>
              </a:spcBef>
              <a:buClr>
                <a:srgbClr val="FFFFFF"/>
              </a:buClr>
              <a:buFont typeface="Arial"/>
              <a:buChar char="•"/>
            </a:pPr>
            <a:endParaRPr sz="1200">
              <a:latin typeface="Arial"/>
              <a:cs typeface="Arial"/>
            </a:endParaRPr>
          </a:p>
          <a:p>
            <a:pPr marL="12700">
              <a:lnSpc>
                <a:spcPct val="100000"/>
              </a:lnSpc>
            </a:pPr>
            <a:r>
              <a:rPr sz="1200" b="1" spc="-10" dirty="0">
                <a:solidFill>
                  <a:srgbClr val="FFFFFF"/>
                </a:solidFill>
                <a:latin typeface="Arial"/>
                <a:cs typeface="Arial"/>
              </a:rPr>
              <a:t>FLEXIBILITY</a:t>
            </a:r>
            <a:endParaRPr sz="1200">
              <a:latin typeface="Arial"/>
              <a:cs typeface="Arial"/>
            </a:endParaRPr>
          </a:p>
          <a:p>
            <a:pPr marL="299085" marR="335280" indent="-287020" algn="just">
              <a:lnSpc>
                <a:spcPct val="100000"/>
              </a:lnSpc>
              <a:spcBef>
                <a:spcPts val="600"/>
              </a:spcBef>
              <a:buChar char="•"/>
              <a:tabLst>
                <a:tab pos="299085" algn="l"/>
                <a:tab pos="301625" algn="l"/>
              </a:tabLst>
            </a:pPr>
            <a:r>
              <a:rPr sz="1200" dirty="0">
                <a:solidFill>
                  <a:srgbClr val="FFFFFF"/>
                </a:solidFill>
                <a:latin typeface="Arial"/>
                <a:cs typeface="Arial"/>
              </a:rPr>
              <a:t>	Experiences</a:t>
            </a:r>
            <a:r>
              <a:rPr sz="1200" spc="-45" dirty="0">
                <a:solidFill>
                  <a:srgbClr val="FFFFFF"/>
                </a:solidFill>
                <a:latin typeface="Arial"/>
                <a:cs typeface="Arial"/>
              </a:rPr>
              <a:t> </a:t>
            </a:r>
            <a:r>
              <a:rPr sz="1200" dirty="0">
                <a:solidFill>
                  <a:srgbClr val="FFFFFF"/>
                </a:solidFill>
                <a:latin typeface="Arial"/>
                <a:cs typeface="Arial"/>
              </a:rPr>
              <a:t>relating</a:t>
            </a:r>
            <a:r>
              <a:rPr sz="1200" spc="-4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job</a:t>
            </a:r>
            <a:r>
              <a:rPr sz="1200" spc="-30" dirty="0">
                <a:solidFill>
                  <a:srgbClr val="FFFFFF"/>
                </a:solidFill>
                <a:latin typeface="Arial"/>
                <a:cs typeface="Arial"/>
              </a:rPr>
              <a:t> </a:t>
            </a:r>
            <a:r>
              <a:rPr sz="1200" dirty="0">
                <a:solidFill>
                  <a:srgbClr val="FFFFFF"/>
                </a:solidFill>
                <a:latin typeface="Arial"/>
                <a:cs typeface="Arial"/>
              </a:rPr>
              <a:t>flexibility</a:t>
            </a:r>
            <a:r>
              <a:rPr sz="1200" spc="-3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remained</a:t>
            </a:r>
            <a:r>
              <a:rPr sz="1200" spc="-35" dirty="0">
                <a:solidFill>
                  <a:srgbClr val="FFFFFF"/>
                </a:solidFill>
                <a:latin typeface="Arial"/>
                <a:cs typeface="Arial"/>
              </a:rPr>
              <a:t> </a:t>
            </a:r>
            <a:r>
              <a:rPr sz="1200" dirty="0">
                <a:solidFill>
                  <a:srgbClr val="FFFFFF"/>
                </a:solidFill>
                <a:latin typeface="Arial"/>
                <a:cs typeface="Arial"/>
              </a:rPr>
              <a:t>stable</a:t>
            </a:r>
            <a:r>
              <a:rPr sz="1200" spc="-45"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dirty="0">
                <a:solidFill>
                  <a:srgbClr val="FFFFFF"/>
                </a:solidFill>
                <a:latin typeface="Arial"/>
                <a:cs typeface="Arial"/>
              </a:rPr>
              <a:t>2024.</a:t>
            </a:r>
            <a:r>
              <a:rPr sz="1200" spc="-45" dirty="0">
                <a:solidFill>
                  <a:srgbClr val="FFFFFF"/>
                </a:solidFill>
                <a:latin typeface="Arial"/>
                <a:cs typeface="Arial"/>
              </a:rPr>
              <a:t> </a:t>
            </a:r>
            <a:r>
              <a:rPr sz="1200" dirty="0">
                <a:solidFill>
                  <a:srgbClr val="FFFFFF"/>
                </a:solidFill>
                <a:latin typeface="Arial"/>
                <a:cs typeface="Arial"/>
              </a:rPr>
              <a:t>1</a:t>
            </a:r>
            <a:r>
              <a:rPr sz="1200" spc="-20" dirty="0">
                <a:solidFill>
                  <a:srgbClr val="FFFFFF"/>
                </a:solidFill>
                <a:latin typeface="Arial"/>
                <a:cs typeface="Arial"/>
              </a:rPr>
              <a:t> </a:t>
            </a:r>
            <a:r>
              <a:rPr sz="1200" dirty="0">
                <a:solidFill>
                  <a:srgbClr val="FFFFFF"/>
                </a:solidFill>
                <a:latin typeface="Arial"/>
                <a:cs typeface="Arial"/>
              </a:rPr>
              <a:t>in</a:t>
            </a:r>
            <a:r>
              <a:rPr sz="1200" spc="-5" dirty="0">
                <a:solidFill>
                  <a:srgbClr val="FFFFFF"/>
                </a:solidFill>
                <a:latin typeface="Arial"/>
                <a:cs typeface="Arial"/>
              </a:rPr>
              <a:t> </a:t>
            </a:r>
            <a:r>
              <a:rPr sz="1200" dirty="0">
                <a:solidFill>
                  <a:srgbClr val="FFFFFF"/>
                </a:solidFill>
                <a:latin typeface="Arial"/>
                <a:cs typeface="Arial"/>
              </a:rPr>
              <a:t>3</a:t>
            </a:r>
            <a:r>
              <a:rPr sz="1200" spc="-20" dirty="0">
                <a:solidFill>
                  <a:srgbClr val="FFFFFF"/>
                </a:solidFill>
                <a:latin typeface="Arial"/>
                <a:cs typeface="Arial"/>
              </a:rPr>
              <a:t> </a:t>
            </a:r>
            <a:r>
              <a:rPr sz="1200" dirty="0">
                <a:solidFill>
                  <a:srgbClr val="FFFFFF"/>
                </a:solidFill>
                <a:latin typeface="Arial"/>
                <a:cs typeface="Arial"/>
              </a:rPr>
              <a:t>(34%)</a:t>
            </a:r>
            <a:r>
              <a:rPr sz="1200" spc="-2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it</a:t>
            </a:r>
            <a:r>
              <a:rPr sz="1200" spc="-1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difficult</a:t>
            </a:r>
            <a:r>
              <a:rPr sz="1200" spc="-4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arrange</a:t>
            </a:r>
            <a:r>
              <a:rPr sz="1200" spc="-25" dirty="0">
                <a:solidFill>
                  <a:srgbClr val="FFFFFF"/>
                </a:solidFill>
                <a:latin typeface="Arial"/>
                <a:cs typeface="Arial"/>
              </a:rPr>
              <a:t> </a:t>
            </a:r>
            <a:r>
              <a:rPr sz="1200" dirty="0">
                <a:solidFill>
                  <a:srgbClr val="FFFFFF"/>
                </a:solidFill>
                <a:latin typeface="Arial"/>
                <a:cs typeface="Arial"/>
              </a:rPr>
              <a:t>an</a:t>
            </a:r>
            <a:r>
              <a:rPr sz="1200" spc="-20" dirty="0">
                <a:solidFill>
                  <a:srgbClr val="FFFFFF"/>
                </a:solidFill>
                <a:latin typeface="Arial"/>
                <a:cs typeface="Arial"/>
              </a:rPr>
              <a:t> </a:t>
            </a:r>
            <a:r>
              <a:rPr sz="1200" dirty="0">
                <a:solidFill>
                  <a:srgbClr val="FFFFFF"/>
                </a:solidFill>
                <a:latin typeface="Arial"/>
                <a:cs typeface="Arial"/>
              </a:rPr>
              <a:t>hour</a:t>
            </a:r>
            <a:r>
              <a:rPr sz="1200" spc="-35" dirty="0">
                <a:solidFill>
                  <a:srgbClr val="FFFFFF"/>
                </a:solidFill>
                <a:latin typeface="Arial"/>
                <a:cs typeface="Arial"/>
              </a:rPr>
              <a:t> </a:t>
            </a:r>
            <a:r>
              <a:rPr sz="1200" dirty="0">
                <a:solidFill>
                  <a:srgbClr val="FFFFFF"/>
                </a:solidFill>
                <a:latin typeface="Arial"/>
                <a:cs typeface="Arial"/>
              </a:rPr>
              <a:t>or</a:t>
            </a:r>
            <a:r>
              <a:rPr sz="1200" spc="-10" dirty="0">
                <a:solidFill>
                  <a:srgbClr val="FFFFFF"/>
                </a:solidFill>
                <a:latin typeface="Arial"/>
                <a:cs typeface="Arial"/>
              </a:rPr>
              <a:t> </a:t>
            </a:r>
            <a:r>
              <a:rPr sz="1200" dirty="0">
                <a:solidFill>
                  <a:srgbClr val="FFFFFF"/>
                </a:solidFill>
                <a:latin typeface="Arial"/>
                <a:cs typeface="Arial"/>
              </a:rPr>
              <a:t>two</a:t>
            </a:r>
            <a:r>
              <a:rPr sz="1200" spc="-10" dirty="0">
                <a:solidFill>
                  <a:srgbClr val="FFFFFF"/>
                </a:solidFill>
                <a:latin typeface="Arial"/>
                <a:cs typeface="Arial"/>
              </a:rPr>
              <a:t> </a:t>
            </a:r>
            <a:r>
              <a:rPr sz="1200" dirty="0">
                <a:solidFill>
                  <a:srgbClr val="FFFFFF"/>
                </a:solidFill>
                <a:latin typeface="Arial"/>
                <a:cs typeface="Arial"/>
              </a:rPr>
              <a:t>off</a:t>
            </a:r>
            <a:r>
              <a:rPr sz="1200" spc="-20" dirty="0">
                <a:solidFill>
                  <a:srgbClr val="FFFFFF"/>
                </a:solidFill>
                <a:latin typeface="Arial"/>
                <a:cs typeface="Arial"/>
              </a:rPr>
              <a:t> </a:t>
            </a:r>
            <a:r>
              <a:rPr sz="1200" dirty="0">
                <a:solidFill>
                  <a:srgbClr val="FFFFFF"/>
                </a:solidFill>
                <a:latin typeface="Arial"/>
                <a:cs typeface="Arial"/>
              </a:rPr>
              <a:t>during</a:t>
            </a:r>
            <a:r>
              <a:rPr sz="1200" spc="-40" dirty="0">
                <a:solidFill>
                  <a:srgbClr val="FFFFFF"/>
                </a:solidFill>
                <a:latin typeface="Arial"/>
                <a:cs typeface="Arial"/>
              </a:rPr>
              <a:t> </a:t>
            </a:r>
            <a:r>
              <a:rPr sz="1200" dirty="0">
                <a:solidFill>
                  <a:srgbClr val="FFFFFF"/>
                </a:solidFill>
                <a:latin typeface="Arial"/>
                <a:cs typeface="Arial"/>
              </a:rPr>
              <a:t>work</a:t>
            </a:r>
            <a:r>
              <a:rPr sz="1200" spc="-10" dirty="0">
                <a:solidFill>
                  <a:srgbClr val="FFFFFF"/>
                </a:solidFill>
                <a:latin typeface="Arial"/>
                <a:cs typeface="Arial"/>
              </a:rPr>
              <a:t> </a:t>
            </a:r>
            <a:r>
              <a:rPr sz="1200" dirty="0">
                <a:solidFill>
                  <a:srgbClr val="FFFFFF"/>
                </a:solidFill>
                <a:latin typeface="Arial"/>
                <a:cs typeface="Arial"/>
              </a:rPr>
              <a:t>hours</a:t>
            </a:r>
            <a:r>
              <a:rPr sz="1200" spc="-30" dirty="0">
                <a:solidFill>
                  <a:srgbClr val="FFFFFF"/>
                </a:solidFill>
                <a:latin typeface="Arial"/>
                <a:cs typeface="Arial"/>
              </a:rPr>
              <a:t> </a:t>
            </a:r>
            <a:r>
              <a:rPr sz="1200" spc="-25" dirty="0">
                <a:solidFill>
                  <a:srgbClr val="FFFFFF"/>
                </a:solidFill>
                <a:latin typeface="Arial"/>
                <a:cs typeface="Arial"/>
              </a:rPr>
              <a:t>for </a:t>
            </a:r>
            <a:r>
              <a:rPr sz="1200" dirty="0">
                <a:solidFill>
                  <a:srgbClr val="FFFFFF"/>
                </a:solidFill>
                <a:latin typeface="Arial"/>
                <a:cs typeface="Arial"/>
              </a:rPr>
              <a:t>personal</a:t>
            </a:r>
            <a:r>
              <a:rPr sz="1200" spc="-50" dirty="0">
                <a:solidFill>
                  <a:srgbClr val="FFFFFF"/>
                </a:solidFill>
                <a:latin typeface="Arial"/>
                <a:cs typeface="Arial"/>
              </a:rPr>
              <a:t> </a:t>
            </a:r>
            <a:r>
              <a:rPr sz="1200" dirty="0">
                <a:solidFill>
                  <a:srgbClr val="FFFFFF"/>
                </a:solidFill>
                <a:latin typeface="Arial"/>
                <a:cs typeface="Arial"/>
              </a:rPr>
              <a:t>or</a:t>
            </a:r>
            <a:r>
              <a:rPr sz="1200" spc="-10" dirty="0">
                <a:solidFill>
                  <a:srgbClr val="FFFFFF"/>
                </a:solidFill>
                <a:latin typeface="Arial"/>
                <a:cs typeface="Arial"/>
              </a:rPr>
              <a:t> </a:t>
            </a:r>
            <a:r>
              <a:rPr sz="1200" dirty="0">
                <a:solidFill>
                  <a:srgbClr val="FFFFFF"/>
                </a:solidFill>
                <a:latin typeface="Arial"/>
                <a:cs typeface="Arial"/>
              </a:rPr>
              <a:t>family</a:t>
            </a:r>
            <a:r>
              <a:rPr sz="1200" spc="-35" dirty="0">
                <a:solidFill>
                  <a:srgbClr val="FFFFFF"/>
                </a:solidFill>
                <a:latin typeface="Arial"/>
                <a:cs typeface="Arial"/>
              </a:rPr>
              <a:t> </a:t>
            </a:r>
            <a:r>
              <a:rPr sz="1200" dirty="0">
                <a:solidFill>
                  <a:srgbClr val="FFFFFF"/>
                </a:solidFill>
                <a:latin typeface="Arial"/>
                <a:cs typeface="Arial"/>
              </a:rPr>
              <a:t>matters</a:t>
            </a:r>
            <a:r>
              <a:rPr sz="1200" spc="-3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same</a:t>
            </a:r>
            <a:r>
              <a:rPr sz="1200" spc="-30" dirty="0">
                <a:solidFill>
                  <a:srgbClr val="FFFFFF"/>
                </a:solidFill>
                <a:latin typeface="Arial"/>
                <a:cs typeface="Arial"/>
              </a:rPr>
              <a:t> </a:t>
            </a:r>
            <a:r>
              <a:rPr sz="1200" dirty="0">
                <a:solidFill>
                  <a:srgbClr val="FFFFFF"/>
                </a:solidFill>
                <a:latin typeface="Arial"/>
                <a:cs typeface="Arial"/>
              </a:rPr>
              <a:t>as</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October</a:t>
            </a:r>
            <a:r>
              <a:rPr sz="1200" spc="-20" dirty="0">
                <a:solidFill>
                  <a:srgbClr val="FFFFFF"/>
                </a:solidFill>
                <a:latin typeface="Arial"/>
                <a:cs typeface="Arial"/>
              </a:rPr>
              <a:t> </a:t>
            </a:r>
            <a:r>
              <a:rPr sz="1200" dirty="0">
                <a:solidFill>
                  <a:srgbClr val="FFFFFF"/>
                </a:solidFill>
                <a:latin typeface="Arial"/>
                <a:cs typeface="Arial"/>
              </a:rPr>
              <a:t>2024).</a:t>
            </a:r>
            <a:r>
              <a:rPr sz="1200" spc="-70"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does,</a:t>
            </a:r>
            <a:r>
              <a:rPr sz="1200" spc="-25" dirty="0">
                <a:solidFill>
                  <a:srgbClr val="FFFFFF"/>
                </a:solidFill>
                <a:latin typeface="Arial"/>
                <a:cs typeface="Arial"/>
              </a:rPr>
              <a:t> </a:t>
            </a:r>
            <a:r>
              <a:rPr sz="1200" spc="-10" dirty="0">
                <a:solidFill>
                  <a:srgbClr val="FFFFFF"/>
                </a:solidFill>
                <a:latin typeface="Arial"/>
                <a:cs typeface="Arial"/>
              </a:rPr>
              <a:t>however,</a:t>
            </a:r>
            <a:r>
              <a:rPr sz="1200" spc="-20" dirty="0">
                <a:solidFill>
                  <a:srgbClr val="FFFFFF"/>
                </a:solidFill>
                <a:latin typeface="Arial"/>
                <a:cs typeface="Arial"/>
              </a:rPr>
              <a:t> </a:t>
            </a:r>
            <a:r>
              <a:rPr sz="1200" dirty="0">
                <a:solidFill>
                  <a:srgbClr val="FFFFFF"/>
                </a:solidFill>
                <a:latin typeface="Arial"/>
                <a:cs typeface="Arial"/>
              </a:rPr>
              <a:t>compare</a:t>
            </a:r>
            <a:r>
              <a:rPr sz="1200" spc="-55" dirty="0">
                <a:solidFill>
                  <a:srgbClr val="FFFFFF"/>
                </a:solidFill>
                <a:latin typeface="Arial"/>
                <a:cs typeface="Arial"/>
              </a:rPr>
              <a:t> </a:t>
            </a:r>
            <a:r>
              <a:rPr sz="1200" dirty="0">
                <a:solidFill>
                  <a:srgbClr val="FFFFFF"/>
                </a:solidFill>
                <a:latin typeface="Arial"/>
                <a:cs typeface="Arial"/>
              </a:rPr>
              <a:t>favourably</a:t>
            </a:r>
            <a:r>
              <a:rPr sz="1200" spc="-4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February</a:t>
            </a:r>
            <a:r>
              <a:rPr sz="1200" spc="-35"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(when</a:t>
            </a:r>
            <a:r>
              <a:rPr sz="1200" spc="-20" dirty="0">
                <a:solidFill>
                  <a:srgbClr val="FFFFFF"/>
                </a:solidFill>
                <a:latin typeface="Arial"/>
                <a:cs typeface="Arial"/>
              </a:rPr>
              <a:t> </a:t>
            </a:r>
            <a:r>
              <a:rPr sz="1200" dirty="0">
                <a:solidFill>
                  <a:srgbClr val="FFFFFF"/>
                </a:solidFill>
                <a:latin typeface="Arial"/>
                <a:cs typeface="Arial"/>
              </a:rPr>
              <a:t>41%</a:t>
            </a:r>
            <a:r>
              <a:rPr sz="1200" spc="-35" dirty="0">
                <a:solidFill>
                  <a:srgbClr val="FFFFFF"/>
                </a:solidFill>
                <a:latin typeface="Arial"/>
                <a:cs typeface="Arial"/>
              </a:rPr>
              <a:t> </a:t>
            </a:r>
            <a:r>
              <a:rPr sz="1200" dirty="0">
                <a:solidFill>
                  <a:srgbClr val="FFFFFF"/>
                </a:solidFill>
                <a:latin typeface="Arial"/>
                <a:cs typeface="Arial"/>
              </a:rPr>
              <a:t>said</a:t>
            </a:r>
            <a:r>
              <a:rPr sz="1200" spc="-20"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spc="-25" dirty="0">
                <a:solidFill>
                  <a:srgbClr val="FFFFFF"/>
                </a:solidFill>
                <a:latin typeface="Arial"/>
                <a:cs typeface="Arial"/>
              </a:rPr>
              <a:t>was </a:t>
            </a:r>
            <a:r>
              <a:rPr sz="1200" spc="-10" dirty="0">
                <a:solidFill>
                  <a:srgbClr val="FFFFFF"/>
                </a:solidFill>
                <a:latin typeface="Arial"/>
                <a:cs typeface="Arial"/>
              </a:rPr>
              <a:t>difficult).</a:t>
            </a:r>
            <a:endParaRPr sz="1200">
              <a:latin typeface="Arial"/>
              <a:cs typeface="Arial"/>
            </a:endParaRPr>
          </a:p>
          <a:p>
            <a:pPr marL="299085" marR="5080" indent="-287020">
              <a:lnSpc>
                <a:spcPct val="100000"/>
              </a:lnSpc>
              <a:spcBef>
                <a:spcPts val="600"/>
              </a:spcBef>
              <a:buChar char="•"/>
              <a:tabLst>
                <a:tab pos="299085" algn="l"/>
              </a:tabLst>
            </a:pPr>
            <a:r>
              <a:rPr sz="1200" dirty="0">
                <a:solidFill>
                  <a:srgbClr val="FFFFFF"/>
                </a:solidFill>
                <a:latin typeface="Arial"/>
                <a:cs typeface="Arial"/>
              </a:rPr>
              <a:t>A</a:t>
            </a:r>
            <a:r>
              <a:rPr sz="1200" spc="-80" dirty="0">
                <a:solidFill>
                  <a:srgbClr val="FFFFFF"/>
                </a:solidFill>
                <a:latin typeface="Arial"/>
                <a:cs typeface="Arial"/>
              </a:rPr>
              <a:t> </a:t>
            </a:r>
            <a:r>
              <a:rPr sz="1200" dirty="0">
                <a:solidFill>
                  <a:srgbClr val="FFFFFF"/>
                </a:solidFill>
                <a:latin typeface="Arial"/>
                <a:cs typeface="Arial"/>
              </a:rPr>
              <a:t>slightly</a:t>
            </a:r>
            <a:r>
              <a:rPr sz="1200" spc="-10" dirty="0">
                <a:solidFill>
                  <a:srgbClr val="FFFFFF"/>
                </a:solidFill>
                <a:latin typeface="Arial"/>
                <a:cs typeface="Arial"/>
              </a:rPr>
              <a:t> </a:t>
            </a:r>
            <a:r>
              <a:rPr sz="1200" dirty="0">
                <a:solidFill>
                  <a:srgbClr val="FFFFFF"/>
                </a:solidFill>
                <a:latin typeface="Arial"/>
                <a:cs typeface="Arial"/>
              </a:rPr>
              <a:t>lower</a:t>
            </a:r>
            <a:r>
              <a:rPr sz="1200" spc="-25" dirty="0">
                <a:solidFill>
                  <a:srgbClr val="FFFFFF"/>
                </a:solidFill>
                <a:latin typeface="Arial"/>
                <a:cs typeface="Arial"/>
              </a:rPr>
              <a:t> </a:t>
            </a:r>
            <a:r>
              <a:rPr sz="1200" dirty="0">
                <a:solidFill>
                  <a:srgbClr val="FFFFFF"/>
                </a:solidFill>
                <a:latin typeface="Arial"/>
                <a:cs typeface="Arial"/>
              </a:rPr>
              <a:t>proportion</a:t>
            </a:r>
            <a:r>
              <a:rPr sz="1200" spc="-50"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October</a:t>
            </a:r>
            <a:r>
              <a:rPr sz="1200" spc="-25"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it</a:t>
            </a:r>
            <a:r>
              <a:rPr sz="1200" spc="-1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difficult</a:t>
            </a:r>
            <a:r>
              <a:rPr sz="1200" spc="-2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ask</a:t>
            </a:r>
            <a:r>
              <a:rPr sz="1200" spc="-2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vary</a:t>
            </a:r>
            <a:r>
              <a:rPr sz="1200" spc="-5" dirty="0">
                <a:solidFill>
                  <a:srgbClr val="FFFFFF"/>
                </a:solidFill>
                <a:latin typeface="Arial"/>
                <a:cs typeface="Arial"/>
              </a:rPr>
              <a:t> </a:t>
            </a:r>
            <a:r>
              <a:rPr sz="1200" dirty="0">
                <a:solidFill>
                  <a:srgbClr val="FFFFFF"/>
                </a:solidFill>
                <a:latin typeface="Arial"/>
                <a:cs typeface="Arial"/>
              </a:rPr>
              <a:t>their</a:t>
            </a:r>
            <a:r>
              <a:rPr sz="1200" spc="-40" dirty="0">
                <a:solidFill>
                  <a:srgbClr val="FFFFFF"/>
                </a:solidFill>
                <a:latin typeface="Arial"/>
                <a:cs typeface="Arial"/>
              </a:rPr>
              <a:t> </a:t>
            </a:r>
            <a:r>
              <a:rPr sz="1200" dirty="0">
                <a:solidFill>
                  <a:srgbClr val="FFFFFF"/>
                </a:solidFill>
                <a:latin typeface="Arial"/>
                <a:cs typeface="Arial"/>
              </a:rPr>
              <a:t>working</a:t>
            </a:r>
            <a:r>
              <a:rPr sz="1200" spc="-15" dirty="0">
                <a:solidFill>
                  <a:srgbClr val="FFFFFF"/>
                </a:solidFill>
                <a:latin typeface="Arial"/>
                <a:cs typeface="Arial"/>
              </a:rPr>
              <a:t> </a:t>
            </a:r>
            <a:r>
              <a:rPr sz="1200" dirty="0">
                <a:solidFill>
                  <a:srgbClr val="FFFFFF"/>
                </a:solidFill>
                <a:latin typeface="Arial"/>
                <a:cs typeface="Arial"/>
              </a:rPr>
              <a:t>hours</a:t>
            </a:r>
            <a:r>
              <a:rPr sz="1200" spc="-35" dirty="0">
                <a:solidFill>
                  <a:srgbClr val="FFFFFF"/>
                </a:solidFill>
                <a:latin typeface="Arial"/>
                <a:cs typeface="Arial"/>
              </a:rPr>
              <a:t> </a:t>
            </a:r>
            <a:r>
              <a:rPr sz="1200" dirty="0">
                <a:solidFill>
                  <a:srgbClr val="FFFFFF"/>
                </a:solidFill>
                <a:latin typeface="Arial"/>
                <a:cs typeface="Arial"/>
              </a:rPr>
              <a:t>(42%</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latest</a:t>
            </a:r>
            <a:r>
              <a:rPr sz="1200" spc="-20" dirty="0">
                <a:solidFill>
                  <a:srgbClr val="FFFFFF"/>
                </a:solidFill>
                <a:latin typeface="Arial"/>
                <a:cs typeface="Arial"/>
              </a:rPr>
              <a:t> </a:t>
            </a:r>
            <a:r>
              <a:rPr sz="1200" dirty="0">
                <a:solidFill>
                  <a:srgbClr val="FFFFFF"/>
                </a:solidFill>
                <a:latin typeface="Arial"/>
                <a:cs typeface="Arial"/>
              </a:rPr>
              <a:t>figures;</a:t>
            </a:r>
            <a:r>
              <a:rPr sz="1200" spc="-25" dirty="0">
                <a:solidFill>
                  <a:srgbClr val="FFFFFF"/>
                </a:solidFill>
                <a:latin typeface="Arial"/>
                <a:cs typeface="Arial"/>
              </a:rPr>
              <a:t> </a:t>
            </a:r>
            <a:r>
              <a:rPr sz="1200" dirty="0">
                <a:solidFill>
                  <a:srgbClr val="FFFFFF"/>
                </a:solidFill>
                <a:latin typeface="Arial"/>
                <a:cs typeface="Arial"/>
              </a:rPr>
              <a:t>45%</a:t>
            </a:r>
            <a:r>
              <a:rPr sz="1200" spc="-3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dirty="0">
                <a:solidFill>
                  <a:srgbClr val="FFFFFF"/>
                </a:solidFill>
                <a:latin typeface="Arial"/>
                <a:cs typeface="Arial"/>
              </a:rPr>
              <a:t>2024).</a:t>
            </a:r>
            <a:r>
              <a:rPr sz="1200" spc="-55"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is </a:t>
            </a:r>
            <a:r>
              <a:rPr sz="1200" dirty="0">
                <a:solidFill>
                  <a:srgbClr val="FFFFFF"/>
                </a:solidFill>
                <a:latin typeface="Arial"/>
                <a:cs typeface="Arial"/>
              </a:rPr>
              <a:t>encouraging</a:t>
            </a:r>
            <a:r>
              <a:rPr sz="1200" spc="-60" dirty="0">
                <a:solidFill>
                  <a:srgbClr val="FFFFFF"/>
                </a:solidFill>
                <a:latin typeface="Arial"/>
                <a:cs typeface="Arial"/>
              </a:rPr>
              <a:t> </a:t>
            </a:r>
            <a:r>
              <a:rPr sz="1200" dirty="0">
                <a:solidFill>
                  <a:srgbClr val="FFFFFF"/>
                </a:solidFill>
                <a:latin typeface="Arial"/>
                <a:cs typeface="Arial"/>
              </a:rPr>
              <a:t>given</a:t>
            </a:r>
            <a:r>
              <a:rPr sz="1200" spc="-5"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dirty="0">
                <a:solidFill>
                  <a:srgbClr val="FFFFFF"/>
                </a:solidFill>
                <a:latin typeface="Arial"/>
                <a:cs typeface="Arial"/>
              </a:rPr>
              <a:t>49%</a:t>
            </a:r>
            <a:r>
              <a:rPr sz="1200" spc="-30" dirty="0">
                <a:solidFill>
                  <a:srgbClr val="FFFFFF"/>
                </a:solidFill>
                <a:latin typeface="Arial"/>
                <a:cs typeface="Arial"/>
              </a:rPr>
              <a:t> </a:t>
            </a:r>
            <a:r>
              <a:rPr sz="1200" dirty="0">
                <a:solidFill>
                  <a:srgbClr val="FFFFFF"/>
                </a:solidFill>
                <a:latin typeface="Arial"/>
                <a:cs typeface="Arial"/>
              </a:rPr>
              <a:t>indicated</a:t>
            </a:r>
            <a:r>
              <a:rPr sz="1200" spc="-45"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was</a:t>
            </a:r>
            <a:r>
              <a:rPr sz="1200" spc="-10" dirty="0">
                <a:solidFill>
                  <a:srgbClr val="FFFFFF"/>
                </a:solidFill>
                <a:latin typeface="Arial"/>
                <a:cs typeface="Arial"/>
              </a:rPr>
              <a:t> </a:t>
            </a:r>
            <a:r>
              <a:rPr sz="1200" dirty="0">
                <a:solidFill>
                  <a:srgbClr val="FFFFFF"/>
                </a:solidFill>
                <a:latin typeface="Arial"/>
                <a:cs typeface="Arial"/>
              </a:rPr>
              <a:t>difficult</a:t>
            </a:r>
            <a:r>
              <a:rPr sz="1200" spc="-4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February</a:t>
            </a:r>
            <a:r>
              <a:rPr sz="1200" spc="-35" dirty="0">
                <a:solidFill>
                  <a:srgbClr val="FFFFFF"/>
                </a:solidFill>
                <a:latin typeface="Arial"/>
                <a:cs typeface="Arial"/>
              </a:rPr>
              <a:t> </a:t>
            </a:r>
            <a:r>
              <a:rPr sz="1200" dirty="0">
                <a:solidFill>
                  <a:srgbClr val="FFFFFF"/>
                </a:solidFill>
                <a:latin typeface="Arial"/>
                <a:cs typeface="Arial"/>
              </a:rPr>
              <a:t>2024.</a:t>
            </a:r>
            <a:r>
              <a:rPr sz="1200" spc="-95" dirty="0">
                <a:solidFill>
                  <a:srgbClr val="FFFFFF"/>
                </a:solidFill>
                <a:latin typeface="Arial"/>
                <a:cs typeface="Arial"/>
              </a:rPr>
              <a:t> </a:t>
            </a:r>
            <a:r>
              <a:rPr sz="1200" dirty="0">
                <a:solidFill>
                  <a:srgbClr val="FFFFFF"/>
                </a:solidFill>
                <a:latin typeface="Arial"/>
                <a:cs typeface="Arial"/>
              </a:rPr>
              <a:t>Also</a:t>
            </a:r>
            <a:r>
              <a:rPr sz="1200" spc="-15" dirty="0">
                <a:solidFill>
                  <a:srgbClr val="FFFFFF"/>
                </a:solidFill>
                <a:latin typeface="Arial"/>
                <a:cs typeface="Arial"/>
              </a:rPr>
              <a:t> </a:t>
            </a:r>
            <a:r>
              <a:rPr sz="1200" spc="-10" dirty="0">
                <a:solidFill>
                  <a:srgbClr val="FFFFFF"/>
                </a:solidFill>
                <a:latin typeface="Arial"/>
                <a:cs typeface="Arial"/>
              </a:rPr>
              <a:t>encouragingly,</a:t>
            </a:r>
            <a:r>
              <a:rPr sz="1200" spc="-30" dirty="0">
                <a:solidFill>
                  <a:srgbClr val="FFFFFF"/>
                </a:solidFill>
                <a:latin typeface="Arial"/>
                <a:cs typeface="Arial"/>
              </a:rPr>
              <a:t> </a:t>
            </a:r>
            <a:r>
              <a:rPr sz="1200" dirty="0">
                <a:solidFill>
                  <a:srgbClr val="FFFFFF"/>
                </a:solidFill>
                <a:latin typeface="Arial"/>
                <a:cs typeface="Arial"/>
              </a:rPr>
              <a:t>there</a:t>
            </a:r>
            <a:r>
              <a:rPr sz="1200" spc="-30" dirty="0">
                <a:solidFill>
                  <a:srgbClr val="FFFFFF"/>
                </a:solidFill>
                <a:latin typeface="Arial"/>
                <a:cs typeface="Arial"/>
              </a:rPr>
              <a:t> </a:t>
            </a:r>
            <a:r>
              <a:rPr sz="1200" dirty="0">
                <a:solidFill>
                  <a:srgbClr val="FFFFFF"/>
                </a:solidFill>
                <a:latin typeface="Arial"/>
                <a:cs typeface="Arial"/>
              </a:rPr>
              <a:t>has</a:t>
            </a:r>
            <a:r>
              <a:rPr sz="1200" spc="-20" dirty="0">
                <a:solidFill>
                  <a:srgbClr val="FFFFFF"/>
                </a:solidFill>
                <a:latin typeface="Arial"/>
                <a:cs typeface="Arial"/>
              </a:rPr>
              <a:t> </a:t>
            </a:r>
            <a:r>
              <a:rPr sz="1200" dirty="0">
                <a:solidFill>
                  <a:srgbClr val="FFFFFF"/>
                </a:solidFill>
                <a:latin typeface="Arial"/>
                <a:cs typeface="Arial"/>
              </a:rPr>
              <a:t>been</a:t>
            </a:r>
            <a:r>
              <a:rPr sz="1200" spc="-4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reduction</a:t>
            </a:r>
            <a:r>
              <a:rPr sz="1200" spc="-4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proportions</a:t>
            </a:r>
            <a:r>
              <a:rPr sz="1200" spc="-45" dirty="0">
                <a:solidFill>
                  <a:srgbClr val="FFFFFF"/>
                </a:solidFill>
                <a:latin typeface="Arial"/>
                <a:cs typeface="Arial"/>
              </a:rPr>
              <a:t> </a:t>
            </a:r>
            <a:r>
              <a:rPr sz="1200" dirty="0">
                <a:solidFill>
                  <a:srgbClr val="FFFFFF"/>
                </a:solidFill>
                <a:latin typeface="Arial"/>
                <a:cs typeface="Arial"/>
              </a:rPr>
              <a:t>feeling</a:t>
            </a:r>
            <a:r>
              <a:rPr sz="1200" spc="-45" dirty="0">
                <a:solidFill>
                  <a:srgbClr val="FFFFFF"/>
                </a:solidFill>
                <a:latin typeface="Arial"/>
                <a:cs typeface="Arial"/>
              </a:rPr>
              <a:t> </a:t>
            </a:r>
            <a:r>
              <a:rPr sz="1200" dirty="0">
                <a:solidFill>
                  <a:srgbClr val="FFFFFF"/>
                </a:solidFill>
                <a:latin typeface="Arial"/>
                <a:cs typeface="Arial"/>
              </a:rPr>
              <a:t>they</a:t>
            </a:r>
            <a:r>
              <a:rPr sz="1200" spc="-20" dirty="0">
                <a:solidFill>
                  <a:srgbClr val="FFFFFF"/>
                </a:solidFill>
                <a:latin typeface="Arial"/>
                <a:cs typeface="Arial"/>
              </a:rPr>
              <a:t> </a:t>
            </a:r>
            <a:r>
              <a:rPr sz="1200" dirty="0">
                <a:solidFill>
                  <a:srgbClr val="FFFFFF"/>
                </a:solidFill>
                <a:latin typeface="Arial"/>
                <a:cs typeface="Arial"/>
              </a:rPr>
              <a:t>have</a:t>
            </a:r>
            <a:r>
              <a:rPr sz="1200" spc="-30"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spc="-10" dirty="0">
                <a:solidFill>
                  <a:srgbClr val="FFFFFF"/>
                </a:solidFill>
                <a:latin typeface="Arial"/>
                <a:cs typeface="Arial"/>
              </a:rPr>
              <a:t>degree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influence</a:t>
            </a:r>
            <a:r>
              <a:rPr sz="1200" spc="-55" dirty="0">
                <a:solidFill>
                  <a:srgbClr val="FFFFFF"/>
                </a:solidFill>
                <a:latin typeface="Arial"/>
                <a:cs typeface="Arial"/>
              </a:rPr>
              <a:t> </a:t>
            </a:r>
            <a:r>
              <a:rPr sz="1200" dirty="0">
                <a:solidFill>
                  <a:srgbClr val="FFFFFF"/>
                </a:solidFill>
                <a:latin typeface="Arial"/>
                <a:cs typeface="Arial"/>
              </a:rPr>
              <a:t>over</a:t>
            </a:r>
            <a:r>
              <a:rPr sz="1200" spc="-10" dirty="0">
                <a:solidFill>
                  <a:srgbClr val="FFFFFF"/>
                </a:solidFill>
                <a:latin typeface="Arial"/>
                <a:cs typeface="Arial"/>
              </a:rPr>
              <a:t> </a:t>
            </a:r>
            <a:r>
              <a:rPr sz="1200" dirty="0">
                <a:solidFill>
                  <a:srgbClr val="FFFFFF"/>
                </a:solidFill>
                <a:latin typeface="Arial"/>
                <a:cs typeface="Arial"/>
              </a:rPr>
              <a:t>when</a:t>
            </a:r>
            <a:r>
              <a:rPr sz="1200" spc="-20"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start</a:t>
            </a:r>
            <a:r>
              <a:rPr sz="1200" spc="-15" dirty="0">
                <a:solidFill>
                  <a:srgbClr val="FFFFFF"/>
                </a:solidFill>
                <a:latin typeface="Arial"/>
                <a:cs typeface="Arial"/>
              </a:rPr>
              <a:t> </a:t>
            </a:r>
            <a:r>
              <a:rPr sz="1200" dirty="0">
                <a:solidFill>
                  <a:srgbClr val="FFFFFF"/>
                </a:solidFill>
                <a:latin typeface="Arial"/>
                <a:cs typeface="Arial"/>
              </a:rPr>
              <a:t>or</a:t>
            </a:r>
            <a:r>
              <a:rPr sz="1200" spc="-25" dirty="0">
                <a:solidFill>
                  <a:srgbClr val="FFFFFF"/>
                </a:solidFill>
                <a:latin typeface="Arial"/>
                <a:cs typeface="Arial"/>
              </a:rPr>
              <a:t> </a:t>
            </a:r>
            <a:r>
              <a:rPr sz="1200" dirty="0">
                <a:solidFill>
                  <a:srgbClr val="FFFFFF"/>
                </a:solidFill>
                <a:latin typeface="Arial"/>
                <a:cs typeface="Arial"/>
              </a:rPr>
              <a:t>finish</a:t>
            </a:r>
            <a:r>
              <a:rPr sz="1200" spc="-30" dirty="0">
                <a:solidFill>
                  <a:srgbClr val="FFFFFF"/>
                </a:solidFill>
                <a:latin typeface="Arial"/>
                <a:cs typeface="Arial"/>
              </a:rPr>
              <a:t> </a:t>
            </a:r>
            <a:r>
              <a:rPr sz="1200" spc="-10" dirty="0">
                <a:solidFill>
                  <a:srgbClr val="FFFFFF"/>
                </a:solidFill>
                <a:latin typeface="Arial"/>
                <a:cs typeface="Arial"/>
              </a:rPr>
              <a:t>work.</a:t>
            </a:r>
            <a:endParaRPr sz="12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82423" rIns="0" bIns="0" rtlCol="0">
            <a:spAutoFit/>
          </a:bodyPr>
          <a:lstStyle/>
          <a:p>
            <a:pPr marL="109220">
              <a:lnSpc>
                <a:spcPct val="100000"/>
              </a:lnSpc>
              <a:spcBef>
                <a:spcPts val="100"/>
              </a:spcBef>
            </a:pPr>
            <a:r>
              <a:rPr sz="3600" b="0" dirty="0">
                <a:solidFill>
                  <a:srgbClr val="FFFFFF"/>
                </a:solidFill>
                <a:latin typeface="Arial"/>
                <a:cs typeface="Arial"/>
              </a:rPr>
              <a:t>Good</a:t>
            </a:r>
            <a:r>
              <a:rPr sz="3600" b="0" spc="-10" dirty="0">
                <a:solidFill>
                  <a:srgbClr val="FFFFFF"/>
                </a:solidFill>
                <a:latin typeface="Arial"/>
                <a:cs typeface="Arial"/>
              </a:rPr>
              <a:t> </a:t>
            </a:r>
            <a:r>
              <a:rPr sz="3600" b="0" dirty="0">
                <a:solidFill>
                  <a:srgbClr val="FFFFFF"/>
                </a:solidFill>
                <a:latin typeface="Arial"/>
                <a:cs typeface="Arial"/>
              </a:rPr>
              <a:t>work</a:t>
            </a:r>
            <a:r>
              <a:rPr sz="3600" b="0" spc="-15" dirty="0">
                <a:solidFill>
                  <a:srgbClr val="FFFFFF"/>
                </a:solidFill>
                <a:latin typeface="Arial"/>
                <a:cs typeface="Arial"/>
              </a:rPr>
              <a:t> </a:t>
            </a:r>
            <a:r>
              <a:rPr sz="3600" b="0" dirty="0">
                <a:solidFill>
                  <a:srgbClr val="FFFFFF"/>
                </a:solidFill>
                <a:latin typeface="Arial"/>
                <a:cs typeface="Arial"/>
              </a:rPr>
              <a:t>–</a:t>
            </a:r>
            <a:r>
              <a:rPr sz="3600" b="0" spc="-10" dirty="0">
                <a:solidFill>
                  <a:srgbClr val="FFFFFF"/>
                </a:solidFill>
                <a:latin typeface="Arial"/>
                <a:cs typeface="Arial"/>
              </a:rPr>
              <a:t> </a:t>
            </a:r>
            <a:r>
              <a:rPr sz="3600" b="0" dirty="0">
                <a:solidFill>
                  <a:srgbClr val="FFFFFF"/>
                </a:solidFill>
                <a:latin typeface="Arial"/>
                <a:cs typeface="Arial"/>
              </a:rPr>
              <a:t>key</a:t>
            </a:r>
            <a:r>
              <a:rPr sz="3600" b="0" spc="-5" dirty="0">
                <a:solidFill>
                  <a:srgbClr val="FFFFFF"/>
                </a:solidFill>
                <a:latin typeface="Arial"/>
                <a:cs typeface="Arial"/>
              </a:rPr>
              <a:t> </a:t>
            </a:r>
            <a:r>
              <a:rPr sz="3600" b="0" dirty="0">
                <a:solidFill>
                  <a:srgbClr val="FFFFFF"/>
                </a:solidFill>
                <a:latin typeface="Arial"/>
                <a:cs typeface="Arial"/>
              </a:rPr>
              <a:t>findings</a:t>
            </a:r>
            <a:r>
              <a:rPr sz="3600" b="0" spc="-15" dirty="0">
                <a:solidFill>
                  <a:srgbClr val="FFFFFF"/>
                </a:solidFill>
                <a:latin typeface="Arial"/>
                <a:cs typeface="Arial"/>
              </a:rPr>
              <a:t> </a:t>
            </a:r>
            <a:r>
              <a:rPr sz="3600" b="0" dirty="0">
                <a:solidFill>
                  <a:srgbClr val="FFFFFF"/>
                </a:solidFill>
                <a:latin typeface="Arial"/>
                <a:cs typeface="Arial"/>
              </a:rPr>
              <a:t>(2</a:t>
            </a:r>
            <a:r>
              <a:rPr sz="3600" b="0" spc="-5"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417372" y="965962"/>
            <a:ext cx="11548745" cy="4415790"/>
          </a:xfrm>
          <a:prstGeom prst="rect">
            <a:avLst/>
          </a:prstGeom>
        </p:spPr>
        <p:txBody>
          <a:bodyPr vert="horz" wrap="square" lIns="0" tIns="88900" rIns="0" bIns="0" rtlCol="0">
            <a:spAutoFit/>
          </a:bodyPr>
          <a:lstStyle/>
          <a:p>
            <a:pPr marL="12700">
              <a:lnSpc>
                <a:spcPct val="100000"/>
              </a:lnSpc>
              <a:spcBef>
                <a:spcPts val="700"/>
              </a:spcBef>
            </a:pPr>
            <a:r>
              <a:rPr sz="1200" b="1" spc="-10" dirty="0">
                <a:solidFill>
                  <a:srgbClr val="FFFFFF"/>
                </a:solidFill>
                <a:latin typeface="Arial"/>
                <a:cs typeface="Arial"/>
              </a:rPr>
              <a:t>INFLUENCE</a:t>
            </a:r>
            <a:endParaRPr sz="1200">
              <a:latin typeface="Arial"/>
              <a:cs typeface="Arial"/>
            </a:endParaRPr>
          </a:p>
          <a:p>
            <a:pPr marL="299085" indent="-286385">
              <a:lnSpc>
                <a:spcPct val="100000"/>
              </a:lnSpc>
              <a:spcBef>
                <a:spcPts val="600"/>
              </a:spcBef>
              <a:buChar char="•"/>
              <a:tabLst>
                <a:tab pos="299085" algn="l"/>
              </a:tabLst>
            </a:pPr>
            <a:r>
              <a:rPr sz="1200" dirty="0">
                <a:solidFill>
                  <a:srgbClr val="FFFFFF"/>
                </a:solidFill>
                <a:latin typeface="Arial"/>
                <a:cs typeface="Arial"/>
              </a:rPr>
              <a:t>People's</a:t>
            </a:r>
            <a:r>
              <a:rPr sz="1200" spc="-45" dirty="0">
                <a:solidFill>
                  <a:srgbClr val="FFFFFF"/>
                </a:solidFill>
                <a:latin typeface="Arial"/>
                <a:cs typeface="Arial"/>
              </a:rPr>
              <a:t> </a:t>
            </a:r>
            <a:r>
              <a:rPr sz="1200" dirty="0">
                <a:solidFill>
                  <a:srgbClr val="FFFFFF"/>
                </a:solidFill>
                <a:latin typeface="Arial"/>
                <a:cs typeface="Arial"/>
              </a:rPr>
              <a:t>ability</a:t>
            </a:r>
            <a:r>
              <a:rPr sz="1200" spc="-30" dirty="0">
                <a:solidFill>
                  <a:srgbClr val="FFFFFF"/>
                </a:solidFill>
                <a:latin typeface="Arial"/>
                <a:cs typeface="Arial"/>
              </a:rPr>
              <a:t> </a:t>
            </a:r>
            <a:r>
              <a:rPr sz="1200" dirty="0">
                <a:solidFill>
                  <a:srgbClr val="FFFFFF"/>
                </a:solidFill>
                <a:latin typeface="Arial"/>
                <a:cs typeface="Arial"/>
              </a:rPr>
              <a:t>to</a:t>
            </a:r>
            <a:r>
              <a:rPr sz="1200" spc="-20" dirty="0">
                <a:solidFill>
                  <a:srgbClr val="FFFFFF"/>
                </a:solidFill>
                <a:latin typeface="Arial"/>
                <a:cs typeface="Arial"/>
              </a:rPr>
              <a:t> </a:t>
            </a:r>
            <a:r>
              <a:rPr sz="1200" dirty="0">
                <a:solidFill>
                  <a:srgbClr val="FFFFFF"/>
                </a:solidFill>
                <a:latin typeface="Arial"/>
                <a:cs typeface="Arial"/>
              </a:rPr>
              <a:t>influence</a:t>
            </a:r>
            <a:r>
              <a:rPr sz="1200" spc="-5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work</a:t>
            </a:r>
            <a:r>
              <a:rPr sz="1200" spc="-10" dirty="0">
                <a:solidFill>
                  <a:srgbClr val="FFFFFF"/>
                </a:solidFill>
                <a:latin typeface="Arial"/>
                <a:cs typeface="Arial"/>
              </a:rPr>
              <a:t> </a:t>
            </a:r>
            <a:r>
              <a:rPr sz="1200" dirty="0">
                <a:solidFill>
                  <a:srgbClr val="FFFFFF"/>
                </a:solidFill>
                <a:latin typeface="Arial"/>
                <a:cs typeface="Arial"/>
              </a:rPr>
              <a:t>has</a:t>
            </a:r>
            <a:r>
              <a:rPr sz="1200" spc="-20" dirty="0">
                <a:solidFill>
                  <a:srgbClr val="FFFFFF"/>
                </a:solidFill>
                <a:latin typeface="Arial"/>
                <a:cs typeface="Arial"/>
              </a:rPr>
              <a:t> </a:t>
            </a:r>
            <a:r>
              <a:rPr sz="1200" dirty="0">
                <a:solidFill>
                  <a:srgbClr val="FFFFFF"/>
                </a:solidFill>
                <a:latin typeface="Arial"/>
                <a:cs typeface="Arial"/>
              </a:rPr>
              <a:t>largely</a:t>
            </a:r>
            <a:r>
              <a:rPr sz="1200" spc="-25" dirty="0">
                <a:solidFill>
                  <a:srgbClr val="FFFFFF"/>
                </a:solidFill>
                <a:latin typeface="Arial"/>
                <a:cs typeface="Arial"/>
              </a:rPr>
              <a:t> </a:t>
            </a:r>
            <a:r>
              <a:rPr sz="1200" dirty="0">
                <a:solidFill>
                  <a:srgbClr val="FFFFFF"/>
                </a:solidFill>
                <a:latin typeface="Arial"/>
                <a:cs typeface="Arial"/>
              </a:rPr>
              <a:t>remained</a:t>
            </a:r>
            <a:r>
              <a:rPr sz="1200" spc="-20" dirty="0">
                <a:solidFill>
                  <a:srgbClr val="FFFFFF"/>
                </a:solidFill>
                <a:latin typeface="Arial"/>
                <a:cs typeface="Arial"/>
              </a:rPr>
              <a:t> </a:t>
            </a:r>
            <a:r>
              <a:rPr sz="1200" dirty="0">
                <a:solidFill>
                  <a:srgbClr val="FFFFFF"/>
                </a:solidFill>
                <a:latin typeface="Arial"/>
                <a:cs typeface="Arial"/>
              </a:rPr>
              <a:t>in</a:t>
            </a:r>
            <a:r>
              <a:rPr sz="1200" spc="-40" dirty="0">
                <a:solidFill>
                  <a:srgbClr val="FFFFFF"/>
                </a:solidFill>
                <a:latin typeface="Arial"/>
                <a:cs typeface="Arial"/>
              </a:rPr>
              <a:t> </a:t>
            </a:r>
            <a:r>
              <a:rPr sz="1200" dirty="0">
                <a:solidFill>
                  <a:srgbClr val="FFFFFF"/>
                </a:solidFill>
                <a:latin typeface="Arial"/>
                <a:cs typeface="Arial"/>
              </a:rPr>
              <a:t>line</a:t>
            </a:r>
            <a:r>
              <a:rPr sz="1200" spc="-30"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both</a:t>
            </a:r>
            <a:r>
              <a:rPr sz="1200" spc="-30"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February</a:t>
            </a:r>
            <a:r>
              <a:rPr sz="1200" spc="-35"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spc="-10" dirty="0">
                <a:solidFill>
                  <a:srgbClr val="FFFFFF"/>
                </a:solidFill>
                <a:latin typeface="Arial"/>
                <a:cs typeface="Arial"/>
              </a:rPr>
              <a:t>2024.</a:t>
            </a:r>
            <a:endParaRPr sz="1200">
              <a:latin typeface="Arial"/>
              <a:cs typeface="Arial"/>
            </a:endParaRPr>
          </a:p>
          <a:p>
            <a:pPr marL="756285" marR="18415" lvl="1" indent="-287020">
              <a:lnSpc>
                <a:spcPct val="100000"/>
              </a:lnSpc>
              <a:spcBef>
                <a:spcPts val="600"/>
              </a:spcBef>
              <a:buChar char="•"/>
              <a:tabLst>
                <a:tab pos="756285" algn="l"/>
              </a:tabLst>
            </a:pPr>
            <a:r>
              <a:rPr sz="1200" dirty="0">
                <a:solidFill>
                  <a:srgbClr val="FFFFFF"/>
                </a:solidFill>
                <a:latin typeface="Arial"/>
                <a:cs typeface="Arial"/>
              </a:rPr>
              <a:t>14%</a:t>
            </a:r>
            <a:r>
              <a:rPr sz="1200" spc="-30" dirty="0">
                <a:solidFill>
                  <a:srgbClr val="FFFFFF"/>
                </a:solidFill>
                <a:latin typeface="Arial"/>
                <a:cs typeface="Arial"/>
              </a:rPr>
              <a:t> </a:t>
            </a:r>
            <a:r>
              <a:rPr sz="1200" dirty="0">
                <a:solidFill>
                  <a:srgbClr val="FFFFFF"/>
                </a:solidFill>
                <a:latin typeface="Arial"/>
                <a:cs typeface="Arial"/>
              </a:rPr>
              <a:t>say</a:t>
            </a:r>
            <a:r>
              <a:rPr sz="1200" spc="-15" dirty="0">
                <a:solidFill>
                  <a:srgbClr val="FFFFFF"/>
                </a:solidFill>
                <a:latin typeface="Arial"/>
                <a:cs typeface="Arial"/>
              </a:rPr>
              <a:t> </a:t>
            </a:r>
            <a:r>
              <a:rPr sz="1200" dirty="0">
                <a:solidFill>
                  <a:srgbClr val="FFFFFF"/>
                </a:solidFill>
                <a:latin typeface="Arial"/>
                <a:cs typeface="Arial"/>
              </a:rPr>
              <a:t>they</a:t>
            </a:r>
            <a:r>
              <a:rPr sz="1200" spc="-15" dirty="0">
                <a:solidFill>
                  <a:srgbClr val="FFFFFF"/>
                </a:solidFill>
                <a:latin typeface="Arial"/>
                <a:cs typeface="Arial"/>
              </a:rPr>
              <a:t> </a:t>
            </a:r>
            <a:r>
              <a:rPr sz="1200" dirty="0">
                <a:solidFill>
                  <a:srgbClr val="FFFFFF"/>
                </a:solidFill>
                <a:latin typeface="Arial"/>
                <a:cs typeface="Arial"/>
              </a:rPr>
              <a:t>do</a:t>
            </a:r>
            <a:r>
              <a:rPr sz="1200" spc="-15" dirty="0">
                <a:solidFill>
                  <a:srgbClr val="FFFFFF"/>
                </a:solidFill>
                <a:latin typeface="Arial"/>
                <a:cs typeface="Arial"/>
              </a:rPr>
              <a:t> </a:t>
            </a:r>
            <a:r>
              <a:rPr sz="1200" dirty="0">
                <a:solidFill>
                  <a:srgbClr val="FFFFFF"/>
                </a:solidFill>
                <a:latin typeface="Arial"/>
                <a:cs typeface="Arial"/>
              </a:rPr>
              <a:t>not</a:t>
            </a:r>
            <a:r>
              <a:rPr sz="1200" spc="-25"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much</a:t>
            </a:r>
            <a:r>
              <a:rPr sz="1200" spc="-25" dirty="0">
                <a:solidFill>
                  <a:srgbClr val="FFFFFF"/>
                </a:solidFill>
                <a:latin typeface="Arial"/>
                <a:cs typeface="Arial"/>
              </a:rPr>
              <a:t> </a:t>
            </a:r>
            <a:r>
              <a:rPr sz="1200" dirty="0">
                <a:solidFill>
                  <a:srgbClr val="FFFFFF"/>
                </a:solidFill>
                <a:latin typeface="Arial"/>
                <a:cs typeface="Arial"/>
              </a:rPr>
              <a:t>influence</a:t>
            </a:r>
            <a:r>
              <a:rPr sz="1200" spc="-45" dirty="0">
                <a:solidFill>
                  <a:srgbClr val="FFFFFF"/>
                </a:solidFill>
                <a:latin typeface="Arial"/>
                <a:cs typeface="Arial"/>
              </a:rPr>
              <a:t> </a:t>
            </a:r>
            <a:r>
              <a:rPr sz="1200" dirty="0">
                <a:solidFill>
                  <a:srgbClr val="FFFFFF"/>
                </a:solidFill>
                <a:latin typeface="Arial"/>
                <a:cs typeface="Arial"/>
              </a:rPr>
              <a:t>over</a:t>
            </a:r>
            <a:r>
              <a:rPr sz="1200" spc="-5" dirty="0">
                <a:solidFill>
                  <a:srgbClr val="FFFFFF"/>
                </a:solidFill>
                <a:latin typeface="Arial"/>
                <a:cs typeface="Arial"/>
              </a:rPr>
              <a:t> </a:t>
            </a:r>
            <a:r>
              <a:rPr sz="1200" dirty="0">
                <a:solidFill>
                  <a:srgbClr val="FFFFFF"/>
                </a:solidFill>
                <a:latin typeface="Arial"/>
                <a:cs typeface="Arial"/>
              </a:rPr>
              <a:t>deciding</a:t>
            </a:r>
            <a:r>
              <a:rPr sz="1200" spc="-40" dirty="0">
                <a:solidFill>
                  <a:srgbClr val="FFFFFF"/>
                </a:solidFill>
                <a:latin typeface="Arial"/>
                <a:cs typeface="Arial"/>
              </a:rPr>
              <a:t> </a:t>
            </a:r>
            <a:r>
              <a:rPr sz="1200" dirty="0">
                <a:solidFill>
                  <a:srgbClr val="FFFFFF"/>
                </a:solidFill>
                <a:latin typeface="Arial"/>
                <a:cs typeface="Arial"/>
              </a:rPr>
              <a:t>what</a:t>
            </a:r>
            <a:r>
              <a:rPr sz="1200" spc="-15" dirty="0">
                <a:solidFill>
                  <a:srgbClr val="FFFFFF"/>
                </a:solidFill>
                <a:latin typeface="Arial"/>
                <a:cs typeface="Arial"/>
              </a:rPr>
              <a:t> </a:t>
            </a:r>
            <a:r>
              <a:rPr sz="1200" dirty="0">
                <a:solidFill>
                  <a:srgbClr val="FFFFFF"/>
                </a:solidFill>
                <a:latin typeface="Arial"/>
                <a:cs typeface="Arial"/>
              </a:rPr>
              <a:t>task</a:t>
            </a:r>
            <a:r>
              <a:rPr sz="1200" spc="-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do</a:t>
            </a:r>
            <a:r>
              <a:rPr sz="1200" spc="-10" dirty="0">
                <a:solidFill>
                  <a:srgbClr val="FFFFFF"/>
                </a:solidFill>
                <a:latin typeface="Arial"/>
                <a:cs typeface="Arial"/>
              </a:rPr>
              <a:t> </a:t>
            </a:r>
            <a:r>
              <a:rPr sz="1200" dirty="0">
                <a:solidFill>
                  <a:srgbClr val="FFFFFF"/>
                </a:solidFill>
                <a:latin typeface="Arial"/>
                <a:cs typeface="Arial"/>
              </a:rPr>
              <a:t>next</a:t>
            </a:r>
            <a:r>
              <a:rPr sz="1200" spc="-15" dirty="0">
                <a:solidFill>
                  <a:srgbClr val="FFFFFF"/>
                </a:solidFill>
                <a:latin typeface="Arial"/>
                <a:cs typeface="Arial"/>
              </a:rPr>
              <a:t> </a:t>
            </a:r>
            <a:r>
              <a:rPr sz="1200" dirty="0">
                <a:solidFill>
                  <a:srgbClr val="FFFFFF"/>
                </a:solidFill>
                <a:latin typeface="Arial"/>
                <a:cs typeface="Arial"/>
              </a:rPr>
              <a:t>(cf.</a:t>
            </a:r>
            <a:r>
              <a:rPr sz="1200" spc="-5" dirty="0">
                <a:solidFill>
                  <a:srgbClr val="FFFFFF"/>
                </a:solidFill>
                <a:latin typeface="Arial"/>
                <a:cs typeface="Arial"/>
              </a:rPr>
              <a:t> </a:t>
            </a:r>
            <a:r>
              <a:rPr sz="1200" dirty="0">
                <a:solidFill>
                  <a:srgbClr val="FFFFFF"/>
                </a:solidFill>
                <a:latin typeface="Arial"/>
                <a:cs typeface="Arial"/>
              </a:rPr>
              <a:t>16%</a:t>
            </a:r>
            <a:r>
              <a:rPr sz="1200" spc="-2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Oct</a:t>
            </a:r>
            <a:r>
              <a:rPr sz="1200" spc="5"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dirty="0">
                <a:solidFill>
                  <a:srgbClr val="FFFFFF"/>
                </a:solidFill>
                <a:latin typeface="Arial"/>
                <a:cs typeface="Arial"/>
              </a:rPr>
              <a:t>14%</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Feb</a:t>
            </a:r>
            <a:r>
              <a:rPr sz="1200" spc="-15" dirty="0">
                <a:solidFill>
                  <a:srgbClr val="FFFFFF"/>
                </a:solidFill>
                <a:latin typeface="Arial"/>
                <a:cs typeface="Arial"/>
              </a:rPr>
              <a:t> </a:t>
            </a:r>
            <a:r>
              <a:rPr sz="1200" dirty="0">
                <a:solidFill>
                  <a:srgbClr val="FFFFFF"/>
                </a:solidFill>
                <a:latin typeface="Arial"/>
                <a:cs typeface="Arial"/>
              </a:rPr>
              <a:t>2024);</a:t>
            </a:r>
            <a:r>
              <a:rPr sz="1200" spc="-25" dirty="0">
                <a:solidFill>
                  <a:srgbClr val="FFFFFF"/>
                </a:solidFill>
                <a:latin typeface="Arial"/>
                <a:cs typeface="Arial"/>
              </a:rPr>
              <a:t> </a:t>
            </a:r>
            <a:r>
              <a:rPr sz="1200" dirty="0">
                <a:solidFill>
                  <a:srgbClr val="FFFFFF"/>
                </a:solidFill>
                <a:latin typeface="Arial"/>
                <a:cs typeface="Arial"/>
              </a:rPr>
              <a:t>12%</a:t>
            </a:r>
            <a:r>
              <a:rPr sz="1200" spc="-30" dirty="0">
                <a:solidFill>
                  <a:srgbClr val="FFFFFF"/>
                </a:solidFill>
                <a:latin typeface="Arial"/>
                <a:cs typeface="Arial"/>
              </a:rPr>
              <a:t> </a:t>
            </a:r>
            <a:r>
              <a:rPr sz="1200" dirty="0">
                <a:solidFill>
                  <a:srgbClr val="FFFFFF"/>
                </a:solidFill>
                <a:latin typeface="Arial"/>
                <a:cs typeface="Arial"/>
              </a:rPr>
              <a:t>say</a:t>
            </a:r>
            <a:r>
              <a:rPr sz="1200" spc="-15" dirty="0">
                <a:solidFill>
                  <a:srgbClr val="FFFFFF"/>
                </a:solidFill>
                <a:latin typeface="Arial"/>
                <a:cs typeface="Arial"/>
              </a:rPr>
              <a:t> </a:t>
            </a:r>
            <a:r>
              <a:rPr sz="1200" dirty="0">
                <a:solidFill>
                  <a:srgbClr val="FFFFFF"/>
                </a:solidFill>
                <a:latin typeface="Arial"/>
                <a:cs typeface="Arial"/>
              </a:rPr>
              <a:t>they</a:t>
            </a:r>
            <a:r>
              <a:rPr sz="1200" spc="-15" dirty="0">
                <a:solidFill>
                  <a:srgbClr val="FFFFFF"/>
                </a:solidFill>
                <a:latin typeface="Arial"/>
                <a:cs typeface="Arial"/>
              </a:rPr>
              <a:t> </a:t>
            </a:r>
            <a:r>
              <a:rPr sz="1200" dirty="0">
                <a:solidFill>
                  <a:srgbClr val="FFFFFF"/>
                </a:solidFill>
                <a:latin typeface="Arial"/>
                <a:cs typeface="Arial"/>
              </a:rPr>
              <a:t>do</a:t>
            </a:r>
            <a:r>
              <a:rPr sz="1200" spc="-25" dirty="0">
                <a:solidFill>
                  <a:srgbClr val="FFFFFF"/>
                </a:solidFill>
                <a:latin typeface="Arial"/>
                <a:cs typeface="Arial"/>
              </a:rPr>
              <a:t> </a:t>
            </a:r>
            <a:r>
              <a:rPr sz="1200" dirty="0">
                <a:solidFill>
                  <a:srgbClr val="FFFFFF"/>
                </a:solidFill>
                <a:latin typeface="Arial"/>
                <a:cs typeface="Arial"/>
              </a:rPr>
              <a:t>not</a:t>
            </a:r>
            <a:r>
              <a:rPr sz="1200" spc="-15"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much</a:t>
            </a:r>
            <a:r>
              <a:rPr sz="1200" spc="-25" dirty="0">
                <a:solidFill>
                  <a:srgbClr val="FFFFFF"/>
                </a:solidFill>
                <a:latin typeface="Arial"/>
                <a:cs typeface="Arial"/>
              </a:rPr>
              <a:t> </a:t>
            </a:r>
            <a:r>
              <a:rPr sz="1200" spc="-10" dirty="0">
                <a:solidFill>
                  <a:srgbClr val="FFFFFF"/>
                </a:solidFill>
                <a:latin typeface="Arial"/>
                <a:cs typeface="Arial"/>
              </a:rPr>
              <a:t>influence </a:t>
            </a:r>
            <a:r>
              <a:rPr sz="1200" dirty="0">
                <a:solidFill>
                  <a:srgbClr val="FFFFFF"/>
                </a:solidFill>
                <a:latin typeface="Arial"/>
                <a:cs typeface="Arial"/>
              </a:rPr>
              <a:t>on</a:t>
            </a:r>
            <a:r>
              <a:rPr sz="1200" spc="-15" dirty="0">
                <a:solidFill>
                  <a:srgbClr val="FFFFFF"/>
                </a:solidFill>
                <a:latin typeface="Arial"/>
                <a:cs typeface="Arial"/>
              </a:rPr>
              <a:t> </a:t>
            </a:r>
            <a:r>
              <a:rPr sz="1200" dirty="0">
                <a:solidFill>
                  <a:srgbClr val="FFFFFF"/>
                </a:solidFill>
                <a:latin typeface="Arial"/>
                <a:cs typeface="Arial"/>
              </a:rPr>
              <a:t>deciding</a:t>
            </a:r>
            <a:r>
              <a:rPr sz="1200" spc="-50" dirty="0">
                <a:solidFill>
                  <a:srgbClr val="FFFFFF"/>
                </a:solidFill>
                <a:latin typeface="Arial"/>
                <a:cs typeface="Arial"/>
              </a:rPr>
              <a:t> </a:t>
            </a:r>
            <a:r>
              <a:rPr sz="1200" dirty="0">
                <a:solidFill>
                  <a:srgbClr val="FFFFFF"/>
                </a:solidFill>
                <a:latin typeface="Arial"/>
                <a:cs typeface="Arial"/>
              </a:rPr>
              <a:t>how</a:t>
            </a:r>
            <a:r>
              <a:rPr sz="1200" spc="-2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do</a:t>
            </a:r>
            <a:r>
              <a:rPr sz="1200" spc="-1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task</a:t>
            </a:r>
            <a:r>
              <a:rPr sz="1200" spc="-15" dirty="0">
                <a:solidFill>
                  <a:srgbClr val="FFFFFF"/>
                </a:solidFill>
                <a:latin typeface="Arial"/>
                <a:cs typeface="Arial"/>
              </a:rPr>
              <a:t> </a:t>
            </a:r>
            <a:r>
              <a:rPr sz="1200" dirty="0">
                <a:solidFill>
                  <a:srgbClr val="FFFFFF"/>
                </a:solidFill>
                <a:latin typeface="Arial"/>
                <a:cs typeface="Arial"/>
              </a:rPr>
              <a:t>(cf.</a:t>
            </a:r>
            <a:r>
              <a:rPr sz="1200" spc="-5" dirty="0">
                <a:solidFill>
                  <a:srgbClr val="FFFFFF"/>
                </a:solidFill>
                <a:latin typeface="Arial"/>
                <a:cs typeface="Arial"/>
              </a:rPr>
              <a:t> </a:t>
            </a:r>
            <a:r>
              <a:rPr sz="1200" dirty="0">
                <a:solidFill>
                  <a:srgbClr val="FFFFFF"/>
                </a:solidFill>
                <a:latin typeface="Arial"/>
                <a:cs typeface="Arial"/>
              </a:rPr>
              <a:t>13%</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Oct</a:t>
            </a:r>
            <a:r>
              <a:rPr sz="1200" spc="-5"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13%</a:t>
            </a:r>
            <a:r>
              <a:rPr sz="1200" spc="-1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Feb</a:t>
            </a:r>
            <a:r>
              <a:rPr sz="1200" spc="-15"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17%</a:t>
            </a:r>
            <a:r>
              <a:rPr sz="1200" spc="-30" dirty="0">
                <a:solidFill>
                  <a:srgbClr val="FFFFFF"/>
                </a:solidFill>
                <a:latin typeface="Arial"/>
                <a:cs typeface="Arial"/>
              </a:rPr>
              <a:t> </a:t>
            </a:r>
            <a:r>
              <a:rPr sz="1200" dirty="0">
                <a:solidFill>
                  <a:srgbClr val="FFFFFF"/>
                </a:solidFill>
                <a:latin typeface="Arial"/>
                <a:cs typeface="Arial"/>
              </a:rPr>
              <a:t>say</a:t>
            </a:r>
            <a:r>
              <a:rPr sz="1200" spc="-20" dirty="0">
                <a:solidFill>
                  <a:srgbClr val="FFFFFF"/>
                </a:solidFill>
                <a:latin typeface="Arial"/>
                <a:cs typeface="Arial"/>
              </a:rPr>
              <a:t> </a:t>
            </a:r>
            <a:r>
              <a:rPr sz="1200" dirty="0">
                <a:solidFill>
                  <a:srgbClr val="FFFFFF"/>
                </a:solidFill>
                <a:latin typeface="Arial"/>
                <a:cs typeface="Arial"/>
              </a:rPr>
              <a:t>they</a:t>
            </a:r>
            <a:r>
              <a:rPr sz="1200" spc="-20"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little</a:t>
            </a:r>
            <a:r>
              <a:rPr sz="1200" spc="-15" dirty="0">
                <a:solidFill>
                  <a:srgbClr val="FFFFFF"/>
                </a:solidFill>
                <a:latin typeface="Arial"/>
                <a:cs typeface="Arial"/>
              </a:rPr>
              <a:t> </a:t>
            </a:r>
            <a:r>
              <a:rPr sz="1200" dirty="0">
                <a:solidFill>
                  <a:srgbClr val="FFFFFF"/>
                </a:solidFill>
                <a:latin typeface="Arial"/>
                <a:cs typeface="Arial"/>
              </a:rPr>
              <a:t>influence</a:t>
            </a:r>
            <a:r>
              <a:rPr sz="1200" spc="-45" dirty="0">
                <a:solidFill>
                  <a:srgbClr val="FFFFFF"/>
                </a:solidFill>
                <a:latin typeface="Arial"/>
                <a:cs typeface="Arial"/>
              </a:rPr>
              <a:t> </a:t>
            </a:r>
            <a:r>
              <a:rPr sz="1200" dirty="0">
                <a:solidFill>
                  <a:srgbClr val="FFFFFF"/>
                </a:solidFill>
                <a:latin typeface="Arial"/>
                <a:cs typeface="Arial"/>
              </a:rPr>
              <a:t>over</a:t>
            </a:r>
            <a:r>
              <a:rPr sz="1200" spc="-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pace</a:t>
            </a:r>
            <a:r>
              <a:rPr sz="1200" spc="-35"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work</a:t>
            </a:r>
            <a:r>
              <a:rPr sz="1200" spc="-5" dirty="0">
                <a:solidFill>
                  <a:srgbClr val="FFFFFF"/>
                </a:solidFill>
                <a:latin typeface="Arial"/>
                <a:cs typeface="Arial"/>
              </a:rPr>
              <a:t> </a:t>
            </a:r>
            <a:r>
              <a:rPr sz="1200" dirty="0">
                <a:solidFill>
                  <a:srgbClr val="FFFFFF"/>
                </a:solidFill>
                <a:latin typeface="Arial"/>
                <a:cs typeface="Arial"/>
              </a:rPr>
              <a:t>(cf.</a:t>
            </a:r>
            <a:r>
              <a:rPr sz="1200" spc="-5" dirty="0">
                <a:solidFill>
                  <a:srgbClr val="FFFFFF"/>
                </a:solidFill>
                <a:latin typeface="Arial"/>
                <a:cs typeface="Arial"/>
              </a:rPr>
              <a:t> </a:t>
            </a:r>
            <a:r>
              <a:rPr sz="1200" dirty="0">
                <a:solidFill>
                  <a:srgbClr val="FFFFFF"/>
                </a:solidFill>
                <a:latin typeface="Arial"/>
                <a:cs typeface="Arial"/>
              </a:rPr>
              <a:t>20%</a:t>
            </a:r>
            <a:r>
              <a:rPr sz="1200" spc="-2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Oct</a:t>
            </a:r>
            <a:r>
              <a:rPr sz="1200" spc="10" dirty="0">
                <a:solidFill>
                  <a:srgbClr val="FFFFFF"/>
                </a:solidFill>
                <a:latin typeface="Arial"/>
                <a:cs typeface="Arial"/>
              </a:rPr>
              <a:t> </a:t>
            </a:r>
            <a:r>
              <a:rPr sz="1200" spc="-10" dirty="0">
                <a:solidFill>
                  <a:srgbClr val="FFFFFF"/>
                </a:solidFill>
                <a:latin typeface="Arial"/>
                <a:cs typeface="Arial"/>
              </a:rPr>
              <a:t>2024; </a:t>
            </a:r>
            <a:r>
              <a:rPr sz="1200" dirty="0">
                <a:solidFill>
                  <a:srgbClr val="FFFFFF"/>
                </a:solidFill>
                <a:latin typeface="Arial"/>
                <a:cs typeface="Arial"/>
              </a:rPr>
              <a:t>18%</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Feb</a:t>
            </a:r>
            <a:r>
              <a:rPr sz="1200" spc="-10" dirty="0">
                <a:solidFill>
                  <a:srgbClr val="FFFFFF"/>
                </a:solidFill>
                <a:latin typeface="Arial"/>
                <a:cs typeface="Arial"/>
              </a:rPr>
              <a:t> 2024).</a:t>
            </a:r>
            <a:endParaRPr sz="1200">
              <a:latin typeface="Arial"/>
              <a:cs typeface="Arial"/>
            </a:endParaRPr>
          </a:p>
          <a:p>
            <a:pPr lvl="1">
              <a:lnSpc>
                <a:spcPct val="100000"/>
              </a:lnSpc>
              <a:spcBef>
                <a:spcPts val="1260"/>
              </a:spcBef>
              <a:buClr>
                <a:srgbClr val="FFFFFF"/>
              </a:buClr>
              <a:buFont typeface="Arial"/>
              <a:buChar char="•"/>
            </a:pPr>
            <a:endParaRPr sz="1200">
              <a:latin typeface="Arial"/>
              <a:cs typeface="Arial"/>
            </a:endParaRPr>
          </a:p>
          <a:p>
            <a:pPr marL="12700">
              <a:lnSpc>
                <a:spcPct val="100000"/>
              </a:lnSpc>
            </a:pPr>
            <a:r>
              <a:rPr sz="1200" b="1" spc="-10" dirty="0">
                <a:solidFill>
                  <a:srgbClr val="FFFFFF"/>
                </a:solidFill>
                <a:latin typeface="Arial"/>
                <a:cs typeface="Arial"/>
              </a:rPr>
              <a:t>OVERTIME</a:t>
            </a:r>
            <a:r>
              <a:rPr sz="1200" b="1" spc="-75" dirty="0">
                <a:solidFill>
                  <a:srgbClr val="FFFFFF"/>
                </a:solidFill>
                <a:latin typeface="Arial"/>
                <a:cs typeface="Arial"/>
              </a:rPr>
              <a:t> </a:t>
            </a:r>
            <a:r>
              <a:rPr sz="1200" b="1" dirty="0">
                <a:solidFill>
                  <a:srgbClr val="FFFFFF"/>
                </a:solidFill>
                <a:latin typeface="Arial"/>
                <a:cs typeface="Arial"/>
              </a:rPr>
              <a:t>AND</a:t>
            </a:r>
            <a:r>
              <a:rPr sz="1200" b="1" spc="-5" dirty="0">
                <a:solidFill>
                  <a:srgbClr val="FFFFFF"/>
                </a:solidFill>
                <a:latin typeface="Arial"/>
                <a:cs typeface="Arial"/>
              </a:rPr>
              <a:t> </a:t>
            </a:r>
            <a:r>
              <a:rPr sz="1200" b="1" dirty="0">
                <a:solidFill>
                  <a:srgbClr val="FFFFFF"/>
                </a:solidFill>
                <a:latin typeface="Arial"/>
                <a:cs typeface="Arial"/>
              </a:rPr>
              <a:t>WELLBEING</a:t>
            </a:r>
            <a:r>
              <a:rPr sz="1200" b="1" spc="-35" dirty="0">
                <a:solidFill>
                  <a:srgbClr val="FFFFFF"/>
                </a:solidFill>
                <a:latin typeface="Arial"/>
                <a:cs typeface="Arial"/>
              </a:rPr>
              <a:t> </a:t>
            </a:r>
            <a:r>
              <a:rPr sz="1200" b="1" dirty="0">
                <a:solidFill>
                  <a:srgbClr val="FFFFFF"/>
                </a:solidFill>
                <a:latin typeface="Arial"/>
                <a:cs typeface="Arial"/>
              </a:rPr>
              <a:t>(questions</a:t>
            </a:r>
            <a:r>
              <a:rPr sz="1200" b="1" spc="-20" dirty="0">
                <a:solidFill>
                  <a:srgbClr val="FFFFFF"/>
                </a:solidFill>
                <a:latin typeface="Arial"/>
                <a:cs typeface="Arial"/>
              </a:rPr>
              <a:t> </a:t>
            </a:r>
            <a:r>
              <a:rPr sz="1200" b="1" dirty="0">
                <a:solidFill>
                  <a:srgbClr val="FFFFFF"/>
                </a:solidFill>
                <a:latin typeface="Arial"/>
                <a:cs typeface="Arial"/>
              </a:rPr>
              <a:t>first</a:t>
            </a:r>
            <a:r>
              <a:rPr sz="1200" b="1" spc="-50" dirty="0">
                <a:solidFill>
                  <a:srgbClr val="FFFFFF"/>
                </a:solidFill>
                <a:latin typeface="Arial"/>
                <a:cs typeface="Arial"/>
              </a:rPr>
              <a:t> </a:t>
            </a:r>
            <a:r>
              <a:rPr sz="1200" b="1" dirty="0">
                <a:solidFill>
                  <a:srgbClr val="FFFFFF"/>
                </a:solidFill>
                <a:latin typeface="Arial"/>
                <a:cs typeface="Arial"/>
              </a:rPr>
              <a:t>introduced</a:t>
            </a:r>
            <a:r>
              <a:rPr sz="1200" b="1" spc="-20" dirty="0">
                <a:solidFill>
                  <a:srgbClr val="FFFFFF"/>
                </a:solidFill>
                <a:latin typeface="Arial"/>
                <a:cs typeface="Arial"/>
              </a:rPr>
              <a:t> </a:t>
            </a:r>
            <a:r>
              <a:rPr sz="1200" b="1" dirty="0">
                <a:solidFill>
                  <a:srgbClr val="FFFFFF"/>
                </a:solidFill>
                <a:latin typeface="Arial"/>
                <a:cs typeface="Arial"/>
              </a:rPr>
              <a:t>in</a:t>
            </a:r>
            <a:r>
              <a:rPr sz="1200" b="1" spc="-25" dirty="0">
                <a:solidFill>
                  <a:srgbClr val="FFFFFF"/>
                </a:solidFill>
                <a:latin typeface="Arial"/>
                <a:cs typeface="Arial"/>
              </a:rPr>
              <a:t> </a:t>
            </a:r>
            <a:r>
              <a:rPr sz="1200" b="1" spc="-10" dirty="0">
                <a:solidFill>
                  <a:srgbClr val="FFFFFF"/>
                </a:solidFill>
                <a:latin typeface="Arial"/>
                <a:cs typeface="Arial"/>
              </a:rPr>
              <a:t>October)</a:t>
            </a:r>
            <a:endParaRPr sz="1200">
              <a:latin typeface="Arial"/>
              <a:cs typeface="Arial"/>
            </a:endParaRPr>
          </a:p>
          <a:p>
            <a:pPr marL="299085" marR="177800" indent="-287020">
              <a:lnSpc>
                <a:spcPct val="100000"/>
              </a:lnSpc>
              <a:spcBef>
                <a:spcPts val="600"/>
              </a:spcBef>
              <a:buChar char="•"/>
              <a:tabLst>
                <a:tab pos="299085" algn="l"/>
              </a:tabLst>
            </a:pPr>
            <a:r>
              <a:rPr sz="1200" dirty="0">
                <a:solidFill>
                  <a:srgbClr val="FFFFFF"/>
                </a:solidFill>
                <a:latin typeface="Arial"/>
                <a:cs typeface="Arial"/>
              </a:rPr>
              <a:t>Results</a:t>
            </a:r>
            <a:r>
              <a:rPr sz="1200" spc="-40" dirty="0">
                <a:solidFill>
                  <a:srgbClr val="FFFFFF"/>
                </a:solidFill>
                <a:latin typeface="Arial"/>
                <a:cs typeface="Arial"/>
              </a:rPr>
              <a:t> </a:t>
            </a:r>
            <a:r>
              <a:rPr sz="1200" dirty="0">
                <a:solidFill>
                  <a:srgbClr val="FFFFFF"/>
                </a:solidFill>
                <a:latin typeface="Arial"/>
                <a:cs typeface="Arial"/>
              </a:rPr>
              <a:t>look</a:t>
            </a:r>
            <a:r>
              <a:rPr sz="1200" spc="-25" dirty="0">
                <a:solidFill>
                  <a:srgbClr val="FFFFFF"/>
                </a:solidFill>
                <a:latin typeface="Arial"/>
                <a:cs typeface="Arial"/>
              </a:rPr>
              <a:t> </a:t>
            </a:r>
            <a:r>
              <a:rPr sz="1200" dirty="0">
                <a:solidFill>
                  <a:srgbClr val="FFFFFF"/>
                </a:solidFill>
                <a:latin typeface="Arial"/>
                <a:cs typeface="Arial"/>
              </a:rPr>
              <a:t>different</a:t>
            </a:r>
            <a:r>
              <a:rPr sz="1200" spc="-35" dirty="0">
                <a:solidFill>
                  <a:srgbClr val="FFFFFF"/>
                </a:solidFill>
                <a:latin typeface="Arial"/>
                <a:cs typeface="Arial"/>
              </a:rPr>
              <a:t> </a:t>
            </a:r>
            <a:r>
              <a:rPr sz="1200" dirty="0">
                <a:solidFill>
                  <a:srgbClr val="FFFFFF"/>
                </a:solidFill>
                <a:latin typeface="Arial"/>
                <a:cs typeface="Arial"/>
              </a:rPr>
              <a:t>to</a:t>
            </a:r>
            <a:r>
              <a:rPr sz="1200" spc="-20" dirty="0">
                <a:solidFill>
                  <a:srgbClr val="FFFFFF"/>
                </a:solidFill>
                <a:latin typeface="Arial"/>
                <a:cs typeface="Arial"/>
              </a:rPr>
              <a:t> </a:t>
            </a:r>
            <a:r>
              <a:rPr sz="1200" dirty="0">
                <a:solidFill>
                  <a:srgbClr val="FFFFFF"/>
                </a:solidFill>
                <a:latin typeface="Arial"/>
                <a:cs typeface="Arial"/>
              </a:rPr>
              <a:t>October</a:t>
            </a:r>
            <a:r>
              <a:rPr sz="1200" spc="-4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terms</a:t>
            </a:r>
            <a:r>
              <a:rPr sz="1200" spc="-20"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people</a:t>
            </a:r>
            <a:r>
              <a:rPr sz="1200" spc="-60" dirty="0">
                <a:solidFill>
                  <a:srgbClr val="FFFFFF"/>
                </a:solidFill>
                <a:latin typeface="Arial"/>
                <a:cs typeface="Arial"/>
              </a:rPr>
              <a:t> </a:t>
            </a:r>
            <a:r>
              <a:rPr sz="1200" dirty="0">
                <a:solidFill>
                  <a:srgbClr val="FFFFFF"/>
                </a:solidFill>
                <a:latin typeface="Arial"/>
                <a:cs typeface="Arial"/>
              </a:rPr>
              <a:t>working</a:t>
            </a:r>
            <a:r>
              <a:rPr sz="1200" spc="-25" dirty="0">
                <a:solidFill>
                  <a:srgbClr val="FFFFFF"/>
                </a:solidFill>
                <a:latin typeface="Arial"/>
                <a:cs typeface="Arial"/>
              </a:rPr>
              <a:t> </a:t>
            </a:r>
            <a:r>
              <a:rPr sz="1200" dirty="0">
                <a:solidFill>
                  <a:srgbClr val="FFFFFF"/>
                </a:solidFill>
                <a:latin typeface="Arial"/>
                <a:cs typeface="Arial"/>
              </a:rPr>
              <a:t>extra</a:t>
            </a:r>
            <a:r>
              <a:rPr sz="1200" spc="-15" dirty="0">
                <a:solidFill>
                  <a:srgbClr val="FFFFFF"/>
                </a:solidFill>
                <a:latin typeface="Arial"/>
                <a:cs typeface="Arial"/>
              </a:rPr>
              <a:t> </a:t>
            </a:r>
            <a:r>
              <a:rPr sz="1200" dirty="0">
                <a:solidFill>
                  <a:srgbClr val="FFFFFF"/>
                </a:solidFill>
                <a:latin typeface="Arial"/>
                <a:cs typeface="Arial"/>
              </a:rPr>
              <a:t>hours:</a:t>
            </a:r>
            <a:r>
              <a:rPr sz="1200" spc="-4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proportions</a:t>
            </a:r>
            <a:r>
              <a:rPr sz="1200" spc="-50"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saying</a:t>
            </a:r>
            <a:r>
              <a:rPr sz="1200" spc="-20"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sometimes</a:t>
            </a:r>
            <a:r>
              <a:rPr sz="1200" spc="-50" dirty="0">
                <a:solidFill>
                  <a:srgbClr val="FFFFFF"/>
                </a:solidFill>
                <a:latin typeface="Arial"/>
                <a:cs typeface="Arial"/>
              </a:rPr>
              <a:t> </a:t>
            </a:r>
            <a:r>
              <a:rPr sz="1200" dirty="0">
                <a:solidFill>
                  <a:srgbClr val="FFFFFF"/>
                </a:solidFill>
                <a:latin typeface="Arial"/>
                <a:cs typeface="Arial"/>
              </a:rPr>
              <a:t>have</a:t>
            </a:r>
            <a:r>
              <a:rPr sz="1200" spc="-25" dirty="0">
                <a:solidFill>
                  <a:srgbClr val="FFFFFF"/>
                </a:solidFill>
                <a:latin typeface="Arial"/>
                <a:cs typeface="Arial"/>
              </a:rPr>
              <a:t> </a:t>
            </a:r>
            <a:r>
              <a:rPr sz="1200" dirty="0">
                <a:solidFill>
                  <a:srgbClr val="FFFFFF"/>
                </a:solidFill>
                <a:latin typeface="Arial"/>
                <a:cs typeface="Arial"/>
              </a:rPr>
              <a:t>to</a:t>
            </a:r>
            <a:r>
              <a:rPr sz="1200" spc="-20" dirty="0">
                <a:solidFill>
                  <a:srgbClr val="FFFFFF"/>
                </a:solidFill>
                <a:latin typeface="Arial"/>
                <a:cs typeface="Arial"/>
              </a:rPr>
              <a:t> </a:t>
            </a:r>
            <a:r>
              <a:rPr sz="1200" dirty="0">
                <a:solidFill>
                  <a:srgbClr val="FFFFFF"/>
                </a:solidFill>
                <a:latin typeface="Arial"/>
                <a:cs typeface="Arial"/>
              </a:rPr>
              <a:t>work</a:t>
            </a:r>
            <a:r>
              <a:rPr sz="1200" spc="-10" dirty="0">
                <a:solidFill>
                  <a:srgbClr val="FFFFFF"/>
                </a:solidFill>
                <a:latin typeface="Arial"/>
                <a:cs typeface="Arial"/>
              </a:rPr>
              <a:t> </a:t>
            </a:r>
            <a:r>
              <a:rPr sz="1200" dirty="0">
                <a:solidFill>
                  <a:srgbClr val="FFFFFF"/>
                </a:solidFill>
                <a:latin typeface="Arial"/>
                <a:cs typeface="Arial"/>
              </a:rPr>
              <a:t>beyond</a:t>
            </a:r>
            <a:r>
              <a:rPr sz="1200" spc="-4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spc="-10" dirty="0">
                <a:solidFill>
                  <a:srgbClr val="FFFFFF"/>
                </a:solidFill>
                <a:latin typeface="Arial"/>
                <a:cs typeface="Arial"/>
              </a:rPr>
              <a:t>contracted </a:t>
            </a:r>
            <a:r>
              <a:rPr sz="1200" dirty="0">
                <a:solidFill>
                  <a:srgbClr val="FFFFFF"/>
                </a:solidFill>
                <a:latin typeface="Arial"/>
                <a:cs typeface="Arial"/>
              </a:rPr>
              <a:t>hours</a:t>
            </a:r>
            <a:r>
              <a:rPr sz="1200" spc="-30" dirty="0">
                <a:solidFill>
                  <a:srgbClr val="FFFFFF"/>
                </a:solidFill>
                <a:latin typeface="Arial"/>
                <a:cs typeface="Arial"/>
              </a:rPr>
              <a:t> </a:t>
            </a:r>
            <a:r>
              <a:rPr sz="1200" dirty="0">
                <a:solidFill>
                  <a:srgbClr val="FFFFFF"/>
                </a:solidFill>
                <a:latin typeface="Arial"/>
                <a:cs typeface="Arial"/>
              </a:rPr>
              <a:t>has</a:t>
            </a:r>
            <a:r>
              <a:rPr sz="1200" spc="-15" dirty="0">
                <a:solidFill>
                  <a:srgbClr val="FFFFFF"/>
                </a:solidFill>
                <a:latin typeface="Arial"/>
                <a:cs typeface="Arial"/>
              </a:rPr>
              <a:t> </a:t>
            </a:r>
            <a:r>
              <a:rPr sz="1200" dirty="0">
                <a:solidFill>
                  <a:srgbClr val="FFFFFF"/>
                </a:solidFill>
                <a:latin typeface="Arial"/>
                <a:cs typeface="Arial"/>
              </a:rPr>
              <a:t>increased</a:t>
            </a:r>
            <a:r>
              <a:rPr sz="1200" spc="-50" dirty="0">
                <a:solidFill>
                  <a:srgbClr val="FFFFFF"/>
                </a:solidFill>
                <a:latin typeface="Arial"/>
                <a:cs typeface="Arial"/>
              </a:rPr>
              <a:t> </a:t>
            </a:r>
            <a:r>
              <a:rPr sz="1200" dirty="0">
                <a:solidFill>
                  <a:srgbClr val="FFFFFF"/>
                </a:solidFill>
                <a:latin typeface="Arial"/>
                <a:cs typeface="Arial"/>
              </a:rPr>
              <a:t>significantly</a:t>
            </a:r>
            <a:r>
              <a:rPr sz="1200" spc="-40" dirty="0">
                <a:solidFill>
                  <a:srgbClr val="FFFFFF"/>
                </a:solidFill>
                <a:latin typeface="Arial"/>
                <a:cs typeface="Arial"/>
              </a:rPr>
              <a:t> </a:t>
            </a:r>
            <a:r>
              <a:rPr sz="1200" dirty="0">
                <a:solidFill>
                  <a:srgbClr val="FFFFFF"/>
                </a:solidFill>
                <a:latin typeface="Arial"/>
                <a:cs typeface="Arial"/>
              </a:rPr>
              <a:t>from</a:t>
            </a:r>
            <a:r>
              <a:rPr sz="1200" spc="-20" dirty="0">
                <a:solidFill>
                  <a:srgbClr val="FFFFFF"/>
                </a:solidFill>
                <a:latin typeface="Arial"/>
                <a:cs typeface="Arial"/>
              </a:rPr>
              <a:t> </a:t>
            </a:r>
            <a:r>
              <a:rPr sz="1200" dirty="0">
                <a:solidFill>
                  <a:srgbClr val="FFFFFF"/>
                </a:solidFill>
                <a:latin typeface="Arial"/>
                <a:cs typeface="Arial"/>
              </a:rPr>
              <a:t>62%</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Oct</a:t>
            </a:r>
            <a:r>
              <a:rPr sz="1200" spc="10" dirty="0">
                <a:solidFill>
                  <a:srgbClr val="FFFFFF"/>
                </a:solidFill>
                <a:latin typeface="Arial"/>
                <a:cs typeface="Arial"/>
              </a:rPr>
              <a:t> </a:t>
            </a:r>
            <a:r>
              <a:rPr sz="1200" dirty="0">
                <a:solidFill>
                  <a:srgbClr val="FFFFFF"/>
                </a:solidFill>
                <a:latin typeface="Arial"/>
                <a:cs typeface="Arial"/>
              </a:rPr>
              <a:t>2024</a:t>
            </a:r>
            <a:r>
              <a:rPr sz="1200" spc="-50" dirty="0">
                <a:solidFill>
                  <a:srgbClr val="FFFFFF"/>
                </a:solidFill>
                <a:latin typeface="Arial"/>
                <a:cs typeface="Arial"/>
              </a:rPr>
              <a:t> </a:t>
            </a:r>
            <a:r>
              <a:rPr sz="1200" dirty="0">
                <a:solidFill>
                  <a:srgbClr val="FFFFFF"/>
                </a:solidFill>
                <a:latin typeface="Arial"/>
                <a:cs typeface="Arial"/>
              </a:rPr>
              <a:t>to 68%</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Dec</a:t>
            </a:r>
            <a:r>
              <a:rPr sz="1200" spc="-15" dirty="0">
                <a:solidFill>
                  <a:srgbClr val="FFFFFF"/>
                </a:solidFill>
                <a:latin typeface="Arial"/>
                <a:cs typeface="Arial"/>
              </a:rPr>
              <a:t> </a:t>
            </a:r>
            <a:r>
              <a:rPr sz="1200" dirty="0">
                <a:solidFill>
                  <a:srgbClr val="FFFFFF"/>
                </a:solidFill>
                <a:latin typeface="Arial"/>
                <a:cs typeface="Arial"/>
              </a:rPr>
              <a:t>2024.</a:t>
            </a:r>
            <a:r>
              <a:rPr sz="1200" spc="-25" dirty="0">
                <a:solidFill>
                  <a:srgbClr val="FFFFFF"/>
                </a:solidFill>
                <a:latin typeface="Arial"/>
                <a:cs typeface="Arial"/>
              </a:rPr>
              <a:t> </a:t>
            </a:r>
            <a:r>
              <a:rPr sz="1200" dirty="0">
                <a:solidFill>
                  <a:srgbClr val="FFFFFF"/>
                </a:solidFill>
                <a:latin typeface="Arial"/>
                <a:cs typeface="Arial"/>
              </a:rPr>
              <a:t>9%</a:t>
            </a:r>
            <a:r>
              <a:rPr sz="1200" spc="-30" dirty="0">
                <a:solidFill>
                  <a:srgbClr val="FFFFFF"/>
                </a:solidFill>
                <a:latin typeface="Arial"/>
                <a:cs typeface="Arial"/>
              </a:rPr>
              <a:t> </a:t>
            </a:r>
            <a:r>
              <a:rPr sz="1200" dirty="0">
                <a:solidFill>
                  <a:srgbClr val="FFFFFF"/>
                </a:solidFill>
                <a:latin typeface="Arial"/>
                <a:cs typeface="Arial"/>
              </a:rPr>
              <a:t>say</a:t>
            </a:r>
            <a:r>
              <a:rPr sz="1200" spc="-5" dirty="0">
                <a:solidFill>
                  <a:srgbClr val="FFFFFF"/>
                </a:solidFill>
                <a:latin typeface="Arial"/>
                <a:cs typeface="Arial"/>
              </a:rPr>
              <a:t> </a:t>
            </a:r>
            <a:r>
              <a:rPr sz="1200" dirty="0">
                <a:solidFill>
                  <a:srgbClr val="FFFFFF"/>
                </a:solidFill>
                <a:latin typeface="Arial"/>
                <a:cs typeface="Arial"/>
              </a:rPr>
              <a:t>they</a:t>
            </a:r>
            <a:r>
              <a:rPr sz="1200" spc="-30" dirty="0">
                <a:solidFill>
                  <a:srgbClr val="FFFFFF"/>
                </a:solidFill>
                <a:latin typeface="Arial"/>
                <a:cs typeface="Arial"/>
              </a:rPr>
              <a:t> </a:t>
            </a:r>
            <a:r>
              <a:rPr sz="1200" dirty="0">
                <a:solidFill>
                  <a:srgbClr val="FFFFFF"/>
                </a:solidFill>
                <a:latin typeface="Arial"/>
                <a:cs typeface="Arial"/>
              </a:rPr>
              <a:t>never</a:t>
            </a:r>
            <a:r>
              <a:rPr sz="1200" spc="-20"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to do</a:t>
            </a:r>
            <a:r>
              <a:rPr sz="1200" spc="-25" dirty="0">
                <a:solidFill>
                  <a:srgbClr val="FFFFFF"/>
                </a:solidFill>
                <a:latin typeface="Arial"/>
                <a:cs typeface="Arial"/>
              </a:rPr>
              <a:t> </a:t>
            </a:r>
            <a:r>
              <a:rPr sz="1200" dirty="0">
                <a:solidFill>
                  <a:srgbClr val="FFFFFF"/>
                </a:solidFill>
                <a:latin typeface="Arial"/>
                <a:cs typeface="Arial"/>
              </a:rPr>
              <a:t>this,</a:t>
            </a:r>
            <a:r>
              <a:rPr sz="1200" spc="-5" dirty="0">
                <a:solidFill>
                  <a:srgbClr val="FFFFFF"/>
                </a:solidFill>
                <a:latin typeface="Arial"/>
                <a:cs typeface="Arial"/>
              </a:rPr>
              <a:t> </a:t>
            </a:r>
            <a:r>
              <a:rPr sz="1200" dirty="0">
                <a:solidFill>
                  <a:srgbClr val="FFFFFF"/>
                </a:solidFill>
                <a:latin typeface="Arial"/>
                <a:cs typeface="Arial"/>
              </a:rPr>
              <a:t>but</a:t>
            </a:r>
            <a:r>
              <a:rPr sz="1200" spc="-25" dirty="0">
                <a:solidFill>
                  <a:srgbClr val="FFFFFF"/>
                </a:solidFill>
                <a:latin typeface="Arial"/>
                <a:cs typeface="Arial"/>
              </a:rPr>
              <a:t> </a:t>
            </a:r>
            <a:r>
              <a:rPr sz="1200" spc="-20" dirty="0">
                <a:solidFill>
                  <a:srgbClr val="FFFFFF"/>
                </a:solidFill>
                <a:latin typeface="Arial"/>
                <a:cs typeface="Arial"/>
              </a:rPr>
              <a:t>11%</a:t>
            </a:r>
            <a:r>
              <a:rPr sz="1200" spc="-30" dirty="0">
                <a:solidFill>
                  <a:srgbClr val="FFFFFF"/>
                </a:solidFill>
                <a:latin typeface="Arial"/>
                <a:cs typeface="Arial"/>
              </a:rPr>
              <a:t> </a:t>
            </a:r>
            <a:r>
              <a:rPr sz="1200" dirty="0">
                <a:solidFill>
                  <a:srgbClr val="FFFFFF"/>
                </a:solidFill>
                <a:latin typeface="Arial"/>
                <a:cs typeface="Arial"/>
              </a:rPr>
              <a:t>say</a:t>
            </a:r>
            <a:r>
              <a:rPr sz="1200" spc="-20" dirty="0">
                <a:solidFill>
                  <a:srgbClr val="FFFFFF"/>
                </a:solidFill>
                <a:latin typeface="Arial"/>
                <a:cs typeface="Arial"/>
              </a:rPr>
              <a:t> </a:t>
            </a:r>
            <a:r>
              <a:rPr sz="1200" dirty="0">
                <a:solidFill>
                  <a:srgbClr val="FFFFFF"/>
                </a:solidFill>
                <a:latin typeface="Arial"/>
                <a:cs typeface="Arial"/>
              </a:rPr>
              <a:t>this</a:t>
            </a:r>
            <a:r>
              <a:rPr sz="1200" spc="-5" dirty="0">
                <a:solidFill>
                  <a:srgbClr val="FFFFFF"/>
                </a:solidFill>
                <a:latin typeface="Arial"/>
                <a:cs typeface="Arial"/>
              </a:rPr>
              <a:t> </a:t>
            </a:r>
            <a:r>
              <a:rPr sz="1200" dirty="0">
                <a:solidFill>
                  <a:srgbClr val="FFFFFF"/>
                </a:solidFill>
                <a:latin typeface="Arial"/>
                <a:cs typeface="Arial"/>
              </a:rPr>
              <a:t>is</a:t>
            </a:r>
            <a:r>
              <a:rPr sz="1200" spc="-5" dirty="0">
                <a:solidFill>
                  <a:srgbClr val="FFFFFF"/>
                </a:solidFill>
                <a:latin typeface="Arial"/>
                <a:cs typeface="Arial"/>
              </a:rPr>
              <a:t> </a:t>
            </a:r>
            <a:r>
              <a:rPr sz="1200" dirty="0">
                <a:solidFill>
                  <a:srgbClr val="FFFFFF"/>
                </a:solidFill>
                <a:latin typeface="Arial"/>
                <a:cs typeface="Arial"/>
              </a:rPr>
              <a:t>always</a:t>
            </a:r>
            <a:r>
              <a:rPr sz="1200" spc="-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spc="-10" dirty="0">
                <a:solidFill>
                  <a:srgbClr val="FFFFFF"/>
                </a:solidFill>
                <a:latin typeface="Arial"/>
                <a:cs typeface="Arial"/>
              </a:rPr>
              <a:t>case.</a:t>
            </a:r>
            <a:endParaRPr sz="1200">
              <a:latin typeface="Arial"/>
              <a:cs typeface="Arial"/>
            </a:endParaRPr>
          </a:p>
          <a:p>
            <a:pPr marL="299085" marR="5080" indent="-287020">
              <a:lnSpc>
                <a:spcPct val="100000"/>
              </a:lnSpc>
              <a:spcBef>
                <a:spcPts val="605"/>
              </a:spcBef>
              <a:buChar char="•"/>
              <a:tabLst>
                <a:tab pos="299085" algn="l"/>
              </a:tabLst>
            </a:pPr>
            <a:r>
              <a:rPr sz="1200" dirty="0">
                <a:solidFill>
                  <a:srgbClr val="FFFFFF"/>
                </a:solidFill>
                <a:latin typeface="Arial"/>
                <a:cs typeface="Arial"/>
              </a:rPr>
              <a:t>Three</a:t>
            </a:r>
            <a:r>
              <a:rPr sz="1200" spc="-30" dirty="0">
                <a:solidFill>
                  <a:srgbClr val="FFFFFF"/>
                </a:solidFill>
                <a:latin typeface="Arial"/>
                <a:cs typeface="Arial"/>
              </a:rPr>
              <a:t> </a:t>
            </a:r>
            <a:r>
              <a:rPr sz="1200" dirty="0">
                <a:solidFill>
                  <a:srgbClr val="FFFFFF"/>
                </a:solidFill>
                <a:latin typeface="Arial"/>
                <a:cs typeface="Arial"/>
              </a:rPr>
              <a:t>quarters</a:t>
            </a:r>
            <a:r>
              <a:rPr sz="1200" spc="-35" dirty="0">
                <a:solidFill>
                  <a:srgbClr val="FFFFFF"/>
                </a:solidFill>
                <a:latin typeface="Arial"/>
                <a:cs typeface="Arial"/>
              </a:rPr>
              <a:t> </a:t>
            </a:r>
            <a:r>
              <a:rPr sz="1200" dirty="0">
                <a:solidFill>
                  <a:srgbClr val="FFFFFF"/>
                </a:solidFill>
                <a:latin typeface="Arial"/>
                <a:cs typeface="Arial"/>
              </a:rPr>
              <a:t>(76%)</a:t>
            </a:r>
            <a:r>
              <a:rPr sz="1200" spc="-2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job</a:t>
            </a:r>
            <a:r>
              <a:rPr sz="1200" spc="-15" dirty="0">
                <a:solidFill>
                  <a:srgbClr val="FFFFFF"/>
                </a:solidFill>
                <a:latin typeface="Arial"/>
                <a:cs typeface="Arial"/>
              </a:rPr>
              <a:t> </a:t>
            </a:r>
            <a:r>
              <a:rPr sz="1200" dirty="0">
                <a:solidFill>
                  <a:srgbClr val="FFFFFF"/>
                </a:solidFill>
                <a:latin typeface="Arial"/>
                <a:cs typeface="Arial"/>
              </a:rPr>
              <a:t>frequently</a:t>
            </a:r>
            <a:r>
              <a:rPr sz="1200" spc="-40" dirty="0">
                <a:solidFill>
                  <a:srgbClr val="FFFFFF"/>
                </a:solidFill>
                <a:latin typeface="Arial"/>
                <a:cs typeface="Arial"/>
              </a:rPr>
              <a:t> </a:t>
            </a:r>
            <a:r>
              <a:rPr sz="1200" dirty="0">
                <a:solidFill>
                  <a:srgbClr val="FFFFFF"/>
                </a:solidFill>
                <a:latin typeface="Arial"/>
                <a:cs typeface="Arial"/>
              </a:rPr>
              <a:t>involves</a:t>
            </a:r>
            <a:r>
              <a:rPr sz="1200" spc="-10" dirty="0">
                <a:solidFill>
                  <a:srgbClr val="FFFFFF"/>
                </a:solidFill>
                <a:latin typeface="Arial"/>
                <a:cs typeface="Arial"/>
              </a:rPr>
              <a:t> </a:t>
            </a:r>
            <a:r>
              <a:rPr sz="1200" dirty="0">
                <a:solidFill>
                  <a:srgbClr val="FFFFFF"/>
                </a:solidFill>
                <a:latin typeface="Arial"/>
                <a:cs typeface="Arial"/>
              </a:rPr>
              <a:t>high</a:t>
            </a:r>
            <a:r>
              <a:rPr sz="1200" spc="-30" dirty="0">
                <a:solidFill>
                  <a:srgbClr val="FFFFFF"/>
                </a:solidFill>
                <a:latin typeface="Arial"/>
                <a:cs typeface="Arial"/>
              </a:rPr>
              <a:t> </a:t>
            </a:r>
            <a:r>
              <a:rPr sz="1200" dirty="0">
                <a:solidFill>
                  <a:srgbClr val="FFFFFF"/>
                </a:solidFill>
                <a:latin typeface="Arial"/>
                <a:cs typeface="Arial"/>
              </a:rPr>
              <a:t>levels</a:t>
            </a:r>
            <a:r>
              <a:rPr sz="1200" spc="-1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stress</a:t>
            </a:r>
            <a:r>
              <a:rPr sz="1200" spc="-10" dirty="0">
                <a:solidFill>
                  <a:srgbClr val="FFFFFF"/>
                </a:solidFill>
                <a:latin typeface="Arial"/>
                <a:cs typeface="Arial"/>
              </a:rPr>
              <a:t> </a:t>
            </a:r>
            <a:r>
              <a:rPr sz="1200" dirty="0">
                <a:solidFill>
                  <a:srgbClr val="FFFFFF"/>
                </a:solidFill>
                <a:latin typeface="Arial"/>
                <a:cs typeface="Arial"/>
              </a:rPr>
              <a:t>or</a:t>
            </a:r>
            <a:r>
              <a:rPr sz="1200" spc="-10" dirty="0">
                <a:solidFill>
                  <a:srgbClr val="FFFFFF"/>
                </a:solidFill>
                <a:latin typeface="Arial"/>
                <a:cs typeface="Arial"/>
              </a:rPr>
              <a:t> </a:t>
            </a:r>
            <a:r>
              <a:rPr sz="1200" dirty="0">
                <a:solidFill>
                  <a:srgbClr val="FFFFFF"/>
                </a:solidFill>
                <a:latin typeface="Arial"/>
                <a:cs typeface="Arial"/>
              </a:rPr>
              <a:t>pressure</a:t>
            </a:r>
            <a:r>
              <a:rPr sz="1200" spc="-45" dirty="0">
                <a:solidFill>
                  <a:srgbClr val="FFFFFF"/>
                </a:solidFill>
                <a:latin typeface="Arial"/>
                <a:cs typeface="Arial"/>
              </a:rPr>
              <a:t> </a:t>
            </a:r>
            <a:r>
              <a:rPr sz="1200" dirty="0">
                <a:solidFill>
                  <a:srgbClr val="FFFFFF"/>
                </a:solidFill>
                <a:latin typeface="Arial"/>
                <a:cs typeface="Arial"/>
              </a:rPr>
              <a:t>at</a:t>
            </a:r>
            <a:r>
              <a:rPr sz="1200" spc="-10" dirty="0">
                <a:solidFill>
                  <a:srgbClr val="FFFFFF"/>
                </a:solidFill>
                <a:latin typeface="Arial"/>
                <a:cs typeface="Arial"/>
              </a:rPr>
              <a:t> </a:t>
            </a:r>
            <a:r>
              <a:rPr sz="1200" dirty="0">
                <a:solidFill>
                  <a:srgbClr val="FFFFFF"/>
                </a:solidFill>
                <a:latin typeface="Arial"/>
                <a:cs typeface="Arial"/>
              </a:rPr>
              <a:t>least</a:t>
            </a:r>
            <a:r>
              <a:rPr sz="1200" spc="-30" dirty="0">
                <a:solidFill>
                  <a:srgbClr val="FFFFFF"/>
                </a:solidFill>
                <a:latin typeface="Arial"/>
                <a:cs typeface="Arial"/>
              </a:rPr>
              <a:t> </a:t>
            </a:r>
            <a:r>
              <a:rPr sz="1200" dirty="0">
                <a:solidFill>
                  <a:srgbClr val="FFFFFF"/>
                </a:solidFill>
                <a:latin typeface="Arial"/>
                <a:cs typeface="Arial"/>
              </a:rPr>
              <a:t>sometimes</a:t>
            </a:r>
            <a:r>
              <a:rPr sz="1200" spc="-40" dirty="0">
                <a:solidFill>
                  <a:srgbClr val="FFFFFF"/>
                </a:solidFill>
                <a:latin typeface="Arial"/>
                <a:cs typeface="Arial"/>
              </a:rPr>
              <a:t> </a:t>
            </a:r>
            <a:r>
              <a:rPr sz="1200" dirty="0">
                <a:solidFill>
                  <a:srgbClr val="FFFFFF"/>
                </a:solidFill>
                <a:latin typeface="Arial"/>
                <a:cs typeface="Arial"/>
              </a:rPr>
              <a:t>(equal</a:t>
            </a:r>
            <a:r>
              <a:rPr sz="1200" spc="-3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October’s</a:t>
            </a:r>
            <a:r>
              <a:rPr sz="1200" spc="-35" dirty="0">
                <a:solidFill>
                  <a:srgbClr val="FFFFFF"/>
                </a:solidFill>
                <a:latin typeface="Arial"/>
                <a:cs typeface="Arial"/>
              </a:rPr>
              <a:t> </a:t>
            </a:r>
            <a:r>
              <a:rPr sz="1200" dirty="0">
                <a:solidFill>
                  <a:srgbClr val="FFFFFF"/>
                </a:solidFill>
                <a:latin typeface="Arial"/>
                <a:cs typeface="Arial"/>
              </a:rPr>
              <a:t>figures,</a:t>
            </a:r>
            <a:r>
              <a:rPr sz="1200" spc="-20" dirty="0">
                <a:solidFill>
                  <a:srgbClr val="FFFFFF"/>
                </a:solidFill>
                <a:latin typeface="Arial"/>
                <a:cs typeface="Arial"/>
              </a:rPr>
              <a:t> </a:t>
            </a:r>
            <a:r>
              <a:rPr sz="1200" dirty="0">
                <a:solidFill>
                  <a:srgbClr val="FFFFFF"/>
                </a:solidFill>
                <a:latin typeface="Arial"/>
                <a:cs typeface="Arial"/>
              </a:rPr>
              <a:t>76%).</a:t>
            </a:r>
            <a:r>
              <a:rPr sz="1200" spc="-35" dirty="0">
                <a:solidFill>
                  <a:srgbClr val="FFFFFF"/>
                </a:solidFill>
                <a:latin typeface="Arial"/>
                <a:cs typeface="Arial"/>
              </a:rPr>
              <a:t> </a:t>
            </a:r>
            <a:r>
              <a:rPr sz="1200" dirty="0">
                <a:solidFill>
                  <a:srgbClr val="FFFFFF"/>
                </a:solidFill>
                <a:latin typeface="Arial"/>
                <a:cs typeface="Arial"/>
              </a:rPr>
              <a:t>13%</a:t>
            </a:r>
            <a:r>
              <a:rPr sz="1200" spc="-30" dirty="0">
                <a:solidFill>
                  <a:srgbClr val="FFFFFF"/>
                </a:solidFill>
                <a:latin typeface="Arial"/>
                <a:cs typeface="Arial"/>
              </a:rPr>
              <a:t> </a:t>
            </a:r>
            <a:r>
              <a:rPr sz="1200" dirty="0">
                <a:solidFill>
                  <a:srgbClr val="FFFFFF"/>
                </a:solidFill>
                <a:latin typeface="Arial"/>
                <a:cs typeface="Arial"/>
              </a:rPr>
              <a:t>say</a:t>
            </a:r>
            <a:r>
              <a:rPr sz="1200" spc="-10"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always</a:t>
            </a:r>
            <a:r>
              <a:rPr sz="1200" spc="-10" dirty="0">
                <a:solidFill>
                  <a:srgbClr val="FFFFFF"/>
                </a:solidFill>
                <a:latin typeface="Arial"/>
                <a:cs typeface="Arial"/>
              </a:rPr>
              <a:t> </a:t>
            </a:r>
            <a:r>
              <a:rPr sz="1200" spc="-25" dirty="0">
                <a:solidFill>
                  <a:srgbClr val="FFFFFF"/>
                </a:solidFill>
                <a:latin typeface="Arial"/>
                <a:cs typeface="Arial"/>
              </a:rPr>
              <a:t>the </a:t>
            </a:r>
            <a:r>
              <a:rPr sz="1200" dirty="0">
                <a:solidFill>
                  <a:srgbClr val="FFFFFF"/>
                </a:solidFill>
                <a:latin typeface="Arial"/>
                <a:cs typeface="Arial"/>
              </a:rPr>
              <a:t>case</a:t>
            </a:r>
            <a:r>
              <a:rPr sz="1200" spc="-25" dirty="0">
                <a:solidFill>
                  <a:srgbClr val="FFFFFF"/>
                </a:solidFill>
                <a:latin typeface="Arial"/>
                <a:cs typeface="Arial"/>
              </a:rPr>
              <a:t> </a:t>
            </a:r>
            <a:r>
              <a:rPr sz="1200" dirty="0">
                <a:solidFill>
                  <a:srgbClr val="FFFFFF"/>
                </a:solidFill>
                <a:latin typeface="Arial"/>
                <a:cs typeface="Arial"/>
              </a:rPr>
              <a:t>(again,</a:t>
            </a:r>
            <a:r>
              <a:rPr sz="1200" spc="-30"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line</a:t>
            </a:r>
            <a:r>
              <a:rPr sz="1200" spc="-30" dirty="0">
                <a:solidFill>
                  <a:srgbClr val="FFFFFF"/>
                </a:solidFill>
                <a:latin typeface="Arial"/>
                <a:cs typeface="Arial"/>
              </a:rPr>
              <a:t> </a:t>
            </a:r>
            <a:r>
              <a:rPr sz="1200" dirty="0">
                <a:solidFill>
                  <a:srgbClr val="FFFFFF"/>
                </a:solidFill>
                <a:latin typeface="Arial"/>
                <a:cs typeface="Arial"/>
              </a:rPr>
              <a:t>with October’s</a:t>
            </a:r>
            <a:r>
              <a:rPr sz="1200" spc="-35" dirty="0">
                <a:solidFill>
                  <a:srgbClr val="FFFFFF"/>
                </a:solidFill>
                <a:latin typeface="Arial"/>
                <a:cs typeface="Arial"/>
              </a:rPr>
              <a:t> </a:t>
            </a:r>
            <a:r>
              <a:rPr sz="1200" dirty="0">
                <a:solidFill>
                  <a:srgbClr val="FFFFFF"/>
                </a:solidFill>
                <a:latin typeface="Arial"/>
                <a:cs typeface="Arial"/>
              </a:rPr>
              <a:t>figures,</a:t>
            </a:r>
            <a:r>
              <a:rPr sz="1200" spc="-35" dirty="0">
                <a:solidFill>
                  <a:srgbClr val="FFFFFF"/>
                </a:solidFill>
                <a:latin typeface="Arial"/>
                <a:cs typeface="Arial"/>
              </a:rPr>
              <a:t> </a:t>
            </a:r>
            <a:r>
              <a:rPr sz="1200" spc="-10" dirty="0">
                <a:solidFill>
                  <a:srgbClr val="FFFFFF"/>
                </a:solidFill>
                <a:latin typeface="Arial"/>
                <a:cs typeface="Arial"/>
              </a:rPr>
              <a:t>13%).</a:t>
            </a:r>
            <a:endParaRPr sz="1200">
              <a:latin typeface="Arial"/>
              <a:cs typeface="Arial"/>
            </a:endParaRPr>
          </a:p>
          <a:p>
            <a:pPr>
              <a:lnSpc>
                <a:spcPct val="100000"/>
              </a:lnSpc>
              <a:spcBef>
                <a:spcPts val="1260"/>
              </a:spcBef>
              <a:buClr>
                <a:srgbClr val="FFFFFF"/>
              </a:buClr>
              <a:buFont typeface="Arial"/>
              <a:buChar char="•"/>
            </a:pPr>
            <a:endParaRPr sz="1200">
              <a:latin typeface="Arial"/>
              <a:cs typeface="Arial"/>
            </a:endParaRPr>
          </a:p>
          <a:p>
            <a:pPr marL="12700">
              <a:lnSpc>
                <a:spcPct val="100000"/>
              </a:lnSpc>
            </a:pPr>
            <a:r>
              <a:rPr sz="1200" b="1" dirty="0">
                <a:solidFill>
                  <a:srgbClr val="FFFFFF"/>
                </a:solidFill>
                <a:latin typeface="Arial"/>
                <a:cs typeface="Arial"/>
              </a:rPr>
              <a:t>PERSONAL</a:t>
            </a:r>
            <a:r>
              <a:rPr sz="1200" b="1" spc="-35" dirty="0">
                <a:solidFill>
                  <a:srgbClr val="FFFFFF"/>
                </a:solidFill>
                <a:latin typeface="Arial"/>
                <a:cs typeface="Arial"/>
              </a:rPr>
              <a:t> </a:t>
            </a:r>
            <a:r>
              <a:rPr sz="1200" b="1" dirty="0">
                <a:solidFill>
                  <a:srgbClr val="FFFFFF"/>
                </a:solidFill>
                <a:latin typeface="Arial"/>
                <a:cs typeface="Arial"/>
              </a:rPr>
              <a:t>DEVELOPMENT</a:t>
            </a:r>
            <a:r>
              <a:rPr sz="1200" b="1" spc="-60" dirty="0">
                <a:solidFill>
                  <a:srgbClr val="FFFFFF"/>
                </a:solidFill>
                <a:latin typeface="Arial"/>
                <a:cs typeface="Arial"/>
              </a:rPr>
              <a:t> </a:t>
            </a:r>
            <a:r>
              <a:rPr sz="1200" b="1" dirty="0">
                <a:solidFill>
                  <a:srgbClr val="FFFFFF"/>
                </a:solidFill>
                <a:latin typeface="Arial"/>
                <a:cs typeface="Arial"/>
              </a:rPr>
              <a:t>(questions</a:t>
            </a:r>
            <a:r>
              <a:rPr sz="1200" b="1" spc="-30" dirty="0">
                <a:solidFill>
                  <a:srgbClr val="FFFFFF"/>
                </a:solidFill>
                <a:latin typeface="Arial"/>
                <a:cs typeface="Arial"/>
              </a:rPr>
              <a:t> </a:t>
            </a:r>
            <a:r>
              <a:rPr sz="1200" b="1" dirty="0">
                <a:solidFill>
                  <a:srgbClr val="FFFFFF"/>
                </a:solidFill>
                <a:latin typeface="Arial"/>
                <a:cs typeface="Arial"/>
              </a:rPr>
              <a:t>first</a:t>
            </a:r>
            <a:r>
              <a:rPr sz="1200" b="1" spc="-60" dirty="0">
                <a:solidFill>
                  <a:srgbClr val="FFFFFF"/>
                </a:solidFill>
                <a:latin typeface="Arial"/>
                <a:cs typeface="Arial"/>
              </a:rPr>
              <a:t> </a:t>
            </a:r>
            <a:r>
              <a:rPr sz="1200" b="1" dirty="0">
                <a:solidFill>
                  <a:srgbClr val="FFFFFF"/>
                </a:solidFill>
                <a:latin typeface="Arial"/>
                <a:cs typeface="Arial"/>
              </a:rPr>
              <a:t>introduced</a:t>
            </a:r>
            <a:r>
              <a:rPr sz="1200" b="1" spc="-35" dirty="0">
                <a:solidFill>
                  <a:srgbClr val="FFFFFF"/>
                </a:solidFill>
                <a:latin typeface="Arial"/>
                <a:cs typeface="Arial"/>
              </a:rPr>
              <a:t> </a:t>
            </a:r>
            <a:r>
              <a:rPr sz="1200" b="1" dirty="0">
                <a:solidFill>
                  <a:srgbClr val="FFFFFF"/>
                </a:solidFill>
                <a:latin typeface="Arial"/>
                <a:cs typeface="Arial"/>
              </a:rPr>
              <a:t>in</a:t>
            </a:r>
            <a:r>
              <a:rPr sz="1200" b="1" spc="-30" dirty="0">
                <a:solidFill>
                  <a:srgbClr val="FFFFFF"/>
                </a:solidFill>
                <a:latin typeface="Arial"/>
                <a:cs typeface="Arial"/>
              </a:rPr>
              <a:t> </a:t>
            </a:r>
            <a:r>
              <a:rPr sz="1200" b="1" spc="-10" dirty="0">
                <a:solidFill>
                  <a:srgbClr val="FFFFFF"/>
                </a:solidFill>
                <a:latin typeface="Arial"/>
                <a:cs typeface="Arial"/>
              </a:rPr>
              <a:t>October)</a:t>
            </a:r>
            <a:endParaRPr sz="1200">
              <a:latin typeface="Arial"/>
              <a:cs typeface="Arial"/>
            </a:endParaRPr>
          </a:p>
          <a:p>
            <a:pPr marL="299085" marR="64769" indent="-287020">
              <a:lnSpc>
                <a:spcPct val="100000"/>
              </a:lnSpc>
              <a:spcBef>
                <a:spcPts val="600"/>
              </a:spcBef>
              <a:buChar char="•"/>
              <a:tabLst>
                <a:tab pos="299085" algn="l"/>
              </a:tabLst>
            </a:pPr>
            <a:r>
              <a:rPr sz="1200" dirty="0">
                <a:solidFill>
                  <a:srgbClr val="FFFFFF"/>
                </a:solidFill>
                <a:latin typeface="Arial"/>
                <a:cs typeface="Arial"/>
              </a:rPr>
              <a:t>Three</a:t>
            </a:r>
            <a:r>
              <a:rPr sz="1200" spc="-30" dirty="0">
                <a:solidFill>
                  <a:srgbClr val="FFFFFF"/>
                </a:solidFill>
                <a:latin typeface="Arial"/>
                <a:cs typeface="Arial"/>
              </a:rPr>
              <a:t> </a:t>
            </a:r>
            <a:r>
              <a:rPr sz="1200" dirty="0">
                <a:solidFill>
                  <a:srgbClr val="FFFFFF"/>
                </a:solidFill>
                <a:latin typeface="Arial"/>
                <a:cs typeface="Arial"/>
              </a:rPr>
              <a:t>quarters</a:t>
            </a:r>
            <a:r>
              <a:rPr sz="1200" spc="-35" dirty="0">
                <a:solidFill>
                  <a:srgbClr val="FFFFFF"/>
                </a:solidFill>
                <a:latin typeface="Arial"/>
                <a:cs typeface="Arial"/>
              </a:rPr>
              <a:t> </a:t>
            </a:r>
            <a:r>
              <a:rPr sz="1200" dirty="0">
                <a:solidFill>
                  <a:srgbClr val="FFFFFF"/>
                </a:solidFill>
                <a:latin typeface="Arial"/>
                <a:cs typeface="Arial"/>
              </a:rPr>
              <a:t>(74%)</a:t>
            </a:r>
            <a:r>
              <a:rPr sz="1200" spc="-2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employed</a:t>
            </a:r>
            <a:r>
              <a:rPr sz="1200" spc="-35"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been</a:t>
            </a:r>
            <a:r>
              <a:rPr sz="1200" spc="-40" dirty="0">
                <a:solidFill>
                  <a:srgbClr val="FFFFFF"/>
                </a:solidFill>
                <a:latin typeface="Arial"/>
                <a:cs typeface="Arial"/>
              </a:rPr>
              <a:t> </a:t>
            </a:r>
            <a:r>
              <a:rPr sz="1200" dirty="0">
                <a:solidFill>
                  <a:srgbClr val="FFFFFF"/>
                </a:solidFill>
                <a:latin typeface="Arial"/>
                <a:cs typeface="Arial"/>
              </a:rPr>
              <a:t>given</a:t>
            </a:r>
            <a:r>
              <a:rPr sz="1200" spc="-20"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professional </a:t>
            </a:r>
            <a:r>
              <a:rPr sz="1200" spc="-10" dirty="0">
                <a:solidFill>
                  <a:srgbClr val="FFFFFF"/>
                </a:solidFill>
                <a:latin typeface="Arial"/>
                <a:cs typeface="Arial"/>
              </a:rPr>
              <a:t>development</a:t>
            </a:r>
            <a:r>
              <a:rPr sz="1200" spc="-40" dirty="0">
                <a:solidFill>
                  <a:srgbClr val="FFFFFF"/>
                </a:solidFill>
                <a:latin typeface="Arial"/>
                <a:cs typeface="Arial"/>
              </a:rPr>
              <a:t> </a:t>
            </a:r>
            <a:r>
              <a:rPr sz="1200" dirty="0">
                <a:solidFill>
                  <a:srgbClr val="FFFFFF"/>
                </a:solidFill>
                <a:latin typeface="Arial"/>
                <a:cs typeface="Arial"/>
              </a:rPr>
              <a:t>or</a:t>
            </a:r>
            <a:r>
              <a:rPr sz="1200" spc="-10" dirty="0">
                <a:solidFill>
                  <a:srgbClr val="FFFFFF"/>
                </a:solidFill>
                <a:latin typeface="Arial"/>
                <a:cs typeface="Arial"/>
              </a:rPr>
              <a:t> </a:t>
            </a:r>
            <a:r>
              <a:rPr sz="1200" dirty="0">
                <a:solidFill>
                  <a:srgbClr val="FFFFFF"/>
                </a:solidFill>
                <a:latin typeface="Arial"/>
                <a:cs typeface="Arial"/>
              </a:rPr>
              <a:t>training</a:t>
            </a:r>
            <a:r>
              <a:rPr sz="1200" spc="-40" dirty="0">
                <a:solidFill>
                  <a:srgbClr val="FFFFFF"/>
                </a:solidFill>
                <a:latin typeface="Arial"/>
                <a:cs typeface="Arial"/>
              </a:rPr>
              <a:t> </a:t>
            </a:r>
            <a:r>
              <a:rPr sz="1200" dirty="0">
                <a:solidFill>
                  <a:srgbClr val="FFFFFF"/>
                </a:solidFill>
                <a:latin typeface="Arial"/>
                <a:cs typeface="Arial"/>
              </a:rPr>
              <a:t>opportunity</a:t>
            </a:r>
            <a:r>
              <a:rPr sz="1200" spc="-4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last</a:t>
            </a:r>
            <a:r>
              <a:rPr sz="1200" spc="-20" dirty="0">
                <a:solidFill>
                  <a:srgbClr val="FFFFFF"/>
                </a:solidFill>
                <a:latin typeface="Arial"/>
                <a:cs typeface="Arial"/>
              </a:rPr>
              <a:t> </a:t>
            </a:r>
            <a:r>
              <a:rPr sz="1200" dirty="0">
                <a:solidFill>
                  <a:srgbClr val="FFFFFF"/>
                </a:solidFill>
                <a:latin typeface="Arial"/>
                <a:cs typeface="Arial"/>
              </a:rPr>
              <a:t>12</a:t>
            </a:r>
            <a:r>
              <a:rPr sz="1200" spc="-20" dirty="0">
                <a:solidFill>
                  <a:srgbClr val="FFFFFF"/>
                </a:solidFill>
                <a:latin typeface="Arial"/>
                <a:cs typeface="Arial"/>
              </a:rPr>
              <a:t> </a:t>
            </a:r>
            <a:r>
              <a:rPr sz="1200" dirty="0">
                <a:solidFill>
                  <a:srgbClr val="FFFFFF"/>
                </a:solidFill>
                <a:latin typeface="Arial"/>
                <a:cs typeface="Arial"/>
              </a:rPr>
              <a:t>month</a:t>
            </a:r>
            <a:r>
              <a:rPr sz="1200" spc="-40" dirty="0">
                <a:solidFill>
                  <a:srgbClr val="FFFFFF"/>
                </a:solidFill>
                <a:latin typeface="Arial"/>
                <a:cs typeface="Arial"/>
              </a:rPr>
              <a:t> </a:t>
            </a:r>
            <a:r>
              <a:rPr sz="1200" dirty="0">
                <a:solidFill>
                  <a:srgbClr val="FFFFFF"/>
                </a:solidFill>
                <a:latin typeface="Arial"/>
                <a:cs typeface="Arial"/>
              </a:rPr>
              <a:t>(34%</a:t>
            </a:r>
            <a:r>
              <a:rPr sz="1200" spc="-30" dirty="0">
                <a:solidFill>
                  <a:srgbClr val="FFFFFF"/>
                </a:solidFill>
                <a:latin typeface="Arial"/>
                <a:cs typeface="Arial"/>
              </a:rPr>
              <a:t> </a:t>
            </a:r>
            <a:r>
              <a:rPr sz="1200" dirty="0">
                <a:solidFill>
                  <a:srgbClr val="FFFFFF"/>
                </a:solidFill>
                <a:latin typeface="Arial"/>
                <a:cs typeface="Arial"/>
              </a:rPr>
              <a:t>were</a:t>
            </a:r>
            <a:r>
              <a:rPr sz="1200" spc="-10" dirty="0">
                <a:solidFill>
                  <a:srgbClr val="FFFFFF"/>
                </a:solidFill>
                <a:latin typeface="Arial"/>
                <a:cs typeface="Arial"/>
              </a:rPr>
              <a:t> </a:t>
            </a:r>
            <a:r>
              <a:rPr sz="1200" dirty="0">
                <a:solidFill>
                  <a:srgbClr val="FFFFFF"/>
                </a:solidFill>
                <a:latin typeface="Arial"/>
                <a:cs typeface="Arial"/>
              </a:rPr>
              <a:t>given</a:t>
            </a:r>
            <a:r>
              <a:rPr sz="1200" spc="-10" dirty="0">
                <a:solidFill>
                  <a:srgbClr val="FFFFFF"/>
                </a:solidFill>
                <a:latin typeface="Arial"/>
                <a:cs typeface="Arial"/>
              </a:rPr>
              <a:t> </a:t>
            </a:r>
            <a:r>
              <a:rPr sz="1200" dirty="0">
                <a:solidFill>
                  <a:srgbClr val="FFFFFF"/>
                </a:solidFill>
                <a:latin typeface="Arial"/>
                <a:cs typeface="Arial"/>
              </a:rPr>
              <a:t>1-</a:t>
            </a:r>
            <a:r>
              <a:rPr sz="1200" spc="-50" dirty="0">
                <a:solidFill>
                  <a:srgbClr val="FFFFFF"/>
                </a:solidFill>
                <a:latin typeface="Arial"/>
                <a:cs typeface="Arial"/>
              </a:rPr>
              <a:t>2 </a:t>
            </a:r>
            <a:r>
              <a:rPr sz="1200" spc="-10" dirty="0">
                <a:solidFill>
                  <a:srgbClr val="FFFFFF"/>
                </a:solidFill>
                <a:latin typeface="Arial"/>
                <a:cs typeface="Arial"/>
              </a:rPr>
              <a:t>opportunities,</a:t>
            </a:r>
            <a:r>
              <a:rPr sz="1200" spc="-40" dirty="0">
                <a:solidFill>
                  <a:srgbClr val="FFFFFF"/>
                </a:solidFill>
                <a:latin typeface="Arial"/>
                <a:cs typeface="Arial"/>
              </a:rPr>
              <a:t> </a:t>
            </a:r>
            <a:r>
              <a:rPr sz="1200" dirty="0">
                <a:solidFill>
                  <a:srgbClr val="FFFFFF"/>
                </a:solidFill>
                <a:latin typeface="Arial"/>
                <a:cs typeface="Arial"/>
              </a:rPr>
              <a:t>while</a:t>
            </a:r>
            <a:r>
              <a:rPr sz="1200" spc="-15" dirty="0">
                <a:solidFill>
                  <a:srgbClr val="FFFFFF"/>
                </a:solidFill>
                <a:latin typeface="Arial"/>
                <a:cs typeface="Arial"/>
              </a:rPr>
              <a:t> </a:t>
            </a:r>
            <a:r>
              <a:rPr sz="1200" dirty="0">
                <a:solidFill>
                  <a:srgbClr val="FFFFFF"/>
                </a:solidFill>
                <a:latin typeface="Arial"/>
                <a:cs typeface="Arial"/>
              </a:rPr>
              <a:t>7%</a:t>
            </a:r>
            <a:r>
              <a:rPr sz="1200" spc="-15" dirty="0">
                <a:solidFill>
                  <a:srgbClr val="FFFFFF"/>
                </a:solidFill>
                <a:latin typeface="Arial"/>
                <a:cs typeface="Arial"/>
              </a:rPr>
              <a:t> </a:t>
            </a:r>
            <a:r>
              <a:rPr sz="1200" dirty="0">
                <a:solidFill>
                  <a:srgbClr val="FFFFFF"/>
                </a:solidFill>
                <a:latin typeface="Arial"/>
                <a:cs typeface="Arial"/>
              </a:rPr>
              <a:t>were given</a:t>
            </a:r>
            <a:r>
              <a:rPr sz="1200" spc="-10" dirty="0">
                <a:solidFill>
                  <a:srgbClr val="FFFFFF"/>
                </a:solidFill>
                <a:latin typeface="Arial"/>
                <a:cs typeface="Arial"/>
              </a:rPr>
              <a:t> </a:t>
            </a:r>
            <a:r>
              <a:rPr sz="1200" dirty="0">
                <a:solidFill>
                  <a:srgbClr val="FFFFFF"/>
                </a:solidFill>
                <a:latin typeface="Arial"/>
                <a:cs typeface="Arial"/>
              </a:rPr>
              <a:t>more</a:t>
            </a:r>
            <a:r>
              <a:rPr sz="1200" spc="-15" dirty="0">
                <a:solidFill>
                  <a:srgbClr val="FFFFFF"/>
                </a:solidFill>
                <a:latin typeface="Arial"/>
                <a:cs typeface="Arial"/>
              </a:rPr>
              <a:t> </a:t>
            </a:r>
            <a:r>
              <a:rPr sz="1200" dirty="0">
                <a:solidFill>
                  <a:srgbClr val="FFFFFF"/>
                </a:solidFill>
                <a:latin typeface="Arial"/>
                <a:cs typeface="Arial"/>
              </a:rPr>
              <a:t>than</a:t>
            </a:r>
            <a:r>
              <a:rPr sz="1200" spc="-20" dirty="0">
                <a:solidFill>
                  <a:srgbClr val="FFFFFF"/>
                </a:solidFill>
                <a:latin typeface="Arial"/>
                <a:cs typeface="Arial"/>
              </a:rPr>
              <a:t> </a:t>
            </a:r>
            <a:r>
              <a:rPr sz="1200" dirty="0">
                <a:solidFill>
                  <a:srgbClr val="FFFFFF"/>
                </a:solidFill>
                <a:latin typeface="Arial"/>
                <a:cs typeface="Arial"/>
              </a:rPr>
              <a:t>6</a:t>
            </a:r>
            <a:r>
              <a:rPr sz="1200" spc="-15" dirty="0">
                <a:solidFill>
                  <a:srgbClr val="FFFFFF"/>
                </a:solidFill>
                <a:latin typeface="Arial"/>
                <a:cs typeface="Arial"/>
              </a:rPr>
              <a:t> </a:t>
            </a:r>
            <a:r>
              <a:rPr sz="1200" dirty="0">
                <a:solidFill>
                  <a:srgbClr val="FFFFFF"/>
                </a:solidFill>
                <a:latin typeface="Arial"/>
                <a:cs typeface="Arial"/>
              </a:rPr>
              <a:t>opportunities).</a:t>
            </a:r>
            <a:r>
              <a:rPr sz="1200" spc="-45" dirty="0">
                <a:solidFill>
                  <a:srgbClr val="FFFFFF"/>
                </a:solidFill>
                <a:latin typeface="Arial"/>
                <a:cs typeface="Arial"/>
              </a:rPr>
              <a:t> </a:t>
            </a:r>
            <a:r>
              <a:rPr sz="1200" spc="-10" dirty="0">
                <a:solidFill>
                  <a:srgbClr val="FFFFFF"/>
                </a:solidFill>
                <a:latin typeface="Arial"/>
                <a:cs typeface="Arial"/>
              </a:rPr>
              <a:t>Conversely, </a:t>
            </a:r>
            <a:r>
              <a:rPr sz="1200" dirty="0">
                <a:solidFill>
                  <a:srgbClr val="FFFFFF"/>
                </a:solidFill>
                <a:latin typeface="Arial"/>
                <a:cs typeface="Arial"/>
              </a:rPr>
              <a:t>one</a:t>
            </a:r>
            <a:r>
              <a:rPr sz="1200" spc="-2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five</a:t>
            </a:r>
            <a:r>
              <a:rPr sz="1200" spc="-10" dirty="0">
                <a:solidFill>
                  <a:srgbClr val="FFFFFF"/>
                </a:solidFill>
                <a:latin typeface="Arial"/>
                <a:cs typeface="Arial"/>
              </a:rPr>
              <a:t> </a:t>
            </a:r>
            <a:r>
              <a:rPr sz="1200" dirty="0">
                <a:solidFill>
                  <a:srgbClr val="FFFFFF"/>
                </a:solidFill>
                <a:latin typeface="Arial"/>
                <a:cs typeface="Arial"/>
              </a:rPr>
              <a:t>(22%)</a:t>
            </a:r>
            <a:r>
              <a:rPr sz="1200" spc="-20" dirty="0">
                <a:solidFill>
                  <a:srgbClr val="FFFFFF"/>
                </a:solidFill>
                <a:latin typeface="Arial"/>
                <a:cs typeface="Arial"/>
              </a:rPr>
              <a:t> </a:t>
            </a:r>
            <a:r>
              <a:rPr sz="1200" dirty="0">
                <a:solidFill>
                  <a:srgbClr val="FFFFFF"/>
                </a:solidFill>
                <a:latin typeface="Arial"/>
                <a:cs typeface="Arial"/>
              </a:rPr>
              <a:t>reported</a:t>
            </a:r>
            <a:r>
              <a:rPr sz="1200" spc="-40" dirty="0">
                <a:solidFill>
                  <a:srgbClr val="FFFFFF"/>
                </a:solidFill>
                <a:latin typeface="Arial"/>
                <a:cs typeface="Arial"/>
              </a:rPr>
              <a:t> </a:t>
            </a:r>
            <a:r>
              <a:rPr sz="1200" dirty="0">
                <a:solidFill>
                  <a:srgbClr val="FFFFFF"/>
                </a:solidFill>
                <a:latin typeface="Arial"/>
                <a:cs typeface="Arial"/>
              </a:rPr>
              <a:t>no</a:t>
            </a:r>
            <a:r>
              <a:rPr sz="1200" spc="-10" dirty="0">
                <a:solidFill>
                  <a:srgbClr val="FFFFFF"/>
                </a:solidFill>
                <a:latin typeface="Arial"/>
                <a:cs typeface="Arial"/>
              </a:rPr>
              <a:t> </a:t>
            </a:r>
            <a:r>
              <a:rPr sz="1200" dirty="0">
                <a:solidFill>
                  <a:srgbClr val="FFFFFF"/>
                </a:solidFill>
                <a:latin typeface="Arial"/>
                <a:cs typeface="Arial"/>
              </a:rPr>
              <a:t>professional</a:t>
            </a:r>
            <a:r>
              <a:rPr sz="1200" spc="-40" dirty="0">
                <a:solidFill>
                  <a:srgbClr val="FFFFFF"/>
                </a:solidFill>
                <a:latin typeface="Arial"/>
                <a:cs typeface="Arial"/>
              </a:rPr>
              <a:t> </a:t>
            </a:r>
            <a:r>
              <a:rPr sz="1200" dirty="0">
                <a:solidFill>
                  <a:srgbClr val="FFFFFF"/>
                </a:solidFill>
                <a:latin typeface="Arial"/>
                <a:cs typeface="Arial"/>
              </a:rPr>
              <a:t>development</a:t>
            </a:r>
            <a:r>
              <a:rPr sz="1200" spc="-40" dirty="0">
                <a:solidFill>
                  <a:srgbClr val="FFFFFF"/>
                </a:solidFill>
                <a:latin typeface="Arial"/>
                <a:cs typeface="Arial"/>
              </a:rPr>
              <a:t> </a:t>
            </a:r>
            <a:r>
              <a:rPr sz="1200" dirty="0">
                <a:solidFill>
                  <a:srgbClr val="FFFFFF"/>
                </a:solidFill>
                <a:latin typeface="Arial"/>
                <a:cs typeface="Arial"/>
              </a:rPr>
              <a:t>or</a:t>
            </a:r>
            <a:r>
              <a:rPr sz="1200" spc="-5" dirty="0">
                <a:solidFill>
                  <a:srgbClr val="FFFFFF"/>
                </a:solidFill>
                <a:latin typeface="Arial"/>
                <a:cs typeface="Arial"/>
              </a:rPr>
              <a:t> </a:t>
            </a:r>
            <a:r>
              <a:rPr sz="1200" dirty="0">
                <a:solidFill>
                  <a:srgbClr val="FFFFFF"/>
                </a:solidFill>
                <a:latin typeface="Arial"/>
                <a:cs typeface="Arial"/>
              </a:rPr>
              <a:t>training</a:t>
            </a:r>
            <a:r>
              <a:rPr sz="1200" spc="-30" dirty="0">
                <a:solidFill>
                  <a:srgbClr val="FFFFFF"/>
                </a:solidFill>
                <a:latin typeface="Arial"/>
                <a:cs typeface="Arial"/>
              </a:rPr>
              <a:t> </a:t>
            </a:r>
            <a:r>
              <a:rPr sz="1200" spc="-10" dirty="0">
                <a:solidFill>
                  <a:srgbClr val="FFFFFF"/>
                </a:solidFill>
                <a:latin typeface="Arial"/>
                <a:cs typeface="Arial"/>
              </a:rPr>
              <a:t>opportunities.</a:t>
            </a:r>
            <a:r>
              <a:rPr sz="1200" spc="-60" dirty="0">
                <a:solidFill>
                  <a:srgbClr val="FFFFFF"/>
                </a:solidFill>
                <a:latin typeface="Arial"/>
                <a:cs typeface="Arial"/>
              </a:rPr>
              <a:t> </a:t>
            </a:r>
            <a:r>
              <a:rPr sz="1200" spc="-10" dirty="0">
                <a:solidFill>
                  <a:srgbClr val="FFFFFF"/>
                </a:solidFill>
                <a:latin typeface="Arial"/>
                <a:cs typeface="Arial"/>
              </a:rPr>
              <a:t>These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all</a:t>
            </a:r>
            <a:r>
              <a:rPr sz="1200" spc="-2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line</a:t>
            </a:r>
            <a:r>
              <a:rPr sz="1200" spc="-2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figures,</a:t>
            </a:r>
            <a:r>
              <a:rPr sz="1200" spc="-30" dirty="0">
                <a:solidFill>
                  <a:srgbClr val="FFFFFF"/>
                </a:solidFill>
                <a:latin typeface="Arial"/>
                <a:cs typeface="Arial"/>
              </a:rPr>
              <a:t> </a:t>
            </a:r>
            <a:r>
              <a:rPr sz="1200" dirty="0">
                <a:solidFill>
                  <a:srgbClr val="FFFFFF"/>
                </a:solidFill>
                <a:latin typeface="Arial"/>
                <a:cs typeface="Arial"/>
              </a:rPr>
              <a:t>where</a:t>
            </a:r>
            <a:r>
              <a:rPr sz="1200" spc="-20" dirty="0">
                <a:solidFill>
                  <a:srgbClr val="FFFFFF"/>
                </a:solidFill>
                <a:latin typeface="Arial"/>
                <a:cs typeface="Arial"/>
              </a:rPr>
              <a:t> </a:t>
            </a:r>
            <a:r>
              <a:rPr sz="1200" dirty="0">
                <a:solidFill>
                  <a:srgbClr val="FFFFFF"/>
                </a:solidFill>
                <a:latin typeface="Arial"/>
                <a:cs typeface="Arial"/>
              </a:rPr>
              <a:t>73%</a:t>
            </a:r>
            <a:r>
              <a:rPr sz="1200" spc="-35" dirty="0">
                <a:solidFill>
                  <a:srgbClr val="FFFFFF"/>
                </a:solidFill>
                <a:latin typeface="Arial"/>
                <a:cs typeface="Arial"/>
              </a:rPr>
              <a:t> </a:t>
            </a:r>
            <a:r>
              <a:rPr sz="1200" dirty="0">
                <a:solidFill>
                  <a:srgbClr val="FFFFFF"/>
                </a:solidFill>
                <a:latin typeface="Arial"/>
                <a:cs typeface="Arial"/>
              </a:rPr>
              <a:t>had</a:t>
            </a:r>
            <a:r>
              <a:rPr sz="1200" spc="-30" dirty="0">
                <a:solidFill>
                  <a:srgbClr val="FFFFFF"/>
                </a:solidFill>
                <a:latin typeface="Arial"/>
                <a:cs typeface="Arial"/>
              </a:rPr>
              <a:t> </a:t>
            </a:r>
            <a:r>
              <a:rPr sz="1200" dirty="0">
                <a:solidFill>
                  <a:srgbClr val="FFFFFF"/>
                </a:solidFill>
                <a:latin typeface="Arial"/>
                <a:cs typeface="Arial"/>
              </a:rPr>
              <a:t>been</a:t>
            </a:r>
            <a:r>
              <a:rPr sz="1200" spc="-35" dirty="0">
                <a:solidFill>
                  <a:srgbClr val="FFFFFF"/>
                </a:solidFill>
                <a:latin typeface="Arial"/>
                <a:cs typeface="Arial"/>
              </a:rPr>
              <a:t> </a:t>
            </a:r>
            <a:r>
              <a:rPr sz="1200" dirty="0">
                <a:solidFill>
                  <a:srgbClr val="FFFFFF"/>
                </a:solidFill>
                <a:latin typeface="Arial"/>
                <a:cs typeface="Arial"/>
              </a:rPr>
              <a:t>given</a:t>
            </a:r>
            <a:r>
              <a:rPr sz="1200" spc="-10" dirty="0">
                <a:solidFill>
                  <a:srgbClr val="FFFFFF"/>
                </a:solidFill>
                <a:latin typeface="Arial"/>
                <a:cs typeface="Arial"/>
              </a:rPr>
              <a:t> </a:t>
            </a:r>
            <a:r>
              <a:rPr sz="1200" dirty="0">
                <a:solidFill>
                  <a:srgbClr val="FFFFFF"/>
                </a:solidFill>
                <a:latin typeface="Arial"/>
                <a:cs typeface="Arial"/>
              </a:rPr>
              <a:t>at</a:t>
            </a:r>
            <a:r>
              <a:rPr sz="1200" spc="-20" dirty="0">
                <a:solidFill>
                  <a:srgbClr val="FFFFFF"/>
                </a:solidFill>
                <a:latin typeface="Arial"/>
                <a:cs typeface="Arial"/>
              </a:rPr>
              <a:t> </a:t>
            </a:r>
            <a:r>
              <a:rPr sz="1200" dirty="0">
                <a:solidFill>
                  <a:srgbClr val="FFFFFF"/>
                </a:solidFill>
                <a:latin typeface="Arial"/>
                <a:cs typeface="Arial"/>
              </a:rPr>
              <a:t>least</a:t>
            </a:r>
            <a:r>
              <a:rPr sz="1200" spc="-20" dirty="0">
                <a:solidFill>
                  <a:srgbClr val="FFFFFF"/>
                </a:solidFill>
                <a:latin typeface="Arial"/>
                <a:cs typeface="Arial"/>
              </a:rPr>
              <a:t> </a:t>
            </a:r>
            <a:r>
              <a:rPr sz="1200" dirty="0">
                <a:solidFill>
                  <a:srgbClr val="FFFFFF"/>
                </a:solidFill>
                <a:latin typeface="Arial"/>
                <a:cs typeface="Arial"/>
              </a:rPr>
              <a:t>one</a:t>
            </a:r>
            <a:r>
              <a:rPr sz="1200" spc="-40" dirty="0">
                <a:solidFill>
                  <a:srgbClr val="FFFFFF"/>
                </a:solidFill>
                <a:latin typeface="Arial"/>
                <a:cs typeface="Arial"/>
              </a:rPr>
              <a:t> </a:t>
            </a:r>
            <a:r>
              <a:rPr sz="1200" dirty="0">
                <a:solidFill>
                  <a:srgbClr val="FFFFFF"/>
                </a:solidFill>
                <a:latin typeface="Arial"/>
                <a:cs typeface="Arial"/>
              </a:rPr>
              <a:t>opportunity</a:t>
            </a:r>
            <a:r>
              <a:rPr sz="1200" spc="-45"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22%</a:t>
            </a:r>
            <a:r>
              <a:rPr sz="1200" spc="-35" dirty="0">
                <a:solidFill>
                  <a:srgbClr val="FFFFFF"/>
                </a:solidFill>
                <a:latin typeface="Arial"/>
                <a:cs typeface="Arial"/>
              </a:rPr>
              <a:t> </a:t>
            </a:r>
            <a:r>
              <a:rPr sz="1200" dirty="0">
                <a:solidFill>
                  <a:srgbClr val="FFFFFF"/>
                </a:solidFill>
                <a:latin typeface="Arial"/>
                <a:cs typeface="Arial"/>
              </a:rPr>
              <a:t>received</a:t>
            </a:r>
            <a:r>
              <a:rPr sz="1200" spc="-30" dirty="0">
                <a:solidFill>
                  <a:srgbClr val="FFFFFF"/>
                </a:solidFill>
                <a:latin typeface="Arial"/>
                <a:cs typeface="Arial"/>
              </a:rPr>
              <a:t> </a:t>
            </a:r>
            <a:r>
              <a:rPr sz="1200" spc="-10" dirty="0">
                <a:solidFill>
                  <a:srgbClr val="FFFFFF"/>
                </a:solidFill>
                <a:latin typeface="Arial"/>
                <a:cs typeface="Arial"/>
              </a:rPr>
              <a:t>none.</a:t>
            </a:r>
            <a:endParaRPr sz="1200">
              <a:latin typeface="Arial"/>
              <a:cs typeface="Arial"/>
            </a:endParaRPr>
          </a:p>
          <a:p>
            <a:pPr marL="299085" indent="-286385">
              <a:lnSpc>
                <a:spcPct val="100000"/>
              </a:lnSpc>
              <a:spcBef>
                <a:spcPts val="600"/>
              </a:spcBef>
              <a:buChar char="•"/>
              <a:tabLst>
                <a:tab pos="299085" algn="l"/>
              </a:tabLst>
            </a:pPr>
            <a:r>
              <a:rPr sz="1200" dirty="0">
                <a:solidFill>
                  <a:srgbClr val="FFFFFF"/>
                </a:solidFill>
                <a:latin typeface="Arial"/>
                <a:cs typeface="Arial"/>
              </a:rPr>
              <a:t>4</a:t>
            </a:r>
            <a:r>
              <a:rPr sz="1200" spc="-20"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5</a:t>
            </a:r>
            <a:r>
              <a:rPr sz="1200" spc="-20" dirty="0">
                <a:solidFill>
                  <a:srgbClr val="FFFFFF"/>
                </a:solidFill>
                <a:latin typeface="Arial"/>
                <a:cs typeface="Arial"/>
              </a:rPr>
              <a:t> </a:t>
            </a:r>
            <a:r>
              <a:rPr sz="1200" dirty="0">
                <a:solidFill>
                  <a:srgbClr val="FFFFFF"/>
                </a:solidFill>
                <a:latin typeface="Arial"/>
                <a:cs typeface="Arial"/>
              </a:rPr>
              <a:t>(84%)</a:t>
            </a:r>
            <a:r>
              <a:rPr sz="1200" spc="-20"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job</a:t>
            </a:r>
            <a:r>
              <a:rPr sz="1200" spc="-25" dirty="0">
                <a:solidFill>
                  <a:srgbClr val="FFFFFF"/>
                </a:solidFill>
                <a:latin typeface="Arial"/>
                <a:cs typeface="Arial"/>
              </a:rPr>
              <a:t> </a:t>
            </a:r>
            <a:r>
              <a:rPr sz="1200" dirty="0">
                <a:solidFill>
                  <a:srgbClr val="FFFFFF"/>
                </a:solidFill>
                <a:latin typeface="Arial"/>
                <a:cs typeface="Arial"/>
              </a:rPr>
              <a:t>requires</a:t>
            </a:r>
            <a:r>
              <a:rPr sz="1200" spc="-20" dirty="0">
                <a:solidFill>
                  <a:srgbClr val="FFFFFF"/>
                </a:solidFill>
                <a:latin typeface="Arial"/>
                <a:cs typeface="Arial"/>
              </a:rPr>
              <a:t> </a:t>
            </a:r>
            <a:r>
              <a:rPr sz="1200" dirty="0">
                <a:solidFill>
                  <a:srgbClr val="FFFFFF"/>
                </a:solidFill>
                <a:latin typeface="Arial"/>
                <a:cs typeface="Arial"/>
              </a:rPr>
              <a:t>them</a:t>
            </a:r>
            <a:r>
              <a:rPr sz="1200" spc="-2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learn</a:t>
            </a:r>
            <a:r>
              <a:rPr sz="1200" spc="-35" dirty="0">
                <a:solidFill>
                  <a:srgbClr val="FFFFFF"/>
                </a:solidFill>
                <a:latin typeface="Arial"/>
                <a:cs typeface="Arial"/>
              </a:rPr>
              <a:t> </a:t>
            </a:r>
            <a:r>
              <a:rPr sz="1200" dirty="0">
                <a:solidFill>
                  <a:srgbClr val="FFFFFF"/>
                </a:solidFill>
                <a:latin typeface="Arial"/>
                <a:cs typeface="Arial"/>
              </a:rPr>
              <a:t>new</a:t>
            </a:r>
            <a:r>
              <a:rPr sz="1200" spc="-20" dirty="0">
                <a:solidFill>
                  <a:srgbClr val="FFFFFF"/>
                </a:solidFill>
                <a:latin typeface="Arial"/>
                <a:cs typeface="Arial"/>
              </a:rPr>
              <a:t> </a:t>
            </a:r>
            <a:r>
              <a:rPr sz="1200" dirty="0">
                <a:solidFill>
                  <a:srgbClr val="FFFFFF"/>
                </a:solidFill>
                <a:latin typeface="Arial"/>
                <a:cs typeface="Arial"/>
              </a:rPr>
              <a:t>things</a:t>
            </a:r>
            <a:r>
              <a:rPr sz="1200" spc="-35" dirty="0">
                <a:solidFill>
                  <a:srgbClr val="FFFFFF"/>
                </a:solidFill>
                <a:latin typeface="Arial"/>
                <a:cs typeface="Arial"/>
              </a:rPr>
              <a:t> </a:t>
            </a:r>
            <a:r>
              <a:rPr sz="1200" dirty="0">
                <a:solidFill>
                  <a:srgbClr val="FFFFFF"/>
                </a:solidFill>
                <a:latin typeface="Arial"/>
                <a:cs typeface="Arial"/>
              </a:rPr>
              <a:t>at</a:t>
            </a:r>
            <a:r>
              <a:rPr sz="1200" spc="-10" dirty="0">
                <a:solidFill>
                  <a:srgbClr val="FFFFFF"/>
                </a:solidFill>
                <a:latin typeface="Arial"/>
                <a:cs typeface="Arial"/>
              </a:rPr>
              <a:t> </a:t>
            </a:r>
            <a:r>
              <a:rPr sz="1200" dirty="0">
                <a:solidFill>
                  <a:srgbClr val="FFFFFF"/>
                </a:solidFill>
                <a:latin typeface="Arial"/>
                <a:cs typeface="Arial"/>
              </a:rPr>
              <a:t>least</a:t>
            </a:r>
            <a:r>
              <a:rPr sz="1200" spc="-25" dirty="0">
                <a:solidFill>
                  <a:srgbClr val="FFFFFF"/>
                </a:solidFill>
                <a:latin typeface="Arial"/>
                <a:cs typeface="Arial"/>
              </a:rPr>
              <a:t> </a:t>
            </a:r>
            <a:r>
              <a:rPr sz="1200" spc="-10" dirty="0">
                <a:solidFill>
                  <a:srgbClr val="FFFFFF"/>
                </a:solidFill>
                <a:latin typeface="Arial"/>
                <a:cs typeface="Arial"/>
              </a:rPr>
              <a:t>sometimes.</a:t>
            </a:r>
            <a:endParaRPr sz="1200">
              <a:latin typeface="Arial"/>
              <a:cs typeface="Arial"/>
            </a:endParaRPr>
          </a:p>
          <a:p>
            <a:pPr marL="299085" marR="250825" indent="-287020">
              <a:lnSpc>
                <a:spcPct val="100000"/>
              </a:lnSpc>
              <a:spcBef>
                <a:spcPts val="600"/>
              </a:spcBef>
              <a:buChar char="•"/>
              <a:tabLst>
                <a:tab pos="299085" algn="l"/>
              </a:tabLst>
            </a:pPr>
            <a:r>
              <a:rPr sz="1200" dirty="0">
                <a:solidFill>
                  <a:srgbClr val="FFFFFF"/>
                </a:solidFill>
                <a:latin typeface="Arial"/>
                <a:cs typeface="Arial"/>
              </a:rPr>
              <a:t>Three</a:t>
            </a:r>
            <a:r>
              <a:rPr sz="1200" spc="-35" dirty="0">
                <a:solidFill>
                  <a:srgbClr val="FFFFFF"/>
                </a:solidFill>
                <a:latin typeface="Arial"/>
                <a:cs typeface="Arial"/>
              </a:rPr>
              <a:t> </a:t>
            </a:r>
            <a:r>
              <a:rPr sz="1200" dirty="0">
                <a:solidFill>
                  <a:srgbClr val="FFFFFF"/>
                </a:solidFill>
                <a:latin typeface="Arial"/>
                <a:cs typeface="Arial"/>
              </a:rPr>
              <a:t>quarters</a:t>
            </a:r>
            <a:r>
              <a:rPr sz="1200" spc="-35" dirty="0">
                <a:solidFill>
                  <a:srgbClr val="FFFFFF"/>
                </a:solidFill>
                <a:latin typeface="Arial"/>
                <a:cs typeface="Arial"/>
              </a:rPr>
              <a:t> </a:t>
            </a:r>
            <a:r>
              <a:rPr sz="1200" dirty="0">
                <a:solidFill>
                  <a:srgbClr val="FFFFFF"/>
                </a:solidFill>
                <a:latin typeface="Arial"/>
                <a:cs typeface="Arial"/>
              </a:rPr>
              <a:t>(74%)</a:t>
            </a:r>
            <a:r>
              <a:rPr sz="1200" spc="-25" dirty="0">
                <a:solidFill>
                  <a:srgbClr val="FFFFFF"/>
                </a:solidFill>
                <a:latin typeface="Arial"/>
                <a:cs typeface="Arial"/>
              </a:rPr>
              <a:t> </a:t>
            </a:r>
            <a:r>
              <a:rPr sz="1200" dirty="0">
                <a:solidFill>
                  <a:srgbClr val="FFFFFF"/>
                </a:solidFill>
                <a:latin typeface="Arial"/>
                <a:cs typeface="Arial"/>
              </a:rPr>
              <a:t>agree</a:t>
            </a:r>
            <a:r>
              <a:rPr sz="1200" spc="-3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job</a:t>
            </a:r>
            <a:r>
              <a:rPr sz="1200" spc="-15" dirty="0">
                <a:solidFill>
                  <a:srgbClr val="FFFFFF"/>
                </a:solidFill>
                <a:latin typeface="Arial"/>
                <a:cs typeface="Arial"/>
              </a:rPr>
              <a:t> </a:t>
            </a:r>
            <a:r>
              <a:rPr sz="1200" dirty="0">
                <a:solidFill>
                  <a:srgbClr val="FFFFFF"/>
                </a:solidFill>
                <a:latin typeface="Arial"/>
                <a:cs typeface="Arial"/>
              </a:rPr>
              <a:t>makes</a:t>
            </a:r>
            <a:r>
              <a:rPr sz="1200" spc="-35" dirty="0">
                <a:solidFill>
                  <a:srgbClr val="FFFFFF"/>
                </a:solidFill>
                <a:latin typeface="Arial"/>
                <a:cs typeface="Arial"/>
              </a:rPr>
              <a:t> </a:t>
            </a:r>
            <a:r>
              <a:rPr sz="1200" dirty="0">
                <a:solidFill>
                  <a:srgbClr val="FFFFFF"/>
                </a:solidFill>
                <a:latin typeface="Arial"/>
                <a:cs typeface="Arial"/>
              </a:rPr>
              <a:t>good</a:t>
            </a:r>
            <a:r>
              <a:rPr sz="1200" spc="-40" dirty="0">
                <a:solidFill>
                  <a:srgbClr val="FFFFFF"/>
                </a:solidFill>
                <a:latin typeface="Arial"/>
                <a:cs typeface="Arial"/>
              </a:rPr>
              <a:t> </a:t>
            </a:r>
            <a:r>
              <a:rPr sz="1200" dirty="0">
                <a:solidFill>
                  <a:srgbClr val="FFFFFF"/>
                </a:solidFill>
                <a:latin typeface="Arial"/>
                <a:cs typeface="Arial"/>
              </a:rPr>
              <a:t>use</a:t>
            </a:r>
            <a:r>
              <a:rPr sz="1200" spc="-2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skills</a:t>
            </a:r>
            <a:r>
              <a:rPr sz="1200" spc="-1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abilities</a:t>
            </a:r>
            <a:r>
              <a:rPr sz="1200" spc="-5" dirty="0">
                <a:solidFill>
                  <a:srgbClr val="FFFFFF"/>
                </a:solidFill>
                <a:latin typeface="Arial"/>
                <a:cs typeface="Arial"/>
              </a:rPr>
              <a:t> </a:t>
            </a:r>
            <a:r>
              <a:rPr sz="1200" dirty="0">
                <a:solidFill>
                  <a:srgbClr val="FFFFFF"/>
                </a:solidFill>
                <a:latin typeface="Arial"/>
                <a:cs typeface="Arial"/>
              </a:rPr>
              <a:t>(similar</a:t>
            </a:r>
            <a:r>
              <a:rPr sz="1200" spc="-25"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dirty="0">
                <a:solidFill>
                  <a:srgbClr val="FFFFFF"/>
                </a:solidFill>
                <a:latin typeface="Arial"/>
                <a:cs typeface="Arial"/>
              </a:rPr>
              <a:t>2024)</a:t>
            </a:r>
            <a:r>
              <a:rPr sz="1200" spc="-30" dirty="0">
                <a:solidFill>
                  <a:srgbClr val="FFFFFF"/>
                </a:solidFill>
                <a:latin typeface="Arial"/>
                <a:cs typeface="Arial"/>
              </a:rPr>
              <a:t> </a:t>
            </a:r>
            <a:r>
              <a:rPr sz="1200" dirty="0">
                <a:solidFill>
                  <a:srgbClr val="FFFFFF"/>
                </a:solidFill>
                <a:latin typeface="Arial"/>
                <a:cs typeface="Arial"/>
              </a:rPr>
              <a:t>–</a:t>
            </a:r>
            <a:r>
              <a:rPr sz="1200" spc="-5" dirty="0">
                <a:solidFill>
                  <a:srgbClr val="FFFFFF"/>
                </a:solidFill>
                <a:latin typeface="Arial"/>
                <a:cs typeface="Arial"/>
              </a:rPr>
              <a:t> </a:t>
            </a:r>
            <a:r>
              <a:rPr sz="1200" dirty="0">
                <a:solidFill>
                  <a:srgbClr val="FFFFFF"/>
                </a:solidFill>
                <a:latin typeface="Arial"/>
                <a:cs typeface="Arial"/>
              </a:rPr>
              <a:t>though</a:t>
            </a:r>
            <a:r>
              <a:rPr sz="1200" spc="-4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smaller</a:t>
            </a:r>
            <a:r>
              <a:rPr sz="1200" spc="-35" dirty="0">
                <a:solidFill>
                  <a:srgbClr val="FFFFFF"/>
                </a:solidFill>
                <a:latin typeface="Arial"/>
                <a:cs typeface="Arial"/>
              </a:rPr>
              <a:t> </a:t>
            </a:r>
            <a:r>
              <a:rPr sz="1200" dirty="0">
                <a:solidFill>
                  <a:srgbClr val="FFFFFF"/>
                </a:solidFill>
                <a:latin typeface="Arial"/>
                <a:cs typeface="Arial"/>
              </a:rPr>
              <a:t>proportion</a:t>
            </a:r>
            <a:r>
              <a:rPr sz="1200" spc="-55" dirty="0">
                <a:solidFill>
                  <a:srgbClr val="FFFFFF"/>
                </a:solidFill>
                <a:latin typeface="Arial"/>
                <a:cs typeface="Arial"/>
              </a:rPr>
              <a:t> </a:t>
            </a:r>
            <a:r>
              <a:rPr sz="1200" dirty="0">
                <a:solidFill>
                  <a:srgbClr val="FFFFFF"/>
                </a:solidFill>
                <a:latin typeface="Arial"/>
                <a:cs typeface="Arial"/>
              </a:rPr>
              <a:t>(9%)</a:t>
            </a:r>
            <a:r>
              <a:rPr sz="1200" spc="-10" dirty="0">
                <a:solidFill>
                  <a:srgbClr val="FFFFFF"/>
                </a:solidFill>
                <a:latin typeface="Arial"/>
                <a:cs typeface="Arial"/>
              </a:rPr>
              <a:t> </a:t>
            </a:r>
            <a:r>
              <a:rPr sz="1200" dirty="0">
                <a:solidFill>
                  <a:srgbClr val="FFFFFF"/>
                </a:solidFill>
                <a:latin typeface="Arial"/>
                <a:cs typeface="Arial"/>
              </a:rPr>
              <a:t>disagree</a:t>
            </a:r>
            <a:r>
              <a:rPr sz="1200" spc="-4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this</a:t>
            </a:r>
            <a:r>
              <a:rPr sz="1200" spc="-10" dirty="0">
                <a:solidFill>
                  <a:srgbClr val="FFFFFF"/>
                </a:solidFill>
                <a:latin typeface="Arial"/>
                <a:cs typeface="Arial"/>
              </a:rPr>
              <a:t> survey </a:t>
            </a:r>
            <a:r>
              <a:rPr sz="1200" dirty="0">
                <a:solidFill>
                  <a:srgbClr val="FFFFFF"/>
                </a:solidFill>
                <a:latin typeface="Arial"/>
                <a:cs typeface="Arial"/>
              </a:rPr>
              <a:t>wave</a:t>
            </a:r>
            <a:r>
              <a:rPr sz="1200" spc="-15" dirty="0">
                <a:solidFill>
                  <a:srgbClr val="FFFFFF"/>
                </a:solidFill>
                <a:latin typeface="Arial"/>
                <a:cs typeface="Arial"/>
              </a:rPr>
              <a:t> </a:t>
            </a:r>
            <a:r>
              <a:rPr sz="1200" dirty="0">
                <a:solidFill>
                  <a:srgbClr val="FFFFFF"/>
                </a:solidFill>
                <a:latin typeface="Arial"/>
                <a:cs typeface="Arial"/>
              </a:rPr>
              <a:t>compared</a:t>
            </a:r>
            <a:r>
              <a:rPr sz="1200" spc="-55"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October</a:t>
            </a:r>
            <a:r>
              <a:rPr sz="1200" spc="-40"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spc="-10" dirty="0">
                <a:solidFill>
                  <a:srgbClr val="FFFFFF"/>
                </a:solidFill>
                <a:latin typeface="Arial"/>
                <a:cs typeface="Arial"/>
              </a:rPr>
              <a:t>(13%).</a:t>
            </a:r>
            <a:endParaRPr sz="12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799" y="201929"/>
            <a:ext cx="10840720" cy="793750"/>
          </a:xfrm>
          <a:prstGeom prst="rect">
            <a:avLst/>
          </a:prstGeom>
        </p:spPr>
        <p:txBody>
          <a:bodyPr vert="horz" wrap="square" lIns="0" tIns="43815" rIns="0" bIns="0" rtlCol="0">
            <a:spAutoFit/>
          </a:bodyPr>
          <a:lstStyle/>
          <a:p>
            <a:pPr marL="12700" marR="5080" algn="just">
              <a:lnSpc>
                <a:spcPts val="1939"/>
              </a:lnSpc>
              <a:spcBef>
                <a:spcPts val="345"/>
              </a:spcBef>
            </a:pPr>
            <a:r>
              <a:rPr dirty="0"/>
              <a:t>Satisfaction</a:t>
            </a:r>
            <a:r>
              <a:rPr spc="-15" dirty="0"/>
              <a:t> </a:t>
            </a:r>
            <a:r>
              <a:rPr dirty="0"/>
              <a:t>with</a:t>
            </a:r>
            <a:r>
              <a:rPr spc="-55" dirty="0"/>
              <a:t> </a:t>
            </a:r>
            <a:r>
              <a:rPr dirty="0"/>
              <a:t>jobs,</a:t>
            </a:r>
            <a:r>
              <a:rPr spc="-20" dirty="0"/>
              <a:t> </a:t>
            </a:r>
            <a:r>
              <a:rPr dirty="0"/>
              <a:t>pay</a:t>
            </a:r>
            <a:r>
              <a:rPr spc="-20" dirty="0"/>
              <a:t> </a:t>
            </a:r>
            <a:r>
              <a:rPr dirty="0"/>
              <a:t>and</a:t>
            </a:r>
            <a:r>
              <a:rPr spc="-10" dirty="0"/>
              <a:t> </a:t>
            </a:r>
            <a:r>
              <a:rPr dirty="0"/>
              <a:t>working</a:t>
            </a:r>
            <a:r>
              <a:rPr spc="-55" dirty="0"/>
              <a:t> </a:t>
            </a:r>
            <a:r>
              <a:rPr dirty="0"/>
              <a:t>hours</a:t>
            </a:r>
            <a:r>
              <a:rPr spc="-25" dirty="0"/>
              <a:t> </a:t>
            </a:r>
            <a:r>
              <a:rPr dirty="0"/>
              <a:t>remain</a:t>
            </a:r>
            <a:r>
              <a:rPr spc="5" dirty="0"/>
              <a:t> </a:t>
            </a:r>
            <a:r>
              <a:rPr dirty="0"/>
              <a:t>broadly</a:t>
            </a:r>
            <a:r>
              <a:rPr spc="-35" dirty="0"/>
              <a:t> </a:t>
            </a:r>
            <a:r>
              <a:rPr dirty="0"/>
              <a:t>consistent</a:t>
            </a:r>
            <a:r>
              <a:rPr spc="-10" dirty="0"/>
              <a:t> </a:t>
            </a:r>
            <a:r>
              <a:rPr dirty="0"/>
              <a:t>in</a:t>
            </a:r>
            <a:r>
              <a:rPr spc="-15" dirty="0"/>
              <a:t> </a:t>
            </a:r>
            <a:r>
              <a:rPr dirty="0"/>
              <a:t>Dec</a:t>
            </a:r>
            <a:r>
              <a:rPr spc="-20" dirty="0"/>
              <a:t> </a:t>
            </a:r>
            <a:r>
              <a:rPr dirty="0"/>
              <a:t>2024</a:t>
            </a:r>
            <a:r>
              <a:rPr spc="-25" dirty="0"/>
              <a:t> </a:t>
            </a:r>
            <a:r>
              <a:rPr dirty="0"/>
              <a:t>with</a:t>
            </a:r>
            <a:r>
              <a:rPr spc="-50" dirty="0"/>
              <a:t> </a:t>
            </a:r>
            <a:r>
              <a:rPr dirty="0"/>
              <a:t>Oct</a:t>
            </a:r>
            <a:r>
              <a:rPr spc="-15" dirty="0"/>
              <a:t> </a:t>
            </a:r>
            <a:r>
              <a:rPr spc="-10" dirty="0"/>
              <a:t>2024. </a:t>
            </a:r>
            <a:r>
              <a:rPr spc="-10" dirty="0">
                <a:solidFill>
                  <a:srgbClr val="5C5B5A"/>
                </a:solidFill>
              </a:rPr>
              <a:t>Taken</a:t>
            </a:r>
            <a:r>
              <a:rPr spc="-40" dirty="0">
                <a:solidFill>
                  <a:srgbClr val="5C5B5A"/>
                </a:solidFill>
              </a:rPr>
              <a:t> </a:t>
            </a:r>
            <a:r>
              <a:rPr dirty="0">
                <a:solidFill>
                  <a:srgbClr val="5C5B5A"/>
                </a:solidFill>
              </a:rPr>
              <a:t>together</a:t>
            </a:r>
            <a:r>
              <a:rPr spc="-45" dirty="0">
                <a:solidFill>
                  <a:srgbClr val="5C5B5A"/>
                </a:solidFill>
              </a:rPr>
              <a:t> </a:t>
            </a:r>
            <a:r>
              <a:rPr dirty="0">
                <a:solidFill>
                  <a:srgbClr val="5C5B5A"/>
                </a:solidFill>
              </a:rPr>
              <a:t>with</a:t>
            </a:r>
            <a:r>
              <a:rPr spc="-70" dirty="0">
                <a:solidFill>
                  <a:srgbClr val="5C5B5A"/>
                </a:solidFill>
              </a:rPr>
              <a:t> </a:t>
            </a:r>
            <a:r>
              <a:rPr dirty="0">
                <a:solidFill>
                  <a:srgbClr val="5C5B5A"/>
                </a:solidFill>
              </a:rPr>
              <a:t>fieldwork</a:t>
            </a:r>
            <a:r>
              <a:rPr spc="-70" dirty="0">
                <a:solidFill>
                  <a:srgbClr val="5C5B5A"/>
                </a:solidFill>
              </a:rPr>
              <a:t> </a:t>
            </a:r>
            <a:r>
              <a:rPr dirty="0">
                <a:solidFill>
                  <a:srgbClr val="5C5B5A"/>
                </a:solidFill>
              </a:rPr>
              <a:t>in</a:t>
            </a:r>
            <a:r>
              <a:rPr spc="-30" dirty="0">
                <a:solidFill>
                  <a:srgbClr val="5C5B5A"/>
                </a:solidFill>
              </a:rPr>
              <a:t> </a:t>
            </a:r>
            <a:r>
              <a:rPr spc="-10" dirty="0">
                <a:solidFill>
                  <a:srgbClr val="5C5B5A"/>
                </a:solidFill>
              </a:rPr>
              <a:t>October,</a:t>
            </a:r>
            <a:r>
              <a:rPr spc="-35" dirty="0">
                <a:solidFill>
                  <a:srgbClr val="5C5B5A"/>
                </a:solidFill>
              </a:rPr>
              <a:t> </a:t>
            </a:r>
            <a:r>
              <a:rPr dirty="0">
                <a:solidFill>
                  <a:srgbClr val="5C5B5A"/>
                </a:solidFill>
              </a:rPr>
              <a:t>the</a:t>
            </a:r>
            <a:r>
              <a:rPr spc="-25" dirty="0">
                <a:solidFill>
                  <a:srgbClr val="5C5B5A"/>
                </a:solidFill>
              </a:rPr>
              <a:t> </a:t>
            </a:r>
            <a:r>
              <a:rPr dirty="0">
                <a:solidFill>
                  <a:srgbClr val="5C5B5A"/>
                </a:solidFill>
              </a:rPr>
              <a:t>latest</a:t>
            </a:r>
            <a:r>
              <a:rPr spc="-30" dirty="0">
                <a:solidFill>
                  <a:srgbClr val="5C5B5A"/>
                </a:solidFill>
              </a:rPr>
              <a:t> </a:t>
            </a:r>
            <a:r>
              <a:rPr dirty="0">
                <a:solidFill>
                  <a:srgbClr val="5C5B5A"/>
                </a:solidFill>
              </a:rPr>
              <a:t>figures</a:t>
            </a:r>
            <a:r>
              <a:rPr spc="-30" dirty="0">
                <a:solidFill>
                  <a:srgbClr val="5C5B5A"/>
                </a:solidFill>
              </a:rPr>
              <a:t> </a:t>
            </a:r>
            <a:r>
              <a:rPr dirty="0">
                <a:solidFill>
                  <a:srgbClr val="5C5B5A"/>
                </a:solidFill>
              </a:rPr>
              <a:t>suggest</a:t>
            </a:r>
            <a:r>
              <a:rPr spc="-25" dirty="0">
                <a:solidFill>
                  <a:srgbClr val="5C5B5A"/>
                </a:solidFill>
              </a:rPr>
              <a:t> </a:t>
            </a:r>
            <a:r>
              <a:rPr dirty="0">
                <a:solidFill>
                  <a:srgbClr val="5C5B5A"/>
                </a:solidFill>
              </a:rPr>
              <a:t>overall</a:t>
            </a:r>
            <a:r>
              <a:rPr spc="10" dirty="0">
                <a:solidFill>
                  <a:srgbClr val="5C5B5A"/>
                </a:solidFill>
              </a:rPr>
              <a:t> </a:t>
            </a:r>
            <a:r>
              <a:rPr dirty="0">
                <a:solidFill>
                  <a:srgbClr val="5C5B5A"/>
                </a:solidFill>
              </a:rPr>
              <a:t>job</a:t>
            </a:r>
            <a:r>
              <a:rPr spc="-45" dirty="0">
                <a:solidFill>
                  <a:srgbClr val="5C5B5A"/>
                </a:solidFill>
              </a:rPr>
              <a:t> </a:t>
            </a:r>
            <a:r>
              <a:rPr dirty="0">
                <a:solidFill>
                  <a:srgbClr val="5C5B5A"/>
                </a:solidFill>
              </a:rPr>
              <a:t>satisfaction</a:t>
            </a:r>
            <a:r>
              <a:rPr spc="-30" dirty="0">
                <a:solidFill>
                  <a:srgbClr val="5C5B5A"/>
                </a:solidFill>
              </a:rPr>
              <a:t> </a:t>
            </a:r>
            <a:r>
              <a:rPr dirty="0">
                <a:solidFill>
                  <a:srgbClr val="5C5B5A"/>
                </a:solidFill>
              </a:rPr>
              <a:t>is</a:t>
            </a:r>
            <a:r>
              <a:rPr spc="-25" dirty="0">
                <a:solidFill>
                  <a:srgbClr val="5C5B5A"/>
                </a:solidFill>
              </a:rPr>
              <a:t> </a:t>
            </a:r>
            <a:r>
              <a:rPr dirty="0">
                <a:solidFill>
                  <a:srgbClr val="5C5B5A"/>
                </a:solidFill>
              </a:rPr>
              <a:t>a</a:t>
            </a:r>
            <a:r>
              <a:rPr spc="-35" dirty="0">
                <a:solidFill>
                  <a:srgbClr val="5C5B5A"/>
                </a:solidFill>
              </a:rPr>
              <a:t> </a:t>
            </a:r>
            <a:r>
              <a:rPr spc="-10" dirty="0">
                <a:solidFill>
                  <a:srgbClr val="5C5B5A"/>
                </a:solidFill>
              </a:rPr>
              <a:t>little </a:t>
            </a:r>
            <a:r>
              <a:rPr dirty="0">
                <a:solidFill>
                  <a:srgbClr val="5C5B5A"/>
                </a:solidFill>
              </a:rPr>
              <a:t>lower</a:t>
            </a:r>
            <a:r>
              <a:rPr spc="-70" dirty="0">
                <a:solidFill>
                  <a:srgbClr val="5C5B5A"/>
                </a:solidFill>
              </a:rPr>
              <a:t> </a:t>
            </a:r>
            <a:r>
              <a:rPr dirty="0">
                <a:solidFill>
                  <a:srgbClr val="5C5B5A"/>
                </a:solidFill>
              </a:rPr>
              <a:t>than</a:t>
            </a:r>
            <a:r>
              <a:rPr spc="-15" dirty="0">
                <a:solidFill>
                  <a:srgbClr val="5C5B5A"/>
                </a:solidFill>
              </a:rPr>
              <a:t> </a:t>
            </a:r>
            <a:r>
              <a:rPr dirty="0">
                <a:solidFill>
                  <a:srgbClr val="5C5B5A"/>
                </a:solidFill>
              </a:rPr>
              <a:t>twelve</a:t>
            </a:r>
            <a:r>
              <a:rPr spc="-20" dirty="0">
                <a:solidFill>
                  <a:srgbClr val="5C5B5A"/>
                </a:solidFill>
              </a:rPr>
              <a:t> </a:t>
            </a:r>
            <a:r>
              <a:rPr dirty="0">
                <a:solidFill>
                  <a:srgbClr val="5C5B5A"/>
                </a:solidFill>
              </a:rPr>
              <a:t>months</a:t>
            </a:r>
            <a:r>
              <a:rPr spc="-35" dirty="0">
                <a:solidFill>
                  <a:srgbClr val="5C5B5A"/>
                </a:solidFill>
              </a:rPr>
              <a:t> </a:t>
            </a:r>
            <a:r>
              <a:rPr dirty="0">
                <a:solidFill>
                  <a:srgbClr val="5C5B5A"/>
                </a:solidFill>
              </a:rPr>
              <a:t>ago</a:t>
            </a:r>
            <a:r>
              <a:rPr spc="-20" dirty="0">
                <a:solidFill>
                  <a:srgbClr val="5C5B5A"/>
                </a:solidFill>
              </a:rPr>
              <a:t> </a:t>
            </a:r>
            <a:r>
              <a:rPr dirty="0">
                <a:solidFill>
                  <a:srgbClr val="5C5B5A"/>
                </a:solidFill>
              </a:rPr>
              <a:t>(Feb</a:t>
            </a:r>
            <a:r>
              <a:rPr spc="-25" dirty="0">
                <a:solidFill>
                  <a:srgbClr val="5C5B5A"/>
                </a:solidFill>
              </a:rPr>
              <a:t> </a:t>
            </a:r>
            <a:r>
              <a:rPr dirty="0">
                <a:solidFill>
                  <a:srgbClr val="5C5B5A"/>
                </a:solidFill>
              </a:rPr>
              <a:t>2024),</a:t>
            </a:r>
            <a:r>
              <a:rPr spc="-15" dirty="0">
                <a:solidFill>
                  <a:srgbClr val="5C5B5A"/>
                </a:solidFill>
              </a:rPr>
              <a:t> </a:t>
            </a:r>
            <a:r>
              <a:rPr dirty="0">
                <a:solidFill>
                  <a:srgbClr val="5C5B5A"/>
                </a:solidFill>
              </a:rPr>
              <a:t>though</a:t>
            </a:r>
            <a:r>
              <a:rPr spc="-40" dirty="0">
                <a:solidFill>
                  <a:srgbClr val="5C5B5A"/>
                </a:solidFill>
              </a:rPr>
              <a:t> </a:t>
            </a:r>
            <a:r>
              <a:rPr dirty="0">
                <a:solidFill>
                  <a:srgbClr val="5C5B5A"/>
                </a:solidFill>
              </a:rPr>
              <a:t>satisfaction</a:t>
            </a:r>
            <a:r>
              <a:rPr spc="-20" dirty="0">
                <a:solidFill>
                  <a:srgbClr val="5C5B5A"/>
                </a:solidFill>
              </a:rPr>
              <a:t> </a:t>
            </a:r>
            <a:r>
              <a:rPr dirty="0">
                <a:solidFill>
                  <a:srgbClr val="5C5B5A"/>
                </a:solidFill>
              </a:rPr>
              <a:t>with</a:t>
            </a:r>
            <a:r>
              <a:rPr spc="-60" dirty="0">
                <a:solidFill>
                  <a:srgbClr val="5C5B5A"/>
                </a:solidFill>
              </a:rPr>
              <a:t> </a:t>
            </a:r>
            <a:r>
              <a:rPr dirty="0">
                <a:solidFill>
                  <a:srgbClr val="5C5B5A"/>
                </a:solidFill>
              </a:rPr>
              <a:t>pay</a:t>
            </a:r>
            <a:r>
              <a:rPr spc="-25" dirty="0">
                <a:solidFill>
                  <a:srgbClr val="5C5B5A"/>
                </a:solidFill>
              </a:rPr>
              <a:t> </a:t>
            </a:r>
            <a:r>
              <a:rPr dirty="0">
                <a:solidFill>
                  <a:srgbClr val="5C5B5A"/>
                </a:solidFill>
              </a:rPr>
              <a:t>is</a:t>
            </a:r>
            <a:r>
              <a:rPr spc="-25" dirty="0">
                <a:solidFill>
                  <a:srgbClr val="5C5B5A"/>
                </a:solidFill>
              </a:rPr>
              <a:t> </a:t>
            </a:r>
            <a:r>
              <a:rPr dirty="0">
                <a:solidFill>
                  <a:srgbClr val="5C5B5A"/>
                </a:solidFill>
              </a:rPr>
              <a:t>a</a:t>
            </a:r>
            <a:r>
              <a:rPr spc="-20" dirty="0">
                <a:solidFill>
                  <a:srgbClr val="5C5B5A"/>
                </a:solidFill>
              </a:rPr>
              <a:t> </a:t>
            </a:r>
            <a:r>
              <a:rPr dirty="0">
                <a:solidFill>
                  <a:srgbClr val="5C5B5A"/>
                </a:solidFill>
              </a:rPr>
              <a:t>little</a:t>
            </a:r>
            <a:r>
              <a:rPr spc="-35" dirty="0">
                <a:solidFill>
                  <a:srgbClr val="5C5B5A"/>
                </a:solidFill>
              </a:rPr>
              <a:t> </a:t>
            </a:r>
            <a:r>
              <a:rPr spc="-10" dirty="0">
                <a:solidFill>
                  <a:srgbClr val="5C5B5A"/>
                </a:solidFill>
              </a:rPr>
              <a:t>higher</a:t>
            </a:r>
          </a:p>
        </p:txBody>
      </p:sp>
      <p:sp>
        <p:nvSpPr>
          <p:cNvPr id="3" name="object 3"/>
          <p:cNvSpPr txBox="1"/>
          <p:nvPr/>
        </p:nvSpPr>
        <p:spPr>
          <a:xfrm>
            <a:off x="5408421" y="1224533"/>
            <a:ext cx="137604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Job</a:t>
            </a:r>
            <a:r>
              <a:rPr sz="1400" b="1" spc="-20" dirty="0">
                <a:solidFill>
                  <a:srgbClr val="5C5B5A"/>
                </a:solidFill>
                <a:latin typeface="Arial"/>
                <a:cs typeface="Arial"/>
              </a:rPr>
              <a:t> </a:t>
            </a:r>
            <a:r>
              <a:rPr sz="1400" b="1" spc="-10" dirty="0">
                <a:solidFill>
                  <a:srgbClr val="5C5B5A"/>
                </a:solidFill>
                <a:latin typeface="Arial"/>
                <a:cs typeface="Arial"/>
              </a:rPr>
              <a:t>satisfaction</a:t>
            </a:r>
            <a:endParaRPr sz="1400">
              <a:latin typeface="Arial"/>
              <a:cs typeface="Arial"/>
            </a:endParaRPr>
          </a:p>
        </p:txBody>
      </p:sp>
      <p:sp>
        <p:nvSpPr>
          <p:cNvPr id="4" name="object 4"/>
          <p:cNvSpPr txBox="1"/>
          <p:nvPr/>
        </p:nvSpPr>
        <p:spPr>
          <a:xfrm>
            <a:off x="2305939" y="1644776"/>
            <a:ext cx="2029460" cy="223520"/>
          </a:xfrm>
          <a:prstGeom prst="rect">
            <a:avLst/>
          </a:prstGeom>
        </p:spPr>
        <p:txBody>
          <a:bodyPr vert="horz" wrap="square" lIns="0" tIns="12065" rIns="0" bIns="0" rtlCol="0">
            <a:spAutoFit/>
          </a:bodyPr>
          <a:lstStyle/>
          <a:p>
            <a:pPr marL="12700">
              <a:lnSpc>
                <a:spcPct val="100000"/>
              </a:lnSpc>
              <a:spcBef>
                <a:spcPts val="95"/>
              </a:spcBef>
            </a:pPr>
            <a:r>
              <a:rPr sz="1300" b="1" dirty="0">
                <a:solidFill>
                  <a:srgbClr val="5C5B5A"/>
                </a:solidFill>
                <a:latin typeface="Arial"/>
                <a:cs typeface="Arial"/>
              </a:rPr>
              <a:t>I</a:t>
            </a:r>
            <a:r>
              <a:rPr sz="1300" b="1" spc="-30" dirty="0">
                <a:solidFill>
                  <a:srgbClr val="5C5B5A"/>
                </a:solidFill>
                <a:latin typeface="Arial"/>
                <a:cs typeface="Arial"/>
              </a:rPr>
              <a:t> </a:t>
            </a:r>
            <a:r>
              <a:rPr sz="1300" b="1" dirty="0">
                <a:solidFill>
                  <a:srgbClr val="5C5B5A"/>
                </a:solidFill>
                <a:latin typeface="Arial"/>
                <a:cs typeface="Arial"/>
              </a:rPr>
              <a:t>am</a:t>
            </a:r>
            <a:r>
              <a:rPr sz="1300" b="1" spc="-20" dirty="0">
                <a:solidFill>
                  <a:srgbClr val="5C5B5A"/>
                </a:solidFill>
                <a:latin typeface="Arial"/>
                <a:cs typeface="Arial"/>
              </a:rPr>
              <a:t> </a:t>
            </a:r>
            <a:r>
              <a:rPr sz="1300" b="1" dirty="0">
                <a:solidFill>
                  <a:srgbClr val="5C5B5A"/>
                </a:solidFill>
                <a:latin typeface="Arial"/>
                <a:cs typeface="Arial"/>
              </a:rPr>
              <a:t>satisfied</a:t>
            </a:r>
            <a:r>
              <a:rPr sz="1300" b="1" spc="10" dirty="0">
                <a:solidFill>
                  <a:srgbClr val="5C5B5A"/>
                </a:solidFill>
                <a:latin typeface="Arial"/>
                <a:cs typeface="Arial"/>
              </a:rPr>
              <a:t> </a:t>
            </a:r>
            <a:r>
              <a:rPr sz="1300" b="1" dirty="0">
                <a:solidFill>
                  <a:srgbClr val="5C5B5A"/>
                </a:solidFill>
                <a:latin typeface="Arial"/>
                <a:cs typeface="Arial"/>
              </a:rPr>
              <a:t>with</a:t>
            </a:r>
            <a:r>
              <a:rPr sz="1300" b="1" spc="-30" dirty="0">
                <a:solidFill>
                  <a:srgbClr val="5C5B5A"/>
                </a:solidFill>
                <a:latin typeface="Arial"/>
                <a:cs typeface="Arial"/>
              </a:rPr>
              <a:t> </a:t>
            </a:r>
            <a:r>
              <a:rPr sz="1300" b="1" dirty="0">
                <a:solidFill>
                  <a:srgbClr val="5C5B5A"/>
                </a:solidFill>
                <a:latin typeface="Arial"/>
                <a:cs typeface="Arial"/>
              </a:rPr>
              <a:t>my</a:t>
            </a:r>
            <a:r>
              <a:rPr sz="1300" b="1" spc="-30" dirty="0">
                <a:solidFill>
                  <a:srgbClr val="5C5B5A"/>
                </a:solidFill>
                <a:latin typeface="Arial"/>
                <a:cs typeface="Arial"/>
              </a:rPr>
              <a:t> </a:t>
            </a:r>
            <a:r>
              <a:rPr sz="1300" b="1" spc="-25" dirty="0">
                <a:solidFill>
                  <a:srgbClr val="5C5B5A"/>
                </a:solidFill>
                <a:latin typeface="Arial"/>
                <a:cs typeface="Arial"/>
              </a:rPr>
              <a:t>job</a:t>
            </a:r>
            <a:endParaRPr sz="1300">
              <a:latin typeface="Arial"/>
              <a:cs typeface="Arial"/>
            </a:endParaRPr>
          </a:p>
        </p:txBody>
      </p:sp>
      <p:grpSp>
        <p:nvGrpSpPr>
          <p:cNvPr id="5" name="object 5"/>
          <p:cNvGrpSpPr/>
          <p:nvPr/>
        </p:nvGrpSpPr>
        <p:grpSpPr>
          <a:xfrm>
            <a:off x="1840102" y="5190744"/>
            <a:ext cx="2990215" cy="138430"/>
            <a:chOff x="1840102" y="5190744"/>
            <a:chExt cx="2990215" cy="138430"/>
          </a:xfrm>
        </p:grpSpPr>
        <p:sp>
          <p:nvSpPr>
            <p:cNvPr id="6" name="object 6"/>
            <p:cNvSpPr/>
            <p:nvPr/>
          </p:nvSpPr>
          <p:spPr>
            <a:xfrm>
              <a:off x="2069591" y="5291278"/>
              <a:ext cx="538480" cy="33020"/>
            </a:xfrm>
            <a:custGeom>
              <a:avLst/>
              <a:gdLst/>
              <a:ahLst/>
              <a:cxnLst/>
              <a:rect l="l" t="t" r="r" b="b"/>
              <a:pathLst>
                <a:path w="538480" h="33020">
                  <a:moveTo>
                    <a:pt x="537971" y="0"/>
                  </a:moveTo>
                  <a:lnTo>
                    <a:pt x="0" y="0"/>
                  </a:lnTo>
                  <a:lnTo>
                    <a:pt x="0" y="32942"/>
                  </a:lnTo>
                  <a:lnTo>
                    <a:pt x="537971" y="32942"/>
                  </a:lnTo>
                  <a:lnTo>
                    <a:pt x="537971" y="0"/>
                  </a:lnTo>
                  <a:close/>
                </a:path>
              </a:pathLst>
            </a:custGeom>
            <a:solidFill>
              <a:srgbClr val="5C5B5A"/>
            </a:solidFill>
          </p:spPr>
          <p:txBody>
            <a:bodyPr wrap="square" lIns="0" tIns="0" rIns="0" bIns="0" rtlCol="0"/>
            <a:lstStyle/>
            <a:p>
              <a:endParaRPr/>
            </a:p>
          </p:txBody>
        </p:sp>
        <p:sp>
          <p:nvSpPr>
            <p:cNvPr id="7" name="object 7"/>
            <p:cNvSpPr/>
            <p:nvPr/>
          </p:nvSpPr>
          <p:spPr>
            <a:xfrm>
              <a:off x="3066288" y="5190743"/>
              <a:ext cx="1534795" cy="133985"/>
            </a:xfrm>
            <a:custGeom>
              <a:avLst/>
              <a:gdLst/>
              <a:ahLst/>
              <a:cxnLst/>
              <a:rect l="l" t="t" r="r" b="b"/>
              <a:pathLst>
                <a:path w="1534795" h="133985">
                  <a:moveTo>
                    <a:pt x="537972" y="0"/>
                  </a:moveTo>
                  <a:lnTo>
                    <a:pt x="0" y="0"/>
                  </a:lnTo>
                  <a:lnTo>
                    <a:pt x="0" y="133477"/>
                  </a:lnTo>
                  <a:lnTo>
                    <a:pt x="537972" y="133477"/>
                  </a:lnTo>
                  <a:lnTo>
                    <a:pt x="537972" y="0"/>
                  </a:lnTo>
                  <a:close/>
                </a:path>
                <a:path w="1534795" h="133985">
                  <a:moveTo>
                    <a:pt x="1534668" y="32016"/>
                  </a:moveTo>
                  <a:lnTo>
                    <a:pt x="996696" y="32016"/>
                  </a:lnTo>
                  <a:lnTo>
                    <a:pt x="996696" y="133477"/>
                  </a:lnTo>
                  <a:lnTo>
                    <a:pt x="1534668" y="133477"/>
                  </a:lnTo>
                  <a:lnTo>
                    <a:pt x="1534668" y="32016"/>
                  </a:lnTo>
                  <a:close/>
                </a:path>
              </a:pathLst>
            </a:custGeom>
            <a:solidFill>
              <a:srgbClr val="F90000"/>
            </a:solidFill>
          </p:spPr>
          <p:txBody>
            <a:bodyPr wrap="square" lIns="0" tIns="0" rIns="0" bIns="0" rtlCol="0"/>
            <a:lstStyle/>
            <a:p>
              <a:endParaRPr/>
            </a:p>
          </p:txBody>
        </p:sp>
        <p:sp>
          <p:nvSpPr>
            <p:cNvPr id="8" name="object 8"/>
            <p:cNvSpPr/>
            <p:nvPr/>
          </p:nvSpPr>
          <p:spPr>
            <a:xfrm>
              <a:off x="1840102" y="5324221"/>
              <a:ext cx="2990215" cy="0"/>
            </a:xfrm>
            <a:custGeom>
              <a:avLst/>
              <a:gdLst/>
              <a:ahLst/>
              <a:cxnLst/>
              <a:rect l="l" t="t" r="r" b="b"/>
              <a:pathLst>
                <a:path w="2990215">
                  <a:moveTo>
                    <a:pt x="0" y="0"/>
                  </a:moveTo>
                  <a:lnTo>
                    <a:pt x="2989834" y="0"/>
                  </a:lnTo>
                </a:path>
              </a:pathLst>
            </a:custGeom>
            <a:ln w="9525">
              <a:solidFill>
                <a:srgbClr val="D9D9D9"/>
              </a:solidFill>
            </a:ln>
          </p:spPr>
          <p:txBody>
            <a:bodyPr wrap="square" lIns="0" tIns="0" rIns="0" bIns="0" rtlCol="0"/>
            <a:lstStyle/>
            <a:p>
              <a:endParaRPr/>
            </a:p>
          </p:txBody>
        </p:sp>
      </p:grpSp>
      <p:sp>
        <p:nvSpPr>
          <p:cNvPr id="9" name="object 9"/>
          <p:cNvSpPr/>
          <p:nvPr/>
        </p:nvSpPr>
        <p:spPr>
          <a:xfrm>
            <a:off x="3066288" y="2691383"/>
            <a:ext cx="538480" cy="1432560"/>
          </a:xfrm>
          <a:custGeom>
            <a:avLst/>
            <a:gdLst/>
            <a:ahLst/>
            <a:cxnLst/>
            <a:rect l="l" t="t" r="r" b="b"/>
            <a:pathLst>
              <a:path w="538479" h="1432560">
                <a:moveTo>
                  <a:pt x="537972" y="0"/>
                </a:moveTo>
                <a:lnTo>
                  <a:pt x="0" y="0"/>
                </a:lnTo>
                <a:lnTo>
                  <a:pt x="0" y="1432559"/>
                </a:lnTo>
                <a:lnTo>
                  <a:pt x="537972" y="1432559"/>
                </a:lnTo>
                <a:lnTo>
                  <a:pt x="537972" y="0"/>
                </a:lnTo>
                <a:close/>
              </a:path>
            </a:pathLst>
          </a:custGeom>
          <a:solidFill>
            <a:srgbClr val="6CD4CE"/>
          </a:solidFill>
        </p:spPr>
        <p:txBody>
          <a:bodyPr wrap="square" lIns="0" tIns="0" rIns="0" bIns="0" rtlCol="0"/>
          <a:lstStyle/>
          <a:p>
            <a:endParaRPr/>
          </a:p>
        </p:txBody>
      </p:sp>
      <p:sp>
        <p:nvSpPr>
          <p:cNvPr id="10" name="object 10"/>
          <p:cNvSpPr/>
          <p:nvPr/>
        </p:nvSpPr>
        <p:spPr>
          <a:xfrm>
            <a:off x="4062984" y="2699004"/>
            <a:ext cx="538480" cy="1481455"/>
          </a:xfrm>
          <a:custGeom>
            <a:avLst/>
            <a:gdLst/>
            <a:ahLst/>
            <a:cxnLst/>
            <a:rect l="l" t="t" r="r" b="b"/>
            <a:pathLst>
              <a:path w="538479" h="1481454">
                <a:moveTo>
                  <a:pt x="537971" y="0"/>
                </a:moveTo>
                <a:lnTo>
                  <a:pt x="0" y="0"/>
                </a:lnTo>
                <a:lnTo>
                  <a:pt x="0" y="1481328"/>
                </a:lnTo>
                <a:lnTo>
                  <a:pt x="537971" y="1481328"/>
                </a:lnTo>
                <a:lnTo>
                  <a:pt x="537971" y="0"/>
                </a:lnTo>
                <a:close/>
              </a:path>
            </a:pathLst>
          </a:custGeom>
          <a:solidFill>
            <a:srgbClr val="6CD4CE"/>
          </a:solidFill>
        </p:spPr>
        <p:txBody>
          <a:bodyPr wrap="square" lIns="0" tIns="0" rIns="0" bIns="0" rtlCol="0"/>
          <a:lstStyle/>
          <a:p>
            <a:endParaRPr/>
          </a:p>
        </p:txBody>
      </p:sp>
      <p:sp>
        <p:nvSpPr>
          <p:cNvPr id="11" name="object 11"/>
          <p:cNvSpPr txBox="1"/>
          <p:nvPr/>
        </p:nvSpPr>
        <p:spPr>
          <a:xfrm>
            <a:off x="3252215" y="5156961"/>
            <a:ext cx="177800" cy="186690"/>
          </a:xfrm>
          <a:prstGeom prst="rect">
            <a:avLst/>
          </a:prstGeom>
        </p:spPr>
        <p:txBody>
          <a:bodyPr vert="horz" wrap="square" lIns="0" tIns="13335" rIns="0" bIns="0" rtlCol="0">
            <a:spAutoFit/>
          </a:bodyPr>
          <a:lstStyle/>
          <a:p>
            <a:pPr>
              <a:lnSpc>
                <a:spcPct val="100000"/>
              </a:lnSpc>
              <a:spcBef>
                <a:spcPts val="105"/>
              </a:spcBef>
            </a:pPr>
            <a:r>
              <a:rPr sz="1050" spc="-25" dirty="0">
                <a:solidFill>
                  <a:srgbClr val="FFFFFF"/>
                </a:solidFill>
                <a:latin typeface="Calibri"/>
                <a:cs typeface="Calibri"/>
              </a:rPr>
              <a:t>4%</a:t>
            </a:r>
            <a:endParaRPr sz="1050">
              <a:latin typeface="Calibri"/>
              <a:cs typeface="Calibri"/>
            </a:endParaRPr>
          </a:p>
        </p:txBody>
      </p:sp>
      <p:sp>
        <p:nvSpPr>
          <p:cNvPr id="12" name="object 12"/>
          <p:cNvSpPr txBox="1"/>
          <p:nvPr/>
        </p:nvSpPr>
        <p:spPr>
          <a:xfrm>
            <a:off x="4248911" y="5173217"/>
            <a:ext cx="177800" cy="186690"/>
          </a:xfrm>
          <a:prstGeom prst="rect">
            <a:avLst/>
          </a:prstGeom>
        </p:spPr>
        <p:txBody>
          <a:bodyPr vert="horz" wrap="square" lIns="0" tIns="13335" rIns="0" bIns="0" rtlCol="0">
            <a:spAutoFit/>
          </a:bodyPr>
          <a:lstStyle/>
          <a:p>
            <a:pPr>
              <a:lnSpc>
                <a:spcPct val="100000"/>
              </a:lnSpc>
              <a:spcBef>
                <a:spcPts val="105"/>
              </a:spcBef>
            </a:pPr>
            <a:r>
              <a:rPr sz="1050" spc="-25" dirty="0">
                <a:solidFill>
                  <a:srgbClr val="FFFFFF"/>
                </a:solidFill>
                <a:latin typeface="Calibri"/>
                <a:cs typeface="Calibri"/>
              </a:rPr>
              <a:t>3%</a:t>
            </a:r>
            <a:endParaRPr sz="1050">
              <a:latin typeface="Calibri"/>
              <a:cs typeface="Calibri"/>
            </a:endParaRPr>
          </a:p>
        </p:txBody>
      </p:sp>
      <p:sp>
        <p:nvSpPr>
          <p:cNvPr id="13" name="object 13"/>
          <p:cNvSpPr txBox="1"/>
          <p:nvPr/>
        </p:nvSpPr>
        <p:spPr>
          <a:xfrm>
            <a:off x="3066288" y="4856988"/>
            <a:ext cx="538480" cy="349885"/>
          </a:xfrm>
          <a:prstGeom prst="rect">
            <a:avLst/>
          </a:prstGeom>
          <a:solidFill>
            <a:srgbClr val="FF9999"/>
          </a:solidFill>
        </p:spPr>
        <p:txBody>
          <a:bodyPr vert="horz" wrap="square" lIns="0" tIns="67945" rIns="0" bIns="0" rtlCol="0">
            <a:spAutoFit/>
          </a:bodyPr>
          <a:lstStyle/>
          <a:p>
            <a:pPr marL="137160">
              <a:lnSpc>
                <a:spcPct val="100000"/>
              </a:lnSpc>
              <a:spcBef>
                <a:spcPts val="535"/>
              </a:spcBef>
            </a:pPr>
            <a:r>
              <a:rPr sz="1200" spc="-25" dirty="0">
                <a:solidFill>
                  <a:srgbClr val="404040"/>
                </a:solidFill>
                <a:latin typeface="Calibri"/>
                <a:cs typeface="Calibri"/>
              </a:rPr>
              <a:t>10%</a:t>
            </a:r>
            <a:endParaRPr sz="1200">
              <a:latin typeface="Calibri"/>
              <a:cs typeface="Calibri"/>
            </a:endParaRPr>
          </a:p>
        </p:txBody>
      </p:sp>
      <p:sp>
        <p:nvSpPr>
          <p:cNvPr id="14" name="object 14"/>
          <p:cNvSpPr txBox="1"/>
          <p:nvPr/>
        </p:nvSpPr>
        <p:spPr>
          <a:xfrm>
            <a:off x="4062984" y="4920996"/>
            <a:ext cx="538480" cy="285750"/>
          </a:xfrm>
          <a:prstGeom prst="rect">
            <a:avLst/>
          </a:prstGeom>
          <a:solidFill>
            <a:srgbClr val="FF9999"/>
          </a:solidFill>
        </p:spPr>
        <p:txBody>
          <a:bodyPr vert="horz" wrap="square" lIns="0" tIns="51435" rIns="0" bIns="0" rtlCol="0">
            <a:spAutoFit/>
          </a:bodyPr>
          <a:lstStyle/>
          <a:p>
            <a:pPr marL="175260">
              <a:lnSpc>
                <a:spcPct val="100000"/>
              </a:lnSpc>
              <a:spcBef>
                <a:spcPts val="405"/>
              </a:spcBef>
            </a:pPr>
            <a:r>
              <a:rPr sz="1200" spc="-25" dirty="0">
                <a:solidFill>
                  <a:srgbClr val="404040"/>
                </a:solidFill>
                <a:latin typeface="Calibri"/>
                <a:cs typeface="Calibri"/>
              </a:rPr>
              <a:t>9%</a:t>
            </a:r>
            <a:endParaRPr sz="1200">
              <a:latin typeface="Calibri"/>
              <a:cs typeface="Calibri"/>
            </a:endParaRPr>
          </a:p>
        </p:txBody>
      </p:sp>
      <p:sp>
        <p:nvSpPr>
          <p:cNvPr id="15" name="object 15"/>
          <p:cNvSpPr txBox="1"/>
          <p:nvPr/>
        </p:nvSpPr>
        <p:spPr>
          <a:xfrm>
            <a:off x="3066288" y="4154136"/>
            <a:ext cx="538480" cy="702945"/>
          </a:xfrm>
          <a:prstGeom prst="rect">
            <a:avLst/>
          </a:prstGeom>
          <a:solidFill>
            <a:srgbClr val="E7E6E6"/>
          </a:solidFill>
        </p:spPr>
        <p:txBody>
          <a:bodyPr vert="horz" wrap="square" lIns="0" tIns="61594" rIns="0" bIns="0" rtlCol="0">
            <a:spAutoFit/>
          </a:bodyPr>
          <a:lstStyle/>
          <a:p>
            <a:pPr>
              <a:lnSpc>
                <a:spcPct val="100000"/>
              </a:lnSpc>
              <a:spcBef>
                <a:spcPts val="484"/>
              </a:spcBef>
            </a:pPr>
            <a:endParaRPr sz="1200">
              <a:latin typeface="Times New Roman"/>
              <a:cs typeface="Times New Roman"/>
            </a:endParaRPr>
          </a:p>
          <a:p>
            <a:pPr marL="137160">
              <a:lnSpc>
                <a:spcPct val="100000"/>
              </a:lnSpc>
              <a:spcBef>
                <a:spcPts val="5"/>
              </a:spcBef>
            </a:pPr>
            <a:r>
              <a:rPr sz="1200" spc="-25" dirty="0">
                <a:solidFill>
                  <a:srgbClr val="404040"/>
                </a:solidFill>
                <a:latin typeface="Calibri"/>
                <a:cs typeface="Calibri"/>
              </a:rPr>
              <a:t>22%</a:t>
            </a:r>
            <a:endParaRPr sz="1200">
              <a:latin typeface="Calibri"/>
              <a:cs typeface="Calibri"/>
            </a:endParaRPr>
          </a:p>
        </p:txBody>
      </p:sp>
      <p:sp>
        <p:nvSpPr>
          <p:cNvPr id="16" name="object 16"/>
          <p:cNvSpPr txBox="1"/>
          <p:nvPr/>
        </p:nvSpPr>
        <p:spPr>
          <a:xfrm>
            <a:off x="4062984" y="4154136"/>
            <a:ext cx="538480" cy="767080"/>
          </a:xfrm>
          <a:prstGeom prst="rect">
            <a:avLst/>
          </a:prstGeom>
          <a:solidFill>
            <a:srgbClr val="E7E6E6"/>
          </a:solidFill>
        </p:spPr>
        <p:txBody>
          <a:bodyPr vert="horz" wrap="square" lIns="0" tIns="121285" rIns="0" bIns="0" rtlCol="0">
            <a:spAutoFit/>
          </a:bodyPr>
          <a:lstStyle/>
          <a:p>
            <a:pPr>
              <a:lnSpc>
                <a:spcPct val="100000"/>
              </a:lnSpc>
              <a:spcBef>
                <a:spcPts val="955"/>
              </a:spcBef>
            </a:pPr>
            <a:endParaRPr sz="1200">
              <a:latin typeface="Times New Roman"/>
              <a:cs typeface="Times New Roman"/>
            </a:endParaRPr>
          </a:p>
          <a:p>
            <a:pPr marL="137160">
              <a:lnSpc>
                <a:spcPct val="100000"/>
              </a:lnSpc>
            </a:pPr>
            <a:r>
              <a:rPr sz="1200" spc="-25" dirty="0">
                <a:solidFill>
                  <a:srgbClr val="404040"/>
                </a:solidFill>
                <a:latin typeface="Calibri"/>
                <a:cs typeface="Calibri"/>
              </a:rPr>
              <a:t>22%</a:t>
            </a:r>
            <a:endParaRPr sz="1200">
              <a:latin typeface="Calibri"/>
              <a:cs typeface="Calibri"/>
            </a:endParaRPr>
          </a:p>
        </p:txBody>
      </p:sp>
      <p:sp>
        <p:nvSpPr>
          <p:cNvPr id="17" name="object 17"/>
          <p:cNvSpPr txBox="1"/>
          <p:nvPr/>
        </p:nvSpPr>
        <p:spPr>
          <a:xfrm>
            <a:off x="3203448" y="3295650"/>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18" name="object 18"/>
          <p:cNvSpPr txBox="1"/>
          <p:nvPr/>
        </p:nvSpPr>
        <p:spPr>
          <a:xfrm>
            <a:off x="4200144" y="3327019"/>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graphicFrame>
        <p:nvGraphicFramePr>
          <p:cNvPr id="19" name="object 19"/>
          <p:cNvGraphicFramePr>
            <a:graphicFrameLocks noGrp="1"/>
          </p:cNvGraphicFramePr>
          <p:nvPr/>
        </p:nvGraphicFramePr>
        <p:xfrm>
          <a:off x="2069592" y="1965980"/>
          <a:ext cx="537845" cy="3323590"/>
        </p:xfrm>
        <a:graphic>
          <a:graphicData uri="http://schemas.openxmlformats.org/drawingml/2006/table">
            <a:tbl>
              <a:tblPr firstRow="1" bandRow="1">
                <a:tableStyleId>{2D5ABB26-0587-4C30-8999-92F81FD0307C}</a:tableStyleId>
              </a:tblPr>
              <a:tblGrid>
                <a:gridCol w="537845">
                  <a:extLst>
                    <a:ext uri="{9D8B030D-6E8A-4147-A177-3AD203B41FA5}">
                      <a16:colId xmlns:a16="http://schemas.microsoft.com/office/drawing/2014/main" val="20000"/>
                    </a:ext>
                  </a:extLst>
                </a:gridCol>
              </a:tblGrid>
              <a:tr h="799465">
                <a:tc>
                  <a:txBody>
                    <a:bodyPr/>
                    <a:lstStyle/>
                    <a:p>
                      <a:pPr>
                        <a:lnSpc>
                          <a:spcPct val="100000"/>
                        </a:lnSpc>
                        <a:spcBef>
                          <a:spcPts val="955"/>
                        </a:spcBef>
                      </a:pPr>
                      <a:endParaRPr sz="1200">
                        <a:latin typeface="Times New Roman"/>
                        <a:cs typeface="Times New Roman"/>
                      </a:endParaRPr>
                    </a:p>
                    <a:p>
                      <a:pPr marL="635" algn="ctr">
                        <a:lnSpc>
                          <a:spcPct val="100000"/>
                        </a:lnSpc>
                      </a:pPr>
                      <a:r>
                        <a:rPr sz="1200" spc="-25" dirty="0">
                          <a:solidFill>
                            <a:srgbClr val="FFFFFF"/>
                          </a:solidFill>
                          <a:latin typeface="Calibri"/>
                          <a:cs typeface="Calibri"/>
                        </a:rPr>
                        <a:t>24%</a:t>
                      </a:r>
                      <a:endParaRPr sz="1200">
                        <a:latin typeface="Calibri"/>
                        <a:cs typeface="Calibri"/>
                      </a:endParaRPr>
                    </a:p>
                  </a:txBody>
                  <a:tcPr marL="0" marR="0" marT="121285" marB="0">
                    <a:solidFill>
                      <a:srgbClr val="009590"/>
                    </a:solidFill>
                  </a:tcPr>
                </a:tc>
                <a:extLst>
                  <a:ext uri="{0D108BD9-81ED-4DB2-BD59-A6C34878D82A}">
                    <a16:rowId xmlns:a16="http://schemas.microsoft.com/office/drawing/2014/main" val="10000"/>
                  </a:ext>
                </a:extLst>
              </a:tr>
              <a:tr h="146367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905"/>
                        </a:spcBef>
                      </a:pPr>
                      <a:endParaRPr sz="1200">
                        <a:latin typeface="Times New Roman"/>
                        <a:cs typeface="Times New Roman"/>
                      </a:endParaRPr>
                    </a:p>
                    <a:p>
                      <a:pPr marL="635" algn="ctr">
                        <a:lnSpc>
                          <a:spcPct val="100000"/>
                        </a:lnSpc>
                      </a:pPr>
                      <a:r>
                        <a:rPr sz="1200" spc="-25" dirty="0">
                          <a:solidFill>
                            <a:srgbClr val="404040"/>
                          </a:solidFill>
                          <a:latin typeface="Calibri"/>
                          <a:cs typeface="Calibri"/>
                        </a:rPr>
                        <a:t>44%</a:t>
                      </a:r>
                      <a:endParaRPr sz="12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588645">
                <a:tc>
                  <a:txBody>
                    <a:bodyPr/>
                    <a:lstStyle/>
                    <a:p>
                      <a:pPr>
                        <a:lnSpc>
                          <a:spcPct val="100000"/>
                        </a:lnSpc>
                        <a:spcBef>
                          <a:spcPts val="220"/>
                        </a:spcBef>
                      </a:pPr>
                      <a:endParaRPr sz="1200">
                        <a:latin typeface="Times New Roman"/>
                        <a:cs typeface="Times New Roman"/>
                      </a:endParaRPr>
                    </a:p>
                    <a:p>
                      <a:pPr marL="1270" algn="ctr">
                        <a:lnSpc>
                          <a:spcPct val="100000"/>
                        </a:lnSpc>
                      </a:pPr>
                      <a:r>
                        <a:rPr sz="1200" spc="-25" dirty="0">
                          <a:solidFill>
                            <a:srgbClr val="404040"/>
                          </a:solidFill>
                          <a:latin typeface="Calibri"/>
                          <a:cs typeface="Calibri"/>
                        </a:rPr>
                        <a:t>17%</a:t>
                      </a:r>
                      <a:endParaRPr sz="1200">
                        <a:latin typeface="Calibri"/>
                        <a:cs typeface="Calibri"/>
                      </a:endParaRPr>
                    </a:p>
                  </a:txBody>
                  <a:tcPr marL="0" marR="0" marT="27940" marB="0">
                    <a:solidFill>
                      <a:srgbClr val="E7E6E6"/>
                    </a:solidFill>
                  </a:tcPr>
                </a:tc>
                <a:extLst>
                  <a:ext uri="{0D108BD9-81ED-4DB2-BD59-A6C34878D82A}">
                    <a16:rowId xmlns:a16="http://schemas.microsoft.com/office/drawing/2014/main" val="10002"/>
                  </a:ext>
                </a:extLst>
              </a:tr>
              <a:tr h="302895">
                <a:tc>
                  <a:txBody>
                    <a:bodyPr/>
                    <a:lstStyle/>
                    <a:p>
                      <a:pPr algn="ctr">
                        <a:lnSpc>
                          <a:spcPct val="100000"/>
                        </a:lnSpc>
                        <a:spcBef>
                          <a:spcPts val="409"/>
                        </a:spcBef>
                      </a:pPr>
                      <a:r>
                        <a:rPr sz="1200" spc="-25" dirty="0">
                          <a:solidFill>
                            <a:srgbClr val="404040"/>
                          </a:solidFill>
                          <a:latin typeface="Calibri"/>
                          <a:cs typeface="Calibri"/>
                        </a:rPr>
                        <a:t>9%</a:t>
                      </a:r>
                      <a:endParaRPr sz="1200">
                        <a:latin typeface="Calibri"/>
                        <a:cs typeface="Calibri"/>
                      </a:endParaRPr>
                    </a:p>
                  </a:txBody>
                  <a:tcPr marL="0" marR="0" marT="52069" marB="0">
                    <a:solidFill>
                      <a:srgbClr val="FF9999"/>
                    </a:solidFill>
                  </a:tcPr>
                </a:tc>
                <a:extLst>
                  <a:ext uri="{0D108BD9-81ED-4DB2-BD59-A6C34878D82A}">
                    <a16:rowId xmlns:a16="http://schemas.microsoft.com/office/drawing/2014/main" val="10003"/>
                  </a:ext>
                </a:extLst>
              </a:tr>
              <a:tr h="168910">
                <a:tc>
                  <a:txBody>
                    <a:bodyPr/>
                    <a:lstStyle/>
                    <a:p>
                      <a:pPr algn="ctr">
                        <a:lnSpc>
                          <a:spcPts val="1230"/>
                        </a:lnSpc>
                      </a:pPr>
                      <a:r>
                        <a:rPr sz="1050" spc="-25" dirty="0">
                          <a:solidFill>
                            <a:srgbClr val="FFFFFF"/>
                          </a:solidFill>
                          <a:latin typeface="Calibri"/>
                          <a:cs typeface="Calibri"/>
                        </a:rPr>
                        <a:t>5%</a:t>
                      </a:r>
                      <a:endParaRPr sz="1050">
                        <a:latin typeface="Calibri"/>
                        <a:cs typeface="Calibri"/>
                      </a:endParaRPr>
                    </a:p>
                  </a:txBody>
                  <a:tcPr marL="0" marR="0" marT="0" marB="0">
                    <a:solidFill>
                      <a:srgbClr val="F90000"/>
                    </a:solidFill>
                  </a:tcPr>
                </a:tc>
                <a:extLst>
                  <a:ext uri="{0D108BD9-81ED-4DB2-BD59-A6C34878D82A}">
                    <a16:rowId xmlns:a16="http://schemas.microsoft.com/office/drawing/2014/main" val="10004"/>
                  </a:ext>
                </a:extLst>
              </a:tr>
            </a:tbl>
          </a:graphicData>
        </a:graphic>
      </p:graphicFrame>
      <p:sp>
        <p:nvSpPr>
          <p:cNvPr id="20" name="object 20"/>
          <p:cNvSpPr txBox="1"/>
          <p:nvPr/>
        </p:nvSpPr>
        <p:spPr>
          <a:xfrm>
            <a:off x="3066288" y="1963808"/>
            <a:ext cx="538480" cy="731520"/>
          </a:xfrm>
          <a:prstGeom prst="rect">
            <a:avLst/>
          </a:prstGeom>
          <a:solidFill>
            <a:srgbClr val="009590"/>
          </a:solidFill>
        </p:spPr>
        <p:txBody>
          <a:bodyPr vert="horz" wrap="square" lIns="0" tIns="85725" rIns="0" bIns="0" rtlCol="0">
            <a:spAutoFit/>
          </a:bodyPr>
          <a:lstStyle/>
          <a:p>
            <a:pPr>
              <a:lnSpc>
                <a:spcPct val="100000"/>
              </a:lnSpc>
              <a:spcBef>
                <a:spcPts val="675"/>
              </a:spcBef>
            </a:pPr>
            <a:endParaRPr sz="1200">
              <a:latin typeface="Times New Roman"/>
              <a:cs typeface="Times New Roman"/>
            </a:endParaRPr>
          </a:p>
          <a:p>
            <a:pPr marL="137160">
              <a:lnSpc>
                <a:spcPct val="100000"/>
              </a:lnSpc>
              <a:spcBef>
                <a:spcPts val="5"/>
              </a:spcBef>
            </a:pPr>
            <a:r>
              <a:rPr sz="1200" spc="-25" dirty="0">
                <a:solidFill>
                  <a:srgbClr val="FFFFFF"/>
                </a:solidFill>
                <a:latin typeface="Calibri"/>
                <a:cs typeface="Calibri"/>
              </a:rPr>
              <a:t>22%</a:t>
            </a:r>
            <a:endParaRPr sz="1200">
              <a:latin typeface="Calibri"/>
              <a:cs typeface="Calibri"/>
            </a:endParaRPr>
          </a:p>
        </p:txBody>
      </p:sp>
      <p:sp>
        <p:nvSpPr>
          <p:cNvPr id="21" name="object 21"/>
          <p:cNvSpPr txBox="1"/>
          <p:nvPr/>
        </p:nvSpPr>
        <p:spPr>
          <a:xfrm>
            <a:off x="4062984" y="1963808"/>
            <a:ext cx="538480" cy="731520"/>
          </a:xfrm>
          <a:prstGeom prst="rect">
            <a:avLst/>
          </a:prstGeom>
          <a:solidFill>
            <a:srgbClr val="009590"/>
          </a:solidFill>
        </p:spPr>
        <p:txBody>
          <a:bodyPr vert="horz" wrap="square" lIns="0" tIns="89535" rIns="0" bIns="0" rtlCol="0">
            <a:spAutoFit/>
          </a:bodyPr>
          <a:lstStyle/>
          <a:p>
            <a:pPr>
              <a:lnSpc>
                <a:spcPct val="100000"/>
              </a:lnSpc>
              <a:spcBef>
                <a:spcPts val="705"/>
              </a:spcBef>
            </a:pPr>
            <a:endParaRPr sz="1200">
              <a:latin typeface="Times New Roman"/>
              <a:cs typeface="Times New Roman"/>
            </a:endParaRPr>
          </a:p>
          <a:p>
            <a:pPr marL="137160">
              <a:lnSpc>
                <a:spcPct val="100000"/>
              </a:lnSpc>
            </a:pPr>
            <a:r>
              <a:rPr sz="1200" spc="-25" dirty="0">
                <a:solidFill>
                  <a:srgbClr val="FFFFFF"/>
                </a:solidFill>
                <a:latin typeface="Calibri"/>
                <a:cs typeface="Calibri"/>
              </a:rPr>
              <a:t>22%</a:t>
            </a:r>
            <a:endParaRPr sz="1200">
              <a:latin typeface="Calibri"/>
              <a:cs typeface="Calibri"/>
            </a:endParaRPr>
          </a:p>
        </p:txBody>
      </p:sp>
      <p:sp>
        <p:nvSpPr>
          <p:cNvPr id="22" name="object 22"/>
          <p:cNvSpPr txBox="1"/>
          <p:nvPr/>
        </p:nvSpPr>
        <p:spPr>
          <a:xfrm>
            <a:off x="1993773" y="5416702"/>
            <a:ext cx="690880" cy="456565"/>
          </a:xfrm>
          <a:prstGeom prst="rect">
            <a:avLst/>
          </a:prstGeom>
        </p:spPr>
        <p:txBody>
          <a:bodyPr vert="horz" wrap="square" lIns="0" tIns="9525" rIns="0" bIns="0" rtlCol="0">
            <a:spAutoFit/>
          </a:bodyPr>
          <a:lstStyle/>
          <a:p>
            <a:pPr marL="159385" marR="5080" indent="-147320">
              <a:lnSpc>
                <a:spcPct val="101699"/>
              </a:lnSpc>
              <a:spcBef>
                <a:spcPts val="75"/>
              </a:spcBef>
            </a:pPr>
            <a:r>
              <a:rPr sz="1400" dirty="0">
                <a:solidFill>
                  <a:srgbClr val="585858"/>
                </a:solidFill>
                <a:latin typeface="Calibri"/>
                <a:cs typeface="Calibri"/>
              </a:rPr>
              <a:t>Feb</a:t>
            </a:r>
            <a:r>
              <a:rPr sz="1400" spc="-20" dirty="0">
                <a:solidFill>
                  <a:srgbClr val="585858"/>
                </a:solidFill>
                <a:latin typeface="Calibri"/>
                <a:cs typeface="Calibri"/>
              </a:rPr>
              <a:t> 2024 </a:t>
            </a:r>
            <a:r>
              <a:rPr sz="1400" spc="-10" dirty="0">
                <a:solidFill>
                  <a:srgbClr val="585858"/>
                </a:solidFill>
                <a:latin typeface="Calibri"/>
                <a:cs typeface="Calibri"/>
              </a:rPr>
              <a:t>(S11)</a:t>
            </a:r>
            <a:endParaRPr sz="1400">
              <a:latin typeface="Calibri"/>
              <a:cs typeface="Calibri"/>
            </a:endParaRPr>
          </a:p>
        </p:txBody>
      </p:sp>
      <p:sp>
        <p:nvSpPr>
          <p:cNvPr id="23" name="object 23"/>
          <p:cNvSpPr txBox="1"/>
          <p:nvPr/>
        </p:nvSpPr>
        <p:spPr>
          <a:xfrm>
            <a:off x="2996310" y="5416702"/>
            <a:ext cx="678815" cy="456565"/>
          </a:xfrm>
          <a:prstGeom prst="rect">
            <a:avLst/>
          </a:prstGeom>
        </p:spPr>
        <p:txBody>
          <a:bodyPr vert="horz" wrap="square" lIns="0" tIns="9525" rIns="0" bIns="0" rtlCol="0">
            <a:spAutoFit/>
          </a:bodyPr>
          <a:lstStyle/>
          <a:p>
            <a:pPr marL="153670" marR="5080" indent="-141605">
              <a:lnSpc>
                <a:spcPct val="101699"/>
              </a:lnSpc>
              <a:spcBef>
                <a:spcPts val="75"/>
              </a:spcBef>
            </a:pPr>
            <a:r>
              <a:rPr sz="1400" dirty="0">
                <a:solidFill>
                  <a:srgbClr val="585858"/>
                </a:solidFill>
                <a:latin typeface="Calibri"/>
                <a:cs typeface="Calibri"/>
              </a:rPr>
              <a:t>Oct</a:t>
            </a:r>
            <a:r>
              <a:rPr sz="1400" spc="-20" dirty="0">
                <a:solidFill>
                  <a:srgbClr val="585858"/>
                </a:solidFill>
                <a:latin typeface="Calibri"/>
                <a:cs typeface="Calibri"/>
              </a:rPr>
              <a:t> 2024 (S15)</a:t>
            </a:r>
            <a:endParaRPr sz="1400">
              <a:latin typeface="Calibri"/>
              <a:cs typeface="Calibri"/>
            </a:endParaRPr>
          </a:p>
        </p:txBody>
      </p:sp>
      <p:sp>
        <p:nvSpPr>
          <p:cNvPr id="24" name="object 24"/>
          <p:cNvSpPr txBox="1"/>
          <p:nvPr/>
        </p:nvSpPr>
        <p:spPr>
          <a:xfrm>
            <a:off x="3982592" y="5416702"/>
            <a:ext cx="700405" cy="456565"/>
          </a:xfrm>
          <a:prstGeom prst="rect">
            <a:avLst/>
          </a:prstGeom>
        </p:spPr>
        <p:txBody>
          <a:bodyPr vert="horz" wrap="square" lIns="0" tIns="9525" rIns="0" bIns="0" rtlCol="0">
            <a:spAutoFit/>
          </a:bodyPr>
          <a:lstStyle/>
          <a:p>
            <a:pPr marL="164465" marR="5080" indent="-152400">
              <a:lnSpc>
                <a:spcPct val="101699"/>
              </a:lnSpc>
              <a:spcBef>
                <a:spcPts val="75"/>
              </a:spcBef>
            </a:pPr>
            <a:r>
              <a:rPr sz="1400" dirty="0">
                <a:solidFill>
                  <a:srgbClr val="585858"/>
                </a:solidFill>
                <a:latin typeface="Calibri"/>
                <a:cs typeface="Calibri"/>
              </a:rPr>
              <a:t>Dec</a:t>
            </a:r>
            <a:r>
              <a:rPr sz="1400" spc="-5" dirty="0">
                <a:solidFill>
                  <a:srgbClr val="585858"/>
                </a:solidFill>
                <a:latin typeface="Calibri"/>
                <a:cs typeface="Calibri"/>
              </a:rPr>
              <a:t> </a:t>
            </a:r>
            <a:r>
              <a:rPr sz="1400" spc="-20" dirty="0">
                <a:solidFill>
                  <a:srgbClr val="585858"/>
                </a:solidFill>
                <a:latin typeface="Calibri"/>
                <a:cs typeface="Calibri"/>
              </a:rPr>
              <a:t>2024 </a:t>
            </a:r>
            <a:r>
              <a:rPr sz="1400" spc="-10" dirty="0">
                <a:solidFill>
                  <a:srgbClr val="585858"/>
                </a:solidFill>
                <a:latin typeface="Calibri"/>
                <a:cs typeface="Calibri"/>
              </a:rPr>
              <a:t>(S16)</a:t>
            </a:r>
            <a:endParaRPr sz="1400">
              <a:latin typeface="Calibri"/>
              <a:cs typeface="Calibri"/>
            </a:endParaRPr>
          </a:p>
        </p:txBody>
      </p:sp>
      <p:sp>
        <p:nvSpPr>
          <p:cNvPr id="25" name="object 25"/>
          <p:cNvSpPr/>
          <p:nvPr/>
        </p:nvSpPr>
        <p:spPr>
          <a:xfrm>
            <a:off x="397446" y="2340705"/>
            <a:ext cx="83820" cy="83820"/>
          </a:xfrm>
          <a:custGeom>
            <a:avLst/>
            <a:gdLst/>
            <a:ahLst/>
            <a:cxnLst/>
            <a:rect l="l" t="t" r="r" b="b"/>
            <a:pathLst>
              <a:path w="83820" h="83819">
                <a:moveTo>
                  <a:pt x="83724" y="0"/>
                </a:moveTo>
                <a:lnTo>
                  <a:pt x="0" y="0"/>
                </a:lnTo>
                <a:lnTo>
                  <a:pt x="0" y="83724"/>
                </a:lnTo>
                <a:lnTo>
                  <a:pt x="83724" y="83724"/>
                </a:lnTo>
                <a:lnTo>
                  <a:pt x="83724" y="0"/>
                </a:lnTo>
                <a:close/>
              </a:path>
            </a:pathLst>
          </a:custGeom>
          <a:solidFill>
            <a:srgbClr val="009590"/>
          </a:solidFill>
        </p:spPr>
        <p:txBody>
          <a:bodyPr wrap="square" lIns="0" tIns="0" rIns="0" bIns="0" rtlCol="0"/>
          <a:lstStyle/>
          <a:p>
            <a:endParaRPr/>
          </a:p>
        </p:txBody>
      </p:sp>
      <p:sp>
        <p:nvSpPr>
          <p:cNvPr id="26" name="object 26"/>
          <p:cNvSpPr txBox="1"/>
          <p:nvPr/>
        </p:nvSpPr>
        <p:spPr>
          <a:xfrm>
            <a:off x="505764" y="2261361"/>
            <a:ext cx="91884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Strongly</a:t>
            </a:r>
            <a:r>
              <a:rPr sz="1200" spc="-15" dirty="0">
                <a:solidFill>
                  <a:srgbClr val="585858"/>
                </a:solidFill>
                <a:latin typeface="Calibri"/>
                <a:cs typeface="Calibri"/>
              </a:rPr>
              <a:t> </a:t>
            </a:r>
            <a:r>
              <a:rPr sz="1200" spc="-10" dirty="0">
                <a:solidFill>
                  <a:srgbClr val="585858"/>
                </a:solidFill>
                <a:latin typeface="Calibri"/>
                <a:cs typeface="Calibri"/>
              </a:rPr>
              <a:t>agree</a:t>
            </a:r>
            <a:endParaRPr sz="1200">
              <a:latin typeface="Calibri"/>
              <a:cs typeface="Calibri"/>
            </a:endParaRPr>
          </a:p>
        </p:txBody>
      </p:sp>
      <p:sp>
        <p:nvSpPr>
          <p:cNvPr id="27" name="object 27"/>
          <p:cNvSpPr/>
          <p:nvPr/>
        </p:nvSpPr>
        <p:spPr>
          <a:xfrm>
            <a:off x="397446" y="2970117"/>
            <a:ext cx="83820" cy="83820"/>
          </a:xfrm>
          <a:custGeom>
            <a:avLst/>
            <a:gdLst/>
            <a:ahLst/>
            <a:cxnLst/>
            <a:rect l="l" t="t" r="r" b="b"/>
            <a:pathLst>
              <a:path w="83820" h="83819">
                <a:moveTo>
                  <a:pt x="83724" y="0"/>
                </a:moveTo>
                <a:lnTo>
                  <a:pt x="0" y="0"/>
                </a:lnTo>
                <a:lnTo>
                  <a:pt x="0" y="83724"/>
                </a:lnTo>
                <a:lnTo>
                  <a:pt x="83724" y="83724"/>
                </a:lnTo>
                <a:lnTo>
                  <a:pt x="83724" y="0"/>
                </a:lnTo>
                <a:close/>
              </a:path>
            </a:pathLst>
          </a:custGeom>
          <a:solidFill>
            <a:srgbClr val="6CD4CE"/>
          </a:solidFill>
        </p:spPr>
        <p:txBody>
          <a:bodyPr wrap="square" lIns="0" tIns="0" rIns="0" bIns="0" rtlCol="0"/>
          <a:lstStyle/>
          <a:p>
            <a:endParaRPr/>
          </a:p>
        </p:txBody>
      </p:sp>
      <p:sp>
        <p:nvSpPr>
          <p:cNvPr id="28" name="object 28"/>
          <p:cNvSpPr txBox="1"/>
          <p:nvPr/>
        </p:nvSpPr>
        <p:spPr>
          <a:xfrm>
            <a:off x="505764" y="2890773"/>
            <a:ext cx="39116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Agree</a:t>
            </a:r>
            <a:endParaRPr sz="1200">
              <a:latin typeface="Calibri"/>
              <a:cs typeface="Calibri"/>
            </a:endParaRPr>
          </a:p>
        </p:txBody>
      </p:sp>
      <p:sp>
        <p:nvSpPr>
          <p:cNvPr id="29" name="object 29"/>
          <p:cNvSpPr/>
          <p:nvPr/>
        </p:nvSpPr>
        <p:spPr>
          <a:xfrm>
            <a:off x="397446" y="3599402"/>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E7E6E6"/>
          </a:solidFill>
        </p:spPr>
        <p:txBody>
          <a:bodyPr wrap="square" lIns="0" tIns="0" rIns="0" bIns="0" rtlCol="0"/>
          <a:lstStyle/>
          <a:p>
            <a:endParaRPr/>
          </a:p>
        </p:txBody>
      </p:sp>
      <p:sp>
        <p:nvSpPr>
          <p:cNvPr id="30" name="object 30"/>
          <p:cNvSpPr txBox="1"/>
          <p:nvPr/>
        </p:nvSpPr>
        <p:spPr>
          <a:xfrm>
            <a:off x="505764" y="3520185"/>
            <a:ext cx="1125855" cy="394970"/>
          </a:xfrm>
          <a:prstGeom prst="rect">
            <a:avLst/>
          </a:prstGeom>
        </p:spPr>
        <p:txBody>
          <a:bodyPr vert="horz" wrap="square" lIns="0" tIns="8890" rIns="0" bIns="0" rtlCol="0">
            <a:spAutoFit/>
          </a:bodyPr>
          <a:lstStyle/>
          <a:p>
            <a:pPr marL="12700" marR="5080">
              <a:lnSpc>
                <a:spcPct val="101899"/>
              </a:lnSpc>
              <a:spcBef>
                <a:spcPts val="70"/>
              </a:spcBef>
            </a:pPr>
            <a:r>
              <a:rPr sz="1200" dirty="0">
                <a:solidFill>
                  <a:srgbClr val="585858"/>
                </a:solidFill>
                <a:latin typeface="Calibri"/>
                <a:cs typeface="Calibri"/>
              </a:rPr>
              <a:t>Neither</a:t>
            </a:r>
            <a:r>
              <a:rPr sz="1200" spc="-30" dirty="0">
                <a:solidFill>
                  <a:srgbClr val="585858"/>
                </a:solidFill>
                <a:latin typeface="Calibri"/>
                <a:cs typeface="Calibri"/>
              </a:rPr>
              <a:t> </a:t>
            </a:r>
            <a:r>
              <a:rPr sz="1200" dirty="0">
                <a:solidFill>
                  <a:srgbClr val="585858"/>
                </a:solidFill>
                <a:latin typeface="Calibri"/>
                <a:cs typeface="Calibri"/>
              </a:rPr>
              <a:t>agree</a:t>
            </a:r>
            <a:r>
              <a:rPr sz="1200" spc="-30" dirty="0">
                <a:solidFill>
                  <a:srgbClr val="585858"/>
                </a:solidFill>
                <a:latin typeface="Calibri"/>
                <a:cs typeface="Calibri"/>
              </a:rPr>
              <a:t> </a:t>
            </a:r>
            <a:r>
              <a:rPr sz="1200" spc="-25" dirty="0">
                <a:solidFill>
                  <a:srgbClr val="585858"/>
                </a:solidFill>
                <a:latin typeface="Calibri"/>
                <a:cs typeface="Calibri"/>
              </a:rPr>
              <a:t>nor </a:t>
            </a:r>
            <a:r>
              <a:rPr sz="1200" spc="-10" dirty="0">
                <a:solidFill>
                  <a:srgbClr val="585858"/>
                </a:solidFill>
                <a:latin typeface="Calibri"/>
                <a:cs typeface="Calibri"/>
              </a:rPr>
              <a:t>disagree</a:t>
            </a:r>
            <a:endParaRPr sz="1200">
              <a:latin typeface="Calibri"/>
              <a:cs typeface="Calibri"/>
            </a:endParaRPr>
          </a:p>
        </p:txBody>
      </p:sp>
      <p:sp>
        <p:nvSpPr>
          <p:cNvPr id="31" name="object 31"/>
          <p:cNvSpPr/>
          <p:nvPr/>
        </p:nvSpPr>
        <p:spPr>
          <a:xfrm>
            <a:off x="397446" y="4228687"/>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FF9999"/>
          </a:solidFill>
        </p:spPr>
        <p:txBody>
          <a:bodyPr wrap="square" lIns="0" tIns="0" rIns="0" bIns="0" rtlCol="0"/>
          <a:lstStyle/>
          <a:p>
            <a:endParaRPr/>
          </a:p>
        </p:txBody>
      </p:sp>
      <p:sp>
        <p:nvSpPr>
          <p:cNvPr id="32" name="object 32"/>
          <p:cNvSpPr txBox="1"/>
          <p:nvPr/>
        </p:nvSpPr>
        <p:spPr>
          <a:xfrm>
            <a:off x="505764" y="4149293"/>
            <a:ext cx="563245"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Disagree</a:t>
            </a:r>
            <a:endParaRPr sz="1200">
              <a:latin typeface="Calibri"/>
              <a:cs typeface="Calibri"/>
            </a:endParaRPr>
          </a:p>
        </p:txBody>
      </p:sp>
      <p:sp>
        <p:nvSpPr>
          <p:cNvPr id="33" name="object 33"/>
          <p:cNvSpPr/>
          <p:nvPr/>
        </p:nvSpPr>
        <p:spPr>
          <a:xfrm>
            <a:off x="397446" y="4857972"/>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F90000"/>
          </a:solidFill>
        </p:spPr>
        <p:txBody>
          <a:bodyPr wrap="square" lIns="0" tIns="0" rIns="0" bIns="0" rtlCol="0"/>
          <a:lstStyle/>
          <a:p>
            <a:endParaRPr/>
          </a:p>
        </p:txBody>
      </p:sp>
      <p:sp>
        <p:nvSpPr>
          <p:cNvPr id="34" name="object 34"/>
          <p:cNvSpPr txBox="1"/>
          <p:nvPr/>
        </p:nvSpPr>
        <p:spPr>
          <a:xfrm>
            <a:off x="505764" y="4779391"/>
            <a:ext cx="10947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Strongly</a:t>
            </a:r>
            <a:r>
              <a:rPr sz="1200" spc="-25" dirty="0">
                <a:solidFill>
                  <a:srgbClr val="585858"/>
                </a:solidFill>
                <a:latin typeface="Calibri"/>
                <a:cs typeface="Calibri"/>
              </a:rPr>
              <a:t> </a:t>
            </a:r>
            <a:r>
              <a:rPr sz="1200" spc="-10" dirty="0">
                <a:solidFill>
                  <a:srgbClr val="585858"/>
                </a:solidFill>
                <a:latin typeface="Calibri"/>
                <a:cs typeface="Calibri"/>
              </a:rPr>
              <a:t>disagree</a:t>
            </a:r>
            <a:endParaRPr sz="1200">
              <a:latin typeface="Calibri"/>
              <a:cs typeface="Calibri"/>
            </a:endParaRPr>
          </a:p>
        </p:txBody>
      </p:sp>
      <p:sp>
        <p:nvSpPr>
          <p:cNvPr id="35" name="object 35"/>
          <p:cNvSpPr/>
          <p:nvPr/>
        </p:nvSpPr>
        <p:spPr>
          <a:xfrm>
            <a:off x="397446" y="5487384"/>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5C5B5A"/>
          </a:solidFill>
        </p:spPr>
        <p:txBody>
          <a:bodyPr wrap="square" lIns="0" tIns="0" rIns="0" bIns="0" rtlCol="0"/>
          <a:lstStyle/>
          <a:p>
            <a:endParaRPr/>
          </a:p>
        </p:txBody>
      </p:sp>
      <p:sp>
        <p:nvSpPr>
          <p:cNvPr id="36" name="object 36"/>
          <p:cNvSpPr txBox="1"/>
          <p:nvPr/>
        </p:nvSpPr>
        <p:spPr>
          <a:xfrm>
            <a:off x="505764" y="5408803"/>
            <a:ext cx="1055370" cy="394335"/>
          </a:xfrm>
          <a:prstGeom prst="rect">
            <a:avLst/>
          </a:prstGeom>
        </p:spPr>
        <p:txBody>
          <a:bodyPr vert="horz" wrap="square" lIns="0" tIns="9525" rIns="0" bIns="0" rtlCol="0">
            <a:spAutoFit/>
          </a:bodyPr>
          <a:lstStyle/>
          <a:p>
            <a:pPr marL="12700" marR="5080">
              <a:lnSpc>
                <a:spcPct val="101699"/>
              </a:lnSpc>
              <a:spcBef>
                <a:spcPts val="75"/>
              </a:spcBef>
            </a:pPr>
            <a:r>
              <a:rPr sz="1200" dirty="0">
                <a:solidFill>
                  <a:srgbClr val="585858"/>
                </a:solidFill>
                <a:latin typeface="Calibri"/>
                <a:cs typeface="Calibri"/>
              </a:rPr>
              <a:t>Don't</a:t>
            </a:r>
            <a:r>
              <a:rPr sz="1200" spc="-30" dirty="0">
                <a:solidFill>
                  <a:srgbClr val="585858"/>
                </a:solidFill>
                <a:latin typeface="Calibri"/>
                <a:cs typeface="Calibri"/>
              </a:rPr>
              <a:t> </a:t>
            </a:r>
            <a:r>
              <a:rPr sz="1200" dirty="0">
                <a:solidFill>
                  <a:srgbClr val="585858"/>
                </a:solidFill>
                <a:latin typeface="Calibri"/>
                <a:cs typeface="Calibri"/>
              </a:rPr>
              <a:t>know</a:t>
            </a:r>
            <a:r>
              <a:rPr sz="1200" spc="-20" dirty="0">
                <a:solidFill>
                  <a:srgbClr val="585858"/>
                </a:solidFill>
                <a:latin typeface="Calibri"/>
                <a:cs typeface="Calibri"/>
              </a:rPr>
              <a:t> </a:t>
            </a:r>
            <a:r>
              <a:rPr sz="1200" spc="-50" dirty="0">
                <a:solidFill>
                  <a:srgbClr val="585858"/>
                </a:solidFill>
                <a:latin typeface="Calibri"/>
                <a:cs typeface="Calibri"/>
              </a:rPr>
              <a:t>/ </a:t>
            </a:r>
            <a:r>
              <a:rPr sz="1200" dirty="0">
                <a:solidFill>
                  <a:srgbClr val="585858"/>
                </a:solidFill>
                <a:latin typeface="Calibri"/>
                <a:cs typeface="Calibri"/>
              </a:rPr>
              <a:t>Prefer</a:t>
            </a:r>
            <a:r>
              <a:rPr sz="1200" spc="-20" dirty="0">
                <a:solidFill>
                  <a:srgbClr val="585858"/>
                </a:solidFill>
                <a:latin typeface="Calibri"/>
                <a:cs typeface="Calibri"/>
              </a:rPr>
              <a:t> </a:t>
            </a:r>
            <a:r>
              <a:rPr sz="1200" dirty="0">
                <a:solidFill>
                  <a:srgbClr val="585858"/>
                </a:solidFill>
                <a:latin typeface="Calibri"/>
                <a:cs typeface="Calibri"/>
              </a:rPr>
              <a:t>not</a:t>
            </a:r>
            <a:r>
              <a:rPr sz="1200" spc="-15" dirty="0">
                <a:solidFill>
                  <a:srgbClr val="585858"/>
                </a:solidFill>
                <a:latin typeface="Calibri"/>
                <a:cs typeface="Calibri"/>
              </a:rPr>
              <a:t> </a:t>
            </a:r>
            <a:r>
              <a:rPr sz="1200" dirty="0">
                <a:solidFill>
                  <a:srgbClr val="585858"/>
                </a:solidFill>
                <a:latin typeface="Calibri"/>
                <a:cs typeface="Calibri"/>
              </a:rPr>
              <a:t>to</a:t>
            </a:r>
            <a:r>
              <a:rPr sz="1200" spc="-20" dirty="0">
                <a:solidFill>
                  <a:srgbClr val="585858"/>
                </a:solidFill>
                <a:latin typeface="Calibri"/>
                <a:cs typeface="Calibri"/>
              </a:rPr>
              <a:t> </a:t>
            </a:r>
            <a:r>
              <a:rPr sz="1200" spc="-25" dirty="0">
                <a:solidFill>
                  <a:srgbClr val="585858"/>
                </a:solidFill>
                <a:latin typeface="Calibri"/>
                <a:cs typeface="Calibri"/>
              </a:rPr>
              <a:t>say</a:t>
            </a:r>
            <a:endParaRPr sz="1200">
              <a:latin typeface="Calibri"/>
              <a:cs typeface="Calibri"/>
            </a:endParaRPr>
          </a:p>
        </p:txBody>
      </p:sp>
      <p:sp>
        <p:nvSpPr>
          <p:cNvPr id="37" name="object 37"/>
          <p:cNvSpPr txBox="1"/>
          <p:nvPr/>
        </p:nvSpPr>
        <p:spPr>
          <a:xfrm>
            <a:off x="5947664" y="1644776"/>
            <a:ext cx="2066289" cy="223520"/>
          </a:xfrm>
          <a:prstGeom prst="rect">
            <a:avLst/>
          </a:prstGeom>
        </p:spPr>
        <p:txBody>
          <a:bodyPr vert="horz" wrap="square" lIns="0" tIns="12065" rIns="0" bIns="0" rtlCol="0">
            <a:spAutoFit/>
          </a:bodyPr>
          <a:lstStyle/>
          <a:p>
            <a:pPr marL="12700">
              <a:lnSpc>
                <a:spcPct val="100000"/>
              </a:lnSpc>
              <a:spcBef>
                <a:spcPts val="95"/>
              </a:spcBef>
            </a:pPr>
            <a:r>
              <a:rPr sz="1300" b="1" dirty="0">
                <a:solidFill>
                  <a:srgbClr val="5C5B5A"/>
                </a:solidFill>
                <a:latin typeface="Arial"/>
                <a:cs typeface="Arial"/>
              </a:rPr>
              <a:t>I</a:t>
            </a:r>
            <a:r>
              <a:rPr sz="1300" b="1" spc="-30" dirty="0">
                <a:solidFill>
                  <a:srgbClr val="5C5B5A"/>
                </a:solidFill>
                <a:latin typeface="Arial"/>
                <a:cs typeface="Arial"/>
              </a:rPr>
              <a:t> </a:t>
            </a:r>
            <a:r>
              <a:rPr sz="1300" b="1" dirty="0">
                <a:solidFill>
                  <a:srgbClr val="5C5B5A"/>
                </a:solidFill>
                <a:latin typeface="Arial"/>
                <a:cs typeface="Arial"/>
              </a:rPr>
              <a:t>am</a:t>
            </a:r>
            <a:r>
              <a:rPr sz="1300" b="1" spc="-20" dirty="0">
                <a:solidFill>
                  <a:srgbClr val="5C5B5A"/>
                </a:solidFill>
                <a:latin typeface="Arial"/>
                <a:cs typeface="Arial"/>
              </a:rPr>
              <a:t> </a:t>
            </a:r>
            <a:r>
              <a:rPr sz="1300" b="1" dirty="0">
                <a:solidFill>
                  <a:srgbClr val="5C5B5A"/>
                </a:solidFill>
                <a:latin typeface="Arial"/>
                <a:cs typeface="Arial"/>
              </a:rPr>
              <a:t>satisfied</a:t>
            </a:r>
            <a:r>
              <a:rPr sz="1300" b="1" spc="10" dirty="0">
                <a:solidFill>
                  <a:srgbClr val="5C5B5A"/>
                </a:solidFill>
                <a:latin typeface="Arial"/>
                <a:cs typeface="Arial"/>
              </a:rPr>
              <a:t> </a:t>
            </a:r>
            <a:r>
              <a:rPr sz="1300" b="1" dirty="0">
                <a:solidFill>
                  <a:srgbClr val="5C5B5A"/>
                </a:solidFill>
                <a:latin typeface="Arial"/>
                <a:cs typeface="Arial"/>
              </a:rPr>
              <a:t>with</a:t>
            </a:r>
            <a:r>
              <a:rPr sz="1300" b="1" spc="-30" dirty="0">
                <a:solidFill>
                  <a:srgbClr val="5C5B5A"/>
                </a:solidFill>
                <a:latin typeface="Arial"/>
                <a:cs typeface="Arial"/>
              </a:rPr>
              <a:t> </a:t>
            </a:r>
            <a:r>
              <a:rPr sz="1300" b="1" dirty="0">
                <a:solidFill>
                  <a:srgbClr val="5C5B5A"/>
                </a:solidFill>
                <a:latin typeface="Arial"/>
                <a:cs typeface="Arial"/>
              </a:rPr>
              <a:t>my</a:t>
            </a:r>
            <a:r>
              <a:rPr sz="1300" b="1" spc="-30" dirty="0">
                <a:solidFill>
                  <a:srgbClr val="5C5B5A"/>
                </a:solidFill>
                <a:latin typeface="Arial"/>
                <a:cs typeface="Arial"/>
              </a:rPr>
              <a:t> </a:t>
            </a:r>
            <a:r>
              <a:rPr sz="1300" b="1" spc="-25" dirty="0">
                <a:solidFill>
                  <a:srgbClr val="5C5B5A"/>
                </a:solidFill>
                <a:latin typeface="Arial"/>
                <a:cs typeface="Arial"/>
              </a:rPr>
              <a:t>pay</a:t>
            </a:r>
            <a:endParaRPr sz="1300">
              <a:latin typeface="Arial"/>
              <a:cs typeface="Arial"/>
            </a:endParaRPr>
          </a:p>
        </p:txBody>
      </p:sp>
      <p:grpSp>
        <p:nvGrpSpPr>
          <p:cNvPr id="38" name="object 38"/>
          <p:cNvGrpSpPr/>
          <p:nvPr/>
        </p:nvGrpSpPr>
        <p:grpSpPr>
          <a:xfrm>
            <a:off x="5363781" y="1958594"/>
            <a:ext cx="2999740" cy="3370579"/>
            <a:chOff x="5363781" y="1958594"/>
            <a:chExt cx="2999740" cy="3370579"/>
          </a:xfrm>
        </p:grpSpPr>
        <p:sp>
          <p:nvSpPr>
            <p:cNvPr id="39" name="object 39"/>
            <p:cNvSpPr/>
            <p:nvPr/>
          </p:nvSpPr>
          <p:spPr>
            <a:xfrm>
              <a:off x="5597652" y="5289803"/>
              <a:ext cx="2531745" cy="34925"/>
            </a:xfrm>
            <a:custGeom>
              <a:avLst/>
              <a:gdLst/>
              <a:ahLst/>
              <a:cxnLst/>
              <a:rect l="l" t="t" r="r" b="b"/>
              <a:pathLst>
                <a:path w="2531745" h="34925">
                  <a:moveTo>
                    <a:pt x="537972" y="0"/>
                  </a:moveTo>
                  <a:lnTo>
                    <a:pt x="0" y="0"/>
                  </a:lnTo>
                  <a:lnTo>
                    <a:pt x="0" y="34417"/>
                  </a:lnTo>
                  <a:lnTo>
                    <a:pt x="537972" y="34417"/>
                  </a:lnTo>
                  <a:lnTo>
                    <a:pt x="537972" y="0"/>
                  </a:lnTo>
                  <a:close/>
                </a:path>
                <a:path w="2531745" h="34925">
                  <a:moveTo>
                    <a:pt x="2531364" y="1524"/>
                  </a:moveTo>
                  <a:lnTo>
                    <a:pt x="1993392" y="1524"/>
                  </a:lnTo>
                  <a:lnTo>
                    <a:pt x="1993392" y="34417"/>
                  </a:lnTo>
                  <a:lnTo>
                    <a:pt x="2531364" y="34417"/>
                  </a:lnTo>
                  <a:lnTo>
                    <a:pt x="2531364" y="1524"/>
                  </a:lnTo>
                  <a:close/>
                </a:path>
              </a:pathLst>
            </a:custGeom>
            <a:solidFill>
              <a:srgbClr val="5C5B5A"/>
            </a:solidFill>
          </p:spPr>
          <p:txBody>
            <a:bodyPr wrap="square" lIns="0" tIns="0" rIns="0" bIns="0" rtlCol="0"/>
            <a:lstStyle/>
            <a:p>
              <a:endParaRPr/>
            </a:p>
          </p:txBody>
        </p:sp>
        <p:sp>
          <p:nvSpPr>
            <p:cNvPr id="40" name="object 40"/>
            <p:cNvSpPr/>
            <p:nvPr/>
          </p:nvSpPr>
          <p:spPr>
            <a:xfrm>
              <a:off x="6594348" y="5021579"/>
              <a:ext cx="1534795" cy="302895"/>
            </a:xfrm>
            <a:custGeom>
              <a:avLst/>
              <a:gdLst/>
              <a:ahLst/>
              <a:cxnLst/>
              <a:rect l="l" t="t" r="r" b="b"/>
              <a:pathLst>
                <a:path w="1534795" h="302895">
                  <a:moveTo>
                    <a:pt x="537972" y="0"/>
                  </a:moveTo>
                  <a:lnTo>
                    <a:pt x="0" y="0"/>
                  </a:lnTo>
                  <a:lnTo>
                    <a:pt x="0" y="302641"/>
                  </a:lnTo>
                  <a:lnTo>
                    <a:pt x="537972" y="302641"/>
                  </a:lnTo>
                  <a:lnTo>
                    <a:pt x="537972" y="0"/>
                  </a:lnTo>
                  <a:close/>
                </a:path>
                <a:path w="1534795" h="302895">
                  <a:moveTo>
                    <a:pt x="1534668" y="3048"/>
                  </a:moveTo>
                  <a:lnTo>
                    <a:pt x="996696" y="3048"/>
                  </a:lnTo>
                  <a:lnTo>
                    <a:pt x="996696" y="269748"/>
                  </a:lnTo>
                  <a:lnTo>
                    <a:pt x="1534668" y="269748"/>
                  </a:lnTo>
                  <a:lnTo>
                    <a:pt x="1534668" y="3048"/>
                  </a:lnTo>
                  <a:close/>
                </a:path>
              </a:pathLst>
            </a:custGeom>
            <a:solidFill>
              <a:srgbClr val="F90000"/>
            </a:solidFill>
          </p:spPr>
          <p:txBody>
            <a:bodyPr wrap="square" lIns="0" tIns="0" rIns="0" bIns="0" rtlCol="0"/>
            <a:lstStyle/>
            <a:p>
              <a:endParaRPr/>
            </a:p>
          </p:txBody>
        </p:sp>
        <p:sp>
          <p:nvSpPr>
            <p:cNvPr id="41" name="object 41"/>
            <p:cNvSpPr/>
            <p:nvPr/>
          </p:nvSpPr>
          <p:spPr>
            <a:xfrm>
              <a:off x="6594348" y="4347971"/>
              <a:ext cx="1534795" cy="676910"/>
            </a:xfrm>
            <a:custGeom>
              <a:avLst/>
              <a:gdLst/>
              <a:ahLst/>
              <a:cxnLst/>
              <a:rect l="l" t="t" r="r" b="b"/>
              <a:pathLst>
                <a:path w="1534795" h="676910">
                  <a:moveTo>
                    <a:pt x="537972" y="0"/>
                  </a:moveTo>
                  <a:lnTo>
                    <a:pt x="0" y="0"/>
                  </a:lnTo>
                  <a:lnTo>
                    <a:pt x="0" y="673608"/>
                  </a:lnTo>
                  <a:lnTo>
                    <a:pt x="537972" y="673608"/>
                  </a:lnTo>
                  <a:lnTo>
                    <a:pt x="537972" y="0"/>
                  </a:lnTo>
                  <a:close/>
                </a:path>
                <a:path w="1534795" h="676910">
                  <a:moveTo>
                    <a:pt x="1534668" y="42672"/>
                  </a:moveTo>
                  <a:lnTo>
                    <a:pt x="996696" y="42672"/>
                  </a:lnTo>
                  <a:lnTo>
                    <a:pt x="996696" y="676656"/>
                  </a:lnTo>
                  <a:lnTo>
                    <a:pt x="1534668" y="676656"/>
                  </a:lnTo>
                  <a:lnTo>
                    <a:pt x="1534668" y="42672"/>
                  </a:lnTo>
                  <a:close/>
                </a:path>
              </a:pathLst>
            </a:custGeom>
            <a:solidFill>
              <a:srgbClr val="FF9999"/>
            </a:solidFill>
          </p:spPr>
          <p:txBody>
            <a:bodyPr wrap="square" lIns="0" tIns="0" rIns="0" bIns="0" rtlCol="0"/>
            <a:lstStyle/>
            <a:p>
              <a:endParaRPr/>
            </a:p>
          </p:txBody>
        </p:sp>
        <p:sp>
          <p:nvSpPr>
            <p:cNvPr id="42" name="object 42"/>
            <p:cNvSpPr/>
            <p:nvPr/>
          </p:nvSpPr>
          <p:spPr>
            <a:xfrm>
              <a:off x="6594348" y="3592067"/>
              <a:ext cx="1534795" cy="798830"/>
            </a:xfrm>
            <a:custGeom>
              <a:avLst/>
              <a:gdLst/>
              <a:ahLst/>
              <a:cxnLst/>
              <a:rect l="l" t="t" r="r" b="b"/>
              <a:pathLst>
                <a:path w="1534795" h="798829">
                  <a:moveTo>
                    <a:pt x="537972" y="48768"/>
                  </a:moveTo>
                  <a:lnTo>
                    <a:pt x="0" y="48768"/>
                  </a:lnTo>
                  <a:lnTo>
                    <a:pt x="0" y="755904"/>
                  </a:lnTo>
                  <a:lnTo>
                    <a:pt x="537972" y="755904"/>
                  </a:lnTo>
                  <a:lnTo>
                    <a:pt x="537972" y="48768"/>
                  </a:lnTo>
                  <a:close/>
                </a:path>
                <a:path w="1534795" h="798829">
                  <a:moveTo>
                    <a:pt x="1534668" y="0"/>
                  </a:moveTo>
                  <a:lnTo>
                    <a:pt x="996696" y="0"/>
                  </a:lnTo>
                  <a:lnTo>
                    <a:pt x="996696" y="798576"/>
                  </a:lnTo>
                  <a:lnTo>
                    <a:pt x="1534668" y="798576"/>
                  </a:lnTo>
                  <a:lnTo>
                    <a:pt x="1534668" y="0"/>
                  </a:lnTo>
                  <a:close/>
                </a:path>
              </a:pathLst>
            </a:custGeom>
            <a:solidFill>
              <a:srgbClr val="E7E6E6"/>
            </a:solidFill>
          </p:spPr>
          <p:txBody>
            <a:bodyPr wrap="square" lIns="0" tIns="0" rIns="0" bIns="0" rtlCol="0"/>
            <a:lstStyle/>
            <a:p>
              <a:endParaRPr/>
            </a:p>
          </p:txBody>
        </p:sp>
        <p:sp>
          <p:nvSpPr>
            <p:cNvPr id="43" name="object 43"/>
            <p:cNvSpPr/>
            <p:nvPr/>
          </p:nvSpPr>
          <p:spPr>
            <a:xfrm>
              <a:off x="6594348" y="2429255"/>
              <a:ext cx="1534795" cy="1211580"/>
            </a:xfrm>
            <a:custGeom>
              <a:avLst/>
              <a:gdLst/>
              <a:ahLst/>
              <a:cxnLst/>
              <a:rect l="l" t="t" r="r" b="b"/>
              <a:pathLst>
                <a:path w="1534795" h="1211579">
                  <a:moveTo>
                    <a:pt x="537972" y="0"/>
                  </a:moveTo>
                  <a:lnTo>
                    <a:pt x="0" y="0"/>
                  </a:lnTo>
                  <a:lnTo>
                    <a:pt x="0" y="1211580"/>
                  </a:lnTo>
                  <a:lnTo>
                    <a:pt x="537972" y="1211580"/>
                  </a:lnTo>
                  <a:lnTo>
                    <a:pt x="537972" y="0"/>
                  </a:lnTo>
                  <a:close/>
                </a:path>
                <a:path w="1534795" h="1211579">
                  <a:moveTo>
                    <a:pt x="1534668" y="28956"/>
                  </a:moveTo>
                  <a:lnTo>
                    <a:pt x="996696" y="28956"/>
                  </a:lnTo>
                  <a:lnTo>
                    <a:pt x="996696" y="1162812"/>
                  </a:lnTo>
                  <a:lnTo>
                    <a:pt x="1534668" y="1162812"/>
                  </a:lnTo>
                  <a:lnTo>
                    <a:pt x="1534668" y="28956"/>
                  </a:lnTo>
                  <a:close/>
                </a:path>
              </a:pathLst>
            </a:custGeom>
            <a:solidFill>
              <a:srgbClr val="6CD4CE"/>
            </a:solidFill>
          </p:spPr>
          <p:txBody>
            <a:bodyPr wrap="square" lIns="0" tIns="0" rIns="0" bIns="0" rtlCol="0"/>
            <a:lstStyle/>
            <a:p>
              <a:endParaRPr/>
            </a:p>
          </p:txBody>
        </p:sp>
        <p:sp>
          <p:nvSpPr>
            <p:cNvPr id="44" name="object 44"/>
            <p:cNvSpPr/>
            <p:nvPr/>
          </p:nvSpPr>
          <p:spPr>
            <a:xfrm>
              <a:off x="6594348" y="1958593"/>
              <a:ext cx="1534795" cy="499745"/>
            </a:xfrm>
            <a:custGeom>
              <a:avLst/>
              <a:gdLst/>
              <a:ahLst/>
              <a:cxnLst/>
              <a:rect l="l" t="t" r="r" b="b"/>
              <a:pathLst>
                <a:path w="1534795" h="499744">
                  <a:moveTo>
                    <a:pt x="537972" y="0"/>
                  </a:moveTo>
                  <a:lnTo>
                    <a:pt x="0" y="0"/>
                  </a:lnTo>
                  <a:lnTo>
                    <a:pt x="0" y="470662"/>
                  </a:lnTo>
                  <a:lnTo>
                    <a:pt x="537972" y="470662"/>
                  </a:lnTo>
                  <a:lnTo>
                    <a:pt x="537972" y="0"/>
                  </a:lnTo>
                  <a:close/>
                </a:path>
                <a:path w="1534795" h="499744">
                  <a:moveTo>
                    <a:pt x="1534668" y="0"/>
                  </a:moveTo>
                  <a:lnTo>
                    <a:pt x="996696" y="0"/>
                  </a:lnTo>
                  <a:lnTo>
                    <a:pt x="996696" y="499618"/>
                  </a:lnTo>
                  <a:lnTo>
                    <a:pt x="1534668" y="499618"/>
                  </a:lnTo>
                  <a:lnTo>
                    <a:pt x="1534668" y="0"/>
                  </a:lnTo>
                  <a:close/>
                </a:path>
              </a:pathLst>
            </a:custGeom>
            <a:solidFill>
              <a:srgbClr val="009590"/>
            </a:solidFill>
          </p:spPr>
          <p:txBody>
            <a:bodyPr wrap="square" lIns="0" tIns="0" rIns="0" bIns="0" rtlCol="0"/>
            <a:lstStyle/>
            <a:p>
              <a:endParaRPr/>
            </a:p>
          </p:txBody>
        </p:sp>
        <p:sp>
          <p:nvSpPr>
            <p:cNvPr id="45" name="object 45"/>
            <p:cNvSpPr/>
            <p:nvPr/>
          </p:nvSpPr>
          <p:spPr>
            <a:xfrm>
              <a:off x="5368544" y="5324221"/>
              <a:ext cx="2990215" cy="0"/>
            </a:xfrm>
            <a:custGeom>
              <a:avLst/>
              <a:gdLst/>
              <a:ahLst/>
              <a:cxnLst/>
              <a:rect l="l" t="t" r="r" b="b"/>
              <a:pathLst>
                <a:path w="2990215">
                  <a:moveTo>
                    <a:pt x="0" y="0"/>
                  </a:moveTo>
                  <a:lnTo>
                    <a:pt x="2989706" y="0"/>
                  </a:lnTo>
                </a:path>
              </a:pathLst>
            </a:custGeom>
            <a:ln w="9525">
              <a:solidFill>
                <a:srgbClr val="D9D9D9"/>
              </a:solidFill>
            </a:ln>
          </p:spPr>
          <p:txBody>
            <a:bodyPr wrap="square" lIns="0" tIns="0" rIns="0" bIns="0" rtlCol="0"/>
            <a:lstStyle/>
            <a:p>
              <a:endParaRPr/>
            </a:p>
          </p:txBody>
        </p:sp>
      </p:grpSp>
      <p:sp>
        <p:nvSpPr>
          <p:cNvPr id="46" name="object 46"/>
          <p:cNvSpPr txBox="1"/>
          <p:nvPr/>
        </p:nvSpPr>
        <p:spPr>
          <a:xfrm>
            <a:off x="6768210" y="5072252"/>
            <a:ext cx="190500"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FFFFFF"/>
                </a:solidFill>
                <a:latin typeface="Calibri"/>
                <a:cs typeface="Calibri"/>
              </a:rPr>
              <a:t>9%</a:t>
            </a:r>
            <a:endParaRPr sz="1050">
              <a:latin typeface="Calibri"/>
              <a:cs typeface="Calibri"/>
            </a:endParaRPr>
          </a:p>
        </p:txBody>
      </p:sp>
      <p:sp>
        <p:nvSpPr>
          <p:cNvPr id="47" name="object 47"/>
          <p:cNvSpPr txBox="1"/>
          <p:nvPr/>
        </p:nvSpPr>
        <p:spPr>
          <a:xfrm>
            <a:off x="7765160" y="5057013"/>
            <a:ext cx="190500"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FFFFFF"/>
                </a:solidFill>
                <a:latin typeface="Calibri"/>
                <a:cs typeface="Calibri"/>
              </a:rPr>
              <a:t>8%</a:t>
            </a:r>
            <a:endParaRPr sz="1050">
              <a:latin typeface="Calibri"/>
              <a:cs typeface="Calibri"/>
            </a:endParaRPr>
          </a:p>
        </p:txBody>
      </p:sp>
      <p:sp>
        <p:nvSpPr>
          <p:cNvPr id="48" name="object 48"/>
          <p:cNvSpPr txBox="1"/>
          <p:nvPr/>
        </p:nvSpPr>
        <p:spPr>
          <a:xfrm>
            <a:off x="6719443" y="4572076"/>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20%</a:t>
            </a:r>
            <a:endParaRPr sz="1200">
              <a:latin typeface="Calibri"/>
              <a:cs typeface="Calibri"/>
            </a:endParaRPr>
          </a:p>
        </p:txBody>
      </p:sp>
      <p:sp>
        <p:nvSpPr>
          <p:cNvPr id="49" name="object 49"/>
          <p:cNvSpPr txBox="1"/>
          <p:nvPr/>
        </p:nvSpPr>
        <p:spPr>
          <a:xfrm>
            <a:off x="7716139" y="45956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19%</a:t>
            </a:r>
            <a:endParaRPr sz="1200">
              <a:latin typeface="Calibri"/>
              <a:cs typeface="Calibri"/>
            </a:endParaRPr>
          </a:p>
        </p:txBody>
      </p:sp>
      <p:sp>
        <p:nvSpPr>
          <p:cNvPr id="50" name="object 50"/>
          <p:cNvSpPr txBox="1"/>
          <p:nvPr/>
        </p:nvSpPr>
        <p:spPr>
          <a:xfrm>
            <a:off x="6719443" y="388239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21%</a:t>
            </a:r>
            <a:endParaRPr sz="1200">
              <a:latin typeface="Calibri"/>
              <a:cs typeface="Calibri"/>
            </a:endParaRPr>
          </a:p>
        </p:txBody>
      </p:sp>
      <p:sp>
        <p:nvSpPr>
          <p:cNvPr id="51" name="object 51"/>
          <p:cNvSpPr txBox="1"/>
          <p:nvPr/>
        </p:nvSpPr>
        <p:spPr>
          <a:xfrm>
            <a:off x="7716139" y="387896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24%</a:t>
            </a:r>
            <a:endParaRPr sz="1200">
              <a:latin typeface="Calibri"/>
              <a:cs typeface="Calibri"/>
            </a:endParaRPr>
          </a:p>
        </p:txBody>
      </p:sp>
      <p:sp>
        <p:nvSpPr>
          <p:cNvPr id="52" name="object 52"/>
          <p:cNvSpPr txBox="1"/>
          <p:nvPr/>
        </p:nvSpPr>
        <p:spPr>
          <a:xfrm>
            <a:off x="6719443" y="2922473"/>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36%</a:t>
            </a:r>
            <a:endParaRPr sz="1200">
              <a:latin typeface="Calibri"/>
              <a:cs typeface="Calibri"/>
            </a:endParaRPr>
          </a:p>
        </p:txBody>
      </p:sp>
      <p:sp>
        <p:nvSpPr>
          <p:cNvPr id="53" name="object 53"/>
          <p:cNvSpPr txBox="1"/>
          <p:nvPr/>
        </p:nvSpPr>
        <p:spPr>
          <a:xfrm>
            <a:off x="7716139" y="291180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34%</a:t>
            </a:r>
            <a:endParaRPr sz="1200">
              <a:latin typeface="Calibri"/>
              <a:cs typeface="Calibri"/>
            </a:endParaRPr>
          </a:p>
        </p:txBody>
      </p:sp>
      <p:graphicFrame>
        <p:nvGraphicFramePr>
          <p:cNvPr id="54" name="object 54"/>
          <p:cNvGraphicFramePr>
            <a:graphicFrameLocks noGrp="1"/>
          </p:cNvGraphicFramePr>
          <p:nvPr/>
        </p:nvGraphicFramePr>
        <p:xfrm>
          <a:off x="5597652" y="1958594"/>
          <a:ext cx="537845" cy="3329940"/>
        </p:xfrm>
        <a:graphic>
          <a:graphicData uri="http://schemas.openxmlformats.org/drawingml/2006/table">
            <a:tbl>
              <a:tblPr firstRow="1" bandRow="1">
                <a:tableStyleId>{2D5ABB26-0587-4C30-8999-92F81FD0307C}</a:tableStyleId>
              </a:tblPr>
              <a:tblGrid>
                <a:gridCol w="537845">
                  <a:extLst>
                    <a:ext uri="{9D8B030D-6E8A-4147-A177-3AD203B41FA5}">
                      <a16:colId xmlns:a16="http://schemas.microsoft.com/office/drawing/2014/main" val="20000"/>
                    </a:ext>
                  </a:extLst>
                </a:gridCol>
              </a:tblGrid>
              <a:tr h="441325">
                <a:tc>
                  <a:txBody>
                    <a:bodyPr/>
                    <a:lstStyle/>
                    <a:p>
                      <a:pPr marL="1905" algn="ctr">
                        <a:lnSpc>
                          <a:spcPct val="100000"/>
                        </a:lnSpc>
                        <a:spcBef>
                          <a:spcPts val="950"/>
                        </a:spcBef>
                      </a:pPr>
                      <a:r>
                        <a:rPr sz="1200" spc="-25" dirty="0">
                          <a:solidFill>
                            <a:srgbClr val="FFFFFF"/>
                          </a:solidFill>
                          <a:latin typeface="Calibri"/>
                          <a:cs typeface="Calibri"/>
                        </a:rPr>
                        <a:t>13%</a:t>
                      </a:r>
                      <a:endParaRPr sz="1200">
                        <a:latin typeface="Calibri"/>
                        <a:cs typeface="Calibri"/>
                      </a:endParaRPr>
                    </a:p>
                  </a:txBody>
                  <a:tcPr marL="0" marR="0" marT="120650" marB="0">
                    <a:solidFill>
                      <a:srgbClr val="009590"/>
                    </a:solidFill>
                  </a:tcPr>
                </a:tc>
                <a:extLst>
                  <a:ext uri="{0D108BD9-81ED-4DB2-BD59-A6C34878D82A}">
                    <a16:rowId xmlns:a16="http://schemas.microsoft.com/office/drawing/2014/main" val="10000"/>
                  </a:ext>
                </a:extLst>
              </a:tr>
              <a:tr h="1121410">
                <a:tc>
                  <a:txBody>
                    <a:bodyPr/>
                    <a:lstStyle/>
                    <a:p>
                      <a:pPr>
                        <a:lnSpc>
                          <a:spcPct val="100000"/>
                        </a:lnSpc>
                      </a:pPr>
                      <a:endParaRPr sz="1200">
                        <a:latin typeface="Times New Roman"/>
                        <a:cs typeface="Times New Roman"/>
                      </a:endParaRPr>
                    </a:p>
                    <a:p>
                      <a:pPr>
                        <a:lnSpc>
                          <a:spcPct val="100000"/>
                        </a:lnSpc>
                        <a:spcBef>
                          <a:spcPts val="869"/>
                        </a:spcBef>
                      </a:pPr>
                      <a:endParaRPr sz="1200">
                        <a:latin typeface="Times New Roman"/>
                        <a:cs typeface="Times New Roman"/>
                      </a:endParaRPr>
                    </a:p>
                    <a:p>
                      <a:pPr marL="1905" algn="ctr">
                        <a:lnSpc>
                          <a:spcPct val="100000"/>
                        </a:lnSpc>
                      </a:pPr>
                      <a:r>
                        <a:rPr sz="1200" spc="-25" dirty="0">
                          <a:solidFill>
                            <a:srgbClr val="404040"/>
                          </a:solidFill>
                          <a:latin typeface="Calibri"/>
                          <a:cs typeface="Calibri"/>
                        </a:rPr>
                        <a:t>33%</a:t>
                      </a:r>
                      <a:endParaRPr sz="12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679450">
                <a:tc>
                  <a:txBody>
                    <a:bodyPr/>
                    <a:lstStyle/>
                    <a:p>
                      <a:pPr>
                        <a:lnSpc>
                          <a:spcPct val="100000"/>
                        </a:lnSpc>
                        <a:spcBef>
                          <a:spcPts val="515"/>
                        </a:spcBef>
                      </a:pPr>
                      <a:endParaRPr sz="1200">
                        <a:latin typeface="Times New Roman"/>
                        <a:cs typeface="Times New Roman"/>
                      </a:endParaRPr>
                    </a:p>
                    <a:p>
                      <a:pPr marL="1905" algn="ctr">
                        <a:lnSpc>
                          <a:spcPct val="100000"/>
                        </a:lnSpc>
                      </a:pPr>
                      <a:r>
                        <a:rPr sz="1200" spc="-25" dirty="0">
                          <a:solidFill>
                            <a:srgbClr val="404040"/>
                          </a:solidFill>
                          <a:latin typeface="Calibri"/>
                          <a:cs typeface="Calibri"/>
                        </a:rPr>
                        <a:t>20%</a:t>
                      </a:r>
                      <a:endParaRPr sz="1200">
                        <a:latin typeface="Calibri"/>
                        <a:cs typeface="Calibri"/>
                      </a:endParaRPr>
                    </a:p>
                  </a:txBody>
                  <a:tcPr marL="0" marR="0" marT="65405" marB="0">
                    <a:solidFill>
                      <a:srgbClr val="E7E6E6"/>
                    </a:solidFill>
                  </a:tcPr>
                </a:tc>
                <a:extLst>
                  <a:ext uri="{0D108BD9-81ED-4DB2-BD59-A6C34878D82A}">
                    <a16:rowId xmlns:a16="http://schemas.microsoft.com/office/drawing/2014/main" val="10002"/>
                  </a:ext>
                </a:extLst>
              </a:tr>
              <a:tr h="782955">
                <a:tc>
                  <a:txBody>
                    <a:bodyPr/>
                    <a:lstStyle/>
                    <a:p>
                      <a:pPr>
                        <a:lnSpc>
                          <a:spcPct val="100000"/>
                        </a:lnSpc>
                        <a:spcBef>
                          <a:spcPts val="915"/>
                        </a:spcBef>
                      </a:pPr>
                      <a:endParaRPr sz="1200">
                        <a:latin typeface="Times New Roman"/>
                        <a:cs typeface="Times New Roman"/>
                      </a:endParaRPr>
                    </a:p>
                    <a:p>
                      <a:pPr marL="1905" algn="ctr">
                        <a:lnSpc>
                          <a:spcPct val="100000"/>
                        </a:lnSpc>
                        <a:spcBef>
                          <a:spcPts val="5"/>
                        </a:spcBef>
                      </a:pPr>
                      <a:r>
                        <a:rPr sz="1200" spc="-25" dirty="0">
                          <a:solidFill>
                            <a:srgbClr val="404040"/>
                          </a:solidFill>
                          <a:latin typeface="Calibri"/>
                          <a:cs typeface="Calibri"/>
                        </a:rPr>
                        <a:t>23%</a:t>
                      </a:r>
                      <a:endParaRPr sz="1200">
                        <a:latin typeface="Calibri"/>
                        <a:cs typeface="Calibri"/>
                      </a:endParaRPr>
                    </a:p>
                  </a:txBody>
                  <a:tcPr marL="0" marR="0" marT="116205" marB="0">
                    <a:solidFill>
                      <a:srgbClr val="FF9999"/>
                    </a:solidFill>
                  </a:tcPr>
                </a:tc>
                <a:extLst>
                  <a:ext uri="{0D108BD9-81ED-4DB2-BD59-A6C34878D82A}">
                    <a16:rowId xmlns:a16="http://schemas.microsoft.com/office/drawing/2014/main" val="10003"/>
                  </a:ext>
                </a:extLst>
              </a:tr>
              <a:tr h="304800">
                <a:tc>
                  <a:txBody>
                    <a:bodyPr/>
                    <a:lstStyle/>
                    <a:p>
                      <a:pPr algn="ctr">
                        <a:lnSpc>
                          <a:spcPct val="100000"/>
                        </a:lnSpc>
                        <a:spcBef>
                          <a:spcPts val="509"/>
                        </a:spcBef>
                      </a:pPr>
                      <a:r>
                        <a:rPr sz="1050" spc="-25" dirty="0">
                          <a:solidFill>
                            <a:srgbClr val="FFFFFF"/>
                          </a:solidFill>
                          <a:latin typeface="Calibri"/>
                          <a:cs typeface="Calibri"/>
                        </a:rPr>
                        <a:t>9%</a:t>
                      </a:r>
                      <a:endParaRPr sz="1050">
                        <a:latin typeface="Calibri"/>
                        <a:cs typeface="Calibri"/>
                      </a:endParaRPr>
                    </a:p>
                  </a:txBody>
                  <a:tcPr marL="0" marR="0" marT="64769" marB="0">
                    <a:solidFill>
                      <a:srgbClr val="F90000"/>
                    </a:solidFill>
                  </a:tcPr>
                </a:tc>
                <a:extLst>
                  <a:ext uri="{0D108BD9-81ED-4DB2-BD59-A6C34878D82A}">
                    <a16:rowId xmlns:a16="http://schemas.microsoft.com/office/drawing/2014/main" val="10004"/>
                  </a:ext>
                </a:extLst>
              </a:tr>
            </a:tbl>
          </a:graphicData>
        </a:graphic>
      </p:graphicFrame>
      <p:sp>
        <p:nvSpPr>
          <p:cNvPr id="55" name="object 55"/>
          <p:cNvSpPr txBox="1"/>
          <p:nvPr/>
        </p:nvSpPr>
        <p:spPr>
          <a:xfrm>
            <a:off x="6719443" y="208152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14%</a:t>
            </a:r>
            <a:endParaRPr sz="1200">
              <a:latin typeface="Calibri"/>
              <a:cs typeface="Calibri"/>
            </a:endParaRPr>
          </a:p>
        </p:txBody>
      </p:sp>
      <p:sp>
        <p:nvSpPr>
          <p:cNvPr id="56" name="object 56"/>
          <p:cNvSpPr txBox="1"/>
          <p:nvPr/>
        </p:nvSpPr>
        <p:spPr>
          <a:xfrm>
            <a:off x="7716393" y="209588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15%</a:t>
            </a:r>
            <a:endParaRPr sz="1200">
              <a:latin typeface="Calibri"/>
              <a:cs typeface="Calibri"/>
            </a:endParaRPr>
          </a:p>
        </p:txBody>
      </p:sp>
      <p:sp>
        <p:nvSpPr>
          <p:cNvPr id="57" name="object 57"/>
          <p:cNvSpPr txBox="1"/>
          <p:nvPr/>
        </p:nvSpPr>
        <p:spPr>
          <a:xfrm>
            <a:off x="5522721" y="5416702"/>
            <a:ext cx="690880" cy="456565"/>
          </a:xfrm>
          <a:prstGeom prst="rect">
            <a:avLst/>
          </a:prstGeom>
        </p:spPr>
        <p:txBody>
          <a:bodyPr vert="horz" wrap="square" lIns="0" tIns="9525" rIns="0" bIns="0" rtlCol="0">
            <a:spAutoFit/>
          </a:bodyPr>
          <a:lstStyle/>
          <a:p>
            <a:pPr marL="159385" marR="5080" indent="-147320">
              <a:lnSpc>
                <a:spcPct val="101699"/>
              </a:lnSpc>
              <a:spcBef>
                <a:spcPts val="75"/>
              </a:spcBef>
            </a:pPr>
            <a:r>
              <a:rPr sz="1400" dirty="0">
                <a:solidFill>
                  <a:srgbClr val="585858"/>
                </a:solidFill>
                <a:latin typeface="Calibri"/>
                <a:cs typeface="Calibri"/>
              </a:rPr>
              <a:t>Feb</a:t>
            </a:r>
            <a:r>
              <a:rPr sz="1400" spc="-20" dirty="0">
                <a:solidFill>
                  <a:srgbClr val="585858"/>
                </a:solidFill>
                <a:latin typeface="Calibri"/>
                <a:cs typeface="Calibri"/>
              </a:rPr>
              <a:t> 2024 </a:t>
            </a:r>
            <a:r>
              <a:rPr sz="1400" spc="-10" dirty="0">
                <a:solidFill>
                  <a:srgbClr val="585858"/>
                </a:solidFill>
                <a:latin typeface="Calibri"/>
                <a:cs typeface="Calibri"/>
              </a:rPr>
              <a:t>(S11)</a:t>
            </a:r>
            <a:endParaRPr sz="1400">
              <a:latin typeface="Calibri"/>
              <a:cs typeface="Calibri"/>
            </a:endParaRPr>
          </a:p>
        </p:txBody>
      </p:sp>
      <p:sp>
        <p:nvSpPr>
          <p:cNvPr id="58" name="object 58"/>
          <p:cNvSpPr txBox="1"/>
          <p:nvPr/>
        </p:nvSpPr>
        <p:spPr>
          <a:xfrm>
            <a:off x="6525006" y="5416702"/>
            <a:ext cx="678815" cy="456565"/>
          </a:xfrm>
          <a:prstGeom prst="rect">
            <a:avLst/>
          </a:prstGeom>
        </p:spPr>
        <p:txBody>
          <a:bodyPr vert="horz" wrap="square" lIns="0" tIns="9525" rIns="0" bIns="0" rtlCol="0">
            <a:spAutoFit/>
          </a:bodyPr>
          <a:lstStyle/>
          <a:p>
            <a:pPr marL="154305" marR="5080" indent="-142240">
              <a:lnSpc>
                <a:spcPct val="101699"/>
              </a:lnSpc>
              <a:spcBef>
                <a:spcPts val="75"/>
              </a:spcBef>
            </a:pPr>
            <a:r>
              <a:rPr sz="1400" dirty="0">
                <a:solidFill>
                  <a:srgbClr val="585858"/>
                </a:solidFill>
                <a:latin typeface="Calibri"/>
                <a:cs typeface="Calibri"/>
              </a:rPr>
              <a:t>Oct</a:t>
            </a:r>
            <a:r>
              <a:rPr sz="1400" spc="-20" dirty="0">
                <a:solidFill>
                  <a:srgbClr val="585858"/>
                </a:solidFill>
                <a:latin typeface="Calibri"/>
                <a:cs typeface="Calibri"/>
              </a:rPr>
              <a:t> 2024 </a:t>
            </a:r>
            <a:r>
              <a:rPr sz="1400" spc="-10" dirty="0">
                <a:solidFill>
                  <a:srgbClr val="585858"/>
                </a:solidFill>
                <a:latin typeface="Calibri"/>
                <a:cs typeface="Calibri"/>
              </a:rPr>
              <a:t>(S15)</a:t>
            </a:r>
            <a:endParaRPr sz="1400">
              <a:latin typeface="Calibri"/>
              <a:cs typeface="Calibri"/>
            </a:endParaRPr>
          </a:p>
        </p:txBody>
      </p:sp>
      <p:sp>
        <p:nvSpPr>
          <p:cNvPr id="59" name="object 59"/>
          <p:cNvSpPr txBox="1"/>
          <p:nvPr/>
        </p:nvSpPr>
        <p:spPr>
          <a:xfrm>
            <a:off x="7511288" y="5416702"/>
            <a:ext cx="700405" cy="456565"/>
          </a:xfrm>
          <a:prstGeom prst="rect">
            <a:avLst/>
          </a:prstGeom>
        </p:spPr>
        <p:txBody>
          <a:bodyPr vert="horz" wrap="square" lIns="0" tIns="9525" rIns="0" bIns="0" rtlCol="0">
            <a:spAutoFit/>
          </a:bodyPr>
          <a:lstStyle/>
          <a:p>
            <a:pPr marL="164465" marR="5080" indent="-152400">
              <a:lnSpc>
                <a:spcPct val="101699"/>
              </a:lnSpc>
              <a:spcBef>
                <a:spcPts val="75"/>
              </a:spcBef>
            </a:pPr>
            <a:r>
              <a:rPr sz="1400" dirty="0">
                <a:solidFill>
                  <a:srgbClr val="585858"/>
                </a:solidFill>
                <a:latin typeface="Calibri"/>
                <a:cs typeface="Calibri"/>
              </a:rPr>
              <a:t>Dec</a:t>
            </a:r>
            <a:r>
              <a:rPr sz="1400" spc="-5" dirty="0">
                <a:solidFill>
                  <a:srgbClr val="585858"/>
                </a:solidFill>
                <a:latin typeface="Calibri"/>
                <a:cs typeface="Calibri"/>
              </a:rPr>
              <a:t> </a:t>
            </a:r>
            <a:r>
              <a:rPr sz="1400" spc="-20" dirty="0">
                <a:solidFill>
                  <a:srgbClr val="585858"/>
                </a:solidFill>
                <a:latin typeface="Calibri"/>
                <a:cs typeface="Calibri"/>
              </a:rPr>
              <a:t>2024 </a:t>
            </a:r>
            <a:r>
              <a:rPr sz="1400" spc="-10" dirty="0">
                <a:solidFill>
                  <a:srgbClr val="585858"/>
                </a:solidFill>
                <a:latin typeface="Calibri"/>
                <a:cs typeface="Calibri"/>
              </a:rPr>
              <a:t>(S16)</a:t>
            </a:r>
            <a:endParaRPr sz="1400">
              <a:latin typeface="Calibri"/>
              <a:cs typeface="Calibri"/>
            </a:endParaRPr>
          </a:p>
        </p:txBody>
      </p:sp>
      <p:pic>
        <p:nvPicPr>
          <p:cNvPr id="60" name="object 60"/>
          <p:cNvPicPr/>
          <p:nvPr/>
        </p:nvPicPr>
        <p:blipFill>
          <a:blip r:embed="rId2" cstate="print"/>
          <a:stretch>
            <a:fillRect/>
          </a:stretch>
        </p:blipFill>
        <p:spPr>
          <a:xfrm>
            <a:off x="9288144" y="5990767"/>
            <a:ext cx="159384" cy="180962"/>
          </a:xfrm>
          <a:prstGeom prst="rect">
            <a:avLst/>
          </a:prstGeom>
        </p:spPr>
      </p:pic>
      <p:pic>
        <p:nvPicPr>
          <p:cNvPr id="61" name="object 61"/>
          <p:cNvPicPr/>
          <p:nvPr/>
        </p:nvPicPr>
        <p:blipFill>
          <a:blip r:embed="rId3" cstate="print"/>
          <a:stretch>
            <a:fillRect/>
          </a:stretch>
        </p:blipFill>
        <p:spPr>
          <a:xfrm>
            <a:off x="9502902" y="6004852"/>
            <a:ext cx="159384" cy="180962"/>
          </a:xfrm>
          <a:prstGeom prst="rect">
            <a:avLst/>
          </a:prstGeom>
        </p:spPr>
      </p:pic>
      <p:sp>
        <p:nvSpPr>
          <p:cNvPr id="62" name="object 62"/>
          <p:cNvSpPr txBox="1"/>
          <p:nvPr/>
        </p:nvSpPr>
        <p:spPr>
          <a:xfrm>
            <a:off x="9225788" y="1644776"/>
            <a:ext cx="2239645" cy="223520"/>
          </a:xfrm>
          <a:prstGeom prst="rect">
            <a:avLst/>
          </a:prstGeom>
        </p:spPr>
        <p:txBody>
          <a:bodyPr vert="horz" wrap="square" lIns="0" tIns="12065" rIns="0" bIns="0" rtlCol="0">
            <a:spAutoFit/>
          </a:bodyPr>
          <a:lstStyle/>
          <a:p>
            <a:pPr marL="12700">
              <a:lnSpc>
                <a:spcPct val="100000"/>
              </a:lnSpc>
              <a:spcBef>
                <a:spcPts val="95"/>
              </a:spcBef>
            </a:pPr>
            <a:r>
              <a:rPr sz="1300" b="1" dirty="0">
                <a:solidFill>
                  <a:srgbClr val="5C5B5A"/>
                </a:solidFill>
                <a:latin typeface="Arial"/>
                <a:cs typeface="Arial"/>
              </a:rPr>
              <a:t>I</a:t>
            </a:r>
            <a:r>
              <a:rPr sz="1300" b="1" spc="-30" dirty="0">
                <a:solidFill>
                  <a:srgbClr val="5C5B5A"/>
                </a:solidFill>
                <a:latin typeface="Arial"/>
                <a:cs typeface="Arial"/>
              </a:rPr>
              <a:t> </a:t>
            </a:r>
            <a:r>
              <a:rPr sz="1300" b="1" dirty="0">
                <a:solidFill>
                  <a:srgbClr val="5C5B5A"/>
                </a:solidFill>
                <a:latin typeface="Arial"/>
                <a:cs typeface="Arial"/>
              </a:rPr>
              <a:t>am</a:t>
            </a:r>
            <a:r>
              <a:rPr sz="1300" b="1" spc="-20" dirty="0">
                <a:solidFill>
                  <a:srgbClr val="5C5B5A"/>
                </a:solidFill>
                <a:latin typeface="Arial"/>
                <a:cs typeface="Arial"/>
              </a:rPr>
              <a:t> </a:t>
            </a:r>
            <a:r>
              <a:rPr sz="1300" b="1" dirty="0">
                <a:solidFill>
                  <a:srgbClr val="5C5B5A"/>
                </a:solidFill>
                <a:latin typeface="Arial"/>
                <a:cs typeface="Arial"/>
              </a:rPr>
              <a:t>satisfied</a:t>
            </a:r>
            <a:r>
              <a:rPr sz="1300" b="1" spc="10" dirty="0">
                <a:solidFill>
                  <a:srgbClr val="5C5B5A"/>
                </a:solidFill>
                <a:latin typeface="Arial"/>
                <a:cs typeface="Arial"/>
              </a:rPr>
              <a:t> </a:t>
            </a:r>
            <a:r>
              <a:rPr sz="1300" b="1" dirty="0">
                <a:solidFill>
                  <a:srgbClr val="5C5B5A"/>
                </a:solidFill>
                <a:latin typeface="Arial"/>
                <a:cs typeface="Arial"/>
              </a:rPr>
              <a:t>with</a:t>
            </a:r>
            <a:r>
              <a:rPr sz="1300" b="1" spc="-30" dirty="0">
                <a:solidFill>
                  <a:srgbClr val="5C5B5A"/>
                </a:solidFill>
                <a:latin typeface="Arial"/>
                <a:cs typeface="Arial"/>
              </a:rPr>
              <a:t> </a:t>
            </a:r>
            <a:r>
              <a:rPr sz="1300" b="1" dirty="0">
                <a:solidFill>
                  <a:srgbClr val="5C5B5A"/>
                </a:solidFill>
                <a:latin typeface="Arial"/>
                <a:cs typeface="Arial"/>
              </a:rPr>
              <a:t>my</a:t>
            </a:r>
            <a:r>
              <a:rPr sz="1300" b="1" spc="-30" dirty="0">
                <a:solidFill>
                  <a:srgbClr val="5C5B5A"/>
                </a:solidFill>
                <a:latin typeface="Arial"/>
                <a:cs typeface="Arial"/>
              </a:rPr>
              <a:t> </a:t>
            </a:r>
            <a:r>
              <a:rPr sz="1300" b="1" spc="-10" dirty="0">
                <a:solidFill>
                  <a:srgbClr val="5C5B5A"/>
                </a:solidFill>
                <a:latin typeface="Arial"/>
                <a:cs typeface="Arial"/>
              </a:rPr>
              <a:t>hours</a:t>
            </a:r>
            <a:endParaRPr sz="1300">
              <a:latin typeface="Arial"/>
              <a:cs typeface="Arial"/>
            </a:endParaRPr>
          </a:p>
        </p:txBody>
      </p:sp>
      <p:grpSp>
        <p:nvGrpSpPr>
          <p:cNvPr id="63" name="object 63"/>
          <p:cNvGrpSpPr/>
          <p:nvPr/>
        </p:nvGrpSpPr>
        <p:grpSpPr>
          <a:xfrm>
            <a:off x="8876665" y="5102352"/>
            <a:ext cx="2972435" cy="170180"/>
            <a:chOff x="8876665" y="5102352"/>
            <a:chExt cx="2972435" cy="170180"/>
          </a:xfrm>
        </p:grpSpPr>
        <p:sp>
          <p:nvSpPr>
            <p:cNvPr id="64" name="object 64"/>
            <p:cNvSpPr/>
            <p:nvPr/>
          </p:nvSpPr>
          <p:spPr>
            <a:xfrm>
              <a:off x="9104376" y="5234940"/>
              <a:ext cx="2516505" cy="33020"/>
            </a:xfrm>
            <a:custGeom>
              <a:avLst/>
              <a:gdLst/>
              <a:ahLst/>
              <a:cxnLst/>
              <a:rect l="l" t="t" r="r" b="b"/>
              <a:pathLst>
                <a:path w="2516504" h="33020">
                  <a:moveTo>
                    <a:pt x="534924" y="0"/>
                  </a:moveTo>
                  <a:lnTo>
                    <a:pt x="0" y="0"/>
                  </a:lnTo>
                  <a:lnTo>
                    <a:pt x="0" y="32766"/>
                  </a:lnTo>
                  <a:lnTo>
                    <a:pt x="534924" y="32766"/>
                  </a:lnTo>
                  <a:lnTo>
                    <a:pt x="534924" y="0"/>
                  </a:lnTo>
                  <a:close/>
                </a:path>
                <a:path w="2516504" h="33020">
                  <a:moveTo>
                    <a:pt x="2516124" y="0"/>
                  </a:moveTo>
                  <a:lnTo>
                    <a:pt x="1981200" y="0"/>
                  </a:lnTo>
                  <a:lnTo>
                    <a:pt x="1981200" y="32766"/>
                  </a:lnTo>
                  <a:lnTo>
                    <a:pt x="2516124" y="32766"/>
                  </a:lnTo>
                  <a:lnTo>
                    <a:pt x="2516124" y="0"/>
                  </a:lnTo>
                  <a:close/>
                </a:path>
              </a:pathLst>
            </a:custGeom>
            <a:solidFill>
              <a:srgbClr val="5C5B5A"/>
            </a:solidFill>
          </p:spPr>
          <p:txBody>
            <a:bodyPr wrap="square" lIns="0" tIns="0" rIns="0" bIns="0" rtlCol="0"/>
            <a:lstStyle/>
            <a:p>
              <a:endParaRPr/>
            </a:p>
          </p:txBody>
        </p:sp>
        <p:sp>
          <p:nvSpPr>
            <p:cNvPr id="65" name="object 65"/>
            <p:cNvSpPr/>
            <p:nvPr/>
          </p:nvSpPr>
          <p:spPr>
            <a:xfrm>
              <a:off x="10094976" y="5102352"/>
              <a:ext cx="1525905" cy="165735"/>
            </a:xfrm>
            <a:custGeom>
              <a:avLst/>
              <a:gdLst/>
              <a:ahLst/>
              <a:cxnLst/>
              <a:rect l="l" t="t" r="r" b="b"/>
              <a:pathLst>
                <a:path w="1525904" h="165735">
                  <a:moveTo>
                    <a:pt x="534924" y="0"/>
                  </a:moveTo>
                  <a:lnTo>
                    <a:pt x="0" y="0"/>
                  </a:lnTo>
                  <a:lnTo>
                    <a:pt x="0" y="165354"/>
                  </a:lnTo>
                  <a:lnTo>
                    <a:pt x="534924" y="165354"/>
                  </a:lnTo>
                  <a:lnTo>
                    <a:pt x="534924" y="0"/>
                  </a:lnTo>
                  <a:close/>
                </a:path>
                <a:path w="1525904" h="165735">
                  <a:moveTo>
                    <a:pt x="1525524" y="1524"/>
                  </a:moveTo>
                  <a:lnTo>
                    <a:pt x="990600" y="1524"/>
                  </a:lnTo>
                  <a:lnTo>
                    <a:pt x="990600" y="132588"/>
                  </a:lnTo>
                  <a:lnTo>
                    <a:pt x="1525524" y="132588"/>
                  </a:lnTo>
                  <a:lnTo>
                    <a:pt x="1525524" y="1524"/>
                  </a:lnTo>
                  <a:close/>
                </a:path>
              </a:pathLst>
            </a:custGeom>
            <a:solidFill>
              <a:srgbClr val="F90000"/>
            </a:solidFill>
          </p:spPr>
          <p:txBody>
            <a:bodyPr wrap="square" lIns="0" tIns="0" rIns="0" bIns="0" rtlCol="0"/>
            <a:lstStyle/>
            <a:p>
              <a:endParaRPr/>
            </a:p>
          </p:txBody>
        </p:sp>
        <p:sp>
          <p:nvSpPr>
            <p:cNvPr id="66" name="object 66"/>
            <p:cNvSpPr/>
            <p:nvPr/>
          </p:nvSpPr>
          <p:spPr>
            <a:xfrm>
              <a:off x="8876665" y="5267706"/>
              <a:ext cx="2972435" cy="0"/>
            </a:xfrm>
            <a:custGeom>
              <a:avLst/>
              <a:gdLst/>
              <a:ahLst/>
              <a:cxnLst/>
              <a:rect l="l" t="t" r="r" b="b"/>
              <a:pathLst>
                <a:path w="2972434">
                  <a:moveTo>
                    <a:pt x="0" y="0"/>
                  </a:moveTo>
                  <a:lnTo>
                    <a:pt x="2972054" y="0"/>
                  </a:lnTo>
                </a:path>
              </a:pathLst>
            </a:custGeom>
            <a:ln w="9525">
              <a:solidFill>
                <a:srgbClr val="D9D9D9"/>
              </a:solidFill>
            </a:ln>
          </p:spPr>
          <p:txBody>
            <a:bodyPr wrap="square" lIns="0" tIns="0" rIns="0" bIns="0" rtlCol="0"/>
            <a:lstStyle/>
            <a:p>
              <a:endParaRPr/>
            </a:p>
          </p:txBody>
        </p:sp>
      </p:grpSp>
      <p:grpSp>
        <p:nvGrpSpPr>
          <p:cNvPr id="67" name="object 67"/>
          <p:cNvGrpSpPr/>
          <p:nvPr/>
        </p:nvGrpSpPr>
        <p:grpSpPr>
          <a:xfrm>
            <a:off x="10094976" y="2758439"/>
            <a:ext cx="535305" cy="2014855"/>
            <a:chOff x="10094976" y="2758439"/>
            <a:chExt cx="535305" cy="2014855"/>
          </a:xfrm>
        </p:grpSpPr>
        <p:sp>
          <p:nvSpPr>
            <p:cNvPr id="68" name="object 68"/>
            <p:cNvSpPr/>
            <p:nvPr/>
          </p:nvSpPr>
          <p:spPr>
            <a:xfrm>
              <a:off x="10094976" y="4244339"/>
              <a:ext cx="535305" cy="528955"/>
            </a:xfrm>
            <a:custGeom>
              <a:avLst/>
              <a:gdLst/>
              <a:ahLst/>
              <a:cxnLst/>
              <a:rect l="l" t="t" r="r" b="b"/>
              <a:pathLst>
                <a:path w="535304" h="528954">
                  <a:moveTo>
                    <a:pt x="534924" y="0"/>
                  </a:moveTo>
                  <a:lnTo>
                    <a:pt x="0" y="0"/>
                  </a:lnTo>
                  <a:lnTo>
                    <a:pt x="0" y="528828"/>
                  </a:lnTo>
                  <a:lnTo>
                    <a:pt x="534924" y="528828"/>
                  </a:lnTo>
                  <a:lnTo>
                    <a:pt x="534924" y="0"/>
                  </a:lnTo>
                  <a:close/>
                </a:path>
              </a:pathLst>
            </a:custGeom>
            <a:solidFill>
              <a:srgbClr val="E7E6E6"/>
            </a:solidFill>
          </p:spPr>
          <p:txBody>
            <a:bodyPr wrap="square" lIns="0" tIns="0" rIns="0" bIns="0" rtlCol="0"/>
            <a:lstStyle/>
            <a:p>
              <a:endParaRPr/>
            </a:p>
          </p:txBody>
        </p:sp>
        <p:sp>
          <p:nvSpPr>
            <p:cNvPr id="69" name="object 69"/>
            <p:cNvSpPr/>
            <p:nvPr/>
          </p:nvSpPr>
          <p:spPr>
            <a:xfrm>
              <a:off x="10094976" y="2758439"/>
              <a:ext cx="535305" cy="1485900"/>
            </a:xfrm>
            <a:custGeom>
              <a:avLst/>
              <a:gdLst/>
              <a:ahLst/>
              <a:cxnLst/>
              <a:rect l="l" t="t" r="r" b="b"/>
              <a:pathLst>
                <a:path w="535304" h="1485900">
                  <a:moveTo>
                    <a:pt x="534924" y="0"/>
                  </a:moveTo>
                  <a:lnTo>
                    <a:pt x="0" y="0"/>
                  </a:lnTo>
                  <a:lnTo>
                    <a:pt x="0" y="1485900"/>
                  </a:lnTo>
                  <a:lnTo>
                    <a:pt x="534924" y="1485900"/>
                  </a:lnTo>
                  <a:lnTo>
                    <a:pt x="534924" y="0"/>
                  </a:lnTo>
                  <a:close/>
                </a:path>
              </a:pathLst>
            </a:custGeom>
            <a:solidFill>
              <a:srgbClr val="6CD4CE"/>
            </a:solidFill>
          </p:spPr>
          <p:txBody>
            <a:bodyPr wrap="square" lIns="0" tIns="0" rIns="0" bIns="0" rtlCol="0"/>
            <a:lstStyle/>
            <a:p>
              <a:endParaRPr/>
            </a:p>
          </p:txBody>
        </p:sp>
      </p:grpSp>
      <p:grpSp>
        <p:nvGrpSpPr>
          <p:cNvPr id="70" name="object 70"/>
          <p:cNvGrpSpPr/>
          <p:nvPr/>
        </p:nvGrpSpPr>
        <p:grpSpPr>
          <a:xfrm>
            <a:off x="11085576" y="2718816"/>
            <a:ext cx="535305" cy="2025650"/>
            <a:chOff x="11085576" y="2718816"/>
            <a:chExt cx="535305" cy="2025650"/>
          </a:xfrm>
        </p:grpSpPr>
        <p:sp>
          <p:nvSpPr>
            <p:cNvPr id="71" name="object 71"/>
            <p:cNvSpPr/>
            <p:nvPr/>
          </p:nvSpPr>
          <p:spPr>
            <a:xfrm>
              <a:off x="11085576" y="4123944"/>
              <a:ext cx="535305" cy="620395"/>
            </a:xfrm>
            <a:custGeom>
              <a:avLst/>
              <a:gdLst/>
              <a:ahLst/>
              <a:cxnLst/>
              <a:rect l="l" t="t" r="r" b="b"/>
              <a:pathLst>
                <a:path w="535304" h="620395">
                  <a:moveTo>
                    <a:pt x="534924" y="0"/>
                  </a:moveTo>
                  <a:lnTo>
                    <a:pt x="0" y="0"/>
                  </a:lnTo>
                  <a:lnTo>
                    <a:pt x="0" y="620267"/>
                  </a:lnTo>
                  <a:lnTo>
                    <a:pt x="534924" y="620267"/>
                  </a:lnTo>
                  <a:lnTo>
                    <a:pt x="534924" y="0"/>
                  </a:lnTo>
                  <a:close/>
                </a:path>
              </a:pathLst>
            </a:custGeom>
            <a:solidFill>
              <a:srgbClr val="E7E6E6"/>
            </a:solidFill>
          </p:spPr>
          <p:txBody>
            <a:bodyPr wrap="square" lIns="0" tIns="0" rIns="0" bIns="0" rtlCol="0"/>
            <a:lstStyle/>
            <a:p>
              <a:endParaRPr/>
            </a:p>
          </p:txBody>
        </p:sp>
        <p:sp>
          <p:nvSpPr>
            <p:cNvPr id="72" name="object 72"/>
            <p:cNvSpPr/>
            <p:nvPr/>
          </p:nvSpPr>
          <p:spPr>
            <a:xfrm>
              <a:off x="11085576" y="2718816"/>
              <a:ext cx="535305" cy="1405255"/>
            </a:xfrm>
            <a:custGeom>
              <a:avLst/>
              <a:gdLst/>
              <a:ahLst/>
              <a:cxnLst/>
              <a:rect l="l" t="t" r="r" b="b"/>
              <a:pathLst>
                <a:path w="535304" h="1405254">
                  <a:moveTo>
                    <a:pt x="534924" y="0"/>
                  </a:moveTo>
                  <a:lnTo>
                    <a:pt x="0" y="0"/>
                  </a:lnTo>
                  <a:lnTo>
                    <a:pt x="0" y="1405128"/>
                  </a:lnTo>
                  <a:lnTo>
                    <a:pt x="534924" y="1405128"/>
                  </a:lnTo>
                  <a:lnTo>
                    <a:pt x="534924" y="0"/>
                  </a:lnTo>
                  <a:close/>
                </a:path>
              </a:pathLst>
            </a:custGeom>
            <a:solidFill>
              <a:srgbClr val="6CD4CE"/>
            </a:solidFill>
          </p:spPr>
          <p:txBody>
            <a:bodyPr wrap="square" lIns="0" tIns="0" rIns="0" bIns="0" rtlCol="0"/>
            <a:lstStyle/>
            <a:p>
              <a:endParaRPr/>
            </a:p>
          </p:txBody>
        </p:sp>
      </p:grpSp>
      <p:sp>
        <p:nvSpPr>
          <p:cNvPr id="73" name="object 73"/>
          <p:cNvSpPr txBox="1"/>
          <p:nvPr/>
        </p:nvSpPr>
        <p:spPr>
          <a:xfrm>
            <a:off x="10281157" y="5084826"/>
            <a:ext cx="177800" cy="186690"/>
          </a:xfrm>
          <a:prstGeom prst="rect">
            <a:avLst/>
          </a:prstGeom>
        </p:spPr>
        <p:txBody>
          <a:bodyPr vert="horz" wrap="square" lIns="0" tIns="13335" rIns="0" bIns="0" rtlCol="0">
            <a:spAutoFit/>
          </a:bodyPr>
          <a:lstStyle/>
          <a:p>
            <a:pPr>
              <a:lnSpc>
                <a:spcPct val="100000"/>
              </a:lnSpc>
              <a:spcBef>
                <a:spcPts val="105"/>
              </a:spcBef>
            </a:pPr>
            <a:r>
              <a:rPr sz="1050" spc="-25" dirty="0">
                <a:solidFill>
                  <a:srgbClr val="FFFFFF"/>
                </a:solidFill>
                <a:latin typeface="Calibri"/>
                <a:cs typeface="Calibri"/>
              </a:rPr>
              <a:t>5%</a:t>
            </a:r>
            <a:endParaRPr sz="1050">
              <a:latin typeface="Calibri"/>
              <a:cs typeface="Calibri"/>
            </a:endParaRPr>
          </a:p>
        </p:txBody>
      </p:sp>
      <p:sp>
        <p:nvSpPr>
          <p:cNvPr id="74" name="object 74"/>
          <p:cNvSpPr txBox="1"/>
          <p:nvPr/>
        </p:nvSpPr>
        <p:spPr>
          <a:xfrm>
            <a:off x="11271757" y="5069204"/>
            <a:ext cx="177800" cy="186690"/>
          </a:xfrm>
          <a:prstGeom prst="rect">
            <a:avLst/>
          </a:prstGeom>
        </p:spPr>
        <p:txBody>
          <a:bodyPr vert="horz" wrap="square" lIns="0" tIns="13335" rIns="0" bIns="0" rtlCol="0">
            <a:spAutoFit/>
          </a:bodyPr>
          <a:lstStyle/>
          <a:p>
            <a:pPr>
              <a:lnSpc>
                <a:spcPct val="100000"/>
              </a:lnSpc>
              <a:spcBef>
                <a:spcPts val="105"/>
              </a:spcBef>
            </a:pPr>
            <a:r>
              <a:rPr sz="1050" spc="-25" dirty="0">
                <a:solidFill>
                  <a:srgbClr val="FFFFFF"/>
                </a:solidFill>
                <a:latin typeface="Calibri"/>
                <a:cs typeface="Calibri"/>
              </a:rPr>
              <a:t>4%</a:t>
            </a:r>
            <a:endParaRPr sz="1050">
              <a:latin typeface="Calibri"/>
              <a:cs typeface="Calibri"/>
            </a:endParaRPr>
          </a:p>
        </p:txBody>
      </p:sp>
      <p:sp>
        <p:nvSpPr>
          <p:cNvPr id="75" name="object 75"/>
          <p:cNvSpPr txBox="1"/>
          <p:nvPr/>
        </p:nvSpPr>
        <p:spPr>
          <a:xfrm>
            <a:off x="10094976" y="4773167"/>
            <a:ext cx="535305" cy="329565"/>
          </a:xfrm>
          <a:prstGeom prst="rect">
            <a:avLst/>
          </a:prstGeom>
          <a:solidFill>
            <a:srgbClr val="FF9999"/>
          </a:solidFill>
        </p:spPr>
        <p:txBody>
          <a:bodyPr vert="horz" wrap="square" lIns="0" tIns="64769" rIns="0" bIns="0" rtlCol="0">
            <a:spAutoFit/>
          </a:bodyPr>
          <a:lstStyle/>
          <a:p>
            <a:pPr marL="137160">
              <a:lnSpc>
                <a:spcPct val="100000"/>
              </a:lnSpc>
              <a:spcBef>
                <a:spcPts val="509"/>
              </a:spcBef>
            </a:pPr>
            <a:r>
              <a:rPr sz="1200" spc="-25" dirty="0">
                <a:solidFill>
                  <a:srgbClr val="404040"/>
                </a:solidFill>
                <a:latin typeface="Calibri"/>
                <a:cs typeface="Calibri"/>
              </a:rPr>
              <a:t>10%</a:t>
            </a:r>
            <a:endParaRPr sz="1200">
              <a:latin typeface="Calibri"/>
              <a:cs typeface="Calibri"/>
            </a:endParaRPr>
          </a:p>
        </p:txBody>
      </p:sp>
      <p:sp>
        <p:nvSpPr>
          <p:cNvPr id="76" name="object 76"/>
          <p:cNvSpPr txBox="1"/>
          <p:nvPr/>
        </p:nvSpPr>
        <p:spPr>
          <a:xfrm>
            <a:off x="11085576" y="4744211"/>
            <a:ext cx="535305" cy="360045"/>
          </a:xfrm>
          <a:prstGeom prst="rect">
            <a:avLst/>
          </a:prstGeom>
          <a:solidFill>
            <a:srgbClr val="FF9999"/>
          </a:solidFill>
        </p:spPr>
        <p:txBody>
          <a:bodyPr vert="horz" wrap="square" lIns="0" tIns="80645" rIns="0" bIns="0" rtlCol="0">
            <a:spAutoFit/>
          </a:bodyPr>
          <a:lstStyle/>
          <a:p>
            <a:pPr marL="137160">
              <a:lnSpc>
                <a:spcPct val="100000"/>
              </a:lnSpc>
              <a:spcBef>
                <a:spcPts val="635"/>
              </a:spcBef>
            </a:pPr>
            <a:r>
              <a:rPr sz="1200" spc="-25" dirty="0">
                <a:solidFill>
                  <a:srgbClr val="404040"/>
                </a:solidFill>
                <a:latin typeface="Calibri"/>
                <a:cs typeface="Calibri"/>
              </a:rPr>
              <a:t>11%</a:t>
            </a:r>
            <a:endParaRPr sz="1200">
              <a:latin typeface="Calibri"/>
              <a:cs typeface="Calibri"/>
            </a:endParaRPr>
          </a:p>
        </p:txBody>
      </p:sp>
      <p:sp>
        <p:nvSpPr>
          <p:cNvPr id="77" name="object 77"/>
          <p:cNvSpPr txBox="1"/>
          <p:nvPr/>
        </p:nvSpPr>
        <p:spPr>
          <a:xfrm>
            <a:off x="10094976" y="4396232"/>
            <a:ext cx="535305" cy="208279"/>
          </a:xfrm>
          <a:prstGeom prst="rect">
            <a:avLst/>
          </a:prstGeom>
        </p:spPr>
        <p:txBody>
          <a:bodyPr vert="horz" wrap="square" lIns="0" tIns="12700" rIns="0" bIns="0" rtlCol="0">
            <a:spAutoFit/>
          </a:bodyPr>
          <a:lstStyle/>
          <a:p>
            <a:pPr marL="137160">
              <a:lnSpc>
                <a:spcPct val="100000"/>
              </a:lnSpc>
              <a:spcBef>
                <a:spcPts val="100"/>
              </a:spcBef>
            </a:pPr>
            <a:r>
              <a:rPr sz="1200" spc="-25" dirty="0">
                <a:solidFill>
                  <a:srgbClr val="404040"/>
                </a:solidFill>
                <a:latin typeface="Calibri"/>
                <a:cs typeface="Calibri"/>
              </a:rPr>
              <a:t>16%</a:t>
            </a:r>
            <a:endParaRPr sz="1200">
              <a:latin typeface="Calibri"/>
              <a:cs typeface="Calibri"/>
            </a:endParaRPr>
          </a:p>
        </p:txBody>
      </p:sp>
      <p:sp>
        <p:nvSpPr>
          <p:cNvPr id="78" name="object 78"/>
          <p:cNvSpPr txBox="1"/>
          <p:nvPr/>
        </p:nvSpPr>
        <p:spPr>
          <a:xfrm>
            <a:off x="11085576" y="4321809"/>
            <a:ext cx="535305" cy="208279"/>
          </a:xfrm>
          <a:prstGeom prst="rect">
            <a:avLst/>
          </a:prstGeom>
        </p:spPr>
        <p:txBody>
          <a:bodyPr vert="horz" wrap="square" lIns="0" tIns="12700" rIns="0" bIns="0" rtlCol="0">
            <a:spAutoFit/>
          </a:bodyPr>
          <a:lstStyle/>
          <a:p>
            <a:pPr marL="137160">
              <a:lnSpc>
                <a:spcPct val="100000"/>
              </a:lnSpc>
              <a:spcBef>
                <a:spcPts val="100"/>
              </a:spcBef>
            </a:pPr>
            <a:r>
              <a:rPr sz="1200" spc="-25" dirty="0">
                <a:solidFill>
                  <a:srgbClr val="404040"/>
                </a:solidFill>
                <a:latin typeface="Calibri"/>
                <a:cs typeface="Calibri"/>
              </a:rPr>
              <a:t>19%</a:t>
            </a:r>
            <a:endParaRPr sz="1200">
              <a:latin typeface="Calibri"/>
              <a:cs typeface="Calibri"/>
            </a:endParaRPr>
          </a:p>
        </p:txBody>
      </p:sp>
      <p:sp>
        <p:nvSpPr>
          <p:cNvPr id="79" name="object 79"/>
          <p:cNvSpPr txBox="1"/>
          <p:nvPr/>
        </p:nvSpPr>
        <p:spPr>
          <a:xfrm>
            <a:off x="10219690" y="3388563"/>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45%</a:t>
            </a:r>
            <a:endParaRPr sz="1200">
              <a:latin typeface="Calibri"/>
              <a:cs typeface="Calibri"/>
            </a:endParaRPr>
          </a:p>
        </p:txBody>
      </p:sp>
      <p:sp>
        <p:nvSpPr>
          <p:cNvPr id="80" name="object 80"/>
          <p:cNvSpPr txBox="1"/>
          <p:nvPr/>
        </p:nvSpPr>
        <p:spPr>
          <a:xfrm>
            <a:off x="11210290" y="33083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graphicFrame>
        <p:nvGraphicFramePr>
          <p:cNvPr id="81" name="object 81"/>
          <p:cNvGraphicFramePr>
            <a:graphicFrameLocks noGrp="1"/>
          </p:cNvGraphicFramePr>
          <p:nvPr/>
        </p:nvGraphicFramePr>
        <p:xfrm>
          <a:off x="9104376" y="1973409"/>
          <a:ext cx="534670" cy="3259455"/>
        </p:xfrm>
        <a:graphic>
          <a:graphicData uri="http://schemas.openxmlformats.org/drawingml/2006/table">
            <a:tbl>
              <a:tblPr firstRow="1" bandRow="1">
                <a:tableStyleId>{2D5ABB26-0587-4C30-8999-92F81FD0307C}</a:tableStyleId>
              </a:tblPr>
              <a:tblGrid>
                <a:gridCol w="534670">
                  <a:extLst>
                    <a:ext uri="{9D8B030D-6E8A-4147-A177-3AD203B41FA5}">
                      <a16:colId xmlns:a16="http://schemas.microsoft.com/office/drawing/2014/main" val="20000"/>
                    </a:ext>
                  </a:extLst>
                </a:gridCol>
              </a:tblGrid>
              <a:tr h="645795">
                <a:tc>
                  <a:txBody>
                    <a:bodyPr/>
                    <a:lstStyle/>
                    <a:p>
                      <a:pPr>
                        <a:lnSpc>
                          <a:spcPct val="100000"/>
                        </a:lnSpc>
                        <a:spcBef>
                          <a:spcPts val="350"/>
                        </a:spcBef>
                      </a:pPr>
                      <a:endParaRPr sz="1200">
                        <a:latin typeface="Times New Roman"/>
                        <a:cs typeface="Times New Roman"/>
                      </a:endParaRPr>
                    </a:p>
                    <a:p>
                      <a:pPr marL="3810" algn="ctr">
                        <a:lnSpc>
                          <a:spcPct val="100000"/>
                        </a:lnSpc>
                      </a:pPr>
                      <a:r>
                        <a:rPr sz="1200" spc="-25" dirty="0">
                          <a:solidFill>
                            <a:srgbClr val="FFFFFF"/>
                          </a:solidFill>
                          <a:latin typeface="Calibri"/>
                          <a:cs typeface="Calibri"/>
                        </a:rPr>
                        <a:t>20%</a:t>
                      </a:r>
                      <a:endParaRPr sz="1200">
                        <a:latin typeface="Calibri"/>
                        <a:cs typeface="Calibri"/>
                      </a:endParaRPr>
                    </a:p>
                  </a:txBody>
                  <a:tcPr marL="0" marR="0" marT="44450" marB="0">
                    <a:solidFill>
                      <a:srgbClr val="009590"/>
                    </a:solidFill>
                  </a:tcPr>
                </a:tc>
                <a:extLst>
                  <a:ext uri="{0D108BD9-81ED-4DB2-BD59-A6C34878D82A}">
                    <a16:rowId xmlns:a16="http://schemas.microsoft.com/office/drawing/2014/main" val="10000"/>
                  </a:ext>
                </a:extLst>
              </a:tr>
              <a:tr h="161607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30"/>
                        </a:spcBef>
                      </a:pPr>
                      <a:endParaRPr sz="1200">
                        <a:latin typeface="Times New Roman"/>
                        <a:cs typeface="Times New Roman"/>
                      </a:endParaRPr>
                    </a:p>
                    <a:p>
                      <a:pPr marL="3810" algn="ctr">
                        <a:lnSpc>
                          <a:spcPct val="100000"/>
                        </a:lnSpc>
                      </a:pPr>
                      <a:r>
                        <a:rPr sz="1200" spc="-25" dirty="0">
                          <a:solidFill>
                            <a:srgbClr val="404040"/>
                          </a:solidFill>
                          <a:latin typeface="Calibri"/>
                          <a:cs typeface="Calibri"/>
                        </a:rPr>
                        <a:t>50%</a:t>
                      </a:r>
                      <a:endParaRPr sz="12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541020">
                <a:tc>
                  <a:txBody>
                    <a:bodyPr/>
                    <a:lstStyle/>
                    <a:p>
                      <a:pPr>
                        <a:lnSpc>
                          <a:spcPct val="100000"/>
                        </a:lnSpc>
                        <a:spcBef>
                          <a:spcPts val="35"/>
                        </a:spcBef>
                      </a:pPr>
                      <a:endParaRPr sz="1200">
                        <a:latin typeface="Times New Roman"/>
                        <a:cs typeface="Times New Roman"/>
                      </a:endParaRPr>
                    </a:p>
                    <a:p>
                      <a:pPr marL="3810" algn="ctr">
                        <a:lnSpc>
                          <a:spcPct val="100000"/>
                        </a:lnSpc>
                      </a:pPr>
                      <a:r>
                        <a:rPr sz="1200" spc="-25" dirty="0">
                          <a:solidFill>
                            <a:srgbClr val="404040"/>
                          </a:solidFill>
                          <a:latin typeface="Calibri"/>
                          <a:cs typeface="Calibri"/>
                        </a:rPr>
                        <a:t>16%</a:t>
                      </a:r>
                      <a:endParaRPr sz="1200">
                        <a:latin typeface="Calibri"/>
                        <a:cs typeface="Calibri"/>
                      </a:endParaRPr>
                    </a:p>
                  </a:txBody>
                  <a:tcPr marL="0" marR="0" marT="4445" marB="0">
                    <a:solidFill>
                      <a:srgbClr val="E7E6E6"/>
                    </a:solidFill>
                  </a:tcPr>
                </a:tc>
                <a:extLst>
                  <a:ext uri="{0D108BD9-81ED-4DB2-BD59-A6C34878D82A}">
                    <a16:rowId xmlns:a16="http://schemas.microsoft.com/office/drawing/2014/main" val="10002"/>
                  </a:ext>
                </a:extLst>
              </a:tr>
              <a:tr h="325755">
                <a:tc>
                  <a:txBody>
                    <a:bodyPr/>
                    <a:lstStyle/>
                    <a:p>
                      <a:pPr marL="3810" algn="ctr">
                        <a:lnSpc>
                          <a:spcPct val="100000"/>
                        </a:lnSpc>
                        <a:spcBef>
                          <a:spcPts val="500"/>
                        </a:spcBef>
                      </a:pPr>
                      <a:r>
                        <a:rPr sz="1200" spc="-25" dirty="0">
                          <a:solidFill>
                            <a:srgbClr val="404040"/>
                          </a:solidFill>
                          <a:latin typeface="Calibri"/>
                          <a:cs typeface="Calibri"/>
                        </a:rPr>
                        <a:t>10%</a:t>
                      </a:r>
                      <a:endParaRPr sz="1200">
                        <a:latin typeface="Calibri"/>
                        <a:cs typeface="Calibri"/>
                      </a:endParaRPr>
                    </a:p>
                  </a:txBody>
                  <a:tcPr marL="0" marR="0" marT="63500" marB="0">
                    <a:solidFill>
                      <a:srgbClr val="FF9999"/>
                    </a:solidFill>
                  </a:tcPr>
                </a:tc>
                <a:extLst>
                  <a:ext uri="{0D108BD9-81ED-4DB2-BD59-A6C34878D82A}">
                    <a16:rowId xmlns:a16="http://schemas.microsoft.com/office/drawing/2014/main" val="10003"/>
                  </a:ext>
                </a:extLst>
              </a:tr>
              <a:tr h="130810">
                <a:tc>
                  <a:txBody>
                    <a:bodyPr/>
                    <a:lstStyle/>
                    <a:p>
                      <a:pPr marL="1905" algn="ctr">
                        <a:lnSpc>
                          <a:spcPts val="930"/>
                        </a:lnSpc>
                      </a:pPr>
                      <a:r>
                        <a:rPr sz="1050" spc="-25" dirty="0">
                          <a:solidFill>
                            <a:srgbClr val="FFFFFF"/>
                          </a:solidFill>
                          <a:latin typeface="Calibri"/>
                          <a:cs typeface="Calibri"/>
                        </a:rPr>
                        <a:t>4%</a:t>
                      </a:r>
                      <a:endParaRPr sz="1050">
                        <a:latin typeface="Calibri"/>
                        <a:cs typeface="Calibri"/>
                      </a:endParaRPr>
                    </a:p>
                  </a:txBody>
                  <a:tcPr marL="0" marR="0" marT="0" marB="0">
                    <a:solidFill>
                      <a:srgbClr val="F90000"/>
                    </a:solidFill>
                  </a:tcPr>
                </a:tc>
                <a:extLst>
                  <a:ext uri="{0D108BD9-81ED-4DB2-BD59-A6C34878D82A}">
                    <a16:rowId xmlns:a16="http://schemas.microsoft.com/office/drawing/2014/main" val="10004"/>
                  </a:ext>
                </a:extLst>
              </a:tr>
            </a:tbl>
          </a:graphicData>
        </a:graphic>
      </p:graphicFrame>
      <p:sp>
        <p:nvSpPr>
          <p:cNvPr id="82" name="object 82"/>
          <p:cNvSpPr txBox="1"/>
          <p:nvPr/>
        </p:nvSpPr>
        <p:spPr>
          <a:xfrm>
            <a:off x="10094976" y="1992074"/>
            <a:ext cx="535305" cy="766445"/>
          </a:xfrm>
          <a:prstGeom prst="rect">
            <a:avLst/>
          </a:prstGeom>
          <a:solidFill>
            <a:srgbClr val="009590"/>
          </a:solidFill>
        </p:spPr>
        <p:txBody>
          <a:bodyPr vert="horz" wrap="square" lIns="0" tIns="95250" rIns="0" bIns="0" rtlCol="0">
            <a:spAutoFit/>
          </a:bodyPr>
          <a:lstStyle/>
          <a:p>
            <a:pPr>
              <a:lnSpc>
                <a:spcPct val="100000"/>
              </a:lnSpc>
              <a:spcBef>
                <a:spcPts val="750"/>
              </a:spcBef>
            </a:pPr>
            <a:endParaRPr sz="1200">
              <a:latin typeface="Times New Roman"/>
              <a:cs typeface="Times New Roman"/>
            </a:endParaRPr>
          </a:p>
          <a:p>
            <a:pPr marL="137160">
              <a:lnSpc>
                <a:spcPct val="100000"/>
              </a:lnSpc>
            </a:pPr>
            <a:r>
              <a:rPr sz="1200" spc="-25" dirty="0">
                <a:solidFill>
                  <a:srgbClr val="FFFFFF"/>
                </a:solidFill>
                <a:latin typeface="Calibri"/>
                <a:cs typeface="Calibri"/>
              </a:rPr>
              <a:t>24%</a:t>
            </a:r>
            <a:endParaRPr sz="1200">
              <a:latin typeface="Calibri"/>
              <a:cs typeface="Calibri"/>
            </a:endParaRPr>
          </a:p>
        </p:txBody>
      </p:sp>
      <p:sp>
        <p:nvSpPr>
          <p:cNvPr id="83" name="object 83"/>
          <p:cNvSpPr txBox="1"/>
          <p:nvPr/>
        </p:nvSpPr>
        <p:spPr>
          <a:xfrm>
            <a:off x="11085576" y="1992074"/>
            <a:ext cx="535305" cy="727075"/>
          </a:xfrm>
          <a:prstGeom prst="rect">
            <a:avLst/>
          </a:prstGeom>
          <a:solidFill>
            <a:srgbClr val="009590"/>
          </a:solidFill>
        </p:spPr>
        <p:txBody>
          <a:bodyPr vert="horz" wrap="square" lIns="0" tIns="74930" rIns="0" bIns="0" rtlCol="0">
            <a:spAutoFit/>
          </a:bodyPr>
          <a:lstStyle/>
          <a:p>
            <a:pPr>
              <a:lnSpc>
                <a:spcPct val="100000"/>
              </a:lnSpc>
              <a:spcBef>
                <a:spcPts val="590"/>
              </a:spcBef>
            </a:pPr>
            <a:endParaRPr sz="1200">
              <a:latin typeface="Times New Roman"/>
              <a:cs typeface="Times New Roman"/>
            </a:endParaRPr>
          </a:p>
          <a:p>
            <a:pPr marL="137160">
              <a:lnSpc>
                <a:spcPct val="100000"/>
              </a:lnSpc>
            </a:pPr>
            <a:r>
              <a:rPr sz="1200" spc="-25" dirty="0">
                <a:solidFill>
                  <a:srgbClr val="FFFFFF"/>
                </a:solidFill>
                <a:latin typeface="Calibri"/>
                <a:cs typeface="Calibri"/>
              </a:rPr>
              <a:t>23%</a:t>
            </a:r>
            <a:endParaRPr sz="1200">
              <a:latin typeface="Calibri"/>
              <a:cs typeface="Calibri"/>
            </a:endParaRPr>
          </a:p>
        </p:txBody>
      </p:sp>
      <p:sp>
        <p:nvSpPr>
          <p:cNvPr id="84" name="object 84"/>
          <p:cNvSpPr txBox="1"/>
          <p:nvPr/>
        </p:nvSpPr>
        <p:spPr>
          <a:xfrm>
            <a:off x="9028303" y="5360034"/>
            <a:ext cx="690880" cy="456565"/>
          </a:xfrm>
          <a:prstGeom prst="rect">
            <a:avLst/>
          </a:prstGeom>
        </p:spPr>
        <p:txBody>
          <a:bodyPr vert="horz" wrap="square" lIns="0" tIns="9525" rIns="0" bIns="0" rtlCol="0">
            <a:spAutoFit/>
          </a:bodyPr>
          <a:lstStyle/>
          <a:p>
            <a:pPr marL="159385" marR="5080" indent="-147320">
              <a:lnSpc>
                <a:spcPct val="101699"/>
              </a:lnSpc>
              <a:spcBef>
                <a:spcPts val="75"/>
              </a:spcBef>
            </a:pPr>
            <a:r>
              <a:rPr sz="1400" dirty="0">
                <a:solidFill>
                  <a:srgbClr val="585858"/>
                </a:solidFill>
                <a:latin typeface="Calibri"/>
                <a:cs typeface="Calibri"/>
              </a:rPr>
              <a:t>Feb</a:t>
            </a:r>
            <a:r>
              <a:rPr sz="1400" spc="-20" dirty="0">
                <a:solidFill>
                  <a:srgbClr val="585858"/>
                </a:solidFill>
                <a:latin typeface="Calibri"/>
                <a:cs typeface="Calibri"/>
              </a:rPr>
              <a:t> 2024 </a:t>
            </a:r>
            <a:r>
              <a:rPr sz="1400" spc="-10" dirty="0">
                <a:solidFill>
                  <a:srgbClr val="585858"/>
                </a:solidFill>
                <a:latin typeface="Calibri"/>
                <a:cs typeface="Calibri"/>
              </a:rPr>
              <a:t>(S11)</a:t>
            </a:r>
            <a:endParaRPr sz="1400">
              <a:latin typeface="Calibri"/>
              <a:cs typeface="Calibri"/>
            </a:endParaRPr>
          </a:p>
        </p:txBody>
      </p:sp>
      <p:sp>
        <p:nvSpPr>
          <p:cNvPr id="85" name="object 85"/>
          <p:cNvSpPr txBox="1"/>
          <p:nvPr/>
        </p:nvSpPr>
        <p:spPr>
          <a:xfrm>
            <a:off x="10024618" y="5360034"/>
            <a:ext cx="678815" cy="456565"/>
          </a:xfrm>
          <a:prstGeom prst="rect">
            <a:avLst/>
          </a:prstGeom>
        </p:spPr>
        <p:txBody>
          <a:bodyPr vert="horz" wrap="square" lIns="0" tIns="9525" rIns="0" bIns="0" rtlCol="0">
            <a:spAutoFit/>
          </a:bodyPr>
          <a:lstStyle/>
          <a:p>
            <a:pPr marL="154305" marR="5080" indent="-142240">
              <a:lnSpc>
                <a:spcPct val="101699"/>
              </a:lnSpc>
              <a:spcBef>
                <a:spcPts val="75"/>
              </a:spcBef>
            </a:pPr>
            <a:r>
              <a:rPr sz="1400" dirty="0">
                <a:solidFill>
                  <a:srgbClr val="585858"/>
                </a:solidFill>
                <a:latin typeface="Calibri"/>
                <a:cs typeface="Calibri"/>
              </a:rPr>
              <a:t>Oct</a:t>
            </a:r>
            <a:r>
              <a:rPr sz="1400" spc="-20" dirty="0">
                <a:solidFill>
                  <a:srgbClr val="585858"/>
                </a:solidFill>
                <a:latin typeface="Calibri"/>
                <a:cs typeface="Calibri"/>
              </a:rPr>
              <a:t> 2024 </a:t>
            </a:r>
            <a:r>
              <a:rPr sz="1400" spc="-10" dirty="0">
                <a:solidFill>
                  <a:srgbClr val="585858"/>
                </a:solidFill>
                <a:latin typeface="Calibri"/>
                <a:cs typeface="Calibri"/>
              </a:rPr>
              <a:t>(S15)</a:t>
            </a:r>
            <a:endParaRPr sz="1400">
              <a:latin typeface="Calibri"/>
              <a:cs typeface="Calibri"/>
            </a:endParaRPr>
          </a:p>
        </p:txBody>
      </p:sp>
      <p:sp>
        <p:nvSpPr>
          <p:cNvPr id="86" name="object 86"/>
          <p:cNvSpPr txBox="1"/>
          <p:nvPr/>
        </p:nvSpPr>
        <p:spPr>
          <a:xfrm>
            <a:off x="11005184" y="5360034"/>
            <a:ext cx="700405" cy="456565"/>
          </a:xfrm>
          <a:prstGeom prst="rect">
            <a:avLst/>
          </a:prstGeom>
        </p:spPr>
        <p:txBody>
          <a:bodyPr vert="horz" wrap="square" lIns="0" tIns="9525" rIns="0" bIns="0" rtlCol="0">
            <a:spAutoFit/>
          </a:bodyPr>
          <a:lstStyle/>
          <a:p>
            <a:pPr marL="164465" marR="5080" indent="-152400">
              <a:lnSpc>
                <a:spcPct val="101699"/>
              </a:lnSpc>
              <a:spcBef>
                <a:spcPts val="75"/>
              </a:spcBef>
            </a:pPr>
            <a:r>
              <a:rPr sz="1400" dirty="0">
                <a:solidFill>
                  <a:srgbClr val="585858"/>
                </a:solidFill>
                <a:latin typeface="Calibri"/>
                <a:cs typeface="Calibri"/>
              </a:rPr>
              <a:t>Dec</a:t>
            </a:r>
            <a:r>
              <a:rPr sz="1400" spc="-5" dirty="0">
                <a:solidFill>
                  <a:srgbClr val="585858"/>
                </a:solidFill>
                <a:latin typeface="Calibri"/>
                <a:cs typeface="Calibri"/>
              </a:rPr>
              <a:t> </a:t>
            </a:r>
            <a:r>
              <a:rPr sz="1400" spc="-20" dirty="0">
                <a:solidFill>
                  <a:srgbClr val="585858"/>
                </a:solidFill>
                <a:latin typeface="Calibri"/>
                <a:cs typeface="Calibri"/>
              </a:rPr>
              <a:t>2024 </a:t>
            </a:r>
            <a:r>
              <a:rPr sz="1400" spc="-10" dirty="0">
                <a:solidFill>
                  <a:srgbClr val="585858"/>
                </a:solidFill>
                <a:latin typeface="Calibri"/>
                <a:cs typeface="Calibri"/>
              </a:rPr>
              <a:t>(S16)</a:t>
            </a:r>
            <a:endParaRPr sz="1400">
              <a:latin typeface="Calibri"/>
              <a:cs typeface="Calibri"/>
            </a:endParaRPr>
          </a:p>
        </p:txBody>
      </p:sp>
      <p:sp>
        <p:nvSpPr>
          <p:cNvPr id="87" name="object 87"/>
          <p:cNvSpPr txBox="1"/>
          <p:nvPr/>
        </p:nvSpPr>
        <p:spPr>
          <a:xfrm>
            <a:off x="9754616" y="5991859"/>
            <a:ext cx="226314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sp>
        <p:nvSpPr>
          <p:cNvPr id="88" name="object 88"/>
          <p:cNvSpPr/>
          <p:nvPr/>
        </p:nvSpPr>
        <p:spPr>
          <a:xfrm>
            <a:off x="11629008" y="1969642"/>
            <a:ext cx="175895" cy="2126615"/>
          </a:xfrm>
          <a:custGeom>
            <a:avLst/>
            <a:gdLst/>
            <a:ahLst/>
            <a:cxnLst/>
            <a:rect l="l" t="t" r="r" b="b"/>
            <a:pathLst>
              <a:path w="175895" h="2126615">
                <a:moveTo>
                  <a:pt x="0" y="0"/>
                </a:moveTo>
                <a:lnTo>
                  <a:pt x="34178" y="7532"/>
                </a:lnTo>
                <a:lnTo>
                  <a:pt x="62071" y="28066"/>
                </a:lnTo>
                <a:lnTo>
                  <a:pt x="80867" y="58507"/>
                </a:lnTo>
                <a:lnTo>
                  <a:pt x="87757" y="95758"/>
                </a:lnTo>
                <a:lnTo>
                  <a:pt x="87757" y="951738"/>
                </a:lnTo>
                <a:lnTo>
                  <a:pt x="94666" y="988988"/>
                </a:lnTo>
                <a:lnTo>
                  <a:pt x="113506" y="1019429"/>
                </a:lnTo>
                <a:lnTo>
                  <a:pt x="141442" y="1039963"/>
                </a:lnTo>
                <a:lnTo>
                  <a:pt x="175641" y="1047496"/>
                </a:lnTo>
                <a:lnTo>
                  <a:pt x="141442" y="1055008"/>
                </a:lnTo>
                <a:lnTo>
                  <a:pt x="113506" y="1075499"/>
                </a:lnTo>
                <a:lnTo>
                  <a:pt x="94666" y="1105896"/>
                </a:lnTo>
                <a:lnTo>
                  <a:pt x="87757" y="1143127"/>
                </a:lnTo>
                <a:lnTo>
                  <a:pt x="87757" y="2030476"/>
                </a:lnTo>
                <a:lnTo>
                  <a:pt x="80867" y="2067706"/>
                </a:lnTo>
                <a:lnTo>
                  <a:pt x="62071" y="2098103"/>
                </a:lnTo>
                <a:lnTo>
                  <a:pt x="34178" y="2118594"/>
                </a:lnTo>
                <a:lnTo>
                  <a:pt x="0" y="2126107"/>
                </a:lnTo>
              </a:path>
            </a:pathLst>
          </a:custGeom>
          <a:ln w="19049">
            <a:solidFill>
              <a:srgbClr val="009590"/>
            </a:solidFill>
          </a:ln>
        </p:spPr>
        <p:txBody>
          <a:bodyPr wrap="square" lIns="0" tIns="0" rIns="0" bIns="0" rtlCol="0"/>
          <a:lstStyle/>
          <a:p>
            <a:endParaRPr/>
          </a:p>
        </p:txBody>
      </p:sp>
      <p:sp>
        <p:nvSpPr>
          <p:cNvPr id="89" name="object 89"/>
          <p:cNvSpPr/>
          <p:nvPr/>
        </p:nvSpPr>
        <p:spPr>
          <a:xfrm>
            <a:off x="10655172" y="1988439"/>
            <a:ext cx="170180" cy="2225675"/>
          </a:xfrm>
          <a:custGeom>
            <a:avLst/>
            <a:gdLst/>
            <a:ahLst/>
            <a:cxnLst/>
            <a:rect l="l" t="t" r="r" b="b"/>
            <a:pathLst>
              <a:path w="170179" h="2225675">
                <a:moveTo>
                  <a:pt x="0" y="0"/>
                </a:moveTo>
                <a:lnTo>
                  <a:pt x="33119" y="7270"/>
                </a:lnTo>
                <a:lnTo>
                  <a:pt x="60166" y="27114"/>
                </a:lnTo>
                <a:lnTo>
                  <a:pt x="78402" y="56578"/>
                </a:lnTo>
                <a:lnTo>
                  <a:pt x="85090" y="92710"/>
                </a:lnTo>
                <a:lnTo>
                  <a:pt x="85090" y="1003553"/>
                </a:lnTo>
                <a:lnTo>
                  <a:pt x="91777" y="1039631"/>
                </a:lnTo>
                <a:lnTo>
                  <a:pt x="110013" y="1069101"/>
                </a:lnTo>
                <a:lnTo>
                  <a:pt x="137060" y="1088975"/>
                </a:lnTo>
                <a:lnTo>
                  <a:pt x="170179" y="1096264"/>
                </a:lnTo>
                <a:lnTo>
                  <a:pt x="137060" y="1103552"/>
                </a:lnTo>
                <a:lnTo>
                  <a:pt x="110013" y="1123426"/>
                </a:lnTo>
                <a:lnTo>
                  <a:pt x="91777" y="1152896"/>
                </a:lnTo>
                <a:lnTo>
                  <a:pt x="85090" y="1188974"/>
                </a:lnTo>
                <a:lnTo>
                  <a:pt x="85090" y="2132584"/>
                </a:lnTo>
                <a:lnTo>
                  <a:pt x="78402" y="2168661"/>
                </a:lnTo>
                <a:lnTo>
                  <a:pt x="60166" y="2198131"/>
                </a:lnTo>
                <a:lnTo>
                  <a:pt x="33119" y="2218005"/>
                </a:lnTo>
                <a:lnTo>
                  <a:pt x="0" y="2225294"/>
                </a:lnTo>
              </a:path>
            </a:pathLst>
          </a:custGeom>
          <a:ln w="19050">
            <a:solidFill>
              <a:srgbClr val="009590"/>
            </a:solidFill>
          </a:ln>
        </p:spPr>
        <p:txBody>
          <a:bodyPr wrap="square" lIns="0" tIns="0" rIns="0" bIns="0" rtlCol="0"/>
          <a:lstStyle/>
          <a:p>
            <a:endParaRPr/>
          </a:p>
        </p:txBody>
      </p:sp>
      <p:sp>
        <p:nvSpPr>
          <p:cNvPr id="90" name="object 90"/>
          <p:cNvSpPr txBox="1"/>
          <p:nvPr/>
        </p:nvSpPr>
        <p:spPr>
          <a:xfrm>
            <a:off x="10808334" y="2959735"/>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69%</a:t>
            </a:r>
            <a:endParaRPr sz="1300">
              <a:latin typeface="Calibri"/>
              <a:cs typeface="Calibri"/>
            </a:endParaRPr>
          </a:p>
        </p:txBody>
      </p:sp>
      <p:sp>
        <p:nvSpPr>
          <p:cNvPr id="91" name="object 91"/>
          <p:cNvSpPr txBox="1"/>
          <p:nvPr/>
        </p:nvSpPr>
        <p:spPr>
          <a:xfrm>
            <a:off x="11827002" y="2886836"/>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66%</a:t>
            </a:r>
            <a:endParaRPr sz="1300">
              <a:latin typeface="Calibri"/>
              <a:cs typeface="Calibri"/>
            </a:endParaRPr>
          </a:p>
        </p:txBody>
      </p:sp>
      <p:sp>
        <p:nvSpPr>
          <p:cNvPr id="92" name="object 92"/>
          <p:cNvSpPr/>
          <p:nvPr/>
        </p:nvSpPr>
        <p:spPr>
          <a:xfrm>
            <a:off x="9654158" y="1969642"/>
            <a:ext cx="175895" cy="2270760"/>
          </a:xfrm>
          <a:custGeom>
            <a:avLst/>
            <a:gdLst/>
            <a:ahLst/>
            <a:cxnLst/>
            <a:rect l="l" t="t" r="r" b="b"/>
            <a:pathLst>
              <a:path w="175895" h="2270760">
                <a:moveTo>
                  <a:pt x="0" y="0"/>
                </a:moveTo>
                <a:lnTo>
                  <a:pt x="34198" y="7532"/>
                </a:lnTo>
                <a:lnTo>
                  <a:pt x="62134" y="28066"/>
                </a:lnTo>
                <a:lnTo>
                  <a:pt x="80974" y="58507"/>
                </a:lnTo>
                <a:lnTo>
                  <a:pt x="87884" y="95758"/>
                </a:lnTo>
                <a:lnTo>
                  <a:pt x="87884" y="1022858"/>
                </a:lnTo>
                <a:lnTo>
                  <a:pt x="94773" y="1060088"/>
                </a:lnTo>
                <a:lnTo>
                  <a:pt x="113569" y="1090485"/>
                </a:lnTo>
                <a:lnTo>
                  <a:pt x="141462" y="1110976"/>
                </a:lnTo>
                <a:lnTo>
                  <a:pt x="175641" y="1118489"/>
                </a:lnTo>
                <a:lnTo>
                  <a:pt x="141462" y="1126001"/>
                </a:lnTo>
                <a:lnTo>
                  <a:pt x="113569" y="1146492"/>
                </a:lnTo>
                <a:lnTo>
                  <a:pt x="94773" y="1176889"/>
                </a:lnTo>
                <a:lnTo>
                  <a:pt x="87884" y="1214120"/>
                </a:lnTo>
                <a:lnTo>
                  <a:pt x="87884" y="2174621"/>
                </a:lnTo>
                <a:lnTo>
                  <a:pt x="80974" y="2211925"/>
                </a:lnTo>
                <a:lnTo>
                  <a:pt x="62134" y="2242359"/>
                </a:lnTo>
                <a:lnTo>
                  <a:pt x="34198" y="2262864"/>
                </a:lnTo>
                <a:lnTo>
                  <a:pt x="0" y="2270379"/>
                </a:lnTo>
              </a:path>
            </a:pathLst>
          </a:custGeom>
          <a:ln w="19050">
            <a:solidFill>
              <a:srgbClr val="009590"/>
            </a:solidFill>
          </a:ln>
        </p:spPr>
        <p:txBody>
          <a:bodyPr wrap="square" lIns="0" tIns="0" rIns="0" bIns="0" rtlCol="0"/>
          <a:lstStyle/>
          <a:p>
            <a:endParaRPr/>
          </a:p>
        </p:txBody>
      </p:sp>
      <p:sp>
        <p:nvSpPr>
          <p:cNvPr id="93" name="object 93"/>
          <p:cNvSpPr txBox="1"/>
          <p:nvPr/>
        </p:nvSpPr>
        <p:spPr>
          <a:xfrm>
            <a:off x="9821036" y="2978276"/>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69%</a:t>
            </a:r>
            <a:endParaRPr sz="1300">
              <a:latin typeface="Calibri"/>
              <a:cs typeface="Calibri"/>
            </a:endParaRPr>
          </a:p>
        </p:txBody>
      </p:sp>
      <p:sp>
        <p:nvSpPr>
          <p:cNvPr id="94" name="object 94"/>
          <p:cNvSpPr/>
          <p:nvPr/>
        </p:nvSpPr>
        <p:spPr>
          <a:xfrm>
            <a:off x="8138159" y="1959101"/>
            <a:ext cx="163195" cy="1639570"/>
          </a:xfrm>
          <a:custGeom>
            <a:avLst/>
            <a:gdLst/>
            <a:ahLst/>
            <a:cxnLst/>
            <a:rect l="l" t="t" r="r" b="b"/>
            <a:pathLst>
              <a:path w="163195" h="1639570">
                <a:moveTo>
                  <a:pt x="0" y="0"/>
                </a:moveTo>
                <a:lnTo>
                  <a:pt x="31686" y="6977"/>
                </a:lnTo>
                <a:lnTo>
                  <a:pt x="57562" y="26003"/>
                </a:lnTo>
                <a:lnTo>
                  <a:pt x="75009" y="54221"/>
                </a:lnTo>
                <a:lnTo>
                  <a:pt x="81407" y="88773"/>
                </a:lnTo>
                <a:lnTo>
                  <a:pt x="81407" y="718947"/>
                </a:lnTo>
                <a:lnTo>
                  <a:pt x="87806" y="753498"/>
                </a:lnTo>
                <a:lnTo>
                  <a:pt x="105267" y="781716"/>
                </a:lnTo>
                <a:lnTo>
                  <a:pt x="131181" y="800742"/>
                </a:lnTo>
                <a:lnTo>
                  <a:pt x="162941" y="807720"/>
                </a:lnTo>
                <a:lnTo>
                  <a:pt x="131181" y="814699"/>
                </a:lnTo>
                <a:lnTo>
                  <a:pt x="105267" y="833739"/>
                </a:lnTo>
                <a:lnTo>
                  <a:pt x="87806" y="861994"/>
                </a:lnTo>
                <a:lnTo>
                  <a:pt x="81407" y="896620"/>
                </a:lnTo>
                <a:lnTo>
                  <a:pt x="81407" y="1550797"/>
                </a:lnTo>
                <a:lnTo>
                  <a:pt x="75009" y="1585348"/>
                </a:lnTo>
                <a:lnTo>
                  <a:pt x="57562" y="1613566"/>
                </a:lnTo>
                <a:lnTo>
                  <a:pt x="31686" y="1632592"/>
                </a:lnTo>
                <a:lnTo>
                  <a:pt x="0" y="1639570"/>
                </a:lnTo>
              </a:path>
            </a:pathLst>
          </a:custGeom>
          <a:ln w="19050">
            <a:solidFill>
              <a:srgbClr val="009590"/>
            </a:solidFill>
          </a:ln>
        </p:spPr>
        <p:txBody>
          <a:bodyPr wrap="square" lIns="0" tIns="0" rIns="0" bIns="0" rtlCol="0"/>
          <a:lstStyle/>
          <a:p>
            <a:endParaRPr/>
          </a:p>
        </p:txBody>
      </p:sp>
      <p:sp>
        <p:nvSpPr>
          <p:cNvPr id="95" name="object 95"/>
          <p:cNvSpPr txBox="1"/>
          <p:nvPr/>
        </p:nvSpPr>
        <p:spPr>
          <a:xfrm>
            <a:off x="8300719" y="2649092"/>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49%</a:t>
            </a:r>
            <a:endParaRPr sz="1300">
              <a:latin typeface="Calibri"/>
              <a:cs typeface="Calibri"/>
            </a:endParaRPr>
          </a:p>
        </p:txBody>
      </p:sp>
      <p:sp>
        <p:nvSpPr>
          <p:cNvPr id="96" name="object 96"/>
          <p:cNvSpPr/>
          <p:nvPr/>
        </p:nvSpPr>
        <p:spPr>
          <a:xfrm>
            <a:off x="7148194" y="1969642"/>
            <a:ext cx="163195" cy="1640205"/>
          </a:xfrm>
          <a:custGeom>
            <a:avLst/>
            <a:gdLst/>
            <a:ahLst/>
            <a:cxnLst/>
            <a:rect l="l" t="t" r="r" b="b"/>
            <a:pathLst>
              <a:path w="163195" h="1640204">
                <a:moveTo>
                  <a:pt x="0" y="0"/>
                </a:moveTo>
                <a:lnTo>
                  <a:pt x="31686" y="6979"/>
                </a:lnTo>
                <a:lnTo>
                  <a:pt x="57562" y="26019"/>
                </a:lnTo>
                <a:lnTo>
                  <a:pt x="75009" y="54274"/>
                </a:lnTo>
                <a:lnTo>
                  <a:pt x="81406" y="88900"/>
                </a:lnTo>
                <a:lnTo>
                  <a:pt x="81406" y="718947"/>
                </a:lnTo>
                <a:lnTo>
                  <a:pt x="87824" y="753572"/>
                </a:lnTo>
                <a:lnTo>
                  <a:pt x="105314" y="781827"/>
                </a:lnTo>
                <a:lnTo>
                  <a:pt x="131234" y="800867"/>
                </a:lnTo>
                <a:lnTo>
                  <a:pt x="162940" y="807847"/>
                </a:lnTo>
                <a:lnTo>
                  <a:pt x="131234" y="814824"/>
                </a:lnTo>
                <a:lnTo>
                  <a:pt x="105314" y="833850"/>
                </a:lnTo>
                <a:lnTo>
                  <a:pt x="87824" y="862068"/>
                </a:lnTo>
                <a:lnTo>
                  <a:pt x="81406" y="896620"/>
                </a:lnTo>
                <a:lnTo>
                  <a:pt x="81406" y="1550797"/>
                </a:lnTo>
                <a:lnTo>
                  <a:pt x="75009" y="1585422"/>
                </a:lnTo>
                <a:lnTo>
                  <a:pt x="57562" y="1613677"/>
                </a:lnTo>
                <a:lnTo>
                  <a:pt x="31686" y="1632717"/>
                </a:lnTo>
                <a:lnTo>
                  <a:pt x="0" y="1639697"/>
                </a:lnTo>
              </a:path>
            </a:pathLst>
          </a:custGeom>
          <a:ln w="19049">
            <a:solidFill>
              <a:srgbClr val="009590"/>
            </a:solidFill>
          </a:ln>
        </p:spPr>
        <p:txBody>
          <a:bodyPr wrap="square" lIns="0" tIns="0" rIns="0" bIns="0" rtlCol="0"/>
          <a:lstStyle/>
          <a:p>
            <a:endParaRPr/>
          </a:p>
        </p:txBody>
      </p:sp>
      <p:sp>
        <p:nvSpPr>
          <p:cNvPr id="97" name="object 97"/>
          <p:cNvSpPr txBox="1"/>
          <p:nvPr/>
        </p:nvSpPr>
        <p:spPr>
          <a:xfrm>
            <a:off x="7300721" y="2663189"/>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50%</a:t>
            </a:r>
            <a:endParaRPr sz="1300">
              <a:latin typeface="Calibri"/>
              <a:cs typeface="Calibri"/>
            </a:endParaRPr>
          </a:p>
        </p:txBody>
      </p:sp>
      <p:sp>
        <p:nvSpPr>
          <p:cNvPr id="98" name="object 98"/>
          <p:cNvSpPr/>
          <p:nvPr/>
        </p:nvSpPr>
        <p:spPr>
          <a:xfrm>
            <a:off x="6142863" y="1952244"/>
            <a:ext cx="163195" cy="1548130"/>
          </a:xfrm>
          <a:custGeom>
            <a:avLst/>
            <a:gdLst/>
            <a:ahLst/>
            <a:cxnLst/>
            <a:rect l="l" t="t" r="r" b="b"/>
            <a:pathLst>
              <a:path w="163195" h="1548129">
                <a:moveTo>
                  <a:pt x="0" y="0"/>
                </a:moveTo>
                <a:lnTo>
                  <a:pt x="31706" y="6977"/>
                </a:lnTo>
                <a:lnTo>
                  <a:pt x="57626" y="26003"/>
                </a:lnTo>
                <a:lnTo>
                  <a:pt x="75116" y="54221"/>
                </a:lnTo>
                <a:lnTo>
                  <a:pt x="81534" y="88772"/>
                </a:lnTo>
                <a:lnTo>
                  <a:pt x="81534" y="673861"/>
                </a:lnTo>
                <a:lnTo>
                  <a:pt x="87931" y="708413"/>
                </a:lnTo>
                <a:lnTo>
                  <a:pt x="105378" y="736631"/>
                </a:lnTo>
                <a:lnTo>
                  <a:pt x="131254" y="755657"/>
                </a:lnTo>
                <a:lnTo>
                  <a:pt x="162940" y="762634"/>
                </a:lnTo>
                <a:lnTo>
                  <a:pt x="131254" y="769612"/>
                </a:lnTo>
                <a:lnTo>
                  <a:pt x="105378" y="788638"/>
                </a:lnTo>
                <a:lnTo>
                  <a:pt x="87931" y="816856"/>
                </a:lnTo>
                <a:lnTo>
                  <a:pt x="81534" y="851407"/>
                </a:lnTo>
                <a:lnTo>
                  <a:pt x="81534" y="1459356"/>
                </a:lnTo>
                <a:lnTo>
                  <a:pt x="75116" y="1493908"/>
                </a:lnTo>
                <a:lnTo>
                  <a:pt x="57626" y="1522126"/>
                </a:lnTo>
                <a:lnTo>
                  <a:pt x="31706" y="1541152"/>
                </a:lnTo>
                <a:lnTo>
                  <a:pt x="0" y="1548129"/>
                </a:lnTo>
              </a:path>
            </a:pathLst>
          </a:custGeom>
          <a:ln w="19050">
            <a:solidFill>
              <a:srgbClr val="009590"/>
            </a:solidFill>
          </a:ln>
        </p:spPr>
        <p:txBody>
          <a:bodyPr wrap="square" lIns="0" tIns="0" rIns="0" bIns="0" rtlCol="0"/>
          <a:lstStyle/>
          <a:p>
            <a:endParaRPr/>
          </a:p>
        </p:txBody>
      </p:sp>
      <p:sp>
        <p:nvSpPr>
          <p:cNvPr id="99" name="object 99"/>
          <p:cNvSpPr txBox="1"/>
          <p:nvPr/>
        </p:nvSpPr>
        <p:spPr>
          <a:xfrm>
            <a:off x="6295390" y="2592069"/>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46%</a:t>
            </a:r>
            <a:endParaRPr sz="1300">
              <a:latin typeface="Calibri"/>
              <a:cs typeface="Calibri"/>
            </a:endParaRPr>
          </a:p>
        </p:txBody>
      </p:sp>
      <p:sp>
        <p:nvSpPr>
          <p:cNvPr id="100" name="object 100"/>
          <p:cNvSpPr/>
          <p:nvPr/>
        </p:nvSpPr>
        <p:spPr>
          <a:xfrm>
            <a:off x="4645025" y="1958213"/>
            <a:ext cx="160020" cy="2200275"/>
          </a:xfrm>
          <a:custGeom>
            <a:avLst/>
            <a:gdLst/>
            <a:ahLst/>
            <a:cxnLst/>
            <a:rect l="l" t="t" r="r" b="b"/>
            <a:pathLst>
              <a:path w="160020" h="2200275">
                <a:moveTo>
                  <a:pt x="0" y="0"/>
                </a:moveTo>
                <a:lnTo>
                  <a:pt x="31146" y="6844"/>
                </a:lnTo>
                <a:lnTo>
                  <a:pt x="56578" y="25511"/>
                </a:lnTo>
                <a:lnTo>
                  <a:pt x="73723" y="53203"/>
                </a:lnTo>
                <a:lnTo>
                  <a:pt x="80010" y="87122"/>
                </a:lnTo>
                <a:lnTo>
                  <a:pt x="80010" y="996696"/>
                </a:lnTo>
                <a:lnTo>
                  <a:pt x="86296" y="1030614"/>
                </a:lnTo>
                <a:lnTo>
                  <a:pt x="103441" y="1058306"/>
                </a:lnTo>
                <a:lnTo>
                  <a:pt x="128873" y="1076973"/>
                </a:lnTo>
                <a:lnTo>
                  <a:pt x="160020" y="1083817"/>
                </a:lnTo>
                <a:lnTo>
                  <a:pt x="128873" y="1090662"/>
                </a:lnTo>
                <a:lnTo>
                  <a:pt x="103441" y="1109329"/>
                </a:lnTo>
                <a:lnTo>
                  <a:pt x="86296" y="1137021"/>
                </a:lnTo>
                <a:lnTo>
                  <a:pt x="80010" y="1170939"/>
                </a:lnTo>
                <a:lnTo>
                  <a:pt x="80010" y="2112772"/>
                </a:lnTo>
                <a:lnTo>
                  <a:pt x="73723" y="2146710"/>
                </a:lnTo>
                <a:lnTo>
                  <a:pt x="56578" y="2174446"/>
                </a:lnTo>
                <a:lnTo>
                  <a:pt x="31146" y="2193157"/>
                </a:lnTo>
                <a:lnTo>
                  <a:pt x="0" y="2200021"/>
                </a:lnTo>
              </a:path>
            </a:pathLst>
          </a:custGeom>
          <a:ln w="19050">
            <a:solidFill>
              <a:srgbClr val="009590"/>
            </a:solidFill>
          </a:ln>
        </p:spPr>
        <p:txBody>
          <a:bodyPr wrap="square" lIns="0" tIns="0" rIns="0" bIns="0" rtlCol="0"/>
          <a:lstStyle/>
          <a:p>
            <a:endParaRPr/>
          </a:p>
        </p:txBody>
      </p:sp>
      <p:sp>
        <p:nvSpPr>
          <p:cNvPr id="101" name="object 101"/>
          <p:cNvSpPr txBox="1"/>
          <p:nvPr/>
        </p:nvSpPr>
        <p:spPr>
          <a:xfrm>
            <a:off x="4846065" y="2927349"/>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66%</a:t>
            </a:r>
            <a:endParaRPr sz="1300">
              <a:latin typeface="Calibri"/>
              <a:cs typeface="Calibri"/>
            </a:endParaRPr>
          </a:p>
        </p:txBody>
      </p:sp>
      <p:sp>
        <p:nvSpPr>
          <p:cNvPr id="102" name="object 102"/>
          <p:cNvSpPr/>
          <p:nvPr/>
        </p:nvSpPr>
        <p:spPr>
          <a:xfrm>
            <a:off x="3609847" y="1956180"/>
            <a:ext cx="160020" cy="2213610"/>
          </a:xfrm>
          <a:custGeom>
            <a:avLst/>
            <a:gdLst/>
            <a:ahLst/>
            <a:cxnLst/>
            <a:rect l="l" t="t" r="r" b="b"/>
            <a:pathLst>
              <a:path w="160020" h="2213610">
                <a:moveTo>
                  <a:pt x="0" y="0"/>
                </a:moveTo>
                <a:lnTo>
                  <a:pt x="31146" y="6844"/>
                </a:lnTo>
                <a:lnTo>
                  <a:pt x="56578" y="25511"/>
                </a:lnTo>
                <a:lnTo>
                  <a:pt x="73723" y="53203"/>
                </a:lnTo>
                <a:lnTo>
                  <a:pt x="80010" y="87122"/>
                </a:lnTo>
                <a:lnTo>
                  <a:pt x="80010" y="1003300"/>
                </a:lnTo>
                <a:lnTo>
                  <a:pt x="86296" y="1037218"/>
                </a:lnTo>
                <a:lnTo>
                  <a:pt x="103441" y="1064910"/>
                </a:lnTo>
                <a:lnTo>
                  <a:pt x="128873" y="1083577"/>
                </a:lnTo>
                <a:lnTo>
                  <a:pt x="160019" y="1090422"/>
                </a:lnTo>
                <a:lnTo>
                  <a:pt x="128873" y="1097285"/>
                </a:lnTo>
                <a:lnTo>
                  <a:pt x="103441" y="1115996"/>
                </a:lnTo>
                <a:lnTo>
                  <a:pt x="86296" y="1143732"/>
                </a:lnTo>
                <a:lnTo>
                  <a:pt x="80010" y="1177671"/>
                </a:lnTo>
                <a:lnTo>
                  <a:pt x="80010" y="2126361"/>
                </a:lnTo>
                <a:lnTo>
                  <a:pt x="73723" y="2160279"/>
                </a:lnTo>
                <a:lnTo>
                  <a:pt x="56578" y="2187971"/>
                </a:lnTo>
                <a:lnTo>
                  <a:pt x="31146" y="2206638"/>
                </a:lnTo>
                <a:lnTo>
                  <a:pt x="0" y="2213483"/>
                </a:lnTo>
              </a:path>
            </a:pathLst>
          </a:custGeom>
          <a:ln w="19050">
            <a:solidFill>
              <a:srgbClr val="009590"/>
            </a:solidFill>
          </a:ln>
        </p:spPr>
        <p:txBody>
          <a:bodyPr wrap="square" lIns="0" tIns="0" rIns="0" bIns="0" rtlCol="0"/>
          <a:lstStyle/>
          <a:p>
            <a:endParaRPr/>
          </a:p>
        </p:txBody>
      </p:sp>
      <p:sp>
        <p:nvSpPr>
          <p:cNvPr id="103" name="object 103"/>
          <p:cNvSpPr txBox="1"/>
          <p:nvPr/>
        </p:nvSpPr>
        <p:spPr>
          <a:xfrm>
            <a:off x="3792982" y="2933445"/>
            <a:ext cx="300990" cy="223520"/>
          </a:xfrm>
          <a:prstGeom prst="rect">
            <a:avLst/>
          </a:prstGeom>
        </p:spPr>
        <p:txBody>
          <a:bodyPr vert="horz" wrap="square" lIns="0" tIns="12065" rIns="0" bIns="0" rtlCol="0">
            <a:spAutoFit/>
          </a:bodyPr>
          <a:lstStyle/>
          <a:p>
            <a:pPr>
              <a:lnSpc>
                <a:spcPct val="100000"/>
              </a:lnSpc>
              <a:spcBef>
                <a:spcPts val="95"/>
              </a:spcBef>
            </a:pPr>
            <a:r>
              <a:rPr sz="1300" b="1" spc="-25" dirty="0">
                <a:solidFill>
                  <a:srgbClr val="5C5B5A"/>
                </a:solidFill>
                <a:latin typeface="Calibri"/>
                <a:cs typeface="Calibri"/>
              </a:rPr>
              <a:t>64%</a:t>
            </a:r>
            <a:endParaRPr sz="1300">
              <a:latin typeface="Calibri"/>
              <a:cs typeface="Calibri"/>
            </a:endParaRPr>
          </a:p>
        </p:txBody>
      </p:sp>
      <p:sp>
        <p:nvSpPr>
          <p:cNvPr id="104" name="object 104"/>
          <p:cNvSpPr/>
          <p:nvPr/>
        </p:nvSpPr>
        <p:spPr>
          <a:xfrm>
            <a:off x="2624073" y="1956180"/>
            <a:ext cx="160020" cy="2284095"/>
          </a:xfrm>
          <a:custGeom>
            <a:avLst/>
            <a:gdLst/>
            <a:ahLst/>
            <a:cxnLst/>
            <a:rect l="l" t="t" r="r" b="b"/>
            <a:pathLst>
              <a:path w="160019" h="2284095">
                <a:moveTo>
                  <a:pt x="0" y="0"/>
                </a:moveTo>
                <a:lnTo>
                  <a:pt x="31146" y="6844"/>
                </a:lnTo>
                <a:lnTo>
                  <a:pt x="56578" y="25511"/>
                </a:lnTo>
                <a:lnTo>
                  <a:pt x="73723" y="53203"/>
                </a:lnTo>
                <a:lnTo>
                  <a:pt x="80009" y="87122"/>
                </a:lnTo>
                <a:lnTo>
                  <a:pt x="80009" y="1037971"/>
                </a:lnTo>
                <a:lnTo>
                  <a:pt x="86296" y="1071889"/>
                </a:lnTo>
                <a:lnTo>
                  <a:pt x="103441" y="1099581"/>
                </a:lnTo>
                <a:lnTo>
                  <a:pt x="128873" y="1118248"/>
                </a:lnTo>
                <a:lnTo>
                  <a:pt x="160019" y="1125093"/>
                </a:lnTo>
                <a:lnTo>
                  <a:pt x="128873" y="1131937"/>
                </a:lnTo>
                <a:lnTo>
                  <a:pt x="103441" y="1150604"/>
                </a:lnTo>
                <a:lnTo>
                  <a:pt x="86296" y="1178296"/>
                </a:lnTo>
                <a:lnTo>
                  <a:pt x="80009" y="1212215"/>
                </a:lnTo>
                <a:lnTo>
                  <a:pt x="80009" y="2196592"/>
                </a:lnTo>
                <a:lnTo>
                  <a:pt x="73723" y="2230584"/>
                </a:lnTo>
                <a:lnTo>
                  <a:pt x="56578" y="2258314"/>
                </a:lnTo>
                <a:lnTo>
                  <a:pt x="31146" y="2276994"/>
                </a:lnTo>
                <a:lnTo>
                  <a:pt x="0" y="2283841"/>
                </a:lnTo>
              </a:path>
            </a:pathLst>
          </a:custGeom>
          <a:ln w="19050">
            <a:solidFill>
              <a:srgbClr val="009590"/>
            </a:solidFill>
          </a:ln>
        </p:spPr>
        <p:txBody>
          <a:bodyPr wrap="square" lIns="0" tIns="0" rIns="0" bIns="0" rtlCol="0"/>
          <a:lstStyle/>
          <a:p>
            <a:endParaRPr/>
          </a:p>
        </p:txBody>
      </p:sp>
      <p:sp>
        <p:nvSpPr>
          <p:cNvPr id="105" name="object 105"/>
          <p:cNvSpPr txBox="1"/>
          <p:nvPr/>
        </p:nvSpPr>
        <p:spPr>
          <a:xfrm>
            <a:off x="2764663" y="2966973"/>
            <a:ext cx="314325"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68%</a:t>
            </a:r>
            <a:endParaRPr sz="1300">
              <a:latin typeface="Calibri"/>
              <a:cs typeface="Calibri"/>
            </a:endParaRPr>
          </a:p>
        </p:txBody>
      </p:sp>
      <p:sp>
        <p:nvSpPr>
          <p:cNvPr id="106" name="object 106"/>
          <p:cNvSpPr txBox="1"/>
          <p:nvPr/>
        </p:nvSpPr>
        <p:spPr>
          <a:xfrm>
            <a:off x="654812" y="6359144"/>
            <a:ext cx="414147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GW8.</a:t>
            </a:r>
            <a:r>
              <a:rPr sz="1000" spc="-70" dirty="0">
                <a:solidFill>
                  <a:srgbClr val="7E7E7E"/>
                </a:solidFill>
                <a:latin typeface="Arial"/>
                <a:cs typeface="Arial"/>
              </a:rPr>
              <a:t> </a:t>
            </a:r>
            <a:r>
              <a:rPr sz="1000" dirty="0">
                <a:solidFill>
                  <a:srgbClr val="7E7E7E"/>
                </a:solidFill>
                <a:latin typeface="Arial"/>
                <a:cs typeface="Arial"/>
              </a:rPr>
              <a:t>How</a:t>
            </a:r>
            <a:r>
              <a:rPr sz="1000" spc="-25" dirty="0">
                <a:solidFill>
                  <a:srgbClr val="7E7E7E"/>
                </a:solidFill>
                <a:latin typeface="Arial"/>
                <a:cs typeface="Arial"/>
              </a:rPr>
              <a:t> </a:t>
            </a:r>
            <a:r>
              <a:rPr sz="1000" dirty="0">
                <a:solidFill>
                  <a:srgbClr val="7E7E7E"/>
                </a:solidFill>
                <a:latin typeface="Arial"/>
                <a:cs typeface="Arial"/>
              </a:rPr>
              <a:t>much</a:t>
            </a:r>
            <a:r>
              <a:rPr sz="1000" spc="-50"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45"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employed</a:t>
            </a:r>
            <a:r>
              <a:rPr sz="1000" spc="-20" dirty="0">
                <a:solidFill>
                  <a:srgbClr val="7E7E7E"/>
                </a:solidFill>
                <a:latin typeface="Arial"/>
                <a:cs typeface="Arial"/>
              </a:rPr>
              <a:t> </a:t>
            </a:r>
            <a:r>
              <a:rPr sz="1000" dirty="0">
                <a:solidFill>
                  <a:srgbClr val="7E7E7E"/>
                </a:solidFill>
                <a:latin typeface="Arial"/>
                <a:cs typeface="Arial"/>
              </a:rPr>
              <a:t>residents;</a:t>
            </a:r>
            <a:r>
              <a:rPr sz="1000" spc="-15" dirty="0">
                <a:solidFill>
                  <a:srgbClr val="7E7E7E"/>
                </a:solidFill>
                <a:latin typeface="Arial"/>
                <a:cs typeface="Arial"/>
              </a:rPr>
              <a:t> </a:t>
            </a:r>
            <a:r>
              <a:rPr sz="1000" dirty="0">
                <a:solidFill>
                  <a:srgbClr val="7E7E7E"/>
                </a:solidFill>
                <a:latin typeface="Arial"/>
                <a:cs typeface="Arial"/>
              </a:rPr>
              <a:t>1004</a:t>
            </a:r>
            <a:r>
              <a:rPr sz="1000" spc="-40" dirty="0">
                <a:solidFill>
                  <a:srgbClr val="7E7E7E"/>
                </a:solidFill>
                <a:latin typeface="Arial"/>
                <a:cs typeface="Arial"/>
              </a:rPr>
              <a:t> </a:t>
            </a:r>
            <a:r>
              <a:rPr sz="1000" dirty="0">
                <a:solidFill>
                  <a:srgbClr val="7E7E7E"/>
                </a:solidFill>
                <a:latin typeface="Arial"/>
                <a:cs typeface="Arial"/>
              </a:rPr>
              <a:t>(S11),</a:t>
            </a:r>
            <a:r>
              <a:rPr sz="1000" spc="-25" dirty="0">
                <a:solidFill>
                  <a:srgbClr val="7E7E7E"/>
                </a:solidFill>
                <a:latin typeface="Arial"/>
                <a:cs typeface="Arial"/>
              </a:rPr>
              <a:t> </a:t>
            </a:r>
            <a:r>
              <a:rPr sz="1000" dirty="0">
                <a:solidFill>
                  <a:srgbClr val="7E7E7E"/>
                </a:solidFill>
                <a:latin typeface="Arial"/>
                <a:cs typeface="Arial"/>
              </a:rPr>
              <a:t>878</a:t>
            </a:r>
            <a:r>
              <a:rPr sz="1000" spc="-40"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896</a:t>
            </a:r>
            <a:r>
              <a:rPr sz="1000" spc="-25" dirty="0">
                <a:solidFill>
                  <a:srgbClr val="7E7E7E"/>
                </a:solidFill>
                <a:latin typeface="Arial"/>
                <a:cs typeface="Arial"/>
              </a:rPr>
              <a:t> </a:t>
            </a:r>
            <a:r>
              <a:rPr sz="1000" spc="-10" dirty="0">
                <a:solidFill>
                  <a:srgbClr val="7E7E7E"/>
                </a:solidFill>
                <a:latin typeface="Arial"/>
                <a:cs typeface="Arial"/>
              </a:rPr>
              <a:t>(S16)</a:t>
            </a:r>
            <a:endParaRPr sz="1000">
              <a:latin typeface="Arial"/>
              <a:cs typeface="Arial"/>
            </a:endParaRPr>
          </a:p>
        </p:txBody>
      </p:sp>
      <p:sp>
        <p:nvSpPr>
          <p:cNvPr id="107" name="object 10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28</a:t>
            </a:r>
            <a:endParaRPr sz="18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6520" rIns="0" bIns="0" rtlCol="0">
            <a:spAutoFit/>
          </a:bodyPr>
          <a:lstStyle/>
          <a:p>
            <a:pPr marL="97790">
              <a:lnSpc>
                <a:spcPct val="100000"/>
              </a:lnSpc>
              <a:spcBef>
                <a:spcPts val="100"/>
              </a:spcBef>
            </a:pPr>
            <a:r>
              <a:rPr dirty="0">
                <a:solidFill>
                  <a:srgbClr val="5C5B5A"/>
                </a:solidFill>
              </a:rPr>
              <a:t>On</a:t>
            </a:r>
            <a:r>
              <a:rPr spc="-35" dirty="0">
                <a:solidFill>
                  <a:srgbClr val="5C5B5A"/>
                </a:solidFill>
              </a:rPr>
              <a:t> </a:t>
            </a:r>
            <a:r>
              <a:rPr dirty="0">
                <a:solidFill>
                  <a:srgbClr val="5C5B5A"/>
                </a:solidFill>
              </a:rPr>
              <a:t>the</a:t>
            </a:r>
            <a:r>
              <a:rPr spc="-30" dirty="0">
                <a:solidFill>
                  <a:srgbClr val="5C5B5A"/>
                </a:solidFill>
              </a:rPr>
              <a:t> </a:t>
            </a:r>
            <a:r>
              <a:rPr dirty="0">
                <a:solidFill>
                  <a:srgbClr val="5C5B5A"/>
                </a:solidFill>
              </a:rPr>
              <a:t>topic</a:t>
            </a:r>
            <a:r>
              <a:rPr spc="-40" dirty="0">
                <a:solidFill>
                  <a:srgbClr val="5C5B5A"/>
                </a:solidFill>
              </a:rPr>
              <a:t> </a:t>
            </a:r>
            <a:r>
              <a:rPr dirty="0">
                <a:solidFill>
                  <a:srgbClr val="5C5B5A"/>
                </a:solidFill>
              </a:rPr>
              <a:t>of</a:t>
            </a:r>
            <a:r>
              <a:rPr spc="-25" dirty="0">
                <a:solidFill>
                  <a:srgbClr val="5C5B5A"/>
                </a:solidFill>
              </a:rPr>
              <a:t> </a:t>
            </a:r>
            <a:r>
              <a:rPr spc="-10" dirty="0">
                <a:solidFill>
                  <a:srgbClr val="5C5B5A"/>
                </a:solidFill>
              </a:rPr>
              <a:t>pay, </a:t>
            </a:r>
            <a:r>
              <a:rPr dirty="0">
                <a:solidFill>
                  <a:srgbClr val="5C5B5A"/>
                </a:solidFill>
              </a:rPr>
              <a:t>two</a:t>
            </a:r>
            <a:r>
              <a:rPr spc="-50" dirty="0">
                <a:solidFill>
                  <a:srgbClr val="5C5B5A"/>
                </a:solidFill>
              </a:rPr>
              <a:t> </a:t>
            </a:r>
            <a:r>
              <a:rPr dirty="0">
                <a:solidFill>
                  <a:srgbClr val="5C5B5A"/>
                </a:solidFill>
              </a:rPr>
              <a:t>thirds</a:t>
            </a:r>
            <a:r>
              <a:rPr spc="-40" dirty="0">
                <a:solidFill>
                  <a:srgbClr val="5C5B5A"/>
                </a:solidFill>
              </a:rPr>
              <a:t> </a:t>
            </a:r>
            <a:r>
              <a:rPr dirty="0">
                <a:solidFill>
                  <a:srgbClr val="5C5B5A"/>
                </a:solidFill>
              </a:rPr>
              <a:t>(67%) say</a:t>
            </a:r>
            <a:r>
              <a:rPr spc="-30" dirty="0">
                <a:solidFill>
                  <a:srgbClr val="5C5B5A"/>
                </a:solidFill>
              </a:rPr>
              <a:t> </a:t>
            </a:r>
            <a:r>
              <a:rPr dirty="0">
                <a:solidFill>
                  <a:srgbClr val="5C5B5A"/>
                </a:solidFill>
              </a:rPr>
              <a:t>that</a:t>
            </a:r>
            <a:r>
              <a:rPr spc="-25" dirty="0">
                <a:solidFill>
                  <a:srgbClr val="5C5B5A"/>
                </a:solidFill>
              </a:rPr>
              <a:t> </a:t>
            </a:r>
            <a:r>
              <a:rPr dirty="0">
                <a:solidFill>
                  <a:srgbClr val="5C5B5A"/>
                </a:solidFill>
              </a:rPr>
              <a:t>their</a:t>
            </a:r>
            <a:r>
              <a:rPr spc="-10" dirty="0">
                <a:solidFill>
                  <a:srgbClr val="5C5B5A"/>
                </a:solidFill>
              </a:rPr>
              <a:t> </a:t>
            </a:r>
            <a:r>
              <a:rPr dirty="0"/>
              <a:t>pay</a:t>
            </a:r>
            <a:r>
              <a:rPr spc="-30" dirty="0"/>
              <a:t> </a:t>
            </a:r>
            <a:r>
              <a:rPr dirty="0"/>
              <a:t>fairly</a:t>
            </a:r>
            <a:r>
              <a:rPr spc="-30" dirty="0"/>
              <a:t> </a:t>
            </a:r>
            <a:r>
              <a:rPr dirty="0"/>
              <a:t>reflects</a:t>
            </a:r>
            <a:r>
              <a:rPr spc="-15" dirty="0"/>
              <a:t> </a:t>
            </a:r>
            <a:r>
              <a:rPr dirty="0"/>
              <a:t>their</a:t>
            </a:r>
            <a:r>
              <a:rPr spc="-35" dirty="0"/>
              <a:t> </a:t>
            </a:r>
            <a:r>
              <a:rPr dirty="0"/>
              <a:t>work</a:t>
            </a:r>
            <a:r>
              <a:rPr spc="-50" dirty="0"/>
              <a:t> </a:t>
            </a:r>
            <a:r>
              <a:rPr dirty="0">
                <a:solidFill>
                  <a:srgbClr val="5C5B5A"/>
                </a:solidFill>
              </a:rPr>
              <a:t>at</a:t>
            </a:r>
            <a:r>
              <a:rPr spc="-25" dirty="0">
                <a:solidFill>
                  <a:srgbClr val="5C5B5A"/>
                </a:solidFill>
              </a:rPr>
              <a:t> </a:t>
            </a:r>
            <a:r>
              <a:rPr dirty="0">
                <a:solidFill>
                  <a:srgbClr val="5C5B5A"/>
                </a:solidFill>
              </a:rPr>
              <a:t>least</a:t>
            </a:r>
            <a:r>
              <a:rPr spc="-25" dirty="0">
                <a:solidFill>
                  <a:srgbClr val="5C5B5A"/>
                </a:solidFill>
              </a:rPr>
              <a:t> </a:t>
            </a:r>
            <a:r>
              <a:rPr dirty="0">
                <a:solidFill>
                  <a:srgbClr val="5C5B5A"/>
                </a:solidFill>
              </a:rPr>
              <a:t>to</a:t>
            </a:r>
            <a:r>
              <a:rPr spc="-20" dirty="0">
                <a:solidFill>
                  <a:srgbClr val="5C5B5A"/>
                </a:solidFill>
              </a:rPr>
              <a:t> </a:t>
            </a:r>
            <a:r>
              <a:rPr dirty="0">
                <a:solidFill>
                  <a:srgbClr val="5C5B5A"/>
                </a:solidFill>
              </a:rPr>
              <a:t>some</a:t>
            </a:r>
            <a:r>
              <a:rPr spc="-30" dirty="0">
                <a:solidFill>
                  <a:srgbClr val="5C5B5A"/>
                </a:solidFill>
              </a:rPr>
              <a:t> </a:t>
            </a:r>
            <a:r>
              <a:rPr spc="-10" dirty="0">
                <a:solidFill>
                  <a:srgbClr val="5C5B5A"/>
                </a:solidFill>
              </a:rPr>
              <a:t>extent,</a:t>
            </a:r>
          </a:p>
          <a:p>
            <a:pPr marL="97790">
              <a:lnSpc>
                <a:spcPct val="100000"/>
              </a:lnSpc>
            </a:pPr>
            <a:r>
              <a:rPr dirty="0">
                <a:solidFill>
                  <a:srgbClr val="5C5B5A"/>
                </a:solidFill>
              </a:rPr>
              <a:t>which</a:t>
            </a:r>
            <a:r>
              <a:rPr spc="-50" dirty="0">
                <a:solidFill>
                  <a:srgbClr val="5C5B5A"/>
                </a:solidFill>
              </a:rPr>
              <a:t> </a:t>
            </a:r>
            <a:r>
              <a:rPr dirty="0">
                <a:solidFill>
                  <a:srgbClr val="5C5B5A"/>
                </a:solidFill>
              </a:rPr>
              <a:t>has</a:t>
            </a:r>
            <a:r>
              <a:rPr spc="-25" dirty="0">
                <a:solidFill>
                  <a:srgbClr val="5C5B5A"/>
                </a:solidFill>
              </a:rPr>
              <a:t> </a:t>
            </a:r>
            <a:r>
              <a:rPr dirty="0">
                <a:solidFill>
                  <a:srgbClr val="5C5B5A"/>
                </a:solidFill>
              </a:rPr>
              <a:t>remained</a:t>
            </a:r>
            <a:r>
              <a:rPr spc="-15" dirty="0">
                <a:solidFill>
                  <a:srgbClr val="5C5B5A"/>
                </a:solidFill>
              </a:rPr>
              <a:t> </a:t>
            </a:r>
            <a:r>
              <a:rPr dirty="0">
                <a:solidFill>
                  <a:srgbClr val="5C5B5A"/>
                </a:solidFill>
              </a:rPr>
              <a:t>stable</a:t>
            </a:r>
            <a:r>
              <a:rPr spc="-20" dirty="0">
                <a:solidFill>
                  <a:srgbClr val="5C5B5A"/>
                </a:solidFill>
              </a:rPr>
              <a:t> </a:t>
            </a:r>
            <a:r>
              <a:rPr dirty="0">
                <a:solidFill>
                  <a:srgbClr val="5C5B5A"/>
                </a:solidFill>
              </a:rPr>
              <a:t>since</a:t>
            </a:r>
            <a:r>
              <a:rPr spc="-25" dirty="0">
                <a:solidFill>
                  <a:srgbClr val="5C5B5A"/>
                </a:solidFill>
              </a:rPr>
              <a:t> </a:t>
            </a:r>
            <a:r>
              <a:rPr dirty="0">
                <a:solidFill>
                  <a:srgbClr val="5C5B5A"/>
                </a:solidFill>
              </a:rPr>
              <a:t>last</a:t>
            </a:r>
            <a:r>
              <a:rPr spc="-15" dirty="0">
                <a:solidFill>
                  <a:srgbClr val="5C5B5A"/>
                </a:solidFill>
              </a:rPr>
              <a:t> </a:t>
            </a:r>
            <a:r>
              <a:rPr dirty="0">
                <a:solidFill>
                  <a:srgbClr val="5C5B5A"/>
                </a:solidFill>
              </a:rPr>
              <a:t>wave.</a:t>
            </a:r>
            <a:r>
              <a:rPr spc="-10" dirty="0">
                <a:solidFill>
                  <a:srgbClr val="5C5B5A"/>
                </a:solidFill>
              </a:rPr>
              <a:t> </a:t>
            </a:r>
            <a:r>
              <a:rPr dirty="0">
                <a:solidFill>
                  <a:srgbClr val="5C5B5A"/>
                </a:solidFill>
              </a:rPr>
              <a:t>12%</a:t>
            </a:r>
            <a:r>
              <a:rPr spc="-10" dirty="0">
                <a:solidFill>
                  <a:srgbClr val="5C5B5A"/>
                </a:solidFill>
              </a:rPr>
              <a:t> </a:t>
            </a:r>
            <a:r>
              <a:rPr dirty="0">
                <a:solidFill>
                  <a:srgbClr val="5C5B5A"/>
                </a:solidFill>
              </a:rPr>
              <a:t>say</a:t>
            </a:r>
            <a:r>
              <a:rPr spc="-20" dirty="0">
                <a:solidFill>
                  <a:srgbClr val="5C5B5A"/>
                </a:solidFill>
              </a:rPr>
              <a:t> </a:t>
            </a:r>
            <a:r>
              <a:rPr dirty="0">
                <a:solidFill>
                  <a:srgbClr val="5C5B5A"/>
                </a:solidFill>
              </a:rPr>
              <a:t>this</a:t>
            </a:r>
            <a:r>
              <a:rPr spc="-20" dirty="0">
                <a:solidFill>
                  <a:srgbClr val="5C5B5A"/>
                </a:solidFill>
              </a:rPr>
              <a:t> </a:t>
            </a:r>
            <a:r>
              <a:rPr dirty="0">
                <a:solidFill>
                  <a:srgbClr val="5C5B5A"/>
                </a:solidFill>
              </a:rPr>
              <a:t>is</a:t>
            </a:r>
            <a:r>
              <a:rPr spc="-30" dirty="0">
                <a:solidFill>
                  <a:srgbClr val="5C5B5A"/>
                </a:solidFill>
              </a:rPr>
              <a:t> </a:t>
            </a:r>
            <a:r>
              <a:rPr dirty="0">
                <a:solidFill>
                  <a:srgbClr val="5C5B5A"/>
                </a:solidFill>
              </a:rPr>
              <a:t>not</a:t>
            </a:r>
            <a:r>
              <a:rPr spc="-25" dirty="0">
                <a:solidFill>
                  <a:srgbClr val="5C5B5A"/>
                </a:solidFill>
              </a:rPr>
              <a:t> </a:t>
            </a:r>
            <a:r>
              <a:rPr dirty="0">
                <a:solidFill>
                  <a:srgbClr val="5C5B5A"/>
                </a:solidFill>
              </a:rPr>
              <a:t>the</a:t>
            </a:r>
            <a:r>
              <a:rPr spc="-15" dirty="0">
                <a:solidFill>
                  <a:srgbClr val="5C5B5A"/>
                </a:solidFill>
              </a:rPr>
              <a:t> </a:t>
            </a:r>
            <a:r>
              <a:rPr dirty="0">
                <a:solidFill>
                  <a:srgbClr val="5C5B5A"/>
                </a:solidFill>
              </a:rPr>
              <a:t>case</a:t>
            </a:r>
            <a:r>
              <a:rPr spc="-10" dirty="0">
                <a:solidFill>
                  <a:srgbClr val="5C5B5A"/>
                </a:solidFill>
              </a:rPr>
              <a:t> </a:t>
            </a:r>
            <a:r>
              <a:rPr dirty="0">
                <a:solidFill>
                  <a:srgbClr val="5C5B5A"/>
                </a:solidFill>
              </a:rPr>
              <a:t>at</a:t>
            </a:r>
            <a:r>
              <a:rPr spc="-10" dirty="0">
                <a:solidFill>
                  <a:srgbClr val="5C5B5A"/>
                </a:solidFill>
              </a:rPr>
              <a:t> </a:t>
            </a:r>
            <a:r>
              <a:rPr spc="-25" dirty="0">
                <a:solidFill>
                  <a:srgbClr val="5C5B5A"/>
                </a:solidFill>
              </a:rPr>
              <a:t>all</a:t>
            </a:r>
          </a:p>
        </p:txBody>
      </p:sp>
      <p:sp>
        <p:nvSpPr>
          <p:cNvPr id="3" name="object 3"/>
          <p:cNvSpPr txBox="1"/>
          <p:nvPr/>
        </p:nvSpPr>
        <p:spPr>
          <a:xfrm>
            <a:off x="726744" y="1408302"/>
            <a:ext cx="6728459" cy="239395"/>
          </a:xfrm>
          <a:prstGeom prst="rect">
            <a:avLst/>
          </a:prstGeom>
        </p:spPr>
        <p:txBody>
          <a:bodyPr vert="horz" wrap="square" lIns="0" tIns="13335" rIns="0" bIns="0" rtlCol="0">
            <a:spAutoFit/>
          </a:bodyPr>
          <a:lstStyle/>
          <a:p>
            <a:pPr marL="12700">
              <a:lnSpc>
                <a:spcPct val="100000"/>
              </a:lnSpc>
              <a:spcBef>
                <a:spcPts val="105"/>
              </a:spcBef>
            </a:pPr>
            <a:r>
              <a:rPr sz="1400" b="1" spc="-30" dirty="0">
                <a:solidFill>
                  <a:srgbClr val="5C5B5A"/>
                </a:solidFill>
                <a:latin typeface="Arial"/>
                <a:cs typeface="Arial"/>
              </a:rPr>
              <a:t>To</a:t>
            </a:r>
            <a:r>
              <a:rPr sz="1400" b="1" spc="-35" dirty="0">
                <a:solidFill>
                  <a:srgbClr val="5C5B5A"/>
                </a:solidFill>
                <a:latin typeface="Arial"/>
                <a:cs typeface="Arial"/>
              </a:rPr>
              <a:t> </a:t>
            </a:r>
            <a:r>
              <a:rPr sz="1400" b="1" dirty="0">
                <a:solidFill>
                  <a:srgbClr val="5C5B5A"/>
                </a:solidFill>
                <a:latin typeface="Arial"/>
                <a:cs typeface="Arial"/>
              </a:rPr>
              <a:t>what</a:t>
            </a:r>
            <a:r>
              <a:rPr sz="1400" b="1" spc="-70" dirty="0">
                <a:solidFill>
                  <a:srgbClr val="5C5B5A"/>
                </a:solidFill>
                <a:latin typeface="Arial"/>
                <a:cs typeface="Arial"/>
              </a:rPr>
              <a:t> </a:t>
            </a:r>
            <a:r>
              <a:rPr sz="1400" b="1" dirty="0">
                <a:solidFill>
                  <a:srgbClr val="5C5B5A"/>
                </a:solidFill>
                <a:latin typeface="Arial"/>
                <a:cs typeface="Arial"/>
              </a:rPr>
              <a:t>extent</a:t>
            </a:r>
            <a:r>
              <a:rPr sz="1400" b="1" spc="-50" dirty="0">
                <a:solidFill>
                  <a:srgbClr val="5C5B5A"/>
                </a:solidFill>
                <a:latin typeface="Arial"/>
                <a:cs typeface="Arial"/>
              </a:rPr>
              <a:t> </a:t>
            </a:r>
            <a:r>
              <a:rPr sz="1400" b="1" dirty="0">
                <a:solidFill>
                  <a:srgbClr val="5C5B5A"/>
                </a:solidFill>
                <a:latin typeface="Arial"/>
                <a:cs typeface="Arial"/>
              </a:rPr>
              <a:t>do</a:t>
            </a:r>
            <a:r>
              <a:rPr sz="1400" b="1" spc="-35"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believe</a:t>
            </a:r>
            <a:r>
              <a:rPr sz="1400" b="1" spc="-55" dirty="0">
                <a:solidFill>
                  <a:srgbClr val="5C5B5A"/>
                </a:solidFill>
                <a:latin typeface="Arial"/>
                <a:cs typeface="Arial"/>
              </a:rPr>
              <a:t> </a:t>
            </a:r>
            <a:r>
              <a:rPr sz="1400" b="1" dirty="0">
                <a:solidFill>
                  <a:srgbClr val="5C5B5A"/>
                </a:solidFill>
                <a:latin typeface="Arial"/>
                <a:cs typeface="Arial"/>
              </a:rPr>
              <a:t>that</a:t>
            </a:r>
            <a:r>
              <a:rPr sz="1400" b="1" spc="-50" dirty="0">
                <a:solidFill>
                  <a:srgbClr val="5C5B5A"/>
                </a:solidFill>
                <a:latin typeface="Arial"/>
                <a:cs typeface="Arial"/>
              </a:rPr>
              <a:t> </a:t>
            </a:r>
            <a:r>
              <a:rPr sz="1400" b="1" dirty="0">
                <a:solidFill>
                  <a:srgbClr val="5C5B5A"/>
                </a:solidFill>
                <a:latin typeface="Arial"/>
                <a:cs typeface="Arial"/>
              </a:rPr>
              <a:t>your</a:t>
            </a:r>
            <a:r>
              <a:rPr sz="1400" b="1" spc="15" dirty="0">
                <a:solidFill>
                  <a:srgbClr val="5C5B5A"/>
                </a:solidFill>
                <a:latin typeface="Arial"/>
                <a:cs typeface="Arial"/>
              </a:rPr>
              <a:t> </a:t>
            </a:r>
            <a:r>
              <a:rPr sz="1400" b="1" dirty="0">
                <a:solidFill>
                  <a:srgbClr val="5C5B5A"/>
                </a:solidFill>
                <a:latin typeface="Arial"/>
                <a:cs typeface="Arial"/>
              </a:rPr>
              <a:t>pay</a:t>
            </a:r>
            <a:r>
              <a:rPr sz="1400" b="1" spc="-40" dirty="0">
                <a:solidFill>
                  <a:srgbClr val="5C5B5A"/>
                </a:solidFill>
                <a:latin typeface="Arial"/>
                <a:cs typeface="Arial"/>
              </a:rPr>
              <a:t> </a:t>
            </a:r>
            <a:r>
              <a:rPr sz="1400" b="1" dirty="0">
                <a:solidFill>
                  <a:srgbClr val="5C5B5A"/>
                </a:solidFill>
                <a:latin typeface="Arial"/>
                <a:cs typeface="Arial"/>
              </a:rPr>
              <a:t>fairly</a:t>
            </a:r>
            <a:r>
              <a:rPr sz="1400" b="1" spc="-60" dirty="0">
                <a:solidFill>
                  <a:srgbClr val="5C5B5A"/>
                </a:solidFill>
                <a:latin typeface="Arial"/>
                <a:cs typeface="Arial"/>
              </a:rPr>
              <a:t> </a:t>
            </a:r>
            <a:r>
              <a:rPr sz="1400" b="1" dirty="0">
                <a:solidFill>
                  <a:srgbClr val="5C5B5A"/>
                </a:solidFill>
                <a:latin typeface="Arial"/>
                <a:cs typeface="Arial"/>
              </a:rPr>
              <a:t>reflects</a:t>
            </a:r>
            <a:r>
              <a:rPr sz="1400" b="1" spc="-75"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work</a:t>
            </a:r>
            <a:r>
              <a:rPr sz="1400" b="1" spc="-65" dirty="0">
                <a:solidFill>
                  <a:srgbClr val="5C5B5A"/>
                </a:solidFill>
                <a:latin typeface="Arial"/>
                <a:cs typeface="Arial"/>
              </a:rPr>
              <a:t> </a:t>
            </a:r>
            <a:r>
              <a:rPr sz="1400" b="1" dirty="0">
                <a:solidFill>
                  <a:srgbClr val="5C5B5A"/>
                </a:solidFill>
                <a:latin typeface="Arial"/>
                <a:cs typeface="Arial"/>
              </a:rPr>
              <a:t>that</a:t>
            </a:r>
            <a:r>
              <a:rPr sz="1400" b="1" spc="-45" dirty="0">
                <a:solidFill>
                  <a:srgbClr val="5C5B5A"/>
                </a:solidFill>
                <a:latin typeface="Arial"/>
                <a:cs typeface="Arial"/>
              </a:rPr>
              <a:t> </a:t>
            </a:r>
            <a:r>
              <a:rPr sz="1400" b="1" dirty="0">
                <a:solidFill>
                  <a:srgbClr val="5C5B5A"/>
                </a:solidFill>
                <a:latin typeface="Arial"/>
                <a:cs typeface="Arial"/>
              </a:rPr>
              <a:t>you</a:t>
            </a:r>
            <a:r>
              <a:rPr sz="1400" b="1" spc="-5" dirty="0">
                <a:solidFill>
                  <a:srgbClr val="5C5B5A"/>
                </a:solidFill>
                <a:latin typeface="Arial"/>
                <a:cs typeface="Arial"/>
              </a:rPr>
              <a:t> </a:t>
            </a:r>
            <a:r>
              <a:rPr sz="1400" b="1" spc="-25" dirty="0">
                <a:solidFill>
                  <a:srgbClr val="5C5B5A"/>
                </a:solidFill>
                <a:latin typeface="Arial"/>
                <a:cs typeface="Arial"/>
              </a:rPr>
              <a:t>do?</a:t>
            </a:r>
            <a:endParaRPr sz="1400">
              <a:latin typeface="Arial"/>
              <a:cs typeface="Arial"/>
            </a:endParaRPr>
          </a:p>
        </p:txBody>
      </p:sp>
      <p:graphicFrame>
        <p:nvGraphicFramePr>
          <p:cNvPr id="4" name="object 4"/>
          <p:cNvGraphicFramePr>
            <a:graphicFrameLocks noGrp="1"/>
          </p:cNvGraphicFramePr>
          <p:nvPr/>
        </p:nvGraphicFramePr>
        <p:xfrm>
          <a:off x="2855976" y="1873787"/>
          <a:ext cx="1606550" cy="4211319"/>
        </p:xfrm>
        <a:graphic>
          <a:graphicData uri="http://schemas.openxmlformats.org/drawingml/2006/table">
            <a:tbl>
              <a:tblPr firstRow="1" bandRow="1">
                <a:tableStyleId>{2D5ABB26-0587-4C30-8999-92F81FD0307C}</a:tableStyleId>
              </a:tblPr>
              <a:tblGrid>
                <a:gridCol w="1606550">
                  <a:extLst>
                    <a:ext uri="{9D8B030D-6E8A-4147-A177-3AD203B41FA5}">
                      <a16:colId xmlns:a16="http://schemas.microsoft.com/office/drawing/2014/main" val="20000"/>
                    </a:ext>
                  </a:extLst>
                </a:gridCol>
              </a:tblGrid>
              <a:tr h="513715">
                <a:tc>
                  <a:txBody>
                    <a:bodyPr/>
                    <a:lstStyle/>
                    <a:p>
                      <a:pPr algn="ctr">
                        <a:lnSpc>
                          <a:spcPts val="1345"/>
                        </a:lnSpc>
                        <a:spcBef>
                          <a:spcPts val="1235"/>
                        </a:spcBef>
                      </a:pPr>
                      <a:r>
                        <a:rPr sz="1200" spc="-25" dirty="0">
                          <a:solidFill>
                            <a:srgbClr val="FFFFFF"/>
                          </a:solidFill>
                          <a:latin typeface="Calibri"/>
                          <a:cs typeface="Calibri"/>
                        </a:rPr>
                        <a:t>12%</a:t>
                      </a:r>
                      <a:endParaRPr sz="1200">
                        <a:latin typeface="Calibri"/>
                        <a:cs typeface="Calibri"/>
                      </a:endParaRPr>
                    </a:p>
                    <a:p>
                      <a:pPr marR="24130" algn="ctr">
                        <a:lnSpc>
                          <a:spcPts val="865"/>
                        </a:lnSpc>
                      </a:pPr>
                      <a:r>
                        <a:rPr sz="800" spc="-10" dirty="0">
                          <a:solidFill>
                            <a:srgbClr val="FFFFFF"/>
                          </a:solidFill>
                          <a:latin typeface="Arial"/>
                          <a:cs typeface="Arial"/>
                        </a:rPr>
                        <a:t>(+1pp)</a:t>
                      </a:r>
                      <a:endParaRPr sz="800">
                        <a:latin typeface="Arial"/>
                        <a:cs typeface="Arial"/>
                      </a:endParaRPr>
                    </a:p>
                  </a:txBody>
                  <a:tcPr marL="0" marR="0" marT="156845" marB="0">
                    <a:solidFill>
                      <a:srgbClr val="009590"/>
                    </a:solidFill>
                  </a:tcPr>
                </a:tc>
                <a:extLst>
                  <a:ext uri="{0D108BD9-81ED-4DB2-BD59-A6C34878D82A}">
                    <a16:rowId xmlns:a16="http://schemas.microsoft.com/office/drawing/2014/main" val="10000"/>
                  </a:ext>
                </a:extLst>
              </a:tr>
              <a:tr h="982344">
                <a:tc>
                  <a:txBody>
                    <a:bodyPr/>
                    <a:lstStyle/>
                    <a:p>
                      <a:pPr>
                        <a:lnSpc>
                          <a:spcPct val="100000"/>
                        </a:lnSpc>
                      </a:pPr>
                      <a:endParaRPr sz="1200">
                        <a:latin typeface="Times New Roman"/>
                        <a:cs typeface="Times New Roman"/>
                      </a:endParaRPr>
                    </a:p>
                    <a:p>
                      <a:pPr>
                        <a:lnSpc>
                          <a:spcPct val="100000"/>
                        </a:lnSpc>
                        <a:spcBef>
                          <a:spcPts val="320"/>
                        </a:spcBef>
                      </a:pPr>
                      <a:endParaRPr sz="1200">
                        <a:latin typeface="Times New Roman"/>
                        <a:cs typeface="Times New Roman"/>
                      </a:endParaRPr>
                    </a:p>
                    <a:p>
                      <a:pPr algn="ctr">
                        <a:lnSpc>
                          <a:spcPct val="100000"/>
                        </a:lnSpc>
                      </a:pPr>
                      <a:r>
                        <a:rPr sz="1200" spc="-25" dirty="0">
                          <a:solidFill>
                            <a:srgbClr val="404040"/>
                          </a:solidFill>
                          <a:latin typeface="Calibri"/>
                          <a:cs typeface="Calibri"/>
                        </a:rPr>
                        <a:t>23%</a:t>
                      </a:r>
                      <a:endParaRPr sz="1200">
                        <a:latin typeface="Calibri"/>
                        <a:cs typeface="Calibri"/>
                      </a:endParaRPr>
                    </a:p>
                    <a:p>
                      <a:pPr marL="29845" algn="ctr">
                        <a:lnSpc>
                          <a:spcPct val="100000"/>
                        </a:lnSpc>
                        <a:spcBef>
                          <a:spcPts val="45"/>
                        </a:spcBef>
                      </a:pPr>
                      <a:r>
                        <a:rPr sz="800" spc="-10" dirty="0">
                          <a:solidFill>
                            <a:srgbClr val="FFFFFF"/>
                          </a:solidFill>
                          <a:latin typeface="Arial"/>
                          <a:cs typeface="Arial"/>
                        </a:rPr>
                        <a:t>(+/-</a:t>
                      </a:r>
                      <a:r>
                        <a:rPr sz="800" spc="-20" dirty="0">
                          <a:solidFill>
                            <a:srgbClr val="FFFFFF"/>
                          </a:solidFill>
                          <a:latin typeface="Arial"/>
                          <a:cs typeface="Arial"/>
                        </a:rPr>
                        <a:t>0pp)</a:t>
                      </a:r>
                      <a:endParaRPr sz="800">
                        <a:latin typeface="Arial"/>
                        <a:cs typeface="Arial"/>
                      </a:endParaRPr>
                    </a:p>
                  </a:txBody>
                  <a:tcPr marL="0" marR="0" marT="0" marB="0">
                    <a:solidFill>
                      <a:srgbClr val="6CD4CE"/>
                    </a:solidFill>
                  </a:tcPr>
                </a:tc>
                <a:extLst>
                  <a:ext uri="{0D108BD9-81ED-4DB2-BD59-A6C34878D82A}">
                    <a16:rowId xmlns:a16="http://schemas.microsoft.com/office/drawing/2014/main" val="10001"/>
                  </a:ext>
                </a:extLst>
              </a:tr>
              <a:tr h="136842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65"/>
                        </a:spcBef>
                      </a:pPr>
                      <a:endParaRPr sz="1200">
                        <a:latin typeface="Times New Roman"/>
                        <a:cs typeface="Times New Roman"/>
                      </a:endParaRPr>
                    </a:p>
                    <a:p>
                      <a:pPr algn="ctr">
                        <a:lnSpc>
                          <a:spcPct val="100000"/>
                        </a:lnSpc>
                      </a:pPr>
                      <a:r>
                        <a:rPr sz="1200" spc="-25" dirty="0">
                          <a:solidFill>
                            <a:srgbClr val="404040"/>
                          </a:solidFill>
                          <a:latin typeface="Calibri"/>
                          <a:cs typeface="Calibri"/>
                        </a:rPr>
                        <a:t>32%</a:t>
                      </a:r>
                      <a:endParaRPr sz="1200">
                        <a:latin typeface="Calibri"/>
                        <a:cs typeface="Calibri"/>
                      </a:endParaRPr>
                    </a:p>
                    <a:p>
                      <a:pPr marR="50165" algn="ctr">
                        <a:lnSpc>
                          <a:spcPct val="100000"/>
                        </a:lnSpc>
                        <a:spcBef>
                          <a:spcPts val="185"/>
                        </a:spcBef>
                      </a:pPr>
                      <a:r>
                        <a:rPr sz="800" spc="-10" dirty="0">
                          <a:solidFill>
                            <a:srgbClr val="5C5B5A"/>
                          </a:solidFill>
                          <a:latin typeface="Arial"/>
                          <a:cs typeface="Arial"/>
                        </a:rPr>
                        <a:t>(-</a:t>
                      </a:r>
                      <a:r>
                        <a:rPr sz="800" spc="-20" dirty="0">
                          <a:solidFill>
                            <a:srgbClr val="5C5B5A"/>
                          </a:solidFill>
                          <a:latin typeface="Arial"/>
                          <a:cs typeface="Arial"/>
                        </a:rPr>
                        <a:t>3pp)</a:t>
                      </a:r>
                      <a:endParaRPr sz="800">
                        <a:latin typeface="Arial"/>
                        <a:cs typeface="Arial"/>
                      </a:endParaRPr>
                    </a:p>
                  </a:txBody>
                  <a:tcPr marL="0" marR="0" marT="0" marB="0">
                    <a:solidFill>
                      <a:srgbClr val="BDEBE9"/>
                    </a:solidFill>
                  </a:tcPr>
                </a:tc>
                <a:extLst>
                  <a:ext uri="{0D108BD9-81ED-4DB2-BD59-A6C34878D82A}">
                    <a16:rowId xmlns:a16="http://schemas.microsoft.com/office/drawing/2014/main" val="10002"/>
                  </a:ext>
                </a:extLst>
              </a:tr>
              <a:tr h="813435">
                <a:tc>
                  <a:txBody>
                    <a:bodyPr/>
                    <a:lstStyle/>
                    <a:p>
                      <a:pPr>
                        <a:lnSpc>
                          <a:spcPct val="100000"/>
                        </a:lnSpc>
                        <a:spcBef>
                          <a:spcPts val="1040"/>
                        </a:spcBef>
                      </a:pPr>
                      <a:endParaRPr sz="1200">
                        <a:latin typeface="Times New Roman"/>
                        <a:cs typeface="Times New Roman"/>
                      </a:endParaRPr>
                    </a:p>
                    <a:p>
                      <a:pPr algn="ctr">
                        <a:lnSpc>
                          <a:spcPct val="100000"/>
                        </a:lnSpc>
                      </a:pPr>
                      <a:r>
                        <a:rPr sz="1200" spc="-25" dirty="0">
                          <a:solidFill>
                            <a:srgbClr val="404040"/>
                          </a:solidFill>
                          <a:latin typeface="Calibri"/>
                          <a:cs typeface="Calibri"/>
                        </a:rPr>
                        <a:t>19%</a:t>
                      </a:r>
                      <a:endParaRPr sz="1200">
                        <a:latin typeface="Calibri"/>
                        <a:cs typeface="Calibri"/>
                      </a:endParaRPr>
                    </a:p>
                    <a:p>
                      <a:pPr marR="24130" algn="ctr">
                        <a:lnSpc>
                          <a:spcPct val="100000"/>
                        </a:lnSpc>
                        <a:spcBef>
                          <a:spcPts val="15"/>
                        </a:spcBef>
                      </a:pPr>
                      <a:r>
                        <a:rPr sz="800" spc="-10" dirty="0">
                          <a:solidFill>
                            <a:srgbClr val="5C5B5A"/>
                          </a:solidFill>
                          <a:latin typeface="Arial"/>
                          <a:cs typeface="Arial"/>
                        </a:rPr>
                        <a:t>(+2pp)</a:t>
                      </a:r>
                      <a:endParaRPr sz="800">
                        <a:latin typeface="Arial"/>
                        <a:cs typeface="Arial"/>
                      </a:endParaRPr>
                    </a:p>
                  </a:txBody>
                  <a:tcPr marL="0" marR="0" marT="132080" marB="0">
                    <a:solidFill>
                      <a:srgbClr val="FF9999"/>
                    </a:solidFill>
                  </a:tcPr>
                </a:tc>
                <a:extLst>
                  <a:ext uri="{0D108BD9-81ED-4DB2-BD59-A6C34878D82A}">
                    <a16:rowId xmlns:a16="http://schemas.microsoft.com/office/drawing/2014/main" val="10003"/>
                  </a:ext>
                </a:extLst>
              </a:tr>
              <a:tr h="533400">
                <a:tc>
                  <a:txBody>
                    <a:bodyPr/>
                    <a:lstStyle/>
                    <a:p>
                      <a:pPr algn="ctr">
                        <a:lnSpc>
                          <a:spcPts val="1390"/>
                        </a:lnSpc>
                        <a:spcBef>
                          <a:spcPts val="1235"/>
                        </a:spcBef>
                      </a:pPr>
                      <a:r>
                        <a:rPr sz="1200" spc="-25" dirty="0">
                          <a:solidFill>
                            <a:srgbClr val="FFFFFF"/>
                          </a:solidFill>
                          <a:latin typeface="Calibri"/>
                          <a:cs typeface="Calibri"/>
                        </a:rPr>
                        <a:t>12%</a:t>
                      </a:r>
                      <a:endParaRPr sz="1200">
                        <a:latin typeface="Calibri"/>
                        <a:cs typeface="Calibri"/>
                      </a:endParaRPr>
                    </a:p>
                    <a:p>
                      <a:pPr algn="ctr">
                        <a:lnSpc>
                          <a:spcPts val="910"/>
                        </a:lnSpc>
                      </a:pPr>
                      <a:r>
                        <a:rPr sz="800" spc="-10" dirty="0">
                          <a:solidFill>
                            <a:srgbClr val="FFFFFF"/>
                          </a:solidFill>
                          <a:latin typeface="Arial"/>
                          <a:cs typeface="Arial"/>
                        </a:rPr>
                        <a:t>(-</a:t>
                      </a:r>
                      <a:r>
                        <a:rPr sz="800" spc="-20" dirty="0">
                          <a:solidFill>
                            <a:srgbClr val="FFFFFF"/>
                          </a:solidFill>
                          <a:latin typeface="Arial"/>
                          <a:cs typeface="Arial"/>
                        </a:rPr>
                        <a:t>1pp)</a:t>
                      </a:r>
                      <a:endParaRPr sz="800">
                        <a:latin typeface="Arial"/>
                        <a:cs typeface="Arial"/>
                      </a:endParaRPr>
                    </a:p>
                  </a:txBody>
                  <a:tcPr marL="0" marR="0" marT="156845" marB="0">
                    <a:lnB w="57150">
                      <a:solidFill>
                        <a:srgbClr val="7E7E7E"/>
                      </a:solidFill>
                      <a:prstDash val="solid"/>
                    </a:lnB>
                    <a:solidFill>
                      <a:srgbClr val="FF0000"/>
                    </a:solidFill>
                  </a:tcPr>
                </a:tc>
                <a:extLst>
                  <a:ext uri="{0D108BD9-81ED-4DB2-BD59-A6C34878D82A}">
                    <a16:rowId xmlns:a16="http://schemas.microsoft.com/office/drawing/2014/main" val="10004"/>
                  </a:ext>
                </a:extLst>
              </a:tr>
            </a:tbl>
          </a:graphicData>
        </a:graphic>
      </p:graphicFrame>
      <p:sp>
        <p:nvSpPr>
          <p:cNvPr id="5" name="object 5"/>
          <p:cNvSpPr txBox="1"/>
          <p:nvPr/>
        </p:nvSpPr>
        <p:spPr>
          <a:xfrm>
            <a:off x="470408" y="5997041"/>
            <a:ext cx="4946650" cy="706755"/>
          </a:xfrm>
          <a:prstGeom prst="rect">
            <a:avLst/>
          </a:prstGeom>
        </p:spPr>
        <p:txBody>
          <a:bodyPr vert="horz" wrap="square" lIns="0" tIns="12700" rIns="0" bIns="0" rtlCol="0">
            <a:spAutoFit/>
          </a:bodyPr>
          <a:lstStyle/>
          <a:p>
            <a:pPr marL="1432560" algn="ctr">
              <a:lnSpc>
                <a:spcPct val="100000"/>
              </a:lnSpc>
              <a:spcBef>
                <a:spcPts val="100"/>
              </a:spcBef>
            </a:pPr>
            <a:r>
              <a:rPr sz="1200" spc="-25" dirty="0">
                <a:solidFill>
                  <a:srgbClr val="FFFFFF"/>
                </a:solidFill>
                <a:latin typeface="Calibri"/>
                <a:cs typeface="Calibri"/>
              </a:rPr>
              <a:t>1%</a:t>
            </a:r>
            <a:endParaRPr sz="1200">
              <a:latin typeface="Calibri"/>
              <a:cs typeface="Calibri"/>
            </a:endParaRPr>
          </a:p>
          <a:p>
            <a:pPr>
              <a:lnSpc>
                <a:spcPct val="100000"/>
              </a:lnSpc>
              <a:spcBef>
                <a:spcPts val="55"/>
              </a:spcBef>
            </a:pPr>
            <a:endParaRPr sz="1200">
              <a:latin typeface="Calibri"/>
              <a:cs typeface="Calibri"/>
            </a:endParaRPr>
          </a:p>
          <a:p>
            <a:pPr marL="12700">
              <a:lnSpc>
                <a:spcPct val="100000"/>
              </a:lnSpc>
            </a:pPr>
            <a:r>
              <a:rPr sz="1000" dirty="0">
                <a:solidFill>
                  <a:srgbClr val="7E7E7E"/>
                </a:solidFill>
                <a:latin typeface="Arial"/>
                <a:cs typeface="Arial"/>
              </a:rPr>
              <a:t>GW2_6.</a:t>
            </a:r>
            <a:r>
              <a:rPr sz="1000" spc="-65" dirty="0">
                <a:solidFill>
                  <a:srgbClr val="7E7E7E"/>
                </a:solidFill>
                <a:latin typeface="Arial"/>
                <a:cs typeface="Arial"/>
              </a:rPr>
              <a:t> </a:t>
            </a:r>
            <a:r>
              <a:rPr sz="1000" dirty="0">
                <a:solidFill>
                  <a:srgbClr val="7E7E7E"/>
                </a:solidFill>
                <a:latin typeface="Arial"/>
                <a:cs typeface="Arial"/>
              </a:rPr>
              <a:t>To</a:t>
            </a:r>
            <a:r>
              <a:rPr sz="1000" spc="-4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35" dirty="0">
                <a:solidFill>
                  <a:srgbClr val="7E7E7E"/>
                </a:solidFill>
                <a:latin typeface="Arial"/>
                <a:cs typeface="Arial"/>
              </a:rPr>
              <a:t> </a:t>
            </a:r>
            <a:r>
              <a:rPr sz="1000" dirty="0">
                <a:solidFill>
                  <a:srgbClr val="7E7E7E"/>
                </a:solidFill>
                <a:latin typeface="Arial"/>
                <a:cs typeface="Arial"/>
              </a:rPr>
              <a:t>do</a:t>
            </a:r>
            <a:r>
              <a:rPr sz="1000" spc="-45" dirty="0">
                <a:solidFill>
                  <a:srgbClr val="7E7E7E"/>
                </a:solidFill>
                <a:latin typeface="Arial"/>
                <a:cs typeface="Arial"/>
              </a:rPr>
              <a:t> </a:t>
            </a:r>
            <a:r>
              <a:rPr sz="1000" dirty="0">
                <a:solidFill>
                  <a:srgbClr val="7E7E7E"/>
                </a:solidFill>
                <a:latin typeface="Arial"/>
                <a:cs typeface="Arial"/>
              </a:rPr>
              <a:t>you believe</a:t>
            </a:r>
            <a:r>
              <a:rPr sz="1000" spc="-20" dirty="0">
                <a:solidFill>
                  <a:srgbClr val="7E7E7E"/>
                </a:solidFill>
                <a:latin typeface="Arial"/>
                <a:cs typeface="Arial"/>
              </a:rPr>
              <a:t> </a:t>
            </a:r>
            <a:r>
              <a:rPr sz="1000" dirty="0">
                <a:solidFill>
                  <a:srgbClr val="7E7E7E"/>
                </a:solidFill>
                <a:latin typeface="Arial"/>
                <a:cs typeface="Arial"/>
              </a:rPr>
              <a:t>that</a:t>
            </a:r>
            <a:r>
              <a:rPr sz="1000" spc="-35" dirty="0">
                <a:solidFill>
                  <a:srgbClr val="7E7E7E"/>
                </a:solidFill>
                <a:latin typeface="Arial"/>
                <a:cs typeface="Arial"/>
              </a:rPr>
              <a:t> </a:t>
            </a:r>
            <a:r>
              <a:rPr sz="1000" dirty="0">
                <a:solidFill>
                  <a:srgbClr val="7E7E7E"/>
                </a:solidFill>
                <a:latin typeface="Arial"/>
                <a:cs typeface="Arial"/>
              </a:rPr>
              <a:t>your</a:t>
            </a:r>
            <a:r>
              <a:rPr sz="1000" spc="5" dirty="0">
                <a:solidFill>
                  <a:srgbClr val="7E7E7E"/>
                </a:solidFill>
                <a:latin typeface="Arial"/>
                <a:cs typeface="Arial"/>
              </a:rPr>
              <a:t> </a:t>
            </a:r>
            <a:r>
              <a:rPr sz="1000" dirty="0">
                <a:solidFill>
                  <a:srgbClr val="7E7E7E"/>
                </a:solidFill>
                <a:latin typeface="Arial"/>
                <a:cs typeface="Arial"/>
              </a:rPr>
              <a:t>pay</a:t>
            </a:r>
            <a:r>
              <a:rPr sz="1000" spc="-30" dirty="0">
                <a:solidFill>
                  <a:srgbClr val="7E7E7E"/>
                </a:solidFill>
                <a:latin typeface="Arial"/>
                <a:cs typeface="Arial"/>
              </a:rPr>
              <a:t> </a:t>
            </a:r>
            <a:r>
              <a:rPr sz="1000" dirty="0">
                <a:solidFill>
                  <a:srgbClr val="7E7E7E"/>
                </a:solidFill>
                <a:latin typeface="Arial"/>
                <a:cs typeface="Arial"/>
              </a:rPr>
              <a:t>fairly</a:t>
            </a:r>
            <a:r>
              <a:rPr sz="1000" spc="-25" dirty="0">
                <a:solidFill>
                  <a:srgbClr val="7E7E7E"/>
                </a:solidFill>
                <a:latin typeface="Arial"/>
                <a:cs typeface="Arial"/>
              </a:rPr>
              <a:t> </a:t>
            </a:r>
            <a:r>
              <a:rPr sz="1000" dirty="0">
                <a:solidFill>
                  <a:srgbClr val="7E7E7E"/>
                </a:solidFill>
                <a:latin typeface="Arial"/>
                <a:cs typeface="Arial"/>
              </a:rPr>
              <a:t>reflects</a:t>
            </a:r>
            <a:r>
              <a:rPr sz="1000" spc="-35"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work</a:t>
            </a:r>
            <a:r>
              <a:rPr sz="1000" spc="-10" dirty="0">
                <a:solidFill>
                  <a:srgbClr val="7E7E7E"/>
                </a:solidFill>
                <a:latin typeface="Arial"/>
                <a:cs typeface="Arial"/>
              </a:rPr>
              <a:t> </a:t>
            </a:r>
            <a:r>
              <a:rPr sz="1000" dirty="0">
                <a:solidFill>
                  <a:srgbClr val="7E7E7E"/>
                </a:solidFill>
                <a:latin typeface="Arial"/>
                <a:cs typeface="Arial"/>
              </a:rPr>
              <a:t>that</a:t>
            </a:r>
            <a:r>
              <a:rPr sz="1000" spc="-45" dirty="0">
                <a:solidFill>
                  <a:srgbClr val="7E7E7E"/>
                </a:solidFill>
                <a:latin typeface="Arial"/>
                <a:cs typeface="Arial"/>
              </a:rPr>
              <a:t> </a:t>
            </a:r>
            <a:r>
              <a:rPr sz="1000" dirty="0">
                <a:solidFill>
                  <a:srgbClr val="7E7E7E"/>
                </a:solidFill>
                <a:latin typeface="Arial"/>
                <a:cs typeface="Arial"/>
              </a:rPr>
              <a:t>you </a:t>
            </a:r>
            <a:r>
              <a:rPr sz="1000" spc="-25" dirty="0">
                <a:solidFill>
                  <a:srgbClr val="7E7E7E"/>
                </a:solidFill>
                <a:latin typeface="Arial"/>
                <a:cs typeface="Arial"/>
              </a:rPr>
              <a:t>do?</a:t>
            </a:r>
            <a:endParaRPr sz="1000">
              <a:latin typeface="Arial"/>
              <a:cs typeface="Arial"/>
            </a:endParaRPr>
          </a:p>
          <a:p>
            <a:pPr marL="12700">
              <a:lnSpc>
                <a:spcPct val="100000"/>
              </a:lnSpc>
            </a:pPr>
            <a:r>
              <a:rPr sz="1000" dirty="0">
                <a:solidFill>
                  <a:srgbClr val="7E7E7E"/>
                </a:solidFill>
                <a:latin typeface="Arial"/>
                <a:cs typeface="Arial"/>
              </a:rPr>
              <a:t>Base:</a:t>
            </a:r>
            <a:r>
              <a:rPr sz="1000" spc="-45" dirty="0">
                <a:solidFill>
                  <a:srgbClr val="7E7E7E"/>
                </a:solidFill>
                <a:latin typeface="Arial"/>
                <a:cs typeface="Arial"/>
              </a:rPr>
              <a:t> </a:t>
            </a:r>
            <a:r>
              <a:rPr sz="1000" dirty="0">
                <a:solidFill>
                  <a:srgbClr val="7E7E7E"/>
                </a:solidFill>
                <a:latin typeface="Arial"/>
                <a:cs typeface="Arial"/>
              </a:rPr>
              <a:t>Those</a:t>
            </a:r>
            <a:r>
              <a:rPr sz="1000" spc="-55" dirty="0">
                <a:solidFill>
                  <a:srgbClr val="7E7E7E"/>
                </a:solidFill>
                <a:latin typeface="Arial"/>
                <a:cs typeface="Arial"/>
              </a:rPr>
              <a:t> </a:t>
            </a:r>
            <a:r>
              <a:rPr sz="1000" dirty="0">
                <a:solidFill>
                  <a:srgbClr val="7E7E7E"/>
                </a:solidFill>
                <a:latin typeface="Arial"/>
                <a:cs typeface="Arial"/>
              </a:rPr>
              <a:t>who</a:t>
            </a:r>
            <a:r>
              <a:rPr sz="1000" spc="-25" dirty="0">
                <a:solidFill>
                  <a:srgbClr val="7E7E7E"/>
                </a:solidFill>
                <a:latin typeface="Arial"/>
                <a:cs typeface="Arial"/>
              </a:rPr>
              <a:t> </a:t>
            </a:r>
            <a:r>
              <a:rPr sz="1000" dirty="0">
                <a:solidFill>
                  <a:srgbClr val="7E7E7E"/>
                </a:solidFill>
                <a:latin typeface="Arial"/>
                <a:cs typeface="Arial"/>
              </a:rPr>
              <a:t>are</a:t>
            </a:r>
            <a:r>
              <a:rPr sz="1000" spc="-30" dirty="0">
                <a:solidFill>
                  <a:srgbClr val="7E7E7E"/>
                </a:solidFill>
                <a:latin typeface="Arial"/>
                <a:cs typeface="Arial"/>
              </a:rPr>
              <a:t> </a:t>
            </a:r>
            <a:r>
              <a:rPr sz="1000" dirty="0">
                <a:solidFill>
                  <a:srgbClr val="7E7E7E"/>
                </a:solidFill>
                <a:latin typeface="Arial"/>
                <a:cs typeface="Arial"/>
              </a:rPr>
              <a:t>employed</a:t>
            </a:r>
            <a:r>
              <a:rPr sz="1000" spc="-10" dirty="0">
                <a:solidFill>
                  <a:srgbClr val="7E7E7E"/>
                </a:solidFill>
                <a:latin typeface="Arial"/>
                <a:cs typeface="Arial"/>
              </a:rPr>
              <a:t> </a:t>
            </a:r>
            <a:r>
              <a:rPr sz="1000" dirty="0">
                <a:solidFill>
                  <a:srgbClr val="7E7E7E"/>
                </a:solidFill>
                <a:latin typeface="Arial"/>
                <a:cs typeface="Arial"/>
              </a:rPr>
              <a:t>S15</a:t>
            </a:r>
            <a:r>
              <a:rPr sz="1000" spc="-45" dirty="0">
                <a:solidFill>
                  <a:srgbClr val="7E7E7E"/>
                </a:solidFill>
                <a:latin typeface="Arial"/>
                <a:cs typeface="Arial"/>
              </a:rPr>
              <a:t> </a:t>
            </a:r>
            <a:r>
              <a:rPr sz="1000" dirty="0">
                <a:solidFill>
                  <a:srgbClr val="7E7E7E"/>
                </a:solidFill>
                <a:latin typeface="Arial"/>
                <a:cs typeface="Arial"/>
              </a:rPr>
              <a:t>(751),</a:t>
            </a:r>
            <a:r>
              <a:rPr sz="1000" spc="-35" dirty="0">
                <a:solidFill>
                  <a:srgbClr val="7E7E7E"/>
                </a:solidFill>
                <a:latin typeface="Arial"/>
                <a:cs typeface="Arial"/>
              </a:rPr>
              <a:t> </a:t>
            </a:r>
            <a:r>
              <a:rPr sz="1000" dirty="0">
                <a:solidFill>
                  <a:srgbClr val="7E7E7E"/>
                </a:solidFill>
                <a:latin typeface="Arial"/>
                <a:cs typeface="Arial"/>
              </a:rPr>
              <a:t>S16</a:t>
            </a:r>
            <a:r>
              <a:rPr sz="1000" spc="-30" dirty="0">
                <a:solidFill>
                  <a:srgbClr val="7E7E7E"/>
                </a:solidFill>
                <a:latin typeface="Arial"/>
                <a:cs typeface="Arial"/>
              </a:rPr>
              <a:t> </a:t>
            </a:r>
            <a:r>
              <a:rPr sz="1000" spc="-20" dirty="0">
                <a:solidFill>
                  <a:srgbClr val="7E7E7E"/>
                </a:solidFill>
                <a:latin typeface="Arial"/>
                <a:cs typeface="Arial"/>
              </a:rPr>
              <a:t>(774)</a:t>
            </a:r>
            <a:endParaRPr sz="1000">
              <a:latin typeface="Arial"/>
              <a:cs typeface="Arial"/>
            </a:endParaRPr>
          </a:p>
        </p:txBody>
      </p:sp>
      <p:sp>
        <p:nvSpPr>
          <p:cNvPr id="6" name="object 6"/>
          <p:cNvSpPr/>
          <p:nvPr/>
        </p:nvSpPr>
        <p:spPr>
          <a:xfrm>
            <a:off x="5874130" y="3052768"/>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sp>
        <p:nvSpPr>
          <p:cNvPr id="7" name="object 7"/>
          <p:cNvSpPr txBox="1"/>
          <p:nvPr/>
        </p:nvSpPr>
        <p:spPr>
          <a:xfrm>
            <a:off x="5982715" y="2896615"/>
            <a:ext cx="1544955" cy="1585595"/>
          </a:xfrm>
          <a:prstGeom prst="rect">
            <a:avLst/>
          </a:prstGeom>
        </p:spPr>
        <p:txBody>
          <a:bodyPr vert="horz" wrap="square" lIns="0" tIns="89535" rIns="0" bIns="0" rtlCol="0">
            <a:spAutoFit/>
          </a:bodyPr>
          <a:lstStyle/>
          <a:p>
            <a:pPr marL="12700">
              <a:lnSpc>
                <a:spcPct val="100000"/>
              </a:lnSpc>
              <a:spcBef>
                <a:spcPts val="705"/>
              </a:spcBef>
            </a:pPr>
            <a:r>
              <a:rPr sz="1200" spc="-10" dirty="0">
                <a:solidFill>
                  <a:srgbClr val="585858"/>
                </a:solidFill>
                <a:latin typeface="Calibri"/>
                <a:cs typeface="Calibri"/>
              </a:rPr>
              <a:t>Completely</a:t>
            </a:r>
            <a:endParaRPr sz="1200">
              <a:latin typeface="Calibri"/>
              <a:cs typeface="Calibri"/>
            </a:endParaRPr>
          </a:p>
          <a:p>
            <a:pPr marL="12700" marR="5080">
              <a:lnSpc>
                <a:spcPct val="142200"/>
              </a:lnSpc>
            </a:pPr>
            <a:r>
              <a:rPr sz="1200" dirty="0">
                <a:solidFill>
                  <a:srgbClr val="585858"/>
                </a:solidFill>
                <a:latin typeface="Calibri"/>
                <a:cs typeface="Calibri"/>
              </a:rPr>
              <a:t>To</a:t>
            </a:r>
            <a:r>
              <a:rPr sz="1200" spc="-5" dirty="0">
                <a:solidFill>
                  <a:srgbClr val="585858"/>
                </a:solidFill>
                <a:latin typeface="Calibri"/>
                <a:cs typeface="Calibri"/>
              </a:rPr>
              <a:t> </a:t>
            </a:r>
            <a:r>
              <a:rPr sz="1200" dirty="0">
                <a:solidFill>
                  <a:srgbClr val="585858"/>
                </a:solidFill>
                <a:latin typeface="Calibri"/>
                <a:cs typeface="Calibri"/>
              </a:rPr>
              <a:t>a</a:t>
            </a:r>
            <a:r>
              <a:rPr sz="1200" spc="-5" dirty="0">
                <a:solidFill>
                  <a:srgbClr val="585858"/>
                </a:solidFill>
                <a:latin typeface="Calibri"/>
                <a:cs typeface="Calibri"/>
              </a:rPr>
              <a:t> </a:t>
            </a:r>
            <a:r>
              <a:rPr sz="1200" spc="-10" dirty="0">
                <a:solidFill>
                  <a:srgbClr val="585858"/>
                </a:solidFill>
                <a:latin typeface="Calibri"/>
                <a:cs typeface="Calibri"/>
              </a:rPr>
              <a:t>considerable</a:t>
            </a:r>
            <a:r>
              <a:rPr sz="1200" spc="-5" dirty="0">
                <a:solidFill>
                  <a:srgbClr val="585858"/>
                </a:solidFill>
                <a:latin typeface="Calibri"/>
                <a:cs typeface="Calibri"/>
              </a:rPr>
              <a:t> </a:t>
            </a:r>
            <a:r>
              <a:rPr sz="1200" spc="-10" dirty="0">
                <a:solidFill>
                  <a:srgbClr val="585858"/>
                </a:solidFill>
                <a:latin typeface="Calibri"/>
                <a:cs typeface="Calibri"/>
              </a:rPr>
              <a:t>extent </a:t>
            </a:r>
            <a:r>
              <a:rPr sz="1200" dirty="0">
                <a:solidFill>
                  <a:srgbClr val="585858"/>
                </a:solidFill>
                <a:latin typeface="Calibri"/>
                <a:cs typeface="Calibri"/>
              </a:rPr>
              <a:t>To</a:t>
            </a:r>
            <a:r>
              <a:rPr sz="1200" spc="-35" dirty="0">
                <a:solidFill>
                  <a:srgbClr val="585858"/>
                </a:solidFill>
                <a:latin typeface="Calibri"/>
                <a:cs typeface="Calibri"/>
              </a:rPr>
              <a:t> </a:t>
            </a:r>
            <a:r>
              <a:rPr sz="1200" dirty="0">
                <a:solidFill>
                  <a:srgbClr val="585858"/>
                </a:solidFill>
                <a:latin typeface="Calibri"/>
                <a:cs typeface="Calibri"/>
              </a:rPr>
              <a:t>some</a:t>
            </a:r>
            <a:r>
              <a:rPr sz="1200" spc="-35" dirty="0">
                <a:solidFill>
                  <a:srgbClr val="585858"/>
                </a:solidFill>
                <a:latin typeface="Calibri"/>
                <a:cs typeface="Calibri"/>
              </a:rPr>
              <a:t> </a:t>
            </a:r>
            <a:r>
              <a:rPr sz="1200" spc="-10" dirty="0">
                <a:solidFill>
                  <a:srgbClr val="585858"/>
                </a:solidFill>
                <a:latin typeface="Calibri"/>
                <a:cs typeface="Calibri"/>
              </a:rPr>
              <a:t>extent</a:t>
            </a:r>
            <a:endParaRPr sz="1200">
              <a:latin typeface="Calibri"/>
              <a:cs typeface="Calibri"/>
            </a:endParaRPr>
          </a:p>
          <a:p>
            <a:pPr marL="12700" marR="426720">
              <a:lnSpc>
                <a:spcPct val="142200"/>
              </a:lnSpc>
            </a:pPr>
            <a:r>
              <a:rPr sz="1200" dirty="0">
                <a:solidFill>
                  <a:srgbClr val="585858"/>
                </a:solidFill>
                <a:latin typeface="Calibri"/>
                <a:cs typeface="Calibri"/>
              </a:rPr>
              <a:t>To</a:t>
            </a:r>
            <a:r>
              <a:rPr sz="1200" spc="-20" dirty="0">
                <a:solidFill>
                  <a:srgbClr val="585858"/>
                </a:solidFill>
                <a:latin typeface="Calibri"/>
                <a:cs typeface="Calibri"/>
              </a:rPr>
              <a:t> </a:t>
            </a:r>
            <a:r>
              <a:rPr sz="1200" dirty="0">
                <a:solidFill>
                  <a:srgbClr val="585858"/>
                </a:solidFill>
                <a:latin typeface="Calibri"/>
                <a:cs typeface="Calibri"/>
              </a:rPr>
              <a:t>a</a:t>
            </a:r>
            <a:r>
              <a:rPr sz="1200" spc="-25" dirty="0">
                <a:solidFill>
                  <a:srgbClr val="585858"/>
                </a:solidFill>
                <a:latin typeface="Calibri"/>
                <a:cs typeface="Calibri"/>
              </a:rPr>
              <a:t> </a:t>
            </a:r>
            <a:r>
              <a:rPr sz="1200" dirty="0">
                <a:solidFill>
                  <a:srgbClr val="585858"/>
                </a:solidFill>
                <a:latin typeface="Calibri"/>
                <a:cs typeface="Calibri"/>
              </a:rPr>
              <a:t>minor</a:t>
            </a:r>
            <a:r>
              <a:rPr sz="1200" spc="-20" dirty="0">
                <a:solidFill>
                  <a:srgbClr val="585858"/>
                </a:solidFill>
                <a:latin typeface="Calibri"/>
                <a:cs typeface="Calibri"/>
              </a:rPr>
              <a:t> </a:t>
            </a:r>
            <a:r>
              <a:rPr sz="1200" spc="-10" dirty="0">
                <a:solidFill>
                  <a:srgbClr val="585858"/>
                </a:solidFill>
                <a:latin typeface="Calibri"/>
                <a:cs typeface="Calibri"/>
              </a:rPr>
              <a:t>extent </a:t>
            </a:r>
            <a:r>
              <a:rPr sz="1200" dirty="0">
                <a:solidFill>
                  <a:srgbClr val="585858"/>
                </a:solidFill>
                <a:latin typeface="Calibri"/>
                <a:cs typeface="Calibri"/>
              </a:rPr>
              <a:t>Not</a:t>
            </a:r>
            <a:r>
              <a:rPr sz="1200" spc="-20" dirty="0">
                <a:solidFill>
                  <a:srgbClr val="585858"/>
                </a:solidFill>
                <a:latin typeface="Calibri"/>
                <a:cs typeface="Calibri"/>
              </a:rPr>
              <a:t> </a:t>
            </a:r>
            <a:r>
              <a:rPr sz="1200" dirty="0">
                <a:solidFill>
                  <a:srgbClr val="585858"/>
                </a:solidFill>
                <a:latin typeface="Calibri"/>
                <a:cs typeface="Calibri"/>
              </a:rPr>
              <a:t>at</a:t>
            </a:r>
            <a:r>
              <a:rPr sz="1200" spc="-20" dirty="0">
                <a:solidFill>
                  <a:srgbClr val="585858"/>
                </a:solidFill>
                <a:latin typeface="Calibri"/>
                <a:cs typeface="Calibri"/>
              </a:rPr>
              <a:t> </a:t>
            </a:r>
            <a:r>
              <a:rPr sz="1200" spc="-25" dirty="0">
                <a:solidFill>
                  <a:srgbClr val="585858"/>
                </a:solidFill>
                <a:latin typeface="Calibri"/>
                <a:cs typeface="Calibri"/>
              </a:rPr>
              <a:t>all</a:t>
            </a:r>
            <a:endParaRPr sz="1200">
              <a:latin typeface="Calibri"/>
              <a:cs typeface="Calibri"/>
            </a:endParaRPr>
          </a:p>
          <a:p>
            <a:pPr marL="12700">
              <a:lnSpc>
                <a:spcPct val="100000"/>
              </a:lnSpc>
              <a:spcBef>
                <a:spcPts val="605"/>
              </a:spcBef>
            </a:pPr>
            <a:r>
              <a:rPr sz="1200" dirty="0">
                <a:solidFill>
                  <a:srgbClr val="585858"/>
                </a:solidFill>
                <a:latin typeface="Calibri"/>
                <a:cs typeface="Calibri"/>
              </a:rPr>
              <a:t>Don't</a:t>
            </a:r>
            <a:r>
              <a:rPr sz="1200" spc="-40"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p:txBody>
      </p:sp>
      <p:sp>
        <p:nvSpPr>
          <p:cNvPr id="8" name="object 8"/>
          <p:cNvSpPr/>
          <p:nvPr/>
        </p:nvSpPr>
        <p:spPr>
          <a:xfrm>
            <a:off x="5874130" y="3312610"/>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6CD4CE"/>
          </a:solidFill>
        </p:spPr>
        <p:txBody>
          <a:bodyPr wrap="square" lIns="0" tIns="0" rIns="0" bIns="0" rtlCol="0"/>
          <a:lstStyle/>
          <a:p>
            <a:endParaRPr/>
          </a:p>
        </p:txBody>
      </p:sp>
      <p:sp>
        <p:nvSpPr>
          <p:cNvPr id="9" name="object 9"/>
          <p:cNvSpPr/>
          <p:nvPr/>
        </p:nvSpPr>
        <p:spPr>
          <a:xfrm>
            <a:off x="5874130" y="3572579"/>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BDEBE9"/>
          </a:solidFill>
        </p:spPr>
        <p:txBody>
          <a:bodyPr wrap="square" lIns="0" tIns="0" rIns="0" bIns="0" rtlCol="0"/>
          <a:lstStyle/>
          <a:p>
            <a:endParaRPr/>
          </a:p>
        </p:txBody>
      </p:sp>
      <p:sp>
        <p:nvSpPr>
          <p:cNvPr id="10" name="object 10"/>
          <p:cNvSpPr/>
          <p:nvPr/>
        </p:nvSpPr>
        <p:spPr>
          <a:xfrm>
            <a:off x="5874130" y="3832421"/>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9999"/>
          </a:solidFill>
        </p:spPr>
        <p:txBody>
          <a:bodyPr wrap="square" lIns="0" tIns="0" rIns="0" bIns="0" rtlCol="0"/>
          <a:lstStyle/>
          <a:p>
            <a:endParaRPr/>
          </a:p>
        </p:txBody>
      </p:sp>
      <p:sp>
        <p:nvSpPr>
          <p:cNvPr id="11" name="object 11"/>
          <p:cNvSpPr/>
          <p:nvPr/>
        </p:nvSpPr>
        <p:spPr>
          <a:xfrm>
            <a:off x="5874130" y="4092390"/>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0000"/>
          </a:solidFill>
        </p:spPr>
        <p:txBody>
          <a:bodyPr wrap="square" lIns="0" tIns="0" rIns="0" bIns="0" rtlCol="0"/>
          <a:lstStyle/>
          <a:p>
            <a:endParaRPr/>
          </a:p>
        </p:txBody>
      </p:sp>
      <p:sp>
        <p:nvSpPr>
          <p:cNvPr id="12" name="object 12"/>
          <p:cNvSpPr/>
          <p:nvPr/>
        </p:nvSpPr>
        <p:spPr>
          <a:xfrm>
            <a:off x="5874130" y="435223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7E7E7E"/>
          </a:solidFill>
        </p:spPr>
        <p:txBody>
          <a:bodyPr wrap="square" lIns="0" tIns="0" rIns="0" bIns="0" rtlCol="0"/>
          <a:lstStyle/>
          <a:p>
            <a:endParaRPr/>
          </a:p>
        </p:txBody>
      </p:sp>
      <p:sp>
        <p:nvSpPr>
          <p:cNvPr id="13" name="object 13"/>
          <p:cNvSpPr/>
          <p:nvPr/>
        </p:nvSpPr>
        <p:spPr>
          <a:xfrm>
            <a:off x="4511166" y="1937892"/>
            <a:ext cx="306705" cy="2858770"/>
          </a:xfrm>
          <a:custGeom>
            <a:avLst/>
            <a:gdLst/>
            <a:ahLst/>
            <a:cxnLst/>
            <a:rect l="l" t="t" r="r" b="b"/>
            <a:pathLst>
              <a:path w="306704" h="2858770">
                <a:moveTo>
                  <a:pt x="0" y="0"/>
                </a:moveTo>
                <a:lnTo>
                  <a:pt x="59688" y="6865"/>
                </a:lnTo>
                <a:lnTo>
                  <a:pt x="108410" y="25590"/>
                </a:lnTo>
                <a:lnTo>
                  <a:pt x="141249" y="53363"/>
                </a:lnTo>
                <a:lnTo>
                  <a:pt x="153288" y="87376"/>
                </a:lnTo>
                <a:lnTo>
                  <a:pt x="153288" y="1281049"/>
                </a:lnTo>
                <a:lnTo>
                  <a:pt x="165348" y="1314987"/>
                </a:lnTo>
                <a:lnTo>
                  <a:pt x="198231" y="1342723"/>
                </a:lnTo>
                <a:lnTo>
                  <a:pt x="246997" y="1361434"/>
                </a:lnTo>
                <a:lnTo>
                  <a:pt x="306705" y="1368298"/>
                </a:lnTo>
                <a:lnTo>
                  <a:pt x="246997" y="1375163"/>
                </a:lnTo>
                <a:lnTo>
                  <a:pt x="198231" y="1393888"/>
                </a:lnTo>
                <a:lnTo>
                  <a:pt x="165348" y="1421661"/>
                </a:lnTo>
                <a:lnTo>
                  <a:pt x="153288" y="1455674"/>
                </a:lnTo>
                <a:lnTo>
                  <a:pt x="153288" y="2771013"/>
                </a:lnTo>
                <a:lnTo>
                  <a:pt x="141249" y="2805025"/>
                </a:lnTo>
                <a:lnTo>
                  <a:pt x="108410" y="2832798"/>
                </a:lnTo>
                <a:lnTo>
                  <a:pt x="59688" y="2851523"/>
                </a:lnTo>
                <a:lnTo>
                  <a:pt x="0" y="2858389"/>
                </a:lnTo>
              </a:path>
            </a:pathLst>
          </a:custGeom>
          <a:ln w="19050">
            <a:solidFill>
              <a:srgbClr val="006C67"/>
            </a:solidFill>
          </a:ln>
        </p:spPr>
        <p:txBody>
          <a:bodyPr wrap="square" lIns="0" tIns="0" rIns="0" bIns="0" rtlCol="0"/>
          <a:lstStyle/>
          <a:p>
            <a:endParaRPr/>
          </a:p>
        </p:txBody>
      </p:sp>
      <p:sp>
        <p:nvSpPr>
          <p:cNvPr id="14" name="object 14"/>
          <p:cNvSpPr txBox="1"/>
          <p:nvPr/>
        </p:nvSpPr>
        <p:spPr>
          <a:xfrm>
            <a:off x="4804409" y="3040712"/>
            <a:ext cx="436245" cy="523875"/>
          </a:xfrm>
          <a:prstGeom prst="rect">
            <a:avLst/>
          </a:prstGeom>
        </p:spPr>
        <p:txBody>
          <a:bodyPr vert="horz" wrap="square" lIns="0" tIns="100330" rIns="0" bIns="0" rtlCol="0">
            <a:spAutoFit/>
          </a:bodyPr>
          <a:lstStyle/>
          <a:p>
            <a:pPr marL="17145">
              <a:lnSpc>
                <a:spcPct val="100000"/>
              </a:lnSpc>
              <a:spcBef>
                <a:spcPts val="790"/>
              </a:spcBef>
            </a:pPr>
            <a:r>
              <a:rPr sz="1600" b="1" spc="-25" dirty="0">
                <a:solidFill>
                  <a:srgbClr val="404040"/>
                </a:solidFill>
                <a:latin typeface="Arial"/>
                <a:cs typeface="Arial"/>
              </a:rPr>
              <a:t>67%</a:t>
            </a:r>
            <a:endParaRPr sz="1600">
              <a:latin typeface="Arial"/>
              <a:cs typeface="Arial"/>
            </a:endParaRPr>
          </a:p>
          <a:p>
            <a:pPr marL="12700">
              <a:lnSpc>
                <a:spcPct val="100000"/>
              </a:lnSpc>
              <a:spcBef>
                <a:spcPts val="350"/>
              </a:spcBef>
            </a:pPr>
            <a:r>
              <a:rPr sz="800" spc="-10" dirty="0">
                <a:solidFill>
                  <a:srgbClr val="5C5B5A"/>
                </a:solidFill>
                <a:latin typeface="Arial"/>
                <a:cs typeface="Arial"/>
              </a:rPr>
              <a:t>(-</a:t>
            </a:r>
            <a:r>
              <a:rPr sz="800" spc="-20" dirty="0">
                <a:solidFill>
                  <a:srgbClr val="5C5B5A"/>
                </a:solidFill>
                <a:latin typeface="Arial"/>
                <a:cs typeface="Arial"/>
              </a:rPr>
              <a:t>2pp)</a:t>
            </a:r>
            <a:endParaRPr sz="800">
              <a:latin typeface="Arial"/>
              <a:cs typeface="Arial"/>
            </a:endParaRPr>
          </a:p>
        </p:txBody>
      </p:sp>
      <p:sp>
        <p:nvSpPr>
          <p:cNvPr id="15" name="object 15"/>
          <p:cNvSpPr/>
          <p:nvPr/>
        </p:nvSpPr>
        <p:spPr>
          <a:xfrm>
            <a:off x="7695056" y="1938058"/>
            <a:ext cx="4180840" cy="839469"/>
          </a:xfrm>
          <a:custGeom>
            <a:avLst/>
            <a:gdLst/>
            <a:ahLst/>
            <a:cxnLst/>
            <a:rect l="l" t="t" r="r" b="b"/>
            <a:pathLst>
              <a:path w="4180840" h="839469">
                <a:moveTo>
                  <a:pt x="0" y="839177"/>
                </a:moveTo>
                <a:lnTo>
                  <a:pt x="4180712" y="839177"/>
                </a:lnTo>
                <a:lnTo>
                  <a:pt x="4180712" y="0"/>
                </a:lnTo>
                <a:lnTo>
                  <a:pt x="0" y="0"/>
                </a:lnTo>
                <a:lnTo>
                  <a:pt x="0" y="839177"/>
                </a:lnTo>
                <a:close/>
              </a:path>
            </a:pathLst>
          </a:custGeom>
          <a:ln w="9525">
            <a:solidFill>
              <a:srgbClr val="5C5B5A"/>
            </a:solidFill>
          </a:ln>
        </p:spPr>
        <p:txBody>
          <a:bodyPr wrap="square" lIns="0" tIns="0" rIns="0" bIns="0" rtlCol="0"/>
          <a:lstStyle/>
          <a:p>
            <a:endParaRPr/>
          </a:p>
        </p:txBody>
      </p:sp>
      <p:sp>
        <p:nvSpPr>
          <p:cNvPr id="16" name="object 16"/>
          <p:cNvSpPr txBox="1"/>
          <p:nvPr/>
        </p:nvSpPr>
        <p:spPr>
          <a:xfrm>
            <a:off x="7695056" y="1938058"/>
            <a:ext cx="4180840" cy="839469"/>
          </a:xfrm>
          <a:prstGeom prst="rect">
            <a:avLst/>
          </a:prstGeom>
          <a:solidFill>
            <a:srgbClr val="5C5B5A">
              <a:alpha val="21174"/>
            </a:srgbClr>
          </a:solidFill>
        </p:spPr>
        <p:txBody>
          <a:bodyPr vert="horz" wrap="square" lIns="0" tIns="49530" rIns="0" bIns="0" rtlCol="0">
            <a:spAutoFit/>
          </a:bodyPr>
          <a:lstStyle/>
          <a:p>
            <a:pPr marL="174625" marR="168275" algn="ctr">
              <a:lnSpc>
                <a:spcPct val="100000"/>
              </a:lnSpc>
              <a:spcBef>
                <a:spcPts val="390"/>
              </a:spcBef>
            </a:pPr>
            <a:r>
              <a:rPr sz="1200" b="1" dirty="0">
                <a:solidFill>
                  <a:srgbClr val="5C5B5A"/>
                </a:solidFill>
                <a:latin typeface="Arial"/>
                <a:cs typeface="Arial"/>
              </a:rPr>
              <a:t>Respondents</a:t>
            </a:r>
            <a:r>
              <a:rPr sz="1200" b="1" spc="-50" dirty="0">
                <a:solidFill>
                  <a:srgbClr val="5C5B5A"/>
                </a:solidFill>
                <a:latin typeface="Arial"/>
                <a:cs typeface="Arial"/>
              </a:rPr>
              <a:t> </a:t>
            </a:r>
            <a:r>
              <a:rPr sz="1200" b="1" dirty="0">
                <a:solidFill>
                  <a:srgbClr val="5C5B5A"/>
                </a:solidFill>
                <a:latin typeface="Arial"/>
                <a:cs typeface="Arial"/>
              </a:rPr>
              <a:t>significantly</a:t>
            </a:r>
            <a:r>
              <a:rPr sz="1200" b="1" spc="-35" dirty="0">
                <a:solidFill>
                  <a:srgbClr val="5C5B5A"/>
                </a:solidFill>
                <a:latin typeface="Arial"/>
                <a:cs typeface="Arial"/>
              </a:rPr>
              <a:t> </a:t>
            </a:r>
            <a:r>
              <a:rPr sz="1200" b="1" dirty="0">
                <a:solidFill>
                  <a:srgbClr val="5C5B5A"/>
                </a:solidFill>
                <a:latin typeface="Arial"/>
                <a:cs typeface="Arial"/>
              </a:rPr>
              <a:t>more</a:t>
            </a:r>
            <a:r>
              <a:rPr sz="1200" b="1" spc="-40" dirty="0">
                <a:solidFill>
                  <a:srgbClr val="5C5B5A"/>
                </a:solidFill>
                <a:latin typeface="Arial"/>
                <a:cs typeface="Arial"/>
              </a:rPr>
              <a:t> </a:t>
            </a:r>
            <a:r>
              <a:rPr sz="1200" b="1" dirty="0">
                <a:solidFill>
                  <a:srgbClr val="5C5B5A"/>
                </a:solidFill>
                <a:latin typeface="Arial"/>
                <a:cs typeface="Arial"/>
              </a:rPr>
              <a:t>likely</a:t>
            </a:r>
            <a:r>
              <a:rPr sz="1200" b="1" spc="-55" dirty="0">
                <a:solidFill>
                  <a:srgbClr val="5C5B5A"/>
                </a:solidFill>
                <a:latin typeface="Arial"/>
                <a:cs typeface="Arial"/>
              </a:rPr>
              <a:t> </a:t>
            </a:r>
            <a:r>
              <a:rPr sz="1200" b="1" dirty="0">
                <a:solidFill>
                  <a:srgbClr val="5C5B5A"/>
                </a:solidFill>
                <a:latin typeface="Arial"/>
                <a:cs typeface="Arial"/>
              </a:rPr>
              <a:t>to</a:t>
            </a:r>
            <a:r>
              <a:rPr sz="1200" b="1" spc="-35" dirty="0">
                <a:solidFill>
                  <a:srgbClr val="5C5B5A"/>
                </a:solidFill>
                <a:latin typeface="Arial"/>
                <a:cs typeface="Arial"/>
              </a:rPr>
              <a:t> </a:t>
            </a:r>
            <a:r>
              <a:rPr sz="1200" b="1" dirty="0">
                <a:solidFill>
                  <a:srgbClr val="5C5B5A"/>
                </a:solidFill>
                <a:latin typeface="Arial"/>
                <a:cs typeface="Arial"/>
              </a:rPr>
              <a:t>believe</a:t>
            </a:r>
            <a:r>
              <a:rPr sz="1200" b="1" spc="-40" dirty="0">
                <a:solidFill>
                  <a:srgbClr val="5C5B5A"/>
                </a:solidFill>
                <a:latin typeface="Arial"/>
                <a:cs typeface="Arial"/>
              </a:rPr>
              <a:t> </a:t>
            </a:r>
            <a:r>
              <a:rPr sz="1200" b="1" spc="-20" dirty="0">
                <a:solidFill>
                  <a:srgbClr val="5C5B5A"/>
                </a:solidFill>
                <a:latin typeface="Arial"/>
                <a:cs typeface="Arial"/>
              </a:rPr>
              <a:t>that </a:t>
            </a:r>
            <a:r>
              <a:rPr sz="1200" b="1" dirty="0">
                <a:solidFill>
                  <a:srgbClr val="5C5B5A"/>
                </a:solidFill>
                <a:latin typeface="Arial"/>
                <a:cs typeface="Arial"/>
              </a:rPr>
              <a:t>their</a:t>
            </a:r>
            <a:r>
              <a:rPr sz="1200" b="1" spc="-10" dirty="0">
                <a:solidFill>
                  <a:srgbClr val="5C5B5A"/>
                </a:solidFill>
                <a:latin typeface="Arial"/>
                <a:cs typeface="Arial"/>
              </a:rPr>
              <a:t> </a:t>
            </a:r>
            <a:r>
              <a:rPr sz="1200" b="1" dirty="0">
                <a:solidFill>
                  <a:srgbClr val="5C5B5A"/>
                </a:solidFill>
                <a:latin typeface="Arial"/>
                <a:cs typeface="Arial"/>
              </a:rPr>
              <a:t>pay</a:t>
            </a:r>
            <a:r>
              <a:rPr sz="1200" b="1" spc="-10" dirty="0">
                <a:solidFill>
                  <a:srgbClr val="5C5B5A"/>
                </a:solidFill>
                <a:latin typeface="Arial"/>
                <a:cs typeface="Arial"/>
              </a:rPr>
              <a:t> </a:t>
            </a:r>
            <a:r>
              <a:rPr sz="1200" b="1" dirty="0">
                <a:solidFill>
                  <a:srgbClr val="5C5B5A"/>
                </a:solidFill>
                <a:latin typeface="Arial"/>
                <a:cs typeface="Arial"/>
              </a:rPr>
              <a:t>reflects</a:t>
            </a:r>
            <a:r>
              <a:rPr sz="1200" b="1" spc="-35" dirty="0">
                <a:solidFill>
                  <a:srgbClr val="5C5B5A"/>
                </a:solidFill>
                <a:latin typeface="Arial"/>
                <a:cs typeface="Arial"/>
              </a:rPr>
              <a:t> </a:t>
            </a:r>
            <a:r>
              <a:rPr sz="1200" b="1" dirty="0">
                <a:solidFill>
                  <a:srgbClr val="5C5B5A"/>
                </a:solidFill>
                <a:latin typeface="Arial"/>
                <a:cs typeface="Arial"/>
              </a:rPr>
              <a:t>the</a:t>
            </a:r>
            <a:r>
              <a:rPr sz="1200" b="1" spc="-10" dirty="0">
                <a:solidFill>
                  <a:srgbClr val="5C5B5A"/>
                </a:solidFill>
                <a:latin typeface="Arial"/>
                <a:cs typeface="Arial"/>
              </a:rPr>
              <a:t> </a:t>
            </a:r>
            <a:r>
              <a:rPr sz="1200" b="1" dirty="0">
                <a:solidFill>
                  <a:srgbClr val="5C5B5A"/>
                </a:solidFill>
                <a:latin typeface="Arial"/>
                <a:cs typeface="Arial"/>
              </a:rPr>
              <a:t>work</a:t>
            </a:r>
            <a:r>
              <a:rPr sz="1200" b="1" spc="-20" dirty="0">
                <a:solidFill>
                  <a:srgbClr val="5C5B5A"/>
                </a:solidFill>
                <a:latin typeface="Arial"/>
                <a:cs typeface="Arial"/>
              </a:rPr>
              <a:t> </a:t>
            </a:r>
            <a:r>
              <a:rPr sz="1200" b="1" dirty="0">
                <a:solidFill>
                  <a:srgbClr val="5C5B5A"/>
                </a:solidFill>
                <a:latin typeface="Arial"/>
                <a:cs typeface="Arial"/>
              </a:rPr>
              <a:t>they</a:t>
            </a:r>
            <a:r>
              <a:rPr sz="1200" b="1" spc="-15" dirty="0">
                <a:solidFill>
                  <a:srgbClr val="5C5B5A"/>
                </a:solidFill>
                <a:latin typeface="Arial"/>
                <a:cs typeface="Arial"/>
              </a:rPr>
              <a:t> </a:t>
            </a:r>
            <a:r>
              <a:rPr sz="1200" b="1" dirty="0">
                <a:solidFill>
                  <a:srgbClr val="5C5B5A"/>
                </a:solidFill>
                <a:latin typeface="Arial"/>
                <a:cs typeface="Arial"/>
              </a:rPr>
              <a:t>do</a:t>
            </a:r>
            <a:r>
              <a:rPr sz="1200" b="1" spc="10"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at</a:t>
            </a:r>
            <a:r>
              <a:rPr sz="1200" b="1" spc="-10" dirty="0">
                <a:solidFill>
                  <a:srgbClr val="5C5B5A"/>
                </a:solidFill>
                <a:latin typeface="Arial"/>
                <a:cs typeface="Arial"/>
              </a:rPr>
              <a:t> </a:t>
            </a:r>
            <a:r>
              <a:rPr sz="1200" b="1" dirty="0">
                <a:solidFill>
                  <a:srgbClr val="5C5B5A"/>
                </a:solidFill>
                <a:latin typeface="Arial"/>
                <a:cs typeface="Arial"/>
              </a:rPr>
              <a:t>least</a:t>
            </a:r>
            <a:r>
              <a:rPr sz="1200" b="1" spc="-30" dirty="0">
                <a:solidFill>
                  <a:srgbClr val="5C5B5A"/>
                </a:solidFill>
                <a:latin typeface="Arial"/>
                <a:cs typeface="Arial"/>
              </a:rPr>
              <a:t> </a:t>
            </a:r>
            <a:r>
              <a:rPr sz="1200" b="1" spc="-50" dirty="0">
                <a:solidFill>
                  <a:srgbClr val="5C5B5A"/>
                </a:solidFill>
                <a:latin typeface="Arial"/>
                <a:cs typeface="Arial"/>
              </a:rPr>
              <a:t>a </a:t>
            </a:r>
            <a:r>
              <a:rPr sz="1200" b="1" dirty="0">
                <a:solidFill>
                  <a:srgbClr val="5C5B5A"/>
                </a:solidFill>
                <a:latin typeface="Arial"/>
                <a:cs typeface="Arial"/>
              </a:rPr>
              <a:t>considerable</a:t>
            </a:r>
            <a:r>
              <a:rPr sz="1200" b="1" spc="-40" dirty="0">
                <a:solidFill>
                  <a:srgbClr val="5C5B5A"/>
                </a:solidFill>
                <a:latin typeface="Arial"/>
                <a:cs typeface="Arial"/>
              </a:rPr>
              <a:t> </a:t>
            </a:r>
            <a:r>
              <a:rPr sz="1200" b="1" dirty="0">
                <a:solidFill>
                  <a:srgbClr val="5C5B5A"/>
                </a:solidFill>
                <a:latin typeface="Arial"/>
                <a:cs typeface="Arial"/>
              </a:rPr>
              <a:t>extent)</a:t>
            </a:r>
            <a:r>
              <a:rPr sz="1200" b="1" spc="-40" dirty="0">
                <a:solidFill>
                  <a:srgbClr val="5C5B5A"/>
                </a:solidFill>
                <a:latin typeface="Arial"/>
                <a:cs typeface="Arial"/>
              </a:rPr>
              <a:t> </a:t>
            </a:r>
            <a:r>
              <a:rPr sz="1200" b="1" dirty="0">
                <a:solidFill>
                  <a:srgbClr val="5C5B5A"/>
                </a:solidFill>
                <a:latin typeface="Arial"/>
                <a:cs typeface="Arial"/>
              </a:rPr>
              <a:t>in comparison</a:t>
            </a:r>
            <a:r>
              <a:rPr sz="1200" b="1" spc="-35" dirty="0">
                <a:solidFill>
                  <a:srgbClr val="5C5B5A"/>
                </a:solidFill>
                <a:latin typeface="Arial"/>
                <a:cs typeface="Arial"/>
              </a:rPr>
              <a:t> </a:t>
            </a:r>
            <a:r>
              <a:rPr sz="1200" b="1" dirty="0">
                <a:solidFill>
                  <a:srgbClr val="5C5B5A"/>
                </a:solidFill>
                <a:latin typeface="Arial"/>
                <a:cs typeface="Arial"/>
              </a:rPr>
              <a:t>to</a:t>
            </a:r>
            <a:r>
              <a:rPr sz="1200" b="1" spc="-25" dirty="0">
                <a:solidFill>
                  <a:srgbClr val="5C5B5A"/>
                </a:solidFill>
                <a:latin typeface="Arial"/>
                <a:cs typeface="Arial"/>
              </a:rPr>
              <a:t> </a:t>
            </a:r>
            <a:r>
              <a:rPr sz="1200" b="1" dirty="0">
                <a:solidFill>
                  <a:srgbClr val="5C5B5A"/>
                </a:solidFill>
                <a:latin typeface="Arial"/>
                <a:cs typeface="Arial"/>
              </a:rPr>
              <a:t>the</a:t>
            </a:r>
            <a:r>
              <a:rPr sz="1200" b="1" spc="-10" dirty="0">
                <a:solidFill>
                  <a:srgbClr val="5C5B5A"/>
                </a:solidFill>
                <a:latin typeface="Arial"/>
                <a:cs typeface="Arial"/>
              </a:rPr>
              <a:t> </a:t>
            </a:r>
            <a:r>
              <a:rPr sz="1200" b="1" dirty="0">
                <a:solidFill>
                  <a:srgbClr val="5C5B5A"/>
                </a:solidFill>
                <a:latin typeface="Arial"/>
                <a:cs typeface="Arial"/>
              </a:rPr>
              <a:t>35%</a:t>
            </a:r>
            <a:r>
              <a:rPr sz="1200" b="1" spc="-40" dirty="0">
                <a:solidFill>
                  <a:srgbClr val="5C5B5A"/>
                </a:solidFill>
                <a:latin typeface="Arial"/>
                <a:cs typeface="Arial"/>
              </a:rPr>
              <a:t> </a:t>
            </a:r>
            <a:r>
              <a:rPr sz="1200" b="1" dirty="0">
                <a:solidFill>
                  <a:srgbClr val="5C5B5A"/>
                </a:solidFill>
                <a:latin typeface="Arial"/>
                <a:cs typeface="Arial"/>
              </a:rPr>
              <a:t>of</a:t>
            </a:r>
            <a:r>
              <a:rPr sz="1200" b="1" spc="-20" dirty="0">
                <a:solidFill>
                  <a:srgbClr val="5C5B5A"/>
                </a:solidFill>
                <a:latin typeface="Arial"/>
                <a:cs typeface="Arial"/>
              </a:rPr>
              <a:t> </a:t>
            </a:r>
            <a:r>
              <a:rPr sz="1200" b="1" spc="-25" dirty="0">
                <a:solidFill>
                  <a:srgbClr val="5C5B5A"/>
                </a:solidFill>
                <a:latin typeface="Arial"/>
                <a:cs typeface="Arial"/>
              </a:rPr>
              <a:t>the </a:t>
            </a:r>
            <a:r>
              <a:rPr sz="1200" b="1" dirty="0">
                <a:solidFill>
                  <a:srgbClr val="5C5B5A"/>
                </a:solidFill>
                <a:latin typeface="Arial"/>
                <a:cs typeface="Arial"/>
              </a:rPr>
              <a:t>GM</a:t>
            </a:r>
            <a:r>
              <a:rPr sz="1200" b="1" spc="-10" dirty="0">
                <a:solidFill>
                  <a:srgbClr val="5C5B5A"/>
                </a:solidFill>
                <a:latin typeface="Arial"/>
                <a:cs typeface="Arial"/>
              </a:rPr>
              <a:t> average:</a:t>
            </a:r>
            <a:endParaRPr sz="1200">
              <a:latin typeface="Arial"/>
              <a:cs typeface="Arial"/>
            </a:endParaRPr>
          </a:p>
        </p:txBody>
      </p:sp>
      <p:sp>
        <p:nvSpPr>
          <p:cNvPr id="17" name="object 17"/>
          <p:cNvSpPr/>
          <p:nvPr/>
        </p:nvSpPr>
        <p:spPr>
          <a:xfrm>
            <a:off x="7695056" y="2781465"/>
            <a:ext cx="4180840" cy="3206750"/>
          </a:xfrm>
          <a:custGeom>
            <a:avLst/>
            <a:gdLst/>
            <a:ahLst/>
            <a:cxnLst/>
            <a:rect l="l" t="t" r="r" b="b"/>
            <a:pathLst>
              <a:path w="4180840" h="3206750">
                <a:moveTo>
                  <a:pt x="0" y="3206623"/>
                </a:moveTo>
                <a:lnTo>
                  <a:pt x="4180712" y="3206623"/>
                </a:lnTo>
                <a:lnTo>
                  <a:pt x="4180712" y="0"/>
                </a:lnTo>
                <a:lnTo>
                  <a:pt x="0" y="0"/>
                </a:lnTo>
                <a:lnTo>
                  <a:pt x="0" y="3206623"/>
                </a:lnTo>
                <a:close/>
              </a:path>
            </a:pathLst>
          </a:custGeom>
          <a:ln w="9525">
            <a:solidFill>
              <a:srgbClr val="5C5B5A"/>
            </a:solidFill>
          </a:ln>
        </p:spPr>
        <p:txBody>
          <a:bodyPr wrap="square" lIns="0" tIns="0" rIns="0" bIns="0" rtlCol="0"/>
          <a:lstStyle/>
          <a:p>
            <a:endParaRPr/>
          </a:p>
        </p:txBody>
      </p:sp>
      <p:sp>
        <p:nvSpPr>
          <p:cNvPr id="18" name="object 18"/>
          <p:cNvSpPr txBox="1"/>
          <p:nvPr/>
        </p:nvSpPr>
        <p:spPr>
          <a:xfrm>
            <a:off x="7786116" y="2778633"/>
            <a:ext cx="3166110" cy="1229995"/>
          </a:xfrm>
          <a:prstGeom prst="rect">
            <a:avLst/>
          </a:prstGeom>
        </p:spPr>
        <p:txBody>
          <a:bodyPr vert="horz" wrap="square" lIns="0" tIns="70485" rIns="0" bIns="0" rtlCol="0">
            <a:spAutoFit/>
          </a:bodyPr>
          <a:lstStyle/>
          <a:p>
            <a:pPr>
              <a:lnSpc>
                <a:spcPct val="100000"/>
              </a:lnSpc>
              <a:spcBef>
                <a:spcPts val="555"/>
              </a:spcBef>
            </a:pPr>
            <a:r>
              <a:rPr sz="1200" b="1" spc="-10" dirty="0">
                <a:solidFill>
                  <a:srgbClr val="5C5B5A"/>
                </a:solidFill>
                <a:latin typeface="Arial"/>
                <a:cs typeface="Arial"/>
              </a:rPr>
              <a:t>Demographics:</a:t>
            </a:r>
            <a:endParaRPr sz="1200">
              <a:latin typeface="Arial"/>
              <a:cs typeface="Arial"/>
            </a:endParaRPr>
          </a:p>
          <a:p>
            <a:pPr marL="227965" indent="-227965">
              <a:lnSpc>
                <a:spcPct val="100000"/>
              </a:lnSpc>
              <a:spcBef>
                <a:spcPts val="455"/>
              </a:spcBef>
              <a:buChar char="•"/>
              <a:tabLst>
                <a:tab pos="22796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35" dirty="0">
                <a:solidFill>
                  <a:srgbClr val="5C5B5A"/>
                </a:solidFill>
                <a:latin typeface="Arial"/>
                <a:cs typeface="Arial"/>
              </a:rPr>
              <a:t> </a:t>
            </a:r>
            <a:r>
              <a:rPr sz="1200" dirty="0">
                <a:solidFill>
                  <a:srgbClr val="5C5B5A"/>
                </a:solidFill>
                <a:latin typeface="Arial"/>
                <a:cs typeface="Arial"/>
              </a:rPr>
              <a:t>Black</a:t>
            </a:r>
            <a:r>
              <a:rPr sz="1200" spc="-2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Black</a:t>
            </a:r>
            <a:r>
              <a:rPr sz="1200" spc="-20" dirty="0">
                <a:solidFill>
                  <a:srgbClr val="5C5B5A"/>
                </a:solidFill>
                <a:latin typeface="Arial"/>
                <a:cs typeface="Arial"/>
              </a:rPr>
              <a:t> </a:t>
            </a:r>
            <a:r>
              <a:rPr sz="1200" dirty="0">
                <a:solidFill>
                  <a:srgbClr val="5C5B5A"/>
                </a:solidFill>
                <a:latin typeface="Arial"/>
                <a:cs typeface="Arial"/>
              </a:rPr>
              <a:t>British</a:t>
            </a:r>
            <a:r>
              <a:rPr sz="1200" spc="-20" dirty="0">
                <a:solidFill>
                  <a:srgbClr val="5C5B5A"/>
                </a:solidFill>
                <a:latin typeface="Arial"/>
                <a:cs typeface="Arial"/>
              </a:rPr>
              <a:t> </a:t>
            </a:r>
            <a:r>
              <a:rPr sz="1200" spc="-10" dirty="0">
                <a:solidFill>
                  <a:srgbClr val="5C5B5A"/>
                </a:solidFill>
                <a:latin typeface="Arial"/>
                <a:cs typeface="Arial"/>
              </a:rPr>
              <a:t>(50%)</a:t>
            </a:r>
            <a:endParaRPr sz="1200">
              <a:latin typeface="Arial"/>
              <a:cs typeface="Arial"/>
            </a:endParaRPr>
          </a:p>
          <a:p>
            <a:pPr marL="227965" indent="-227965">
              <a:lnSpc>
                <a:spcPct val="100000"/>
              </a:lnSpc>
              <a:spcBef>
                <a:spcPts val="455"/>
              </a:spcBef>
              <a:buChar char="•"/>
              <a:tabLst>
                <a:tab pos="22796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are</a:t>
            </a:r>
            <a:r>
              <a:rPr sz="1200" spc="-30" dirty="0">
                <a:solidFill>
                  <a:srgbClr val="5C5B5A"/>
                </a:solidFill>
                <a:latin typeface="Arial"/>
                <a:cs typeface="Arial"/>
              </a:rPr>
              <a:t> </a:t>
            </a:r>
            <a:r>
              <a:rPr sz="1200" dirty="0">
                <a:solidFill>
                  <a:srgbClr val="5C5B5A"/>
                </a:solidFill>
                <a:latin typeface="Arial"/>
                <a:cs typeface="Arial"/>
              </a:rPr>
              <a:t>65+</a:t>
            </a:r>
            <a:r>
              <a:rPr sz="1200" spc="-20" dirty="0">
                <a:solidFill>
                  <a:srgbClr val="5C5B5A"/>
                </a:solidFill>
                <a:latin typeface="Arial"/>
                <a:cs typeface="Arial"/>
              </a:rPr>
              <a:t> </a:t>
            </a:r>
            <a:r>
              <a:rPr sz="1200" spc="-10" dirty="0">
                <a:solidFill>
                  <a:srgbClr val="5C5B5A"/>
                </a:solidFill>
                <a:latin typeface="Arial"/>
                <a:cs typeface="Arial"/>
              </a:rPr>
              <a:t>(48%)</a:t>
            </a:r>
            <a:endParaRPr sz="1200">
              <a:latin typeface="Arial"/>
              <a:cs typeface="Arial"/>
            </a:endParaRPr>
          </a:p>
          <a:p>
            <a:pPr marL="227965" indent="-227965">
              <a:lnSpc>
                <a:spcPct val="100000"/>
              </a:lnSpc>
              <a:spcBef>
                <a:spcPts val="455"/>
              </a:spcBef>
              <a:buChar char="•"/>
              <a:tabLst>
                <a:tab pos="227965" algn="l"/>
              </a:tabLst>
            </a:pPr>
            <a:r>
              <a:rPr sz="1200" dirty="0">
                <a:solidFill>
                  <a:srgbClr val="5C5B5A"/>
                </a:solidFill>
                <a:latin typeface="Arial"/>
                <a:cs typeface="Arial"/>
              </a:rPr>
              <a:t>Those</a:t>
            </a:r>
            <a:r>
              <a:rPr sz="1200" spc="-5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are</a:t>
            </a:r>
            <a:r>
              <a:rPr sz="1200" spc="-40" dirty="0">
                <a:solidFill>
                  <a:srgbClr val="5C5B5A"/>
                </a:solidFill>
                <a:latin typeface="Arial"/>
                <a:cs typeface="Arial"/>
              </a:rPr>
              <a:t> </a:t>
            </a:r>
            <a:r>
              <a:rPr sz="1200" dirty="0">
                <a:solidFill>
                  <a:srgbClr val="5C5B5A"/>
                </a:solidFill>
                <a:latin typeface="Arial"/>
                <a:cs typeface="Arial"/>
              </a:rPr>
              <a:t>Christian</a:t>
            </a:r>
            <a:r>
              <a:rPr sz="1200" spc="-40" dirty="0">
                <a:solidFill>
                  <a:srgbClr val="5C5B5A"/>
                </a:solidFill>
                <a:latin typeface="Arial"/>
                <a:cs typeface="Arial"/>
              </a:rPr>
              <a:t> </a:t>
            </a:r>
            <a:r>
              <a:rPr sz="1200" spc="-20" dirty="0">
                <a:solidFill>
                  <a:srgbClr val="5C5B5A"/>
                </a:solidFill>
                <a:latin typeface="Arial"/>
                <a:cs typeface="Arial"/>
              </a:rPr>
              <a:t>(42%)</a:t>
            </a:r>
            <a:endParaRPr sz="1200">
              <a:latin typeface="Arial"/>
              <a:cs typeface="Arial"/>
            </a:endParaRPr>
          </a:p>
          <a:p>
            <a:pPr marL="227965" indent="-227965">
              <a:lnSpc>
                <a:spcPct val="100000"/>
              </a:lnSpc>
              <a:spcBef>
                <a:spcPts val="459"/>
              </a:spcBef>
              <a:buChar char="•"/>
              <a:tabLst>
                <a:tab pos="22796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30" dirty="0">
                <a:solidFill>
                  <a:srgbClr val="5C5B5A"/>
                </a:solidFill>
                <a:latin typeface="Arial"/>
                <a:cs typeface="Arial"/>
              </a:rPr>
              <a:t> </a:t>
            </a:r>
            <a:r>
              <a:rPr sz="1200" dirty="0">
                <a:solidFill>
                  <a:srgbClr val="5C5B5A"/>
                </a:solidFill>
                <a:latin typeface="Arial"/>
                <a:cs typeface="Arial"/>
              </a:rPr>
              <a:t>male</a:t>
            </a:r>
            <a:r>
              <a:rPr sz="1200" spc="-30" dirty="0">
                <a:solidFill>
                  <a:srgbClr val="5C5B5A"/>
                </a:solidFill>
                <a:latin typeface="Arial"/>
                <a:cs typeface="Arial"/>
              </a:rPr>
              <a:t> </a:t>
            </a:r>
            <a:r>
              <a:rPr sz="1200" spc="-10" dirty="0">
                <a:solidFill>
                  <a:srgbClr val="5C5B5A"/>
                </a:solidFill>
                <a:latin typeface="Arial"/>
                <a:cs typeface="Arial"/>
              </a:rPr>
              <a:t>(41%)</a:t>
            </a:r>
            <a:endParaRPr sz="1200">
              <a:latin typeface="Arial"/>
              <a:cs typeface="Arial"/>
            </a:endParaRPr>
          </a:p>
        </p:txBody>
      </p:sp>
      <p:sp>
        <p:nvSpPr>
          <p:cNvPr id="19" name="object 19"/>
          <p:cNvSpPr txBox="1"/>
          <p:nvPr/>
        </p:nvSpPr>
        <p:spPr>
          <a:xfrm>
            <a:off x="7786116" y="4223765"/>
            <a:ext cx="3900804" cy="1635125"/>
          </a:xfrm>
          <a:prstGeom prst="rect">
            <a:avLst/>
          </a:prstGeom>
        </p:spPr>
        <p:txBody>
          <a:bodyPr vert="horz" wrap="square" lIns="0" tIns="70485" rIns="0" bIns="0" rtlCol="0">
            <a:spAutoFit/>
          </a:bodyPr>
          <a:lstStyle/>
          <a:p>
            <a:pPr>
              <a:lnSpc>
                <a:spcPct val="100000"/>
              </a:lnSpc>
              <a:spcBef>
                <a:spcPts val="555"/>
              </a:spcBef>
            </a:pPr>
            <a:r>
              <a:rPr sz="1200" b="1" dirty="0">
                <a:solidFill>
                  <a:srgbClr val="5C5B5A"/>
                </a:solidFill>
                <a:latin typeface="Arial"/>
                <a:cs typeface="Arial"/>
              </a:rPr>
              <a:t>Individual</a:t>
            </a:r>
            <a:r>
              <a:rPr sz="1200" b="1" spc="-30" dirty="0">
                <a:solidFill>
                  <a:srgbClr val="5C5B5A"/>
                </a:solidFill>
                <a:latin typeface="Arial"/>
                <a:cs typeface="Arial"/>
              </a:rPr>
              <a:t> </a:t>
            </a:r>
            <a:r>
              <a:rPr sz="1200" b="1" dirty="0">
                <a:solidFill>
                  <a:srgbClr val="5C5B5A"/>
                </a:solidFill>
                <a:latin typeface="Arial"/>
                <a:cs typeface="Arial"/>
              </a:rPr>
              <a:t>and/or</a:t>
            </a:r>
            <a:r>
              <a:rPr sz="1200" b="1" spc="-55" dirty="0">
                <a:solidFill>
                  <a:srgbClr val="5C5B5A"/>
                </a:solidFill>
                <a:latin typeface="Arial"/>
                <a:cs typeface="Arial"/>
              </a:rPr>
              <a:t> </a:t>
            </a:r>
            <a:r>
              <a:rPr sz="1200" b="1" dirty="0">
                <a:solidFill>
                  <a:srgbClr val="5C5B5A"/>
                </a:solidFill>
                <a:latin typeface="Arial"/>
                <a:cs typeface="Arial"/>
              </a:rPr>
              <a:t>family</a:t>
            </a:r>
            <a:r>
              <a:rPr sz="1200" b="1" spc="-70" dirty="0">
                <a:solidFill>
                  <a:srgbClr val="5C5B5A"/>
                </a:solidFill>
                <a:latin typeface="Arial"/>
                <a:cs typeface="Arial"/>
              </a:rPr>
              <a:t> </a:t>
            </a:r>
            <a:r>
              <a:rPr sz="1200" b="1" spc="-10" dirty="0">
                <a:solidFill>
                  <a:srgbClr val="5C5B5A"/>
                </a:solidFill>
                <a:latin typeface="Arial"/>
                <a:cs typeface="Arial"/>
              </a:rPr>
              <a:t>circumstance:</a:t>
            </a:r>
            <a:endParaRPr sz="1200">
              <a:latin typeface="Arial"/>
              <a:cs typeface="Arial"/>
            </a:endParaRPr>
          </a:p>
          <a:p>
            <a:pPr marL="227965" indent="-227965">
              <a:lnSpc>
                <a:spcPct val="100000"/>
              </a:lnSpc>
              <a:spcBef>
                <a:spcPts val="455"/>
              </a:spcBef>
              <a:buChar char="•"/>
              <a:tabLst>
                <a:tab pos="22796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have</a:t>
            </a:r>
            <a:r>
              <a:rPr sz="1200" spc="-35" dirty="0">
                <a:solidFill>
                  <a:srgbClr val="5C5B5A"/>
                </a:solidFill>
                <a:latin typeface="Arial"/>
                <a:cs typeface="Arial"/>
              </a:rPr>
              <a:t> </a:t>
            </a:r>
            <a:r>
              <a:rPr sz="1200" dirty="0">
                <a:solidFill>
                  <a:srgbClr val="5C5B5A"/>
                </a:solidFill>
                <a:latin typeface="Arial"/>
                <a:cs typeface="Arial"/>
              </a:rPr>
              <a:t>very</a:t>
            </a:r>
            <a:r>
              <a:rPr sz="1200" spc="-10" dirty="0">
                <a:solidFill>
                  <a:srgbClr val="5C5B5A"/>
                </a:solidFill>
                <a:latin typeface="Arial"/>
                <a:cs typeface="Arial"/>
              </a:rPr>
              <a:t> </a:t>
            </a:r>
            <a:r>
              <a:rPr sz="1200" dirty="0">
                <a:solidFill>
                  <a:srgbClr val="5C5B5A"/>
                </a:solidFill>
                <a:latin typeface="Arial"/>
                <a:cs typeface="Arial"/>
              </a:rPr>
              <a:t>high</a:t>
            </a:r>
            <a:r>
              <a:rPr sz="1200" spc="-25" dirty="0">
                <a:solidFill>
                  <a:srgbClr val="5C5B5A"/>
                </a:solidFill>
                <a:latin typeface="Arial"/>
                <a:cs typeface="Arial"/>
              </a:rPr>
              <a:t> </a:t>
            </a:r>
            <a:r>
              <a:rPr sz="1200" dirty="0">
                <a:solidFill>
                  <a:srgbClr val="5C5B5A"/>
                </a:solidFill>
                <a:latin typeface="Arial"/>
                <a:cs typeface="Arial"/>
              </a:rPr>
              <a:t>life</a:t>
            </a:r>
            <a:r>
              <a:rPr sz="1200" spc="-35" dirty="0">
                <a:solidFill>
                  <a:srgbClr val="5C5B5A"/>
                </a:solidFill>
                <a:latin typeface="Arial"/>
                <a:cs typeface="Arial"/>
              </a:rPr>
              <a:t> </a:t>
            </a:r>
            <a:r>
              <a:rPr sz="1200" dirty="0">
                <a:solidFill>
                  <a:srgbClr val="5C5B5A"/>
                </a:solidFill>
                <a:latin typeface="Arial"/>
                <a:cs typeface="Arial"/>
              </a:rPr>
              <a:t>satisfaction</a:t>
            </a:r>
            <a:r>
              <a:rPr sz="1200" spc="-55" dirty="0">
                <a:solidFill>
                  <a:srgbClr val="5C5B5A"/>
                </a:solidFill>
                <a:latin typeface="Arial"/>
                <a:cs typeface="Arial"/>
              </a:rPr>
              <a:t> </a:t>
            </a:r>
            <a:r>
              <a:rPr sz="1200" spc="-20" dirty="0">
                <a:solidFill>
                  <a:srgbClr val="5C5B5A"/>
                </a:solidFill>
                <a:latin typeface="Arial"/>
                <a:cs typeface="Arial"/>
              </a:rPr>
              <a:t>(59%)</a:t>
            </a:r>
            <a:endParaRPr sz="1200">
              <a:latin typeface="Arial"/>
              <a:cs typeface="Arial"/>
            </a:endParaRPr>
          </a:p>
          <a:p>
            <a:pPr marL="227965" indent="-227965">
              <a:lnSpc>
                <a:spcPts val="1370"/>
              </a:lnSpc>
              <a:spcBef>
                <a:spcPts val="455"/>
              </a:spcBef>
              <a:buChar char="•"/>
              <a:tabLst>
                <a:tab pos="22796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household</a:t>
            </a:r>
            <a:r>
              <a:rPr sz="1200" spc="-55" dirty="0">
                <a:solidFill>
                  <a:srgbClr val="5C5B5A"/>
                </a:solidFill>
                <a:latin typeface="Arial"/>
                <a:cs typeface="Arial"/>
              </a:rPr>
              <a:t> </a:t>
            </a:r>
            <a:r>
              <a:rPr sz="1200" dirty="0">
                <a:solidFill>
                  <a:srgbClr val="5C5B5A"/>
                </a:solidFill>
                <a:latin typeface="Arial"/>
                <a:cs typeface="Arial"/>
              </a:rPr>
              <a:t>income</a:t>
            </a:r>
            <a:r>
              <a:rPr sz="1200" spc="-40" dirty="0">
                <a:solidFill>
                  <a:srgbClr val="5C5B5A"/>
                </a:solidFill>
                <a:latin typeface="Arial"/>
                <a:cs typeface="Arial"/>
              </a:rPr>
              <a:t> </a:t>
            </a:r>
            <a:r>
              <a:rPr sz="1200" dirty="0">
                <a:solidFill>
                  <a:srgbClr val="5C5B5A"/>
                </a:solidFill>
                <a:latin typeface="Arial"/>
                <a:cs typeface="Arial"/>
              </a:rPr>
              <a:t>of</a:t>
            </a:r>
            <a:r>
              <a:rPr sz="1200" spc="-10" dirty="0">
                <a:solidFill>
                  <a:srgbClr val="5C5B5A"/>
                </a:solidFill>
                <a:latin typeface="Arial"/>
                <a:cs typeface="Arial"/>
              </a:rPr>
              <a:t> </a:t>
            </a:r>
            <a:r>
              <a:rPr sz="1200" dirty="0">
                <a:solidFill>
                  <a:srgbClr val="5C5B5A"/>
                </a:solidFill>
                <a:latin typeface="Arial"/>
                <a:cs typeface="Arial"/>
              </a:rPr>
              <a:t>£78,000</a:t>
            </a:r>
            <a:r>
              <a:rPr sz="1200" spc="-55" dirty="0">
                <a:solidFill>
                  <a:srgbClr val="5C5B5A"/>
                </a:solidFill>
                <a:latin typeface="Arial"/>
                <a:cs typeface="Arial"/>
              </a:rPr>
              <a:t> </a:t>
            </a:r>
            <a:r>
              <a:rPr sz="1200" dirty="0">
                <a:solidFill>
                  <a:srgbClr val="5C5B5A"/>
                </a:solidFill>
                <a:latin typeface="Arial"/>
                <a:cs typeface="Arial"/>
              </a:rPr>
              <a:t>and</a:t>
            </a:r>
            <a:r>
              <a:rPr sz="1200" spc="-30" dirty="0">
                <a:solidFill>
                  <a:srgbClr val="5C5B5A"/>
                </a:solidFill>
                <a:latin typeface="Arial"/>
                <a:cs typeface="Arial"/>
              </a:rPr>
              <a:t> </a:t>
            </a:r>
            <a:r>
              <a:rPr sz="1200" spc="-10" dirty="0">
                <a:solidFill>
                  <a:srgbClr val="5C5B5A"/>
                </a:solidFill>
                <a:latin typeface="Arial"/>
                <a:cs typeface="Arial"/>
              </a:rPr>
              <a:t>above</a:t>
            </a:r>
            <a:endParaRPr sz="1200">
              <a:latin typeface="Arial"/>
              <a:cs typeface="Arial"/>
            </a:endParaRPr>
          </a:p>
          <a:p>
            <a:pPr marL="228600">
              <a:lnSpc>
                <a:spcPts val="1370"/>
              </a:lnSpc>
            </a:pPr>
            <a:r>
              <a:rPr sz="1200" spc="-20" dirty="0">
                <a:solidFill>
                  <a:srgbClr val="5C5B5A"/>
                </a:solidFill>
                <a:latin typeface="Arial"/>
                <a:cs typeface="Arial"/>
              </a:rPr>
              <a:t>(57%)</a:t>
            </a:r>
            <a:endParaRPr sz="1200">
              <a:latin typeface="Arial"/>
              <a:cs typeface="Arial"/>
            </a:endParaRPr>
          </a:p>
          <a:p>
            <a:pPr marL="227965" indent="-227965">
              <a:lnSpc>
                <a:spcPct val="100000"/>
              </a:lnSpc>
              <a:spcBef>
                <a:spcPts val="459"/>
              </a:spcBef>
              <a:buChar char="•"/>
              <a:tabLst>
                <a:tab pos="22796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high</a:t>
            </a:r>
            <a:r>
              <a:rPr sz="1200" spc="-30" dirty="0">
                <a:solidFill>
                  <a:srgbClr val="5C5B5A"/>
                </a:solidFill>
                <a:latin typeface="Arial"/>
                <a:cs typeface="Arial"/>
              </a:rPr>
              <a:t> </a:t>
            </a:r>
            <a:r>
              <a:rPr sz="1200" dirty="0">
                <a:solidFill>
                  <a:srgbClr val="5C5B5A"/>
                </a:solidFill>
                <a:latin typeface="Arial"/>
                <a:cs typeface="Arial"/>
              </a:rPr>
              <a:t>hopefulness</a:t>
            </a:r>
            <a:r>
              <a:rPr sz="1200" spc="-50" dirty="0">
                <a:solidFill>
                  <a:srgbClr val="5C5B5A"/>
                </a:solidFill>
                <a:latin typeface="Arial"/>
                <a:cs typeface="Arial"/>
              </a:rPr>
              <a:t> </a:t>
            </a:r>
            <a:r>
              <a:rPr sz="1200" spc="-20" dirty="0">
                <a:solidFill>
                  <a:srgbClr val="5C5B5A"/>
                </a:solidFill>
                <a:latin typeface="Arial"/>
                <a:cs typeface="Arial"/>
              </a:rPr>
              <a:t>(51%)</a:t>
            </a:r>
            <a:endParaRPr sz="1200">
              <a:latin typeface="Arial"/>
              <a:cs typeface="Arial"/>
            </a:endParaRPr>
          </a:p>
          <a:p>
            <a:pPr marL="227965" indent="-227965">
              <a:lnSpc>
                <a:spcPct val="100000"/>
              </a:lnSpc>
              <a:spcBef>
                <a:spcPts val="455"/>
              </a:spcBef>
              <a:buChar char="•"/>
              <a:tabLst>
                <a:tab pos="22796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children</a:t>
            </a:r>
            <a:r>
              <a:rPr sz="1200" spc="-35" dirty="0">
                <a:solidFill>
                  <a:srgbClr val="5C5B5A"/>
                </a:solidFill>
                <a:latin typeface="Arial"/>
                <a:cs typeface="Arial"/>
              </a:rPr>
              <a:t> </a:t>
            </a:r>
            <a:r>
              <a:rPr sz="1200" dirty="0">
                <a:solidFill>
                  <a:srgbClr val="5C5B5A"/>
                </a:solidFill>
                <a:latin typeface="Arial"/>
                <a:cs typeface="Arial"/>
              </a:rPr>
              <a:t>in</a:t>
            </a:r>
            <a:r>
              <a:rPr sz="1200" spc="-5"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house</a:t>
            </a:r>
            <a:r>
              <a:rPr sz="1200" spc="-35" dirty="0">
                <a:solidFill>
                  <a:srgbClr val="5C5B5A"/>
                </a:solidFill>
                <a:latin typeface="Arial"/>
                <a:cs typeface="Arial"/>
              </a:rPr>
              <a:t> </a:t>
            </a:r>
            <a:r>
              <a:rPr sz="1200" dirty="0">
                <a:solidFill>
                  <a:srgbClr val="5C5B5A"/>
                </a:solidFill>
                <a:latin typeface="Arial"/>
                <a:cs typeface="Arial"/>
              </a:rPr>
              <a:t>aged</a:t>
            </a:r>
            <a:r>
              <a:rPr sz="1200" spc="-30" dirty="0">
                <a:solidFill>
                  <a:srgbClr val="5C5B5A"/>
                </a:solidFill>
                <a:latin typeface="Arial"/>
                <a:cs typeface="Arial"/>
              </a:rPr>
              <a:t> </a:t>
            </a:r>
            <a:r>
              <a:rPr sz="1200" dirty="0">
                <a:solidFill>
                  <a:srgbClr val="5C5B5A"/>
                </a:solidFill>
                <a:latin typeface="Arial"/>
                <a:cs typeface="Arial"/>
              </a:rPr>
              <a:t>16-17</a:t>
            </a:r>
            <a:r>
              <a:rPr sz="1200" spc="-25" dirty="0">
                <a:solidFill>
                  <a:srgbClr val="5C5B5A"/>
                </a:solidFill>
                <a:latin typeface="Arial"/>
                <a:cs typeface="Arial"/>
              </a:rPr>
              <a:t> </a:t>
            </a:r>
            <a:r>
              <a:rPr sz="1200" spc="-10" dirty="0">
                <a:solidFill>
                  <a:srgbClr val="5C5B5A"/>
                </a:solidFill>
                <a:latin typeface="Arial"/>
                <a:cs typeface="Arial"/>
              </a:rPr>
              <a:t>(46%)</a:t>
            </a:r>
            <a:endParaRPr sz="1200">
              <a:latin typeface="Arial"/>
              <a:cs typeface="Arial"/>
            </a:endParaRPr>
          </a:p>
          <a:p>
            <a:pPr marL="227965" indent="-227965">
              <a:lnSpc>
                <a:spcPct val="100000"/>
              </a:lnSpc>
              <a:spcBef>
                <a:spcPts val="455"/>
              </a:spcBef>
              <a:buChar char="•"/>
              <a:tabLst>
                <a:tab pos="22796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say</a:t>
            </a:r>
            <a:r>
              <a:rPr sz="1200" spc="-2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are</a:t>
            </a:r>
            <a:r>
              <a:rPr sz="1200" spc="-15" dirty="0">
                <a:solidFill>
                  <a:srgbClr val="5C5B5A"/>
                </a:solidFill>
                <a:latin typeface="Arial"/>
                <a:cs typeface="Arial"/>
              </a:rPr>
              <a:t> </a:t>
            </a:r>
            <a:r>
              <a:rPr sz="1200" dirty="0">
                <a:solidFill>
                  <a:srgbClr val="5C5B5A"/>
                </a:solidFill>
                <a:latin typeface="Arial"/>
                <a:cs typeface="Arial"/>
              </a:rPr>
              <a:t>treated</a:t>
            </a:r>
            <a:r>
              <a:rPr sz="1200" spc="-35" dirty="0">
                <a:solidFill>
                  <a:srgbClr val="5C5B5A"/>
                </a:solidFill>
                <a:latin typeface="Arial"/>
                <a:cs typeface="Arial"/>
              </a:rPr>
              <a:t> </a:t>
            </a:r>
            <a:r>
              <a:rPr sz="1200" dirty="0">
                <a:solidFill>
                  <a:srgbClr val="5C5B5A"/>
                </a:solidFill>
                <a:latin typeface="Arial"/>
                <a:cs typeface="Arial"/>
              </a:rPr>
              <a:t>fairly</a:t>
            </a:r>
            <a:r>
              <a:rPr sz="1200" spc="-20" dirty="0">
                <a:solidFill>
                  <a:srgbClr val="5C5B5A"/>
                </a:solidFill>
                <a:latin typeface="Arial"/>
                <a:cs typeface="Arial"/>
              </a:rPr>
              <a:t> </a:t>
            </a:r>
            <a:r>
              <a:rPr sz="1200" dirty="0">
                <a:solidFill>
                  <a:srgbClr val="5C5B5A"/>
                </a:solidFill>
                <a:latin typeface="Arial"/>
                <a:cs typeface="Arial"/>
              </a:rPr>
              <a:t>by</a:t>
            </a:r>
            <a:r>
              <a:rPr sz="1200" spc="-20" dirty="0">
                <a:solidFill>
                  <a:srgbClr val="5C5B5A"/>
                </a:solidFill>
                <a:latin typeface="Arial"/>
                <a:cs typeface="Arial"/>
              </a:rPr>
              <a:t> </a:t>
            </a:r>
            <a:r>
              <a:rPr sz="1200" dirty="0">
                <a:solidFill>
                  <a:srgbClr val="5C5B5A"/>
                </a:solidFill>
                <a:latin typeface="Arial"/>
                <a:cs typeface="Arial"/>
              </a:rPr>
              <a:t>society</a:t>
            </a:r>
            <a:r>
              <a:rPr sz="1200" spc="-30" dirty="0">
                <a:solidFill>
                  <a:srgbClr val="5C5B5A"/>
                </a:solidFill>
                <a:latin typeface="Arial"/>
                <a:cs typeface="Arial"/>
              </a:rPr>
              <a:t> </a:t>
            </a:r>
            <a:r>
              <a:rPr sz="1200" spc="-10" dirty="0">
                <a:solidFill>
                  <a:srgbClr val="5C5B5A"/>
                </a:solidFill>
                <a:latin typeface="Arial"/>
                <a:cs typeface="Arial"/>
              </a:rPr>
              <a:t>(44%)</a:t>
            </a:r>
            <a:endParaRPr sz="12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679805" y="1361897"/>
            <a:ext cx="4438015" cy="1301115"/>
          </a:xfrm>
          <a:prstGeom prst="rect">
            <a:avLst/>
          </a:prstGeom>
        </p:spPr>
        <p:txBody>
          <a:bodyPr vert="horz" wrap="square" lIns="0" tIns="88265" rIns="0" bIns="0" rtlCol="0">
            <a:spAutoFit/>
          </a:bodyPr>
          <a:lstStyle/>
          <a:p>
            <a:pPr marL="12700" marR="5080">
              <a:lnSpc>
                <a:spcPts val="4760"/>
              </a:lnSpc>
              <a:spcBef>
                <a:spcPts val="695"/>
              </a:spcBef>
            </a:pPr>
            <a:r>
              <a:rPr sz="4400" dirty="0">
                <a:solidFill>
                  <a:srgbClr val="FFFFFF"/>
                </a:solidFill>
              </a:rPr>
              <a:t>Introduction</a:t>
            </a:r>
            <a:r>
              <a:rPr sz="4400" spc="-30" dirty="0">
                <a:solidFill>
                  <a:srgbClr val="FFFFFF"/>
                </a:solidFill>
              </a:rPr>
              <a:t> </a:t>
            </a:r>
            <a:r>
              <a:rPr sz="4400" spc="-25" dirty="0">
                <a:solidFill>
                  <a:srgbClr val="FFFFFF"/>
                </a:solidFill>
              </a:rPr>
              <a:t>and </a:t>
            </a:r>
            <a:r>
              <a:rPr sz="4400" spc="-10" dirty="0">
                <a:solidFill>
                  <a:srgbClr val="FFFFFF"/>
                </a:solidFill>
              </a:rPr>
              <a:t>methodology</a:t>
            </a:r>
            <a:endParaRPr sz="4400"/>
          </a:p>
        </p:txBody>
      </p:sp>
      <p:graphicFrame>
        <p:nvGraphicFramePr>
          <p:cNvPr id="11" name="object 11"/>
          <p:cNvGraphicFramePr>
            <a:graphicFrameLocks noGrp="1"/>
          </p:cNvGraphicFramePr>
          <p:nvPr>
            <p:extLst>
              <p:ext uri="{D42A27DB-BD31-4B8C-83A1-F6EECF244321}">
                <p14:modId xmlns:p14="http://schemas.microsoft.com/office/powerpoint/2010/main" val="4056765244"/>
              </p:ext>
            </p:extLst>
          </p:nvPr>
        </p:nvGraphicFramePr>
        <p:xfrm>
          <a:off x="594613" y="3962400"/>
          <a:ext cx="4415789" cy="734059"/>
        </p:xfrm>
        <a:graphic>
          <a:graphicData uri="http://schemas.openxmlformats.org/drawingml/2006/table">
            <a:tbl>
              <a:tblPr firstRow="1" bandRow="1">
                <a:tableStyleId>{2D5ABB26-0587-4C30-8999-92F81FD0307C}</a:tableStyleId>
              </a:tblPr>
              <a:tblGrid>
                <a:gridCol w="3202305">
                  <a:extLst>
                    <a:ext uri="{9D8B030D-6E8A-4147-A177-3AD203B41FA5}">
                      <a16:colId xmlns:a16="http://schemas.microsoft.com/office/drawing/2014/main" val="20000"/>
                    </a:ext>
                  </a:extLst>
                </a:gridCol>
                <a:gridCol w="1213484">
                  <a:extLst>
                    <a:ext uri="{9D8B030D-6E8A-4147-A177-3AD203B41FA5}">
                      <a16:colId xmlns:a16="http://schemas.microsoft.com/office/drawing/2014/main" val="20001"/>
                    </a:ext>
                  </a:extLst>
                </a:gridCol>
              </a:tblGrid>
              <a:tr h="47369">
                <a:tc>
                  <a:txBody>
                    <a:bodyPr/>
                    <a:lstStyle/>
                    <a:p>
                      <a:pPr marL="31750">
                        <a:lnSpc>
                          <a:spcPts val="1550"/>
                        </a:lnSpc>
                      </a:pPr>
                      <a:r>
                        <a:rPr sz="1400" b="1" spc="-10" dirty="0">
                          <a:solidFill>
                            <a:srgbClr val="FFFFFF"/>
                          </a:solidFill>
                          <a:latin typeface="Arial"/>
                          <a:cs typeface="Arial"/>
                        </a:rPr>
                        <a:t>Background</a:t>
                      </a:r>
                      <a:endParaRPr sz="1400">
                        <a:latin typeface="Arial"/>
                        <a:cs typeface="Arial"/>
                      </a:endParaRPr>
                    </a:p>
                  </a:txBody>
                  <a:tcPr marL="0" marR="0" marT="0" marB="0"/>
                </a:tc>
                <a:tc>
                  <a:txBody>
                    <a:bodyPr/>
                    <a:lstStyle/>
                    <a:p>
                      <a:pPr marR="24130" algn="r">
                        <a:lnSpc>
                          <a:spcPts val="1550"/>
                        </a:lnSpc>
                      </a:pPr>
                      <a:r>
                        <a:rPr sz="1400" b="1" u="sng" dirty="0">
                          <a:solidFill>
                            <a:schemeClr val="bg1"/>
                          </a:solidFill>
                          <a:uFill>
                            <a:solidFill>
                              <a:srgbClr val="FFFFFF"/>
                            </a:solidFill>
                          </a:uFill>
                          <a:latin typeface="Arial"/>
                          <a:cs typeface="Arial"/>
                          <a:hlinkClick r:id="rId6" action="ppaction://hlinksldjump">
                            <a:extLst>
                              <a:ext uri="{A12FA001-AC4F-418D-AE19-62706E023703}">
                                <ahyp:hlinkClr xmlns:ahyp="http://schemas.microsoft.com/office/drawing/2018/hyperlinkcolor" val="tx"/>
                              </a:ext>
                            </a:extLst>
                          </a:hlinkClick>
                        </a:rPr>
                        <a:t>page</a:t>
                      </a:r>
                      <a:r>
                        <a:rPr sz="1400" b="1" u="sng" spc="-50" dirty="0">
                          <a:solidFill>
                            <a:schemeClr val="bg1"/>
                          </a:solidFill>
                          <a:uFill>
                            <a:solidFill>
                              <a:srgbClr val="FFFFFF"/>
                            </a:solidFill>
                          </a:uFill>
                          <a:latin typeface="Arial"/>
                          <a:cs typeface="Arial"/>
                          <a:hlinkClick r:id="rId6" action="ppaction://hlinksldjump">
                            <a:extLst>
                              <a:ext uri="{A12FA001-AC4F-418D-AE19-62706E023703}">
                                <ahyp:hlinkClr xmlns:ahyp="http://schemas.microsoft.com/office/drawing/2018/hyperlinkcolor" val="tx"/>
                              </a:ext>
                            </a:extLst>
                          </a:hlinkClick>
                        </a:rPr>
                        <a:t> 4</a:t>
                      </a:r>
                      <a:endParaRPr sz="1400" dirty="0">
                        <a:solidFill>
                          <a:schemeClr val="bg1"/>
                        </a:solidFill>
                        <a:latin typeface="Arial"/>
                        <a:cs typeface="Arial"/>
                      </a:endParaRPr>
                    </a:p>
                  </a:txBody>
                  <a:tcPr marL="0" marR="0" marT="0" marB="0"/>
                </a:tc>
                <a:extLst>
                  <a:ext uri="{0D108BD9-81ED-4DB2-BD59-A6C34878D82A}">
                    <a16:rowId xmlns:a16="http://schemas.microsoft.com/office/drawing/2014/main" val="10000"/>
                  </a:ext>
                </a:extLst>
              </a:tr>
              <a:tr h="287655">
                <a:tc>
                  <a:txBody>
                    <a:bodyPr/>
                    <a:lstStyle/>
                    <a:p>
                      <a:pPr marL="31750">
                        <a:lnSpc>
                          <a:spcPct val="100000"/>
                        </a:lnSpc>
                        <a:spcBef>
                          <a:spcPts val="220"/>
                        </a:spcBef>
                      </a:pPr>
                      <a:r>
                        <a:rPr sz="1400" b="1" spc="-10" dirty="0">
                          <a:solidFill>
                            <a:srgbClr val="FFFFFF"/>
                          </a:solidFill>
                          <a:latin typeface="Arial"/>
                          <a:cs typeface="Arial"/>
                        </a:rPr>
                        <a:t>Methodology</a:t>
                      </a:r>
                      <a:endParaRPr sz="1400">
                        <a:latin typeface="Arial"/>
                        <a:cs typeface="Arial"/>
                      </a:endParaRPr>
                    </a:p>
                  </a:txBody>
                  <a:tcPr marL="0" marR="0" marT="27940" marB="0"/>
                </a:tc>
                <a:tc>
                  <a:txBody>
                    <a:bodyPr/>
                    <a:lstStyle/>
                    <a:p>
                      <a:pPr marR="24130" algn="r">
                        <a:lnSpc>
                          <a:spcPct val="100000"/>
                        </a:lnSpc>
                        <a:spcBef>
                          <a:spcPts val="220"/>
                        </a:spcBef>
                      </a:pPr>
                      <a:r>
                        <a:rPr sz="1400" b="1" u="sng" dirty="0">
                          <a:solidFill>
                            <a:schemeClr val="bg1"/>
                          </a:solidFill>
                          <a:uFill>
                            <a:solidFill>
                              <a:srgbClr val="FFFFFF"/>
                            </a:solidFill>
                          </a:uFill>
                          <a:latin typeface="Arial"/>
                          <a:cs typeface="Arial"/>
                          <a:hlinkClick r:id="rId7" action="ppaction://hlinksldjump">
                            <a:extLst>
                              <a:ext uri="{A12FA001-AC4F-418D-AE19-62706E023703}">
                                <ahyp:hlinkClr xmlns:ahyp="http://schemas.microsoft.com/office/drawing/2018/hyperlinkcolor" val="tx"/>
                              </a:ext>
                            </a:extLst>
                          </a:hlinkClick>
                        </a:rPr>
                        <a:t>page</a:t>
                      </a:r>
                      <a:r>
                        <a:rPr sz="1400" b="1" u="sng" spc="-50" dirty="0">
                          <a:solidFill>
                            <a:schemeClr val="bg1"/>
                          </a:solidFill>
                          <a:uFill>
                            <a:solidFill>
                              <a:srgbClr val="FFFFFF"/>
                            </a:solidFill>
                          </a:uFill>
                          <a:latin typeface="Arial"/>
                          <a:cs typeface="Arial"/>
                          <a:hlinkClick r:id="rId7" action="ppaction://hlinksldjump">
                            <a:extLst>
                              <a:ext uri="{A12FA001-AC4F-418D-AE19-62706E023703}">
                                <ahyp:hlinkClr xmlns:ahyp="http://schemas.microsoft.com/office/drawing/2018/hyperlinkcolor" val="tx"/>
                              </a:ext>
                            </a:extLst>
                          </a:hlinkClick>
                        </a:rPr>
                        <a:t> 5</a:t>
                      </a:r>
                      <a:endParaRPr sz="1400" dirty="0">
                        <a:solidFill>
                          <a:schemeClr val="bg1"/>
                        </a:solidFill>
                        <a:latin typeface="Arial"/>
                        <a:cs typeface="Arial"/>
                      </a:endParaRPr>
                    </a:p>
                  </a:txBody>
                  <a:tcPr marL="0" marR="0" marT="27940" marB="0"/>
                </a:tc>
                <a:extLst>
                  <a:ext uri="{0D108BD9-81ED-4DB2-BD59-A6C34878D82A}">
                    <a16:rowId xmlns:a16="http://schemas.microsoft.com/office/drawing/2014/main" val="10001"/>
                  </a:ext>
                </a:extLst>
              </a:tr>
              <a:tr h="243204">
                <a:tc>
                  <a:txBody>
                    <a:bodyPr/>
                    <a:lstStyle/>
                    <a:p>
                      <a:pPr marL="31750">
                        <a:lnSpc>
                          <a:spcPts val="1600"/>
                        </a:lnSpc>
                        <a:spcBef>
                          <a:spcPts val="220"/>
                        </a:spcBef>
                      </a:pPr>
                      <a:r>
                        <a:rPr sz="1400" b="1" dirty="0">
                          <a:solidFill>
                            <a:srgbClr val="FFFFFF"/>
                          </a:solidFill>
                          <a:latin typeface="Arial"/>
                          <a:cs typeface="Arial"/>
                        </a:rPr>
                        <a:t>Report</a:t>
                      </a:r>
                      <a:r>
                        <a:rPr sz="1400" b="1" spc="-50" dirty="0">
                          <a:solidFill>
                            <a:srgbClr val="FFFFFF"/>
                          </a:solidFill>
                          <a:latin typeface="Arial"/>
                          <a:cs typeface="Arial"/>
                        </a:rPr>
                        <a:t> </a:t>
                      </a:r>
                      <a:r>
                        <a:rPr sz="1400" b="1" dirty="0">
                          <a:solidFill>
                            <a:srgbClr val="FFFFFF"/>
                          </a:solidFill>
                          <a:latin typeface="Arial"/>
                          <a:cs typeface="Arial"/>
                        </a:rPr>
                        <a:t>contents</a:t>
                      </a:r>
                      <a:r>
                        <a:rPr sz="1400" b="1" spc="-55" dirty="0">
                          <a:solidFill>
                            <a:srgbClr val="FFFFFF"/>
                          </a:solidFill>
                          <a:latin typeface="Arial"/>
                          <a:cs typeface="Arial"/>
                        </a:rPr>
                        <a:t> </a:t>
                      </a:r>
                      <a:r>
                        <a:rPr sz="1400" b="1" dirty="0">
                          <a:solidFill>
                            <a:srgbClr val="FFFFFF"/>
                          </a:solidFill>
                          <a:latin typeface="Arial"/>
                          <a:cs typeface="Arial"/>
                        </a:rPr>
                        <a:t>and</a:t>
                      </a:r>
                      <a:r>
                        <a:rPr sz="1400" b="1" spc="-50" dirty="0">
                          <a:solidFill>
                            <a:srgbClr val="FFFFFF"/>
                          </a:solidFill>
                          <a:latin typeface="Arial"/>
                          <a:cs typeface="Arial"/>
                        </a:rPr>
                        <a:t> </a:t>
                      </a:r>
                      <a:r>
                        <a:rPr sz="1400" b="1" spc="-10" dirty="0">
                          <a:solidFill>
                            <a:srgbClr val="FFFFFF"/>
                          </a:solidFill>
                          <a:latin typeface="Arial"/>
                          <a:cs typeface="Arial"/>
                        </a:rPr>
                        <a:t>guidance</a:t>
                      </a:r>
                      <a:endParaRPr sz="1400">
                        <a:latin typeface="Arial"/>
                        <a:cs typeface="Arial"/>
                      </a:endParaRPr>
                    </a:p>
                  </a:txBody>
                  <a:tcPr marL="0" marR="0" marT="27940" marB="0"/>
                </a:tc>
                <a:tc>
                  <a:txBody>
                    <a:bodyPr/>
                    <a:lstStyle/>
                    <a:p>
                      <a:pPr marR="24130" algn="r">
                        <a:lnSpc>
                          <a:spcPts val="1600"/>
                        </a:lnSpc>
                        <a:spcBef>
                          <a:spcPts val="220"/>
                        </a:spcBef>
                      </a:pPr>
                      <a:r>
                        <a:rPr sz="1400" b="1" u="sng" dirty="0">
                          <a:solidFill>
                            <a:schemeClr val="bg1"/>
                          </a:solidFill>
                          <a:uFill>
                            <a:solidFill>
                              <a:srgbClr val="FFFFFF"/>
                            </a:solidFill>
                          </a:uFill>
                          <a:latin typeface="Arial"/>
                          <a:cs typeface="Arial"/>
                          <a:hlinkClick r:id="rId6" action="ppaction://hlinksldjump">
                            <a:extLst>
                              <a:ext uri="{A12FA001-AC4F-418D-AE19-62706E023703}">
                                <ahyp:hlinkClr xmlns:ahyp="http://schemas.microsoft.com/office/drawing/2018/hyperlinkcolor" val="tx"/>
                              </a:ext>
                            </a:extLst>
                          </a:hlinkClick>
                        </a:rPr>
                        <a:t>page</a:t>
                      </a:r>
                      <a:r>
                        <a:rPr sz="1400" b="1" u="sng" spc="-50" dirty="0">
                          <a:solidFill>
                            <a:schemeClr val="bg1"/>
                          </a:solidFill>
                          <a:uFill>
                            <a:solidFill>
                              <a:srgbClr val="FFFFFF"/>
                            </a:solidFill>
                          </a:uFill>
                          <a:latin typeface="Arial"/>
                          <a:cs typeface="Arial"/>
                          <a:hlinkClick r:id="rId6" action="ppaction://hlinksldjump">
                            <a:extLst>
                              <a:ext uri="{A12FA001-AC4F-418D-AE19-62706E023703}">
                                <ahyp:hlinkClr xmlns:ahyp="http://schemas.microsoft.com/office/drawing/2018/hyperlinkcolor" val="tx"/>
                              </a:ext>
                            </a:extLst>
                          </a:hlinkClick>
                        </a:rPr>
                        <a:t> 6</a:t>
                      </a:r>
                      <a:endParaRPr sz="1400" dirty="0">
                        <a:solidFill>
                          <a:schemeClr val="bg1"/>
                        </a:solidFill>
                        <a:latin typeface="Arial"/>
                        <a:cs typeface="Arial"/>
                      </a:endParaRPr>
                    </a:p>
                  </a:txBody>
                  <a:tcPr marL="0" marR="0" marT="27940" marB="0"/>
                </a:tc>
                <a:extLst>
                  <a:ext uri="{0D108BD9-81ED-4DB2-BD59-A6C34878D82A}">
                    <a16:rowId xmlns:a16="http://schemas.microsoft.com/office/drawing/2014/main" val="1000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308" y="254889"/>
            <a:ext cx="10833735" cy="848360"/>
          </a:xfrm>
          <a:prstGeom prst="rect">
            <a:avLst/>
          </a:prstGeom>
        </p:spPr>
        <p:txBody>
          <a:bodyPr vert="horz" wrap="square" lIns="0" tIns="12700" rIns="0" bIns="0" rtlCol="0">
            <a:spAutoFit/>
          </a:bodyPr>
          <a:lstStyle/>
          <a:p>
            <a:pPr marL="12700" marR="5080" algn="just">
              <a:lnSpc>
                <a:spcPct val="100000"/>
              </a:lnSpc>
              <a:spcBef>
                <a:spcPts val="100"/>
              </a:spcBef>
            </a:pPr>
            <a:r>
              <a:rPr dirty="0">
                <a:solidFill>
                  <a:srgbClr val="5C5B5A"/>
                </a:solidFill>
              </a:rPr>
              <a:t>On</a:t>
            </a:r>
            <a:r>
              <a:rPr spc="-45" dirty="0">
                <a:solidFill>
                  <a:srgbClr val="5C5B5A"/>
                </a:solidFill>
              </a:rPr>
              <a:t> </a:t>
            </a:r>
            <a:r>
              <a:rPr dirty="0">
                <a:solidFill>
                  <a:srgbClr val="5C5B5A"/>
                </a:solidFill>
              </a:rPr>
              <a:t>the</a:t>
            </a:r>
            <a:r>
              <a:rPr spc="-35" dirty="0">
                <a:solidFill>
                  <a:srgbClr val="5C5B5A"/>
                </a:solidFill>
              </a:rPr>
              <a:t> </a:t>
            </a:r>
            <a:r>
              <a:rPr dirty="0">
                <a:solidFill>
                  <a:srgbClr val="5C5B5A"/>
                </a:solidFill>
              </a:rPr>
              <a:t>topic</a:t>
            </a:r>
            <a:r>
              <a:rPr spc="-45" dirty="0">
                <a:solidFill>
                  <a:srgbClr val="5C5B5A"/>
                </a:solidFill>
              </a:rPr>
              <a:t> </a:t>
            </a:r>
            <a:r>
              <a:rPr dirty="0">
                <a:solidFill>
                  <a:srgbClr val="5C5B5A"/>
                </a:solidFill>
              </a:rPr>
              <a:t>of</a:t>
            </a:r>
            <a:r>
              <a:rPr spc="-30" dirty="0">
                <a:solidFill>
                  <a:srgbClr val="5C5B5A"/>
                </a:solidFill>
              </a:rPr>
              <a:t> </a:t>
            </a:r>
            <a:r>
              <a:rPr dirty="0">
                <a:solidFill>
                  <a:srgbClr val="5C5B5A"/>
                </a:solidFill>
              </a:rPr>
              <a:t>hours,</a:t>
            </a:r>
            <a:r>
              <a:rPr spc="-30" dirty="0">
                <a:solidFill>
                  <a:srgbClr val="5C5B5A"/>
                </a:solidFill>
              </a:rPr>
              <a:t> </a:t>
            </a:r>
            <a:r>
              <a:rPr dirty="0">
                <a:solidFill>
                  <a:srgbClr val="5C5B5A"/>
                </a:solidFill>
              </a:rPr>
              <a:t>despite</a:t>
            </a:r>
            <a:r>
              <a:rPr spc="-30" dirty="0">
                <a:solidFill>
                  <a:srgbClr val="5C5B5A"/>
                </a:solidFill>
              </a:rPr>
              <a:t> </a:t>
            </a:r>
            <a:r>
              <a:rPr dirty="0">
                <a:solidFill>
                  <a:srgbClr val="5C5B5A"/>
                </a:solidFill>
              </a:rPr>
              <a:t>69%</a:t>
            </a:r>
            <a:r>
              <a:rPr spc="-35" dirty="0">
                <a:solidFill>
                  <a:srgbClr val="5C5B5A"/>
                </a:solidFill>
              </a:rPr>
              <a:t> </a:t>
            </a:r>
            <a:r>
              <a:rPr dirty="0">
                <a:solidFill>
                  <a:srgbClr val="5C5B5A"/>
                </a:solidFill>
              </a:rPr>
              <a:t>reporting</a:t>
            </a:r>
            <a:r>
              <a:rPr spc="-35" dirty="0">
                <a:solidFill>
                  <a:srgbClr val="5C5B5A"/>
                </a:solidFill>
              </a:rPr>
              <a:t> </a:t>
            </a:r>
            <a:r>
              <a:rPr dirty="0">
                <a:solidFill>
                  <a:srgbClr val="5C5B5A"/>
                </a:solidFill>
              </a:rPr>
              <a:t>satisfaction</a:t>
            </a:r>
            <a:r>
              <a:rPr spc="-30" dirty="0">
                <a:solidFill>
                  <a:srgbClr val="5C5B5A"/>
                </a:solidFill>
              </a:rPr>
              <a:t> </a:t>
            </a:r>
            <a:r>
              <a:rPr dirty="0">
                <a:solidFill>
                  <a:srgbClr val="5C5B5A"/>
                </a:solidFill>
              </a:rPr>
              <a:t>with</a:t>
            </a:r>
            <a:r>
              <a:rPr spc="-65" dirty="0">
                <a:solidFill>
                  <a:srgbClr val="5C5B5A"/>
                </a:solidFill>
              </a:rPr>
              <a:t> </a:t>
            </a:r>
            <a:r>
              <a:rPr dirty="0">
                <a:solidFill>
                  <a:srgbClr val="5C5B5A"/>
                </a:solidFill>
              </a:rPr>
              <a:t>their</a:t>
            </a:r>
            <a:r>
              <a:rPr spc="-30" dirty="0">
                <a:solidFill>
                  <a:srgbClr val="5C5B5A"/>
                </a:solidFill>
              </a:rPr>
              <a:t> </a:t>
            </a:r>
            <a:r>
              <a:rPr dirty="0">
                <a:solidFill>
                  <a:srgbClr val="5C5B5A"/>
                </a:solidFill>
              </a:rPr>
              <a:t>hours,</a:t>
            </a:r>
            <a:r>
              <a:rPr spc="-35" dirty="0">
                <a:solidFill>
                  <a:srgbClr val="5C5B5A"/>
                </a:solidFill>
              </a:rPr>
              <a:t> </a:t>
            </a:r>
            <a:r>
              <a:rPr dirty="0">
                <a:solidFill>
                  <a:srgbClr val="5C5B5A"/>
                </a:solidFill>
              </a:rPr>
              <a:t>a</a:t>
            </a:r>
            <a:r>
              <a:rPr spc="-40" dirty="0">
                <a:solidFill>
                  <a:srgbClr val="5C5B5A"/>
                </a:solidFill>
              </a:rPr>
              <a:t> </a:t>
            </a:r>
            <a:r>
              <a:rPr dirty="0">
                <a:solidFill>
                  <a:srgbClr val="5C5B5A"/>
                </a:solidFill>
              </a:rPr>
              <a:t>very</a:t>
            </a:r>
            <a:r>
              <a:rPr spc="15" dirty="0">
                <a:solidFill>
                  <a:srgbClr val="5C5B5A"/>
                </a:solidFill>
              </a:rPr>
              <a:t> </a:t>
            </a:r>
            <a:r>
              <a:rPr dirty="0">
                <a:solidFill>
                  <a:srgbClr val="5C5B5A"/>
                </a:solidFill>
              </a:rPr>
              <a:t>similar</a:t>
            </a:r>
            <a:r>
              <a:rPr spc="-40" dirty="0">
                <a:solidFill>
                  <a:srgbClr val="5C5B5A"/>
                </a:solidFill>
              </a:rPr>
              <a:t> </a:t>
            </a:r>
            <a:r>
              <a:rPr spc="-10" dirty="0">
                <a:solidFill>
                  <a:srgbClr val="5C5B5A"/>
                </a:solidFill>
              </a:rPr>
              <a:t>proportion </a:t>
            </a:r>
            <a:r>
              <a:rPr dirty="0">
                <a:solidFill>
                  <a:srgbClr val="5C5B5A"/>
                </a:solidFill>
              </a:rPr>
              <a:t>(68%) say</a:t>
            </a:r>
            <a:r>
              <a:rPr spc="-30" dirty="0">
                <a:solidFill>
                  <a:srgbClr val="5C5B5A"/>
                </a:solidFill>
              </a:rPr>
              <a:t> </a:t>
            </a:r>
            <a:r>
              <a:rPr dirty="0">
                <a:solidFill>
                  <a:srgbClr val="5C5B5A"/>
                </a:solidFill>
              </a:rPr>
              <a:t>that</a:t>
            </a:r>
            <a:r>
              <a:rPr spc="-20" dirty="0">
                <a:solidFill>
                  <a:srgbClr val="5C5B5A"/>
                </a:solidFill>
              </a:rPr>
              <a:t> </a:t>
            </a:r>
            <a:r>
              <a:rPr dirty="0">
                <a:solidFill>
                  <a:srgbClr val="5C5B5A"/>
                </a:solidFill>
              </a:rPr>
              <a:t>their</a:t>
            </a:r>
            <a:r>
              <a:rPr spc="-35" dirty="0">
                <a:solidFill>
                  <a:srgbClr val="5C5B5A"/>
                </a:solidFill>
              </a:rPr>
              <a:t> </a:t>
            </a:r>
            <a:r>
              <a:rPr dirty="0">
                <a:solidFill>
                  <a:srgbClr val="5C5B5A"/>
                </a:solidFill>
              </a:rPr>
              <a:t>job</a:t>
            </a:r>
            <a:r>
              <a:rPr spc="-25" dirty="0">
                <a:solidFill>
                  <a:srgbClr val="5C5B5A"/>
                </a:solidFill>
              </a:rPr>
              <a:t> </a:t>
            </a:r>
            <a:r>
              <a:rPr dirty="0"/>
              <a:t>sees</a:t>
            </a:r>
            <a:r>
              <a:rPr spc="-15" dirty="0"/>
              <a:t> </a:t>
            </a:r>
            <a:r>
              <a:rPr dirty="0"/>
              <a:t>them</a:t>
            </a:r>
            <a:r>
              <a:rPr spc="-20" dirty="0"/>
              <a:t> </a:t>
            </a:r>
            <a:r>
              <a:rPr dirty="0"/>
              <a:t>work</a:t>
            </a:r>
            <a:r>
              <a:rPr spc="-60" dirty="0"/>
              <a:t> </a:t>
            </a:r>
            <a:r>
              <a:rPr dirty="0"/>
              <a:t>beyond</a:t>
            </a:r>
            <a:r>
              <a:rPr spc="-20" dirty="0"/>
              <a:t> </a:t>
            </a:r>
            <a:r>
              <a:rPr dirty="0"/>
              <a:t>their</a:t>
            </a:r>
            <a:r>
              <a:rPr spc="-25" dirty="0"/>
              <a:t> </a:t>
            </a:r>
            <a:r>
              <a:rPr dirty="0"/>
              <a:t>contracted</a:t>
            </a:r>
            <a:r>
              <a:rPr spc="-15" dirty="0"/>
              <a:t> </a:t>
            </a:r>
            <a:r>
              <a:rPr dirty="0"/>
              <a:t>hours</a:t>
            </a:r>
            <a:r>
              <a:rPr spc="-90" dirty="0"/>
              <a:t> </a:t>
            </a:r>
            <a:r>
              <a:rPr dirty="0">
                <a:solidFill>
                  <a:srgbClr val="5C5B5A"/>
                </a:solidFill>
              </a:rPr>
              <a:t>at</a:t>
            </a:r>
            <a:r>
              <a:rPr spc="-25" dirty="0">
                <a:solidFill>
                  <a:srgbClr val="5C5B5A"/>
                </a:solidFill>
              </a:rPr>
              <a:t> </a:t>
            </a:r>
            <a:r>
              <a:rPr dirty="0">
                <a:solidFill>
                  <a:srgbClr val="5C5B5A"/>
                </a:solidFill>
              </a:rPr>
              <a:t>least</a:t>
            </a:r>
            <a:r>
              <a:rPr spc="-15" dirty="0">
                <a:solidFill>
                  <a:srgbClr val="5C5B5A"/>
                </a:solidFill>
              </a:rPr>
              <a:t> </a:t>
            </a:r>
            <a:r>
              <a:rPr dirty="0">
                <a:solidFill>
                  <a:srgbClr val="5C5B5A"/>
                </a:solidFill>
              </a:rPr>
              <a:t>sometimes.</a:t>
            </a:r>
            <a:r>
              <a:rPr spc="-20" dirty="0">
                <a:solidFill>
                  <a:srgbClr val="5C5B5A"/>
                </a:solidFill>
              </a:rPr>
              <a:t> </a:t>
            </a:r>
            <a:r>
              <a:rPr dirty="0">
                <a:solidFill>
                  <a:srgbClr val="5C5B5A"/>
                </a:solidFill>
              </a:rPr>
              <a:t>This</a:t>
            </a:r>
            <a:r>
              <a:rPr spc="-30" dirty="0">
                <a:solidFill>
                  <a:srgbClr val="5C5B5A"/>
                </a:solidFill>
              </a:rPr>
              <a:t> </a:t>
            </a:r>
            <a:r>
              <a:rPr spc="-25" dirty="0">
                <a:solidFill>
                  <a:srgbClr val="5C5B5A"/>
                </a:solidFill>
              </a:rPr>
              <a:t>has </a:t>
            </a:r>
            <a:r>
              <a:rPr dirty="0">
                <a:solidFill>
                  <a:srgbClr val="5C5B5A"/>
                </a:solidFill>
              </a:rPr>
              <a:t>significantly</a:t>
            </a:r>
            <a:r>
              <a:rPr spc="-45" dirty="0">
                <a:solidFill>
                  <a:srgbClr val="5C5B5A"/>
                </a:solidFill>
              </a:rPr>
              <a:t> </a:t>
            </a:r>
            <a:r>
              <a:rPr dirty="0">
                <a:solidFill>
                  <a:srgbClr val="5C5B5A"/>
                </a:solidFill>
              </a:rPr>
              <a:t>increased</a:t>
            </a:r>
            <a:r>
              <a:rPr spc="-25" dirty="0">
                <a:solidFill>
                  <a:srgbClr val="5C5B5A"/>
                </a:solidFill>
              </a:rPr>
              <a:t> </a:t>
            </a:r>
            <a:r>
              <a:rPr dirty="0">
                <a:solidFill>
                  <a:srgbClr val="5C5B5A"/>
                </a:solidFill>
              </a:rPr>
              <a:t>when</a:t>
            </a:r>
            <a:r>
              <a:rPr spc="-70" dirty="0">
                <a:solidFill>
                  <a:srgbClr val="5C5B5A"/>
                </a:solidFill>
              </a:rPr>
              <a:t> </a:t>
            </a:r>
            <a:r>
              <a:rPr dirty="0">
                <a:solidFill>
                  <a:srgbClr val="5C5B5A"/>
                </a:solidFill>
              </a:rPr>
              <a:t>compared</a:t>
            </a:r>
            <a:r>
              <a:rPr spc="-20" dirty="0">
                <a:solidFill>
                  <a:srgbClr val="5C5B5A"/>
                </a:solidFill>
              </a:rPr>
              <a:t> </a:t>
            </a:r>
            <a:r>
              <a:rPr dirty="0">
                <a:solidFill>
                  <a:srgbClr val="5C5B5A"/>
                </a:solidFill>
              </a:rPr>
              <a:t>with</a:t>
            </a:r>
            <a:r>
              <a:rPr spc="-60" dirty="0">
                <a:solidFill>
                  <a:srgbClr val="5C5B5A"/>
                </a:solidFill>
              </a:rPr>
              <a:t> </a:t>
            </a:r>
            <a:r>
              <a:rPr dirty="0">
                <a:solidFill>
                  <a:srgbClr val="5C5B5A"/>
                </a:solidFill>
              </a:rPr>
              <a:t>the</a:t>
            </a:r>
            <a:r>
              <a:rPr spc="-25" dirty="0">
                <a:solidFill>
                  <a:srgbClr val="5C5B5A"/>
                </a:solidFill>
              </a:rPr>
              <a:t> </a:t>
            </a:r>
            <a:r>
              <a:rPr dirty="0">
                <a:solidFill>
                  <a:srgbClr val="5C5B5A"/>
                </a:solidFill>
              </a:rPr>
              <a:t>previous</a:t>
            </a:r>
            <a:r>
              <a:rPr spc="-15" dirty="0">
                <a:solidFill>
                  <a:srgbClr val="5C5B5A"/>
                </a:solidFill>
              </a:rPr>
              <a:t> </a:t>
            </a:r>
            <a:r>
              <a:rPr spc="-10" dirty="0">
                <a:solidFill>
                  <a:srgbClr val="5C5B5A"/>
                </a:solidFill>
              </a:rPr>
              <a:t>wave.</a:t>
            </a:r>
          </a:p>
        </p:txBody>
      </p:sp>
      <p:sp>
        <p:nvSpPr>
          <p:cNvPr id="3" name="object 3"/>
          <p:cNvSpPr txBox="1"/>
          <p:nvPr/>
        </p:nvSpPr>
        <p:spPr>
          <a:xfrm>
            <a:off x="1104087" y="1338833"/>
            <a:ext cx="3078480" cy="452755"/>
          </a:xfrm>
          <a:prstGeom prst="rect">
            <a:avLst/>
          </a:prstGeom>
        </p:spPr>
        <p:txBody>
          <a:bodyPr vert="horz" wrap="square" lIns="0" tIns="13335" rIns="0" bIns="0" rtlCol="0">
            <a:spAutoFit/>
          </a:bodyPr>
          <a:lstStyle/>
          <a:p>
            <a:pPr marL="762635" marR="5080" indent="-750570">
              <a:lnSpc>
                <a:spcPct val="100000"/>
              </a:lnSpc>
              <a:spcBef>
                <a:spcPts val="105"/>
              </a:spcBef>
            </a:pPr>
            <a:r>
              <a:rPr sz="1400" b="1" dirty="0">
                <a:solidFill>
                  <a:srgbClr val="5C5B5A"/>
                </a:solidFill>
                <a:latin typeface="Arial"/>
                <a:cs typeface="Arial"/>
              </a:rPr>
              <a:t>How</a:t>
            </a:r>
            <a:r>
              <a:rPr sz="1400" b="1" spc="-40" dirty="0">
                <a:solidFill>
                  <a:srgbClr val="5C5B5A"/>
                </a:solidFill>
                <a:latin typeface="Arial"/>
                <a:cs typeface="Arial"/>
              </a:rPr>
              <a:t> </a:t>
            </a:r>
            <a:r>
              <a:rPr sz="1400" b="1" dirty="0">
                <a:solidFill>
                  <a:srgbClr val="5C5B5A"/>
                </a:solidFill>
                <a:latin typeface="Arial"/>
                <a:cs typeface="Arial"/>
              </a:rPr>
              <a:t>often</a:t>
            </a:r>
            <a:r>
              <a:rPr sz="1400" b="1" spc="-55" dirty="0">
                <a:solidFill>
                  <a:srgbClr val="5C5B5A"/>
                </a:solidFill>
                <a:latin typeface="Arial"/>
                <a:cs typeface="Arial"/>
              </a:rPr>
              <a:t> </a:t>
            </a:r>
            <a:r>
              <a:rPr sz="1400" b="1" dirty="0">
                <a:solidFill>
                  <a:srgbClr val="5C5B5A"/>
                </a:solidFill>
                <a:latin typeface="Arial"/>
                <a:cs typeface="Arial"/>
              </a:rPr>
              <a:t>do</a:t>
            </a:r>
            <a:r>
              <a:rPr sz="1400" b="1" spc="-35"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work</a:t>
            </a:r>
            <a:r>
              <a:rPr sz="1400" b="1" spc="-80" dirty="0">
                <a:solidFill>
                  <a:srgbClr val="5C5B5A"/>
                </a:solidFill>
                <a:latin typeface="Arial"/>
                <a:cs typeface="Arial"/>
              </a:rPr>
              <a:t> </a:t>
            </a:r>
            <a:r>
              <a:rPr sz="1400" b="1" dirty="0">
                <a:solidFill>
                  <a:srgbClr val="5C5B5A"/>
                </a:solidFill>
                <a:latin typeface="Arial"/>
                <a:cs typeface="Arial"/>
              </a:rPr>
              <a:t>beyond</a:t>
            </a:r>
            <a:r>
              <a:rPr sz="1400" b="1" spc="-15" dirty="0">
                <a:solidFill>
                  <a:srgbClr val="5C5B5A"/>
                </a:solidFill>
                <a:latin typeface="Arial"/>
                <a:cs typeface="Arial"/>
              </a:rPr>
              <a:t> </a:t>
            </a:r>
            <a:r>
              <a:rPr sz="1400" b="1" spc="-20" dirty="0">
                <a:solidFill>
                  <a:srgbClr val="5C5B5A"/>
                </a:solidFill>
                <a:latin typeface="Arial"/>
                <a:cs typeface="Arial"/>
              </a:rPr>
              <a:t>your </a:t>
            </a:r>
            <a:r>
              <a:rPr sz="1400" b="1" dirty="0">
                <a:solidFill>
                  <a:srgbClr val="5C5B5A"/>
                </a:solidFill>
                <a:latin typeface="Arial"/>
                <a:cs typeface="Arial"/>
              </a:rPr>
              <a:t>contracted</a:t>
            </a:r>
            <a:r>
              <a:rPr sz="1400" b="1" spc="-75" dirty="0">
                <a:solidFill>
                  <a:srgbClr val="5C5B5A"/>
                </a:solidFill>
                <a:latin typeface="Arial"/>
                <a:cs typeface="Arial"/>
              </a:rPr>
              <a:t> </a:t>
            </a:r>
            <a:r>
              <a:rPr sz="1400" b="1" spc="-10" dirty="0">
                <a:solidFill>
                  <a:srgbClr val="5C5B5A"/>
                </a:solidFill>
                <a:latin typeface="Arial"/>
                <a:cs typeface="Arial"/>
              </a:rPr>
              <a:t>hours?</a:t>
            </a:r>
            <a:endParaRPr sz="1400">
              <a:latin typeface="Arial"/>
              <a:cs typeface="Arial"/>
            </a:endParaRPr>
          </a:p>
        </p:txBody>
      </p:sp>
      <p:grpSp>
        <p:nvGrpSpPr>
          <p:cNvPr id="4" name="object 4"/>
          <p:cNvGrpSpPr/>
          <p:nvPr/>
        </p:nvGrpSpPr>
        <p:grpSpPr>
          <a:xfrm>
            <a:off x="1626107" y="5617464"/>
            <a:ext cx="1373505" cy="509270"/>
            <a:chOff x="1626107" y="5617464"/>
            <a:chExt cx="1373505" cy="509270"/>
          </a:xfrm>
        </p:grpSpPr>
        <p:sp>
          <p:nvSpPr>
            <p:cNvPr id="5" name="object 5"/>
            <p:cNvSpPr/>
            <p:nvPr/>
          </p:nvSpPr>
          <p:spPr>
            <a:xfrm>
              <a:off x="1626107" y="6083810"/>
              <a:ext cx="1373505" cy="42545"/>
            </a:xfrm>
            <a:custGeom>
              <a:avLst/>
              <a:gdLst/>
              <a:ahLst/>
              <a:cxnLst/>
              <a:rect l="l" t="t" r="r" b="b"/>
              <a:pathLst>
                <a:path w="1373505" h="42545">
                  <a:moveTo>
                    <a:pt x="1373124" y="0"/>
                  </a:moveTo>
                  <a:lnTo>
                    <a:pt x="0" y="0"/>
                  </a:lnTo>
                  <a:lnTo>
                    <a:pt x="0" y="42478"/>
                  </a:lnTo>
                  <a:lnTo>
                    <a:pt x="1373124" y="42478"/>
                  </a:lnTo>
                  <a:lnTo>
                    <a:pt x="1373124" y="0"/>
                  </a:lnTo>
                  <a:close/>
                </a:path>
              </a:pathLst>
            </a:custGeom>
            <a:solidFill>
              <a:srgbClr val="7E7E7E"/>
            </a:solidFill>
          </p:spPr>
          <p:txBody>
            <a:bodyPr wrap="square" lIns="0" tIns="0" rIns="0" bIns="0" rtlCol="0"/>
            <a:lstStyle/>
            <a:p>
              <a:endParaRPr/>
            </a:p>
          </p:txBody>
        </p:sp>
        <p:sp>
          <p:nvSpPr>
            <p:cNvPr id="6" name="object 6"/>
            <p:cNvSpPr/>
            <p:nvPr/>
          </p:nvSpPr>
          <p:spPr>
            <a:xfrm>
              <a:off x="1626107" y="5617464"/>
              <a:ext cx="1373505" cy="466725"/>
            </a:xfrm>
            <a:custGeom>
              <a:avLst/>
              <a:gdLst/>
              <a:ahLst/>
              <a:cxnLst/>
              <a:rect l="l" t="t" r="r" b="b"/>
              <a:pathLst>
                <a:path w="1373505" h="466725">
                  <a:moveTo>
                    <a:pt x="1373124" y="0"/>
                  </a:moveTo>
                  <a:lnTo>
                    <a:pt x="0" y="0"/>
                  </a:lnTo>
                  <a:lnTo>
                    <a:pt x="0" y="466344"/>
                  </a:lnTo>
                  <a:lnTo>
                    <a:pt x="1373124" y="466344"/>
                  </a:lnTo>
                  <a:lnTo>
                    <a:pt x="1373124" y="0"/>
                  </a:lnTo>
                  <a:close/>
                </a:path>
              </a:pathLst>
            </a:custGeom>
            <a:solidFill>
              <a:srgbClr val="FF0000"/>
            </a:solidFill>
          </p:spPr>
          <p:txBody>
            <a:bodyPr wrap="square" lIns="0" tIns="0" rIns="0" bIns="0" rtlCol="0"/>
            <a:lstStyle/>
            <a:p>
              <a:endParaRPr/>
            </a:p>
          </p:txBody>
        </p:sp>
      </p:grpSp>
      <p:sp>
        <p:nvSpPr>
          <p:cNvPr id="7" name="object 7"/>
          <p:cNvSpPr/>
          <p:nvPr/>
        </p:nvSpPr>
        <p:spPr>
          <a:xfrm>
            <a:off x="1626107" y="1891588"/>
            <a:ext cx="1373505" cy="381000"/>
          </a:xfrm>
          <a:custGeom>
            <a:avLst/>
            <a:gdLst/>
            <a:ahLst/>
            <a:cxnLst/>
            <a:rect l="l" t="t" r="r" b="b"/>
            <a:pathLst>
              <a:path w="1373505" h="381000">
                <a:moveTo>
                  <a:pt x="1373124" y="0"/>
                </a:moveTo>
                <a:lnTo>
                  <a:pt x="0" y="0"/>
                </a:lnTo>
                <a:lnTo>
                  <a:pt x="0" y="380695"/>
                </a:lnTo>
                <a:lnTo>
                  <a:pt x="1373124" y="380695"/>
                </a:lnTo>
                <a:lnTo>
                  <a:pt x="1373124" y="0"/>
                </a:lnTo>
                <a:close/>
              </a:path>
            </a:pathLst>
          </a:custGeom>
          <a:solidFill>
            <a:srgbClr val="009590"/>
          </a:solidFill>
        </p:spPr>
        <p:txBody>
          <a:bodyPr wrap="square" lIns="0" tIns="0" rIns="0" bIns="0" rtlCol="0"/>
          <a:lstStyle/>
          <a:p>
            <a:endParaRPr/>
          </a:p>
        </p:txBody>
      </p:sp>
      <p:sp>
        <p:nvSpPr>
          <p:cNvPr id="8" name="object 8"/>
          <p:cNvSpPr txBox="1"/>
          <p:nvPr/>
        </p:nvSpPr>
        <p:spPr>
          <a:xfrm>
            <a:off x="2167889" y="5667857"/>
            <a:ext cx="290830" cy="534035"/>
          </a:xfrm>
          <a:prstGeom prst="rect">
            <a:avLst/>
          </a:prstGeom>
        </p:spPr>
        <p:txBody>
          <a:bodyPr vert="horz" wrap="square" lIns="0" tIns="83820" rIns="0" bIns="0" rtlCol="0">
            <a:spAutoFit/>
          </a:bodyPr>
          <a:lstStyle/>
          <a:p>
            <a:pPr marL="12700">
              <a:lnSpc>
                <a:spcPct val="100000"/>
              </a:lnSpc>
              <a:spcBef>
                <a:spcPts val="660"/>
              </a:spcBef>
            </a:pPr>
            <a:r>
              <a:rPr sz="1200" spc="-25" dirty="0">
                <a:solidFill>
                  <a:srgbClr val="FFFFFF"/>
                </a:solidFill>
                <a:latin typeface="Calibri"/>
                <a:cs typeface="Calibri"/>
              </a:rPr>
              <a:t>11%</a:t>
            </a:r>
            <a:endParaRPr sz="1200">
              <a:latin typeface="Calibri"/>
              <a:cs typeface="Calibri"/>
            </a:endParaRPr>
          </a:p>
          <a:p>
            <a:pPr marL="52069">
              <a:lnSpc>
                <a:spcPct val="100000"/>
              </a:lnSpc>
              <a:spcBef>
                <a:spcPts val="560"/>
              </a:spcBef>
            </a:pPr>
            <a:r>
              <a:rPr sz="1200" spc="-25" dirty="0">
                <a:solidFill>
                  <a:srgbClr val="FFFFFF"/>
                </a:solidFill>
                <a:latin typeface="Calibri"/>
                <a:cs typeface="Calibri"/>
              </a:rPr>
              <a:t>1%</a:t>
            </a:r>
            <a:endParaRPr sz="1200">
              <a:latin typeface="Calibri"/>
              <a:cs typeface="Calibri"/>
            </a:endParaRPr>
          </a:p>
        </p:txBody>
      </p:sp>
      <p:sp>
        <p:nvSpPr>
          <p:cNvPr id="9" name="object 9"/>
          <p:cNvSpPr txBox="1"/>
          <p:nvPr/>
        </p:nvSpPr>
        <p:spPr>
          <a:xfrm>
            <a:off x="2220214" y="1969084"/>
            <a:ext cx="200025" cy="208915"/>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9%</a:t>
            </a:r>
            <a:endParaRPr sz="1200">
              <a:latin typeface="Calibri"/>
              <a:cs typeface="Calibri"/>
            </a:endParaRPr>
          </a:p>
        </p:txBody>
      </p:sp>
      <p:sp>
        <p:nvSpPr>
          <p:cNvPr id="10" name="object 10"/>
          <p:cNvSpPr/>
          <p:nvPr/>
        </p:nvSpPr>
        <p:spPr>
          <a:xfrm>
            <a:off x="4220464" y="3153733"/>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sp>
        <p:nvSpPr>
          <p:cNvPr id="11" name="object 11"/>
          <p:cNvSpPr txBox="1"/>
          <p:nvPr/>
        </p:nvSpPr>
        <p:spPr>
          <a:xfrm>
            <a:off x="4328921" y="3074365"/>
            <a:ext cx="397510"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Never</a:t>
            </a:r>
            <a:endParaRPr sz="1200">
              <a:latin typeface="Calibri"/>
              <a:cs typeface="Calibri"/>
            </a:endParaRPr>
          </a:p>
        </p:txBody>
      </p:sp>
      <p:sp>
        <p:nvSpPr>
          <p:cNvPr id="12" name="object 12"/>
          <p:cNvSpPr/>
          <p:nvPr/>
        </p:nvSpPr>
        <p:spPr>
          <a:xfrm>
            <a:off x="4220464" y="3597725"/>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6CD4CE"/>
          </a:solidFill>
        </p:spPr>
        <p:txBody>
          <a:bodyPr wrap="square" lIns="0" tIns="0" rIns="0" bIns="0" rtlCol="0"/>
          <a:lstStyle/>
          <a:p>
            <a:endParaRPr/>
          </a:p>
        </p:txBody>
      </p:sp>
      <p:sp>
        <p:nvSpPr>
          <p:cNvPr id="13" name="object 13"/>
          <p:cNvSpPr txBox="1"/>
          <p:nvPr/>
        </p:nvSpPr>
        <p:spPr>
          <a:xfrm>
            <a:off x="4328921" y="3519042"/>
            <a:ext cx="413384"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Rarely</a:t>
            </a:r>
            <a:endParaRPr sz="1200">
              <a:latin typeface="Calibri"/>
              <a:cs typeface="Calibri"/>
            </a:endParaRPr>
          </a:p>
        </p:txBody>
      </p:sp>
      <p:sp>
        <p:nvSpPr>
          <p:cNvPr id="14" name="object 14"/>
          <p:cNvSpPr/>
          <p:nvPr/>
        </p:nvSpPr>
        <p:spPr>
          <a:xfrm>
            <a:off x="4220464" y="4041844"/>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C5C5"/>
          </a:solidFill>
        </p:spPr>
        <p:txBody>
          <a:bodyPr wrap="square" lIns="0" tIns="0" rIns="0" bIns="0" rtlCol="0"/>
          <a:lstStyle/>
          <a:p>
            <a:endParaRPr/>
          </a:p>
        </p:txBody>
      </p:sp>
      <p:sp>
        <p:nvSpPr>
          <p:cNvPr id="15" name="object 15"/>
          <p:cNvSpPr txBox="1"/>
          <p:nvPr/>
        </p:nvSpPr>
        <p:spPr>
          <a:xfrm>
            <a:off x="4328921" y="3963161"/>
            <a:ext cx="7150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Sometimes</a:t>
            </a:r>
            <a:endParaRPr sz="1200">
              <a:latin typeface="Calibri"/>
              <a:cs typeface="Calibri"/>
            </a:endParaRPr>
          </a:p>
        </p:txBody>
      </p:sp>
      <p:sp>
        <p:nvSpPr>
          <p:cNvPr id="16" name="object 16"/>
          <p:cNvSpPr/>
          <p:nvPr/>
        </p:nvSpPr>
        <p:spPr>
          <a:xfrm>
            <a:off x="4220464" y="4485837"/>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9999"/>
          </a:solidFill>
        </p:spPr>
        <p:txBody>
          <a:bodyPr wrap="square" lIns="0" tIns="0" rIns="0" bIns="0" rtlCol="0"/>
          <a:lstStyle/>
          <a:p>
            <a:endParaRPr/>
          </a:p>
        </p:txBody>
      </p:sp>
      <p:sp>
        <p:nvSpPr>
          <p:cNvPr id="17" name="object 17"/>
          <p:cNvSpPr txBox="1"/>
          <p:nvPr/>
        </p:nvSpPr>
        <p:spPr>
          <a:xfrm>
            <a:off x="4328921" y="4407154"/>
            <a:ext cx="37973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Often</a:t>
            </a:r>
            <a:endParaRPr sz="1200">
              <a:latin typeface="Calibri"/>
              <a:cs typeface="Calibri"/>
            </a:endParaRPr>
          </a:p>
        </p:txBody>
      </p:sp>
      <p:sp>
        <p:nvSpPr>
          <p:cNvPr id="18" name="object 18"/>
          <p:cNvSpPr/>
          <p:nvPr/>
        </p:nvSpPr>
        <p:spPr>
          <a:xfrm>
            <a:off x="4220464" y="4929828"/>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0000"/>
          </a:solidFill>
        </p:spPr>
        <p:txBody>
          <a:bodyPr wrap="square" lIns="0" tIns="0" rIns="0" bIns="0" rtlCol="0"/>
          <a:lstStyle/>
          <a:p>
            <a:endParaRPr/>
          </a:p>
        </p:txBody>
      </p:sp>
      <p:sp>
        <p:nvSpPr>
          <p:cNvPr id="19" name="object 19"/>
          <p:cNvSpPr txBox="1"/>
          <p:nvPr/>
        </p:nvSpPr>
        <p:spPr>
          <a:xfrm>
            <a:off x="4328921" y="4851272"/>
            <a:ext cx="45910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Always</a:t>
            </a:r>
            <a:endParaRPr sz="1200">
              <a:latin typeface="Calibri"/>
              <a:cs typeface="Calibri"/>
            </a:endParaRPr>
          </a:p>
        </p:txBody>
      </p:sp>
      <p:sp>
        <p:nvSpPr>
          <p:cNvPr id="20" name="object 20"/>
          <p:cNvSpPr/>
          <p:nvPr/>
        </p:nvSpPr>
        <p:spPr>
          <a:xfrm>
            <a:off x="4220464" y="5373947"/>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7E7E7E"/>
          </a:solidFill>
        </p:spPr>
        <p:txBody>
          <a:bodyPr wrap="square" lIns="0" tIns="0" rIns="0" bIns="0" rtlCol="0"/>
          <a:lstStyle/>
          <a:p>
            <a:endParaRPr/>
          </a:p>
        </p:txBody>
      </p:sp>
      <p:sp>
        <p:nvSpPr>
          <p:cNvPr id="21" name="object 21"/>
          <p:cNvSpPr txBox="1"/>
          <p:nvPr/>
        </p:nvSpPr>
        <p:spPr>
          <a:xfrm>
            <a:off x="4328921" y="5295391"/>
            <a:ext cx="7359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Don't</a:t>
            </a:r>
            <a:r>
              <a:rPr sz="1200" spc="-30"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p:txBody>
      </p:sp>
      <p:pic>
        <p:nvPicPr>
          <p:cNvPr id="22" name="object 22"/>
          <p:cNvPicPr/>
          <p:nvPr/>
        </p:nvPicPr>
        <p:blipFill>
          <a:blip r:embed="rId2" cstate="print"/>
          <a:stretch>
            <a:fillRect/>
          </a:stretch>
        </p:blipFill>
        <p:spPr>
          <a:xfrm>
            <a:off x="2392679" y="6001423"/>
            <a:ext cx="487730" cy="213372"/>
          </a:xfrm>
          <a:prstGeom prst="rect">
            <a:avLst/>
          </a:prstGeom>
        </p:spPr>
      </p:pic>
      <p:sp>
        <p:nvSpPr>
          <p:cNvPr id="23" name="object 23"/>
          <p:cNvSpPr txBox="1"/>
          <p:nvPr/>
        </p:nvSpPr>
        <p:spPr>
          <a:xfrm>
            <a:off x="2152776" y="2112645"/>
            <a:ext cx="282575" cy="147955"/>
          </a:xfrm>
          <a:prstGeom prst="rect">
            <a:avLst/>
          </a:prstGeom>
        </p:spPr>
        <p:txBody>
          <a:bodyPr vert="horz" wrap="square" lIns="0" tIns="13335" rIns="0" bIns="0" rtlCol="0">
            <a:spAutoFit/>
          </a:bodyPr>
          <a:lstStyle/>
          <a:p>
            <a:pPr>
              <a:lnSpc>
                <a:spcPct val="100000"/>
              </a:lnSpc>
              <a:spcBef>
                <a:spcPts val="105"/>
              </a:spcBef>
            </a:pPr>
            <a:r>
              <a:rPr sz="800" spc="-10" dirty="0">
                <a:solidFill>
                  <a:srgbClr val="FFFFFF"/>
                </a:solidFill>
                <a:latin typeface="Arial"/>
                <a:cs typeface="Arial"/>
              </a:rPr>
              <a:t>(-</a:t>
            </a:r>
            <a:r>
              <a:rPr sz="800" spc="-20" dirty="0">
                <a:solidFill>
                  <a:srgbClr val="FFFFFF"/>
                </a:solidFill>
                <a:latin typeface="Arial"/>
                <a:cs typeface="Arial"/>
              </a:rPr>
              <a:t>4pp)</a:t>
            </a:r>
            <a:endParaRPr sz="800">
              <a:latin typeface="Arial"/>
              <a:cs typeface="Arial"/>
            </a:endParaRPr>
          </a:p>
        </p:txBody>
      </p:sp>
      <p:sp>
        <p:nvSpPr>
          <p:cNvPr id="24" name="object 24"/>
          <p:cNvSpPr txBox="1"/>
          <p:nvPr/>
        </p:nvSpPr>
        <p:spPr>
          <a:xfrm>
            <a:off x="1626107" y="2272283"/>
            <a:ext cx="1373505" cy="932815"/>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125"/>
              </a:spcBef>
            </a:pPr>
            <a:endParaRPr sz="1200">
              <a:latin typeface="Times New Roman"/>
              <a:cs typeface="Times New Roman"/>
            </a:endParaRPr>
          </a:p>
          <a:p>
            <a:pPr marL="635" algn="ctr">
              <a:lnSpc>
                <a:spcPct val="100000"/>
              </a:lnSpc>
            </a:pPr>
            <a:r>
              <a:rPr sz="1200" spc="-25" dirty="0">
                <a:solidFill>
                  <a:srgbClr val="404040"/>
                </a:solidFill>
                <a:latin typeface="Calibri"/>
                <a:cs typeface="Calibri"/>
              </a:rPr>
              <a:t>22%</a:t>
            </a:r>
            <a:endParaRPr sz="1200">
              <a:latin typeface="Calibri"/>
              <a:cs typeface="Calibri"/>
            </a:endParaRPr>
          </a:p>
          <a:p>
            <a:pPr marR="31750" algn="ctr">
              <a:lnSpc>
                <a:spcPct val="100000"/>
              </a:lnSpc>
              <a:spcBef>
                <a:spcPts val="420"/>
              </a:spcBef>
            </a:pPr>
            <a:r>
              <a:rPr sz="800" spc="-10" dirty="0">
                <a:solidFill>
                  <a:srgbClr val="5C5B5A"/>
                </a:solidFill>
                <a:latin typeface="Arial"/>
                <a:cs typeface="Arial"/>
              </a:rPr>
              <a:t>(-</a:t>
            </a:r>
            <a:r>
              <a:rPr sz="800" spc="-20" dirty="0">
                <a:solidFill>
                  <a:srgbClr val="5C5B5A"/>
                </a:solidFill>
                <a:latin typeface="Arial"/>
                <a:cs typeface="Arial"/>
              </a:rPr>
              <a:t>2pp)</a:t>
            </a:r>
            <a:endParaRPr sz="800">
              <a:latin typeface="Arial"/>
              <a:cs typeface="Arial"/>
            </a:endParaRPr>
          </a:p>
        </p:txBody>
      </p:sp>
      <p:sp>
        <p:nvSpPr>
          <p:cNvPr id="25" name="object 25"/>
          <p:cNvSpPr txBox="1"/>
          <p:nvPr/>
        </p:nvSpPr>
        <p:spPr>
          <a:xfrm>
            <a:off x="1626107" y="3204972"/>
            <a:ext cx="1373505" cy="1567180"/>
          </a:xfrm>
          <a:prstGeom prst="rect">
            <a:avLst/>
          </a:prstGeom>
          <a:solidFill>
            <a:srgbClr val="FFC5C5"/>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240"/>
              </a:spcBef>
            </a:pPr>
            <a:endParaRPr sz="1200">
              <a:latin typeface="Times New Roman"/>
              <a:cs typeface="Times New Roman"/>
            </a:endParaRPr>
          </a:p>
          <a:p>
            <a:pPr marL="635" algn="ctr">
              <a:lnSpc>
                <a:spcPct val="100000"/>
              </a:lnSpc>
            </a:pPr>
            <a:r>
              <a:rPr sz="1200" spc="-25" dirty="0">
                <a:solidFill>
                  <a:srgbClr val="404040"/>
                </a:solidFill>
                <a:latin typeface="Calibri"/>
                <a:cs typeface="Calibri"/>
              </a:rPr>
              <a:t>37%</a:t>
            </a:r>
            <a:endParaRPr sz="1200">
              <a:latin typeface="Calibri"/>
              <a:cs typeface="Calibri"/>
            </a:endParaRPr>
          </a:p>
          <a:p>
            <a:pPr marR="5715" algn="ctr">
              <a:lnSpc>
                <a:spcPct val="100000"/>
              </a:lnSpc>
              <a:spcBef>
                <a:spcPts val="265"/>
              </a:spcBef>
            </a:pPr>
            <a:r>
              <a:rPr sz="800" spc="-10" dirty="0">
                <a:solidFill>
                  <a:srgbClr val="5C5B5A"/>
                </a:solidFill>
                <a:latin typeface="Arial"/>
                <a:cs typeface="Arial"/>
              </a:rPr>
              <a:t>(+2pp)</a:t>
            </a:r>
            <a:endParaRPr sz="800">
              <a:latin typeface="Arial"/>
              <a:cs typeface="Arial"/>
            </a:endParaRPr>
          </a:p>
        </p:txBody>
      </p:sp>
      <p:sp>
        <p:nvSpPr>
          <p:cNvPr id="26" name="object 26"/>
          <p:cNvSpPr txBox="1"/>
          <p:nvPr/>
        </p:nvSpPr>
        <p:spPr>
          <a:xfrm>
            <a:off x="1626107" y="4771644"/>
            <a:ext cx="1373505" cy="845819"/>
          </a:xfrm>
          <a:prstGeom prst="rect">
            <a:avLst/>
          </a:prstGeom>
          <a:solidFill>
            <a:srgbClr val="FF9999"/>
          </a:solidFill>
        </p:spPr>
        <p:txBody>
          <a:bodyPr vert="horz" wrap="square" lIns="0" tIns="147955" rIns="0" bIns="0" rtlCol="0">
            <a:spAutoFit/>
          </a:bodyPr>
          <a:lstStyle/>
          <a:p>
            <a:pPr>
              <a:lnSpc>
                <a:spcPct val="100000"/>
              </a:lnSpc>
              <a:spcBef>
                <a:spcPts val="1165"/>
              </a:spcBef>
            </a:pPr>
            <a:endParaRPr sz="1200">
              <a:latin typeface="Times New Roman"/>
              <a:cs typeface="Times New Roman"/>
            </a:endParaRPr>
          </a:p>
          <a:p>
            <a:pPr marL="635" algn="ctr">
              <a:lnSpc>
                <a:spcPct val="100000"/>
              </a:lnSpc>
              <a:spcBef>
                <a:spcPts val="5"/>
              </a:spcBef>
            </a:pPr>
            <a:r>
              <a:rPr sz="1200" spc="-25" dirty="0">
                <a:solidFill>
                  <a:srgbClr val="404040"/>
                </a:solidFill>
                <a:latin typeface="Calibri"/>
                <a:cs typeface="Calibri"/>
              </a:rPr>
              <a:t>20%</a:t>
            </a:r>
            <a:endParaRPr sz="1200">
              <a:latin typeface="Calibri"/>
              <a:cs typeface="Calibri"/>
            </a:endParaRPr>
          </a:p>
          <a:p>
            <a:pPr marR="5715" algn="ctr">
              <a:lnSpc>
                <a:spcPct val="100000"/>
              </a:lnSpc>
              <a:spcBef>
                <a:spcPts val="340"/>
              </a:spcBef>
            </a:pPr>
            <a:r>
              <a:rPr sz="800" spc="-10" dirty="0">
                <a:solidFill>
                  <a:srgbClr val="5C5B5A"/>
                </a:solidFill>
                <a:latin typeface="Arial"/>
                <a:cs typeface="Arial"/>
              </a:rPr>
              <a:t>(+4pp)</a:t>
            </a:r>
            <a:endParaRPr sz="800">
              <a:latin typeface="Arial"/>
              <a:cs typeface="Arial"/>
            </a:endParaRPr>
          </a:p>
        </p:txBody>
      </p:sp>
      <p:sp>
        <p:nvSpPr>
          <p:cNvPr id="27" name="object 27"/>
          <p:cNvSpPr txBox="1"/>
          <p:nvPr/>
        </p:nvSpPr>
        <p:spPr>
          <a:xfrm>
            <a:off x="2527173" y="5807455"/>
            <a:ext cx="384175" cy="14795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FFFFFF"/>
                </a:solidFill>
                <a:latin typeface="Arial"/>
                <a:cs typeface="Arial"/>
              </a:rPr>
              <a:t>(+/-</a:t>
            </a:r>
            <a:r>
              <a:rPr sz="800" spc="-20" dirty="0">
                <a:solidFill>
                  <a:srgbClr val="FFFFFF"/>
                </a:solidFill>
                <a:latin typeface="Arial"/>
                <a:cs typeface="Arial"/>
              </a:rPr>
              <a:t>0pp)</a:t>
            </a:r>
            <a:endParaRPr sz="800">
              <a:latin typeface="Arial"/>
              <a:cs typeface="Arial"/>
            </a:endParaRPr>
          </a:p>
        </p:txBody>
      </p:sp>
      <p:sp>
        <p:nvSpPr>
          <p:cNvPr id="28" name="object 28"/>
          <p:cNvSpPr/>
          <p:nvPr/>
        </p:nvSpPr>
        <p:spPr>
          <a:xfrm>
            <a:off x="3044444" y="3420745"/>
            <a:ext cx="172085" cy="2624455"/>
          </a:xfrm>
          <a:custGeom>
            <a:avLst/>
            <a:gdLst/>
            <a:ahLst/>
            <a:cxnLst/>
            <a:rect l="l" t="t" r="r" b="b"/>
            <a:pathLst>
              <a:path w="172085" h="2624454">
                <a:moveTo>
                  <a:pt x="0" y="0"/>
                </a:moveTo>
                <a:lnTo>
                  <a:pt x="33399" y="3855"/>
                </a:lnTo>
                <a:lnTo>
                  <a:pt x="60690" y="14366"/>
                </a:lnTo>
                <a:lnTo>
                  <a:pt x="79099" y="29950"/>
                </a:lnTo>
                <a:lnTo>
                  <a:pt x="85851" y="49021"/>
                </a:lnTo>
                <a:lnTo>
                  <a:pt x="85851" y="1207134"/>
                </a:lnTo>
                <a:lnTo>
                  <a:pt x="92604" y="1226206"/>
                </a:lnTo>
                <a:lnTo>
                  <a:pt x="111013" y="1241790"/>
                </a:lnTo>
                <a:lnTo>
                  <a:pt x="138304" y="1252301"/>
                </a:lnTo>
                <a:lnTo>
                  <a:pt x="171704" y="1256156"/>
                </a:lnTo>
                <a:lnTo>
                  <a:pt x="138304" y="1259992"/>
                </a:lnTo>
                <a:lnTo>
                  <a:pt x="111013" y="1270460"/>
                </a:lnTo>
                <a:lnTo>
                  <a:pt x="92604" y="1286000"/>
                </a:lnTo>
                <a:lnTo>
                  <a:pt x="85851" y="1305052"/>
                </a:lnTo>
                <a:lnTo>
                  <a:pt x="85851" y="2575039"/>
                </a:lnTo>
                <a:lnTo>
                  <a:pt x="79099" y="2594086"/>
                </a:lnTo>
                <a:lnTo>
                  <a:pt x="60690" y="2609640"/>
                </a:lnTo>
                <a:lnTo>
                  <a:pt x="33399" y="2620127"/>
                </a:lnTo>
                <a:lnTo>
                  <a:pt x="0" y="2623972"/>
                </a:lnTo>
              </a:path>
            </a:pathLst>
          </a:custGeom>
          <a:ln w="19050">
            <a:solidFill>
              <a:srgbClr val="C00000"/>
            </a:solidFill>
          </a:ln>
        </p:spPr>
        <p:txBody>
          <a:bodyPr wrap="square" lIns="0" tIns="0" rIns="0" bIns="0" rtlCol="0"/>
          <a:lstStyle/>
          <a:p>
            <a:endParaRPr/>
          </a:p>
        </p:txBody>
      </p:sp>
      <p:sp>
        <p:nvSpPr>
          <p:cNvPr id="29" name="object 29"/>
          <p:cNvSpPr txBox="1"/>
          <p:nvPr/>
        </p:nvSpPr>
        <p:spPr>
          <a:xfrm>
            <a:off x="3217291" y="4488041"/>
            <a:ext cx="459105" cy="479425"/>
          </a:xfrm>
          <a:prstGeom prst="rect">
            <a:avLst/>
          </a:prstGeom>
        </p:spPr>
        <p:txBody>
          <a:bodyPr vert="horz" wrap="square" lIns="0" tIns="87630" rIns="0" bIns="0" rtlCol="0">
            <a:spAutoFit/>
          </a:bodyPr>
          <a:lstStyle/>
          <a:p>
            <a:pPr marL="88900">
              <a:lnSpc>
                <a:spcPct val="100000"/>
              </a:lnSpc>
              <a:spcBef>
                <a:spcPts val="690"/>
              </a:spcBef>
            </a:pPr>
            <a:r>
              <a:rPr sz="1400" b="1" spc="-25" dirty="0">
                <a:solidFill>
                  <a:srgbClr val="404040"/>
                </a:solidFill>
                <a:latin typeface="Arial"/>
                <a:cs typeface="Arial"/>
              </a:rPr>
              <a:t>68%</a:t>
            </a:r>
            <a:endParaRPr sz="1400">
              <a:latin typeface="Arial"/>
              <a:cs typeface="Arial"/>
            </a:endParaRPr>
          </a:p>
          <a:p>
            <a:pPr marL="12700">
              <a:lnSpc>
                <a:spcPct val="100000"/>
              </a:lnSpc>
              <a:spcBef>
                <a:spcPts val="340"/>
              </a:spcBef>
            </a:pPr>
            <a:r>
              <a:rPr sz="800" spc="-10" dirty="0">
                <a:solidFill>
                  <a:srgbClr val="5C5B5A"/>
                </a:solidFill>
                <a:latin typeface="Arial"/>
                <a:cs typeface="Arial"/>
              </a:rPr>
              <a:t>(+6pp)</a:t>
            </a:r>
            <a:endParaRPr sz="800">
              <a:latin typeface="Arial"/>
              <a:cs typeface="Arial"/>
            </a:endParaRPr>
          </a:p>
        </p:txBody>
      </p:sp>
      <p:pic>
        <p:nvPicPr>
          <p:cNvPr id="30" name="object 30"/>
          <p:cNvPicPr/>
          <p:nvPr/>
        </p:nvPicPr>
        <p:blipFill>
          <a:blip r:embed="rId3" cstate="print"/>
          <a:stretch>
            <a:fillRect/>
          </a:stretch>
        </p:blipFill>
        <p:spPr>
          <a:xfrm>
            <a:off x="3654297" y="4592828"/>
            <a:ext cx="138302" cy="223901"/>
          </a:xfrm>
          <a:prstGeom prst="rect">
            <a:avLst/>
          </a:prstGeom>
        </p:spPr>
      </p:pic>
      <p:sp>
        <p:nvSpPr>
          <p:cNvPr id="31" name="object 31"/>
          <p:cNvSpPr/>
          <p:nvPr/>
        </p:nvSpPr>
        <p:spPr>
          <a:xfrm>
            <a:off x="6122415" y="1573060"/>
            <a:ext cx="4209415" cy="593725"/>
          </a:xfrm>
          <a:custGeom>
            <a:avLst/>
            <a:gdLst/>
            <a:ahLst/>
            <a:cxnLst/>
            <a:rect l="l" t="t" r="r" b="b"/>
            <a:pathLst>
              <a:path w="4209415" h="593725">
                <a:moveTo>
                  <a:pt x="0" y="593559"/>
                </a:moveTo>
                <a:lnTo>
                  <a:pt x="4209415" y="593559"/>
                </a:lnTo>
                <a:lnTo>
                  <a:pt x="4209415" y="0"/>
                </a:lnTo>
                <a:lnTo>
                  <a:pt x="0" y="0"/>
                </a:lnTo>
                <a:lnTo>
                  <a:pt x="0" y="593559"/>
                </a:lnTo>
                <a:close/>
              </a:path>
            </a:pathLst>
          </a:custGeom>
          <a:ln w="9525">
            <a:solidFill>
              <a:srgbClr val="5C5B5A"/>
            </a:solidFill>
          </a:ln>
        </p:spPr>
        <p:txBody>
          <a:bodyPr wrap="square" lIns="0" tIns="0" rIns="0" bIns="0" rtlCol="0"/>
          <a:lstStyle/>
          <a:p>
            <a:endParaRPr/>
          </a:p>
        </p:txBody>
      </p:sp>
      <p:sp>
        <p:nvSpPr>
          <p:cNvPr id="32" name="object 32"/>
          <p:cNvSpPr txBox="1"/>
          <p:nvPr/>
        </p:nvSpPr>
        <p:spPr>
          <a:xfrm>
            <a:off x="6122415" y="1573060"/>
            <a:ext cx="4209415" cy="593725"/>
          </a:xfrm>
          <a:prstGeom prst="rect">
            <a:avLst/>
          </a:prstGeom>
          <a:solidFill>
            <a:srgbClr val="5C5B5A">
              <a:alpha val="21174"/>
            </a:srgbClr>
          </a:solidFill>
        </p:spPr>
        <p:txBody>
          <a:bodyPr vert="horz" wrap="square" lIns="0" tIns="17780" rIns="0" bIns="0" rtlCol="0">
            <a:spAutoFit/>
          </a:bodyPr>
          <a:lstStyle/>
          <a:p>
            <a:pPr marL="122555" marR="116205" algn="ctr">
              <a:lnSpc>
                <a:spcPct val="100000"/>
              </a:lnSpc>
              <a:spcBef>
                <a:spcPts val="140"/>
              </a:spcBef>
            </a:pPr>
            <a:r>
              <a:rPr sz="1200" b="1" dirty="0">
                <a:solidFill>
                  <a:srgbClr val="5C5B5A"/>
                </a:solidFill>
                <a:latin typeface="Arial"/>
                <a:cs typeface="Arial"/>
              </a:rPr>
              <a:t>Respondents</a:t>
            </a:r>
            <a:r>
              <a:rPr sz="1200" b="1" spc="-25" dirty="0">
                <a:solidFill>
                  <a:srgbClr val="5C5B5A"/>
                </a:solidFill>
                <a:latin typeface="Arial"/>
                <a:cs typeface="Arial"/>
              </a:rPr>
              <a:t> </a:t>
            </a:r>
            <a:r>
              <a:rPr sz="1200" b="1" dirty="0">
                <a:solidFill>
                  <a:srgbClr val="5C5B5A"/>
                </a:solidFill>
                <a:latin typeface="Arial"/>
                <a:cs typeface="Arial"/>
              </a:rPr>
              <a:t>most</a:t>
            </a:r>
            <a:r>
              <a:rPr sz="1200" b="1" spc="-20" dirty="0">
                <a:solidFill>
                  <a:srgbClr val="5C5B5A"/>
                </a:solidFill>
                <a:latin typeface="Arial"/>
                <a:cs typeface="Arial"/>
              </a:rPr>
              <a:t> </a:t>
            </a:r>
            <a:r>
              <a:rPr sz="1200" b="1" dirty="0">
                <a:solidFill>
                  <a:srgbClr val="5C5B5A"/>
                </a:solidFill>
                <a:latin typeface="Arial"/>
                <a:cs typeface="Arial"/>
              </a:rPr>
              <a:t>likely</a:t>
            </a:r>
            <a:r>
              <a:rPr sz="1200" b="1" spc="-40" dirty="0">
                <a:solidFill>
                  <a:srgbClr val="5C5B5A"/>
                </a:solidFill>
                <a:latin typeface="Arial"/>
                <a:cs typeface="Arial"/>
              </a:rPr>
              <a:t> </a:t>
            </a:r>
            <a:r>
              <a:rPr sz="1200" b="1" dirty="0">
                <a:solidFill>
                  <a:srgbClr val="5C5B5A"/>
                </a:solidFill>
                <a:latin typeface="Arial"/>
                <a:cs typeface="Arial"/>
              </a:rPr>
              <a:t>to</a:t>
            </a:r>
            <a:r>
              <a:rPr sz="1200" b="1" spc="-15" dirty="0">
                <a:solidFill>
                  <a:srgbClr val="5C5B5A"/>
                </a:solidFill>
                <a:latin typeface="Arial"/>
                <a:cs typeface="Arial"/>
              </a:rPr>
              <a:t> </a:t>
            </a:r>
            <a:r>
              <a:rPr sz="1200" b="1" dirty="0">
                <a:solidFill>
                  <a:srgbClr val="5C5B5A"/>
                </a:solidFill>
                <a:latin typeface="Arial"/>
                <a:cs typeface="Arial"/>
              </a:rPr>
              <a:t>at</a:t>
            </a:r>
            <a:r>
              <a:rPr sz="1200" b="1" spc="-20" dirty="0">
                <a:solidFill>
                  <a:srgbClr val="5C5B5A"/>
                </a:solidFill>
                <a:latin typeface="Arial"/>
                <a:cs typeface="Arial"/>
              </a:rPr>
              <a:t> </a:t>
            </a:r>
            <a:r>
              <a:rPr sz="1200" b="1" dirty="0">
                <a:solidFill>
                  <a:srgbClr val="5C5B5A"/>
                </a:solidFill>
                <a:latin typeface="Arial"/>
                <a:cs typeface="Arial"/>
              </a:rPr>
              <a:t>least</a:t>
            </a:r>
            <a:r>
              <a:rPr sz="1200" b="1" spc="-45" dirty="0">
                <a:solidFill>
                  <a:srgbClr val="5C5B5A"/>
                </a:solidFill>
                <a:latin typeface="Arial"/>
                <a:cs typeface="Arial"/>
              </a:rPr>
              <a:t> </a:t>
            </a:r>
            <a:r>
              <a:rPr sz="1200" b="1" dirty="0">
                <a:solidFill>
                  <a:srgbClr val="5C5B5A"/>
                </a:solidFill>
                <a:latin typeface="Arial"/>
                <a:cs typeface="Arial"/>
              </a:rPr>
              <a:t>sometimes</a:t>
            </a:r>
            <a:r>
              <a:rPr sz="1200" b="1" spc="-50" dirty="0">
                <a:solidFill>
                  <a:srgbClr val="5C5B5A"/>
                </a:solidFill>
                <a:latin typeface="Arial"/>
                <a:cs typeface="Arial"/>
              </a:rPr>
              <a:t> </a:t>
            </a:r>
            <a:r>
              <a:rPr sz="1200" b="1" spc="-20" dirty="0">
                <a:solidFill>
                  <a:srgbClr val="5C5B5A"/>
                </a:solidFill>
                <a:latin typeface="Arial"/>
                <a:cs typeface="Arial"/>
              </a:rPr>
              <a:t>work </a:t>
            </a:r>
            <a:r>
              <a:rPr sz="1200" b="1" dirty="0">
                <a:solidFill>
                  <a:srgbClr val="5C5B5A"/>
                </a:solidFill>
                <a:latin typeface="Arial"/>
                <a:cs typeface="Arial"/>
              </a:rPr>
              <a:t>beyond</a:t>
            </a:r>
            <a:r>
              <a:rPr sz="1200" b="1" spc="-5" dirty="0">
                <a:solidFill>
                  <a:srgbClr val="5C5B5A"/>
                </a:solidFill>
                <a:latin typeface="Arial"/>
                <a:cs typeface="Arial"/>
              </a:rPr>
              <a:t> </a:t>
            </a:r>
            <a:r>
              <a:rPr sz="1200" b="1" dirty="0">
                <a:solidFill>
                  <a:srgbClr val="5C5B5A"/>
                </a:solidFill>
                <a:latin typeface="Arial"/>
                <a:cs typeface="Arial"/>
              </a:rPr>
              <a:t>their</a:t>
            </a:r>
            <a:r>
              <a:rPr sz="1200" b="1" spc="-25" dirty="0">
                <a:solidFill>
                  <a:srgbClr val="5C5B5A"/>
                </a:solidFill>
                <a:latin typeface="Arial"/>
                <a:cs typeface="Arial"/>
              </a:rPr>
              <a:t> </a:t>
            </a:r>
            <a:r>
              <a:rPr sz="1200" b="1" dirty="0">
                <a:solidFill>
                  <a:srgbClr val="5C5B5A"/>
                </a:solidFill>
                <a:latin typeface="Arial"/>
                <a:cs typeface="Arial"/>
              </a:rPr>
              <a:t>contracted</a:t>
            </a:r>
            <a:r>
              <a:rPr sz="1200" b="1" spc="-35" dirty="0">
                <a:solidFill>
                  <a:srgbClr val="5C5B5A"/>
                </a:solidFill>
                <a:latin typeface="Arial"/>
                <a:cs typeface="Arial"/>
              </a:rPr>
              <a:t> </a:t>
            </a:r>
            <a:r>
              <a:rPr sz="1200" b="1" dirty="0">
                <a:solidFill>
                  <a:srgbClr val="5C5B5A"/>
                </a:solidFill>
                <a:latin typeface="Arial"/>
                <a:cs typeface="Arial"/>
              </a:rPr>
              <a:t>hours</a:t>
            </a:r>
            <a:r>
              <a:rPr sz="1200" b="1" spc="-30" dirty="0">
                <a:solidFill>
                  <a:srgbClr val="5C5B5A"/>
                </a:solidFill>
                <a:latin typeface="Arial"/>
                <a:cs typeface="Arial"/>
              </a:rPr>
              <a:t> </a:t>
            </a:r>
            <a:r>
              <a:rPr sz="1200" b="1" dirty="0">
                <a:solidFill>
                  <a:srgbClr val="5C5B5A"/>
                </a:solidFill>
                <a:latin typeface="Arial"/>
                <a:cs typeface="Arial"/>
              </a:rPr>
              <a:t>compared</a:t>
            </a:r>
            <a:r>
              <a:rPr sz="1200" b="1" spc="-50" dirty="0">
                <a:solidFill>
                  <a:srgbClr val="5C5B5A"/>
                </a:solidFill>
                <a:latin typeface="Arial"/>
                <a:cs typeface="Arial"/>
              </a:rPr>
              <a:t> </a:t>
            </a:r>
            <a:r>
              <a:rPr sz="1200" b="1" dirty="0">
                <a:solidFill>
                  <a:srgbClr val="5C5B5A"/>
                </a:solidFill>
                <a:latin typeface="Arial"/>
                <a:cs typeface="Arial"/>
              </a:rPr>
              <a:t>to</a:t>
            </a:r>
            <a:r>
              <a:rPr sz="1200" b="1" spc="-25" dirty="0">
                <a:solidFill>
                  <a:srgbClr val="5C5B5A"/>
                </a:solidFill>
                <a:latin typeface="Arial"/>
                <a:cs typeface="Arial"/>
              </a:rPr>
              <a:t> </a:t>
            </a:r>
            <a:r>
              <a:rPr sz="1200" b="1" dirty="0">
                <a:solidFill>
                  <a:srgbClr val="5C5B5A"/>
                </a:solidFill>
                <a:latin typeface="Arial"/>
                <a:cs typeface="Arial"/>
              </a:rPr>
              <a:t>68%</a:t>
            </a:r>
            <a:r>
              <a:rPr sz="1200" b="1" spc="-50" dirty="0">
                <a:solidFill>
                  <a:srgbClr val="5C5B5A"/>
                </a:solidFill>
                <a:latin typeface="Arial"/>
                <a:cs typeface="Arial"/>
              </a:rPr>
              <a:t> </a:t>
            </a:r>
            <a:r>
              <a:rPr sz="1200" b="1" dirty="0">
                <a:solidFill>
                  <a:srgbClr val="5C5B5A"/>
                </a:solidFill>
                <a:latin typeface="Arial"/>
                <a:cs typeface="Arial"/>
              </a:rPr>
              <a:t>of</a:t>
            </a:r>
            <a:r>
              <a:rPr sz="1200" b="1" spc="-25" dirty="0">
                <a:solidFill>
                  <a:srgbClr val="5C5B5A"/>
                </a:solidFill>
                <a:latin typeface="Arial"/>
                <a:cs typeface="Arial"/>
              </a:rPr>
              <a:t> the </a:t>
            </a:r>
            <a:r>
              <a:rPr sz="1200" b="1" dirty="0">
                <a:solidFill>
                  <a:srgbClr val="5C5B5A"/>
                </a:solidFill>
                <a:latin typeface="Arial"/>
                <a:cs typeface="Arial"/>
              </a:rPr>
              <a:t>GM</a:t>
            </a:r>
            <a:r>
              <a:rPr sz="1200" b="1" spc="-10" dirty="0">
                <a:solidFill>
                  <a:srgbClr val="5C5B5A"/>
                </a:solidFill>
                <a:latin typeface="Arial"/>
                <a:cs typeface="Arial"/>
              </a:rPr>
              <a:t> average:</a:t>
            </a:r>
            <a:endParaRPr sz="1200">
              <a:latin typeface="Arial"/>
              <a:cs typeface="Arial"/>
            </a:endParaRPr>
          </a:p>
        </p:txBody>
      </p:sp>
      <p:sp>
        <p:nvSpPr>
          <p:cNvPr id="33" name="object 33"/>
          <p:cNvSpPr/>
          <p:nvPr/>
        </p:nvSpPr>
        <p:spPr>
          <a:xfrm>
            <a:off x="6116954" y="2176652"/>
            <a:ext cx="4209415" cy="1511300"/>
          </a:xfrm>
          <a:custGeom>
            <a:avLst/>
            <a:gdLst/>
            <a:ahLst/>
            <a:cxnLst/>
            <a:rect l="l" t="t" r="r" b="b"/>
            <a:pathLst>
              <a:path w="4209415" h="1511300">
                <a:moveTo>
                  <a:pt x="0" y="1511173"/>
                </a:moveTo>
                <a:lnTo>
                  <a:pt x="4209414" y="1511173"/>
                </a:lnTo>
                <a:lnTo>
                  <a:pt x="4209414" y="0"/>
                </a:lnTo>
                <a:lnTo>
                  <a:pt x="0" y="0"/>
                </a:lnTo>
                <a:lnTo>
                  <a:pt x="0" y="1511173"/>
                </a:lnTo>
                <a:close/>
              </a:path>
            </a:pathLst>
          </a:custGeom>
          <a:ln w="9525">
            <a:solidFill>
              <a:srgbClr val="5C5B5A"/>
            </a:solidFill>
          </a:ln>
        </p:spPr>
        <p:txBody>
          <a:bodyPr wrap="square" lIns="0" tIns="0" rIns="0" bIns="0" rtlCol="0"/>
          <a:lstStyle/>
          <a:p>
            <a:endParaRPr/>
          </a:p>
        </p:txBody>
      </p:sp>
      <p:sp>
        <p:nvSpPr>
          <p:cNvPr id="34" name="object 34"/>
          <p:cNvSpPr txBox="1"/>
          <p:nvPr/>
        </p:nvSpPr>
        <p:spPr>
          <a:xfrm>
            <a:off x="6121717" y="2172863"/>
            <a:ext cx="4199890" cy="989965"/>
          </a:xfrm>
          <a:prstGeom prst="rect">
            <a:avLst/>
          </a:prstGeom>
        </p:spPr>
        <p:txBody>
          <a:bodyPr vert="horz" wrap="square" lIns="0" tIns="71120" rIns="0" bIns="0" rtlCol="0">
            <a:spAutoFit/>
          </a:bodyPr>
          <a:lstStyle/>
          <a:p>
            <a:pPr marL="314325" indent="-228600">
              <a:lnSpc>
                <a:spcPct val="100000"/>
              </a:lnSpc>
              <a:spcBef>
                <a:spcPts val="560"/>
              </a:spcBef>
              <a:buChar char="•"/>
              <a:tabLst>
                <a:tab pos="31432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mobility</a:t>
            </a:r>
            <a:r>
              <a:rPr sz="1200" spc="-45"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spc="-20" dirty="0">
                <a:solidFill>
                  <a:srgbClr val="5C5B5A"/>
                </a:solidFill>
                <a:latin typeface="Arial"/>
                <a:cs typeface="Arial"/>
              </a:rPr>
              <a:t>(79%)</a:t>
            </a:r>
            <a:endParaRPr sz="1200">
              <a:latin typeface="Arial"/>
              <a:cs typeface="Arial"/>
            </a:endParaRPr>
          </a:p>
          <a:p>
            <a:pPr marL="314325" indent="-228600">
              <a:lnSpc>
                <a:spcPct val="100000"/>
              </a:lnSpc>
              <a:spcBef>
                <a:spcPts val="459"/>
              </a:spcBef>
              <a:buChar char="•"/>
              <a:tabLst>
                <a:tab pos="31432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 find</a:t>
            </a:r>
            <a:r>
              <a:rPr sz="1200" spc="-35" dirty="0">
                <a:solidFill>
                  <a:srgbClr val="5C5B5A"/>
                </a:solidFill>
                <a:latin typeface="Arial"/>
                <a:cs typeface="Arial"/>
              </a:rPr>
              <a:t> </a:t>
            </a:r>
            <a:r>
              <a:rPr sz="1200" dirty="0">
                <a:solidFill>
                  <a:srgbClr val="5C5B5A"/>
                </a:solidFill>
                <a:latin typeface="Arial"/>
                <a:cs typeface="Arial"/>
              </a:rPr>
              <a:t>it</a:t>
            </a:r>
            <a:r>
              <a:rPr sz="1200" spc="-5" dirty="0">
                <a:solidFill>
                  <a:srgbClr val="5C5B5A"/>
                </a:solidFill>
                <a:latin typeface="Arial"/>
                <a:cs typeface="Arial"/>
              </a:rPr>
              <a:t> </a:t>
            </a:r>
            <a:r>
              <a:rPr sz="1200" dirty="0">
                <a:solidFill>
                  <a:srgbClr val="5C5B5A"/>
                </a:solidFill>
                <a:latin typeface="Arial"/>
                <a:cs typeface="Arial"/>
              </a:rPr>
              <a:t>difficult</a:t>
            </a:r>
            <a:r>
              <a:rPr sz="1200" spc="-45" dirty="0">
                <a:solidFill>
                  <a:srgbClr val="5C5B5A"/>
                </a:solidFill>
                <a:latin typeface="Arial"/>
                <a:cs typeface="Arial"/>
              </a:rPr>
              <a:t> </a:t>
            </a:r>
            <a:r>
              <a:rPr sz="1200" dirty="0">
                <a:solidFill>
                  <a:srgbClr val="5C5B5A"/>
                </a:solidFill>
                <a:latin typeface="Arial"/>
                <a:cs typeface="Arial"/>
              </a:rPr>
              <a:t>to afford</a:t>
            </a:r>
            <a:r>
              <a:rPr sz="1200" spc="-3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mortgage</a:t>
            </a:r>
            <a:r>
              <a:rPr sz="1200" spc="-25" dirty="0">
                <a:solidFill>
                  <a:srgbClr val="5C5B5A"/>
                </a:solidFill>
                <a:latin typeface="Arial"/>
                <a:cs typeface="Arial"/>
              </a:rPr>
              <a:t> </a:t>
            </a:r>
            <a:r>
              <a:rPr sz="1200" spc="-10" dirty="0">
                <a:solidFill>
                  <a:srgbClr val="5C5B5A"/>
                </a:solidFill>
                <a:latin typeface="Arial"/>
                <a:cs typeface="Arial"/>
              </a:rPr>
              <a:t>(73%)</a:t>
            </a:r>
            <a:endParaRPr sz="1200">
              <a:latin typeface="Arial"/>
              <a:cs typeface="Arial"/>
            </a:endParaRPr>
          </a:p>
          <a:p>
            <a:pPr marL="314325" indent="-228600">
              <a:lnSpc>
                <a:spcPct val="100000"/>
              </a:lnSpc>
              <a:spcBef>
                <a:spcPts val="455"/>
              </a:spcBef>
              <a:buChar char="•"/>
              <a:tabLst>
                <a:tab pos="31432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 are</a:t>
            </a:r>
            <a:r>
              <a:rPr sz="1200" spc="-20" dirty="0">
                <a:solidFill>
                  <a:srgbClr val="5C5B5A"/>
                </a:solidFill>
                <a:latin typeface="Arial"/>
                <a:cs typeface="Arial"/>
              </a:rPr>
              <a:t> </a:t>
            </a:r>
            <a:r>
              <a:rPr sz="1200" dirty="0">
                <a:solidFill>
                  <a:srgbClr val="5C5B5A"/>
                </a:solidFill>
                <a:latin typeface="Arial"/>
                <a:cs typeface="Arial"/>
              </a:rPr>
              <a:t>lonely</a:t>
            </a:r>
            <a:r>
              <a:rPr sz="1200" spc="-30" dirty="0">
                <a:solidFill>
                  <a:srgbClr val="5C5B5A"/>
                </a:solidFill>
                <a:latin typeface="Arial"/>
                <a:cs typeface="Arial"/>
              </a:rPr>
              <a:t> </a:t>
            </a:r>
            <a:r>
              <a:rPr sz="1200" dirty="0">
                <a:solidFill>
                  <a:srgbClr val="5C5B5A"/>
                </a:solidFill>
                <a:latin typeface="Arial"/>
                <a:cs typeface="Arial"/>
              </a:rPr>
              <a:t>at</a:t>
            </a:r>
            <a:r>
              <a:rPr sz="1200" spc="-10" dirty="0">
                <a:solidFill>
                  <a:srgbClr val="5C5B5A"/>
                </a:solidFill>
                <a:latin typeface="Arial"/>
                <a:cs typeface="Arial"/>
              </a:rPr>
              <a:t> </a:t>
            </a:r>
            <a:r>
              <a:rPr sz="1200" dirty="0">
                <a:solidFill>
                  <a:srgbClr val="5C5B5A"/>
                </a:solidFill>
                <a:latin typeface="Arial"/>
                <a:cs typeface="Arial"/>
              </a:rPr>
              <a:t>least</a:t>
            </a:r>
            <a:r>
              <a:rPr sz="1200" spc="-15" dirty="0">
                <a:solidFill>
                  <a:srgbClr val="5C5B5A"/>
                </a:solidFill>
                <a:latin typeface="Arial"/>
                <a:cs typeface="Arial"/>
              </a:rPr>
              <a:t> </a:t>
            </a:r>
            <a:r>
              <a:rPr sz="1200" dirty="0">
                <a:solidFill>
                  <a:srgbClr val="5C5B5A"/>
                </a:solidFill>
                <a:latin typeface="Arial"/>
                <a:cs typeface="Arial"/>
              </a:rPr>
              <a:t>some</a:t>
            </a:r>
            <a:r>
              <a:rPr sz="1200" spc="-20"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the</a:t>
            </a:r>
            <a:r>
              <a:rPr sz="1200" spc="-5" dirty="0">
                <a:solidFill>
                  <a:srgbClr val="5C5B5A"/>
                </a:solidFill>
                <a:latin typeface="Arial"/>
                <a:cs typeface="Arial"/>
              </a:rPr>
              <a:t> </a:t>
            </a:r>
            <a:r>
              <a:rPr sz="1200" dirty="0">
                <a:solidFill>
                  <a:srgbClr val="5C5B5A"/>
                </a:solidFill>
                <a:latin typeface="Arial"/>
                <a:cs typeface="Arial"/>
              </a:rPr>
              <a:t>time</a:t>
            </a:r>
            <a:r>
              <a:rPr sz="1200" spc="-10" dirty="0">
                <a:solidFill>
                  <a:srgbClr val="5C5B5A"/>
                </a:solidFill>
                <a:latin typeface="Arial"/>
                <a:cs typeface="Arial"/>
              </a:rPr>
              <a:t> (69%)</a:t>
            </a:r>
            <a:endParaRPr sz="1200">
              <a:latin typeface="Arial"/>
              <a:cs typeface="Arial"/>
            </a:endParaRPr>
          </a:p>
          <a:p>
            <a:pPr marL="314325" indent="-228600">
              <a:lnSpc>
                <a:spcPct val="100000"/>
              </a:lnSpc>
              <a:spcBef>
                <a:spcPts val="455"/>
              </a:spcBef>
              <a:buChar char="•"/>
              <a:tabLst>
                <a:tab pos="31432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 are</a:t>
            </a:r>
            <a:r>
              <a:rPr sz="1200" spc="-30" dirty="0">
                <a:solidFill>
                  <a:srgbClr val="5C5B5A"/>
                </a:solidFill>
                <a:latin typeface="Arial"/>
                <a:cs typeface="Arial"/>
              </a:rPr>
              <a:t> </a:t>
            </a:r>
            <a:r>
              <a:rPr sz="1200" dirty="0">
                <a:solidFill>
                  <a:srgbClr val="5C5B5A"/>
                </a:solidFill>
                <a:latin typeface="Arial"/>
                <a:cs typeface="Arial"/>
              </a:rPr>
              <a:t>Christian</a:t>
            </a:r>
            <a:r>
              <a:rPr sz="1200" spc="-25" dirty="0">
                <a:solidFill>
                  <a:srgbClr val="5C5B5A"/>
                </a:solidFill>
                <a:latin typeface="Arial"/>
                <a:cs typeface="Arial"/>
              </a:rPr>
              <a:t> </a:t>
            </a:r>
            <a:r>
              <a:rPr sz="1200" spc="-20" dirty="0">
                <a:solidFill>
                  <a:srgbClr val="5C5B5A"/>
                </a:solidFill>
                <a:latin typeface="Arial"/>
                <a:cs typeface="Arial"/>
              </a:rPr>
              <a:t>(68%)</a:t>
            </a:r>
            <a:endParaRPr sz="1200">
              <a:latin typeface="Arial"/>
              <a:cs typeface="Arial"/>
            </a:endParaRPr>
          </a:p>
        </p:txBody>
      </p:sp>
      <p:pic>
        <p:nvPicPr>
          <p:cNvPr id="35" name="object 35"/>
          <p:cNvPicPr/>
          <p:nvPr/>
        </p:nvPicPr>
        <p:blipFill>
          <a:blip r:embed="rId4" cstate="print"/>
          <a:stretch>
            <a:fillRect/>
          </a:stretch>
        </p:blipFill>
        <p:spPr>
          <a:xfrm>
            <a:off x="6118859" y="3806063"/>
            <a:ext cx="284352" cy="246506"/>
          </a:xfrm>
          <a:prstGeom prst="rect">
            <a:avLst/>
          </a:prstGeom>
        </p:spPr>
      </p:pic>
      <p:sp>
        <p:nvSpPr>
          <p:cNvPr id="36" name="object 36"/>
          <p:cNvSpPr txBox="1"/>
          <p:nvPr/>
        </p:nvSpPr>
        <p:spPr>
          <a:xfrm>
            <a:off x="6488684" y="3849370"/>
            <a:ext cx="216916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Significantly</a:t>
            </a:r>
            <a:r>
              <a:rPr sz="1100" spc="-20" dirty="0">
                <a:solidFill>
                  <a:srgbClr val="5C5B5A"/>
                </a:solidFill>
                <a:latin typeface="Arial"/>
                <a:cs typeface="Arial"/>
              </a:rPr>
              <a:t> </a:t>
            </a:r>
            <a:r>
              <a:rPr sz="1100" spc="-10" dirty="0">
                <a:solidFill>
                  <a:srgbClr val="5C5B5A"/>
                </a:solidFill>
                <a:latin typeface="Arial"/>
                <a:cs typeface="Arial"/>
              </a:rPr>
              <a:t>higher/lower </a:t>
            </a:r>
            <a:r>
              <a:rPr sz="1100" dirty="0">
                <a:solidFill>
                  <a:srgbClr val="5C5B5A"/>
                </a:solidFill>
                <a:latin typeface="Arial"/>
                <a:cs typeface="Arial"/>
              </a:rPr>
              <a:t>than</a:t>
            </a:r>
            <a:r>
              <a:rPr sz="1100" spc="-30" dirty="0">
                <a:solidFill>
                  <a:srgbClr val="5C5B5A"/>
                </a:solidFill>
                <a:latin typeface="Arial"/>
                <a:cs typeface="Arial"/>
              </a:rPr>
              <a:t> </a:t>
            </a:r>
            <a:r>
              <a:rPr sz="1100" spc="-25" dirty="0">
                <a:solidFill>
                  <a:srgbClr val="5C5B5A"/>
                </a:solidFill>
                <a:latin typeface="Arial"/>
                <a:cs typeface="Arial"/>
              </a:rPr>
              <a:t>S15</a:t>
            </a:r>
            <a:endParaRPr sz="1100">
              <a:latin typeface="Arial"/>
              <a:cs typeface="Arial"/>
            </a:endParaRPr>
          </a:p>
        </p:txBody>
      </p:sp>
      <p:sp>
        <p:nvSpPr>
          <p:cNvPr id="37" name="object 37"/>
          <p:cNvSpPr txBox="1"/>
          <p:nvPr/>
        </p:nvSpPr>
        <p:spPr>
          <a:xfrm>
            <a:off x="432308" y="6493865"/>
            <a:ext cx="1069784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GW2_3.</a:t>
            </a:r>
            <a:r>
              <a:rPr sz="1000" spc="-65"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frequently</a:t>
            </a:r>
            <a:r>
              <a:rPr sz="1000" spc="-40" dirty="0">
                <a:solidFill>
                  <a:srgbClr val="7E7E7E"/>
                </a:solidFill>
                <a:latin typeface="Arial"/>
                <a:cs typeface="Arial"/>
              </a:rPr>
              <a:t> </a:t>
            </a:r>
            <a:r>
              <a:rPr sz="1000" dirty="0">
                <a:solidFill>
                  <a:srgbClr val="7E7E7E"/>
                </a:solidFill>
                <a:latin typeface="Arial"/>
                <a:cs typeface="Arial"/>
              </a:rPr>
              <a:t>does</a:t>
            </a:r>
            <a:r>
              <a:rPr sz="1000" spc="-40" dirty="0">
                <a:solidFill>
                  <a:srgbClr val="7E7E7E"/>
                </a:solidFill>
                <a:latin typeface="Arial"/>
                <a:cs typeface="Arial"/>
              </a:rPr>
              <a:t> </a:t>
            </a:r>
            <a:r>
              <a:rPr sz="1000" dirty="0">
                <a:solidFill>
                  <a:srgbClr val="7E7E7E"/>
                </a:solidFill>
                <a:latin typeface="Arial"/>
                <a:cs typeface="Arial"/>
              </a:rPr>
              <a:t>your</a:t>
            </a:r>
            <a:r>
              <a:rPr sz="1000" spc="15" dirty="0">
                <a:solidFill>
                  <a:srgbClr val="7E7E7E"/>
                </a:solidFill>
                <a:latin typeface="Arial"/>
                <a:cs typeface="Arial"/>
              </a:rPr>
              <a:t> </a:t>
            </a:r>
            <a:r>
              <a:rPr sz="1000" dirty="0">
                <a:solidFill>
                  <a:srgbClr val="7E7E7E"/>
                </a:solidFill>
                <a:latin typeface="Arial"/>
                <a:cs typeface="Arial"/>
              </a:rPr>
              <a:t>job</a:t>
            </a:r>
            <a:r>
              <a:rPr sz="1000" spc="-40" dirty="0">
                <a:solidFill>
                  <a:srgbClr val="7E7E7E"/>
                </a:solidFill>
                <a:latin typeface="Arial"/>
                <a:cs typeface="Arial"/>
              </a:rPr>
              <a:t> </a:t>
            </a:r>
            <a:r>
              <a:rPr sz="1000" dirty="0">
                <a:solidFill>
                  <a:srgbClr val="7E7E7E"/>
                </a:solidFill>
                <a:latin typeface="Arial"/>
                <a:cs typeface="Arial"/>
              </a:rPr>
              <a:t>involve</a:t>
            </a:r>
            <a:r>
              <a:rPr sz="1000" spc="-10" dirty="0">
                <a:solidFill>
                  <a:srgbClr val="7E7E7E"/>
                </a:solidFill>
                <a:latin typeface="Arial"/>
                <a:cs typeface="Arial"/>
              </a:rPr>
              <a:t> </a:t>
            </a:r>
            <a:r>
              <a:rPr sz="1000" dirty="0">
                <a:solidFill>
                  <a:srgbClr val="7E7E7E"/>
                </a:solidFill>
                <a:latin typeface="Arial"/>
                <a:cs typeface="Arial"/>
              </a:rPr>
              <a:t>high</a:t>
            </a:r>
            <a:r>
              <a:rPr sz="1000" spc="-30" dirty="0">
                <a:solidFill>
                  <a:srgbClr val="7E7E7E"/>
                </a:solidFill>
                <a:latin typeface="Arial"/>
                <a:cs typeface="Arial"/>
              </a:rPr>
              <a:t> </a:t>
            </a:r>
            <a:r>
              <a:rPr sz="1000" dirty="0">
                <a:solidFill>
                  <a:srgbClr val="7E7E7E"/>
                </a:solidFill>
                <a:latin typeface="Arial"/>
                <a:cs typeface="Arial"/>
              </a:rPr>
              <a:t>levels of</a:t>
            </a:r>
            <a:r>
              <a:rPr sz="1000" spc="-40" dirty="0">
                <a:solidFill>
                  <a:srgbClr val="7E7E7E"/>
                </a:solidFill>
                <a:latin typeface="Arial"/>
                <a:cs typeface="Arial"/>
              </a:rPr>
              <a:t> </a:t>
            </a:r>
            <a:r>
              <a:rPr sz="1000" dirty="0">
                <a:solidFill>
                  <a:srgbClr val="7E7E7E"/>
                </a:solidFill>
                <a:latin typeface="Arial"/>
                <a:cs typeface="Arial"/>
              </a:rPr>
              <a:t>stress</a:t>
            </a:r>
            <a:r>
              <a:rPr sz="1000" spc="-30"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pressure?</a:t>
            </a:r>
            <a:r>
              <a:rPr sz="1000" spc="-40"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Those</a:t>
            </a:r>
            <a:r>
              <a:rPr sz="1000" spc="-50" dirty="0">
                <a:solidFill>
                  <a:srgbClr val="7E7E7E"/>
                </a:solidFill>
                <a:latin typeface="Arial"/>
                <a:cs typeface="Arial"/>
              </a:rPr>
              <a:t> </a:t>
            </a:r>
            <a:r>
              <a:rPr sz="1000" dirty="0">
                <a:solidFill>
                  <a:srgbClr val="7E7E7E"/>
                </a:solidFill>
                <a:latin typeface="Arial"/>
                <a:cs typeface="Arial"/>
              </a:rPr>
              <a:t>who</a:t>
            </a:r>
            <a:r>
              <a:rPr sz="1000" spc="-20" dirty="0">
                <a:solidFill>
                  <a:srgbClr val="7E7E7E"/>
                </a:solidFill>
                <a:latin typeface="Arial"/>
                <a:cs typeface="Arial"/>
              </a:rPr>
              <a:t> </a:t>
            </a:r>
            <a:r>
              <a:rPr sz="1000" dirty="0">
                <a:solidFill>
                  <a:srgbClr val="7E7E7E"/>
                </a:solidFill>
                <a:latin typeface="Arial"/>
                <a:cs typeface="Arial"/>
              </a:rPr>
              <a:t>are</a:t>
            </a:r>
            <a:r>
              <a:rPr sz="1000" spc="-30" dirty="0">
                <a:solidFill>
                  <a:srgbClr val="7E7E7E"/>
                </a:solidFill>
                <a:latin typeface="Arial"/>
                <a:cs typeface="Arial"/>
              </a:rPr>
              <a:t> </a:t>
            </a:r>
            <a:r>
              <a:rPr sz="1000" dirty="0">
                <a:solidFill>
                  <a:srgbClr val="7E7E7E"/>
                </a:solidFill>
                <a:latin typeface="Arial"/>
                <a:cs typeface="Arial"/>
              </a:rPr>
              <a:t>employed</a:t>
            </a:r>
            <a:r>
              <a:rPr sz="1000" spc="-20"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(751),</a:t>
            </a:r>
            <a:r>
              <a:rPr sz="1000" spc="-35"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(774).</a:t>
            </a:r>
            <a:r>
              <a:rPr sz="1000" spc="-30" dirty="0">
                <a:solidFill>
                  <a:srgbClr val="7E7E7E"/>
                </a:solidFill>
                <a:latin typeface="Arial"/>
                <a:cs typeface="Arial"/>
              </a:rPr>
              <a:t> </a:t>
            </a:r>
            <a:r>
              <a:rPr sz="1000" dirty="0">
                <a:solidFill>
                  <a:srgbClr val="7E7E7E"/>
                </a:solidFill>
                <a:latin typeface="Arial"/>
                <a:cs typeface="Arial"/>
              </a:rPr>
              <a:t>GW2_5.</a:t>
            </a:r>
            <a:r>
              <a:rPr sz="1000" spc="-55" dirty="0">
                <a:solidFill>
                  <a:srgbClr val="7E7E7E"/>
                </a:solidFill>
                <a:latin typeface="Arial"/>
                <a:cs typeface="Arial"/>
              </a:rPr>
              <a:t> </a:t>
            </a:r>
            <a:r>
              <a:rPr sz="1000" dirty="0">
                <a:solidFill>
                  <a:srgbClr val="7E7E7E"/>
                </a:solidFill>
                <a:latin typeface="Arial"/>
                <a:cs typeface="Arial"/>
              </a:rPr>
              <a:t>How</a:t>
            </a:r>
            <a:r>
              <a:rPr sz="1000" spc="-30" dirty="0">
                <a:solidFill>
                  <a:srgbClr val="7E7E7E"/>
                </a:solidFill>
                <a:latin typeface="Arial"/>
                <a:cs typeface="Arial"/>
              </a:rPr>
              <a:t> </a:t>
            </a:r>
            <a:r>
              <a:rPr sz="1000" dirty="0">
                <a:solidFill>
                  <a:srgbClr val="7E7E7E"/>
                </a:solidFill>
                <a:latin typeface="Arial"/>
                <a:cs typeface="Arial"/>
              </a:rPr>
              <a:t>often</a:t>
            </a:r>
            <a:r>
              <a:rPr sz="1000" spc="-40" dirty="0">
                <a:solidFill>
                  <a:srgbClr val="7E7E7E"/>
                </a:solidFill>
                <a:latin typeface="Arial"/>
                <a:cs typeface="Arial"/>
              </a:rPr>
              <a:t> </a:t>
            </a:r>
            <a:r>
              <a:rPr sz="1000" dirty="0">
                <a:solidFill>
                  <a:srgbClr val="7E7E7E"/>
                </a:solidFill>
                <a:latin typeface="Arial"/>
                <a:cs typeface="Arial"/>
              </a:rPr>
              <a:t>do</a:t>
            </a:r>
            <a:r>
              <a:rPr sz="1000" spc="-4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work</a:t>
            </a:r>
            <a:r>
              <a:rPr sz="1000" spc="-10" dirty="0">
                <a:solidFill>
                  <a:srgbClr val="7E7E7E"/>
                </a:solidFill>
                <a:latin typeface="Arial"/>
                <a:cs typeface="Arial"/>
              </a:rPr>
              <a:t> </a:t>
            </a:r>
            <a:r>
              <a:rPr sz="1000" dirty="0">
                <a:solidFill>
                  <a:srgbClr val="7E7E7E"/>
                </a:solidFill>
                <a:latin typeface="Arial"/>
                <a:cs typeface="Arial"/>
              </a:rPr>
              <a:t>beyond</a:t>
            </a:r>
            <a:r>
              <a:rPr sz="1000" spc="-15" dirty="0">
                <a:solidFill>
                  <a:srgbClr val="7E7E7E"/>
                </a:solidFill>
                <a:latin typeface="Arial"/>
                <a:cs typeface="Arial"/>
              </a:rPr>
              <a:t> </a:t>
            </a:r>
            <a:r>
              <a:rPr sz="1000" dirty="0">
                <a:solidFill>
                  <a:srgbClr val="7E7E7E"/>
                </a:solidFill>
                <a:latin typeface="Arial"/>
                <a:cs typeface="Arial"/>
              </a:rPr>
              <a:t>your</a:t>
            </a:r>
            <a:r>
              <a:rPr sz="1000" spc="10" dirty="0">
                <a:solidFill>
                  <a:srgbClr val="7E7E7E"/>
                </a:solidFill>
                <a:latin typeface="Arial"/>
                <a:cs typeface="Arial"/>
              </a:rPr>
              <a:t> </a:t>
            </a:r>
            <a:r>
              <a:rPr sz="1000" spc="-10" dirty="0">
                <a:solidFill>
                  <a:srgbClr val="7E7E7E"/>
                </a:solidFill>
                <a:latin typeface="Arial"/>
                <a:cs typeface="Arial"/>
              </a:rPr>
              <a:t>contracted </a:t>
            </a:r>
            <a:r>
              <a:rPr sz="1000" dirty="0">
                <a:solidFill>
                  <a:srgbClr val="7E7E7E"/>
                </a:solidFill>
                <a:latin typeface="Arial"/>
                <a:cs typeface="Arial"/>
              </a:rPr>
              <a:t>hours?</a:t>
            </a:r>
            <a:r>
              <a:rPr sz="1000" spc="-35"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All online</a:t>
            </a:r>
            <a:r>
              <a:rPr sz="1000" spc="-15" dirty="0">
                <a:solidFill>
                  <a:srgbClr val="7E7E7E"/>
                </a:solidFill>
                <a:latin typeface="Arial"/>
                <a:cs typeface="Arial"/>
              </a:rPr>
              <a:t> </a:t>
            </a:r>
            <a:r>
              <a:rPr sz="1000" spc="-10" dirty="0">
                <a:solidFill>
                  <a:srgbClr val="7E7E7E"/>
                </a:solidFill>
                <a:latin typeface="Arial"/>
                <a:cs typeface="Arial"/>
              </a:rPr>
              <a:t>respondents</a:t>
            </a:r>
            <a:r>
              <a:rPr sz="1000" spc="-40"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work</a:t>
            </a:r>
            <a:r>
              <a:rPr sz="1000" spc="-5" dirty="0">
                <a:solidFill>
                  <a:srgbClr val="7E7E7E"/>
                </a:solidFill>
                <a:latin typeface="Arial"/>
                <a:cs typeface="Arial"/>
              </a:rPr>
              <a:t> </a:t>
            </a:r>
            <a:r>
              <a:rPr sz="1000" dirty="0">
                <a:solidFill>
                  <a:srgbClr val="7E7E7E"/>
                </a:solidFill>
                <a:latin typeface="Arial"/>
                <a:cs typeface="Arial"/>
              </a:rPr>
              <a:t>S15(684),</a:t>
            </a:r>
            <a:r>
              <a:rPr sz="1000" spc="-2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spc="-10" dirty="0">
                <a:solidFill>
                  <a:srgbClr val="7E7E7E"/>
                </a:solidFill>
                <a:latin typeface="Arial"/>
                <a:cs typeface="Arial"/>
              </a:rPr>
              <a:t>(685)</a:t>
            </a:r>
            <a:endParaRPr sz="10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308" y="221360"/>
            <a:ext cx="11247755"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Three</a:t>
            </a:r>
            <a:r>
              <a:rPr spc="-35" dirty="0">
                <a:solidFill>
                  <a:srgbClr val="5C5B5A"/>
                </a:solidFill>
              </a:rPr>
              <a:t> </a:t>
            </a:r>
            <a:r>
              <a:rPr dirty="0">
                <a:solidFill>
                  <a:srgbClr val="5C5B5A"/>
                </a:solidFill>
              </a:rPr>
              <a:t>quarters</a:t>
            </a:r>
            <a:r>
              <a:rPr spc="-30" dirty="0">
                <a:solidFill>
                  <a:srgbClr val="5C5B5A"/>
                </a:solidFill>
              </a:rPr>
              <a:t> </a:t>
            </a:r>
            <a:r>
              <a:rPr dirty="0">
                <a:solidFill>
                  <a:srgbClr val="5C5B5A"/>
                </a:solidFill>
              </a:rPr>
              <a:t>(76%)</a:t>
            </a:r>
            <a:r>
              <a:rPr spc="-20" dirty="0">
                <a:solidFill>
                  <a:srgbClr val="5C5B5A"/>
                </a:solidFill>
              </a:rPr>
              <a:t> </a:t>
            </a:r>
            <a:r>
              <a:rPr dirty="0">
                <a:solidFill>
                  <a:srgbClr val="5C5B5A"/>
                </a:solidFill>
              </a:rPr>
              <a:t>say</a:t>
            </a:r>
            <a:r>
              <a:rPr spc="-30" dirty="0">
                <a:solidFill>
                  <a:srgbClr val="5C5B5A"/>
                </a:solidFill>
              </a:rPr>
              <a:t> </a:t>
            </a:r>
            <a:r>
              <a:rPr dirty="0">
                <a:solidFill>
                  <a:srgbClr val="5C5B5A"/>
                </a:solidFill>
              </a:rPr>
              <a:t>that</a:t>
            </a:r>
            <a:r>
              <a:rPr spc="-30" dirty="0">
                <a:solidFill>
                  <a:srgbClr val="5C5B5A"/>
                </a:solidFill>
              </a:rPr>
              <a:t> </a:t>
            </a:r>
            <a:r>
              <a:rPr dirty="0">
                <a:solidFill>
                  <a:srgbClr val="5C5B5A"/>
                </a:solidFill>
              </a:rPr>
              <a:t>their</a:t>
            </a:r>
            <a:r>
              <a:rPr spc="-35" dirty="0">
                <a:solidFill>
                  <a:srgbClr val="5C5B5A"/>
                </a:solidFill>
              </a:rPr>
              <a:t> </a:t>
            </a:r>
            <a:r>
              <a:rPr dirty="0"/>
              <a:t>job</a:t>
            </a:r>
            <a:r>
              <a:rPr spc="-30" dirty="0"/>
              <a:t> </a:t>
            </a:r>
            <a:r>
              <a:rPr dirty="0"/>
              <a:t>involves</a:t>
            </a:r>
            <a:r>
              <a:rPr spc="15" dirty="0"/>
              <a:t> </a:t>
            </a:r>
            <a:r>
              <a:rPr dirty="0"/>
              <a:t>high</a:t>
            </a:r>
            <a:r>
              <a:rPr spc="-50" dirty="0"/>
              <a:t> </a:t>
            </a:r>
            <a:r>
              <a:rPr dirty="0"/>
              <a:t>levels</a:t>
            </a:r>
            <a:r>
              <a:rPr spc="-5" dirty="0"/>
              <a:t> </a:t>
            </a:r>
            <a:r>
              <a:rPr dirty="0"/>
              <a:t>of</a:t>
            </a:r>
            <a:r>
              <a:rPr spc="-25" dirty="0"/>
              <a:t> </a:t>
            </a:r>
            <a:r>
              <a:rPr dirty="0"/>
              <a:t>stress</a:t>
            </a:r>
            <a:r>
              <a:rPr spc="-30" dirty="0"/>
              <a:t> </a:t>
            </a:r>
            <a:r>
              <a:rPr dirty="0"/>
              <a:t>or</a:t>
            </a:r>
            <a:r>
              <a:rPr spc="-30" dirty="0"/>
              <a:t> </a:t>
            </a:r>
            <a:r>
              <a:rPr dirty="0"/>
              <a:t>pressure </a:t>
            </a:r>
            <a:r>
              <a:rPr dirty="0">
                <a:solidFill>
                  <a:srgbClr val="5C5B5A"/>
                </a:solidFill>
              </a:rPr>
              <a:t>at</a:t>
            </a:r>
            <a:r>
              <a:rPr spc="-35" dirty="0">
                <a:solidFill>
                  <a:srgbClr val="5C5B5A"/>
                </a:solidFill>
              </a:rPr>
              <a:t> </a:t>
            </a:r>
            <a:r>
              <a:rPr dirty="0">
                <a:solidFill>
                  <a:srgbClr val="5C5B5A"/>
                </a:solidFill>
              </a:rPr>
              <a:t>least</a:t>
            </a:r>
            <a:r>
              <a:rPr spc="-30" dirty="0">
                <a:solidFill>
                  <a:srgbClr val="5C5B5A"/>
                </a:solidFill>
              </a:rPr>
              <a:t> </a:t>
            </a:r>
            <a:r>
              <a:rPr spc="-10" dirty="0">
                <a:solidFill>
                  <a:srgbClr val="5C5B5A"/>
                </a:solidFill>
              </a:rPr>
              <a:t>sometimes. </a:t>
            </a:r>
            <a:r>
              <a:rPr dirty="0">
                <a:solidFill>
                  <a:srgbClr val="5C5B5A"/>
                </a:solidFill>
              </a:rPr>
              <a:t>This</a:t>
            </a:r>
            <a:r>
              <a:rPr spc="-30" dirty="0">
                <a:solidFill>
                  <a:srgbClr val="5C5B5A"/>
                </a:solidFill>
              </a:rPr>
              <a:t> </a:t>
            </a:r>
            <a:r>
              <a:rPr dirty="0">
                <a:solidFill>
                  <a:srgbClr val="5C5B5A"/>
                </a:solidFill>
              </a:rPr>
              <a:t>is</a:t>
            </a:r>
            <a:r>
              <a:rPr spc="-15" dirty="0">
                <a:solidFill>
                  <a:srgbClr val="5C5B5A"/>
                </a:solidFill>
              </a:rPr>
              <a:t> </a:t>
            </a:r>
            <a:r>
              <a:rPr dirty="0">
                <a:solidFill>
                  <a:srgbClr val="5C5B5A"/>
                </a:solidFill>
              </a:rPr>
              <a:t>consistent</a:t>
            </a:r>
            <a:r>
              <a:rPr spc="-30" dirty="0">
                <a:solidFill>
                  <a:srgbClr val="5C5B5A"/>
                </a:solidFill>
              </a:rPr>
              <a:t> </a:t>
            </a:r>
            <a:r>
              <a:rPr dirty="0">
                <a:solidFill>
                  <a:srgbClr val="5C5B5A"/>
                </a:solidFill>
              </a:rPr>
              <a:t>overall with</a:t>
            </a:r>
            <a:r>
              <a:rPr spc="-40" dirty="0">
                <a:solidFill>
                  <a:srgbClr val="5C5B5A"/>
                </a:solidFill>
              </a:rPr>
              <a:t> </a:t>
            </a:r>
            <a:r>
              <a:rPr dirty="0">
                <a:solidFill>
                  <a:srgbClr val="5C5B5A"/>
                </a:solidFill>
              </a:rPr>
              <a:t>the</a:t>
            </a:r>
            <a:r>
              <a:rPr spc="-20" dirty="0">
                <a:solidFill>
                  <a:srgbClr val="5C5B5A"/>
                </a:solidFill>
              </a:rPr>
              <a:t> </a:t>
            </a:r>
            <a:r>
              <a:rPr dirty="0">
                <a:solidFill>
                  <a:srgbClr val="5C5B5A"/>
                </a:solidFill>
              </a:rPr>
              <a:t>finding</a:t>
            </a:r>
            <a:r>
              <a:rPr spc="-45" dirty="0">
                <a:solidFill>
                  <a:srgbClr val="5C5B5A"/>
                </a:solidFill>
              </a:rPr>
              <a:t> </a:t>
            </a:r>
            <a:r>
              <a:rPr dirty="0">
                <a:solidFill>
                  <a:srgbClr val="5C5B5A"/>
                </a:solidFill>
              </a:rPr>
              <a:t>from</a:t>
            </a:r>
            <a:r>
              <a:rPr spc="-15" dirty="0">
                <a:solidFill>
                  <a:srgbClr val="5C5B5A"/>
                </a:solidFill>
              </a:rPr>
              <a:t> </a:t>
            </a:r>
            <a:r>
              <a:rPr dirty="0">
                <a:solidFill>
                  <a:srgbClr val="5C5B5A"/>
                </a:solidFill>
              </a:rPr>
              <a:t>October</a:t>
            </a:r>
            <a:r>
              <a:rPr spc="-30" dirty="0">
                <a:solidFill>
                  <a:srgbClr val="5C5B5A"/>
                </a:solidFill>
              </a:rPr>
              <a:t> </a:t>
            </a:r>
            <a:r>
              <a:rPr dirty="0">
                <a:solidFill>
                  <a:srgbClr val="5C5B5A"/>
                </a:solidFill>
              </a:rPr>
              <a:t>2024</a:t>
            </a:r>
            <a:r>
              <a:rPr spc="-10" dirty="0">
                <a:solidFill>
                  <a:srgbClr val="5C5B5A"/>
                </a:solidFill>
              </a:rPr>
              <a:t> </a:t>
            </a:r>
            <a:r>
              <a:rPr dirty="0">
                <a:solidFill>
                  <a:srgbClr val="5C5B5A"/>
                </a:solidFill>
              </a:rPr>
              <a:t>(when</a:t>
            </a:r>
            <a:r>
              <a:rPr spc="-50" dirty="0">
                <a:solidFill>
                  <a:srgbClr val="5C5B5A"/>
                </a:solidFill>
              </a:rPr>
              <a:t> </a:t>
            </a:r>
            <a:r>
              <a:rPr dirty="0">
                <a:solidFill>
                  <a:srgbClr val="5C5B5A"/>
                </a:solidFill>
              </a:rPr>
              <a:t>this</a:t>
            </a:r>
            <a:r>
              <a:rPr spc="-35" dirty="0">
                <a:solidFill>
                  <a:srgbClr val="5C5B5A"/>
                </a:solidFill>
              </a:rPr>
              <a:t> </a:t>
            </a:r>
            <a:r>
              <a:rPr dirty="0">
                <a:solidFill>
                  <a:srgbClr val="5C5B5A"/>
                </a:solidFill>
              </a:rPr>
              <a:t>question</a:t>
            </a:r>
            <a:r>
              <a:rPr spc="-15" dirty="0">
                <a:solidFill>
                  <a:srgbClr val="5C5B5A"/>
                </a:solidFill>
              </a:rPr>
              <a:t> </a:t>
            </a:r>
            <a:r>
              <a:rPr dirty="0">
                <a:solidFill>
                  <a:srgbClr val="5C5B5A"/>
                </a:solidFill>
              </a:rPr>
              <a:t>was</a:t>
            </a:r>
            <a:r>
              <a:rPr spc="-60" dirty="0">
                <a:solidFill>
                  <a:srgbClr val="5C5B5A"/>
                </a:solidFill>
              </a:rPr>
              <a:t> </a:t>
            </a:r>
            <a:r>
              <a:rPr dirty="0">
                <a:solidFill>
                  <a:srgbClr val="5C5B5A"/>
                </a:solidFill>
              </a:rPr>
              <a:t>first</a:t>
            </a:r>
            <a:r>
              <a:rPr spc="-15" dirty="0">
                <a:solidFill>
                  <a:srgbClr val="5C5B5A"/>
                </a:solidFill>
              </a:rPr>
              <a:t> </a:t>
            </a:r>
            <a:r>
              <a:rPr spc="-10" dirty="0">
                <a:solidFill>
                  <a:srgbClr val="5C5B5A"/>
                </a:solidFill>
              </a:rPr>
              <a:t>asked), </a:t>
            </a:r>
            <a:r>
              <a:rPr dirty="0">
                <a:solidFill>
                  <a:srgbClr val="5C5B5A"/>
                </a:solidFill>
              </a:rPr>
              <a:t>though</a:t>
            </a:r>
            <a:r>
              <a:rPr spc="-45" dirty="0">
                <a:solidFill>
                  <a:srgbClr val="5C5B5A"/>
                </a:solidFill>
              </a:rPr>
              <a:t> </a:t>
            </a:r>
            <a:r>
              <a:rPr dirty="0">
                <a:solidFill>
                  <a:srgbClr val="5C5B5A"/>
                </a:solidFill>
              </a:rPr>
              <a:t>there</a:t>
            </a:r>
            <a:r>
              <a:rPr spc="-20" dirty="0">
                <a:solidFill>
                  <a:srgbClr val="5C5B5A"/>
                </a:solidFill>
              </a:rPr>
              <a:t> </a:t>
            </a:r>
            <a:r>
              <a:rPr dirty="0">
                <a:solidFill>
                  <a:srgbClr val="5C5B5A"/>
                </a:solidFill>
              </a:rPr>
              <a:t>has</a:t>
            </a:r>
            <a:r>
              <a:rPr spc="-20" dirty="0">
                <a:solidFill>
                  <a:srgbClr val="5C5B5A"/>
                </a:solidFill>
              </a:rPr>
              <a:t> </a:t>
            </a:r>
            <a:r>
              <a:rPr dirty="0">
                <a:solidFill>
                  <a:srgbClr val="5C5B5A"/>
                </a:solidFill>
              </a:rPr>
              <a:t>been</a:t>
            </a:r>
            <a:r>
              <a:rPr spc="-10" dirty="0">
                <a:solidFill>
                  <a:srgbClr val="5C5B5A"/>
                </a:solidFill>
              </a:rPr>
              <a:t> </a:t>
            </a:r>
            <a:r>
              <a:rPr dirty="0">
                <a:solidFill>
                  <a:srgbClr val="5C5B5A"/>
                </a:solidFill>
              </a:rPr>
              <a:t>a</a:t>
            </a:r>
            <a:r>
              <a:rPr spc="-20" dirty="0">
                <a:solidFill>
                  <a:srgbClr val="5C5B5A"/>
                </a:solidFill>
              </a:rPr>
              <a:t> </a:t>
            </a:r>
            <a:r>
              <a:rPr dirty="0">
                <a:solidFill>
                  <a:srgbClr val="5C5B5A"/>
                </a:solidFill>
              </a:rPr>
              <a:t>shift</a:t>
            </a:r>
            <a:r>
              <a:rPr spc="-25" dirty="0">
                <a:solidFill>
                  <a:srgbClr val="5C5B5A"/>
                </a:solidFill>
              </a:rPr>
              <a:t> </a:t>
            </a:r>
            <a:r>
              <a:rPr dirty="0">
                <a:solidFill>
                  <a:srgbClr val="5C5B5A"/>
                </a:solidFill>
              </a:rPr>
              <a:t>towards</a:t>
            </a:r>
            <a:r>
              <a:rPr spc="-55" dirty="0">
                <a:solidFill>
                  <a:srgbClr val="5C5B5A"/>
                </a:solidFill>
              </a:rPr>
              <a:t> </a:t>
            </a:r>
            <a:r>
              <a:rPr dirty="0">
                <a:solidFill>
                  <a:srgbClr val="5C5B5A"/>
                </a:solidFill>
              </a:rPr>
              <a:t>respondents</a:t>
            </a:r>
            <a:r>
              <a:rPr spc="-15" dirty="0">
                <a:solidFill>
                  <a:srgbClr val="5C5B5A"/>
                </a:solidFill>
              </a:rPr>
              <a:t> </a:t>
            </a:r>
            <a:r>
              <a:rPr dirty="0">
                <a:solidFill>
                  <a:srgbClr val="5C5B5A"/>
                </a:solidFill>
              </a:rPr>
              <a:t>saying</a:t>
            </a:r>
            <a:r>
              <a:rPr spc="-15" dirty="0">
                <a:solidFill>
                  <a:srgbClr val="5C5B5A"/>
                </a:solidFill>
              </a:rPr>
              <a:t> </a:t>
            </a:r>
            <a:r>
              <a:rPr dirty="0">
                <a:solidFill>
                  <a:srgbClr val="5C5B5A"/>
                </a:solidFill>
              </a:rPr>
              <a:t>this</a:t>
            </a:r>
            <a:r>
              <a:rPr spc="-20" dirty="0">
                <a:solidFill>
                  <a:srgbClr val="5C5B5A"/>
                </a:solidFill>
              </a:rPr>
              <a:t> </a:t>
            </a:r>
            <a:r>
              <a:rPr dirty="0">
                <a:solidFill>
                  <a:srgbClr val="5C5B5A"/>
                </a:solidFill>
              </a:rPr>
              <a:t>occurs</a:t>
            </a:r>
            <a:r>
              <a:rPr spc="-20" dirty="0">
                <a:solidFill>
                  <a:srgbClr val="5C5B5A"/>
                </a:solidFill>
              </a:rPr>
              <a:t> </a:t>
            </a:r>
            <a:r>
              <a:rPr dirty="0">
                <a:solidFill>
                  <a:srgbClr val="5C5B5A"/>
                </a:solidFill>
              </a:rPr>
              <a:t>“often”</a:t>
            </a:r>
            <a:r>
              <a:rPr spc="-25" dirty="0">
                <a:solidFill>
                  <a:srgbClr val="5C5B5A"/>
                </a:solidFill>
              </a:rPr>
              <a:t> </a:t>
            </a:r>
            <a:r>
              <a:rPr dirty="0">
                <a:solidFill>
                  <a:srgbClr val="5C5B5A"/>
                </a:solidFill>
              </a:rPr>
              <a:t>rather</a:t>
            </a:r>
            <a:r>
              <a:rPr spc="-15" dirty="0">
                <a:solidFill>
                  <a:srgbClr val="5C5B5A"/>
                </a:solidFill>
              </a:rPr>
              <a:t> </a:t>
            </a:r>
            <a:r>
              <a:rPr dirty="0">
                <a:solidFill>
                  <a:srgbClr val="5C5B5A"/>
                </a:solidFill>
              </a:rPr>
              <a:t>than</a:t>
            </a:r>
            <a:r>
              <a:rPr spc="-20" dirty="0">
                <a:solidFill>
                  <a:srgbClr val="5C5B5A"/>
                </a:solidFill>
              </a:rPr>
              <a:t> </a:t>
            </a:r>
            <a:r>
              <a:rPr spc="-10" dirty="0">
                <a:solidFill>
                  <a:srgbClr val="5C5B5A"/>
                </a:solidFill>
              </a:rPr>
              <a:t>“sometimes”</a:t>
            </a:r>
          </a:p>
        </p:txBody>
      </p:sp>
      <p:sp>
        <p:nvSpPr>
          <p:cNvPr id="3" name="object 3"/>
          <p:cNvSpPr txBox="1"/>
          <p:nvPr/>
        </p:nvSpPr>
        <p:spPr>
          <a:xfrm>
            <a:off x="797153" y="1375028"/>
            <a:ext cx="3174365" cy="452755"/>
          </a:xfrm>
          <a:prstGeom prst="rect">
            <a:avLst/>
          </a:prstGeom>
        </p:spPr>
        <p:txBody>
          <a:bodyPr vert="horz" wrap="square" lIns="0" tIns="13335" rIns="0" bIns="0" rtlCol="0">
            <a:spAutoFit/>
          </a:bodyPr>
          <a:lstStyle/>
          <a:p>
            <a:pPr marL="167640" marR="5080" indent="-155575">
              <a:lnSpc>
                <a:spcPct val="100000"/>
              </a:lnSpc>
              <a:spcBef>
                <a:spcPts val="105"/>
              </a:spcBef>
            </a:pPr>
            <a:r>
              <a:rPr sz="1400" b="1" dirty="0">
                <a:solidFill>
                  <a:srgbClr val="5C5B5A"/>
                </a:solidFill>
                <a:latin typeface="Arial"/>
                <a:cs typeface="Arial"/>
              </a:rPr>
              <a:t>How</a:t>
            </a:r>
            <a:r>
              <a:rPr sz="1400" b="1" spc="-45" dirty="0">
                <a:solidFill>
                  <a:srgbClr val="5C5B5A"/>
                </a:solidFill>
                <a:latin typeface="Arial"/>
                <a:cs typeface="Arial"/>
              </a:rPr>
              <a:t> </a:t>
            </a:r>
            <a:r>
              <a:rPr sz="1400" b="1" dirty="0">
                <a:solidFill>
                  <a:srgbClr val="5C5B5A"/>
                </a:solidFill>
                <a:latin typeface="Arial"/>
                <a:cs typeface="Arial"/>
              </a:rPr>
              <a:t>frequently</a:t>
            </a:r>
            <a:r>
              <a:rPr sz="1400" b="1" spc="-75" dirty="0">
                <a:solidFill>
                  <a:srgbClr val="5C5B5A"/>
                </a:solidFill>
                <a:latin typeface="Arial"/>
                <a:cs typeface="Arial"/>
              </a:rPr>
              <a:t> </a:t>
            </a:r>
            <a:r>
              <a:rPr sz="1400" b="1" dirty="0">
                <a:solidFill>
                  <a:srgbClr val="5C5B5A"/>
                </a:solidFill>
                <a:latin typeface="Arial"/>
                <a:cs typeface="Arial"/>
              </a:rPr>
              <a:t>does</a:t>
            </a:r>
            <a:r>
              <a:rPr sz="1400" b="1" spc="-55" dirty="0">
                <a:solidFill>
                  <a:srgbClr val="5C5B5A"/>
                </a:solidFill>
                <a:latin typeface="Arial"/>
                <a:cs typeface="Arial"/>
              </a:rPr>
              <a:t> </a:t>
            </a:r>
            <a:r>
              <a:rPr sz="1400" b="1" dirty="0">
                <a:solidFill>
                  <a:srgbClr val="5C5B5A"/>
                </a:solidFill>
                <a:latin typeface="Arial"/>
                <a:cs typeface="Arial"/>
              </a:rPr>
              <a:t>your</a:t>
            </a:r>
            <a:r>
              <a:rPr sz="1400" b="1" spc="-5" dirty="0">
                <a:solidFill>
                  <a:srgbClr val="5C5B5A"/>
                </a:solidFill>
                <a:latin typeface="Arial"/>
                <a:cs typeface="Arial"/>
              </a:rPr>
              <a:t> </a:t>
            </a:r>
            <a:r>
              <a:rPr sz="1400" b="1" dirty="0">
                <a:solidFill>
                  <a:srgbClr val="5C5B5A"/>
                </a:solidFill>
                <a:latin typeface="Arial"/>
                <a:cs typeface="Arial"/>
              </a:rPr>
              <a:t>job</a:t>
            </a:r>
            <a:r>
              <a:rPr sz="1400" b="1" spc="-45" dirty="0">
                <a:solidFill>
                  <a:srgbClr val="5C5B5A"/>
                </a:solidFill>
                <a:latin typeface="Arial"/>
                <a:cs typeface="Arial"/>
              </a:rPr>
              <a:t> </a:t>
            </a:r>
            <a:r>
              <a:rPr sz="1400" b="1" spc="-10" dirty="0">
                <a:solidFill>
                  <a:srgbClr val="5C5B5A"/>
                </a:solidFill>
                <a:latin typeface="Arial"/>
                <a:cs typeface="Arial"/>
              </a:rPr>
              <a:t>involve </a:t>
            </a:r>
            <a:r>
              <a:rPr sz="1400" b="1" dirty="0">
                <a:solidFill>
                  <a:srgbClr val="5C5B5A"/>
                </a:solidFill>
                <a:latin typeface="Arial"/>
                <a:cs typeface="Arial"/>
              </a:rPr>
              <a:t>high</a:t>
            </a:r>
            <a:r>
              <a:rPr sz="1400" b="1" spc="-45" dirty="0">
                <a:solidFill>
                  <a:srgbClr val="5C5B5A"/>
                </a:solidFill>
                <a:latin typeface="Arial"/>
                <a:cs typeface="Arial"/>
              </a:rPr>
              <a:t> </a:t>
            </a:r>
            <a:r>
              <a:rPr sz="1400" b="1" dirty="0">
                <a:solidFill>
                  <a:srgbClr val="5C5B5A"/>
                </a:solidFill>
                <a:latin typeface="Arial"/>
                <a:cs typeface="Arial"/>
              </a:rPr>
              <a:t>levels</a:t>
            </a:r>
            <a:r>
              <a:rPr sz="1400" b="1" spc="-45" dirty="0">
                <a:solidFill>
                  <a:srgbClr val="5C5B5A"/>
                </a:solidFill>
                <a:latin typeface="Arial"/>
                <a:cs typeface="Arial"/>
              </a:rPr>
              <a:t> </a:t>
            </a:r>
            <a:r>
              <a:rPr sz="1400" b="1" dirty="0">
                <a:solidFill>
                  <a:srgbClr val="5C5B5A"/>
                </a:solidFill>
                <a:latin typeface="Arial"/>
                <a:cs typeface="Arial"/>
              </a:rPr>
              <a:t>of</a:t>
            </a:r>
            <a:r>
              <a:rPr sz="1400" b="1" spc="-20" dirty="0">
                <a:solidFill>
                  <a:srgbClr val="5C5B5A"/>
                </a:solidFill>
                <a:latin typeface="Arial"/>
                <a:cs typeface="Arial"/>
              </a:rPr>
              <a:t> </a:t>
            </a:r>
            <a:r>
              <a:rPr sz="1400" b="1" dirty="0">
                <a:solidFill>
                  <a:srgbClr val="5C5B5A"/>
                </a:solidFill>
                <a:latin typeface="Arial"/>
                <a:cs typeface="Arial"/>
              </a:rPr>
              <a:t>stress</a:t>
            </a:r>
            <a:r>
              <a:rPr sz="1400" b="1" spc="-50" dirty="0">
                <a:solidFill>
                  <a:srgbClr val="5C5B5A"/>
                </a:solidFill>
                <a:latin typeface="Arial"/>
                <a:cs typeface="Arial"/>
              </a:rPr>
              <a:t> </a:t>
            </a:r>
            <a:r>
              <a:rPr sz="1400" b="1" dirty="0">
                <a:solidFill>
                  <a:srgbClr val="5C5B5A"/>
                </a:solidFill>
                <a:latin typeface="Arial"/>
                <a:cs typeface="Arial"/>
              </a:rPr>
              <a:t>or</a:t>
            </a:r>
            <a:r>
              <a:rPr sz="1400" b="1" spc="-25" dirty="0">
                <a:solidFill>
                  <a:srgbClr val="5C5B5A"/>
                </a:solidFill>
                <a:latin typeface="Arial"/>
                <a:cs typeface="Arial"/>
              </a:rPr>
              <a:t> </a:t>
            </a:r>
            <a:r>
              <a:rPr sz="1400" b="1" spc="-10" dirty="0">
                <a:solidFill>
                  <a:srgbClr val="5C5B5A"/>
                </a:solidFill>
                <a:latin typeface="Arial"/>
                <a:cs typeface="Arial"/>
              </a:rPr>
              <a:t>pressure?</a:t>
            </a:r>
            <a:endParaRPr sz="1400">
              <a:latin typeface="Arial"/>
              <a:cs typeface="Arial"/>
            </a:endParaRPr>
          </a:p>
        </p:txBody>
      </p:sp>
      <p:grpSp>
        <p:nvGrpSpPr>
          <p:cNvPr id="4" name="object 4"/>
          <p:cNvGrpSpPr/>
          <p:nvPr/>
        </p:nvGrpSpPr>
        <p:grpSpPr>
          <a:xfrm>
            <a:off x="1722120" y="1883321"/>
            <a:ext cx="1237615" cy="4323715"/>
            <a:chOff x="1722120" y="1883321"/>
            <a:chExt cx="1237615" cy="4323715"/>
          </a:xfrm>
        </p:grpSpPr>
        <p:sp>
          <p:nvSpPr>
            <p:cNvPr id="5" name="object 5"/>
            <p:cNvSpPr/>
            <p:nvPr/>
          </p:nvSpPr>
          <p:spPr>
            <a:xfrm>
              <a:off x="1722120" y="6164581"/>
              <a:ext cx="1237615" cy="42545"/>
            </a:xfrm>
            <a:custGeom>
              <a:avLst/>
              <a:gdLst/>
              <a:ahLst/>
              <a:cxnLst/>
              <a:rect l="l" t="t" r="r" b="b"/>
              <a:pathLst>
                <a:path w="1237614" h="42545">
                  <a:moveTo>
                    <a:pt x="1237488" y="0"/>
                  </a:moveTo>
                  <a:lnTo>
                    <a:pt x="0" y="0"/>
                  </a:lnTo>
                  <a:lnTo>
                    <a:pt x="0" y="42340"/>
                  </a:lnTo>
                  <a:lnTo>
                    <a:pt x="1237488" y="42340"/>
                  </a:lnTo>
                  <a:lnTo>
                    <a:pt x="1237488" y="0"/>
                  </a:lnTo>
                  <a:close/>
                </a:path>
              </a:pathLst>
            </a:custGeom>
            <a:solidFill>
              <a:srgbClr val="7E7E7E"/>
            </a:solidFill>
          </p:spPr>
          <p:txBody>
            <a:bodyPr wrap="square" lIns="0" tIns="0" rIns="0" bIns="0" rtlCol="0"/>
            <a:lstStyle/>
            <a:p>
              <a:endParaRPr/>
            </a:p>
          </p:txBody>
        </p:sp>
        <p:sp>
          <p:nvSpPr>
            <p:cNvPr id="6" name="object 6"/>
            <p:cNvSpPr/>
            <p:nvPr/>
          </p:nvSpPr>
          <p:spPr>
            <a:xfrm>
              <a:off x="1722120" y="5608320"/>
              <a:ext cx="1237615" cy="556260"/>
            </a:xfrm>
            <a:custGeom>
              <a:avLst/>
              <a:gdLst/>
              <a:ahLst/>
              <a:cxnLst/>
              <a:rect l="l" t="t" r="r" b="b"/>
              <a:pathLst>
                <a:path w="1237614" h="556260">
                  <a:moveTo>
                    <a:pt x="1237488" y="0"/>
                  </a:moveTo>
                  <a:lnTo>
                    <a:pt x="0" y="0"/>
                  </a:lnTo>
                  <a:lnTo>
                    <a:pt x="0" y="556259"/>
                  </a:lnTo>
                  <a:lnTo>
                    <a:pt x="1237488" y="556259"/>
                  </a:lnTo>
                  <a:lnTo>
                    <a:pt x="1237488" y="0"/>
                  </a:lnTo>
                  <a:close/>
                </a:path>
              </a:pathLst>
            </a:custGeom>
            <a:solidFill>
              <a:srgbClr val="FF0000"/>
            </a:solidFill>
          </p:spPr>
          <p:txBody>
            <a:bodyPr wrap="square" lIns="0" tIns="0" rIns="0" bIns="0" rtlCol="0"/>
            <a:lstStyle/>
            <a:p>
              <a:endParaRPr/>
            </a:p>
          </p:txBody>
        </p:sp>
        <p:sp>
          <p:nvSpPr>
            <p:cNvPr id="7" name="object 7"/>
            <p:cNvSpPr/>
            <p:nvPr/>
          </p:nvSpPr>
          <p:spPr>
            <a:xfrm>
              <a:off x="1722120" y="4536948"/>
              <a:ext cx="1237615" cy="1071880"/>
            </a:xfrm>
            <a:custGeom>
              <a:avLst/>
              <a:gdLst/>
              <a:ahLst/>
              <a:cxnLst/>
              <a:rect l="l" t="t" r="r" b="b"/>
              <a:pathLst>
                <a:path w="1237614" h="1071879">
                  <a:moveTo>
                    <a:pt x="1237488" y="0"/>
                  </a:moveTo>
                  <a:lnTo>
                    <a:pt x="0" y="0"/>
                  </a:lnTo>
                  <a:lnTo>
                    <a:pt x="0" y="1071371"/>
                  </a:lnTo>
                  <a:lnTo>
                    <a:pt x="1237488" y="1071371"/>
                  </a:lnTo>
                  <a:lnTo>
                    <a:pt x="1237488" y="0"/>
                  </a:lnTo>
                  <a:close/>
                </a:path>
              </a:pathLst>
            </a:custGeom>
            <a:solidFill>
              <a:srgbClr val="FF9999"/>
            </a:solidFill>
          </p:spPr>
          <p:txBody>
            <a:bodyPr wrap="square" lIns="0" tIns="0" rIns="0" bIns="0" rtlCol="0"/>
            <a:lstStyle/>
            <a:p>
              <a:endParaRPr/>
            </a:p>
          </p:txBody>
        </p:sp>
        <p:sp>
          <p:nvSpPr>
            <p:cNvPr id="8" name="object 8"/>
            <p:cNvSpPr/>
            <p:nvPr/>
          </p:nvSpPr>
          <p:spPr>
            <a:xfrm>
              <a:off x="1722120" y="2054351"/>
              <a:ext cx="1237615" cy="856615"/>
            </a:xfrm>
            <a:custGeom>
              <a:avLst/>
              <a:gdLst/>
              <a:ahLst/>
              <a:cxnLst/>
              <a:rect l="l" t="t" r="r" b="b"/>
              <a:pathLst>
                <a:path w="1237614" h="856614">
                  <a:moveTo>
                    <a:pt x="1237488" y="0"/>
                  </a:moveTo>
                  <a:lnTo>
                    <a:pt x="0" y="0"/>
                  </a:lnTo>
                  <a:lnTo>
                    <a:pt x="0" y="856488"/>
                  </a:lnTo>
                  <a:lnTo>
                    <a:pt x="1237488" y="856488"/>
                  </a:lnTo>
                  <a:lnTo>
                    <a:pt x="1237488" y="0"/>
                  </a:lnTo>
                  <a:close/>
                </a:path>
              </a:pathLst>
            </a:custGeom>
            <a:solidFill>
              <a:srgbClr val="6CD4CE"/>
            </a:solidFill>
          </p:spPr>
          <p:txBody>
            <a:bodyPr wrap="square" lIns="0" tIns="0" rIns="0" bIns="0" rtlCol="0"/>
            <a:lstStyle/>
            <a:p>
              <a:endParaRPr/>
            </a:p>
          </p:txBody>
        </p:sp>
        <p:sp>
          <p:nvSpPr>
            <p:cNvPr id="9" name="object 9"/>
            <p:cNvSpPr/>
            <p:nvPr/>
          </p:nvSpPr>
          <p:spPr>
            <a:xfrm>
              <a:off x="1722120" y="1883321"/>
              <a:ext cx="1237615" cy="171450"/>
            </a:xfrm>
            <a:custGeom>
              <a:avLst/>
              <a:gdLst/>
              <a:ahLst/>
              <a:cxnLst/>
              <a:rect l="l" t="t" r="r" b="b"/>
              <a:pathLst>
                <a:path w="1237614" h="171450">
                  <a:moveTo>
                    <a:pt x="1237488" y="0"/>
                  </a:moveTo>
                  <a:lnTo>
                    <a:pt x="0" y="0"/>
                  </a:lnTo>
                  <a:lnTo>
                    <a:pt x="0" y="171030"/>
                  </a:lnTo>
                  <a:lnTo>
                    <a:pt x="1237488" y="171030"/>
                  </a:lnTo>
                  <a:lnTo>
                    <a:pt x="1237488" y="0"/>
                  </a:lnTo>
                  <a:close/>
                </a:path>
              </a:pathLst>
            </a:custGeom>
            <a:solidFill>
              <a:srgbClr val="009590"/>
            </a:solidFill>
          </p:spPr>
          <p:txBody>
            <a:bodyPr wrap="square" lIns="0" tIns="0" rIns="0" bIns="0" rtlCol="0"/>
            <a:lstStyle/>
            <a:p>
              <a:endParaRPr/>
            </a:p>
          </p:txBody>
        </p:sp>
      </p:grpSp>
      <p:sp>
        <p:nvSpPr>
          <p:cNvPr id="10" name="object 10"/>
          <p:cNvSpPr txBox="1"/>
          <p:nvPr/>
        </p:nvSpPr>
        <p:spPr>
          <a:xfrm>
            <a:off x="1722120" y="5774232"/>
            <a:ext cx="1237615" cy="208279"/>
          </a:xfrm>
          <a:prstGeom prst="rect">
            <a:avLst/>
          </a:prstGeom>
        </p:spPr>
        <p:txBody>
          <a:bodyPr vert="horz" wrap="square" lIns="0" tIns="12700" rIns="0" bIns="0" rtlCol="0">
            <a:spAutoFit/>
          </a:bodyPr>
          <a:lstStyle/>
          <a:p>
            <a:pPr marL="1270" algn="ctr">
              <a:lnSpc>
                <a:spcPct val="100000"/>
              </a:lnSpc>
              <a:spcBef>
                <a:spcPts val="100"/>
              </a:spcBef>
            </a:pPr>
            <a:r>
              <a:rPr sz="1200" spc="-25" dirty="0">
                <a:solidFill>
                  <a:srgbClr val="FFFFFF"/>
                </a:solidFill>
                <a:latin typeface="Calibri"/>
                <a:cs typeface="Calibri"/>
              </a:rPr>
              <a:t>13%</a:t>
            </a:r>
            <a:endParaRPr sz="1200">
              <a:latin typeface="Calibri"/>
              <a:cs typeface="Calibri"/>
            </a:endParaRPr>
          </a:p>
        </p:txBody>
      </p:sp>
      <p:sp>
        <p:nvSpPr>
          <p:cNvPr id="11" name="object 11"/>
          <p:cNvSpPr txBox="1"/>
          <p:nvPr/>
        </p:nvSpPr>
        <p:spPr>
          <a:xfrm>
            <a:off x="1722120" y="1882521"/>
            <a:ext cx="1237615" cy="208279"/>
          </a:xfrm>
          <a:prstGeom prst="rect">
            <a:avLst/>
          </a:prstGeom>
        </p:spPr>
        <p:txBody>
          <a:bodyPr vert="horz" wrap="square" lIns="0" tIns="12700" rIns="0" bIns="0" rtlCol="0">
            <a:spAutoFit/>
          </a:bodyPr>
          <a:lstStyle/>
          <a:p>
            <a:pPr algn="ctr">
              <a:lnSpc>
                <a:spcPct val="100000"/>
              </a:lnSpc>
              <a:spcBef>
                <a:spcPts val="100"/>
              </a:spcBef>
            </a:pPr>
            <a:r>
              <a:rPr sz="1200" spc="-25" dirty="0">
                <a:solidFill>
                  <a:srgbClr val="FFFFFF"/>
                </a:solidFill>
                <a:latin typeface="Calibri"/>
                <a:cs typeface="Calibri"/>
              </a:rPr>
              <a:t>4%</a:t>
            </a:r>
            <a:endParaRPr sz="1200">
              <a:latin typeface="Calibri"/>
              <a:cs typeface="Calibri"/>
            </a:endParaRPr>
          </a:p>
        </p:txBody>
      </p:sp>
      <p:pic>
        <p:nvPicPr>
          <p:cNvPr id="12" name="object 12"/>
          <p:cNvPicPr/>
          <p:nvPr/>
        </p:nvPicPr>
        <p:blipFill>
          <a:blip r:embed="rId2" cstate="print"/>
          <a:stretch>
            <a:fillRect/>
          </a:stretch>
        </p:blipFill>
        <p:spPr>
          <a:xfrm>
            <a:off x="2428239" y="1915274"/>
            <a:ext cx="487730" cy="213372"/>
          </a:xfrm>
          <a:prstGeom prst="rect">
            <a:avLst/>
          </a:prstGeom>
        </p:spPr>
      </p:pic>
      <p:sp>
        <p:nvSpPr>
          <p:cNvPr id="13" name="object 13"/>
          <p:cNvSpPr txBox="1"/>
          <p:nvPr/>
        </p:nvSpPr>
        <p:spPr>
          <a:xfrm>
            <a:off x="1722120" y="2341957"/>
            <a:ext cx="1237615" cy="378460"/>
          </a:xfrm>
          <a:prstGeom prst="rect">
            <a:avLst/>
          </a:prstGeom>
        </p:spPr>
        <p:txBody>
          <a:bodyPr vert="horz" wrap="square" lIns="0" tIns="40640" rIns="0" bIns="0" rtlCol="0">
            <a:spAutoFit/>
          </a:bodyPr>
          <a:lstStyle/>
          <a:p>
            <a:pPr marL="1270" algn="ctr">
              <a:lnSpc>
                <a:spcPct val="100000"/>
              </a:lnSpc>
              <a:spcBef>
                <a:spcPts val="320"/>
              </a:spcBef>
            </a:pPr>
            <a:r>
              <a:rPr sz="1200" spc="-25" dirty="0">
                <a:solidFill>
                  <a:srgbClr val="404040"/>
                </a:solidFill>
                <a:latin typeface="Calibri"/>
                <a:cs typeface="Calibri"/>
              </a:rPr>
              <a:t>20%</a:t>
            </a:r>
            <a:endParaRPr sz="1200">
              <a:latin typeface="Calibri"/>
              <a:cs typeface="Calibri"/>
            </a:endParaRPr>
          </a:p>
          <a:p>
            <a:pPr marR="16510" algn="ctr">
              <a:lnSpc>
                <a:spcPct val="100000"/>
              </a:lnSpc>
              <a:spcBef>
                <a:spcPts val="155"/>
              </a:spcBef>
            </a:pPr>
            <a:r>
              <a:rPr sz="800" spc="-10" dirty="0">
                <a:solidFill>
                  <a:srgbClr val="5C5B5A"/>
                </a:solidFill>
                <a:latin typeface="Arial"/>
                <a:cs typeface="Arial"/>
              </a:rPr>
              <a:t>(+1pp)</a:t>
            </a:r>
            <a:endParaRPr sz="800">
              <a:latin typeface="Arial"/>
              <a:cs typeface="Arial"/>
            </a:endParaRPr>
          </a:p>
        </p:txBody>
      </p:sp>
      <p:sp>
        <p:nvSpPr>
          <p:cNvPr id="14" name="object 14"/>
          <p:cNvSpPr txBox="1"/>
          <p:nvPr/>
        </p:nvSpPr>
        <p:spPr>
          <a:xfrm>
            <a:off x="1722120" y="2910713"/>
            <a:ext cx="1237615" cy="1626235"/>
          </a:xfrm>
          <a:prstGeom prst="rect">
            <a:avLst/>
          </a:prstGeom>
          <a:solidFill>
            <a:srgbClr val="FFC5C5"/>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00"/>
              </a:spcBef>
            </a:pPr>
            <a:endParaRPr sz="1200">
              <a:latin typeface="Times New Roman"/>
              <a:cs typeface="Times New Roman"/>
            </a:endParaRPr>
          </a:p>
          <a:p>
            <a:pPr marL="1270" algn="ctr">
              <a:lnSpc>
                <a:spcPct val="100000"/>
              </a:lnSpc>
            </a:pPr>
            <a:r>
              <a:rPr sz="1200" spc="-25" dirty="0">
                <a:solidFill>
                  <a:srgbClr val="404040"/>
                </a:solidFill>
                <a:latin typeface="Calibri"/>
                <a:cs typeface="Calibri"/>
              </a:rPr>
              <a:t>38%</a:t>
            </a:r>
            <a:endParaRPr sz="1200">
              <a:latin typeface="Calibri"/>
              <a:cs typeface="Calibri"/>
            </a:endParaRPr>
          </a:p>
          <a:p>
            <a:pPr marR="34290" algn="ctr">
              <a:lnSpc>
                <a:spcPct val="100000"/>
              </a:lnSpc>
              <a:spcBef>
                <a:spcPts val="705"/>
              </a:spcBef>
            </a:pPr>
            <a:r>
              <a:rPr sz="800" spc="-10" dirty="0">
                <a:solidFill>
                  <a:srgbClr val="5C5B5A"/>
                </a:solidFill>
                <a:latin typeface="Arial"/>
                <a:cs typeface="Arial"/>
              </a:rPr>
              <a:t>(-</a:t>
            </a:r>
            <a:r>
              <a:rPr sz="800" spc="-20" dirty="0">
                <a:solidFill>
                  <a:srgbClr val="5C5B5A"/>
                </a:solidFill>
                <a:latin typeface="Arial"/>
                <a:cs typeface="Arial"/>
              </a:rPr>
              <a:t>6pp)</a:t>
            </a:r>
            <a:endParaRPr sz="800">
              <a:latin typeface="Arial"/>
              <a:cs typeface="Arial"/>
            </a:endParaRPr>
          </a:p>
        </p:txBody>
      </p:sp>
      <p:sp>
        <p:nvSpPr>
          <p:cNvPr id="15" name="object 15"/>
          <p:cNvSpPr txBox="1"/>
          <p:nvPr/>
        </p:nvSpPr>
        <p:spPr>
          <a:xfrm>
            <a:off x="1722120" y="4536947"/>
            <a:ext cx="1237615" cy="1071880"/>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675"/>
              </a:spcBef>
            </a:pPr>
            <a:endParaRPr sz="1200">
              <a:latin typeface="Times New Roman"/>
              <a:cs typeface="Times New Roman"/>
            </a:endParaRPr>
          </a:p>
          <a:p>
            <a:pPr marL="1270" algn="ctr">
              <a:lnSpc>
                <a:spcPts val="1385"/>
              </a:lnSpc>
            </a:pPr>
            <a:r>
              <a:rPr sz="1200" spc="-25" dirty="0">
                <a:solidFill>
                  <a:srgbClr val="404040"/>
                </a:solidFill>
                <a:latin typeface="Calibri"/>
                <a:cs typeface="Calibri"/>
              </a:rPr>
              <a:t>25%</a:t>
            </a:r>
            <a:endParaRPr sz="1200">
              <a:latin typeface="Calibri"/>
              <a:cs typeface="Calibri"/>
            </a:endParaRPr>
          </a:p>
          <a:p>
            <a:pPr marL="1270" algn="ctr">
              <a:lnSpc>
                <a:spcPts val="905"/>
              </a:lnSpc>
            </a:pPr>
            <a:r>
              <a:rPr sz="800" spc="-10" dirty="0">
                <a:solidFill>
                  <a:srgbClr val="5C5B5A"/>
                </a:solidFill>
                <a:latin typeface="Arial"/>
                <a:cs typeface="Arial"/>
              </a:rPr>
              <a:t>(+6pp)</a:t>
            </a:r>
            <a:endParaRPr sz="800">
              <a:latin typeface="Arial"/>
              <a:cs typeface="Arial"/>
            </a:endParaRPr>
          </a:p>
        </p:txBody>
      </p:sp>
      <p:grpSp>
        <p:nvGrpSpPr>
          <p:cNvPr id="16" name="object 16"/>
          <p:cNvGrpSpPr/>
          <p:nvPr/>
        </p:nvGrpSpPr>
        <p:grpSpPr>
          <a:xfrm>
            <a:off x="2161920" y="2923158"/>
            <a:ext cx="1129030" cy="3286125"/>
            <a:chOff x="2161920" y="2923158"/>
            <a:chExt cx="1129030" cy="3286125"/>
          </a:xfrm>
        </p:grpSpPr>
        <p:pic>
          <p:nvPicPr>
            <p:cNvPr id="17" name="object 17"/>
            <p:cNvPicPr/>
            <p:nvPr/>
          </p:nvPicPr>
          <p:blipFill>
            <a:blip r:embed="rId2" cstate="print"/>
            <a:stretch>
              <a:fillRect/>
            </a:stretch>
          </p:blipFill>
          <p:spPr>
            <a:xfrm>
              <a:off x="2161920" y="5995288"/>
              <a:ext cx="487730" cy="213372"/>
            </a:xfrm>
            <a:prstGeom prst="rect">
              <a:avLst/>
            </a:prstGeom>
          </p:spPr>
        </p:pic>
        <p:pic>
          <p:nvPicPr>
            <p:cNvPr id="18" name="object 18"/>
            <p:cNvPicPr/>
            <p:nvPr/>
          </p:nvPicPr>
          <p:blipFill>
            <a:blip r:embed="rId3" cstate="print"/>
            <a:stretch>
              <a:fillRect/>
            </a:stretch>
          </p:blipFill>
          <p:spPr>
            <a:xfrm>
              <a:off x="2497708" y="5031358"/>
              <a:ext cx="96774" cy="192024"/>
            </a:xfrm>
            <a:prstGeom prst="rect">
              <a:avLst/>
            </a:prstGeom>
          </p:spPr>
        </p:pic>
        <p:sp>
          <p:nvSpPr>
            <p:cNvPr id="19" name="object 19"/>
            <p:cNvSpPr/>
            <p:nvPr/>
          </p:nvSpPr>
          <p:spPr>
            <a:xfrm>
              <a:off x="2971164" y="2932683"/>
              <a:ext cx="310515" cy="3225165"/>
            </a:xfrm>
            <a:custGeom>
              <a:avLst/>
              <a:gdLst/>
              <a:ahLst/>
              <a:cxnLst/>
              <a:rect l="l" t="t" r="r" b="b"/>
              <a:pathLst>
                <a:path w="310514" h="3225165">
                  <a:moveTo>
                    <a:pt x="0" y="0"/>
                  </a:moveTo>
                  <a:lnTo>
                    <a:pt x="60394" y="6953"/>
                  </a:lnTo>
                  <a:lnTo>
                    <a:pt x="109680" y="25908"/>
                  </a:lnTo>
                  <a:lnTo>
                    <a:pt x="142892" y="54006"/>
                  </a:lnTo>
                  <a:lnTo>
                    <a:pt x="155067" y="88391"/>
                  </a:lnTo>
                  <a:lnTo>
                    <a:pt x="155067" y="1455292"/>
                  </a:lnTo>
                  <a:lnTo>
                    <a:pt x="167259" y="1489658"/>
                  </a:lnTo>
                  <a:lnTo>
                    <a:pt x="200501" y="1517713"/>
                  </a:lnTo>
                  <a:lnTo>
                    <a:pt x="249793" y="1536624"/>
                  </a:lnTo>
                  <a:lnTo>
                    <a:pt x="310134" y="1543558"/>
                  </a:lnTo>
                  <a:lnTo>
                    <a:pt x="249793" y="1550511"/>
                  </a:lnTo>
                  <a:lnTo>
                    <a:pt x="200501" y="1569466"/>
                  </a:lnTo>
                  <a:lnTo>
                    <a:pt x="167259" y="1597564"/>
                  </a:lnTo>
                  <a:lnTo>
                    <a:pt x="155067" y="1631949"/>
                  </a:lnTo>
                  <a:lnTo>
                    <a:pt x="155067" y="3136214"/>
                  </a:lnTo>
                  <a:lnTo>
                    <a:pt x="142892" y="3170594"/>
                  </a:lnTo>
                  <a:lnTo>
                    <a:pt x="109680" y="3198671"/>
                  </a:lnTo>
                  <a:lnTo>
                    <a:pt x="60394" y="3217601"/>
                  </a:lnTo>
                  <a:lnTo>
                    <a:pt x="0" y="3224542"/>
                  </a:lnTo>
                </a:path>
              </a:pathLst>
            </a:custGeom>
            <a:ln w="19050">
              <a:solidFill>
                <a:srgbClr val="C00000"/>
              </a:solidFill>
            </a:ln>
          </p:spPr>
          <p:txBody>
            <a:bodyPr wrap="square" lIns="0" tIns="0" rIns="0" bIns="0" rtlCol="0"/>
            <a:lstStyle/>
            <a:p>
              <a:endParaRPr/>
            </a:p>
          </p:txBody>
        </p:sp>
      </p:grpSp>
      <p:sp>
        <p:nvSpPr>
          <p:cNvPr id="20" name="object 20"/>
          <p:cNvSpPr txBox="1"/>
          <p:nvPr/>
        </p:nvSpPr>
        <p:spPr>
          <a:xfrm>
            <a:off x="3264789" y="4316984"/>
            <a:ext cx="401955" cy="346710"/>
          </a:xfrm>
          <a:prstGeom prst="rect">
            <a:avLst/>
          </a:prstGeom>
        </p:spPr>
        <p:txBody>
          <a:bodyPr vert="horz" wrap="square" lIns="0" tIns="12700" rIns="0" bIns="0" rtlCol="0">
            <a:spAutoFit/>
          </a:bodyPr>
          <a:lstStyle/>
          <a:p>
            <a:pPr marL="32384">
              <a:lnSpc>
                <a:spcPts val="1620"/>
              </a:lnSpc>
              <a:spcBef>
                <a:spcPts val="100"/>
              </a:spcBef>
            </a:pPr>
            <a:r>
              <a:rPr sz="1400" b="1" spc="-25" dirty="0">
                <a:solidFill>
                  <a:srgbClr val="404040"/>
                </a:solidFill>
                <a:latin typeface="Arial"/>
                <a:cs typeface="Arial"/>
              </a:rPr>
              <a:t>76%</a:t>
            </a:r>
            <a:endParaRPr sz="1400">
              <a:latin typeface="Arial"/>
              <a:cs typeface="Arial"/>
            </a:endParaRPr>
          </a:p>
          <a:p>
            <a:pPr marL="12700">
              <a:lnSpc>
                <a:spcPts val="900"/>
              </a:lnSpc>
            </a:pPr>
            <a:r>
              <a:rPr sz="800" spc="-10" dirty="0">
                <a:solidFill>
                  <a:srgbClr val="5C5B5A"/>
                </a:solidFill>
                <a:latin typeface="Arial"/>
                <a:cs typeface="Arial"/>
              </a:rPr>
              <a:t>(+/-</a:t>
            </a:r>
            <a:r>
              <a:rPr sz="800" spc="-20" dirty="0">
                <a:solidFill>
                  <a:srgbClr val="5C5B5A"/>
                </a:solidFill>
                <a:latin typeface="Arial"/>
                <a:cs typeface="Arial"/>
              </a:rPr>
              <a:t>0pp)</a:t>
            </a:r>
            <a:endParaRPr sz="800">
              <a:latin typeface="Arial"/>
              <a:cs typeface="Arial"/>
            </a:endParaRPr>
          </a:p>
        </p:txBody>
      </p:sp>
      <p:sp>
        <p:nvSpPr>
          <p:cNvPr id="21" name="object 21"/>
          <p:cNvSpPr/>
          <p:nvPr/>
        </p:nvSpPr>
        <p:spPr>
          <a:xfrm>
            <a:off x="5918708" y="2003463"/>
            <a:ext cx="4209415" cy="593725"/>
          </a:xfrm>
          <a:custGeom>
            <a:avLst/>
            <a:gdLst/>
            <a:ahLst/>
            <a:cxnLst/>
            <a:rect l="l" t="t" r="r" b="b"/>
            <a:pathLst>
              <a:path w="4209415" h="593725">
                <a:moveTo>
                  <a:pt x="0" y="593559"/>
                </a:moveTo>
                <a:lnTo>
                  <a:pt x="4209415" y="593559"/>
                </a:lnTo>
                <a:lnTo>
                  <a:pt x="4209415" y="0"/>
                </a:lnTo>
                <a:lnTo>
                  <a:pt x="0" y="0"/>
                </a:lnTo>
                <a:lnTo>
                  <a:pt x="0" y="593559"/>
                </a:lnTo>
                <a:close/>
              </a:path>
            </a:pathLst>
          </a:custGeom>
          <a:ln w="9525">
            <a:solidFill>
              <a:srgbClr val="5C5B5A"/>
            </a:solidFill>
          </a:ln>
        </p:spPr>
        <p:txBody>
          <a:bodyPr wrap="square" lIns="0" tIns="0" rIns="0" bIns="0" rtlCol="0"/>
          <a:lstStyle/>
          <a:p>
            <a:endParaRPr/>
          </a:p>
        </p:txBody>
      </p:sp>
      <p:sp>
        <p:nvSpPr>
          <p:cNvPr id="22" name="object 22"/>
          <p:cNvSpPr txBox="1"/>
          <p:nvPr/>
        </p:nvSpPr>
        <p:spPr>
          <a:xfrm>
            <a:off x="5918708" y="2003463"/>
            <a:ext cx="4209415" cy="593725"/>
          </a:xfrm>
          <a:prstGeom prst="rect">
            <a:avLst/>
          </a:prstGeom>
          <a:solidFill>
            <a:srgbClr val="5C5B5A">
              <a:alpha val="21174"/>
            </a:srgbClr>
          </a:solidFill>
        </p:spPr>
        <p:txBody>
          <a:bodyPr vert="horz" wrap="square" lIns="0" tIns="17780" rIns="0" bIns="0" rtlCol="0">
            <a:spAutoFit/>
          </a:bodyPr>
          <a:lstStyle/>
          <a:p>
            <a:pPr marL="322580" marR="160020" indent="-152400">
              <a:lnSpc>
                <a:spcPct val="100000"/>
              </a:lnSpc>
              <a:spcBef>
                <a:spcPts val="140"/>
              </a:spcBef>
            </a:pPr>
            <a:r>
              <a:rPr sz="1200" b="1" dirty="0">
                <a:solidFill>
                  <a:srgbClr val="5C5B5A"/>
                </a:solidFill>
                <a:latin typeface="Arial"/>
                <a:cs typeface="Arial"/>
              </a:rPr>
              <a:t>Respondents</a:t>
            </a:r>
            <a:r>
              <a:rPr sz="1200" b="1" spc="-30" dirty="0">
                <a:solidFill>
                  <a:srgbClr val="5C5B5A"/>
                </a:solidFill>
                <a:latin typeface="Arial"/>
                <a:cs typeface="Arial"/>
              </a:rPr>
              <a:t> </a:t>
            </a:r>
            <a:r>
              <a:rPr sz="1200" b="1" dirty="0">
                <a:solidFill>
                  <a:srgbClr val="5C5B5A"/>
                </a:solidFill>
                <a:latin typeface="Arial"/>
                <a:cs typeface="Arial"/>
              </a:rPr>
              <a:t>most</a:t>
            </a:r>
            <a:r>
              <a:rPr sz="1200" b="1" spc="-20" dirty="0">
                <a:solidFill>
                  <a:srgbClr val="5C5B5A"/>
                </a:solidFill>
                <a:latin typeface="Arial"/>
                <a:cs typeface="Arial"/>
              </a:rPr>
              <a:t> </a:t>
            </a:r>
            <a:r>
              <a:rPr sz="1200" b="1" dirty="0">
                <a:solidFill>
                  <a:srgbClr val="5C5B5A"/>
                </a:solidFill>
                <a:latin typeface="Arial"/>
                <a:cs typeface="Arial"/>
              </a:rPr>
              <a:t>likely</a:t>
            </a:r>
            <a:r>
              <a:rPr sz="1200" b="1" spc="-45" dirty="0">
                <a:solidFill>
                  <a:srgbClr val="5C5B5A"/>
                </a:solidFill>
                <a:latin typeface="Arial"/>
                <a:cs typeface="Arial"/>
              </a:rPr>
              <a:t> </a:t>
            </a:r>
            <a:r>
              <a:rPr sz="1200" b="1" dirty="0">
                <a:solidFill>
                  <a:srgbClr val="5C5B5A"/>
                </a:solidFill>
                <a:latin typeface="Arial"/>
                <a:cs typeface="Arial"/>
              </a:rPr>
              <a:t>to</a:t>
            </a:r>
            <a:r>
              <a:rPr sz="1200" b="1" spc="-15" dirty="0">
                <a:solidFill>
                  <a:srgbClr val="5C5B5A"/>
                </a:solidFill>
                <a:latin typeface="Arial"/>
                <a:cs typeface="Arial"/>
              </a:rPr>
              <a:t> </a:t>
            </a:r>
            <a:r>
              <a:rPr sz="1200" b="1" dirty="0">
                <a:solidFill>
                  <a:srgbClr val="5C5B5A"/>
                </a:solidFill>
                <a:latin typeface="Arial"/>
                <a:cs typeface="Arial"/>
              </a:rPr>
              <a:t>have</a:t>
            </a:r>
            <a:r>
              <a:rPr sz="1200" b="1" spc="-25" dirty="0">
                <a:solidFill>
                  <a:srgbClr val="5C5B5A"/>
                </a:solidFill>
                <a:latin typeface="Arial"/>
                <a:cs typeface="Arial"/>
              </a:rPr>
              <a:t> </a:t>
            </a:r>
            <a:r>
              <a:rPr sz="1200" b="1" dirty="0">
                <a:solidFill>
                  <a:srgbClr val="5C5B5A"/>
                </a:solidFill>
                <a:latin typeface="Arial"/>
                <a:cs typeface="Arial"/>
              </a:rPr>
              <a:t>a</a:t>
            </a:r>
            <a:r>
              <a:rPr sz="1200" b="1" spc="-15" dirty="0">
                <a:solidFill>
                  <a:srgbClr val="5C5B5A"/>
                </a:solidFill>
                <a:latin typeface="Arial"/>
                <a:cs typeface="Arial"/>
              </a:rPr>
              <a:t> </a:t>
            </a:r>
            <a:r>
              <a:rPr sz="1200" b="1" dirty="0">
                <a:solidFill>
                  <a:srgbClr val="5C5B5A"/>
                </a:solidFill>
                <a:latin typeface="Arial"/>
                <a:cs typeface="Arial"/>
              </a:rPr>
              <a:t>job</a:t>
            </a:r>
            <a:r>
              <a:rPr sz="1200" b="1" spc="-5" dirty="0">
                <a:solidFill>
                  <a:srgbClr val="5C5B5A"/>
                </a:solidFill>
                <a:latin typeface="Arial"/>
                <a:cs typeface="Arial"/>
              </a:rPr>
              <a:t> </a:t>
            </a:r>
            <a:r>
              <a:rPr sz="1200" b="1" dirty="0">
                <a:solidFill>
                  <a:srgbClr val="5C5B5A"/>
                </a:solidFill>
                <a:latin typeface="Arial"/>
                <a:cs typeface="Arial"/>
              </a:rPr>
              <a:t>that</a:t>
            </a:r>
            <a:r>
              <a:rPr sz="1200" b="1" spc="-25" dirty="0">
                <a:solidFill>
                  <a:srgbClr val="5C5B5A"/>
                </a:solidFill>
                <a:latin typeface="Arial"/>
                <a:cs typeface="Arial"/>
              </a:rPr>
              <a:t> </a:t>
            </a:r>
            <a:r>
              <a:rPr sz="1200" b="1" spc="-10" dirty="0">
                <a:solidFill>
                  <a:srgbClr val="5C5B5A"/>
                </a:solidFill>
                <a:latin typeface="Arial"/>
                <a:cs typeface="Arial"/>
              </a:rPr>
              <a:t>frequently </a:t>
            </a:r>
            <a:r>
              <a:rPr sz="1200" b="1" dirty="0">
                <a:solidFill>
                  <a:srgbClr val="5C5B5A"/>
                </a:solidFill>
                <a:latin typeface="Arial"/>
                <a:cs typeface="Arial"/>
              </a:rPr>
              <a:t>involves</a:t>
            </a:r>
            <a:r>
              <a:rPr sz="1200" b="1" spc="-5" dirty="0">
                <a:solidFill>
                  <a:srgbClr val="5C5B5A"/>
                </a:solidFill>
                <a:latin typeface="Arial"/>
                <a:cs typeface="Arial"/>
              </a:rPr>
              <a:t> </a:t>
            </a:r>
            <a:r>
              <a:rPr sz="1200" b="1" dirty="0">
                <a:solidFill>
                  <a:srgbClr val="5C5B5A"/>
                </a:solidFill>
                <a:latin typeface="Arial"/>
                <a:cs typeface="Arial"/>
              </a:rPr>
              <a:t>high</a:t>
            </a:r>
            <a:r>
              <a:rPr sz="1200" b="1" spc="-15" dirty="0">
                <a:solidFill>
                  <a:srgbClr val="5C5B5A"/>
                </a:solidFill>
                <a:latin typeface="Arial"/>
                <a:cs typeface="Arial"/>
              </a:rPr>
              <a:t> </a:t>
            </a:r>
            <a:r>
              <a:rPr sz="1200" b="1" dirty="0">
                <a:solidFill>
                  <a:srgbClr val="5C5B5A"/>
                </a:solidFill>
                <a:latin typeface="Arial"/>
                <a:cs typeface="Arial"/>
              </a:rPr>
              <a:t>levels</a:t>
            </a:r>
            <a:r>
              <a:rPr sz="1200" b="1" spc="-40" dirty="0">
                <a:solidFill>
                  <a:srgbClr val="5C5B5A"/>
                </a:solidFill>
                <a:latin typeface="Arial"/>
                <a:cs typeface="Arial"/>
              </a:rPr>
              <a:t> </a:t>
            </a:r>
            <a:r>
              <a:rPr sz="1200" b="1" dirty="0">
                <a:solidFill>
                  <a:srgbClr val="5C5B5A"/>
                </a:solidFill>
                <a:latin typeface="Arial"/>
                <a:cs typeface="Arial"/>
              </a:rPr>
              <a:t>of</a:t>
            </a:r>
            <a:r>
              <a:rPr sz="1200" b="1" spc="-25" dirty="0">
                <a:solidFill>
                  <a:srgbClr val="5C5B5A"/>
                </a:solidFill>
                <a:latin typeface="Arial"/>
                <a:cs typeface="Arial"/>
              </a:rPr>
              <a:t> </a:t>
            </a:r>
            <a:r>
              <a:rPr sz="1200" b="1" dirty="0">
                <a:solidFill>
                  <a:srgbClr val="5C5B5A"/>
                </a:solidFill>
                <a:latin typeface="Arial"/>
                <a:cs typeface="Arial"/>
              </a:rPr>
              <a:t>stress</a:t>
            </a:r>
            <a:r>
              <a:rPr sz="1200" b="1" spc="-60" dirty="0">
                <a:solidFill>
                  <a:srgbClr val="5C5B5A"/>
                </a:solidFill>
                <a:latin typeface="Arial"/>
                <a:cs typeface="Arial"/>
              </a:rPr>
              <a:t> </a:t>
            </a:r>
            <a:r>
              <a:rPr sz="1200" b="1" dirty="0">
                <a:solidFill>
                  <a:srgbClr val="5C5B5A"/>
                </a:solidFill>
                <a:latin typeface="Arial"/>
                <a:cs typeface="Arial"/>
              </a:rPr>
              <a:t>or</a:t>
            </a:r>
            <a:r>
              <a:rPr sz="1200" b="1" spc="-30" dirty="0">
                <a:solidFill>
                  <a:srgbClr val="5C5B5A"/>
                </a:solidFill>
                <a:latin typeface="Arial"/>
                <a:cs typeface="Arial"/>
              </a:rPr>
              <a:t> </a:t>
            </a:r>
            <a:r>
              <a:rPr sz="1200" b="1" dirty="0">
                <a:solidFill>
                  <a:srgbClr val="5C5B5A"/>
                </a:solidFill>
                <a:latin typeface="Arial"/>
                <a:cs typeface="Arial"/>
              </a:rPr>
              <a:t>pressure</a:t>
            </a:r>
            <a:r>
              <a:rPr sz="1200" b="1" spc="-55" dirty="0">
                <a:solidFill>
                  <a:srgbClr val="5C5B5A"/>
                </a:solidFill>
                <a:latin typeface="Arial"/>
                <a:cs typeface="Arial"/>
              </a:rPr>
              <a:t> </a:t>
            </a:r>
            <a:r>
              <a:rPr sz="1200" b="1" dirty="0">
                <a:solidFill>
                  <a:srgbClr val="5C5B5A"/>
                </a:solidFill>
                <a:latin typeface="Arial"/>
                <a:cs typeface="Arial"/>
              </a:rPr>
              <a:t>at</a:t>
            </a:r>
            <a:r>
              <a:rPr sz="1200" b="1" spc="-40" dirty="0">
                <a:solidFill>
                  <a:srgbClr val="5C5B5A"/>
                </a:solidFill>
                <a:latin typeface="Arial"/>
                <a:cs typeface="Arial"/>
              </a:rPr>
              <a:t> </a:t>
            </a:r>
            <a:r>
              <a:rPr sz="1200" b="1" spc="-10" dirty="0">
                <a:solidFill>
                  <a:srgbClr val="5C5B5A"/>
                </a:solidFill>
                <a:latin typeface="Arial"/>
                <a:cs typeface="Arial"/>
              </a:rPr>
              <a:t>least </a:t>
            </a:r>
            <a:r>
              <a:rPr sz="1200" b="1" dirty="0">
                <a:solidFill>
                  <a:srgbClr val="5C5B5A"/>
                </a:solidFill>
                <a:latin typeface="Arial"/>
                <a:cs typeface="Arial"/>
              </a:rPr>
              <a:t>sometimes,</a:t>
            </a:r>
            <a:r>
              <a:rPr sz="1200" b="1" spc="-55" dirty="0">
                <a:solidFill>
                  <a:srgbClr val="5C5B5A"/>
                </a:solidFill>
                <a:latin typeface="Arial"/>
                <a:cs typeface="Arial"/>
              </a:rPr>
              <a:t> </a:t>
            </a:r>
            <a:r>
              <a:rPr sz="1200" b="1" dirty="0">
                <a:solidFill>
                  <a:srgbClr val="5C5B5A"/>
                </a:solidFill>
                <a:latin typeface="Arial"/>
                <a:cs typeface="Arial"/>
              </a:rPr>
              <a:t>compared</a:t>
            </a:r>
            <a:r>
              <a:rPr sz="1200" b="1" spc="-40" dirty="0">
                <a:solidFill>
                  <a:srgbClr val="5C5B5A"/>
                </a:solidFill>
                <a:latin typeface="Arial"/>
                <a:cs typeface="Arial"/>
              </a:rPr>
              <a:t> </a:t>
            </a:r>
            <a:r>
              <a:rPr sz="1200" b="1" dirty="0">
                <a:solidFill>
                  <a:srgbClr val="5C5B5A"/>
                </a:solidFill>
                <a:latin typeface="Arial"/>
                <a:cs typeface="Arial"/>
              </a:rPr>
              <a:t>to</a:t>
            </a:r>
            <a:r>
              <a:rPr sz="1200" b="1" spc="-10" dirty="0">
                <a:solidFill>
                  <a:srgbClr val="5C5B5A"/>
                </a:solidFill>
                <a:latin typeface="Arial"/>
                <a:cs typeface="Arial"/>
              </a:rPr>
              <a:t> </a:t>
            </a:r>
            <a:r>
              <a:rPr sz="1200" b="1" dirty="0">
                <a:solidFill>
                  <a:srgbClr val="5C5B5A"/>
                </a:solidFill>
                <a:latin typeface="Arial"/>
                <a:cs typeface="Arial"/>
              </a:rPr>
              <a:t>76%</a:t>
            </a:r>
            <a:r>
              <a:rPr sz="1200" b="1" spc="-45" dirty="0">
                <a:solidFill>
                  <a:srgbClr val="5C5B5A"/>
                </a:solidFill>
                <a:latin typeface="Arial"/>
                <a:cs typeface="Arial"/>
              </a:rPr>
              <a:t> </a:t>
            </a:r>
            <a:r>
              <a:rPr sz="1200" b="1" dirty="0">
                <a:solidFill>
                  <a:srgbClr val="5C5B5A"/>
                </a:solidFill>
                <a:latin typeface="Arial"/>
                <a:cs typeface="Arial"/>
              </a:rPr>
              <a:t>of</a:t>
            </a:r>
            <a:r>
              <a:rPr sz="1200" b="1" spc="-10" dirty="0">
                <a:solidFill>
                  <a:srgbClr val="5C5B5A"/>
                </a:solidFill>
                <a:latin typeface="Arial"/>
                <a:cs typeface="Arial"/>
              </a:rPr>
              <a:t> </a:t>
            </a:r>
            <a:r>
              <a:rPr sz="1200" b="1" dirty="0">
                <a:solidFill>
                  <a:srgbClr val="5C5B5A"/>
                </a:solidFill>
                <a:latin typeface="Arial"/>
                <a:cs typeface="Arial"/>
              </a:rPr>
              <a:t>the</a:t>
            </a:r>
            <a:r>
              <a:rPr sz="1200" b="1" spc="-20" dirty="0">
                <a:solidFill>
                  <a:srgbClr val="5C5B5A"/>
                </a:solidFill>
                <a:latin typeface="Arial"/>
                <a:cs typeface="Arial"/>
              </a:rPr>
              <a:t> </a:t>
            </a:r>
            <a:r>
              <a:rPr sz="1200" b="1" dirty="0">
                <a:solidFill>
                  <a:srgbClr val="5C5B5A"/>
                </a:solidFill>
                <a:latin typeface="Arial"/>
                <a:cs typeface="Arial"/>
              </a:rPr>
              <a:t>GM</a:t>
            </a:r>
            <a:r>
              <a:rPr sz="1200" b="1" spc="-10" dirty="0">
                <a:solidFill>
                  <a:srgbClr val="5C5B5A"/>
                </a:solidFill>
                <a:latin typeface="Arial"/>
                <a:cs typeface="Arial"/>
              </a:rPr>
              <a:t> average:</a:t>
            </a:r>
            <a:endParaRPr sz="1200">
              <a:latin typeface="Arial"/>
              <a:cs typeface="Arial"/>
            </a:endParaRPr>
          </a:p>
        </p:txBody>
      </p:sp>
      <p:sp>
        <p:nvSpPr>
          <p:cNvPr id="23" name="object 23"/>
          <p:cNvSpPr/>
          <p:nvPr/>
        </p:nvSpPr>
        <p:spPr>
          <a:xfrm>
            <a:off x="5918708" y="2607055"/>
            <a:ext cx="4209415" cy="1727835"/>
          </a:xfrm>
          <a:custGeom>
            <a:avLst/>
            <a:gdLst/>
            <a:ahLst/>
            <a:cxnLst/>
            <a:rect l="l" t="t" r="r" b="b"/>
            <a:pathLst>
              <a:path w="4209415" h="1727835">
                <a:moveTo>
                  <a:pt x="0" y="1727708"/>
                </a:moveTo>
                <a:lnTo>
                  <a:pt x="4209415" y="1727708"/>
                </a:lnTo>
                <a:lnTo>
                  <a:pt x="4209415" y="0"/>
                </a:lnTo>
                <a:lnTo>
                  <a:pt x="0" y="0"/>
                </a:lnTo>
                <a:lnTo>
                  <a:pt x="0" y="1727708"/>
                </a:lnTo>
                <a:close/>
              </a:path>
            </a:pathLst>
          </a:custGeom>
          <a:ln w="9525">
            <a:solidFill>
              <a:srgbClr val="5C5B5A"/>
            </a:solidFill>
          </a:ln>
        </p:spPr>
        <p:txBody>
          <a:bodyPr wrap="square" lIns="0" tIns="0" rIns="0" bIns="0" rtlCol="0"/>
          <a:lstStyle/>
          <a:p>
            <a:endParaRPr/>
          </a:p>
        </p:txBody>
      </p:sp>
      <p:sp>
        <p:nvSpPr>
          <p:cNvPr id="24" name="object 24"/>
          <p:cNvSpPr txBox="1"/>
          <p:nvPr/>
        </p:nvSpPr>
        <p:spPr>
          <a:xfrm>
            <a:off x="5923470" y="2662173"/>
            <a:ext cx="4199890" cy="1501140"/>
          </a:xfrm>
          <a:prstGeom prst="rect">
            <a:avLst/>
          </a:prstGeom>
        </p:spPr>
        <p:txBody>
          <a:bodyPr vert="horz" wrap="square" lIns="0" tIns="33020" rIns="0" bIns="0" rtlCol="0">
            <a:spAutoFit/>
          </a:bodyPr>
          <a:lstStyle/>
          <a:p>
            <a:pPr marL="314325" marR="202565" indent="-228600">
              <a:lnSpc>
                <a:spcPts val="1300"/>
              </a:lnSpc>
              <a:spcBef>
                <a:spcPts val="260"/>
              </a:spcBef>
              <a:buChar char="•"/>
              <a:tabLst>
                <a:tab pos="31432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disagree</a:t>
            </a:r>
            <a:r>
              <a:rPr sz="1200" spc="-45"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dirty="0">
                <a:solidFill>
                  <a:srgbClr val="5C5B5A"/>
                </a:solidFill>
                <a:latin typeface="Arial"/>
                <a:cs typeface="Arial"/>
              </a:rPr>
              <a:t>knowing</a:t>
            </a:r>
            <a:r>
              <a:rPr sz="1200" spc="-30" dirty="0">
                <a:solidFill>
                  <a:srgbClr val="5C5B5A"/>
                </a:solidFill>
                <a:latin typeface="Arial"/>
                <a:cs typeface="Arial"/>
              </a:rPr>
              <a:t> </a:t>
            </a:r>
            <a:r>
              <a:rPr sz="1200" dirty="0">
                <a:solidFill>
                  <a:srgbClr val="5C5B5A"/>
                </a:solidFill>
                <a:latin typeface="Arial"/>
                <a:cs typeface="Arial"/>
              </a:rPr>
              <a:t>enough</a:t>
            </a:r>
            <a:r>
              <a:rPr sz="1200" spc="-60"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spc="-25" dirty="0">
                <a:solidFill>
                  <a:srgbClr val="5C5B5A"/>
                </a:solidFill>
                <a:latin typeface="Arial"/>
                <a:cs typeface="Arial"/>
              </a:rPr>
              <a:t>own </a:t>
            </a:r>
            <a:r>
              <a:rPr sz="1200" dirty="0">
                <a:solidFill>
                  <a:srgbClr val="5C5B5A"/>
                </a:solidFill>
                <a:latin typeface="Arial"/>
                <a:cs typeface="Arial"/>
              </a:rPr>
              <a:t>health</a:t>
            </a:r>
            <a:r>
              <a:rPr sz="1200" spc="-50" dirty="0">
                <a:solidFill>
                  <a:srgbClr val="5C5B5A"/>
                </a:solidFill>
                <a:latin typeface="Arial"/>
                <a:cs typeface="Arial"/>
              </a:rPr>
              <a:t> </a:t>
            </a:r>
            <a:r>
              <a:rPr sz="1200" spc="-10" dirty="0">
                <a:solidFill>
                  <a:srgbClr val="5C5B5A"/>
                </a:solidFill>
                <a:latin typeface="Arial"/>
                <a:cs typeface="Arial"/>
              </a:rPr>
              <a:t>(88%)</a:t>
            </a:r>
            <a:endParaRPr sz="1200">
              <a:latin typeface="Arial"/>
              <a:cs typeface="Arial"/>
            </a:endParaRPr>
          </a:p>
          <a:p>
            <a:pPr marL="314325" indent="-228600">
              <a:lnSpc>
                <a:spcPct val="100000"/>
              </a:lnSpc>
              <a:spcBef>
                <a:spcPts val="430"/>
              </a:spcBef>
              <a:buChar char="•"/>
              <a:tabLst>
                <a:tab pos="31432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have</a:t>
            </a:r>
            <a:r>
              <a:rPr sz="1200" spc="-35" dirty="0">
                <a:solidFill>
                  <a:srgbClr val="5C5B5A"/>
                </a:solidFill>
                <a:latin typeface="Arial"/>
                <a:cs typeface="Arial"/>
              </a:rPr>
              <a:t> </a:t>
            </a:r>
            <a:r>
              <a:rPr sz="1200" dirty="0">
                <a:solidFill>
                  <a:srgbClr val="5C5B5A"/>
                </a:solidFill>
                <a:latin typeface="Arial"/>
                <a:cs typeface="Arial"/>
              </a:rPr>
              <a:t>difficulty</a:t>
            </a:r>
            <a:r>
              <a:rPr sz="1200" spc="-50" dirty="0">
                <a:solidFill>
                  <a:srgbClr val="5C5B5A"/>
                </a:solidFill>
                <a:latin typeface="Arial"/>
                <a:cs typeface="Arial"/>
              </a:rPr>
              <a:t> </a:t>
            </a:r>
            <a:r>
              <a:rPr sz="1200" dirty="0">
                <a:solidFill>
                  <a:srgbClr val="5C5B5A"/>
                </a:solidFill>
                <a:latin typeface="Arial"/>
                <a:cs typeface="Arial"/>
              </a:rPr>
              <a:t>affording</a:t>
            </a:r>
            <a:r>
              <a:rPr sz="1200" spc="-6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rent</a:t>
            </a:r>
            <a:r>
              <a:rPr sz="1200" spc="-25" dirty="0">
                <a:solidFill>
                  <a:srgbClr val="5C5B5A"/>
                </a:solidFill>
                <a:latin typeface="Arial"/>
                <a:cs typeface="Arial"/>
              </a:rPr>
              <a:t> </a:t>
            </a:r>
            <a:r>
              <a:rPr sz="1200" spc="-20" dirty="0">
                <a:solidFill>
                  <a:srgbClr val="5C5B5A"/>
                </a:solidFill>
                <a:latin typeface="Arial"/>
                <a:cs typeface="Arial"/>
              </a:rPr>
              <a:t>(83%)</a:t>
            </a:r>
            <a:endParaRPr sz="1200">
              <a:latin typeface="Arial"/>
              <a:cs typeface="Arial"/>
            </a:endParaRPr>
          </a:p>
          <a:p>
            <a:pPr marL="314325" indent="-228600">
              <a:lnSpc>
                <a:spcPts val="1370"/>
              </a:lnSpc>
              <a:spcBef>
                <a:spcPts val="455"/>
              </a:spcBef>
              <a:buChar char="•"/>
              <a:tabLst>
                <a:tab pos="31432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household</a:t>
            </a:r>
            <a:r>
              <a:rPr sz="1200" spc="-55" dirty="0">
                <a:solidFill>
                  <a:srgbClr val="5C5B5A"/>
                </a:solidFill>
                <a:latin typeface="Arial"/>
                <a:cs typeface="Arial"/>
              </a:rPr>
              <a:t> </a:t>
            </a:r>
            <a:r>
              <a:rPr sz="1200" dirty="0">
                <a:solidFill>
                  <a:srgbClr val="5C5B5A"/>
                </a:solidFill>
                <a:latin typeface="Arial"/>
                <a:cs typeface="Arial"/>
              </a:rPr>
              <a:t>income</a:t>
            </a:r>
            <a:r>
              <a:rPr sz="1200" spc="-45" dirty="0">
                <a:solidFill>
                  <a:srgbClr val="5C5B5A"/>
                </a:solidFill>
                <a:latin typeface="Arial"/>
                <a:cs typeface="Arial"/>
              </a:rPr>
              <a:t> </a:t>
            </a:r>
            <a:r>
              <a:rPr sz="1200" dirty="0">
                <a:solidFill>
                  <a:srgbClr val="5C5B5A"/>
                </a:solidFill>
                <a:latin typeface="Arial"/>
                <a:cs typeface="Arial"/>
              </a:rPr>
              <a:t>of</a:t>
            </a:r>
            <a:r>
              <a:rPr sz="1200" spc="-10" dirty="0">
                <a:solidFill>
                  <a:srgbClr val="5C5B5A"/>
                </a:solidFill>
                <a:latin typeface="Arial"/>
                <a:cs typeface="Arial"/>
              </a:rPr>
              <a:t> </a:t>
            </a:r>
            <a:r>
              <a:rPr sz="1200" dirty="0">
                <a:solidFill>
                  <a:srgbClr val="5C5B5A"/>
                </a:solidFill>
                <a:latin typeface="Arial"/>
                <a:cs typeface="Arial"/>
              </a:rPr>
              <a:t>£36,400</a:t>
            </a:r>
            <a:r>
              <a:rPr sz="1200" spc="-5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spc="-10" dirty="0">
                <a:solidFill>
                  <a:srgbClr val="5C5B5A"/>
                </a:solidFill>
                <a:latin typeface="Arial"/>
                <a:cs typeface="Arial"/>
              </a:rPr>
              <a:t>£51,999</a:t>
            </a:r>
            <a:endParaRPr sz="1200">
              <a:latin typeface="Arial"/>
              <a:cs typeface="Arial"/>
            </a:endParaRPr>
          </a:p>
          <a:p>
            <a:pPr marL="314325">
              <a:lnSpc>
                <a:spcPts val="1370"/>
              </a:lnSpc>
            </a:pPr>
            <a:r>
              <a:rPr sz="1200" dirty="0">
                <a:solidFill>
                  <a:srgbClr val="5C5B5A"/>
                </a:solidFill>
                <a:latin typeface="Arial"/>
                <a:cs typeface="Arial"/>
              </a:rPr>
              <a:t>per</a:t>
            </a:r>
            <a:r>
              <a:rPr sz="1200" spc="-25" dirty="0">
                <a:solidFill>
                  <a:srgbClr val="5C5B5A"/>
                </a:solidFill>
                <a:latin typeface="Arial"/>
                <a:cs typeface="Arial"/>
              </a:rPr>
              <a:t> </a:t>
            </a:r>
            <a:r>
              <a:rPr sz="1200" dirty="0">
                <a:solidFill>
                  <a:srgbClr val="5C5B5A"/>
                </a:solidFill>
                <a:latin typeface="Arial"/>
                <a:cs typeface="Arial"/>
              </a:rPr>
              <a:t>year</a:t>
            </a:r>
            <a:r>
              <a:rPr sz="1200" spc="-10" dirty="0">
                <a:solidFill>
                  <a:srgbClr val="5C5B5A"/>
                </a:solidFill>
                <a:latin typeface="Arial"/>
                <a:cs typeface="Arial"/>
              </a:rPr>
              <a:t> (82%)</a:t>
            </a:r>
            <a:endParaRPr sz="1200">
              <a:latin typeface="Arial"/>
              <a:cs typeface="Arial"/>
            </a:endParaRPr>
          </a:p>
          <a:p>
            <a:pPr marL="314325" indent="-228600">
              <a:lnSpc>
                <a:spcPct val="100000"/>
              </a:lnSpc>
              <a:spcBef>
                <a:spcPts val="459"/>
              </a:spcBef>
              <a:buChar char="•"/>
              <a:tabLst>
                <a:tab pos="31432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high</a:t>
            </a:r>
            <a:r>
              <a:rPr sz="1200" spc="-25" dirty="0">
                <a:solidFill>
                  <a:srgbClr val="5C5B5A"/>
                </a:solidFill>
                <a:latin typeface="Arial"/>
                <a:cs typeface="Arial"/>
              </a:rPr>
              <a:t> </a:t>
            </a:r>
            <a:r>
              <a:rPr sz="1200" dirty="0">
                <a:solidFill>
                  <a:srgbClr val="5C5B5A"/>
                </a:solidFill>
                <a:latin typeface="Arial"/>
                <a:cs typeface="Arial"/>
              </a:rPr>
              <a:t>levels</a:t>
            </a:r>
            <a:r>
              <a:rPr sz="1200" spc="-2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anxiety</a:t>
            </a:r>
            <a:r>
              <a:rPr sz="1200" spc="-25" dirty="0">
                <a:solidFill>
                  <a:srgbClr val="5C5B5A"/>
                </a:solidFill>
                <a:latin typeface="Arial"/>
                <a:cs typeface="Arial"/>
              </a:rPr>
              <a:t> </a:t>
            </a:r>
            <a:r>
              <a:rPr sz="1200" spc="-20" dirty="0">
                <a:solidFill>
                  <a:srgbClr val="5C5B5A"/>
                </a:solidFill>
                <a:latin typeface="Arial"/>
                <a:cs typeface="Arial"/>
              </a:rPr>
              <a:t>(81%)</a:t>
            </a:r>
            <a:endParaRPr sz="1200">
              <a:latin typeface="Arial"/>
              <a:cs typeface="Arial"/>
            </a:endParaRPr>
          </a:p>
          <a:p>
            <a:pPr marL="314325" indent="-228600">
              <a:lnSpc>
                <a:spcPct val="100000"/>
              </a:lnSpc>
              <a:spcBef>
                <a:spcPts val="455"/>
              </a:spcBef>
              <a:buChar char="•"/>
              <a:tabLst>
                <a:tab pos="31432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aged</a:t>
            </a:r>
            <a:r>
              <a:rPr sz="1200" spc="-25" dirty="0">
                <a:solidFill>
                  <a:srgbClr val="5C5B5A"/>
                </a:solidFill>
                <a:latin typeface="Arial"/>
                <a:cs typeface="Arial"/>
              </a:rPr>
              <a:t> </a:t>
            </a:r>
            <a:r>
              <a:rPr sz="1200" dirty="0">
                <a:solidFill>
                  <a:srgbClr val="5C5B5A"/>
                </a:solidFill>
                <a:latin typeface="Arial"/>
                <a:cs typeface="Arial"/>
              </a:rPr>
              <a:t>16-64</a:t>
            </a:r>
            <a:r>
              <a:rPr sz="1200" spc="-35" dirty="0">
                <a:solidFill>
                  <a:srgbClr val="5C5B5A"/>
                </a:solidFill>
                <a:latin typeface="Arial"/>
                <a:cs typeface="Arial"/>
              </a:rPr>
              <a:t> </a:t>
            </a:r>
            <a:r>
              <a:rPr sz="1200" spc="-20" dirty="0">
                <a:solidFill>
                  <a:srgbClr val="5C5B5A"/>
                </a:solidFill>
                <a:latin typeface="Arial"/>
                <a:cs typeface="Arial"/>
              </a:rPr>
              <a:t>(76%)</a:t>
            </a:r>
            <a:endParaRPr sz="1200">
              <a:latin typeface="Arial"/>
              <a:cs typeface="Arial"/>
            </a:endParaRPr>
          </a:p>
        </p:txBody>
      </p:sp>
      <p:pic>
        <p:nvPicPr>
          <p:cNvPr id="25" name="object 25"/>
          <p:cNvPicPr/>
          <p:nvPr/>
        </p:nvPicPr>
        <p:blipFill>
          <a:blip r:embed="rId4" cstate="print"/>
          <a:stretch>
            <a:fillRect/>
          </a:stretch>
        </p:blipFill>
        <p:spPr>
          <a:xfrm>
            <a:off x="6379209" y="4477384"/>
            <a:ext cx="284353" cy="246506"/>
          </a:xfrm>
          <a:prstGeom prst="rect">
            <a:avLst/>
          </a:prstGeom>
        </p:spPr>
      </p:pic>
      <p:sp>
        <p:nvSpPr>
          <p:cNvPr id="26" name="object 26"/>
          <p:cNvSpPr txBox="1"/>
          <p:nvPr/>
        </p:nvSpPr>
        <p:spPr>
          <a:xfrm>
            <a:off x="6762115" y="4510532"/>
            <a:ext cx="216916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Significantly</a:t>
            </a:r>
            <a:r>
              <a:rPr sz="1100" spc="-20" dirty="0">
                <a:solidFill>
                  <a:srgbClr val="5C5B5A"/>
                </a:solidFill>
                <a:latin typeface="Arial"/>
                <a:cs typeface="Arial"/>
              </a:rPr>
              <a:t> </a:t>
            </a:r>
            <a:r>
              <a:rPr sz="1100" spc="-10" dirty="0">
                <a:solidFill>
                  <a:srgbClr val="5C5B5A"/>
                </a:solidFill>
                <a:latin typeface="Arial"/>
                <a:cs typeface="Arial"/>
              </a:rPr>
              <a:t>higher/lower </a:t>
            </a:r>
            <a:r>
              <a:rPr sz="1100" dirty="0">
                <a:solidFill>
                  <a:srgbClr val="5C5B5A"/>
                </a:solidFill>
                <a:latin typeface="Arial"/>
                <a:cs typeface="Arial"/>
              </a:rPr>
              <a:t>than</a:t>
            </a:r>
            <a:r>
              <a:rPr sz="1100" spc="-30" dirty="0">
                <a:solidFill>
                  <a:srgbClr val="5C5B5A"/>
                </a:solidFill>
                <a:latin typeface="Arial"/>
                <a:cs typeface="Arial"/>
              </a:rPr>
              <a:t> </a:t>
            </a:r>
            <a:r>
              <a:rPr sz="1100" spc="-25" dirty="0">
                <a:solidFill>
                  <a:srgbClr val="5C5B5A"/>
                </a:solidFill>
                <a:latin typeface="Arial"/>
                <a:cs typeface="Arial"/>
              </a:rPr>
              <a:t>S15</a:t>
            </a:r>
            <a:endParaRPr sz="1100">
              <a:latin typeface="Arial"/>
              <a:cs typeface="Arial"/>
            </a:endParaRPr>
          </a:p>
        </p:txBody>
      </p:sp>
      <p:pic>
        <p:nvPicPr>
          <p:cNvPr id="27" name="object 27"/>
          <p:cNvPicPr/>
          <p:nvPr/>
        </p:nvPicPr>
        <p:blipFill>
          <a:blip r:embed="rId5" cstate="print"/>
          <a:stretch>
            <a:fillRect/>
          </a:stretch>
        </p:blipFill>
        <p:spPr>
          <a:xfrm>
            <a:off x="4415813" y="2888520"/>
            <a:ext cx="743053" cy="2095819"/>
          </a:xfrm>
          <a:prstGeom prst="rect">
            <a:avLst/>
          </a:prstGeom>
        </p:spPr>
      </p:pic>
      <p:sp>
        <p:nvSpPr>
          <p:cNvPr id="28" name="object 28"/>
          <p:cNvSpPr txBox="1"/>
          <p:nvPr/>
        </p:nvSpPr>
        <p:spPr>
          <a:xfrm>
            <a:off x="432308" y="6465823"/>
            <a:ext cx="752602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GW2_3.</a:t>
            </a:r>
            <a:r>
              <a:rPr sz="1000" spc="-65" dirty="0">
                <a:solidFill>
                  <a:srgbClr val="7E7E7E"/>
                </a:solidFill>
                <a:latin typeface="Arial"/>
                <a:cs typeface="Arial"/>
              </a:rPr>
              <a:t> </a:t>
            </a:r>
            <a:r>
              <a:rPr sz="1000" dirty="0">
                <a:solidFill>
                  <a:srgbClr val="7E7E7E"/>
                </a:solidFill>
                <a:latin typeface="Arial"/>
                <a:cs typeface="Arial"/>
              </a:rPr>
              <a:t>How</a:t>
            </a:r>
            <a:r>
              <a:rPr sz="1000" spc="-15" dirty="0">
                <a:solidFill>
                  <a:srgbClr val="7E7E7E"/>
                </a:solidFill>
                <a:latin typeface="Arial"/>
                <a:cs typeface="Arial"/>
              </a:rPr>
              <a:t> </a:t>
            </a:r>
            <a:r>
              <a:rPr sz="1000" dirty="0">
                <a:solidFill>
                  <a:srgbClr val="7E7E7E"/>
                </a:solidFill>
                <a:latin typeface="Arial"/>
                <a:cs typeface="Arial"/>
              </a:rPr>
              <a:t>frequently</a:t>
            </a:r>
            <a:r>
              <a:rPr sz="1000" spc="-40" dirty="0">
                <a:solidFill>
                  <a:srgbClr val="7E7E7E"/>
                </a:solidFill>
                <a:latin typeface="Arial"/>
                <a:cs typeface="Arial"/>
              </a:rPr>
              <a:t> </a:t>
            </a:r>
            <a:r>
              <a:rPr sz="1000" dirty="0">
                <a:solidFill>
                  <a:srgbClr val="7E7E7E"/>
                </a:solidFill>
                <a:latin typeface="Arial"/>
                <a:cs typeface="Arial"/>
              </a:rPr>
              <a:t>does</a:t>
            </a:r>
            <a:r>
              <a:rPr sz="1000" spc="-35" dirty="0">
                <a:solidFill>
                  <a:srgbClr val="7E7E7E"/>
                </a:solidFill>
                <a:latin typeface="Arial"/>
                <a:cs typeface="Arial"/>
              </a:rPr>
              <a:t> </a:t>
            </a:r>
            <a:r>
              <a:rPr sz="1000" dirty="0">
                <a:solidFill>
                  <a:srgbClr val="7E7E7E"/>
                </a:solidFill>
                <a:latin typeface="Arial"/>
                <a:cs typeface="Arial"/>
              </a:rPr>
              <a:t>your</a:t>
            </a:r>
            <a:r>
              <a:rPr sz="1000" spc="15" dirty="0">
                <a:solidFill>
                  <a:srgbClr val="7E7E7E"/>
                </a:solidFill>
                <a:latin typeface="Arial"/>
                <a:cs typeface="Arial"/>
              </a:rPr>
              <a:t> </a:t>
            </a:r>
            <a:r>
              <a:rPr sz="1000" dirty="0">
                <a:solidFill>
                  <a:srgbClr val="7E7E7E"/>
                </a:solidFill>
                <a:latin typeface="Arial"/>
                <a:cs typeface="Arial"/>
              </a:rPr>
              <a:t>job</a:t>
            </a:r>
            <a:r>
              <a:rPr sz="1000" spc="-35" dirty="0">
                <a:solidFill>
                  <a:srgbClr val="7E7E7E"/>
                </a:solidFill>
                <a:latin typeface="Arial"/>
                <a:cs typeface="Arial"/>
              </a:rPr>
              <a:t> </a:t>
            </a:r>
            <a:r>
              <a:rPr sz="1000" dirty="0">
                <a:solidFill>
                  <a:srgbClr val="7E7E7E"/>
                </a:solidFill>
                <a:latin typeface="Arial"/>
                <a:cs typeface="Arial"/>
              </a:rPr>
              <a:t>involve</a:t>
            </a:r>
            <a:r>
              <a:rPr sz="1000" spc="-5" dirty="0">
                <a:solidFill>
                  <a:srgbClr val="7E7E7E"/>
                </a:solidFill>
                <a:latin typeface="Arial"/>
                <a:cs typeface="Arial"/>
              </a:rPr>
              <a:t> </a:t>
            </a:r>
            <a:r>
              <a:rPr sz="1000" dirty="0">
                <a:solidFill>
                  <a:srgbClr val="7E7E7E"/>
                </a:solidFill>
                <a:latin typeface="Arial"/>
                <a:cs typeface="Arial"/>
              </a:rPr>
              <a:t>high</a:t>
            </a:r>
            <a:r>
              <a:rPr sz="1000" spc="-30" dirty="0">
                <a:solidFill>
                  <a:srgbClr val="7E7E7E"/>
                </a:solidFill>
                <a:latin typeface="Arial"/>
                <a:cs typeface="Arial"/>
              </a:rPr>
              <a:t> </a:t>
            </a:r>
            <a:r>
              <a:rPr sz="1000" dirty="0">
                <a:solidFill>
                  <a:srgbClr val="7E7E7E"/>
                </a:solidFill>
                <a:latin typeface="Arial"/>
                <a:cs typeface="Arial"/>
              </a:rPr>
              <a:t>levels</a:t>
            </a:r>
            <a:r>
              <a:rPr sz="1000" spc="5" dirty="0">
                <a:solidFill>
                  <a:srgbClr val="7E7E7E"/>
                </a:solidFill>
                <a:latin typeface="Arial"/>
                <a:cs typeface="Arial"/>
              </a:rPr>
              <a:t> </a:t>
            </a:r>
            <a:r>
              <a:rPr sz="1000" dirty="0">
                <a:solidFill>
                  <a:srgbClr val="7E7E7E"/>
                </a:solidFill>
                <a:latin typeface="Arial"/>
                <a:cs typeface="Arial"/>
              </a:rPr>
              <a:t>of</a:t>
            </a:r>
            <a:r>
              <a:rPr sz="1000" spc="-40" dirty="0">
                <a:solidFill>
                  <a:srgbClr val="7E7E7E"/>
                </a:solidFill>
                <a:latin typeface="Arial"/>
                <a:cs typeface="Arial"/>
              </a:rPr>
              <a:t> </a:t>
            </a:r>
            <a:r>
              <a:rPr sz="1000" dirty="0">
                <a:solidFill>
                  <a:srgbClr val="7E7E7E"/>
                </a:solidFill>
                <a:latin typeface="Arial"/>
                <a:cs typeface="Arial"/>
              </a:rPr>
              <a:t>stress</a:t>
            </a:r>
            <a:r>
              <a:rPr sz="1000" spc="-2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pressure?</a:t>
            </a:r>
            <a:r>
              <a:rPr sz="1000" spc="-35"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Those</a:t>
            </a:r>
            <a:r>
              <a:rPr sz="1000" spc="-45" dirty="0">
                <a:solidFill>
                  <a:srgbClr val="7E7E7E"/>
                </a:solidFill>
                <a:latin typeface="Arial"/>
                <a:cs typeface="Arial"/>
              </a:rPr>
              <a:t> </a:t>
            </a:r>
            <a:r>
              <a:rPr sz="1000" dirty="0">
                <a:solidFill>
                  <a:srgbClr val="7E7E7E"/>
                </a:solidFill>
                <a:latin typeface="Arial"/>
                <a:cs typeface="Arial"/>
              </a:rPr>
              <a:t>who</a:t>
            </a:r>
            <a:r>
              <a:rPr sz="1000" spc="-20" dirty="0">
                <a:solidFill>
                  <a:srgbClr val="7E7E7E"/>
                </a:solidFill>
                <a:latin typeface="Arial"/>
                <a:cs typeface="Arial"/>
              </a:rPr>
              <a:t> </a:t>
            </a:r>
            <a:r>
              <a:rPr sz="1000" dirty="0">
                <a:solidFill>
                  <a:srgbClr val="7E7E7E"/>
                </a:solidFill>
                <a:latin typeface="Arial"/>
                <a:cs typeface="Arial"/>
              </a:rPr>
              <a:t>are</a:t>
            </a:r>
            <a:r>
              <a:rPr sz="1000" spc="-25" dirty="0">
                <a:solidFill>
                  <a:srgbClr val="7E7E7E"/>
                </a:solidFill>
                <a:latin typeface="Arial"/>
                <a:cs typeface="Arial"/>
              </a:rPr>
              <a:t> </a:t>
            </a:r>
            <a:r>
              <a:rPr sz="1000" dirty="0">
                <a:solidFill>
                  <a:srgbClr val="7E7E7E"/>
                </a:solidFill>
                <a:latin typeface="Arial"/>
                <a:cs typeface="Arial"/>
              </a:rPr>
              <a:t>employed</a:t>
            </a:r>
            <a:r>
              <a:rPr sz="1000" spc="-20" dirty="0">
                <a:solidFill>
                  <a:srgbClr val="7E7E7E"/>
                </a:solidFill>
                <a:latin typeface="Arial"/>
                <a:cs typeface="Arial"/>
              </a:rPr>
              <a:t> </a:t>
            </a:r>
            <a:r>
              <a:rPr sz="1000" dirty="0">
                <a:solidFill>
                  <a:srgbClr val="7E7E7E"/>
                </a:solidFill>
                <a:latin typeface="Arial"/>
                <a:cs typeface="Arial"/>
              </a:rPr>
              <a:t>S15</a:t>
            </a:r>
            <a:r>
              <a:rPr sz="1000" spc="-20" dirty="0">
                <a:solidFill>
                  <a:srgbClr val="7E7E7E"/>
                </a:solidFill>
                <a:latin typeface="Arial"/>
                <a:cs typeface="Arial"/>
              </a:rPr>
              <a:t> </a:t>
            </a:r>
            <a:r>
              <a:rPr sz="1000" dirty="0">
                <a:solidFill>
                  <a:srgbClr val="7E7E7E"/>
                </a:solidFill>
                <a:latin typeface="Arial"/>
                <a:cs typeface="Arial"/>
              </a:rPr>
              <a:t>(751),</a:t>
            </a:r>
            <a:r>
              <a:rPr sz="1000" spc="-35"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spc="-10" dirty="0">
                <a:solidFill>
                  <a:srgbClr val="7E7E7E"/>
                </a:solidFill>
                <a:latin typeface="Arial"/>
                <a:cs typeface="Arial"/>
              </a:rPr>
              <a:t>(774).</a:t>
            </a:r>
            <a:endParaRPr sz="10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194817"/>
            <a:ext cx="11227435" cy="1123315"/>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On</a:t>
            </a:r>
            <a:r>
              <a:rPr spc="-40" dirty="0">
                <a:solidFill>
                  <a:srgbClr val="5C5B5A"/>
                </a:solidFill>
              </a:rPr>
              <a:t> </a:t>
            </a:r>
            <a:r>
              <a:rPr dirty="0">
                <a:solidFill>
                  <a:srgbClr val="5C5B5A"/>
                </a:solidFill>
              </a:rPr>
              <a:t>the</a:t>
            </a:r>
            <a:r>
              <a:rPr spc="-30" dirty="0">
                <a:solidFill>
                  <a:srgbClr val="5C5B5A"/>
                </a:solidFill>
              </a:rPr>
              <a:t> </a:t>
            </a:r>
            <a:r>
              <a:rPr dirty="0">
                <a:solidFill>
                  <a:srgbClr val="5C5B5A"/>
                </a:solidFill>
              </a:rPr>
              <a:t>topic</a:t>
            </a:r>
            <a:r>
              <a:rPr spc="-40" dirty="0">
                <a:solidFill>
                  <a:srgbClr val="5C5B5A"/>
                </a:solidFill>
              </a:rPr>
              <a:t> </a:t>
            </a:r>
            <a:r>
              <a:rPr dirty="0">
                <a:solidFill>
                  <a:srgbClr val="5C5B5A"/>
                </a:solidFill>
              </a:rPr>
              <a:t>of</a:t>
            </a:r>
            <a:r>
              <a:rPr spc="-25" dirty="0">
                <a:solidFill>
                  <a:srgbClr val="5C5B5A"/>
                </a:solidFill>
              </a:rPr>
              <a:t> </a:t>
            </a:r>
            <a:r>
              <a:rPr dirty="0">
                <a:solidFill>
                  <a:srgbClr val="5C5B5A"/>
                </a:solidFill>
              </a:rPr>
              <a:t>job</a:t>
            </a:r>
            <a:r>
              <a:rPr spc="-30" dirty="0">
                <a:solidFill>
                  <a:srgbClr val="5C5B5A"/>
                </a:solidFill>
              </a:rPr>
              <a:t> </a:t>
            </a:r>
            <a:r>
              <a:rPr spc="-10" dirty="0">
                <a:solidFill>
                  <a:srgbClr val="5C5B5A"/>
                </a:solidFill>
              </a:rPr>
              <a:t>security, </a:t>
            </a:r>
            <a:r>
              <a:rPr dirty="0">
                <a:solidFill>
                  <a:srgbClr val="5C5B5A"/>
                </a:solidFill>
              </a:rPr>
              <a:t>14%</a:t>
            </a:r>
            <a:r>
              <a:rPr spc="-25" dirty="0">
                <a:solidFill>
                  <a:srgbClr val="5C5B5A"/>
                </a:solidFill>
              </a:rPr>
              <a:t> </a:t>
            </a:r>
            <a:r>
              <a:rPr dirty="0">
                <a:solidFill>
                  <a:srgbClr val="5C5B5A"/>
                </a:solidFill>
              </a:rPr>
              <a:t>of</a:t>
            </a:r>
            <a:r>
              <a:rPr spc="-25" dirty="0">
                <a:solidFill>
                  <a:srgbClr val="5C5B5A"/>
                </a:solidFill>
              </a:rPr>
              <a:t> </a:t>
            </a:r>
            <a:r>
              <a:rPr dirty="0">
                <a:solidFill>
                  <a:srgbClr val="5C5B5A"/>
                </a:solidFill>
              </a:rPr>
              <a:t>respondents</a:t>
            </a:r>
            <a:r>
              <a:rPr spc="-25" dirty="0">
                <a:solidFill>
                  <a:srgbClr val="5C5B5A"/>
                </a:solidFill>
              </a:rPr>
              <a:t> </a:t>
            </a:r>
            <a:r>
              <a:rPr dirty="0">
                <a:solidFill>
                  <a:srgbClr val="5C5B5A"/>
                </a:solidFill>
              </a:rPr>
              <a:t>think</a:t>
            </a:r>
            <a:r>
              <a:rPr spc="-35" dirty="0">
                <a:solidFill>
                  <a:srgbClr val="5C5B5A"/>
                </a:solidFill>
              </a:rPr>
              <a:t> </a:t>
            </a:r>
            <a:r>
              <a:rPr dirty="0">
                <a:solidFill>
                  <a:srgbClr val="5C5B5A"/>
                </a:solidFill>
              </a:rPr>
              <a:t>that</a:t>
            </a:r>
            <a:r>
              <a:rPr spc="-35" dirty="0">
                <a:solidFill>
                  <a:srgbClr val="5C5B5A"/>
                </a:solidFill>
              </a:rPr>
              <a:t> </a:t>
            </a:r>
            <a:r>
              <a:rPr dirty="0">
                <a:solidFill>
                  <a:srgbClr val="5C5B5A"/>
                </a:solidFill>
              </a:rPr>
              <a:t>they</a:t>
            </a:r>
            <a:r>
              <a:rPr spc="-30" dirty="0">
                <a:solidFill>
                  <a:srgbClr val="5C5B5A"/>
                </a:solidFill>
              </a:rPr>
              <a:t> </a:t>
            </a:r>
            <a:r>
              <a:rPr dirty="0">
                <a:solidFill>
                  <a:srgbClr val="5C5B5A"/>
                </a:solidFill>
              </a:rPr>
              <a:t>are </a:t>
            </a:r>
            <a:r>
              <a:rPr dirty="0"/>
              <a:t>likely</a:t>
            </a:r>
            <a:r>
              <a:rPr spc="-30" dirty="0"/>
              <a:t> </a:t>
            </a:r>
            <a:r>
              <a:rPr dirty="0"/>
              <a:t>to</a:t>
            </a:r>
            <a:r>
              <a:rPr spc="-30" dirty="0"/>
              <a:t> </a:t>
            </a:r>
            <a:r>
              <a:rPr dirty="0"/>
              <a:t>lose</a:t>
            </a:r>
            <a:r>
              <a:rPr spc="-25" dirty="0"/>
              <a:t> </a:t>
            </a:r>
            <a:r>
              <a:rPr dirty="0"/>
              <a:t>their</a:t>
            </a:r>
            <a:r>
              <a:rPr spc="-35" dirty="0"/>
              <a:t> </a:t>
            </a:r>
            <a:r>
              <a:rPr dirty="0"/>
              <a:t>job</a:t>
            </a:r>
            <a:r>
              <a:rPr spc="-30" dirty="0"/>
              <a:t> </a:t>
            </a:r>
            <a:r>
              <a:rPr dirty="0"/>
              <a:t>in</a:t>
            </a:r>
            <a:r>
              <a:rPr spc="-25" dirty="0"/>
              <a:t> </a:t>
            </a:r>
            <a:r>
              <a:rPr dirty="0"/>
              <a:t>the</a:t>
            </a:r>
            <a:r>
              <a:rPr spc="-30" dirty="0"/>
              <a:t> </a:t>
            </a:r>
            <a:r>
              <a:rPr dirty="0"/>
              <a:t>next</a:t>
            </a:r>
            <a:r>
              <a:rPr spc="-25" dirty="0"/>
              <a:t> 12 </a:t>
            </a:r>
            <a:r>
              <a:rPr dirty="0"/>
              <a:t>months</a:t>
            </a:r>
            <a:r>
              <a:rPr dirty="0">
                <a:solidFill>
                  <a:srgbClr val="5C5B5A"/>
                </a:solidFill>
              </a:rPr>
              <a:t>.</a:t>
            </a:r>
            <a:r>
              <a:rPr spc="-35" dirty="0">
                <a:solidFill>
                  <a:srgbClr val="5C5B5A"/>
                </a:solidFill>
              </a:rPr>
              <a:t> </a:t>
            </a:r>
            <a:r>
              <a:rPr spc="-10" dirty="0">
                <a:solidFill>
                  <a:srgbClr val="5C5B5A"/>
                </a:solidFill>
              </a:rPr>
              <a:t>Positively,</a:t>
            </a:r>
            <a:r>
              <a:rPr spc="15" dirty="0">
                <a:solidFill>
                  <a:srgbClr val="5C5B5A"/>
                </a:solidFill>
              </a:rPr>
              <a:t> </a:t>
            </a:r>
            <a:r>
              <a:rPr dirty="0">
                <a:solidFill>
                  <a:srgbClr val="5C5B5A"/>
                </a:solidFill>
              </a:rPr>
              <a:t>this</a:t>
            </a:r>
            <a:r>
              <a:rPr spc="-20" dirty="0">
                <a:solidFill>
                  <a:srgbClr val="5C5B5A"/>
                </a:solidFill>
              </a:rPr>
              <a:t> </a:t>
            </a:r>
            <a:r>
              <a:rPr dirty="0">
                <a:solidFill>
                  <a:srgbClr val="5C5B5A"/>
                </a:solidFill>
              </a:rPr>
              <a:t>is</a:t>
            </a:r>
            <a:r>
              <a:rPr spc="-35" dirty="0">
                <a:solidFill>
                  <a:srgbClr val="5C5B5A"/>
                </a:solidFill>
              </a:rPr>
              <a:t> </a:t>
            </a:r>
            <a:r>
              <a:rPr dirty="0">
                <a:solidFill>
                  <a:srgbClr val="5C5B5A"/>
                </a:solidFill>
              </a:rPr>
              <a:t>a</a:t>
            </a:r>
            <a:r>
              <a:rPr spc="-25" dirty="0">
                <a:solidFill>
                  <a:srgbClr val="5C5B5A"/>
                </a:solidFill>
              </a:rPr>
              <a:t> </a:t>
            </a:r>
            <a:r>
              <a:rPr dirty="0">
                <a:solidFill>
                  <a:srgbClr val="5C5B5A"/>
                </a:solidFill>
              </a:rPr>
              <a:t>significantly</a:t>
            </a:r>
            <a:r>
              <a:rPr spc="-40" dirty="0">
                <a:solidFill>
                  <a:srgbClr val="5C5B5A"/>
                </a:solidFill>
              </a:rPr>
              <a:t> </a:t>
            </a:r>
            <a:r>
              <a:rPr dirty="0">
                <a:solidFill>
                  <a:srgbClr val="5C5B5A"/>
                </a:solidFill>
              </a:rPr>
              <a:t>lower</a:t>
            </a:r>
            <a:r>
              <a:rPr spc="-55" dirty="0">
                <a:solidFill>
                  <a:srgbClr val="5C5B5A"/>
                </a:solidFill>
              </a:rPr>
              <a:t> </a:t>
            </a:r>
            <a:r>
              <a:rPr dirty="0">
                <a:solidFill>
                  <a:srgbClr val="5C5B5A"/>
                </a:solidFill>
              </a:rPr>
              <a:t>figure</a:t>
            </a:r>
            <a:r>
              <a:rPr spc="-30" dirty="0">
                <a:solidFill>
                  <a:srgbClr val="5C5B5A"/>
                </a:solidFill>
              </a:rPr>
              <a:t> </a:t>
            </a:r>
            <a:r>
              <a:rPr dirty="0">
                <a:solidFill>
                  <a:srgbClr val="5C5B5A"/>
                </a:solidFill>
              </a:rPr>
              <a:t>than</a:t>
            </a:r>
            <a:r>
              <a:rPr spc="-30" dirty="0">
                <a:solidFill>
                  <a:srgbClr val="5C5B5A"/>
                </a:solidFill>
              </a:rPr>
              <a:t> </a:t>
            </a:r>
            <a:r>
              <a:rPr dirty="0">
                <a:solidFill>
                  <a:srgbClr val="5C5B5A"/>
                </a:solidFill>
              </a:rPr>
              <a:t>February</a:t>
            </a:r>
            <a:r>
              <a:rPr spc="-25" dirty="0">
                <a:solidFill>
                  <a:srgbClr val="5C5B5A"/>
                </a:solidFill>
              </a:rPr>
              <a:t> </a:t>
            </a:r>
            <a:r>
              <a:rPr dirty="0">
                <a:solidFill>
                  <a:srgbClr val="5C5B5A"/>
                </a:solidFill>
              </a:rPr>
              <a:t>(19%),</a:t>
            </a:r>
            <a:r>
              <a:rPr spc="5" dirty="0">
                <a:solidFill>
                  <a:srgbClr val="5C5B5A"/>
                </a:solidFill>
              </a:rPr>
              <a:t> </a:t>
            </a:r>
            <a:r>
              <a:rPr dirty="0">
                <a:solidFill>
                  <a:srgbClr val="5C5B5A"/>
                </a:solidFill>
              </a:rPr>
              <a:t>though</a:t>
            </a:r>
            <a:r>
              <a:rPr spc="-40" dirty="0">
                <a:solidFill>
                  <a:srgbClr val="5C5B5A"/>
                </a:solidFill>
              </a:rPr>
              <a:t> </a:t>
            </a:r>
            <a:r>
              <a:rPr dirty="0">
                <a:solidFill>
                  <a:srgbClr val="5C5B5A"/>
                </a:solidFill>
              </a:rPr>
              <a:t>things</a:t>
            </a:r>
            <a:r>
              <a:rPr spc="-45" dirty="0">
                <a:solidFill>
                  <a:srgbClr val="5C5B5A"/>
                </a:solidFill>
              </a:rPr>
              <a:t> </a:t>
            </a:r>
            <a:r>
              <a:rPr spc="-20" dirty="0">
                <a:solidFill>
                  <a:srgbClr val="5C5B5A"/>
                </a:solidFill>
              </a:rPr>
              <a:t>have </a:t>
            </a:r>
            <a:r>
              <a:rPr dirty="0">
                <a:solidFill>
                  <a:srgbClr val="5C5B5A"/>
                </a:solidFill>
              </a:rPr>
              <a:t>remained</a:t>
            </a:r>
            <a:r>
              <a:rPr spc="-40" dirty="0">
                <a:solidFill>
                  <a:srgbClr val="5C5B5A"/>
                </a:solidFill>
              </a:rPr>
              <a:t> </a:t>
            </a:r>
            <a:r>
              <a:rPr dirty="0">
                <a:solidFill>
                  <a:srgbClr val="5C5B5A"/>
                </a:solidFill>
              </a:rPr>
              <a:t>stable</a:t>
            </a:r>
            <a:r>
              <a:rPr spc="-35" dirty="0">
                <a:solidFill>
                  <a:srgbClr val="5C5B5A"/>
                </a:solidFill>
              </a:rPr>
              <a:t> </a:t>
            </a:r>
            <a:r>
              <a:rPr dirty="0">
                <a:solidFill>
                  <a:srgbClr val="5C5B5A"/>
                </a:solidFill>
              </a:rPr>
              <a:t>since</a:t>
            </a:r>
            <a:r>
              <a:rPr spc="-45" dirty="0">
                <a:solidFill>
                  <a:srgbClr val="5C5B5A"/>
                </a:solidFill>
              </a:rPr>
              <a:t> </a:t>
            </a:r>
            <a:r>
              <a:rPr dirty="0">
                <a:solidFill>
                  <a:srgbClr val="5C5B5A"/>
                </a:solidFill>
              </a:rPr>
              <a:t>October.</a:t>
            </a:r>
            <a:r>
              <a:rPr spc="-40" dirty="0">
                <a:solidFill>
                  <a:srgbClr val="5C5B5A"/>
                </a:solidFill>
              </a:rPr>
              <a:t> </a:t>
            </a:r>
            <a:r>
              <a:rPr dirty="0">
                <a:solidFill>
                  <a:srgbClr val="5C5B5A"/>
                </a:solidFill>
              </a:rPr>
              <a:t>This</a:t>
            </a:r>
            <a:r>
              <a:rPr spc="-50" dirty="0">
                <a:solidFill>
                  <a:srgbClr val="5C5B5A"/>
                </a:solidFill>
              </a:rPr>
              <a:t> </a:t>
            </a:r>
            <a:r>
              <a:rPr dirty="0">
                <a:solidFill>
                  <a:srgbClr val="5C5B5A"/>
                </a:solidFill>
              </a:rPr>
              <a:t>sense</a:t>
            </a:r>
            <a:r>
              <a:rPr spc="-30" dirty="0">
                <a:solidFill>
                  <a:srgbClr val="5C5B5A"/>
                </a:solidFill>
              </a:rPr>
              <a:t> </a:t>
            </a:r>
            <a:r>
              <a:rPr dirty="0">
                <a:solidFill>
                  <a:srgbClr val="5C5B5A"/>
                </a:solidFill>
              </a:rPr>
              <a:t>of</a:t>
            </a:r>
            <a:r>
              <a:rPr spc="-40" dirty="0">
                <a:solidFill>
                  <a:srgbClr val="5C5B5A"/>
                </a:solidFill>
              </a:rPr>
              <a:t> </a:t>
            </a:r>
            <a:r>
              <a:rPr dirty="0">
                <a:solidFill>
                  <a:srgbClr val="5C5B5A"/>
                </a:solidFill>
              </a:rPr>
              <a:t>insecurity</a:t>
            </a:r>
            <a:r>
              <a:rPr spc="-40" dirty="0">
                <a:solidFill>
                  <a:srgbClr val="5C5B5A"/>
                </a:solidFill>
              </a:rPr>
              <a:t> </a:t>
            </a:r>
            <a:r>
              <a:rPr dirty="0">
                <a:solidFill>
                  <a:srgbClr val="5C5B5A"/>
                </a:solidFill>
              </a:rPr>
              <a:t>is</a:t>
            </a:r>
            <a:r>
              <a:rPr spc="-35" dirty="0">
                <a:solidFill>
                  <a:srgbClr val="5C5B5A"/>
                </a:solidFill>
              </a:rPr>
              <a:t> </a:t>
            </a:r>
            <a:r>
              <a:rPr dirty="0">
                <a:solidFill>
                  <a:srgbClr val="5C5B5A"/>
                </a:solidFill>
              </a:rPr>
              <a:t>higher</a:t>
            </a:r>
            <a:r>
              <a:rPr spc="-50" dirty="0">
                <a:solidFill>
                  <a:srgbClr val="5C5B5A"/>
                </a:solidFill>
              </a:rPr>
              <a:t> </a:t>
            </a:r>
            <a:r>
              <a:rPr dirty="0">
                <a:solidFill>
                  <a:srgbClr val="5C5B5A"/>
                </a:solidFill>
              </a:rPr>
              <a:t>amongst</a:t>
            </a:r>
            <a:r>
              <a:rPr spc="-40" dirty="0">
                <a:solidFill>
                  <a:srgbClr val="5C5B5A"/>
                </a:solidFill>
              </a:rPr>
              <a:t> </a:t>
            </a:r>
            <a:r>
              <a:rPr dirty="0">
                <a:solidFill>
                  <a:srgbClr val="5C5B5A"/>
                </a:solidFill>
              </a:rPr>
              <a:t>those</a:t>
            </a:r>
            <a:r>
              <a:rPr spc="-50" dirty="0">
                <a:solidFill>
                  <a:srgbClr val="5C5B5A"/>
                </a:solidFill>
              </a:rPr>
              <a:t> </a:t>
            </a:r>
            <a:r>
              <a:rPr dirty="0">
                <a:solidFill>
                  <a:srgbClr val="5C5B5A"/>
                </a:solidFill>
              </a:rPr>
              <a:t>experiencing</a:t>
            </a:r>
            <a:r>
              <a:rPr spc="-30" dirty="0">
                <a:solidFill>
                  <a:srgbClr val="5C5B5A"/>
                </a:solidFill>
              </a:rPr>
              <a:t> </a:t>
            </a:r>
            <a:r>
              <a:rPr spc="-20" dirty="0">
                <a:solidFill>
                  <a:srgbClr val="5C5B5A"/>
                </a:solidFill>
              </a:rPr>
              <a:t>some </a:t>
            </a:r>
            <a:r>
              <a:rPr dirty="0">
                <a:solidFill>
                  <a:srgbClr val="5C5B5A"/>
                </a:solidFill>
              </a:rPr>
              <a:t>aspect</a:t>
            </a:r>
            <a:r>
              <a:rPr spc="-15" dirty="0">
                <a:solidFill>
                  <a:srgbClr val="5C5B5A"/>
                </a:solidFill>
              </a:rPr>
              <a:t> </a:t>
            </a:r>
            <a:r>
              <a:rPr dirty="0">
                <a:solidFill>
                  <a:srgbClr val="5C5B5A"/>
                </a:solidFill>
              </a:rPr>
              <a:t>of</a:t>
            </a:r>
            <a:r>
              <a:rPr spc="-20" dirty="0">
                <a:solidFill>
                  <a:srgbClr val="5C5B5A"/>
                </a:solidFill>
              </a:rPr>
              <a:t> </a:t>
            </a:r>
            <a:r>
              <a:rPr dirty="0">
                <a:solidFill>
                  <a:srgbClr val="5C5B5A"/>
                </a:solidFill>
              </a:rPr>
              <a:t>financial</a:t>
            </a:r>
            <a:r>
              <a:rPr spc="-30" dirty="0">
                <a:solidFill>
                  <a:srgbClr val="5C5B5A"/>
                </a:solidFill>
              </a:rPr>
              <a:t> </a:t>
            </a:r>
            <a:r>
              <a:rPr dirty="0">
                <a:solidFill>
                  <a:srgbClr val="5C5B5A"/>
                </a:solidFill>
              </a:rPr>
              <a:t>difficulties,</a:t>
            </a:r>
            <a:r>
              <a:rPr spc="-40" dirty="0">
                <a:solidFill>
                  <a:srgbClr val="5C5B5A"/>
                </a:solidFill>
              </a:rPr>
              <a:t> </a:t>
            </a:r>
            <a:r>
              <a:rPr dirty="0">
                <a:solidFill>
                  <a:srgbClr val="5C5B5A"/>
                </a:solidFill>
              </a:rPr>
              <a:t>those</a:t>
            </a:r>
            <a:r>
              <a:rPr spc="-30" dirty="0">
                <a:solidFill>
                  <a:srgbClr val="5C5B5A"/>
                </a:solidFill>
              </a:rPr>
              <a:t> </a:t>
            </a:r>
            <a:r>
              <a:rPr dirty="0">
                <a:solidFill>
                  <a:srgbClr val="5C5B5A"/>
                </a:solidFill>
              </a:rPr>
              <a:t>who</a:t>
            </a:r>
            <a:r>
              <a:rPr spc="-50" dirty="0">
                <a:solidFill>
                  <a:srgbClr val="5C5B5A"/>
                </a:solidFill>
              </a:rPr>
              <a:t> </a:t>
            </a:r>
            <a:r>
              <a:rPr dirty="0">
                <a:solidFill>
                  <a:srgbClr val="5C5B5A"/>
                </a:solidFill>
              </a:rPr>
              <a:t>are</a:t>
            </a:r>
            <a:r>
              <a:rPr spc="-20" dirty="0">
                <a:solidFill>
                  <a:srgbClr val="5C5B5A"/>
                </a:solidFill>
              </a:rPr>
              <a:t> </a:t>
            </a:r>
            <a:r>
              <a:rPr spc="-10" dirty="0">
                <a:solidFill>
                  <a:srgbClr val="5C5B5A"/>
                </a:solidFill>
              </a:rPr>
              <a:t>self-</a:t>
            </a:r>
            <a:r>
              <a:rPr dirty="0">
                <a:solidFill>
                  <a:srgbClr val="5C5B5A"/>
                </a:solidFill>
              </a:rPr>
              <a:t>employed</a:t>
            </a:r>
            <a:r>
              <a:rPr spc="-10" dirty="0">
                <a:solidFill>
                  <a:srgbClr val="5C5B5A"/>
                </a:solidFill>
              </a:rPr>
              <a:t> </a:t>
            </a:r>
            <a:r>
              <a:rPr dirty="0">
                <a:solidFill>
                  <a:srgbClr val="5C5B5A"/>
                </a:solidFill>
              </a:rPr>
              <a:t>and</a:t>
            </a:r>
            <a:r>
              <a:rPr spc="-20" dirty="0">
                <a:solidFill>
                  <a:srgbClr val="5C5B5A"/>
                </a:solidFill>
              </a:rPr>
              <a:t> </a:t>
            </a:r>
            <a:r>
              <a:rPr dirty="0">
                <a:solidFill>
                  <a:srgbClr val="5C5B5A"/>
                </a:solidFill>
              </a:rPr>
              <a:t>disabled</a:t>
            </a:r>
            <a:r>
              <a:rPr spc="-30" dirty="0">
                <a:solidFill>
                  <a:srgbClr val="5C5B5A"/>
                </a:solidFill>
              </a:rPr>
              <a:t> </a:t>
            </a:r>
            <a:r>
              <a:rPr spc="-10" dirty="0">
                <a:solidFill>
                  <a:srgbClr val="5C5B5A"/>
                </a:solidFill>
              </a:rPr>
              <a:t>respondents</a:t>
            </a:r>
          </a:p>
        </p:txBody>
      </p:sp>
      <p:grpSp>
        <p:nvGrpSpPr>
          <p:cNvPr id="3" name="object 3"/>
          <p:cNvGrpSpPr/>
          <p:nvPr/>
        </p:nvGrpSpPr>
        <p:grpSpPr>
          <a:xfrm>
            <a:off x="1322895" y="5108447"/>
            <a:ext cx="6232525" cy="207010"/>
            <a:chOff x="1322895" y="5108447"/>
            <a:chExt cx="6232525" cy="207010"/>
          </a:xfrm>
        </p:grpSpPr>
        <p:sp>
          <p:nvSpPr>
            <p:cNvPr id="4" name="object 4"/>
            <p:cNvSpPr/>
            <p:nvPr/>
          </p:nvSpPr>
          <p:spPr>
            <a:xfrm>
              <a:off x="1740408" y="5175503"/>
              <a:ext cx="5398135" cy="135255"/>
            </a:xfrm>
            <a:custGeom>
              <a:avLst/>
              <a:gdLst/>
              <a:ahLst/>
              <a:cxnLst/>
              <a:rect l="l" t="t" r="r" b="b"/>
              <a:pathLst>
                <a:path w="5398134" h="135254">
                  <a:moveTo>
                    <a:pt x="1249680" y="0"/>
                  </a:moveTo>
                  <a:lnTo>
                    <a:pt x="0" y="0"/>
                  </a:lnTo>
                  <a:lnTo>
                    <a:pt x="0" y="134747"/>
                  </a:lnTo>
                  <a:lnTo>
                    <a:pt x="1249680" y="134747"/>
                  </a:lnTo>
                  <a:lnTo>
                    <a:pt x="1249680" y="0"/>
                  </a:lnTo>
                  <a:close/>
                </a:path>
                <a:path w="5398134" h="135254">
                  <a:moveTo>
                    <a:pt x="3323844" y="33528"/>
                  </a:moveTo>
                  <a:lnTo>
                    <a:pt x="2074164" y="33528"/>
                  </a:lnTo>
                  <a:lnTo>
                    <a:pt x="2074164" y="134747"/>
                  </a:lnTo>
                  <a:lnTo>
                    <a:pt x="3323844" y="134747"/>
                  </a:lnTo>
                  <a:lnTo>
                    <a:pt x="3323844" y="33528"/>
                  </a:lnTo>
                  <a:close/>
                </a:path>
                <a:path w="5398134" h="135254">
                  <a:moveTo>
                    <a:pt x="5398008" y="0"/>
                  </a:moveTo>
                  <a:lnTo>
                    <a:pt x="4148328" y="0"/>
                  </a:lnTo>
                  <a:lnTo>
                    <a:pt x="4148328" y="134747"/>
                  </a:lnTo>
                  <a:lnTo>
                    <a:pt x="5398008" y="134747"/>
                  </a:lnTo>
                  <a:lnTo>
                    <a:pt x="5398008" y="0"/>
                  </a:lnTo>
                  <a:close/>
                </a:path>
              </a:pathLst>
            </a:custGeom>
            <a:solidFill>
              <a:srgbClr val="5C5B5A"/>
            </a:solidFill>
          </p:spPr>
          <p:txBody>
            <a:bodyPr wrap="square" lIns="0" tIns="0" rIns="0" bIns="0" rtlCol="0"/>
            <a:lstStyle/>
            <a:p>
              <a:endParaRPr/>
            </a:p>
          </p:txBody>
        </p:sp>
        <p:sp>
          <p:nvSpPr>
            <p:cNvPr id="5" name="object 5"/>
            <p:cNvSpPr/>
            <p:nvPr/>
          </p:nvSpPr>
          <p:spPr>
            <a:xfrm>
              <a:off x="3814572" y="5108447"/>
              <a:ext cx="1249680" cy="100965"/>
            </a:xfrm>
            <a:custGeom>
              <a:avLst/>
              <a:gdLst/>
              <a:ahLst/>
              <a:cxnLst/>
              <a:rect l="l" t="t" r="r" b="b"/>
              <a:pathLst>
                <a:path w="1249679" h="100964">
                  <a:moveTo>
                    <a:pt x="1249679" y="0"/>
                  </a:moveTo>
                  <a:lnTo>
                    <a:pt x="0" y="0"/>
                  </a:lnTo>
                  <a:lnTo>
                    <a:pt x="0" y="100583"/>
                  </a:lnTo>
                  <a:lnTo>
                    <a:pt x="1249679" y="100583"/>
                  </a:lnTo>
                  <a:lnTo>
                    <a:pt x="1249679" y="0"/>
                  </a:lnTo>
                  <a:close/>
                </a:path>
              </a:pathLst>
            </a:custGeom>
            <a:solidFill>
              <a:srgbClr val="FF0000"/>
            </a:solidFill>
          </p:spPr>
          <p:txBody>
            <a:bodyPr wrap="square" lIns="0" tIns="0" rIns="0" bIns="0" rtlCol="0"/>
            <a:lstStyle/>
            <a:p>
              <a:endParaRPr/>
            </a:p>
          </p:txBody>
        </p:sp>
        <p:sp>
          <p:nvSpPr>
            <p:cNvPr id="6" name="object 6"/>
            <p:cNvSpPr/>
            <p:nvPr/>
          </p:nvSpPr>
          <p:spPr>
            <a:xfrm>
              <a:off x="1327658" y="5310250"/>
              <a:ext cx="6223000" cy="0"/>
            </a:xfrm>
            <a:custGeom>
              <a:avLst/>
              <a:gdLst/>
              <a:ahLst/>
              <a:cxnLst/>
              <a:rect l="l" t="t" r="r" b="b"/>
              <a:pathLst>
                <a:path w="6223000">
                  <a:moveTo>
                    <a:pt x="6222745" y="0"/>
                  </a:moveTo>
                  <a:lnTo>
                    <a:pt x="0" y="0"/>
                  </a:lnTo>
                </a:path>
              </a:pathLst>
            </a:custGeom>
            <a:ln w="9525">
              <a:solidFill>
                <a:srgbClr val="D9D9D9"/>
              </a:solidFill>
            </a:ln>
          </p:spPr>
          <p:txBody>
            <a:bodyPr wrap="square" lIns="0" tIns="0" rIns="0" bIns="0" rtlCol="0"/>
            <a:lstStyle/>
            <a:p>
              <a:endParaRPr/>
            </a:p>
          </p:txBody>
        </p:sp>
      </p:grpSp>
      <p:sp>
        <p:nvSpPr>
          <p:cNvPr id="7" name="object 7"/>
          <p:cNvSpPr/>
          <p:nvPr/>
        </p:nvSpPr>
        <p:spPr>
          <a:xfrm>
            <a:off x="5888735" y="1937004"/>
            <a:ext cx="1249680" cy="1384300"/>
          </a:xfrm>
          <a:custGeom>
            <a:avLst/>
            <a:gdLst/>
            <a:ahLst/>
            <a:cxnLst/>
            <a:rect l="l" t="t" r="r" b="b"/>
            <a:pathLst>
              <a:path w="1249679" h="1384300">
                <a:moveTo>
                  <a:pt x="1249680" y="0"/>
                </a:moveTo>
                <a:lnTo>
                  <a:pt x="0" y="0"/>
                </a:lnTo>
                <a:lnTo>
                  <a:pt x="0" y="1383792"/>
                </a:lnTo>
                <a:lnTo>
                  <a:pt x="1249680" y="1383792"/>
                </a:lnTo>
                <a:lnTo>
                  <a:pt x="1249680" y="0"/>
                </a:lnTo>
                <a:close/>
              </a:path>
            </a:pathLst>
          </a:custGeom>
          <a:solidFill>
            <a:srgbClr val="009590"/>
          </a:solidFill>
        </p:spPr>
        <p:txBody>
          <a:bodyPr wrap="square" lIns="0" tIns="0" rIns="0" bIns="0" rtlCol="0"/>
          <a:lstStyle/>
          <a:p>
            <a:endParaRPr/>
          </a:p>
        </p:txBody>
      </p:sp>
      <p:sp>
        <p:nvSpPr>
          <p:cNvPr id="8" name="object 8"/>
          <p:cNvSpPr/>
          <p:nvPr/>
        </p:nvSpPr>
        <p:spPr>
          <a:xfrm>
            <a:off x="3814571" y="2005583"/>
            <a:ext cx="1249680" cy="1551940"/>
          </a:xfrm>
          <a:custGeom>
            <a:avLst/>
            <a:gdLst/>
            <a:ahLst/>
            <a:cxnLst/>
            <a:rect l="l" t="t" r="r" b="b"/>
            <a:pathLst>
              <a:path w="1249679" h="1551939">
                <a:moveTo>
                  <a:pt x="1249679" y="0"/>
                </a:moveTo>
                <a:lnTo>
                  <a:pt x="0" y="0"/>
                </a:lnTo>
                <a:lnTo>
                  <a:pt x="0" y="1551431"/>
                </a:lnTo>
                <a:lnTo>
                  <a:pt x="1249679" y="1551431"/>
                </a:lnTo>
                <a:lnTo>
                  <a:pt x="1249679" y="0"/>
                </a:lnTo>
                <a:close/>
              </a:path>
            </a:pathLst>
          </a:custGeom>
          <a:solidFill>
            <a:srgbClr val="009590"/>
          </a:solidFill>
        </p:spPr>
        <p:txBody>
          <a:bodyPr wrap="square" lIns="0" tIns="0" rIns="0" bIns="0" rtlCol="0"/>
          <a:lstStyle/>
          <a:p>
            <a:endParaRPr/>
          </a:p>
        </p:txBody>
      </p:sp>
      <p:sp>
        <p:nvSpPr>
          <p:cNvPr id="9" name="object 9"/>
          <p:cNvSpPr/>
          <p:nvPr/>
        </p:nvSpPr>
        <p:spPr>
          <a:xfrm>
            <a:off x="1740407" y="1937004"/>
            <a:ext cx="1249680" cy="1417320"/>
          </a:xfrm>
          <a:custGeom>
            <a:avLst/>
            <a:gdLst/>
            <a:ahLst/>
            <a:cxnLst/>
            <a:rect l="l" t="t" r="r" b="b"/>
            <a:pathLst>
              <a:path w="1249680" h="1417320">
                <a:moveTo>
                  <a:pt x="1249680" y="0"/>
                </a:moveTo>
                <a:lnTo>
                  <a:pt x="0" y="0"/>
                </a:lnTo>
                <a:lnTo>
                  <a:pt x="0" y="1417320"/>
                </a:lnTo>
                <a:lnTo>
                  <a:pt x="1249680" y="1417320"/>
                </a:lnTo>
                <a:lnTo>
                  <a:pt x="1249680" y="0"/>
                </a:lnTo>
                <a:close/>
              </a:path>
            </a:pathLst>
          </a:custGeom>
          <a:solidFill>
            <a:srgbClr val="009590"/>
          </a:solidFill>
        </p:spPr>
        <p:txBody>
          <a:bodyPr wrap="square" lIns="0" tIns="0" rIns="0" bIns="0" rtlCol="0"/>
          <a:lstStyle/>
          <a:p>
            <a:endParaRPr/>
          </a:p>
        </p:txBody>
      </p:sp>
      <p:sp>
        <p:nvSpPr>
          <p:cNvPr id="10" name="object 10"/>
          <p:cNvSpPr txBox="1"/>
          <p:nvPr/>
        </p:nvSpPr>
        <p:spPr>
          <a:xfrm>
            <a:off x="5888735" y="5006340"/>
            <a:ext cx="1249680" cy="186055"/>
          </a:xfrm>
          <a:prstGeom prst="rect">
            <a:avLst/>
          </a:prstGeom>
          <a:solidFill>
            <a:srgbClr val="FF0000"/>
          </a:solidFill>
        </p:spPr>
        <p:txBody>
          <a:bodyPr vert="horz" wrap="square" lIns="0" tIns="0" rIns="0" bIns="0" rtlCol="0">
            <a:spAutoFit/>
          </a:bodyPr>
          <a:lstStyle/>
          <a:p>
            <a:pPr marL="635" algn="ctr">
              <a:lnSpc>
                <a:spcPts val="1325"/>
              </a:lnSpc>
            </a:pPr>
            <a:r>
              <a:rPr sz="1200" spc="-25" dirty="0">
                <a:solidFill>
                  <a:srgbClr val="FFFFFF"/>
                </a:solidFill>
                <a:latin typeface="Calibri"/>
                <a:cs typeface="Calibri"/>
              </a:rPr>
              <a:t>5%</a:t>
            </a:r>
            <a:endParaRPr sz="1200">
              <a:latin typeface="Calibri"/>
              <a:cs typeface="Calibri"/>
            </a:endParaRPr>
          </a:p>
        </p:txBody>
      </p:sp>
      <p:sp>
        <p:nvSpPr>
          <p:cNvPr id="11" name="object 11"/>
          <p:cNvSpPr txBox="1"/>
          <p:nvPr/>
        </p:nvSpPr>
        <p:spPr>
          <a:xfrm>
            <a:off x="4333113" y="5046726"/>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3%</a:t>
            </a:r>
            <a:endParaRPr sz="1200">
              <a:latin typeface="Calibri"/>
              <a:cs typeface="Calibri"/>
            </a:endParaRPr>
          </a:p>
        </p:txBody>
      </p:sp>
      <p:sp>
        <p:nvSpPr>
          <p:cNvPr id="12" name="object 12"/>
          <p:cNvSpPr txBox="1"/>
          <p:nvPr/>
        </p:nvSpPr>
        <p:spPr>
          <a:xfrm>
            <a:off x="1740407" y="5006340"/>
            <a:ext cx="1249680" cy="169545"/>
          </a:xfrm>
          <a:prstGeom prst="rect">
            <a:avLst/>
          </a:prstGeom>
          <a:solidFill>
            <a:srgbClr val="FF0000"/>
          </a:solidFill>
        </p:spPr>
        <p:txBody>
          <a:bodyPr vert="horz" wrap="square" lIns="0" tIns="0" rIns="0" bIns="0" rtlCol="0">
            <a:spAutoFit/>
          </a:bodyPr>
          <a:lstStyle/>
          <a:p>
            <a:pPr algn="ctr">
              <a:lnSpc>
                <a:spcPts val="1325"/>
              </a:lnSpc>
            </a:pPr>
            <a:r>
              <a:rPr sz="1200" spc="-25" dirty="0">
                <a:solidFill>
                  <a:srgbClr val="FFFFFF"/>
                </a:solidFill>
                <a:latin typeface="Calibri"/>
                <a:cs typeface="Calibri"/>
              </a:rPr>
              <a:t>5%</a:t>
            </a:r>
            <a:endParaRPr sz="1200">
              <a:latin typeface="Calibri"/>
              <a:cs typeface="Calibri"/>
            </a:endParaRPr>
          </a:p>
        </p:txBody>
      </p:sp>
      <p:sp>
        <p:nvSpPr>
          <p:cNvPr id="13" name="object 13"/>
          <p:cNvSpPr txBox="1"/>
          <p:nvPr/>
        </p:nvSpPr>
        <p:spPr>
          <a:xfrm>
            <a:off x="5888735" y="4703064"/>
            <a:ext cx="1249680" cy="303530"/>
          </a:xfrm>
          <a:prstGeom prst="rect">
            <a:avLst/>
          </a:prstGeom>
          <a:solidFill>
            <a:srgbClr val="FF9999"/>
          </a:solidFill>
        </p:spPr>
        <p:txBody>
          <a:bodyPr vert="horz" wrap="square" lIns="0" tIns="52705" rIns="0" bIns="0" rtlCol="0">
            <a:spAutoFit/>
          </a:bodyPr>
          <a:lstStyle/>
          <a:p>
            <a:pPr marL="635" algn="ctr">
              <a:lnSpc>
                <a:spcPct val="100000"/>
              </a:lnSpc>
              <a:spcBef>
                <a:spcPts val="415"/>
              </a:spcBef>
            </a:pPr>
            <a:r>
              <a:rPr sz="1200" spc="-25" dirty="0">
                <a:solidFill>
                  <a:srgbClr val="404040"/>
                </a:solidFill>
                <a:latin typeface="Calibri"/>
                <a:cs typeface="Calibri"/>
              </a:rPr>
              <a:t>9%</a:t>
            </a:r>
            <a:endParaRPr sz="1200">
              <a:latin typeface="Calibri"/>
              <a:cs typeface="Calibri"/>
            </a:endParaRPr>
          </a:p>
        </p:txBody>
      </p:sp>
      <p:sp>
        <p:nvSpPr>
          <p:cNvPr id="14" name="object 14"/>
          <p:cNvSpPr txBox="1"/>
          <p:nvPr/>
        </p:nvSpPr>
        <p:spPr>
          <a:xfrm>
            <a:off x="3814571" y="4770120"/>
            <a:ext cx="1249680" cy="338455"/>
          </a:xfrm>
          <a:prstGeom prst="rect">
            <a:avLst/>
          </a:prstGeom>
          <a:solidFill>
            <a:srgbClr val="FF9999"/>
          </a:solidFill>
        </p:spPr>
        <p:txBody>
          <a:bodyPr vert="horz" wrap="square" lIns="0" tIns="69850" rIns="0" bIns="0" rtlCol="0">
            <a:spAutoFit/>
          </a:bodyPr>
          <a:lstStyle/>
          <a:p>
            <a:pPr marL="1270" algn="ctr">
              <a:lnSpc>
                <a:spcPct val="100000"/>
              </a:lnSpc>
              <a:spcBef>
                <a:spcPts val="550"/>
              </a:spcBef>
            </a:pPr>
            <a:r>
              <a:rPr sz="1200" spc="-25" dirty="0">
                <a:solidFill>
                  <a:srgbClr val="404040"/>
                </a:solidFill>
                <a:latin typeface="Calibri"/>
                <a:cs typeface="Calibri"/>
              </a:rPr>
              <a:t>10%</a:t>
            </a:r>
            <a:endParaRPr sz="1200">
              <a:latin typeface="Calibri"/>
              <a:cs typeface="Calibri"/>
            </a:endParaRPr>
          </a:p>
        </p:txBody>
      </p:sp>
      <p:sp>
        <p:nvSpPr>
          <p:cNvPr id="15" name="object 15"/>
          <p:cNvSpPr txBox="1"/>
          <p:nvPr/>
        </p:nvSpPr>
        <p:spPr>
          <a:xfrm>
            <a:off x="1740407" y="4533900"/>
            <a:ext cx="1249680" cy="472440"/>
          </a:xfrm>
          <a:prstGeom prst="rect">
            <a:avLst/>
          </a:prstGeom>
          <a:solidFill>
            <a:srgbClr val="FF9999"/>
          </a:solidFill>
        </p:spPr>
        <p:txBody>
          <a:bodyPr vert="horz" wrap="square" lIns="0" tIns="137160" rIns="0" bIns="0" rtlCol="0">
            <a:spAutoFit/>
          </a:bodyPr>
          <a:lstStyle/>
          <a:p>
            <a:pPr algn="ctr">
              <a:lnSpc>
                <a:spcPct val="100000"/>
              </a:lnSpc>
              <a:spcBef>
                <a:spcPts val="1080"/>
              </a:spcBef>
            </a:pPr>
            <a:r>
              <a:rPr sz="1200" spc="-25" dirty="0">
                <a:solidFill>
                  <a:srgbClr val="404040"/>
                </a:solidFill>
                <a:latin typeface="Calibri"/>
                <a:cs typeface="Calibri"/>
              </a:rPr>
              <a:t>14%</a:t>
            </a:r>
            <a:endParaRPr sz="1200">
              <a:latin typeface="Calibri"/>
              <a:cs typeface="Calibri"/>
            </a:endParaRPr>
          </a:p>
        </p:txBody>
      </p:sp>
      <p:sp>
        <p:nvSpPr>
          <p:cNvPr id="16" name="object 16"/>
          <p:cNvSpPr txBox="1"/>
          <p:nvPr/>
        </p:nvSpPr>
        <p:spPr>
          <a:xfrm>
            <a:off x="5888735" y="4130040"/>
            <a:ext cx="1249680" cy="573405"/>
          </a:xfrm>
          <a:prstGeom prst="rect">
            <a:avLst/>
          </a:prstGeom>
          <a:solidFill>
            <a:srgbClr val="E7E6E6"/>
          </a:solidFill>
        </p:spPr>
        <p:txBody>
          <a:bodyPr vert="horz" wrap="square" lIns="0" tIns="11430" rIns="0" bIns="0" rtlCol="0">
            <a:spAutoFit/>
          </a:bodyPr>
          <a:lstStyle/>
          <a:p>
            <a:pPr>
              <a:lnSpc>
                <a:spcPct val="100000"/>
              </a:lnSpc>
              <a:spcBef>
                <a:spcPts val="90"/>
              </a:spcBef>
            </a:pPr>
            <a:endParaRPr sz="1200">
              <a:latin typeface="Times New Roman"/>
              <a:cs typeface="Times New Roman"/>
            </a:endParaRPr>
          </a:p>
          <a:p>
            <a:pPr marL="1905" algn="ctr">
              <a:lnSpc>
                <a:spcPct val="100000"/>
              </a:lnSpc>
              <a:spcBef>
                <a:spcPts val="5"/>
              </a:spcBef>
            </a:pPr>
            <a:r>
              <a:rPr sz="1200" spc="-25" dirty="0">
                <a:solidFill>
                  <a:srgbClr val="404040"/>
                </a:solidFill>
                <a:latin typeface="Calibri"/>
                <a:cs typeface="Calibri"/>
              </a:rPr>
              <a:t>17%</a:t>
            </a:r>
            <a:endParaRPr sz="1200">
              <a:latin typeface="Calibri"/>
              <a:cs typeface="Calibri"/>
            </a:endParaRPr>
          </a:p>
        </p:txBody>
      </p:sp>
      <p:sp>
        <p:nvSpPr>
          <p:cNvPr id="17" name="object 17"/>
          <p:cNvSpPr txBox="1"/>
          <p:nvPr/>
        </p:nvSpPr>
        <p:spPr>
          <a:xfrm>
            <a:off x="3814571" y="4264152"/>
            <a:ext cx="1249680" cy="506095"/>
          </a:xfrm>
          <a:prstGeom prst="rect">
            <a:avLst/>
          </a:prstGeom>
          <a:solidFill>
            <a:srgbClr val="E7E6E6"/>
          </a:solidFill>
        </p:spPr>
        <p:txBody>
          <a:bodyPr vert="horz" wrap="square" lIns="0" tIns="153670" rIns="0" bIns="0" rtlCol="0">
            <a:spAutoFit/>
          </a:bodyPr>
          <a:lstStyle/>
          <a:p>
            <a:pPr marL="1270" algn="ctr">
              <a:lnSpc>
                <a:spcPct val="100000"/>
              </a:lnSpc>
              <a:spcBef>
                <a:spcPts val="1210"/>
              </a:spcBef>
            </a:pPr>
            <a:r>
              <a:rPr sz="1200" spc="-25" dirty="0">
                <a:solidFill>
                  <a:srgbClr val="404040"/>
                </a:solidFill>
                <a:latin typeface="Calibri"/>
                <a:cs typeface="Calibri"/>
              </a:rPr>
              <a:t>15%</a:t>
            </a:r>
            <a:endParaRPr sz="1200">
              <a:latin typeface="Calibri"/>
              <a:cs typeface="Calibri"/>
            </a:endParaRPr>
          </a:p>
        </p:txBody>
      </p:sp>
      <p:sp>
        <p:nvSpPr>
          <p:cNvPr id="18" name="object 18"/>
          <p:cNvSpPr txBox="1"/>
          <p:nvPr/>
        </p:nvSpPr>
        <p:spPr>
          <a:xfrm>
            <a:off x="1740407" y="3994403"/>
            <a:ext cx="1249680" cy="539750"/>
          </a:xfrm>
          <a:prstGeom prst="rect">
            <a:avLst/>
          </a:prstGeom>
          <a:solidFill>
            <a:srgbClr val="E7E6E6"/>
          </a:solidFill>
        </p:spPr>
        <p:txBody>
          <a:bodyPr vert="horz" wrap="square" lIns="0" tIns="170815" rIns="0" bIns="0" rtlCol="0">
            <a:spAutoFit/>
          </a:bodyPr>
          <a:lstStyle/>
          <a:p>
            <a:pPr algn="ctr">
              <a:lnSpc>
                <a:spcPct val="100000"/>
              </a:lnSpc>
              <a:spcBef>
                <a:spcPts val="1345"/>
              </a:spcBef>
            </a:pPr>
            <a:r>
              <a:rPr sz="1200" spc="-25" dirty="0">
                <a:solidFill>
                  <a:srgbClr val="404040"/>
                </a:solidFill>
                <a:latin typeface="Calibri"/>
                <a:cs typeface="Calibri"/>
              </a:rPr>
              <a:t>16%</a:t>
            </a:r>
            <a:endParaRPr sz="1200">
              <a:latin typeface="Calibri"/>
              <a:cs typeface="Calibri"/>
            </a:endParaRPr>
          </a:p>
        </p:txBody>
      </p:sp>
      <p:sp>
        <p:nvSpPr>
          <p:cNvPr id="19" name="object 19"/>
          <p:cNvSpPr txBox="1"/>
          <p:nvPr/>
        </p:nvSpPr>
        <p:spPr>
          <a:xfrm>
            <a:off x="5888735" y="3337559"/>
            <a:ext cx="1249680" cy="792480"/>
          </a:xfrm>
          <a:prstGeom prst="rect">
            <a:avLst/>
          </a:prstGeom>
          <a:solidFill>
            <a:srgbClr val="6CD4CE"/>
          </a:solidFill>
        </p:spPr>
        <p:txBody>
          <a:bodyPr vert="horz" wrap="square" lIns="0" tIns="112395" rIns="0" bIns="0" rtlCol="0">
            <a:spAutoFit/>
          </a:bodyPr>
          <a:lstStyle/>
          <a:p>
            <a:pPr>
              <a:lnSpc>
                <a:spcPct val="100000"/>
              </a:lnSpc>
              <a:spcBef>
                <a:spcPts val="885"/>
              </a:spcBef>
            </a:pPr>
            <a:endParaRPr sz="1200">
              <a:latin typeface="Times New Roman"/>
              <a:cs typeface="Times New Roman"/>
            </a:endParaRPr>
          </a:p>
          <a:p>
            <a:pPr marL="1905" algn="ctr">
              <a:lnSpc>
                <a:spcPct val="100000"/>
              </a:lnSpc>
            </a:pPr>
            <a:r>
              <a:rPr sz="1200" spc="-25" dirty="0">
                <a:solidFill>
                  <a:srgbClr val="404040"/>
                </a:solidFill>
                <a:latin typeface="Calibri"/>
                <a:cs typeface="Calibri"/>
              </a:rPr>
              <a:t>24%</a:t>
            </a:r>
            <a:endParaRPr sz="1200">
              <a:latin typeface="Calibri"/>
              <a:cs typeface="Calibri"/>
            </a:endParaRPr>
          </a:p>
        </p:txBody>
      </p:sp>
      <p:sp>
        <p:nvSpPr>
          <p:cNvPr id="20" name="object 20"/>
          <p:cNvSpPr txBox="1"/>
          <p:nvPr/>
        </p:nvSpPr>
        <p:spPr>
          <a:xfrm>
            <a:off x="3814571" y="3557015"/>
            <a:ext cx="1249680" cy="707390"/>
          </a:xfrm>
          <a:prstGeom prst="rect">
            <a:avLst/>
          </a:prstGeom>
          <a:solidFill>
            <a:srgbClr val="6CD4CE"/>
          </a:solidFill>
        </p:spPr>
        <p:txBody>
          <a:bodyPr vert="horz" wrap="square" lIns="0" tIns="78740" rIns="0" bIns="0" rtlCol="0">
            <a:spAutoFit/>
          </a:bodyPr>
          <a:lstStyle/>
          <a:p>
            <a:pPr>
              <a:lnSpc>
                <a:spcPct val="100000"/>
              </a:lnSpc>
              <a:spcBef>
                <a:spcPts val="620"/>
              </a:spcBef>
            </a:pPr>
            <a:endParaRPr sz="1200">
              <a:latin typeface="Times New Roman"/>
              <a:cs typeface="Times New Roman"/>
            </a:endParaRPr>
          </a:p>
          <a:p>
            <a:pPr marL="1270" algn="ctr">
              <a:lnSpc>
                <a:spcPct val="100000"/>
              </a:lnSpc>
            </a:pPr>
            <a:r>
              <a:rPr sz="1200" spc="-25" dirty="0">
                <a:solidFill>
                  <a:srgbClr val="404040"/>
                </a:solidFill>
                <a:latin typeface="Calibri"/>
                <a:cs typeface="Calibri"/>
              </a:rPr>
              <a:t>21%</a:t>
            </a:r>
            <a:endParaRPr sz="1200">
              <a:latin typeface="Calibri"/>
              <a:cs typeface="Calibri"/>
            </a:endParaRPr>
          </a:p>
        </p:txBody>
      </p:sp>
      <p:sp>
        <p:nvSpPr>
          <p:cNvPr id="21" name="object 21"/>
          <p:cNvSpPr txBox="1"/>
          <p:nvPr/>
        </p:nvSpPr>
        <p:spPr>
          <a:xfrm>
            <a:off x="1740407" y="3337559"/>
            <a:ext cx="1249680" cy="657225"/>
          </a:xfrm>
          <a:prstGeom prst="rect">
            <a:avLst/>
          </a:prstGeom>
          <a:solidFill>
            <a:srgbClr val="6CD4CE"/>
          </a:solidFill>
        </p:spPr>
        <p:txBody>
          <a:bodyPr vert="horz" wrap="square" lIns="0" tIns="62230" rIns="0" bIns="0" rtlCol="0">
            <a:spAutoFit/>
          </a:bodyPr>
          <a:lstStyle/>
          <a:p>
            <a:pPr>
              <a:lnSpc>
                <a:spcPct val="100000"/>
              </a:lnSpc>
              <a:spcBef>
                <a:spcPts val="490"/>
              </a:spcBef>
            </a:pPr>
            <a:endParaRPr sz="1200">
              <a:latin typeface="Times New Roman"/>
              <a:cs typeface="Times New Roman"/>
            </a:endParaRPr>
          </a:p>
          <a:p>
            <a:pPr algn="ctr">
              <a:lnSpc>
                <a:spcPct val="100000"/>
              </a:lnSpc>
            </a:pPr>
            <a:r>
              <a:rPr sz="1200" spc="-25" dirty="0">
                <a:solidFill>
                  <a:srgbClr val="404040"/>
                </a:solidFill>
                <a:latin typeface="Calibri"/>
                <a:cs typeface="Calibri"/>
              </a:rPr>
              <a:t>19%</a:t>
            </a:r>
            <a:endParaRPr sz="1200">
              <a:latin typeface="Calibri"/>
              <a:cs typeface="Calibri"/>
            </a:endParaRPr>
          </a:p>
        </p:txBody>
      </p:sp>
      <p:sp>
        <p:nvSpPr>
          <p:cNvPr id="22" name="object 22"/>
          <p:cNvSpPr txBox="1"/>
          <p:nvPr/>
        </p:nvSpPr>
        <p:spPr>
          <a:xfrm>
            <a:off x="6382258" y="2516504"/>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41%</a:t>
            </a:r>
            <a:endParaRPr sz="1200">
              <a:latin typeface="Calibri"/>
              <a:cs typeface="Calibri"/>
            </a:endParaRPr>
          </a:p>
        </p:txBody>
      </p:sp>
      <p:sp>
        <p:nvSpPr>
          <p:cNvPr id="23" name="object 23"/>
          <p:cNvSpPr txBox="1"/>
          <p:nvPr/>
        </p:nvSpPr>
        <p:spPr>
          <a:xfrm>
            <a:off x="4307713" y="2668270"/>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46%</a:t>
            </a:r>
            <a:endParaRPr sz="1200">
              <a:latin typeface="Calibri"/>
              <a:cs typeface="Calibri"/>
            </a:endParaRPr>
          </a:p>
        </p:txBody>
      </p:sp>
      <p:sp>
        <p:nvSpPr>
          <p:cNvPr id="24" name="object 24"/>
          <p:cNvSpPr txBox="1"/>
          <p:nvPr/>
        </p:nvSpPr>
        <p:spPr>
          <a:xfrm>
            <a:off x="2232914" y="2533650"/>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42%</a:t>
            </a:r>
            <a:endParaRPr sz="1200">
              <a:latin typeface="Calibri"/>
              <a:cs typeface="Calibri"/>
            </a:endParaRPr>
          </a:p>
        </p:txBody>
      </p:sp>
      <p:sp>
        <p:nvSpPr>
          <p:cNvPr id="25" name="object 25"/>
          <p:cNvSpPr txBox="1"/>
          <p:nvPr/>
        </p:nvSpPr>
        <p:spPr>
          <a:xfrm>
            <a:off x="6006465" y="5387721"/>
            <a:ext cx="101473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December</a:t>
            </a:r>
            <a:r>
              <a:rPr sz="1200" spc="-55" dirty="0">
                <a:solidFill>
                  <a:srgbClr val="585858"/>
                </a:solidFill>
                <a:latin typeface="Calibri"/>
                <a:cs typeface="Calibri"/>
              </a:rPr>
              <a:t> </a:t>
            </a:r>
            <a:r>
              <a:rPr sz="1200" spc="-10" dirty="0">
                <a:solidFill>
                  <a:srgbClr val="585858"/>
                </a:solidFill>
                <a:latin typeface="Calibri"/>
                <a:cs typeface="Calibri"/>
              </a:rPr>
              <a:t>(S16)</a:t>
            </a:r>
            <a:endParaRPr sz="1200">
              <a:latin typeface="Calibri"/>
              <a:cs typeface="Calibri"/>
            </a:endParaRPr>
          </a:p>
        </p:txBody>
      </p:sp>
      <p:sp>
        <p:nvSpPr>
          <p:cNvPr id="26" name="object 26"/>
          <p:cNvSpPr txBox="1"/>
          <p:nvPr/>
        </p:nvSpPr>
        <p:spPr>
          <a:xfrm>
            <a:off x="3999357" y="5387721"/>
            <a:ext cx="8801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October</a:t>
            </a:r>
            <a:r>
              <a:rPr sz="1200" spc="-50" dirty="0">
                <a:solidFill>
                  <a:srgbClr val="585858"/>
                </a:solidFill>
                <a:latin typeface="Calibri"/>
                <a:cs typeface="Calibri"/>
              </a:rPr>
              <a:t> </a:t>
            </a:r>
            <a:r>
              <a:rPr sz="1200" spc="-10" dirty="0">
                <a:solidFill>
                  <a:srgbClr val="585858"/>
                </a:solidFill>
                <a:latin typeface="Calibri"/>
                <a:cs typeface="Calibri"/>
              </a:rPr>
              <a:t>(S15)</a:t>
            </a:r>
            <a:endParaRPr sz="1200">
              <a:latin typeface="Calibri"/>
              <a:cs typeface="Calibri"/>
            </a:endParaRPr>
          </a:p>
        </p:txBody>
      </p:sp>
      <p:sp>
        <p:nvSpPr>
          <p:cNvPr id="27" name="object 27"/>
          <p:cNvSpPr txBox="1"/>
          <p:nvPr/>
        </p:nvSpPr>
        <p:spPr>
          <a:xfrm>
            <a:off x="1900554" y="5387721"/>
            <a:ext cx="9296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February</a:t>
            </a:r>
            <a:r>
              <a:rPr sz="1200" spc="-40" dirty="0">
                <a:solidFill>
                  <a:srgbClr val="585858"/>
                </a:solidFill>
                <a:latin typeface="Calibri"/>
                <a:cs typeface="Calibri"/>
              </a:rPr>
              <a:t> </a:t>
            </a:r>
            <a:r>
              <a:rPr sz="1200" spc="-10" dirty="0">
                <a:solidFill>
                  <a:srgbClr val="585858"/>
                </a:solidFill>
                <a:latin typeface="Calibri"/>
                <a:cs typeface="Calibri"/>
              </a:rPr>
              <a:t>(S11)</a:t>
            </a:r>
            <a:endParaRPr sz="1200">
              <a:latin typeface="Calibri"/>
              <a:cs typeface="Calibri"/>
            </a:endParaRPr>
          </a:p>
        </p:txBody>
      </p:sp>
      <p:sp>
        <p:nvSpPr>
          <p:cNvPr id="28" name="object 28"/>
          <p:cNvSpPr txBox="1"/>
          <p:nvPr/>
        </p:nvSpPr>
        <p:spPr>
          <a:xfrm>
            <a:off x="483209" y="1404365"/>
            <a:ext cx="6760209" cy="445134"/>
          </a:xfrm>
          <a:prstGeom prst="rect">
            <a:avLst/>
          </a:prstGeom>
        </p:spPr>
        <p:txBody>
          <a:bodyPr vert="horz" wrap="square" lIns="0" tIns="26034" rIns="0" bIns="0" rtlCol="0">
            <a:spAutoFit/>
          </a:bodyPr>
          <a:lstStyle/>
          <a:p>
            <a:pPr marL="2675255" marR="5080" indent="-2663190">
              <a:lnSpc>
                <a:spcPts val="1620"/>
              </a:lnSpc>
              <a:spcBef>
                <a:spcPts val="204"/>
              </a:spcBef>
            </a:pPr>
            <a:r>
              <a:rPr sz="1400" b="1" dirty="0">
                <a:solidFill>
                  <a:srgbClr val="5C5B5A"/>
                </a:solidFill>
                <a:latin typeface="Arial"/>
                <a:cs typeface="Arial"/>
              </a:rPr>
              <a:t>How</a:t>
            </a:r>
            <a:r>
              <a:rPr sz="1400" b="1" spc="-30" dirty="0">
                <a:solidFill>
                  <a:srgbClr val="5C5B5A"/>
                </a:solidFill>
                <a:latin typeface="Arial"/>
                <a:cs typeface="Arial"/>
              </a:rPr>
              <a:t> </a:t>
            </a:r>
            <a:r>
              <a:rPr sz="1400" b="1" dirty="0">
                <a:solidFill>
                  <a:srgbClr val="5C5B5A"/>
                </a:solidFill>
                <a:latin typeface="Arial"/>
                <a:cs typeface="Arial"/>
              </a:rPr>
              <a:t>likely</a:t>
            </a:r>
            <a:r>
              <a:rPr sz="1400" b="1" spc="-60" dirty="0">
                <a:solidFill>
                  <a:srgbClr val="5C5B5A"/>
                </a:solidFill>
                <a:latin typeface="Arial"/>
                <a:cs typeface="Arial"/>
              </a:rPr>
              <a:t> </a:t>
            </a:r>
            <a:r>
              <a:rPr sz="1400" b="1" dirty="0">
                <a:solidFill>
                  <a:srgbClr val="5C5B5A"/>
                </a:solidFill>
                <a:latin typeface="Arial"/>
                <a:cs typeface="Arial"/>
              </a:rPr>
              <a:t>do</a:t>
            </a:r>
            <a:r>
              <a:rPr sz="1400" b="1" spc="-25" dirty="0">
                <a:solidFill>
                  <a:srgbClr val="5C5B5A"/>
                </a:solidFill>
                <a:latin typeface="Arial"/>
                <a:cs typeface="Arial"/>
              </a:rPr>
              <a:t> </a:t>
            </a:r>
            <a:r>
              <a:rPr sz="1400" b="1" dirty="0">
                <a:solidFill>
                  <a:srgbClr val="5C5B5A"/>
                </a:solidFill>
                <a:latin typeface="Arial"/>
                <a:cs typeface="Arial"/>
              </a:rPr>
              <a:t>you</a:t>
            </a:r>
            <a:r>
              <a:rPr sz="1400" b="1" spc="15" dirty="0">
                <a:solidFill>
                  <a:srgbClr val="5C5B5A"/>
                </a:solidFill>
                <a:latin typeface="Arial"/>
                <a:cs typeface="Arial"/>
              </a:rPr>
              <a:t> </a:t>
            </a:r>
            <a:r>
              <a:rPr sz="1400" b="1" dirty="0">
                <a:solidFill>
                  <a:srgbClr val="5C5B5A"/>
                </a:solidFill>
                <a:latin typeface="Arial"/>
                <a:cs typeface="Arial"/>
              </a:rPr>
              <a:t>think</a:t>
            </a:r>
            <a:r>
              <a:rPr sz="1400" b="1" spc="-35" dirty="0">
                <a:solidFill>
                  <a:srgbClr val="5C5B5A"/>
                </a:solidFill>
                <a:latin typeface="Arial"/>
                <a:cs typeface="Arial"/>
              </a:rPr>
              <a:t> </a:t>
            </a:r>
            <a:r>
              <a:rPr sz="1400" b="1" dirty="0">
                <a:solidFill>
                  <a:srgbClr val="5C5B5A"/>
                </a:solidFill>
                <a:latin typeface="Arial"/>
                <a:cs typeface="Arial"/>
              </a:rPr>
              <a:t>you</a:t>
            </a:r>
            <a:r>
              <a:rPr sz="1400" b="1" spc="15" dirty="0">
                <a:solidFill>
                  <a:srgbClr val="5C5B5A"/>
                </a:solidFill>
                <a:latin typeface="Arial"/>
                <a:cs typeface="Arial"/>
              </a:rPr>
              <a:t> </a:t>
            </a:r>
            <a:r>
              <a:rPr sz="1400" b="1" dirty="0">
                <a:solidFill>
                  <a:srgbClr val="5C5B5A"/>
                </a:solidFill>
                <a:latin typeface="Arial"/>
                <a:cs typeface="Arial"/>
              </a:rPr>
              <a:t>are</a:t>
            </a:r>
            <a:r>
              <a:rPr sz="1400" b="1" spc="-45" dirty="0">
                <a:solidFill>
                  <a:srgbClr val="5C5B5A"/>
                </a:solidFill>
                <a:latin typeface="Arial"/>
                <a:cs typeface="Arial"/>
              </a:rPr>
              <a:t> </a:t>
            </a:r>
            <a:r>
              <a:rPr sz="1400" b="1" dirty="0">
                <a:solidFill>
                  <a:srgbClr val="5C5B5A"/>
                </a:solidFill>
                <a:latin typeface="Arial"/>
                <a:cs typeface="Arial"/>
              </a:rPr>
              <a:t>to</a:t>
            </a:r>
            <a:r>
              <a:rPr sz="1400" b="1" spc="-25" dirty="0">
                <a:solidFill>
                  <a:srgbClr val="5C5B5A"/>
                </a:solidFill>
                <a:latin typeface="Arial"/>
                <a:cs typeface="Arial"/>
              </a:rPr>
              <a:t> </a:t>
            </a:r>
            <a:r>
              <a:rPr sz="1400" b="1" dirty="0">
                <a:solidFill>
                  <a:srgbClr val="5C5B5A"/>
                </a:solidFill>
                <a:latin typeface="Arial"/>
                <a:cs typeface="Arial"/>
              </a:rPr>
              <a:t>lose</a:t>
            </a:r>
            <a:r>
              <a:rPr sz="1400" b="1" spc="-45" dirty="0">
                <a:solidFill>
                  <a:srgbClr val="5C5B5A"/>
                </a:solidFill>
                <a:latin typeface="Arial"/>
                <a:cs typeface="Arial"/>
              </a:rPr>
              <a:t> </a:t>
            </a:r>
            <a:r>
              <a:rPr sz="1400" b="1" dirty="0">
                <a:solidFill>
                  <a:srgbClr val="5C5B5A"/>
                </a:solidFill>
                <a:latin typeface="Arial"/>
                <a:cs typeface="Arial"/>
              </a:rPr>
              <a:t>your</a:t>
            </a:r>
            <a:r>
              <a:rPr sz="1400" b="1" spc="25" dirty="0">
                <a:solidFill>
                  <a:srgbClr val="5C5B5A"/>
                </a:solidFill>
                <a:latin typeface="Arial"/>
                <a:cs typeface="Arial"/>
              </a:rPr>
              <a:t> </a:t>
            </a:r>
            <a:r>
              <a:rPr sz="1400" b="1" dirty="0">
                <a:solidFill>
                  <a:srgbClr val="5C5B5A"/>
                </a:solidFill>
                <a:latin typeface="Arial"/>
                <a:cs typeface="Arial"/>
              </a:rPr>
              <a:t>job</a:t>
            </a:r>
            <a:r>
              <a:rPr sz="1400" b="1" spc="-35" dirty="0">
                <a:solidFill>
                  <a:srgbClr val="5C5B5A"/>
                </a:solidFill>
                <a:latin typeface="Arial"/>
                <a:cs typeface="Arial"/>
              </a:rPr>
              <a:t> </a:t>
            </a:r>
            <a:r>
              <a:rPr sz="1400" b="1" dirty="0">
                <a:solidFill>
                  <a:srgbClr val="5C5B5A"/>
                </a:solidFill>
                <a:latin typeface="Arial"/>
                <a:cs typeface="Arial"/>
              </a:rPr>
              <a:t>and</a:t>
            </a:r>
            <a:r>
              <a:rPr sz="1400" b="1" spc="-25" dirty="0">
                <a:solidFill>
                  <a:srgbClr val="5C5B5A"/>
                </a:solidFill>
                <a:latin typeface="Arial"/>
                <a:cs typeface="Arial"/>
              </a:rPr>
              <a:t> </a:t>
            </a:r>
            <a:r>
              <a:rPr sz="1400" b="1" dirty="0">
                <a:solidFill>
                  <a:srgbClr val="5C5B5A"/>
                </a:solidFill>
                <a:latin typeface="Arial"/>
                <a:cs typeface="Arial"/>
              </a:rPr>
              <a:t>become</a:t>
            </a:r>
            <a:r>
              <a:rPr sz="1400" b="1" spc="-40" dirty="0">
                <a:solidFill>
                  <a:srgbClr val="5C5B5A"/>
                </a:solidFill>
                <a:latin typeface="Arial"/>
                <a:cs typeface="Arial"/>
              </a:rPr>
              <a:t> </a:t>
            </a:r>
            <a:r>
              <a:rPr sz="1400" b="1" dirty="0">
                <a:solidFill>
                  <a:srgbClr val="5C5B5A"/>
                </a:solidFill>
                <a:latin typeface="Arial"/>
                <a:cs typeface="Arial"/>
              </a:rPr>
              <a:t>unemployed</a:t>
            </a:r>
            <a:r>
              <a:rPr sz="1400" b="1" spc="20" dirty="0">
                <a:solidFill>
                  <a:srgbClr val="5C5B5A"/>
                </a:solidFill>
                <a:latin typeface="Arial"/>
                <a:cs typeface="Arial"/>
              </a:rPr>
              <a:t> </a:t>
            </a:r>
            <a:r>
              <a:rPr sz="1400" b="1" dirty="0">
                <a:solidFill>
                  <a:srgbClr val="5C5B5A"/>
                </a:solidFill>
                <a:latin typeface="Arial"/>
                <a:cs typeface="Arial"/>
              </a:rPr>
              <a:t>in</a:t>
            </a:r>
            <a:r>
              <a:rPr sz="1400" b="1" spc="-40" dirty="0">
                <a:solidFill>
                  <a:srgbClr val="5C5B5A"/>
                </a:solidFill>
                <a:latin typeface="Arial"/>
                <a:cs typeface="Arial"/>
              </a:rPr>
              <a:t> </a:t>
            </a:r>
            <a:r>
              <a:rPr sz="1400" b="1" spc="-25" dirty="0">
                <a:solidFill>
                  <a:srgbClr val="5C5B5A"/>
                </a:solidFill>
                <a:latin typeface="Arial"/>
                <a:cs typeface="Arial"/>
              </a:rPr>
              <a:t>the </a:t>
            </a:r>
            <a:r>
              <a:rPr sz="1400" b="1" dirty="0">
                <a:solidFill>
                  <a:srgbClr val="5C5B5A"/>
                </a:solidFill>
                <a:latin typeface="Arial"/>
                <a:cs typeface="Arial"/>
              </a:rPr>
              <a:t>next</a:t>
            </a:r>
            <a:r>
              <a:rPr sz="1400" b="1" spc="-25" dirty="0">
                <a:solidFill>
                  <a:srgbClr val="5C5B5A"/>
                </a:solidFill>
                <a:latin typeface="Arial"/>
                <a:cs typeface="Arial"/>
              </a:rPr>
              <a:t> </a:t>
            </a:r>
            <a:r>
              <a:rPr sz="1400" b="1" dirty="0">
                <a:solidFill>
                  <a:srgbClr val="5C5B5A"/>
                </a:solidFill>
                <a:latin typeface="Arial"/>
                <a:cs typeface="Arial"/>
              </a:rPr>
              <a:t>12</a:t>
            </a:r>
            <a:r>
              <a:rPr sz="1400" b="1" spc="-15" dirty="0">
                <a:solidFill>
                  <a:srgbClr val="5C5B5A"/>
                </a:solidFill>
                <a:latin typeface="Arial"/>
                <a:cs typeface="Arial"/>
              </a:rPr>
              <a:t> </a:t>
            </a:r>
            <a:r>
              <a:rPr sz="1400" b="1" spc="-10" dirty="0">
                <a:solidFill>
                  <a:srgbClr val="5C5B5A"/>
                </a:solidFill>
                <a:latin typeface="Arial"/>
                <a:cs typeface="Arial"/>
              </a:rPr>
              <a:t>months?</a:t>
            </a:r>
            <a:endParaRPr sz="1400">
              <a:latin typeface="Arial"/>
              <a:cs typeface="Arial"/>
            </a:endParaRPr>
          </a:p>
        </p:txBody>
      </p:sp>
      <p:sp>
        <p:nvSpPr>
          <p:cNvPr id="29" name="object 29"/>
          <p:cNvSpPr/>
          <p:nvPr/>
        </p:nvSpPr>
        <p:spPr>
          <a:xfrm>
            <a:off x="125964" y="2193245"/>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30" name="object 30"/>
          <p:cNvSpPr txBox="1"/>
          <p:nvPr/>
        </p:nvSpPr>
        <p:spPr>
          <a:xfrm>
            <a:off x="223520" y="2118741"/>
            <a:ext cx="75882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85858"/>
                </a:solidFill>
                <a:latin typeface="Calibri"/>
                <a:cs typeface="Calibri"/>
              </a:rPr>
              <a:t>Very</a:t>
            </a:r>
            <a:r>
              <a:rPr sz="1100" spc="-35" dirty="0">
                <a:solidFill>
                  <a:srgbClr val="585858"/>
                </a:solidFill>
                <a:latin typeface="Calibri"/>
                <a:cs typeface="Calibri"/>
              </a:rPr>
              <a:t> </a:t>
            </a:r>
            <a:r>
              <a:rPr sz="1100" spc="-10" dirty="0">
                <a:solidFill>
                  <a:srgbClr val="585858"/>
                </a:solidFill>
                <a:latin typeface="Calibri"/>
                <a:cs typeface="Calibri"/>
              </a:rPr>
              <a:t>unlikely</a:t>
            </a:r>
            <a:endParaRPr sz="1100">
              <a:latin typeface="Calibri"/>
              <a:cs typeface="Calibri"/>
            </a:endParaRPr>
          </a:p>
        </p:txBody>
      </p:sp>
      <p:sp>
        <p:nvSpPr>
          <p:cNvPr id="31" name="object 31"/>
          <p:cNvSpPr/>
          <p:nvPr/>
        </p:nvSpPr>
        <p:spPr>
          <a:xfrm>
            <a:off x="125964" y="2760427"/>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6CD4CE"/>
          </a:solidFill>
        </p:spPr>
        <p:txBody>
          <a:bodyPr wrap="square" lIns="0" tIns="0" rIns="0" bIns="0" rtlCol="0"/>
          <a:lstStyle/>
          <a:p>
            <a:endParaRPr/>
          </a:p>
        </p:txBody>
      </p:sp>
      <p:sp>
        <p:nvSpPr>
          <p:cNvPr id="32" name="object 32"/>
          <p:cNvSpPr txBox="1"/>
          <p:nvPr/>
        </p:nvSpPr>
        <p:spPr>
          <a:xfrm>
            <a:off x="223520" y="2686304"/>
            <a:ext cx="110299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85858"/>
                </a:solidFill>
                <a:latin typeface="Calibri"/>
                <a:cs typeface="Calibri"/>
              </a:rPr>
              <a:t>Somewhat</a:t>
            </a:r>
            <a:r>
              <a:rPr sz="1100" spc="-25" dirty="0">
                <a:solidFill>
                  <a:srgbClr val="585858"/>
                </a:solidFill>
                <a:latin typeface="Calibri"/>
                <a:cs typeface="Calibri"/>
              </a:rPr>
              <a:t> </a:t>
            </a:r>
            <a:r>
              <a:rPr sz="1100" spc="-10" dirty="0">
                <a:solidFill>
                  <a:srgbClr val="585858"/>
                </a:solidFill>
                <a:latin typeface="Calibri"/>
                <a:cs typeface="Calibri"/>
              </a:rPr>
              <a:t>unlikely</a:t>
            </a:r>
            <a:endParaRPr sz="1100">
              <a:latin typeface="Calibri"/>
              <a:cs typeface="Calibri"/>
            </a:endParaRPr>
          </a:p>
        </p:txBody>
      </p:sp>
      <p:sp>
        <p:nvSpPr>
          <p:cNvPr id="33" name="object 33"/>
          <p:cNvSpPr/>
          <p:nvPr/>
        </p:nvSpPr>
        <p:spPr>
          <a:xfrm>
            <a:off x="125964" y="3327736"/>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E7E6E6"/>
          </a:solidFill>
        </p:spPr>
        <p:txBody>
          <a:bodyPr wrap="square" lIns="0" tIns="0" rIns="0" bIns="0" rtlCol="0"/>
          <a:lstStyle/>
          <a:p>
            <a:endParaRPr/>
          </a:p>
        </p:txBody>
      </p:sp>
      <p:sp>
        <p:nvSpPr>
          <p:cNvPr id="34" name="object 34"/>
          <p:cNvSpPr txBox="1"/>
          <p:nvPr/>
        </p:nvSpPr>
        <p:spPr>
          <a:xfrm>
            <a:off x="223520" y="3253485"/>
            <a:ext cx="147891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85858"/>
                </a:solidFill>
                <a:latin typeface="Calibri"/>
                <a:cs typeface="Calibri"/>
              </a:rPr>
              <a:t>Neither</a:t>
            </a:r>
            <a:r>
              <a:rPr sz="1100" spc="-25" dirty="0">
                <a:solidFill>
                  <a:srgbClr val="585858"/>
                </a:solidFill>
                <a:latin typeface="Calibri"/>
                <a:cs typeface="Calibri"/>
              </a:rPr>
              <a:t> </a:t>
            </a:r>
            <a:r>
              <a:rPr sz="1100" dirty="0">
                <a:solidFill>
                  <a:srgbClr val="585858"/>
                </a:solidFill>
                <a:latin typeface="Calibri"/>
                <a:cs typeface="Calibri"/>
              </a:rPr>
              <a:t>likely</a:t>
            </a:r>
            <a:r>
              <a:rPr sz="1100" spc="-25" dirty="0">
                <a:solidFill>
                  <a:srgbClr val="585858"/>
                </a:solidFill>
                <a:latin typeface="Calibri"/>
                <a:cs typeface="Calibri"/>
              </a:rPr>
              <a:t> </a:t>
            </a:r>
            <a:r>
              <a:rPr sz="1100" dirty="0">
                <a:solidFill>
                  <a:srgbClr val="585858"/>
                </a:solidFill>
                <a:latin typeface="Calibri"/>
                <a:cs typeface="Calibri"/>
              </a:rPr>
              <a:t>nor</a:t>
            </a:r>
            <a:r>
              <a:rPr sz="1100" spc="-25" dirty="0">
                <a:solidFill>
                  <a:srgbClr val="585858"/>
                </a:solidFill>
                <a:latin typeface="Calibri"/>
                <a:cs typeface="Calibri"/>
              </a:rPr>
              <a:t> </a:t>
            </a:r>
            <a:r>
              <a:rPr sz="1100" spc="-10" dirty="0">
                <a:solidFill>
                  <a:srgbClr val="585858"/>
                </a:solidFill>
                <a:latin typeface="Calibri"/>
                <a:cs typeface="Calibri"/>
              </a:rPr>
              <a:t>unlikely</a:t>
            </a:r>
            <a:endParaRPr sz="1100">
              <a:latin typeface="Calibri"/>
              <a:cs typeface="Calibri"/>
            </a:endParaRPr>
          </a:p>
        </p:txBody>
      </p:sp>
      <p:sp>
        <p:nvSpPr>
          <p:cNvPr id="35" name="object 35"/>
          <p:cNvSpPr/>
          <p:nvPr/>
        </p:nvSpPr>
        <p:spPr>
          <a:xfrm>
            <a:off x="125964" y="3895045"/>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9999"/>
          </a:solidFill>
        </p:spPr>
        <p:txBody>
          <a:bodyPr wrap="square" lIns="0" tIns="0" rIns="0" bIns="0" rtlCol="0"/>
          <a:lstStyle/>
          <a:p>
            <a:endParaRPr/>
          </a:p>
        </p:txBody>
      </p:sp>
      <p:sp>
        <p:nvSpPr>
          <p:cNvPr id="36" name="object 36"/>
          <p:cNvSpPr txBox="1"/>
          <p:nvPr/>
        </p:nvSpPr>
        <p:spPr>
          <a:xfrm>
            <a:off x="223520" y="3821048"/>
            <a:ext cx="956944"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85858"/>
                </a:solidFill>
                <a:latin typeface="Calibri"/>
                <a:cs typeface="Calibri"/>
              </a:rPr>
              <a:t>Somewhat</a:t>
            </a:r>
            <a:r>
              <a:rPr sz="1100" spc="-25" dirty="0">
                <a:solidFill>
                  <a:srgbClr val="585858"/>
                </a:solidFill>
                <a:latin typeface="Calibri"/>
                <a:cs typeface="Calibri"/>
              </a:rPr>
              <a:t> </a:t>
            </a:r>
            <a:r>
              <a:rPr sz="1100" spc="-10" dirty="0">
                <a:solidFill>
                  <a:srgbClr val="585858"/>
                </a:solidFill>
                <a:latin typeface="Calibri"/>
                <a:cs typeface="Calibri"/>
              </a:rPr>
              <a:t>likely</a:t>
            </a:r>
            <a:endParaRPr sz="1100">
              <a:latin typeface="Calibri"/>
              <a:cs typeface="Calibri"/>
            </a:endParaRPr>
          </a:p>
        </p:txBody>
      </p:sp>
      <p:sp>
        <p:nvSpPr>
          <p:cNvPr id="37" name="object 37"/>
          <p:cNvSpPr/>
          <p:nvPr/>
        </p:nvSpPr>
        <p:spPr>
          <a:xfrm>
            <a:off x="125964" y="4462227"/>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0000"/>
          </a:solidFill>
        </p:spPr>
        <p:txBody>
          <a:bodyPr wrap="square" lIns="0" tIns="0" rIns="0" bIns="0" rtlCol="0"/>
          <a:lstStyle/>
          <a:p>
            <a:endParaRPr/>
          </a:p>
        </p:txBody>
      </p:sp>
      <p:sp>
        <p:nvSpPr>
          <p:cNvPr id="38" name="object 38"/>
          <p:cNvSpPr txBox="1"/>
          <p:nvPr/>
        </p:nvSpPr>
        <p:spPr>
          <a:xfrm>
            <a:off x="223520" y="4388358"/>
            <a:ext cx="61087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85858"/>
                </a:solidFill>
                <a:latin typeface="Calibri"/>
                <a:cs typeface="Calibri"/>
              </a:rPr>
              <a:t>Very</a:t>
            </a:r>
            <a:r>
              <a:rPr sz="1100" spc="-35" dirty="0">
                <a:solidFill>
                  <a:srgbClr val="585858"/>
                </a:solidFill>
                <a:latin typeface="Calibri"/>
                <a:cs typeface="Calibri"/>
              </a:rPr>
              <a:t> </a:t>
            </a:r>
            <a:r>
              <a:rPr sz="1100" spc="-10" dirty="0">
                <a:solidFill>
                  <a:srgbClr val="585858"/>
                </a:solidFill>
                <a:latin typeface="Calibri"/>
                <a:cs typeface="Calibri"/>
              </a:rPr>
              <a:t>likely</a:t>
            </a:r>
            <a:endParaRPr sz="1100">
              <a:latin typeface="Calibri"/>
              <a:cs typeface="Calibri"/>
            </a:endParaRPr>
          </a:p>
        </p:txBody>
      </p:sp>
      <p:sp>
        <p:nvSpPr>
          <p:cNvPr id="39" name="object 39"/>
          <p:cNvSpPr/>
          <p:nvPr/>
        </p:nvSpPr>
        <p:spPr>
          <a:xfrm>
            <a:off x="125964" y="5029536"/>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5C5B5A"/>
          </a:solidFill>
        </p:spPr>
        <p:txBody>
          <a:bodyPr wrap="square" lIns="0" tIns="0" rIns="0" bIns="0" rtlCol="0"/>
          <a:lstStyle/>
          <a:p>
            <a:endParaRPr/>
          </a:p>
        </p:txBody>
      </p:sp>
      <p:sp>
        <p:nvSpPr>
          <p:cNvPr id="40" name="object 40"/>
          <p:cNvSpPr txBox="1"/>
          <p:nvPr/>
        </p:nvSpPr>
        <p:spPr>
          <a:xfrm>
            <a:off x="223520" y="4955794"/>
            <a:ext cx="67945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85858"/>
                </a:solidFill>
                <a:latin typeface="Calibri"/>
                <a:cs typeface="Calibri"/>
              </a:rPr>
              <a:t>Don't</a:t>
            </a:r>
            <a:r>
              <a:rPr sz="1100" spc="5" dirty="0">
                <a:solidFill>
                  <a:srgbClr val="585858"/>
                </a:solidFill>
                <a:latin typeface="Calibri"/>
                <a:cs typeface="Calibri"/>
              </a:rPr>
              <a:t> </a:t>
            </a:r>
            <a:r>
              <a:rPr sz="1100" spc="-20" dirty="0">
                <a:solidFill>
                  <a:srgbClr val="585858"/>
                </a:solidFill>
                <a:latin typeface="Calibri"/>
                <a:cs typeface="Calibri"/>
              </a:rPr>
              <a:t>know</a:t>
            </a:r>
            <a:endParaRPr sz="1100">
              <a:latin typeface="Calibri"/>
              <a:cs typeface="Calibri"/>
            </a:endParaRPr>
          </a:p>
        </p:txBody>
      </p:sp>
      <p:sp>
        <p:nvSpPr>
          <p:cNvPr id="41" name="object 41"/>
          <p:cNvSpPr txBox="1"/>
          <p:nvPr/>
        </p:nvSpPr>
        <p:spPr>
          <a:xfrm>
            <a:off x="7629143" y="1796199"/>
            <a:ext cx="4215765" cy="607060"/>
          </a:xfrm>
          <a:prstGeom prst="rect">
            <a:avLst/>
          </a:prstGeom>
          <a:solidFill>
            <a:srgbClr val="5C5B5A">
              <a:alpha val="21174"/>
            </a:srgbClr>
          </a:solidFill>
          <a:ln w="9525">
            <a:solidFill>
              <a:srgbClr val="5C5B5A"/>
            </a:solidFill>
          </a:ln>
        </p:spPr>
        <p:txBody>
          <a:bodyPr vert="horz" wrap="square" lIns="0" tIns="116205" rIns="0" bIns="0" rtlCol="0">
            <a:spAutoFit/>
          </a:bodyPr>
          <a:lstStyle/>
          <a:p>
            <a:pPr marL="359410" marR="300355" indent="-44450">
              <a:lnSpc>
                <a:spcPct val="100000"/>
              </a:lnSpc>
              <a:spcBef>
                <a:spcPts val="915"/>
              </a:spcBef>
            </a:pPr>
            <a:r>
              <a:rPr sz="1200" b="1" dirty="0">
                <a:solidFill>
                  <a:srgbClr val="5C5B5A"/>
                </a:solidFill>
                <a:latin typeface="Arial"/>
                <a:cs typeface="Arial"/>
              </a:rPr>
              <a:t>Respondents</a:t>
            </a:r>
            <a:r>
              <a:rPr sz="1200" b="1" spc="-30" dirty="0">
                <a:solidFill>
                  <a:srgbClr val="5C5B5A"/>
                </a:solidFill>
                <a:latin typeface="Arial"/>
                <a:cs typeface="Arial"/>
              </a:rPr>
              <a:t> </a:t>
            </a:r>
            <a:r>
              <a:rPr sz="1200" b="1" dirty="0">
                <a:solidFill>
                  <a:srgbClr val="5C5B5A"/>
                </a:solidFill>
                <a:latin typeface="Arial"/>
                <a:cs typeface="Arial"/>
              </a:rPr>
              <a:t>likely</a:t>
            </a:r>
            <a:r>
              <a:rPr sz="1200" b="1" spc="-25" dirty="0">
                <a:solidFill>
                  <a:srgbClr val="5C5B5A"/>
                </a:solidFill>
                <a:latin typeface="Arial"/>
                <a:cs typeface="Arial"/>
              </a:rPr>
              <a:t> </a:t>
            </a:r>
            <a:r>
              <a:rPr sz="1200" b="1" dirty="0">
                <a:solidFill>
                  <a:srgbClr val="5C5B5A"/>
                </a:solidFill>
                <a:latin typeface="Arial"/>
                <a:cs typeface="Arial"/>
              </a:rPr>
              <a:t>to</a:t>
            </a:r>
            <a:r>
              <a:rPr sz="1200" b="1" spc="-20" dirty="0">
                <a:solidFill>
                  <a:srgbClr val="5C5B5A"/>
                </a:solidFill>
                <a:latin typeface="Arial"/>
                <a:cs typeface="Arial"/>
              </a:rPr>
              <a:t> </a:t>
            </a:r>
            <a:r>
              <a:rPr sz="1200" b="1" dirty="0">
                <a:solidFill>
                  <a:srgbClr val="5C5B5A"/>
                </a:solidFill>
                <a:latin typeface="Arial"/>
                <a:cs typeface="Arial"/>
              </a:rPr>
              <a:t>lose</a:t>
            </a:r>
            <a:r>
              <a:rPr sz="1200" b="1" spc="-30" dirty="0">
                <a:solidFill>
                  <a:srgbClr val="5C5B5A"/>
                </a:solidFill>
                <a:latin typeface="Arial"/>
                <a:cs typeface="Arial"/>
              </a:rPr>
              <a:t> </a:t>
            </a:r>
            <a:r>
              <a:rPr sz="1200" b="1" dirty="0">
                <a:solidFill>
                  <a:srgbClr val="5C5B5A"/>
                </a:solidFill>
                <a:latin typeface="Arial"/>
                <a:cs typeface="Arial"/>
              </a:rPr>
              <a:t>their</a:t>
            </a:r>
            <a:r>
              <a:rPr sz="1200" b="1" spc="-15" dirty="0">
                <a:solidFill>
                  <a:srgbClr val="5C5B5A"/>
                </a:solidFill>
                <a:latin typeface="Arial"/>
                <a:cs typeface="Arial"/>
              </a:rPr>
              <a:t> </a:t>
            </a:r>
            <a:r>
              <a:rPr sz="1200" b="1" dirty="0">
                <a:solidFill>
                  <a:srgbClr val="5C5B5A"/>
                </a:solidFill>
                <a:latin typeface="Arial"/>
                <a:cs typeface="Arial"/>
              </a:rPr>
              <a:t>job</a:t>
            </a:r>
            <a:r>
              <a:rPr sz="1200" b="1" spc="20" dirty="0">
                <a:solidFill>
                  <a:srgbClr val="5C5B5A"/>
                </a:solidFill>
                <a:latin typeface="Arial"/>
                <a:cs typeface="Arial"/>
              </a:rPr>
              <a:t> </a:t>
            </a:r>
            <a:r>
              <a:rPr sz="1200" b="1" dirty="0">
                <a:solidFill>
                  <a:srgbClr val="5C5B5A"/>
                </a:solidFill>
                <a:latin typeface="Arial"/>
                <a:cs typeface="Arial"/>
              </a:rPr>
              <a:t>in</a:t>
            </a:r>
            <a:r>
              <a:rPr sz="1200" b="1" spc="-15" dirty="0">
                <a:solidFill>
                  <a:srgbClr val="5C5B5A"/>
                </a:solidFill>
                <a:latin typeface="Arial"/>
                <a:cs typeface="Arial"/>
              </a:rPr>
              <a:t> </a:t>
            </a:r>
            <a:r>
              <a:rPr sz="1200" b="1" dirty="0">
                <a:solidFill>
                  <a:srgbClr val="5C5B5A"/>
                </a:solidFill>
                <a:latin typeface="Arial"/>
                <a:cs typeface="Arial"/>
              </a:rPr>
              <a:t>the</a:t>
            </a:r>
            <a:r>
              <a:rPr sz="1200" b="1" spc="-25" dirty="0">
                <a:solidFill>
                  <a:srgbClr val="5C5B5A"/>
                </a:solidFill>
                <a:latin typeface="Arial"/>
                <a:cs typeface="Arial"/>
              </a:rPr>
              <a:t> </a:t>
            </a:r>
            <a:r>
              <a:rPr sz="1200" b="1" dirty="0">
                <a:solidFill>
                  <a:srgbClr val="5C5B5A"/>
                </a:solidFill>
                <a:latin typeface="Arial"/>
                <a:cs typeface="Arial"/>
              </a:rPr>
              <a:t>next</a:t>
            </a:r>
            <a:r>
              <a:rPr sz="1200" b="1" spc="-20" dirty="0">
                <a:solidFill>
                  <a:srgbClr val="5C5B5A"/>
                </a:solidFill>
                <a:latin typeface="Arial"/>
                <a:cs typeface="Arial"/>
              </a:rPr>
              <a:t> </a:t>
            </a:r>
            <a:r>
              <a:rPr sz="1200" b="1" spc="-25" dirty="0">
                <a:solidFill>
                  <a:srgbClr val="5C5B5A"/>
                </a:solidFill>
                <a:latin typeface="Arial"/>
                <a:cs typeface="Arial"/>
              </a:rPr>
              <a:t>12 </a:t>
            </a:r>
            <a:r>
              <a:rPr sz="1200" b="1" dirty="0">
                <a:solidFill>
                  <a:srgbClr val="5C5B5A"/>
                </a:solidFill>
                <a:latin typeface="Arial"/>
                <a:cs typeface="Arial"/>
              </a:rPr>
              <a:t>months</a:t>
            </a:r>
            <a:r>
              <a:rPr sz="1200" b="1" spc="-10" dirty="0">
                <a:solidFill>
                  <a:srgbClr val="5C5B5A"/>
                </a:solidFill>
                <a:latin typeface="Arial"/>
                <a:cs typeface="Arial"/>
              </a:rPr>
              <a:t> </a:t>
            </a:r>
            <a:r>
              <a:rPr sz="1200" b="1" dirty="0">
                <a:solidFill>
                  <a:srgbClr val="5C5B5A"/>
                </a:solidFill>
                <a:latin typeface="Arial"/>
                <a:cs typeface="Arial"/>
              </a:rPr>
              <a:t>in</a:t>
            </a:r>
            <a:r>
              <a:rPr sz="1200" b="1" spc="-25" dirty="0">
                <a:solidFill>
                  <a:srgbClr val="5C5B5A"/>
                </a:solidFill>
                <a:latin typeface="Arial"/>
                <a:cs typeface="Arial"/>
              </a:rPr>
              <a:t> </a:t>
            </a:r>
            <a:r>
              <a:rPr sz="1200" b="1" dirty="0">
                <a:solidFill>
                  <a:srgbClr val="5C5B5A"/>
                </a:solidFill>
                <a:latin typeface="Arial"/>
                <a:cs typeface="Arial"/>
              </a:rPr>
              <a:t>comparison</a:t>
            </a:r>
            <a:r>
              <a:rPr sz="1200" b="1" spc="-35" dirty="0">
                <a:solidFill>
                  <a:srgbClr val="5C5B5A"/>
                </a:solidFill>
                <a:latin typeface="Arial"/>
                <a:cs typeface="Arial"/>
              </a:rPr>
              <a:t> </a:t>
            </a:r>
            <a:r>
              <a:rPr sz="1200" b="1" dirty="0">
                <a:solidFill>
                  <a:srgbClr val="5C5B5A"/>
                </a:solidFill>
                <a:latin typeface="Arial"/>
                <a:cs typeface="Arial"/>
              </a:rPr>
              <a:t>to</a:t>
            </a:r>
            <a:r>
              <a:rPr sz="1200" b="1" spc="-20" dirty="0">
                <a:solidFill>
                  <a:srgbClr val="5C5B5A"/>
                </a:solidFill>
                <a:latin typeface="Arial"/>
                <a:cs typeface="Arial"/>
              </a:rPr>
              <a:t> </a:t>
            </a:r>
            <a:r>
              <a:rPr sz="1200" b="1" dirty="0">
                <a:solidFill>
                  <a:srgbClr val="5C5B5A"/>
                </a:solidFill>
                <a:latin typeface="Arial"/>
                <a:cs typeface="Arial"/>
              </a:rPr>
              <a:t>the</a:t>
            </a:r>
            <a:r>
              <a:rPr sz="1200" b="1" spc="-20" dirty="0">
                <a:solidFill>
                  <a:srgbClr val="5C5B5A"/>
                </a:solidFill>
                <a:latin typeface="Arial"/>
                <a:cs typeface="Arial"/>
              </a:rPr>
              <a:t> </a:t>
            </a:r>
            <a:r>
              <a:rPr sz="1200" b="1" dirty="0">
                <a:solidFill>
                  <a:srgbClr val="5C5B5A"/>
                </a:solidFill>
                <a:latin typeface="Arial"/>
                <a:cs typeface="Arial"/>
              </a:rPr>
              <a:t>GM</a:t>
            </a:r>
            <a:r>
              <a:rPr sz="1200" b="1" spc="-20" dirty="0">
                <a:solidFill>
                  <a:srgbClr val="5C5B5A"/>
                </a:solidFill>
                <a:latin typeface="Arial"/>
                <a:cs typeface="Arial"/>
              </a:rPr>
              <a:t> </a:t>
            </a:r>
            <a:r>
              <a:rPr sz="1200" b="1" dirty="0">
                <a:solidFill>
                  <a:srgbClr val="5C5B5A"/>
                </a:solidFill>
                <a:latin typeface="Arial"/>
                <a:cs typeface="Arial"/>
              </a:rPr>
              <a:t>average</a:t>
            </a:r>
            <a:r>
              <a:rPr sz="1200" b="1" spc="-40" dirty="0">
                <a:solidFill>
                  <a:srgbClr val="5C5B5A"/>
                </a:solidFill>
                <a:latin typeface="Arial"/>
                <a:cs typeface="Arial"/>
              </a:rPr>
              <a:t> </a:t>
            </a:r>
            <a:r>
              <a:rPr sz="1200" b="1" spc="-10" dirty="0">
                <a:solidFill>
                  <a:srgbClr val="5C5B5A"/>
                </a:solidFill>
                <a:latin typeface="Arial"/>
                <a:cs typeface="Arial"/>
              </a:rPr>
              <a:t>(14%):</a:t>
            </a:r>
            <a:endParaRPr sz="1200">
              <a:latin typeface="Arial"/>
              <a:cs typeface="Arial"/>
            </a:endParaRPr>
          </a:p>
        </p:txBody>
      </p:sp>
      <p:sp>
        <p:nvSpPr>
          <p:cNvPr id="42" name="object 42"/>
          <p:cNvSpPr txBox="1"/>
          <p:nvPr/>
        </p:nvSpPr>
        <p:spPr>
          <a:xfrm>
            <a:off x="7629143" y="2403208"/>
            <a:ext cx="4215765" cy="3241040"/>
          </a:xfrm>
          <a:prstGeom prst="rect">
            <a:avLst/>
          </a:prstGeom>
          <a:ln w="9525">
            <a:solidFill>
              <a:srgbClr val="5C5B5A"/>
            </a:solidFill>
          </a:ln>
        </p:spPr>
        <p:txBody>
          <a:bodyPr vert="horz" wrap="square" lIns="0" tIns="67945" rIns="0" bIns="0" rtlCol="0">
            <a:spAutoFit/>
          </a:bodyPr>
          <a:lstStyle/>
          <a:p>
            <a:pPr marL="90170">
              <a:lnSpc>
                <a:spcPct val="100000"/>
              </a:lnSpc>
              <a:spcBef>
                <a:spcPts val="535"/>
              </a:spcBef>
            </a:pPr>
            <a:r>
              <a:rPr sz="1200" b="1" spc="-10" dirty="0">
                <a:solidFill>
                  <a:srgbClr val="5C5B5A"/>
                </a:solidFill>
                <a:latin typeface="Arial"/>
                <a:cs typeface="Arial"/>
              </a:rPr>
              <a:t>Demographics:</a:t>
            </a:r>
            <a:endParaRPr sz="1200">
              <a:latin typeface="Arial"/>
              <a:cs typeface="Arial"/>
            </a:endParaRPr>
          </a:p>
          <a:p>
            <a:pPr marL="318770" indent="-228600">
              <a:lnSpc>
                <a:spcPct val="100000"/>
              </a:lnSpc>
              <a:spcBef>
                <a:spcPts val="455"/>
              </a:spcBef>
              <a:buChar char="•"/>
              <a:tabLst>
                <a:tab pos="31877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 identify</a:t>
            </a:r>
            <a:r>
              <a:rPr sz="1200" spc="-35" dirty="0">
                <a:solidFill>
                  <a:srgbClr val="5C5B5A"/>
                </a:solidFill>
                <a:latin typeface="Arial"/>
                <a:cs typeface="Arial"/>
              </a:rPr>
              <a:t> </a:t>
            </a:r>
            <a:r>
              <a:rPr sz="1200" dirty="0">
                <a:solidFill>
                  <a:srgbClr val="5C5B5A"/>
                </a:solidFill>
                <a:latin typeface="Arial"/>
                <a:cs typeface="Arial"/>
              </a:rPr>
              <a:t>at</a:t>
            </a:r>
            <a:r>
              <a:rPr sz="1200" spc="-5" dirty="0">
                <a:solidFill>
                  <a:srgbClr val="5C5B5A"/>
                </a:solidFill>
                <a:latin typeface="Arial"/>
                <a:cs typeface="Arial"/>
              </a:rPr>
              <a:t> </a:t>
            </a:r>
            <a:r>
              <a:rPr sz="1200" dirty="0">
                <a:solidFill>
                  <a:srgbClr val="5C5B5A"/>
                </a:solidFill>
                <a:latin typeface="Arial"/>
                <a:cs typeface="Arial"/>
              </a:rPr>
              <a:t>trans</a:t>
            </a:r>
            <a:r>
              <a:rPr sz="1200" spc="-10" dirty="0">
                <a:solidFill>
                  <a:srgbClr val="5C5B5A"/>
                </a:solidFill>
                <a:latin typeface="Arial"/>
                <a:cs typeface="Arial"/>
              </a:rPr>
              <a:t> </a:t>
            </a:r>
            <a:r>
              <a:rPr sz="1200" spc="-20" dirty="0">
                <a:solidFill>
                  <a:srgbClr val="5C5B5A"/>
                </a:solidFill>
                <a:latin typeface="Arial"/>
                <a:cs typeface="Arial"/>
              </a:rPr>
              <a:t>(48%)</a:t>
            </a:r>
            <a:endParaRPr sz="1200">
              <a:latin typeface="Arial"/>
              <a:cs typeface="Arial"/>
            </a:endParaRPr>
          </a:p>
          <a:p>
            <a:pPr marL="318770" indent="-228600">
              <a:lnSpc>
                <a:spcPct val="100000"/>
              </a:lnSpc>
              <a:spcBef>
                <a:spcPts val="455"/>
              </a:spcBef>
              <a:buChar char="•"/>
              <a:tabLst>
                <a:tab pos="31877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 a learning</a:t>
            </a:r>
            <a:r>
              <a:rPr sz="1200" spc="-45"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spc="-20" dirty="0">
                <a:solidFill>
                  <a:srgbClr val="5C5B5A"/>
                </a:solidFill>
                <a:latin typeface="Arial"/>
                <a:cs typeface="Arial"/>
              </a:rPr>
              <a:t>(43%)</a:t>
            </a:r>
            <a:endParaRPr sz="1200">
              <a:latin typeface="Arial"/>
              <a:cs typeface="Arial"/>
            </a:endParaRPr>
          </a:p>
          <a:p>
            <a:pPr marL="318770" indent="-228600">
              <a:lnSpc>
                <a:spcPct val="100000"/>
              </a:lnSpc>
              <a:spcBef>
                <a:spcPts val="455"/>
              </a:spcBef>
              <a:buChar char="•"/>
              <a:tabLst>
                <a:tab pos="31877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are</a:t>
            </a:r>
            <a:r>
              <a:rPr sz="1200" spc="-20" dirty="0">
                <a:solidFill>
                  <a:srgbClr val="5C5B5A"/>
                </a:solidFill>
                <a:latin typeface="Arial"/>
                <a:cs typeface="Arial"/>
              </a:rPr>
              <a:t> </a:t>
            </a:r>
            <a:r>
              <a:rPr sz="1200" dirty="0">
                <a:solidFill>
                  <a:srgbClr val="5C5B5A"/>
                </a:solidFill>
                <a:latin typeface="Arial"/>
                <a:cs typeface="Arial"/>
              </a:rPr>
              <a:t>Pakistani</a:t>
            </a:r>
            <a:r>
              <a:rPr sz="1200" spc="-25" dirty="0">
                <a:solidFill>
                  <a:srgbClr val="5C5B5A"/>
                </a:solidFill>
                <a:latin typeface="Arial"/>
                <a:cs typeface="Arial"/>
              </a:rPr>
              <a:t> </a:t>
            </a:r>
            <a:r>
              <a:rPr sz="1200" spc="-20" dirty="0">
                <a:solidFill>
                  <a:srgbClr val="5C5B5A"/>
                </a:solidFill>
                <a:latin typeface="Arial"/>
                <a:cs typeface="Arial"/>
              </a:rPr>
              <a:t>(27%)</a:t>
            </a:r>
            <a:endParaRPr sz="1200">
              <a:latin typeface="Arial"/>
              <a:cs typeface="Arial"/>
            </a:endParaRPr>
          </a:p>
          <a:p>
            <a:pPr marL="318770" indent="-228600">
              <a:lnSpc>
                <a:spcPct val="100000"/>
              </a:lnSpc>
              <a:spcBef>
                <a:spcPts val="459"/>
              </a:spcBef>
              <a:buChar char="•"/>
              <a:tabLst>
                <a:tab pos="318770" algn="l"/>
              </a:tabLst>
            </a:pPr>
            <a:r>
              <a:rPr sz="1200" dirty="0">
                <a:solidFill>
                  <a:srgbClr val="5C5B5A"/>
                </a:solidFill>
                <a:latin typeface="Arial"/>
                <a:cs typeface="Arial"/>
              </a:rPr>
              <a:t>Those</a:t>
            </a:r>
            <a:r>
              <a:rPr sz="1200" spc="-20" dirty="0">
                <a:solidFill>
                  <a:srgbClr val="5C5B5A"/>
                </a:solidFill>
                <a:latin typeface="Arial"/>
                <a:cs typeface="Arial"/>
              </a:rPr>
              <a:t> </a:t>
            </a:r>
            <a:r>
              <a:rPr sz="1200" dirty="0">
                <a:solidFill>
                  <a:srgbClr val="5C5B5A"/>
                </a:solidFill>
                <a:latin typeface="Arial"/>
                <a:cs typeface="Arial"/>
              </a:rPr>
              <a:t>aged</a:t>
            </a:r>
            <a:r>
              <a:rPr sz="1200" spc="-10" dirty="0">
                <a:solidFill>
                  <a:srgbClr val="5C5B5A"/>
                </a:solidFill>
                <a:latin typeface="Arial"/>
                <a:cs typeface="Arial"/>
              </a:rPr>
              <a:t> 16-</a:t>
            </a:r>
            <a:r>
              <a:rPr sz="1200" dirty="0">
                <a:solidFill>
                  <a:srgbClr val="5C5B5A"/>
                </a:solidFill>
                <a:latin typeface="Arial"/>
                <a:cs typeface="Arial"/>
              </a:rPr>
              <a:t>24</a:t>
            </a:r>
            <a:r>
              <a:rPr sz="1200" spc="-20" dirty="0">
                <a:solidFill>
                  <a:srgbClr val="5C5B5A"/>
                </a:solidFill>
                <a:latin typeface="Arial"/>
                <a:cs typeface="Arial"/>
              </a:rPr>
              <a:t> </a:t>
            </a:r>
            <a:r>
              <a:rPr sz="1200" spc="-10" dirty="0">
                <a:solidFill>
                  <a:srgbClr val="5C5B5A"/>
                </a:solidFill>
                <a:latin typeface="Arial"/>
                <a:cs typeface="Arial"/>
              </a:rPr>
              <a:t>(25%)</a:t>
            </a:r>
            <a:endParaRPr sz="1200">
              <a:latin typeface="Arial"/>
              <a:cs typeface="Arial"/>
            </a:endParaRPr>
          </a:p>
          <a:p>
            <a:pPr marL="90170">
              <a:lnSpc>
                <a:spcPct val="100000"/>
              </a:lnSpc>
              <a:spcBef>
                <a:spcPts val="455"/>
              </a:spcBef>
            </a:pPr>
            <a:r>
              <a:rPr sz="1200" b="1" dirty="0">
                <a:solidFill>
                  <a:srgbClr val="5C5B5A"/>
                </a:solidFill>
                <a:latin typeface="Arial"/>
                <a:cs typeface="Arial"/>
              </a:rPr>
              <a:t>Individual</a:t>
            </a:r>
            <a:r>
              <a:rPr sz="1200" b="1" spc="-30" dirty="0">
                <a:solidFill>
                  <a:srgbClr val="5C5B5A"/>
                </a:solidFill>
                <a:latin typeface="Arial"/>
                <a:cs typeface="Arial"/>
              </a:rPr>
              <a:t> </a:t>
            </a:r>
            <a:r>
              <a:rPr sz="1200" b="1" dirty="0">
                <a:solidFill>
                  <a:srgbClr val="5C5B5A"/>
                </a:solidFill>
                <a:latin typeface="Arial"/>
                <a:cs typeface="Arial"/>
              </a:rPr>
              <a:t>and/or</a:t>
            </a:r>
            <a:r>
              <a:rPr sz="1200" b="1" spc="-55" dirty="0">
                <a:solidFill>
                  <a:srgbClr val="5C5B5A"/>
                </a:solidFill>
                <a:latin typeface="Arial"/>
                <a:cs typeface="Arial"/>
              </a:rPr>
              <a:t> </a:t>
            </a:r>
            <a:r>
              <a:rPr sz="1200" b="1" dirty="0">
                <a:solidFill>
                  <a:srgbClr val="5C5B5A"/>
                </a:solidFill>
                <a:latin typeface="Arial"/>
                <a:cs typeface="Arial"/>
              </a:rPr>
              <a:t>family</a:t>
            </a:r>
            <a:r>
              <a:rPr sz="1200" b="1" spc="-70" dirty="0">
                <a:solidFill>
                  <a:srgbClr val="5C5B5A"/>
                </a:solidFill>
                <a:latin typeface="Arial"/>
                <a:cs typeface="Arial"/>
              </a:rPr>
              <a:t> </a:t>
            </a:r>
            <a:r>
              <a:rPr sz="1200" b="1" spc="-10" dirty="0">
                <a:solidFill>
                  <a:srgbClr val="5C5B5A"/>
                </a:solidFill>
                <a:latin typeface="Arial"/>
                <a:cs typeface="Arial"/>
              </a:rPr>
              <a:t>circumstance:</a:t>
            </a:r>
            <a:endParaRPr sz="1200">
              <a:latin typeface="Arial"/>
              <a:cs typeface="Arial"/>
            </a:endParaRPr>
          </a:p>
          <a:p>
            <a:pPr marL="318770" marR="175260" indent="-228600">
              <a:lnSpc>
                <a:spcPts val="1300"/>
              </a:lnSpc>
              <a:spcBef>
                <a:spcPts val="615"/>
              </a:spcBef>
              <a:buChar char="•"/>
              <a:tabLst>
                <a:tab pos="31877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20" dirty="0">
                <a:solidFill>
                  <a:srgbClr val="5C5B5A"/>
                </a:solidFill>
                <a:latin typeface="Arial"/>
                <a:cs typeface="Arial"/>
              </a:rPr>
              <a:t> </a:t>
            </a:r>
            <a:r>
              <a:rPr sz="1200" dirty="0">
                <a:solidFill>
                  <a:srgbClr val="5C5B5A"/>
                </a:solidFill>
                <a:latin typeface="Arial"/>
                <a:cs typeface="Arial"/>
              </a:rPr>
              <a:t>a condition</a:t>
            </a:r>
            <a:r>
              <a:rPr sz="1200" spc="-30" dirty="0">
                <a:solidFill>
                  <a:srgbClr val="5C5B5A"/>
                </a:solidFill>
                <a:latin typeface="Arial"/>
                <a:cs typeface="Arial"/>
              </a:rPr>
              <a:t> </a:t>
            </a:r>
            <a:r>
              <a:rPr sz="1200" dirty="0">
                <a:solidFill>
                  <a:srgbClr val="5C5B5A"/>
                </a:solidFill>
                <a:latin typeface="Arial"/>
                <a:cs typeface="Arial"/>
              </a:rPr>
              <a:t>that</a:t>
            </a:r>
            <a:r>
              <a:rPr sz="1200" spc="-10" dirty="0">
                <a:solidFill>
                  <a:srgbClr val="5C5B5A"/>
                </a:solidFill>
                <a:latin typeface="Arial"/>
                <a:cs typeface="Arial"/>
              </a:rPr>
              <a:t> </a:t>
            </a:r>
            <a:r>
              <a:rPr sz="1200" dirty="0">
                <a:solidFill>
                  <a:srgbClr val="5C5B5A"/>
                </a:solidFill>
                <a:latin typeface="Arial"/>
                <a:cs typeface="Arial"/>
              </a:rPr>
              <a:t>reduces</a:t>
            </a:r>
            <a:r>
              <a:rPr sz="1200" spc="-40" dirty="0">
                <a:solidFill>
                  <a:srgbClr val="5C5B5A"/>
                </a:solidFill>
                <a:latin typeface="Arial"/>
                <a:cs typeface="Arial"/>
              </a:rPr>
              <a:t> </a:t>
            </a:r>
            <a:r>
              <a:rPr sz="1200" dirty="0">
                <a:solidFill>
                  <a:srgbClr val="5C5B5A"/>
                </a:solidFill>
                <a:latin typeface="Arial"/>
                <a:cs typeface="Arial"/>
              </a:rPr>
              <a:t>their</a:t>
            </a:r>
            <a:r>
              <a:rPr sz="1200" spc="-20" dirty="0">
                <a:solidFill>
                  <a:srgbClr val="5C5B5A"/>
                </a:solidFill>
                <a:latin typeface="Arial"/>
                <a:cs typeface="Arial"/>
              </a:rPr>
              <a:t> </a:t>
            </a:r>
            <a:r>
              <a:rPr sz="1200" dirty="0">
                <a:solidFill>
                  <a:srgbClr val="5C5B5A"/>
                </a:solidFill>
                <a:latin typeface="Arial"/>
                <a:cs typeface="Arial"/>
              </a:rPr>
              <a:t>ability</a:t>
            </a:r>
            <a:r>
              <a:rPr sz="1200" spc="-25" dirty="0">
                <a:solidFill>
                  <a:srgbClr val="5C5B5A"/>
                </a:solidFill>
                <a:latin typeface="Arial"/>
                <a:cs typeface="Arial"/>
              </a:rPr>
              <a:t> to </a:t>
            </a:r>
            <a:r>
              <a:rPr sz="1200" dirty="0">
                <a:solidFill>
                  <a:srgbClr val="5C5B5A"/>
                </a:solidFill>
                <a:latin typeface="Arial"/>
                <a:cs typeface="Arial"/>
              </a:rPr>
              <a:t>do</a:t>
            </a:r>
            <a:r>
              <a:rPr sz="1200" spc="-15" dirty="0">
                <a:solidFill>
                  <a:srgbClr val="5C5B5A"/>
                </a:solidFill>
                <a:latin typeface="Arial"/>
                <a:cs typeface="Arial"/>
              </a:rPr>
              <a:t> </a:t>
            </a:r>
            <a:r>
              <a:rPr sz="1200" dirty="0">
                <a:solidFill>
                  <a:srgbClr val="5C5B5A"/>
                </a:solidFill>
                <a:latin typeface="Arial"/>
                <a:cs typeface="Arial"/>
              </a:rPr>
              <a:t>activities</a:t>
            </a:r>
            <a:r>
              <a:rPr sz="1200" spc="-2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lot</a:t>
            </a:r>
            <a:r>
              <a:rPr sz="1200" spc="-10" dirty="0">
                <a:solidFill>
                  <a:srgbClr val="5C5B5A"/>
                </a:solidFill>
                <a:latin typeface="Arial"/>
                <a:cs typeface="Arial"/>
              </a:rPr>
              <a:t> (42%)</a:t>
            </a:r>
            <a:endParaRPr sz="1200">
              <a:latin typeface="Arial"/>
              <a:cs typeface="Arial"/>
            </a:endParaRPr>
          </a:p>
          <a:p>
            <a:pPr marL="318770" marR="309880" indent="-228600">
              <a:lnSpc>
                <a:spcPts val="1300"/>
              </a:lnSpc>
              <a:spcBef>
                <a:spcPts val="595"/>
              </a:spcBef>
              <a:buChar char="•"/>
              <a:tabLst>
                <a:tab pos="31877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household</a:t>
            </a:r>
            <a:r>
              <a:rPr sz="1200" spc="-50" dirty="0">
                <a:solidFill>
                  <a:srgbClr val="5C5B5A"/>
                </a:solidFill>
                <a:latin typeface="Arial"/>
                <a:cs typeface="Arial"/>
              </a:rPr>
              <a:t> </a:t>
            </a:r>
            <a:r>
              <a:rPr sz="1200" dirty="0">
                <a:solidFill>
                  <a:srgbClr val="5C5B5A"/>
                </a:solidFill>
                <a:latin typeface="Arial"/>
                <a:cs typeface="Arial"/>
              </a:rPr>
              <a:t>income</a:t>
            </a:r>
            <a:r>
              <a:rPr sz="1200" spc="-30" dirty="0">
                <a:solidFill>
                  <a:srgbClr val="5C5B5A"/>
                </a:solidFill>
                <a:latin typeface="Arial"/>
                <a:cs typeface="Arial"/>
              </a:rPr>
              <a:t> </a:t>
            </a:r>
            <a:r>
              <a:rPr sz="1200" dirty="0">
                <a:solidFill>
                  <a:srgbClr val="5C5B5A"/>
                </a:solidFill>
                <a:latin typeface="Arial"/>
                <a:cs typeface="Arial"/>
              </a:rPr>
              <a:t>up</a:t>
            </a:r>
            <a:r>
              <a:rPr sz="1200" spc="-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£10,399</a:t>
            </a:r>
            <a:r>
              <a:rPr sz="1200" spc="-35"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spc="-20" dirty="0">
                <a:solidFill>
                  <a:srgbClr val="5C5B5A"/>
                </a:solidFill>
                <a:latin typeface="Arial"/>
                <a:cs typeface="Arial"/>
              </a:rPr>
              <a:t>year (32%)</a:t>
            </a:r>
            <a:endParaRPr sz="1200">
              <a:latin typeface="Arial"/>
              <a:cs typeface="Arial"/>
            </a:endParaRPr>
          </a:p>
          <a:p>
            <a:pPr marL="318770" indent="-228600">
              <a:lnSpc>
                <a:spcPct val="100000"/>
              </a:lnSpc>
              <a:spcBef>
                <a:spcPts val="434"/>
              </a:spcBef>
              <a:buChar char="•"/>
              <a:tabLst>
                <a:tab pos="31877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 are</a:t>
            </a:r>
            <a:r>
              <a:rPr sz="1200" spc="-20" dirty="0">
                <a:solidFill>
                  <a:srgbClr val="5C5B5A"/>
                </a:solidFill>
                <a:latin typeface="Arial"/>
                <a:cs typeface="Arial"/>
              </a:rPr>
              <a:t> </a:t>
            </a:r>
            <a:r>
              <a:rPr sz="1200" spc="-10" dirty="0">
                <a:solidFill>
                  <a:srgbClr val="5C5B5A"/>
                </a:solidFill>
                <a:latin typeface="Arial"/>
                <a:cs typeface="Arial"/>
              </a:rPr>
              <a:t>self-</a:t>
            </a:r>
            <a:r>
              <a:rPr sz="1200" dirty="0">
                <a:solidFill>
                  <a:srgbClr val="5C5B5A"/>
                </a:solidFill>
                <a:latin typeface="Arial"/>
                <a:cs typeface="Arial"/>
              </a:rPr>
              <a:t>employed</a:t>
            </a:r>
            <a:r>
              <a:rPr sz="1200" spc="-45" dirty="0">
                <a:solidFill>
                  <a:srgbClr val="5C5B5A"/>
                </a:solidFill>
                <a:latin typeface="Arial"/>
                <a:cs typeface="Arial"/>
              </a:rPr>
              <a:t> </a:t>
            </a:r>
            <a:r>
              <a:rPr sz="1200" dirty="0">
                <a:solidFill>
                  <a:srgbClr val="5C5B5A"/>
                </a:solidFill>
                <a:latin typeface="Arial"/>
                <a:cs typeface="Arial"/>
              </a:rPr>
              <a:t>–</a:t>
            </a:r>
            <a:r>
              <a:rPr sz="1200" spc="5" dirty="0">
                <a:solidFill>
                  <a:srgbClr val="5C5B5A"/>
                </a:solidFill>
                <a:latin typeface="Arial"/>
                <a:cs typeface="Arial"/>
              </a:rPr>
              <a:t> </a:t>
            </a:r>
            <a:r>
              <a:rPr sz="1200" dirty="0">
                <a:solidFill>
                  <a:srgbClr val="5C5B5A"/>
                </a:solidFill>
                <a:latin typeface="Arial"/>
                <a:cs typeface="Arial"/>
              </a:rPr>
              <a:t>sole</a:t>
            </a:r>
            <a:r>
              <a:rPr sz="1200" spc="-25" dirty="0">
                <a:solidFill>
                  <a:srgbClr val="5C5B5A"/>
                </a:solidFill>
                <a:latin typeface="Arial"/>
                <a:cs typeface="Arial"/>
              </a:rPr>
              <a:t> </a:t>
            </a:r>
            <a:r>
              <a:rPr sz="1200" dirty="0">
                <a:solidFill>
                  <a:srgbClr val="5C5B5A"/>
                </a:solidFill>
                <a:latin typeface="Arial"/>
                <a:cs typeface="Arial"/>
              </a:rPr>
              <a:t>trader</a:t>
            </a:r>
            <a:r>
              <a:rPr sz="1200" spc="-20" dirty="0">
                <a:solidFill>
                  <a:srgbClr val="5C5B5A"/>
                </a:solidFill>
                <a:latin typeface="Arial"/>
                <a:cs typeface="Arial"/>
              </a:rPr>
              <a:t> </a:t>
            </a:r>
            <a:r>
              <a:rPr sz="1200" spc="-10" dirty="0">
                <a:solidFill>
                  <a:srgbClr val="5C5B5A"/>
                </a:solidFill>
                <a:latin typeface="Arial"/>
                <a:cs typeface="Arial"/>
              </a:rPr>
              <a:t>(29%)</a:t>
            </a:r>
            <a:endParaRPr sz="1200">
              <a:latin typeface="Arial"/>
              <a:cs typeface="Arial"/>
            </a:endParaRPr>
          </a:p>
          <a:p>
            <a:pPr marL="318770" indent="-228600">
              <a:lnSpc>
                <a:spcPct val="100000"/>
              </a:lnSpc>
              <a:spcBef>
                <a:spcPts val="455"/>
              </a:spcBef>
              <a:buChar char="•"/>
              <a:tabLst>
                <a:tab pos="31877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very low</a:t>
            </a:r>
            <a:r>
              <a:rPr sz="1200" spc="-25" dirty="0">
                <a:solidFill>
                  <a:srgbClr val="5C5B5A"/>
                </a:solidFill>
                <a:latin typeface="Arial"/>
                <a:cs typeface="Arial"/>
              </a:rPr>
              <a:t> </a:t>
            </a:r>
            <a:r>
              <a:rPr sz="1200" dirty="0">
                <a:solidFill>
                  <a:srgbClr val="5C5B5A"/>
                </a:solidFill>
                <a:latin typeface="Arial"/>
                <a:cs typeface="Arial"/>
              </a:rPr>
              <a:t>levels</a:t>
            </a:r>
            <a:r>
              <a:rPr sz="1200" spc="-20" dirty="0">
                <a:solidFill>
                  <a:srgbClr val="5C5B5A"/>
                </a:solidFill>
                <a:latin typeface="Arial"/>
                <a:cs typeface="Arial"/>
              </a:rPr>
              <a:t> </a:t>
            </a:r>
            <a:r>
              <a:rPr sz="1200" dirty="0">
                <a:solidFill>
                  <a:srgbClr val="5C5B5A"/>
                </a:solidFill>
                <a:latin typeface="Arial"/>
                <a:cs typeface="Arial"/>
              </a:rPr>
              <a:t>of</a:t>
            </a:r>
            <a:r>
              <a:rPr sz="1200" spc="-10" dirty="0">
                <a:solidFill>
                  <a:srgbClr val="5C5B5A"/>
                </a:solidFill>
                <a:latin typeface="Arial"/>
                <a:cs typeface="Arial"/>
              </a:rPr>
              <a:t> </a:t>
            </a:r>
            <a:r>
              <a:rPr sz="1200" dirty="0">
                <a:solidFill>
                  <a:srgbClr val="5C5B5A"/>
                </a:solidFill>
                <a:latin typeface="Arial"/>
                <a:cs typeface="Arial"/>
              </a:rPr>
              <a:t>hopefulness</a:t>
            </a:r>
            <a:r>
              <a:rPr sz="1200" spc="-30" dirty="0">
                <a:solidFill>
                  <a:srgbClr val="5C5B5A"/>
                </a:solidFill>
                <a:latin typeface="Arial"/>
                <a:cs typeface="Arial"/>
              </a:rPr>
              <a:t> </a:t>
            </a:r>
            <a:r>
              <a:rPr sz="1200" spc="-20" dirty="0">
                <a:solidFill>
                  <a:srgbClr val="5C5B5A"/>
                </a:solidFill>
                <a:latin typeface="Arial"/>
                <a:cs typeface="Arial"/>
              </a:rPr>
              <a:t>(28%)</a:t>
            </a:r>
            <a:endParaRPr sz="1200">
              <a:latin typeface="Arial"/>
              <a:cs typeface="Arial"/>
            </a:endParaRPr>
          </a:p>
          <a:p>
            <a:pPr marL="318770" indent="-228600">
              <a:lnSpc>
                <a:spcPct val="100000"/>
              </a:lnSpc>
              <a:spcBef>
                <a:spcPts val="455"/>
              </a:spcBef>
              <a:buChar char="•"/>
              <a:tabLst>
                <a:tab pos="31877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with low</a:t>
            </a:r>
            <a:r>
              <a:rPr sz="1200" spc="-20" dirty="0">
                <a:solidFill>
                  <a:srgbClr val="5C5B5A"/>
                </a:solidFill>
                <a:latin typeface="Arial"/>
                <a:cs typeface="Arial"/>
              </a:rPr>
              <a:t> </a:t>
            </a:r>
            <a:r>
              <a:rPr sz="1200" dirty="0">
                <a:solidFill>
                  <a:srgbClr val="5C5B5A"/>
                </a:solidFill>
                <a:latin typeface="Arial"/>
                <a:cs typeface="Arial"/>
              </a:rPr>
              <a:t>levels</a:t>
            </a:r>
            <a:r>
              <a:rPr sz="1200" spc="-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happiness</a:t>
            </a:r>
            <a:r>
              <a:rPr sz="1200" spc="-30" dirty="0">
                <a:solidFill>
                  <a:srgbClr val="5C5B5A"/>
                </a:solidFill>
                <a:latin typeface="Arial"/>
                <a:cs typeface="Arial"/>
              </a:rPr>
              <a:t> </a:t>
            </a:r>
            <a:r>
              <a:rPr sz="1200" spc="-20" dirty="0">
                <a:solidFill>
                  <a:srgbClr val="5C5B5A"/>
                </a:solidFill>
                <a:latin typeface="Arial"/>
                <a:cs typeface="Arial"/>
              </a:rPr>
              <a:t>(21%)</a:t>
            </a:r>
            <a:endParaRPr sz="1200">
              <a:latin typeface="Arial"/>
              <a:cs typeface="Arial"/>
            </a:endParaRPr>
          </a:p>
        </p:txBody>
      </p:sp>
      <p:sp>
        <p:nvSpPr>
          <p:cNvPr id="43" name="object 43"/>
          <p:cNvSpPr txBox="1"/>
          <p:nvPr/>
        </p:nvSpPr>
        <p:spPr>
          <a:xfrm>
            <a:off x="438708" y="6371335"/>
            <a:ext cx="609536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GW6ai.</a:t>
            </a:r>
            <a:r>
              <a:rPr sz="1000" spc="-55"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likely</a:t>
            </a:r>
            <a:r>
              <a:rPr sz="1000" spc="-25" dirty="0">
                <a:solidFill>
                  <a:srgbClr val="7E7E7E"/>
                </a:solidFill>
                <a:latin typeface="Arial"/>
                <a:cs typeface="Arial"/>
              </a:rPr>
              <a:t> </a:t>
            </a:r>
            <a:r>
              <a:rPr sz="1000" dirty="0">
                <a:solidFill>
                  <a:srgbClr val="7E7E7E"/>
                </a:solidFill>
                <a:latin typeface="Arial"/>
                <a:cs typeface="Arial"/>
              </a:rPr>
              <a:t>do</a:t>
            </a:r>
            <a:r>
              <a:rPr sz="1000" spc="-45" dirty="0">
                <a:solidFill>
                  <a:srgbClr val="7E7E7E"/>
                </a:solidFill>
                <a:latin typeface="Arial"/>
                <a:cs typeface="Arial"/>
              </a:rPr>
              <a:t> </a:t>
            </a:r>
            <a:r>
              <a:rPr sz="1000" dirty="0">
                <a:solidFill>
                  <a:srgbClr val="7E7E7E"/>
                </a:solidFill>
                <a:latin typeface="Arial"/>
                <a:cs typeface="Arial"/>
              </a:rPr>
              <a:t>you think</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are</a:t>
            </a:r>
            <a:r>
              <a:rPr sz="1000" spc="-30" dirty="0">
                <a:solidFill>
                  <a:srgbClr val="7E7E7E"/>
                </a:solidFill>
                <a:latin typeface="Arial"/>
                <a:cs typeface="Arial"/>
              </a:rPr>
              <a:t> </a:t>
            </a:r>
            <a:r>
              <a:rPr sz="1000" dirty="0">
                <a:solidFill>
                  <a:srgbClr val="7E7E7E"/>
                </a:solidFill>
                <a:latin typeface="Arial"/>
                <a:cs typeface="Arial"/>
              </a:rPr>
              <a:t>to</a:t>
            </a:r>
            <a:r>
              <a:rPr sz="1000" spc="-45" dirty="0">
                <a:solidFill>
                  <a:srgbClr val="7E7E7E"/>
                </a:solidFill>
                <a:latin typeface="Arial"/>
                <a:cs typeface="Arial"/>
              </a:rPr>
              <a:t> </a:t>
            </a:r>
            <a:r>
              <a:rPr sz="1000" dirty="0">
                <a:solidFill>
                  <a:srgbClr val="7E7E7E"/>
                </a:solidFill>
                <a:latin typeface="Arial"/>
                <a:cs typeface="Arial"/>
              </a:rPr>
              <a:t>lose</a:t>
            </a:r>
            <a:r>
              <a:rPr sz="1000" spc="-30" dirty="0">
                <a:solidFill>
                  <a:srgbClr val="7E7E7E"/>
                </a:solidFill>
                <a:latin typeface="Arial"/>
                <a:cs typeface="Arial"/>
              </a:rPr>
              <a:t> </a:t>
            </a:r>
            <a:r>
              <a:rPr sz="1000" dirty="0">
                <a:solidFill>
                  <a:srgbClr val="7E7E7E"/>
                </a:solidFill>
                <a:latin typeface="Arial"/>
                <a:cs typeface="Arial"/>
              </a:rPr>
              <a:t>your</a:t>
            </a:r>
            <a:r>
              <a:rPr sz="1000" spc="10" dirty="0">
                <a:solidFill>
                  <a:srgbClr val="7E7E7E"/>
                </a:solidFill>
                <a:latin typeface="Arial"/>
                <a:cs typeface="Arial"/>
              </a:rPr>
              <a:t> </a:t>
            </a:r>
            <a:r>
              <a:rPr sz="1000" dirty="0">
                <a:solidFill>
                  <a:srgbClr val="7E7E7E"/>
                </a:solidFill>
                <a:latin typeface="Arial"/>
                <a:cs typeface="Arial"/>
              </a:rPr>
              <a:t>job</a:t>
            </a:r>
            <a:r>
              <a:rPr sz="1000" spc="-45" dirty="0">
                <a:solidFill>
                  <a:srgbClr val="7E7E7E"/>
                </a:solidFill>
                <a:latin typeface="Arial"/>
                <a:cs typeface="Arial"/>
              </a:rPr>
              <a:t> </a:t>
            </a:r>
            <a:r>
              <a:rPr sz="1000" dirty="0">
                <a:solidFill>
                  <a:srgbClr val="7E7E7E"/>
                </a:solidFill>
                <a:latin typeface="Arial"/>
                <a:cs typeface="Arial"/>
              </a:rPr>
              <a:t>and</a:t>
            </a:r>
            <a:r>
              <a:rPr sz="1000" spc="-45" dirty="0">
                <a:solidFill>
                  <a:srgbClr val="7E7E7E"/>
                </a:solidFill>
                <a:latin typeface="Arial"/>
                <a:cs typeface="Arial"/>
              </a:rPr>
              <a:t> </a:t>
            </a:r>
            <a:r>
              <a:rPr sz="1000" dirty="0">
                <a:solidFill>
                  <a:srgbClr val="7E7E7E"/>
                </a:solidFill>
                <a:latin typeface="Arial"/>
                <a:cs typeface="Arial"/>
              </a:rPr>
              <a:t>become</a:t>
            </a:r>
            <a:r>
              <a:rPr sz="1000" spc="-50" dirty="0">
                <a:solidFill>
                  <a:srgbClr val="7E7E7E"/>
                </a:solidFill>
                <a:latin typeface="Arial"/>
                <a:cs typeface="Arial"/>
              </a:rPr>
              <a:t> </a:t>
            </a:r>
            <a:r>
              <a:rPr sz="1000" dirty="0">
                <a:solidFill>
                  <a:srgbClr val="7E7E7E"/>
                </a:solidFill>
                <a:latin typeface="Arial"/>
                <a:cs typeface="Arial"/>
              </a:rPr>
              <a:t>unemployed</a:t>
            </a:r>
            <a:r>
              <a:rPr sz="1000" spc="-25" dirty="0">
                <a:solidFill>
                  <a:srgbClr val="7E7E7E"/>
                </a:solidFill>
                <a:latin typeface="Arial"/>
                <a:cs typeface="Arial"/>
              </a:rPr>
              <a:t> </a:t>
            </a: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next</a:t>
            </a:r>
            <a:r>
              <a:rPr sz="1000" spc="-40" dirty="0">
                <a:solidFill>
                  <a:srgbClr val="7E7E7E"/>
                </a:solidFill>
                <a:latin typeface="Arial"/>
                <a:cs typeface="Arial"/>
              </a:rPr>
              <a:t> </a:t>
            </a:r>
            <a:r>
              <a:rPr sz="1000" dirty="0">
                <a:solidFill>
                  <a:srgbClr val="7E7E7E"/>
                </a:solidFill>
                <a:latin typeface="Arial"/>
                <a:cs typeface="Arial"/>
              </a:rPr>
              <a:t>twelve</a:t>
            </a:r>
            <a:r>
              <a:rPr sz="1000" spc="5" dirty="0">
                <a:solidFill>
                  <a:srgbClr val="7E7E7E"/>
                </a:solidFill>
                <a:latin typeface="Arial"/>
                <a:cs typeface="Arial"/>
              </a:rPr>
              <a:t> </a:t>
            </a:r>
            <a:r>
              <a:rPr sz="1000" spc="-10" dirty="0">
                <a:solidFill>
                  <a:srgbClr val="7E7E7E"/>
                </a:solidFill>
                <a:latin typeface="Arial"/>
                <a:cs typeface="Arial"/>
              </a:rPr>
              <a:t>months?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(839),</a:t>
            </a:r>
            <a:r>
              <a:rPr sz="1000" spc="-1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(850).</a:t>
            </a:r>
            <a:r>
              <a:rPr sz="1000" spc="-2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employed</a:t>
            </a:r>
            <a:r>
              <a:rPr sz="1000" spc="-15" dirty="0">
                <a:solidFill>
                  <a:srgbClr val="7E7E7E"/>
                </a:solidFill>
                <a:latin typeface="Arial"/>
                <a:cs typeface="Arial"/>
              </a:rPr>
              <a:t> </a:t>
            </a:r>
            <a:r>
              <a:rPr sz="1000" spc="-10" dirty="0">
                <a:solidFill>
                  <a:srgbClr val="7E7E7E"/>
                </a:solidFill>
                <a:latin typeface="Arial"/>
                <a:cs typeface="Arial"/>
              </a:rPr>
              <a:t>respondents</a:t>
            </a:r>
            <a:r>
              <a:rPr sz="1000" spc="-35"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in</a:t>
            </a:r>
            <a:r>
              <a:rPr sz="1000" spc="-15" dirty="0">
                <a:solidFill>
                  <a:srgbClr val="7E7E7E"/>
                </a:solidFill>
                <a:latin typeface="Arial"/>
                <a:cs typeface="Arial"/>
              </a:rPr>
              <a:t> </a:t>
            </a:r>
            <a:r>
              <a:rPr sz="1000" dirty="0">
                <a:solidFill>
                  <a:srgbClr val="7E7E7E"/>
                </a:solidFill>
                <a:latin typeface="Arial"/>
                <a:cs typeface="Arial"/>
              </a:rPr>
              <a:t>a</a:t>
            </a:r>
            <a:r>
              <a:rPr sz="1000" spc="-20" dirty="0">
                <a:solidFill>
                  <a:srgbClr val="7E7E7E"/>
                </a:solidFill>
                <a:latin typeface="Arial"/>
                <a:cs typeface="Arial"/>
              </a:rPr>
              <a:t> </a:t>
            </a:r>
            <a:r>
              <a:rPr sz="1000" dirty="0">
                <a:solidFill>
                  <a:srgbClr val="7E7E7E"/>
                </a:solidFill>
                <a:latin typeface="Arial"/>
                <a:cs typeface="Arial"/>
              </a:rPr>
              <a:t>paid</a:t>
            </a:r>
            <a:r>
              <a:rPr sz="1000" spc="-20" dirty="0">
                <a:solidFill>
                  <a:srgbClr val="7E7E7E"/>
                </a:solidFill>
                <a:latin typeface="Arial"/>
                <a:cs typeface="Arial"/>
              </a:rPr>
              <a:t> </a:t>
            </a:r>
            <a:r>
              <a:rPr sz="1000" dirty="0">
                <a:solidFill>
                  <a:srgbClr val="7E7E7E"/>
                </a:solidFill>
                <a:latin typeface="Arial"/>
                <a:cs typeface="Arial"/>
              </a:rPr>
              <a:t>job</a:t>
            </a:r>
            <a:r>
              <a:rPr sz="1000" spc="-20" dirty="0">
                <a:solidFill>
                  <a:srgbClr val="7E7E7E"/>
                </a:solidFill>
                <a:latin typeface="Arial"/>
                <a:cs typeface="Arial"/>
              </a:rPr>
              <a:t> </a:t>
            </a:r>
            <a:r>
              <a:rPr sz="1000" dirty="0">
                <a:solidFill>
                  <a:srgbClr val="7E7E7E"/>
                </a:solidFill>
                <a:latin typeface="Arial"/>
                <a:cs typeface="Arial"/>
              </a:rPr>
              <a:t>(not</a:t>
            </a:r>
            <a:r>
              <a:rPr sz="1000" spc="-25" dirty="0">
                <a:solidFill>
                  <a:srgbClr val="7E7E7E"/>
                </a:solidFill>
                <a:latin typeface="Arial"/>
                <a:cs typeface="Arial"/>
              </a:rPr>
              <a:t> </a:t>
            </a:r>
            <a:r>
              <a:rPr sz="1000" dirty="0">
                <a:solidFill>
                  <a:srgbClr val="7E7E7E"/>
                </a:solidFill>
                <a:latin typeface="Arial"/>
                <a:cs typeface="Arial"/>
              </a:rPr>
              <a:t>self-</a:t>
            </a:r>
            <a:r>
              <a:rPr sz="1000" spc="-10" dirty="0">
                <a:solidFill>
                  <a:srgbClr val="7E7E7E"/>
                </a:solidFill>
                <a:latin typeface="Arial"/>
                <a:cs typeface="Arial"/>
              </a:rPr>
              <a:t>employed))</a:t>
            </a:r>
            <a:endParaRPr sz="1000">
              <a:latin typeface="Arial"/>
              <a:cs typeface="Arial"/>
            </a:endParaRPr>
          </a:p>
        </p:txBody>
      </p:sp>
      <p:sp>
        <p:nvSpPr>
          <p:cNvPr id="44" name="object 44"/>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32</a:t>
            </a:r>
            <a:endParaRPr sz="1800">
              <a:latin typeface="Calibri"/>
              <a:cs typeface="Calibri"/>
            </a:endParaRPr>
          </a:p>
        </p:txBody>
      </p:sp>
      <p:sp>
        <p:nvSpPr>
          <p:cNvPr id="45" name="object 45"/>
          <p:cNvSpPr/>
          <p:nvPr/>
        </p:nvSpPr>
        <p:spPr>
          <a:xfrm>
            <a:off x="2994786" y="4587366"/>
            <a:ext cx="2193290" cy="611505"/>
          </a:xfrm>
          <a:custGeom>
            <a:avLst/>
            <a:gdLst/>
            <a:ahLst/>
            <a:cxnLst/>
            <a:rect l="l" t="t" r="r" b="b"/>
            <a:pathLst>
              <a:path w="2193290" h="611504">
                <a:moveTo>
                  <a:pt x="2083180" y="176148"/>
                </a:moveTo>
                <a:lnTo>
                  <a:pt x="2104578" y="178603"/>
                </a:lnTo>
                <a:lnTo>
                  <a:pt x="2122058" y="185308"/>
                </a:lnTo>
                <a:lnTo>
                  <a:pt x="2133848" y="195276"/>
                </a:lnTo>
                <a:lnTo>
                  <a:pt x="2138172" y="207517"/>
                </a:lnTo>
                <a:lnTo>
                  <a:pt x="2138172" y="353059"/>
                </a:lnTo>
                <a:lnTo>
                  <a:pt x="2142515" y="365301"/>
                </a:lnTo>
                <a:lnTo>
                  <a:pt x="2154348" y="375269"/>
                </a:lnTo>
                <a:lnTo>
                  <a:pt x="2171872" y="381974"/>
                </a:lnTo>
                <a:lnTo>
                  <a:pt x="2193290" y="384428"/>
                </a:lnTo>
                <a:lnTo>
                  <a:pt x="2171872" y="386903"/>
                </a:lnTo>
                <a:lnTo>
                  <a:pt x="2154348" y="393652"/>
                </a:lnTo>
                <a:lnTo>
                  <a:pt x="2142515" y="403663"/>
                </a:lnTo>
                <a:lnTo>
                  <a:pt x="2138172" y="415924"/>
                </a:lnTo>
                <a:lnTo>
                  <a:pt x="2138172" y="580008"/>
                </a:lnTo>
                <a:lnTo>
                  <a:pt x="2133848" y="592250"/>
                </a:lnTo>
                <a:lnTo>
                  <a:pt x="2122058" y="602218"/>
                </a:lnTo>
                <a:lnTo>
                  <a:pt x="2104578" y="608923"/>
                </a:lnTo>
                <a:lnTo>
                  <a:pt x="2083180" y="611377"/>
                </a:lnTo>
              </a:path>
              <a:path w="2193290" h="611504">
                <a:moveTo>
                  <a:pt x="0" y="0"/>
                </a:moveTo>
                <a:lnTo>
                  <a:pt x="41062" y="4724"/>
                </a:lnTo>
                <a:lnTo>
                  <a:pt x="74564" y="17605"/>
                </a:lnTo>
                <a:lnTo>
                  <a:pt x="97137" y="36701"/>
                </a:lnTo>
                <a:lnTo>
                  <a:pt x="105410" y="60070"/>
                </a:lnTo>
                <a:lnTo>
                  <a:pt x="105410" y="215772"/>
                </a:lnTo>
                <a:lnTo>
                  <a:pt x="113700" y="239142"/>
                </a:lnTo>
                <a:lnTo>
                  <a:pt x="136302" y="258238"/>
                </a:lnTo>
                <a:lnTo>
                  <a:pt x="169810" y="271119"/>
                </a:lnTo>
                <a:lnTo>
                  <a:pt x="210819" y="275843"/>
                </a:lnTo>
                <a:lnTo>
                  <a:pt x="169810" y="280550"/>
                </a:lnTo>
                <a:lnTo>
                  <a:pt x="136302" y="293401"/>
                </a:lnTo>
                <a:lnTo>
                  <a:pt x="113700" y="312491"/>
                </a:lnTo>
                <a:lnTo>
                  <a:pt x="105410" y="335914"/>
                </a:lnTo>
                <a:lnTo>
                  <a:pt x="105410" y="516000"/>
                </a:lnTo>
                <a:lnTo>
                  <a:pt x="97137" y="539370"/>
                </a:lnTo>
                <a:lnTo>
                  <a:pt x="74564" y="558466"/>
                </a:lnTo>
                <a:lnTo>
                  <a:pt x="41062" y="571347"/>
                </a:lnTo>
                <a:lnTo>
                  <a:pt x="0" y="576071"/>
                </a:lnTo>
              </a:path>
            </a:pathLst>
          </a:custGeom>
          <a:ln w="19050">
            <a:solidFill>
              <a:srgbClr val="C00000"/>
            </a:solidFill>
          </a:ln>
        </p:spPr>
        <p:txBody>
          <a:bodyPr wrap="square" lIns="0" tIns="0" rIns="0" bIns="0" rtlCol="0"/>
          <a:lstStyle/>
          <a:p>
            <a:endParaRPr/>
          </a:p>
        </p:txBody>
      </p:sp>
      <p:sp>
        <p:nvSpPr>
          <p:cNvPr id="46" name="object 46"/>
          <p:cNvSpPr txBox="1"/>
          <p:nvPr/>
        </p:nvSpPr>
        <p:spPr>
          <a:xfrm>
            <a:off x="5257038" y="4809235"/>
            <a:ext cx="38227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404040"/>
                </a:solidFill>
                <a:latin typeface="Arial"/>
                <a:cs typeface="Arial"/>
              </a:rPr>
              <a:t>14%</a:t>
            </a:r>
            <a:endParaRPr sz="1400">
              <a:latin typeface="Arial"/>
              <a:cs typeface="Arial"/>
            </a:endParaRPr>
          </a:p>
        </p:txBody>
      </p:sp>
      <p:sp>
        <p:nvSpPr>
          <p:cNvPr id="47" name="object 47"/>
          <p:cNvSpPr txBox="1"/>
          <p:nvPr/>
        </p:nvSpPr>
        <p:spPr>
          <a:xfrm>
            <a:off x="3193160" y="4708601"/>
            <a:ext cx="383540" cy="240029"/>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404040"/>
                </a:solidFill>
                <a:latin typeface="Arial"/>
                <a:cs typeface="Arial"/>
              </a:rPr>
              <a:t>19%</a:t>
            </a:r>
            <a:endParaRPr sz="1400">
              <a:latin typeface="Arial"/>
              <a:cs typeface="Arial"/>
            </a:endParaRPr>
          </a:p>
        </p:txBody>
      </p:sp>
      <p:sp>
        <p:nvSpPr>
          <p:cNvPr id="48" name="object 48"/>
          <p:cNvSpPr/>
          <p:nvPr/>
        </p:nvSpPr>
        <p:spPr>
          <a:xfrm>
            <a:off x="7152005" y="4763515"/>
            <a:ext cx="110489" cy="432434"/>
          </a:xfrm>
          <a:custGeom>
            <a:avLst/>
            <a:gdLst/>
            <a:ahLst/>
            <a:cxnLst/>
            <a:rect l="l" t="t" r="r" b="b"/>
            <a:pathLst>
              <a:path w="110490" h="432435">
                <a:moveTo>
                  <a:pt x="0" y="0"/>
                </a:moveTo>
                <a:lnTo>
                  <a:pt x="21470" y="2454"/>
                </a:lnTo>
                <a:lnTo>
                  <a:pt x="38988" y="9159"/>
                </a:lnTo>
                <a:lnTo>
                  <a:pt x="50792" y="19127"/>
                </a:lnTo>
                <a:lnTo>
                  <a:pt x="55118" y="31368"/>
                </a:lnTo>
                <a:lnTo>
                  <a:pt x="55118" y="175386"/>
                </a:lnTo>
                <a:lnTo>
                  <a:pt x="59443" y="187575"/>
                </a:lnTo>
                <a:lnTo>
                  <a:pt x="71247" y="197548"/>
                </a:lnTo>
                <a:lnTo>
                  <a:pt x="88765" y="204283"/>
                </a:lnTo>
                <a:lnTo>
                  <a:pt x="110236" y="206755"/>
                </a:lnTo>
                <a:lnTo>
                  <a:pt x="88765" y="209228"/>
                </a:lnTo>
                <a:lnTo>
                  <a:pt x="71247" y="215963"/>
                </a:lnTo>
                <a:lnTo>
                  <a:pt x="59443" y="225936"/>
                </a:lnTo>
                <a:lnTo>
                  <a:pt x="55118" y="238124"/>
                </a:lnTo>
                <a:lnTo>
                  <a:pt x="55118" y="400557"/>
                </a:lnTo>
                <a:lnTo>
                  <a:pt x="50792" y="412746"/>
                </a:lnTo>
                <a:lnTo>
                  <a:pt x="38988" y="422719"/>
                </a:lnTo>
                <a:lnTo>
                  <a:pt x="21470" y="429454"/>
                </a:lnTo>
                <a:lnTo>
                  <a:pt x="0" y="431926"/>
                </a:lnTo>
              </a:path>
            </a:pathLst>
          </a:custGeom>
          <a:ln w="19050">
            <a:solidFill>
              <a:srgbClr val="C00000"/>
            </a:solidFill>
          </a:ln>
        </p:spPr>
        <p:txBody>
          <a:bodyPr wrap="square" lIns="0" tIns="0" rIns="0" bIns="0" rtlCol="0"/>
          <a:lstStyle/>
          <a:p>
            <a:endParaRPr/>
          </a:p>
        </p:txBody>
      </p:sp>
      <p:sp>
        <p:nvSpPr>
          <p:cNvPr id="49" name="object 49"/>
          <p:cNvSpPr txBox="1"/>
          <p:nvPr/>
        </p:nvSpPr>
        <p:spPr>
          <a:xfrm>
            <a:off x="7259828" y="4813553"/>
            <a:ext cx="38227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404040"/>
                </a:solidFill>
                <a:latin typeface="Arial"/>
                <a:cs typeface="Arial"/>
              </a:rPr>
              <a:t>14%</a:t>
            </a:r>
            <a:endParaRPr sz="1400">
              <a:latin typeface="Arial"/>
              <a:cs typeface="Arial"/>
            </a:endParaRPr>
          </a:p>
        </p:txBody>
      </p:sp>
      <p:pic>
        <p:nvPicPr>
          <p:cNvPr id="50" name="object 50"/>
          <p:cNvPicPr/>
          <p:nvPr/>
        </p:nvPicPr>
        <p:blipFill>
          <a:blip r:embed="rId2" cstate="print"/>
          <a:stretch>
            <a:fillRect/>
          </a:stretch>
        </p:blipFill>
        <p:spPr>
          <a:xfrm>
            <a:off x="8485631" y="5990767"/>
            <a:ext cx="159385" cy="180962"/>
          </a:xfrm>
          <a:prstGeom prst="rect">
            <a:avLst/>
          </a:prstGeom>
        </p:spPr>
      </p:pic>
      <p:sp>
        <p:nvSpPr>
          <p:cNvPr id="51" name="object 51"/>
          <p:cNvSpPr txBox="1"/>
          <p:nvPr/>
        </p:nvSpPr>
        <p:spPr>
          <a:xfrm>
            <a:off x="8930385" y="5954369"/>
            <a:ext cx="2263140" cy="201930"/>
          </a:xfrm>
          <a:prstGeom prst="rect">
            <a:avLst/>
          </a:prstGeom>
        </p:spPr>
        <p:txBody>
          <a:bodyPr vert="horz" wrap="square" lIns="0" tIns="13335" rIns="0" bIns="0" rtlCol="0">
            <a:spAutoFit/>
          </a:bodyPr>
          <a:lstStyle/>
          <a:p>
            <a:pPr marL="12700">
              <a:lnSpc>
                <a:spcPct val="100000"/>
              </a:lnSpc>
              <a:spcBef>
                <a:spcPts val="105"/>
              </a:spcBef>
            </a:pPr>
            <a:r>
              <a:rPr sz="1150" dirty="0">
                <a:solidFill>
                  <a:srgbClr val="5C5B5A"/>
                </a:solidFill>
                <a:latin typeface="Arial"/>
                <a:cs typeface="Arial"/>
              </a:rPr>
              <a:t>Significantly</a:t>
            </a:r>
            <a:r>
              <a:rPr sz="1150" spc="-80" dirty="0">
                <a:solidFill>
                  <a:srgbClr val="5C5B5A"/>
                </a:solidFill>
                <a:latin typeface="Arial"/>
                <a:cs typeface="Arial"/>
              </a:rPr>
              <a:t> </a:t>
            </a:r>
            <a:r>
              <a:rPr sz="1150" dirty="0">
                <a:solidFill>
                  <a:srgbClr val="5C5B5A"/>
                </a:solidFill>
                <a:latin typeface="Arial"/>
                <a:cs typeface="Arial"/>
              </a:rPr>
              <a:t>higher/lower</a:t>
            </a:r>
            <a:r>
              <a:rPr sz="1150" spc="-25" dirty="0">
                <a:solidFill>
                  <a:srgbClr val="5C5B5A"/>
                </a:solidFill>
                <a:latin typeface="Arial"/>
                <a:cs typeface="Arial"/>
              </a:rPr>
              <a:t> </a:t>
            </a:r>
            <a:r>
              <a:rPr sz="1150" dirty="0">
                <a:solidFill>
                  <a:srgbClr val="5C5B5A"/>
                </a:solidFill>
                <a:latin typeface="Arial"/>
                <a:cs typeface="Arial"/>
              </a:rPr>
              <a:t>than</a:t>
            </a:r>
            <a:r>
              <a:rPr sz="1150" spc="-55"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pic>
        <p:nvPicPr>
          <p:cNvPr id="52" name="object 52"/>
          <p:cNvPicPr/>
          <p:nvPr/>
        </p:nvPicPr>
        <p:blipFill>
          <a:blip r:embed="rId3" cstate="print"/>
          <a:stretch>
            <a:fillRect/>
          </a:stretch>
        </p:blipFill>
        <p:spPr>
          <a:xfrm>
            <a:off x="3532759" y="4707763"/>
            <a:ext cx="215264" cy="245744"/>
          </a:xfrm>
          <a:prstGeom prst="rect">
            <a:avLst/>
          </a:prstGeom>
        </p:spPr>
      </p:pic>
      <p:pic>
        <p:nvPicPr>
          <p:cNvPr id="53" name="object 53"/>
          <p:cNvPicPr/>
          <p:nvPr/>
        </p:nvPicPr>
        <p:blipFill>
          <a:blip r:embed="rId4" cstate="print"/>
          <a:stretch>
            <a:fillRect/>
          </a:stretch>
        </p:blipFill>
        <p:spPr>
          <a:xfrm>
            <a:off x="8700389" y="6004852"/>
            <a:ext cx="159384" cy="18096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976" y="152780"/>
            <a:ext cx="11414125" cy="1040765"/>
          </a:xfrm>
          <a:prstGeom prst="rect">
            <a:avLst/>
          </a:prstGeom>
        </p:spPr>
        <p:txBody>
          <a:bodyPr vert="horz" wrap="square" lIns="0" tIns="40005" rIns="0" bIns="0" rtlCol="0">
            <a:spAutoFit/>
          </a:bodyPr>
          <a:lstStyle/>
          <a:p>
            <a:pPr marL="12700" marR="5080">
              <a:lnSpc>
                <a:spcPct val="90000"/>
              </a:lnSpc>
              <a:spcBef>
                <a:spcPts val="315"/>
              </a:spcBef>
            </a:pPr>
            <a:r>
              <a:rPr dirty="0">
                <a:solidFill>
                  <a:srgbClr val="5C5B5A"/>
                </a:solidFill>
              </a:rPr>
              <a:t>Experiences</a:t>
            </a:r>
            <a:r>
              <a:rPr spc="-40" dirty="0">
                <a:solidFill>
                  <a:srgbClr val="5C5B5A"/>
                </a:solidFill>
              </a:rPr>
              <a:t> </a:t>
            </a:r>
            <a:r>
              <a:rPr dirty="0">
                <a:solidFill>
                  <a:srgbClr val="5C5B5A"/>
                </a:solidFill>
              </a:rPr>
              <a:t>with</a:t>
            </a:r>
            <a:r>
              <a:rPr spc="-60" dirty="0">
                <a:solidFill>
                  <a:srgbClr val="5C5B5A"/>
                </a:solidFill>
              </a:rPr>
              <a:t> </a:t>
            </a:r>
            <a:r>
              <a:rPr dirty="0"/>
              <a:t>job</a:t>
            </a:r>
            <a:r>
              <a:rPr spc="-55" dirty="0"/>
              <a:t> </a:t>
            </a:r>
            <a:r>
              <a:rPr dirty="0"/>
              <a:t>flexibility</a:t>
            </a:r>
            <a:r>
              <a:rPr spc="-40" dirty="0"/>
              <a:t> </a:t>
            </a:r>
            <a:r>
              <a:rPr dirty="0">
                <a:solidFill>
                  <a:srgbClr val="5C5B5A"/>
                </a:solidFill>
              </a:rPr>
              <a:t>have</a:t>
            </a:r>
            <a:r>
              <a:rPr spc="-10" dirty="0">
                <a:solidFill>
                  <a:srgbClr val="5C5B5A"/>
                </a:solidFill>
              </a:rPr>
              <a:t> </a:t>
            </a:r>
            <a:r>
              <a:rPr dirty="0">
                <a:solidFill>
                  <a:srgbClr val="5C5B5A"/>
                </a:solidFill>
              </a:rPr>
              <a:t>remained</a:t>
            </a:r>
            <a:r>
              <a:rPr spc="-25" dirty="0">
                <a:solidFill>
                  <a:srgbClr val="5C5B5A"/>
                </a:solidFill>
              </a:rPr>
              <a:t> </a:t>
            </a:r>
            <a:r>
              <a:rPr dirty="0">
                <a:solidFill>
                  <a:srgbClr val="5C5B5A"/>
                </a:solidFill>
              </a:rPr>
              <a:t>relatively</a:t>
            </a:r>
            <a:r>
              <a:rPr spc="-10" dirty="0">
                <a:solidFill>
                  <a:srgbClr val="5C5B5A"/>
                </a:solidFill>
              </a:rPr>
              <a:t> </a:t>
            </a:r>
            <a:r>
              <a:rPr dirty="0">
                <a:solidFill>
                  <a:srgbClr val="5C5B5A"/>
                </a:solidFill>
              </a:rPr>
              <a:t>stable</a:t>
            </a:r>
            <a:r>
              <a:rPr spc="-35" dirty="0">
                <a:solidFill>
                  <a:srgbClr val="5C5B5A"/>
                </a:solidFill>
              </a:rPr>
              <a:t> </a:t>
            </a:r>
            <a:r>
              <a:rPr dirty="0">
                <a:solidFill>
                  <a:srgbClr val="5C5B5A"/>
                </a:solidFill>
              </a:rPr>
              <a:t>since</a:t>
            </a:r>
            <a:r>
              <a:rPr spc="-45" dirty="0">
                <a:solidFill>
                  <a:srgbClr val="5C5B5A"/>
                </a:solidFill>
              </a:rPr>
              <a:t> </a:t>
            </a:r>
            <a:r>
              <a:rPr dirty="0">
                <a:solidFill>
                  <a:srgbClr val="5C5B5A"/>
                </a:solidFill>
              </a:rPr>
              <a:t>October</a:t>
            </a:r>
            <a:r>
              <a:rPr spc="-40" dirty="0">
                <a:solidFill>
                  <a:srgbClr val="5C5B5A"/>
                </a:solidFill>
              </a:rPr>
              <a:t> </a:t>
            </a:r>
            <a:r>
              <a:rPr dirty="0">
                <a:solidFill>
                  <a:srgbClr val="5C5B5A"/>
                </a:solidFill>
              </a:rPr>
              <a:t>2024,</a:t>
            </a:r>
            <a:r>
              <a:rPr spc="-25" dirty="0">
                <a:solidFill>
                  <a:srgbClr val="5C5B5A"/>
                </a:solidFill>
              </a:rPr>
              <a:t> </a:t>
            </a:r>
            <a:r>
              <a:rPr dirty="0">
                <a:solidFill>
                  <a:srgbClr val="5C5B5A"/>
                </a:solidFill>
              </a:rPr>
              <a:t>though</a:t>
            </a:r>
            <a:r>
              <a:rPr spc="-55" dirty="0">
                <a:solidFill>
                  <a:srgbClr val="5C5B5A"/>
                </a:solidFill>
              </a:rPr>
              <a:t> </a:t>
            </a:r>
            <a:r>
              <a:rPr spc="-20" dirty="0">
                <a:solidFill>
                  <a:srgbClr val="5C5B5A"/>
                </a:solidFill>
              </a:rPr>
              <a:t>when </a:t>
            </a:r>
            <a:r>
              <a:rPr dirty="0">
                <a:solidFill>
                  <a:srgbClr val="5C5B5A"/>
                </a:solidFill>
              </a:rPr>
              <a:t>comparing</a:t>
            </a:r>
            <a:r>
              <a:rPr spc="-30" dirty="0">
                <a:solidFill>
                  <a:srgbClr val="5C5B5A"/>
                </a:solidFill>
              </a:rPr>
              <a:t> </a:t>
            </a:r>
            <a:r>
              <a:rPr dirty="0">
                <a:solidFill>
                  <a:srgbClr val="5C5B5A"/>
                </a:solidFill>
              </a:rPr>
              <a:t>to</a:t>
            </a:r>
            <a:r>
              <a:rPr spc="-20" dirty="0">
                <a:solidFill>
                  <a:srgbClr val="5C5B5A"/>
                </a:solidFill>
              </a:rPr>
              <a:t> </a:t>
            </a:r>
            <a:r>
              <a:rPr dirty="0">
                <a:solidFill>
                  <a:srgbClr val="5C5B5A"/>
                </a:solidFill>
              </a:rPr>
              <a:t>February</a:t>
            </a:r>
            <a:r>
              <a:rPr spc="-30" dirty="0">
                <a:solidFill>
                  <a:srgbClr val="5C5B5A"/>
                </a:solidFill>
              </a:rPr>
              <a:t> </a:t>
            </a:r>
            <a:r>
              <a:rPr dirty="0">
                <a:solidFill>
                  <a:srgbClr val="5C5B5A"/>
                </a:solidFill>
              </a:rPr>
              <a:t>2024,</a:t>
            </a:r>
            <a:r>
              <a:rPr spc="-10" dirty="0">
                <a:solidFill>
                  <a:srgbClr val="5C5B5A"/>
                </a:solidFill>
              </a:rPr>
              <a:t> </a:t>
            </a:r>
            <a:r>
              <a:rPr dirty="0">
                <a:solidFill>
                  <a:srgbClr val="5C5B5A"/>
                </a:solidFill>
              </a:rPr>
              <a:t>there</a:t>
            </a:r>
            <a:r>
              <a:rPr spc="-30" dirty="0">
                <a:solidFill>
                  <a:srgbClr val="5C5B5A"/>
                </a:solidFill>
              </a:rPr>
              <a:t> </a:t>
            </a:r>
            <a:r>
              <a:rPr dirty="0">
                <a:solidFill>
                  <a:srgbClr val="5C5B5A"/>
                </a:solidFill>
              </a:rPr>
              <a:t>is</a:t>
            </a:r>
            <a:r>
              <a:rPr spc="-25" dirty="0">
                <a:solidFill>
                  <a:srgbClr val="5C5B5A"/>
                </a:solidFill>
              </a:rPr>
              <a:t> </a:t>
            </a:r>
            <a:r>
              <a:rPr dirty="0">
                <a:solidFill>
                  <a:srgbClr val="5C5B5A"/>
                </a:solidFill>
              </a:rPr>
              <a:t>a</a:t>
            </a:r>
            <a:r>
              <a:rPr spc="-30" dirty="0">
                <a:solidFill>
                  <a:srgbClr val="5C5B5A"/>
                </a:solidFill>
              </a:rPr>
              <a:t> </a:t>
            </a:r>
            <a:r>
              <a:rPr dirty="0">
                <a:solidFill>
                  <a:srgbClr val="5C5B5A"/>
                </a:solidFill>
              </a:rPr>
              <a:t>significant</a:t>
            </a:r>
            <a:r>
              <a:rPr spc="-40" dirty="0">
                <a:solidFill>
                  <a:srgbClr val="5C5B5A"/>
                </a:solidFill>
              </a:rPr>
              <a:t> </a:t>
            </a:r>
            <a:r>
              <a:rPr dirty="0">
                <a:solidFill>
                  <a:srgbClr val="5C5B5A"/>
                </a:solidFill>
              </a:rPr>
              <a:t>improvement.</a:t>
            </a:r>
            <a:r>
              <a:rPr spc="15" dirty="0">
                <a:solidFill>
                  <a:srgbClr val="5C5B5A"/>
                </a:solidFill>
              </a:rPr>
              <a:t> </a:t>
            </a:r>
            <a:r>
              <a:rPr dirty="0">
                <a:solidFill>
                  <a:srgbClr val="5C5B5A"/>
                </a:solidFill>
              </a:rPr>
              <a:t>1</a:t>
            </a:r>
            <a:r>
              <a:rPr spc="-25" dirty="0">
                <a:solidFill>
                  <a:srgbClr val="5C5B5A"/>
                </a:solidFill>
              </a:rPr>
              <a:t> </a:t>
            </a:r>
            <a:r>
              <a:rPr dirty="0">
                <a:solidFill>
                  <a:srgbClr val="5C5B5A"/>
                </a:solidFill>
              </a:rPr>
              <a:t>in</a:t>
            </a:r>
            <a:r>
              <a:rPr spc="-25" dirty="0">
                <a:solidFill>
                  <a:srgbClr val="5C5B5A"/>
                </a:solidFill>
              </a:rPr>
              <a:t> </a:t>
            </a:r>
            <a:r>
              <a:rPr dirty="0">
                <a:solidFill>
                  <a:srgbClr val="5C5B5A"/>
                </a:solidFill>
              </a:rPr>
              <a:t>3</a:t>
            </a:r>
            <a:r>
              <a:rPr spc="-25" dirty="0">
                <a:solidFill>
                  <a:srgbClr val="5C5B5A"/>
                </a:solidFill>
              </a:rPr>
              <a:t> </a:t>
            </a:r>
            <a:r>
              <a:rPr dirty="0">
                <a:solidFill>
                  <a:srgbClr val="5C5B5A"/>
                </a:solidFill>
              </a:rPr>
              <a:t>(34%)</a:t>
            </a:r>
            <a:r>
              <a:rPr spc="5" dirty="0">
                <a:solidFill>
                  <a:srgbClr val="5C5B5A"/>
                </a:solidFill>
              </a:rPr>
              <a:t> </a:t>
            </a:r>
            <a:r>
              <a:rPr dirty="0">
                <a:solidFill>
                  <a:srgbClr val="5C5B5A"/>
                </a:solidFill>
              </a:rPr>
              <a:t>say</a:t>
            </a:r>
            <a:r>
              <a:rPr spc="-20" dirty="0">
                <a:solidFill>
                  <a:srgbClr val="5C5B5A"/>
                </a:solidFill>
              </a:rPr>
              <a:t> </a:t>
            </a:r>
            <a:r>
              <a:rPr dirty="0">
                <a:solidFill>
                  <a:srgbClr val="5C5B5A"/>
                </a:solidFill>
              </a:rPr>
              <a:t>it</a:t>
            </a:r>
            <a:r>
              <a:rPr spc="-25" dirty="0">
                <a:solidFill>
                  <a:srgbClr val="5C5B5A"/>
                </a:solidFill>
              </a:rPr>
              <a:t> </a:t>
            </a:r>
            <a:r>
              <a:rPr dirty="0">
                <a:solidFill>
                  <a:srgbClr val="5C5B5A"/>
                </a:solidFill>
              </a:rPr>
              <a:t>is</a:t>
            </a:r>
            <a:r>
              <a:rPr spc="5" dirty="0">
                <a:solidFill>
                  <a:srgbClr val="5C5B5A"/>
                </a:solidFill>
              </a:rPr>
              <a:t> </a:t>
            </a:r>
            <a:r>
              <a:rPr dirty="0"/>
              <a:t>difficult</a:t>
            </a:r>
            <a:r>
              <a:rPr spc="-45" dirty="0"/>
              <a:t> </a:t>
            </a:r>
            <a:r>
              <a:rPr dirty="0"/>
              <a:t>to</a:t>
            </a:r>
            <a:r>
              <a:rPr spc="-25" dirty="0"/>
              <a:t> </a:t>
            </a:r>
            <a:r>
              <a:rPr spc="-10" dirty="0"/>
              <a:t>arrange </a:t>
            </a:r>
            <a:r>
              <a:rPr dirty="0"/>
              <a:t>an</a:t>
            </a:r>
            <a:r>
              <a:rPr spc="-30" dirty="0"/>
              <a:t> </a:t>
            </a:r>
            <a:r>
              <a:rPr dirty="0"/>
              <a:t>hour</a:t>
            </a:r>
            <a:r>
              <a:rPr spc="-30" dirty="0"/>
              <a:t> </a:t>
            </a:r>
            <a:r>
              <a:rPr dirty="0"/>
              <a:t>or</a:t>
            </a:r>
            <a:r>
              <a:rPr spc="-30" dirty="0"/>
              <a:t> </a:t>
            </a:r>
            <a:r>
              <a:rPr dirty="0"/>
              <a:t>two</a:t>
            </a:r>
            <a:r>
              <a:rPr spc="-60" dirty="0"/>
              <a:t> </a:t>
            </a:r>
            <a:r>
              <a:rPr dirty="0"/>
              <a:t>off</a:t>
            </a:r>
            <a:r>
              <a:rPr spc="-15" dirty="0"/>
              <a:t> </a:t>
            </a:r>
            <a:r>
              <a:rPr dirty="0"/>
              <a:t>during</a:t>
            </a:r>
            <a:r>
              <a:rPr spc="-35" dirty="0"/>
              <a:t> </a:t>
            </a:r>
            <a:r>
              <a:rPr dirty="0"/>
              <a:t>work</a:t>
            </a:r>
            <a:r>
              <a:rPr spc="-40" dirty="0"/>
              <a:t> </a:t>
            </a:r>
            <a:r>
              <a:rPr dirty="0">
                <a:solidFill>
                  <a:srgbClr val="5C5B5A"/>
                </a:solidFill>
              </a:rPr>
              <a:t>hours</a:t>
            </a:r>
            <a:r>
              <a:rPr spc="-35" dirty="0">
                <a:solidFill>
                  <a:srgbClr val="5C5B5A"/>
                </a:solidFill>
              </a:rPr>
              <a:t> </a:t>
            </a:r>
            <a:r>
              <a:rPr dirty="0">
                <a:solidFill>
                  <a:srgbClr val="5C5B5A"/>
                </a:solidFill>
              </a:rPr>
              <a:t>for</a:t>
            </a:r>
            <a:r>
              <a:rPr spc="-15" dirty="0">
                <a:solidFill>
                  <a:srgbClr val="5C5B5A"/>
                </a:solidFill>
              </a:rPr>
              <a:t> </a:t>
            </a:r>
            <a:r>
              <a:rPr dirty="0">
                <a:solidFill>
                  <a:srgbClr val="5C5B5A"/>
                </a:solidFill>
              </a:rPr>
              <a:t>personal</a:t>
            </a:r>
            <a:r>
              <a:rPr spc="-20" dirty="0">
                <a:solidFill>
                  <a:srgbClr val="5C5B5A"/>
                </a:solidFill>
              </a:rPr>
              <a:t> </a:t>
            </a:r>
            <a:r>
              <a:rPr dirty="0">
                <a:solidFill>
                  <a:srgbClr val="5C5B5A"/>
                </a:solidFill>
              </a:rPr>
              <a:t>or</a:t>
            </a:r>
            <a:r>
              <a:rPr spc="-20" dirty="0">
                <a:solidFill>
                  <a:srgbClr val="5C5B5A"/>
                </a:solidFill>
              </a:rPr>
              <a:t> </a:t>
            </a:r>
            <a:r>
              <a:rPr dirty="0">
                <a:solidFill>
                  <a:srgbClr val="5C5B5A"/>
                </a:solidFill>
              </a:rPr>
              <a:t>family</a:t>
            </a:r>
            <a:r>
              <a:rPr spc="-20" dirty="0">
                <a:solidFill>
                  <a:srgbClr val="5C5B5A"/>
                </a:solidFill>
              </a:rPr>
              <a:t> </a:t>
            </a:r>
            <a:r>
              <a:rPr dirty="0">
                <a:solidFill>
                  <a:srgbClr val="5C5B5A"/>
                </a:solidFill>
              </a:rPr>
              <a:t>matters, compared</a:t>
            </a:r>
            <a:r>
              <a:rPr spc="-15" dirty="0">
                <a:solidFill>
                  <a:srgbClr val="5C5B5A"/>
                </a:solidFill>
              </a:rPr>
              <a:t> </a:t>
            </a:r>
            <a:r>
              <a:rPr dirty="0">
                <a:solidFill>
                  <a:srgbClr val="5C5B5A"/>
                </a:solidFill>
              </a:rPr>
              <a:t>to</a:t>
            </a:r>
            <a:r>
              <a:rPr spc="-20" dirty="0">
                <a:solidFill>
                  <a:srgbClr val="5C5B5A"/>
                </a:solidFill>
              </a:rPr>
              <a:t> </a:t>
            </a:r>
            <a:r>
              <a:rPr dirty="0">
                <a:solidFill>
                  <a:srgbClr val="5C5B5A"/>
                </a:solidFill>
              </a:rPr>
              <a:t>41%</a:t>
            </a:r>
            <a:r>
              <a:rPr spc="-20" dirty="0">
                <a:solidFill>
                  <a:srgbClr val="5C5B5A"/>
                </a:solidFill>
              </a:rPr>
              <a:t> </a:t>
            </a:r>
            <a:r>
              <a:rPr dirty="0">
                <a:solidFill>
                  <a:srgbClr val="5C5B5A"/>
                </a:solidFill>
              </a:rPr>
              <a:t>in</a:t>
            </a:r>
            <a:r>
              <a:rPr spc="-20" dirty="0">
                <a:solidFill>
                  <a:srgbClr val="5C5B5A"/>
                </a:solidFill>
              </a:rPr>
              <a:t> </a:t>
            </a:r>
            <a:r>
              <a:rPr spc="-10" dirty="0">
                <a:solidFill>
                  <a:srgbClr val="5C5B5A"/>
                </a:solidFill>
              </a:rPr>
              <a:t>February.</a:t>
            </a:r>
            <a:r>
              <a:rPr dirty="0">
                <a:solidFill>
                  <a:srgbClr val="5C5B5A"/>
                </a:solidFill>
              </a:rPr>
              <a:t> </a:t>
            </a:r>
            <a:r>
              <a:rPr spc="-25" dirty="0">
                <a:solidFill>
                  <a:srgbClr val="5C5B5A"/>
                </a:solidFill>
              </a:rPr>
              <a:t>42% </a:t>
            </a:r>
            <a:r>
              <a:rPr dirty="0">
                <a:solidFill>
                  <a:srgbClr val="5C5B5A"/>
                </a:solidFill>
              </a:rPr>
              <a:t>say</a:t>
            </a:r>
            <a:r>
              <a:rPr spc="-20" dirty="0">
                <a:solidFill>
                  <a:srgbClr val="5C5B5A"/>
                </a:solidFill>
              </a:rPr>
              <a:t> </a:t>
            </a:r>
            <a:r>
              <a:rPr dirty="0">
                <a:solidFill>
                  <a:srgbClr val="5C5B5A"/>
                </a:solidFill>
              </a:rPr>
              <a:t>that</a:t>
            </a:r>
            <a:r>
              <a:rPr spc="-35" dirty="0">
                <a:solidFill>
                  <a:srgbClr val="5C5B5A"/>
                </a:solidFill>
              </a:rPr>
              <a:t> </a:t>
            </a:r>
            <a:r>
              <a:rPr dirty="0">
                <a:solidFill>
                  <a:srgbClr val="5C5B5A"/>
                </a:solidFill>
              </a:rPr>
              <a:t>it</a:t>
            </a:r>
            <a:r>
              <a:rPr spc="-20" dirty="0">
                <a:solidFill>
                  <a:srgbClr val="5C5B5A"/>
                </a:solidFill>
              </a:rPr>
              <a:t> </a:t>
            </a:r>
            <a:r>
              <a:rPr dirty="0">
                <a:solidFill>
                  <a:srgbClr val="5C5B5A"/>
                </a:solidFill>
              </a:rPr>
              <a:t>is</a:t>
            </a:r>
            <a:r>
              <a:rPr spc="-35" dirty="0">
                <a:solidFill>
                  <a:srgbClr val="5C5B5A"/>
                </a:solidFill>
              </a:rPr>
              <a:t> </a:t>
            </a:r>
            <a:r>
              <a:rPr dirty="0">
                <a:solidFill>
                  <a:srgbClr val="5C5B5A"/>
                </a:solidFill>
              </a:rPr>
              <a:t>difficult</a:t>
            </a:r>
            <a:r>
              <a:rPr spc="-30" dirty="0">
                <a:solidFill>
                  <a:srgbClr val="5C5B5A"/>
                </a:solidFill>
              </a:rPr>
              <a:t> </a:t>
            </a:r>
            <a:r>
              <a:rPr dirty="0">
                <a:solidFill>
                  <a:srgbClr val="5C5B5A"/>
                </a:solidFill>
              </a:rPr>
              <a:t>to</a:t>
            </a:r>
            <a:r>
              <a:rPr spc="-25" dirty="0">
                <a:solidFill>
                  <a:srgbClr val="5C5B5A"/>
                </a:solidFill>
              </a:rPr>
              <a:t> </a:t>
            </a:r>
            <a:r>
              <a:rPr dirty="0">
                <a:solidFill>
                  <a:srgbClr val="5C5B5A"/>
                </a:solidFill>
              </a:rPr>
              <a:t>ask</a:t>
            </a:r>
            <a:r>
              <a:rPr spc="-20" dirty="0">
                <a:solidFill>
                  <a:srgbClr val="5C5B5A"/>
                </a:solidFill>
              </a:rPr>
              <a:t> </a:t>
            </a:r>
            <a:r>
              <a:rPr dirty="0">
                <a:solidFill>
                  <a:srgbClr val="5C5B5A"/>
                </a:solidFill>
              </a:rPr>
              <a:t>to</a:t>
            </a:r>
            <a:r>
              <a:rPr spc="-20" dirty="0">
                <a:solidFill>
                  <a:srgbClr val="5C5B5A"/>
                </a:solidFill>
              </a:rPr>
              <a:t> </a:t>
            </a:r>
            <a:r>
              <a:rPr dirty="0"/>
              <a:t>vary</a:t>
            </a:r>
            <a:r>
              <a:rPr spc="20" dirty="0"/>
              <a:t> </a:t>
            </a:r>
            <a:r>
              <a:rPr dirty="0"/>
              <a:t>their</a:t>
            </a:r>
            <a:r>
              <a:rPr spc="-35" dirty="0"/>
              <a:t> </a:t>
            </a:r>
            <a:r>
              <a:rPr dirty="0"/>
              <a:t>working</a:t>
            </a:r>
            <a:r>
              <a:rPr spc="-60" dirty="0"/>
              <a:t> </a:t>
            </a:r>
            <a:r>
              <a:rPr dirty="0"/>
              <a:t>hours</a:t>
            </a:r>
            <a:r>
              <a:rPr dirty="0">
                <a:solidFill>
                  <a:srgbClr val="5C5B5A"/>
                </a:solidFill>
              </a:rPr>
              <a:t>,</a:t>
            </a:r>
            <a:r>
              <a:rPr spc="-25" dirty="0">
                <a:solidFill>
                  <a:srgbClr val="5C5B5A"/>
                </a:solidFill>
              </a:rPr>
              <a:t> </a:t>
            </a:r>
            <a:r>
              <a:rPr dirty="0">
                <a:solidFill>
                  <a:srgbClr val="5C5B5A"/>
                </a:solidFill>
              </a:rPr>
              <a:t>which</a:t>
            </a:r>
            <a:r>
              <a:rPr spc="-50" dirty="0">
                <a:solidFill>
                  <a:srgbClr val="5C5B5A"/>
                </a:solidFill>
              </a:rPr>
              <a:t> </a:t>
            </a:r>
            <a:r>
              <a:rPr dirty="0">
                <a:solidFill>
                  <a:srgbClr val="5C5B5A"/>
                </a:solidFill>
              </a:rPr>
              <a:t>is</a:t>
            </a:r>
            <a:r>
              <a:rPr spc="-25" dirty="0">
                <a:solidFill>
                  <a:srgbClr val="5C5B5A"/>
                </a:solidFill>
              </a:rPr>
              <a:t> </a:t>
            </a:r>
            <a:r>
              <a:rPr dirty="0">
                <a:solidFill>
                  <a:srgbClr val="5C5B5A"/>
                </a:solidFill>
              </a:rPr>
              <a:t>an</a:t>
            </a:r>
            <a:r>
              <a:rPr spc="-35" dirty="0">
                <a:solidFill>
                  <a:srgbClr val="5C5B5A"/>
                </a:solidFill>
              </a:rPr>
              <a:t> </a:t>
            </a:r>
            <a:r>
              <a:rPr dirty="0">
                <a:solidFill>
                  <a:srgbClr val="5C5B5A"/>
                </a:solidFill>
              </a:rPr>
              <a:t>encouraging</a:t>
            </a:r>
            <a:r>
              <a:rPr spc="-30" dirty="0">
                <a:solidFill>
                  <a:srgbClr val="5C5B5A"/>
                </a:solidFill>
              </a:rPr>
              <a:t> </a:t>
            </a:r>
            <a:r>
              <a:rPr dirty="0">
                <a:solidFill>
                  <a:srgbClr val="5C5B5A"/>
                </a:solidFill>
              </a:rPr>
              <a:t>improvement</a:t>
            </a:r>
            <a:r>
              <a:rPr spc="10" dirty="0">
                <a:solidFill>
                  <a:srgbClr val="5C5B5A"/>
                </a:solidFill>
              </a:rPr>
              <a:t> </a:t>
            </a:r>
            <a:r>
              <a:rPr spc="-10" dirty="0">
                <a:solidFill>
                  <a:srgbClr val="5C5B5A"/>
                </a:solidFill>
              </a:rPr>
              <a:t>compared</a:t>
            </a:r>
          </a:p>
        </p:txBody>
      </p:sp>
      <p:sp>
        <p:nvSpPr>
          <p:cNvPr id="3" name="object 3"/>
          <p:cNvSpPr txBox="1"/>
          <p:nvPr/>
        </p:nvSpPr>
        <p:spPr>
          <a:xfrm>
            <a:off x="296976" y="1140714"/>
            <a:ext cx="230759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C5B5A"/>
                </a:solidFill>
                <a:latin typeface="Arial"/>
                <a:cs typeface="Arial"/>
              </a:rPr>
              <a:t>February</a:t>
            </a:r>
            <a:r>
              <a:rPr sz="1800" b="1" spc="-35" dirty="0">
                <a:solidFill>
                  <a:srgbClr val="5C5B5A"/>
                </a:solidFill>
                <a:latin typeface="Arial"/>
                <a:cs typeface="Arial"/>
              </a:rPr>
              <a:t> </a:t>
            </a:r>
            <a:r>
              <a:rPr sz="1800" b="1" dirty="0">
                <a:solidFill>
                  <a:srgbClr val="5C5B5A"/>
                </a:solidFill>
                <a:latin typeface="Arial"/>
                <a:cs typeface="Arial"/>
              </a:rPr>
              <a:t>2024</a:t>
            </a:r>
            <a:r>
              <a:rPr sz="1800" b="1" spc="-15" dirty="0">
                <a:solidFill>
                  <a:srgbClr val="5C5B5A"/>
                </a:solidFill>
                <a:latin typeface="Arial"/>
                <a:cs typeface="Arial"/>
              </a:rPr>
              <a:t> </a:t>
            </a:r>
            <a:r>
              <a:rPr sz="1800" b="1" spc="-10" dirty="0">
                <a:solidFill>
                  <a:srgbClr val="5C5B5A"/>
                </a:solidFill>
                <a:latin typeface="Arial"/>
                <a:cs typeface="Arial"/>
              </a:rPr>
              <a:t>(49%).</a:t>
            </a:r>
            <a:endParaRPr sz="1800">
              <a:latin typeface="Arial"/>
              <a:cs typeface="Arial"/>
            </a:endParaRPr>
          </a:p>
        </p:txBody>
      </p:sp>
      <p:sp>
        <p:nvSpPr>
          <p:cNvPr id="4" name="object 4"/>
          <p:cNvSpPr txBox="1"/>
          <p:nvPr/>
        </p:nvSpPr>
        <p:spPr>
          <a:xfrm>
            <a:off x="4808601" y="1246053"/>
            <a:ext cx="2977515" cy="415925"/>
          </a:xfrm>
          <a:prstGeom prst="rect">
            <a:avLst/>
          </a:prstGeom>
        </p:spPr>
        <p:txBody>
          <a:bodyPr vert="horz" wrap="square" lIns="0" tIns="27305" rIns="0" bIns="0" rtlCol="0">
            <a:spAutoFit/>
          </a:bodyPr>
          <a:lstStyle/>
          <a:p>
            <a:pPr marL="232410">
              <a:lnSpc>
                <a:spcPct val="100000"/>
              </a:lnSpc>
              <a:spcBef>
                <a:spcPts val="215"/>
              </a:spcBef>
            </a:pPr>
            <a:r>
              <a:rPr sz="1400" b="1" dirty="0">
                <a:solidFill>
                  <a:srgbClr val="5C5B5A"/>
                </a:solidFill>
                <a:latin typeface="Arial"/>
                <a:cs typeface="Arial"/>
              </a:rPr>
              <a:t>Flexible</a:t>
            </a:r>
            <a:r>
              <a:rPr sz="1400" b="1" spc="-50" dirty="0">
                <a:solidFill>
                  <a:srgbClr val="5C5B5A"/>
                </a:solidFill>
                <a:latin typeface="Arial"/>
                <a:cs typeface="Arial"/>
              </a:rPr>
              <a:t> </a:t>
            </a:r>
            <a:r>
              <a:rPr sz="1400" b="1" dirty="0">
                <a:solidFill>
                  <a:srgbClr val="5C5B5A"/>
                </a:solidFill>
                <a:latin typeface="Arial"/>
                <a:cs typeface="Arial"/>
              </a:rPr>
              <a:t>aspects</a:t>
            </a:r>
            <a:r>
              <a:rPr sz="1400" b="1" spc="-50" dirty="0">
                <a:solidFill>
                  <a:srgbClr val="5C5B5A"/>
                </a:solidFill>
                <a:latin typeface="Arial"/>
                <a:cs typeface="Arial"/>
              </a:rPr>
              <a:t> </a:t>
            </a:r>
            <a:r>
              <a:rPr sz="1400" b="1" dirty="0">
                <a:solidFill>
                  <a:srgbClr val="5C5B5A"/>
                </a:solidFill>
                <a:latin typeface="Arial"/>
                <a:cs typeface="Arial"/>
              </a:rPr>
              <a:t>of</a:t>
            </a:r>
            <a:r>
              <a:rPr sz="1400" b="1" spc="-10" dirty="0">
                <a:solidFill>
                  <a:srgbClr val="5C5B5A"/>
                </a:solidFill>
                <a:latin typeface="Arial"/>
                <a:cs typeface="Arial"/>
              </a:rPr>
              <a:t> working</a:t>
            </a:r>
            <a:endParaRPr sz="1400">
              <a:latin typeface="Arial"/>
              <a:cs typeface="Arial"/>
            </a:endParaRPr>
          </a:p>
          <a:p>
            <a:pPr marL="12700">
              <a:lnSpc>
                <a:spcPct val="100000"/>
              </a:lnSpc>
              <a:spcBef>
                <a:spcPts val="75"/>
              </a:spcBef>
            </a:pPr>
            <a:r>
              <a:rPr sz="1000" dirty="0">
                <a:solidFill>
                  <a:srgbClr val="5C5B5A"/>
                </a:solidFill>
                <a:latin typeface="Arial"/>
                <a:cs typeface="Arial"/>
              </a:rPr>
              <a:t>Figures</a:t>
            </a:r>
            <a:r>
              <a:rPr sz="1000" spc="-20" dirty="0">
                <a:solidFill>
                  <a:srgbClr val="5C5B5A"/>
                </a:solidFill>
                <a:latin typeface="Arial"/>
                <a:cs typeface="Arial"/>
              </a:rPr>
              <a:t> </a:t>
            </a:r>
            <a:r>
              <a:rPr sz="1000" dirty="0">
                <a:solidFill>
                  <a:srgbClr val="5C5B5A"/>
                </a:solidFill>
                <a:latin typeface="Arial"/>
                <a:cs typeface="Arial"/>
              </a:rPr>
              <a:t>in</a:t>
            </a:r>
            <a:r>
              <a:rPr sz="1000" spc="-20" dirty="0">
                <a:solidFill>
                  <a:srgbClr val="5C5B5A"/>
                </a:solidFill>
                <a:latin typeface="Arial"/>
                <a:cs typeface="Arial"/>
              </a:rPr>
              <a:t> </a:t>
            </a:r>
            <a:r>
              <a:rPr sz="1000" dirty="0">
                <a:solidFill>
                  <a:srgbClr val="5C5B5A"/>
                </a:solidFill>
                <a:latin typeface="Arial"/>
                <a:cs typeface="Arial"/>
              </a:rPr>
              <a:t>brackets</a:t>
            </a:r>
            <a:r>
              <a:rPr sz="1000" spc="-45" dirty="0">
                <a:solidFill>
                  <a:srgbClr val="5C5B5A"/>
                </a:solidFill>
                <a:latin typeface="Arial"/>
                <a:cs typeface="Arial"/>
              </a:rPr>
              <a:t> </a:t>
            </a:r>
            <a:r>
              <a:rPr sz="1000" dirty="0">
                <a:solidFill>
                  <a:srgbClr val="5C5B5A"/>
                </a:solidFill>
                <a:latin typeface="Arial"/>
                <a:cs typeface="Arial"/>
              </a:rPr>
              <a:t>show</a:t>
            </a:r>
            <a:r>
              <a:rPr sz="1000" spc="-20" dirty="0">
                <a:solidFill>
                  <a:srgbClr val="5C5B5A"/>
                </a:solidFill>
                <a:latin typeface="Arial"/>
                <a:cs typeface="Arial"/>
              </a:rPr>
              <a:t> </a:t>
            </a:r>
            <a:r>
              <a:rPr sz="1000" dirty="0">
                <a:solidFill>
                  <a:srgbClr val="5C5B5A"/>
                </a:solidFill>
                <a:latin typeface="Arial"/>
                <a:cs typeface="Arial"/>
              </a:rPr>
              <a:t>change</a:t>
            </a:r>
            <a:r>
              <a:rPr sz="1000" spc="-45" dirty="0">
                <a:solidFill>
                  <a:srgbClr val="5C5B5A"/>
                </a:solidFill>
                <a:latin typeface="Arial"/>
                <a:cs typeface="Arial"/>
              </a:rPr>
              <a:t> </a:t>
            </a:r>
            <a:r>
              <a:rPr sz="1000" dirty="0">
                <a:solidFill>
                  <a:srgbClr val="5C5B5A"/>
                </a:solidFill>
                <a:latin typeface="Arial"/>
                <a:cs typeface="Arial"/>
              </a:rPr>
              <a:t>since</a:t>
            </a:r>
            <a:r>
              <a:rPr sz="1000" spc="-20" dirty="0">
                <a:solidFill>
                  <a:srgbClr val="5C5B5A"/>
                </a:solidFill>
                <a:latin typeface="Arial"/>
                <a:cs typeface="Arial"/>
              </a:rPr>
              <a:t> </a:t>
            </a:r>
            <a:r>
              <a:rPr sz="1000" dirty="0">
                <a:solidFill>
                  <a:srgbClr val="5C5B5A"/>
                </a:solidFill>
                <a:latin typeface="Arial"/>
                <a:cs typeface="Arial"/>
              </a:rPr>
              <a:t>Oct</a:t>
            </a:r>
            <a:r>
              <a:rPr sz="1000" spc="-35" dirty="0">
                <a:solidFill>
                  <a:srgbClr val="5C5B5A"/>
                </a:solidFill>
                <a:latin typeface="Arial"/>
                <a:cs typeface="Arial"/>
              </a:rPr>
              <a:t> </a:t>
            </a:r>
            <a:r>
              <a:rPr sz="1000" dirty="0">
                <a:solidFill>
                  <a:srgbClr val="5C5B5A"/>
                </a:solidFill>
                <a:latin typeface="Arial"/>
                <a:cs typeface="Arial"/>
              </a:rPr>
              <a:t>‘24</a:t>
            </a:r>
            <a:r>
              <a:rPr sz="1000" spc="-25" dirty="0">
                <a:solidFill>
                  <a:srgbClr val="5C5B5A"/>
                </a:solidFill>
                <a:latin typeface="Arial"/>
                <a:cs typeface="Arial"/>
              </a:rPr>
              <a:t> </a:t>
            </a:r>
            <a:r>
              <a:rPr sz="1000" spc="-20" dirty="0">
                <a:solidFill>
                  <a:srgbClr val="5C5B5A"/>
                </a:solidFill>
                <a:latin typeface="Arial"/>
                <a:cs typeface="Arial"/>
              </a:rPr>
              <a:t>(S15)</a:t>
            </a:r>
            <a:endParaRPr sz="1000">
              <a:latin typeface="Arial"/>
              <a:cs typeface="Arial"/>
            </a:endParaRPr>
          </a:p>
        </p:txBody>
      </p:sp>
      <p:grpSp>
        <p:nvGrpSpPr>
          <p:cNvPr id="5" name="object 5"/>
          <p:cNvGrpSpPr/>
          <p:nvPr/>
        </p:nvGrpSpPr>
        <p:grpSpPr>
          <a:xfrm>
            <a:off x="1376489" y="1926208"/>
            <a:ext cx="4829175" cy="3633470"/>
            <a:chOff x="1376489" y="1926208"/>
            <a:chExt cx="4829175" cy="3633470"/>
          </a:xfrm>
        </p:grpSpPr>
        <p:sp>
          <p:nvSpPr>
            <p:cNvPr id="6" name="object 6"/>
            <p:cNvSpPr/>
            <p:nvPr/>
          </p:nvSpPr>
          <p:spPr>
            <a:xfrm>
              <a:off x="1897380" y="5439155"/>
              <a:ext cx="3787140" cy="72390"/>
            </a:xfrm>
            <a:custGeom>
              <a:avLst/>
              <a:gdLst/>
              <a:ahLst/>
              <a:cxnLst/>
              <a:rect l="l" t="t" r="r" b="b"/>
              <a:pathLst>
                <a:path w="3787140" h="72389">
                  <a:moveTo>
                    <a:pt x="1377696" y="35052"/>
                  </a:moveTo>
                  <a:lnTo>
                    <a:pt x="0" y="35052"/>
                  </a:lnTo>
                  <a:lnTo>
                    <a:pt x="0" y="72009"/>
                  </a:lnTo>
                  <a:lnTo>
                    <a:pt x="1377696" y="72009"/>
                  </a:lnTo>
                  <a:lnTo>
                    <a:pt x="1377696" y="35052"/>
                  </a:lnTo>
                  <a:close/>
                </a:path>
                <a:path w="3787140" h="72389">
                  <a:moveTo>
                    <a:pt x="3787140" y="0"/>
                  </a:moveTo>
                  <a:lnTo>
                    <a:pt x="2409444" y="0"/>
                  </a:lnTo>
                  <a:lnTo>
                    <a:pt x="2409444" y="72009"/>
                  </a:lnTo>
                  <a:lnTo>
                    <a:pt x="3787140" y="72009"/>
                  </a:lnTo>
                  <a:lnTo>
                    <a:pt x="3787140" y="0"/>
                  </a:lnTo>
                  <a:close/>
                </a:path>
              </a:pathLst>
            </a:custGeom>
            <a:solidFill>
              <a:srgbClr val="BEBEBE"/>
            </a:solidFill>
          </p:spPr>
          <p:txBody>
            <a:bodyPr wrap="square" lIns="0" tIns="0" rIns="0" bIns="0" rtlCol="0"/>
            <a:lstStyle/>
            <a:p>
              <a:endParaRPr/>
            </a:p>
          </p:txBody>
        </p:sp>
        <p:sp>
          <p:nvSpPr>
            <p:cNvPr id="7" name="object 7"/>
            <p:cNvSpPr/>
            <p:nvPr/>
          </p:nvSpPr>
          <p:spPr>
            <a:xfrm>
              <a:off x="1897380" y="4460748"/>
              <a:ext cx="1377950" cy="1013460"/>
            </a:xfrm>
            <a:custGeom>
              <a:avLst/>
              <a:gdLst/>
              <a:ahLst/>
              <a:cxnLst/>
              <a:rect l="l" t="t" r="r" b="b"/>
              <a:pathLst>
                <a:path w="1377950" h="1013460">
                  <a:moveTo>
                    <a:pt x="1377695" y="0"/>
                  </a:moveTo>
                  <a:lnTo>
                    <a:pt x="0" y="0"/>
                  </a:lnTo>
                  <a:lnTo>
                    <a:pt x="0" y="1013460"/>
                  </a:lnTo>
                  <a:lnTo>
                    <a:pt x="1377695" y="1013460"/>
                  </a:lnTo>
                  <a:lnTo>
                    <a:pt x="1377695" y="0"/>
                  </a:lnTo>
                  <a:close/>
                </a:path>
              </a:pathLst>
            </a:custGeom>
            <a:solidFill>
              <a:srgbClr val="009590"/>
            </a:solidFill>
          </p:spPr>
          <p:txBody>
            <a:bodyPr wrap="square" lIns="0" tIns="0" rIns="0" bIns="0" rtlCol="0"/>
            <a:lstStyle/>
            <a:p>
              <a:endParaRPr/>
            </a:p>
          </p:txBody>
        </p:sp>
        <p:sp>
          <p:nvSpPr>
            <p:cNvPr id="8" name="object 8"/>
            <p:cNvSpPr/>
            <p:nvPr/>
          </p:nvSpPr>
          <p:spPr>
            <a:xfrm>
              <a:off x="1897380" y="3157727"/>
              <a:ext cx="3787140" cy="1565275"/>
            </a:xfrm>
            <a:custGeom>
              <a:avLst/>
              <a:gdLst/>
              <a:ahLst/>
              <a:cxnLst/>
              <a:rect l="l" t="t" r="r" b="b"/>
              <a:pathLst>
                <a:path w="3787140" h="1565275">
                  <a:moveTo>
                    <a:pt x="1377696" y="0"/>
                  </a:moveTo>
                  <a:lnTo>
                    <a:pt x="0" y="0"/>
                  </a:lnTo>
                  <a:lnTo>
                    <a:pt x="0" y="1303020"/>
                  </a:lnTo>
                  <a:lnTo>
                    <a:pt x="1377696" y="1303020"/>
                  </a:lnTo>
                  <a:lnTo>
                    <a:pt x="1377696" y="0"/>
                  </a:lnTo>
                  <a:close/>
                </a:path>
                <a:path w="3787140" h="1565275">
                  <a:moveTo>
                    <a:pt x="3787140" y="274320"/>
                  </a:moveTo>
                  <a:lnTo>
                    <a:pt x="2409444" y="274320"/>
                  </a:lnTo>
                  <a:lnTo>
                    <a:pt x="2409444" y="1565148"/>
                  </a:lnTo>
                  <a:lnTo>
                    <a:pt x="3787140" y="1565148"/>
                  </a:lnTo>
                  <a:lnTo>
                    <a:pt x="3787140" y="274320"/>
                  </a:lnTo>
                  <a:close/>
                </a:path>
              </a:pathLst>
            </a:custGeom>
            <a:solidFill>
              <a:srgbClr val="60D1C8"/>
            </a:solidFill>
          </p:spPr>
          <p:txBody>
            <a:bodyPr wrap="square" lIns="0" tIns="0" rIns="0" bIns="0" rtlCol="0"/>
            <a:lstStyle/>
            <a:p>
              <a:endParaRPr/>
            </a:p>
          </p:txBody>
        </p:sp>
        <p:sp>
          <p:nvSpPr>
            <p:cNvPr id="9" name="object 9"/>
            <p:cNvSpPr/>
            <p:nvPr/>
          </p:nvSpPr>
          <p:spPr>
            <a:xfrm>
              <a:off x="1897380" y="2324099"/>
              <a:ext cx="1377950" cy="833755"/>
            </a:xfrm>
            <a:custGeom>
              <a:avLst/>
              <a:gdLst/>
              <a:ahLst/>
              <a:cxnLst/>
              <a:rect l="l" t="t" r="r" b="b"/>
              <a:pathLst>
                <a:path w="1377950" h="833755">
                  <a:moveTo>
                    <a:pt x="1377695" y="0"/>
                  </a:moveTo>
                  <a:lnTo>
                    <a:pt x="0" y="0"/>
                  </a:lnTo>
                  <a:lnTo>
                    <a:pt x="0" y="833627"/>
                  </a:lnTo>
                  <a:lnTo>
                    <a:pt x="1377695" y="833627"/>
                  </a:lnTo>
                  <a:lnTo>
                    <a:pt x="1377695" y="0"/>
                  </a:lnTo>
                  <a:close/>
                </a:path>
              </a:pathLst>
            </a:custGeom>
            <a:solidFill>
              <a:srgbClr val="FF9999"/>
            </a:solidFill>
          </p:spPr>
          <p:txBody>
            <a:bodyPr wrap="square" lIns="0" tIns="0" rIns="0" bIns="0" rtlCol="0"/>
            <a:lstStyle/>
            <a:p>
              <a:endParaRPr/>
            </a:p>
          </p:txBody>
        </p:sp>
        <p:sp>
          <p:nvSpPr>
            <p:cNvPr id="10" name="object 10"/>
            <p:cNvSpPr/>
            <p:nvPr/>
          </p:nvSpPr>
          <p:spPr>
            <a:xfrm>
              <a:off x="1897380" y="1926208"/>
              <a:ext cx="1377950" cy="398145"/>
            </a:xfrm>
            <a:custGeom>
              <a:avLst/>
              <a:gdLst/>
              <a:ahLst/>
              <a:cxnLst/>
              <a:rect l="l" t="t" r="r" b="b"/>
              <a:pathLst>
                <a:path w="1377950" h="398144">
                  <a:moveTo>
                    <a:pt x="1377695" y="0"/>
                  </a:moveTo>
                  <a:lnTo>
                    <a:pt x="0" y="0"/>
                  </a:lnTo>
                  <a:lnTo>
                    <a:pt x="0" y="397890"/>
                  </a:lnTo>
                  <a:lnTo>
                    <a:pt x="1377695" y="397890"/>
                  </a:lnTo>
                  <a:lnTo>
                    <a:pt x="1377695" y="0"/>
                  </a:lnTo>
                  <a:close/>
                </a:path>
              </a:pathLst>
            </a:custGeom>
            <a:solidFill>
              <a:srgbClr val="FF0000"/>
            </a:solidFill>
          </p:spPr>
          <p:txBody>
            <a:bodyPr wrap="square" lIns="0" tIns="0" rIns="0" bIns="0" rtlCol="0"/>
            <a:lstStyle/>
            <a:p>
              <a:endParaRPr/>
            </a:p>
          </p:txBody>
        </p:sp>
        <p:sp>
          <p:nvSpPr>
            <p:cNvPr id="11" name="object 11"/>
            <p:cNvSpPr/>
            <p:nvPr/>
          </p:nvSpPr>
          <p:spPr>
            <a:xfrm>
              <a:off x="1381252" y="5511164"/>
              <a:ext cx="4819650" cy="43815"/>
            </a:xfrm>
            <a:custGeom>
              <a:avLst/>
              <a:gdLst/>
              <a:ahLst/>
              <a:cxnLst/>
              <a:rect l="l" t="t" r="r" b="b"/>
              <a:pathLst>
                <a:path w="4819650" h="43814">
                  <a:moveTo>
                    <a:pt x="0" y="0"/>
                  </a:moveTo>
                  <a:lnTo>
                    <a:pt x="4819523" y="0"/>
                  </a:lnTo>
                </a:path>
                <a:path w="4819650" h="43814">
                  <a:moveTo>
                    <a:pt x="0" y="0"/>
                  </a:moveTo>
                  <a:lnTo>
                    <a:pt x="0" y="43688"/>
                  </a:lnTo>
                </a:path>
                <a:path w="4819650" h="43814">
                  <a:moveTo>
                    <a:pt x="2410460" y="0"/>
                  </a:moveTo>
                  <a:lnTo>
                    <a:pt x="2410460" y="43688"/>
                  </a:lnTo>
                </a:path>
                <a:path w="4819650" h="43814">
                  <a:moveTo>
                    <a:pt x="4819523" y="0"/>
                  </a:moveTo>
                  <a:lnTo>
                    <a:pt x="4819523" y="43688"/>
                  </a:lnTo>
                </a:path>
              </a:pathLst>
            </a:custGeom>
            <a:ln w="9525">
              <a:solidFill>
                <a:srgbClr val="D1D1D1"/>
              </a:solidFill>
            </a:ln>
          </p:spPr>
          <p:txBody>
            <a:bodyPr wrap="square" lIns="0" tIns="0" rIns="0" bIns="0" rtlCol="0"/>
            <a:lstStyle/>
            <a:p>
              <a:endParaRPr/>
            </a:p>
          </p:txBody>
        </p:sp>
      </p:grpSp>
      <p:sp>
        <p:nvSpPr>
          <p:cNvPr id="12" name="object 12"/>
          <p:cNvSpPr txBox="1"/>
          <p:nvPr/>
        </p:nvSpPr>
        <p:spPr>
          <a:xfrm>
            <a:off x="1897379" y="1943226"/>
            <a:ext cx="1377950" cy="239395"/>
          </a:xfrm>
          <a:prstGeom prst="rect">
            <a:avLst/>
          </a:prstGeom>
        </p:spPr>
        <p:txBody>
          <a:bodyPr vert="horz" wrap="square" lIns="0" tIns="13335" rIns="0" bIns="0" rtlCol="0">
            <a:spAutoFit/>
          </a:bodyPr>
          <a:lstStyle/>
          <a:p>
            <a:pPr algn="ctr">
              <a:lnSpc>
                <a:spcPct val="100000"/>
              </a:lnSpc>
              <a:spcBef>
                <a:spcPts val="105"/>
              </a:spcBef>
            </a:pPr>
            <a:r>
              <a:rPr sz="1400" spc="35" dirty="0">
                <a:solidFill>
                  <a:srgbClr val="FFFFFF"/>
                </a:solidFill>
                <a:latin typeface="Calibri"/>
                <a:cs typeface="Calibri"/>
              </a:rPr>
              <a:t>11%</a:t>
            </a:r>
            <a:endParaRPr sz="1400">
              <a:latin typeface="Calibri"/>
              <a:cs typeface="Calibri"/>
            </a:endParaRPr>
          </a:p>
        </p:txBody>
      </p:sp>
      <p:sp>
        <p:nvSpPr>
          <p:cNvPr id="13" name="object 13"/>
          <p:cNvSpPr txBox="1"/>
          <p:nvPr/>
        </p:nvSpPr>
        <p:spPr>
          <a:xfrm>
            <a:off x="1527175" y="5577636"/>
            <a:ext cx="2117725" cy="535940"/>
          </a:xfrm>
          <a:prstGeom prst="rect">
            <a:avLst/>
          </a:prstGeom>
        </p:spPr>
        <p:txBody>
          <a:bodyPr vert="horz" wrap="square" lIns="0" tIns="10160" rIns="0" bIns="0" rtlCol="0">
            <a:spAutoFit/>
          </a:bodyPr>
          <a:lstStyle/>
          <a:p>
            <a:pPr marL="12700" marR="5080" algn="ctr">
              <a:lnSpc>
                <a:spcPct val="101800"/>
              </a:lnSpc>
              <a:spcBef>
                <a:spcPts val="80"/>
              </a:spcBef>
            </a:pPr>
            <a:r>
              <a:rPr sz="1100" dirty="0">
                <a:solidFill>
                  <a:srgbClr val="5C5B5A"/>
                </a:solidFill>
                <a:latin typeface="Calibri"/>
                <a:cs typeface="Calibri"/>
              </a:rPr>
              <a:t>Arranging</a:t>
            </a:r>
            <a:r>
              <a:rPr sz="1100" spc="35" dirty="0">
                <a:solidFill>
                  <a:srgbClr val="5C5B5A"/>
                </a:solidFill>
                <a:latin typeface="Calibri"/>
                <a:cs typeface="Calibri"/>
              </a:rPr>
              <a:t> </a:t>
            </a:r>
            <a:r>
              <a:rPr sz="1100" dirty="0">
                <a:solidFill>
                  <a:srgbClr val="5C5B5A"/>
                </a:solidFill>
                <a:latin typeface="Calibri"/>
                <a:cs typeface="Calibri"/>
              </a:rPr>
              <a:t>to</a:t>
            </a:r>
            <a:r>
              <a:rPr sz="1100" spc="15" dirty="0">
                <a:solidFill>
                  <a:srgbClr val="5C5B5A"/>
                </a:solidFill>
                <a:latin typeface="Calibri"/>
                <a:cs typeface="Calibri"/>
              </a:rPr>
              <a:t> </a:t>
            </a:r>
            <a:r>
              <a:rPr sz="1100" dirty="0">
                <a:solidFill>
                  <a:srgbClr val="5C5B5A"/>
                </a:solidFill>
                <a:latin typeface="Calibri"/>
                <a:cs typeface="Calibri"/>
              </a:rPr>
              <a:t>take</a:t>
            </a:r>
            <a:r>
              <a:rPr sz="1100" spc="25" dirty="0">
                <a:solidFill>
                  <a:srgbClr val="5C5B5A"/>
                </a:solidFill>
                <a:latin typeface="Calibri"/>
                <a:cs typeface="Calibri"/>
              </a:rPr>
              <a:t> </a:t>
            </a:r>
            <a:r>
              <a:rPr sz="1100" dirty="0">
                <a:solidFill>
                  <a:srgbClr val="5C5B5A"/>
                </a:solidFill>
                <a:latin typeface="Calibri"/>
                <a:cs typeface="Calibri"/>
              </a:rPr>
              <a:t>an</a:t>
            </a:r>
            <a:r>
              <a:rPr sz="1100" spc="15" dirty="0">
                <a:solidFill>
                  <a:srgbClr val="5C5B5A"/>
                </a:solidFill>
                <a:latin typeface="Calibri"/>
                <a:cs typeface="Calibri"/>
              </a:rPr>
              <a:t> </a:t>
            </a:r>
            <a:r>
              <a:rPr sz="1100" dirty="0">
                <a:solidFill>
                  <a:srgbClr val="5C5B5A"/>
                </a:solidFill>
                <a:latin typeface="Calibri"/>
                <a:cs typeface="Calibri"/>
              </a:rPr>
              <a:t>hour</a:t>
            </a:r>
            <a:r>
              <a:rPr sz="1100" spc="30" dirty="0">
                <a:solidFill>
                  <a:srgbClr val="5C5B5A"/>
                </a:solidFill>
                <a:latin typeface="Calibri"/>
                <a:cs typeface="Calibri"/>
              </a:rPr>
              <a:t> </a:t>
            </a:r>
            <a:r>
              <a:rPr sz="1100" dirty="0">
                <a:solidFill>
                  <a:srgbClr val="5C5B5A"/>
                </a:solidFill>
                <a:latin typeface="Calibri"/>
                <a:cs typeface="Calibri"/>
              </a:rPr>
              <a:t>or</a:t>
            </a:r>
            <a:r>
              <a:rPr sz="1100" spc="30" dirty="0">
                <a:solidFill>
                  <a:srgbClr val="5C5B5A"/>
                </a:solidFill>
                <a:latin typeface="Calibri"/>
                <a:cs typeface="Calibri"/>
              </a:rPr>
              <a:t> </a:t>
            </a:r>
            <a:r>
              <a:rPr sz="1100" dirty="0">
                <a:solidFill>
                  <a:srgbClr val="5C5B5A"/>
                </a:solidFill>
                <a:latin typeface="Calibri"/>
                <a:cs typeface="Calibri"/>
              </a:rPr>
              <a:t>two</a:t>
            </a:r>
            <a:r>
              <a:rPr sz="1100" spc="30" dirty="0">
                <a:solidFill>
                  <a:srgbClr val="5C5B5A"/>
                </a:solidFill>
                <a:latin typeface="Calibri"/>
                <a:cs typeface="Calibri"/>
              </a:rPr>
              <a:t> </a:t>
            </a:r>
            <a:r>
              <a:rPr sz="1100" spc="-25" dirty="0">
                <a:solidFill>
                  <a:srgbClr val="5C5B5A"/>
                </a:solidFill>
                <a:latin typeface="Calibri"/>
                <a:cs typeface="Calibri"/>
              </a:rPr>
              <a:t>off </a:t>
            </a:r>
            <a:r>
              <a:rPr sz="1100" dirty="0">
                <a:solidFill>
                  <a:srgbClr val="5C5B5A"/>
                </a:solidFill>
                <a:latin typeface="Calibri"/>
                <a:cs typeface="Calibri"/>
              </a:rPr>
              <a:t>during</a:t>
            </a:r>
            <a:r>
              <a:rPr sz="1100" spc="70" dirty="0">
                <a:solidFill>
                  <a:srgbClr val="5C5B5A"/>
                </a:solidFill>
                <a:latin typeface="Calibri"/>
                <a:cs typeface="Calibri"/>
              </a:rPr>
              <a:t> </a:t>
            </a:r>
            <a:r>
              <a:rPr sz="1100" dirty="0">
                <a:solidFill>
                  <a:srgbClr val="5C5B5A"/>
                </a:solidFill>
                <a:latin typeface="Calibri"/>
                <a:cs typeface="Calibri"/>
              </a:rPr>
              <a:t>work</a:t>
            </a:r>
            <a:r>
              <a:rPr sz="1100" spc="70" dirty="0">
                <a:solidFill>
                  <a:srgbClr val="5C5B5A"/>
                </a:solidFill>
                <a:latin typeface="Calibri"/>
                <a:cs typeface="Calibri"/>
              </a:rPr>
              <a:t> </a:t>
            </a:r>
            <a:r>
              <a:rPr sz="1100" dirty="0">
                <a:solidFill>
                  <a:srgbClr val="5C5B5A"/>
                </a:solidFill>
                <a:latin typeface="Calibri"/>
                <a:cs typeface="Calibri"/>
              </a:rPr>
              <a:t>hours</a:t>
            </a:r>
            <a:r>
              <a:rPr sz="1100" spc="70" dirty="0">
                <a:solidFill>
                  <a:srgbClr val="5C5B5A"/>
                </a:solidFill>
                <a:latin typeface="Calibri"/>
                <a:cs typeface="Calibri"/>
              </a:rPr>
              <a:t> </a:t>
            </a:r>
            <a:r>
              <a:rPr sz="1100" dirty="0">
                <a:solidFill>
                  <a:srgbClr val="5C5B5A"/>
                </a:solidFill>
                <a:latin typeface="Calibri"/>
                <a:cs typeface="Calibri"/>
              </a:rPr>
              <a:t>to</a:t>
            </a:r>
            <a:r>
              <a:rPr sz="1100" spc="75" dirty="0">
                <a:solidFill>
                  <a:srgbClr val="5C5B5A"/>
                </a:solidFill>
                <a:latin typeface="Calibri"/>
                <a:cs typeface="Calibri"/>
              </a:rPr>
              <a:t> </a:t>
            </a:r>
            <a:r>
              <a:rPr sz="1100" dirty="0">
                <a:solidFill>
                  <a:srgbClr val="5C5B5A"/>
                </a:solidFill>
                <a:latin typeface="Calibri"/>
                <a:cs typeface="Calibri"/>
              </a:rPr>
              <a:t>take</a:t>
            </a:r>
            <a:r>
              <a:rPr sz="1100" spc="70" dirty="0">
                <a:solidFill>
                  <a:srgbClr val="5C5B5A"/>
                </a:solidFill>
                <a:latin typeface="Calibri"/>
                <a:cs typeface="Calibri"/>
              </a:rPr>
              <a:t> </a:t>
            </a:r>
            <a:r>
              <a:rPr sz="1100" dirty="0">
                <a:solidFill>
                  <a:srgbClr val="5C5B5A"/>
                </a:solidFill>
                <a:latin typeface="Calibri"/>
                <a:cs typeface="Calibri"/>
              </a:rPr>
              <a:t>care</a:t>
            </a:r>
            <a:r>
              <a:rPr sz="1100" spc="70" dirty="0">
                <a:solidFill>
                  <a:srgbClr val="5C5B5A"/>
                </a:solidFill>
                <a:latin typeface="Calibri"/>
                <a:cs typeface="Calibri"/>
              </a:rPr>
              <a:t> </a:t>
            </a:r>
            <a:r>
              <a:rPr sz="1100" spc="-25" dirty="0">
                <a:solidFill>
                  <a:srgbClr val="5C5B5A"/>
                </a:solidFill>
                <a:latin typeface="Calibri"/>
                <a:cs typeface="Calibri"/>
              </a:rPr>
              <a:t>of </a:t>
            </a:r>
            <a:r>
              <a:rPr sz="1100" spc="10" dirty="0">
                <a:solidFill>
                  <a:srgbClr val="5C5B5A"/>
                </a:solidFill>
                <a:latin typeface="Calibri"/>
                <a:cs typeface="Calibri"/>
              </a:rPr>
              <a:t>personal</a:t>
            </a:r>
            <a:r>
              <a:rPr sz="1100" spc="40" dirty="0">
                <a:solidFill>
                  <a:srgbClr val="5C5B5A"/>
                </a:solidFill>
                <a:latin typeface="Calibri"/>
                <a:cs typeface="Calibri"/>
              </a:rPr>
              <a:t> </a:t>
            </a:r>
            <a:r>
              <a:rPr sz="1100" spc="10" dirty="0">
                <a:solidFill>
                  <a:srgbClr val="5C5B5A"/>
                </a:solidFill>
                <a:latin typeface="Calibri"/>
                <a:cs typeface="Calibri"/>
              </a:rPr>
              <a:t>or</a:t>
            </a:r>
            <a:r>
              <a:rPr sz="1100" spc="55" dirty="0">
                <a:solidFill>
                  <a:srgbClr val="5C5B5A"/>
                </a:solidFill>
                <a:latin typeface="Calibri"/>
                <a:cs typeface="Calibri"/>
              </a:rPr>
              <a:t> </a:t>
            </a:r>
            <a:r>
              <a:rPr sz="1100" spc="10" dirty="0">
                <a:solidFill>
                  <a:srgbClr val="5C5B5A"/>
                </a:solidFill>
                <a:latin typeface="Calibri"/>
                <a:cs typeface="Calibri"/>
              </a:rPr>
              <a:t>family</a:t>
            </a:r>
            <a:r>
              <a:rPr sz="1100" spc="65" dirty="0">
                <a:solidFill>
                  <a:srgbClr val="5C5B5A"/>
                </a:solidFill>
                <a:latin typeface="Calibri"/>
                <a:cs typeface="Calibri"/>
              </a:rPr>
              <a:t> </a:t>
            </a:r>
            <a:r>
              <a:rPr sz="1100" spc="-10" dirty="0">
                <a:solidFill>
                  <a:srgbClr val="5C5B5A"/>
                </a:solidFill>
                <a:latin typeface="Calibri"/>
                <a:cs typeface="Calibri"/>
              </a:rPr>
              <a:t>matters</a:t>
            </a:r>
            <a:endParaRPr sz="1100">
              <a:latin typeface="Calibri"/>
              <a:cs typeface="Calibri"/>
            </a:endParaRPr>
          </a:p>
        </p:txBody>
      </p:sp>
      <p:sp>
        <p:nvSpPr>
          <p:cNvPr id="14" name="object 14"/>
          <p:cNvSpPr txBox="1"/>
          <p:nvPr/>
        </p:nvSpPr>
        <p:spPr>
          <a:xfrm>
            <a:off x="3988689" y="5577636"/>
            <a:ext cx="201422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Asking</a:t>
            </a:r>
            <a:r>
              <a:rPr sz="1100" spc="35" dirty="0">
                <a:solidFill>
                  <a:srgbClr val="5C5B5A"/>
                </a:solidFill>
                <a:latin typeface="Calibri"/>
                <a:cs typeface="Calibri"/>
              </a:rPr>
              <a:t> </a:t>
            </a:r>
            <a:r>
              <a:rPr sz="1100" dirty="0">
                <a:solidFill>
                  <a:srgbClr val="5C5B5A"/>
                </a:solidFill>
                <a:latin typeface="Calibri"/>
                <a:cs typeface="Calibri"/>
              </a:rPr>
              <a:t>to</a:t>
            </a:r>
            <a:r>
              <a:rPr sz="1100" spc="45" dirty="0">
                <a:solidFill>
                  <a:srgbClr val="5C5B5A"/>
                </a:solidFill>
                <a:latin typeface="Calibri"/>
                <a:cs typeface="Calibri"/>
              </a:rPr>
              <a:t> </a:t>
            </a:r>
            <a:r>
              <a:rPr sz="1100" dirty="0">
                <a:solidFill>
                  <a:srgbClr val="5C5B5A"/>
                </a:solidFill>
                <a:latin typeface="Calibri"/>
                <a:cs typeface="Calibri"/>
              </a:rPr>
              <a:t>vary</a:t>
            </a:r>
            <a:r>
              <a:rPr sz="1100" spc="40" dirty="0">
                <a:solidFill>
                  <a:srgbClr val="5C5B5A"/>
                </a:solidFill>
                <a:latin typeface="Calibri"/>
                <a:cs typeface="Calibri"/>
              </a:rPr>
              <a:t> </a:t>
            </a:r>
            <a:r>
              <a:rPr sz="1100" dirty="0">
                <a:solidFill>
                  <a:srgbClr val="5C5B5A"/>
                </a:solidFill>
                <a:latin typeface="Calibri"/>
                <a:cs typeface="Calibri"/>
              </a:rPr>
              <a:t>your</a:t>
            </a:r>
            <a:r>
              <a:rPr sz="1100" spc="35" dirty="0">
                <a:solidFill>
                  <a:srgbClr val="5C5B5A"/>
                </a:solidFill>
                <a:latin typeface="Calibri"/>
                <a:cs typeface="Calibri"/>
              </a:rPr>
              <a:t> </a:t>
            </a:r>
            <a:r>
              <a:rPr sz="1100" dirty="0">
                <a:solidFill>
                  <a:srgbClr val="5C5B5A"/>
                </a:solidFill>
                <a:latin typeface="Calibri"/>
                <a:cs typeface="Calibri"/>
              </a:rPr>
              <a:t>working</a:t>
            </a:r>
            <a:r>
              <a:rPr sz="1100" spc="35" dirty="0">
                <a:solidFill>
                  <a:srgbClr val="5C5B5A"/>
                </a:solidFill>
                <a:latin typeface="Calibri"/>
                <a:cs typeface="Calibri"/>
              </a:rPr>
              <a:t> </a:t>
            </a:r>
            <a:r>
              <a:rPr sz="1100" spc="-10" dirty="0">
                <a:solidFill>
                  <a:srgbClr val="5C5B5A"/>
                </a:solidFill>
                <a:latin typeface="Calibri"/>
                <a:cs typeface="Calibri"/>
              </a:rPr>
              <a:t>hours</a:t>
            </a:r>
            <a:endParaRPr sz="1100">
              <a:latin typeface="Calibri"/>
              <a:cs typeface="Calibri"/>
            </a:endParaRPr>
          </a:p>
        </p:txBody>
      </p:sp>
      <p:sp>
        <p:nvSpPr>
          <p:cNvPr id="15" name="object 15"/>
          <p:cNvSpPr/>
          <p:nvPr/>
        </p:nvSpPr>
        <p:spPr>
          <a:xfrm>
            <a:off x="277850" y="216619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0000"/>
          </a:solidFill>
        </p:spPr>
        <p:txBody>
          <a:bodyPr wrap="square" lIns="0" tIns="0" rIns="0" bIns="0" rtlCol="0"/>
          <a:lstStyle/>
          <a:p>
            <a:endParaRPr/>
          </a:p>
        </p:txBody>
      </p:sp>
      <p:sp>
        <p:nvSpPr>
          <p:cNvPr id="16" name="object 16"/>
          <p:cNvSpPr txBox="1"/>
          <p:nvPr/>
        </p:nvSpPr>
        <p:spPr>
          <a:xfrm>
            <a:off x="375615" y="2089861"/>
            <a:ext cx="78105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Very</a:t>
            </a:r>
            <a:r>
              <a:rPr sz="1100" spc="-20" dirty="0">
                <a:solidFill>
                  <a:srgbClr val="5C5B5A"/>
                </a:solidFill>
                <a:latin typeface="Calibri"/>
                <a:cs typeface="Calibri"/>
              </a:rPr>
              <a:t> </a:t>
            </a:r>
            <a:r>
              <a:rPr sz="1100" spc="-10" dirty="0">
                <a:solidFill>
                  <a:srgbClr val="5C5B5A"/>
                </a:solidFill>
                <a:latin typeface="Calibri"/>
                <a:cs typeface="Calibri"/>
              </a:rPr>
              <a:t>difficult</a:t>
            </a:r>
            <a:endParaRPr sz="1100">
              <a:latin typeface="Calibri"/>
              <a:cs typeface="Calibri"/>
            </a:endParaRPr>
          </a:p>
        </p:txBody>
      </p:sp>
      <p:sp>
        <p:nvSpPr>
          <p:cNvPr id="17" name="object 17"/>
          <p:cNvSpPr/>
          <p:nvPr/>
        </p:nvSpPr>
        <p:spPr>
          <a:xfrm>
            <a:off x="277850" y="2888316"/>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9999"/>
          </a:solidFill>
        </p:spPr>
        <p:txBody>
          <a:bodyPr wrap="square" lIns="0" tIns="0" rIns="0" bIns="0" rtlCol="0"/>
          <a:lstStyle/>
          <a:p>
            <a:endParaRPr/>
          </a:p>
        </p:txBody>
      </p:sp>
      <p:sp>
        <p:nvSpPr>
          <p:cNvPr id="18" name="object 18"/>
          <p:cNvSpPr txBox="1"/>
          <p:nvPr/>
        </p:nvSpPr>
        <p:spPr>
          <a:xfrm>
            <a:off x="375615" y="2812542"/>
            <a:ext cx="1161415" cy="193675"/>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5C5B5A"/>
                </a:solidFill>
                <a:latin typeface="Calibri"/>
                <a:cs typeface="Calibri"/>
              </a:rPr>
              <a:t>Somewhat</a:t>
            </a:r>
            <a:r>
              <a:rPr sz="1100" spc="190" dirty="0">
                <a:solidFill>
                  <a:srgbClr val="5C5B5A"/>
                </a:solidFill>
                <a:latin typeface="Calibri"/>
                <a:cs typeface="Calibri"/>
              </a:rPr>
              <a:t> </a:t>
            </a:r>
            <a:r>
              <a:rPr sz="1100" spc="-10" dirty="0">
                <a:solidFill>
                  <a:srgbClr val="5C5B5A"/>
                </a:solidFill>
                <a:latin typeface="Calibri"/>
                <a:cs typeface="Calibri"/>
              </a:rPr>
              <a:t>difficult</a:t>
            </a:r>
            <a:endParaRPr sz="1100">
              <a:latin typeface="Calibri"/>
              <a:cs typeface="Calibri"/>
            </a:endParaRPr>
          </a:p>
        </p:txBody>
      </p:sp>
      <p:sp>
        <p:nvSpPr>
          <p:cNvPr id="19" name="object 19"/>
          <p:cNvSpPr/>
          <p:nvPr/>
        </p:nvSpPr>
        <p:spPr>
          <a:xfrm>
            <a:off x="277850" y="3610438"/>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60D1C8"/>
          </a:solidFill>
        </p:spPr>
        <p:txBody>
          <a:bodyPr wrap="square" lIns="0" tIns="0" rIns="0" bIns="0" rtlCol="0"/>
          <a:lstStyle/>
          <a:p>
            <a:endParaRPr/>
          </a:p>
        </p:txBody>
      </p:sp>
      <p:sp>
        <p:nvSpPr>
          <p:cNvPr id="20" name="object 20"/>
          <p:cNvSpPr txBox="1"/>
          <p:nvPr/>
        </p:nvSpPr>
        <p:spPr>
          <a:xfrm>
            <a:off x="375615" y="3534917"/>
            <a:ext cx="96456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Not</a:t>
            </a:r>
            <a:r>
              <a:rPr sz="1100" spc="35" dirty="0">
                <a:solidFill>
                  <a:srgbClr val="5C5B5A"/>
                </a:solidFill>
                <a:latin typeface="Calibri"/>
                <a:cs typeface="Calibri"/>
              </a:rPr>
              <a:t> </a:t>
            </a:r>
            <a:r>
              <a:rPr sz="1100" dirty="0">
                <a:solidFill>
                  <a:srgbClr val="5C5B5A"/>
                </a:solidFill>
                <a:latin typeface="Calibri"/>
                <a:cs typeface="Calibri"/>
              </a:rPr>
              <a:t>too</a:t>
            </a:r>
            <a:r>
              <a:rPr sz="1100" spc="25" dirty="0">
                <a:solidFill>
                  <a:srgbClr val="5C5B5A"/>
                </a:solidFill>
                <a:latin typeface="Calibri"/>
                <a:cs typeface="Calibri"/>
              </a:rPr>
              <a:t> </a:t>
            </a:r>
            <a:r>
              <a:rPr sz="1100" spc="-10" dirty="0">
                <a:solidFill>
                  <a:srgbClr val="5C5B5A"/>
                </a:solidFill>
                <a:latin typeface="Calibri"/>
                <a:cs typeface="Calibri"/>
              </a:rPr>
              <a:t>difficult</a:t>
            </a:r>
            <a:endParaRPr sz="1100">
              <a:latin typeface="Calibri"/>
              <a:cs typeface="Calibri"/>
            </a:endParaRPr>
          </a:p>
        </p:txBody>
      </p:sp>
      <p:sp>
        <p:nvSpPr>
          <p:cNvPr id="21" name="object 21"/>
          <p:cNvSpPr/>
          <p:nvPr/>
        </p:nvSpPr>
        <p:spPr>
          <a:xfrm>
            <a:off x="277850" y="4332687"/>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22" name="object 22"/>
          <p:cNvSpPr txBox="1"/>
          <p:nvPr/>
        </p:nvSpPr>
        <p:spPr>
          <a:xfrm>
            <a:off x="375615" y="4257294"/>
            <a:ext cx="105918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Not</a:t>
            </a:r>
            <a:r>
              <a:rPr sz="1100" spc="50" dirty="0">
                <a:solidFill>
                  <a:srgbClr val="5C5B5A"/>
                </a:solidFill>
                <a:latin typeface="Calibri"/>
                <a:cs typeface="Calibri"/>
              </a:rPr>
              <a:t> </a:t>
            </a:r>
            <a:r>
              <a:rPr sz="1100" dirty="0">
                <a:solidFill>
                  <a:srgbClr val="5C5B5A"/>
                </a:solidFill>
                <a:latin typeface="Calibri"/>
                <a:cs typeface="Calibri"/>
              </a:rPr>
              <a:t>at</a:t>
            </a:r>
            <a:r>
              <a:rPr sz="1100" spc="55" dirty="0">
                <a:solidFill>
                  <a:srgbClr val="5C5B5A"/>
                </a:solidFill>
                <a:latin typeface="Calibri"/>
                <a:cs typeface="Calibri"/>
              </a:rPr>
              <a:t> </a:t>
            </a:r>
            <a:r>
              <a:rPr sz="1100" dirty="0">
                <a:solidFill>
                  <a:srgbClr val="5C5B5A"/>
                </a:solidFill>
                <a:latin typeface="Calibri"/>
                <a:cs typeface="Calibri"/>
              </a:rPr>
              <a:t>all</a:t>
            </a:r>
            <a:r>
              <a:rPr sz="1100" spc="45" dirty="0">
                <a:solidFill>
                  <a:srgbClr val="5C5B5A"/>
                </a:solidFill>
                <a:latin typeface="Calibri"/>
                <a:cs typeface="Calibri"/>
              </a:rPr>
              <a:t> </a:t>
            </a:r>
            <a:r>
              <a:rPr sz="1100" spc="-10" dirty="0">
                <a:solidFill>
                  <a:srgbClr val="5C5B5A"/>
                </a:solidFill>
                <a:latin typeface="Calibri"/>
                <a:cs typeface="Calibri"/>
              </a:rPr>
              <a:t>difficult</a:t>
            </a:r>
            <a:endParaRPr sz="1100">
              <a:latin typeface="Calibri"/>
              <a:cs typeface="Calibri"/>
            </a:endParaRPr>
          </a:p>
        </p:txBody>
      </p:sp>
      <p:sp>
        <p:nvSpPr>
          <p:cNvPr id="23" name="object 23"/>
          <p:cNvSpPr/>
          <p:nvPr/>
        </p:nvSpPr>
        <p:spPr>
          <a:xfrm>
            <a:off x="277850" y="5054809"/>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BEBEBE"/>
          </a:solidFill>
        </p:spPr>
        <p:txBody>
          <a:bodyPr wrap="square" lIns="0" tIns="0" rIns="0" bIns="0" rtlCol="0"/>
          <a:lstStyle/>
          <a:p>
            <a:endParaRPr/>
          </a:p>
        </p:txBody>
      </p:sp>
      <p:sp>
        <p:nvSpPr>
          <p:cNvPr id="24" name="object 24"/>
          <p:cNvSpPr txBox="1"/>
          <p:nvPr/>
        </p:nvSpPr>
        <p:spPr>
          <a:xfrm>
            <a:off x="375615" y="4979670"/>
            <a:ext cx="1339215" cy="364490"/>
          </a:xfrm>
          <a:prstGeom prst="rect">
            <a:avLst/>
          </a:prstGeom>
        </p:spPr>
        <p:txBody>
          <a:bodyPr vert="horz" wrap="square" lIns="0" tIns="10160" rIns="0" bIns="0" rtlCol="0">
            <a:spAutoFit/>
          </a:bodyPr>
          <a:lstStyle/>
          <a:p>
            <a:pPr marL="12700" marR="5080">
              <a:lnSpc>
                <a:spcPct val="101600"/>
              </a:lnSpc>
              <a:spcBef>
                <a:spcPts val="80"/>
              </a:spcBef>
            </a:pPr>
            <a:r>
              <a:rPr sz="1100" dirty="0">
                <a:solidFill>
                  <a:srgbClr val="5C5B5A"/>
                </a:solidFill>
                <a:latin typeface="Calibri"/>
                <a:cs typeface="Calibri"/>
              </a:rPr>
              <a:t>Don't</a:t>
            </a:r>
            <a:r>
              <a:rPr sz="1100" spc="80" dirty="0">
                <a:solidFill>
                  <a:srgbClr val="5C5B5A"/>
                </a:solidFill>
                <a:latin typeface="Calibri"/>
                <a:cs typeface="Calibri"/>
              </a:rPr>
              <a:t> </a:t>
            </a:r>
            <a:r>
              <a:rPr sz="1100" dirty="0">
                <a:solidFill>
                  <a:srgbClr val="5C5B5A"/>
                </a:solidFill>
                <a:latin typeface="Calibri"/>
                <a:cs typeface="Calibri"/>
              </a:rPr>
              <a:t>know/Prefer</a:t>
            </a:r>
            <a:r>
              <a:rPr sz="1100" spc="85" dirty="0">
                <a:solidFill>
                  <a:srgbClr val="5C5B5A"/>
                </a:solidFill>
                <a:latin typeface="Calibri"/>
                <a:cs typeface="Calibri"/>
              </a:rPr>
              <a:t> </a:t>
            </a:r>
            <a:r>
              <a:rPr sz="1100" spc="-25" dirty="0">
                <a:solidFill>
                  <a:srgbClr val="5C5B5A"/>
                </a:solidFill>
                <a:latin typeface="Calibri"/>
                <a:cs typeface="Calibri"/>
              </a:rPr>
              <a:t>not </a:t>
            </a:r>
            <a:r>
              <a:rPr sz="1100" dirty="0">
                <a:solidFill>
                  <a:srgbClr val="5C5B5A"/>
                </a:solidFill>
                <a:latin typeface="Calibri"/>
                <a:cs typeface="Calibri"/>
              </a:rPr>
              <a:t>to</a:t>
            </a:r>
            <a:r>
              <a:rPr sz="1100" spc="-15" dirty="0">
                <a:solidFill>
                  <a:srgbClr val="5C5B5A"/>
                </a:solidFill>
                <a:latin typeface="Calibri"/>
                <a:cs typeface="Calibri"/>
              </a:rPr>
              <a:t> </a:t>
            </a:r>
            <a:r>
              <a:rPr sz="1100" spc="-25" dirty="0">
                <a:solidFill>
                  <a:srgbClr val="5C5B5A"/>
                </a:solidFill>
                <a:latin typeface="Calibri"/>
                <a:cs typeface="Calibri"/>
              </a:rPr>
              <a:t>say</a:t>
            </a:r>
            <a:endParaRPr sz="1100">
              <a:latin typeface="Calibri"/>
              <a:cs typeface="Calibri"/>
            </a:endParaRPr>
          </a:p>
        </p:txBody>
      </p:sp>
      <p:sp>
        <p:nvSpPr>
          <p:cNvPr id="25" name="object 25"/>
          <p:cNvSpPr txBox="1"/>
          <p:nvPr/>
        </p:nvSpPr>
        <p:spPr>
          <a:xfrm>
            <a:off x="4306823" y="1926208"/>
            <a:ext cx="1377950" cy="538480"/>
          </a:xfrm>
          <a:prstGeom prst="rect">
            <a:avLst/>
          </a:prstGeom>
          <a:solidFill>
            <a:srgbClr val="FF0000"/>
          </a:solidFill>
        </p:spPr>
        <p:txBody>
          <a:bodyPr vert="horz" wrap="square" lIns="0" tIns="150495" rIns="0" bIns="0" rtlCol="0">
            <a:spAutoFit/>
          </a:bodyPr>
          <a:lstStyle/>
          <a:p>
            <a:pPr marL="520700">
              <a:lnSpc>
                <a:spcPts val="1595"/>
              </a:lnSpc>
              <a:spcBef>
                <a:spcPts val="1185"/>
              </a:spcBef>
            </a:pPr>
            <a:r>
              <a:rPr sz="1400" spc="35" dirty="0">
                <a:solidFill>
                  <a:srgbClr val="FFFFFF"/>
                </a:solidFill>
                <a:latin typeface="Calibri"/>
                <a:cs typeface="Calibri"/>
              </a:rPr>
              <a:t>15%</a:t>
            </a:r>
            <a:endParaRPr sz="1400">
              <a:latin typeface="Calibri"/>
              <a:cs typeface="Calibri"/>
            </a:endParaRPr>
          </a:p>
          <a:p>
            <a:pPr marL="539750">
              <a:lnSpc>
                <a:spcPts val="1235"/>
              </a:lnSpc>
            </a:pPr>
            <a:r>
              <a:rPr sz="1100" dirty="0">
                <a:solidFill>
                  <a:srgbClr val="FFFFFF"/>
                </a:solidFill>
                <a:latin typeface="Calibri"/>
                <a:cs typeface="Calibri"/>
              </a:rPr>
              <a:t>(-</a:t>
            </a:r>
            <a:r>
              <a:rPr sz="1100" spc="-20" dirty="0">
                <a:solidFill>
                  <a:srgbClr val="FFFFFF"/>
                </a:solidFill>
                <a:latin typeface="Calibri"/>
                <a:cs typeface="Calibri"/>
              </a:rPr>
              <a:t>1pp)</a:t>
            </a:r>
            <a:endParaRPr sz="1100">
              <a:latin typeface="Calibri"/>
              <a:cs typeface="Calibri"/>
            </a:endParaRPr>
          </a:p>
        </p:txBody>
      </p:sp>
      <p:sp>
        <p:nvSpPr>
          <p:cNvPr id="26" name="object 26"/>
          <p:cNvSpPr txBox="1"/>
          <p:nvPr/>
        </p:nvSpPr>
        <p:spPr>
          <a:xfrm>
            <a:off x="1897379" y="2578133"/>
            <a:ext cx="1377950" cy="464820"/>
          </a:xfrm>
          <a:prstGeom prst="rect">
            <a:avLst/>
          </a:prstGeom>
        </p:spPr>
        <p:txBody>
          <a:bodyPr vert="horz" wrap="square" lIns="0" tIns="44450" rIns="0" bIns="0" rtlCol="0">
            <a:spAutoFit/>
          </a:bodyPr>
          <a:lstStyle/>
          <a:p>
            <a:pPr algn="ctr">
              <a:lnSpc>
                <a:spcPct val="100000"/>
              </a:lnSpc>
              <a:spcBef>
                <a:spcPts val="350"/>
              </a:spcBef>
            </a:pPr>
            <a:r>
              <a:rPr sz="1400" spc="35" dirty="0">
                <a:solidFill>
                  <a:srgbClr val="404040"/>
                </a:solidFill>
                <a:latin typeface="Calibri"/>
                <a:cs typeface="Calibri"/>
              </a:rPr>
              <a:t>23%</a:t>
            </a:r>
            <a:endParaRPr sz="1400">
              <a:latin typeface="Calibri"/>
              <a:cs typeface="Calibri"/>
            </a:endParaRPr>
          </a:p>
          <a:p>
            <a:pPr marR="50800" algn="ctr">
              <a:lnSpc>
                <a:spcPct val="100000"/>
              </a:lnSpc>
              <a:spcBef>
                <a:spcPts val="204"/>
              </a:spcBef>
            </a:pPr>
            <a:r>
              <a:rPr sz="1100" spc="-10" dirty="0">
                <a:solidFill>
                  <a:srgbClr val="5C5B5A"/>
                </a:solidFill>
                <a:latin typeface="Calibri"/>
                <a:cs typeface="Calibri"/>
              </a:rPr>
              <a:t>(+/-</a:t>
            </a:r>
            <a:r>
              <a:rPr sz="1100" spc="-20" dirty="0">
                <a:solidFill>
                  <a:srgbClr val="5C5B5A"/>
                </a:solidFill>
                <a:latin typeface="Calibri"/>
                <a:cs typeface="Calibri"/>
              </a:rPr>
              <a:t>0pp)</a:t>
            </a:r>
            <a:endParaRPr sz="1100">
              <a:latin typeface="Calibri"/>
              <a:cs typeface="Calibri"/>
            </a:endParaRPr>
          </a:p>
        </p:txBody>
      </p:sp>
      <p:sp>
        <p:nvSpPr>
          <p:cNvPr id="27" name="object 27"/>
          <p:cNvSpPr txBox="1"/>
          <p:nvPr/>
        </p:nvSpPr>
        <p:spPr>
          <a:xfrm>
            <a:off x="4306823" y="2464307"/>
            <a:ext cx="1377950" cy="967740"/>
          </a:xfrm>
          <a:prstGeom prst="rect">
            <a:avLst/>
          </a:prstGeom>
          <a:solidFill>
            <a:srgbClr val="FF9999"/>
          </a:solidFill>
        </p:spPr>
        <p:txBody>
          <a:bodyPr vert="horz" wrap="square" lIns="0" tIns="160655" rIns="0" bIns="0" rtlCol="0">
            <a:spAutoFit/>
          </a:bodyPr>
          <a:lstStyle/>
          <a:p>
            <a:pPr>
              <a:lnSpc>
                <a:spcPct val="100000"/>
              </a:lnSpc>
              <a:spcBef>
                <a:spcPts val="1265"/>
              </a:spcBef>
            </a:pPr>
            <a:endParaRPr sz="1400">
              <a:latin typeface="Times New Roman"/>
              <a:cs typeface="Times New Roman"/>
            </a:endParaRPr>
          </a:p>
          <a:p>
            <a:pPr marL="520700">
              <a:lnSpc>
                <a:spcPct val="100000"/>
              </a:lnSpc>
              <a:spcBef>
                <a:spcPts val="5"/>
              </a:spcBef>
            </a:pPr>
            <a:r>
              <a:rPr sz="1400" spc="35" dirty="0">
                <a:solidFill>
                  <a:srgbClr val="404040"/>
                </a:solidFill>
                <a:latin typeface="Calibri"/>
                <a:cs typeface="Calibri"/>
              </a:rPr>
              <a:t>27%</a:t>
            </a:r>
            <a:endParaRPr sz="1400">
              <a:latin typeface="Calibri"/>
              <a:cs typeface="Calibri"/>
            </a:endParaRPr>
          </a:p>
          <a:p>
            <a:pPr marL="459740">
              <a:lnSpc>
                <a:spcPct val="100000"/>
              </a:lnSpc>
              <a:spcBef>
                <a:spcPts val="365"/>
              </a:spcBef>
            </a:pPr>
            <a:r>
              <a:rPr sz="1100" dirty="0">
                <a:solidFill>
                  <a:srgbClr val="5C5B5A"/>
                </a:solidFill>
                <a:latin typeface="Calibri"/>
                <a:cs typeface="Calibri"/>
              </a:rPr>
              <a:t>(-</a:t>
            </a:r>
            <a:r>
              <a:rPr sz="1100" spc="-20" dirty="0">
                <a:solidFill>
                  <a:srgbClr val="5C5B5A"/>
                </a:solidFill>
                <a:latin typeface="Calibri"/>
                <a:cs typeface="Calibri"/>
              </a:rPr>
              <a:t>2pp)</a:t>
            </a:r>
            <a:endParaRPr sz="1100">
              <a:latin typeface="Calibri"/>
              <a:cs typeface="Calibri"/>
            </a:endParaRPr>
          </a:p>
        </p:txBody>
      </p:sp>
      <p:sp>
        <p:nvSpPr>
          <p:cNvPr id="28" name="object 28"/>
          <p:cNvSpPr txBox="1"/>
          <p:nvPr/>
        </p:nvSpPr>
        <p:spPr>
          <a:xfrm>
            <a:off x="1897379" y="3157727"/>
            <a:ext cx="1377950" cy="1303020"/>
          </a:xfrm>
          <a:prstGeom prst="rect">
            <a:avLst/>
          </a:prstGeom>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980"/>
              </a:spcBef>
            </a:pPr>
            <a:endParaRPr sz="1400">
              <a:latin typeface="Times New Roman"/>
              <a:cs typeface="Times New Roman"/>
            </a:endParaRPr>
          </a:p>
          <a:p>
            <a:pPr algn="ctr">
              <a:lnSpc>
                <a:spcPts val="1645"/>
              </a:lnSpc>
            </a:pPr>
            <a:r>
              <a:rPr sz="1400" spc="35" dirty="0">
                <a:solidFill>
                  <a:srgbClr val="404040"/>
                </a:solidFill>
                <a:latin typeface="Calibri"/>
                <a:cs typeface="Calibri"/>
              </a:rPr>
              <a:t>36%</a:t>
            </a:r>
            <a:endParaRPr sz="1400">
              <a:latin typeface="Calibri"/>
              <a:cs typeface="Calibri"/>
            </a:endParaRPr>
          </a:p>
          <a:p>
            <a:pPr algn="ctr">
              <a:lnSpc>
                <a:spcPts val="1285"/>
              </a:lnSpc>
            </a:pPr>
            <a:r>
              <a:rPr sz="1100" spc="-10" dirty="0">
                <a:solidFill>
                  <a:srgbClr val="5C5B5A"/>
                </a:solidFill>
                <a:latin typeface="Calibri"/>
                <a:cs typeface="Calibri"/>
              </a:rPr>
              <a:t>(+5pp)</a:t>
            </a:r>
            <a:endParaRPr sz="1100">
              <a:latin typeface="Calibri"/>
              <a:cs typeface="Calibri"/>
            </a:endParaRPr>
          </a:p>
        </p:txBody>
      </p:sp>
      <p:sp>
        <p:nvSpPr>
          <p:cNvPr id="29" name="object 29"/>
          <p:cNvSpPr txBox="1"/>
          <p:nvPr/>
        </p:nvSpPr>
        <p:spPr>
          <a:xfrm>
            <a:off x="2358008" y="4837302"/>
            <a:ext cx="408305" cy="389890"/>
          </a:xfrm>
          <a:prstGeom prst="rect">
            <a:avLst/>
          </a:prstGeom>
        </p:spPr>
        <p:txBody>
          <a:bodyPr vert="horz" wrap="square" lIns="0" tIns="12700" rIns="0" bIns="0" rtlCol="0">
            <a:spAutoFit/>
          </a:bodyPr>
          <a:lstStyle/>
          <a:p>
            <a:pPr marL="59690">
              <a:lnSpc>
                <a:spcPts val="1610"/>
              </a:lnSpc>
              <a:spcBef>
                <a:spcPts val="100"/>
              </a:spcBef>
            </a:pPr>
            <a:r>
              <a:rPr sz="1400" spc="35" dirty="0">
                <a:solidFill>
                  <a:srgbClr val="FFFFFF"/>
                </a:solidFill>
                <a:latin typeface="Calibri"/>
                <a:cs typeface="Calibri"/>
              </a:rPr>
              <a:t>28%</a:t>
            </a:r>
            <a:endParaRPr sz="1400">
              <a:latin typeface="Calibri"/>
              <a:cs typeface="Calibri"/>
            </a:endParaRPr>
          </a:p>
          <a:p>
            <a:pPr marL="12700">
              <a:lnSpc>
                <a:spcPts val="1250"/>
              </a:lnSpc>
            </a:pPr>
            <a:r>
              <a:rPr sz="1100" dirty="0">
                <a:solidFill>
                  <a:srgbClr val="FFFFFF"/>
                </a:solidFill>
                <a:latin typeface="Calibri"/>
                <a:cs typeface="Calibri"/>
              </a:rPr>
              <a:t>(-</a:t>
            </a:r>
            <a:r>
              <a:rPr sz="1100" spc="-20" dirty="0">
                <a:solidFill>
                  <a:srgbClr val="FFFFFF"/>
                </a:solidFill>
                <a:latin typeface="Calibri"/>
                <a:cs typeface="Calibri"/>
              </a:rPr>
              <a:t>5pp)</a:t>
            </a:r>
            <a:endParaRPr sz="1100">
              <a:latin typeface="Calibri"/>
              <a:cs typeface="Calibri"/>
            </a:endParaRPr>
          </a:p>
        </p:txBody>
      </p:sp>
      <p:sp>
        <p:nvSpPr>
          <p:cNvPr id="30" name="object 30"/>
          <p:cNvSpPr txBox="1"/>
          <p:nvPr/>
        </p:nvSpPr>
        <p:spPr>
          <a:xfrm>
            <a:off x="4306823" y="4722876"/>
            <a:ext cx="1377950" cy="716280"/>
          </a:xfrm>
          <a:prstGeom prst="rect">
            <a:avLst/>
          </a:prstGeom>
          <a:solidFill>
            <a:srgbClr val="009590"/>
          </a:solidFill>
        </p:spPr>
        <p:txBody>
          <a:bodyPr vert="horz" wrap="square" lIns="0" tIns="36195" rIns="0" bIns="0" rtlCol="0">
            <a:spAutoFit/>
          </a:bodyPr>
          <a:lstStyle/>
          <a:p>
            <a:pPr>
              <a:lnSpc>
                <a:spcPct val="100000"/>
              </a:lnSpc>
              <a:spcBef>
                <a:spcPts val="285"/>
              </a:spcBef>
            </a:pPr>
            <a:endParaRPr sz="1400">
              <a:latin typeface="Times New Roman"/>
              <a:cs typeface="Times New Roman"/>
            </a:endParaRPr>
          </a:p>
          <a:p>
            <a:pPr marL="520700">
              <a:lnSpc>
                <a:spcPct val="100000"/>
              </a:lnSpc>
            </a:pPr>
            <a:r>
              <a:rPr sz="1400" spc="35" dirty="0">
                <a:solidFill>
                  <a:srgbClr val="FFFFFF"/>
                </a:solidFill>
                <a:latin typeface="Calibri"/>
                <a:cs typeface="Calibri"/>
              </a:rPr>
              <a:t>20%</a:t>
            </a:r>
            <a:endParaRPr sz="1400">
              <a:latin typeface="Calibri"/>
              <a:cs typeface="Calibri"/>
            </a:endParaRPr>
          </a:p>
          <a:p>
            <a:pPr marL="442595">
              <a:lnSpc>
                <a:spcPct val="100000"/>
              </a:lnSpc>
            </a:pPr>
            <a:r>
              <a:rPr sz="1100" dirty="0">
                <a:solidFill>
                  <a:srgbClr val="FFFFFF"/>
                </a:solidFill>
                <a:latin typeface="Calibri"/>
                <a:cs typeface="Calibri"/>
              </a:rPr>
              <a:t>(-</a:t>
            </a:r>
            <a:r>
              <a:rPr sz="1100" spc="-20" dirty="0">
                <a:solidFill>
                  <a:srgbClr val="FFFFFF"/>
                </a:solidFill>
                <a:latin typeface="Calibri"/>
                <a:cs typeface="Calibri"/>
              </a:rPr>
              <a:t>4pp)</a:t>
            </a:r>
            <a:endParaRPr sz="1100">
              <a:latin typeface="Calibri"/>
              <a:cs typeface="Calibri"/>
            </a:endParaRPr>
          </a:p>
        </p:txBody>
      </p:sp>
      <p:sp>
        <p:nvSpPr>
          <p:cNvPr id="31" name="object 31"/>
          <p:cNvSpPr txBox="1"/>
          <p:nvPr/>
        </p:nvSpPr>
        <p:spPr>
          <a:xfrm>
            <a:off x="4306823" y="3432047"/>
            <a:ext cx="1377950" cy="1290955"/>
          </a:xfrm>
          <a:prstGeom prst="rect">
            <a:avLst/>
          </a:prstGeom>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930"/>
              </a:spcBef>
            </a:pPr>
            <a:endParaRPr sz="1400">
              <a:latin typeface="Times New Roman"/>
              <a:cs typeface="Times New Roman"/>
            </a:endParaRPr>
          </a:p>
          <a:p>
            <a:pPr algn="ctr">
              <a:lnSpc>
                <a:spcPct val="100000"/>
              </a:lnSpc>
              <a:spcBef>
                <a:spcPts val="5"/>
              </a:spcBef>
            </a:pPr>
            <a:r>
              <a:rPr sz="1400" spc="35" dirty="0">
                <a:solidFill>
                  <a:srgbClr val="404040"/>
                </a:solidFill>
                <a:latin typeface="Calibri"/>
                <a:cs typeface="Calibri"/>
              </a:rPr>
              <a:t>36%</a:t>
            </a:r>
            <a:endParaRPr sz="1400">
              <a:latin typeface="Calibri"/>
              <a:cs typeface="Calibri"/>
            </a:endParaRPr>
          </a:p>
          <a:p>
            <a:pPr marL="8890" algn="ctr">
              <a:lnSpc>
                <a:spcPct val="100000"/>
              </a:lnSpc>
              <a:spcBef>
                <a:spcPts val="680"/>
              </a:spcBef>
            </a:pPr>
            <a:r>
              <a:rPr sz="1100" spc="-10" dirty="0">
                <a:solidFill>
                  <a:srgbClr val="5C5B5A"/>
                </a:solidFill>
                <a:latin typeface="Calibri"/>
                <a:cs typeface="Calibri"/>
              </a:rPr>
              <a:t>(+7pp)</a:t>
            </a:r>
            <a:endParaRPr sz="1100">
              <a:latin typeface="Calibri"/>
              <a:cs typeface="Calibri"/>
            </a:endParaRPr>
          </a:p>
        </p:txBody>
      </p:sp>
      <p:grpSp>
        <p:nvGrpSpPr>
          <p:cNvPr id="32" name="object 32"/>
          <p:cNvGrpSpPr/>
          <p:nvPr/>
        </p:nvGrpSpPr>
        <p:grpSpPr>
          <a:xfrm>
            <a:off x="2270505" y="2100643"/>
            <a:ext cx="3129280" cy="2091055"/>
            <a:chOff x="2270505" y="2100643"/>
            <a:chExt cx="3129280" cy="2091055"/>
          </a:xfrm>
        </p:grpSpPr>
        <p:pic>
          <p:nvPicPr>
            <p:cNvPr id="33" name="object 33"/>
            <p:cNvPicPr/>
            <p:nvPr/>
          </p:nvPicPr>
          <p:blipFill>
            <a:blip r:embed="rId2" cstate="print"/>
            <a:stretch>
              <a:fillRect/>
            </a:stretch>
          </p:blipFill>
          <p:spPr>
            <a:xfrm>
              <a:off x="2270505" y="2100643"/>
              <a:ext cx="658393" cy="298767"/>
            </a:xfrm>
            <a:prstGeom prst="rect">
              <a:avLst/>
            </a:prstGeom>
          </p:spPr>
        </p:pic>
        <p:pic>
          <p:nvPicPr>
            <p:cNvPr id="34" name="object 34"/>
            <p:cNvPicPr/>
            <p:nvPr/>
          </p:nvPicPr>
          <p:blipFill>
            <a:blip r:embed="rId3" cstate="print"/>
            <a:stretch>
              <a:fillRect/>
            </a:stretch>
          </p:blipFill>
          <p:spPr>
            <a:xfrm>
              <a:off x="2792856" y="3796410"/>
              <a:ext cx="178435" cy="200025"/>
            </a:xfrm>
            <a:prstGeom prst="rect">
              <a:avLst/>
            </a:prstGeom>
          </p:spPr>
        </p:pic>
        <p:pic>
          <p:nvPicPr>
            <p:cNvPr id="35" name="object 35"/>
            <p:cNvPicPr/>
            <p:nvPr/>
          </p:nvPicPr>
          <p:blipFill>
            <a:blip r:embed="rId4" cstate="print"/>
            <a:stretch>
              <a:fillRect/>
            </a:stretch>
          </p:blipFill>
          <p:spPr>
            <a:xfrm>
              <a:off x="5221097" y="3991355"/>
              <a:ext cx="178435" cy="200025"/>
            </a:xfrm>
            <a:prstGeom prst="rect">
              <a:avLst/>
            </a:prstGeom>
          </p:spPr>
        </p:pic>
      </p:grpSp>
      <p:sp>
        <p:nvSpPr>
          <p:cNvPr id="36" name="object 36"/>
          <p:cNvSpPr txBox="1"/>
          <p:nvPr/>
        </p:nvSpPr>
        <p:spPr>
          <a:xfrm>
            <a:off x="3423030" y="2482976"/>
            <a:ext cx="655320" cy="452755"/>
          </a:xfrm>
          <a:prstGeom prst="rect">
            <a:avLst/>
          </a:prstGeom>
        </p:spPr>
        <p:txBody>
          <a:bodyPr vert="horz" wrap="square" lIns="0" tIns="13335" rIns="0" bIns="0" rtlCol="0">
            <a:spAutoFit/>
          </a:bodyPr>
          <a:lstStyle/>
          <a:p>
            <a:pPr marL="7620" algn="ctr">
              <a:lnSpc>
                <a:spcPct val="100000"/>
              </a:lnSpc>
              <a:spcBef>
                <a:spcPts val="105"/>
              </a:spcBef>
            </a:pPr>
            <a:r>
              <a:rPr sz="1400" b="1" spc="-25" dirty="0">
                <a:solidFill>
                  <a:srgbClr val="404040"/>
                </a:solidFill>
                <a:latin typeface="Arial"/>
                <a:cs typeface="Arial"/>
              </a:rPr>
              <a:t>34%</a:t>
            </a:r>
            <a:endParaRPr sz="1400">
              <a:latin typeface="Arial"/>
              <a:cs typeface="Arial"/>
            </a:endParaRPr>
          </a:p>
          <a:p>
            <a:pPr algn="ctr">
              <a:lnSpc>
                <a:spcPct val="100000"/>
              </a:lnSpc>
            </a:pPr>
            <a:r>
              <a:rPr sz="1400" dirty="0">
                <a:solidFill>
                  <a:srgbClr val="404040"/>
                </a:solidFill>
                <a:latin typeface="Arial"/>
                <a:cs typeface="Arial"/>
              </a:rPr>
              <a:t>(+/-</a:t>
            </a:r>
            <a:r>
              <a:rPr sz="1400" spc="-20" dirty="0">
                <a:solidFill>
                  <a:srgbClr val="404040"/>
                </a:solidFill>
                <a:latin typeface="Arial"/>
                <a:cs typeface="Arial"/>
              </a:rPr>
              <a:t>0pp)</a:t>
            </a:r>
            <a:endParaRPr sz="1400">
              <a:latin typeface="Arial"/>
              <a:cs typeface="Arial"/>
            </a:endParaRPr>
          </a:p>
        </p:txBody>
      </p:sp>
      <p:sp>
        <p:nvSpPr>
          <p:cNvPr id="37" name="object 37"/>
          <p:cNvSpPr/>
          <p:nvPr/>
        </p:nvSpPr>
        <p:spPr>
          <a:xfrm>
            <a:off x="3270630" y="1925320"/>
            <a:ext cx="182245" cy="1215390"/>
          </a:xfrm>
          <a:custGeom>
            <a:avLst/>
            <a:gdLst/>
            <a:ahLst/>
            <a:cxnLst/>
            <a:rect l="l" t="t" r="r" b="b"/>
            <a:pathLst>
              <a:path w="182245" h="1215389">
                <a:moveTo>
                  <a:pt x="0" y="0"/>
                </a:moveTo>
                <a:lnTo>
                  <a:pt x="35444" y="4077"/>
                </a:lnTo>
                <a:lnTo>
                  <a:pt x="64389" y="15192"/>
                </a:lnTo>
                <a:lnTo>
                  <a:pt x="83903" y="31664"/>
                </a:lnTo>
                <a:lnTo>
                  <a:pt x="91059" y="51815"/>
                </a:lnTo>
                <a:lnTo>
                  <a:pt x="91059" y="529716"/>
                </a:lnTo>
                <a:lnTo>
                  <a:pt x="98214" y="549921"/>
                </a:lnTo>
                <a:lnTo>
                  <a:pt x="117729" y="566388"/>
                </a:lnTo>
                <a:lnTo>
                  <a:pt x="146673" y="577472"/>
                </a:lnTo>
                <a:lnTo>
                  <a:pt x="182118" y="581532"/>
                </a:lnTo>
                <a:lnTo>
                  <a:pt x="146673" y="585612"/>
                </a:lnTo>
                <a:lnTo>
                  <a:pt x="117729" y="596741"/>
                </a:lnTo>
                <a:lnTo>
                  <a:pt x="98214" y="613251"/>
                </a:lnTo>
                <a:lnTo>
                  <a:pt x="91059" y="633476"/>
                </a:lnTo>
                <a:lnTo>
                  <a:pt x="91059" y="1163065"/>
                </a:lnTo>
                <a:lnTo>
                  <a:pt x="83903" y="1183290"/>
                </a:lnTo>
                <a:lnTo>
                  <a:pt x="64388" y="1199800"/>
                </a:lnTo>
                <a:lnTo>
                  <a:pt x="35444" y="1210929"/>
                </a:lnTo>
                <a:lnTo>
                  <a:pt x="0" y="1215008"/>
                </a:lnTo>
              </a:path>
            </a:pathLst>
          </a:custGeom>
          <a:ln w="19049">
            <a:solidFill>
              <a:srgbClr val="C00000"/>
            </a:solidFill>
          </a:ln>
        </p:spPr>
        <p:txBody>
          <a:bodyPr wrap="square" lIns="0" tIns="0" rIns="0" bIns="0" rtlCol="0"/>
          <a:lstStyle/>
          <a:p>
            <a:endParaRPr/>
          </a:p>
        </p:txBody>
      </p:sp>
      <p:sp>
        <p:nvSpPr>
          <p:cNvPr id="38" name="object 38"/>
          <p:cNvSpPr txBox="1"/>
          <p:nvPr/>
        </p:nvSpPr>
        <p:spPr>
          <a:xfrm>
            <a:off x="5931789" y="2537841"/>
            <a:ext cx="501015" cy="452755"/>
          </a:xfrm>
          <a:prstGeom prst="rect">
            <a:avLst/>
          </a:prstGeom>
        </p:spPr>
        <p:txBody>
          <a:bodyPr vert="horz" wrap="square" lIns="0" tIns="13335" rIns="0" bIns="0" rtlCol="0">
            <a:spAutoFit/>
          </a:bodyPr>
          <a:lstStyle/>
          <a:p>
            <a:pPr marL="74930">
              <a:lnSpc>
                <a:spcPct val="100000"/>
              </a:lnSpc>
              <a:spcBef>
                <a:spcPts val="105"/>
              </a:spcBef>
            </a:pPr>
            <a:r>
              <a:rPr sz="1400" b="1" spc="-25" dirty="0">
                <a:solidFill>
                  <a:srgbClr val="404040"/>
                </a:solidFill>
                <a:latin typeface="Arial"/>
                <a:cs typeface="Arial"/>
              </a:rPr>
              <a:t>42%</a:t>
            </a:r>
            <a:endParaRPr sz="1400">
              <a:latin typeface="Arial"/>
              <a:cs typeface="Arial"/>
            </a:endParaRPr>
          </a:p>
          <a:p>
            <a:pPr marL="12700">
              <a:lnSpc>
                <a:spcPct val="100000"/>
              </a:lnSpc>
            </a:pPr>
            <a:r>
              <a:rPr sz="1400" dirty="0">
                <a:solidFill>
                  <a:srgbClr val="404040"/>
                </a:solidFill>
                <a:latin typeface="Arial"/>
                <a:cs typeface="Arial"/>
              </a:rPr>
              <a:t>(-</a:t>
            </a:r>
            <a:r>
              <a:rPr sz="1400" spc="-20" dirty="0">
                <a:solidFill>
                  <a:srgbClr val="404040"/>
                </a:solidFill>
                <a:latin typeface="Arial"/>
                <a:cs typeface="Arial"/>
              </a:rPr>
              <a:t>3pp)</a:t>
            </a:r>
            <a:endParaRPr sz="1400">
              <a:latin typeface="Arial"/>
              <a:cs typeface="Arial"/>
            </a:endParaRPr>
          </a:p>
        </p:txBody>
      </p:sp>
      <p:grpSp>
        <p:nvGrpSpPr>
          <p:cNvPr id="39" name="object 39"/>
          <p:cNvGrpSpPr/>
          <p:nvPr/>
        </p:nvGrpSpPr>
        <p:grpSpPr>
          <a:xfrm>
            <a:off x="5686044" y="1917826"/>
            <a:ext cx="2310765" cy="3567429"/>
            <a:chOff x="5686044" y="1917826"/>
            <a:chExt cx="2310765" cy="3567429"/>
          </a:xfrm>
        </p:grpSpPr>
        <p:sp>
          <p:nvSpPr>
            <p:cNvPr id="40" name="object 40"/>
            <p:cNvSpPr/>
            <p:nvPr/>
          </p:nvSpPr>
          <p:spPr>
            <a:xfrm>
              <a:off x="5695569" y="1927351"/>
              <a:ext cx="247650" cy="1501775"/>
            </a:xfrm>
            <a:custGeom>
              <a:avLst/>
              <a:gdLst/>
              <a:ahLst/>
              <a:cxnLst/>
              <a:rect l="l" t="t" r="r" b="b"/>
              <a:pathLst>
                <a:path w="247650" h="1501775">
                  <a:moveTo>
                    <a:pt x="0" y="0"/>
                  </a:moveTo>
                  <a:lnTo>
                    <a:pt x="48172" y="5548"/>
                  </a:lnTo>
                  <a:lnTo>
                    <a:pt x="87534" y="20669"/>
                  </a:lnTo>
                  <a:lnTo>
                    <a:pt x="114085" y="43076"/>
                  </a:lnTo>
                  <a:lnTo>
                    <a:pt x="123825" y="70485"/>
                  </a:lnTo>
                  <a:lnTo>
                    <a:pt x="123825" y="648335"/>
                  </a:lnTo>
                  <a:lnTo>
                    <a:pt x="133544" y="675796"/>
                  </a:lnTo>
                  <a:lnTo>
                    <a:pt x="160051" y="698198"/>
                  </a:lnTo>
                  <a:lnTo>
                    <a:pt x="199370" y="713289"/>
                  </a:lnTo>
                  <a:lnTo>
                    <a:pt x="247522" y="718820"/>
                  </a:lnTo>
                  <a:lnTo>
                    <a:pt x="199370" y="724368"/>
                  </a:lnTo>
                  <a:lnTo>
                    <a:pt x="160051" y="739489"/>
                  </a:lnTo>
                  <a:lnTo>
                    <a:pt x="133544" y="761896"/>
                  </a:lnTo>
                  <a:lnTo>
                    <a:pt x="123825" y="789305"/>
                  </a:lnTo>
                  <a:lnTo>
                    <a:pt x="123825" y="1431163"/>
                  </a:lnTo>
                  <a:lnTo>
                    <a:pt x="114085" y="1458624"/>
                  </a:lnTo>
                  <a:lnTo>
                    <a:pt x="87534" y="1481026"/>
                  </a:lnTo>
                  <a:lnTo>
                    <a:pt x="48172" y="1496117"/>
                  </a:lnTo>
                  <a:lnTo>
                    <a:pt x="0" y="1501648"/>
                  </a:lnTo>
                </a:path>
              </a:pathLst>
            </a:custGeom>
            <a:ln w="19050">
              <a:solidFill>
                <a:srgbClr val="C00000"/>
              </a:solidFill>
            </a:ln>
          </p:spPr>
          <p:txBody>
            <a:bodyPr wrap="square" lIns="0" tIns="0" rIns="0" bIns="0" rtlCol="0"/>
            <a:lstStyle/>
            <a:p>
              <a:endParaRPr/>
            </a:p>
          </p:txBody>
        </p:sp>
        <p:sp>
          <p:nvSpPr>
            <p:cNvPr id="41" name="object 41"/>
            <p:cNvSpPr/>
            <p:nvPr/>
          </p:nvSpPr>
          <p:spPr>
            <a:xfrm>
              <a:off x="6096000" y="4234154"/>
              <a:ext cx="1891030" cy="1241425"/>
            </a:xfrm>
            <a:custGeom>
              <a:avLst/>
              <a:gdLst/>
              <a:ahLst/>
              <a:cxnLst/>
              <a:rect l="l" t="t" r="r" b="b"/>
              <a:pathLst>
                <a:path w="1891029" h="1241425">
                  <a:moveTo>
                    <a:pt x="0" y="1241069"/>
                  </a:moveTo>
                  <a:lnTo>
                    <a:pt x="1890776" y="1241069"/>
                  </a:lnTo>
                  <a:lnTo>
                    <a:pt x="1890776" y="0"/>
                  </a:lnTo>
                  <a:lnTo>
                    <a:pt x="0" y="0"/>
                  </a:lnTo>
                  <a:lnTo>
                    <a:pt x="0" y="1241069"/>
                  </a:lnTo>
                  <a:close/>
                </a:path>
              </a:pathLst>
            </a:custGeom>
            <a:ln w="19050">
              <a:solidFill>
                <a:srgbClr val="009590"/>
              </a:solidFill>
            </a:ln>
          </p:spPr>
          <p:txBody>
            <a:bodyPr wrap="square" lIns="0" tIns="0" rIns="0" bIns="0" rtlCol="0"/>
            <a:lstStyle/>
            <a:p>
              <a:endParaRPr/>
            </a:p>
          </p:txBody>
        </p:sp>
      </p:grpSp>
      <p:sp>
        <p:nvSpPr>
          <p:cNvPr id="42" name="object 42"/>
          <p:cNvSpPr txBox="1"/>
          <p:nvPr/>
        </p:nvSpPr>
        <p:spPr>
          <a:xfrm>
            <a:off x="6090665" y="3140367"/>
            <a:ext cx="1891030" cy="1010285"/>
          </a:xfrm>
          <a:prstGeom prst="rect">
            <a:avLst/>
          </a:prstGeom>
          <a:ln w="19050">
            <a:solidFill>
              <a:srgbClr val="C00000"/>
            </a:solidFill>
          </a:ln>
        </p:spPr>
        <p:txBody>
          <a:bodyPr vert="horz" wrap="square" lIns="0" tIns="36195" rIns="0" bIns="0" rtlCol="0">
            <a:spAutoFit/>
          </a:bodyPr>
          <a:lstStyle/>
          <a:p>
            <a:pPr marL="93980" marR="86995" indent="1905" algn="ctr">
              <a:lnSpc>
                <a:spcPct val="100000"/>
              </a:lnSpc>
              <a:spcBef>
                <a:spcPts val="285"/>
              </a:spcBef>
            </a:pPr>
            <a:r>
              <a:rPr sz="1200" spc="10" dirty="0">
                <a:solidFill>
                  <a:srgbClr val="5C5B5A"/>
                </a:solidFill>
                <a:latin typeface="Calibri"/>
                <a:cs typeface="Calibri"/>
              </a:rPr>
              <a:t>Those</a:t>
            </a:r>
            <a:r>
              <a:rPr sz="1200" spc="75" dirty="0">
                <a:solidFill>
                  <a:srgbClr val="5C5B5A"/>
                </a:solidFill>
                <a:latin typeface="Calibri"/>
                <a:cs typeface="Calibri"/>
              </a:rPr>
              <a:t> </a:t>
            </a:r>
            <a:r>
              <a:rPr sz="1200" spc="10" dirty="0">
                <a:solidFill>
                  <a:srgbClr val="5C5B5A"/>
                </a:solidFill>
                <a:latin typeface="Calibri"/>
                <a:cs typeface="Calibri"/>
              </a:rPr>
              <a:t>in</a:t>
            </a:r>
            <a:r>
              <a:rPr sz="1200" spc="70" dirty="0">
                <a:solidFill>
                  <a:srgbClr val="5C5B5A"/>
                </a:solidFill>
                <a:latin typeface="Calibri"/>
                <a:cs typeface="Calibri"/>
              </a:rPr>
              <a:t> </a:t>
            </a:r>
            <a:r>
              <a:rPr sz="1200" spc="10" dirty="0">
                <a:solidFill>
                  <a:srgbClr val="5C5B5A"/>
                </a:solidFill>
                <a:latin typeface="Calibri"/>
                <a:cs typeface="Calibri"/>
              </a:rPr>
              <a:t>the</a:t>
            </a:r>
            <a:r>
              <a:rPr sz="1200" spc="95" dirty="0">
                <a:solidFill>
                  <a:srgbClr val="5C5B5A"/>
                </a:solidFill>
                <a:latin typeface="Calibri"/>
                <a:cs typeface="Calibri"/>
              </a:rPr>
              <a:t> </a:t>
            </a:r>
            <a:r>
              <a:rPr sz="1200" spc="10" dirty="0">
                <a:solidFill>
                  <a:srgbClr val="5C5B5A"/>
                </a:solidFill>
                <a:latin typeface="Calibri"/>
                <a:cs typeface="Calibri"/>
              </a:rPr>
              <a:t>public</a:t>
            </a:r>
            <a:r>
              <a:rPr sz="1200" spc="60" dirty="0">
                <a:solidFill>
                  <a:srgbClr val="5C5B5A"/>
                </a:solidFill>
                <a:latin typeface="Calibri"/>
                <a:cs typeface="Calibri"/>
              </a:rPr>
              <a:t> </a:t>
            </a:r>
            <a:r>
              <a:rPr sz="1200" spc="-10" dirty="0">
                <a:solidFill>
                  <a:srgbClr val="5C5B5A"/>
                </a:solidFill>
                <a:latin typeface="Calibri"/>
                <a:cs typeface="Calibri"/>
              </a:rPr>
              <a:t>sector </a:t>
            </a:r>
            <a:r>
              <a:rPr sz="1200" spc="10" dirty="0">
                <a:solidFill>
                  <a:srgbClr val="5C5B5A"/>
                </a:solidFill>
                <a:latin typeface="Calibri"/>
                <a:cs typeface="Calibri"/>
              </a:rPr>
              <a:t>are</a:t>
            </a:r>
            <a:r>
              <a:rPr sz="1200" spc="60" dirty="0">
                <a:solidFill>
                  <a:srgbClr val="5C5B5A"/>
                </a:solidFill>
                <a:latin typeface="Calibri"/>
                <a:cs typeface="Calibri"/>
              </a:rPr>
              <a:t> </a:t>
            </a:r>
            <a:r>
              <a:rPr sz="1200" spc="10" dirty="0">
                <a:solidFill>
                  <a:srgbClr val="5C5B5A"/>
                </a:solidFill>
                <a:latin typeface="Calibri"/>
                <a:cs typeface="Calibri"/>
              </a:rPr>
              <a:t>significantly</a:t>
            </a:r>
            <a:r>
              <a:rPr sz="1200" spc="90" dirty="0">
                <a:solidFill>
                  <a:srgbClr val="5C5B5A"/>
                </a:solidFill>
                <a:latin typeface="Calibri"/>
                <a:cs typeface="Calibri"/>
              </a:rPr>
              <a:t> </a:t>
            </a:r>
            <a:r>
              <a:rPr sz="1200" spc="70" dirty="0">
                <a:solidFill>
                  <a:srgbClr val="5C5B5A"/>
                </a:solidFill>
                <a:latin typeface="Calibri"/>
                <a:cs typeface="Calibri"/>
              </a:rPr>
              <a:t>less</a:t>
            </a:r>
            <a:r>
              <a:rPr sz="1200" spc="65" dirty="0">
                <a:solidFill>
                  <a:srgbClr val="5C5B5A"/>
                </a:solidFill>
                <a:latin typeface="Calibri"/>
                <a:cs typeface="Calibri"/>
              </a:rPr>
              <a:t> </a:t>
            </a:r>
            <a:r>
              <a:rPr sz="1200" spc="-10" dirty="0">
                <a:solidFill>
                  <a:srgbClr val="5C5B5A"/>
                </a:solidFill>
                <a:latin typeface="Calibri"/>
                <a:cs typeface="Calibri"/>
              </a:rPr>
              <a:t>likely </a:t>
            </a:r>
            <a:r>
              <a:rPr sz="1200" dirty="0">
                <a:solidFill>
                  <a:srgbClr val="5C5B5A"/>
                </a:solidFill>
                <a:latin typeface="Calibri"/>
                <a:cs typeface="Calibri"/>
              </a:rPr>
              <a:t>to</a:t>
            </a:r>
            <a:r>
              <a:rPr sz="1200" spc="25" dirty="0">
                <a:solidFill>
                  <a:srgbClr val="5C5B5A"/>
                </a:solidFill>
                <a:latin typeface="Calibri"/>
                <a:cs typeface="Calibri"/>
              </a:rPr>
              <a:t> </a:t>
            </a:r>
            <a:r>
              <a:rPr sz="1200" dirty="0">
                <a:solidFill>
                  <a:srgbClr val="5C5B5A"/>
                </a:solidFill>
                <a:latin typeface="Calibri"/>
                <a:cs typeface="Calibri"/>
              </a:rPr>
              <a:t>find</a:t>
            </a:r>
            <a:r>
              <a:rPr sz="1200" spc="35" dirty="0">
                <a:solidFill>
                  <a:srgbClr val="5C5B5A"/>
                </a:solidFill>
                <a:latin typeface="Calibri"/>
                <a:cs typeface="Calibri"/>
              </a:rPr>
              <a:t> </a:t>
            </a:r>
            <a:r>
              <a:rPr sz="1200" dirty="0">
                <a:solidFill>
                  <a:srgbClr val="5C5B5A"/>
                </a:solidFill>
                <a:latin typeface="Calibri"/>
                <a:cs typeface="Calibri"/>
              </a:rPr>
              <a:t>it</a:t>
            </a:r>
            <a:r>
              <a:rPr sz="1200" spc="35" dirty="0">
                <a:solidFill>
                  <a:srgbClr val="5C5B5A"/>
                </a:solidFill>
                <a:latin typeface="Calibri"/>
                <a:cs typeface="Calibri"/>
              </a:rPr>
              <a:t> </a:t>
            </a:r>
            <a:r>
              <a:rPr sz="1200" dirty="0">
                <a:solidFill>
                  <a:srgbClr val="5C5B5A"/>
                </a:solidFill>
                <a:latin typeface="Calibri"/>
                <a:cs typeface="Calibri"/>
              </a:rPr>
              <a:t>not</a:t>
            </a:r>
            <a:r>
              <a:rPr sz="1200" spc="40" dirty="0">
                <a:solidFill>
                  <a:srgbClr val="5C5B5A"/>
                </a:solidFill>
                <a:latin typeface="Calibri"/>
                <a:cs typeface="Calibri"/>
              </a:rPr>
              <a:t> </a:t>
            </a:r>
            <a:r>
              <a:rPr sz="1200" dirty="0">
                <a:solidFill>
                  <a:srgbClr val="5C5B5A"/>
                </a:solidFill>
                <a:latin typeface="Calibri"/>
                <a:cs typeface="Calibri"/>
              </a:rPr>
              <a:t>difficult</a:t>
            </a:r>
            <a:r>
              <a:rPr sz="1200" spc="45" dirty="0">
                <a:solidFill>
                  <a:srgbClr val="5C5B5A"/>
                </a:solidFill>
                <a:latin typeface="Calibri"/>
                <a:cs typeface="Calibri"/>
              </a:rPr>
              <a:t> </a:t>
            </a:r>
            <a:r>
              <a:rPr sz="1200" dirty="0">
                <a:solidFill>
                  <a:srgbClr val="5C5B5A"/>
                </a:solidFill>
                <a:latin typeface="Calibri"/>
                <a:cs typeface="Calibri"/>
              </a:rPr>
              <a:t>at</a:t>
            </a:r>
            <a:r>
              <a:rPr sz="1200" spc="35" dirty="0">
                <a:solidFill>
                  <a:srgbClr val="5C5B5A"/>
                </a:solidFill>
                <a:latin typeface="Calibri"/>
                <a:cs typeface="Calibri"/>
              </a:rPr>
              <a:t> </a:t>
            </a:r>
            <a:r>
              <a:rPr sz="1200" spc="-25" dirty="0">
                <a:solidFill>
                  <a:srgbClr val="5C5B5A"/>
                </a:solidFill>
                <a:latin typeface="Calibri"/>
                <a:cs typeface="Calibri"/>
              </a:rPr>
              <a:t>all </a:t>
            </a:r>
            <a:r>
              <a:rPr sz="1200" dirty="0">
                <a:solidFill>
                  <a:srgbClr val="5C5B5A"/>
                </a:solidFill>
                <a:latin typeface="Calibri"/>
                <a:cs typeface="Calibri"/>
              </a:rPr>
              <a:t>to</a:t>
            </a:r>
            <a:r>
              <a:rPr sz="1200" spc="-15" dirty="0">
                <a:solidFill>
                  <a:srgbClr val="5C5B5A"/>
                </a:solidFill>
                <a:latin typeface="Calibri"/>
                <a:cs typeface="Calibri"/>
              </a:rPr>
              <a:t> </a:t>
            </a:r>
            <a:r>
              <a:rPr sz="1200" spc="65" dirty="0">
                <a:solidFill>
                  <a:srgbClr val="5C5B5A"/>
                </a:solidFill>
                <a:latin typeface="Calibri"/>
                <a:cs typeface="Calibri"/>
              </a:rPr>
              <a:t>ask</a:t>
            </a:r>
            <a:r>
              <a:rPr sz="1200" dirty="0">
                <a:solidFill>
                  <a:srgbClr val="5C5B5A"/>
                </a:solidFill>
                <a:latin typeface="Calibri"/>
                <a:cs typeface="Calibri"/>
              </a:rPr>
              <a:t> to</a:t>
            </a:r>
            <a:r>
              <a:rPr sz="1200" spc="-10" dirty="0">
                <a:solidFill>
                  <a:srgbClr val="5C5B5A"/>
                </a:solidFill>
                <a:latin typeface="Calibri"/>
                <a:cs typeface="Calibri"/>
              </a:rPr>
              <a:t> </a:t>
            </a:r>
            <a:r>
              <a:rPr sz="1200" dirty="0">
                <a:solidFill>
                  <a:srgbClr val="5C5B5A"/>
                </a:solidFill>
                <a:latin typeface="Calibri"/>
                <a:cs typeface="Calibri"/>
              </a:rPr>
              <a:t>vary</a:t>
            </a:r>
            <a:r>
              <a:rPr sz="1200" spc="-5" dirty="0">
                <a:solidFill>
                  <a:srgbClr val="5C5B5A"/>
                </a:solidFill>
                <a:latin typeface="Calibri"/>
                <a:cs typeface="Calibri"/>
              </a:rPr>
              <a:t> </a:t>
            </a:r>
            <a:r>
              <a:rPr sz="1200" spc="-20" dirty="0">
                <a:solidFill>
                  <a:srgbClr val="5C5B5A"/>
                </a:solidFill>
                <a:latin typeface="Calibri"/>
                <a:cs typeface="Calibri"/>
              </a:rPr>
              <a:t>their</a:t>
            </a:r>
            <a:r>
              <a:rPr sz="1200" spc="500" dirty="0">
                <a:solidFill>
                  <a:srgbClr val="5C5B5A"/>
                </a:solidFill>
                <a:latin typeface="Calibri"/>
                <a:cs typeface="Calibri"/>
              </a:rPr>
              <a:t> </a:t>
            </a:r>
            <a:r>
              <a:rPr sz="1200" dirty="0">
                <a:solidFill>
                  <a:srgbClr val="5C5B5A"/>
                </a:solidFill>
                <a:latin typeface="Calibri"/>
                <a:cs typeface="Calibri"/>
              </a:rPr>
              <a:t>working</a:t>
            </a:r>
            <a:r>
              <a:rPr sz="1200" spc="45" dirty="0">
                <a:solidFill>
                  <a:srgbClr val="5C5B5A"/>
                </a:solidFill>
                <a:latin typeface="Calibri"/>
                <a:cs typeface="Calibri"/>
              </a:rPr>
              <a:t> </a:t>
            </a:r>
            <a:r>
              <a:rPr sz="1200" spc="-10" dirty="0">
                <a:solidFill>
                  <a:srgbClr val="5C5B5A"/>
                </a:solidFill>
                <a:latin typeface="Calibri"/>
                <a:cs typeface="Calibri"/>
              </a:rPr>
              <a:t>hours</a:t>
            </a:r>
            <a:endParaRPr sz="1200">
              <a:latin typeface="Calibri"/>
              <a:cs typeface="Calibri"/>
            </a:endParaRPr>
          </a:p>
        </p:txBody>
      </p:sp>
      <p:sp>
        <p:nvSpPr>
          <p:cNvPr id="43" name="object 43"/>
          <p:cNvSpPr txBox="1"/>
          <p:nvPr/>
        </p:nvSpPr>
        <p:spPr>
          <a:xfrm>
            <a:off x="6105525" y="4190745"/>
            <a:ext cx="1871980" cy="1306195"/>
          </a:xfrm>
          <a:prstGeom prst="rect">
            <a:avLst/>
          </a:prstGeom>
        </p:spPr>
        <p:txBody>
          <a:bodyPr vert="horz" wrap="square" lIns="0" tIns="12700" rIns="0" bIns="0" rtlCol="0">
            <a:spAutoFit/>
          </a:bodyPr>
          <a:lstStyle/>
          <a:p>
            <a:pPr marL="124460" marR="116839" indent="-1270" algn="ctr">
              <a:lnSpc>
                <a:spcPct val="100000"/>
              </a:lnSpc>
              <a:spcBef>
                <a:spcPts val="100"/>
              </a:spcBef>
            </a:pPr>
            <a:r>
              <a:rPr sz="1200" dirty="0">
                <a:solidFill>
                  <a:srgbClr val="5C5B5A"/>
                </a:solidFill>
                <a:latin typeface="Calibri"/>
                <a:cs typeface="Calibri"/>
              </a:rPr>
              <a:t>Those</a:t>
            </a:r>
            <a:r>
              <a:rPr sz="1200" spc="120" dirty="0">
                <a:solidFill>
                  <a:srgbClr val="5C5B5A"/>
                </a:solidFill>
                <a:latin typeface="Calibri"/>
                <a:cs typeface="Calibri"/>
              </a:rPr>
              <a:t> </a:t>
            </a:r>
            <a:r>
              <a:rPr sz="1200" dirty="0">
                <a:solidFill>
                  <a:srgbClr val="5C5B5A"/>
                </a:solidFill>
                <a:latin typeface="Calibri"/>
                <a:cs typeface="Calibri"/>
              </a:rPr>
              <a:t>earning</a:t>
            </a:r>
            <a:r>
              <a:rPr sz="1200" spc="140" dirty="0">
                <a:solidFill>
                  <a:srgbClr val="5C5B5A"/>
                </a:solidFill>
                <a:latin typeface="Calibri"/>
                <a:cs typeface="Calibri"/>
              </a:rPr>
              <a:t> </a:t>
            </a:r>
            <a:r>
              <a:rPr sz="1200" dirty="0">
                <a:solidFill>
                  <a:srgbClr val="5C5B5A"/>
                </a:solidFill>
                <a:latin typeface="Calibri"/>
                <a:cs typeface="Calibri"/>
              </a:rPr>
              <a:t>below</a:t>
            </a:r>
            <a:r>
              <a:rPr sz="1200" spc="114" dirty="0">
                <a:solidFill>
                  <a:srgbClr val="5C5B5A"/>
                </a:solidFill>
                <a:latin typeface="Calibri"/>
                <a:cs typeface="Calibri"/>
              </a:rPr>
              <a:t> </a:t>
            </a:r>
            <a:r>
              <a:rPr sz="1200" spc="-25" dirty="0">
                <a:solidFill>
                  <a:srgbClr val="5C5B5A"/>
                </a:solidFill>
                <a:latin typeface="Calibri"/>
                <a:cs typeface="Calibri"/>
              </a:rPr>
              <a:t>the </a:t>
            </a:r>
            <a:r>
              <a:rPr sz="1200" dirty="0">
                <a:solidFill>
                  <a:srgbClr val="5C5B5A"/>
                </a:solidFill>
                <a:latin typeface="Calibri"/>
                <a:cs typeface="Calibri"/>
              </a:rPr>
              <a:t>Real</a:t>
            </a:r>
            <a:r>
              <a:rPr sz="1200" spc="95" dirty="0">
                <a:solidFill>
                  <a:srgbClr val="5C5B5A"/>
                </a:solidFill>
                <a:latin typeface="Calibri"/>
                <a:cs typeface="Calibri"/>
              </a:rPr>
              <a:t> </a:t>
            </a:r>
            <a:r>
              <a:rPr sz="1200" dirty="0">
                <a:solidFill>
                  <a:srgbClr val="5C5B5A"/>
                </a:solidFill>
                <a:latin typeface="Calibri"/>
                <a:cs typeface="Calibri"/>
              </a:rPr>
              <a:t>Living</a:t>
            </a:r>
            <a:r>
              <a:rPr sz="1200" spc="85" dirty="0">
                <a:solidFill>
                  <a:srgbClr val="5C5B5A"/>
                </a:solidFill>
                <a:latin typeface="Calibri"/>
                <a:cs typeface="Calibri"/>
              </a:rPr>
              <a:t> </a:t>
            </a:r>
            <a:r>
              <a:rPr sz="1200" dirty="0">
                <a:solidFill>
                  <a:srgbClr val="5C5B5A"/>
                </a:solidFill>
                <a:latin typeface="Calibri"/>
                <a:cs typeface="Calibri"/>
              </a:rPr>
              <a:t>Wage</a:t>
            </a:r>
            <a:r>
              <a:rPr sz="1200" spc="135" dirty="0">
                <a:solidFill>
                  <a:srgbClr val="5C5B5A"/>
                </a:solidFill>
                <a:latin typeface="Calibri"/>
                <a:cs typeface="Calibri"/>
              </a:rPr>
              <a:t> </a:t>
            </a:r>
            <a:r>
              <a:rPr sz="1200" spc="-25" dirty="0">
                <a:solidFill>
                  <a:srgbClr val="5C5B5A"/>
                </a:solidFill>
                <a:latin typeface="Calibri"/>
                <a:cs typeface="Calibri"/>
              </a:rPr>
              <a:t>are </a:t>
            </a:r>
            <a:r>
              <a:rPr sz="1200" spc="10" dirty="0">
                <a:solidFill>
                  <a:srgbClr val="5C5B5A"/>
                </a:solidFill>
                <a:latin typeface="Calibri"/>
                <a:cs typeface="Calibri"/>
              </a:rPr>
              <a:t>significantly</a:t>
            </a:r>
            <a:r>
              <a:rPr sz="1200" spc="100" dirty="0">
                <a:solidFill>
                  <a:srgbClr val="5C5B5A"/>
                </a:solidFill>
                <a:latin typeface="Calibri"/>
                <a:cs typeface="Calibri"/>
              </a:rPr>
              <a:t> </a:t>
            </a:r>
            <a:r>
              <a:rPr sz="1200" spc="70" dirty="0">
                <a:solidFill>
                  <a:srgbClr val="5C5B5A"/>
                </a:solidFill>
                <a:latin typeface="Calibri"/>
                <a:cs typeface="Calibri"/>
              </a:rPr>
              <a:t>less</a:t>
            </a:r>
            <a:r>
              <a:rPr sz="1200" spc="75" dirty="0">
                <a:solidFill>
                  <a:srgbClr val="5C5B5A"/>
                </a:solidFill>
                <a:latin typeface="Calibri"/>
                <a:cs typeface="Calibri"/>
              </a:rPr>
              <a:t> </a:t>
            </a:r>
            <a:r>
              <a:rPr sz="1200" spc="10" dirty="0">
                <a:solidFill>
                  <a:srgbClr val="5C5B5A"/>
                </a:solidFill>
                <a:latin typeface="Calibri"/>
                <a:cs typeface="Calibri"/>
              </a:rPr>
              <a:t>likely</a:t>
            </a:r>
            <a:r>
              <a:rPr sz="1200" spc="65" dirty="0">
                <a:solidFill>
                  <a:srgbClr val="5C5B5A"/>
                </a:solidFill>
                <a:latin typeface="Calibri"/>
                <a:cs typeface="Calibri"/>
              </a:rPr>
              <a:t> </a:t>
            </a:r>
            <a:r>
              <a:rPr sz="1200" spc="-25" dirty="0">
                <a:solidFill>
                  <a:srgbClr val="5C5B5A"/>
                </a:solidFill>
                <a:latin typeface="Calibri"/>
                <a:cs typeface="Calibri"/>
              </a:rPr>
              <a:t>to </a:t>
            </a:r>
            <a:r>
              <a:rPr sz="1200" dirty="0">
                <a:solidFill>
                  <a:srgbClr val="5C5B5A"/>
                </a:solidFill>
                <a:latin typeface="Calibri"/>
                <a:cs typeface="Calibri"/>
              </a:rPr>
              <a:t>strongly</a:t>
            </a:r>
            <a:r>
              <a:rPr sz="1200" spc="190" dirty="0">
                <a:solidFill>
                  <a:srgbClr val="5C5B5A"/>
                </a:solidFill>
                <a:latin typeface="Calibri"/>
                <a:cs typeface="Calibri"/>
              </a:rPr>
              <a:t> </a:t>
            </a:r>
            <a:r>
              <a:rPr sz="1200" dirty="0">
                <a:solidFill>
                  <a:srgbClr val="5C5B5A"/>
                </a:solidFill>
                <a:latin typeface="Calibri"/>
                <a:cs typeface="Calibri"/>
              </a:rPr>
              <a:t>disagree</a:t>
            </a:r>
            <a:r>
              <a:rPr sz="1200" spc="190" dirty="0">
                <a:solidFill>
                  <a:srgbClr val="5C5B5A"/>
                </a:solidFill>
                <a:latin typeface="Calibri"/>
                <a:cs typeface="Calibri"/>
              </a:rPr>
              <a:t> </a:t>
            </a:r>
            <a:r>
              <a:rPr sz="1200" spc="-20" dirty="0">
                <a:solidFill>
                  <a:srgbClr val="5C5B5A"/>
                </a:solidFill>
                <a:latin typeface="Calibri"/>
                <a:cs typeface="Calibri"/>
              </a:rPr>
              <a:t>that </a:t>
            </a:r>
            <a:r>
              <a:rPr sz="1200" spc="10" dirty="0">
                <a:solidFill>
                  <a:srgbClr val="5C5B5A"/>
                </a:solidFill>
                <a:latin typeface="Calibri"/>
                <a:cs typeface="Calibri"/>
              </a:rPr>
              <a:t>they</a:t>
            </a:r>
            <a:r>
              <a:rPr sz="1200" spc="50" dirty="0">
                <a:solidFill>
                  <a:srgbClr val="5C5B5A"/>
                </a:solidFill>
                <a:latin typeface="Calibri"/>
                <a:cs typeface="Calibri"/>
              </a:rPr>
              <a:t> </a:t>
            </a:r>
            <a:r>
              <a:rPr sz="1200" spc="60" dirty="0">
                <a:solidFill>
                  <a:srgbClr val="5C5B5A"/>
                </a:solidFill>
                <a:latin typeface="Calibri"/>
                <a:cs typeface="Calibri"/>
              </a:rPr>
              <a:t>can</a:t>
            </a:r>
            <a:r>
              <a:rPr sz="1200" spc="55" dirty="0">
                <a:solidFill>
                  <a:srgbClr val="5C5B5A"/>
                </a:solidFill>
                <a:latin typeface="Calibri"/>
                <a:cs typeface="Calibri"/>
              </a:rPr>
              <a:t> </a:t>
            </a:r>
            <a:r>
              <a:rPr sz="1200" spc="10" dirty="0">
                <a:solidFill>
                  <a:srgbClr val="5C5B5A"/>
                </a:solidFill>
                <a:latin typeface="Calibri"/>
                <a:cs typeface="Calibri"/>
              </a:rPr>
              <a:t>decide</a:t>
            </a:r>
            <a:r>
              <a:rPr sz="1200" spc="50" dirty="0">
                <a:solidFill>
                  <a:srgbClr val="5C5B5A"/>
                </a:solidFill>
                <a:latin typeface="Calibri"/>
                <a:cs typeface="Calibri"/>
              </a:rPr>
              <a:t> </a:t>
            </a:r>
            <a:r>
              <a:rPr sz="1200" spc="-20" dirty="0">
                <a:solidFill>
                  <a:srgbClr val="5C5B5A"/>
                </a:solidFill>
                <a:latin typeface="Calibri"/>
                <a:cs typeface="Calibri"/>
              </a:rPr>
              <a:t>their </a:t>
            </a:r>
            <a:r>
              <a:rPr sz="1200" dirty="0">
                <a:solidFill>
                  <a:srgbClr val="5C5B5A"/>
                </a:solidFill>
                <a:latin typeface="Calibri"/>
                <a:cs typeface="Calibri"/>
              </a:rPr>
              <a:t>start</a:t>
            </a:r>
            <a:r>
              <a:rPr sz="1200" spc="130" dirty="0">
                <a:solidFill>
                  <a:srgbClr val="5C5B5A"/>
                </a:solidFill>
                <a:latin typeface="Calibri"/>
                <a:cs typeface="Calibri"/>
              </a:rPr>
              <a:t> </a:t>
            </a:r>
            <a:r>
              <a:rPr sz="1200" dirty="0">
                <a:solidFill>
                  <a:srgbClr val="5C5B5A"/>
                </a:solidFill>
                <a:latin typeface="Calibri"/>
                <a:cs typeface="Calibri"/>
              </a:rPr>
              <a:t>and</a:t>
            </a:r>
            <a:r>
              <a:rPr sz="1200" spc="120" dirty="0">
                <a:solidFill>
                  <a:srgbClr val="5C5B5A"/>
                </a:solidFill>
                <a:latin typeface="Calibri"/>
                <a:cs typeface="Calibri"/>
              </a:rPr>
              <a:t> </a:t>
            </a:r>
            <a:r>
              <a:rPr sz="1200" dirty="0">
                <a:solidFill>
                  <a:srgbClr val="5C5B5A"/>
                </a:solidFill>
                <a:latin typeface="Calibri"/>
                <a:cs typeface="Calibri"/>
              </a:rPr>
              <a:t>finish</a:t>
            </a:r>
            <a:r>
              <a:rPr sz="1200" spc="130" dirty="0">
                <a:solidFill>
                  <a:srgbClr val="5C5B5A"/>
                </a:solidFill>
                <a:latin typeface="Calibri"/>
                <a:cs typeface="Calibri"/>
              </a:rPr>
              <a:t> </a:t>
            </a:r>
            <a:r>
              <a:rPr sz="1200" dirty="0">
                <a:solidFill>
                  <a:srgbClr val="5C5B5A"/>
                </a:solidFill>
                <a:latin typeface="Calibri"/>
                <a:cs typeface="Calibri"/>
              </a:rPr>
              <a:t>times</a:t>
            </a:r>
            <a:r>
              <a:rPr sz="1200" spc="135" dirty="0">
                <a:solidFill>
                  <a:srgbClr val="5C5B5A"/>
                </a:solidFill>
                <a:latin typeface="Calibri"/>
                <a:cs typeface="Calibri"/>
              </a:rPr>
              <a:t> </a:t>
            </a:r>
            <a:r>
              <a:rPr sz="1200" spc="-25" dirty="0">
                <a:solidFill>
                  <a:srgbClr val="5C5B5A"/>
                </a:solidFill>
                <a:latin typeface="Calibri"/>
                <a:cs typeface="Calibri"/>
              </a:rPr>
              <a:t>at </a:t>
            </a:r>
            <a:r>
              <a:rPr sz="1200" spc="-20" dirty="0">
                <a:solidFill>
                  <a:srgbClr val="5C5B5A"/>
                </a:solidFill>
                <a:latin typeface="Calibri"/>
                <a:cs typeface="Calibri"/>
              </a:rPr>
              <a:t>work</a:t>
            </a:r>
            <a:endParaRPr sz="1200">
              <a:latin typeface="Calibri"/>
              <a:cs typeface="Calibri"/>
            </a:endParaRPr>
          </a:p>
        </p:txBody>
      </p:sp>
      <p:grpSp>
        <p:nvGrpSpPr>
          <p:cNvPr id="44" name="object 44"/>
          <p:cNvGrpSpPr/>
          <p:nvPr/>
        </p:nvGrpSpPr>
        <p:grpSpPr>
          <a:xfrm>
            <a:off x="7678483" y="2086171"/>
            <a:ext cx="3570604" cy="3430904"/>
            <a:chOff x="7678483" y="2086171"/>
            <a:chExt cx="3570604" cy="3430904"/>
          </a:xfrm>
        </p:grpSpPr>
        <p:sp>
          <p:nvSpPr>
            <p:cNvPr id="45" name="object 45"/>
            <p:cNvSpPr/>
            <p:nvPr/>
          </p:nvSpPr>
          <p:spPr>
            <a:xfrm>
              <a:off x="8750807" y="5475682"/>
              <a:ext cx="1424940" cy="36195"/>
            </a:xfrm>
            <a:custGeom>
              <a:avLst/>
              <a:gdLst/>
              <a:ahLst/>
              <a:cxnLst/>
              <a:rect l="l" t="t" r="r" b="b"/>
              <a:pathLst>
                <a:path w="1424940" h="36195">
                  <a:moveTo>
                    <a:pt x="1424940" y="0"/>
                  </a:moveTo>
                  <a:lnTo>
                    <a:pt x="0" y="0"/>
                  </a:lnTo>
                  <a:lnTo>
                    <a:pt x="0" y="36117"/>
                  </a:lnTo>
                  <a:lnTo>
                    <a:pt x="1424940" y="36117"/>
                  </a:lnTo>
                  <a:lnTo>
                    <a:pt x="1424940" y="0"/>
                  </a:lnTo>
                  <a:close/>
                </a:path>
              </a:pathLst>
            </a:custGeom>
            <a:solidFill>
              <a:srgbClr val="5C5B5A"/>
            </a:solidFill>
          </p:spPr>
          <p:txBody>
            <a:bodyPr wrap="square" lIns="0" tIns="0" rIns="0" bIns="0" rtlCol="0"/>
            <a:lstStyle/>
            <a:p>
              <a:endParaRPr/>
            </a:p>
          </p:txBody>
        </p:sp>
        <p:sp>
          <p:nvSpPr>
            <p:cNvPr id="46" name="object 46"/>
            <p:cNvSpPr/>
            <p:nvPr/>
          </p:nvSpPr>
          <p:spPr>
            <a:xfrm>
              <a:off x="8750807" y="4939283"/>
              <a:ext cx="1424940" cy="536575"/>
            </a:xfrm>
            <a:custGeom>
              <a:avLst/>
              <a:gdLst/>
              <a:ahLst/>
              <a:cxnLst/>
              <a:rect l="l" t="t" r="r" b="b"/>
              <a:pathLst>
                <a:path w="1424940" h="536575">
                  <a:moveTo>
                    <a:pt x="1424940" y="0"/>
                  </a:moveTo>
                  <a:lnTo>
                    <a:pt x="0" y="0"/>
                  </a:lnTo>
                  <a:lnTo>
                    <a:pt x="0" y="536448"/>
                  </a:lnTo>
                  <a:lnTo>
                    <a:pt x="1424940" y="536448"/>
                  </a:lnTo>
                  <a:lnTo>
                    <a:pt x="1424940" y="0"/>
                  </a:lnTo>
                  <a:close/>
                </a:path>
              </a:pathLst>
            </a:custGeom>
            <a:solidFill>
              <a:srgbClr val="FF0000"/>
            </a:solidFill>
          </p:spPr>
          <p:txBody>
            <a:bodyPr wrap="square" lIns="0" tIns="0" rIns="0" bIns="0" rtlCol="0"/>
            <a:lstStyle/>
            <a:p>
              <a:endParaRPr/>
            </a:p>
          </p:txBody>
        </p:sp>
        <p:sp>
          <p:nvSpPr>
            <p:cNvPr id="47" name="object 47"/>
            <p:cNvSpPr/>
            <p:nvPr/>
          </p:nvSpPr>
          <p:spPr>
            <a:xfrm>
              <a:off x="8750807" y="3543300"/>
              <a:ext cx="1424940" cy="608330"/>
            </a:xfrm>
            <a:custGeom>
              <a:avLst/>
              <a:gdLst/>
              <a:ahLst/>
              <a:cxnLst/>
              <a:rect l="l" t="t" r="r" b="b"/>
              <a:pathLst>
                <a:path w="1424940" h="608329">
                  <a:moveTo>
                    <a:pt x="1424940" y="0"/>
                  </a:moveTo>
                  <a:lnTo>
                    <a:pt x="0" y="0"/>
                  </a:lnTo>
                  <a:lnTo>
                    <a:pt x="0" y="608076"/>
                  </a:lnTo>
                  <a:lnTo>
                    <a:pt x="1424940" y="608076"/>
                  </a:lnTo>
                  <a:lnTo>
                    <a:pt x="1424940" y="0"/>
                  </a:lnTo>
                  <a:close/>
                </a:path>
              </a:pathLst>
            </a:custGeom>
            <a:solidFill>
              <a:srgbClr val="E7E6E6"/>
            </a:solidFill>
          </p:spPr>
          <p:txBody>
            <a:bodyPr wrap="square" lIns="0" tIns="0" rIns="0" bIns="0" rtlCol="0"/>
            <a:lstStyle/>
            <a:p>
              <a:endParaRPr/>
            </a:p>
          </p:txBody>
        </p:sp>
        <p:sp>
          <p:nvSpPr>
            <p:cNvPr id="48" name="object 48"/>
            <p:cNvSpPr/>
            <p:nvPr/>
          </p:nvSpPr>
          <p:spPr>
            <a:xfrm>
              <a:off x="7683245" y="5511800"/>
              <a:ext cx="3561079" cy="0"/>
            </a:xfrm>
            <a:custGeom>
              <a:avLst/>
              <a:gdLst/>
              <a:ahLst/>
              <a:cxnLst/>
              <a:rect l="l" t="t" r="r" b="b"/>
              <a:pathLst>
                <a:path w="3561079">
                  <a:moveTo>
                    <a:pt x="0" y="0"/>
                  </a:moveTo>
                  <a:lnTo>
                    <a:pt x="3560572" y="0"/>
                  </a:lnTo>
                </a:path>
              </a:pathLst>
            </a:custGeom>
            <a:ln w="9525">
              <a:solidFill>
                <a:srgbClr val="D9D9D9"/>
              </a:solidFill>
            </a:ln>
          </p:spPr>
          <p:txBody>
            <a:bodyPr wrap="square" lIns="0" tIns="0" rIns="0" bIns="0" rtlCol="0"/>
            <a:lstStyle/>
            <a:p>
              <a:endParaRPr/>
            </a:p>
          </p:txBody>
        </p:sp>
        <p:sp>
          <p:nvSpPr>
            <p:cNvPr id="49" name="object 49"/>
            <p:cNvSpPr/>
            <p:nvPr/>
          </p:nvSpPr>
          <p:spPr>
            <a:xfrm>
              <a:off x="10689462" y="2086171"/>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grpSp>
      <p:sp>
        <p:nvSpPr>
          <p:cNvPr id="50" name="object 50"/>
          <p:cNvSpPr txBox="1"/>
          <p:nvPr/>
        </p:nvSpPr>
        <p:spPr>
          <a:xfrm>
            <a:off x="8156575" y="5578855"/>
            <a:ext cx="2586355" cy="193675"/>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585858"/>
                </a:solidFill>
                <a:latin typeface="Calibri"/>
                <a:cs typeface="Calibri"/>
              </a:rPr>
              <a:t>I</a:t>
            </a:r>
            <a:r>
              <a:rPr sz="1100" spc="30" dirty="0">
                <a:solidFill>
                  <a:srgbClr val="585858"/>
                </a:solidFill>
                <a:latin typeface="Calibri"/>
                <a:cs typeface="Calibri"/>
              </a:rPr>
              <a:t> </a:t>
            </a:r>
            <a:r>
              <a:rPr sz="1100" spc="60" dirty="0">
                <a:solidFill>
                  <a:srgbClr val="585858"/>
                </a:solidFill>
                <a:latin typeface="Calibri"/>
                <a:cs typeface="Calibri"/>
              </a:rPr>
              <a:t>can</a:t>
            </a:r>
            <a:r>
              <a:rPr sz="1100" spc="35" dirty="0">
                <a:solidFill>
                  <a:srgbClr val="585858"/>
                </a:solidFill>
                <a:latin typeface="Calibri"/>
                <a:cs typeface="Calibri"/>
              </a:rPr>
              <a:t> </a:t>
            </a:r>
            <a:r>
              <a:rPr sz="1100" spc="10" dirty="0">
                <a:solidFill>
                  <a:srgbClr val="585858"/>
                </a:solidFill>
                <a:latin typeface="Calibri"/>
                <a:cs typeface="Calibri"/>
              </a:rPr>
              <a:t>decide the</a:t>
            </a:r>
            <a:r>
              <a:rPr sz="1100" spc="25" dirty="0">
                <a:solidFill>
                  <a:srgbClr val="585858"/>
                </a:solidFill>
                <a:latin typeface="Calibri"/>
                <a:cs typeface="Calibri"/>
              </a:rPr>
              <a:t> </a:t>
            </a:r>
            <a:r>
              <a:rPr sz="1100" spc="10" dirty="0">
                <a:solidFill>
                  <a:srgbClr val="585858"/>
                </a:solidFill>
                <a:latin typeface="Calibri"/>
                <a:cs typeface="Calibri"/>
              </a:rPr>
              <a:t>time</a:t>
            </a:r>
            <a:r>
              <a:rPr sz="1100" spc="25" dirty="0">
                <a:solidFill>
                  <a:srgbClr val="585858"/>
                </a:solidFill>
                <a:latin typeface="Calibri"/>
                <a:cs typeface="Calibri"/>
              </a:rPr>
              <a:t> </a:t>
            </a:r>
            <a:r>
              <a:rPr sz="1100" spc="10" dirty="0">
                <a:solidFill>
                  <a:srgbClr val="585858"/>
                </a:solidFill>
                <a:latin typeface="Calibri"/>
                <a:cs typeface="Calibri"/>
              </a:rPr>
              <a:t>I</a:t>
            </a:r>
            <a:r>
              <a:rPr sz="1100" spc="30" dirty="0">
                <a:solidFill>
                  <a:srgbClr val="585858"/>
                </a:solidFill>
                <a:latin typeface="Calibri"/>
                <a:cs typeface="Calibri"/>
              </a:rPr>
              <a:t> </a:t>
            </a:r>
            <a:r>
              <a:rPr sz="1100" spc="10" dirty="0">
                <a:solidFill>
                  <a:srgbClr val="585858"/>
                </a:solidFill>
                <a:latin typeface="Calibri"/>
                <a:cs typeface="Calibri"/>
              </a:rPr>
              <a:t>start</a:t>
            </a:r>
            <a:r>
              <a:rPr sz="1100" spc="20" dirty="0">
                <a:solidFill>
                  <a:srgbClr val="585858"/>
                </a:solidFill>
                <a:latin typeface="Calibri"/>
                <a:cs typeface="Calibri"/>
              </a:rPr>
              <a:t> </a:t>
            </a:r>
            <a:r>
              <a:rPr sz="1100" spc="10" dirty="0">
                <a:solidFill>
                  <a:srgbClr val="585858"/>
                </a:solidFill>
                <a:latin typeface="Calibri"/>
                <a:cs typeface="Calibri"/>
              </a:rPr>
              <a:t>and</a:t>
            </a:r>
            <a:r>
              <a:rPr sz="1100" spc="25" dirty="0">
                <a:solidFill>
                  <a:srgbClr val="585858"/>
                </a:solidFill>
                <a:latin typeface="Calibri"/>
                <a:cs typeface="Calibri"/>
              </a:rPr>
              <a:t> </a:t>
            </a:r>
            <a:r>
              <a:rPr sz="1100" spc="10" dirty="0">
                <a:solidFill>
                  <a:srgbClr val="585858"/>
                </a:solidFill>
                <a:latin typeface="Calibri"/>
                <a:cs typeface="Calibri"/>
              </a:rPr>
              <a:t>finish</a:t>
            </a:r>
            <a:r>
              <a:rPr sz="1100" spc="15" dirty="0">
                <a:solidFill>
                  <a:srgbClr val="585858"/>
                </a:solidFill>
                <a:latin typeface="Calibri"/>
                <a:cs typeface="Calibri"/>
              </a:rPr>
              <a:t> </a:t>
            </a:r>
            <a:r>
              <a:rPr sz="1100" spc="-20" dirty="0">
                <a:solidFill>
                  <a:srgbClr val="585858"/>
                </a:solidFill>
                <a:latin typeface="Calibri"/>
                <a:cs typeface="Calibri"/>
              </a:rPr>
              <a:t>work</a:t>
            </a:r>
            <a:endParaRPr sz="1100">
              <a:latin typeface="Calibri"/>
              <a:cs typeface="Calibri"/>
            </a:endParaRPr>
          </a:p>
        </p:txBody>
      </p:sp>
      <p:sp>
        <p:nvSpPr>
          <p:cNvPr id="51" name="object 51"/>
          <p:cNvSpPr txBox="1"/>
          <p:nvPr/>
        </p:nvSpPr>
        <p:spPr>
          <a:xfrm>
            <a:off x="10798556" y="2005329"/>
            <a:ext cx="95694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Strongly</a:t>
            </a:r>
            <a:r>
              <a:rPr sz="1200" spc="150" dirty="0">
                <a:solidFill>
                  <a:srgbClr val="585858"/>
                </a:solidFill>
                <a:latin typeface="Calibri"/>
                <a:cs typeface="Calibri"/>
              </a:rPr>
              <a:t> </a:t>
            </a:r>
            <a:r>
              <a:rPr sz="1200" spc="-10" dirty="0">
                <a:solidFill>
                  <a:srgbClr val="585858"/>
                </a:solidFill>
                <a:latin typeface="Calibri"/>
                <a:cs typeface="Calibri"/>
              </a:rPr>
              <a:t>agree</a:t>
            </a:r>
            <a:endParaRPr sz="1200">
              <a:latin typeface="Calibri"/>
              <a:cs typeface="Calibri"/>
            </a:endParaRPr>
          </a:p>
        </p:txBody>
      </p:sp>
      <p:sp>
        <p:nvSpPr>
          <p:cNvPr id="52" name="object 52"/>
          <p:cNvSpPr/>
          <p:nvPr/>
        </p:nvSpPr>
        <p:spPr>
          <a:xfrm>
            <a:off x="10689463" y="2682817"/>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6CD4CE"/>
          </a:solidFill>
        </p:spPr>
        <p:txBody>
          <a:bodyPr wrap="square" lIns="0" tIns="0" rIns="0" bIns="0" rtlCol="0"/>
          <a:lstStyle/>
          <a:p>
            <a:endParaRPr/>
          </a:p>
        </p:txBody>
      </p:sp>
      <p:sp>
        <p:nvSpPr>
          <p:cNvPr id="53" name="object 53"/>
          <p:cNvSpPr txBox="1"/>
          <p:nvPr/>
        </p:nvSpPr>
        <p:spPr>
          <a:xfrm>
            <a:off x="10798556" y="2602229"/>
            <a:ext cx="40005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Agree</a:t>
            </a:r>
            <a:endParaRPr sz="1200">
              <a:latin typeface="Calibri"/>
              <a:cs typeface="Calibri"/>
            </a:endParaRPr>
          </a:p>
        </p:txBody>
      </p:sp>
      <p:sp>
        <p:nvSpPr>
          <p:cNvPr id="54" name="object 54"/>
          <p:cNvSpPr/>
          <p:nvPr/>
        </p:nvSpPr>
        <p:spPr>
          <a:xfrm>
            <a:off x="10689463" y="3279337"/>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E7E6E6"/>
          </a:solidFill>
        </p:spPr>
        <p:txBody>
          <a:bodyPr wrap="square" lIns="0" tIns="0" rIns="0" bIns="0" rtlCol="0"/>
          <a:lstStyle/>
          <a:p>
            <a:endParaRPr/>
          </a:p>
        </p:txBody>
      </p:sp>
      <p:sp>
        <p:nvSpPr>
          <p:cNvPr id="55" name="object 55"/>
          <p:cNvSpPr txBox="1"/>
          <p:nvPr/>
        </p:nvSpPr>
        <p:spPr>
          <a:xfrm>
            <a:off x="10798556" y="3199003"/>
            <a:ext cx="1158240" cy="39370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Neither</a:t>
            </a:r>
            <a:r>
              <a:rPr sz="1200" spc="75" dirty="0">
                <a:solidFill>
                  <a:srgbClr val="585858"/>
                </a:solidFill>
                <a:latin typeface="Calibri"/>
                <a:cs typeface="Calibri"/>
              </a:rPr>
              <a:t> </a:t>
            </a:r>
            <a:r>
              <a:rPr sz="1200" dirty="0">
                <a:solidFill>
                  <a:srgbClr val="585858"/>
                </a:solidFill>
                <a:latin typeface="Calibri"/>
                <a:cs typeface="Calibri"/>
              </a:rPr>
              <a:t>agree</a:t>
            </a:r>
            <a:r>
              <a:rPr sz="1200" spc="85" dirty="0">
                <a:solidFill>
                  <a:srgbClr val="585858"/>
                </a:solidFill>
                <a:latin typeface="Calibri"/>
                <a:cs typeface="Calibri"/>
              </a:rPr>
              <a:t> </a:t>
            </a:r>
            <a:r>
              <a:rPr sz="1200" spc="-25" dirty="0">
                <a:solidFill>
                  <a:srgbClr val="585858"/>
                </a:solidFill>
                <a:latin typeface="Calibri"/>
                <a:cs typeface="Calibri"/>
              </a:rPr>
              <a:t>nor</a:t>
            </a:r>
            <a:endParaRPr sz="1200">
              <a:latin typeface="Calibri"/>
              <a:cs typeface="Calibri"/>
            </a:endParaRPr>
          </a:p>
          <a:p>
            <a:pPr marL="12700">
              <a:lnSpc>
                <a:spcPct val="100000"/>
              </a:lnSpc>
              <a:spcBef>
                <a:spcPts val="15"/>
              </a:spcBef>
            </a:pPr>
            <a:r>
              <a:rPr sz="1200" spc="-10" dirty="0">
                <a:solidFill>
                  <a:srgbClr val="585858"/>
                </a:solidFill>
                <a:latin typeface="Calibri"/>
                <a:cs typeface="Calibri"/>
              </a:rPr>
              <a:t>disagree</a:t>
            </a:r>
            <a:endParaRPr sz="1200">
              <a:latin typeface="Calibri"/>
              <a:cs typeface="Calibri"/>
            </a:endParaRPr>
          </a:p>
        </p:txBody>
      </p:sp>
      <p:sp>
        <p:nvSpPr>
          <p:cNvPr id="56" name="object 56"/>
          <p:cNvSpPr/>
          <p:nvPr/>
        </p:nvSpPr>
        <p:spPr>
          <a:xfrm>
            <a:off x="10689463" y="3875855"/>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9999"/>
          </a:solidFill>
        </p:spPr>
        <p:txBody>
          <a:bodyPr wrap="square" lIns="0" tIns="0" rIns="0" bIns="0" rtlCol="0"/>
          <a:lstStyle/>
          <a:p>
            <a:endParaRPr/>
          </a:p>
        </p:txBody>
      </p:sp>
      <p:sp>
        <p:nvSpPr>
          <p:cNvPr id="57" name="object 57"/>
          <p:cNvSpPr txBox="1"/>
          <p:nvPr/>
        </p:nvSpPr>
        <p:spPr>
          <a:xfrm>
            <a:off x="10798556" y="3795521"/>
            <a:ext cx="60515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Disagree</a:t>
            </a:r>
            <a:endParaRPr sz="1200">
              <a:latin typeface="Calibri"/>
              <a:cs typeface="Calibri"/>
            </a:endParaRPr>
          </a:p>
        </p:txBody>
      </p:sp>
      <p:sp>
        <p:nvSpPr>
          <p:cNvPr id="58" name="object 58"/>
          <p:cNvSpPr/>
          <p:nvPr/>
        </p:nvSpPr>
        <p:spPr>
          <a:xfrm>
            <a:off x="10689463" y="4472374"/>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0000"/>
          </a:solidFill>
        </p:spPr>
        <p:txBody>
          <a:bodyPr wrap="square" lIns="0" tIns="0" rIns="0" bIns="0" rtlCol="0"/>
          <a:lstStyle/>
          <a:p>
            <a:endParaRPr/>
          </a:p>
        </p:txBody>
      </p:sp>
      <p:sp>
        <p:nvSpPr>
          <p:cNvPr id="59" name="object 59"/>
          <p:cNvSpPr txBox="1"/>
          <p:nvPr/>
        </p:nvSpPr>
        <p:spPr>
          <a:xfrm>
            <a:off x="10798556" y="4392295"/>
            <a:ext cx="11525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Strongly</a:t>
            </a:r>
            <a:r>
              <a:rPr sz="1200" spc="150" dirty="0">
                <a:solidFill>
                  <a:srgbClr val="585858"/>
                </a:solidFill>
                <a:latin typeface="Calibri"/>
                <a:cs typeface="Calibri"/>
              </a:rPr>
              <a:t> </a:t>
            </a:r>
            <a:r>
              <a:rPr sz="1200" spc="-10" dirty="0">
                <a:solidFill>
                  <a:srgbClr val="585858"/>
                </a:solidFill>
                <a:latin typeface="Calibri"/>
                <a:cs typeface="Calibri"/>
              </a:rPr>
              <a:t>disagree</a:t>
            </a:r>
            <a:endParaRPr sz="1200">
              <a:latin typeface="Calibri"/>
              <a:cs typeface="Calibri"/>
            </a:endParaRPr>
          </a:p>
        </p:txBody>
      </p:sp>
      <p:sp>
        <p:nvSpPr>
          <p:cNvPr id="60" name="object 60"/>
          <p:cNvSpPr/>
          <p:nvPr/>
        </p:nvSpPr>
        <p:spPr>
          <a:xfrm>
            <a:off x="10689463" y="5069020"/>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5C5B5A"/>
          </a:solidFill>
        </p:spPr>
        <p:txBody>
          <a:bodyPr wrap="square" lIns="0" tIns="0" rIns="0" bIns="0" rtlCol="0"/>
          <a:lstStyle/>
          <a:p>
            <a:endParaRPr/>
          </a:p>
        </p:txBody>
      </p:sp>
      <p:sp>
        <p:nvSpPr>
          <p:cNvPr id="61" name="object 61"/>
          <p:cNvSpPr txBox="1"/>
          <p:nvPr/>
        </p:nvSpPr>
        <p:spPr>
          <a:xfrm>
            <a:off x="10798556" y="4989067"/>
            <a:ext cx="7620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Don't</a:t>
            </a:r>
            <a:r>
              <a:rPr sz="1200" spc="65"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p:txBody>
      </p:sp>
      <p:grpSp>
        <p:nvGrpSpPr>
          <p:cNvPr id="62" name="object 62"/>
          <p:cNvGrpSpPr/>
          <p:nvPr/>
        </p:nvGrpSpPr>
        <p:grpSpPr>
          <a:xfrm>
            <a:off x="8491728" y="2000376"/>
            <a:ext cx="1363345" cy="2035175"/>
            <a:chOff x="8491728" y="2000376"/>
            <a:chExt cx="1363345" cy="2035175"/>
          </a:xfrm>
        </p:grpSpPr>
        <p:pic>
          <p:nvPicPr>
            <p:cNvPr id="63" name="object 63"/>
            <p:cNvPicPr/>
            <p:nvPr/>
          </p:nvPicPr>
          <p:blipFill>
            <a:blip r:embed="rId5" cstate="print"/>
            <a:stretch>
              <a:fillRect/>
            </a:stretch>
          </p:blipFill>
          <p:spPr>
            <a:xfrm>
              <a:off x="9676511" y="3835019"/>
              <a:ext cx="178435" cy="200025"/>
            </a:xfrm>
            <a:prstGeom prst="rect">
              <a:avLst/>
            </a:prstGeom>
          </p:spPr>
        </p:pic>
        <p:sp>
          <p:nvSpPr>
            <p:cNvPr id="64" name="object 64"/>
            <p:cNvSpPr/>
            <p:nvPr/>
          </p:nvSpPr>
          <p:spPr>
            <a:xfrm>
              <a:off x="8501253" y="2009901"/>
              <a:ext cx="239395" cy="1485900"/>
            </a:xfrm>
            <a:custGeom>
              <a:avLst/>
              <a:gdLst/>
              <a:ahLst/>
              <a:cxnLst/>
              <a:rect l="l" t="t" r="r" b="b"/>
              <a:pathLst>
                <a:path w="239395" h="1485900">
                  <a:moveTo>
                    <a:pt x="238887" y="1485773"/>
                  </a:moveTo>
                  <a:lnTo>
                    <a:pt x="192406" y="1475541"/>
                  </a:lnTo>
                  <a:lnTo>
                    <a:pt x="154416" y="1447641"/>
                  </a:lnTo>
                  <a:lnTo>
                    <a:pt x="128783" y="1406263"/>
                  </a:lnTo>
                  <a:lnTo>
                    <a:pt x="119379" y="1355598"/>
                  </a:lnTo>
                  <a:lnTo>
                    <a:pt x="119379" y="884047"/>
                  </a:lnTo>
                  <a:lnTo>
                    <a:pt x="109995" y="833308"/>
                  </a:lnTo>
                  <a:lnTo>
                    <a:pt x="84407" y="791892"/>
                  </a:lnTo>
                  <a:lnTo>
                    <a:pt x="46460" y="763978"/>
                  </a:lnTo>
                  <a:lnTo>
                    <a:pt x="0" y="753745"/>
                  </a:lnTo>
                  <a:lnTo>
                    <a:pt x="46460" y="743513"/>
                  </a:lnTo>
                  <a:lnTo>
                    <a:pt x="84407" y="715613"/>
                  </a:lnTo>
                  <a:lnTo>
                    <a:pt x="109995" y="674235"/>
                  </a:lnTo>
                  <a:lnTo>
                    <a:pt x="119379" y="623570"/>
                  </a:lnTo>
                  <a:lnTo>
                    <a:pt x="119379" y="130175"/>
                  </a:lnTo>
                  <a:lnTo>
                    <a:pt x="128783" y="79509"/>
                  </a:lnTo>
                  <a:lnTo>
                    <a:pt x="154416" y="38131"/>
                  </a:lnTo>
                  <a:lnTo>
                    <a:pt x="192406" y="10231"/>
                  </a:lnTo>
                  <a:lnTo>
                    <a:pt x="238887" y="0"/>
                  </a:lnTo>
                </a:path>
              </a:pathLst>
            </a:custGeom>
            <a:ln w="19050">
              <a:solidFill>
                <a:srgbClr val="009590"/>
              </a:solidFill>
            </a:ln>
          </p:spPr>
          <p:txBody>
            <a:bodyPr wrap="square" lIns="0" tIns="0" rIns="0" bIns="0" rtlCol="0"/>
            <a:lstStyle/>
            <a:p>
              <a:endParaRPr/>
            </a:p>
          </p:txBody>
        </p:sp>
      </p:grpSp>
      <p:sp>
        <p:nvSpPr>
          <p:cNvPr id="65" name="object 65"/>
          <p:cNvSpPr txBox="1"/>
          <p:nvPr/>
        </p:nvSpPr>
        <p:spPr>
          <a:xfrm>
            <a:off x="7945628" y="2550032"/>
            <a:ext cx="520700" cy="452755"/>
          </a:xfrm>
          <a:prstGeom prst="rect">
            <a:avLst/>
          </a:prstGeom>
        </p:spPr>
        <p:txBody>
          <a:bodyPr vert="horz" wrap="square" lIns="0" tIns="13335" rIns="0" bIns="0" rtlCol="0">
            <a:spAutoFit/>
          </a:bodyPr>
          <a:lstStyle/>
          <a:p>
            <a:pPr marL="90170">
              <a:lnSpc>
                <a:spcPct val="100000"/>
              </a:lnSpc>
              <a:spcBef>
                <a:spcPts val="105"/>
              </a:spcBef>
            </a:pPr>
            <a:r>
              <a:rPr sz="1400" b="1" spc="-25" dirty="0">
                <a:solidFill>
                  <a:srgbClr val="5C5B5A"/>
                </a:solidFill>
                <a:latin typeface="Myriad Pro Light"/>
                <a:cs typeface="Myriad Pro Light"/>
              </a:rPr>
              <a:t>45%</a:t>
            </a:r>
            <a:endParaRPr sz="1400">
              <a:latin typeface="Myriad Pro Light"/>
              <a:cs typeface="Myriad Pro Light"/>
            </a:endParaRPr>
          </a:p>
          <a:p>
            <a:pPr marL="12700">
              <a:lnSpc>
                <a:spcPct val="100000"/>
              </a:lnSpc>
            </a:pPr>
            <a:r>
              <a:rPr sz="1400" spc="-10" dirty="0">
                <a:solidFill>
                  <a:srgbClr val="5C5B5A"/>
                </a:solidFill>
                <a:latin typeface="Calibri"/>
                <a:cs typeface="Calibri"/>
              </a:rPr>
              <a:t>(+2pp)</a:t>
            </a:r>
            <a:endParaRPr sz="1400">
              <a:latin typeface="Calibri"/>
              <a:cs typeface="Calibri"/>
            </a:endParaRPr>
          </a:p>
        </p:txBody>
      </p:sp>
      <p:sp>
        <p:nvSpPr>
          <p:cNvPr id="66" name="object 66"/>
          <p:cNvSpPr txBox="1"/>
          <p:nvPr/>
        </p:nvSpPr>
        <p:spPr>
          <a:xfrm>
            <a:off x="9216643" y="5094223"/>
            <a:ext cx="404495" cy="366395"/>
          </a:xfrm>
          <a:prstGeom prst="rect">
            <a:avLst/>
          </a:prstGeom>
        </p:spPr>
        <p:txBody>
          <a:bodyPr vert="horz" wrap="square" lIns="0" tIns="12700" rIns="0" bIns="0" rtlCol="0">
            <a:spAutoFit/>
          </a:bodyPr>
          <a:lstStyle/>
          <a:p>
            <a:pPr marR="5080" algn="r">
              <a:lnSpc>
                <a:spcPts val="1400"/>
              </a:lnSpc>
              <a:spcBef>
                <a:spcPts val="100"/>
              </a:spcBef>
            </a:pPr>
            <a:r>
              <a:rPr sz="1200" spc="25" dirty="0">
                <a:solidFill>
                  <a:srgbClr val="FFFFFF"/>
                </a:solidFill>
                <a:latin typeface="Calibri"/>
                <a:cs typeface="Calibri"/>
              </a:rPr>
              <a:t>15%</a:t>
            </a:r>
            <a:endParaRPr sz="1200">
              <a:latin typeface="Calibri"/>
              <a:cs typeface="Calibri"/>
            </a:endParaRPr>
          </a:p>
          <a:p>
            <a:pPr marR="20955" algn="r">
              <a:lnSpc>
                <a:spcPts val="1280"/>
              </a:lnSpc>
            </a:pPr>
            <a:r>
              <a:rPr sz="1100" dirty="0">
                <a:solidFill>
                  <a:srgbClr val="FFFFFF"/>
                </a:solidFill>
                <a:latin typeface="Calibri"/>
                <a:cs typeface="Calibri"/>
              </a:rPr>
              <a:t>(-</a:t>
            </a:r>
            <a:r>
              <a:rPr sz="1100" spc="-20" dirty="0">
                <a:solidFill>
                  <a:srgbClr val="FFFFFF"/>
                </a:solidFill>
                <a:latin typeface="Calibri"/>
                <a:cs typeface="Calibri"/>
              </a:rPr>
              <a:t>7pp)</a:t>
            </a:r>
            <a:endParaRPr sz="1100">
              <a:latin typeface="Calibri"/>
              <a:cs typeface="Calibri"/>
            </a:endParaRPr>
          </a:p>
        </p:txBody>
      </p:sp>
      <p:sp>
        <p:nvSpPr>
          <p:cNvPr id="67" name="object 67"/>
          <p:cNvSpPr txBox="1"/>
          <p:nvPr/>
        </p:nvSpPr>
        <p:spPr>
          <a:xfrm>
            <a:off x="8750807" y="1897379"/>
            <a:ext cx="1424940" cy="680085"/>
          </a:xfrm>
          <a:prstGeom prst="rect">
            <a:avLst/>
          </a:prstGeom>
          <a:solidFill>
            <a:srgbClr val="009590"/>
          </a:solidFill>
        </p:spPr>
        <p:txBody>
          <a:bodyPr vert="horz" wrap="square" lIns="0" tIns="63500" rIns="0" bIns="0" rtlCol="0">
            <a:spAutoFit/>
          </a:bodyPr>
          <a:lstStyle/>
          <a:p>
            <a:pPr>
              <a:lnSpc>
                <a:spcPct val="100000"/>
              </a:lnSpc>
              <a:spcBef>
                <a:spcPts val="500"/>
              </a:spcBef>
            </a:pPr>
            <a:endParaRPr sz="1200">
              <a:latin typeface="Times New Roman"/>
              <a:cs typeface="Times New Roman"/>
            </a:endParaRPr>
          </a:p>
          <a:p>
            <a:pPr marL="1905" algn="ctr">
              <a:lnSpc>
                <a:spcPts val="1385"/>
              </a:lnSpc>
            </a:pPr>
            <a:r>
              <a:rPr sz="1200" spc="25" dirty="0">
                <a:solidFill>
                  <a:srgbClr val="FFFFFF"/>
                </a:solidFill>
                <a:latin typeface="Calibri"/>
                <a:cs typeface="Calibri"/>
              </a:rPr>
              <a:t>19%</a:t>
            </a:r>
            <a:endParaRPr sz="1200">
              <a:latin typeface="Calibri"/>
              <a:cs typeface="Calibri"/>
            </a:endParaRPr>
          </a:p>
          <a:p>
            <a:pPr marL="5080" algn="ctr">
              <a:lnSpc>
                <a:spcPts val="1265"/>
              </a:lnSpc>
            </a:pPr>
            <a:r>
              <a:rPr sz="1100" spc="-10" dirty="0">
                <a:solidFill>
                  <a:srgbClr val="FFFFFF"/>
                </a:solidFill>
                <a:latin typeface="Calibri"/>
                <a:cs typeface="Calibri"/>
              </a:rPr>
              <a:t>(+3pp)</a:t>
            </a:r>
            <a:endParaRPr sz="1100">
              <a:latin typeface="Calibri"/>
              <a:cs typeface="Calibri"/>
            </a:endParaRPr>
          </a:p>
        </p:txBody>
      </p:sp>
      <p:sp>
        <p:nvSpPr>
          <p:cNvPr id="68" name="object 68"/>
          <p:cNvSpPr txBox="1"/>
          <p:nvPr/>
        </p:nvSpPr>
        <p:spPr>
          <a:xfrm>
            <a:off x="8750807" y="2577083"/>
            <a:ext cx="1424940" cy="966469"/>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250"/>
              </a:spcBef>
            </a:pPr>
            <a:endParaRPr sz="1200">
              <a:latin typeface="Times New Roman"/>
              <a:cs typeface="Times New Roman"/>
            </a:endParaRPr>
          </a:p>
          <a:p>
            <a:pPr marR="560070" algn="r">
              <a:lnSpc>
                <a:spcPts val="1310"/>
              </a:lnSpc>
            </a:pPr>
            <a:r>
              <a:rPr sz="1200" spc="25" dirty="0">
                <a:solidFill>
                  <a:srgbClr val="404040"/>
                </a:solidFill>
                <a:latin typeface="Calibri"/>
                <a:cs typeface="Calibri"/>
              </a:rPr>
              <a:t>27%</a:t>
            </a:r>
            <a:endParaRPr sz="1200">
              <a:latin typeface="Calibri"/>
              <a:cs typeface="Calibri"/>
            </a:endParaRPr>
          </a:p>
          <a:p>
            <a:pPr marR="561975" algn="r">
              <a:lnSpc>
                <a:spcPts val="1190"/>
              </a:lnSpc>
            </a:pPr>
            <a:r>
              <a:rPr sz="1100" spc="-10" dirty="0">
                <a:solidFill>
                  <a:srgbClr val="404040"/>
                </a:solidFill>
                <a:latin typeface="Calibri"/>
                <a:cs typeface="Calibri"/>
              </a:rPr>
              <a:t>(+1pp)</a:t>
            </a:r>
            <a:endParaRPr sz="1100">
              <a:latin typeface="Calibri"/>
              <a:cs typeface="Calibri"/>
            </a:endParaRPr>
          </a:p>
        </p:txBody>
      </p:sp>
      <p:sp>
        <p:nvSpPr>
          <p:cNvPr id="69" name="object 69"/>
          <p:cNvSpPr txBox="1"/>
          <p:nvPr/>
        </p:nvSpPr>
        <p:spPr>
          <a:xfrm>
            <a:off x="8750807" y="3543300"/>
            <a:ext cx="1424940" cy="608330"/>
          </a:xfrm>
          <a:prstGeom prst="rect">
            <a:avLst/>
          </a:prstGeom>
        </p:spPr>
        <p:txBody>
          <a:bodyPr vert="horz" wrap="square" lIns="0" tIns="27940" rIns="0" bIns="0" rtlCol="0">
            <a:spAutoFit/>
          </a:bodyPr>
          <a:lstStyle/>
          <a:p>
            <a:pPr>
              <a:lnSpc>
                <a:spcPct val="100000"/>
              </a:lnSpc>
              <a:spcBef>
                <a:spcPts val="220"/>
              </a:spcBef>
            </a:pPr>
            <a:endParaRPr sz="1200">
              <a:latin typeface="Times New Roman"/>
              <a:cs typeface="Times New Roman"/>
            </a:endParaRPr>
          </a:p>
          <a:p>
            <a:pPr marR="560070" algn="r">
              <a:lnSpc>
                <a:spcPts val="1290"/>
              </a:lnSpc>
            </a:pPr>
            <a:r>
              <a:rPr sz="1200" spc="25" dirty="0">
                <a:solidFill>
                  <a:srgbClr val="404040"/>
                </a:solidFill>
                <a:latin typeface="Calibri"/>
                <a:cs typeface="Calibri"/>
              </a:rPr>
              <a:t>17%</a:t>
            </a:r>
            <a:endParaRPr sz="1200">
              <a:latin typeface="Calibri"/>
              <a:cs typeface="Calibri"/>
            </a:endParaRPr>
          </a:p>
          <a:p>
            <a:pPr marR="556895" algn="r">
              <a:lnSpc>
                <a:spcPts val="1170"/>
              </a:lnSpc>
            </a:pPr>
            <a:r>
              <a:rPr sz="1100" spc="-10" dirty="0">
                <a:solidFill>
                  <a:srgbClr val="404040"/>
                </a:solidFill>
                <a:latin typeface="Calibri"/>
                <a:cs typeface="Calibri"/>
              </a:rPr>
              <a:t>(+4pp)</a:t>
            </a:r>
            <a:endParaRPr sz="1100">
              <a:latin typeface="Calibri"/>
              <a:cs typeface="Calibri"/>
            </a:endParaRPr>
          </a:p>
        </p:txBody>
      </p:sp>
      <p:sp>
        <p:nvSpPr>
          <p:cNvPr id="70" name="object 70"/>
          <p:cNvSpPr txBox="1"/>
          <p:nvPr/>
        </p:nvSpPr>
        <p:spPr>
          <a:xfrm>
            <a:off x="8750807" y="4151376"/>
            <a:ext cx="1424940" cy="788035"/>
          </a:xfrm>
          <a:prstGeom prst="rect">
            <a:avLst/>
          </a:prstGeom>
          <a:solidFill>
            <a:srgbClr val="FF9999"/>
          </a:solidFill>
        </p:spPr>
        <p:txBody>
          <a:bodyPr vert="horz" wrap="square" lIns="0" tIns="118110" rIns="0" bIns="0" rtlCol="0">
            <a:spAutoFit/>
          </a:bodyPr>
          <a:lstStyle/>
          <a:p>
            <a:pPr>
              <a:lnSpc>
                <a:spcPct val="100000"/>
              </a:lnSpc>
              <a:spcBef>
                <a:spcPts val="930"/>
              </a:spcBef>
            </a:pPr>
            <a:endParaRPr sz="1200">
              <a:latin typeface="Times New Roman"/>
              <a:cs typeface="Times New Roman"/>
            </a:endParaRPr>
          </a:p>
          <a:p>
            <a:pPr marR="560070" algn="r">
              <a:lnSpc>
                <a:spcPct val="100000"/>
              </a:lnSpc>
            </a:pPr>
            <a:r>
              <a:rPr sz="1200" spc="25" dirty="0">
                <a:solidFill>
                  <a:srgbClr val="404040"/>
                </a:solidFill>
                <a:latin typeface="Calibri"/>
                <a:cs typeface="Calibri"/>
              </a:rPr>
              <a:t>22%</a:t>
            </a:r>
            <a:endParaRPr sz="1200">
              <a:latin typeface="Calibri"/>
              <a:cs typeface="Calibri"/>
            </a:endParaRPr>
          </a:p>
          <a:p>
            <a:pPr marR="602615" algn="r">
              <a:lnSpc>
                <a:spcPct val="100000"/>
              </a:lnSpc>
              <a:spcBef>
                <a:spcPts val="55"/>
              </a:spcBef>
            </a:pPr>
            <a:r>
              <a:rPr sz="1100" spc="-10" dirty="0">
                <a:solidFill>
                  <a:srgbClr val="404040"/>
                </a:solidFill>
                <a:latin typeface="Calibri"/>
                <a:cs typeface="Calibri"/>
              </a:rPr>
              <a:t>(+1pp)</a:t>
            </a:r>
            <a:endParaRPr sz="1100">
              <a:latin typeface="Calibri"/>
              <a:cs typeface="Calibri"/>
            </a:endParaRPr>
          </a:p>
        </p:txBody>
      </p:sp>
      <p:grpSp>
        <p:nvGrpSpPr>
          <p:cNvPr id="71" name="object 71"/>
          <p:cNvGrpSpPr/>
          <p:nvPr/>
        </p:nvGrpSpPr>
        <p:grpSpPr>
          <a:xfrm>
            <a:off x="8857742" y="5987732"/>
            <a:ext cx="393700" cy="214629"/>
            <a:chOff x="8857742" y="5987732"/>
            <a:chExt cx="393700" cy="214629"/>
          </a:xfrm>
        </p:grpSpPr>
        <p:pic>
          <p:nvPicPr>
            <p:cNvPr id="72" name="object 72"/>
            <p:cNvPicPr/>
            <p:nvPr/>
          </p:nvPicPr>
          <p:blipFill>
            <a:blip r:embed="rId6" cstate="print"/>
            <a:stretch>
              <a:fillRect/>
            </a:stretch>
          </p:blipFill>
          <p:spPr>
            <a:xfrm>
              <a:off x="8857742" y="5987732"/>
              <a:ext cx="178434" cy="200012"/>
            </a:xfrm>
            <a:prstGeom prst="rect">
              <a:avLst/>
            </a:prstGeom>
          </p:spPr>
        </p:pic>
        <p:pic>
          <p:nvPicPr>
            <p:cNvPr id="73" name="object 73"/>
            <p:cNvPicPr/>
            <p:nvPr/>
          </p:nvPicPr>
          <p:blipFill>
            <a:blip r:embed="rId7" cstate="print"/>
            <a:stretch>
              <a:fillRect/>
            </a:stretch>
          </p:blipFill>
          <p:spPr>
            <a:xfrm>
              <a:off x="9072499" y="6001816"/>
              <a:ext cx="178434" cy="200012"/>
            </a:xfrm>
            <a:prstGeom prst="rect">
              <a:avLst/>
            </a:prstGeom>
          </p:spPr>
        </p:pic>
      </p:grpSp>
      <p:sp>
        <p:nvSpPr>
          <p:cNvPr id="74" name="object 74"/>
          <p:cNvSpPr txBox="1"/>
          <p:nvPr/>
        </p:nvSpPr>
        <p:spPr>
          <a:xfrm>
            <a:off x="9312020" y="5961379"/>
            <a:ext cx="226250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60"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sp>
        <p:nvSpPr>
          <p:cNvPr id="75" name="object 75"/>
          <p:cNvSpPr txBox="1"/>
          <p:nvPr/>
        </p:nvSpPr>
        <p:spPr>
          <a:xfrm>
            <a:off x="470408" y="6365849"/>
            <a:ext cx="10452100" cy="4826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GW3.</a:t>
            </a:r>
            <a:r>
              <a:rPr sz="1000" spc="-70" dirty="0">
                <a:solidFill>
                  <a:srgbClr val="7E7E7E"/>
                </a:solidFill>
                <a:latin typeface="Arial"/>
                <a:cs typeface="Arial"/>
              </a:rPr>
              <a:t> </a:t>
            </a:r>
            <a:r>
              <a:rPr sz="1000" dirty="0">
                <a:solidFill>
                  <a:srgbClr val="7E7E7E"/>
                </a:solidFill>
                <a:latin typeface="Arial"/>
                <a:cs typeface="Arial"/>
              </a:rPr>
              <a:t>How</a:t>
            </a:r>
            <a:r>
              <a:rPr sz="1000" spc="-15" dirty="0">
                <a:solidFill>
                  <a:srgbClr val="7E7E7E"/>
                </a:solidFill>
                <a:latin typeface="Arial"/>
                <a:cs typeface="Arial"/>
              </a:rPr>
              <a:t> </a:t>
            </a:r>
            <a:r>
              <a:rPr sz="1000" dirty="0">
                <a:solidFill>
                  <a:srgbClr val="7E7E7E"/>
                </a:solidFill>
                <a:latin typeface="Arial"/>
                <a:cs typeface="Arial"/>
              </a:rPr>
              <a:t>difficult</a:t>
            </a:r>
            <a:r>
              <a:rPr sz="1000" spc="-35" dirty="0">
                <a:solidFill>
                  <a:srgbClr val="7E7E7E"/>
                </a:solidFill>
                <a:latin typeface="Arial"/>
                <a:cs typeface="Arial"/>
              </a:rPr>
              <a:t> </a:t>
            </a:r>
            <a:r>
              <a:rPr sz="1000" dirty="0">
                <a:solidFill>
                  <a:srgbClr val="7E7E7E"/>
                </a:solidFill>
                <a:latin typeface="Arial"/>
                <a:cs typeface="Arial"/>
              </a:rPr>
              <a:t>would you</a:t>
            </a:r>
            <a:r>
              <a:rPr sz="1000" spc="-5" dirty="0">
                <a:solidFill>
                  <a:srgbClr val="7E7E7E"/>
                </a:solidFill>
                <a:latin typeface="Arial"/>
                <a:cs typeface="Arial"/>
              </a:rPr>
              <a:t> </a:t>
            </a:r>
            <a:r>
              <a:rPr sz="1000" dirty="0">
                <a:solidFill>
                  <a:srgbClr val="7E7E7E"/>
                </a:solidFill>
                <a:latin typeface="Arial"/>
                <a:cs typeface="Arial"/>
              </a:rPr>
              <a:t>say</a:t>
            </a:r>
            <a:r>
              <a:rPr sz="1000" spc="-35" dirty="0">
                <a:solidFill>
                  <a:srgbClr val="7E7E7E"/>
                </a:solidFill>
                <a:latin typeface="Arial"/>
                <a:cs typeface="Arial"/>
              </a:rPr>
              <a:t> </a:t>
            </a:r>
            <a:r>
              <a:rPr sz="1000" dirty="0">
                <a:solidFill>
                  <a:srgbClr val="7E7E7E"/>
                </a:solidFill>
                <a:latin typeface="Arial"/>
                <a:cs typeface="Arial"/>
              </a:rPr>
              <a:t>the</a:t>
            </a:r>
            <a:r>
              <a:rPr sz="1000" spc="-25" dirty="0">
                <a:solidFill>
                  <a:srgbClr val="7E7E7E"/>
                </a:solidFill>
                <a:latin typeface="Arial"/>
                <a:cs typeface="Arial"/>
              </a:rPr>
              <a:t> </a:t>
            </a:r>
            <a:r>
              <a:rPr sz="1000" dirty="0">
                <a:solidFill>
                  <a:srgbClr val="7E7E7E"/>
                </a:solidFill>
                <a:latin typeface="Arial"/>
                <a:cs typeface="Arial"/>
              </a:rPr>
              <a:t>following</a:t>
            </a:r>
            <a:r>
              <a:rPr sz="1000" spc="-5" dirty="0">
                <a:solidFill>
                  <a:srgbClr val="7E7E7E"/>
                </a:solidFill>
                <a:latin typeface="Arial"/>
                <a:cs typeface="Arial"/>
              </a:rPr>
              <a:t> </a:t>
            </a:r>
            <a:r>
              <a:rPr sz="1000" dirty="0">
                <a:solidFill>
                  <a:srgbClr val="7E7E7E"/>
                </a:solidFill>
                <a:latin typeface="Arial"/>
                <a:cs typeface="Arial"/>
              </a:rPr>
              <a:t>aspects</a:t>
            </a:r>
            <a:r>
              <a:rPr sz="1000" spc="-40"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work</a:t>
            </a:r>
            <a:r>
              <a:rPr sz="1000" spc="-15"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Arranging</a:t>
            </a:r>
            <a:r>
              <a:rPr sz="1000" spc="-30"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take</a:t>
            </a:r>
            <a:r>
              <a:rPr sz="1000" spc="-50" dirty="0">
                <a:solidFill>
                  <a:srgbClr val="7E7E7E"/>
                </a:solidFill>
                <a:latin typeface="Arial"/>
                <a:cs typeface="Arial"/>
              </a:rPr>
              <a:t> </a:t>
            </a:r>
            <a:r>
              <a:rPr sz="1000" dirty="0">
                <a:solidFill>
                  <a:srgbClr val="7E7E7E"/>
                </a:solidFill>
                <a:latin typeface="Arial"/>
                <a:cs typeface="Arial"/>
              </a:rPr>
              <a:t>an</a:t>
            </a:r>
            <a:r>
              <a:rPr sz="1000" spc="-25" dirty="0">
                <a:solidFill>
                  <a:srgbClr val="7E7E7E"/>
                </a:solidFill>
                <a:latin typeface="Arial"/>
                <a:cs typeface="Arial"/>
              </a:rPr>
              <a:t> </a:t>
            </a:r>
            <a:r>
              <a:rPr sz="1000" dirty="0">
                <a:solidFill>
                  <a:srgbClr val="7E7E7E"/>
                </a:solidFill>
                <a:latin typeface="Arial"/>
                <a:cs typeface="Arial"/>
              </a:rPr>
              <a:t>hour</a:t>
            </a:r>
            <a:r>
              <a:rPr sz="1000" spc="-35"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two</a:t>
            </a:r>
            <a:r>
              <a:rPr sz="1000" spc="-15" dirty="0">
                <a:solidFill>
                  <a:srgbClr val="7E7E7E"/>
                </a:solidFill>
                <a:latin typeface="Arial"/>
                <a:cs typeface="Arial"/>
              </a:rPr>
              <a:t> </a:t>
            </a:r>
            <a:r>
              <a:rPr sz="1000" dirty="0">
                <a:solidFill>
                  <a:srgbClr val="7E7E7E"/>
                </a:solidFill>
                <a:latin typeface="Arial"/>
                <a:cs typeface="Arial"/>
              </a:rPr>
              <a:t>off</a:t>
            </a:r>
            <a:r>
              <a:rPr sz="1000" spc="-35" dirty="0">
                <a:solidFill>
                  <a:srgbClr val="7E7E7E"/>
                </a:solidFill>
                <a:latin typeface="Arial"/>
                <a:cs typeface="Arial"/>
              </a:rPr>
              <a:t> </a:t>
            </a:r>
            <a:r>
              <a:rPr sz="1000" dirty="0">
                <a:solidFill>
                  <a:srgbClr val="7E7E7E"/>
                </a:solidFill>
                <a:latin typeface="Arial"/>
                <a:cs typeface="Arial"/>
              </a:rPr>
              <a:t>during</a:t>
            </a:r>
            <a:r>
              <a:rPr sz="1000" spc="-30" dirty="0">
                <a:solidFill>
                  <a:srgbClr val="7E7E7E"/>
                </a:solidFill>
                <a:latin typeface="Arial"/>
                <a:cs typeface="Arial"/>
              </a:rPr>
              <a:t> </a:t>
            </a:r>
            <a:r>
              <a:rPr sz="1000" dirty="0">
                <a:solidFill>
                  <a:srgbClr val="7E7E7E"/>
                </a:solidFill>
                <a:latin typeface="Arial"/>
                <a:cs typeface="Arial"/>
              </a:rPr>
              <a:t>work</a:t>
            </a:r>
            <a:r>
              <a:rPr sz="1000" spc="-5" dirty="0">
                <a:solidFill>
                  <a:srgbClr val="7E7E7E"/>
                </a:solidFill>
                <a:latin typeface="Arial"/>
                <a:cs typeface="Arial"/>
              </a:rPr>
              <a:t> </a:t>
            </a:r>
            <a:r>
              <a:rPr sz="1000" dirty="0">
                <a:solidFill>
                  <a:srgbClr val="7E7E7E"/>
                </a:solidFill>
                <a:latin typeface="Arial"/>
                <a:cs typeface="Arial"/>
              </a:rPr>
              <a:t>hours</a:t>
            </a:r>
            <a:r>
              <a:rPr sz="1000" spc="-25" dirty="0">
                <a:solidFill>
                  <a:srgbClr val="7E7E7E"/>
                </a:solidFill>
                <a:latin typeface="Arial"/>
                <a:cs typeface="Arial"/>
              </a:rPr>
              <a:t> </a:t>
            </a:r>
            <a:r>
              <a:rPr sz="1000" dirty="0">
                <a:solidFill>
                  <a:srgbClr val="7E7E7E"/>
                </a:solidFill>
                <a:latin typeface="Arial"/>
                <a:cs typeface="Arial"/>
              </a:rPr>
              <a:t>to</a:t>
            </a:r>
            <a:r>
              <a:rPr sz="1000" spc="10" dirty="0">
                <a:solidFill>
                  <a:srgbClr val="7E7E7E"/>
                </a:solidFill>
                <a:latin typeface="Arial"/>
                <a:cs typeface="Arial"/>
              </a:rPr>
              <a:t> </a:t>
            </a:r>
            <a:r>
              <a:rPr sz="1000" dirty="0">
                <a:solidFill>
                  <a:srgbClr val="7E7E7E"/>
                </a:solidFill>
                <a:latin typeface="Arial"/>
                <a:cs typeface="Arial"/>
              </a:rPr>
              <a:t>take</a:t>
            </a:r>
            <a:r>
              <a:rPr sz="1000" spc="-45" dirty="0">
                <a:solidFill>
                  <a:srgbClr val="7E7E7E"/>
                </a:solidFill>
                <a:latin typeface="Arial"/>
                <a:cs typeface="Arial"/>
              </a:rPr>
              <a:t> </a:t>
            </a:r>
            <a:r>
              <a:rPr sz="1000" dirty="0">
                <a:solidFill>
                  <a:srgbClr val="7E7E7E"/>
                </a:solidFill>
                <a:latin typeface="Arial"/>
                <a:cs typeface="Arial"/>
              </a:rPr>
              <a:t>care</a:t>
            </a:r>
            <a:r>
              <a:rPr sz="1000" spc="-35"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personal</a:t>
            </a:r>
            <a:r>
              <a:rPr sz="1000" spc="-30" dirty="0">
                <a:solidFill>
                  <a:srgbClr val="7E7E7E"/>
                </a:solidFill>
                <a:latin typeface="Arial"/>
                <a:cs typeface="Arial"/>
              </a:rPr>
              <a:t> </a:t>
            </a:r>
            <a:r>
              <a:rPr sz="1000" dirty="0">
                <a:solidFill>
                  <a:srgbClr val="7E7E7E"/>
                </a:solidFill>
                <a:latin typeface="Arial"/>
                <a:cs typeface="Arial"/>
              </a:rPr>
              <a:t>or</a:t>
            </a:r>
            <a:r>
              <a:rPr sz="1000" spc="-30" dirty="0">
                <a:solidFill>
                  <a:srgbClr val="7E7E7E"/>
                </a:solidFill>
                <a:latin typeface="Arial"/>
                <a:cs typeface="Arial"/>
              </a:rPr>
              <a:t> </a:t>
            </a:r>
            <a:r>
              <a:rPr sz="1000" dirty="0">
                <a:solidFill>
                  <a:srgbClr val="7E7E7E"/>
                </a:solidFill>
                <a:latin typeface="Arial"/>
                <a:cs typeface="Arial"/>
              </a:rPr>
              <a:t>family</a:t>
            </a:r>
            <a:r>
              <a:rPr sz="1000" spc="-30" dirty="0">
                <a:solidFill>
                  <a:srgbClr val="7E7E7E"/>
                </a:solidFill>
                <a:latin typeface="Arial"/>
                <a:cs typeface="Arial"/>
              </a:rPr>
              <a:t> </a:t>
            </a:r>
            <a:r>
              <a:rPr sz="1000" dirty="0">
                <a:solidFill>
                  <a:srgbClr val="7E7E7E"/>
                </a:solidFill>
                <a:latin typeface="Arial"/>
                <a:cs typeface="Arial"/>
              </a:rPr>
              <a:t>matters</a:t>
            </a:r>
            <a:r>
              <a:rPr sz="1000" spc="-35" dirty="0">
                <a:solidFill>
                  <a:srgbClr val="7E7E7E"/>
                </a:solidFill>
                <a:latin typeface="Arial"/>
                <a:cs typeface="Arial"/>
              </a:rPr>
              <a:t> </a:t>
            </a:r>
            <a:r>
              <a:rPr sz="1000" dirty="0">
                <a:solidFill>
                  <a:srgbClr val="7E7E7E"/>
                </a:solidFill>
                <a:latin typeface="Arial"/>
                <a:cs typeface="Arial"/>
              </a:rPr>
              <a:t>|</a:t>
            </a:r>
            <a:r>
              <a:rPr sz="1000" spc="-20" dirty="0">
                <a:solidFill>
                  <a:srgbClr val="7E7E7E"/>
                </a:solidFill>
                <a:latin typeface="Arial"/>
                <a:cs typeface="Arial"/>
              </a:rPr>
              <a:t> </a:t>
            </a:r>
            <a:r>
              <a:rPr sz="1000" dirty="0">
                <a:solidFill>
                  <a:srgbClr val="7E7E7E"/>
                </a:solidFill>
                <a:latin typeface="Arial"/>
                <a:cs typeface="Arial"/>
              </a:rPr>
              <a:t>Asking</a:t>
            </a:r>
            <a:r>
              <a:rPr sz="1000" spc="-35" dirty="0">
                <a:solidFill>
                  <a:srgbClr val="7E7E7E"/>
                </a:solidFill>
                <a:latin typeface="Arial"/>
                <a:cs typeface="Arial"/>
              </a:rPr>
              <a:t> </a:t>
            </a:r>
            <a:r>
              <a:rPr sz="1000" dirty="0">
                <a:solidFill>
                  <a:srgbClr val="7E7E7E"/>
                </a:solidFill>
                <a:latin typeface="Arial"/>
                <a:cs typeface="Arial"/>
              </a:rPr>
              <a:t>to</a:t>
            </a:r>
            <a:r>
              <a:rPr sz="1000" spc="-40" dirty="0">
                <a:solidFill>
                  <a:srgbClr val="7E7E7E"/>
                </a:solidFill>
                <a:latin typeface="Arial"/>
                <a:cs typeface="Arial"/>
              </a:rPr>
              <a:t> </a:t>
            </a:r>
            <a:r>
              <a:rPr sz="1000" dirty="0">
                <a:solidFill>
                  <a:srgbClr val="7E7E7E"/>
                </a:solidFill>
                <a:latin typeface="Arial"/>
                <a:cs typeface="Arial"/>
              </a:rPr>
              <a:t>vary</a:t>
            </a:r>
            <a:r>
              <a:rPr sz="1000" spc="-5" dirty="0">
                <a:solidFill>
                  <a:srgbClr val="7E7E7E"/>
                </a:solidFill>
                <a:latin typeface="Arial"/>
                <a:cs typeface="Arial"/>
              </a:rPr>
              <a:t> </a:t>
            </a:r>
            <a:r>
              <a:rPr sz="1000" spc="-20" dirty="0">
                <a:solidFill>
                  <a:srgbClr val="7E7E7E"/>
                </a:solidFill>
                <a:latin typeface="Arial"/>
                <a:cs typeface="Arial"/>
              </a:rPr>
              <a:t>your </a:t>
            </a:r>
            <a:r>
              <a:rPr sz="1000" dirty="0">
                <a:solidFill>
                  <a:srgbClr val="7E7E7E"/>
                </a:solidFill>
                <a:latin typeface="Arial"/>
                <a:cs typeface="Arial"/>
              </a:rPr>
              <a:t>working</a:t>
            </a:r>
            <a:r>
              <a:rPr sz="1000" spc="-20" dirty="0">
                <a:solidFill>
                  <a:srgbClr val="7E7E7E"/>
                </a:solidFill>
                <a:latin typeface="Arial"/>
                <a:cs typeface="Arial"/>
              </a:rPr>
              <a:t> </a:t>
            </a:r>
            <a:r>
              <a:rPr sz="1000" dirty="0">
                <a:solidFill>
                  <a:srgbClr val="7E7E7E"/>
                </a:solidFill>
                <a:latin typeface="Arial"/>
                <a:cs typeface="Arial"/>
              </a:rPr>
              <a:t>hours</a:t>
            </a:r>
            <a:r>
              <a:rPr sz="1000" spc="-15" dirty="0">
                <a:solidFill>
                  <a:srgbClr val="7E7E7E"/>
                </a:solidFill>
                <a:latin typeface="Arial"/>
                <a:cs typeface="Arial"/>
              </a:rPr>
              <a:t> </a:t>
            </a:r>
            <a:r>
              <a:rPr sz="1000" dirty="0">
                <a:solidFill>
                  <a:srgbClr val="7E7E7E"/>
                </a:solidFill>
                <a:latin typeface="Arial"/>
                <a:cs typeface="Arial"/>
              </a:rPr>
              <a:t>Base:</a:t>
            </a:r>
            <a:r>
              <a:rPr sz="1000" spc="-25" dirty="0">
                <a:solidFill>
                  <a:srgbClr val="7E7E7E"/>
                </a:solidFill>
                <a:latin typeface="Arial"/>
                <a:cs typeface="Arial"/>
              </a:rPr>
              <a:t> </a:t>
            </a:r>
            <a:r>
              <a:rPr sz="1000" dirty="0">
                <a:solidFill>
                  <a:srgbClr val="7E7E7E"/>
                </a:solidFill>
                <a:latin typeface="Arial"/>
                <a:cs typeface="Arial"/>
              </a:rPr>
              <a:t>S15</a:t>
            </a:r>
            <a:r>
              <a:rPr sz="1000" spc="-20" dirty="0">
                <a:solidFill>
                  <a:srgbClr val="7E7E7E"/>
                </a:solidFill>
                <a:latin typeface="Arial"/>
                <a:cs typeface="Arial"/>
              </a:rPr>
              <a:t> </a:t>
            </a:r>
            <a:r>
              <a:rPr sz="1000" dirty="0">
                <a:solidFill>
                  <a:srgbClr val="7E7E7E"/>
                </a:solidFill>
                <a:latin typeface="Arial"/>
                <a:cs typeface="Arial"/>
              </a:rPr>
              <a:t>(878),</a:t>
            </a:r>
            <a:r>
              <a:rPr sz="1000" spc="-30"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(896)</a:t>
            </a:r>
            <a:r>
              <a:rPr sz="1000" spc="-15" dirty="0">
                <a:solidFill>
                  <a:srgbClr val="7E7E7E"/>
                </a:solidFill>
                <a:latin typeface="Arial"/>
                <a:cs typeface="Arial"/>
              </a:rPr>
              <a:t> </a:t>
            </a:r>
            <a:r>
              <a:rPr sz="1000" dirty="0">
                <a:solidFill>
                  <a:srgbClr val="7E7E7E"/>
                </a:solidFill>
                <a:latin typeface="Arial"/>
                <a:cs typeface="Arial"/>
              </a:rPr>
              <a:t>(All online</a:t>
            </a:r>
            <a:r>
              <a:rPr sz="1000" spc="-20" dirty="0">
                <a:solidFill>
                  <a:srgbClr val="7E7E7E"/>
                </a:solidFill>
                <a:latin typeface="Arial"/>
                <a:cs typeface="Arial"/>
              </a:rPr>
              <a:t> </a:t>
            </a:r>
            <a:r>
              <a:rPr sz="1000" spc="-10" dirty="0">
                <a:solidFill>
                  <a:srgbClr val="7E7E7E"/>
                </a:solidFill>
                <a:latin typeface="Arial"/>
                <a:cs typeface="Arial"/>
              </a:rPr>
              <a:t>respondents</a:t>
            </a:r>
            <a:r>
              <a:rPr sz="1000" spc="-35"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working)</a:t>
            </a:r>
            <a:r>
              <a:rPr sz="1000" dirty="0">
                <a:solidFill>
                  <a:srgbClr val="0039A6"/>
                </a:solidFill>
                <a:latin typeface="Arial"/>
                <a:cs typeface="Arial"/>
              </a:rPr>
              <a:t>.</a:t>
            </a:r>
            <a:r>
              <a:rPr sz="1000" spc="-5" dirty="0">
                <a:solidFill>
                  <a:srgbClr val="0039A6"/>
                </a:solidFill>
                <a:latin typeface="Arial"/>
                <a:cs typeface="Arial"/>
              </a:rPr>
              <a:t> </a:t>
            </a:r>
            <a:r>
              <a:rPr sz="1000" dirty="0">
                <a:solidFill>
                  <a:srgbClr val="7E7E7E"/>
                </a:solidFill>
                <a:latin typeface="Arial"/>
                <a:cs typeface="Arial"/>
              </a:rPr>
              <a:t>GW8.</a:t>
            </a:r>
            <a:r>
              <a:rPr sz="1000" spc="-55" dirty="0">
                <a:solidFill>
                  <a:srgbClr val="7E7E7E"/>
                </a:solidFill>
                <a:latin typeface="Arial"/>
                <a:cs typeface="Arial"/>
              </a:rPr>
              <a:t> </a:t>
            </a:r>
            <a:r>
              <a:rPr sz="1000" dirty="0">
                <a:solidFill>
                  <a:srgbClr val="7E7E7E"/>
                </a:solidFill>
                <a:latin typeface="Arial"/>
                <a:cs typeface="Arial"/>
              </a:rPr>
              <a:t>How</a:t>
            </a:r>
            <a:r>
              <a:rPr sz="1000" spc="-5" dirty="0">
                <a:solidFill>
                  <a:srgbClr val="7E7E7E"/>
                </a:solidFill>
                <a:latin typeface="Arial"/>
                <a:cs typeface="Arial"/>
              </a:rPr>
              <a:t> </a:t>
            </a:r>
            <a:r>
              <a:rPr sz="1000" dirty="0">
                <a:solidFill>
                  <a:srgbClr val="7E7E7E"/>
                </a:solidFill>
                <a:latin typeface="Arial"/>
                <a:cs typeface="Arial"/>
              </a:rPr>
              <a:t>much</a:t>
            </a:r>
            <a:r>
              <a:rPr sz="1000" spc="-45"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you agree</a:t>
            </a:r>
            <a:r>
              <a:rPr sz="1000" spc="-20" dirty="0">
                <a:solidFill>
                  <a:srgbClr val="7E7E7E"/>
                </a:solidFill>
                <a:latin typeface="Arial"/>
                <a:cs typeface="Arial"/>
              </a:rPr>
              <a:t> </a:t>
            </a:r>
            <a:r>
              <a:rPr sz="1000" dirty="0">
                <a:solidFill>
                  <a:srgbClr val="7E7E7E"/>
                </a:solidFill>
                <a:latin typeface="Arial"/>
                <a:cs typeface="Arial"/>
              </a:rPr>
              <a:t>or</a:t>
            </a:r>
            <a:r>
              <a:rPr sz="1000" spc="-10" dirty="0">
                <a:solidFill>
                  <a:srgbClr val="7E7E7E"/>
                </a:solidFill>
                <a:latin typeface="Arial"/>
                <a:cs typeface="Arial"/>
              </a:rPr>
              <a:t> disagree</a:t>
            </a:r>
            <a:r>
              <a:rPr sz="1000" spc="-35" dirty="0">
                <a:solidFill>
                  <a:srgbClr val="7E7E7E"/>
                </a:solidFill>
                <a:latin typeface="Arial"/>
                <a:cs typeface="Arial"/>
              </a:rPr>
              <a:t> </a:t>
            </a:r>
            <a:r>
              <a:rPr sz="1000" dirty="0">
                <a:solidFill>
                  <a:srgbClr val="7E7E7E"/>
                </a:solidFill>
                <a:latin typeface="Arial"/>
                <a:cs typeface="Arial"/>
              </a:rPr>
              <a:t>with the</a:t>
            </a:r>
            <a:r>
              <a:rPr sz="1000" spc="-15" dirty="0">
                <a:solidFill>
                  <a:srgbClr val="7E7E7E"/>
                </a:solidFill>
                <a:latin typeface="Arial"/>
                <a:cs typeface="Arial"/>
              </a:rPr>
              <a:t> </a:t>
            </a:r>
            <a:r>
              <a:rPr sz="1000" spc="-10" dirty="0">
                <a:solidFill>
                  <a:srgbClr val="7E7E7E"/>
                </a:solidFill>
                <a:latin typeface="Arial"/>
                <a:cs typeface="Arial"/>
              </a:rPr>
              <a:t>following statements?</a:t>
            </a:r>
            <a:r>
              <a:rPr sz="1000" spc="-55" dirty="0">
                <a:solidFill>
                  <a:srgbClr val="7E7E7E"/>
                </a:solidFill>
                <a:latin typeface="Arial"/>
                <a:cs typeface="Arial"/>
              </a:rPr>
              <a:t> </a:t>
            </a:r>
            <a:r>
              <a:rPr sz="1000" dirty="0">
                <a:solidFill>
                  <a:srgbClr val="7E7E7E"/>
                </a:solidFill>
                <a:latin typeface="Arial"/>
                <a:cs typeface="Arial"/>
              </a:rPr>
              <a:t>Base:</a:t>
            </a:r>
            <a:r>
              <a:rPr sz="1000" spc="-2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(878),</a:t>
            </a:r>
            <a:r>
              <a:rPr sz="1000" spc="-35" dirty="0">
                <a:solidFill>
                  <a:srgbClr val="7E7E7E"/>
                </a:solidFill>
                <a:latin typeface="Arial"/>
                <a:cs typeface="Arial"/>
              </a:rPr>
              <a:t> </a:t>
            </a:r>
            <a:r>
              <a:rPr sz="1000" dirty="0">
                <a:solidFill>
                  <a:srgbClr val="7E7E7E"/>
                </a:solidFill>
                <a:latin typeface="Arial"/>
                <a:cs typeface="Arial"/>
              </a:rPr>
              <a:t>S16</a:t>
            </a:r>
            <a:r>
              <a:rPr sz="1000" spc="-15" dirty="0">
                <a:solidFill>
                  <a:srgbClr val="7E7E7E"/>
                </a:solidFill>
                <a:latin typeface="Arial"/>
                <a:cs typeface="Arial"/>
              </a:rPr>
              <a:t> </a:t>
            </a:r>
            <a:r>
              <a:rPr sz="1000" spc="-10" dirty="0">
                <a:solidFill>
                  <a:srgbClr val="7E7E7E"/>
                </a:solidFill>
                <a:latin typeface="Arial"/>
                <a:cs typeface="Arial"/>
              </a:rPr>
              <a:t>(896) </a:t>
            </a:r>
            <a:r>
              <a:rPr sz="1000" dirty="0">
                <a:solidFill>
                  <a:srgbClr val="7E7E7E"/>
                </a:solidFill>
                <a:latin typeface="Arial"/>
                <a:cs typeface="Arial"/>
              </a:rPr>
              <a:t>(Rapid</a:t>
            </a:r>
            <a:r>
              <a:rPr sz="1000" spc="-10" dirty="0">
                <a:solidFill>
                  <a:srgbClr val="7E7E7E"/>
                </a:solidFill>
                <a:latin typeface="Arial"/>
                <a:cs typeface="Arial"/>
              </a:rPr>
              <a:t> </a:t>
            </a:r>
            <a:r>
              <a:rPr sz="1000" dirty="0">
                <a:solidFill>
                  <a:srgbClr val="7E7E7E"/>
                </a:solidFill>
                <a:latin typeface="Arial"/>
                <a:cs typeface="Arial"/>
              </a:rPr>
              <a:t>response</a:t>
            </a:r>
            <a:r>
              <a:rPr sz="1000" spc="-40" dirty="0">
                <a:solidFill>
                  <a:srgbClr val="7E7E7E"/>
                </a:solidFill>
                <a:latin typeface="Arial"/>
                <a:cs typeface="Arial"/>
              </a:rPr>
              <a:t> </a:t>
            </a:r>
            <a:r>
              <a:rPr sz="1000" dirty="0">
                <a:solidFill>
                  <a:srgbClr val="7E7E7E"/>
                </a:solidFill>
                <a:latin typeface="Arial"/>
                <a:cs typeface="Arial"/>
              </a:rPr>
              <a:t>panel</a:t>
            </a:r>
            <a:r>
              <a:rPr sz="1000" spc="-20" dirty="0">
                <a:solidFill>
                  <a:srgbClr val="7E7E7E"/>
                </a:solidFill>
                <a:latin typeface="Arial"/>
                <a:cs typeface="Arial"/>
              </a:rPr>
              <a:t> </a:t>
            </a:r>
            <a:r>
              <a:rPr sz="1000" spc="-10" dirty="0">
                <a:solidFill>
                  <a:srgbClr val="7E7E7E"/>
                </a:solidFill>
                <a:latin typeface="Arial"/>
                <a:cs typeface="Arial"/>
              </a:rPr>
              <a:t>respondents</a:t>
            </a:r>
            <a:r>
              <a:rPr sz="1000" spc="-40" dirty="0">
                <a:solidFill>
                  <a:srgbClr val="7E7E7E"/>
                </a:solidFill>
                <a:latin typeface="Arial"/>
                <a:cs typeface="Arial"/>
              </a:rPr>
              <a:t> </a:t>
            </a:r>
            <a:r>
              <a:rPr sz="1000" dirty="0">
                <a:solidFill>
                  <a:srgbClr val="7E7E7E"/>
                </a:solidFill>
                <a:latin typeface="Arial"/>
                <a:cs typeface="Arial"/>
              </a:rPr>
              <a:t>who</a:t>
            </a:r>
            <a:r>
              <a:rPr sz="1000" spc="-5"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spc="-10" dirty="0">
                <a:solidFill>
                  <a:srgbClr val="7E7E7E"/>
                </a:solidFill>
                <a:latin typeface="Arial"/>
                <a:cs typeface="Arial"/>
              </a:rPr>
              <a:t>working)</a:t>
            </a:r>
            <a:endParaRPr sz="1000">
              <a:latin typeface="Arial"/>
              <a:cs typeface="Arial"/>
            </a:endParaRPr>
          </a:p>
        </p:txBody>
      </p:sp>
      <p:sp>
        <p:nvSpPr>
          <p:cNvPr id="76" name="object 7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33</a:t>
            </a:r>
            <a:endParaRPr sz="18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1798" rIns="0" bIns="0" rtlCol="0">
            <a:spAutoFit/>
          </a:bodyPr>
          <a:lstStyle/>
          <a:p>
            <a:pPr marL="135890">
              <a:lnSpc>
                <a:spcPts val="2055"/>
              </a:lnSpc>
              <a:spcBef>
                <a:spcPts val="100"/>
              </a:spcBef>
            </a:pPr>
            <a:r>
              <a:rPr dirty="0">
                <a:solidFill>
                  <a:srgbClr val="5C5B5A"/>
                </a:solidFill>
              </a:rPr>
              <a:t>Those</a:t>
            </a:r>
            <a:r>
              <a:rPr spc="-45" dirty="0">
                <a:solidFill>
                  <a:srgbClr val="5C5B5A"/>
                </a:solidFill>
              </a:rPr>
              <a:t> </a:t>
            </a:r>
            <a:r>
              <a:rPr dirty="0">
                <a:solidFill>
                  <a:srgbClr val="5C5B5A"/>
                </a:solidFill>
              </a:rPr>
              <a:t>reporting</a:t>
            </a:r>
            <a:r>
              <a:rPr spc="-20" dirty="0">
                <a:solidFill>
                  <a:srgbClr val="5C5B5A"/>
                </a:solidFill>
              </a:rPr>
              <a:t> </a:t>
            </a:r>
            <a:r>
              <a:rPr dirty="0">
                <a:solidFill>
                  <a:srgbClr val="5C5B5A"/>
                </a:solidFill>
              </a:rPr>
              <a:t>difficulty</a:t>
            </a:r>
            <a:r>
              <a:rPr spc="-30" dirty="0">
                <a:solidFill>
                  <a:srgbClr val="5C5B5A"/>
                </a:solidFill>
              </a:rPr>
              <a:t> </a:t>
            </a:r>
            <a:r>
              <a:rPr dirty="0">
                <a:solidFill>
                  <a:srgbClr val="5C5B5A"/>
                </a:solidFill>
              </a:rPr>
              <a:t>with</a:t>
            </a:r>
            <a:r>
              <a:rPr spc="-40" dirty="0">
                <a:solidFill>
                  <a:srgbClr val="5C5B5A"/>
                </a:solidFill>
              </a:rPr>
              <a:t> </a:t>
            </a:r>
            <a:r>
              <a:rPr dirty="0">
                <a:solidFill>
                  <a:srgbClr val="5C5B5A"/>
                </a:solidFill>
              </a:rPr>
              <a:t>job</a:t>
            </a:r>
            <a:r>
              <a:rPr spc="-35" dirty="0">
                <a:solidFill>
                  <a:srgbClr val="5C5B5A"/>
                </a:solidFill>
              </a:rPr>
              <a:t> </a:t>
            </a:r>
            <a:r>
              <a:rPr dirty="0">
                <a:solidFill>
                  <a:srgbClr val="5C5B5A"/>
                </a:solidFill>
              </a:rPr>
              <a:t>flexibility</a:t>
            </a:r>
            <a:r>
              <a:rPr spc="-30" dirty="0">
                <a:solidFill>
                  <a:srgbClr val="5C5B5A"/>
                </a:solidFill>
              </a:rPr>
              <a:t> </a:t>
            </a:r>
            <a:r>
              <a:rPr dirty="0">
                <a:solidFill>
                  <a:srgbClr val="5C5B5A"/>
                </a:solidFill>
              </a:rPr>
              <a:t>at</a:t>
            </a:r>
            <a:r>
              <a:rPr spc="-15" dirty="0">
                <a:solidFill>
                  <a:srgbClr val="5C5B5A"/>
                </a:solidFill>
              </a:rPr>
              <a:t> </a:t>
            </a:r>
            <a:r>
              <a:rPr dirty="0">
                <a:solidFill>
                  <a:srgbClr val="5C5B5A"/>
                </a:solidFill>
              </a:rPr>
              <a:t>a</a:t>
            </a:r>
            <a:r>
              <a:rPr spc="-20" dirty="0">
                <a:solidFill>
                  <a:srgbClr val="5C5B5A"/>
                </a:solidFill>
              </a:rPr>
              <a:t> </a:t>
            </a:r>
            <a:r>
              <a:rPr dirty="0">
                <a:solidFill>
                  <a:srgbClr val="5C5B5A"/>
                </a:solidFill>
              </a:rPr>
              <a:t>significantly</a:t>
            </a:r>
            <a:r>
              <a:rPr spc="-35" dirty="0">
                <a:solidFill>
                  <a:srgbClr val="5C5B5A"/>
                </a:solidFill>
              </a:rPr>
              <a:t> </a:t>
            </a:r>
            <a:r>
              <a:rPr dirty="0">
                <a:solidFill>
                  <a:srgbClr val="5C5B5A"/>
                </a:solidFill>
              </a:rPr>
              <a:t>higher</a:t>
            </a:r>
            <a:r>
              <a:rPr spc="-30" dirty="0">
                <a:solidFill>
                  <a:srgbClr val="5C5B5A"/>
                </a:solidFill>
              </a:rPr>
              <a:t> </a:t>
            </a:r>
            <a:r>
              <a:rPr dirty="0">
                <a:solidFill>
                  <a:srgbClr val="5C5B5A"/>
                </a:solidFill>
              </a:rPr>
              <a:t>rate</a:t>
            </a:r>
            <a:r>
              <a:rPr spc="-25" dirty="0">
                <a:solidFill>
                  <a:srgbClr val="5C5B5A"/>
                </a:solidFill>
              </a:rPr>
              <a:t> </a:t>
            </a:r>
            <a:r>
              <a:rPr dirty="0">
                <a:solidFill>
                  <a:srgbClr val="5C5B5A"/>
                </a:solidFill>
              </a:rPr>
              <a:t>include</a:t>
            </a:r>
            <a:r>
              <a:rPr spc="-25" dirty="0">
                <a:solidFill>
                  <a:srgbClr val="5C5B5A"/>
                </a:solidFill>
              </a:rPr>
              <a:t> </a:t>
            </a:r>
            <a:r>
              <a:rPr dirty="0">
                <a:solidFill>
                  <a:srgbClr val="5C5B5A"/>
                </a:solidFill>
              </a:rPr>
              <a:t>people</a:t>
            </a:r>
            <a:r>
              <a:rPr spc="-30" dirty="0">
                <a:solidFill>
                  <a:srgbClr val="5C5B5A"/>
                </a:solidFill>
              </a:rPr>
              <a:t> </a:t>
            </a:r>
            <a:r>
              <a:rPr dirty="0">
                <a:solidFill>
                  <a:srgbClr val="5C5B5A"/>
                </a:solidFill>
              </a:rPr>
              <a:t>in</a:t>
            </a:r>
            <a:r>
              <a:rPr spc="-15" dirty="0">
                <a:solidFill>
                  <a:srgbClr val="5C5B5A"/>
                </a:solidFill>
              </a:rPr>
              <a:t> </a:t>
            </a:r>
            <a:r>
              <a:rPr spc="-10" dirty="0">
                <a:solidFill>
                  <a:srgbClr val="5C5B5A"/>
                </a:solidFill>
              </a:rPr>
              <a:t>racially</a:t>
            </a:r>
          </a:p>
          <a:p>
            <a:pPr marL="135890">
              <a:lnSpc>
                <a:spcPts val="2055"/>
              </a:lnSpc>
            </a:pPr>
            <a:r>
              <a:rPr dirty="0">
                <a:solidFill>
                  <a:srgbClr val="5C5B5A"/>
                </a:solidFill>
              </a:rPr>
              <a:t>minoritised</a:t>
            </a:r>
            <a:r>
              <a:rPr spc="-25" dirty="0">
                <a:solidFill>
                  <a:srgbClr val="5C5B5A"/>
                </a:solidFill>
              </a:rPr>
              <a:t> </a:t>
            </a:r>
            <a:r>
              <a:rPr dirty="0">
                <a:solidFill>
                  <a:srgbClr val="5C5B5A"/>
                </a:solidFill>
              </a:rPr>
              <a:t>groups</a:t>
            </a:r>
            <a:r>
              <a:rPr spc="-40" dirty="0">
                <a:solidFill>
                  <a:srgbClr val="5C5B5A"/>
                </a:solidFill>
              </a:rPr>
              <a:t> </a:t>
            </a:r>
            <a:r>
              <a:rPr dirty="0">
                <a:solidFill>
                  <a:srgbClr val="5C5B5A"/>
                </a:solidFill>
              </a:rPr>
              <a:t>and</a:t>
            </a:r>
            <a:r>
              <a:rPr spc="-20" dirty="0">
                <a:solidFill>
                  <a:srgbClr val="5C5B5A"/>
                </a:solidFill>
              </a:rPr>
              <a:t> </a:t>
            </a:r>
            <a:r>
              <a:rPr dirty="0">
                <a:solidFill>
                  <a:srgbClr val="5C5B5A"/>
                </a:solidFill>
              </a:rPr>
              <a:t>those</a:t>
            </a:r>
            <a:r>
              <a:rPr spc="-35" dirty="0">
                <a:solidFill>
                  <a:srgbClr val="5C5B5A"/>
                </a:solidFill>
              </a:rPr>
              <a:t> </a:t>
            </a:r>
            <a:r>
              <a:rPr dirty="0">
                <a:solidFill>
                  <a:srgbClr val="5C5B5A"/>
                </a:solidFill>
              </a:rPr>
              <a:t>with</a:t>
            </a:r>
            <a:r>
              <a:rPr spc="-50" dirty="0">
                <a:solidFill>
                  <a:srgbClr val="5C5B5A"/>
                </a:solidFill>
              </a:rPr>
              <a:t> </a:t>
            </a:r>
            <a:r>
              <a:rPr dirty="0">
                <a:solidFill>
                  <a:srgbClr val="5C5B5A"/>
                </a:solidFill>
              </a:rPr>
              <a:t>a</a:t>
            </a:r>
            <a:r>
              <a:rPr spc="-25" dirty="0">
                <a:solidFill>
                  <a:srgbClr val="5C5B5A"/>
                </a:solidFill>
              </a:rPr>
              <a:t> </a:t>
            </a:r>
            <a:r>
              <a:rPr spc="-10" dirty="0">
                <a:solidFill>
                  <a:srgbClr val="5C5B5A"/>
                </a:solidFill>
              </a:rPr>
              <a:t>disability</a:t>
            </a:r>
          </a:p>
        </p:txBody>
      </p:sp>
      <p:sp>
        <p:nvSpPr>
          <p:cNvPr id="3" name="object 3"/>
          <p:cNvSpPr/>
          <p:nvPr/>
        </p:nvSpPr>
        <p:spPr>
          <a:xfrm>
            <a:off x="498805" y="1403858"/>
            <a:ext cx="5597525" cy="4654550"/>
          </a:xfrm>
          <a:custGeom>
            <a:avLst/>
            <a:gdLst/>
            <a:ahLst/>
            <a:cxnLst/>
            <a:rect l="l" t="t" r="r" b="b"/>
            <a:pathLst>
              <a:path w="5597525" h="4654550">
                <a:moveTo>
                  <a:pt x="5597144" y="0"/>
                </a:moveTo>
                <a:lnTo>
                  <a:pt x="0" y="0"/>
                </a:lnTo>
                <a:lnTo>
                  <a:pt x="0" y="4654042"/>
                </a:lnTo>
                <a:lnTo>
                  <a:pt x="5597144" y="4654042"/>
                </a:lnTo>
                <a:lnTo>
                  <a:pt x="5597144" y="0"/>
                </a:lnTo>
                <a:close/>
              </a:path>
            </a:pathLst>
          </a:custGeom>
          <a:solidFill>
            <a:srgbClr val="FFFFFF"/>
          </a:solidFill>
        </p:spPr>
        <p:txBody>
          <a:bodyPr wrap="square" lIns="0" tIns="0" rIns="0" bIns="0" rtlCol="0"/>
          <a:lstStyle/>
          <a:p>
            <a:endParaRPr/>
          </a:p>
        </p:txBody>
      </p:sp>
      <p:graphicFrame>
        <p:nvGraphicFramePr>
          <p:cNvPr id="4" name="object 4"/>
          <p:cNvGraphicFramePr>
            <a:graphicFrameLocks noGrp="1"/>
          </p:cNvGraphicFramePr>
          <p:nvPr/>
        </p:nvGraphicFramePr>
        <p:xfrm>
          <a:off x="494036" y="913657"/>
          <a:ext cx="11296015" cy="5139055"/>
        </p:xfrm>
        <a:graphic>
          <a:graphicData uri="http://schemas.openxmlformats.org/drawingml/2006/table">
            <a:tbl>
              <a:tblPr firstRow="1" bandRow="1">
                <a:tableStyleId>{2D5ABB26-0587-4C30-8999-92F81FD0307C}</a:tableStyleId>
              </a:tblPr>
              <a:tblGrid>
                <a:gridCol w="5596890">
                  <a:extLst>
                    <a:ext uri="{9D8B030D-6E8A-4147-A177-3AD203B41FA5}">
                      <a16:colId xmlns:a16="http://schemas.microsoft.com/office/drawing/2014/main" val="20000"/>
                    </a:ext>
                  </a:extLst>
                </a:gridCol>
                <a:gridCol w="5699125">
                  <a:extLst>
                    <a:ext uri="{9D8B030D-6E8A-4147-A177-3AD203B41FA5}">
                      <a16:colId xmlns:a16="http://schemas.microsoft.com/office/drawing/2014/main" val="20001"/>
                    </a:ext>
                  </a:extLst>
                </a:gridCol>
              </a:tblGrid>
              <a:tr h="485140">
                <a:tc>
                  <a:txBody>
                    <a:bodyPr/>
                    <a:lstStyle/>
                    <a:p>
                      <a:pPr marL="129539" marR="91440" indent="-36830">
                        <a:lnSpc>
                          <a:spcPts val="1300"/>
                        </a:lnSpc>
                        <a:spcBef>
                          <a:spcPts val="740"/>
                        </a:spcBef>
                      </a:pPr>
                      <a:r>
                        <a:rPr sz="1200" b="1" dirty="0">
                          <a:solidFill>
                            <a:srgbClr val="5C5B5A"/>
                          </a:solidFill>
                          <a:latin typeface="Arial"/>
                          <a:cs typeface="Arial"/>
                        </a:rPr>
                        <a:t>%</a:t>
                      </a:r>
                      <a:r>
                        <a:rPr sz="1200" b="1" spc="-10" dirty="0">
                          <a:solidFill>
                            <a:srgbClr val="5C5B5A"/>
                          </a:solidFill>
                          <a:latin typeface="Arial"/>
                          <a:cs typeface="Arial"/>
                        </a:rPr>
                        <a:t> </a:t>
                      </a:r>
                      <a:r>
                        <a:rPr sz="1200" b="1" dirty="0">
                          <a:solidFill>
                            <a:srgbClr val="5C5B5A"/>
                          </a:solidFill>
                          <a:latin typeface="Arial"/>
                          <a:cs typeface="Arial"/>
                        </a:rPr>
                        <a:t>who</a:t>
                      </a:r>
                      <a:r>
                        <a:rPr sz="1200" b="1" spc="-25" dirty="0">
                          <a:solidFill>
                            <a:srgbClr val="5C5B5A"/>
                          </a:solidFill>
                          <a:latin typeface="Arial"/>
                          <a:cs typeface="Arial"/>
                        </a:rPr>
                        <a:t> </a:t>
                      </a:r>
                      <a:r>
                        <a:rPr sz="1200" b="1" dirty="0">
                          <a:solidFill>
                            <a:srgbClr val="5C5B5A"/>
                          </a:solidFill>
                          <a:latin typeface="Arial"/>
                          <a:cs typeface="Arial"/>
                        </a:rPr>
                        <a:t>are</a:t>
                      </a:r>
                      <a:r>
                        <a:rPr sz="1200" b="1" spc="-30" dirty="0">
                          <a:solidFill>
                            <a:srgbClr val="5C5B5A"/>
                          </a:solidFill>
                          <a:latin typeface="Arial"/>
                          <a:cs typeface="Arial"/>
                        </a:rPr>
                        <a:t> </a:t>
                      </a:r>
                      <a:r>
                        <a:rPr sz="1200" b="1" spc="-10" dirty="0">
                          <a:solidFill>
                            <a:srgbClr val="5C5B5A"/>
                          </a:solidFill>
                          <a:latin typeface="Arial"/>
                          <a:cs typeface="Arial"/>
                        </a:rPr>
                        <a:t>significantly</a:t>
                      </a:r>
                      <a:r>
                        <a:rPr sz="1200" b="1" spc="-15" dirty="0">
                          <a:solidFill>
                            <a:srgbClr val="5C5B5A"/>
                          </a:solidFill>
                          <a:latin typeface="Arial"/>
                          <a:cs typeface="Arial"/>
                        </a:rPr>
                        <a:t> </a:t>
                      </a:r>
                      <a:r>
                        <a:rPr sz="1200" b="1" dirty="0">
                          <a:solidFill>
                            <a:srgbClr val="5C5B5A"/>
                          </a:solidFill>
                          <a:latin typeface="Arial"/>
                          <a:cs typeface="Arial"/>
                        </a:rPr>
                        <a:t>more</a:t>
                      </a:r>
                      <a:r>
                        <a:rPr sz="1200" b="1" spc="-15" dirty="0">
                          <a:solidFill>
                            <a:srgbClr val="5C5B5A"/>
                          </a:solidFill>
                          <a:latin typeface="Arial"/>
                          <a:cs typeface="Arial"/>
                        </a:rPr>
                        <a:t> </a:t>
                      </a:r>
                      <a:r>
                        <a:rPr sz="1200" b="1" dirty="0">
                          <a:solidFill>
                            <a:srgbClr val="5C5B5A"/>
                          </a:solidFill>
                          <a:latin typeface="Arial"/>
                          <a:cs typeface="Arial"/>
                        </a:rPr>
                        <a:t>likely</a:t>
                      </a:r>
                      <a:r>
                        <a:rPr sz="1200" b="1" spc="-30"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find</a:t>
                      </a:r>
                      <a:r>
                        <a:rPr sz="1200" b="1" spc="10" dirty="0">
                          <a:solidFill>
                            <a:srgbClr val="5C5B5A"/>
                          </a:solidFill>
                          <a:latin typeface="Arial"/>
                          <a:cs typeface="Arial"/>
                        </a:rPr>
                        <a:t> </a:t>
                      </a:r>
                      <a:r>
                        <a:rPr sz="1200" b="1" dirty="0">
                          <a:solidFill>
                            <a:srgbClr val="5C5B5A"/>
                          </a:solidFill>
                          <a:latin typeface="Arial"/>
                          <a:cs typeface="Arial"/>
                        </a:rPr>
                        <a:t>it</a:t>
                      </a:r>
                      <a:r>
                        <a:rPr sz="1200" b="1" spc="-10" dirty="0">
                          <a:solidFill>
                            <a:srgbClr val="5C5B5A"/>
                          </a:solidFill>
                          <a:latin typeface="Arial"/>
                          <a:cs typeface="Arial"/>
                        </a:rPr>
                        <a:t> </a:t>
                      </a:r>
                      <a:r>
                        <a:rPr sz="1200" b="1" dirty="0">
                          <a:solidFill>
                            <a:srgbClr val="5C5B5A"/>
                          </a:solidFill>
                          <a:latin typeface="Arial"/>
                          <a:cs typeface="Arial"/>
                        </a:rPr>
                        <a:t>difficult</a:t>
                      </a:r>
                      <a:r>
                        <a:rPr sz="1200" b="1" spc="10"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take</a:t>
                      </a:r>
                      <a:r>
                        <a:rPr sz="1200" b="1" spc="-30" dirty="0">
                          <a:solidFill>
                            <a:srgbClr val="5C5B5A"/>
                          </a:solidFill>
                          <a:latin typeface="Arial"/>
                          <a:cs typeface="Arial"/>
                        </a:rPr>
                        <a:t> </a:t>
                      </a:r>
                      <a:r>
                        <a:rPr sz="1200" b="1" dirty="0">
                          <a:solidFill>
                            <a:srgbClr val="5C5B5A"/>
                          </a:solidFill>
                          <a:latin typeface="Arial"/>
                          <a:cs typeface="Arial"/>
                        </a:rPr>
                        <a:t>an</a:t>
                      </a:r>
                      <a:r>
                        <a:rPr sz="1200" b="1" spc="-10" dirty="0">
                          <a:solidFill>
                            <a:srgbClr val="5C5B5A"/>
                          </a:solidFill>
                          <a:latin typeface="Arial"/>
                          <a:cs typeface="Arial"/>
                        </a:rPr>
                        <a:t> </a:t>
                      </a:r>
                      <a:r>
                        <a:rPr sz="1200" b="1" dirty="0">
                          <a:solidFill>
                            <a:srgbClr val="5C5B5A"/>
                          </a:solidFill>
                          <a:latin typeface="Arial"/>
                          <a:cs typeface="Arial"/>
                        </a:rPr>
                        <a:t>hour or</a:t>
                      </a:r>
                      <a:r>
                        <a:rPr sz="1200" b="1" spc="-10" dirty="0">
                          <a:solidFill>
                            <a:srgbClr val="5C5B5A"/>
                          </a:solidFill>
                          <a:latin typeface="Arial"/>
                          <a:cs typeface="Arial"/>
                        </a:rPr>
                        <a:t> </a:t>
                      </a:r>
                      <a:r>
                        <a:rPr sz="1200" b="1" spc="-25" dirty="0">
                          <a:solidFill>
                            <a:srgbClr val="5C5B5A"/>
                          </a:solidFill>
                          <a:latin typeface="Arial"/>
                          <a:cs typeface="Arial"/>
                        </a:rPr>
                        <a:t>two </a:t>
                      </a:r>
                      <a:r>
                        <a:rPr sz="1200" b="1" dirty="0">
                          <a:solidFill>
                            <a:srgbClr val="5C5B5A"/>
                          </a:solidFill>
                          <a:latin typeface="Arial"/>
                          <a:cs typeface="Arial"/>
                        </a:rPr>
                        <a:t>off</a:t>
                      </a:r>
                      <a:r>
                        <a:rPr sz="1200" b="1" spc="-15" dirty="0">
                          <a:solidFill>
                            <a:srgbClr val="5C5B5A"/>
                          </a:solidFill>
                          <a:latin typeface="Arial"/>
                          <a:cs typeface="Arial"/>
                        </a:rPr>
                        <a:t> </a:t>
                      </a:r>
                      <a:r>
                        <a:rPr sz="1200" b="1" dirty="0">
                          <a:solidFill>
                            <a:srgbClr val="5C5B5A"/>
                          </a:solidFill>
                          <a:latin typeface="Arial"/>
                          <a:cs typeface="Arial"/>
                        </a:rPr>
                        <a:t>during</a:t>
                      </a:r>
                      <a:r>
                        <a:rPr sz="1200" b="1" spc="5" dirty="0">
                          <a:solidFill>
                            <a:srgbClr val="5C5B5A"/>
                          </a:solidFill>
                          <a:latin typeface="Arial"/>
                          <a:cs typeface="Arial"/>
                        </a:rPr>
                        <a:t> </a:t>
                      </a:r>
                      <a:r>
                        <a:rPr sz="1200" b="1" dirty="0">
                          <a:solidFill>
                            <a:srgbClr val="5C5B5A"/>
                          </a:solidFill>
                          <a:latin typeface="Arial"/>
                          <a:cs typeface="Arial"/>
                        </a:rPr>
                        <a:t>work</a:t>
                      </a:r>
                      <a:r>
                        <a:rPr sz="1200" b="1" spc="-45" dirty="0">
                          <a:solidFill>
                            <a:srgbClr val="5C5B5A"/>
                          </a:solidFill>
                          <a:latin typeface="Arial"/>
                          <a:cs typeface="Arial"/>
                        </a:rPr>
                        <a:t> </a:t>
                      </a:r>
                      <a:r>
                        <a:rPr sz="1200" b="1" dirty="0">
                          <a:solidFill>
                            <a:srgbClr val="5C5B5A"/>
                          </a:solidFill>
                          <a:latin typeface="Arial"/>
                          <a:cs typeface="Arial"/>
                        </a:rPr>
                        <a:t>hours compared</a:t>
                      </a:r>
                      <a:r>
                        <a:rPr sz="1200" b="1" spc="-40" dirty="0">
                          <a:solidFill>
                            <a:srgbClr val="5C5B5A"/>
                          </a:solidFill>
                          <a:latin typeface="Arial"/>
                          <a:cs typeface="Arial"/>
                        </a:rPr>
                        <a:t> </a:t>
                      </a:r>
                      <a:r>
                        <a:rPr sz="1200" b="1" dirty="0">
                          <a:solidFill>
                            <a:srgbClr val="5C5B5A"/>
                          </a:solidFill>
                          <a:latin typeface="Arial"/>
                          <a:cs typeface="Arial"/>
                        </a:rPr>
                        <a:t>to</a:t>
                      </a:r>
                      <a:r>
                        <a:rPr sz="1200" b="1" spc="-10" dirty="0">
                          <a:solidFill>
                            <a:srgbClr val="5C5B5A"/>
                          </a:solidFill>
                          <a:latin typeface="Arial"/>
                          <a:cs typeface="Arial"/>
                        </a:rPr>
                        <a:t> </a:t>
                      </a:r>
                      <a:r>
                        <a:rPr sz="1200" b="1" dirty="0">
                          <a:solidFill>
                            <a:srgbClr val="5C5B5A"/>
                          </a:solidFill>
                          <a:latin typeface="Arial"/>
                          <a:cs typeface="Arial"/>
                        </a:rPr>
                        <a:t>the</a:t>
                      </a:r>
                      <a:r>
                        <a:rPr sz="1200" b="1" spc="-20" dirty="0">
                          <a:solidFill>
                            <a:srgbClr val="5C5B5A"/>
                          </a:solidFill>
                          <a:latin typeface="Arial"/>
                          <a:cs typeface="Arial"/>
                        </a:rPr>
                        <a:t> </a:t>
                      </a:r>
                      <a:r>
                        <a:rPr sz="1200" b="1" dirty="0">
                          <a:solidFill>
                            <a:srgbClr val="5C5B5A"/>
                          </a:solidFill>
                          <a:latin typeface="Arial"/>
                          <a:cs typeface="Arial"/>
                        </a:rPr>
                        <a:t>merged</a:t>
                      </a:r>
                      <a:r>
                        <a:rPr sz="1200" b="1" spc="-40" dirty="0">
                          <a:solidFill>
                            <a:srgbClr val="5C5B5A"/>
                          </a:solidFill>
                          <a:latin typeface="Arial"/>
                          <a:cs typeface="Arial"/>
                        </a:rPr>
                        <a:t> </a:t>
                      </a:r>
                      <a:r>
                        <a:rPr sz="1200" b="1" spc="-10" dirty="0">
                          <a:solidFill>
                            <a:srgbClr val="5C5B5A"/>
                          </a:solidFill>
                          <a:latin typeface="Arial"/>
                          <a:cs typeface="Arial"/>
                        </a:rPr>
                        <a:t>S15-</a:t>
                      </a:r>
                      <a:r>
                        <a:rPr sz="1200" b="1" dirty="0">
                          <a:solidFill>
                            <a:srgbClr val="5C5B5A"/>
                          </a:solidFill>
                          <a:latin typeface="Arial"/>
                          <a:cs typeface="Arial"/>
                        </a:rPr>
                        <a:t>16</a:t>
                      </a:r>
                      <a:r>
                        <a:rPr sz="1200" b="1" spc="-45" dirty="0">
                          <a:solidFill>
                            <a:srgbClr val="5C5B5A"/>
                          </a:solidFill>
                          <a:latin typeface="Arial"/>
                          <a:cs typeface="Arial"/>
                        </a:rPr>
                        <a:t> </a:t>
                      </a:r>
                      <a:r>
                        <a:rPr sz="1200" b="1" dirty="0">
                          <a:solidFill>
                            <a:srgbClr val="5C5B5A"/>
                          </a:solidFill>
                          <a:latin typeface="Arial"/>
                          <a:cs typeface="Arial"/>
                        </a:rPr>
                        <a:t>GM</a:t>
                      </a:r>
                      <a:r>
                        <a:rPr sz="1200" b="1" spc="-5" dirty="0">
                          <a:solidFill>
                            <a:srgbClr val="5C5B5A"/>
                          </a:solidFill>
                          <a:latin typeface="Arial"/>
                          <a:cs typeface="Arial"/>
                        </a:rPr>
                        <a:t> </a:t>
                      </a:r>
                      <a:r>
                        <a:rPr sz="1200" b="1" dirty="0">
                          <a:solidFill>
                            <a:srgbClr val="5C5B5A"/>
                          </a:solidFill>
                          <a:latin typeface="Arial"/>
                          <a:cs typeface="Arial"/>
                        </a:rPr>
                        <a:t>average</a:t>
                      </a:r>
                      <a:r>
                        <a:rPr sz="1200" b="1" spc="-35" dirty="0">
                          <a:solidFill>
                            <a:srgbClr val="5C5B5A"/>
                          </a:solidFill>
                          <a:latin typeface="Arial"/>
                          <a:cs typeface="Arial"/>
                        </a:rPr>
                        <a:t> </a:t>
                      </a:r>
                      <a:r>
                        <a:rPr sz="1200" b="1" spc="-10" dirty="0">
                          <a:solidFill>
                            <a:srgbClr val="5C5B5A"/>
                          </a:solidFill>
                          <a:latin typeface="Arial"/>
                          <a:cs typeface="Arial"/>
                        </a:rPr>
                        <a:t>(34%):</a:t>
                      </a:r>
                      <a:endParaRPr sz="1200">
                        <a:latin typeface="Arial"/>
                        <a:cs typeface="Arial"/>
                      </a:endParaRPr>
                    </a:p>
                  </a:txBody>
                  <a:tcPr marL="0" marR="0" marT="93980"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solidFill>
                      <a:srgbClr val="5C5B5A">
                        <a:alpha val="21174"/>
                      </a:srgbClr>
                    </a:solidFill>
                  </a:tcPr>
                </a:tc>
                <a:tc>
                  <a:txBody>
                    <a:bodyPr/>
                    <a:lstStyle/>
                    <a:p>
                      <a:pPr algn="ctr">
                        <a:lnSpc>
                          <a:spcPts val="1370"/>
                        </a:lnSpc>
                        <a:spcBef>
                          <a:spcPts val="450"/>
                        </a:spcBef>
                      </a:pPr>
                      <a:r>
                        <a:rPr sz="1200" b="1" dirty="0">
                          <a:solidFill>
                            <a:srgbClr val="5C5B5A"/>
                          </a:solidFill>
                          <a:latin typeface="Arial"/>
                          <a:cs typeface="Arial"/>
                        </a:rPr>
                        <a:t>%</a:t>
                      </a:r>
                      <a:r>
                        <a:rPr sz="1200" b="1" spc="-10" dirty="0">
                          <a:solidFill>
                            <a:srgbClr val="5C5B5A"/>
                          </a:solidFill>
                          <a:latin typeface="Arial"/>
                          <a:cs typeface="Arial"/>
                        </a:rPr>
                        <a:t> </a:t>
                      </a:r>
                      <a:r>
                        <a:rPr sz="1200" b="1" dirty="0">
                          <a:solidFill>
                            <a:srgbClr val="5C5B5A"/>
                          </a:solidFill>
                          <a:latin typeface="Arial"/>
                          <a:cs typeface="Arial"/>
                        </a:rPr>
                        <a:t>who</a:t>
                      </a:r>
                      <a:r>
                        <a:rPr sz="1200" b="1" spc="-25" dirty="0">
                          <a:solidFill>
                            <a:srgbClr val="5C5B5A"/>
                          </a:solidFill>
                          <a:latin typeface="Arial"/>
                          <a:cs typeface="Arial"/>
                        </a:rPr>
                        <a:t> </a:t>
                      </a:r>
                      <a:r>
                        <a:rPr sz="1200" b="1" dirty="0">
                          <a:solidFill>
                            <a:srgbClr val="5C5B5A"/>
                          </a:solidFill>
                          <a:latin typeface="Arial"/>
                          <a:cs typeface="Arial"/>
                        </a:rPr>
                        <a:t>are</a:t>
                      </a:r>
                      <a:r>
                        <a:rPr sz="1200" b="1" spc="-30" dirty="0">
                          <a:solidFill>
                            <a:srgbClr val="5C5B5A"/>
                          </a:solidFill>
                          <a:latin typeface="Arial"/>
                          <a:cs typeface="Arial"/>
                        </a:rPr>
                        <a:t> </a:t>
                      </a:r>
                      <a:r>
                        <a:rPr sz="1200" b="1" spc="-10" dirty="0">
                          <a:solidFill>
                            <a:srgbClr val="5C5B5A"/>
                          </a:solidFill>
                          <a:latin typeface="Arial"/>
                          <a:cs typeface="Arial"/>
                        </a:rPr>
                        <a:t>significantly </a:t>
                      </a:r>
                      <a:r>
                        <a:rPr sz="1200" b="1" dirty="0">
                          <a:solidFill>
                            <a:srgbClr val="5C5B5A"/>
                          </a:solidFill>
                          <a:latin typeface="Arial"/>
                          <a:cs typeface="Arial"/>
                        </a:rPr>
                        <a:t>more</a:t>
                      </a:r>
                      <a:r>
                        <a:rPr sz="1200" b="1" spc="-15" dirty="0">
                          <a:solidFill>
                            <a:srgbClr val="5C5B5A"/>
                          </a:solidFill>
                          <a:latin typeface="Arial"/>
                          <a:cs typeface="Arial"/>
                        </a:rPr>
                        <a:t> </a:t>
                      </a:r>
                      <a:r>
                        <a:rPr sz="1200" b="1" dirty="0">
                          <a:solidFill>
                            <a:srgbClr val="5C5B5A"/>
                          </a:solidFill>
                          <a:latin typeface="Arial"/>
                          <a:cs typeface="Arial"/>
                        </a:rPr>
                        <a:t>likely</a:t>
                      </a:r>
                      <a:r>
                        <a:rPr sz="1200" b="1" spc="-30" dirty="0">
                          <a:solidFill>
                            <a:srgbClr val="5C5B5A"/>
                          </a:solidFill>
                          <a:latin typeface="Arial"/>
                          <a:cs typeface="Arial"/>
                        </a:rPr>
                        <a:t> </a:t>
                      </a:r>
                      <a:r>
                        <a:rPr sz="1200" b="1" dirty="0">
                          <a:solidFill>
                            <a:srgbClr val="5C5B5A"/>
                          </a:solidFill>
                          <a:latin typeface="Arial"/>
                          <a:cs typeface="Arial"/>
                        </a:rPr>
                        <a:t>to find</a:t>
                      </a:r>
                      <a:r>
                        <a:rPr sz="1200" b="1" spc="10" dirty="0">
                          <a:solidFill>
                            <a:srgbClr val="5C5B5A"/>
                          </a:solidFill>
                          <a:latin typeface="Arial"/>
                          <a:cs typeface="Arial"/>
                        </a:rPr>
                        <a:t> </a:t>
                      </a:r>
                      <a:r>
                        <a:rPr sz="1200" b="1" dirty="0">
                          <a:solidFill>
                            <a:srgbClr val="5C5B5A"/>
                          </a:solidFill>
                          <a:latin typeface="Arial"/>
                          <a:cs typeface="Arial"/>
                        </a:rPr>
                        <a:t>it</a:t>
                      </a:r>
                      <a:r>
                        <a:rPr sz="1200" b="1" spc="-10" dirty="0">
                          <a:solidFill>
                            <a:srgbClr val="5C5B5A"/>
                          </a:solidFill>
                          <a:latin typeface="Arial"/>
                          <a:cs typeface="Arial"/>
                        </a:rPr>
                        <a:t> </a:t>
                      </a:r>
                      <a:r>
                        <a:rPr sz="1200" b="1" dirty="0">
                          <a:solidFill>
                            <a:srgbClr val="5C5B5A"/>
                          </a:solidFill>
                          <a:latin typeface="Arial"/>
                          <a:cs typeface="Arial"/>
                        </a:rPr>
                        <a:t>difficult</a:t>
                      </a:r>
                      <a:r>
                        <a:rPr sz="1200" b="1" spc="10"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ask</a:t>
                      </a:r>
                      <a:r>
                        <a:rPr sz="1200" b="1" spc="-25"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vary</a:t>
                      </a:r>
                      <a:r>
                        <a:rPr sz="1200" b="1" spc="-15" dirty="0">
                          <a:solidFill>
                            <a:srgbClr val="5C5B5A"/>
                          </a:solidFill>
                          <a:latin typeface="Arial"/>
                          <a:cs typeface="Arial"/>
                        </a:rPr>
                        <a:t> </a:t>
                      </a:r>
                      <a:r>
                        <a:rPr sz="1200" b="1" spc="-10" dirty="0">
                          <a:solidFill>
                            <a:srgbClr val="5C5B5A"/>
                          </a:solidFill>
                          <a:latin typeface="Arial"/>
                          <a:cs typeface="Arial"/>
                        </a:rPr>
                        <a:t>their</a:t>
                      </a:r>
                      <a:endParaRPr sz="1200">
                        <a:latin typeface="Arial"/>
                        <a:cs typeface="Arial"/>
                      </a:endParaRPr>
                    </a:p>
                    <a:p>
                      <a:pPr algn="ctr">
                        <a:lnSpc>
                          <a:spcPts val="1370"/>
                        </a:lnSpc>
                      </a:pPr>
                      <a:r>
                        <a:rPr sz="1200" b="1" dirty="0">
                          <a:solidFill>
                            <a:srgbClr val="5C5B5A"/>
                          </a:solidFill>
                          <a:latin typeface="Arial"/>
                          <a:cs typeface="Arial"/>
                        </a:rPr>
                        <a:t>working</a:t>
                      </a:r>
                      <a:r>
                        <a:rPr sz="1200" b="1" spc="-45" dirty="0">
                          <a:solidFill>
                            <a:srgbClr val="5C5B5A"/>
                          </a:solidFill>
                          <a:latin typeface="Arial"/>
                          <a:cs typeface="Arial"/>
                        </a:rPr>
                        <a:t> </a:t>
                      </a:r>
                      <a:r>
                        <a:rPr sz="1200" b="1" dirty="0">
                          <a:solidFill>
                            <a:srgbClr val="5C5B5A"/>
                          </a:solidFill>
                          <a:latin typeface="Arial"/>
                          <a:cs typeface="Arial"/>
                        </a:rPr>
                        <a:t>hours</a:t>
                      </a:r>
                      <a:r>
                        <a:rPr sz="1200" b="1" spc="-10" dirty="0">
                          <a:solidFill>
                            <a:srgbClr val="5C5B5A"/>
                          </a:solidFill>
                          <a:latin typeface="Arial"/>
                          <a:cs typeface="Arial"/>
                        </a:rPr>
                        <a:t> </a:t>
                      </a:r>
                      <a:r>
                        <a:rPr sz="1200" b="1" dirty="0">
                          <a:solidFill>
                            <a:srgbClr val="5C5B5A"/>
                          </a:solidFill>
                          <a:latin typeface="Arial"/>
                          <a:cs typeface="Arial"/>
                        </a:rPr>
                        <a:t>compared</a:t>
                      </a:r>
                      <a:r>
                        <a:rPr sz="1200" b="1" spc="-40" dirty="0">
                          <a:solidFill>
                            <a:srgbClr val="5C5B5A"/>
                          </a:solidFill>
                          <a:latin typeface="Arial"/>
                          <a:cs typeface="Arial"/>
                        </a:rPr>
                        <a:t> </a:t>
                      </a:r>
                      <a:r>
                        <a:rPr sz="1200" b="1" dirty="0">
                          <a:solidFill>
                            <a:srgbClr val="5C5B5A"/>
                          </a:solidFill>
                          <a:latin typeface="Arial"/>
                          <a:cs typeface="Arial"/>
                        </a:rPr>
                        <a:t>to</a:t>
                      </a:r>
                      <a:r>
                        <a:rPr sz="1200" b="1" spc="-10" dirty="0">
                          <a:solidFill>
                            <a:srgbClr val="5C5B5A"/>
                          </a:solidFill>
                          <a:latin typeface="Arial"/>
                          <a:cs typeface="Arial"/>
                        </a:rPr>
                        <a:t> </a:t>
                      </a:r>
                      <a:r>
                        <a:rPr sz="1200" b="1" dirty="0">
                          <a:solidFill>
                            <a:srgbClr val="5C5B5A"/>
                          </a:solidFill>
                          <a:latin typeface="Arial"/>
                          <a:cs typeface="Arial"/>
                        </a:rPr>
                        <a:t>the</a:t>
                      </a:r>
                      <a:r>
                        <a:rPr sz="1200" b="1" spc="-20" dirty="0">
                          <a:solidFill>
                            <a:srgbClr val="5C5B5A"/>
                          </a:solidFill>
                          <a:latin typeface="Arial"/>
                          <a:cs typeface="Arial"/>
                        </a:rPr>
                        <a:t> </a:t>
                      </a:r>
                      <a:r>
                        <a:rPr sz="1200" b="1" dirty="0">
                          <a:solidFill>
                            <a:srgbClr val="5C5B5A"/>
                          </a:solidFill>
                          <a:latin typeface="Arial"/>
                          <a:cs typeface="Arial"/>
                        </a:rPr>
                        <a:t>merged</a:t>
                      </a:r>
                      <a:r>
                        <a:rPr sz="1200" b="1" spc="-35" dirty="0">
                          <a:solidFill>
                            <a:srgbClr val="5C5B5A"/>
                          </a:solidFill>
                          <a:latin typeface="Arial"/>
                          <a:cs typeface="Arial"/>
                        </a:rPr>
                        <a:t> </a:t>
                      </a:r>
                      <a:r>
                        <a:rPr sz="1200" b="1" dirty="0">
                          <a:solidFill>
                            <a:srgbClr val="5C5B5A"/>
                          </a:solidFill>
                          <a:latin typeface="Arial"/>
                          <a:cs typeface="Arial"/>
                        </a:rPr>
                        <a:t>S15-16</a:t>
                      </a:r>
                      <a:r>
                        <a:rPr sz="1200" b="1" spc="-20" dirty="0">
                          <a:solidFill>
                            <a:srgbClr val="5C5B5A"/>
                          </a:solidFill>
                          <a:latin typeface="Arial"/>
                          <a:cs typeface="Arial"/>
                        </a:rPr>
                        <a:t> </a:t>
                      </a:r>
                      <a:r>
                        <a:rPr sz="1200" b="1" dirty="0">
                          <a:solidFill>
                            <a:srgbClr val="5C5B5A"/>
                          </a:solidFill>
                          <a:latin typeface="Arial"/>
                          <a:cs typeface="Arial"/>
                        </a:rPr>
                        <a:t>GM</a:t>
                      </a:r>
                      <a:r>
                        <a:rPr sz="1200" b="1" spc="-45" dirty="0">
                          <a:solidFill>
                            <a:srgbClr val="5C5B5A"/>
                          </a:solidFill>
                          <a:latin typeface="Arial"/>
                          <a:cs typeface="Arial"/>
                        </a:rPr>
                        <a:t> </a:t>
                      </a:r>
                      <a:r>
                        <a:rPr sz="1200" b="1" dirty="0">
                          <a:solidFill>
                            <a:srgbClr val="5C5B5A"/>
                          </a:solidFill>
                          <a:latin typeface="Arial"/>
                          <a:cs typeface="Arial"/>
                        </a:rPr>
                        <a:t>average</a:t>
                      </a:r>
                      <a:r>
                        <a:rPr sz="1200" b="1" spc="-35" dirty="0">
                          <a:solidFill>
                            <a:srgbClr val="5C5B5A"/>
                          </a:solidFill>
                          <a:latin typeface="Arial"/>
                          <a:cs typeface="Arial"/>
                        </a:rPr>
                        <a:t> </a:t>
                      </a:r>
                      <a:r>
                        <a:rPr sz="1200" b="1" spc="-10" dirty="0">
                          <a:solidFill>
                            <a:srgbClr val="5C5B5A"/>
                          </a:solidFill>
                          <a:latin typeface="Arial"/>
                          <a:cs typeface="Arial"/>
                        </a:rPr>
                        <a:t>(42%):</a:t>
                      </a:r>
                      <a:endParaRPr sz="1200">
                        <a:latin typeface="Arial"/>
                        <a:cs typeface="Arial"/>
                      </a:endParaRPr>
                    </a:p>
                  </a:txBody>
                  <a:tcPr marL="0" marR="0" marT="57150" marB="0">
                    <a:lnL w="9525">
                      <a:solidFill>
                        <a:srgbClr val="5C5B5A"/>
                      </a:solidFill>
                      <a:prstDash val="solid"/>
                    </a:lnL>
                    <a:lnR w="9525">
                      <a:solidFill>
                        <a:srgbClr val="5C5B5A"/>
                      </a:solidFill>
                      <a:prstDash val="solid"/>
                    </a:lnR>
                    <a:lnT w="9525">
                      <a:solidFill>
                        <a:srgbClr val="5C5B5A"/>
                      </a:solidFill>
                      <a:prstDash val="solid"/>
                    </a:lnT>
                    <a:lnB w="19050">
                      <a:solidFill>
                        <a:srgbClr val="5C5B5A"/>
                      </a:solidFill>
                      <a:prstDash val="solid"/>
                    </a:lnB>
                    <a:solidFill>
                      <a:srgbClr val="5C5B5A">
                        <a:alpha val="21174"/>
                      </a:srgbClr>
                    </a:solidFill>
                  </a:tcPr>
                </a:tc>
                <a:extLst>
                  <a:ext uri="{0D108BD9-81ED-4DB2-BD59-A6C34878D82A}">
                    <a16:rowId xmlns:a16="http://schemas.microsoft.com/office/drawing/2014/main" val="10000"/>
                  </a:ext>
                </a:extLst>
              </a:tr>
              <a:tr h="4653915">
                <a:tc>
                  <a:txBody>
                    <a:bodyPr/>
                    <a:lstStyle/>
                    <a:p>
                      <a:pPr marL="89535">
                        <a:lnSpc>
                          <a:spcPct val="100000"/>
                        </a:lnSpc>
                        <a:spcBef>
                          <a:spcPts val="675"/>
                        </a:spcBef>
                      </a:pPr>
                      <a:r>
                        <a:rPr sz="1100" b="1" spc="-10" dirty="0">
                          <a:solidFill>
                            <a:srgbClr val="5C5B5A"/>
                          </a:solidFill>
                          <a:latin typeface="Arial"/>
                          <a:cs typeface="Arial"/>
                        </a:rPr>
                        <a:t>Demographics:</a:t>
                      </a:r>
                      <a:endParaRPr sz="1100">
                        <a:latin typeface="Arial"/>
                        <a:cs typeface="Arial"/>
                      </a:endParaRPr>
                    </a:p>
                    <a:p>
                      <a:pPr marL="318135" indent="-228600">
                        <a:lnSpc>
                          <a:spcPct val="100000"/>
                        </a:lnSpc>
                        <a:spcBef>
                          <a:spcPts val="400"/>
                        </a:spcBef>
                        <a:buChar char="•"/>
                        <a:tabLst>
                          <a:tab pos="318135" algn="l"/>
                        </a:tabLst>
                      </a:pP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who</a:t>
                      </a:r>
                      <a:r>
                        <a:rPr sz="1050" spc="-25" dirty="0">
                          <a:solidFill>
                            <a:srgbClr val="5C5B5A"/>
                          </a:solidFill>
                          <a:latin typeface="Arial"/>
                          <a:cs typeface="Arial"/>
                        </a:rPr>
                        <a:t> </a:t>
                      </a:r>
                      <a:r>
                        <a:rPr sz="1050" dirty="0">
                          <a:solidFill>
                            <a:srgbClr val="5C5B5A"/>
                          </a:solidFill>
                          <a:latin typeface="Arial"/>
                          <a:cs typeface="Arial"/>
                        </a:rPr>
                        <a:t>are</a:t>
                      </a:r>
                      <a:r>
                        <a:rPr sz="1050" spc="-15" dirty="0">
                          <a:solidFill>
                            <a:srgbClr val="5C5B5A"/>
                          </a:solidFill>
                          <a:latin typeface="Arial"/>
                          <a:cs typeface="Arial"/>
                        </a:rPr>
                        <a:t> </a:t>
                      </a:r>
                      <a:r>
                        <a:rPr sz="1050" dirty="0">
                          <a:solidFill>
                            <a:srgbClr val="5C5B5A"/>
                          </a:solidFill>
                          <a:latin typeface="Arial"/>
                          <a:cs typeface="Arial"/>
                        </a:rPr>
                        <a:t>shown</a:t>
                      </a:r>
                      <a:r>
                        <a:rPr sz="1050" spc="-20" dirty="0">
                          <a:solidFill>
                            <a:srgbClr val="5C5B5A"/>
                          </a:solidFill>
                          <a:latin typeface="Arial"/>
                          <a:cs typeface="Arial"/>
                        </a:rPr>
                        <a:t> </a:t>
                      </a:r>
                      <a:r>
                        <a:rPr sz="1050" dirty="0">
                          <a:solidFill>
                            <a:srgbClr val="5C5B5A"/>
                          </a:solidFill>
                          <a:latin typeface="Arial"/>
                          <a:cs typeface="Arial"/>
                        </a:rPr>
                        <a:t>discrimination</a:t>
                      </a:r>
                      <a:r>
                        <a:rPr sz="1050" spc="-40" dirty="0">
                          <a:solidFill>
                            <a:srgbClr val="5C5B5A"/>
                          </a:solidFill>
                          <a:latin typeface="Arial"/>
                          <a:cs typeface="Arial"/>
                        </a:rPr>
                        <a:t> </a:t>
                      </a:r>
                      <a:r>
                        <a:rPr sz="1050" dirty="0">
                          <a:solidFill>
                            <a:srgbClr val="5C5B5A"/>
                          </a:solidFill>
                          <a:latin typeface="Arial"/>
                          <a:cs typeface="Arial"/>
                        </a:rPr>
                        <a:t>almost</a:t>
                      </a:r>
                      <a:r>
                        <a:rPr sz="1050" spc="-50" dirty="0">
                          <a:solidFill>
                            <a:srgbClr val="5C5B5A"/>
                          </a:solidFill>
                          <a:latin typeface="Arial"/>
                          <a:cs typeface="Arial"/>
                        </a:rPr>
                        <a:t> </a:t>
                      </a:r>
                      <a:r>
                        <a:rPr sz="1050" dirty="0">
                          <a:solidFill>
                            <a:srgbClr val="5C5B5A"/>
                          </a:solidFill>
                          <a:latin typeface="Arial"/>
                          <a:cs typeface="Arial"/>
                        </a:rPr>
                        <a:t>all/</a:t>
                      </a:r>
                      <a:r>
                        <a:rPr sz="1050" spc="-30" dirty="0">
                          <a:solidFill>
                            <a:srgbClr val="5C5B5A"/>
                          </a:solidFill>
                          <a:latin typeface="Arial"/>
                          <a:cs typeface="Arial"/>
                        </a:rPr>
                        <a:t> </a:t>
                      </a:r>
                      <a:r>
                        <a:rPr sz="1050" dirty="0">
                          <a:solidFill>
                            <a:srgbClr val="5C5B5A"/>
                          </a:solidFill>
                          <a:latin typeface="Arial"/>
                          <a:cs typeface="Arial"/>
                        </a:rPr>
                        <a:t>a</a:t>
                      </a:r>
                      <a:r>
                        <a:rPr sz="1050" spc="-35" dirty="0">
                          <a:solidFill>
                            <a:srgbClr val="5C5B5A"/>
                          </a:solidFill>
                          <a:latin typeface="Arial"/>
                          <a:cs typeface="Arial"/>
                        </a:rPr>
                        <a:t> </a:t>
                      </a:r>
                      <a:r>
                        <a:rPr sz="1050" dirty="0">
                          <a:solidFill>
                            <a:srgbClr val="5C5B5A"/>
                          </a:solidFill>
                          <a:latin typeface="Arial"/>
                          <a:cs typeface="Arial"/>
                        </a:rPr>
                        <a:t>lot</a:t>
                      </a:r>
                      <a:r>
                        <a:rPr sz="1050" spc="-20" dirty="0">
                          <a:solidFill>
                            <a:srgbClr val="5C5B5A"/>
                          </a:solidFill>
                          <a:latin typeface="Arial"/>
                          <a:cs typeface="Arial"/>
                        </a:rPr>
                        <a:t> </a:t>
                      </a:r>
                      <a:r>
                        <a:rPr sz="1050" dirty="0">
                          <a:solidFill>
                            <a:srgbClr val="5C5B5A"/>
                          </a:solidFill>
                          <a:latin typeface="Arial"/>
                          <a:cs typeface="Arial"/>
                        </a:rPr>
                        <a:t>of</a:t>
                      </a:r>
                      <a:r>
                        <a:rPr sz="1050" spc="-30" dirty="0">
                          <a:solidFill>
                            <a:srgbClr val="5C5B5A"/>
                          </a:solidFill>
                          <a:latin typeface="Arial"/>
                          <a:cs typeface="Arial"/>
                        </a:rPr>
                        <a:t> </a:t>
                      </a:r>
                      <a:r>
                        <a:rPr sz="1050" dirty="0">
                          <a:solidFill>
                            <a:srgbClr val="5C5B5A"/>
                          </a:solidFill>
                          <a:latin typeface="Arial"/>
                          <a:cs typeface="Arial"/>
                        </a:rPr>
                        <a:t>the</a:t>
                      </a:r>
                      <a:r>
                        <a:rPr sz="1050" spc="-20" dirty="0">
                          <a:solidFill>
                            <a:srgbClr val="5C5B5A"/>
                          </a:solidFill>
                          <a:latin typeface="Arial"/>
                          <a:cs typeface="Arial"/>
                        </a:rPr>
                        <a:t> </a:t>
                      </a:r>
                      <a:r>
                        <a:rPr sz="1050" dirty="0">
                          <a:solidFill>
                            <a:srgbClr val="5C5B5A"/>
                          </a:solidFill>
                          <a:latin typeface="Arial"/>
                          <a:cs typeface="Arial"/>
                        </a:rPr>
                        <a:t>time</a:t>
                      </a:r>
                      <a:r>
                        <a:rPr sz="1050" spc="-45" dirty="0">
                          <a:solidFill>
                            <a:srgbClr val="5C5B5A"/>
                          </a:solidFill>
                          <a:latin typeface="Arial"/>
                          <a:cs typeface="Arial"/>
                        </a:rPr>
                        <a:t> </a:t>
                      </a:r>
                      <a:r>
                        <a:rPr sz="1050" dirty="0">
                          <a:solidFill>
                            <a:srgbClr val="5C5B5A"/>
                          </a:solidFill>
                          <a:latin typeface="Arial"/>
                          <a:cs typeface="Arial"/>
                        </a:rPr>
                        <a:t>due</a:t>
                      </a:r>
                      <a:r>
                        <a:rPr sz="1050" spc="-20" dirty="0">
                          <a:solidFill>
                            <a:srgbClr val="5C5B5A"/>
                          </a:solidFill>
                          <a:latin typeface="Arial"/>
                          <a:cs typeface="Arial"/>
                        </a:rPr>
                        <a:t> </a:t>
                      </a:r>
                      <a:r>
                        <a:rPr sz="1050" dirty="0">
                          <a:solidFill>
                            <a:srgbClr val="5C5B5A"/>
                          </a:solidFill>
                          <a:latin typeface="Arial"/>
                          <a:cs typeface="Arial"/>
                        </a:rPr>
                        <a:t>to</a:t>
                      </a:r>
                      <a:r>
                        <a:rPr sz="1050" spc="-20" dirty="0">
                          <a:solidFill>
                            <a:srgbClr val="5C5B5A"/>
                          </a:solidFill>
                          <a:latin typeface="Arial"/>
                          <a:cs typeface="Arial"/>
                        </a:rPr>
                        <a:t> </a:t>
                      </a:r>
                      <a:r>
                        <a:rPr sz="1050" dirty="0">
                          <a:solidFill>
                            <a:srgbClr val="5C5B5A"/>
                          </a:solidFill>
                          <a:latin typeface="Arial"/>
                          <a:cs typeface="Arial"/>
                        </a:rPr>
                        <a:t>their</a:t>
                      </a:r>
                      <a:r>
                        <a:rPr sz="1050" spc="-20" dirty="0">
                          <a:solidFill>
                            <a:srgbClr val="5C5B5A"/>
                          </a:solidFill>
                          <a:latin typeface="Arial"/>
                          <a:cs typeface="Arial"/>
                        </a:rPr>
                        <a:t> </a:t>
                      </a:r>
                      <a:r>
                        <a:rPr sz="1050" spc="-10" dirty="0">
                          <a:solidFill>
                            <a:srgbClr val="5C5B5A"/>
                          </a:solidFill>
                          <a:latin typeface="Arial"/>
                          <a:cs typeface="Arial"/>
                        </a:rPr>
                        <a:t>sexual</a:t>
                      </a:r>
                      <a:endParaRPr sz="1050">
                        <a:latin typeface="Arial"/>
                        <a:cs typeface="Arial"/>
                      </a:endParaRPr>
                    </a:p>
                    <a:p>
                      <a:pPr marL="318135">
                        <a:lnSpc>
                          <a:spcPct val="100000"/>
                        </a:lnSpc>
                        <a:spcBef>
                          <a:spcPts val="5"/>
                        </a:spcBef>
                      </a:pPr>
                      <a:r>
                        <a:rPr sz="1050" spc="-10" dirty="0">
                          <a:solidFill>
                            <a:srgbClr val="5C5B5A"/>
                          </a:solidFill>
                          <a:latin typeface="Arial"/>
                          <a:cs typeface="Arial"/>
                        </a:rPr>
                        <a:t>orientation</a:t>
                      </a:r>
                      <a:r>
                        <a:rPr sz="1050" spc="30" dirty="0">
                          <a:solidFill>
                            <a:srgbClr val="5C5B5A"/>
                          </a:solidFill>
                          <a:latin typeface="Arial"/>
                          <a:cs typeface="Arial"/>
                        </a:rPr>
                        <a:t> </a:t>
                      </a:r>
                      <a:r>
                        <a:rPr sz="1050" spc="-10" dirty="0">
                          <a:solidFill>
                            <a:srgbClr val="5C5B5A"/>
                          </a:solidFill>
                          <a:latin typeface="Arial"/>
                          <a:cs typeface="Arial"/>
                        </a:rPr>
                        <a:t>(59%)</a:t>
                      </a:r>
                      <a:endParaRPr sz="1050">
                        <a:latin typeface="Arial"/>
                        <a:cs typeface="Arial"/>
                      </a:endParaRPr>
                    </a:p>
                    <a:p>
                      <a:pPr marL="318135" marR="422909" indent="-228600">
                        <a:lnSpc>
                          <a:spcPct val="100000"/>
                        </a:lnSpc>
                        <a:spcBef>
                          <a:spcPts val="405"/>
                        </a:spcBef>
                        <a:buChar char="•"/>
                        <a:tabLst>
                          <a:tab pos="318135" algn="l"/>
                        </a:tabLst>
                      </a:pPr>
                      <a:r>
                        <a:rPr sz="1050" dirty="0">
                          <a:solidFill>
                            <a:srgbClr val="5C5B5A"/>
                          </a:solidFill>
                          <a:latin typeface="Arial"/>
                          <a:cs typeface="Arial"/>
                        </a:rPr>
                        <a:t>Those</a:t>
                      </a:r>
                      <a:r>
                        <a:rPr sz="1050" spc="-25" dirty="0">
                          <a:solidFill>
                            <a:srgbClr val="5C5B5A"/>
                          </a:solidFill>
                          <a:latin typeface="Arial"/>
                          <a:cs typeface="Arial"/>
                        </a:rPr>
                        <a:t> </a:t>
                      </a:r>
                      <a:r>
                        <a:rPr sz="1050" dirty="0">
                          <a:solidFill>
                            <a:srgbClr val="5C5B5A"/>
                          </a:solidFill>
                          <a:latin typeface="Arial"/>
                          <a:cs typeface="Arial"/>
                        </a:rPr>
                        <a:t>who</a:t>
                      </a:r>
                      <a:r>
                        <a:rPr sz="1050" spc="-10" dirty="0">
                          <a:solidFill>
                            <a:srgbClr val="5C5B5A"/>
                          </a:solidFill>
                          <a:latin typeface="Arial"/>
                          <a:cs typeface="Arial"/>
                        </a:rPr>
                        <a:t> </a:t>
                      </a:r>
                      <a:r>
                        <a:rPr sz="1050" dirty="0">
                          <a:solidFill>
                            <a:srgbClr val="5C5B5A"/>
                          </a:solidFill>
                          <a:latin typeface="Arial"/>
                          <a:cs typeface="Arial"/>
                        </a:rPr>
                        <a:t>are</a:t>
                      </a:r>
                      <a:r>
                        <a:rPr sz="1050" spc="-15" dirty="0">
                          <a:solidFill>
                            <a:srgbClr val="5C5B5A"/>
                          </a:solidFill>
                          <a:latin typeface="Arial"/>
                          <a:cs typeface="Arial"/>
                        </a:rPr>
                        <a:t> </a:t>
                      </a:r>
                      <a:r>
                        <a:rPr sz="1050" dirty="0">
                          <a:solidFill>
                            <a:srgbClr val="5C5B5A"/>
                          </a:solidFill>
                          <a:latin typeface="Arial"/>
                          <a:cs typeface="Arial"/>
                        </a:rPr>
                        <a:t>shown</a:t>
                      </a:r>
                      <a:r>
                        <a:rPr sz="1050" spc="-15" dirty="0">
                          <a:solidFill>
                            <a:srgbClr val="5C5B5A"/>
                          </a:solidFill>
                          <a:latin typeface="Arial"/>
                          <a:cs typeface="Arial"/>
                        </a:rPr>
                        <a:t> </a:t>
                      </a:r>
                      <a:r>
                        <a:rPr sz="1050" spc="-10" dirty="0">
                          <a:solidFill>
                            <a:srgbClr val="5C5B5A"/>
                          </a:solidFill>
                          <a:latin typeface="Arial"/>
                          <a:cs typeface="Arial"/>
                        </a:rPr>
                        <a:t>discrimination</a:t>
                      </a:r>
                      <a:r>
                        <a:rPr sz="1050" spc="-35" dirty="0">
                          <a:solidFill>
                            <a:srgbClr val="5C5B5A"/>
                          </a:solidFill>
                          <a:latin typeface="Arial"/>
                          <a:cs typeface="Arial"/>
                        </a:rPr>
                        <a:t> </a:t>
                      </a:r>
                      <a:r>
                        <a:rPr sz="1050" dirty="0">
                          <a:solidFill>
                            <a:srgbClr val="5C5B5A"/>
                          </a:solidFill>
                          <a:latin typeface="Arial"/>
                          <a:cs typeface="Arial"/>
                        </a:rPr>
                        <a:t>almost</a:t>
                      </a:r>
                      <a:r>
                        <a:rPr sz="1050" spc="-40" dirty="0">
                          <a:solidFill>
                            <a:srgbClr val="5C5B5A"/>
                          </a:solidFill>
                          <a:latin typeface="Arial"/>
                          <a:cs typeface="Arial"/>
                        </a:rPr>
                        <a:t> </a:t>
                      </a:r>
                      <a:r>
                        <a:rPr sz="1050" dirty="0">
                          <a:solidFill>
                            <a:srgbClr val="5C5B5A"/>
                          </a:solidFill>
                          <a:latin typeface="Arial"/>
                          <a:cs typeface="Arial"/>
                        </a:rPr>
                        <a:t>all/</a:t>
                      </a:r>
                      <a:r>
                        <a:rPr sz="1050" spc="-15" dirty="0">
                          <a:solidFill>
                            <a:srgbClr val="5C5B5A"/>
                          </a:solidFill>
                          <a:latin typeface="Arial"/>
                          <a:cs typeface="Arial"/>
                        </a:rPr>
                        <a:t> </a:t>
                      </a:r>
                      <a:r>
                        <a:rPr sz="1050" dirty="0">
                          <a:solidFill>
                            <a:srgbClr val="5C5B5A"/>
                          </a:solidFill>
                          <a:latin typeface="Arial"/>
                          <a:cs typeface="Arial"/>
                        </a:rPr>
                        <a:t>a</a:t>
                      </a:r>
                      <a:r>
                        <a:rPr sz="1050" spc="-30" dirty="0">
                          <a:solidFill>
                            <a:srgbClr val="5C5B5A"/>
                          </a:solidFill>
                          <a:latin typeface="Arial"/>
                          <a:cs typeface="Arial"/>
                        </a:rPr>
                        <a:t> </a:t>
                      </a:r>
                      <a:r>
                        <a:rPr sz="1050" dirty="0">
                          <a:solidFill>
                            <a:srgbClr val="5C5B5A"/>
                          </a:solidFill>
                          <a:latin typeface="Arial"/>
                          <a:cs typeface="Arial"/>
                        </a:rPr>
                        <a:t>lot</a:t>
                      </a:r>
                      <a:r>
                        <a:rPr sz="1050" spc="-15" dirty="0">
                          <a:solidFill>
                            <a:srgbClr val="5C5B5A"/>
                          </a:solidFill>
                          <a:latin typeface="Arial"/>
                          <a:cs typeface="Arial"/>
                        </a:rPr>
                        <a:t> </a:t>
                      </a:r>
                      <a:r>
                        <a:rPr sz="1050" dirty="0">
                          <a:solidFill>
                            <a:srgbClr val="5C5B5A"/>
                          </a:solidFill>
                          <a:latin typeface="Arial"/>
                          <a:cs typeface="Arial"/>
                        </a:rPr>
                        <a:t>of</a:t>
                      </a:r>
                      <a:r>
                        <a:rPr sz="1050" spc="-15" dirty="0">
                          <a:solidFill>
                            <a:srgbClr val="5C5B5A"/>
                          </a:solidFill>
                          <a:latin typeface="Arial"/>
                          <a:cs typeface="Arial"/>
                        </a:rPr>
                        <a:t> </a:t>
                      </a:r>
                      <a:r>
                        <a:rPr sz="1050" dirty="0">
                          <a:solidFill>
                            <a:srgbClr val="5C5B5A"/>
                          </a:solidFill>
                          <a:latin typeface="Arial"/>
                          <a:cs typeface="Arial"/>
                        </a:rPr>
                        <a:t>the</a:t>
                      </a:r>
                      <a:r>
                        <a:rPr sz="1050" spc="-10" dirty="0">
                          <a:solidFill>
                            <a:srgbClr val="5C5B5A"/>
                          </a:solidFill>
                          <a:latin typeface="Arial"/>
                          <a:cs typeface="Arial"/>
                        </a:rPr>
                        <a:t> </a:t>
                      </a:r>
                      <a:r>
                        <a:rPr sz="1050" dirty="0">
                          <a:solidFill>
                            <a:srgbClr val="5C5B5A"/>
                          </a:solidFill>
                          <a:latin typeface="Arial"/>
                          <a:cs typeface="Arial"/>
                        </a:rPr>
                        <a:t>time</a:t>
                      </a:r>
                      <a:r>
                        <a:rPr sz="1050" spc="-40" dirty="0">
                          <a:solidFill>
                            <a:srgbClr val="5C5B5A"/>
                          </a:solidFill>
                          <a:latin typeface="Arial"/>
                          <a:cs typeface="Arial"/>
                        </a:rPr>
                        <a:t> </a:t>
                      </a:r>
                      <a:r>
                        <a:rPr sz="1050" dirty="0">
                          <a:solidFill>
                            <a:srgbClr val="5C5B5A"/>
                          </a:solidFill>
                          <a:latin typeface="Arial"/>
                          <a:cs typeface="Arial"/>
                        </a:rPr>
                        <a:t>due</a:t>
                      </a:r>
                      <a:r>
                        <a:rPr sz="1050" spc="-5" dirty="0">
                          <a:solidFill>
                            <a:srgbClr val="5C5B5A"/>
                          </a:solidFill>
                          <a:latin typeface="Arial"/>
                          <a:cs typeface="Arial"/>
                        </a:rPr>
                        <a:t> </a:t>
                      </a:r>
                      <a:r>
                        <a:rPr sz="1050" dirty="0">
                          <a:solidFill>
                            <a:srgbClr val="5C5B5A"/>
                          </a:solidFill>
                          <a:latin typeface="Arial"/>
                          <a:cs typeface="Arial"/>
                        </a:rPr>
                        <a:t>to</a:t>
                      </a:r>
                      <a:r>
                        <a:rPr sz="1050" spc="-10" dirty="0">
                          <a:solidFill>
                            <a:srgbClr val="5C5B5A"/>
                          </a:solidFill>
                          <a:latin typeface="Arial"/>
                          <a:cs typeface="Arial"/>
                        </a:rPr>
                        <a:t> </a:t>
                      </a:r>
                      <a:r>
                        <a:rPr sz="1050" dirty="0">
                          <a:solidFill>
                            <a:srgbClr val="5C5B5A"/>
                          </a:solidFill>
                          <a:latin typeface="Arial"/>
                          <a:cs typeface="Arial"/>
                        </a:rPr>
                        <a:t>their</a:t>
                      </a:r>
                      <a:r>
                        <a:rPr sz="1050" spc="-15" dirty="0">
                          <a:solidFill>
                            <a:srgbClr val="5C5B5A"/>
                          </a:solidFill>
                          <a:latin typeface="Arial"/>
                          <a:cs typeface="Arial"/>
                        </a:rPr>
                        <a:t> </a:t>
                      </a:r>
                      <a:r>
                        <a:rPr sz="1050" spc="-10" dirty="0">
                          <a:solidFill>
                            <a:srgbClr val="5C5B5A"/>
                          </a:solidFill>
                          <a:latin typeface="Arial"/>
                          <a:cs typeface="Arial"/>
                        </a:rPr>
                        <a:t>ethnic </a:t>
                      </a:r>
                      <a:r>
                        <a:rPr sz="1050" dirty="0">
                          <a:solidFill>
                            <a:srgbClr val="5C5B5A"/>
                          </a:solidFill>
                          <a:latin typeface="Arial"/>
                          <a:cs typeface="Arial"/>
                        </a:rPr>
                        <a:t>background</a:t>
                      </a:r>
                      <a:r>
                        <a:rPr sz="1050" spc="-45" dirty="0">
                          <a:solidFill>
                            <a:srgbClr val="5C5B5A"/>
                          </a:solidFill>
                          <a:latin typeface="Arial"/>
                          <a:cs typeface="Arial"/>
                        </a:rPr>
                        <a:t> </a:t>
                      </a:r>
                      <a:r>
                        <a:rPr sz="1050" spc="-10" dirty="0">
                          <a:solidFill>
                            <a:srgbClr val="5C5B5A"/>
                          </a:solidFill>
                          <a:latin typeface="Arial"/>
                          <a:cs typeface="Arial"/>
                        </a:rPr>
                        <a:t>(54%)</a:t>
                      </a:r>
                      <a:endParaRPr sz="1050">
                        <a:latin typeface="Arial"/>
                        <a:cs typeface="Arial"/>
                      </a:endParaRPr>
                    </a:p>
                    <a:p>
                      <a:pPr marL="318135" indent="-228600">
                        <a:lnSpc>
                          <a:spcPct val="100000"/>
                        </a:lnSpc>
                        <a:spcBef>
                          <a:spcPts val="395"/>
                        </a:spcBef>
                        <a:buChar char="•"/>
                        <a:tabLst>
                          <a:tab pos="318135" algn="l"/>
                        </a:tabLst>
                      </a:pP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who</a:t>
                      </a:r>
                      <a:r>
                        <a:rPr sz="1050" spc="-20" dirty="0">
                          <a:solidFill>
                            <a:srgbClr val="5C5B5A"/>
                          </a:solidFill>
                          <a:latin typeface="Arial"/>
                          <a:cs typeface="Arial"/>
                        </a:rPr>
                        <a:t> </a:t>
                      </a:r>
                      <a:r>
                        <a:rPr sz="1050" dirty="0">
                          <a:solidFill>
                            <a:srgbClr val="5C5B5A"/>
                          </a:solidFill>
                          <a:latin typeface="Arial"/>
                          <a:cs typeface="Arial"/>
                        </a:rPr>
                        <a:t>have</a:t>
                      </a:r>
                      <a:r>
                        <a:rPr sz="1050" spc="-15" dirty="0">
                          <a:solidFill>
                            <a:srgbClr val="5C5B5A"/>
                          </a:solidFill>
                          <a:latin typeface="Arial"/>
                          <a:cs typeface="Arial"/>
                        </a:rPr>
                        <a:t> </a:t>
                      </a:r>
                      <a:r>
                        <a:rPr sz="1050" dirty="0">
                          <a:solidFill>
                            <a:srgbClr val="5C5B5A"/>
                          </a:solidFill>
                          <a:latin typeface="Arial"/>
                          <a:cs typeface="Arial"/>
                        </a:rPr>
                        <a:t>a</a:t>
                      </a:r>
                      <a:r>
                        <a:rPr sz="1050" spc="-25" dirty="0">
                          <a:solidFill>
                            <a:srgbClr val="5C5B5A"/>
                          </a:solidFill>
                          <a:latin typeface="Arial"/>
                          <a:cs typeface="Arial"/>
                        </a:rPr>
                        <a:t> </a:t>
                      </a:r>
                      <a:r>
                        <a:rPr sz="1050" spc="-10" dirty="0">
                          <a:solidFill>
                            <a:srgbClr val="5C5B5A"/>
                          </a:solidFill>
                          <a:latin typeface="Arial"/>
                          <a:cs typeface="Arial"/>
                        </a:rPr>
                        <a:t>learning</a:t>
                      </a:r>
                      <a:r>
                        <a:rPr sz="1050" spc="-30" dirty="0">
                          <a:solidFill>
                            <a:srgbClr val="5C5B5A"/>
                          </a:solidFill>
                          <a:latin typeface="Arial"/>
                          <a:cs typeface="Arial"/>
                        </a:rPr>
                        <a:t> </a:t>
                      </a:r>
                      <a:r>
                        <a:rPr sz="1050" dirty="0">
                          <a:solidFill>
                            <a:srgbClr val="5C5B5A"/>
                          </a:solidFill>
                          <a:latin typeface="Arial"/>
                          <a:cs typeface="Arial"/>
                        </a:rPr>
                        <a:t>disability</a:t>
                      </a:r>
                      <a:r>
                        <a:rPr sz="1050" spc="-35" dirty="0">
                          <a:solidFill>
                            <a:srgbClr val="5C5B5A"/>
                          </a:solidFill>
                          <a:latin typeface="Arial"/>
                          <a:cs typeface="Arial"/>
                        </a:rPr>
                        <a:t> </a:t>
                      </a:r>
                      <a:r>
                        <a:rPr sz="1050" spc="-10" dirty="0">
                          <a:solidFill>
                            <a:srgbClr val="5C5B5A"/>
                          </a:solidFill>
                          <a:latin typeface="Arial"/>
                          <a:cs typeface="Arial"/>
                        </a:rPr>
                        <a:t>(51%)</a:t>
                      </a:r>
                      <a:endParaRPr sz="1050">
                        <a:latin typeface="Arial"/>
                        <a:cs typeface="Arial"/>
                      </a:endParaRPr>
                    </a:p>
                    <a:p>
                      <a:pPr marL="318135" indent="-228600">
                        <a:lnSpc>
                          <a:spcPct val="100000"/>
                        </a:lnSpc>
                        <a:spcBef>
                          <a:spcPts val="395"/>
                        </a:spcBef>
                        <a:buChar char="•"/>
                        <a:tabLst>
                          <a:tab pos="318135" algn="l"/>
                        </a:tabLst>
                      </a:pP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who</a:t>
                      </a:r>
                      <a:r>
                        <a:rPr sz="1050" spc="-25" dirty="0">
                          <a:solidFill>
                            <a:srgbClr val="5C5B5A"/>
                          </a:solidFill>
                          <a:latin typeface="Arial"/>
                          <a:cs typeface="Arial"/>
                        </a:rPr>
                        <a:t> </a:t>
                      </a:r>
                      <a:r>
                        <a:rPr sz="1050" dirty="0">
                          <a:solidFill>
                            <a:srgbClr val="5C5B5A"/>
                          </a:solidFill>
                          <a:latin typeface="Arial"/>
                          <a:cs typeface="Arial"/>
                        </a:rPr>
                        <a:t>are</a:t>
                      </a:r>
                      <a:r>
                        <a:rPr sz="1050" spc="-30" dirty="0">
                          <a:solidFill>
                            <a:srgbClr val="5C5B5A"/>
                          </a:solidFill>
                          <a:latin typeface="Arial"/>
                          <a:cs typeface="Arial"/>
                        </a:rPr>
                        <a:t> </a:t>
                      </a:r>
                      <a:r>
                        <a:rPr sz="1050" dirty="0">
                          <a:solidFill>
                            <a:srgbClr val="5C5B5A"/>
                          </a:solidFill>
                          <a:latin typeface="Arial"/>
                          <a:cs typeface="Arial"/>
                        </a:rPr>
                        <a:t>Pakistani</a:t>
                      </a:r>
                      <a:r>
                        <a:rPr sz="1050" spc="-50" dirty="0">
                          <a:solidFill>
                            <a:srgbClr val="5C5B5A"/>
                          </a:solidFill>
                          <a:latin typeface="Arial"/>
                          <a:cs typeface="Arial"/>
                        </a:rPr>
                        <a:t> </a:t>
                      </a:r>
                      <a:r>
                        <a:rPr sz="1050" spc="-10" dirty="0">
                          <a:solidFill>
                            <a:srgbClr val="5C5B5A"/>
                          </a:solidFill>
                          <a:latin typeface="Arial"/>
                          <a:cs typeface="Arial"/>
                        </a:rPr>
                        <a:t>(50%)</a:t>
                      </a:r>
                      <a:endParaRPr sz="1050">
                        <a:latin typeface="Arial"/>
                        <a:cs typeface="Arial"/>
                      </a:endParaRPr>
                    </a:p>
                    <a:p>
                      <a:pPr marL="318135" indent="-228600">
                        <a:lnSpc>
                          <a:spcPct val="100000"/>
                        </a:lnSpc>
                        <a:spcBef>
                          <a:spcPts val="409"/>
                        </a:spcBef>
                        <a:buChar char="•"/>
                        <a:tabLst>
                          <a:tab pos="318135" algn="l"/>
                        </a:tabLst>
                      </a:pPr>
                      <a:r>
                        <a:rPr sz="1050" dirty="0">
                          <a:solidFill>
                            <a:srgbClr val="5C5B5A"/>
                          </a:solidFill>
                          <a:latin typeface="Arial"/>
                          <a:cs typeface="Arial"/>
                        </a:rPr>
                        <a:t>Those</a:t>
                      </a:r>
                      <a:r>
                        <a:rPr sz="1050" spc="-30" dirty="0">
                          <a:solidFill>
                            <a:srgbClr val="5C5B5A"/>
                          </a:solidFill>
                          <a:latin typeface="Arial"/>
                          <a:cs typeface="Arial"/>
                        </a:rPr>
                        <a:t> </a:t>
                      </a:r>
                      <a:r>
                        <a:rPr sz="1050" dirty="0">
                          <a:solidFill>
                            <a:srgbClr val="5C5B5A"/>
                          </a:solidFill>
                          <a:latin typeface="Arial"/>
                          <a:cs typeface="Arial"/>
                        </a:rPr>
                        <a:t>who</a:t>
                      </a:r>
                      <a:r>
                        <a:rPr sz="1050" spc="-20" dirty="0">
                          <a:solidFill>
                            <a:srgbClr val="5C5B5A"/>
                          </a:solidFill>
                          <a:latin typeface="Arial"/>
                          <a:cs typeface="Arial"/>
                        </a:rPr>
                        <a:t> </a:t>
                      </a:r>
                      <a:r>
                        <a:rPr sz="1050" dirty="0">
                          <a:solidFill>
                            <a:srgbClr val="5C5B5A"/>
                          </a:solidFill>
                          <a:latin typeface="Arial"/>
                          <a:cs typeface="Arial"/>
                        </a:rPr>
                        <a:t>identified</a:t>
                      </a:r>
                      <a:r>
                        <a:rPr sz="1050" spc="-45" dirty="0">
                          <a:solidFill>
                            <a:srgbClr val="5C5B5A"/>
                          </a:solidFill>
                          <a:latin typeface="Arial"/>
                          <a:cs typeface="Arial"/>
                        </a:rPr>
                        <a:t> </a:t>
                      </a:r>
                      <a:r>
                        <a:rPr sz="1050" dirty="0">
                          <a:solidFill>
                            <a:srgbClr val="5C5B5A"/>
                          </a:solidFill>
                          <a:latin typeface="Arial"/>
                          <a:cs typeface="Arial"/>
                        </a:rPr>
                        <a:t>as</a:t>
                      </a:r>
                      <a:r>
                        <a:rPr sz="1050" spc="-20" dirty="0">
                          <a:solidFill>
                            <a:srgbClr val="5C5B5A"/>
                          </a:solidFill>
                          <a:latin typeface="Arial"/>
                          <a:cs typeface="Arial"/>
                        </a:rPr>
                        <a:t> </a:t>
                      </a:r>
                      <a:r>
                        <a:rPr sz="1050" dirty="0">
                          <a:solidFill>
                            <a:srgbClr val="5C5B5A"/>
                          </a:solidFill>
                          <a:latin typeface="Arial"/>
                          <a:cs typeface="Arial"/>
                        </a:rPr>
                        <a:t>trans</a:t>
                      </a:r>
                      <a:r>
                        <a:rPr sz="1050" spc="-20" dirty="0">
                          <a:solidFill>
                            <a:srgbClr val="5C5B5A"/>
                          </a:solidFill>
                          <a:latin typeface="Arial"/>
                          <a:cs typeface="Arial"/>
                        </a:rPr>
                        <a:t> </a:t>
                      </a:r>
                      <a:r>
                        <a:rPr sz="1050" spc="-10" dirty="0">
                          <a:solidFill>
                            <a:srgbClr val="5C5B5A"/>
                          </a:solidFill>
                          <a:latin typeface="Arial"/>
                          <a:cs typeface="Arial"/>
                        </a:rPr>
                        <a:t>(48%)</a:t>
                      </a:r>
                      <a:endParaRPr sz="1050">
                        <a:latin typeface="Arial"/>
                        <a:cs typeface="Arial"/>
                      </a:endParaRPr>
                    </a:p>
                    <a:p>
                      <a:pPr marL="318135" indent="-228600">
                        <a:lnSpc>
                          <a:spcPct val="100000"/>
                        </a:lnSpc>
                        <a:spcBef>
                          <a:spcPts val="395"/>
                        </a:spcBef>
                        <a:buChar char="•"/>
                        <a:tabLst>
                          <a:tab pos="318135" algn="l"/>
                        </a:tabLst>
                      </a:pP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aged</a:t>
                      </a:r>
                      <a:r>
                        <a:rPr sz="1050" spc="-25" dirty="0">
                          <a:solidFill>
                            <a:srgbClr val="5C5B5A"/>
                          </a:solidFill>
                          <a:latin typeface="Arial"/>
                          <a:cs typeface="Arial"/>
                        </a:rPr>
                        <a:t> </a:t>
                      </a:r>
                      <a:r>
                        <a:rPr sz="1050" spc="-10" dirty="0">
                          <a:solidFill>
                            <a:srgbClr val="5C5B5A"/>
                          </a:solidFill>
                          <a:latin typeface="Arial"/>
                          <a:cs typeface="Arial"/>
                        </a:rPr>
                        <a:t>16-</a:t>
                      </a:r>
                      <a:r>
                        <a:rPr sz="1050" dirty="0">
                          <a:solidFill>
                            <a:srgbClr val="5C5B5A"/>
                          </a:solidFill>
                          <a:latin typeface="Arial"/>
                          <a:cs typeface="Arial"/>
                        </a:rPr>
                        <a:t>24</a:t>
                      </a:r>
                      <a:r>
                        <a:rPr sz="1050" spc="-10" dirty="0">
                          <a:solidFill>
                            <a:srgbClr val="5C5B5A"/>
                          </a:solidFill>
                          <a:latin typeface="Arial"/>
                          <a:cs typeface="Arial"/>
                        </a:rPr>
                        <a:t> </a:t>
                      </a:r>
                      <a:r>
                        <a:rPr sz="1050" spc="-20" dirty="0">
                          <a:solidFill>
                            <a:srgbClr val="5C5B5A"/>
                          </a:solidFill>
                          <a:latin typeface="Arial"/>
                          <a:cs typeface="Arial"/>
                        </a:rPr>
                        <a:t>(41%)</a:t>
                      </a:r>
                      <a:endParaRPr sz="1050">
                        <a:latin typeface="Arial"/>
                        <a:cs typeface="Arial"/>
                      </a:endParaRPr>
                    </a:p>
                    <a:p>
                      <a:pPr marL="318135" indent="-228600">
                        <a:lnSpc>
                          <a:spcPct val="100000"/>
                        </a:lnSpc>
                        <a:spcBef>
                          <a:spcPts val="400"/>
                        </a:spcBef>
                        <a:buChar char="•"/>
                        <a:tabLst>
                          <a:tab pos="318135" algn="l"/>
                        </a:tabLst>
                      </a:pP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who</a:t>
                      </a:r>
                      <a:r>
                        <a:rPr sz="1050" spc="-30" dirty="0">
                          <a:solidFill>
                            <a:srgbClr val="5C5B5A"/>
                          </a:solidFill>
                          <a:latin typeface="Arial"/>
                          <a:cs typeface="Arial"/>
                        </a:rPr>
                        <a:t> </a:t>
                      </a:r>
                      <a:r>
                        <a:rPr sz="1050" dirty="0">
                          <a:solidFill>
                            <a:srgbClr val="5C5B5A"/>
                          </a:solidFill>
                          <a:latin typeface="Arial"/>
                          <a:cs typeface="Arial"/>
                        </a:rPr>
                        <a:t>are</a:t>
                      </a:r>
                      <a:r>
                        <a:rPr sz="1050" spc="-30" dirty="0">
                          <a:solidFill>
                            <a:srgbClr val="5C5B5A"/>
                          </a:solidFill>
                          <a:latin typeface="Arial"/>
                          <a:cs typeface="Arial"/>
                        </a:rPr>
                        <a:t> </a:t>
                      </a:r>
                      <a:r>
                        <a:rPr sz="1050" dirty="0">
                          <a:solidFill>
                            <a:srgbClr val="5C5B5A"/>
                          </a:solidFill>
                          <a:latin typeface="Arial"/>
                          <a:cs typeface="Arial"/>
                        </a:rPr>
                        <a:t>Muslim</a:t>
                      </a:r>
                      <a:r>
                        <a:rPr sz="1050" spc="-40" dirty="0">
                          <a:solidFill>
                            <a:srgbClr val="5C5B5A"/>
                          </a:solidFill>
                          <a:latin typeface="Arial"/>
                          <a:cs typeface="Arial"/>
                        </a:rPr>
                        <a:t> </a:t>
                      </a:r>
                      <a:r>
                        <a:rPr sz="1050" spc="-10" dirty="0">
                          <a:solidFill>
                            <a:srgbClr val="5C5B5A"/>
                          </a:solidFill>
                          <a:latin typeface="Arial"/>
                          <a:cs typeface="Arial"/>
                        </a:rPr>
                        <a:t>(44%)</a:t>
                      </a:r>
                      <a:endParaRPr sz="1050">
                        <a:latin typeface="Arial"/>
                        <a:cs typeface="Arial"/>
                      </a:endParaRPr>
                    </a:p>
                    <a:p>
                      <a:pPr marL="318135" indent="-228600">
                        <a:lnSpc>
                          <a:spcPct val="100000"/>
                        </a:lnSpc>
                        <a:spcBef>
                          <a:spcPts val="409"/>
                        </a:spcBef>
                        <a:buChar char="•"/>
                        <a:tabLst>
                          <a:tab pos="318135" algn="l"/>
                        </a:tabLst>
                      </a:pP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whose</a:t>
                      </a:r>
                      <a:r>
                        <a:rPr sz="1050" spc="-20" dirty="0">
                          <a:solidFill>
                            <a:srgbClr val="5C5B5A"/>
                          </a:solidFill>
                          <a:latin typeface="Arial"/>
                          <a:cs typeface="Arial"/>
                        </a:rPr>
                        <a:t> </a:t>
                      </a:r>
                      <a:r>
                        <a:rPr sz="1050" dirty="0">
                          <a:solidFill>
                            <a:srgbClr val="5C5B5A"/>
                          </a:solidFill>
                          <a:latin typeface="Arial"/>
                          <a:cs typeface="Arial"/>
                        </a:rPr>
                        <a:t>first</a:t>
                      </a:r>
                      <a:r>
                        <a:rPr sz="1050" spc="-55" dirty="0">
                          <a:solidFill>
                            <a:srgbClr val="5C5B5A"/>
                          </a:solidFill>
                          <a:latin typeface="Arial"/>
                          <a:cs typeface="Arial"/>
                        </a:rPr>
                        <a:t> </a:t>
                      </a:r>
                      <a:r>
                        <a:rPr sz="1050" dirty="0">
                          <a:solidFill>
                            <a:srgbClr val="5C5B5A"/>
                          </a:solidFill>
                          <a:latin typeface="Arial"/>
                          <a:cs typeface="Arial"/>
                        </a:rPr>
                        <a:t>language</a:t>
                      </a:r>
                      <a:r>
                        <a:rPr sz="1050" spc="-20" dirty="0">
                          <a:solidFill>
                            <a:srgbClr val="5C5B5A"/>
                          </a:solidFill>
                          <a:latin typeface="Arial"/>
                          <a:cs typeface="Arial"/>
                        </a:rPr>
                        <a:t> </a:t>
                      </a:r>
                      <a:r>
                        <a:rPr sz="1050" dirty="0">
                          <a:solidFill>
                            <a:srgbClr val="5C5B5A"/>
                          </a:solidFill>
                          <a:latin typeface="Arial"/>
                          <a:cs typeface="Arial"/>
                        </a:rPr>
                        <a:t>is</a:t>
                      </a:r>
                      <a:r>
                        <a:rPr sz="1050" spc="-35" dirty="0">
                          <a:solidFill>
                            <a:srgbClr val="5C5B5A"/>
                          </a:solidFill>
                          <a:latin typeface="Arial"/>
                          <a:cs typeface="Arial"/>
                        </a:rPr>
                        <a:t> </a:t>
                      </a:r>
                      <a:r>
                        <a:rPr sz="1050" dirty="0">
                          <a:solidFill>
                            <a:srgbClr val="5C5B5A"/>
                          </a:solidFill>
                          <a:latin typeface="Arial"/>
                          <a:cs typeface="Arial"/>
                        </a:rPr>
                        <a:t>not</a:t>
                      </a:r>
                      <a:r>
                        <a:rPr sz="1050" spc="-30" dirty="0">
                          <a:solidFill>
                            <a:srgbClr val="5C5B5A"/>
                          </a:solidFill>
                          <a:latin typeface="Arial"/>
                          <a:cs typeface="Arial"/>
                        </a:rPr>
                        <a:t> </a:t>
                      </a:r>
                      <a:r>
                        <a:rPr sz="1050" dirty="0">
                          <a:solidFill>
                            <a:srgbClr val="5C5B5A"/>
                          </a:solidFill>
                          <a:latin typeface="Arial"/>
                          <a:cs typeface="Arial"/>
                        </a:rPr>
                        <a:t>English</a:t>
                      </a:r>
                      <a:r>
                        <a:rPr sz="1050" spc="-40" dirty="0">
                          <a:solidFill>
                            <a:srgbClr val="5C5B5A"/>
                          </a:solidFill>
                          <a:latin typeface="Arial"/>
                          <a:cs typeface="Arial"/>
                        </a:rPr>
                        <a:t> </a:t>
                      </a:r>
                      <a:r>
                        <a:rPr sz="1050" spc="-10" dirty="0">
                          <a:solidFill>
                            <a:srgbClr val="5C5B5A"/>
                          </a:solidFill>
                          <a:latin typeface="Arial"/>
                          <a:cs typeface="Arial"/>
                        </a:rPr>
                        <a:t>(43%)</a:t>
                      </a:r>
                      <a:endParaRPr sz="1050">
                        <a:latin typeface="Arial"/>
                        <a:cs typeface="Arial"/>
                      </a:endParaRPr>
                    </a:p>
                    <a:p>
                      <a:pPr>
                        <a:lnSpc>
                          <a:spcPct val="100000"/>
                        </a:lnSpc>
                        <a:spcBef>
                          <a:spcPts val="840"/>
                        </a:spcBef>
                        <a:buFont typeface="Arial"/>
                        <a:buChar char="•"/>
                      </a:pPr>
                      <a:endParaRPr sz="1050">
                        <a:latin typeface="Times New Roman"/>
                        <a:cs typeface="Times New Roman"/>
                      </a:endParaRPr>
                    </a:p>
                    <a:p>
                      <a:pPr marL="89535">
                        <a:lnSpc>
                          <a:spcPct val="100000"/>
                        </a:lnSpc>
                        <a:spcBef>
                          <a:spcPts val="5"/>
                        </a:spcBef>
                      </a:pPr>
                      <a:r>
                        <a:rPr sz="1050" b="1" dirty="0">
                          <a:solidFill>
                            <a:srgbClr val="5C5B5A"/>
                          </a:solidFill>
                          <a:latin typeface="Arial"/>
                          <a:cs typeface="Arial"/>
                        </a:rPr>
                        <a:t>Individual</a:t>
                      </a:r>
                      <a:r>
                        <a:rPr sz="1050" b="1" spc="-60" dirty="0">
                          <a:solidFill>
                            <a:srgbClr val="5C5B5A"/>
                          </a:solidFill>
                          <a:latin typeface="Arial"/>
                          <a:cs typeface="Arial"/>
                        </a:rPr>
                        <a:t> </a:t>
                      </a:r>
                      <a:r>
                        <a:rPr sz="1050" b="1" dirty="0">
                          <a:solidFill>
                            <a:srgbClr val="5C5B5A"/>
                          </a:solidFill>
                          <a:latin typeface="Arial"/>
                          <a:cs typeface="Arial"/>
                        </a:rPr>
                        <a:t>or</a:t>
                      </a:r>
                      <a:r>
                        <a:rPr sz="1050" b="1" spc="-15" dirty="0">
                          <a:solidFill>
                            <a:srgbClr val="5C5B5A"/>
                          </a:solidFill>
                          <a:latin typeface="Arial"/>
                          <a:cs typeface="Arial"/>
                        </a:rPr>
                        <a:t> </a:t>
                      </a:r>
                      <a:r>
                        <a:rPr sz="1050" b="1" dirty="0">
                          <a:solidFill>
                            <a:srgbClr val="5C5B5A"/>
                          </a:solidFill>
                          <a:latin typeface="Arial"/>
                          <a:cs typeface="Arial"/>
                        </a:rPr>
                        <a:t>family</a:t>
                      </a:r>
                      <a:r>
                        <a:rPr sz="1050" b="1" spc="-20" dirty="0">
                          <a:solidFill>
                            <a:srgbClr val="5C5B5A"/>
                          </a:solidFill>
                          <a:latin typeface="Arial"/>
                          <a:cs typeface="Arial"/>
                        </a:rPr>
                        <a:t> </a:t>
                      </a:r>
                      <a:r>
                        <a:rPr sz="1050" b="1" spc="-10" dirty="0">
                          <a:solidFill>
                            <a:srgbClr val="5C5B5A"/>
                          </a:solidFill>
                          <a:latin typeface="Arial"/>
                          <a:cs typeface="Arial"/>
                        </a:rPr>
                        <a:t>circumstance:</a:t>
                      </a:r>
                      <a:endParaRPr sz="1050">
                        <a:latin typeface="Arial"/>
                        <a:cs typeface="Arial"/>
                      </a:endParaRPr>
                    </a:p>
                    <a:p>
                      <a:pPr marL="318135" indent="-228600">
                        <a:lnSpc>
                          <a:spcPct val="100000"/>
                        </a:lnSpc>
                        <a:spcBef>
                          <a:spcPts val="405"/>
                        </a:spcBef>
                        <a:buChar char="•"/>
                        <a:tabLst>
                          <a:tab pos="318135"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10" dirty="0">
                          <a:solidFill>
                            <a:srgbClr val="5C5B5A"/>
                          </a:solidFill>
                          <a:latin typeface="Arial"/>
                          <a:cs typeface="Arial"/>
                        </a:rPr>
                        <a:t> </a:t>
                      </a:r>
                      <a:r>
                        <a:rPr sz="1100" dirty="0">
                          <a:solidFill>
                            <a:srgbClr val="5C5B5A"/>
                          </a:solidFill>
                          <a:latin typeface="Arial"/>
                          <a:cs typeface="Arial"/>
                        </a:rPr>
                        <a:t>are</a:t>
                      </a:r>
                      <a:r>
                        <a:rPr sz="1100" spc="-40" dirty="0">
                          <a:solidFill>
                            <a:srgbClr val="5C5B5A"/>
                          </a:solidFill>
                          <a:latin typeface="Arial"/>
                          <a:cs typeface="Arial"/>
                        </a:rPr>
                        <a:t> </a:t>
                      </a:r>
                      <a:r>
                        <a:rPr sz="1100" dirty="0">
                          <a:solidFill>
                            <a:srgbClr val="5C5B5A"/>
                          </a:solidFill>
                          <a:latin typeface="Arial"/>
                          <a:cs typeface="Arial"/>
                        </a:rPr>
                        <a:t>dissatisfied</a:t>
                      </a:r>
                      <a:r>
                        <a:rPr sz="1100" spc="-45" dirty="0">
                          <a:solidFill>
                            <a:srgbClr val="5C5B5A"/>
                          </a:solidFill>
                          <a:latin typeface="Arial"/>
                          <a:cs typeface="Arial"/>
                        </a:rPr>
                        <a:t> </a:t>
                      </a:r>
                      <a:r>
                        <a:rPr sz="1100" dirty="0">
                          <a:solidFill>
                            <a:srgbClr val="5C5B5A"/>
                          </a:solidFill>
                          <a:latin typeface="Arial"/>
                          <a:cs typeface="Arial"/>
                        </a:rPr>
                        <a:t>with</a:t>
                      </a:r>
                      <a:r>
                        <a:rPr sz="1100" spc="-10" dirty="0">
                          <a:solidFill>
                            <a:srgbClr val="5C5B5A"/>
                          </a:solidFill>
                          <a:latin typeface="Arial"/>
                          <a:cs typeface="Arial"/>
                        </a:rPr>
                        <a:t> </a:t>
                      </a:r>
                      <a:r>
                        <a:rPr sz="1100" dirty="0">
                          <a:solidFill>
                            <a:srgbClr val="5C5B5A"/>
                          </a:solidFill>
                          <a:latin typeface="Arial"/>
                          <a:cs typeface="Arial"/>
                        </a:rPr>
                        <a:t>their</a:t>
                      </a:r>
                      <a:r>
                        <a:rPr sz="1100" spc="-35" dirty="0">
                          <a:solidFill>
                            <a:srgbClr val="5C5B5A"/>
                          </a:solidFill>
                          <a:latin typeface="Arial"/>
                          <a:cs typeface="Arial"/>
                        </a:rPr>
                        <a:t> </a:t>
                      </a:r>
                      <a:r>
                        <a:rPr sz="1100" dirty="0">
                          <a:solidFill>
                            <a:srgbClr val="5C5B5A"/>
                          </a:solidFill>
                          <a:latin typeface="Arial"/>
                          <a:cs typeface="Arial"/>
                        </a:rPr>
                        <a:t>job</a:t>
                      </a:r>
                      <a:r>
                        <a:rPr sz="1100" spc="-35" dirty="0">
                          <a:solidFill>
                            <a:srgbClr val="5C5B5A"/>
                          </a:solidFill>
                          <a:latin typeface="Arial"/>
                          <a:cs typeface="Arial"/>
                        </a:rPr>
                        <a:t> </a:t>
                      </a:r>
                      <a:r>
                        <a:rPr sz="1100" spc="-20" dirty="0">
                          <a:solidFill>
                            <a:srgbClr val="5C5B5A"/>
                          </a:solidFill>
                          <a:latin typeface="Arial"/>
                          <a:cs typeface="Arial"/>
                        </a:rPr>
                        <a:t>(54%)</a:t>
                      </a:r>
                      <a:endParaRPr sz="1100">
                        <a:latin typeface="Arial"/>
                        <a:cs typeface="Arial"/>
                      </a:endParaRPr>
                    </a:p>
                    <a:p>
                      <a:pPr marL="318135" indent="-228600">
                        <a:lnSpc>
                          <a:spcPct val="100000"/>
                        </a:lnSpc>
                        <a:spcBef>
                          <a:spcPts val="395"/>
                        </a:spcBef>
                        <a:buChar char="•"/>
                        <a:tabLst>
                          <a:tab pos="318135"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15" dirty="0">
                          <a:solidFill>
                            <a:srgbClr val="5C5B5A"/>
                          </a:solidFill>
                          <a:latin typeface="Arial"/>
                          <a:cs typeface="Arial"/>
                        </a:rPr>
                        <a:t> </a:t>
                      </a:r>
                      <a:r>
                        <a:rPr sz="1100" dirty="0">
                          <a:solidFill>
                            <a:srgbClr val="5C5B5A"/>
                          </a:solidFill>
                          <a:latin typeface="Arial"/>
                          <a:cs typeface="Arial"/>
                        </a:rPr>
                        <a:t>are</a:t>
                      </a:r>
                      <a:r>
                        <a:rPr sz="1100" spc="-40" dirty="0">
                          <a:solidFill>
                            <a:srgbClr val="5C5B5A"/>
                          </a:solidFill>
                          <a:latin typeface="Arial"/>
                          <a:cs typeface="Arial"/>
                        </a:rPr>
                        <a:t> </a:t>
                      </a:r>
                      <a:r>
                        <a:rPr sz="1100" dirty="0">
                          <a:solidFill>
                            <a:srgbClr val="5C5B5A"/>
                          </a:solidFill>
                          <a:latin typeface="Arial"/>
                          <a:cs typeface="Arial"/>
                        </a:rPr>
                        <a:t>dissatisfied</a:t>
                      </a:r>
                      <a:r>
                        <a:rPr sz="1100" spc="-50" dirty="0">
                          <a:solidFill>
                            <a:srgbClr val="5C5B5A"/>
                          </a:solidFill>
                          <a:latin typeface="Arial"/>
                          <a:cs typeface="Arial"/>
                        </a:rPr>
                        <a:t> </a:t>
                      </a:r>
                      <a:r>
                        <a:rPr sz="1100" dirty="0">
                          <a:solidFill>
                            <a:srgbClr val="5C5B5A"/>
                          </a:solidFill>
                          <a:latin typeface="Arial"/>
                          <a:cs typeface="Arial"/>
                        </a:rPr>
                        <a:t>with</a:t>
                      </a:r>
                      <a:r>
                        <a:rPr sz="1100" spc="-10" dirty="0">
                          <a:solidFill>
                            <a:srgbClr val="5C5B5A"/>
                          </a:solidFill>
                          <a:latin typeface="Arial"/>
                          <a:cs typeface="Arial"/>
                        </a:rPr>
                        <a:t> </a:t>
                      </a:r>
                      <a:r>
                        <a:rPr sz="1100" dirty="0">
                          <a:solidFill>
                            <a:srgbClr val="5C5B5A"/>
                          </a:solidFill>
                          <a:latin typeface="Arial"/>
                          <a:cs typeface="Arial"/>
                        </a:rPr>
                        <a:t>their</a:t>
                      </a:r>
                      <a:r>
                        <a:rPr sz="1100" spc="-35" dirty="0">
                          <a:solidFill>
                            <a:srgbClr val="5C5B5A"/>
                          </a:solidFill>
                          <a:latin typeface="Arial"/>
                          <a:cs typeface="Arial"/>
                        </a:rPr>
                        <a:t> </a:t>
                      </a:r>
                      <a:r>
                        <a:rPr sz="1100" dirty="0">
                          <a:solidFill>
                            <a:srgbClr val="5C5B5A"/>
                          </a:solidFill>
                          <a:latin typeface="Arial"/>
                          <a:cs typeface="Arial"/>
                        </a:rPr>
                        <a:t>work</a:t>
                      </a:r>
                      <a:r>
                        <a:rPr sz="1100" spc="-20" dirty="0">
                          <a:solidFill>
                            <a:srgbClr val="5C5B5A"/>
                          </a:solidFill>
                          <a:latin typeface="Arial"/>
                          <a:cs typeface="Arial"/>
                        </a:rPr>
                        <a:t> </a:t>
                      </a:r>
                      <a:r>
                        <a:rPr sz="1100" dirty="0">
                          <a:solidFill>
                            <a:srgbClr val="5C5B5A"/>
                          </a:solidFill>
                          <a:latin typeface="Arial"/>
                          <a:cs typeface="Arial"/>
                        </a:rPr>
                        <a:t>hours</a:t>
                      </a:r>
                      <a:r>
                        <a:rPr sz="1100" spc="-40" dirty="0">
                          <a:solidFill>
                            <a:srgbClr val="5C5B5A"/>
                          </a:solidFill>
                          <a:latin typeface="Arial"/>
                          <a:cs typeface="Arial"/>
                        </a:rPr>
                        <a:t> </a:t>
                      </a:r>
                      <a:r>
                        <a:rPr sz="1100" spc="-20" dirty="0">
                          <a:solidFill>
                            <a:srgbClr val="5C5B5A"/>
                          </a:solidFill>
                          <a:latin typeface="Arial"/>
                          <a:cs typeface="Arial"/>
                        </a:rPr>
                        <a:t>(52%)</a:t>
                      </a:r>
                      <a:endParaRPr sz="1100">
                        <a:latin typeface="Arial"/>
                        <a:cs typeface="Arial"/>
                      </a:endParaRPr>
                    </a:p>
                    <a:p>
                      <a:pPr marL="318135" indent="-228600">
                        <a:lnSpc>
                          <a:spcPct val="100000"/>
                        </a:lnSpc>
                        <a:spcBef>
                          <a:spcPts val="400"/>
                        </a:spcBef>
                        <a:buChar char="•"/>
                        <a:tabLst>
                          <a:tab pos="318135" algn="l"/>
                        </a:tabLst>
                      </a:pPr>
                      <a:r>
                        <a:rPr sz="1100" dirty="0">
                          <a:solidFill>
                            <a:srgbClr val="5C5B5A"/>
                          </a:solidFill>
                          <a:latin typeface="Arial"/>
                          <a:cs typeface="Arial"/>
                        </a:rPr>
                        <a:t>Those</a:t>
                      </a:r>
                      <a:r>
                        <a:rPr sz="1100" spc="-40" dirty="0">
                          <a:solidFill>
                            <a:srgbClr val="5C5B5A"/>
                          </a:solidFill>
                          <a:latin typeface="Arial"/>
                          <a:cs typeface="Arial"/>
                        </a:rPr>
                        <a:t> </a:t>
                      </a:r>
                      <a:r>
                        <a:rPr sz="1100" dirty="0">
                          <a:solidFill>
                            <a:srgbClr val="5C5B5A"/>
                          </a:solidFill>
                          <a:latin typeface="Arial"/>
                          <a:cs typeface="Arial"/>
                        </a:rPr>
                        <a:t>who</a:t>
                      </a:r>
                      <a:r>
                        <a:rPr sz="1100" spc="-10" dirty="0">
                          <a:solidFill>
                            <a:srgbClr val="5C5B5A"/>
                          </a:solidFill>
                          <a:latin typeface="Arial"/>
                          <a:cs typeface="Arial"/>
                        </a:rPr>
                        <a:t> </a:t>
                      </a:r>
                      <a:r>
                        <a:rPr sz="1100" dirty="0">
                          <a:solidFill>
                            <a:srgbClr val="5C5B5A"/>
                          </a:solidFill>
                          <a:latin typeface="Arial"/>
                          <a:cs typeface="Arial"/>
                        </a:rPr>
                        <a:t>have</a:t>
                      </a:r>
                      <a:r>
                        <a:rPr sz="1100" spc="-20" dirty="0">
                          <a:solidFill>
                            <a:srgbClr val="5C5B5A"/>
                          </a:solidFill>
                          <a:latin typeface="Arial"/>
                          <a:cs typeface="Arial"/>
                        </a:rPr>
                        <a:t> </a:t>
                      </a:r>
                      <a:r>
                        <a:rPr sz="1100" dirty="0">
                          <a:solidFill>
                            <a:srgbClr val="5C5B5A"/>
                          </a:solidFill>
                          <a:latin typeface="Arial"/>
                          <a:cs typeface="Arial"/>
                        </a:rPr>
                        <a:t>high</a:t>
                      </a:r>
                      <a:r>
                        <a:rPr sz="1100" spc="-30" dirty="0">
                          <a:solidFill>
                            <a:srgbClr val="5C5B5A"/>
                          </a:solidFill>
                          <a:latin typeface="Arial"/>
                          <a:cs typeface="Arial"/>
                        </a:rPr>
                        <a:t> </a:t>
                      </a:r>
                      <a:r>
                        <a:rPr sz="1100" dirty="0">
                          <a:solidFill>
                            <a:srgbClr val="5C5B5A"/>
                          </a:solidFill>
                          <a:latin typeface="Arial"/>
                          <a:cs typeface="Arial"/>
                        </a:rPr>
                        <a:t>levels</a:t>
                      </a:r>
                      <a:r>
                        <a:rPr sz="1100" spc="-5" dirty="0">
                          <a:solidFill>
                            <a:srgbClr val="5C5B5A"/>
                          </a:solidFill>
                          <a:latin typeface="Arial"/>
                          <a:cs typeface="Arial"/>
                        </a:rPr>
                        <a:t> </a:t>
                      </a:r>
                      <a:r>
                        <a:rPr sz="1100" dirty="0">
                          <a:solidFill>
                            <a:srgbClr val="5C5B5A"/>
                          </a:solidFill>
                          <a:latin typeface="Arial"/>
                          <a:cs typeface="Arial"/>
                        </a:rPr>
                        <a:t>of</a:t>
                      </a:r>
                      <a:r>
                        <a:rPr sz="1100" spc="-40" dirty="0">
                          <a:solidFill>
                            <a:srgbClr val="5C5B5A"/>
                          </a:solidFill>
                          <a:latin typeface="Arial"/>
                          <a:cs typeface="Arial"/>
                        </a:rPr>
                        <a:t> </a:t>
                      </a:r>
                      <a:r>
                        <a:rPr sz="1100" dirty="0">
                          <a:solidFill>
                            <a:srgbClr val="5C5B5A"/>
                          </a:solidFill>
                          <a:latin typeface="Arial"/>
                          <a:cs typeface="Arial"/>
                        </a:rPr>
                        <a:t>stress/</a:t>
                      </a:r>
                      <a:r>
                        <a:rPr sz="1100" spc="-55" dirty="0">
                          <a:solidFill>
                            <a:srgbClr val="5C5B5A"/>
                          </a:solidFill>
                          <a:latin typeface="Arial"/>
                          <a:cs typeface="Arial"/>
                        </a:rPr>
                        <a:t> </a:t>
                      </a:r>
                      <a:r>
                        <a:rPr sz="1100" dirty="0">
                          <a:solidFill>
                            <a:srgbClr val="5C5B5A"/>
                          </a:solidFill>
                          <a:latin typeface="Arial"/>
                          <a:cs typeface="Arial"/>
                        </a:rPr>
                        <a:t>pressure</a:t>
                      </a:r>
                      <a:r>
                        <a:rPr sz="1100" spc="-50" dirty="0">
                          <a:solidFill>
                            <a:srgbClr val="5C5B5A"/>
                          </a:solidFill>
                          <a:latin typeface="Arial"/>
                          <a:cs typeface="Arial"/>
                        </a:rPr>
                        <a:t> </a:t>
                      </a:r>
                      <a:r>
                        <a:rPr sz="1100" dirty="0">
                          <a:solidFill>
                            <a:srgbClr val="5C5B5A"/>
                          </a:solidFill>
                          <a:latin typeface="Arial"/>
                          <a:cs typeface="Arial"/>
                        </a:rPr>
                        <a:t>often</a:t>
                      </a:r>
                      <a:r>
                        <a:rPr sz="1100" spc="-65" dirty="0">
                          <a:solidFill>
                            <a:srgbClr val="5C5B5A"/>
                          </a:solidFill>
                          <a:latin typeface="Arial"/>
                          <a:cs typeface="Arial"/>
                        </a:rPr>
                        <a:t> </a:t>
                      </a:r>
                      <a:r>
                        <a:rPr sz="1100" dirty="0">
                          <a:solidFill>
                            <a:srgbClr val="5C5B5A"/>
                          </a:solidFill>
                          <a:latin typeface="Arial"/>
                          <a:cs typeface="Arial"/>
                        </a:rPr>
                        <a:t>or</a:t>
                      </a:r>
                      <a:r>
                        <a:rPr sz="1100" spc="-25" dirty="0">
                          <a:solidFill>
                            <a:srgbClr val="5C5B5A"/>
                          </a:solidFill>
                          <a:latin typeface="Arial"/>
                          <a:cs typeface="Arial"/>
                        </a:rPr>
                        <a:t> </a:t>
                      </a:r>
                      <a:r>
                        <a:rPr sz="1100" dirty="0">
                          <a:solidFill>
                            <a:srgbClr val="5C5B5A"/>
                          </a:solidFill>
                          <a:latin typeface="Arial"/>
                          <a:cs typeface="Arial"/>
                        </a:rPr>
                        <a:t>always</a:t>
                      </a:r>
                      <a:r>
                        <a:rPr sz="1100" spc="5" dirty="0">
                          <a:solidFill>
                            <a:srgbClr val="5C5B5A"/>
                          </a:solidFill>
                          <a:latin typeface="Arial"/>
                          <a:cs typeface="Arial"/>
                        </a:rPr>
                        <a:t> </a:t>
                      </a:r>
                      <a:r>
                        <a:rPr sz="1100" dirty="0">
                          <a:solidFill>
                            <a:srgbClr val="5C5B5A"/>
                          </a:solidFill>
                          <a:latin typeface="Arial"/>
                          <a:cs typeface="Arial"/>
                        </a:rPr>
                        <a:t>at</a:t>
                      </a:r>
                      <a:r>
                        <a:rPr sz="1100" spc="-35" dirty="0">
                          <a:solidFill>
                            <a:srgbClr val="5C5B5A"/>
                          </a:solidFill>
                          <a:latin typeface="Arial"/>
                          <a:cs typeface="Arial"/>
                        </a:rPr>
                        <a:t> </a:t>
                      </a:r>
                      <a:r>
                        <a:rPr sz="1100" dirty="0">
                          <a:solidFill>
                            <a:srgbClr val="5C5B5A"/>
                          </a:solidFill>
                          <a:latin typeface="Arial"/>
                          <a:cs typeface="Arial"/>
                        </a:rPr>
                        <a:t>work</a:t>
                      </a:r>
                      <a:r>
                        <a:rPr sz="1100" spc="-15" dirty="0">
                          <a:solidFill>
                            <a:srgbClr val="5C5B5A"/>
                          </a:solidFill>
                          <a:latin typeface="Arial"/>
                          <a:cs typeface="Arial"/>
                        </a:rPr>
                        <a:t> </a:t>
                      </a:r>
                      <a:r>
                        <a:rPr sz="1100" spc="-10" dirty="0">
                          <a:solidFill>
                            <a:srgbClr val="5C5B5A"/>
                          </a:solidFill>
                          <a:latin typeface="Arial"/>
                          <a:cs typeface="Arial"/>
                        </a:rPr>
                        <a:t>(51%)</a:t>
                      </a:r>
                      <a:endParaRPr sz="1100">
                        <a:latin typeface="Arial"/>
                        <a:cs typeface="Arial"/>
                      </a:endParaRPr>
                    </a:p>
                    <a:p>
                      <a:pPr marL="318135" indent="-228600">
                        <a:lnSpc>
                          <a:spcPct val="100000"/>
                        </a:lnSpc>
                        <a:spcBef>
                          <a:spcPts val="405"/>
                        </a:spcBef>
                        <a:buChar char="•"/>
                        <a:tabLst>
                          <a:tab pos="318135"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20" dirty="0">
                          <a:solidFill>
                            <a:srgbClr val="5C5B5A"/>
                          </a:solidFill>
                          <a:latin typeface="Arial"/>
                          <a:cs typeface="Arial"/>
                        </a:rPr>
                        <a:t> </a:t>
                      </a:r>
                      <a:r>
                        <a:rPr sz="1100" dirty="0">
                          <a:solidFill>
                            <a:srgbClr val="5C5B5A"/>
                          </a:solidFill>
                          <a:latin typeface="Arial"/>
                          <a:cs typeface="Arial"/>
                        </a:rPr>
                        <a:t>have</a:t>
                      </a:r>
                      <a:r>
                        <a:rPr sz="1100" spc="-25" dirty="0">
                          <a:solidFill>
                            <a:srgbClr val="5C5B5A"/>
                          </a:solidFill>
                          <a:latin typeface="Arial"/>
                          <a:cs typeface="Arial"/>
                        </a:rPr>
                        <a:t> </a:t>
                      </a:r>
                      <a:r>
                        <a:rPr sz="1100" dirty="0">
                          <a:solidFill>
                            <a:srgbClr val="5C5B5A"/>
                          </a:solidFill>
                          <a:latin typeface="Arial"/>
                          <a:cs typeface="Arial"/>
                        </a:rPr>
                        <a:t>very</a:t>
                      </a:r>
                      <a:r>
                        <a:rPr sz="1100" spc="-30" dirty="0">
                          <a:solidFill>
                            <a:srgbClr val="5C5B5A"/>
                          </a:solidFill>
                          <a:latin typeface="Arial"/>
                          <a:cs typeface="Arial"/>
                        </a:rPr>
                        <a:t> </a:t>
                      </a:r>
                      <a:r>
                        <a:rPr sz="1100" dirty="0">
                          <a:solidFill>
                            <a:srgbClr val="5C5B5A"/>
                          </a:solidFill>
                          <a:latin typeface="Arial"/>
                          <a:cs typeface="Arial"/>
                        </a:rPr>
                        <a:t>low</a:t>
                      </a:r>
                      <a:r>
                        <a:rPr sz="1100" spc="-30" dirty="0">
                          <a:solidFill>
                            <a:srgbClr val="5C5B5A"/>
                          </a:solidFill>
                          <a:latin typeface="Arial"/>
                          <a:cs typeface="Arial"/>
                        </a:rPr>
                        <a:t> </a:t>
                      </a:r>
                      <a:r>
                        <a:rPr sz="1100" dirty="0">
                          <a:solidFill>
                            <a:srgbClr val="5C5B5A"/>
                          </a:solidFill>
                          <a:latin typeface="Arial"/>
                          <a:cs typeface="Arial"/>
                        </a:rPr>
                        <a:t>hopefulness</a:t>
                      </a:r>
                      <a:r>
                        <a:rPr sz="1100" spc="-45" dirty="0">
                          <a:solidFill>
                            <a:srgbClr val="5C5B5A"/>
                          </a:solidFill>
                          <a:latin typeface="Arial"/>
                          <a:cs typeface="Arial"/>
                        </a:rPr>
                        <a:t> </a:t>
                      </a:r>
                      <a:r>
                        <a:rPr sz="1100" spc="-20" dirty="0">
                          <a:solidFill>
                            <a:srgbClr val="5C5B5A"/>
                          </a:solidFill>
                          <a:latin typeface="Arial"/>
                          <a:cs typeface="Arial"/>
                        </a:rPr>
                        <a:t>(50%)</a:t>
                      </a:r>
                      <a:endParaRPr sz="1100">
                        <a:latin typeface="Arial"/>
                        <a:cs typeface="Arial"/>
                      </a:endParaRPr>
                    </a:p>
                    <a:p>
                      <a:pPr marL="318135" indent="-228600">
                        <a:lnSpc>
                          <a:spcPct val="100000"/>
                        </a:lnSpc>
                        <a:spcBef>
                          <a:spcPts val="395"/>
                        </a:spcBef>
                        <a:buChar char="•"/>
                        <a:tabLst>
                          <a:tab pos="318135"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who earn</a:t>
                      </a:r>
                      <a:r>
                        <a:rPr sz="1100" spc="-30" dirty="0">
                          <a:solidFill>
                            <a:srgbClr val="5C5B5A"/>
                          </a:solidFill>
                          <a:latin typeface="Arial"/>
                          <a:cs typeface="Arial"/>
                        </a:rPr>
                        <a:t> </a:t>
                      </a:r>
                      <a:r>
                        <a:rPr sz="1100" dirty="0">
                          <a:solidFill>
                            <a:srgbClr val="5C5B5A"/>
                          </a:solidFill>
                          <a:latin typeface="Arial"/>
                          <a:cs typeface="Arial"/>
                        </a:rPr>
                        <a:t>up</a:t>
                      </a:r>
                      <a:r>
                        <a:rPr sz="1100" spc="-20" dirty="0">
                          <a:solidFill>
                            <a:srgbClr val="5C5B5A"/>
                          </a:solidFill>
                          <a:latin typeface="Arial"/>
                          <a:cs typeface="Arial"/>
                        </a:rPr>
                        <a:t> </a:t>
                      </a:r>
                      <a:r>
                        <a:rPr sz="1100" dirty="0">
                          <a:solidFill>
                            <a:srgbClr val="5C5B5A"/>
                          </a:solidFill>
                          <a:latin typeface="Arial"/>
                          <a:cs typeface="Arial"/>
                        </a:rPr>
                        <a:t>to</a:t>
                      </a:r>
                      <a:r>
                        <a:rPr sz="1100" spc="-30" dirty="0">
                          <a:solidFill>
                            <a:srgbClr val="5C5B5A"/>
                          </a:solidFill>
                          <a:latin typeface="Arial"/>
                          <a:cs typeface="Arial"/>
                        </a:rPr>
                        <a:t> </a:t>
                      </a:r>
                      <a:r>
                        <a:rPr sz="1100" dirty="0">
                          <a:solidFill>
                            <a:srgbClr val="5C5B5A"/>
                          </a:solidFill>
                          <a:latin typeface="Arial"/>
                          <a:cs typeface="Arial"/>
                        </a:rPr>
                        <a:t>£10,399</a:t>
                      </a:r>
                      <a:r>
                        <a:rPr sz="1100" spc="-25" dirty="0">
                          <a:solidFill>
                            <a:srgbClr val="5C5B5A"/>
                          </a:solidFill>
                          <a:latin typeface="Arial"/>
                          <a:cs typeface="Arial"/>
                        </a:rPr>
                        <a:t> </a:t>
                      </a:r>
                      <a:r>
                        <a:rPr sz="1100" dirty="0">
                          <a:solidFill>
                            <a:srgbClr val="5C5B5A"/>
                          </a:solidFill>
                          <a:latin typeface="Arial"/>
                          <a:cs typeface="Arial"/>
                        </a:rPr>
                        <a:t>per</a:t>
                      </a:r>
                      <a:r>
                        <a:rPr sz="1100" spc="-25" dirty="0">
                          <a:solidFill>
                            <a:srgbClr val="5C5B5A"/>
                          </a:solidFill>
                          <a:latin typeface="Arial"/>
                          <a:cs typeface="Arial"/>
                        </a:rPr>
                        <a:t> </a:t>
                      </a:r>
                      <a:r>
                        <a:rPr sz="1100" dirty="0">
                          <a:solidFill>
                            <a:srgbClr val="5C5B5A"/>
                          </a:solidFill>
                          <a:latin typeface="Arial"/>
                          <a:cs typeface="Arial"/>
                        </a:rPr>
                        <a:t>year</a:t>
                      </a:r>
                      <a:r>
                        <a:rPr sz="1100" spc="-15" dirty="0">
                          <a:solidFill>
                            <a:srgbClr val="5C5B5A"/>
                          </a:solidFill>
                          <a:latin typeface="Arial"/>
                          <a:cs typeface="Arial"/>
                        </a:rPr>
                        <a:t> </a:t>
                      </a:r>
                      <a:r>
                        <a:rPr sz="1100" spc="-20" dirty="0">
                          <a:solidFill>
                            <a:srgbClr val="5C5B5A"/>
                          </a:solidFill>
                          <a:latin typeface="Arial"/>
                          <a:cs typeface="Arial"/>
                        </a:rPr>
                        <a:t>(49%)</a:t>
                      </a:r>
                      <a:endParaRPr sz="1100">
                        <a:latin typeface="Arial"/>
                        <a:cs typeface="Arial"/>
                      </a:endParaRPr>
                    </a:p>
                    <a:p>
                      <a:pPr marL="318135" indent="-228600">
                        <a:lnSpc>
                          <a:spcPct val="100000"/>
                        </a:lnSpc>
                        <a:spcBef>
                          <a:spcPts val="400"/>
                        </a:spcBef>
                        <a:buChar char="•"/>
                        <a:tabLst>
                          <a:tab pos="318135" algn="l"/>
                        </a:tabLst>
                      </a:pPr>
                      <a:r>
                        <a:rPr sz="1100" dirty="0">
                          <a:solidFill>
                            <a:srgbClr val="5C5B5A"/>
                          </a:solidFill>
                          <a:latin typeface="Arial"/>
                          <a:cs typeface="Arial"/>
                        </a:rPr>
                        <a:t>Those</a:t>
                      </a:r>
                      <a:r>
                        <a:rPr sz="1100" spc="-40" dirty="0">
                          <a:solidFill>
                            <a:srgbClr val="5C5B5A"/>
                          </a:solidFill>
                          <a:latin typeface="Arial"/>
                          <a:cs typeface="Arial"/>
                        </a:rPr>
                        <a:t> </a:t>
                      </a:r>
                      <a:r>
                        <a:rPr sz="1100" dirty="0">
                          <a:solidFill>
                            <a:srgbClr val="5C5B5A"/>
                          </a:solidFill>
                          <a:latin typeface="Arial"/>
                          <a:cs typeface="Arial"/>
                        </a:rPr>
                        <a:t>whose pay</a:t>
                      </a:r>
                      <a:r>
                        <a:rPr sz="1100" spc="-25" dirty="0">
                          <a:solidFill>
                            <a:srgbClr val="5C5B5A"/>
                          </a:solidFill>
                          <a:latin typeface="Arial"/>
                          <a:cs typeface="Arial"/>
                        </a:rPr>
                        <a:t> </a:t>
                      </a:r>
                      <a:r>
                        <a:rPr sz="1100" dirty="0">
                          <a:solidFill>
                            <a:srgbClr val="5C5B5A"/>
                          </a:solidFill>
                          <a:latin typeface="Arial"/>
                          <a:cs typeface="Arial"/>
                        </a:rPr>
                        <a:t>does</a:t>
                      </a:r>
                      <a:r>
                        <a:rPr sz="1100" spc="-25" dirty="0">
                          <a:solidFill>
                            <a:srgbClr val="5C5B5A"/>
                          </a:solidFill>
                          <a:latin typeface="Arial"/>
                          <a:cs typeface="Arial"/>
                        </a:rPr>
                        <a:t> </a:t>
                      </a:r>
                      <a:r>
                        <a:rPr sz="1100" dirty="0">
                          <a:solidFill>
                            <a:srgbClr val="5C5B5A"/>
                          </a:solidFill>
                          <a:latin typeface="Arial"/>
                          <a:cs typeface="Arial"/>
                        </a:rPr>
                        <a:t>not</a:t>
                      </a:r>
                      <a:r>
                        <a:rPr sz="1100" spc="-35" dirty="0">
                          <a:solidFill>
                            <a:srgbClr val="5C5B5A"/>
                          </a:solidFill>
                          <a:latin typeface="Arial"/>
                          <a:cs typeface="Arial"/>
                        </a:rPr>
                        <a:t> </a:t>
                      </a:r>
                      <a:r>
                        <a:rPr sz="1100" dirty="0">
                          <a:solidFill>
                            <a:srgbClr val="5C5B5A"/>
                          </a:solidFill>
                          <a:latin typeface="Arial"/>
                          <a:cs typeface="Arial"/>
                        </a:rPr>
                        <a:t>fairly</a:t>
                      </a:r>
                      <a:r>
                        <a:rPr sz="1100" spc="-35" dirty="0">
                          <a:solidFill>
                            <a:srgbClr val="5C5B5A"/>
                          </a:solidFill>
                          <a:latin typeface="Arial"/>
                          <a:cs typeface="Arial"/>
                        </a:rPr>
                        <a:t> </a:t>
                      </a:r>
                      <a:r>
                        <a:rPr sz="1100" dirty="0">
                          <a:solidFill>
                            <a:srgbClr val="5C5B5A"/>
                          </a:solidFill>
                          <a:latin typeface="Arial"/>
                          <a:cs typeface="Arial"/>
                        </a:rPr>
                        <a:t>reflect</a:t>
                      </a:r>
                      <a:r>
                        <a:rPr sz="1100" spc="-55" dirty="0">
                          <a:solidFill>
                            <a:srgbClr val="5C5B5A"/>
                          </a:solidFill>
                          <a:latin typeface="Arial"/>
                          <a:cs typeface="Arial"/>
                        </a:rPr>
                        <a:t> </a:t>
                      </a:r>
                      <a:r>
                        <a:rPr sz="1100" dirty="0">
                          <a:solidFill>
                            <a:srgbClr val="5C5B5A"/>
                          </a:solidFill>
                          <a:latin typeface="Arial"/>
                          <a:cs typeface="Arial"/>
                        </a:rPr>
                        <a:t>their</a:t>
                      </a:r>
                      <a:r>
                        <a:rPr sz="1100" spc="-30" dirty="0">
                          <a:solidFill>
                            <a:srgbClr val="5C5B5A"/>
                          </a:solidFill>
                          <a:latin typeface="Arial"/>
                          <a:cs typeface="Arial"/>
                        </a:rPr>
                        <a:t> </a:t>
                      </a:r>
                      <a:r>
                        <a:rPr sz="1100" dirty="0">
                          <a:solidFill>
                            <a:srgbClr val="5C5B5A"/>
                          </a:solidFill>
                          <a:latin typeface="Arial"/>
                          <a:cs typeface="Arial"/>
                        </a:rPr>
                        <a:t>work</a:t>
                      </a:r>
                      <a:r>
                        <a:rPr sz="1100" spc="-20" dirty="0">
                          <a:solidFill>
                            <a:srgbClr val="5C5B5A"/>
                          </a:solidFill>
                          <a:latin typeface="Arial"/>
                          <a:cs typeface="Arial"/>
                        </a:rPr>
                        <a:t> </a:t>
                      </a:r>
                      <a:r>
                        <a:rPr sz="1100" spc="-10" dirty="0">
                          <a:solidFill>
                            <a:srgbClr val="5C5B5A"/>
                          </a:solidFill>
                          <a:latin typeface="Arial"/>
                          <a:cs typeface="Arial"/>
                        </a:rPr>
                        <a:t>(48%)</a:t>
                      </a:r>
                      <a:endParaRPr sz="1100">
                        <a:latin typeface="Arial"/>
                        <a:cs typeface="Arial"/>
                      </a:endParaRPr>
                    </a:p>
                    <a:p>
                      <a:pPr marL="318135" indent="-228600">
                        <a:lnSpc>
                          <a:spcPct val="100000"/>
                        </a:lnSpc>
                        <a:spcBef>
                          <a:spcPts val="405"/>
                        </a:spcBef>
                        <a:buChar char="•"/>
                        <a:tabLst>
                          <a:tab pos="318135"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likely</a:t>
                      </a:r>
                      <a:r>
                        <a:rPr sz="1100" spc="-15" dirty="0">
                          <a:solidFill>
                            <a:srgbClr val="5C5B5A"/>
                          </a:solidFill>
                          <a:latin typeface="Arial"/>
                          <a:cs typeface="Arial"/>
                        </a:rPr>
                        <a:t> </a:t>
                      </a:r>
                      <a:r>
                        <a:rPr sz="1100" dirty="0">
                          <a:solidFill>
                            <a:srgbClr val="5C5B5A"/>
                          </a:solidFill>
                          <a:latin typeface="Arial"/>
                          <a:cs typeface="Arial"/>
                        </a:rPr>
                        <a:t>to</a:t>
                      </a:r>
                      <a:r>
                        <a:rPr sz="1100" spc="-30" dirty="0">
                          <a:solidFill>
                            <a:srgbClr val="5C5B5A"/>
                          </a:solidFill>
                          <a:latin typeface="Arial"/>
                          <a:cs typeface="Arial"/>
                        </a:rPr>
                        <a:t> </a:t>
                      </a:r>
                      <a:r>
                        <a:rPr sz="1100" dirty="0">
                          <a:solidFill>
                            <a:srgbClr val="5C5B5A"/>
                          </a:solidFill>
                          <a:latin typeface="Arial"/>
                          <a:cs typeface="Arial"/>
                        </a:rPr>
                        <a:t>lose</a:t>
                      </a:r>
                      <a:r>
                        <a:rPr sz="1100" spc="-15" dirty="0">
                          <a:solidFill>
                            <a:srgbClr val="5C5B5A"/>
                          </a:solidFill>
                          <a:latin typeface="Arial"/>
                          <a:cs typeface="Arial"/>
                        </a:rPr>
                        <a:t> </a:t>
                      </a:r>
                      <a:r>
                        <a:rPr sz="1100" dirty="0">
                          <a:solidFill>
                            <a:srgbClr val="5C5B5A"/>
                          </a:solidFill>
                          <a:latin typeface="Arial"/>
                          <a:cs typeface="Arial"/>
                        </a:rPr>
                        <a:t>their</a:t>
                      </a:r>
                      <a:r>
                        <a:rPr sz="1100" spc="-25" dirty="0">
                          <a:solidFill>
                            <a:srgbClr val="5C5B5A"/>
                          </a:solidFill>
                          <a:latin typeface="Arial"/>
                          <a:cs typeface="Arial"/>
                        </a:rPr>
                        <a:t> </a:t>
                      </a:r>
                      <a:r>
                        <a:rPr sz="1100" dirty="0">
                          <a:solidFill>
                            <a:srgbClr val="5C5B5A"/>
                          </a:solidFill>
                          <a:latin typeface="Arial"/>
                          <a:cs typeface="Arial"/>
                        </a:rPr>
                        <a:t>job</a:t>
                      </a:r>
                      <a:r>
                        <a:rPr sz="1100" spc="-25" dirty="0">
                          <a:solidFill>
                            <a:srgbClr val="5C5B5A"/>
                          </a:solidFill>
                          <a:latin typeface="Arial"/>
                          <a:cs typeface="Arial"/>
                        </a:rPr>
                        <a:t> </a:t>
                      </a:r>
                      <a:r>
                        <a:rPr sz="1100" dirty="0">
                          <a:solidFill>
                            <a:srgbClr val="5C5B5A"/>
                          </a:solidFill>
                          <a:latin typeface="Arial"/>
                          <a:cs typeface="Arial"/>
                        </a:rPr>
                        <a:t>over</a:t>
                      </a:r>
                      <a:r>
                        <a:rPr sz="1100" spc="-15" dirty="0">
                          <a:solidFill>
                            <a:srgbClr val="5C5B5A"/>
                          </a:solidFill>
                          <a:latin typeface="Arial"/>
                          <a:cs typeface="Arial"/>
                        </a:rPr>
                        <a:t> </a:t>
                      </a:r>
                      <a:r>
                        <a:rPr sz="1100" dirty="0">
                          <a:solidFill>
                            <a:srgbClr val="5C5B5A"/>
                          </a:solidFill>
                          <a:latin typeface="Arial"/>
                          <a:cs typeface="Arial"/>
                        </a:rPr>
                        <a:t>the</a:t>
                      </a:r>
                      <a:r>
                        <a:rPr sz="1100" spc="-35" dirty="0">
                          <a:solidFill>
                            <a:srgbClr val="5C5B5A"/>
                          </a:solidFill>
                          <a:latin typeface="Arial"/>
                          <a:cs typeface="Arial"/>
                        </a:rPr>
                        <a:t> </a:t>
                      </a:r>
                      <a:r>
                        <a:rPr sz="1100" dirty="0">
                          <a:solidFill>
                            <a:srgbClr val="5C5B5A"/>
                          </a:solidFill>
                          <a:latin typeface="Arial"/>
                          <a:cs typeface="Arial"/>
                        </a:rPr>
                        <a:t>next</a:t>
                      </a:r>
                      <a:r>
                        <a:rPr sz="1100" spc="-20" dirty="0">
                          <a:solidFill>
                            <a:srgbClr val="5C5B5A"/>
                          </a:solidFill>
                          <a:latin typeface="Arial"/>
                          <a:cs typeface="Arial"/>
                        </a:rPr>
                        <a:t> </a:t>
                      </a:r>
                      <a:r>
                        <a:rPr sz="1100" dirty="0">
                          <a:solidFill>
                            <a:srgbClr val="5C5B5A"/>
                          </a:solidFill>
                          <a:latin typeface="Arial"/>
                          <a:cs typeface="Arial"/>
                        </a:rPr>
                        <a:t>12</a:t>
                      </a:r>
                      <a:r>
                        <a:rPr sz="1100" spc="-25" dirty="0">
                          <a:solidFill>
                            <a:srgbClr val="5C5B5A"/>
                          </a:solidFill>
                          <a:latin typeface="Arial"/>
                          <a:cs typeface="Arial"/>
                        </a:rPr>
                        <a:t> </a:t>
                      </a:r>
                      <a:r>
                        <a:rPr sz="1100" dirty="0">
                          <a:solidFill>
                            <a:srgbClr val="5C5B5A"/>
                          </a:solidFill>
                          <a:latin typeface="Arial"/>
                          <a:cs typeface="Arial"/>
                        </a:rPr>
                        <a:t>months</a:t>
                      </a:r>
                      <a:r>
                        <a:rPr sz="1100" spc="-45" dirty="0">
                          <a:solidFill>
                            <a:srgbClr val="5C5B5A"/>
                          </a:solidFill>
                          <a:latin typeface="Arial"/>
                          <a:cs typeface="Arial"/>
                        </a:rPr>
                        <a:t> </a:t>
                      </a:r>
                      <a:r>
                        <a:rPr sz="1100" spc="-10" dirty="0">
                          <a:solidFill>
                            <a:srgbClr val="5C5B5A"/>
                          </a:solidFill>
                          <a:latin typeface="Arial"/>
                          <a:cs typeface="Arial"/>
                        </a:rPr>
                        <a:t>(47%)</a:t>
                      </a:r>
                      <a:endParaRPr sz="1100">
                        <a:latin typeface="Arial"/>
                        <a:cs typeface="Arial"/>
                      </a:endParaRPr>
                    </a:p>
                    <a:p>
                      <a:pPr marL="318135" indent="-228600">
                        <a:lnSpc>
                          <a:spcPct val="100000"/>
                        </a:lnSpc>
                        <a:spcBef>
                          <a:spcPts val="395"/>
                        </a:spcBef>
                        <a:buChar char="•"/>
                        <a:tabLst>
                          <a:tab pos="318135"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20" dirty="0">
                          <a:solidFill>
                            <a:srgbClr val="5C5B5A"/>
                          </a:solidFill>
                          <a:latin typeface="Arial"/>
                          <a:cs typeface="Arial"/>
                        </a:rPr>
                        <a:t> </a:t>
                      </a:r>
                      <a:r>
                        <a:rPr sz="1100" dirty="0">
                          <a:solidFill>
                            <a:srgbClr val="5C5B5A"/>
                          </a:solidFill>
                          <a:latin typeface="Arial"/>
                          <a:cs typeface="Arial"/>
                        </a:rPr>
                        <a:t>have</a:t>
                      </a:r>
                      <a:r>
                        <a:rPr sz="1100" spc="-25" dirty="0">
                          <a:solidFill>
                            <a:srgbClr val="5C5B5A"/>
                          </a:solidFill>
                          <a:latin typeface="Arial"/>
                          <a:cs typeface="Arial"/>
                        </a:rPr>
                        <a:t> </a:t>
                      </a:r>
                      <a:r>
                        <a:rPr sz="1100" dirty="0">
                          <a:solidFill>
                            <a:srgbClr val="5C5B5A"/>
                          </a:solidFill>
                          <a:latin typeface="Arial"/>
                          <a:cs typeface="Arial"/>
                        </a:rPr>
                        <a:t>high</a:t>
                      </a:r>
                      <a:r>
                        <a:rPr sz="1100" spc="-35" dirty="0">
                          <a:solidFill>
                            <a:srgbClr val="5C5B5A"/>
                          </a:solidFill>
                          <a:latin typeface="Arial"/>
                          <a:cs typeface="Arial"/>
                        </a:rPr>
                        <a:t> </a:t>
                      </a:r>
                      <a:r>
                        <a:rPr sz="1100" dirty="0">
                          <a:solidFill>
                            <a:srgbClr val="5C5B5A"/>
                          </a:solidFill>
                          <a:latin typeface="Arial"/>
                          <a:cs typeface="Arial"/>
                        </a:rPr>
                        <a:t>levels</a:t>
                      </a:r>
                      <a:r>
                        <a:rPr sz="1100" spc="-15" dirty="0">
                          <a:solidFill>
                            <a:srgbClr val="5C5B5A"/>
                          </a:solidFill>
                          <a:latin typeface="Arial"/>
                          <a:cs typeface="Arial"/>
                        </a:rPr>
                        <a:t> </a:t>
                      </a:r>
                      <a:r>
                        <a:rPr sz="1100" dirty="0">
                          <a:solidFill>
                            <a:srgbClr val="5C5B5A"/>
                          </a:solidFill>
                          <a:latin typeface="Arial"/>
                          <a:cs typeface="Arial"/>
                        </a:rPr>
                        <a:t>of</a:t>
                      </a:r>
                      <a:r>
                        <a:rPr sz="1100" spc="-45" dirty="0">
                          <a:solidFill>
                            <a:srgbClr val="5C5B5A"/>
                          </a:solidFill>
                          <a:latin typeface="Arial"/>
                          <a:cs typeface="Arial"/>
                        </a:rPr>
                        <a:t> </a:t>
                      </a:r>
                      <a:r>
                        <a:rPr sz="1100" dirty="0">
                          <a:solidFill>
                            <a:srgbClr val="5C5B5A"/>
                          </a:solidFill>
                          <a:latin typeface="Arial"/>
                          <a:cs typeface="Arial"/>
                        </a:rPr>
                        <a:t>anxiety</a:t>
                      </a:r>
                      <a:r>
                        <a:rPr sz="1100" spc="-20" dirty="0">
                          <a:solidFill>
                            <a:srgbClr val="5C5B5A"/>
                          </a:solidFill>
                          <a:latin typeface="Arial"/>
                          <a:cs typeface="Arial"/>
                        </a:rPr>
                        <a:t> (44%)</a:t>
                      </a:r>
                      <a:endParaRPr sz="1100">
                        <a:latin typeface="Arial"/>
                        <a:cs typeface="Arial"/>
                      </a:endParaRPr>
                    </a:p>
                  </a:txBody>
                  <a:tcPr marL="0" marR="0" marT="8572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solidFill>
                      <a:srgbClr val="FFFFFF"/>
                    </a:solidFill>
                  </a:tcPr>
                </a:tc>
                <a:tc>
                  <a:txBody>
                    <a:bodyPr/>
                    <a:lstStyle/>
                    <a:p>
                      <a:pPr marL="90805">
                        <a:lnSpc>
                          <a:spcPct val="100000"/>
                        </a:lnSpc>
                        <a:spcBef>
                          <a:spcPts val="675"/>
                        </a:spcBef>
                      </a:pPr>
                      <a:r>
                        <a:rPr sz="1100" b="1" spc="-10" dirty="0">
                          <a:solidFill>
                            <a:srgbClr val="5C5B5A"/>
                          </a:solidFill>
                          <a:latin typeface="Arial"/>
                          <a:cs typeface="Arial"/>
                        </a:rPr>
                        <a:t>Demographics:</a:t>
                      </a:r>
                      <a:endParaRPr sz="1100">
                        <a:latin typeface="Arial"/>
                        <a:cs typeface="Arial"/>
                      </a:endParaRPr>
                    </a:p>
                    <a:p>
                      <a:pPr marL="318770" indent="-227965">
                        <a:lnSpc>
                          <a:spcPct val="100000"/>
                        </a:lnSpc>
                        <a:spcBef>
                          <a:spcPts val="400"/>
                        </a:spcBef>
                        <a:buChar char="•"/>
                        <a:tabLst>
                          <a:tab pos="318770" algn="l"/>
                        </a:tabLst>
                      </a:pPr>
                      <a:r>
                        <a:rPr sz="1100" dirty="0">
                          <a:solidFill>
                            <a:srgbClr val="5C5B5A"/>
                          </a:solidFill>
                          <a:latin typeface="Arial"/>
                          <a:cs typeface="Arial"/>
                        </a:rPr>
                        <a:t>Those</a:t>
                      </a:r>
                      <a:r>
                        <a:rPr sz="1100" spc="-60" dirty="0">
                          <a:solidFill>
                            <a:srgbClr val="5C5B5A"/>
                          </a:solidFill>
                          <a:latin typeface="Arial"/>
                          <a:cs typeface="Arial"/>
                        </a:rPr>
                        <a:t> </a:t>
                      </a:r>
                      <a:r>
                        <a:rPr sz="1100" dirty="0">
                          <a:solidFill>
                            <a:srgbClr val="5C5B5A"/>
                          </a:solidFill>
                          <a:latin typeface="Arial"/>
                          <a:cs typeface="Arial"/>
                        </a:rPr>
                        <a:t>who</a:t>
                      </a:r>
                      <a:r>
                        <a:rPr sz="1100" spc="-30" dirty="0">
                          <a:solidFill>
                            <a:srgbClr val="5C5B5A"/>
                          </a:solidFill>
                          <a:latin typeface="Arial"/>
                          <a:cs typeface="Arial"/>
                        </a:rPr>
                        <a:t> </a:t>
                      </a:r>
                      <a:r>
                        <a:rPr sz="1100" dirty="0">
                          <a:solidFill>
                            <a:srgbClr val="5C5B5A"/>
                          </a:solidFill>
                          <a:latin typeface="Arial"/>
                          <a:cs typeface="Arial"/>
                        </a:rPr>
                        <a:t>have</a:t>
                      </a:r>
                      <a:r>
                        <a:rPr sz="1100" spc="-35" dirty="0">
                          <a:solidFill>
                            <a:srgbClr val="5C5B5A"/>
                          </a:solidFill>
                          <a:latin typeface="Arial"/>
                          <a:cs typeface="Arial"/>
                        </a:rPr>
                        <a:t> </a:t>
                      </a:r>
                      <a:r>
                        <a:rPr sz="1100" dirty="0">
                          <a:solidFill>
                            <a:srgbClr val="5C5B5A"/>
                          </a:solidFill>
                          <a:latin typeface="Arial"/>
                          <a:cs typeface="Arial"/>
                        </a:rPr>
                        <a:t>a</a:t>
                      </a:r>
                      <a:r>
                        <a:rPr sz="1100" spc="-45" dirty="0">
                          <a:solidFill>
                            <a:srgbClr val="5C5B5A"/>
                          </a:solidFill>
                          <a:latin typeface="Arial"/>
                          <a:cs typeface="Arial"/>
                        </a:rPr>
                        <a:t> </a:t>
                      </a:r>
                      <a:r>
                        <a:rPr sz="1100" dirty="0">
                          <a:solidFill>
                            <a:srgbClr val="5C5B5A"/>
                          </a:solidFill>
                          <a:latin typeface="Arial"/>
                          <a:cs typeface="Arial"/>
                        </a:rPr>
                        <a:t>learning</a:t>
                      </a:r>
                      <a:r>
                        <a:rPr sz="1100" spc="-40" dirty="0">
                          <a:solidFill>
                            <a:srgbClr val="5C5B5A"/>
                          </a:solidFill>
                          <a:latin typeface="Arial"/>
                          <a:cs typeface="Arial"/>
                        </a:rPr>
                        <a:t> </a:t>
                      </a:r>
                      <a:r>
                        <a:rPr sz="1100" dirty="0">
                          <a:solidFill>
                            <a:srgbClr val="5C5B5A"/>
                          </a:solidFill>
                          <a:latin typeface="Arial"/>
                          <a:cs typeface="Arial"/>
                        </a:rPr>
                        <a:t>disability</a:t>
                      </a:r>
                      <a:r>
                        <a:rPr sz="1100" spc="-20" dirty="0">
                          <a:solidFill>
                            <a:srgbClr val="5C5B5A"/>
                          </a:solidFill>
                          <a:latin typeface="Arial"/>
                          <a:cs typeface="Arial"/>
                        </a:rPr>
                        <a:t> (57%)</a:t>
                      </a:r>
                      <a:endParaRPr sz="1100">
                        <a:latin typeface="Arial"/>
                        <a:cs typeface="Arial"/>
                      </a:endParaRPr>
                    </a:p>
                    <a:p>
                      <a:pPr marL="318770" indent="-227965">
                        <a:lnSpc>
                          <a:spcPct val="100000"/>
                        </a:lnSpc>
                        <a:spcBef>
                          <a:spcPts val="409"/>
                        </a:spcBef>
                        <a:buChar char="•"/>
                        <a:tabLst>
                          <a:tab pos="318770"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from</a:t>
                      </a:r>
                      <a:r>
                        <a:rPr sz="1100" spc="-65" dirty="0">
                          <a:solidFill>
                            <a:srgbClr val="5C5B5A"/>
                          </a:solidFill>
                          <a:latin typeface="Arial"/>
                          <a:cs typeface="Arial"/>
                        </a:rPr>
                        <a:t> </a:t>
                      </a:r>
                      <a:r>
                        <a:rPr sz="1100" dirty="0">
                          <a:solidFill>
                            <a:srgbClr val="5C5B5A"/>
                          </a:solidFill>
                          <a:latin typeface="Arial"/>
                          <a:cs typeface="Arial"/>
                        </a:rPr>
                        <a:t>minority</a:t>
                      </a:r>
                      <a:r>
                        <a:rPr sz="1100" spc="-30" dirty="0">
                          <a:solidFill>
                            <a:srgbClr val="5C5B5A"/>
                          </a:solidFill>
                          <a:latin typeface="Arial"/>
                          <a:cs typeface="Arial"/>
                        </a:rPr>
                        <a:t> </a:t>
                      </a:r>
                      <a:r>
                        <a:rPr sz="1100" dirty="0">
                          <a:solidFill>
                            <a:srgbClr val="5C5B5A"/>
                          </a:solidFill>
                          <a:latin typeface="Arial"/>
                          <a:cs typeface="Arial"/>
                        </a:rPr>
                        <a:t>ethnic</a:t>
                      </a:r>
                      <a:r>
                        <a:rPr sz="1100" spc="-20" dirty="0">
                          <a:solidFill>
                            <a:srgbClr val="5C5B5A"/>
                          </a:solidFill>
                          <a:latin typeface="Arial"/>
                          <a:cs typeface="Arial"/>
                        </a:rPr>
                        <a:t> </a:t>
                      </a:r>
                      <a:r>
                        <a:rPr sz="1100" dirty="0">
                          <a:solidFill>
                            <a:srgbClr val="5C5B5A"/>
                          </a:solidFill>
                          <a:latin typeface="Arial"/>
                          <a:cs typeface="Arial"/>
                        </a:rPr>
                        <a:t>groups</a:t>
                      </a:r>
                      <a:r>
                        <a:rPr sz="1100" spc="-45" dirty="0">
                          <a:solidFill>
                            <a:srgbClr val="5C5B5A"/>
                          </a:solidFill>
                          <a:latin typeface="Arial"/>
                          <a:cs typeface="Arial"/>
                        </a:rPr>
                        <a:t> </a:t>
                      </a:r>
                      <a:r>
                        <a:rPr sz="1100" spc="-20" dirty="0">
                          <a:solidFill>
                            <a:srgbClr val="5C5B5A"/>
                          </a:solidFill>
                          <a:latin typeface="Arial"/>
                          <a:cs typeface="Arial"/>
                        </a:rPr>
                        <a:t>(49%)</a:t>
                      </a:r>
                      <a:endParaRPr sz="1100">
                        <a:latin typeface="Arial"/>
                        <a:cs typeface="Arial"/>
                      </a:endParaRPr>
                    </a:p>
                    <a:p>
                      <a:pPr marL="318770" indent="-227965">
                        <a:lnSpc>
                          <a:spcPct val="100000"/>
                        </a:lnSpc>
                        <a:spcBef>
                          <a:spcPts val="395"/>
                        </a:spcBef>
                        <a:buChar char="•"/>
                        <a:tabLst>
                          <a:tab pos="318770" algn="l"/>
                        </a:tabLst>
                      </a:pPr>
                      <a:r>
                        <a:rPr sz="1100" dirty="0">
                          <a:solidFill>
                            <a:srgbClr val="5C5B5A"/>
                          </a:solidFill>
                          <a:latin typeface="Arial"/>
                          <a:cs typeface="Arial"/>
                        </a:rPr>
                        <a:t>Those</a:t>
                      </a:r>
                      <a:r>
                        <a:rPr sz="1100" spc="-30" dirty="0">
                          <a:solidFill>
                            <a:srgbClr val="5C5B5A"/>
                          </a:solidFill>
                          <a:latin typeface="Arial"/>
                          <a:cs typeface="Arial"/>
                        </a:rPr>
                        <a:t> </a:t>
                      </a:r>
                      <a:r>
                        <a:rPr sz="1100" dirty="0">
                          <a:solidFill>
                            <a:srgbClr val="5C5B5A"/>
                          </a:solidFill>
                          <a:latin typeface="Arial"/>
                          <a:cs typeface="Arial"/>
                        </a:rPr>
                        <a:t>who are</a:t>
                      </a:r>
                      <a:r>
                        <a:rPr sz="1100" spc="-25" dirty="0">
                          <a:solidFill>
                            <a:srgbClr val="5C5B5A"/>
                          </a:solidFill>
                          <a:latin typeface="Arial"/>
                          <a:cs typeface="Arial"/>
                        </a:rPr>
                        <a:t> </a:t>
                      </a:r>
                      <a:r>
                        <a:rPr sz="1100" spc="-10" dirty="0">
                          <a:solidFill>
                            <a:srgbClr val="5C5B5A"/>
                          </a:solidFill>
                          <a:latin typeface="Arial"/>
                          <a:cs typeface="Arial"/>
                        </a:rPr>
                        <a:t>25-</a:t>
                      </a:r>
                      <a:r>
                        <a:rPr sz="1100" dirty="0">
                          <a:solidFill>
                            <a:srgbClr val="5C5B5A"/>
                          </a:solidFill>
                          <a:latin typeface="Arial"/>
                          <a:cs typeface="Arial"/>
                        </a:rPr>
                        <a:t>34</a:t>
                      </a:r>
                      <a:r>
                        <a:rPr sz="1100" spc="-20" dirty="0">
                          <a:solidFill>
                            <a:srgbClr val="5C5B5A"/>
                          </a:solidFill>
                          <a:latin typeface="Arial"/>
                          <a:cs typeface="Arial"/>
                        </a:rPr>
                        <a:t> </a:t>
                      </a:r>
                      <a:r>
                        <a:rPr sz="1100" spc="-10" dirty="0">
                          <a:solidFill>
                            <a:srgbClr val="5C5B5A"/>
                          </a:solidFill>
                          <a:latin typeface="Arial"/>
                          <a:cs typeface="Arial"/>
                        </a:rPr>
                        <a:t>(49%)</a:t>
                      </a:r>
                      <a:endParaRPr sz="1100">
                        <a:latin typeface="Arial"/>
                        <a:cs typeface="Arial"/>
                      </a:endParaRPr>
                    </a:p>
                    <a:p>
                      <a:pPr>
                        <a:lnSpc>
                          <a:spcPct val="100000"/>
                        </a:lnSpc>
                        <a:spcBef>
                          <a:spcPts val="860"/>
                        </a:spcBef>
                        <a:buClr>
                          <a:srgbClr val="5C5B5A"/>
                        </a:buClr>
                        <a:buFont typeface="Arial"/>
                        <a:buChar char="•"/>
                      </a:pPr>
                      <a:endParaRPr sz="1100">
                        <a:latin typeface="Times New Roman"/>
                        <a:cs typeface="Times New Roman"/>
                      </a:endParaRPr>
                    </a:p>
                    <a:p>
                      <a:pPr marL="90805">
                        <a:lnSpc>
                          <a:spcPct val="100000"/>
                        </a:lnSpc>
                      </a:pPr>
                      <a:r>
                        <a:rPr sz="1100" b="1" dirty="0">
                          <a:solidFill>
                            <a:srgbClr val="5C5B5A"/>
                          </a:solidFill>
                          <a:latin typeface="Arial"/>
                          <a:cs typeface="Arial"/>
                        </a:rPr>
                        <a:t>Individual</a:t>
                      </a:r>
                      <a:r>
                        <a:rPr sz="1100" b="1" spc="-50" dirty="0">
                          <a:solidFill>
                            <a:srgbClr val="5C5B5A"/>
                          </a:solidFill>
                          <a:latin typeface="Arial"/>
                          <a:cs typeface="Arial"/>
                        </a:rPr>
                        <a:t> </a:t>
                      </a:r>
                      <a:r>
                        <a:rPr sz="1100" b="1" dirty="0">
                          <a:solidFill>
                            <a:srgbClr val="5C5B5A"/>
                          </a:solidFill>
                          <a:latin typeface="Arial"/>
                          <a:cs typeface="Arial"/>
                        </a:rPr>
                        <a:t>or</a:t>
                      </a:r>
                      <a:r>
                        <a:rPr sz="1100" b="1" spc="-25" dirty="0">
                          <a:solidFill>
                            <a:srgbClr val="5C5B5A"/>
                          </a:solidFill>
                          <a:latin typeface="Arial"/>
                          <a:cs typeface="Arial"/>
                        </a:rPr>
                        <a:t> </a:t>
                      </a:r>
                      <a:r>
                        <a:rPr sz="1100" b="1" dirty="0">
                          <a:solidFill>
                            <a:srgbClr val="5C5B5A"/>
                          </a:solidFill>
                          <a:latin typeface="Arial"/>
                          <a:cs typeface="Arial"/>
                        </a:rPr>
                        <a:t>family</a:t>
                      </a:r>
                      <a:r>
                        <a:rPr sz="1100" b="1" spc="-60" dirty="0">
                          <a:solidFill>
                            <a:srgbClr val="5C5B5A"/>
                          </a:solidFill>
                          <a:latin typeface="Arial"/>
                          <a:cs typeface="Arial"/>
                        </a:rPr>
                        <a:t> </a:t>
                      </a:r>
                      <a:r>
                        <a:rPr sz="1100" b="1" spc="-10" dirty="0">
                          <a:solidFill>
                            <a:srgbClr val="5C5B5A"/>
                          </a:solidFill>
                          <a:latin typeface="Arial"/>
                          <a:cs typeface="Arial"/>
                        </a:rPr>
                        <a:t>circumstance:</a:t>
                      </a:r>
                      <a:endParaRPr sz="1100">
                        <a:latin typeface="Arial"/>
                        <a:cs typeface="Arial"/>
                      </a:endParaRPr>
                    </a:p>
                    <a:p>
                      <a:pPr marL="318770" indent="-227965">
                        <a:lnSpc>
                          <a:spcPct val="100000"/>
                        </a:lnSpc>
                        <a:spcBef>
                          <a:spcPts val="395"/>
                        </a:spcBef>
                        <a:buChar char="•"/>
                        <a:tabLst>
                          <a:tab pos="318770"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10" dirty="0">
                          <a:solidFill>
                            <a:srgbClr val="5C5B5A"/>
                          </a:solidFill>
                          <a:latin typeface="Arial"/>
                          <a:cs typeface="Arial"/>
                        </a:rPr>
                        <a:t> </a:t>
                      </a:r>
                      <a:r>
                        <a:rPr sz="1100" dirty="0">
                          <a:solidFill>
                            <a:srgbClr val="5C5B5A"/>
                          </a:solidFill>
                          <a:latin typeface="Arial"/>
                          <a:cs typeface="Arial"/>
                        </a:rPr>
                        <a:t>are</a:t>
                      </a:r>
                      <a:r>
                        <a:rPr sz="1100" spc="-40" dirty="0">
                          <a:solidFill>
                            <a:srgbClr val="5C5B5A"/>
                          </a:solidFill>
                          <a:latin typeface="Arial"/>
                          <a:cs typeface="Arial"/>
                        </a:rPr>
                        <a:t> </a:t>
                      </a:r>
                      <a:r>
                        <a:rPr sz="1100" dirty="0">
                          <a:solidFill>
                            <a:srgbClr val="5C5B5A"/>
                          </a:solidFill>
                          <a:latin typeface="Arial"/>
                          <a:cs typeface="Arial"/>
                        </a:rPr>
                        <a:t>dissatisfied</a:t>
                      </a:r>
                      <a:r>
                        <a:rPr sz="1100" spc="-45" dirty="0">
                          <a:solidFill>
                            <a:srgbClr val="5C5B5A"/>
                          </a:solidFill>
                          <a:latin typeface="Arial"/>
                          <a:cs typeface="Arial"/>
                        </a:rPr>
                        <a:t> </a:t>
                      </a:r>
                      <a:r>
                        <a:rPr sz="1100" dirty="0">
                          <a:solidFill>
                            <a:srgbClr val="5C5B5A"/>
                          </a:solidFill>
                          <a:latin typeface="Arial"/>
                          <a:cs typeface="Arial"/>
                        </a:rPr>
                        <a:t>with</a:t>
                      </a:r>
                      <a:r>
                        <a:rPr sz="1100" spc="-10" dirty="0">
                          <a:solidFill>
                            <a:srgbClr val="5C5B5A"/>
                          </a:solidFill>
                          <a:latin typeface="Arial"/>
                          <a:cs typeface="Arial"/>
                        </a:rPr>
                        <a:t> </a:t>
                      </a:r>
                      <a:r>
                        <a:rPr sz="1100" dirty="0">
                          <a:solidFill>
                            <a:srgbClr val="5C5B5A"/>
                          </a:solidFill>
                          <a:latin typeface="Arial"/>
                          <a:cs typeface="Arial"/>
                        </a:rPr>
                        <a:t>their</a:t>
                      </a:r>
                      <a:r>
                        <a:rPr sz="1100" spc="-35" dirty="0">
                          <a:solidFill>
                            <a:srgbClr val="5C5B5A"/>
                          </a:solidFill>
                          <a:latin typeface="Arial"/>
                          <a:cs typeface="Arial"/>
                        </a:rPr>
                        <a:t> </a:t>
                      </a:r>
                      <a:r>
                        <a:rPr sz="1100" dirty="0">
                          <a:solidFill>
                            <a:srgbClr val="5C5B5A"/>
                          </a:solidFill>
                          <a:latin typeface="Arial"/>
                          <a:cs typeface="Arial"/>
                        </a:rPr>
                        <a:t>job</a:t>
                      </a:r>
                      <a:r>
                        <a:rPr sz="1100" spc="-35" dirty="0">
                          <a:solidFill>
                            <a:srgbClr val="5C5B5A"/>
                          </a:solidFill>
                          <a:latin typeface="Arial"/>
                          <a:cs typeface="Arial"/>
                        </a:rPr>
                        <a:t> </a:t>
                      </a:r>
                      <a:r>
                        <a:rPr sz="1100" spc="-20" dirty="0">
                          <a:solidFill>
                            <a:srgbClr val="5C5B5A"/>
                          </a:solidFill>
                          <a:latin typeface="Arial"/>
                          <a:cs typeface="Arial"/>
                        </a:rPr>
                        <a:t>(64%)</a:t>
                      </a:r>
                      <a:endParaRPr sz="1100">
                        <a:latin typeface="Arial"/>
                        <a:cs typeface="Arial"/>
                      </a:endParaRPr>
                    </a:p>
                    <a:p>
                      <a:pPr marL="318770" indent="-227965">
                        <a:lnSpc>
                          <a:spcPct val="100000"/>
                        </a:lnSpc>
                        <a:spcBef>
                          <a:spcPts val="395"/>
                        </a:spcBef>
                        <a:buChar char="•"/>
                        <a:tabLst>
                          <a:tab pos="318770" algn="l"/>
                        </a:tabLst>
                      </a:pPr>
                      <a:r>
                        <a:rPr sz="1100" dirty="0">
                          <a:solidFill>
                            <a:srgbClr val="5C5B5A"/>
                          </a:solidFill>
                          <a:latin typeface="Arial"/>
                          <a:cs typeface="Arial"/>
                        </a:rPr>
                        <a:t>Those</a:t>
                      </a:r>
                      <a:r>
                        <a:rPr sz="1100" spc="-50" dirty="0">
                          <a:solidFill>
                            <a:srgbClr val="5C5B5A"/>
                          </a:solidFill>
                          <a:latin typeface="Arial"/>
                          <a:cs typeface="Arial"/>
                        </a:rPr>
                        <a:t> </a:t>
                      </a:r>
                      <a:r>
                        <a:rPr sz="1100" dirty="0">
                          <a:solidFill>
                            <a:srgbClr val="5C5B5A"/>
                          </a:solidFill>
                          <a:latin typeface="Arial"/>
                          <a:cs typeface="Arial"/>
                        </a:rPr>
                        <a:t>with</a:t>
                      </a:r>
                      <a:r>
                        <a:rPr sz="1100" spc="-10" dirty="0">
                          <a:solidFill>
                            <a:srgbClr val="5C5B5A"/>
                          </a:solidFill>
                          <a:latin typeface="Arial"/>
                          <a:cs typeface="Arial"/>
                        </a:rPr>
                        <a:t> </a:t>
                      </a:r>
                      <a:r>
                        <a:rPr sz="1100" dirty="0">
                          <a:solidFill>
                            <a:srgbClr val="5C5B5A"/>
                          </a:solidFill>
                          <a:latin typeface="Arial"/>
                          <a:cs typeface="Arial"/>
                        </a:rPr>
                        <a:t>very</a:t>
                      </a:r>
                      <a:r>
                        <a:rPr sz="1100" spc="-35" dirty="0">
                          <a:solidFill>
                            <a:srgbClr val="5C5B5A"/>
                          </a:solidFill>
                          <a:latin typeface="Arial"/>
                          <a:cs typeface="Arial"/>
                        </a:rPr>
                        <a:t> </a:t>
                      </a:r>
                      <a:r>
                        <a:rPr sz="1100" dirty="0">
                          <a:solidFill>
                            <a:srgbClr val="5C5B5A"/>
                          </a:solidFill>
                          <a:latin typeface="Arial"/>
                          <a:cs typeface="Arial"/>
                        </a:rPr>
                        <a:t>low</a:t>
                      </a:r>
                      <a:r>
                        <a:rPr sz="1100" spc="-30" dirty="0">
                          <a:solidFill>
                            <a:srgbClr val="5C5B5A"/>
                          </a:solidFill>
                          <a:latin typeface="Arial"/>
                          <a:cs typeface="Arial"/>
                        </a:rPr>
                        <a:t> </a:t>
                      </a:r>
                      <a:r>
                        <a:rPr sz="1100" dirty="0">
                          <a:solidFill>
                            <a:srgbClr val="5C5B5A"/>
                          </a:solidFill>
                          <a:latin typeface="Arial"/>
                          <a:cs typeface="Arial"/>
                        </a:rPr>
                        <a:t>hopefulness</a:t>
                      </a:r>
                      <a:r>
                        <a:rPr sz="1100" spc="-50" dirty="0">
                          <a:solidFill>
                            <a:srgbClr val="5C5B5A"/>
                          </a:solidFill>
                          <a:latin typeface="Arial"/>
                          <a:cs typeface="Arial"/>
                        </a:rPr>
                        <a:t> </a:t>
                      </a:r>
                      <a:r>
                        <a:rPr sz="1100" spc="-20" dirty="0">
                          <a:solidFill>
                            <a:srgbClr val="5C5B5A"/>
                          </a:solidFill>
                          <a:latin typeface="Arial"/>
                          <a:cs typeface="Arial"/>
                        </a:rPr>
                        <a:t>(60%)</a:t>
                      </a:r>
                      <a:endParaRPr sz="1100">
                        <a:latin typeface="Arial"/>
                        <a:cs typeface="Arial"/>
                      </a:endParaRPr>
                    </a:p>
                    <a:p>
                      <a:pPr marL="318770" indent="-227965">
                        <a:lnSpc>
                          <a:spcPct val="100000"/>
                        </a:lnSpc>
                        <a:spcBef>
                          <a:spcPts val="409"/>
                        </a:spcBef>
                        <a:buChar char="•"/>
                        <a:tabLst>
                          <a:tab pos="318770"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with</a:t>
                      </a:r>
                      <a:r>
                        <a:rPr sz="1100" spc="-10" dirty="0">
                          <a:solidFill>
                            <a:srgbClr val="5C5B5A"/>
                          </a:solidFill>
                          <a:latin typeface="Arial"/>
                          <a:cs typeface="Arial"/>
                        </a:rPr>
                        <a:t> </a:t>
                      </a:r>
                      <a:r>
                        <a:rPr sz="1100" dirty="0">
                          <a:solidFill>
                            <a:srgbClr val="5C5B5A"/>
                          </a:solidFill>
                          <a:latin typeface="Arial"/>
                          <a:cs typeface="Arial"/>
                        </a:rPr>
                        <a:t>4+</a:t>
                      </a:r>
                      <a:r>
                        <a:rPr sz="1100" spc="-45" dirty="0">
                          <a:solidFill>
                            <a:srgbClr val="5C5B5A"/>
                          </a:solidFill>
                          <a:latin typeface="Arial"/>
                          <a:cs typeface="Arial"/>
                        </a:rPr>
                        <a:t> </a:t>
                      </a:r>
                      <a:r>
                        <a:rPr sz="1100" dirty="0">
                          <a:solidFill>
                            <a:srgbClr val="5C5B5A"/>
                          </a:solidFill>
                          <a:latin typeface="Arial"/>
                          <a:cs typeface="Arial"/>
                        </a:rPr>
                        <a:t>people</a:t>
                      </a:r>
                      <a:r>
                        <a:rPr sz="1100" spc="-25" dirty="0">
                          <a:solidFill>
                            <a:srgbClr val="5C5B5A"/>
                          </a:solidFill>
                          <a:latin typeface="Arial"/>
                          <a:cs typeface="Arial"/>
                        </a:rPr>
                        <a:t> </a:t>
                      </a:r>
                      <a:r>
                        <a:rPr sz="1100" dirty="0">
                          <a:solidFill>
                            <a:srgbClr val="5C5B5A"/>
                          </a:solidFill>
                          <a:latin typeface="Arial"/>
                          <a:cs typeface="Arial"/>
                        </a:rPr>
                        <a:t>in</a:t>
                      </a:r>
                      <a:r>
                        <a:rPr sz="1100" spc="-25" dirty="0">
                          <a:solidFill>
                            <a:srgbClr val="5C5B5A"/>
                          </a:solidFill>
                          <a:latin typeface="Arial"/>
                          <a:cs typeface="Arial"/>
                        </a:rPr>
                        <a:t> </a:t>
                      </a:r>
                      <a:r>
                        <a:rPr sz="1100" dirty="0">
                          <a:solidFill>
                            <a:srgbClr val="5C5B5A"/>
                          </a:solidFill>
                          <a:latin typeface="Arial"/>
                          <a:cs typeface="Arial"/>
                        </a:rPr>
                        <a:t>their</a:t>
                      </a:r>
                      <a:r>
                        <a:rPr sz="1100" spc="-35" dirty="0">
                          <a:solidFill>
                            <a:srgbClr val="5C5B5A"/>
                          </a:solidFill>
                          <a:latin typeface="Arial"/>
                          <a:cs typeface="Arial"/>
                        </a:rPr>
                        <a:t> </a:t>
                      </a:r>
                      <a:r>
                        <a:rPr sz="1100" dirty="0">
                          <a:solidFill>
                            <a:srgbClr val="5C5B5A"/>
                          </a:solidFill>
                          <a:latin typeface="Arial"/>
                          <a:cs typeface="Arial"/>
                        </a:rPr>
                        <a:t>household</a:t>
                      </a:r>
                      <a:r>
                        <a:rPr sz="1100" spc="-25" dirty="0">
                          <a:solidFill>
                            <a:srgbClr val="5C5B5A"/>
                          </a:solidFill>
                          <a:latin typeface="Arial"/>
                          <a:cs typeface="Arial"/>
                        </a:rPr>
                        <a:t> </a:t>
                      </a:r>
                      <a:r>
                        <a:rPr sz="1100" spc="-20" dirty="0">
                          <a:solidFill>
                            <a:srgbClr val="5C5B5A"/>
                          </a:solidFill>
                          <a:latin typeface="Arial"/>
                          <a:cs typeface="Arial"/>
                        </a:rPr>
                        <a:t>(56%)</a:t>
                      </a:r>
                      <a:endParaRPr sz="1100">
                        <a:latin typeface="Arial"/>
                        <a:cs typeface="Arial"/>
                      </a:endParaRPr>
                    </a:p>
                    <a:p>
                      <a:pPr marL="318770" indent="-227965">
                        <a:lnSpc>
                          <a:spcPct val="100000"/>
                        </a:lnSpc>
                        <a:spcBef>
                          <a:spcPts val="400"/>
                        </a:spcBef>
                        <a:buChar char="•"/>
                        <a:tabLst>
                          <a:tab pos="318770"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20" dirty="0">
                          <a:solidFill>
                            <a:srgbClr val="5C5B5A"/>
                          </a:solidFill>
                          <a:latin typeface="Arial"/>
                          <a:cs typeface="Arial"/>
                        </a:rPr>
                        <a:t> </a:t>
                      </a:r>
                      <a:r>
                        <a:rPr sz="1100" dirty="0">
                          <a:solidFill>
                            <a:srgbClr val="5C5B5A"/>
                          </a:solidFill>
                          <a:latin typeface="Arial"/>
                          <a:cs typeface="Arial"/>
                        </a:rPr>
                        <a:t>feel</a:t>
                      </a:r>
                      <a:r>
                        <a:rPr sz="1100" spc="-50" dirty="0">
                          <a:solidFill>
                            <a:srgbClr val="5C5B5A"/>
                          </a:solidFill>
                          <a:latin typeface="Arial"/>
                          <a:cs typeface="Arial"/>
                        </a:rPr>
                        <a:t> </a:t>
                      </a:r>
                      <a:r>
                        <a:rPr sz="1100" dirty="0">
                          <a:solidFill>
                            <a:srgbClr val="5C5B5A"/>
                          </a:solidFill>
                          <a:latin typeface="Arial"/>
                          <a:cs typeface="Arial"/>
                        </a:rPr>
                        <a:t>low</a:t>
                      </a:r>
                      <a:r>
                        <a:rPr sz="1100" spc="-30" dirty="0">
                          <a:solidFill>
                            <a:srgbClr val="5C5B5A"/>
                          </a:solidFill>
                          <a:latin typeface="Arial"/>
                          <a:cs typeface="Arial"/>
                        </a:rPr>
                        <a:t> </a:t>
                      </a:r>
                      <a:r>
                        <a:rPr sz="1100" dirty="0">
                          <a:solidFill>
                            <a:srgbClr val="5C5B5A"/>
                          </a:solidFill>
                          <a:latin typeface="Arial"/>
                          <a:cs typeface="Arial"/>
                        </a:rPr>
                        <a:t>about</a:t>
                      </a:r>
                      <a:r>
                        <a:rPr sz="1100" spc="-30" dirty="0">
                          <a:solidFill>
                            <a:srgbClr val="5C5B5A"/>
                          </a:solidFill>
                          <a:latin typeface="Arial"/>
                          <a:cs typeface="Arial"/>
                        </a:rPr>
                        <a:t> </a:t>
                      </a:r>
                      <a:r>
                        <a:rPr sz="1100" dirty="0">
                          <a:solidFill>
                            <a:srgbClr val="5C5B5A"/>
                          </a:solidFill>
                          <a:latin typeface="Arial"/>
                          <a:cs typeface="Arial"/>
                        </a:rPr>
                        <a:t>their</a:t>
                      </a:r>
                      <a:r>
                        <a:rPr sz="1100" spc="-40" dirty="0">
                          <a:solidFill>
                            <a:srgbClr val="5C5B5A"/>
                          </a:solidFill>
                          <a:latin typeface="Arial"/>
                          <a:cs typeface="Arial"/>
                        </a:rPr>
                        <a:t> </a:t>
                      </a:r>
                      <a:r>
                        <a:rPr sz="1100" dirty="0">
                          <a:solidFill>
                            <a:srgbClr val="5C5B5A"/>
                          </a:solidFill>
                          <a:latin typeface="Arial"/>
                          <a:cs typeface="Arial"/>
                        </a:rPr>
                        <a:t>life</a:t>
                      </a:r>
                      <a:r>
                        <a:rPr sz="1100" spc="-45" dirty="0">
                          <a:solidFill>
                            <a:srgbClr val="5C5B5A"/>
                          </a:solidFill>
                          <a:latin typeface="Arial"/>
                          <a:cs typeface="Arial"/>
                        </a:rPr>
                        <a:t> </a:t>
                      </a:r>
                      <a:r>
                        <a:rPr sz="1100" dirty="0">
                          <a:solidFill>
                            <a:srgbClr val="5C5B5A"/>
                          </a:solidFill>
                          <a:latin typeface="Arial"/>
                          <a:cs typeface="Arial"/>
                        </a:rPr>
                        <a:t>being</a:t>
                      </a:r>
                      <a:r>
                        <a:rPr sz="1100" spc="-25" dirty="0">
                          <a:solidFill>
                            <a:srgbClr val="5C5B5A"/>
                          </a:solidFill>
                          <a:latin typeface="Arial"/>
                          <a:cs typeface="Arial"/>
                        </a:rPr>
                        <a:t> </a:t>
                      </a:r>
                      <a:r>
                        <a:rPr sz="1100" dirty="0">
                          <a:solidFill>
                            <a:srgbClr val="5C5B5A"/>
                          </a:solidFill>
                          <a:latin typeface="Arial"/>
                          <a:cs typeface="Arial"/>
                        </a:rPr>
                        <a:t>worthwhile</a:t>
                      </a:r>
                      <a:r>
                        <a:rPr sz="1100" spc="5" dirty="0">
                          <a:solidFill>
                            <a:srgbClr val="5C5B5A"/>
                          </a:solidFill>
                          <a:latin typeface="Arial"/>
                          <a:cs typeface="Arial"/>
                        </a:rPr>
                        <a:t> </a:t>
                      </a:r>
                      <a:r>
                        <a:rPr sz="1100" spc="-10" dirty="0">
                          <a:solidFill>
                            <a:srgbClr val="5C5B5A"/>
                          </a:solidFill>
                          <a:latin typeface="Arial"/>
                          <a:cs typeface="Arial"/>
                        </a:rPr>
                        <a:t>(55%)</a:t>
                      </a:r>
                      <a:endParaRPr sz="1100">
                        <a:latin typeface="Arial"/>
                        <a:cs typeface="Arial"/>
                      </a:endParaRPr>
                    </a:p>
                    <a:p>
                      <a:pPr marL="318770" indent="-227965">
                        <a:lnSpc>
                          <a:spcPct val="100000"/>
                        </a:lnSpc>
                        <a:spcBef>
                          <a:spcPts val="395"/>
                        </a:spcBef>
                        <a:buChar char="•"/>
                        <a:tabLst>
                          <a:tab pos="318770"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who</a:t>
                      </a:r>
                      <a:r>
                        <a:rPr sz="1100" spc="-5" dirty="0">
                          <a:solidFill>
                            <a:srgbClr val="5C5B5A"/>
                          </a:solidFill>
                          <a:latin typeface="Arial"/>
                          <a:cs typeface="Arial"/>
                        </a:rPr>
                        <a:t> </a:t>
                      </a:r>
                      <a:r>
                        <a:rPr sz="1100" dirty="0">
                          <a:solidFill>
                            <a:srgbClr val="5C5B5A"/>
                          </a:solidFill>
                          <a:latin typeface="Arial"/>
                          <a:cs typeface="Arial"/>
                        </a:rPr>
                        <a:t>say</a:t>
                      </a:r>
                      <a:r>
                        <a:rPr sz="1100" spc="-25" dirty="0">
                          <a:solidFill>
                            <a:srgbClr val="5C5B5A"/>
                          </a:solidFill>
                          <a:latin typeface="Arial"/>
                          <a:cs typeface="Arial"/>
                        </a:rPr>
                        <a:t> </a:t>
                      </a:r>
                      <a:r>
                        <a:rPr sz="1100" dirty="0">
                          <a:solidFill>
                            <a:srgbClr val="5C5B5A"/>
                          </a:solidFill>
                          <a:latin typeface="Arial"/>
                          <a:cs typeface="Arial"/>
                        </a:rPr>
                        <a:t>they</a:t>
                      </a:r>
                      <a:r>
                        <a:rPr sz="1100" spc="-35" dirty="0">
                          <a:solidFill>
                            <a:srgbClr val="5C5B5A"/>
                          </a:solidFill>
                          <a:latin typeface="Arial"/>
                          <a:cs typeface="Arial"/>
                        </a:rPr>
                        <a:t> </a:t>
                      </a:r>
                      <a:r>
                        <a:rPr sz="1100" dirty="0">
                          <a:solidFill>
                            <a:srgbClr val="5C5B5A"/>
                          </a:solidFill>
                          <a:latin typeface="Arial"/>
                          <a:cs typeface="Arial"/>
                        </a:rPr>
                        <a:t>are</a:t>
                      </a:r>
                      <a:r>
                        <a:rPr sz="1100" spc="-30" dirty="0">
                          <a:solidFill>
                            <a:srgbClr val="5C5B5A"/>
                          </a:solidFill>
                          <a:latin typeface="Arial"/>
                          <a:cs typeface="Arial"/>
                        </a:rPr>
                        <a:t> </a:t>
                      </a:r>
                      <a:r>
                        <a:rPr sz="1100" dirty="0">
                          <a:solidFill>
                            <a:srgbClr val="5C5B5A"/>
                          </a:solidFill>
                          <a:latin typeface="Arial"/>
                          <a:cs typeface="Arial"/>
                        </a:rPr>
                        <a:t>treated</a:t>
                      </a:r>
                      <a:r>
                        <a:rPr sz="1100" spc="-65" dirty="0">
                          <a:solidFill>
                            <a:srgbClr val="5C5B5A"/>
                          </a:solidFill>
                          <a:latin typeface="Arial"/>
                          <a:cs typeface="Arial"/>
                        </a:rPr>
                        <a:t> </a:t>
                      </a:r>
                      <a:r>
                        <a:rPr sz="1100" dirty="0">
                          <a:solidFill>
                            <a:srgbClr val="5C5B5A"/>
                          </a:solidFill>
                          <a:latin typeface="Arial"/>
                          <a:cs typeface="Arial"/>
                        </a:rPr>
                        <a:t>unfairly</a:t>
                      </a:r>
                      <a:r>
                        <a:rPr sz="1100" spc="-30"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society</a:t>
                      </a:r>
                      <a:r>
                        <a:rPr sz="1100" spc="-30" dirty="0">
                          <a:solidFill>
                            <a:srgbClr val="5C5B5A"/>
                          </a:solidFill>
                          <a:latin typeface="Arial"/>
                          <a:cs typeface="Arial"/>
                        </a:rPr>
                        <a:t> </a:t>
                      </a:r>
                      <a:r>
                        <a:rPr sz="1100" spc="-10" dirty="0">
                          <a:solidFill>
                            <a:srgbClr val="5C5B5A"/>
                          </a:solidFill>
                          <a:latin typeface="Arial"/>
                          <a:cs typeface="Arial"/>
                        </a:rPr>
                        <a:t>(54%)</a:t>
                      </a:r>
                      <a:endParaRPr sz="1100">
                        <a:latin typeface="Arial"/>
                        <a:cs typeface="Arial"/>
                      </a:endParaRPr>
                    </a:p>
                    <a:p>
                      <a:pPr marL="318770" indent="-227965">
                        <a:lnSpc>
                          <a:spcPct val="100000"/>
                        </a:lnSpc>
                        <a:spcBef>
                          <a:spcPts val="405"/>
                        </a:spcBef>
                        <a:buChar char="•"/>
                        <a:tabLst>
                          <a:tab pos="318770"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likely</a:t>
                      </a:r>
                      <a:r>
                        <a:rPr sz="1100" spc="-15" dirty="0">
                          <a:solidFill>
                            <a:srgbClr val="5C5B5A"/>
                          </a:solidFill>
                          <a:latin typeface="Arial"/>
                          <a:cs typeface="Arial"/>
                        </a:rPr>
                        <a:t> </a:t>
                      </a:r>
                      <a:r>
                        <a:rPr sz="1100" dirty="0">
                          <a:solidFill>
                            <a:srgbClr val="5C5B5A"/>
                          </a:solidFill>
                          <a:latin typeface="Arial"/>
                          <a:cs typeface="Arial"/>
                        </a:rPr>
                        <a:t>to</a:t>
                      </a:r>
                      <a:r>
                        <a:rPr sz="1100" spc="-30" dirty="0">
                          <a:solidFill>
                            <a:srgbClr val="5C5B5A"/>
                          </a:solidFill>
                          <a:latin typeface="Arial"/>
                          <a:cs typeface="Arial"/>
                        </a:rPr>
                        <a:t> </a:t>
                      </a:r>
                      <a:r>
                        <a:rPr sz="1100" dirty="0">
                          <a:solidFill>
                            <a:srgbClr val="5C5B5A"/>
                          </a:solidFill>
                          <a:latin typeface="Arial"/>
                          <a:cs typeface="Arial"/>
                        </a:rPr>
                        <a:t>lose</a:t>
                      </a:r>
                      <a:r>
                        <a:rPr sz="1100" spc="-15" dirty="0">
                          <a:solidFill>
                            <a:srgbClr val="5C5B5A"/>
                          </a:solidFill>
                          <a:latin typeface="Arial"/>
                          <a:cs typeface="Arial"/>
                        </a:rPr>
                        <a:t> </a:t>
                      </a:r>
                      <a:r>
                        <a:rPr sz="1100" dirty="0">
                          <a:solidFill>
                            <a:srgbClr val="5C5B5A"/>
                          </a:solidFill>
                          <a:latin typeface="Arial"/>
                          <a:cs typeface="Arial"/>
                        </a:rPr>
                        <a:t>their</a:t>
                      </a:r>
                      <a:r>
                        <a:rPr sz="1100" spc="-25" dirty="0">
                          <a:solidFill>
                            <a:srgbClr val="5C5B5A"/>
                          </a:solidFill>
                          <a:latin typeface="Arial"/>
                          <a:cs typeface="Arial"/>
                        </a:rPr>
                        <a:t> </a:t>
                      </a:r>
                      <a:r>
                        <a:rPr sz="1100" dirty="0">
                          <a:solidFill>
                            <a:srgbClr val="5C5B5A"/>
                          </a:solidFill>
                          <a:latin typeface="Arial"/>
                          <a:cs typeface="Arial"/>
                        </a:rPr>
                        <a:t>job</a:t>
                      </a:r>
                      <a:r>
                        <a:rPr sz="1100" spc="-25" dirty="0">
                          <a:solidFill>
                            <a:srgbClr val="5C5B5A"/>
                          </a:solidFill>
                          <a:latin typeface="Arial"/>
                          <a:cs typeface="Arial"/>
                        </a:rPr>
                        <a:t> </a:t>
                      </a:r>
                      <a:r>
                        <a:rPr sz="1100" dirty="0">
                          <a:solidFill>
                            <a:srgbClr val="5C5B5A"/>
                          </a:solidFill>
                          <a:latin typeface="Arial"/>
                          <a:cs typeface="Arial"/>
                        </a:rPr>
                        <a:t>over</a:t>
                      </a:r>
                      <a:r>
                        <a:rPr sz="1100" spc="-15" dirty="0">
                          <a:solidFill>
                            <a:srgbClr val="5C5B5A"/>
                          </a:solidFill>
                          <a:latin typeface="Arial"/>
                          <a:cs typeface="Arial"/>
                        </a:rPr>
                        <a:t> </a:t>
                      </a:r>
                      <a:r>
                        <a:rPr sz="1100" dirty="0">
                          <a:solidFill>
                            <a:srgbClr val="5C5B5A"/>
                          </a:solidFill>
                          <a:latin typeface="Arial"/>
                          <a:cs typeface="Arial"/>
                        </a:rPr>
                        <a:t>the</a:t>
                      </a:r>
                      <a:r>
                        <a:rPr sz="1100" spc="-35" dirty="0">
                          <a:solidFill>
                            <a:srgbClr val="5C5B5A"/>
                          </a:solidFill>
                          <a:latin typeface="Arial"/>
                          <a:cs typeface="Arial"/>
                        </a:rPr>
                        <a:t> </a:t>
                      </a:r>
                      <a:r>
                        <a:rPr sz="1100" dirty="0">
                          <a:solidFill>
                            <a:srgbClr val="5C5B5A"/>
                          </a:solidFill>
                          <a:latin typeface="Arial"/>
                          <a:cs typeface="Arial"/>
                        </a:rPr>
                        <a:t>next</a:t>
                      </a:r>
                      <a:r>
                        <a:rPr sz="1100" spc="-20" dirty="0">
                          <a:solidFill>
                            <a:srgbClr val="5C5B5A"/>
                          </a:solidFill>
                          <a:latin typeface="Arial"/>
                          <a:cs typeface="Arial"/>
                        </a:rPr>
                        <a:t> </a:t>
                      </a:r>
                      <a:r>
                        <a:rPr sz="1100" dirty="0">
                          <a:solidFill>
                            <a:srgbClr val="5C5B5A"/>
                          </a:solidFill>
                          <a:latin typeface="Arial"/>
                          <a:cs typeface="Arial"/>
                        </a:rPr>
                        <a:t>12</a:t>
                      </a:r>
                      <a:r>
                        <a:rPr sz="1100" spc="-25" dirty="0">
                          <a:solidFill>
                            <a:srgbClr val="5C5B5A"/>
                          </a:solidFill>
                          <a:latin typeface="Arial"/>
                          <a:cs typeface="Arial"/>
                        </a:rPr>
                        <a:t> </a:t>
                      </a:r>
                      <a:r>
                        <a:rPr sz="1100" dirty="0">
                          <a:solidFill>
                            <a:srgbClr val="5C5B5A"/>
                          </a:solidFill>
                          <a:latin typeface="Arial"/>
                          <a:cs typeface="Arial"/>
                        </a:rPr>
                        <a:t>months</a:t>
                      </a:r>
                      <a:r>
                        <a:rPr sz="1100" spc="-45" dirty="0">
                          <a:solidFill>
                            <a:srgbClr val="5C5B5A"/>
                          </a:solidFill>
                          <a:latin typeface="Arial"/>
                          <a:cs typeface="Arial"/>
                        </a:rPr>
                        <a:t> </a:t>
                      </a:r>
                      <a:r>
                        <a:rPr sz="1100" spc="-10" dirty="0">
                          <a:solidFill>
                            <a:srgbClr val="5C5B5A"/>
                          </a:solidFill>
                          <a:latin typeface="Arial"/>
                          <a:cs typeface="Arial"/>
                        </a:rPr>
                        <a:t>(52%)</a:t>
                      </a:r>
                      <a:endParaRPr sz="1100">
                        <a:latin typeface="Arial"/>
                        <a:cs typeface="Arial"/>
                      </a:endParaRPr>
                    </a:p>
                    <a:p>
                      <a:pPr marL="318770" indent="-227965">
                        <a:lnSpc>
                          <a:spcPct val="100000"/>
                        </a:lnSpc>
                        <a:spcBef>
                          <a:spcPts val="400"/>
                        </a:spcBef>
                        <a:buChar char="•"/>
                        <a:tabLst>
                          <a:tab pos="318770"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20" dirty="0">
                          <a:solidFill>
                            <a:srgbClr val="5C5B5A"/>
                          </a:solidFill>
                          <a:latin typeface="Arial"/>
                          <a:cs typeface="Arial"/>
                        </a:rPr>
                        <a:t> </a:t>
                      </a:r>
                      <a:r>
                        <a:rPr sz="1100" dirty="0">
                          <a:solidFill>
                            <a:srgbClr val="5C5B5A"/>
                          </a:solidFill>
                          <a:latin typeface="Arial"/>
                          <a:cs typeface="Arial"/>
                        </a:rPr>
                        <a:t>have</a:t>
                      </a:r>
                      <a:r>
                        <a:rPr sz="1100" spc="-25" dirty="0">
                          <a:solidFill>
                            <a:srgbClr val="5C5B5A"/>
                          </a:solidFill>
                          <a:latin typeface="Arial"/>
                          <a:cs typeface="Arial"/>
                        </a:rPr>
                        <a:t> </a:t>
                      </a:r>
                      <a:r>
                        <a:rPr sz="1100" dirty="0">
                          <a:solidFill>
                            <a:srgbClr val="5C5B5A"/>
                          </a:solidFill>
                          <a:latin typeface="Arial"/>
                          <a:cs typeface="Arial"/>
                        </a:rPr>
                        <a:t>high</a:t>
                      </a:r>
                      <a:r>
                        <a:rPr sz="1100" spc="-35" dirty="0">
                          <a:solidFill>
                            <a:srgbClr val="5C5B5A"/>
                          </a:solidFill>
                          <a:latin typeface="Arial"/>
                          <a:cs typeface="Arial"/>
                        </a:rPr>
                        <a:t> </a:t>
                      </a:r>
                      <a:r>
                        <a:rPr sz="1100" dirty="0">
                          <a:solidFill>
                            <a:srgbClr val="5C5B5A"/>
                          </a:solidFill>
                          <a:latin typeface="Arial"/>
                          <a:cs typeface="Arial"/>
                        </a:rPr>
                        <a:t>levels</a:t>
                      </a:r>
                      <a:r>
                        <a:rPr sz="1100" spc="-15" dirty="0">
                          <a:solidFill>
                            <a:srgbClr val="5C5B5A"/>
                          </a:solidFill>
                          <a:latin typeface="Arial"/>
                          <a:cs typeface="Arial"/>
                        </a:rPr>
                        <a:t> </a:t>
                      </a:r>
                      <a:r>
                        <a:rPr sz="1100" dirty="0">
                          <a:solidFill>
                            <a:srgbClr val="5C5B5A"/>
                          </a:solidFill>
                          <a:latin typeface="Arial"/>
                          <a:cs typeface="Arial"/>
                        </a:rPr>
                        <a:t>of</a:t>
                      </a:r>
                      <a:r>
                        <a:rPr sz="1100" spc="-45" dirty="0">
                          <a:solidFill>
                            <a:srgbClr val="5C5B5A"/>
                          </a:solidFill>
                          <a:latin typeface="Arial"/>
                          <a:cs typeface="Arial"/>
                        </a:rPr>
                        <a:t> </a:t>
                      </a:r>
                      <a:r>
                        <a:rPr sz="1100" dirty="0">
                          <a:solidFill>
                            <a:srgbClr val="5C5B5A"/>
                          </a:solidFill>
                          <a:latin typeface="Arial"/>
                          <a:cs typeface="Arial"/>
                        </a:rPr>
                        <a:t>anxiety</a:t>
                      </a:r>
                      <a:r>
                        <a:rPr sz="1100" spc="-20" dirty="0">
                          <a:solidFill>
                            <a:srgbClr val="5C5B5A"/>
                          </a:solidFill>
                          <a:latin typeface="Arial"/>
                          <a:cs typeface="Arial"/>
                        </a:rPr>
                        <a:t> (51%)</a:t>
                      </a:r>
                      <a:endParaRPr sz="1100">
                        <a:latin typeface="Arial"/>
                        <a:cs typeface="Arial"/>
                      </a:endParaRPr>
                    </a:p>
                    <a:p>
                      <a:pPr marL="318770" indent="-227965">
                        <a:lnSpc>
                          <a:spcPct val="100000"/>
                        </a:lnSpc>
                        <a:spcBef>
                          <a:spcPts val="395"/>
                        </a:spcBef>
                        <a:buChar char="•"/>
                        <a:tabLst>
                          <a:tab pos="318770"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who earn</a:t>
                      </a:r>
                      <a:r>
                        <a:rPr sz="1100" spc="-30" dirty="0">
                          <a:solidFill>
                            <a:srgbClr val="5C5B5A"/>
                          </a:solidFill>
                          <a:latin typeface="Arial"/>
                          <a:cs typeface="Arial"/>
                        </a:rPr>
                        <a:t> </a:t>
                      </a:r>
                      <a:r>
                        <a:rPr sz="1100" dirty="0">
                          <a:solidFill>
                            <a:srgbClr val="5C5B5A"/>
                          </a:solidFill>
                          <a:latin typeface="Arial"/>
                          <a:cs typeface="Arial"/>
                        </a:rPr>
                        <a:t>£36,400</a:t>
                      </a:r>
                      <a:r>
                        <a:rPr sz="1100" spc="-20" dirty="0">
                          <a:solidFill>
                            <a:srgbClr val="5C5B5A"/>
                          </a:solidFill>
                          <a:latin typeface="Arial"/>
                          <a:cs typeface="Arial"/>
                        </a:rPr>
                        <a:t> </a:t>
                      </a:r>
                      <a:r>
                        <a:rPr sz="1100" dirty="0">
                          <a:solidFill>
                            <a:srgbClr val="5C5B5A"/>
                          </a:solidFill>
                          <a:latin typeface="Arial"/>
                          <a:cs typeface="Arial"/>
                        </a:rPr>
                        <a:t>to</a:t>
                      </a:r>
                      <a:r>
                        <a:rPr sz="1100" spc="-30" dirty="0">
                          <a:solidFill>
                            <a:srgbClr val="5C5B5A"/>
                          </a:solidFill>
                          <a:latin typeface="Arial"/>
                          <a:cs typeface="Arial"/>
                        </a:rPr>
                        <a:t> </a:t>
                      </a:r>
                      <a:r>
                        <a:rPr sz="1100" dirty="0">
                          <a:solidFill>
                            <a:srgbClr val="5C5B5A"/>
                          </a:solidFill>
                          <a:latin typeface="Arial"/>
                          <a:cs typeface="Arial"/>
                        </a:rPr>
                        <a:t>£51,999</a:t>
                      </a:r>
                      <a:r>
                        <a:rPr sz="1100" spc="-35" dirty="0">
                          <a:solidFill>
                            <a:srgbClr val="5C5B5A"/>
                          </a:solidFill>
                          <a:latin typeface="Arial"/>
                          <a:cs typeface="Arial"/>
                        </a:rPr>
                        <a:t> </a:t>
                      </a:r>
                      <a:r>
                        <a:rPr sz="1100" dirty="0">
                          <a:solidFill>
                            <a:srgbClr val="5C5B5A"/>
                          </a:solidFill>
                          <a:latin typeface="Arial"/>
                          <a:cs typeface="Arial"/>
                        </a:rPr>
                        <a:t>per</a:t>
                      </a:r>
                      <a:r>
                        <a:rPr sz="1100" spc="-25" dirty="0">
                          <a:solidFill>
                            <a:srgbClr val="5C5B5A"/>
                          </a:solidFill>
                          <a:latin typeface="Arial"/>
                          <a:cs typeface="Arial"/>
                        </a:rPr>
                        <a:t> </a:t>
                      </a:r>
                      <a:r>
                        <a:rPr sz="1100" dirty="0">
                          <a:solidFill>
                            <a:srgbClr val="5C5B5A"/>
                          </a:solidFill>
                          <a:latin typeface="Arial"/>
                          <a:cs typeface="Arial"/>
                        </a:rPr>
                        <a:t>year</a:t>
                      </a:r>
                      <a:r>
                        <a:rPr sz="1100" spc="-15" dirty="0">
                          <a:solidFill>
                            <a:srgbClr val="5C5B5A"/>
                          </a:solidFill>
                          <a:latin typeface="Arial"/>
                          <a:cs typeface="Arial"/>
                        </a:rPr>
                        <a:t> </a:t>
                      </a:r>
                      <a:r>
                        <a:rPr sz="1100" spc="-20" dirty="0">
                          <a:solidFill>
                            <a:srgbClr val="5C5B5A"/>
                          </a:solidFill>
                          <a:latin typeface="Arial"/>
                          <a:cs typeface="Arial"/>
                        </a:rPr>
                        <a:t>(49%)</a:t>
                      </a:r>
                      <a:endParaRPr sz="1100">
                        <a:latin typeface="Arial"/>
                        <a:cs typeface="Arial"/>
                      </a:endParaRPr>
                    </a:p>
                    <a:p>
                      <a:pPr marL="318770" indent="-227965">
                        <a:lnSpc>
                          <a:spcPct val="100000"/>
                        </a:lnSpc>
                        <a:spcBef>
                          <a:spcPts val="409"/>
                        </a:spcBef>
                        <a:buChar char="•"/>
                        <a:tabLst>
                          <a:tab pos="318770"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permanent</a:t>
                      </a:r>
                      <a:r>
                        <a:rPr sz="1100" spc="-40" dirty="0">
                          <a:solidFill>
                            <a:srgbClr val="5C5B5A"/>
                          </a:solidFill>
                          <a:latin typeface="Arial"/>
                          <a:cs typeface="Arial"/>
                        </a:rPr>
                        <a:t> </a:t>
                      </a:r>
                      <a:r>
                        <a:rPr sz="1100" dirty="0">
                          <a:solidFill>
                            <a:srgbClr val="5C5B5A"/>
                          </a:solidFill>
                          <a:latin typeface="Arial"/>
                          <a:cs typeface="Arial"/>
                        </a:rPr>
                        <a:t>–</a:t>
                      </a:r>
                      <a:r>
                        <a:rPr sz="1100" spc="-25" dirty="0">
                          <a:solidFill>
                            <a:srgbClr val="5C5B5A"/>
                          </a:solidFill>
                          <a:latin typeface="Arial"/>
                          <a:cs typeface="Arial"/>
                        </a:rPr>
                        <a:t> </a:t>
                      </a:r>
                      <a:r>
                        <a:rPr sz="1100" dirty="0">
                          <a:solidFill>
                            <a:srgbClr val="5C5B5A"/>
                          </a:solidFill>
                          <a:latin typeface="Arial"/>
                          <a:cs typeface="Arial"/>
                        </a:rPr>
                        <a:t>full</a:t>
                      </a:r>
                      <a:r>
                        <a:rPr sz="1100" spc="-40" dirty="0">
                          <a:solidFill>
                            <a:srgbClr val="5C5B5A"/>
                          </a:solidFill>
                          <a:latin typeface="Arial"/>
                          <a:cs typeface="Arial"/>
                        </a:rPr>
                        <a:t> </a:t>
                      </a:r>
                      <a:r>
                        <a:rPr sz="1100" dirty="0">
                          <a:solidFill>
                            <a:srgbClr val="5C5B5A"/>
                          </a:solidFill>
                          <a:latin typeface="Arial"/>
                          <a:cs typeface="Arial"/>
                        </a:rPr>
                        <a:t>time</a:t>
                      </a:r>
                      <a:r>
                        <a:rPr sz="1100" spc="-35" dirty="0">
                          <a:solidFill>
                            <a:srgbClr val="5C5B5A"/>
                          </a:solidFill>
                          <a:latin typeface="Arial"/>
                          <a:cs typeface="Arial"/>
                        </a:rPr>
                        <a:t> </a:t>
                      </a:r>
                      <a:r>
                        <a:rPr sz="1100" dirty="0">
                          <a:solidFill>
                            <a:srgbClr val="5C5B5A"/>
                          </a:solidFill>
                          <a:latin typeface="Arial"/>
                          <a:cs typeface="Arial"/>
                        </a:rPr>
                        <a:t>employment</a:t>
                      </a:r>
                      <a:r>
                        <a:rPr sz="1100" spc="-30" dirty="0">
                          <a:solidFill>
                            <a:srgbClr val="5C5B5A"/>
                          </a:solidFill>
                          <a:latin typeface="Arial"/>
                          <a:cs typeface="Arial"/>
                        </a:rPr>
                        <a:t> </a:t>
                      </a:r>
                      <a:r>
                        <a:rPr sz="1100" spc="-20" dirty="0">
                          <a:solidFill>
                            <a:srgbClr val="5C5B5A"/>
                          </a:solidFill>
                          <a:latin typeface="Arial"/>
                          <a:cs typeface="Arial"/>
                        </a:rPr>
                        <a:t>(47%)</a:t>
                      </a:r>
                      <a:endParaRPr sz="1100">
                        <a:latin typeface="Arial"/>
                        <a:cs typeface="Arial"/>
                      </a:endParaRPr>
                    </a:p>
                    <a:p>
                      <a:pPr marL="318770" indent="-227965">
                        <a:lnSpc>
                          <a:spcPct val="100000"/>
                        </a:lnSpc>
                        <a:spcBef>
                          <a:spcPts val="395"/>
                        </a:spcBef>
                        <a:buChar char="•"/>
                        <a:tabLst>
                          <a:tab pos="318770"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20" dirty="0">
                          <a:solidFill>
                            <a:srgbClr val="5C5B5A"/>
                          </a:solidFill>
                          <a:latin typeface="Arial"/>
                          <a:cs typeface="Arial"/>
                        </a:rPr>
                        <a:t> </a:t>
                      </a:r>
                      <a:r>
                        <a:rPr sz="1100" dirty="0">
                          <a:solidFill>
                            <a:srgbClr val="5C5B5A"/>
                          </a:solidFill>
                          <a:latin typeface="Arial"/>
                          <a:cs typeface="Arial"/>
                        </a:rPr>
                        <a:t>have</a:t>
                      </a:r>
                      <a:r>
                        <a:rPr sz="1100" spc="-25" dirty="0">
                          <a:solidFill>
                            <a:srgbClr val="5C5B5A"/>
                          </a:solidFill>
                          <a:latin typeface="Arial"/>
                          <a:cs typeface="Arial"/>
                        </a:rPr>
                        <a:t> </a:t>
                      </a:r>
                      <a:r>
                        <a:rPr sz="1100" dirty="0">
                          <a:solidFill>
                            <a:srgbClr val="5C5B5A"/>
                          </a:solidFill>
                          <a:latin typeface="Arial"/>
                          <a:cs typeface="Arial"/>
                        </a:rPr>
                        <a:t>children</a:t>
                      </a:r>
                      <a:r>
                        <a:rPr sz="1100" spc="-25" dirty="0">
                          <a:solidFill>
                            <a:srgbClr val="5C5B5A"/>
                          </a:solidFill>
                          <a:latin typeface="Arial"/>
                          <a:cs typeface="Arial"/>
                        </a:rPr>
                        <a:t> </a:t>
                      </a:r>
                      <a:r>
                        <a:rPr sz="1100" dirty="0">
                          <a:solidFill>
                            <a:srgbClr val="5C5B5A"/>
                          </a:solidFill>
                          <a:latin typeface="Arial"/>
                          <a:cs typeface="Arial"/>
                        </a:rPr>
                        <a:t>in</a:t>
                      </a:r>
                      <a:r>
                        <a:rPr sz="1100" spc="-25" dirty="0">
                          <a:solidFill>
                            <a:srgbClr val="5C5B5A"/>
                          </a:solidFill>
                          <a:latin typeface="Arial"/>
                          <a:cs typeface="Arial"/>
                        </a:rPr>
                        <a:t> </a:t>
                      </a:r>
                      <a:r>
                        <a:rPr sz="1100" dirty="0">
                          <a:solidFill>
                            <a:srgbClr val="5C5B5A"/>
                          </a:solidFill>
                          <a:latin typeface="Arial"/>
                          <a:cs typeface="Arial"/>
                        </a:rPr>
                        <a:t>their</a:t>
                      </a:r>
                      <a:r>
                        <a:rPr sz="1100" spc="-40" dirty="0">
                          <a:solidFill>
                            <a:srgbClr val="5C5B5A"/>
                          </a:solidFill>
                          <a:latin typeface="Arial"/>
                          <a:cs typeface="Arial"/>
                        </a:rPr>
                        <a:t> </a:t>
                      </a:r>
                      <a:r>
                        <a:rPr sz="1100" dirty="0">
                          <a:solidFill>
                            <a:srgbClr val="5C5B5A"/>
                          </a:solidFill>
                          <a:latin typeface="Arial"/>
                          <a:cs typeface="Arial"/>
                        </a:rPr>
                        <a:t>house</a:t>
                      </a:r>
                      <a:r>
                        <a:rPr sz="1100" spc="-35" dirty="0">
                          <a:solidFill>
                            <a:srgbClr val="5C5B5A"/>
                          </a:solidFill>
                          <a:latin typeface="Arial"/>
                          <a:cs typeface="Arial"/>
                        </a:rPr>
                        <a:t> </a:t>
                      </a:r>
                      <a:r>
                        <a:rPr sz="1100" spc="-20" dirty="0">
                          <a:solidFill>
                            <a:srgbClr val="5C5B5A"/>
                          </a:solidFill>
                          <a:latin typeface="Arial"/>
                          <a:cs typeface="Arial"/>
                        </a:rPr>
                        <a:t>(46%)</a:t>
                      </a:r>
                      <a:endParaRPr sz="1100">
                        <a:latin typeface="Arial"/>
                        <a:cs typeface="Arial"/>
                      </a:endParaRPr>
                    </a:p>
                  </a:txBody>
                  <a:tcPr marL="0" marR="0" marT="85725" marB="0">
                    <a:lnL w="9525">
                      <a:solidFill>
                        <a:srgbClr val="5C5B5A"/>
                      </a:solidFill>
                      <a:prstDash val="solid"/>
                    </a:lnL>
                    <a:lnR w="9525">
                      <a:solidFill>
                        <a:srgbClr val="5C5B5A"/>
                      </a:solidFill>
                      <a:prstDash val="solid"/>
                    </a:lnR>
                    <a:lnT w="19050">
                      <a:solidFill>
                        <a:srgbClr val="5C5B5A"/>
                      </a:solidFill>
                      <a:prstDash val="solid"/>
                    </a:lnT>
                    <a:lnB w="9525">
                      <a:solidFill>
                        <a:srgbClr val="5C5B5A"/>
                      </a:solidFill>
                      <a:prstDash val="solid"/>
                    </a:lnB>
                  </a:tcPr>
                </a:tc>
                <a:extLst>
                  <a:ext uri="{0D108BD9-81ED-4DB2-BD59-A6C34878D82A}">
                    <a16:rowId xmlns:a16="http://schemas.microsoft.com/office/drawing/2014/main" val="10001"/>
                  </a:ext>
                </a:extLst>
              </a:tr>
            </a:tbl>
          </a:graphicData>
        </a:graphic>
      </p:graphicFrame>
      <p:sp>
        <p:nvSpPr>
          <p:cNvPr id="5" name="object 5"/>
          <p:cNvSpPr txBox="1"/>
          <p:nvPr/>
        </p:nvSpPr>
        <p:spPr>
          <a:xfrm>
            <a:off x="4646421" y="6101283"/>
            <a:ext cx="3157855"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Subgroup</a:t>
            </a:r>
            <a:r>
              <a:rPr sz="1000" spc="-40" dirty="0">
                <a:solidFill>
                  <a:srgbClr val="7E7E7E"/>
                </a:solidFill>
                <a:latin typeface="Arial"/>
                <a:cs typeface="Arial"/>
              </a:rPr>
              <a:t> </a:t>
            </a:r>
            <a:r>
              <a:rPr sz="1000" dirty="0">
                <a:solidFill>
                  <a:srgbClr val="7E7E7E"/>
                </a:solidFill>
                <a:latin typeface="Arial"/>
                <a:cs typeface="Arial"/>
              </a:rPr>
              <a:t>analysis</a:t>
            </a:r>
            <a:r>
              <a:rPr sz="1000" spc="10" dirty="0">
                <a:solidFill>
                  <a:srgbClr val="7E7E7E"/>
                </a:solidFill>
                <a:latin typeface="Arial"/>
                <a:cs typeface="Arial"/>
              </a:rPr>
              <a:t> </a:t>
            </a:r>
            <a:r>
              <a:rPr sz="1000" dirty="0">
                <a:solidFill>
                  <a:srgbClr val="7E7E7E"/>
                </a:solidFill>
                <a:latin typeface="Arial"/>
                <a:cs typeface="Arial"/>
              </a:rPr>
              <a:t>uses</a:t>
            </a:r>
            <a:r>
              <a:rPr sz="1000" spc="-35" dirty="0">
                <a:solidFill>
                  <a:srgbClr val="7E7E7E"/>
                </a:solidFill>
                <a:latin typeface="Arial"/>
                <a:cs typeface="Arial"/>
              </a:rPr>
              <a:t> </a:t>
            </a:r>
            <a:r>
              <a:rPr sz="1000" dirty="0">
                <a:solidFill>
                  <a:srgbClr val="7E7E7E"/>
                </a:solidFill>
                <a:latin typeface="Arial"/>
                <a:cs typeface="Arial"/>
              </a:rPr>
              <a:t>merged</a:t>
            </a:r>
            <a:r>
              <a:rPr sz="1000" spc="-50" dirty="0">
                <a:solidFill>
                  <a:srgbClr val="7E7E7E"/>
                </a:solidFill>
                <a:latin typeface="Arial"/>
                <a:cs typeface="Arial"/>
              </a:rPr>
              <a:t> </a:t>
            </a:r>
            <a:r>
              <a:rPr sz="1000" dirty="0">
                <a:solidFill>
                  <a:srgbClr val="7E7E7E"/>
                </a:solidFill>
                <a:latin typeface="Arial"/>
                <a:cs typeface="Arial"/>
              </a:rPr>
              <a:t>data</a:t>
            </a:r>
            <a:r>
              <a:rPr sz="1000" spc="-30"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and</a:t>
            </a:r>
            <a:r>
              <a:rPr sz="1000" spc="-40" dirty="0">
                <a:solidFill>
                  <a:srgbClr val="7E7E7E"/>
                </a:solidFill>
                <a:latin typeface="Arial"/>
                <a:cs typeface="Arial"/>
              </a:rPr>
              <a:t> </a:t>
            </a:r>
            <a:r>
              <a:rPr sz="1000" spc="-25" dirty="0">
                <a:solidFill>
                  <a:srgbClr val="7E7E7E"/>
                </a:solidFill>
                <a:latin typeface="Arial"/>
                <a:cs typeface="Arial"/>
              </a:rPr>
              <a:t>S16</a:t>
            </a:r>
            <a:endParaRPr sz="1000">
              <a:latin typeface="Arial"/>
              <a:cs typeface="Arial"/>
            </a:endParaRPr>
          </a:p>
        </p:txBody>
      </p:sp>
      <p:sp>
        <p:nvSpPr>
          <p:cNvPr id="6" name="object 6"/>
          <p:cNvSpPr txBox="1"/>
          <p:nvPr/>
        </p:nvSpPr>
        <p:spPr>
          <a:xfrm>
            <a:off x="470408" y="6365849"/>
            <a:ext cx="1038733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GW3.</a:t>
            </a:r>
            <a:r>
              <a:rPr sz="1000" spc="-70" dirty="0">
                <a:solidFill>
                  <a:srgbClr val="7E7E7E"/>
                </a:solidFill>
                <a:latin typeface="Arial"/>
                <a:cs typeface="Arial"/>
              </a:rPr>
              <a:t> </a:t>
            </a:r>
            <a:r>
              <a:rPr sz="1000" dirty="0">
                <a:solidFill>
                  <a:srgbClr val="7E7E7E"/>
                </a:solidFill>
                <a:latin typeface="Arial"/>
                <a:cs typeface="Arial"/>
              </a:rPr>
              <a:t>How</a:t>
            </a:r>
            <a:r>
              <a:rPr sz="1000" spc="-15" dirty="0">
                <a:solidFill>
                  <a:srgbClr val="7E7E7E"/>
                </a:solidFill>
                <a:latin typeface="Arial"/>
                <a:cs typeface="Arial"/>
              </a:rPr>
              <a:t> </a:t>
            </a:r>
            <a:r>
              <a:rPr sz="1000" dirty="0">
                <a:solidFill>
                  <a:srgbClr val="7E7E7E"/>
                </a:solidFill>
                <a:latin typeface="Arial"/>
                <a:cs typeface="Arial"/>
              </a:rPr>
              <a:t>difficult</a:t>
            </a:r>
            <a:r>
              <a:rPr sz="1000" spc="-30" dirty="0">
                <a:solidFill>
                  <a:srgbClr val="7E7E7E"/>
                </a:solidFill>
                <a:latin typeface="Arial"/>
                <a:cs typeface="Arial"/>
              </a:rPr>
              <a:t> </a:t>
            </a:r>
            <a:r>
              <a:rPr sz="1000" dirty="0">
                <a:solidFill>
                  <a:srgbClr val="7E7E7E"/>
                </a:solidFill>
                <a:latin typeface="Arial"/>
                <a:cs typeface="Arial"/>
              </a:rPr>
              <a:t>would</a:t>
            </a:r>
            <a:r>
              <a:rPr sz="1000" spc="-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say</a:t>
            </a:r>
            <a:r>
              <a:rPr sz="1000" spc="-30" dirty="0">
                <a:solidFill>
                  <a:srgbClr val="7E7E7E"/>
                </a:solidFill>
                <a:latin typeface="Arial"/>
                <a:cs typeface="Arial"/>
              </a:rPr>
              <a:t> </a:t>
            </a:r>
            <a:r>
              <a:rPr sz="1000" dirty="0">
                <a:solidFill>
                  <a:srgbClr val="7E7E7E"/>
                </a:solidFill>
                <a:latin typeface="Arial"/>
                <a:cs typeface="Arial"/>
              </a:rPr>
              <a:t>the</a:t>
            </a:r>
            <a:r>
              <a:rPr sz="1000" spc="-30" dirty="0">
                <a:solidFill>
                  <a:srgbClr val="7E7E7E"/>
                </a:solidFill>
                <a:latin typeface="Arial"/>
                <a:cs typeface="Arial"/>
              </a:rPr>
              <a:t> </a:t>
            </a:r>
            <a:r>
              <a:rPr sz="1000" dirty="0">
                <a:solidFill>
                  <a:srgbClr val="7E7E7E"/>
                </a:solidFill>
                <a:latin typeface="Arial"/>
                <a:cs typeface="Arial"/>
              </a:rPr>
              <a:t>following</a:t>
            </a:r>
            <a:r>
              <a:rPr sz="1000" spc="-5" dirty="0">
                <a:solidFill>
                  <a:srgbClr val="7E7E7E"/>
                </a:solidFill>
                <a:latin typeface="Arial"/>
                <a:cs typeface="Arial"/>
              </a:rPr>
              <a:t> </a:t>
            </a:r>
            <a:r>
              <a:rPr sz="1000" dirty="0">
                <a:solidFill>
                  <a:srgbClr val="7E7E7E"/>
                </a:solidFill>
                <a:latin typeface="Arial"/>
                <a:cs typeface="Arial"/>
              </a:rPr>
              <a:t>aspects</a:t>
            </a:r>
            <a:r>
              <a:rPr sz="1000" spc="-40"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work</a:t>
            </a:r>
            <a:r>
              <a:rPr sz="1000" spc="-15" dirty="0">
                <a:solidFill>
                  <a:srgbClr val="7E7E7E"/>
                </a:solidFill>
                <a:latin typeface="Arial"/>
                <a:cs typeface="Arial"/>
              </a:rPr>
              <a:t> </a:t>
            </a:r>
            <a:r>
              <a:rPr sz="1000" dirty="0">
                <a:solidFill>
                  <a:srgbClr val="7E7E7E"/>
                </a:solidFill>
                <a:latin typeface="Arial"/>
                <a:cs typeface="Arial"/>
              </a:rPr>
              <a:t>are?</a:t>
            </a:r>
            <a:r>
              <a:rPr sz="1000" spc="-25" dirty="0">
                <a:solidFill>
                  <a:srgbClr val="7E7E7E"/>
                </a:solidFill>
                <a:latin typeface="Arial"/>
                <a:cs typeface="Arial"/>
              </a:rPr>
              <a:t> </a:t>
            </a:r>
            <a:r>
              <a:rPr sz="1000" dirty="0">
                <a:solidFill>
                  <a:srgbClr val="7E7E7E"/>
                </a:solidFill>
                <a:latin typeface="Arial"/>
                <a:cs typeface="Arial"/>
              </a:rPr>
              <a:t>Arranging</a:t>
            </a:r>
            <a:r>
              <a:rPr sz="1000" spc="-25" dirty="0">
                <a:solidFill>
                  <a:srgbClr val="7E7E7E"/>
                </a:solidFill>
                <a:latin typeface="Arial"/>
                <a:cs typeface="Arial"/>
              </a:rPr>
              <a:t> </a:t>
            </a:r>
            <a:r>
              <a:rPr sz="1000" dirty="0">
                <a:solidFill>
                  <a:srgbClr val="7E7E7E"/>
                </a:solidFill>
                <a:latin typeface="Arial"/>
                <a:cs typeface="Arial"/>
              </a:rPr>
              <a:t>to</a:t>
            </a:r>
            <a:r>
              <a:rPr sz="1000" spc="-30" dirty="0">
                <a:solidFill>
                  <a:srgbClr val="7E7E7E"/>
                </a:solidFill>
                <a:latin typeface="Arial"/>
                <a:cs typeface="Arial"/>
              </a:rPr>
              <a:t> </a:t>
            </a:r>
            <a:r>
              <a:rPr sz="1000" dirty="0">
                <a:solidFill>
                  <a:srgbClr val="7E7E7E"/>
                </a:solidFill>
                <a:latin typeface="Arial"/>
                <a:cs typeface="Arial"/>
              </a:rPr>
              <a:t>take</a:t>
            </a:r>
            <a:r>
              <a:rPr sz="1000" spc="-45" dirty="0">
                <a:solidFill>
                  <a:srgbClr val="7E7E7E"/>
                </a:solidFill>
                <a:latin typeface="Arial"/>
                <a:cs typeface="Arial"/>
              </a:rPr>
              <a:t> </a:t>
            </a:r>
            <a:r>
              <a:rPr sz="1000" dirty="0">
                <a:solidFill>
                  <a:srgbClr val="7E7E7E"/>
                </a:solidFill>
                <a:latin typeface="Arial"/>
                <a:cs typeface="Arial"/>
              </a:rPr>
              <a:t>an</a:t>
            </a:r>
            <a:r>
              <a:rPr sz="1000" spc="-25" dirty="0">
                <a:solidFill>
                  <a:srgbClr val="7E7E7E"/>
                </a:solidFill>
                <a:latin typeface="Arial"/>
                <a:cs typeface="Arial"/>
              </a:rPr>
              <a:t> </a:t>
            </a:r>
            <a:r>
              <a:rPr sz="1000" dirty="0">
                <a:solidFill>
                  <a:srgbClr val="7E7E7E"/>
                </a:solidFill>
                <a:latin typeface="Arial"/>
                <a:cs typeface="Arial"/>
              </a:rPr>
              <a:t>hour</a:t>
            </a:r>
            <a:r>
              <a:rPr sz="1000" spc="-35"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two</a:t>
            </a:r>
            <a:r>
              <a:rPr sz="1000" spc="-15" dirty="0">
                <a:solidFill>
                  <a:srgbClr val="7E7E7E"/>
                </a:solidFill>
                <a:latin typeface="Arial"/>
                <a:cs typeface="Arial"/>
              </a:rPr>
              <a:t> </a:t>
            </a:r>
            <a:r>
              <a:rPr sz="1000" dirty="0">
                <a:solidFill>
                  <a:srgbClr val="7E7E7E"/>
                </a:solidFill>
                <a:latin typeface="Arial"/>
                <a:cs typeface="Arial"/>
              </a:rPr>
              <a:t>off</a:t>
            </a:r>
            <a:r>
              <a:rPr sz="1000" spc="-35" dirty="0">
                <a:solidFill>
                  <a:srgbClr val="7E7E7E"/>
                </a:solidFill>
                <a:latin typeface="Arial"/>
                <a:cs typeface="Arial"/>
              </a:rPr>
              <a:t> </a:t>
            </a:r>
            <a:r>
              <a:rPr sz="1000" dirty="0">
                <a:solidFill>
                  <a:srgbClr val="7E7E7E"/>
                </a:solidFill>
                <a:latin typeface="Arial"/>
                <a:cs typeface="Arial"/>
              </a:rPr>
              <a:t>during</a:t>
            </a:r>
            <a:r>
              <a:rPr sz="1000" spc="-30" dirty="0">
                <a:solidFill>
                  <a:srgbClr val="7E7E7E"/>
                </a:solidFill>
                <a:latin typeface="Arial"/>
                <a:cs typeface="Arial"/>
              </a:rPr>
              <a:t> </a:t>
            </a:r>
            <a:r>
              <a:rPr sz="1000" dirty="0">
                <a:solidFill>
                  <a:srgbClr val="7E7E7E"/>
                </a:solidFill>
                <a:latin typeface="Arial"/>
                <a:cs typeface="Arial"/>
              </a:rPr>
              <a:t>work hours</a:t>
            </a:r>
            <a:r>
              <a:rPr sz="1000" spc="-30" dirty="0">
                <a:solidFill>
                  <a:srgbClr val="7E7E7E"/>
                </a:solidFill>
                <a:latin typeface="Arial"/>
                <a:cs typeface="Arial"/>
              </a:rPr>
              <a:t> </a:t>
            </a:r>
            <a:r>
              <a:rPr sz="1000" dirty="0">
                <a:solidFill>
                  <a:srgbClr val="7E7E7E"/>
                </a:solidFill>
                <a:latin typeface="Arial"/>
                <a:cs typeface="Arial"/>
              </a:rPr>
              <a:t>to</a:t>
            </a:r>
            <a:r>
              <a:rPr sz="1000" spc="10" dirty="0">
                <a:solidFill>
                  <a:srgbClr val="7E7E7E"/>
                </a:solidFill>
                <a:latin typeface="Arial"/>
                <a:cs typeface="Arial"/>
              </a:rPr>
              <a:t> </a:t>
            </a:r>
            <a:r>
              <a:rPr sz="1000" dirty="0">
                <a:solidFill>
                  <a:srgbClr val="7E7E7E"/>
                </a:solidFill>
                <a:latin typeface="Arial"/>
                <a:cs typeface="Arial"/>
              </a:rPr>
              <a:t>take</a:t>
            </a:r>
            <a:r>
              <a:rPr sz="1000" spc="-45" dirty="0">
                <a:solidFill>
                  <a:srgbClr val="7E7E7E"/>
                </a:solidFill>
                <a:latin typeface="Arial"/>
                <a:cs typeface="Arial"/>
              </a:rPr>
              <a:t> </a:t>
            </a:r>
            <a:r>
              <a:rPr sz="1000" dirty="0">
                <a:solidFill>
                  <a:srgbClr val="7E7E7E"/>
                </a:solidFill>
                <a:latin typeface="Arial"/>
                <a:cs typeface="Arial"/>
              </a:rPr>
              <a:t>care</a:t>
            </a:r>
            <a:r>
              <a:rPr sz="1000" spc="-30"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personal</a:t>
            </a:r>
            <a:r>
              <a:rPr sz="1000" spc="-2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family</a:t>
            </a:r>
            <a:r>
              <a:rPr sz="1000" spc="-25" dirty="0">
                <a:solidFill>
                  <a:srgbClr val="7E7E7E"/>
                </a:solidFill>
                <a:latin typeface="Arial"/>
                <a:cs typeface="Arial"/>
              </a:rPr>
              <a:t> </a:t>
            </a:r>
            <a:r>
              <a:rPr sz="1000" dirty="0">
                <a:solidFill>
                  <a:srgbClr val="7E7E7E"/>
                </a:solidFill>
                <a:latin typeface="Arial"/>
                <a:cs typeface="Arial"/>
              </a:rPr>
              <a:t>matters</a:t>
            </a:r>
            <a:r>
              <a:rPr sz="1000" spc="-40" dirty="0">
                <a:solidFill>
                  <a:srgbClr val="7E7E7E"/>
                </a:solidFill>
                <a:latin typeface="Arial"/>
                <a:cs typeface="Arial"/>
              </a:rPr>
              <a:t> </a:t>
            </a:r>
            <a:r>
              <a:rPr sz="1000" dirty="0">
                <a:solidFill>
                  <a:srgbClr val="7E7E7E"/>
                </a:solidFill>
                <a:latin typeface="Arial"/>
                <a:cs typeface="Arial"/>
              </a:rPr>
              <a:t>|</a:t>
            </a:r>
            <a:r>
              <a:rPr sz="1000" spc="-15" dirty="0">
                <a:solidFill>
                  <a:srgbClr val="7E7E7E"/>
                </a:solidFill>
                <a:latin typeface="Arial"/>
                <a:cs typeface="Arial"/>
              </a:rPr>
              <a:t> </a:t>
            </a:r>
            <a:r>
              <a:rPr sz="1000" dirty="0">
                <a:solidFill>
                  <a:srgbClr val="7E7E7E"/>
                </a:solidFill>
                <a:latin typeface="Arial"/>
                <a:cs typeface="Arial"/>
              </a:rPr>
              <a:t>Asking</a:t>
            </a:r>
            <a:r>
              <a:rPr sz="1000" spc="-35" dirty="0">
                <a:solidFill>
                  <a:srgbClr val="7E7E7E"/>
                </a:solidFill>
                <a:latin typeface="Arial"/>
                <a:cs typeface="Arial"/>
              </a:rPr>
              <a:t> </a:t>
            </a:r>
            <a:r>
              <a:rPr sz="1000" dirty="0">
                <a:solidFill>
                  <a:srgbClr val="7E7E7E"/>
                </a:solidFill>
                <a:latin typeface="Arial"/>
                <a:cs typeface="Arial"/>
              </a:rPr>
              <a:t>to</a:t>
            </a:r>
            <a:r>
              <a:rPr sz="1000" spc="-40" dirty="0">
                <a:solidFill>
                  <a:srgbClr val="7E7E7E"/>
                </a:solidFill>
                <a:latin typeface="Arial"/>
                <a:cs typeface="Arial"/>
              </a:rPr>
              <a:t> </a:t>
            </a:r>
            <a:r>
              <a:rPr sz="1000" dirty="0">
                <a:solidFill>
                  <a:srgbClr val="7E7E7E"/>
                </a:solidFill>
                <a:latin typeface="Arial"/>
                <a:cs typeface="Arial"/>
              </a:rPr>
              <a:t>vary</a:t>
            </a:r>
            <a:r>
              <a:rPr sz="1000" spc="-5" dirty="0">
                <a:solidFill>
                  <a:srgbClr val="7E7E7E"/>
                </a:solidFill>
                <a:latin typeface="Arial"/>
                <a:cs typeface="Arial"/>
              </a:rPr>
              <a:t> </a:t>
            </a:r>
            <a:r>
              <a:rPr sz="1000" spc="-20" dirty="0">
                <a:solidFill>
                  <a:srgbClr val="7E7E7E"/>
                </a:solidFill>
                <a:latin typeface="Arial"/>
                <a:cs typeface="Arial"/>
              </a:rPr>
              <a:t>your</a:t>
            </a:r>
            <a:endParaRPr sz="1000">
              <a:latin typeface="Arial"/>
              <a:cs typeface="Arial"/>
            </a:endParaRPr>
          </a:p>
          <a:p>
            <a:pPr marL="12700">
              <a:lnSpc>
                <a:spcPct val="100000"/>
              </a:lnSpc>
            </a:pPr>
            <a:r>
              <a:rPr sz="1000" dirty="0">
                <a:solidFill>
                  <a:srgbClr val="7E7E7E"/>
                </a:solidFill>
                <a:latin typeface="Arial"/>
                <a:cs typeface="Arial"/>
              </a:rPr>
              <a:t>working</a:t>
            </a:r>
            <a:r>
              <a:rPr sz="1000" spc="-30" dirty="0">
                <a:solidFill>
                  <a:srgbClr val="7E7E7E"/>
                </a:solidFill>
                <a:latin typeface="Arial"/>
                <a:cs typeface="Arial"/>
              </a:rPr>
              <a:t> </a:t>
            </a:r>
            <a:r>
              <a:rPr sz="1000" dirty="0">
                <a:solidFill>
                  <a:srgbClr val="7E7E7E"/>
                </a:solidFill>
                <a:latin typeface="Arial"/>
                <a:cs typeface="Arial"/>
              </a:rPr>
              <a:t>hours.</a:t>
            </a:r>
            <a:r>
              <a:rPr sz="1000" spc="-4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1774,</a:t>
            </a:r>
            <a:r>
              <a:rPr sz="1000" spc="-40" dirty="0">
                <a:solidFill>
                  <a:srgbClr val="7E7E7E"/>
                </a:solidFill>
                <a:latin typeface="Arial"/>
                <a:cs typeface="Arial"/>
              </a:rPr>
              <a:t> </a:t>
            </a:r>
            <a:r>
              <a:rPr sz="1000" dirty="0">
                <a:solidFill>
                  <a:srgbClr val="7E7E7E"/>
                </a:solidFill>
                <a:latin typeface="Arial"/>
                <a:cs typeface="Arial"/>
              </a:rPr>
              <a:t>S15</a:t>
            </a:r>
            <a:r>
              <a:rPr sz="1000" spc="-30" dirty="0">
                <a:solidFill>
                  <a:srgbClr val="7E7E7E"/>
                </a:solidFill>
                <a:latin typeface="Arial"/>
                <a:cs typeface="Arial"/>
              </a:rPr>
              <a:t> </a:t>
            </a:r>
            <a:r>
              <a:rPr sz="1000" dirty="0">
                <a:solidFill>
                  <a:srgbClr val="7E7E7E"/>
                </a:solidFill>
                <a:latin typeface="Arial"/>
                <a:cs typeface="Arial"/>
              </a:rPr>
              <a:t>(878),</a:t>
            </a:r>
            <a:r>
              <a:rPr sz="1000" spc="-45" dirty="0">
                <a:solidFill>
                  <a:srgbClr val="7E7E7E"/>
                </a:solidFill>
                <a:latin typeface="Arial"/>
                <a:cs typeface="Arial"/>
              </a:rPr>
              <a:t> </a:t>
            </a:r>
            <a:r>
              <a:rPr sz="1000" dirty="0">
                <a:solidFill>
                  <a:srgbClr val="7E7E7E"/>
                </a:solidFill>
                <a:latin typeface="Arial"/>
                <a:cs typeface="Arial"/>
              </a:rPr>
              <a:t>S16</a:t>
            </a:r>
            <a:r>
              <a:rPr sz="1000" spc="-30" dirty="0">
                <a:solidFill>
                  <a:srgbClr val="7E7E7E"/>
                </a:solidFill>
                <a:latin typeface="Arial"/>
                <a:cs typeface="Arial"/>
              </a:rPr>
              <a:t> </a:t>
            </a:r>
            <a:r>
              <a:rPr sz="1000" spc="-20" dirty="0">
                <a:solidFill>
                  <a:srgbClr val="7E7E7E"/>
                </a:solidFill>
                <a:latin typeface="Arial"/>
                <a:cs typeface="Arial"/>
              </a:rPr>
              <a:t>(896)</a:t>
            </a:r>
            <a:endParaRPr sz="1000">
              <a:latin typeface="Arial"/>
              <a:cs typeface="Arial"/>
            </a:endParaRPr>
          </a:p>
        </p:txBody>
      </p:sp>
      <p:sp>
        <p:nvSpPr>
          <p:cNvPr id="7" name="object 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34</a:t>
            </a:r>
            <a:endParaRPr sz="1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345" y="302133"/>
            <a:ext cx="10807700" cy="1040765"/>
          </a:xfrm>
          <a:prstGeom prst="rect">
            <a:avLst/>
          </a:prstGeom>
        </p:spPr>
        <p:txBody>
          <a:bodyPr vert="horz" wrap="square" lIns="0" tIns="43815" rIns="0" bIns="0" rtlCol="0">
            <a:spAutoFit/>
          </a:bodyPr>
          <a:lstStyle/>
          <a:p>
            <a:pPr marL="12700" marR="5080">
              <a:lnSpc>
                <a:spcPts val="1939"/>
              </a:lnSpc>
              <a:spcBef>
                <a:spcPts val="345"/>
              </a:spcBef>
            </a:pPr>
            <a:r>
              <a:rPr dirty="0">
                <a:solidFill>
                  <a:srgbClr val="5C5B5A"/>
                </a:solidFill>
              </a:rPr>
              <a:t>There</a:t>
            </a:r>
            <a:r>
              <a:rPr spc="-25" dirty="0">
                <a:solidFill>
                  <a:srgbClr val="5C5B5A"/>
                </a:solidFill>
              </a:rPr>
              <a:t> </a:t>
            </a:r>
            <a:r>
              <a:rPr dirty="0">
                <a:solidFill>
                  <a:srgbClr val="5C5B5A"/>
                </a:solidFill>
              </a:rPr>
              <a:t>has</a:t>
            </a:r>
            <a:r>
              <a:rPr spc="-30" dirty="0">
                <a:solidFill>
                  <a:srgbClr val="5C5B5A"/>
                </a:solidFill>
              </a:rPr>
              <a:t> </a:t>
            </a:r>
            <a:r>
              <a:rPr dirty="0">
                <a:solidFill>
                  <a:srgbClr val="5C5B5A"/>
                </a:solidFill>
              </a:rPr>
              <a:t>been</a:t>
            </a:r>
            <a:r>
              <a:rPr spc="-20" dirty="0">
                <a:solidFill>
                  <a:srgbClr val="5C5B5A"/>
                </a:solidFill>
              </a:rPr>
              <a:t> </a:t>
            </a:r>
            <a:r>
              <a:rPr dirty="0">
                <a:solidFill>
                  <a:srgbClr val="5C5B5A"/>
                </a:solidFill>
              </a:rPr>
              <a:t>no</a:t>
            </a:r>
            <a:r>
              <a:rPr spc="-25" dirty="0">
                <a:solidFill>
                  <a:srgbClr val="5C5B5A"/>
                </a:solidFill>
              </a:rPr>
              <a:t> </a:t>
            </a:r>
            <a:r>
              <a:rPr dirty="0">
                <a:solidFill>
                  <a:srgbClr val="5C5B5A"/>
                </a:solidFill>
              </a:rPr>
              <a:t>significant</a:t>
            </a:r>
            <a:r>
              <a:rPr spc="-40" dirty="0">
                <a:solidFill>
                  <a:srgbClr val="5C5B5A"/>
                </a:solidFill>
              </a:rPr>
              <a:t> </a:t>
            </a:r>
            <a:r>
              <a:rPr dirty="0">
                <a:solidFill>
                  <a:srgbClr val="5C5B5A"/>
                </a:solidFill>
              </a:rPr>
              <a:t>change</a:t>
            </a:r>
            <a:r>
              <a:rPr spc="-25" dirty="0">
                <a:solidFill>
                  <a:srgbClr val="5C5B5A"/>
                </a:solidFill>
              </a:rPr>
              <a:t> </a:t>
            </a:r>
            <a:r>
              <a:rPr dirty="0">
                <a:solidFill>
                  <a:srgbClr val="5C5B5A"/>
                </a:solidFill>
              </a:rPr>
              <a:t>since</a:t>
            </a:r>
            <a:r>
              <a:rPr spc="-30" dirty="0">
                <a:solidFill>
                  <a:srgbClr val="5C5B5A"/>
                </a:solidFill>
              </a:rPr>
              <a:t> </a:t>
            </a:r>
            <a:r>
              <a:rPr dirty="0">
                <a:solidFill>
                  <a:srgbClr val="5C5B5A"/>
                </a:solidFill>
              </a:rPr>
              <a:t>October</a:t>
            </a:r>
            <a:r>
              <a:rPr spc="-20" dirty="0">
                <a:solidFill>
                  <a:srgbClr val="5C5B5A"/>
                </a:solidFill>
              </a:rPr>
              <a:t> </a:t>
            </a:r>
            <a:r>
              <a:rPr dirty="0">
                <a:solidFill>
                  <a:srgbClr val="5C5B5A"/>
                </a:solidFill>
              </a:rPr>
              <a:t>2024</a:t>
            </a:r>
            <a:r>
              <a:rPr spc="5" dirty="0">
                <a:solidFill>
                  <a:srgbClr val="5C5B5A"/>
                </a:solidFill>
              </a:rPr>
              <a:t> </a:t>
            </a:r>
            <a:r>
              <a:rPr dirty="0">
                <a:solidFill>
                  <a:srgbClr val="5C5B5A"/>
                </a:solidFill>
              </a:rPr>
              <a:t>–</a:t>
            </a:r>
            <a:r>
              <a:rPr spc="-20" dirty="0">
                <a:solidFill>
                  <a:srgbClr val="5C5B5A"/>
                </a:solidFill>
              </a:rPr>
              <a:t> </a:t>
            </a:r>
            <a:r>
              <a:rPr dirty="0">
                <a:solidFill>
                  <a:srgbClr val="5C5B5A"/>
                </a:solidFill>
              </a:rPr>
              <a:t>nor</a:t>
            </a:r>
            <a:r>
              <a:rPr spc="-35" dirty="0">
                <a:solidFill>
                  <a:srgbClr val="5C5B5A"/>
                </a:solidFill>
              </a:rPr>
              <a:t> </a:t>
            </a:r>
            <a:r>
              <a:rPr dirty="0">
                <a:solidFill>
                  <a:srgbClr val="5C5B5A"/>
                </a:solidFill>
              </a:rPr>
              <a:t>since</a:t>
            </a:r>
            <a:r>
              <a:rPr spc="-35" dirty="0">
                <a:solidFill>
                  <a:srgbClr val="5C5B5A"/>
                </a:solidFill>
              </a:rPr>
              <a:t> </a:t>
            </a:r>
            <a:r>
              <a:rPr dirty="0">
                <a:solidFill>
                  <a:srgbClr val="5C5B5A"/>
                </a:solidFill>
              </a:rPr>
              <a:t>February</a:t>
            </a:r>
            <a:r>
              <a:rPr spc="-20" dirty="0">
                <a:solidFill>
                  <a:srgbClr val="5C5B5A"/>
                </a:solidFill>
              </a:rPr>
              <a:t> </a:t>
            </a:r>
            <a:r>
              <a:rPr dirty="0">
                <a:solidFill>
                  <a:srgbClr val="5C5B5A"/>
                </a:solidFill>
              </a:rPr>
              <a:t>-</a:t>
            </a:r>
            <a:r>
              <a:rPr spc="-25" dirty="0">
                <a:solidFill>
                  <a:srgbClr val="5C5B5A"/>
                </a:solidFill>
              </a:rPr>
              <a:t> </a:t>
            </a:r>
            <a:r>
              <a:rPr dirty="0">
                <a:solidFill>
                  <a:srgbClr val="5C5B5A"/>
                </a:solidFill>
              </a:rPr>
              <a:t>in</a:t>
            </a:r>
            <a:r>
              <a:rPr spc="-20" dirty="0">
                <a:solidFill>
                  <a:srgbClr val="5C5B5A"/>
                </a:solidFill>
              </a:rPr>
              <a:t> </a:t>
            </a:r>
            <a:r>
              <a:rPr dirty="0">
                <a:solidFill>
                  <a:srgbClr val="5C5B5A"/>
                </a:solidFill>
              </a:rPr>
              <a:t>the</a:t>
            </a:r>
            <a:r>
              <a:rPr spc="-20" dirty="0">
                <a:solidFill>
                  <a:srgbClr val="5C5B5A"/>
                </a:solidFill>
              </a:rPr>
              <a:t> </a:t>
            </a:r>
            <a:r>
              <a:rPr spc="-10" dirty="0">
                <a:solidFill>
                  <a:srgbClr val="5C5B5A"/>
                </a:solidFill>
              </a:rPr>
              <a:t>proportion</a:t>
            </a:r>
            <a:r>
              <a:rPr dirty="0">
                <a:solidFill>
                  <a:srgbClr val="5C5B5A"/>
                </a:solidFill>
              </a:rPr>
              <a:t> of</a:t>
            </a:r>
            <a:r>
              <a:rPr spc="-25" dirty="0">
                <a:solidFill>
                  <a:srgbClr val="5C5B5A"/>
                </a:solidFill>
              </a:rPr>
              <a:t> </a:t>
            </a:r>
            <a:r>
              <a:rPr dirty="0">
                <a:solidFill>
                  <a:srgbClr val="5C5B5A"/>
                </a:solidFill>
              </a:rPr>
              <a:t>employed</a:t>
            </a:r>
            <a:r>
              <a:rPr spc="-10" dirty="0">
                <a:solidFill>
                  <a:srgbClr val="5C5B5A"/>
                </a:solidFill>
              </a:rPr>
              <a:t> </a:t>
            </a:r>
            <a:r>
              <a:rPr dirty="0">
                <a:solidFill>
                  <a:srgbClr val="5C5B5A"/>
                </a:solidFill>
              </a:rPr>
              <a:t>respondents</a:t>
            </a:r>
            <a:r>
              <a:rPr spc="-25" dirty="0">
                <a:solidFill>
                  <a:srgbClr val="5C5B5A"/>
                </a:solidFill>
              </a:rPr>
              <a:t> </a:t>
            </a:r>
            <a:r>
              <a:rPr dirty="0">
                <a:solidFill>
                  <a:srgbClr val="5C5B5A"/>
                </a:solidFill>
              </a:rPr>
              <a:t>being</a:t>
            </a:r>
            <a:r>
              <a:rPr spc="-35" dirty="0">
                <a:solidFill>
                  <a:srgbClr val="5C5B5A"/>
                </a:solidFill>
              </a:rPr>
              <a:t> </a:t>
            </a:r>
            <a:r>
              <a:rPr dirty="0">
                <a:solidFill>
                  <a:srgbClr val="5C5B5A"/>
                </a:solidFill>
              </a:rPr>
              <a:t>unable</a:t>
            </a:r>
            <a:r>
              <a:rPr spc="-40" dirty="0">
                <a:solidFill>
                  <a:srgbClr val="5C5B5A"/>
                </a:solidFill>
              </a:rPr>
              <a:t> </a:t>
            </a:r>
            <a:r>
              <a:rPr dirty="0">
                <a:solidFill>
                  <a:srgbClr val="5C5B5A"/>
                </a:solidFill>
              </a:rPr>
              <a:t>to</a:t>
            </a:r>
            <a:r>
              <a:rPr spc="5" dirty="0">
                <a:solidFill>
                  <a:srgbClr val="5C5B5A"/>
                </a:solidFill>
              </a:rPr>
              <a:t> </a:t>
            </a:r>
            <a:r>
              <a:rPr dirty="0"/>
              <a:t>influence</a:t>
            </a:r>
            <a:r>
              <a:rPr spc="-40" dirty="0"/>
              <a:t> </a:t>
            </a:r>
            <a:r>
              <a:rPr dirty="0"/>
              <a:t>the</a:t>
            </a:r>
            <a:r>
              <a:rPr spc="-30" dirty="0"/>
              <a:t> </a:t>
            </a:r>
            <a:r>
              <a:rPr dirty="0"/>
              <a:t>pace</a:t>
            </a:r>
            <a:r>
              <a:rPr spc="-15" dirty="0"/>
              <a:t> </a:t>
            </a:r>
            <a:r>
              <a:rPr dirty="0"/>
              <a:t>of</a:t>
            </a:r>
            <a:r>
              <a:rPr spc="-25" dirty="0"/>
              <a:t> </a:t>
            </a:r>
            <a:r>
              <a:rPr dirty="0"/>
              <a:t>their</a:t>
            </a:r>
            <a:r>
              <a:rPr spc="-35" dirty="0"/>
              <a:t> </a:t>
            </a:r>
            <a:r>
              <a:rPr dirty="0"/>
              <a:t>work</a:t>
            </a:r>
            <a:r>
              <a:rPr spc="-45" dirty="0"/>
              <a:t> </a:t>
            </a:r>
            <a:r>
              <a:rPr dirty="0">
                <a:solidFill>
                  <a:srgbClr val="5C5B5A"/>
                </a:solidFill>
              </a:rPr>
              <a:t>(17%) or</a:t>
            </a:r>
            <a:r>
              <a:rPr spc="-20" dirty="0">
                <a:solidFill>
                  <a:srgbClr val="5C5B5A"/>
                </a:solidFill>
              </a:rPr>
              <a:t> </a:t>
            </a:r>
            <a:r>
              <a:rPr dirty="0"/>
              <a:t>choose</a:t>
            </a:r>
            <a:r>
              <a:rPr spc="-40" dirty="0"/>
              <a:t> </a:t>
            </a:r>
            <a:r>
              <a:rPr dirty="0"/>
              <a:t>the</a:t>
            </a:r>
            <a:r>
              <a:rPr spc="-20" dirty="0"/>
              <a:t> task </a:t>
            </a:r>
            <a:r>
              <a:rPr dirty="0"/>
              <a:t>they</a:t>
            </a:r>
            <a:r>
              <a:rPr spc="-30" dirty="0"/>
              <a:t> </a:t>
            </a:r>
            <a:r>
              <a:rPr dirty="0"/>
              <a:t>do</a:t>
            </a:r>
            <a:r>
              <a:rPr spc="-30" dirty="0"/>
              <a:t> </a:t>
            </a:r>
            <a:r>
              <a:rPr dirty="0"/>
              <a:t>next</a:t>
            </a:r>
            <a:r>
              <a:rPr spc="-10" dirty="0"/>
              <a:t> </a:t>
            </a:r>
            <a:r>
              <a:rPr dirty="0">
                <a:solidFill>
                  <a:srgbClr val="5C5B5A"/>
                </a:solidFill>
              </a:rPr>
              <a:t>(14%).</a:t>
            </a:r>
            <a:r>
              <a:rPr spc="-10" dirty="0">
                <a:solidFill>
                  <a:srgbClr val="5C5B5A"/>
                </a:solidFill>
              </a:rPr>
              <a:t> </a:t>
            </a:r>
            <a:r>
              <a:rPr dirty="0">
                <a:solidFill>
                  <a:srgbClr val="5C5B5A"/>
                </a:solidFill>
              </a:rPr>
              <a:t>They</a:t>
            </a:r>
            <a:r>
              <a:rPr spc="-35" dirty="0">
                <a:solidFill>
                  <a:srgbClr val="5C5B5A"/>
                </a:solidFill>
              </a:rPr>
              <a:t> </a:t>
            </a:r>
            <a:r>
              <a:rPr dirty="0">
                <a:solidFill>
                  <a:srgbClr val="5C5B5A"/>
                </a:solidFill>
              </a:rPr>
              <a:t>are</a:t>
            </a:r>
            <a:r>
              <a:rPr spc="-15" dirty="0">
                <a:solidFill>
                  <a:srgbClr val="5C5B5A"/>
                </a:solidFill>
              </a:rPr>
              <a:t> </a:t>
            </a:r>
            <a:r>
              <a:rPr dirty="0">
                <a:solidFill>
                  <a:srgbClr val="5C5B5A"/>
                </a:solidFill>
              </a:rPr>
              <a:t>equally</a:t>
            </a:r>
            <a:r>
              <a:rPr spc="-45" dirty="0">
                <a:solidFill>
                  <a:srgbClr val="5C5B5A"/>
                </a:solidFill>
              </a:rPr>
              <a:t> </a:t>
            </a:r>
            <a:r>
              <a:rPr dirty="0">
                <a:solidFill>
                  <a:srgbClr val="5C5B5A"/>
                </a:solidFill>
              </a:rPr>
              <a:t>as</a:t>
            </a:r>
            <a:r>
              <a:rPr spc="-30" dirty="0">
                <a:solidFill>
                  <a:srgbClr val="5C5B5A"/>
                </a:solidFill>
              </a:rPr>
              <a:t> </a:t>
            </a:r>
            <a:r>
              <a:rPr dirty="0">
                <a:solidFill>
                  <a:srgbClr val="5C5B5A"/>
                </a:solidFill>
              </a:rPr>
              <a:t>likely</a:t>
            </a:r>
            <a:r>
              <a:rPr spc="-25" dirty="0">
                <a:solidFill>
                  <a:srgbClr val="5C5B5A"/>
                </a:solidFill>
              </a:rPr>
              <a:t> </a:t>
            </a:r>
            <a:r>
              <a:rPr dirty="0">
                <a:solidFill>
                  <a:srgbClr val="5C5B5A"/>
                </a:solidFill>
              </a:rPr>
              <a:t>to</a:t>
            </a:r>
            <a:r>
              <a:rPr spc="-25" dirty="0">
                <a:solidFill>
                  <a:srgbClr val="5C5B5A"/>
                </a:solidFill>
              </a:rPr>
              <a:t> </a:t>
            </a:r>
            <a:r>
              <a:rPr dirty="0">
                <a:solidFill>
                  <a:srgbClr val="5C5B5A"/>
                </a:solidFill>
              </a:rPr>
              <a:t>say</a:t>
            </a:r>
            <a:r>
              <a:rPr spc="-20" dirty="0">
                <a:solidFill>
                  <a:srgbClr val="5C5B5A"/>
                </a:solidFill>
              </a:rPr>
              <a:t> </a:t>
            </a:r>
            <a:r>
              <a:rPr dirty="0">
                <a:solidFill>
                  <a:srgbClr val="5C5B5A"/>
                </a:solidFill>
              </a:rPr>
              <a:t>that</a:t>
            </a:r>
            <a:r>
              <a:rPr spc="-25" dirty="0">
                <a:solidFill>
                  <a:srgbClr val="5C5B5A"/>
                </a:solidFill>
              </a:rPr>
              <a:t> </a:t>
            </a:r>
            <a:r>
              <a:rPr dirty="0">
                <a:solidFill>
                  <a:srgbClr val="5C5B5A"/>
                </a:solidFill>
              </a:rPr>
              <a:t>they</a:t>
            </a:r>
            <a:r>
              <a:rPr spc="-35" dirty="0">
                <a:solidFill>
                  <a:srgbClr val="5C5B5A"/>
                </a:solidFill>
              </a:rPr>
              <a:t> </a:t>
            </a:r>
            <a:r>
              <a:rPr dirty="0">
                <a:solidFill>
                  <a:srgbClr val="5C5B5A"/>
                </a:solidFill>
              </a:rPr>
              <a:t>do</a:t>
            </a:r>
            <a:r>
              <a:rPr spc="-25" dirty="0">
                <a:solidFill>
                  <a:srgbClr val="5C5B5A"/>
                </a:solidFill>
              </a:rPr>
              <a:t> </a:t>
            </a:r>
            <a:r>
              <a:rPr dirty="0">
                <a:solidFill>
                  <a:srgbClr val="5C5B5A"/>
                </a:solidFill>
              </a:rPr>
              <a:t>not</a:t>
            </a:r>
            <a:r>
              <a:rPr spc="-35" dirty="0">
                <a:solidFill>
                  <a:srgbClr val="5C5B5A"/>
                </a:solidFill>
              </a:rPr>
              <a:t> </a:t>
            </a:r>
            <a:r>
              <a:rPr dirty="0">
                <a:solidFill>
                  <a:srgbClr val="5C5B5A"/>
                </a:solidFill>
              </a:rPr>
              <a:t>have</a:t>
            </a:r>
            <a:r>
              <a:rPr spc="5" dirty="0">
                <a:solidFill>
                  <a:srgbClr val="5C5B5A"/>
                </a:solidFill>
              </a:rPr>
              <a:t> </a:t>
            </a:r>
            <a:r>
              <a:rPr dirty="0">
                <a:solidFill>
                  <a:srgbClr val="5C5B5A"/>
                </a:solidFill>
              </a:rPr>
              <a:t>any</a:t>
            </a:r>
            <a:r>
              <a:rPr spc="-5" dirty="0">
                <a:solidFill>
                  <a:srgbClr val="5C5B5A"/>
                </a:solidFill>
              </a:rPr>
              <a:t> </a:t>
            </a:r>
            <a:r>
              <a:rPr dirty="0"/>
              <a:t>influence</a:t>
            </a:r>
            <a:r>
              <a:rPr spc="-35" dirty="0"/>
              <a:t> </a:t>
            </a:r>
            <a:r>
              <a:rPr dirty="0"/>
              <a:t>on</a:t>
            </a:r>
            <a:r>
              <a:rPr spc="-30" dirty="0"/>
              <a:t> </a:t>
            </a:r>
            <a:r>
              <a:rPr dirty="0"/>
              <a:t>how</a:t>
            </a:r>
            <a:r>
              <a:rPr spc="-20" dirty="0"/>
              <a:t> </a:t>
            </a:r>
            <a:r>
              <a:rPr spc="-25" dirty="0"/>
              <a:t>to </a:t>
            </a:r>
            <a:r>
              <a:rPr dirty="0"/>
              <a:t>do</a:t>
            </a:r>
            <a:r>
              <a:rPr spc="-25" dirty="0"/>
              <a:t> </a:t>
            </a:r>
            <a:r>
              <a:rPr dirty="0"/>
              <a:t>the</a:t>
            </a:r>
            <a:r>
              <a:rPr spc="-15" dirty="0"/>
              <a:t> </a:t>
            </a:r>
            <a:r>
              <a:rPr dirty="0"/>
              <a:t>task</a:t>
            </a:r>
            <a:r>
              <a:rPr spc="-20" dirty="0"/>
              <a:t> </a:t>
            </a:r>
            <a:r>
              <a:rPr spc="-10" dirty="0">
                <a:solidFill>
                  <a:srgbClr val="5C5B5A"/>
                </a:solidFill>
              </a:rPr>
              <a:t>(13%).</a:t>
            </a:r>
          </a:p>
        </p:txBody>
      </p:sp>
      <p:sp>
        <p:nvSpPr>
          <p:cNvPr id="3" name="object 3"/>
          <p:cNvSpPr txBox="1"/>
          <p:nvPr/>
        </p:nvSpPr>
        <p:spPr>
          <a:xfrm>
            <a:off x="4405376" y="1290320"/>
            <a:ext cx="3382010" cy="485775"/>
          </a:xfrm>
          <a:prstGeom prst="rect">
            <a:avLst/>
          </a:prstGeom>
        </p:spPr>
        <p:txBody>
          <a:bodyPr vert="horz" wrap="square" lIns="0" tIns="13335" rIns="0" bIns="0" rtlCol="0">
            <a:spAutoFit/>
          </a:bodyPr>
          <a:lstStyle/>
          <a:p>
            <a:pPr algn="ctr">
              <a:lnSpc>
                <a:spcPct val="100000"/>
              </a:lnSpc>
              <a:spcBef>
                <a:spcPts val="105"/>
              </a:spcBef>
            </a:pPr>
            <a:r>
              <a:rPr sz="1400" b="1" dirty="0">
                <a:solidFill>
                  <a:srgbClr val="5C5B5A"/>
                </a:solidFill>
                <a:latin typeface="Arial"/>
                <a:cs typeface="Arial"/>
              </a:rPr>
              <a:t>How</a:t>
            </a:r>
            <a:r>
              <a:rPr sz="1400" b="1" spc="-40" dirty="0">
                <a:solidFill>
                  <a:srgbClr val="5C5B5A"/>
                </a:solidFill>
                <a:latin typeface="Arial"/>
                <a:cs typeface="Arial"/>
              </a:rPr>
              <a:t> </a:t>
            </a:r>
            <a:r>
              <a:rPr sz="1400" b="1" dirty="0">
                <a:solidFill>
                  <a:srgbClr val="5C5B5A"/>
                </a:solidFill>
                <a:latin typeface="Arial"/>
                <a:cs typeface="Arial"/>
              </a:rPr>
              <a:t>much</a:t>
            </a:r>
            <a:r>
              <a:rPr sz="1400" b="1" spc="-40" dirty="0">
                <a:solidFill>
                  <a:srgbClr val="5C5B5A"/>
                </a:solidFill>
                <a:latin typeface="Arial"/>
                <a:cs typeface="Arial"/>
              </a:rPr>
              <a:t> </a:t>
            </a:r>
            <a:r>
              <a:rPr sz="1400" b="1" dirty="0">
                <a:solidFill>
                  <a:srgbClr val="5C5B5A"/>
                </a:solidFill>
                <a:latin typeface="Arial"/>
                <a:cs typeface="Arial"/>
              </a:rPr>
              <a:t>influence</a:t>
            </a:r>
            <a:r>
              <a:rPr sz="1400" b="1" spc="-70" dirty="0">
                <a:solidFill>
                  <a:srgbClr val="5C5B5A"/>
                </a:solidFill>
                <a:latin typeface="Arial"/>
                <a:cs typeface="Arial"/>
              </a:rPr>
              <a:t> </a:t>
            </a:r>
            <a:r>
              <a:rPr sz="1400" b="1" dirty="0">
                <a:solidFill>
                  <a:srgbClr val="5C5B5A"/>
                </a:solidFill>
                <a:latin typeface="Arial"/>
                <a:cs typeface="Arial"/>
              </a:rPr>
              <a:t>do</a:t>
            </a:r>
            <a:r>
              <a:rPr sz="1400" b="1" spc="-55" dirty="0">
                <a:solidFill>
                  <a:srgbClr val="5C5B5A"/>
                </a:solidFill>
                <a:latin typeface="Arial"/>
                <a:cs typeface="Arial"/>
              </a:rPr>
              <a:t> </a:t>
            </a:r>
            <a:r>
              <a:rPr sz="1400" b="1" dirty="0">
                <a:solidFill>
                  <a:srgbClr val="5C5B5A"/>
                </a:solidFill>
                <a:latin typeface="Arial"/>
                <a:cs typeface="Arial"/>
              </a:rPr>
              <a:t>you</a:t>
            </a:r>
            <a:r>
              <a:rPr sz="1400" b="1" spc="5" dirty="0">
                <a:solidFill>
                  <a:srgbClr val="5C5B5A"/>
                </a:solidFill>
                <a:latin typeface="Arial"/>
                <a:cs typeface="Arial"/>
              </a:rPr>
              <a:t> </a:t>
            </a:r>
            <a:r>
              <a:rPr sz="1400" b="1" dirty="0">
                <a:solidFill>
                  <a:srgbClr val="5C5B5A"/>
                </a:solidFill>
                <a:latin typeface="Arial"/>
                <a:cs typeface="Arial"/>
              </a:rPr>
              <a:t>have</a:t>
            </a:r>
            <a:r>
              <a:rPr sz="1400" b="1" spc="-35" dirty="0">
                <a:solidFill>
                  <a:srgbClr val="5C5B5A"/>
                </a:solidFill>
                <a:latin typeface="Arial"/>
                <a:cs typeface="Arial"/>
              </a:rPr>
              <a:t> </a:t>
            </a:r>
            <a:r>
              <a:rPr sz="1400" b="1" spc="-20" dirty="0">
                <a:solidFill>
                  <a:srgbClr val="5C5B5A"/>
                </a:solidFill>
                <a:latin typeface="Arial"/>
                <a:cs typeface="Arial"/>
              </a:rPr>
              <a:t>on…?</a:t>
            </a:r>
            <a:endParaRPr sz="1400">
              <a:latin typeface="Arial"/>
              <a:cs typeface="Arial"/>
            </a:endParaRPr>
          </a:p>
          <a:p>
            <a:pPr algn="ctr">
              <a:lnSpc>
                <a:spcPct val="100000"/>
              </a:lnSpc>
              <a:spcBef>
                <a:spcPts val="735"/>
              </a:spcBef>
            </a:pPr>
            <a:r>
              <a:rPr sz="1000" dirty="0">
                <a:solidFill>
                  <a:srgbClr val="5C5B5A"/>
                </a:solidFill>
                <a:latin typeface="Arial"/>
                <a:cs typeface="Arial"/>
              </a:rPr>
              <a:t>Figures</a:t>
            </a:r>
            <a:r>
              <a:rPr sz="1000" spc="-20" dirty="0">
                <a:solidFill>
                  <a:srgbClr val="5C5B5A"/>
                </a:solidFill>
                <a:latin typeface="Arial"/>
                <a:cs typeface="Arial"/>
              </a:rPr>
              <a:t> </a:t>
            </a:r>
            <a:r>
              <a:rPr sz="1000" dirty="0">
                <a:solidFill>
                  <a:srgbClr val="5C5B5A"/>
                </a:solidFill>
                <a:latin typeface="Arial"/>
                <a:cs typeface="Arial"/>
              </a:rPr>
              <a:t>in</a:t>
            </a:r>
            <a:r>
              <a:rPr sz="1000" spc="-20" dirty="0">
                <a:solidFill>
                  <a:srgbClr val="5C5B5A"/>
                </a:solidFill>
                <a:latin typeface="Arial"/>
                <a:cs typeface="Arial"/>
              </a:rPr>
              <a:t> </a:t>
            </a:r>
            <a:r>
              <a:rPr sz="1000" dirty="0">
                <a:solidFill>
                  <a:srgbClr val="5C5B5A"/>
                </a:solidFill>
                <a:latin typeface="Arial"/>
                <a:cs typeface="Arial"/>
              </a:rPr>
              <a:t>brackets</a:t>
            </a:r>
            <a:r>
              <a:rPr sz="1000" spc="-45" dirty="0">
                <a:solidFill>
                  <a:srgbClr val="5C5B5A"/>
                </a:solidFill>
                <a:latin typeface="Arial"/>
                <a:cs typeface="Arial"/>
              </a:rPr>
              <a:t> </a:t>
            </a:r>
            <a:r>
              <a:rPr sz="1000" dirty="0">
                <a:solidFill>
                  <a:srgbClr val="5C5B5A"/>
                </a:solidFill>
                <a:latin typeface="Arial"/>
                <a:cs typeface="Arial"/>
              </a:rPr>
              <a:t>show</a:t>
            </a:r>
            <a:r>
              <a:rPr sz="1000" spc="-20" dirty="0">
                <a:solidFill>
                  <a:srgbClr val="5C5B5A"/>
                </a:solidFill>
                <a:latin typeface="Arial"/>
                <a:cs typeface="Arial"/>
              </a:rPr>
              <a:t> </a:t>
            </a:r>
            <a:r>
              <a:rPr sz="1000" dirty="0">
                <a:solidFill>
                  <a:srgbClr val="5C5B5A"/>
                </a:solidFill>
                <a:latin typeface="Arial"/>
                <a:cs typeface="Arial"/>
              </a:rPr>
              <a:t>change</a:t>
            </a:r>
            <a:r>
              <a:rPr sz="1000" spc="-45" dirty="0">
                <a:solidFill>
                  <a:srgbClr val="5C5B5A"/>
                </a:solidFill>
                <a:latin typeface="Arial"/>
                <a:cs typeface="Arial"/>
              </a:rPr>
              <a:t> </a:t>
            </a:r>
            <a:r>
              <a:rPr sz="1000" dirty="0">
                <a:solidFill>
                  <a:srgbClr val="5C5B5A"/>
                </a:solidFill>
                <a:latin typeface="Arial"/>
                <a:cs typeface="Arial"/>
              </a:rPr>
              <a:t>since</a:t>
            </a:r>
            <a:r>
              <a:rPr sz="1000" spc="-20" dirty="0">
                <a:solidFill>
                  <a:srgbClr val="5C5B5A"/>
                </a:solidFill>
                <a:latin typeface="Arial"/>
                <a:cs typeface="Arial"/>
              </a:rPr>
              <a:t> </a:t>
            </a:r>
            <a:r>
              <a:rPr sz="1000" dirty="0">
                <a:solidFill>
                  <a:srgbClr val="5C5B5A"/>
                </a:solidFill>
                <a:latin typeface="Arial"/>
                <a:cs typeface="Arial"/>
              </a:rPr>
              <a:t>Oct</a:t>
            </a:r>
            <a:r>
              <a:rPr sz="1000" spc="-35" dirty="0">
                <a:solidFill>
                  <a:srgbClr val="5C5B5A"/>
                </a:solidFill>
                <a:latin typeface="Arial"/>
                <a:cs typeface="Arial"/>
              </a:rPr>
              <a:t> </a:t>
            </a:r>
            <a:r>
              <a:rPr sz="1000" dirty="0">
                <a:solidFill>
                  <a:srgbClr val="5C5B5A"/>
                </a:solidFill>
                <a:latin typeface="Arial"/>
                <a:cs typeface="Arial"/>
              </a:rPr>
              <a:t>‘24</a:t>
            </a:r>
            <a:r>
              <a:rPr sz="1000" spc="-25" dirty="0">
                <a:solidFill>
                  <a:srgbClr val="5C5B5A"/>
                </a:solidFill>
                <a:latin typeface="Arial"/>
                <a:cs typeface="Arial"/>
              </a:rPr>
              <a:t> </a:t>
            </a:r>
            <a:r>
              <a:rPr sz="1000" spc="-20" dirty="0">
                <a:solidFill>
                  <a:srgbClr val="5C5B5A"/>
                </a:solidFill>
                <a:latin typeface="Arial"/>
                <a:cs typeface="Arial"/>
              </a:rPr>
              <a:t>(S15)</a:t>
            </a:r>
            <a:endParaRPr sz="1000">
              <a:latin typeface="Arial"/>
              <a:cs typeface="Arial"/>
            </a:endParaRPr>
          </a:p>
        </p:txBody>
      </p:sp>
      <p:grpSp>
        <p:nvGrpSpPr>
          <p:cNvPr id="4" name="object 4"/>
          <p:cNvGrpSpPr/>
          <p:nvPr/>
        </p:nvGrpSpPr>
        <p:grpSpPr>
          <a:xfrm>
            <a:off x="3004248" y="1991105"/>
            <a:ext cx="6943090" cy="3536315"/>
            <a:chOff x="3004248" y="1991105"/>
            <a:chExt cx="6943090" cy="3536315"/>
          </a:xfrm>
        </p:grpSpPr>
        <p:sp>
          <p:nvSpPr>
            <p:cNvPr id="5" name="object 5"/>
            <p:cNvSpPr/>
            <p:nvPr/>
          </p:nvSpPr>
          <p:spPr>
            <a:xfrm>
              <a:off x="3022092" y="5439155"/>
              <a:ext cx="6906895" cy="35560"/>
            </a:xfrm>
            <a:custGeom>
              <a:avLst/>
              <a:gdLst/>
              <a:ahLst/>
              <a:cxnLst/>
              <a:rect l="l" t="t" r="r" b="b"/>
              <a:pathLst>
                <a:path w="6906895" h="35560">
                  <a:moveTo>
                    <a:pt x="1359408" y="0"/>
                  </a:moveTo>
                  <a:lnTo>
                    <a:pt x="0" y="0"/>
                  </a:lnTo>
                  <a:lnTo>
                    <a:pt x="0" y="35306"/>
                  </a:lnTo>
                  <a:lnTo>
                    <a:pt x="1359408" y="35306"/>
                  </a:lnTo>
                  <a:lnTo>
                    <a:pt x="1359408" y="0"/>
                  </a:lnTo>
                  <a:close/>
                </a:path>
                <a:path w="6906895" h="35560">
                  <a:moveTo>
                    <a:pt x="4133088" y="0"/>
                  </a:moveTo>
                  <a:lnTo>
                    <a:pt x="2773680" y="0"/>
                  </a:lnTo>
                  <a:lnTo>
                    <a:pt x="2773680" y="35306"/>
                  </a:lnTo>
                  <a:lnTo>
                    <a:pt x="4133088" y="35306"/>
                  </a:lnTo>
                  <a:lnTo>
                    <a:pt x="4133088" y="0"/>
                  </a:lnTo>
                  <a:close/>
                </a:path>
                <a:path w="6906895" h="35560">
                  <a:moveTo>
                    <a:pt x="6906768" y="0"/>
                  </a:moveTo>
                  <a:lnTo>
                    <a:pt x="5547360" y="0"/>
                  </a:lnTo>
                  <a:lnTo>
                    <a:pt x="5547360" y="35306"/>
                  </a:lnTo>
                  <a:lnTo>
                    <a:pt x="6906768" y="35306"/>
                  </a:lnTo>
                  <a:lnTo>
                    <a:pt x="6906768" y="0"/>
                  </a:lnTo>
                  <a:close/>
                </a:path>
              </a:pathLst>
            </a:custGeom>
            <a:solidFill>
              <a:srgbClr val="BEBEBE"/>
            </a:solidFill>
          </p:spPr>
          <p:txBody>
            <a:bodyPr wrap="square" lIns="0" tIns="0" rIns="0" bIns="0" rtlCol="0"/>
            <a:lstStyle/>
            <a:p>
              <a:endParaRPr/>
            </a:p>
          </p:txBody>
        </p:sp>
        <p:sp>
          <p:nvSpPr>
            <p:cNvPr id="6" name="object 6"/>
            <p:cNvSpPr/>
            <p:nvPr/>
          </p:nvSpPr>
          <p:spPr>
            <a:xfrm>
              <a:off x="3022092" y="5334000"/>
              <a:ext cx="6906895" cy="105410"/>
            </a:xfrm>
            <a:custGeom>
              <a:avLst/>
              <a:gdLst/>
              <a:ahLst/>
              <a:cxnLst/>
              <a:rect l="l" t="t" r="r" b="b"/>
              <a:pathLst>
                <a:path w="6906895" h="105410">
                  <a:moveTo>
                    <a:pt x="1359408" y="36576"/>
                  </a:moveTo>
                  <a:lnTo>
                    <a:pt x="0" y="36576"/>
                  </a:lnTo>
                  <a:lnTo>
                    <a:pt x="0" y="105156"/>
                  </a:lnTo>
                  <a:lnTo>
                    <a:pt x="1359408" y="105156"/>
                  </a:lnTo>
                  <a:lnTo>
                    <a:pt x="1359408" y="36576"/>
                  </a:lnTo>
                  <a:close/>
                </a:path>
                <a:path w="6906895" h="105410">
                  <a:moveTo>
                    <a:pt x="4133088" y="35052"/>
                  </a:moveTo>
                  <a:lnTo>
                    <a:pt x="2773680" y="35052"/>
                  </a:lnTo>
                  <a:lnTo>
                    <a:pt x="2773680" y="105156"/>
                  </a:lnTo>
                  <a:lnTo>
                    <a:pt x="4133088" y="105156"/>
                  </a:lnTo>
                  <a:lnTo>
                    <a:pt x="4133088" y="35052"/>
                  </a:lnTo>
                  <a:close/>
                </a:path>
                <a:path w="6906895" h="105410">
                  <a:moveTo>
                    <a:pt x="6906768" y="0"/>
                  </a:moveTo>
                  <a:lnTo>
                    <a:pt x="5547360" y="0"/>
                  </a:lnTo>
                  <a:lnTo>
                    <a:pt x="5547360" y="105156"/>
                  </a:lnTo>
                  <a:lnTo>
                    <a:pt x="6906768" y="105156"/>
                  </a:lnTo>
                  <a:lnTo>
                    <a:pt x="6906768" y="0"/>
                  </a:lnTo>
                  <a:close/>
                </a:path>
              </a:pathLst>
            </a:custGeom>
            <a:solidFill>
              <a:srgbClr val="FF0000"/>
            </a:solidFill>
          </p:spPr>
          <p:txBody>
            <a:bodyPr wrap="square" lIns="0" tIns="0" rIns="0" bIns="0" rtlCol="0"/>
            <a:lstStyle/>
            <a:p>
              <a:endParaRPr/>
            </a:p>
          </p:txBody>
        </p:sp>
        <p:sp>
          <p:nvSpPr>
            <p:cNvPr id="7" name="object 7"/>
            <p:cNvSpPr/>
            <p:nvPr/>
          </p:nvSpPr>
          <p:spPr>
            <a:xfrm>
              <a:off x="3022092" y="4841747"/>
              <a:ext cx="6906895" cy="528955"/>
            </a:xfrm>
            <a:custGeom>
              <a:avLst/>
              <a:gdLst/>
              <a:ahLst/>
              <a:cxnLst/>
              <a:rect l="l" t="t" r="r" b="b"/>
              <a:pathLst>
                <a:path w="6906895" h="528954">
                  <a:moveTo>
                    <a:pt x="1359408" y="109728"/>
                  </a:moveTo>
                  <a:lnTo>
                    <a:pt x="0" y="109728"/>
                  </a:lnTo>
                  <a:lnTo>
                    <a:pt x="0" y="528828"/>
                  </a:lnTo>
                  <a:lnTo>
                    <a:pt x="1359408" y="528828"/>
                  </a:lnTo>
                  <a:lnTo>
                    <a:pt x="1359408" y="109728"/>
                  </a:lnTo>
                  <a:close/>
                </a:path>
                <a:path w="6906895" h="528954">
                  <a:moveTo>
                    <a:pt x="4133088" y="175260"/>
                  </a:moveTo>
                  <a:lnTo>
                    <a:pt x="2773680" y="175260"/>
                  </a:lnTo>
                  <a:lnTo>
                    <a:pt x="2773680" y="527304"/>
                  </a:lnTo>
                  <a:lnTo>
                    <a:pt x="4133088" y="527304"/>
                  </a:lnTo>
                  <a:lnTo>
                    <a:pt x="4133088" y="175260"/>
                  </a:lnTo>
                  <a:close/>
                </a:path>
                <a:path w="6906895" h="528954">
                  <a:moveTo>
                    <a:pt x="6906768" y="0"/>
                  </a:moveTo>
                  <a:lnTo>
                    <a:pt x="5547360" y="0"/>
                  </a:lnTo>
                  <a:lnTo>
                    <a:pt x="5547360" y="492252"/>
                  </a:lnTo>
                  <a:lnTo>
                    <a:pt x="6906768" y="492252"/>
                  </a:lnTo>
                  <a:lnTo>
                    <a:pt x="6906768" y="0"/>
                  </a:lnTo>
                  <a:close/>
                </a:path>
              </a:pathLst>
            </a:custGeom>
            <a:solidFill>
              <a:srgbClr val="FF9999"/>
            </a:solidFill>
          </p:spPr>
          <p:txBody>
            <a:bodyPr wrap="square" lIns="0" tIns="0" rIns="0" bIns="0" rtlCol="0"/>
            <a:lstStyle/>
            <a:p>
              <a:endParaRPr/>
            </a:p>
          </p:txBody>
        </p:sp>
        <p:sp>
          <p:nvSpPr>
            <p:cNvPr id="8" name="object 8"/>
            <p:cNvSpPr/>
            <p:nvPr/>
          </p:nvSpPr>
          <p:spPr>
            <a:xfrm>
              <a:off x="3022092" y="3363467"/>
              <a:ext cx="6906895" cy="1653539"/>
            </a:xfrm>
            <a:custGeom>
              <a:avLst/>
              <a:gdLst/>
              <a:ahLst/>
              <a:cxnLst/>
              <a:rect l="l" t="t" r="r" b="b"/>
              <a:pathLst>
                <a:path w="6906895" h="1653539">
                  <a:moveTo>
                    <a:pt x="1359408" y="230124"/>
                  </a:moveTo>
                  <a:lnTo>
                    <a:pt x="0" y="230124"/>
                  </a:lnTo>
                  <a:lnTo>
                    <a:pt x="0" y="1588008"/>
                  </a:lnTo>
                  <a:lnTo>
                    <a:pt x="1359408" y="1588008"/>
                  </a:lnTo>
                  <a:lnTo>
                    <a:pt x="1359408" y="230124"/>
                  </a:lnTo>
                  <a:close/>
                </a:path>
                <a:path w="6906895" h="1653539">
                  <a:moveTo>
                    <a:pt x="4133088" y="246888"/>
                  </a:moveTo>
                  <a:lnTo>
                    <a:pt x="2773680" y="246888"/>
                  </a:lnTo>
                  <a:lnTo>
                    <a:pt x="2773680" y="1653540"/>
                  </a:lnTo>
                  <a:lnTo>
                    <a:pt x="4133088" y="1653540"/>
                  </a:lnTo>
                  <a:lnTo>
                    <a:pt x="4133088" y="246888"/>
                  </a:lnTo>
                  <a:close/>
                </a:path>
                <a:path w="6906895" h="1653539">
                  <a:moveTo>
                    <a:pt x="6906768" y="0"/>
                  </a:moveTo>
                  <a:lnTo>
                    <a:pt x="5547360" y="0"/>
                  </a:lnTo>
                  <a:lnTo>
                    <a:pt x="5547360" y="1478280"/>
                  </a:lnTo>
                  <a:lnTo>
                    <a:pt x="6906768" y="1478280"/>
                  </a:lnTo>
                  <a:lnTo>
                    <a:pt x="6906768" y="0"/>
                  </a:lnTo>
                  <a:close/>
                </a:path>
              </a:pathLst>
            </a:custGeom>
            <a:solidFill>
              <a:srgbClr val="6CD4CE"/>
            </a:solidFill>
          </p:spPr>
          <p:txBody>
            <a:bodyPr wrap="square" lIns="0" tIns="0" rIns="0" bIns="0" rtlCol="0"/>
            <a:lstStyle/>
            <a:p>
              <a:endParaRPr/>
            </a:p>
          </p:txBody>
        </p:sp>
        <p:sp>
          <p:nvSpPr>
            <p:cNvPr id="9" name="object 9"/>
            <p:cNvSpPr/>
            <p:nvPr/>
          </p:nvSpPr>
          <p:spPr>
            <a:xfrm>
              <a:off x="3022092" y="1991105"/>
              <a:ext cx="6906895" cy="1619250"/>
            </a:xfrm>
            <a:custGeom>
              <a:avLst/>
              <a:gdLst/>
              <a:ahLst/>
              <a:cxnLst/>
              <a:rect l="l" t="t" r="r" b="b"/>
              <a:pathLst>
                <a:path w="6906895" h="1619250">
                  <a:moveTo>
                    <a:pt x="1359408" y="0"/>
                  </a:moveTo>
                  <a:lnTo>
                    <a:pt x="0" y="0"/>
                  </a:lnTo>
                  <a:lnTo>
                    <a:pt x="0" y="1602486"/>
                  </a:lnTo>
                  <a:lnTo>
                    <a:pt x="1359408" y="1602486"/>
                  </a:lnTo>
                  <a:lnTo>
                    <a:pt x="1359408" y="0"/>
                  </a:lnTo>
                  <a:close/>
                </a:path>
                <a:path w="6906895" h="1619250">
                  <a:moveTo>
                    <a:pt x="4133088" y="0"/>
                  </a:moveTo>
                  <a:lnTo>
                    <a:pt x="2773680" y="0"/>
                  </a:lnTo>
                  <a:lnTo>
                    <a:pt x="2773680" y="1619250"/>
                  </a:lnTo>
                  <a:lnTo>
                    <a:pt x="4133088" y="1619250"/>
                  </a:lnTo>
                  <a:lnTo>
                    <a:pt x="4133088" y="0"/>
                  </a:lnTo>
                  <a:close/>
                </a:path>
                <a:path w="6906895" h="1619250">
                  <a:moveTo>
                    <a:pt x="6906768" y="0"/>
                  </a:moveTo>
                  <a:lnTo>
                    <a:pt x="5547360" y="0"/>
                  </a:lnTo>
                  <a:lnTo>
                    <a:pt x="5547360" y="1372362"/>
                  </a:lnTo>
                  <a:lnTo>
                    <a:pt x="6906768" y="1372362"/>
                  </a:lnTo>
                  <a:lnTo>
                    <a:pt x="6906768" y="0"/>
                  </a:lnTo>
                  <a:close/>
                </a:path>
              </a:pathLst>
            </a:custGeom>
            <a:solidFill>
              <a:srgbClr val="009590"/>
            </a:solidFill>
          </p:spPr>
          <p:txBody>
            <a:bodyPr wrap="square" lIns="0" tIns="0" rIns="0" bIns="0" rtlCol="0"/>
            <a:lstStyle/>
            <a:p>
              <a:endParaRPr/>
            </a:p>
          </p:txBody>
        </p:sp>
        <p:sp>
          <p:nvSpPr>
            <p:cNvPr id="10" name="object 10"/>
            <p:cNvSpPr/>
            <p:nvPr/>
          </p:nvSpPr>
          <p:spPr>
            <a:xfrm>
              <a:off x="3009010" y="5474461"/>
              <a:ext cx="6933565" cy="48260"/>
            </a:xfrm>
            <a:custGeom>
              <a:avLst/>
              <a:gdLst/>
              <a:ahLst/>
              <a:cxnLst/>
              <a:rect l="l" t="t" r="r" b="b"/>
              <a:pathLst>
                <a:path w="6933565" h="48260">
                  <a:moveTo>
                    <a:pt x="0" y="0"/>
                  </a:moveTo>
                  <a:lnTo>
                    <a:pt x="6933565" y="0"/>
                  </a:lnTo>
                </a:path>
                <a:path w="6933565" h="48260">
                  <a:moveTo>
                    <a:pt x="0" y="0"/>
                  </a:moveTo>
                  <a:lnTo>
                    <a:pt x="0" y="47751"/>
                  </a:lnTo>
                </a:path>
                <a:path w="6933565" h="48260">
                  <a:moveTo>
                    <a:pt x="1386204" y="0"/>
                  </a:moveTo>
                  <a:lnTo>
                    <a:pt x="1386204" y="47751"/>
                  </a:lnTo>
                </a:path>
                <a:path w="6933565" h="48260">
                  <a:moveTo>
                    <a:pt x="2773044" y="0"/>
                  </a:moveTo>
                  <a:lnTo>
                    <a:pt x="2773044" y="47751"/>
                  </a:lnTo>
                </a:path>
                <a:path w="6933565" h="48260">
                  <a:moveTo>
                    <a:pt x="4159885" y="0"/>
                  </a:moveTo>
                  <a:lnTo>
                    <a:pt x="4159885" y="47751"/>
                  </a:lnTo>
                </a:path>
                <a:path w="6933565" h="48260">
                  <a:moveTo>
                    <a:pt x="5546724" y="0"/>
                  </a:moveTo>
                  <a:lnTo>
                    <a:pt x="5546724" y="47751"/>
                  </a:lnTo>
                </a:path>
                <a:path w="6933565" h="48260">
                  <a:moveTo>
                    <a:pt x="6933565" y="0"/>
                  </a:moveTo>
                  <a:lnTo>
                    <a:pt x="6933565" y="47751"/>
                  </a:lnTo>
                </a:path>
              </a:pathLst>
            </a:custGeom>
            <a:ln w="9525">
              <a:solidFill>
                <a:srgbClr val="D9D9D9"/>
              </a:solidFill>
            </a:ln>
          </p:spPr>
          <p:txBody>
            <a:bodyPr wrap="square" lIns="0" tIns="0" rIns="0" bIns="0" rtlCol="0"/>
            <a:lstStyle/>
            <a:p>
              <a:endParaRPr/>
            </a:p>
          </p:txBody>
        </p:sp>
      </p:grpSp>
      <p:sp>
        <p:nvSpPr>
          <p:cNvPr id="11" name="object 11"/>
          <p:cNvSpPr txBox="1"/>
          <p:nvPr/>
        </p:nvSpPr>
        <p:spPr>
          <a:xfrm>
            <a:off x="5973826" y="5260594"/>
            <a:ext cx="267335" cy="239395"/>
          </a:xfrm>
          <a:prstGeom prst="rect">
            <a:avLst/>
          </a:prstGeom>
        </p:spPr>
        <p:txBody>
          <a:bodyPr vert="horz" wrap="square" lIns="0" tIns="12700" rIns="0" bIns="0" rtlCol="0">
            <a:spAutoFit/>
          </a:bodyPr>
          <a:lstStyle/>
          <a:p>
            <a:pPr marL="12700">
              <a:lnSpc>
                <a:spcPct val="100000"/>
              </a:lnSpc>
              <a:spcBef>
                <a:spcPts val="100"/>
              </a:spcBef>
            </a:pPr>
            <a:r>
              <a:rPr sz="1400" spc="60" dirty="0">
                <a:solidFill>
                  <a:srgbClr val="FFFFFF"/>
                </a:solidFill>
                <a:latin typeface="Calibri"/>
                <a:cs typeface="Calibri"/>
              </a:rPr>
              <a:t>2%</a:t>
            </a:r>
            <a:endParaRPr sz="1400">
              <a:latin typeface="Calibri"/>
              <a:cs typeface="Calibri"/>
            </a:endParaRPr>
          </a:p>
        </p:txBody>
      </p:sp>
      <p:sp>
        <p:nvSpPr>
          <p:cNvPr id="12" name="object 12"/>
          <p:cNvSpPr txBox="1"/>
          <p:nvPr/>
        </p:nvSpPr>
        <p:spPr>
          <a:xfrm>
            <a:off x="6295135" y="4998846"/>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404040"/>
                </a:solidFill>
                <a:latin typeface="Calibri"/>
                <a:cs typeface="Calibri"/>
              </a:rPr>
              <a:t>10%</a:t>
            </a:r>
            <a:endParaRPr sz="1400">
              <a:latin typeface="Calibri"/>
              <a:cs typeface="Calibri"/>
            </a:endParaRPr>
          </a:p>
        </p:txBody>
      </p:sp>
      <p:sp>
        <p:nvSpPr>
          <p:cNvPr id="13" name="object 13"/>
          <p:cNvSpPr txBox="1"/>
          <p:nvPr/>
        </p:nvSpPr>
        <p:spPr>
          <a:xfrm>
            <a:off x="9068816" y="4956809"/>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404040"/>
                </a:solidFill>
                <a:latin typeface="Calibri"/>
                <a:cs typeface="Calibri"/>
              </a:rPr>
              <a:t>14%</a:t>
            </a:r>
            <a:endParaRPr sz="1400">
              <a:latin typeface="Calibri"/>
              <a:cs typeface="Calibri"/>
            </a:endParaRPr>
          </a:p>
        </p:txBody>
      </p:sp>
      <p:sp>
        <p:nvSpPr>
          <p:cNvPr id="14" name="object 14"/>
          <p:cNvSpPr txBox="1"/>
          <p:nvPr/>
        </p:nvSpPr>
        <p:spPr>
          <a:xfrm>
            <a:off x="6295135" y="4182617"/>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404040"/>
                </a:solidFill>
                <a:latin typeface="Calibri"/>
                <a:cs typeface="Calibri"/>
              </a:rPr>
              <a:t>40%</a:t>
            </a:r>
            <a:endParaRPr sz="1400">
              <a:latin typeface="Calibri"/>
              <a:cs typeface="Calibri"/>
            </a:endParaRPr>
          </a:p>
        </p:txBody>
      </p:sp>
      <p:sp>
        <p:nvSpPr>
          <p:cNvPr id="15" name="object 15"/>
          <p:cNvSpPr txBox="1"/>
          <p:nvPr/>
        </p:nvSpPr>
        <p:spPr>
          <a:xfrm>
            <a:off x="3051810" y="5549290"/>
            <a:ext cx="1270635" cy="394970"/>
          </a:xfrm>
          <a:prstGeom prst="rect">
            <a:avLst/>
          </a:prstGeom>
        </p:spPr>
        <p:txBody>
          <a:bodyPr vert="horz" wrap="square" lIns="0" tIns="9525" rIns="0" bIns="0" rtlCol="0">
            <a:spAutoFit/>
          </a:bodyPr>
          <a:lstStyle/>
          <a:p>
            <a:pPr marL="312420" marR="5080" indent="-300355">
              <a:lnSpc>
                <a:spcPct val="101800"/>
              </a:lnSpc>
              <a:spcBef>
                <a:spcPts val="75"/>
              </a:spcBef>
            </a:pPr>
            <a:r>
              <a:rPr sz="1200" spc="10" dirty="0">
                <a:solidFill>
                  <a:srgbClr val="5C5B5A"/>
                </a:solidFill>
                <a:latin typeface="Calibri"/>
                <a:cs typeface="Calibri"/>
              </a:rPr>
              <a:t>Deciding</a:t>
            </a:r>
            <a:r>
              <a:rPr sz="1200" spc="95" dirty="0">
                <a:solidFill>
                  <a:srgbClr val="5C5B5A"/>
                </a:solidFill>
                <a:latin typeface="Calibri"/>
                <a:cs typeface="Calibri"/>
              </a:rPr>
              <a:t> </a:t>
            </a:r>
            <a:r>
              <a:rPr sz="1200" spc="10" dirty="0">
                <a:solidFill>
                  <a:srgbClr val="5C5B5A"/>
                </a:solidFill>
                <a:latin typeface="Calibri"/>
                <a:cs typeface="Calibri"/>
              </a:rPr>
              <a:t>what</a:t>
            </a:r>
            <a:r>
              <a:rPr sz="1200" spc="100" dirty="0">
                <a:solidFill>
                  <a:srgbClr val="5C5B5A"/>
                </a:solidFill>
                <a:latin typeface="Calibri"/>
                <a:cs typeface="Calibri"/>
              </a:rPr>
              <a:t> </a:t>
            </a:r>
            <a:r>
              <a:rPr sz="1200" spc="-20" dirty="0">
                <a:solidFill>
                  <a:srgbClr val="5C5B5A"/>
                </a:solidFill>
                <a:latin typeface="Calibri"/>
                <a:cs typeface="Calibri"/>
              </a:rPr>
              <a:t>task </a:t>
            </a:r>
            <a:r>
              <a:rPr sz="1200" dirty="0">
                <a:solidFill>
                  <a:srgbClr val="5C5B5A"/>
                </a:solidFill>
                <a:latin typeface="Calibri"/>
                <a:cs typeface="Calibri"/>
              </a:rPr>
              <a:t>to</a:t>
            </a:r>
            <a:r>
              <a:rPr sz="1200" spc="5" dirty="0">
                <a:solidFill>
                  <a:srgbClr val="5C5B5A"/>
                </a:solidFill>
                <a:latin typeface="Calibri"/>
                <a:cs typeface="Calibri"/>
              </a:rPr>
              <a:t> </a:t>
            </a:r>
            <a:r>
              <a:rPr sz="1200" dirty="0">
                <a:solidFill>
                  <a:srgbClr val="5C5B5A"/>
                </a:solidFill>
                <a:latin typeface="Calibri"/>
                <a:cs typeface="Calibri"/>
              </a:rPr>
              <a:t>do </a:t>
            </a:r>
            <a:r>
              <a:rPr sz="1200" spc="-20" dirty="0">
                <a:solidFill>
                  <a:srgbClr val="5C5B5A"/>
                </a:solidFill>
                <a:latin typeface="Calibri"/>
                <a:cs typeface="Calibri"/>
              </a:rPr>
              <a:t>next</a:t>
            </a:r>
            <a:endParaRPr sz="1200">
              <a:latin typeface="Calibri"/>
              <a:cs typeface="Calibri"/>
            </a:endParaRPr>
          </a:p>
        </p:txBody>
      </p:sp>
      <p:sp>
        <p:nvSpPr>
          <p:cNvPr id="16" name="object 16"/>
          <p:cNvSpPr txBox="1"/>
          <p:nvPr/>
        </p:nvSpPr>
        <p:spPr>
          <a:xfrm>
            <a:off x="5836411" y="5549290"/>
            <a:ext cx="1279525" cy="394970"/>
          </a:xfrm>
          <a:prstGeom prst="rect">
            <a:avLst/>
          </a:prstGeom>
        </p:spPr>
        <p:txBody>
          <a:bodyPr vert="horz" wrap="square" lIns="0" tIns="9525" rIns="0" bIns="0" rtlCol="0">
            <a:spAutoFit/>
          </a:bodyPr>
          <a:lstStyle/>
          <a:p>
            <a:pPr marL="378460" marR="5080" indent="-366395">
              <a:lnSpc>
                <a:spcPct val="101800"/>
              </a:lnSpc>
              <a:spcBef>
                <a:spcPts val="75"/>
              </a:spcBef>
            </a:pPr>
            <a:r>
              <a:rPr sz="1200" spc="10" dirty="0">
                <a:solidFill>
                  <a:srgbClr val="5C5B5A"/>
                </a:solidFill>
                <a:latin typeface="Calibri"/>
                <a:cs typeface="Calibri"/>
              </a:rPr>
              <a:t>Deciding</a:t>
            </a:r>
            <a:r>
              <a:rPr sz="1200" spc="40" dirty="0">
                <a:solidFill>
                  <a:srgbClr val="5C5B5A"/>
                </a:solidFill>
                <a:latin typeface="Calibri"/>
                <a:cs typeface="Calibri"/>
              </a:rPr>
              <a:t> </a:t>
            </a:r>
            <a:r>
              <a:rPr sz="1200" spc="10" dirty="0">
                <a:solidFill>
                  <a:srgbClr val="5C5B5A"/>
                </a:solidFill>
                <a:latin typeface="Calibri"/>
                <a:cs typeface="Calibri"/>
              </a:rPr>
              <a:t>how</a:t>
            </a:r>
            <a:r>
              <a:rPr sz="1200" spc="45" dirty="0">
                <a:solidFill>
                  <a:srgbClr val="5C5B5A"/>
                </a:solidFill>
                <a:latin typeface="Calibri"/>
                <a:cs typeface="Calibri"/>
              </a:rPr>
              <a:t> </a:t>
            </a:r>
            <a:r>
              <a:rPr sz="1200" spc="10" dirty="0">
                <a:solidFill>
                  <a:srgbClr val="5C5B5A"/>
                </a:solidFill>
                <a:latin typeface="Calibri"/>
                <a:cs typeface="Calibri"/>
              </a:rPr>
              <a:t>to</a:t>
            </a:r>
            <a:r>
              <a:rPr sz="1200" spc="45" dirty="0">
                <a:solidFill>
                  <a:srgbClr val="5C5B5A"/>
                </a:solidFill>
                <a:latin typeface="Calibri"/>
                <a:cs typeface="Calibri"/>
              </a:rPr>
              <a:t> </a:t>
            </a:r>
            <a:r>
              <a:rPr sz="1200" spc="-25" dirty="0">
                <a:solidFill>
                  <a:srgbClr val="5C5B5A"/>
                </a:solidFill>
                <a:latin typeface="Calibri"/>
                <a:cs typeface="Calibri"/>
              </a:rPr>
              <a:t>do </a:t>
            </a:r>
            <a:r>
              <a:rPr sz="1200" dirty="0">
                <a:solidFill>
                  <a:srgbClr val="5C5B5A"/>
                </a:solidFill>
                <a:latin typeface="Calibri"/>
                <a:cs typeface="Calibri"/>
              </a:rPr>
              <a:t>the</a:t>
            </a:r>
            <a:r>
              <a:rPr sz="1200" spc="5" dirty="0">
                <a:solidFill>
                  <a:srgbClr val="5C5B5A"/>
                </a:solidFill>
                <a:latin typeface="Calibri"/>
                <a:cs typeface="Calibri"/>
              </a:rPr>
              <a:t> </a:t>
            </a:r>
            <a:r>
              <a:rPr sz="1200" spc="-20" dirty="0">
                <a:solidFill>
                  <a:srgbClr val="5C5B5A"/>
                </a:solidFill>
                <a:latin typeface="Calibri"/>
                <a:cs typeface="Calibri"/>
              </a:rPr>
              <a:t>task</a:t>
            </a:r>
            <a:endParaRPr sz="1200">
              <a:latin typeface="Calibri"/>
              <a:cs typeface="Calibri"/>
            </a:endParaRPr>
          </a:p>
        </p:txBody>
      </p:sp>
      <p:sp>
        <p:nvSpPr>
          <p:cNvPr id="17" name="object 17"/>
          <p:cNvSpPr/>
          <p:nvPr/>
        </p:nvSpPr>
        <p:spPr>
          <a:xfrm>
            <a:off x="1495678" y="2371313"/>
            <a:ext cx="83820" cy="83820"/>
          </a:xfrm>
          <a:custGeom>
            <a:avLst/>
            <a:gdLst/>
            <a:ahLst/>
            <a:cxnLst/>
            <a:rect l="l" t="t" r="r" b="b"/>
            <a:pathLst>
              <a:path w="83819" h="83819">
                <a:moveTo>
                  <a:pt x="83723" y="0"/>
                </a:moveTo>
                <a:lnTo>
                  <a:pt x="0" y="0"/>
                </a:lnTo>
                <a:lnTo>
                  <a:pt x="0" y="83723"/>
                </a:lnTo>
                <a:lnTo>
                  <a:pt x="83723" y="83723"/>
                </a:lnTo>
                <a:lnTo>
                  <a:pt x="83723" y="0"/>
                </a:lnTo>
                <a:close/>
              </a:path>
            </a:pathLst>
          </a:custGeom>
          <a:solidFill>
            <a:srgbClr val="009590"/>
          </a:solidFill>
        </p:spPr>
        <p:txBody>
          <a:bodyPr wrap="square" lIns="0" tIns="0" rIns="0" bIns="0" rtlCol="0"/>
          <a:lstStyle/>
          <a:p>
            <a:endParaRPr/>
          </a:p>
        </p:txBody>
      </p:sp>
      <p:sp>
        <p:nvSpPr>
          <p:cNvPr id="18" name="object 18"/>
          <p:cNvSpPr txBox="1"/>
          <p:nvPr/>
        </p:nvSpPr>
        <p:spPr>
          <a:xfrm>
            <a:off x="1604010" y="2290317"/>
            <a:ext cx="7981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A great</a:t>
            </a:r>
            <a:r>
              <a:rPr sz="1200" spc="15" dirty="0">
                <a:solidFill>
                  <a:srgbClr val="5C5B5A"/>
                </a:solidFill>
                <a:latin typeface="Calibri"/>
                <a:cs typeface="Calibri"/>
              </a:rPr>
              <a:t> </a:t>
            </a:r>
            <a:r>
              <a:rPr sz="1200" spc="-20" dirty="0">
                <a:solidFill>
                  <a:srgbClr val="5C5B5A"/>
                </a:solidFill>
                <a:latin typeface="Calibri"/>
                <a:cs typeface="Calibri"/>
              </a:rPr>
              <a:t>deal</a:t>
            </a:r>
            <a:endParaRPr sz="1200">
              <a:latin typeface="Calibri"/>
              <a:cs typeface="Calibri"/>
            </a:endParaRPr>
          </a:p>
        </p:txBody>
      </p:sp>
      <p:sp>
        <p:nvSpPr>
          <p:cNvPr id="19" name="object 19"/>
          <p:cNvSpPr/>
          <p:nvPr/>
        </p:nvSpPr>
        <p:spPr>
          <a:xfrm>
            <a:off x="1495678" y="3001360"/>
            <a:ext cx="83820" cy="83820"/>
          </a:xfrm>
          <a:custGeom>
            <a:avLst/>
            <a:gdLst/>
            <a:ahLst/>
            <a:cxnLst/>
            <a:rect l="l" t="t" r="r" b="b"/>
            <a:pathLst>
              <a:path w="83819" h="83819">
                <a:moveTo>
                  <a:pt x="83723" y="0"/>
                </a:moveTo>
                <a:lnTo>
                  <a:pt x="0" y="0"/>
                </a:lnTo>
                <a:lnTo>
                  <a:pt x="0" y="83723"/>
                </a:lnTo>
                <a:lnTo>
                  <a:pt x="83723" y="83723"/>
                </a:lnTo>
                <a:lnTo>
                  <a:pt x="83723" y="0"/>
                </a:lnTo>
                <a:close/>
              </a:path>
            </a:pathLst>
          </a:custGeom>
          <a:solidFill>
            <a:srgbClr val="6CD4CE"/>
          </a:solidFill>
        </p:spPr>
        <p:txBody>
          <a:bodyPr wrap="square" lIns="0" tIns="0" rIns="0" bIns="0" rtlCol="0"/>
          <a:lstStyle/>
          <a:p>
            <a:endParaRPr/>
          </a:p>
        </p:txBody>
      </p:sp>
      <p:sp>
        <p:nvSpPr>
          <p:cNvPr id="20" name="object 20"/>
          <p:cNvSpPr txBox="1"/>
          <p:nvPr/>
        </p:nvSpPr>
        <p:spPr>
          <a:xfrm>
            <a:off x="1604010" y="2920746"/>
            <a:ext cx="9055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A</a:t>
            </a:r>
            <a:r>
              <a:rPr sz="1200" spc="-10" dirty="0">
                <a:solidFill>
                  <a:srgbClr val="5C5B5A"/>
                </a:solidFill>
                <a:latin typeface="Calibri"/>
                <a:cs typeface="Calibri"/>
              </a:rPr>
              <a:t> </a:t>
            </a:r>
            <a:r>
              <a:rPr sz="1200" dirty="0">
                <a:solidFill>
                  <a:srgbClr val="5C5B5A"/>
                </a:solidFill>
                <a:latin typeface="Calibri"/>
                <a:cs typeface="Calibri"/>
              </a:rPr>
              <a:t>fair </a:t>
            </a:r>
            <a:r>
              <a:rPr sz="1200" spc="-10" dirty="0">
                <a:solidFill>
                  <a:srgbClr val="5C5B5A"/>
                </a:solidFill>
                <a:latin typeface="Calibri"/>
                <a:cs typeface="Calibri"/>
              </a:rPr>
              <a:t>amount</a:t>
            </a:r>
            <a:endParaRPr sz="1200">
              <a:latin typeface="Calibri"/>
              <a:cs typeface="Calibri"/>
            </a:endParaRPr>
          </a:p>
        </p:txBody>
      </p:sp>
      <p:sp>
        <p:nvSpPr>
          <p:cNvPr id="21" name="object 21"/>
          <p:cNvSpPr/>
          <p:nvPr/>
        </p:nvSpPr>
        <p:spPr>
          <a:xfrm>
            <a:off x="1495678" y="3631534"/>
            <a:ext cx="83820" cy="83820"/>
          </a:xfrm>
          <a:custGeom>
            <a:avLst/>
            <a:gdLst/>
            <a:ahLst/>
            <a:cxnLst/>
            <a:rect l="l" t="t" r="r" b="b"/>
            <a:pathLst>
              <a:path w="83819" h="83820">
                <a:moveTo>
                  <a:pt x="83723" y="0"/>
                </a:moveTo>
                <a:lnTo>
                  <a:pt x="0" y="0"/>
                </a:lnTo>
                <a:lnTo>
                  <a:pt x="0" y="83723"/>
                </a:lnTo>
                <a:lnTo>
                  <a:pt x="83723" y="83723"/>
                </a:lnTo>
                <a:lnTo>
                  <a:pt x="83723" y="0"/>
                </a:lnTo>
                <a:close/>
              </a:path>
            </a:pathLst>
          </a:custGeom>
          <a:solidFill>
            <a:srgbClr val="FF9999"/>
          </a:solidFill>
        </p:spPr>
        <p:txBody>
          <a:bodyPr wrap="square" lIns="0" tIns="0" rIns="0" bIns="0" rtlCol="0"/>
          <a:lstStyle/>
          <a:p>
            <a:endParaRPr/>
          </a:p>
        </p:txBody>
      </p:sp>
      <p:sp>
        <p:nvSpPr>
          <p:cNvPr id="22" name="object 22"/>
          <p:cNvSpPr txBox="1"/>
          <p:nvPr/>
        </p:nvSpPr>
        <p:spPr>
          <a:xfrm>
            <a:off x="1604010" y="3551046"/>
            <a:ext cx="6762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Not</a:t>
            </a:r>
            <a:r>
              <a:rPr sz="1200" spc="40" dirty="0">
                <a:solidFill>
                  <a:srgbClr val="5C5B5A"/>
                </a:solidFill>
                <a:latin typeface="Calibri"/>
                <a:cs typeface="Calibri"/>
              </a:rPr>
              <a:t> much</a:t>
            </a:r>
            <a:endParaRPr sz="1200">
              <a:latin typeface="Calibri"/>
              <a:cs typeface="Calibri"/>
            </a:endParaRPr>
          </a:p>
        </p:txBody>
      </p:sp>
      <p:sp>
        <p:nvSpPr>
          <p:cNvPr id="23" name="object 23"/>
          <p:cNvSpPr/>
          <p:nvPr/>
        </p:nvSpPr>
        <p:spPr>
          <a:xfrm>
            <a:off x="1495678" y="4261708"/>
            <a:ext cx="83820" cy="83820"/>
          </a:xfrm>
          <a:custGeom>
            <a:avLst/>
            <a:gdLst/>
            <a:ahLst/>
            <a:cxnLst/>
            <a:rect l="l" t="t" r="r" b="b"/>
            <a:pathLst>
              <a:path w="83819" h="83820">
                <a:moveTo>
                  <a:pt x="83723" y="0"/>
                </a:moveTo>
                <a:lnTo>
                  <a:pt x="0" y="0"/>
                </a:lnTo>
                <a:lnTo>
                  <a:pt x="0" y="83723"/>
                </a:lnTo>
                <a:lnTo>
                  <a:pt x="83723" y="83723"/>
                </a:lnTo>
                <a:lnTo>
                  <a:pt x="83723" y="0"/>
                </a:lnTo>
                <a:close/>
              </a:path>
            </a:pathLst>
          </a:custGeom>
          <a:solidFill>
            <a:srgbClr val="FF0000"/>
          </a:solidFill>
        </p:spPr>
        <p:txBody>
          <a:bodyPr wrap="square" lIns="0" tIns="0" rIns="0" bIns="0" rtlCol="0"/>
          <a:lstStyle/>
          <a:p>
            <a:endParaRPr/>
          </a:p>
        </p:txBody>
      </p:sp>
      <p:sp>
        <p:nvSpPr>
          <p:cNvPr id="24" name="object 24"/>
          <p:cNvSpPr txBox="1"/>
          <p:nvPr/>
        </p:nvSpPr>
        <p:spPr>
          <a:xfrm>
            <a:off x="1604010" y="4181347"/>
            <a:ext cx="73406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None</a:t>
            </a:r>
            <a:r>
              <a:rPr sz="1200" spc="65" dirty="0">
                <a:solidFill>
                  <a:srgbClr val="5C5B5A"/>
                </a:solidFill>
                <a:latin typeface="Calibri"/>
                <a:cs typeface="Calibri"/>
              </a:rPr>
              <a:t> </a:t>
            </a:r>
            <a:r>
              <a:rPr sz="1200" dirty="0">
                <a:solidFill>
                  <a:srgbClr val="5C5B5A"/>
                </a:solidFill>
                <a:latin typeface="Calibri"/>
                <a:cs typeface="Calibri"/>
              </a:rPr>
              <a:t>at</a:t>
            </a:r>
            <a:r>
              <a:rPr sz="1200" spc="70" dirty="0">
                <a:solidFill>
                  <a:srgbClr val="5C5B5A"/>
                </a:solidFill>
                <a:latin typeface="Calibri"/>
                <a:cs typeface="Calibri"/>
              </a:rPr>
              <a:t> </a:t>
            </a:r>
            <a:r>
              <a:rPr sz="1200" spc="-25" dirty="0">
                <a:solidFill>
                  <a:srgbClr val="5C5B5A"/>
                </a:solidFill>
                <a:latin typeface="Calibri"/>
                <a:cs typeface="Calibri"/>
              </a:rPr>
              <a:t>all</a:t>
            </a:r>
            <a:endParaRPr sz="1200">
              <a:latin typeface="Calibri"/>
              <a:cs typeface="Calibri"/>
            </a:endParaRPr>
          </a:p>
        </p:txBody>
      </p:sp>
      <p:sp>
        <p:nvSpPr>
          <p:cNvPr id="25" name="object 25"/>
          <p:cNvSpPr/>
          <p:nvPr/>
        </p:nvSpPr>
        <p:spPr>
          <a:xfrm>
            <a:off x="1495678" y="4891755"/>
            <a:ext cx="83820" cy="83820"/>
          </a:xfrm>
          <a:custGeom>
            <a:avLst/>
            <a:gdLst/>
            <a:ahLst/>
            <a:cxnLst/>
            <a:rect l="l" t="t" r="r" b="b"/>
            <a:pathLst>
              <a:path w="83819" h="83820">
                <a:moveTo>
                  <a:pt x="83723" y="0"/>
                </a:moveTo>
                <a:lnTo>
                  <a:pt x="0" y="0"/>
                </a:lnTo>
                <a:lnTo>
                  <a:pt x="0" y="83723"/>
                </a:lnTo>
                <a:lnTo>
                  <a:pt x="83723" y="83723"/>
                </a:lnTo>
                <a:lnTo>
                  <a:pt x="83723" y="0"/>
                </a:lnTo>
                <a:close/>
              </a:path>
            </a:pathLst>
          </a:custGeom>
          <a:solidFill>
            <a:srgbClr val="BEBEBE"/>
          </a:solidFill>
        </p:spPr>
        <p:txBody>
          <a:bodyPr wrap="square" lIns="0" tIns="0" rIns="0" bIns="0" rtlCol="0"/>
          <a:lstStyle/>
          <a:p>
            <a:endParaRPr/>
          </a:p>
        </p:txBody>
      </p:sp>
      <p:sp>
        <p:nvSpPr>
          <p:cNvPr id="26" name="object 26"/>
          <p:cNvSpPr txBox="1"/>
          <p:nvPr/>
        </p:nvSpPr>
        <p:spPr>
          <a:xfrm>
            <a:off x="1604010" y="4811395"/>
            <a:ext cx="1209675" cy="394970"/>
          </a:xfrm>
          <a:prstGeom prst="rect">
            <a:avLst/>
          </a:prstGeom>
        </p:spPr>
        <p:txBody>
          <a:bodyPr vert="horz" wrap="square" lIns="0" tIns="9525" rIns="0" bIns="0" rtlCol="0">
            <a:spAutoFit/>
          </a:bodyPr>
          <a:lstStyle/>
          <a:p>
            <a:pPr marL="12700" marR="5080">
              <a:lnSpc>
                <a:spcPct val="101800"/>
              </a:lnSpc>
              <a:spcBef>
                <a:spcPts val="75"/>
              </a:spcBef>
            </a:pPr>
            <a:r>
              <a:rPr sz="1200" dirty="0">
                <a:solidFill>
                  <a:srgbClr val="5C5B5A"/>
                </a:solidFill>
                <a:latin typeface="Calibri"/>
                <a:cs typeface="Calibri"/>
              </a:rPr>
              <a:t>Don't</a:t>
            </a:r>
            <a:r>
              <a:rPr sz="1200" spc="70" dirty="0">
                <a:solidFill>
                  <a:srgbClr val="5C5B5A"/>
                </a:solidFill>
                <a:latin typeface="Calibri"/>
                <a:cs typeface="Calibri"/>
              </a:rPr>
              <a:t> </a:t>
            </a:r>
            <a:r>
              <a:rPr sz="1200" spc="-10" dirty="0">
                <a:solidFill>
                  <a:srgbClr val="5C5B5A"/>
                </a:solidFill>
                <a:latin typeface="Calibri"/>
                <a:cs typeface="Calibri"/>
              </a:rPr>
              <a:t>know/Prefer </a:t>
            </a:r>
            <a:r>
              <a:rPr sz="1200" dirty="0">
                <a:solidFill>
                  <a:srgbClr val="5C5B5A"/>
                </a:solidFill>
                <a:latin typeface="Calibri"/>
                <a:cs typeface="Calibri"/>
              </a:rPr>
              <a:t>not</a:t>
            </a:r>
            <a:r>
              <a:rPr sz="1200" spc="-20" dirty="0">
                <a:solidFill>
                  <a:srgbClr val="5C5B5A"/>
                </a:solidFill>
                <a:latin typeface="Calibri"/>
                <a:cs typeface="Calibri"/>
              </a:rPr>
              <a:t> </a:t>
            </a:r>
            <a:r>
              <a:rPr sz="1200" dirty="0">
                <a:solidFill>
                  <a:srgbClr val="5C5B5A"/>
                </a:solidFill>
                <a:latin typeface="Calibri"/>
                <a:cs typeface="Calibri"/>
              </a:rPr>
              <a:t>to</a:t>
            </a:r>
            <a:r>
              <a:rPr sz="1200" spc="-15" dirty="0">
                <a:solidFill>
                  <a:srgbClr val="5C5B5A"/>
                </a:solidFill>
                <a:latin typeface="Calibri"/>
                <a:cs typeface="Calibri"/>
              </a:rPr>
              <a:t> </a:t>
            </a:r>
            <a:r>
              <a:rPr sz="1200" spc="25" dirty="0">
                <a:solidFill>
                  <a:srgbClr val="5C5B5A"/>
                </a:solidFill>
                <a:latin typeface="Calibri"/>
                <a:cs typeface="Calibri"/>
              </a:rPr>
              <a:t>say</a:t>
            </a:r>
            <a:endParaRPr sz="1200">
              <a:latin typeface="Calibri"/>
              <a:cs typeface="Calibri"/>
            </a:endParaRPr>
          </a:p>
        </p:txBody>
      </p:sp>
      <p:sp>
        <p:nvSpPr>
          <p:cNvPr id="27" name="object 27"/>
          <p:cNvSpPr txBox="1"/>
          <p:nvPr/>
        </p:nvSpPr>
        <p:spPr>
          <a:xfrm>
            <a:off x="7234555" y="5009515"/>
            <a:ext cx="655320" cy="452755"/>
          </a:xfrm>
          <a:prstGeom prst="rect">
            <a:avLst/>
          </a:prstGeom>
        </p:spPr>
        <p:txBody>
          <a:bodyPr vert="horz" wrap="square" lIns="0" tIns="12700" rIns="0" bIns="0" rtlCol="0">
            <a:spAutoFit/>
          </a:bodyPr>
          <a:lstStyle/>
          <a:p>
            <a:pPr marL="7620" algn="ctr">
              <a:lnSpc>
                <a:spcPct val="100000"/>
              </a:lnSpc>
              <a:spcBef>
                <a:spcPts val="100"/>
              </a:spcBef>
            </a:pPr>
            <a:r>
              <a:rPr sz="1400" b="1" spc="-25" dirty="0">
                <a:solidFill>
                  <a:srgbClr val="404040"/>
                </a:solidFill>
                <a:latin typeface="Arial"/>
                <a:cs typeface="Arial"/>
              </a:rPr>
              <a:t>13%</a:t>
            </a:r>
            <a:endParaRPr sz="1400">
              <a:latin typeface="Arial"/>
              <a:cs typeface="Arial"/>
            </a:endParaRPr>
          </a:p>
          <a:p>
            <a:pPr algn="ctr">
              <a:lnSpc>
                <a:spcPct val="100000"/>
              </a:lnSpc>
            </a:pPr>
            <a:r>
              <a:rPr sz="1400" dirty="0">
                <a:solidFill>
                  <a:srgbClr val="404040"/>
                </a:solidFill>
                <a:latin typeface="Arial"/>
                <a:cs typeface="Arial"/>
              </a:rPr>
              <a:t>(+/-</a:t>
            </a:r>
            <a:r>
              <a:rPr sz="1400" spc="-20" dirty="0">
                <a:solidFill>
                  <a:srgbClr val="404040"/>
                </a:solidFill>
                <a:latin typeface="Arial"/>
                <a:cs typeface="Arial"/>
              </a:rPr>
              <a:t>0pp)</a:t>
            </a:r>
            <a:endParaRPr sz="1400">
              <a:latin typeface="Arial"/>
              <a:cs typeface="Arial"/>
            </a:endParaRPr>
          </a:p>
        </p:txBody>
      </p:sp>
      <p:sp>
        <p:nvSpPr>
          <p:cNvPr id="28" name="object 28"/>
          <p:cNvSpPr/>
          <p:nvPr/>
        </p:nvSpPr>
        <p:spPr>
          <a:xfrm>
            <a:off x="7177023" y="4954778"/>
            <a:ext cx="133350" cy="455930"/>
          </a:xfrm>
          <a:custGeom>
            <a:avLst/>
            <a:gdLst/>
            <a:ahLst/>
            <a:cxnLst/>
            <a:rect l="l" t="t" r="r" b="b"/>
            <a:pathLst>
              <a:path w="133350" h="455929">
                <a:moveTo>
                  <a:pt x="0" y="0"/>
                </a:moveTo>
                <a:lnTo>
                  <a:pt x="25808" y="2966"/>
                </a:lnTo>
                <a:lnTo>
                  <a:pt x="46926" y="11064"/>
                </a:lnTo>
                <a:lnTo>
                  <a:pt x="61186" y="23092"/>
                </a:lnTo>
                <a:lnTo>
                  <a:pt x="66421" y="37846"/>
                </a:lnTo>
                <a:lnTo>
                  <a:pt x="66421" y="180340"/>
                </a:lnTo>
                <a:lnTo>
                  <a:pt x="71637" y="195093"/>
                </a:lnTo>
                <a:lnTo>
                  <a:pt x="85867" y="207121"/>
                </a:lnTo>
                <a:lnTo>
                  <a:pt x="106979" y="215219"/>
                </a:lnTo>
                <a:lnTo>
                  <a:pt x="132842" y="218186"/>
                </a:lnTo>
                <a:lnTo>
                  <a:pt x="106979" y="221170"/>
                </a:lnTo>
                <a:lnTo>
                  <a:pt x="85867" y="229298"/>
                </a:lnTo>
                <a:lnTo>
                  <a:pt x="71637" y="241331"/>
                </a:lnTo>
                <a:lnTo>
                  <a:pt x="66421" y="256032"/>
                </a:lnTo>
                <a:lnTo>
                  <a:pt x="66421" y="417957"/>
                </a:lnTo>
                <a:lnTo>
                  <a:pt x="61186" y="432710"/>
                </a:lnTo>
                <a:lnTo>
                  <a:pt x="46926" y="444738"/>
                </a:lnTo>
                <a:lnTo>
                  <a:pt x="25808" y="452836"/>
                </a:lnTo>
                <a:lnTo>
                  <a:pt x="0" y="455803"/>
                </a:lnTo>
              </a:path>
            </a:pathLst>
          </a:custGeom>
          <a:ln w="19049">
            <a:solidFill>
              <a:srgbClr val="C00000"/>
            </a:solidFill>
          </a:ln>
        </p:spPr>
        <p:txBody>
          <a:bodyPr wrap="square" lIns="0" tIns="0" rIns="0" bIns="0" rtlCol="0"/>
          <a:lstStyle/>
          <a:p>
            <a:endParaRPr/>
          </a:p>
        </p:txBody>
      </p:sp>
      <p:sp>
        <p:nvSpPr>
          <p:cNvPr id="29" name="object 29"/>
          <p:cNvSpPr txBox="1"/>
          <p:nvPr/>
        </p:nvSpPr>
        <p:spPr>
          <a:xfrm>
            <a:off x="4594605" y="4993004"/>
            <a:ext cx="433705" cy="423545"/>
          </a:xfrm>
          <a:prstGeom prst="rect">
            <a:avLst/>
          </a:prstGeom>
        </p:spPr>
        <p:txBody>
          <a:bodyPr vert="horz" wrap="square" lIns="0" tIns="12700" rIns="0" bIns="0" rtlCol="0">
            <a:spAutoFit/>
          </a:bodyPr>
          <a:lstStyle/>
          <a:p>
            <a:pPr marL="41275">
              <a:lnSpc>
                <a:spcPct val="100000"/>
              </a:lnSpc>
              <a:spcBef>
                <a:spcPts val="100"/>
              </a:spcBef>
            </a:pPr>
            <a:r>
              <a:rPr sz="1400" b="1" spc="-25" dirty="0">
                <a:solidFill>
                  <a:srgbClr val="404040"/>
                </a:solidFill>
                <a:latin typeface="Arial"/>
                <a:cs typeface="Arial"/>
              </a:rPr>
              <a:t>14%</a:t>
            </a:r>
            <a:endParaRPr sz="1400">
              <a:latin typeface="Arial"/>
              <a:cs typeface="Arial"/>
            </a:endParaRPr>
          </a:p>
          <a:p>
            <a:pPr marL="12700">
              <a:lnSpc>
                <a:spcPct val="100000"/>
              </a:lnSpc>
              <a:spcBef>
                <a:spcPts val="10"/>
              </a:spcBef>
            </a:pPr>
            <a:r>
              <a:rPr sz="1200" spc="-10" dirty="0">
                <a:solidFill>
                  <a:srgbClr val="404040"/>
                </a:solidFill>
                <a:latin typeface="Arial"/>
                <a:cs typeface="Arial"/>
              </a:rPr>
              <a:t>(-</a:t>
            </a:r>
            <a:r>
              <a:rPr sz="1200" spc="-20" dirty="0">
                <a:solidFill>
                  <a:srgbClr val="404040"/>
                </a:solidFill>
                <a:latin typeface="Arial"/>
                <a:cs typeface="Arial"/>
              </a:rPr>
              <a:t>2pp)</a:t>
            </a:r>
            <a:endParaRPr sz="1200">
              <a:latin typeface="Arial"/>
              <a:cs typeface="Arial"/>
            </a:endParaRPr>
          </a:p>
        </p:txBody>
      </p:sp>
      <p:sp>
        <p:nvSpPr>
          <p:cNvPr id="30" name="object 30"/>
          <p:cNvSpPr/>
          <p:nvPr/>
        </p:nvSpPr>
        <p:spPr>
          <a:xfrm>
            <a:off x="4392676" y="4931664"/>
            <a:ext cx="175895" cy="501015"/>
          </a:xfrm>
          <a:custGeom>
            <a:avLst/>
            <a:gdLst/>
            <a:ahLst/>
            <a:cxnLst/>
            <a:rect l="l" t="t" r="r" b="b"/>
            <a:pathLst>
              <a:path w="175895" h="501014">
                <a:moveTo>
                  <a:pt x="0" y="0"/>
                </a:moveTo>
                <a:lnTo>
                  <a:pt x="34178" y="3925"/>
                </a:lnTo>
                <a:lnTo>
                  <a:pt x="62071" y="14636"/>
                </a:lnTo>
                <a:lnTo>
                  <a:pt x="80867" y="30539"/>
                </a:lnTo>
                <a:lnTo>
                  <a:pt x="87757" y="50037"/>
                </a:lnTo>
                <a:lnTo>
                  <a:pt x="87757" y="189737"/>
                </a:lnTo>
                <a:lnTo>
                  <a:pt x="94666" y="209182"/>
                </a:lnTo>
                <a:lnTo>
                  <a:pt x="113506" y="225091"/>
                </a:lnTo>
                <a:lnTo>
                  <a:pt x="141442" y="235833"/>
                </a:lnTo>
                <a:lnTo>
                  <a:pt x="175640" y="239775"/>
                </a:lnTo>
                <a:lnTo>
                  <a:pt x="141442" y="243701"/>
                </a:lnTo>
                <a:lnTo>
                  <a:pt x="113506" y="254412"/>
                </a:lnTo>
                <a:lnTo>
                  <a:pt x="94666" y="270315"/>
                </a:lnTo>
                <a:lnTo>
                  <a:pt x="87757" y="289813"/>
                </a:lnTo>
                <a:lnTo>
                  <a:pt x="87757" y="450850"/>
                </a:lnTo>
                <a:lnTo>
                  <a:pt x="80867" y="470348"/>
                </a:lnTo>
                <a:lnTo>
                  <a:pt x="62071" y="486251"/>
                </a:lnTo>
                <a:lnTo>
                  <a:pt x="34178" y="496962"/>
                </a:lnTo>
                <a:lnTo>
                  <a:pt x="0" y="500888"/>
                </a:lnTo>
              </a:path>
            </a:pathLst>
          </a:custGeom>
          <a:ln w="19050">
            <a:solidFill>
              <a:srgbClr val="C00000"/>
            </a:solidFill>
          </a:ln>
        </p:spPr>
        <p:txBody>
          <a:bodyPr wrap="square" lIns="0" tIns="0" rIns="0" bIns="0" rtlCol="0"/>
          <a:lstStyle/>
          <a:p>
            <a:endParaRPr/>
          </a:p>
        </p:txBody>
      </p:sp>
      <p:sp>
        <p:nvSpPr>
          <p:cNvPr id="31" name="object 31"/>
          <p:cNvSpPr txBox="1"/>
          <p:nvPr/>
        </p:nvSpPr>
        <p:spPr>
          <a:xfrm>
            <a:off x="10074909" y="4941823"/>
            <a:ext cx="501015" cy="452755"/>
          </a:xfrm>
          <a:prstGeom prst="rect">
            <a:avLst/>
          </a:prstGeom>
        </p:spPr>
        <p:txBody>
          <a:bodyPr vert="horz" wrap="square" lIns="0" tIns="12700" rIns="0" bIns="0" rtlCol="0">
            <a:spAutoFit/>
          </a:bodyPr>
          <a:lstStyle/>
          <a:p>
            <a:pPr marL="74930">
              <a:lnSpc>
                <a:spcPct val="100000"/>
              </a:lnSpc>
              <a:spcBef>
                <a:spcPts val="100"/>
              </a:spcBef>
            </a:pPr>
            <a:r>
              <a:rPr sz="1400" b="1" spc="-25" dirty="0">
                <a:solidFill>
                  <a:srgbClr val="404040"/>
                </a:solidFill>
                <a:latin typeface="Arial"/>
                <a:cs typeface="Arial"/>
              </a:rPr>
              <a:t>17%</a:t>
            </a:r>
            <a:endParaRPr sz="1400">
              <a:latin typeface="Arial"/>
              <a:cs typeface="Arial"/>
            </a:endParaRPr>
          </a:p>
          <a:p>
            <a:pPr marL="12700">
              <a:lnSpc>
                <a:spcPct val="100000"/>
              </a:lnSpc>
            </a:pPr>
            <a:r>
              <a:rPr sz="1400" dirty="0">
                <a:solidFill>
                  <a:srgbClr val="404040"/>
                </a:solidFill>
                <a:latin typeface="Arial"/>
                <a:cs typeface="Arial"/>
              </a:rPr>
              <a:t>(-</a:t>
            </a:r>
            <a:r>
              <a:rPr sz="1400" spc="-20" dirty="0">
                <a:solidFill>
                  <a:srgbClr val="404040"/>
                </a:solidFill>
                <a:latin typeface="Arial"/>
                <a:cs typeface="Arial"/>
              </a:rPr>
              <a:t>3pp)</a:t>
            </a:r>
            <a:endParaRPr sz="1400">
              <a:latin typeface="Arial"/>
              <a:cs typeface="Arial"/>
            </a:endParaRPr>
          </a:p>
        </p:txBody>
      </p:sp>
      <p:sp>
        <p:nvSpPr>
          <p:cNvPr id="32" name="object 32"/>
          <p:cNvSpPr/>
          <p:nvPr/>
        </p:nvSpPr>
        <p:spPr>
          <a:xfrm>
            <a:off x="9915397" y="4829175"/>
            <a:ext cx="175895" cy="629285"/>
          </a:xfrm>
          <a:custGeom>
            <a:avLst/>
            <a:gdLst/>
            <a:ahLst/>
            <a:cxnLst/>
            <a:rect l="l" t="t" r="r" b="b"/>
            <a:pathLst>
              <a:path w="175895" h="629285">
                <a:moveTo>
                  <a:pt x="0" y="0"/>
                </a:moveTo>
                <a:lnTo>
                  <a:pt x="34198" y="3944"/>
                </a:lnTo>
                <a:lnTo>
                  <a:pt x="62134" y="14700"/>
                </a:lnTo>
                <a:lnTo>
                  <a:pt x="80974" y="30646"/>
                </a:lnTo>
                <a:lnTo>
                  <a:pt x="87883" y="50164"/>
                </a:lnTo>
                <a:lnTo>
                  <a:pt x="87883" y="250951"/>
                </a:lnTo>
                <a:lnTo>
                  <a:pt x="94793" y="270450"/>
                </a:lnTo>
                <a:lnTo>
                  <a:pt x="113633" y="286353"/>
                </a:lnTo>
                <a:lnTo>
                  <a:pt x="141569" y="297064"/>
                </a:lnTo>
                <a:lnTo>
                  <a:pt x="175768" y="300989"/>
                </a:lnTo>
                <a:lnTo>
                  <a:pt x="141569" y="304932"/>
                </a:lnTo>
                <a:lnTo>
                  <a:pt x="113633" y="315674"/>
                </a:lnTo>
                <a:lnTo>
                  <a:pt x="94793" y="331583"/>
                </a:lnTo>
                <a:lnTo>
                  <a:pt x="87883" y="351027"/>
                </a:lnTo>
                <a:lnTo>
                  <a:pt x="87883" y="578738"/>
                </a:lnTo>
                <a:lnTo>
                  <a:pt x="80974" y="598237"/>
                </a:lnTo>
                <a:lnTo>
                  <a:pt x="62134" y="614140"/>
                </a:lnTo>
                <a:lnTo>
                  <a:pt x="34198" y="624851"/>
                </a:lnTo>
                <a:lnTo>
                  <a:pt x="0" y="628777"/>
                </a:lnTo>
              </a:path>
            </a:pathLst>
          </a:custGeom>
          <a:ln w="19050">
            <a:solidFill>
              <a:srgbClr val="C00000"/>
            </a:solidFill>
          </a:ln>
        </p:spPr>
        <p:txBody>
          <a:bodyPr wrap="square" lIns="0" tIns="0" rIns="0" bIns="0" rtlCol="0"/>
          <a:lstStyle/>
          <a:p>
            <a:endParaRPr/>
          </a:p>
        </p:txBody>
      </p:sp>
      <p:sp>
        <p:nvSpPr>
          <p:cNvPr id="33" name="object 33"/>
          <p:cNvSpPr txBox="1"/>
          <p:nvPr/>
        </p:nvSpPr>
        <p:spPr>
          <a:xfrm>
            <a:off x="3478529" y="2643555"/>
            <a:ext cx="415925" cy="439420"/>
          </a:xfrm>
          <a:prstGeom prst="rect">
            <a:avLst/>
          </a:prstGeom>
        </p:spPr>
        <p:txBody>
          <a:bodyPr vert="horz" wrap="square" lIns="0" tIns="30480" rIns="0" bIns="0" rtlCol="0">
            <a:spAutoFit/>
          </a:bodyPr>
          <a:lstStyle/>
          <a:p>
            <a:pPr marL="55244">
              <a:lnSpc>
                <a:spcPct val="100000"/>
              </a:lnSpc>
              <a:spcBef>
                <a:spcPts val="240"/>
              </a:spcBef>
            </a:pPr>
            <a:r>
              <a:rPr sz="1400" spc="35" dirty="0">
                <a:solidFill>
                  <a:srgbClr val="FFFFFF"/>
                </a:solidFill>
                <a:latin typeface="Calibri"/>
                <a:cs typeface="Calibri"/>
              </a:rPr>
              <a:t>46%</a:t>
            </a:r>
            <a:endParaRPr sz="1400">
              <a:latin typeface="Calibri"/>
              <a:cs typeface="Calibri"/>
            </a:endParaRPr>
          </a:p>
          <a:p>
            <a:pPr marL="12700">
              <a:lnSpc>
                <a:spcPct val="100000"/>
              </a:lnSpc>
              <a:spcBef>
                <a:spcPts val="115"/>
              </a:spcBef>
            </a:pPr>
            <a:r>
              <a:rPr sz="1100" spc="-10" dirty="0">
                <a:solidFill>
                  <a:srgbClr val="FFFFFF"/>
                </a:solidFill>
                <a:latin typeface="Calibri"/>
                <a:cs typeface="Calibri"/>
              </a:rPr>
              <a:t>(+4pp)</a:t>
            </a:r>
            <a:endParaRPr sz="1100">
              <a:latin typeface="Calibri"/>
              <a:cs typeface="Calibri"/>
            </a:endParaRPr>
          </a:p>
        </p:txBody>
      </p:sp>
      <p:sp>
        <p:nvSpPr>
          <p:cNvPr id="34" name="object 34"/>
          <p:cNvSpPr txBox="1"/>
          <p:nvPr/>
        </p:nvSpPr>
        <p:spPr>
          <a:xfrm>
            <a:off x="3482466" y="4073534"/>
            <a:ext cx="400050" cy="529590"/>
          </a:xfrm>
          <a:prstGeom prst="rect">
            <a:avLst/>
          </a:prstGeom>
        </p:spPr>
        <p:txBody>
          <a:bodyPr vert="horz" wrap="square" lIns="0" tIns="81280" rIns="0" bIns="0" rtlCol="0">
            <a:spAutoFit/>
          </a:bodyPr>
          <a:lstStyle/>
          <a:p>
            <a:pPr marL="51435">
              <a:lnSpc>
                <a:spcPct val="100000"/>
              </a:lnSpc>
              <a:spcBef>
                <a:spcPts val="640"/>
              </a:spcBef>
            </a:pPr>
            <a:r>
              <a:rPr sz="1400" spc="35" dirty="0">
                <a:solidFill>
                  <a:srgbClr val="404040"/>
                </a:solidFill>
                <a:latin typeface="Calibri"/>
                <a:cs typeface="Calibri"/>
              </a:rPr>
              <a:t>39%</a:t>
            </a:r>
            <a:endParaRPr sz="1400">
              <a:latin typeface="Calibri"/>
              <a:cs typeface="Calibri"/>
            </a:endParaRPr>
          </a:p>
          <a:p>
            <a:pPr marL="12700">
              <a:lnSpc>
                <a:spcPct val="100000"/>
              </a:lnSpc>
              <a:spcBef>
                <a:spcPts val="425"/>
              </a:spcBef>
            </a:pPr>
            <a:r>
              <a:rPr sz="1100" dirty="0">
                <a:solidFill>
                  <a:srgbClr val="404040"/>
                </a:solidFill>
                <a:latin typeface="Calibri"/>
                <a:cs typeface="Calibri"/>
              </a:rPr>
              <a:t>(-</a:t>
            </a:r>
            <a:r>
              <a:rPr sz="1100" spc="-20" dirty="0">
                <a:solidFill>
                  <a:srgbClr val="404040"/>
                </a:solidFill>
                <a:latin typeface="Calibri"/>
                <a:cs typeface="Calibri"/>
              </a:rPr>
              <a:t>2pp)</a:t>
            </a:r>
            <a:endParaRPr sz="1100">
              <a:latin typeface="Calibri"/>
              <a:cs typeface="Calibri"/>
            </a:endParaRPr>
          </a:p>
        </p:txBody>
      </p:sp>
      <p:sp>
        <p:nvSpPr>
          <p:cNvPr id="35" name="object 35"/>
          <p:cNvSpPr txBox="1"/>
          <p:nvPr/>
        </p:nvSpPr>
        <p:spPr>
          <a:xfrm>
            <a:off x="3332098" y="4992115"/>
            <a:ext cx="758190" cy="520700"/>
          </a:xfrm>
          <a:prstGeom prst="rect">
            <a:avLst/>
          </a:prstGeom>
        </p:spPr>
        <p:txBody>
          <a:bodyPr vert="horz" wrap="square" lIns="0" tIns="12700" rIns="0" bIns="0" rtlCol="0">
            <a:spAutoFit/>
          </a:bodyPr>
          <a:lstStyle/>
          <a:p>
            <a:pPr algn="ctr">
              <a:lnSpc>
                <a:spcPts val="1550"/>
              </a:lnSpc>
              <a:spcBef>
                <a:spcPts val="100"/>
              </a:spcBef>
            </a:pPr>
            <a:r>
              <a:rPr sz="1400" spc="35" dirty="0">
                <a:solidFill>
                  <a:srgbClr val="404040"/>
                </a:solidFill>
                <a:latin typeface="Calibri"/>
                <a:cs typeface="Calibri"/>
              </a:rPr>
              <a:t>12%</a:t>
            </a:r>
            <a:endParaRPr sz="1400">
              <a:latin typeface="Calibri"/>
              <a:cs typeface="Calibri"/>
            </a:endParaRPr>
          </a:p>
          <a:p>
            <a:pPr marL="37465" algn="ctr">
              <a:lnSpc>
                <a:spcPts val="925"/>
              </a:lnSpc>
            </a:pPr>
            <a:r>
              <a:rPr sz="1100" spc="-10" dirty="0">
                <a:solidFill>
                  <a:srgbClr val="FFFFFF"/>
                </a:solidFill>
                <a:latin typeface="Calibri"/>
                <a:cs typeface="Calibri"/>
              </a:rPr>
              <a:t>(+/-</a:t>
            </a:r>
            <a:r>
              <a:rPr sz="1100" spc="-20" dirty="0">
                <a:solidFill>
                  <a:srgbClr val="FFFFFF"/>
                </a:solidFill>
                <a:latin typeface="Calibri"/>
                <a:cs typeface="Calibri"/>
              </a:rPr>
              <a:t>0pp)</a:t>
            </a:r>
            <a:endParaRPr sz="1100">
              <a:latin typeface="Calibri"/>
              <a:cs typeface="Calibri"/>
            </a:endParaRPr>
          </a:p>
          <a:p>
            <a:pPr algn="ctr">
              <a:lnSpc>
                <a:spcPts val="1415"/>
              </a:lnSpc>
            </a:pPr>
            <a:r>
              <a:rPr sz="2100" spc="127" baseline="-5952" dirty="0">
                <a:solidFill>
                  <a:srgbClr val="FFFFFF"/>
                </a:solidFill>
                <a:latin typeface="Calibri"/>
                <a:cs typeface="Calibri"/>
              </a:rPr>
              <a:t>2%</a:t>
            </a:r>
            <a:r>
              <a:rPr sz="2100" spc="457" baseline="-5952" dirty="0">
                <a:solidFill>
                  <a:srgbClr val="FFFFFF"/>
                </a:solidFill>
                <a:latin typeface="Calibri"/>
                <a:cs typeface="Calibri"/>
              </a:rPr>
              <a:t> </a:t>
            </a:r>
            <a:r>
              <a:rPr sz="1100" dirty="0">
                <a:solidFill>
                  <a:srgbClr val="404040"/>
                </a:solidFill>
                <a:latin typeface="Calibri"/>
                <a:cs typeface="Calibri"/>
              </a:rPr>
              <a:t>(-</a:t>
            </a:r>
            <a:r>
              <a:rPr sz="1100" spc="-20" dirty="0">
                <a:solidFill>
                  <a:srgbClr val="404040"/>
                </a:solidFill>
                <a:latin typeface="Calibri"/>
                <a:cs typeface="Calibri"/>
              </a:rPr>
              <a:t>2pp)</a:t>
            </a:r>
            <a:endParaRPr sz="1100">
              <a:latin typeface="Calibri"/>
              <a:cs typeface="Calibri"/>
            </a:endParaRPr>
          </a:p>
        </p:txBody>
      </p:sp>
      <p:sp>
        <p:nvSpPr>
          <p:cNvPr id="36" name="object 36"/>
          <p:cNvSpPr txBox="1"/>
          <p:nvPr/>
        </p:nvSpPr>
        <p:spPr>
          <a:xfrm>
            <a:off x="6256401" y="2669286"/>
            <a:ext cx="415925" cy="379095"/>
          </a:xfrm>
          <a:prstGeom prst="rect">
            <a:avLst/>
          </a:prstGeom>
        </p:spPr>
        <p:txBody>
          <a:bodyPr vert="horz" wrap="square" lIns="0" tIns="13335" rIns="0" bIns="0" rtlCol="0">
            <a:spAutoFit/>
          </a:bodyPr>
          <a:lstStyle/>
          <a:p>
            <a:pPr marL="51435">
              <a:lnSpc>
                <a:spcPts val="1570"/>
              </a:lnSpc>
              <a:spcBef>
                <a:spcPts val="105"/>
              </a:spcBef>
            </a:pPr>
            <a:r>
              <a:rPr sz="1400" spc="35" dirty="0">
                <a:solidFill>
                  <a:srgbClr val="FFFFFF"/>
                </a:solidFill>
                <a:latin typeface="Calibri"/>
                <a:cs typeface="Calibri"/>
              </a:rPr>
              <a:t>46%</a:t>
            </a:r>
            <a:endParaRPr sz="1400">
              <a:latin typeface="Calibri"/>
              <a:cs typeface="Calibri"/>
            </a:endParaRPr>
          </a:p>
          <a:p>
            <a:pPr marL="12700">
              <a:lnSpc>
                <a:spcPts val="1210"/>
              </a:lnSpc>
            </a:pPr>
            <a:r>
              <a:rPr sz="1100" spc="-10" dirty="0">
                <a:solidFill>
                  <a:srgbClr val="FFFFFF"/>
                </a:solidFill>
                <a:latin typeface="Calibri"/>
                <a:cs typeface="Calibri"/>
              </a:rPr>
              <a:t>(+2pp)</a:t>
            </a:r>
            <a:endParaRPr sz="1100">
              <a:latin typeface="Calibri"/>
              <a:cs typeface="Calibri"/>
            </a:endParaRPr>
          </a:p>
        </p:txBody>
      </p:sp>
      <p:sp>
        <p:nvSpPr>
          <p:cNvPr id="37" name="object 37"/>
          <p:cNvSpPr txBox="1"/>
          <p:nvPr/>
        </p:nvSpPr>
        <p:spPr>
          <a:xfrm>
            <a:off x="6269863" y="4345051"/>
            <a:ext cx="38862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04040"/>
                </a:solidFill>
                <a:latin typeface="Calibri"/>
                <a:cs typeface="Calibri"/>
              </a:rPr>
              <a:t>(-</a:t>
            </a:r>
            <a:r>
              <a:rPr sz="1100" spc="-20" dirty="0">
                <a:solidFill>
                  <a:srgbClr val="404040"/>
                </a:solidFill>
                <a:latin typeface="Calibri"/>
                <a:cs typeface="Calibri"/>
              </a:rPr>
              <a:t>1pp)</a:t>
            </a:r>
            <a:endParaRPr sz="1100">
              <a:latin typeface="Calibri"/>
              <a:cs typeface="Calibri"/>
            </a:endParaRPr>
          </a:p>
        </p:txBody>
      </p:sp>
      <p:sp>
        <p:nvSpPr>
          <p:cNvPr id="38" name="object 38"/>
          <p:cNvSpPr txBox="1"/>
          <p:nvPr/>
        </p:nvSpPr>
        <p:spPr>
          <a:xfrm>
            <a:off x="6244844" y="5152135"/>
            <a:ext cx="510540" cy="193675"/>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404040"/>
                </a:solidFill>
                <a:latin typeface="Calibri"/>
                <a:cs typeface="Calibri"/>
              </a:rPr>
              <a:t>(+/-</a:t>
            </a:r>
            <a:r>
              <a:rPr sz="1100" spc="-20" dirty="0">
                <a:solidFill>
                  <a:srgbClr val="404040"/>
                </a:solidFill>
                <a:latin typeface="Calibri"/>
                <a:cs typeface="Calibri"/>
              </a:rPr>
              <a:t>0pp)</a:t>
            </a:r>
            <a:endParaRPr sz="1100">
              <a:latin typeface="Calibri"/>
              <a:cs typeface="Calibri"/>
            </a:endParaRPr>
          </a:p>
        </p:txBody>
      </p:sp>
      <p:sp>
        <p:nvSpPr>
          <p:cNvPr id="39" name="object 39"/>
          <p:cNvSpPr txBox="1"/>
          <p:nvPr/>
        </p:nvSpPr>
        <p:spPr>
          <a:xfrm>
            <a:off x="6334125" y="5271338"/>
            <a:ext cx="38862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Calibri"/>
                <a:cs typeface="Calibri"/>
              </a:rPr>
              <a:t>(-</a:t>
            </a:r>
            <a:r>
              <a:rPr sz="1100" spc="-20" dirty="0">
                <a:solidFill>
                  <a:srgbClr val="FFFFFF"/>
                </a:solidFill>
                <a:latin typeface="Calibri"/>
                <a:cs typeface="Calibri"/>
              </a:rPr>
              <a:t>1pp)</a:t>
            </a:r>
            <a:endParaRPr sz="1100">
              <a:latin typeface="Calibri"/>
              <a:cs typeface="Calibri"/>
            </a:endParaRPr>
          </a:p>
        </p:txBody>
      </p:sp>
      <p:sp>
        <p:nvSpPr>
          <p:cNvPr id="40" name="object 40"/>
          <p:cNvSpPr txBox="1"/>
          <p:nvPr/>
        </p:nvSpPr>
        <p:spPr>
          <a:xfrm>
            <a:off x="9068816" y="2520505"/>
            <a:ext cx="406400" cy="452755"/>
          </a:xfrm>
          <a:prstGeom prst="rect">
            <a:avLst/>
          </a:prstGeom>
        </p:spPr>
        <p:txBody>
          <a:bodyPr vert="horz" wrap="square" lIns="0" tIns="38100" rIns="0" bIns="0" rtlCol="0">
            <a:spAutoFit/>
          </a:bodyPr>
          <a:lstStyle/>
          <a:p>
            <a:pPr marL="12700">
              <a:lnSpc>
                <a:spcPct val="100000"/>
              </a:lnSpc>
              <a:spcBef>
                <a:spcPts val="300"/>
              </a:spcBef>
            </a:pPr>
            <a:r>
              <a:rPr sz="1400" spc="35" dirty="0">
                <a:solidFill>
                  <a:srgbClr val="FFFFFF"/>
                </a:solidFill>
                <a:latin typeface="Calibri"/>
                <a:cs typeface="Calibri"/>
              </a:rPr>
              <a:t>39%</a:t>
            </a:r>
            <a:endParaRPr sz="1400">
              <a:latin typeface="Calibri"/>
              <a:cs typeface="Calibri"/>
            </a:endParaRPr>
          </a:p>
          <a:p>
            <a:pPr marL="30480">
              <a:lnSpc>
                <a:spcPct val="100000"/>
              </a:lnSpc>
              <a:spcBef>
                <a:spcPts val="160"/>
              </a:spcBef>
            </a:pPr>
            <a:r>
              <a:rPr sz="1100" dirty="0">
                <a:solidFill>
                  <a:srgbClr val="FFFFFF"/>
                </a:solidFill>
                <a:latin typeface="Calibri"/>
                <a:cs typeface="Calibri"/>
              </a:rPr>
              <a:t>(-</a:t>
            </a:r>
            <a:r>
              <a:rPr sz="1100" spc="-20" dirty="0">
                <a:solidFill>
                  <a:srgbClr val="FFFFFF"/>
                </a:solidFill>
                <a:latin typeface="Calibri"/>
                <a:cs typeface="Calibri"/>
              </a:rPr>
              <a:t>2pp)</a:t>
            </a:r>
            <a:endParaRPr sz="1100">
              <a:latin typeface="Calibri"/>
              <a:cs typeface="Calibri"/>
            </a:endParaRPr>
          </a:p>
        </p:txBody>
      </p:sp>
      <p:sp>
        <p:nvSpPr>
          <p:cNvPr id="41" name="object 41"/>
          <p:cNvSpPr txBox="1"/>
          <p:nvPr/>
        </p:nvSpPr>
        <p:spPr>
          <a:xfrm>
            <a:off x="9043796" y="3971290"/>
            <a:ext cx="415925" cy="385445"/>
          </a:xfrm>
          <a:prstGeom prst="rect">
            <a:avLst/>
          </a:prstGeom>
        </p:spPr>
        <p:txBody>
          <a:bodyPr vert="horz" wrap="square" lIns="0" tIns="12700" rIns="0" bIns="0" rtlCol="0">
            <a:spAutoFit/>
          </a:bodyPr>
          <a:lstStyle/>
          <a:p>
            <a:pPr marL="37465">
              <a:lnSpc>
                <a:spcPts val="1595"/>
              </a:lnSpc>
              <a:spcBef>
                <a:spcPts val="100"/>
              </a:spcBef>
            </a:pPr>
            <a:r>
              <a:rPr sz="1400" spc="35" dirty="0">
                <a:solidFill>
                  <a:srgbClr val="404040"/>
                </a:solidFill>
                <a:latin typeface="Calibri"/>
                <a:cs typeface="Calibri"/>
              </a:rPr>
              <a:t>42%</a:t>
            </a:r>
            <a:endParaRPr sz="1400">
              <a:latin typeface="Calibri"/>
              <a:cs typeface="Calibri"/>
            </a:endParaRPr>
          </a:p>
          <a:p>
            <a:pPr marL="12700">
              <a:lnSpc>
                <a:spcPts val="1235"/>
              </a:lnSpc>
            </a:pPr>
            <a:r>
              <a:rPr sz="1100" spc="-10" dirty="0">
                <a:solidFill>
                  <a:srgbClr val="404040"/>
                </a:solidFill>
                <a:latin typeface="Calibri"/>
                <a:cs typeface="Calibri"/>
              </a:rPr>
              <a:t>(+4pp)</a:t>
            </a:r>
            <a:endParaRPr sz="1100">
              <a:latin typeface="Calibri"/>
              <a:cs typeface="Calibri"/>
            </a:endParaRPr>
          </a:p>
        </p:txBody>
      </p:sp>
      <p:sp>
        <p:nvSpPr>
          <p:cNvPr id="42" name="object 42"/>
          <p:cNvSpPr txBox="1"/>
          <p:nvPr/>
        </p:nvSpPr>
        <p:spPr>
          <a:xfrm>
            <a:off x="9037066" y="5111572"/>
            <a:ext cx="387985"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404040"/>
                </a:solidFill>
                <a:latin typeface="Calibri"/>
                <a:cs typeface="Calibri"/>
              </a:rPr>
              <a:t>(-</a:t>
            </a:r>
            <a:r>
              <a:rPr sz="1100" spc="-20" dirty="0">
                <a:solidFill>
                  <a:srgbClr val="404040"/>
                </a:solidFill>
                <a:latin typeface="Calibri"/>
                <a:cs typeface="Calibri"/>
              </a:rPr>
              <a:t>1pp)</a:t>
            </a:r>
            <a:endParaRPr sz="1100">
              <a:latin typeface="Calibri"/>
              <a:cs typeface="Calibri"/>
            </a:endParaRPr>
          </a:p>
        </p:txBody>
      </p:sp>
      <p:sp>
        <p:nvSpPr>
          <p:cNvPr id="43" name="object 43"/>
          <p:cNvSpPr txBox="1"/>
          <p:nvPr/>
        </p:nvSpPr>
        <p:spPr>
          <a:xfrm>
            <a:off x="8798686" y="5213096"/>
            <a:ext cx="708025" cy="239395"/>
          </a:xfrm>
          <a:prstGeom prst="rect">
            <a:avLst/>
          </a:prstGeom>
        </p:spPr>
        <p:txBody>
          <a:bodyPr vert="horz" wrap="square" lIns="0" tIns="12700" rIns="0" bIns="0" rtlCol="0">
            <a:spAutoFit/>
          </a:bodyPr>
          <a:lstStyle/>
          <a:p>
            <a:pPr marL="38100">
              <a:lnSpc>
                <a:spcPct val="100000"/>
              </a:lnSpc>
              <a:spcBef>
                <a:spcPts val="100"/>
              </a:spcBef>
            </a:pPr>
            <a:r>
              <a:rPr sz="2100" spc="127" baseline="-13888" dirty="0">
                <a:solidFill>
                  <a:srgbClr val="FFFFFF"/>
                </a:solidFill>
                <a:latin typeface="Calibri"/>
                <a:cs typeface="Calibri"/>
              </a:rPr>
              <a:t>3%</a:t>
            </a:r>
            <a:r>
              <a:rPr sz="2100" spc="-127" baseline="-13888" dirty="0">
                <a:solidFill>
                  <a:srgbClr val="FFFFFF"/>
                </a:solidFill>
                <a:latin typeface="Calibri"/>
                <a:cs typeface="Calibri"/>
              </a:rPr>
              <a:t> </a:t>
            </a:r>
            <a:r>
              <a:rPr sz="1100" dirty="0">
                <a:solidFill>
                  <a:srgbClr val="FFFFFF"/>
                </a:solidFill>
                <a:latin typeface="Calibri"/>
                <a:cs typeface="Calibri"/>
              </a:rPr>
              <a:t>(-</a:t>
            </a:r>
            <a:r>
              <a:rPr sz="1100" spc="-20" dirty="0">
                <a:solidFill>
                  <a:srgbClr val="FFFFFF"/>
                </a:solidFill>
                <a:latin typeface="Calibri"/>
                <a:cs typeface="Calibri"/>
              </a:rPr>
              <a:t>2pp)</a:t>
            </a:r>
            <a:endParaRPr sz="1100">
              <a:latin typeface="Calibri"/>
              <a:cs typeface="Calibri"/>
            </a:endParaRPr>
          </a:p>
        </p:txBody>
      </p:sp>
      <p:pic>
        <p:nvPicPr>
          <p:cNvPr id="44" name="object 44"/>
          <p:cNvPicPr/>
          <p:nvPr/>
        </p:nvPicPr>
        <p:blipFill>
          <a:blip r:embed="rId2" cstate="print"/>
          <a:stretch>
            <a:fillRect/>
          </a:stretch>
        </p:blipFill>
        <p:spPr>
          <a:xfrm>
            <a:off x="9288144" y="5990767"/>
            <a:ext cx="159384" cy="180962"/>
          </a:xfrm>
          <a:prstGeom prst="rect">
            <a:avLst/>
          </a:prstGeom>
        </p:spPr>
      </p:pic>
      <p:sp>
        <p:nvSpPr>
          <p:cNvPr id="45" name="object 45"/>
          <p:cNvSpPr txBox="1"/>
          <p:nvPr/>
        </p:nvSpPr>
        <p:spPr>
          <a:xfrm>
            <a:off x="8699754" y="5549290"/>
            <a:ext cx="3296285" cy="606425"/>
          </a:xfrm>
          <a:prstGeom prst="rect">
            <a:avLst/>
          </a:prstGeom>
        </p:spPr>
        <p:txBody>
          <a:bodyPr vert="horz" wrap="square" lIns="0" tIns="9525" rIns="0" bIns="0" rtlCol="0">
            <a:spAutoFit/>
          </a:bodyPr>
          <a:lstStyle/>
          <a:p>
            <a:pPr marL="390525" marR="2199640" indent="-378460">
              <a:lnSpc>
                <a:spcPct val="101800"/>
              </a:lnSpc>
              <a:spcBef>
                <a:spcPts val="75"/>
              </a:spcBef>
            </a:pPr>
            <a:r>
              <a:rPr sz="1200" dirty="0">
                <a:solidFill>
                  <a:srgbClr val="5C5B5A"/>
                </a:solidFill>
                <a:latin typeface="Calibri"/>
                <a:cs typeface="Calibri"/>
              </a:rPr>
              <a:t>The</a:t>
            </a:r>
            <a:r>
              <a:rPr sz="1200" spc="-10" dirty="0">
                <a:solidFill>
                  <a:srgbClr val="5C5B5A"/>
                </a:solidFill>
                <a:latin typeface="Calibri"/>
                <a:cs typeface="Calibri"/>
              </a:rPr>
              <a:t> </a:t>
            </a:r>
            <a:r>
              <a:rPr sz="1200" spc="60" dirty="0">
                <a:solidFill>
                  <a:srgbClr val="5C5B5A"/>
                </a:solidFill>
                <a:latin typeface="Calibri"/>
                <a:cs typeface="Calibri"/>
              </a:rPr>
              <a:t>pace</a:t>
            </a:r>
            <a:r>
              <a:rPr sz="1200" spc="-5" dirty="0">
                <a:solidFill>
                  <a:srgbClr val="5C5B5A"/>
                </a:solidFill>
                <a:latin typeface="Calibri"/>
                <a:cs typeface="Calibri"/>
              </a:rPr>
              <a:t> </a:t>
            </a:r>
            <a:r>
              <a:rPr sz="1200" dirty="0">
                <a:solidFill>
                  <a:srgbClr val="5C5B5A"/>
                </a:solidFill>
                <a:latin typeface="Calibri"/>
                <a:cs typeface="Calibri"/>
              </a:rPr>
              <a:t>of</a:t>
            </a:r>
            <a:r>
              <a:rPr sz="1200" spc="-15" dirty="0">
                <a:solidFill>
                  <a:srgbClr val="5C5B5A"/>
                </a:solidFill>
                <a:latin typeface="Calibri"/>
                <a:cs typeface="Calibri"/>
              </a:rPr>
              <a:t> </a:t>
            </a:r>
            <a:r>
              <a:rPr sz="1200" spc="-20" dirty="0">
                <a:solidFill>
                  <a:srgbClr val="5C5B5A"/>
                </a:solidFill>
                <a:latin typeface="Calibri"/>
                <a:cs typeface="Calibri"/>
              </a:rPr>
              <a:t>your work</a:t>
            </a:r>
            <a:endParaRPr sz="1200">
              <a:latin typeface="Calibri"/>
              <a:cs typeface="Calibri"/>
            </a:endParaRPr>
          </a:p>
          <a:p>
            <a:pPr marL="1045844">
              <a:lnSpc>
                <a:spcPct val="100000"/>
              </a:lnSpc>
              <a:spcBef>
                <a:spcPts val="285"/>
              </a:spcBef>
            </a:pPr>
            <a:r>
              <a:rPr sz="1150" dirty="0">
                <a:solidFill>
                  <a:srgbClr val="5C5B5A"/>
                </a:solidFill>
                <a:latin typeface="Arial"/>
                <a:cs typeface="Arial"/>
              </a:rPr>
              <a:t>Significantly</a:t>
            </a:r>
            <a:r>
              <a:rPr sz="1150" spc="-80" dirty="0">
                <a:solidFill>
                  <a:srgbClr val="5C5B5A"/>
                </a:solidFill>
                <a:latin typeface="Arial"/>
                <a:cs typeface="Arial"/>
              </a:rPr>
              <a:t> </a:t>
            </a:r>
            <a:r>
              <a:rPr sz="1150" dirty="0">
                <a:solidFill>
                  <a:srgbClr val="5C5B5A"/>
                </a:solidFill>
                <a:latin typeface="Arial"/>
                <a:cs typeface="Arial"/>
              </a:rPr>
              <a:t>higher/lower</a:t>
            </a:r>
            <a:r>
              <a:rPr sz="1150" spc="-25" dirty="0">
                <a:solidFill>
                  <a:srgbClr val="5C5B5A"/>
                </a:solidFill>
                <a:latin typeface="Arial"/>
                <a:cs typeface="Arial"/>
              </a:rPr>
              <a:t> </a:t>
            </a:r>
            <a:r>
              <a:rPr sz="1150" dirty="0">
                <a:solidFill>
                  <a:srgbClr val="5C5B5A"/>
                </a:solidFill>
                <a:latin typeface="Arial"/>
                <a:cs typeface="Arial"/>
              </a:rPr>
              <a:t>than</a:t>
            </a:r>
            <a:r>
              <a:rPr sz="1150" spc="-55"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pic>
        <p:nvPicPr>
          <p:cNvPr id="46" name="object 46"/>
          <p:cNvPicPr/>
          <p:nvPr/>
        </p:nvPicPr>
        <p:blipFill>
          <a:blip r:embed="rId3" cstate="print"/>
          <a:stretch>
            <a:fillRect/>
          </a:stretch>
        </p:blipFill>
        <p:spPr>
          <a:xfrm>
            <a:off x="9502902" y="6004852"/>
            <a:ext cx="159384" cy="180962"/>
          </a:xfrm>
          <a:prstGeom prst="rect">
            <a:avLst/>
          </a:prstGeom>
        </p:spPr>
      </p:pic>
      <p:sp>
        <p:nvSpPr>
          <p:cNvPr id="47" name="object 47"/>
          <p:cNvSpPr txBox="1"/>
          <p:nvPr/>
        </p:nvSpPr>
        <p:spPr>
          <a:xfrm>
            <a:off x="10240898" y="2608833"/>
            <a:ext cx="1756410" cy="1524000"/>
          </a:xfrm>
          <a:prstGeom prst="rect">
            <a:avLst/>
          </a:prstGeom>
          <a:ln w="12700">
            <a:solidFill>
              <a:srgbClr val="042333"/>
            </a:solidFill>
          </a:ln>
        </p:spPr>
        <p:txBody>
          <a:bodyPr vert="horz" wrap="square" lIns="0" tIns="109855" rIns="0" bIns="0" rtlCol="0">
            <a:spAutoFit/>
          </a:bodyPr>
          <a:lstStyle/>
          <a:p>
            <a:pPr marL="100965" marR="89535" algn="ctr">
              <a:lnSpc>
                <a:spcPct val="100000"/>
              </a:lnSpc>
              <a:spcBef>
                <a:spcPts val="865"/>
              </a:spcBef>
            </a:pPr>
            <a:r>
              <a:rPr sz="1200" dirty="0">
                <a:solidFill>
                  <a:srgbClr val="5C5B5A"/>
                </a:solidFill>
                <a:latin typeface="Calibri"/>
                <a:cs typeface="Calibri"/>
              </a:rPr>
              <a:t>Those</a:t>
            </a:r>
            <a:r>
              <a:rPr sz="1200" spc="140" dirty="0">
                <a:solidFill>
                  <a:srgbClr val="5C5B5A"/>
                </a:solidFill>
                <a:latin typeface="Calibri"/>
                <a:cs typeface="Calibri"/>
              </a:rPr>
              <a:t> </a:t>
            </a:r>
            <a:r>
              <a:rPr sz="1200" dirty="0">
                <a:solidFill>
                  <a:srgbClr val="5C5B5A"/>
                </a:solidFill>
                <a:latin typeface="Calibri"/>
                <a:cs typeface="Calibri"/>
              </a:rPr>
              <a:t>earning</a:t>
            </a:r>
            <a:r>
              <a:rPr sz="1200" spc="165" dirty="0">
                <a:solidFill>
                  <a:srgbClr val="5C5B5A"/>
                </a:solidFill>
                <a:latin typeface="Calibri"/>
                <a:cs typeface="Calibri"/>
              </a:rPr>
              <a:t> </a:t>
            </a:r>
            <a:r>
              <a:rPr sz="1200" spc="-20" dirty="0">
                <a:solidFill>
                  <a:srgbClr val="5C5B5A"/>
                </a:solidFill>
                <a:latin typeface="Calibri"/>
                <a:cs typeface="Calibri"/>
              </a:rPr>
              <a:t>above</a:t>
            </a:r>
            <a:r>
              <a:rPr sz="1200" spc="500" dirty="0">
                <a:solidFill>
                  <a:srgbClr val="5C5B5A"/>
                </a:solidFill>
                <a:latin typeface="Calibri"/>
                <a:cs typeface="Calibri"/>
              </a:rPr>
              <a:t> </a:t>
            </a:r>
            <a:r>
              <a:rPr sz="1200" dirty="0">
                <a:solidFill>
                  <a:srgbClr val="5C5B5A"/>
                </a:solidFill>
                <a:latin typeface="Calibri"/>
                <a:cs typeface="Calibri"/>
              </a:rPr>
              <a:t>the</a:t>
            </a:r>
            <a:r>
              <a:rPr sz="1200" spc="40" dirty="0">
                <a:solidFill>
                  <a:srgbClr val="5C5B5A"/>
                </a:solidFill>
                <a:latin typeface="Calibri"/>
                <a:cs typeface="Calibri"/>
              </a:rPr>
              <a:t> </a:t>
            </a:r>
            <a:r>
              <a:rPr sz="1200" spc="50" dirty="0">
                <a:solidFill>
                  <a:srgbClr val="5C5B5A"/>
                </a:solidFill>
                <a:latin typeface="Calibri"/>
                <a:cs typeface="Calibri"/>
              </a:rPr>
              <a:t>Real</a:t>
            </a:r>
            <a:r>
              <a:rPr sz="1200" spc="45" dirty="0">
                <a:solidFill>
                  <a:srgbClr val="5C5B5A"/>
                </a:solidFill>
                <a:latin typeface="Calibri"/>
                <a:cs typeface="Calibri"/>
              </a:rPr>
              <a:t> </a:t>
            </a:r>
            <a:r>
              <a:rPr sz="1200" dirty="0">
                <a:solidFill>
                  <a:srgbClr val="5C5B5A"/>
                </a:solidFill>
                <a:latin typeface="Calibri"/>
                <a:cs typeface="Calibri"/>
              </a:rPr>
              <a:t>Living</a:t>
            </a:r>
            <a:r>
              <a:rPr sz="1200" spc="50" dirty="0">
                <a:solidFill>
                  <a:srgbClr val="5C5B5A"/>
                </a:solidFill>
                <a:latin typeface="Calibri"/>
                <a:cs typeface="Calibri"/>
              </a:rPr>
              <a:t> </a:t>
            </a:r>
            <a:r>
              <a:rPr sz="1200" spc="-20" dirty="0">
                <a:solidFill>
                  <a:srgbClr val="5C5B5A"/>
                </a:solidFill>
                <a:latin typeface="Calibri"/>
                <a:cs typeface="Calibri"/>
              </a:rPr>
              <a:t>Wage</a:t>
            </a:r>
            <a:r>
              <a:rPr sz="1200" spc="500" dirty="0">
                <a:solidFill>
                  <a:srgbClr val="5C5B5A"/>
                </a:solidFill>
                <a:latin typeface="Calibri"/>
                <a:cs typeface="Calibri"/>
              </a:rPr>
              <a:t> </a:t>
            </a:r>
            <a:r>
              <a:rPr sz="1200" spc="10" dirty="0">
                <a:solidFill>
                  <a:srgbClr val="5C5B5A"/>
                </a:solidFill>
                <a:latin typeface="Calibri"/>
                <a:cs typeface="Calibri"/>
              </a:rPr>
              <a:t>are</a:t>
            </a:r>
            <a:r>
              <a:rPr sz="1200" spc="105" dirty="0">
                <a:solidFill>
                  <a:srgbClr val="5C5B5A"/>
                </a:solidFill>
                <a:latin typeface="Calibri"/>
                <a:cs typeface="Calibri"/>
              </a:rPr>
              <a:t> </a:t>
            </a:r>
            <a:r>
              <a:rPr sz="1200" spc="10" dirty="0">
                <a:solidFill>
                  <a:srgbClr val="5C5B5A"/>
                </a:solidFill>
                <a:latin typeface="Calibri"/>
                <a:cs typeface="Calibri"/>
              </a:rPr>
              <a:t>significantly</a:t>
            </a:r>
            <a:r>
              <a:rPr sz="1200" spc="125" dirty="0">
                <a:solidFill>
                  <a:srgbClr val="5C5B5A"/>
                </a:solidFill>
                <a:latin typeface="Calibri"/>
                <a:cs typeface="Calibri"/>
              </a:rPr>
              <a:t> </a:t>
            </a:r>
            <a:r>
              <a:rPr sz="1200" spc="-20" dirty="0">
                <a:solidFill>
                  <a:srgbClr val="5C5B5A"/>
                </a:solidFill>
                <a:latin typeface="Calibri"/>
                <a:cs typeface="Calibri"/>
              </a:rPr>
              <a:t>more </a:t>
            </a:r>
            <a:r>
              <a:rPr sz="1200" dirty="0">
                <a:solidFill>
                  <a:srgbClr val="5C5B5A"/>
                </a:solidFill>
                <a:latin typeface="Calibri"/>
                <a:cs typeface="Calibri"/>
              </a:rPr>
              <a:t>likely</a:t>
            </a:r>
            <a:r>
              <a:rPr sz="1200" spc="30" dirty="0">
                <a:solidFill>
                  <a:srgbClr val="5C5B5A"/>
                </a:solidFill>
                <a:latin typeface="Calibri"/>
                <a:cs typeface="Calibri"/>
              </a:rPr>
              <a:t> </a:t>
            </a:r>
            <a:r>
              <a:rPr sz="1200" dirty="0">
                <a:solidFill>
                  <a:srgbClr val="5C5B5A"/>
                </a:solidFill>
                <a:latin typeface="Calibri"/>
                <a:cs typeface="Calibri"/>
              </a:rPr>
              <a:t>to</a:t>
            </a:r>
            <a:r>
              <a:rPr sz="1200" spc="50" dirty="0">
                <a:solidFill>
                  <a:srgbClr val="5C5B5A"/>
                </a:solidFill>
                <a:latin typeface="Calibri"/>
                <a:cs typeface="Calibri"/>
              </a:rPr>
              <a:t> </a:t>
            </a:r>
            <a:r>
              <a:rPr sz="1200" dirty="0">
                <a:solidFill>
                  <a:srgbClr val="5C5B5A"/>
                </a:solidFill>
                <a:latin typeface="Calibri"/>
                <a:cs typeface="Calibri"/>
              </a:rPr>
              <a:t>agree</a:t>
            </a:r>
            <a:r>
              <a:rPr sz="1200" spc="70" dirty="0">
                <a:solidFill>
                  <a:srgbClr val="5C5B5A"/>
                </a:solidFill>
                <a:latin typeface="Calibri"/>
                <a:cs typeface="Calibri"/>
              </a:rPr>
              <a:t> </a:t>
            </a:r>
            <a:r>
              <a:rPr sz="1200" dirty="0">
                <a:solidFill>
                  <a:srgbClr val="5C5B5A"/>
                </a:solidFill>
                <a:latin typeface="Calibri"/>
                <a:cs typeface="Calibri"/>
              </a:rPr>
              <a:t>they</a:t>
            </a:r>
            <a:r>
              <a:rPr sz="1200" spc="45" dirty="0">
                <a:solidFill>
                  <a:srgbClr val="5C5B5A"/>
                </a:solidFill>
                <a:latin typeface="Calibri"/>
                <a:cs typeface="Calibri"/>
              </a:rPr>
              <a:t> </a:t>
            </a:r>
            <a:r>
              <a:rPr sz="1200" spc="-20" dirty="0">
                <a:solidFill>
                  <a:srgbClr val="5C5B5A"/>
                </a:solidFill>
                <a:latin typeface="Calibri"/>
                <a:cs typeface="Calibri"/>
              </a:rPr>
              <a:t>have </a:t>
            </a:r>
            <a:r>
              <a:rPr sz="1200" dirty="0">
                <a:solidFill>
                  <a:srgbClr val="5C5B5A"/>
                </a:solidFill>
                <a:latin typeface="Calibri"/>
                <a:cs typeface="Calibri"/>
              </a:rPr>
              <a:t>at</a:t>
            </a:r>
            <a:r>
              <a:rPr sz="1200" spc="55" dirty="0">
                <a:solidFill>
                  <a:srgbClr val="5C5B5A"/>
                </a:solidFill>
                <a:latin typeface="Calibri"/>
                <a:cs typeface="Calibri"/>
              </a:rPr>
              <a:t> </a:t>
            </a:r>
            <a:r>
              <a:rPr sz="1200" dirty="0">
                <a:solidFill>
                  <a:srgbClr val="5C5B5A"/>
                </a:solidFill>
                <a:latin typeface="Calibri"/>
                <a:cs typeface="Calibri"/>
              </a:rPr>
              <a:t>least</a:t>
            </a:r>
            <a:r>
              <a:rPr sz="1200" spc="70" dirty="0">
                <a:solidFill>
                  <a:srgbClr val="5C5B5A"/>
                </a:solidFill>
                <a:latin typeface="Calibri"/>
                <a:cs typeface="Calibri"/>
              </a:rPr>
              <a:t> </a:t>
            </a:r>
            <a:r>
              <a:rPr sz="1200" spc="55" dirty="0">
                <a:solidFill>
                  <a:srgbClr val="5C5B5A"/>
                </a:solidFill>
                <a:latin typeface="Calibri"/>
                <a:cs typeface="Calibri"/>
              </a:rPr>
              <a:t>a</a:t>
            </a:r>
            <a:r>
              <a:rPr sz="1200" spc="65" dirty="0">
                <a:solidFill>
                  <a:srgbClr val="5C5B5A"/>
                </a:solidFill>
                <a:latin typeface="Calibri"/>
                <a:cs typeface="Calibri"/>
              </a:rPr>
              <a:t> </a:t>
            </a:r>
            <a:r>
              <a:rPr sz="1200" dirty="0">
                <a:solidFill>
                  <a:srgbClr val="5C5B5A"/>
                </a:solidFill>
                <a:latin typeface="Calibri"/>
                <a:cs typeface="Calibri"/>
              </a:rPr>
              <a:t>fair</a:t>
            </a:r>
            <a:r>
              <a:rPr sz="1200" spc="75" dirty="0">
                <a:solidFill>
                  <a:srgbClr val="5C5B5A"/>
                </a:solidFill>
                <a:latin typeface="Calibri"/>
                <a:cs typeface="Calibri"/>
              </a:rPr>
              <a:t> </a:t>
            </a:r>
            <a:r>
              <a:rPr sz="1200" dirty="0">
                <a:solidFill>
                  <a:srgbClr val="5C5B5A"/>
                </a:solidFill>
                <a:latin typeface="Calibri"/>
                <a:cs typeface="Calibri"/>
              </a:rPr>
              <a:t>amount</a:t>
            </a:r>
            <a:r>
              <a:rPr sz="1200" spc="70" dirty="0">
                <a:solidFill>
                  <a:srgbClr val="5C5B5A"/>
                </a:solidFill>
                <a:latin typeface="Calibri"/>
                <a:cs typeface="Calibri"/>
              </a:rPr>
              <a:t> </a:t>
            </a:r>
            <a:r>
              <a:rPr sz="1200" spc="-25" dirty="0">
                <a:solidFill>
                  <a:srgbClr val="5C5B5A"/>
                </a:solidFill>
                <a:latin typeface="Calibri"/>
                <a:cs typeface="Calibri"/>
              </a:rPr>
              <a:t>of </a:t>
            </a:r>
            <a:r>
              <a:rPr sz="1200" spc="10" dirty="0">
                <a:solidFill>
                  <a:srgbClr val="5C5B5A"/>
                </a:solidFill>
                <a:latin typeface="Calibri"/>
                <a:cs typeface="Calibri"/>
              </a:rPr>
              <a:t>influence</a:t>
            </a:r>
            <a:r>
              <a:rPr sz="1200" spc="75" dirty="0">
                <a:solidFill>
                  <a:srgbClr val="5C5B5A"/>
                </a:solidFill>
                <a:latin typeface="Calibri"/>
                <a:cs typeface="Calibri"/>
              </a:rPr>
              <a:t> </a:t>
            </a:r>
            <a:r>
              <a:rPr sz="1200" spc="10" dirty="0">
                <a:solidFill>
                  <a:srgbClr val="5C5B5A"/>
                </a:solidFill>
                <a:latin typeface="Calibri"/>
                <a:cs typeface="Calibri"/>
              </a:rPr>
              <a:t>on</a:t>
            </a:r>
            <a:r>
              <a:rPr sz="1200" spc="65" dirty="0">
                <a:solidFill>
                  <a:srgbClr val="5C5B5A"/>
                </a:solidFill>
                <a:latin typeface="Calibri"/>
                <a:cs typeface="Calibri"/>
              </a:rPr>
              <a:t> </a:t>
            </a:r>
            <a:r>
              <a:rPr sz="1200" spc="55" dirty="0">
                <a:solidFill>
                  <a:srgbClr val="5C5B5A"/>
                </a:solidFill>
                <a:latin typeface="Calibri"/>
                <a:cs typeface="Calibri"/>
              </a:rPr>
              <a:t>each</a:t>
            </a:r>
            <a:r>
              <a:rPr sz="1200" spc="80" dirty="0">
                <a:solidFill>
                  <a:srgbClr val="5C5B5A"/>
                </a:solidFill>
                <a:latin typeface="Calibri"/>
                <a:cs typeface="Calibri"/>
              </a:rPr>
              <a:t> </a:t>
            </a:r>
            <a:r>
              <a:rPr sz="1200" spc="-25" dirty="0">
                <a:solidFill>
                  <a:srgbClr val="5C5B5A"/>
                </a:solidFill>
                <a:latin typeface="Calibri"/>
                <a:cs typeface="Calibri"/>
              </a:rPr>
              <a:t>of </a:t>
            </a:r>
            <a:r>
              <a:rPr sz="1200" dirty="0">
                <a:solidFill>
                  <a:srgbClr val="5C5B5A"/>
                </a:solidFill>
                <a:latin typeface="Calibri"/>
                <a:cs typeface="Calibri"/>
              </a:rPr>
              <a:t>these</a:t>
            </a:r>
            <a:r>
              <a:rPr sz="1200" spc="180" dirty="0">
                <a:solidFill>
                  <a:srgbClr val="5C5B5A"/>
                </a:solidFill>
                <a:latin typeface="Calibri"/>
                <a:cs typeface="Calibri"/>
              </a:rPr>
              <a:t> </a:t>
            </a:r>
            <a:r>
              <a:rPr sz="1200" spc="35" dirty="0">
                <a:solidFill>
                  <a:srgbClr val="5C5B5A"/>
                </a:solidFill>
                <a:latin typeface="Calibri"/>
                <a:cs typeface="Calibri"/>
              </a:rPr>
              <a:t>tasks</a:t>
            </a:r>
            <a:endParaRPr sz="1200">
              <a:latin typeface="Calibri"/>
              <a:cs typeface="Calibri"/>
            </a:endParaRPr>
          </a:p>
        </p:txBody>
      </p:sp>
      <p:sp>
        <p:nvSpPr>
          <p:cNvPr id="48" name="object 48"/>
          <p:cNvSpPr txBox="1"/>
          <p:nvPr/>
        </p:nvSpPr>
        <p:spPr>
          <a:xfrm>
            <a:off x="470408" y="6365849"/>
            <a:ext cx="3876675"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GW1.</a:t>
            </a:r>
            <a:r>
              <a:rPr sz="1000" spc="-70" dirty="0">
                <a:solidFill>
                  <a:srgbClr val="7E7E7E"/>
                </a:solidFill>
                <a:latin typeface="Arial"/>
                <a:cs typeface="Arial"/>
              </a:rPr>
              <a:t> </a:t>
            </a:r>
            <a:r>
              <a:rPr sz="1000" dirty="0">
                <a:solidFill>
                  <a:srgbClr val="7E7E7E"/>
                </a:solidFill>
                <a:latin typeface="Arial"/>
                <a:cs typeface="Arial"/>
              </a:rPr>
              <a:t>How</a:t>
            </a:r>
            <a:r>
              <a:rPr sz="1000" spc="-25" dirty="0">
                <a:solidFill>
                  <a:srgbClr val="7E7E7E"/>
                </a:solidFill>
                <a:latin typeface="Arial"/>
                <a:cs typeface="Arial"/>
              </a:rPr>
              <a:t> </a:t>
            </a:r>
            <a:r>
              <a:rPr sz="1000" dirty="0">
                <a:solidFill>
                  <a:srgbClr val="7E7E7E"/>
                </a:solidFill>
                <a:latin typeface="Arial"/>
                <a:cs typeface="Arial"/>
              </a:rPr>
              <a:t>much</a:t>
            </a:r>
            <a:r>
              <a:rPr sz="1000" spc="-50" dirty="0">
                <a:solidFill>
                  <a:srgbClr val="7E7E7E"/>
                </a:solidFill>
                <a:latin typeface="Arial"/>
                <a:cs typeface="Arial"/>
              </a:rPr>
              <a:t> </a:t>
            </a:r>
            <a:r>
              <a:rPr sz="1000" dirty="0">
                <a:solidFill>
                  <a:srgbClr val="7E7E7E"/>
                </a:solidFill>
                <a:latin typeface="Arial"/>
                <a:cs typeface="Arial"/>
              </a:rPr>
              <a:t>influence</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personally</a:t>
            </a:r>
            <a:r>
              <a:rPr sz="1000" spc="-25" dirty="0">
                <a:solidFill>
                  <a:srgbClr val="7E7E7E"/>
                </a:solidFill>
                <a:latin typeface="Arial"/>
                <a:cs typeface="Arial"/>
              </a:rPr>
              <a:t> </a:t>
            </a:r>
            <a:r>
              <a:rPr sz="1000" dirty="0">
                <a:solidFill>
                  <a:srgbClr val="7E7E7E"/>
                </a:solidFill>
                <a:latin typeface="Arial"/>
                <a:cs typeface="Arial"/>
              </a:rPr>
              <a:t>have</a:t>
            </a:r>
            <a:r>
              <a:rPr sz="1000" spc="-30" dirty="0">
                <a:solidFill>
                  <a:srgbClr val="7E7E7E"/>
                </a:solidFill>
                <a:latin typeface="Arial"/>
                <a:cs typeface="Arial"/>
              </a:rPr>
              <a:t> </a:t>
            </a:r>
            <a:r>
              <a:rPr sz="1000" spc="-20" dirty="0">
                <a:solidFill>
                  <a:srgbClr val="7E7E7E"/>
                </a:solidFill>
                <a:latin typeface="Arial"/>
                <a:cs typeface="Arial"/>
              </a:rPr>
              <a:t>on…?</a:t>
            </a:r>
            <a:endParaRPr sz="1000">
              <a:latin typeface="Arial"/>
              <a:cs typeface="Arial"/>
            </a:endParaRPr>
          </a:p>
          <a:p>
            <a:pPr marL="12700">
              <a:lnSpc>
                <a:spcPct val="100000"/>
              </a:lnSpc>
            </a:pP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S15</a:t>
            </a:r>
            <a:r>
              <a:rPr sz="1000" spc="-20" dirty="0">
                <a:solidFill>
                  <a:srgbClr val="7E7E7E"/>
                </a:solidFill>
                <a:latin typeface="Arial"/>
                <a:cs typeface="Arial"/>
              </a:rPr>
              <a:t> </a:t>
            </a:r>
            <a:r>
              <a:rPr sz="1000" dirty="0">
                <a:solidFill>
                  <a:srgbClr val="7E7E7E"/>
                </a:solidFill>
                <a:latin typeface="Arial"/>
                <a:cs typeface="Arial"/>
              </a:rPr>
              <a:t>(878),</a:t>
            </a:r>
            <a:r>
              <a:rPr sz="1000" spc="-20"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(896)</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online</a:t>
            </a:r>
            <a:r>
              <a:rPr sz="1000" spc="-10" dirty="0">
                <a:solidFill>
                  <a:srgbClr val="7E7E7E"/>
                </a:solidFill>
                <a:latin typeface="Arial"/>
                <a:cs typeface="Arial"/>
              </a:rPr>
              <a:t> respondents</a:t>
            </a:r>
            <a:r>
              <a:rPr sz="1000" spc="-35"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spc="-10" dirty="0">
                <a:solidFill>
                  <a:srgbClr val="7E7E7E"/>
                </a:solidFill>
                <a:latin typeface="Arial"/>
                <a:cs typeface="Arial"/>
              </a:rPr>
              <a:t>working)</a:t>
            </a:r>
            <a:endParaRPr sz="1000">
              <a:latin typeface="Arial"/>
              <a:cs typeface="Arial"/>
            </a:endParaRPr>
          </a:p>
        </p:txBody>
      </p:sp>
      <p:sp>
        <p:nvSpPr>
          <p:cNvPr id="49" name="object 49"/>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35</a:t>
            </a:r>
            <a:endParaRPr sz="18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2567" y="147320"/>
            <a:ext cx="10927080"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In</a:t>
            </a:r>
            <a:r>
              <a:rPr spc="-40" dirty="0">
                <a:solidFill>
                  <a:srgbClr val="5C5B5A"/>
                </a:solidFill>
              </a:rPr>
              <a:t> </a:t>
            </a:r>
            <a:r>
              <a:rPr dirty="0">
                <a:solidFill>
                  <a:srgbClr val="5C5B5A"/>
                </a:solidFill>
              </a:rPr>
              <a:t>terms</a:t>
            </a:r>
            <a:r>
              <a:rPr spc="-25" dirty="0">
                <a:solidFill>
                  <a:srgbClr val="5C5B5A"/>
                </a:solidFill>
              </a:rPr>
              <a:t> </a:t>
            </a:r>
            <a:r>
              <a:rPr dirty="0">
                <a:solidFill>
                  <a:srgbClr val="5C5B5A"/>
                </a:solidFill>
              </a:rPr>
              <a:t>of</a:t>
            </a:r>
            <a:r>
              <a:rPr spc="-30" dirty="0">
                <a:solidFill>
                  <a:srgbClr val="5C5B5A"/>
                </a:solidFill>
              </a:rPr>
              <a:t> </a:t>
            </a:r>
            <a:r>
              <a:rPr dirty="0"/>
              <a:t>development</a:t>
            </a:r>
            <a:r>
              <a:rPr spc="10" dirty="0"/>
              <a:t> </a:t>
            </a:r>
            <a:r>
              <a:rPr dirty="0"/>
              <a:t>and</a:t>
            </a:r>
            <a:r>
              <a:rPr spc="-25" dirty="0"/>
              <a:t> </a:t>
            </a:r>
            <a:r>
              <a:rPr dirty="0"/>
              <a:t>training</a:t>
            </a:r>
            <a:r>
              <a:rPr spc="-35" dirty="0"/>
              <a:t> </a:t>
            </a:r>
            <a:r>
              <a:rPr dirty="0"/>
              <a:t>opportunities</a:t>
            </a:r>
            <a:r>
              <a:rPr dirty="0">
                <a:solidFill>
                  <a:srgbClr val="5C5B5A"/>
                </a:solidFill>
              </a:rPr>
              <a:t>,</a:t>
            </a:r>
            <a:r>
              <a:rPr spc="-45" dirty="0">
                <a:solidFill>
                  <a:srgbClr val="5C5B5A"/>
                </a:solidFill>
              </a:rPr>
              <a:t> </a:t>
            </a:r>
            <a:r>
              <a:rPr dirty="0">
                <a:solidFill>
                  <a:srgbClr val="5C5B5A"/>
                </a:solidFill>
              </a:rPr>
              <a:t>a</a:t>
            </a:r>
            <a:r>
              <a:rPr spc="-30" dirty="0">
                <a:solidFill>
                  <a:srgbClr val="5C5B5A"/>
                </a:solidFill>
              </a:rPr>
              <a:t> </a:t>
            </a:r>
            <a:r>
              <a:rPr dirty="0">
                <a:solidFill>
                  <a:srgbClr val="5C5B5A"/>
                </a:solidFill>
              </a:rPr>
              <a:t>fifth</a:t>
            </a:r>
            <a:r>
              <a:rPr spc="-35" dirty="0">
                <a:solidFill>
                  <a:srgbClr val="5C5B5A"/>
                </a:solidFill>
              </a:rPr>
              <a:t> </a:t>
            </a:r>
            <a:r>
              <a:rPr dirty="0">
                <a:solidFill>
                  <a:srgbClr val="5C5B5A"/>
                </a:solidFill>
              </a:rPr>
              <a:t>(22%)</a:t>
            </a:r>
            <a:r>
              <a:rPr spc="-20" dirty="0">
                <a:solidFill>
                  <a:srgbClr val="5C5B5A"/>
                </a:solidFill>
              </a:rPr>
              <a:t> </a:t>
            </a:r>
            <a:r>
              <a:rPr dirty="0">
                <a:solidFill>
                  <a:srgbClr val="5C5B5A"/>
                </a:solidFill>
              </a:rPr>
              <a:t>say</a:t>
            </a:r>
            <a:r>
              <a:rPr spc="-20" dirty="0">
                <a:solidFill>
                  <a:srgbClr val="5C5B5A"/>
                </a:solidFill>
              </a:rPr>
              <a:t> </a:t>
            </a:r>
            <a:r>
              <a:rPr dirty="0">
                <a:solidFill>
                  <a:srgbClr val="5C5B5A"/>
                </a:solidFill>
              </a:rPr>
              <a:t>they</a:t>
            </a:r>
            <a:r>
              <a:rPr spc="-35" dirty="0">
                <a:solidFill>
                  <a:srgbClr val="5C5B5A"/>
                </a:solidFill>
              </a:rPr>
              <a:t> </a:t>
            </a:r>
            <a:r>
              <a:rPr dirty="0">
                <a:solidFill>
                  <a:srgbClr val="5C5B5A"/>
                </a:solidFill>
              </a:rPr>
              <a:t>have not</a:t>
            </a:r>
            <a:r>
              <a:rPr spc="-40" dirty="0">
                <a:solidFill>
                  <a:srgbClr val="5C5B5A"/>
                </a:solidFill>
              </a:rPr>
              <a:t> </a:t>
            </a:r>
            <a:r>
              <a:rPr dirty="0">
                <a:solidFill>
                  <a:srgbClr val="5C5B5A"/>
                </a:solidFill>
              </a:rPr>
              <a:t>had</a:t>
            </a:r>
            <a:r>
              <a:rPr spc="-20" dirty="0">
                <a:solidFill>
                  <a:srgbClr val="5C5B5A"/>
                </a:solidFill>
              </a:rPr>
              <a:t> </a:t>
            </a:r>
            <a:r>
              <a:rPr spc="-25" dirty="0">
                <a:solidFill>
                  <a:srgbClr val="5C5B5A"/>
                </a:solidFill>
              </a:rPr>
              <a:t>any </a:t>
            </a:r>
            <a:r>
              <a:rPr dirty="0">
                <a:solidFill>
                  <a:srgbClr val="5C5B5A"/>
                </a:solidFill>
              </a:rPr>
              <a:t>opportunities</a:t>
            </a:r>
            <a:r>
              <a:rPr spc="-55" dirty="0">
                <a:solidFill>
                  <a:srgbClr val="5C5B5A"/>
                </a:solidFill>
              </a:rPr>
              <a:t> </a:t>
            </a:r>
            <a:r>
              <a:rPr dirty="0">
                <a:solidFill>
                  <a:srgbClr val="5C5B5A"/>
                </a:solidFill>
              </a:rPr>
              <a:t>made</a:t>
            </a:r>
            <a:r>
              <a:rPr spc="-30" dirty="0">
                <a:solidFill>
                  <a:srgbClr val="5C5B5A"/>
                </a:solidFill>
              </a:rPr>
              <a:t> </a:t>
            </a:r>
            <a:r>
              <a:rPr dirty="0">
                <a:solidFill>
                  <a:srgbClr val="5C5B5A"/>
                </a:solidFill>
              </a:rPr>
              <a:t>available</a:t>
            </a:r>
            <a:r>
              <a:rPr spc="5" dirty="0">
                <a:solidFill>
                  <a:srgbClr val="5C5B5A"/>
                </a:solidFill>
              </a:rPr>
              <a:t> </a:t>
            </a:r>
            <a:r>
              <a:rPr dirty="0">
                <a:solidFill>
                  <a:srgbClr val="5C5B5A"/>
                </a:solidFill>
              </a:rPr>
              <a:t>to</a:t>
            </a:r>
            <a:r>
              <a:rPr spc="-25" dirty="0">
                <a:solidFill>
                  <a:srgbClr val="5C5B5A"/>
                </a:solidFill>
              </a:rPr>
              <a:t> </a:t>
            </a:r>
            <a:r>
              <a:rPr dirty="0">
                <a:solidFill>
                  <a:srgbClr val="5C5B5A"/>
                </a:solidFill>
              </a:rPr>
              <a:t>them.</a:t>
            </a:r>
            <a:r>
              <a:rPr spc="-90" dirty="0">
                <a:solidFill>
                  <a:srgbClr val="5C5B5A"/>
                </a:solidFill>
              </a:rPr>
              <a:t> </a:t>
            </a:r>
            <a:r>
              <a:rPr dirty="0">
                <a:solidFill>
                  <a:srgbClr val="5C5B5A"/>
                </a:solidFill>
              </a:rPr>
              <a:t>A</a:t>
            </a:r>
            <a:r>
              <a:rPr spc="-100" dirty="0">
                <a:solidFill>
                  <a:srgbClr val="5C5B5A"/>
                </a:solidFill>
              </a:rPr>
              <a:t> </a:t>
            </a:r>
            <a:r>
              <a:rPr dirty="0">
                <a:solidFill>
                  <a:srgbClr val="5C5B5A"/>
                </a:solidFill>
              </a:rPr>
              <a:t>third</a:t>
            </a:r>
            <a:r>
              <a:rPr spc="-35" dirty="0">
                <a:solidFill>
                  <a:srgbClr val="5C5B5A"/>
                </a:solidFill>
              </a:rPr>
              <a:t> </a:t>
            </a:r>
            <a:r>
              <a:rPr dirty="0">
                <a:solidFill>
                  <a:srgbClr val="5C5B5A"/>
                </a:solidFill>
              </a:rPr>
              <a:t>(34%)</a:t>
            </a:r>
            <a:r>
              <a:rPr spc="-5" dirty="0">
                <a:solidFill>
                  <a:srgbClr val="5C5B5A"/>
                </a:solidFill>
              </a:rPr>
              <a:t> </a:t>
            </a:r>
            <a:r>
              <a:rPr dirty="0">
                <a:solidFill>
                  <a:srgbClr val="5C5B5A"/>
                </a:solidFill>
              </a:rPr>
              <a:t>say</a:t>
            </a:r>
            <a:r>
              <a:rPr spc="-20" dirty="0">
                <a:solidFill>
                  <a:srgbClr val="5C5B5A"/>
                </a:solidFill>
              </a:rPr>
              <a:t> </a:t>
            </a:r>
            <a:r>
              <a:rPr dirty="0">
                <a:solidFill>
                  <a:srgbClr val="5C5B5A"/>
                </a:solidFill>
              </a:rPr>
              <a:t>they</a:t>
            </a:r>
            <a:r>
              <a:rPr spc="-30" dirty="0">
                <a:solidFill>
                  <a:srgbClr val="5C5B5A"/>
                </a:solidFill>
              </a:rPr>
              <a:t> </a:t>
            </a:r>
            <a:r>
              <a:rPr dirty="0">
                <a:solidFill>
                  <a:srgbClr val="5C5B5A"/>
                </a:solidFill>
              </a:rPr>
              <a:t>have had</a:t>
            </a:r>
            <a:r>
              <a:rPr spc="-25" dirty="0">
                <a:solidFill>
                  <a:srgbClr val="5C5B5A"/>
                </a:solidFill>
              </a:rPr>
              <a:t> </a:t>
            </a:r>
            <a:r>
              <a:rPr dirty="0">
                <a:solidFill>
                  <a:srgbClr val="5C5B5A"/>
                </a:solidFill>
              </a:rPr>
              <a:t>at</a:t>
            </a:r>
            <a:r>
              <a:rPr spc="-25" dirty="0">
                <a:solidFill>
                  <a:srgbClr val="5C5B5A"/>
                </a:solidFill>
              </a:rPr>
              <a:t> </a:t>
            </a:r>
            <a:r>
              <a:rPr dirty="0">
                <a:solidFill>
                  <a:srgbClr val="5C5B5A"/>
                </a:solidFill>
              </a:rPr>
              <a:t>least</a:t>
            </a:r>
            <a:r>
              <a:rPr spc="-25" dirty="0">
                <a:solidFill>
                  <a:srgbClr val="5C5B5A"/>
                </a:solidFill>
              </a:rPr>
              <a:t> </a:t>
            </a:r>
            <a:r>
              <a:rPr dirty="0">
                <a:solidFill>
                  <a:srgbClr val="5C5B5A"/>
                </a:solidFill>
              </a:rPr>
              <a:t>1-2</a:t>
            </a:r>
            <a:r>
              <a:rPr spc="-25" dirty="0">
                <a:solidFill>
                  <a:srgbClr val="5C5B5A"/>
                </a:solidFill>
              </a:rPr>
              <a:t> </a:t>
            </a:r>
            <a:r>
              <a:rPr dirty="0">
                <a:solidFill>
                  <a:srgbClr val="5C5B5A"/>
                </a:solidFill>
              </a:rPr>
              <a:t>opportunities</a:t>
            </a:r>
            <a:r>
              <a:rPr spc="-55" dirty="0">
                <a:solidFill>
                  <a:srgbClr val="5C5B5A"/>
                </a:solidFill>
              </a:rPr>
              <a:t> </a:t>
            </a:r>
            <a:r>
              <a:rPr spc="-20" dirty="0">
                <a:solidFill>
                  <a:srgbClr val="5C5B5A"/>
                </a:solidFill>
              </a:rPr>
              <a:t>over </a:t>
            </a:r>
            <a:r>
              <a:rPr dirty="0">
                <a:solidFill>
                  <a:srgbClr val="5C5B5A"/>
                </a:solidFill>
              </a:rPr>
              <a:t>the</a:t>
            </a:r>
            <a:r>
              <a:rPr spc="-40" dirty="0">
                <a:solidFill>
                  <a:srgbClr val="5C5B5A"/>
                </a:solidFill>
              </a:rPr>
              <a:t> </a:t>
            </a:r>
            <a:r>
              <a:rPr dirty="0">
                <a:solidFill>
                  <a:srgbClr val="5C5B5A"/>
                </a:solidFill>
              </a:rPr>
              <a:t>last</a:t>
            </a:r>
            <a:r>
              <a:rPr spc="-30" dirty="0">
                <a:solidFill>
                  <a:srgbClr val="5C5B5A"/>
                </a:solidFill>
              </a:rPr>
              <a:t> </a:t>
            </a:r>
            <a:r>
              <a:rPr spc="-10" dirty="0">
                <a:solidFill>
                  <a:srgbClr val="5C5B5A"/>
                </a:solidFill>
              </a:rPr>
              <a:t>year,</a:t>
            </a:r>
            <a:r>
              <a:rPr spc="-25" dirty="0">
                <a:solidFill>
                  <a:srgbClr val="5C5B5A"/>
                </a:solidFill>
              </a:rPr>
              <a:t> </a:t>
            </a:r>
            <a:r>
              <a:rPr dirty="0">
                <a:solidFill>
                  <a:srgbClr val="5C5B5A"/>
                </a:solidFill>
              </a:rPr>
              <a:t>which</a:t>
            </a:r>
            <a:r>
              <a:rPr spc="-60" dirty="0">
                <a:solidFill>
                  <a:srgbClr val="5C5B5A"/>
                </a:solidFill>
              </a:rPr>
              <a:t> </a:t>
            </a:r>
            <a:r>
              <a:rPr dirty="0">
                <a:solidFill>
                  <a:srgbClr val="5C5B5A"/>
                </a:solidFill>
              </a:rPr>
              <a:t>remains</a:t>
            </a:r>
            <a:r>
              <a:rPr spc="-35" dirty="0">
                <a:solidFill>
                  <a:srgbClr val="5C5B5A"/>
                </a:solidFill>
              </a:rPr>
              <a:t> </a:t>
            </a:r>
            <a:r>
              <a:rPr dirty="0">
                <a:solidFill>
                  <a:srgbClr val="5C5B5A"/>
                </a:solidFill>
              </a:rPr>
              <a:t>stable</a:t>
            </a:r>
            <a:r>
              <a:rPr spc="-30" dirty="0">
                <a:solidFill>
                  <a:srgbClr val="5C5B5A"/>
                </a:solidFill>
              </a:rPr>
              <a:t> </a:t>
            </a:r>
            <a:r>
              <a:rPr dirty="0">
                <a:solidFill>
                  <a:srgbClr val="5C5B5A"/>
                </a:solidFill>
              </a:rPr>
              <a:t>for</a:t>
            </a:r>
            <a:r>
              <a:rPr spc="-30" dirty="0">
                <a:solidFill>
                  <a:srgbClr val="5C5B5A"/>
                </a:solidFill>
              </a:rPr>
              <a:t> </a:t>
            </a:r>
            <a:r>
              <a:rPr dirty="0">
                <a:solidFill>
                  <a:srgbClr val="5C5B5A"/>
                </a:solidFill>
              </a:rPr>
              <a:t>all</a:t>
            </a:r>
            <a:r>
              <a:rPr spc="-30" dirty="0">
                <a:solidFill>
                  <a:srgbClr val="5C5B5A"/>
                </a:solidFill>
              </a:rPr>
              <a:t> </a:t>
            </a:r>
            <a:r>
              <a:rPr dirty="0">
                <a:solidFill>
                  <a:srgbClr val="5C5B5A"/>
                </a:solidFill>
              </a:rPr>
              <a:t>employed</a:t>
            </a:r>
            <a:r>
              <a:rPr spc="-15" dirty="0">
                <a:solidFill>
                  <a:srgbClr val="5C5B5A"/>
                </a:solidFill>
              </a:rPr>
              <a:t> </a:t>
            </a:r>
            <a:r>
              <a:rPr dirty="0">
                <a:solidFill>
                  <a:srgbClr val="5C5B5A"/>
                </a:solidFill>
              </a:rPr>
              <a:t>respondents</a:t>
            </a:r>
            <a:r>
              <a:rPr spc="-25" dirty="0">
                <a:solidFill>
                  <a:srgbClr val="5C5B5A"/>
                </a:solidFill>
              </a:rPr>
              <a:t> </a:t>
            </a:r>
            <a:r>
              <a:rPr dirty="0">
                <a:solidFill>
                  <a:srgbClr val="5C5B5A"/>
                </a:solidFill>
              </a:rPr>
              <a:t>compared</a:t>
            </a:r>
            <a:r>
              <a:rPr spc="-30" dirty="0">
                <a:solidFill>
                  <a:srgbClr val="5C5B5A"/>
                </a:solidFill>
              </a:rPr>
              <a:t> </a:t>
            </a:r>
            <a:r>
              <a:rPr dirty="0">
                <a:solidFill>
                  <a:srgbClr val="5C5B5A"/>
                </a:solidFill>
              </a:rPr>
              <a:t>to</a:t>
            </a:r>
            <a:r>
              <a:rPr spc="-35" dirty="0">
                <a:solidFill>
                  <a:srgbClr val="5C5B5A"/>
                </a:solidFill>
              </a:rPr>
              <a:t> </a:t>
            </a:r>
            <a:r>
              <a:rPr dirty="0">
                <a:solidFill>
                  <a:srgbClr val="5C5B5A"/>
                </a:solidFill>
              </a:rPr>
              <a:t>October</a:t>
            </a:r>
            <a:r>
              <a:rPr spc="-40" dirty="0">
                <a:solidFill>
                  <a:srgbClr val="5C5B5A"/>
                </a:solidFill>
              </a:rPr>
              <a:t> </a:t>
            </a:r>
            <a:r>
              <a:rPr spc="-20" dirty="0">
                <a:solidFill>
                  <a:srgbClr val="5C5B5A"/>
                </a:solidFill>
              </a:rPr>
              <a:t>2024</a:t>
            </a:r>
          </a:p>
        </p:txBody>
      </p:sp>
      <p:sp>
        <p:nvSpPr>
          <p:cNvPr id="3" name="object 3"/>
          <p:cNvSpPr txBox="1"/>
          <p:nvPr/>
        </p:nvSpPr>
        <p:spPr>
          <a:xfrm>
            <a:off x="2896870" y="1335481"/>
            <a:ext cx="6548755" cy="513080"/>
          </a:xfrm>
          <a:prstGeom prst="rect">
            <a:avLst/>
          </a:prstGeom>
        </p:spPr>
        <p:txBody>
          <a:bodyPr vert="horz" wrap="square" lIns="0" tIns="12065" rIns="0" bIns="0" rtlCol="0">
            <a:spAutoFit/>
          </a:bodyPr>
          <a:lstStyle/>
          <a:p>
            <a:pPr algn="ctr">
              <a:lnSpc>
                <a:spcPct val="100000"/>
              </a:lnSpc>
              <a:spcBef>
                <a:spcPts val="95"/>
              </a:spcBef>
            </a:pPr>
            <a:r>
              <a:rPr sz="1600" b="1" dirty="0">
                <a:solidFill>
                  <a:srgbClr val="5C5B5A"/>
                </a:solidFill>
                <a:latin typeface="Arial"/>
                <a:cs typeface="Arial"/>
              </a:rPr>
              <a:t>How</a:t>
            </a:r>
            <a:r>
              <a:rPr sz="1600" b="1" spc="-55" dirty="0">
                <a:solidFill>
                  <a:srgbClr val="5C5B5A"/>
                </a:solidFill>
                <a:latin typeface="Arial"/>
                <a:cs typeface="Arial"/>
              </a:rPr>
              <a:t> </a:t>
            </a:r>
            <a:r>
              <a:rPr sz="1600" b="1" dirty="0">
                <a:solidFill>
                  <a:srgbClr val="5C5B5A"/>
                </a:solidFill>
                <a:latin typeface="Arial"/>
                <a:cs typeface="Arial"/>
              </a:rPr>
              <a:t>many</a:t>
            </a:r>
            <a:r>
              <a:rPr sz="1600" b="1" spc="-60" dirty="0">
                <a:solidFill>
                  <a:srgbClr val="5C5B5A"/>
                </a:solidFill>
                <a:latin typeface="Arial"/>
                <a:cs typeface="Arial"/>
              </a:rPr>
              <a:t> </a:t>
            </a:r>
            <a:r>
              <a:rPr sz="1600" b="1" dirty="0">
                <a:solidFill>
                  <a:srgbClr val="5C5B5A"/>
                </a:solidFill>
                <a:latin typeface="Arial"/>
                <a:cs typeface="Arial"/>
              </a:rPr>
              <a:t>professional</a:t>
            </a:r>
            <a:r>
              <a:rPr sz="1600" b="1" spc="-35" dirty="0">
                <a:solidFill>
                  <a:srgbClr val="5C5B5A"/>
                </a:solidFill>
                <a:latin typeface="Arial"/>
                <a:cs typeface="Arial"/>
              </a:rPr>
              <a:t> </a:t>
            </a:r>
            <a:r>
              <a:rPr sz="1600" b="1" dirty="0">
                <a:solidFill>
                  <a:srgbClr val="5C5B5A"/>
                </a:solidFill>
                <a:latin typeface="Arial"/>
                <a:cs typeface="Arial"/>
              </a:rPr>
              <a:t>development</a:t>
            </a:r>
            <a:r>
              <a:rPr sz="1600" b="1" spc="-5" dirty="0">
                <a:solidFill>
                  <a:srgbClr val="5C5B5A"/>
                </a:solidFill>
                <a:latin typeface="Arial"/>
                <a:cs typeface="Arial"/>
              </a:rPr>
              <a:t> </a:t>
            </a:r>
            <a:r>
              <a:rPr sz="1600" b="1" dirty="0">
                <a:solidFill>
                  <a:srgbClr val="5C5B5A"/>
                </a:solidFill>
                <a:latin typeface="Arial"/>
                <a:cs typeface="Arial"/>
              </a:rPr>
              <a:t>or</a:t>
            </a:r>
            <a:r>
              <a:rPr sz="1600" b="1" spc="-60" dirty="0">
                <a:solidFill>
                  <a:srgbClr val="5C5B5A"/>
                </a:solidFill>
                <a:latin typeface="Arial"/>
                <a:cs typeface="Arial"/>
              </a:rPr>
              <a:t> </a:t>
            </a:r>
            <a:r>
              <a:rPr sz="1600" b="1" dirty="0">
                <a:solidFill>
                  <a:srgbClr val="5C5B5A"/>
                </a:solidFill>
                <a:latin typeface="Arial"/>
                <a:cs typeface="Arial"/>
              </a:rPr>
              <a:t>training</a:t>
            </a:r>
            <a:r>
              <a:rPr sz="1600" b="1" spc="-40" dirty="0">
                <a:solidFill>
                  <a:srgbClr val="5C5B5A"/>
                </a:solidFill>
                <a:latin typeface="Arial"/>
                <a:cs typeface="Arial"/>
              </a:rPr>
              <a:t> </a:t>
            </a:r>
            <a:r>
              <a:rPr sz="1600" b="1" dirty="0">
                <a:solidFill>
                  <a:srgbClr val="5C5B5A"/>
                </a:solidFill>
                <a:latin typeface="Arial"/>
                <a:cs typeface="Arial"/>
              </a:rPr>
              <a:t>opportunities</a:t>
            </a:r>
            <a:r>
              <a:rPr sz="1600" b="1" spc="-25" dirty="0">
                <a:solidFill>
                  <a:srgbClr val="5C5B5A"/>
                </a:solidFill>
                <a:latin typeface="Arial"/>
                <a:cs typeface="Arial"/>
              </a:rPr>
              <a:t> </a:t>
            </a:r>
            <a:r>
              <a:rPr sz="1600" b="1" spc="-20" dirty="0">
                <a:solidFill>
                  <a:srgbClr val="5C5B5A"/>
                </a:solidFill>
                <a:latin typeface="Arial"/>
                <a:cs typeface="Arial"/>
              </a:rPr>
              <a:t>have</a:t>
            </a:r>
            <a:endParaRPr sz="1600">
              <a:latin typeface="Arial"/>
              <a:cs typeface="Arial"/>
            </a:endParaRPr>
          </a:p>
          <a:p>
            <a:pPr algn="ctr">
              <a:lnSpc>
                <a:spcPct val="100000"/>
              </a:lnSpc>
              <a:spcBef>
                <a:spcPts val="5"/>
              </a:spcBef>
            </a:pPr>
            <a:r>
              <a:rPr sz="1600" b="1" dirty="0">
                <a:solidFill>
                  <a:srgbClr val="5C5B5A"/>
                </a:solidFill>
                <a:latin typeface="Arial"/>
                <a:cs typeface="Arial"/>
              </a:rPr>
              <a:t>been</a:t>
            </a:r>
            <a:r>
              <a:rPr sz="1600" b="1" spc="-35" dirty="0">
                <a:solidFill>
                  <a:srgbClr val="5C5B5A"/>
                </a:solidFill>
                <a:latin typeface="Arial"/>
                <a:cs typeface="Arial"/>
              </a:rPr>
              <a:t> </a:t>
            </a:r>
            <a:r>
              <a:rPr sz="1600" b="1" dirty="0">
                <a:solidFill>
                  <a:srgbClr val="5C5B5A"/>
                </a:solidFill>
                <a:latin typeface="Arial"/>
                <a:cs typeface="Arial"/>
              </a:rPr>
              <a:t>available</a:t>
            </a:r>
            <a:r>
              <a:rPr sz="1600" b="1" spc="20" dirty="0">
                <a:solidFill>
                  <a:srgbClr val="5C5B5A"/>
                </a:solidFill>
                <a:latin typeface="Arial"/>
                <a:cs typeface="Arial"/>
              </a:rPr>
              <a:t> </a:t>
            </a:r>
            <a:r>
              <a:rPr sz="1600" b="1" dirty="0">
                <a:solidFill>
                  <a:srgbClr val="5C5B5A"/>
                </a:solidFill>
                <a:latin typeface="Arial"/>
                <a:cs typeface="Arial"/>
              </a:rPr>
              <a:t>to</a:t>
            </a:r>
            <a:r>
              <a:rPr sz="1600" b="1" spc="-25" dirty="0">
                <a:solidFill>
                  <a:srgbClr val="5C5B5A"/>
                </a:solidFill>
                <a:latin typeface="Arial"/>
                <a:cs typeface="Arial"/>
              </a:rPr>
              <a:t> </a:t>
            </a:r>
            <a:r>
              <a:rPr sz="1600" b="1" dirty="0">
                <a:solidFill>
                  <a:srgbClr val="5C5B5A"/>
                </a:solidFill>
                <a:latin typeface="Arial"/>
                <a:cs typeface="Arial"/>
              </a:rPr>
              <a:t>you</a:t>
            </a:r>
            <a:r>
              <a:rPr sz="1600" b="1" spc="-10" dirty="0">
                <a:solidFill>
                  <a:srgbClr val="5C5B5A"/>
                </a:solidFill>
                <a:latin typeface="Arial"/>
                <a:cs typeface="Arial"/>
              </a:rPr>
              <a:t> </a:t>
            </a:r>
            <a:r>
              <a:rPr sz="1600" b="1" dirty="0">
                <a:solidFill>
                  <a:srgbClr val="5C5B5A"/>
                </a:solidFill>
                <a:latin typeface="Arial"/>
                <a:cs typeface="Arial"/>
              </a:rPr>
              <a:t>in</a:t>
            </a:r>
            <a:r>
              <a:rPr sz="1600" b="1" spc="-20" dirty="0">
                <a:solidFill>
                  <a:srgbClr val="5C5B5A"/>
                </a:solidFill>
                <a:latin typeface="Arial"/>
                <a:cs typeface="Arial"/>
              </a:rPr>
              <a:t> </a:t>
            </a:r>
            <a:r>
              <a:rPr sz="1600" b="1" dirty="0">
                <a:solidFill>
                  <a:srgbClr val="5C5B5A"/>
                </a:solidFill>
                <a:latin typeface="Arial"/>
                <a:cs typeface="Arial"/>
              </a:rPr>
              <a:t>the</a:t>
            </a:r>
            <a:r>
              <a:rPr sz="1600" b="1" spc="-25" dirty="0">
                <a:solidFill>
                  <a:srgbClr val="5C5B5A"/>
                </a:solidFill>
                <a:latin typeface="Arial"/>
                <a:cs typeface="Arial"/>
              </a:rPr>
              <a:t> </a:t>
            </a:r>
            <a:r>
              <a:rPr sz="1600" b="1" dirty="0">
                <a:solidFill>
                  <a:srgbClr val="5C5B5A"/>
                </a:solidFill>
                <a:latin typeface="Arial"/>
                <a:cs typeface="Arial"/>
              </a:rPr>
              <a:t>past</a:t>
            </a:r>
            <a:r>
              <a:rPr sz="1600" b="1" spc="-20" dirty="0">
                <a:solidFill>
                  <a:srgbClr val="5C5B5A"/>
                </a:solidFill>
                <a:latin typeface="Arial"/>
                <a:cs typeface="Arial"/>
              </a:rPr>
              <a:t> </a:t>
            </a:r>
            <a:r>
              <a:rPr sz="1600" b="1" dirty="0">
                <a:solidFill>
                  <a:srgbClr val="5C5B5A"/>
                </a:solidFill>
                <a:latin typeface="Arial"/>
                <a:cs typeface="Arial"/>
              </a:rPr>
              <a:t>12</a:t>
            </a:r>
            <a:r>
              <a:rPr sz="1600" b="1" spc="-40" dirty="0">
                <a:solidFill>
                  <a:srgbClr val="5C5B5A"/>
                </a:solidFill>
                <a:latin typeface="Arial"/>
                <a:cs typeface="Arial"/>
              </a:rPr>
              <a:t> </a:t>
            </a:r>
            <a:r>
              <a:rPr sz="1600" b="1" spc="-10" dirty="0">
                <a:solidFill>
                  <a:srgbClr val="5C5B5A"/>
                </a:solidFill>
                <a:latin typeface="Arial"/>
                <a:cs typeface="Arial"/>
              </a:rPr>
              <a:t>months?</a:t>
            </a:r>
            <a:endParaRPr sz="1600">
              <a:latin typeface="Arial"/>
              <a:cs typeface="Arial"/>
            </a:endParaRPr>
          </a:p>
        </p:txBody>
      </p:sp>
      <p:grpSp>
        <p:nvGrpSpPr>
          <p:cNvPr id="4" name="object 4"/>
          <p:cNvGrpSpPr/>
          <p:nvPr/>
        </p:nvGrpSpPr>
        <p:grpSpPr>
          <a:xfrm>
            <a:off x="4342701" y="1911540"/>
            <a:ext cx="5008880" cy="4288790"/>
            <a:chOff x="4342701" y="1911540"/>
            <a:chExt cx="5008880" cy="4288790"/>
          </a:xfrm>
        </p:grpSpPr>
        <p:sp>
          <p:nvSpPr>
            <p:cNvPr id="5" name="object 5"/>
            <p:cNvSpPr/>
            <p:nvPr/>
          </p:nvSpPr>
          <p:spPr>
            <a:xfrm>
              <a:off x="4347464" y="1960740"/>
              <a:ext cx="4362450" cy="3841750"/>
            </a:xfrm>
            <a:custGeom>
              <a:avLst/>
              <a:gdLst/>
              <a:ahLst/>
              <a:cxnLst/>
              <a:rect l="l" t="t" r="r" b="b"/>
              <a:pathLst>
                <a:path w="4362450" h="3841750">
                  <a:moveTo>
                    <a:pt x="128282" y="3667442"/>
                  </a:moveTo>
                  <a:lnTo>
                    <a:pt x="0" y="3667442"/>
                  </a:lnTo>
                  <a:lnTo>
                    <a:pt x="0" y="3841585"/>
                  </a:lnTo>
                  <a:lnTo>
                    <a:pt x="128282" y="3841585"/>
                  </a:lnTo>
                  <a:lnTo>
                    <a:pt x="128282" y="3667442"/>
                  </a:lnTo>
                  <a:close/>
                </a:path>
                <a:path w="4362450" h="3841750">
                  <a:moveTo>
                    <a:pt x="513168" y="3056242"/>
                  </a:moveTo>
                  <a:lnTo>
                    <a:pt x="0" y="3056242"/>
                  </a:lnTo>
                  <a:lnTo>
                    <a:pt x="0" y="3230384"/>
                  </a:lnTo>
                  <a:lnTo>
                    <a:pt x="513168" y="3230384"/>
                  </a:lnTo>
                  <a:lnTo>
                    <a:pt x="513168" y="3056242"/>
                  </a:lnTo>
                  <a:close/>
                </a:path>
                <a:path w="4362450" h="3841750">
                  <a:moveTo>
                    <a:pt x="898144" y="2445143"/>
                  </a:moveTo>
                  <a:lnTo>
                    <a:pt x="0" y="2445143"/>
                  </a:lnTo>
                  <a:lnTo>
                    <a:pt x="0" y="2618879"/>
                  </a:lnTo>
                  <a:lnTo>
                    <a:pt x="898144" y="2618879"/>
                  </a:lnTo>
                  <a:lnTo>
                    <a:pt x="898144" y="2445143"/>
                  </a:lnTo>
                  <a:close/>
                </a:path>
                <a:path w="4362450" h="3841750">
                  <a:moveTo>
                    <a:pt x="1283716" y="1834019"/>
                  </a:moveTo>
                  <a:lnTo>
                    <a:pt x="0" y="1834019"/>
                  </a:lnTo>
                  <a:lnTo>
                    <a:pt x="0" y="2007755"/>
                  </a:lnTo>
                  <a:lnTo>
                    <a:pt x="1283716" y="2007755"/>
                  </a:lnTo>
                  <a:lnTo>
                    <a:pt x="1283716" y="1834019"/>
                  </a:lnTo>
                  <a:close/>
                </a:path>
                <a:path w="4362450" h="3841750">
                  <a:moveTo>
                    <a:pt x="2822448" y="0"/>
                  </a:moveTo>
                  <a:lnTo>
                    <a:pt x="0" y="0"/>
                  </a:lnTo>
                  <a:lnTo>
                    <a:pt x="0" y="174129"/>
                  </a:lnTo>
                  <a:lnTo>
                    <a:pt x="2822448" y="174129"/>
                  </a:lnTo>
                  <a:lnTo>
                    <a:pt x="2822448" y="0"/>
                  </a:lnTo>
                  <a:close/>
                </a:path>
                <a:path w="4362450" h="3841750">
                  <a:moveTo>
                    <a:pt x="2950972" y="1222895"/>
                  </a:moveTo>
                  <a:lnTo>
                    <a:pt x="0" y="1222895"/>
                  </a:lnTo>
                  <a:lnTo>
                    <a:pt x="0" y="1396631"/>
                  </a:lnTo>
                  <a:lnTo>
                    <a:pt x="2950972" y="1396631"/>
                  </a:lnTo>
                  <a:lnTo>
                    <a:pt x="2950972" y="1222895"/>
                  </a:lnTo>
                  <a:close/>
                </a:path>
                <a:path w="4362450" h="3841750">
                  <a:moveTo>
                    <a:pt x="4362196" y="611771"/>
                  </a:moveTo>
                  <a:lnTo>
                    <a:pt x="0" y="611771"/>
                  </a:lnTo>
                  <a:lnTo>
                    <a:pt x="0" y="785507"/>
                  </a:lnTo>
                  <a:lnTo>
                    <a:pt x="4362196" y="785507"/>
                  </a:lnTo>
                  <a:lnTo>
                    <a:pt x="4362196" y="611771"/>
                  </a:lnTo>
                  <a:close/>
                </a:path>
              </a:pathLst>
            </a:custGeom>
            <a:solidFill>
              <a:srgbClr val="009590"/>
            </a:solidFill>
          </p:spPr>
          <p:txBody>
            <a:bodyPr wrap="square" lIns="0" tIns="0" rIns="0" bIns="0" rtlCol="0"/>
            <a:lstStyle/>
            <a:p>
              <a:endParaRPr/>
            </a:p>
          </p:txBody>
        </p:sp>
        <p:sp>
          <p:nvSpPr>
            <p:cNvPr id="6" name="object 6"/>
            <p:cNvSpPr/>
            <p:nvPr/>
          </p:nvSpPr>
          <p:spPr>
            <a:xfrm>
              <a:off x="4347464" y="2135123"/>
              <a:ext cx="4234180" cy="3229610"/>
            </a:xfrm>
            <a:custGeom>
              <a:avLst/>
              <a:gdLst/>
              <a:ahLst/>
              <a:cxnLst/>
              <a:rect l="l" t="t" r="r" b="b"/>
              <a:pathLst>
                <a:path w="4234180" h="3229610">
                  <a:moveTo>
                    <a:pt x="512572" y="3055620"/>
                  </a:moveTo>
                  <a:lnTo>
                    <a:pt x="0" y="3055620"/>
                  </a:lnTo>
                  <a:lnTo>
                    <a:pt x="0" y="3229356"/>
                  </a:lnTo>
                  <a:lnTo>
                    <a:pt x="512572" y="3229356"/>
                  </a:lnTo>
                  <a:lnTo>
                    <a:pt x="512572" y="3055620"/>
                  </a:lnTo>
                  <a:close/>
                </a:path>
                <a:path w="4234180" h="3229610">
                  <a:moveTo>
                    <a:pt x="770128" y="2444496"/>
                  </a:moveTo>
                  <a:lnTo>
                    <a:pt x="0" y="2444496"/>
                  </a:lnTo>
                  <a:lnTo>
                    <a:pt x="0" y="2618232"/>
                  </a:lnTo>
                  <a:lnTo>
                    <a:pt x="770128" y="2618232"/>
                  </a:lnTo>
                  <a:lnTo>
                    <a:pt x="770128" y="2444496"/>
                  </a:lnTo>
                  <a:close/>
                </a:path>
                <a:path w="4234180" h="3229610">
                  <a:moveTo>
                    <a:pt x="1539748" y="1833372"/>
                  </a:moveTo>
                  <a:lnTo>
                    <a:pt x="0" y="1833372"/>
                  </a:lnTo>
                  <a:lnTo>
                    <a:pt x="0" y="2007108"/>
                  </a:lnTo>
                  <a:lnTo>
                    <a:pt x="1539748" y="2007108"/>
                  </a:lnTo>
                  <a:lnTo>
                    <a:pt x="1539748" y="1833372"/>
                  </a:lnTo>
                  <a:close/>
                </a:path>
                <a:path w="4234180" h="3229610">
                  <a:moveTo>
                    <a:pt x="2309355" y="0"/>
                  </a:moveTo>
                  <a:lnTo>
                    <a:pt x="0" y="0"/>
                  </a:lnTo>
                  <a:lnTo>
                    <a:pt x="0" y="173736"/>
                  </a:lnTo>
                  <a:lnTo>
                    <a:pt x="2309355" y="173736"/>
                  </a:lnTo>
                  <a:lnTo>
                    <a:pt x="2309355" y="0"/>
                  </a:lnTo>
                  <a:close/>
                </a:path>
                <a:path w="4234180" h="3229610">
                  <a:moveTo>
                    <a:pt x="3335020" y="1222248"/>
                  </a:moveTo>
                  <a:lnTo>
                    <a:pt x="0" y="1222248"/>
                  </a:lnTo>
                  <a:lnTo>
                    <a:pt x="0" y="1395996"/>
                  </a:lnTo>
                  <a:lnTo>
                    <a:pt x="3335020" y="1395996"/>
                  </a:lnTo>
                  <a:lnTo>
                    <a:pt x="3335020" y="1222248"/>
                  </a:lnTo>
                  <a:close/>
                </a:path>
                <a:path w="4234180" h="3229610">
                  <a:moveTo>
                    <a:pt x="4234180" y="611124"/>
                  </a:moveTo>
                  <a:lnTo>
                    <a:pt x="0" y="611124"/>
                  </a:lnTo>
                  <a:lnTo>
                    <a:pt x="0" y="784860"/>
                  </a:lnTo>
                  <a:lnTo>
                    <a:pt x="4234180" y="784860"/>
                  </a:lnTo>
                  <a:lnTo>
                    <a:pt x="4234180" y="611124"/>
                  </a:lnTo>
                  <a:close/>
                </a:path>
              </a:pathLst>
            </a:custGeom>
            <a:solidFill>
              <a:srgbClr val="9F5FCF"/>
            </a:solidFill>
          </p:spPr>
          <p:txBody>
            <a:bodyPr wrap="square" lIns="0" tIns="0" rIns="0" bIns="0" rtlCol="0"/>
            <a:lstStyle/>
            <a:p>
              <a:endParaRPr/>
            </a:p>
          </p:txBody>
        </p:sp>
        <p:sp>
          <p:nvSpPr>
            <p:cNvPr id="7" name="object 7"/>
            <p:cNvSpPr/>
            <p:nvPr/>
          </p:nvSpPr>
          <p:spPr>
            <a:xfrm>
              <a:off x="4347464" y="2308859"/>
              <a:ext cx="5003800" cy="3842385"/>
            </a:xfrm>
            <a:custGeom>
              <a:avLst/>
              <a:gdLst/>
              <a:ahLst/>
              <a:cxnLst/>
              <a:rect l="l" t="t" r="r" b="b"/>
              <a:pathLst>
                <a:path w="5003800" h="3842385">
                  <a:moveTo>
                    <a:pt x="128524" y="3668268"/>
                  </a:moveTo>
                  <a:lnTo>
                    <a:pt x="0" y="3668268"/>
                  </a:lnTo>
                  <a:lnTo>
                    <a:pt x="0" y="3842004"/>
                  </a:lnTo>
                  <a:lnTo>
                    <a:pt x="128524" y="3842004"/>
                  </a:lnTo>
                  <a:lnTo>
                    <a:pt x="128524" y="3668268"/>
                  </a:lnTo>
                  <a:close/>
                </a:path>
                <a:path w="5003800" h="3842385">
                  <a:moveTo>
                    <a:pt x="512572" y="3055620"/>
                  </a:moveTo>
                  <a:lnTo>
                    <a:pt x="0" y="3055620"/>
                  </a:lnTo>
                  <a:lnTo>
                    <a:pt x="0" y="3230880"/>
                  </a:lnTo>
                  <a:lnTo>
                    <a:pt x="512572" y="3230880"/>
                  </a:lnTo>
                  <a:lnTo>
                    <a:pt x="512572" y="3055620"/>
                  </a:lnTo>
                  <a:close/>
                </a:path>
                <a:path w="5003800" h="3842385">
                  <a:moveTo>
                    <a:pt x="642112" y="1833372"/>
                  </a:moveTo>
                  <a:lnTo>
                    <a:pt x="0" y="1833372"/>
                  </a:lnTo>
                  <a:lnTo>
                    <a:pt x="0" y="2008632"/>
                  </a:lnTo>
                  <a:lnTo>
                    <a:pt x="642112" y="2008632"/>
                  </a:lnTo>
                  <a:lnTo>
                    <a:pt x="642112" y="1833372"/>
                  </a:lnTo>
                  <a:close/>
                </a:path>
                <a:path w="5003800" h="3842385">
                  <a:moveTo>
                    <a:pt x="1154176" y="2444496"/>
                  </a:moveTo>
                  <a:lnTo>
                    <a:pt x="0" y="2444496"/>
                  </a:lnTo>
                  <a:lnTo>
                    <a:pt x="0" y="2619756"/>
                  </a:lnTo>
                  <a:lnTo>
                    <a:pt x="1154176" y="2619756"/>
                  </a:lnTo>
                  <a:lnTo>
                    <a:pt x="1154176" y="2444496"/>
                  </a:lnTo>
                  <a:close/>
                </a:path>
                <a:path w="5003800" h="3842385">
                  <a:moveTo>
                    <a:pt x="1539748" y="1222260"/>
                  </a:moveTo>
                  <a:lnTo>
                    <a:pt x="0" y="1222260"/>
                  </a:lnTo>
                  <a:lnTo>
                    <a:pt x="0" y="1397508"/>
                  </a:lnTo>
                  <a:lnTo>
                    <a:pt x="1539748" y="1397508"/>
                  </a:lnTo>
                  <a:lnTo>
                    <a:pt x="1539748" y="1222260"/>
                  </a:lnTo>
                  <a:close/>
                </a:path>
                <a:path w="5003800" h="3842385">
                  <a:moveTo>
                    <a:pt x="3848608" y="0"/>
                  </a:moveTo>
                  <a:lnTo>
                    <a:pt x="0" y="0"/>
                  </a:lnTo>
                  <a:lnTo>
                    <a:pt x="0" y="173736"/>
                  </a:lnTo>
                  <a:lnTo>
                    <a:pt x="3848608" y="173736"/>
                  </a:lnTo>
                  <a:lnTo>
                    <a:pt x="3848608" y="0"/>
                  </a:lnTo>
                  <a:close/>
                </a:path>
                <a:path w="5003800" h="3842385">
                  <a:moveTo>
                    <a:pt x="5003800" y="611124"/>
                  </a:moveTo>
                  <a:lnTo>
                    <a:pt x="0" y="611124"/>
                  </a:lnTo>
                  <a:lnTo>
                    <a:pt x="0" y="784860"/>
                  </a:lnTo>
                  <a:lnTo>
                    <a:pt x="5003800" y="784860"/>
                  </a:lnTo>
                  <a:lnTo>
                    <a:pt x="5003800" y="611124"/>
                  </a:lnTo>
                  <a:close/>
                </a:path>
              </a:pathLst>
            </a:custGeom>
            <a:solidFill>
              <a:srgbClr val="96E0DC"/>
            </a:solidFill>
          </p:spPr>
          <p:txBody>
            <a:bodyPr wrap="square" lIns="0" tIns="0" rIns="0" bIns="0" rtlCol="0"/>
            <a:lstStyle/>
            <a:p>
              <a:endParaRPr/>
            </a:p>
          </p:txBody>
        </p:sp>
        <p:sp>
          <p:nvSpPr>
            <p:cNvPr id="8" name="object 8"/>
            <p:cNvSpPr/>
            <p:nvPr/>
          </p:nvSpPr>
          <p:spPr>
            <a:xfrm>
              <a:off x="4347464" y="1916302"/>
              <a:ext cx="0" cy="4279265"/>
            </a:xfrm>
            <a:custGeom>
              <a:avLst/>
              <a:gdLst/>
              <a:ahLst/>
              <a:cxnLst/>
              <a:rect l="l" t="t" r="r" b="b"/>
              <a:pathLst>
                <a:path h="4279265">
                  <a:moveTo>
                    <a:pt x="0" y="0"/>
                  </a:moveTo>
                  <a:lnTo>
                    <a:pt x="0" y="4278718"/>
                  </a:lnTo>
                </a:path>
              </a:pathLst>
            </a:custGeom>
            <a:ln w="9525">
              <a:solidFill>
                <a:srgbClr val="D9D9D9"/>
              </a:solidFill>
            </a:ln>
          </p:spPr>
          <p:txBody>
            <a:bodyPr wrap="square" lIns="0" tIns="0" rIns="0" bIns="0" rtlCol="0"/>
            <a:lstStyle/>
            <a:p>
              <a:endParaRPr/>
            </a:p>
          </p:txBody>
        </p:sp>
      </p:grpSp>
      <p:sp>
        <p:nvSpPr>
          <p:cNvPr id="9" name="object 9"/>
          <p:cNvSpPr txBox="1"/>
          <p:nvPr/>
        </p:nvSpPr>
        <p:spPr>
          <a:xfrm>
            <a:off x="8772906" y="254673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34%</a:t>
            </a:r>
            <a:endParaRPr sz="1200">
              <a:latin typeface="Calibri"/>
              <a:cs typeface="Calibri"/>
            </a:endParaRPr>
          </a:p>
        </p:txBody>
      </p:sp>
      <p:sp>
        <p:nvSpPr>
          <p:cNvPr id="10" name="object 10"/>
          <p:cNvSpPr txBox="1"/>
          <p:nvPr/>
        </p:nvSpPr>
        <p:spPr>
          <a:xfrm>
            <a:off x="8644508" y="27207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33%</a:t>
            </a:r>
            <a:endParaRPr sz="1200">
              <a:latin typeface="Calibri"/>
              <a:cs typeface="Calibri"/>
            </a:endParaRPr>
          </a:p>
        </p:txBody>
      </p:sp>
      <p:sp>
        <p:nvSpPr>
          <p:cNvPr id="11" name="object 11"/>
          <p:cNvSpPr txBox="1"/>
          <p:nvPr/>
        </p:nvSpPr>
        <p:spPr>
          <a:xfrm>
            <a:off x="9414509" y="2881629"/>
            <a:ext cx="589280" cy="208279"/>
          </a:xfrm>
          <a:prstGeom prst="rect">
            <a:avLst/>
          </a:prstGeom>
        </p:spPr>
        <p:txBody>
          <a:bodyPr vert="horz" wrap="square" lIns="0" tIns="12700" rIns="0" bIns="0" rtlCol="0">
            <a:spAutoFit/>
          </a:bodyPr>
          <a:lstStyle/>
          <a:p>
            <a:pPr marL="12700">
              <a:lnSpc>
                <a:spcPct val="100000"/>
              </a:lnSpc>
              <a:spcBef>
                <a:spcPts val="100"/>
              </a:spcBef>
            </a:pPr>
            <a:r>
              <a:rPr sz="1800" spc="-15" baseline="-4629" dirty="0">
                <a:solidFill>
                  <a:srgbClr val="404040"/>
                </a:solidFill>
                <a:latin typeface="Calibri"/>
                <a:cs typeface="Calibri"/>
              </a:rPr>
              <a:t>39%</a:t>
            </a:r>
            <a:r>
              <a:rPr sz="800" spc="-10" dirty="0">
                <a:solidFill>
                  <a:srgbClr val="5C5B5A"/>
                </a:solidFill>
                <a:latin typeface="Arial"/>
                <a:cs typeface="Arial"/>
              </a:rPr>
              <a:t>(+6pp)</a:t>
            </a:r>
            <a:endParaRPr sz="800">
              <a:latin typeface="Arial"/>
              <a:cs typeface="Arial"/>
            </a:endParaRPr>
          </a:p>
        </p:txBody>
      </p:sp>
      <p:sp>
        <p:nvSpPr>
          <p:cNvPr id="12" name="object 12"/>
          <p:cNvSpPr txBox="1"/>
          <p:nvPr/>
        </p:nvSpPr>
        <p:spPr>
          <a:xfrm>
            <a:off x="3116326" y="2712211"/>
            <a:ext cx="110236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1-</a:t>
            </a:r>
            <a:r>
              <a:rPr sz="1200" dirty="0">
                <a:solidFill>
                  <a:srgbClr val="585858"/>
                </a:solidFill>
                <a:latin typeface="Calibri"/>
                <a:cs typeface="Calibri"/>
              </a:rPr>
              <a:t>2</a:t>
            </a:r>
            <a:r>
              <a:rPr sz="1200" spc="5" dirty="0">
                <a:solidFill>
                  <a:srgbClr val="585858"/>
                </a:solidFill>
                <a:latin typeface="Calibri"/>
                <a:cs typeface="Calibri"/>
              </a:rPr>
              <a:t> </a:t>
            </a:r>
            <a:r>
              <a:rPr sz="1200" spc="-10" dirty="0">
                <a:solidFill>
                  <a:srgbClr val="585858"/>
                </a:solidFill>
                <a:latin typeface="Calibri"/>
                <a:cs typeface="Calibri"/>
              </a:rPr>
              <a:t>opportunities</a:t>
            </a:r>
            <a:endParaRPr sz="1200">
              <a:latin typeface="Calibri"/>
              <a:cs typeface="Calibri"/>
            </a:endParaRPr>
          </a:p>
        </p:txBody>
      </p:sp>
      <p:sp>
        <p:nvSpPr>
          <p:cNvPr id="13" name="object 13"/>
          <p:cNvSpPr txBox="1"/>
          <p:nvPr/>
        </p:nvSpPr>
        <p:spPr>
          <a:xfrm>
            <a:off x="3081908" y="3323031"/>
            <a:ext cx="1102360"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3-</a:t>
            </a:r>
            <a:r>
              <a:rPr sz="1200" dirty="0">
                <a:solidFill>
                  <a:srgbClr val="585858"/>
                </a:solidFill>
                <a:latin typeface="Calibri"/>
                <a:cs typeface="Calibri"/>
              </a:rPr>
              <a:t>4 </a:t>
            </a:r>
            <a:r>
              <a:rPr sz="1200" spc="-10" dirty="0">
                <a:solidFill>
                  <a:srgbClr val="585858"/>
                </a:solidFill>
                <a:latin typeface="Calibri"/>
                <a:cs typeface="Calibri"/>
              </a:rPr>
              <a:t>opportunities</a:t>
            </a:r>
            <a:endParaRPr sz="1200">
              <a:latin typeface="Calibri"/>
              <a:cs typeface="Calibri"/>
            </a:endParaRPr>
          </a:p>
        </p:txBody>
      </p:sp>
      <p:sp>
        <p:nvSpPr>
          <p:cNvPr id="14" name="object 14"/>
          <p:cNvSpPr txBox="1"/>
          <p:nvPr/>
        </p:nvSpPr>
        <p:spPr>
          <a:xfrm>
            <a:off x="3081908" y="3934714"/>
            <a:ext cx="110236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5-</a:t>
            </a:r>
            <a:r>
              <a:rPr sz="1200" dirty="0">
                <a:solidFill>
                  <a:srgbClr val="585858"/>
                </a:solidFill>
                <a:latin typeface="Calibri"/>
                <a:cs typeface="Calibri"/>
              </a:rPr>
              <a:t>6</a:t>
            </a:r>
            <a:r>
              <a:rPr sz="1200" spc="5" dirty="0">
                <a:solidFill>
                  <a:srgbClr val="585858"/>
                </a:solidFill>
                <a:latin typeface="Calibri"/>
                <a:cs typeface="Calibri"/>
              </a:rPr>
              <a:t> </a:t>
            </a:r>
            <a:r>
              <a:rPr sz="1200" spc="-10" dirty="0">
                <a:solidFill>
                  <a:srgbClr val="585858"/>
                </a:solidFill>
                <a:latin typeface="Calibri"/>
                <a:cs typeface="Calibri"/>
              </a:rPr>
              <a:t>opportunities</a:t>
            </a:r>
            <a:endParaRPr sz="1200">
              <a:latin typeface="Calibri"/>
              <a:cs typeface="Calibri"/>
            </a:endParaRPr>
          </a:p>
        </p:txBody>
      </p:sp>
      <p:sp>
        <p:nvSpPr>
          <p:cNvPr id="15" name="object 15"/>
          <p:cNvSpPr txBox="1"/>
          <p:nvPr/>
        </p:nvSpPr>
        <p:spPr>
          <a:xfrm>
            <a:off x="2512822" y="4546219"/>
            <a:ext cx="166941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More</a:t>
            </a:r>
            <a:r>
              <a:rPr sz="1200" spc="-15" dirty="0">
                <a:solidFill>
                  <a:srgbClr val="585858"/>
                </a:solidFill>
                <a:latin typeface="Calibri"/>
                <a:cs typeface="Calibri"/>
              </a:rPr>
              <a:t> </a:t>
            </a:r>
            <a:r>
              <a:rPr sz="1200" dirty="0">
                <a:solidFill>
                  <a:srgbClr val="585858"/>
                </a:solidFill>
                <a:latin typeface="Calibri"/>
                <a:cs typeface="Calibri"/>
              </a:rPr>
              <a:t>than</a:t>
            </a:r>
            <a:r>
              <a:rPr sz="1200" spc="-15" dirty="0">
                <a:solidFill>
                  <a:srgbClr val="585858"/>
                </a:solidFill>
                <a:latin typeface="Calibri"/>
                <a:cs typeface="Calibri"/>
              </a:rPr>
              <a:t> </a:t>
            </a:r>
            <a:r>
              <a:rPr sz="1200" dirty="0">
                <a:solidFill>
                  <a:srgbClr val="585858"/>
                </a:solidFill>
                <a:latin typeface="Calibri"/>
                <a:cs typeface="Calibri"/>
              </a:rPr>
              <a:t>6</a:t>
            </a:r>
            <a:r>
              <a:rPr sz="1200" spc="-20" dirty="0">
                <a:solidFill>
                  <a:srgbClr val="585858"/>
                </a:solidFill>
                <a:latin typeface="Calibri"/>
                <a:cs typeface="Calibri"/>
              </a:rPr>
              <a:t> </a:t>
            </a:r>
            <a:r>
              <a:rPr sz="1200" spc="-10" dirty="0">
                <a:solidFill>
                  <a:srgbClr val="585858"/>
                </a:solidFill>
                <a:latin typeface="Calibri"/>
                <a:cs typeface="Calibri"/>
              </a:rPr>
              <a:t>opportunities</a:t>
            </a:r>
            <a:endParaRPr sz="1200">
              <a:latin typeface="Calibri"/>
              <a:cs typeface="Calibri"/>
            </a:endParaRPr>
          </a:p>
        </p:txBody>
      </p:sp>
      <p:sp>
        <p:nvSpPr>
          <p:cNvPr id="16" name="object 16"/>
          <p:cNvSpPr txBox="1"/>
          <p:nvPr/>
        </p:nvSpPr>
        <p:spPr>
          <a:xfrm>
            <a:off x="3148329" y="5157596"/>
            <a:ext cx="10350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Can't</a:t>
            </a:r>
            <a:r>
              <a:rPr sz="1200" spc="-10" dirty="0">
                <a:solidFill>
                  <a:srgbClr val="585858"/>
                </a:solidFill>
                <a:latin typeface="Calibri"/>
                <a:cs typeface="Calibri"/>
              </a:rPr>
              <a:t> remember</a:t>
            </a:r>
            <a:endParaRPr sz="1200">
              <a:latin typeface="Calibri"/>
              <a:cs typeface="Calibri"/>
            </a:endParaRPr>
          </a:p>
        </p:txBody>
      </p:sp>
      <p:sp>
        <p:nvSpPr>
          <p:cNvPr id="17" name="object 17"/>
          <p:cNvSpPr txBox="1"/>
          <p:nvPr/>
        </p:nvSpPr>
        <p:spPr>
          <a:xfrm>
            <a:off x="3162680" y="5769050"/>
            <a:ext cx="10553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Prefer</a:t>
            </a:r>
            <a:r>
              <a:rPr sz="1200" spc="-20" dirty="0">
                <a:solidFill>
                  <a:srgbClr val="585858"/>
                </a:solidFill>
                <a:latin typeface="Calibri"/>
                <a:cs typeface="Calibri"/>
              </a:rPr>
              <a:t> </a:t>
            </a:r>
            <a:r>
              <a:rPr sz="1200" dirty="0">
                <a:solidFill>
                  <a:srgbClr val="585858"/>
                </a:solidFill>
                <a:latin typeface="Calibri"/>
                <a:cs typeface="Calibri"/>
              </a:rPr>
              <a:t>not</a:t>
            </a:r>
            <a:r>
              <a:rPr sz="1200" spc="-15" dirty="0">
                <a:solidFill>
                  <a:srgbClr val="585858"/>
                </a:solidFill>
                <a:latin typeface="Calibri"/>
                <a:cs typeface="Calibri"/>
              </a:rPr>
              <a:t> </a:t>
            </a:r>
            <a:r>
              <a:rPr sz="1200" dirty="0">
                <a:solidFill>
                  <a:srgbClr val="585858"/>
                </a:solidFill>
                <a:latin typeface="Calibri"/>
                <a:cs typeface="Calibri"/>
              </a:rPr>
              <a:t>to</a:t>
            </a:r>
            <a:r>
              <a:rPr sz="1200" spc="-20" dirty="0">
                <a:solidFill>
                  <a:srgbClr val="585858"/>
                </a:solidFill>
                <a:latin typeface="Calibri"/>
                <a:cs typeface="Calibri"/>
              </a:rPr>
              <a:t> </a:t>
            </a:r>
            <a:r>
              <a:rPr sz="1200" spc="-25" dirty="0">
                <a:solidFill>
                  <a:srgbClr val="585858"/>
                </a:solidFill>
                <a:latin typeface="Calibri"/>
                <a:cs typeface="Calibri"/>
              </a:rPr>
              <a:t>say</a:t>
            </a:r>
            <a:endParaRPr sz="1200">
              <a:latin typeface="Calibri"/>
              <a:cs typeface="Calibri"/>
            </a:endParaRPr>
          </a:p>
        </p:txBody>
      </p:sp>
      <p:sp>
        <p:nvSpPr>
          <p:cNvPr id="18" name="object 18"/>
          <p:cNvSpPr txBox="1"/>
          <p:nvPr/>
        </p:nvSpPr>
        <p:spPr>
          <a:xfrm>
            <a:off x="5693409" y="3775329"/>
            <a:ext cx="712470" cy="208279"/>
          </a:xfrm>
          <a:prstGeom prst="rect">
            <a:avLst/>
          </a:prstGeom>
        </p:spPr>
        <p:txBody>
          <a:bodyPr vert="horz" wrap="square" lIns="0" tIns="12700" rIns="0" bIns="0" rtlCol="0">
            <a:spAutoFit/>
          </a:bodyPr>
          <a:lstStyle/>
          <a:p>
            <a:pPr marL="12700">
              <a:lnSpc>
                <a:spcPct val="100000"/>
              </a:lnSpc>
              <a:spcBef>
                <a:spcPts val="100"/>
              </a:spcBef>
            </a:pPr>
            <a:r>
              <a:rPr sz="1800" baseline="2314" dirty="0">
                <a:solidFill>
                  <a:srgbClr val="404040"/>
                </a:solidFill>
                <a:latin typeface="Calibri"/>
                <a:cs typeface="Calibri"/>
              </a:rPr>
              <a:t>10%</a:t>
            </a:r>
            <a:r>
              <a:rPr sz="1800" spc="322" baseline="2314" dirty="0">
                <a:solidFill>
                  <a:srgbClr val="404040"/>
                </a:solidFill>
                <a:latin typeface="Calibri"/>
                <a:cs typeface="Calibri"/>
              </a:rPr>
              <a:t>  </a:t>
            </a:r>
            <a:r>
              <a:rPr sz="800" spc="-10" dirty="0">
                <a:solidFill>
                  <a:srgbClr val="5C5B5A"/>
                </a:solidFill>
                <a:latin typeface="Arial"/>
                <a:cs typeface="Arial"/>
              </a:rPr>
              <a:t>(+4pp)</a:t>
            </a:r>
            <a:endParaRPr sz="800">
              <a:latin typeface="Arial"/>
              <a:cs typeface="Arial"/>
            </a:endParaRPr>
          </a:p>
        </p:txBody>
      </p:sp>
      <p:sp>
        <p:nvSpPr>
          <p:cNvPr id="19" name="object 19"/>
          <p:cNvSpPr txBox="1"/>
          <p:nvPr/>
        </p:nvSpPr>
        <p:spPr>
          <a:xfrm>
            <a:off x="5950077" y="3943604"/>
            <a:ext cx="776605" cy="208279"/>
          </a:xfrm>
          <a:prstGeom prst="rect">
            <a:avLst/>
          </a:prstGeom>
        </p:spPr>
        <p:txBody>
          <a:bodyPr vert="horz" wrap="square" lIns="0" tIns="12700" rIns="0" bIns="0" rtlCol="0">
            <a:spAutoFit/>
          </a:bodyPr>
          <a:lstStyle/>
          <a:p>
            <a:pPr marL="12700">
              <a:lnSpc>
                <a:spcPct val="100000"/>
              </a:lnSpc>
              <a:spcBef>
                <a:spcPts val="100"/>
              </a:spcBef>
              <a:tabLst>
                <a:tab pos="467359" algn="l"/>
              </a:tabLst>
            </a:pPr>
            <a:r>
              <a:rPr sz="1200" spc="-25" dirty="0">
                <a:solidFill>
                  <a:srgbClr val="404040"/>
                </a:solidFill>
                <a:latin typeface="Calibri"/>
                <a:cs typeface="Calibri"/>
              </a:rPr>
              <a:t>12%</a:t>
            </a:r>
            <a:r>
              <a:rPr sz="1200" dirty="0">
                <a:solidFill>
                  <a:srgbClr val="404040"/>
                </a:solidFill>
                <a:latin typeface="Calibri"/>
                <a:cs typeface="Calibri"/>
              </a:rPr>
              <a:t>	</a:t>
            </a:r>
            <a:r>
              <a:rPr sz="1200" spc="-15" baseline="3472" dirty="0">
                <a:solidFill>
                  <a:srgbClr val="5C5B5A"/>
                </a:solidFill>
                <a:latin typeface="Arial"/>
                <a:cs typeface="Arial"/>
              </a:rPr>
              <a:t>(+6pp)</a:t>
            </a:r>
            <a:endParaRPr sz="1200" baseline="3472">
              <a:latin typeface="Arial"/>
              <a:cs typeface="Arial"/>
            </a:endParaRPr>
          </a:p>
        </p:txBody>
      </p:sp>
      <p:sp>
        <p:nvSpPr>
          <p:cNvPr id="20" name="object 20"/>
          <p:cNvSpPr txBox="1"/>
          <p:nvPr/>
        </p:nvSpPr>
        <p:spPr>
          <a:xfrm>
            <a:off x="4514341" y="5566664"/>
            <a:ext cx="673735" cy="208279"/>
          </a:xfrm>
          <a:prstGeom prst="rect">
            <a:avLst/>
          </a:prstGeom>
        </p:spPr>
        <p:txBody>
          <a:bodyPr vert="horz" wrap="square" lIns="0" tIns="12700" rIns="0" bIns="0" rtlCol="0">
            <a:spAutoFit/>
          </a:bodyPr>
          <a:lstStyle/>
          <a:p>
            <a:pPr marL="38100">
              <a:lnSpc>
                <a:spcPct val="100000"/>
              </a:lnSpc>
              <a:spcBef>
                <a:spcPts val="100"/>
              </a:spcBef>
            </a:pPr>
            <a:r>
              <a:rPr sz="1800" baseline="-13888" dirty="0">
                <a:solidFill>
                  <a:srgbClr val="404040"/>
                </a:solidFill>
                <a:latin typeface="Calibri"/>
                <a:cs typeface="Calibri"/>
              </a:rPr>
              <a:t>1%</a:t>
            </a:r>
            <a:r>
              <a:rPr sz="1800" spc="240" baseline="-13888" dirty="0">
                <a:solidFill>
                  <a:srgbClr val="404040"/>
                </a:solidFill>
                <a:latin typeface="Calibri"/>
                <a:cs typeface="Calibri"/>
              </a:rPr>
              <a:t> </a:t>
            </a:r>
            <a:r>
              <a:rPr sz="800" spc="-10" dirty="0">
                <a:solidFill>
                  <a:srgbClr val="5C5B5A"/>
                </a:solidFill>
                <a:latin typeface="Arial"/>
                <a:cs typeface="Arial"/>
              </a:rPr>
              <a:t>(+/-</a:t>
            </a:r>
            <a:r>
              <a:rPr sz="800" spc="-20" dirty="0">
                <a:solidFill>
                  <a:srgbClr val="5C5B5A"/>
                </a:solidFill>
                <a:latin typeface="Arial"/>
                <a:cs typeface="Arial"/>
              </a:rPr>
              <a:t>0pp)</a:t>
            </a:r>
            <a:endParaRPr sz="800">
              <a:latin typeface="Arial"/>
              <a:cs typeface="Arial"/>
            </a:endParaRPr>
          </a:p>
        </p:txBody>
      </p:sp>
      <p:sp>
        <p:nvSpPr>
          <p:cNvPr id="21" name="object 21"/>
          <p:cNvSpPr txBox="1"/>
          <p:nvPr/>
        </p:nvSpPr>
        <p:spPr>
          <a:xfrm>
            <a:off x="3859148" y="2111755"/>
            <a:ext cx="3458845" cy="208279"/>
          </a:xfrm>
          <a:prstGeom prst="rect">
            <a:avLst/>
          </a:prstGeom>
        </p:spPr>
        <p:txBody>
          <a:bodyPr vert="horz" wrap="square" lIns="0" tIns="12700" rIns="0" bIns="0" rtlCol="0">
            <a:spAutoFit/>
          </a:bodyPr>
          <a:lstStyle/>
          <a:p>
            <a:pPr marL="12700">
              <a:lnSpc>
                <a:spcPct val="100000"/>
              </a:lnSpc>
              <a:spcBef>
                <a:spcPts val="100"/>
              </a:spcBef>
              <a:tabLst>
                <a:tab pos="2873375" algn="l"/>
              </a:tabLst>
            </a:pPr>
            <a:r>
              <a:rPr sz="1800" spc="-30" baseline="4629" dirty="0">
                <a:solidFill>
                  <a:srgbClr val="585858"/>
                </a:solidFill>
                <a:latin typeface="Calibri"/>
                <a:cs typeface="Calibri"/>
              </a:rPr>
              <a:t>None</a:t>
            </a:r>
            <a:r>
              <a:rPr sz="1800" baseline="4629" dirty="0">
                <a:solidFill>
                  <a:srgbClr val="585858"/>
                </a:solidFill>
                <a:latin typeface="Calibri"/>
                <a:cs typeface="Calibri"/>
              </a:rPr>
              <a:t>	</a:t>
            </a:r>
            <a:r>
              <a:rPr sz="1200" dirty="0">
                <a:solidFill>
                  <a:srgbClr val="404040"/>
                </a:solidFill>
                <a:latin typeface="Calibri"/>
                <a:cs typeface="Calibri"/>
              </a:rPr>
              <a:t>18%</a:t>
            </a:r>
            <a:r>
              <a:rPr sz="1200" spc="15" dirty="0">
                <a:solidFill>
                  <a:srgbClr val="404040"/>
                </a:solidFill>
                <a:latin typeface="Calibri"/>
                <a:cs typeface="Calibri"/>
              </a:rPr>
              <a:t> </a:t>
            </a:r>
            <a:r>
              <a:rPr sz="800" spc="-10" dirty="0">
                <a:solidFill>
                  <a:srgbClr val="5C5B5A"/>
                </a:solidFill>
                <a:latin typeface="Arial"/>
                <a:cs typeface="Arial"/>
              </a:rPr>
              <a:t>(-</a:t>
            </a:r>
            <a:r>
              <a:rPr sz="800" spc="-20" dirty="0">
                <a:solidFill>
                  <a:srgbClr val="5C5B5A"/>
                </a:solidFill>
                <a:latin typeface="Arial"/>
                <a:cs typeface="Arial"/>
              </a:rPr>
              <a:t>1pp)</a:t>
            </a:r>
            <a:endParaRPr sz="800">
              <a:latin typeface="Arial"/>
              <a:cs typeface="Arial"/>
            </a:endParaRPr>
          </a:p>
        </p:txBody>
      </p:sp>
      <p:sp>
        <p:nvSpPr>
          <p:cNvPr id="22" name="object 22"/>
          <p:cNvSpPr/>
          <p:nvPr/>
        </p:nvSpPr>
        <p:spPr>
          <a:xfrm>
            <a:off x="496430" y="3800163"/>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sp>
        <p:nvSpPr>
          <p:cNvPr id="23" name="object 23"/>
          <p:cNvSpPr txBox="1"/>
          <p:nvPr/>
        </p:nvSpPr>
        <p:spPr>
          <a:xfrm>
            <a:off x="604215" y="3721354"/>
            <a:ext cx="1284605" cy="615950"/>
          </a:xfrm>
          <a:prstGeom prst="rect">
            <a:avLst/>
          </a:prstGeom>
        </p:spPr>
        <p:txBody>
          <a:bodyPr vert="horz" wrap="square" lIns="0" tIns="9525" rIns="0" bIns="0" rtlCol="0">
            <a:spAutoFit/>
          </a:bodyPr>
          <a:lstStyle/>
          <a:p>
            <a:pPr marL="12700" marR="455930">
              <a:lnSpc>
                <a:spcPct val="101499"/>
              </a:lnSpc>
              <a:spcBef>
                <a:spcPts val="75"/>
              </a:spcBef>
            </a:pPr>
            <a:r>
              <a:rPr sz="1200" dirty="0">
                <a:solidFill>
                  <a:srgbClr val="585858"/>
                </a:solidFill>
                <a:latin typeface="Calibri"/>
                <a:cs typeface="Calibri"/>
              </a:rPr>
              <a:t>All</a:t>
            </a:r>
            <a:r>
              <a:rPr sz="1200" spc="-25" dirty="0">
                <a:solidFill>
                  <a:srgbClr val="585858"/>
                </a:solidFill>
                <a:latin typeface="Calibri"/>
                <a:cs typeface="Calibri"/>
              </a:rPr>
              <a:t> </a:t>
            </a:r>
            <a:r>
              <a:rPr sz="1200" spc="-10" dirty="0">
                <a:solidFill>
                  <a:srgbClr val="585858"/>
                </a:solidFill>
                <a:latin typeface="Calibri"/>
                <a:cs typeface="Calibri"/>
              </a:rPr>
              <a:t>employed respondents</a:t>
            </a:r>
            <a:endParaRPr sz="1200">
              <a:latin typeface="Calibri"/>
              <a:cs typeface="Calibri"/>
            </a:endParaRPr>
          </a:p>
          <a:p>
            <a:pPr marL="12700">
              <a:lnSpc>
                <a:spcPct val="100000"/>
              </a:lnSpc>
              <a:spcBef>
                <a:spcPts val="305"/>
              </a:spcBef>
            </a:pPr>
            <a:r>
              <a:rPr sz="1200" dirty="0">
                <a:solidFill>
                  <a:srgbClr val="585858"/>
                </a:solidFill>
                <a:latin typeface="Calibri"/>
                <a:cs typeface="Calibri"/>
              </a:rPr>
              <a:t>Full</a:t>
            </a:r>
            <a:r>
              <a:rPr sz="1200" spc="-25" dirty="0">
                <a:solidFill>
                  <a:srgbClr val="585858"/>
                </a:solidFill>
                <a:latin typeface="Calibri"/>
                <a:cs typeface="Calibri"/>
              </a:rPr>
              <a:t> </a:t>
            </a:r>
            <a:r>
              <a:rPr sz="1200" dirty="0">
                <a:solidFill>
                  <a:srgbClr val="585858"/>
                </a:solidFill>
                <a:latin typeface="Calibri"/>
                <a:cs typeface="Calibri"/>
              </a:rPr>
              <a:t>time</a:t>
            </a:r>
            <a:r>
              <a:rPr sz="1200" spc="-25" dirty="0">
                <a:solidFill>
                  <a:srgbClr val="585858"/>
                </a:solidFill>
                <a:latin typeface="Calibri"/>
                <a:cs typeface="Calibri"/>
              </a:rPr>
              <a:t> </a:t>
            </a:r>
            <a:r>
              <a:rPr sz="1200" spc="-10" dirty="0">
                <a:solidFill>
                  <a:srgbClr val="585858"/>
                </a:solidFill>
                <a:latin typeface="Calibri"/>
                <a:cs typeface="Calibri"/>
              </a:rPr>
              <a:t>permanent</a:t>
            </a:r>
            <a:endParaRPr sz="1200">
              <a:latin typeface="Calibri"/>
              <a:cs typeface="Calibri"/>
            </a:endParaRPr>
          </a:p>
        </p:txBody>
      </p:sp>
      <p:sp>
        <p:nvSpPr>
          <p:cNvPr id="24" name="object 24"/>
          <p:cNvSpPr/>
          <p:nvPr/>
        </p:nvSpPr>
        <p:spPr>
          <a:xfrm>
            <a:off x="496430" y="420745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9F5FCF"/>
          </a:solidFill>
        </p:spPr>
        <p:txBody>
          <a:bodyPr wrap="square" lIns="0" tIns="0" rIns="0" bIns="0" rtlCol="0"/>
          <a:lstStyle/>
          <a:p>
            <a:endParaRPr/>
          </a:p>
        </p:txBody>
      </p:sp>
      <p:sp>
        <p:nvSpPr>
          <p:cNvPr id="25" name="object 25"/>
          <p:cNvSpPr/>
          <p:nvPr/>
        </p:nvSpPr>
        <p:spPr>
          <a:xfrm>
            <a:off x="496430" y="4614741"/>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96E0DC"/>
          </a:solidFill>
        </p:spPr>
        <p:txBody>
          <a:bodyPr wrap="square" lIns="0" tIns="0" rIns="0" bIns="0" rtlCol="0"/>
          <a:lstStyle/>
          <a:p>
            <a:endParaRPr/>
          </a:p>
        </p:txBody>
      </p:sp>
      <p:sp>
        <p:nvSpPr>
          <p:cNvPr id="26" name="object 26"/>
          <p:cNvSpPr txBox="1"/>
          <p:nvPr/>
        </p:nvSpPr>
        <p:spPr>
          <a:xfrm>
            <a:off x="604215" y="4536185"/>
            <a:ext cx="1320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Part</a:t>
            </a:r>
            <a:r>
              <a:rPr sz="1200" spc="-35" dirty="0">
                <a:solidFill>
                  <a:srgbClr val="585858"/>
                </a:solidFill>
                <a:latin typeface="Calibri"/>
                <a:cs typeface="Calibri"/>
              </a:rPr>
              <a:t> </a:t>
            </a:r>
            <a:r>
              <a:rPr sz="1200" dirty="0">
                <a:solidFill>
                  <a:srgbClr val="585858"/>
                </a:solidFill>
                <a:latin typeface="Calibri"/>
                <a:cs typeface="Calibri"/>
              </a:rPr>
              <a:t>time</a:t>
            </a:r>
            <a:r>
              <a:rPr sz="1200" spc="-30" dirty="0">
                <a:solidFill>
                  <a:srgbClr val="585858"/>
                </a:solidFill>
                <a:latin typeface="Calibri"/>
                <a:cs typeface="Calibri"/>
              </a:rPr>
              <a:t> </a:t>
            </a:r>
            <a:r>
              <a:rPr sz="1200" spc="-10" dirty="0">
                <a:solidFill>
                  <a:srgbClr val="585858"/>
                </a:solidFill>
                <a:latin typeface="Calibri"/>
                <a:cs typeface="Calibri"/>
              </a:rPr>
              <a:t>permanent</a:t>
            </a:r>
            <a:endParaRPr sz="1200">
              <a:latin typeface="Calibri"/>
              <a:cs typeface="Calibri"/>
            </a:endParaRPr>
          </a:p>
        </p:txBody>
      </p:sp>
      <p:sp>
        <p:nvSpPr>
          <p:cNvPr id="27" name="object 27"/>
          <p:cNvSpPr txBox="1"/>
          <p:nvPr/>
        </p:nvSpPr>
        <p:spPr>
          <a:xfrm>
            <a:off x="9009380" y="2745739"/>
            <a:ext cx="295275"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5C5B5A"/>
                </a:solidFill>
                <a:latin typeface="Arial"/>
                <a:cs typeface="Arial"/>
              </a:rPr>
              <a:t>(-</a:t>
            </a:r>
            <a:r>
              <a:rPr sz="800" spc="-20" dirty="0">
                <a:solidFill>
                  <a:srgbClr val="5C5B5A"/>
                </a:solidFill>
                <a:latin typeface="Arial"/>
                <a:cs typeface="Arial"/>
              </a:rPr>
              <a:t>3pp)</a:t>
            </a:r>
            <a:endParaRPr sz="800">
              <a:latin typeface="Arial"/>
              <a:cs typeface="Arial"/>
            </a:endParaRPr>
          </a:p>
        </p:txBody>
      </p:sp>
      <p:sp>
        <p:nvSpPr>
          <p:cNvPr id="28" name="object 28"/>
          <p:cNvSpPr txBox="1"/>
          <p:nvPr/>
        </p:nvSpPr>
        <p:spPr>
          <a:xfrm>
            <a:off x="7721218" y="3316604"/>
            <a:ext cx="667385" cy="208279"/>
          </a:xfrm>
          <a:prstGeom prst="rect">
            <a:avLst/>
          </a:prstGeom>
        </p:spPr>
        <p:txBody>
          <a:bodyPr vert="horz" wrap="square" lIns="0" tIns="12700" rIns="0" bIns="0" rtlCol="0">
            <a:spAutoFit/>
          </a:bodyPr>
          <a:lstStyle/>
          <a:p>
            <a:pPr marL="38100">
              <a:lnSpc>
                <a:spcPct val="100000"/>
              </a:lnSpc>
              <a:spcBef>
                <a:spcPts val="100"/>
              </a:spcBef>
            </a:pPr>
            <a:r>
              <a:rPr sz="1800" baseline="-4629" dirty="0">
                <a:solidFill>
                  <a:srgbClr val="404040"/>
                </a:solidFill>
                <a:latin typeface="Calibri"/>
                <a:cs typeface="Calibri"/>
              </a:rPr>
              <a:t>26%</a:t>
            </a:r>
            <a:r>
              <a:rPr sz="1800" spc="-89" baseline="-4629" dirty="0">
                <a:solidFill>
                  <a:srgbClr val="404040"/>
                </a:solidFill>
                <a:latin typeface="Calibri"/>
                <a:cs typeface="Calibri"/>
              </a:rPr>
              <a:t> </a:t>
            </a:r>
            <a:r>
              <a:rPr sz="800" spc="-10" dirty="0">
                <a:solidFill>
                  <a:srgbClr val="5C5B5A"/>
                </a:solidFill>
                <a:latin typeface="Arial"/>
                <a:cs typeface="Arial"/>
              </a:rPr>
              <a:t>(+3pp)</a:t>
            </a:r>
            <a:endParaRPr sz="800">
              <a:latin typeface="Arial"/>
              <a:cs typeface="Arial"/>
            </a:endParaRPr>
          </a:p>
        </p:txBody>
      </p:sp>
      <p:sp>
        <p:nvSpPr>
          <p:cNvPr id="29" name="object 29"/>
          <p:cNvSpPr txBox="1"/>
          <p:nvPr/>
        </p:nvSpPr>
        <p:spPr>
          <a:xfrm>
            <a:off x="5284342" y="4358132"/>
            <a:ext cx="549275" cy="208279"/>
          </a:xfrm>
          <a:prstGeom prst="rect">
            <a:avLst/>
          </a:prstGeom>
        </p:spPr>
        <p:txBody>
          <a:bodyPr vert="horz" wrap="square" lIns="0" tIns="12700" rIns="0" bIns="0" rtlCol="0">
            <a:spAutoFit/>
          </a:bodyPr>
          <a:lstStyle/>
          <a:p>
            <a:pPr marL="38100">
              <a:lnSpc>
                <a:spcPct val="100000"/>
              </a:lnSpc>
              <a:spcBef>
                <a:spcPts val="100"/>
              </a:spcBef>
            </a:pPr>
            <a:r>
              <a:rPr sz="1800" baseline="-9259" dirty="0">
                <a:solidFill>
                  <a:srgbClr val="404040"/>
                </a:solidFill>
                <a:latin typeface="Calibri"/>
                <a:cs typeface="Calibri"/>
              </a:rPr>
              <a:t>7%</a:t>
            </a:r>
            <a:r>
              <a:rPr sz="800" dirty="0">
                <a:solidFill>
                  <a:srgbClr val="5C5B5A"/>
                </a:solidFill>
                <a:latin typeface="Arial"/>
                <a:cs typeface="Arial"/>
              </a:rPr>
              <a:t>(-</a:t>
            </a:r>
            <a:r>
              <a:rPr sz="800" spc="-20" dirty="0">
                <a:solidFill>
                  <a:srgbClr val="5C5B5A"/>
                </a:solidFill>
                <a:latin typeface="Arial"/>
                <a:cs typeface="Arial"/>
              </a:rPr>
              <a:t>2pp)</a:t>
            </a:r>
            <a:endParaRPr sz="800">
              <a:latin typeface="Arial"/>
              <a:cs typeface="Arial"/>
            </a:endParaRPr>
          </a:p>
        </p:txBody>
      </p:sp>
      <p:sp>
        <p:nvSpPr>
          <p:cNvPr id="30" name="object 30"/>
          <p:cNvSpPr txBox="1"/>
          <p:nvPr/>
        </p:nvSpPr>
        <p:spPr>
          <a:xfrm>
            <a:off x="5155946" y="4527930"/>
            <a:ext cx="582295" cy="208279"/>
          </a:xfrm>
          <a:prstGeom prst="rect">
            <a:avLst/>
          </a:prstGeom>
        </p:spPr>
        <p:txBody>
          <a:bodyPr vert="horz" wrap="square" lIns="0" tIns="12700" rIns="0" bIns="0" rtlCol="0">
            <a:spAutoFit/>
          </a:bodyPr>
          <a:lstStyle/>
          <a:p>
            <a:pPr marL="38100">
              <a:lnSpc>
                <a:spcPct val="100000"/>
              </a:lnSpc>
              <a:spcBef>
                <a:spcPts val="100"/>
              </a:spcBef>
            </a:pPr>
            <a:r>
              <a:rPr sz="1800" baseline="-9259" dirty="0">
                <a:solidFill>
                  <a:srgbClr val="404040"/>
                </a:solidFill>
                <a:latin typeface="Calibri"/>
                <a:cs typeface="Calibri"/>
              </a:rPr>
              <a:t>6%</a:t>
            </a:r>
            <a:r>
              <a:rPr sz="1800" spc="172" baseline="-9259" dirty="0">
                <a:solidFill>
                  <a:srgbClr val="404040"/>
                </a:solidFill>
                <a:latin typeface="Calibri"/>
                <a:cs typeface="Calibri"/>
              </a:rPr>
              <a:t> </a:t>
            </a:r>
            <a:r>
              <a:rPr sz="800" spc="-10" dirty="0">
                <a:solidFill>
                  <a:srgbClr val="5C5B5A"/>
                </a:solidFill>
                <a:latin typeface="Arial"/>
                <a:cs typeface="Arial"/>
              </a:rPr>
              <a:t>(-</a:t>
            </a:r>
            <a:r>
              <a:rPr sz="800" spc="-20" dirty="0">
                <a:solidFill>
                  <a:srgbClr val="5C5B5A"/>
                </a:solidFill>
                <a:latin typeface="Arial"/>
                <a:cs typeface="Arial"/>
              </a:rPr>
              <a:t>4pp)</a:t>
            </a:r>
            <a:endParaRPr sz="800">
              <a:latin typeface="Arial"/>
              <a:cs typeface="Arial"/>
            </a:endParaRPr>
          </a:p>
        </p:txBody>
      </p:sp>
      <p:sp>
        <p:nvSpPr>
          <p:cNvPr id="31" name="object 31"/>
          <p:cNvSpPr txBox="1"/>
          <p:nvPr/>
        </p:nvSpPr>
        <p:spPr>
          <a:xfrm>
            <a:off x="4386071" y="5755030"/>
            <a:ext cx="544830" cy="208279"/>
          </a:xfrm>
          <a:prstGeom prst="rect">
            <a:avLst/>
          </a:prstGeom>
        </p:spPr>
        <p:txBody>
          <a:bodyPr vert="horz" wrap="square" lIns="0" tIns="12700" rIns="0" bIns="0" rtlCol="0">
            <a:spAutoFit/>
          </a:bodyPr>
          <a:lstStyle/>
          <a:p>
            <a:pPr marL="38100">
              <a:lnSpc>
                <a:spcPct val="100000"/>
              </a:lnSpc>
              <a:spcBef>
                <a:spcPts val="100"/>
              </a:spcBef>
            </a:pPr>
            <a:r>
              <a:rPr sz="1800" baseline="-9259" dirty="0">
                <a:solidFill>
                  <a:srgbClr val="404040"/>
                </a:solidFill>
                <a:latin typeface="Calibri"/>
                <a:cs typeface="Calibri"/>
              </a:rPr>
              <a:t>0%</a:t>
            </a:r>
            <a:r>
              <a:rPr sz="800" dirty="0">
                <a:solidFill>
                  <a:srgbClr val="5C5B5A"/>
                </a:solidFill>
                <a:latin typeface="Arial"/>
                <a:cs typeface="Arial"/>
              </a:rPr>
              <a:t>(-</a:t>
            </a:r>
            <a:r>
              <a:rPr sz="800" spc="-20" dirty="0">
                <a:solidFill>
                  <a:srgbClr val="5C5B5A"/>
                </a:solidFill>
                <a:latin typeface="Arial"/>
                <a:cs typeface="Arial"/>
              </a:rPr>
              <a:t>1pp)</a:t>
            </a:r>
            <a:endParaRPr sz="800">
              <a:latin typeface="Arial"/>
              <a:cs typeface="Arial"/>
            </a:endParaRPr>
          </a:p>
        </p:txBody>
      </p:sp>
      <p:grpSp>
        <p:nvGrpSpPr>
          <p:cNvPr id="32" name="object 32"/>
          <p:cNvGrpSpPr/>
          <p:nvPr/>
        </p:nvGrpSpPr>
        <p:grpSpPr>
          <a:xfrm>
            <a:off x="5976239" y="2011807"/>
            <a:ext cx="2695575" cy="2115820"/>
            <a:chOff x="5976239" y="2011807"/>
            <a:chExt cx="2695575" cy="2115820"/>
          </a:xfrm>
        </p:grpSpPr>
        <p:pic>
          <p:nvPicPr>
            <p:cNvPr id="33" name="object 33"/>
            <p:cNvPicPr/>
            <p:nvPr/>
          </p:nvPicPr>
          <p:blipFill>
            <a:blip r:embed="rId2" cstate="print"/>
            <a:stretch>
              <a:fillRect/>
            </a:stretch>
          </p:blipFill>
          <p:spPr>
            <a:xfrm>
              <a:off x="6254496" y="4007358"/>
              <a:ext cx="112649" cy="120142"/>
            </a:xfrm>
            <a:prstGeom prst="rect">
              <a:avLst/>
            </a:prstGeom>
          </p:spPr>
        </p:pic>
        <p:pic>
          <p:nvPicPr>
            <p:cNvPr id="34" name="object 34"/>
            <p:cNvPicPr/>
            <p:nvPr/>
          </p:nvPicPr>
          <p:blipFill>
            <a:blip r:embed="rId3" cstate="print"/>
            <a:stretch>
              <a:fillRect/>
            </a:stretch>
          </p:blipFill>
          <p:spPr>
            <a:xfrm>
              <a:off x="5976239" y="3827652"/>
              <a:ext cx="119761" cy="119507"/>
            </a:xfrm>
            <a:prstGeom prst="rect">
              <a:avLst/>
            </a:prstGeom>
          </p:spPr>
        </p:pic>
        <p:sp>
          <p:nvSpPr>
            <p:cNvPr id="35" name="object 35"/>
            <p:cNvSpPr/>
            <p:nvPr/>
          </p:nvSpPr>
          <p:spPr>
            <a:xfrm>
              <a:off x="8004556" y="2011807"/>
              <a:ext cx="666750" cy="76200"/>
            </a:xfrm>
            <a:custGeom>
              <a:avLst/>
              <a:gdLst/>
              <a:ahLst/>
              <a:cxnLst/>
              <a:rect l="l" t="t" r="r" b="b"/>
              <a:pathLst>
                <a:path w="666750" h="76200">
                  <a:moveTo>
                    <a:pt x="590550" y="0"/>
                  </a:moveTo>
                  <a:lnTo>
                    <a:pt x="590550" y="76200"/>
                  </a:lnTo>
                  <a:lnTo>
                    <a:pt x="660400" y="41275"/>
                  </a:lnTo>
                  <a:lnTo>
                    <a:pt x="603250" y="41275"/>
                  </a:lnTo>
                  <a:lnTo>
                    <a:pt x="603250" y="34925"/>
                  </a:lnTo>
                  <a:lnTo>
                    <a:pt x="660400" y="34925"/>
                  </a:lnTo>
                  <a:lnTo>
                    <a:pt x="590550" y="0"/>
                  </a:lnTo>
                  <a:close/>
                </a:path>
                <a:path w="666750" h="76200">
                  <a:moveTo>
                    <a:pt x="590550" y="34925"/>
                  </a:moveTo>
                  <a:lnTo>
                    <a:pt x="0" y="34925"/>
                  </a:lnTo>
                  <a:lnTo>
                    <a:pt x="0" y="41275"/>
                  </a:lnTo>
                  <a:lnTo>
                    <a:pt x="590550" y="41275"/>
                  </a:lnTo>
                  <a:lnTo>
                    <a:pt x="590550" y="34925"/>
                  </a:lnTo>
                  <a:close/>
                </a:path>
                <a:path w="666750" h="76200">
                  <a:moveTo>
                    <a:pt x="660400" y="34925"/>
                  </a:moveTo>
                  <a:lnTo>
                    <a:pt x="603250" y="34925"/>
                  </a:lnTo>
                  <a:lnTo>
                    <a:pt x="603250" y="41275"/>
                  </a:lnTo>
                  <a:lnTo>
                    <a:pt x="660400" y="41275"/>
                  </a:lnTo>
                  <a:lnTo>
                    <a:pt x="666750" y="38100"/>
                  </a:lnTo>
                  <a:lnTo>
                    <a:pt x="660400" y="34925"/>
                  </a:lnTo>
                  <a:close/>
                </a:path>
              </a:pathLst>
            </a:custGeom>
            <a:solidFill>
              <a:srgbClr val="7E7E7E"/>
            </a:solidFill>
          </p:spPr>
          <p:txBody>
            <a:bodyPr wrap="square" lIns="0" tIns="0" rIns="0" bIns="0" rtlCol="0"/>
            <a:lstStyle/>
            <a:p>
              <a:endParaRPr/>
            </a:p>
          </p:txBody>
        </p:sp>
      </p:grpSp>
      <p:sp>
        <p:nvSpPr>
          <p:cNvPr id="36" name="object 36"/>
          <p:cNvSpPr txBox="1"/>
          <p:nvPr/>
        </p:nvSpPr>
        <p:spPr>
          <a:xfrm>
            <a:off x="8259826" y="2269997"/>
            <a:ext cx="569595" cy="208279"/>
          </a:xfrm>
          <a:prstGeom prst="rect">
            <a:avLst/>
          </a:prstGeom>
        </p:spPr>
        <p:txBody>
          <a:bodyPr vert="horz" wrap="square" lIns="0" tIns="12700" rIns="0" bIns="0" rtlCol="0">
            <a:spAutoFit/>
          </a:bodyPr>
          <a:lstStyle/>
          <a:p>
            <a:pPr marL="12700">
              <a:lnSpc>
                <a:spcPct val="100000"/>
              </a:lnSpc>
              <a:spcBef>
                <a:spcPts val="100"/>
              </a:spcBef>
            </a:pPr>
            <a:r>
              <a:rPr sz="1800" baseline="-4629" dirty="0">
                <a:solidFill>
                  <a:srgbClr val="404040"/>
                </a:solidFill>
                <a:latin typeface="Calibri"/>
                <a:cs typeface="Calibri"/>
              </a:rPr>
              <a:t>30%</a:t>
            </a:r>
            <a:r>
              <a:rPr sz="800" dirty="0">
                <a:solidFill>
                  <a:srgbClr val="5C5B5A"/>
                </a:solidFill>
                <a:latin typeface="Arial"/>
                <a:cs typeface="Arial"/>
              </a:rPr>
              <a:t>(-</a:t>
            </a:r>
            <a:r>
              <a:rPr sz="800" spc="-20" dirty="0">
                <a:solidFill>
                  <a:srgbClr val="5C5B5A"/>
                </a:solidFill>
                <a:latin typeface="Arial"/>
                <a:cs typeface="Arial"/>
              </a:rPr>
              <a:t>1pp)</a:t>
            </a:r>
            <a:endParaRPr sz="800">
              <a:latin typeface="Arial"/>
              <a:cs typeface="Arial"/>
            </a:endParaRPr>
          </a:p>
        </p:txBody>
      </p:sp>
      <p:sp>
        <p:nvSpPr>
          <p:cNvPr id="37" name="object 37"/>
          <p:cNvSpPr txBox="1"/>
          <p:nvPr/>
        </p:nvSpPr>
        <p:spPr>
          <a:xfrm>
            <a:off x="5924677" y="3483991"/>
            <a:ext cx="676275" cy="208279"/>
          </a:xfrm>
          <a:prstGeom prst="rect">
            <a:avLst/>
          </a:prstGeom>
        </p:spPr>
        <p:txBody>
          <a:bodyPr vert="horz" wrap="square" lIns="0" tIns="12700" rIns="0" bIns="0" rtlCol="0">
            <a:spAutoFit/>
          </a:bodyPr>
          <a:lstStyle/>
          <a:p>
            <a:pPr marL="38100">
              <a:lnSpc>
                <a:spcPct val="100000"/>
              </a:lnSpc>
              <a:spcBef>
                <a:spcPts val="100"/>
              </a:spcBef>
            </a:pPr>
            <a:r>
              <a:rPr sz="1800" baseline="-9259" dirty="0">
                <a:solidFill>
                  <a:srgbClr val="404040"/>
                </a:solidFill>
                <a:latin typeface="Calibri"/>
                <a:cs typeface="Calibri"/>
              </a:rPr>
              <a:t>12%</a:t>
            </a:r>
            <a:r>
              <a:rPr sz="1800" spc="352" baseline="-9259" dirty="0">
                <a:solidFill>
                  <a:srgbClr val="404040"/>
                </a:solidFill>
                <a:latin typeface="Calibri"/>
                <a:cs typeface="Calibri"/>
              </a:rPr>
              <a:t> </a:t>
            </a:r>
            <a:r>
              <a:rPr sz="800" spc="-10" dirty="0">
                <a:solidFill>
                  <a:srgbClr val="5C5B5A"/>
                </a:solidFill>
                <a:latin typeface="Arial"/>
                <a:cs typeface="Arial"/>
              </a:rPr>
              <a:t>(-</a:t>
            </a:r>
            <a:r>
              <a:rPr sz="800" spc="-20" dirty="0">
                <a:solidFill>
                  <a:srgbClr val="5C5B5A"/>
                </a:solidFill>
                <a:latin typeface="Arial"/>
                <a:cs typeface="Arial"/>
              </a:rPr>
              <a:t>7pp)</a:t>
            </a:r>
            <a:endParaRPr sz="800">
              <a:latin typeface="Arial"/>
              <a:cs typeface="Arial"/>
            </a:endParaRPr>
          </a:p>
        </p:txBody>
      </p:sp>
      <p:sp>
        <p:nvSpPr>
          <p:cNvPr id="38" name="object 38"/>
          <p:cNvSpPr txBox="1"/>
          <p:nvPr/>
        </p:nvSpPr>
        <p:spPr>
          <a:xfrm>
            <a:off x="5053076" y="4118229"/>
            <a:ext cx="48387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404040"/>
                </a:solidFill>
                <a:latin typeface="Calibri"/>
                <a:cs typeface="Calibri"/>
              </a:rPr>
              <a:t>5%</a:t>
            </a:r>
            <a:r>
              <a:rPr sz="800" spc="-10" dirty="0">
                <a:solidFill>
                  <a:srgbClr val="5C5B5A"/>
                </a:solidFill>
                <a:latin typeface="Arial"/>
                <a:cs typeface="Arial"/>
              </a:rPr>
              <a:t>(-</a:t>
            </a:r>
            <a:r>
              <a:rPr sz="800" spc="-20" dirty="0">
                <a:solidFill>
                  <a:srgbClr val="5C5B5A"/>
                </a:solidFill>
                <a:latin typeface="Arial"/>
                <a:cs typeface="Arial"/>
              </a:rPr>
              <a:t>3pp)</a:t>
            </a:r>
            <a:endParaRPr sz="800">
              <a:latin typeface="Arial"/>
              <a:cs typeface="Arial"/>
            </a:endParaRPr>
          </a:p>
        </p:txBody>
      </p:sp>
      <p:sp>
        <p:nvSpPr>
          <p:cNvPr id="39" name="object 39"/>
          <p:cNvSpPr txBox="1"/>
          <p:nvPr/>
        </p:nvSpPr>
        <p:spPr>
          <a:xfrm>
            <a:off x="5541009" y="4700778"/>
            <a:ext cx="629920" cy="208279"/>
          </a:xfrm>
          <a:prstGeom prst="rect">
            <a:avLst/>
          </a:prstGeom>
        </p:spPr>
        <p:txBody>
          <a:bodyPr vert="horz" wrap="square" lIns="0" tIns="12700" rIns="0" bIns="0" rtlCol="0">
            <a:spAutoFit/>
          </a:bodyPr>
          <a:lstStyle/>
          <a:p>
            <a:pPr marL="38100">
              <a:lnSpc>
                <a:spcPct val="100000"/>
              </a:lnSpc>
              <a:spcBef>
                <a:spcPts val="100"/>
              </a:spcBef>
            </a:pPr>
            <a:r>
              <a:rPr sz="1800" baseline="-9259" dirty="0">
                <a:solidFill>
                  <a:srgbClr val="404040"/>
                </a:solidFill>
                <a:latin typeface="Calibri"/>
                <a:cs typeface="Calibri"/>
              </a:rPr>
              <a:t>9%</a:t>
            </a:r>
            <a:r>
              <a:rPr sz="1800" spc="405" baseline="-9259" dirty="0">
                <a:solidFill>
                  <a:srgbClr val="404040"/>
                </a:solidFill>
                <a:latin typeface="Calibri"/>
                <a:cs typeface="Calibri"/>
              </a:rPr>
              <a:t> </a:t>
            </a:r>
            <a:r>
              <a:rPr sz="800" spc="-10" dirty="0">
                <a:solidFill>
                  <a:srgbClr val="5C5B5A"/>
                </a:solidFill>
                <a:latin typeface="Arial"/>
                <a:cs typeface="Arial"/>
              </a:rPr>
              <a:t>(+2pp)</a:t>
            </a:r>
            <a:endParaRPr sz="800">
              <a:latin typeface="Arial"/>
              <a:cs typeface="Arial"/>
            </a:endParaRPr>
          </a:p>
        </p:txBody>
      </p:sp>
      <p:sp>
        <p:nvSpPr>
          <p:cNvPr id="40" name="object 40"/>
          <p:cNvSpPr txBox="1"/>
          <p:nvPr/>
        </p:nvSpPr>
        <p:spPr>
          <a:xfrm>
            <a:off x="8699118" y="1930654"/>
            <a:ext cx="2415540"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5C5B5A"/>
                </a:solidFill>
                <a:latin typeface="Arial"/>
                <a:cs typeface="Arial"/>
              </a:rPr>
              <a:t>27%</a:t>
            </a:r>
            <a:r>
              <a:rPr sz="1100" b="1" spc="-40" dirty="0">
                <a:solidFill>
                  <a:srgbClr val="5C5B5A"/>
                </a:solidFill>
                <a:latin typeface="Arial"/>
                <a:cs typeface="Arial"/>
              </a:rPr>
              <a:t> </a:t>
            </a:r>
            <a:r>
              <a:rPr sz="1050" dirty="0">
                <a:solidFill>
                  <a:srgbClr val="5C5B5A"/>
                </a:solidFill>
                <a:latin typeface="Arial"/>
                <a:cs typeface="Arial"/>
              </a:rPr>
              <a:t>Those</a:t>
            </a:r>
            <a:r>
              <a:rPr sz="1050" spc="-30" dirty="0">
                <a:solidFill>
                  <a:srgbClr val="5C5B5A"/>
                </a:solidFill>
                <a:latin typeface="Arial"/>
                <a:cs typeface="Arial"/>
              </a:rPr>
              <a:t> </a:t>
            </a:r>
            <a:r>
              <a:rPr sz="1050" dirty="0">
                <a:solidFill>
                  <a:srgbClr val="5C5B5A"/>
                </a:solidFill>
                <a:latin typeface="Arial"/>
                <a:cs typeface="Arial"/>
              </a:rPr>
              <a:t>working</a:t>
            </a:r>
            <a:r>
              <a:rPr sz="1050" spc="-30" dirty="0">
                <a:solidFill>
                  <a:srgbClr val="5C5B5A"/>
                </a:solidFill>
                <a:latin typeface="Arial"/>
                <a:cs typeface="Arial"/>
              </a:rPr>
              <a:t> </a:t>
            </a:r>
            <a:r>
              <a:rPr sz="1050" dirty="0">
                <a:solidFill>
                  <a:srgbClr val="5C5B5A"/>
                </a:solidFill>
                <a:latin typeface="Arial"/>
                <a:cs typeface="Arial"/>
              </a:rPr>
              <a:t>in</a:t>
            </a:r>
            <a:r>
              <a:rPr sz="1050" spc="-25" dirty="0">
                <a:solidFill>
                  <a:srgbClr val="5C5B5A"/>
                </a:solidFill>
                <a:latin typeface="Arial"/>
                <a:cs typeface="Arial"/>
              </a:rPr>
              <a:t> </a:t>
            </a:r>
            <a:r>
              <a:rPr sz="1050" dirty="0">
                <a:solidFill>
                  <a:srgbClr val="5C5B5A"/>
                </a:solidFill>
                <a:latin typeface="Arial"/>
                <a:cs typeface="Arial"/>
              </a:rPr>
              <a:t>the</a:t>
            </a:r>
            <a:r>
              <a:rPr sz="1050" spc="-20" dirty="0">
                <a:solidFill>
                  <a:srgbClr val="5C5B5A"/>
                </a:solidFill>
                <a:latin typeface="Arial"/>
                <a:cs typeface="Arial"/>
              </a:rPr>
              <a:t> </a:t>
            </a:r>
            <a:r>
              <a:rPr sz="1050" dirty="0">
                <a:solidFill>
                  <a:srgbClr val="5C5B5A"/>
                </a:solidFill>
                <a:latin typeface="Arial"/>
                <a:cs typeface="Arial"/>
              </a:rPr>
              <a:t>private</a:t>
            </a:r>
            <a:r>
              <a:rPr sz="1050" spc="-20" dirty="0">
                <a:solidFill>
                  <a:srgbClr val="5C5B5A"/>
                </a:solidFill>
                <a:latin typeface="Arial"/>
                <a:cs typeface="Arial"/>
              </a:rPr>
              <a:t> </a:t>
            </a:r>
            <a:r>
              <a:rPr sz="1050" spc="-10" dirty="0">
                <a:solidFill>
                  <a:srgbClr val="5C5B5A"/>
                </a:solidFill>
                <a:latin typeface="Arial"/>
                <a:cs typeface="Arial"/>
              </a:rPr>
              <a:t>sector</a:t>
            </a:r>
            <a:endParaRPr sz="1050">
              <a:latin typeface="Arial"/>
              <a:cs typeface="Arial"/>
            </a:endParaRPr>
          </a:p>
        </p:txBody>
      </p:sp>
      <p:sp>
        <p:nvSpPr>
          <p:cNvPr id="41" name="object 41"/>
          <p:cNvSpPr/>
          <p:nvPr/>
        </p:nvSpPr>
        <p:spPr>
          <a:xfrm>
            <a:off x="5838444" y="4426330"/>
            <a:ext cx="666750" cy="76200"/>
          </a:xfrm>
          <a:custGeom>
            <a:avLst/>
            <a:gdLst/>
            <a:ahLst/>
            <a:cxnLst/>
            <a:rect l="l" t="t" r="r" b="b"/>
            <a:pathLst>
              <a:path w="666750" h="76200">
                <a:moveTo>
                  <a:pt x="590550" y="0"/>
                </a:moveTo>
                <a:lnTo>
                  <a:pt x="590550" y="76200"/>
                </a:lnTo>
                <a:lnTo>
                  <a:pt x="660400" y="41275"/>
                </a:lnTo>
                <a:lnTo>
                  <a:pt x="603250" y="41275"/>
                </a:lnTo>
                <a:lnTo>
                  <a:pt x="603250" y="34925"/>
                </a:lnTo>
                <a:lnTo>
                  <a:pt x="660400" y="34925"/>
                </a:lnTo>
                <a:lnTo>
                  <a:pt x="590550" y="0"/>
                </a:lnTo>
                <a:close/>
              </a:path>
              <a:path w="666750" h="76200">
                <a:moveTo>
                  <a:pt x="590550" y="34925"/>
                </a:moveTo>
                <a:lnTo>
                  <a:pt x="0" y="34925"/>
                </a:lnTo>
                <a:lnTo>
                  <a:pt x="0" y="41275"/>
                </a:lnTo>
                <a:lnTo>
                  <a:pt x="590550" y="41275"/>
                </a:lnTo>
                <a:lnTo>
                  <a:pt x="590550" y="34925"/>
                </a:lnTo>
                <a:close/>
              </a:path>
              <a:path w="666750" h="76200">
                <a:moveTo>
                  <a:pt x="660400" y="34925"/>
                </a:moveTo>
                <a:lnTo>
                  <a:pt x="603250" y="34925"/>
                </a:lnTo>
                <a:lnTo>
                  <a:pt x="603250" y="41275"/>
                </a:lnTo>
                <a:lnTo>
                  <a:pt x="660400" y="41275"/>
                </a:lnTo>
                <a:lnTo>
                  <a:pt x="666750" y="38100"/>
                </a:lnTo>
                <a:lnTo>
                  <a:pt x="660400" y="34925"/>
                </a:lnTo>
                <a:close/>
              </a:path>
            </a:pathLst>
          </a:custGeom>
          <a:solidFill>
            <a:srgbClr val="7E7E7E"/>
          </a:solidFill>
        </p:spPr>
        <p:txBody>
          <a:bodyPr wrap="square" lIns="0" tIns="0" rIns="0" bIns="0" rtlCol="0"/>
          <a:lstStyle/>
          <a:p>
            <a:endParaRPr/>
          </a:p>
        </p:txBody>
      </p:sp>
      <p:sp>
        <p:nvSpPr>
          <p:cNvPr id="42" name="object 42"/>
          <p:cNvSpPr txBox="1"/>
          <p:nvPr/>
        </p:nvSpPr>
        <p:spPr>
          <a:xfrm>
            <a:off x="6507606" y="4371847"/>
            <a:ext cx="2364740" cy="193675"/>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5C5B5A"/>
                </a:solidFill>
                <a:latin typeface="Arial"/>
                <a:cs typeface="Arial"/>
              </a:rPr>
              <a:t>12%</a:t>
            </a:r>
            <a:r>
              <a:rPr sz="1100" b="1" spc="-35" dirty="0">
                <a:solidFill>
                  <a:srgbClr val="5C5B5A"/>
                </a:solidFill>
                <a:latin typeface="Arial"/>
                <a:cs typeface="Arial"/>
              </a:rPr>
              <a:t> </a:t>
            </a: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working</a:t>
            </a:r>
            <a:r>
              <a:rPr sz="1050" spc="-35" dirty="0">
                <a:solidFill>
                  <a:srgbClr val="5C5B5A"/>
                </a:solidFill>
                <a:latin typeface="Arial"/>
                <a:cs typeface="Arial"/>
              </a:rPr>
              <a:t> </a:t>
            </a:r>
            <a:r>
              <a:rPr sz="1050" dirty="0">
                <a:solidFill>
                  <a:srgbClr val="5C5B5A"/>
                </a:solidFill>
                <a:latin typeface="Arial"/>
                <a:cs typeface="Arial"/>
              </a:rPr>
              <a:t>in</a:t>
            </a:r>
            <a:r>
              <a:rPr sz="1050" spc="-25" dirty="0">
                <a:solidFill>
                  <a:srgbClr val="5C5B5A"/>
                </a:solidFill>
                <a:latin typeface="Arial"/>
                <a:cs typeface="Arial"/>
              </a:rPr>
              <a:t> </a:t>
            </a:r>
            <a:r>
              <a:rPr sz="1050" dirty="0">
                <a:solidFill>
                  <a:srgbClr val="5C5B5A"/>
                </a:solidFill>
                <a:latin typeface="Arial"/>
                <a:cs typeface="Arial"/>
              </a:rPr>
              <a:t>the</a:t>
            </a:r>
            <a:r>
              <a:rPr sz="1050" spc="-20" dirty="0">
                <a:solidFill>
                  <a:srgbClr val="5C5B5A"/>
                </a:solidFill>
                <a:latin typeface="Arial"/>
                <a:cs typeface="Arial"/>
              </a:rPr>
              <a:t> </a:t>
            </a:r>
            <a:r>
              <a:rPr sz="1050" dirty="0">
                <a:solidFill>
                  <a:srgbClr val="5C5B5A"/>
                </a:solidFill>
                <a:latin typeface="Arial"/>
                <a:cs typeface="Arial"/>
              </a:rPr>
              <a:t>public</a:t>
            </a:r>
            <a:r>
              <a:rPr sz="1050" spc="-40" dirty="0">
                <a:solidFill>
                  <a:srgbClr val="5C5B5A"/>
                </a:solidFill>
                <a:latin typeface="Arial"/>
                <a:cs typeface="Arial"/>
              </a:rPr>
              <a:t> </a:t>
            </a:r>
            <a:r>
              <a:rPr sz="1050" spc="-10" dirty="0">
                <a:solidFill>
                  <a:srgbClr val="5C5B5A"/>
                </a:solidFill>
                <a:latin typeface="Arial"/>
                <a:cs typeface="Arial"/>
              </a:rPr>
              <a:t>sector</a:t>
            </a:r>
            <a:endParaRPr sz="1050">
              <a:latin typeface="Arial"/>
              <a:cs typeface="Arial"/>
            </a:endParaRPr>
          </a:p>
        </p:txBody>
      </p:sp>
      <p:grpSp>
        <p:nvGrpSpPr>
          <p:cNvPr id="43" name="object 43"/>
          <p:cNvGrpSpPr/>
          <p:nvPr/>
        </p:nvGrpSpPr>
        <p:grpSpPr>
          <a:xfrm>
            <a:off x="7417816" y="5721273"/>
            <a:ext cx="387350" cy="208279"/>
            <a:chOff x="7417816" y="5721273"/>
            <a:chExt cx="387350" cy="208279"/>
          </a:xfrm>
        </p:grpSpPr>
        <p:pic>
          <p:nvPicPr>
            <p:cNvPr id="44" name="object 44"/>
            <p:cNvPicPr/>
            <p:nvPr/>
          </p:nvPicPr>
          <p:blipFill>
            <a:blip r:embed="rId4" cstate="print"/>
            <a:stretch>
              <a:fillRect/>
            </a:stretch>
          </p:blipFill>
          <p:spPr>
            <a:xfrm>
              <a:off x="7417816" y="5721273"/>
              <a:ext cx="172084" cy="193662"/>
            </a:xfrm>
            <a:prstGeom prst="rect">
              <a:avLst/>
            </a:prstGeom>
          </p:spPr>
        </p:pic>
        <p:pic>
          <p:nvPicPr>
            <p:cNvPr id="45" name="object 45"/>
            <p:cNvPicPr/>
            <p:nvPr/>
          </p:nvPicPr>
          <p:blipFill>
            <a:blip r:embed="rId5" cstate="print"/>
            <a:stretch>
              <a:fillRect/>
            </a:stretch>
          </p:blipFill>
          <p:spPr>
            <a:xfrm>
              <a:off x="7632573" y="5735345"/>
              <a:ext cx="172084" cy="193662"/>
            </a:xfrm>
            <a:prstGeom prst="rect">
              <a:avLst/>
            </a:prstGeom>
          </p:spPr>
        </p:pic>
      </p:grpSp>
      <p:sp>
        <p:nvSpPr>
          <p:cNvPr id="46" name="object 46"/>
          <p:cNvSpPr txBox="1"/>
          <p:nvPr/>
        </p:nvSpPr>
        <p:spPr>
          <a:xfrm>
            <a:off x="7868793" y="5691632"/>
            <a:ext cx="366204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0"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20" dirty="0">
                <a:solidFill>
                  <a:srgbClr val="5C5B5A"/>
                </a:solidFill>
                <a:latin typeface="Arial"/>
                <a:cs typeface="Arial"/>
              </a:rPr>
              <a:t> </a:t>
            </a:r>
            <a:r>
              <a:rPr sz="1150" dirty="0">
                <a:solidFill>
                  <a:srgbClr val="5C5B5A"/>
                </a:solidFill>
                <a:latin typeface="Arial"/>
                <a:cs typeface="Arial"/>
              </a:rPr>
              <a:t>all</a:t>
            </a:r>
            <a:r>
              <a:rPr sz="1150" spc="-35" dirty="0">
                <a:solidFill>
                  <a:srgbClr val="5C5B5A"/>
                </a:solidFill>
                <a:latin typeface="Arial"/>
                <a:cs typeface="Arial"/>
              </a:rPr>
              <a:t> </a:t>
            </a:r>
            <a:r>
              <a:rPr sz="1150" dirty="0">
                <a:solidFill>
                  <a:srgbClr val="5C5B5A"/>
                </a:solidFill>
                <a:latin typeface="Arial"/>
                <a:cs typeface="Arial"/>
              </a:rPr>
              <a:t>employed</a:t>
            </a:r>
            <a:r>
              <a:rPr sz="1150" spc="-40" dirty="0">
                <a:solidFill>
                  <a:srgbClr val="5C5B5A"/>
                </a:solidFill>
                <a:latin typeface="Arial"/>
                <a:cs typeface="Arial"/>
              </a:rPr>
              <a:t> </a:t>
            </a:r>
            <a:r>
              <a:rPr sz="1150" spc="-10" dirty="0">
                <a:solidFill>
                  <a:srgbClr val="5C5B5A"/>
                </a:solidFill>
                <a:latin typeface="Arial"/>
                <a:cs typeface="Arial"/>
              </a:rPr>
              <a:t>respondents</a:t>
            </a:r>
            <a:endParaRPr sz="1150">
              <a:latin typeface="Arial"/>
              <a:cs typeface="Arial"/>
            </a:endParaRPr>
          </a:p>
        </p:txBody>
      </p:sp>
      <p:sp>
        <p:nvSpPr>
          <p:cNvPr id="47" name="object 47"/>
          <p:cNvSpPr txBox="1"/>
          <p:nvPr/>
        </p:nvSpPr>
        <p:spPr>
          <a:xfrm>
            <a:off x="7207884" y="1935226"/>
            <a:ext cx="746760" cy="208279"/>
          </a:xfrm>
          <a:prstGeom prst="rect">
            <a:avLst/>
          </a:prstGeom>
        </p:spPr>
        <p:txBody>
          <a:bodyPr vert="horz" wrap="square" lIns="0" tIns="12700" rIns="0" bIns="0" rtlCol="0">
            <a:spAutoFit/>
          </a:bodyPr>
          <a:lstStyle/>
          <a:p>
            <a:pPr marL="38100">
              <a:lnSpc>
                <a:spcPct val="100000"/>
              </a:lnSpc>
              <a:spcBef>
                <a:spcPts val="100"/>
              </a:spcBef>
            </a:pPr>
            <a:r>
              <a:rPr sz="1200" dirty="0">
                <a:solidFill>
                  <a:srgbClr val="404040"/>
                </a:solidFill>
                <a:latin typeface="Calibri"/>
                <a:cs typeface="Calibri"/>
              </a:rPr>
              <a:t>22%</a:t>
            </a:r>
            <a:r>
              <a:rPr sz="1200" spc="110" dirty="0">
                <a:solidFill>
                  <a:srgbClr val="404040"/>
                </a:solidFill>
                <a:latin typeface="Calibri"/>
                <a:cs typeface="Calibri"/>
              </a:rPr>
              <a:t> </a:t>
            </a:r>
            <a:r>
              <a:rPr sz="1200" spc="-15" baseline="6944" dirty="0">
                <a:solidFill>
                  <a:srgbClr val="5C5B5A"/>
                </a:solidFill>
                <a:latin typeface="Arial"/>
                <a:cs typeface="Arial"/>
              </a:rPr>
              <a:t>(+/-</a:t>
            </a:r>
            <a:r>
              <a:rPr sz="1200" spc="-30" baseline="6944" dirty="0">
                <a:solidFill>
                  <a:srgbClr val="5C5B5A"/>
                </a:solidFill>
                <a:latin typeface="Arial"/>
                <a:cs typeface="Arial"/>
              </a:rPr>
              <a:t>0pp)</a:t>
            </a:r>
            <a:endParaRPr sz="1200" baseline="6944">
              <a:latin typeface="Arial"/>
              <a:cs typeface="Arial"/>
            </a:endParaRPr>
          </a:p>
        </p:txBody>
      </p:sp>
      <p:sp>
        <p:nvSpPr>
          <p:cNvPr id="48" name="object 48"/>
          <p:cNvSpPr txBox="1"/>
          <p:nvPr/>
        </p:nvSpPr>
        <p:spPr>
          <a:xfrm>
            <a:off x="9128252" y="2565654"/>
            <a:ext cx="295275"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5C5B5A"/>
                </a:solidFill>
                <a:latin typeface="Arial"/>
                <a:cs typeface="Arial"/>
              </a:rPr>
              <a:t>(-</a:t>
            </a:r>
            <a:r>
              <a:rPr sz="800" spc="-20" dirty="0">
                <a:solidFill>
                  <a:srgbClr val="5C5B5A"/>
                </a:solidFill>
                <a:latin typeface="Arial"/>
                <a:cs typeface="Arial"/>
              </a:rPr>
              <a:t>1pp)</a:t>
            </a:r>
            <a:endParaRPr sz="800">
              <a:latin typeface="Arial"/>
              <a:cs typeface="Arial"/>
            </a:endParaRPr>
          </a:p>
        </p:txBody>
      </p:sp>
      <p:sp>
        <p:nvSpPr>
          <p:cNvPr id="49" name="object 49"/>
          <p:cNvSpPr txBox="1"/>
          <p:nvPr/>
        </p:nvSpPr>
        <p:spPr>
          <a:xfrm>
            <a:off x="7361681" y="3161233"/>
            <a:ext cx="614045" cy="208915"/>
          </a:xfrm>
          <a:prstGeom prst="rect">
            <a:avLst/>
          </a:prstGeom>
        </p:spPr>
        <p:txBody>
          <a:bodyPr vert="horz" wrap="square" lIns="0" tIns="12700" rIns="0" bIns="0" rtlCol="0">
            <a:spAutoFit/>
          </a:bodyPr>
          <a:lstStyle/>
          <a:p>
            <a:pPr marL="12700">
              <a:lnSpc>
                <a:spcPct val="100000"/>
              </a:lnSpc>
              <a:spcBef>
                <a:spcPts val="100"/>
              </a:spcBef>
            </a:pPr>
            <a:r>
              <a:rPr sz="1800" spc="-15" baseline="2314" dirty="0">
                <a:solidFill>
                  <a:srgbClr val="404040"/>
                </a:solidFill>
                <a:latin typeface="Calibri"/>
                <a:cs typeface="Calibri"/>
              </a:rPr>
              <a:t>23%</a:t>
            </a:r>
            <a:r>
              <a:rPr sz="1800" spc="-75" baseline="2314" dirty="0">
                <a:solidFill>
                  <a:srgbClr val="404040"/>
                </a:solidFill>
                <a:latin typeface="Calibri"/>
                <a:cs typeface="Calibri"/>
              </a:rPr>
              <a:t> </a:t>
            </a:r>
            <a:r>
              <a:rPr sz="800" spc="-10" dirty="0">
                <a:solidFill>
                  <a:srgbClr val="5C5B5A"/>
                </a:solidFill>
                <a:latin typeface="Arial"/>
                <a:cs typeface="Arial"/>
              </a:rPr>
              <a:t>(+1pp)</a:t>
            </a:r>
            <a:endParaRPr sz="800">
              <a:latin typeface="Arial"/>
              <a:cs typeface="Arial"/>
            </a:endParaRPr>
          </a:p>
        </p:txBody>
      </p:sp>
      <p:sp>
        <p:nvSpPr>
          <p:cNvPr id="50" name="object 50"/>
          <p:cNvSpPr txBox="1"/>
          <p:nvPr/>
        </p:nvSpPr>
        <p:spPr>
          <a:xfrm>
            <a:off x="4899405" y="4992116"/>
            <a:ext cx="630555" cy="556895"/>
          </a:xfrm>
          <a:prstGeom prst="rect">
            <a:avLst/>
          </a:prstGeom>
        </p:spPr>
        <p:txBody>
          <a:bodyPr vert="horz" wrap="square" lIns="0" tIns="12700" rIns="0" bIns="0" rtlCol="0">
            <a:spAutoFit/>
          </a:bodyPr>
          <a:lstStyle/>
          <a:p>
            <a:pPr marL="38100">
              <a:lnSpc>
                <a:spcPts val="1295"/>
              </a:lnSpc>
              <a:spcBef>
                <a:spcPts val="100"/>
              </a:spcBef>
            </a:pPr>
            <a:r>
              <a:rPr sz="1200" dirty="0">
                <a:solidFill>
                  <a:srgbClr val="404040"/>
                </a:solidFill>
                <a:latin typeface="Calibri"/>
                <a:cs typeface="Calibri"/>
              </a:rPr>
              <a:t>4%</a:t>
            </a:r>
            <a:r>
              <a:rPr sz="1200" baseline="6944" dirty="0">
                <a:solidFill>
                  <a:srgbClr val="5C5B5A"/>
                </a:solidFill>
                <a:latin typeface="Arial"/>
                <a:cs typeface="Arial"/>
              </a:rPr>
              <a:t>(+/-</a:t>
            </a:r>
            <a:r>
              <a:rPr sz="1200" spc="-30" baseline="6944" dirty="0">
                <a:solidFill>
                  <a:srgbClr val="5C5B5A"/>
                </a:solidFill>
                <a:latin typeface="Arial"/>
                <a:cs typeface="Arial"/>
              </a:rPr>
              <a:t>0pp)</a:t>
            </a:r>
            <a:endParaRPr sz="1200" baseline="6944">
              <a:latin typeface="Arial"/>
              <a:cs typeface="Arial"/>
            </a:endParaRPr>
          </a:p>
          <a:p>
            <a:pPr marL="38100">
              <a:lnSpc>
                <a:spcPts val="1295"/>
              </a:lnSpc>
            </a:pPr>
            <a:r>
              <a:rPr sz="1800" baseline="-9259" dirty="0">
                <a:solidFill>
                  <a:srgbClr val="404040"/>
                </a:solidFill>
                <a:latin typeface="Calibri"/>
                <a:cs typeface="Calibri"/>
              </a:rPr>
              <a:t>4%</a:t>
            </a:r>
            <a:r>
              <a:rPr sz="800" dirty="0">
                <a:solidFill>
                  <a:srgbClr val="5C5B5A"/>
                </a:solidFill>
                <a:latin typeface="Arial"/>
                <a:cs typeface="Arial"/>
              </a:rPr>
              <a:t>(-</a:t>
            </a:r>
            <a:r>
              <a:rPr sz="800" spc="-20" dirty="0">
                <a:solidFill>
                  <a:srgbClr val="5C5B5A"/>
                </a:solidFill>
                <a:latin typeface="Arial"/>
                <a:cs typeface="Arial"/>
              </a:rPr>
              <a:t>1pp)</a:t>
            </a:r>
            <a:endParaRPr sz="800">
              <a:latin typeface="Arial"/>
              <a:cs typeface="Arial"/>
            </a:endParaRPr>
          </a:p>
          <a:p>
            <a:pPr marL="38100">
              <a:lnSpc>
                <a:spcPct val="100000"/>
              </a:lnSpc>
              <a:spcBef>
                <a:spcPts val="145"/>
              </a:spcBef>
            </a:pPr>
            <a:r>
              <a:rPr sz="1200" spc="-10" dirty="0">
                <a:solidFill>
                  <a:srgbClr val="404040"/>
                </a:solidFill>
                <a:latin typeface="Calibri"/>
                <a:cs typeface="Calibri"/>
              </a:rPr>
              <a:t>4%</a:t>
            </a:r>
            <a:r>
              <a:rPr sz="1200" spc="-15" baseline="6944" dirty="0">
                <a:solidFill>
                  <a:srgbClr val="5C5B5A"/>
                </a:solidFill>
                <a:latin typeface="Arial"/>
                <a:cs typeface="Arial"/>
              </a:rPr>
              <a:t>(+2pp)</a:t>
            </a:r>
            <a:endParaRPr sz="1200" baseline="6944">
              <a:latin typeface="Arial"/>
              <a:cs typeface="Arial"/>
            </a:endParaRPr>
          </a:p>
        </p:txBody>
      </p:sp>
      <p:sp>
        <p:nvSpPr>
          <p:cNvPr id="51" name="object 51"/>
          <p:cNvSpPr txBox="1"/>
          <p:nvPr/>
        </p:nvSpPr>
        <p:spPr>
          <a:xfrm>
            <a:off x="457708" y="5968085"/>
            <a:ext cx="10904855" cy="735965"/>
          </a:xfrm>
          <a:prstGeom prst="rect">
            <a:avLst/>
          </a:prstGeom>
        </p:spPr>
        <p:txBody>
          <a:bodyPr vert="horz" wrap="square" lIns="0" tIns="12700" rIns="0" bIns="0" rtlCol="0">
            <a:spAutoFit/>
          </a:bodyPr>
          <a:lstStyle/>
          <a:p>
            <a:pPr marR="2112010" algn="ctr">
              <a:lnSpc>
                <a:spcPct val="100000"/>
              </a:lnSpc>
              <a:spcBef>
                <a:spcPts val="100"/>
              </a:spcBef>
            </a:pPr>
            <a:r>
              <a:rPr sz="1800" baseline="6944" dirty="0">
                <a:solidFill>
                  <a:srgbClr val="404040"/>
                </a:solidFill>
                <a:latin typeface="Calibri"/>
                <a:cs typeface="Calibri"/>
              </a:rPr>
              <a:t>1%</a:t>
            </a:r>
            <a:r>
              <a:rPr sz="1800" spc="209" baseline="6944" dirty="0">
                <a:solidFill>
                  <a:srgbClr val="404040"/>
                </a:solidFill>
                <a:latin typeface="Calibri"/>
                <a:cs typeface="Calibri"/>
              </a:rPr>
              <a:t> </a:t>
            </a:r>
            <a:r>
              <a:rPr sz="800" spc="-10" dirty="0">
                <a:solidFill>
                  <a:srgbClr val="5C5B5A"/>
                </a:solidFill>
                <a:latin typeface="Arial"/>
                <a:cs typeface="Arial"/>
              </a:rPr>
              <a:t>(+/-</a:t>
            </a:r>
            <a:r>
              <a:rPr sz="800" spc="-20" dirty="0">
                <a:solidFill>
                  <a:srgbClr val="5C5B5A"/>
                </a:solidFill>
                <a:latin typeface="Arial"/>
                <a:cs typeface="Arial"/>
              </a:rPr>
              <a:t>0pp)</a:t>
            </a:r>
            <a:endParaRPr sz="800">
              <a:latin typeface="Arial"/>
              <a:cs typeface="Arial"/>
            </a:endParaRPr>
          </a:p>
          <a:p>
            <a:pPr>
              <a:lnSpc>
                <a:spcPct val="100000"/>
              </a:lnSpc>
              <a:spcBef>
                <a:spcPts val="830"/>
              </a:spcBef>
            </a:pPr>
            <a:endParaRPr sz="800">
              <a:latin typeface="Arial"/>
              <a:cs typeface="Arial"/>
            </a:endParaRPr>
          </a:p>
          <a:p>
            <a:pPr marL="25400">
              <a:lnSpc>
                <a:spcPct val="100000"/>
              </a:lnSpc>
            </a:pPr>
            <a:r>
              <a:rPr sz="1000" dirty="0">
                <a:solidFill>
                  <a:srgbClr val="7E7E7E"/>
                </a:solidFill>
                <a:latin typeface="Arial"/>
                <a:cs typeface="Arial"/>
              </a:rPr>
              <a:t>GW2_7.How</a:t>
            </a:r>
            <a:r>
              <a:rPr sz="1000" spc="-40" dirty="0">
                <a:solidFill>
                  <a:srgbClr val="7E7E7E"/>
                </a:solidFill>
                <a:latin typeface="Arial"/>
                <a:cs typeface="Arial"/>
              </a:rPr>
              <a:t> </a:t>
            </a:r>
            <a:r>
              <a:rPr sz="1000" dirty="0">
                <a:solidFill>
                  <a:srgbClr val="7E7E7E"/>
                </a:solidFill>
                <a:latin typeface="Arial"/>
                <a:cs typeface="Arial"/>
              </a:rPr>
              <a:t>many</a:t>
            </a:r>
            <a:r>
              <a:rPr sz="1000" spc="-40" dirty="0">
                <a:solidFill>
                  <a:srgbClr val="7E7E7E"/>
                </a:solidFill>
                <a:latin typeface="Arial"/>
                <a:cs typeface="Arial"/>
              </a:rPr>
              <a:t> </a:t>
            </a:r>
            <a:r>
              <a:rPr sz="1000" dirty="0">
                <a:solidFill>
                  <a:srgbClr val="7E7E7E"/>
                </a:solidFill>
                <a:latin typeface="Arial"/>
                <a:cs typeface="Arial"/>
              </a:rPr>
              <a:t>professional</a:t>
            </a:r>
            <a:r>
              <a:rPr sz="1000" spc="-40" dirty="0">
                <a:solidFill>
                  <a:srgbClr val="7E7E7E"/>
                </a:solidFill>
                <a:latin typeface="Arial"/>
                <a:cs typeface="Arial"/>
              </a:rPr>
              <a:t> </a:t>
            </a:r>
            <a:r>
              <a:rPr sz="1000" spc="-10" dirty="0">
                <a:solidFill>
                  <a:srgbClr val="7E7E7E"/>
                </a:solidFill>
                <a:latin typeface="Arial"/>
                <a:cs typeface="Arial"/>
              </a:rPr>
              <a:t>development</a:t>
            </a:r>
            <a:r>
              <a:rPr sz="1000" spc="-40"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training</a:t>
            </a:r>
            <a:r>
              <a:rPr sz="1000" spc="-15" dirty="0">
                <a:solidFill>
                  <a:srgbClr val="7E7E7E"/>
                </a:solidFill>
                <a:latin typeface="Arial"/>
                <a:cs typeface="Arial"/>
              </a:rPr>
              <a:t> </a:t>
            </a:r>
            <a:r>
              <a:rPr sz="1000" spc="-10" dirty="0">
                <a:solidFill>
                  <a:srgbClr val="7E7E7E"/>
                </a:solidFill>
                <a:latin typeface="Arial"/>
                <a:cs typeface="Arial"/>
              </a:rPr>
              <a:t>opportunities</a:t>
            </a:r>
            <a:r>
              <a:rPr sz="1000" spc="-15" dirty="0">
                <a:solidFill>
                  <a:srgbClr val="7E7E7E"/>
                </a:solidFill>
                <a:latin typeface="Arial"/>
                <a:cs typeface="Arial"/>
              </a:rPr>
              <a:t> </a:t>
            </a:r>
            <a:r>
              <a:rPr sz="1000" dirty="0">
                <a:solidFill>
                  <a:srgbClr val="7E7E7E"/>
                </a:solidFill>
                <a:latin typeface="Arial"/>
                <a:cs typeface="Arial"/>
              </a:rPr>
              <a:t>have</a:t>
            </a:r>
            <a:r>
              <a:rPr sz="1000" spc="-20" dirty="0">
                <a:solidFill>
                  <a:srgbClr val="7E7E7E"/>
                </a:solidFill>
                <a:latin typeface="Arial"/>
                <a:cs typeface="Arial"/>
              </a:rPr>
              <a:t> </a:t>
            </a:r>
            <a:r>
              <a:rPr sz="1000" dirty="0">
                <a:solidFill>
                  <a:srgbClr val="7E7E7E"/>
                </a:solidFill>
                <a:latin typeface="Arial"/>
                <a:cs typeface="Arial"/>
              </a:rPr>
              <a:t>been</a:t>
            </a:r>
            <a:r>
              <a:rPr sz="1000" spc="-35" dirty="0">
                <a:solidFill>
                  <a:srgbClr val="7E7E7E"/>
                </a:solidFill>
                <a:latin typeface="Arial"/>
                <a:cs typeface="Arial"/>
              </a:rPr>
              <a:t> </a:t>
            </a:r>
            <a:r>
              <a:rPr sz="1000" dirty="0">
                <a:solidFill>
                  <a:srgbClr val="7E7E7E"/>
                </a:solidFill>
                <a:latin typeface="Arial"/>
                <a:cs typeface="Arial"/>
              </a:rPr>
              <a:t>available to</a:t>
            </a:r>
            <a:r>
              <a:rPr sz="1000" spc="-25" dirty="0">
                <a:solidFill>
                  <a:srgbClr val="7E7E7E"/>
                </a:solidFill>
                <a:latin typeface="Arial"/>
                <a:cs typeface="Arial"/>
              </a:rPr>
              <a:t> </a:t>
            </a:r>
            <a:r>
              <a:rPr sz="1000" dirty="0">
                <a:solidFill>
                  <a:srgbClr val="7E7E7E"/>
                </a:solidFill>
                <a:latin typeface="Arial"/>
                <a:cs typeface="Arial"/>
              </a:rPr>
              <a:t>you in</a:t>
            </a:r>
            <a:r>
              <a:rPr sz="1000" spc="-10"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past</a:t>
            </a:r>
            <a:r>
              <a:rPr sz="1000" spc="-30" dirty="0">
                <a:solidFill>
                  <a:srgbClr val="7E7E7E"/>
                </a:solidFill>
                <a:latin typeface="Arial"/>
                <a:cs typeface="Arial"/>
              </a:rPr>
              <a:t> </a:t>
            </a:r>
            <a:r>
              <a:rPr sz="1000" dirty="0">
                <a:solidFill>
                  <a:srgbClr val="7E7E7E"/>
                </a:solidFill>
                <a:latin typeface="Arial"/>
                <a:cs typeface="Arial"/>
              </a:rPr>
              <a:t>12</a:t>
            </a:r>
            <a:r>
              <a:rPr sz="1000" spc="-20" dirty="0">
                <a:solidFill>
                  <a:srgbClr val="7E7E7E"/>
                </a:solidFill>
                <a:latin typeface="Arial"/>
                <a:cs typeface="Arial"/>
              </a:rPr>
              <a:t> </a:t>
            </a:r>
            <a:r>
              <a:rPr sz="1000" dirty="0">
                <a:solidFill>
                  <a:srgbClr val="7E7E7E"/>
                </a:solidFill>
                <a:latin typeface="Arial"/>
                <a:cs typeface="Arial"/>
              </a:rPr>
              <a:t>months?</a:t>
            </a:r>
            <a:r>
              <a:rPr sz="1000" spc="-40"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All online</a:t>
            </a:r>
            <a:r>
              <a:rPr sz="1000" spc="-25" dirty="0">
                <a:solidFill>
                  <a:srgbClr val="7E7E7E"/>
                </a:solidFill>
                <a:latin typeface="Arial"/>
                <a:cs typeface="Arial"/>
              </a:rPr>
              <a:t> </a:t>
            </a:r>
            <a:r>
              <a:rPr sz="1000" dirty="0">
                <a:solidFill>
                  <a:srgbClr val="7E7E7E"/>
                </a:solidFill>
                <a:latin typeface="Arial"/>
                <a:cs typeface="Arial"/>
              </a:rPr>
              <a:t>respondents</a:t>
            </a:r>
            <a:r>
              <a:rPr sz="1000" spc="-25" dirty="0">
                <a:solidFill>
                  <a:srgbClr val="7E7E7E"/>
                </a:solidFill>
                <a:latin typeface="Arial"/>
                <a:cs typeface="Arial"/>
              </a:rPr>
              <a:t> </a:t>
            </a:r>
            <a:r>
              <a:rPr sz="1000" dirty="0">
                <a:solidFill>
                  <a:srgbClr val="7E7E7E"/>
                </a:solidFill>
                <a:latin typeface="Arial"/>
                <a:cs typeface="Arial"/>
              </a:rPr>
              <a:t>who</a:t>
            </a:r>
            <a:r>
              <a:rPr sz="1000" spc="-15" dirty="0">
                <a:solidFill>
                  <a:srgbClr val="7E7E7E"/>
                </a:solidFill>
                <a:latin typeface="Arial"/>
                <a:cs typeface="Arial"/>
              </a:rPr>
              <a:t> </a:t>
            </a:r>
            <a:r>
              <a:rPr sz="1000" dirty="0">
                <a:solidFill>
                  <a:srgbClr val="7E7E7E"/>
                </a:solidFill>
                <a:latin typeface="Arial"/>
                <a:cs typeface="Arial"/>
              </a:rPr>
              <a:t>are</a:t>
            </a:r>
            <a:r>
              <a:rPr sz="1000" spc="-30" dirty="0">
                <a:solidFill>
                  <a:srgbClr val="7E7E7E"/>
                </a:solidFill>
                <a:latin typeface="Arial"/>
                <a:cs typeface="Arial"/>
              </a:rPr>
              <a:t> </a:t>
            </a:r>
            <a:r>
              <a:rPr sz="1000" dirty="0">
                <a:solidFill>
                  <a:srgbClr val="7E7E7E"/>
                </a:solidFill>
                <a:latin typeface="Arial"/>
                <a:cs typeface="Arial"/>
              </a:rPr>
              <a:t>employed S15</a:t>
            </a:r>
            <a:r>
              <a:rPr sz="1000" spc="-35" dirty="0">
                <a:solidFill>
                  <a:srgbClr val="7E7E7E"/>
                </a:solidFill>
                <a:latin typeface="Arial"/>
                <a:cs typeface="Arial"/>
              </a:rPr>
              <a:t> </a:t>
            </a:r>
            <a:r>
              <a:rPr sz="1000" dirty="0">
                <a:solidFill>
                  <a:srgbClr val="7E7E7E"/>
                </a:solidFill>
                <a:latin typeface="Arial"/>
                <a:cs typeface="Arial"/>
              </a:rPr>
              <a:t>(751),</a:t>
            </a:r>
            <a:r>
              <a:rPr sz="1000" spc="-1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(774).</a:t>
            </a:r>
            <a:r>
              <a:rPr sz="1000" spc="-30" dirty="0">
                <a:solidFill>
                  <a:srgbClr val="7E7E7E"/>
                </a:solidFill>
                <a:latin typeface="Arial"/>
                <a:cs typeface="Arial"/>
              </a:rPr>
              <a:t> </a:t>
            </a:r>
            <a:r>
              <a:rPr sz="1000" spc="-25" dirty="0">
                <a:solidFill>
                  <a:srgbClr val="7E7E7E"/>
                </a:solidFill>
                <a:latin typeface="Arial"/>
                <a:cs typeface="Arial"/>
              </a:rPr>
              <a:t>All</a:t>
            </a:r>
            <a:endParaRPr sz="1000">
              <a:latin typeface="Arial"/>
              <a:cs typeface="Arial"/>
            </a:endParaRPr>
          </a:p>
          <a:p>
            <a:pPr marL="25400">
              <a:lnSpc>
                <a:spcPct val="100000"/>
              </a:lnSpc>
            </a:pP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full</a:t>
            </a:r>
            <a:r>
              <a:rPr sz="1000" spc="-15" dirty="0">
                <a:solidFill>
                  <a:srgbClr val="7E7E7E"/>
                </a:solidFill>
                <a:latin typeface="Arial"/>
                <a:cs typeface="Arial"/>
              </a:rPr>
              <a:t> </a:t>
            </a:r>
            <a:r>
              <a:rPr sz="1000" dirty="0">
                <a:solidFill>
                  <a:srgbClr val="7E7E7E"/>
                </a:solidFill>
                <a:latin typeface="Arial"/>
                <a:cs typeface="Arial"/>
              </a:rPr>
              <a:t>time</a:t>
            </a:r>
            <a:r>
              <a:rPr sz="1000" spc="-30" dirty="0">
                <a:solidFill>
                  <a:srgbClr val="7E7E7E"/>
                </a:solidFill>
                <a:latin typeface="Arial"/>
                <a:cs typeface="Arial"/>
              </a:rPr>
              <a:t> </a:t>
            </a:r>
            <a:r>
              <a:rPr sz="1000" dirty="0">
                <a:solidFill>
                  <a:srgbClr val="7E7E7E"/>
                </a:solidFill>
                <a:latin typeface="Arial"/>
                <a:cs typeface="Arial"/>
              </a:rPr>
              <a:t>permanent</a:t>
            </a:r>
            <a:r>
              <a:rPr sz="1000" spc="-45" dirty="0">
                <a:solidFill>
                  <a:srgbClr val="7E7E7E"/>
                </a:solidFill>
                <a:latin typeface="Arial"/>
                <a:cs typeface="Arial"/>
              </a:rPr>
              <a:t> </a:t>
            </a:r>
            <a:r>
              <a:rPr sz="1000" spc="-10" dirty="0">
                <a:solidFill>
                  <a:srgbClr val="7E7E7E"/>
                </a:solidFill>
                <a:latin typeface="Arial"/>
                <a:cs typeface="Arial"/>
              </a:rPr>
              <a:t>employment</a:t>
            </a:r>
            <a:r>
              <a:rPr sz="1000" spc="-20" dirty="0">
                <a:solidFill>
                  <a:srgbClr val="7E7E7E"/>
                </a:solidFill>
                <a:latin typeface="Arial"/>
                <a:cs typeface="Arial"/>
              </a:rPr>
              <a:t> </a:t>
            </a:r>
            <a:r>
              <a:rPr sz="1000" dirty="0">
                <a:solidFill>
                  <a:srgbClr val="7E7E7E"/>
                </a:solidFill>
                <a:latin typeface="Arial"/>
                <a:cs typeface="Arial"/>
              </a:rPr>
              <a:t>S15</a:t>
            </a:r>
            <a:r>
              <a:rPr sz="1000" spc="-30" dirty="0">
                <a:solidFill>
                  <a:srgbClr val="7E7E7E"/>
                </a:solidFill>
                <a:latin typeface="Arial"/>
                <a:cs typeface="Arial"/>
              </a:rPr>
              <a:t> </a:t>
            </a:r>
            <a:r>
              <a:rPr sz="1000" dirty="0">
                <a:solidFill>
                  <a:srgbClr val="7E7E7E"/>
                </a:solidFill>
                <a:latin typeface="Arial"/>
                <a:cs typeface="Arial"/>
              </a:rPr>
              <a:t>(549),</a:t>
            </a:r>
            <a:r>
              <a:rPr sz="1000" spc="-20" dirty="0">
                <a:solidFill>
                  <a:srgbClr val="7E7E7E"/>
                </a:solidFill>
                <a:latin typeface="Arial"/>
                <a:cs typeface="Arial"/>
              </a:rPr>
              <a:t> </a:t>
            </a:r>
            <a:r>
              <a:rPr sz="1000" dirty="0">
                <a:solidFill>
                  <a:srgbClr val="7E7E7E"/>
                </a:solidFill>
                <a:latin typeface="Arial"/>
                <a:cs typeface="Arial"/>
              </a:rPr>
              <a:t>S16</a:t>
            </a:r>
            <a:r>
              <a:rPr sz="1000" spc="-15" dirty="0">
                <a:solidFill>
                  <a:srgbClr val="7E7E7E"/>
                </a:solidFill>
                <a:latin typeface="Arial"/>
                <a:cs typeface="Arial"/>
              </a:rPr>
              <a:t> </a:t>
            </a:r>
            <a:r>
              <a:rPr sz="1000" dirty="0">
                <a:solidFill>
                  <a:srgbClr val="7E7E7E"/>
                </a:solidFill>
                <a:latin typeface="Arial"/>
                <a:cs typeface="Arial"/>
              </a:rPr>
              <a:t>(552).</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in</a:t>
            </a:r>
            <a:r>
              <a:rPr sz="1000" spc="-10" dirty="0">
                <a:solidFill>
                  <a:srgbClr val="7E7E7E"/>
                </a:solidFill>
                <a:latin typeface="Arial"/>
                <a:cs typeface="Arial"/>
              </a:rPr>
              <a:t> </a:t>
            </a:r>
            <a:r>
              <a:rPr sz="1000" dirty="0">
                <a:solidFill>
                  <a:srgbClr val="7E7E7E"/>
                </a:solidFill>
                <a:latin typeface="Arial"/>
                <a:cs typeface="Arial"/>
              </a:rPr>
              <a:t>part</a:t>
            </a:r>
            <a:r>
              <a:rPr sz="1000" spc="-30" dirty="0">
                <a:solidFill>
                  <a:srgbClr val="7E7E7E"/>
                </a:solidFill>
                <a:latin typeface="Arial"/>
                <a:cs typeface="Arial"/>
              </a:rPr>
              <a:t> </a:t>
            </a:r>
            <a:r>
              <a:rPr sz="1000" dirty="0">
                <a:solidFill>
                  <a:srgbClr val="7E7E7E"/>
                </a:solidFill>
                <a:latin typeface="Arial"/>
                <a:cs typeface="Arial"/>
              </a:rPr>
              <a:t>time</a:t>
            </a:r>
            <a:r>
              <a:rPr sz="1000" spc="-35" dirty="0">
                <a:solidFill>
                  <a:srgbClr val="7E7E7E"/>
                </a:solidFill>
                <a:latin typeface="Arial"/>
                <a:cs typeface="Arial"/>
              </a:rPr>
              <a:t> </a:t>
            </a:r>
            <a:r>
              <a:rPr sz="1000" dirty="0">
                <a:solidFill>
                  <a:srgbClr val="7E7E7E"/>
                </a:solidFill>
                <a:latin typeface="Arial"/>
                <a:cs typeface="Arial"/>
              </a:rPr>
              <a:t>permanent</a:t>
            </a:r>
            <a:r>
              <a:rPr sz="1000" spc="-40" dirty="0">
                <a:solidFill>
                  <a:srgbClr val="7E7E7E"/>
                </a:solidFill>
                <a:latin typeface="Arial"/>
                <a:cs typeface="Arial"/>
              </a:rPr>
              <a:t> </a:t>
            </a:r>
            <a:r>
              <a:rPr sz="1000" spc="-10" dirty="0">
                <a:solidFill>
                  <a:srgbClr val="7E7E7E"/>
                </a:solidFill>
                <a:latin typeface="Arial"/>
                <a:cs typeface="Arial"/>
              </a:rPr>
              <a:t>employment</a:t>
            </a:r>
            <a:r>
              <a:rPr sz="1000" spc="-2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(166),</a:t>
            </a:r>
            <a:r>
              <a:rPr sz="1000" spc="-3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spc="-10" dirty="0">
                <a:solidFill>
                  <a:srgbClr val="7E7E7E"/>
                </a:solidFill>
                <a:latin typeface="Arial"/>
                <a:cs typeface="Arial"/>
              </a:rPr>
              <a:t>(181).</a:t>
            </a:r>
            <a:endParaRPr sz="1000">
              <a:latin typeface="Arial"/>
              <a:cs typeface="Arial"/>
            </a:endParaRPr>
          </a:p>
        </p:txBody>
      </p:sp>
      <p:sp>
        <p:nvSpPr>
          <p:cNvPr id="52" name="object 52"/>
          <p:cNvSpPr txBox="1"/>
          <p:nvPr/>
        </p:nvSpPr>
        <p:spPr>
          <a:xfrm>
            <a:off x="7856346" y="5247513"/>
            <a:ext cx="3427729" cy="20129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Figures</a:t>
            </a:r>
            <a:r>
              <a:rPr sz="1100" spc="-30"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brackets</a:t>
            </a:r>
            <a:r>
              <a:rPr sz="1100" spc="-40" dirty="0">
                <a:solidFill>
                  <a:srgbClr val="5C5B5A"/>
                </a:solidFill>
                <a:latin typeface="Arial"/>
                <a:cs typeface="Arial"/>
              </a:rPr>
              <a:t> </a:t>
            </a:r>
            <a:r>
              <a:rPr sz="1150" dirty="0">
                <a:solidFill>
                  <a:srgbClr val="5C5B5A"/>
                </a:solidFill>
                <a:latin typeface="Arial"/>
                <a:cs typeface="Arial"/>
              </a:rPr>
              <a:t>show</a:t>
            </a:r>
            <a:r>
              <a:rPr sz="1150" spc="-40" dirty="0">
                <a:solidFill>
                  <a:srgbClr val="5C5B5A"/>
                </a:solidFill>
                <a:latin typeface="Arial"/>
                <a:cs typeface="Arial"/>
              </a:rPr>
              <a:t> </a:t>
            </a:r>
            <a:r>
              <a:rPr sz="1100" dirty="0">
                <a:solidFill>
                  <a:srgbClr val="5C5B5A"/>
                </a:solidFill>
                <a:latin typeface="Arial"/>
                <a:cs typeface="Arial"/>
              </a:rPr>
              <a:t>change</a:t>
            </a:r>
            <a:r>
              <a:rPr sz="1100" spc="-30" dirty="0">
                <a:solidFill>
                  <a:srgbClr val="5C5B5A"/>
                </a:solidFill>
                <a:latin typeface="Arial"/>
                <a:cs typeface="Arial"/>
              </a:rPr>
              <a:t> </a:t>
            </a:r>
            <a:r>
              <a:rPr sz="1100" dirty="0">
                <a:solidFill>
                  <a:srgbClr val="5C5B5A"/>
                </a:solidFill>
                <a:latin typeface="Arial"/>
                <a:cs typeface="Arial"/>
              </a:rPr>
              <a:t>since</a:t>
            </a:r>
            <a:r>
              <a:rPr sz="1100" spc="-10" dirty="0">
                <a:solidFill>
                  <a:srgbClr val="5C5B5A"/>
                </a:solidFill>
                <a:latin typeface="Arial"/>
                <a:cs typeface="Arial"/>
              </a:rPr>
              <a:t> </a:t>
            </a:r>
            <a:r>
              <a:rPr sz="1100" dirty="0">
                <a:solidFill>
                  <a:srgbClr val="5C5B5A"/>
                </a:solidFill>
                <a:latin typeface="Arial"/>
                <a:cs typeface="Arial"/>
              </a:rPr>
              <a:t>Oct</a:t>
            </a:r>
            <a:r>
              <a:rPr sz="1100" spc="-45" dirty="0">
                <a:solidFill>
                  <a:srgbClr val="5C5B5A"/>
                </a:solidFill>
                <a:latin typeface="Arial"/>
                <a:cs typeface="Arial"/>
              </a:rPr>
              <a:t> </a:t>
            </a:r>
            <a:r>
              <a:rPr sz="1100" dirty="0">
                <a:solidFill>
                  <a:srgbClr val="5C5B5A"/>
                </a:solidFill>
                <a:latin typeface="Arial"/>
                <a:cs typeface="Arial"/>
              </a:rPr>
              <a:t>2024</a:t>
            </a:r>
            <a:r>
              <a:rPr sz="1100" spc="-25" dirty="0">
                <a:solidFill>
                  <a:srgbClr val="5C5B5A"/>
                </a:solidFill>
                <a:latin typeface="Arial"/>
                <a:cs typeface="Arial"/>
              </a:rPr>
              <a:t> </a:t>
            </a:r>
            <a:r>
              <a:rPr sz="1100" spc="-10" dirty="0">
                <a:solidFill>
                  <a:srgbClr val="5C5B5A"/>
                </a:solidFill>
                <a:latin typeface="Arial"/>
                <a:cs typeface="Arial"/>
              </a:rPr>
              <a:t>(S15)</a:t>
            </a:r>
            <a:endParaRPr sz="11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308" y="125348"/>
            <a:ext cx="11087100" cy="84836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74%</a:t>
            </a:r>
            <a:r>
              <a:rPr spc="-15" dirty="0">
                <a:solidFill>
                  <a:srgbClr val="5C5B5A"/>
                </a:solidFill>
              </a:rPr>
              <a:t> </a:t>
            </a:r>
            <a:r>
              <a:rPr dirty="0">
                <a:solidFill>
                  <a:srgbClr val="5C5B5A"/>
                </a:solidFill>
              </a:rPr>
              <a:t>agree</a:t>
            </a:r>
            <a:r>
              <a:rPr spc="-15" dirty="0">
                <a:solidFill>
                  <a:srgbClr val="5C5B5A"/>
                </a:solidFill>
              </a:rPr>
              <a:t> </a:t>
            </a:r>
            <a:r>
              <a:rPr dirty="0">
                <a:solidFill>
                  <a:srgbClr val="5C5B5A"/>
                </a:solidFill>
              </a:rPr>
              <a:t>that</a:t>
            </a:r>
            <a:r>
              <a:rPr spc="-20" dirty="0">
                <a:solidFill>
                  <a:srgbClr val="5C5B5A"/>
                </a:solidFill>
              </a:rPr>
              <a:t> </a:t>
            </a:r>
            <a:r>
              <a:rPr dirty="0">
                <a:solidFill>
                  <a:srgbClr val="5C5B5A"/>
                </a:solidFill>
              </a:rPr>
              <a:t>their</a:t>
            </a:r>
            <a:r>
              <a:rPr spc="-25" dirty="0">
                <a:solidFill>
                  <a:srgbClr val="5C5B5A"/>
                </a:solidFill>
              </a:rPr>
              <a:t> </a:t>
            </a:r>
            <a:r>
              <a:rPr dirty="0">
                <a:solidFill>
                  <a:srgbClr val="5C5B5A"/>
                </a:solidFill>
              </a:rPr>
              <a:t>job</a:t>
            </a:r>
            <a:r>
              <a:rPr spc="-35" dirty="0">
                <a:solidFill>
                  <a:srgbClr val="5C5B5A"/>
                </a:solidFill>
              </a:rPr>
              <a:t> </a:t>
            </a:r>
            <a:r>
              <a:rPr dirty="0">
                <a:solidFill>
                  <a:srgbClr val="5C5B5A"/>
                </a:solidFill>
              </a:rPr>
              <a:t>makes</a:t>
            </a:r>
            <a:r>
              <a:rPr spc="15" dirty="0">
                <a:solidFill>
                  <a:srgbClr val="5C5B5A"/>
                </a:solidFill>
              </a:rPr>
              <a:t> </a:t>
            </a:r>
            <a:r>
              <a:rPr dirty="0"/>
              <a:t>good</a:t>
            </a:r>
            <a:r>
              <a:rPr spc="-35" dirty="0"/>
              <a:t> </a:t>
            </a:r>
            <a:r>
              <a:rPr dirty="0"/>
              <a:t>use</a:t>
            </a:r>
            <a:r>
              <a:rPr spc="-25" dirty="0"/>
              <a:t> </a:t>
            </a:r>
            <a:r>
              <a:rPr dirty="0"/>
              <a:t>of</a:t>
            </a:r>
            <a:r>
              <a:rPr spc="-30" dirty="0"/>
              <a:t> </a:t>
            </a:r>
            <a:r>
              <a:rPr dirty="0"/>
              <a:t>their</a:t>
            </a:r>
            <a:r>
              <a:rPr spc="-15" dirty="0"/>
              <a:t> </a:t>
            </a:r>
            <a:r>
              <a:rPr dirty="0"/>
              <a:t>skills</a:t>
            </a:r>
            <a:r>
              <a:rPr spc="-20" dirty="0"/>
              <a:t> </a:t>
            </a:r>
            <a:r>
              <a:rPr dirty="0"/>
              <a:t>and</a:t>
            </a:r>
            <a:r>
              <a:rPr spc="-20" dirty="0"/>
              <a:t> </a:t>
            </a:r>
            <a:r>
              <a:rPr dirty="0"/>
              <a:t>abilities,</a:t>
            </a:r>
            <a:r>
              <a:rPr spc="-10" dirty="0"/>
              <a:t> </a:t>
            </a:r>
            <a:r>
              <a:rPr dirty="0">
                <a:solidFill>
                  <a:srgbClr val="5C5B5A"/>
                </a:solidFill>
              </a:rPr>
              <a:t>with</a:t>
            </a:r>
            <a:r>
              <a:rPr spc="-55" dirty="0">
                <a:solidFill>
                  <a:srgbClr val="5C5B5A"/>
                </a:solidFill>
              </a:rPr>
              <a:t> </a:t>
            </a:r>
            <a:r>
              <a:rPr dirty="0">
                <a:solidFill>
                  <a:srgbClr val="5C5B5A"/>
                </a:solidFill>
              </a:rPr>
              <a:t>a</a:t>
            </a:r>
            <a:r>
              <a:rPr spc="-15" dirty="0">
                <a:solidFill>
                  <a:srgbClr val="5C5B5A"/>
                </a:solidFill>
              </a:rPr>
              <a:t> </a:t>
            </a:r>
            <a:r>
              <a:rPr dirty="0">
                <a:solidFill>
                  <a:srgbClr val="5C5B5A"/>
                </a:solidFill>
              </a:rPr>
              <a:t>smaller</a:t>
            </a:r>
            <a:r>
              <a:rPr spc="-15" dirty="0">
                <a:solidFill>
                  <a:srgbClr val="5C5B5A"/>
                </a:solidFill>
              </a:rPr>
              <a:t> </a:t>
            </a:r>
            <a:r>
              <a:rPr spc="-10" dirty="0">
                <a:solidFill>
                  <a:srgbClr val="5C5B5A"/>
                </a:solidFill>
              </a:rPr>
              <a:t>proportion </a:t>
            </a:r>
            <a:r>
              <a:rPr dirty="0">
                <a:solidFill>
                  <a:srgbClr val="5C5B5A"/>
                </a:solidFill>
              </a:rPr>
              <a:t>disagreeing</a:t>
            </a:r>
            <a:r>
              <a:rPr spc="-25" dirty="0">
                <a:solidFill>
                  <a:srgbClr val="5C5B5A"/>
                </a:solidFill>
              </a:rPr>
              <a:t> </a:t>
            </a:r>
            <a:r>
              <a:rPr dirty="0">
                <a:solidFill>
                  <a:srgbClr val="5C5B5A"/>
                </a:solidFill>
              </a:rPr>
              <a:t>this</a:t>
            </a:r>
            <a:r>
              <a:rPr spc="-30" dirty="0">
                <a:solidFill>
                  <a:srgbClr val="5C5B5A"/>
                </a:solidFill>
              </a:rPr>
              <a:t> </a:t>
            </a:r>
            <a:r>
              <a:rPr dirty="0">
                <a:solidFill>
                  <a:srgbClr val="5C5B5A"/>
                </a:solidFill>
              </a:rPr>
              <a:t>wave</a:t>
            </a:r>
            <a:r>
              <a:rPr spc="-20" dirty="0">
                <a:solidFill>
                  <a:srgbClr val="5C5B5A"/>
                </a:solidFill>
              </a:rPr>
              <a:t> </a:t>
            </a:r>
            <a:r>
              <a:rPr dirty="0">
                <a:solidFill>
                  <a:srgbClr val="5C5B5A"/>
                </a:solidFill>
              </a:rPr>
              <a:t>compared</a:t>
            </a:r>
            <a:r>
              <a:rPr spc="-15" dirty="0">
                <a:solidFill>
                  <a:srgbClr val="5C5B5A"/>
                </a:solidFill>
              </a:rPr>
              <a:t> </a:t>
            </a:r>
            <a:r>
              <a:rPr dirty="0">
                <a:solidFill>
                  <a:srgbClr val="5C5B5A"/>
                </a:solidFill>
              </a:rPr>
              <a:t>to</a:t>
            </a:r>
            <a:r>
              <a:rPr spc="-20" dirty="0">
                <a:solidFill>
                  <a:srgbClr val="5C5B5A"/>
                </a:solidFill>
              </a:rPr>
              <a:t> </a:t>
            </a:r>
            <a:r>
              <a:rPr dirty="0">
                <a:solidFill>
                  <a:srgbClr val="5C5B5A"/>
                </a:solidFill>
              </a:rPr>
              <a:t>October</a:t>
            </a:r>
            <a:r>
              <a:rPr spc="-40" dirty="0">
                <a:solidFill>
                  <a:srgbClr val="5C5B5A"/>
                </a:solidFill>
              </a:rPr>
              <a:t> </a:t>
            </a:r>
            <a:r>
              <a:rPr dirty="0">
                <a:solidFill>
                  <a:srgbClr val="5C5B5A"/>
                </a:solidFill>
              </a:rPr>
              <a:t>2024</a:t>
            </a:r>
            <a:r>
              <a:rPr spc="-15" dirty="0">
                <a:solidFill>
                  <a:srgbClr val="5C5B5A"/>
                </a:solidFill>
              </a:rPr>
              <a:t> </a:t>
            </a:r>
            <a:r>
              <a:rPr dirty="0">
                <a:solidFill>
                  <a:srgbClr val="5C5B5A"/>
                </a:solidFill>
              </a:rPr>
              <a:t>(9%</a:t>
            </a:r>
            <a:r>
              <a:rPr spc="-20" dirty="0">
                <a:solidFill>
                  <a:srgbClr val="5C5B5A"/>
                </a:solidFill>
              </a:rPr>
              <a:t> </a:t>
            </a:r>
            <a:r>
              <a:rPr dirty="0">
                <a:solidFill>
                  <a:srgbClr val="5C5B5A"/>
                </a:solidFill>
              </a:rPr>
              <a:t>cf.</a:t>
            </a:r>
            <a:r>
              <a:rPr spc="-30" dirty="0">
                <a:solidFill>
                  <a:srgbClr val="5C5B5A"/>
                </a:solidFill>
              </a:rPr>
              <a:t> </a:t>
            </a:r>
            <a:r>
              <a:rPr dirty="0">
                <a:solidFill>
                  <a:srgbClr val="5C5B5A"/>
                </a:solidFill>
              </a:rPr>
              <a:t>13%).</a:t>
            </a:r>
            <a:r>
              <a:rPr spc="5" dirty="0">
                <a:solidFill>
                  <a:srgbClr val="5C5B5A"/>
                </a:solidFill>
              </a:rPr>
              <a:t> </a:t>
            </a:r>
            <a:r>
              <a:rPr dirty="0">
                <a:solidFill>
                  <a:srgbClr val="5C5B5A"/>
                </a:solidFill>
              </a:rPr>
              <a:t>84%</a:t>
            </a:r>
            <a:r>
              <a:rPr spc="-25" dirty="0">
                <a:solidFill>
                  <a:srgbClr val="5C5B5A"/>
                </a:solidFill>
              </a:rPr>
              <a:t> </a:t>
            </a:r>
            <a:r>
              <a:rPr dirty="0">
                <a:solidFill>
                  <a:srgbClr val="5C5B5A"/>
                </a:solidFill>
              </a:rPr>
              <a:t>say</a:t>
            </a:r>
            <a:r>
              <a:rPr spc="-20" dirty="0">
                <a:solidFill>
                  <a:srgbClr val="5C5B5A"/>
                </a:solidFill>
              </a:rPr>
              <a:t> </a:t>
            </a:r>
            <a:r>
              <a:rPr dirty="0">
                <a:solidFill>
                  <a:srgbClr val="5C5B5A"/>
                </a:solidFill>
              </a:rPr>
              <a:t>they</a:t>
            </a:r>
            <a:r>
              <a:rPr spc="-25" dirty="0">
                <a:solidFill>
                  <a:srgbClr val="5C5B5A"/>
                </a:solidFill>
              </a:rPr>
              <a:t> </a:t>
            </a:r>
            <a:r>
              <a:rPr dirty="0">
                <a:solidFill>
                  <a:srgbClr val="5C5B5A"/>
                </a:solidFill>
              </a:rPr>
              <a:t>are</a:t>
            </a:r>
            <a:r>
              <a:rPr spc="15" dirty="0">
                <a:solidFill>
                  <a:srgbClr val="5C5B5A"/>
                </a:solidFill>
              </a:rPr>
              <a:t> </a:t>
            </a:r>
            <a:r>
              <a:rPr dirty="0"/>
              <a:t>required</a:t>
            </a:r>
            <a:r>
              <a:rPr spc="-20" dirty="0"/>
              <a:t> </a:t>
            </a:r>
            <a:r>
              <a:rPr dirty="0"/>
              <a:t>to</a:t>
            </a:r>
            <a:r>
              <a:rPr spc="-20" dirty="0"/>
              <a:t> </a:t>
            </a:r>
            <a:r>
              <a:rPr dirty="0"/>
              <a:t>learn</a:t>
            </a:r>
            <a:r>
              <a:rPr spc="-25" dirty="0"/>
              <a:t> new </a:t>
            </a:r>
            <a:r>
              <a:rPr dirty="0"/>
              <a:t>things</a:t>
            </a:r>
            <a:r>
              <a:rPr spc="-45" dirty="0"/>
              <a:t> </a:t>
            </a:r>
            <a:r>
              <a:rPr dirty="0"/>
              <a:t>for</a:t>
            </a:r>
            <a:r>
              <a:rPr spc="-40" dirty="0"/>
              <a:t> </a:t>
            </a:r>
            <a:r>
              <a:rPr dirty="0"/>
              <a:t>their</a:t>
            </a:r>
            <a:r>
              <a:rPr spc="-30" dirty="0"/>
              <a:t> </a:t>
            </a:r>
            <a:r>
              <a:rPr dirty="0"/>
              <a:t>job</a:t>
            </a:r>
            <a:r>
              <a:rPr spc="-25" dirty="0"/>
              <a:t> </a:t>
            </a:r>
            <a:r>
              <a:rPr dirty="0">
                <a:solidFill>
                  <a:srgbClr val="5C5B5A"/>
                </a:solidFill>
              </a:rPr>
              <a:t>at</a:t>
            </a:r>
            <a:r>
              <a:rPr spc="-30" dirty="0">
                <a:solidFill>
                  <a:srgbClr val="5C5B5A"/>
                </a:solidFill>
              </a:rPr>
              <a:t> </a:t>
            </a:r>
            <a:r>
              <a:rPr dirty="0">
                <a:solidFill>
                  <a:srgbClr val="5C5B5A"/>
                </a:solidFill>
              </a:rPr>
              <a:t>least</a:t>
            </a:r>
            <a:r>
              <a:rPr spc="-25" dirty="0">
                <a:solidFill>
                  <a:srgbClr val="5C5B5A"/>
                </a:solidFill>
              </a:rPr>
              <a:t> </a:t>
            </a:r>
            <a:r>
              <a:rPr dirty="0">
                <a:solidFill>
                  <a:srgbClr val="5C5B5A"/>
                </a:solidFill>
              </a:rPr>
              <a:t>sometimes.</a:t>
            </a:r>
            <a:r>
              <a:rPr spc="-20" dirty="0">
                <a:solidFill>
                  <a:srgbClr val="5C5B5A"/>
                </a:solidFill>
              </a:rPr>
              <a:t> </a:t>
            </a:r>
            <a:r>
              <a:rPr dirty="0">
                <a:solidFill>
                  <a:srgbClr val="5C5B5A"/>
                </a:solidFill>
              </a:rPr>
              <a:t>Both</a:t>
            </a:r>
            <a:r>
              <a:rPr spc="-35" dirty="0">
                <a:solidFill>
                  <a:srgbClr val="5C5B5A"/>
                </a:solidFill>
              </a:rPr>
              <a:t> </a:t>
            </a:r>
            <a:r>
              <a:rPr dirty="0">
                <a:solidFill>
                  <a:srgbClr val="5C5B5A"/>
                </a:solidFill>
              </a:rPr>
              <a:t>these</a:t>
            </a:r>
            <a:r>
              <a:rPr spc="-40" dirty="0">
                <a:solidFill>
                  <a:srgbClr val="5C5B5A"/>
                </a:solidFill>
              </a:rPr>
              <a:t> </a:t>
            </a:r>
            <a:r>
              <a:rPr dirty="0">
                <a:solidFill>
                  <a:srgbClr val="5C5B5A"/>
                </a:solidFill>
              </a:rPr>
              <a:t>figures</a:t>
            </a:r>
            <a:r>
              <a:rPr spc="-30" dirty="0">
                <a:solidFill>
                  <a:srgbClr val="5C5B5A"/>
                </a:solidFill>
              </a:rPr>
              <a:t> </a:t>
            </a:r>
            <a:r>
              <a:rPr dirty="0">
                <a:solidFill>
                  <a:srgbClr val="5C5B5A"/>
                </a:solidFill>
              </a:rPr>
              <a:t>have remained</a:t>
            </a:r>
            <a:r>
              <a:rPr spc="-20" dirty="0">
                <a:solidFill>
                  <a:srgbClr val="5C5B5A"/>
                </a:solidFill>
              </a:rPr>
              <a:t> </a:t>
            </a:r>
            <a:r>
              <a:rPr dirty="0">
                <a:solidFill>
                  <a:srgbClr val="5C5B5A"/>
                </a:solidFill>
              </a:rPr>
              <a:t>stable</a:t>
            </a:r>
            <a:r>
              <a:rPr spc="-30" dirty="0">
                <a:solidFill>
                  <a:srgbClr val="5C5B5A"/>
                </a:solidFill>
              </a:rPr>
              <a:t> </a:t>
            </a:r>
            <a:r>
              <a:rPr dirty="0">
                <a:solidFill>
                  <a:srgbClr val="5C5B5A"/>
                </a:solidFill>
              </a:rPr>
              <a:t>since</a:t>
            </a:r>
            <a:r>
              <a:rPr spc="-40" dirty="0">
                <a:solidFill>
                  <a:srgbClr val="5C5B5A"/>
                </a:solidFill>
              </a:rPr>
              <a:t> </a:t>
            </a:r>
            <a:r>
              <a:rPr dirty="0">
                <a:solidFill>
                  <a:srgbClr val="5C5B5A"/>
                </a:solidFill>
              </a:rPr>
              <a:t>the</a:t>
            </a:r>
            <a:r>
              <a:rPr spc="-40" dirty="0">
                <a:solidFill>
                  <a:srgbClr val="5C5B5A"/>
                </a:solidFill>
              </a:rPr>
              <a:t> </a:t>
            </a:r>
            <a:r>
              <a:rPr spc="-10" dirty="0">
                <a:solidFill>
                  <a:srgbClr val="5C5B5A"/>
                </a:solidFill>
              </a:rPr>
              <a:t>previous</a:t>
            </a:r>
          </a:p>
        </p:txBody>
      </p:sp>
      <p:sp>
        <p:nvSpPr>
          <p:cNvPr id="3" name="object 3"/>
          <p:cNvSpPr txBox="1"/>
          <p:nvPr/>
        </p:nvSpPr>
        <p:spPr>
          <a:xfrm>
            <a:off x="432308" y="948004"/>
            <a:ext cx="584200" cy="300355"/>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5C5B5A"/>
                </a:solidFill>
                <a:latin typeface="Arial"/>
                <a:cs typeface="Arial"/>
              </a:rPr>
              <a:t>wave</a:t>
            </a:r>
            <a:endParaRPr sz="1800">
              <a:latin typeface="Arial"/>
              <a:cs typeface="Arial"/>
            </a:endParaRPr>
          </a:p>
        </p:txBody>
      </p:sp>
      <p:sp>
        <p:nvSpPr>
          <p:cNvPr id="4" name="object 4"/>
          <p:cNvSpPr txBox="1"/>
          <p:nvPr/>
        </p:nvSpPr>
        <p:spPr>
          <a:xfrm>
            <a:off x="490524" y="1294257"/>
            <a:ext cx="5130800" cy="452755"/>
          </a:xfrm>
          <a:prstGeom prst="rect">
            <a:avLst/>
          </a:prstGeom>
        </p:spPr>
        <p:txBody>
          <a:bodyPr vert="horz" wrap="square" lIns="0" tIns="13335" rIns="0" bIns="0" rtlCol="0">
            <a:spAutoFit/>
          </a:bodyPr>
          <a:lstStyle/>
          <a:p>
            <a:pPr marL="1009015" marR="5080" indent="-996950">
              <a:lnSpc>
                <a:spcPct val="100000"/>
              </a:lnSpc>
              <a:spcBef>
                <a:spcPts val="105"/>
              </a:spcBef>
            </a:pPr>
            <a:r>
              <a:rPr sz="1400" b="1" spc="-30" dirty="0">
                <a:solidFill>
                  <a:srgbClr val="5C5B5A"/>
                </a:solidFill>
                <a:latin typeface="Arial"/>
                <a:cs typeface="Arial"/>
              </a:rPr>
              <a:t>To</a:t>
            </a:r>
            <a:r>
              <a:rPr sz="1400" b="1" spc="-40" dirty="0">
                <a:solidFill>
                  <a:srgbClr val="5C5B5A"/>
                </a:solidFill>
                <a:latin typeface="Arial"/>
                <a:cs typeface="Arial"/>
              </a:rPr>
              <a:t> </a:t>
            </a:r>
            <a:r>
              <a:rPr sz="1400" b="1" dirty="0">
                <a:solidFill>
                  <a:srgbClr val="5C5B5A"/>
                </a:solidFill>
                <a:latin typeface="Arial"/>
                <a:cs typeface="Arial"/>
              </a:rPr>
              <a:t>what</a:t>
            </a:r>
            <a:r>
              <a:rPr sz="1400" b="1" spc="-65" dirty="0">
                <a:solidFill>
                  <a:srgbClr val="5C5B5A"/>
                </a:solidFill>
                <a:latin typeface="Arial"/>
                <a:cs typeface="Arial"/>
              </a:rPr>
              <a:t> </a:t>
            </a:r>
            <a:r>
              <a:rPr sz="1400" b="1" dirty="0">
                <a:solidFill>
                  <a:srgbClr val="5C5B5A"/>
                </a:solidFill>
                <a:latin typeface="Arial"/>
                <a:cs typeface="Arial"/>
              </a:rPr>
              <a:t>extent</a:t>
            </a:r>
            <a:r>
              <a:rPr sz="1400" b="1" spc="-55" dirty="0">
                <a:solidFill>
                  <a:srgbClr val="5C5B5A"/>
                </a:solidFill>
                <a:latin typeface="Arial"/>
                <a:cs typeface="Arial"/>
              </a:rPr>
              <a:t> </a:t>
            </a:r>
            <a:r>
              <a:rPr sz="1400" b="1" dirty="0">
                <a:solidFill>
                  <a:srgbClr val="5C5B5A"/>
                </a:solidFill>
                <a:latin typeface="Arial"/>
                <a:cs typeface="Arial"/>
              </a:rPr>
              <a:t>do</a:t>
            </a:r>
            <a:r>
              <a:rPr sz="1400" b="1" spc="-35" dirty="0">
                <a:solidFill>
                  <a:srgbClr val="5C5B5A"/>
                </a:solidFill>
                <a:latin typeface="Arial"/>
                <a:cs typeface="Arial"/>
              </a:rPr>
              <a:t> </a:t>
            </a:r>
            <a:r>
              <a:rPr sz="1400" b="1" dirty="0">
                <a:solidFill>
                  <a:srgbClr val="5C5B5A"/>
                </a:solidFill>
                <a:latin typeface="Arial"/>
                <a:cs typeface="Arial"/>
              </a:rPr>
              <a:t>you</a:t>
            </a:r>
            <a:r>
              <a:rPr sz="1400" b="1" spc="5" dirty="0">
                <a:solidFill>
                  <a:srgbClr val="5C5B5A"/>
                </a:solidFill>
                <a:latin typeface="Arial"/>
                <a:cs typeface="Arial"/>
              </a:rPr>
              <a:t> </a:t>
            </a:r>
            <a:r>
              <a:rPr sz="1400" b="1" dirty="0">
                <a:solidFill>
                  <a:srgbClr val="5C5B5A"/>
                </a:solidFill>
                <a:latin typeface="Arial"/>
                <a:cs typeface="Arial"/>
              </a:rPr>
              <a:t>agree</a:t>
            </a:r>
            <a:r>
              <a:rPr sz="1400" b="1" spc="-55" dirty="0">
                <a:solidFill>
                  <a:srgbClr val="5C5B5A"/>
                </a:solidFill>
                <a:latin typeface="Arial"/>
                <a:cs typeface="Arial"/>
              </a:rPr>
              <a:t> </a:t>
            </a:r>
            <a:r>
              <a:rPr sz="1400" b="1" dirty="0">
                <a:solidFill>
                  <a:srgbClr val="5C5B5A"/>
                </a:solidFill>
                <a:latin typeface="Arial"/>
                <a:cs typeface="Arial"/>
              </a:rPr>
              <a:t>or</a:t>
            </a:r>
            <a:r>
              <a:rPr sz="1400" b="1" spc="-30" dirty="0">
                <a:solidFill>
                  <a:srgbClr val="5C5B5A"/>
                </a:solidFill>
                <a:latin typeface="Arial"/>
                <a:cs typeface="Arial"/>
              </a:rPr>
              <a:t> </a:t>
            </a:r>
            <a:r>
              <a:rPr sz="1400" b="1" dirty="0">
                <a:solidFill>
                  <a:srgbClr val="5C5B5A"/>
                </a:solidFill>
                <a:latin typeface="Arial"/>
                <a:cs typeface="Arial"/>
              </a:rPr>
              <a:t>disagree</a:t>
            </a:r>
            <a:r>
              <a:rPr sz="1400" b="1" spc="-55" dirty="0">
                <a:solidFill>
                  <a:srgbClr val="5C5B5A"/>
                </a:solidFill>
                <a:latin typeface="Arial"/>
                <a:cs typeface="Arial"/>
              </a:rPr>
              <a:t> </a:t>
            </a:r>
            <a:r>
              <a:rPr sz="1400" b="1" dirty="0">
                <a:solidFill>
                  <a:srgbClr val="5C5B5A"/>
                </a:solidFill>
                <a:latin typeface="Arial"/>
                <a:cs typeface="Arial"/>
              </a:rPr>
              <a:t>that</a:t>
            </a:r>
            <a:r>
              <a:rPr sz="1400" b="1" spc="-45" dirty="0">
                <a:solidFill>
                  <a:srgbClr val="5C5B5A"/>
                </a:solidFill>
                <a:latin typeface="Arial"/>
                <a:cs typeface="Arial"/>
              </a:rPr>
              <a:t> </a:t>
            </a:r>
            <a:r>
              <a:rPr sz="1400" b="1" dirty="0">
                <a:solidFill>
                  <a:srgbClr val="5C5B5A"/>
                </a:solidFill>
                <a:latin typeface="Arial"/>
                <a:cs typeface="Arial"/>
              </a:rPr>
              <a:t>your job</a:t>
            </a:r>
            <a:r>
              <a:rPr sz="1400" b="1" spc="-50" dirty="0">
                <a:solidFill>
                  <a:srgbClr val="5C5B5A"/>
                </a:solidFill>
                <a:latin typeface="Arial"/>
                <a:cs typeface="Arial"/>
              </a:rPr>
              <a:t> </a:t>
            </a:r>
            <a:r>
              <a:rPr sz="1400" b="1" spc="-10" dirty="0">
                <a:solidFill>
                  <a:srgbClr val="5C5B5A"/>
                </a:solidFill>
                <a:latin typeface="Arial"/>
                <a:cs typeface="Arial"/>
              </a:rPr>
              <a:t>makes </a:t>
            </a:r>
            <a:r>
              <a:rPr sz="1400" b="1" dirty="0">
                <a:solidFill>
                  <a:srgbClr val="5C5B5A"/>
                </a:solidFill>
                <a:latin typeface="Arial"/>
                <a:cs typeface="Arial"/>
              </a:rPr>
              <a:t>good</a:t>
            </a:r>
            <a:r>
              <a:rPr sz="1400" b="1" spc="-30" dirty="0">
                <a:solidFill>
                  <a:srgbClr val="5C5B5A"/>
                </a:solidFill>
                <a:latin typeface="Arial"/>
                <a:cs typeface="Arial"/>
              </a:rPr>
              <a:t> </a:t>
            </a:r>
            <a:r>
              <a:rPr sz="1400" b="1" dirty="0">
                <a:solidFill>
                  <a:srgbClr val="5C5B5A"/>
                </a:solidFill>
                <a:latin typeface="Arial"/>
                <a:cs typeface="Arial"/>
              </a:rPr>
              <a:t>use</a:t>
            </a:r>
            <a:r>
              <a:rPr sz="1400" b="1" spc="-3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your</a:t>
            </a:r>
            <a:r>
              <a:rPr sz="1400" b="1" spc="20" dirty="0">
                <a:solidFill>
                  <a:srgbClr val="5C5B5A"/>
                </a:solidFill>
                <a:latin typeface="Arial"/>
                <a:cs typeface="Arial"/>
              </a:rPr>
              <a:t> </a:t>
            </a:r>
            <a:r>
              <a:rPr sz="1400" b="1" dirty="0">
                <a:solidFill>
                  <a:srgbClr val="5C5B5A"/>
                </a:solidFill>
                <a:latin typeface="Arial"/>
                <a:cs typeface="Arial"/>
              </a:rPr>
              <a:t>skills</a:t>
            </a:r>
            <a:r>
              <a:rPr sz="1400" b="1" spc="-55" dirty="0">
                <a:solidFill>
                  <a:srgbClr val="5C5B5A"/>
                </a:solidFill>
                <a:latin typeface="Arial"/>
                <a:cs typeface="Arial"/>
              </a:rPr>
              <a:t> </a:t>
            </a:r>
            <a:r>
              <a:rPr sz="1400" b="1" dirty="0">
                <a:solidFill>
                  <a:srgbClr val="5C5B5A"/>
                </a:solidFill>
                <a:latin typeface="Arial"/>
                <a:cs typeface="Arial"/>
              </a:rPr>
              <a:t>and</a:t>
            </a:r>
            <a:r>
              <a:rPr sz="1400" b="1" spc="-40" dirty="0">
                <a:solidFill>
                  <a:srgbClr val="5C5B5A"/>
                </a:solidFill>
                <a:latin typeface="Arial"/>
                <a:cs typeface="Arial"/>
              </a:rPr>
              <a:t> </a:t>
            </a:r>
            <a:r>
              <a:rPr sz="1400" b="1" spc="-10" dirty="0">
                <a:solidFill>
                  <a:srgbClr val="5C5B5A"/>
                </a:solidFill>
                <a:latin typeface="Arial"/>
                <a:cs typeface="Arial"/>
              </a:rPr>
              <a:t>abilities?</a:t>
            </a:r>
            <a:endParaRPr sz="1400">
              <a:latin typeface="Arial"/>
              <a:cs typeface="Arial"/>
            </a:endParaRPr>
          </a:p>
        </p:txBody>
      </p:sp>
      <p:graphicFrame>
        <p:nvGraphicFramePr>
          <p:cNvPr id="5" name="object 5"/>
          <p:cNvGraphicFramePr>
            <a:graphicFrameLocks noGrp="1"/>
          </p:cNvGraphicFramePr>
          <p:nvPr/>
        </p:nvGraphicFramePr>
        <p:xfrm>
          <a:off x="1661160" y="1835543"/>
          <a:ext cx="1388110" cy="4308473"/>
        </p:xfrm>
        <a:graphic>
          <a:graphicData uri="http://schemas.openxmlformats.org/drawingml/2006/table">
            <a:tbl>
              <a:tblPr firstRow="1" bandRow="1">
                <a:tableStyleId>{2D5ABB26-0587-4C30-8999-92F81FD0307C}</a:tableStyleId>
              </a:tblPr>
              <a:tblGrid>
                <a:gridCol w="1388110">
                  <a:extLst>
                    <a:ext uri="{9D8B030D-6E8A-4147-A177-3AD203B41FA5}">
                      <a16:colId xmlns:a16="http://schemas.microsoft.com/office/drawing/2014/main" val="20000"/>
                    </a:ext>
                  </a:extLst>
                </a:gridCol>
              </a:tblGrid>
              <a:tr h="1205865">
                <a:tc>
                  <a:txBody>
                    <a:bodyPr/>
                    <a:lstStyle/>
                    <a:p>
                      <a:pPr>
                        <a:lnSpc>
                          <a:spcPct val="100000"/>
                        </a:lnSpc>
                      </a:pPr>
                      <a:endParaRPr sz="1200">
                        <a:latin typeface="Times New Roman"/>
                        <a:cs typeface="Times New Roman"/>
                      </a:endParaRPr>
                    </a:p>
                    <a:p>
                      <a:pPr>
                        <a:lnSpc>
                          <a:spcPct val="100000"/>
                        </a:lnSpc>
                        <a:spcBef>
                          <a:spcPts val="1205"/>
                        </a:spcBef>
                      </a:pPr>
                      <a:endParaRPr sz="1200">
                        <a:latin typeface="Times New Roman"/>
                        <a:cs typeface="Times New Roman"/>
                      </a:endParaRPr>
                    </a:p>
                    <a:p>
                      <a:pPr marL="1270" algn="ctr">
                        <a:lnSpc>
                          <a:spcPct val="100000"/>
                        </a:lnSpc>
                      </a:pPr>
                      <a:r>
                        <a:rPr sz="1200" spc="-25" dirty="0">
                          <a:solidFill>
                            <a:srgbClr val="FFFFFF"/>
                          </a:solidFill>
                          <a:latin typeface="Calibri"/>
                          <a:cs typeface="Calibri"/>
                        </a:rPr>
                        <a:t>28%</a:t>
                      </a:r>
                      <a:endParaRPr sz="1200">
                        <a:latin typeface="Calibri"/>
                        <a:cs typeface="Calibri"/>
                      </a:endParaRPr>
                    </a:p>
                    <a:p>
                      <a:pPr marR="51435" algn="ctr">
                        <a:lnSpc>
                          <a:spcPct val="100000"/>
                        </a:lnSpc>
                        <a:spcBef>
                          <a:spcPts val="340"/>
                        </a:spcBef>
                      </a:pPr>
                      <a:r>
                        <a:rPr sz="800" spc="-10" dirty="0">
                          <a:solidFill>
                            <a:srgbClr val="FFFFFF"/>
                          </a:solidFill>
                          <a:latin typeface="Arial"/>
                          <a:cs typeface="Arial"/>
                        </a:rPr>
                        <a:t>(+/-</a:t>
                      </a:r>
                      <a:r>
                        <a:rPr sz="800" spc="-20" dirty="0">
                          <a:solidFill>
                            <a:srgbClr val="FFFFFF"/>
                          </a:solidFill>
                          <a:latin typeface="Arial"/>
                          <a:cs typeface="Arial"/>
                        </a:rPr>
                        <a:t>0pp)</a:t>
                      </a:r>
                      <a:endParaRPr sz="800">
                        <a:latin typeface="Arial"/>
                        <a:cs typeface="Arial"/>
                      </a:endParaRPr>
                    </a:p>
                  </a:txBody>
                  <a:tcPr marL="0" marR="0" marT="0" marB="0">
                    <a:solidFill>
                      <a:srgbClr val="009590"/>
                    </a:solidFill>
                  </a:tcPr>
                </a:tc>
                <a:extLst>
                  <a:ext uri="{0D108BD9-81ED-4DB2-BD59-A6C34878D82A}">
                    <a16:rowId xmlns:a16="http://schemas.microsoft.com/office/drawing/2014/main" val="10000"/>
                  </a:ext>
                </a:extLst>
              </a:tr>
              <a:tr h="2025014">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95"/>
                        </a:spcBef>
                      </a:pPr>
                      <a:endParaRPr sz="1200">
                        <a:latin typeface="Times New Roman"/>
                        <a:cs typeface="Times New Roman"/>
                      </a:endParaRPr>
                    </a:p>
                    <a:p>
                      <a:pPr marL="1270" algn="ctr">
                        <a:lnSpc>
                          <a:spcPct val="100000"/>
                        </a:lnSpc>
                      </a:pPr>
                      <a:r>
                        <a:rPr sz="1200" spc="-25" dirty="0">
                          <a:solidFill>
                            <a:srgbClr val="404040"/>
                          </a:solidFill>
                          <a:latin typeface="Calibri"/>
                          <a:cs typeface="Calibri"/>
                        </a:rPr>
                        <a:t>47%</a:t>
                      </a:r>
                      <a:endParaRPr sz="1200">
                        <a:latin typeface="Calibri"/>
                        <a:cs typeface="Calibri"/>
                      </a:endParaRPr>
                    </a:p>
                    <a:p>
                      <a:pPr marR="10160" algn="ctr">
                        <a:lnSpc>
                          <a:spcPct val="100000"/>
                        </a:lnSpc>
                        <a:spcBef>
                          <a:spcPts val="175"/>
                        </a:spcBef>
                      </a:pPr>
                      <a:r>
                        <a:rPr sz="800" spc="-10" dirty="0">
                          <a:solidFill>
                            <a:srgbClr val="5C5B5A"/>
                          </a:solidFill>
                          <a:latin typeface="Arial"/>
                          <a:cs typeface="Arial"/>
                        </a:rPr>
                        <a:t>(+2pp)</a:t>
                      </a:r>
                      <a:endParaRPr sz="800">
                        <a:latin typeface="Arial"/>
                        <a:cs typeface="Arial"/>
                      </a:endParaRPr>
                    </a:p>
                  </a:txBody>
                  <a:tcPr marL="0" marR="0" marT="0" marB="0">
                    <a:solidFill>
                      <a:srgbClr val="6CD4CE"/>
                    </a:solidFill>
                  </a:tcPr>
                </a:tc>
                <a:extLst>
                  <a:ext uri="{0D108BD9-81ED-4DB2-BD59-A6C34878D82A}">
                    <a16:rowId xmlns:a16="http://schemas.microsoft.com/office/drawing/2014/main" val="10001"/>
                  </a:ext>
                </a:extLst>
              </a:tr>
              <a:tr h="690245">
                <a:tc>
                  <a:txBody>
                    <a:bodyPr/>
                    <a:lstStyle/>
                    <a:p>
                      <a:pPr>
                        <a:lnSpc>
                          <a:spcPct val="100000"/>
                        </a:lnSpc>
                        <a:spcBef>
                          <a:spcPts val="555"/>
                        </a:spcBef>
                      </a:pPr>
                      <a:endParaRPr sz="1200">
                        <a:latin typeface="Times New Roman"/>
                        <a:cs typeface="Times New Roman"/>
                      </a:endParaRPr>
                    </a:p>
                    <a:p>
                      <a:pPr marL="1270" algn="ctr">
                        <a:lnSpc>
                          <a:spcPts val="1390"/>
                        </a:lnSpc>
                        <a:spcBef>
                          <a:spcPts val="5"/>
                        </a:spcBef>
                      </a:pPr>
                      <a:r>
                        <a:rPr sz="1200" spc="-25" dirty="0">
                          <a:solidFill>
                            <a:srgbClr val="404040"/>
                          </a:solidFill>
                          <a:latin typeface="Calibri"/>
                          <a:cs typeface="Calibri"/>
                        </a:rPr>
                        <a:t>16%</a:t>
                      </a:r>
                      <a:endParaRPr sz="1200">
                        <a:latin typeface="Calibri"/>
                        <a:cs typeface="Calibri"/>
                      </a:endParaRPr>
                    </a:p>
                    <a:p>
                      <a:pPr marR="10160" algn="ctr">
                        <a:lnSpc>
                          <a:spcPts val="910"/>
                        </a:lnSpc>
                      </a:pPr>
                      <a:r>
                        <a:rPr sz="800" spc="-10" dirty="0">
                          <a:solidFill>
                            <a:srgbClr val="5C5B5A"/>
                          </a:solidFill>
                          <a:latin typeface="Arial"/>
                          <a:cs typeface="Arial"/>
                        </a:rPr>
                        <a:t>(+2pp)</a:t>
                      </a:r>
                      <a:endParaRPr sz="800">
                        <a:latin typeface="Arial"/>
                        <a:cs typeface="Arial"/>
                      </a:endParaRPr>
                    </a:p>
                  </a:txBody>
                  <a:tcPr marL="0" marR="0" marT="70485" marB="0">
                    <a:solidFill>
                      <a:srgbClr val="BEBEBE"/>
                    </a:solidFill>
                  </a:tcPr>
                </a:tc>
                <a:extLst>
                  <a:ext uri="{0D108BD9-81ED-4DB2-BD59-A6C34878D82A}">
                    <a16:rowId xmlns:a16="http://schemas.microsoft.com/office/drawing/2014/main" val="10002"/>
                  </a:ext>
                </a:extLst>
              </a:tr>
              <a:tr h="214629">
                <a:tc>
                  <a:txBody>
                    <a:bodyPr/>
                    <a:lstStyle/>
                    <a:p>
                      <a:pPr marR="274955" algn="r">
                        <a:lnSpc>
                          <a:spcPts val="1275"/>
                        </a:lnSpc>
                      </a:pPr>
                      <a:r>
                        <a:rPr sz="1800" baseline="-11574" dirty="0">
                          <a:solidFill>
                            <a:srgbClr val="404040"/>
                          </a:solidFill>
                          <a:latin typeface="Calibri"/>
                          <a:cs typeface="Calibri"/>
                        </a:rPr>
                        <a:t>5%</a:t>
                      </a:r>
                      <a:r>
                        <a:rPr sz="1800" spc="157" baseline="-11574" dirty="0">
                          <a:solidFill>
                            <a:srgbClr val="404040"/>
                          </a:solidFill>
                          <a:latin typeface="Calibri"/>
                          <a:cs typeface="Calibri"/>
                        </a:rPr>
                        <a:t> </a:t>
                      </a:r>
                      <a:r>
                        <a:rPr sz="800" spc="-10" dirty="0">
                          <a:solidFill>
                            <a:srgbClr val="5C5B5A"/>
                          </a:solidFill>
                          <a:latin typeface="Arial"/>
                          <a:cs typeface="Arial"/>
                        </a:rPr>
                        <a:t>(-</a:t>
                      </a:r>
                      <a:r>
                        <a:rPr sz="800" spc="-20" dirty="0">
                          <a:solidFill>
                            <a:srgbClr val="5C5B5A"/>
                          </a:solidFill>
                          <a:latin typeface="Arial"/>
                          <a:cs typeface="Arial"/>
                        </a:rPr>
                        <a:t>5pp)</a:t>
                      </a:r>
                      <a:endParaRPr sz="800">
                        <a:latin typeface="Arial"/>
                        <a:cs typeface="Arial"/>
                      </a:endParaRPr>
                    </a:p>
                  </a:txBody>
                  <a:tcPr marL="0" marR="0" marT="0" marB="0">
                    <a:solidFill>
                      <a:srgbClr val="FF9999"/>
                    </a:solidFill>
                  </a:tcPr>
                </a:tc>
                <a:extLst>
                  <a:ext uri="{0D108BD9-81ED-4DB2-BD59-A6C34878D82A}">
                    <a16:rowId xmlns:a16="http://schemas.microsoft.com/office/drawing/2014/main" val="10003"/>
                  </a:ext>
                </a:extLst>
              </a:tr>
              <a:tr h="172720">
                <a:tc>
                  <a:txBody>
                    <a:bodyPr/>
                    <a:lstStyle/>
                    <a:p>
                      <a:pPr marR="292735" algn="r">
                        <a:lnSpc>
                          <a:spcPts val="1240"/>
                        </a:lnSpc>
                      </a:pPr>
                      <a:r>
                        <a:rPr sz="1800" spc="-15" baseline="-4629" dirty="0">
                          <a:solidFill>
                            <a:srgbClr val="FFFFFF"/>
                          </a:solidFill>
                          <a:latin typeface="Calibri"/>
                          <a:cs typeface="Calibri"/>
                        </a:rPr>
                        <a:t>4%</a:t>
                      </a:r>
                      <a:r>
                        <a:rPr sz="800" spc="-10" dirty="0">
                          <a:solidFill>
                            <a:srgbClr val="FFFFFF"/>
                          </a:solidFill>
                          <a:latin typeface="Arial"/>
                          <a:cs typeface="Arial"/>
                        </a:rPr>
                        <a:t>(+1pp)</a:t>
                      </a:r>
                      <a:endParaRPr sz="800">
                        <a:latin typeface="Arial"/>
                        <a:cs typeface="Arial"/>
                      </a:endParaRPr>
                    </a:p>
                  </a:txBody>
                  <a:tcPr marL="0" marR="0" marT="0" marB="0">
                    <a:solidFill>
                      <a:srgbClr val="FF0000"/>
                    </a:solidFill>
                  </a:tcPr>
                </a:tc>
                <a:extLst>
                  <a:ext uri="{0D108BD9-81ED-4DB2-BD59-A6C34878D82A}">
                    <a16:rowId xmlns:a16="http://schemas.microsoft.com/office/drawing/2014/main" val="10004"/>
                  </a:ext>
                </a:extLst>
              </a:tr>
            </a:tbl>
          </a:graphicData>
        </a:graphic>
      </p:graphicFrame>
      <p:sp>
        <p:nvSpPr>
          <p:cNvPr id="6" name="object 6"/>
          <p:cNvSpPr/>
          <p:nvPr/>
        </p:nvSpPr>
        <p:spPr>
          <a:xfrm>
            <a:off x="3668014" y="2381573"/>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sp>
        <p:nvSpPr>
          <p:cNvPr id="7" name="object 7"/>
          <p:cNvSpPr txBox="1"/>
          <p:nvPr/>
        </p:nvSpPr>
        <p:spPr>
          <a:xfrm>
            <a:off x="3776217" y="2302509"/>
            <a:ext cx="9175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Strongly</a:t>
            </a:r>
            <a:r>
              <a:rPr sz="1200" spc="-25" dirty="0">
                <a:solidFill>
                  <a:srgbClr val="585858"/>
                </a:solidFill>
                <a:latin typeface="Calibri"/>
                <a:cs typeface="Calibri"/>
              </a:rPr>
              <a:t> </a:t>
            </a:r>
            <a:r>
              <a:rPr sz="1200" spc="-10" dirty="0">
                <a:solidFill>
                  <a:srgbClr val="585858"/>
                </a:solidFill>
                <a:latin typeface="Calibri"/>
                <a:cs typeface="Calibri"/>
              </a:rPr>
              <a:t>agree</a:t>
            </a:r>
            <a:endParaRPr sz="1200">
              <a:latin typeface="Calibri"/>
              <a:cs typeface="Calibri"/>
            </a:endParaRPr>
          </a:p>
        </p:txBody>
      </p:sp>
      <p:sp>
        <p:nvSpPr>
          <p:cNvPr id="8" name="object 8"/>
          <p:cNvSpPr/>
          <p:nvPr/>
        </p:nvSpPr>
        <p:spPr>
          <a:xfrm>
            <a:off x="3668014" y="2963360"/>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6CD4CE"/>
          </a:solidFill>
        </p:spPr>
        <p:txBody>
          <a:bodyPr wrap="square" lIns="0" tIns="0" rIns="0" bIns="0" rtlCol="0"/>
          <a:lstStyle/>
          <a:p>
            <a:endParaRPr/>
          </a:p>
        </p:txBody>
      </p:sp>
      <p:sp>
        <p:nvSpPr>
          <p:cNvPr id="9" name="object 9"/>
          <p:cNvSpPr txBox="1"/>
          <p:nvPr/>
        </p:nvSpPr>
        <p:spPr>
          <a:xfrm>
            <a:off x="3776217" y="2884423"/>
            <a:ext cx="389255"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585858"/>
                </a:solidFill>
                <a:latin typeface="Calibri"/>
                <a:cs typeface="Calibri"/>
              </a:rPr>
              <a:t>Agree</a:t>
            </a:r>
            <a:endParaRPr sz="1200">
              <a:latin typeface="Calibri"/>
              <a:cs typeface="Calibri"/>
            </a:endParaRPr>
          </a:p>
        </p:txBody>
      </p:sp>
      <p:sp>
        <p:nvSpPr>
          <p:cNvPr id="10" name="object 10"/>
          <p:cNvSpPr/>
          <p:nvPr/>
        </p:nvSpPr>
        <p:spPr>
          <a:xfrm>
            <a:off x="3668014" y="3545274"/>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BEBEBE"/>
          </a:solidFill>
        </p:spPr>
        <p:txBody>
          <a:bodyPr wrap="square" lIns="0" tIns="0" rIns="0" bIns="0" rtlCol="0"/>
          <a:lstStyle/>
          <a:p>
            <a:endParaRPr/>
          </a:p>
        </p:txBody>
      </p:sp>
      <p:sp>
        <p:nvSpPr>
          <p:cNvPr id="11" name="object 11"/>
          <p:cNvSpPr txBox="1"/>
          <p:nvPr/>
        </p:nvSpPr>
        <p:spPr>
          <a:xfrm>
            <a:off x="3776217" y="3466338"/>
            <a:ext cx="1123950" cy="394335"/>
          </a:xfrm>
          <a:prstGeom prst="rect">
            <a:avLst/>
          </a:prstGeom>
        </p:spPr>
        <p:txBody>
          <a:bodyPr vert="horz" wrap="square" lIns="0" tIns="9525" rIns="0" bIns="0" rtlCol="0">
            <a:spAutoFit/>
          </a:bodyPr>
          <a:lstStyle/>
          <a:p>
            <a:pPr marL="12700" marR="5080">
              <a:lnSpc>
                <a:spcPct val="101499"/>
              </a:lnSpc>
              <a:spcBef>
                <a:spcPts val="75"/>
              </a:spcBef>
            </a:pPr>
            <a:r>
              <a:rPr sz="1200" dirty="0">
                <a:solidFill>
                  <a:srgbClr val="585858"/>
                </a:solidFill>
                <a:latin typeface="Calibri"/>
                <a:cs typeface="Calibri"/>
              </a:rPr>
              <a:t>Neither</a:t>
            </a:r>
            <a:r>
              <a:rPr sz="1200" spc="-20" dirty="0">
                <a:solidFill>
                  <a:srgbClr val="585858"/>
                </a:solidFill>
                <a:latin typeface="Calibri"/>
                <a:cs typeface="Calibri"/>
              </a:rPr>
              <a:t> </a:t>
            </a:r>
            <a:r>
              <a:rPr sz="1200" dirty="0">
                <a:solidFill>
                  <a:srgbClr val="585858"/>
                </a:solidFill>
                <a:latin typeface="Calibri"/>
                <a:cs typeface="Calibri"/>
              </a:rPr>
              <a:t>agree</a:t>
            </a:r>
            <a:r>
              <a:rPr sz="1200" spc="-25" dirty="0">
                <a:solidFill>
                  <a:srgbClr val="585858"/>
                </a:solidFill>
                <a:latin typeface="Calibri"/>
                <a:cs typeface="Calibri"/>
              </a:rPr>
              <a:t> nor </a:t>
            </a:r>
            <a:r>
              <a:rPr sz="1200" spc="-10" dirty="0">
                <a:solidFill>
                  <a:srgbClr val="585858"/>
                </a:solidFill>
                <a:latin typeface="Calibri"/>
                <a:cs typeface="Calibri"/>
              </a:rPr>
              <a:t>disagree</a:t>
            </a:r>
            <a:endParaRPr sz="1200">
              <a:latin typeface="Calibri"/>
              <a:cs typeface="Calibri"/>
            </a:endParaRPr>
          </a:p>
        </p:txBody>
      </p:sp>
      <p:sp>
        <p:nvSpPr>
          <p:cNvPr id="12" name="object 12"/>
          <p:cNvSpPr/>
          <p:nvPr/>
        </p:nvSpPr>
        <p:spPr>
          <a:xfrm>
            <a:off x="3668014" y="412706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C5C5"/>
          </a:solidFill>
        </p:spPr>
        <p:txBody>
          <a:bodyPr wrap="square" lIns="0" tIns="0" rIns="0" bIns="0" rtlCol="0"/>
          <a:lstStyle/>
          <a:p>
            <a:endParaRPr/>
          </a:p>
        </p:txBody>
      </p:sp>
      <p:sp>
        <p:nvSpPr>
          <p:cNvPr id="13" name="object 13"/>
          <p:cNvSpPr txBox="1"/>
          <p:nvPr/>
        </p:nvSpPr>
        <p:spPr>
          <a:xfrm>
            <a:off x="3776217" y="4048505"/>
            <a:ext cx="56197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Disagree</a:t>
            </a:r>
            <a:endParaRPr sz="1200">
              <a:latin typeface="Calibri"/>
              <a:cs typeface="Calibri"/>
            </a:endParaRPr>
          </a:p>
        </p:txBody>
      </p:sp>
      <p:sp>
        <p:nvSpPr>
          <p:cNvPr id="14" name="object 14"/>
          <p:cNvSpPr/>
          <p:nvPr/>
        </p:nvSpPr>
        <p:spPr>
          <a:xfrm>
            <a:off x="3668014" y="4708975"/>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0000"/>
          </a:solidFill>
        </p:spPr>
        <p:txBody>
          <a:bodyPr wrap="square" lIns="0" tIns="0" rIns="0" bIns="0" rtlCol="0"/>
          <a:lstStyle/>
          <a:p>
            <a:endParaRPr/>
          </a:p>
        </p:txBody>
      </p:sp>
      <p:sp>
        <p:nvSpPr>
          <p:cNvPr id="15" name="object 15"/>
          <p:cNvSpPr txBox="1"/>
          <p:nvPr/>
        </p:nvSpPr>
        <p:spPr>
          <a:xfrm>
            <a:off x="3776217" y="4630292"/>
            <a:ext cx="10915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Strongly</a:t>
            </a:r>
            <a:r>
              <a:rPr sz="1200" spc="-25" dirty="0">
                <a:solidFill>
                  <a:srgbClr val="585858"/>
                </a:solidFill>
                <a:latin typeface="Calibri"/>
                <a:cs typeface="Calibri"/>
              </a:rPr>
              <a:t> </a:t>
            </a:r>
            <a:r>
              <a:rPr sz="1200" spc="-10" dirty="0">
                <a:solidFill>
                  <a:srgbClr val="585858"/>
                </a:solidFill>
                <a:latin typeface="Calibri"/>
                <a:cs typeface="Calibri"/>
              </a:rPr>
              <a:t>disagree</a:t>
            </a:r>
            <a:endParaRPr sz="1200">
              <a:latin typeface="Calibri"/>
              <a:cs typeface="Calibri"/>
            </a:endParaRPr>
          </a:p>
        </p:txBody>
      </p:sp>
      <p:sp>
        <p:nvSpPr>
          <p:cNvPr id="16" name="object 16"/>
          <p:cNvSpPr/>
          <p:nvPr/>
        </p:nvSpPr>
        <p:spPr>
          <a:xfrm>
            <a:off x="3668014" y="529076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7E7E7E"/>
          </a:solidFill>
        </p:spPr>
        <p:txBody>
          <a:bodyPr wrap="square" lIns="0" tIns="0" rIns="0" bIns="0" rtlCol="0"/>
          <a:lstStyle/>
          <a:p>
            <a:endParaRPr/>
          </a:p>
        </p:txBody>
      </p:sp>
      <p:sp>
        <p:nvSpPr>
          <p:cNvPr id="17" name="object 17"/>
          <p:cNvSpPr txBox="1"/>
          <p:nvPr/>
        </p:nvSpPr>
        <p:spPr>
          <a:xfrm>
            <a:off x="3776217" y="5212207"/>
            <a:ext cx="7359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Don't</a:t>
            </a:r>
            <a:r>
              <a:rPr sz="1200" spc="-30"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p:txBody>
      </p:sp>
      <p:sp>
        <p:nvSpPr>
          <p:cNvPr id="18" name="object 18"/>
          <p:cNvSpPr txBox="1"/>
          <p:nvPr/>
        </p:nvSpPr>
        <p:spPr>
          <a:xfrm>
            <a:off x="968755" y="3196727"/>
            <a:ext cx="335280" cy="519430"/>
          </a:xfrm>
          <a:prstGeom prst="rect">
            <a:avLst/>
          </a:prstGeom>
        </p:spPr>
        <p:txBody>
          <a:bodyPr vert="horz" wrap="square" lIns="0" tIns="113030" rIns="0" bIns="0" rtlCol="0">
            <a:spAutoFit/>
          </a:bodyPr>
          <a:lstStyle/>
          <a:p>
            <a:pPr marL="12700">
              <a:lnSpc>
                <a:spcPct val="100000"/>
              </a:lnSpc>
              <a:spcBef>
                <a:spcPts val="890"/>
              </a:spcBef>
            </a:pPr>
            <a:r>
              <a:rPr sz="1400" b="1" spc="-25" dirty="0">
                <a:solidFill>
                  <a:srgbClr val="5C5B5A"/>
                </a:solidFill>
                <a:latin typeface="Calibri"/>
                <a:cs typeface="Calibri"/>
              </a:rPr>
              <a:t>74%</a:t>
            </a:r>
            <a:endParaRPr sz="1400">
              <a:latin typeface="Calibri"/>
              <a:cs typeface="Calibri"/>
            </a:endParaRPr>
          </a:p>
          <a:p>
            <a:pPr marL="12700">
              <a:lnSpc>
                <a:spcPct val="100000"/>
              </a:lnSpc>
              <a:spcBef>
                <a:spcPts val="455"/>
              </a:spcBef>
            </a:pPr>
            <a:r>
              <a:rPr sz="800" b="1" spc="-10" dirty="0">
                <a:solidFill>
                  <a:srgbClr val="5C5B5A"/>
                </a:solidFill>
                <a:latin typeface="Arial"/>
                <a:cs typeface="Arial"/>
              </a:rPr>
              <a:t>(+1pp)</a:t>
            </a:r>
            <a:endParaRPr sz="800">
              <a:latin typeface="Arial"/>
              <a:cs typeface="Arial"/>
            </a:endParaRPr>
          </a:p>
        </p:txBody>
      </p:sp>
      <p:sp>
        <p:nvSpPr>
          <p:cNvPr id="19" name="object 19"/>
          <p:cNvSpPr/>
          <p:nvPr/>
        </p:nvSpPr>
        <p:spPr>
          <a:xfrm>
            <a:off x="6096000" y="1688592"/>
            <a:ext cx="0" cy="4500880"/>
          </a:xfrm>
          <a:custGeom>
            <a:avLst/>
            <a:gdLst/>
            <a:ahLst/>
            <a:cxnLst/>
            <a:rect l="l" t="t" r="r" b="b"/>
            <a:pathLst>
              <a:path h="4500880">
                <a:moveTo>
                  <a:pt x="0" y="0"/>
                </a:moveTo>
                <a:lnTo>
                  <a:pt x="0" y="4500854"/>
                </a:lnTo>
              </a:path>
            </a:pathLst>
          </a:custGeom>
          <a:ln w="6350">
            <a:solidFill>
              <a:srgbClr val="6E706F"/>
            </a:solidFill>
          </a:ln>
        </p:spPr>
        <p:txBody>
          <a:bodyPr wrap="square" lIns="0" tIns="0" rIns="0" bIns="0" rtlCol="0"/>
          <a:lstStyle/>
          <a:p>
            <a:endParaRPr/>
          </a:p>
        </p:txBody>
      </p:sp>
      <p:sp>
        <p:nvSpPr>
          <p:cNvPr id="20" name="object 20"/>
          <p:cNvSpPr/>
          <p:nvPr/>
        </p:nvSpPr>
        <p:spPr>
          <a:xfrm>
            <a:off x="1424558" y="1840738"/>
            <a:ext cx="239395" cy="3148330"/>
          </a:xfrm>
          <a:custGeom>
            <a:avLst/>
            <a:gdLst/>
            <a:ahLst/>
            <a:cxnLst/>
            <a:rect l="l" t="t" r="r" b="b"/>
            <a:pathLst>
              <a:path w="239394" h="3148329">
                <a:moveTo>
                  <a:pt x="238886" y="3147949"/>
                </a:moveTo>
                <a:lnTo>
                  <a:pt x="192406" y="3137715"/>
                </a:lnTo>
                <a:lnTo>
                  <a:pt x="154416" y="3109801"/>
                </a:lnTo>
                <a:lnTo>
                  <a:pt x="128783" y="3068385"/>
                </a:lnTo>
                <a:lnTo>
                  <a:pt x="119379" y="3017647"/>
                </a:lnTo>
                <a:lnTo>
                  <a:pt x="119379" y="1727327"/>
                </a:lnTo>
                <a:lnTo>
                  <a:pt x="109995" y="1676661"/>
                </a:lnTo>
                <a:lnTo>
                  <a:pt x="84407" y="1635283"/>
                </a:lnTo>
                <a:lnTo>
                  <a:pt x="46460" y="1607383"/>
                </a:lnTo>
                <a:lnTo>
                  <a:pt x="0" y="1597152"/>
                </a:lnTo>
                <a:lnTo>
                  <a:pt x="46460" y="1586918"/>
                </a:lnTo>
                <a:lnTo>
                  <a:pt x="84407" y="1559004"/>
                </a:lnTo>
                <a:lnTo>
                  <a:pt x="109995" y="1517588"/>
                </a:lnTo>
                <a:lnTo>
                  <a:pt x="119379" y="1466850"/>
                </a:lnTo>
                <a:lnTo>
                  <a:pt x="119379" y="130301"/>
                </a:lnTo>
                <a:lnTo>
                  <a:pt x="128783" y="79563"/>
                </a:lnTo>
                <a:lnTo>
                  <a:pt x="154416" y="38147"/>
                </a:lnTo>
                <a:lnTo>
                  <a:pt x="192406" y="10233"/>
                </a:lnTo>
                <a:lnTo>
                  <a:pt x="238886" y="0"/>
                </a:lnTo>
              </a:path>
            </a:pathLst>
          </a:custGeom>
          <a:ln w="19050">
            <a:solidFill>
              <a:srgbClr val="009590"/>
            </a:solidFill>
          </a:ln>
        </p:spPr>
        <p:txBody>
          <a:bodyPr wrap="square" lIns="0" tIns="0" rIns="0" bIns="0" rtlCol="0"/>
          <a:lstStyle/>
          <a:p>
            <a:endParaRPr/>
          </a:p>
        </p:txBody>
      </p:sp>
      <p:sp>
        <p:nvSpPr>
          <p:cNvPr id="21" name="object 21"/>
          <p:cNvSpPr txBox="1"/>
          <p:nvPr/>
        </p:nvSpPr>
        <p:spPr>
          <a:xfrm>
            <a:off x="6852031" y="1435988"/>
            <a:ext cx="487870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How</a:t>
            </a:r>
            <a:r>
              <a:rPr sz="1400" b="1" spc="-40" dirty="0">
                <a:solidFill>
                  <a:srgbClr val="5C5B5A"/>
                </a:solidFill>
                <a:latin typeface="Arial"/>
                <a:cs typeface="Arial"/>
              </a:rPr>
              <a:t> </a:t>
            </a:r>
            <a:r>
              <a:rPr sz="1400" b="1" dirty="0">
                <a:solidFill>
                  <a:srgbClr val="5C5B5A"/>
                </a:solidFill>
                <a:latin typeface="Arial"/>
                <a:cs typeface="Arial"/>
              </a:rPr>
              <a:t>often</a:t>
            </a:r>
            <a:r>
              <a:rPr sz="1400" b="1" spc="-45" dirty="0">
                <a:solidFill>
                  <a:srgbClr val="5C5B5A"/>
                </a:solidFill>
                <a:latin typeface="Arial"/>
                <a:cs typeface="Arial"/>
              </a:rPr>
              <a:t> </a:t>
            </a:r>
            <a:r>
              <a:rPr sz="1400" b="1" dirty="0">
                <a:solidFill>
                  <a:srgbClr val="5C5B5A"/>
                </a:solidFill>
                <a:latin typeface="Arial"/>
                <a:cs typeface="Arial"/>
              </a:rPr>
              <a:t>does</a:t>
            </a:r>
            <a:r>
              <a:rPr sz="1400" b="1" spc="-45" dirty="0">
                <a:solidFill>
                  <a:srgbClr val="5C5B5A"/>
                </a:solidFill>
                <a:latin typeface="Arial"/>
                <a:cs typeface="Arial"/>
              </a:rPr>
              <a:t> </a:t>
            </a:r>
            <a:r>
              <a:rPr sz="1400" b="1" dirty="0">
                <a:solidFill>
                  <a:srgbClr val="5C5B5A"/>
                </a:solidFill>
                <a:latin typeface="Arial"/>
                <a:cs typeface="Arial"/>
              </a:rPr>
              <a:t>your job</a:t>
            </a:r>
            <a:r>
              <a:rPr sz="1400" b="1" spc="-35" dirty="0">
                <a:solidFill>
                  <a:srgbClr val="5C5B5A"/>
                </a:solidFill>
                <a:latin typeface="Arial"/>
                <a:cs typeface="Arial"/>
              </a:rPr>
              <a:t> </a:t>
            </a:r>
            <a:r>
              <a:rPr sz="1400" b="1" dirty="0">
                <a:solidFill>
                  <a:srgbClr val="5C5B5A"/>
                </a:solidFill>
                <a:latin typeface="Arial"/>
                <a:cs typeface="Arial"/>
              </a:rPr>
              <a:t>require</a:t>
            </a:r>
            <a:r>
              <a:rPr sz="1400" b="1" spc="-55" dirty="0">
                <a:solidFill>
                  <a:srgbClr val="5C5B5A"/>
                </a:solidFill>
                <a:latin typeface="Arial"/>
                <a:cs typeface="Arial"/>
              </a:rPr>
              <a:t> </a:t>
            </a:r>
            <a:r>
              <a:rPr sz="1400" b="1" dirty="0">
                <a:solidFill>
                  <a:srgbClr val="5C5B5A"/>
                </a:solidFill>
                <a:latin typeface="Arial"/>
                <a:cs typeface="Arial"/>
              </a:rPr>
              <a:t>you</a:t>
            </a:r>
            <a:r>
              <a:rPr sz="1400" b="1" spc="-5" dirty="0">
                <a:solidFill>
                  <a:srgbClr val="5C5B5A"/>
                </a:solidFill>
                <a:latin typeface="Arial"/>
                <a:cs typeface="Arial"/>
              </a:rPr>
              <a:t> </a:t>
            </a:r>
            <a:r>
              <a:rPr sz="1400" b="1" dirty="0">
                <a:solidFill>
                  <a:srgbClr val="5C5B5A"/>
                </a:solidFill>
                <a:latin typeface="Arial"/>
                <a:cs typeface="Arial"/>
              </a:rPr>
              <a:t>to</a:t>
            </a:r>
            <a:r>
              <a:rPr sz="1400" b="1" spc="-35" dirty="0">
                <a:solidFill>
                  <a:srgbClr val="5C5B5A"/>
                </a:solidFill>
                <a:latin typeface="Arial"/>
                <a:cs typeface="Arial"/>
              </a:rPr>
              <a:t> </a:t>
            </a:r>
            <a:r>
              <a:rPr sz="1400" b="1" dirty="0">
                <a:solidFill>
                  <a:srgbClr val="5C5B5A"/>
                </a:solidFill>
                <a:latin typeface="Arial"/>
                <a:cs typeface="Arial"/>
              </a:rPr>
              <a:t>learn</a:t>
            </a:r>
            <a:r>
              <a:rPr sz="1400" b="1" spc="-60" dirty="0">
                <a:solidFill>
                  <a:srgbClr val="5C5B5A"/>
                </a:solidFill>
                <a:latin typeface="Arial"/>
                <a:cs typeface="Arial"/>
              </a:rPr>
              <a:t> </a:t>
            </a:r>
            <a:r>
              <a:rPr sz="1400" b="1" dirty="0">
                <a:solidFill>
                  <a:srgbClr val="5C5B5A"/>
                </a:solidFill>
                <a:latin typeface="Arial"/>
                <a:cs typeface="Arial"/>
              </a:rPr>
              <a:t>new</a:t>
            </a:r>
            <a:r>
              <a:rPr sz="1400" b="1" spc="-35" dirty="0">
                <a:solidFill>
                  <a:srgbClr val="5C5B5A"/>
                </a:solidFill>
                <a:latin typeface="Arial"/>
                <a:cs typeface="Arial"/>
              </a:rPr>
              <a:t> </a:t>
            </a:r>
            <a:r>
              <a:rPr sz="1400" b="1" spc="-10" dirty="0">
                <a:solidFill>
                  <a:srgbClr val="5C5B5A"/>
                </a:solidFill>
                <a:latin typeface="Arial"/>
                <a:cs typeface="Arial"/>
              </a:rPr>
              <a:t>things?</a:t>
            </a:r>
            <a:endParaRPr sz="1400">
              <a:latin typeface="Arial"/>
              <a:cs typeface="Arial"/>
            </a:endParaRPr>
          </a:p>
        </p:txBody>
      </p:sp>
      <p:graphicFrame>
        <p:nvGraphicFramePr>
          <p:cNvPr id="22" name="object 22"/>
          <p:cNvGraphicFramePr>
            <a:graphicFrameLocks noGrp="1"/>
          </p:cNvGraphicFramePr>
          <p:nvPr/>
        </p:nvGraphicFramePr>
        <p:xfrm>
          <a:off x="8926068" y="1903628"/>
          <a:ext cx="1515110" cy="4220210"/>
        </p:xfrm>
        <a:graphic>
          <a:graphicData uri="http://schemas.openxmlformats.org/drawingml/2006/table">
            <a:tbl>
              <a:tblPr firstRow="1" bandRow="1">
                <a:tableStyleId>{2D5ABB26-0587-4C30-8999-92F81FD0307C}</a:tableStyleId>
              </a:tblPr>
              <a:tblGrid>
                <a:gridCol w="1515110">
                  <a:extLst>
                    <a:ext uri="{9D8B030D-6E8A-4147-A177-3AD203B41FA5}">
                      <a16:colId xmlns:a16="http://schemas.microsoft.com/office/drawing/2014/main" val="20000"/>
                    </a:ext>
                  </a:extLst>
                </a:gridCol>
              </a:tblGrid>
              <a:tr h="548005">
                <a:tc>
                  <a:txBody>
                    <a:bodyPr/>
                    <a:lstStyle/>
                    <a:p>
                      <a:pPr marL="1270" algn="ctr">
                        <a:lnSpc>
                          <a:spcPct val="100000"/>
                        </a:lnSpc>
                        <a:spcBef>
                          <a:spcPts val="1370"/>
                        </a:spcBef>
                      </a:pPr>
                      <a:r>
                        <a:rPr sz="1200" spc="-25" dirty="0">
                          <a:solidFill>
                            <a:srgbClr val="FFFFFF"/>
                          </a:solidFill>
                          <a:latin typeface="Calibri"/>
                          <a:cs typeface="Calibri"/>
                        </a:rPr>
                        <a:t>13%</a:t>
                      </a:r>
                      <a:endParaRPr sz="1200">
                        <a:latin typeface="Calibri"/>
                        <a:cs typeface="Calibri"/>
                      </a:endParaRPr>
                    </a:p>
                    <a:p>
                      <a:pPr marL="635" algn="ctr">
                        <a:lnSpc>
                          <a:spcPct val="100000"/>
                        </a:lnSpc>
                        <a:spcBef>
                          <a:spcPts val="80"/>
                        </a:spcBef>
                      </a:pPr>
                      <a:r>
                        <a:rPr sz="800" dirty="0">
                          <a:solidFill>
                            <a:srgbClr val="FFFFFF"/>
                          </a:solidFill>
                          <a:latin typeface="Arial"/>
                          <a:cs typeface="Arial"/>
                        </a:rPr>
                        <a:t>(+/-</a:t>
                      </a:r>
                      <a:r>
                        <a:rPr sz="800" spc="-20" dirty="0">
                          <a:solidFill>
                            <a:srgbClr val="FFFFFF"/>
                          </a:solidFill>
                          <a:latin typeface="Arial"/>
                          <a:cs typeface="Arial"/>
                        </a:rPr>
                        <a:t>0pp)</a:t>
                      </a:r>
                      <a:endParaRPr sz="800">
                        <a:latin typeface="Arial"/>
                        <a:cs typeface="Arial"/>
                      </a:endParaRPr>
                    </a:p>
                  </a:txBody>
                  <a:tcPr marL="0" marR="0" marT="173990" marB="0">
                    <a:solidFill>
                      <a:srgbClr val="009590"/>
                    </a:solidFill>
                  </a:tcPr>
                </a:tc>
                <a:extLst>
                  <a:ext uri="{0D108BD9-81ED-4DB2-BD59-A6C34878D82A}">
                    <a16:rowId xmlns:a16="http://schemas.microsoft.com/office/drawing/2014/main" val="10000"/>
                  </a:ext>
                </a:extLst>
              </a:tr>
              <a:tr h="1224915">
                <a:tc>
                  <a:txBody>
                    <a:bodyPr/>
                    <a:lstStyle/>
                    <a:p>
                      <a:pPr>
                        <a:lnSpc>
                          <a:spcPct val="100000"/>
                        </a:lnSpc>
                      </a:pPr>
                      <a:endParaRPr sz="1200">
                        <a:latin typeface="Times New Roman"/>
                        <a:cs typeface="Times New Roman"/>
                      </a:endParaRPr>
                    </a:p>
                    <a:p>
                      <a:pPr>
                        <a:lnSpc>
                          <a:spcPct val="100000"/>
                        </a:lnSpc>
                        <a:spcBef>
                          <a:spcPts val="1275"/>
                        </a:spcBef>
                      </a:pPr>
                      <a:endParaRPr sz="1200">
                        <a:latin typeface="Times New Roman"/>
                        <a:cs typeface="Times New Roman"/>
                      </a:endParaRPr>
                    </a:p>
                    <a:p>
                      <a:pPr marL="1270" algn="ctr">
                        <a:lnSpc>
                          <a:spcPct val="100000"/>
                        </a:lnSpc>
                        <a:spcBef>
                          <a:spcPts val="5"/>
                        </a:spcBef>
                      </a:pPr>
                      <a:r>
                        <a:rPr sz="1200" spc="-25" dirty="0">
                          <a:solidFill>
                            <a:srgbClr val="404040"/>
                          </a:solidFill>
                          <a:latin typeface="Calibri"/>
                          <a:cs typeface="Calibri"/>
                        </a:rPr>
                        <a:t>29%</a:t>
                      </a:r>
                      <a:endParaRPr sz="1200">
                        <a:latin typeface="Calibri"/>
                        <a:cs typeface="Calibri"/>
                      </a:endParaRPr>
                    </a:p>
                    <a:p>
                      <a:pPr marR="10795" algn="ctr">
                        <a:lnSpc>
                          <a:spcPct val="100000"/>
                        </a:lnSpc>
                        <a:spcBef>
                          <a:spcPts val="415"/>
                        </a:spcBef>
                      </a:pPr>
                      <a:r>
                        <a:rPr sz="800" spc="-10" dirty="0">
                          <a:solidFill>
                            <a:srgbClr val="5C5B5A"/>
                          </a:solidFill>
                          <a:latin typeface="Arial"/>
                          <a:cs typeface="Arial"/>
                        </a:rPr>
                        <a:t>(-</a:t>
                      </a:r>
                      <a:r>
                        <a:rPr sz="800" spc="-20" dirty="0">
                          <a:solidFill>
                            <a:srgbClr val="5C5B5A"/>
                          </a:solidFill>
                          <a:latin typeface="Arial"/>
                          <a:cs typeface="Arial"/>
                        </a:rPr>
                        <a:t>1pp)</a:t>
                      </a:r>
                      <a:endParaRPr sz="800">
                        <a:latin typeface="Arial"/>
                        <a:cs typeface="Arial"/>
                      </a:endParaRPr>
                    </a:p>
                  </a:txBody>
                  <a:tcPr marL="0" marR="0" marT="0" marB="0">
                    <a:solidFill>
                      <a:srgbClr val="6CD4CE"/>
                    </a:solidFill>
                  </a:tcPr>
                </a:tc>
                <a:extLst>
                  <a:ext uri="{0D108BD9-81ED-4DB2-BD59-A6C34878D82A}">
                    <a16:rowId xmlns:a16="http://schemas.microsoft.com/office/drawing/2014/main" val="10001"/>
                  </a:ext>
                </a:extLst>
              </a:tr>
              <a:tr h="177228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670"/>
                        </a:spcBef>
                      </a:pPr>
                      <a:endParaRPr sz="1200">
                        <a:latin typeface="Times New Roman"/>
                        <a:cs typeface="Times New Roman"/>
                      </a:endParaRPr>
                    </a:p>
                    <a:p>
                      <a:pPr marL="1270" algn="ctr">
                        <a:lnSpc>
                          <a:spcPct val="100000"/>
                        </a:lnSpc>
                        <a:spcBef>
                          <a:spcPts val="5"/>
                        </a:spcBef>
                      </a:pPr>
                      <a:r>
                        <a:rPr sz="1200" spc="-25" dirty="0">
                          <a:solidFill>
                            <a:srgbClr val="404040"/>
                          </a:solidFill>
                          <a:latin typeface="Calibri"/>
                          <a:cs typeface="Calibri"/>
                        </a:rPr>
                        <a:t>42%</a:t>
                      </a:r>
                      <a:endParaRPr sz="1200">
                        <a:latin typeface="Calibri"/>
                        <a:cs typeface="Calibri"/>
                      </a:endParaRPr>
                    </a:p>
                    <a:p>
                      <a:pPr marL="7620" algn="ctr">
                        <a:lnSpc>
                          <a:spcPct val="100000"/>
                        </a:lnSpc>
                        <a:spcBef>
                          <a:spcPts val="280"/>
                        </a:spcBef>
                      </a:pPr>
                      <a:r>
                        <a:rPr sz="800" spc="-10" dirty="0">
                          <a:solidFill>
                            <a:srgbClr val="5C5B5A"/>
                          </a:solidFill>
                          <a:latin typeface="Arial"/>
                          <a:cs typeface="Arial"/>
                        </a:rPr>
                        <a:t>(+1pp)</a:t>
                      </a:r>
                      <a:endParaRPr sz="800">
                        <a:latin typeface="Arial"/>
                        <a:cs typeface="Arial"/>
                      </a:endParaRPr>
                    </a:p>
                  </a:txBody>
                  <a:tcPr marL="0" marR="0" marT="0" marB="0">
                    <a:solidFill>
                      <a:srgbClr val="96E0DC"/>
                    </a:solidFill>
                  </a:tcPr>
                </a:tc>
                <a:extLst>
                  <a:ext uri="{0D108BD9-81ED-4DB2-BD59-A6C34878D82A}">
                    <a16:rowId xmlns:a16="http://schemas.microsoft.com/office/drawing/2014/main" val="10002"/>
                  </a:ext>
                </a:extLst>
              </a:tr>
              <a:tr h="548005">
                <a:tc>
                  <a:txBody>
                    <a:bodyPr/>
                    <a:lstStyle/>
                    <a:p>
                      <a:pPr>
                        <a:lnSpc>
                          <a:spcPct val="100000"/>
                        </a:lnSpc>
                      </a:pPr>
                      <a:endParaRPr sz="1200">
                        <a:latin typeface="Times New Roman"/>
                        <a:cs typeface="Times New Roman"/>
                      </a:endParaRPr>
                    </a:p>
                    <a:p>
                      <a:pPr marL="1270" algn="ctr">
                        <a:lnSpc>
                          <a:spcPct val="100000"/>
                        </a:lnSpc>
                      </a:pPr>
                      <a:r>
                        <a:rPr sz="1200" spc="-25" dirty="0">
                          <a:solidFill>
                            <a:srgbClr val="404040"/>
                          </a:solidFill>
                          <a:latin typeface="Calibri"/>
                          <a:cs typeface="Calibri"/>
                        </a:rPr>
                        <a:t>13%</a:t>
                      </a:r>
                      <a:endParaRPr sz="1200">
                        <a:latin typeface="Calibri"/>
                        <a:cs typeface="Calibri"/>
                      </a:endParaRPr>
                    </a:p>
                    <a:p>
                      <a:pPr marR="10795" algn="ctr">
                        <a:lnSpc>
                          <a:spcPct val="100000"/>
                        </a:lnSpc>
                        <a:spcBef>
                          <a:spcPts val="5"/>
                        </a:spcBef>
                      </a:pPr>
                      <a:r>
                        <a:rPr sz="800" spc="-10" dirty="0">
                          <a:solidFill>
                            <a:srgbClr val="5C5B5A"/>
                          </a:solidFill>
                          <a:latin typeface="Arial"/>
                          <a:cs typeface="Arial"/>
                        </a:rPr>
                        <a:t>(-</a:t>
                      </a:r>
                      <a:r>
                        <a:rPr sz="800" spc="-20" dirty="0">
                          <a:solidFill>
                            <a:srgbClr val="5C5B5A"/>
                          </a:solidFill>
                          <a:latin typeface="Arial"/>
                          <a:cs typeface="Arial"/>
                        </a:rPr>
                        <a:t>2pp)</a:t>
                      </a:r>
                      <a:endParaRPr sz="800">
                        <a:latin typeface="Arial"/>
                        <a:cs typeface="Arial"/>
                      </a:endParaRPr>
                    </a:p>
                  </a:txBody>
                  <a:tcPr marL="0" marR="0" marT="0" marB="0">
                    <a:solidFill>
                      <a:srgbClr val="FF9999"/>
                    </a:solidFill>
                  </a:tcPr>
                </a:tc>
                <a:extLst>
                  <a:ext uri="{0D108BD9-81ED-4DB2-BD59-A6C34878D82A}">
                    <a16:rowId xmlns:a16="http://schemas.microsoft.com/office/drawing/2014/main" val="10003"/>
                  </a:ext>
                </a:extLst>
              </a:tr>
              <a:tr h="127000">
                <a:tc>
                  <a:txBody>
                    <a:bodyPr/>
                    <a:lstStyle/>
                    <a:p>
                      <a:pPr marL="664845">
                        <a:lnSpc>
                          <a:spcPts val="900"/>
                        </a:lnSpc>
                      </a:pPr>
                      <a:r>
                        <a:rPr sz="1800" baseline="-9259" dirty="0">
                          <a:solidFill>
                            <a:srgbClr val="FFFFFF"/>
                          </a:solidFill>
                          <a:latin typeface="Calibri"/>
                          <a:cs typeface="Calibri"/>
                        </a:rPr>
                        <a:t>3%</a:t>
                      </a:r>
                      <a:r>
                        <a:rPr sz="1800" spc="240" baseline="-9259" dirty="0">
                          <a:solidFill>
                            <a:srgbClr val="FFFFFF"/>
                          </a:solidFill>
                          <a:latin typeface="Calibri"/>
                          <a:cs typeface="Calibri"/>
                        </a:rPr>
                        <a:t> </a:t>
                      </a:r>
                      <a:r>
                        <a:rPr sz="800" spc="-10" dirty="0">
                          <a:solidFill>
                            <a:srgbClr val="5C5B5A"/>
                          </a:solidFill>
                          <a:latin typeface="Arial"/>
                          <a:cs typeface="Arial"/>
                        </a:rPr>
                        <a:t>(+2pp)</a:t>
                      </a:r>
                      <a:endParaRPr sz="800">
                        <a:latin typeface="Arial"/>
                        <a:cs typeface="Arial"/>
                      </a:endParaRPr>
                    </a:p>
                  </a:txBody>
                  <a:tcPr marL="0" marR="0" marT="0" marB="0">
                    <a:solidFill>
                      <a:srgbClr val="FF0000"/>
                    </a:solidFill>
                  </a:tcPr>
                </a:tc>
                <a:extLst>
                  <a:ext uri="{0D108BD9-81ED-4DB2-BD59-A6C34878D82A}">
                    <a16:rowId xmlns:a16="http://schemas.microsoft.com/office/drawing/2014/main" val="10004"/>
                  </a:ext>
                </a:extLst>
              </a:tr>
            </a:tbl>
          </a:graphicData>
        </a:graphic>
      </p:graphicFrame>
      <p:sp>
        <p:nvSpPr>
          <p:cNvPr id="23" name="object 23"/>
          <p:cNvSpPr/>
          <p:nvPr/>
        </p:nvSpPr>
        <p:spPr>
          <a:xfrm>
            <a:off x="7524242" y="2658814"/>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sp>
        <p:nvSpPr>
          <p:cNvPr id="24" name="object 24"/>
          <p:cNvSpPr txBox="1"/>
          <p:nvPr/>
        </p:nvSpPr>
        <p:spPr>
          <a:xfrm>
            <a:off x="7632954" y="2579623"/>
            <a:ext cx="45910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Always</a:t>
            </a:r>
            <a:endParaRPr sz="1200">
              <a:latin typeface="Calibri"/>
              <a:cs typeface="Calibri"/>
            </a:endParaRPr>
          </a:p>
        </p:txBody>
      </p:sp>
      <p:sp>
        <p:nvSpPr>
          <p:cNvPr id="25" name="object 25"/>
          <p:cNvSpPr/>
          <p:nvPr/>
        </p:nvSpPr>
        <p:spPr>
          <a:xfrm>
            <a:off x="7524242" y="3054165"/>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6CD4CE"/>
          </a:solidFill>
        </p:spPr>
        <p:txBody>
          <a:bodyPr wrap="square" lIns="0" tIns="0" rIns="0" bIns="0" rtlCol="0"/>
          <a:lstStyle/>
          <a:p>
            <a:endParaRPr/>
          </a:p>
        </p:txBody>
      </p:sp>
      <p:sp>
        <p:nvSpPr>
          <p:cNvPr id="26" name="object 26"/>
          <p:cNvSpPr txBox="1"/>
          <p:nvPr/>
        </p:nvSpPr>
        <p:spPr>
          <a:xfrm>
            <a:off x="7632954" y="2975228"/>
            <a:ext cx="37973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Often</a:t>
            </a:r>
            <a:endParaRPr sz="1200">
              <a:latin typeface="Calibri"/>
              <a:cs typeface="Calibri"/>
            </a:endParaRPr>
          </a:p>
        </p:txBody>
      </p:sp>
      <p:sp>
        <p:nvSpPr>
          <p:cNvPr id="27" name="object 27"/>
          <p:cNvSpPr/>
          <p:nvPr/>
        </p:nvSpPr>
        <p:spPr>
          <a:xfrm>
            <a:off x="7524242" y="3449516"/>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96E0DC"/>
          </a:solidFill>
        </p:spPr>
        <p:txBody>
          <a:bodyPr wrap="square" lIns="0" tIns="0" rIns="0" bIns="0" rtlCol="0"/>
          <a:lstStyle/>
          <a:p>
            <a:endParaRPr/>
          </a:p>
        </p:txBody>
      </p:sp>
      <p:sp>
        <p:nvSpPr>
          <p:cNvPr id="28" name="object 28"/>
          <p:cNvSpPr txBox="1"/>
          <p:nvPr/>
        </p:nvSpPr>
        <p:spPr>
          <a:xfrm>
            <a:off x="7632954" y="3370579"/>
            <a:ext cx="7150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Sometimes</a:t>
            </a:r>
            <a:endParaRPr sz="1200">
              <a:latin typeface="Calibri"/>
              <a:cs typeface="Calibri"/>
            </a:endParaRPr>
          </a:p>
        </p:txBody>
      </p:sp>
      <p:sp>
        <p:nvSpPr>
          <p:cNvPr id="29" name="object 29"/>
          <p:cNvSpPr/>
          <p:nvPr/>
        </p:nvSpPr>
        <p:spPr>
          <a:xfrm>
            <a:off x="7524242" y="3844868"/>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9999"/>
          </a:solidFill>
        </p:spPr>
        <p:txBody>
          <a:bodyPr wrap="square" lIns="0" tIns="0" rIns="0" bIns="0" rtlCol="0"/>
          <a:lstStyle/>
          <a:p>
            <a:endParaRPr/>
          </a:p>
        </p:txBody>
      </p:sp>
      <p:sp>
        <p:nvSpPr>
          <p:cNvPr id="30" name="object 30"/>
          <p:cNvSpPr txBox="1"/>
          <p:nvPr/>
        </p:nvSpPr>
        <p:spPr>
          <a:xfrm>
            <a:off x="7632954" y="3766184"/>
            <a:ext cx="413384"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Rarely</a:t>
            </a:r>
            <a:endParaRPr sz="1200">
              <a:latin typeface="Calibri"/>
              <a:cs typeface="Calibri"/>
            </a:endParaRPr>
          </a:p>
        </p:txBody>
      </p:sp>
      <p:sp>
        <p:nvSpPr>
          <p:cNvPr id="31" name="object 31"/>
          <p:cNvSpPr/>
          <p:nvPr/>
        </p:nvSpPr>
        <p:spPr>
          <a:xfrm>
            <a:off x="7524242" y="4240218"/>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0000"/>
          </a:solidFill>
        </p:spPr>
        <p:txBody>
          <a:bodyPr wrap="square" lIns="0" tIns="0" rIns="0" bIns="0" rtlCol="0"/>
          <a:lstStyle/>
          <a:p>
            <a:endParaRPr/>
          </a:p>
        </p:txBody>
      </p:sp>
      <p:sp>
        <p:nvSpPr>
          <p:cNvPr id="32" name="object 32"/>
          <p:cNvSpPr txBox="1"/>
          <p:nvPr/>
        </p:nvSpPr>
        <p:spPr>
          <a:xfrm>
            <a:off x="7632954" y="4161535"/>
            <a:ext cx="39687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Never</a:t>
            </a:r>
            <a:endParaRPr sz="1200">
              <a:latin typeface="Calibri"/>
              <a:cs typeface="Calibri"/>
            </a:endParaRPr>
          </a:p>
        </p:txBody>
      </p:sp>
      <p:sp>
        <p:nvSpPr>
          <p:cNvPr id="33" name="object 33"/>
          <p:cNvSpPr/>
          <p:nvPr/>
        </p:nvSpPr>
        <p:spPr>
          <a:xfrm>
            <a:off x="7524242" y="4635569"/>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7E7E7E"/>
          </a:solidFill>
        </p:spPr>
        <p:txBody>
          <a:bodyPr wrap="square" lIns="0" tIns="0" rIns="0" bIns="0" rtlCol="0"/>
          <a:lstStyle/>
          <a:p>
            <a:endParaRPr/>
          </a:p>
        </p:txBody>
      </p:sp>
      <p:sp>
        <p:nvSpPr>
          <p:cNvPr id="34" name="object 34"/>
          <p:cNvSpPr txBox="1"/>
          <p:nvPr/>
        </p:nvSpPr>
        <p:spPr>
          <a:xfrm>
            <a:off x="7632954" y="4556886"/>
            <a:ext cx="7359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Don't</a:t>
            </a:r>
            <a:r>
              <a:rPr sz="1200" spc="-30"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p:txBody>
      </p:sp>
      <p:sp>
        <p:nvSpPr>
          <p:cNvPr id="35" name="object 35"/>
          <p:cNvSpPr/>
          <p:nvPr/>
        </p:nvSpPr>
        <p:spPr>
          <a:xfrm>
            <a:off x="10447019" y="1944116"/>
            <a:ext cx="297180" cy="3529965"/>
          </a:xfrm>
          <a:custGeom>
            <a:avLst/>
            <a:gdLst/>
            <a:ahLst/>
            <a:cxnLst/>
            <a:rect l="l" t="t" r="r" b="b"/>
            <a:pathLst>
              <a:path w="297179" h="3529965">
                <a:moveTo>
                  <a:pt x="0" y="0"/>
                </a:moveTo>
                <a:lnTo>
                  <a:pt x="57828" y="6643"/>
                </a:lnTo>
                <a:lnTo>
                  <a:pt x="105060" y="24764"/>
                </a:lnTo>
                <a:lnTo>
                  <a:pt x="136909" y="51649"/>
                </a:lnTo>
                <a:lnTo>
                  <a:pt x="148589" y="84582"/>
                </a:lnTo>
                <a:lnTo>
                  <a:pt x="148589" y="1605026"/>
                </a:lnTo>
                <a:lnTo>
                  <a:pt x="160270" y="1637978"/>
                </a:lnTo>
                <a:lnTo>
                  <a:pt x="192119" y="1664906"/>
                </a:lnTo>
                <a:lnTo>
                  <a:pt x="239351" y="1683071"/>
                </a:lnTo>
                <a:lnTo>
                  <a:pt x="297179" y="1689735"/>
                </a:lnTo>
                <a:lnTo>
                  <a:pt x="239351" y="1696378"/>
                </a:lnTo>
                <a:lnTo>
                  <a:pt x="192119" y="1714500"/>
                </a:lnTo>
                <a:lnTo>
                  <a:pt x="160270" y="1741384"/>
                </a:lnTo>
                <a:lnTo>
                  <a:pt x="148589" y="1774317"/>
                </a:lnTo>
                <a:lnTo>
                  <a:pt x="148589" y="3445129"/>
                </a:lnTo>
                <a:lnTo>
                  <a:pt x="136909" y="3478061"/>
                </a:lnTo>
                <a:lnTo>
                  <a:pt x="105060" y="3504946"/>
                </a:lnTo>
                <a:lnTo>
                  <a:pt x="57828" y="3523067"/>
                </a:lnTo>
                <a:lnTo>
                  <a:pt x="0" y="3529711"/>
                </a:lnTo>
              </a:path>
            </a:pathLst>
          </a:custGeom>
          <a:ln w="19050">
            <a:solidFill>
              <a:srgbClr val="009590"/>
            </a:solidFill>
          </a:ln>
        </p:spPr>
        <p:txBody>
          <a:bodyPr wrap="square" lIns="0" tIns="0" rIns="0" bIns="0" rtlCol="0"/>
          <a:lstStyle/>
          <a:p>
            <a:endParaRPr/>
          </a:p>
        </p:txBody>
      </p:sp>
      <p:sp>
        <p:nvSpPr>
          <p:cNvPr id="36" name="object 36"/>
          <p:cNvSpPr txBox="1"/>
          <p:nvPr/>
        </p:nvSpPr>
        <p:spPr>
          <a:xfrm>
            <a:off x="10823829" y="3469004"/>
            <a:ext cx="424180" cy="393700"/>
          </a:xfrm>
          <a:prstGeom prst="rect">
            <a:avLst/>
          </a:prstGeom>
        </p:spPr>
        <p:txBody>
          <a:bodyPr vert="horz" wrap="square" lIns="0" tIns="12065" rIns="0" bIns="0" rtlCol="0">
            <a:spAutoFit/>
          </a:bodyPr>
          <a:lstStyle/>
          <a:p>
            <a:pPr marL="12700">
              <a:lnSpc>
                <a:spcPct val="100000"/>
              </a:lnSpc>
              <a:spcBef>
                <a:spcPts val="95"/>
              </a:spcBef>
            </a:pPr>
            <a:r>
              <a:rPr sz="1600" b="1" spc="-25" dirty="0">
                <a:solidFill>
                  <a:srgbClr val="5C5B5A"/>
                </a:solidFill>
                <a:latin typeface="Calibri"/>
                <a:cs typeface="Calibri"/>
              </a:rPr>
              <a:t>84%</a:t>
            </a:r>
            <a:endParaRPr sz="1600">
              <a:latin typeface="Calibri"/>
              <a:cs typeface="Calibri"/>
            </a:endParaRPr>
          </a:p>
          <a:p>
            <a:pPr marL="52705">
              <a:lnSpc>
                <a:spcPct val="100000"/>
              </a:lnSpc>
              <a:spcBef>
                <a:spcPts val="20"/>
              </a:spcBef>
            </a:pPr>
            <a:r>
              <a:rPr sz="800" spc="-10" dirty="0">
                <a:solidFill>
                  <a:srgbClr val="5C5B5A"/>
                </a:solidFill>
                <a:latin typeface="Arial"/>
                <a:cs typeface="Arial"/>
              </a:rPr>
              <a:t>(+/-</a:t>
            </a:r>
            <a:r>
              <a:rPr sz="800" spc="-20" dirty="0">
                <a:solidFill>
                  <a:srgbClr val="5C5B5A"/>
                </a:solidFill>
                <a:latin typeface="Arial"/>
                <a:cs typeface="Arial"/>
              </a:rPr>
              <a:t>0pp)</a:t>
            </a:r>
            <a:endParaRPr sz="800">
              <a:latin typeface="Arial"/>
              <a:cs typeface="Arial"/>
            </a:endParaRPr>
          </a:p>
        </p:txBody>
      </p:sp>
      <p:sp>
        <p:nvSpPr>
          <p:cNvPr id="37" name="object 37"/>
          <p:cNvSpPr txBox="1"/>
          <p:nvPr/>
        </p:nvSpPr>
        <p:spPr>
          <a:xfrm>
            <a:off x="4746116" y="1100073"/>
            <a:ext cx="269684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C5B5A"/>
                </a:solidFill>
                <a:latin typeface="Arial"/>
                <a:cs typeface="Arial"/>
              </a:rPr>
              <a:t>Figures</a:t>
            </a:r>
            <a:r>
              <a:rPr sz="900" spc="-25" dirty="0">
                <a:solidFill>
                  <a:srgbClr val="5C5B5A"/>
                </a:solidFill>
                <a:latin typeface="Arial"/>
                <a:cs typeface="Arial"/>
              </a:rPr>
              <a:t> </a:t>
            </a:r>
            <a:r>
              <a:rPr sz="900" dirty="0">
                <a:solidFill>
                  <a:srgbClr val="5C5B5A"/>
                </a:solidFill>
                <a:latin typeface="Arial"/>
                <a:cs typeface="Arial"/>
              </a:rPr>
              <a:t>in</a:t>
            </a:r>
            <a:r>
              <a:rPr sz="900" spc="-10" dirty="0">
                <a:solidFill>
                  <a:srgbClr val="5C5B5A"/>
                </a:solidFill>
                <a:latin typeface="Arial"/>
                <a:cs typeface="Arial"/>
              </a:rPr>
              <a:t> </a:t>
            </a:r>
            <a:r>
              <a:rPr sz="900" dirty="0">
                <a:solidFill>
                  <a:srgbClr val="5C5B5A"/>
                </a:solidFill>
                <a:latin typeface="Arial"/>
                <a:cs typeface="Arial"/>
              </a:rPr>
              <a:t>brackets</a:t>
            </a:r>
            <a:r>
              <a:rPr sz="900" spc="-30" dirty="0">
                <a:solidFill>
                  <a:srgbClr val="5C5B5A"/>
                </a:solidFill>
                <a:latin typeface="Arial"/>
                <a:cs typeface="Arial"/>
              </a:rPr>
              <a:t> </a:t>
            </a:r>
            <a:r>
              <a:rPr sz="900" dirty="0">
                <a:solidFill>
                  <a:srgbClr val="5C5B5A"/>
                </a:solidFill>
                <a:latin typeface="Arial"/>
                <a:cs typeface="Arial"/>
              </a:rPr>
              <a:t>show</a:t>
            </a:r>
            <a:r>
              <a:rPr sz="900" spc="-20" dirty="0">
                <a:solidFill>
                  <a:srgbClr val="5C5B5A"/>
                </a:solidFill>
                <a:latin typeface="Arial"/>
                <a:cs typeface="Arial"/>
              </a:rPr>
              <a:t> </a:t>
            </a:r>
            <a:r>
              <a:rPr sz="900" dirty="0">
                <a:solidFill>
                  <a:srgbClr val="5C5B5A"/>
                </a:solidFill>
                <a:latin typeface="Arial"/>
                <a:cs typeface="Arial"/>
              </a:rPr>
              <a:t>change</a:t>
            </a:r>
            <a:r>
              <a:rPr sz="900" spc="-20" dirty="0">
                <a:solidFill>
                  <a:srgbClr val="5C5B5A"/>
                </a:solidFill>
                <a:latin typeface="Arial"/>
                <a:cs typeface="Arial"/>
              </a:rPr>
              <a:t> </a:t>
            </a:r>
            <a:r>
              <a:rPr sz="900" dirty="0">
                <a:solidFill>
                  <a:srgbClr val="5C5B5A"/>
                </a:solidFill>
                <a:latin typeface="Arial"/>
                <a:cs typeface="Arial"/>
              </a:rPr>
              <a:t>since</a:t>
            </a:r>
            <a:r>
              <a:rPr sz="900" spc="-20" dirty="0">
                <a:solidFill>
                  <a:srgbClr val="5C5B5A"/>
                </a:solidFill>
                <a:latin typeface="Arial"/>
                <a:cs typeface="Arial"/>
              </a:rPr>
              <a:t> </a:t>
            </a:r>
            <a:r>
              <a:rPr sz="900" dirty="0">
                <a:solidFill>
                  <a:srgbClr val="5C5B5A"/>
                </a:solidFill>
                <a:latin typeface="Arial"/>
                <a:cs typeface="Arial"/>
              </a:rPr>
              <a:t>Oct</a:t>
            </a:r>
            <a:r>
              <a:rPr sz="900" spc="-10" dirty="0">
                <a:solidFill>
                  <a:srgbClr val="5C5B5A"/>
                </a:solidFill>
                <a:latin typeface="Arial"/>
                <a:cs typeface="Arial"/>
              </a:rPr>
              <a:t> </a:t>
            </a:r>
            <a:r>
              <a:rPr sz="900" dirty="0">
                <a:solidFill>
                  <a:srgbClr val="5C5B5A"/>
                </a:solidFill>
                <a:latin typeface="Arial"/>
                <a:cs typeface="Arial"/>
              </a:rPr>
              <a:t>‘24</a:t>
            </a:r>
            <a:r>
              <a:rPr sz="900" spc="-10" dirty="0">
                <a:solidFill>
                  <a:srgbClr val="5C5B5A"/>
                </a:solidFill>
                <a:latin typeface="Arial"/>
                <a:cs typeface="Arial"/>
              </a:rPr>
              <a:t> </a:t>
            </a:r>
            <a:r>
              <a:rPr sz="900" spc="-20" dirty="0">
                <a:solidFill>
                  <a:srgbClr val="5C5B5A"/>
                </a:solidFill>
                <a:latin typeface="Arial"/>
                <a:cs typeface="Arial"/>
              </a:rPr>
              <a:t>(S15)</a:t>
            </a:r>
            <a:endParaRPr sz="900">
              <a:latin typeface="Arial"/>
              <a:cs typeface="Arial"/>
            </a:endParaRPr>
          </a:p>
        </p:txBody>
      </p:sp>
      <p:sp>
        <p:nvSpPr>
          <p:cNvPr id="38" name="object 38"/>
          <p:cNvSpPr txBox="1"/>
          <p:nvPr/>
        </p:nvSpPr>
        <p:spPr>
          <a:xfrm>
            <a:off x="470408" y="6380479"/>
            <a:ext cx="10754995"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GW2_2.</a:t>
            </a:r>
            <a:r>
              <a:rPr sz="1000" spc="-60"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what</a:t>
            </a:r>
            <a:r>
              <a:rPr sz="1000" spc="-10" dirty="0">
                <a:solidFill>
                  <a:srgbClr val="7E7E7E"/>
                </a:solidFill>
                <a:latin typeface="Arial"/>
                <a:cs typeface="Arial"/>
              </a:rPr>
              <a:t> </a:t>
            </a:r>
            <a:r>
              <a:rPr sz="1000" dirty="0">
                <a:solidFill>
                  <a:srgbClr val="7E7E7E"/>
                </a:solidFill>
                <a:latin typeface="Arial"/>
                <a:cs typeface="Arial"/>
              </a:rPr>
              <a:t>extent</a:t>
            </a:r>
            <a:r>
              <a:rPr sz="1000" spc="-35"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spc="-1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5" dirty="0">
                <a:solidFill>
                  <a:srgbClr val="7E7E7E"/>
                </a:solidFill>
                <a:latin typeface="Arial"/>
                <a:cs typeface="Arial"/>
              </a:rPr>
              <a:t> </a:t>
            </a:r>
            <a:r>
              <a:rPr sz="1000" dirty="0">
                <a:solidFill>
                  <a:srgbClr val="7E7E7E"/>
                </a:solidFill>
                <a:latin typeface="Arial"/>
                <a:cs typeface="Arial"/>
              </a:rPr>
              <a:t>the</a:t>
            </a:r>
            <a:r>
              <a:rPr sz="1000" spc="-20" dirty="0">
                <a:solidFill>
                  <a:srgbClr val="7E7E7E"/>
                </a:solidFill>
                <a:latin typeface="Arial"/>
                <a:cs typeface="Arial"/>
              </a:rPr>
              <a:t> </a:t>
            </a:r>
            <a:r>
              <a:rPr sz="1000" dirty="0">
                <a:solidFill>
                  <a:srgbClr val="7E7E7E"/>
                </a:solidFill>
                <a:latin typeface="Arial"/>
                <a:cs typeface="Arial"/>
              </a:rPr>
              <a:t>following</a:t>
            </a:r>
            <a:r>
              <a:rPr sz="1000" spc="-5" dirty="0">
                <a:solidFill>
                  <a:srgbClr val="7E7E7E"/>
                </a:solidFill>
                <a:latin typeface="Arial"/>
                <a:cs typeface="Arial"/>
              </a:rPr>
              <a:t> </a:t>
            </a:r>
            <a:r>
              <a:rPr sz="1000" spc="-10" dirty="0">
                <a:solidFill>
                  <a:srgbClr val="7E7E7E"/>
                </a:solidFill>
                <a:latin typeface="Arial"/>
                <a:cs typeface="Arial"/>
              </a:rPr>
              <a:t>statement:</a:t>
            </a:r>
            <a:r>
              <a:rPr sz="1000" spc="-55" dirty="0">
                <a:solidFill>
                  <a:srgbClr val="7E7E7E"/>
                </a:solidFill>
                <a:latin typeface="Arial"/>
                <a:cs typeface="Arial"/>
              </a:rPr>
              <a:t> </a:t>
            </a:r>
            <a:r>
              <a:rPr sz="1000" dirty="0">
                <a:solidFill>
                  <a:srgbClr val="7E7E7E"/>
                </a:solidFill>
                <a:latin typeface="Arial"/>
                <a:cs typeface="Arial"/>
              </a:rPr>
              <a:t>My</a:t>
            </a:r>
            <a:r>
              <a:rPr sz="1000" spc="-20" dirty="0">
                <a:solidFill>
                  <a:srgbClr val="7E7E7E"/>
                </a:solidFill>
                <a:latin typeface="Arial"/>
                <a:cs typeface="Arial"/>
              </a:rPr>
              <a:t> </a:t>
            </a:r>
            <a:r>
              <a:rPr sz="1000" dirty="0">
                <a:solidFill>
                  <a:srgbClr val="7E7E7E"/>
                </a:solidFill>
                <a:latin typeface="Arial"/>
                <a:cs typeface="Arial"/>
              </a:rPr>
              <a:t>job</a:t>
            </a:r>
            <a:r>
              <a:rPr sz="1000" spc="-20" dirty="0">
                <a:solidFill>
                  <a:srgbClr val="7E7E7E"/>
                </a:solidFill>
                <a:latin typeface="Arial"/>
                <a:cs typeface="Arial"/>
              </a:rPr>
              <a:t> </a:t>
            </a:r>
            <a:r>
              <a:rPr sz="1000" dirty="0">
                <a:solidFill>
                  <a:srgbClr val="7E7E7E"/>
                </a:solidFill>
                <a:latin typeface="Arial"/>
                <a:cs typeface="Arial"/>
              </a:rPr>
              <a:t>makes</a:t>
            </a:r>
            <a:r>
              <a:rPr sz="1000" spc="-65" dirty="0">
                <a:solidFill>
                  <a:srgbClr val="7E7E7E"/>
                </a:solidFill>
                <a:latin typeface="Arial"/>
                <a:cs typeface="Arial"/>
              </a:rPr>
              <a:t> </a:t>
            </a:r>
            <a:r>
              <a:rPr sz="1000" dirty="0">
                <a:solidFill>
                  <a:srgbClr val="7E7E7E"/>
                </a:solidFill>
                <a:latin typeface="Arial"/>
                <a:cs typeface="Arial"/>
              </a:rPr>
              <a:t>good</a:t>
            </a:r>
            <a:r>
              <a:rPr sz="1000" spc="-20" dirty="0">
                <a:solidFill>
                  <a:srgbClr val="7E7E7E"/>
                </a:solidFill>
                <a:latin typeface="Arial"/>
                <a:cs typeface="Arial"/>
              </a:rPr>
              <a:t> </a:t>
            </a:r>
            <a:r>
              <a:rPr sz="1000" dirty="0">
                <a:solidFill>
                  <a:srgbClr val="7E7E7E"/>
                </a:solidFill>
                <a:latin typeface="Arial"/>
                <a:cs typeface="Arial"/>
              </a:rPr>
              <a:t>use</a:t>
            </a:r>
            <a:r>
              <a:rPr sz="1000" spc="-3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my</a:t>
            </a:r>
            <a:r>
              <a:rPr sz="1000" spc="-40" dirty="0">
                <a:solidFill>
                  <a:srgbClr val="7E7E7E"/>
                </a:solidFill>
                <a:latin typeface="Arial"/>
                <a:cs typeface="Arial"/>
              </a:rPr>
              <a:t> </a:t>
            </a:r>
            <a:r>
              <a:rPr sz="1000" dirty="0">
                <a:solidFill>
                  <a:srgbClr val="7E7E7E"/>
                </a:solidFill>
                <a:latin typeface="Arial"/>
                <a:cs typeface="Arial"/>
              </a:rPr>
              <a:t>skills</a:t>
            </a:r>
            <a:r>
              <a:rPr sz="1000" spc="-15" dirty="0">
                <a:solidFill>
                  <a:srgbClr val="7E7E7E"/>
                </a:solidFill>
                <a:latin typeface="Arial"/>
                <a:cs typeface="Arial"/>
              </a:rPr>
              <a:t> </a:t>
            </a:r>
            <a:r>
              <a:rPr sz="1000" dirty="0">
                <a:solidFill>
                  <a:srgbClr val="7E7E7E"/>
                </a:solidFill>
                <a:latin typeface="Arial"/>
                <a:cs typeface="Arial"/>
              </a:rPr>
              <a:t>and</a:t>
            </a:r>
            <a:r>
              <a:rPr sz="1000" spc="-25" dirty="0">
                <a:solidFill>
                  <a:srgbClr val="7E7E7E"/>
                </a:solidFill>
                <a:latin typeface="Arial"/>
                <a:cs typeface="Arial"/>
              </a:rPr>
              <a:t> </a:t>
            </a:r>
            <a:r>
              <a:rPr sz="1000" dirty="0">
                <a:solidFill>
                  <a:srgbClr val="7E7E7E"/>
                </a:solidFill>
                <a:latin typeface="Arial"/>
                <a:cs typeface="Arial"/>
              </a:rPr>
              <a:t>abilities.</a:t>
            </a:r>
            <a:r>
              <a:rPr sz="1000" spc="-10" dirty="0">
                <a:solidFill>
                  <a:srgbClr val="7E7E7E"/>
                </a:solidFill>
                <a:latin typeface="Arial"/>
                <a:cs typeface="Arial"/>
              </a:rPr>
              <a:t> </a:t>
            </a:r>
            <a:r>
              <a:rPr sz="1000" dirty="0">
                <a:solidFill>
                  <a:srgbClr val="7E7E7E"/>
                </a:solidFill>
                <a:latin typeface="Arial"/>
                <a:cs typeface="Arial"/>
              </a:rPr>
              <a:t>Base:</a:t>
            </a:r>
            <a:r>
              <a:rPr sz="1000" spc="-20" dirty="0">
                <a:solidFill>
                  <a:srgbClr val="7E7E7E"/>
                </a:solidFill>
                <a:latin typeface="Arial"/>
                <a:cs typeface="Arial"/>
              </a:rPr>
              <a:t> </a:t>
            </a:r>
            <a:r>
              <a:rPr sz="1000" dirty="0">
                <a:solidFill>
                  <a:srgbClr val="7E7E7E"/>
                </a:solidFill>
                <a:latin typeface="Arial"/>
                <a:cs typeface="Arial"/>
              </a:rPr>
              <a:t>All</a:t>
            </a:r>
            <a:r>
              <a:rPr sz="1000" spc="-20" dirty="0">
                <a:solidFill>
                  <a:srgbClr val="7E7E7E"/>
                </a:solidFill>
                <a:latin typeface="Arial"/>
                <a:cs typeface="Arial"/>
              </a:rPr>
              <a:t> </a:t>
            </a:r>
            <a:r>
              <a:rPr sz="1000" dirty="0">
                <a:solidFill>
                  <a:srgbClr val="7E7E7E"/>
                </a:solidFill>
                <a:latin typeface="Arial"/>
                <a:cs typeface="Arial"/>
              </a:rPr>
              <a:t>online</a:t>
            </a:r>
            <a:r>
              <a:rPr sz="1000" spc="-10" dirty="0">
                <a:solidFill>
                  <a:srgbClr val="7E7E7E"/>
                </a:solidFill>
                <a:latin typeface="Arial"/>
                <a:cs typeface="Arial"/>
              </a:rPr>
              <a:t> respondents</a:t>
            </a:r>
            <a:r>
              <a:rPr sz="1000" spc="-40" dirty="0">
                <a:solidFill>
                  <a:srgbClr val="7E7E7E"/>
                </a:solidFill>
                <a:latin typeface="Arial"/>
                <a:cs typeface="Arial"/>
              </a:rPr>
              <a:t> </a:t>
            </a:r>
            <a:r>
              <a:rPr sz="1000" dirty="0">
                <a:solidFill>
                  <a:srgbClr val="7E7E7E"/>
                </a:solidFill>
                <a:latin typeface="Arial"/>
                <a:cs typeface="Arial"/>
              </a:rPr>
              <a:t>who</a:t>
            </a:r>
            <a:r>
              <a:rPr sz="1000" spc="-15"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employed</a:t>
            </a:r>
            <a:r>
              <a:rPr sz="1000" spc="-15" dirty="0">
                <a:solidFill>
                  <a:srgbClr val="7E7E7E"/>
                </a:solidFill>
                <a:latin typeface="Arial"/>
                <a:cs typeface="Arial"/>
              </a:rPr>
              <a:t> </a:t>
            </a:r>
            <a:r>
              <a:rPr sz="1000" dirty="0">
                <a:solidFill>
                  <a:srgbClr val="7E7E7E"/>
                </a:solidFill>
                <a:latin typeface="Arial"/>
                <a:cs typeface="Arial"/>
              </a:rPr>
              <a:t>S15</a:t>
            </a:r>
            <a:r>
              <a:rPr sz="1000" spc="-10" dirty="0">
                <a:solidFill>
                  <a:srgbClr val="7E7E7E"/>
                </a:solidFill>
                <a:latin typeface="Arial"/>
                <a:cs typeface="Arial"/>
              </a:rPr>
              <a:t> </a:t>
            </a:r>
            <a:r>
              <a:rPr sz="1000" dirty="0">
                <a:solidFill>
                  <a:srgbClr val="7E7E7E"/>
                </a:solidFill>
                <a:latin typeface="Arial"/>
                <a:cs typeface="Arial"/>
              </a:rPr>
              <a:t>(751),</a:t>
            </a:r>
            <a:r>
              <a:rPr sz="1000" spc="-25" dirty="0">
                <a:solidFill>
                  <a:srgbClr val="7E7E7E"/>
                </a:solidFill>
                <a:latin typeface="Arial"/>
                <a:cs typeface="Arial"/>
              </a:rPr>
              <a:t> S16</a:t>
            </a:r>
            <a:endParaRPr sz="1000">
              <a:latin typeface="Arial"/>
              <a:cs typeface="Arial"/>
            </a:endParaRPr>
          </a:p>
          <a:p>
            <a:pPr marL="12700">
              <a:lnSpc>
                <a:spcPct val="100000"/>
              </a:lnSpc>
              <a:spcBef>
                <a:spcPts val="5"/>
              </a:spcBef>
            </a:pPr>
            <a:r>
              <a:rPr sz="1000" dirty="0">
                <a:solidFill>
                  <a:srgbClr val="7E7E7E"/>
                </a:solidFill>
                <a:latin typeface="Arial"/>
                <a:cs typeface="Arial"/>
              </a:rPr>
              <a:t>(774).</a:t>
            </a:r>
            <a:r>
              <a:rPr sz="1000" spc="-25" dirty="0">
                <a:solidFill>
                  <a:srgbClr val="7E7E7E"/>
                </a:solidFill>
                <a:latin typeface="Arial"/>
                <a:cs typeface="Arial"/>
              </a:rPr>
              <a:t> </a:t>
            </a:r>
            <a:r>
              <a:rPr sz="1000" dirty="0">
                <a:solidFill>
                  <a:srgbClr val="7E7E7E"/>
                </a:solidFill>
                <a:latin typeface="Arial"/>
                <a:cs typeface="Arial"/>
              </a:rPr>
              <a:t>GW2_1.</a:t>
            </a:r>
            <a:r>
              <a:rPr sz="1000" spc="-60" dirty="0">
                <a:solidFill>
                  <a:srgbClr val="7E7E7E"/>
                </a:solidFill>
                <a:latin typeface="Arial"/>
                <a:cs typeface="Arial"/>
              </a:rPr>
              <a:t> </a:t>
            </a:r>
            <a:r>
              <a:rPr sz="1000" dirty="0">
                <a:solidFill>
                  <a:srgbClr val="7E7E7E"/>
                </a:solidFill>
                <a:latin typeface="Arial"/>
                <a:cs typeface="Arial"/>
              </a:rPr>
              <a:t>How</a:t>
            </a:r>
            <a:r>
              <a:rPr sz="1000" spc="-25" dirty="0">
                <a:solidFill>
                  <a:srgbClr val="7E7E7E"/>
                </a:solidFill>
                <a:latin typeface="Arial"/>
                <a:cs typeface="Arial"/>
              </a:rPr>
              <a:t> </a:t>
            </a:r>
            <a:r>
              <a:rPr sz="1000" dirty="0">
                <a:solidFill>
                  <a:srgbClr val="7E7E7E"/>
                </a:solidFill>
                <a:latin typeface="Arial"/>
                <a:cs typeface="Arial"/>
              </a:rPr>
              <a:t>often</a:t>
            </a:r>
            <a:r>
              <a:rPr sz="1000" spc="-45" dirty="0">
                <a:solidFill>
                  <a:srgbClr val="7E7E7E"/>
                </a:solidFill>
                <a:latin typeface="Arial"/>
                <a:cs typeface="Arial"/>
              </a:rPr>
              <a:t> </a:t>
            </a:r>
            <a:r>
              <a:rPr sz="1000" dirty="0">
                <a:solidFill>
                  <a:srgbClr val="7E7E7E"/>
                </a:solidFill>
                <a:latin typeface="Arial"/>
                <a:cs typeface="Arial"/>
              </a:rPr>
              <a:t>does</a:t>
            </a:r>
            <a:r>
              <a:rPr sz="1000" spc="-20" dirty="0">
                <a:solidFill>
                  <a:srgbClr val="7E7E7E"/>
                </a:solidFill>
                <a:latin typeface="Arial"/>
                <a:cs typeface="Arial"/>
              </a:rPr>
              <a:t> </a:t>
            </a:r>
            <a:r>
              <a:rPr sz="1000" dirty="0">
                <a:solidFill>
                  <a:srgbClr val="7E7E7E"/>
                </a:solidFill>
                <a:latin typeface="Arial"/>
                <a:cs typeface="Arial"/>
              </a:rPr>
              <a:t>your job</a:t>
            </a:r>
            <a:r>
              <a:rPr sz="1000" spc="-40" dirty="0">
                <a:solidFill>
                  <a:srgbClr val="7E7E7E"/>
                </a:solidFill>
                <a:latin typeface="Arial"/>
                <a:cs typeface="Arial"/>
              </a:rPr>
              <a:t> </a:t>
            </a:r>
            <a:r>
              <a:rPr sz="1000" dirty="0">
                <a:solidFill>
                  <a:srgbClr val="7E7E7E"/>
                </a:solidFill>
                <a:latin typeface="Arial"/>
                <a:cs typeface="Arial"/>
              </a:rPr>
              <a:t>require</a:t>
            </a:r>
            <a:r>
              <a:rPr sz="1000" spc="-1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learn</a:t>
            </a:r>
            <a:r>
              <a:rPr sz="1000" spc="-15" dirty="0">
                <a:solidFill>
                  <a:srgbClr val="7E7E7E"/>
                </a:solidFill>
                <a:latin typeface="Arial"/>
                <a:cs typeface="Arial"/>
              </a:rPr>
              <a:t> </a:t>
            </a:r>
            <a:r>
              <a:rPr sz="1000" dirty="0">
                <a:solidFill>
                  <a:srgbClr val="7E7E7E"/>
                </a:solidFill>
                <a:latin typeface="Arial"/>
                <a:cs typeface="Arial"/>
              </a:rPr>
              <a:t>new</a:t>
            </a:r>
            <a:r>
              <a:rPr sz="1000" spc="-25" dirty="0">
                <a:solidFill>
                  <a:srgbClr val="7E7E7E"/>
                </a:solidFill>
                <a:latin typeface="Arial"/>
                <a:cs typeface="Arial"/>
              </a:rPr>
              <a:t> </a:t>
            </a:r>
            <a:r>
              <a:rPr sz="1000" dirty="0">
                <a:solidFill>
                  <a:srgbClr val="7E7E7E"/>
                </a:solidFill>
                <a:latin typeface="Arial"/>
                <a:cs typeface="Arial"/>
              </a:rPr>
              <a:t>things?</a:t>
            </a:r>
            <a:r>
              <a:rPr sz="1000" spc="-35" dirty="0">
                <a:solidFill>
                  <a:srgbClr val="7E7E7E"/>
                </a:solidFill>
                <a:latin typeface="Arial"/>
                <a:cs typeface="Arial"/>
              </a:rPr>
              <a:t> </a:t>
            </a:r>
            <a:r>
              <a:rPr sz="1000" dirty="0">
                <a:solidFill>
                  <a:srgbClr val="7E7E7E"/>
                </a:solidFill>
                <a:latin typeface="Arial"/>
                <a:cs typeface="Arial"/>
              </a:rPr>
              <a:t>Base:</a:t>
            </a:r>
            <a:r>
              <a:rPr sz="1000" spc="5" dirty="0">
                <a:solidFill>
                  <a:srgbClr val="7E7E7E"/>
                </a:solidFill>
                <a:latin typeface="Arial"/>
                <a:cs typeface="Arial"/>
              </a:rPr>
              <a:t> </a:t>
            </a:r>
            <a:r>
              <a:rPr sz="1000" dirty="0">
                <a:solidFill>
                  <a:srgbClr val="7E7E7E"/>
                </a:solidFill>
                <a:latin typeface="Arial"/>
                <a:cs typeface="Arial"/>
              </a:rPr>
              <a:t>All</a:t>
            </a:r>
            <a:r>
              <a:rPr sz="1000" spc="-20" dirty="0">
                <a:solidFill>
                  <a:srgbClr val="7E7E7E"/>
                </a:solidFill>
                <a:latin typeface="Arial"/>
                <a:cs typeface="Arial"/>
              </a:rPr>
              <a:t> </a:t>
            </a:r>
            <a:r>
              <a:rPr sz="1000" dirty="0">
                <a:solidFill>
                  <a:srgbClr val="7E7E7E"/>
                </a:solidFill>
                <a:latin typeface="Arial"/>
                <a:cs typeface="Arial"/>
              </a:rPr>
              <a:t>online</a:t>
            </a:r>
            <a:r>
              <a:rPr sz="1000" spc="-20" dirty="0">
                <a:solidFill>
                  <a:srgbClr val="7E7E7E"/>
                </a:solidFill>
                <a:latin typeface="Arial"/>
                <a:cs typeface="Arial"/>
              </a:rPr>
              <a:t> </a:t>
            </a:r>
            <a:r>
              <a:rPr sz="1000" spc="-10" dirty="0">
                <a:solidFill>
                  <a:srgbClr val="7E7E7E"/>
                </a:solidFill>
                <a:latin typeface="Arial"/>
                <a:cs typeface="Arial"/>
              </a:rPr>
              <a:t>respondents</a:t>
            </a:r>
            <a:r>
              <a:rPr sz="1000" spc="-40" dirty="0">
                <a:solidFill>
                  <a:srgbClr val="7E7E7E"/>
                </a:solidFill>
                <a:latin typeface="Arial"/>
                <a:cs typeface="Arial"/>
              </a:rPr>
              <a:t> </a:t>
            </a:r>
            <a:r>
              <a:rPr sz="1000" dirty="0">
                <a:solidFill>
                  <a:srgbClr val="7E7E7E"/>
                </a:solidFill>
                <a:latin typeface="Arial"/>
                <a:cs typeface="Arial"/>
              </a:rPr>
              <a:t>who</a:t>
            </a:r>
            <a:r>
              <a:rPr sz="1000" spc="-20" dirty="0">
                <a:solidFill>
                  <a:srgbClr val="7E7E7E"/>
                </a:solidFill>
                <a:latin typeface="Arial"/>
                <a:cs typeface="Arial"/>
              </a:rPr>
              <a:t> </a:t>
            </a:r>
            <a:r>
              <a:rPr sz="1000" dirty="0">
                <a:solidFill>
                  <a:srgbClr val="7E7E7E"/>
                </a:solidFill>
                <a:latin typeface="Arial"/>
                <a:cs typeface="Arial"/>
              </a:rPr>
              <a:t>are</a:t>
            </a:r>
            <a:r>
              <a:rPr sz="1000" spc="-25" dirty="0">
                <a:solidFill>
                  <a:srgbClr val="7E7E7E"/>
                </a:solidFill>
                <a:latin typeface="Arial"/>
                <a:cs typeface="Arial"/>
              </a:rPr>
              <a:t> </a:t>
            </a:r>
            <a:r>
              <a:rPr sz="1000" dirty="0">
                <a:solidFill>
                  <a:srgbClr val="7E7E7E"/>
                </a:solidFill>
                <a:latin typeface="Arial"/>
                <a:cs typeface="Arial"/>
              </a:rPr>
              <a:t>employed</a:t>
            </a:r>
            <a:r>
              <a:rPr sz="1000" spc="-20" dirty="0">
                <a:solidFill>
                  <a:srgbClr val="7E7E7E"/>
                </a:solidFill>
                <a:latin typeface="Arial"/>
                <a:cs typeface="Arial"/>
              </a:rPr>
              <a:t> </a:t>
            </a:r>
            <a:r>
              <a:rPr sz="1000" dirty="0">
                <a:solidFill>
                  <a:srgbClr val="7E7E7E"/>
                </a:solidFill>
                <a:latin typeface="Arial"/>
                <a:cs typeface="Arial"/>
              </a:rPr>
              <a:t>S15</a:t>
            </a:r>
            <a:r>
              <a:rPr sz="1000" spc="-10" dirty="0">
                <a:solidFill>
                  <a:srgbClr val="7E7E7E"/>
                </a:solidFill>
                <a:latin typeface="Arial"/>
                <a:cs typeface="Arial"/>
              </a:rPr>
              <a:t> </a:t>
            </a:r>
            <a:r>
              <a:rPr sz="1000" dirty="0">
                <a:solidFill>
                  <a:srgbClr val="7E7E7E"/>
                </a:solidFill>
                <a:latin typeface="Arial"/>
                <a:cs typeface="Arial"/>
              </a:rPr>
              <a:t>(751),</a:t>
            </a:r>
            <a:r>
              <a:rPr sz="1000" spc="-25" dirty="0">
                <a:solidFill>
                  <a:srgbClr val="7E7E7E"/>
                </a:solidFill>
                <a:latin typeface="Arial"/>
                <a:cs typeface="Arial"/>
              </a:rPr>
              <a:t> </a:t>
            </a:r>
            <a:r>
              <a:rPr sz="1000" dirty="0">
                <a:solidFill>
                  <a:srgbClr val="7E7E7E"/>
                </a:solidFill>
                <a:latin typeface="Arial"/>
                <a:cs typeface="Arial"/>
              </a:rPr>
              <a:t>S16</a:t>
            </a:r>
            <a:r>
              <a:rPr sz="1000" spc="-40" dirty="0">
                <a:solidFill>
                  <a:srgbClr val="7E7E7E"/>
                </a:solidFill>
                <a:latin typeface="Arial"/>
                <a:cs typeface="Arial"/>
              </a:rPr>
              <a:t> </a:t>
            </a:r>
            <a:r>
              <a:rPr sz="1000" spc="-10" dirty="0">
                <a:solidFill>
                  <a:srgbClr val="7E7E7E"/>
                </a:solidFill>
                <a:latin typeface="Arial"/>
                <a:cs typeface="Arial"/>
              </a:rPr>
              <a:t>(774).</a:t>
            </a:r>
            <a:endParaRPr sz="10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435355" y="1515617"/>
            <a:ext cx="3484245" cy="574040"/>
          </a:xfrm>
          <a:prstGeom prst="rect">
            <a:avLst/>
          </a:prstGeom>
        </p:spPr>
        <p:txBody>
          <a:bodyPr vert="horz" wrap="square" lIns="0" tIns="12700" rIns="0" bIns="0" rtlCol="0">
            <a:spAutoFit/>
          </a:bodyPr>
          <a:lstStyle/>
          <a:p>
            <a:pPr marL="12700">
              <a:lnSpc>
                <a:spcPct val="100000"/>
              </a:lnSpc>
              <a:spcBef>
                <a:spcPts val="100"/>
              </a:spcBef>
            </a:pPr>
            <a:r>
              <a:rPr sz="3600" spc="-30" dirty="0">
                <a:solidFill>
                  <a:srgbClr val="FFFFFF"/>
                </a:solidFill>
              </a:rPr>
              <a:t>Your</a:t>
            </a:r>
            <a:r>
              <a:rPr sz="3600" spc="-114" dirty="0">
                <a:solidFill>
                  <a:srgbClr val="FFFFFF"/>
                </a:solidFill>
              </a:rPr>
              <a:t> </a:t>
            </a:r>
            <a:r>
              <a:rPr sz="3600" dirty="0">
                <a:solidFill>
                  <a:srgbClr val="FFFFFF"/>
                </a:solidFill>
              </a:rPr>
              <a:t>Local</a:t>
            </a:r>
            <a:r>
              <a:rPr sz="3600" spc="-225" dirty="0">
                <a:solidFill>
                  <a:srgbClr val="FFFFFF"/>
                </a:solidFill>
              </a:rPr>
              <a:t> </a:t>
            </a:r>
            <a:r>
              <a:rPr sz="3600" spc="-20" dirty="0">
                <a:solidFill>
                  <a:srgbClr val="FFFFFF"/>
                </a:solidFill>
              </a:rPr>
              <a:t>Area</a:t>
            </a:r>
            <a:endParaRPr sz="3600"/>
          </a:p>
        </p:txBody>
      </p:sp>
      <p:graphicFrame>
        <p:nvGraphicFramePr>
          <p:cNvPr id="11" name="object 11"/>
          <p:cNvGraphicFramePr>
            <a:graphicFrameLocks noGrp="1"/>
          </p:cNvGraphicFramePr>
          <p:nvPr/>
        </p:nvGraphicFramePr>
        <p:xfrm>
          <a:off x="437641" y="3044443"/>
          <a:ext cx="4871720" cy="774063"/>
        </p:xfrm>
        <a:graphic>
          <a:graphicData uri="http://schemas.openxmlformats.org/drawingml/2006/table">
            <a:tbl>
              <a:tblPr firstRow="1" bandRow="1">
                <a:tableStyleId>{2D5ABB26-0587-4C30-8999-92F81FD0307C}</a:tableStyleId>
              </a:tblPr>
              <a:tblGrid>
                <a:gridCol w="3107055">
                  <a:extLst>
                    <a:ext uri="{9D8B030D-6E8A-4147-A177-3AD203B41FA5}">
                      <a16:colId xmlns:a16="http://schemas.microsoft.com/office/drawing/2014/main" val="20000"/>
                    </a:ext>
                  </a:extLst>
                </a:gridCol>
                <a:gridCol w="1764665">
                  <a:extLst>
                    <a:ext uri="{9D8B030D-6E8A-4147-A177-3AD203B41FA5}">
                      <a16:colId xmlns:a16="http://schemas.microsoft.com/office/drawing/2014/main" val="20001"/>
                    </a:ext>
                  </a:extLst>
                </a:gridCol>
              </a:tblGrid>
              <a:tr h="243204">
                <a:tc>
                  <a:txBody>
                    <a:bodyPr/>
                    <a:lstStyle/>
                    <a:p>
                      <a:pPr marL="31750">
                        <a:lnSpc>
                          <a:spcPts val="1550"/>
                        </a:lnSpc>
                      </a:pPr>
                      <a:r>
                        <a:rPr sz="1400" b="1" dirty="0">
                          <a:solidFill>
                            <a:srgbClr val="FFFFFF"/>
                          </a:solidFill>
                          <a:latin typeface="Arial"/>
                          <a:cs typeface="Arial"/>
                        </a:rPr>
                        <a:t>Local</a:t>
                      </a:r>
                      <a:r>
                        <a:rPr sz="1400" b="1" spc="-100" dirty="0">
                          <a:solidFill>
                            <a:srgbClr val="FFFFFF"/>
                          </a:solidFill>
                          <a:latin typeface="Arial"/>
                          <a:cs typeface="Arial"/>
                        </a:rPr>
                        <a:t> </a:t>
                      </a:r>
                      <a:r>
                        <a:rPr sz="1400" b="1" dirty="0">
                          <a:solidFill>
                            <a:srgbClr val="FFFFFF"/>
                          </a:solidFill>
                          <a:latin typeface="Arial"/>
                          <a:cs typeface="Arial"/>
                        </a:rPr>
                        <a:t>Area</a:t>
                      </a:r>
                      <a:r>
                        <a:rPr sz="1400" b="1" spc="-30" dirty="0">
                          <a:solidFill>
                            <a:srgbClr val="FFFFFF"/>
                          </a:solidFill>
                          <a:latin typeface="Arial"/>
                          <a:cs typeface="Arial"/>
                        </a:rPr>
                        <a:t> </a:t>
                      </a:r>
                      <a:r>
                        <a:rPr sz="1400" b="1" spc="-10" dirty="0">
                          <a:solidFill>
                            <a:srgbClr val="FFFFFF"/>
                          </a:solidFill>
                          <a:latin typeface="Arial"/>
                          <a:cs typeface="Arial"/>
                        </a:rPr>
                        <a:t>context</a:t>
                      </a:r>
                      <a:endParaRPr sz="1400">
                        <a:latin typeface="Arial"/>
                        <a:cs typeface="Arial"/>
                      </a:endParaRPr>
                    </a:p>
                  </a:txBody>
                  <a:tcPr marL="0" marR="0" marT="0" marB="0"/>
                </a:tc>
                <a:tc>
                  <a:txBody>
                    <a:bodyPr/>
                    <a:lstStyle/>
                    <a:p>
                      <a:pPr marL="716280">
                        <a:lnSpc>
                          <a:spcPts val="1550"/>
                        </a:lnSpc>
                      </a:pPr>
                      <a:r>
                        <a:rPr sz="1400" b="1" u="sng" dirty="0">
                          <a:solidFill>
                            <a:srgbClr val="FFFFFF"/>
                          </a:solidFill>
                          <a:uFill>
                            <a:solidFill>
                              <a:srgbClr val="FFFFFF"/>
                            </a:solidFill>
                          </a:uFill>
                          <a:latin typeface="Arial"/>
                          <a:cs typeface="Arial"/>
                          <a:hlinkClick r:id="rId6" action="ppaction://hlinksldjump"/>
                        </a:rPr>
                        <a:t>page</a:t>
                      </a:r>
                      <a:r>
                        <a:rPr sz="1400" b="1" u="sng" spc="-50" dirty="0">
                          <a:solidFill>
                            <a:srgbClr val="FFFFFF"/>
                          </a:solidFill>
                          <a:uFill>
                            <a:solidFill>
                              <a:srgbClr val="FFFFFF"/>
                            </a:solidFill>
                          </a:uFill>
                          <a:latin typeface="Arial"/>
                          <a:cs typeface="Arial"/>
                          <a:hlinkClick r:id="rId6" action="ppaction://hlinksldjump"/>
                        </a:rPr>
                        <a:t> </a:t>
                      </a:r>
                      <a:r>
                        <a:rPr sz="1400" b="1" u="sng" spc="-25" dirty="0">
                          <a:solidFill>
                            <a:srgbClr val="FFFFFF"/>
                          </a:solidFill>
                          <a:uFill>
                            <a:solidFill>
                              <a:srgbClr val="FFFFFF"/>
                            </a:solidFill>
                          </a:uFill>
                          <a:latin typeface="Arial"/>
                          <a:cs typeface="Arial"/>
                          <a:hlinkClick r:id="rId6" action="ppaction://hlinksldjump"/>
                        </a:rPr>
                        <a:t>39</a:t>
                      </a:r>
                      <a:endParaRPr sz="1400">
                        <a:latin typeface="Arial"/>
                        <a:cs typeface="Arial"/>
                      </a:endParaRPr>
                    </a:p>
                  </a:txBody>
                  <a:tcPr marL="0" marR="0" marT="0" marB="0"/>
                </a:tc>
                <a:extLst>
                  <a:ext uri="{0D108BD9-81ED-4DB2-BD59-A6C34878D82A}">
                    <a16:rowId xmlns:a16="http://schemas.microsoft.com/office/drawing/2014/main" val="10000"/>
                  </a:ext>
                </a:extLst>
              </a:tr>
              <a:tr h="287655">
                <a:tc>
                  <a:txBody>
                    <a:bodyPr/>
                    <a:lstStyle/>
                    <a:p>
                      <a:pPr marL="31750">
                        <a:lnSpc>
                          <a:spcPct val="100000"/>
                        </a:lnSpc>
                        <a:spcBef>
                          <a:spcPts val="220"/>
                        </a:spcBef>
                      </a:pPr>
                      <a:r>
                        <a:rPr sz="1400" b="1" dirty="0">
                          <a:solidFill>
                            <a:srgbClr val="FFFFFF"/>
                          </a:solidFill>
                          <a:latin typeface="Arial"/>
                          <a:cs typeface="Arial"/>
                        </a:rPr>
                        <a:t>Local</a:t>
                      </a:r>
                      <a:r>
                        <a:rPr sz="1400" b="1" spc="-100" dirty="0">
                          <a:solidFill>
                            <a:srgbClr val="FFFFFF"/>
                          </a:solidFill>
                          <a:latin typeface="Arial"/>
                          <a:cs typeface="Arial"/>
                        </a:rPr>
                        <a:t> </a:t>
                      </a:r>
                      <a:r>
                        <a:rPr sz="1400" b="1" dirty="0">
                          <a:solidFill>
                            <a:srgbClr val="FFFFFF"/>
                          </a:solidFill>
                          <a:latin typeface="Arial"/>
                          <a:cs typeface="Arial"/>
                        </a:rPr>
                        <a:t>Area</a:t>
                      </a:r>
                      <a:r>
                        <a:rPr sz="1400" b="1" spc="-10" dirty="0">
                          <a:solidFill>
                            <a:srgbClr val="FFFFFF"/>
                          </a:solidFill>
                          <a:latin typeface="Arial"/>
                          <a:cs typeface="Arial"/>
                        </a:rPr>
                        <a:t> </a:t>
                      </a:r>
                      <a:r>
                        <a:rPr sz="1400" b="1" dirty="0">
                          <a:solidFill>
                            <a:srgbClr val="FFFFFF"/>
                          </a:solidFill>
                          <a:latin typeface="Arial"/>
                          <a:cs typeface="Arial"/>
                        </a:rPr>
                        <a:t>key</a:t>
                      </a:r>
                      <a:r>
                        <a:rPr sz="1400" b="1" spc="-55"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716280">
                        <a:lnSpc>
                          <a:spcPct val="100000"/>
                        </a:lnSpc>
                        <a:spcBef>
                          <a:spcPts val="220"/>
                        </a:spcBef>
                      </a:pPr>
                      <a:r>
                        <a:rPr sz="1400" b="1" u="sng" dirty="0">
                          <a:solidFill>
                            <a:srgbClr val="FFFFFF"/>
                          </a:solidFill>
                          <a:uFill>
                            <a:solidFill>
                              <a:srgbClr val="FFFFFF"/>
                            </a:solidFill>
                          </a:uFill>
                          <a:latin typeface="Arial"/>
                          <a:cs typeface="Arial"/>
                        </a:rPr>
                        <a:t>pages</a:t>
                      </a:r>
                      <a:r>
                        <a:rPr sz="1400" b="1" u="sng" spc="-20" dirty="0">
                          <a:solidFill>
                            <a:srgbClr val="FFFFFF"/>
                          </a:solidFill>
                          <a:uFill>
                            <a:solidFill>
                              <a:srgbClr val="FFFFFF"/>
                            </a:solidFill>
                          </a:uFill>
                          <a:latin typeface="Arial"/>
                          <a:cs typeface="Arial"/>
                        </a:rPr>
                        <a:t> </a:t>
                      </a:r>
                      <a:r>
                        <a:rPr sz="1400" b="1" u="sng" spc="-10" dirty="0">
                          <a:solidFill>
                            <a:srgbClr val="FFFFFF"/>
                          </a:solidFill>
                          <a:uFill>
                            <a:solidFill>
                              <a:srgbClr val="FFFFFF"/>
                            </a:solidFill>
                          </a:uFill>
                          <a:latin typeface="Arial"/>
                          <a:cs typeface="Arial"/>
                        </a:rPr>
                        <a:t>40-</a:t>
                      </a:r>
                      <a:r>
                        <a:rPr sz="1400" b="1" u="sng" spc="-35" dirty="0">
                          <a:solidFill>
                            <a:srgbClr val="FFFFFF"/>
                          </a:solidFill>
                          <a:uFill>
                            <a:solidFill>
                              <a:srgbClr val="FFFFFF"/>
                            </a:solidFill>
                          </a:uFill>
                          <a:latin typeface="Arial"/>
                          <a:cs typeface="Arial"/>
                        </a:rPr>
                        <a:t>41</a:t>
                      </a:r>
                      <a:endParaRPr sz="1400">
                        <a:latin typeface="Arial"/>
                        <a:cs typeface="Arial"/>
                      </a:endParaRPr>
                    </a:p>
                  </a:txBody>
                  <a:tcPr marL="0" marR="0" marT="27940" marB="0"/>
                </a:tc>
                <a:extLst>
                  <a:ext uri="{0D108BD9-81ED-4DB2-BD59-A6C34878D82A}">
                    <a16:rowId xmlns:a16="http://schemas.microsoft.com/office/drawing/2014/main" val="10001"/>
                  </a:ext>
                </a:extLst>
              </a:tr>
              <a:tr h="243204">
                <a:tc>
                  <a:txBody>
                    <a:bodyPr/>
                    <a:lstStyle/>
                    <a:p>
                      <a:pPr marL="31750">
                        <a:lnSpc>
                          <a:spcPts val="1600"/>
                        </a:lnSpc>
                        <a:spcBef>
                          <a:spcPts val="220"/>
                        </a:spcBef>
                      </a:pPr>
                      <a:r>
                        <a:rPr sz="1400" b="1" dirty="0">
                          <a:solidFill>
                            <a:srgbClr val="FFFFFF"/>
                          </a:solidFill>
                          <a:latin typeface="Arial"/>
                          <a:cs typeface="Arial"/>
                        </a:rPr>
                        <a:t>Local</a:t>
                      </a:r>
                      <a:r>
                        <a:rPr sz="1400" b="1" spc="-100" dirty="0">
                          <a:solidFill>
                            <a:srgbClr val="FFFFFF"/>
                          </a:solidFill>
                          <a:latin typeface="Arial"/>
                          <a:cs typeface="Arial"/>
                        </a:rPr>
                        <a:t> </a:t>
                      </a:r>
                      <a:r>
                        <a:rPr sz="1400" b="1" dirty="0">
                          <a:solidFill>
                            <a:srgbClr val="FFFFFF"/>
                          </a:solidFill>
                          <a:latin typeface="Arial"/>
                          <a:cs typeface="Arial"/>
                        </a:rPr>
                        <a:t>Area detailed</a:t>
                      </a:r>
                      <a:r>
                        <a:rPr sz="1400" b="1" spc="-60"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716280">
                        <a:lnSpc>
                          <a:spcPts val="1600"/>
                        </a:lnSpc>
                        <a:spcBef>
                          <a:spcPts val="220"/>
                        </a:spcBef>
                      </a:pPr>
                      <a:r>
                        <a:rPr sz="1400" b="1" u="sng" dirty="0">
                          <a:solidFill>
                            <a:srgbClr val="FFFFFF"/>
                          </a:solidFill>
                          <a:uFill>
                            <a:solidFill>
                              <a:srgbClr val="FFFFFF"/>
                            </a:solidFill>
                          </a:uFill>
                          <a:latin typeface="Arial"/>
                          <a:cs typeface="Arial"/>
                          <a:hlinkClick r:id="rId7" action="ppaction://hlinksldjump"/>
                        </a:rPr>
                        <a:t>pages</a:t>
                      </a:r>
                      <a:r>
                        <a:rPr sz="1400" b="1" u="sng" spc="-5" dirty="0">
                          <a:solidFill>
                            <a:srgbClr val="FFFFFF"/>
                          </a:solidFill>
                          <a:uFill>
                            <a:solidFill>
                              <a:srgbClr val="FFFFFF"/>
                            </a:solidFill>
                          </a:uFill>
                          <a:latin typeface="Arial"/>
                          <a:cs typeface="Arial"/>
                          <a:hlinkClick r:id="rId7" action="ppaction://hlinksldjump"/>
                        </a:rPr>
                        <a:t> </a:t>
                      </a:r>
                      <a:r>
                        <a:rPr sz="1400" b="1" u="sng" spc="-10" dirty="0">
                          <a:solidFill>
                            <a:srgbClr val="FFFFFF"/>
                          </a:solidFill>
                          <a:uFill>
                            <a:solidFill>
                              <a:srgbClr val="FFFFFF"/>
                            </a:solidFill>
                          </a:uFill>
                          <a:latin typeface="Arial"/>
                          <a:cs typeface="Arial"/>
                          <a:hlinkClick r:id="rId7" action="ppaction://hlinksldjump"/>
                        </a:rPr>
                        <a:t>42-</a:t>
                      </a:r>
                      <a:r>
                        <a:rPr sz="1400" b="1" u="sng" spc="-25" dirty="0">
                          <a:solidFill>
                            <a:srgbClr val="FFFFFF"/>
                          </a:solidFill>
                          <a:uFill>
                            <a:solidFill>
                              <a:srgbClr val="FFFFFF"/>
                            </a:solidFill>
                          </a:uFill>
                          <a:latin typeface="Arial"/>
                          <a:cs typeface="Arial"/>
                          <a:hlinkClick r:id="rId7" action="ppaction://hlinksldjump"/>
                        </a:rPr>
                        <a:t>50</a:t>
                      </a:r>
                      <a:endParaRPr sz="1400">
                        <a:latin typeface="Arial"/>
                        <a:cs typeface="Arial"/>
                      </a:endParaRPr>
                    </a:p>
                  </a:txBody>
                  <a:tcPr marL="0" marR="0" marT="27940" marB="0"/>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196" rIns="0" bIns="0" rtlCol="0">
            <a:spAutoFit/>
          </a:bodyPr>
          <a:lstStyle/>
          <a:p>
            <a:pPr marL="330835">
              <a:lnSpc>
                <a:spcPct val="100000"/>
              </a:lnSpc>
              <a:spcBef>
                <a:spcPts val="100"/>
              </a:spcBef>
            </a:pPr>
            <a:r>
              <a:rPr sz="3600" b="0" spc="-25" dirty="0">
                <a:solidFill>
                  <a:srgbClr val="FFFFFF"/>
                </a:solidFill>
                <a:latin typeface="Arial"/>
                <a:cs typeface="Arial"/>
              </a:rPr>
              <a:t>Your</a:t>
            </a:r>
            <a:r>
              <a:rPr sz="3600" b="0" spc="-50" dirty="0">
                <a:solidFill>
                  <a:srgbClr val="FFFFFF"/>
                </a:solidFill>
                <a:latin typeface="Arial"/>
                <a:cs typeface="Arial"/>
              </a:rPr>
              <a:t> </a:t>
            </a:r>
            <a:r>
              <a:rPr sz="3600" b="0" dirty="0">
                <a:solidFill>
                  <a:srgbClr val="FFFFFF"/>
                </a:solidFill>
                <a:latin typeface="Arial"/>
                <a:cs typeface="Arial"/>
              </a:rPr>
              <a:t>local</a:t>
            </a:r>
            <a:r>
              <a:rPr sz="3600" b="0" spc="-70" dirty="0">
                <a:solidFill>
                  <a:srgbClr val="FFFFFF"/>
                </a:solidFill>
                <a:latin typeface="Arial"/>
                <a:cs typeface="Arial"/>
              </a:rPr>
              <a:t> </a:t>
            </a:r>
            <a:r>
              <a:rPr sz="3600" b="0" dirty="0">
                <a:solidFill>
                  <a:srgbClr val="FFFFFF"/>
                </a:solidFill>
                <a:latin typeface="Arial"/>
                <a:cs typeface="Arial"/>
              </a:rPr>
              <a:t>area</a:t>
            </a:r>
            <a:r>
              <a:rPr sz="3600" b="0" spc="-95" dirty="0">
                <a:solidFill>
                  <a:srgbClr val="FFFFFF"/>
                </a:solidFill>
                <a:latin typeface="Arial"/>
                <a:cs typeface="Arial"/>
              </a:rPr>
              <a:t> </a:t>
            </a:r>
            <a:r>
              <a:rPr sz="3600" b="0" dirty="0">
                <a:solidFill>
                  <a:srgbClr val="FFFFFF"/>
                </a:solidFill>
                <a:latin typeface="Arial"/>
                <a:cs typeface="Arial"/>
              </a:rPr>
              <a:t>–</a:t>
            </a:r>
            <a:r>
              <a:rPr sz="3600" b="0" spc="-60" dirty="0">
                <a:solidFill>
                  <a:srgbClr val="FFFFFF"/>
                </a:solidFill>
                <a:latin typeface="Arial"/>
                <a:cs typeface="Arial"/>
              </a:rPr>
              <a:t> </a:t>
            </a:r>
            <a:r>
              <a:rPr sz="3600" b="0" spc="-10" dirty="0">
                <a:solidFill>
                  <a:srgbClr val="FFFFFF"/>
                </a:solidFill>
                <a:latin typeface="Arial"/>
                <a:cs typeface="Arial"/>
              </a:rPr>
              <a:t>context</a:t>
            </a:r>
            <a:endParaRPr sz="3600">
              <a:latin typeface="Arial"/>
              <a:cs typeface="Arial"/>
            </a:endParaRPr>
          </a:p>
        </p:txBody>
      </p:sp>
      <p:sp>
        <p:nvSpPr>
          <p:cNvPr id="7" name="object 7"/>
          <p:cNvSpPr txBox="1"/>
          <p:nvPr/>
        </p:nvSpPr>
        <p:spPr>
          <a:xfrm>
            <a:off x="855675" y="956309"/>
            <a:ext cx="10237470" cy="2819400"/>
          </a:xfrm>
          <a:prstGeom prst="rect">
            <a:avLst/>
          </a:prstGeom>
        </p:spPr>
        <p:txBody>
          <a:bodyPr vert="horz" wrap="square" lIns="0" tIns="11430" rIns="0" bIns="0" rtlCol="0">
            <a:spAutoFit/>
          </a:bodyPr>
          <a:lstStyle/>
          <a:p>
            <a:pPr marL="12700" marR="5080">
              <a:lnSpc>
                <a:spcPct val="113799"/>
              </a:lnSpc>
              <a:spcBef>
                <a:spcPts val="90"/>
              </a:spcBef>
            </a:pPr>
            <a:r>
              <a:rPr sz="1200" dirty="0">
                <a:solidFill>
                  <a:srgbClr val="FFFFFF"/>
                </a:solidFill>
                <a:latin typeface="Arial"/>
                <a:cs typeface="Arial"/>
              </a:rPr>
              <a:t>The</a:t>
            </a:r>
            <a:r>
              <a:rPr sz="1200" spc="-45"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continues</a:t>
            </a:r>
            <a:r>
              <a:rPr sz="1200" spc="-45"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explore</a:t>
            </a:r>
            <a:r>
              <a:rPr sz="1200" spc="-30" dirty="0">
                <a:solidFill>
                  <a:srgbClr val="FFFFFF"/>
                </a:solidFill>
                <a:latin typeface="Arial"/>
                <a:cs typeface="Arial"/>
              </a:rPr>
              <a:t> </a:t>
            </a:r>
            <a:r>
              <a:rPr sz="1200" dirty="0">
                <a:solidFill>
                  <a:srgbClr val="FFFFFF"/>
                </a:solidFill>
                <a:latin typeface="Arial"/>
                <a:cs typeface="Arial"/>
              </a:rPr>
              <a:t>residents'</a:t>
            </a:r>
            <a:r>
              <a:rPr sz="1200" spc="-45" dirty="0">
                <a:solidFill>
                  <a:srgbClr val="FFFFFF"/>
                </a:solidFill>
                <a:latin typeface="Arial"/>
                <a:cs typeface="Arial"/>
              </a:rPr>
              <a:t> </a:t>
            </a:r>
            <a:r>
              <a:rPr sz="1200" dirty="0">
                <a:solidFill>
                  <a:srgbClr val="FFFFFF"/>
                </a:solidFill>
                <a:latin typeface="Arial"/>
                <a:cs typeface="Arial"/>
              </a:rPr>
              <a:t>experiences</a:t>
            </a:r>
            <a:r>
              <a:rPr sz="1200" spc="-4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local</a:t>
            </a:r>
            <a:r>
              <a:rPr sz="1200" spc="-40" dirty="0">
                <a:solidFill>
                  <a:srgbClr val="FFFFFF"/>
                </a:solidFill>
                <a:latin typeface="Arial"/>
                <a:cs typeface="Arial"/>
              </a:rPr>
              <a:t> </a:t>
            </a:r>
            <a:r>
              <a:rPr sz="1200" dirty="0">
                <a:solidFill>
                  <a:srgbClr val="FFFFFF"/>
                </a:solidFill>
                <a:latin typeface="Arial"/>
                <a:cs typeface="Arial"/>
              </a:rPr>
              <a:t>area,</a:t>
            </a:r>
            <a:r>
              <a:rPr sz="1200" spc="-30" dirty="0">
                <a:solidFill>
                  <a:srgbClr val="FFFFFF"/>
                </a:solidFill>
                <a:latin typeface="Arial"/>
                <a:cs typeface="Arial"/>
              </a:rPr>
              <a:t> </a:t>
            </a:r>
            <a:r>
              <a:rPr sz="1200" dirty="0">
                <a:solidFill>
                  <a:srgbClr val="FFFFFF"/>
                </a:solidFill>
                <a:latin typeface="Arial"/>
                <a:cs typeface="Arial"/>
              </a:rPr>
              <a:t>along</a:t>
            </a:r>
            <a:r>
              <a:rPr sz="1200" spc="-40" dirty="0">
                <a:solidFill>
                  <a:srgbClr val="FFFFFF"/>
                </a:solidFill>
                <a:latin typeface="Arial"/>
                <a:cs typeface="Arial"/>
              </a:rPr>
              <a:t> </a:t>
            </a:r>
            <a:r>
              <a:rPr sz="1200" dirty="0">
                <a:solidFill>
                  <a:srgbClr val="FFFFFF"/>
                </a:solidFill>
                <a:latin typeface="Arial"/>
                <a:cs typeface="Arial"/>
              </a:rPr>
              <a:t>with</a:t>
            </a:r>
            <a:r>
              <a:rPr sz="1200" spc="3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sense</a:t>
            </a:r>
            <a:r>
              <a:rPr sz="1200" spc="-3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spc="-10" dirty="0">
                <a:solidFill>
                  <a:srgbClr val="FFFFFF"/>
                </a:solidFill>
                <a:latin typeface="Arial"/>
                <a:cs typeface="Arial"/>
              </a:rPr>
              <a:t>community,</a:t>
            </a:r>
            <a:r>
              <a:rPr sz="1200" spc="-35" dirty="0">
                <a:solidFill>
                  <a:srgbClr val="FFFFFF"/>
                </a:solidFill>
                <a:latin typeface="Arial"/>
                <a:cs typeface="Arial"/>
              </a:rPr>
              <a:t> </a:t>
            </a:r>
            <a:r>
              <a:rPr sz="1200" dirty="0">
                <a:solidFill>
                  <a:srgbClr val="FFFFFF"/>
                </a:solidFill>
                <a:latin typeface="Arial"/>
                <a:cs typeface="Arial"/>
              </a:rPr>
              <a:t>local</a:t>
            </a:r>
            <a:r>
              <a:rPr sz="1200" spc="-25" dirty="0">
                <a:solidFill>
                  <a:srgbClr val="FFFFFF"/>
                </a:solidFill>
                <a:latin typeface="Arial"/>
                <a:cs typeface="Arial"/>
              </a:rPr>
              <a:t> </a:t>
            </a:r>
            <a:r>
              <a:rPr sz="1200" dirty="0">
                <a:solidFill>
                  <a:srgbClr val="FFFFFF"/>
                </a:solidFill>
                <a:latin typeface="Arial"/>
                <a:cs typeface="Arial"/>
              </a:rPr>
              <a:t>pride</a:t>
            </a:r>
            <a:r>
              <a:rPr sz="1200" spc="-30" dirty="0">
                <a:solidFill>
                  <a:srgbClr val="FFFFFF"/>
                </a:solidFill>
                <a:latin typeface="Arial"/>
                <a:cs typeface="Arial"/>
              </a:rPr>
              <a:t> </a:t>
            </a:r>
            <a:r>
              <a:rPr sz="1200" dirty="0">
                <a:solidFill>
                  <a:srgbClr val="FFFFFF"/>
                </a:solidFill>
                <a:latin typeface="Arial"/>
                <a:cs typeface="Arial"/>
              </a:rPr>
              <a:t>and</a:t>
            </a:r>
            <a:r>
              <a:rPr sz="1200" spc="-15" dirty="0">
                <a:solidFill>
                  <a:srgbClr val="FFFFFF"/>
                </a:solidFill>
                <a:latin typeface="Arial"/>
                <a:cs typeface="Arial"/>
              </a:rPr>
              <a:t> </a:t>
            </a:r>
            <a:r>
              <a:rPr sz="1200" spc="-10" dirty="0">
                <a:solidFill>
                  <a:srgbClr val="FFFFFF"/>
                </a:solidFill>
                <a:latin typeface="Arial"/>
                <a:cs typeface="Arial"/>
              </a:rPr>
              <a:t>belonging.</a:t>
            </a:r>
            <a:r>
              <a:rPr sz="1200" spc="-5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spc="-10" dirty="0">
                <a:solidFill>
                  <a:srgbClr val="FFFFFF"/>
                </a:solidFill>
                <a:latin typeface="Arial"/>
                <a:cs typeface="Arial"/>
              </a:rPr>
              <a:t>questions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been</a:t>
            </a:r>
            <a:r>
              <a:rPr sz="1200" spc="-35" dirty="0">
                <a:solidFill>
                  <a:srgbClr val="FFFFFF"/>
                </a:solidFill>
                <a:latin typeface="Arial"/>
                <a:cs typeface="Arial"/>
              </a:rPr>
              <a:t> </a:t>
            </a:r>
            <a:r>
              <a:rPr sz="1200" dirty="0">
                <a:solidFill>
                  <a:srgbClr val="FFFFFF"/>
                </a:solidFill>
                <a:latin typeface="Arial"/>
                <a:cs typeface="Arial"/>
              </a:rPr>
              <a:t>included</a:t>
            </a:r>
            <a:r>
              <a:rPr sz="1200" spc="-20" dirty="0">
                <a:solidFill>
                  <a:srgbClr val="FFFFFF"/>
                </a:solidFill>
                <a:latin typeface="Arial"/>
                <a:cs typeface="Arial"/>
              </a:rPr>
              <a:t> </a:t>
            </a:r>
            <a:r>
              <a:rPr sz="1200" dirty="0">
                <a:solidFill>
                  <a:srgbClr val="FFFFFF"/>
                </a:solidFill>
                <a:latin typeface="Arial"/>
                <a:cs typeface="Arial"/>
              </a:rPr>
              <a:t>to</a:t>
            </a:r>
            <a:r>
              <a:rPr sz="1200" spc="-35" dirty="0">
                <a:solidFill>
                  <a:srgbClr val="FFFFFF"/>
                </a:solidFill>
                <a:latin typeface="Arial"/>
                <a:cs typeface="Arial"/>
              </a:rPr>
              <a:t> </a:t>
            </a:r>
            <a:r>
              <a:rPr sz="1200" dirty="0">
                <a:solidFill>
                  <a:srgbClr val="FFFFFF"/>
                </a:solidFill>
                <a:latin typeface="Arial"/>
                <a:cs typeface="Arial"/>
              </a:rPr>
              <a:t>inform</a:t>
            </a:r>
            <a:r>
              <a:rPr sz="1200" spc="-40" dirty="0">
                <a:solidFill>
                  <a:srgbClr val="FFFFFF"/>
                </a:solidFill>
                <a:latin typeface="Arial"/>
                <a:cs typeface="Arial"/>
              </a:rPr>
              <a:t> </a:t>
            </a:r>
            <a:r>
              <a:rPr sz="1200" dirty="0">
                <a:solidFill>
                  <a:srgbClr val="FFFFFF"/>
                </a:solidFill>
                <a:latin typeface="Arial"/>
                <a:cs typeface="Arial"/>
              </a:rPr>
              <a:t>local </a:t>
            </a:r>
            <a:r>
              <a:rPr sz="1200" spc="-10" dirty="0">
                <a:solidFill>
                  <a:srgbClr val="FFFFFF"/>
                </a:solidFill>
                <a:latin typeface="Arial"/>
                <a:cs typeface="Arial"/>
              </a:rPr>
              <a:t>monitoring</a:t>
            </a:r>
            <a:r>
              <a:rPr sz="1200" spc="-5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evaluation</a:t>
            </a:r>
            <a:r>
              <a:rPr sz="1200" spc="-30"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programmes</a:t>
            </a:r>
            <a:r>
              <a:rPr sz="1200" spc="-40" dirty="0">
                <a:solidFill>
                  <a:srgbClr val="FFFFFF"/>
                </a:solidFill>
                <a:latin typeface="Arial"/>
                <a:cs typeface="Arial"/>
              </a:rPr>
              <a:t> </a:t>
            </a:r>
            <a:r>
              <a:rPr sz="1200" dirty="0">
                <a:solidFill>
                  <a:srgbClr val="FFFFFF"/>
                </a:solidFill>
                <a:latin typeface="Arial"/>
                <a:cs typeface="Arial"/>
              </a:rPr>
              <a:t>aiming</a:t>
            </a:r>
            <a:r>
              <a:rPr sz="1200" spc="-40" dirty="0">
                <a:solidFill>
                  <a:srgbClr val="FFFFFF"/>
                </a:solidFill>
                <a:latin typeface="Arial"/>
                <a:cs typeface="Arial"/>
              </a:rPr>
              <a:t> </a:t>
            </a:r>
            <a:r>
              <a:rPr sz="1200" dirty="0">
                <a:solidFill>
                  <a:srgbClr val="FFFFFF"/>
                </a:solidFill>
                <a:latin typeface="Arial"/>
                <a:cs typeface="Arial"/>
              </a:rPr>
              <a:t>to increase</a:t>
            </a:r>
            <a:r>
              <a:rPr sz="1200" spc="-35" dirty="0">
                <a:solidFill>
                  <a:srgbClr val="FFFFFF"/>
                </a:solidFill>
                <a:latin typeface="Arial"/>
                <a:cs typeface="Arial"/>
              </a:rPr>
              <a:t> </a:t>
            </a:r>
            <a:r>
              <a:rPr sz="1200" dirty="0">
                <a:solidFill>
                  <a:srgbClr val="FFFFFF"/>
                </a:solidFill>
                <a:latin typeface="Arial"/>
                <a:cs typeface="Arial"/>
              </a:rPr>
              <a:t>pride</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place</a:t>
            </a:r>
            <a:r>
              <a:rPr sz="1200" spc="-30"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dirty="0">
                <a:solidFill>
                  <a:srgbClr val="FFFFFF"/>
                </a:solidFill>
                <a:latin typeface="Arial"/>
                <a:cs typeface="Arial"/>
              </a:rPr>
              <a:t>life</a:t>
            </a:r>
            <a:r>
              <a:rPr sz="1200" spc="-30" dirty="0">
                <a:solidFill>
                  <a:srgbClr val="FFFFFF"/>
                </a:solidFill>
                <a:latin typeface="Arial"/>
                <a:cs typeface="Arial"/>
              </a:rPr>
              <a:t> </a:t>
            </a:r>
            <a:r>
              <a:rPr sz="1200" dirty="0">
                <a:solidFill>
                  <a:srgbClr val="FFFFFF"/>
                </a:solidFill>
                <a:latin typeface="Arial"/>
                <a:cs typeface="Arial"/>
              </a:rPr>
              <a:t>chances</a:t>
            </a:r>
            <a:r>
              <a:rPr sz="1200" spc="-40" dirty="0">
                <a:solidFill>
                  <a:srgbClr val="FFFFFF"/>
                </a:solidFill>
                <a:latin typeface="Arial"/>
                <a:cs typeface="Arial"/>
              </a:rPr>
              <a:t> </a:t>
            </a:r>
            <a:r>
              <a:rPr sz="1200" dirty="0">
                <a:solidFill>
                  <a:srgbClr val="FFFFFF"/>
                </a:solidFill>
                <a:latin typeface="Arial"/>
                <a:cs typeface="Arial"/>
              </a:rPr>
              <a:t>(including</a:t>
            </a:r>
            <a:r>
              <a:rPr sz="1200" spc="-35" dirty="0">
                <a:solidFill>
                  <a:srgbClr val="FFFFFF"/>
                </a:solidFill>
                <a:latin typeface="Arial"/>
                <a:cs typeface="Arial"/>
              </a:rPr>
              <a:t> </a:t>
            </a:r>
            <a:r>
              <a:rPr sz="1200" dirty="0">
                <a:solidFill>
                  <a:srgbClr val="FFFFFF"/>
                </a:solidFill>
                <a:latin typeface="Arial"/>
                <a:cs typeface="Arial"/>
              </a:rPr>
              <a:t>those</a:t>
            </a:r>
            <a:r>
              <a:rPr sz="1200" spc="-40" dirty="0">
                <a:solidFill>
                  <a:srgbClr val="FFFFFF"/>
                </a:solidFill>
                <a:latin typeface="Arial"/>
                <a:cs typeface="Arial"/>
              </a:rPr>
              <a:t> </a:t>
            </a:r>
            <a:r>
              <a:rPr sz="1200" spc="-10" dirty="0">
                <a:solidFill>
                  <a:srgbClr val="FFFFFF"/>
                </a:solidFill>
                <a:latin typeface="Arial"/>
                <a:cs typeface="Arial"/>
              </a:rPr>
              <a:t>funded </a:t>
            </a:r>
            <a:r>
              <a:rPr sz="1200" dirty="0">
                <a:solidFill>
                  <a:srgbClr val="FFFFFF"/>
                </a:solidFill>
                <a:latin typeface="Arial"/>
                <a:cs typeface="Arial"/>
              </a:rPr>
              <a:t>through</a:t>
            </a:r>
            <a:r>
              <a:rPr sz="1200" spc="-35" dirty="0">
                <a:solidFill>
                  <a:srgbClr val="FFFFFF"/>
                </a:solidFill>
                <a:latin typeface="Arial"/>
                <a:cs typeface="Arial"/>
              </a:rPr>
              <a:t> </a:t>
            </a:r>
            <a:r>
              <a:rPr sz="1200" dirty="0">
                <a:solidFill>
                  <a:srgbClr val="FFFFFF"/>
                </a:solidFill>
                <a:latin typeface="Arial"/>
                <a:cs typeface="Arial"/>
              </a:rPr>
              <a:t>local</a:t>
            </a:r>
            <a:r>
              <a:rPr sz="1200" spc="-35" dirty="0">
                <a:solidFill>
                  <a:srgbClr val="FFFFFF"/>
                </a:solidFill>
                <a:latin typeface="Arial"/>
                <a:cs typeface="Arial"/>
              </a:rPr>
              <a:t> </a:t>
            </a:r>
            <a:r>
              <a:rPr sz="1200" dirty="0">
                <a:solidFill>
                  <a:srgbClr val="FFFFFF"/>
                </a:solidFill>
                <a:latin typeface="Arial"/>
                <a:cs typeface="Arial"/>
              </a:rPr>
              <a:t>growth</a:t>
            </a:r>
            <a:r>
              <a:rPr sz="1200" spc="-10" dirty="0">
                <a:solidFill>
                  <a:srgbClr val="FFFFFF"/>
                </a:solidFill>
                <a:latin typeface="Arial"/>
                <a:cs typeface="Arial"/>
              </a:rPr>
              <a:t> </a:t>
            </a:r>
            <a:r>
              <a:rPr sz="1200" dirty="0">
                <a:solidFill>
                  <a:srgbClr val="FFFFFF"/>
                </a:solidFill>
                <a:latin typeface="Arial"/>
                <a:cs typeface="Arial"/>
              </a:rPr>
              <a:t>funds</a:t>
            </a:r>
            <a:r>
              <a:rPr sz="1200" spc="-45" dirty="0">
                <a:solidFill>
                  <a:srgbClr val="FFFFFF"/>
                </a:solidFill>
                <a:latin typeface="Arial"/>
                <a:cs typeface="Arial"/>
              </a:rPr>
              <a:t> </a:t>
            </a:r>
            <a:r>
              <a:rPr sz="1200" dirty="0">
                <a:solidFill>
                  <a:srgbClr val="FFFFFF"/>
                </a:solidFill>
                <a:latin typeface="Arial"/>
                <a:cs typeface="Arial"/>
              </a:rPr>
              <a:t>such</a:t>
            </a:r>
            <a:r>
              <a:rPr sz="1200" spc="-35" dirty="0">
                <a:solidFill>
                  <a:srgbClr val="FFFFFF"/>
                </a:solidFill>
                <a:latin typeface="Arial"/>
                <a:cs typeface="Arial"/>
              </a:rPr>
              <a:t> </a:t>
            </a:r>
            <a:r>
              <a:rPr sz="1200" dirty="0">
                <a:solidFill>
                  <a:srgbClr val="FFFFFF"/>
                </a:solidFill>
                <a:latin typeface="Arial"/>
                <a:cs typeface="Arial"/>
              </a:rPr>
              <a:t>as</a:t>
            </a:r>
            <a:r>
              <a:rPr sz="1200" spc="-1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UK</a:t>
            </a:r>
            <a:r>
              <a:rPr sz="1200" spc="-15" dirty="0">
                <a:solidFill>
                  <a:srgbClr val="FFFFFF"/>
                </a:solidFill>
                <a:latin typeface="Arial"/>
                <a:cs typeface="Arial"/>
              </a:rPr>
              <a:t> </a:t>
            </a:r>
            <a:r>
              <a:rPr sz="1200" dirty="0">
                <a:solidFill>
                  <a:srgbClr val="FFFFFF"/>
                </a:solidFill>
                <a:latin typeface="Arial"/>
                <a:cs typeface="Arial"/>
              </a:rPr>
              <a:t>Shared</a:t>
            </a:r>
            <a:r>
              <a:rPr sz="1200" spc="-40" dirty="0">
                <a:solidFill>
                  <a:srgbClr val="FFFFFF"/>
                </a:solidFill>
                <a:latin typeface="Arial"/>
                <a:cs typeface="Arial"/>
              </a:rPr>
              <a:t> </a:t>
            </a:r>
            <a:r>
              <a:rPr sz="1200" dirty="0">
                <a:solidFill>
                  <a:srgbClr val="FFFFFF"/>
                </a:solidFill>
                <a:latin typeface="Arial"/>
                <a:cs typeface="Arial"/>
              </a:rPr>
              <a:t>Prosperity</a:t>
            </a:r>
            <a:r>
              <a:rPr sz="1200" spc="-35" dirty="0">
                <a:solidFill>
                  <a:srgbClr val="FFFFFF"/>
                </a:solidFill>
                <a:latin typeface="Arial"/>
                <a:cs typeface="Arial"/>
              </a:rPr>
              <a:t> </a:t>
            </a:r>
            <a:r>
              <a:rPr sz="1200" spc="-10" dirty="0">
                <a:solidFill>
                  <a:srgbClr val="FFFFFF"/>
                </a:solidFill>
                <a:latin typeface="Arial"/>
                <a:cs typeface="Arial"/>
              </a:rPr>
              <a:t>Fund).</a:t>
            </a:r>
            <a:endParaRPr sz="1200">
              <a:latin typeface="Arial"/>
              <a:cs typeface="Arial"/>
            </a:endParaRPr>
          </a:p>
          <a:p>
            <a:pPr>
              <a:lnSpc>
                <a:spcPct val="100000"/>
              </a:lnSpc>
              <a:spcBef>
                <a:spcPts val="30"/>
              </a:spcBef>
            </a:pPr>
            <a:endParaRPr sz="1200">
              <a:latin typeface="Arial"/>
              <a:cs typeface="Arial"/>
            </a:endParaRPr>
          </a:p>
          <a:p>
            <a:pPr marL="12700" marR="177165">
              <a:lnSpc>
                <a:spcPct val="113700"/>
              </a:lnSpc>
              <a:spcBef>
                <a:spcPts val="5"/>
              </a:spcBef>
            </a:pPr>
            <a:r>
              <a:rPr sz="1200" dirty="0">
                <a:solidFill>
                  <a:srgbClr val="FFFFFF"/>
                </a:solidFill>
                <a:latin typeface="Arial"/>
                <a:cs typeface="Arial"/>
              </a:rPr>
              <a:t>As</a:t>
            </a:r>
            <a:r>
              <a:rPr sz="1200" spc="-15" dirty="0">
                <a:solidFill>
                  <a:srgbClr val="FFFFFF"/>
                </a:solidFill>
                <a:latin typeface="Arial"/>
                <a:cs typeface="Arial"/>
              </a:rPr>
              <a:t> </a:t>
            </a:r>
            <a:r>
              <a:rPr sz="1200" dirty="0">
                <a:solidFill>
                  <a:srgbClr val="FFFFFF"/>
                </a:solidFill>
                <a:latin typeface="Arial"/>
                <a:cs typeface="Arial"/>
              </a:rPr>
              <a:t>questions</a:t>
            </a:r>
            <a:r>
              <a:rPr sz="1200" spc="-50" dirty="0">
                <a:solidFill>
                  <a:srgbClr val="FFFFFF"/>
                </a:solidFill>
                <a:latin typeface="Arial"/>
                <a:cs typeface="Arial"/>
              </a:rPr>
              <a:t> </a:t>
            </a:r>
            <a:r>
              <a:rPr sz="1200" dirty="0">
                <a:solidFill>
                  <a:srgbClr val="FFFFFF"/>
                </a:solidFill>
                <a:latin typeface="Arial"/>
                <a:cs typeface="Arial"/>
              </a:rPr>
              <a:t>on</a:t>
            </a:r>
            <a:r>
              <a:rPr sz="1200" spc="-30" dirty="0">
                <a:solidFill>
                  <a:srgbClr val="FFFFFF"/>
                </a:solidFill>
                <a:latin typeface="Arial"/>
                <a:cs typeface="Arial"/>
              </a:rPr>
              <a:t> </a:t>
            </a:r>
            <a:r>
              <a:rPr sz="1200" dirty="0">
                <a:solidFill>
                  <a:srgbClr val="FFFFFF"/>
                </a:solidFill>
                <a:latin typeface="Arial"/>
                <a:cs typeface="Arial"/>
              </a:rPr>
              <a:t>local</a:t>
            </a:r>
            <a:r>
              <a:rPr sz="1200" spc="-30" dirty="0">
                <a:solidFill>
                  <a:srgbClr val="FFFFFF"/>
                </a:solidFill>
                <a:latin typeface="Arial"/>
                <a:cs typeface="Arial"/>
              </a:rPr>
              <a:t> </a:t>
            </a:r>
            <a:r>
              <a:rPr sz="1200" dirty="0">
                <a:solidFill>
                  <a:srgbClr val="FFFFFF"/>
                </a:solidFill>
                <a:latin typeface="Arial"/>
                <a:cs typeface="Arial"/>
              </a:rPr>
              <a:t>area</a:t>
            </a:r>
            <a:r>
              <a:rPr sz="1200" spc="-35"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been</a:t>
            </a:r>
            <a:r>
              <a:rPr sz="1200" spc="-25" dirty="0">
                <a:solidFill>
                  <a:srgbClr val="FFFFFF"/>
                </a:solidFill>
                <a:latin typeface="Arial"/>
                <a:cs typeface="Arial"/>
              </a:rPr>
              <a:t> </a:t>
            </a:r>
            <a:r>
              <a:rPr sz="1200" dirty="0">
                <a:solidFill>
                  <a:srgbClr val="FFFFFF"/>
                </a:solidFill>
                <a:latin typeface="Arial"/>
                <a:cs typeface="Arial"/>
              </a:rPr>
              <a:t>asked</a:t>
            </a:r>
            <a:r>
              <a:rPr sz="1200" spc="-60" dirty="0">
                <a:solidFill>
                  <a:srgbClr val="FFFFFF"/>
                </a:solidFill>
                <a:latin typeface="Arial"/>
                <a:cs typeface="Arial"/>
              </a:rPr>
              <a:t> </a:t>
            </a:r>
            <a:r>
              <a:rPr sz="1200" dirty="0">
                <a:solidFill>
                  <a:srgbClr val="FFFFFF"/>
                </a:solidFill>
                <a:latin typeface="Arial"/>
                <a:cs typeface="Arial"/>
              </a:rPr>
              <a:t>across</a:t>
            </a:r>
            <a:r>
              <a:rPr sz="1200" spc="-20" dirty="0">
                <a:solidFill>
                  <a:srgbClr val="FFFFFF"/>
                </a:solidFill>
                <a:latin typeface="Arial"/>
                <a:cs typeface="Arial"/>
              </a:rPr>
              <a:t> </a:t>
            </a:r>
            <a:r>
              <a:rPr sz="1200" dirty="0">
                <a:solidFill>
                  <a:srgbClr val="FFFFFF"/>
                </a:solidFill>
                <a:latin typeface="Arial"/>
                <a:cs typeface="Arial"/>
              </a:rPr>
              <a:t>multiple</a:t>
            </a:r>
            <a:r>
              <a:rPr sz="1200" spc="-45" dirty="0">
                <a:solidFill>
                  <a:srgbClr val="FFFFFF"/>
                </a:solidFill>
                <a:latin typeface="Arial"/>
                <a:cs typeface="Arial"/>
              </a:rPr>
              <a:t> </a:t>
            </a:r>
            <a:r>
              <a:rPr sz="1200" dirty="0">
                <a:solidFill>
                  <a:srgbClr val="FFFFFF"/>
                </a:solidFill>
                <a:latin typeface="Arial"/>
                <a:cs typeface="Arial"/>
              </a:rPr>
              <a:t>surveys, we</a:t>
            </a:r>
            <a:r>
              <a:rPr sz="1200" spc="-15"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tracked</a:t>
            </a:r>
            <a:r>
              <a:rPr sz="1200" spc="-35" dirty="0">
                <a:solidFill>
                  <a:srgbClr val="FFFFFF"/>
                </a:solidFill>
                <a:latin typeface="Arial"/>
                <a:cs typeface="Arial"/>
              </a:rPr>
              <a:t> </a:t>
            </a:r>
            <a:r>
              <a:rPr sz="1200" dirty="0">
                <a:solidFill>
                  <a:srgbClr val="FFFFFF"/>
                </a:solidFill>
                <a:latin typeface="Arial"/>
                <a:cs typeface="Arial"/>
              </a:rPr>
              <a:t>data</a:t>
            </a:r>
            <a:r>
              <a:rPr sz="1200" spc="-35" dirty="0">
                <a:solidFill>
                  <a:srgbClr val="FFFFFF"/>
                </a:solidFill>
                <a:latin typeface="Arial"/>
                <a:cs typeface="Arial"/>
              </a:rPr>
              <a:t> </a:t>
            </a:r>
            <a:r>
              <a:rPr sz="1200" dirty="0">
                <a:solidFill>
                  <a:srgbClr val="FFFFFF"/>
                </a:solidFill>
                <a:latin typeface="Arial"/>
                <a:cs typeface="Arial"/>
              </a:rPr>
              <a:t>over</a:t>
            </a:r>
            <a:r>
              <a:rPr sz="1200" spc="-10" dirty="0">
                <a:solidFill>
                  <a:srgbClr val="FFFFFF"/>
                </a:solidFill>
                <a:latin typeface="Arial"/>
                <a:cs typeface="Arial"/>
              </a:rPr>
              <a:t> </a:t>
            </a:r>
            <a:r>
              <a:rPr sz="1200" dirty="0">
                <a:solidFill>
                  <a:srgbClr val="FFFFFF"/>
                </a:solidFill>
                <a:latin typeface="Arial"/>
                <a:cs typeface="Arial"/>
              </a:rPr>
              <a:t>time.</a:t>
            </a:r>
            <a:r>
              <a:rPr sz="1200" spc="-25" dirty="0">
                <a:solidFill>
                  <a:srgbClr val="FFFFFF"/>
                </a:solidFill>
                <a:latin typeface="Arial"/>
                <a:cs typeface="Arial"/>
              </a:rPr>
              <a:t> </a:t>
            </a:r>
            <a:r>
              <a:rPr sz="1200" dirty="0">
                <a:solidFill>
                  <a:srgbClr val="FFFFFF"/>
                </a:solidFill>
                <a:latin typeface="Arial"/>
                <a:cs typeface="Arial"/>
              </a:rPr>
              <a:t>We</a:t>
            </a:r>
            <a:r>
              <a:rPr sz="1200" spc="-6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also</a:t>
            </a:r>
            <a:r>
              <a:rPr sz="1200" spc="-35" dirty="0">
                <a:solidFill>
                  <a:srgbClr val="FFFFFF"/>
                </a:solidFill>
                <a:latin typeface="Arial"/>
                <a:cs typeface="Arial"/>
              </a:rPr>
              <a:t> </a:t>
            </a:r>
            <a:r>
              <a:rPr sz="1200" dirty="0">
                <a:solidFill>
                  <a:srgbClr val="FFFFFF"/>
                </a:solidFill>
                <a:latin typeface="Arial"/>
                <a:cs typeface="Arial"/>
              </a:rPr>
              <a:t>merged</a:t>
            </a:r>
            <a:r>
              <a:rPr sz="1200" spc="-30" dirty="0">
                <a:solidFill>
                  <a:srgbClr val="FFFFFF"/>
                </a:solidFill>
                <a:latin typeface="Arial"/>
                <a:cs typeface="Arial"/>
              </a:rPr>
              <a:t> </a:t>
            </a:r>
            <a:r>
              <a:rPr sz="1200" dirty="0">
                <a:solidFill>
                  <a:srgbClr val="FFFFFF"/>
                </a:solidFill>
                <a:latin typeface="Arial"/>
                <a:cs typeface="Arial"/>
              </a:rPr>
              <a:t>data</a:t>
            </a:r>
            <a:r>
              <a:rPr sz="1200" spc="35" dirty="0">
                <a:solidFill>
                  <a:srgbClr val="FFFFFF"/>
                </a:solidFill>
                <a:latin typeface="Arial"/>
                <a:cs typeface="Arial"/>
              </a:rPr>
              <a:t> </a:t>
            </a:r>
            <a:r>
              <a:rPr sz="1200" dirty="0">
                <a:solidFill>
                  <a:srgbClr val="FFFFFF"/>
                </a:solidFill>
                <a:latin typeface="Arial"/>
                <a:cs typeface="Arial"/>
              </a:rPr>
              <a:t>where</a:t>
            </a:r>
            <a:r>
              <a:rPr sz="1200" spc="-20" dirty="0">
                <a:solidFill>
                  <a:srgbClr val="FFFFFF"/>
                </a:solidFill>
                <a:latin typeface="Arial"/>
                <a:cs typeface="Arial"/>
              </a:rPr>
              <a:t> </a:t>
            </a:r>
            <a:r>
              <a:rPr sz="1200" spc="-10" dirty="0">
                <a:solidFill>
                  <a:srgbClr val="FFFFFF"/>
                </a:solidFill>
                <a:latin typeface="Arial"/>
                <a:cs typeface="Arial"/>
              </a:rPr>
              <a:t>possible, </a:t>
            </a:r>
            <a:r>
              <a:rPr sz="1200" dirty="0">
                <a:solidFill>
                  <a:srgbClr val="FFFFFF"/>
                </a:solidFill>
                <a:latin typeface="Arial"/>
                <a:cs typeface="Arial"/>
              </a:rPr>
              <a:t>meaning</a:t>
            </a:r>
            <a:r>
              <a:rPr sz="1200" spc="-60"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sample</a:t>
            </a:r>
            <a:r>
              <a:rPr sz="1200" spc="-5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larger</a:t>
            </a:r>
            <a:r>
              <a:rPr sz="1200" spc="-3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robust</a:t>
            </a:r>
            <a:r>
              <a:rPr sz="1200" spc="-35"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greater</a:t>
            </a:r>
            <a:r>
              <a:rPr sz="1200" spc="-25" dirty="0">
                <a:solidFill>
                  <a:srgbClr val="FFFFFF"/>
                </a:solidFill>
                <a:latin typeface="Arial"/>
                <a:cs typeface="Arial"/>
              </a:rPr>
              <a:t> </a:t>
            </a:r>
            <a:r>
              <a:rPr sz="1200" dirty="0">
                <a:solidFill>
                  <a:srgbClr val="FFFFFF"/>
                </a:solidFill>
                <a:latin typeface="Arial"/>
                <a:cs typeface="Arial"/>
              </a:rPr>
              <a:t>analysis</a:t>
            </a:r>
            <a:r>
              <a:rPr sz="1200" spc="-40"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sub-groups</a:t>
            </a:r>
            <a:r>
              <a:rPr sz="1200" spc="-45" dirty="0">
                <a:solidFill>
                  <a:srgbClr val="FFFFFF"/>
                </a:solidFill>
                <a:latin typeface="Arial"/>
                <a:cs typeface="Arial"/>
              </a:rPr>
              <a:t> </a:t>
            </a:r>
            <a:r>
              <a:rPr sz="1200" dirty="0">
                <a:solidFill>
                  <a:srgbClr val="FFFFFF"/>
                </a:solidFill>
                <a:latin typeface="Arial"/>
                <a:cs typeface="Arial"/>
              </a:rPr>
              <a:t>is</a:t>
            </a:r>
            <a:r>
              <a:rPr sz="1200" spc="-15" dirty="0">
                <a:solidFill>
                  <a:srgbClr val="FFFFFF"/>
                </a:solidFill>
                <a:latin typeface="Arial"/>
                <a:cs typeface="Arial"/>
              </a:rPr>
              <a:t> </a:t>
            </a:r>
            <a:r>
              <a:rPr sz="1200" dirty="0">
                <a:solidFill>
                  <a:srgbClr val="FFFFFF"/>
                </a:solidFill>
                <a:latin typeface="Arial"/>
                <a:cs typeface="Arial"/>
              </a:rPr>
              <a:t>possible.</a:t>
            </a:r>
            <a:r>
              <a:rPr sz="1200" spc="-25" dirty="0">
                <a:solidFill>
                  <a:srgbClr val="FFFFFF"/>
                </a:solidFill>
                <a:latin typeface="Arial"/>
                <a:cs typeface="Arial"/>
              </a:rPr>
              <a:t> </a:t>
            </a:r>
            <a:r>
              <a:rPr sz="1200" dirty="0">
                <a:solidFill>
                  <a:srgbClr val="FFFFFF"/>
                </a:solidFill>
                <a:latin typeface="Arial"/>
                <a:cs typeface="Arial"/>
              </a:rPr>
              <a:t>Questions</a:t>
            </a:r>
            <a:r>
              <a:rPr sz="1200" spc="-45" dirty="0">
                <a:solidFill>
                  <a:srgbClr val="FFFFFF"/>
                </a:solidFill>
                <a:latin typeface="Arial"/>
                <a:cs typeface="Arial"/>
              </a:rPr>
              <a:t> </a:t>
            </a:r>
            <a:r>
              <a:rPr sz="1200" dirty="0">
                <a:solidFill>
                  <a:srgbClr val="FFFFFF"/>
                </a:solidFill>
                <a:latin typeface="Arial"/>
                <a:cs typeface="Arial"/>
              </a:rPr>
              <a:t>within</a:t>
            </a:r>
            <a:r>
              <a:rPr sz="1200" spc="-25"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section</a:t>
            </a:r>
            <a:r>
              <a:rPr sz="1200" spc="-25" dirty="0">
                <a:solidFill>
                  <a:srgbClr val="FFFFFF"/>
                </a:solidFill>
                <a:latin typeface="Arial"/>
                <a:cs typeface="Arial"/>
              </a:rPr>
              <a:t> </a:t>
            </a:r>
            <a:r>
              <a:rPr sz="1200" dirty="0">
                <a:solidFill>
                  <a:srgbClr val="FFFFFF"/>
                </a:solidFill>
                <a:latin typeface="Arial"/>
                <a:cs typeface="Arial"/>
              </a:rPr>
              <a:t>use</a:t>
            </a:r>
            <a:r>
              <a:rPr sz="1200" spc="-2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merged</a:t>
            </a:r>
            <a:r>
              <a:rPr sz="1200" spc="-35" dirty="0">
                <a:solidFill>
                  <a:srgbClr val="FFFFFF"/>
                </a:solidFill>
                <a:latin typeface="Arial"/>
                <a:cs typeface="Arial"/>
              </a:rPr>
              <a:t> </a:t>
            </a:r>
            <a:r>
              <a:rPr sz="1200" spc="-10" dirty="0">
                <a:solidFill>
                  <a:srgbClr val="FFFFFF"/>
                </a:solidFill>
                <a:latin typeface="Arial"/>
                <a:cs typeface="Arial"/>
              </a:rPr>
              <a:t>sample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results</a:t>
            </a:r>
            <a:r>
              <a:rPr sz="1200" spc="-15"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surveys 13,</a:t>
            </a:r>
            <a:r>
              <a:rPr sz="1200" spc="-25" dirty="0">
                <a:solidFill>
                  <a:srgbClr val="FFFFFF"/>
                </a:solidFill>
                <a:latin typeface="Arial"/>
                <a:cs typeface="Arial"/>
              </a:rPr>
              <a:t> </a:t>
            </a:r>
            <a:r>
              <a:rPr sz="1200" dirty="0">
                <a:solidFill>
                  <a:srgbClr val="FFFFFF"/>
                </a:solidFill>
                <a:latin typeface="Arial"/>
                <a:cs typeface="Arial"/>
              </a:rPr>
              <a:t>14</a:t>
            </a:r>
            <a:r>
              <a:rPr sz="1200" spc="-2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spc="-25" dirty="0">
                <a:solidFill>
                  <a:srgbClr val="FFFFFF"/>
                </a:solidFill>
                <a:latin typeface="Arial"/>
                <a:cs typeface="Arial"/>
              </a:rPr>
              <a:t>15.</a:t>
            </a:r>
            <a:endParaRPr sz="1200">
              <a:latin typeface="Arial"/>
              <a:cs typeface="Arial"/>
            </a:endParaRPr>
          </a:p>
          <a:p>
            <a:pPr>
              <a:lnSpc>
                <a:spcPct val="100000"/>
              </a:lnSpc>
              <a:spcBef>
                <a:spcPts val="225"/>
              </a:spcBef>
            </a:pPr>
            <a:endParaRPr sz="1200">
              <a:latin typeface="Arial"/>
              <a:cs typeface="Arial"/>
            </a:endParaRPr>
          </a:p>
          <a:p>
            <a:pPr marL="12700">
              <a:lnSpc>
                <a:spcPct val="100000"/>
              </a:lnSpc>
            </a:pPr>
            <a:r>
              <a:rPr sz="1200" dirty="0">
                <a:solidFill>
                  <a:srgbClr val="FFFFFF"/>
                </a:solidFill>
                <a:latin typeface="Arial"/>
                <a:cs typeface="Arial"/>
              </a:rPr>
              <a:t>Benchmarks,</a:t>
            </a:r>
            <a:r>
              <a:rPr sz="1200" spc="-55" dirty="0">
                <a:solidFill>
                  <a:srgbClr val="FFFFFF"/>
                </a:solidFill>
                <a:latin typeface="Arial"/>
                <a:cs typeface="Arial"/>
              </a:rPr>
              <a:t> </a:t>
            </a:r>
            <a:r>
              <a:rPr sz="1200" dirty="0">
                <a:solidFill>
                  <a:srgbClr val="FFFFFF"/>
                </a:solidFill>
                <a:latin typeface="Arial"/>
                <a:cs typeface="Arial"/>
              </a:rPr>
              <a:t>where</a:t>
            </a:r>
            <a:r>
              <a:rPr sz="1200" spc="-30" dirty="0">
                <a:solidFill>
                  <a:srgbClr val="FFFFFF"/>
                </a:solidFill>
                <a:latin typeface="Arial"/>
                <a:cs typeface="Arial"/>
              </a:rPr>
              <a:t> </a:t>
            </a:r>
            <a:r>
              <a:rPr sz="1200" dirty="0">
                <a:solidFill>
                  <a:srgbClr val="FFFFFF"/>
                </a:solidFill>
                <a:latin typeface="Arial"/>
                <a:cs typeface="Arial"/>
              </a:rPr>
              <a:t>included,</a:t>
            </a:r>
            <a:r>
              <a:rPr sz="1200" spc="-55" dirty="0">
                <a:solidFill>
                  <a:srgbClr val="FFFFFF"/>
                </a:solidFill>
                <a:latin typeface="Arial"/>
                <a:cs typeface="Arial"/>
              </a:rPr>
              <a:t> </a:t>
            </a:r>
            <a:r>
              <a:rPr sz="1200" dirty="0">
                <a:solidFill>
                  <a:srgbClr val="FFFFFF"/>
                </a:solidFill>
                <a:latin typeface="Arial"/>
                <a:cs typeface="Arial"/>
              </a:rPr>
              <a:t>reflect</a:t>
            </a:r>
            <a:r>
              <a:rPr sz="1200" spc="-45" dirty="0">
                <a:solidFill>
                  <a:srgbClr val="FFFFFF"/>
                </a:solidFill>
                <a:latin typeface="Arial"/>
                <a:cs typeface="Arial"/>
              </a:rPr>
              <a:t> </a:t>
            </a:r>
            <a:r>
              <a:rPr sz="1200" dirty="0">
                <a:solidFill>
                  <a:srgbClr val="FFFFFF"/>
                </a:solidFill>
                <a:latin typeface="Arial"/>
                <a:cs typeface="Arial"/>
              </a:rPr>
              <a:t>most</a:t>
            </a:r>
            <a:r>
              <a:rPr sz="1200" spc="-30" dirty="0">
                <a:solidFill>
                  <a:srgbClr val="FFFFFF"/>
                </a:solidFill>
                <a:latin typeface="Arial"/>
                <a:cs typeface="Arial"/>
              </a:rPr>
              <a:t> </a:t>
            </a:r>
            <a:r>
              <a:rPr sz="1200" dirty="0">
                <a:solidFill>
                  <a:srgbClr val="FFFFFF"/>
                </a:solidFill>
                <a:latin typeface="Arial"/>
                <a:cs typeface="Arial"/>
              </a:rPr>
              <a:t>recent</a:t>
            </a:r>
            <a:r>
              <a:rPr sz="1200" spc="-40" dirty="0">
                <a:solidFill>
                  <a:srgbClr val="FFFFFF"/>
                </a:solidFill>
                <a:latin typeface="Arial"/>
                <a:cs typeface="Arial"/>
              </a:rPr>
              <a:t> </a:t>
            </a:r>
            <a:r>
              <a:rPr sz="1200" dirty="0">
                <a:solidFill>
                  <a:srgbClr val="FFFFFF"/>
                </a:solidFill>
                <a:latin typeface="Arial"/>
                <a:cs typeface="Arial"/>
              </a:rPr>
              <a:t>published</a:t>
            </a:r>
            <a:r>
              <a:rPr sz="1200" spc="-15" dirty="0">
                <a:solidFill>
                  <a:srgbClr val="FFFFFF"/>
                </a:solidFill>
                <a:latin typeface="Arial"/>
                <a:cs typeface="Arial"/>
              </a:rPr>
              <a:t> </a:t>
            </a:r>
            <a:r>
              <a:rPr sz="1200" dirty="0">
                <a:solidFill>
                  <a:srgbClr val="FFFFFF"/>
                </a:solidFill>
                <a:latin typeface="Arial"/>
                <a:cs typeface="Arial"/>
              </a:rPr>
              <a:t>national</a:t>
            </a:r>
            <a:r>
              <a:rPr sz="1200" spc="-35" dirty="0">
                <a:solidFill>
                  <a:srgbClr val="FFFFFF"/>
                </a:solidFill>
                <a:latin typeface="Arial"/>
                <a:cs typeface="Arial"/>
              </a:rPr>
              <a:t> </a:t>
            </a:r>
            <a:r>
              <a:rPr sz="1200" dirty="0">
                <a:solidFill>
                  <a:srgbClr val="FFFFFF"/>
                </a:solidFill>
                <a:latin typeface="Arial"/>
                <a:cs typeface="Arial"/>
              </a:rPr>
              <a:t>data</a:t>
            </a:r>
            <a:r>
              <a:rPr sz="1200" spc="-60" dirty="0">
                <a:solidFill>
                  <a:srgbClr val="FFFFFF"/>
                </a:solidFill>
                <a:latin typeface="Arial"/>
                <a:cs typeface="Arial"/>
              </a:rPr>
              <a:t> </a:t>
            </a:r>
            <a:r>
              <a:rPr sz="1200" dirty="0">
                <a:solidFill>
                  <a:srgbClr val="FFFFFF"/>
                </a:solidFill>
                <a:latin typeface="Arial"/>
                <a:cs typeface="Arial"/>
              </a:rPr>
              <a:t>from</a:t>
            </a:r>
            <a:r>
              <a:rPr sz="1200" spc="-30" dirty="0">
                <a:solidFill>
                  <a:srgbClr val="FFFFFF"/>
                </a:solidFill>
                <a:latin typeface="Arial"/>
                <a:cs typeface="Arial"/>
              </a:rPr>
              <a:t> </a:t>
            </a:r>
            <a:r>
              <a:rPr sz="1200" dirty="0">
                <a:solidFill>
                  <a:srgbClr val="FFFFFF"/>
                </a:solidFill>
                <a:latin typeface="Arial"/>
                <a:cs typeface="Arial"/>
              </a:rPr>
              <a:t>two</a:t>
            </a:r>
            <a:r>
              <a:rPr sz="1200" spc="-20" dirty="0">
                <a:solidFill>
                  <a:srgbClr val="FFFFFF"/>
                </a:solidFill>
                <a:latin typeface="Arial"/>
                <a:cs typeface="Arial"/>
              </a:rPr>
              <a:t> </a:t>
            </a:r>
            <a:r>
              <a:rPr sz="1200" spc="-10" dirty="0">
                <a:solidFill>
                  <a:srgbClr val="FFFFFF"/>
                </a:solidFill>
                <a:latin typeface="Arial"/>
                <a:cs typeface="Arial"/>
              </a:rPr>
              <a:t>sources:</a:t>
            </a:r>
            <a:endParaRPr sz="1200">
              <a:latin typeface="Arial"/>
              <a:cs typeface="Arial"/>
            </a:endParaRPr>
          </a:p>
          <a:p>
            <a:pPr>
              <a:lnSpc>
                <a:spcPct val="100000"/>
              </a:lnSpc>
              <a:spcBef>
                <a:spcPts val="220"/>
              </a:spcBef>
            </a:pPr>
            <a:endParaRPr sz="1200">
              <a:latin typeface="Arial"/>
              <a:cs typeface="Arial"/>
            </a:endParaRPr>
          </a:p>
          <a:p>
            <a:pPr marL="241300" indent="-228600">
              <a:lnSpc>
                <a:spcPct val="100000"/>
              </a:lnSpc>
              <a:buAutoNum type="arabicPeriod"/>
              <a:tabLst>
                <a:tab pos="241300" algn="l"/>
              </a:tabLst>
            </a:pPr>
            <a:r>
              <a:rPr sz="1200" dirty="0">
                <a:solidFill>
                  <a:srgbClr val="FFFFFF"/>
                </a:solidFill>
                <a:latin typeface="Arial"/>
                <a:cs typeface="Arial"/>
              </a:rPr>
              <a:t>The</a:t>
            </a:r>
            <a:r>
              <a:rPr sz="1200" spc="-40" dirty="0">
                <a:solidFill>
                  <a:srgbClr val="FFFFFF"/>
                </a:solidFill>
                <a:latin typeface="Arial"/>
                <a:cs typeface="Arial"/>
              </a:rPr>
              <a:t> </a:t>
            </a:r>
            <a:r>
              <a:rPr sz="1200" dirty="0">
                <a:solidFill>
                  <a:srgbClr val="FFFFFF"/>
                </a:solidFill>
                <a:latin typeface="Arial"/>
                <a:cs typeface="Arial"/>
              </a:rPr>
              <a:t>DCMS'</a:t>
            </a:r>
            <a:r>
              <a:rPr sz="1200" spc="-5" dirty="0">
                <a:solidFill>
                  <a:srgbClr val="FFFFFF"/>
                </a:solidFill>
                <a:latin typeface="Arial"/>
                <a:cs typeface="Arial"/>
              </a:rPr>
              <a:t> </a:t>
            </a:r>
            <a:r>
              <a:rPr sz="1200" dirty="0">
                <a:solidFill>
                  <a:srgbClr val="FFFFFF"/>
                </a:solidFill>
                <a:latin typeface="Arial"/>
                <a:cs typeface="Arial"/>
              </a:rPr>
              <a:t>Community</a:t>
            </a:r>
            <a:r>
              <a:rPr sz="1200" spc="-45" dirty="0">
                <a:solidFill>
                  <a:srgbClr val="FFFFFF"/>
                </a:solidFill>
                <a:latin typeface="Arial"/>
                <a:cs typeface="Arial"/>
              </a:rPr>
              <a:t> </a:t>
            </a:r>
            <a:r>
              <a:rPr sz="1200" dirty="0">
                <a:solidFill>
                  <a:srgbClr val="FFFFFF"/>
                </a:solidFill>
                <a:latin typeface="Arial"/>
                <a:cs typeface="Arial"/>
              </a:rPr>
              <a:t>Life</a:t>
            </a:r>
            <a:r>
              <a:rPr sz="1200" spc="-35" dirty="0">
                <a:solidFill>
                  <a:srgbClr val="FFFFFF"/>
                </a:solidFill>
                <a:latin typeface="Arial"/>
                <a:cs typeface="Arial"/>
              </a:rPr>
              <a:t> </a:t>
            </a:r>
            <a:r>
              <a:rPr sz="1200" dirty="0">
                <a:solidFill>
                  <a:srgbClr val="FFFFFF"/>
                </a:solidFill>
                <a:latin typeface="Arial"/>
                <a:cs typeface="Arial"/>
              </a:rPr>
              <a:t>Survey</a:t>
            </a:r>
            <a:r>
              <a:rPr sz="1200" spc="-5" dirty="0">
                <a:solidFill>
                  <a:srgbClr val="FFFFFF"/>
                </a:solidFill>
                <a:latin typeface="Arial"/>
                <a:cs typeface="Arial"/>
              </a:rPr>
              <a:t> </a:t>
            </a:r>
            <a:r>
              <a:rPr sz="1200" dirty="0">
                <a:solidFill>
                  <a:srgbClr val="FFFFFF"/>
                </a:solidFill>
                <a:latin typeface="Arial"/>
                <a:cs typeface="Arial"/>
              </a:rPr>
              <a:t>(covering</a:t>
            </a:r>
            <a:r>
              <a:rPr sz="1200" spc="-20" dirty="0">
                <a:solidFill>
                  <a:srgbClr val="FFFFFF"/>
                </a:solidFill>
                <a:latin typeface="Arial"/>
                <a:cs typeface="Arial"/>
              </a:rPr>
              <a:t> </a:t>
            </a:r>
            <a:r>
              <a:rPr sz="1200" dirty="0">
                <a:solidFill>
                  <a:srgbClr val="FFFFFF"/>
                </a:solidFill>
                <a:latin typeface="Arial"/>
                <a:cs typeface="Arial"/>
              </a:rPr>
              <a:t>October</a:t>
            </a:r>
            <a:r>
              <a:rPr sz="1200" spc="-30" dirty="0">
                <a:solidFill>
                  <a:srgbClr val="FFFFFF"/>
                </a:solidFill>
                <a:latin typeface="Arial"/>
                <a:cs typeface="Arial"/>
              </a:rPr>
              <a:t> </a:t>
            </a:r>
            <a:r>
              <a:rPr sz="1200" dirty="0">
                <a:solidFill>
                  <a:srgbClr val="FFFFFF"/>
                </a:solidFill>
                <a:latin typeface="Arial"/>
                <a:cs typeface="Arial"/>
              </a:rPr>
              <a:t>2023</a:t>
            </a:r>
            <a:r>
              <a:rPr sz="1200" spc="-10" dirty="0">
                <a:solidFill>
                  <a:srgbClr val="FFFFFF"/>
                </a:solidFill>
                <a:latin typeface="Arial"/>
                <a:cs typeface="Arial"/>
              </a:rPr>
              <a:t> </a:t>
            </a:r>
            <a:r>
              <a:rPr sz="1200" dirty="0">
                <a:solidFill>
                  <a:srgbClr val="FFFFFF"/>
                </a:solidFill>
                <a:latin typeface="Arial"/>
                <a:cs typeface="Arial"/>
              </a:rPr>
              <a:t>–</a:t>
            </a:r>
            <a:r>
              <a:rPr sz="1200" spc="-10" dirty="0">
                <a:solidFill>
                  <a:srgbClr val="FFFFFF"/>
                </a:solidFill>
                <a:latin typeface="Arial"/>
                <a:cs typeface="Arial"/>
              </a:rPr>
              <a:t> </a:t>
            </a:r>
            <a:r>
              <a:rPr sz="1200" dirty="0">
                <a:solidFill>
                  <a:srgbClr val="FFFFFF"/>
                </a:solidFill>
                <a:latin typeface="Arial"/>
                <a:cs typeface="Arial"/>
              </a:rPr>
              <a:t>March</a:t>
            </a:r>
            <a:r>
              <a:rPr sz="1200" spc="-15" dirty="0">
                <a:solidFill>
                  <a:srgbClr val="FFFFFF"/>
                </a:solidFill>
                <a:latin typeface="Arial"/>
                <a:cs typeface="Arial"/>
              </a:rPr>
              <a:t> </a:t>
            </a:r>
            <a:r>
              <a:rPr sz="1200" dirty="0">
                <a:solidFill>
                  <a:srgbClr val="FFFFFF"/>
                </a:solidFill>
                <a:latin typeface="Arial"/>
                <a:cs typeface="Arial"/>
              </a:rPr>
              <a:t>2024)</a:t>
            </a:r>
            <a:r>
              <a:rPr sz="1200" spc="-30" dirty="0">
                <a:solidFill>
                  <a:srgbClr val="FFFFFF"/>
                </a:solidFill>
                <a:latin typeface="Arial"/>
                <a:cs typeface="Arial"/>
              </a:rPr>
              <a:t> </a:t>
            </a:r>
            <a:r>
              <a:rPr sz="1200" dirty="0">
                <a:solidFill>
                  <a:srgbClr val="FFFFFF"/>
                </a:solidFill>
                <a:latin typeface="Arial"/>
                <a:cs typeface="Arial"/>
              </a:rPr>
              <a:t>–</a:t>
            </a:r>
            <a:r>
              <a:rPr sz="1200" spc="-10"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source</a:t>
            </a:r>
            <a:r>
              <a:rPr sz="1200" spc="-30" dirty="0">
                <a:solidFill>
                  <a:srgbClr val="FFFFFF"/>
                </a:solidFill>
                <a:latin typeface="Arial"/>
                <a:cs typeface="Arial"/>
              </a:rPr>
              <a:t> </a:t>
            </a:r>
            <a:r>
              <a:rPr sz="1200" dirty="0">
                <a:solidFill>
                  <a:srgbClr val="FFFFFF"/>
                </a:solidFill>
                <a:latin typeface="Arial"/>
                <a:cs typeface="Arial"/>
              </a:rPr>
              <a:t>references</a:t>
            </a:r>
            <a:r>
              <a:rPr sz="1200" spc="-40" dirty="0">
                <a:solidFill>
                  <a:srgbClr val="FFFFFF"/>
                </a:solidFill>
                <a:latin typeface="Arial"/>
                <a:cs typeface="Arial"/>
              </a:rPr>
              <a:t> </a:t>
            </a:r>
            <a:r>
              <a:rPr sz="1200" spc="-10" dirty="0">
                <a:solidFill>
                  <a:srgbClr val="FFFFFF"/>
                </a:solidFill>
                <a:latin typeface="Arial"/>
                <a:cs typeface="Arial"/>
              </a:rPr>
              <a:t>benchmarking</a:t>
            </a:r>
            <a:r>
              <a:rPr sz="1200" spc="-50" dirty="0">
                <a:solidFill>
                  <a:srgbClr val="FFFFFF"/>
                </a:solidFill>
                <a:latin typeface="Arial"/>
                <a:cs typeface="Arial"/>
              </a:rPr>
              <a:t> </a:t>
            </a:r>
            <a:r>
              <a:rPr sz="1200" dirty="0">
                <a:solidFill>
                  <a:srgbClr val="FFFFFF"/>
                </a:solidFill>
                <a:latin typeface="Arial"/>
                <a:cs typeface="Arial"/>
              </a:rPr>
              <a:t>figures</a:t>
            </a:r>
            <a:r>
              <a:rPr sz="1200" spc="-20" dirty="0">
                <a:solidFill>
                  <a:srgbClr val="FFFFFF"/>
                </a:solidFill>
                <a:latin typeface="Arial"/>
                <a:cs typeface="Arial"/>
              </a:rPr>
              <a:t> </a:t>
            </a:r>
            <a:r>
              <a:rPr sz="1200" dirty="0">
                <a:solidFill>
                  <a:srgbClr val="FFFFFF"/>
                </a:solidFill>
                <a:latin typeface="Arial"/>
                <a:cs typeface="Arial"/>
              </a:rPr>
              <a:t>for</a:t>
            </a:r>
            <a:r>
              <a:rPr sz="1200" spc="-30" dirty="0">
                <a:solidFill>
                  <a:srgbClr val="FFFFFF"/>
                </a:solidFill>
                <a:latin typeface="Arial"/>
                <a:cs typeface="Arial"/>
              </a:rPr>
              <a:t> </a:t>
            </a:r>
            <a:r>
              <a:rPr sz="1200" dirty="0">
                <a:solidFill>
                  <a:srgbClr val="FFFFFF"/>
                </a:solidFill>
                <a:latin typeface="Arial"/>
                <a:cs typeface="Arial"/>
              </a:rPr>
              <a:t>England</a:t>
            </a:r>
            <a:r>
              <a:rPr sz="1200" spc="-35" dirty="0">
                <a:solidFill>
                  <a:srgbClr val="FFFFFF"/>
                </a:solidFill>
                <a:latin typeface="Arial"/>
                <a:cs typeface="Arial"/>
              </a:rPr>
              <a:t> </a:t>
            </a:r>
            <a:r>
              <a:rPr sz="1200" spc="-10" dirty="0">
                <a:solidFill>
                  <a:srgbClr val="FFFFFF"/>
                </a:solidFill>
                <a:latin typeface="Arial"/>
                <a:cs typeface="Arial"/>
              </a:rPr>
              <a:t>only.</a:t>
            </a:r>
            <a:endParaRPr sz="1200">
              <a:latin typeface="Arial"/>
              <a:cs typeface="Arial"/>
            </a:endParaRPr>
          </a:p>
          <a:p>
            <a:pPr>
              <a:lnSpc>
                <a:spcPct val="100000"/>
              </a:lnSpc>
              <a:spcBef>
                <a:spcPts val="35"/>
              </a:spcBef>
              <a:buClr>
                <a:srgbClr val="FFFFFF"/>
              </a:buClr>
              <a:buFont typeface="Arial"/>
              <a:buAutoNum type="arabicPeriod"/>
            </a:pPr>
            <a:endParaRPr sz="1200">
              <a:latin typeface="Arial"/>
              <a:cs typeface="Arial"/>
            </a:endParaRPr>
          </a:p>
          <a:p>
            <a:pPr marL="241300" marR="393700" indent="-228600">
              <a:lnSpc>
                <a:spcPct val="113300"/>
              </a:lnSpc>
              <a:buAutoNum type="arabicPeriod"/>
              <a:tabLst>
                <a:tab pos="241300" algn="l"/>
              </a:tabLst>
            </a:pPr>
            <a:r>
              <a:rPr sz="1200" dirty="0">
                <a:solidFill>
                  <a:srgbClr val="FFFFFF"/>
                </a:solidFill>
                <a:latin typeface="Arial"/>
                <a:cs typeface="Arial"/>
              </a:rPr>
              <a:t>UK</a:t>
            </a:r>
            <a:r>
              <a:rPr sz="1200" spc="-5" dirty="0">
                <a:solidFill>
                  <a:srgbClr val="FFFFFF"/>
                </a:solidFill>
                <a:latin typeface="Arial"/>
                <a:cs typeface="Arial"/>
              </a:rPr>
              <a:t> </a:t>
            </a:r>
            <a:r>
              <a:rPr sz="1200" dirty="0">
                <a:solidFill>
                  <a:srgbClr val="FFFFFF"/>
                </a:solidFill>
                <a:latin typeface="Arial"/>
                <a:cs typeface="Arial"/>
              </a:rPr>
              <a:t>Measures</a:t>
            </a:r>
            <a:r>
              <a:rPr sz="1200" spc="-40" dirty="0">
                <a:solidFill>
                  <a:srgbClr val="FFFFFF"/>
                </a:solidFill>
                <a:latin typeface="Arial"/>
                <a:cs typeface="Arial"/>
              </a:rPr>
              <a:t> </a:t>
            </a:r>
            <a:r>
              <a:rPr sz="1200" dirty="0">
                <a:solidFill>
                  <a:srgbClr val="FFFFFF"/>
                </a:solidFill>
                <a:latin typeface="Arial"/>
                <a:cs typeface="Arial"/>
              </a:rPr>
              <a:t>of National</a:t>
            </a:r>
            <a:r>
              <a:rPr sz="1200" spc="-45" dirty="0">
                <a:solidFill>
                  <a:srgbClr val="FFFFFF"/>
                </a:solidFill>
                <a:latin typeface="Arial"/>
                <a:cs typeface="Arial"/>
              </a:rPr>
              <a:t> </a:t>
            </a:r>
            <a:r>
              <a:rPr sz="1200" spc="-10" dirty="0">
                <a:solidFill>
                  <a:srgbClr val="FFFFFF"/>
                </a:solidFill>
                <a:latin typeface="Arial"/>
                <a:cs typeface="Arial"/>
              </a:rPr>
              <a:t>Well-</a:t>
            </a:r>
            <a:r>
              <a:rPr sz="1200" dirty="0">
                <a:solidFill>
                  <a:srgbClr val="FFFFFF"/>
                </a:solidFill>
                <a:latin typeface="Arial"/>
                <a:cs typeface="Arial"/>
              </a:rPr>
              <a:t>being</a:t>
            </a:r>
            <a:r>
              <a:rPr sz="1200" spc="-30" dirty="0">
                <a:solidFill>
                  <a:srgbClr val="FFFFFF"/>
                </a:solidFill>
                <a:latin typeface="Arial"/>
                <a:cs typeface="Arial"/>
              </a:rPr>
              <a:t> </a:t>
            </a:r>
            <a:r>
              <a:rPr sz="1200" dirty="0">
                <a:solidFill>
                  <a:srgbClr val="FFFFFF"/>
                </a:solidFill>
                <a:latin typeface="Arial"/>
                <a:cs typeface="Arial"/>
              </a:rPr>
              <a:t>(covering</a:t>
            </a:r>
            <a:r>
              <a:rPr sz="1200" spc="-25" dirty="0">
                <a:solidFill>
                  <a:srgbClr val="FFFFFF"/>
                </a:solidFill>
                <a:latin typeface="Arial"/>
                <a:cs typeface="Arial"/>
              </a:rPr>
              <a:t> </a:t>
            </a:r>
            <a:r>
              <a:rPr sz="1200" dirty="0">
                <a:solidFill>
                  <a:srgbClr val="FFFFFF"/>
                </a:solidFill>
                <a:latin typeface="Arial"/>
                <a:cs typeface="Arial"/>
              </a:rPr>
              <a:t>6</a:t>
            </a:r>
            <a:r>
              <a:rPr sz="1200" spc="-10" dirty="0">
                <a:solidFill>
                  <a:srgbClr val="FFFFFF"/>
                </a:solidFill>
                <a:latin typeface="Arial"/>
                <a:cs typeface="Arial"/>
              </a:rPr>
              <a:t> </a:t>
            </a:r>
            <a:r>
              <a:rPr sz="1200" dirty="0">
                <a:solidFill>
                  <a:srgbClr val="FFFFFF"/>
                </a:solidFill>
                <a:latin typeface="Arial"/>
                <a:cs typeface="Arial"/>
              </a:rPr>
              <a:t>November</a:t>
            </a:r>
            <a:r>
              <a:rPr sz="1200" spc="-30" dirty="0">
                <a:solidFill>
                  <a:srgbClr val="FFFFFF"/>
                </a:solidFill>
                <a:latin typeface="Arial"/>
                <a:cs typeface="Arial"/>
              </a:rPr>
              <a:t> </a:t>
            </a:r>
            <a:r>
              <a:rPr sz="1200" dirty="0">
                <a:solidFill>
                  <a:srgbClr val="FFFFFF"/>
                </a:solidFill>
                <a:latin typeface="Arial"/>
                <a:cs typeface="Arial"/>
              </a:rPr>
              <a:t>2024</a:t>
            </a:r>
            <a:r>
              <a:rPr sz="1200" spc="-15" dirty="0">
                <a:solidFill>
                  <a:srgbClr val="FFFFFF"/>
                </a:solidFill>
                <a:latin typeface="Arial"/>
                <a:cs typeface="Arial"/>
              </a:rPr>
              <a:t> </a:t>
            </a:r>
            <a:r>
              <a:rPr sz="1200" dirty="0">
                <a:solidFill>
                  <a:srgbClr val="FFFFFF"/>
                </a:solidFill>
                <a:latin typeface="Arial"/>
                <a:cs typeface="Arial"/>
              </a:rPr>
              <a:t>–</a:t>
            </a:r>
            <a:r>
              <a:rPr sz="1200" spc="-10" dirty="0">
                <a:solidFill>
                  <a:srgbClr val="FFFFFF"/>
                </a:solidFill>
                <a:latin typeface="Arial"/>
                <a:cs typeface="Arial"/>
              </a:rPr>
              <a:t> </a:t>
            </a:r>
            <a:r>
              <a:rPr sz="1200" dirty="0">
                <a:solidFill>
                  <a:srgbClr val="FFFFFF"/>
                </a:solidFill>
                <a:latin typeface="Arial"/>
                <a:cs typeface="Arial"/>
              </a:rPr>
              <a:t>1 December</a:t>
            </a:r>
            <a:r>
              <a:rPr sz="1200" spc="-45" dirty="0">
                <a:solidFill>
                  <a:srgbClr val="FFFFFF"/>
                </a:solidFill>
                <a:latin typeface="Arial"/>
                <a:cs typeface="Arial"/>
              </a:rPr>
              <a:t> </a:t>
            </a:r>
            <a:r>
              <a:rPr sz="1200" dirty="0">
                <a:solidFill>
                  <a:srgbClr val="FFFFFF"/>
                </a:solidFill>
                <a:latin typeface="Arial"/>
                <a:cs typeface="Arial"/>
              </a:rPr>
              <a:t>2024)</a:t>
            </a:r>
            <a:r>
              <a:rPr sz="1200" spc="-30" dirty="0">
                <a:solidFill>
                  <a:srgbClr val="FFFFFF"/>
                </a:solidFill>
                <a:latin typeface="Arial"/>
                <a:cs typeface="Arial"/>
              </a:rPr>
              <a:t> </a:t>
            </a:r>
            <a:r>
              <a:rPr sz="1200" dirty="0">
                <a:solidFill>
                  <a:srgbClr val="FFFFFF"/>
                </a:solidFill>
                <a:latin typeface="Arial"/>
                <a:cs typeface="Arial"/>
              </a:rPr>
              <a:t>– this</a:t>
            </a:r>
            <a:r>
              <a:rPr sz="1200" spc="-20" dirty="0">
                <a:solidFill>
                  <a:srgbClr val="FFFFFF"/>
                </a:solidFill>
                <a:latin typeface="Arial"/>
                <a:cs typeface="Arial"/>
              </a:rPr>
              <a:t> </a:t>
            </a:r>
            <a:r>
              <a:rPr sz="1200" dirty="0">
                <a:solidFill>
                  <a:srgbClr val="FFFFFF"/>
                </a:solidFill>
                <a:latin typeface="Arial"/>
                <a:cs typeface="Arial"/>
              </a:rPr>
              <a:t>source</a:t>
            </a:r>
            <a:r>
              <a:rPr sz="1200" spc="-25" dirty="0">
                <a:solidFill>
                  <a:srgbClr val="FFFFFF"/>
                </a:solidFill>
                <a:latin typeface="Arial"/>
                <a:cs typeface="Arial"/>
              </a:rPr>
              <a:t> </a:t>
            </a:r>
            <a:r>
              <a:rPr sz="1200" dirty="0">
                <a:solidFill>
                  <a:srgbClr val="FFFFFF"/>
                </a:solidFill>
                <a:latin typeface="Arial"/>
                <a:cs typeface="Arial"/>
              </a:rPr>
              <a:t>references</a:t>
            </a:r>
            <a:r>
              <a:rPr sz="1200" spc="-40" dirty="0">
                <a:solidFill>
                  <a:srgbClr val="FFFFFF"/>
                </a:solidFill>
                <a:latin typeface="Arial"/>
                <a:cs typeface="Arial"/>
              </a:rPr>
              <a:t> </a:t>
            </a:r>
            <a:r>
              <a:rPr sz="1200" spc="-10" dirty="0">
                <a:solidFill>
                  <a:srgbClr val="FFFFFF"/>
                </a:solidFill>
                <a:latin typeface="Arial"/>
                <a:cs typeface="Arial"/>
              </a:rPr>
              <a:t>benchmarking</a:t>
            </a:r>
            <a:r>
              <a:rPr sz="1200" spc="-45" dirty="0">
                <a:solidFill>
                  <a:srgbClr val="FFFFFF"/>
                </a:solidFill>
                <a:latin typeface="Arial"/>
                <a:cs typeface="Arial"/>
              </a:rPr>
              <a:t> </a:t>
            </a:r>
            <a:r>
              <a:rPr sz="1200" dirty="0">
                <a:solidFill>
                  <a:srgbClr val="FFFFFF"/>
                </a:solidFill>
                <a:latin typeface="Arial"/>
                <a:cs typeface="Arial"/>
              </a:rPr>
              <a:t>figures</a:t>
            </a:r>
            <a:r>
              <a:rPr sz="1200" spc="-30" dirty="0">
                <a:solidFill>
                  <a:srgbClr val="FFFFFF"/>
                </a:solidFill>
                <a:latin typeface="Arial"/>
                <a:cs typeface="Arial"/>
              </a:rPr>
              <a:t> </a:t>
            </a:r>
            <a:r>
              <a:rPr sz="1200" dirty="0">
                <a:solidFill>
                  <a:srgbClr val="FFFFFF"/>
                </a:solidFill>
                <a:latin typeface="Arial"/>
                <a:cs typeface="Arial"/>
              </a:rPr>
              <a:t>for</a:t>
            </a:r>
            <a:r>
              <a:rPr sz="1200" spc="-15" dirty="0">
                <a:solidFill>
                  <a:srgbClr val="FFFFFF"/>
                </a:solidFill>
                <a:latin typeface="Arial"/>
                <a:cs typeface="Arial"/>
              </a:rPr>
              <a:t> </a:t>
            </a:r>
            <a:r>
              <a:rPr sz="1200" spc="-10" dirty="0">
                <a:solidFill>
                  <a:srgbClr val="FFFFFF"/>
                </a:solidFill>
                <a:latin typeface="Arial"/>
                <a:cs typeface="Arial"/>
              </a:rPr>
              <a:t>Great Britain.</a:t>
            </a:r>
            <a:endParaRPr sz="1200">
              <a:latin typeface="Arial"/>
              <a:cs typeface="Arial"/>
            </a:endParaRPr>
          </a:p>
        </p:txBody>
      </p:sp>
      <p:sp>
        <p:nvSpPr>
          <p:cNvPr id="8" name="object 8"/>
          <p:cNvSpPr txBox="1"/>
          <p:nvPr/>
        </p:nvSpPr>
        <p:spPr>
          <a:xfrm>
            <a:off x="665784" y="6256121"/>
            <a:ext cx="10704830" cy="495934"/>
          </a:xfrm>
          <a:prstGeom prst="rect">
            <a:avLst/>
          </a:prstGeom>
        </p:spPr>
        <p:txBody>
          <a:bodyPr vert="horz" wrap="square" lIns="0" tIns="29844" rIns="0" bIns="0" rtlCol="0">
            <a:spAutoFit/>
          </a:bodyPr>
          <a:lstStyle/>
          <a:p>
            <a:pPr marL="12700" marR="5080">
              <a:lnSpc>
                <a:spcPct val="90100"/>
              </a:lnSpc>
              <a:spcBef>
                <a:spcPts val="234"/>
              </a:spcBef>
            </a:pPr>
            <a:r>
              <a:rPr sz="1100" dirty="0">
                <a:solidFill>
                  <a:srgbClr val="FFFFFF"/>
                </a:solidFill>
                <a:latin typeface="Arial"/>
                <a:cs typeface="Arial"/>
              </a:rPr>
              <a:t>England</a:t>
            </a:r>
            <a:r>
              <a:rPr sz="1100" spc="-30" dirty="0">
                <a:solidFill>
                  <a:srgbClr val="FFFFFF"/>
                </a:solidFill>
                <a:latin typeface="Arial"/>
                <a:cs typeface="Arial"/>
              </a:rPr>
              <a:t> </a:t>
            </a:r>
            <a:r>
              <a:rPr sz="1100" dirty="0">
                <a:solidFill>
                  <a:srgbClr val="FFFFFF"/>
                </a:solidFill>
                <a:latin typeface="Arial"/>
                <a:cs typeface="Arial"/>
              </a:rPr>
              <a:t>benchmarking</a:t>
            </a:r>
            <a:r>
              <a:rPr sz="1100" spc="-35" dirty="0">
                <a:solidFill>
                  <a:srgbClr val="FFFFFF"/>
                </a:solidFill>
                <a:latin typeface="Arial"/>
                <a:cs typeface="Arial"/>
              </a:rPr>
              <a:t> </a:t>
            </a:r>
            <a:r>
              <a:rPr sz="1100" dirty="0">
                <a:solidFill>
                  <a:srgbClr val="FFFFFF"/>
                </a:solidFill>
                <a:latin typeface="Arial"/>
                <a:cs typeface="Arial"/>
              </a:rPr>
              <a:t>figures</a:t>
            </a:r>
            <a:r>
              <a:rPr sz="1100" spc="-60" dirty="0">
                <a:solidFill>
                  <a:srgbClr val="FFFFFF"/>
                </a:solidFill>
                <a:latin typeface="Arial"/>
                <a:cs typeface="Arial"/>
              </a:rPr>
              <a:t> </a:t>
            </a:r>
            <a:r>
              <a:rPr sz="1100" dirty="0">
                <a:solidFill>
                  <a:srgbClr val="FFFFFF"/>
                </a:solidFill>
                <a:latin typeface="Arial"/>
                <a:cs typeface="Arial"/>
              </a:rPr>
              <a:t>taken</a:t>
            </a:r>
            <a:r>
              <a:rPr sz="1100" spc="-50" dirty="0">
                <a:solidFill>
                  <a:srgbClr val="FFFFFF"/>
                </a:solidFill>
                <a:latin typeface="Arial"/>
                <a:cs typeface="Arial"/>
              </a:rPr>
              <a:t> </a:t>
            </a:r>
            <a:r>
              <a:rPr sz="1100" dirty="0">
                <a:solidFill>
                  <a:srgbClr val="FFFFFF"/>
                </a:solidFill>
                <a:latin typeface="Arial"/>
                <a:cs typeface="Arial"/>
              </a:rPr>
              <a:t>from</a:t>
            </a:r>
            <a:r>
              <a:rPr sz="1100" spc="-65" dirty="0">
                <a:solidFill>
                  <a:srgbClr val="FFFFFF"/>
                </a:solidFill>
                <a:latin typeface="Arial"/>
                <a:cs typeface="Arial"/>
              </a:rPr>
              <a:t> </a:t>
            </a:r>
            <a:r>
              <a:rPr sz="1100" dirty="0">
                <a:solidFill>
                  <a:srgbClr val="FFFFFF"/>
                </a:solidFill>
                <a:latin typeface="Arial"/>
                <a:cs typeface="Arial"/>
              </a:rPr>
              <a:t>the</a:t>
            </a:r>
            <a:r>
              <a:rPr sz="1100" spc="-35" dirty="0">
                <a:solidFill>
                  <a:srgbClr val="FFFFFF"/>
                </a:solidFill>
                <a:latin typeface="Arial"/>
                <a:cs typeface="Arial"/>
              </a:rPr>
              <a:t> </a:t>
            </a:r>
            <a:r>
              <a:rPr sz="1100" u="sng" dirty="0">
                <a:solidFill>
                  <a:srgbClr val="FFFFFF"/>
                </a:solidFill>
                <a:uFill>
                  <a:solidFill>
                    <a:srgbClr val="FFFFFF"/>
                  </a:solidFill>
                </a:uFill>
                <a:latin typeface="Arial"/>
                <a:cs typeface="Arial"/>
                <a:hlinkClick r:id="rId2"/>
              </a:rPr>
              <a:t>DCMS</a:t>
            </a:r>
            <a:r>
              <a:rPr sz="1100" u="sng" spc="5" dirty="0">
                <a:solidFill>
                  <a:srgbClr val="FFFFFF"/>
                </a:solidFill>
                <a:uFill>
                  <a:solidFill>
                    <a:srgbClr val="FFFFFF"/>
                  </a:solidFill>
                </a:uFill>
                <a:latin typeface="Arial"/>
                <a:cs typeface="Arial"/>
                <a:hlinkClick r:id="rId2"/>
              </a:rPr>
              <a:t> </a:t>
            </a:r>
            <a:r>
              <a:rPr sz="1100" u="sng" dirty="0">
                <a:solidFill>
                  <a:srgbClr val="FFFFFF"/>
                </a:solidFill>
                <a:uFill>
                  <a:solidFill>
                    <a:srgbClr val="FFFFFF"/>
                  </a:solidFill>
                </a:uFill>
                <a:latin typeface="Arial"/>
                <a:cs typeface="Arial"/>
                <a:hlinkClick r:id="rId2"/>
              </a:rPr>
              <a:t>Community</a:t>
            </a:r>
            <a:r>
              <a:rPr sz="1100" u="sng" spc="-45" dirty="0">
                <a:solidFill>
                  <a:srgbClr val="FFFFFF"/>
                </a:solidFill>
                <a:uFill>
                  <a:solidFill>
                    <a:srgbClr val="FFFFFF"/>
                  </a:solidFill>
                </a:uFill>
                <a:latin typeface="Arial"/>
                <a:cs typeface="Arial"/>
                <a:hlinkClick r:id="rId2"/>
              </a:rPr>
              <a:t> </a:t>
            </a:r>
            <a:r>
              <a:rPr sz="1100" u="sng" dirty="0">
                <a:solidFill>
                  <a:srgbClr val="FFFFFF"/>
                </a:solidFill>
                <a:uFill>
                  <a:solidFill>
                    <a:srgbClr val="FFFFFF"/>
                  </a:solidFill>
                </a:uFill>
                <a:latin typeface="Arial"/>
                <a:cs typeface="Arial"/>
                <a:hlinkClick r:id="rId2"/>
              </a:rPr>
              <a:t>Life</a:t>
            </a:r>
            <a:r>
              <a:rPr sz="1100" u="sng" spc="-35" dirty="0">
                <a:solidFill>
                  <a:srgbClr val="FFFFFF"/>
                </a:solidFill>
                <a:uFill>
                  <a:solidFill>
                    <a:srgbClr val="FFFFFF"/>
                  </a:solidFill>
                </a:uFill>
                <a:latin typeface="Arial"/>
                <a:cs typeface="Arial"/>
                <a:hlinkClick r:id="rId2"/>
              </a:rPr>
              <a:t> </a:t>
            </a:r>
            <a:r>
              <a:rPr sz="1100" u="sng" dirty="0">
                <a:solidFill>
                  <a:srgbClr val="FFFFFF"/>
                </a:solidFill>
                <a:uFill>
                  <a:solidFill>
                    <a:srgbClr val="FFFFFF"/>
                  </a:solidFill>
                </a:uFill>
                <a:latin typeface="Arial"/>
                <a:cs typeface="Arial"/>
                <a:hlinkClick r:id="rId2"/>
              </a:rPr>
              <a:t>Survey</a:t>
            </a:r>
            <a:r>
              <a:rPr sz="1100" u="none" dirty="0">
                <a:solidFill>
                  <a:srgbClr val="FFFFFF"/>
                </a:solidFill>
                <a:latin typeface="Arial"/>
                <a:cs typeface="Arial"/>
              </a:rPr>
              <a:t>.</a:t>
            </a:r>
            <a:r>
              <a:rPr sz="1100" u="none" spc="-5" dirty="0">
                <a:solidFill>
                  <a:srgbClr val="FFFFFF"/>
                </a:solidFill>
                <a:latin typeface="Arial"/>
                <a:cs typeface="Arial"/>
              </a:rPr>
              <a:t> </a:t>
            </a:r>
            <a:r>
              <a:rPr sz="1100" u="none" dirty="0">
                <a:solidFill>
                  <a:srgbClr val="FFFFFF"/>
                </a:solidFill>
                <a:latin typeface="Arial"/>
                <a:cs typeface="Arial"/>
              </a:rPr>
              <a:t>This</a:t>
            </a:r>
            <a:r>
              <a:rPr sz="1100" u="none" spc="-30" dirty="0">
                <a:solidFill>
                  <a:srgbClr val="FFFFFF"/>
                </a:solidFill>
                <a:latin typeface="Arial"/>
                <a:cs typeface="Arial"/>
              </a:rPr>
              <a:t> </a:t>
            </a:r>
            <a:r>
              <a:rPr sz="1100" u="none" dirty="0">
                <a:solidFill>
                  <a:srgbClr val="FFFFFF"/>
                </a:solidFill>
                <a:latin typeface="Arial"/>
                <a:cs typeface="Arial"/>
              </a:rPr>
              <a:t>report</a:t>
            </a:r>
            <a:r>
              <a:rPr sz="1100" u="none" spc="-50" dirty="0">
                <a:solidFill>
                  <a:srgbClr val="FFFFFF"/>
                </a:solidFill>
                <a:latin typeface="Arial"/>
                <a:cs typeface="Arial"/>
              </a:rPr>
              <a:t> </a:t>
            </a:r>
            <a:r>
              <a:rPr sz="1100" u="none" dirty="0">
                <a:solidFill>
                  <a:srgbClr val="FFFFFF"/>
                </a:solidFill>
                <a:latin typeface="Arial"/>
                <a:cs typeface="Arial"/>
              </a:rPr>
              <a:t>was published</a:t>
            </a:r>
            <a:r>
              <a:rPr sz="1100" u="none" spc="-15" dirty="0">
                <a:solidFill>
                  <a:srgbClr val="FFFFFF"/>
                </a:solidFill>
                <a:latin typeface="Arial"/>
                <a:cs typeface="Arial"/>
              </a:rPr>
              <a:t> </a:t>
            </a:r>
            <a:r>
              <a:rPr sz="1100" u="none" dirty="0">
                <a:solidFill>
                  <a:srgbClr val="FFFFFF"/>
                </a:solidFill>
                <a:latin typeface="Arial"/>
                <a:cs typeface="Arial"/>
              </a:rPr>
              <a:t>on</a:t>
            </a:r>
            <a:r>
              <a:rPr sz="1100" u="none" spc="-30" dirty="0">
                <a:solidFill>
                  <a:srgbClr val="FFFFFF"/>
                </a:solidFill>
                <a:latin typeface="Arial"/>
                <a:cs typeface="Arial"/>
              </a:rPr>
              <a:t> </a:t>
            </a:r>
            <a:r>
              <a:rPr sz="1100" u="none" dirty="0">
                <a:solidFill>
                  <a:srgbClr val="FFFFFF"/>
                </a:solidFill>
                <a:latin typeface="Arial"/>
                <a:cs typeface="Arial"/>
              </a:rPr>
              <a:t>4</a:t>
            </a:r>
            <a:r>
              <a:rPr sz="1100" u="none" spc="-15" dirty="0">
                <a:solidFill>
                  <a:srgbClr val="FFFFFF"/>
                </a:solidFill>
                <a:latin typeface="Arial"/>
                <a:cs typeface="Arial"/>
              </a:rPr>
              <a:t> </a:t>
            </a:r>
            <a:r>
              <a:rPr sz="1100" u="none" dirty="0">
                <a:solidFill>
                  <a:srgbClr val="FFFFFF"/>
                </a:solidFill>
                <a:latin typeface="Arial"/>
                <a:cs typeface="Arial"/>
              </a:rPr>
              <a:t>December</a:t>
            </a:r>
            <a:r>
              <a:rPr sz="1100" u="none" spc="-45" dirty="0">
                <a:solidFill>
                  <a:srgbClr val="FFFFFF"/>
                </a:solidFill>
                <a:latin typeface="Arial"/>
                <a:cs typeface="Arial"/>
              </a:rPr>
              <a:t> </a:t>
            </a:r>
            <a:r>
              <a:rPr sz="1100" u="none" dirty="0">
                <a:solidFill>
                  <a:srgbClr val="FFFFFF"/>
                </a:solidFill>
                <a:latin typeface="Arial"/>
                <a:cs typeface="Arial"/>
              </a:rPr>
              <a:t>2024</a:t>
            </a:r>
            <a:r>
              <a:rPr sz="1100" u="none" spc="-20" dirty="0">
                <a:solidFill>
                  <a:srgbClr val="FFFFFF"/>
                </a:solidFill>
                <a:latin typeface="Arial"/>
                <a:cs typeface="Arial"/>
              </a:rPr>
              <a:t> </a:t>
            </a:r>
            <a:r>
              <a:rPr sz="1100" u="none" dirty="0">
                <a:solidFill>
                  <a:srgbClr val="FFFFFF"/>
                </a:solidFill>
                <a:latin typeface="Arial"/>
                <a:cs typeface="Arial"/>
              </a:rPr>
              <a:t>and</a:t>
            </a:r>
            <a:r>
              <a:rPr sz="1100" u="none" spc="-25" dirty="0">
                <a:solidFill>
                  <a:srgbClr val="FFFFFF"/>
                </a:solidFill>
                <a:latin typeface="Arial"/>
                <a:cs typeface="Arial"/>
              </a:rPr>
              <a:t> </a:t>
            </a:r>
            <a:r>
              <a:rPr sz="1100" u="none" dirty="0">
                <a:solidFill>
                  <a:srgbClr val="FFFFFF"/>
                </a:solidFill>
                <a:latin typeface="Arial"/>
                <a:cs typeface="Arial"/>
              </a:rPr>
              <a:t>relates</a:t>
            </a:r>
            <a:r>
              <a:rPr sz="1100" u="none" spc="-35" dirty="0">
                <a:solidFill>
                  <a:srgbClr val="FFFFFF"/>
                </a:solidFill>
                <a:latin typeface="Arial"/>
                <a:cs typeface="Arial"/>
              </a:rPr>
              <a:t> </a:t>
            </a:r>
            <a:r>
              <a:rPr sz="1100" u="none" dirty="0">
                <a:solidFill>
                  <a:srgbClr val="FFFFFF"/>
                </a:solidFill>
                <a:latin typeface="Arial"/>
                <a:cs typeface="Arial"/>
              </a:rPr>
              <a:t>to</a:t>
            </a:r>
            <a:r>
              <a:rPr sz="1100" u="none" spc="-35" dirty="0">
                <a:solidFill>
                  <a:srgbClr val="FFFFFF"/>
                </a:solidFill>
                <a:latin typeface="Arial"/>
                <a:cs typeface="Arial"/>
              </a:rPr>
              <a:t> </a:t>
            </a:r>
            <a:r>
              <a:rPr sz="1100" u="none" dirty="0">
                <a:solidFill>
                  <a:srgbClr val="FFFFFF"/>
                </a:solidFill>
                <a:latin typeface="Arial"/>
                <a:cs typeface="Arial"/>
              </a:rPr>
              <a:t>fieldwork</a:t>
            </a:r>
            <a:r>
              <a:rPr sz="1100" u="none" spc="-25" dirty="0">
                <a:solidFill>
                  <a:srgbClr val="FFFFFF"/>
                </a:solidFill>
                <a:latin typeface="Arial"/>
                <a:cs typeface="Arial"/>
              </a:rPr>
              <a:t> </a:t>
            </a:r>
            <a:r>
              <a:rPr sz="1100" u="none" dirty="0">
                <a:solidFill>
                  <a:srgbClr val="FFFFFF"/>
                </a:solidFill>
                <a:latin typeface="Arial"/>
                <a:cs typeface="Arial"/>
              </a:rPr>
              <a:t>between</a:t>
            </a:r>
            <a:r>
              <a:rPr sz="1100" u="none" spc="-15" dirty="0">
                <a:solidFill>
                  <a:srgbClr val="FFFFFF"/>
                </a:solidFill>
                <a:latin typeface="Arial"/>
                <a:cs typeface="Arial"/>
              </a:rPr>
              <a:t> </a:t>
            </a:r>
            <a:r>
              <a:rPr sz="1100" u="none" dirty="0">
                <a:solidFill>
                  <a:srgbClr val="FFFFFF"/>
                </a:solidFill>
                <a:latin typeface="Arial"/>
                <a:cs typeface="Arial"/>
              </a:rPr>
              <a:t>October</a:t>
            </a:r>
            <a:r>
              <a:rPr sz="1100" u="none" spc="-55" dirty="0">
                <a:solidFill>
                  <a:srgbClr val="FFFFFF"/>
                </a:solidFill>
                <a:latin typeface="Arial"/>
                <a:cs typeface="Arial"/>
              </a:rPr>
              <a:t> </a:t>
            </a:r>
            <a:r>
              <a:rPr sz="1100" u="none" spc="-20" dirty="0">
                <a:solidFill>
                  <a:srgbClr val="FFFFFF"/>
                </a:solidFill>
                <a:latin typeface="Arial"/>
                <a:cs typeface="Arial"/>
              </a:rPr>
              <a:t>2023 </a:t>
            </a:r>
            <a:r>
              <a:rPr sz="1100" u="none" dirty="0">
                <a:solidFill>
                  <a:srgbClr val="FFFFFF"/>
                </a:solidFill>
                <a:latin typeface="Arial"/>
                <a:cs typeface="Arial"/>
              </a:rPr>
              <a:t>and</a:t>
            </a:r>
            <a:r>
              <a:rPr sz="1100" u="none" spc="-30" dirty="0">
                <a:solidFill>
                  <a:srgbClr val="FFFFFF"/>
                </a:solidFill>
                <a:latin typeface="Arial"/>
                <a:cs typeface="Arial"/>
              </a:rPr>
              <a:t> </a:t>
            </a:r>
            <a:r>
              <a:rPr sz="1100" u="none" dirty="0">
                <a:solidFill>
                  <a:srgbClr val="FFFFFF"/>
                </a:solidFill>
                <a:latin typeface="Arial"/>
                <a:cs typeface="Arial"/>
              </a:rPr>
              <a:t>March</a:t>
            </a:r>
            <a:r>
              <a:rPr sz="1100" u="none" spc="-30" dirty="0">
                <a:solidFill>
                  <a:srgbClr val="FFFFFF"/>
                </a:solidFill>
                <a:latin typeface="Arial"/>
                <a:cs typeface="Arial"/>
              </a:rPr>
              <a:t> </a:t>
            </a:r>
            <a:r>
              <a:rPr sz="1100" u="none" dirty="0">
                <a:solidFill>
                  <a:srgbClr val="FFFFFF"/>
                </a:solidFill>
                <a:latin typeface="Arial"/>
                <a:cs typeface="Arial"/>
              </a:rPr>
              <a:t>2024.</a:t>
            </a:r>
            <a:r>
              <a:rPr sz="1100" u="none" spc="-30" dirty="0">
                <a:solidFill>
                  <a:srgbClr val="FFFFFF"/>
                </a:solidFill>
                <a:latin typeface="Arial"/>
                <a:cs typeface="Arial"/>
              </a:rPr>
              <a:t> </a:t>
            </a:r>
            <a:r>
              <a:rPr sz="1100" u="none" dirty="0">
                <a:solidFill>
                  <a:srgbClr val="FFFFFF"/>
                </a:solidFill>
                <a:latin typeface="Arial"/>
                <a:cs typeface="Arial"/>
              </a:rPr>
              <a:t>GB</a:t>
            </a:r>
            <a:r>
              <a:rPr sz="1100" u="none" spc="-25" dirty="0">
                <a:solidFill>
                  <a:srgbClr val="FFFFFF"/>
                </a:solidFill>
                <a:latin typeface="Arial"/>
                <a:cs typeface="Arial"/>
              </a:rPr>
              <a:t> </a:t>
            </a:r>
            <a:r>
              <a:rPr sz="1100" u="none" dirty="0">
                <a:solidFill>
                  <a:srgbClr val="FFFFFF"/>
                </a:solidFill>
                <a:latin typeface="Arial"/>
                <a:cs typeface="Arial"/>
              </a:rPr>
              <a:t>benchmarking</a:t>
            </a:r>
            <a:r>
              <a:rPr sz="1100" u="none" spc="-50" dirty="0">
                <a:solidFill>
                  <a:srgbClr val="FFFFFF"/>
                </a:solidFill>
                <a:latin typeface="Arial"/>
                <a:cs typeface="Arial"/>
              </a:rPr>
              <a:t> </a:t>
            </a:r>
            <a:r>
              <a:rPr sz="1100" u="none" dirty="0">
                <a:solidFill>
                  <a:srgbClr val="FFFFFF"/>
                </a:solidFill>
                <a:latin typeface="Arial"/>
                <a:cs typeface="Arial"/>
              </a:rPr>
              <a:t>figures</a:t>
            </a:r>
            <a:r>
              <a:rPr sz="1100" u="none" spc="-60" dirty="0">
                <a:solidFill>
                  <a:srgbClr val="FFFFFF"/>
                </a:solidFill>
                <a:latin typeface="Arial"/>
                <a:cs typeface="Arial"/>
              </a:rPr>
              <a:t> </a:t>
            </a:r>
            <a:r>
              <a:rPr sz="1100" u="none" dirty="0">
                <a:solidFill>
                  <a:srgbClr val="FFFFFF"/>
                </a:solidFill>
                <a:latin typeface="Arial"/>
                <a:cs typeface="Arial"/>
              </a:rPr>
              <a:t>taken</a:t>
            </a:r>
            <a:r>
              <a:rPr sz="1100" u="none" spc="-55" dirty="0">
                <a:solidFill>
                  <a:srgbClr val="FFFFFF"/>
                </a:solidFill>
                <a:latin typeface="Arial"/>
                <a:cs typeface="Arial"/>
              </a:rPr>
              <a:t> </a:t>
            </a:r>
            <a:r>
              <a:rPr sz="1100" u="none" dirty="0">
                <a:solidFill>
                  <a:srgbClr val="FFFFFF"/>
                </a:solidFill>
                <a:latin typeface="Arial"/>
                <a:cs typeface="Arial"/>
              </a:rPr>
              <a:t>from</a:t>
            </a:r>
            <a:r>
              <a:rPr sz="1100" u="none" spc="-70" dirty="0">
                <a:solidFill>
                  <a:srgbClr val="FFFFFF"/>
                </a:solidFill>
                <a:latin typeface="Arial"/>
                <a:cs typeface="Arial"/>
              </a:rPr>
              <a:t> </a:t>
            </a:r>
            <a:r>
              <a:rPr sz="1100" u="none" dirty="0">
                <a:solidFill>
                  <a:srgbClr val="FFFFFF"/>
                </a:solidFill>
                <a:latin typeface="Arial"/>
                <a:cs typeface="Arial"/>
              </a:rPr>
              <a:t>the</a:t>
            </a:r>
            <a:r>
              <a:rPr sz="1100" u="none" spc="-40" dirty="0">
                <a:solidFill>
                  <a:srgbClr val="FFFFFF"/>
                </a:solidFill>
                <a:latin typeface="Arial"/>
                <a:cs typeface="Arial"/>
              </a:rPr>
              <a:t> </a:t>
            </a:r>
            <a:r>
              <a:rPr sz="1100" u="sng" dirty="0">
                <a:solidFill>
                  <a:srgbClr val="FFFFFF"/>
                </a:solidFill>
                <a:uFill>
                  <a:solidFill>
                    <a:srgbClr val="FFFFFF"/>
                  </a:solidFill>
                </a:uFill>
                <a:latin typeface="Arial"/>
                <a:cs typeface="Arial"/>
                <a:hlinkClick r:id="rId3"/>
              </a:rPr>
              <a:t>UK</a:t>
            </a:r>
            <a:r>
              <a:rPr sz="1100" u="sng" spc="-2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Measures</a:t>
            </a:r>
            <a:r>
              <a:rPr sz="1100" u="sng" spc="-3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of</a:t>
            </a:r>
            <a:r>
              <a:rPr sz="1100" u="sng" spc="-35"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National</a:t>
            </a:r>
            <a:r>
              <a:rPr sz="1100" u="sng" spc="-2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Well-being</a:t>
            </a:r>
            <a:r>
              <a:rPr sz="1100" u="sng" spc="-4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a:t>
            </a:r>
            <a:r>
              <a:rPr sz="1100" u="sng" spc="-3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Office</a:t>
            </a:r>
            <a:r>
              <a:rPr sz="1100" u="sng" spc="-5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for</a:t>
            </a:r>
            <a:r>
              <a:rPr sz="1100" u="sng" spc="-6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National</a:t>
            </a:r>
            <a:r>
              <a:rPr sz="1100" u="sng" spc="-1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Statistics</a:t>
            </a:r>
            <a:r>
              <a:rPr sz="1100" u="sng" spc="-5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(ons.gov.uk).</a:t>
            </a:r>
            <a:r>
              <a:rPr sz="1100" u="none" spc="-55" dirty="0">
                <a:solidFill>
                  <a:srgbClr val="FFFFFF"/>
                </a:solidFill>
                <a:latin typeface="Arial"/>
                <a:cs typeface="Arial"/>
              </a:rPr>
              <a:t> </a:t>
            </a:r>
            <a:r>
              <a:rPr sz="1100" u="none" dirty="0">
                <a:solidFill>
                  <a:srgbClr val="FFFFFF"/>
                </a:solidFill>
                <a:latin typeface="Arial"/>
                <a:cs typeface="Arial"/>
              </a:rPr>
              <a:t>This</a:t>
            </a:r>
            <a:r>
              <a:rPr sz="1100" u="none" spc="-25" dirty="0">
                <a:solidFill>
                  <a:srgbClr val="FFFFFF"/>
                </a:solidFill>
                <a:latin typeface="Arial"/>
                <a:cs typeface="Arial"/>
              </a:rPr>
              <a:t> </a:t>
            </a:r>
            <a:r>
              <a:rPr sz="1100" u="none" dirty="0">
                <a:solidFill>
                  <a:srgbClr val="FFFFFF"/>
                </a:solidFill>
                <a:latin typeface="Arial"/>
                <a:cs typeface="Arial"/>
              </a:rPr>
              <a:t>figure</a:t>
            </a:r>
            <a:r>
              <a:rPr sz="1100" u="none" spc="-55" dirty="0">
                <a:solidFill>
                  <a:srgbClr val="FFFFFF"/>
                </a:solidFill>
                <a:latin typeface="Arial"/>
                <a:cs typeface="Arial"/>
              </a:rPr>
              <a:t> </a:t>
            </a:r>
            <a:r>
              <a:rPr sz="1100" u="none" dirty="0">
                <a:solidFill>
                  <a:srgbClr val="FFFFFF"/>
                </a:solidFill>
                <a:latin typeface="Arial"/>
                <a:cs typeface="Arial"/>
              </a:rPr>
              <a:t>was</a:t>
            </a:r>
            <a:r>
              <a:rPr sz="1100" u="none" spc="-20" dirty="0">
                <a:solidFill>
                  <a:srgbClr val="FFFFFF"/>
                </a:solidFill>
                <a:latin typeface="Arial"/>
                <a:cs typeface="Arial"/>
              </a:rPr>
              <a:t> </a:t>
            </a:r>
            <a:r>
              <a:rPr sz="1100" u="none" dirty="0">
                <a:solidFill>
                  <a:srgbClr val="FFFFFF"/>
                </a:solidFill>
                <a:latin typeface="Arial"/>
                <a:cs typeface="Arial"/>
              </a:rPr>
              <a:t>published</a:t>
            </a:r>
            <a:r>
              <a:rPr sz="1100" u="none" spc="-5" dirty="0">
                <a:solidFill>
                  <a:srgbClr val="FFFFFF"/>
                </a:solidFill>
                <a:latin typeface="Arial"/>
                <a:cs typeface="Arial"/>
              </a:rPr>
              <a:t> </a:t>
            </a:r>
            <a:r>
              <a:rPr sz="1100" u="none" spc="-25" dirty="0">
                <a:solidFill>
                  <a:srgbClr val="FFFFFF"/>
                </a:solidFill>
                <a:latin typeface="Arial"/>
                <a:cs typeface="Arial"/>
              </a:rPr>
              <a:t>20 </a:t>
            </a:r>
            <a:r>
              <a:rPr sz="1100" u="none" dirty="0">
                <a:solidFill>
                  <a:srgbClr val="FFFFFF"/>
                </a:solidFill>
                <a:latin typeface="Arial"/>
                <a:cs typeface="Arial"/>
              </a:rPr>
              <a:t>December</a:t>
            </a:r>
            <a:r>
              <a:rPr sz="1100" u="none" spc="-35" dirty="0">
                <a:solidFill>
                  <a:srgbClr val="FFFFFF"/>
                </a:solidFill>
                <a:latin typeface="Arial"/>
                <a:cs typeface="Arial"/>
              </a:rPr>
              <a:t> </a:t>
            </a:r>
            <a:r>
              <a:rPr sz="1100" u="none" dirty="0">
                <a:solidFill>
                  <a:srgbClr val="FFFFFF"/>
                </a:solidFill>
                <a:latin typeface="Arial"/>
                <a:cs typeface="Arial"/>
              </a:rPr>
              <a:t>2024</a:t>
            </a:r>
            <a:r>
              <a:rPr sz="1100" u="none" spc="-25" dirty="0">
                <a:solidFill>
                  <a:srgbClr val="FFFFFF"/>
                </a:solidFill>
                <a:latin typeface="Arial"/>
                <a:cs typeface="Arial"/>
              </a:rPr>
              <a:t> </a:t>
            </a:r>
            <a:r>
              <a:rPr sz="1100" u="none" dirty="0">
                <a:solidFill>
                  <a:srgbClr val="FFFFFF"/>
                </a:solidFill>
                <a:latin typeface="Arial"/>
                <a:cs typeface="Arial"/>
              </a:rPr>
              <a:t>and</a:t>
            </a:r>
            <a:r>
              <a:rPr sz="1100" u="none" spc="-25" dirty="0">
                <a:solidFill>
                  <a:srgbClr val="FFFFFF"/>
                </a:solidFill>
                <a:latin typeface="Arial"/>
                <a:cs typeface="Arial"/>
              </a:rPr>
              <a:t> </a:t>
            </a:r>
            <a:r>
              <a:rPr sz="1100" u="none" dirty="0">
                <a:solidFill>
                  <a:srgbClr val="FFFFFF"/>
                </a:solidFill>
                <a:latin typeface="Arial"/>
                <a:cs typeface="Arial"/>
              </a:rPr>
              <a:t>relates</a:t>
            </a:r>
            <a:r>
              <a:rPr sz="1100" u="none" spc="-35" dirty="0">
                <a:solidFill>
                  <a:srgbClr val="FFFFFF"/>
                </a:solidFill>
                <a:latin typeface="Arial"/>
                <a:cs typeface="Arial"/>
              </a:rPr>
              <a:t> </a:t>
            </a:r>
            <a:r>
              <a:rPr sz="1100" u="none" dirty="0">
                <a:solidFill>
                  <a:srgbClr val="FFFFFF"/>
                </a:solidFill>
                <a:latin typeface="Arial"/>
                <a:cs typeface="Arial"/>
              </a:rPr>
              <a:t>to</a:t>
            </a:r>
            <a:r>
              <a:rPr sz="1100" u="none" spc="-35" dirty="0">
                <a:solidFill>
                  <a:srgbClr val="FFFFFF"/>
                </a:solidFill>
                <a:latin typeface="Arial"/>
                <a:cs typeface="Arial"/>
              </a:rPr>
              <a:t> </a:t>
            </a:r>
            <a:r>
              <a:rPr sz="1100" u="none" dirty="0">
                <a:solidFill>
                  <a:srgbClr val="FFFFFF"/>
                </a:solidFill>
                <a:latin typeface="Arial"/>
                <a:cs typeface="Arial"/>
              </a:rPr>
              <a:t>fieldwork</a:t>
            </a:r>
            <a:r>
              <a:rPr sz="1100" u="none" spc="-15" dirty="0">
                <a:solidFill>
                  <a:srgbClr val="FFFFFF"/>
                </a:solidFill>
                <a:latin typeface="Arial"/>
                <a:cs typeface="Arial"/>
              </a:rPr>
              <a:t> </a:t>
            </a:r>
            <a:r>
              <a:rPr sz="1100" u="none" dirty="0">
                <a:solidFill>
                  <a:srgbClr val="FFFFFF"/>
                </a:solidFill>
                <a:latin typeface="Arial"/>
                <a:cs typeface="Arial"/>
              </a:rPr>
              <a:t>undertaken</a:t>
            </a:r>
            <a:r>
              <a:rPr sz="1100" u="none" spc="-60" dirty="0">
                <a:solidFill>
                  <a:srgbClr val="FFFFFF"/>
                </a:solidFill>
                <a:latin typeface="Arial"/>
                <a:cs typeface="Arial"/>
              </a:rPr>
              <a:t> </a:t>
            </a:r>
            <a:r>
              <a:rPr sz="1100" u="none" dirty="0">
                <a:solidFill>
                  <a:srgbClr val="FFFFFF"/>
                </a:solidFill>
                <a:latin typeface="Arial"/>
                <a:cs typeface="Arial"/>
              </a:rPr>
              <a:t>on</a:t>
            </a:r>
            <a:r>
              <a:rPr sz="1100" u="none" spc="-30" dirty="0">
                <a:solidFill>
                  <a:srgbClr val="FFFFFF"/>
                </a:solidFill>
                <a:latin typeface="Arial"/>
                <a:cs typeface="Arial"/>
              </a:rPr>
              <a:t> </a:t>
            </a:r>
            <a:r>
              <a:rPr sz="1100" u="none" dirty="0">
                <a:solidFill>
                  <a:srgbClr val="FFFFFF"/>
                </a:solidFill>
                <a:latin typeface="Arial"/>
                <a:cs typeface="Arial"/>
              </a:rPr>
              <a:t>behalf</a:t>
            </a:r>
            <a:r>
              <a:rPr sz="1100" u="none" spc="-20" dirty="0">
                <a:solidFill>
                  <a:srgbClr val="FFFFFF"/>
                </a:solidFill>
                <a:latin typeface="Arial"/>
                <a:cs typeface="Arial"/>
              </a:rPr>
              <a:t> </a:t>
            </a:r>
            <a:r>
              <a:rPr sz="1100" u="none" dirty="0">
                <a:solidFill>
                  <a:srgbClr val="FFFFFF"/>
                </a:solidFill>
                <a:latin typeface="Arial"/>
                <a:cs typeface="Arial"/>
              </a:rPr>
              <a:t>of</a:t>
            </a:r>
            <a:r>
              <a:rPr sz="1100" u="none" spc="-35" dirty="0">
                <a:solidFill>
                  <a:srgbClr val="FFFFFF"/>
                </a:solidFill>
                <a:latin typeface="Arial"/>
                <a:cs typeface="Arial"/>
              </a:rPr>
              <a:t> </a:t>
            </a:r>
            <a:r>
              <a:rPr sz="1100" u="none" dirty="0">
                <a:solidFill>
                  <a:srgbClr val="FFFFFF"/>
                </a:solidFill>
                <a:latin typeface="Arial"/>
                <a:cs typeface="Arial"/>
              </a:rPr>
              <a:t>ONS</a:t>
            </a:r>
            <a:r>
              <a:rPr sz="1100" u="none" spc="-25" dirty="0">
                <a:solidFill>
                  <a:srgbClr val="FFFFFF"/>
                </a:solidFill>
                <a:latin typeface="Arial"/>
                <a:cs typeface="Arial"/>
              </a:rPr>
              <a:t> </a:t>
            </a:r>
            <a:r>
              <a:rPr sz="1100" u="none" dirty="0">
                <a:solidFill>
                  <a:srgbClr val="FFFFFF"/>
                </a:solidFill>
                <a:latin typeface="Arial"/>
                <a:cs typeface="Arial"/>
              </a:rPr>
              <a:t>between</a:t>
            </a:r>
            <a:r>
              <a:rPr sz="1100" u="none" spc="-15" dirty="0">
                <a:solidFill>
                  <a:srgbClr val="FFFFFF"/>
                </a:solidFill>
                <a:latin typeface="Arial"/>
                <a:cs typeface="Arial"/>
              </a:rPr>
              <a:t> </a:t>
            </a:r>
            <a:r>
              <a:rPr sz="1100" u="none" dirty="0">
                <a:solidFill>
                  <a:srgbClr val="FFFFFF"/>
                </a:solidFill>
                <a:latin typeface="Arial"/>
                <a:cs typeface="Arial"/>
              </a:rPr>
              <a:t>6</a:t>
            </a:r>
            <a:r>
              <a:rPr sz="1100" u="none" spc="-25" dirty="0">
                <a:solidFill>
                  <a:srgbClr val="FFFFFF"/>
                </a:solidFill>
                <a:latin typeface="Arial"/>
                <a:cs typeface="Arial"/>
              </a:rPr>
              <a:t> </a:t>
            </a:r>
            <a:r>
              <a:rPr sz="1100" u="none" dirty="0">
                <a:solidFill>
                  <a:srgbClr val="FFFFFF"/>
                </a:solidFill>
                <a:latin typeface="Arial"/>
                <a:cs typeface="Arial"/>
              </a:rPr>
              <a:t>November</a:t>
            </a:r>
            <a:r>
              <a:rPr sz="1100" u="none" spc="-20" dirty="0">
                <a:solidFill>
                  <a:srgbClr val="FFFFFF"/>
                </a:solidFill>
                <a:latin typeface="Arial"/>
                <a:cs typeface="Arial"/>
              </a:rPr>
              <a:t> </a:t>
            </a:r>
            <a:r>
              <a:rPr sz="1100" u="none" dirty="0">
                <a:solidFill>
                  <a:srgbClr val="FFFFFF"/>
                </a:solidFill>
                <a:latin typeface="Arial"/>
                <a:cs typeface="Arial"/>
              </a:rPr>
              <a:t>to</a:t>
            </a:r>
            <a:r>
              <a:rPr sz="1100" u="none" spc="-35" dirty="0">
                <a:solidFill>
                  <a:srgbClr val="FFFFFF"/>
                </a:solidFill>
                <a:latin typeface="Arial"/>
                <a:cs typeface="Arial"/>
              </a:rPr>
              <a:t> </a:t>
            </a:r>
            <a:r>
              <a:rPr sz="1100" u="none" dirty="0">
                <a:solidFill>
                  <a:srgbClr val="FFFFFF"/>
                </a:solidFill>
                <a:latin typeface="Arial"/>
                <a:cs typeface="Arial"/>
              </a:rPr>
              <a:t>1</a:t>
            </a:r>
            <a:r>
              <a:rPr sz="1100" u="none" spc="-25" dirty="0">
                <a:solidFill>
                  <a:srgbClr val="FFFFFF"/>
                </a:solidFill>
                <a:latin typeface="Arial"/>
                <a:cs typeface="Arial"/>
              </a:rPr>
              <a:t> </a:t>
            </a:r>
            <a:r>
              <a:rPr sz="1100" u="none" dirty="0">
                <a:solidFill>
                  <a:srgbClr val="FFFFFF"/>
                </a:solidFill>
                <a:latin typeface="Arial"/>
                <a:cs typeface="Arial"/>
              </a:rPr>
              <a:t>December</a:t>
            </a:r>
            <a:r>
              <a:rPr sz="1100" u="none" spc="-30" dirty="0">
                <a:solidFill>
                  <a:srgbClr val="FFFFFF"/>
                </a:solidFill>
                <a:latin typeface="Arial"/>
                <a:cs typeface="Arial"/>
              </a:rPr>
              <a:t> </a:t>
            </a:r>
            <a:r>
              <a:rPr sz="1100" u="none" spc="-10" dirty="0">
                <a:solidFill>
                  <a:srgbClr val="FFFFFF"/>
                </a:solidFill>
                <a:latin typeface="Arial"/>
                <a:cs typeface="Arial"/>
              </a:rPr>
              <a:t>2024.</a:t>
            </a:r>
            <a:endParaRPr sz="11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xfrm>
            <a:off x="408838" y="165861"/>
            <a:ext cx="1358265" cy="299720"/>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5C5B5A"/>
                </a:solidFill>
              </a:rPr>
              <a:t>Background</a:t>
            </a:r>
          </a:p>
        </p:txBody>
      </p:sp>
      <p:sp>
        <p:nvSpPr>
          <p:cNvPr id="4" name="object 4"/>
          <p:cNvSpPr txBox="1"/>
          <p:nvPr/>
        </p:nvSpPr>
        <p:spPr>
          <a:xfrm>
            <a:off x="487781" y="766318"/>
            <a:ext cx="11086465" cy="4766945"/>
          </a:xfrm>
          <a:prstGeom prst="rect">
            <a:avLst/>
          </a:prstGeom>
        </p:spPr>
        <p:txBody>
          <a:bodyPr vert="horz" wrap="square" lIns="0" tIns="13335" rIns="0" bIns="0" rtlCol="0">
            <a:spAutoFit/>
          </a:bodyPr>
          <a:lstStyle/>
          <a:p>
            <a:pPr marL="317500" marR="789940" indent="-228600">
              <a:lnSpc>
                <a:spcPct val="100000"/>
              </a:lnSpc>
              <a:spcBef>
                <a:spcPts val="105"/>
              </a:spcBef>
              <a:buChar char="•"/>
              <a:tabLst>
                <a:tab pos="317500" algn="l"/>
              </a:tabLst>
            </a:pPr>
            <a:r>
              <a:rPr sz="1400" dirty="0">
                <a:solidFill>
                  <a:srgbClr val="5C5B5A"/>
                </a:solidFill>
                <a:latin typeface="Arial"/>
                <a:cs typeface="Arial"/>
              </a:rPr>
              <a:t>This</a:t>
            </a:r>
            <a:r>
              <a:rPr sz="1400" spc="-25" dirty="0">
                <a:solidFill>
                  <a:srgbClr val="5C5B5A"/>
                </a:solidFill>
                <a:latin typeface="Arial"/>
                <a:cs typeface="Arial"/>
              </a:rPr>
              <a:t> </a:t>
            </a:r>
            <a:r>
              <a:rPr sz="1400" dirty="0">
                <a:solidFill>
                  <a:srgbClr val="5C5B5A"/>
                </a:solidFill>
                <a:latin typeface="Arial"/>
                <a:cs typeface="Arial"/>
              </a:rPr>
              <a:t>report</a:t>
            </a:r>
            <a:r>
              <a:rPr sz="1400" spc="-45" dirty="0">
                <a:solidFill>
                  <a:srgbClr val="5C5B5A"/>
                </a:solidFill>
                <a:latin typeface="Arial"/>
                <a:cs typeface="Arial"/>
              </a:rPr>
              <a:t> </a:t>
            </a:r>
            <a:r>
              <a:rPr sz="1400" dirty="0">
                <a:solidFill>
                  <a:srgbClr val="5C5B5A"/>
                </a:solidFill>
                <a:latin typeface="Arial"/>
                <a:cs typeface="Arial"/>
              </a:rPr>
              <a:t>presents</a:t>
            </a:r>
            <a:r>
              <a:rPr sz="1400" spc="-45" dirty="0">
                <a:solidFill>
                  <a:srgbClr val="5C5B5A"/>
                </a:solidFill>
                <a:latin typeface="Arial"/>
                <a:cs typeface="Arial"/>
              </a:rPr>
              <a:t> </a:t>
            </a:r>
            <a:r>
              <a:rPr sz="1400" dirty="0">
                <a:solidFill>
                  <a:srgbClr val="5C5B5A"/>
                </a:solidFill>
                <a:latin typeface="Arial"/>
                <a:cs typeface="Arial"/>
              </a:rPr>
              <a:t>summary</a:t>
            </a:r>
            <a:r>
              <a:rPr sz="1400" spc="-45" dirty="0">
                <a:solidFill>
                  <a:srgbClr val="5C5B5A"/>
                </a:solidFill>
                <a:latin typeface="Arial"/>
                <a:cs typeface="Arial"/>
              </a:rPr>
              <a:t> </a:t>
            </a:r>
            <a:r>
              <a:rPr sz="1400" dirty="0">
                <a:solidFill>
                  <a:srgbClr val="5C5B5A"/>
                </a:solidFill>
                <a:latin typeface="Arial"/>
                <a:cs typeface="Arial"/>
              </a:rPr>
              <a:t>findings</a:t>
            </a:r>
            <a:r>
              <a:rPr sz="1400" spc="-45" dirty="0">
                <a:solidFill>
                  <a:srgbClr val="5C5B5A"/>
                </a:solidFill>
                <a:latin typeface="Arial"/>
                <a:cs typeface="Arial"/>
              </a:rPr>
              <a:t> </a:t>
            </a:r>
            <a:r>
              <a:rPr sz="1400" dirty="0">
                <a:solidFill>
                  <a:srgbClr val="5C5B5A"/>
                </a:solidFill>
                <a:latin typeface="Arial"/>
                <a:cs typeface="Arial"/>
              </a:rPr>
              <a:t>for</a:t>
            </a:r>
            <a:r>
              <a:rPr sz="1400" spc="-25" dirty="0">
                <a:solidFill>
                  <a:srgbClr val="5C5B5A"/>
                </a:solidFill>
                <a:latin typeface="Arial"/>
                <a:cs typeface="Arial"/>
              </a:rPr>
              <a:t> </a:t>
            </a:r>
            <a:r>
              <a:rPr sz="1400" dirty="0">
                <a:solidFill>
                  <a:srgbClr val="5C5B5A"/>
                </a:solidFill>
                <a:latin typeface="Arial"/>
                <a:cs typeface="Arial"/>
              </a:rPr>
              <a:t>a</a:t>
            </a:r>
            <a:r>
              <a:rPr sz="1400" spc="-15" dirty="0">
                <a:solidFill>
                  <a:srgbClr val="5C5B5A"/>
                </a:solidFill>
                <a:latin typeface="Arial"/>
                <a:cs typeface="Arial"/>
              </a:rPr>
              <a:t> </a:t>
            </a:r>
            <a:r>
              <a:rPr sz="1400" dirty="0">
                <a:solidFill>
                  <a:srgbClr val="5C5B5A"/>
                </a:solidFill>
                <a:latin typeface="Arial"/>
                <a:cs typeface="Arial"/>
              </a:rPr>
              <a:t>quantitative</a:t>
            </a:r>
            <a:r>
              <a:rPr sz="1400" spc="-30" dirty="0">
                <a:solidFill>
                  <a:srgbClr val="5C5B5A"/>
                </a:solidFill>
                <a:latin typeface="Arial"/>
                <a:cs typeface="Arial"/>
              </a:rPr>
              <a:t> </a:t>
            </a:r>
            <a:r>
              <a:rPr sz="1400" b="1" dirty="0">
                <a:solidFill>
                  <a:srgbClr val="009590"/>
                </a:solidFill>
                <a:latin typeface="Arial"/>
                <a:cs typeface="Arial"/>
              </a:rPr>
              <a:t>survey</a:t>
            </a:r>
            <a:r>
              <a:rPr sz="1400" b="1" spc="-25" dirty="0">
                <a:solidFill>
                  <a:srgbClr val="009590"/>
                </a:solidFill>
                <a:latin typeface="Arial"/>
                <a:cs typeface="Arial"/>
              </a:rPr>
              <a:t> </a:t>
            </a:r>
            <a:r>
              <a:rPr sz="1400" b="1" dirty="0">
                <a:solidFill>
                  <a:srgbClr val="009590"/>
                </a:solidFill>
                <a:latin typeface="Arial"/>
                <a:cs typeface="Arial"/>
              </a:rPr>
              <a:t>carried</a:t>
            </a:r>
            <a:r>
              <a:rPr sz="1400" b="1" spc="-45" dirty="0">
                <a:solidFill>
                  <a:srgbClr val="009590"/>
                </a:solidFill>
                <a:latin typeface="Arial"/>
                <a:cs typeface="Arial"/>
              </a:rPr>
              <a:t> </a:t>
            </a:r>
            <a:r>
              <a:rPr sz="1400" b="1" dirty="0">
                <a:solidFill>
                  <a:srgbClr val="009590"/>
                </a:solidFill>
                <a:latin typeface="Arial"/>
                <a:cs typeface="Arial"/>
              </a:rPr>
              <a:t>out</a:t>
            </a:r>
            <a:r>
              <a:rPr sz="1400" b="1" spc="-30" dirty="0">
                <a:solidFill>
                  <a:srgbClr val="009590"/>
                </a:solidFill>
                <a:latin typeface="Arial"/>
                <a:cs typeface="Arial"/>
              </a:rPr>
              <a:t> </a:t>
            </a:r>
            <a:r>
              <a:rPr sz="1400" b="1" dirty="0">
                <a:solidFill>
                  <a:srgbClr val="009590"/>
                </a:solidFill>
                <a:latin typeface="Arial"/>
                <a:cs typeface="Arial"/>
              </a:rPr>
              <a:t>between</a:t>
            </a:r>
            <a:r>
              <a:rPr sz="1400" b="1" spc="-40" dirty="0">
                <a:solidFill>
                  <a:srgbClr val="009590"/>
                </a:solidFill>
                <a:latin typeface="Arial"/>
                <a:cs typeface="Arial"/>
              </a:rPr>
              <a:t> </a:t>
            </a:r>
            <a:r>
              <a:rPr sz="1400" b="1" dirty="0">
                <a:solidFill>
                  <a:srgbClr val="009590"/>
                </a:solidFill>
                <a:latin typeface="Arial"/>
                <a:cs typeface="Arial"/>
              </a:rPr>
              <a:t>9</a:t>
            </a:r>
            <a:r>
              <a:rPr sz="1350" b="1" baseline="24691" dirty="0">
                <a:solidFill>
                  <a:srgbClr val="009590"/>
                </a:solidFill>
                <a:latin typeface="Arial"/>
                <a:cs typeface="Arial"/>
              </a:rPr>
              <a:t>th</a:t>
            </a:r>
            <a:r>
              <a:rPr sz="1350" b="1" spc="179" baseline="24691" dirty="0">
                <a:solidFill>
                  <a:srgbClr val="009590"/>
                </a:solidFill>
                <a:latin typeface="Arial"/>
                <a:cs typeface="Arial"/>
              </a:rPr>
              <a:t> </a:t>
            </a:r>
            <a:r>
              <a:rPr sz="1400" b="1" dirty="0">
                <a:solidFill>
                  <a:srgbClr val="009590"/>
                </a:solidFill>
                <a:latin typeface="Arial"/>
                <a:cs typeface="Arial"/>
              </a:rPr>
              <a:t>and</a:t>
            </a:r>
            <a:r>
              <a:rPr sz="1400" b="1" spc="-15" dirty="0">
                <a:solidFill>
                  <a:srgbClr val="009590"/>
                </a:solidFill>
                <a:latin typeface="Arial"/>
                <a:cs typeface="Arial"/>
              </a:rPr>
              <a:t> </a:t>
            </a:r>
            <a:r>
              <a:rPr sz="1400" b="1" dirty="0">
                <a:solidFill>
                  <a:srgbClr val="009590"/>
                </a:solidFill>
                <a:latin typeface="Arial"/>
                <a:cs typeface="Arial"/>
              </a:rPr>
              <a:t>the</a:t>
            </a:r>
            <a:r>
              <a:rPr sz="1400" b="1" spc="-25" dirty="0">
                <a:solidFill>
                  <a:srgbClr val="009590"/>
                </a:solidFill>
                <a:latin typeface="Arial"/>
                <a:cs typeface="Arial"/>
              </a:rPr>
              <a:t> </a:t>
            </a:r>
            <a:r>
              <a:rPr sz="1400" b="1" dirty="0">
                <a:solidFill>
                  <a:srgbClr val="009590"/>
                </a:solidFill>
                <a:latin typeface="Arial"/>
                <a:cs typeface="Arial"/>
              </a:rPr>
              <a:t>23</a:t>
            </a:r>
            <a:r>
              <a:rPr sz="1350" b="1" baseline="24691" dirty="0">
                <a:solidFill>
                  <a:srgbClr val="009590"/>
                </a:solidFill>
                <a:latin typeface="Arial"/>
                <a:cs typeface="Arial"/>
              </a:rPr>
              <a:t>rd</a:t>
            </a:r>
            <a:r>
              <a:rPr sz="1350" b="1" spc="195" baseline="24691" dirty="0">
                <a:solidFill>
                  <a:srgbClr val="009590"/>
                </a:solidFill>
                <a:latin typeface="Arial"/>
                <a:cs typeface="Arial"/>
              </a:rPr>
              <a:t> </a:t>
            </a:r>
            <a:r>
              <a:rPr sz="1400" b="1" dirty="0">
                <a:solidFill>
                  <a:srgbClr val="009590"/>
                </a:solidFill>
                <a:latin typeface="Arial"/>
                <a:cs typeface="Arial"/>
              </a:rPr>
              <a:t>December</a:t>
            </a:r>
            <a:r>
              <a:rPr sz="1400" b="1" spc="-25" dirty="0">
                <a:solidFill>
                  <a:srgbClr val="009590"/>
                </a:solidFill>
                <a:latin typeface="Arial"/>
                <a:cs typeface="Arial"/>
              </a:rPr>
              <a:t> </a:t>
            </a:r>
            <a:r>
              <a:rPr sz="1400" b="1" dirty="0">
                <a:solidFill>
                  <a:srgbClr val="009590"/>
                </a:solidFill>
                <a:latin typeface="Arial"/>
                <a:cs typeface="Arial"/>
              </a:rPr>
              <a:t>2024,</a:t>
            </a:r>
            <a:r>
              <a:rPr sz="1400" b="1" spc="-35" dirty="0">
                <a:solidFill>
                  <a:srgbClr val="009590"/>
                </a:solidFill>
                <a:latin typeface="Arial"/>
                <a:cs typeface="Arial"/>
              </a:rPr>
              <a:t> </a:t>
            </a:r>
            <a:r>
              <a:rPr sz="1400" b="1" dirty="0">
                <a:solidFill>
                  <a:srgbClr val="009590"/>
                </a:solidFill>
                <a:latin typeface="Arial"/>
                <a:cs typeface="Arial"/>
              </a:rPr>
              <a:t>with</a:t>
            </a:r>
            <a:r>
              <a:rPr sz="1400" b="1" spc="-55" dirty="0">
                <a:solidFill>
                  <a:srgbClr val="009590"/>
                </a:solidFill>
                <a:latin typeface="Arial"/>
                <a:cs typeface="Arial"/>
              </a:rPr>
              <a:t> </a:t>
            </a:r>
            <a:r>
              <a:rPr sz="1400" b="1" spc="-50" dirty="0">
                <a:solidFill>
                  <a:srgbClr val="009590"/>
                </a:solidFill>
                <a:latin typeface="Arial"/>
                <a:cs typeface="Arial"/>
              </a:rPr>
              <a:t>a </a:t>
            </a:r>
            <a:r>
              <a:rPr sz="1400" b="1" spc="-10" dirty="0">
                <a:solidFill>
                  <a:srgbClr val="009590"/>
                </a:solidFill>
                <a:latin typeface="Arial"/>
                <a:cs typeface="Arial"/>
              </a:rPr>
              <a:t>representative</a:t>
            </a:r>
            <a:r>
              <a:rPr sz="1400" b="1" spc="-50" dirty="0">
                <a:solidFill>
                  <a:srgbClr val="009590"/>
                </a:solidFill>
                <a:latin typeface="Arial"/>
                <a:cs typeface="Arial"/>
              </a:rPr>
              <a:t> </a:t>
            </a:r>
            <a:r>
              <a:rPr sz="1400" b="1" dirty="0">
                <a:solidFill>
                  <a:srgbClr val="009590"/>
                </a:solidFill>
                <a:latin typeface="Arial"/>
                <a:cs typeface="Arial"/>
              </a:rPr>
              <a:t>sample</a:t>
            </a:r>
            <a:r>
              <a:rPr sz="1400" b="1" spc="-30" dirty="0">
                <a:solidFill>
                  <a:srgbClr val="009590"/>
                </a:solidFill>
                <a:latin typeface="Arial"/>
                <a:cs typeface="Arial"/>
              </a:rPr>
              <a:t> </a:t>
            </a:r>
            <a:r>
              <a:rPr sz="1400" b="1" dirty="0">
                <a:solidFill>
                  <a:srgbClr val="009590"/>
                </a:solidFill>
                <a:latin typeface="Arial"/>
                <a:cs typeface="Arial"/>
              </a:rPr>
              <a:t>of 1,523</a:t>
            </a:r>
            <a:r>
              <a:rPr sz="1400" b="1" spc="-35" dirty="0">
                <a:solidFill>
                  <a:srgbClr val="009590"/>
                </a:solidFill>
                <a:latin typeface="Arial"/>
                <a:cs typeface="Arial"/>
              </a:rPr>
              <a:t> </a:t>
            </a:r>
            <a:r>
              <a:rPr sz="1400" b="1" dirty="0">
                <a:solidFill>
                  <a:srgbClr val="009590"/>
                </a:solidFill>
                <a:latin typeface="Arial"/>
                <a:cs typeface="Arial"/>
              </a:rPr>
              <a:t>residents</a:t>
            </a:r>
            <a:r>
              <a:rPr sz="1400" b="1" spc="-40" dirty="0">
                <a:solidFill>
                  <a:srgbClr val="009590"/>
                </a:solidFill>
                <a:latin typeface="Arial"/>
                <a:cs typeface="Arial"/>
              </a:rPr>
              <a:t> </a:t>
            </a:r>
            <a:r>
              <a:rPr sz="1400" dirty="0">
                <a:solidFill>
                  <a:srgbClr val="5C5B5A"/>
                </a:solidFill>
                <a:latin typeface="Arial"/>
                <a:cs typeface="Arial"/>
              </a:rPr>
              <a:t>from</a:t>
            </a:r>
            <a:r>
              <a:rPr sz="1400" spc="-25" dirty="0">
                <a:solidFill>
                  <a:srgbClr val="5C5B5A"/>
                </a:solidFill>
                <a:latin typeface="Arial"/>
                <a:cs typeface="Arial"/>
              </a:rPr>
              <a:t> </a:t>
            </a:r>
            <a:r>
              <a:rPr sz="1400" dirty="0">
                <a:solidFill>
                  <a:srgbClr val="5C5B5A"/>
                </a:solidFill>
                <a:latin typeface="Arial"/>
                <a:cs typeface="Arial"/>
              </a:rPr>
              <a:t>across</a:t>
            </a:r>
            <a:r>
              <a:rPr sz="1400" spc="-40" dirty="0">
                <a:solidFill>
                  <a:srgbClr val="5C5B5A"/>
                </a:solidFill>
                <a:latin typeface="Arial"/>
                <a:cs typeface="Arial"/>
              </a:rPr>
              <a:t> </a:t>
            </a:r>
            <a:r>
              <a:rPr sz="1400" dirty="0">
                <a:solidFill>
                  <a:srgbClr val="5C5B5A"/>
                </a:solidFill>
                <a:latin typeface="Arial"/>
                <a:cs typeface="Arial"/>
              </a:rPr>
              <a:t>all</a:t>
            </a:r>
            <a:r>
              <a:rPr sz="1400" spc="-10" dirty="0">
                <a:solidFill>
                  <a:srgbClr val="5C5B5A"/>
                </a:solidFill>
                <a:latin typeface="Arial"/>
                <a:cs typeface="Arial"/>
              </a:rPr>
              <a:t> </a:t>
            </a:r>
            <a:r>
              <a:rPr sz="1400" dirty="0">
                <a:solidFill>
                  <a:srgbClr val="5C5B5A"/>
                </a:solidFill>
                <a:latin typeface="Arial"/>
                <a:cs typeface="Arial"/>
              </a:rPr>
              <a:t>ten</a:t>
            </a:r>
            <a:r>
              <a:rPr sz="1400" spc="-30" dirty="0">
                <a:solidFill>
                  <a:srgbClr val="5C5B5A"/>
                </a:solidFill>
                <a:latin typeface="Arial"/>
                <a:cs typeface="Arial"/>
              </a:rPr>
              <a:t> </a:t>
            </a:r>
            <a:r>
              <a:rPr sz="1400" dirty="0">
                <a:solidFill>
                  <a:srgbClr val="5C5B5A"/>
                </a:solidFill>
                <a:latin typeface="Arial"/>
                <a:cs typeface="Arial"/>
              </a:rPr>
              <a:t>Greater</a:t>
            </a:r>
            <a:r>
              <a:rPr sz="1400" spc="-45" dirty="0">
                <a:solidFill>
                  <a:srgbClr val="5C5B5A"/>
                </a:solidFill>
                <a:latin typeface="Arial"/>
                <a:cs typeface="Arial"/>
              </a:rPr>
              <a:t> </a:t>
            </a:r>
            <a:r>
              <a:rPr sz="1400" dirty="0">
                <a:solidFill>
                  <a:srgbClr val="5C5B5A"/>
                </a:solidFill>
                <a:latin typeface="Arial"/>
                <a:cs typeface="Arial"/>
              </a:rPr>
              <a:t>Manchester</a:t>
            </a:r>
            <a:r>
              <a:rPr sz="1400" spc="-45" dirty="0">
                <a:solidFill>
                  <a:srgbClr val="5C5B5A"/>
                </a:solidFill>
                <a:latin typeface="Arial"/>
                <a:cs typeface="Arial"/>
              </a:rPr>
              <a:t> </a:t>
            </a:r>
            <a:r>
              <a:rPr sz="1400" dirty="0">
                <a:solidFill>
                  <a:srgbClr val="5C5B5A"/>
                </a:solidFill>
                <a:latin typeface="Arial"/>
                <a:cs typeface="Arial"/>
              </a:rPr>
              <a:t>local</a:t>
            </a:r>
            <a:r>
              <a:rPr sz="1400" spc="-25" dirty="0">
                <a:solidFill>
                  <a:srgbClr val="5C5B5A"/>
                </a:solidFill>
                <a:latin typeface="Arial"/>
                <a:cs typeface="Arial"/>
              </a:rPr>
              <a:t> </a:t>
            </a:r>
            <a:r>
              <a:rPr sz="1400" dirty="0">
                <a:solidFill>
                  <a:srgbClr val="5C5B5A"/>
                </a:solidFill>
                <a:latin typeface="Arial"/>
                <a:cs typeface="Arial"/>
              </a:rPr>
              <a:t>authority</a:t>
            </a:r>
            <a:r>
              <a:rPr sz="1400" spc="-40" dirty="0">
                <a:solidFill>
                  <a:srgbClr val="5C5B5A"/>
                </a:solidFill>
                <a:latin typeface="Arial"/>
                <a:cs typeface="Arial"/>
              </a:rPr>
              <a:t> </a:t>
            </a:r>
            <a:r>
              <a:rPr sz="1400" spc="-10" dirty="0">
                <a:solidFill>
                  <a:srgbClr val="5C5B5A"/>
                </a:solidFill>
                <a:latin typeface="Arial"/>
                <a:cs typeface="Arial"/>
              </a:rPr>
              <a:t>areas.</a:t>
            </a:r>
            <a:endParaRPr sz="1400" dirty="0">
              <a:latin typeface="Arial"/>
              <a:cs typeface="Arial"/>
            </a:endParaRPr>
          </a:p>
          <a:p>
            <a:pPr marL="317500" marR="93980" indent="-228600">
              <a:lnSpc>
                <a:spcPct val="100000"/>
              </a:lnSpc>
              <a:spcBef>
                <a:spcPts val="600"/>
              </a:spcBef>
              <a:buChar char="•"/>
              <a:tabLst>
                <a:tab pos="317500" algn="l"/>
              </a:tabLst>
            </a:pPr>
            <a:r>
              <a:rPr sz="1400" dirty="0">
                <a:solidFill>
                  <a:srgbClr val="5C5B5A"/>
                </a:solidFill>
                <a:latin typeface="Arial"/>
                <a:cs typeface="Arial"/>
              </a:rPr>
              <a:t>The</a:t>
            </a:r>
            <a:r>
              <a:rPr sz="1400" spc="-50" dirty="0">
                <a:solidFill>
                  <a:srgbClr val="5C5B5A"/>
                </a:solidFill>
                <a:latin typeface="Arial"/>
                <a:cs typeface="Arial"/>
              </a:rPr>
              <a:t> </a:t>
            </a:r>
            <a:r>
              <a:rPr sz="1400" dirty="0">
                <a:solidFill>
                  <a:srgbClr val="5C5B5A"/>
                </a:solidFill>
                <a:latin typeface="Arial"/>
                <a:cs typeface="Arial"/>
              </a:rPr>
              <a:t>report</a:t>
            </a:r>
            <a:r>
              <a:rPr sz="1400" spc="-45" dirty="0">
                <a:solidFill>
                  <a:srgbClr val="5C5B5A"/>
                </a:solidFill>
                <a:latin typeface="Arial"/>
                <a:cs typeface="Arial"/>
              </a:rPr>
              <a:t> </a:t>
            </a:r>
            <a:r>
              <a:rPr sz="1400" dirty="0">
                <a:solidFill>
                  <a:srgbClr val="5C5B5A"/>
                </a:solidFill>
                <a:latin typeface="Arial"/>
                <a:cs typeface="Arial"/>
              </a:rPr>
              <a:t>is</a:t>
            </a:r>
            <a:r>
              <a:rPr sz="1400" spc="-30" dirty="0">
                <a:solidFill>
                  <a:srgbClr val="5C5B5A"/>
                </a:solidFill>
                <a:latin typeface="Arial"/>
                <a:cs typeface="Arial"/>
              </a:rPr>
              <a:t> </a:t>
            </a:r>
            <a:r>
              <a:rPr sz="1400" dirty="0">
                <a:solidFill>
                  <a:srgbClr val="5C5B5A"/>
                </a:solidFill>
                <a:latin typeface="Arial"/>
                <a:cs typeface="Arial"/>
              </a:rPr>
              <a:t>divided</a:t>
            </a:r>
            <a:r>
              <a:rPr sz="1400" spc="-25" dirty="0">
                <a:solidFill>
                  <a:srgbClr val="5C5B5A"/>
                </a:solidFill>
                <a:latin typeface="Arial"/>
                <a:cs typeface="Arial"/>
              </a:rPr>
              <a:t> </a:t>
            </a:r>
            <a:r>
              <a:rPr sz="1400" dirty="0">
                <a:solidFill>
                  <a:srgbClr val="5C5B5A"/>
                </a:solidFill>
                <a:latin typeface="Arial"/>
                <a:cs typeface="Arial"/>
              </a:rPr>
              <a:t>into</a:t>
            </a:r>
            <a:r>
              <a:rPr sz="1400" spc="-35" dirty="0">
                <a:solidFill>
                  <a:srgbClr val="5C5B5A"/>
                </a:solidFill>
                <a:latin typeface="Arial"/>
                <a:cs typeface="Arial"/>
              </a:rPr>
              <a:t> </a:t>
            </a:r>
            <a:r>
              <a:rPr sz="1400" dirty="0">
                <a:solidFill>
                  <a:srgbClr val="5C5B5A"/>
                </a:solidFill>
                <a:latin typeface="Arial"/>
                <a:cs typeface="Arial"/>
              </a:rPr>
              <a:t>themed</a:t>
            </a:r>
            <a:r>
              <a:rPr sz="1400" spc="-50" dirty="0">
                <a:solidFill>
                  <a:srgbClr val="5C5B5A"/>
                </a:solidFill>
                <a:latin typeface="Arial"/>
                <a:cs typeface="Arial"/>
              </a:rPr>
              <a:t> </a:t>
            </a:r>
            <a:r>
              <a:rPr sz="1400" dirty="0">
                <a:solidFill>
                  <a:srgbClr val="5C5B5A"/>
                </a:solidFill>
                <a:latin typeface="Arial"/>
                <a:cs typeface="Arial"/>
              </a:rPr>
              <a:t>sections,</a:t>
            </a:r>
            <a:r>
              <a:rPr sz="1400" spc="-55" dirty="0">
                <a:solidFill>
                  <a:srgbClr val="5C5B5A"/>
                </a:solidFill>
                <a:latin typeface="Arial"/>
                <a:cs typeface="Arial"/>
              </a:rPr>
              <a:t> </a:t>
            </a:r>
            <a:r>
              <a:rPr sz="1400" dirty="0">
                <a:solidFill>
                  <a:srgbClr val="5C5B5A"/>
                </a:solidFill>
                <a:latin typeface="Arial"/>
                <a:cs typeface="Arial"/>
              </a:rPr>
              <a:t>providing</a:t>
            </a:r>
            <a:r>
              <a:rPr sz="1400" spc="-35" dirty="0">
                <a:solidFill>
                  <a:srgbClr val="5C5B5A"/>
                </a:solidFill>
                <a:latin typeface="Arial"/>
                <a:cs typeface="Arial"/>
              </a:rPr>
              <a:t> </a:t>
            </a:r>
            <a:r>
              <a:rPr sz="1400" dirty="0">
                <a:solidFill>
                  <a:srgbClr val="5C5B5A"/>
                </a:solidFill>
                <a:latin typeface="Arial"/>
                <a:cs typeface="Arial"/>
              </a:rPr>
              <a:t>an</a:t>
            </a:r>
            <a:r>
              <a:rPr sz="1400" spc="-35" dirty="0">
                <a:solidFill>
                  <a:srgbClr val="5C5B5A"/>
                </a:solidFill>
                <a:latin typeface="Arial"/>
                <a:cs typeface="Arial"/>
              </a:rPr>
              <a:t> </a:t>
            </a:r>
            <a:r>
              <a:rPr sz="1400" dirty="0">
                <a:solidFill>
                  <a:srgbClr val="5C5B5A"/>
                </a:solidFill>
                <a:latin typeface="Arial"/>
                <a:cs typeface="Arial"/>
              </a:rPr>
              <a:t>overview</a:t>
            </a:r>
            <a:r>
              <a:rPr sz="1400" spc="-5" dirty="0">
                <a:solidFill>
                  <a:srgbClr val="5C5B5A"/>
                </a:solidFill>
                <a:latin typeface="Arial"/>
                <a:cs typeface="Arial"/>
              </a:rPr>
              <a:t> </a:t>
            </a:r>
            <a:r>
              <a:rPr sz="1400" dirty="0">
                <a:solidFill>
                  <a:srgbClr val="5C5B5A"/>
                </a:solidFill>
                <a:latin typeface="Arial"/>
                <a:cs typeface="Arial"/>
              </a:rPr>
              <a:t>into</a:t>
            </a:r>
            <a:r>
              <a:rPr sz="1400" spc="-25" dirty="0">
                <a:solidFill>
                  <a:srgbClr val="5C5B5A"/>
                </a:solidFill>
                <a:latin typeface="Arial"/>
                <a:cs typeface="Arial"/>
              </a:rPr>
              <a:t> </a:t>
            </a:r>
            <a:r>
              <a:rPr sz="1400" b="1" spc="-10" dirty="0">
                <a:solidFill>
                  <a:srgbClr val="009590"/>
                </a:solidFill>
                <a:latin typeface="Arial"/>
                <a:cs typeface="Arial"/>
              </a:rPr>
              <a:t>respondents’</a:t>
            </a:r>
            <a:r>
              <a:rPr sz="1400" b="1" spc="-120" dirty="0">
                <a:solidFill>
                  <a:srgbClr val="009590"/>
                </a:solidFill>
                <a:latin typeface="Arial"/>
                <a:cs typeface="Arial"/>
              </a:rPr>
              <a:t> </a:t>
            </a:r>
            <a:r>
              <a:rPr sz="1400" b="1" dirty="0">
                <a:solidFill>
                  <a:srgbClr val="009590"/>
                </a:solidFill>
                <a:latin typeface="Arial"/>
                <a:cs typeface="Arial"/>
              </a:rPr>
              <a:t>feelings</a:t>
            </a:r>
            <a:r>
              <a:rPr sz="1400" b="1" spc="-60" dirty="0">
                <a:solidFill>
                  <a:srgbClr val="009590"/>
                </a:solidFill>
                <a:latin typeface="Arial"/>
                <a:cs typeface="Arial"/>
              </a:rPr>
              <a:t> </a:t>
            </a:r>
            <a:r>
              <a:rPr sz="1400" b="1" dirty="0">
                <a:solidFill>
                  <a:srgbClr val="009590"/>
                </a:solidFill>
                <a:latin typeface="Arial"/>
                <a:cs typeface="Arial"/>
              </a:rPr>
              <a:t>and</a:t>
            </a:r>
            <a:r>
              <a:rPr sz="1400" b="1" spc="-40" dirty="0">
                <a:solidFill>
                  <a:srgbClr val="009590"/>
                </a:solidFill>
                <a:latin typeface="Arial"/>
                <a:cs typeface="Arial"/>
              </a:rPr>
              <a:t> </a:t>
            </a:r>
            <a:r>
              <a:rPr sz="1400" b="1" dirty="0">
                <a:solidFill>
                  <a:srgbClr val="009590"/>
                </a:solidFill>
                <a:latin typeface="Arial"/>
                <a:cs typeface="Arial"/>
              </a:rPr>
              <a:t>behaviours</a:t>
            </a:r>
            <a:r>
              <a:rPr sz="1400" b="1" spc="-45" dirty="0">
                <a:solidFill>
                  <a:srgbClr val="009590"/>
                </a:solidFill>
                <a:latin typeface="Arial"/>
                <a:cs typeface="Arial"/>
              </a:rPr>
              <a:t> </a:t>
            </a:r>
            <a:r>
              <a:rPr sz="1400" b="1" dirty="0">
                <a:solidFill>
                  <a:srgbClr val="009590"/>
                </a:solidFill>
                <a:latin typeface="Arial"/>
                <a:cs typeface="Arial"/>
              </a:rPr>
              <a:t>around</a:t>
            </a:r>
            <a:r>
              <a:rPr sz="1400" b="1" spc="-40" dirty="0">
                <a:solidFill>
                  <a:srgbClr val="009590"/>
                </a:solidFill>
                <a:latin typeface="Arial"/>
                <a:cs typeface="Arial"/>
              </a:rPr>
              <a:t> </a:t>
            </a:r>
            <a:r>
              <a:rPr sz="1400" b="1" u="sng" dirty="0">
                <a:solidFill>
                  <a:srgbClr val="009590"/>
                </a:solidFill>
                <a:uFill>
                  <a:solidFill>
                    <a:srgbClr val="009590"/>
                  </a:solidFill>
                </a:uFill>
                <a:latin typeface="Arial"/>
                <a:cs typeface="Arial"/>
                <a:hlinkClick r:id="rId2" action="ppaction://hlinksldjump"/>
              </a:rPr>
              <a:t>personal</a:t>
            </a:r>
            <a:r>
              <a:rPr sz="1400" b="1" u="sng" spc="-40" dirty="0">
                <a:solidFill>
                  <a:srgbClr val="009590"/>
                </a:solidFill>
                <a:uFill>
                  <a:solidFill>
                    <a:srgbClr val="009590"/>
                  </a:solidFill>
                </a:uFill>
                <a:latin typeface="Arial"/>
                <a:cs typeface="Arial"/>
                <a:hlinkClick r:id="rId2" action="ppaction://hlinksldjump"/>
              </a:rPr>
              <a:t> </a:t>
            </a:r>
            <a:r>
              <a:rPr sz="1400" b="1" u="sng" spc="-10" dirty="0">
                <a:solidFill>
                  <a:srgbClr val="009590"/>
                </a:solidFill>
                <a:uFill>
                  <a:solidFill>
                    <a:srgbClr val="009590"/>
                  </a:solidFill>
                </a:uFill>
                <a:latin typeface="Arial"/>
                <a:cs typeface="Arial"/>
                <a:hlinkClick r:id="rId2" action="ppaction://hlinksldjump"/>
              </a:rPr>
              <a:t>health</a:t>
            </a:r>
            <a:r>
              <a:rPr sz="1400" b="1" u="none" spc="-10" dirty="0">
                <a:solidFill>
                  <a:srgbClr val="009590"/>
                </a:solidFill>
                <a:latin typeface="Arial"/>
                <a:cs typeface="Arial"/>
              </a:rPr>
              <a:t> </a:t>
            </a:r>
            <a:r>
              <a:rPr sz="1400" b="1" u="sng" dirty="0">
                <a:solidFill>
                  <a:srgbClr val="009590"/>
                </a:solidFill>
                <a:uFill>
                  <a:solidFill>
                    <a:srgbClr val="009590"/>
                  </a:solidFill>
                </a:uFill>
                <a:latin typeface="Arial"/>
                <a:cs typeface="Arial"/>
                <a:hlinkClick r:id="rId2" action="ppaction://hlinksldjump"/>
              </a:rPr>
              <a:t>and</a:t>
            </a:r>
            <a:r>
              <a:rPr sz="1400" b="1" u="sng" spc="-25" dirty="0">
                <a:solidFill>
                  <a:srgbClr val="009590"/>
                </a:solidFill>
                <a:uFill>
                  <a:solidFill>
                    <a:srgbClr val="009590"/>
                  </a:solidFill>
                </a:uFill>
                <a:latin typeface="Arial"/>
                <a:cs typeface="Arial"/>
                <a:hlinkClick r:id="rId2" action="ppaction://hlinksldjump"/>
              </a:rPr>
              <a:t> </a:t>
            </a:r>
            <a:r>
              <a:rPr sz="1400" b="1" u="sng" dirty="0">
                <a:solidFill>
                  <a:srgbClr val="009590"/>
                </a:solidFill>
                <a:uFill>
                  <a:solidFill>
                    <a:srgbClr val="009590"/>
                  </a:solidFill>
                </a:uFill>
                <a:latin typeface="Arial"/>
                <a:cs typeface="Arial"/>
                <a:hlinkClick r:id="rId2" action="ppaction://hlinksldjump"/>
              </a:rPr>
              <a:t>wellbeing</a:t>
            </a:r>
            <a:r>
              <a:rPr sz="1400" b="1" u="none" dirty="0">
                <a:solidFill>
                  <a:srgbClr val="009590"/>
                </a:solidFill>
                <a:latin typeface="Arial"/>
                <a:cs typeface="Arial"/>
              </a:rPr>
              <a:t>,</a:t>
            </a:r>
            <a:r>
              <a:rPr sz="1400" b="1" u="none" spc="-65" dirty="0">
                <a:solidFill>
                  <a:srgbClr val="009590"/>
                </a:solidFill>
                <a:latin typeface="Arial"/>
                <a:cs typeface="Arial"/>
              </a:rPr>
              <a:t> </a:t>
            </a:r>
            <a:r>
              <a:rPr sz="1400" b="1" u="sng" dirty="0">
                <a:solidFill>
                  <a:srgbClr val="009590"/>
                </a:solidFill>
                <a:uFill>
                  <a:solidFill>
                    <a:srgbClr val="009590"/>
                  </a:solidFill>
                </a:uFill>
                <a:latin typeface="Arial"/>
                <a:cs typeface="Arial"/>
                <a:hlinkClick r:id="rId3" action="ppaction://hlinksldjump"/>
              </a:rPr>
              <a:t>good</a:t>
            </a:r>
            <a:r>
              <a:rPr sz="1400" b="1" u="sng" spc="-25" dirty="0">
                <a:solidFill>
                  <a:srgbClr val="009590"/>
                </a:solidFill>
                <a:uFill>
                  <a:solidFill>
                    <a:srgbClr val="009590"/>
                  </a:solidFill>
                </a:uFill>
                <a:latin typeface="Arial"/>
                <a:cs typeface="Arial"/>
                <a:hlinkClick r:id="rId3" action="ppaction://hlinksldjump"/>
              </a:rPr>
              <a:t> </a:t>
            </a:r>
            <a:r>
              <a:rPr sz="1400" b="1" u="sng" dirty="0">
                <a:solidFill>
                  <a:srgbClr val="009590"/>
                </a:solidFill>
                <a:uFill>
                  <a:solidFill>
                    <a:srgbClr val="009590"/>
                  </a:solidFill>
                </a:uFill>
                <a:latin typeface="Arial"/>
                <a:cs typeface="Arial"/>
                <a:hlinkClick r:id="rId3" action="ppaction://hlinksldjump"/>
              </a:rPr>
              <a:t>work</a:t>
            </a:r>
            <a:r>
              <a:rPr sz="1400" b="1" u="none" dirty="0">
                <a:solidFill>
                  <a:srgbClr val="009590"/>
                </a:solidFill>
                <a:latin typeface="Arial"/>
                <a:cs typeface="Arial"/>
              </a:rPr>
              <a:t>,</a:t>
            </a:r>
            <a:r>
              <a:rPr sz="1400" b="1" u="none" spc="-60" dirty="0">
                <a:solidFill>
                  <a:srgbClr val="009590"/>
                </a:solidFill>
                <a:latin typeface="Arial"/>
                <a:cs typeface="Arial"/>
              </a:rPr>
              <a:t> </a:t>
            </a:r>
            <a:r>
              <a:rPr sz="1400" b="1" u="sng" dirty="0">
                <a:solidFill>
                  <a:srgbClr val="009590"/>
                </a:solidFill>
                <a:uFill>
                  <a:solidFill>
                    <a:srgbClr val="009590"/>
                  </a:solidFill>
                </a:uFill>
                <a:latin typeface="Arial"/>
                <a:cs typeface="Arial"/>
                <a:hlinkClick r:id="rId4" action="ppaction://hlinksldjump"/>
              </a:rPr>
              <a:t>local</a:t>
            </a:r>
            <a:r>
              <a:rPr sz="1400" b="1" u="sng" spc="-45" dirty="0">
                <a:solidFill>
                  <a:srgbClr val="009590"/>
                </a:solidFill>
                <a:uFill>
                  <a:solidFill>
                    <a:srgbClr val="009590"/>
                  </a:solidFill>
                </a:uFill>
                <a:latin typeface="Arial"/>
                <a:cs typeface="Arial"/>
                <a:hlinkClick r:id="rId4" action="ppaction://hlinksldjump"/>
              </a:rPr>
              <a:t> </a:t>
            </a:r>
            <a:r>
              <a:rPr sz="1400" b="1" u="sng" dirty="0">
                <a:solidFill>
                  <a:srgbClr val="009590"/>
                </a:solidFill>
                <a:uFill>
                  <a:solidFill>
                    <a:srgbClr val="009590"/>
                  </a:solidFill>
                </a:uFill>
                <a:latin typeface="Arial"/>
                <a:cs typeface="Arial"/>
                <a:hlinkClick r:id="rId4" action="ppaction://hlinksldjump"/>
              </a:rPr>
              <a:t>area</a:t>
            </a:r>
            <a:r>
              <a:rPr sz="1400" b="1" u="none" dirty="0">
                <a:solidFill>
                  <a:srgbClr val="009590"/>
                </a:solidFill>
                <a:latin typeface="Arial"/>
                <a:cs typeface="Arial"/>
              </a:rPr>
              <a:t>,</a:t>
            </a:r>
            <a:r>
              <a:rPr sz="1400" b="1" u="none" spc="-40" dirty="0">
                <a:solidFill>
                  <a:srgbClr val="009590"/>
                </a:solidFill>
                <a:latin typeface="Arial"/>
                <a:cs typeface="Arial"/>
              </a:rPr>
              <a:t> </a:t>
            </a:r>
            <a:r>
              <a:rPr sz="1400" b="1" u="sng" dirty="0">
                <a:solidFill>
                  <a:srgbClr val="009590"/>
                </a:solidFill>
                <a:uFill>
                  <a:solidFill>
                    <a:srgbClr val="009590"/>
                  </a:solidFill>
                </a:uFill>
                <a:latin typeface="Arial"/>
                <a:cs typeface="Arial"/>
                <a:hlinkClick r:id="rId5" action="ppaction://hlinksldjump"/>
              </a:rPr>
              <a:t>cost</a:t>
            </a:r>
            <a:r>
              <a:rPr sz="1400" b="1" u="sng" spc="-35" dirty="0">
                <a:solidFill>
                  <a:srgbClr val="009590"/>
                </a:solidFill>
                <a:uFill>
                  <a:solidFill>
                    <a:srgbClr val="009590"/>
                  </a:solidFill>
                </a:uFill>
                <a:latin typeface="Arial"/>
                <a:cs typeface="Arial"/>
                <a:hlinkClick r:id="rId5" action="ppaction://hlinksldjump"/>
              </a:rPr>
              <a:t> </a:t>
            </a:r>
            <a:r>
              <a:rPr sz="1400" b="1" u="sng" dirty="0">
                <a:solidFill>
                  <a:srgbClr val="009590"/>
                </a:solidFill>
                <a:uFill>
                  <a:solidFill>
                    <a:srgbClr val="009590"/>
                  </a:solidFill>
                </a:uFill>
                <a:latin typeface="Arial"/>
                <a:cs typeface="Arial"/>
                <a:hlinkClick r:id="rId5" action="ppaction://hlinksldjump"/>
              </a:rPr>
              <a:t>of</a:t>
            </a:r>
            <a:r>
              <a:rPr sz="1400" b="1" u="sng" spc="-20" dirty="0">
                <a:solidFill>
                  <a:srgbClr val="009590"/>
                </a:solidFill>
                <a:uFill>
                  <a:solidFill>
                    <a:srgbClr val="009590"/>
                  </a:solidFill>
                </a:uFill>
                <a:latin typeface="Arial"/>
                <a:cs typeface="Arial"/>
                <a:hlinkClick r:id="rId5" action="ppaction://hlinksldjump"/>
              </a:rPr>
              <a:t> </a:t>
            </a:r>
            <a:r>
              <a:rPr sz="1400" b="1" u="sng" dirty="0">
                <a:solidFill>
                  <a:srgbClr val="009590"/>
                </a:solidFill>
                <a:uFill>
                  <a:solidFill>
                    <a:srgbClr val="009590"/>
                  </a:solidFill>
                </a:uFill>
                <a:latin typeface="Arial"/>
                <a:cs typeface="Arial"/>
                <a:hlinkClick r:id="rId5" action="ppaction://hlinksldjump"/>
              </a:rPr>
              <a:t>living</a:t>
            </a:r>
            <a:r>
              <a:rPr sz="1400" b="1" u="none" spc="-45" dirty="0">
                <a:solidFill>
                  <a:srgbClr val="009590"/>
                </a:solidFill>
                <a:latin typeface="Arial"/>
                <a:cs typeface="Arial"/>
              </a:rPr>
              <a:t> </a:t>
            </a:r>
            <a:r>
              <a:rPr sz="1400" b="1" u="none" dirty="0">
                <a:solidFill>
                  <a:srgbClr val="009590"/>
                </a:solidFill>
                <a:latin typeface="Arial"/>
                <a:cs typeface="Arial"/>
              </a:rPr>
              <a:t>and</a:t>
            </a:r>
            <a:r>
              <a:rPr sz="1400" b="1" u="none" spc="-30" dirty="0">
                <a:solidFill>
                  <a:srgbClr val="009590"/>
                </a:solidFill>
                <a:latin typeface="Arial"/>
                <a:cs typeface="Arial"/>
              </a:rPr>
              <a:t> </a:t>
            </a:r>
            <a:r>
              <a:rPr sz="1400" b="1" u="sng" dirty="0">
                <a:solidFill>
                  <a:srgbClr val="009590"/>
                </a:solidFill>
                <a:uFill>
                  <a:solidFill>
                    <a:srgbClr val="009590"/>
                  </a:solidFill>
                </a:uFill>
                <a:latin typeface="Arial"/>
                <a:cs typeface="Arial"/>
                <a:hlinkClick r:id="rId6" action="ppaction://hlinksldjump"/>
              </a:rPr>
              <a:t>digital</a:t>
            </a:r>
            <a:r>
              <a:rPr sz="1400" b="1" u="sng" spc="-55" dirty="0">
                <a:solidFill>
                  <a:srgbClr val="009590"/>
                </a:solidFill>
                <a:uFill>
                  <a:solidFill>
                    <a:srgbClr val="009590"/>
                  </a:solidFill>
                </a:uFill>
                <a:latin typeface="Arial"/>
                <a:cs typeface="Arial"/>
                <a:hlinkClick r:id="rId6" action="ppaction://hlinksldjump"/>
              </a:rPr>
              <a:t> </a:t>
            </a:r>
            <a:r>
              <a:rPr sz="1400" b="1" u="sng" spc="-10" dirty="0">
                <a:solidFill>
                  <a:srgbClr val="009590"/>
                </a:solidFill>
                <a:uFill>
                  <a:solidFill>
                    <a:srgbClr val="009590"/>
                  </a:solidFill>
                </a:uFill>
                <a:latin typeface="Arial"/>
                <a:cs typeface="Arial"/>
                <a:hlinkClick r:id="rId6" action="ppaction://hlinksldjump"/>
              </a:rPr>
              <a:t>access</a:t>
            </a:r>
            <a:r>
              <a:rPr sz="1400" u="none" spc="-10" dirty="0">
                <a:solidFill>
                  <a:srgbClr val="009590"/>
                </a:solidFill>
                <a:latin typeface="Arial"/>
                <a:cs typeface="Arial"/>
              </a:rPr>
              <a:t>.</a:t>
            </a:r>
            <a:endParaRPr sz="1400" dirty="0">
              <a:latin typeface="Arial"/>
              <a:cs typeface="Arial"/>
            </a:endParaRPr>
          </a:p>
          <a:p>
            <a:pPr marL="317500" marR="332105" indent="-228600">
              <a:lnSpc>
                <a:spcPct val="100000"/>
              </a:lnSpc>
              <a:spcBef>
                <a:spcPts val="595"/>
              </a:spcBef>
              <a:buChar char="•"/>
              <a:tabLst>
                <a:tab pos="317500" algn="l"/>
              </a:tabLst>
            </a:pPr>
            <a:r>
              <a:rPr sz="1400" dirty="0">
                <a:solidFill>
                  <a:srgbClr val="5C5B5A"/>
                </a:solidFill>
                <a:latin typeface="Arial"/>
                <a:cs typeface="Arial"/>
              </a:rPr>
              <a:t>Data</a:t>
            </a:r>
            <a:r>
              <a:rPr sz="1400" spc="-40" dirty="0">
                <a:solidFill>
                  <a:srgbClr val="5C5B5A"/>
                </a:solidFill>
                <a:latin typeface="Arial"/>
                <a:cs typeface="Arial"/>
              </a:rPr>
              <a:t> </a:t>
            </a:r>
            <a:r>
              <a:rPr sz="1400" dirty="0">
                <a:solidFill>
                  <a:srgbClr val="5C5B5A"/>
                </a:solidFill>
                <a:latin typeface="Arial"/>
                <a:cs typeface="Arial"/>
              </a:rPr>
              <a:t>from</a:t>
            </a:r>
            <a:r>
              <a:rPr sz="1400" spc="-30" dirty="0">
                <a:solidFill>
                  <a:srgbClr val="5C5B5A"/>
                </a:solidFill>
                <a:latin typeface="Arial"/>
                <a:cs typeface="Arial"/>
              </a:rPr>
              <a:t> </a:t>
            </a:r>
            <a:r>
              <a:rPr sz="1400" dirty="0">
                <a:solidFill>
                  <a:srgbClr val="5C5B5A"/>
                </a:solidFill>
                <a:latin typeface="Arial"/>
                <a:cs typeface="Arial"/>
              </a:rPr>
              <a:t>December</a:t>
            </a:r>
            <a:r>
              <a:rPr sz="1400" spc="-55" dirty="0">
                <a:solidFill>
                  <a:srgbClr val="5C5B5A"/>
                </a:solidFill>
                <a:latin typeface="Arial"/>
                <a:cs typeface="Arial"/>
              </a:rPr>
              <a:t> </a:t>
            </a:r>
            <a:r>
              <a:rPr sz="1400" dirty="0">
                <a:solidFill>
                  <a:srgbClr val="5C5B5A"/>
                </a:solidFill>
                <a:latin typeface="Arial"/>
                <a:cs typeface="Arial"/>
              </a:rPr>
              <a:t>2024</a:t>
            </a:r>
            <a:r>
              <a:rPr sz="1400" spc="-25" dirty="0">
                <a:solidFill>
                  <a:srgbClr val="5C5B5A"/>
                </a:solidFill>
                <a:latin typeface="Arial"/>
                <a:cs typeface="Arial"/>
              </a:rPr>
              <a:t> </a:t>
            </a:r>
            <a:r>
              <a:rPr sz="1400" dirty="0">
                <a:solidFill>
                  <a:srgbClr val="5C5B5A"/>
                </a:solidFill>
                <a:latin typeface="Arial"/>
                <a:cs typeface="Arial"/>
              </a:rPr>
              <a:t>(survey</a:t>
            </a:r>
            <a:r>
              <a:rPr sz="1400" spc="-25" dirty="0">
                <a:solidFill>
                  <a:srgbClr val="5C5B5A"/>
                </a:solidFill>
                <a:latin typeface="Arial"/>
                <a:cs typeface="Arial"/>
              </a:rPr>
              <a:t> </a:t>
            </a:r>
            <a:r>
              <a:rPr sz="1400" dirty="0">
                <a:solidFill>
                  <a:srgbClr val="5C5B5A"/>
                </a:solidFill>
                <a:latin typeface="Arial"/>
                <a:cs typeface="Arial"/>
              </a:rPr>
              <a:t>16)</a:t>
            </a:r>
            <a:r>
              <a:rPr sz="1400" spc="-25" dirty="0">
                <a:solidFill>
                  <a:srgbClr val="5C5B5A"/>
                </a:solidFill>
                <a:latin typeface="Arial"/>
                <a:cs typeface="Arial"/>
              </a:rPr>
              <a:t> </a:t>
            </a:r>
            <a:r>
              <a:rPr sz="1400" dirty="0">
                <a:solidFill>
                  <a:srgbClr val="5C5B5A"/>
                </a:solidFill>
                <a:latin typeface="Arial"/>
                <a:cs typeface="Arial"/>
              </a:rPr>
              <a:t>is</a:t>
            </a:r>
            <a:r>
              <a:rPr sz="1400" spc="-25" dirty="0">
                <a:solidFill>
                  <a:srgbClr val="5C5B5A"/>
                </a:solidFill>
                <a:latin typeface="Arial"/>
                <a:cs typeface="Arial"/>
              </a:rPr>
              <a:t> </a:t>
            </a:r>
            <a:r>
              <a:rPr sz="1400" dirty="0">
                <a:solidFill>
                  <a:srgbClr val="5C5B5A"/>
                </a:solidFill>
                <a:latin typeface="Arial"/>
                <a:cs typeface="Arial"/>
              </a:rPr>
              <a:t>presented</a:t>
            </a:r>
            <a:r>
              <a:rPr sz="1400" spc="-50" dirty="0">
                <a:solidFill>
                  <a:srgbClr val="5C5B5A"/>
                </a:solidFill>
                <a:latin typeface="Arial"/>
                <a:cs typeface="Arial"/>
              </a:rPr>
              <a:t> </a:t>
            </a:r>
            <a:r>
              <a:rPr sz="1400" dirty="0">
                <a:solidFill>
                  <a:srgbClr val="5C5B5A"/>
                </a:solidFill>
                <a:latin typeface="Arial"/>
                <a:cs typeface="Arial"/>
              </a:rPr>
              <a:t>alongside</a:t>
            </a:r>
            <a:r>
              <a:rPr sz="1400" spc="-50" dirty="0">
                <a:solidFill>
                  <a:srgbClr val="5C5B5A"/>
                </a:solidFill>
                <a:latin typeface="Arial"/>
                <a:cs typeface="Arial"/>
              </a:rPr>
              <a:t> </a:t>
            </a:r>
            <a:r>
              <a:rPr sz="1400" dirty="0">
                <a:solidFill>
                  <a:srgbClr val="5C5B5A"/>
                </a:solidFill>
                <a:latin typeface="Arial"/>
                <a:cs typeface="Arial"/>
              </a:rPr>
              <a:t>that</a:t>
            </a:r>
            <a:r>
              <a:rPr sz="1400" spc="-20" dirty="0">
                <a:solidFill>
                  <a:srgbClr val="5C5B5A"/>
                </a:solidFill>
                <a:latin typeface="Arial"/>
                <a:cs typeface="Arial"/>
              </a:rPr>
              <a:t> </a:t>
            </a:r>
            <a:r>
              <a:rPr sz="1400" dirty="0">
                <a:solidFill>
                  <a:srgbClr val="5C5B5A"/>
                </a:solidFill>
                <a:latin typeface="Arial"/>
                <a:cs typeface="Arial"/>
              </a:rPr>
              <a:t>from</a:t>
            </a:r>
            <a:r>
              <a:rPr sz="1400" spc="-50" dirty="0">
                <a:solidFill>
                  <a:srgbClr val="5C5B5A"/>
                </a:solidFill>
                <a:latin typeface="Arial"/>
                <a:cs typeface="Arial"/>
              </a:rPr>
              <a:t> </a:t>
            </a:r>
            <a:r>
              <a:rPr sz="1400" dirty="0">
                <a:solidFill>
                  <a:srgbClr val="5C5B5A"/>
                </a:solidFill>
                <a:latin typeface="Arial"/>
                <a:cs typeface="Arial"/>
              </a:rPr>
              <a:t>similar</a:t>
            </a:r>
            <a:r>
              <a:rPr sz="1400" spc="-25" dirty="0">
                <a:solidFill>
                  <a:srgbClr val="5C5B5A"/>
                </a:solidFill>
                <a:latin typeface="Arial"/>
                <a:cs typeface="Arial"/>
              </a:rPr>
              <a:t> </a:t>
            </a:r>
            <a:r>
              <a:rPr sz="1400" dirty="0">
                <a:solidFill>
                  <a:srgbClr val="5C5B5A"/>
                </a:solidFill>
                <a:latin typeface="Arial"/>
                <a:cs typeface="Arial"/>
              </a:rPr>
              <a:t>Greater</a:t>
            </a:r>
            <a:r>
              <a:rPr sz="1400" spc="-55" dirty="0">
                <a:solidFill>
                  <a:srgbClr val="5C5B5A"/>
                </a:solidFill>
                <a:latin typeface="Arial"/>
                <a:cs typeface="Arial"/>
              </a:rPr>
              <a:t> </a:t>
            </a:r>
            <a:r>
              <a:rPr sz="1400" dirty="0">
                <a:solidFill>
                  <a:srgbClr val="5C5B5A"/>
                </a:solidFill>
                <a:latin typeface="Arial"/>
                <a:cs typeface="Arial"/>
              </a:rPr>
              <a:t>Manchester</a:t>
            </a:r>
            <a:r>
              <a:rPr sz="1400" spc="-60" dirty="0">
                <a:solidFill>
                  <a:srgbClr val="5C5B5A"/>
                </a:solidFill>
                <a:latin typeface="Arial"/>
                <a:cs typeface="Arial"/>
              </a:rPr>
              <a:t> </a:t>
            </a:r>
            <a:r>
              <a:rPr sz="1400" dirty="0">
                <a:solidFill>
                  <a:srgbClr val="5C5B5A"/>
                </a:solidFill>
                <a:latin typeface="Arial"/>
                <a:cs typeface="Arial"/>
              </a:rPr>
              <a:t>resident</a:t>
            </a:r>
            <a:r>
              <a:rPr sz="1400" spc="-45" dirty="0">
                <a:solidFill>
                  <a:srgbClr val="5C5B5A"/>
                </a:solidFill>
                <a:latin typeface="Arial"/>
                <a:cs typeface="Arial"/>
              </a:rPr>
              <a:t> </a:t>
            </a:r>
            <a:r>
              <a:rPr sz="1400" dirty="0">
                <a:solidFill>
                  <a:srgbClr val="5C5B5A"/>
                </a:solidFill>
                <a:latin typeface="Arial"/>
                <a:cs typeface="Arial"/>
              </a:rPr>
              <a:t>surveys</a:t>
            </a:r>
            <a:r>
              <a:rPr sz="1400" spc="-5" dirty="0">
                <a:solidFill>
                  <a:srgbClr val="5C5B5A"/>
                </a:solidFill>
                <a:latin typeface="Arial"/>
                <a:cs typeface="Arial"/>
              </a:rPr>
              <a:t> </a:t>
            </a:r>
            <a:r>
              <a:rPr sz="1400" spc="-10" dirty="0">
                <a:solidFill>
                  <a:srgbClr val="5C5B5A"/>
                </a:solidFill>
                <a:latin typeface="Arial"/>
                <a:cs typeface="Arial"/>
              </a:rPr>
              <a:t>undertaken</a:t>
            </a:r>
            <a:r>
              <a:rPr sz="1400" spc="-50" dirty="0">
                <a:solidFill>
                  <a:srgbClr val="5C5B5A"/>
                </a:solidFill>
                <a:latin typeface="Arial"/>
                <a:cs typeface="Arial"/>
              </a:rPr>
              <a:t> </a:t>
            </a:r>
            <a:r>
              <a:rPr sz="1400" spc="-25" dirty="0">
                <a:solidFill>
                  <a:srgbClr val="5C5B5A"/>
                </a:solidFill>
                <a:latin typeface="Arial"/>
                <a:cs typeface="Arial"/>
              </a:rPr>
              <a:t>in </a:t>
            </a:r>
            <a:r>
              <a:rPr sz="1400" dirty="0">
                <a:solidFill>
                  <a:srgbClr val="5C5B5A"/>
                </a:solidFill>
                <a:latin typeface="Arial"/>
                <a:cs typeface="Arial"/>
              </a:rPr>
              <a:t>October</a:t>
            </a:r>
            <a:r>
              <a:rPr sz="1400" spc="-70" dirty="0">
                <a:solidFill>
                  <a:srgbClr val="5C5B5A"/>
                </a:solidFill>
                <a:latin typeface="Arial"/>
                <a:cs typeface="Arial"/>
              </a:rPr>
              <a:t> </a:t>
            </a:r>
            <a:r>
              <a:rPr sz="1400" dirty="0">
                <a:solidFill>
                  <a:srgbClr val="5C5B5A"/>
                </a:solidFill>
                <a:latin typeface="Arial"/>
                <a:cs typeface="Arial"/>
              </a:rPr>
              <a:t>2024</a:t>
            </a:r>
            <a:r>
              <a:rPr sz="1400" spc="-50" dirty="0">
                <a:solidFill>
                  <a:srgbClr val="5C5B5A"/>
                </a:solidFill>
                <a:latin typeface="Arial"/>
                <a:cs typeface="Arial"/>
              </a:rPr>
              <a:t> </a:t>
            </a:r>
            <a:r>
              <a:rPr sz="1400" dirty="0">
                <a:solidFill>
                  <a:srgbClr val="5C5B5A"/>
                </a:solidFill>
                <a:latin typeface="Arial"/>
                <a:cs typeface="Arial"/>
              </a:rPr>
              <a:t>(survey</a:t>
            </a:r>
            <a:r>
              <a:rPr sz="1400" spc="-30" dirty="0">
                <a:solidFill>
                  <a:srgbClr val="5C5B5A"/>
                </a:solidFill>
                <a:latin typeface="Arial"/>
                <a:cs typeface="Arial"/>
              </a:rPr>
              <a:t> </a:t>
            </a:r>
            <a:r>
              <a:rPr sz="1400" dirty="0">
                <a:solidFill>
                  <a:srgbClr val="5C5B5A"/>
                </a:solidFill>
                <a:latin typeface="Arial"/>
                <a:cs typeface="Arial"/>
              </a:rPr>
              <a:t>15)</a:t>
            </a:r>
            <a:r>
              <a:rPr sz="1400" spc="-35" dirty="0">
                <a:solidFill>
                  <a:srgbClr val="5C5B5A"/>
                </a:solidFill>
                <a:latin typeface="Arial"/>
                <a:cs typeface="Arial"/>
              </a:rPr>
              <a:t> </a:t>
            </a:r>
            <a:r>
              <a:rPr sz="1400" spc="-10" dirty="0">
                <a:solidFill>
                  <a:srgbClr val="5C5B5A"/>
                </a:solidFill>
                <a:latin typeface="Arial"/>
                <a:cs typeface="Arial"/>
              </a:rPr>
              <a:t>and</a:t>
            </a:r>
            <a:r>
              <a:rPr sz="1400" spc="-95" dirty="0">
                <a:solidFill>
                  <a:srgbClr val="5C5B5A"/>
                </a:solidFill>
                <a:latin typeface="Arial"/>
                <a:cs typeface="Arial"/>
              </a:rPr>
              <a:t> </a:t>
            </a:r>
            <a:r>
              <a:rPr sz="1400" dirty="0">
                <a:solidFill>
                  <a:srgbClr val="5C5B5A"/>
                </a:solidFill>
                <a:latin typeface="Arial"/>
                <a:cs typeface="Arial"/>
              </a:rPr>
              <a:t>August</a:t>
            </a:r>
            <a:r>
              <a:rPr sz="1400" spc="-50" dirty="0">
                <a:solidFill>
                  <a:srgbClr val="5C5B5A"/>
                </a:solidFill>
                <a:latin typeface="Arial"/>
                <a:cs typeface="Arial"/>
              </a:rPr>
              <a:t> </a:t>
            </a:r>
            <a:r>
              <a:rPr sz="1400" dirty="0">
                <a:solidFill>
                  <a:srgbClr val="5C5B5A"/>
                </a:solidFill>
                <a:latin typeface="Arial"/>
                <a:cs typeface="Arial"/>
              </a:rPr>
              <a:t>2024</a:t>
            </a:r>
            <a:r>
              <a:rPr sz="1400" spc="-35" dirty="0">
                <a:solidFill>
                  <a:srgbClr val="5C5B5A"/>
                </a:solidFill>
                <a:latin typeface="Arial"/>
                <a:cs typeface="Arial"/>
              </a:rPr>
              <a:t> </a:t>
            </a:r>
            <a:r>
              <a:rPr sz="1400" dirty="0">
                <a:solidFill>
                  <a:srgbClr val="5C5B5A"/>
                </a:solidFill>
                <a:latin typeface="Arial"/>
                <a:cs typeface="Arial"/>
              </a:rPr>
              <a:t>(survey</a:t>
            </a:r>
            <a:r>
              <a:rPr sz="1400" spc="-30" dirty="0">
                <a:solidFill>
                  <a:srgbClr val="5C5B5A"/>
                </a:solidFill>
                <a:latin typeface="Arial"/>
                <a:cs typeface="Arial"/>
              </a:rPr>
              <a:t> </a:t>
            </a:r>
            <a:r>
              <a:rPr sz="1400" dirty="0">
                <a:solidFill>
                  <a:srgbClr val="5C5B5A"/>
                </a:solidFill>
                <a:latin typeface="Arial"/>
                <a:cs typeface="Arial"/>
              </a:rPr>
              <a:t>14).</a:t>
            </a:r>
            <a:r>
              <a:rPr sz="1400" spc="-60"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following</a:t>
            </a:r>
            <a:r>
              <a:rPr sz="1400" spc="-35" dirty="0">
                <a:solidFill>
                  <a:srgbClr val="5C5B5A"/>
                </a:solidFill>
                <a:latin typeface="Arial"/>
                <a:cs typeface="Arial"/>
              </a:rPr>
              <a:t> </a:t>
            </a:r>
            <a:r>
              <a:rPr sz="1400" dirty="0">
                <a:solidFill>
                  <a:srgbClr val="5C5B5A"/>
                </a:solidFill>
                <a:latin typeface="Arial"/>
                <a:cs typeface="Arial"/>
              </a:rPr>
              <a:t>approaches</a:t>
            </a:r>
            <a:r>
              <a:rPr sz="1400" spc="-50" dirty="0">
                <a:solidFill>
                  <a:srgbClr val="5C5B5A"/>
                </a:solidFill>
                <a:latin typeface="Arial"/>
                <a:cs typeface="Arial"/>
              </a:rPr>
              <a:t> </a:t>
            </a:r>
            <a:r>
              <a:rPr sz="1400" dirty="0">
                <a:solidFill>
                  <a:srgbClr val="5C5B5A"/>
                </a:solidFill>
                <a:latin typeface="Arial"/>
                <a:cs typeface="Arial"/>
              </a:rPr>
              <a:t>have</a:t>
            </a:r>
            <a:r>
              <a:rPr sz="1400" spc="-25" dirty="0">
                <a:solidFill>
                  <a:srgbClr val="5C5B5A"/>
                </a:solidFill>
                <a:latin typeface="Arial"/>
                <a:cs typeface="Arial"/>
              </a:rPr>
              <a:t> </a:t>
            </a:r>
            <a:r>
              <a:rPr sz="1400" dirty="0">
                <a:solidFill>
                  <a:srgbClr val="5C5B5A"/>
                </a:solidFill>
                <a:latin typeface="Arial"/>
                <a:cs typeface="Arial"/>
              </a:rPr>
              <a:t>been</a:t>
            </a:r>
            <a:r>
              <a:rPr sz="1400" spc="-35" dirty="0">
                <a:solidFill>
                  <a:srgbClr val="5C5B5A"/>
                </a:solidFill>
                <a:latin typeface="Arial"/>
                <a:cs typeface="Arial"/>
              </a:rPr>
              <a:t> </a:t>
            </a:r>
            <a:r>
              <a:rPr sz="1400" dirty="0">
                <a:solidFill>
                  <a:srgbClr val="5C5B5A"/>
                </a:solidFill>
                <a:latin typeface="Arial"/>
                <a:cs typeface="Arial"/>
              </a:rPr>
              <a:t>used,</a:t>
            </a:r>
            <a:r>
              <a:rPr sz="1400" spc="-95" dirty="0">
                <a:solidFill>
                  <a:srgbClr val="5C5B5A"/>
                </a:solidFill>
                <a:latin typeface="Arial"/>
                <a:cs typeface="Arial"/>
              </a:rPr>
              <a:t> </a:t>
            </a:r>
            <a:r>
              <a:rPr sz="1400" dirty="0">
                <a:solidFill>
                  <a:srgbClr val="5C5B5A"/>
                </a:solidFill>
                <a:latin typeface="Arial"/>
                <a:cs typeface="Arial"/>
              </a:rPr>
              <a:t>identified</a:t>
            </a:r>
            <a:r>
              <a:rPr sz="1400" spc="-60" dirty="0">
                <a:solidFill>
                  <a:srgbClr val="5C5B5A"/>
                </a:solidFill>
                <a:latin typeface="Arial"/>
                <a:cs typeface="Arial"/>
              </a:rPr>
              <a:t> </a:t>
            </a:r>
            <a:r>
              <a:rPr sz="1400" dirty="0">
                <a:solidFill>
                  <a:srgbClr val="5C5B5A"/>
                </a:solidFill>
                <a:latin typeface="Arial"/>
                <a:cs typeface="Arial"/>
              </a:rPr>
              <a:t>as</a:t>
            </a:r>
            <a:r>
              <a:rPr sz="1400" spc="-30" dirty="0">
                <a:solidFill>
                  <a:srgbClr val="5C5B5A"/>
                </a:solidFill>
                <a:latin typeface="Arial"/>
                <a:cs typeface="Arial"/>
              </a:rPr>
              <a:t> </a:t>
            </a:r>
            <a:r>
              <a:rPr sz="1400" dirty="0">
                <a:solidFill>
                  <a:srgbClr val="5C5B5A"/>
                </a:solidFill>
                <a:latin typeface="Arial"/>
                <a:cs typeface="Arial"/>
              </a:rPr>
              <a:t>most</a:t>
            </a:r>
            <a:r>
              <a:rPr sz="1400" spc="-35" dirty="0">
                <a:solidFill>
                  <a:srgbClr val="5C5B5A"/>
                </a:solidFill>
                <a:latin typeface="Arial"/>
                <a:cs typeface="Arial"/>
              </a:rPr>
              <a:t> </a:t>
            </a:r>
            <a:r>
              <a:rPr sz="1400" dirty="0">
                <a:solidFill>
                  <a:srgbClr val="5C5B5A"/>
                </a:solidFill>
                <a:latin typeface="Arial"/>
                <a:cs typeface="Arial"/>
              </a:rPr>
              <a:t>appropriate</a:t>
            </a:r>
            <a:r>
              <a:rPr sz="1400" spc="-60" dirty="0">
                <a:solidFill>
                  <a:srgbClr val="5C5B5A"/>
                </a:solidFill>
                <a:latin typeface="Arial"/>
                <a:cs typeface="Arial"/>
              </a:rPr>
              <a:t> </a:t>
            </a:r>
            <a:r>
              <a:rPr sz="1400" spc="-25" dirty="0">
                <a:solidFill>
                  <a:srgbClr val="5C5B5A"/>
                </a:solidFill>
                <a:latin typeface="Arial"/>
                <a:cs typeface="Arial"/>
              </a:rPr>
              <a:t>for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datasets</a:t>
            </a:r>
            <a:r>
              <a:rPr sz="1400" spc="-40"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each</a:t>
            </a:r>
            <a:r>
              <a:rPr sz="1400" spc="-30" dirty="0">
                <a:solidFill>
                  <a:srgbClr val="5C5B5A"/>
                </a:solidFill>
                <a:latin typeface="Arial"/>
                <a:cs typeface="Arial"/>
              </a:rPr>
              <a:t> </a:t>
            </a:r>
            <a:r>
              <a:rPr sz="1400" spc="-10" dirty="0">
                <a:solidFill>
                  <a:srgbClr val="5C5B5A"/>
                </a:solidFill>
                <a:latin typeface="Arial"/>
                <a:cs typeface="Arial"/>
              </a:rPr>
              <a:t>theme:</a:t>
            </a:r>
            <a:endParaRPr sz="1400" dirty="0">
              <a:latin typeface="Arial"/>
              <a:cs typeface="Arial"/>
            </a:endParaRPr>
          </a:p>
          <a:p>
            <a:pPr marL="774065" lvl="1" indent="-227965">
              <a:lnSpc>
                <a:spcPct val="100000"/>
              </a:lnSpc>
              <a:spcBef>
                <a:spcPts val="605"/>
              </a:spcBef>
              <a:buChar char="•"/>
              <a:tabLst>
                <a:tab pos="774065" algn="l"/>
              </a:tabLst>
            </a:pPr>
            <a:r>
              <a:rPr sz="1400" dirty="0">
                <a:solidFill>
                  <a:srgbClr val="5C5B5A"/>
                </a:solidFill>
                <a:latin typeface="Arial"/>
                <a:cs typeface="Arial"/>
              </a:rPr>
              <a:t>health</a:t>
            </a:r>
            <a:r>
              <a:rPr sz="1400" spc="-60" dirty="0">
                <a:solidFill>
                  <a:srgbClr val="5C5B5A"/>
                </a:solidFill>
                <a:latin typeface="Arial"/>
                <a:cs typeface="Arial"/>
              </a:rPr>
              <a:t> </a:t>
            </a:r>
            <a:r>
              <a:rPr sz="1400" dirty="0">
                <a:solidFill>
                  <a:srgbClr val="5C5B5A"/>
                </a:solidFill>
                <a:latin typeface="Arial"/>
                <a:cs typeface="Arial"/>
              </a:rPr>
              <a:t>and</a:t>
            </a:r>
            <a:r>
              <a:rPr sz="1400" spc="-40" dirty="0">
                <a:solidFill>
                  <a:srgbClr val="5C5B5A"/>
                </a:solidFill>
                <a:latin typeface="Arial"/>
                <a:cs typeface="Arial"/>
              </a:rPr>
              <a:t> </a:t>
            </a:r>
            <a:r>
              <a:rPr sz="1400" dirty="0">
                <a:solidFill>
                  <a:srgbClr val="5C5B5A"/>
                </a:solidFill>
                <a:latin typeface="Arial"/>
                <a:cs typeface="Arial"/>
              </a:rPr>
              <a:t>wellbeing</a:t>
            </a:r>
            <a:r>
              <a:rPr sz="1400" spc="-25" dirty="0">
                <a:solidFill>
                  <a:srgbClr val="5C5B5A"/>
                </a:solidFill>
                <a:latin typeface="Arial"/>
                <a:cs typeface="Arial"/>
              </a:rPr>
              <a:t> </a:t>
            </a:r>
            <a:r>
              <a:rPr sz="1400" dirty="0">
                <a:solidFill>
                  <a:srgbClr val="5C5B5A"/>
                </a:solidFill>
                <a:latin typeface="Arial"/>
                <a:cs typeface="Arial"/>
              </a:rPr>
              <a:t>–</a:t>
            </a:r>
            <a:r>
              <a:rPr sz="1400" spc="-30" dirty="0">
                <a:solidFill>
                  <a:srgbClr val="5C5B5A"/>
                </a:solidFill>
                <a:latin typeface="Arial"/>
                <a:cs typeface="Arial"/>
              </a:rPr>
              <a:t> </a:t>
            </a:r>
            <a:r>
              <a:rPr sz="1400" dirty="0">
                <a:solidFill>
                  <a:srgbClr val="5C5B5A"/>
                </a:solidFill>
                <a:latin typeface="Arial"/>
                <a:cs typeface="Arial"/>
              </a:rPr>
              <a:t>data</a:t>
            </a:r>
            <a:r>
              <a:rPr sz="1400" spc="-50" dirty="0">
                <a:solidFill>
                  <a:srgbClr val="5C5B5A"/>
                </a:solidFill>
                <a:latin typeface="Arial"/>
                <a:cs typeface="Arial"/>
              </a:rPr>
              <a:t> </a:t>
            </a:r>
            <a:r>
              <a:rPr sz="1400" dirty="0">
                <a:solidFill>
                  <a:srgbClr val="5C5B5A"/>
                </a:solidFill>
                <a:latin typeface="Arial"/>
                <a:cs typeface="Arial"/>
              </a:rPr>
              <a:t>from</a:t>
            </a:r>
            <a:r>
              <a:rPr sz="1400" spc="-45" dirty="0">
                <a:solidFill>
                  <a:srgbClr val="5C5B5A"/>
                </a:solidFill>
                <a:latin typeface="Arial"/>
                <a:cs typeface="Arial"/>
              </a:rPr>
              <a:t> </a:t>
            </a:r>
            <a:r>
              <a:rPr sz="1400" dirty="0">
                <a:solidFill>
                  <a:srgbClr val="5C5B5A"/>
                </a:solidFill>
                <a:latin typeface="Arial"/>
                <a:cs typeface="Arial"/>
              </a:rPr>
              <a:t>individual</a:t>
            </a:r>
            <a:r>
              <a:rPr sz="1400" spc="-40" dirty="0">
                <a:solidFill>
                  <a:srgbClr val="5C5B5A"/>
                </a:solidFill>
                <a:latin typeface="Arial"/>
                <a:cs typeface="Arial"/>
              </a:rPr>
              <a:t> </a:t>
            </a:r>
            <a:r>
              <a:rPr sz="1400" dirty="0">
                <a:solidFill>
                  <a:srgbClr val="5C5B5A"/>
                </a:solidFill>
                <a:latin typeface="Arial"/>
                <a:cs typeface="Arial"/>
              </a:rPr>
              <a:t>surveys</a:t>
            </a:r>
            <a:r>
              <a:rPr sz="1400" spc="-15" dirty="0">
                <a:solidFill>
                  <a:srgbClr val="5C5B5A"/>
                </a:solidFill>
                <a:latin typeface="Arial"/>
                <a:cs typeface="Arial"/>
              </a:rPr>
              <a:t> </a:t>
            </a:r>
            <a:r>
              <a:rPr sz="1400" dirty="0">
                <a:solidFill>
                  <a:srgbClr val="5C5B5A"/>
                </a:solidFill>
                <a:latin typeface="Arial"/>
                <a:cs typeface="Arial"/>
              </a:rPr>
              <a:t>is</a:t>
            </a:r>
            <a:r>
              <a:rPr sz="1400" spc="-35" dirty="0">
                <a:solidFill>
                  <a:srgbClr val="5C5B5A"/>
                </a:solidFill>
                <a:latin typeface="Arial"/>
                <a:cs typeface="Arial"/>
              </a:rPr>
              <a:t> </a:t>
            </a:r>
            <a:r>
              <a:rPr sz="1400" dirty="0">
                <a:solidFill>
                  <a:srgbClr val="5C5B5A"/>
                </a:solidFill>
                <a:latin typeface="Arial"/>
                <a:cs typeface="Arial"/>
              </a:rPr>
              <a:t>shown</a:t>
            </a:r>
            <a:r>
              <a:rPr sz="1400" spc="-30" dirty="0">
                <a:solidFill>
                  <a:srgbClr val="5C5B5A"/>
                </a:solidFill>
                <a:latin typeface="Arial"/>
                <a:cs typeface="Arial"/>
              </a:rPr>
              <a:t> </a:t>
            </a:r>
            <a:r>
              <a:rPr sz="1400" spc="-10" dirty="0">
                <a:solidFill>
                  <a:srgbClr val="5C5B5A"/>
                </a:solidFill>
                <a:latin typeface="Arial"/>
                <a:cs typeface="Arial"/>
              </a:rPr>
              <a:t>separately</a:t>
            </a:r>
            <a:endParaRPr sz="1400" dirty="0">
              <a:latin typeface="Arial"/>
              <a:cs typeface="Arial"/>
            </a:endParaRPr>
          </a:p>
          <a:p>
            <a:pPr marL="774065" lvl="1" indent="-227965">
              <a:lnSpc>
                <a:spcPct val="100000"/>
              </a:lnSpc>
              <a:spcBef>
                <a:spcPts val="600"/>
              </a:spcBef>
              <a:buChar char="•"/>
              <a:tabLst>
                <a:tab pos="774065" algn="l"/>
              </a:tabLst>
            </a:pPr>
            <a:r>
              <a:rPr sz="1400" dirty="0">
                <a:solidFill>
                  <a:srgbClr val="5C5B5A"/>
                </a:solidFill>
                <a:latin typeface="Arial"/>
                <a:cs typeface="Arial"/>
              </a:rPr>
              <a:t>good</a:t>
            </a:r>
            <a:r>
              <a:rPr sz="1400" spc="-40" dirty="0">
                <a:solidFill>
                  <a:srgbClr val="5C5B5A"/>
                </a:solidFill>
                <a:latin typeface="Arial"/>
                <a:cs typeface="Arial"/>
              </a:rPr>
              <a:t> </a:t>
            </a:r>
            <a:r>
              <a:rPr sz="1400" dirty="0">
                <a:solidFill>
                  <a:srgbClr val="5C5B5A"/>
                </a:solidFill>
                <a:latin typeface="Arial"/>
                <a:cs typeface="Arial"/>
              </a:rPr>
              <a:t>work</a:t>
            </a:r>
            <a:r>
              <a:rPr sz="1400" spc="-15" dirty="0">
                <a:solidFill>
                  <a:srgbClr val="5C5B5A"/>
                </a:solidFill>
                <a:latin typeface="Arial"/>
                <a:cs typeface="Arial"/>
              </a:rPr>
              <a:t> </a:t>
            </a:r>
            <a:r>
              <a:rPr sz="1400" dirty="0">
                <a:solidFill>
                  <a:srgbClr val="5C5B5A"/>
                </a:solidFill>
                <a:latin typeface="Arial"/>
                <a:cs typeface="Arial"/>
              </a:rPr>
              <a:t>–</a:t>
            </a:r>
            <a:r>
              <a:rPr sz="1400" spc="-25" dirty="0">
                <a:solidFill>
                  <a:srgbClr val="5C5B5A"/>
                </a:solidFill>
                <a:latin typeface="Arial"/>
                <a:cs typeface="Arial"/>
              </a:rPr>
              <a:t> </a:t>
            </a:r>
            <a:r>
              <a:rPr sz="1400" dirty="0">
                <a:solidFill>
                  <a:srgbClr val="5C5B5A"/>
                </a:solidFill>
                <a:latin typeface="Arial"/>
                <a:cs typeface="Arial"/>
              </a:rPr>
              <a:t>data</a:t>
            </a:r>
            <a:r>
              <a:rPr sz="1400" spc="-45" dirty="0">
                <a:solidFill>
                  <a:srgbClr val="5C5B5A"/>
                </a:solidFill>
                <a:latin typeface="Arial"/>
                <a:cs typeface="Arial"/>
              </a:rPr>
              <a:t> </a:t>
            </a:r>
            <a:r>
              <a:rPr sz="1400" dirty="0">
                <a:solidFill>
                  <a:srgbClr val="5C5B5A"/>
                </a:solidFill>
                <a:latin typeface="Arial"/>
                <a:cs typeface="Arial"/>
              </a:rPr>
              <a:t>from</a:t>
            </a:r>
            <a:r>
              <a:rPr sz="1400" spc="-40" dirty="0">
                <a:solidFill>
                  <a:srgbClr val="5C5B5A"/>
                </a:solidFill>
                <a:latin typeface="Arial"/>
                <a:cs typeface="Arial"/>
              </a:rPr>
              <a:t> </a:t>
            </a:r>
            <a:r>
              <a:rPr sz="1400" dirty="0">
                <a:solidFill>
                  <a:srgbClr val="5C5B5A"/>
                </a:solidFill>
                <a:latin typeface="Arial"/>
                <a:cs typeface="Arial"/>
              </a:rPr>
              <a:t>individual</a:t>
            </a:r>
            <a:r>
              <a:rPr sz="1400" spc="-40" dirty="0">
                <a:solidFill>
                  <a:srgbClr val="5C5B5A"/>
                </a:solidFill>
                <a:latin typeface="Arial"/>
                <a:cs typeface="Arial"/>
              </a:rPr>
              <a:t> </a:t>
            </a:r>
            <a:r>
              <a:rPr sz="1400" dirty="0">
                <a:solidFill>
                  <a:srgbClr val="5C5B5A"/>
                </a:solidFill>
                <a:latin typeface="Arial"/>
                <a:cs typeface="Arial"/>
              </a:rPr>
              <a:t>surveys</a:t>
            </a:r>
            <a:r>
              <a:rPr sz="1400" spc="-10" dirty="0">
                <a:solidFill>
                  <a:srgbClr val="5C5B5A"/>
                </a:solidFill>
                <a:latin typeface="Arial"/>
                <a:cs typeface="Arial"/>
              </a:rPr>
              <a:t> </a:t>
            </a:r>
            <a:r>
              <a:rPr sz="1400" dirty="0">
                <a:solidFill>
                  <a:srgbClr val="5C5B5A"/>
                </a:solidFill>
                <a:latin typeface="Arial"/>
                <a:cs typeface="Arial"/>
              </a:rPr>
              <a:t>is</a:t>
            </a:r>
            <a:r>
              <a:rPr sz="1400" spc="-30" dirty="0">
                <a:solidFill>
                  <a:srgbClr val="5C5B5A"/>
                </a:solidFill>
                <a:latin typeface="Arial"/>
                <a:cs typeface="Arial"/>
              </a:rPr>
              <a:t> </a:t>
            </a:r>
            <a:r>
              <a:rPr sz="1400" dirty="0">
                <a:solidFill>
                  <a:srgbClr val="5C5B5A"/>
                </a:solidFill>
                <a:latin typeface="Arial"/>
                <a:cs typeface="Arial"/>
              </a:rPr>
              <a:t>shown</a:t>
            </a:r>
            <a:r>
              <a:rPr sz="1400" spc="-25" dirty="0">
                <a:solidFill>
                  <a:srgbClr val="5C5B5A"/>
                </a:solidFill>
                <a:latin typeface="Arial"/>
                <a:cs typeface="Arial"/>
              </a:rPr>
              <a:t> </a:t>
            </a:r>
            <a:r>
              <a:rPr sz="1400" spc="-10" dirty="0">
                <a:solidFill>
                  <a:srgbClr val="5C5B5A"/>
                </a:solidFill>
                <a:latin typeface="Arial"/>
                <a:cs typeface="Arial"/>
              </a:rPr>
              <a:t>separately</a:t>
            </a:r>
            <a:endParaRPr sz="1400" dirty="0">
              <a:latin typeface="Arial"/>
              <a:cs typeface="Arial"/>
            </a:endParaRPr>
          </a:p>
          <a:p>
            <a:pPr marL="774065" lvl="1" indent="-227965">
              <a:lnSpc>
                <a:spcPct val="100000"/>
              </a:lnSpc>
              <a:spcBef>
                <a:spcPts val="600"/>
              </a:spcBef>
              <a:buChar char="•"/>
              <a:tabLst>
                <a:tab pos="774065" algn="l"/>
              </a:tabLst>
            </a:pPr>
            <a:r>
              <a:rPr sz="1400" dirty="0">
                <a:solidFill>
                  <a:srgbClr val="5C5B5A"/>
                </a:solidFill>
                <a:latin typeface="Arial"/>
                <a:cs typeface="Arial"/>
              </a:rPr>
              <a:t>local</a:t>
            </a:r>
            <a:r>
              <a:rPr sz="1400" spc="-35" dirty="0">
                <a:solidFill>
                  <a:srgbClr val="5C5B5A"/>
                </a:solidFill>
                <a:latin typeface="Arial"/>
                <a:cs typeface="Arial"/>
              </a:rPr>
              <a:t> </a:t>
            </a:r>
            <a:r>
              <a:rPr sz="1400" dirty="0">
                <a:solidFill>
                  <a:srgbClr val="5C5B5A"/>
                </a:solidFill>
                <a:latin typeface="Arial"/>
                <a:cs typeface="Arial"/>
              </a:rPr>
              <a:t>area</a:t>
            </a:r>
            <a:r>
              <a:rPr sz="1400" spc="-45" dirty="0">
                <a:solidFill>
                  <a:srgbClr val="5C5B5A"/>
                </a:solidFill>
                <a:latin typeface="Arial"/>
                <a:cs typeface="Arial"/>
              </a:rPr>
              <a:t> </a:t>
            </a:r>
            <a:r>
              <a:rPr sz="1400" dirty="0">
                <a:solidFill>
                  <a:srgbClr val="5C5B5A"/>
                </a:solidFill>
                <a:latin typeface="Arial"/>
                <a:cs typeface="Arial"/>
              </a:rPr>
              <a:t>–</a:t>
            </a:r>
            <a:r>
              <a:rPr sz="1400" spc="-25" dirty="0">
                <a:solidFill>
                  <a:srgbClr val="5C5B5A"/>
                </a:solidFill>
                <a:latin typeface="Arial"/>
                <a:cs typeface="Arial"/>
              </a:rPr>
              <a:t> </a:t>
            </a:r>
            <a:r>
              <a:rPr sz="1400" dirty="0">
                <a:solidFill>
                  <a:srgbClr val="5C5B5A"/>
                </a:solidFill>
                <a:latin typeface="Arial"/>
                <a:cs typeface="Arial"/>
              </a:rPr>
              <a:t>data</a:t>
            </a:r>
            <a:r>
              <a:rPr sz="1400" spc="-35" dirty="0">
                <a:solidFill>
                  <a:srgbClr val="5C5B5A"/>
                </a:solidFill>
                <a:latin typeface="Arial"/>
                <a:cs typeface="Arial"/>
              </a:rPr>
              <a:t> </a:t>
            </a:r>
            <a:r>
              <a:rPr sz="1400" dirty="0">
                <a:solidFill>
                  <a:srgbClr val="5C5B5A"/>
                </a:solidFill>
                <a:latin typeface="Arial"/>
                <a:cs typeface="Arial"/>
              </a:rPr>
              <a:t>from</a:t>
            </a:r>
            <a:r>
              <a:rPr sz="1400" spc="-50" dirty="0">
                <a:solidFill>
                  <a:srgbClr val="5C5B5A"/>
                </a:solidFill>
                <a:latin typeface="Arial"/>
                <a:cs typeface="Arial"/>
              </a:rPr>
              <a:t> </a:t>
            </a:r>
            <a:r>
              <a:rPr sz="1400" dirty="0">
                <a:solidFill>
                  <a:srgbClr val="5C5B5A"/>
                </a:solidFill>
                <a:latin typeface="Arial"/>
                <a:cs typeface="Arial"/>
              </a:rPr>
              <a:t>individual</a:t>
            </a:r>
            <a:r>
              <a:rPr sz="1400" spc="-25" dirty="0">
                <a:solidFill>
                  <a:srgbClr val="5C5B5A"/>
                </a:solidFill>
                <a:latin typeface="Arial"/>
                <a:cs typeface="Arial"/>
              </a:rPr>
              <a:t> </a:t>
            </a:r>
            <a:r>
              <a:rPr sz="1400" dirty="0">
                <a:solidFill>
                  <a:srgbClr val="5C5B5A"/>
                </a:solidFill>
                <a:latin typeface="Arial"/>
                <a:cs typeface="Arial"/>
              </a:rPr>
              <a:t>surveys</a:t>
            </a:r>
            <a:r>
              <a:rPr sz="1400" spc="-20" dirty="0">
                <a:solidFill>
                  <a:srgbClr val="5C5B5A"/>
                </a:solidFill>
                <a:latin typeface="Arial"/>
                <a:cs typeface="Arial"/>
              </a:rPr>
              <a:t>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shown</a:t>
            </a:r>
            <a:r>
              <a:rPr sz="1400" spc="-25" dirty="0">
                <a:solidFill>
                  <a:srgbClr val="5C5B5A"/>
                </a:solidFill>
                <a:latin typeface="Arial"/>
                <a:cs typeface="Arial"/>
              </a:rPr>
              <a:t> </a:t>
            </a:r>
            <a:r>
              <a:rPr sz="1400" spc="-10" dirty="0">
                <a:solidFill>
                  <a:srgbClr val="5C5B5A"/>
                </a:solidFill>
                <a:latin typeface="Arial"/>
                <a:cs typeface="Arial"/>
              </a:rPr>
              <a:t>separately,</a:t>
            </a:r>
            <a:r>
              <a:rPr sz="1400" spc="-45" dirty="0">
                <a:solidFill>
                  <a:srgbClr val="5C5B5A"/>
                </a:solidFill>
                <a:latin typeface="Arial"/>
                <a:cs typeface="Arial"/>
              </a:rPr>
              <a:t> </a:t>
            </a:r>
            <a:r>
              <a:rPr sz="1400" dirty="0">
                <a:solidFill>
                  <a:srgbClr val="5C5B5A"/>
                </a:solidFill>
                <a:latin typeface="Arial"/>
                <a:cs typeface="Arial"/>
              </a:rPr>
              <a:t>except</a:t>
            </a:r>
            <a:r>
              <a:rPr sz="1400" spc="-25" dirty="0">
                <a:solidFill>
                  <a:srgbClr val="5C5B5A"/>
                </a:solidFill>
                <a:latin typeface="Arial"/>
                <a:cs typeface="Arial"/>
              </a:rPr>
              <a:t> </a:t>
            </a:r>
            <a:r>
              <a:rPr sz="1400" dirty="0">
                <a:solidFill>
                  <a:srgbClr val="5C5B5A"/>
                </a:solidFill>
                <a:latin typeface="Arial"/>
                <a:cs typeface="Arial"/>
              </a:rPr>
              <a:t>when</a:t>
            </a:r>
            <a:r>
              <a:rPr sz="1400" spc="-15" dirty="0">
                <a:solidFill>
                  <a:srgbClr val="5C5B5A"/>
                </a:solidFill>
                <a:latin typeface="Arial"/>
                <a:cs typeface="Arial"/>
              </a:rPr>
              <a:t> </a:t>
            </a:r>
            <a:r>
              <a:rPr sz="1400" dirty="0">
                <a:solidFill>
                  <a:srgbClr val="5C5B5A"/>
                </a:solidFill>
                <a:latin typeface="Arial"/>
                <a:cs typeface="Arial"/>
              </a:rPr>
              <a:t>commenting</a:t>
            </a:r>
            <a:r>
              <a:rPr sz="1400" spc="-60" dirty="0">
                <a:solidFill>
                  <a:srgbClr val="5C5B5A"/>
                </a:solidFill>
                <a:latin typeface="Arial"/>
                <a:cs typeface="Arial"/>
              </a:rPr>
              <a:t> </a:t>
            </a: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trends</a:t>
            </a:r>
            <a:r>
              <a:rPr sz="1400" spc="-55" dirty="0">
                <a:solidFill>
                  <a:srgbClr val="5C5B5A"/>
                </a:solidFill>
                <a:latin typeface="Arial"/>
                <a:cs typeface="Arial"/>
              </a:rPr>
              <a:t> </a:t>
            </a:r>
            <a:r>
              <a:rPr sz="1400" dirty="0">
                <a:solidFill>
                  <a:srgbClr val="5C5B5A"/>
                </a:solidFill>
                <a:latin typeface="Arial"/>
                <a:cs typeface="Arial"/>
              </a:rPr>
              <a:t>for</a:t>
            </a:r>
            <a:r>
              <a:rPr sz="1400" spc="-30" dirty="0">
                <a:solidFill>
                  <a:srgbClr val="5C5B5A"/>
                </a:solidFill>
                <a:latin typeface="Arial"/>
                <a:cs typeface="Arial"/>
              </a:rPr>
              <a:t> </a:t>
            </a:r>
            <a:r>
              <a:rPr sz="1400" dirty="0">
                <a:solidFill>
                  <a:srgbClr val="5C5B5A"/>
                </a:solidFill>
                <a:latin typeface="Arial"/>
                <a:cs typeface="Arial"/>
              </a:rPr>
              <a:t>specific</a:t>
            </a:r>
            <a:r>
              <a:rPr sz="1400" spc="-65" dirty="0">
                <a:solidFill>
                  <a:srgbClr val="5C5B5A"/>
                </a:solidFill>
                <a:latin typeface="Arial"/>
                <a:cs typeface="Arial"/>
              </a:rPr>
              <a:t> </a:t>
            </a:r>
            <a:r>
              <a:rPr sz="1400" dirty="0">
                <a:solidFill>
                  <a:srgbClr val="5C5B5A"/>
                </a:solidFill>
                <a:latin typeface="Arial"/>
                <a:cs typeface="Arial"/>
              </a:rPr>
              <a:t>sub-groups</a:t>
            </a:r>
            <a:r>
              <a:rPr sz="1400" spc="-50" dirty="0">
                <a:solidFill>
                  <a:srgbClr val="5C5B5A"/>
                </a:solidFill>
                <a:latin typeface="Arial"/>
                <a:cs typeface="Arial"/>
              </a:rPr>
              <a:t> </a:t>
            </a:r>
            <a:r>
              <a:rPr sz="1400" spc="-25" dirty="0">
                <a:solidFill>
                  <a:srgbClr val="5C5B5A"/>
                </a:solidFill>
                <a:latin typeface="Arial"/>
                <a:cs typeface="Arial"/>
              </a:rPr>
              <a:t>or</a:t>
            </a:r>
            <a:endParaRPr sz="1400" dirty="0">
              <a:latin typeface="Arial"/>
              <a:cs typeface="Arial"/>
            </a:endParaRPr>
          </a:p>
          <a:p>
            <a:pPr marL="774700">
              <a:lnSpc>
                <a:spcPct val="100000"/>
              </a:lnSpc>
            </a:pPr>
            <a:r>
              <a:rPr sz="1400" spc="-10" dirty="0">
                <a:solidFill>
                  <a:srgbClr val="5C5B5A"/>
                </a:solidFill>
                <a:latin typeface="Arial"/>
                <a:cs typeface="Arial"/>
              </a:rPr>
              <a:t>districts</a:t>
            </a:r>
            <a:endParaRPr sz="1400" dirty="0">
              <a:latin typeface="Arial"/>
              <a:cs typeface="Arial"/>
            </a:endParaRPr>
          </a:p>
          <a:p>
            <a:pPr marL="774065" lvl="1" indent="-227965">
              <a:lnSpc>
                <a:spcPct val="100000"/>
              </a:lnSpc>
              <a:spcBef>
                <a:spcPts val="600"/>
              </a:spcBef>
              <a:buChar char="•"/>
              <a:tabLst>
                <a:tab pos="774065" algn="l"/>
              </a:tabLst>
            </a:pPr>
            <a:r>
              <a:rPr sz="1400" dirty="0">
                <a:solidFill>
                  <a:srgbClr val="5C5B5A"/>
                </a:solidFill>
                <a:latin typeface="Arial"/>
                <a:cs typeface="Arial"/>
              </a:rPr>
              <a:t>cost</a:t>
            </a:r>
            <a:r>
              <a:rPr sz="1400" spc="-45"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living</a:t>
            </a:r>
            <a:r>
              <a:rPr sz="1400" spc="-5" dirty="0">
                <a:solidFill>
                  <a:srgbClr val="5C5B5A"/>
                </a:solidFill>
                <a:latin typeface="Arial"/>
                <a:cs typeface="Arial"/>
              </a:rPr>
              <a:t> </a:t>
            </a:r>
            <a:r>
              <a:rPr sz="1400" dirty="0">
                <a:solidFill>
                  <a:srgbClr val="5C5B5A"/>
                </a:solidFill>
                <a:latin typeface="Arial"/>
                <a:cs typeface="Arial"/>
              </a:rPr>
              <a:t>–</a:t>
            </a:r>
            <a:r>
              <a:rPr sz="1400" spc="-25" dirty="0">
                <a:solidFill>
                  <a:srgbClr val="5C5B5A"/>
                </a:solidFill>
                <a:latin typeface="Arial"/>
                <a:cs typeface="Arial"/>
              </a:rPr>
              <a:t> </a:t>
            </a:r>
            <a:r>
              <a:rPr sz="1400" dirty="0">
                <a:solidFill>
                  <a:srgbClr val="5C5B5A"/>
                </a:solidFill>
                <a:latin typeface="Arial"/>
                <a:cs typeface="Arial"/>
              </a:rPr>
              <a:t>data</a:t>
            </a:r>
            <a:r>
              <a:rPr sz="1400" spc="-40" dirty="0">
                <a:solidFill>
                  <a:srgbClr val="5C5B5A"/>
                </a:solidFill>
                <a:latin typeface="Arial"/>
                <a:cs typeface="Arial"/>
              </a:rPr>
              <a:t> </a:t>
            </a:r>
            <a:r>
              <a:rPr sz="1400" dirty="0">
                <a:solidFill>
                  <a:srgbClr val="5C5B5A"/>
                </a:solidFill>
                <a:latin typeface="Arial"/>
                <a:cs typeface="Arial"/>
              </a:rPr>
              <a:t>from</a:t>
            </a:r>
            <a:r>
              <a:rPr sz="1400" spc="-40" dirty="0">
                <a:solidFill>
                  <a:srgbClr val="5C5B5A"/>
                </a:solidFill>
                <a:latin typeface="Arial"/>
                <a:cs typeface="Arial"/>
              </a:rPr>
              <a:t> </a:t>
            </a:r>
            <a:r>
              <a:rPr sz="1400" dirty="0">
                <a:solidFill>
                  <a:srgbClr val="5C5B5A"/>
                </a:solidFill>
                <a:latin typeface="Arial"/>
                <a:cs typeface="Arial"/>
              </a:rPr>
              <a:t>individual</a:t>
            </a:r>
            <a:r>
              <a:rPr sz="1400" spc="-35" dirty="0">
                <a:solidFill>
                  <a:srgbClr val="5C5B5A"/>
                </a:solidFill>
                <a:latin typeface="Arial"/>
                <a:cs typeface="Arial"/>
              </a:rPr>
              <a:t> </a:t>
            </a:r>
            <a:r>
              <a:rPr sz="1400" dirty="0">
                <a:solidFill>
                  <a:srgbClr val="5C5B5A"/>
                </a:solidFill>
                <a:latin typeface="Arial"/>
                <a:cs typeface="Arial"/>
              </a:rPr>
              <a:t>surveys</a:t>
            </a:r>
            <a:r>
              <a:rPr sz="1400" spc="-10" dirty="0">
                <a:solidFill>
                  <a:srgbClr val="5C5B5A"/>
                </a:solidFill>
                <a:latin typeface="Arial"/>
                <a:cs typeface="Arial"/>
              </a:rPr>
              <a:t> </a:t>
            </a:r>
            <a:r>
              <a:rPr sz="1400" dirty="0">
                <a:solidFill>
                  <a:srgbClr val="5C5B5A"/>
                </a:solidFill>
                <a:latin typeface="Arial"/>
                <a:cs typeface="Arial"/>
              </a:rPr>
              <a:t>is</a:t>
            </a:r>
            <a:r>
              <a:rPr sz="1400" spc="-30" dirty="0">
                <a:solidFill>
                  <a:srgbClr val="5C5B5A"/>
                </a:solidFill>
                <a:latin typeface="Arial"/>
                <a:cs typeface="Arial"/>
              </a:rPr>
              <a:t> </a:t>
            </a:r>
            <a:r>
              <a:rPr sz="1400" dirty="0">
                <a:solidFill>
                  <a:srgbClr val="5C5B5A"/>
                </a:solidFill>
                <a:latin typeface="Arial"/>
                <a:cs typeface="Arial"/>
              </a:rPr>
              <a:t>shown</a:t>
            </a:r>
            <a:r>
              <a:rPr sz="1400" spc="-20" dirty="0">
                <a:solidFill>
                  <a:srgbClr val="5C5B5A"/>
                </a:solidFill>
                <a:latin typeface="Arial"/>
                <a:cs typeface="Arial"/>
              </a:rPr>
              <a:t> </a:t>
            </a:r>
            <a:r>
              <a:rPr sz="1400" spc="-10" dirty="0">
                <a:solidFill>
                  <a:srgbClr val="5C5B5A"/>
                </a:solidFill>
                <a:latin typeface="Arial"/>
                <a:cs typeface="Arial"/>
              </a:rPr>
              <a:t>separately</a:t>
            </a:r>
            <a:endParaRPr sz="1400" dirty="0">
              <a:latin typeface="Arial"/>
              <a:cs typeface="Arial"/>
            </a:endParaRPr>
          </a:p>
          <a:p>
            <a:pPr marL="774065" lvl="1" indent="-227965">
              <a:lnSpc>
                <a:spcPct val="100000"/>
              </a:lnSpc>
              <a:spcBef>
                <a:spcPts val="600"/>
              </a:spcBef>
              <a:buChar char="•"/>
              <a:tabLst>
                <a:tab pos="774065" algn="l"/>
              </a:tabLst>
            </a:pPr>
            <a:r>
              <a:rPr sz="1400" dirty="0">
                <a:solidFill>
                  <a:srgbClr val="5C5B5A"/>
                </a:solidFill>
                <a:latin typeface="Arial"/>
                <a:cs typeface="Arial"/>
              </a:rPr>
              <a:t>digital</a:t>
            </a:r>
            <a:r>
              <a:rPr sz="1400" spc="-40" dirty="0">
                <a:solidFill>
                  <a:srgbClr val="5C5B5A"/>
                </a:solidFill>
                <a:latin typeface="Arial"/>
                <a:cs typeface="Arial"/>
              </a:rPr>
              <a:t> </a:t>
            </a:r>
            <a:r>
              <a:rPr sz="1400" dirty="0">
                <a:solidFill>
                  <a:srgbClr val="5C5B5A"/>
                </a:solidFill>
                <a:latin typeface="Arial"/>
                <a:cs typeface="Arial"/>
              </a:rPr>
              <a:t>inclusion</a:t>
            </a:r>
            <a:r>
              <a:rPr sz="1400" spc="-40" dirty="0">
                <a:solidFill>
                  <a:srgbClr val="5C5B5A"/>
                </a:solidFill>
                <a:latin typeface="Arial"/>
                <a:cs typeface="Arial"/>
              </a:rPr>
              <a:t> </a:t>
            </a:r>
            <a:r>
              <a:rPr sz="1400" dirty="0">
                <a:solidFill>
                  <a:srgbClr val="5C5B5A"/>
                </a:solidFill>
                <a:latin typeface="Arial"/>
                <a:cs typeface="Arial"/>
              </a:rPr>
              <a:t>–</a:t>
            </a:r>
            <a:r>
              <a:rPr sz="1400" spc="-15" dirty="0">
                <a:solidFill>
                  <a:srgbClr val="5C5B5A"/>
                </a:solidFill>
                <a:latin typeface="Arial"/>
                <a:cs typeface="Arial"/>
              </a:rPr>
              <a:t> </a:t>
            </a:r>
            <a:r>
              <a:rPr sz="1400" dirty="0">
                <a:solidFill>
                  <a:srgbClr val="5C5B5A"/>
                </a:solidFill>
                <a:latin typeface="Arial"/>
                <a:cs typeface="Arial"/>
              </a:rPr>
              <a:t>merged</a:t>
            </a:r>
            <a:r>
              <a:rPr sz="1400" spc="-40" dirty="0">
                <a:solidFill>
                  <a:srgbClr val="5C5B5A"/>
                </a:solidFill>
                <a:latin typeface="Arial"/>
                <a:cs typeface="Arial"/>
              </a:rPr>
              <a:t> </a:t>
            </a:r>
            <a:r>
              <a:rPr sz="1400" dirty="0">
                <a:solidFill>
                  <a:srgbClr val="5C5B5A"/>
                </a:solidFill>
                <a:latin typeface="Arial"/>
                <a:cs typeface="Arial"/>
              </a:rPr>
              <a:t>data</a:t>
            </a:r>
            <a:r>
              <a:rPr sz="1400" spc="-40" dirty="0">
                <a:solidFill>
                  <a:srgbClr val="5C5B5A"/>
                </a:solidFill>
                <a:latin typeface="Arial"/>
                <a:cs typeface="Arial"/>
              </a:rPr>
              <a:t> </a:t>
            </a:r>
            <a:r>
              <a:rPr sz="1400" dirty="0">
                <a:solidFill>
                  <a:srgbClr val="5C5B5A"/>
                </a:solidFill>
                <a:latin typeface="Arial"/>
                <a:cs typeface="Arial"/>
              </a:rPr>
              <a:t>for</a:t>
            </a:r>
            <a:r>
              <a:rPr sz="1400" spc="-20" dirty="0">
                <a:solidFill>
                  <a:srgbClr val="5C5B5A"/>
                </a:solidFill>
                <a:latin typeface="Arial"/>
                <a:cs typeface="Arial"/>
              </a:rPr>
              <a:t> </a:t>
            </a:r>
            <a:r>
              <a:rPr sz="1400" dirty="0">
                <a:solidFill>
                  <a:srgbClr val="5C5B5A"/>
                </a:solidFill>
                <a:latin typeface="Arial"/>
                <a:cs typeface="Arial"/>
              </a:rPr>
              <a:t>surveys</a:t>
            </a:r>
            <a:r>
              <a:rPr sz="1400" spc="-40" dirty="0">
                <a:solidFill>
                  <a:srgbClr val="5C5B5A"/>
                </a:solidFill>
                <a:latin typeface="Arial"/>
                <a:cs typeface="Arial"/>
              </a:rPr>
              <a:t> </a:t>
            </a:r>
            <a:r>
              <a:rPr sz="1400" dirty="0">
                <a:solidFill>
                  <a:srgbClr val="5C5B5A"/>
                </a:solidFill>
                <a:latin typeface="Arial"/>
                <a:cs typeface="Arial"/>
              </a:rPr>
              <a:t>14,</a:t>
            </a:r>
            <a:r>
              <a:rPr sz="1400" spc="-25" dirty="0">
                <a:solidFill>
                  <a:srgbClr val="5C5B5A"/>
                </a:solidFill>
                <a:latin typeface="Arial"/>
                <a:cs typeface="Arial"/>
              </a:rPr>
              <a:t> </a:t>
            </a:r>
            <a:r>
              <a:rPr sz="1400" dirty="0">
                <a:solidFill>
                  <a:srgbClr val="5C5B5A"/>
                </a:solidFill>
                <a:latin typeface="Arial"/>
                <a:cs typeface="Arial"/>
              </a:rPr>
              <a:t>15</a:t>
            </a:r>
            <a:r>
              <a:rPr sz="1400" spc="-25"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16</a:t>
            </a:r>
            <a:r>
              <a:rPr sz="1400" spc="-20" dirty="0">
                <a:solidFill>
                  <a:srgbClr val="5C5B5A"/>
                </a:solidFill>
                <a:latin typeface="Arial"/>
                <a:cs typeface="Arial"/>
              </a:rPr>
              <a:t> </a:t>
            </a:r>
            <a:r>
              <a:rPr sz="1400" dirty="0">
                <a:solidFill>
                  <a:srgbClr val="5C5B5A"/>
                </a:solidFill>
                <a:latin typeface="Arial"/>
                <a:cs typeface="Arial"/>
              </a:rPr>
              <a:t>is</a:t>
            </a:r>
            <a:r>
              <a:rPr sz="1400" spc="-10" dirty="0">
                <a:solidFill>
                  <a:srgbClr val="5C5B5A"/>
                </a:solidFill>
                <a:latin typeface="Arial"/>
                <a:cs typeface="Arial"/>
              </a:rPr>
              <a:t> </a:t>
            </a:r>
            <a:r>
              <a:rPr sz="1400" dirty="0">
                <a:solidFill>
                  <a:srgbClr val="5C5B5A"/>
                </a:solidFill>
                <a:latin typeface="Arial"/>
                <a:cs typeface="Arial"/>
              </a:rPr>
              <a:t>used,</a:t>
            </a:r>
            <a:r>
              <a:rPr sz="1400" spc="-45" dirty="0">
                <a:solidFill>
                  <a:srgbClr val="5C5B5A"/>
                </a:solidFill>
                <a:latin typeface="Arial"/>
                <a:cs typeface="Arial"/>
              </a:rPr>
              <a:t> </a:t>
            </a:r>
            <a:r>
              <a:rPr sz="1400" dirty="0">
                <a:solidFill>
                  <a:srgbClr val="5C5B5A"/>
                </a:solidFill>
                <a:latin typeface="Arial"/>
                <a:cs typeface="Arial"/>
              </a:rPr>
              <a:t>drawing</a:t>
            </a:r>
            <a:r>
              <a:rPr sz="1400" spc="-20" dirty="0">
                <a:solidFill>
                  <a:srgbClr val="5C5B5A"/>
                </a:solidFill>
                <a:latin typeface="Arial"/>
                <a:cs typeface="Arial"/>
              </a:rPr>
              <a:t> </a:t>
            </a: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face-</a:t>
            </a:r>
            <a:r>
              <a:rPr sz="1400" spc="-10" dirty="0">
                <a:solidFill>
                  <a:srgbClr val="5C5B5A"/>
                </a:solidFill>
                <a:latin typeface="Arial"/>
                <a:cs typeface="Arial"/>
              </a:rPr>
              <a:t>to-</a:t>
            </a:r>
            <a:r>
              <a:rPr sz="1400" dirty="0">
                <a:solidFill>
                  <a:srgbClr val="5C5B5A"/>
                </a:solidFill>
                <a:latin typeface="Arial"/>
                <a:cs typeface="Arial"/>
              </a:rPr>
              <a:t>face</a:t>
            </a:r>
            <a:r>
              <a:rPr sz="1400" spc="-55" dirty="0">
                <a:solidFill>
                  <a:srgbClr val="5C5B5A"/>
                </a:solidFill>
                <a:latin typeface="Arial"/>
                <a:cs typeface="Arial"/>
              </a:rPr>
              <a:t> </a:t>
            </a:r>
            <a:r>
              <a:rPr sz="1400" dirty="0">
                <a:solidFill>
                  <a:srgbClr val="5C5B5A"/>
                </a:solidFill>
                <a:latin typeface="Arial"/>
                <a:cs typeface="Arial"/>
              </a:rPr>
              <a:t>responses</a:t>
            </a:r>
            <a:r>
              <a:rPr sz="1400" spc="-45" dirty="0">
                <a:solidFill>
                  <a:srgbClr val="5C5B5A"/>
                </a:solidFill>
                <a:latin typeface="Arial"/>
                <a:cs typeface="Arial"/>
              </a:rPr>
              <a:t> </a:t>
            </a:r>
            <a:r>
              <a:rPr sz="1400" spc="-20" dirty="0">
                <a:solidFill>
                  <a:srgbClr val="5C5B5A"/>
                </a:solidFill>
                <a:latin typeface="Arial"/>
                <a:cs typeface="Arial"/>
              </a:rPr>
              <a:t>only</a:t>
            </a:r>
            <a:endParaRPr sz="1400" dirty="0">
              <a:latin typeface="Arial"/>
              <a:cs typeface="Arial"/>
            </a:endParaRPr>
          </a:p>
          <a:p>
            <a:pPr marL="317500" marR="132715" indent="-228600">
              <a:lnSpc>
                <a:spcPct val="100000"/>
              </a:lnSpc>
              <a:spcBef>
                <a:spcPts val="600"/>
              </a:spcBef>
              <a:buChar char="•"/>
              <a:tabLst>
                <a:tab pos="317500" algn="l"/>
              </a:tabLst>
            </a:pPr>
            <a:r>
              <a:rPr sz="1400" spc="-85" dirty="0">
                <a:solidFill>
                  <a:srgbClr val="5C5B5A"/>
                </a:solidFill>
                <a:latin typeface="Arial"/>
                <a:cs typeface="Arial"/>
              </a:rPr>
              <a:t>To</a:t>
            </a:r>
            <a:r>
              <a:rPr sz="1400" spc="-15" dirty="0">
                <a:solidFill>
                  <a:srgbClr val="5C5B5A"/>
                </a:solidFill>
                <a:latin typeface="Arial"/>
                <a:cs typeface="Arial"/>
              </a:rPr>
              <a:t> </a:t>
            </a:r>
            <a:r>
              <a:rPr sz="1400" dirty="0">
                <a:solidFill>
                  <a:srgbClr val="5C5B5A"/>
                </a:solidFill>
                <a:latin typeface="Arial"/>
                <a:cs typeface="Arial"/>
              </a:rPr>
              <a:t>provide</a:t>
            </a:r>
            <a:r>
              <a:rPr sz="1400" spc="-65" dirty="0">
                <a:solidFill>
                  <a:srgbClr val="5C5B5A"/>
                </a:solidFill>
                <a:latin typeface="Arial"/>
                <a:cs typeface="Arial"/>
              </a:rPr>
              <a:t> </a:t>
            </a:r>
            <a:r>
              <a:rPr sz="1400" dirty="0">
                <a:solidFill>
                  <a:srgbClr val="5C5B5A"/>
                </a:solidFill>
                <a:latin typeface="Arial"/>
                <a:cs typeface="Arial"/>
              </a:rPr>
              <a:t>a</a:t>
            </a:r>
            <a:r>
              <a:rPr sz="1400" spc="-30" dirty="0">
                <a:solidFill>
                  <a:srgbClr val="5C5B5A"/>
                </a:solidFill>
                <a:latin typeface="Arial"/>
                <a:cs typeface="Arial"/>
              </a:rPr>
              <a:t> </a:t>
            </a:r>
            <a:r>
              <a:rPr sz="1400" dirty="0">
                <a:solidFill>
                  <a:srgbClr val="5C5B5A"/>
                </a:solidFill>
                <a:latin typeface="Arial"/>
                <a:cs typeface="Arial"/>
              </a:rPr>
              <a:t>national</a:t>
            </a:r>
            <a:r>
              <a:rPr sz="1400" spc="-55" dirty="0">
                <a:solidFill>
                  <a:srgbClr val="5C5B5A"/>
                </a:solidFill>
                <a:latin typeface="Arial"/>
                <a:cs typeface="Arial"/>
              </a:rPr>
              <a:t> </a:t>
            </a:r>
            <a:r>
              <a:rPr sz="1400" dirty="0">
                <a:solidFill>
                  <a:srgbClr val="5C5B5A"/>
                </a:solidFill>
                <a:latin typeface="Arial"/>
                <a:cs typeface="Arial"/>
              </a:rPr>
              <a:t>comparison,</a:t>
            </a:r>
            <a:r>
              <a:rPr sz="1400" spc="-70" dirty="0">
                <a:solidFill>
                  <a:srgbClr val="5C5B5A"/>
                </a:solidFill>
                <a:latin typeface="Arial"/>
                <a:cs typeface="Arial"/>
              </a:rPr>
              <a:t> </a:t>
            </a:r>
            <a:r>
              <a:rPr sz="1400" dirty="0">
                <a:solidFill>
                  <a:srgbClr val="5C5B5A"/>
                </a:solidFill>
                <a:latin typeface="Arial"/>
                <a:cs typeface="Arial"/>
              </a:rPr>
              <a:t>where</a:t>
            </a:r>
            <a:r>
              <a:rPr sz="1400" spc="-30" dirty="0">
                <a:solidFill>
                  <a:srgbClr val="5C5B5A"/>
                </a:solidFill>
                <a:latin typeface="Arial"/>
                <a:cs typeface="Arial"/>
              </a:rPr>
              <a:t> </a:t>
            </a:r>
            <a:r>
              <a:rPr sz="1400" dirty="0">
                <a:solidFill>
                  <a:srgbClr val="5C5B5A"/>
                </a:solidFill>
                <a:latin typeface="Arial"/>
                <a:cs typeface="Arial"/>
              </a:rPr>
              <a:t>available,</a:t>
            </a:r>
            <a:r>
              <a:rPr sz="1400" spc="-40" dirty="0">
                <a:solidFill>
                  <a:srgbClr val="5C5B5A"/>
                </a:solidFill>
                <a:latin typeface="Arial"/>
                <a:cs typeface="Arial"/>
              </a:rPr>
              <a:t> </a:t>
            </a:r>
            <a:r>
              <a:rPr sz="1400" b="1" dirty="0">
                <a:solidFill>
                  <a:srgbClr val="009590"/>
                </a:solidFill>
                <a:latin typeface="Arial"/>
                <a:cs typeface="Arial"/>
              </a:rPr>
              <a:t>Greater</a:t>
            </a:r>
            <a:r>
              <a:rPr sz="1400" b="1" spc="-50" dirty="0">
                <a:solidFill>
                  <a:srgbClr val="009590"/>
                </a:solidFill>
                <a:latin typeface="Arial"/>
                <a:cs typeface="Arial"/>
              </a:rPr>
              <a:t> </a:t>
            </a:r>
            <a:r>
              <a:rPr sz="1400" b="1" dirty="0">
                <a:solidFill>
                  <a:srgbClr val="009590"/>
                </a:solidFill>
                <a:latin typeface="Arial"/>
                <a:cs typeface="Arial"/>
              </a:rPr>
              <a:t>Manchester</a:t>
            </a:r>
            <a:r>
              <a:rPr sz="1400" b="1" spc="-60" dirty="0">
                <a:solidFill>
                  <a:srgbClr val="009590"/>
                </a:solidFill>
                <a:latin typeface="Arial"/>
                <a:cs typeface="Arial"/>
              </a:rPr>
              <a:t> </a:t>
            </a:r>
            <a:r>
              <a:rPr sz="1400" b="1" dirty="0">
                <a:solidFill>
                  <a:srgbClr val="009590"/>
                </a:solidFill>
                <a:latin typeface="Arial"/>
                <a:cs typeface="Arial"/>
              </a:rPr>
              <a:t>findings</a:t>
            </a:r>
            <a:r>
              <a:rPr sz="1400" b="1" spc="-55" dirty="0">
                <a:solidFill>
                  <a:srgbClr val="009590"/>
                </a:solidFill>
                <a:latin typeface="Arial"/>
                <a:cs typeface="Arial"/>
              </a:rPr>
              <a:t> </a:t>
            </a:r>
            <a:r>
              <a:rPr sz="1400" b="1" dirty="0">
                <a:solidFill>
                  <a:srgbClr val="009590"/>
                </a:solidFill>
                <a:latin typeface="Arial"/>
                <a:cs typeface="Arial"/>
              </a:rPr>
              <a:t>are</a:t>
            </a:r>
            <a:r>
              <a:rPr sz="1400" b="1" spc="-40" dirty="0">
                <a:solidFill>
                  <a:srgbClr val="009590"/>
                </a:solidFill>
                <a:latin typeface="Arial"/>
                <a:cs typeface="Arial"/>
              </a:rPr>
              <a:t> </a:t>
            </a:r>
            <a:r>
              <a:rPr sz="1400" b="1" dirty="0">
                <a:solidFill>
                  <a:srgbClr val="009590"/>
                </a:solidFill>
                <a:latin typeface="Arial"/>
                <a:cs typeface="Arial"/>
              </a:rPr>
              <a:t>presented</a:t>
            </a:r>
            <a:r>
              <a:rPr sz="1400" b="1" spc="-70" dirty="0">
                <a:solidFill>
                  <a:srgbClr val="009590"/>
                </a:solidFill>
                <a:latin typeface="Arial"/>
                <a:cs typeface="Arial"/>
              </a:rPr>
              <a:t> </a:t>
            </a:r>
            <a:r>
              <a:rPr sz="1400" b="1" dirty="0">
                <a:solidFill>
                  <a:srgbClr val="009590"/>
                </a:solidFill>
                <a:latin typeface="Arial"/>
                <a:cs typeface="Arial"/>
              </a:rPr>
              <a:t>alongside</a:t>
            </a:r>
            <a:r>
              <a:rPr sz="1400" b="1" spc="-70" dirty="0">
                <a:solidFill>
                  <a:srgbClr val="009590"/>
                </a:solidFill>
                <a:latin typeface="Arial"/>
                <a:cs typeface="Arial"/>
              </a:rPr>
              <a:t> </a:t>
            </a:r>
            <a:r>
              <a:rPr sz="1400" b="1" dirty="0">
                <a:solidFill>
                  <a:srgbClr val="009590"/>
                </a:solidFill>
                <a:latin typeface="Arial"/>
                <a:cs typeface="Arial"/>
              </a:rPr>
              <a:t>the</a:t>
            </a:r>
            <a:r>
              <a:rPr sz="1400" b="1" spc="-30" dirty="0">
                <a:solidFill>
                  <a:srgbClr val="009590"/>
                </a:solidFill>
                <a:latin typeface="Arial"/>
                <a:cs typeface="Arial"/>
              </a:rPr>
              <a:t> </a:t>
            </a:r>
            <a:r>
              <a:rPr sz="1400" b="1" dirty="0">
                <a:solidFill>
                  <a:srgbClr val="009590"/>
                </a:solidFill>
                <a:latin typeface="Arial"/>
                <a:cs typeface="Arial"/>
              </a:rPr>
              <a:t>most</a:t>
            </a:r>
            <a:r>
              <a:rPr sz="1400" b="1" spc="-45" dirty="0">
                <a:solidFill>
                  <a:srgbClr val="009590"/>
                </a:solidFill>
                <a:latin typeface="Arial"/>
                <a:cs typeface="Arial"/>
              </a:rPr>
              <a:t> </a:t>
            </a:r>
            <a:r>
              <a:rPr sz="1400" b="1" spc="-10" dirty="0">
                <a:solidFill>
                  <a:srgbClr val="009590"/>
                </a:solidFill>
                <a:latin typeface="Arial"/>
                <a:cs typeface="Arial"/>
              </a:rPr>
              <a:t>recent benchmarking</a:t>
            </a:r>
            <a:r>
              <a:rPr sz="1400" b="1" spc="-65" dirty="0">
                <a:solidFill>
                  <a:srgbClr val="009590"/>
                </a:solidFill>
                <a:latin typeface="Arial"/>
                <a:cs typeface="Arial"/>
              </a:rPr>
              <a:t> </a:t>
            </a:r>
            <a:r>
              <a:rPr sz="1400" b="1" dirty="0">
                <a:solidFill>
                  <a:srgbClr val="009590"/>
                </a:solidFill>
                <a:latin typeface="Arial"/>
                <a:cs typeface="Arial"/>
              </a:rPr>
              <a:t>data</a:t>
            </a:r>
            <a:r>
              <a:rPr sz="1400" b="1" spc="-35" dirty="0">
                <a:solidFill>
                  <a:srgbClr val="009590"/>
                </a:solidFill>
                <a:latin typeface="Arial"/>
                <a:cs typeface="Arial"/>
              </a:rPr>
              <a:t> </a:t>
            </a:r>
            <a:r>
              <a:rPr sz="1400" b="1" dirty="0">
                <a:solidFill>
                  <a:srgbClr val="009590"/>
                </a:solidFill>
                <a:latin typeface="Arial"/>
                <a:cs typeface="Arial"/>
              </a:rPr>
              <a:t>from</a:t>
            </a:r>
            <a:r>
              <a:rPr sz="1400" b="1" spc="-20" dirty="0">
                <a:solidFill>
                  <a:srgbClr val="009590"/>
                </a:solidFill>
                <a:latin typeface="Arial"/>
                <a:cs typeface="Arial"/>
              </a:rPr>
              <a:t> </a:t>
            </a:r>
            <a:r>
              <a:rPr sz="1400" b="1" dirty="0">
                <a:solidFill>
                  <a:srgbClr val="009590"/>
                </a:solidFill>
                <a:latin typeface="Arial"/>
                <a:cs typeface="Arial"/>
              </a:rPr>
              <a:t>relevant</a:t>
            </a:r>
            <a:r>
              <a:rPr sz="1400" b="1" spc="-45" dirty="0">
                <a:solidFill>
                  <a:srgbClr val="009590"/>
                </a:solidFill>
                <a:latin typeface="Arial"/>
                <a:cs typeface="Arial"/>
              </a:rPr>
              <a:t> </a:t>
            </a:r>
            <a:r>
              <a:rPr sz="1400" b="1" dirty="0">
                <a:solidFill>
                  <a:srgbClr val="009590"/>
                </a:solidFill>
                <a:latin typeface="Arial"/>
                <a:cs typeface="Arial"/>
              </a:rPr>
              <a:t>national</a:t>
            </a:r>
            <a:r>
              <a:rPr sz="1400" b="1" spc="-55" dirty="0">
                <a:solidFill>
                  <a:srgbClr val="009590"/>
                </a:solidFill>
                <a:latin typeface="Arial"/>
                <a:cs typeface="Arial"/>
              </a:rPr>
              <a:t> </a:t>
            </a:r>
            <a:r>
              <a:rPr sz="1400" b="1" dirty="0">
                <a:solidFill>
                  <a:srgbClr val="009590"/>
                </a:solidFill>
                <a:latin typeface="Arial"/>
                <a:cs typeface="Arial"/>
              </a:rPr>
              <a:t>surveys</a:t>
            </a:r>
            <a:r>
              <a:rPr sz="1400" b="1" spc="20" dirty="0">
                <a:solidFill>
                  <a:srgbClr val="009590"/>
                </a:solidFill>
                <a:latin typeface="Arial"/>
                <a:cs typeface="Arial"/>
              </a:rPr>
              <a:t> </a:t>
            </a:r>
            <a:r>
              <a:rPr sz="1400" dirty="0">
                <a:solidFill>
                  <a:srgbClr val="5C5B5A"/>
                </a:solidFill>
                <a:latin typeface="Arial"/>
                <a:cs typeface="Arial"/>
              </a:rPr>
              <a:t>–</a:t>
            </a:r>
            <a:r>
              <a:rPr sz="1400" spc="-15" dirty="0">
                <a:solidFill>
                  <a:srgbClr val="5C5B5A"/>
                </a:solidFill>
                <a:latin typeface="Arial"/>
                <a:cs typeface="Arial"/>
              </a:rPr>
              <a:t> </a:t>
            </a:r>
            <a:r>
              <a:rPr sz="1400" dirty="0">
                <a:solidFill>
                  <a:srgbClr val="5C5B5A"/>
                </a:solidFill>
                <a:latin typeface="Arial"/>
                <a:cs typeface="Arial"/>
              </a:rPr>
              <a:t>for</a:t>
            </a:r>
            <a:r>
              <a:rPr sz="1400" spc="-45" dirty="0">
                <a:solidFill>
                  <a:srgbClr val="5C5B5A"/>
                </a:solidFill>
                <a:latin typeface="Arial"/>
                <a:cs typeface="Arial"/>
              </a:rPr>
              <a:t> </a:t>
            </a:r>
            <a:r>
              <a:rPr sz="1400" dirty="0">
                <a:solidFill>
                  <a:srgbClr val="5C5B5A"/>
                </a:solidFill>
                <a:latin typeface="Arial"/>
                <a:cs typeface="Arial"/>
              </a:rPr>
              <a:t>example,</a:t>
            </a:r>
            <a:r>
              <a:rPr sz="1400" spc="-30" dirty="0">
                <a:solidFill>
                  <a:srgbClr val="5C5B5A"/>
                </a:solidFill>
                <a:latin typeface="Arial"/>
                <a:cs typeface="Arial"/>
              </a:rPr>
              <a:t> </a:t>
            </a:r>
            <a:r>
              <a:rPr sz="1400" dirty="0">
                <a:solidFill>
                  <a:srgbClr val="5C5B5A"/>
                </a:solidFill>
                <a:latin typeface="Arial"/>
                <a:cs typeface="Arial"/>
              </a:rPr>
              <a:t>published</a:t>
            </a:r>
            <a:r>
              <a:rPr sz="1400" spc="-45" dirty="0">
                <a:solidFill>
                  <a:srgbClr val="5C5B5A"/>
                </a:solidFill>
                <a:latin typeface="Arial"/>
                <a:cs typeface="Arial"/>
              </a:rPr>
              <a:t> </a:t>
            </a:r>
            <a:r>
              <a:rPr sz="1400" dirty="0">
                <a:solidFill>
                  <a:srgbClr val="5C5B5A"/>
                </a:solidFill>
                <a:latin typeface="Arial"/>
                <a:cs typeface="Arial"/>
              </a:rPr>
              <a:t>figures</a:t>
            </a:r>
            <a:r>
              <a:rPr sz="1400" spc="-55" dirty="0">
                <a:solidFill>
                  <a:srgbClr val="5C5B5A"/>
                </a:solidFill>
                <a:latin typeface="Arial"/>
                <a:cs typeface="Arial"/>
              </a:rPr>
              <a:t> </a:t>
            </a:r>
            <a:r>
              <a:rPr sz="1400" dirty="0">
                <a:solidFill>
                  <a:srgbClr val="5C5B5A"/>
                </a:solidFill>
                <a:latin typeface="Arial"/>
                <a:cs typeface="Arial"/>
              </a:rPr>
              <a:t>from</a:t>
            </a:r>
            <a:r>
              <a:rPr sz="1400" spc="-50"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dirty="0">
                <a:solidFill>
                  <a:srgbClr val="5C5B5A"/>
                </a:solidFill>
                <a:latin typeface="Arial"/>
                <a:cs typeface="Arial"/>
              </a:rPr>
              <a:t>Office</a:t>
            </a:r>
            <a:r>
              <a:rPr sz="1400" spc="-45" dirty="0">
                <a:solidFill>
                  <a:srgbClr val="5C5B5A"/>
                </a:solidFill>
                <a:latin typeface="Arial"/>
                <a:cs typeface="Arial"/>
              </a:rPr>
              <a:t> </a:t>
            </a:r>
            <a:r>
              <a:rPr sz="1400" dirty="0">
                <a:solidFill>
                  <a:srgbClr val="5C5B5A"/>
                </a:solidFill>
                <a:latin typeface="Arial"/>
                <a:cs typeface="Arial"/>
              </a:rPr>
              <a:t>for</a:t>
            </a:r>
            <a:r>
              <a:rPr sz="1400" spc="-40" dirty="0">
                <a:solidFill>
                  <a:srgbClr val="5C5B5A"/>
                </a:solidFill>
                <a:latin typeface="Arial"/>
                <a:cs typeface="Arial"/>
              </a:rPr>
              <a:t> </a:t>
            </a:r>
            <a:r>
              <a:rPr sz="1400" dirty="0">
                <a:solidFill>
                  <a:srgbClr val="5C5B5A"/>
                </a:solidFill>
                <a:latin typeface="Arial"/>
                <a:cs typeface="Arial"/>
              </a:rPr>
              <a:t>National</a:t>
            </a:r>
            <a:r>
              <a:rPr sz="1400" spc="-35" dirty="0">
                <a:solidFill>
                  <a:srgbClr val="5C5B5A"/>
                </a:solidFill>
                <a:latin typeface="Arial"/>
                <a:cs typeface="Arial"/>
              </a:rPr>
              <a:t> </a:t>
            </a:r>
            <a:r>
              <a:rPr sz="1400" dirty="0">
                <a:solidFill>
                  <a:srgbClr val="5C5B5A"/>
                </a:solidFill>
                <a:latin typeface="Arial"/>
                <a:cs typeface="Arial"/>
              </a:rPr>
              <a:t>Statistics</a:t>
            </a:r>
            <a:r>
              <a:rPr sz="1400" spc="-55" dirty="0">
                <a:solidFill>
                  <a:srgbClr val="5C5B5A"/>
                </a:solidFill>
                <a:latin typeface="Arial"/>
                <a:cs typeface="Arial"/>
              </a:rPr>
              <a:t> </a:t>
            </a:r>
            <a:r>
              <a:rPr sz="1400" dirty="0">
                <a:solidFill>
                  <a:srgbClr val="5C5B5A"/>
                </a:solidFill>
                <a:latin typeface="Arial"/>
                <a:cs typeface="Arial"/>
              </a:rPr>
              <a:t>(ONS)</a:t>
            </a:r>
            <a:r>
              <a:rPr sz="1400" spc="-20" dirty="0">
                <a:solidFill>
                  <a:srgbClr val="5C5B5A"/>
                </a:solidFill>
                <a:latin typeface="Arial"/>
                <a:cs typeface="Arial"/>
              </a:rPr>
              <a:t> </a:t>
            </a:r>
            <a:r>
              <a:rPr sz="1400" spc="-25" dirty="0">
                <a:solidFill>
                  <a:srgbClr val="5C5B5A"/>
                </a:solidFill>
                <a:latin typeface="Arial"/>
                <a:cs typeface="Arial"/>
              </a:rPr>
              <a:t>and </a:t>
            </a:r>
            <a:r>
              <a:rPr sz="1400" dirty="0">
                <a:solidFill>
                  <a:srgbClr val="5C5B5A"/>
                </a:solidFill>
                <a:latin typeface="Arial"/>
                <a:cs typeface="Arial"/>
              </a:rPr>
              <a:t>the</a:t>
            </a:r>
            <a:r>
              <a:rPr sz="1400" spc="-45" dirty="0">
                <a:solidFill>
                  <a:srgbClr val="5C5B5A"/>
                </a:solidFill>
                <a:latin typeface="Arial"/>
                <a:cs typeface="Arial"/>
              </a:rPr>
              <a:t> </a:t>
            </a:r>
            <a:r>
              <a:rPr sz="1400" dirty="0">
                <a:solidFill>
                  <a:srgbClr val="5C5B5A"/>
                </a:solidFill>
                <a:latin typeface="Arial"/>
                <a:cs typeface="Arial"/>
              </a:rPr>
              <a:t>Department</a:t>
            </a:r>
            <a:r>
              <a:rPr sz="1400" spc="-60" dirty="0">
                <a:solidFill>
                  <a:srgbClr val="5C5B5A"/>
                </a:solidFill>
                <a:latin typeface="Arial"/>
                <a:cs typeface="Arial"/>
              </a:rPr>
              <a:t> </a:t>
            </a:r>
            <a:r>
              <a:rPr sz="1400" dirty="0">
                <a:solidFill>
                  <a:srgbClr val="5C5B5A"/>
                </a:solidFill>
                <a:latin typeface="Arial"/>
                <a:cs typeface="Arial"/>
              </a:rPr>
              <a:t>for</a:t>
            </a:r>
            <a:r>
              <a:rPr sz="1400" spc="-30" dirty="0">
                <a:solidFill>
                  <a:srgbClr val="5C5B5A"/>
                </a:solidFill>
                <a:latin typeface="Arial"/>
                <a:cs typeface="Arial"/>
              </a:rPr>
              <a:t> </a:t>
            </a:r>
            <a:r>
              <a:rPr sz="1400" dirty="0">
                <a:solidFill>
                  <a:srgbClr val="5C5B5A"/>
                </a:solidFill>
                <a:latin typeface="Arial"/>
                <a:cs typeface="Arial"/>
              </a:rPr>
              <a:t>Culture</a:t>
            </a:r>
            <a:r>
              <a:rPr sz="1400" spc="-45" dirty="0">
                <a:solidFill>
                  <a:srgbClr val="5C5B5A"/>
                </a:solidFill>
                <a:latin typeface="Arial"/>
                <a:cs typeface="Arial"/>
              </a:rPr>
              <a:t> </a:t>
            </a:r>
            <a:r>
              <a:rPr sz="1400" dirty="0">
                <a:solidFill>
                  <a:srgbClr val="5C5B5A"/>
                </a:solidFill>
                <a:latin typeface="Arial"/>
                <a:cs typeface="Arial"/>
              </a:rPr>
              <a:t>Media</a:t>
            </a:r>
            <a:r>
              <a:rPr sz="1400" spc="-3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Sport</a:t>
            </a:r>
            <a:r>
              <a:rPr sz="1400" spc="-25" dirty="0">
                <a:solidFill>
                  <a:srgbClr val="5C5B5A"/>
                </a:solidFill>
                <a:latin typeface="Arial"/>
                <a:cs typeface="Arial"/>
              </a:rPr>
              <a:t> </a:t>
            </a:r>
            <a:r>
              <a:rPr sz="1400" spc="-10" dirty="0">
                <a:solidFill>
                  <a:srgbClr val="5C5B5A"/>
                </a:solidFill>
                <a:latin typeface="Arial"/>
                <a:cs typeface="Arial"/>
              </a:rPr>
              <a:t>(DCMS).</a:t>
            </a:r>
            <a:endParaRPr sz="1400" dirty="0">
              <a:latin typeface="Arial"/>
              <a:cs typeface="Arial"/>
            </a:endParaRPr>
          </a:p>
          <a:p>
            <a:pPr marL="317500" marR="292100" indent="-228600">
              <a:lnSpc>
                <a:spcPct val="100000"/>
              </a:lnSpc>
              <a:spcBef>
                <a:spcPts val="605"/>
              </a:spcBef>
              <a:buChar char="•"/>
              <a:tabLst>
                <a:tab pos="317500" algn="l"/>
              </a:tabLst>
            </a:pPr>
            <a:r>
              <a:rPr sz="1400" dirty="0">
                <a:solidFill>
                  <a:srgbClr val="5C5B5A"/>
                </a:solidFill>
                <a:latin typeface="Arial"/>
                <a:cs typeface="Arial"/>
              </a:rPr>
              <a:t>These</a:t>
            </a:r>
            <a:r>
              <a:rPr sz="1400" spc="-45" dirty="0">
                <a:solidFill>
                  <a:srgbClr val="5C5B5A"/>
                </a:solidFill>
                <a:latin typeface="Arial"/>
                <a:cs typeface="Arial"/>
              </a:rPr>
              <a:t> </a:t>
            </a:r>
            <a:r>
              <a:rPr sz="1400" dirty="0">
                <a:solidFill>
                  <a:srgbClr val="5C5B5A"/>
                </a:solidFill>
                <a:latin typeface="Arial"/>
                <a:cs typeface="Arial"/>
              </a:rPr>
              <a:t>surveys</a:t>
            </a:r>
            <a:r>
              <a:rPr sz="1400" spc="-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intended</a:t>
            </a:r>
            <a:r>
              <a:rPr sz="1400" spc="-6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provide</a:t>
            </a:r>
            <a:r>
              <a:rPr sz="1400" spc="-30" dirty="0">
                <a:solidFill>
                  <a:srgbClr val="5C5B5A"/>
                </a:solidFill>
                <a:latin typeface="Arial"/>
                <a:cs typeface="Arial"/>
              </a:rPr>
              <a:t> </a:t>
            </a:r>
            <a:r>
              <a:rPr sz="1400" dirty="0">
                <a:solidFill>
                  <a:srgbClr val="5C5B5A"/>
                </a:solidFill>
                <a:latin typeface="Arial"/>
                <a:cs typeface="Arial"/>
              </a:rPr>
              <a:t>regular</a:t>
            </a:r>
            <a:r>
              <a:rPr sz="1400" spc="-40" dirty="0">
                <a:solidFill>
                  <a:srgbClr val="5C5B5A"/>
                </a:solidFill>
                <a:latin typeface="Arial"/>
                <a:cs typeface="Arial"/>
              </a:rPr>
              <a:t> </a:t>
            </a:r>
            <a:r>
              <a:rPr sz="1400" dirty="0">
                <a:solidFill>
                  <a:srgbClr val="5C5B5A"/>
                </a:solidFill>
                <a:latin typeface="Arial"/>
                <a:cs typeface="Arial"/>
              </a:rPr>
              <a:t>ongoing</a:t>
            </a:r>
            <a:r>
              <a:rPr sz="1400" spc="-45" dirty="0">
                <a:solidFill>
                  <a:srgbClr val="5C5B5A"/>
                </a:solidFill>
                <a:latin typeface="Arial"/>
                <a:cs typeface="Arial"/>
              </a:rPr>
              <a:t> </a:t>
            </a:r>
            <a:r>
              <a:rPr sz="1400" dirty="0">
                <a:solidFill>
                  <a:srgbClr val="5C5B5A"/>
                </a:solidFill>
                <a:latin typeface="Arial"/>
                <a:cs typeface="Arial"/>
              </a:rPr>
              <a:t>insights</a:t>
            </a:r>
            <a:r>
              <a:rPr sz="1400" spc="-50" dirty="0">
                <a:solidFill>
                  <a:srgbClr val="5C5B5A"/>
                </a:solidFill>
                <a:latin typeface="Arial"/>
                <a:cs typeface="Arial"/>
              </a:rPr>
              <a:t> </a:t>
            </a:r>
            <a:r>
              <a:rPr sz="1400" dirty="0">
                <a:solidFill>
                  <a:srgbClr val="5C5B5A"/>
                </a:solidFill>
                <a:latin typeface="Arial"/>
                <a:cs typeface="Arial"/>
              </a:rPr>
              <a:t>for</a:t>
            </a:r>
            <a:r>
              <a:rPr sz="1400" spc="-30" dirty="0">
                <a:solidFill>
                  <a:srgbClr val="5C5B5A"/>
                </a:solidFill>
                <a:latin typeface="Arial"/>
                <a:cs typeface="Arial"/>
              </a:rPr>
              <a:t> </a:t>
            </a:r>
            <a:r>
              <a:rPr sz="1400" dirty="0">
                <a:solidFill>
                  <a:srgbClr val="5C5B5A"/>
                </a:solidFill>
                <a:latin typeface="Arial"/>
                <a:cs typeface="Arial"/>
              </a:rPr>
              <a:t>Greater</a:t>
            </a:r>
            <a:r>
              <a:rPr sz="1400" spc="-55" dirty="0">
                <a:solidFill>
                  <a:srgbClr val="5C5B5A"/>
                </a:solidFill>
                <a:latin typeface="Arial"/>
                <a:cs typeface="Arial"/>
              </a:rPr>
              <a:t> </a:t>
            </a:r>
            <a:r>
              <a:rPr sz="1400" dirty="0">
                <a:solidFill>
                  <a:srgbClr val="5C5B5A"/>
                </a:solidFill>
                <a:latin typeface="Arial"/>
                <a:cs typeface="Arial"/>
              </a:rPr>
              <a:t>Manchester</a:t>
            </a:r>
            <a:r>
              <a:rPr sz="1400" spc="-65" dirty="0">
                <a:solidFill>
                  <a:srgbClr val="5C5B5A"/>
                </a:solidFill>
                <a:latin typeface="Arial"/>
                <a:cs typeface="Arial"/>
              </a:rPr>
              <a:t> </a:t>
            </a:r>
            <a:r>
              <a:rPr sz="1400" dirty="0">
                <a:solidFill>
                  <a:srgbClr val="5C5B5A"/>
                </a:solidFill>
                <a:latin typeface="Arial"/>
                <a:cs typeface="Arial"/>
              </a:rPr>
              <a:t>organisations</a:t>
            </a:r>
            <a:r>
              <a:rPr sz="1400" spc="-6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partners</a:t>
            </a:r>
            <a:r>
              <a:rPr sz="1400" spc="-5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help</a:t>
            </a:r>
            <a:r>
              <a:rPr sz="1400" spc="-30" dirty="0">
                <a:solidFill>
                  <a:srgbClr val="5C5B5A"/>
                </a:solidFill>
                <a:latin typeface="Arial"/>
                <a:cs typeface="Arial"/>
              </a:rPr>
              <a:t> </a:t>
            </a:r>
            <a:r>
              <a:rPr sz="1400" dirty="0">
                <a:solidFill>
                  <a:srgbClr val="5C5B5A"/>
                </a:solidFill>
                <a:latin typeface="Arial"/>
                <a:cs typeface="Arial"/>
              </a:rPr>
              <a:t>inform</a:t>
            </a:r>
            <a:r>
              <a:rPr sz="1400" spc="-45" dirty="0">
                <a:solidFill>
                  <a:srgbClr val="5C5B5A"/>
                </a:solidFill>
                <a:latin typeface="Arial"/>
                <a:cs typeface="Arial"/>
              </a:rPr>
              <a:t> </a:t>
            </a:r>
            <a:r>
              <a:rPr sz="1400" spc="-25" dirty="0">
                <a:solidFill>
                  <a:srgbClr val="5C5B5A"/>
                </a:solidFill>
                <a:latin typeface="Arial"/>
                <a:cs typeface="Arial"/>
              </a:rPr>
              <a:t>how </a:t>
            </a:r>
            <a:r>
              <a:rPr sz="1400" dirty="0">
                <a:solidFill>
                  <a:srgbClr val="5C5B5A"/>
                </a:solidFill>
                <a:latin typeface="Arial"/>
                <a:cs typeface="Arial"/>
              </a:rPr>
              <a:t>and</a:t>
            </a:r>
            <a:r>
              <a:rPr sz="1400" spc="-45" dirty="0">
                <a:solidFill>
                  <a:srgbClr val="5C5B5A"/>
                </a:solidFill>
                <a:latin typeface="Arial"/>
                <a:cs typeface="Arial"/>
              </a:rPr>
              <a:t> </a:t>
            </a:r>
            <a:r>
              <a:rPr sz="1400" dirty="0">
                <a:solidFill>
                  <a:srgbClr val="5C5B5A"/>
                </a:solidFill>
                <a:latin typeface="Arial"/>
                <a:cs typeface="Arial"/>
              </a:rPr>
              <a:t>where</a:t>
            </a:r>
            <a:r>
              <a:rPr sz="1400" spc="-2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target</a:t>
            </a:r>
            <a:r>
              <a:rPr sz="1400" spc="-55" dirty="0">
                <a:solidFill>
                  <a:srgbClr val="5C5B5A"/>
                </a:solidFill>
                <a:latin typeface="Arial"/>
                <a:cs typeface="Arial"/>
              </a:rPr>
              <a:t> </a:t>
            </a:r>
            <a:r>
              <a:rPr sz="1400" dirty="0">
                <a:solidFill>
                  <a:srgbClr val="5C5B5A"/>
                </a:solidFill>
                <a:latin typeface="Arial"/>
                <a:cs typeface="Arial"/>
              </a:rPr>
              <a:t>support,</a:t>
            </a:r>
            <a:r>
              <a:rPr sz="1400" spc="-55" dirty="0">
                <a:solidFill>
                  <a:srgbClr val="5C5B5A"/>
                </a:solidFill>
                <a:latin typeface="Arial"/>
                <a:cs typeface="Arial"/>
              </a:rPr>
              <a:t> </a:t>
            </a:r>
            <a:r>
              <a:rPr sz="1400" dirty="0">
                <a:solidFill>
                  <a:srgbClr val="5C5B5A"/>
                </a:solidFill>
                <a:latin typeface="Arial"/>
                <a:cs typeface="Arial"/>
              </a:rPr>
              <a:t>communications</a:t>
            </a:r>
            <a:r>
              <a:rPr sz="1400" spc="-60" dirty="0">
                <a:solidFill>
                  <a:srgbClr val="5C5B5A"/>
                </a:solidFill>
                <a:latin typeface="Arial"/>
                <a:cs typeface="Arial"/>
              </a:rPr>
              <a:t> </a:t>
            </a:r>
            <a:r>
              <a:rPr sz="1400" dirty="0">
                <a:solidFill>
                  <a:srgbClr val="5C5B5A"/>
                </a:solidFill>
                <a:latin typeface="Arial"/>
                <a:cs typeface="Arial"/>
              </a:rPr>
              <a:t>/</a:t>
            </a:r>
            <a:r>
              <a:rPr sz="1400" spc="-20" dirty="0">
                <a:solidFill>
                  <a:srgbClr val="5C5B5A"/>
                </a:solidFill>
                <a:latin typeface="Arial"/>
                <a:cs typeface="Arial"/>
              </a:rPr>
              <a:t> </a:t>
            </a:r>
            <a:r>
              <a:rPr sz="1400" dirty="0">
                <a:solidFill>
                  <a:srgbClr val="5C5B5A"/>
                </a:solidFill>
                <a:latin typeface="Arial"/>
                <a:cs typeface="Arial"/>
              </a:rPr>
              <a:t>engagement</a:t>
            </a:r>
            <a:r>
              <a:rPr sz="1400" spc="-50" dirty="0">
                <a:solidFill>
                  <a:srgbClr val="5C5B5A"/>
                </a:solidFill>
                <a:latin typeface="Arial"/>
                <a:cs typeface="Arial"/>
              </a:rPr>
              <a:t> </a:t>
            </a:r>
            <a:r>
              <a:rPr sz="1400" dirty="0">
                <a:solidFill>
                  <a:srgbClr val="5C5B5A"/>
                </a:solidFill>
                <a:latin typeface="Arial"/>
                <a:cs typeface="Arial"/>
              </a:rPr>
              <a:t>activities</a:t>
            </a:r>
            <a:r>
              <a:rPr sz="1400" spc="-45" dirty="0">
                <a:solidFill>
                  <a:srgbClr val="5C5B5A"/>
                </a:solidFill>
                <a:latin typeface="Arial"/>
                <a:cs typeface="Arial"/>
              </a:rPr>
              <a:t> </a:t>
            </a:r>
            <a:r>
              <a:rPr sz="1400" dirty="0">
                <a:solidFill>
                  <a:srgbClr val="5C5B5A"/>
                </a:solidFill>
                <a:latin typeface="Arial"/>
                <a:cs typeface="Arial"/>
              </a:rPr>
              <a:t>and</a:t>
            </a:r>
            <a:r>
              <a:rPr sz="1400" spc="-35" dirty="0">
                <a:solidFill>
                  <a:srgbClr val="5C5B5A"/>
                </a:solidFill>
                <a:latin typeface="Arial"/>
                <a:cs typeface="Arial"/>
              </a:rPr>
              <a:t> </a:t>
            </a:r>
            <a:r>
              <a:rPr sz="1400" dirty="0">
                <a:solidFill>
                  <a:srgbClr val="5C5B5A"/>
                </a:solidFill>
                <a:latin typeface="Arial"/>
                <a:cs typeface="Arial"/>
              </a:rPr>
              <a:t>resources</a:t>
            </a:r>
            <a:r>
              <a:rPr sz="1400" spc="-50" dirty="0">
                <a:solidFill>
                  <a:srgbClr val="5C5B5A"/>
                </a:solidFill>
                <a:latin typeface="Arial"/>
                <a:cs typeface="Arial"/>
              </a:rPr>
              <a:t> </a:t>
            </a:r>
            <a:r>
              <a:rPr sz="1400" dirty="0">
                <a:solidFill>
                  <a:srgbClr val="5C5B5A"/>
                </a:solidFill>
                <a:latin typeface="Arial"/>
                <a:cs typeface="Arial"/>
              </a:rPr>
              <a:t>to</a:t>
            </a:r>
            <a:r>
              <a:rPr sz="1400" spc="-35" dirty="0">
                <a:solidFill>
                  <a:srgbClr val="5C5B5A"/>
                </a:solidFill>
                <a:latin typeface="Arial"/>
                <a:cs typeface="Arial"/>
              </a:rPr>
              <a:t> </a:t>
            </a:r>
            <a:r>
              <a:rPr sz="1400" dirty="0">
                <a:solidFill>
                  <a:srgbClr val="5C5B5A"/>
                </a:solidFill>
                <a:latin typeface="Arial"/>
                <a:cs typeface="Arial"/>
              </a:rPr>
              <a:t>improve</a:t>
            </a:r>
            <a:r>
              <a:rPr sz="1400" spc="-20"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lives</a:t>
            </a:r>
            <a:r>
              <a:rPr sz="1400" spc="-15" dirty="0">
                <a:solidFill>
                  <a:srgbClr val="5C5B5A"/>
                </a:solidFill>
                <a:latin typeface="Arial"/>
                <a:cs typeface="Arial"/>
              </a:rPr>
              <a:t> </a:t>
            </a:r>
            <a:r>
              <a:rPr sz="1400" dirty="0">
                <a:solidFill>
                  <a:srgbClr val="5C5B5A"/>
                </a:solidFill>
                <a:latin typeface="Arial"/>
                <a:cs typeface="Arial"/>
              </a:rPr>
              <a:t>of</a:t>
            </a:r>
            <a:r>
              <a:rPr sz="1400" spc="-15" dirty="0">
                <a:solidFill>
                  <a:srgbClr val="5C5B5A"/>
                </a:solidFill>
                <a:latin typeface="Arial"/>
                <a:cs typeface="Arial"/>
              </a:rPr>
              <a:t> </a:t>
            </a:r>
            <a:r>
              <a:rPr sz="1400" dirty="0">
                <a:solidFill>
                  <a:srgbClr val="5C5B5A"/>
                </a:solidFill>
                <a:latin typeface="Arial"/>
                <a:cs typeface="Arial"/>
              </a:rPr>
              <a:t>Greater</a:t>
            </a:r>
            <a:r>
              <a:rPr sz="1400" spc="-55" dirty="0">
                <a:solidFill>
                  <a:srgbClr val="5C5B5A"/>
                </a:solidFill>
                <a:latin typeface="Arial"/>
                <a:cs typeface="Arial"/>
              </a:rPr>
              <a:t> </a:t>
            </a:r>
            <a:r>
              <a:rPr sz="1400" spc="-10" dirty="0">
                <a:solidFill>
                  <a:srgbClr val="5C5B5A"/>
                </a:solidFill>
                <a:latin typeface="Arial"/>
                <a:cs typeface="Arial"/>
              </a:rPr>
              <a:t>Manchester residents.</a:t>
            </a:r>
            <a:endParaRPr sz="1400" dirty="0">
              <a:latin typeface="Arial"/>
              <a:cs typeface="Arial"/>
            </a:endParaRPr>
          </a:p>
        </p:txBody>
      </p:sp>
      <p:sp>
        <p:nvSpPr>
          <p:cNvPr id="5" name="object 5"/>
          <p:cNvSpPr txBox="1"/>
          <p:nvPr/>
        </p:nvSpPr>
        <p:spPr>
          <a:xfrm>
            <a:off x="11633961" y="6339636"/>
            <a:ext cx="141605" cy="300355"/>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5C5B5A"/>
                </a:solidFill>
                <a:latin typeface="Calibri"/>
                <a:cs typeface="Calibri"/>
              </a:rPr>
              <a:t>4</a:t>
            </a:r>
            <a:endParaRPr sz="18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330835">
              <a:lnSpc>
                <a:spcPct val="100000"/>
              </a:lnSpc>
              <a:spcBef>
                <a:spcPts val="100"/>
              </a:spcBef>
            </a:pPr>
            <a:r>
              <a:rPr sz="3600" b="0" spc="-30" dirty="0">
                <a:solidFill>
                  <a:srgbClr val="FFFFFF"/>
                </a:solidFill>
                <a:latin typeface="Arial"/>
                <a:cs typeface="Arial"/>
              </a:rPr>
              <a:t>Your</a:t>
            </a:r>
            <a:r>
              <a:rPr sz="3600" b="0" spc="-35" dirty="0">
                <a:solidFill>
                  <a:srgbClr val="FFFFFF"/>
                </a:solidFill>
                <a:latin typeface="Arial"/>
                <a:cs typeface="Arial"/>
              </a:rPr>
              <a:t> </a:t>
            </a:r>
            <a:r>
              <a:rPr sz="3600" b="0" dirty="0">
                <a:solidFill>
                  <a:srgbClr val="FFFFFF"/>
                </a:solidFill>
                <a:latin typeface="Arial"/>
                <a:cs typeface="Arial"/>
              </a:rPr>
              <a:t>local</a:t>
            </a:r>
            <a:r>
              <a:rPr sz="3600" b="0" spc="-40" dirty="0">
                <a:solidFill>
                  <a:srgbClr val="FFFFFF"/>
                </a:solidFill>
                <a:latin typeface="Arial"/>
                <a:cs typeface="Arial"/>
              </a:rPr>
              <a:t> </a:t>
            </a:r>
            <a:r>
              <a:rPr sz="3600" b="0" dirty="0">
                <a:solidFill>
                  <a:srgbClr val="FFFFFF"/>
                </a:solidFill>
                <a:latin typeface="Arial"/>
                <a:cs typeface="Arial"/>
              </a:rPr>
              <a:t>area</a:t>
            </a:r>
            <a:r>
              <a:rPr sz="3600" b="0" spc="-60" dirty="0">
                <a:solidFill>
                  <a:srgbClr val="FFFFFF"/>
                </a:solidFill>
                <a:latin typeface="Arial"/>
                <a:cs typeface="Arial"/>
              </a:rPr>
              <a:t> </a:t>
            </a:r>
            <a:r>
              <a:rPr sz="3600" b="0" dirty="0">
                <a:solidFill>
                  <a:srgbClr val="FFFFFF"/>
                </a:solidFill>
                <a:latin typeface="Arial"/>
                <a:cs typeface="Arial"/>
              </a:rPr>
              <a:t>–</a:t>
            </a:r>
            <a:r>
              <a:rPr sz="3600" b="0" spc="-40" dirty="0">
                <a:solidFill>
                  <a:srgbClr val="FFFFFF"/>
                </a:solidFill>
                <a:latin typeface="Arial"/>
                <a:cs typeface="Arial"/>
              </a:rPr>
              <a:t> </a:t>
            </a:r>
            <a:r>
              <a:rPr sz="3600" b="0" dirty="0">
                <a:solidFill>
                  <a:srgbClr val="FFFFFF"/>
                </a:solidFill>
                <a:latin typeface="Arial"/>
                <a:cs typeface="Arial"/>
              </a:rPr>
              <a:t>key</a:t>
            </a:r>
            <a:r>
              <a:rPr sz="3600" b="0" spc="-35" dirty="0">
                <a:solidFill>
                  <a:srgbClr val="FFFFFF"/>
                </a:solidFill>
                <a:latin typeface="Arial"/>
                <a:cs typeface="Arial"/>
              </a:rPr>
              <a:t> </a:t>
            </a:r>
            <a:r>
              <a:rPr sz="3600" b="0" dirty="0">
                <a:solidFill>
                  <a:srgbClr val="FFFFFF"/>
                </a:solidFill>
                <a:latin typeface="Arial"/>
                <a:cs typeface="Arial"/>
              </a:rPr>
              <a:t>findings</a:t>
            </a:r>
            <a:r>
              <a:rPr sz="3600" b="0" spc="-45" dirty="0">
                <a:solidFill>
                  <a:srgbClr val="FFFFFF"/>
                </a:solidFill>
                <a:latin typeface="Arial"/>
                <a:cs typeface="Arial"/>
              </a:rPr>
              <a:t> </a:t>
            </a:r>
            <a:r>
              <a:rPr sz="3600" b="0" dirty="0">
                <a:solidFill>
                  <a:srgbClr val="FFFFFF"/>
                </a:solidFill>
                <a:latin typeface="Arial"/>
                <a:cs typeface="Arial"/>
              </a:rPr>
              <a:t>(1</a:t>
            </a:r>
            <a:r>
              <a:rPr sz="3600" b="0" spc="-35" dirty="0">
                <a:solidFill>
                  <a:srgbClr val="FFFFFF"/>
                </a:solidFill>
                <a:latin typeface="Arial"/>
                <a:cs typeface="Arial"/>
              </a:rPr>
              <a:t> </a:t>
            </a:r>
            <a:r>
              <a:rPr sz="3600" b="0" dirty="0">
                <a:solidFill>
                  <a:srgbClr val="FFFFFF"/>
                </a:solidFill>
                <a:latin typeface="Arial"/>
                <a:cs typeface="Arial"/>
              </a:rPr>
              <a:t>of</a:t>
            </a:r>
            <a:r>
              <a:rPr sz="3600" b="0" spc="-4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475589" y="941311"/>
            <a:ext cx="11497945" cy="3871595"/>
          </a:xfrm>
          <a:prstGeom prst="rect">
            <a:avLst/>
          </a:prstGeom>
        </p:spPr>
        <p:txBody>
          <a:bodyPr vert="horz" wrap="square" lIns="0" tIns="88900" rIns="0" bIns="0" rtlCol="0">
            <a:spAutoFit/>
          </a:bodyPr>
          <a:lstStyle/>
          <a:p>
            <a:pPr marL="12700">
              <a:lnSpc>
                <a:spcPct val="100000"/>
              </a:lnSpc>
              <a:spcBef>
                <a:spcPts val="700"/>
              </a:spcBef>
            </a:pPr>
            <a:r>
              <a:rPr sz="1400" b="1" dirty="0">
                <a:solidFill>
                  <a:srgbClr val="FFFFFF"/>
                </a:solidFill>
                <a:latin typeface="Arial"/>
                <a:cs typeface="Arial"/>
              </a:rPr>
              <a:t>OVERALL</a:t>
            </a:r>
            <a:r>
              <a:rPr sz="1400" b="1" spc="-45" dirty="0">
                <a:solidFill>
                  <a:srgbClr val="FFFFFF"/>
                </a:solidFill>
                <a:latin typeface="Arial"/>
                <a:cs typeface="Arial"/>
              </a:rPr>
              <a:t> </a:t>
            </a:r>
            <a:r>
              <a:rPr sz="1400" b="1" spc="-20" dirty="0">
                <a:solidFill>
                  <a:srgbClr val="FFFFFF"/>
                </a:solidFill>
                <a:latin typeface="Arial"/>
                <a:cs typeface="Arial"/>
              </a:rPr>
              <a:t>SATISFACTION</a:t>
            </a:r>
            <a:r>
              <a:rPr sz="1400" b="1" spc="-10" dirty="0">
                <a:solidFill>
                  <a:srgbClr val="FFFFFF"/>
                </a:solidFill>
                <a:latin typeface="Arial"/>
                <a:cs typeface="Arial"/>
              </a:rPr>
              <a:t> </a:t>
            </a:r>
            <a:r>
              <a:rPr sz="1400" b="1" dirty="0">
                <a:solidFill>
                  <a:srgbClr val="FFFFFF"/>
                </a:solidFill>
                <a:latin typeface="Arial"/>
                <a:cs typeface="Arial"/>
              </a:rPr>
              <a:t>WITH</a:t>
            </a:r>
            <a:r>
              <a:rPr sz="1400" b="1" spc="-50" dirty="0">
                <a:solidFill>
                  <a:srgbClr val="FFFFFF"/>
                </a:solidFill>
                <a:latin typeface="Arial"/>
                <a:cs typeface="Arial"/>
              </a:rPr>
              <a:t> </a:t>
            </a:r>
            <a:r>
              <a:rPr sz="1400" b="1" spc="-10" dirty="0">
                <a:solidFill>
                  <a:srgbClr val="FFFFFF"/>
                </a:solidFill>
                <a:latin typeface="Arial"/>
                <a:cs typeface="Arial"/>
              </a:rPr>
              <a:t>LOCAL</a:t>
            </a:r>
            <a:r>
              <a:rPr sz="1400" b="1" spc="-80" dirty="0">
                <a:solidFill>
                  <a:srgbClr val="FFFFFF"/>
                </a:solidFill>
                <a:latin typeface="Arial"/>
                <a:cs typeface="Arial"/>
              </a:rPr>
              <a:t> </a:t>
            </a:r>
            <a:r>
              <a:rPr sz="1400" b="1" spc="-20" dirty="0">
                <a:solidFill>
                  <a:srgbClr val="FFFFFF"/>
                </a:solidFill>
                <a:latin typeface="Arial"/>
                <a:cs typeface="Arial"/>
              </a:rPr>
              <a:t>AREA</a:t>
            </a:r>
            <a:endParaRPr sz="1400">
              <a:latin typeface="Arial"/>
              <a:cs typeface="Arial"/>
            </a:endParaRPr>
          </a:p>
          <a:p>
            <a:pPr marL="299085" marR="64135" indent="-287020">
              <a:lnSpc>
                <a:spcPct val="100000"/>
              </a:lnSpc>
              <a:spcBef>
                <a:spcPts val="515"/>
              </a:spcBef>
              <a:buChar char="•"/>
              <a:tabLst>
                <a:tab pos="299085" algn="l"/>
              </a:tabLst>
            </a:pPr>
            <a:r>
              <a:rPr sz="1200" dirty="0">
                <a:solidFill>
                  <a:srgbClr val="FFFFFF"/>
                </a:solidFill>
                <a:latin typeface="Arial"/>
                <a:cs typeface="Arial"/>
              </a:rPr>
              <a:t>Overall</a:t>
            </a:r>
            <a:r>
              <a:rPr sz="1200" spc="-25" dirty="0">
                <a:solidFill>
                  <a:srgbClr val="FFFFFF"/>
                </a:solidFill>
                <a:latin typeface="Arial"/>
                <a:cs typeface="Arial"/>
              </a:rPr>
              <a:t> </a:t>
            </a:r>
            <a:r>
              <a:rPr sz="1200" dirty="0">
                <a:solidFill>
                  <a:srgbClr val="FFFFFF"/>
                </a:solidFill>
                <a:latin typeface="Arial"/>
                <a:cs typeface="Arial"/>
              </a:rPr>
              <a:t>satisfaction</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respondents’</a:t>
            </a:r>
            <a:r>
              <a:rPr sz="1200" spc="-85" dirty="0">
                <a:solidFill>
                  <a:srgbClr val="FFFFFF"/>
                </a:solidFill>
                <a:latin typeface="Arial"/>
                <a:cs typeface="Arial"/>
              </a:rPr>
              <a:t> </a:t>
            </a:r>
            <a:r>
              <a:rPr sz="1200" dirty="0">
                <a:solidFill>
                  <a:srgbClr val="FFFFFF"/>
                </a:solidFill>
                <a:latin typeface="Arial"/>
                <a:cs typeface="Arial"/>
              </a:rPr>
              <a:t>local</a:t>
            </a:r>
            <a:r>
              <a:rPr sz="1200" spc="-25" dirty="0">
                <a:solidFill>
                  <a:srgbClr val="FFFFFF"/>
                </a:solidFill>
                <a:latin typeface="Arial"/>
                <a:cs typeface="Arial"/>
              </a:rPr>
              <a:t> </a:t>
            </a:r>
            <a:r>
              <a:rPr sz="1200" dirty="0">
                <a:solidFill>
                  <a:srgbClr val="FFFFFF"/>
                </a:solidFill>
                <a:latin typeface="Arial"/>
                <a:cs typeface="Arial"/>
              </a:rPr>
              <a:t>areas</a:t>
            </a:r>
            <a:r>
              <a:rPr sz="1200" spc="-35" dirty="0">
                <a:solidFill>
                  <a:srgbClr val="FFFFFF"/>
                </a:solidFill>
                <a:latin typeface="Arial"/>
                <a:cs typeface="Arial"/>
              </a:rPr>
              <a:t> </a:t>
            </a:r>
            <a:r>
              <a:rPr sz="1200" dirty="0">
                <a:solidFill>
                  <a:srgbClr val="FFFFFF"/>
                </a:solidFill>
                <a:latin typeface="Arial"/>
                <a:cs typeface="Arial"/>
              </a:rPr>
              <a:t>as</a:t>
            </a:r>
            <a:r>
              <a:rPr sz="1200" spc="-2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place</a:t>
            </a:r>
            <a:r>
              <a:rPr sz="1200" spc="-2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live</a:t>
            </a:r>
            <a:r>
              <a:rPr sz="1200" spc="-10" dirty="0">
                <a:solidFill>
                  <a:srgbClr val="FFFFFF"/>
                </a:solidFill>
                <a:latin typeface="Arial"/>
                <a:cs typeface="Arial"/>
              </a:rPr>
              <a:t> </a:t>
            </a:r>
            <a:r>
              <a:rPr sz="1200" dirty="0">
                <a:solidFill>
                  <a:srgbClr val="FFFFFF"/>
                </a:solidFill>
                <a:latin typeface="Arial"/>
                <a:cs typeface="Arial"/>
              </a:rPr>
              <a:t>has</a:t>
            </a:r>
            <a:r>
              <a:rPr sz="1200" spc="-20" dirty="0">
                <a:solidFill>
                  <a:srgbClr val="FFFFFF"/>
                </a:solidFill>
                <a:latin typeface="Arial"/>
                <a:cs typeface="Arial"/>
              </a:rPr>
              <a:t> </a:t>
            </a:r>
            <a:r>
              <a:rPr sz="1200" dirty="0">
                <a:solidFill>
                  <a:srgbClr val="FFFFFF"/>
                </a:solidFill>
                <a:latin typeface="Arial"/>
                <a:cs typeface="Arial"/>
              </a:rPr>
              <a:t>significantly</a:t>
            </a:r>
            <a:r>
              <a:rPr sz="1200" spc="-45" dirty="0">
                <a:solidFill>
                  <a:srgbClr val="FFFFFF"/>
                </a:solidFill>
                <a:latin typeface="Arial"/>
                <a:cs typeface="Arial"/>
              </a:rPr>
              <a:t> </a:t>
            </a:r>
            <a:r>
              <a:rPr sz="1200" dirty="0">
                <a:solidFill>
                  <a:srgbClr val="FFFFFF"/>
                </a:solidFill>
                <a:latin typeface="Arial"/>
                <a:cs typeface="Arial"/>
              </a:rPr>
              <a:t>increased</a:t>
            </a:r>
            <a:r>
              <a:rPr sz="1200" spc="-55"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three-quarters</a:t>
            </a:r>
            <a:r>
              <a:rPr sz="1200" spc="-35" dirty="0">
                <a:solidFill>
                  <a:srgbClr val="FFFFFF"/>
                </a:solidFill>
                <a:latin typeface="Arial"/>
                <a:cs typeface="Arial"/>
              </a:rPr>
              <a:t> </a:t>
            </a:r>
            <a:r>
              <a:rPr sz="1200" dirty="0">
                <a:solidFill>
                  <a:srgbClr val="FFFFFF"/>
                </a:solidFill>
                <a:latin typeface="Arial"/>
                <a:cs typeface="Arial"/>
              </a:rPr>
              <a:t>(76%)</a:t>
            </a:r>
            <a:r>
              <a:rPr sz="1200" spc="-35" dirty="0">
                <a:solidFill>
                  <a:srgbClr val="FFFFFF"/>
                </a:solidFill>
                <a:latin typeface="Arial"/>
                <a:cs typeface="Arial"/>
              </a:rPr>
              <a:t> </a:t>
            </a:r>
            <a:r>
              <a:rPr sz="1200" dirty="0">
                <a:solidFill>
                  <a:srgbClr val="FFFFFF"/>
                </a:solidFill>
                <a:latin typeface="Arial"/>
                <a:cs typeface="Arial"/>
              </a:rPr>
              <a:t>since</a:t>
            </a:r>
            <a:r>
              <a:rPr sz="1200" spc="-10"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dirty="0">
                <a:solidFill>
                  <a:srgbClr val="FFFFFF"/>
                </a:solidFill>
                <a:latin typeface="Arial"/>
                <a:cs typeface="Arial"/>
              </a:rPr>
              <a:t>Satisfaction</a:t>
            </a:r>
            <a:r>
              <a:rPr sz="1200" spc="-5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spc="-10" dirty="0">
                <a:solidFill>
                  <a:srgbClr val="FFFFFF"/>
                </a:solidFill>
                <a:latin typeface="Arial"/>
                <a:cs typeface="Arial"/>
              </a:rPr>
              <a:t>Greater </a:t>
            </a:r>
            <a:r>
              <a:rPr sz="1200" dirty="0">
                <a:solidFill>
                  <a:srgbClr val="FFFFFF"/>
                </a:solidFill>
                <a:latin typeface="Arial"/>
                <a:cs typeface="Arial"/>
              </a:rPr>
              <a:t>Manchester</a:t>
            </a:r>
            <a:r>
              <a:rPr sz="1200" spc="-4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now</a:t>
            </a:r>
            <a:r>
              <a:rPr sz="1200" spc="-40" dirty="0">
                <a:solidFill>
                  <a:srgbClr val="FFFFFF"/>
                </a:solidFill>
                <a:latin typeface="Arial"/>
                <a:cs typeface="Arial"/>
              </a:rPr>
              <a:t> </a:t>
            </a:r>
            <a:r>
              <a:rPr sz="1200" dirty="0">
                <a:solidFill>
                  <a:srgbClr val="FFFFFF"/>
                </a:solidFill>
                <a:latin typeface="Arial"/>
                <a:cs typeface="Arial"/>
              </a:rPr>
              <a:t>higher</a:t>
            </a:r>
            <a:r>
              <a:rPr sz="1200" spc="-25" dirty="0">
                <a:solidFill>
                  <a:srgbClr val="FFFFFF"/>
                </a:solidFill>
                <a:latin typeface="Arial"/>
                <a:cs typeface="Arial"/>
              </a:rPr>
              <a:t> </a:t>
            </a:r>
            <a:r>
              <a:rPr sz="1200" dirty="0">
                <a:solidFill>
                  <a:srgbClr val="FFFFFF"/>
                </a:solidFill>
                <a:latin typeface="Arial"/>
                <a:cs typeface="Arial"/>
              </a:rPr>
              <a:t>than</a:t>
            </a:r>
            <a:r>
              <a:rPr sz="1200" spc="-4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England</a:t>
            </a:r>
            <a:r>
              <a:rPr sz="1200" spc="-45" dirty="0">
                <a:solidFill>
                  <a:srgbClr val="FFFFFF"/>
                </a:solidFill>
                <a:latin typeface="Arial"/>
                <a:cs typeface="Arial"/>
              </a:rPr>
              <a:t> </a:t>
            </a:r>
            <a:r>
              <a:rPr sz="1200" dirty="0">
                <a:solidFill>
                  <a:srgbClr val="FFFFFF"/>
                </a:solidFill>
                <a:latin typeface="Arial"/>
                <a:cs typeface="Arial"/>
              </a:rPr>
              <a:t>benchmark</a:t>
            </a:r>
            <a:r>
              <a:rPr sz="1200" spc="-3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74%</a:t>
            </a:r>
            <a:r>
              <a:rPr sz="1200" spc="-40" dirty="0">
                <a:solidFill>
                  <a:srgbClr val="FFFFFF"/>
                </a:solidFill>
                <a:latin typeface="Arial"/>
                <a:cs typeface="Arial"/>
              </a:rPr>
              <a:t> </a:t>
            </a:r>
            <a:r>
              <a:rPr sz="1200" dirty="0">
                <a:solidFill>
                  <a:srgbClr val="FFFFFF"/>
                </a:solidFill>
                <a:latin typeface="Arial"/>
                <a:cs typeface="Arial"/>
              </a:rPr>
              <a:t>(noting</a:t>
            </a:r>
            <a:r>
              <a:rPr sz="1200" spc="-40" dirty="0">
                <a:solidFill>
                  <a:srgbClr val="FFFFFF"/>
                </a:solidFill>
                <a:latin typeface="Arial"/>
                <a:cs typeface="Arial"/>
              </a:rPr>
              <a:t> </a:t>
            </a: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this</a:t>
            </a:r>
            <a:r>
              <a:rPr sz="1200" spc="-10" dirty="0">
                <a:solidFill>
                  <a:srgbClr val="FFFFFF"/>
                </a:solidFill>
                <a:latin typeface="Arial"/>
                <a:cs typeface="Arial"/>
              </a:rPr>
              <a:t> </a:t>
            </a:r>
            <a:r>
              <a:rPr sz="1200" dirty="0">
                <a:solidFill>
                  <a:srgbClr val="FFFFFF"/>
                </a:solidFill>
                <a:latin typeface="Arial"/>
                <a:cs typeface="Arial"/>
              </a:rPr>
              <a:t>most</a:t>
            </a:r>
            <a:r>
              <a:rPr sz="1200" spc="-35" dirty="0">
                <a:solidFill>
                  <a:srgbClr val="FFFFFF"/>
                </a:solidFill>
                <a:latin typeface="Arial"/>
                <a:cs typeface="Arial"/>
              </a:rPr>
              <a:t> </a:t>
            </a:r>
            <a:r>
              <a:rPr sz="1200" dirty="0">
                <a:solidFill>
                  <a:srgbClr val="FFFFFF"/>
                </a:solidFill>
                <a:latin typeface="Arial"/>
                <a:cs typeface="Arial"/>
              </a:rPr>
              <a:t>recent</a:t>
            </a:r>
            <a:r>
              <a:rPr sz="1200" spc="-20" dirty="0">
                <a:solidFill>
                  <a:srgbClr val="FFFFFF"/>
                </a:solidFill>
                <a:latin typeface="Arial"/>
                <a:cs typeface="Arial"/>
              </a:rPr>
              <a:t> </a:t>
            </a:r>
            <a:r>
              <a:rPr sz="1200" dirty="0">
                <a:solidFill>
                  <a:srgbClr val="FFFFFF"/>
                </a:solidFill>
                <a:latin typeface="Arial"/>
                <a:cs typeface="Arial"/>
              </a:rPr>
              <a:t>national</a:t>
            </a:r>
            <a:r>
              <a:rPr sz="1200" spc="-50" dirty="0">
                <a:solidFill>
                  <a:srgbClr val="FFFFFF"/>
                </a:solidFill>
                <a:latin typeface="Arial"/>
                <a:cs typeface="Arial"/>
              </a:rPr>
              <a:t> </a:t>
            </a:r>
            <a:r>
              <a:rPr sz="1200" dirty="0">
                <a:solidFill>
                  <a:srgbClr val="FFFFFF"/>
                </a:solidFill>
                <a:latin typeface="Arial"/>
                <a:cs typeface="Arial"/>
              </a:rPr>
              <a:t>benchmark</a:t>
            </a:r>
            <a:r>
              <a:rPr sz="1200" spc="-5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2pp</a:t>
            </a:r>
            <a:r>
              <a:rPr sz="1200" spc="-35" dirty="0">
                <a:solidFill>
                  <a:srgbClr val="FFFFFF"/>
                </a:solidFill>
                <a:latin typeface="Arial"/>
                <a:cs typeface="Arial"/>
              </a:rPr>
              <a:t> </a:t>
            </a:r>
            <a:r>
              <a:rPr sz="1200" dirty="0">
                <a:solidFill>
                  <a:srgbClr val="FFFFFF"/>
                </a:solidFill>
                <a:latin typeface="Arial"/>
                <a:cs typeface="Arial"/>
              </a:rPr>
              <a:t>lower</a:t>
            </a:r>
            <a:r>
              <a:rPr sz="1200" spc="-10" dirty="0">
                <a:solidFill>
                  <a:srgbClr val="FFFFFF"/>
                </a:solidFill>
                <a:latin typeface="Arial"/>
                <a:cs typeface="Arial"/>
              </a:rPr>
              <a:t> </a:t>
            </a:r>
            <a:r>
              <a:rPr sz="1200" dirty="0">
                <a:solidFill>
                  <a:srgbClr val="FFFFFF"/>
                </a:solidFill>
                <a:latin typeface="Arial"/>
                <a:cs typeface="Arial"/>
              </a:rPr>
              <a:t>than</a:t>
            </a:r>
            <a:r>
              <a:rPr sz="1200" spc="35" dirty="0">
                <a:solidFill>
                  <a:srgbClr val="FFFFFF"/>
                </a:solidFill>
                <a:latin typeface="Arial"/>
                <a:cs typeface="Arial"/>
              </a:rPr>
              <a:t> </a:t>
            </a:r>
            <a:r>
              <a:rPr sz="1200" dirty="0">
                <a:solidFill>
                  <a:srgbClr val="FFFFFF"/>
                </a:solidFill>
                <a:latin typeface="Arial"/>
                <a:cs typeface="Arial"/>
              </a:rPr>
              <a:t>the</a:t>
            </a:r>
            <a:r>
              <a:rPr sz="1200" spc="-35" dirty="0">
                <a:solidFill>
                  <a:srgbClr val="FFFFFF"/>
                </a:solidFill>
                <a:latin typeface="Arial"/>
                <a:cs typeface="Arial"/>
              </a:rPr>
              <a:t> </a:t>
            </a:r>
            <a:r>
              <a:rPr sz="1200" dirty="0">
                <a:solidFill>
                  <a:srgbClr val="FFFFFF"/>
                </a:solidFill>
                <a:latin typeface="Arial"/>
                <a:cs typeface="Arial"/>
              </a:rPr>
              <a:t>prior</a:t>
            </a:r>
            <a:r>
              <a:rPr sz="1200" spc="-25" dirty="0">
                <a:solidFill>
                  <a:srgbClr val="FFFFFF"/>
                </a:solidFill>
                <a:latin typeface="Arial"/>
                <a:cs typeface="Arial"/>
              </a:rPr>
              <a:t> </a:t>
            </a:r>
            <a:r>
              <a:rPr sz="1200" dirty="0">
                <a:solidFill>
                  <a:srgbClr val="FFFFFF"/>
                </a:solidFill>
                <a:latin typeface="Arial"/>
                <a:cs typeface="Arial"/>
              </a:rPr>
              <a:t>figure</a:t>
            </a:r>
            <a:r>
              <a:rPr sz="1200" spc="-25" dirty="0">
                <a:solidFill>
                  <a:srgbClr val="FFFFFF"/>
                </a:solidFill>
                <a:latin typeface="Arial"/>
                <a:cs typeface="Arial"/>
              </a:rPr>
              <a:t> </a:t>
            </a:r>
            <a:r>
              <a:rPr sz="1200" dirty="0">
                <a:solidFill>
                  <a:srgbClr val="FFFFFF"/>
                </a:solidFill>
                <a:latin typeface="Arial"/>
                <a:cs typeface="Arial"/>
              </a:rPr>
              <a:t>reported</a:t>
            </a:r>
            <a:r>
              <a:rPr sz="1200" spc="-20" dirty="0">
                <a:solidFill>
                  <a:srgbClr val="FFFFFF"/>
                </a:solidFill>
                <a:latin typeface="Arial"/>
                <a:cs typeface="Arial"/>
              </a:rPr>
              <a:t> </a:t>
            </a:r>
            <a:r>
              <a:rPr sz="1200" dirty="0">
                <a:solidFill>
                  <a:srgbClr val="FFFFFF"/>
                </a:solidFill>
                <a:latin typeface="Arial"/>
                <a:cs typeface="Arial"/>
              </a:rPr>
              <a:t>by</a:t>
            </a:r>
            <a:r>
              <a:rPr sz="1200" spc="-45" dirty="0">
                <a:solidFill>
                  <a:srgbClr val="FFFFFF"/>
                </a:solidFill>
                <a:latin typeface="Arial"/>
                <a:cs typeface="Arial"/>
              </a:rPr>
              <a:t> </a:t>
            </a:r>
            <a:r>
              <a:rPr sz="1200" spc="-10" dirty="0">
                <a:solidFill>
                  <a:srgbClr val="FFFFFF"/>
                </a:solidFill>
                <a:latin typeface="Arial"/>
                <a:cs typeface="Arial"/>
              </a:rPr>
              <a:t>DCMS).</a:t>
            </a:r>
            <a:endParaRPr sz="1200">
              <a:latin typeface="Arial"/>
              <a:cs typeface="Arial"/>
            </a:endParaRPr>
          </a:p>
          <a:p>
            <a:pPr marL="299085" marR="346075" indent="-287020">
              <a:lnSpc>
                <a:spcPct val="100000"/>
              </a:lnSpc>
              <a:spcBef>
                <a:spcPts val="600"/>
              </a:spcBef>
              <a:buChar char="•"/>
              <a:tabLst>
                <a:tab pos="299085" algn="l"/>
              </a:tabLst>
            </a:pP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who</a:t>
            </a:r>
            <a:r>
              <a:rPr sz="1200" spc="-20" dirty="0">
                <a:solidFill>
                  <a:srgbClr val="FFFFFF"/>
                </a:solidFill>
                <a:latin typeface="Arial"/>
                <a:cs typeface="Arial"/>
              </a:rPr>
              <a:t> </a:t>
            </a:r>
            <a:r>
              <a:rPr sz="1200" dirty="0">
                <a:solidFill>
                  <a:srgbClr val="FFFFFF"/>
                </a:solidFill>
                <a:latin typeface="Arial"/>
                <a:cs typeface="Arial"/>
              </a:rPr>
              <a:t>recommend</a:t>
            </a:r>
            <a:r>
              <a:rPr sz="1200" spc="-5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local</a:t>
            </a:r>
            <a:r>
              <a:rPr sz="1200" spc="-35" dirty="0">
                <a:solidFill>
                  <a:srgbClr val="FFFFFF"/>
                </a:solidFill>
                <a:latin typeface="Arial"/>
                <a:cs typeface="Arial"/>
              </a:rPr>
              <a:t> </a:t>
            </a:r>
            <a:r>
              <a:rPr sz="1200" dirty="0">
                <a:solidFill>
                  <a:srgbClr val="FFFFFF"/>
                </a:solidFill>
                <a:latin typeface="Arial"/>
                <a:cs typeface="Arial"/>
              </a:rPr>
              <a:t>area</a:t>
            </a:r>
            <a:r>
              <a:rPr sz="1200" spc="-30" dirty="0">
                <a:solidFill>
                  <a:srgbClr val="FFFFFF"/>
                </a:solidFill>
                <a:latin typeface="Arial"/>
                <a:cs typeface="Arial"/>
              </a:rPr>
              <a:t> </a:t>
            </a:r>
            <a:r>
              <a:rPr sz="1200" dirty="0">
                <a:solidFill>
                  <a:srgbClr val="FFFFFF"/>
                </a:solidFill>
                <a:latin typeface="Arial"/>
                <a:cs typeface="Arial"/>
              </a:rPr>
              <a:t>as</a:t>
            </a:r>
            <a:r>
              <a:rPr sz="1200" spc="-1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dirty="0">
                <a:solidFill>
                  <a:srgbClr val="FFFFFF"/>
                </a:solidFill>
                <a:latin typeface="Arial"/>
                <a:cs typeface="Arial"/>
              </a:rPr>
              <a:t>place</a:t>
            </a:r>
            <a:r>
              <a:rPr sz="1200" spc="-3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live</a:t>
            </a:r>
            <a:r>
              <a:rPr sz="1200" spc="-10" dirty="0">
                <a:solidFill>
                  <a:srgbClr val="FFFFFF"/>
                </a:solidFill>
                <a:latin typeface="Arial"/>
                <a:cs typeface="Arial"/>
              </a:rPr>
              <a:t> </a:t>
            </a:r>
            <a:r>
              <a:rPr sz="1200" dirty="0">
                <a:solidFill>
                  <a:srgbClr val="FFFFFF"/>
                </a:solidFill>
                <a:latin typeface="Arial"/>
                <a:cs typeface="Arial"/>
              </a:rPr>
              <a:t>has</a:t>
            </a:r>
            <a:r>
              <a:rPr sz="1200" spc="-20" dirty="0">
                <a:solidFill>
                  <a:srgbClr val="FFFFFF"/>
                </a:solidFill>
                <a:latin typeface="Arial"/>
                <a:cs typeface="Arial"/>
              </a:rPr>
              <a:t> </a:t>
            </a:r>
            <a:r>
              <a:rPr sz="1200" dirty="0">
                <a:solidFill>
                  <a:srgbClr val="FFFFFF"/>
                </a:solidFill>
                <a:latin typeface="Arial"/>
                <a:cs typeface="Arial"/>
              </a:rPr>
              <a:t>also</a:t>
            </a:r>
            <a:r>
              <a:rPr sz="1200" spc="-30" dirty="0">
                <a:solidFill>
                  <a:srgbClr val="FFFFFF"/>
                </a:solidFill>
                <a:latin typeface="Arial"/>
                <a:cs typeface="Arial"/>
              </a:rPr>
              <a:t> </a:t>
            </a:r>
            <a:r>
              <a:rPr sz="1200" dirty="0">
                <a:solidFill>
                  <a:srgbClr val="FFFFFF"/>
                </a:solidFill>
                <a:latin typeface="Arial"/>
                <a:cs typeface="Arial"/>
              </a:rPr>
              <a:t>remained</a:t>
            </a:r>
            <a:r>
              <a:rPr sz="1200" spc="-5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line</a:t>
            </a:r>
            <a:r>
              <a:rPr sz="1200" spc="-3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previous</a:t>
            </a:r>
            <a:r>
              <a:rPr sz="1200" spc="-35" dirty="0">
                <a:solidFill>
                  <a:srgbClr val="FFFFFF"/>
                </a:solidFill>
                <a:latin typeface="Arial"/>
                <a:cs typeface="Arial"/>
              </a:rPr>
              <a:t> </a:t>
            </a:r>
            <a:r>
              <a:rPr sz="1200" dirty="0">
                <a:solidFill>
                  <a:srgbClr val="FFFFFF"/>
                </a:solidFill>
                <a:latin typeface="Arial"/>
                <a:cs typeface="Arial"/>
              </a:rPr>
              <a:t>surveys,</a:t>
            </a:r>
            <a:r>
              <a:rPr sz="1200" spc="5" dirty="0">
                <a:solidFill>
                  <a:srgbClr val="FFFFFF"/>
                </a:solidFill>
                <a:latin typeface="Arial"/>
                <a:cs typeface="Arial"/>
              </a:rPr>
              <a:t> </a:t>
            </a:r>
            <a:r>
              <a:rPr sz="1200" dirty="0">
                <a:solidFill>
                  <a:srgbClr val="FFFFFF"/>
                </a:solidFill>
                <a:latin typeface="Arial"/>
                <a:cs typeface="Arial"/>
              </a:rPr>
              <a:t>at</a:t>
            </a:r>
            <a:r>
              <a:rPr sz="1200" spc="-25" dirty="0">
                <a:solidFill>
                  <a:srgbClr val="FFFFFF"/>
                </a:solidFill>
                <a:latin typeface="Arial"/>
                <a:cs typeface="Arial"/>
              </a:rPr>
              <a:t> </a:t>
            </a:r>
            <a:r>
              <a:rPr sz="1200" dirty="0">
                <a:solidFill>
                  <a:srgbClr val="FFFFFF"/>
                </a:solidFill>
                <a:latin typeface="Arial"/>
                <a:cs typeface="Arial"/>
              </a:rPr>
              <a:t>4</a:t>
            </a:r>
            <a:r>
              <a:rPr sz="1200" spc="-1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5</a:t>
            </a:r>
            <a:r>
              <a:rPr sz="1200" spc="-20" dirty="0">
                <a:solidFill>
                  <a:srgbClr val="FFFFFF"/>
                </a:solidFill>
                <a:latin typeface="Arial"/>
                <a:cs typeface="Arial"/>
              </a:rPr>
              <a:t> </a:t>
            </a:r>
            <a:r>
              <a:rPr sz="1200" dirty="0">
                <a:solidFill>
                  <a:srgbClr val="FFFFFF"/>
                </a:solidFill>
                <a:latin typeface="Arial"/>
                <a:cs typeface="Arial"/>
              </a:rPr>
              <a:t>(80%)</a:t>
            </a:r>
            <a:r>
              <a:rPr sz="1200" spc="-25" dirty="0">
                <a:solidFill>
                  <a:srgbClr val="FFFFFF"/>
                </a:solidFill>
                <a:latin typeface="Arial"/>
                <a:cs typeface="Arial"/>
              </a:rPr>
              <a:t> </a:t>
            </a:r>
            <a:r>
              <a:rPr sz="1200" dirty="0">
                <a:solidFill>
                  <a:srgbClr val="FFFFFF"/>
                </a:solidFill>
                <a:latin typeface="Arial"/>
                <a:cs typeface="Arial"/>
              </a:rPr>
              <a:t>compared</a:t>
            </a:r>
            <a:r>
              <a:rPr sz="1200" spc="-4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78%</a:t>
            </a:r>
            <a:r>
              <a:rPr sz="1200" spc="-35" dirty="0">
                <a:solidFill>
                  <a:srgbClr val="FFFFFF"/>
                </a:solidFill>
                <a:latin typeface="Arial"/>
                <a:cs typeface="Arial"/>
              </a:rPr>
              <a:t> </a:t>
            </a:r>
            <a:r>
              <a:rPr sz="1200" dirty="0">
                <a:solidFill>
                  <a:srgbClr val="FFFFFF"/>
                </a:solidFill>
                <a:latin typeface="Arial"/>
                <a:cs typeface="Arial"/>
              </a:rPr>
              <a:t>last</a:t>
            </a:r>
            <a:r>
              <a:rPr sz="1200" spc="-10" dirty="0">
                <a:solidFill>
                  <a:srgbClr val="FFFFFF"/>
                </a:solidFill>
                <a:latin typeface="Arial"/>
                <a:cs typeface="Arial"/>
              </a:rPr>
              <a:t> </a:t>
            </a:r>
            <a:r>
              <a:rPr sz="1200" dirty="0">
                <a:solidFill>
                  <a:srgbClr val="FFFFFF"/>
                </a:solidFill>
                <a:latin typeface="Arial"/>
                <a:cs typeface="Arial"/>
              </a:rPr>
              <a:t>wave.</a:t>
            </a:r>
            <a:r>
              <a:rPr sz="1200" spc="-30" dirty="0">
                <a:solidFill>
                  <a:srgbClr val="FFFFFF"/>
                </a:solidFill>
                <a:latin typeface="Arial"/>
                <a:cs typeface="Arial"/>
              </a:rPr>
              <a:t> </a:t>
            </a:r>
            <a:r>
              <a:rPr sz="1200" spc="-20" dirty="0">
                <a:solidFill>
                  <a:srgbClr val="FFFFFF"/>
                </a:solidFill>
                <a:latin typeface="Arial"/>
                <a:cs typeface="Arial"/>
              </a:rPr>
              <a:t>This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rises</a:t>
            </a:r>
            <a:r>
              <a:rPr sz="1200" spc="-10" dirty="0">
                <a:solidFill>
                  <a:srgbClr val="FFFFFF"/>
                </a:solidFill>
                <a:latin typeface="Arial"/>
                <a:cs typeface="Arial"/>
              </a:rPr>
              <a:t> </a:t>
            </a:r>
            <a:r>
              <a:rPr sz="1200" dirty="0">
                <a:solidFill>
                  <a:srgbClr val="FFFFFF"/>
                </a:solidFill>
                <a:latin typeface="Arial"/>
                <a:cs typeface="Arial"/>
              </a:rPr>
              <a:t>even</a:t>
            </a:r>
            <a:r>
              <a:rPr sz="1200" spc="-30" dirty="0">
                <a:solidFill>
                  <a:srgbClr val="FFFFFF"/>
                </a:solidFill>
                <a:latin typeface="Arial"/>
                <a:cs typeface="Arial"/>
              </a:rPr>
              <a:t> </a:t>
            </a:r>
            <a:r>
              <a:rPr sz="1200" dirty="0">
                <a:solidFill>
                  <a:srgbClr val="FFFFFF"/>
                </a:solidFill>
                <a:latin typeface="Arial"/>
                <a:cs typeface="Arial"/>
              </a:rPr>
              <a:t>higher</a:t>
            </a:r>
            <a:r>
              <a:rPr sz="1200" spc="-25" dirty="0">
                <a:solidFill>
                  <a:srgbClr val="FFFFFF"/>
                </a:solidFill>
                <a:latin typeface="Arial"/>
                <a:cs typeface="Arial"/>
              </a:rPr>
              <a:t> </a:t>
            </a:r>
            <a:r>
              <a:rPr sz="1200" dirty="0">
                <a:solidFill>
                  <a:srgbClr val="FFFFFF"/>
                </a:solidFill>
                <a:latin typeface="Arial"/>
                <a:cs typeface="Arial"/>
              </a:rPr>
              <a:t>among</a:t>
            </a:r>
            <a:r>
              <a:rPr sz="1200" spc="-55" dirty="0">
                <a:solidFill>
                  <a:srgbClr val="FFFFFF"/>
                </a:solidFill>
                <a:latin typeface="Arial"/>
                <a:cs typeface="Arial"/>
              </a:rPr>
              <a:t> </a:t>
            </a:r>
            <a:r>
              <a:rPr sz="1200" dirty="0">
                <a:solidFill>
                  <a:srgbClr val="FFFFFF"/>
                </a:solidFill>
                <a:latin typeface="Arial"/>
                <a:cs typeface="Arial"/>
              </a:rPr>
              <a:t>younger</a:t>
            </a:r>
            <a:r>
              <a:rPr sz="1200" spc="-35" dirty="0">
                <a:solidFill>
                  <a:srgbClr val="FFFFFF"/>
                </a:solidFill>
                <a:latin typeface="Arial"/>
                <a:cs typeface="Arial"/>
              </a:rPr>
              <a:t> </a:t>
            </a:r>
            <a:r>
              <a:rPr sz="1200" dirty="0">
                <a:solidFill>
                  <a:srgbClr val="FFFFFF"/>
                </a:solidFill>
                <a:latin typeface="Arial"/>
                <a:cs typeface="Arial"/>
              </a:rPr>
              <a:t>age</a:t>
            </a:r>
            <a:r>
              <a:rPr sz="1200" spc="-20" dirty="0">
                <a:solidFill>
                  <a:srgbClr val="FFFFFF"/>
                </a:solidFill>
                <a:latin typeface="Arial"/>
                <a:cs typeface="Arial"/>
              </a:rPr>
              <a:t> </a:t>
            </a:r>
            <a:r>
              <a:rPr sz="1200" dirty="0">
                <a:solidFill>
                  <a:srgbClr val="FFFFFF"/>
                </a:solidFill>
                <a:latin typeface="Arial"/>
                <a:cs typeface="Arial"/>
              </a:rPr>
              <a:t>groups,</a:t>
            </a:r>
            <a:r>
              <a:rPr sz="1200" spc="-20" dirty="0">
                <a:solidFill>
                  <a:srgbClr val="FFFFFF"/>
                </a:solidFill>
                <a:latin typeface="Arial"/>
                <a:cs typeface="Arial"/>
              </a:rPr>
              <a:t> </a:t>
            </a:r>
            <a:r>
              <a:rPr sz="1200" dirty="0">
                <a:solidFill>
                  <a:srgbClr val="FFFFFF"/>
                </a:solidFill>
                <a:latin typeface="Arial"/>
                <a:cs typeface="Arial"/>
              </a:rPr>
              <a:t>aged</a:t>
            </a:r>
            <a:r>
              <a:rPr sz="1200" spc="-40" dirty="0">
                <a:solidFill>
                  <a:srgbClr val="FFFFFF"/>
                </a:solidFill>
                <a:latin typeface="Arial"/>
                <a:cs typeface="Arial"/>
              </a:rPr>
              <a:t> </a:t>
            </a:r>
            <a:r>
              <a:rPr sz="1200" dirty="0">
                <a:solidFill>
                  <a:srgbClr val="FFFFFF"/>
                </a:solidFill>
                <a:latin typeface="Arial"/>
                <a:cs typeface="Arial"/>
              </a:rPr>
              <a:t>16-24</a:t>
            </a:r>
            <a:r>
              <a:rPr sz="1200" spc="-30" dirty="0">
                <a:solidFill>
                  <a:srgbClr val="FFFFFF"/>
                </a:solidFill>
                <a:latin typeface="Arial"/>
                <a:cs typeface="Arial"/>
              </a:rPr>
              <a:t> </a:t>
            </a:r>
            <a:r>
              <a:rPr sz="1200" dirty="0">
                <a:solidFill>
                  <a:srgbClr val="FFFFFF"/>
                </a:solidFill>
                <a:latin typeface="Arial"/>
                <a:cs typeface="Arial"/>
              </a:rPr>
              <a:t>(27%)</a:t>
            </a:r>
            <a:r>
              <a:rPr sz="1200" spc="-20" dirty="0">
                <a:solidFill>
                  <a:srgbClr val="FFFFFF"/>
                </a:solidFill>
                <a:latin typeface="Arial"/>
                <a:cs typeface="Arial"/>
              </a:rPr>
              <a:t> </a:t>
            </a:r>
            <a:r>
              <a:rPr sz="1200" dirty="0">
                <a:solidFill>
                  <a:srgbClr val="FFFFFF"/>
                </a:solidFill>
                <a:latin typeface="Arial"/>
                <a:cs typeface="Arial"/>
              </a:rPr>
              <a:t>and</a:t>
            </a:r>
            <a:r>
              <a:rPr sz="1200" spc="-40"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disability</a:t>
            </a:r>
            <a:r>
              <a:rPr sz="1200" spc="-45" dirty="0">
                <a:solidFill>
                  <a:srgbClr val="FFFFFF"/>
                </a:solidFill>
                <a:latin typeface="Arial"/>
                <a:cs typeface="Arial"/>
              </a:rPr>
              <a:t> </a:t>
            </a:r>
            <a:r>
              <a:rPr sz="1200" spc="-10" dirty="0">
                <a:solidFill>
                  <a:srgbClr val="FFFFFF"/>
                </a:solidFill>
                <a:latin typeface="Arial"/>
                <a:cs typeface="Arial"/>
              </a:rPr>
              <a:t>(28%).</a:t>
            </a:r>
            <a:endParaRPr sz="1200">
              <a:latin typeface="Arial"/>
              <a:cs typeface="Arial"/>
            </a:endParaRPr>
          </a:p>
          <a:p>
            <a:pPr>
              <a:lnSpc>
                <a:spcPct val="100000"/>
              </a:lnSpc>
              <a:buClr>
                <a:srgbClr val="FFFFFF"/>
              </a:buClr>
              <a:buFont typeface="Arial"/>
              <a:buChar char="•"/>
            </a:pPr>
            <a:endParaRPr sz="1200">
              <a:latin typeface="Arial"/>
              <a:cs typeface="Arial"/>
            </a:endParaRPr>
          </a:p>
          <a:p>
            <a:pPr>
              <a:lnSpc>
                <a:spcPct val="100000"/>
              </a:lnSpc>
              <a:spcBef>
                <a:spcPts val="110"/>
              </a:spcBef>
              <a:buClr>
                <a:srgbClr val="FFFFFF"/>
              </a:buClr>
              <a:buFont typeface="Arial"/>
              <a:buChar char="•"/>
            </a:pPr>
            <a:endParaRPr sz="1200">
              <a:latin typeface="Arial"/>
              <a:cs typeface="Arial"/>
            </a:endParaRPr>
          </a:p>
          <a:p>
            <a:pPr marL="12700">
              <a:lnSpc>
                <a:spcPct val="100000"/>
              </a:lnSpc>
            </a:pPr>
            <a:r>
              <a:rPr sz="1400" b="1" spc="-20" dirty="0">
                <a:solidFill>
                  <a:srgbClr val="FFFFFF"/>
                </a:solidFill>
                <a:latin typeface="Arial"/>
                <a:cs typeface="Arial"/>
              </a:rPr>
              <a:t>SATISFACTION</a:t>
            </a:r>
            <a:r>
              <a:rPr sz="1400" b="1" spc="-5" dirty="0">
                <a:solidFill>
                  <a:srgbClr val="FFFFFF"/>
                </a:solidFill>
                <a:latin typeface="Arial"/>
                <a:cs typeface="Arial"/>
              </a:rPr>
              <a:t> </a:t>
            </a:r>
            <a:r>
              <a:rPr sz="1400" b="1" dirty="0">
                <a:solidFill>
                  <a:srgbClr val="FFFFFF"/>
                </a:solidFill>
                <a:latin typeface="Arial"/>
                <a:cs typeface="Arial"/>
              </a:rPr>
              <a:t>WITH</a:t>
            </a:r>
            <a:r>
              <a:rPr sz="1400" b="1" spc="-55" dirty="0">
                <a:solidFill>
                  <a:srgbClr val="FFFFFF"/>
                </a:solidFill>
                <a:latin typeface="Arial"/>
                <a:cs typeface="Arial"/>
              </a:rPr>
              <a:t> </a:t>
            </a:r>
            <a:r>
              <a:rPr sz="1400" b="1" dirty="0">
                <a:solidFill>
                  <a:srgbClr val="FFFFFF"/>
                </a:solidFill>
                <a:latin typeface="Arial"/>
                <a:cs typeface="Arial"/>
              </a:rPr>
              <a:t>TRANSPORT</a:t>
            </a:r>
            <a:r>
              <a:rPr sz="1400" b="1" spc="-15" dirty="0">
                <a:solidFill>
                  <a:srgbClr val="FFFFFF"/>
                </a:solidFill>
                <a:latin typeface="Arial"/>
                <a:cs typeface="Arial"/>
              </a:rPr>
              <a:t> </a:t>
            </a:r>
            <a:r>
              <a:rPr sz="1400" b="1" dirty="0">
                <a:solidFill>
                  <a:srgbClr val="FFFFFF"/>
                </a:solidFill>
                <a:latin typeface="Arial"/>
                <a:cs typeface="Arial"/>
              </a:rPr>
              <a:t>&amp;</a:t>
            </a:r>
            <a:r>
              <a:rPr sz="1400" b="1" spc="-45" dirty="0">
                <a:solidFill>
                  <a:srgbClr val="FFFFFF"/>
                </a:solidFill>
                <a:latin typeface="Arial"/>
                <a:cs typeface="Arial"/>
              </a:rPr>
              <a:t> </a:t>
            </a:r>
            <a:r>
              <a:rPr sz="1400" b="1" spc="-20" dirty="0">
                <a:solidFill>
                  <a:srgbClr val="FFFFFF"/>
                </a:solidFill>
                <a:latin typeface="Arial"/>
                <a:cs typeface="Arial"/>
              </a:rPr>
              <a:t>TRAVEL</a:t>
            </a:r>
            <a:r>
              <a:rPr sz="1400" b="1" spc="-35" dirty="0">
                <a:solidFill>
                  <a:srgbClr val="FFFFFF"/>
                </a:solidFill>
                <a:latin typeface="Arial"/>
                <a:cs typeface="Arial"/>
              </a:rPr>
              <a:t> </a:t>
            </a:r>
            <a:r>
              <a:rPr sz="1400" b="1" spc="-10" dirty="0">
                <a:solidFill>
                  <a:srgbClr val="FFFFFF"/>
                </a:solidFill>
                <a:latin typeface="Arial"/>
                <a:cs typeface="Arial"/>
              </a:rPr>
              <a:t>OPTIONS</a:t>
            </a:r>
            <a:endParaRPr sz="1400">
              <a:latin typeface="Arial"/>
              <a:cs typeface="Arial"/>
            </a:endParaRPr>
          </a:p>
          <a:p>
            <a:pPr marL="184785" marR="5080" indent="-172720">
              <a:lnSpc>
                <a:spcPct val="100000"/>
              </a:lnSpc>
              <a:spcBef>
                <a:spcPts val="610"/>
              </a:spcBef>
              <a:buChar char="•"/>
              <a:tabLst>
                <a:tab pos="184785" algn="l"/>
              </a:tabLst>
            </a:pP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continue</a:t>
            </a:r>
            <a:r>
              <a:rPr sz="1200" spc="-4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be</a:t>
            </a:r>
            <a:r>
              <a:rPr sz="1200" spc="-2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most</a:t>
            </a:r>
            <a:r>
              <a:rPr sz="1200" spc="-25" dirty="0">
                <a:solidFill>
                  <a:srgbClr val="FFFFFF"/>
                </a:solidFill>
                <a:latin typeface="Arial"/>
                <a:cs typeface="Arial"/>
              </a:rPr>
              <a:t> </a:t>
            </a:r>
            <a:r>
              <a:rPr sz="1200" dirty="0">
                <a:solidFill>
                  <a:srgbClr val="FFFFFF"/>
                </a:solidFill>
                <a:latin typeface="Arial"/>
                <a:cs typeface="Arial"/>
              </a:rPr>
              <a:t>satisfied</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general</a:t>
            </a:r>
            <a:r>
              <a:rPr sz="1200" spc="-45" dirty="0">
                <a:solidFill>
                  <a:srgbClr val="FFFFFF"/>
                </a:solidFill>
                <a:latin typeface="Arial"/>
                <a:cs typeface="Arial"/>
              </a:rPr>
              <a:t> </a:t>
            </a:r>
            <a:r>
              <a:rPr sz="1200" dirty="0">
                <a:solidFill>
                  <a:srgbClr val="FFFFFF"/>
                </a:solidFill>
                <a:latin typeface="Arial"/>
                <a:cs typeface="Arial"/>
              </a:rPr>
              <a:t>availability</a:t>
            </a:r>
            <a:r>
              <a:rPr sz="1200" spc="-35"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public</a:t>
            </a:r>
            <a:r>
              <a:rPr sz="1200" spc="-35" dirty="0">
                <a:solidFill>
                  <a:srgbClr val="FFFFFF"/>
                </a:solidFill>
                <a:latin typeface="Arial"/>
                <a:cs typeface="Arial"/>
              </a:rPr>
              <a:t> </a:t>
            </a:r>
            <a:r>
              <a:rPr sz="1200" dirty="0">
                <a:solidFill>
                  <a:srgbClr val="FFFFFF"/>
                </a:solidFill>
                <a:latin typeface="Arial"/>
                <a:cs typeface="Arial"/>
              </a:rPr>
              <a:t>transport</a:t>
            </a:r>
            <a:r>
              <a:rPr sz="1200" spc="-3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local</a:t>
            </a:r>
            <a:r>
              <a:rPr sz="1200" spc="-35" dirty="0">
                <a:solidFill>
                  <a:srgbClr val="FFFFFF"/>
                </a:solidFill>
                <a:latin typeface="Arial"/>
                <a:cs typeface="Arial"/>
              </a:rPr>
              <a:t> </a:t>
            </a:r>
            <a:r>
              <a:rPr sz="1200" dirty="0">
                <a:solidFill>
                  <a:srgbClr val="FFFFFF"/>
                </a:solidFill>
                <a:latin typeface="Arial"/>
                <a:cs typeface="Arial"/>
              </a:rPr>
              <a:t>area,</a:t>
            </a:r>
            <a:r>
              <a:rPr sz="1200" spc="-30"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this</a:t>
            </a:r>
            <a:r>
              <a:rPr sz="1200" spc="-10" dirty="0">
                <a:solidFill>
                  <a:srgbClr val="FFFFFF"/>
                </a:solidFill>
                <a:latin typeface="Arial"/>
                <a:cs typeface="Arial"/>
              </a:rPr>
              <a:t> </a:t>
            </a:r>
            <a:r>
              <a:rPr sz="1200" dirty="0">
                <a:solidFill>
                  <a:srgbClr val="FFFFFF"/>
                </a:solidFill>
                <a:latin typeface="Arial"/>
                <a:cs typeface="Arial"/>
              </a:rPr>
              <a:t>at</a:t>
            </a:r>
            <a:r>
              <a:rPr sz="1200" spc="-20" dirty="0">
                <a:solidFill>
                  <a:srgbClr val="FFFFFF"/>
                </a:solidFill>
                <a:latin typeface="Arial"/>
                <a:cs typeface="Arial"/>
              </a:rPr>
              <a:t> </a:t>
            </a:r>
            <a:r>
              <a:rPr sz="1200" spc="-10" dirty="0">
                <a:solidFill>
                  <a:srgbClr val="FFFFFF"/>
                </a:solidFill>
                <a:latin typeface="Arial"/>
                <a:cs typeface="Arial"/>
              </a:rPr>
              <a:t>two-</a:t>
            </a:r>
            <a:r>
              <a:rPr sz="1200" dirty="0">
                <a:solidFill>
                  <a:srgbClr val="FFFFFF"/>
                </a:solidFill>
                <a:latin typeface="Arial"/>
                <a:cs typeface="Arial"/>
              </a:rPr>
              <a:t>thirds</a:t>
            </a:r>
            <a:r>
              <a:rPr sz="1200" spc="-15" dirty="0">
                <a:solidFill>
                  <a:srgbClr val="FFFFFF"/>
                </a:solidFill>
                <a:latin typeface="Arial"/>
                <a:cs typeface="Arial"/>
              </a:rPr>
              <a:t> </a:t>
            </a:r>
            <a:r>
              <a:rPr sz="1200" dirty="0">
                <a:solidFill>
                  <a:srgbClr val="FFFFFF"/>
                </a:solidFill>
                <a:latin typeface="Arial"/>
                <a:cs typeface="Arial"/>
              </a:rPr>
              <a:t>(67%)</a:t>
            </a:r>
            <a:r>
              <a:rPr sz="1200" spc="-3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spc="-10" dirty="0">
                <a:solidFill>
                  <a:srgbClr val="FFFFFF"/>
                </a:solidFill>
                <a:latin typeface="Arial"/>
                <a:cs typeface="Arial"/>
              </a:rPr>
              <a:t>Satisfaction </a:t>
            </a:r>
            <a:r>
              <a:rPr sz="1200" dirty="0">
                <a:solidFill>
                  <a:srgbClr val="FFFFFF"/>
                </a:solidFill>
                <a:latin typeface="Arial"/>
                <a:cs typeface="Arial"/>
              </a:rPr>
              <a:t>is</a:t>
            </a:r>
            <a:r>
              <a:rPr sz="1200" spc="-15" dirty="0">
                <a:solidFill>
                  <a:srgbClr val="FFFFFF"/>
                </a:solidFill>
                <a:latin typeface="Arial"/>
                <a:cs typeface="Arial"/>
              </a:rPr>
              <a:t> </a:t>
            </a:r>
            <a:r>
              <a:rPr sz="1200" dirty="0">
                <a:solidFill>
                  <a:srgbClr val="FFFFFF"/>
                </a:solidFill>
                <a:latin typeface="Arial"/>
                <a:cs typeface="Arial"/>
              </a:rPr>
              <a:t>then</a:t>
            </a:r>
            <a:r>
              <a:rPr sz="1200" spc="-30" dirty="0">
                <a:solidFill>
                  <a:srgbClr val="FFFFFF"/>
                </a:solidFill>
                <a:latin typeface="Arial"/>
                <a:cs typeface="Arial"/>
              </a:rPr>
              <a:t> </a:t>
            </a:r>
            <a:r>
              <a:rPr sz="1200" dirty="0">
                <a:solidFill>
                  <a:srgbClr val="FFFFFF"/>
                </a:solidFill>
                <a:latin typeface="Arial"/>
                <a:cs typeface="Arial"/>
              </a:rPr>
              <a:t>next</a:t>
            </a:r>
            <a:r>
              <a:rPr sz="1200" spc="-15" dirty="0">
                <a:solidFill>
                  <a:srgbClr val="FFFFFF"/>
                </a:solidFill>
                <a:latin typeface="Arial"/>
                <a:cs typeface="Arial"/>
              </a:rPr>
              <a:t> </a:t>
            </a:r>
            <a:r>
              <a:rPr sz="1200" dirty="0">
                <a:solidFill>
                  <a:srgbClr val="FFFFFF"/>
                </a:solidFill>
                <a:latin typeface="Arial"/>
                <a:cs typeface="Arial"/>
              </a:rPr>
              <a:t>highest</a:t>
            </a:r>
            <a:r>
              <a:rPr sz="1200" spc="-45" dirty="0">
                <a:solidFill>
                  <a:srgbClr val="FFFFFF"/>
                </a:solidFill>
                <a:latin typeface="Arial"/>
                <a:cs typeface="Arial"/>
              </a:rPr>
              <a:t> </a:t>
            </a:r>
            <a:r>
              <a:rPr sz="1200" dirty="0">
                <a:solidFill>
                  <a:srgbClr val="FFFFFF"/>
                </a:solidFill>
                <a:latin typeface="Arial"/>
                <a:cs typeface="Arial"/>
              </a:rPr>
              <a:t>for</a:t>
            </a:r>
            <a:r>
              <a:rPr sz="1200" spc="-25" dirty="0">
                <a:solidFill>
                  <a:srgbClr val="FFFFFF"/>
                </a:solidFill>
                <a:latin typeface="Arial"/>
                <a:cs typeface="Arial"/>
              </a:rPr>
              <a:t> </a:t>
            </a:r>
            <a:r>
              <a:rPr sz="1200" dirty="0">
                <a:solidFill>
                  <a:srgbClr val="FFFFFF"/>
                </a:solidFill>
                <a:latin typeface="Arial"/>
                <a:cs typeface="Arial"/>
              </a:rPr>
              <a:t>bus</a:t>
            </a:r>
            <a:r>
              <a:rPr sz="1200" spc="-20" dirty="0">
                <a:solidFill>
                  <a:srgbClr val="FFFFFF"/>
                </a:solidFill>
                <a:latin typeface="Arial"/>
                <a:cs typeface="Arial"/>
              </a:rPr>
              <a:t> </a:t>
            </a:r>
            <a:r>
              <a:rPr sz="1200" dirty="0">
                <a:solidFill>
                  <a:srgbClr val="FFFFFF"/>
                </a:solidFill>
                <a:latin typeface="Arial"/>
                <a:cs typeface="Arial"/>
              </a:rPr>
              <a:t>services,</a:t>
            </a:r>
            <a:r>
              <a:rPr sz="1200" spc="-1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3</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5</a:t>
            </a:r>
            <a:r>
              <a:rPr sz="1200" spc="-10" dirty="0">
                <a:solidFill>
                  <a:srgbClr val="FFFFFF"/>
                </a:solidFill>
                <a:latin typeface="Arial"/>
                <a:cs typeface="Arial"/>
              </a:rPr>
              <a:t> </a:t>
            </a:r>
            <a:r>
              <a:rPr sz="1200" dirty="0">
                <a:solidFill>
                  <a:srgbClr val="FFFFFF"/>
                </a:solidFill>
                <a:latin typeface="Arial"/>
                <a:cs typeface="Arial"/>
              </a:rPr>
              <a:t>(59%)</a:t>
            </a:r>
            <a:r>
              <a:rPr sz="1200" spc="-30" dirty="0">
                <a:solidFill>
                  <a:srgbClr val="FFFFFF"/>
                </a:solidFill>
                <a:latin typeface="Arial"/>
                <a:cs typeface="Arial"/>
              </a:rPr>
              <a:t> </a:t>
            </a:r>
            <a:r>
              <a:rPr sz="1200" dirty="0">
                <a:solidFill>
                  <a:srgbClr val="FFFFFF"/>
                </a:solidFill>
                <a:latin typeface="Arial"/>
                <a:cs typeface="Arial"/>
              </a:rPr>
              <a:t>respondents</a:t>
            </a:r>
            <a:r>
              <a:rPr sz="1200" spc="-30" dirty="0">
                <a:solidFill>
                  <a:srgbClr val="FFFFFF"/>
                </a:solidFill>
                <a:latin typeface="Arial"/>
                <a:cs typeface="Arial"/>
              </a:rPr>
              <a:t> </a:t>
            </a:r>
            <a:r>
              <a:rPr sz="1200" dirty="0">
                <a:solidFill>
                  <a:srgbClr val="FFFFFF"/>
                </a:solidFill>
                <a:latin typeface="Arial"/>
                <a:cs typeface="Arial"/>
              </a:rPr>
              <a:t>reporting</a:t>
            </a:r>
            <a:r>
              <a:rPr sz="1200" spc="-55" dirty="0">
                <a:solidFill>
                  <a:srgbClr val="FFFFFF"/>
                </a:solidFill>
                <a:latin typeface="Arial"/>
                <a:cs typeface="Arial"/>
              </a:rPr>
              <a:t> </a:t>
            </a:r>
            <a:r>
              <a:rPr sz="1200" dirty="0">
                <a:solidFill>
                  <a:srgbClr val="FFFFFF"/>
                </a:solidFill>
                <a:latin typeface="Arial"/>
                <a:cs typeface="Arial"/>
              </a:rPr>
              <a:t>satisfaction,</a:t>
            </a:r>
            <a:r>
              <a:rPr sz="1200" spc="-30" dirty="0">
                <a:solidFill>
                  <a:srgbClr val="FFFFFF"/>
                </a:solidFill>
                <a:latin typeface="Arial"/>
                <a:cs typeface="Arial"/>
              </a:rPr>
              <a:t> </a:t>
            </a:r>
            <a:r>
              <a:rPr sz="1200" dirty="0">
                <a:solidFill>
                  <a:srgbClr val="FFFFFF"/>
                </a:solidFill>
                <a:latin typeface="Arial"/>
                <a:cs typeface="Arial"/>
              </a:rPr>
              <a:t>followed</a:t>
            </a:r>
            <a:r>
              <a:rPr sz="1200" spc="-55" dirty="0">
                <a:solidFill>
                  <a:srgbClr val="FFFFFF"/>
                </a:solidFill>
                <a:latin typeface="Arial"/>
                <a:cs typeface="Arial"/>
              </a:rPr>
              <a:t> </a:t>
            </a:r>
            <a:r>
              <a:rPr sz="1200" dirty="0">
                <a:solidFill>
                  <a:srgbClr val="FFFFFF"/>
                </a:solidFill>
                <a:latin typeface="Arial"/>
                <a:cs typeface="Arial"/>
              </a:rPr>
              <a:t>by</a:t>
            </a:r>
            <a:r>
              <a:rPr sz="1200" spc="-15" dirty="0">
                <a:solidFill>
                  <a:srgbClr val="FFFFFF"/>
                </a:solidFill>
                <a:latin typeface="Arial"/>
                <a:cs typeface="Arial"/>
              </a:rPr>
              <a:t> </a:t>
            </a:r>
            <a:r>
              <a:rPr sz="1200" dirty="0">
                <a:solidFill>
                  <a:srgbClr val="FFFFFF"/>
                </a:solidFill>
                <a:latin typeface="Arial"/>
                <a:cs typeface="Arial"/>
              </a:rPr>
              <a:t>train</a:t>
            </a:r>
            <a:r>
              <a:rPr sz="1200" spc="-20" dirty="0">
                <a:solidFill>
                  <a:srgbClr val="FFFFFF"/>
                </a:solidFill>
                <a:latin typeface="Arial"/>
                <a:cs typeface="Arial"/>
              </a:rPr>
              <a:t> </a:t>
            </a:r>
            <a:r>
              <a:rPr sz="1200" dirty="0">
                <a:solidFill>
                  <a:srgbClr val="FFFFFF"/>
                </a:solidFill>
                <a:latin typeface="Arial"/>
                <a:cs typeface="Arial"/>
              </a:rPr>
              <a:t>and</a:t>
            </a:r>
            <a:r>
              <a:rPr sz="1200" spc="-40" dirty="0">
                <a:solidFill>
                  <a:srgbClr val="FFFFFF"/>
                </a:solidFill>
                <a:latin typeface="Arial"/>
                <a:cs typeface="Arial"/>
              </a:rPr>
              <a:t> </a:t>
            </a:r>
            <a:r>
              <a:rPr sz="1200" dirty="0">
                <a:solidFill>
                  <a:srgbClr val="FFFFFF"/>
                </a:solidFill>
                <a:latin typeface="Arial"/>
                <a:cs typeface="Arial"/>
              </a:rPr>
              <a:t>tram</a:t>
            </a:r>
            <a:r>
              <a:rPr sz="1200" spc="-20" dirty="0">
                <a:solidFill>
                  <a:srgbClr val="FFFFFF"/>
                </a:solidFill>
                <a:latin typeface="Arial"/>
                <a:cs typeface="Arial"/>
              </a:rPr>
              <a:t> </a:t>
            </a:r>
            <a:r>
              <a:rPr sz="1200" dirty="0">
                <a:solidFill>
                  <a:srgbClr val="FFFFFF"/>
                </a:solidFill>
                <a:latin typeface="Arial"/>
                <a:cs typeface="Arial"/>
              </a:rPr>
              <a:t>services</a:t>
            </a:r>
            <a:r>
              <a:rPr sz="1200" spc="-10" dirty="0">
                <a:solidFill>
                  <a:srgbClr val="FFFFFF"/>
                </a:solidFill>
                <a:latin typeface="Arial"/>
                <a:cs typeface="Arial"/>
              </a:rPr>
              <a:t> </a:t>
            </a:r>
            <a:r>
              <a:rPr sz="1200" dirty="0">
                <a:solidFill>
                  <a:srgbClr val="FFFFFF"/>
                </a:solidFill>
                <a:latin typeface="Arial"/>
                <a:cs typeface="Arial"/>
              </a:rPr>
              <a:t>at</a:t>
            </a:r>
            <a:r>
              <a:rPr sz="1200" spc="-15" dirty="0">
                <a:solidFill>
                  <a:srgbClr val="FFFFFF"/>
                </a:solidFill>
                <a:latin typeface="Arial"/>
                <a:cs typeface="Arial"/>
              </a:rPr>
              <a:t> </a:t>
            </a:r>
            <a:r>
              <a:rPr sz="1200" dirty="0">
                <a:solidFill>
                  <a:srgbClr val="FFFFFF"/>
                </a:solidFill>
                <a:latin typeface="Arial"/>
                <a:cs typeface="Arial"/>
              </a:rPr>
              <a:t>both</a:t>
            </a:r>
            <a:r>
              <a:rPr sz="1200" spc="-30" dirty="0">
                <a:solidFill>
                  <a:srgbClr val="FFFFFF"/>
                </a:solidFill>
                <a:latin typeface="Arial"/>
                <a:cs typeface="Arial"/>
              </a:rPr>
              <a:t> </a:t>
            </a:r>
            <a:r>
              <a:rPr sz="1200" dirty="0">
                <a:solidFill>
                  <a:srgbClr val="FFFFFF"/>
                </a:solidFill>
                <a:latin typeface="Arial"/>
                <a:cs typeface="Arial"/>
              </a:rPr>
              <a:t>just</a:t>
            </a:r>
            <a:r>
              <a:rPr sz="1200" spc="-20" dirty="0">
                <a:solidFill>
                  <a:srgbClr val="FFFFFF"/>
                </a:solidFill>
                <a:latin typeface="Arial"/>
                <a:cs typeface="Arial"/>
              </a:rPr>
              <a:t> </a:t>
            </a:r>
            <a:r>
              <a:rPr sz="1200" dirty="0">
                <a:solidFill>
                  <a:srgbClr val="FFFFFF"/>
                </a:solidFill>
                <a:latin typeface="Arial"/>
                <a:cs typeface="Arial"/>
              </a:rPr>
              <a:t>under</a:t>
            </a:r>
            <a:r>
              <a:rPr sz="1200" spc="-50" dirty="0">
                <a:solidFill>
                  <a:srgbClr val="FFFFFF"/>
                </a:solidFill>
                <a:latin typeface="Arial"/>
                <a:cs typeface="Arial"/>
              </a:rPr>
              <a:t> </a:t>
            </a:r>
            <a:r>
              <a:rPr sz="1200" dirty="0">
                <a:solidFill>
                  <a:srgbClr val="FFFFFF"/>
                </a:solidFill>
                <a:latin typeface="Arial"/>
                <a:cs typeface="Arial"/>
              </a:rPr>
              <a:t>one-half</a:t>
            </a:r>
            <a:r>
              <a:rPr sz="1200" spc="-35" dirty="0">
                <a:solidFill>
                  <a:srgbClr val="FFFFFF"/>
                </a:solidFill>
                <a:latin typeface="Arial"/>
                <a:cs typeface="Arial"/>
              </a:rPr>
              <a:t> </a:t>
            </a:r>
            <a:r>
              <a:rPr sz="1200" spc="-10" dirty="0">
                <a:solidFill>
                  <a:srgbClr val="FFFFFF"/>
                </a:solidFill>
                <a:latin typeface="Arial"/>
                <a:cs typeface="Arial"/>
              </a:rPr>
              <a:t>(46%).</a:t>
            </a:r>
            <a:endParaRPr sz="1200">
              <a:latin typeface="Arial"/>
              <a:cs typeface="Arial"/>
            </a:endParaRPr>
          </a:p>
          <a:p>
            <a:pPr marL="185420" indent="-172720">
              <a:lnSpc>
                <a:spcPct val="100000"/>
              </a:lnSpc>
              <a:spcBef>
                <a:spcPts val="600"/>
              </a:spcBef>
              <a:buChar char="•"/>
              <a:tabLst>
                <a:tab pos="185420" algn="l"/>
              </a:tabLst>
            </a:pPr>
            <a:r>
              <a:rPr sz="1200" dirty="0">
                <a:solidFill>
                  <a:srgbClr val="FFFFFF"/>
                </a:solidFill>
                <a:latin typeface="Arial"/>
                <a:cs typeface="Arial"/>
              </a:rPr>
              <a:t>Satisfaction</a:t>
            </a:r>
            <a:r>
              <a:rPr sz="1200" spc="-4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cycle</a:t>
            </a:r>
            <a:r>
              <a:rPr sz="1200" spc="-10" dirty="0">
                <a:solidFill>
                  <a:srgbClr val="FFFFFF"/>
                </a:solidFill>
                <a:latin typeface="Arial"/>
                <a:cs typeface="Arial"/>
              </a:rPr>
              <a:t> </a:t>
            </a:r>
            <a:r>
              <a:rPr sz="1200" dirty="0">
                <a:solidFill>
                  <a:srgbClr val="FFFFFF"/>
                </a:solidFill>
                <a:latin typeface="Arial"/>
                <a:cs typeface="Arial"/>
              </a:rPr>
              <a:t>lanes</a:t>
            </a:r>
            <a:r>
              <a:rPr sz="1200" spc="-25" dirty="0">
                <a:solidFill>
                  <a:srgbClr val="FFFFFF"/>
                </a:solidFill>
                <a:latin typeface="Arial"/>
                <a:cs typeface="Arial"/>
              </a:rPr>
              <a:t> </a:t>
            </a:r>
            <a:r>
              <a:rPr sz="1200" dirty="0">
                <a:solidFill>
                  <a:srgbClr val="FFFFFF"/>
                </a:solidFill>
                <a:latin typeface="Arial"/>
                <a:cs typeface="Arial"/>
              </a:rPr>
              <a:t>has</a:t>
            </a:r>
            <a:r>
              <a:rPr sz="1200" spc="-35" dirty="0">
                <a:solidFill>
                  <a:srgbClr val="FFFFFF"/>
                </a:solidFill>
                <a:latin typeface="Arial"/>
                <a:cs typeface="Arial"/>
              </a:rPr>
              <a:t> </a:t>
            </a:r>
            <a:r>
              <a:rPr sz="1200" dirty="0">
                <a:solidFill>
                  <a:srgbClr val="FFFFFF"/>
                </a:solidFill>
                <a:latin typeface="Arial"/>
                <a:cs typeface="Arial"/>
              </a:rPr>
              <a:t>sat</a:t>
            </a:r>
            <a:r>
              <a:rPr sz="1200" spc="-10" dirty="0">
                <a:solidFill>
                  <a:srgbClr val="FFFFFF"/>
                </a:solidFill>
                <a:latin typeface="Arial"/>
                <a:cs typeface="Arial"/>
              </a:rPr>
              <a:t> </a:t>
            </a:r>
            <a:r>
              <a:rPr sz="1200" dirty="0">
                <a:solidFill>
                  <a:srgbClr val="FFFFFF"/>
                </a:solidFill>
                <a:latin typeface="Arial"/>
                <a:cs typeface="Arial"/>
              </a:rPr>
              <a:t>at</a:t>
            </a:r>
            <a:r>
              <a:rPr sz="1200" spc="-20" dirty="0">
                <a:solidFill>
                  <a:srgbClr val="FFFFFF"/>
                </a:solidFill>
                <a:latin typeface="Arial"/>
                <a:cs typeface="Arial"/>
              </a:rPr>
              <a:t> </a:t>
            </a:r>
            <a:r>
              <a:rPr sz="1200" dirty="0">
                <a:solidFill>
                  <a:srgbClr val="FFFFFF"/>
                </a:solidFill>
                <a:latin typeface="Arial"/>
                <a:cs typeface="Arial"/>
              </a:rPr>
              <a:t>around</a:t>
            </a:r>
            <a:r>
              <a:rPr sz="1200" spc="-35" dirty="0">
                <a:solidFill>
                  <a:srgbClr val="FFFFFF"/>
                </a:solidFill>
                <a:latin typeface="Arial"/>
                <a:cs typeface="Arial"/>
              </a:rPr>
              <a:t> </a:t>
            </a:r>
            <a:r>
              <a:rPr sz="1200" dirty="0">
                <a:solidFill>
                  <a:srgbClr val="FFFFFF"/>
                </a:solidFill>
                <a:latin typeface="Arial"/>
                <a:cs typeface="Arial"/>
              </a:rPr>
              <a:t>one-third</a:t>
            </a:r>
            <a:r>
              <a:rPr sz="1200" spc="-20" dirty="0">
                <a:solidFill>
                  <a:srgbClr val="FFFFFF"/>
                </a:solidFill>
                <a:latin typeface="Arial"/>
                <a:cs typeface="Arial"/>
              </a:rPr>
              <a:t> </a:t>
            </a:r>
            <a:r>
              <a:rPr sz="1200" dirty="0">
                <a:solidFill>
                  <a:srgbClr val="FFFFFF"/>
                </a:solidFill>
                <a:latin typeface="Arial"/>
                <a:cs typeface="Arial"/>
              </a:rPr>
              <a:t>of</a:t>
            </a:r>
            <a:r>
              <a:rPr sz="1200" spc="-45"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(33%</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December</a:t>
            </a:r>
            <a:r>
              <a:rPr sz="1200" spc="-45"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dirty="0">
                <a:solidFill>
                  <a:srgbClr val="FFFFFF"/>
                </a:solidFill>
                <a:latin typeface="Arial"/>
                <a:cs typeface="Arial"/>
              </a:rPr>
              <a:t>for</a:t>
            </a:r>
            <a:r>
              <a:rPr sz="1200" spc="-3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majority</a:t>
            </a:r>
            <a:r>
              <a:rPr sz="1200" spc="-35"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spc="-10" dirty="0">
                <a:solidFill>
                  <a:srgbClr val="FFFFFF"/>
                </a:solidFill>
                <a:latin typeface="Arial"/>
                <a:cs typeface="Arial"/>
              </a:rPr>
              <a:t>year.</a:t>
            </a:r>
            <a:endParaRPr sz="1200">
              <a:latin typeface="Arial"/>
              <a:cs typeface="Arial"/>
            </a:endParaRPr>
          </a:p>
          <a:p>
            <a:pPr marL="184785" marR="290195" indent="-172720">
              <a:lnSpc>
                <a:spcPct val="100000"/>
              </a:lnSpc>
              <a:spcBef>
                <a:spcPts val="600"/>
              </a:spcBef>
              <a:buChar char="•"/>
              <a:tabLst>
                <a:tab pos="184785" algn="l"/>
              </a:tabLst>
            </a:pPr>
            <a:r>
              <a:rPr sz="1200" dirty="0">
                <a:solidFill>
                  <a:srgbClr val="FFFFFF"/>
                </a:solidFill>
                <a:latin typeface="Arial"/>
                <a:cs typeface="Arial"/>
              </a:rPr>
              <a:t>Respondents</a:t>
            </a:r>
            <a:r>
              <a:rPr sz="1200" spc="-30" dirty="0">
                <a:solidFill>
                  <a:srgbClr val="FFFFFF"/>
                </a:solidFill>
                <a:latin typeface="Arial"/>
                <a:cs typeface="Arial"/>
              </a:rPr>
              <a:t> </a:t>
            </a:r>
            <a:r>
              <a:rPr sz="1200" dirty="0">
                <a:solidFill>
                  <a:srgbClr val="FFFFFF"/>
                </a:solidFill>
                <a:latin typeface="Arial"/>
                <a:cs typeface="Arial"/>
              </a:rPr>
              <a:t>who</a:t>
            </a:r>
            <a:r>
              <a:rPr sz="1200" spc="-20"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satisfied</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conditions</a:t>
            </a:r>
            <a:r>
              <a:rPr sz="1200" spc="-3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roads</a:t>
            </a:r>
            <a:r>
              <a:rPr sz="1200" spc="-3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local</a:t>
            </a:r>
            <a:r>
              <a:rPr sz="1200" spc="-35" dirty="0">
                <a:solidFill>
                  <a:srgbClr val="FFFFFF"/>
                </a:solidFill>
                <a:latin typeface="Arial"/>
                <a:cs typeface="Arial"/>
              </a:rPr>
              <a:t> </a:t>
            </a:r>
            <a:r>
              <a:rPr sz="1200" dirty="0">
                <a:solidFill>
                  <a:srgbClr val="FFFFFF"/>
                </a:solidFill>
                <a:latin typeface="Arial"/>
                <a:cs typeface="Arial"/>
              </a:rPr>
              <a:t>area</a:t>
            </a:r>
            <a:r>
              <a:rPr sz="1200" spc="-15" dirty="0">
                <a:solidFill>
                  <a:srgbClr val="FFFFFF"/>
                </a:solidFill>
                <a:latin typeface="Arial"/>
                <a:cs typeface="Arial"/>
              </a:rPr>
              <a:t> </a:t>
            </a:r>
            <a:r>
              <a:rPr sz="1200" dirty="0">
                <a:solidFill>
                  <a:srgbClr val="FFFFFF"/>
                </a:solidFill>
                <a:latin typeface="Arial"/>
                <a:cs typeface="Arial"/>
              </a:rPr>
              <a:t>has</a:t>
            </a:r>
            <a:r>
              <a:rPr sz="1200" spc="-35" dirty="0">
                <a:solidFill>
                  <a:srgbClr val="FFFFFF"/>
                </a:solidFill>
                <a:latin typeface="Arial"/>
                <a:cs typeface="Arial"/>
              </a:rPr>
              <a:t> </a:t>
            </a:r>
            <a:r>
              <a:rPr sz="1200" dirty="0">
                <a:solidFill>
                  <a:srgbClr val="FFFFFF"/>
                </a:solidFill>
                <a:latin typeface="Arial"/>
                <a:cs typeface="Arial"/>
              </a:rPr>
              <a:t>been</a:t>
            </a:r>
            <a:r>
              <a:rPr sz="1200" spc="-40" dirty="0">
                <a:solidFill>
                  <a:srgbClr val="FFFFFF"/>
                </a:solidFill>
                <a:latin typeface="Arial"/>
                <a:cs typeface="Arial"/>
              </a:rPr>
              <a:t> </a:t>
            </a:r>
            <a:r>
              <a:rPr sz="1200" dirty="0">
                <a:solidFill>
                  <a:srgbClr val="FFFFFF"/>
                </a:solidFill>
                <a:latin typeface="Arial"/>
                <a:cs typeface="Arial"/>
              </a:rPr>
              <a:t>steadily</a:t>
            </a:r>
            <a:r>
              <a:rPr sz="1200" spc="-35" dirty="0">
                <a:solidFill>
                  <a:srgbClr val="FFFFFF"/>
                </a:solidFill>
                <a:latin typeface="Arial"/>
                <a:cs typeface="Arial"/>
              </a:rPr>
              <a:t> </a:t>
            </a:r>
            <a:r>
              <a:rPr sz="1200" dirty="0">
                <a:solidFill>
                  <a:srgbClr val="FFFFFF"/>
                </a:solidFill>
                <a:latin typeface="Arial"/>
                <a:cs typeface="Arial"/>
              </a:rPr>
              <a:t>increasing</a:t>
            </a:r>
            <a:r>
              <a:rPr sz="1200" spc="-45" dirty="0">
                <a:solidFill>
                  <a:srgbClr val="FFFFFF"/>
                </a:solidFill>
                <a:latin typeface="Arial"/>
                <a:cs typeface="Arial"/>
              </a:rPr>
              <a:t> </a:t>
            </a:r>
            <a:r>
              <a:rPr sz="1200" dirty="0">
                <a:solidFill>
                  <a:srgbClr val="FFFFFF"/>
                </a:solidFill>
                <a:latin typeface="Arial"/>
                <a:cs typeface="Arial"/>
              </a:rPr>
              <a:t>over</a:t>
            </a:r>
            <a:r>
              <a:rPr sz="1200" spc="-1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past</a:t>
            </a:r>
            <a:r>
              <a:rPr sz="1200" spc="-20" dirty="0">
                <a:solidFill>
                  <a:srgbClr val="FFFFFF"/>
                </a:solidFill>
                <a:latin typeface="Arial"/>
                <a:cs typeface="Arial"/>
              </a:rPr>
              <a:t> </a:t>
            </a:r>
            <a:r>
              <a:rPr sz="1200" dirty="0">
                <a:solidFill>
                  <a:srgbClr val="FFFFFF"/>
                </a:solidFill>
                <a:latin typeface="Arial"/>
                <a:cs typeface="Arial"/>
              </a:rPr>
              <a:t>several</a:t>
            </a:r>
            <a:r>
              <a:rPr sz="1200" spc="-25" dirty="0">
                <a:solidFill>
                  <a:srgbClr val="FFFFFF"/>
                </a:solidFill>
                <a:latin typeface="Arial"/>
                <a:cs typeface="Arial"/>
              </a:rPr>
              <a:t> </a:t>
            </a:r>
            <a:r>
              <a:rPr sz="1200" dirty="0">
                <a:solidFill>
                  <a:srgbClr val="FFFFFF"/>
                </a:solidFill>
                <a:latin typeface="Arial"/>
                <a:cs typeface="Arial"/>
              </a:rPr>
              <a:t>waves</a:t>
            </a:r>
            <a:r>
              <a:rPr sz="1200" spc="5" dirty="0">
                <a:solidFill>
                  <a:srgbClr val="FFFFFF"/>
                </a:solidFill>
                <a:latin typeface="Arial"/>
                <a:cs typeface="Arial"/>
              </a:rPr>
              <a:t> </a:t>
            </a:r>
            <a:r>
              <a:rPr sz="1200" dirty="0">
                <a:solidFill>
                  <a:srgbClr val="FFFFFF"/>
                </a:solidFill>
                <a:latin typeface="Arial"/>
                <a:cs typeface="Arial"/>
              </a:rPr>
              <a:t>–</a:t>
            </a:r>
            <a:r>
              <a:rPr sz="1200" spc="-15"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30%</a:t>
            </a:r>
            <a:r>
              <a:rPr sz="1200" spc="-3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July</a:t>
            </a:r>
            <a:r>
              <a:rPr sz="1200" spc="-25"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32%</a:t>
            </a:r>
            <a:r>
              <a:rPr sz="1200" spc="-30" dirty="0">
                <a:solidFill>
                  <a:srgbClr val="FFFFFF"/>
                </a:solidFill>
                <a:latin typeface="Arial"/>
                <a:cs typeface="Arial"/>
              </a:rPr>
              <a:t> </a:t>
            </a:r>
            <a:r>
              <a:rPr sz="1200" spc="-25" dirty="0">
                <a:solidFill>
                  <a:srgbClr val="FFFFFF"/>
                </a:solidFill>
                <a:latin typeface="Arial"/>
                <a:cs typeface="Arial"/>
              </a:rPr>
              <a:t>in </a:t>
            </a:r>
            <a:r>
              <a:rPr sz="1200" dirty="0">
                <a:solidFill>
                  <a:srgbClr val="FFFFFF"/>
                </a:solidFill>
                <a:latin typeface="Arial"/>
                <a:cs typeface="Arial"/>
              </a:rPr>
              <a:t>August</a:t>
            </a:r>
            <a:r>
              <a:rPr sz="1200" spc="-2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35%</a:t>
            </a:r>
            <a:r>
              <a:rPr sz="1200" spc="-3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spc="-10" dirty="0">
                <a:solidFill>
                  <a:srgbClr val="FFFFFF"/>
                </a:solidFill>
                <a:latin typeface="Arial"/>
                <a:cs typeface="Arial"/>
              </a:rPr>
              <a:t>October,</a:t>
            </a:r>
            <a:r>
              <a:rPr sz="1200" spc="-30" dirty="0">
                <a:solidFill>
                  <a:srgbClr val="FFFFFF"/>
                </a:solidFill>
                <a:latin typeface="Arial"/>
                <a:cs typeface="Arial"/>
              </a:rPr>
              <a:t> </a:t>
            </a:r>
            <a:r>
              <a:rPr sz="1200" dirty="0">
                <a:solidFill>
                  <a:srgbClr val="FFFFFF"/>
                </a:solidFill>
                <a:latin typeface="Arial"/>
                <a:cs typeface="Arial"/>
              </a:rPr>
              <a:t>now</a:t>
            </a:r>
            <a:r>
              <a:rPr sz="1200" spc="-25" dirty="0">
                <a:solidFill>
                  <a:srgbClr val="FFFFFF"/>
                </a:solidFill>
                <a:latin typeface="Arial"/>
                <a:cs typeface="Arial"/>
              </a:rPr>
              <a:t> </a:t>
            </a:r>
            <a:r>
              <a:rPr sz="1200" dirty="0">
                <a:solidFill>
                  <a:srgbClr val="FFFFFF"/>
                </a:solidFill>
                <a:latin typeface="Arial"/>
                <a:cs typeface="Arial"/>
              </a:rPr>
              <a:t>reporting</a:t>
            </a:r>
            <a:r>
              <a:rPr sz="1200" spc="-35" dirty="0">
                <a:solidFill>
                  <a:srgbClr val="FFFFFF"/>
                </a:solidFill>
                <a:latin typeface="Arial"/>
                <a:cs typeface="Arial"/>
              </a:rPr>
              <a:t> </a:t>
            </a:r>
            <a:r>
              <a:rPr sz="1200" dirty="0">
                <a:solidFill>
                  <a:srgbClr val="FFFFFF"/>
                </a:solidFill>
                <a:latin typeface="Arial"/>
                <a:cs typeface="Arial"/>
              </a:rPr>
              <a:t>at</a:t>
            </a:r>
            <a:r>
              <a:rPr sz="1200" spc="-20" dirty="0">
                <a:solidFill>
                  <a:srgbClr val="FFFFFF"/>
                </a:solidFill>
                <a:latin typeface="Arial"/>
                <a:cs typeface="Arial"/>
              </a:rPr>
              <a:t> </a:t>
            </a:r>
            <a:r>
              <a:rPr sz="1200" dirty="0">
                <a:solidFill>
                  <a:srgbClr val="FFFFFF"/>
                </a:solidFill>
                <a:latin typeface="Arial"/>
                <a:cs typeface="Arial"/>
              </a:rPr>
              <a:t>37%</a:t>
            </a:r>
            <a:r>
              <a:rPr sz="1200" spc="-3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spc="-10" dirty="0">
                <a:solidFill>
                  <a:srgbClr val="FFFFFF"/>
                </a:solidFill>
                <a:latin typeface="Arial"/>
                <a:cs typeface="Arial"/>
              </a:rPr>
              <a:t>December.</a:t>
            </a:r>
            <a:endParaRPr sz="1200">
              <a:latin typeface="Arial"/>
              <a:cs typeface="Arial"/>
            </a:endParaRPr>
          </a:p>
          <a:p>
            <a:pPr marL="184785" marR="68580" indent="-172720">
              <a:lnSpc>
                <a:spcPct val="100000"/>
              </a:lnSpc>
              <a:spcBef>
                <a:spcPts val="600"/>
              </a:spcBef>
              <a:buChar char="•"/>
              <a:tabLst>
                <a:tab pos="184785" algn="l"/>
              </a:tabLst>
            </a:pPr>
            <a:r>
              <a:rPr sz="1200" dirty="0">
                <a:solidFill>
                  <a:srgbClr val="FFFFFF"/>
                </a:solidFill>
                <a:latin typeface="Arial"/>
                <a:cs typeface="Arial"/>
              </a:rPr>
              <a:t>Throughout</a:t>
            </a:r>
            <a:r>
              <a:rPr sz="1200" spc="-45" dirty="0">
                <a:solidFill>
                  <a:srgbClr val="FFFFFF"/>
                </a:solidFill>
                <a:latin typeface="Arial"/>
                <a:cs typeface="Arial"/>
              </a:rPr>
              <a:t> </a:t>
            </a:r>
            <a:r>
              <a:rPr sz="1200" dirty="0">
                <a:solidFill>
                  <a:srgbClr val="FFFFFF"/>
                </a:solidFill>
                <a:latin typeface="Arial"/>
                <a:cs typeface="Arial"/>
              </a:rPr>
              <a:t>2024,</a:t>
            </a:r>
            <a:r>
              <a:rPr sz="1200" spc="-30" dirty="0">
                <a:solidFill>
                  <a:srgbClr val="FFFFFF"/>
                </a:solidFill>
                <a:latin typeface="Arial"/>
                <a:cs typeface="Arial"/>
              </a:rPr>
              <a:t> </a:t>
            </a:r>
            <a:r>
              <a:rPr sz="1200" dirty="0">
                <a:solidFill>
                  <a:srgbClr val="FFFFFF"/>
                </a:solidFill>
                <a:latin typeface="Arial"/>
                <a:cs typeface="Arial"/>
              </a:rPr>
              <a:t>satisfaction</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condition</a:t>
            </a:r>
            <a:r>
              <a:rPr sz="1200" spc="-20" dirty="0">
                <a:solidFill>
                  <a:srgbClr val="FFFFFF"/>
                </a:solidFill>
                <a:latin typeface="Arial"/>
                <a:cs typeface="Arial"/>
              </a:rPr>
              <a:t> </a:t>
            </a:r>
            <a:r>
              <a:rPr sz="1200" dirty="0">
                <a:solidFill>
                  <a:srgbClr val="FFFFFF"/>
                </a:solidFill>
                <a:latin typeface="Arial"/>
                <a:cs typeface="Arial"/>
              </a:rPr>
              <a:t>of</a:t>
            </a:r>
            <a:r>
              <a:rPr sz="1200" spc="-45" dirty="0">
                <a:solidFill>
                  <a:srgbClr val="FFFFFF"/>
                </a:solidFill>
                <a:latin typeface="Arial"/>
                <a:cs typeface="Arial"/>
              </a:rPr>
              <a:t> </a:t>
            </a:r>
            <a:r>
              <a:rPr sz="1200" dirty="0">
                <a:solidFill>
                  <a:srgbClr val="FFFFFF"/>
                </a:solidFill>
                <a:latin typeface="Arial"/>
                <a:cs typeface="Arial"/>
              </a:rPr>
              <a:t>paved</a:t>
            </a:r>
            <a:r>
              <a:rPr sz="1200" spc="-30" dirty="0">
                <a:solidFill>
                  <a:srgbClr val="FFFFFF"/>
                </a:solidFill>
                <a:latin typeface="Arial"/>
                <a:cs typeface="Arial"/>
              </a:rPr>
              <a:t> </a:t>
            </a:r>
            <a:r>
              <a:rPr sz="1200" dirty="0">
                <a:solidFill>
                  <a:srgbClr val="FFFFFF"/>
                </a:solidFill>
                <a:latin typeface="Arial"/>
                <a:cs typeface="Arial"/>
              </a:rPr>
              <a:t>areas</a:t>
            </a:r>
            <a:r>
              <a:rPr sz="1200" spc="-30" dirty="0">
                <a:solidFill>
                  <a:srgbClr val="FFFFFF"/>
                </a:solidFill>
                <a:latin typeface="Arial"/>
                <a:cs typeface="Arial"/>
              </a:rPr>
              <a:t> </a:t>
            </a:r>
            <a:r>
              <a:rPr sz="1200" dirty="0">
                <a:solidFill>
                  <a:srgbClr val="FFFFFF"/>
                </a:solidFill>
                <a:latin typeface="Arial"/>
                <a:cs typeface="Arial"/>
              </a:rPr>
              <a:t>has</a:t>
            </a:r>
            <a:r>
              <a:rPr sz="1200" spc="-20" dirty="0">
                <a:solidFill>
                  <a:srgbClr val="FFFFFF"/>
                </a:solidFill>
                <a:latin typeface="Arial"/>
                <a:cs typeface="Arial"/>
              </a:rPr>
              <a:t> </a:t>
            </a:r>
            <a:r>
              <a:rPr sz="1200" dirty="0">
                <a:solidFill>
                  <a:srgbClr val="FFFFFF"/>
                </a:solidFill>
                <a:latin typeface="Arial"/>
                <a:cs typeface="Arial"/>
              </a:rPr>
              <a:t>remained</a:t>
            </a:r>
            <a:r>
              <a:rPr sz="1200" spc="-55" dirty="0">
                <a:solidFill>
                  <a:srgbClr val="FFFFFF"/>
                </a:solidFill>
                <a:latin typeface="Arial"/>
                <a:cs typeface="Arial"/>
              </a:rPr>
              <a:t> </a:t>
            </a:r>
            <a:r>
              <a:rPr sz="1200" dirty="0">
                <a:solidFill>
                  <a:srgbClr val="FFFFFF"/>
                </a:solidFill>
                <a:latin typeface="Arial"/>
                <a:cs typeface="Arial"/>
              </a:rPr>
              <a:t>fairly</a:t>
            </a:r>
            <a:r>
              <a:rPr sz="1200" spc="-25" dirty="0">
                <a:solidFill>
                  <a:srgbClr val="FFFFFF"/>
                </a:solidFill>
                <a:latin typeface="Arial"/>
                <a:cs typeface="Arial"/>
              </a:rPr>
              <a:t> </a:t>
            </a:r>
            <a:r>
              <a:rPr sz="1200" dirty="0">
                <a:solidFill>
                  <a:srgbClr val="FFFFFF"/>
                </a:solidFill>
                <a:latin typeface="Arial"/>
                <a:cs typeface="Arial"/>
              </a:rPr>
              <a:t>constant</a:t>
            </a:r>
            <a:r>
              <a:rPr sz="1200" spc="-45" dirty="0">
                <a:solidFill>
                  <a:srgbClr val="FFFFFF"/>
                </a:solidFill>
                <a:latin typeface="Arial"/>
                <a:cs typeface="Arial"/>
              </a:rPr>
              <a:t> </a:t>
            </a:r>
            <a:r>
              <a:rPr sz="1200" dirty="0">
                <a:solidFill>
                  <a:srgbClr val="FFFFFF"/>
                </a:solidFill>
                <a:latin typeface="Arial"/>
                <a:cs typeface="Arial"/>
              </a:rPr>
              <a:t>at</a:t>
            </a:r>
            <a:r>
              <a:rPr sz="1200" spc="-10" dirty="0">
                <a:solidFill>
                  <a:srgbClr val="FFFFFF"/>
                </a:solidFill>
                <a:latin typeface="Arial"/>
                <a:cs typeface="Arial"/>
              </a:rPr>
              <a:t> </a:t>
            </a:r>
            <a:r>
              <a:rPr sz="1200" dirty="0">
                <a:solidFill>
                  <a:srgbClr val="FFFFFF"/>
                </a:solidFill>
                <a:latin typeface="Arial"/>
                <a:cs typeface="Arial"/>
              </a:rPr>
              <a:t>under</a:t>
            </a:r>
            <a:r>
              <a:rPr sz="1200" spc="-35" dirty="0">
                <a:solidFill>
                  <a:srgbClr val="FFFFFF"/>
                </a:solidFill>
                <a:latin typeface="Arial"/>
                <a:cs typeface="Arial"/>
              </a:rPr>
              <a:t> </a:t>
            </a:r>
            <a:r>
              <a:rPr sz="1200" dirty="0">
                <a:solidFill>
                  <a:srgbClr val="FFFFFF"/>
                </a:solidFill>
                <a:latin typeface="Arial"/>
                <a:cs typeface="Arial"/>
              </a:rPr>
              <a:t>50%</a:t>
            </a:r>
            <a:r>
              <a:rPr sz="1200" spc="-35" dirty="0">
                <a:solidFill>
                  <a:srgbClr val="FFFFFF"/>
                </a:solidFill>
                <a:latin typeface="Arial"/>
                <a:cs typeface="Arial"/>
              </a:rPr>
              <a:t> </a:t>
            </a:r>
            <a:r>
              <a:rPr sz="1200" dirty="0">
                <a:solidFill>
                  <a:srgbClr val="FFFFFF"/>
                </a:solidFill>
                <a:latin typeface="Arial"/>
                <a:cs typeface="Arial"/>
              </a:rPr>
              <a:t>(47%</a:t>
            </a:r>
            <a:r>
              <a:rPr sz="1200" spc="-30"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December</a:t>
            </a:r>
            <a:r>
              <a:rPr sz="1200" spc="-50" dirty="0">
                <a:solidFill>
                  <a:srgbClr val="FFFFFF"/>
                </a:solidFill>
                <a:latin typeface="Arial"/>
                <a:cs typeface="Arial"/>
              </a:rPr>
              <a:t> </a:t>
            </a:r>
            <a:r>
              <a:rPr sz="1200" dirty="0">
                <a:solidFill>
                  <a:srgbClr val="FFFFFF"/>
                </a:solidFill>
                <a:latin typeface="Arial"/>
                <a:cs typeface="Arial"/>
              </a:rPr>
              <a:t>2024),</a:t>
            </a:r>
            <a:r>
              <a:rPr sz="1200" spc="-45" dirty="0">
                <a:solidFill>
                  <a:srgbClr val="FFFFFF"/>
                </a:solidFill>
                <a:latin typeface="Arial"/>
                <a:cs typeface="Arial"/>
              </a:rPr>
              <a:t> </a:t>
            </a:r>
            <a:r>
              <a:rPr sz="1200" dirty="0">
                <a:solidFill>
                  <a:srgbClr val="FFFFFF"/>
                </a:solidFill>
                <a:latin typeface="Arial"/>
                <a:cs typeface="Arial"/>
              </a:rPr>
              <a:t>besides</a:t>
            </a:r>
            <a:r>
              <a:rPr sz="1200" spc="-45"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dip</a:t>
            </a:r>
            <a:r>
              <a:rPr sz="1200" spc="-3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this</a:t>
            </a:r>
            <a:r>
              <a:rPr sz="1200" spc="-10" dirty="0">
                <a:solidFill>
                  <a:srgbClr val="FFFFFF"/>
                </a:solidFill>
                <a:latin typeface="Arial"/>
                <a:cs typeface="Arial"/>
              </a:rPr>
              <a:t> </a:t>
            </a:r>
            <a:r>
              <a:rPr sz="1200" dirty="0">
                <a:solidFill>
                  <a:srgbClr val="FFFFFF"/>
                </a:solidFill>
                <a:latin typeface="Arial"/>
                <a:cs typeface="Arial"/>
              </a:rPr>
              <a:t>metric</a:t>
            </a:r>
            <a:r>
              <a:rPr sz="1200" spc="-1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July </a:t>
            </a:r>
            <a:r>
              <a:rPr sz="1200" dirty="0">
                <a:solidFill>
                  <a:srgbClr val="FFFFFF"/>
                </a:solidFill>
                <a:latin typeface="Arial"/>
                <a:cs typeface="Arial"/>
              </a:rPr>
              <a:t>2024</a:t>
            </a:r>
            <a:r>
              <a:rPr sz="1200" spc="-30" dirty="0">
                <a:solidFill>
                  <a:srgbClr val="FFFFFF"/>
                </a:solidFill>
                <a:latin typeface="Arial"/>
                <a:cs typeface="Arial"/>
              </a:rPr>
              <a:t> </a:t>
            </a:r>
            <a:r>
              <a:rPr sz="1200" spc="-10" dirty="0">
                <a:solidFill>
                  <a:srgbClr val="FFFFFF"/>
                </a:solidFill>
                <a:latin typeface="Arial"/>
                <a:cs typeface="Arial"/>
              </a:rPr>
              <a:t>(S13).</a:t>
            </a:r>
            <a:endParaRPr sz="1200">
              <a:latin typeface="Arial"/>
              <a:cs typeface="Arial"/>
            </a:endParaRPr>
          </a:p>
          <a:p>
            <a:pPr>
              <a:lnSpc>
                <a:spcPct val="100000"/>
              </a:lnSpc>
              <a:spcBef>
                <a:spcPts val="1265"/>
              </a:spcBef>
              <a:buClr>
                <a:srgbClr val="FFFFFF"/>
              </a:buClr>
              <a:buFont typeface="Arial"/>
              <a:buChar char="•"/>
            </a:pPr>
            <a:endParaRPr sz="1200">
              <a:latin typeface="Arial"/>
              <a:cs typeface="Arial"/>
            </a:endParaRPr>
          </a:p>
          <a:p>
            <a:pPr marL="186055" indent="-173355">
              <a:lnSpc>
                <a:spcPct val="100000"/>
              </a:lnSpc>
              <a:buFont typeface="Arial"/>
              <a:buChar char="•"/>
              <a:tabLst>
                <a:tab pos="186055" algn="l"/>
              </a:tabLst>
            </a:pPr>
            <a:r>
              <a:rPr sz="1200" i="1" dirty="0">
                <a:solidFill>
                  <a:srgbClr val="FFFFFF"/>
                </a:solidFill>
                <a:latin typeface="Arial"/>
                <a:cs typeface="Arial"/>
              </a:rPr>
              <a:t>Satisfaction</a:t>
            </a:r>
            <a:r>
              <a:rPr sz="1200" i="1" spc="-45" dirty="0">
                <a:solidFill>
                  <a:srgbClr val="FFFFFF"/>
                </a:solidFill>
                <a:latin typeface="Arial"/>
                <a:cs typeface="Arial"/>
              </a:rPr>
              <a:t> </a:t>
            </a:r>
            <a:r>
              <a:rPr sz="1200" i="1" dirty="0">
                <a:solidFill>
                  <a:srgbClr val="FFFFFF"/>
                </a:solidFill>
                <a:latin typeface="Arial"/>
                <a:cs typeface="Arial"/>
              </a:rPr>
              <a:t>with</a:t>
            </a:r>
            <a:r>
              <a:rPr sz="1200" i="1" spc="-30" dirty="0">
                <a:solidFill>
                  <a:srgbClr val="FFFFFF"/>
                </a:solidFill>
                <a:latin typeface="Arial"/>
                <a:cs typeface="Arial"/>
              </a:rPr>
              <a:t> </a:t>
            </a:r>
            <a:r>
              <a:rPr sz="1200" i="1" dirty="0">
                <a:solidFill>
                  <a:srgbClr val="FFFFFF"/>
                </a:solidFill>
                <a:latin typeface="Arial"/>
                <a:cs typeface="Arial"/>
              </a:rPr>
              <a:t>other</a:t>
            </a:r>
            <a:r>
              <a:rPr sz="1200" i="1" spc="-40" dirty="0">
                <a:solidFill>
                  <a:srgbClr val="FFFFFF"/>
                </a:solidFill>
                <a:latin typeface="Arial"/>
                <a:cs typeface="Arial"/>
              </a:rPr>
              <a:t> </a:t>
            </a:r>
            <a:r>
              <a:rPr sz="1200" i="1" dirty="0">
                <a:solidFill>
                  <a:srgbClr val="FFFFFF"/>
                </a:solidFill>
                <a:latin typeface="Arial"/>
                <a:cs typeface="Arial"/>
              </a:rPr>
              <a:t>aspects</a:t>
            </a:r>
            <a:r>
              <a:rPr sz="1200" i="1" spc="-10" dirty="0">
                <a:solidFill>
                  <a:srgbClr val="FFFFFF"/>
                </a:solidFill>
                <a:latin typeface="Arial"/>
                <a:cs typeface="Arial"/>
              </a:rPr>
              <a:t> </a:t>
            </a:r>
            <a:r>
              <a:rPr sz="1200" i="1" dirty="0">
                <a:solidFill>
                  <a:srgbClr val="FFFFFF"/>
                </a:solidFill>
                <a:latin typeface="Arial"/>
                <a:cs typeface="Arial"/>
              </a:rPr>
              <a:t>–</a:t>
            </a:r>
            <a:r>
              <a:rPr sz="1200" i="1" spc="-20" dirty="0">
                <a:solidFill>
                  <a:srgbClr val="FFFFFF"/>
                </a:solidFill>
                <a:latin typeface="Arial"/>
                <a:cs typeface="Arial"/>
              </a:rPr>
              <a:t> </a:t>
            </a:r>
            <a:r>
              <a:rPr sz="1200" i="1" dirty="0">
                <a:solidFill>
                  <a:srgbClr val="FFFFFF"/>
                </a:solidFill>
                <a:latin typeface="Arial"/>
                <a:cs typeface="Arial"/>
              </a:rPr>
              <a:t>including</a:t>
            </a:r>
            <a:r>
              <a:rPr sz="1200" i="1" spc="-50" dirty="0">
                <a:solidFill>
                  <a:srgbClr val="FFFFFF"/>
                </a:solidFill>
                <a:latin typeface="Arial"/>
                <a:cs typeface="Arial"/>
              </a:rPr>
              <a:t> </a:t>
            </a:r>
            <a:r>
              <a:rPr sz="1200" i="1" dirty="0">
                <a:solidFill>
                  <a:srgbClr val="FFFFFF"/>
                </a:solidFill>
                <a:latin typeface="Arial"/>
                <a:cs typeface="Arial"/>
              </a:rPr>
              <a:t>the</a:t>
            </a:r>
            <a:r>
              <a:rPr sz="1200" i="1" spc="-25" dirty="0">
                <a:solidFill>
                  <a:srgbClr val="FFFFFF"/>
                </a:solidFill>
                <a:latin typeface="Arial"/>
                <a:cs typeface="Arial"/>
              </a:rPr>
              <a:t> </a:t>
            </a:r>
            <a:r>
              <a:rPr sz="1200" i="1" dirty="0">
                <a:solidFill>
                  <a:srgbClr val="FFFFFF"/>
                </a:solidFill>
                <a:latin typeface="Arial"/>
                <a:cs typeface="Arial"/>
              </a:rPr>
              <a:t>local</a:t>
            </a:r>
            <a:r>
              <a:rPr sz="1200" i="1" spc="-35" dirty="0">
                <a:solidFill>
                  <a:srgbClr val="FFFFFF"/>
                </a:solidFill>
                <a:latin typeface="Arial"/>
                <a:cs typeface="Arial"/>
              </a:rPr>
              <a:t> </a:t>
            </a:r>
            <a:r>
              <a:rPr sz="1200" i="1" dirty="0">
                <a:solidFill>
                  <a:srgbClr val="FFFFFF"/>
                </a:solidFill>
                <a:latin typeface="Arial"/>
                <a:cs typeface="Arial"/>
              </a:rPr>
              <a:t>cultural</a:t>
            </a:r>
            <a:r>
              <a:rPr sz="1200" i="1" spc="-35" dirty="0">
                <a:solidFill>
                  <a:srgbClr val="FFFFFF"/>
                </a:solidFill>
                <a:latin typeface="Arial"/>
                <a:cs typeface="Arial"/>
              </a:rPr>
              <a:t> </a:t>
            </a:r>
            <a:r>
              <a:rPr sz="1200" i="1" spc="-10" dirty="0">
                <a:solidFill>
                  <a:srgbClr val="FFFFFF"/>
                </a:solidFill>
                <a:latin typeface="Arial"/>
                <a:cs typeface="Arial"/>
              </a:rPr>
              <a:t>offer,</a:t>
            </a:r>
            <a:r>
              <a:rPr sz="1200" i="1" spc="-25" dirty="0">
                <a:solidFill>
                  <a:srgbClr val="FFFFFF"/>
                </a:solidFill>
                <a:latin typeface="Arial"/>
                <a:cs typeface="Arial"/>
              </a:rPr>
              <a:t> </a:t>
            </a:r>
            <a:r>
              <a:rPr sz="1200" i="1" dirty="0">
                <a:solidFill>
                  <a:srgbClr val="FFFFFF"/>
                </a:solidFill>
                <a:latin typeface="Arial"/>
                <a:cs typeface="Arial"/>
              </a:rPr>
              <a:t>and</a:t>
            </a:r>
            <a:r>
              <a:rPr sz="1200" i="1" spc="-30" dirty="0">
                <a:solidFill>
                  <a:srgbClr val="FFFFFF"/>
                </a:solidFill>
                <a:latin typeface="Arial"/>
                <a:cs typeface="Arial"/>
              </a:rPr>
              <a:t> </a:t>
            </a:r>
            <a:r>
              <a:rPr sz="1200" i="1" dirty="0">
                <a:solidFill>
                  <a:srgbClr val="FFFFFF"/>
                </a:solidFill>
                <a:latin typeface="Arial"/>
                <a:cs typeface="Arial"/>
              </a:rPr>
              <a:t>the</a:t>
            </a:r>
            <a:r>
              <a:rPr sz="1200" i="1" spc="-35" dirty="0">
                <a:solidFill>
                  <a:srgbClr val="FFFFFF"/>
                </a:solidFill>
                <a:latin typeface="Arial"/>
                <a:cs typeface="Arial"/>
              </a:rPr>
              <a:t> </a:t>
            </a:r>
            <a:r>
              <a:rPr sz="1200" i="1" dirty="0">
                <a:solidFill>
                  <a:srgbClr val="FFFFFF"/>
                </a:solidFill>
                <a:latin typeface="Arial"/>
                <a:cs typeface="Arial"/>
              </a:rPr>
              <a:t>quality</a:t>
            </a:r>
            <a:r>
              <a:rPr sz="1200" i="1" spc="-30" dirty="0">
                <a:solidFill>
                  <a:srgbClr val="FFFFFF"/>
                </a:solidFill>
                <a:latin typeface="Arial"/>
                <a:cs typeface="Arial"/>
              </a:rPr>
              <a:t> </a:t>
            </a:r>
            <a:r>
              <a:rPr sz="1200" i="1" dirty="0">
                <a:solidFill>
                  <a:srgbClr val="FFFFFF"/>
                </a:solidFill>
                <a:latin typeface="Arial"/>
                <a:cs typeface="Arial"/>
              </a:rPr>
              <a:t>of</a:t>
            </a:r>
            <a:r>
              <a:rPr sz="1200" i="1" spc="-25" dirty="0">
                <a:solidFill>
                  <a:srgbClr val="FFFFFF"/>
                </a:solidFill>
                <a:latin typeface="Arial"/>
                <a:cs typeface="Arial"/>
              </a:rPr>
              <a:t> </a:t>
            </a:r>
            <a:r>
              <a:rPr sz="1200" i="1" dirty="0">
                <a:solidFill>
                  <a:srgbClr val="FFFFFF"/>
                </a:solidFill>
                <a:latin typeface="Arial"/>
                <a:cs typeface="Arial"/>
              </a:rPr>
              <a:t>parks/green</a:t>
            </a:r>
            <a:r>
              <a:rPr sz="1200" i="1" spc="-20" dirty="0">
                <a:solidFill>
                  <a:srgbClr val="FFFFFF"/>
                </a:solidFill>
                <a:latin typeface="Arial"/>
                <a:cs typeface="Arial"/>
              </a:rPr>
              <a:t> </a:t>
            </a:r>
            <a:r>
              <a:rPr sz="1200" i="1" dirty="0">
                <a:solidFill>
                  <a:srgbClr val="FFFFFF"/>
                </a:solidFill>
                <a:latin typeface="Arial"/>
                <a:cs typeface="Arial"/>
              </a:rPr>
              <a:t>spaces</a:t>
            </a:r>
            <a:r>
              <a:rPr sz="1200" i="1" spc="-15" dirty="0">
                <a:solidFill>
                  <a:srgbClr val="FFFFFF"/>
                </a:solidFill>
                <a:latin typeface="Arial"/>
                <a:cs typeface="Arial"/>
              </a:rPr>
              <a:t> </a:t>
            </a:r>
            <a:r>
              <a:rPr sz="1200" i="1" dirty="0">
                <a:solidFill>
                  <a:srgbClr val="FFFFFF"/>
                </a:solidFill>
                <a:latin typeface="Arial"/>
                <a:cs typeface="Arial"/>
              </a:rPr>
              <a:t>–</a:t>
            </a:r>
            <a:r>
              <a:rPr sz="1200" i="1" spc="-5" dirty="0">
                <a:solidFill>
                  <a:srgbClr val="FFFFFF"/>
                </a:solidFill>
                <a:latin typeface="Arial"/>
                <a:cs typeface="Arial"/>
              </a:rPr>
              <a:t> </a:t>
            </a:r>
            <a:r>
              <a:rPr sz="1200" i="1" dirty="0">
                <a:solidFill>
                  <a:srgbClr val="FFFFFF"/>
                </a:solidFill>
                <a:latin typeface="Arial"/>
                <a:cs typeface="Arial"/>
              </a:rPr>
              <a:t>are</a:t>
            </a:r>
            <a:r>
              <a:rPr sz="1200" i="1" spc="-40" dirty="0">
                <a:solidFill>
                  <a:srgbClr val="FFFFFF"/>
                </a:solidFill>
                <a:latin typeface="Arial"/>
                <a:cs typeface="Arial"/>
              </a:rPr>
              <a:t> </a:t>
            </a:r>
            <a:r>
              <a:rPr sz="1200" i="1" dirty="0">
                <a:solidFill>
                  <a:srgbClr val="FFFFFF"/>
                </a:solidFill>
                <a:latin typeface="Arial"/>
                <a:cs typeface="Arial"/>
              </a:rPr>
              <a:t>covered</a:t>
            </a:r>
            <a:r>
              <a:rPr sz="1200" i="1" spc="-30" dirty="0">
                <a:solidFill>
                  <a:srgbClr val="FFFFFF"/>
                </a:solidFill>
                <a:latin typeface="Arial"/>
                <a:cs typeface="Arial"/>
              </a:rPr>
              <a:t> </a:t>
            </a:r>
            <a:r>
              <a:rPr sz="1200" i="1" dirty="0">
                <a:solidFill>
                  <a:srgbClr val="FFFFFF"/>
                </a:solidFill>
                <a:latin typeface="Arial"/>
                <a:cs typeface="Arial"/>
              </a:rPr>
              <a:t>in</a:t>
            </a:r>
            <a:r>
              <a:rPr sz="1200" i="1" spc="-25" dirty="0">
                <a:solidFill>
                  <a:srgbClr val="FFFFFF"/>
                </a:solidFill>
                <a:latin typeface="Arial"/>
                <a:cs typeface="Arial"/>
              </a:rPr>
              <a:t> </a:t>
            </a:r>
            <a:r>
              <a:rPr sz="1200" i="1" dirty="0">
                <a:solidFill>
                  <a:srgbClr val="FFFFFF"/>
                </a:solidFill>
                <a:latin typeface="Arial"/>
                <a:cs typeface="Arial"/>
              </a:rPr>
              <a:t>the</a:t>
            </a:r>
            <a:r>
              <a:rPr sz="1200" i="1" spc="-55" dirty="0">
                <a:solidFill>
                  <a:srgbClr val="FFFFFF"/>
                </a:solidFill>
                <a:latin typeface="Arial"/>
                <a:cs typeface="Arial"/>
              </a:rPr>
              <a:t> </a:t>
            </a:r>
            <a:r>
              <a:rPr sz="1200" i="1" spc="-10" dirty="0">
                <a:solidFill>
                  <a:srgbClr val="FFFFFF"/>
                </a:solidFill>
                <a:latin typeface="Arial"/>
                <a:cs typeface="Arial"/>
              </a:rPr>
              <a:t>Appendix</a:t>
            </a:r>
            <a:endParaRPr sz="12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665480" y="130886"/>
            <a:ext cx="7552690" cy="574675"/>
          </a:xfrm>
          <a:prstGeom prst="rect">
            <a:avLst/>
          </a:prstGeom>
        </p:spPr>
        <p:txBody>
          <a:bodyPr vert="horz" wrap="square" lIns="0" tIns="12700" rIns="0" bIns="0" rtlCol="0">
            <a:spAutoFit/>
          </a:bodyPr>
          <a:lstStyle/>
          <a:p>
            <a:pPr marL="12700">
              <a:lnSpc>
                <a:spcPct val="100000"/>
              </a:lnSpc>
              <a:spcBef>
                <a:spcPts val="100"/>
              </a:spcBef>
            </a:pPr>
            <a:r>
              <a:rPr sz="3600" b="0" spc="-30" dirty="0">
                <a:solidFill>
                  <a:srgbClr val="FFFFFF"/>
                </a:solidFill>
                <a:latin typeface="Arial"/>
                <a:cs typeface="Arial"/>
              </a:rPr>
              <a:t>Your</a:t>
            </a:r>
            <a:r>
              <a:rPr sz="3600" b="0" spc="-35" dirty="0">
                <a:solidFill>
                  <a:srgbClr val="FFFFFF"/>
                </a:solidFill>
                <a:latin typeface="Arial"/>
                <a:cs typeface="Arial"/>
              </a:rPr>
              <a:t> </a:t>
            </a:r>
            <a:r>
              <a:rPr sz="3600" b="0" dirty="0">
                <a:solidFill>
                  <a:srgbClr val="FFFFFF"/>
                </a:solidFill>
                <a:latin typeface="Arial"/>
                <a:cs typeface="Arial"/>
              </a:rPr>
              <a:t>local</a:t>
            </a:r>
            <a:r>
              <a:rPr sz="3600" b="0" spc="-40" dirty="0">
                <a:solidFill>
                  <a:srgbClr val="FFFFFF"/>
                </a:solidFill>
                <a:latin typeface="Arial"/>
                <a:cs typeface="Arial"/>
              </a:rPr>
              <a:t> </a:t>
            </a:r>
            <a:r>
              <a:rPr sz="3600" b="0" dirty="0">
                <a:solidFill>
                  <a:srgbClr val="FFFFFF"/>
                </a:solidFill>
                <a:latin typeface="Arial"/>
                <a:cs typeface="Arial"/>
              </a:rPr>
              <a:t>area</a:t>
            </a:r>
            <a:r>
              <a:rPr sz="3600" b="0" spc="-60" dirty="0">
                <a:solidFill>
                  <a:srgbClr val="FFFFFF"/>
                </a:solidFill>
                <a:latin typeface="Arial"/>
                <a:cs typeface="Arial"/>
              </a:rPr>
              <a:t> </a:t>
            </a:r>
            <a:r>
              <a:rPr sz="3600" b="0" dirty="0">
                <a:solidFill>
                  <a:srgbClr val="FFFFFF"/>
                </a:solidFill>
                <a:latin typeface="Arial"/>
                <a:cs typeface="Arial"/>
              </a:rPr>
              <a:t>–</a:t>
            </a:r>
            <a:r>
              <a:rPr sz="3600" b="0" spc="-40" dirty="0">
                <a:solidFill>
                  <a:srgbClr val="FFFFFF"/>
                </a:solidFill>
                <a:latin typeface="Arial"/>
                <a:cs typeface="Arial"/>
              </a:rPr>
              <a:t> </a:t>
            </a:r>
            <a:r>
              <a:rPr sz="3600" b="0" dirty="0">
                <a:solidFill>
                  <a:srgbClr val="FFFFFF"/>
                </a:solidFill>
                <a:latin typeface="Arial"/>
                <a:cs typeface="Arial"/>
              </a:rPr>
              <a:t>key</a:t>
            </a:r>
            <a:r>
              <a:rPr sz="3600" b="0" spc="-35" dirty="0">
                <a:solidFill>
                  <a:srgbClr val="FFFFFF"/>
                </a:solidFill>
                <a:latin typeface="Arial"/>
                <a:cs typeface="Arial"/>
              </a:rPr>
              <a:t> </a:t>
            </a:r>
            <a:r>
              <a:rPr sz="3600" b="0" dirty="0">
                <a:solidFill>
                  <a:srgbClr val="FFFFFF"/>
                </a:solidFill>
                <a:latin typeface="Arial"/>
                <a:cs typeface="Arial"/>
              </a:rPr>
              <a:t>findings</a:t>
            </a:r>
            <a:r>
              <a:rPr sz="3600" b="0" spc="-50" dirty="0">
                <a:solidFill>
                  <a:srgbClr val="FFFFFF"/>
                </a:solidFill>
                <a:latin typeface="Arial"/>
                <a:cs typeface="Arial"/>
              </a:rPr>
              <a:t> </a:t>
            </a:r>
            <a:r>
              <a:rPr sz="3600" b="0" dirty="0">
                <a:solidFill>
                  <a:srgbClr val="FFFFFF"/>
                </a:solidFill>
                <a:latin typeface="Arial"/>
                <a:cs typeface="Arial"/>
              </a:rPr>
              <a:t>(2</a:t>
            </a:r>
            <a:r>
              <a:rPr sz="3600" b="0" spc="-35" dirty="0">
                <a:solidFill>
                  <a:srgbClr val="FFFFFF"/>
                </a:solidFill>
                <a:latin typeface="Arial"/>
                <a:cs typeface="Arial"/>
              </a:rPr>
              <a:t> </a:t>
            </a:r>
            <a:r>
              <a:rPr sz="3600" b="0" dirty="0">
                <a:solidFill>
                  <a:srgbClr val="FFFFFF"/>
                </a:solidFill>
                <a:latin typeface="Arial"/>
                <a:cs typeface="Arial"/>
              </a:rPr>
              <a:t>of</a:t>
            </a:r>
            <a:r>
              <a:rPr sz="3600" b="0" spc="-4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665480" y="666492"/>
            <a:ext cx="10852785" cy="5555615"/>
          </a:xfrm>
          <a:prstGeom prst="rect">
            <a:avLst/>
          </a:prstGeom>
        </p:spPr>
        <p:txBody>
          <a:bodyPr vert="horz" wrap="square" lIns="0" tIns="81915" rIns="0" bIns="0" rtlCol="0">
            <a:spAutoFit/>
          </a:bodyPr>
          <a:lstStyle/>
          <a:p>
            <a:pPr marL="12700">
              <a:lnSpc>
                <a:spcPct val="100000"/>
              </a:lnSpc>
              <a:spcBef>
                <a:spcPts val="645"/>
              </a:spcBef>
            </a:pPr>
            <a:r>
              <a:rPr sz="1200" b="1" dirty="0">
                <a:solidFill>
                  <a:srgbClr val="FFFFFF"/>
                </a:solidFill>
                <a:latin typeface="Arial"/>
                <a:cs typeface="Arial"/>
              </a:rPr>
              <a:t>NEIGHBOURHOOD</a:t>
            </a:r>
            <a:r>
              <a:rPr sz="1200" b="1" spc="-75" dirty="0">
                <a:solidFill>
                  <a:srgbClr val="FFFFFF"/>
                </a:solidFill>
                <a:latin typeface="Arial"/>
                <a:cs typeface="Arial"/>
              </a:rPr>
              <a:t> </a:t>
            </a:r>
            <a:r>
              <a:rPr sz="1200" b="1" dirty="0">
                <a:solidFill>
                  <a:srgbClr val="FFFFFF"/>
                </a:solidFill>
                <a:latin typeface="Arial"/>
                <a:cs typeface="Arial"/>
              </a:rPr>
              <a:t>AND </a:t>
            </a:r>
            <a:r>
              <a:rPr sz="1200" b="1" spc="-10" dirty="0">
                <a:solidFill>
                  <a:srgbClr val="FFFFFF"/>
                </a:solidFill>
                <a:latin typeface="Arial"/>
                <a:cs typeface="Arial"/>
              </a:rPr>
              <a:t>COMMUNITY</a:t>
            </a:r>
            <a:endParaRPr sz="1200">
              <a:latin typeface="Arial"/>
              <a:cs typeface="Arial"/>
            </a:endParaRPr>
          </a:p>
          <a:p>
            <a:pPr marL="299085" marR="160655" indent="-287020">
              <a:lnSpc>
                <a:spcPct val="100000"/>
              </a:lnSpc>
              <a:spcBef>
                <a:spcPts val="505"/>
              </a:spcBef>
              <a:buChar char="•"/>
              <a:tabLst>
                <a:tab pos="299085" algn="l"/>
              </a:tabLst>
            </a:pPr>
            <a:r>
              <a:rPr sz="1100" dirty="0">
                <a:solidFill>
                  <a:srgbClr val="FFFFFF"/>
                </a:solidFill>
                <a:latin typeface="Arial"/>
                <a:cs typeface="Arial"/>
              </a:rPr>
              <a:t>This</a:t>
            </a:r>
            <a:r>
              <a:rPr sz="1100" spc="-30" dirty="0">
                <a:solidFill>
                  <a:srgbClr val="FFFFFF"/>
                </a:solidFill>
                <a:latin typeface="Arial"/>
                <a:cs typeface="Arial"/>
              </a:rPr>
              <a:t> </a:t>
            </a:r>
            <a:r>
              <a:rPr sz="1100" dirty="0">
                <a:solidFill>
                  <a:srgbClr val="FFFFFF"/>
                </a:solidFill>
                <a:latin typeface="Arial"/>
                <a:cs typeface="Arial"/>
              </a:rPr>
              <a:t>wave</a:t>
            </a:r>
            <a:r>
              <a:rPr sz="1100" spc="5" dirty="0">
                <a:solidFill>
                  <a:srgbClr val="FFFFFF"/>
                </a:solidFill>
                <a:latin typeface="Arial"/>
                <a:cs typeface="Arial"/>
              </a:rPr>
              <a:t> </a:t>
            </a:r>
            <a:r>
              <a:rPr sz="1100" dirty="0">
                <a:solidFill>
                  <a:srgbClr val="FFFFFF"/>
                </a:solidFill>
                <a:latin typeface="Arial"/>
                <a:cs typeface="Arial"/>
              </a:rPr>
              <a:t>has</a:t>
            </a:r>
            <a:r>
              <a:rPr sz="1100" spc="-35" dirty="0">
                <a:solidFill>
                  <a:srgbClr val="FFFFFF"/>
                </a:solidFill>
                <a:latin typeface="Arial"/>
                <a:cs typeface="Arial"/>
              </a:rPr>
              <a:t> </a:t>
            </a:r>
            <a:r>
              <a:rPr sz="1100" dirty="0">
                <a:solidFill>
                  <a:srgbClr val="FFFFFF"/>
                </a:solidFill>
                <a:latin typeface="Arial"/>
                <a:cs typeface="Arial"/>
              </a:rPr>
              <a:t>recorded</a:t>
            </a:r>
            <a:r>
              <a:rPr sz="1100" spc="-40" dirty="0">
                <a:solidFill>
                  <a:srgbClr val="FFFFFF"/>
                </a:solidFill>
                <a:latin typeface="Arial"/>
                <a:cs typeface="Arial"/>
              </a:rPr>
              <a:t> </a:t>
            </a:r>
            <a:r>
              <a:rPr sz="1100" dirty="0">
                <a:solidFill>
                  <a:srgbClr val="FFFFFF"/>
                </a:solidFill>
                <a:latin typeface="Arial"/>
                <a:cs typeface="Arial"/>
              </a:rPr>
              <a:t>increases</a:t>
            </a:r>
            <a:r>
              <a:rPr sz="1100" spc="-30" dirty="0">
                <a:solidFill>
                  <a:srgbClr val="FFFFFF"/>
                </a:solidFill>
                <a:latin typeface="Arial"/>
                <a:cs typeface="Arial"/>
              </a:rPr>
              <a:t> </a:t>
            </a:r>
            <a:r>
              <a:rPr sz="1100" dirty="0">
                <a:solidFill>
                  <a:srgbClr val="FFFFFF"/>
                </a:solidFill>
                <a:latin typeface="Arial"/>
                <a:cs typeface="Arial"/>
              </a:rPr>
              <a:t>in</a:t>
            </a:r>
            <a:r>
              <a:rPr sz="1100" spc="-15" dirty="0">
                <a:solidFill>
                  <a:srgbClr val="FFFFFF"/>
                </a:solidFill>
                <a:latin typeface="Arial"/>
                <a:cs typeface="Arial"/>
              </a:rPr>
              <a:t> </a:t>
            </a:r>
            <a:r>
              <a:rPr sz="1100" dirty="0">
                <a:solidFill>
                  <a:srgbClr val="FFFFFF"/>
                </a:solidFill>
                <a:latin typeface="Arial"/>
                <a:cs typeface="Arial"/>
              </a:rPr>
              <a:t>positivity</a:t>
            </a:r>
            <a:r>
              <a:rPr sz="1100" spc="-20" dirty="0">
                <a:solidFill>
                  <a:srgbClr val="FFFFFF"/>
                </a:solidFill>
                <a:latin typeface="Arial"/>
                <a:cs typeface="Arial"/>
              </a:rPr>
              <a:t> </a:t>
            </a:r>
            <a:r>
              <a:rPr sz="1100" dirty="0">
                <a:solidFill>
                  <a:srgbClr val="FFFFFF"/>
                </a:solidFill>
                <a:latin typeface="Arial"/>
                <a:cs typeface="Arial"/>
              </a:rPr>
              <a:t>towards</a:t>
            </a:r>
            <a:r>
              <a:rPr sz="1100" spc="-40" dirty="0">
                <a:solidFill>
                  <a:srgbClr val="FFFFFF"/>
                </a:solidFill>
                <a:latin typeface="Arial"/>
                <a:cs typeface="Arial"/>
              </a:rPr>
              <a:t> </a:t>
            </a:r>
            <a:r>
              <a:rPr sz="1100" dirty="0">
                <a:solidFill>
                  <a:srgbClr val="FFFFFF"/>
                </a:solidFill>
                <a:latin typeface="Arial"/>
                <a:cs typeface="Arial"/>
              </a:rPr>
              <a:t>community</a:t>
            </a:r>
            <a:r>
              <a:rPr sz="1100" spc="-50" dirty="0">
                <a:solidFill>
                  <a:srgbClr val="FFFFFF"/>
                </a:solidFill>
                <a:latin typeface="Arial"/>
                <a:cs typeface="Arial"/>
              </a:rPr>
              <a:t> </a:t>
            </a:r>
            <a:r>
              <a:rPr sz="1100" dirty="0">
                <a:solidFill>
                  <a:srgbClr val="FFFFFF"/>
                </a:solidFill>
                <a:latin typeface="Arial"/>
                <a:cs typeface="Arial"/>
              </a:rPr>
              <a:t>cohesion</a:t>
            </a:r>
            <a:r>
              <a:rPr sz="1100" spc="-25" dirty="0">
                <a:solidFill>
                  <a:srgbClr val="FFFFFF"/>
                </a:solidFill>
                <a:latin typeface="Arial"/>
                <a:cs typeface="Arial"/>
              </a:rPr>
              <a:t> </a:t>
            </a:r>
            <a:r>
              <a:rPr sz="1100" dirty="0">
                <a:solidFill>
                  <a:srgbClr val="FFFFFF"/>
                </a:solidFill>
                <a:latin typeface="Arial"/>
                <a:cs typeface="Arial"/>
              </a:rPr>
              <a:t>and</a:t>
            </a:r>
            <a:r>
              <a:rPr sz="1100" spc="-25" dirty="0">
                <a:solidFill>
                  <a:srgbClr val="FFFFFF"/>
                </a:solidFill>
                <a:latin typeface="Arial"/>
                <a:cs typeface="Arial"/>
              </a:rPr>
              <a:t> </a:t>
            </a:r>
            <a:r>
              <a:rPr sz="1100" dirty="0">
                <a:solidFill>
                  <a:srgbClr val="FFFFFF"/>
                </a:solidFill>
                <a:latin typeface="Arial"/>
                <a:cs typeface="Arial"/>
              </a:rPr>
              <a:t>broader</a:t>
            </a:r>
            <a:r>
              <a:rPr sz="1100" spc="-40" dirty="0">
                <a:solidFill>
                  <a:srgbClr val="FFFFFF"/>
                </a:solidFill>
                <a:latin typeface="Arial"/>
                <a:cs typeface="Arial"/>
              </a:rPr>
              <a:t> </a:t>
            </a:r>
            <a:r>
              <a:rPr sz="1100" dirty="0">
                <a:solidFill>
                  <a:srgbClr val="FFFFFF"/>
                </a:solidFill>
                <a:latin typeface="Arial"/>
                <a:cs typeface="Arial"/>
              </a:rPr>
              <a:t>social</a:t>
            </a:r>
            <a:r>
              <a:rPr sz="1100" spc="-20" dirty="0">
                <a:solidFill>
                  <a:srgbClr val="FFFFFF"/>
                </a:solidFill>
                <a:latin typeface="Arial"/>
                <a:cs typeface="Arial"/>
              </a:rPr>
              <a:t> </a:t>
            </a:r>
            <a:r>
              <a:rPr sz="1100" dirty="0">
                <a:solidFill>
                  <a:srgbClr val="FFFFFF"/>
                </a:solidFill>
                <a:latin typeface="Arial"/>
                <a:cs typeface="Arial"/>
              </a:rPr>
              <a:t>relations.</a:t>
            </a:r>
            <a:r>
              <a:rPr sz="1100" spc="-35" dirty="0">
                <a:solidFill>
                  <a:srgbClr val="FFFFFF"/>
                </a:solidFill>
                <a:latin typeface="Arial"/>
                <a:cs typeface="Arial"/>
              </a:rPr>
              <a:t> </a:t>
            </a:r>
            <a:r>
              <a:rPr sz="1100" dirty="0">
                <a:solidFill>
                  <a:srgbClr val="FFFFFF"/>
                </a:solidFill>
                <a:latin typeface="Arial"/>
                <a:cs typeface="Arial"/>
              </a:rPr>
              <a:t>Over</a:t>
            </a:r>
            <a:r>
              <a:rPr sz="1100" spc="-35" dirty="0">
                <a:solidFill>
                  <a:srgbClr val="FFFFFF"/>
                </a:solidFill>
                <a:latin typeface="Arial"/>
                <a:cs typeface="Arial"/>
              </a:rPr>
              <a:t> </a:t>
            </a:r>
            <a:r>
              <a:rPr sz="1100" dirty="0">
                <a:solidFill>
                  <a:srgbClr val="FFFFFF"/>
                </a:solidFill>
                <a:latin typeface="Arial"/>
                <a:cs typeface="Arial"/>
              </a:rPr>
              <a:t>4</a:t>
            </a:r>
            <a:r>
              <a:rPr sz="1100" spc="-25"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5</a:t>
            </a:r>
            <a:r>
              <a:rPr sz="1100" spc="-25" dirty="0">
                <a:solidFill>
                  <a:srgbClr val="FFFFFF"/>
                </a:solidFill>
                <a:latin typeface="Arial"/>
                <a:cs typeface="Arial"/>
              </a:rPr>
              <a:t> </a:t>
            </a:r>
            <a:r>
              <a:rPr sz="1100" dirty="0">
                <a:solidFill>
                  <a:srgbClr val="FFFFFF"/>
                </a:solidFill>
                <a:latin typeface="Arial"/>
                <a:cs typeface="Arial"/>
              </a:rPr>
              <a:t>(82%)</a:t>
            </a:r>
            <a:r>
              <a:rPr sz="1100" spc="-50" dirty="0">
                <a:solidFill>
                  <a:srgbClr val="FFFFFF"/>
                </a:solidFill>
                <a:latin typeface="Arial"/>
                <a:cs typeface="Arial"/>
              </a:rPr>
              <a:t> </a:t>
            </a:r>
            <a:r>
              <a:rPr sz="1100" dirty="0">
                <a:solidFill>
                  <a:srgbClr val="FFFFFF"/>
                </a:solidFill>
                <a:latin typeface="Arial"/>
                <a:cs typeface="Arial"/>
              </a:rPr>
              <a:t>agree</a:t>
            </a:r>
            <a:r>
              <a:rPr sz="1100" spc="-50" dirty="0">
                <a:solidFill>
                  <a:srgbClr val="FFFFFF"/>
                </a:solidFill>
                <a:latin typeface="Arial"/>
                <a:cs typeface="Arial"/>
              </a:rPr>
              <a:t> </a:t>
            </a:r>
            <a:r>
              <a:rPr sz="1100" dirty="0">
                <a:solidFill>
                  <a:srgbClr val="FFFFFF"/>
                </a:solidFill>
                <a:latin typeface="Arial"/>
                <a:cs typeface="Arial"/>
              </a:rPr>
              <a:t>people</a:t>
            </a:r>
            <a:r>
              <a:rPr sz="1100" spc="-15" dirty="0">
                <a:solidFill>
                  <a:srgbClr val="FFFFFF"/>
                </a:solidFill>
                <a:latin typeface="Arial"/>
                <a:cs typeface="Arial"/>
              </a:rPr>
              <a:t> </a:t>
            </a:r>
            <a:r>
              <a:rPr sz="1100" dirty="0">
                <a:solidFill>
                  <a:srgbClr val="FFFFFF"/>
                </a:solidFill>
                <a:latin typeface="Arial"/>
                <a:cs typeface="Arial"/>
              </a:rPr>
              <a:t>from</a:t>
            </a:r>
            <a:r>
              <a:rPr sz="1100" spc="-70" dirty="0">
                <a:solidFill>
                  <a:srgbClr val="FFFFFF"/>
                </a:solidFill>
                <a:latin typeface="Arial"/>
                <a:cs typeface="Arial"/>
              </a:rPr>
              <a:t> </a:t>
            </a:r>
            <a:r>
              <a:rPr sz="1100" dirty="0">
                <a:solidFill>
                  <a:srgbClr val="FFFFFF"/>
                </a:solidFill>
                <a:latin typeface="Arial"/>
                <a:cs typeface="Arial"/>
              </a:rPr>
              <a:t>different</a:t>
            </a:r>
            <a:r>
              <a:rPr sz="1100" spc="-65" dirty="0">
                <a:solidFill>
                  <a:srgbClr val="FFFFFF"/>
                </a:solidFill>
                <a:latin typeface="Arial"/>
                <a:cs typeface="Arial"/>
              </a:rPr>
              <a:t> </a:t>
            </a:r>
            <a:r>
              <a:rPr sz="1100" spc="-10" dirty="0">
                <a:solidFill>
                  <a:srgbClr val="FFFFFF"/>
                </a:solidFill>
                <a:latin typeface="Arial"/>
                <a:cs typeface="Arial"/>
              </a:rPr>
              <a:t>backgrounds</a:t>
            </a:r>
            <a:r>
              <a:rPr sz="1100" spc="-60" dirty="0">
                <a:solidFill>
                  <a:srgbClr val="FFFFFF"/>
                </a:solidFill>
                <a:latin typeface="Arial"/>
                <a:cs typeface="Arial"/>
              </a:rPr>
              <a:t> </a:t>
            </a:r>
            <a:r>
              <a:rPr sz="1100" spc="-25" dirty="0">
                <a:solidFill>
                  <a:srgbClr val="FFFFFF"/>
                </a:solidFill>
                <a:latin typeface="Arial"/>
                <a:cs typeface="Arial"/>
              </a:rPr>
              <a:t>get </a:t>
            </a:r>
            <a:r>
              <a:rPr sz="1100" dirty="0">
                <a:solidFill>
                  <a:srgbClr val="FFFFFF"/>
                </a:solidFill>
                <a:latin typeface="Arial"/>
                <a:cs typeface="Arial"/>
              </a:rPr>
              <a:t>on</a:t>
            </a:r>
            <a:r>
              <a:rPr sz="1100" spc="-20" dirty="0">
                <a:solidFill>
                  <a:srgbClr val="FFFFFF"/>
                </a:solidFill>
                <a:latin typeface="Arial"/>
                <a:cs typeface="Arial"/>
              </a:rPr>
              <a:t> </a:t>
            </a:r>
            <a:r>
              <a:rPr sz="1100" dirty="0">
                <a:solidFill>
                  <a:srgbClr val="FFFFFF"/>
                </a:solidFill>
                <a:latin typeface="Arial"/>
                <a:cs typeface="Arial"/>
              </a:rPr>
              <a:t>well</a:t>
            </a:r>
            <a:r>
              <a:rPr sz="1100" spc="15" dirty="0">
                <a:solidFill>
                  <a:srgbClr val="FFFFFF"/>
                </a:solidFill>
                <a:latin typeface="Arial"/>
                <a:cs typeface="Arial"/>
              </a:rPr>
              <a:t> </a:t>
            </a:r>
            <a:r>
              <a:rPr sz="1100" dirty="0">
                <a:solidFill>
                  <a:srgbClr val="FFFFFF"/>
                </a:solidFill>
                <a:latin typeface="Arial"/>
                <a:cs typeface="Arial"/>
              </a:rPr>
              <a:t>together</a:t>
            </a:r>
            <a:r>
              <a:rPr sz="1100" spc="-50" dirty="0">
                <a:solidFill>
                  <a:srgbClr val="FFFFFF"/>
                </a:solidFill>
                <a:latin typeface="Arial"/>
                <a:cs typeface="Arial"/>
              </a:rPr>
              <a:t> </a:t>
            </a:r>
            <a:r>
              <a:rPr sz="1100" dirty="0">
                <a:solidFill>
                  <a:srgbClr val="FFFFFF"/>
                </a:solidFill>
                <a:latin typeface="Arial"/>
                <a:cs typeface="Arial"/>
              </a:rPr>
              <a:t>in</a:t>
            </a:r>
            <a:r>
              <a:rPr sz="1100" spc="-5" dirty="0">
                <a:solidFill>
                  <a:srgbClr val="FFFFFF"/>
                </a:solidFill>
                <a:latin typeface="Arial"/>
                <a:cs typeface="Arial"/>
              </a:rPr>
              <a:t> </a:t>
            </a:r>
            <a:r>
              <a:rPr sz="1100" dirty="0">
                <a:solidFill>
                  <a:srgbClr val="FFFFFF"/>
                </a:solidFill>
                <a:latin typeface="Arial"/>
                <a:cs typeface="Arial"/>
              </a:rPr>
              <a:t>their</a:t>
            </a:r>
            <a:r>
              <a:rPr sz="1100" spc="-25" dirty="0">
                <a:solidFill>
                  <a:srgbClr val="FFFFFF"/>
                </a:solidFill>
                <a:latin typeface="Arial"/>
                <a:cs typeface="Arial"/>
              </a:rPr>
              <a:t> </a:t>
            </a:r>
            <a:r>
              <a:rPr sz="1100" dirty="0">
                <a:solidFill>
                  <a:srgbClr val="FFFFFF"/>
                </a:solidFill>
                <a:latin typeface="Arial"/>
                <a:cs typeface="Arial"/>
              </a:rPr>
              <a:t>local</a:t>
            </a:r>
            <a:r>
              <a:rPr sz="1100" spc="-5" dirty="0">
                <a:solidFill>
                  <a:srgbClr val="FFFFFF"/>
                </a:solidFill>
                <a:latin typeface="Arial"/>
                <a:cs typeface="Arial"/>
              </a:rPr>
              <a:t> </a:t>
            </a:r>
            <a:r>
              <a:rPr sz="1100" dirty="0">
                <a:solidFill>
                  <a:srgbClr val="FFFFFF"/>
                </a:solidFill>
                <a:latin typeface="Arial"/>
                <a:cs typeface="Arial"/>
              </a:rPr>
              <a:t>area</a:t>
            </a:r>
            <a:r>
              <a:rPr sz="1100" spc="-20" dirty="0">
                <a:solidFill>
                  <a:srgbClr val="FFFFFF"/>
                </a:solidFill>
                <a:latin typeface="Arial"/>
                <a:cs typeface="Arial"/>
              </a:rPr>
              <a:t> </a:t>
            </a:r>
            <a:r>
              <a:rPr sz="1100" dirty="0">
                <a:solidFill>
                  <a:srgbClr val="FFFFFF"/>
                </a:solidFill>
                <a:latin typeface="Arial"/>
                <a:cs typeface="Arial"/>
              </a:rPr>
              <a:t>(cf.</a:t>
            </a:r>
            <a:r>
              <a:rPr sz="1100" spc="-55" dirty="0">
                <a:solidFill>
                  <a:srgbClr val="FFFFFF"/>
                </a:solidFill>
                <a:latin typeface="Arial"/>
                <a:cs typeface="Arial"/>
              </a:rPr>
              <a:t> </a:t>
            </a:r>
            <a:r>
              <a:rPr sz="1100" dirty="0">
                <a:solidFill>
                  <a:srgbClr val="FFFFFF"/>
                </a:solidFill>
                <a:latin typeface="Arial"/>
                <a:cs typeface="Arial"/>
              </a:rPr>
              <a:t>80%</a:t>
            </a:r>
            <a:r>
              <a:rPr sz="1100" spc="-25" dirty="0">
                <a:solidFill>
                  <a:srgbClr val="FFFFFF"/>
                </a:solidFill>
                <a:latin typeface="Arial"/>
                <a:cs typeface="Arial"/>
              </a:rPr>
              <a:t> </a:t>
            </a:r>
            <a:r>
              <a:rPr sz="1100" dirty="0">
                <a:solidFill>
                  <a:srgbClr val="FFFFFF"/>
                </a:solidFill>
                <a:latin typeface="Arial"/>
                <a:cs typeface="Arial"/>
              </a:rPr>
              <a:t>in</a:t>
            </a:r>
            <a:r>
              <a:rPr sz="1100" spc="-10" dirty="0">
                <a:solidFill>
                  <a:srgbClr val="FFFFFF"/>
                </a:solidFill>
                <a:latin typeface="Arial"/>
                <a:cs typeface="Arial"/>
              </a:rPr>
              <a:t> </a:t>
            </a:r>
            <a:r>
              <a:rPr sz="1100" dirty="0">
                <a:solidFill>
                  <a:srgbClr val="FFFFFF"/>
                </a:solidFill>
                <a:latin typeface="Arial"/>
                <a:cs typeface="Arial"/>
              </a:rPr>
              <a:t>October),</a:t>
            </a:r>
            <a:r>
              <a:rPr sz="1100" spc="-55" dirty="0">
                <a:solidFill>
                  <a:srgbClr val="FFFFFF"/>
                </a:solidFill>
                <a:latin typeface="Arial"/>
                <a:cs typeface="Arial"/>
              </a:rPr>
              <a:t> </a:t>
            </a:r>
            <a:r>
              <a:rPr sz="1100" dirty="0">
                <a:solidFill>
                  <a:srgbClr val="FFFFFF"/>
                </a:solidFill>
                <a:latin typeface="Arial"/>
                <a:cs typeface="Arial"/>
              </a:rPr>
              <a:t>3</a:t>
            </a:r>
            <a:r>
              <a:rPr sz="1100" spc="-15" dirty="0">
                <a:solidFill>
                  <a:srgbClr val="FFFFFF"/>
                </a:solidFill>
                <a:latin typeface="Arial"/>
                <a:cs typeface="Arial"/>
              </a:rPr>
              <a:t> </a:t>
            </a:r>
            <a:r>
              <a:rPr sz="1100" dirty="0">
                <a:solidFill>
                  <a:srgbClr val="FFFFFF"/>
                </a:solidFill>
                <a:latin typeface="Arial"/>
                <a:cs typeface="Arial"/>
              </a:rPr>
              <a:t>in</a:t>
            </a:r>
            <a:r>
              <a:rPr sz="1100" spc="-10" dirty="0">
                <a:solidFill>
                  <a:srgbClr val="FFFFFF"/>
                </a:solidFill>
                <a:latin typeface="Arial"/>
                <a:cs typeface="Arial"/>
              </a:rPr>
              <a:t> </a:t>
            </a:r>
            <a:r>
              <a:rPr sz="1100" dirty="0">
                <a:solidFill>
                  <a:srgbClr val="FFFFFF"/>
                </a:solidFill>
                <a:latin typeface="Arial"/>
                <a:cs typeface="Arial"/>
              </a:rPr>
              <a:t>4</a:t>
            </a:r>
            <a:r>
              <a:rPr sz="1100" spc="-10" dirty="0">
                <a:solidFill>
                  <a:srgbClr val="FFFFFF"/>
                </a:solidFill>
                <a:latin typeface="Arial"/>
                <a:cs typeface="Arial"/>
              </a:rPr>
              <a:t> </a:t>
            </a:r>
            <a:r>
              <a:rPr sz="1100" dirty="0">
                <a:solidFill>
                  <a:srgbClr val="FFFFFF"/>
                </a:solidFill>
                <a:latin typeface="Arial"/>
                <a:cs typeface="Arial"/>
              </a:rPr>
              <a:t>(76%)</a:t>
            </a:r>
            <a:r>
              <a:rPr sz="1100" spc="-35" dirty="0">
                <a:solidFill>
                  <a:srgbClr val="FFFFFF"/>
                </a:solidFill>
                <a:latin typeface="Arial"/>
                <a:cs typeface="Arial"/>
              </a:rPr>
              <a:t> </a:t>
            </a:r>
            <a:r>
              <a:rPr sz="1100" dirty="0">
                <a:solidFill>
                  <a:srgbClr val="FFFFFF"/>
                </a:solidFill>
                <a:latin typeface="Arial"/>
                <a:cs typeface="Arial"/>
              </a:rPr>
              <a:t>agree</a:t>
            </a:r>
            <a:r>
              <a:rPr sz="1100" spc="-40" dirty="0">
                <a:solidFill>
                  <a:srgbClr val="FFFFFF"/>
                </a:solidFill>
                <a:latin typeface="Arial"/>
                <a:cs typeface="Arial"/>
              </a:rPr>
              <a:t> </a:t>
            </a:r>
            <a:r>
              <a:rPr sz="1100" dirty="0">
                <a:solidFill>
                  <a:srgbClr val="FFFFFF"/>
                </a:solidFill>
                <a:latin typeface="Arial"/>
                <a:cs typeface="Arial"/>
              </a:rPr>
              <a:t>that</a:t>
            </a:r>
            <a:r>
              <a:rPr sz="1100" spc="-30" dirty="0">
                <a:solidFill>
                  <a:srgbClr val="FFFFFF"/>
                </a:solidFill>
                <a:latin typeface="Arial"/>
                <a:cs typeface="Arial"/>
              </a:rPr>
              <a:t> </a:t>
            </a:r>
            <a:r>
              <a:rPr sz="1100" dirty="0">
                <a:solidFill>
                  <a:srgbClr val="FFFFFF"/>
                </a:solidFill>
                <a:latin typeface="Arial"/>
                <a:cs typeface="Arial"/>
              </a:rPr>
              <a:t>people</a:t>
            </a:r>
            <a:r>
              <a:rPr sz="1100" spc="-10" dirty="0">
                <a:solidFill>
                  <a:srgbClr val="FFFFFF"/>
                </a:solidFill>
                <a:latin typeface="Arial"/>
                <a:cs typeface="Arial"/>
              </a:rPr>
              <a:t> </a:t>
            </a:r>
            <a:r>
              <a:rPr sz="1100" dirty="0">
                <a:solidFill>
                  <a:srgbClr val="FFFFFF"/>
                </a:solidFill>
                <a:latin typeface="Arial"/>
                <a:cs typeface="Arial"/>
              </a:rPr>
              <a:t>look</a:t>
            </a:r>
            <a:r>
              <a:rPr sz="1100" spc="-5" dirty="0">
                <a:solidFill>
                  <a:srgbClr val="FFFFFF"/>
                </a:solidFill>
                <a:latin typeface="Arial"/>
                <a:cs typeface="Arial"/>
              </a:rPr>
              <a:t> </a:t>
            </a:r>
            <a:r>
              <a:rPr sz="1100" dirty="0">
                <a:solidFill>
                  <a:srgbClr val="FFFFFF"/>
                </a:solidFill>
                <a:latin typeface="Arial"/>
                <a:cs typeface="Arial"/>
              </a:rPr>
              <a:t>out</a:t>
            </a:r>
            <a:r>
              <a:rPr sz="1100" spc="-25" dirty="0">
                <a:solidFill>
                  <a:srgbClr val="FFFFFF"/>
                </a:solidFill>
                <a:latin typeface="Arial"/>
                <a:cs typeface="Arial"/>
              </a:rPr>
              <a:t> </a:t>
            </a:r>
            <a:r>
              <a:rPr sz="1100" dirty="0">
                <a:solidFill>
                  <a:srgbClr val="FFFFFF"/>
                </a:solidFill>
                <a:latin typeface="Arial"/>
                <a:cs typeface="Arial"/>
              </a:rPr>
              <a:t>for</a:t>
            </a:r>
            <a:r>
              <a:rPr sz="1100" spc="-35" dirty="0">
                <a:solidFill>
                  <a:srgbClr val="FFFFFF"/>
                </a:solidFill>
                <a:latin typeface="Arial"/>
                <a:cs typeface="Arial"/>
              </a:rPr>
              <a:t> </a:t>
            </a:r>
            <a:r>
              <a:rPr sz="1100" dirty="0">
                <a:solidFill>
                  <a:srgbClr val="FFFFFF"/>
                </a:solidFill>
                <a:latin typeface="Arial"/>
                <a:cs typeface="Arial"/>
              </a:rPr>
              <a:t>each</a:t>
            </a:r>
            <a:r>
              <a:rPr sz="1100" spc="-15" dirty="0">
                <a:solidFill>
                  <a:srgbClr val="FFFFFF"/>
                </a:solidFill>
                <a:latin typeface="Arial"/>
                <a:cs typeface="Arial"/>
              </a:rPr>
              <a:t> </a:t>
            </a:r>
            <a:r>
              <a:rPr sz="1100" dirty="0">
                <a:solidFill>
                  <a:srgbClr val="FFFFFF"/>
                </a:solidFill>
                <a:latin typeface="Arial"/>
                <a:cs typeface="Arial"/>
              </a:rPr>
              <a:t>other</a:t>
            </a:r>
            <a:r>
              <a:rPr sz="1100" spc="-40" dirty="0">
                <a:solidFill>
                  <a:srgbClr val="FFFFFF"/>
                </a:solidFill>
                <a:latin typeface="Arial"/>
                <a:cs typeface="Arial"/>
              </a:rPr>
              <a:t> </a:t>
            </a:r>
            <a:r>
              <a:rPr sz="1100" dirty="0">
                <a:solidFill>
                  <a:srgbClr val="FFFFFF"/>
                </a:solidFill>
                <a:latin typeface="Arial"/>
                <a:cs typeface="Arial"/>
              </a:rPr>
              <a:t>(cf.</a:t>
            </a:r>
            <a:r>
              <a:rPr sz="1100" spc="-55" dirty="0">
                <a:solidFill>
                  <a:srgbClr val="FFFFFF"/>
                </a:solidFill>
                <a:latin typeface="Arial"/>
                <a:cs typeface="Arial"/>
              </a:rPr>
              <a:t> </a:t>
            </a:r>
            <a:r>
              <a:rPr sz="1100" dirty="0">
                <a:solidFill>
                  <a:srgbClr val="FFFFFF"/>
                </a:solidFill>
                <a:latin typeface="Arial"/>
                <a:cs typeface="Arial"/>
              </a:rPr>
              <a:t>72%</a:t>
            </a:r>
            <a:r>
              <a:rPr sz="1100" spc="-25"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October</a:t>
            </a:r>
            <a:r>
              <a:rPr sz="1100" spc="-45" dirty="0">
                <a:solidFill>
                  <a:srgbClr val="FFFFFF"/>
                </a:solidFill>
                <a:latin typeface="Arial"/>
                <a:cs typeface="Arial"/>
              </a:rPr>
              <a:t> </a:t>
            </a:r>
            <a:r>
              <a:rPr sz="1100" dirty="0">
                <a:solidFill>
                  <a:srgbClr val="FFFFFF"/>
                </a:solidFill>
                <a:latin typeface="Arial"/>
                <a:cs typeface="Arial"/>
              </a:rPr>
              <a:t>–</a:t>
            </a:r>
            <a:r>
              <a:rPr sz="1100" spc="-20" dirty="0">
                <a:solidFill>
                  <a:srgbClr val="FFFFFF"/>
                </a:solidFill>
                <a:latin typeface="Arial"/>
                <a:cs typeface="Arial"/>
              </a:rPr>
              <a:t> </a:t>
            </a:r>
            <a:r>
              <a:rPr sz="1100" dirty="0">
                <a:solidFill>
                  <a:srgbClr val="FFFFFF"/>
                </a:solidFill>
                <a:latin typeface="Arial"/>
                <a:cs typeface="Arial"/>
              </a:rPr>
              <a:t>a</a:t>
            </a:r>
            <a:r>
              <a:rPr sz="1100" spc="-15" dirty="0">
                <a:solidFill>
                  <a:srgbClr val="FFFFFF"/>
                </a:solidFill>
                <a:latin typeface="Arial"/>
                <a:cs typeface="Arial"/>
              </a:rPr>
              <a:t> </a:t>
            </a:r>
            <a:r>
              <a:rPr sz="1100" dirty="0">
                <a:solidFill>
                  <a:srgbClr val="FFFFFF"/>
                </a:solidFill>
                <a:latin typeface="Arial"/>
                <a:cs typeface="Arial"/>
              </a:rPr>
              <a:t>significant</a:t>
            </a:r>
            <a:r>
              <a:rPr sz="1100" spc="-20" dirty="0">
                <a:solidFill>
                  <a:srgbClr val="FFFFFF"/>
                </a:solidFill>
                <a:latin typeface="Arial"/>
                <a:cs typeface="Arial"/>
              </a:rPr>
              <a:t> </a:t>
            </a:r>
            <a:r>
              <a:rPr sz="1100" dirty="0">
                <a:solidFill>
                  <a:srgbClr val="FFFFFF"/>
                </a:solidFill>
                <a:latin typeface="Arial"/>
                <a:cs typeface="Arial"/>
              </a:rPr>
              <a:t>increase)</a:t>
            </a:r>
            <a:r>
              <a:rPr sz="1100" spc="-30" dirty="0">
                <a:solidFill>
                  <a:srgbClr val="FFFFFF"/>
                </a:solidFill>
                <a:latin typeface="Arial"/>
                <a:cs typeface="Arial"/>
              </a:rPr>
              <a:t> </a:t>
            </a:r>
            <a:r>
              <a:rPr sz="1100" dirty="0">
                <a:solidFill>
                  <a:srgbClr val="FFFFFF"/>
                </a:solidFill>
                <a:latin typeface="Arial"/>
                <a:cs typeface="Arial"/>
              </a:rPr>
              <a:t>and</a:t>
            </a:r>
            <a:r>
              <a:rPr sz="1100" spc="-15" dirty="0">
                <a:solidFill>
                  <a:srgbClr val="FFFFFF"/>
                </a:solidFill>
                <a:latin typeface="Arial"/>
                <a:cs typeface="Arial"/>
              </a:rPr>
              <a:t> </a:t>
            </a:r>
            <a:r>
              <a:rPr sz="1100" dirty="0">
                <a:solidFill>
                  <a:srgbClr val="FFFFFF"/>
                </a:solidFill>
                <a:latin typeface="Arial"/>
                <a:cs typeface="Arial"/>
              </a:rPr>
              <a:t>that</a:t>
            </a:r>
            <a:r>
              <a:rPr sz="1100" spc="-35" dirty="0">
                <a:solidFill>
                  <a:srgbClr val="FFFFFF"/>
                </a:solidFill>
                <a:latin typeface="Arial"/>
                <a:cs typeface="Arial"/>
              </a:rPr>
              <a:t> </a:t>
            </a:r>
            <a:r>
              <a:rPr sz="1100" spc="-20" dirty="0">
                <a:solidFill>
                  <a:srgbClr val="FFFFFF"/>
                </a:solidFill>
                <a:latin typeface="Arial"/>
                <a:cs typeface="Arial"/>
              </a:rPr>
              <a:t>they </a:t>
            </a:r>
            <a:r>
              <a:rPr sz="1100" dirty="0">
                <a:solidFill>
                  <a:srgbClr val="FFFFFF"/>
                </a:solidFill>
                <a:latin typeface="Arial"/>
                <a:cs typeface="Arial"/>
              </a:rPr>
              <a:t>are</a:t>
            </a:r>
            <a:r>
              <a:rPr sz="1100" spc="-30" dirty="0">
                <a:solidFill>
                  <a:srgbClr val="FFFFFF"/>
                </a:solidFill>
                <a:latin typeface="Arial"/>
                <a:cs typeface="Arial"/>
              </a:rPr>
              <a:t> </a:t>
            </a:r>
            <a:r>
              <a:rPr sz="1100" dirty="0">
                <a:solidFill>
                  <a:srgbClr val="FFFFFF"/>
                </a:solidFill>
                <a:latin typeface="Arial"/>
                <a:cs typeface="Arial"/>
              </a:rPr>
              <a:t>proud</a:t>
            </a:r>
            <a:r>
              <a:rPr sz="1100" spc="-20" dirty="0">
                <a:solidFill>
                  <a:srgbClr val="FFFFFF"/>
                </a:solidFill>
                <a:latin typeface="Arial"/>
                <a:cs typeface="Arial"/>
              </a:rPr>
              <a:t> </a:t>
            </a:r>
            <a:r>
              <a:rPr sz="1100" dirty="0">
                <a:solidFill>
                  <a:srgbClr val="FFFFFF"/>
                </a:solidFill>
                <a:latin typeface="Arial"/>
                <a:cs typeface="Arial"/>
              </a:rPr>
              <a:t>of</a:t>
            </a:r>
            <a:r>
              <a:rPr sz="1100" spc="-30" dirty="0">
                <a:solidFill>
                  <a:srgbClr val="FFFFFF"/>
                </a:solidFill>
                <a:latin typeface="Arial"/>
                <a:cs typeface="Arial"/>
              </a:rPr>
              <a:t> </a:t>
            </a:r>
            <a:r>
              <a:rPr sz="1100" dirty="0">
                <a:solidFill>
                  <a:srgbClr val="FFFFFF"/>
                </a:solidFill>
                <a:latin typeface="Arial"/>
                <a:cs typeface="Arial"/>
              </a:rPr>
              <a:t>their</a:t>
            </a:r>
            <a:r>
              <a:rPr sz="1100" spc="-25" dirty="0">
                <a:solidFill>
                  <a:srgbClr val="FFFFFF"/>
                </a:solidFill>
                <a:latin typeface="Arial"/>
                <a:cs typeface="Arial"/>
              </a:rPr>
              <a:t> </a:t>
            </a:r>
            <a:r>
              <a:rPr sz="1100" dirty="0">
                <a:solidFill>
                  <a:srgbClr val="FFFFFF"/>
                </a:solidFill>
                <a:latin typeface="Arial"/>
                <a:cs typeface="Arial"/>
              </a:rPr>
              <a:t>local</a:t>
            </a:r>
            <a:r>
              <a:rPr sz="1100" spc="-15" dirty="0">
                <a:solidFill>
                  <a:srgbClr val="FFFFFF"/>
                </a:solidFill>
                <a:latin typeface="Arial"/>
                <a:cs typeface="Arial"/>
              </a:rPr>
              <a:t> </a:t>
            </a:r>
            <a:r>
              <a:rPr sz="1100" dirty="0">
                <a:solidFill>
                  <a:srgbClr val="FFFFFF"/>
                </a:solidFill>
                <a:latin typeface="Arial"/>
                <a:cs typeface="Arial"/>
              </a:rPr>
              <a:t>area</a:t>
            </a:r>
            <a:r>
              <a:rPr sz="1100" spc="-20" dirty="0">
                <a:solidFill>
                  <a:srgbClr val="FFFFFF"/>
                </a:solidFill>
                <a:latin typeface="Arial"/>
                <a:cs typeface="Arial"/>
              </a:rPr>
              <a:t> </a:t>
            </a:r>
            <a:r>
              <a:rPr sz="1100" dirty="0">
                <a:solidFill>
                  <a:srgbClr val="FFFFFF"/>
                </a:solidFill>
                <a:latin typeface="Arial"/>
                <a:cs typeface="Arial"/>
              </a:rPr>
              <a:t>(75%</a:t>
            </a:r>
            <a:r>
              <a:rPr sz="1100" spc="-35" dirty="0">
                <a:solidFill>
                  <a:srgbClr val="FFFFFF"/>
                </a:solidFill>
                <a:latin typeface="Arial"/>
                <a:cs typeface="Arial"/>
              </a:rPr>
              <a:t> </a:t>
            </a:r>
            <a:r>
              <a:rPr sz="1100" dirty="0">
                <a:solidFill>
                  <a:srgbClr val="FFFFFF"/>
                </a:solidFill>
                <a:latin typeface="Arial"/>
                <a:cs typeface="Arial"/>
              </a:rPr>
              <a:t>in</a:t>
            </a:r>
            <a:r>
              <a:rPr sz="1100" spc="-15" dirty="0">
                <a:solidFill>
                  <a:srgbClr val="FFFFFF"/>
                </a:solidFill>
                <a:latin typeface="Arial"/>
                <a:cs typeface="Arial"/>
              </a:rPr>
              <a:t> </a:t>
            </a:r>
            <a:r>
              <a:rPr sz="1100" dirty="0">
                <a:solidFill>
                  <a:srgbClr val="FFFFFF"/>
                </a:solidFill>
                <a:latin typeface="Arial"/>
                <a:cs typeface="Arial"/>
              </a:rPr>
              <a:t>December,</a:t>
            </a:r>
            <a:r>
              <a:rPr sz="1100" spc="-30" dirty="0">
                <a:solidFill>
                  <a:srgbClr val="FFFFFF"/>
                </a:solidFill>
                <a:latin typeface="Arial"/>
                <a:cs typeface="Arial"/>
              </a:rPr>
              <a:t> </a:t>
            </a:r>
            <a:r>
              <a:rPr sz="1100" dirty="0">
                <a:solidFill>
                  <a:srgbClr val="FFFFFF"/>
                </a:solidFill>
                <a:latin typeface="Arial"/>
                <a:cs typeface="Arial"/>
              </a:rPr>
              <a:t>cf.</a:t>
            </a:r>
            <a:r>
              <a:rPr sz="1100" spc="-50" dirty="0">
                <a:solidFill>
                  <a:srgbClr val="FFFFFF"/>
                </a:solidFill>
                <a:latin typeface="Arial"/>
                <a:cs typeface="Arial"/>
              </a:rPr>
              <a:t> </a:t>
            </a:r>
            <a:r>
              <a:rPr sz="1100" dirty="0">
                <a:solidFill>
                  <a:srgbClr val="FFFFFF"/>
                </a:solidFill>
                <a:latin typeface="Arial"/>
                <a:cs typeface="Arial"/>
              </a:rPr>
              <a:t>69%</a:t>
            </a:r>
            <a:r>
              <a:rPr sz="1100" spc="-30" dirty="0">
                <a:solidFill>
                  <a:srgbClr val="FFFFFF"/>
                </a:solidFill>
                <a:latin typeface="Arial"/>
                <a:cs typeface="Arial"/>
              </a:rPr>
              <a:t> </a:t>
            </a:r>
            <a:r>
              <a:rPr sz="1100" dirty="0">
                <a:solidFill>
                  <a:srgbClr val="FFFFFF"/>
                </a:solidFill>
                <a:latin typeface="Arial"/>
                <a:cs typeface="Arial"/>
              </a:rPr>
              <a:t>in</a:t>
            </a:r>
            <a:r>
              <a:rPr sz="1100" spc="-10" dirty="0">
                <a:solidFill>
                  <a:srgbClr val="FFFFFF"/>
                </a:solidFill>
                <a:latin typeface="Arial"/>
                <a:cs typeface="Arial"/>
              </a:rPr>
              <a:t> </a:t>
            </a:r>
            <a:r>
              <a:rPr sz="1100" dirty="0">
                <a:solidFill>
                  <a:srgbClr val="FFFFFF"/>
                </a:solidFill>
                <a:latin typeface="Arial"/>
                <a:cs typeface="Arial"/>
              </a:rPr>
              <a:t>October</a:t>
            </a:r>
            <a:r>
              <a:rPr sz="1100" spc="-40" dirty="0">
                <a:solidFill>
                  <a:srgbClr val="FFFFFF"/>
                </a:solidFill>
                <a:latin typeface="Arial"/>
                <a:cs typeface="Arial"/>
              </a:rPr>
              <a:t> </a:t>
            </a:r>
            <a:r>
              <a:rPr sz="1100" dirty="0">
                <a:solidFill>
                  <a:srgbClr val="FFFFFF"/>
                </a:solidFill>
                <a:latin typeface="Arial"/>
                <a:cs typeface="Arial"/>
              </a:rPr>
              <a:t>–</a:t>
            </a:r>
            <a:r>
              <a:rPr sz="1100" spc="-20" dirty="0">
                <a:solidFill>
                  <a:srgbClr val="FFFFFF"/>
                </a:solidFill>
                <a:latin typeface="Arial"/>
                <a:cs typeface="Arial"/>
              </a:rPr>
              <a:t> </a:t>
            </a:r>
            <a:r>
              <a:rPr sz="1100" dirty="0">
                <a:solidFill>
                  <a:srgbClr val="FFFFFF"/>
                </a:solidFill>
                <a:latin typeface="Arial"/>
                <a:cs typeface="Arial"/>
              </a:rPr>
              <a:t>a</a:t>
            </a:r>
            <a:r>
              <a:rPr sz="1100" spc="-20" dirty="0">
                <a:solidFill>
                  <a:srgbClr val="FFFFFF"/>
                </a:solidFill>
                <a:latin typeface="Arial"/>
                <a:cs typeface="Arial"/>
              </a:rPr>
              <a:t> </a:t>
            </a:r>
            <a:r>
              <a:rPr sz="1100" dirty="0">
                <a:solidFill>
                  <a:srgbClr val="FFFFFF"/>
                </a:solidFill>
                <a:latin typeface="Arial"/>
                <a:cs typeface="Arial"/>
              </a:rPr>
              <a:t>significant</a:t>
            </a:r>
            <a:r>
              <a:rPr sz="1100" spc="-25" dirty="0">
                <a:solidFill>
                  <a:srgbClr val="FFFFFF"/>
                </a:solidFill>
                <a:latin typeface="Arial"/>
                <a:cs typeface="Arial"/>
              </a:rPr>
              <a:t> </a:t>
            </a:r>
            <a:r>
              <a:rPr sz="1100" spc="-10" dirty="0">
                <a:solidFill>
                  <a:srgbClr val="FFFFFF"/>
                </a:solidFill>
                <a:latin typeface="Arial"/>
                <a:cs typeface="Arial"/>
              </a:rPr>
              <a:t>increase).</a:t>
            </a:r>
            <a:endParaRPr sz="1100">
              <a:latin typeface="Arial"/>
              <a:cs typeface="Arial"/>
            </a:endParaRPr>
          </a:p>
          <a:p>
            <a:pPr marL="299085" marR="137160" indent="-287020">
              <a:lnSpc>
                <a:spcPct val="100000"/>
              </a:lnSpc>
              <a:spcBef>
                <a:spcPts val="605"/>
              </a:spcBef>
              <a:buChar char="•"/>
              <a:tabLst>
                <a:tab pos="299085" algn="l"/>
              </a:tabLst>
            </a:pPr>
            <a:r>
              <a:rPr sz="1100" dirty="0">
                <a:solidFill>
                  <a:srgbClr val="FFFFFF"/>
                </a:solidFill>
                <a:latin typeface="Arial"/>
                <a:cs typeface="Arial"/>
              </a:rPr>
              <a:t>Significantly</a:t>
            </a:r>
            <a:r>
              <a:rPr sz="1100" spc="-30" dirty="0">
                <a:solidFill>
                  <a:srgbClr val="FFFFFF"/>
                </a:solidFill>
                <a:latin typeface="Arial"/>
                <a:cs typeface="Arial"/>
              </a:rPr>
              <a:t> </a:t>
            </a:r>
            <a:r>
              <a:rPr sz="1100" dirty="0">
                <a:solidFill>
                  <a:srgbClr val="FFFFFF"/>
                </a:solidFill>
                <a:latin typeface="Arial"/>
                <a:cs typeface="Arial"/>
              </a:rPr>
              <a:t>more</a:t>
            </a:r>
            <a:r>
              <a:rPr sz="1100" spc="-40" dirty="0">
                <a:solidFill>
                  <a:srgbClr val="FFFFFF"/>
                </a:solidFill>
                <a:latin typeface="Arial"/>
                <a:cs typeface="Arial"/>
              </a:rPr>
              <a:t> </a:t>
            </a:r>
            <a:r>
              <a:rPr sz="1100" dirty="0">
                <a:solidFill>
                  <a:srgbClr val="FFFFFF"/>
                </a:solidFill>
                <a:latin typeface="Arial"/>
                <a:cs typeface="Arial"/>
              </a:rPr>
              <a:t>respondents</a:t>
            </a:r>
            <a:r>
              <a:rPr sz="1100" spc="-45" dirty="0">
                <a:solidFill>
                  <a:srgbClr val="FFFFFF"/>
                </a:solidFill>
                <a:latin typeface="Arial"/>
                <a:cs typeface="Arial"/>
              </a:rPr>
              <a:t> </a:t>
            </a:r>
            <a:r>
              <a:rPr sz="1100" dirty="0">
                <a:solidFill>
                  <a:srgbClr val="FFFFFF"/>
                </a:solidFill>
                <a:latin typeface="Arial"/>
                <a:cs typeface="Arial"/>
              </a:rPr>
              <a:t>agree</a:t>
            </a:r>
            <a:r>
              <a:rPr sz="1100" spc="-40" dirty="0">
                <a:solidFill>
                  <a:srgbClr val="FFFFFF"/>
                </a:solidFill>
                <a:latin typeface="Arial"/>
                <a:cs typeface="Arial"/>
              </a:rPr>
              <a:t> </a:t>
            </a:r>
            <a:r>
              <a:rPr sz="1100" dirty="0">
                <a:solidFill>
                  <a:srgbClr val="FFFFFF"/>
                </a:solidFill>
                <a:latin typeface="Arial"/>
                <a:cs typeface="Arial"/>
              </a:rPr>
              <a:t>that</a:t>
            </a:r>
            <a:r>
              <a:rPr sz="1100" spc="-40" dirty="0">
                <a:solidFill>
                  <a:srgbClr val="FFFFFF"/>
                </a:solidFill>
                <a:latin typeface="Arial"/>
                <a:cs typeface="Arial"/>
              </a:rPr>
              <a:t> </a:t>
            </a:r>
            <a:r>
              <a:rPr sz="1100" dirty="0">
                <a:solidFill>
                  <a:srgbClr val="FFFFFF"/>
                </a:solidFill>
                <a:latin typeface="Arial"/>
                <a:cs typeface="Arial"/>
              </a:rPr>
              <a:t>if</a:t>
            </a:r>
            <a:r>
              <a:rPr sz="1100" spc="-30" dirty="0">
                <a:solidFill>
                  <a:srgbClr val="FFFFFF"/>
                </a:solidFill>
                <a:latin typeface="Arial"/>
                <a:cs typeface="Arial"/>
              </a:rPr>
              <a:t> </a:t>
            </a:r>
            <a:r>
              <a:rPr sz="1100" dirty="0">
                <a:solidFill>
                  <a:srgbClr val="FFFFFF"/>
                </a:solidFill>
                <a:latin typeface="Arial"/>
                <a:cs typeface="Arial"/>
              </a:rPr>
              <a:t>they</a:t>
            </a:r>
            <a:r>
              <a:rPr sz="1100" spc="-35" dirty="0">
                <a:solidFill>
                  <a:srgbClr val="FFFFFF"/>
                </a:solidFill>
                <a:latin typeface="Arial"/>
                <a:cs typeface="Arial"/>
              </a:rPr>
              <a:t> </a:t>
            </a:r>
            <a:r>
              <a:rPr sz="1100" dirty="0">
                <a:solidFill>
                  <a:srgbClr val="FFFFFF"/>
                </a:solidFill>
                <a:latin typeface="Arial"/>
                <a:cs typeface="Arial"/>
              </a:rPr>
              <a:t>wanted</a:t>
            </a:r>
            <a:r>
              <a:rPr sz="1100" spc="-15" dirty="0">
                <a:solidFill>
                  <a:srgbClr val="FFFFFF"/>
                </a:solidFill>
                <a:latin typeface="Arial"/>
                <a:cs typeface="Arial"/>
              </a:rPr>
              <a:t> </a:t>
            </a:r>
            <a:r>
              <a:rPr sz="1100" dirty="0">
                <a:solidFill>
                  <a:srgbClr val="FFFFFF"/>
                </a:solidFill>
                <a:latin typeface="Arial"/>
                <a:cs typeface="Arial"/>
              </a:rPr>
              <a:t>company</a:t>
            </a:r>
            <a:r>
              <a:rPr sz="1100" spc="-40" dirty="0">
                <a:solidFill>
                  <a:srgbClr val="FFFFFF"/>
                </a:solidFill>
                <a:latin typeface="Arial"/>
                <a:cs typeface="Arial"/>
              </a:rPr>
              <a:t> </a:t>
            </a:r>
            <a:r>
              <a:rPr sz="1100"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socialise they</a:t>
            </a:r>
            <a:r>
              <a:rPr sz="1100" spc="-35" dirty="0">
                <a:solidFill>
                  <a:srgbClr val="FFFFFF"/>
                </a:solidFill>
                <a:latin typeface="Arial"/>
                <a:cs typeface="Arial"/>
              </a:rPr>
              <a:t> </a:t>
            </a:r>
            <a:r>
              <a:rPr sz="1100" dirty="0">
                <a:solidFill>
                  <a:srgbClr val="FFFFFF"/>
                </a:solidFill>
                <a:latin typeface="Arial"/>
                <a:cs typeface="Arial"/>
              </a:rPr>
              <a:t>would</a:t>
            </a:r>
            <a:r>
              <a:rPr sz="1100" spc="5" dirty="0">
                <a:solidFill>
                  <a:srgbClr val="FFFFFF"/>
                </a:solidFill>
                <a:latin typeface="Arial"/>
                <a:cs typeface="Arial"/>
              </a:rPr>
              <a:t> </a:t>
            </a:r>
            <a:r>
              <a:rPr sz="1100" dirty="0">
                <a:solidFill>
                  <a:srgbClr val="FFFFFF"/>
                </a:solidFill>
                <a:latin typeface="Arial"/>
                <a:cs typeface="Arial"/>
              </a:rPr>
              <a:t>have</a:t>
            </a:r>
            <a:r>
              <a:rPr sz="1100" spc="-15" dirty="0">
                <a:solidFill>
                  <a:srgbClr val="FFFFFF"/>
                </a:solidFill>
                <a:latin typeface="Arial"/>
                <a:cs typeface="Arial"/>
              </a:rPr>
              <a:t> </a:t>
            </a:r>
            <a:r>
              <a:rPr sz="1100" dirty="0">
                <a:solidFill>
                  <a:srgbClr val="FFFFFF"/>
                </a:solidFill>
                <a:latin typeface="Arial"/>
                <a:cs typeface="Arial"/>
              </a:rPr>
              <a:t>someone</a:t>
            </a:r>
            <a:r>
              <a:rPr sz="1100" spc="-40"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call</a:t>
            </a:r>
            <a:r>
              <a:rPr sz="1100" spc="-5" dirty="0">
                <a:solidFill>
                  <a:srgbClr val="FFFFFF"/>
                </a:solidFill>
                <a:latin typeface="Arial"/>
                <a:cs typeface="Arial"/>
              </a:rPr>
              <a:t> </a:t>
            </a:r>
            <a:r>
              <a:rPr sz="1100" dirty="0">
                <a:solidFill>
                  <a:srgbClr val="FFFFFF"/>
                </a:solidFill>
                <a:latin typeface="Arial"/>
                <a:cs typeface="Arial"/>
              </a:rPr>
              <a:t>on,</a:t>
            </a:r>
            <a:r>
              <a:rPr sz="1100" spc="-30" dirty="0">
                <a:solidFill>
                  <a:srgbClr val="FFFFFF"/>
                </a:solidFill>
                <a:latin typeface="Arial"/>
                <a:cs typeface="Arial"/>
              </a:rPr>
              <a:t> </a:t>
            </a:r>
            <a:r>
              <a:rPr sz="1100" dirty="0">
                <a:solidFill>
                  <a:srgbClr val="FFFFFF"/>
                </a:solidFill>
                <a:latin typeface="Arial"/>
                <a:cs typeface="Arial"/>
              </a:rPr>
              <a:t>now</a:t>
            </a:r>
            <a:r>
              <a:rPr sz="1100" spc="-30" dirty="0">
                <a:solidFill>
                  <a:srgbClr val="FFFFFF"/>
                </a:solidFill>
                <a:latin typeface="Arial"/>
                <a:cs typeface="Arial"/>
              </a:rPr>
              <a:t> </a:t>
            </a:r>
            <a:r>
              <a:rPr sz="1100" dirty="0">
                <a:solidFill>
                  <a:srgbClr val="FFFFFF"/>
                </a:solidFill>
                <a:latin typeface="Arial"/>
                <a:cs typeface="Arial"/>
              </a:rPr>
              <a:t>at</a:t>
            </a:r>
            <a:r>
              <a:rPr sz="1100" spc="-20" dirty="0">
                <a:solidFill>
                  <a:srgbClr val="FFFFFF"/>
                </a:solidFill>
                <a:latin typeface="Arial"/>
                <a:cs typeface="Arial"/>
              </a:rPr>
              <a:t> </a:t>
            </a:r>
            <a:r>
              <a:rPr sz="1100" dirty="0">
                <a:solidFill>
                  <a:srgbClr val="FFFFFF"/>
                </a:solidFill>
                <a:latin typeface="Arial"/>
                <a:cs typeface="Arial"/>
              </a:rPr>
              <a:t>4 in</a:t>
            </a:r>
            <a:r>
              <a:rPr sz="1100" spc="-25" dirty="0">
                <a:solidFill>
                  <a:srgbClr val="FFFFFF"/>
                </a:solidFill>
                <a:latin typeface="Arial"/>
                <a:cs typeface="Arial"/>
              </a:rPr>
              <a:t> </a:t>
            </a:r>
            <a:r>
              <a:rPr sz="1100" dirty="0">
                <a:solidFill>
                  <a:srgbClr val="FFFFFF"/>
                </a:solidFill>
                <a:latin typeface="Arial"/>
                <a:cs typeface="Arial"/>
              </a:rPr>
              <a:t>5</a:t>
            </a:r>
            <a:r>
              <a:rPr sz="1100" spc="-25" dirty="0">
                <a:solidFill>
                  <a:srgbClr val="FFFFFF"/>
                </a:solidFill>
                <a:latin typeface="Arial"/>
                <a:cs typeface="Arial"/>
              </a:rPr>
              <a:t> </a:t>
            </a:r>
            <a:r>
              <a:rPr sz="1100" dirty="0">
                <a:solidFill>
                  <a:srgbClr val="FFFFFF"/>
                </a:solidFill>
                <a:latin typeface="Arial"/>
                <a:cs typeface="Arial"/>
              </a:rPr>
              <a:t>(80%)</a:t>
            </a:r>
            <a:r>
              <a:rPr sz="1100" spc="-40" dirty="0">
                <a:solidFill>
                  <a:srgbClr val="FFFFFF"/>
                </a:solidFill>
                <a:latin typeface="Arial"/>
                <a:cs typeface="Arial"/>
              </a:rPr>
              <a:t> </a:t>
            </a:r>
            <a:r>
              <a:rPr sz="1100" dirty="0">
                <a:solidFill>
                  <a:srgbClr val="FFFFFF"/>
                </a:solidFill>
                <a:latin typeface="Arial"/>
                <a:cs typeface="Arial"/>
              </a:rPr>
              <a:t>compared</a:t>
            </a:r>
            <a:r>
              <a:rPr sz="1100" spc="-35"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77%</a:t>
            </a:r>
            <a:r>
              <a:rPr sz="1100" spc="-35" dirty="0">
                <a:solidFill>
                  <a:srgbClr val="FFFFFF"/>
                </a:solidFill>
                <a:latin typeface="Arial"/>
                <a:cs typeface="Arial"/>
              </a:rPr>
              <a:t> </a:t>
            </a:r>
            <a:r>
              <a:rPr sz="1100" dirty="0">
                <a:solidFill>
                  <a:srgbClr val="FFFFFF"/>
                </a:solidFill>
                <a:latin typeface="Arial"/>
                <a:cs typeface="Arial"/>
              </a:rPr>
              <a:t>in</a:t>
            </a:r>
            <a:r>
              <a:rPr sz="1100" spc="-15" dirty="0">
                <a:solidFill>
                  <a:srgbClr val="FFFFFF"/>
                </a:solidFill>
                <a:latin typeface="Arial"/>
                <a:cs typeface="Arial"/>
              </a:rPr>
              <a:t> </a:t>
            </a:r>
            <a:r>
              <a:rPr sz="1100" spc="-10" dirty="0">
                <a:solidFill>
                  <a:srgbClr val="FFFFFF"/>
                </a:solidFill>
                <a:latin typeface="Arial"/>
                <a:cs typeface="Arial"/>
              </a:rPr>
              <a:t>October </a:t>
            </a:r>
            <a:r>
              <a:rPr sz="1100" dirty="0">
                <a:solidFill>
                  <a:srgbClr val="FFFFFF"/>
                </a:solidFill>
                <a:latin typeface="Arial"/>
                <a:cs typeface="Arial"/>
              </a:rPr>
              <a:t>2024.</a:t>
            </a:r>
            <a:r>
              <a:rPr sz="1100" spc="-25" dirty="0">
                <a:solidFill>
                  <a:srgbClr val="FFFFFF"/>
                </a:solidFill>
                <a:latin typeface="Arial"/>
                <a:cs typeface="Arial"/>
              </a:rPr>
              <a:t> </a:t>
            </a:r>
            <a:r>
              <a:rPr sz="1100" dirty="0">
                <a:solidFill>
                  <a:srgbClr val="FFFFFF"/>
                </a:solidFill>
                <a:latin typeface="Arial"/>
                <a:cs typeface="Arial"/>
              </a:rPr>
              <a:t>84%</a:t>
            </a:r>
            <a:r>
              <a:rPr sz="1100" spc="-25" dirty="0">
                <a:solidFill>
                  <a:srgbClr val="FFFFFF"/>
                </a:solidFill>
                <a:latin typeface="Arial"/>
                <a:cs typeface="Arial"/>
              </a:rPr>
              <a:t> </a:t>
            </a:r>
            <a:r>
              <a:rPr sz="1100" dirty="0">
                <a:solidFill>
                  <a:srgbClr val="FFFFFF"/>
                </a:solidFill>
                <a:latin typeface="Arial"/>
                <a:cs typeface="Arial"/>
              </a:rPr>
              <a:t>of</a:t>
            </a:r>
            <a:r>
              <a:rPr sz="1100" spc="-15" dirty="0">
                <a:solidFill>
                  <a:srgbClr val="FFFFFF"/>
                </a:solidFill>
                <a:latin typeface="Arial"/>
                <a:cs typeface="Arial"/>
              </a:rPr>
              <a:t> </a:t>
            </a:r>
            <a:r>
              <a:rPr sz="1100" dirty="0">
                <a:solidFill>
                  <a:srgbClr val="FFFFFF"/>
                </a:solidFill>
                <a:latin typeface="Arial"/>
                <a:cs typeface="Arial"/>
              </a:rPr>
              <a:t>GM</a:t>
            </a:r>
            <a:r>
              <a:rPr sz="1100" spc="-45" dirty="0">
                <a:solidFill>
                  <a:srgbClr val="FFFFFF"/>
                </a:solidFill>
                <a:latin typeface="Arial"/>
                <a:cs typeface="Arial"/>
              </a:rPr>
              <a:t> </a:t>
            </a:r>
            <a:r>
              <a:rPr sz="1100" dirty="0">
                <a:solidFill>
                  <a:srgbClr val="FFFFFF"/>
                </a:solidFill>
                <a:latin typeface="Arial"/>
                <a:cs typeface="Arial"/>
              </a:rPr>
              <a:t>respondents</a:t>
            </a:r>
            <a:r>
              <a:rPr sz="1100" spc="-25" dirty="0">
                <a:solidFill>
                  <a:srgbClr val="FFFFFF"/>
                </a:solidFill>
                <a:latin typeface="Arial"/>
                <a:cs typeface="Arial"/>
              </a:rPr>
              <a:t> </a:t>
            </a:r>
            <a:r>
              <a:rPr sz="1100" dirty="0">
                <a:solidFill>
                  <a:srgbClr val="FFFFFF"/>
                </a:solidFill>
                <a:latin typeface="Arial"/>
                <a:cs typeface="Arial"/>
              </a:rPr>
              <a:t>also</a:t>
            </a:r>
            <a:r>
              <a:rPr sz="1100" spc="-15" dirty="0">
                <a:solidFill>
                  <a:srgbClr val="FFFFFF"/>
                </a:solidFill>
                <a:latin typeface="Arial"/>
                <a:cs typeface="Arial"/>
              </a:rPr>
              <a:t> </a:t>
            </a:r>
            <a:r>
              <a:rPr sz="1100" dirty="0">
                <a:solidFill>
                  <a:srgbClr val="FFFFFF"/>
                </a:solidFill>
                <a:latin typeface="Arial"/>
                <a:cs typeface="Arial"/>
              </a:rPr>
              <a:t>agree</a:t>
            </a:r>
            <a:r>
              <a:rPr sz="1100" spc="-35" dirty="0">
                <a:solidFill>
                  <a:srgbClr val="FFFFFF"/>
                </a:solidFill>
                <a:latin typeface="Arial"/>
                <a:cs typeface="Arial"/>
              </a:rPr>
              <a:t> </a:t>
            </a:r>
            <a:r>
              <a:rPr sz="1100" dirty="0">
                <a:solidFill>
                  <a:srgbClr val="FFFFFF"/>
                </a:solidFill>
                <a:latin typeface="Arial"/>
                <a:cs typeface="Arial"/>
              </a:rPr>
              <a:t>that</a:t>
            </a:r>
            <a:r>
              <a:rPr sz="1100" spc="-30" dirty="0">
                <a:solidFill>
                  <a:srgbClr val="FFFFFF"/>
                </a:solidFill>
                <a:latin typeface="Arial"/>
                <a:cs typeface="Arial"/>
              </a:rPr>
              <a:t> </a:t>
            </a:r>
            <a:r>
              <a:rPr sz="1100" dirty="0">
                <a:solidFill>
                  <a:srgbClr val="FFFFFF"/>
                </a:solidFill>
                <a:latin typeface="Arial"/>
                <a:cs typeface="Arial"/>
              </a:rPr>
              <a:t>there</a:t>
            </a:r>
            <a:r>
              <a:rPr sz="1100" spc="-45" dirty="0">
                <a:solidFill>
                  <a:srgbClr val="FFFFFF"/>
                </a:solidFill>
                <a:latin typeface="Arial"/>
                <a:cs typeface="Arial"/>
              </a:rPr>
              <a:t> </a:t>
            </a:r>
            <a:r>
              <a:rPr sz="1100" dirty="0">
                <a:solidFill>
                  <a:srgbClr val="FFFFFF"/>
                </a:solidFill>
                <a:latin typeface="Arial"/>
                <a:cs typeface="Arial"/>
              </a:rPr>
              <a:t>are</a:t>
            </a:r>
            <a:r>
              <a:rPr sz="1100" spc="-25" dirty="0">
                <a:solidFill>
                  <a:srgbClr val="FFFFFF"/>
                </a:solidFill>
                <a:latin typeface="Arial"/>
                <a:cs typeface="Arial"/>
              </a:rPr>
              <a:t> </a:t>
            </a:r>
            <a:r>
              <a:rPr sz="1100" dirty="0">
                <a:solidFill>
                  <a:srgbClr val="FFFFFF"/>
                </a:solidFill>
                <a:latin typeface="Arial"/>
                <a:cs typeface="Arial"/>
              </a:rPr>
              <a:t>people</a:t>
            </a:r>
            <a:r>
              <a:rPr sz="1100" spc="-10" dirty="0">
                <a:solidFill>
                  <a:srgbClr val="FFFFFF"/>
                </a:solidFill>
                <a:latin typeface="Arial"/>
                <a:cs typeface="Arial"/>
              </a:rPr>
              <a:t> </a:t>
            </a:r>
            <a:r>
              <a:rPr sz="1100" dirty="0">
                <a:solidFill>
                  <a:srgbClr val="FFFFFF"/>
                </a:solidFill>
                <a:latin typeface="Arial"/>
                <a:cs typeface="Arial"/>
              </a:rPr>
              <a:t>who would</a:t>
            </a:r>
            <a:r>
              <a:rPr sz="1100" spc="20" dirty="0">
                <a:solidFill>
                  <a:srgbClr val="FFFFFF"/>
                </a:solidFill>
                <a:latin typeface="Arial"/>
                <a:cs typeface="Arial"/>
              </a:rPr>
              <a:t> </a:t>
            </a:r>
            <a:r>
              <a:rPr sz="1100" dirty="0">
                <a:solidFill>
                  <a:srgbClr val="FFFFFF"/>
                </a:solidFill>
                <a:latin typeface="Arial"/>
                <a:cs typeface="Arial"/>
              </a:rPr>
              <a:t>be</a:t>
            </a:r>
            <a:r>
              <a:rPr sz="1100" spc="-20" dirty="0">
                <a:solidFill>
                  <a:srgbClr val="FFFFFF"/>
                </a:solidFill>
                <a:latin typeface="Arial"/>
                <a:cs typeface="Arial"/>
              </a:rPr>
              <a:t> </a:t>
            </a:r>
            <a:r>
              <a:rPr sz="1100" dirty="0">
                <a:solidFill>
                  <a:srgbClr val="FFFFFF"/>
                </a:solidFill>
                <a:latin typeface="Arial"/>
                <a:cs typeface="Arial"/>
              </a:rPr>
              <a:t>there</a:t>
            </a:r>
            <a:r>
              <a:rPr sz="1100" spc="-40" dirty="0">
                <a:solidFill>
                  <a:srgbClr val="FFFFFF"/>
                </a:solidFill>
                <a:latin typeface="Arial"/>
                <a:cs typeface="Arial"/>
              </a:rPr>
              <a:t> </a:t>
            </a:r>
            <a:r>
              <a:rPr sz="1100" dirty="0">
                <a:solidFill>
                  <a:srgbClr val="FFFFFF"/>
                </a:solidFill>
                <a:latin typeface="Arial"/>
                <a:cs typeface="Arial"/>
              </a:rPr>
              <a:t>for</a:t>
            </a:r>
            <a:r>
              <a:rPr sz="1100" spc="-40" dirty="0">
                <a:solidFill>
                  <a:srgbClr val="FFFFFF"/>
                </a:solidFill>
                <a:latin typeface="Arial"/>
                <a:cs typeface="Arial"/>
              </a:rPr>
              <a:t> </a:t>
            </a:r>
            <a:r>
              <a:rPr sz="1100" dirty="0">
                <a:solidFill>
                  <a:srgbClr val="FFFFFF"/>
                </a:solidFill>
                <a:latin typeface="Arial"/>
                <a:cs typeface="Arial"/>
              </a:rPr>
              <a:t>them</a:t>
            </a:r>
            <a:r>
              <a:rPr sz="1100" spc="-35" dirty="0">
                <a:solidFill>
                  <a:srgbClr val="FFFFFF"/>
                </a:solidFill>
                <a:latin typeface="Arial"/>
                <a:cs typeface="Arial"/>
              </a:rPr>
              <a:t> </a:t>
            </a:r>
            <a:r>
              <a:rPr sz="1100" dirty="0">
                <a:solidFill>
                  <a:srgbClr val="FFFFFF"/>
                </a:solidFill>
                <a:latin typeface="Arial"/>
                <a:cs typeface="Arial"/>
              </a:rPr>
              <a:t>if</a:t>
            </a:r>
            <a:r>
              <a:rPr sz="1100" spc="-25" dirty="0">
                <a:solidFill>
                  <a:srgbClr val="FFFFFF"/>
                </a:solidFill>
                <a:latin typeface="Arial"/>
                <a:cs typeface="Arial"/>
              </a:rPr>
              <a:t> </a:t>
            </a:r>
            <a:r>
              <a:rPr sz="1100" dirty="0">
                <a:solidFill>
                  <a:srgbClr val="FFFFFF"/>
                </a:solidFill>
                <a:latin typeface="Arial"/>
                <a:cs typeface="Arial"/>
              </a:rPr>
              <a:t>they</a:t>
            </a:r>
            <a:r>
              <a:rPr sz="1100" spc="-25" dirty="0">
                <a:solidFill>
                  <a:srgbClr val="FFFFFF"/>
                </a:solidFill>
                <a:latin typeface="Arial"/>
                <a:cs typeface="Arial"/>
              </a:rPr>
              <a:t> </a:t>
            </a:r>
            <a:r>
              <a:rPr sz="1100" dirty="0">
                <a:solidFill>
                  <a:srgbClr val="FFFFFF"/>
                </a:solidFill>
                <a:latin typeface="Arial"/>
                <a:cs typeface="Arial"/>
              </a:rPr>
              <a:t>needed</a:t>
            </a:r>
            <a:r>
              <a:rPr sz="1100" spc="-10" dirty="0">
                <a:solidFill>
                  <a:srgbClr val="FFFFFF"/>
                </a:solidFill>
                <a:latin typeface="Arial"/>
                <a:cs typeface="Arial"/>
              </a:rPr>
              <a:t> </a:t>
            </a:r>
            <a:r>
              <a:rPr sz="1100" dirty="0">
                <a:solidFill>
                  <a:srgbClr val="FFFFFF"/>
                </a:solidFill>
                <a:latin typeface="Arial"/>
                <a:cs typeface="Arial"/>
              </a:rPr>
              <a:t>(cf.</a:t>
            </a:r>
            <a:r>
              <a:rPr sz="1100" spc="-55" dirty="0">
                <a:solidFill>
                  <a:srgbClr val="FFFFFF"/>
                </a:solidFill>
                <a:latin typeface="Arial"/>
                <a:cs typeface="Arial"/>
              </a:rPr>
              <a:t> </a:t>
            </a:r>
            <a:r>
              <a:rPr sz="1100" dirty="0">
                <a:solidFill>
                  <a:srgbClr val="FFFFFF"/>
                </a:solidFill>
                <a:latin typeface="Arial"/>
                <a:cs typeface="Arial"/>
              </a:rPr>
              <a:t>81%</a:t>
            </a:r>
            <a:r>
              <a:rPr sz="1100" spc="-25" dirty="0">
                <a:solidFill>
                  <a:srgbClr val="FFFFFF"/>
                </a:solidFill>
                <a:latin typeface="Arial"/>
                <a:cs typeface="Arial"/>
              </a:rPr>
              <a:t> </a:t>
            </a:r>
            <a:r>
              <a:rPr sz="1100" dirty="0">
                <a:solidFill>
                  <a:srgbClr val="FFFFFF"/>
                </a:solidFill>
                <a:latin typeface="Arial"/>
                <a:cs typeface="Arial"/>
              </a:rPr>
              <a:t>in</a:t>
            </a:r>
            <a:r>
              <a:rPr sz="1100" spc="-10" dirty="0">
                <a:solidFill>
                  <a:srgbClr val="FFFFFF"/>
                </a:solidFill>
                <a:latin typeface="Arial"/>
                <a:cs typeface="Arial"/>
              </a:rPr>
              <a:t> </a:t>
            </a:r>
            <a:r>
              <a:rPr sz="1100" dirty="0">
                <a:solidFill>
                  <a:srgbClr val="FFFFFF"/>
                </a:solidFill>
                <a:latin typeface="Arial"/>
                <a:cs typeface="Arial"/>
              </a:rPr>
              <a:t>October).</a:t>
            </a:r>
            <a:r>
              <a:rPr sz="1100" spc="-30" dirty="0">
                <a:solidFill>
                  <a:srgbClr val="FFFFFF"/>
                </a:solidFill>
                <a:latin typeface="Arial"/>
                <a:cs typeface="Arial"/>
              </a:rPr>
              <a:t> </a:t>
            </a:r>
            <a:r>
              <a:rPr sz="1100" dirty="0">
                <a:solidFill>
                  <a:srgbClr val="FFFFFF"/>
                </a:solidFill>
                <a:latin typeface="Arial"/>
                <a:cs typeface="Arial"/>
              </a:rPr>
              <a:t>For</a:t>
            </a:r>
            <a:r>
              <a:rPr sz="1100" spc="-15" dirty="0">
                <a:solidFill>
                  <a:srgbClr val="FFFFFF"/>
                </a:solidFill>
                <a:latin typeface="Arial"/>
                <a:cs typeface="Arial"/>
              </a:rPr>
              <a:t> </a:t>
            </a:r>
            <a:r>
              <a:rPr sz="1100" dirty="0">
                <a:solidFill>
                  <a:srgbClr val="FFFFFF"/>
                </a:solidFill>
                <a:latin typeface="Arial"/>
                <a:cs typeface="Arial"/>
              </a:rPr>
              <a:t>both</a:t>
            </a:r>
            <a:r>
              <a:rPr sz="1100" spc="-30" dirty="0">
                <a:solidFill>
                  <a:srgbClr val="FFFFFF"/>
                </a:solidFill>
                <a:latin typeface="Arial"/>
                <a:cs typeface="Arial"/>
              </a:rPr>
              <a:t> </a:t>
            </a:r>
            <a:r>
              <a:rPr sz="1100" dirty="0">
                <a:solidFill>
                  <a:srgbClr val="FFFFFF"/>
                </a:solidFill>
                <a:latin typeface="Arial"/>
                <a:cs typeface="Arial"/>
              </a:rPr>
              <a:t>statements,</a:t>
            </a:r>
            <a:r>
              <a:rPr sz="1100" spc="-55" dirty="0">
                <a:solidFill>
                  <a:srgbClr val="FFFFFF"/>
                </a:solidFill>
                <a:latin typeface="Arial"/>
                <a:cs typeface="Arial"/>
              </a:rPr>
              <a:t> </a:t>
            </a:r>
            <a:r>
              <a:rPr sz="1100" dirty="0">
                <a:solidFill>
                  <a:srgbClr val="FFFFFF"/>
                </a:solidFill>
                <a:latin typeface="Arial"/>
                <a:cs typeface="Arial"/>
              </a:rPr>
              <a:t>more</a:t>
            </a:r>
            <a:r>
              <a:rPr sz="1100" spc="-35" dirty="0">
                <a:solidFill>
                  <a:srgbClr val="FFFFFF"/>
                </a:solidFill>
                <a:latin typeface="Arial"/>
                <a:cs typeface="Arial"/>
              </a:rPr>
              <a:t> </a:t>
            </a:r>
            <a:r>
              <a:rPr sz="1100" spc="-10" dirty="0">
                <a:solidFill>
                  <a:srgbClr val="FFFFFF"/>
                </a:solidFill>
                <a:latin typeface="Arial"/>
                <a:cs typeface="Arial"/>
              </a:rPr>
              <a:t>respondents </a:t>
            </a:r>
            <a:r>
              <a:rPr sz="1100" dirty="0">
                <a:solidFill>
                  <a:srgbClr val="FFFFFF"/>
                </a:solidFill>
                <a:latin typeface="Arial"/>
                <a:cs typeface="Arial"/>
              </a:rPr>
              <a:t>answered</a:t>
            </a:r>
            <a:r>
              <a:rPr sz="1100" spc="-25" dirty="0">
                <a:solidFill>
                  <a:srgbClr val="FFFFFF"/>
                </a:solidFill>
                <a:latin typeface="Arial"/>
                <a:cs typeface="Arial"/>
              </a:rPr>
              <a:t> </a:t>
            </a:r>
            <a:r>
              <a:rPr sz="1100" dirty="0">
                <a:solidFill>
                  <a:srgbClr val="FFFFFF"/>
                </a:solidFill>
                <a:latin typeface="Arial"/>
                <a:cs typeface="Arial"/>
              </a:rPr>
              <a:t>that</a:t>
            </a:r>
            <a:r>
              <a:rPr sz="1100" spc="-50" dirty="0">
                <a:solidFill>
                  <a:srgbClr val="FFFFFF"/>
                </a:solidFill>
                <a:latin typeface="Arial"/>
                <a:cs typeface="Arial"/>
              </a:rPr>
              <a:t> </a:t>
            </a:r>
            <a:r>
              <a:rPr sz="1100" dirty="0">
                <a:solidFill>
                  <a:srgbClr val="FFFFFF"/>
                </a:solidFill>
                <a:latin typeface="Arial"/>
                <a:cs typeface="Arial"/>
              </a:rPr>
              <a:t>they</a:t>
            </a:r>
            <a:r>
              <a:rPr sz="1100" spc="-45" dirty="0">
                <a:solidFill>
                  <a:srgbClr val="FFFFFF"/>
                </a:solidFill>
                <a:latin typeface="Arial"/>
                <a:cs typeface="Arial"/>
              </a:rPr>
              <a:t> </a:t>
            </a:r>
            <a:r>
              <a:rPr sz="1100" dirty="0">
                <a:solidFill>
                  <a:srgbClr val="FFFFFF"/>
                </a:solidFill>
                <a:latin typeface="Arial"/>
                <a:cs typeface="Arial"/>
              </a:rPr>
              <a:t>are</a:t>
            </a:r>
            <a:r>
              <a:rPr sz="1100" spc="-40" dirty="0">
                <a:solidFill>
                  <a:srgbClr val="FFFFFF"/>
                </a:solidFill>
                <a:latin typeface="Arial"/>
                <a:cs typeface="Arial"/>
              </a:rPr>
              <a:t> </a:t>
            </a:r>
            <a:r>
              <a:rPr sz="1100" dirty="0">
                <a:solidFill>
                  <a:srgbClr val="FFFFFF"/>
                </a:solidFill>
                <a:latin typeface="Arial"/>
                <a:cs typeface="Arial"/>
              </a:rPr>
              <a:t>‘very</a:t>
            </a:r>
            <a:r>
              <a:rPr sz="1100" spc="-20" dirty="0">
                <a:solidFill>
                  <a:srgbClr val="FFFFFF"/>
                </a:solidFill>
                <a:latin typeface="Arial"/>
                <a:cs typeface="Arial"/>
              </a:rPr>
              <a:t> </a:t>
            </a:r>
            <a:r>
              <a:rPr sz="1100" dirty="0">
                <a:solidFill>
                  <a:srgbClr val="FFFFFF"/>
                </a:solidFill>
                <a:latin typeface="Arial"/>
                <a:cs typeface="Arial"/>
              </a:rPr>
              <a:t>likely’</a:t>
            </a:r>
            <a:r>
              <a:rPr sz="1100" spc="-5" dirty="0">
                <a:solidFill>
                  <a:srgbClr val="FFFFFF"/>
                </a:solidFill>
                <a:latin typeface="Arial"/>
                <a:cs typeface="Arial"/>
              </a:rPr>
              <a:t> </a:t>
            </a:r>
            <a:r>
              <a:rPr sz="1100" dirty="0">
                <a:solidFill>
                  <a:srgbClr val="FFFFFF"/>
                </a:solidFill>
                <a:latin typeface="Arial"/>
                <a:cs typeface="Arial"/>
              </a:rPr>
              <a:t>compared</a:t>
            </a:r>
            <a:r>
              <a:rPr sz="1100" spc="-55" dirty="0">
                <a:solidFill>
                  <a:srgbClr val="FFFFFF"/>
                </a:solidFill>
                <a:latin typeface="Arial"/>
                <a:cs typeface="Arial"/>
              </a:rPr>
              <a:t> </a:t>
            </a:r>
            <a:r>
              <a:rPr sz="1100" dirty="0">
                <a:solidFill>
                  <a:srgbClr val="FFFFFF"/>
                </a:solidFill>
                <a:latin typeface="Arial"/>
                <a:cs typeface="Arial"/>
              </a:rPr>
              <a:t>to</a:t>
            </a:r>
            <a:r>
              <a:rPr sz="1100" spc="-40" dirty="0">
                <a:solidFill>
                  <a:srgbClr val="FFFFFF"/>
                </a:solidFill>
                <a:latin typeface="Arial"/>
                <a:cs typeface="Arial"/>
              </a:rPr>
              <a:t> </a:t>
            </a:r>
            <a:r>
              <a:rPr sz="1100" dirty="0">
                <a:solidFill>
                  <a:srgbClr val="FFFFFF"/>
                </a:solidFill>
                <a:latin typeface="Arial"/>
                <a:cs typeface="Arial"/>
              </a:rPr>
              <a:t>the</a:t>
            </a:r>
            <a:r>
              <a:rPr sz="1100" spc="-50" dirty="0">
                <a:solidFill>
                  <a:srgbClr val="FFFFFF"/>
                </a:solidFill>
                <a:latin typeface="Arial"/>
                <a:cs typeface="Arial"/>
              </a:rPr>
              <a:t> </a:t>
            </a:r>
            <a:r>
              <a:rPr sz="1100" dirty="0">
                <a:solidFill>
                  <a:srgbClr val="FFFFFF"/>
                </a:solidFill>
                <a:latin typeface="Arial"/>
                <a:cs typeface="Arial"/>
              </a:rPr>
              <a:t>previous</a:t>
            </a:r>
            <a:r>
              <a:rPr sz="1100" spc="-20" dirty="0">
                <a:solidFill>
                  <a:srgbClr val="FFFFFF"/>
                </a:solidFill>
                <a:latin typeface="Arial"/>
                <a:cs typeface="Arial"/>
              </a:rPr>
              <a:t> </a:t>
            </a:r>
            <a:r>
              <a:rPr sz="1100" spc="-10" dirty="0">
                <a:solidFill>
                  <a:srgbClr val="FFFFFF"/>
                </a:solidFill>
                <a:latin typeface="Arial"/>
                <a:cs typeface="Arial"/>
              </a:rPr>
              <a:t>wave.</a:t>
            </a:r>
            <a:endParaRPr sz="1100">
              <a:latin typeface="Arial"/>
              <a:cs typeface="Arial"/>
            </a:endParaRPr>
          </a:p>
          <a:p>
            <a:pPr marL="756285" lvl="1" indent="-286385">
              <a:lnSpc>
                <a:spcPct val="100000"/>
              </a:lnSpc>
              <a:spcBef>
                <a:spcPts val="600"/>
              </a:spcBef>
              <a:buChar char="•"/>
              <a:tabLst>
                <a:tab pos="756285" algn="l"/>
              </a:tabLst>
            </a:pPr>
            <a:r>
              <a:rPr sz="1100" dirty="0">
                <a:solidFill>
                  <a:srgbClr val="FFFFFF"/>
                </a:solidFill>
                <a:latin typeface="Arial"/>
                <a:cs typeface="Arial"/>
              </a:rPr>
              <a:t>However,</a:t>
            </a:r>
            <a:r>
              <a:rPr sz="1100" spc="-5" dirty="0">
                <a:solidFill>
                  <a:srgbClr val="FFFFFF"/>
                </a:solidFill>
                <a:latin typeface="Arial"/>
                <a:cs typeface="Arial"/>
              </a:rPr>
              <a:t> </a:t>
            </a:r>
            <a:r>
              <a:rPr sz="1100" dirty="0">
                <a:solidFill>
                  <a:srgbClr val="FFFFFF"/>
                </a:solidFill>
                <a:latin typeface="Arial"/>
                <a:cs typeface="Arial"/>
              </a:rPr>
              <a:t>in</a:t>
            </a:r>
            <a:r>
              <a:rPr sz="1100" spc="-15" dirty="0">
                <a:solidFill>
                  <a:srgbClr val="FFFFFF"/>
                </a:solidFill>
                <a:latin typeface="Arial"/>
                <a:cs typeface="Arial"/>
              </a:rPr>
              <a:t> </a:t>
            </a:r>
            <a:r>
              <a:rPr sz="1100" dirty="0">
                <a:solidFill>
                  <a:srgbClr val="FFFFFF"/>
                </a:solidFill>
                <a:latin typeface="Arial"/>
                <a:cs typeface="Arial"/>
              </a:rPr>
              <a:t>comparison</a:t>
            </a:r>
            <a:r>
              <a:rPr sz="1100" spc="-40" dirty="0">
                <a:solidFill>
                  <a:srgbClr val="FFFFFF"/>
                </a:solidFill>
                <a:latin typeface="Arial"/>
                <a:cs typeface="Arial"/>
              </a:rPr>
              <a:t> </a:t>
            </a:r>
            <a:r>
              <a:rPr sz="1100" dirty="0">
                <a:solidFill>
                  <a:srgbClr val="FFFFFF"/>
                </a:solidFill>
                <a:latin typeface="Arial"/>
                <a:cs typeface="Arial"/>
              </a:rPr>
              <a:t>to</a:t>
            </a:r>
            <a:r>
              <a:rPr sz="1100" spc="-30" dirty="0">
                <a:solidFill>
                  <a:srgbClr val="FFFFFF"/>
                </a:solidFill>
                <a:latin typeface="Arial"/>
                <a:cs typeface="Arial"/>
              </a:rPr>
              <a:t> </a:t>
            </a:r>
            <a:r>
              <a:rPr sz="1100" dirty="0">
                <a:solidFill>
                  <a:srgbClr val="FFFFFF"/>
                </a:solidFill>
                <a:latin typeface="Arial"/>
                <a:cs typeface="Arial"/>
              </a:rPr>
              <a:t>the</a:t>
            </a:r>
            <a:r>
              <a:rPr sz="1100" spc="-40" dirty="0">
                <a:solidFill>
                  <a:srgbClr val="FFFFFF"/>
                </a:solidFill>
                <a:latin typeface="Arial"/>
                <a:cs typeface="Arial"/>
              </a:rPr>
              <a:t> </a:t>
            </a:r>
            <a:r>
              <a:rPr sz="1100" dirty="0">
                <a:solidFill>
                  <a:srgbClr val="FFFFFF"/>
                </a:solidFill>
                <a:latin typeface="Arial"/>
                <a:cs typeface="Arial"/>
              </a:rPr>
              <a:t>England</a:t>
            </a:r>
            <a:r>
              <a:rPr sz="1100" spc="-10" dirty="0">
                <a:solidFill>
                  <a:srgbClr val="FFFFFF"/>
                </a:solidFill>
                <a:latin typeface="Arial"/>
                <a:cs typeface="Arial"/>
              </a:rPr>
              <a:t> </a:t>
            </a:r>
            <a:r>
              <a:rPr sz="1100" dirty="0">
                <a:solidFill>
                  <a:srgbClr val="FFFFFF"/>
                </a:solidFill>
                <a:latin typeface="Arial"/>
                <a:cs typeface="Arial"/>
              </a:rPr>
              <a:t>benchmark</a:t>
            </a:r>
            <a:r>
              <a:rPr sz="1100" spc="-45" dirty="0">
                <a:solidFill>
                  <a:srgbClr val="FFFFFF"/>
                </a:solidFill>
                <a:latin typeface="Arial"/>
                <a:cs typeface="Arial"/>
              </a:rPr>
              <a:t> </a:t>
            </a:r>
            <a:r>
              <a:rPr sz="1100" dirty="0">
                <a:solidFill>
                  <a:srgbClr val="FFFFFF"/>
                </a:solidFill>
                <a:latin typeface="Arial"/>
                <a:cs typeface="Arial"/>
              </a:rPr>
              <a:t>(92%),</a:t>
            </a:r>
            <a:r>
              <a:rPr sz="1100" spc="-50" dirty="0">
                <a:solidFill>
                  <a:srgbClr val="FFFFFF"/>
                </a:solidFill>
                <a:latin typeface="Arial"/>
                <a:cs typeface="Arial"/>
              </a:rPr>
              <a:t> </a:t>
            </a:r>
            <a:r>
              <a:rPr sz="1100" dirty="0">
                <a:solidFill>
                  <a:srgbClr val="FFFFFF"/>
                </a:solidFill>
                <a:latin typeface="Arial"/>
                <a:cs typeface="Arial"/>
              </a:rPr>
              <a:t>GM</a:t>
            </a:r>
            <a:r>
              <a:rPr sz="1100" spc="-45" dirty="0">
                <a:solidFill>
                  <a:srgbClr val="FFFFFF"/>
                </a:solidFill>
                <a:latin typeface="Arial"/>
                <a:cs typeface="Arial"/>
              </a:rPr>
              <a:t> </a:t>
            </a:r>
            <a:r>
              <a:rPr sz="1100" dirty="0">
                <a:solidFill>
                  <a:srgbClr val="FFFFFF"/>
                </a:solidFill>
                <a:latin typeface="Arial"/>
                <a:cs typeface="Arial"/>
              </a:rPr>
              <a:t>respondents</a:t>
            </a:r>
            <a:r>
              <a:rPr sz="1100" spc="-40" dirty="0">
                <a:solidFill>
                  <a:srgbClr val="FFFFFF"/>
                </a:solidFill>
                <a:latin typeface="Arial"/>
                <a:cs typeface="Arial"/>
              </a:rPr>
              <a:t> </a:t>
            </a:r>
            <a:r>
              <a:rPr sz="1100" dirty="0">
                <a:solidFill>
                  <a:srgbClr val="FFFFFF"/>
                </a:solidFill>
                <a:latin typeface="Arial"/>
                <a:cs typeface="Arial"/>
              </a:rPr>
              <a:t>are</a:t>
            </a:r>
            <a:r>
              <a:rPr sz="1100" spc="-35" dirty="0">
                <a:solidFill>
                  <a:srgbClr val="FFFFFF"/>
                </a:solidFill>
                <a:latin typeface="Arial"/>
                <a:cs typeface="Arial"/>
              </a:rPr>
              <a:t> </a:t>
            </a:r>
            <a:r>
              <a:rPr sz="1100" dirty="0">
                <a:solidFill>
                  <a:srgbClr val="FFFFFF"/>
                </a:solidFill>
                <a:latin typeface="Arial"/>
                <a:cs typeface="Arial"/>
              </a:rPr>
              <a:t>still </a:t>
            </a:r>
            <a:r>
              <a:rPr sz="1100" spc="-10" dirty="0">
                <a:solidFill>
                  <a:srgbClr val="FFFFFF"/>
                </a:solidFill>
                <a:latin typeface="Arial"/>
                <a:cs typeface="Arial"/>
              </a:rPr>
              <a:t>significantly</a:t>
            </a:r>
            <a:r>
              <a:rPr sz="1100" spc="-35" dirty="0">
                <a:solidFill>
                  <a:srgbClr val="FFFFFF"/>
                </a:solidFill>
                <a:latin typeface="Arial"/>
                <a:cs typeface="Arial"/>
              </a:rPr>
              <a:t> </a:t>
            </a:r>
            <a:r>
              <a:rPr sz="1100" dirty="0">
                <a:solidFill>
                  <a:srgbClr val="FFFFFF"/>
                </a:solidFill>
                <a:latin typeface="Arial"/>
                <a:cs typeface="Arial"/>
              </a:rPr>
              <a:t>less</a:t>
            </a:r>
            <a:r>
              <a:rPr sz="1100" spc="-25" dirty="0">
                <a:solidFill>
                  <a:srgbClr val="FFFFFF"/>
                </a:solidFill>
                <a:latin typeface="Arial"/>
                <a:cs typeface="Arial"/>
              </a:rPr>
              <a:t> </a:t>
            </a:r>
            <a:r>
              <a:rPr sz="1100" dirty="0">
                <a:solidFill>
                  <a:srgbClr val="FFFFFF"/>
                </a:solidFill>
                <a:latin typeface="Arial"/>
                <a:cs typeface="Arial"/>
              </a:rPr>
              <a:t>likely</a:t>
            </a:r>
            <a:r>
              <a:rPr sz="1100" spc="-10"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agree</a:t>
            </a:r>
            <a:r>
              <a:rPr sz="1100" spc="-35" dirty="0">
                <a:solidFill>
                  <a:srgbClr val="FFFFFF"/>
                </a:solidFill>
                <a:latin typeface="Arial"/>
                <a:cs typeface="Arial"/>
              </a:rPr>
              <a:t> </a:t>
            </a:r>
            <a:r>
              <a:rPr sz="1100" dirty="0">
                <a:solidFill>
                  <a:srgbClr val="FFFFFF"/>
                </a:solidFill>
                <a:latin typeface="Arial"/>
                <a:cs typeface="Arial"/>
              </a:rPr>
              <a:t>that</a:t>
            </a:r>
            <a:r>
              <a:rPr sz="1100" spc="-40" dirty="0">
                <a:solidFill>
                  <a:srgbClr val="FFFFFF"/>
                </a:solidFill>
                <a:latin typeface="Arial"/>
                <a:cs typeface="Arial"/>
              </a:rPr>
              <a:t> </a:t>
            </a:r>
            <a:r>
              <a:rPr sz="1100" dirty="0">
                <a:solidFill>
                  <a:srgbClr val="FFFFFF"/>
                </a:solidFill>
                <a:latin typeface="Arial"/>
                <a:cs typeface="Arial"/>
              </a:rPr>
              <a:t>they would have</a:t>
            </a:r>
            <a:r>
              <a:rPr sz="1100" spc="-10" dirty="0">
                <a:solidFill>
                  <a:srgbClr val="FFFFFF"/>
                </a:solidFill>
                <a:latin typeface="Arial"/>
                <a:cs typeface="Arial"/>
              </a:rPr>
              <a:t> </a:t>
            </a:r>
            <a:r>
              <a:rPr sz="1100" dirty="0">
                <a:solidFill>
                  <a:srgbClr val="FFFFFF"/>
                </a:solidFill>
                <a:latin typeface="Arial"/>
                <a:cs typeface="Arial"/>
              </a:rPr>
              <a:t>someone</a:t>
            </a:r>
            <a:r>
              <a:rPr sz="1100" spc="-40"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call on</a:t>
            </a:r>
            <a:r>
              <a:rPr sz="1100" spc="-25" dirty="0">
                <a:solidFill>
                  <a:srgbClr val="FFFFFF"/>
                </a:solidFill>
                <a:latin typeface="Arial"/>
                <a:cs typeface="Arial"/>
              </a:rPr>
              <a:t> and</a:t>
            </a:r>
            <a:endParaRPr sz="1100">
              <a:latin typeface="Arial"/>
              <a:cs typeface="Arial"/>
            </a:endParaRPr>
          </a:p>
          <a:p>
            <a:pPr marL="756285">
              <a:lnSpc>
                <a:spcPct val="100000"/>
              </a:lnSpc>
            </a:pPr>
            <a:r>
              <a:rPr sz="1100" dirty="0">
                <a:solidFill>
                  <a:srgbClr val="FFFFFF"/>
                </a:solidFill>
                <a:latin typeface="Arial"/>
                <a:cs typeface="Arial"/>
              </a:rPr>
              <a:t>that</a:t>
            </a:r>
            <a:r>
              <a:rPr sz="1100" spc="-45" dirty="0">
                <a:solidFill>
                  <a:srgbClr val="FFFFFF"/>
                </a:solidFill>
                <a:latin typeface="Arial"/>
                <a:cs typeface="Arial"/>
              </a:rPr>
              <a:t> </a:t>
            </a:r>
            <a:r>
              <a:rPr sz="1100" dirty="0">
                <a:solidFill>
                  <a:srgbClr val="FFFFFF"/>
                </a:solidFill>
                <a:latin typeface="Arial"/>
                <a:cs typeface="Arial"/>
              </a:rPr>
              <a:t>people</a:t>
            </a:r>
            <a:r>
              <a:rPr sz="1100" spc="-15" dirty="0">
                <a:solidFill>
                  <a:srgbClr val="FFFFFF"/>
                </a:solidFill>
                <a:latin typeface="Arial"/>
                <a:cs typeface="Arial"/>
              </a:rPr>
              <a:t> </a:t>
            </a:r>
            <a:r>
              <a:rPr sz="1100" dirty="0">
                <a:solidFill>
                  <a:srgbClr val="FFFFFF"/>
                </a:solidFill>
                <a:latin typeface="Arial"/>
                <a:cs typeface="Arial"/>
              </a:rPr>
              <a:t>would</a:t>
            </a:r>
            <a:r>
              <a:rPr sz="1100" spc="10" dirty="0">
                <a:solidFill>
                  <a:srgbClr val="FFFFFF"/>
                </a:solidFill>
                <a:latin typeface="Arial"/>
                <a:cs typeface="Arial"/>
              </a:rPr>
              <a:t> </a:t>
            </a:r>
            <a:r>
              <a:rPr sz="1100" dirty="0">
                <a:solidFill>
                  <a:srgbClr val="FFFFFF"/>
                </a:solidFill>
                <a:latin typeface="Arial"/>
                <a:cs typeface="Arial"/>
              </a:rPr>
              <a:t>be</a:t>
            </a:r>
            <a:r>
              <a:rPr sz="1100" spc="-25" dirty="0">
                <a:solidFill>
                  <a:srgbClr val="FFFFFF"/>
                </a:solidFill>
                <a:latin typeface="Arial"/>
                <a:cs typeface="Arial"/>
              </a:rPr>
              <a:t> </a:t>
            </a:r>
            <a:r>
              <a:rPr sz="1100" dirty="0">
                <a:solidFill>
                  <a:srgbClr val="FFFFFF"/>
                </a:solidFill>
                <a:latin typeface="Arial"/>
                <a:cs typeface="Arial"/>
              </a:rPr>
              <a:t>there</a:t>
            </a:r>
            <a:r>
              <a:rPr sz="1100" spc="-50" dirty="0">
                <a:solidFill>
                  <a:srgbClr val="FFFFFF"/>
                </a:solidFill>
                <a:latin typeface="Arial"/>
                <a:cs typeface="Arial"/>
              </a:rPr>
              <a:t> </a:t>
            </a:r>
            <a:r>
              <a:rPr sz="1100" dirty="0">
                <a:solidFill>
                  <a:srgbClr val="FFFFFF"/>
                </a:solidFill>
                <a:latin typeface="Arial"/>
                <a:cs typeface="Arial"/>
              </a:rPr>
              <a:t>for</a:t>
            </a:r>
            <a:r>
              <a:rPr sz="1100" spc="-55" dirty="0">
                <a:solidFill>
                  <a:srgbClr val="FFFFFF"/>
                </a:solidFill>
                <a:latin typeface="Arial"/>
                <a:cs typeface="Arial"/>
              </a:rPr>
              <a:t> </a:t>
            </a:r>
            <a:r>
              <a:rPr sz="1100" dirty="0">
                <a:solidFill>
                  <a:srgbClr val="FFFFFF"/>
                </a:solidFill>
                <a:latin typeface="Arial"/>
                <a:cs typeface="Arial"/>
              </a:rPr>
              <a:t>them</a:t>
            </a:r>
            <a:r>
              <a:rPr sz="1100" spc="-35" dirty="0">
                <a:solidFill>
                  <a:srgbClr val="FFFFFF"/>
                </a:solidFill>
                <a:latin typeface="Arial"/>
                <a:cs typeface="Arial"/>
              </a:rPr>
              <a:t> </a:t>
            </a:r>
            <a:r>
              <a:rPr sz="1100" dirty="0">
                <a:solidFill>
                  <a:srgbClr val="FFFFFF"/>
                </a:solidFill>
                <a:latin typeface="Arial"/>
                <a:cs typeface="Arial"/>
              </a:rPr>
              <a:t>if</a:t>
            </a:r>
            <a:r>
              <a:rPr sz="1100" spc="-25" dirty="0">
                <a:solidFill>
                  <a:srgbClr val="FFFFFF"/>
                </a:solidFill>
                <a:latin typeface="Arial"/>
                <a:cs typeface="Arial"/>
              </a:rPr>
              <a:t> </a:t>
            </a:r>
            <a:r>
              <a:rPr sz="1100" spc="-10" dirty="0">
                <a:solidFill>
                  <a:srgbClr val="FFFFFF"/>
                </a:solidFill>
                <a:latin typeface="Arial"/>
                <a:cs typeface="Arial"/>
              </a:rPr>
              <a:t>needed.</a:t>
            </a:r>
            <a:endParaRPr sz="1100">
              <a:latin typeface="Arial"/>
              <a:cs typeface="Arial"/>
            </a:endParaRPr>
          </a:p>
          <a:p>
            <a:pPr marL="299085" marR="193040" indent="-287020">
              <a:lnSpc>
                <a:spcPct val="100000"/>
              </a:lnSpc>
              <a:spcBef>
                <a:spcPts val="600"/>
              </a:spcBef>
              <a:buChar char="•"/>
              <a:tabLst>
                <a:tab pos="299085" algn="l"/>
              </a:tabLst>
            </a:pPr>
            <a:r>
              <a:rPr sz="1100" dirty="0">
                <a:solidFill>
                  <a:srgbClr val="FFFFFF"/>
                </a:solidFill>
                <a:latin typeface="Arial"/>
                <a:cs typeface="Arial"/>
              </a:rPr>
              <a:t>Absence</a:t>
            </a:r>
            <a:r>
              <a:rPr sz="1100" spc="-25" dirty="0">
                <a:solidFill>
                  <a:srgbClr val="FFFFFF"/>
                </a:solidFill>
                <a:latin typeface="Arial"/>
                <a:cs typeface="Arial"/>
              </a:rPr>
              <a:t> </a:t>
            </a:r>
            <a:r>
              <a:rPr sz="1100" dirty="0">
                <a:solidFill>
                  <a:srgbClr val="FFFFFF"/>
                </a:solidFill>
                <a:latin typeface="Arial"/>
                <a:cs typeface="Arial"/>
              </a:rPr>
              <a:t>of</a:t>
            </a:r>
            <a:r>
              <a:rPr sz="1100" spc="-35" dirty="0">
                <a:solidFill>
                  <a:srgbClr val="FFFFFF"/>
                </a:solidFill>
                <a:latin typeface="Arial"/>
                <a:cs typeface="Arial"/>
              </a:rPr>
              <a:t> </a:t>
            </a:r>
            <a:r>
              <a:rPr sz="1100" dirty="0">
                <a:solidFill>
                  <a:srgbClr val="FFFFFF"/>
                </a:solidFill>
                <a:latin typeface="Arial"/>
                <a:cs typeface="Arial"/>
              </a:rPr>
              <a:t>support</a:t>
            </a:r>
            <a:r>
              <a:rPr sz="1100" spc="-30" dirty="0">
                <a:solidFill>
                  <a:srgbClr val="FFFFFF"/>
                </a:solidFill>
                <a:latin typeface="Arial"/>
                <a:cs typeface="Arial"/>
              </a:rPr>
              <a:t> </a:t>
            </a:r>
            <a:r>
              <a:rPr sz="1100" dirty="0">
                <a:solidFill>
                  <a:srgbClr val="FFFFFF"/>
                </a:solidFill>
                <a:latin typeface="Arial"/>
                <a:cs typeface="Arial"/>
              </a:rPr>
              <a:t>networks</a:t>
            </a:r>
            <a:r>
              <a:rPr sz="1100" spc="-40" dirty="0">
                <a:solidFill>
                  <a:srgbClr val="FFFFFF"/>
                </a:solidFill>
                <a:latin typeface="Arial"/>
                <a:cs typeface="Arial"/>
              </a:rPr>
              <a:t> </a:t>
            </a:r>
            <a:r>
              <a:rPr sz="1100" dirty="0">
                <a:solidFill>
                  <a:srgbClr val="FFFFFF"/>
                </a:solidFill>
                <a:latin typeface="Arial"/>
                <a:cs typeface="Arial"/>
              </a:rPr>
              <a:t>can</a:t>
            </a:r>
            <a:r>
              <a:rPr sz="1100" spc="-25" dirty="0">
                <a:solidFill>
                  <a:srgbClr val="FFFFFF"/>
                </a:solidFill>
                <a:latin typeface="Arial"/>
                <a:cs typeface="Arial"/>
              </a:rPr>
              <a:t> </a:t>
            </a:r>
            <a:r>
              <a:rPr sz="1100" dirty="0">
                <a:solidFill>
                  <a:srgbClr val="FFFFFF"/>
                </a:solidFill>
                <a:latin typeface="Arial"/>
                <a:cs typeface="Arial"/>
              </a:rPr>
              <a:t>be</a:t>
            </a:r>
            <a:r>
              <a:rPr sz="1100" spc="-20" dirty="0">
                <a:solidFill>
                  <a:srgbClr val="FFFFFF"/>
                </a:solidFill>
                <a:latin typeface="Arial"/>
                <a:cs typeface="Arial"/>
              </a:rPr>
              <a:t> </a:t>
            </a:r>
            <a:r>
              <a:rPr sz="1100" dirty="0">
                <a:solidFill>
                  <a:srgbClr val="FFFFFF"/>
                </a:solidFill>
                <a:latin typeface="Arial"/>
                <a:cs typeface="Arial"/>
              </a:rPr>
              <a:t>both</a:t>
            </a:r>
            <a:r>
              <a:rPr sz="1100" spc="-35" dirty="0">
                <a:solidFill>
                  <a:srgbClr val="FFFFFF"/>
                </a:solidFill>
                <a:latin typeface="Arial"/>
                <a:cs typeface="Arial"/>
              </a:rPr>
              <a:t> </a:t>
            </a:r>
            <a:r>
              <a:rPr sz="1100" dirty="0">
                <a:solidFill>
                  <a:srgbClr val="FFFFFF"/>
                </a:solidFill>
                <a:latin typeface="Arial"/>
                <a:cs typeface="Arial"/>
              </a:rPr>
              <a:t>a</a:t>
            </a:r>
            <a:r>
              <a:rPr sz="1100" spc="-25" dirty="0">
                <a:solidFill>
                  <a:srgbClr val="FFFFFF"/>
                </a:solidFill>
                <a:latin typeface="Arial"/>
                <a:cs typeface="Arial"/>
              </a:rPr>
              <a:t> </a:t>
            </a:r>
            <a:r>
              <a:rPr sz="1100" dirty="0">
                <a:solidFill>
                  <a:srgbClr val="FFFFFF"/>
                </a:solidFill>
                <a:latin typeface="Arial"/>
                <a:cs typeface="Arial"/>
              </a:rPr>
              <a:t>contributor</a:t>
            </a:r>
            <a:r>
              <a:rPr sz="1100" spc="-40" dirty="0">
                <a:solidFill>
                  <a:srgbClr val="FFFFFF"/>
                </a:solidFill>
                <a:latin typeface="Arial"/>
                <a:cs typeface="Arial"/>
              </a:rPr>
              <a:t> </a:t>
            </a:r>
            <a:r>
              <a:rPr sz="1100" dirty="0">
                <a:solidFill>
                  <a:srgbClr val="FFFFFF"/>
                </a:solidFill>
                <a:latin typeface="Arial"/>
                <a:cs typeface="Arial"/>
              </a:rPr>
              <a:t>to,</a:t>
            </a:r>
            <a:r>
              <a:rPr sz="1100" spc="-45" dirty="0">
                <a:solidFill>
                  <a:srgbClr val="FFFFFF"/>
                </a:solidFill>
                <a:latin typeface="Arial"/>
                <a:cs typeface="Arial"/>
              </a:rPr>
              <a:t> </a:t>
            </a:r>
            <a:r>
              <a:rPr sz="1100" dirty="0">
                <a:solidFill>
                  <a:srgbClr val="FFFFFF"/>
                </a:solidFill>
                <a:latin typeface="Arial"/>
                <a:cs typeface="Arial"/>
              </a:rPr>
              <a:t>and</a:t>
            </a:r>
            <a:r>
              <a:rPr sz="1100" spc="-25" dirty="0">
                <a:solidFill>
                  <a:srgbClr val="FFFFFF"/>
                </a:solidFill>
                <a:latin typeface="Arial"/>
                <a:cs typeface="Arial"/>
              </a:rPr>
              <a:t> </a:t>
            </a:r>
            <a:r>
              <a:rPr sz="1100" dirty="0">
                <a:solidFill>
                  <a:srgbClr val="FFFFFF"/>
                </a:solidFill>
                <a:latin typeface="Arial"/>
                <a:cs typeface="Arial"/>
              </a:rPr>
              <a:t>a</a:t>
            </a:r>
            <a:r>
              <a:rPr sz="1100" spc="-20" dirty="0">
                <a:solidFill>
                  <a:srgbClr val="FFFFFF"/>
                </a:solidFill>
                <a:latin typeface="Arial"/>
                <a:cs typeface="Arial"/>
              </a:rPr>
              <a:t> </a:t>
            </a:r>
            <a:r>
              <a:rPr sz="1100" dirty="0">
                <a:solidFill>
                  <a:srgbClr val="FFFFFF"/>
                </a:solidFill>
                <a:latin typeface="Arial"/>
                <a:cs typeface="Arial"/>
              </a:rPr>
              <a:t>reflection</a:t>
            </a:r>
            <a:r>
              <a:rPr sz="1100" spc="-50" dirty="0">
                <a:solidFill>
                  <a:srgbClr val="FFFFFF"/>
                </a:solidFill>
                <a:latin typeface="Arial"/>
                <a:cs typeface="Arial"/>
              </a:rPr>
              <a:t> </a:t>
            </a:r>
            <a:r>
              <a:rPr sz="1100" dirty="0">
                <a:solidFill>
                  <a:srgbClr val="FFFFFF"/>
                </a:solidFill>
                <a:latin typeface="Arial"/>
                <a:cs typeface="Arial"/>
              </a:rPr>
              <a:t>of,</a:t>
            </a:r>
            <a:r>
              <a:rPr sz="1100" spc="-50" dirty="0">
                <a:solidFill>
                  <a:srgbClr val="FFFFFF"/>
                </a:solidFill>
                <a:latin typeface="Arial"/>
                <a:cs typeface="Arial"/>
              </a:rPr>
              <a:t> </a:t>
            </a:r>
            <a:r>
              <a:rPr sz="1100" dirty="0">
                <a:solidFill>
                  <a:srgbClr val="FFFFFF"/>
                </a:solidFill>
                <a:latin typeface="Arial"/>
                <a:cs typeface="Arial"/>
              </a:rPr>
              <a:t>personal</a:t>
            </a:r>
            <a:r>
              <a:rPr sz="1100" spc="-30" dirty="0">
                <a:solidFill>
                  <a:srgbClr val="FFFFFF"/>
                </a:solidFill>
                <a:latin typeface="Arial"/>
                <a:cs typeface="Arial"/>
              </a:rPr>
              <a:t> </a:t>
            </a:r>
            <a:r>
              <a:rPr sz="1100" dirty="0">
                <a:solidFill>
                  <a:srgbClr val="FFFFFF"/>
                </a:solidFill>
                <a:latin typeface="Arial"/>
                <a:cs typeface="Arial"/>
              </a:rPr>
              <a:t>feelings</a:t>
            </a:r>
            <a:r>
              <a:rPr sz="1100" spc="-35" dirty="0">
                <a:solidFill>
                  <a:srgbClr val="FFFFFF"/>
                </a:solidFill>
                <a:latin typeface="Arial"/>
                <a:cs typeface="Arial"/>
              </a:rPr>
              <a:t> </a:t>
            </a:r>
            <a:r>
              <a:rPr sz="1100" dirty="0">
                <a:solidFill>
                  <a:srgbClr val="FFFFFF"/>
                </a:solidFill>
                <a:latin typeface="Arial"/>
                <a:cs typeface="Arial"/>
              </a:rPr>
              <a:t>of</a:t>
            </a:r>
            <a:r>
              <a:rPr sz="1100" spc="-30" dirty="0">
                <a:solidFill>
                  <a:srgbClr val="FFFFFF"/>
                </a:solidFill>
                <a:latin typeface="Arial"/>
                <a:cs typeface="Arial"/>
              </a:rPr>
              <a:t> </a:t>
            </a:r>
            <a:r>
              <a:rPr sz="1100" dirty="0">
                <a:solidFill>
                  <a:srgbClr val="FFFFFF"/>
                </a:solidFill>
                <a:latin typeface="Arial"/>
                <a:cs typeface="Arial"/>
              </a:rPr>
              <a:t>loneliness.</a:t>
            </a:r>
            <a:r>
              <a:rPr sz="1100" spc="-5" dirty="0">
                <a:solidFill>
                  <a:srgbClr val="FFFFFF"/>
                </a:solidFill>
                <a:latin typeface="Arial"/>
                <a:cs typeface="Arial"/>
              </a:rPr>
              <a:t> </a:t>
            </a:r>
            <a:r>
              <a:rPr sz="1100" dirty="0">
                <a:solidFill>
                  <a:srgbClr val="FFFFFF"/>
                </a:solidFill>
                <a:latin typeface="Arial"/>
                <a:cs typeface="Arial"/>
              </a:rPr>
              <a:t>8%</a:t>
            </a:r>
            <a:r>
              <a:rPr sz="1100" spc="-35" dirty="0">
                <a:solidFill>
                  <a:srgbClr val="FFFFFF"/>
                </a:solidFill>
                <a:latin typeface="Arial"/>
                <a:cs typeface="Arial"/>
              </a:rPr>
              <a:t> </a:t>
            </a:r>
            <a:r>
              <a:rPr sz="1100" dirty="0">
                <a:solidFill>
                  <a:srgbClr val="FFFFFF"/>
                </a:solidFill>
                <a:latin typeface="Arial"/>
                <a:cs typeface="Arial"/>
              </a:rPr>
              <a:t>of</a:t>
            </a:r>
            <a:r>
              <a:rPr sz="1100" spc="-30" dirty="0">
                <a:solidFill>
                  <a:srgbClr val="FFFFFF"/>
                </a:solidFill>
                <a:latin typeface="Arial"/>
                <a:cs typeface="Arial"/>
              </a:rPr>
              <a:t> </a:t>
            </a:r>
            <a:r>
              <a:rPr sz="1100" dirty="0">
                <a:solidFill>
                  <a:srgbClr val="FFFFFF"/>
                </a:solidFill>
                <a:latin typeface="Arial"/>
                <a:cs typeface="Arial"/>
              </a:rPr>
              <a:t>GM</a:t>
            </a:r>
            <a:r>
              <a:rPr sz="1100" spc="-45" dirty="0">
                <a:solidFill>
                  <a:srgbClr val="FFFFFF"/>
                </a:solidFill>
                <a:latin typeface="Arial"/>
                <a:cs typeface="Arial"/>
              </a:rPr>
              <a:t> </a:t>
            </a:r>
            <a:r>
              <a:rPr sz="1100" dirty="0">
                <a:solidFill>
                  <a:srgbClr val="FFFFFF"/>
                </a:solidFill>
                <a:latin typeface="Arial"/>
                <a:cs typeface="Arial"/>
              </a:rPr>
              <a:t>respondents</a:t>
            </a:r>
            <a:r>
              <a:rPr sz="1100" spc="-40" dirty="0">
                <a:solidFill>
                  <a:srgbClr val="FFFFFF"/>
                </a:solidFill>
                <a:latin typeface="Arial"/>
                <a:cs typeface="Arial"/>
              </a:rPr>
              <a:t> </a:t>
            </a:r>
            <a:r>
              <a:rPr sz="1100" dirty="0">
                <a:solidFill>
                  <a:srgbClr val="FFFFFF"/>
                </a:solidFill>
                <a:latin typeface="Arial"/>
                <a:cs typeface="Arial"/>
              </a:rPr>
              <a:t>reported</a:t>
            </a:r>
            <a:r>
              <a:rPr sz="1100" spc="-50" dirty="0">
                <a:solidFill>
                  <a:srgbClr val="FFFFFF"/>
                </a:solidFill>
                <a:latin typeface="Arial"/>
                <a:cs typeface="Arial"/>
              </a:rPr>
              <a:t> </a:t>
            </a:r>
            <a:r>
              <a:rPr sz="1100" dirty="0">
                <a:solidFill>
                  <a:srgbClr val="FFFFFF"/>
                </a:solidFill>
                <a:latin typeface="Arial"/>
                <a:cs typeface="Arial"/>
              </a:rPr>
              <a:t>feeling</a:t>
            </a:r>
            <a:r>
              <a:rPr sz="1100" spc="-25" dirty="0">
                <a:solidFill>
                  <a:srgbClr val="FFFFFF"/>
                </a:solidFill>
                <a:latin typeface="Arial"/>
                <a:cs typeface="Arial"/>
              </a:rPr>
              <a:t> </a:t>
            </a:r>
            <a:r>
              <a:rPr sz="1100" dirty="0">
                <a:solidFill>
                  <a:srgbClr val="FFFFFF"/>
                </a:solidFill>
                <a:latin typeface="Arial"/>
                <a:cs typeface="Arial"/>
              </a:rPr>
              <a:t>lonely</a:t>
            </a:r>
            <a:r>
              <a:rPr sz="1100" spc="-10" dirty="0">
                <a:solidFill>
                  <a:srgbClr val="FFFFFF"/>
                </a:solidFill>
                <a:latin typeface="Arial"/>
                <a:cs typeface="Arial"/>
              </a:rPr>
              <a:t> </a:t>
            </a:r>
            <a:r>
              <a:rPr sz="1100" dirty="0">
                <a:solidFill>
                  <a:srgbClr val="FFFFFF"/>
                </a:solidFill>
                <a:latin typeface="Arial"/>
                <a:cs typeface="Arial"/>
              </a:rPr>
              <a:t>‘often’</a:t>
            </a:r>
            <a:r>
              <a:rPr sz="1100" spc="-40" dirty="0">
                <a:solidFill>
                  <a:srgbClr val="FFFFFF"/>
                </a:solidFill>
                <a:latin typeface="Arial"/>
                <a:cs typeface="Arial"/>
              </a:rPr>
              <a:t> </a:t>
            </a:r>
            <a:r>
              <a:rPr sz="1100" spc="-25" dirty="0">
                <a:solidFill>
                  <a:srgbClr val="FFFFFF"/>
                </a:solidFill>
                <a:latin typeface="Arial"/>
                <a:cs typeface="Arial"/>
              </a:rPr>
              <a:t>or </a:t>
            </a:r>
            <a:r>
              <a:rPr sz="1100" dirty="0">
                <a:solidFill>
                  <a:srgbClr val="FFFFFF"/>
                </a:solidFill>
                <a:latin typeface="Arial"/>
                <a:cs typeface="Arial"/>
              </a:rPr>
              <a:t>‘always’,</a:t>
            </a:r>
            <a:r>
              <a:rPr sz="1100" spc="20" dirty="0">
                <a:solidFill>
                  <a:srgbClr val="FFFFFF"/>
                </a:solidFill>
                <a:latin typeface="Arial"/>
                <a:cs typeface="Arial"/>
              </a:rPr>
              <a:t> </a:t>
            </a:r>
            <a:r>
              <a:rPr sz="1100" dirty="0">
                <a:solidFill>
                  <a:srgbClr val="FFFFFF"/>
                </a:solidFill>
                <a:latin typeface="Arial"/>
                <a:cs typeface="Arial"/>
              </a:rPr>
              <a:t>while</a:t>
            </a:r>
            <a:r>
              <a:rPr sz="1100" spc="5" dirty="0">
                <a:solidFill>
                  <a:srgbClr val="FFFFFF"/>
                </a:solidFill>
                <a:latin typeface="Arial"/>
                <a:cs typeface="Arial"/>
              </a:rPr>
              <a:t> </a:t>
            </a:r>
            <a:r>
              <a:rPr sz="1100" dirty="0">
                <a:solidFill>
                  <a:srgbClr val="FFFFFF"/>
                </a:solidFill>
                <a:latin typeface="Arial"/>
                <a:cs typeface="Arial"/>
              </a:rPr>
              <a:t>approaching</a:t>
            </a:r>
            <a:r>
              <a:rPr sz="1100" spc="-20" dirty="0">
                <a:solidFill>
                  <a:srgbClr val="FFFFFF"/>
                </a:solidFill>
                <a:latin typeface="Arial"/>
                <a:cs typeface="Arial"/>
              </a:rPr>
              <a:t> </a:t>
            </a:r>
            <a:r>
              <a:rPr sz="1100" dirty="0">
                <a:solidFill>
                  <a:srgbClr val="FFFFFF"/>
                </a:solidFill>
                <a:latin typeface="Arial"/>
                <a:cs typeface="Arial"/>
              </a:rPr>
              <a:t>three</a:t>
            </a:r>
            <a:r>
              <a:rPr sz="1100" spc="-50"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ten</a:t>
            </a:r>
            <a:r>
              <a:rPr sz="1100" spc="-45" dirty="0">
                <a:solidFill>
                  <a:srgbClr val="FFFFFF"/>
                </a:solidFill>
                <a:latin typeface="Arial"/>
                <a:cs typeface="Arial"/>
              </a:rPr>
              <a:t> </a:t>
            </a:r>
            <a:r>
              <a:rPr sz="1100" dirty="0">
                <a:solidFill>
                  <a:srgbClr val="FFFFFF"/>
                </a:solidFill>
                <a:latin typeface="Arial"/>
                <a:cs typeface="Arial"/>
              </a:rPr>
              <a:t>(28%)</a:t>
            </a:r>
            <a:r>
              <a:rPr sz="1100" spc="-40" dirty="0">
                <a:solidFill>
                  <a:srgbClr val="FFFFFF"/>
                </a:solidFill>
                <a:latin typeface="Arial"/>
                <a:cs typeface="Arial"/>
              </a:rPr>
              <a:t> </a:t>
            </a:r>
            <a:r>
              <a:rPr sz="1100" dirty="0">
                <a:solidFill>
                  <a:srgbClr val="FFFFFF"/>
                </a:solidFill>
                <a:latin typeface="Arial"/>
                <a:cs typeface="Arial"/>
              </a:rPr>
              <a:t>reported</a:t>
            </a:r>
            <a:r>
              <a:rPr sz="1100" spc="-65" dirty="0">
                <a:solidFill>
                  <a:srgbClr val="FFFFFF"/>
                </a:solidFill>
                <a:latin typeface="Arial"/>
                <a:cs typeface="Arial"/>
              </a:rPr>
              <a:t> </a:t>
            </a:r>
            <a:r>
              <a:rPr sz="1100" dirty="0">
                <a:solidFill>
                  <a:srgbClr val="FFFFFF"/>
                </a:solidFill>
                <a:latin typeface="Arial"/>
                <a:cs typeface="Arial"/>
              </a:rPr>
              <a:t>feeling</a:t>
            </a:r>
            <a:r>
              <a:rPr sz="1100" spc="-30" dirty="0">
                <a:solidFill>
                  <a:srgbClr val="FFFFFF"/>
                </a:solidFill>
                <a:latin typeface="Arial"/>
                <a:cs typeface="Arial"/>
              </a:rPr>
              <a:t> </a:t>
            </a:r>
            <a:r>
              <a:rPr sz="1100" dirty="0">
                <a:solidFill>
                  <a:srgbClr val="FFFFFF"/>
                </a:solidFill>
                <a:latin typeface="Arial"/>
                <a:cs typeface="Arial"/>
              </a:rPr>
              <a:t>lonely</a:t>
            </a:r>
            <a:r>
              <a:rPr sz="1100" spc="-5" dirty="0">
                <a:solidFill>
                  <a:srgbClr val="FFFFFF"/>
                </a:solidFill>
                <a:latin typeface="Arial"/>
                <a:cs typeface="Arial"/>
              </a:rPr>
              <a:t> </a:t>
            </a:r>
            <a:r>
              <a:rPr sz="1100" dirty="0">
                <a:solidFill>
                  <a:srgbClr val="FFFFFF"/>
                </a:solidFill>
                <a:latin typeface="Arial"/>
                <a:cs typeface="Arial"/>
              </a:rPr>
              <a:t>‘at</a:t>
            </a:r>
            <a:r>
              <a:rPr sz="1100" spc="-25" dirty="0">
                <a:solidFill>
                  <a:srgbClr val="FFFFFF"/>
                </a:solidFill>
                <a:latin typeface="Arial"/>
                <a:cs typeface="Arial"/>
              </a:rPr>
              <a:t> </a:t>
            </a:r>
            <a:r>
              <a:rPr sz="1100" dirty="0">
                <a:solidFill>
                  <a:srgbClr val="FFFFFF"/>
                </a:solidFill>
                <a:latin typeface="Arial"/>
                <a:cs typeface="Arial"/>
              </a:rPr>
              <a:t>least</a:t>
            </a:r>
            <a:r>
              <a:rPr sz="1100" spc="-30" dirty="0">
                <a:solidFill>
                  <a:srgbClr val="FFFFFF"/>
                </a:solidFill>
                <a:latin typeface="Arial"/>
                <a:cs typeface="Arial"/>
              </a:rPr>
              <a:t> </a:t>
            </a:r>
            <a:r>
              <a:rPr sz="1100" dirty="0">
                <a:solidFill>
                  <a:srgbClr val="FFFFFF"/>
                </a:solidFill>
                <a:latin typeface="Arial"/>
                <a:cs typeface="Arial"/>
              </a:rPr>
              <a:t>some</a:t>
            </a:r>
            <a:r>
              <a:rPr sz="1100" spc="-40" dirty="0">
                <a:solidFill>
                  <a:srgbClr val="FFFFFF"/>
                </a:solidFill>
                <a:latin typeface="Arial"/>
                <a:cs typeface="Arial"/>
              </a:rPr>
              <a:t> </a:t>
            </a:r>
            <a:r>
              <a:rPr sz="1100" dirty="0">
                <a:solidFill>
                  <a:srgbClr val="FFFFFF"/>
                </a:solidFill>
                <a:latin typeface="Arial"/>
                <a:cs typeface="Arial"/>
              </a:rPr>
              <a:t>of</a:t>
            </a:r>
            <a:r>
              <a:rPr sz="1100" spc="-35" dirty="0">
                <a:solidFill>
                  <a:srgbClr val="FFFFFF"/>
                </a:solidFill>
                <a:latin typeface="Arial"/>
                <a:cs typeface="Arial"/>
              </a:rPr>
              <a:t> </a:t>
            </a:r>
            <a:r>
              <a:rPr sz="1100" dirty="0">
                <a:solidFill>
                  <a:srgbClr val="FFFFFF"/>
                </a:solidFill>
                <a:latin typeface="Arial"/>
                <a:cs typeface="Arial"/>
              </a:rPr>
              <a:t>the</a:t>
            </a:r>
            <a:r>
              <a:rPr sz="1100" spc="-45" dirty="0">
                <a:solidFill>
                  <a:srgbClr val="FFFFFF"/>
                </a:solidFill>
                <a:latin typeface="Arial"/>
                <a:cs typeface="Arial"/>
              </a:rPr>
              <a:t> </a:t>
            </a:r>
            <a:r>
              <a:rPr sz="1100" dirty="0">
                <a:solidFill>
                  <a:srgbClr val="FFFFFF"/>
                </a:solidFill>
                <a:latin typeface="Arial"/>
                <a:cs typeface="Arial"/>
              </a:rPr>
              <a:t>time’.</a:t>
            </a:r>
            <a:r>
              <a:rPr sz="1100" spc="-35" dirty="0">
                <a:solidFill>
                  <a:srgbClr val="FFFFFF"/>
                </a:solidFill>
                <a:latin typeface="Arial"/>
                <a:cs typeface="Arial"/>
              </a:rPr>
              <a:t> </a:t>
            </a:r>
            <a:r>
              <a:rPr sz="1100" dirty="0">
                <a:solidFill>
                  <a:srgbClr val="FFFFFF"/>
                </a:solidFill>
                <a:latin typeface="Arial"/>
                <a:cs typeface="Arial"/>
              </a:rPr>
              <a:t>This</a:t>
            </a:r>
            <a:r>
              <a:rPr sz="1100" spc="-25" dirty="0">
                <a:solidFill>
                  <a:srgbClr val="FFFFFF"/>
                </a:solidFill>
                <a:latin typeface="Arial"/>
                <a:cs typeface="Arial"/>
              </a:rPr>
              <a:t> </a:t>
            </a:r>
            <a:r>
              <a:rPr sz="1100" dirty="0">
                <a:solidFill>
                  <a:srgbClr val="FFFFFF"/>
                </a:solidFill>
                <a:latin typeface="Arial"/>
                <a:cs typeface="Arial"/>
              </a:rPr>
              <a:t>is,</a:t>
            </a:r>
            <a:r>
              <a:rPr sz="1100" spc="-25" dirty="0">
                <a:solidFill>
                  <a:srgbClr val="FFFFFF"/>
                </a:solidFill>
                <a:latin typeface="Arial"/>
                <a:cs typeface="Arial"/>
              </a:rPr>
              <a:t> </a:t>
            </a:r>
            <a:r>
              <a:rPr sz="1100" dirty="0">
                <a:solidFill>
                  <a:srgbClr val="FFFFFF"/>
                </a:solidFill>
                <a:latin typeface="Arial"/>
                <a:cs typeface="Arial"/>
              </a:rPr>
              <a:t>however,</a:t>
            </a:r>
            <a:r>
              <a:rPr sz="1100" spc="-10" dirty="0">
                <a:solidFill>
                  <a:srgbClr val="FFFFFF"/>
                </a:solidFill>
                <a:latin typeface="Arial"/>
                <a:cs typeface="Arial"/>
              </a:rPr>
              <a:t> </a:t>
            </a:r>
            <a:r>
              <a:rPr sz="1100" dirty="0">
                <a:solidFill>
                  <a:srgbClr val="FFFFFF"/>
                </a:solidFill>
                <a:latin typeface="Arial"/>
                <a:cs typeface="Arial"/>
              </a:rPr>
              <a:t>3pp</a:t>
            </a:r>
            <a:r>
              <a:rPr sz="1100" spc="-30" dirty="0">
                <a:solidFill>
                  <a:srgbClr val="FFFFFF"/>
                </a:solidFill>
                <a:latin typeface="Arial"/>
                <a:cs typeface="Arial"/>
              </a:rPr>
              <a:t> </a:t>
            </a:r>
            <a:r>
              <a:rPr sz="1100" dirty="0">
                <a:solidFill>
                  <a:srgbClr val="FFFFFF"/>
                </a:solidFill>
                <a:latin typeface="Arial"/>
                <a:cs typeface="Arial"/>
              </a:rPr>
              <a:t>less</a:t>
            </a:r>
            <a:r>
              <a:rPr sz="1100" spc="-25" dirty="0">
                <a:solidFill>
                  <a:srgbClr val="FFFFFF"/>
                </a:solidFill>
                <a:latin typeface="Arial"/>
                <a:cs typeface="Arial"/>
              </a:rPr>
              <a:t> </a:t>
            </a:r>
            <a:r>
              <a:rPr sz="1100" dirty="0">
                <a:solidFill>
                  <a:srgbClr val="FFFFFF"/>
                </a:solidFill>
                <a:latin typeface="Arial"/>
                <a:cs typeface="Arial"/>
              </a:rPr>
              <a:t>than</a:t>
            </a:r>
            <a:r>
              <a:rPr sz="1100" spc="-40" dirty="0">
                <a:solidFill>
                  <a:srgbClr val="FFFFFF"/>
                </a:solidFill>
                <a:latin typeface="Arial"/>
                <a:cs typeface="Arial"/>
              </a:rPr>
              <a:t> </a:t>
            </a:r>
            <a:r>
              <a:rPr sz="1100" dirty="0">
                <a:solidFill>
                  <a:srgbClr val="FFFFFF"/>
                </a:solidFill>
                <a:latin typeface="Arial"/>
                <a:cs typeface="Arial"/>
              </a:rPr>
              <a:t>October</a:t>
            </a:r>
            <a:r>
              <a:rPr sz="1100" spc="-55" dirty="0">
                <a:solidFill>
                  <a:srgbClr val="FFFFFF"/>
                </a:solidFill>
                <a:latin typeface="Arial"/>
                <a:cs typeface="Arial"/>
              </a:rPr>
              <a:t> </a:t>
            </a:r>
            <a:r>
              <a:rPr sz="1100" dirty="0">
                <a:solidFill>
                  <a:srgbClr val="FFFFFF"/>
                </a:solidFill>
                <a:latin typeface="Arial"/>
                <a:cs typeface="Arial"/>
              </a:rPr>
              <a:t>2024,</a:t>
            </a:r>
            <a:r>
              <a:rPr sz="1100" spc="-25" dirty="0">
                <a:solidFill>
                  <a:srgbClr val="FFFFFF"/>
                </a:solidFill>
                <a:latin typeface="Arial"/>
                <a:cs typeface="Arial"/>
              </a:rPr>
              <a:t> </a:t>
            </a:r>
            <a:r>
              <a:rPr sz="1100" dirty="0">
                <a:solidFill>
                  <a:srgbClr val="FFFFFF"/>
                </a:solidFill>
                <a:latin typeface="Arial"/>
                <a:cs typeface="Arial"/>
              </a:rPr>
              <a:t>and</a:t>
            </a:r>
            <a:r>
              <a:rPr sz="1100" spc="-30" dirty="0">
                <a:solidFill>
                  <a:srgbClr val="FFFFFF"/>
                </a:solidFill>
                <a:latin typeface="Arial"/>
                <a:cs typeface="Arial"/>
              </a:rPr>
              <a:t> </a:t>
            </a:r>
            <a:r>
              <a:rPr sz="1100" dirty="0">
                <a:solidFill>
                  <a:srgbClr val="FFFFFF"/>
                </a:solidFill>
                <a:latin typeface="Arial"/>
                <a:cs typeface="Arial"/>
              </a:rPr>
              <a:t>presently</a:t>
            </a:r>
            <a:r>
              <a:rPr sz="1100" spc="-40" dirty="0">
                <a:solidFill>
                  <a:srgbClr val="FFFFFF"/>
                </a:solidFill>
                <a:latin typeface="Arial"/>
                <a:cs typeface="Arial"/>
              </a:rPr>
              <a:t> </a:t>
            </a:r>
            <a:r>
              <a:rPr sz="1100" dirty="0">
                <a:solidFill>
                  <a:srgbClr val="FFFFFF"/>
                </a:solidFill>
                <a:latin typeface="Arial"/>
                <a:cs typeface="Arial"/>
              </a:rPr>
              <a:t>in</a:t>
            </a:r>
            <a:r>
              <a:rPr sz="1100" spc="-30" dirty="0">
                <a:solidFill>
                  <a:srgbClr val="FFFFFF"/>
                </a:solidFill>
                <a:latin typeface="Arial"/>
                <a:cs typeface="Arial"/>
              </a:rPr>
              <a:t> </a:t>
            </a:r>
            <a:r>
              <a:rPr sz="1100" dirty="0">
                <a:solidFill>
                  <a:srgbClr val="FFFFFF"/>
                </a:solidFill>
                <a:latin typeface="Arial"/>
                <a:cs typeface="Arial"/>
              </a:rPr>
              <a:t>line</a:t>
            </a:r>
            <a:r>
              <a:rPr sz="1100" spc="-10" dirty="0">
                <a:solidFill>
                  <a:srgbClr val="FFFFFF"/>
                </a:solidFill>
                <a:latin typeface="Arial"/>
                <a:cs typeface="Arial"/>
              </a:rPr>
              <a:t> </a:t>
            </a:r>
            <a:r>
              <a:rPr sz="1100" spc="-20" dirty="0">
                <a:solidFill>
                  <a:srgbClr val="FFFFFF"/>
                </a:solidFill>
                <a:latin typeface="Arial"/>
                <a:cs typeface="Arial"/>
              </a:rPr>
              <a:t>with </a:t>
            </a:r>
            <a:r>
              <a:rPr sz="1100" dirty="0">
                <a:solidFill>
                  <a:srgbClr val="FFFFFF"/>
                </a:solidFill>
                <a:latin typeface="Arial"/>
                <a:cs typeface="Arial"/>
              </a:rPr>
              <a:t>the</a:t>
            </a:r>
            <a:r>
              <a:rPr sz="1100" spc="-40" dirty="0">
                <a:solidFill>
                  <a:srgbClr val="FFFFFF"/>
                </a:solidFill>
                <a:latin typeface="Arial"/>
                <a:cs typeface="Arial"/>
              </a:rPr>
              <a:t> </a:t>
            </a:r>
            <a:r>
              <a:rPr sz="1100" dirty="0">
                <a:solidFill>
                  <a:srgbClr val="FFFFFF"/>
                </a:solidFill>
                <a:latin typeface="Arial"/>
                <a:cs typeface="Arial"/>
              </a:rPr>
              <a:t>Great</a:t>
            </a:r>
            <a:r>
              <a:rPr sz="1100" spc="-55" dirty="0">
                <a:solidFill>
                  <a:srgbClr val="FFFFFF"/>
                </a:solidFill>
                <a:latin typeface="Arial"/>
                <a:cs typeface="Arial"/>
              </a:rPr>
              <a:t> </a:t>
            </a:r>
            <a:r>
              <a:rPr sz="1100" dirty="0">
                <a:solidFill>
                  <a:srgbClr val="FFFFFF"/>
                </a:solidFill>
                <a:latin typeface="Arial"/>
                <a:cs typeface="Arial"/>
              </a:rPr>
              <a:t>Britain</a:t>
            </a:r>
            <a:r>
              <a:rPr sz="1100" spc="-15" dirty="0">
                <a:solidFill>
                  <a:srgbClr val="FFFFFF"/>
                </a:solidFill>
                <a:latin typeface="Arial"/>
                <a:cs typeface="Arial"/>
              </a:rPr>
              <a:t> </a:t>
            </a:r>
            <a:r>
              <a:rPr sz="1100" dirty="0">
                <a:solidFill>
                  <a:srgbClr val="FFFFFF"/>
                </a:solidFill>
                <a:latin typeface="Arial"/>
                <a:cs typeface="Arial"/>
              </a:rPr>
              <a:t>benchmark</a:t>
            </a:r>
            <a:r>
              <a:rPr sz="1100" spc="-45" dirty="0">
                <a:solidFill>
                  <a:srgbClr val="FFFFFF"/>
                </a:solidFill>
                <a:latin typeface="Arial"/>
                <a:cs typeface="Arial"/>
              </a:rPr>
              <a:t> </a:t>
            </a:r>
            <a:r>
              <a:rPr sz="1100" spc="-10" dirty="0">
                <a:solidFill>
                  <a:srgbClr val="FFFFFF"/>
                </a:solidFill>
                <a:latin typeface="Arial"/>
                <a:cs typeface="Arial"/>
              </a:rPr>
              <a:t>(26%).</a:t>
            </a:r>
            <a:endParaRPr sz="1100">
              <a:latin typeface="Arial"/>
              <a:cs typeface="Arial"/>
            </a:endParaRPr>
          </a:p>
          <a:p>
            <a:pPr marL="756285" lvl="1" indent="-286385">
              <a:lnSpc>
                <a:spcPct val="100000"/>
              </a:lnSpc>
              <a:spcBef>
                <a:spcPts val="600"/>
              </a:spcBef>
              <a:buChar char="•"/>
              <a:tabLst>
                <a:tab pos="756285" algn="l"/>
              </a:tabLst>
            </a:pPr>
            <a:r>
              <a:rPr sz="1100" dirty="0">
                <a:solidFill>
                  <a:srgbClr val="FFFFFF"/>
                </a:solidFill>
                <a:latin typeface="Arial"/>
                <a:cs typeface="Arial"/>
              </a:rPr>
              <a:t>Disabled</a:t>
            </a:r>
            <a:r>
              <a:rPr sz="1100" spc="-5" dirty="0">
                <a:solidFill>
                  <a:srgbClr val="FFFFFF"/>
                </a:solidFill>
                <a:latin typeface="Arial"/>
                <a:cs typeface="Arial"/>
              </a:rPr>
              <a:t> </a:t>
            </a:r>
            <a:r>
              <a:rPr sz="1100" dirty="0">
                <a:solidFill>
                  <a:srgbClr val="FFFFFF"/>
                </a:solidFill>
                <a:latin typeface="Arial"/>
                <a:cs typeface="Arial"/>
              </a:rPr>
              <a:t>and</a:t>
            </a:r>
            <a:r>
              <a:rPr sz="1100" spc="-20" dirty="0">
                <a:solidFill>
                  <a:srgbClr val="FFFFFF"/>
                </a:solidFill>
                <a:latin typeface="Arial"/>
                <a:cs typeface="Arial"/>
              </a:rPr>
              <a:t> </a:t>
            </a:r>
            <a:r>
              <a:rPr sz="1100" dirty="0">
                <a:solidFill>
                  <a:srgbClr val="FFFFFF"/>
                </a:solidFill>
                <a:latin typeface="Arial"/>
                <a:cs typeface="Arial"/>
              </a:rPr>
              <a:t>younger</a:t>
            </a:r>
            <a:r>
              <a:rPr sz="1100" spc="-15" dirty="0">
                <a:solidFill>
                  <a:srgbClr val="FFFFFF"/>
                </a:solidFill>
                <a:latin typeface="Arial"/>
                <a:cs typeface="Arial"/>
              </a:rPr>
              <a:t> </a:t>
            </a:r>
            <a:r>
              <a:rPr sz="1100" dirty="0">
                <a:solidFill>
                  <a:srgbClr val="FFFFFF"/>
                </a:solidFill>
                <a:latin typeface="Arial"/>
                <a:cs typeface="Arial"/>
              </a:rPr>
              <a:t>respondents</a:t>
            </a:r>
            <a:r>
              <a:rPr sz="1100" spc="-40" dirty="0">
                <a:solidFill>
                  <a:srgbClr val="FFFFFF"/>
                </a:solidFill>
                <a:latin typeface="Arial"/>
                <a:cs typeface="Arial"/>
              </a:rPr>
              <a:t> </a:t>
            </a:r>
            <a:r>
              <a:rPr sz="1100" dirty="0">
                <a:solidFill>
                  <a:srgbClr val="FFFFFF"/>
                </a:solidFill>
                <a:latin typeface="Arial"/>
                <a:cs typeface="Arial"/>
              </a:rPr>
              <a:t>are</a:t>
            </a:r>
            <a:r>
              <a:rPr sz="1100" spc="-35" dirty="0">
                <a:solidFill>
                  <a:srgbClr val="FFFFFF"/>
                </a:solidFill>
                <a:latin typeface="Arial"/>
                <a:cs typeface="Arial"/>
              </a:rPr>
              <a:t> </a:t>
            </a:r>
            <a:r>
              <a:rPr sz="1100" spc="-10" dirty="0">
                <a:solidFill>
                  <a:srgbClr val="FFFFFF"/>
                </a:solidFill>
                <a:latin typeface="Arial"/>
                <a:cs typeface="Arial"/>
              </a:rPr>
              <a:t>significantly</a:t>
            </a:r>
            <a:r>
              <a:rPr sz="1100" spc="-30" dirty="0">
                <a:solidFill>
                  <a:srgbClr val="FFFFFF"/>
                </a:solidFill>
                <a:latin typeface="Arial"/>
                <a:cs typeface="Arial"/>
              </a:rPr>
              <a:t> </a:t>
            </a:r>
            <a:r>
              <a:rPr sz="1100" dirty="0">
                <a:solidFill>
                  <a:srgbClr val="FFFFFF"/>
                </a:solidFill>
                <a:latin typeface="Arial"/>
                <a:cs typeface="Arial"/>
              </a:rPr>
              <a:t>more</a:t>
            </a:r>
            <a:r>
              <a:rPr sz="1100" spc="-30" dirty="0">
                <a:solidFill>
                  <a:srgbClr val="FFFFFF"/>
                </a:solidFill>
                <a:latin typeface="Arial"/>
                <a:cs typeface="Arial"/>
              </a:rPr>
              <a:t> </a:t>
            </a:r>
            <a:r>
              <a:rPr sz="1100" dirty="0">
                <a:solidFill>
                  <a:srgbClr val="FFFFFF"/>
                </a:solidFill>
                <a:latin typeface="Arial"/>
                <a:cs typeface="Arial"/>
              </a:rPr>
              <a:t>likely</a:t>
            </a:r>
            <a:r>
              <a:rPr sz="1100" spc="-10" dirty="0">
                <a:solidFill>
                  <a:srgbClr val="FFFFFF"/>
                </a:solidFill>
                <a:latin typeface="Arial"/>
                <a:cs typeface="Arial"/>
              </a:rPr>
              <a:t> </a:t>
            </a:r>
            <a:r>
              <a:rPr sz="1100" dirty="0">
                <a:solidFill>
                  <a:srgbClr val="FFFFFF"/>
                </a:solidFill>
                <a:latin typeface="Arial"/>
                <a:cs typeface="Arial"/>
              </a:rPr>
              <a:t>to</a:t>
            </a:r>
            <a:r>
              <a:rPr sz="1100" spc="-30" dirty="0">
                <a:solidFill>
                  <a:srgbClr val="FFFFFF"/>
                </a:solidFill>
                <a:latin typeface="Arial"/>
                <a:cs typeface="Arial"/>
              </a:rPr>
              <a:t> </a:t>
            </a:r>
            <a:r>
              <a:rPr sz="1100" dirty="0">
                <a:solidFill>
                  <a:srgbClr val="FFFFFF"/>
                </a:solidFill>
                <a:latin typeface="Arial"/>
                <a:cs typeface="Arial"/>
              </a:rPr>
              <a:t>say</a:t>
            </a:r>
            <a:r>
              <a:rPr sz="1100" spc="-35" dirty="0">
                <a:solidFill>
                  <a:srgbClr val="FFFFFF"/>
                </a:solidFill>
                <a:latin typeface="Arial"/>
                <a:cs typeface="Arial"/>
              </a:rPr>
              <a:t> </a:t>
            </a:r>
            <a:r>
              <a:rPr sz="1100" dirty="0">
                <a:solidFill>
                  <a:srgbClr val="FFFFFF"/>
                </a:solidFill>
                <a:latin typeface="Arial"/>
                <a:cs typeface="Arial"/>
              </a:rPr>
              <a:t>they</a:t>
            </a:r>
            <a:r>
              <a:rPr sz="1100" spc="-30" dirty="0">
                <a:solidFill>
                  <a:srgbClr val="FFFFFF"/>
                </a:solidFill>
                <a:latin typeface="Arial"/>
                <a:cs typeface="Arial"/>
              </a:rPr>
              <a:t> </a:t>
            </a:r>
            <a:r>
              <a:rPr sz="1100" dirty="0">
                <a:solidFill>
                  <a:srgbClr val="FFFFFF"/>
                </a:solidFill>
                <a:latin typeface="Arial"/>
                <a:cs typeface="Arial"/>
              </a:rPr>
              <a:t>feel</a:t>
            </a:r>
            <a:r>
              <a:rPr sz="1100" spc="-15" dirty="0">
                <a:solidFill>
                  <a:srgbClr val="FFFFFF"/>
                </a:solidFill>
                <a:latin typeface="Arial"/>
                <a:cs typeface="Arial"/>
              </a:rPr>
              <a:t> </a:t>
            </a:r>
            <a:r>
              <a:rPr sz="1100" dirty="0">
                <a:solidFill>
                  <a:srgbClr val="FFFFFF"/>
                </a:solidFill>
                <a:latin typeface="Arial"/>
                <a:cs typeface="Arial"/>
              </a:rPr>
              <a:t>lonely</a:t>
            </a:r>
            <a:r>
              <a:rPr sz="1100" spc="5" dirty="0">
                <a:solidFill>
                  <a:srgbClr val="FFFFFF"/>
                </a:solidFill>
                <a:latin typeface="Arial"/>
                <a:cs typeface="Arial"/>
              </a:rPr>
              <a:t> </a:t>
            </a:r>
            <a:r>
              <a:rPr sz="1100" dirty="0">
                <a:solidFill>
                  <a:srgbClr val="FFFFFF"/>
                </a:solidFill>
                <a:latin typeface="Arial"/>
                <a:cs typeface="Arial"/>
              </a:rPr>
              <a:t>at</a:t>
            </a:r>
            <a:r>
              <a:rPr sz="1100" spc="-30" dirty="0">
                <a:solidFill>
                  <a:srgbClr val="FFFFFF"/>
                </a:solidFill>
                <a:latin typeface="Arial"/>
                <a:cs typeface="Arial"/>
              </a:rPr>
              <a:t> </a:t>
            </a:r>
            <a:r>
              <a:rPr sz="1100" dirty="0">
                <a:solidFill>
                  <a:srgbClr val="FFFFFF"/>
                </a:solidFill>
                <a:latin typeface="Arial"/>
                <a:cs typeface="Arial"/>
              </a:rPr>
              <a:t>least</a:t>
            </a:r>
            <a:r>
              <a:rPr sz="1100" spc="-15" dirty="0">
                <a:solidFill>
                  <a:srgbClr val="FFFFFF"/>
                </a:solidFill>
                <a:latin typeface="Arial"/>
                <a:cs typeface="Arial"/>
              </a:rPr>
              <a:t> </a:t>
            </a:r>
            <a:r>
              <a:rPr sz="1100" dirty="0">
                <a:solidFill>
                  <a:srgbClr val="FFFFFF"/>
                </a:solidFill>
                <a:latin typeface="Arial"/>
                <a:cs typeface="Arial"/>
              </a:rPr>
              <a:t>some</a:t>
            </a:r>
            <a:r>
              <a:rPr sz="1100" spc="-30" dirty="0">
                <a:solidFill>
                  <a:srgbClr val="FFFFFF"/>
                </a:solidFill>
                <a:latin typeface="Arial"/>
                <a:cs typeface="Arial"/>
              </a:rPr>
              <a:t> </a:t>
            </a:r>
            <a:r>
              <a:rPr sz="1100" dirty="0">
                <a:solidFill>
                  <a:srgbClr val="FFFFFF"/>
                </a:solidFill>
                <a:latin typeface="Arial"/>
                <a:cs typeface="Arial"/>
              </a:rPr>
              <a:t>of</a:t>
            </a:r>
            <a:r>
              <a:rPr sz="1100" spc="-30" dirty="0">
                <a:solidFill>
                  <a:srgbClr val="FFFFFF"/>
                </a:solidFill>
                <a:latin typeface="Arial"/>
                <a:cs typeface="Arial"/>
              </a:rPr>
              <a:t> </a:t>
            </a:r>
            <a:r>
              <a:rPr sz="1100" dirty="0">
                <a:solidFill>
                  <a:srgbClr val="FFFFFF"/>
                </a:solidFill>
                <a:latin typeface="Arial"/>
                <a:cs typeface="Arial"/>
              </a:rPr>
              <a:t>the</a:t>
            </a:r>
            <a:r>
              <a:rPr sz="1100" spc="-35" dirty="0">
                <a:solidFill>
                  <a:srgbClr val="FFFFFF"/>
                </a:solidFill>
                <a:latin typeface="Arial"/>
                <a:cs typeface="Arial"/>
              </a:rPr>
              <a:t> </a:t>
            </a:r>
            <a:r>
              <a:rPr sz="1100" spc="-10" dirty="0">
                <a:solidFill>
                  <a:srgbClr val="FFFFFF"/>
                </a:solidFill>
                <a:latin typeface="Arial"/>
                <a:cs typeface="Arial"/>
              </a:rPr>
              <a:t>time.</a:t>
            </a:r>
            <a:endParaRPr sz="1100">
              <a:latin typeface="Arial"/>
              <a:cs typeface="Arial"/>
            </a:endParaRPr>
          </a:p>
          <a:p>
            <a:pPr lvl="1">
              <a:lnSpc>
                <a:spcPct val="100000"/>
              </a:lnSpc>
              <a:spcBef>
                <a:spcPts val="1250"/>
              </a:spcBef>
              <a:buClr>
                <a:srgbClr val="FFFFFF"/>
              </a:buClr>
              <a:buFont typeface="Arial"/>
              <a:buChar char="•"/>
            </a:pPr>
            <a:endParaRPr sz="1100">
              <a:latin typeface="Arial"/>
              <a:cs typeface="Arial"/>
            </a:endParaRPr>
          </a:p>
          <a:p>
            <a:pPr marL="12700">
              <a:lnSpc>
                <a:spcPct val="100000"/>
              </a:lnSpc>
            </a:pPr>
            <a:r>
              <a:rPr sz="1200" b="1" spc="-10" dirty="0">
                <a:solidFill>
                  <a:srgbClr val="FFFFFF"/>
                </a:solidFill>
                <a:latin typeface="Arial"/>
                <a:cs typeface="Arial"/>
              </a:rPr>
              <a:t>INVOLVEMENT</a:t>
            </a:r>
            <a:r>
              <a:rPr sz="1200" b="1" spc="-5" dirty="0">
                <a:solidFill>
                  <a:srgbClr val="FFFFFF"/>
                </a:solidFill>
                <a:latin typeface="Arial"/>
                <a:cs typeface="Arial"/>
              </a:rPr>
              <a:t> </a:t>
            </a:r>
            <a:r>
              <a:rPr sz="1200" b="1" dirty="0">
                <a:solidFill>
                  <a:srgbClr val="FFFFFF"/>
                </a:solidFill>
                <a:latin typeface="Arial"/>
                <a:cs typeface="Arial"/>
              </a:rPr>
              <a:t>IN GROUPS,</a:t>
            </a:r>
            <a:r>
              <a:rPr sz="1200" b="1" spc="-15" dirty="0">
                <a:solidFill>
                  <a:srgbClr val="FFFFFF"/>
                </a:solidFill>
                <a:latin typeface="Arial"/>
                <a:cs typeface="Arial"/>
              </a:rPr>
              <a:t> </a:t>
            </a:r>
            <a:r>
              <a:rPr sz="1200" b="1" dirty="0">
                <a:solidFill>
                  <a:srgbClr val="FFFFFF"/>
                </a:solidFill>
                <a:latin typeface="Arial"/>
                <a:cs typeface="Arial"/>
              </a:rPr>
              <a:t>CLUBS OR </a:t>
            </a:r>
            <a:r>
              <a:rPr sz="1200" b="1" spc="-10" dirty="0">
                <a:solidFill>
                  <a:srgbClr val="FFFFFF"/>
                </a:solidFill>
                <a:latin typeface="Arial"/>
                <a:cs typeface="Arial"/>
              </a:rPr>
              <a:t>ORGANISATIONS</a:t>
            </a:r>
            <a:endParaRPr sz="1200">
              <a:latin typeface="Arial"/>
              <a:cs typeface="Arial"/>
            </a:endParaRPr>
          </a:p>
          <a:p>
            <a:pPr marL="299085" marR="5080" indent="-287020">
              <a:lnSpc>
                <a:spcPct val="100000"/>
              </a:lnSpc>
              <a:spcBef>
                <a:spcPts val="610"/>
              </a:spcBef>
              <a:buChar char="•"/>
              <a:tabLst>
                <a:tab pos="299085" algn="l"/>
              </a:tabLst>
            </a:pPr>
            <a:r>
              <a:rPr sz="1100" dirty="0">
                <a:solidFill>
                  <a:srgbClr val="FFFFFF"/>
                </a:solidFill>
                <a:latin typeface="Arial"/>
                <a:cs typeface="Arial"/>
              </a:rPr>
              <a:t>Respondent</a:t>
            </a:r>
            <a:r>
              <a:rPr sz="1100" spc="-25" dirty="0">
                <a:solidFill>
                  <a:srgbClr val="FFFFFF"/>
                </a:solidFill>
                <a:latin typeface="Arial"/>
                <a:cs typeface="Arial"/>
              </a:rPr>
              <a:t> </a:t>
            </a:r>
            <a:r>
              <a:rPr sz="1100" dirty="0">
                <a:solidFill>
                  <a:srgbClr val="FFFFFF"/>
                </a:solidFill>
                <a:latin typeface="Arial"/>
                <a:cs typeface="Arial"/>
              </a:rPr>
              <a:t>involvement</a:t>
            </a:r>
            <a:r>
              <a:rPr sz="1100" spc="-15"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a</a:t>
            </a:r>
            <a:r>
              <a:rPr sz="1100" spc="-25" dirty="0">
                <a:solidFill>
                  <a:srgbClr val="FFFFFF"/>
                </a:solidFill>
                <a:latin typeface="Arial"/>
                <a:cs typeface="Arial"/>
              </a:rPr>
              <a:t> </a:t>
            </a:r>
            <a:r>
              <a:rPr sz="1100" dirty="0">
                <a:solidFill>
                  <a:srgbClr val="FFFFFF"/>
                </a:solidFill>
                <a:latin typeface="Arial"/>
                <a:cs typeface="Arial"/>
              </a:rPr>
              <a:t>group,</a:t>
            </a:r>
            <a:r>
              <a:rPr sz="1100" spc="-45" dirty="0">
                <a:solidFill>
                  <a:srgbClr val="FFFFFF"/>
                </a:solidFill>
                <a:latin typeface="Arial"/>
                <a:cs typeface="Arial"/>
              </a:rPr>
              <a:t> </a:t>
            </a:r>
            <a:r>
              <a:rPr sz="1100" dirty="0">
                <a:solidFill>
                  <a:srgbClr val="FFFFFF"/>
                </a:solidFill>
                <a:latin typeface="Arial"/>
                <a:cs typeface="Arial"/>
              </a:rPr>
              <a:t>club,</a:t>
            </a:r>
            <a:r>
              <a:rPr sz="1100" spc="-35" dirty="0">
                <a:solidFill>
                  <a:srgbClr val="FFFFFF"/>
                </a:solidFill>
                <a:latin typeface="Arial"/>
                <a:cs typeface="Arial"/>
              </a:rPr>
              <a:t> </a:t>
            </a:r>
            <a:r>
              <a:rPr sz="1100" dirty="0">
                <a:solidFill>
                  <a:srgbClr val="FFFFFF"/>
                </a:solidFill>
                <a:latin typeface="Arial"/>
                <a:cs typeface="Arial"/>
              </a:rPr>
              <a:t>or</a:t>
            </a:r>
            <a:r>
              <a:rPr sz="1100" spc="-20" dirty="0">
                <a:solidFill>
                  <a:srgbClr val="FFFFFF"/>
                </a:solidFill>
                <a:latin typeface="Arial"/>
                <a:cs typeface="Arial"/>
              </a:rPr>
              <a:t> </a:t>
            </a:r>
            <a:r>
              <a:rPr sz="1100" dirty="0">
                <a:solidFill>
                  <a:srgbClr val="FFFFFF"/>
                </a:solidFill>
                <a:latin typeface="Arial"/>
                <a:cs typeface="Arial"/>
              </a:rPr>
              <a:t>organisation</a:t>
            </a:r>
            <a:r>
              <a:rPr sz="1100" spc="-40"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the</a:t>
            </a:r>
            <a:r>
              <a:rPr sz="1100" spc="-40" dirty="0">
                <a:solidFill>
                  <a:srgbClr val="FFFFFF"/>
                </a:solidFill>
                <a:latin typeface="Arial"/>
                <a:cs typeface="Arial"/>
              </a:rPr>
              <a:t> </a:t>
            </a:r>
            <a:r>
              <a:rPr sz="1100" dirty="0">
                <a:solidFill>
                  <a:srgbClr val="FFFFFF"/>
                </a:solidFill>
                <a:latin typeface="Arial"/>
                <a:cs typeface="Arial"/>
              </a:rPr>
              <a:t>last</a:t>
            </a:r>
            <a:r>
              <a:rPr sz="1100" spc="-35" dirty="0">
                <a:solidFill>
                  <a:srgbClr val="FFFFFF"/>
                </a:solidFill>
                <a:latin typeface="Arial"/>
                <a:cs typeface="Arial"/>
              </a:rPr>
              <a:t> </a:t>
            </a:r>
            <a:r>
              <a:rPr sz="1100" dirty="0">
                <a:solidFill>
                  <a:srgbClr val="FFFFFF"/>
                </a:solidFill>
                <a:latin typeface="Arial"/>
                <a:cs typeface="Arial"/>
              </a:rPr>
              <a:t>12</a:t>
            </a:r>
            <a:r>
              <a:rPr sz="1100" spc="-25" dirty="0">
                <a:solidFill>
                  <a:srgbClr val="FFFFFF"/>
                </a:solidFill>
                <a:latin typeface="Arial"/>
                <a:cs typeface="Arial"/>
              </a:rPr>
              <a:t> </a:t>
            </a:r>
            <a:r>
              <a:rPr sz="1100" dirty="0">
                <a:solidFill>
                  <a:srgbClr val="FFFFFF"/>
                </a:solidFill>
                <a:latin typeface="Arial"/>
                <a:cs typeface="Arial"/>
              </a:rPr>
              <a:t>months</a:t>
            </a:r>
            <a:r>
              <a:rPr sz="1100" spc="-55" dirty="0">
                <a:solidFill>
                  <a:srgbClr val="FFFFFF"/>
                </a:solidFill>
                <a:latin typeface="Arial"/>
                <a:cs typeface="Arial"/>
              </a:rPr>
              <a:t> </a:t>
            </a:r>
            <a:r>
              <a:rPr sz="1100" dirty="0">
                <a:solidFill>
                  <a:srgbClr val="FFFFFF"/>
                </a:solidFill>
                <a:latin typeface="Arial"/>
                <a:cs typeface="Arial"/>
              </a:rPr>
              <a:t>is</a:t>
            </a:r>
            <a:r>
              <a:rPr sz="1100" spc="-15" dirty="0">
                <a:solidFill>
                  <a:srgbClr val="FFFFFF"/>
                </a:solidFill>
                <a:latin typeface="Arial"/>
                <a:cs typeface="Arial"/>
              </a:rPr>
              <a:t> </a:t>
            </a:r>
            <a:r>
              <a:rPr sz="1100" dirty="0">
                <a:solidFill>
                  <a:srgbClr val="FFFFFF"/>
                </a:solidFill>
                <a:latin typeface="Arial"/>
                <a:cs typeface="Arial"/>
              </a:rPr>
              <a:t>analysed</a:t>
            </a:r>
            <a:r>
              <a:rPr sz="1100" spc="-10" dirty="0">
                <a:solidFill>
                  <a:srgbClr val="FFFFFF"/>
                </a:solidFill>
                <a:latin typeface="Arial"/>
                <a:cs typeface="Arial"/>
              </a:rPr>
              <a:t> </a:t>
            </a:r>
            <a:r>
              <a:rPr sz="1100" dirty="0">
                <a:solidFill>
                  <a:srgbClr val="FFFFFF"/>
                </a:solidFill>
                <a:latin typeface="Arial"/>
                <a:cs typeface="Arial"/>
              </a:rPr>
              <a:t>using</a:t>
            </a:r>
            <a:r>
              <a:rPr sz="1100" spc="-15" dirty="0">
                <a:solidFill>
                  <a:srgbClr val="FFFFFF"/>
                </a:solidFill>
                <a:latin typeface="Arial"/>
                <a:cs typeface="Arial"/>
              </a:rPr>
              <a:t> </a:t>
            </a:r>
            <a:r>
              <a:rPr sz="1100" dirty="0">
                <a:solidFill>
                  <a:srgbClr val="FFFFFF"/>
                </a:solidFill>
                <a:latin typeface="Arial"/>
                <a:cs typeface="Arial"/>
              </a:rPr>
              <a:t>the</a:t>
            </a:r>
            <a:r>
              <a:rPr sz="1100" spc="-45" dirty="0">
                <a:solidFill>
                  <a:srgbClr val="FFFFFF"/>
                </a:solidFill>
                <a:latin typeface="Arial"/>
                <a:cs typeface="Arial"/>
              </a:rPr>
              <a:t> </a:t>
            </a:r>
            <a:r>
              <a:rPr sz="1100" dirty="0">
                <a:solidFill>
                  <a:srgbClr val="FFFFFF"/>
                </a:solidFill>
                <a:latin typeface="Arial"/>
                <a:cs typeface="Arial"/>
              </a:rPr>
              <a:t>past</a:t>
            </a:r>
            <a:r>
              <a:rPr sz="1100" spc="-30" dirty="0">
                <a:solidFill>
                  <a:srgbClr val="FFFFFF"/>
                </a:solidFill>
                <a:latin typeface="Arial"/>
                <a:cs typeface="Arial"/>
              </a:rPr>
              <a:t> </a:t>
            </a:r>
            <a:r>
              <a:rPr sz="1100" dirty="0">
                <a:solidFill>
                  <a:srgbClr val="FFFFFF"/>
                </a:solidFill>
                <a:latin typeface="Arial"/>
                <a:cs typeface="Arial"/>
              </a:rPr>
              <a:t>three</a:t>
            </a:r>
            <a:r>
              <a:rPr sz="1100" spc="-55" dirty="0">
                <a:solidFill>
                  <a:srgbClr val="FFFFFF"/>
                </a:solidFill>
                <a:latin typeface="Arial"/>
                <a:cs typeface="Arial"/>
              </a:rPr>
              <a:t> </a:t>
            </a:r>
            <a:r>
              <a:rPr sz="1100" dirty="0">
                <a:solidFill>
                  <a:srgbClr val="FFFFFF"/>
                </a:solidFill>
                <a:latin typeface="Arial"/>
                <a:cs typeface="Arial"/>
              </a:rPr>
              <a:t>waves’ data</a:t>
            </a:r>
            <a:r>
              <a:rPr sz="1100" spc="-35" dirty="0">
                <a:solidFill>
                  <a:srgbClr val="FFFFFF"/>
                </a:solidFill>
                <a:latin typeface="Arial"/>
                <a:cs typeface="Arial"/>
              </a:rPr>
              <a:t> </a:t>
            </a:r>
            <a:r>
              <a:rPr sz="1100" dirty="0">
                <a:solidFill>
                  <a:srgbClr val="FFFFFF"/>
                </a:solidFill>
                <a:latin typeface="Arial"/>
                <a:cs typeface="Arial"/>
              </a:rPr>
              <a:t>(S14-S16).</a:t>
            </a:r>
            <a:r>
              <a:rPr sz="1100" spc="-50" dirty="0">
                <a:solidFill>
                  <a:srgbClr val="FFFFFF"/>
                </a:solidFill>
                <a:latin typeface="Arial"/>
                <a:cs typeface="Arial"/>
              </a:rPr>
              <a:t> </a:t>
            </a:r>
            <a:r>
              <a:rPr sz="1100" dirty="0">
                <a:solidFill>
                  <a:srgbClr val="FFFFFF"/>
                </a:solidFill>
                <a:latin typeface="Arial"/>
                <a:cs typeface="Arial"/>
              </a:rPr>
              <a:t>Over</a:t>
            </a:r>
            <a:r>
              <a:rPr sz="1100" spc="-35" dirty="0">
                <a:solidFill>
                  <a:srgbClr val="FFFFFF"/>
                </a:solidFill>
                <a:latin typeface="Arial"/>
                <a:cs typeface="Arial"/>
              </a:rPr>
              <a:t> </a:t>
            </a:r>
            <a:r>
              <a:rPr sz="1100" dirty="0">
                <a:solidFill>
                  <a:srgbClr val="FFFFFF"/>
                </a:solidFill>
                <a:latin typeface="Arial"/>
                <a:cs typeface="Arial"/>
              </a:rPr>
              <a:t>half</a:t>
            </a:r>
            <a:r>
              <a:rPr sz="1100" spc="-25" dirty="0">
                <a:solidFill>
                  <a:srgbClr val="FFFFFF"/>
                </a:solidFill>
                <a:latin typeface="Arial"/>
                <a:cs typeface="Arial"/>
              </a:rPr>
              <a:t> </a:t>
            </a:r>
            <a:r>
              <a:rPr sz="1100" dirty="0">
                <a:solidFill>
                  <a:srgbClr val="FFFFFF"/>
                </a:solidFill>
                <a:latin typeface="Arial"/>
                <a:cs typeface="Arial"/>
              </a:rPr>
              <a:t>(55%)</a:t>
            </a:r>
            <a:r>
              <a:rPr sz="1100" spc="-40" dirty="0">
                <a:solidFill>
                  <a:srgbClr val="FFFFFF"/>
                </a:solidFill>
                <a:latin typeface="Arial"/>
                <a:cs typeface="Arial"/>
              </a:rPr>
              <a:t> </a:t>
            </a:r>
            <a:r>
              <a:rPr sz="1100" dirty="0">
                <a:solidFill>
                  <a:srgbClr val="FFFFFF"/>
                </a:solidFill>
                <a:latin typeface="Arial"/>
                <a:cs typeface="Arial"/>
              </a:rPr>
              <a:t>of</a:t>
            </a:r>
            <a:r>
              <a:rPr sz="1100" spc="-40" dirty="0">
                <a:solidFill>
                  <a:srgbClr val="FFFFFF"/>
                </a:solidFill>
                <a:latin typeface="Arial"/>
                <a:cs typeface="Arial"/>
              </a:rPr>
              <a:t> </a:t>
            </a:r>
            <a:r>
              <a:rPr sz="1100" dirty="0">
                <a:solidFill>
                  <a:srgbClr val="FFFFFF"/>
                </a:solidFill>
                <a:latin typeface="Arial"/>
                <a:cs typeface="Arial"/>
              </a:rPr>
              <a:t>this</a:t>
            </a:r>
            <a:r>
              <a:rPr sz="1100" spc="-40" dirty="0">
                <a:solidFill>
                  <a:srgbClr val="FFFFFF"/>
                </a:solidFill>
                <a:latin typeface="Arial"/>
                <a:cs typeface="Arial"/>
              </a:rPr>
              <a:t> </a:t>
            </a:r>
            <a:r>
              <a:rPr sz="1100" dirty="0">
                <a:solidFill>
                  <a:srgbClr val="FFFFFF"/>
                </a:solidFill>
                <a:latin typeface="Arial"/>
                <a:cs typeface="Arial"/>
              </a:rPr>
              <a:t>sample</a:t>
            </a:r>
            <a:r>
              <a:rPr sz="1100" spc="-25" dirty="0">
                <a:solidFill>
                  <a:srgbClr val="FFFFFF"/>
                </a:solidFill>
                <a:latin typeface="Arial"/>
                <a:cs typeface="Arial"/>
              </a:rPr>
              <a:t> </a:t>
            </a:r>
            <a:r>
              <a:rPr sz="1100" spc="-20" dirty="0">
                <a:solidFill>
                  <a:srgbClr val="FFFFFF"/>
                </a:solidFill>
                <a:latin typeface="Arial"/>
                <a:cs typeface="Arial"/>
              </a:rPr>
              <a:t>size </a:t>
            </a:r>
            <a:r>
              <a:rPr sz="1100" dirty="0">
                <a:solidFill>
                  <a:srgbClr val="FFFFFF"/>
                </a:solidFill>
                <a:latin typeface="Arial"/>
                <a:cs typeface="Arial"/>
              </a:rPr>
              <a:t>report</a:t>
            </a:r>
            <a:r>
              <a:rPr sz="1100" spc="-40" dirty="0">
                <a:solidFill>
                  <a:srgbClr val="FFFFFF"/>
                </a:solidFill>
                <a:latin typeface="Arial"/>
                <a:cs typeface="Arial"/>
              </a:rPr>
              <a:t> </a:t>
            </a:r>
            <a:r>
              <a:rPr sz="1100" dirty="0">
                <a:solidFill>
                  <a:srgbClr val="FFFFFF"/>
                </a:solidFill>
                <a:latin typeface="Arial"/>
                <a:cs typeface="Arial"/>
              </a:rPr>
              <a:t>being</a:t>
            </a:r>
            <a:r>
              <a:rPr sz="1100" spc="-20" dirty="0">
                <a:solidFill>
                  <a:srgbClr val="FFFFFF"/>
                </a:solidFill>
                <a:latin typeface="Arial"/>
                <a:cs typeface="Arial"/>
              </a:rPr>
              <a:t> </a:t>
            </a:r>
            <a:r>
              <a:rPr sz="1100" dirty="0">
                <a:solidFill>
                  <a:srgbClr val="FFFFFF"/>
                </a:solidFill>
                <a:latin typeface="Arial"/>
                <a:cs typeface="Arial"/>
              </a:rPr>
              <a:t>involved</a:t>
            </a:r>
            <a:r>
              <a:rPr sz="1100" spc="10" dirty="0">
                <a:solidFill>
                  <a:srgbClr val="FFFFFF"/>
                </a:solidFill>
                <a:latin typeface="Arial"/>
                <a:cs typeface="Arial"/>
              </a:rPr>
              <a:t> </a:t>
            </a:r>
            <a:r>
              <a:rPr sz="1100" dirty="0">
                <a:solidFill>
                  <a:srgbClr val="FFFFFF"/>
                </a:solidFill>
                <a:latin typeface="Arial"/>
                <a:cs typeface="Arial"/>
              </a:rPr>
              <a:t>in</a:t>
            </a:r>
            <a:r>
              <a:rPr sz="1100" spc="-15" dirty="0">
                <a:solidFill>
                  <a:srgbClr val="FFFFFF"/>
                </a:solidFill>
                <a:latin typeface="Arial"/>
                <a:cs typeface="Arial"/>
              </a:rPr>
              <a:t> </a:t>
            </a:r>
            <a:r>
              <a:rPr sz="1100" dirty="0">
                <a:solidFill>
                  <a:srgbClr val="FFFFFF"/>
                </a:solidFill>
                <a:latin typeface="Arial"/>
                <a:cs typeface="Arial"/>
              </a:rPr>
              <a:t>any</a:t>
            </a:r>
            <a:r>
              <a:rPr sz="1100" spc="-25" dirty="0">
                <a:solidFill>
                  <a:srgbClr val="FFFFFF"/>
                </a:solidFill>
                <a:latin typeface="Arial"/>
                <a:cs typeface="Arial"/>
              </a:rPr>
              <a:t> </a:t>
            </a:r>
            <a:r>
              <a:rPr sz="1100" dirty="0">
                <a:solidFill>
                  <a:srgbClr val="FFFFFF"/>
                </a:solidFill>
                <a:latin typeface="Arial"/>
                <a:cs typeface="Arial"/>
              </a:rPr>
              <a:t>kind</a:t>
            </a:r>
            <a:r>
              <a:rPr sz="1100" spc="-25" dirty="0">
                <a:solidFill>
                  <a:srgbClr val="FFFFFF"/>
                </a:solidFill>
                <a:latin typeface="Arial"/>
                <a:cs typeface="Arial"/>
              </a:rPr>
              <a:t> </a:t>
            </a:r>
            <a:r>
              <a:rPr sz="1100" dirty="0">
                <a:solidFill>
                  <a:srgbClr val="FFFFFF"/>
                </a:solidFill>
                <a:latin typeface="Arial"/>
                <a:cs typeface="Arial"/>
              </a:rPr>
              <a:t>of</a:t>
            </a:r>
            <a:r>
              <a:rPr sz="1100" spc="-35" dirty="0">
                <a:solidFill>
                  <a:srgbClr val="FFFFFF"/>
                </a:solidFill>
                <a:latin typeface="Arial"/>
                <a:cs typeface="Arial"/>
              </a:rPr>
              <a:t> </a:t>
            </a:r>
            <a:r>
              <a:rPr sz="1100" dirty="0">
                <a:solidFill>
                  <a:srgbClr val="FFFFFF"/>
                </a:solidFill>
                <a:latin typeface="Arial"/>
                <a:cs typeface="Arial"/>
              </a:rPr>
              <a:t>group,</a:t>
            </a:r>
            <a:r>
              <a:rPr sz="1100" spc="-55" dirty="0">
                <a:solidFill>
                  <a:srgbClr val="FFFFFF"/>
                </a:solidFill>
                <a:latin typeface="Arial"/>
                <a:cs typeface="Arial"/>
              </a:rPr>
              <a:t> </a:t>
            </a:r>
            <a:r>
              <a:rPr sz="1100" dirty="0">
                <a:solidFill>
                  <a:srgbClr val="FFFFFF"/>
                </a:solidFill>
                <a:latin typeface="Arial"/>
                <a:cs typeface="Arial"/>
              </a:rPr>
              <a:t>club</a:t>
            </a:r>
            <a:r>
              <a:rPr sz="1100" spc="-15" dirty="0">
                <a:solidFill>
                  <a:srgbClr val="FFFFFF"/>
                </a:solidFill>
                <a:latin typeface="Arial"/>
                <a:cs typeface="Arial"/>
              </a:rPr>
              <a:t> </a:t>
            </a:r>
            <a:r>
              <a:rPr sz="1100" dirty="0">
                <a:solidFill>
                  <a:srgbClr val="FFFFFF"/>
                </a:solidFill>
                <a:latin typeface="Arial"/>
                <a:cs typeface="Arial"/>
              </a:rPr>
              <a:t>or</a:t>
            </a:r>
            <a:r>
              <a:rPr sz="1100" spc="-35" dirty="0">
                <a:solidFill>
                  <a:srgbClr val="FFFFFF"/>
                </a:solidFill>
                <a:latin typeface="Arial"/>
                <a:cs typeface="Arial"/>
              </a:rPr>
              <a:t> </a:t>
            </a:r>
            <a:r>
              <a:rPr sz="1100" spc="-10" dirty="0">
                <a:solidFill>
                  <a:srgbClr val="FFFFFF"/>
                </a:solidFill>
                <a:latin typeface="Arial"/>
                <a:cs typeface="Arial"/>
              </a:rPr>
              <a:t>organisation.</a:t>
            </a:r>
            <a:endParaRPr sz="1100">
              <a:latin typeface="Arial"/>
              <a:cs typeface="Arial"/>
            </a:endParaRPr>
          </a:p>
          <a:p>
            <a:pPr marL="299085" marR="50165" indent="-287020">
              <a:lnSpc>
                <a:spcPct val="100000"/>
              </a:lnSpc>
              <a:spcBef>
                <a:spcPts val="600"/>
              </a:spcBef>
              <a:buChar char="•"/>
              <a:tabLst>
                <a:tab pos="299085" algn="l"/>
              </a:tabLst>
            </a:pPr>
            <a:r>
              <a:rPr sz="1100" dirty="0">
                <a:solidFill>
                  <a:srgbClr val="FFFFFF"/>
                </a:solidFill>
                <a:latin typeface="Arial"/>
                <a:cs typeface="Arial"/>
              </a:rPr>
              <a:t>The</a:t>
            </a:r>
            <a:r>
              <a:rPr sz="1100" spc="-45" dirty="0">
                <a:solidFill>
                  <a:srgbClr val="FFFFFF"/>
                </a:solidFill>
                <a:latin typeface="Arial"/>
                <a:cs typeface="Arial"/>
              </a:rPr>
              <a:t> </a:t>
            </a:r>
            <a:r>
              <a:rPr sz="1100" dirty="0">
                <a:solidFill>
                  <a:srgbClr val="FFFFFF"/>
                </a:solidFill>
                <a:latin typeface="Arial"/>
                <a:cs typeface="Arial"/>
              </a:rPr>
              <a:t>most</a:t>
            </a:r>
            <a:r>
              <a:rPr sz="1100" spc="-45" dirty="0">
                <a:solidFill>
                  <a:srgbClr val="FFFFFF"/>
                </a:solidFill>
                <a:latin typeface="Arial"/>
                <a:cs typeface="Arial"/>
              </a:rPr>
              <a:t> </a:t>
            </a:r>
            <a:r>
              <a:rPr sz="1100" dirty="0">
                <a:solidFill>
                  <a:srgbClr val="FFFFFF"/>
                </a:solidFill>
                <a:latin typeface="Arial"/>
                <a:cs typeface="Arial"/>
              </a:rPr>
              <a:t>popular</a:t>
            </a:r>
            <a:r>
              <a:rPr sz="1100" spc="-20" dirty="0">
                <a:solidFill>
                  <a:srgbClr val="FFFFFF"/>
                </a:solidFill>
                <a:latin typeface="Arial"/>
                <a:cs typeface="Arial"/>
              </a:rPr>
              <a:t> </a:t>
            </a:r>
            <a:r>
              <a:rPr sz="1100" dirty="0">
                <a:solidFill>
                  <a:srgbClr val="FFFFFF"/>
                </a:solidFill>
                <a:latin typeface="Arial"/>
                <a:cs typeface="Arial"/>
              </a:rPr>
              <a:t>type</a:t>
            </a:r>
            <a:r>
              <a:rPr sz="1100" spc="-30" dirty="0">
                <a:solidFill>
                  <a:srgbClr val="FFFFFF"/>
                </a:solidFill>
                <a:latin typeface="Arial"/>
                <a:cs typeface="Arial"/>
              </a:rPr>
              <a:t> </a:t>
            </a:r>
            <a:r>
              <a:rPr sz="1100" dirty="0">
                <a:solidFill>
                  <a:srgbClr val="FFFFFF"/>
                </a:solidFill>
                <a:latin typeface="Arial"/>
                <a:cs typeface="Arial"/>
              </a:rPr>
              <a:t>of</a:t>
            </a:r>
            <a:r>
              <a:rPr sz="1100" spc="-35" dirty="0">
                <a:solidFill>
                  <a:srgbClr val="FFFFFF"/>
                </a:solidFill>
                <a:latin typeface="Arial"/>
                <a:cs typeface="Arial"/>
              </a:rPr>
              <a:t> </a:t>
            </a:r>
            <a:r>
              <a:rPr sz="1100" dirty="0">
                <a:solidFill>
                  <a:srgbClr val="FFFFFF"/>
                </a:solidFill>
                <a:latin typeface="Arial"/>
                <a:cs typeface="Arial"/>
              </a:rPr>
              <a:t>group,</a:t>
            </a:r>
            <a:r>
              <a:rPr sz="1100" spc="-45" dirty="0">
                <a:solidFill>
                  <a:srgbClr val="FFFFFF"/>
                </a:solidFill>
                <a:latin typeface="Arial"/>
                <a:cs typeface="Arial"/>
              </a:rPr>
              <a:t> </a:t>
            </a:r>
            <a:r>
              <a:rPr sz="1100" dirty="0">
                <a:solidFill>
                  <a:srgbClr val="FFFFFF"/>
                </a:solidFill>
                <a:latin typeface="Arial"/>
                <a:cs typeface="Arial"/>
              </a:rPr>
              <a:t>club</a:t>
            </a:r>
            <a:r>
              <a:rPr sz="1100" spc="-20" dirty="0">
                <a:solidFill>
                  <a:srgbClr val="FFFFFF"/>
                </a:solidFill>
                <a:latin typeface="Arial"/>
                <a:cs typeface="Arial"/>
              </a:rPr>
              <a:t> </a:t>
            </a:r>
            <a:r>
              <a:rPr sz="1100"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organisation</a:t>
            </a:r>
            <a:r>
              <a:rPr sz="1100" spc="-35"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have</a:t>
            </a:r>
            <a:r>
              <a:rPr sz="1100" spc="-20" dirty="0">
                <a:solidFill>
                  <a:srgbClr val="FFFFFF"/>
                </a:solidFill>
                <a:latin typeface="Arial"/>
                <a:cs typeface="Arial"/>
              </a:rPr>
              <a:t> </a:t>
            </a:r>
            <a:r>
              <a:rPr sz="1100" dirty="0">
                <a:solidFill>
                  <a:srgbClr val="FFFFFF"/>
                </a:solidFill>
                <a:latin typeface="Arial"/>
                <a:cs typeface="Arial"/>
              </a:rPr>
              <a:t>been</a:t>
            </a:r>
            <a:r>
              <a:rPr sz="1100" spc="-25" dirty="0">
                <a:solidFill>
                  <a:srgbClr val="FFFFFF"/>
                </a:solidFill>
                <a:latin typeface="Arial"/>
                <a:cs typeface="Arial"/>
              </a:rPr>
              <a:t> </a:t>
            </a:r>
            <a:r>
              <a:rPr sz="1100" dirty="0">
                <a:solidFill>
                  <a:srgbClr val="FFFFFF"/>
                </a:solidFill>
                <a:latin typeface="Arial"/>
                <a:cs typeface="Arial"/>
              </a:rPr>
              <a:t>involved</a:t>
            </a:r>
            <a:r>
              <a:rPr sz="1100" spc="15" dirty="0">
                <a:solidFill>
                  <a:srgbClr val="FFFFFF"/>
                </a:solidFill>
                <a:latin typeface="Arial"/>
                <a:cs typeface="Arial"/>
              </a:rPr>
              <a:t> </a:t>
            </a:r>
            <a:r>
              <a:rPr sz="1100" dirty="0">
                <a:solidFill>
                  <a:srgbClr val="FFFFFF"/>
                </a:solidFill>
                <a:latin typeface="Arial"/>
                <a:cs typeface="Arial"/>
              </a:rPr>
              <a:t>in</a:t>
            </a:r>
            <a:r>
              <a:rPr sz="1100" spc="-30" dirty="0">
                <a:solidFill>
                  <a:srgbClr val="FFFFFF"/>
                </a:solidFill>
                <a:latin typeface="Arial"/>
                <a:cs typeface="Arial"/>
              </a:rPr>
              <a:t> </a:t>
            </a:r>
            <a:r>
              <a:rPr sz="1100" dirty="0">
                <a:solidFill>
                  <a:srgbClr val="FFFFFF"/>
                </a:solidFill>
                <a:latin typeface="Arial"/>
                <a:cs typeface="Arial"/>
              </a:rPr>
              <a:t>is</a:t>
            </a:r>
            <a:r>
              <a:rPr sz="1100" spc="-10" dirty="0">
                <a:solidFill>
                  <a:srgbClr val="FFFFFF"/>
                </a:solidFill>
                <a:latin typeface="Arial"/>
                <a:cs typeface="Arial"/>
              </a:rPr>
              <a:t> </a:t>
            </a:r>
            <a:r>
              <a:rPr sz="1100" dirty="0">
                <a:solidFill>
                  <a:srgbClr val="FFFFFF"/>
                </a:solidFill>
                <a:latin typeface="Arial"/>
                <a:cs typeface="Arial"/>
              </a:rPr>
              <a:t>sport</a:t>
            </a:r>
            <a:r>
              <a:rPr sz="1100" spc="-40" dirty="0">
                <a:solidFill>
                  <a:srgbClr val="FFFFFF"/>
                </a:solidFill>
                <a:latin typeface="Arial"/>
                <a:cs typeface="Arial"/>
              </a:rPr>
              <a:t> </a:t>
            </a:r>
            <a:r>
              <a:rPr sz="1100" dirty="0">
                <a:solidFill>
                  <a:srgbClr val="FFFFFF"/>
                </a:solidFill>
                <a:latin typeface="Arial"/>
                <a:cs typeface="Arial"/>
              </a:rPr>
              <a:t>/</a:t>
            </a:r>
            <a:r>
              <a:rPr sz="1100" spc="-35" dirty="0">
                <a:solidFill>
                  <a:srgbClr val="FFFFFF"/>
                </a:solidFill>
                <a:latin typeface="Arial"/>
                <a:cs typeface="Arial"/>
              </a:rPr>
              <a:t> </a:t>
            </a:r>
            <a:r>
              <a:rPr sz="1100" dirty="0">
                <a:solidFill>
                  <a:srgbClr val="FFFFFF"/>
                </a:solidFill>
                <a:latin typeface="Arial"/>
                <a:cs typeface="Arial"/>
              </a:rPr>
              <a:t>exercise</a:t>
            </a:r>
            <a:r>
              <a:rPr sz="1100" spc="-15" dirty="0">
                <a:solidFill>
                  <a:srgbClr val="FFFFFF"/>
                </a:solidFill>
                <a:latin typeface="Arial"/>
                <a:cs typeface="Arial"/>
              </a:rPr>
              <a:t> </a:t>
            </a:r>
            <a:r>
              <a:rPr sz="1100" dirty="0">
                <a:solidFill>
                  <a:srgbClr val="FFFFFF"/>
                </a:solidFill>
                <a:latin typeface="Arial"/>
                <a:cs typeface="Arial"/>
              </a:rPr>
              <a:t>(which</a:t>
            </a:r>
            <a:r>
              <a:rPr sz="1100" spc="-20" dirty="0">
                <a:solidFill>
                  <a:srgbClr val="FFFFFF"/>
                </a:solidFill>
                <a:latin typeface="Arial"/>
                <a:cs typeface="Arial"/>
              </a:rPr>
              <a:t> </a:t>
            </a:r>
            <a:r>
              <a:rPr sz="1100" dirty="0">
                <a:solidFill>
                  <a:srgbClr val="FFFFFF"/>
                </a:solidFill>
                <a:latin typeface="Arial"/>
                <a:cs typeface="Arial"/>
              </a:rPr>
              <a:t>includes taking</a:t>
            </a:r>
            <a:r>
              <a:rPr sz="1100" spc="-45" dirty="0">
                <a:solidFill>
                  <a:srgbClr val="FFFFFF"/>
                </a:solidFill>
                <a:latin typeface="Arial"/>
                <a:cs typeface="Arial"/>
              </a:rPr>
              <a:t> </a:t>
            </a:r>
            <a:r>
              <a:rPr sz="1100" dirty="0">
                <a:solidFill>
                  <a:srgbClr val="FFFFFF"/>
                </a:solidFill>
                <a:latin typeface="Arial"/>
                <a:cs typeface="Arial"/>
              </a:rPr>
              <a:t>part,</a:t>
            </a:r>
            <a:r>
              <a:rPr sz="1100" spc="-55" dirty="0">
                <a:solidFill>
                  <a:srgbClr val="FFFFFF"/>
                </a:solidFill>
                <a:latin typeface="Arial"/>
                <a:cs typeface="Arial"/>
              </a:rPr>
              <a:t> </a:t>
            </a:r>
            <a:r>
              <a:rPr sz="1100" dirty="0">
                <a:solidFill>
                  <a:srgbClr val="FFFFFF"/>
                </a:solidFill>
                <a:latin typeface="Arial"/>
                <a:cs typeface="Arial"/>
              </a:rPr>
              <a:t>coaching,</a:t>
            </a:r>
            <a:r>
              <a:rPr sz="1100" spc="-30" dirty="0">
                <a:solidFill>
                  <a:srgbClr val="FFFFFF"/>
                </a:solidFill>
                <a:latin typeface="Arial"/>
                <a:cs typeface="Arial"/>
              </a:rPr>
              <a:t> </a:t>
            </a:r>
            <a:r>
              <a:rPr sz="1100"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going</a:t>
            </a:r>
            <a:r>
              <a:rPr sz="1100" spc="-30"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watch),</a:t>
            </a:r>
            <a:r>
              <a:rPr sz="1100" spc="-30" dirty="0">
                <a:solidFill>
                  <a:srgbClr val="FFFFFF"/>
                </a:solidFill>
                <a:latin typeface="Arial"/>
                <a:cs typeface="Arial"/>
              </a:rPr>
              <a:t> </a:t>
            </a:r>
            <a:r>
              <a:rPr sz="1100" dirty="0">
                <a:solidFill>
                  <a:srgbClr val="FFFFFF"/>
                </a:solidFill>
                <a:latin typeface="Arial"/>
                <a:cs typeface="Arial"/>
              </a:rPr>
              <a:t>with</a:t>
            </a:r>
            <a:r>
              <a:rPr sz="1100" spc="-20" dirty="0">
                <a:solidFill>
                  <a:srgbClr val="FFFFFF"/>
                </a:solidFill>
                <a:latin typeface="Arial"/>
                <a:cs typeface="Arial"/>
              </a:rPr>
              <a:t> </a:t>
            </a:r>
            <a:r>
              <a:rPr sz="1100" spc="-10" dirty="0">
                <a:solidFill>
                  <a:srgbClr val="FFFFFF"/>
                </a:solidFill>
                <a:latin typeface="Arial"/>
                <a:cs typeface="Arial"/>
              </a:rPr>
              <a:t>one-quarter </a:t>
            </a:r>
            <a:r>
              <a:rPr sz="1100" dirty="0">
                <a:solidFill>
                  <a:srgbClr val="FFFFFF"/>
                </a:solidFill>
                <a:latin typeface="Arial"/>
                <a:cs typeface="Arial"/>
              </a:rPr>
              <a:t>(25%)</a:t>
            </a:r>
            <a:r>
              <a:rPr sz="1100" spc="-50" dirty="0">
                <a:solidFill>
                  <a:srgbClr val="FFFFFF"/>
                </a:solidFill>
                <a:latin typeface="Arial"/>
                <a:cs typeface="Arial"/>
              </a:rPr>
              <a:t> </a:t>
            </a:r>
            <a:r>
              <a:rPr sz="1100" dirty="0">
                <a:solidFill>
                  <a:srgbClr val="FFFFFF"/>
                </a:solidFill>
                <a:latin typeface="Arial"/>
                <a:cs typeface="Arial"/>
              </a:rPr>
              <a:t>having</a:t>
            </a:r>
            <a:r>
              <a:rPr sz="1100" spc="-10" dirty="0">
                <a:solidFill>
                  <a:srgbClr val="FFFFFF"/>
                </a:solidFill>
                <a:latin typeface="Arial"/>
                <a:cs typeface="Arial"/>
              </a:rPr>
              <a:t> </a:t>
            </a:r>
            <a:r>
              <a:rPr sz="1100" dirty="0">
                <a:solidFill>
                  <a:srgbClr val="FFFFFF"/>
                </a:solidFill>
                <a:latin typeface="Arial"/>
                <a:cs typeface="Arial"/>
              </a:rPr>
              <a:t>been</a:t>
            </a:r>
            <a:r>
              <a:rPr sz="1100" spc="-35" dirty="0">
                <a:solidFill>
                  <a:srgbClr val="FFFFFF"/>
                </a:solidFill>
                <a:latin typeface="Arial"/>
                <a:cs typeface="Arial"/>
              </a:rPr>
              <a:t> </a:t>
            </a:r>
            <a:r>
              <a:rPr sz="1100" dirty="0">
                <a:solidFill>
                  <a:srgbClr val="FFFFFF"/>
                </a:solidFill>
                <a:latin typeface="Arial"/>
                <a:cs typeface="Arial"/>
              </a:rPr>
              <a:t>involved</a:t>
            </a:r>
            <a:r>
              <a:rPr sz="1100" spc="5" dirty="0">
                <a:solidFill>
                  <a:srgbClr val="FFFFFF"/>
                </a:solidFill>
                <a:latin typeface="Arial"/>
                <a:cs typeface="Arial"/>
              </a:rPr>
              <a:t> </a:t>
            </a:r>
            <a:r>
              <a:rPr sz="1100" dirty="0">
                <a:solidFill>
                  <a:srgbClr val="FFFFFF"/>
                </a:solidFill>
                <a:latin typeface="Arial"/>
                <a:cs typeface="Arial"/>
              </a:rPr>
              <a:t>in</a:t>
            </a:r>
            <a:r>
              <a:rPr sz="1100" spc="-25" dirty="0">
                <a:solidFill>
                  <a:srgbClr val="FFFFFF"/>
                </a:solidFill>
                <a:latin typeface="Arial"/>
                <a:cs typeface="Arial"/>
              </a:rPr>
              <a:t> </a:t>
            </a:r>
            <a:r>
              <a:rPr sz="1100" dirty="0">
                <a:solidFill>
                  <a:srgbClr val="FFFFFF"/>
                </a:solidFill>
                <a:latin typeface="Arial"/>
                <a:cs typeface="Arial"/>
              </a:rPr>
              <a:t>this</a:t>
            </a:r>
            <a:r>
              <a:rPr sz="1100" spc="-30" dirty="0">
                <a:solidFill>
                  <a:srgbClr val="FFFFFF"/>
                </a:solidFill>
                <a:latin typeface="Arial"/>
                <a:cs typeface="Arial"/>
              </a:rPr>
              <a:t> </a:t>
            </a:r>
            <a:r>
              <a:rPr sz="1100" dirty="0">
                <a:solidFill>
                  <a:srgbClr val="FFFFFF"/>
                </a:solidFill>
                <a:latin typeface="Arial"/>
                <a:cs typeface="Arial"/>
              </a:rPr>
              <a:t>in</a:t>
            </a:r>
            <a:r>
              <a:rPr sz="1100" spc="-25" dirty="0">
                <a:solidFill>
                  <a:srgbClr val="FFFFFF"/>
                </a:solidFill>
                <a:latin typeface="Arial"/>
                <a:cs typeface="Arial"/>
              </a:rPr>
              <a:t> </a:t>
            </a:r>
            <a:r>
              <a:rPr sz="1100" dirty="0">
                <a:solidFill>
                  <a:srgbClr val="FFFFFF"/>
                </a:solidFill>
                <a:latin typeface="Arial"/>
                <a:cs typeface="Arial"/>
              </a:rPr>
              <a:t>some</a:t>
            </a:r>
            <a:r>
              <a:rPr sz="1100" spc="-40" dirty="0">
                <a:solidFill>
                  <a:srgbClr val="FFFFFF"/>
                </a:solidFill>
                <a:latin typeface="Arial"/>
                <a:cs typeface="Arial"/>
              </a:rPr>
              <a:t> </a:t>
            </a:r>
            <a:r>
              <a:rPr sz="1100" spc="-20" dirty="0">
                <a:solidFill>
                  <a:srgbClr val="FFFFFF"/>
                </a:solidFill>
                <a:latin typeface="Arial"/>
                <a:cs typeface="Arial"/>
              </a:rPr>
              <a:t>way.</a:t>
            </a:r>
            <a:endParaRPr sz="1100">
              <a:latin typeface="Arial"/>
              <a:cs typeface="Arial"/>
            </a:endParaRPr>
          </a:p>
          <a:p>
            <a:pPr marL="299085" marR="108585" indent="-287020">
              <a:lnSpc>
                <a:spcPct val="100000"/>
              </a:lnSpc>
              <a:spcBef>
                <a:spcPts val="600"/>
              </a:spcBef>
              <a:buChar char="•"/>
              <a:tabLst>
                <a:tab pos="299085" algn="l"/>
              </a:tabLst>
            </a:pPr>
            <a:r>
              <a:rPr sz="1100" dirty="0">
                <a:solidFill>
                  <a:srgbClr val="FFFFFF"/>
                </a:solidFill>
                <a:latin typeface="Arial"/>
                <a:cs typeface="Arial"/>
              </a:rPr>
              <a:t>After</a:t>
            </a:r>
            <a:r>
              <a:rPr sz="1100" spc="-55" dirty="0">
                <a:solidFill>
                  <a:srgbClr val="FFFFFF"/>
                </a:solidFill>
                <a:latin typeface="Arial"/>
                <a:cs typeface="Arial"/>
              </a:rPr>
              <a:t> </a:t>
            </a:r>
            <a:r>
              <a:rPr sz="1100" dirty="0">
                <a:solidFill>
                  <a:srgbClr val="FFFFFF"/>
                </a:solidFill>
                <a:latin typeface="Arial"/>
                <a:cs typeface="Arial"/>
              </a:rPr>
              <a:t>sport</a:t>
            </a:r>
            <a:r>
              <a:rPr sz="1100" spc="-35" dirty="0">
                <a:solidFill>
                  <a:srgbClr val="FFFFFF"/>
                </a:solidFill>
                <a:latin typeface="Arial"/>
                <a:cs typeface="Arial"/>
              </a:rPr>
              <a:t> </a:t>
            </a:r>
            <a:r>
              <a:rPr sz="1100" dirty="0">
                <a:solidFill>
                  <a:srgbClr val="FFFFFF"/>
                </a:solidFill>
                <a:latin typeface="Arial"/>
                <a:cs typeface="Arial"/>
              </a:rPr>
              <a:t>/</a:t>
            </a:r>
            <a:r>
              <a:rPr sz="1100" spc="-25" dirty="0">
                <a:solidFill>
                  <a:srgbClr val="FFFFFF"/>
                </a:solidFill>
                <a:latin typeface="Arial"/>
                <a:cs typeface="Arial"/>
              </a:rPr>
              <a:t> </a:t>
            </a:r>
            <a:r>
              <a:rPr sz="1100" dirty="0">
                <a:solidFill>
                  <a:srgbClr val="FFFFFF"/>
                </a:solidFill>
                <a:latin typeface="Arial"/>
                <a:cs typeface="Arial"/>
              </a:rPr>
              <a:t>exercise,</a:t>
            </a:r>
            <a:r>
              <a:rPr sz="1100" spc="-25" dirty="0">
                <a:solidFill>
                  <a:srgbClr val="FFFFFF"/>
                </a:solidFill>
                <a:latin typeface="Arial"/>
                <a:cs typeface="Arial"/>
              </a:rPr>
              <a:t> </a:t>
            </a:r>
            <a:r>
              <a:rPr sz="1100" dirty="0">
                <a:solidFill>
                  <a:srgbClr val="FFFFFF"/>
                </a:solidFill>
                <a:latin typeface="Arial"/>
                <a:cs typeface="Arial"/>
              </a:rPr>
              <a:t>hobbies</a:t>
            </a:r>
            <a:r>
              <a:rPr sz="1100" spc="-15" dirty="0">
                <a:solidFill>
                  <a:srgbClr val="FFFFFF"/>
                </a:solidFill>
                <a:latin typeface="Arial"/>
                <a:cs typeface="Arial"/>
              </a:rPr>
              <a:t> </a:t>
            </a:r>
            <a:r>
              <a:rPr sz="1100" dirty="0">
                <a:solidFill>
                  <a:srgbClr val="FFFFFF"/>
                </a:solidFill>
                <a:latin typeface="Arial"/>
                <a:cs typeface="Arial"/>
              </a:rPr>
              <a:t>(15%)</a:t>
            </a:r>
            <a:r>
              <a:rPr sz="1100" spc="-35" dirty="0">
                <a:solidFill>
                  <a:srgbClr val="FFFFFF"/>
                </a:solidFill>
                <a:latin typeface="Arial"/>
                <a:cs typeface="Arial"/>
              </a:rPr>
              <a:t> </a:t>
            </a:r>
            <a:r>
              <a:rPr sz="1100" dirty="0">
                <a:solidFill>
                  <a:srgbClr val="FFFFFF"/>
                </a:solidFill>
                <a:latin typeface="Arial"/>
                <a:cs typeface="Arial"/>
              </a:rPr>
              <a:t>and</a:t>
            </a:r>
            <a:r>
              <a:rPr sz="1100" spc="-20" dirty="0">
                <a:solidFill>
                  <a:srgbClr val="FFFFFF"/>
                </a:solidFill>
                <a:latin typeface="Arial"/>
                <a:cs typeface="Arial"/>
              </a:rPr>
              <a:t> </a:t>
            </a:r>
            <a:r>
              <a:rPr sz="1100" dirty="0">
                <a:solidFill>
                  <a:srgbClr val="FFFFFF"/>
                </a:solidFill>
                <a:latin typeface="Arial"/>
                <a:cs typeface="Arial"/>
              </a:rPr>
              <a:t>religion</a:t>
            </a:r>
            <a:r>
              <a:rPr sz="1100" spc="-15" dirty="0">
                <a:solidFill>
                  <a:srgbClr val="FFFFFF"/>
                </a:solidFill>
                <a:latin typeface="Arial"/>
                <a:cs typeface="Arial"/>
              </a:rPr>
              <a:t> </a:t>
            </a:r>
            <a:r>
              <a:rPr sz="1100" dirty="0">
                <a:solidFill>
                  <a:srgbClr val="FFFFFF"/>
                </a:solidFill>
                <a:latin typeface="Arial"/>
                <a:cs typeface="Arial"/>
              </a:rPr>
              <a:t>(15%)</a:t>
            </a:r>
            <a:r>
              <a:rPr sz="1100" spc="-35" dirty="0">
                <a:solidFill>
                  <a:srgbClr val="FFFFFF"/>
                </a:solidFill>
                <a:latin typeface="Arial"/>
                <a:cs typeface="Arial"/>
              </a:rPr>
              <a:t> </a:t>
            </a:r>
            <a:r>
              <a:rPr sz="1100" dirty="0">
                <a:solidFill>
                  <a:srgbClr val="FFFFFF"/>
                </a:solidFill>
                <a:latin typeface="Arial"/>
                <a:cs typeface="Arial"/>
              </a:rPr>
              <a:t>are</a:t>
            </a:r>
            <a:r>
              <a:rPr sz="1100" spc="-30" dirty="0">
                <a:solidFill>
                  <a:srgbClr val="FFFFFF"/>
                </a:solidFill>
                <a:latin typeface="Arial"/>
                <a:cs typeface="Arial"/>
              </a:rPr>
              <a:t> </a:t>
            </a:r>
            <a:r>
              <a:rPr sz="1100" dirty="0">
                <a:solidFill>
                  <a:srgbClr val="FFFFFF"/>
                </a:solidFill>
                <a:latin typeface="Arial"/>
                <a:cs typeface="Arial"/>
              </a:rPr>
              <a:t>the</a:t>
            </a:r>
            <a:r>
              <a:rPr sz="1100" spc="-35" dirty="0">
                <a:solidFill>
                  <a:srgbClr val="FFFFFF"/>
                </a:solidFill>
                <a:latin typeface="Arial"/>
                <a:cs typeface="Arial"/>
              </a:rPr>
              <a:t> </a:t>
            </a:r>
            <a:r>
              <a:rPr sz="1100" dirty="0">
                <a:solidFill>
                  <a:srgbClr val="FFFFFF"/>
                </a:solidFill>
                <a:latin typeface="Arial"/>
                <a:cs typeface="Arial"/>
              </a:rPr>
              <a:t>next</a:t>
            </a:r>
            <a:r>
              <a:rPr sz="1100" spc="-20" dirty="0">
                <a:solidFill>
                  <a:srgbClr val="FFFFFF"/>
                </a:solidFill>
                <a:latin typeface="Arial"/>
                <a:cs typeface="Arial"/>
              </a:rPr>
              <a:t> </a:t>
            </a:r>
            <a:r>
              <a:rPr sz="1100" dirty="0">
                <a:solidFill>
                  <a:srgbClr val="FFFFFF"/>
                </a:solidFill>
                <a:latin typeface="Arial"/>
                <a:cs typeface="Arial"/>
              </a:rPr>
              <a:t>most</a:t>
            </a:r>
            <a:r>
              <a:rPr sz="1100" spc="-40" dirty="0">
                <a:solidFill>
                  <a:srgbClr val="FFFFFF"/>
                </a:solidFill>
                <a:latin typeface="Arial"/>
                <a:cs typeface="Arial"/>
              </a:rPr>
              <a:t> </a:t>
            </a:r>
            <a:r>
              <a:rPr sz="1100" dirty="0">
                <a:solidFill>
                  <a:srgbClr val="FFFFFF"/>
                </a:solidFill>
                <a:latin typeface="Arial"/>
                <a:cs typeface="Arial"/>
              </a:rPr>
              <a:t>popular</a:t>
            </a:r>
            <a:r>
              <a:rPr sz="1100" spc="-15" dirty="0">
                <a:solidFill>
                  <a:srgbClr val="FFFFFF"/>
                </a:solidFill>
                <a:latin typeface="Arial"/>
                <a:cs typeface="Arial"/>
              </a:rPr>
              <a:t> </a:t>
            </a:r>
            <a:r>
              <a:rPr sz="1100" dirty="0">
                <a:solidFill>
                  <a:srgbClr val="FFFFFF"/>
                </a:solidFill>
                <a:latin typeface="Arial"/>
                <a:cs typeface="Arial"/>
              </a:rPr>
              <a:t>type</a:t>
            </a:r>
            <a:r>
              <a:rPr sz="1100" spc="-25" dirty="0">
                <a:solidFill>
                  <a:srgbClr val="FFFFFF"/>
                </a:solidFill>
                <a:latin typeface="Arial"/>
                <a:cs typeface="Arial"/>
              </a:rPr>
              <a:t> </a:t>
            </a:r>
            <a:r>
              <a:rPr sz="1100" dirty="0">
                <a:solidFill>
                  <a:srgbClr val="FFFFFF"/>
                </a:solidFill>
                <a:latin typeface="Arial"/>
                <a:cs typeface="Arial"/>
              </a:rPr>
              <a:t>of</a:t>
            </a:r>
            <a:r>
              <a:rPr sz="1100" spc="-30" dirty="0">
                <a:solidFill>
                  <a:srgbClr val="FFFFFF"/>
                </a:solidFill>
                <a:latin typeface="Arial"/>
                <a:cs typeface="Arial"/>
              </a:rPr>
              <a:t> </a:t>
            </a:r>
            <a:r>
              <a:rPr sz="1100" dirty="0">
                <a:solidFill>
                  <a:srgbClr val="FFFFFF"/>
                </a:solidFill>
                <a:latin typeface="Arial"/>
                <a:cs typeface="Arial"/>
              </a:rPr>
              <a:t>group,</a:t>
            </a:r>
            <a:r>
              <a:rPr sz="1100" spc="-40" dirty="0">
                <a:solidFill>
                  <a:srgbClr val="FFFFFF"/>
                </a:solidFill>
                <a:latin typeface="Arial"/>
                <a:cs typeface="Arial"/>
              </a:rPr>
              <a:t> </a:t>
            </a:r>
            <a:r>
              <a:rPr sz="1100" dirty="0">
                <a:solidFill>
                  <a:srgbClr val="FFFFFF"/>
                </a:solidFill>
                <a:latin typeface="Arial"/>
                <a:cs typeface="Arial"/>
              </a:rPr>
              <a:t>club</a:t>
            </a:r>
            <a:r>
              <a:rPr sz="1100" spc="-20" dirty="0">
                <a:solidFill>
                  <a:srgbClr val="FFFFFF"/>
                </a:solidFill>
                <a:latin typeface="Arial"/>
                <a:cs typeface="Arial"/>
              </a:rPr>
              <a:t> </a:t>
            </a:r>
            <a:r>
              <a:rPr sz="1100" dirty="0">
                <a:solidFill>
                  <a:srgbClr val="FFFFFF"/>
                </a:solidFill>
                <a:latin typeface="Arial"/>
                <a:cs typeface="Arial"/>
              </a:rPr>
              <a:t>or</a:t>
            </a:r>
            <a:r>
              <a:rPr sz="1100" spc="-20" dirty="0">
                <a:solidFill>
                  <a:srgbClr val="FFFFFF"/>
                </a:solidFill>
                <a:latin typeface="Arial"/>
                <a:cs typeface="Arial"/>
              </a:rPr>
              <a:t> </a:t>
            </a:r>
            <a:r>
              <a:rPr sz="1100" spc="-10" dirty="0">
                <a:solidFill>
                  <a:srgbClr val="FFFFFF"/>
                </a:solidFill>
                <a:latin typeface="Arial"/>
                <a:cs typeface="Arial"/>
              </a:rPr>
              <a:t>organisation.</a:t>
            </a:r>
            <a:r>
              <a:rPr sz="1100" spc="-40" dirty="0">
                <a:solidFill>
                  <a:srgbClr val="FFFFFF"/>
                </a:solidFill>
                <a:latin typeface="Arial"/>
                <a:cs typeface="Arial"/>
              </a:rPr>
              <a:t> </a:t>
            </a:r>
            <a:r>
              <a:rPr sz="1100" dirty="0">
                <a:solidFill>
                  <a:srgbClr val="FFFFFF"/>
                </a:solidFill>
                <a:latin typeface="Arial"/>
                <a:cs typeface="Arial"/>
              </a:rPr>
              <a:t>Excluding</a:t>
            </a:r>
            <a:r>
              <a:rPr sz="1100" spc="15" dirty="0">
                <a:solidFill>
                  <a:srgbClr val="FFFFFF"/>
                </a:solidFill>
                <a:latin typeface="Arial"/>
                <a:cs typeface="Arial"/>
              </a:rPr>
              <a:t> </a:t>
            </a:r>
            <a:r>
              <a:rPr sz="1100" dirty="0">
                <a:solidFill>
                  <a:srgbClr val="FFFFFF"/>
                </a:solidFill>
                <a:latin typeface="Arial"/>
                <a:cs typeface="Arial"/>
              </a:rPr>
              <a:t>sport,</a:t>
            </a:r>
            <a:r>
              <a:rPr sz="1100" spc="-50" dirty="0">
                <a:solidFill>
                  <a:srgbClr val="FFFFFF"/>
                </a:solidFill>
                <a:latin typeface="Arial"/>
                <a:cs typeface="Arial"/>
              </a:rPr>
              <a:t> </a:t>
            </a:r>
            <a:r>
              <a:rPr sz="1100" dirty="0">
                <a:solidFill>
                  <a:srgbClr val="FFFFFF"/>
                </a:solidFill>
                <a:latin typeface="Arial"/>
                <a:cs typeface="Arial"/>
              </a:rPr>
              <a:t>half</a:t>
            </a:r>
            <a:r>
              <a:rPr sz="1100" spc="-20" dirty="0">
                <a:solidFill>
                  <a:srgbClr val="FFFFFF"/>
                </a:solidFill>
                <a:latin typeface="Arial"/>
                <a:cs typeface="Arial"/>
              </a:rPr>
              <a:t> </a:t>
            </a:r>
            <a:r>
              <a:rPr sz="1100" dirty="0">
                <a:solidFill>
                  <a:srgbClr val="FFFFFF"/>
                </a:solidFill>
                <a:latin typeface="Arial"/>
                <a:cs typeface="Arial"/>
              </a:rPr>
              <a:t>(49%)</a:t>
            </a:r>
            <a:r>
              <a:rPr sz="1100" spc="-50" dirty="0">
                <a:solidFill>
                  <a:srgbClr val="FFFFFF"/>
                </a:solidFill>
                <a:latin typeface="Arial"/>
                <a:cs typeface="Arial"/>
              </a:rPr>
              <a:t> </a:t>
            </a:r>
            <a:r>
              <a:rPr sz="1100" dirty="0">
                <a:solidFill>
                  <a:srgbClr val="FFFFFF"/>
                </a:solidFill>
                <a:latin typeface="Arial"/>
                <a:cs typeface="Arial"/>
              </a:rPr>
              <a:t>are</a:t>
            </a:r>
            <a:r>
              <a:rPr sz="1100" spc="-20" dirty="0">
                <a:solidFill>
                  <a:srgbClr val="FFFFFF"/>
                </a:solidFill>
                <a:latin typeface="Arial"/>
                <a:cs typeface="Arial"/>
              </a:rPr>
              <a:t> </a:t>
            </a:r>
            <a:r>
              <a:rPr sz="1100" dirty="0">
                <a:solidFill>
                  <a:srgbClr val="FFFFFF"/>
                </a:solidFill>
                <a:latin typeface="Arial"/>
                <a:cs typeface="Arial"/>
              </a:rPr>
              <a:t>involved</a:t>
            </a:r>
            <a:r>
              <a:rPr sz="1100" spc="10" dirty="0">
                <a:solidFill>
                  <a:srgbClr val="FFFFFF"/>
                </a:solidFill>
                <a:latin typeface="Arial"/>
                <a:cs typeface="Arial"/>
              </a:rPr>
              <a:t> </a:t>
            </a:r>
            <a:r>
              <a:rPr sz="1100" dirty="0">
                <a:solidFill>
                  <a:srgbClr val="FFFFFF"/>
                </a:solidFill>
                <a:latin typeface="Arial"/>
                <a:cs typeface="Arial"/>
              </a:rPr>
              <a:t>in</a:t>
            </a:r>
            <a:r>
              <a:rPr sz="1100" spc="-10" dirty="0">
                <a:solidFill>
                  <a:srgbClr val="FFFFFF"/>
                </a:solidFill>
                <a:latin typeface="Arial"/>
                <a:cs typeface="Arial"/>
              </a:rPr>
              <a:t> </a:t>
            </a:r>
            <a:r>
              <a:rPr sz="1100" dirty="0">
                <a:solidFill>
                  <a:srgbClr val="FFFFFF"/>
                </a:solidFill>
                <a:latin typeface="Arial"/>
                <a:cs typeface="Arial"/>
              </a:rPr>
              <a:t>any</a:t>
            </a:r>
            <a:r>
              <a:rPr sz="1100" spc="-25" dirty="0">
                <a:solidFill>
                  <a:srgbClr val="FFFFFF"/>
                </a:solidFill>
                <a:latin typeface="Arial"/>
                <a:cs typeface="Arial"/>
              </a:rPr>
              <a:t> </a:t>
            </a:r>
            <a:r>
              <a:rPr sz="1100" spc="-20" dirty="0">
                <a:solidFill>
                  <a:srgbClr val="FFFFFF"/>
                </a:solidFill>
                <a:latin typeface="Arial"/>
                <a:cs typeface="Arial"/>
              </a:rPr>
              <a:t>type </a:t>
            </a:r>
            <a:r>
              <a:rPr sz="1100" dirty="0">
                <a:solidFill>
                  <a:srgbClr val="FFFFFF"/>
                </a:solidFill>
                <a:latin typeface="Arial"/>
                <a:cs typeface="Arial"/>
              </a:rPr>
              <a:t>of</a:t>
            </a:r>
            <a:r>
              <a:rPr sz="1100" spc="-30" dirty="0">
                <a:solidFill>
                  <a:srgbClr val="FFFFFF"/>
                </a:solidFill>
                <a:latin typeface="Arial"/>
                <a:cs typeface="Arial"/>
              </a:rPr>
              <a:t> </a:t>
            </a:r>
            <a:r>
              <a:rPr sz="1100" dirty="0">
                <a:solidFill>
                  <a:srgbClr val="FFFFFF"/>
                </a:solidFill>
                <a:latin typeface="Arial"/>
                <a:cs typeface="Arial"/>
              </a:rPr>
              <a:t>group,</a:t>
            </a:r>
            <a:r>
              <a:rPr sz="1100" spc="-45" dirty="0">
                <a:solidFill>
                  <a:srgbClr val="FFFFFF"/>
                </a:solidFill>
                <a:latin typeface="Arial"/>
                <a:cs typeface="Arial"/>
              </a:rPr>
              <a:t> </a:t>
            </a:r>
            <a:r>
              <a:rPr sz="1100" dirty="0">
                <a:solidFill>
                  <a:srgbClr val="FFFFFF"/>
                </a:solidFill>
                <a:latin typeface="Arial"/>
                <a:cs typeface="Arial"/>
              </a:rPr>
              <a:t>club</a:t>
            </a:r>
            <a:r>
              <a:rPr sz="1100" spc="-10" dirty="0">
                <a:solidFill>
                  <a:srgbClr val="FFFFFF"/>
                </a:solidFill>
                <a:latin typeface="Arial"/>
                <a:cs typeface="Arial"/>
              </a:rPr>
              <a:t> </a:t>
            </a:r>
            <a:r>
              <a:rPr sz="1100" dirty="0">
                <a:solidFill>
                  <a:srgbClr val="FFFFFF"/>
                </a:solidFill>
                <a:latin typeface="Arial"/>
                <a:cs typeface="Arial"/>
              </a:rPr>
              <a:t>or</a:t>
            </a:r>
            <a:r>
              <a:rPr sz="1100" spc="-25" dirty="0">
                <a:solidFill>
                  <a:srgbClr val="FFFFFF"/>
                </a:solidFill>
                <a:latin typeface="Arial"/>
                <a:cs typeface="Arial"/>
              </a:rPr>
              <a:t> </a:t>
            </a:r>
            <a:r>
              <a:rPr sz="1100" spc="-10" dirty="0">
                <a:solidFill>
                  <a:srgbClr val="FFFFFF"/>
                </a:solidFill>
                <a:latin typeface="Arial"/>
                <a:cs typeface="Arial"/>
              </a:rPr>
              <a:t>organisation.</a:t>
            </a:r>
            <a:endParaRPr sz="1100">
              <a:latin typeface="Arial"/>
              <a:cs typeface="Arial"/>
            </a:endParaRPr>
          </a:p>
          <a:p>
            <a:pPr>
              <a:lnSpc>
                <a:spcPct val="100000"/>
              </a:lnSpc>
              <a:spcBef>
                <a:spcPts val="650"/>
              </a:spcBef>
              <a:buClr>
                <a:srgbClr val="FFFFFF"/>
              </a:buClr>
              <a:buFont typeface="Arial"/>
              <a:buChar char="•"/>
            </a:pPr>
            <a:endParaRPr sz="1100">
              <a:latin typeface="Arial"/>
              <a:cs typeface="Arial"/>
            </a:endParaRPr>
          </a:p>
          <a:p>
            <a:pPr marL="12700">
              <a:lnSpc>
                <a:spcPct val="100000"/>
              </a:lnSpc>
            </a:pPr>
            <a:r>
              <a:rPr sz="1200" b="1" spc="-10" dirty="0">
                <a:solidFill>
                  <a:srgbClr val="FFFFFF"/>
                </a:solidFill>
                <a:latin typeface="Arial"/>
                <a:cs typeface="Arial"/>
              </a:rPr>
              <a:t>VOLUNTEERING</a:t>
            </a:r>
            <a:endParaRPr sz="1200">
              <a:latin typeface="Arial"/>
              <a:cs typeface="Arial"/>
            </a:endParaRPr>
          </a:p>
          <a:p>
            <a:pPr marL="299085" indent="-286385">
              <a:lnSpc>
                <a:spcPct val="100000"/>
              </a:lnSpc>
              <a:spcBef>
                <a:spcPts val="605"/>
              </a:spcBef>
              <a:buChar char="•"/>
              <a:tabLst>
                <a:tab pos="299085" algn="l"/>
              </a:tabLst>
            </a:pPr>
            <a:r>
              <a:rPr sz="1100" dirty="0">
                <a:solidFill>
                  <a:srgbClr val="FFFFFF"/>
                </a:solidFill>
                <a:latin typeface="Arial"/>
                <a:cs typeface="Arial"/>
              </a:rPr>
              <a:t>One-third</a:t>
            </a:r>
            <a:r>
              <a:rPr sz="1100" spc="-65" dirty="0">
                <a:solidFill>
                  <a:srgbClr val="FFFFFF"/>
                </a:solidFill>
                <a:latin typeface="Arial"/>
                <a:cs typeface="Arial"/>
              </a:rPr>
              <a:t> </a:t>
            </a:r>
            <a:r>
              <a:rPr sz="1100" dirty="0">
                <a:solidFill>
                  <a:srgbClr val="FFFFFF"/>
                </a:solidFill>
                <a:latin typeface="Arial"/>
                <a:cs typeface="Arial"/>
              </a:rPr>
              <a:t>(33%)</a:t>
            </a:r>
            <a:r>
              <a:rPr sz="1100" spc="-40" dirty="0">
                <a:solidFill>
                  <a:srgbClr val="FFFFFF"/>
                </a:solidFill>
                <a:latin typeface="Arial"/>
                <a:cs typeface="Arial"/>
              </a:rPr>
              <a:t> </a:t>
            </a:r>
            <a:r>
              <a:rPr sz="1100" dirty="0">
                <a:solidFill>
                  <a:srgbClr val="FFFFFF"/>
                </a:solidFill>
                <a:latin typeface="Arial"/>
                <a:cs typeface="Arial"/>
              </a:rPr>
              <a:t>of</a:t>
            </a:r>
            <a:r>
              <a:rPr sz="1100" spc="-40" dirty="0">
                <a:solidFill>
                  <a:srgbClr val="FFFFFF"/>
                </a:solidFill>
                <a:latin typeface="Arial"/>
                <a:cs typeface="Arial"/>
              </a:rPr>
              <a:t> </a:t>
            </a:r>
            <a:r>
              <a:rPr sz="1100" dirty="0">
                <a:solidFill>
                  <a:srgbClr val="FFFFFF"/>
                </a:solidFill>
                <a:latin typeface="Arial"/>
                <a:cs typeface="Arial"/>
              </a:rPr>
              <a:t>respondents</a:t>
            </a:r>
            <a:r>
              <a:rPr sz="1100" spc="-45" dirty="0">
                <a:solidFill>
                  <a:srgbClr val="FFFFFF"/>
                </a:solidFill>
                <a:latin typeface="Arial"/>
                <a:cs typeface="Arial"/>
              </a:rPr>
              <a:t> </a:t>
            </a:r>
            <a:r>
              <a:rPr sz="1100" dirty="0">
                <a:solidFill>
                  <a:srgbClr val="FFFFFF"/>
                </a:solidFill>
                <a:latin typeface="Arial"/>
                <a:cs typeface="Arial"/>
              </a:rPr>
              <a:t>report</a:t>
            </a:r>
            <a:r>
              <a:rPr sz="1100" spc="-40" dirty="0">
                <a:solidFill>
                  <a:srgbClr val="FFFFFF"/>
                </a:solidFill>
                <a:latin typeface="Arial"/>
                <a:cs typeface="Arial"/>
              </a:rPr>
              <a:t> </a:t>
            </a:r>
            <a:r>
              <a:rPr sz="1100" dirty="0">
                <a:solidFill>
                  <a:srgbClr val="FFFFFF"/>
                </a:solidFill>
                <a:latin typeface="Arial"/>
                <a:cs typeface="Arial"/>
              </a:rPr>
              <a:t>that</a:t>
            </a:r>
            <a:r>
              <a:rPr sz="1100" spc="-45" dirty="0">
                <a:solidFill>
                  <a:srgbClr val="FFFFFF"/>
                </a:solidFill>
                <a:latin typeface="Arial"/>
                <a:cs typeface="Arial"/>
              </a:rPr>
              <a:t> </a:t>
            </a:r>
            <a:r>
              <a:rPr sz="1100" dirty="0">
                <a:solidFill>
                  <a:srgbClr val="FFFFFF"/>
                </a:solidFill>
                <a:latin typeface="Arial"/>
                <a:cs typeface="Arial"/>
              </a:rPr>
              <a:t>they</a:t>
            </a:r>
            <a:r>
              <a:rPr sz="1100" spc="-35" dirty="0">
                <a:solidFill>
                  <a:srgbClr val="FFFFFF"/>
                </a:solidFill>
                <a:latin typeface="Arial"/>
                <a:cs typeface="Arial"/>
              </a:rPr>
              <a:t> </a:t>
            </a:r>
            <a:r>
              <a:rPr sz="1100" dirty="0">
                <a:solidFill>
                  <a:srgbClr val="FFFFFF"/>
                </a:solidFill>
                <a:latin typeface="Arial"/>
                <a:cs typeface="Arial"/>
              </a:rPr>
              <a:t>have</a:t>
            </a:r>
            <a:r>
              <a:rPr sz="1100" spc="-20" dirty="0">
                <a:solidFill>
                  <a:srgbClr val="FFFFFF"/>
                </a:solidFill>
                <a:latin typeface="Arial"/>
                <a:cs typeface="Arial"/>
              </a:rPr>
              <a:t> </a:t>
            </a:r>
            <a:r>
              <a:rPr sz="1100" dirty="0">
                <a:solidFill>
                  <a:srgbClr val="FFFFFF"/>
                </a:solidFill>
                <a:latin typeface="Arial"/>
                <a:cs typeface="Arial"/>
              </a:rPr>
              <a:t>volunteered</a:t>
            </a:r>
            <a:r>
              <a:rPr sz="1100" spc="-25"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the</a:t>
            </a:r>
            <a:r>
              <a:rPr sz="1100" spc="-45" dirty="0">
                <a:solidFill>
                  <a:srgbClr val="FFFFFF"/>
                </a:solidFill>
                <a:latin typeface="Arial"/>
                <a:cs typeface="Arial"/>
              </a:rPr>
              <a:t> </a:t>
            </a:r>
            <a:r>
              <a:rPr sz="1100" dirty="0">
                <a:solidFill>
                  <a:srgbClr val="FFFFFF"/>
                </a:solidFill>
                <a:latin typeface="Arial"/>
                <a:cs typeface="Arial"/>
              </a:rPr>
              <a:t>last</a:t>
            </a:r>
            <a:r>
              <a:rPr sz="1100" spc="-20" dirty="0">
                <a:solidFill>
                  <a:srgbClr val="FFFFFF"/>
                </a:solidFill>
                <a:latin typeface="Arial"/>
                <a:cs typeface="Arial"/>
              </a:rPr>
              <a:t> </a:t>
            </a:r>
            <a:r>
              <a:rPr sz="1100" dirty="0">
                <a:solidFill>
                  <a:srgbClr val="FFFFFF"/>
                </a:solidFill>
                <a:latin typeface="Arial"/>
                <a:cs typeface="Arial"/>
              </a:rPr>
              <a:t>year,</a:t>
            </a:r>
            <a:r>
              <a:rPr sz="1100" spc="-35" dirty="0">
                <a:solidFill>
                  <a:srgbClr val="FFFFFF"/>
                </a:solidFill>
                <a:latin typeface="Arial"/>
                <a:cs typeface="Arial"/>
              </a:rPr>
              <a:t> </a:t>
            </a:r>
            <a:r>
              <a:rPr sz="1100" dirty="0">
                <a:solidFill>
                  <a:srgbClr val="FFFFFF"/>
                </a:solidFill>
                <a:latin typeface="Arial"/>
                <a:cs typeface="Arial"/>
              </a:rPr>
              <a:t>which</a:t>
            </a:r>
            <a:r>
              <a:rPr sz="1100" spc="-5" dirty="0">
                <a:solidFill>
                  <a:srgbClr val="FFFFFF"/>
                </a:solidFill>
                <a:latin typeface="Arial"/>
                <a:cs typeface="Arial"/>
              </a:rPr>
              <a:t> </a:t>
            </a:r>
            <a:r>
              <a:rPr sz="1100" dirty="0">
                <a:solidFill>
                  <a:srgbClr val="FFFFFF"/>
                </a:solidFill>
                <a:latin typeface="Arial"/>
                <a:cs typeface="Arial"/>
              </a:rPr>
              <a:t>remains</a:t>
            </a:r>
            <a:r>
              <a:rPr sz="1100" spc="-35" dirty="0">
                <a:solidFill>
                  <a:srgbClr val="FFFFFF"/>
                </a:solidFill>
                <a:latin typeface="Arial"/>
                <a:cs typeface="Arial"/>
              </a:rPr>
              <a:t> </a:t>
            </a:r>
            <a:r>
              <a:rPr sz="1100" dirty="0">
                <a:solidFill>
                  <a:srgbClr val="FFFFFF"/>
                </a:solidFill>
                <a:latin typeface="Arial"/>
                <a:cs typeface="Arial"/>
              </a:rPr>
              <a:t>mostly</a:t>
            </a:r>
            <a:r>
              <a:rPr sz="1100" spc="-40" dirty="0">
                <a:solidFill>
                  <a:srgbClr val="FFFFFF"/>
                </a:solidFill>
                <a:latin typeface="Arial"/>
                <a:cs typeface="Arial"/>
              </a:rPr>
              <a:t> </a:t>
            </a:r>
            <a:r>
              <a:rPr sz="1100" dirty="0">
                <a:solidFill>
                  <a:srgbClr val="FFFFFF"/>
                </a:solidFill>
                <a:latin typeface="Arial"/>
                <a:cs typeface="Arial"/>
              </a:rPr>
              <a:t>consistent</a:t>
            </a:r>
            <a:r>
              <a:rPr sz="1100" spc="-40" dirty="0">
                <a:solidFill>
                  <a:srgbClr val="FFFFFF"/>
                </a:solidFill>
                <a:latin typeface="Arial"/>
                <a:cs typeface="Arial"/>
              </a:rPr>
              <a:t> </a:t>
            </a:r>
            <a:r>
              <a:rPr sz="1100" dirty="0">
                <a:solidFill>
                  <a:srgbClr val="FFFFFF"/>
                </a:solidFill>
                <a:latin typeface="Arial"/>
                <a:cs typeface="Arial"/>
              </a:rPr>
              <a:t>with</a:t>
            </a:r>
            <a:r>
              <a:rPr sz="1100" spc="-5" dirty="0">
                <a:solidFill>
                  <a:srgbClr val="FFFFFF"/>
                </a:solidFill>
                <a:latin typeface="Arial"/>
                <a:cs typeface="Arial"/>
              </a:rPr>
              <a:t> </a:t>
            </a:r>
            <a:r>
              <a:rPr sz="1100" dirty="0">
                <a:solidFill>
                  <a:srgbClr val="FFFFFF"/>
                </a:solidFill>
                <a:latin typeface="Arial"/>
                <a:cs typeface="Arial"/>
              </a:rPr>
              <a:t>previous</a:t>
            </a:r>
            <a:r>
              <a:rPr sz="1100" spc="5" dirty="0">
                <a:solidFill>
                  <a:srgbClr val="FFFFFF"/>
                </a:solidFill>
                <a:latin typeface="Arial"/>
                <a:cs typeface="Arial"/>
              </a:rPr>
              <a:t> </a:t>
            </a:r>
            <a:r>
              <a:rPr sz="1100" spc="-10" dirty="0">
                <a:solidFill>
                  <a:srgbClr val="FFFFFF"/>
                </a:solidFill>
                <a:latin typeface="Arial"/>
                <a:cs typeface="Arial"/>
              </a:rPr>
              <a:t>waves.</a:t>
            </a:r>
            <a:endParaRPr sz="1100">
              <a:latin typeface="Arial"/>
              <a:cs typeface="Arial"/>
            </a:endParaRPr>
          </a:p>
          <a:p>
            <a:pPr marL="299085" indent="-286385">
              <a:lnSpc>
                <a:spcPct val="100000"/>
              </a:lnSpc>
              <a:spcBef>
                <a:spcPts val="600"/>
              </a:spcBef>
              <a:buChar char="•"/>
              <a:tabLst>
                <a:tab pos="299085" algn="l"/>
              </a:tabLst>
            </a:pPr>
            <a:r>
              <a:rPr sz="1100" dirty="0">
                <a:solidFill>
                  <a:srgbClr val="FFFFFF"/>
                </a:solidFill>
                <a:latin typeface="Arial"/>
                <a:cs typeface="Arial"/>
              </a:rPr>
              <a:t>Certain</a:t>
            </a:r>
            <a:r>
              <a:rPr sz="1100" spc="-25" dirty="0">
                <a:solidFill>
                  <a:srgbClr val="FFFFFF"/>
                </a:solidFill>
                <a:latin typeface="Arial"/>
                <a:cs typeface="Arial"/>
              </a:rPr>
              <a:t> </a:t>
            </a:r>
            <a:r>
              <a:rPr sz="1100" dirty="0">
                <a:solidFill>
                  <a:srgbClr val="FFFFFF"/>
                </a:solidFill>
                <a:latin typeface="Arial"/>
                <a:cs typeface="Arial"/>
              </a:rPr>
              <a:t>ethnic</a:t>
            </a:r>
            <a:r>
              <a:rPr sz="1100" spc="-25" dirty="0">
                <a:solidFill>
                  <a:srgbClr val="FFFFFF"/>
                </a:solidFill>
                <a:latin typeface="Arial"/>
                <a:cs typeface="Arial"/>
              </a:rPr>
              <a:t> </a:t>
            </a:r>
            <a:r>
              <a:rPr sz="1100" dirty="0">
                <a:solidFill>
                  <a:srgbClr val="FFFFFF"/>
                </a:solidFill>
                <a:latin typeface="Arial"/>
                <a:cs typeface="Arial"/>
              </a:rPr>
              <a:t>groups</a:t>
            </a:r>
            <a:r>
              <a:rPr sz="1100" spc="-50" dirty="0">
                <a:solidFill>
                  <a:srgbClr val="FFFFFF"/>
                </a:solidFill>
                <a:latin typeface="Arial"/>
                <a:cs typeface="Arial"/>
              </a:rPr>
              <a:t> </a:t>
            </a:r>
            <a:r>
              <a:rPr sz="1100" dirty="0">
                <a:solidFill>
                  <a:srgbClr val="FFFFFF"/>
                </a:solidFill>
                <a:latin typeface="Arial"/>
                <a:cs typeface="Arial"/>
              </a:rPr>
              <a:t>from</a:t>
            </a:r>
            <a:r>
              <a:rPr sz="1100" spc="-65" dirty="0">
                <a:solidFill>
                  <a:srgbClr val="FFFFFF"/>
                </a:solidFill>
                <a:latin typeface="Arial"/>
                <a:cs typeface="Arial"/>
              </a:rPr>
              <a:t> </a:t>
            </a:r>
            <a:r>
              <a:rPr sz="1100" dirty="0">
                <a:solidFill>
                  <a:srgbClr val="FFFFFF"/>
                </a:solidFill>
                <a:latin typeface="Arial"/>
                <a:cs typeface="Arial"/>
              </a:rPr>
              <a:t>racially </a:t>
            </a:r>
            <a:r>
              <a:rPr sz="1100" spc="-10" dirty="0">
                <a:solidFill>
                  <a:srgbClr val="FFFFFF"/>
                </a:solidFill>
                <a:latin typeface="Arial"/>
                <a:cs typeface="Arial"/>
              </a:rPr>
              <a:t>minoritised</a:t>
            </a:r>
            <a:r>
              <a:rPr sz="1100" spc="-40" dirty="0">
                <a:solidFill>
                  <a:srgbClr val="FFFFFF"/>
                </a:solidFill>
                <a:latin typeface="Arial"/>
                <a:cs typeface="Arial"/>
              </a:rPr>
              <a:t> </a:t>
            </a:r>
            <a:r>
              <a:rPr sz="1100" dirty="0">
                <a:solidFill>
                  <a:srgbClr val="FFFFFF"/>
                </a:solidFill>
                <a:latin typeface="Arial"/>
                <a:cs typeface="Arial"/>
              </a:rPr>
              <a:t>communities</a:t>
            </a:r>
            <a:r>
              <a:rPr sz="1100" spc="-30" dirty="0">
                <a:solidFill>
                  <a:srgbClr val="FFFFFF"/>
                </a:solidFill>
                <a:latin typeface="Arial"/>
                <a:cs typeface="Arial"/>
              </a:rPr>
              <a:t> </a:t>
            </a:r>
            <a:r>
              <a:rPr sz="1100" dirty="0">
                <a:solidFill>
                  <a:srgbClr val="FFFFFF"/>
                </a:solidFill>
                <a:latin typeface="Arial"/>
                <a:cs typeface="Arial"/>
              </a:rPr>
              <a:t>are</a:t>
            </a:r>
            <a:r>
              <a:rPr sz="1100" spc="-35" dirty="0">
                <a:solidFill>
                  <a:srgbClr val="FFFFFF"/>
                </a:solidFill>
                <a:latin typeface="Arial"/>
                <a:cs typeface="Arial"/>
              </a:rPr>
              <a:t> </a:t>
            </a:r>
            <a:r>
              <a:rPr sz="1100" dirty="0">
                <a:solidFill>
                  <a:srgbClr val="FFFFFF"/>
                </a:solidFill>
                <a:latin typeface="Arial"/>
                <a:cs typeface="Arial"/>
              </a:rPr>
              <a:t>more</a:t>
            </a:r>
            <a:r>
              <a:rPr sz="1100" spc="-35" dirty="0">
                <a:solidFill>
                  <a:srgbClr val="FFFFFF"/>
                </a:solidFill>
                <a:latin typeface="Arial"/>
                <a:cs typeface="Arial"/>
              </a:rPr>
              <a:t> </a:t>
            </a:r>
            <a:r>
              <a:rPr sz="1100" dirty="0">
                <a:solidFill>
                  <a:srgbClr val="FFFFFF"/>
                </a:solidFill>
                <a:latin typeface="Arial"/>
                <a:cs typeface="Arial"/>
              </a:rPr>
              <a:t>likely</a:t>
            </a:r>
            <a:r>
              <a:rPr sz="1100" spc="-15"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have</a:t>
            </a:r>
            <a:r>
              <a:rPr sz="1100" spc="-10" dirty="0">
                <a:solidFill>
                  <a:srgbClr val="FFFFFF"/>
                </a:solidFill>
                <a:latin typeface="Arial"/>
                <a:cs typeface="Arial"/>
              </a:rPr>
              <a:t> </a:t>
            </a:r>
            <a:r>
              <a:rPr sz="1100" dirty="0">
                <a:solidFill>
                  <a:srgbClr val="FFFFFF"/>
                </a:solidFill>
                <a:latin typeface="Arial"/>
                <a:cs typeface="Arial"/>
              </a:rPr>
              <a:t>volunteered,</a:t>
            </a:r>
            <a:r>
              <a:rPr sz="1100" spc="-30" dirty="0">
                <a:solidFill>
                  <a:srgbClr val="FFFFFF"/>
                </a:solidFill>
                <a:latin typeface="Arial"/>
                <a:cs typeface="Arial"/>
              </a:rPr>
              <a:t> </a:t>
            </a:r>
            <a:r>
              <a:rPr sz="1100" dirty="0">
                <a:solidFill>
                  <a:srgbClr val="FFFFFF"/>
                </a:solidFill>
                <a:latin typeface="Arial"/>
                <a:cs typeface="Arial"/>
              </a:rPr>
              <a:t>such</a:t>
            </a:r>
            <a:r>
              <a:rPr sz="1100" spc="-25" dirty="0">
                <a:solidFill>
                  <a:srgbClr val="FFFFFF"/>
                </a:solidFill>
                <a:latin typeface="Arial"/>
                <a:cs typeface="Arial"/>
              </a:rPr>
              <a:t> </a:t>
            </a:r>
            <a:r>
              <a:rPr sz="1100" dirty="0">
                <a:solidFill>
                  <a:srgbClr val="FFFFFF"/>
                </a:solidFill>
                <a:latin typeface="Arial"/>
                <a:cs typeface="Arial"/>
              </a:rPr>
              <a:t>as</a:t>
            </a:r>
            <a:r>
              <a:rPr sz="1100" spc="-25" dirty="0">
                <a:solidFill>
                  <a:srgbClr val="FFFFFF"/>
                </a:solidFill>
                <a:latin typeface="Arial"/>
                <a:cs typeface="Arial"/>
              </a:rPr>
              <a:t> </a:t>
            </a:r>
            <a:r>
              <a:rPr sz="1100" dirty="0">
                <a:solidFill>
                  <a:srgbClr val="FFFFFF"/>
                </a:solidFill>
                <a:latin typeface="Arial"/>
                <a:cs typeface="Arial"/>
              </a:rPr>
              <a:t>Black</a:t>
            </a:r>
            <a:r>
              <a:rPr sz="1100" spc="-15" dirty="0">
                <a:solidFill>
                  <a:srgbClr val="FFFFFF"/>
                </a:solidFill>
                <a:latin typeface="Arial"/>
                <a:cs typeface="Arial"/>
              </a:rPr>
              <a:t> </a:t>
            </a:r>
            <a:r>
              <a:rPr sz="1100" dirty="0">
                <a:solidFill>
                  <a:srgbClr val="FFFFFF"/>
                </a:solidFill>
                <a:latin typeface="Arial"/>
                <a:cs typeface="Arial"/>
              </a:rPr>
              <a:t>or</a:t>
            </a:r>
            <a:r>
              <a:rPr sz="1100" spc="-30" dirty="0">
                <a:solidFill>
                  <a:srgbClr val="FFFFFF"/>
                </a:solidFill>
                <a:latin typeface="Arial"/>
                <a:cs typeface="Arial"/>
              </a:rPr>
              <a:t> </a:t>
            </a:r>
            <a:r>
              <a:rPr sz="1100" dirty="0">
                <a:solidFill>
                  <a:srgbClr val="FFFFFF"/>
                </a:solidFill>
                <a:latin typeface="Arial"/>
                <a:cs typeface="Arial"/>
              </a:rPr>
              <a:t>Black</a:t>
            </a:r>
            <a:r>
              <a:rPr sz="1100" spc="-15" dirty="0">
                <a:solidFill>
                  <a:srgbClr val="FFFFFF"/>
                </a:solidFill>
                <a:latin typeface="Arial"/>
                <a:cs typeface="Arial"/>
              </a:rPr>
              <a:t> </a:t>
            </a:r>
            <a:r>
              <a:rPr sz="1100" dirty="0">
                <a:solidFill>
                  <a:srgbClr val="FFFFFF"/>
                </a:solidFill>
                <a:latin typeface="Arial"/>
                <a:cs typeface="Arial"/>
              </a:rPr>
              <a:t>British</a:t>
            </a:r>
            <a:r>
              <a:rPr sz="1100" spc="-25" dirty="0">
                <a:solidFill>
                  <a:srgbClr val="FFFFFF"/>
                </a:solidFill>
                <a:latin typeface="Arial"/>
                <a:cs typeface="Arial"/>
              </a:rPr>
              <a:t> </a:t>
            </a:r>
            <a:r>
              <a:rPr sz="1100"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African</a:t>
            </a:r>
            <a:r>
              <a:rPr sz="1100" spc="-35" dirty="0">
                <a:solidFill>
                  <a:srgbClr val="FFFFFF"/>
                </a:solidFill>
                <a:latin typeface="Arial"/>
                <a:cs typeface="Arial"/>
              </a:rPr>
              <a:t> </a:t>
            </a:r>
            <a:r>
              <a:rPr sz="1100" spc="-10" dirty="0">
                <a:solidFill>
                  <a:srgbClr val="FFFFFF"/>
                </a:solidFill>
                <a:latin typeface="Arial"/>
                <a:cs typeface="Arial"/>
              </a:rPr>
              <a:t>respondents.</a:t>
            </a:r>
            <a:endParaRPr sz="1100">
              <a:latin typeface="Arial"/>
              <a:cs typeface="Arial"/>
            </a:endParaRPr>
          </a:p>
          <a:p>
            <a:pPr marL="299085" indent="-286385">
              <a:lnSpc>
                <a:spcPct val="100000"/>
              </a:lnSpc>
              <a:spcBef>
                <a:spcPts val="600"/>
              </a:spcBef>
              <a:buChar char="•"/>
              <a:tabLst>
                <a:tab pos="299085" algn="l"/>
              </a:tabLst>
            </a:pPr>
            <a:r>
              <a:rPr sz="1100" dirty="0">
                <a:solidFill>
                  <a:srgbClr val="FFFFFF"/>
                </a:solidFill>
                <a:latin typeface="Arial"/>
                <a:cs typeface="Arial"/>
              </a:rPr>
              <a:t>Those</a:t>
            </a:r>
            <a:r>
              <a:rPr sz="1100" spc="-40" dirty="0">
                <a:solidFill>
                  <a:srgbClr val="FFFFFF"/>
                </a:solidFill>
                <a:latin typeface="Arial"/>
                <a:cs typeface="Arial"/>
              </a:rPr>
              <a:t> </a:t>
            </a:r>
            <a:r>
              <a:rPr sz="1100" dirty="0">
                <a:solidFill>
                  <a:srgbClr val="FFFFFF"/>
                </a:solidFill>
                <a:latin typeface="Arial"/>
                <a:cs typeface="Arial"/>
              </a:rPr>
              <a:t>that</a:t>
            </a:r>
            <a:r>
              <a:rPr sz="1100" spc="-45" dirty="0">
                <a:solidFill>
                  <a:srgbClr val="FFFFFF"/>
                </a:solidFill>
                <a:latin typeface="Arial"/>
                <a:cs typeface="Arial"/>
              </a:rPr>
              <a:t> </a:t>
            </a:r>
            <a:r>
              <a:rPr sz="1100" dirty="0">
                <a:solidFill>
                  <a:srgbClr val="FFFFFF"/>
                </a:solidFill>
                <a:latin typeface="Arial"/>
                <a:cs typeface="Arial"/>
              </a:rPr>
              <a:t>are</a:t>
            </a:r>
            <a:r>
              <a:rPr sz="1100" spc="-35" dirty="0">
                <a:solidFill>
                  <a:srgbClr val="FFFFFF"/>
                </a:solidFill>
                <a:latin typeface="Arial"/>
                <a:cs typeface="Arial"/>
              </a:rPr>
              <a:t> </a:t>
            </a:r>
            <a:r>
              <a:rPr sz="1100" dirty="0">
                <a:solidFill>
                  <a:srgbClr val="FFFFFF"/>
                </a:solidFill>
                <a:latin typeface="Arial"/>
                <a:cs typeface="Arial"/>
              </a:rPr>
              <a:t>less</a:t>
            </a:r>
            <a:r>
              <a:rPr sz="1100" spc="-30" dirty="0">
                <a:solidFill>
                  <a:srgbClr val="FFFFFF"/>
                </a:solidFill>
                <a:latin typeface="Arial"/>
                <a:cs typeface="Arial"/>
              </a:rPr>
              <a:t> </a:t>
            </a:r>
            <a:r>
              <a:rPr sz="1100" dirty="0">
                <a:solidFill>
                  <a:srgbClr val="FFFFFF"/>
                </a:solidFill>
                <a:latin typeface="Arial"/>
                <a:cs typeface="Arial"/>
              </a:rPr>
              <a:t>likely</a:t>
            </a:r>
            <a:r>
              <a:rPr sz="1100" spc="-20" dirty="0">
                <a:solidFill>
                  <a:srgbClr val="FFFFFF"/>
                </a:solidFill>
                <a:latin typeface="Arial"/>
                <a:cs typeface="Arial"/>
              </a:rPr>
              <a:t> </a:t>
            </a:r>
            <a:r>
              <a:rPr sz="1100" dirty="0">
                <a:solidFill>
                  <a:srgbClr val="FFFFFF"/>
                </a:solidFill>
                <a:latin typeface="Arial"/>
                <a:cs typeface="Arial"/>
              </a:rPr>
              <a:t>to</a:t>
            </a:r>
            <a:r>
              <a:rPr sz="1100" spc="-40" dirty="0">
                <a:solidFill>
                  <a:srgbClr val="FFFFFF"/>
                </a:solidFill>
                <a:latin typeface="Arial"/>
                <a:cs typeface="Arial"/>
              </a:rPr>
              <a:t> </a:t>
            </a:r>
            <a:r>
              <a:rPr sz="1100" dirty="0">
                <a:solidFill>
                  <a:srgbClr val="FFFFFF"/>
                </a:solidFill>
                <a:latin typeface="Arial"/>
                <a:cs typeface="Arial"/>
              </a:rPr>
              <a:t>have</a:t>
            </a:r>
            <a:r>
              <a:rPr sz="1100" spc="-20" dirty="0">
                <a:solidFill>
                  <a:srgbClr val="FFFFFF"/>
                </a:solidFill>
                <a:latin typeface="Arial"/>
                <a:cs typeface="Arial"/>
              </a:rPr>
              <a:t> </a:t>
            </a:r>
            <a:r>
              <a:rPr sz="1100" dirty="0">
                <a:solidFill>
                  <a:srgbClr val="FFFFFF"/>
                </a:solidFill>
                <a:latin typeface="Arial"/>
                <a:cs typeface="Arial"/>
              </a:rPr>
              <a:t>volunteered</a:t>
            </a:r>
            <a:r>
              <a:rPr sz="1100" spc="-20" dirty="0">
                <a:solidFill>
                  <a:srgbClr val="FFFFFF"/>
                </a:solidFill>
                <a:latin typeface="Arial"/>
                <a:cs typeface="Arial"/>
              </a:rPr>
              <a:t> </a:t>
            </a:r>
            <a:r>
              <a:rPr sz="1100" dirty="0">
                <a:solidFill>
                  <a:srgbClr val="FFFFFF"/>
                </a:solidFill>
                <a:latin typeface="Arial"/>
                <a:cs typeface="Arial"/>
              </a:rPr>
              <a:t>include</a:t>
            </a:r>
            <a:r>
              <a:rPr sz="1100" spc="-25" dirty="0">
                <a:solidFill>
                  <a:srgbClr val="FFFFFF"/>
                </a:solidFill>
                <a:latin typeface="Arial"/>
                <a:cs typeface="Arial"/>
              </a:rPr>
              <a:t> </a:t>
            </a:r>
            <a:r>
              <a:rPr sz="1100" dirty="0">
                <a:solidFill>
                  <a:srgbClr val="FFFFFF"/>
                </a:solidFill>
                <a:latin typeface="Arial"/>
                <a:cs typeface="Arial"/>
              </a:rPr>
              <a:t>those</a:t>
            </a:r>
            <a:r>
              <a:rPr sz="1100" spc="-40" dirty="0">
                <a:solidFill>
                  <a:srgbClr val="FFFFFF"/>
                </a:solidFill>
                <a:latin typeface="Arial"/>
                <a:cs typeface="Arial"/>
              </a:rPr>
              <a:t> </a:t>
            </a:r>
            <a:r>
              <a:rPr sz="1100" dirty="0">
                <a:solidFill>
                  <a:srgbClr val="FFFFFF"/>
                </a:solidFill>
                <a:latin typeface="Arial"/>
                <a:cs typeface="Arial"/>
              </a:rPr>
              <a:t>living</a:t>
            </a:r>
            <a:r>
              <a:rPr sz="1100" spc="15" dirty="0">
                <a:solidFill>
                  <a:srgbClr val="FFFFFF"/>
                </a:solidFill>
                <a:latin typeface="Arial"/>
                <a:cs typeface="Arial"/>
              </a:rPr>
              <a:t> </a:t>
            </a:r>
            <a:r>
              <a:rPr sz="1100" dirty="0">
                <a:solidFill>
                  <a:srgbClr val="FFFFFF"/>
                </a:solidFill>
                <a:latin typeface="Arial"/>
                <a:cs typeface="Arial"/>
              </a:rPr>
              <a:t>with</a:t>
            </a:r>
            <a:r>
              <a:rPr sz="1100" spc="-25" dirty="0">
                <a:solidFill>
                  <a:srgbClr val="FFFFFF"/>
                </a:solidFill>
                <a:latin typeface="Arial"/>
                <a:cs typeface="Arial"/>
              </a:rPr>
              <a:t> </a:t>
            </a:r>
            <a:r>
              <a:rPr sz="1100" dirty="0">
                <a:solidFill>
                  <a:srgbClr val="FFFFFF"/>
                </a:solidFill>
                <a:latin typeface="Arial"/>
                <a:cs typeface="Arial"/>
              </a:rPr>
              <a:t>a</a:t>
            </a:r>
            <a:r>
              <a:rPr sz="1100" spc="-25" dirty="0">
                <a:solidFill>
                  <a:srgbClr val="FFFFFF"/>
                </a:solidFill>
                <a:latin typeface="Arial"/>
                <a:cs typeface="Arial"/>
              </a:rPr>
              <a:t> </a:t>
            </a:r>
            <a:r>
              <a:rPr sz="1100" dirty="0">
                <a:solidFill>
                  <a:srgbClr val="FFFFFF"/>
                </a:solidFill>
                <a:latin typeface="Arial"/>
                <a:cs typeface="Arial"/>
              </a:rPr>
              <a:t>friend</a:t>
            </a:r>
            <a:r>
              <a:rPr sz="1100" spc="-55" dirty="0">
                <a:solidFill>
                  <a:srgbClr val="FFFFFF"/>
                </a:solidFill>
                <a:latin typeface="Arial"/>
                <a:cs typeface="Arial"/>
              </a:rPr>
              <a:t> </a:t>
            </a:r>
            <a:r>
              <a:rPr sz="1100" dirty="0">
                <a:solidFill>
                  <a:srgbClr val="FFFFFF"/>
                </a:solidFill>
                <a:latin typeface="Arial"/>
                <a:cs typeface="Arial"/>
              </a:rPr>
              <a:t>or</a:t>
            </a:r>
            <a:r>
              <a:rPr sz="1100" spc="-25" dirty="0">
                <a:solidFill>
                  <a:srgbClr val="FFFFFF"/>
                </a:solidFill>
                <a:latin typeface="Arial"/>
                <a:cs typeface="Arial"/>
              </a:rPr>
              <a:t> </a:t>
            </a:r>
            <a:r>
              <a:rPr sz="1100" dirty="0">
                <a:solidFill>
                  <a:srgbClr val="FFFFFF"/>
                </a:solidFill>
                <a:latin typeface="Arial"/>
                <a:cs typeface="Arial"/>
              </a:rPr>
              <a:t>family,</a:t>
            </a:r>
            <a:r>
              <a:rPr sz="1100" spc="-50" dirty="0">
                <a:solidFill>
                  <a:srgbClr val="FFFFFF"/>
                </a:solidFill>
                <a:latin typeface="Arial"/>
                <a:cs typeface="Arial"/>
              </a:rPr>
              <a:t> </a:t>
            </a:r>
            <a:r>
              <a:rPr sz="1100" dirty="0">
                <a:solidFill>
                  <a:srgbClr val="FFFFFF"/>
                </a:solidFill>
                <a:latin typeface="Arial"/>
                <a:cs typeface="Arial"/>
              </a:rPr>
              <a:t>or</a:t>
            </a:r>
            <a:r>
              <a:rPr sz="1100" spc="-40" dirty="0">
                <a:solidFill>
                  <a:srgbClr val="FFFFFF"/>
                </a:solidFill>
                <a:latin typeface="Arial"/>
                <a:cs typeface="Arial"/>
              </a:rPr>
              <a:t> </a:t>
            </a:r>
            <a:r>
              <a:rPr sz="1100" dirty="0">
                <a:solidFill>
                  <a:srgbClr val="FFFFFF"/>
                </a:solidFill>
                <a:latin typeface="Arial"/>
                <a:cs typeface="Arial"/>
              </a:rPr>
              <a:t>respondents</a:t>
            </a:r>
            <a:r>
              <a:rPr sz="1100" spc="-35" dirty="0">
                <a:solidFill>
                  <a:srgbClr val="FFFFFF"/>
                </a:solidFill>
                <a:latin typeface="Arial"/>
                <a:cs typeface="Arial"/>
              </a:rPr>
              <a:t> </a:t>
            </a:r>
            <a:r>
              <a:rPr sz="1100" dirty="0">
                <a:solidFill>
                  <a:srgbClr val="FFFFFF"/>
                </a:solidFill>
                <a:latin typeface="Arial"/>
                <a:cs typeface="Arial"/>
              </a:rPr>
              <a:t>with</a:t>
            </a:r>
            <a:r>
              <a:rPr sz="1100" spc="-20" dirty="0">
                <a:solidFill>
                  <a:srgbClr val="FFFFFF"/>
                </a:solidFill>
                <a:latin typeface="Arial"/>
                <a:cs typeface="Arial"/>
              </a:rPr>
              <a:t> </a:t>
            </a:r>
            <a:r>
              <a:rPr sz="1100" dirty="0">
                <a:solidFill>
                  <a:srgbClr val="FFFFFF"/>
                </a:solidFill>
                <a:latin typeface="Arial"/>
                <a:cs typeface="Arial"/>
              </a:rPr>
              <a:t>a</a:t>
            </a:r>
            <a:r>
              <a:rPr sz="1100" spc="-25" dirty="0">
                <a:solidFill>
                  <a:srgbClr val="FFFFFF"/>
                </a:solidFill>
                <a:latin typeface="Arial"/>
                <a:cs typeface="Arial"/>
              </a:rPr>
              <a:t> </a:t>
            </a:r>
            <a:r>
              <a:rPr sz="1100" dirty="0">
                <a:solidFill>
                  <a:srgbClr val="FFFFFF"/>
                </a:solidFill>
                <a:latin typeface="Arial"/>
                <a:cs typeface="Arial"/>
              </a:rPr>
              <a:t>sensory</a:t>
            </a:r>
            <a:r>
              <a:rPr sz="1100" spc="-40" dirty="0">
                <a:solidFill>
                  <a:srgbClr val="FFFFFF"/>
                </a:solidFill>
                <a:latin typeface="Arial"/>
                <a:cs typeface="Arial"/>
              </a:rPr>
              <a:t> </a:t>
            </a:r>
            <a:r>
              <a:rPr sz="1100" spc="-10" dirty="0">
                <a:solidFill>
                  <a:srgbClr val="FFFFFF"/>
                </a:solidFill>
                <a:latin typeface="Arial"/>
                <a:cs typeface="Arial"/>
              </a:rPr>
              <a:t>disability.</a:t>
            </a:r>
            <a:endParaRPr sz="11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208" y="149097"/>
            <a:ext cx="11491595"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Satisfaction</a:t>
            </a:r>
            <a:r>
              <a:rPr spc="-30" dirty="0">
                <a:solidFill>
                  <a:srgbClr val="5C5B5A"/>
                </a:solidFill>
              </a:rPr>
              <a:t> </a:t>
            </a:r>
            <a:r>
              <a:rPr dirty="0">
                <a:solidFill>
                  <a:srgbClr val="5C5B5A"/>
                </a:solidFill>
              </a:rPr>
              <a:t>with</a:t>
            </a:r>
            <a:r>
              <a:rPr spc="-60" dirty="0">
                <a:solidFill>
                  <a:srgbClr val="5C5B5A"/>
                </a:solidFill>
              </a:rPr>
              <a:t> </a:t>
            </a:r>
            <a:r>
              <a:rPr dirty="0">
                <a:solidFill>
                  <a:srgbClr val="38898B"/>
                </a:solidFill>
              </a:rPr>
              <a:t>their</a:t>
            </a:r>
            <a:r>
              <a:rPr spc="-25" dirty="0">
                <a:solidFill>
                  <a:srgbClr val="38898B"/>
                </a:solidFill>
              </a:rPr>
              <a:t> </a:t>
            </a:r>
            <a:r>
              <a:rPr dirty="0">
                <a:solidFill>
                  <a:srgbClr val="38898B"/>
                </a:solidFill>
              </a:rPr>
              <a:t>local</a:t>
            </a:r>
            <a:r>
              <a:rPr spc="-30" dirty="0">
                <a:solidFill>
                  <a:srgbClr val="38898B"/>
                </a:solidFill>
              </a:rPr>
              <a:t> </a:t>
            </a:r>
            <a:r>
              <a:rPr dirty="0">
                <a:solidFill>
                  <a:srgbClr val="38898B"/>
                </a:solidFill>
              </a:rPr>
              <a:t>area</a:t>
            </a:r>
            <a:r>
              <a:rPr spc="-10" dirty="0">
                <a:solidFill>
                  <a:srgbClr val="38898B"/>
                </a:solidFill>
              </a:rPr>
              <a:t> </a:t>
            </a:r>
            <a:r>
              <a:rPr dirty="0">
                <a:solidFill>
                  <a:srgbClr val="5C5B5A"/>
                </a:solidFill>
              </a:rPr>
              <a:t>as</a:t>
            </a:r>
            <a:r>
              <a:rPr spc="-25" dirty="0">
                <a:solidFill>
                  <a:srgbClr val="5C5B5A"/>
                </a:solidFill>
              </a:rPr>
              <a:t> </a:t>
            </a:r>
            <a:r>
              <a:rPr dirty="0">
                <a:solidFill>
                  <a:srgbClr val="5C5B5A"/>
                </a:solidFill>
              </a:rPr>
              <a:t>a</a:t>
            </a:r>
            <a:r>
              <a:rPr spc="-25" dirty="0">
                <a:solidFill>
                  <a:srgbClr val="5C5B5A"/>
                </a:solidFill>
              </a:rPr>
              <a:t> </a:t>
            </a:r>
            <a:r>
              <a:rPr dirty="0">
                <a:solidFill>
                  <a:srgbClr val="5C5B5A"/>
                </a:solidFill>
              </a:rPr>
              <a:t>place</a:t>
            </a:r>
            <a:r>
              <a:rPr spc="-25" dirty="0">
                <a:solidFill>
                  <a:srgbClr val="5C5B5A"/>
                </a:solidFill>
              </a:rPr>
              <a:t> </a:t>
            </a:r>
            <a:r>
              <a:rPr dirty="0">
                <a:solidFill>
                  <a:srgbClr val="5C5B5A"/>
                </a:solidFill>
              </a:rPr>
              <a:t>to</a:t>
            </a:r>
            <a:r>
              <a:rPr spc="-30" dirty="0">
                <a:solidFill>
                  <a:srgbClr val="5C5B5A"/>
                </a:solidFill>
              </a:rPr>
              <a:t> </a:t>
            </a:r>
            <a:r>
              <a:rPr dirty="0">
                <a:solidFill>
                  <a:srgbClr val="5C5B5A"/>
                </a:solidFill>
              </a:rPr>
              <a:t>live has</a:t>
            </a:r>
            <a:r>
              <a:rPr spc="-35" dirty="0">
                <a:solidFill>
                  <a:srgbClr val="5C5B5A"/>
                </a:solidFill>
              </a:rPr>
              <a:t> </a:t>
            </a:r>
            <a:r>
              <a:rPr dirty="0">
                <a:solidFill>
                  <a:srgbClr val="5C5B5A"/>
                </a:solidFill>
              </a:rPr>
              <a:t>significantly</a:t>
            </a:r>
            <a:r>
              <a:rPr spc="-55" dirty="0">
                <a:solidFill>
                  <a:srgbClr val="5C5B5A"/>
                </a:solidFill>
              </a:rPr>
              <a:t> </a:t>
            </a:r>
            <a:r>
              <a:rPr dirty="0">
                <a:solidFill>
                  <a:srgbClr val="5C5B5A"/>
                </a:solidFill>
              </a:rPr>
              <a:t>increased</a:t>
            </a:r>
            <a:r>
              <a:rPr spc="-10" dirty="0">
                <a:solidFill>
                  <a:srgbClr val="5C5B5A"/>
                </a:solidFill>
              </a:rPr>
              <a:t> </a:t>
            </a:r>
            <a:r>
              <a:rPr dirty="0">
                <a:solidFill>
                  <a:srgbClr val="5C5B5A"/>
                </a:solidFill>
              </a:rPr>
              <a:t>to</a:t>
            </a:r>
            <a:r>
              <a:rPr spc="-30" dirty="0">
                <a:solidFill>
                  <a:srgbClr val="5C5B5A"/>
                </a:solidFill>
              </a:rPr>
              <a:t> </a:t>
            </a:r>
            <a:r>
              <a:rPr dirty="0">
                <a:solidFill>
                  <a:srgbClr val="5C5B5A"/>
                </a:solidFill>
              </a:rPr>
              <a:t>over</a:t>
            </a:r>
            <a:r>
              <a:rPr spc="10" dirty="0">
                <a:solidFill>
                  <a:srgbClr val="5C5B5A"/>
                </a:solidFill>
              </a:rPr>
              <a:t> </a:t>
            </a:r>
            <a:r>
              <a:rPr spc="-10" dirty="0">
                <a:solidFill>
                  <a:srgbClr val="5C5B5A"/>
                </a:solidFill>
              </a:rPr>
              <a:t>three-</a:t>
            </a:r>
            <a:r>
              <a:rPr dirty="0">
                <a:solidFill>
                  <a:srgbClr val="5C5B5A"/>
                </a:solidFill>
              </a:rPr>
              <a:t>quarters</a:t>
            </a:r>
            <a:r>
              <a:rPr spc="-20" dirty="0">
                <a:solidFill>
                  <a:srgbClr val="5C5B5A"/>
                </a:solidFill>
              </a:rPr>
              <a:t> </a:t>
            </a:r>
            <a:r>
              <a:rPr spc="-10" dirty="0">
                <a:solidFill>
                  <a:srgbClr val="5C5B5A"/>
                </a:solidFill>
              </a:rPr>
              <a:t>(76%) </a:t>
            </a:r>
            <a:r>
              <a:rPr dirty="0">
                <a:solidFill>
                  <a:srgbClr val="5C5B5A"/>
                </a:solidFill>
              </a:rPr>
              <a:t>since</a:t>
            </a:r>
            <a:r>
              <a:rPr spc="-45" dirty="0">
                <a:solidFill>
                  <a:srgbClr val="5C5B5A"/>
                </a:solidFill>
              </a:rPr>
              <a:t> </a:t>
            </a:r>
            <a:r>
              <a:rPr dirty="0">
                <a:solidFill>
                  <a:srgbClr val="5C5B5A"/>
                </a:solidFill>
              </a:rPr>
              <a:t>last</a:t>
            </a:r>
            <a:r>
              <a:rPr spc="-30" dirty="0">
                <a:solidFill>
                  <a:srgbClr val="5C5B5A"/>
                </a:solidFill>
              </a:rPr>
              <a:t> </a:t>
            </a:r>
            <a:r>
              <a:rPr dirty="0">
                <a:solidFill>
                  <a:srgbClr val="5C5B5A"/>
                </a:solidFill>
              </a:rPr>
              <a:t>wave,</a:t>
            </a:r>
            <a:r>
              <a:rPr spc="-25" dirty="0">
                <a:solidFill>
                  <a:srgbClr val="5C5B5A"/>
                </a:solidFill>
              </a:rPr>
              <a:t> </a:t>
            </a:r>
            <a:r>
              <a:rPr dirty="0">
                <a:solidFill>
                  <a:srgbClr val="5C5B5A"/>
                </a:solidFill>
              </a:rPr>
              <a:t>with</a:t>
            </a:r>
            <a:r>
              <a:rPr spc="-55" dirty="0">
                <a:solidFill>
                  <a:srgbClr val="5C5B5A"/>
                </a:solidFill>
              </a:rPr>
              <a:t> </a:t>
            </a:r>
            <a:r>
              <a:rPr spc="-10" dirty="0">
                <a:solidFill>
                  <a:srgbClr val="5C5B5A"/>
                </a:solidFill>
              </a:rPr>
              <a:t>one-</a:t>
            </a:r>
            <a:r>
              <a:rPr dirty="0">
                <a:solidFill>
                  <a:srgbClr val="5C5B5A"/>
                </a:solidFill>
              </a:rPr>
              <a:t>quarter</a:t>
            </a:r>
            <a:r>
              <a:rPr spc="-30" dirty="0">
                <a:solidFill>
                  <a:srgbClr val="5C5B5A"/>
                </a:solidFill>
              </a:rPr>
              <a:t> </a:t>
            </a:r>
            <a:r>
              <a:rPr dirty="0">
                <a:solidFill>
                  <a:srgbClr val="5C5B5A"/>
                </a:solidFill>
              </a:rPr>
              <a:t>(25%)</a:t>
            </a:r>
            <a:r>
              <a:rPr spc="-20" dirty="0">
                <a:solidFill>
                  <a:srgbClr val="5C5B5A"/>
                </a:solidFill>
              </a:rPr>
              <a:t> </a:t>
            </a:r>
            <a:r>
              <a:rPr dirty="0">
                <a:solidFill>
                  <a:srgbClr val="5C5B5A"/>
                </a:solidFill>
              </a:rPr>
              <a:t>saying</a:t>
            </a:r>
            <a:r>
              <a:rPr spc="-15" dirty="0">
                <a:solidFill>
                  <a:srgbClr val="5C5B5A"/>
                </a:solidFill>
              </a:rPr>
              <a:t> </a:t>
            </a:r>
            <a:r>
              <a:rPr dirty="0">
                <a:solidFill>
                  <a:srgbClr val="5C5B5A"/>
                </a:solidFill>
              </a:rPr>
              <a:t>they</a:t>
            </a:r>
            <a:r>
              <a:rPr spc="-35" dirty="0">
                <a:solidFill>
                  <a:srgbClr val="5C5B5A"/>
                </a:solidFill>
              </a:rPr>
              <a:t> </a:t>
            </a:r>
            <a:r>
              <a:rPr dirty="0">
                <a:solidFill>
                  <a:srgbClr val="5C5B5A"/>
                </a:solidFill>
              </a:rPr>
              <a:t>are</a:t>
            </a:r>
            <a:r>
              <a:rPr spc="-15" dirty="0">
                <a:solidFill>
                  <a:srgbClr val="5C5B5A"/>
                </a:solidFill>
              </a:rPr>
              <a:t> </a:t>
            </a:r>
            <a:r>
              <a:rPr dirty="0"/>
              <a:t>very</a:t>
            </a:r>
            <a:r>
              <a:rPr spc="5" dirty="0"/>
              <a:t> </a:t>
            </a:r>
            <a:r>
              <a:rPr dirty="0"/>
              <a:t>satisfied</a:t>
            </a:r>
            <a:r>
              <a:rPr dirty="0">
                <a:solidFill>
                  <a:srgbClr val="5C5B5A"/>
                </a:solidFill>
              </a:rPr>
              <a:t>.</a:t>
            </a:r>
            <a:r>
              <a:rPr spc="-30" dirty="0">
                <a:solidFill>
                  <a:srgbClr val="5C5B5A"/>
                </a:solidFill>
              </a:rPr>
              <a:t> </a:t>
            </a:r>
            <a:r>
              <a:rPr dirty="0">
                <a:solidFill>
                  <a:srgbClr val="5C5B5A"/>
                </a:solidFill>
              </a:rPr>
              <a:t>Overall,</a:t>
            </a:r>
            <a:r>
              <a:rPr spc="10" dirty="0">
                <a:solidFill>
                  <a:srgbClr val="5C5B5A"/>
                </a:solidFill>
              </a:rPr>
              <a:t> </a:t>
            </a:r>
            <a:r>
              <a:rPr dirty="0">
                <a:solidFill>
                  <a:srgbClr val="5C5B5A"/>
                </a:solidFill>
              </a:rPr>
              <a:t>GM</a:t>
            </a:r>
            <a:r>
              <a:rPr spc="-40" dirty="0">
                <a:solidFill>
                  <a:srgbClr val="5C5B5A"/>
                </a:solidFill>
              </a:rPr>
              <a:t> </a:t>
            </a:r>
            <a:r>
              <a:rPr dirty="0">
                <a:solidFill>
                  <a:srgbClr val="5C5B5A"/>
                </a:solidFill>
              </a:rPr>
              <a:t>respondents</a:t>
            </a:r>
            <a:r>
              <a:rPr spc="-25" dirty="0">
                <a:solidFill>
                  <a:srgbClr val="5C5B5A"/>
                </a:solidFill>
              </a:rPr>
              <a:t> </a:t>
            </a:r>
            <a:r>
              <a:rPr spc="-10" dirty="0">
                <a:solidFill>
                  <a:srgbClr val="5C5B5A"/>
                </a:solidFill>
              </a:rPr>
              <a:t>appear </a:t>
            </a:r>
            <a:r>
              <a:rPr dirty="0">
                <a:solidFill>
                  <a:srgbClr val="5C5B5A"/>
                </a:solidFill>
              </a:rPr>
              <a:t>temporarily</a:t>
            </a:r>
            <a:r>
              <a:rPr spc="-25" dirty="0">
                <a:solidFill>
                  <a:srgbClr val="5C5B5A"/>
                </a:solidFill>
              </a:rPr>
              <a:t> </a:t>
            </a:r>
            <a:r>
              <a:rPr dirty="0">
                <a:solidFill>
                  <a:srgbClr val="5C5B5A"/>
                </a:solidFill>
              </a:rPr>
              <a:t>more</a:t>
            </a:r>
            <a:r>
              <a:rPr spc="-15" dirty="0">
                <a:solidFill>
                  <a:srgbClr val="5C5B5A"/>
                </a:solidFill>
              </a:rPr>
              <a:t> </a:t>
            </a:r>
            <a:r>
              <a:rPr dirty="0">
                <a:solidFill>
                  <a:srgbClr val="5C5B5A"/>
                </a:solidFill>
              </a:rPr>
              <a:t>satisfied</a:t>
            </a:r>
            <a:r>
              <a:rPr spc="-30" dirty="0">
                <a:solidFill>
                  <a:srgbClr val="5C5B5A"/>
                </a:solidFill>
              </a:rPr>
              <a:t> </a:t>
            </a:r>
            <a:r>
              <a:rPr dirty="0">
                <a:solidFill>
                  <a:srgbClr val="5C5B5A"/>
                </a:solidFill>
              </a:rPr>
              <a:t>when</a:t>
            </a:r>
            <a:r>
              <a:rPr spc="-50" dirty="0">
                <a:solidFill>
                  <a:srgbClr val="5C5B5A"/>
                </a:solidFill>
              </a:rPr>
              <a:t> </a:t>
            </a:r>
            <a:r>
              <a:rPr dirty="0">
                <a:solidFill>
                  <a:srgbClr val="5C5B5A"/>
                </a:solidFill>
              </a:rPr>
              <a:t>compared</a:t>
            </a:r>
            <a:r>
              <a:rPr spc="-15" dirty="0">
                <a:solidFill>
                  <a:srgbClr val="5C5B5A"/>
                </a:solidFill>
              </a:rPr>
              <a:t> </a:t>
            </a:r>
            <a:r>
              <a:rPr dirty="0">
                <a:solidFill>
                  <a:srgbClr val="5C5B5A"/>
                </a:solidFill>
              </a:rPr>
              <a:t>to</a:t>
            </a:r>
            <a:r>
              <a:rPr spc="-25" dirty="0">
                <a:solidFill>
                  <a:srgbClr val="5C5B5A"/>
                </a:solidFill>
              </a:rPr>
              <a:t> </a:t>
            </a:r>
            <a:r>
              <a:rPr dirty="0">
                <a:solidFill>
                  <a:srgbClr val="5C5B5A"/>
                </a:solidFill>
              </a:rPr>
              <a:t>the</a:t>
            </a:r>
            <a:r>
              <a:rPr spc="-20" dirty="0">
                <a:solidFill>
                  <a:srgbClr val="5C5B5A"/>
                </a:solidFill>
              </a:rPr>
              <a:t> </a:t>
            </a:r>
            <a:r>
              <a:rPr dirty="0">
                <a:solidFill>
                  <a:srgbClr val="5C5B5A"/>
                </a:solidFill>
              </a:rPr>
              <a:t>England</a:t>
            </a:r>
            <a:r>
              <a:rPr spc="-35" dirty="0">
                <a:solidFill>
                  <a:srgbClr val="5C5B5A"/>
                </a:solidFill>
              </a:rPr>
              <a:t> </a:t>
            </a:r>
            <a:r>
              <a:rPr spc="-10" dirty="0">
                <a:solidFill>
                  <a:srgbClr val="5C5B5A"/>
                </a:solidFill>
              </a:rPr>
              <a:t>benchmark</a:t>
            </a:r>
          </a:p>
        </p:txBody>
      </p:sp>
      <p:sp>
        <p:nvSpPr>
          <p:cNvPr id="3" name="object 3"/>
          <p:cNvSpPr txBox="1"/>
          <p:nvPr/>
        </p:nvSpPr>
        <p:spPr>
          <a:xfrm>
            <a:off x="2008123" y="1007109"/>
            <a:ext cx="3218180" cy="254000"/>
          </a:xfrm>
          <a:prstGeom prst="rect">
            <a:avLst/>
          </a:prstGeom>
        </p:spPr>
        <p:txBody>
          <a:bodyPr vert="horz" wrap="square" lIns="0" tIns="12700" rIns="0" bIns="0" rtlCol="0">
            <a:spAutoFit/>
          </a:bodyPr>
          <a:lstStyle/>
          <a:p>
            <a:pPr marL="12700">
              <a:lnSpc>
                <a:spcPct val="100000"/>
              </a:lnSpc>
              <a:spcBef>
                <a:spcPts val="100"/>
              </a:spcBef>
            </a:pPr>
            <a:r>
              <a:rPr sz="1500" b="1" u="sng" dirty="0">
                <a:solidFill>
                  <a:srgbClr val="5C5B5A"/>
                </a:solidFill>
                <a:uFill>
                  <a:solidFill>
                    <a:srgbClr val="5C5B5A"/>
                  </a:solidFill>
                </a:uFill>
                <a:latin typeface="Arial"/>
                <a:cs typeface="Arial"/>
              </a:rPr>
              <a:t>Level</a:t>
            </a:r>
            <a:r>
              <a:rPr sz="1500" b="1" u="sng" spc="-10" dirty="0">
                <a:solidFill>
                  <a:srgbClr val="5C5B5A"/>
                </a:solidFill>
                <a:uFill>
                  <a:solidFill>
                    <a:srgbClr val="5C5B5A"/>
                  </a:solidFill>
                </a:uFill>
                <a:latin typeface="Arial"/>
                <a:cs typeface="Arial"/>
              </a:rPr>
              <a:t> </a:t>
            </a:r>
            <a:r>
              <a:rPr sz="1500" b="1" u="sng" dirty="0">
                <a:solidFill>
                  <a:srgbClr val="5C5B5A"/>
                </a:solidFill>
                <a:uFill>
                  <a:solidFill>
                    <a:srgbClr val="5C5B5A"/>
                  </a:solidFill>
                </a:uFill>
                <a:latin typeface="Arial"/>
                <a:cs typeface="Arial"/>
              </a:rPr>
              <a:t>of</a:t>
            </a:r>
            <a:r>
              <a:rPr sz="1500" b="1" u="sng" spc="-25" dirty="0">
                <a:solidFill>
                  <a:srgbClr val="5C5B5A"/>
                </a:solidFill>
                <a:uFill>
                  <a:solidFill>
                    <a:srgbClr val="5C5B5A"/>
                  </a:solidFill>
                </a:uFill>
                <a:latin typeface="Arial"/>
                <a:cs typeface="Arial"/>
              </a:rPr>
              <a:t> </a:t>
            </a:r>
            <a:r>
              <a:rPr sz="1500" b="1" u="sng" dirty="0">
                <a:solidFill>
                  <a:srgbClr val="5C5B5A"/>
                </a:solidFill>
                <a:uFill>
                  <a:solidFill>
                    <a:srgbClr val="5C5B5A"/>
                  </a:solidFill>
                </a:uFill>
                <a:latin typeface="Arial"/>
                <a:cs typeface="Arial"/>
              </a:rPr>
              <a:t>satisfaction</a:t>
            </a:r>
            <a:r>
              <a:rPr sz="1500" b="1" u="sng" spc="-65" dirty="0">
                <a:solidFill>
                  <a:srgbClr val="5C5B5A"/>
                </a:solidFill>
                <a:uFill>
                  <a:solidFill>
                    <a:srgbClr val="5C5B5A"/>
                  </a:solidFill>
                </a:uFill>
                <a:latin typeface="Arial"/>
                <a:cs typeface="Arial"/>
              </a:rPr>
              <a:t> </a:t>
            </a:r>
            <a:r>
              <a:rPr sz="1500" b="1" u="sng" dirty="0">
                <a:solidFill>
                  <a:srgbClr val="5C5B5A"/>
                </a:solidFill>
                <a:uFill>
                  <a:solidFill>
                    <a:srgbClr val="5C5B5A"/>
                  </a:solidFill>
                </a:uFill>
                <a:latin typeface="Arial"/>
                <a:cs typeface="Arial"/>
              </a:rPr>
              <a:t>with</a:t>
            </a:r>
            <a:r>
              <a:rPr sz="1500" b="1" u="sng" spc="-65" dirty="0">
                <a:solidFill>
                  <a:srgbClr val="5C5B5A"/>
                </a:solidFill>
                <a:uFill>
                  <a:solidFill>
                    <a:srgbClr val="5C5B5A"/>
                  </a:solidFill>
                </a:uFill>
                <a:latin typeface="Arial"/>
                <a:cs typeface="Arial"/>
              </a:rPr>
              <a:t> </a:t>
            </a:r>
            <a:r>
              <a:rPr sz="1500" b="1" u="sng" dirty="0">
                <a:solidFill>
                  <a:srgbClr val="5C5B5A"/>
                </a:solidFill>
                <a:uFill>
                  <a:solidFill>
                    <a:srgbClr val="5C5B5A"/>
                  </a:solidFill>
                </a:uFill>
                <a:latin typeface="Arial"/>
                <a:cs typeface="Arial"/>
              </a:rPr>
              <a:t>local</a:t>
            </a:r>
            <a:r>
              <a:rPr sz="1500" b="1" u="sng" spc="-40" dirty="0">
                <a:solidFill>
                  <a:srgbClr val="5C5B5A"/>
                </a:solidFill>
                <a:uFill>
                  <a:solidFill>
                    <a:srgbClr val="5C5B5A"/>
                  </a:solidFill>
                </a:uFill>
                <a:latin typeface="Arial"/>
                <a:cs typeface="Arial"/>
              </a:rPr>
              <a:t> </a:t>
            </a:r>
            <a:r>
              <a:rPr sz="1500" b="1" u="sng" spc="-20" dirty="0">
                <a:solidFill>
                  <a:srgbClr val="5C5B5A"/>
                </a:solidFill>
                <a:uFill>
                  <a:solidFill>
                    <a:srgbClr val="5C5B5A"/>
                  </a:solidFill>
                </a:uFill>
                <a:latin typeface="Arial"/>
                <a:cs typeface="Arial"/>
              </a:rPr>
              <a:t>area</a:t>
            </a:r>
            <a:endParaRPr sz="1500">
              <a:latin typeface="Arial"/>
              <a:cs typeface="Arial"/>
            </a:endParaRPr>
          </a:p>
        </p:txBody>
      </p:sp>
      <p:grpSp>
        <p:nvGrpSpPr>
          <p:cNvPr id="4" name="object 4"/>
          <p:cNvGrpSpPr/>
          <p:nvPr/>
        </p:nvGrpSpPr>
        <p:grpSpPr>
          <a:xfrm>
            <a:off x="62659" y="5090159"/>
            <a:ext cx="6933565" cy="198120"/>
            <a:chOff x="62659" y="5090159"/>
            <a:chExt cx="6933565" cy="198120"/>
          </a:xfrm>
        </p:grpSpPr>
        <p:sp>
          <p:nvSpPr>
            <p:cNvPr id="5" name="object 5"/>
            <p:cNvSpPr/>
            <p:nvPr/>
          </p:nvSpPr>
          <p:spPr>
            <a:xfrm>
              <a:off x="460248" y="5090159"/>
              <a:ext cx="6137275" cy="193040"/>
            </a:xfrm>
            <a:custGeom>
              <a:avLst/>
              <a:gdLst/>
              <a:ahLst/>
              <a:cxnLst/>
              <a:rect l="l" t="t" r="r" b="b"/>
              <a:pathLst>
                <a:path w="6137275" h="193039">
                  <a:moveTo>
                    <a:pt x="937260" y="0"/>
                  </a:moveTo>
                  <a:lnTo>
                    <a:pt x="0" y="0"/>
                  </a:lnTo>
                  <a:lnTo>
                    <a:pt x="0" y="193040"/>
                  </a:lnTo>
                  <a:lnTo>
                    <a:pt x="937260" y="193040"/>
                  </a:lnTo>
                  <a:lnTo>
                    <a:pt x="937260" y="0"/>
                  </a:lnTo>
                  <a:close/>
                </a:path>
                <a:path w="6137275" h="193039">
                  <a:moveTo>
                    <a:pt x="2671572" y="74676"/>
                  </a:moveTo>
                  <a:lnTo>
                    <a:pt x="1734312" y="74676"/>
                  </a:lnTo>
                  <a:lnTo>
                    <a:pt x="1734312" y="193040"/>
                  </a:lnTo>
                  <a:lnTo>
                    <a:pt x="2671572" y="193040"/>
                  </a:lnTo>
                  <a:lnTo>
                    <a:pt x="2671572" y="74676"/>
                  </a:lnTo>
                  <a:close/>
                </a:path>
                <a:path w="6137275" h="193039">
                  <a:moveTo>
                    <a:pt x="4404360" y="38100"/>
                  </a:moveTo>
                  <a:lnTo>
                    <a:pt x="3467100" y="38100"/>
                  </a:lnTo>
                  <a:lnTo>
                    <a:pt x="3467100" y="193040"/>
                  </a:lnTo>
                  <a:lnTo>
                    <a:pt x="4404360" y="193040"/>
                  </a:lnTo>
                  <a:lnTo>
                    <a:pt x="4404360" y="38100"/>
                  </a:lnTo>
                  <a:close/>
                </a:path>
                <a:path w="6137275" h="193039">
                  <a:moveTo>
                    <a:pt x="6137148" y="77724"/>
                  </a:moveTo>
                  <a:lnTo>
                    <a:pt x="5199888" y="77724"/>
                  </a:lnTo>
                  <a:lnTo>
                    <a:pt x="5199888" y="193040"/>
                  </a:lnTo>
                  <a:lnTo>
                    <a:pt x="6137148" y="193040"/>
                  </a:lnTo>
                  <a:lnTo>
                    <a:pt x="6137148" y="77724"/>
                  </a:lnTo>
                  <a:close/>
                </a:path>
              </a:pathLst>
            </a:custGeom>
            <a:solidFill>
              <a:srgbClr val="FF0000"/>
            </a:solidFill>
          </p:spPr>
          <p:txBody>
            <a:bodyPr wrap="square" lIns="0" tIns="0" rIns="0" bIns="0" rtlCol="0"/>
            <a:lstStyle/>
            <a:p>
              <a:endParaRPr/>
            </a:p>
          </p:txBody>
        </p:sp>
        <p:sp>
          <p:nvSpPr>
            <p:cNvPr id="6" name="object 6"/>
            <p:cNvSpPr/>
            <p:nvPr/>
          </p:nvSpPr>
          <p:spPr>
            <a:xfrm>
              <a:off x="62659" y="5283199"/>
              <a:ext cx="6933565" cy="0"/>
            </a:xfrm>
            <a:custGeom>
              <a:avLst/>
              <a:gdLst/>
              <a:ahLst/>
              <a:cxnLst/>
              <a:rect l="l" t="t" r="r" b="b"/>
              <a:pathLst>
                <a:path w="6933565">
                  <a:moveTo>
                    <a:pt x="0" y="0"/>
                  </a:moveTo>
                  <a:lnTo>
                    <a:pt x="6933262" y="0"/>
                  </a:lnTo>
                </a:path>
              </a:pathLst>
            </a:custGeom>
            <a:ln w="9525">
              <a:solidFill>
                <a:srgbClr val="D9D9D9"/>
              </a:solidFill>
            </a:ln>
          </p:spPr>
          <p:txBody>
            <a:bodyPr wrap="square" lIns="0" tIns="0" rIns="0" bIns="0" rtlCol="0"/>
            <a:lstStyle/>
            <a:p>
              <a:endParaRPr/>
            </a:p>
          </p:txBody>
        </p:sp>
      </p:grpSp>
      <p:sp>
        <p:nvSpPr>
          <p:cNvPr id="7" name="object 7"/>
          <p:cNvSpPr txBox="1"/>
          <p:nvPr/>
        </p:nvSpPr>
        <p:spPr>
          <a:xfrm>
            <a:off x="820826" y="5057902"/>
            <a:ext cx="229870" cy="239395"/>
          </a:xfrm>
          <a:prstGeom prst="rect">
            <a:avLst/>
          </a:prstGeom>
        </p:spPr>
        <p:txBody>
          <a:bodyPr vert="horz" wrap="square" lIns="0" tIns="12700" rIns="0" bIns="0" rtlCol="0">
            <a:spAutoFit/>
          </a:bodyPr>
          <a:lstStyle/>
          <a:p>
            <a:pPr>
              <a:lnSpc>
                <a:spcPct val="100000"/>
              </a:lnSpc>
              <a:spcBef>
                <a:spcPts val="100"/>
              </a:spcBef>
            </a:pPr>
            <a:r>
              <a:rPr sz="1400" spc="-25" dirty="0">
                <a:solidFill>
                  <a:srgbClr val="FFFFFF"/>
                </a:solidFill>
                <a:latin typeface="Calibri"/>
                <a:cs typeface="Calibri"/>
              </a:rPr>
              <a:t>5%</a:t>
            </a:r>
            <a:endParaRPr sz="1400">
              <a:latin typeface="Calibri"/>
              <a:cs typeface="Calibri"/>
            </a:endParaRPr>
          </a:p>
        </p:txBody>
      </p:sp>
      <p:sp>
        <p:nvSpPr>
          <p:cNvPr id="8" name="object 8"/>
          <p:cNvSpPr txBox="1"/>
          <p:nvPr/>
        </p:nvSpPr>
        <p:spPr>
          <a:xfrm>
            <a:off x="2554223" y="5095113"/>
            <a:ext cx="229870" cy="239395"/>
          </a:xfrm>
          <a:prstGeom prst="rect">
            <a:avLst/>
          </a:prstGeom>
        </p:spPr>
        <p:txBody>
          <a:bodyPr vert="horz" wrap="square" lIns="0" tIns="12700" rIns="0" bIns="0" rtlCol="0">
            <a:spAutoFit/>
          </a:bodyPr>
          <a:lstStyle/>
          <a:p>
            <a:pPr>
              <a:lnSpc>
                <a:spcPct val="100000"/>
              </a:lnSpc>
              <a:spcBef>
                <a:spcPts val="100"/>
              </a:spcBef>
            </a:pPr>
            <a:r>
              <a:rPr sz="1400" spc="-25" dirty="0">
                <a:solidFill>
                  <a:srgbClr val="FFFFFF"/>
                </a:solidFill>
                <a:latin typeface="Calibri"/>
                <a:cs typeface="Calibri"/>
              </a:rPr>
              <a:t>3%</a:t>
            </a:r>
            <a:endParaRPr sz="1400">
              <a:latin typeface="Calibri"/>
              <a:cs typeface="Calibri"/>
            </a:endParaRPr>
          </a:p>
        </p:txBody>
      </p:sp>
      <p:sp>
        <p:nvSpPr>
          <p:cNvPr id="9" name="object 9"/>
          <p:cNvSpPr txBox="1"/>
          <p:nvPr/>
        </p:nvSpPr>
        <p:spPr>
          <a:xfrm>
            <a:off x="4287901" y="5076190"/>
            <a:ext cx="229870" cy="239395"/>
          </a:xfrm>
          <a:prstGeom prst="rect">
            <a:avLst/>
          </a:prstGeom>
        </p:spPr>
        <p:txBody>
          <a:bodyPr vert="horz" wrap="square" lIns="0" tIns="12700" rIns="0" bIns="0" rtlCol="0">
            <a:spAutoFit/>
          </a:bodyPr>
          <a:lstStyle/>
          <a:p>
            <a:pPr>
              <a:lnSpc>
                <a:spcPct val="100000"/>
              </a:lnSpc>
              <a:spcBef>
                <a:spcPts val="100"/>
              </a:spcBef>
            </a:pPr>
            <a:r>
              <a:rPr sz="1400" spc="-25" dirty="0">
                <a:solidFill>
                  <a:srgbClr val="FFFFFF"/>
                </a:solidFill>
                <a:latin typeface="Calibri"/>
                <a:cs typeface="Calibri"/>
              </a:rPr>
              <a:t>4%</a:t>
            </a:r>
            <a:endParaRPr sz="1400">
              <a:latin typeface="Calibri"/>
              <a:cs typeface="Calibri"/>
            </a:endParaRPr>
          </a:p>
        </p:txBody>
      </p:sp>
      <p:sp>
        <p:nvSpPr>
          <p:cNvPr id="10" name="object 10"/>
          <p:cNvSpPr txBox="1"/>
          <p:nvPr/>
        </p:nvSpPr>
        <p:spPr>
          <a:xfrm>
            <a:off x="2194560" y="5096383"/>
            <a:ext cx="4403090" cy="239395"/>
          </a:xfrm>
          <a:prstGeom prst="rect">
            <a:avLst/>
          </a:prstGeom>
        </p:spPr>
        <p:txBody>
          <a:bodyPr vert="horz" wrap="square" lIns="0" tIns="12700" rIns="0" bIns="0" rtlCol="0">
            <a:spAutoFit/>
          </a:bodyPr>
          <a:lstStyle/>
          <a:p>
            <a:pPr marR="351155" algn="r">
              <a:lnSpc>
                <a:spcPct val="100000"/>
              </a:lnSpc>
              <a:spcBef>
                <a:spcPts val="100"/>
              </a:spcBef>
            </a:pPr>
            <a:r>
              <a:rPr sz="1400" spc="-25" dirty="0">
                <a:solidFill>
                  <a:srgbClr val="FFFFFF"/>
                </a:solidFill>
                <a:latin typeface="Calibri"/>
                <a:cs typeface="Calibri"/>
              </a:rPr>
              <a:t>3%</a:t>
            </a:r>
            <a:endParaRPr sz="1400">
              <a:latin typeface="Calibri"/>
              <a:cs typeface="Calibri"/>
            </a:endParaRPr>
          </a:p>
        </p:txBody>
      </p:sp>
      <p:sp>
        <p:nvSpPr>
          <p:cNvPr id="11" name="object 11"/>
          <p:cNvSpPr txBox="1"/>
          <p:nvPr/>
        </p:nvSpPr>
        <p:spPr>
          <a:xfrm>
            <a:off x="460248" y="4744211"/>
            <a:ext cx="937260" cy="365125"/>
          </a:xfrm>
          <a:prstGeom prst="rect">
            <a:avLst/>
          </a:prstGeom>
          <a:solidFill>
            <a:srgbClr val="FF9999"/>
          </a:solidFill>
        </p:spPr>
        <p:txBody>
          <a:bodyPr vert="horz" wrap="square" lIns="0" tIns="74295" rIns="0" bIns="0" rtlCol="0">
            <a:spAutoFit/>
          </a:bodyPr>
          <a:lstStyle/>
          <a:p>
            <a:pPr marL="1270" algn="ctr">
              <a:lnSpc>
                <a:spcPct val="100000"/>
              </a:lnSpc>
              <a:spcBef>
                <a:spcPts val="585"/>
              </a:spcBef>
            </a:pPr>
            <a:r>
              <a:rPr sz="1200" spc="-25" dirty="0">
                <a:solidFill>
                  <a:srgbClr val="404040"/>
                </a:solidFill>
                <a:latin typeface="Calibri"/>
                <a:cs typeface="Calibri"/>
              </a:rPr>
              <a:t>9%</a:t>
            </a:r>
            <a:endParaRPr sz="1200">
              <a:latin typeface="Calibri"/>
              <a:cs typeface="Calibri"/>
            </a:endParaRPr>
          </a:p>
        </p:txBody>
      </p:sp>
      <p:sp>
        <p:nvSpPr>
          <p:cNvPr id="12" name="object 12"/>
          <p:cNvSpPr txBox="1"/>
          <p:nvPr/>
        </p:nvSpPr>
        <p:spPr>
          <a:xfrm>
            <a:off x="2194560" y="4834128"/>
            <a:ext cx="937260" cy="332740"/>
          </a:xfrm>
          <a:prstGeom prst="rect">
            <a:avLst/>
          </a:prstGeom>
          <a:solidFill>
            <a:srgbClr val="FF9999"/>
          </a:solidFill>
        </p:spPr>
        <p:txBody>
          <a:bodyPr vert="horz" wrap="square" lIns="0" tIns="55244" rIns="0" bIns="0" rtlCol="0">
            <a:spAutoFit/>
          </a:bodyPr>
          <a:lstStyle/>
          <a:p>
            <a:pPr algn="ctr">
              <a:lnSpc>
                <a:spcPct val="100000"/>
              </a:lnSpc>
              <a:spcBef>
                <a:spcPts val="434"/>
              </a:spcBef>
            </a:pPr>
            <a:r>
              <a:rPr sz="1200" spc="-25" dirty="0">
                <a:solidFill>
                  <a:srgbClr val="404040"/>
                </a:solidFill>
                <a:latin typeface="Calibri"/>
                <a:cs typeface="Calibri"/>
              </a:rPr>
              <a:t>9%</a:t>
            </a:r>
            <a:endParaRPr sz="1200">
              <a:latin typeface="Calibri"/>
              <a:cs typeface="Calibri"/>
            </a:endParaRPr>
          </a:p>
        </p:txBody>
      </p:sp>
      <p:sp>
        <p:nvSpPr>
          <p:cNvPr id="13" name="object 13"/>
          <p:cNvSpPr txBox="1"/>
          <p:nvPr/>
        </p:nvSpPr>
        <p:spPr>
          <a:xfrm>
            <a:off x="3927347" y="4847082"/>
            <a:ext cx="937260" cy="262255"/>
          </a:xfrm>
          <a:prstGeom prst="rect">
            <a:avLst/>
          </a:prstGeom>
          <a:solidFill>
            <a:srgbClr val="FF9999"/>
          </a:solidFill>
        </p:spPr>
        <p:txBody>
          <a:bodyPr vert="horz" wrap="square" lIns="0" tIns="45719" rIns="0" bIns="0" rtlCol="0">
            <a:spAutoFit/>
          </a:bodyPr>
          <a:lstStyle/>
          <a:p>
            <a:pPr marL="1270" algn="ctr">
              <a:lnSpc>
                <a:spcPct val="100000"/>
              </a:lnSpc>
              <a:spcBef>
                <a:spcPts val="359"/>
              </a:spcBef>
            </a:pPr>
            <a:r>
              <a:rPr sz="1200" spc="-25" dirty="0">
                <a:solidFill>
                  <a:srgbClr val="404040"/>
                </a:solidFill>
                <a:latin typeface="Calibri"/>
                <a:cs typeface="Calibri"/>
              </a:rPr>
              <a:t>7%</a:t>
            </a:r>
            <a:endParaRPr sz="1200">
              <a:latin typeface="Calibri"/>
              <a:cs typeface="Calibri"/>
            </a:endParaRPr>
          </a:p>
        </p:txBody>
      </p:sp>
      <p:sp>
        <p:nvSpPr>
          <p:cNvPr id="14" name="object 14"/>
          <p:cNvSpPr txBox="1"/>
          <p:nvPr/>
        </p:nvSpPr>
        <p:spPr>
          <a:xfrm>
            <a:off x="5660135" y="4847082"/>
            <a:ext cx="937260" cy="319405"/>
          </a:xfrm>
          <a:prstGeom prst="rect">
            <a:avLst/>
          </a:prstGeom>
          <a:solidFill>
            <a:srgbClr val="FF9999"/>
          </a:solidFill>
        </p:spPr>
        <p:txBody>
          <a:bodyPr vert="horz" wrap="square" lIns="0" tIns="67310" rIns="0" bIns="0" rtlCol="0">
            <a:spAutoFit/>
          </a:bodyPr>
          <a:lstStyle/>
          <a:p>
            <a:pPr marL="2540" algn="ctr">
              <a:lnSpc>
                <a:spcPct val="100000"/>
              </a:lnSpc>
              <a:spcBef>
                <a:spcPts val="530"/>
              </a:spcBef>
            </a:pPr>
            <a:r>
              <a:rPr sz="1200" spc="-25" dirty="0">
                <a:solidFill>
                  <a:srgbClr val="404040"/>
                </a:solidFill>
                <a:latin typeface="Calibri"/>
                <a:cs typeface="Calibri"/>
              </a:rPr>
              <a:t>8%</a:t>
            </a:r>
            <a:endParaRPr sz="1200">
              <a:latin typeface="Calibri"/>
              <a:cs typeface="Calibri"/>
            </a:endParaRPr>
          </a:p>
        </p:txBody>
      </p:sp>
      <p:sp>
        <p:nvSpPr>
          <p:cNvPr id="15" name="object 15"/>
          <p:cNvSpPr txBox="1"/>
          <p:nvPr/>
        </p:nvSpPr>
        <p:spPr>
          <a:xfrm>
            <a:off x="460248" y="4241091"/>
            <a:ext cx="937260" cy="503555"/>
          </a:xfrm>
          <a:prstGeom prst="rect">
            <a:avLst/>
          </a:prstGeom>
          <a:solidFill>
            <a:srgbClr val="A6A6A6"/>
          </a:solidFill>
        </p:spPr>
        <p:txBody>
          <a:bodyPr vert="horz" wrap="square" lIns="0" tIns="137160" rIns="0" bIns="0" rtlCol="0">
            <a:spAutoFit/>
          </a:bodyPr>
          <a:lstStyle/>
          <a:p>
            <a:pPr algn="ctr">
              <a:lnSpc>
                <a:spcPct val="100000"/>
              </a:lnSpc>
              <a:spcBef>
                <a:spcPts val="1080"/>
              </a:spcBef>
            </a:pPr>
            <a:r>
              <a:rPr sz="1400" spc="-25" dirty="0">
                <a:solidFill>
                  <a:srgbClr val="FFFFFF"/>
                </a:solidFill>
                <a:latin typeface="Calibri"/>
                <a:cs typeface="Calibri"/>
              </a:rPr>
              <a:t>13%</a:t>
            </a:r>
            <a:endParaRPr sz="1400">
              <a:latin typeface="Calibri"/>
              <a:cs typeface="Calibri"/>
            </a:endParaRPr>
          </a:p>
        </p:txBody>
      </p:sp>
      <p:sp>
        <p:nvSpPr>
          <p:cNvPr id="16" name="object 16"/>
          <p:cNvSpPr txBox="1"/>
          <p:nvPr/>
        </p:nvSpPr>
        <p:spPr>
          <a:xfrm>
            <a:off x="2194560" y="4206547"/>
            <a:ext cx="937260" cy="628015"/>
          </a:xfrm>
          <a:prstGeom prst="rect">
            <a:avLst/>
          </a:prstGeom>
          <a:solidFill>
            <a:srgbClr val="A6A6A6"/>
          </a:solidFill>
        </p:spPr>
        <p:txBody>
          <a:bodyPr vert="horz" wrap="square" lIns="0" tIns="194945" rIns="0" bIns="0" rtlCol="0">
            <a:spAutoFit/>
          </a:bodyPr>
          <a:lstStyle/>
          <a:p>
            <a:pPr algn="ctr">
              <a:lnSpc>
                <a:spcPct val="100000"/>
              </a:lnSpc>
              <a:spcBef>
                <a:spcPts val="1535"/>
              </a:spcBef>
            </a:pPr>
            <a:r>
              <a:rPr sz="1400" spc="-25" dirty="0">
                <a:solidFill>
                  <a:srgbClr val="FFFFFF"/>
                </a:solidFill>
                <a:latin typeface="Calibri"/>
                <a:cs typeface="Calibri"/>
              </a:rPr>
              <a:t>15%</a:t>
            </a:r>
            <a:endParaRPr sz="1400">
              <a:latin typeface="Calibri"/>
              <a:cs typeface="Calibri"/>
            </a:endParaRPr>
          </a:p>
        </p:txBody>
      </p:sp>
      <p:sp>
        <p:nvSpPr>
          <p:cNvPr id="17" name="object 17"/>
          <p:cNvSpPr txBox="1"/>
          <p:nvPr/>
        </p:nvSpPr>
        <p:spPr>
          <a:xfrm>
            <a:off x="3927347" y="4336722"/>
            <a:ext cx="937260" cy="510540"/>
          </a:xfrm>
          <a:prstGeom prst="rect">
            <a:avLst/>
          </a:prstGeom>
          <a:solidFill>
            <a:srgbClr val="A6A6A6"/>
          </a:solidFill>
        </p:spPr>
        <p:txBody>
          <a:bodyPr vert="horz" wrap="square" lIns="0" tIns="150495" rIns="0" bIns="0" rtlCol="0">
            <a:spAutoFit/>
          </a:bodyPr>
          <a:lstStyle/>
          <a:p>
            <a:pPr algn="ctr">
              <a:lnSpc>
                <a:spcPct val="100000"/>
              </a:lnSpc>
              <a:spcBef>
                <a:spcPts val="1185"/>
              </a:spcBef>
            </a:pPr>
            <a:r>
              <a:rPr sz="1400" spc="-25" dirty="0">
                <a:solidFill>
                  <a:srgbClr val="FFFFFF"/>
                </a:solidFill>
                <a:latin typeface="Calibri"/>
                <a:cs typeface="Calibri"/>
              </a:rPr>
              <a:t>13%</a:t>
            </a:r>
            <a:endParaRPr sz="1400">
              <a:latin typeface="Calibri"/>
              <a:cs typeface="Calibri"/>
            </a:endParaRPr>
          </a:p>
        </p:txBody>
      </p:sp>
      <p:sp>
        <p:nvSpPr>
          <p:cNvPr id="18" name="object 18"/>
          <p:cNvSpPr txBox="1"/>
          <p:nvPr/>
        </p:nvSpPr>
        <p:spPr>
          <a:xfrm>
            <a:off x="5660135" y="4241091"/>
            <a:ext cx="937260" cy="606425"/>
          </a:xfrm>
          <a:prstGeom prst="rect">
            <a:avLst/>
          </a:prstGeom>
          <a:solidFill>
            <a:srgbClr val="A6A6A6"/>
          </a:solidFill>
        </p:spPr>
        <p:txBody>
          <a:bodyPr vert="horz" wrap="square" lIns="0" tIns="194945" rIns="0" bIns="0" rtlCol="0">
            <a:spAutoFit/>
          </a:bodyPr>
          <a:lstStyle/>
          <a:p>
            <a:pPr algn="ctr">
              <a:lnSpc>
                <a:spcPct val="100000"/>
              </a:lnSpc>
              <a:spcBef>
                <a:spcPts val="1535"/>
              </a:spcBef>
            </a:pPr>
            <a:r>
              <a:rPr sz="1400" spc="-25" dirty="0">
                <a:solidFill>
                  <a:srgbClr val="FFFFFF"/>
                </a:solidFill>
                <a:latin typeface="Calibri"/>
                <a:cs typeface="Calibri"/>
              </a:rPr>
              <a:t>16%</a:t>
            </a:r>
            <a:endParaRPr sz="1400">
              <a:latin typeface="Calibri"/>
              <a:cs typeface="Calibri"/>
            </a:endParaRPr>
          </a:p>
        </p:txBody>
      </p:sp>
      <p:sp>
        <p:nvSpPr>
          <p:cNvPr id="19" name="object 19"/>
          <p:cNvSpPr txBox="1"/>
          <p:nvPr/>
        </p:nvSpPr>
        <p:spPr>
          <a:xfrm>
            <a:off x="460248" y="2363723"/>
            <a:ext cx="937260" cy="1877695"/>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30"/>
              </a:spcBef>
            </a:pPr>
            <a:endParaRPr sz="1400">
              <a:latin typeface="Times New Roman"/>
              <a:cs typeface="Times New Roman"/>
            </a:endParaRPr>
          </a:p>
          <a:p>
            <a:pPr algn="ctr">
              <a:lnSpc>
                <a:spcPct val="100000"/>
              </a:lnSpc>
            </a:pPr>
            <a:r>
              <a:rPr sz="1400" spc="-25" dirty="0">
                <a:solidFill>
                  <a:srgbClr val="404040"/>
                </a:solidFill>
                <a:latin typeface="Calibri"/>
                <a:cs typeface="Calibri"/>
              </a:rPr>
              <a:t>49%</a:t>
            </a:r>
            <a:endParaRPr sz="1400">
              <a:latin typeface="Calibri"/>
              <a:cs typeface="Calibri"/>
            </a:endParaRPr>
          </a:p>
        </p:txBody>
      </p:sp>
      <p:sp>
        <p:nvSpPr>
          <p:cNvPr id="20" name="object 20"/>
          <p:cNvSpPr txBox="1"/>
          <p:nvPr/>
        </p:nvSpPr>
        <p:spPr>
          <a:xfrm>
            <a:off x="2194560" y="2260092"/>
            <a:ext cx="937260" cy="1946910"/>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375"/>
              </a:spcBef>
            </a:pPr>
            <a:endParaRPr sz="1400">
              <a:latin typeface="Times New Roman"/>
              <a:cs typeface="Times New Roman"/>
            </a:endParaRPr>
          </a:p>
          <a:p>
            <a:pPr algn="ctr">
              <a:lnSpc>
                <a:spcPct val="100000"/>
              </a:lnSpc>
            </a:pPr>
            <a:r>
              <a:rPr sz="1400" spc="-25" dirty="0">
                <a:solidFill>
                  <a:srgbClr val="404040"/>
                </a:solidFill>
                <a:latin typeface="Calibri"/>
                <a:cs typeface="Calibri"/>
              </a:rPr>
              <a:t>50%</a:t>
            </a:r>
            <a:endParaRPr sz="1400">
              <a:latin typeface="Calibri"/>
              <a:cs typeface="Calibri"/>
            </a:endParaRPr>
          </a:p>
        </p:txBody>
      </p:sp>
      <p:sp>
        <p:nvSpPr>
          <p:cNvPr id="21" name="object 21"/>
          <p:cNvSpPr txBox="1"/>
          <p:nvPr/>
        </p:nvSpPr>
        <p:spPr>
          <a:xfrm>
            <a:off x="3927347" y="2363723"/>
            <a:ext cx="937260" cy="1973580"/>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84"/>
              </a:spcBef>
            </a:pPr>
            <a:endParaRPr sz="1400">
              <a:latin typeface="Times New Roman"/>
              <a:cs typeface="Times New Roman"/>
            </a:endParaRPr>
          </a:p>
          <a:p>
            <a:pPr algn="ctr">
              <a:lnSpc>
                <a:spcPct val="100000"/>
              </a:lnSpc>
            </a:pPr>
            <a:r>
              <a:rPr sz="1400" spc="-25" dirty="0">
                <a:solidFill>
                  <a:srgbClr val="404040"/>
                </a:solidFill>
                <a:latin typeface="Calibri"/>
                <a:cs typeface="Calibri"/>
              </a:rPr>
              <a:t>51%</a:t>
            </a:r>
            <a:endParaRPr sz="1400">
              <a:latin typeface="Calibri"/>
              <a:cs typeface="Calibri"/>
            </a:endParaRPr>
          </a:p>
        </p:txBody>
      </p:sp>
      <p:sp>
        <p:nvSpPr>
          <p:cNvPr id="22" name="object 22"/>
          <p:cNvSpPr txBox="1"/>
          <p:nvPr/>
        </p:nvSpPr>
        <p:spPr>
          <a:xfrm>
            <a:off x="5660135" y="2474976"/>
            <a:ext cx="937260" cy="1766570"/>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215"/>
              </a:spcBef>
            </a:pPr>
            <a:endParaRPr sz="1400">
              <a:latin typeface="Times New Roman"/>
              <a:cs typeface="Times New Roman"/>
            </a:endParaRPr>
          </a:p>
          <a:p>
            <a:pPr algn="ctr">
              <a:lnSpc>
                <a:spcPct val="100000"/>
              </a:lnSpc>
            </a:pPr>
            <a:r>
              <a:rPr sz="1400" spc="-25" dirty="0">
                <a:solidFill>
                  <a:srgbClr val="404040"/>
                </a:solidFill>
                <a:latin typeface="Calibri"/>
                <a:cs typeface="Calibri"/>
              </a:rPr>
              <a:t>46%</a:t>
            </a:r>
            <a:endParaRPr sz="1400">
              <a:latin typeface="Calibri"/>
              <a:cs typeface="Calibri"/>
            </a:endParaRPr>
          </a:p>
        </p:txBody>
      </p:sp>
      <p:sp>
        <p:nvSpPr>
          <p:cNvPr id="23" name="object 23"/>
          <p:cNvSpPr txBox="1"/>
          <p:nvPr/>
        </p:nvSpPr>
        <p:spPr>
          <a:xfrm>
            <a:off x="460248" y="1398896"/>
            <a:ext cx="937260" cy="965200"/>
          </a:xfrm>
          <a:prstGeom prst="rect">
            <a:avLst/>
          </a:prstGeom>
          <a:solidFill>
            <a:srgbClr val="009590"/>
          </a:solidFill>
        </p:spPr>
        <p:txBody>
          <a:bodyPr vert="horz" wrap="square" lIns="0" tIns="157480" rIns="0" bIns="0" rtlCol="0">
            <a:spAutoFit/>
          </a:bodyPr>
          <a:lstStyle/>
          <a:p>
            <a:pPr>
              <a:lnSpc>
                <a:spcPct val="100000"/>
              </a:lnSpc>
              <a:spcBef>
                <a:spcPts val="1240"/>
              </a:spcBef>
            </a:pPr>
            <a:endParaRPr sz="1400">
              <a:latin typeface="Times New Roman"/>
              <a:cs typeface="Times New Roman"/>
            </a:endParaRPr>
          </a:p>
          <a:p>
            <a:pPr algn="ctr">
              <a:lnSpc>
                <a:spcPct val="100000"/>
              </a:lnSpc>
              <a:spcBef>
                <a:spcPts val="5"/>
              </a:spcBef>
            </a:pPr>
            <a:r>
              <a:rPr sz="1400" spc="-25" dirty="0">
                <a:solidFill>
                  <a:srgbClr val="FFFFFF"/>
                </a:solidFill>
                <a:latin typeface="Calibri"/>
                <a:cs typeface="Calibri"/>
              </a:rPr>
              <a:t>25%</a:t>
            </a:r>
            <a:endParaRPr sz="1400">
              <a:latin typeface="Calibri"/>
              <a:cs typeface="Calibri"/>
            </a:endParaRPr>
          </a:p>
        </p:txBody>
      </p:sp>
      <p:sp>
        <p:nvSpPr>
          <p:cNvPr id="24" name="object 24"/>
          <p:cNvSpPr txBox="1"/>
          <p:nvPr/>
        </p:nvSpPr>
        <p:spPr>
          <a:xfrm>
            <a:off x="2194560" y="1398896"/>
            <a:ext cx="937260" cy="861694"/>
          </a:xfrm>
          <a:prstGeom prst="rect">
            <a:avLst/>
          </a:prstGeom>
          <a:solidFill>
            <a:srgbClr val="009590"/>
          </a:solidFill>
        </p:spPr>
        <p:txBody>
          <a:bodyPr vert="horz" wrap="square" lIns="0" tIns="108585" rIns="0" bIns="0" rtlCol="0">
            <a:spAutoFit/>
          </a:bodyPr>
          <a:lstStyle/>
          <a:p>
            <a:pPr>
              <a:lnSpc>
                <a:spcPct val="100000"/>
              </a:lnSpc>
              <a:spcBef>
                <a:spcPts val="855"/>
              </a:spcBef>
            </a:pPr>
            <a:endParaRPr sz="1400">
              <a:latin typeface="Times New Roman"/>
              <a:cs typeface="Times New Roman"/>
            </a:endParaRPr>
          </a:p>
          <a:p>
            <a:pPr algn="ctr">
              <a:lnSpc>
                <a:spcPct val="100000"/>
              </a:lnSpc>
            </a:pPr>
            <a:r>
              <a:rPr sz="1400" spc="-25" dirty="0">
                <a:solidFill>
                  <a:srgbClr val="FFFFFF"/>
                </a:solidFill>
                <a:latin typeface="Calibri"/>
                <a:cs typeface="Calibri"/>
              </a:rPr>
              <a:t>22%</a:t>
            </a:r>
            <a:endParaRPr sz="1400">
              <a:latin typeface="Calibri"/>
              <a:cs typeface="Calibri"/>
            </a:endParaRPr>
          </a:p>
        </p:txBody>
      </p:sp>
      <p:sp>
        <p:nvSpPr>
          <p:cNvPr id="25" name="object 25"/>
          <p:cNvSpPr txBox="1"/>
          <p:nvPr/>
        </p:nvSpPr>
        <p:spPr>
          <a:xfrm>
            <a:off x="3927347" y="1398896"/>
            <a:ext cx="937260" cy="965200"/>
          </a:xfrm>
          <a:prstGeom prst="rect">
            <a:avLst/>
          </a:prstGeom>
          <a:solidFill>
            <a:srgbClr val="009590"/>
          </a:solidFill>
        </p:spPr>
        <p:txBody>
          <a:bodyPr vert="horz" wrap="square" lIns="0" tIns="162560" rIns="0" bIns="0" rtlCol="0">
            <a:spAutoFit/>
          </a:bodyPr>
          <a:lstStyle/>
          <a:p>
            <a:pPr>
              <a:lnSpc>
                <a:spcPct val="100000"/>
              </a:lnSpc>
              <a:spcBef>
                <a:spcPts val="1280"/>
              </a:spcBef>
            </a:pPr>
            <a:endParaRPr sz="1400">
              <a:latin typeface="Times New Roman"/>
              <a:cs typeface="Times New Roman"/>
            </a:endParaRPr>
          </a:p>
          <a:p>
            <a:pPr algn="ctr">
              <a:lnSpc>
                <a:spcPct val="100000"/>
              </a:lnSpc>
            </a:pPr>
            <a:r>
              <a:rPr sz="1400" spc="-25" dirty="0">
                <a:solidFill>
                  <a:srgbClr val="FFFFFF"/>
                </a:solidFill>
                <a:latin typeface="Calibri"/>
                <a:cs typeface="Calibri"/>
              </a:rPr>
              <a:t>25%</a:t>
            </a:r>
            <a:endParaRPr sz="1400">
              <a:latin typeface="Calibri"/>
              <a:cs typeface="Calibri"/>
            </a:endParaRPr>
          </a:p>
        </p:txBody>
      </p:sp>
      <p:sp>
        <p:nvSpPr>
          <p:cNvPr id="26" name="object 26"/>
          <p:cNvSpPr txBox="1"/>
          <p:nvPr/>
        </p:nvSpPr>
        <p:spPr>
          <a:xfrm>
            <a:off x="5660135" y="1398896"/>
            <a:ext cx="937260" cy="1076325"/>
          </a:xfrm>
          <a:prstGeom prst="rect">
            <a:avLst/>
          </a:prstGeom>
          <a:solidFill>
            <a:srgbClr val="009590"/>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90"/>
              </a:spcBef>
            </a:pPr>
            <a:endParaRPr sz="1400">
              <a:latin typeface="Times New Roman"/>
              <a:cs typeface="Times New Roman"/>
            </a:endParaRPr>
          </a:p>
          <a:p>
            <a:pPr algn="ctr">
              <a:lnSpc>
                <a:spcPct val="100000"/>
              </a:lnSpc>
            </a:pPr>
            <a:r>
              <a:rPr sz="1400" spc="-25" dirty="0">
                <a:solidFill>
                  <a:srgbClr val="FFFFFF"/>
                </a:solidFill>
                <a:latin typeface="Calibri"/>
                <a:cs typeface="Calibri"/>
              </a:rPr>
              <a:t>28%</a:t>
            </a:r>
            <a:endParaRPr sz="1400">
              <a:latin typeface="Calibri"/>
              <a:cs typeface="Calibri"/>
            </a:endParaRPr>
          </a:p>
        </p:txBody>
      </p:sp>
      <p:sp>
        <p:nvSpPr>
          <p:cNvPr id="27" name="object 27"/>
          <p:cNvSpPr/>
          <p:nvPr/>
        </p:nvSpPr>
        <p:spPr>
          <a:xfrm>
            <a:off x="675309" y="5818854"/>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FF0000"/>
          </a:solidFill>
        </p:spPr>
        <p:txBody>
          <a:bodyPr wrap="square" lIns="0" tIns="0" rIns="0" bIns="0" rtlCol="0"/>
          <a:lstStyle/>
          <a:p>
            <a:endParaRPr/>
          </a:p>
        </p:txBody>
      </p:sp>
      <p:sp>
        <p:nvSpPr>
          <p:cNvPr id="28" name="object 28"/>
          <p:cNvSpPr txBox="1"/>
          <p:nvPr/>
        </p:nvSpPr>
        <p:spPr>
          <a:xfrm>
            <a:off x="585012" y="5353050"/>
            <a:ext cx="1139190" cy="586105"/>
          </a:xfrm>
          <a:prstGeom prst="rect">
            <a:avLst/>
          </a:prstGeom>
        </p:spPr>
        <p:txBody>
          <a:bodyPr vert="horz" wrap="square" lIns="0" tIns="10160" rIns="0" bIns="0" rtlCol="0">
            <a:spAutoFit/>
          </a:bodyPr>
          <a:lstStyle/>
          <a:p>
            <a:pPr marL="198755" marR="454659" indent="-186690">
              <a:lnSpc>
                <a:spcPct val="101600"/>
              </a:lnSpc>
              <a:spcBef>
                <a:spcPts val="80"/>
              </a:spcBef>
            </a:pPr>
            <a:r>
              <a:rPr sz="1100" dirty="0">
                <a:solidFill>
                  <a:srgbClr val="585858"/>
                </a:solidFill>
                <a:latin typeface="Calibri"/>
                <a:cs typeface="Calibri"/>
              </a:rPr>
              <a:t>GM</a:t>
            </a:r>
            <a:r>
              <a:rPr sz="1100" spc="-15" dirty="0">
                <a:solidFill>
                  <a:srgbClr val="585858"/>
                </a:solidFill>
                <a:latin typeface="Calibri"/>
                <a:cs typeface="Calibri"/>
              </a:rPr>
              <a:t> </a:t>
            </a:r>
            <a:r>
              <a:rPr sz="1100" dirty="0">
                <a:solidFill>
                  <a:srgbClr val="585858"/>
                </a:solidFill>
                <a:latin typeface="Calibri"/>
                <a:cs typeface="Calibri"/>
              </a:rPr>
              <a:t>Aug</a:t>
            </a:r>
            <a:r>
              <a:rPr sz="1100" spc="-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(S14)</a:t>
            </a:r>
            <a:endParaRPr sz="1100">
              <a:latin typeface="Calibri"/>
              <a:cs typeface="Calibri"/>
            </a:endParaRPr>
          </a:p>
          <a:p>
            <a:pPr marL="200660">
              <a:lnSpc>
                <a:spcPct val="100000"/>
              </a:lnSpc>
              <a:spcBef>
                <a:spcPts val="430"/>
              </a:spcBef>
            </a:pPr>
            <a:r>
              <a:rPr sz="1100" dirty="0">
                <a:solidFill>
                  <a:srgbClr val="5C5B5A"/>
                </a:solidFill>
                <a:latin typeface="Calibri"/>
                <a:cs typeface="Calibri"/>
              </a:rPr>
              <a:t>Very</a:t>
            </a:r>
            <a:r>
              <a:rPr sz="1100" spc="-35" dirty="0">
                <a:solidFill>
                  <a:srgbClr val="5C5B5A"/>
                </a:solidFill>
                <a:latin typeface="Calibri"/>
                <a:cs typeface="Calibri"/>
              </a:rPr>
              <a:t> </a:t>
            </a:r>
            <a:r>
              <a:rPr sz="1100" spc="-10" dirty="0">
                <a:solidFill>
                  <a:srgbClr val="5C5B5A"/>
                </a:solidFill>
                <a:latin typeface="Calibri"/>
                <a:cs typeface="Calibri"/>
              </a:rPr>
              <a:t>dissatisfied</a:t>
            </a:r>
            <a:endParaRPr sz="1100">
              <a:latin typeface="Calibri"/>
              <a:cs typeface="Calibri"/>
            </a:endParaRPr>
          </a:p>
        </p:txBody>
      </p:sp>
      <p:sp>
        <p:nvSpPr>
          <p:cNvPr id="29" name="object 29"/>
          <p:cNvSpPr/>
          <p:nvPr/>
        </p:nvSpPr>
        <p:spPr>
          <a:xfrm>
            <a:off x="2676651" y="581885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9999"/>
          </a:solidFill>
        </p:spPr>
        <p:txBody>
          <a:bodyPr wrap="square" lIns="0" tIns="0" rIns="0" bIns="0" rtlCol="0"/>
          <a:lstStyle/>
          <a:p>
            <a:endParaRPr/>
          </a:p>
        </p:txBody>
      </p:sp>
      <p:sp>
        <p:nvSpPr>
          <p:cNvPr id="30" name="object 30"/>
          <p:cNvSpPr txBox="1"/>
          <p:nvPr/>
        </p:nvSpPr>
        <p:spPr>
          <a:xfrm>
            <a:off x="2329433" y="5353050"/>
            <a:ext cx="1442085" cy="586105"/>
          </a:xfrm>
          <a:prstGeom prst="rect">
            <a:avLst/>
          </a:prstGeom>
        </p:spPr>
        <p:txBody>
          <a:bodyPr vert="horz" wrap="square" lIns="0" tIns="10160" rIns="0" bIns="0" rtlCol="0">
            <a:spAutoFit/>
          </a:bodyPr>
          <a:lstStyle/>
          <a:p>
            <a:pPr marL="187960" marR="779780" indent="-175895">
              <a:lnSpc>
                <a:spcPct val="101600"/>
              </a:lnSpc>
              <a:spcBef>
                <a:spcPts val="80"/>
              </a:spcBef>
            </a:pPr>
            <a:r>
              <a:rPr sz="1100" dirty="0">
                <a:solidFill>
                  <a:srgbClr val="585858"/>
                </a:solidFill>
                <a:latin typeface="Calibri"/>
                <a:cs typeface="Calibri"/>
              </a:rPr>
              <a:t>GM</a:t>
            </a:r>
            <a:r>
              <a:rPr sz="1100" spc="-15" dirty="0">
                <a:solidFill>
                  <a:srgbClr val="585858"/>
                </a:solidFill>
                <a:latin typeface="Calibri"/>
                <a:cs typeface="Calibri"/>
              </a:rPr>
              <a:t> </a:t>
            </a:r>
            <a:r>
              <a:rPr sz="1100" dirty="0">
                <a:solidFill>
                  <a:srgbClr val="585858"/>
                </a:solidFill>
                <a:latin typeface="Calibri"/>
                <a:cs typeface="Calibri"/>
              </a:rPr>
              <a:t>Oct</a:t>
            </a:r>
            <a:r>
              <a:rPr sz="1100" spc="-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(S15)</a:t>
            </a:r>
            <a:endParaRPr sz="1100">
              <a:latin typeface="Calibri"/>
              <a:cs typeface="Calibri"/>
            </a:endParaRPr>
          </a:p>
          <a:p>
            <a:pPr marL="457834">
              <a:lnSpc>
                <a:spcPct val="100000"/>
              </a:lnSpc>
              <a:spcBef>
                <a:spcPts val="430"/>
              </a:spcBef>
            </a:pPr>
            <a:r>
              <a:rPr sz="1100" dirty="0">
                <a:solidFill>
                  <a:srgbClr val="5C5B5A"/>
                </a:solidFill>
                <a:latin typeface="Calibri"/>
                <a:cs typeface="Calibri"/>
              </a:rPr>
              <a:t>Fairly</a:t>
            </a:r>
            <a:r>
              <a:rPr sz="1100" spc="-15" dirty="0">
                <a:solidFill>
                  <a:srgbClr val="5C5B5A"/>
                </a:solidFill>
                <a:latin typeface="Calibri"/>
                <a:cs typeface="Calibri"/>
              </a:rPr>
              <a:t> </a:t>
            </a:r>
            <a:r>
              <a:rPr sz="1100" spc="-10" dirty="0">
                <a:solidFill>
                  <a:srgbClr val="5C5B5A"/>
                </a:solidFill>
                <a:latin typeface="Calibri"/>
                <a:cs typeface="Calibri"/>
              </a:rPr>
              <a:t>dissatisfied</a:t>
            </a:r>
            <a:endParaRPr sz="1100">
              <a:latin typeface="Calibri"/>
              <a:cs typeface="Calibri"/>
            </a:endParaRPr>
          </a:p>
        </p:txBody>
      </p:sp>
      <p:sp>
        <p:nvSpPr>
          <p:cNvPr id="31" name="object 31"/>
          <p:cNvSpPr/>
          <p:nvPr/>
        </p:nvSpPr>
        <p:spPr>
          <a:xfrm>
            <a:off x="4678171" y="581885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A6A6A6"/>
          </a:solidFill>
        </p:spPr>
        <p:txBody>
          <a:bodyPr wrap="square" lIns="0" tIns="0" rIns="0" bIns="0" rtlCol="0"/>
          <a:lstStyle/>
          <a:p>
            <a:endParaRPr/>
          </a:p>
        </p:txBody>
      </p:sp>
      <p:sp>
        <p:nvSpPr>
          <p:cNvPr id="32" name="object 32"/>
          <p:cNvSpPr txBox="1"/>
          <p:nvPr/>
        </p:nvSpPr>
        <p:spPr>
          <a:xfrm>
            <a:off x="3893946" y="5353050"/>
            <a:ext cx="2966085" cy="586105"/>
          </a:xfrm>
          <a:prstGeom prst="rect">
            <a:avLst/>
          </a:prstGeom>
        </p:spPr>
        <p:txBody>
          <a:bodyPr vert="horz" wrap="square" lIns="0" tIns="12700" rIns="0" bIns="0" rtlCol="0">
            <a:spAutoFit/>
          </a:bodyPr>
          <a:lstStyle/>
          <a:p>
            <a:pPr marL="12700">
              <a:lnSpc>
                <a:spcPct val="100000"/>
              </a:lnSpc>
              <a:spcBef>
                <a:spcPts val="100"/>
              </a:spcBef>
              <a:tabLst>
                <a:tab pos="1518285" algn="l"/>
              </a:tabLst>
            </a:pPr>
            <a:r>
              <a:rPr sz="1100" dirty="0">
                <a:solidFill>
                  <a:srgbClr val="585858"/>
                </a:solidFill>
                <a:latin typeface="Calibri"/>
                <a:cs typeface="Calibri"/>
              </a:rPr>
              <a:t>GM</a:t>
            </a:r>
            <a:r>
              <a:rPr sz="1100" spc="-20" dirty="0">
                <a:solidFill>
                  <a:srgbClr val="585858"/>
                </a:solidFill>
                <a:latin typeface="Calibri"/>
                <a:cs typeface="Calibri"/>
              </a:rPr>
              <a:t> </a:t>
            </a:r>
            <a:r>
              <a:rPr sz="1100" dirty="0">
                <a:solidFill>
                  <a:srgbClr val="585858"/>
                </a:solidFill>
                <a:latin typeface="Calibri"/>
                <a:cs typeface="Calibri"/>
              </a:rPr>
              <a:t>Dec</a:t>
            </a:r>
            <a:r>
              <a:rPr sz="1100" spc="-15" dirty="0">
                <a:solidFill>
                  <a:srgbClr val="585858"/>
                </a:solidFill>
                <a:latin typeface="Calibri"/>
                <a:cs typeface="Calibri"/>
              </a:rPr>
              <a:t> </a:t>
            </a:r>
            <a:r>
              <a:rPr sz="1100" dirty="0">
                <a:solidFill>
                  <a:srgbClr val="585858"/>
                </a:solidFill>
                <a:latin typeface="Calibri"/>
                <a:cs typeface="Calibri"/>
              </a:rPr>
              <a:t>'24</a:t>
            </a:r>
            <a:r>
              <a:rPr sz="1100" spc="-15" dirty="0">
                <a:solidFill>
                  <a:srgbClr val="585858"/>
                </a:solidFill>
                <a:latin typeface="Calibri"/>
                <a:cs typeface="Calibri"/>
              </a:rPr>
              <a:t> </a:t>
            </a:r>
            <a:r>
              <a:rPr sz="1100" spc="-20" dirty="0">
                <a:solidFill>
                  <a:srgbClr val="585858"/>
                </a:solidFill>
                <a:latin typeface="Calibri"/>
                <a:cs typeface="Calibri"/>
              </a:rPr>
              <a:t>(S16)</a:t>
            </a:r>
            <a:r>
              <a:rPr sz="1100" dirty="0">
                <a:solidFill>
                  <a:srgbClr val="585858"/>
                </a:solidFill>
                <a:latin typeface="Calibri"/>
                <a:cs typeface="Calibri"/>
              </a:rPr>
              <a:t>	England</a:t>
            </a:r>
            <a:r>
              <a:rPr sz="1100" spc="-35" dirty="0">
                <a:solidFill>
                  <a:srgbClr val="585858"/>
                </a:solidFill>
                <a:latin typeface="Calibri"/>
                <a:cs typeface="Calibri"/>
              </a:rPr>
              <a:t> </a:t>
            </a:r>
            <a:r>
              <a:rPr sz="1100" spc="-10" dirty="0">
                <a:solidFill>
                  <a:srgbClr val="585858"/>
                </a:solidFill>
                <a:latin typeface="Calibri"/>
                <a:cs typeface="Calibri"/>
              </a:rPr>
              <a:t>benchmarking**</a:t>
            </a:r>
            <a:endParaRPr sz="1100">
              <a:latin typeface="Calibri"/>
              <a:cs typeface="Calibri"/>
            </a:endParaRPr>
          </a:p>
          <a:p>
            <a:pPr>
              <a:lnSpc>
                <a:spcPct val="100000"/>
              </a:lnSpc>
              <a:spcBef>
                <a:spcPts val="425"/>
              </a:spcBef>
            </a:pPr>
            <a:endParaRPr sz="1100">
              <a:latin typeface="Calibri"/>
              <a:cs typeface="Calibri"/>
            </a:endParaRPr>
          </a:p>
          <a:p>
            <a:pPr marL="894715">
              <a:lnSpc>
                <a:spcPct val="100000"/>
              </a:lnSpc>
              <a:spcBef>
                <a:spcPts val="5"/>
              </a:spcBef>
            </a:pPr>
            <a:r>
              <a:rPr sz="1100" dirty="0">
                <a:solidFill>
                  <a:srgbClr val="5C5B5A"/>
                </a:solidFill>
                <a:latin typeface="Calibri"/>
                <a:cs typeface="Calibri"/>
              </a:rPr>
              <a:t>Neither</a:t>
            </a:r>
            <a:r>
              <a:rPr sz="1100" spc="-20" dirty="0">
                <a:solidFill>
                  <a:srgbClr val="5C5B5A"/>
                </a:solidFill>
                <a:latin typeface="Calibri"/>
                <a:cs typeface="Calibri"/>
              </a:rPr>
              <a:t> </a:t>
            </a:r>
            <a:r>
              <a:rPr sz="1100" dirty="0">
                <a:solidFill>
                  <a:srgbClr val="5C5B5A"/>
                </a:solidFill>
                <a:latin typeface="Calibri"/>
                <a:cs typeface="Calibri"/>
              </a:rPr>
              <a:t>satisfied</a:t>
            </a:r>
            <a:r>
              <a:rPr sz="1100" spc="-20" dirty="0">
                <a:solidFill>
                  <a:srgbClr val="5C5B5A"/>
                </a:solidFill>
                <a:latin typeface="Calibri"/>
                <a:cs typeface="Calibri"/>
              </a:rPr>
              <a:t> </a:t>
            </a:r>
            <a:r>
              <a:rPr sz="1100" dirty="0">
                <a:solidFill>
                  <a:srgbClr val="5C5B5A"/>
                </a:solidFill>
                <a:latin typeface="Calibri"/>
                <a:cs typeface="Calibri"/>
              </a:rPr>
              <a:t>nor</a:t>
            </a:r>
            <a:r>
              <a:rPr sz="1100" spc="-15" dirty="0">
                <a:solidFill>
                  <a:srgbClr val="5C5B5A"/>
                </a:solidFill>
                <a:latin typeface="Calibri"/>
                <a:cs typeface="Calibri"/>
              </a:rPr>
              <a:t> </a:t>
            </a:r>
            <a:r>
              <a:rPr sz="1100" spc="-10" dirty="0">
                <a:solidFill>
                  <a:srgbClr val="5C5B5A"/>
                </a:solidFill>
                <a:latin typeface="Calibri"/>
                <a:cs typeface="Calibri"/>
              </a:rPr>
              <a:t>dissatisfied</a:t>
            </a:r>
            <a:endParaRPr sz="1100">
              <a:latin typeface="Calibri"/>
              <a:cs typeface="Calibri"/>
            </a:endParaRPr>
          </a:p>
        </p:txBody>
      </p:sp>
      <p:sp>
        <p:nvSpPr>
          <p:cNvPr id="33" name="object 33"/>
          <p:cNvSpPr/>
          <p:nvPr/>
        </p:nvSpPr>
        <p:spPr>
          <a:xfrm>
            <a:off x="675309" y="6110954"/>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6CD4CE"/>
          </a:solidFill>
        </p:spPr>
        <p:txBody>
          <a:bodyPr wrap="square" lIns="0" tIns="0" rIns="0" bIns="0" rtlCol="0"/>
          <a:lstStyle/>
          <a:p>
            <a:endParaRPr/>
          </a:p>
        </p:txBody>
      </p:sp>
      <p:sp>
        <p:nvSpPr>
          <p:cNvPr id="34" name="object 34"/>
          <p:cNvSpPr/>
          <p:nvPr/>
        </p:nvSpPr>
        <p:spPr>
          <a:xfrm>
            <a:off x="2676651" y="611095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35" name="object 35"/>
          <p:cNvSpPr txBox="1"/>
          <p:nvPr/>
        </p:nvSpPr>
        <p:spPr>
          <a:xfrm>
            <a:off x="773074" y="6037579"/>
            <a:ext cx="2792730" cy="193675"/>
          </a:xfrm>
          <a:prstGeom prst="rect">
            <a:avLst/>
          </a:prstGeom>
        </p:spPr>
        <p:txBody>
          <a:bodyPr vert="horz" wrap="square" lIns="0" tIns="12700" rIns="0" bIns="0" rtlCol="0">
            <a:spAutoFit/>
          </a:bodyPr>
          <a:lstStyle/>
          <a:p>
            <a:pPr marL="12700">
              <a:lnSpc>
                <a:spcPct val="100000"/>
              </a:lnSpc>
              <a:spcBef>
                <a:spcPts val="100"/>
              </a:spcBef>
              <a:tabLst>
                <a:tab pos="2014220" algn="l"/>
              </a:tabLst>
            </a:pPr>
            <a:r>
              <a:rPr sz="1100" dirty="0">
                <a:solidFill>
                  <a:srgbClr val="5C5B5A"/>
                </a:solidFill>
                <a:latin typeface="Calibri"/>
                <a:cs typeface="Calibri"/>
              </a:rPr>
              <a:t>Fairly</a:t>
            </a:r>
            <a:r>
              <a:rPr sz="1100" spc="-15" dirty="0">
                <a:solidFill>
                  <a:srgbClr val="5C5B5A"/>
                </a:solidFill>
                <a:latin typeface="Calibri"/>
                <a:cs typeface="Calibri"/>
              </a:rPr>
              <a:t> </a:t>
            </a:r>
            <a:r>
              <a:rPr sz="1100" spc="-10" dirty="0">
                <a:solidFill>
                  <a:srgbClr val="5C5B5A"/>
                </a:solidFill>
                <a:latin typeface="Calibri"/>
                <a:cs typeface="Calibri"/>
              </a:rPr>
              <a:t>satisfied</a:t>
            </a:r>
            <a:r>
              <a:rPr sz="1100" dirty="0">
                <a:solidFill>
                  <a:srgbClr val="5C5B5A"/>
                </a:solidFill>
                <a:latin typeface="Calibri"/>
                <a:cs typeface="Calibri"/>
              </a:rPr>
              <a:t>	Very</a:t>
            </a:r>
            <a:r>
              <a:rPr sz="1100" spc="-35" dirty="0">
                <a:solidFill>
                  <a:srgbClr val="5C5B5A"/>
                </a:solidFill>
                <a:latin typeface="Calibri"/>
                <a:cs typeface="Calibri"/>
              </a:rPr>
              <a:t> </a:t>
            </a:r>
            <a:r>
              <a:rPr sz="1100" spc="-10" dirty="0">
                <a:solidFill>
                  <a:srgbClr val="5C5B5A"/>
                </a:solidFill>
                <a:latin typeface="Calibri"/>
                <a:cs typeface="Calibri"/>
              </a:rPr>
              <a:t>satisfied</a:t>
            </a:r>
            <a:endParaRPr sz="1100">
              <a:latin typeface="Calibri"/>
              <a:cs typeface="Calibri"/>
            </a:endParaRPr>
          </a:p>
        </p:txBody>
      </p:sp>
      <p:sp>
        <p:nvSpPr>
          <p:cNvPr id="36" name="object 36"/>
          <p:cNvSpPr txBox="1"/>
          <p:nvPr/>
        </p:nvSpPr>
        <p:spPr>
          <a:xfrm>
            <a:off x="7409180" y="1057821"/>
            <a:ext cx="4655820" cy="815340"/>
          </a:xfrm>
          <a:prstGeom prst="rect">
            <a:avLst/>
          </a:prstGeom>
          <a:solidFill>
            <a:srgbClr val="D0CECE">
              <a:alpha val="21174"/>
            </a:srgbClr>
          </a:solidFill>
          <a:ln w="9525">
            <a:solidFill>
              <a:srgbClr val="5C5B5A"/>
            </a:solidFill>
          </a:ln>
        </p:spPr>
        <p:txBody>
          <a:bodyPr vert="horz" wrap="square" lIns="0" tIns="50165" rIns="0" bIns="0" rtlCol="0">
            <a:spAutoFit/>
          </a:bodyPr>
          <a:lstStyle/>
          <a:p>
            <a:pPr marL="193040" marR="189230" algn="ctr">
              <a:lnSpc>
                <a:spcPts val="1300"/>
              </a:lnSpc>
              <a:spcBef>
                <a:spcPts val="395"/>
              </a:spcBef>
            </a:pPr>
            <a:r>
              <a:rPr sz="1200" b="1" dirty="0">
                <a:solidFill>
                  <a:srgbClr val="5C5B5A"/>
                </a:solidFill>
                <a:latin typeface="Arial"/>
                <a:cs typeface="Arial"/>
              </a:rPr>
              <a:t>%</a:t>
            </a:r>
            <a:r>
              <a:rPr sz="1200" b="1" spc="-25" dirty="0">
                <a:solidFill>
                  <a:srgbClr val="5C5B5A"/>
                </a:solidFill>
                <a:latin typeface="Arial"/>
                <a:cs typeface="Arial"/>
              </a:rPr>
              <a:t> </a:t>
            </a:r>
            <a:r>
              <a:rPr sz="1200" b="1" dirty="0">
                <a:solidFill>
                  <a:srgbClr val="5C5B5A"/>
                </a:solidFill>
                <a:latin typeface="Arial"/>
                <a:cs typeface="Arial"/>
              </a:rPr>
              <a:t>with</a:t>
            </a:r>
            <a:r>
              <a:rPr sz="1200" b="1" spc="-25" dirty="0">
                <a:solidFill>
                  <a:srgbClr val="5C5B5A"/>
                </a:solidFill>
                <a:latin typeface="Arial"/>
                <a:cs typeface="Arial"/>
              </a:rPr>
              <a:t> </a:t>
            </a:r>
            <a:r>
              <a:rPr sz="1200" b="1" spc="-10" dirty="0">
                <a:solidFill>
                  <a:srgbClr val="5C5B5A"/>
                </a:solidFill>
                <a:latin typeface="Arial"/>
                <a:cs typeface="Arial"/>
              </a:rPr>
              <a:t>‘low’</a:t>
            </a:r>
            <a:r>
              <a:rPr sz="1200" b="1" spc="-80" dirty="0">
                <a:solidFill>
                  <a:srgbClr val="5C5B5A"/>
                </a:solidFill>
                <a:latin typeface="Arial"/>
                <a:cs typeface="Arial"/>
              </a:rPr>
              <a:t> </a:t>
            </a:r>
            <a:r>
              <a:rPr sz="1200" b="1" dirty="0">
                <a:solidFill>
                  <a:srgbClr val="5C5B5A"/>
                </a:solidFill>
                <a:latin typeface="Arial"/>
                <a:cs typeface="Arial"/>
              </a:rPr>
              <a:t>satisfaction</a:t>
            </a:r>
            <a:r>
              <a:rPr sz="1200" b="1" spc="-25" dirty="0">
                <a:solidFill>
                  <a:srgbClr val="5C5B5A"/>
                </a:solidFill>
                <a:latin typeface="Arial"/>
                <a:cs typeface="Arial"/>
              </a:rPr>
              <a:t> </a:t>
            </a:r>
            <a:r>
              <a:rPr sz="1200" b="1" dirty="0">
                <a:solidFill>
                  <a:srgbClr val="5C5B5A"/>
                </a:solidFill>
                <a:latin typeface="Arial"/>
                <a:cs typeface="Arial"/>
              </a:rPr>
              <a:t>of</a:t>
            </a:r>
            <a:r>
              <a:rPr sz="1200" b="1" spc="-5" dirty="0">
                <a:solidFill>
                  <a:srgbClr val="5C5B5A"/>
                </a:solidFill>
                <a:latin typeface="Arial"/>
                <a:cs typeface="Arial"/>
              </a:rPr>
              <a:t> </a:t>
            </a:r>
            <a:r>
              <a:rPr sz="1200" b="1" dirty="0">
                <a:solidFill>
                  <a:srgbClr val="5C5B5A"/>
                </a:solidFill>
                <a:latin typeface="Arial"/>
                <a:cs typeface="Arial"/>
              </a:rPr>
              <a:t>local</a:t>
            </a:r>
            <a:r>
              <a:rPr sz="1200" b="1" spc="-20" dirty="0">
                <a:solidFill>
                  <a:srgbClr val="5C5B5A"/>
                </a:solidFill>
                <a:latin typeface="Arial"/>
                <a:cs typeface="Arial"/>
              </a:rPr>
              <a:t> </a:t>
            </a:r>
            <a:r>
              <a:rPr sz="1200" b="1" dirty="0">
                <a:solidFill>
                  <a:srgbClr val="5C5B5A"/>
                </a:solidFill>
                <a:latin typeface="Arial"/>
                <a:cs typeface="Arial"/>
              </a:rPr>
              <a:t>area</a:t>
            </a:r>
            <a:r>
              <a:rPr sz="1200" b="1" spc="-45" dirty="0">
                <a:solidFill>
                  <a:srgbClr val="5C5B5A"/>
                </a:solidFill>
                <a:latin typeface="Arial"/>
                <a:cs typeface="Arial"/>
              </a:rPr>
              <a:t> </a:t>
            </a:r>
            <a:r>
              <a:rPr sz="1200" b="1" dirty="0">
                <a:solidFill>
                  <a:srgbClr val="5C5B5A"/>
                </a:solidFill>
                <a:latin typeface="Arial"/>
                <a:cs typeface="Arial"/>
              </a:rPr>
              <a:t>compared</a:t>
            </a:r>
            <a:r>
              <a:rPr sz="1200" b="1" spc="-35"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spc="-10" dirty="0">
                <a:solidFill>
                  <a:srgbClr val="5C5B5A"/>
                </a:solidFill>
                <a:latin typeface="Arial"/>
                <a:cs typeface="Arial"/>
              </a:rPr>
              <a:t>Surveys 14-</a:t>
            </a:r>
            <a:r>
              <a:rPr sz="1200" b="1" dirty="0">
                <a:solidFill>
                  <a:srgbClr val="5C5B5A"/>
                </a:solidFill>
                <a:latin typeface="Arial"/>
                <a:cs typeface="Arial"/>
              </a:rPr>
              <a:t>16</a:t>
            </a:r>
            <a:r>
              <a:rPr sz="1200" b="1" spc="-40" dirty="0">
                <a:solidFill>
                  <a:srgbClr val="5C5B5A"/>
                </a:solidFill>
                <a:latin typeface="Arial"/>
                <a:cs typeface="Arial"/>
              </a:rPr>
              <a:t> </a:t>
            </a:r>
            <a:r>
              <a:rPr sz="1200" b="1" dirty="0">
                <a:solidFill>
                  <a:srgbClr val="5C5B5A"/>
                </a:solidFill>
                <a:latin typeface="Arial"/>
                <a:cs typeface="Arial"/>
              </a:rPr>
              <a:t>GM average</a:t>
            </a:r>
            <a:r>
              <a:rPr sz="1200" b="1" spc="-30" dirty="0">
                <a:solidFill>
                  <a:srgbClr val="5C5B5A"/>
                </a:solidFill>
                <a:latin typeface="Arial"/>
                <a:cs typeface="Arial"/>
              </a:rPr>
              <a:t> </a:t>
            </a:r>
            <a:r>
              <a:rPr sz="1200" b="1" spc="-10" dirty="0">
                <a:solidFill>
                  <a:srgbClr val="5C5B5A"/>
                </a:solidFill>
                <a:latin typeface="Arial"/>
                <a:cs typeface="Arial"/>
              </a:rPr>
              <a:t>(12%)*</a:t>
            </a:r>
            <a:endParaRPr sz="1200">
              <a:latin typeface="Arial"/>
              <a:cs typeface="Arial"/>
            </a:endParaRPr>
          </a:p>
          <a:p>
            <a:pPr marL="302895" marR="299085" algn="ctr">
              <a:lnSpc>
                <a:spcPts val="1300"/>
              </a:lnSpc>
              <a:spcBef>
                <a:spcPts val="400"/>
              </a:spcBef>
            </a:pPr>
            <a:r>
              <a:rPr sz="1200" i="1" dirty="0">
                <a:solidFill>
                  <a:srgbClr val="5C5B5A"/>
                </a:solidFill>
                <a:latin typeface="Arial"/>
                <a:cs typeface="Arial"/>
              </a:rPr>
              <a:t>Italics</a:t>
            </a:r>
            <a:r>
              <a:rPr sz="1200" i="1" spc="-25" dirty="0">
                <a:solidFill>
                  <a:srgbClr val="5C5B5A"/>
                </a:solidFill>
                <a:latin typeface="Arial"/>
                <a:cs typeface="Arial"/>
              </a:rPr>
              <a:t> </a:t>
            </a:r>
            <a:r>
              <a:rPr sz="1200" i="1" dirty="0">
                <a:solidFill>
                  <a:srgbClr val="5C5B5A"/>
                </a:solidFill>
                <a:latin typeface="Arial"/>
                <a:cs typeface="Arial"/>
              </a:rPr>
              <a:t>denotes</a:t>
            </a:r>
            <a:r>
              <a:rPr sz="1200" i="1" spc="-35" dirty="0">
                <a:solidFill>
                  <a:srgbClr val="5C5B5A"/>
                </a:solidFill>
                <a:latin typeface="Arial"/>
                <a:cs typeface="Arial"/>
              </a:rPr>
              <a:t> </a:t>
            </a:r>
            <a:r>
              <a:rPr sz="1200" i="1" dirty="0">
                <a:solidFill>
                  <a:srgbClr val="5C5B5A"/>
                </a:solidFill>
                <a:latin typeface="Arial"/>
                <a:cs typeface="Arial"/>
              </a:rPr>
              <a:t>greater</a:t>
            </a:r>
            <a:r>
              <a:rPr sz="1200" i="1" spc="-50" dirty="0">
                <a:solidFill>
                  <a:srgbClr val="5C5B5A"/>
                </a:solidFill>
                <a:latin typeface="Arial"/>
                <a:cs typeface="Arial"/>
              </a:rPr>
              <a:t> </a:t>
            </a:r>
            <a:r>
              <a:rPr sz="1200" i="1" dirty="0">
                <a:solidFill>
                  <a:srgbClr val="5C5B5A"/>
                </a:solidFill>
                <a:latin typeface="Arial"/>
                <a:cs typeface="Arial"/>
              </a:rPr>
              <a:t>prominence</a:t>
            </a:r>
            <a:r>
              <a:rPr sz="1200" i="1" spc="-40" dirty="0">
                <a:solidFill>
                  <a:srgbClr val="5C5B5A"/>
                </a:solidFill>
                <a:latin typeface="Arial"/>
                <a:cs typeface="Arial"/>
              </a:rPr>
              <a:t> </a:t>
            </a:r>
            <a:r>
              <a:rPr sz="1200" i="1" dirty="0">
                <a:solidFill>
                  <a:srgbClr val="5C5B5A"/>
                </a:solidFill>
                <a:latin typeface="Arial"/>
                <a:cs typeface="Arial"/>
              </a:rPr>
              <a:t>/ newly</a:t>
            </a:r>
            <a:r>
              <a:rPr sz="1200" i="1" spc="-50" dirty="0">
                <a:solidFill>
                  <a:srgbClr val="5C5B5A"/>
                </a:solidFill>
                <a:latin typeface="Arial"/>
                <a:cs typeface="Arial"/>
              </a:rPr>
              <a:t> </a:t>
            </a:r>
            <a:r>
              <a:rPr sz="1200" i="1" dirty="0">
                <a:solidFill>
                  <a:srgbClr val="5C5B5A"/>
                </a:solidFill>
                <a:latin typeface="Arial"/>
                <a:cs typeface="Arial"/>
              </a:rPr>
              <a:t>featuring</a:t>
            </a:r>
            <a:r>
              <a:rPr sz="1200" i="1" spc="-55" dirty="0">
                <a:solidFill>
                  <a:srgbClr val="5C5B5A"/>
                </a:solidFill>
                <a:latin typeface="Arial"/>
                <a:cs typeface="Arial"/>
              </a:rPr>
              <a:t> </a:t>
            </a:r>
            <a:r>
              <a:rPr sz="1200" i="1" dirty="0">
                <a:solidFill>
                  <a:srgbClr val="5C5B5A"/>
                </a:solidFill>
                <a:latin typeface="Arial"/>
                <a:cs typeface="Arial"/>
              </a:rPr>
              <a:t>in</a:t>
            </a:r>
            <a:r>
              <a:rPr sz="1200" i="1" spc="-10" dirty="0">
                <a:solidFill>
                  <a:srgbClr val="5C5B5A"/>
                </a:solidFill>
                <a:latin typeface="Arial"/>
                <a:cs typeface="Arial"/>
              </a:rPr>
              <a:t> latest </a:t>
            </a:r>
            <a:r>
              <a:rPr sz="1200" i="1" dirty="0">
                <a:solidFill>
                  <a:srgbClr val="5C5B5A"/>
                </a:solidFill>
                <a:latin typeface="Arial"/>
                <a:cs typeface="Arial"/>
              </a:rPr>
              <a:t>analysis</a:t>
            </a:r>
            <a:r>
              <a:rPr sz="1200" i="1" spc="-60" dirty="0">
                <a:solidFill>
                  <a:srgbClr val="5C5B5A"/>
                </a:solidFill>
                <a:latin typeface="Arial"/>
                <a:cs typeface="Arial"/>
              </a:rPr>
              <a:t> </a:t>
            </a:r>
            <a:r>
              <a:rPr sz="1200" i="1" dirty="0">
                <a:solidFill>
                  <a:srgbClr val="5C5B5A"/>
                </a:solidFill>
                <a:latin typeface="Arial"/>
                <a:cs typeface="Arial"/>
              </a:rPr>
              <a:t>compared</a:t>
            </a:r>
            <a:r>
              <a:rPr sz="1200" i="1" spc="-40" dirty="0">
                <a:solidFill>
                  <a:srgbClr val="5C5B5A"/>
                </a:solidFill>
                <a:latin typeface="Arial"/>
                <a:cs typeface="Arial"/>
              </a:rPr>
              <a:t> </a:t>
            </a:r>
            <a:r>
              <a:rPr sz="1200" i="1" dirty="0">
                <a:solidFill>
                  <a:srgbClr val="5C5B5A"/>
                </a:solidFill>
                <a:latin typeface="Arial"/>
                <a:cs typeface="Arial"/>
              </a:rPr>
              <a:t>to</a:t>
            </a:r>
            <a:r>
              <a:rPr sz="1200" i="1" spc="-15" dirty="0">
                <a:solidFill>
                  <a:srgbClr val="5C5B5A"/>
                </a:solidFill>
                <a:latin typeface="Arial"/>
                <a:cs typeface="Arial"/>
              </a:rPr>
              <a:t> </a:t>
            </a:r>
            <a:r>
              <a:rPr sz="1200" i="1" dirty="0">
                <a:solidFill>
                  <a:srgbClr val="5C5B5A"/>
                </a:solidFill>
                <a:latin typeface="Arial"/>
                <a:cs typeface="Arial"/>
              </a:rPr>
              <a:t>previous</a:t>
            </a:r>
            <a:r>
              <a:rPr sz="1200" i="1" spc="-55" dirty="0">
                <a:solidFill>
                  <a:srgbClr val="5C5B5A"/>
                </a:solidFill>
                <a:latin typeface="Arial"/>
                <a:cs typeface="Arial"/>
              </a:rPr>
              <a:t> </a:t>
            </a:r>
            <a:r>
              <a:rPr sz="1200" i="1" spc="-20" dirty="0">
                <a:solidFill>
                  <a:srgbClr val="5C5B5A"/>
                </a:solidFill>
                <a:latin typeface="Arial"/>
                <a:cs typeface="Arial"/>
              </a:rPr>
              <a:t>wave</a:t>
            </a:r>
            <a:endParaRPr sz="1200">
              <a:latin typeface="Arial"/>
              <a:cs typeface="Arial"/>
            </a:endParaRPr>
          </a:p>
        </p:txBody>
      </p:sp>
      <p:sp>
        <p:nvSpPr>
          <p:cNvPr id="37" name="object 37"/>
          <p:cNvSpPr txBox="1"/>
          <p:nvPr/>
        </p:nvSpPr>
        <p:spPr>
          <a:xfrm>
            <a:off x="7409180" y="1872748"/>
            <a:ext cx="4655820" cy="4338955"/>
          </a:xfrm>
          <a:prstGeom prst="rect">
            <a:avLst/>
          </a:prstGeom>
          <a:ln w="9525">
            <a:solidFill>
              <a:srgbClr val="5C5B5A"/>
            </a:solidFill>
          </a:ln>
        </p:spPr>
        <p:txBody>
          <a:bodyPr vert="horz" wrap="square" lIns="0" tIns="85725" rIns="0" bIns="0" rtlCol="0">
            <a:spAutoFit/>
          </a:bodyPr>
          <a:lstStyle/>
          <a:p>
            <a:pPr marL="90805">
              <a:lnSpc>
                <a:spcPct val="100000"/>
              </a:lnSpc>
              <a:spcBef>
                <a:spcPts val="675"/>
              </a:spcBef>
            </a:pPr>
            <a:r>
              <a:rPr sz="1200" b="1" spc="-10" dirty="0">
                <a:solidFill>
                  <a:srgbClr val="009590"/>
                </a:solidFill>
                <a:latin typeface="Arial"/>
                <a:cs typeface="Arial"/>
              </a:rPr>
              <a:t>Demographics:</a:t>
            </a:r>
            <a:endParaRPr sz="1200">
              <a:latin typeface="Arial"/>
              <a:cs typeface="Arial"/>
            </a:endParaRPr>
          </a:p>
          <a:p>
            <a:pPr marL="262890" marR="365125" indent="-172720" algn="just">
              <a:lnSpc>
                <a:spcPct val="100000"/>
              </a:lnSpc>
              <a:spcBef>
                <a:spcPts val="405"/>
              </a:spcBef>
              <a:buChar char="•"/>
              <a:tabLst>
                <a:tab pos="26289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(21%)</a:t>
            </a:r>
            <a:r>
              <a:rPr sz="1200" spc="-10" dirty="0">
                <a:solidFill>
                  <a:srgbClr val="5C5B5A"/>
                </a:solidFill>
                <a:latin typeface="Arial"/>
                <a:cs typeface="Arial"/>
              </a:rPr>
              <a:t> </a:t>
            </a:r>
            <a:r>
              <a:rPr sz="1200" dirty="0">
                <a:solidFill>
                  <a:srgbClr val="5C5B5A"/>
                </a:solidFill>
                <a:latin typeface="Arial"/>
                <a:cs typeface="Arial"/>
              </a:rPr>
              <a:t>including</a:t>
            </a:r>
            <a:r>
              <a:rPr sz="1200" spc="-45"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spc="-10" dirty="0">
                <a:solidFill>
                  <a:srgbClr val="5C5B5A"/>
                </a:solidFill>
                <a:latin typeface="Arial"/>
                <a:cs typeface="Arial"/>
              </a:rPr>
              <a:t>sensory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(29%),</a:t>
            </a:r>
            <a:r>
              <a:rPr sz="1200" spc="-15" dirty="0">
                <a:solidFill>
                  <a:srgbClr val="5C5B5A"/>
                </a:solidFill>
                <a:latin typeface="Arial"/>
                <a:cs typeface="Arial"/>
              </a:rPr>
              <a:t> </a:t>
            </a:r>
            <a:r>
              <a:rPr sz="1200" dirty="0">
                <a:solidFill>
                  <a:srgbClr val="5C5B5A"/>
                </a:solidFill>
                <a:latin typeface="Arial"/>
                <a:cs typeface="Arial"/>
              </a:rPr>
              <a:t>mental</a:t>
            </a:r>
            <a:r>
              <a:rPr sz="1200" spc="-45" dirty="0">
                <a:solidFill>
                  <a:srgbClr val="5C5B5A"/>
                </a:solidFill>
                <a:latin typeface="Arial"/>
                <a:cs typeface="Arial"/>
              </a:rPr>
              <a:t> </a:t>
            </a:r>
            <a:r>
              <a:rPr sz="1200" dirty="0">
                <a:solidFill>
                  <a:srgbClr val="5C5B5A"/>
                </a:solidFill>
                <a:latin typeface="Arial"/>
                <a:cs typeface="Arial"/>
              </a:rPr>
              <a:t>ill</a:t>
            </a:r>
            <a:r>
              <a:rPr sz="1200" spc="-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(24%),</a:t>
            </a:r>
            <a:r>
              <a:rPr sz="1200" spc="-1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mobility</a:t>
            </a:r>
            <a:r>
              <a:rPr sz="1200" spc="-40" dirty="0">
                <a:solidFill>
                  <a:srgbClr val="5C5B5A"/>
                </a:solidFill>
                <a:latin typeface="Arial"/>
                <a:cs typeface="Arial"/>
              </a:rPr>
              <a:t> </a:t>
            </a:r>
            <a:r>
              <a:rPr sz="1200" spc="-10" dirty="0">
                <a:solidFill>
                  <a:srgbClr val="5C5B5A"/>
                </a:solidFill>
                <a:latin typeface="Arial"/>
                <a:cs typeface="Arial"/>
              </a:rPr>
              <a:t>disability </a:t>
            </a:r>
            <a:r>
              <a:rPr sz="1200" spc="-20" dirty="0">
                <a:solidFill>
                  <a:srgbClr val="5C5B5A"/>
                </a:solidFill>
                <a:latin typeface="Arial"/>
                <a:cs typeface="Arial"/>
              </a:rPr>
              <a:t>(21%)</a:t>
            </a:r>
            <a:endParaRPr sz="1200">
              <a:latin typeface="Arial"/>
              <a:cs typeface="Arial"/>
            </a:endParaRPr>
          </a:p>
          <a:p>
            <a:pPr marL="264160" indent="-173355" algn="just">
              <a:lnSpc>
                <a:spcPct val="100000"/>
              </a:lnSpc>
              <a:spcBef>
                <a:spcPts val="400"/>
              </a:spcBef>
              <a:buFont typeface="Arial"/>
              <a:buChar char="•"/>
              <a:tabLst>
                <a:tab pos="26416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are</a:t>
            </a:r>
            <a:r>
              <a:rPr sz="1200" i="1" spc="-30" dirty="0">
                <a:solidFill>
                  <a:srgbClr val="5C5B5A"/>
                </a:solidFill>
                <a:latin typeface="Arial"/>
                <a:cs typeface="Arial"/>
              </a:rPr>
              <a:t> </a:t>
            </a:r>
            <a:r>
              <a:rPr sz="1200" i="1" dirty="0">
                <a:solidFill>
                  <a:srgbClr val="5C5B5A"/>
                </a:solidFill>
                <a:latin typeface="Arial"/>
                <a:cs typeface="Arial"/>
              </a:rPr>
              <a:t>a</a:t>
            </a:r>
            <a:r>
              <a:rPr sz="1200" i="1" spc="-10" dirty="0">
                <a:solidFill>
                  <a:srgbClr val="5C5B5A"/>
                </a:solidFill>
                <a:latin typeface="Arial"/>
                <a:cs typeface="Arial"/>
              </a:rPr>
              <a:t> </a:t>
            </a:r>
            <a:r>
              <a:rPr sz="1200" i="1" dirty="0">
                <a:solidFill>
                  <a:srgbClr val="5C5B5A"/>
                </a:solidFill>
                <a:latin typeface="Arial"/>
                <a:cs typeface="Arial"/>
              </a:rPr>
              <a:t>gay</a:t>
            </a:r>
            <a:r>
              <a:rPr sz="1200" i="1" spc="-30" dirty="0">
                <a:solidFill>
                  <a:srgbClr val="5C5B5A"/>
                </a:solidFill>
                <a:latin typeface="Arial"/>
                <a:cs typeface="Arial"/>
              </a:rPr>
              <a:t> </a:t>
            </a:r>
            <a:r>
              <a:rPr sz="1200" i="1" dirty="0">
                <a:solidFill>
                  <a:srgbClr val="5C5B5A"/>
                </a:solidFill>
                <a:latin typeface="Arial"/>
                <a:cs typeface="Arial"/>
              </a:rPr>
              <a:t>woman</a:t>
            </a:r>
            <a:r>
              <a:rPr sz="1200" i="1" spc="-25"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dirty="0">
                <a:solidFill>
                  <a:srgbClr val="5C5B5A"/>
                </a:solidFill>
                <a:latin typeface="Arial"/>
                <a:cs typeface="Arial"/>
              </a:rPr>
              <a:t>lesbian</a:t>
            </a:r>
            <a:r>
              <a:rPr sz="1200" i="1" spc="-35" dirty="0">
                <a:solidFill>
                  <a:srgbClr val="5C5B5A"/>
                </a:solidFill>
                <a:latin typeface="Arial"/>
                <a:cs typeface="Arial"/>
              </a:rPr>
              <a:t> </a:t>
            </a:r>
            <a:r>
              <a:rPr sz="1200" i="1" spc="-10" dirty="0">
                <a:solidFill>
                  <a:srgbClr val="5C5B5A"/>
                </a:solidFill>
                <a:latin typeface="Arial"/>
                <a:cs typeface="Arial"/>
              </a:rPr>
              <a:t>(22%)</a:t>
            </a:r>
            <a:endParaRPr sz="1200">
              <a:latin typeface="Arial"/>
              <a:cs typeface="Arial"/>
            </a:endParaRPr>
          </a:p>
          <a:p>
            <a:pPr marL="90805" algn="just">
              <a:lnSpc>
                <a:spcPct val="100000"/>
              </a:lnSpc>
              <a:spcBef>
                <a:spcPts val="395"/>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a:p>
            <a:pPr marL="319405" marR="107950" indent="-228600" algn="just">
              <a:lnSpc>
                <a:spcPct val="100000"/>
              </a:lnSpc>
              <a:spcBef>
                <a:spcPts val="409"/>
              </a:spcBef>
              <a:buChar char="•"/>
              <a:tabLst>
                <a:tab pos="319405" algn="l"/>
                <a:tab pos="321310" algn="l"/>
              </a:tabLst>
            </a:pPr>
            <a:r>
              <a:rPr sz="1200" dirty="0">
                <a:solidFill>
                  <a:srgbClr val="5C5B5A"/>
                </a:solidFill>
                <a:latin typeface="Arial"/>
                <a:cs typeface="Arial"/>
              </a:rPr>
              <a:t>	Those</a:t>
            </a:r>
            <a:r>
              <a:rPr sz="1200" spc="-45"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would</a:t>
            </a:r>
            <a:r>
              <a:rPr sz="1200" spc="-30" dirty="0">
                <a:solidFill>
                  <a:srgbClr val="5C5B5A"/>
                </a:solidFill>
                <a:latin typeface="Arial"/>
                <a:cs typeface="Arial"/>
              </a:rPr>
              <a:t>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recommend</a:t>
            </a:r>
            <a:r>
              <a:rPr sz="1200" spc="-5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local</a:t>
            </a:r>
            <a:r>
              <a:rPr sz="1200" spc="-35" dirty="0">
                <a:solidFill>
                  <a:srgbClr val="5C5B5A"/>
                </a:solidFill>
                <a:latin typeface="Arial"/>
                <a:cs typeface="Arial"/>
              </a:rPr>
              <a:t> </a:t>
            </a:r>
            <a:r>
              <a:rPr sz="1200" dirty="0">
                <a:solidFill>
                  <a:srgbClr val="5C5B5A"/>
                </a:solidFill>
                <a:latin typeface="Arial"/>
                <a:cs typeface="Arial"/>
              </a:rPr>
              <a:t>area</a:t>
            </a:r>
            <a:r>
              <a:rPr sz="1200" spc="-30" dirty="0">
                <a:solidFill>
                  <a:srgbClr val="5C5B5A"/>
                </a:solidFill>
                <a:latin typeface="Arial"/>
                <a:cs typeface="Arial"/>
              </a:rPr>
              <a:t> </a:t>
            </a:r>
            <a:r>
              <a:rPr sz="1200" dirty="0">
                <a:solidFill>
                  <a:srgbClr val="5C5B5A"/>
                </a:solidFill>
                <a:latin typeface="Arial"/>
                <a:cs typeface="Arial"/>
              </a:rPr>
              <a:t>as</a:t>
            </a:r>
            <a:r>
              <a:rPr sz="1200" spc="-1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place</a:t>
            </a:r>
            <a:r>
              <a:rPr sz="1200" spc="-3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live</a:t>
            </a:r>
            <a:r>
              <a:rPr sz="1200" spc="-20" dirty="0">
                <a:solidFill>
                  <a:srgbClr val="5C5B5A"/>
                </a:solidFill>
                <a:latin typeface="Arial"/>
                <a:cs typeface="Arial"/>
              </a:rPr>
              <a:t> </a:t>
            </a:r>
            <a:r>
              <a:rPr sz="1200" spc="-10" dirty="0">
                <a:solidFill>
                  <a:srgbClr val="5C5B5A"/>
                </a:solidFill>
                <a:latin typeface="Arial"/>
                <a:cs typeface="Arial"/>
              </a:rPr>
              <a:t>(54%)</a:t>
            </a:r>
            <a:endParaRPr sz="1200">
              <a:latin typeface="Arial"/>
              <a:cs typeface="Arial"/>
            </a:endParaRPr>
          </a:p>
          <a:p>
            <a:pPr marL="321310" indent="-230504" algn="just">
              <a:lnSpc>
                <a:spcPct val="100000"/>
              </a:lnSpc>
              <a:spcBef>
                <a:spcPts val="395"/>
              </a:spcBef>
              <a:buChar char="•"/>
              <a:tabLst>
                <a:tab pos="32131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20"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that</a:t>
            </a:r>
            <a:r>
              <a:rPr sz="1200" spc="-30" dirty="0">
                <a:solidFill>
                  <a:srgbClr val="5C5B5A"/>
                </a:solidFill>
                <a:latin typeface="Arial"/>
                <a:cs typeface="Arial"/>
              </a:rPr>
              <a:t> </a:t>
            </a:r>
            <a:r>
              <a:rPr sz="1200" dirty="0">
                <a:solidFill>
                  <a:srgbClr val="5C5B5A"/>
                </a:solidFill>
                <a:latin typeface="Arial"/>
                <a:cs typeface="Arial"/>
              </a:rPr>
              <a:t>people</a:t>
            </a:r>
            <a:r>
              <a:rPr sz="1200" spc="-55" dirty="0">
                <a:solidFill>
                  <a:srgbClr val="5C5B5A"/>
                </a:solidFill>
                <a:latin typeface="Arial"/>
                <a:cs typeface="Arial"/>
              </a:rPr>
              <a:t> </a:t>
            </a:r>
            <a:r>
              <a:rPr sz="1200" dirty="0">
                <a:solidFill>
                  <a:srgbClr val="5C5B5A"/>
                </a:solidFill>
                <a:latin typeface="Arial"/>
                <a:cs typeface="Arial"/>
              </a:rPr>
              <a:t>from</a:t>
            </a:r>
            <a:r>
              <a:rPr sz="1200" spc="-30" dirty="0">
                <a:solidFill>
                  <a:srgbClr val="5C5B5A"/>
                </a:solidFill>
                <a:latin typeface="Arial"/>
                <a:cs typeface="Arial"/>
              </a:rPr>
              <a:t> </a:t>
            </a:r>
            <a:r>
              <a:rPr sz="1200" dirty="0">
                <a:solidFill>
                  <a:srgbClr val="5C5B5A"/>
                </a:solidFill>
                <a:latin typeface="Arial"/>
                <a:cs typeface="Arial"/>
              </a:rPr>
              <a:t>different</a:t>
            </a:r>
            <a:r>
              <a:rPr sz="1200" spc="-35" dirty="0">
                <a:solidFill>
                  <a:srgbClr val="5C5B5A"/>
                </a:solidFill>
                <a:latin typeface="Arial"/>
                <a:cs typeface="Arial"/>
              </a:rPr>
              <a:t> </a:t>
            </a:r>
            <a:r>
              <a:rPr sz="1200" spc="-10" dirty="0">
                <a:solidFill>
                  <a:srgbClr val="5C5B5A"/>
                </a:solidFill>
                <a:latin typeface="Arial"/>
                <a:cs typeface="Arial"/>
              </a:rPr>
              <a:t>backgrounds</a:t>
            </a:r>
            <a:endParaRPr sz="1200">
              <a:latin typeface="Arial"/>
              <a:cs typeface="Arial"/>
            </a:endParaRPr>
          </a:p>
          <a:p>
            <a:pPr marL="319405" algn="just">
              <a:lnSpc>
                <a:spcPct val="100000"/>
              </a:lnSpc>
            </a:pPr>
            <a:r>
              <a:rPr sz="1200" dirty="0">
                <a:solidFill>
                  <a:srgbClr val="5C5B5A"/>
                </a:solidFill>
                <a:latin typeface="Arial"/>
                <a:cs typeface="Arial"/>
              </a:rPr>
              <a:t>get</a:t>
            </a:r>
            <a:r>
              <a:rPr sz="1200" spc="-15" dirty="0">
                <a:solidFill>
                  <a:srgbClr val="5C5B5A"/>
                </a:solidFill>
                <a:latin typeface="Arial"/>
                <a:cs typeface="Arial"/>
              </a:rPr>
              <a:t> </a:t>
            </a:r>
            <a:r>
              <a:rPr sz="1200" dirty="0">
                <a:solidFill>
                  <a:srgbClr val="5C5B5A"/>
                </a:solidFill>
                <a:latin typeface="Arial"/>
                <a:cs typeface="Arial"/>
              </a:rPr>
              <a:t>on</a:t>
            </a:r>
            <a:r>
              <a:rPr sz="1200" spc="-30" dirty="0">
                <a:solidFill>
                  <a:srgbClr val="5C5B5A"/>
                </a:solidFill>
                <a:latin typeface="Arial"/>
                <a:cs typeface="Arial"/>
              </a:rPr>
              <a:t> </a:t>
            </a:r>
            <a:r>
              <a:rPr sz="1200" dirty="0">
                <a:solidFill>
                  <a:srgbClr val="5C5B5A"/>
                </a:solidFill>
                <a:latin typeface="Arial"/>
                <a:cs typeface="Arial"/>
              </a:rPr>
              <a:t>well</a:t>
            </a:r>
            <a:r>
              <a:rPr sz="1200" spc="-10" dirty="0">
                <a:solidFill>
                  <a:srgbClr val="5C5B5A"/>
                </a:solidFill>
                <a:latin typeface="Arial"/>
                <a:cs typeface="Arial"/>
              </a:rPr>
              <a:t> </a:t>
            </a:r>
            <a:r>
              <a:rPr sz="1200" dirty="0">
                <a:solidFill>
                  <a:srgbClr val="5C5B5A"/>
                </a:solidFill>
                <a:latin typeface="Arial"/>
                <a:cs typeface="Arial"/>
              </a:rPr>
              <a:t>together</a:t>
            </a:r>
            <a:r>
              <a:rPr sz="1200" spc="-40" dirty="0">
                <a:solidFill>
                  <a:srgbClr val="5C5B5A"/>
                </a:solidFill>
                <a:latin typeface="Arial"/>
                <a:cs typeface="Arial"/>
              </a:rPr>
              <a:t> </a:t>
            </a:r>
            <a:r>
              <a:rPr sz="1200" spc="-10" dirty="0">
                <a:solidFill>
                  <a:srgbClr val="5C5B5A"/>
                </a:solidFill>
                <a:latin typeface="Arial"/>
                <a:cs typeface="Arial"/>
              </a:rPr>
              <a:t>(35%)</a:t>
            </a:r>
            <a:endParaRPr sz="1200">
              <a:latin typeface="Arial"/>
              <a:cs typeface="Arial"/>
            </a:endParaRPr>
          </a:p>
          <a:p>
            <a:pPr marL="321310" indent="-230504" algn="just">
              <a:lnSpc>
                <a:spcPct val="100000"/>
              </a:lnSpc>
              <a:spcBef>
                <a:spcPts val="400"/>
              </a:spcBef>
              <a:buChar char="•"/>
              <a:tabLst>
                <a:tab pos="32131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work due</a:t>
            </a:r>
            <a:r>
              <a:rPr sz="1200" spc="-3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ill</a:t>
            </a:r>
            <a:r>
              <a:rPr sz="1200" spc="-10" dirty="0">
                <a:solidFill>
                  <a:srgbClr val="5C5B5A"/>
                </a:solidFill>
                <a:latin typeface="Arial"/>
                <a:cs typeface="Arial"/>
              </a:rPr>
              <a:t> </a:t>
            </a:r>
            <a:r>
              <a:rPr sz="1200" dirty="0">
                <a:solidFill>
                  <a:srgbClr val="5C5B5A"/>
                </a:solidFill>
                <a:latin typeface="Arial"/>
                <a:cs typeface="Arial"/>
              </a:rPr>
              <a:t>health</a:t>
            </a:r>
            <a:r>
              <a:rPr sz="1200" spc="-20"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spc="-10" dirty="0">
                <a:solidFill>
                  <a:srgbClr val="5C5B5A"/>
                </a:solidFill>
                <a:latin typeface="Arial"/>
                <a:cs typeface="Arial"/>
              </a:rPr>
              <a:t>(29%)</a:t>
            </a:r>
            <a:endParaRPr sz="1200">
              <a:latin typeface="Arial"/>
              <a:cs typeface="Arial"/>
            </a:endParaRPr>
          </a:p>
          <a:p>
            <a:pPr marL="319405" marR="201930" indent="-228600" algn="just">
              <a:lnSpc>
                <a:spcPct val="100000"/>
              </a:lnSpc>
              <a:spcBef>
                <a:spcPts val="405"/>
              </a:spcBef>
              <a:buChar char="•"/>
              <a:tabLst>
                <a:tab pos="319405" algn="l"/>
                <a:tab pos="321310" algn="l"/>
              </a:tabLst>
            </a:pPr>
            <a:r>
              <a:rPr sz="1200" dirty="0">
                <a:solidFill>
                  <a:srgbClr val="5C5B5A"/>
                </a:solidFill>
                <a:latin typeface="Arial"/>
                <a:cs typeface="Arial"/>
              </a:rPr>
              <a:t>	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low</a:t>
            </a:r>
            <a:r>
              <a:rPr sz="1200" spc="-25" dirty="0">
                <a:solidFill>
                  <a:srgbClr val="5C5B5A"/>
                </a:solidFill>
                <a:latin typeface="Arial"/>
                <a:cs typeface="Arial"/>
              </a:rPr>
              <a:t> </a:t>
            </a:r>
            <a:r>
              <a:rPr sz="1200" dirty="0">
                <a:solidFill>
                  <a:srgbClr val="5C5B5A"/>
                </a:solidFill>
                <a:latin typeface="Arial"/>
                <a:cs typeface="Arial"/>
              </a:rPr>
              <a:t>levels</a:t>
            </a:r>
            <a:r>
              <a:rPr sz="1200" spc="-1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life</a:t>
            </a:r>
            <a:r>
              <a:rPr sz="1200" spc="-30" dirty="0">
                <a:solidFill>
                  <a:srgbClr val="5C5B5A"/>
                </a:solidFill>
                <a:latin typeface="Arial"/>
                <a:cs typeface="Arial"/>
              </a:rPr>
              <a:t> </a:t>
            </a:r>
            <a:r>
              <a:rPr sz="1200" dirty="0">
                <a:solidFill>
                  <a:srgbClr val="5C5B5A"/>
                </a:solidFill>
                <a:latin typeface="Arial"/>
                <a:cs typeface="Arial"/>
              </a:rPr>
              <a:t>satisfaction</a:t>
            </a:r>
            <a:r>
              <a:rPr sz="1200" spc="-20" dirty="0">
                <a:solidFill>
                  <a:srgbClr val="5C5B5A"/>
                </a:solidFill>
                <a:latin typeface="Arial"/>
                <a:cs typeface="Arial"/>
              </a:rPr>
              <a:t> </a:t>
            </a:r>
            <a:r>
              <a:rPr sz="1200" dirty="0">
                <a:solidFill>
                  <a:srgbClr val="5C5B5A"/>
                </a:solidFill>
                <a:latin typeface="Arial"/>
                <a:cs typeface="Arial"/>
              </a:rPr>
              <a:t>(31%)</a:t>
            </a:r>
            <a:r>
              <a:rPr sz="1200" spc="-50" dirty="0">
                <a:solidFill>
                  <a:srgbClr val="5C5B5A"/>
                </a:solidFill>
                <a:latin typeface="Arial"/>
                <a:cs typeface="Arial"/>
              </a:rPr>
              <a:t> </a:t>
            </a:r>
            <a:r>
              <a:rPr sz="1200" dirty="0">
                <a:solidFill>
                  <a:srgbClr val="5C5B5A"/>
                </a:solidFill>
                <a:latin typeface="Arial"/>
                <a:cs typeface="Arial"/>
              </a:rPr>
              <a:t>and</a:t>
            </a:r>
            <a:r>
              <a:rPr sz="1200" spc="-10" dirty="0">
                <a:solidFill>
                  <a:srgbClr val="5C5B5A"/>
                </a:solidFill>
                <a:latin typeface="Arial"/>
                <a:cs typeface="Arial"/>
              </a:rPr>
              <a:t> </a:t>
            </a:r>
            <a:r>
              <a:rPr sz="1200" i="1" dirty="0">
                <a:solidFill>
                  <a:srgbClr val="5C5B5A"/>
                </a:solidFill>
                <a:latin typeface="Arial"/>
                <a:cs typeface="Arial"/>
              </a:rPr>
              <a:t>those</a:t>
            </a:r>
            <a:r>
              <a:rPr sz="1200" i="1" spc="-30" dirty="0">
                <a:solidFill>
                  <a:srgbClr val="5C5B5A"/>
                </a:solidFill>
                <a:latin typeface="Arial"/>
                <a:cs typeface="Arial"/>
              </a:rPr>
              <a:t> </a:t>
            </a:r>
            <a:r>
              <a:rPr sz="1200" i="1" spc="-25" dirty="0">
                <a:solidFill>
                  <a:srgbClr val="5C5B5A"/>
                </a:solidFill>
                <a:latin typeface="Arial"/>
                <a:cs typeface="Arial"/>
              </a:rPr>
              <a:t>who </a:t>
            </a:r>
            <a:r>
              <a:rPr sz="1200" i="1" dirty="0">
                <a:solidFill>
                  <a:srgbClr val="5C5B5A"/>
                </a:solidFill>
                <a:latin typeface="Arial"/>
                <a:cs typeface="Arial"/>
              </a:rPr>
              <a:t>view</a:t>
            </a:r>
            <a:r>
              <a:rPr sz="1200" i="1" spc="-25" dirty="0">
                <a:solidFill>
                  <a:srgbClr val="5C5B5A"/>
                </a:solidFill>
                <a:latin typeface="Arial"/>
                <a:cs typeface="Arial"/>
              </a:rPr>
              <a:t> </a:t>
            </a:r>
            <a:r>
              <a:rPr sz="1200" i="1" dirty="0">
                <a:solidFill>
                  <a:srgbClr val="5C5B5A"/>
                </a:solidFill>
                <a:latin typeface="Arial"/>
                <a:cs typeface="Arial"/>
              </a:rPr>
              <a:t>the</a:t>
            </a:r>
            <a:r>
              <a:rPr sz="1200" i="1" spc="-15" dirty="0">
                <a:solidFill>
                  <a:srgbClr val="5C5B5A"/>
                </a:solidFill>
                <a:latin typeface="Arial"/>
                <a:cs typeface="Arial"/>
              </a:rPr>
              <a:t> </a:t>
            </a:r>
            <a:r>
              <a:rPr sz="1200" i="1" dirty="0">
                <a:solidFill>
                  <a:srgbClr val="5C5B5A"/>
                </a:solidFill>
                <a:latin typeface="Arial"/>
                <a:cs typeface="Arial"/>
              </a:rPr>
              <a:t>things</a:t>
            </a:r>
            <a:r>
              <a:rPr sz="1200" i="1" spc="-40" dirty="0">
                <a:solidFill>
                  <a:srgbClr val="5C5B5A"/>
                </a:solidFill>
                <a:latin typeface="Arial"/>
                <a:cs typeface="Arial"/>
              </a:rPr>
              <a:t> </a:t>
            </a:r>
            <a:r>
              <a:rPr sz="1200" i="1" dirty="0">
                <a:solidFill>
                  <a:srgbClr val="5C5B5A"/>
                </a:solidFill>
                <a:latin typeface="Arial"/>
                <a:cs typeface="Arial"/>
              </a:rPr>
              <a:t>they</a:t>
            </a:r>
            <a:r>
              <a:rPr sz="1200" i="1" spc="-15" dirty="0">
                <a:solidFill>
                  <a:srgbClr val="5C5B5A"/>
                </a:solidFill>
                <a:latin typeface="Arial"/>
                <a:cs typeface="Arial"/>
              </a:rPr>
              <a:t> </a:t>
            </a:r>
            <a:r>
              <a:rPr sz="1200" i="1" dirty="0">
                <a:solidFill>
                  <a:srgbClr val="5C5B5A"/>
                </a:solidFill>
                <a:latin typeface="Arial"/>
                <a:cs typeface="Arial"/>
              </a:rPr>
              <a:t>do</a:t>
            </a:r>
            <a:r>
              <a:rPr sz="1200" i="1" spc="-15" dirty="0">
                <a:solidFill>
                  <a:srgbClr val="5C5B5A"/>
                </a:solidFill>
                <a:latin typeface="Arial"/>
                <a:cs typeface="Arial"/>
              </a:rPr>
              <a:t> </a:t>
            </a:r>
            <a:r>
              <a:rPr sz="1200" i="1" dirty="0">
                <a:solidFill>
                  <a:srgbClr val="5C5B5A"/>
                </a:solidFill>
                <a:latin typeface="Arial"/>
                <a:cs typeface="Arial"/>
              </a:rPr>
              <a:t>in</a:t>
            </a:r>
            <a:r>
              <a:rPr sz="1200" i="1" spc="-15" dirty="0">
                <a:solidFill>
                  <a:srgbClr val="5C5B5A"/>
                </a:solidFill>
                <a:latin typeface="Arial"/>
                <a:cs typeface="Arial"/>
              </a:rPr>
              <a:t> </a:t>
            </a:r>
            <a:r>
              <a:rPr sz="1200" i="1" dirty="0">
                <a:solidFill>
                  <a:srgbClr val="5C5B5A"/>
                </a:solidFill>
                <a:latin typeface="Arial"/>
                <a:cs typeface="Arial"/>
              </a:rPr>
              <a:t>life</a:t>
            </a:r>
            <a:r>
              <a:rPr sz="1200" i="1" spc="-10" dirty="0">
                <a:solidFill>
                  <a:srgbClr val="5C5B5A"/>
                </a:solidFill>
                <a:latin typeface="Arial"/>
                <a:cs typeface="Arial"/>
              </a:rPr>
              <a:t> </a:t>
            </a:r>
            <a:r>
              <a:rPr sz="1200" i="1" dirty="0">
                <a:solidFill>
                  <a:srgbClr val="5C5B5A"/>
                </a:solidFill>
                <a:latin typeface="Arial"/>
                <a:cs typeface="Arial"/>
              </a:rPr>
              <a:t>as</a:t>
            </a:r>
            <a:r>
              <a:rPr sz="1200" i="1" spc="-20"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dirty="0">
                <a:solidFill>
                  <a:srgbClr val="5C5B5A"/>
                </a:solidFill>
                <a:latin typeface="Arial"/>
                <a:cs typeface="Arial"/>
              </a:rPr>
              <a:t>worthwhile</a:t>
            </a:r>
            <a:r>
              <a:rPr sz="1200" i="1" spc="-50" dirty="0">
                <a:solidFill>
                  <a:srgbClr val="5C5B5A"/>
                </a:solidFill>
                <a:latin typeface="Arial"/>
                <a:cs typeface="Arial"/>
              </a:rPr>
              <a:t> </a:t>
            </a:r>
            <a:r>
              <a:rPr sz="1200" i="1" spc="-20" dirty="0">
                <a:solidFill>
                  <a:srgbClr val="5C5B5A"/>
                </a:solidFill>
                <a:latin typeface="Arial"/>
                <a:cs typeface="Arial"/>
              </a:rPr>
              <a:t>(29%)</a:t>
            </a:r>
            <a:endParaRPr sz="1200">
              <a:latin typeface="Arial"/>
              <a:cs typeface="Arial"/>
            </a:endParaRPr>
          </a:p>
          <a:p>
            <a:pPr marL="319405" marR="149225" indent="-228600" algn="just">
              <a:lnSpc>
                <a:spcPct val="100000"/>
              </a:lnSpc>
              <a:spcBef>
                <a:spcPts val="400"/>
              </a:spcBef>
              <a:buChar char="•"/>
              <a:tabLst>
                <a:tab pos="319405" algn="l"/>
                <a:tab pos="321310" algn="l"/>
              </a:tabLst>
            </a:pPr>
            <a:r>
              <a:rPr sz="1200" dirty="0">
                <a:solidFill>
                  <a:srgbClr val="5C5B5A"/>
                </a:solidFill>
                <a:latin typeface="Arial"/>
                <a:cs typeface="Arial"/>
              </a:rPr>
              <a:t>	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they</a:t>
            </a:r>
            <a:r>
              <a:rPr sz="1200" spc="-25" dirty="0">
                <a:solidFill>
                  <a:srgbClr val="5C5B5A"/>
                </a:solidFill>
                <a:latin typeface="Arial"/>
                <a:cs typeface="Arial"/>
              </a:rPr>
              <a:t> </a:t>
            </a:r>
            <a:r>
              <a:rPr sz="1200" dirty="0">
                <a:solidFill>
                  <a:srgbClr val="5C5B5A"/>
                </a:solidFill>
                <a:latin typeface="Arial"/>
                <a:cs typeface="Arial"/>
              </a:rPr>
              <a:t>know</a:t>
            </a:r>
            <a:r>
              <a:rPr sz="1200" spc="-30" dirty="0">
                <a:solidFill>
                  <a:srgbClr val="5C5B5A"/>
                </a:solidFill>
                <a:latin typeface="Arial"/>
                <a:cs typeface="Arial"/>
              </a:rPr>
              <a:t> </a:t>
            </a:r>
            <a:r>
              <a:rPr sz="1200" dirty="0">
                <a:solidFill>
                  <a:srgbClr val="5C5B5A"/>
                </a:solidFill>
                <a:latin typeface="Arial"/>
                <a:cs typeface="Arial"/>
              </a:rPr>
              <a:t>enough</a:t>
            </a:r>
            <a:r>
              <a:rPr sz="1200" spc="-55" dirty="0">
                <a:solidFill>
                  <a:srgbClr val="5C5B5A"/>
                </a:solidFill>
                <a:latin typeface="Arial"/>
                <a:cs typeface="Arial"/>
              </a:rPr>
              <a:t> </a:t>
            </a:r>
            <a:r>
              <a:rPr sz="1200" dirty="0">
                <a:solidFill>
                  <a:srgbClr val="5C5B5A"/>
                </a:solidFill>
                <a:latin typeface="Arial"/>
                <a:cs typeface="Arial"/>
              </a:rPr>
              <a:t>about</a:t>
            </a:r>
            <a:r>
              <a:rPr sz="1200" spc="-30" dirty="0">
                <a:solidFill>
                  <a:srgbClr val="5C5B5A"/>
                </a:solidFill>
                <a:latin typeface="Arial"/>
                <a:cs typeface="Arial"/>
              </a:rPr>
              <a:t> </a:t>
            </a:r>
            <a:r>
              <a:rPr sz="1200" dirty="0">
                <a:solidFill>
                  <a:srgbClr val="5C5B5A"/>
                </a:solidFill>
                <a:latin typeface="Arial"/>
                <a:cs typeface="Arial"/>
              </a:rPr>
              <a:t>their</a:t>
            </a:r>
            <a:r>
              <a:rPr sz="1200" spc="-35" dirty="0">
                <a:solidFill>
                  <a:srgbClr val="5C5B5A"/>
                </a:solidFill>
                <a:latin typeface="Arial"/>
                <a:cs typeface="Arial"/>
              </a:rPr>
              <a:t> </a:t>
            </a:r>
            <a:r>
              <a:rPr sz="1200" dirty="0">
                <a:solidFill>
                  <a:srgbClr val="5C5B5A"/>
                </a:solidFill>
                <a:latin typeface="Arial"/>
                <a:cs typeface="Arial"/>
              </a:rPr>
              <a:t>own</a:t>
            </a:r>
            <a:r>
              <a:rPr sz="1200" spc="-10" dirty="0">
                <a:solidFill>
                  <a:srgbClr val="5C5B5A"/>
                </a:solidFill>
                <a:latin typeface="Arial"/>
                <a:cs typeface="Arial"/>
              </a:rPr>
              <a:t> health </a:t>
            </a:r>
            <a:r>
              <a:rPr sz="1200" spc="-20" dirty="0">
                <a:solidFill>
                  <a:srgbClr val="5C5B5A"/>
                </a:solidFill>
                <a:latin typeface="Arial"/>
                <a:cs typeface="Arial"/>
              </a:rPr>
              <a:t>(30%)</a:t>
            </a:r>
            <a:endParaRPr sz="1200">
              <a:latin typeface="Arial"/>
              <a:cs typeface="Arial"/>
            </a:endParaRPr>
          </a:p>
          <a:p>
            <a:pPr marL="321310" indent="-230504" algn="just">
              <a:lnSpc>
                <a:spcPct val="100000"/>
              </a:lnSpc>
              <a:spcBef>
                <a:spcPts val="395"/>
              </a:spcBef>
              <a:buChar char="•"/>
              <a:tabLst>
                <a:tab pos="32131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very</a:t>
            </a:r>
            <a:r>
              <a:rPr sz="1200" spc="-10" dirty="0">
                <a:solidFill>
                  <a:srgbClr val="5C5B5A"/>
                </a:solidFill>
                <a:latin typeface="Arial"/>
                <a:cs typeface="Arial"/>
              </a:rPr>
              <a:t> </a:t>
            </a:r>
            <a:r>
              <a:rPr sz="1200" dirty="0">
                <a:solidFill>
                  <a:srgbClr val="5C5B5A"/>
                </a:solidFill>
                <a:latin typeface="Arial"/>
                <a:cs typeface="Arial"/>
              </a:rPr>
              <a:t>low</a:t>
            </a:r>
            <a:r>
              <a:rPr sz="1200" spc="-25" dirty="0">
                <a:solidFill>
                  <a:srgbClr val="5C5B5A"/>
                </a:solidFill>
                <a:latin typeface="Arial"/>
                <a:cs typeface="Arial"/>
              </a:rPr>
              <a:t> </a:t>
            </a:r>
            <a:r>
              <a:rPr sz="1200" dirty="0">
                <a:solidFill>
                  <a:srgbClr val="5C5B5A"/>
                </a:solidFill>
                <a:latin typeface="Arial"/>
                <a:cs typeface="Arial"/>
              </a:rPr>
              <a:t>levels</a:t>
            </a:r>
            <a:r>
              <a:rPr sz="1200" spc="-2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hopefulness</a:t>
            </a:r>
            <a:r>
              <a:rPr sz="1200" spc="-35" dirty="0">
                <a:solidFill>
                  <a:srgbClr val="5C5B5A"/>
                </a:solidFill>
                <a:latin typeface="Arial"/>
                <a:cs typeface="Arial"/>
              </a:rPr>
              <a:t> </a:t>
            </a:r>
            <a:r>
              <a:rPr sz="1200" dirty="0">
                <a:solidFill>
                  <a:srgbClr val="5C5B5A"/>
                </a:solidFill>
                <a:latin typeface="Arial"/>
                <a:cs typeface="Arial"/>
              </a:rPr>
              <a:t>(34%);</a:t>
            </a:r>
            <a:r>
              <a:rPr sz="1200" spc="-40" dirty="0">
                <a:solidFill>
                  <a:srgbClr val="5C5B5A"/>
                </a:solidFill>
                <a:latin typeface="Arial"/>
                <a:cs typeface="Arial"/>
              </a:rPr>
              <a:t> </a:t>
            </a:r>
            <a:r>
              <a:rPr sz="1200" dirty="0">
                <a:solidFill>
                  <a:srgbClr val="5C5B5A"/>
                </a:solidFill>
                <a:latin typeface="Arial"/>
                <a:cs typeface="Arial"/>
              </a:rPr>
              <a:t>and</a:t>
            </a:r>
            <a:r>
              <a:rPr sz="1200" spc="-30" dirty="0">
                <a:solidFill>
                  <a:srgbClr val="5C5B5A"/>
                </a:solidFill>
                <a:latin typeface="Arial"/>
                <a:cs typeface="Arial"/>
              </a:rPr>
              <a:t> </a:t>
            </a:r>
            <a:r>
              <a:rPr sz="1200" dirty="0">
                <a:solidFill>
                  <a:srgbClr val="5C5B5A"/>
                </a:solidFill>
                <a:latin typeface="Arial"/>
                <a:cs typeface="Arial"/>
              </a:rPr>
              <a:t>feel</a:t>
            </a:r>
            <a:r>
              <a:rPr sz="1200" spc="-35" dirty="0">
                <a:solidFill>
                  <a:srgbClr val="5C5B5A"/>
                </a:solidFill>
                <a:latin typeface="Arial"/>
                <a:cs typeface="Arial"/>
              </a:rPr>
              <a:t> </a:t>
            </a:r>
            <a:r>
              <a:rPr sz="1200" spc="-20" dirty="0">
                <a:solidFill>
                  <a:srgbClr val="5C5B5A"/>
                </a:solidFill>
                <a:latin typeface="Arial"/>
                <a:cs typeface="Arial"/>
              </a:rPr>
              <a:t>they</a:t>
            </a:r>
            <a:endParaRPr sz="1200">
              <a:latin typeface="Arial"/>
              <a:cs typeface="Arial"/>
            </a:endParaRPr>
          </a:p>
          <a:p>
            <a:pPr marL="319405" algn="just">
              <a:lnSpc>
                <a:spcPct val="100000"/>
              </a:lnSpc>
            </a:pPr>
            <a:r>
              <a:rPr sz="1200" dirty="0">
                <a:solidFill>
                  <a:srgbClr val="5C5B5A"/>
                </a:solidFill>
                <a:latin typeface="Arial"/>
                <a:cs typeface="Arial"/>
              </a:rPr>
              <a:t>are</a:t>
            </a:r>
            <a:r>
              <a:rPr sz="1200" spc="-20" dirty="0">
                <a:solidFill>
                  <a:srgbClr val="5C5B5A"/>
                </a:solidFill>
                <a:latin typeface="Arial"/>
                <a:cs typeface="Arial"/>
              </a:rPr>
              <a:t>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treated</a:t>
            </a:r>
            <a:r>
              <a:rPr sz="1200" spc="-45" dirty="0">
                <a:solidFill>
                  <a:srgbClr val="5C5B5A"/>
                </a:solidFill>
                <a:latin typeface="Arial"/>
                <a:cs typeface="Arial"/>
              </a:rPr>
              <a:t> </a:t>
            </a:r>
            <a:r>
              <a:rPr sz="1200" dirty="0">
                <a:solidFill>
                  <a:srgbClr val="5C5B5A"/>
                </a:solidFill>
                <a:latin typeface="Arial"/>
                <a:cs typeface="Arial"/>
              </a:rPr>
              <a:t>fairly</a:t>
            </a:r>
            <a:r>
              <a:rPr sz="1200" spc="-25" dirty="0">
                <a:solidFill>
                  <a:srgbClr val="5C5B5A"/>
                </a:solidFill>
                <a:latin typeface="Arial"/>
                <a:cs typeface="Arial"/>
              </a:rPr>
              <a:t> </a:t>
            </a:r>
            <a:r>
              <a:rPr sz="1200" dirty="0">
                <a:solidFill>
                  <a:srgbClr val="5C5B5A"/>
                </a:solidFill>
                <a:latin typeface="Arial"/>
                <a:cs typeface="Arial"/>
              </a:rPr>
              <a:t>by</a:t>
            </a:r>
            <a:r>
              <a:rPr sz="1200" spc="-20" dirty="0">
                <a:solidFill>
                  <a:srgbClr val="5C5B5A"/>
                </a:solidFill>
                <a:latin typeface="Arial"/>
                <a:cs typeface="Arial"/>
              </a:rPr>
              <a:t> </a:t>
            </a:r>
            <a:r>
              <a:rPr sz="1200" dirty="0">
                <a:solidFill>
                  <a:srgbClr val="5C5B5A"/>
                </a:solidFill>
                <a:latin typeface="Arial"/>
                <a:cs typeface="Arial"/>
              </a:rPr>
              <a:t>society</a:t>
            </a:r>
            <a:r>
              <a:rPr sz="1200" spc="-25" dirty="0">
                <a:solidFill>
                  <a:srgbClr val="5C5B5A"/>
                </a:solidFill>
                <a:latin typeface="Arial"/>
                <a:cs typeface="Arial"/>
              </a:rPr>
              <a:t> </a:t>
            </a:r>
            <a:r>
              <a:rPr sz="1200" spc="-10" dirty="0">
                <a:solidFill>
                  <a:srgbClr val="5C5B5A"/>
                </a:solidFill>
                <a:latin typeface="Arial"/>
                <a:cs typeface="Arial"/>
              </a:rPr>
              <a:t>(30%)</a:t>
            </a:r>
            <a:endParaRPr sz="1200">
              <a:latin typeface="Arial"/>
              <a:cs typeface="Arial"/>
            </a:endParaRPr>
          </a:p>
          <a:p>
            <a:pPr marL="321310" indent="-230504" algn="just">
              <a:lnSpc>
                <a:spcPct val="100000"/>
              </a:lnSpc>
              <a:spcBef>
                <a:spcPts val="409"/>
              </a:spcBef>
              <a:buFont typeface="Arial"/>
              <a:buChar char="•"/>
              <a:tabLst>
                <a:tab pos="321310"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who</a:t>
            </a:r>
            <a:r>
              <a:rPr sz="1200" i="1" spc="-35" dirty="0">
                <a:solidFill>
                  <a:srgbClr val="5C5B5A"/>
                </a:solidFill>
                <a:latin typeface="Arial"/>
                <a:cs typeface="Arial"/>
              </a:rPr>
              <a:t> </a:t>
            </a:r>
            <a:r>
              <a:rPr sz="1200" i="1" dirty="0">
                <a:solidFill>
                  <a:srgbClr val="5C5B5A"/>
                </a:solidFill>
                <a:latin typeface="Arial"/>
                <a:cs typeface="Arial"/>
              </a:rPr>
              <a:t>are</a:t>
            </a:r>
            <a:r>
              <a:rPr sz="1200" i="1" spc="-40" dirty="0">
                <a:solidFill>
                  <a:srgbClr val="5C5B5A"/>
                </a:solidFill>
                <a:latin typeface="Arial"/>
                <a:cs typeface="Arial"/>
              </a:rPr>
              <a:t> </a:t>
            </a:r>
            <a:r>
              <a:rPr sz="1200" i="1" dirty="0">
                <a:solidFill>
                  <a:srgbClr val="5C5B5A"/>
                </a:solidFill>
                <a:latin typeface="Arial"/>
                <a:cs typeface="Arial"/>
              </a:rPr>
              <a:t>considered</a:t>
            </a:r>
            <a:r>
              <a:rPr sz="1200" i="1" spc="-50" dirty="0">
                <a:solidFill>
                  <a:srgbClr val="5C5B5A"/>
                </a:solidFill>
                <a:latin typeface="Arial"/>
                <a:cs typeface="Arial"/>
              </a:rPr>
              <a:t> </a:t>
            </a:r>
            <a:r>
              <a:rPr sz="1200" i="1" dirty="0">
                <a:solidFill>
                  <a:srgbClr val="5C5B5A"/>
                </a:solidFill>
                <a:latin typeface="Arial"/>
                <a:cs typeface="Arial"/>
              </a:rPr>
              <a:t>financially</a:t>
            </a:r>
            <a:r>
              <a:rPr sz="1200" i="1" spc="-55" dirty="0">
                <a:solidFill>
                  <a:srgbClr val="5C5B5A"/>
                </a:solidFill>
                <a:latin typeface="Arial"/>
                <a:cs typeface="Arial"/>
              </a:rPr>
              <a:t> </a:t>
            </a:r>
            <a:r>
              <a:rPr sz="1200" i="1" dirty="0">
                <a:solidFill>
                  <a:srgbClr val="5C5B5A"/>
                </a:solidFill>
                <a:latin typeface="Arial"/>
                <a:cs typeface="Arial"/>
              </a:rPr>
              <a:t>vulnerable</a:t>
            </a:r>
            <a:r>
              <a:rPr sz="1200" i="1" spc="-55" dirty="0">
                <a:solidFill>
                  <a:srgbClr val="5C5B5A"/>
                </a:solidFill>
                <a:latin typeface="Arial"/>
                <a:cs typeface="Arial"/>
              </a:rPr>
              <a:t> </a:t>
            </a:r>
            <a:r>
              <a:rPr sz="1200" i="1" spc="-20" dirty="0">
                <a:solidFill>
                  <a:srgbClr val="5C5B5A"/>
                </a:solidFill>
                <a:latin typeface="Arial"/>
                <a:cs typeface="Arial"/>
              </a:rPr>
              <a:t>(21%)</a:t>
            </a:r>
            <a:endParaRPr sz="1200">
              <a:latin typeface="Arial"/>
              <a:cs typeface="Arial"/>
            </a:endParaRPr>
          </a:p>
          <a:p>
            <a:pPr marL="321310" indent="-230504" algn="just">
              <a:lnSpc>
                <a:spcPct val="100000"/>
              </a:lnSpc>
              <a:spcBef>
                <a:spcPts val="395"/>
              </a:spcBef>
              <a:buChar char="•"/>
              <a:tabLst>
                <a:tab pos="32131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rent</a:t>
            </a:r>
            <a:r>
              <a:rPr sz="1200" spc="-20" dirty="0">
                <a:solidFill>
                  <a:srgbClr val="5C5B5A"/>
                </a:solidFill>
                <a:latin typeface="Arial"/>
                <a:cs typeface="Arial"/>
              </a:rPr>
              <a:t> </a:t>
            </a:r>
            <a:r>
              <a:rPr sz="1200" dirty="0">
                <a:solidFill>
                  <a:srgbClr val="5C5B5A"/>
                </a:solidFill>
                <a:latin typeface="Arial"/>
                <a:cs typeface="Arial"/>
              </a:rPr>
              <a:t>from</a:t>
            </a:r>
            <a:r>
              <a:rPr sz="1200" spc="-25"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housing</a:t>
            </a:r>
            <a:r>
              <a:rPr sz="1200" spc="-50" dirty="0">
                <a:solidFill>
                  <a:srgbClr val="5C5B5A"/>
                </a:solidFill>
                <a:latin typeface="Arial"/>
                <a:cs typeface="Arial"/>
              </a:rPr>
              <a:t> </a:t>
            </a:r>
            <a:r>
              <a:rPr sz="1200" dirty="0">
                <a:solidFill>
                  <a:srgbClr val="5C5B5A"/>
                </a:solidFill>
                <a:latin typeface="Arial"/>
                <a:cs typeface="Arial"/>
              </a:rPr>
              <a:t>association</a:t>
            </a:r>
            <a:r>
              <a:rPr sz="1200" spc="-5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trust</a:t>
            </a:r>
            <a:r>
              <a:rPr sz="1200" spc="-10" dirty="0">
                <a:solidFill>
                  <a:srgbClr val="5C5B5A"/>
                </a:solidFill>
                <a:latin typeface="Arial"/>
                <a:cs typeface="Arial"/>
              </a:rPr>
              <a:t> (21%)</a:t>
            </a:r>
            <a:endParaRPr sz="1200">
              <a:latin typeface="Arial"/>
              <a:cs typeface="Arial"/>
            </a:endParaRPr>
          </a:p>
        </p:txBody>
      </p:sp>
      <p:sp>
        <p:nvSpPr>
          <p:cNvPr id="38" name="object 38"/>
          <p:cNvSpPr/>
          <p:nvPr/>
        </p:nvSpPr>
        <p:spPr>
          <a:xfrm>
            <a:off x="6627114" y="1448942"/>
            <a:ext cx="171450" cy="2777490"/>
          </a:xfrm>
          <a:custGeom>
            <a:avLst/>
            <a:gdLst/>
            <a:ahLst/>
            <a:cxnLst/>
            <a:rect l="l" t="t" r="r" b="b"/>
            <a:pathLst>
              <a:path w="171450" h="2777490">
                <a:moveTo>
                  <a:pt x="0" y="0"/>
                </a:moveTo>
                <a:lnTo>
                  <a:pt x="33305" y="1115"/>
                </a:lnTo>
                <a:lnTo>
                  <a:pt x="60515" y="4159"/>
                </a:lnTo>
                <a:lnTo>
                  <a:pt x="78866" y="8679"/>
                </a:lnTo>
                <a:lnTo>
                  <a:pt x="85597" y="14224"/>
                </a:lnTo>
                <a:lnTo>
                  <a:pt x="85597" y="1374394"/>
                </a:lnTo>
                <a:lnTo>
                  <a:pt x="92328" y="1379938"/>
                </a:lnTo>
                <a:lnTo>
                  <a:pt x="110680" y="1384458"/>
                </a:lnTo>
                <a:lnTo>
                  <a:pt x="137890" y="1387502"/>
                </a:lnTo>
                <a:lnTo>
                  <a:pt x="171195" y="1388618"/>
                </a:lnTo>
                <a:lnTo>
                  <a:pt x="137890" y="1389733"/>
                </a:lnTo>
                <a:lnTo>
                  <a:pt x="110680" y="1392777"/>
                </a:lnTo>
                <a:lnTo>
                  <a:pt x="92328" y="1397297"/>
                </a:lnTo>
                <a:lnTo>
                  <a:pt x="85597" y="1402842"/>
                </a:lnTo>
                <a:lnTo>
                  <a:pt x="85597" y="2763012"/>
                </a:lnTo>
                <a:lnTo>
                  <a:pt x="78866" y="2768556"/>
                </a:lnTo>
                <a:lnTo>
                  <a:pt x="60515" y="2773076"/>
                </a:lnTo>
                <a:lnTo>
                  <a:pt x="33305" y="2776120"/>
                </a:lnTo>
                <a:lnTo>
                  <a:pt x="0" y="2777236"/>
                </a:lnTo>
              </a:path>
            </a:pathLst>
          </a:custGeom>
          <a:ln w="15875">
            <a:solidFill>
              <a:srgbClr val="009590"/>
            </a:solidFill>
          </a:ln>
        </p:spPr>
        <p:txBody>
          <a:bodyPr wrap="square" lIns="0" tIns="0" rIns="0" bIns="0" rtlCol="0"/>
          <a:lstStyle/>
          <a:p>
            <a:endParaRPr/>
          </a:p>
        </p:txBody>
      </p:sp>
      <p:sp>
        <p:nvSpPr>
          <p:cNvPr id="39" name="object 39"/>
          <p:cNvSpPr txBox="1"/>
          <p:nvPr/>
        </p:nvSpPr>
        <p:spPr>
          <a:xfrm>
            <a:off x="6808723" y="2677413"/>
            <a:ext cx="38227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Arial"/>
                <a:cs typeface="Arial"/>
              </a:rPr>
              <a:t>74%</a:t>
            </a:r>
            <a:endParaRPr sz="1400">
              <a:latin typeface="Arial"/>
              <a:cs typeface="Arial"/>
            </a:endParaRPr>
          </a:p>
        </p:txBody>
      </p:sp>
      <p:sp>
        <p:nvSpPr>
          <p:cNvPr id="40" name="object 40"/>
          <p:cNvSpPr/>
          <p:nvPr/>
        </p:nvSpPr>
        <p:spPr>
          <a:xfrm>
            <a:off x="4872101" y="1397888"/>
            <a:ext cx="171450" cy="2940685"/>
          </a:xfrm>
          <a:custGeom>
            <a:avLst/>
            <a:gdLst/>
            <a:ahLst/>
            <a:cxnLst/>
            <a:rect l="l" t="t" r="r" b="b"/>
            <a:pathLst>
              <a:path w="171450" h="2940685">
                <a:moveTo>
                  <a:pt x="0" y="0"/>
                </a:moveTo>
                <a:lnTo>
                  <a:pt x="33285" y="1115"/>
                </a:lnTo>
                <a:lnTo>
                  <a:pt x="60452" y="4159"/>
                </a:lnTo>
                <a:lnTo>
                  <a:pt x="78759" y="8679"/>
                </a:lnTo>
                <a:lnTo>
                  <a:pt x="85471" y="14224"/>
                </a:lnTo>
                <a:lnTo>
                  <a:pt x="85471" y="1455927"/>
                </a:lnTo>
                <a:lnTo>
                  <a:pt x="92201" y="1461472"/>
                </a:lnTo>
                <a:lnTo>
                  <a:pt x="110553" y="1465992"/>
                </a:lnTo>
                <a:lnTo>
                  <a:pt x="137763" y="1469036"/>
                </a:lnTo>
                <a:lnTo>
                  <a:pt x="171069" y="1470152"/>
                </a:lnTo>
                <a:lnTo>
                  <a:pt x="137763" y="1471287"/>
                </a:lnTo>
                <a:lnTo>
                  <a:pt x="110553" y="1474374"/>
                </a:lnTo>
                <a:lnTo>
                  <a:pt x="92202" y="1478938"/>
                </a:lnTo>
                <a:lnTo>
                  <a:pt x="85471" y="1484502"/>
                </a:lnTo>
                <a:lnTo>
                  <a:pt x="85471" y="2926207"/>
                </a:lnTo>
                <a:lnTo>
                  <a:pt x="78759" y="2931751"/>
                </a:lnTo>
                <a:lnTo>
                  <a:pt x="60452" y="2936271"/>
                </a:lnTo>
                <a:lnTo>
                  <a:pt x="33285" y="2939315"/>
                </a:lnTo>
                <a:lnTo>
                  <a:pt x="0" y="2940431"/>
                </a:lnTo>
              </a:path>
            </a:pathLst>
          </a:custGeom>
          <a:ln w="15875">
            <a:solidFill>
              <a:srgbClr val="009590"/>
            </a:solidFill>
          </a:ln>
        </p:spPr>
        <p:txBody>
          <a:bodyPr wrap="square" lIns="0" tIns="0" rIns="0" bIns="0" rtlCol="0"/>
          <a:lstStyle/>
          <a:p>
            <a:endParaRPr/>
          </a:p>
        </p:txBody>
      </p:sp>
      <p:sp>
        <p:nvSpPr>
          <p:cNvPr id="41" name="object 41"/>
          <p:cNvSpPr txBox="1"/>
          <p:nvPr/>
        </p:nvSpPr>
        <p:spPr>
          <a:xfrm>
            <a:off x="5089016" y="2634233"/>
            <a:ext cx="38227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Arial"/>
                <a:cs typeface="Arial"/>
              </a:rPr>
              <a:t>76%</a:t>
            </a:r>
            <a:endParaRPr sz="1400">
              <a:latin typeface="Arial"/>
              <a:cs typeface="Arial"/>
            </a:endParaRPr>
          </a:p>
        </p:txBody>
      </p:sp>
      <p:sp>
        <p:nvSpPr>
          <p:cNvPr id="42" name="object 42"/>
          <p:cNvSpPr/>
          <p:nvPr/>
        </p:nvSpPr>
        <p:spPr>
          <a:xfrm>
            <a:off x="3154807" y="1397888"/>
            <a:ext cx="171450" cy="2810510"/>
          </a:xfrm>
          <a:custGeom>
            <a:avLst/>
            <a:gdLst/>
            <a:ahLst/>
            <a:cxnLst/>
            <a:rect l="l" t="t" r="r" b="b"/>
            <a:pathLst>
              <a:path w="171450" h="2810510">
                <a:moveTo>
                  <a:pt x="0" y="0"/>
                </a:moveTo>
                <a:lnTo>
                  <a:pt x="33285" y="1115"/>
                </a:lnTo>
                <a:lnTo>
                  <a:pt x="60451" y="4159"/>
                </a:lnTo>
                <a:lnTo>
                  <a:pt x="78759" y="8679"/>
                </a:lnTo>
                <a:lnTo>
                  <a:pt x="85470" y="14224"/>
                </a:lnTo>
                <a:lnTo>
                  <a:pt x="85470" y="1390903"/>
                </a:lnTo>
                <a:lnTo>
                  <a:pt x="92201" y="1396448"/>
                </a:lnTo>
                <a:lnTo>
                  <a:pt x="110553" y="1400968"/>
                </a:lnTo>
                <a:lnTo>
                  <a:pt x="137763" y="1404012"/>
                </a:lnTo>
                <a:lnTo>
                  <a:pt x="171069" y="1405127"/>
                </a:lnTo>
                <a:lnTo>
                  <a:pt x="137763" y="1406243"/>
                </a:lnTo>
                <a:lnTo>
                  <a:pt x="110553" y="1409287"/>
                </a:lnTo>
                <a:lnTo>
                  <a:pt x="92201" y="1413807"/>
                </a:lnTo>
                <a:lnTo>
                  <a:pt x="85470" y="1419352"/>
                </a:lnTo>
                <a:lnTo>
                  <a:pt x="85470" y="2796032"/>
                </a:lnTo>
                <a:lnTo>
                  <a:pt x="78759" y="2801576"/>
                </a:lnTo>
                <a:lnTo>
                  <a:pt x="60451" y="2806096"/>
                </a:lnTo>
                <a:lnTo>
                  <a:pt x="33285" y="2809140"/>
                </a:lnTo>
                <a:lnTo>
                  <a:pt x="0" y="2810256"/>
                </a:lnTo>
              </a:path>
            </a:pathLst>
          </a:custGeom>
          <a:ln w="15875">
            <a:solidFill>
              <a:srgbClr val="009590"/>
            </a:solidFill>
          </a:ln>
        </p:spPr>
        <p:txBody>
          <a:bodyPr wrap="square" lIns="0" tIns="0" rIns="0" bIns="0" rtlCol="0"/>
          <a:lstStyle/>
          <a:p>
            <a:endParaRPr/>
          </a:p>
        </p:txBody>
      </p:sp>
      <p:sp>
        <p:nvSpPr>
          <p:cNvPr id="43" name="object 43"/>
          <p:cNvSpPr txBox="1"/>
          <p:nvPr/>
        </p:nvSpPr>
        <p:spPr>
          <a:xfrm>
            <a:off x="3360546" y="2677413"/>
            <a:ext cx="38227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Arial"/>
                <a:cs typeface="Arial"/>
              </a:rPr>
              <a:t>73%</a:t>
            </a:r>
            <a:endParaRPr sz="1400">
              <a:latin typeface="Arial"/>
              <a:cs typeface="Arial"/>
            </a:endParaRPr>
          </a:p>
        </p:txBody>
      </p:sp>
      <p:sp>
        <p:nvSpPr>
          <p:cNvPr id="44" name="object 44"/>
          <p:cNvSpPr/>
          <p:nvPr/>
        </p:nvSpPr>
        <p:spPr>
          <a:xfrm>
            <a:off x="1419225" y="1448942"/>
            <a:ext cx="171450" cy="2810510"/>
          </a:xfrm>
          <a:custGeom>
            <a:avLst/>
            <a:gdLst/>
            <a:ahLst/>
            <a:cxnLst/>
            <a:rect l="l" t="t" r="r" b="b"/>
            <a:pathLst>
              <a:path w="171450" h="2810510">
                <a:moveTo>
                  <a:pt x="0" y="0"/>
                </a:moveTo>
                <a:lnTo>
                  <a:pt x="33305" y="1115"/>
                </a:lnTo>
                <a:lnTo>
                  <a:pt x="60515" y="4159"/>
                </a:lnTo>
                <a:lnTo>
                  <a:pt x="78866" y="8679"/>
                </a:lnTo>
                <a:lnTo>
                  <a:pt x="85597" y="14224"/>
                </a:lnTo>
                <a:lnTo>
                  <a:pt x="85597" y="1390904"/>
                </a:lnTo>
                <a:lnTo>
                  <a:pt x="92309" y="1396448"/>
                </a:lnTo>
                <a:lnTo>
                  <a:pt x="110616" y="1400968"/>
                </a:lnTo>
                <a:lnTo>
                  <a:pt x="137783" y="1404012"/>
                </a:lnTo>
                <a:lnTo>
                  <a:pt x="171069" y="1405128"/>
                </a:lnTo>
                <a:lnTo>
                  <a:pt x="137783" y="1406243"/>
                </a:lnTo>
                <a:lnTo>
                  <a:pt x="110617" y="1409287"/>
                </a:lnTo>
                <a:lnTo>
                  <a:pt x="92309" y="1413807"/>
                </a:lnTo>
                <a:lnTo>
                  <a:pt x="85597" y="1419352"/>
                </a:lnTo>
                <a:lnTo>
                  <a:pt x="85597" y="2796032"/>
                </a:lnTo>
                <a:lnTo>
                  <a:pt x="78866" y="2801576"/>
                </a:lnTo>
                <a:lnTo>
                  <a:pt x="60515" y="2806096"/>
                </a:lnTo>
                <a:lnTo>
                  <a:pt x="33305" y="2809140"/>
                </a:lnTo>
                <a:lnTo>
                  <a:pt x="0" y="2810256"/>
                </a:lnTo>
              </a:path>
            </a:pathLst>
          </a:custGeom>
          <a:ln w="15875">
            <a:solidFill>
              <a:srgbClr val="009590"/>
            </a:solidFill>
          </a:ln>
        </p:spPr>
        <p:txBody>
          <a:bodyPr wrap="square" lIns="0" tIns="0" rIns="0" bIns="0" rtlCol="0"/>
          <a:lstStyle/>
          <a:p>
            <a:endParaRPr/>
          </a:p>
        </p:txBody>
      </p:sp>
      <p:sp>
        <p:nvSpPr>
          <p:cNvPr id="45" name="object 45"/>
          <p:cNvSpPr txBox="1"/>
          <p:nvPr/>
        </p:nvSpPr>
        <p:spPr>
          <a:xfrm>
            <a:off x="1623441" y="2677413"/>
            <a:ext cx="38227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Arial"/>
                <a:cs typeface="Arial"/>
              </a:rPr>
              <a:t>74%</a:t>
            </a:r>
            <a:endParaRPr sz="1400">
              <a:latin typeface="Arial"/>
              <a:cs typeface="Arial"/>
            </a:endParaRPr>
          </a:p>
        </p:txBody>
      </p:sp>
      <p:sp>
        <p:nvSpPr>
          <p:cNvPr id="46" name="object 46"/>
          <p:cNvSpPr txBox="1"/>
          <p:nvPr/>
        </p:nvSpPr>
        <p:spPr>
          <a:xfrm>
            <a:off x="350926" y="6379565"/>
            <a:ext cx="1069467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LA2.</a:t>
            </a:r>
            <a:r>
              <a:rPr sz="1000" spc="-30" dirty="0">
                <a:solidFill>
                  <a:srgbClr val="7E7E7E"/>
                </a:solidFill>
                <a:latin typeface="Arial"/>
                <a:cs typeface="Arial"/>
              </a:rPr>
              <a:t> </a:t>
            </a:r>
            <a:r>
              <a:rPr sz="1000" spc="-10" dirty="0">
                <a:solidFill>
                  <a:srgbClr val="7E7E7E"/>
                </a:solidFill>
                <a:latin typeface="Arial"/>
                <a:cs typeface="Arial"/>
              </a:rPr>
              <a:t>Overall,</a:t>
            </a:r>
            <a:r>
              <a:rPr sz="1000" spc="-20" dirty="0">
                <a:solidFill>
                  <a:srgbClr val="7E7E7E"/>
                </a:solidFill>
                <a:latin typeface="Arial"/>
                <a:cs typeface="Arial"/>
              </a:rPr>
              <a:t> </a:t>
            </a:r>
            <a:r>
              <a:rPr sz="1000" dirty="0">
                <a:solidFill>
                  <a:srgbClr val="7E7E7E"/>
                </a:solidFill>
                <a:latin typeface="Arial"/>
                <a:cs typeface="Arial"/>
              </a:rPr>
              <a:t>how</a:t>
            </a:r>
            <a:r>
              <a:rPr sz="1000" spc="-30" dirty="0">
                <a:solidFill>
                  <a:srgbClr val="7E7E7E"/>
                </a:solidFill>
                <a:latin typeface="Arial"/>
                <a:cs typeface="Arial"/>
              </a:rPr>
              <a:t> </a:t>
            </a:r>
            <a:r>
              <a:rPr sz="1000" dirty="0">
                <a:solidFill>
                  <a:srgbClr val="7E7E7E"/>
                </a:solidFill>
                <a:latin typeface="Arial"/>
                <a:cs typeface="Arial"/>
              </a:rPr>
              <a:t>satisfied</a:t>
            </a:r>
            <a:r>
              <a:rPr sz="1000" spc="-45"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dirty="0">
                <a:solidFill>
                  <a:srgbClr val="7E7E7E"/>
                </a:solidFill>
                <a:latin typeface="Arial"/>
                <a:cs typeface="Arial"/>
              </a:rPr>
              <a:t>dissatisfied</a:t>
            </a:r>
            <a:r>
              <a:rPr sz="1000" spc="-45" dirty="0">
                <a:solidFill>
                  <a:srgbClr val="7E7E7E"/>
                </a:solidFill>
                <a:latin typeface="Arial"/>
                <a:cs typeface="Arial"/>
              </a:rPr>
              <a:t> </a:t>
            </a:r>
            <a:r>
              <a:rPr sz="1000" dirty="0">
                <a:solidFill>
                  <a:srgbClr val="7E7E7E"/>
                </a:solidFill>
                <a:latin typeface="Arial"/>
                <a:cs typeface="Arial"/>
              </a:rPr>
              <a:t>are</a:t>
            </a:r>
            <a:r>
              <a:rPr sz="1000" spc="-30"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your</a:t>
            </a:r>
            <a:r>
              <a:rPr sz="1000" spc="5" dirty="0">
                <a:solidFill>
                  <a:srgbClr val="7E7E7E"/>
                </a:solidFill>
                <a:latin typeface="Arial"/>
                <a:cs typeface="Arial"/>
              </a:rPr>
              <a:t> </a:t>
            </a:r>
            <a:r>
              <a:rPr sz="1000" dirty="0">
                <a:solidFill>
                  <a:srgbClr val="7E7E7E"/>
                </a:solidFill>
                <a:latin typeface="Arial"/>
                <a:cs typeface="Arial"/>
              </a:rPr>
              <a:t>local</a:t>
            </a:r>
            <a:r>
              <a:rPr sz="1000" spc="-30" dirty="0">
                <a:solidFill>
                  <a:srgbClr val="7E7E7E"/>
                </a:solidFill>
                <a:latin typeface="Arial"/>
                <a:cs typeface="Arial"/>
              </a:rPr>
              <a:t> </a:t>
            </a:r>
            <a:r>
              <a:rPr sz="1000" dirty="0">
                <a:solidFill>
                  <a:srgbClr val="7E7E7E"/>
                </a:solidFill>
                <a:latin typeface="Arial"/>
                <a:cs typeface="Arial"/>
              </a:rPr>
              <a:t>area</a:t>
            </a:r>
            <a:r>
              <a:rPr sz="1000" spc="-30" dirty="0">
                <a:solidFill>
                  <a:srgbClr val="7E7E7E"/>
                </a:solidFill>
                <a:latin typeface="Arial"/>
                <a:cs typeface="Arial"/>
              </a:rPr>
              <a:t> </a:t>
            </a:r>
            <a:r>
              <a:rPr sz="1000" dirty="0">
                <a:solidFill>
                  <a:srgbClr val="7E7E7E"/>
                </a:solidFill>
                <a:latin typeface="Arial"/>
                <a:cs typeface="Arial"/>
              </a:rPr>
              <a:t>as</a:t>
            </a:r>
            <a:r>
              <a:rPr sz="1000" spc="-35" dirty="0">
                <a:solidFill>
                  <a:srgbClr val="7E7E7E"/>
                </a:solidFill>
                <a:latin typeface="Arial"/>
                <a:cs typeface="Arial"/>
              </a:rPr>
              <a:t> </a:t>
            </a:r>
            <a:r>
              <a:rPr sz="1000" dirty="0">
                <a:solidFill>
                  <a:srgbClr val="7E7E7E"/>
                </a:solidFill>
                <a:latin typeface="Arial"/>
                <a:cs typeface="Arial"/>
              </a:rPr>
              <a:t>a</a:t>
            </a:r>
            <a:r>
              <a:rPr sz="1000" spc="-30" dirty="0">
                <a:solidFill>
                  <a:srgbClr val="7E7E7E"/>
                </a:solidFill>
                <a:latin typeface="Arial"/>
                <a:cs typeface="Arial"/>
              </a:rPr>
              <a:t> </a:t>
            </a:r>
            <a:r>
              <a:rPr sz="1000" dirty="0">
                <a:solidFill>
                  <a:srgbClr val="7E7E7E"/>
                </a:solidFill>
                <a:latin typeface="Arial"/>
                <a:cs typeface="Arial"/>
              </a:rPr>
              <a:t>place</a:t>
            </a:r>
            <a:r>
              <a:rPr sz="1000" spc="-25" dirty="0">
                <a:solidFill>
                  <a:srgbClr val="7E7E7E"/>
                </a:solidFill>
                <a:latin typeface="Arial"/>
                <a:cs typeface="Arial"/>
              </a:rPr>
              <a:t> </a:t>
            </a:r>
            <a:r>
              <a:rPr sz="1000" dirty="0">
                <a:solidFill>
                  <a:srgbClr val="7E7E7E"/>
                </a:solidFill>
                <a:latin typeface="Arial"/>
                <a:cs typeface="Arial"/>
              </a:rPr>
              <a:t>to</a:t>
            </a:r>
            <a:r>
              <a:rPr sz="1000" spc="-10" dirty="0">
                <a:solidFill>
                  <a:srgbClr val="7E7E7E"/>
                </a:solidFill>
                <a:latin typeface="Arial"/>
                <a:cs typeface="Arial"/>
              </a:rPr>
              <a:t> </a:t>
            </a:r>
            <a:r>
              <a:rPr sz="1000" dirty="0">
                <a:solidFill>
                  <a:srgbClr val="7E7E7E"/>
                </a:solidFill>
                <a:latin typeface="Arial"/>
                <a:cs typeface="Arial"/>
              </a:rPr>
              <a:t>live?</a:t>
            </a:r>
            <a:r>
              <a:rPr sz="1000" spc="-20" dirty="0">
                <a:solidFill>
                  <a:srgbClr val="7E7E7E"/>
                </a:solidFill>
                <a:latin typeface="Arial"/>
                <a:cs typeface="Arial"/>
              </a:rPr>
              <a:t> </a:t>
            </a:r>
            <a:r>
              <a:rPr sz="1000" dirty="0">
                <a:solidFill>
                  <a:srgbClr val="7E7E7E"/>
                </a:solidFill>
                <a:latin typeface="Arial"/>
                <a:cs typeface="Arial"/>
              </a:rPr>
              <a:t>*Relates</a:t>
            </a:r>
            <a:r>
              <a:rPr sz="1000" spc="-15" dirty="0">
                <a:solidFill>
                  <a:srgbClr val="7E7E7E"/>
                </a:solidFill>
                <a:latin typeface="Arial"/>
                <a:cs typeface="Arial"/>
              </a:rPr>
              <a:t> </a:t>
            </a:r>
            <a:r>
              <a:rPr sz="1000" dirty="0">
                <a:solidFill>
                  <a:srgbClr val="7E7E7E"/>
                </a:solidFill>
                <a:latin typeface="Arial"/>
                <a:cs typeface="Arial"/>
              </a:rPr>
              <a:t>to</a:t>
            </a:r>
            <a:r>
              <a:rPr sz="1000" spc="-40" dirty="0">
                <a:solidFill>
                  <a:srgbClr val="7E7E7E"/>
                </a:solidFill>
                <a:latin typeface="Arial"/>
                <a:cs typeface="Arial"/>
              </a:rPr>
              <a:t> </a:t>
            </a:r>
            <a:r>
              <a:rPr sz="1000" dirty="0">
                <a:solidFill>
                  <a:srgbClr val="7E7E7E"/>
                </a:solidFill>
                <a:latin typeface="Arial"/>
                <a:cs typeface="Arial"/>
              </a:rPr>
              <a:t>respondents</a:t>
            </a:r>
            <a:r>
              <a:rPr sz="1000" spc="-35" dirty="0">
                <a:solidFill>
                  <a:srgbClr val="7E7E7E"/>
                </a:solidFill>
                <a:latin typeface="Arial"/>
                <a:cs typeface="Arial"/>
              </a:rPr>
              <a:t> </a:t>
            </a:r>
            <a:r>
              <a:rPr sz="1000" dirty="0">
                <a:solidFill>
                  <a:srgbClr val="7E7E7E"/>
                </a:solidFill>
                <a:latin typeface="Arial"/>
                <a:cs typeface="Arial"/>
              </a:rPr>
              <a:t>who</a:t>
            </a:r>
            <a:r>
              <a:rPr sz="1000" spc="-25" dirty="0">
                <a:solidFill>
                  <a:srgbClr val="7E7E7E"/>
                </a:solidFill>
                <a:latin typeface="Arial"/>
                <a:cs typeface="Arial"/>
              </a:rPr>
              <a:t> </a:t>
            </a:r>
            <a:r>
              <a:rPr sz="1000" dirty="0">
                <a:solidFill>
                  <a:srgbClr val="7E7E7E"/>
                </a:solidFill>
                <a:latin typeface="Arial"/>
                <a:cs typeface="Arial"/>
              </a:rPr>
              <a:t>are</a:t>
            </a:r>
            <a:r>
              <a:rPr sz="1000" spc="-40" dirty="0">
                <a:solidFill>
                  <a:srgbClr val="7E7E7E"/>
                </a:solidFill>
                <a:latin typeface="Arial"/>
                <a:cs typeface="Arial"/>
              </a:rPr>
              <a:t> </a:t>
            </a:r>
            <a:r>
              <a:rPr sz="1000" dirty="0">
                <a:solidFill>
                  <a:srgbClr val="7E7E7E"/>
                </a:solidFill>
                <a:latin typeface="Arial"/>
                <a:cs typeface="Arial"/>
              </a:rPr>
              <a:t>fairly</a:t>
            </a:r>
            <a:r>
              <a:rPr sz="1000" spc="-20" dirty="0">
                <a:solidFill>
                  <a:srgbClr val="7E7E7E"/>
                </a:solidFill>
                <a:latin typeface="Arial"/>
                <a:cs typeface="Arial"/>
              </a:rPr>
              <a:t> </a:t>
            </a:r>
            <a:r>
              <a:rPr sz="1000" dirty="0">
                <a:solidFill>
                  <a:srgbClr val="7E7E7E"/>
                </a:solidFill>
                <a:latin typeface="Arial"/>
                <a:cs typeface="Arial"/>
              </a:rPr>
              <a:t>dissatisfied</a:t>
            </a:r>
            <a:r>
              <a:rPr sz="1000" spc="-35" dirty="0">
                <a:solidFill>
                  <a:srgbClr val="7E7E7E"/>
                </a:solidFill>
                <a:latin typeface="Arial"/>
                <a:cs typeface="Arial"/>
              </a:rPr>
              <a:t> </a:t>
            </a:r>
            <a:r>
              <a:rPr sz="1000" dirty="0">
                <a:solidFill>
                  <a:srgbClr val="7E7E7E"/>
                </a:solidFill>
                <a:latin typeface="Arial"/>
                <a:cs typeface="Arial"/>
              </a:rPr>
              <a:t>and</a:t>
            </a:r>
            <a:r>
              <a:rPr sz="1000" spc="-45" dirty="0">
                <a:solidFill>
                  <a:srgbClr val="7E7E7E"/>
                </a:solidFill>
                <a:latin typeface="Arial"/>
                <a:cs typeface="Arial"/>
              </a:rPr>
              <a:t> </a:t>
            </a:r>
            <a:r>
              <a:rPr sz="1000" dirty="0">
                <a:solidFill>
                  <a:srgbClr val="7E7E7E"/>
                </a:solidFill>
                <a:latin typeface="Arial"/>
                <a:cs typeface="Arial"/>
              </a:rPr>
              <a:t>very</a:t>
            </a:r>
            <a:r>
              <a:rPr sz="1000" spc="-20" dirty="0">
                <a:solidFill>
                  <a:srgbClr val="7E7E7E"/>
                </a:solidFill>
                <a:latin typeface="Arial"/>
                <a:cs typeface="Arial"/>
              </a:rPr>
              <a:t> </a:t>
            </a:r>
            <a:r>
              <a:rPr sz="1000" spc="-10" dirty="0">
                <a:solidFill>
                  <a:srgbClr val="7E7E7E"/>
                </a:solidFill>
                <a:latin typeface="Arial"/>
                <a:cs typeface="Arial"/>
              </a:rPr>
              <a:t>dissatisfied.</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25"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Greater</a:t>
            </a:r>
            <a:r>
              <a:rPr sz="1000" spc="-25" dirty="0">
                <a:solidFill>
                  <a:srgbClr val="7E7E7E"/>
                </a:solidFill>
                <a:latin typeface="Arial"/>
                <a:cs typeface="Arial"/>
              </a:rPr>
              <a:t> </a:t>
            </a:r>
            <a:r>
              <a:rPr sz="1000" dirty="0">
                <a:solidFill>
                  <a:srgbClr val="7E7E7E"/>
                </a:solidFill>
                <a:latin typeface="Arial"/>
                <a:cs typeface="Arial"/>
              </a:rPr>
              <a:t>Manchester</a:t>
            </a:r>
            <a:r>
              <a:rPr sz="1000" spc="-35" dirty="0">
                <a:solidFill>
                  <a:srgbClr val="7E7E7E"/>
                </a:solidFill>
                <a:latin typeface="Arial"/>
                <a:cs typeface="Arial"/>
              </a:rPr>
              <a:t> </a:t>
            </a:r>
            <a:r>
              <a:rPr sz="1000" dirty="0">
                <a:solidFill>
                  <a:srgbClr val="7E7E7E"/>
                </a:solidFill>
                <a:latin typeface="Arial"/>
                <a:cs typeface="Arial"/>
              </a:rPr>
              <a:t>Residents</a:t>
            </a:r>
            <a:r>
              <a:rPr sz="1000" spc="-20" dirty="0">
                <a:solidFill>
                  <a:srgbClr val="7E7E7E"/>
                </a:solidFill>
                <a:latin typeface="Arial"/>
                <a:cs typeface="Arial"/>
              </a:rPr>
              <a:t> </a:t>
            </a:r>
            <a:r>
              <a:rPr sz="1000" dirty="0">
                <a:solidFill>
                  <a:srgbClr val="7E7E7E"/>
                </a:solidFill>
                <a:latin typeface="Arial"/>
                <a:cs typeface="Arial"/>
              </a:rPr>
              <a:t>S14,</a:t>
            </a:r>
            <a:r>
              <a:rPr sz="1000" spc="-35" dirty="0">
                <a:solidFill>
                  <a:srgbClr val="7E7E7E"/>
                </a:solidFill>
                <a:latin typeface="Arial"/>
                <a:cs typeface="Arial"/>
              </a:rPr>
              <a:t> </a:t>
            </a:r>
            <a:r>
              <a:rPr sz="1000" dirty="0">
                <a:solidFill>
                  <a:srgbClr val="7E7E7E"/>
                </a:solidFill>
                <a:latin typeface="Arial"/>
                <a:cs typeface="Arial"/>
              </a:rPr>
              <a:t>1482;</a:t>
            </a:r>
            <a:r>
              <a:rPr sz="1000" spc="-35"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1506;</a:t>
            </a:r>
            <a:r>
              <a:rPr sz="1000" spc="-35"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1523.</a:t>
            </a:r>
            <a:r>
              <a:rPr sz="1000" spc="-40" dirty="0">
                <a:solidFill>
                  <a:srgbClr val="7E7E7E"/>
                </a:solidFill>
                <a:latin typeface="Arial"/>
                <a:cs typeface="Arial"/>
              </a:rPr>
              <a:t> </a:t>
            </a:r>
            <a:r>
              <a:rPr sz="1000" dirty="0">
                <a:solidFill>
                  <a:srgbClr val="7E7E7E"/>
                </a:solidFill>
                <a:latin typeface="Arial"/>
                <a:cs typeface="Arial"/>
              </a:rPr>
              <a:t>**England</a:t>
            </a:r>
            <a:r>
              <a:rPr sz="1000" spc="-15" dirty="0">
                <a:solidFill>
                  <a:srgbClr val="7E7E7E"/>
                </a:solidFill>
                <a:latin typeface="Arial"/>
                <a:cs typeface="Arial"/>
              </a:rPr>
              <a:t> </a:t>
            </a:r>
            <a:r>
              <a:rPr sz="1000" dirty="0">
                <a:solidFill>
                  <a:srgbClr val="7E7E7E"/>
                </a:solidFill>
                <a:latin typeface="Arial"/>
                <a:cs typeface="Arial"/>
              </a:rPr>
              <a:t>benchmarking</a:t>
            </a:r>
            <a:r>
              <a:rPr sz="1000" spc="-50" dirty="0">
                <a:solidFill>
                  <a:srgbClr val="7E7E7E"/>
                </a:solidFill>
                <a:latin typeface="Arial"/>
                <a:cs typeface="Arial"/>
              </a:rPr>
              <a:t> </a:t>
            </a:r>
            <a:r>
              <a:rPr sz="1000" dirty="0">
                <a:solidFill>
                  <a:srgbClr val="7E7E7E"/>
                </a:solidFill>
                <a:latin typeface="Arial"/>
                <a:cs typeface="Arial"/>
              </a:rPr>
              <a:t>taken</a:t>
            </a:r>
            <a:r>
              <a:rPr sz="1000" spc="-45"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dirty="0">
                <a:solidFill>
                  <a:srgbClr val="7E7E7E"/>
                </a:solidFill>
                <a:latin typeface="Arial"/>
                <a:cs typeface="Arial"/>
              </a:rPr>
              <a:t>DCMS</a:t>
            </a:r>
            <a:r>
              <a:rPr sz="1000" spc="5" dirty="0">
                <a:solidFill>
                  <a:srgbClr val="7E7E7E"/>
                </a:solidFill>
                <a:latin typeface="Arial"/>
                <a:cs typeface="Arial"/>
              </a:rPr>
              <a:t> </a:t>
            </a:r>
            <a:r>
              <a:rPr sz="1000" dirty="0">
                <a:solidFill>
                  <a:srgbClr val="7E7E7E"/>
                </a:solidFill>
                <a:latin typeface="Arial"/>
                <a:cs typeface="Arial"/>
              </a:rPr>
              <a:t>Community</a:t>
            </a:r>
            <a:r>
              <a:rPr sz="1000" spc="-45" dirty="0">
                <a:solidFill>
                  <a:srgbClr val="7E7E7E"/>
                </a:solidFill>
                <a:latin typeface="Arial"/>
                <a:cs typeface="Arial"/>
              </a:rPr>
              <a:t> </a:t>
            </a:r>
            <a:r>
              <a:rPr sz="1000" dirty="0">
                <a:solidFill>
                  <a:srgbClr val="7E7E7E"/>
                </a:solidFill>
                <a:latin typeface="Arial"/>
                <a:cs typeface="Arial"/>
              </a:rPr>
              <a:t>Life</a:t>
            </a:r>
            <a:r>
              <a:rPr sz="1000" spc="-4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(fieldwork</a:t>
            </a:r>
            <a:r>
              <a:rPr sz="1000" spc="-5" dirty="0">
                <a:solidFill>
                  <a:srgbClr val="7E7E7E"/>
                </a:solidFill>
                <a:latin typeface="Arial"/>
                <a:cs typeface="Arial"/>
              </a:rPr>
              <a:t> </a:t>
            </a:r>
            <a:r>
              <a:rPr sz="1000" dirty="0">
                <a:solidFill>
                  <a:srgbClr val="7E7E7E"/>
                </a:solidFill>
                <a:latin typeface="Arial"/>
                <a:cs typeface="Arial"/>
              </a:rPr>
              <a:t>October</a:t>
            </a:r>
            <a:r>
              <a:rPr sz="1000" spc="-35" dirty="0">
                <a:solidFill>
                  <a:srgbClr val="7E7E7E"/>
                </a:solidFill>
                <a:latin typeface="Arial"/>
                <a:cs typeface="Arial"/>
              </a:rPr>
              <a:t> </a:t>
            </a:r>
            <a:r>
              <a:rPr sz="1000" spc="-10" dirty="0">
                <a:solidFill>
                  <a:srgbClr val="7E7E7E"/>
                </a:solidFill>
                <a:latin typeface="Arial"/>
                <a:cs typeface="Arial"/>
              </a:rPr>
              <a:t>2023-</a:t>
            </a:r>
            <a:r>
              <a:rPr sz="1000" dirty="0">
                <a:solidFill>
                  <a:srgbClr val="7E7E7E"/>
                </a:solidFill>
                <a:latin typeface="Arial"/>
                <a:cs typeface="Arial"/>
              </a:rPr>
              <a:t>March</a:t>
            </a:r>
            <a:r>
              <a:rPr sz="1000" spc="-25" dirty="0">
                <a:solidFill>
                  <a:srgbClr val="7E7E7E"/>
                </a:solidFill>
                <a:latin typeface="Arial"/>
                <a:cs typeface="Arial"/>
              </a:rPr>
              <a:t> </a:t>
            </a:r>
            <a:r>
              <a:rPr sz="1000" spc="-10" dirty="0">
                <a:solidFill>
                  <a:srgbClr val="7E7E7E"/>
                </a:solidFill>
                <a:latin typeface="Arial"/>
                <a:cs typeface="Arial"/>
              </a:rPr>
              <a:t>2024).</a:t>
            </a:r>
            <a:endParaRPr sz="1000">
              <a:latin typeface="Arial"/>
              <a:cs typeface="Arial"/>
            </a:endParaRPr>
          </a:p>
        </p:txBody>
      </p:sp>
      <p:sp>
        <p:nvSpPr>
          <p:cNvPr id="47" name="object 4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42</a:t>
            </a:r>
            <a:endParaRPr sz="1800">
              <a:latin typeface="Calibri"/>
              <a:cs typeface="Calibri"/>
            </a:endParaRPr>
          </a:p>
        </p:txBody>
      </p:sp>
      <p:grpSp>
        <p:nvGrpSpPr>
          <p:cNvPr id="48" name="object 48"/>
          <p:cNvGrpSpPr/>
          <p:nvPr/>
        </p:nvGrpSpPr>
        <p:grpSpPr>
          <a:xfrm>
            <a:off x="4061205" y="6024016"/>
            <a:ext cx="387350" cy="208279"/>
            <a:chOff x="4061205" y="6024016"/>
            <a:chExt cx="387350" cy="208279"/>
          </a:xfrm>
        </p:grpSpPr>
        <p:pic>
          <p:nvPicPr>
            <p:cNvPr id="49" name="object 49"/>
            <p:cNvPicPr/>
            <p:nvPr/>
          </p:nvPicPr>
          <p:blipFill>
            <a:blip r:embed="rId2" cstate="print"/>
            <a:stretch>
              <a:fillRect/>
            </a:stretch>
          </p:blipFill>
          <p:spPr>
            <a:xfrm>
              <a:off x="4061205" y="6024016"/>
              <a:ext cx="172085" cy="193662"/>
            </a:xfrm>
            <a:prstGeom prst="rect">
              <a:avLst/>
            </a:prstGeom>
          </p:spPr>
        </p:pic>
        <p:pic>
          <p:nvPicPr>
            <p:cNvPr id="50" name="object 50"/>
            <p:cNvPicPr/>
            <p:nvPr/>
          </p:nvPicPr>
          <p:blipFill>
            <a:blip r:embed="rId3" cstate="print"/>
            <a:stretch>
              <a:fillRect/>
            </a:stretch>
          </p:blipFill>
          <p:spPr>
            <a:xfrm>
              <a:off x="4275962" y="6038100"/>
              <a:ext cx="172085" cy="193662"/>
            </a:xfrm>
            <a:prstGeom prst="rect">
              <a:avLst/>
            </a:prstGeom>
          </p:spPr>
        </p:pic>
      </p:grpSp>
      <p:sp>
        <p:nvSpPr>
          <p:cNvPr id="51" name="object 51"/>
          <p:cNvSpPr txBox="1"/>
          <p:nvPr/>
        </p:nvSpPr>
        <p:spPr>
          <a:xfrm>
            <a:off x="4478528" y="6044590"/>
            <a:ext cx="226314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pic>
        <p:nvPicPr>
          <p:cNvPr id="52" name="object 52"/>
          <p:cNvPicPr/>
          <p:nvPr/>
        </p:nvPicPr>
        <p:blipFill>
          <a:blip r:embed="rId4" cstate="print"/>
          <a:stretch>
            <a:fillRect/>
          </a:stretch>
        </p:blipFill>
        <p:spPr>
          <a:xfrm>
            <a:off x="5443220" y="2650235"/>
            <a:ext cx="172084" cy="19367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963" y="200659"/>
            <a:ext cx="11365865" cy="848994"/>
          </a:xfrm>
          <a:prstGeom prst="rect">
            <a:avLst/>
          </a:prstGeom>
        </p:spPr>
        <p:txBody>
          <a:bodyPr vert="horz" wrap="square" lIns="0" tIns="12700" rIns="0" bIns="0" rtlCol="0">
            <a:spAutoFit/>
          </a:bodyPr>
          <a:lstStyle/>
          <a:p>
            <a:pPr marL="12700" marR="5080">
              <a:lnSpc>
                <a:spcPct val="100000"/>
              </a:lnSpc>
              <a:spcBef>
                <a:spcPts val="100"/>
              </a:spcBef>
            </a:pPr>
            <a:r>
              <a:rPr dirty="0"/>
              <a:t>Recommendation</a:t>
            </a:r>
            <a:r>
              <a:rPr spc="-25" dirty="0"/>
              <a:t> </a:t>
            </a:r>
            <a:r>
              <a:rPr dirty="0"/>
              <a:t>of</a:t>
            </a:r>
            <a:r>
              <a:rPr spc="-35" dirty="0"/>
              <a:t> </a:t>
            </a:r>
            <a:r>
              <a:rPr dirty="0"/>
              <a:t>their</a:t>
            </a:r>
            <a:r>
              <a:rPr spc="-25" dirty="0"/>
              <a:t> </a:t>
            </a:r>
            <a:r>
              <a:rPr dirty="0"/>
              <a:t>local</a:t>
            </a:r>
            <a:r>
              <a:rPr spc="-40" dirty="0"/>
              <a:t> </a:t>
            </a:r>
            <a:r>
              <a:rPr dirty="0"/>
              <a:t>area</a:t>
            </a:r>
            <a:r>
              <a:rPr spc="-55" dirty="0"/>
              <a:t> </a:t>
            </a:r>
            <a:r>
              <a:rPr dirty="0">
                <a:solidFill>
                  <a:srgbClr val="5C5B5A"/>
                </a:solidFill>
              </a:rPr>
              <a:t>as</a:t>
            </a:r>
            <a:r>
              <a:rPr spc="-20" dirty="0">
                <a:solidFill>
                  <a:srgbClr val="5C5B5A"/>
                </a:solidFill>
              </a:rPr>
              <a:t> </a:t>
            </a:r>
            <a:r>
              <a:rPr dirty="0">
                <a:solidFill>
                  <a:srgbClr val="5C5B5A"/>
                </a:solidFill>
              </a:rPr>
              <a:t>a</a:t>
            </a:r>
            <a:r>
              <a:rPr spc="-25" dirty="0">
                <a:solidFill>
                  <a:srgbClr val="5C5B5A"/>
                </a:solidFill>
              </a:rPr>
              <a:t> </a:t>
            </a:r>
            <a:r>
              <a:rPr dirty="0">
                <a:solidFill>
                  <a:srgbClr val="5C5B5A"/>
                </a:solidFill>
              </a:rPr>
              <a:t>place</a:t>
            </a:r>
            <a:r>
              <a:rPr spc="-30" dirty="0">
                <a:solidFill>
                  <a:srgbClr val="5C5B5A"/>
                </a:solidFill>
              </a:rPr>
              <a:t> </a:t>
            </a:r>
            <a:r>
              <a:rPr dirty="0">
                <a:solidFill>
                  <a:srgbClr val="5C5B5A"/>
                </a:solidFill>
              </a:rPr>
              <a:t>to</a:t>
            </a:r>
            <a:r>
              <a:rPr spc="-25" dirty="0">
                <a:solidFill>
                  <a:srgbClr val="5C5B5A"/>
                </a:solidFill>
              </a:rPr>
              <a:t> </a:t>
            </a:r>
            <a:r>
              <a:rPr dirty="0">
                <a:solidFill>
                  <a:srgbClr val="5C5B5A"/>
                </a:solidFill>
              </a:rPr>
              <a:t>live</a:t>
            </a:r>
            <a:r>
              <a:rPr spc="5" dirty="0">
                <a:solidFill>
                  <a:srgbClr val="5C5B5A"/>
                </a:solidFill>
              </a:rPr>
              <a:t> </a:t>
            </a:r>
            <a:r>
              <a:rPr dirty="0">
                <a:solidFill>
                  <a:srgbClr val="5C5B5A"/>
                </a:solidFill>
              </a:rPr>
              <a:t>has</a:t>
            </a:r>
            <a:r>
              <a:rPr spc="-35" dirty="0">
                <a:solidFill>
                  <a:srgbClr val="5C5B5A"/>
                </a:solidFill>
              </a:rPr>
              <a:t> </a:t>
            </a:r>
            <a:r>
              <a:rPr dirty="0">
                <a:solidFill>
                  <a:srgbClr val="5C5B5A"/>
                </a:solidFill>
              </a:rPr>
              <a:t>remained</a:t>
            </a:r>
            <a:r>
              <a:rPr spc="-25" dirty="0">
                <a:solidFill>
                  <a:srgbClr val="5C5B5A"/>
                </a:solidFill>
              </a:rPr>
              <a:t> </a:t>
            </a:r>
            <a:r>
              <a:rPr dirty="0">
                <a:solidFill>
                  <a:srgbClr val="5C5B5A"/>
                </a:solidFill>
              </a:rPr>
              <a:t>in</a:t>
            </a:r>
            <a:r>
              <a:rPr spc="-25" dirty="0">
                <a:solidFill>
                  <a:srgbClr val="5C5B5A"/>
                </a:solidFill>
              </a:rPr>
              <a:t> </a:t>
            </a:r>
            <a:r>
              <a:rPr dirty="0">
                <a:solidFill>
                  <a:srgbClr val="5C5B5A"/>
                </a:solidFill>
              </a:rPr>
              <a:t>line</a:t>
            </a:r>
            <a:r>
              <a:rPr spc="-45" dirty="0">
                <a:solidFill>
                  <a:srgbClr val="5C5B5A"/>
                </a:solidFill>
              </a:rPr>
              <a:t> </a:t>
            </a:r>
            <a:r>
              <a:rPr dirty="0">
                <a:solidFill>
                  <a:srgbClr val="5C5B5A"/>
                </a:solidFill>
              </a:rPr>
              <a:t>with</a:t>
            </a:r>
            <a:r>
              <a:rPr spc="-55" dirty="0">
                <a:solidFill>
                  <a:srgbClr val="5C5B5A"/>
                </a:solidFill>
              </a:rPr>
              <a:t> </a:t>
            </a:r>
            <a:r>
              <a:rPr dirty="0">
                <a:solidFill>
                  <a:srgbClr val="5C5B5A"/>
                </a:solidFill>
              </a:rPr>
              <a:t>previous surveys,</a:t>
            </a:r>
            <a:r>
              <a:rPr spc="15" dirty="0">
                <a:solidFill>
                  <a:srgbClr val="5C5B5A"/>
                </a:solidFill>
              </a:rPr>
              <a:t> </a:t>
            </a:r>
            <a:r>
              <a:rPr dirty="0">
                <a:solidFill>
                  <a:srgbClr val="5C5B5A"/>
                </a:solidFill>
              </a:rPr>
              <a:t>now</a:t>
            </a:r>
            <a:r>
              <a:rPr spc="-25" dirty="0">
                <a:solidFill>
                  <a:srgbClr val="5C5B5A"/>
                </a:solidFill>
              </a:rPr>
              <a:t> to </a:t>
            </a:r>
            <a:r>
              <a:rPr dirty="0">
                <a:solidFill>
                  <a:srgbClr val="5C5B5A"/>
                </a:solidFill>
              </a:rPr>
              <a:t>4</a:t>
            </a:r>
            <a:r>
              <a:rPr spc="-20" dirty="0">
                <a:solidFill>
                  <a:srgbClr val="5C5B5A"/>
                </a:solidFill>
              </a:rPr>
              <a:t> </a:t>
            </a:r>
            <a:r>
              <a:rPr dirty="0">
                <a:solidFill>
                  <a:srgbClr val="5C5B5A"/>
                </a:solidFill>
              </a:rPr>
              <a:t>in</a:t>
            </a:r>
            <a:r>
              <a:rPr spc="-15" dirty="0">
                <a:solidFill>
                  <a:srgbClr val="5C5B5A"/>
                </a:solidFill>
              </a:rPr>
              <a:t> </a:t>
            </a:r>
            <a:r>
              <a:rPr dirty="0">
                <a:solidFill>
                  <a:srgbClr val="5C5B5A"/>
                </a:solidFill>
              </a:rPr>
              <a:t>5</a:t>
            </a:r>
            <a:r>
              <a:rPr spc="-15" dirty="0">
                <a:solidFill>
                  <a:srgbClr val="5C5B5A"/>
                </a:solidFill>
              </a:rPr>
              <a:t> </a:t>
            </a:r>
            <a:r>
              <a:rPr dirty="0">
                <a:solidFill>
                  <a:srgbClr val="5C5B5A"/>
                </a:solidFill>
              </a:rPr>
              <a:t>respondents</a:t>
            </a:r>
            <a:r>
              <a:rPr spc="-15" dirty="0">
                <a:solidFill>
                  <a:srgbClr val="5C5B5A"/>
                </a:solidFill>
              </a:rPr>
              <a:t> </a:t>
            </a:r>
            <a:r>
              <a:rPr dirty="0">
                <a:solidFill>
                  <a:srgbClr val="5C5B5A"/>
                </a:solidFill>
              </a:rPr>
              <a:t>(80%). Those</a:t>
            </a:r>
            <a:r>
              <a:rPr spc="-30" dirty="0">
                <a:solidFill>
                  <a:srgbClr val="5C5B5A"/>
                </a:solidFill>
              </a:rPr>
              <a:t> </a:t>
            </a:r>
            <a:r>
              <a:rPr dirty="0">
                <a:solidFill>
                  <a:srgbClr val="5C5B5A"/>
                </a:solidFill>
              </a:rPr>
              <a:t>less</a:t>
            </a:r>
            <a:r>
              <a:rPr spc="-5" dirty="0">
                <a:solidFill>
                  <a:srgbClr val="5C5B5A"/>
                </a:solidFill>
              </a:rPr>
              <a:t> </a:t>
            </a:r>
            <a:r>
              <a:rPr dirty="0">
                <a:solidFill>
                  <a:srgbClr val="5C5B5A"/>
                </a:solidFill>
              </a:rPr>
              <a:t>likely</a:t>
            </a:r>
            <a:r>
              <a:rPr spc="-35" dirty="0">
                <a:solidFill>
                  <a:srgbClr val="5C5B5A"/>
                </a:solidFill>
              </a:rPr>
              <a:t> </a:t>
            </a:r>
            <a:r>
              <a:rPr dirty="0">
                <a:solidFill>
                  <a:srgbClr val="5C5B5A"/>
                </a:solidFill>
              </a:rPr>
              <a:t>to</a:t>
            </a:r>
            <a:r>
              <a:rPr spc="-10" dirty="0">
                <a:solidFill>
                  <a:srgbClr val="5C5B5A"/>
                </a:solidFill>
              </a:rPr>
              <a:t> </a:t>
            </a:r>
            <a:r>
              <a:rPr dirty="0">
                <a:solidFill>
                  <a:srgbClr val="5C5B5A"/>
                </a:solidFill>
              </a:rPr>
              <a:t>recommend</a:t>
            </a:r>
            <a:r>
              <a:rPr spc="-10" dirty="0">
                <a:solidFill>
                  <a:srgbClr val="5C5B5A"/>
                </a:solidFill>
              </a:rPr>
              <a:t> </a:t>
            </a:r>
            <a:r>
              <a:rPr dirty="0">
                <a:solidFill>
                  <a:srgbClr val="5C5B5A"/>
                </a:solidFill>
              </a:rPr>
              <a:t>include</a:t>
            </a:r>
            <a:r>
              <a:rPr spc="-30" dirty="0">
                <a:solidFill>
                  <a:srgbClr val="5C5B5A"/>
                </a:solidFill>
              </a:rPr>
              <a:t> </a:t>
            </a:r>
            <a:r>
              <a:rPr dirty="0">
                <a:solidFill>
                  <a:srgbClr val="5C5B5A"/>
                </a:solidFill>
              </a:rPr>
              <a:t>respondents</a:t>
            </a:r>
            <a:r>
              <a:rPr spc="-30" dirty="0">
                <a:solidFill>
                  <a:srgbClr val="5C5B5A"/>
                </a:solidFill>
              </a:rPr>
              <a:t> </a:t>
            </a:r>
            <a:r>
              <a:rPr dirty="0">
                <a:solidFill>
                  <a:srgbClr val="5C5B5A"/>
                </a:solidFill>
              </a:rPr>
              <a:t>with</a:t>
            </a:r>
            <a:r>
              <a:rPr spc="-50" dirty="0">
                <a:solidFill>
                  <a:srgbClr val="5C5B5A"/>
                </a:solidFill>
              </a:rPr>
              <a:t> </a:t>
            </a:r>
            <a:r>
              <a:rPr dirty="0">
                <a:solidFill>
                  <a:srgbClr val="5C5B5A"/>
                </a:solidFill>
              </a:rPr>
              <a:t>a</a:t>
            </a:r>
            <a:r>
              <a:rPr spc="-15" dirty="0">
                <a:solidFill>
                  <a:srgbClr val="5C5B5A"/>
                </a:solidFill>
              </a:rPr>
              <a:t> </a:t>
            </a:r>
            <a:r>
              <a:rPr dirty="0">
                <a:solidFill>
                  <a:srgbClr val="5C5B5A"/>
                </a:solidFill>
              </a:rPr>
              <a:t>disability</a:t>
            </a:r>
            <a:r>
              <a:rPr spc="-30" dirty="0">
                <a:solidFill>
                  <a:srgbClr val="5C5B5A"/>
                </a:solidFill>
              </a:rPr>
              <a:t> </a:t>
            </a:r>
            <a:r>
              <a:rPr spc="-25" dirty="0">
                <a:solidFill>
                  <a:srgbClr val="5C5B5A"/>
                </a:solidFill>
              </a:rPr>
              <a:t>and </a:t>
            </a:r>
            <a:r>
              <a:rPr dirty="0">
                <a:solidFill>
                  <a:srgbClr val="5C5B5A"/>
                </a:solidFill>
              </a:rPr>
              <a:t>younger</a:t>
            </a:r>
            <a:r>
              <a:rPr spc="-15" dirty="0">
                <a:solidFill>
                  <a:srgbClr val="5C5B5A"/>
                </a:solidFill>
              </a:rPr>
              <a:t> </a:t>
            </a:r>
            <a:r>
              <a:rPr dirty="0">
                <a:solidFill>
                  <a:srgbClr val="5C5B5A"/>
                </a:solidFill>
              </a:rPr>
              <a:t>people</a:t>
            </a:r>
            <a:r>
              <a:rPr spc="-20" dirty="0">
                <a:solidFill>
                  <a:srgbClr val="5C5B5A"/>
                </a:solidFill>
              </a:rPr>
              <a:t> </a:t>
            </a:r>
            <a:r>
              <a:rPr dirty="0">
                <a:solidFill>
                  <a:srgbClr val="5C5B5A"/>
                </a:solidFill>
              </a:rPr>
              <a:t>aged</a:t>
            </a:r>
            <a:r>
              <a:rPr spc="-10" dirty="0">
                <a:solidFill>
                  <a:srgbClr val="5C5B5A"/>
                </a:solidFill>
              </a:rPr>
              <a:t> </a:t>
            </a:r>
            <a:r>
              <a:rPr spc="-20" dirty="0">
                <a:solidFill>
                  <a:srgbClr val="5C5B5A"/>
                </a:solidFill>
              </a:rPr>
              <a:t>16-</a:t>
            </a:r>
            <a:r>
              <a:rPr spc="-25" dirty="0">
                <a:solidFill>
                  <a:srgbClr val="5C5B5A"/>
                </a:solidFill>
              </a:rPr>
              <a:t>24.</a:t>
            </a:r>
          </a:p>
        </p:txBody>
      </p:sp>
      <p:sp>
        <p:nvSpPr>
          <p:cNvPr id="3" name="object 3"/>
          <p:cNvSpPr txBox="1"/>
          <p:nvPr/>
        </p:nvSpPr>
        <p:spPr>
          <a:xfrm>
            <a:off x="965403" y="1442465"/>
            <a:ext cx="5444490" cy="482600"/>
          </a:xfrm>
          <a:prstGeom prst="rect">
            <a:avLst/>
          </a:prstGeom>
        </p:spPr>
        <p:txBody>
          <a:bodyPr vert="horz" wrap="square" lIns="0" tIns="12700" rIns="0" bIns="0" rtlCol="0">
            <a:spAutoFit/>
          </a:bodyPr>
          <a:lstStyle/>
          <a:p>
            <a:pPr marL="419100" marR="5080" indent="-407034">
              <a:lnSpc>
                <a:spcPct val="100000"/>
              </a:lnSpc>
              <a:spcBef>
                <a:spcPts val="100"/>
              </a:spcBef>
            </a:pPr>
            <a:r>
              <a:rPr sz="1500" b="1" spc="-35" dirty="0">
                <a:solidFill>
                  <a:srgbClr val="585858"/>
                </a:solidFill>
                <a:latin typeface="Arial"/>
                <a:cs typeface="Arial"/>
              </a:rPr>
              <a:t>To</a:t>
            </a:r>
            <a:r>
              <a:rPr sz="1500" b="1" spc="-25" dirty="0">
                <a:solidFill>
                  <a:srgbClr val="585858"/>
                </a:solidFill>
                <a:latin typeface="Arial"/>
                <a:cs typeface="Arial"/>
              </a:rPr>
              <a:t> </a:t>
            </a:r>
            <a:r>
              <a:rPr sz="1500" b="1" dirty="0">
                <a:solidFill>
                  <a:srgbClr val="585858"/>
                </a:solidFill>
                <a:latin typeface="Arial"/>
                <a:cs typeface="Arial"/>
              </a:rPr>
              <a:t>what</a:t>
            </a:r>
            <a:r>
              <a:rPr sz="1500" b="1" spc="-65" dirty="0">
                <a:solidFill>
                  <a:srgbClr val="585858"/>
                </a:solidFill>
                <a:latin typeface="Arial"/>
                <a:cs typeface="Arial"/>
              </a:rPr>
              <a:t> </a:t>
            </a:r>
            <a:r>
              <a:rPr sz="1500" b="1" dirty="0">
                <a:solidFill>
                  <a:srgbClr val="585858"/>
                </a:solidFill>
                <a:latin typeface="Arial"/>
                <a:cs typeface="Arial"/>
              </a:rPr>
              <a:t>extent</a:t>
            </a:r>
            <a:r>
              <a:rPr sz="1500" b="1" spc="-45" dirty="0">
                <a:solidFill>
                  <a:srgbClr val="585858"/>
                </a:solidFill>
                <a:latin typeface="Arial"/>
                <a:cs typeface="Arial"/>
              </a:rPr>
              <a:t> </a:t>
            </a:r>
            <a:r>
              <a:rPr sz="1500" b="1" dirty="0">
                <a:solidFill>
                  <a:srgbClr val="585858"/>
                </a:solidFill>
                <a:latin typeface="Arial"/>
                <a:cs typeface="Arial"/>
              </a:rPr>
              <a:t>do</a:t>
            </a:r>
            <a:r>
              <a:rPr sz="1500" b="1" spc="-30" dirty="0">
                <a:solidFill>
                  <a:srgbClr val="585858"/>
                </a:solidFill>
                <a:latin typeface="Arial"/>
                <a:cs typeface="Arial"/>
              </a:rPr>
              <a:t> </a:t>
            </a:r>
            <a:r>
              <a:rPr sz="1500" b="1" dirty="0">
                <a:solidFill>
                  <a:srgbClr val="585858"/>
                </a:solidFill>
                <a:latin typeface="Arial"/>
                <a:cs typeface="Arial"/>
              </a:rPr>
              <a:t>you</a:t>
            </a:r>
            <a:r>
              <a:rPr sz="1500" b="1" spc="20" dirty="0">
                <a:solidFill>
                  <a:srgbClr val="585858"/>
                </a:solidFill>
                <a:latin typeface="Arial"/>
                <a:cs typeface="Arial"/>
              </a:rPr>
              <a:t> </a:t>
            </a:r>
            <a:r>
              <a:rPr sz="1500" b="1" dirty="0">
                <a:solidFill>
                  <a:srgbClr val="585858"/>
                </a:solidFill>
                <a:latin typeface="Arial"/>
                <a:cs typeface="Arial"/>
              </a:rPr>
              <a:t>agree</a:t>
            </a:r>
            <a:r>
              <a:rPr sz="1500" b="1" spc="-30" dirty="0">
                <a:solidFill>
                  <a:srgbClr val="585858"/>
                </a:solidFill>
                <a:latin typeface="Arial"/>
                <a:cs typeface="Arial"/>
              </a:rPr>
              <a:t> </a:t>
            </a:r>
            <a:r>
              <a:rPr sz="1500" b="1" dirty="0">
                <a:solidFill>
                  <a:srgbClr val="585858"/>
                </a:solidFill>
                <a:latin typeface="Arial"/>
                <a:cs typeface="Arial"/>
              </a:rPr>
              <a:t>or</a:t>
            </a:r>
            <a:r>
              <a:rPr sz="1500" b="1" spc="-30" dirty="0">
                <a:solidFill>
                  <a:srgbClr val="585858"/>
                </a:solidFill>
                <a:latin typeface="Arial"/>
                <a:cs typeface="Arial"/>
              </a:rPr>
              <a:t> </a:t>
            </a:r>
            <a:r>
              <a:rPr sz="1500" b="1" dirty="0">
                <a:solidFill>
                  <a:srgbClr val="585858"/>
                </a:solidFill>
                <a:latin typeface="Arial"/>
                <a:cs typeface="Arial"/>
              </a:rPr>
              <a:t>disagree</a:t>
            </a:r>
            <a:r>
              <a:rPr sz="1500" b="1" spc="-45" dirty="0">
                <a:solidFill>
                  <a:srgbClr val="585858"/>
                </a:solidFill>
                <a:latin typeface="Arial"/>
                <a:cs typeface="Arial"/>
              </a:rPr>
              <a:t> </a:t>
            </a:r>
            <a:r>
              <a:rPr sz="1500" b="1" dirty="0">
                <a:solidFill>
                  <a:srgbClr val="585858"/>
                </a:solidFill>
                <a:latin typeface="Arial"/>
                <a:cs typeface="Arial"/>
              </a:rPr>
              <a:t>with</a:t>
            </a:r>
            <a:r>
              <a:rPr sz="1500" b="1" spc="-70" dirty="0">
                <a:solidFill>
                  <a:srgbClr val="585858"/>
                </a:solidFill>
                <a:latin typeface="Arial"/>
                <a:cs typeface="Arial"/>
              </a:rPr>
              <a:t> </a:t>
            </a:r>
            <a:r>
              <a:rPr sz="1500" b="1" dirty="0">
                <a:solidFill>
                  <a:srgbClr val="585858"/>
                </a:solidFill>
                <a:latin typeface="Arial"/>
                <a:cs typeface="Arial"/>
              </a:rPr>
              <a:t>the</a:t>
            </a:r>
            <a:r>
              <a:rPr sz="1500" b="1" spc="-30" dirty="0">
                <a:solidFill>
                  <a:srgbClr val="585858"/>
                </a:solidFill>
                <a:latin typeface="Arial"/>
                <a:cs typeface="Arial"/>
              </a:rPr>
              <a:t> </a:t>
            </a:r>
            <a:r>
              <a:rPr sz="1500" b="1" spc="-10" dirty="0">
                <a:solidFill>
                  <a:srgbClr val="585858"/>
                </a:solidFill>
                <a:latin typeface="Arial"/>
                <a:cs typeface="Arial"/>
              </a:rPr>
              <a:t>statement: </a:t>
            </a:r>
            <a:r>
              <a:rPr sz="1500" b="1" dirty="0">
                <a:solidFill>
                  <a:srgbClr val="585858"/>
                </a:solidFill>
                <a:latin typeface="Arial"/>
                <a:cs typeface="Arial"/>
              </a:rPr>
              <a:t>I</a:t>
            </a:r>
            <a:r>
              <a:rPr sz="1500" b="1" spc="-25" dirty="0">
                <a:solidFill>
                  <a:srgbClr val="585858"/>
                </a:solidFill>
                <a:latin typeface="Arial"/>
                <a:cs typeface="Arial"/>
              </a:rPr>
              <a:t> </a:t>
            </a:r>
            <a:r>
              <a:rPr sz="1500" b="1" dirty="0">
                <a:solidFill>
                  <a:srgbClr val="585858"/>
                </a:solidFill>
                <a:latin typeface="Arial"/>
                <a:cs typeface="Arial"/>
              </a:rPr>
              <a:t>would</a:t>
            </a:r>
            <a:r>
              <a:rPr sz="1500" b="1" spc="-60" dirty="0">
                <a:solidFill>
                  <a:srgbClr val="585858"/>
                </a:solidFill>
                <a:latin typeface="Arial"/>
                <a:cs typeface="Arial"/>
              </a:rPr>
              <a:t> </a:t>
            </a:r>
            <a:r>
              <a:rPr sz="1500" b="1" dirty="0">
                <a:solidFill>
                  <a:srgbClr val="585858"/>
                </a:solidFill>
                <a:latin typeface="Arial"/>
                <a:cs typeface="Arial"/>
              </a:rPr>
              <a:t>recommend</a:t>
            </a:r>
            <a:r>
              <a:rPr sz="1500" b="1" spc="-15" dirty="0">
                <a:solidFill>
                  <a:srgbClr val="585858"/>
                </a:solidFill>
                <a:latin typeface="Arial"/>
                <a:cs typeface="Arial"/>
              </a:rPr>
              <a:t> </a:t>
            </a:r>
            <a:r>
              <a:rPr sz="1500" b="1" dirty="0">
                <a:solidFill>
                  <a:srgbClr val="585858"/>
                </a:solidFill>
                <a:latin typeface="Arial"/>
                <a:cs typeface="Arial"/>
              </a:rPr>
              <a:t>my</a:t>
            </a:r>
            <a:r>
              <a:rPr sz="1500" b="1" spc="-15" dirty="0">
                <a:solidFill>
                  <a:srgbClr val="585858"/>
                </a:solidFill>
                <a:latin typeface="Arial"/>
                <a:cs typeface="Arial"/>
              </a:rPr>
              <a:t> </a:t>
            </a:r>
            <a:r>
              <a:rPr sz="1500" b="1" dirty="0">
                <a:solidFill>
                  <a:srgbClr val="585858"/>
                </a:solidFill>
                <a:latin typeface="Arial"/>
                <a:cs typeface="Arial"/>
              </a:rPr>
              <a:t>local</a:t>
            </a:r>
            <a:r>
              <a:rPr sz="1500" b="1" spc="-35" dirty="0">
                <a:solidFill>
                  <a:srgbClr val="585858"/>
                </a:solidFill>
                <a:latin typeface="Arial"/>
                <a:cs typeface="Arial"/>
              </a:rPr>
              <a:t> </a:t>
            </a:r>
            <a:r>
              <a:rPr sz="1500" b="1" dirty="0">
                <a:solidFill>
                  <a:srgbClr val="585858"/>
                </a:solidFill>
                <a:latin typeface="Arial"/>
                <a:cs typeface="Arial"/>
              </a:rPr>
              <a:t>area</a:t>
            </a:r>
            <a:r>
              <a:rPr sz="1500" b="1" spc="-25" dirty="0">
                <a:solidFill>
                  <a:srgbClr val="585858"/>
                </a:solidFill>
                <a:latin typeface="Arial"/>
                <a:cs typeface="Arial"/>
              </a:rPr>
              <a:t> </a:t>
            </a:r>
            <a:r>
              <a:rPr sz="1500" b="1" dirty="0">
                <a:solidFill>
                  <a:srgbClr val="585858"/>
                </a:solidFill>
                <a:latin typeface="Arial"/>
                <a:cs typeface="Arial"/>
              </a:rPr>
              <a:t>as</a:t>
            </a:r>
            <a:r>
              <a:rPr sz="1500" b="1" spc="-15" dirty="0">
                <a:solidFill>
                  <a:srgbClr val="585858"/>
                </a:solidFill>
                <a:latin typeface="Arial"/>
                <a:cs typeface="Arial"/>
              </a:rPr>
              <a:t> </a:t>
            </a:r>
            <a:r>
              <a:rPr sz="1500" b="1" dirty="0">
                <a:solidFill>
                  <a:srgbClr val="585858"/>
                </a:solidFill>
                <a:latin typeface="Arial"/>
                <a:cs typeface="Arial"/>
              </a:rPr>
              <a:t>a</a:t>
            </a:r>
            <a:r>
              <a:rPr sz="1500" b="1" spc="-20" dirty="0">
                <a:solidFill>
                  <a:srgbClr val="585858"/>
                </a:solidFill>
                <a:latin typeface="Arial"/>
                <a:cs typeface="Arial"/>
              </a:rPr>
              <a:t> </a:t>
            </a:r>
            <a:r>
              <a:rPr sz="1500" b="1" dirty="0">
                <a:solidFill>
                  <a:srgbClr val="585858"/>
                </a:solidFill>
                <a:latin typeface="Arial"/>
                <a:cs typeface="Arial"/>
              </a:rPr>
              <a:t>place</a:t>
            </a:r>
            <a:r>
              <a:rPr sz="1500" b="1" spc="-15" dirty="0">
                <a:solidFill>
                  <a:srgbClr val="585858"/>
                </a:solidFill>
                <a:latin typeface="Arial"/>
                <a:cs typeface="Arial"/>
              </a:rPr>
              <a:t> </a:t>
            </a:r>
            <a:r>
              <a:rPr sz="1500" b="1" dirty="0">
                <a:solidFill>
                  <a:srgbClr val="585858"/>
                </a:solidFill>
                <a:latin typeface="Arial"/>
                <a:cs typeface="Arial"/>
              </a:rPr>
              <a:t>to</a:t>
            </a:r>
            <a:r>
              <a:rPr sz="1500" b="1" spc="-25" dirty="0">
                <a:solidFill>
                  <a:srgbClr val="585858"/>
                </a:solidFill>
                <a:latin typeface="Arial"/>
                <a:cs typeface="Arial"/>
              </a:rPr>
              <a:t> </a:t>
            </a:r>
            <a:r>
              <a:rPr sz="1500" b="1" spc="-20" dirty="0">
                <a:solidFill>
                  <a:srgbClr val="585858"/>
                </a:solidFill>
                <a:latin typeface="Arial"/>
                <a:cs typeface="Arial"/>
              </a:rPr>
              <a:t>live</a:t>
            </a:r>
            <a:endParaRPr sz="1500">
              <a:latin typeface="Arial"/>
              <a:cs typeface="Arial"/>
            </a:endParaRPr>
          </a:p>
        </p:txBody>
      </p:sp>
      <p:grpSp>
        <p:nvGrpSpPr>
          <p:cNvPr id="4" name="object 4"/>
          <p:cNvGrpSpPr/>
          <p:nvPr/>
        </p:nvGrpSpPr>
        <p:grpSpPr>
          <a:xfrm>
            <a:off x="45542" y="5102352"/>
            <a:ext cx="6845300" cy="292100"/>
            <a:chOff x="45542" y="5102352"/>
            <a:chExt cx="6845300" cy="292100"/>
          </a:xfrm>
        </p:grpSpPr>
        <p:sp>
          <p:nvSpPr>
            <p:cNvPr id="5" name="object 5"/>
            <p:cNvSpPr/>
            <p:nvPr/>
          </p:nvSpPr>
          <p:spPr>
            <a:xfrm>
              <a:off x="569976" y="5294376"/>
              <a:ext cx="5796280" cy="95250"/>
            </a:xfrm>
            <a:custGeom>
              <a:avLst/>
              <a:gdLst/>
              <a:ahLst/>
              <a:cxnLst/>
              <a:rect l="l" t="t" r="r" b="b"/>
              <a:pathLst>
                <a:path w="5796280" h="95250">
                  <a:moveTo>
                    <a:pt x="1232916" y="0"/>
                  </a:moveTo>
                  <a:lnTo>
                    <a:pt x="0" y="0"/>
                  </a:lnTo>
                  <a:lnTo>
                    <a:pt x="0" y="95123"/>
                  </a:lnTo>
                  <a:lnTo>
                    <a:pt x="1232916" y="95123"/>
                  </a:lnTo>
                  <a:lnTo>
                    <a:pt x="1232916" y="0"/>
                  </a:lnTo>
                  <a:close/>
                </a:path>
                <a:path w="5796280" h="95250">
                  <a:moveTo>
                    <a:pt x="3514344" y="0"/>
                  </a:moveTo>
                  <a:lnTo>
                    <a:pt x="2281428" y="0"/>
                  </a:lnTo>
                  <a:lnTo>
                    <a:pt x="2281428" y="95123"/>
                  </a:lnTo>
                  <a:lnTo>
                    <a:pt x="3514344" y="95123"/>
                  </a:lnTo>
                  <a:lnTo>
                    <a:pt x="3514344" y="0"/>
                  </a:lnTo>
                  <a:close/>
                </a:path>
                <a:path w="5796280" h="95250">
                  <a:moveTo>
                    <a:pt x="5795772" y="32004"/>
                  </a:moveTo>
                  <a:lnTo>
                    <a:pt x="4562856" y="32004"/>
                  </a:lnTo>
                  <a:lnTo>
                    <a:pt x="4562856" y="95123"/>
                  </a:lnTo>
                  <a:lnTo>
                    <a:pt x="5795772" y="95123"/>
                  </a:lnTo>
                  <a:lnTo>
                    <a:pt x="5795772" y="32004"/>
                  </a:lnTo>
                  <a:close/>
                </a:path>
              </a:pathLst>
            </a:custGeom>
            <a:solidFill>
              <a:srgbClr val="5C5B5A"/>
            </a:solidFill>
          </p:spPr>
          <p:txBody>
            <a:bodyPr wrap="square" lIns="0" tIns="0" rIns="0" bIns="0" rtlCol="0"/>
            <a:lstStyle/>
            <a:p>
              <a:endParaRPr/>
            </a:p>
          </p:txBody>
        </p:sp>
        <p:sp>
          <p:nvSpPr>
            <p:cNvPr id="6" name="object 6"/>
            <p:cNvSpPr/>
            <p:nvPr/>
          </p:nvSpPr>
          <p:spPr>
            <a:xfrm>
              <a:off x="569976" y="5102352"/>
              <a:ext cx="3514725" cy="192405"/>
            </a:xfrm>
            <a:custGeom>
              <a:avLst/>
              <a:gdLst/>
              <a:ahLst/>
              <a:cxnLst/>
              <a:rect l="l" t="t" r="r" b="b"/>
              <a:pathLst>
                <a:path w="3514725" h="192404">
                  <a:moveTo>
                    <a:pt x="1232916" y="0"/>
                  </a:moveTo>
                  <a:lnTo>
                    <a:pt x="0" y="0"/>
                  </a:lnTo>
                  <a:lnTo>
                    <a:pt x="0" y="192024"/>
                  </a:lnTo>
                  <a:lnTo>
                    <a:pt x="1232916" y="192024"/>
                  </a:lnTo>
                  <a:lnTo>
                    <a:pt x="1232916" y="0"/>
                  </a:lnTo>
                  <a:close/>
                </a:path>
                <a:path w="3514725" h="192404">
                  <a:moveTo>
                    <a:pt x="3514344" y="3048"/>
                  </a:moveTo>
                  <a:lnTo>
                    <a:pt x="2281428" y="3048"/>
                  </a:lnTo>
                  <a:lnTo>
                    <a:pt x="2281428" y="192024"/>
                  </a:lnTo>
                  <a:lnTo>
                    <a:pt x="3514344" y="192024"/>
                  </a:lnTo>
                  <a:lnTo>
                    <a:pt x="3514344" y="3048"/>
                  </a:lnTo>
                  <a:close/>
                </a:path>
              </a:pathLst>
            </a:custGeom>
            <a:solidFill>
              <a:srgbClr val="FF0000"/>
            </a:solidFill>
          </p:spPr>
          <p:txBody>
            <a:bodyPr wrap="square" lIns="0" tIns="0" rIns="0" bIns="0" rtlCol="0"/>
            <a:lstStyle/>
            <a:p>
              <a:endParaRPr/>
            </a:p>
          </p:txBody>
        </p:sp>
        <p:sp>
          <p:nvSpPr>
            <p:cNvPr id="7" name="object 7"/>
            <p:cNvSpPr/>
            <p:nvPr/>
          </p:nvSpPr>
          <p:spPr>
            <a:xfrm>
              <a:off x="45542" y="5389499"/>
              <a:ext cx="6845300" cy="0"/>
            </a:xfrm>
            <a:custGeom>
              <a:avLst/>
              <a:gdLst/>
              <a:ahLst/>
              <a:cxnLst/>
              <a:rect l="l" t="t" r="r" b="b"/>
              <a:pathLst>
                <a:path w="6845300">
                  <a:moveTo>
                    <a:pt x="0" y="0"/>
                  </a:moveTo>
                  <a:lnTo>
                    <a:pt x="6844969" y="0"/>
                  </a:lnTo>
                </a:path>
              </a:pathLst>
            </a:custGeom>
            <a:ln w="9525">
              <a:solidFill>
                <a:srgbClr val="D9D9D9"/>
              </a:solidFill>
            </a:ln>
          </p:spPr>
          <p:txBody>
            <a:bodyPr wrap="square" lIns="0" tIns="0" rIns="0" bIns="0" rtlCol="0"/>
            <a:lstStyle/>
            <a:p>
              <a:endParaRPr/>
            </a:p>
          </p:txBody>
        </p:sp>
      </p:grpSp>
      <p:sp>
        <p:nvSpPr>
          <p:cNvPr id="8" name="object 8"/>
          <p:cNvSpPr/>
          <p:nvPr/>
        </p:nvSpPr>
        <p:spPr>
          <a:xfrm>
            <a:off x="5132832" y="3116579"/>
            <a:ext cx="1233170" cy="1641475"/>
          </a:xfrm>
          <a:custGeom>
            <a:avLst/>
            <a:gdLst/>
            <a:ahLst/>
            <a:cxnLst/>
            <a:rect l="l" t="t" r="r" b="b"/>
            <a:pathLst>
              <a:path w="1233170" h="1641475">
                <a:moveTo>
                  <a:pt x="1232915" y="0"/>
                </a:moveTo>
                <a:lnTo>
                  <a:pt x="0" y="0"/>
                </a:lnTo>
                <a:lnTo>
                  <a:pt x="0" y="1641348"/>
                </a:lnTo>
                <a:lnTo>
                  <a:pt x="1232915" y="1641348"/>
                </a:lnTo>
                <a:lnTo>
                  <a:pt x="1232915" y="0"/>
                </a:lnTo>
                <a:close/>
              </a:path>
            </a:pathLst>
          </a:custGeom>
          <a:solidFill>
            <a:srgbClr val="6CD4CE"/>
          </a:solidFill>
        </p:spPr>
        <p:txBody>
          <a:bodyPr wrap="square" lIns="0" tIns="0" rIns="0" bIns="0" rtlCol="0"/>
          <a:lstStyle/>
          <a:p>
            <a:endParaRPr/>
          </a:p>
        </p:txBody>
      </p:sp>
      <p:sp>
        <p:nvSpPr>
          <p:cNvPr id="9" name="object 9"/>
          <p:cNvSpPr txBox="1"/>
          <p:nvPr/>
        </p:nvSpPr>
        <p:spPr>
          <a:xfrm>
            <a:off x="1065072" y="5212460"/>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3%</a:t>
            </a:r>
            <a:endParaRPr sz="1400">
              <a:latin typeface="Calibri"/>
              <a:cs typeface="Calibri"/>
            </a:endParaRPr>
          </a:p>
        </p:txBody>
      </p:sp>
      <p:sp>
        <p:nvSpPr>
          <p:cNvPr id="10" name="object 10"/>
          <p:cNvSpPr txBox="1"/>
          <p:nvPr/>
        </p:nvSpPr>
        <p:spPr>
          <a:xfrm>
            <a:off x="3346830" y="5213096"/>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3%</a:t>
            </a:r>
            <a:endParaRPr sz="1400">
              <a:latin typeface="Calibri"/>
              <a:cs typeface="Calibri"/>
            </a:endParaRPr>
          </a:p>
        </p:txBody>
      </p:sp>
      <p:sp>
        <p:nvSpPr>
          <p:cNvPr id="11" name="object 11"/>
          <p:cNvSpPr txBox="1"/>
          <p:nvPr/>
        </p:nvSpPr>
        <p:spPr>
          <a:xfrm>
            <a:off x="5628894" y="5228971"/>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2%</a:t>
            </a:r>
            <a:endParaRPr sz="1400">
              <a:latin typeface="Calibri"/>
              <a:cs typeface="Calibri"/>
            </a:endParaRPr>
          </a:p>
        </p:txBody>
      </p:sp>
      <p:sp>
        <p:nvSpPr>
          <p:cNvPr id="12" name="object 12"/>
          <p:cNvSpPr txBox="1"/>
          <p:nvPr/>
        </p:nvSpPr>
        <p:spPr>
          <a:xfrm>
            <a:off x="1093012" y="5086350"/>
            <a:ext cx="200025"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6%</a:t>
            </a:r>
            <a:endParaRPr sz="1200">
              <a:latin typeface="Calibri"/>
              <a:cs typeface="Calibri"/>
            </a:endParaRPr>
          </a:p>
        </p:txBody>
      </p:sp>
      <p:sp>
        <p:nvSpPr>
          <p:cNvPr id="13" name="object 13"/>
          <p:cNvSpPr txBox="1"/>
          <p:nvPr/>
        </p:nvSpPr>
        <p:spPr>
          <a:xfrm>
            <a:off x="3374771" y="5088128"/>
            <a:ext cx="200025"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6%</a:t>
            </a:r>
            <a:endParaRPr sz="1200">
              <a:latin typeface="Calibri"/>
              <a:cs typeface="Calibri"/>
            </a:endParaRPr>
          </a:p>
        </p:txBody>
      </p:sp>
      <p:sp>
        <p:nvSpPr>
          <p:cNvPr id="14" name="object 14"/>
          <p:cNvSpPr txBox="1"/>
          <p:nvPr/>
        </p:nvSpPr>
        <p:spPr>
          <a:xfrm>
            <a:off x="5132832" y="5137403"/>
            <a:ext cx="1233170" cy="189230"/>
          </a:xfrm>
          <a:prstGeom prst="rect">
            <a:avLst/>
          </a:prstGeom>
          <a:solidFill>
            <a:srgbClr val="FF0000"/>
          </a:solidFill>
        </p:spPr>
        <p:txBody>
          <a:bodyPr vert="horz" wrap="square" lIns="0" tIns="0" rIns="0" bIns="0" rtlCol="0">
            <a:spAutoFit/>
          </a:bodyPr>
          <a:lstStyle/>
          <a:p>
            <a:pPr marL="1905" algn="ctr">
              <a:lnSpc>
                <a:spcPts val="1400"/>
              </a:lnSpc>
            </a:pPr>
            <a:r>
              <a:rPr sz="1200" spc="-25" dirty="0">
                <a:solidFill>
                  <a:srgbClr val="FFFFFF"/>
                </a:solidFill>
                <a:latin typeface="Calibri"/>
                <a:cs typeface="Calibri"/>
              </a:rPr>
              <a:t>6%</a:t>
            </a:r>
            <a:endParaRPr sz="1200">
              <a:latin typeface="Calibri"/>
              <a:cs typeface="Calibri"/>
            </a:endParaRPr>
          </a:p>
        </p:txBody>
      </p:sp>
      <p:sp>
        <p:nvSpPr>
          <p:cNvPr id="15" name="object 15"/>
          <p:cNvSpPr txBox="1"/>
          <p:nvPr/>
        </p:nvSpPr>
        <p:spPr>
          <a:xfrm>
            <a:off x="569976" y="4714446"/>
            <a:ext cx="1233170" cy="389890"/>
          </a:xfrm>
          <a:prstGeom prst="rect">
            <a:avLst/>
          </a:prstGeom>
          <a:solidFill>
            <a:srgbClr val="FF9999"/>
          </a:solidFill>
        </p:spPr>
        <p:txBody>
          <a:bodyPr vert="horz" wrap="square" lIns="0" tIns="80645" rIns="0" bIns="0" rtlCol="0">
            <a:spAutoFit/>
          </a:bodyPr>
          <a:lstStyle/>
          <a:p>
            <a:pPr algn="ctr">
              <a:lnSpc>
                <a:spcPct val="100000"/>
              </a:lnSpc>
              <a:spcBef>
                <a:spcPts val="635"/>
              </a:spcBef>
            </a:pPr>
            <a:r>
              <a:rPr sz="1400" spc="-25" dirty="0">
                <a:solidFill>
                  <a:srgbClr val="5C5B5A"/>
                </a:solidFill>
                <a:latin typeface="Calibri"/>
                <a:cs typeface="Calibri"/>
              </a:rPr>
              <a:t>12%</a:t>
            </a:r>
            <a:endParaRPr sz="1400">
              <a:latin typeface="Calibri"/>
              <a:cs typeface="Calibri"/>
            </a:endParaRPr>
          </a:p>
        </p:txBody>
      </p:sp>
      <p:sp>
        <p:nvSpPr>
          <p:cNvPr id="16" name="object 16"/>
          <p:cNvSpPr txBox="1"/>
          <p:nvPr/>
        </p:nvSpPr>
        <p:spPr>
          <a:xfrm>
            <a:off x="2851404" y="4714446"/>
            <a:ext cx="1233170" cy="389890"/>
          </a:xfrm>
          <a:prstGeom prst="rect">
            <a:avLst/>
          </a:prstGeom>
          <a:solidFill>
            <a:srgbClr val="FF9999"/>
          </a:solidFill>
        </p:spPr>
        <p:txBody>
          <a:bodyPr vert="horz" wrap="square" lIns="0" tIns="69215" rIns="0" bIns="0" rtlCol="0">
            <a:spAutoFit/>
          </a:bodyPr>
          <a:lstStyle/>
          <a:p>
            <a:pPr algn="ctr">
              <a:lnSpc>
                <a:spcPct val="100000"/>
              </a:lnSpc>
              <a:spcBef>
                <a:spcPts val="545"/>
              </a:spcBef>
            </a:pPr>
            <a:r>
              <a:rPr sz="1400" spc="-25" dirty="0">
                <a:solidFill>
                  <a:srgbClr val="5C5B5A"/>
                </a:solidFill>
                <a:latin typeface="Calibri"/>
                <a:cs typeface="Calibri"/>
              </a:rPr>
              <a:t>13%</a:t>
            </a:r>
            <a:endParaRPr sz="1400">
              <a:latin typeface="Calibri"/>
              <a:cs typeface="Calibri"/>
            </a:endParaRPr>
          </a:p>
        </p:txBody>
      </p:sp>
      <p:sp>
        <p:nvSpPr>
          <p:cNvPr id="17" name="object 17"/>
          <p:cNvSpPr txBox="1"/>
          <p:nvPr/>
        </p:nvSpPr>
        <p:spPr>
          <a:xfrm>
            <a:off x="5132832" y="4767511"/>
            <a:ext cx="1233170" cy="370205"/>
          </a:xfrm>
          <a:prstGeom prst="rect">
            <a:avLst/>
          </a:prstGeom>
          <a:solidFill>
            <a:srgbClr val="FF9999"/>
          </a:solidFill>
        </p:spPr>
        <p:txBody>
          <a:bodyPr vert="horz" wrap="square" lIns="0" tIns="64135" rIns="0" bIns="0" rtlCol="0">
            <a:spAutoFit/>
          </a:bodyPr>
          <a:lstStyle/>
          <a:p>
            <a:pPr algn="ctr">
              <a:lnSpc>
                <a:spcPct val="100000"/>
              </a:lnSpc>
              <a:spcBef>
                <a:spcPts val="505"/>
              </a:spcBef>
            </a:pPr>
            <a:r>
              <a:rPr sz="1400" spc="-25" dirty="0">
                <a:solidFill>
                  <a:srgbClr val="5C5B5A"/>
                </a:solidFill>
                <a:latin typeface="Calibri"/>
                <a:cs typeface="Calibri"/>
              </a:rPr>
              <a:t>12%</a:t>
            </a:r>
            <a:endParaRPr sz="1400">
              <a:latin typeface="Calibri"/>
              <a:cs typeface="Calibri"/>
            </a:endParaRPr>
          </a:p>
        </p:txBody>
      </p:sp>
      <p:sp>
        <p:nvSpPr>
          <p:cNvPr id="18" name="object 18"/>
          <p:cNvSpPr txBox="1"/>
          <p:nvPr/>
        </p:nvSpPr>
        <p:spPr>
          <a:xfrm>
            <a:off x="569976" y="3093720"/>
            <a:ext cx="1233170" cy="1621155"/>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655"/>
              </a:spcBef>
            </a:pPr>
            <a:endParaRPr sz="1400">
              <a:latin typeface="Times New Roman"/>
              <a:cs typeface="Times New Roman"/>
            </a:endParaRPr>
          </a:p>
          <a:p>
            <a:pPr algn="ctr">
              <a:lnSpc>
                <a:spcPct val="100000"/>
              </a:lnSpc>
            </a:pPr>
            <a:r>
              <a:rPr sz="1400" spc="-25" dirty="0">
                <a:solidFill>
                  <a:srgbClr val="404040"/>
                </a:solidFill>
                <a:latin typeface="Calibri"/>
                <a:cs typeface="Calibri"/>
              </a:rPr>
              <a:t>51%</a:t>
            </a:r>
            <a:endParaRPr sz="1400">
              <a:latin typeface="Calibri"/>
              <a:cs typeface="Calibri"/>
            </a:endParaRPr>
          </a:p>
        </p:txBody>
      </p:sp>
      <p:sp>
        <p:nvSpPr>
          <p:cNvPr id="19" name="object 19"/>
          <p:cNvSpPr txBox="1"/>
          <p:nvPr/>
        </p:nvSpPr>
        <p:spPr>
          <a:xfrm>
            <a:off x="2851404" y="3022092"/>
            <a:ext cx="1233170" cy="1692910"/>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840"/>
              </a:spcBef>
            </a:pPr>
            <a:endParaRPr sz="1400">
              <a:latin typeface="Times New Roman"/>
              <a:cs typeface="Times New Roman"/>
            </a:endParaRPr>
          </a:p>
          <a:p>
            <a:pPr algn="ctr">
              <a:lnSpc>
                <a:spcPct val="100000"/>
              </a:lnSpc>
            </a:pPr>
            <a:r>
              <a:rPr sz="1400" spc="-25" dirty="0">
                <a:solidFill>
                  <a:srgbClr val="404040"/>
                </a:solidFill>
                <a:latin typeface="Calibri"/>
                <a:cs typeface="Calibri"/>
              </a:rPr>
              <a:t>53%</a:t>
            </a:r>
            <a:endParaRPr sz="1400">
              <a:latin typeface="Calibri"/>
              <a:cs typeface="Calibri"/>
            </a:endParaRPr>
          </a:p>
        </p:txBody>
      </p:sp>
      <p:sp>
        <p:nvSpPr>
          <p:cNvPr id="20" name="object 20"/>
          <p:cNvSpPr txBox="1"/>
          <p:nvPr/>
        </p:nvSpPr>
        <p:spPr>
          <a:xfrm>
            <a:off x="5583173" y="380796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Calibri"/>
                <a:cs typeface="Calibri"/>
              </a:rPr>
              <a:t>52%</a:t>
            </a:r>
            <a:endParaRPr sz="1400">
              <a:latin typeface="Calibri"/>
              <a:cs typeface="Calibri"/>
            </a:endParaRPr>
          </a:p>
        </p:txBody>
      </p:sp>
      <p:sp>
        <p:nvSpPr>
          <p:cNvPr id="21" name="object 21"/>
          <p:cNvSpPr txBox="1"/>
          <p:nvPr/>
        </p:nvSpPr>
        <p:spPr>
          <a:xfrm>
            <a:off x="569976" y="2262563"/>
            <a:ext cx="1233170" cy="831215"/>
          </a:xfrm>
          <a:prstGeom prst="rect">
            <a:avLst/>
          </a:prstGeom>
          <a:solidFill>
            <a:srgbClr val="009590"/>
          </a:solidFill>
        </p:spPr>
        <p:txBody>
          <a:bodyPr vert="horz" wrap="square" lIns="0" tIns="79375" rIns="0" bIns="0" rtlCol="0">
            <a:spAutoFit/>
          </a:bodyPr>
          <a:lstStyle/>
          <a:p>
            <a:pPr>
              <a:lnSpc>
                <a:spcPct val="100000"/>
              </a:lnSpc>
              <a:spcBef>
                <a:spcPts val="625"/>
              </a:spcBef>
            </a:pPr>
            <a:endParaRPr sz="1400">
              <a:latin typeface="Times New Roman"/>
              <a:cs typeface="Times New Roman"/>
            </a:endParaRPr>
          </a:p>
          <a:p>
            <a:pPr algn="ctr">
              <a:lnSpc>
                <a:spcPct val="100000"/>
              </a:lnSpc>
            </a:pPr>
            <a:r>
              <a:rPr sz="1400" spc="-25" dirty="0">
                <a:solidFill>
                  <a:srgbClr val="FFFFFF"/>
                </a:solidFill>
                <a:latin typeface="Calibri"/>
                <a:cs typeface="Calibri"/>
              </a:rPr>
              <a:t>27%</a:t>
            </a:r>
            <a:endParaRPr sz="1400">
              <a:latin typeface="Calibri"/>
              <a:cs typeface="Calibri"/>
            </a:endParaRPr>
          </a:p>
        </p:txBody>
      </p:sp>
      <p:sp>
        <p:nvSpPr>
          <p:cNvPr id="22" name="object 22"/>
          <p:cNvSpPr txBox="1"/>
          <p:nvPr/>
        </p:nvSpPr>
        <p:spPr>
          <a:xfrm>
            <a:off x="2851404" y="2262563"/>
            <a:ext cx="1233170" cy="760095"/>
          </a:xfrm>
          <a:prstGeom prst="rect">
            <a:avLst/>
          </a:prstGeom>
          <a:solidFill>
            <a:srgbClr val="009590"/>
          </a:solidFill>
        </p:spPr>
        <p:txBody>
          <a:bodyPr vert="horz" wrap="square" lIns="0" tIns="43180" rIns="0" bIns="0" rtlCol="0">
            <a:spAutoFit/>
          </a:bodyPr>
          <a:lstStyle/>
          <a:p>
            <a:pPr>
              <a:lnSpc>
                <a:spcPct val="100000"/>
              </a:lnSpc>
              <a:spcBef>
                <a:spcPts val="340"/>
              </a:spcBef>
            </a:pPr>
            <a:endParaRPr sz="1400">
              <a:latin typeface="Times New Roman"/>
              <a:cs typeface="Times New Roman"/>
            </a:endParaRPr>
          </a:p>
          <a:p>
            <a:pPr algn="ctr">
              <a:lnSpc>
                <a:spcPct val="100000"/>
              </a:lnSpc>
              <a:spcBef>
                <a:spcPts val="5"/>
              </a:spcBef>
            </a:pPr>
            <a:r>
              <a:rPr sz="1400" spc="-25" dirty="0">
                <a:solidFill>
                  <a:srgbClr val="FFFFFF"/>
                </a:solidFill>
                <a:latin typeface="Calibri"/>
                <a:cs typeface="Calibri"/>
              </a:rPr>
              <a:t>25%</a:t>
            </a:r>
            <a:endParaRPr sz="1400">
              <a:latin typeface="Calibri"/>
              <a:cs typeface="Calibri"/>
            </a:endParaRPr>
          </a:p>
        </p:txBody>
      </p:sp>
      <p:sp>
        <p:nvSpPr>
          <p:cNvPr id="23" name="object 23"/>
          <p:cNvSpPr txBox="1"/>
          <p:nvPr/>
        </p:nvSpPr>
        <p:spPr>
          <a:xfrm>
            <a:off x="5132832" y="2262563"/>
            <a:ext cx="1233170" cy="854075"/>
          </a:xfrm>
          <a:prstGeom prst="rect">
            <a:avLst/>
          </a:prstGeom>
          <a:solidFill>
            <a:srgbClr val="009590"/>
          </a:solidFill>
        </p:spPr>
        <p:txBody>
          <a:bodyPr vert="horz" wrap="square" lIns="0" tIns="90805" rIns="0" bIns="0" rtlCol="0">
            <a:spAutoFit/>
          </a:bodyPr>
          <a:lstStyle/>
          <a:p>
            <a:pPr>
              <a:lnSpc>
                <a:spcPct val="100000"/>
              </a:lnSpc>
              <a:spcBef>
                <a:spcPts val="715"/>
              </a:spcBef>
            </a:pPr>
            <a:endParaRPr sz="1400">
              <a:latin typeface="Times New Roman"/>
              <a:cs typeface="Times New Roman"/>
            </a:endParaRPr>
          </a:p>
          <a:p>
            <a:pPr algn="ctr">
              <a:lnSpc>
                <a:spcPct val="100000"/>
              </a:lnSpc>
            </a:pPr>
            <a:r>
              <a:rPr sz="1400" spc="-25" dirty="0">
                <a:solidFill>
                  <a:srgbClr val="FFFFFF"/>
                </a:solidFill>
                <a:latin typeface="Calibri"/>
                <a:cs typeface="Calibri"/>
              </a:rPr>
              <a:t>28%</a:t>
            </a:r>
            <a:endParaRPr sz="1400">
              <a:latin typeface="Calibri"/>
              <a:cs typeface="Calibri"/>
            </a:endParaRPr>
          </a:p>
        </p:txBody>
      </p:sp>
      <p:sp>
        <p:nvSpPr>
          <p:cNvPr id="24" name="object 24"/>
          <p:cNvSpPr txBox="1"/>
          <p:nvPr/>
        </p:nvSpPr>
        <p:spPr>
          <a:xfrm>
            <a:off x="868172" y="5459069"/>
            <a:ext cx="678815" cy="572135"/>
          </a:xfrm>
          <a:prstGeom prst="rect">
            <a:avLst/>
          </a:prstGeom>
        </p:spPr>
        <p:txBody>
          <a:bodyPr vert="horz" wrap="square" lIns="0" tIns="10160" rIns="0" bIns="0" rtlCol="0">
            <a:spAutoFit/>
          </a:bodyPr>
          <a:lstStyle/>
          <a:p>
            <a:pPr marL="106045" marR="140335" algn="ctr">
              <a:lnSpc>
                <a:spcPct val="101800"/>
              </a:lnSpc>
              <a:spcBef>
                <a:spcPts val="80"/>
              </a:spcBef>
            </a:pPr>
            <a:r>
              <a:rPr sz="1100" dirty="0">
                <a:solidFill>
                  <a:srgbClr val="585858"/>
                </a:solidFill>
                <a:latin typeface="Calibri"/>
                <a:cs typeface="Calibri"/>
              </a:rPr>
              <a:t>Aug</a:t>
            </a:r>
            <a:r>
              <a:rPr sz="1100" spc="-1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(S14)</a:t>
            </a:r>
            <a:endParaRPr sz="1100">
              <a:latin typeface="Calibri"/>
              <a:cs typeface="Calibri"/>
            </a:endParaRPr>
          </a:p>
          <a:p>
            <a:pPr algn="ctr">
              <a:lnSpc>
                <a:spcPct val="100000"/>
              </a:lnSpc>
              <a:spcBef>
                <a:spcPts val="310"/>
              </a:spcBef>
            </a:pPr>
            <a:r>
              <a:rPr sz="1100" dirty="0">
                <a:solidFill>
                  <a:srgbClr val="5C5B5A"/>
                </a:solidFill>
                <a:latin typeface="Calibri"/>
                <a:cs typeface="Calibri"/>
              </a:rPr>
              <a:t>Don't </a:t>
            </a:r>
            <a:r>
              <a:rPr sz="1100" spc="-20" dirty="0">
                <a:solidFill>
                  <a:srgbClr val="5C5B5A"/>
                </a:solidFill>
                <a:latin typeface="Calibri"/>
                <a:cs typeface="Calibri"/>
              </a:rPr>
              <a:t>know</a:t>
            </a:r>
            <a:endParaRPr sz="1100">
              <a:latin typeface="Calibri"/>
              <a:cs typeface="Calibri"/>
            </a:endParaRPr>
          </a:p>
        </p:txBody>
      </p:sp>
      <p:sp>
        <p:nvSpPr>
          <p:cNvPr id="25" name="object 25"/>
          <p:cNvSpPr txBox="1"/>
          <p:nvPr/>
        </p:nvSpPr>
        <p:spPr>
          <a:xfrm>
            <a:off x="3179191" y="5459069"/>
            <a:ext cx="974725" cy="572135"/>
          </a:xfrm>
          <a:prstGeom prst="rect">
            <a:avLst/>
          </a:prstGeom>
        </p:spPr>
        <p:txBody>
          <a:bodyPr vert="horz" wrap="square" lIns="0" tIns="10160" rIns="0" bIns="0" rtlCol="0">
            <a:spAutoFit/>
          </a:bodyPr>
          <a:lstStyle/>
          <a:p>
            <a:pPr marL="143510" marR="475615" indent="-56515">
              <a:lnSpc>
                <a:spcPct val="101800"/>
              </a:lnSpc>
              <a:spcBef>
                <a:spcPts val="80"/>
              </a:spcBef>
            </a:pPr>
            <a:r>
              <a:rPr sz="1100" dirty="0">
                <a:solidFill>
                  <a:srgbClr val="585858"/>
                </a:solidFill>
                <a:latin typeface="Calibri"/>
                <a:cs typeface="Calibri"/>
              </a:rPr>
              <a:t>Oct</a:t>
            </a:r>
            <a:r>
              <a:rPr sz="1100" spc="-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(S15)</a:t>
            </a:r>
            <a:endParaRPr sz="1100">
              <a:latin typeface="Calibri"/>
              <a:cs typeface="Calibri"/>
            </a:endParaRPr>
          </a:p>
          <a:p>
            <a:pPr marL="12700">
              <a:lnSpc>
                <a:spcPct val="100000"/>
              </a:lnSpc>
              <a:spcBef>
                <a:spcPts val="310"/>
              </a:spcBef>
            </a:pPr>
            <a:r>
              <a:rPr sz="1100" dirty="0">
                <a:solidFill>
                  <a:srgbClr val="5C5B5A"/>
                </a:solidFill>
                <a:latin typeface="Calibri"/>
                <a:cs typeface="Calibri"/>
              </a:rPr>
              <a:t>Tend</a:t>
            </a:r>
            <a:r>
              <a:rPr sz="1100" spc="-20" dirty="0">
                <a:solidFill>
                  <a:srgbClr val="5C5B5A"/>
                </a:solidFill>
                <a:latin typeface="Calibri"/>
                <a:cs typeface="Calibri"/>
              </a:rPr>
              <a:t> </a:t>
            </a:r>
            <a:r>
              <a:rPr sz="1100" dirty="0">
                <a:solidFill>
                  <a:srgbClr val="5C5B5A"/>
                </a:solidFill>
                <a:latin typeface="Calibri"/>
                <a:cs typeface="Calibri"/>
              </a:rPr>
              <a:t>to</a:t>
            </a:r>
            <a:r>
              <a:rPr sz="1100" spc="-15" dirty="0">
                <a:solidFill>
                  <a:srgbClr val="5C5B5A"/>
                </a:solidFill>
                <a:latin typeface="Calibri"/>
                <a:cs typeface="Calibri"/>
              </a:rPr>
              <a:t> </a:t>
            </a:r>
            <a:r>
              <a:rPr sz="1100" spc="-10" dirty="0">
                <a:solidFill>
                  <a:srgbClr val="5C5B5A"/>
                </a:solidFill>
                <a:latin typeface="Calibri"/>
                <a:cs typeface="Calibri"/>
              </a:rPr>
              <a:t>disagree</a:t>
            </a:r>
            <a:endParaRPr sz="1100">
              <a:latin typeface="Calibri"/>
              <a:cs typeface="Calibri"/>
            </a:endParaRPr>
          </a:p>
        </p:txBody>
      </p:sp>
      <p:sp>
        <p:nvSpPr>
          <p:cNvPr id="26" name="object 26"/>
          <p:cNvSpPr txBox="1"/>
          <p:nvPr/>
        </p:nvSpPr>
        <p:spPr>
          <a:xfrm>
            <a:off x="5367273" y="5459069"/>
            <a:ext cx="76581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85858"/>
                </a:solidFill>
                <a:latin typeface="Calibri"/>
                <a:cs typeface="Calibri"/>
              </a:rPr>
              <a:t>Dec</a:t>
            </a:r>
            <a:r>
              <a:rPr sz="1100" spc="-15" dirty="0">
                <a:solidFill>
                  <a:srgbClr val="585858"/>
                </a:solidFill>
                <a:latin typeface="Calibri"/>
                <a:cs typeface="Calibri"/>
              </a:rPr>
              <a:t> </a:t>
            </a:r>
            <a:r>
              <a:rPr sz="1100" dirty="0">
                <a:solidFill>
                  <a:srgbClr val="585858"/>
                </a:solidFill>
                <a:latin typeface="Calibri"/>
                <a:cs typeface="Calibri"/>
              </a:rPr>
              <a:t>'24</a:t>
            </a:r>
            <a:r>
              <a:rPr sz="1100" spc="-25" dirty="0">
                <a:solidFill>
                  <a:srgbClr val="585858"/>
                </a:solidFill>
                <a:latin typeface="Calibri"/>
                <a:cs typeface="Calibri"/>
              </a:rPr>
              <a:t> </a:t>
            </a:r>
            <a:r>
              <a:rPr sz="1100" spc="-10" dirty="0">
                <a:solidFill>
                  <a:srgbClr val="585858"/>
                </a:solidFill>
                <a:latin typeface="Calibri"/>
                <a:cs typeface="Calibri"/>
              </a:rPr>
              <a:t>(S16)</a:t>
            </a:r>
            <a:endParaRPr sz="1100">
              <a:latin typeface="Calibri"/>
              <a:cs typeface="Calibri"/>
            </a:endParaRPr>
          </a:p>
        </p:txBody>
      </p:sp>
      <p:sp>
        <p:nvSpPr>
          <p:cNvPr id="27" name="object 27"/>
          <p:cNvSpPr/>
          <p:nvPr/>
        </p:nvSpPr>
        <p:spPr>
          <a:xfrm>
            <a:off x="770356" y="5910624"/>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5C5B5A"/>
          </a:solidFill>
        </p:spPr>
        <p:txBody>
          <a:bodyPr wrap="square" lIns="0" tIns="0" rIns="0" bIns="0" rtlCol="0"/>
          <a:lstStyle/>
          <a:p>
            <a:endParaRPr/>
          </a:p>
        </p:txBody>
      </p:sp>
      <p:sp>
        <p:nvSpPr>
          <p:cNvPr id="28" name="object 28"/>
          <p:cNvSpPr/>
          <p:nvPr/>
        </p:nvSpPr>
        <p:spPr>
          <a:xfrm>
            <a:off x="1738122" y="591062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0000"/>
          </a:solidFill>
        </p:spPr>
        <p:txBody>
          <a:bodyPr wrap="square" lIns="0" tIns="0" rIns="0" bIns="0" rtlCol="0"/>
          <a:lstStyle/>
          <a:p>
            <a:endParaRPr/>
          </a:p>
        </p:txBody>
      </p:sp>
      <p:sp>
        <p:nvSpPr>
          <p:cNvPr id="29" name="object 29"/>
          <p:cNvSpPr txBox="1"/>
          <p:nvPr/>
        </p:nvSpPr>
        <p:spPr>
          <a:xfrm>
            <a:off x="1836166" y="5837021"/>
            <a:ext cx="108585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Definitely</a:t>
            </a:r>
            <a:r>
              <a:rPr sz="1100" spc="-40" dirty="0">
                <a:solidFill>
                  <a:srgbClr val="5C5B5A"/>
                </a:solidFill>
                <a:latin typeface="Calibri"/>
                <a:cs typeface="Calibri"/>
              </a:rPr>
              <a:t> </a:t>
            </a:r>
            <a:r>
              <a:rPr sz="1100" spc="-10" dirty="0">
                <a:solidFill>
                  <a:srgbClr val="5C5B5A"/>
                </a:solidFill>
                <a:latin typeface="Calibri"/>
                <a:cs typeface="Calibri"/>
              </a:rPr>
              <a:t>disagree</a:t>
            </a:r>
            <a:endParaRPr sz="1100">
              <a:latin typeface="Calibri"/>
              <a:cs typeface="Calibri"/>
            </a:endParaRPr>
          </a:p>
        </p:txBody>
      </p:sp>
      <p:sp>
        <p:nvSpPr>
          <p:cNvPr id="30" name="object 30"/>
          <p:cNvSpPr/>
          <p:nvPr/>
        </p:nvSpPr>
        <p:spPr>
          <a:xfrm>
            <a:off x="3081147" y="591062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9999"/>
          </a:solidFill>
        </p:spPr>
        <p:txBody>
          <a:bodyPr wrap="square" lIns="0" tIns="0" rIns="0" bIns="0" rtlCol="0"/>
          <a:lstStyle/>
          <a:p>
            <a:endParaRPr/>
          </a:p>
        </p:txBody>
      </p:sp>
      <p:sp>
        <p:nvSpPr>
          <p:cNvPr id="31" name="object 31"/>
          <p:cNvSpPr/>
          <p:nvPr/>
        </p:nvSpPr>
        <p:spPr>
          <a:xfrm>
            <a:off x="4313301" y="591062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6CD4CE"/>
          </a:solidFill>
        </p:spPr>
        <p:txBody>
          <a:bodyPr wrap="square" lIns="0" tIns="0" rIns="0" bIns="0" rtlCol="0"/>
          <a:lstStyle/>
          <a:p>
            <a:endParaRPr/>
          </a:p>
        </p:txBody>
      </p:sp>
      <p:sp>
        <p:nvSpPr>
          <p:cNvPr id="32" name="object 32"/>
          <p:cNvSpPr txBox="1"/>
          <p:nvPr/>
        </p:nvSpPr>
        <p:spPr>
          <a:xfrm>
            <a:off x="4411471" y="5837021"/>
            <a:ext cx="81470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Tend</a:t>
            </a:r>
            <a:r>
              <a:rPr sz="1100" spc="-20" dirty="0">
                <a:solidFill>
                  <a:srgbClr val="5C5B5A"/>
                </a:solidFill>
                <a:latin typeface="Calibri"/>
                <a:cs typeface="Calibri"/>
              </a:rPr>
              <a:t> </a:t>
            </a:r>
            <a:r>
              <a:rPr sz="1100" dirty="0">
                <a:solidFill>
                  <a:srgbClr val="5C5B5A"/>
                </a:solidFill>
                <a:latin typeface="Calibri"/>
                <a:cs typeface="Calibri"/>
              </a:rPr>
              <a:t>to</a:t>
            </a:r>
            <a:r>
              <a:rPr sz="1100" spc="-15" dirty="0">
                <a:solidFill>
                  <a:srgbClr val="5C5B5A"/>
                </a:solidFill>
                <a:latin typeface="Calibri"/>
                <a:cs typeface="Calibri"/>
              </a:rPr>
              <a:t> </a:t>
            </a:r>
            <a:r>
              <a:rPr sz="1100" spc="-10" dirty="0">
                <a:solidFill>
                  <a:srgbClr val="5C5B5A"/>
                </a:solidFill>
                <a:latin typeface="Calibri"/>
                <a:cs typeface="Calibri"/>
              </a:rPr>
              <a:t>agree</a:t>
            </a:r>
            <a:endParaRPr sz="1100">
              <a:latin typeface="Calibri"/>
              <a:cs typeface="Calibri"/>
            </a:endParaRPr>
          </a:p>
        </p:txBody>
      </p:sp>
      <p:sp>
        <p:nvSpPr>
          <p:cNvPr id="33" name="object 33"/>
          <p:cNvSpPr/>
          <p:nvPr/>
        </p:nvSpPr>
        <p:spPr>
          <a:xfrm>
            <a:off x="5385308" y="591062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34" name="object 34"/>
          <p:cNvSpPr txBox="1"/>
          <p:nvPr/>
        </p:nvSpPr>
        <p:spPr>
          <a:xfrm>
            <a:off x="5483478" y="5837021"/>
            <a:ext cx="92583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Definitely</a:t>
            </a:r>
            <a:r>
              <a:rPr sz="1100" spc="-35" dirty="0">
                <a:solidFill>
                  <a:srgbClr val="5C5B5A"/>
                </a:solidFill>
                <a:latin typeface="Calibri"/>
                <a:cs typeface="Calibri"/>
              </a:rPr>
              <a:t> </a:t>
            </a:r>
            <a:r>
              <a:rPr sz="1100" spc="-10" dirty="0">
                <a:solidFill>
                  <a:srgbClr val="5C5B5A"/>
                </a:solidFill>
                <a:latin typeface="Calibri"/>
                <a:cs typeface="Calibri"/>
              </a:rPr>
              <a:t>agree</a:t>
            </a:r>
            <a:endParaRPr sz="1100">
              <a:latin typeface="Calibri"/>
              <a:cs typeface="Calibri"/>
            </a:endParaRPr>
          </a:p>
        </p:txBody>
      </p:sp>
      <p:sp>
        <p:nvSpPr>
          <p:cNvPr id="35" name="object 35"/>
          <p:cNvSpPr txBox="1"/>
          <p:nvPr/>
        </p:nvSpPr>
        <p:spPr>
          <a:xfrm>
            <a:off x="7233539" y="1298447"/>
            <a:ext cx="4903470" cy="835660"/>
          </a:xfrm>
          <a:prstGeom prst="rect">
            <a:avLst/>
          </a:prstGeom>
          <a:solidFill>
            <a:srgbClr val="D0CECE">
              <a:alpha val="21174"/>
            </a:srgbClr>
          </a:solidFill>
          <a:ln w="9525">
            <a:solidFill>
              <a:srgbClr val="5C5B5A"/>
            </a:solidFill>
          </a:ln>
        </p:spPr>
        <p:txBody>
          <a:bodyPr vert="horz" wrap="square" lIns="0" tIns="40005" rIns="0" bIns="0" rtlCol="0">
            <a:spAutoFit/>
          </a:bodyPr>
          <a:lstStyle/>
          <a:p>
            <a:pPr algn="ctr">
              <a:lnSpc>
                <a:spcPts val="1370"/>
              </a:lnSpc>
              <a:spcBef>
                <a:spcPts val="315"/>
              </a:spcBef>
            </a:pPr>
            <a:r>
              <a:rPr sz="1200" b="1" dirty="0">
                <a:solidFill>
                  <a:srgbClr val="5C5B5A"/>
                </a:solidFill>
                <a:latin typeface="Arial"/>
                <a:cs typeface="Arial"/>
              </a:rPr>
              <a:t>%</a:t>
            </a:r>
            <a:r>
              <a:rPr sz="1200" b="1" spc="-15" dirty="0">
                <a:solidFill>
                  <a:srgbClr val="5C5B5A"/>
                </a:solidFill>
                <a:latin typeface="Arial"/>
                <a:cs typeface="Arial"/>
              </a:rPr>
              <a:t> </a:t>
            </a:r>
            <a:r>
              <a:rPr sz="1200" b="1" dirty="0">
                <a:solidFill>
                  <a:srgbClr val="5C5B5A"/>
                </a:solidFill>
                <a:latin typeface="Arial"/>
                <a:cs typeface="Arial"/>
              </a:rPr>
              <a:t>who</a:t>
            </a:r>
            <a:r>
              <a:rPr sz="1200" b="1" spc="-25" dirty="0">
                <a:solidFill>
                  <a:srgbClr val="5C5B5A"/>
                </a:solidFill>
                <a:latin typeface="Arial"/>
                <a:cs typeface="Arial"/>
              </a:rPr>
              <a:t> </a:t>
            </a:r>
            <a:r>
              <a:rPr sz="1200" b="1" dirty="0">
                <a:solidFill>
                  <a:srgbClr val="5C5B5A"/>
                </a:solidFill>
                <a:latin typeface="Arial"/>
                <a:cs typeface="Arial"/>
              </a:rPr>
              <a:t>would</a:t>
            </a:r>
            <a:r>
              <a:rPr sz="1200" b="1" spc="-5" dirty="0">
                <a:solidFill>
                  <a:srgbClr val="5C5B5A"/>
                </a:solidFill>
                <a:latin typeface="Arial"/>
                <a:cs typeface="Arial"/>
              </a:rPr>
              <a:t> </a:t>
            </a:r>
            <a:r>
              <a:rPr sz="1200" b="1" dirty="0">
                <a:solidFill>
                  <a:srgbClr val="5C5B5A"/>
                </a:solidFill>
                <a:latin typeface="Arial"/>
                <a:cs typeface="Arial"/>
              </a:rPr>
              <a:t>not</a:t>
            </a:r>
            <a:r>
              <a:rPr sz="1200" b="1" spc="-5" dirty="0">
                <a:solidFill>
                  <a:srgbClr val="5C5B5A"/>
                </a:solidFill>
                <a:latin typeface="Arial"/>
                <a:cs typeface="Arial"/>
              </a:rPr>
              <a:t> </a:t>
            </a:r>
            <a:r>
              <a:rPr sz="1200" b="1" dirty="0">
                <a:solidFill>
                  <a:srgbClr val="5C5B5A"/>
                </a:solidFill>
                <a:latin typeface="Arial"/>
                <a:cs typeface="Arial"/>
              </a:rPr>
              <a:t>recommend</a:t>
            </a:r>
            <a:r>
              <a:rPr sz="1200" b="1" spc="-35" dirty="0">
                <a:solidFill>
                  <a:srgbClr val="5C5B5A"/>
                </a:solidFill>
                <a:latin typeface="Arial"/>
                <a:cs typeface="Arial"/>
              </a:rPr>
              <a:t> </a:t>
            </a:r>
            <a:r>
              <a:rPr sz="1200" b="1" dirty="0">
                <a:solidFill>
                  <a:srgbClr val="5C5B5A"/>
                </a:solidFill>
                <a:latin typeface="Arial"/>
                <a:cs typeface="Arial"/>
              </a:rPr>
              <a:t>their</a:t>
            </a:r>
            <a:r>
              <a:rPr sz="1200" b="1" spc="-5" dirty="0">
                <a:solidFill>
                  <a:srgbClr val="5C5B5A"/>
                </a:solidFill>
                <a:latin typeface="Arial"/>
                <a:cs typeface="Arial"/>
              </a:rPr>
              <a:t> </a:t>
            </a:r>
            <a:r>
              <a:rPr sz="1200" b="1" dirty="0">
                <a:solidFill>
                  <a:srgbClr val="5C5B5A"/>
                </a:solidFill>
                <a:latin typeface="Arial"/>
                <a:cs typeface="Arial"/>
              </a:rPr>
              <a:t>area</a:t>
            </a:r>
            <a:r>
              <a:rPr sz="1200" b="1" spc="-40" dirty="0">
                <a:solidFill>
                  <a:srgbClr val="5C5B5A"/>
                </a:solidFill>
                <a:latin typeface="Arial"/>
                <a:cs typeface="Arial"/>
              </a:rPr>
              <a:t> </a:t>
            </a:r>
            <a:r>
              <a:rPr sz="1200" b="1" dirty="0">
                <a:solidFill>
                  <a:srgbClr val="5C5B5A"/>
                </a:solidFill>
                <a:latin typeface="Arial"/>
                <a:cs typeface="Arial"/>
              </a:rPr>
              <a:t>as</a:t>
            </a:r>
            <a:r>
              <a:rPr sz="1200" b="1" spc="-25" dirty="0">
                <a:solidFill>
                  <a:srgbClr val="5C5B5A"/>
                </a:solidFill>
                <a:latin typeface="Arial"/>
                <a:cs typeface="Arial"/>
              </a:rPr>
              <a:t> </a:t>
            </a:r>
            <a:r>
              <a:rPr sz="1200" b="1" dirty="0">
                <a:solidFill>
                  <a:srgbClr val="5C5B5A"/>
                </a:solidFill>
                <a:latin typeface="Arial"/>
                <a:cs typeface="Arial"/>
              </a:rPr>
              <a:t>a</a:t>
            </a:r>
            <a:r>
              <a:rPr sz="1200" b="1" spc="-10" dirty="0">
                <a:solidFill>
                  <a:srgbClr val="5C5B5A"/>
                </a:solidFill>
                <a:latin typeface="Arial"/>
                <a:cs typeface="Arial"/>
              </a:rPr>
              <a:t> </a:t>
            </a:r>
            <a:r>
              <a:rPr sz="1200" b="1" dirty="0">
                <a:solidFill>
                  <a:srgbClr val="5C5B5A"/>
                </a:solidFill>
                <a:latin typeface="Arial"/>
                <a:cs typeface="Arial"/>
              </a:rPr>
              <a:t>place</a:t>
            </a:r>
            <a:r>
              <a:rPr sz="1200" b="1" spc="-30"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spc="-20" dirty="0">
                <a:solidFill>
                  <a:srgbClr val="5C5B5A"/>
                </a:solidFill>
                <a:latin typeface="Arial"/>
                <a:cs typeface="Arial"/>
              </a:rPr>
              <a:t>live</a:t>
            </a:r>
            <a:endParaRPr sz="1200">
              <a:latin typeface="Arial"/>
              <a:cs typeface="Arial"/>
            </a:endParaRPr>
          </a:p>
          <a:p>
            <a:pPr algn="ctr">
              <a:lnSpc>
                <a:spcPts val="1370"/>
              </a:lnSpc>
            </a:pPr>
            <a:r>
              <a:rPr sz="1200" b="1" dirty="0">
                <a:solidFill>
                  <a:srgbClr val="5C5B5A"/>
                </a:solidFill>
                <a:latin typeface="Arial"/>
                <a:cs typeface="Arial"/>
              </a:rPr>
              <a:t>compared</a:t>
            </a:r>
            <a:r>
              <a:rPr sz="1200" b="1" spc="-45" dirty="0">
                <a:solidFill>
                  <a:srgbClr val="5C5B5A"/>
                </a:solidFill>
                <a:latin typeface="Arial"/>
                <a:cs typeface="Arial"/>
              </a:rPr>
              <a:t> </a:t>
            </a:r>
            <a:r>
              <a:rPr sz="1200" b="1" dirty="0">
                <a:solidFill>
                  <a:srgbClr val="5C5B5A"/>
                </a:solidFill>
                <a:latin typeface="Arial"/>
                <a:cs typeface="Arial"/>
              </a:rPr>
              <a:t>to</a:t>
            </a:r>
            <a:r>
              <a:rPr sz="1200" b="1" spc="-10" dirty="0">
                <a:solidFill>
                  <a:srgbClr val="5C5B5A"/>
                </a:solidFill>
                <a:latin typeface="Arial"/>
                <a:cs typeface="Arial"/>
              </a:rPr>
              <a:t> </a:t>
            </a:r>
            <a:r>
              <a:rPr sz="1200" b="1" dirty="0">
                <a:solidFill>
                  <a:srgbClr val="5C5B5A"/>
                </a:solidFill>
                <a:latin typeface="Arial"/>
                <a:cs typeface="Arial"/>
              </a:rPr>
              <a:t>S14-16</a:t>
            </a:r>
            <a:r>
              <a:rPr sz="1200" b="1" spc="-45" dirty="0">
                <a:solidFill>
                  <a:srgbClr val="5C5B5A"/>
                </a:solidFill>
                <a:latin typeface="Arial"/>
                <a:cs typeface="Arial"/>
              </a:rPr>
              <a:t> </a:t>
            </a:r>
            <a:r>
              <a:rPr sz="1200" b="1" dirty="0">
                <a:solidFill>
                  <a:srgbClr val="5C5B5A"/>
                </a:solidFill>
                <a:latin typeface="Arial"/>
                <a:cs typeface="Arial"/>
              </a:rPr>
              <a:t>GM</a:t>
            </a:r>
            <a:r>
              <a:rPr sz="1200" b="1" spc="-10" dirty="0">
                <a:solidFill>
                  <a:srgbClr val="5C5B5A"/>
                </a:solidFill>
                <a:latin typeface="Arial"/>
                <a:cs typeface="Arial"/>
              </a:rPr>
              <a:t> </a:t>
            </a:r>
            <a:r>
              <a:rPr sz="1200" b="1" dirty="0">
                <a:solidFill>
                  <a:srgbClr val="5C5B5A"/>
                </a:solidFill>
                <a:latin typeface="Arial"/>
                <a:cs typeface="Arial"/>
              </a:rPr>
              <a:t>average</a:t>
            </a:r>
            <a:r>
              <a:rPr sz="1200" b="1" spc="-35" dirty="0">
                <a:solidFill>
                  <a:srgbClr val="5C5B5A"/>
                </a:solidFill>
                <a:latin typeface="Arial"/>
                <a:cs typeface="Arial"/>
              </a:rPr>
              <a:t> </a:t>
            </a:r>
            <a:r>
              <a:rPr sz="1200" b="1" spc="-10" dirty="0">
                <a:solidFill>
                  <a:srgbClr val="5C5B5A"/>
                </a:solidFill>
                <a:latin typeface="Arial"/>
                <a:cs typeface="Arial"/>
              </a:rPr>
              <a:t>(18%)*</a:t>
            </a:r>
            <a:endParaRPr sz="1200">
              <a:latin typeface="Arial"/>
              <a:cs typeface="Arial"/>
            </a:endParaRPr>
          </a:p>
          <a:p>
            <a:pPr marL="132080" marR="126364" algn="ctr">
              <a:lnSpc>
                <a:spcPts val="1300"/>
              </a:lnSpc>
              <a:spcBef>
                <a:spcPts val="425"/>
              </a:spcBef>
            </a:pPr>
            <a:r>
              <a:rPr sz="1200" i="1" dirty="0">
                <a:solidFill>
                  <a:srgbClr val="5C5B5A"/>
                </a:solidFill>
                <a:latin typeface="Arial"/>
                <a:cs typeface="Arial"/>
              </a:rPr>
              <a:t>Italics</a:t>
            </a:r>
            <a:r>
              <a:rPr sz="1200" i="1" spc="-25" dirty="0">
                <a:solidFill>
                  <a:srgbClr val="5C5B5A"/>
                </a:solidFill>
                <a:latin typeface="Arial"/>
                <a:cs typeface="Arial"/>
              </a:rPr>
              <a:t> </a:t>
            </a:r>
            <a:r>
              <a:rPr sz="1200" i="1" dirty="0">
                <a:solidFill>
                  <a:srgbClr val="5C5B5A"/>
                </a:solidFill>
                <a:latin typeface="Arial"/>
                <a:cs typeface="Arial"/>
              </a:rPr>
              <a:t>denotes</a:t>
            </a:r>
            <a:r>
              <a:rPr sz="1200" i="1" spc="-35" dirty="0">
                <a:solidFill>
                  <a:srgbClr val="5C5B5A"/>
                </a:solidFill>
                <a:latin typeface="Arial"/>
                <a:cs typeface="Arial"/>
              </a:rPr>
              <a:t> </a:t>
            </a:r>
            <a:r>
              <a:rPr sz="1200" i="1" dirty="0">
                <a:solidFill>
                  <a:srgbClr val="5C5B5A"/>
                </a:solidFill>
                <a:latin typeface="Arial"/>
                <a:cs typeface="Arial"/>
              </a:rPr>
              <a:t>greater</a:t>
            </a:r>
            <a:r>
              <a:rPr sz="1200" i="1" spc="-50" dirty="0">
                <a:solidFill>
                  <a:srgbClr val="5C5B5A"/>
                </a:solidFill>
                <a:latin typeface="Arial"/>
                <a:cs typeface="Arial"/>
              </a:rPr>
              <a:t> </a:t>
            </a:r>
            <a:r>
              <a:rPr sz="1200" i="1" dirty="0">
                <a:solidFill>
                  <a:srgbClr val="5C5B5A"/>
                </a:solidFill>
                <a:latin typeface="Arial"/>
                <a:cs typeface="Arial"/>
              </a:rPr>
              <a:t>prominence</a:t>
            </a:r>
            <a:r>
              <a:rPr sz="1200" i="1" spc="-40" dirty="0">
                <a:solidFill>
                  <a:srgbClr val="5C5B5A"/>
                </a:solidFill>
                <a:latin typeface="Arial"/>
                <a:cs typeface="Arial"/>
              </a:rPr>
              <a:t> </a:t>
            </a:r>
            <a:r>
              <a:rPr sz="1200" i="1" dirty="0">
                <a:solidFill>
                  <a:srgbClr val="5C5B5A"/>
                </a:solidFill>
                <a:latin typeface="Arial"/>
                <a:cs typeface="Arial"/>
              </a:rPr>
              <a:t>/ newly</a:t>
            </a:r>
            <a:r>
              <a:rPr sz="1200" i="1" spc="-50" dirty="0">
                <a:solidFill>
                  <a:srgbClr val="5C5B5A"/>
                </a:solidFill>
                <a:latin typeface="Arial"/>
                <a:cs typeface="Arial"/>
              </a:rPr>
              <a:t> </a:t>
            </a:r>
            <a:r>
              <a:rPr sz="1200" i="1" dirty="0">
                <a:solidFill>
                  <a:srgbClr val="5C5B5A"/>
                </a:solidFill>
                <a:latin typeface="Arial"/>
                <a:cs typeface="Arial"/>
              </a:rPr>
              <a:t>featuring</a:t>
            </a:r>
            <a:r>
              <a:rPr sz="1200" i="1" spc="-55" dirty="0">
                <a:solidFill>
                  <a:srgbClr val="5C5B5A"/>
                </a:solidFill>
                <a:latin typeface="Arial"/>
                <a:cs typeface="Arial"/>
              </a:rPr>
              <a:t> </a:t>
            </a:r>
            <a:r>
              <a:rPr sz="1200" i="1" dirty="0">
                <a:solidFill>
                  <a:srgbClr val="5C5B5A"/>
                </a:solidFill>
                <a:latin typeface="Arial"/>
                <a:cs typeface="Arial"/>
              </a:rPr>
              <a:t>in</a:t>
            </a:r>
            <a:r>
              <a:rPr sz="1200" i="1" spc="-10" dirty="0">
                <a:solidFill>
                  <a:srgbClr val="5C5B5A"/>
                </a:solidFill>
                <a:latin typeface="Arial"/>
                <a:cs typeface="Arial"/>
              </a:rPr>
              <a:t> </a:t>
            </a:r>
            <a:r>
              <a:rPr sz="1200" i="1" dirty="0">
                <a:solidFill>
                  <a:srgbClr val="5C5B5A"/>
                </a:solidFill>
                <a:latin typeface="Arial"/>
                <a:cs typeface="Arial"/>
              </a:rPr>
              <a:t>latest</a:t>
            </a:r>
            <a:r>
              <a:rPr sz="1200" i="1" spc="-30" dirty="0">
                <a:solidFill>
                  <a:srgbClr val="5C5B5A"/>
                </a:solidFill>
                <a:latin typeface="Arial"/>
                <a:cs typeface="Arial"/>
              </a:rPr>
              <a:t> </a:t>
            </a:r>
            <a:r>
              <a:rPr sz="1200" i="1" spc="-10" dirty="0">
                <a:solidFill>
                  <a:srgbClr val="5C5B5A"/>
                </a:solidFill>
                <a:latin typeface="Arial"/>
                <a:cs typeface="Arial"/>
              </a:rPr>
              <a:t>analysis </a:t>
            </a:r>
            <a:r>
              <a:rPr sz="1200" i="1" dirty="0">
                <a:solidFill>
                  <a:srgbClr val="5C5B5A"/>
                </a:solidFill>
                <a:latin typeface="Arial"/>
                <a:cs typeface="Arial"/>
              </a:rPr>
              <a:t>compared</a:t>
            </a:r>
            <a:r>
              <a:rPr sz="1200" i="1" spc="-55" dirty="0">
                <a:solidFill>
                  <a:srgbClr val="5C5B5A"/>
                </a:solidFill>
                <a:latin typeface="Arial"/>
                <a:cs typeface="Arial"/>
              </a:rPr>
              <a:t> </a:t>
            </a:r>
            <a:r>
              <a:rPr sz="1200" i="1" dirty="0">
                <a:solidFill>
                  <a:srgbClr val="5C5B5A"/>
                </a:solidFill>
                <a:latin typeface="Arial"/>
                <a:cs typeface="Arial"/>
              </a:rPr>
              <a:t>to</a:t>
            </a:r>
            <a:r>
              <a:rPr sz="1200" i="1" spc="-30" dirty="0">
                <a:solidFill>
                  <a:srgbClr val="5C5B5A"/>
                </a:solidFill>
                <a:latin typeface="Arial"/>
                <a:cs typeface="Arial"/>
              </a:rPr>
              <a:t> </a:t>
            </a:r>
            <a:r>
              <a:rPr sz="1200" i="1" dirty="0">
                <a:solidFill>
                  <a:srgbClr val="5C5B5A"/>
                </a:solidFill>
                <a:latin typeface="Arial"/>
                <a:cs typeface="Arial"/>
              </a:rPr>
              <a:t>previous</a:t>
            </a:r>
            <a:r>
              <a:rPr sz="1200" i="1" spc="-55" dirty="0">
                <a:solidFill>
                  <a:srgbClr val="5C5B5A"/>
                </a:solidFill>
                <a:latin typeface="Arial"/>
                <a:cs typeface="Arial"/>
              </a:rPr>
              <a:t> </a:t>
            </a:r>
            <a:r>
              <a:rPr sz="1200" i="1" spc="-20" dirty="0">
                <a:solidFill>
                  <a:srgbClr val="5C5B5A"/>
                </a:solidFill>
                <a:latin typeface="Arial"/>
                <a:cs typeface="Arial"/>
              </a:rPr>
              <a:t>wave</a:t>
            </a:r>
            <a:endParaRPr sz="1200">
              <a:latin typeface="Arial"/>
              <a:cs typeface="Arial"/>
            </a:endParaRPr>
          </a:p>
        </p:txBody>
      </p:sp>
      <p:sp>
        <p:nvSpPr>
          <p:cNvPr id="36" name="object 36"/>
          <p:cNvSpPr txBox="1"/>
          <p:nvPr/>
        </p:nvSpPr>
        <p:spPr>
          <a:xfrm>
            <a:off x="7233539" y="2133866"/>
            <a:ext cx="4903470" cy="4152900"/>
          </a:xfrm>
          <a:prstGeom prst="rect">
            <a:avLst/>
          </a:prstGeom>
          <a:ln w="9525">
            <a:solidFill>
              <a:srgbClr val="5C5B5A"/>
            </a:solidFill>
          </a:ln>
        </p:spPr>
        <p:txBody>
          <a:bodyPr vert="horz" wrap="square" lIns="0" tIns="85725" rIns="0" bIns="0" rtlCol="0">
            <a:spAutoFit/>
          </a:bodyPr>
          <a:lstStyle/>
          <a:p>
            <a:pPr marL="90170">
              <a:lnSpc>
                <a:spcPct val="100000"/>
              </a:lnSpc>
              <a:spcBef>
                <a:spcPts val="675"/>
              </a:spcBef>
            </a:pPr>
            <a:r>
              <a:rPr sz="1200" b="1" spc="-10" dirty="0">
                <a:solidFill>
                  <a:srgbClr val="009590"/>
                </a:solidFill>
                <a:latin typeface="Arial"/>
                <a:cs typeface="Arial"/>
              </a:rPr>
              <a:t>Demographics:</a:t>
            </a:r>
            <a:endParaRPr sz="1200">
              <a:latin typeface="Arial"/>
              <a:cs typeface="Arial"/>
            </a:endParaRPr>
          </a:p>
          <a:p>
            <a:pPr marL="262890" marR="191135" indent="-172720">
              <a:lnSpc>
                <a:spcPct val="100000"/>
              </a:lnSpc>
              <a:spcBef>
                <a:spcPts val="409"/>
              </a:spcBef>
              <a:buChar char="•"/>
              <a:tabLst>
                <a:tab pos="26289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(28%),</a:t>
            </a:r>
            <a:r>
              <a:rPr sz="1200" spc="-25"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15" dirty="0">
                <a:solidFill>
                  <a:srgbClr val="5C5B5A"/>
                </a:solidFill>
                <a:latin typeface="Arial"/>
                <a:cs typeface="Arial"/>
              </a:rPr>
              <a:t> </a:t>
            </a:r>
            <a:r>
              <a:rPr sz="1200" spc="-10" dirty="0">
                <a:solidFill>
                  <a:srgbClr val="5C5B5A"/>
                </a:solidFill>
                <a:latin typeface="Arial"/>
                <a:cs typeface="Arial"/>
              </a:rPr>
              <a:t>health </a:t>
            </a:r>
            <a:r>
              <a:rPr sz="1200" dirty="0">
                <a:solidFill>
                  <a:srgbClr val="5C5B5A"/>
                </a:solidFill>
                <a:latin typeface="Arial"/>
                <a:cs typeface="Arial"/>
              </a:rPr>
              <a:t>(33%),</a:t>
            </a:r>
            <a:r>
              <a:rPr sz="1200" spc="-2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sensory</a:t>
            </a:r>
            <a:r>
              <a:rPr sz="1200" spc="-30"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dirty="0">
                <a:solidFill>
                  <a:srgbClr val="5C5B5A"/>
                </a:solidFill>
                <a:latin typeface="Arial"/>
                <a:cs typeface="Arial"/>
              </a:rPr>
              <a:t>(31%)</a:t>
            </a:r>
            <a:r>
              <a:rPr sz="1200" spc="-3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mobility</a:t>
            </a:r>
            <a:r>
              <a:rPr sz="1200" spc="-35"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spc="-10" dirty="0">
                <a:solidFill>
                  <a:srgbClr val="5C5B5A"/>
                </a:solidFill>
                <a:latin typeface="Arial"/>
                <a:cs typeface="Arial"/>
              </a:rPr>
              <a:t>(29%)</a:t>
            </a:r>
            <a:endParaRPr sz="1200">
              <a:latin typeface="Arial"/>
              <a:cs typeface="Arial"/>
            </a:endParaRPr>
          </a:p>
          <a:p>
            <a:pPr marL="263525" indent="-173355">
              <a:lnSpc>
                <a:spcPct val="100000"/>
              </a:lnSpc>
              <a:spcBef>
                <a:spcPts val="395"/>
              </a:spcBef>
              <a:buFont typeface="Arial"/>
              <a:buChar char="•"/>
              <a:tabLst>
                <a:tab pos="263525" algn="l"/>
              </a:tabLst>
            </a:pP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aged</a:t>
            </a:r>
            <a:r>
              <a:rPr sz="1200" i="1" spc="-30" dirty="0">
                <a:solidFill>
                  <a:srgbClr val="5C5B5A"/>
                </a:solidFill>
                <a:latin typeface="Arial"/>
                <a:cs typeface="Arial"/>
              </a:rPr>
              <a:t> </a:t>
            </a:r>
            <a:r>
              <a:rPr sz="1200" i="1" dirty="0">
                <a:solidFill>
                  <a:srgbClr val="5C5B5A"/>
                </a:solidFill>
                <a:latin typeface="Arial"/>
                <a:cs typeface="Arial"/>
              </a:rPr>
              <a:t>16-24</a:t>
            </a:r>
            <a:r>
              <a:rPr sz="1200" i="1" spc="-30" dirty="0">
                <a:solidFill>
                  <a:srgbClr val="5C5B5A"/>
                </a:solidFill>
                <a:latin typeface="Arial"/>
                <a:cs typeface="Arial"/>
              </a:rPr>
              <a:t> </a:t>
            </a:r>
            <a:r>
              <a:rPr sz="1200" i="1" spc="-10" dirty="0">
                <a:solidFill>
                  <a:srgbClr val="5C5B5A"/>
                </a:solidFill>
                <a:latin typeface="Arial"/>
                <a:cs typeface="Arial"/>
              </a:rPr>
              <a:t>(27%)</a:t>
            </a:r>
            <a:endParaRPr sz="1200">
              <a:latin typeface="Arial"/>
              <a:cs typeface="Arial"/>
            </a:endParaRPr>
          </a:p>
          <a:p>
            <a:pPr marL="263525" indent="-173355">
              <a:lnSpc>
                <a:spcPct val="100000"/>
              </a:lnSpc>
              <a:spcBef>
                <a:spcPts val="400"/>
              </a:spcBef>
              <a:buFont typeface="Arial"/>
              <a:buChar char="•"/>
              <a:tabLst>
                <a:tab pos="26352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are</a:t>
            </a:r>
            <a:r>
              <a:rPr sz="1200" i="1" spc="-35" dirty="0">
                <a:solidFill>
                  <a:srgbClr val="5C5B5A"/>
                </a:solidFill>
                <a:latin typeface="Arial"/>
                <a:cs typeface="Arial"/>
              </a:rPr>
              <a:t> </a:t>
            </a:r>
            <a:r>
              <a:rPr sz="1200" i="1" dirty="0">
                <a:solidFill>
                  <a:srgbClr val="5C5B5A"/>
                </a:solidFill>
                <a:latin typeface="Arial"/>
                <a:cs typeface="Arial"/>
              </a:rPr>
              <a:t>not</a:t>
            </a:r>
            <a:r>
              <a:rPr sz="1200" i="1" spc="-20" dirty="0">
                <a:solidFill>
                  <a:srgbClr val="5C5B5A"/>
                </a:solidFill>
                <a:latin typeface="Arial"/>
                <a:cs typeface="Arial"/>
              </a:rPr>
              <a:t> </a:t>
            </a:r>
            <a:r>
              <a:rPr sz="1200" i="1" dirty="0">
                <a:solidFill>
                  <a:srgbClr val="5C5B5A"/>
                </a:solidFill>
                <a:latin typeface="Arial"/>
                <a:cs typeface="Arial"/>
              </a:rPr>
              <a:t>heterosexual</a:t>
            </a:r>
            <a:r>
              <a:rPr sz="1200" i="1" spc="-50" dirty="0">
                <a:solidFill>
                  <a:srgbClr val="5C5B5A"/>
                </a:solidFill>
                <a:latin typeface="Arial"/>
                <a:cs typeface="Arial"/>
              </a:rPr>
              <a:t> </a:t>
            </a:r>
            <a:r>
              <a:rPr sz="1200" i="1" spc="-20" dirty="0">
                <a:solidFill>
                  <a:srgbClr val="5C5B5A"/>
                </a:solidFill>
                <a:latin typeface="Arial"/>
                <a:cs typeface="Arial"/>
              </a:rPr>
              <a:t>(27%)</a:t>
            </a:r>
            <a:endParaRPr sz="1200">
              <a:latin typeface="Arial"/>
              <a:cs typeface="Arial"/>
            </a:endParaRPr>
          </a:p>
          <a:p>
            <a:pPr marL="90170">
              <a:lnSpc>
                <a:spcPct val="100000"/>
              </a:lnSpc>
              <a:spcBef>
                <a:spcPts val="405"/>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a:p>
            <a:pPr marL="263525" indent="-173355">
              <a:lnSpc>
                <a:spcPct val="100000"/>
              </a:lnSpc>
              <a:spcBef>
                <a:spcPts val="395"/>
              </a:spcBef>
              <a:buChar char="•"/>
              <a:tabLst>
                <a:tab pos="26352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dissatisfied</a:t>
            </a:r>
            <a:r>
              <a:rPr sz="1200" spc="-5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local</a:t>
            </a:r>
            <a:r>
              <a:rPr sz="1200" spc="-35" dirty="0">
                <a:solidFill>
                  <a:srgbClr val="5C5B5A"/>
                </a:solidFill>
                <a:latin typeface="Arial"/>
                <a:cs typeface="Arial"/>
              </a:rPr>
              <a:t> </a:t>
            </a:r>
            <a:r>
              <a:rPr sz="1200" dirty="0">
                <a:solidFill>
                  <a:srgbClr val="5C5B5A"/>
                </a:solidFill>
                <a:latin typeface="Arial"/>
                <a:cs typeface="Arial"/>
              </a:rPr>
              <a:t>area</a:t>
            </a:r>
            <a:r>
              <a:rPr sz="1200" spc="-15" dirty="0">
                <a:solidFill>
                  <a:srgbClr val="5C5B5A"/>
                </a:solidFill>
                <a:latin typeface="Arial"/>
                <a:cs typeface="Arial"/>
              </a:rPr>
              <a:t> </a:t>
            </a:r>
            <a:r>
              <a:rPr sz="1200" spc="-20" dirty="0">
                <a:solidFill>
                  <a:srgbClr val="5C5B5A"/>
                </a:solidFill>
                <a:latin typeface="Arial"/>
                <a:cs typeface="Arial"/>
              </a:rPr>
              <a:t>(83%)</a:t>
            </a:r>
            <a:endParaRPr sz="1200">
              <a:latin typeface="Arial"/>
              <a:cs typeface="Arial"/>
            </a:endParaRPr>
          </a:p>
          <a:p>
            <a:pPr marL="262890" marR="101600" indent="-172720">
              <a:lnSpc>
                <a:spcPct val="100000"/>
              </a:lnSpc>
              <a:spcBef>
                <a:spcPts val="400"/>
              </a:spcBef>
              <a:buChar char="•"/>
              <a:tabLst>
                <a:tab pos="26289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do</a:t>
            </a:r>
            <a:r>
              <a:rPr sz="1200" spc="-30" dirty="0">
                <a:solidFill>
                  <a:srgbClr val="5C5B5A"/>
                </a:solidFill>
                <a:latin typeface="Arial"/>
                <a:cs typeface="Arial"/>
              </a:rPr>
              <a:t> </a:t>
            </a:r>
            <a:r>
              <a:rPr sz="1200" dirty="0">
                <a:solidFill>
                  <a:srgbClr val="5C5B5A"/>
                </a:solidFill>
                <a:latin typeface="Arial"/>
                <a:cs typeface="Arial"/>
              </a:rPr>
              <a:t>not</a:t>
            </a:r>
            <a:r>
              <a:rPr sz="1200" spc="-25" dirty="0">
                <a:solidFill>
                  <a:srgbClr val="5C5B5A"/>
                </a:solidFill>
                <a:latin typeface="Arial"/>
                <a:cs typeface="Arial"/>
              </a:rPr>
              <a:t> </a:t>
            </a:r>
            <a:r>
              <a:rPr sz="1200" dirty="0">
                <a:solidFill>
                  <a:srgbClr val="5C5B5A"/>
                </a:solidFill>
                <a:latin typeface="Arial"/>
                <a:cs typeface="Arial"/>
              </a:rPr>
              <a:t>agree</a:t>
            </a:r>
            <a:r>
              <a:rPr sz="1200" spc="-35" dirty="0">
                <a:solidFill>
                  <a:srgbClr val="5C5B5A"/>
                </a:solidFill>
                <a:latin typeface="Arial"/>
                <a:cs typeface="Arial"/>
              </a:rPr>
              <a:t> </a:t>
            </a:r>
            <a:r>
              <a:rPr sz="1200" dirty="0">
                <a:solidFill>
                  <a:srgbClr val="5C5B5A"/>
                </a:solidFill>
                <a:latin typeface="Arial"/>
                <a:cs typeface="Arial"/>
              </a:rPr>
              <a:t>that</a:t>
            </a:r>
            <a:r>
              <a:rPr sz="1200" spc="-25" dirty="0">
                <a:solidFill>
                  <a:srgbClr val="5C5B5A"/>
                </a:solidFill>
                <a:latin typeface="Arial"/>
                <a:cs typeface="Arial"/>
              </a:rPr>
              <a:t> </a:t>
            </a:r>
            <a:r>
              <a:rPr sz="1200" dirty="0">
                <a:solidFill>
                  <a:srgbClr val="5C5B5A"/>
                </a:solidFill>
                <a:latin typeface="Arial"/>
                <a:cs typeface="Arial"/>
              </a:rPr>
              <a:t>people</a:t>
            </a:r>
            <a:r>
              <a:rPr sz="1200" spc="-55" dirty="0">
                <a:solidFill>
                  <a:srgbClr val="5C5B5A"/>
                </a:solidFill>
                <a:latin typeface="Arial"/>
                <a:cs typeface="Arial"/>
              </a:rPr>
              <a:t> </a:t>
            </a:r>
            <a:r>
              <a:rPr sz="1200" dirty="0">
                <a:solidFill>
                  <a:srgbClr val="5C5B5A"/>
                </a:solidFill>
                <a:latin typeface="Arial"/>
                <a:cs typeface="Arial"/>
              </a:rPr>
              <a:t>from</a:t>
            </a:r>
            <a:r>
              <a:rPr sz="1200" spc="-30" dirty="0">
                <a:solidFill>
                  <a:srgbClr val="5C5B5A"/>
                </a:solidFill>
                <a:latin typeface="Arial"/>
                <a:cs typeface="Arial"/>
              </a:rPr>
              <a:t> </a:t>
            </a:r>
            <a:r>
              <a:rPr sz="1200" dirty="0">
                <a:solidFill>
                  <a:srgbClr val="5C5B5A"/>
                </a:solidFill>
                <a:latin typeface="Arial"/>
                <a:cs typeface="Arial"/>
              </a:rPr>
              <a:t>different</a:t>
            </a:r>
            <a:r>
              <a:rPr sz="1200" spc="-45" dirty="0">
                <a:solidFill>
                  <a:srgbClr val="5C5B5A"/>
                </a:solidFill>
                <a:latin typeface="Arial"/>
                <a:cs typeface="Arial"/>
              </a:rPr>
              <a:t> </a:t>
            </a:r>
            <a:r>
              <a:rPr sz="1200" dirty="0">
                <a:solidFill>
                  <a:srgbClr val="5C5B5A"/>
                </a:solidFill>
                <a:latin typeface="Arial"/>
                <a:cs typeface="Arial"/>
              </a:rPr>
              <a:t>backgrounds</a:t>
            </a:r>
            <a:r>
              <a:rPr sz="1200" spc="-50" dirty="0">
                <a:solidFill>
                  <a:srgbClr val="5C5B5A"/>
                </a:solidFill>
                <a:latin typeface="Arial"/>
                <a:cs typeface="Arial"/>
              </a:rPr>
              <a:t> </a:t>
            </a:r>
            <a:r>
              <a:rPr sz="1200" spc="-25" dirty="0">
                <a:solidFill>
                  <a:srgbClr val="5C5B5A"/>
                </a:solidFill>
                <a:latin typeface="Arial"/>
                <a:cs typeface="Arial"/>
              </a:rPr>
              <a:t>get </a:t>
            </a:r>
            <a:r>
              <a:rPr sz="1200" dirty="0">
                <a:solidFill>
                  <a:srgbClr val="5C5B5A"/>
                </a:solidFill>
                <a:latin typeface="Arial"/>
                <a:cs typeface="Arial"/>
              </a:rPr>
              <a:t>on</a:t>
            </a:r>
            <a:r>
              <a:rPr sz="1200" spc="-15" dirty="0">
                <a:solidFill>
                  <a:srgbClr val="5C5B5A"/>
                </a:solidFill>
                <a:latin typeface="Arial"/>
                <a:cs typeface="Arial"/>
              </a:rPr>
              <a:t> </a:t>
            </a:r>
            <a:r>
              <a:rPr sz="1200" dirty="0">
                <a:solidFill>
                  <a:srgbClr val="5C5B5A"/>
                </a:solidFill>
                <a:latin typeface="Arial"/>
                <a:cs typeface="Arial"/>
              </a:rPr>
              <a:t>well</a:t>
            </a:r>
            <a:r>
              <a:rPr sz="1200" spc="-20" dirty="0">
                <a:solidFill>
                  <a:srgbClr val="5C5B5A"/>
                </a:solidFill>
                <a:latin typeface="Arial"/>
                <a:cs typeface="Arial"/>
              </a:rPr>
              <a:t> </a:t>
            </a:r>
            <a:r>
              <a:rPr sz="1200" dirty="0">
                <a:solidFill>
                  <a:srgbClr val="5C5B5A"/>
                </a:solidFill>
                <a:latin typeface="Arial"/>
                <a:cs typeface="Arial"/>
              </a:rPr>
              <a:t>together</a:t>
            </a:r>
            <a:r>
              <a:rPr sz="1200" spc="-40" dirty="0">
                <a:solidFill>
                  <a:srgbClr val="5C5B5A"/>
                </a:solidFill>
                <a:latin typeface="Arial"/>
                <a:cs typeface="Arial"/>
              </a:rPr>
              <a:t> </a:t>
            </a:r>
            <a:r>
              <a:rPr sz="1200" dirty="0">
                <a:solidFill>
                  <a:srgbClr val="5C5B5A"/>
                </a:solidFill>
                <a:latin typeface="Arial"/>
                <a:cs typeface="Arial"/>
              </a:rPr>
              <a:t>(49%)</a:t>
            </a:r>
            <a:r>
              <a:rPr sz="1200" spc="-20" dirty="0">
                <a:solidFill>
                  <a:srgbClr val="5C5B5A"/>
                </a:solidFill>
                <a:latin typeface="Arial"/>
                <a:cs typeface="Arial"/>
              </a:rPr>
              <a:t> </a:t>
            </a:r>
            <a:r>
              <a:rPr sz="1200" dirty="0">
                <a:solidFill>
                  <a:srgbClr val="5C5B5A"/>
                </a:solidFill>
                <a:latin typeface="Arial"/>
                <a:cs typeface="Arial"/>
              </a:rPr>
              <a:t>and</a:t>
            </a:r>
            <a:r>
              <a:rPr sz="1200" spc="-20"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who</a:t>
            </a:r>
            <a:r>
              <a:rPr sz="1200" i="1" spc="-40" dirty="0">
                <a:solidFill>
                  <a:srgbClr val="5C5B5A"/>
                </a:solidFill>
                <a:latin typeface="Arial"/>
                <a:cs typeface="Arial"/>
              </a:rPr>
              <a:t> </a:t>
            </a:r>
            <a:r>
              <a:rPr sz="1200" i="1" dirty="0">
                <a:solidFill>
                  <a:srgbClr val="5C5B5A"/>
                </a:solidFill>
                <a:latin typeface="Arial"/>
                <a:cs typeface="Arial"/>
              </a:rPr>
              <a:t>do</a:t>
            </a:r>
            <a:r>
              <a:rPr sz="1200" i="1" spc="-10" dirty="0">
                <a:solidFill>
                  <a:srgbClr val="5C5B5A"/>
                </a:solidFill>
                <a:latin typeface="Arial"/>
                <a:cs typeface="Arial"/>
              </a:rPr>
              <a:t> </a:t>
            </a:r>
            <a:r>
              <a:rPr sz="1200" i="1" dirty="0">
                <a:solidFill>
                  <a:srgbClr val="5C5B5A"/>
                </a:solidFill>
                <a:latin typeface="Arial"/>
                <a:cs typeface="Arial"/>
              </a:rPr>
              <a:t>not</a:t>
            </a:r>
            <a:r>
              <a:rPr sz="1200" i="1" spc="-30" dirty="0">
                <a:solidFill>
                  <a:srgbClr val="5C5B5A"/>
                </a:solidFill>
                <a:latin typeface="Arial"/>
                <a:cs typeface="Arial"/>
              </a:rPr>
              <a:t> </a:t>
            </a:r>
            <a:r>
              <a:rPr sz="1200" i="1" dirty="0">
                <a:solidFill>
                  <a:srgbClr val="5C5B5A"/>
                </a:solidFill>
                <a:latin typeface="Arial"/>
                <a:cs typeface="Arial"/>
              </a:rPr>
              <a:t>agree</a:t>
            </a:r>
            <a:r>
              <a:rPr sz="1200" i="1" spc="-25" dirty="0">
                <a:solidFill>
                  <a:srgbClr val="5C5B5A"/>
                </a:solidFill>
                <a:latin typeface="Arial"/>
                <a:cs typeface="Arial"/>
              </a:rPr>
              <a:t> </a:t>
            </a:r>
            <a:r>
              <a:rPr sz="1200" i="1" dirty="0">
                <a:solidFill>
                  <a:srgbClr val="5C5B5A"/>
                </a:solidFill>
                <a:latin typeface="Arial"/>
                <a:cs typeface="Arial"/>
              </a:rPr>
              <a:t>that</a:t>
            </a:r>
            <a:r>
              <a:rPr sz="1200" i="1" spc="-25" dirty="0">
                <a:solidFill>
                  <a:srgbClr val="5C5B5A"/>
                </a:solidFill>
                <a:latin typeface="Arial"/>
                <a:cs typeface="Arial"/>
              </a:rPr>
              <a:t> </a:t>
            </a:r>
            <a:r>
              <a:rPr sz="1200" i="1" spc="-10" dirty="0">
                <a:solidFill>
                  <a:srgbClr val="5C5B5A"/>
                </a:solidFill>
                <a:latin typeface="Arial"/>
                <a:cs typeface="Arial"/>
              </a:rPr>
              <a:t>people</a:t>
            </a:r>
            <a:r>
              <a:rPr sz="1200" i="1" spc="500" dirty="0">
                <a:solidFill>
                  <a:srgbClr val="5C5B5A"/>
                </a:solidFill>
                <a:latin typeface="Arial"/>
                <a:cs typeface="Arial"/>
              </a:rPr>
              <a:t> </a:t>
            </a:r>
            <a:r>
              <a:rPr sz="1200" i="1" dirty="0">
                <a:solidFill>
                  <a:srgbClr val="5C5B5A"/>
                </a:solidFill>
                <a:latin typeface="Arial"/>
                <a:cs typeface="Arial"/>
              </a:rPr>
              <a:t>look</a:t>
            </a:r>
            <a:r>
              <a:rPr sz="1200" i="1" spc="-30" dirty="0">
                <a:solidFill>
                  <a:srgbClr val="5C5B5A"/>
                </a:solidFill>
                <a:latin typeface="Arial"/>
                <a:cs typeface="Arial"/>
              </a:rPr>
              <a:t> </a:t>
            </a:r>
            <a:r>
              <a:rPr sz="1200" i="1" dirty="0">
                <a:solidFill>
                  <a:srgbClr val="5C5B5A"/>
                </a:solidFill>
                <a:latin typeface="Arial"/>
                <a:cs typeface="Arial"/>
              </a:rPr>
              <a:t>out</a:t>
            </a:r>
            <a:r>
              <a:rPr sz="1200" i="1" spc="-15" dirty="0">
                <a:solidFill>
                  <a:srgbClr val="5C5B5A"/>
                </a:solidFill>
                <a:latin typeface="Arial"/>
                <a:cs typeface="Arial"/>
              </a:rPr>
              <a:t> </a:t>
            </a:r>
            <a:r>
              <a:rPr sz="1200" i="1" dirty="0">
                <a:solidFill>
                  <a:srgbClr val="5C5B5A"/>
                </a:solidFill>
                <a:latin typeface="Arial"/>
                <a:cs typeface="Arial"/>
              </a:rPr>
              <a:t>for</a:t>
            </a:r>
            <a:r>
              <a:rPr sz="1200" i="1" spc="-10" dirty="0">
                <a:solidFill>
                  <a:srgbClr val="5C5B5A"/>
                </a:solidFill>
                <a:latin typeface="Arial"/>
                <a:cs typeface="Arial"/>
              </a:rPr>
              <a:t> </a:t>
            </a:r>
            <a:r>
              <a:rPr sz="1200" i="1" dirty="0">
                <a:solidFill>
                  <a:srgbClr val="5C5B5A"/>
                </a:solidFill>
                <a:latin typeface="Arial"/>
                <a:cs typeface="Arial"/>
              </a:rPr>
              <a:t>each</a:t>
            </a:r>
            <a:r>
              <a:rPr sz="1200" i="1" spc="-20" dirty="0">
                <a:solidFill>
                  <a:srgbClr val="5C5B5A"/>
                </a:solidFill>
                <a:latin typeface="Arial"/>
                <a:cs typeface="Arial"/>
              </a:rPr>
              <a:t> </a:t>
            </a:r>
            <a:r>
              <a:rPr sz="1200" i="1" dirty="0">
                <a:solidFill>
                  <a:srgbClr val="5C5B5A"/>
                </a:solidFill>
                <a:latin typeface="Arial"/>
                <a:cs typeface="Arial"/>
              </a:rPr>
              <a:t>other</a:t>
            </a:r>
            <a:r>
              <a:rPr sz="1200" i="1" spc="-30" dirty="0">
                <a:solidFill>
                  <a:srgbClr val="5C5B5A"/>
                </a:solidFill>
                <a:latin typeface="Arial"/>
                <a:cs typeface="Arial"/>
              </a:rPr>
              <a:t> </a:t>
            </a:r>
            <a:r>
              <a:rPr sz="1200" i="1" spc="-10" dirty="0">
                <a:solidFill>
                  <a:srgbClr val="5C5B5A"/>
                </a:solidFill>
                <a:latin typeface="Arial"/>
                <a:cs typeface="Arial"/>
              </a:rPr>
              <a:t>(46%)</a:t>
            </a:r>
            <a:endParaRPr sz="1200">
              <a:latin typeface="Arial"/>
              <a:cs typeface="Arial"/>
            </a:endParaRPr>
          </a:p>
          <a:p>
            <a:pPr marL="263525" indent="-173355">
              <a:lnSpc>
                <a:spcPct val="100000"/>
              </a:lnSpc>
              <a:spcBef>
                <a:spcPts val="409"/>
              </a:spcBef>
              <a:buChar char="•"/>
              <a:tabLst>
                <a:tab pos="26352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with</a:t>
            </a:r>
            <a:r>
              <a:rPr sz="1200" spc="-20" dirty="0">
                <a:solidFill>
                  <a:srgbClr val="5C5B5A"/>
                </a:solidFill>
                <a:latin typeface="Arial"/>
                <a:cs typeface="Arial"/>
              </a:rPr>
              <a:t> </a:t>
            </a:r>
            <a:r>
              <a:rPr sz="1200" dirty="0">
                <a:solidFill>
                  <a:srgbClr val="5C5B5A"/>
                </a:solidFill>
                <a:latin typeface="Arial"/>
                <a:cs typeface="Arial"/>
              </a:rPr>
              <a:t>very</a:t>
            </a:r>
            <a:r>
              <a:rPr sz="1200" spc="-10" dirty="0">
                <a:solidFill>
                  <a:srgbClr val="5C5B5A"/>
                </a:solidFill>
                <a:latin typeface="Arial"/>
                <a:cs typeface="Arial"/>
              </a:rPr>
              <a:t> </a:t>
            </a:r>
            <a:r>
              <a:rPr sz="1200" dirty="0">
                <a:solidFill>
                  <a:srgbClr val="5C5B5A"/>
                </a:solidFill>
                <a:latin typeface="Arial"/>
                <a:cs typeface="Arial"/>
              </a:rPr>
              <a:t>low</a:t>
            </a:r>
            <a:r>
              <a:rPr sz="1200" spc="-35" dirty="0">
                <a:solidFill>
                  <a:srgbClr val="5C5B5A"/>
                </a:solidFill>
                <a:latin typeface="Arial"/>
                <a:cs typeface="Arial"/>
              </a:rPr>
              <a:t> </a:t>
            </a:r>
            <a:r>
              <a:rPr sz="1200" dirty="0">
                <a:solidFill>
                  <a:srgbClr val="5C5B5A"/>
                </a:solidFill>
                <a:latin typeface="Arial"/>
                <a:cs typeface="Arial"/>
              </a:rPr>
              <a:t>levels</a:t>
            </a:r>
            <a:r>
              <a:rPr sz="1200" spc="-3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hopefulness</a:t>
            </a:r>
            <a:r>
              <a:rPr sz="1200" spc="-40" dirty="0">
                <a:solidFill>
                  <a:srgbClr val="5C5B5A"/>
                </a:solidFill>
                <a:latin typeface="Arial"/>
                <a:cs typeface="Arial"/>
              </a:rPr>
              <a:t> </a:t>
            </a:r>
            <a:r>
              <a:rPr sz="1200" spc="-10" dirty="0">
                <a:solidFill>
                  <a:srgbClr val="5C5B5A"/>
                </a:solidFill>
                <a:latin typeface="Arial"/>
                <a:cs typeface="Arial"/>
              </a:rPr>
              <a:t>(44%)</a:t>
            </a:r>
            <a:endParaRPr sz="1200">
              <a:latin typeface="Arial"/>
              <a:cs typeface="Arial"/>
            </a:endParaRPr>
          </a:p>
          <a:p>
            <a:pPr marL="262890" marR="197485" indent="-172720">
              <a:lnSpc>
                <a:spcPct val="100000"/>
              </a:lnSpc>
              <a:spcBef>
                <a:spcPts val="395"/>
              </a:spcBef>
              <a:buFont typeface="Arial"/>
              <a:buChar char="•"/>
              <a:tabLst>
                <a:tab pos="26289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low</a:t>
            </a:r>
            <a:r>
              <a:rPr sz="1200" i="1" spc="-20" dirty="0">
                <a:solidFill>
                  <a:srgbClr val="5C5B5A"/>
                </a:solidFill>
                <a:latin typeface="Arial"/>
                <a:cs typeface="Arial"/>
              </a:rPr>
              <a:t> </a:t>
            </a:r>
            <a:r>
              <a:rPr sz="1200" i="1" dirty="0">
                <a:solidFill>
                  <a:srgbClr val="5C5B5A"/>
                </a:solidFill>
                <a:latin typeface="Arial"/>
                <a:cs typeface="Arial"/>
              </a:rPr>
              <a:t>life</a:t>
            </a:r>
            <a:r>
              <a:rPr sz="1200" i="1" spc="-5" dirty="0">
                <a:solidFill>
                  <a:srgbClr val="5C5B5A"/>
                </a:solidFill>
                <a:latin typeface="Arial"/>
                <a:cs typeface="Arial"/>
              </a:rPr>
              <a:t> </a:t>
            </a:r>
            <a:r>
              <a:rPr sz="1200" i="1" dirty="0">
                <a:solidFill>
                  <a:srgbClr val="5C5B5A"/>
                </a:solidFill>
                <a:latin typeface="Arial"/>
                <a:cs typeface="Arial"/>
              </a:rPr>
              <a:t>satisfaction</a:t>
            </a:r>
            <a:r>
              <a:rPr sz="1200" i="1" spc="-40" dirty="0">
                <a:solidFill>
                  <a:srgbClr val="5C5B5A"/>
                </a:solidFill>
                <a:latin typeface="Arial"/>
                <a:cs typeface="Arial"/>
              </a:rPr>
              <a:t> </a:t>
            </a:r>
            <a:r>
              <a:rPr sz="1200" i="1" dirty="0">
                <a:solidFill>
                  <a:srgbClr val="5C5B5A"/>
                </a:solidFill>
                <a:latin typeface="Arial"/>
                <a:cs typeface="Arial"/>
              </a:rPr>
              <a:t>(41%)</a:t>
            </a:r>
            <a:r>
              <a:rPr sz="1200" i="1" spc="-20" dirty="0">
                <a:solidFill>
                  <a:srgbClr val="5C5B5A"/>
                </a:solidFill>
                <a:latin typeface="Arial"/>
                <a:cs typeface="Arial"/>
              </a:rPr>
              <a:t> </a:t>
            </a:r>
            <a:r>
              <a:rPr sz="1200" i="1" dirty="0">
                <a:solidFill>
                  <a:srgbClr val="5C5B5A"/>
                </a:solidFill>
                <a:latin typeface="Arial"/>
                <a:cs typeface="Arial"/>
              </a:rPr>
              <a:t>and</a:t>
            </a:r>
            <a:r>
              <a:rPr sz="1200" i="1" spc="-40" dirty="0">
                <a:solidFill>
                  <a:srgbClr val="5C5B5A"/>
                </a:solidFill>
                <a:latin typeface="Arial"/>
                <a:cs typeface="Arial"/>
              </a:rPr>
              <a:t> </a:t>
            </a: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dirty="0">
                <a:solidFill>
                  <a:srgbClr val="5C5B5A"/>
                </a:solidFill>
                <a:latin typeface="Arial"/>
                <a:cs typeface="Arial"/>
              </a:rPr>
              <a:t>likely</a:t>
            </a:r>
            <a:r>
              <a:rPr sz="1200" i="1" spc="-25" dirty="0">
                <a:solidFill>
                  <a:srgbClr val="5C5B5A"/>
                </a:solidFill>
                <a:latin typeface="Arial"/>
                <a:cs typeface="Arial"/>
              </a:rPr>
              <a:t> </a:t>
            </a:r>
            <a:r>
              <a:rPr sz="1200" i="1" dirty="0">
                <a:solidFill>
                  <a:srgbClr val="5C5B5A"/>
                </a:solidFill>
                <a:latin typeface="Arial"/>
                <a:cs typeface="Arial"/>
              </a:rPr>
              <a:t>to</a:t>
            </a:r>
            <a:r>
              <a:rPr sz="1200" i="1" spc="-15" dirty="0">
                <a:solidFill>
                  <a:srgbClr val="5C5B5A"/>
                </a:solidFill>
                <a:latin typeface="Arial"/>
                <a:cs typeface="Arial"/>
              </a:rPr>
              <a:t> </a:t>
            </a:r>
            <a:r>
              <a:rPr sz="1200" i="1" spc="-10" dirty="0">
                <a:solidFill>
                  <a:srgbClr val="5C5B5A"/>
                </a:solidFill>
                <a:latin typeface="Arial"/>
                <a:cs typeface="Arial"/>
              </a:rPr>
              <a:t>agree </a:t>
            </a:r>
            <a:r>
              <a:rPr sz="1200" i="1" dirty="0">
                <a:solidFill>
                  <a:srgbClr val="5C5B5A"/>
                </a:solidFill>
                <a:latin typeface="Arial"/>
                <a:cs typeface="Arial"/>
              </a:rPr>
              <a:t>that</a:t>
            </a:r>
            <a:r>
              <a:rPr sz="1200" i="1" spc="-20" dirty="0">
                <a:solidFill>
                  <a:srgbClr val="5C5B5A"/>
                </a:solidFill>
                <a:latin typeface="Arial"/>
                <a:cs typeface="Arial"/>
              </a:rPr>
              <a:t> </a:t>
            </a:r>
            <a:r>
              <a:rPr sz="1200" i="1" dirty="0">
                <a:solidFill>
                  <a:srgbClr val="5C5B5A"/>
                </a:solidFill>
                <a:latin typeface="Arial"/>
                <a:cs typeface="Arial"/>
              </a:rPr>
              <a:t>things</a:t>
            </a:r>
            <a:r>
              <a:rPr sz="1200" i="1" spc="-30" dirty="0">
                <a:solidFill>
                  <a:srgbClr val="5C5B5A"/>
                </a:solidFill>
                <a:latin typeface="Arial"/>
                <a:cs typeface="Arial"/>
              </a:rPr>
              <a:t> </a:t>
            </a:r>
            <a:r>
              <a:rPr sz="1200" i="1" dirty="0">
                <a:solidFill>
                  <a:srgbClr val="5C5B5A"/>
                </a:solidFill>
                <a:latin typeface="Arial"/>
                <a:cs typeface="Arial"/>
              </a:rPr>
              <a:t>they</a:t>
            </a:r>
            <a:r>
              <a:rPr sz="1200" i="1" spc="-30" dirty="0">
                <a:solidFill>
                  <a:srgbClr val="5C5B5A"/>
                </a:solidFill>
                <a:latin typeface="Arial"/>
                <a:cs typeface="Arial"/>
              </a:rPr>
              <a:t> </a:t>
            </a:r>
            <a:r>
              <a:rPr sz="1200" i="1" dirty="0">
                <a:solidFill>
                  <a:srgbClr val="5C5B5A"/>
                </a:solidFill>
                <a:latin typeface="Arial"/>
                <a:cs typeface="Arial"/>
              </a:rPr>
              <a:t>do</a:t>
            </a:r>
            <a:r>
              <a:rPr sz="1200" i="1" spc="-15" dirty="0">
                <a:solidFill>
                  <a:srgbClr val="5C5B5A"/>
                </a:solidFill>
                <a:latin typeface="Arial"/>
                <a:cs typeface="Arial"/>
              </a:rPr>
              <a:t> </a:t>
            </a:r>
            <a:r>
              <a:rPr sz="1200" i="1" dirty="0">
                <a:solidFill>
                  <a:srgbClr val="5C5B5A"/>
                </a:solidFill>
                <a:latin typeface="Arial"/>
                <a:cs typeface="Arial"/>
              </a:rPr>
              <a:t>in</a:t>
            </a:r>
            <a:r>
              <a:rPr sz="1200" i="1" spc="-15"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life</a:t>
            </a:r>
            <a:r>
              <a:rPr sz="1200" i="1" spc="-10" dirty="0">
                <a:solidFill>
                  <a:srgbClr val="5C5B5A"/>
                </a:solidFill>
                <a:latin typeface="Arial"/>
                <a:cs typeface="Arial"/>
              </a:rPr>
              <a:t> </a:t>
            </a:r>
            <a:r>
              <a:rPr sz="1200" i="1" dirty="0">
                <a:solidFill>
                  <a:srgbClr val="5C5B5A"/>
                </a:solidFill>
                <a:latin typeface="Arial"/>
                <a:cs typeface="Arial"/>
              </a:rPr>
              <a:t>are</a:t>
            </a:r>
            <a:r>
              <a:rPr sz="1200" i="1" spc="-15" dirty="0">
                <a:solidFill>
                  <a:srgbClr val="5C5B5A"/>
                </a:solidFill>
                <a:latin typeface="Arial"/>
                <a:cs typeface="Arial"/>
              </a:rPr>
              <a:t> </a:t>
            </a:r>
            <a:r>
              <a:rPr sz="1200" i="1" dirty="0">
                <a:solidFill>
                  <a:srgbClr val="5C5B5A"/>
                </a:solidFill>
                <a:latin typeface="Arial"/>
                <a:cs typeface="Arial"/>
              </a:rPr>
              <a:t>worthwhile</a:t>
            </a:r>
            <a:r>
              <a:rPr sz="1200" i="1" spc="-50" dirty="0">
                <a:solidFill>
                  <a:srgbClr val="5C5B5A"/>
                </a:solidFill>
                <a:latin typeface="Arial"/>
                <a:cs typeface="Arial"/>
              </a:rPr>
              <a:t> </a:t>
            </a:r>
            <a:r>
              <a:rPr sz="1200" i="1" spc="-20" dirty="0">
                <a:solidFill>
                  <a:srgbClr val="5C5B5A"/>
                </a:solidFill>
                <a:latin typeface="Arial"/>
                <a:cs typeface="Arial"/>
              </a:rPr>
              <a:t>(39%)</a:t>
            </a:r>
            <a:endParaRPr sz="1200">
              <a:latin typeface="Arial"/>
              <a:cs typeface="Arial"/>
            </a:endParaRPr>
          </a:p>
          <a:p>
            <a:pPr marL="262890" marR="306705" indent="-172720">
              <a:lnSpc>
                <a:spcPct val="100000"/>
              </a:lnSpc>
              <a:spcBef>
                <a:spcPts val="395"/>
              </a:spcBef>
              <a:buChar char="•"/>
              <a:tabLst>
                <a:tab pos="26289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been</a:t>
            </a:r>
            <a:r>
              <a:rPr sz="1200" spc="-35"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work for</a:t>
            </a:r>
            <a:r>
              <a:rPr sz="1200" spc="-25" dirty="0">
                <a:solidFill>
                  <a:srgbClr val="5C5B5A"/>
                </a:solidFill>
                <a:latin typeface="Arial"/>
                <a:cs typeface="Arial"/>
              </a:rPr>
              <a:t> </a:t>
            </a:r>
            <a:r>
              <a:rPr sz="1200" dirty="0">
                <a:solidFill>
                  <a:srgbClr val="5C5B5A"/>
                </a:solidFill>
                <a:latin typeface="Arial"/>
                <a:cs typeface="Arial"/>
              </a:rPr>
              <a:t>6</a:t>
            </a:r>
            <a:r>
              <a:rPr sz="1200" spc="-15" dirty="0">
                <a:solidFill>
                  <a:srgbClr val="5C5B5A"/>
                </a:solidFill>
                <a:latin typeface="Arial"/>
                <a:cs typeface="Arial"/>
              </a:rPr>
              <a:t> </a:t>
            </a:r>
            <a:r>
              <a:rPr sz="1200" dirty="0">
                <a:solidFill>
                  <a:srgbClr val="5C5B5A"/>
                </a:solidFill>
                <a:latin typeface="Arial"/>
                <a:cs typeface="Arial"/>
              </a:rPr>
              <a:t>months</a:t>
            </a:r>
            <a:r>
              <a:rPr sz="1200" spc="-4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less</a:t>
            </a:r>
            <a:r>
              <a:rPr sz="1200" spc="-15" dirty="0">
                <a:solidFill>
                  <a:srgbClr val="5C5B5A"/>
                </a:solidFill>
                <a:latin typeface="Arial"/>
                <a:cs typeface="Arial"/>
              </a:rPr>
              <a:t> </a:t>
            </a:r>
            <a:r>
              <a:rPr sz="1200" dirty="0">
                <a:solidFill>
                  <a:srgbClr val="5C5B5A"/>
                </a:solidFill>
                <a:latin typeface="Arial"/>
                <a:cs typeface="Arial"/>
              </a:rPr>
              <a:t>(38%),</a:t>
            </a:r>
            <a:r>
              <a:rPr sz="1200" spc="-15"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due</a:t>
            </a:r>
            <a:r>
              <a:rPr sz="1200" spc="-30"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ill</a:t>
            </a:r>
            <a:r>
              <a:rPr sz="1200" spc="-20"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spc="-20" dirty="0">
                <a:solidFill>
                  <a:srgbClr val="5C5B5A"/>
                </a:solidFill>
                <a:latin typeface="Arial"/>
                <a:cs typeface="Arial"/>
              </a:rPr>
              <a:t>(32%)</a:t>
            </a:r>
            <a:endParaRPr sz="1200">
              <a:latin typeface="Arial"/>
              <a:cs typeface="Arial"/>
            </a:endParaRPr>
          </a:p>
          <a:p>
            <a:pPr marL="262890" indent="-172720">
              <a:lnSpc>
                <a:spcPct val="100000"/>
              </a:lnSpc>
              <a:spcBef>
                <a:spcPts val="409"/>
              </a:spcBef>
              <a:buChar char="•"/>
              <a:tabLst>
                <a:tab pos="262890" algn="l"/>
              </a:tabLst>
            </a:pPr>
            <a:r>
              <a:rPr sz="1200" dirty="0">
                <a:solidFill>
                  <a:srgbClr val="5C5B5A"/>
                </a:solidFill>
                <a:latin typeface="Arial"/>
                <a:cs typeface="Arial"/>
              </a:rPr>
              <a:t>Those</a:t>
            </a:r>
            <a:r>
              <a:rPr sz="1200" spc="-55"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disagree</a:t>
            </a:r>
            <a:r>
              <a:rPr sz="1200" spc="-45" dirty="0">
                <a:solidFill>
                  <a:srgbClr val="5C5B5A"/>
                </a:solidFill>
                <a:latin typeface="Arial"/>
                <a:cs typeface="Arial"/>
              </a:rPr>
              <a:t> </a:t>
            </a:r>
            <a:r>
              <a:rPr sz="1200" dirty="0">
                <a:solidFill>
                  <a:srgbClr val="5C5B5A"/>
                </a:solidFill>
                <a:latin typeface="Arial"/>
                <a:cs typeface="Arial"/>
              </a:rPr>
              <a:t>there</a:t>
            </a:r>
            <a:r>
              <a:rPr sz="1200" spc="-40" dirty="0">
                <a:solidFill>
                  <a:srgbClr val="5C5B5A"/>
                </a:solidFill>
                <a:latin typeface="Arial"/>
                <a:cs typeface="Arial"/>
              </a:rPr>
              <a:t> </a:t>
            </a:r>
            <a:r>
              <a:rPr sz="1200" dirty="0">
                <a:solidFill>
                  <a:srgbClr val="5C5B5A"/>
                </a:solidFill>
                <a:latin typeface="Arial"/>
                <a:cs typeface="Arial"/>
              </a:rPr>
              <a:t>are</a:t>
            </a:r>
            <a:r>
              <a:rPr sz="1200" spc="-25" dirty="0">
                <a:solidFill>
                  <a:srgbClr val="5C5B5A"/>
                </a:solidFill>
                <a:latin typeface="Arial"/>
                <a:cs typeface="Arial"/>
              </a:rPr>
              <a:t> </a:t>
            </a:r>
            <a:r>
              <a:rPr sz="1200" dirty="0">
                <a:solidFill>
                  <a:srgbClr val="5C5B5A"/>
                </a:solidFill>
                <a:latin typeface="Arial"/>
                <a:cs typeface="Arial"/>
              </a:rPr>
              <a:t>cultural</a:t>
            </a:r>
            <a:r>
              <a:rPr sz="1200" spc="-40" dirty="0">
                <a:solidFill>
                  <a:srgbClr val="5C5B5A"/>
                </a:solidFill>
                <a:latin typeface="Arial"/>
                <a:cs typeface="Arial"/>
              </a:rPr>
              <a:t> </a:t>
            </a:r>
            <a:r>
              <a:rPr sz="1200" dirty="0">
                <a:solidFill>
                  <a:srgbClr val="5C5B5A"/>
                </a:solidFill>
                <a:latin typeface="Arial"/>
                <a:cs typeface="Arial"/>
              </a:rPr>
              <a:t>opportunities</a:t>
            </a:r>
            <a:r>
              <a:rPr sz="1200" spc="-55" dirty="0">
                <a:solidFill>
                  <a:srgbClr val="5C5B5A"/>
                </a:solidFill>
                <a:latin typeface="Arial"/>
                <a:cs typeface="Arial"/>
              </a:rPr>
              <a:t> </a:t>
            </a:r>
            <a:r>
              <a:rPr sz="1200" dirty="0">
                <a:solidFill>
                  <a:srgbClr val="5C5B5A"/>
                </a:solidFill>
                <a:latin typeface="Arial"/>
                <a:cs typeface="Arial"/>
              </a:rPr>
              <a:t>in</a:t>
            </a:r>
            <a:r>
              <a:rPr sz="1200" spc="-2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spc="-10" dirty="0">
                <a:solidFill>
                  <a:srgbClr val="5C5B5A"/>
                </a:solidFill>
                <a:latin typeface="Arial"/>
                <a:cs typeface="Arial"/>
              </a:rPr>
              <a:t>local</a:t>
            </a:r>
            <a:endParaRPr sz="1200">
              <a:latin typeface="Arial"/>
              <a:cs typeface="Arial"/>
            </a:endParaRPr>
          </a:p>
          <a:p>
            <a:pPr marL="262890">
              <a:lnSpc>
                <a:spcPct val="100000"/>
              </a:lnSpc>
            </a:pPr>
            <a:r>
              <a:rPr sz="1200" dirty="0">
                <a:solidFill>
                  <a:srgbClr val="5C5B5A"/>
                </a:solidFill>
                <a:latin typeface="Arial"/>
                <a:cs typeface="Arial"/>
              </a:rPr>
              <a:t>area</a:t>
            </a:r>
            <a:r>
              <a:rPr sz="1200" spc="-30" dirty="0">
                <a:solidFill>
                  <a:srgbClr val="5C5B5A"/>
                </a:solidFill>
                <a:latin typeface="Arial"/>
                <a:cs typeface="Arial"/>
              </a:rPr>
              <a:t> </a:t>
            </a:r>
            <a:r>
              <a:rPr sz="1200" spc="-10" dirty="0">
                <a:solidFill>
                  <a:srgbClr val="5C5B5A"/>
                </a:solidFill>
                <a:latin typeface="Arial"/>
                <a:cs typeface="Arial"/>
              </a:rPr>
              <a:t>(38%)</a:t>
            </a:r>
            <a:endParaRPr sz="1200">
              <a:latin typeface="Arial"/>
              <a:cs typeface="Arial"/>
            </a:endParaRPr>
          </a:p>
          <a:p>
            <a:pPr marL="262890" marR="342900" indent="-172720">
              <a:lnSpc>
                <a:spcPct val="100000"/>
              </a:lnSpc>
              <a:spcBef>
                <a:spcPts val="395"/>
              </a:spcBef>
              <a:buFont typeface="Arial"/>
              <a:buChar char="•"/>
              <a:tabLst>
                <a:tab pos="262890" algn="l"/>
              </a:tabLst>
            </a:pP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do</a:t>
            </a:r>
            <a:r>
              <a:rPr sz="1200" i="1" spc="-25"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dirty="0">
                <a:solidFill>
                  <a:srgbClr val="5C5B5A"/>
                </a:solidFill>
                <a:latin typeface="Arial"/>
                <a:cs typeface="Arial"/>
              </a:rPr>
              <a:t>agree</a:t>
            </a:r>
            <a:r>
              <a:rPr sz="1200" i="1" spc="-35" dirty="0">
                <a:solidFill>
                  <a:srgbClr val="5C5B5A"/>
                </a:solidFill>
                <a:latin typeface="Arial"/>
                <a:cs typeface="Arial"/>
              </a:rPr>
              <a:t> </a:t>
            </a:r>
            <a:r>
              <a:rPr sz="1200" i="1" dirty="0">
                <a:solidFill>
                  <a:srgbClr val="5C5B5A"/>
                </a:solidFill>
                <a:latin typeface="Arial"/>
                <a:cs typeface="Arial"/>
              </a:rPr>
              <a:t>that</a:t>
            </a:r>
            <a:r>
              <a:rPr sz="1200" i="1" spc="-15" dirty="0">
                <a:solidFill>
                  <a:srgbClr val="5C5B5A"/>
                </a:solidFill>
                <a:latin typeface="Arial"/>
                <a:cs typeface="Arial"/>
              </a:rPr>
              <a:t> </a:t>
            </a:r>
            <a:r>
              <a:rPr sz="1200" i="1" dirty="0">
                <a:solidFill>
                  <a:srgbClr val="5C5B5A"/>
                </a:solidFill>
                <a:latin typeface="Arial"/>
                <a:cs typeface="Arial"/>
              </a:rPr>
              <a:t>they</a:t>
            </a:r>
            <a:r>
              <a:rPr sz="1200" i="1" spc="-15" dirty="0">
                <a:solidFill>
                  <a:srgbClr val="5C5B5A"/>
                </a:solidFill>
                <a:latin typeface="Arial"/>
                <a:cs typeface="Arial"/>
              </a:rPr>
              <a:t> </a:t>
            </a:r>
            <a:r>
              <a:rPr sz="1200" i="1" dirty="0">
                <a:solidFill>
                  <a:srgbClr val="5C5B5A"/>
                </a:solidFill>
                <a:latin typeface="Arial"/>
                <a:cs typeface="Arial"/>
              </a:rPr>
              <a:t>know</a:t>
            </a:r>
            <a:r>
              <a:rPr sz="1200" i="1" spc="-35" dirty="0">
                <a:solidFill>
                  <a:srgbClr val="5C5B5A"/>
                </a:solidFill>
                <a:latin typeface="Arial"/>
                <a:cs typeface="Arial"/>
              </a:rPr>
              <a:t> </a:t>
            </a:r>
            <a:r>
              <a:rPr sz="1200" i="1" dirty="0">
                <a:solidFill>
                  <a:srgbClr val="5C5B5A"/>
                </a:solidFill>
                <a:latin typeface="Arial"/>
                <a:cs typeface="Arial"/>
              </a:rPr>
              <a:t>enough</a:t>
            </a:r>
            <a:r>
              <a:rPr sz="1200" i="1" spc="-50" dirty="0">
                <a:solidFill>
                  <a:srgbClr val="5C5B5A"/>
                </a:solidFill>
                <a:latin typeface="Arial"/>
                <a:cs typeface="Arial"/>
              </a:rPr>
              <a:t> </a:t>
            </a:r>
            <a:r>
              <a:rPr sz="1200" i="1" dirty="0">
                <a:solidFill>
                  <a:srgbClr val="5C5B5A"/>
                </a:solidFill>
                <a:latin typeface="Arial"/>
                <a:cs typeface="Arial"/>
              </a:rPr>
              <a:t>about</a:t>
            </a:r>
            <a:r>
              <a:rPr sz="1200" i="1" spc="-40"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own </a:t>
            </a:r>
            <a:r>
              <a:rPr sz="1200" i="1" dirty="0">
                <a:solidFill>
                  <a:srgbClr val="5C5B5A"/>
                </a:solidFill>
                <a:latin typeface="Arial"/>
                <a:cs typeface="Arial"/>
              </a:rPr>
              <a:t>health</a:t>
            </a:r>
            <a:r>
              <a:rPr sz="1200" i="1" spc="-50" dirty="0">
                <a:solidFill>
                  <a:srgbClr val="5C5B5A"/>
                </a:solidFill>
                <a:latin typeface="Arial"/>
                <a:cs typeface="Arial"/>
              </a:rPr>
              <a:t> </a:t>
            </a:r>
            <a:r>
              <a:rPr sz="1200" i="1" spc="-10" dirty="0">
                <a:solidFill>
                  <a:srgbClr val="5C5B5A"/>
                </a:solidFill>
                <a:latin typeface="Arial"/>
                <a:cs typeface="Arial"/>
              </a:rPr>
              <a:t>(37%)</a:t>
            </a:r>
            <a:endParaRPr sz="1200">
              <a:latin typeface="Arial"/>
              <a:cs typeface="Arial"/>
            </a:endParaRPr>
          </a:p>
        </p:txBody>
      </p:sp>
      <p:sp>
        <p:nvSpPr>
          <p:cNvPr id="37" name="object 37"/>
          <p:cNvSpPr/>
          <p:nvPr/>
        </p:nvSpPr>
        <p:spPr>
          <a:xfrm>
            <a:off x="1804161" y="2266569"/>
            <a:ext cx="236854" cy="2465070"/>
          </a:xfrm>
          <a:custGeom>
            <a:avLst/>
            <a:gdLst/>
            <a:ahLst/>
            <a:cxnLst/>
            <a:rect l="l" t="t" r="r" b="b"/>
            <a:pathLst>
              <a:path w="236855" h="2465070">
                <a:moveTo>
                  <a:pt x="0" y="0"/>
                </a:moveTo>
                <a:lnTo>
                  <a:pt x="46013" y="1557"/>
                </a:lnTo>
                <a:lnTo>
                  <a:pt x="83597" y="5794"/>
                </a:lnTo>
                <a:lnTo>
                  <a:pt x="108942" y="12055"/>
                </a:lnTo>
                <a:lnTo>
                  <a:pt x="118237" y="19684"/>
                </a:lnTo>
                <a:lnTo>
                  <a:pt x="118237" y="1212850"/>
                </a:lnTo>
                <a:lnTo>
                  <a:pt x="127531" y="1220533"/>
                </a:lnTo>
                <a:lnTo>
                  <a:pt x="152876" y="1226788"/>
                </a:lnTo>
                <a:lnTo>
                  <a:pt x="190460" y="1230995"/>
                </a:lnTo>
                <a:lnTo>
                  <a:pt x="236474" y="1232534"/>
                </a:lnTo>
                <a:lnTo>
                  <a:pt x="190460" y="1234094"/>
                </a:lnTo>
                <a:lnTo>
                  <a:pt x="152876" y="1238345"/>
                </a:lnTo>
                <a:lnTo>
                  <a:pt x="127531" y="1244643"/>
                </a:lnTo>
                <a:lnTo>
                  <a:pt x="118237" y="1252346"/>
                </a:lnTo>
                <a:lnTo>
                  <a:pt x="118237" y="2445385"/>
                </a:lnTo>
                <a:lnTo>
                  <a:pt x="108942" y="2453068"/>
                </a:lnTo>
                <a:lnTo>
                  <a:pt x="83597" y="2459323"/>
                </a:lnTo>
                <a:lnTo>
                  <a:pt x="46013" y="2463530"/>
                </a:lnTo>
                <a:lnTo>
                  <a:pt x="0" y="2465069"/>
                </a:lnTo>
              </a:path>
            </a:pathLst>
          </a:custGeom>
          <a:ln w="15874">
            <a:solidFill>
              <a:srgbClr val="009590"/>
            </a:solidFill>
          </a:ln>
        </p:spPr>
        <p:txBody>
          <a:bodyPr wrap="square" lIns="0" tIns="0" rIns="0" bIns="0" rtlCol="0"/>
          <a:lstStyle/>
          <a:p>
            <a:endParaRPr/>
          </a:p>
        </p:txBody>
      </p:sp>
      <p:sp>
        <p:nvSpPr>
          <p:cNvPr id="38" name="object 38"/>
          <p:cNvSpPr txBox="1"/>
          <p:nvPr/>
        </p:nvSpPr>
        <p:spPr>
          <a:xfrm>
            <a:off x="2049272" y="3403803"/>
            <a:ext cx="3822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79%</a:t>
            </a:r>
            <a:endParaRPr sz="1400">
              <a:latin typeface="Arial"/>
              <a:cs typeface="Arial"/>
            </a:endParaRPr>
          </a:p>
        </p:txBody>
      </p:sp>
      <p:sp>
        <p:nvSpPr>
          <p:cNvPr id="39" name="object 39"/>
          <p:cNvSpPr/>
          <p:nvPr/>
        </p:nvSpPr>
        <p:spPr>
          <a:xfrm>
            <a:off x="4099559" y="2254123"/>
            <a:ext cx="236854" cy="2447925"/>
          </a:xfrm>
          <a:custGeom>
            <a:avLst/>
            <a:gdLst/>
            <a:ahLst/>
            <a:cxnLst/>
            <a:rect l="l" t="t" r="r" b="b"/>
            <a:pathLst>
              <a:path w="236854" h="2447925">
                <a:moveTo>
                  <a:pt x="0" y="0"/>
                </a:moveTo>
                <a:lnTo>
                  <a:pt x="46013" y="1539"/>
                </a:lnTo>
                <a:lnTo>
                  <a:pt x="83597" y="5746"/>
                </a:lnTo>
                <a:lnTo>
                  <a:pt x="108942" y="12001"/>
                </a:lnTo>
                <a:lnTo>
                  <a:pt x="118237" y="19685"/>
                </a:lnTo>
                <a:lnTo>
                  <a:pt x="118237" y="1204087"/>
                </a:lnTo>
                <a:lnTo>
                  <a:pt x="127533" y="1211770"/>
                </a:lnTo>
                <a:lnTo>
                  <a:pt x="152892" y="1218025"/>
                </a:lnTo>
                <a:lnTo>
                  <a:pt x="190513" y="1222232"/>
                </a:lnTo>
                <a:lnTo>
                  <a:pt x="236600" y="1223772"/>
                </a:lnTo>
                <a:lnTo>
                  <a:pt x="190513" y="1225329"/>
                </a:lnTo>
                <a:lnTo>
                  <a:pt x="152892" y="1229566"/>
                </a:lnTo>
                <a:lnTo>
                  <a:pt x="127533" y="1235827"/>
                </a:lnTo>
                <a:lnTo>
                  <a:pt x="118237" y="1243456"/>
                </a:lnTo>
                <a:lnTo>
                  <a:pt x="118237" y="2427859"/>
                </a:lnTo>
                <a:lnTo>
                  <a:pt x="108942" y="2435542"/>
                </a:lnTo>
                <a:lnTo>
                  <a:pt x="83597" y="2441797"/>
                </a:lnTo>
                <a:lnTo>
                  <a:pt x="46013" y="2446004"/>
                </a:lnTo>
                <a:lnTo>
                  <a:pt x="0" y="2447544"/>
                </a:lnTo>
              </a:path>
            </a:pathLst>
          </a:custGeom>
          <a:ln w="15875">
            <a:solidFill>
              <a:srgbClr val="009590"/>
            </a:solidFill>
          </a:ln>
        </p:spPr>
        <p:txBody>
          <a:bodyPr wrap="square" lIns="0" tIns="0" rIns="0" bIns="0" rtlCol="0"/>
          <a:lstStyle/>
          <a:p>
            <a:endParaRPr/>
          </a:p>
        </p:txBody>
      </p:sp>
      <p:sp>
        <p:nvSpPr>
          <p:cNvPr id="40" name="object 40"/>
          <p:cNvSpPr txBox="1"/>
          <p:nvPr/>
        </p:nvSpPr>
        <p:spPr>
          <a:xfrm>
            <a:off x="4317238" y="3344113"/>
            <a:ext cx="3822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78%</a:t>
            </a:r>
            <a:endParaRPr sz="1400">
              <a:latin typeface="Arial"/>
              <a:cs typeface="Arial"/>
            </a:endParaRPr>
          </a:p>
        </p:txBody>
      </p:sp>
      <p:sp>
        <p:nvSpPr>
          <p:cNvPr id="41" name="object 41"/>
          <p:cNvSpPr/>
          <p:nvPr/>
        </p:nvSpPr>
        <p:spPr>
          <a:xfrm>
            <a:off x="6367017" y="2230501"/>
            <a:ext cx="236854" cy="2539365"/>
          </a:xfrm>
          <a:custGeom>
            <a:avLst/>
            <a:gdLst/>
            <a:ahLst/>
            <a:cxnLst/>
            <a:rect l="l" t="t" r="r" b="b"/>
            <a:pathLst>
              <a:path w="236854" h="2539365">
                <a:moveTo>
                  <a:pt x="0" y="0"/>
                </a:moveTo>
                <a:lnTo>
                  <a:pt x="46013" y="1557"/>
                </a:lnTo>
                <a:lnTo>
                  <a:pt x="83597" y="5794"/>
                </a:lnTo>
                <a:lnTo>
                  <a:pt x="108942" y="12055"/>
                </a:lnTo>
                <a:lnTo>
                  <a:pt x="118237" y="19685"/>
                </a:lnTo>
                <a:lnTo>
                  <a:pt x="118237" y="1249934"/>
                </a:lnTo>
                <a:lnTo>
                  <a:pt x="127533" y="1257563"/>
                </a:lnTo>
                <a:lnTo>
                  <a:pt x="152892" y="1263824"/>
                </a:lnTo>
                <a:lnTo>
                  <a:pt x="190513" y="1268061"/>
                </a:lnTo>
                <a:lnTo>
                  <a:pt x="236601" y="1269619"/>
                </a:lnTo>
                <a:lnTo>
                  <a:pt x="190513" y="1271158"/>
                </a:lnTo>
                <a:lnTo>
                  <a:pt x="152892" y="1275365"/>
                </a:lnTo>
                <a:lnTo>
                  <a:pt x="127533" y="1281620"/>
                </a:lnTo>
                <a:lnTo>
                  <a:pt x="118237" y="1289303"/>
                </a:lnTo>
                <a:lnTo>
                  <a:pt x="118237" y="2519553"/>
                </a:lnTo>
                <a:lnTo>
                  <a:pt x="108942" y="2527182"/>
                </a:lnTo>
                <a:lnTo>
                  <a:pt x="83597" y="2533443"/>
                </a:lnTo>
                <a:lnTo>
                  <a:pt x="46013" y="2537680"/>
                </a:lnTo>
                <a:lnTo>
                  <a:pt x="0" y="2539238"/>
                </a:lnTo>
              </a:path>
            </a:pathLst>
          </a:custGeom>
          <a:ln w="15875">
            <a:solidFill>
              <a:srgbClr val="009590"/>
            </a:solidFill>
          </a:ln>
        </p:spPr>
        <p:txBody>
          <a:bodyPr wrap="square" lIns="0" tIns="0" rIns="0" bIns="0" rtlCol="0"/>
          <a:lstStyle/>
          <a:p>
            <a:endParaRPr/>
          </a:p>
        </p:txBody>
      </p:sp>
      <p:sp>
        <p:nvSpPr>
          <p:cNvPr id="42" name="object 42"/>
          <p:cNvSpPr txBox="1"/>
          <p:nvPr/>
        </p:nvSpPr>
        <p:spPr>
          <a:xfrm>
            <a:off x="6613017" y="337032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80%</a:t>
            </a:r>
            <a:endParaRPr sz="1400">
              <a:latin typeface="Arial"/>
              <a:cs typeface="Arial"/>
            </a:endParaRPr>
          </a:p>
        </p:txBody>
      </p:sp>
      <p:grpSp>
        <p:nvGrpSpPr>
          <p:cNvPr id="43" name="object 43"/>
          <p:cNvGrpSpPr/>
          <p:nvPr/>
        </p:nvGrpSpPr>
        <p:grpSpPr>
          <a:xfrm>
            <a:off x="174904" y="6076822"/>
            <a:ext cx="387350" cy="208279"/>
            <a:chOff x="174904" y="6076822"/>
            <a:chExt cx="387350" cy="208279"/>
          </a:xfrm>
        </p:grpSpPr>
        <p:pic>
          <p:nvPicPr>
            <p:cNvPr id="44" name="object 44"/>
            <p:cNvPicPr/>
            <p:nvPr/>
          </p:nvPicPr>
          <p:blipFill>
            <a:blip r:embed="rId2" cstate="print"/>
            <a:stretch>
              <a:fillRect/>
            </a:stretch>
          </p:blipFill>
          <p:spPr>
            <a:xfrm>
              <a:off x="174904" y="6076822"/>
              <a:ext cx="172085" cy="193649"/>
            </a:xfrm>
            <a:prstGeom prst="rect">
              <a:avLst/>
            </a:prstGeom>
          </p:spPr>
        </p:pic>
        <p:pic>
          <p:nvPicPr>
            <p:cNvPr id="45" name="object 45"/>
            <p:cNvPicPr/>
            <p:nvPr/>
          </p:nvPicPr>
          <p:blipFill>
            <a:blip r:embed="rId3" cstate="print"/>
            <a:stretch>
              <a:fillRect/>
            </a:stretch>
          </p:blipFill>
          <p:spPr>
            <a:xfrm>
              <a:off x="389674" y="6090894"/>
              <a:ext cx="172084" cy="193662"/>
            </a:xfrm>
            <a:prstGeom prst="rect">
              <a:avLst/>
            </a:prstGeom>
          </p:spPr>
        </p:pic>
      </p:grpSp>
      <p:sp>
        <p:nvSpPr>
          <p:cNvPr id="46" name="object 46"/>
          <p:cNvSpPr txBox="1"/>
          <p:nvPr/>
        </p:nvSpPr>
        <p:spPr>
          <a:xfrm>
            <a:off x="624941" y="6047333"/>
            <a:ext cx="302260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60" dirty="0">
                <a:solidFill>
                  <a:srgbClr val="5C5B5A"/>
                </a:solidFill>
                <a:latin typeface="Arial"/>
                <a:cs typeface="Arial"/>
              </a:rPr>
              <a:t> </a:t>
            </a:r>
            <a:r>
              <a:rPr sz="1150" dirty="0">
                <a:solidFill>
                  <a:srgbClr val="5C5B5A"/>
                </a:solidFill>
                <a:latin typeface="Arial"/>
                <a:cs typeface="Arial"/>
              </a:rPr>
              <a:t>higher/lower</a:t>
            </a:r>
            <a:r>
              <a:rPr sz="1150" spc="-10"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dirty="0">
                <a:solidFill>
                  <a:srgbClr val="5C5B5A"/>
                </a:solidFill>
                <a:latin typeface="Arial"/>
                <a:cs typeface="Arial"/>
              </a:rPr>
              <a:t>previous</a:t>
            </a:r>
            <a:r>
              <a:rPr sz="1150" spc="-25" dirty="0">
                <a:solidFill>
                  <a:srgbClr val="5C5B5A"/>
                </a:solidFill>
                <a:latin typeface="Arial"/>
                <a:cs typeface="Arial"/>
              </a:rPr>
              <a:t> </a:t>
            </a:r>
            <a:r>
              <a:rPr sz="1150" spc="-10" dirty="0">
                <a:solidFill>
                  <a:srgbClr val="5C5B5A"/>
                </a:solidFill>
                <a:latin typeface="Arial"/>
                <a:cs typeface="Arial"/>
              </a:rPr>
              <a:t>survey</a:t>
            </a:r>
            <a:endParaRPr sz="1150">
              <a:latin typeface="Arial"/>
              <a:cs typeface="Arial"/>
            </a:endParaRPr>
          </a:p>
        </p:txBody>
      </p:sp>
      <p:sp>
        <p:nvSpPr>
          <p:cNvPr id="47" name="object 47"/>
          <p:cNvSpPr txBox="1"/>
          <p:nvPr/>
        </p:nvSpPr>
        <p:spPr>
          <a:xfrm>
            <a:off x="362204" y="6388404"/>
            <a:ext cx="1080008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LA3.</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0" dirty="0">
                <a:solidFill>
                  <a:srgbClr val="7E7E7E"/>
                </a:solidFill>
                <a:latin typeface="Arial"/>
                <a:cs typeface="Arial"/>
              </a:rPr>
              <a:t> </a:t>
            </a:r>
            <a:r>
              <a:rPr sz="1000" dirty="0">
                <a:solidFill>
                  <a:srgbClr val="7E7E7E"/>
                </a:solidFill>
                <a:latin typeface="Arial"/>
                <a:cs typeface="Arial"/>
              </a:rPr>
              <a:t>or</a:t>
            </a:r>
            <a:r>
              <a:rPr sz="1000" spc="-40" dirty="0">
                <a:solidFill>
                  <a:srgbClr val="7E7E7E"/>
                </a:solidFill>
                <a:latin typeface="Arial"/>
                <a:cs typeface="Arial"/>
              </a:rPr>
              <a:t> </a:t>
            </a:r>
            <a:r>
              <a:rPr sz="1000" dirty="0">
                <a:solidFill>
                  <a:srgbClr val="7E7E7E"/>
                </a:solidFill>
                <a:latin typeface="Arial"/>
                <a:cs typeface="Arial"/>
              </a:rPr>
              <a:t>disagree</a:t>
            </a:r>
            <a:r>
              <a:rPr sz="1000" spc="-30"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statement:</a:t>
            </a:r>
            <a:r>
              <a:rPr sz="1000" spc="-50" dirty="0">
                <a:solidFill>
                  <a:srgbClr val="7E7E7E"/>
                </a:solidFill>
                <a:latin typeface="Arial"/>
                <a:cs typeface="Arial"/>
              </a:rPr>
              <a:t> </a:t>
            </a:r>
            <a:r>
              <a:rPr sz="1000" dirty="0">
                <a:solidFill>
                  <a:srgbClr val="7E7E7E"/>
                </a:solidFill>
                <a:latin typeface="Arial"/>
                <a:cs typeface="Arial"/>
              </a:rPr>
              <a:t>I</a:t>
            </a:r>
            <a:r>
              <a:rPr sz="1000" spc="-30" dirty="0">
                <a:solidFill>
                  <a:srgbClr val="7E7E7E"/>
                </a:solidFill>
                <a:latin typeface="Arial"/>
                <a:cs typeface="Arial"/>
              </a:rPr>
              <a:t> </a:t>
            </a:r>
            <a:r>
              <a:rPr sz="1000" dirty="0">
                <a:solidFill>
                  <a:srgbClr val="7E7E7E"/>
                </a:solidFill>
                <a:latin typeface="Arial"/>
                <a:cs typeface="Arial"/>
              </a:rPr>
              <a:t>would</a:t>
            </a:r>
            <a:r>
              <a:rPr sz="1000" spc="-20" dirty="0">
                <a:solidFill>
                  <a:srgbClr val="7E7E7E"/>
                </a:solidFill>
                <a:latin typeface="Arial"/>
                <a:cs typeface="Arial"/>
              </a:rPr>
              <a:t> </a:t>
            </a:r>
            <a:r>
              <a:rPr sz="1000" dirty="0">
                <a:solidFill>
                  <a:srgbClr val="7E7E7E"/>
                </a:solidFill>
                <a:latin typeface="Arial"/>
                <a:cs typeface="Arial"/>
              </a:rPr>
              <a:t>recommend</a:t>
            </a:r>
            <a:r>
              <a:rPr sz="1000" spc="-65" dirty="0">
                <a:solidFill>
                  <a:srgbClr val="7E7E7E"/>
                </a:solidFill>
                <a:latin typeface="Arial"/>
                <a:cs typeface="Arial"/>
              </a:rPr>
              <a:t> </a:t>
            </a:r>
            <a:r>
              <a:rPr sz="1000" dirty="0">
                <a:solidFill>
                  <a:srgbClr val="7E7E7E"/>
                </a:solidFill>
                <a:latin typeface="Arial"/>
                <a:cs typeface="Arial"/>
              </a:rPr>
              <a:t>my</a:t>
            </a:r>
            <a:r>
              <a:rPr sz="1000" spc="-50" dirty="0">
                <a:solidFill>
                  <a:srgbClr val="7E7E7E"/>
                </a:solidFill>
                <a:latin typeface="Arial"/>
                <a:cs typeface="Arial"/>
              </a:rPr>
              <a:t> </a:t>
            </a:r>
            <a:r>
              <a:rPr sz="1000" dirty="0">
                <a:solidFill>
                  <a:srgbClr val="7E7E7E"/>
                </a:solidFill>
                <a:latin typeface="Arial"/>
                <a:cs typeface="Arial"/>
              </a:rPr>
              <a:t>local</a:t>
            </a:r>
            <a:r>
              <a:rPr sz="1000" spc="-25" dirty="0">
                <a:solidFill>
                  <a:srgbClr val="7E7E7E"/>
                </a:solidFill>
                <a:latin typeface="Arial"/>
                <a:cs typeface="Arial"/>
              </a:rPr>
              <a:t> </a:t>
            </a:r>
            <a:r>
              <a:rPr sz="1000" dirty="0">
                <a:solidFill>
                  <a:srgbClr val="7E7E7E"/>
                </a:solidFill>
                <a:latin typeface="Arial"/>
                <a:cs typeface="Arial"/>
              </a:rPr>
              <a:t>area</a:t>
            </a:r>
            <a:r>
              <a:rPr sz="1000" spc="-40" dirty="0">
                <a:solidFill>
                  <a:srgbClr val="7E7E7E"/>
                </a:solidFill>
                <a:latin typeface="Arial"/>
                <a:cs typeface="Arial"/>
              </a:rPr>
              <a:t> </a:t>
            </a:r>
            <a:r>
              <a:rPr sz="1000" dirty="0">
                <a:solidFill>
                  <a:srgbClr val="7E7E7E"/>
                </a:solidFill>
                <a:latin typeface="Arial"/>
                <a:cs typeface="Arial"/>
              </a:rPr>
              <a:t>as</a:t>
            </a:r>
            <a:r>
              <a:rPr sz="1000" spc="-25" dirty="0">
                <a:solidFill>
                  <a:srgbClr val="7E7E7E"/>
                </a:solidFill>
                <a:latin typeface="Arial"/>
                <a:cs typeface="Arial"/>
              </a:rPr>
              <a:t> </a:t>
            </a:r>
            <a:r>
              <a:rPr sz="1000" dirty="0">
                <a:solidFill>
                  <a:srgbClr val="7E7E7E"/>
                </a:solidFill>
                <a:latin typeface="Arial"/>
                <a:cs typeface="Arial"/>
              </a:rPr>
              <a:t>a</a:t>
            </a:r>
            <a:r>
              <a:rPr sz="1000" spc="-45" dirty="0">
                <a:solidFill>
                  <a:srgbClr val="7E7E7E"/>
                </a:solidFill>
                <a:latin typeface="Arial"/>
                <a:cs typeface="Arial"/>
              </a:rPr>
              <a:t> </a:t>
            </a:r>
            <a:r>
              <a:rPr sz="1000" dirty="0">
                <a:solidFill>
                  <a:srgbClr val="7E7E7E"/>
                </a:solidFill>
                <a:latin typeface="Arial"/>
                <a:cs typeface="Arial"/>
              </a:rPr>
              <a:t>good</a:t>
            </a:r>
            <a:r>
              <a:rPr sz="1000" spc="-30" dirty="0">
                <a:solidFill>
                  <a:srgbClr val="7E7E7E"/>
                </a:solidFill>
                <a:latin typeface="Arial"/>
                <a:cs typeface="Arial"/>
              </a:rPr>
              <a:t> </a:t>
            </a:r>
            <a:r>
              <a:rPr sz="1000" dirty="0">
                <a:solidFill>
                  <a:srgbClr val="7E7E7E"/>
                </a:solidFill>
                <a:latin typeface="Arial"/>
                <a:cs typeface="Arial"/>
              </a:rPr>
              <a:t>place</a:t>
            </a:r>
            <a:r>
              <a:rPr sz="1000" spc="-30" dirty="0">
                <a:solidFill>
                  <a:srgbClr val="7E7E7E"/>
                </a:solidFill>
                <a:latin typeface="Arial"/>
                <a:cs typeface="Arial"/>
              </a:rPr>
              <a:t> </a:t>
            </a:r>
            <a:r>
              <a:rPr sz="1000" dirty="0">
                <a:solidFill>
                  <a:srgbClr val="7E7E7E"/>
                </a:solidFill>
                <a:latin typeface="Arial"/>
                <a:cs typeface="Arial"/>
              </a:rPr>
              <a:t>to</a:t>
            </a:r>
            <a:r>
              <a:rPr sz="1000" spc="-40" dirty="0">
                <a:solidFill>
                  <a:srgbClr val="7E7E7E"/>
                </a:solidFill>
                <a:latin typeface="Arial"/>
                <a:cs typeface="Arial"/>
              </a:rPr>
              <a:t> </a:t>
            </a:r>
            <a:r>
              <a:rPr sz="1000" dirty="0">
                <a:solidFill>
                  <a:srgbClr val="7E7E7E"/>
                </a:solidFill>
                <a:latin typeface="Arial"/>
                <a:cs typeface="Arial"/>
              </a:rPr>
              <a:t>live</a:t>
            </a:r>
            <a:r>
              <a:rPr sz="1000" spc="-5" dirty="0">
                <a:solidFill>
                  <a:srgbClr val="7E7E7E"/>
                </a:solidFill>
                <a:latin typeface="Arial"/>
                <a:cs typeface="Arial"/>
              </a:rPr>
              <a:t> </a:t>
            </a:r>
            <a:r>
              <a:rPr sz="1000" dirty="0">
                <a:solidFill>
                  <a:srgbClr val="7E7E7E"/>
                </a:solidFill>
                <a:latin typeface="Arial"/>
                <a:cs typeface="Arial"/>
              </a:rPr>
              <a:t>Unweighted</a:t>
            </a:r>
            <a:r>
              <a:rPr sz="1000" spc="-10"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Greater</a:t>
            </a:r>
            <a:r>
              <a:rPr sz="1000" spc="-40" dirty="0">
                <a:solidFill>
                  <a:srgbClr val="7E7E7E"/>
                </a:solidFill>
                <a:latin typeface="Arial"/>
                <a:cs typeface="Arial"/>
              </a:rPr>
              <a:t> </a:t>
            </a:r>
            <a:r>
              <a:rPr sz="1000" spc="-10" dirty="0">
                <a:solidFill>
                  <a:srgbClr val="7E7E7E"/>
                </a:solidFill>
                <a:latin typeface="Arial"/>
                <a:cs typeface="Arial"/>
              </a:rPr>
              <a:t>Manchester</a:t>
            </a:r>
            <a:r>
              <a:rPr sz="1000" spc="-40" dirty="0">
                <a:solidFill>
                  <a:srgbClr val="7E7E7E"/>
                </a:solidFill>
                <a:latin typeface="Arial"/>
                <a:cs typeface="Arial"/>
              </a:rPr>
              <a:t> </a:t>
            </a:r>
            <a:r>
              <a:rPr sz="1000" dirty="0">
                <a:solidFill>
                  <a:srgbClr val="7E7E7E"/>
                </a:solidFill>
                <a:latin typeface="Arial"/>
                <a:cs typeface="Arial"/>
              </a:rPr>
              <a:t>Residents</a:t>
            </a:r>
            <a:r>
              <a:rPr sz="1000" spc="-2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S14,</a:t>
            </a:r>
            <a:r>
              <a:rPr sz="1000" spc="-30" dirty="0">
                <a:solidFill>
                  <a:srgbClr val="7E7E7E"/>
                </a:solidFill>
                <a:latin typeface="Arial"/>
                <a:cs typeface="Arial"/>
              </a:rPr>
              <a:t> </a:t>
            </a:r>
            <a:r>
              <a:rPr sz="1000" spc="-10" dirty="0">
                <a:solidFill>
                  <a:srgbClr val="7E7E7E"/>
                </a:solidFill>
                <a:latin typeface="Arial"/>
                <a:cs typeface="Arial"/>
              </a:rPr>
              <a:t>1482;</a:t>
            </a:r>
            <a:endParaRPr sz="1000">
              <a:latin typeface="Arial"/>
              <a:cs typeface="Arial"/>
            </a:endParaRPr>
          </a:p>
          <a:p>
            <a:pPr marL="12700">
              <a:lnSpc>
                <a:spcPct val="100000"/>
              </a:lnSpc>
              <a:spcBef>
                <a:spcPts val="5"/>
              </a:spcBef>
            </a:pPr>
            <a:r>
              <a:rPr sz="1000" dirty="0">
                <a:solidFill>
                  <a:srgbClr val="7E7E7E"/>
                </a:solidFill>
                <a:latin typeface="Arial"/>
                <a:cs typeface="Arial"/>
              </a:rPr>
              <a:t>S15,</a:t>
            </a:r>
            <a:r>
              <a:rPr sz="1000" spc="-20" dirty="0">
                <a:solidFill>
                  <a:srgbClr val="7E7E7E"/>
                </a:solidFill>
                <a:latin typeface="Arial"/>
                <a:cs typeface="Arial"/>
              </a:rPr>
              <a:t> </a:t>
            </a:r>
            <a:r>
              <a:rPr sz="1000" dirty="0">
                <a:solidFill>
                  <a:srgbClr val="7E7E7E"/>
                </a:solidFill>
                <a:latin typeface="Arial"/>
                <a:cs typeface="Arial"/>
              </a:rPr>
              <a:t>1517,</a:t>
            </a:r>
            <a:r>
              <a:rPr sz="1000" spc="-30"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dirty="0">
                <a:solidFill>
                  <a:srgbClr val="7E7E7E"/>
                </a:solidFill>
                <a:latin typeface="Arial"/>
                <a:cs typeface="Arial"/>
              </a:rPr>
              <a:t>*Relates</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spc="-10" dirty="0">
                <a:solidFill>
                  <a:srgbClr val="7E7E7E"/>
                </a:solidFill>
                <a:latin typeface="Arial"/>
                <a:cs typeface="Arial"/>
              </a:rPr>
              <a:t>respondents</a:t>
            </a:r>
            <a:r>
              <a:rPr sz="1000" spc="-35" dirty="0">
                <a:solidFill>
                  <a:srgbClr val="7E7E7E"/>
                </a:solidFill>
                <a:latin typeface="Arial"/>
                <a:cs typeface="Arial"/>
              </a:rPr>
              <a:t> </a:t>
            </a:r>
            <a:r>
              <a:rPr sz="1000" dirty="0">
                <a:solidFill>
                  <a:srgbClr val="7E7E7E"/>
                </a:solidFill>
                <a:latin typeface="Arial"/>
                <a:cs typeface="Arial"/>
              </a:rPr>
              <a:t>who</a:t>
            </a:r>
            <a:r>
              <a:rPr sz="1000" spc="-15"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fairly</a:t>
            </a:r>
            <a:r>
              <a:rPr sz="1000" spc="-15" dirty="0">
                <a:solidFill>
                  <a:srgbClr val="7E7E7E"/>
                </a:solidFill>
                <a:latin typeface="Arial"/>
                <a:cs typeface="Arial"/>
              </a:rPr>
              <a:t> </a:t>
            </a:r>
            <a:r>
              <a:rPr sz="1000" dirty="0">
                <a:solidFill>
                  <a:srgbClr val="7E7E7E"/>
                </a:solidFill>
                <a:latin typeface="Arial"/>
                <a:cs typeface="Arial"/>
              </a:rPr>
              <a:t>dissatisfied</a:t>
            </a:r>
            <a:r>
              <a:rPr sz="1000" spc="-35" dirty="0">
                <a:solidFill>
                  <a:srgbClr val="7E7E7E"/>
                </a:solidFill>
                <a:latin typeface="Arial"/>
                <a:cs typeface="Arial"/>
              </a:rPr>
              <a:t> </a:t>
            </a:r>
            <a:r>
              <a:rPr sz="1000" dirty="0">
                <a:solidFill>
                  <a:srgbClr val="7E7E7E"/>
                </a:solidFill>
                <a:latin typeface="Arial"/>
                <a:cs typeface="Arial"/>
              </a:rPr>
              <a:t>and</a:t>
            </a:r>
            <a:r>
              <a:rPr sz="1000" spc="-30" dirty="0">
                <a:solidFill>
                  <a:srgbClr val="7E7E7E"/>
                </a:solidFill>
                <a:latin typeface="Arial"/>
                <a:cs typeface="Arial"/>
              </a:rPr>
              <a:t> </a:t>
            </a:r>
            <a:r>
              <a:rPr sz="1000" dirty="0">
                <a:solidFill>
                  <a:srgbClr val="7E7E7E"/>
                </a:solidFill>
                <a:latin typeface="Arial"/>
                <a:cs typeface="Arial"/>
              </a:rPr>
              <a:t>very</a:t>
            </a:r>
            <a:r>
              <a:rPr sz="1000" spc="-5" dirty="0">
                <a:solidFill>
                  <a:srgbClr val="7E7E7E"/>
                </a:solidFill>
                <a:latin typeface="Arial"/>
                <a:cs typeface="Arial"/>
              </a:rPr>
              <a:t> </a:t>
            </a:r>
            <a:r>
              <a:rPr sz="1000" spc="-10" dirty="0">
                <a:solidFill>
                  <a:srgbClr val="7E7E7E"/>
                </a:solidFill>
                <a:latin typeface="Arial"/>
                <a:cs typeface="Arial"/>
              </a:rPr>
              <a:t>dissatisfied.</a:t>
            </a:r>
            <a:endParaRPr sz="1000">
              <a:latin typeface="Arial"/>
              <a:cs typeface="Arial"/>
            </a:endParaRPr>
          </a:p>
        </p:txBody>
      </p:sp>
      <p:sp>
        <p:nvSpPr>
          <p:cNvPr id="48" name="object 48"/>
          <p:cNvSpPr txBox="1"/>
          <p:nvPr/>
        </p:nvSpPr>
        <p:spPr>
          <a:xfrm>
            <a:off x="11612371" y="6376822"/>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43</a:t>
            </a:r>
            <a:endParaRPr sz="18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365201"/>
            <a:ext cx="10780395" cy="794385"/>
          </a:xfrm>
          <a:prstGeom prst="rect">
            <a:avLst/>
          </a:prstGeom>
        </p:spPr>
        <p:txBody>
          <a:bodyPr vert="horz" wrap="square" lIns="0" tIns="40005" rIns="0" bIns="0" rtlCol="0">
            <a:spAutoFit/>
          </a:bodyPr>
          <a:lstStyle/>
          <a:p>
            <a:pPr marL="12700" marR="5080">
              <a:lnSpc>
                <a:spcPct val="90100"/>
              </a:lnSpc>
              <a:spcBef>
                <a:spcPts val="315"/>
              </a:spcBef>
            </a:pPr>
            <a:r>
              <a:rPr spc="-10" dirty="0"/>
              <a:t>Transport</a:t>
            </a:r>
            <a:r>
              <a:rPr spc="-60" dirty="0"/>
              <a:t> </a:t>
            </a:r>
            <a:r>
              <a:rPr dirty="0"/>
              <a:t>and</a:t>
            </a:r>
            <a:r>
              <a:rPr spc="-35" dirty="0"/>
              <a:t> </a:t>
            </a:r>
            <a:r>
              <a:rPr dirty="0"/>
              <a:t>travel</a:t>
            </a:r>
            <a:r>
              <a:rPr spc="5" dirty="0"/>
              <a:t> </a:t>
            </a:r>
            <a:r>
              <a:rPr dirty="0"/>
              <a:t>facilities</a:t>
            </a:r>
            <a:r>
              <a:rPr spc="-30" dirty="0"/>
              <a:t> </a:t>
            </a:r>
            <a:r>
              <a:rPr dirty="0">
                <a:solidFill>
                  <a:srgbClr val="5C5B5A"/>
                </a:solidFill>
              </a:rPr>
              <a:t>satisfaction</a:t>
            </a:r>
            <a:r>
              <a:rPr spc="-35" dirty="0">
                <a:solidFill>
                  <a:srgbClr val="5C5B5A"/>
                </a:solidFill>
              </a:rPr>
              <a:t> </a:t>
            </a:r>
            <a:r>
              <a:rPr dirty="0">
                <a:solidFill>
                  <a:srgbClr val="5C5B5A"/>
                </a:solidFill>
              </a:rPr>
              <a:t>remains</a:t>
            </a:r>
            <a:r>
              <a:rPr spc="-30" dirty="0">
                <a:solidFill>
                  <a:srgbClr val="5C5B5A"/>
                </a:solidFill>
              </a:rPr>
              <a:t> </a:t>
            </a:r>
            <a:r>
              <a:rPr dirty="0">
                <a:solidFill>
                  <a:srgbClr val="5C5B5A"/>
                </a:solidFill>
              </a:rPr>
              <a:t>largely</a:t>
            </a:r>
            <a:r>
              <a:rPr spc="-35" dirty="0">
                <a:solidFill>
                  <a:srgbClr val="5C5B5A"/>
                </a:solidFill>
              </a:rPr>
              <a:t> </a:t>
            </a:r>
            <a:r>
              <a:rPr dirty="0">
                <a:solidFill>
                  <a:srgbClr val="5C5B5A"/>
                </a:solidFill>
              </a:rPr>
              <a:t>stable,</a:t>
            </a:r>
            <a:r>
              <a:rPr spc="-40" dirty="0">
                <a:solidFill>
                  <a:srgbClr val="5C5B5A"/>
                </a:solidFill>
              </a:rPr>
              <a:t> </a:t>
            </a:r>
            <a:r>
              <a:rPr dirty="0">
                <a:solidFill>
                  <a:srgbClr val="5C5B5A"/>
                </a:solidFill>
              </a:rPr>
              <a:t>with</a:t>
            </a:r>
            <a:r>
              <a:rPr spc="-70" dirty="0">
                <a:solidFill>
                  <a:srgbClr val="5C5B5A"/>
                </a:solidFill>
              </a:rPr>
              <a:t> </a:t>
            </a:r>
            <a:r>
              <a:rPr dirty="0">
                <a:solidFill>
                  <a:srgbClr val="5C5B5A"/>
                </a:solidFill>
              </a:rPr>
              <a:t>respondents</a:t>
            </a:r>
            <a:r>
              <a:rPr spc="-35" dirty="0">
                <a:solidFill>
                  <a:srgbClr val="5C5B5A"/>
                </a:solidFill>
              </a:rPr>
              <a:t> </a:t>
            </a:r>
            <a:r>
              <a:rPr dirty="0">
                <a:solidFill>
                  <a:srgbClr val="5C5B5A"/>
                </a:solidFill>
              </a:rPr>
              <a:t>remaining</a:t>
            </a:r>
            <a:r>
              <a:rPr spc="-40" dirty="0">
                <a:solidFill>
                  <a:srgbClr val="5C5B5A"/>
                </a:solidFill>
              </a:rPr>
              <a:t> </a:t>
            </a:r>
            <a:r>
              <a:rPr spc="-20" dirty="0">
                <a:solidFill>
                  <a:srgbClr val="5C5B5A"/>
                </a:solidFill>
              </a:rPr>
              <a:t>most </a:t>
            </a:r>
            <a:r>
              <a:rPr dirty="0">
                <a:solidFill>
                  <a:srgbClr val="5C5B5A"/>
                </a:solidFill>
              </a:rPr>
              <a:t>satisfied</a:t>
            </a:r>
            <a:r>
              <a:rPr spc="-30" dirty="0">
                <a:solidFill>
                  <a:srgbClr val="5C5B5A"/>
                </a:solidFill>
              </a:rPr>
              <a:t> </a:t>
            </a:r>
            <a:r>
              <a:rPr dirty="0">
                <a:solidFill>
                  <a:srgbClr val="5C5B5A"/>
                </a:solidFill>
              </a:rPr>
              <a:t>with</a:t>
            </a:r>
            <a:r>
              <a:rPr spc="-60" dirty="0">
                <a:solidFill>
                  <a:srgbClr val="5C5B5A"/>
                </a:solidFill>
              </a:rPr>
              <a:t> </a:t>
            </a:r>
            <a:r>
              <a:rPr dirty="0">
                <a:solidFill>
                  <a:srgbClr val="5C5B5A"/>
                </a:solidFill>
              </a:rPr>
              <a:t>the</a:t>
            </a:r>
            <a:r>
              <a:rPr spc="-40" dirty="0">
                <a:solidFill>
                  <a:srgbClr val="5C5B5A"/>
                </a:solidFill>
              </a:rPr>
              <a:t> </a:t>
            </a:r>
            <a:r>
              <a:rPr dirty="0"/>
              <a:t>availability</a:t>
            </a:r>
            <a:r>
              <a:rPr spc="-5" dirty="0"/>
              <a:t> </a:t>
            </a:r>
            <a:r>
              <a:rPr dirty="0"/>
              <a:t>of</a:t>
            </a:r>
            <a:r>
              <a:rPr spc="-30" dirty="0"/>
              <a:t> </a:t>
            </a:r>
            <a:r>
              <a:rPr dirty="0"/>
              <a:t>public</a:t>
            </a:r>
            <a:r>
              <a:rPr spc="-60" dirty="0"/>
              <a:t> </a:t>
            </a:r>
            <a:r>
              <a:rPr dirty="0"/>
              <a:t>transport</a:t>
            </a:r>
            <a:r>
              <a:rPr spc="-30" dirty="0"/>
              <a:t> </a:t>
            </a:r>
            <a:r>
              <a:rPr dirty="0">
                <a:solidFill>
                  <a:srgbClr val="5C5B5A"/>
                </a:solidFill>
              </a:rPr>
              <a:t>compared</a:t>
            </a:r>
            <a:r>
              <a:rPr spc="-20" dirty="0">
                <a:solidFill>
                  <a:srgbClr val="5C5B5A"/>
                </a:solidFill>
              </a:rPr>
              <a:t> </a:t>
            </a:r>
            <a:r>
              <a:rPr dirty="0">
                <a:solidFill>
                  <a:srgbClr val="5C5B5A"/>
                </a:solidFill>
              </a:rPr>
              <a:t>to</a:t>
            </a:r>
            <a:r>
              <a:rPr spc="-30" dirty="0">
                <a:solidFill>
                  <a:srgbClr val="5C5B5A"/>
                </a:solidFill>
              </a:rPr>
              <a:t> </a:t>
            </a:r>
            <a:r>
              <a:rPr dirty="0">
                <a:solidFill>
                  <a:srgbClr val="5C5B5A"/>
                </a:solidFill>
              </a:rPr>
              <a:t>other</a:t>
            </a:r>
            <a:r>
              <a:rPr spc="-40" dirty="0">
                <a:solidFill>
                  <a:srgbClr val="5C5B5A"/>
                </a:solidFill>
              </a:rPr>
              <a:t> </a:t>
            </a:r>
            <a:r>
              <a:rPr dirty="0">
                <a:solidFill>
                  <a:srgbClr val="5C5B5A"/>
                </a:solidFill>
              </a:rPr>
              <a:t>metrics.</a:t>
            </a:r>
            <a:r>
              <a:rPr spc="-30" dirty="0">
                <a:solidFill>
                  <a:srgbClr val="5C5B5A"/>
                </a:solidFill>
              </a:rPr>
              <a:t> </a:t>
            </a:r>
            <a:r>
              <a:rPr spc="-10" dirty="0">
                <a:solidFill>
                  <a:srgbClr val="5C5B5A"/>
                </a:solidFill>
              </a:rPr>
              <a:t>However,</a:t>
            </a:r>
            <a:r>
              <a:rPr spc="-25" dirty="0">
                <a:solidFill>
                  <a:srgbClr val="5C5B5A"/>
                </a:solidFill>
              </a:rPr>
              <a:t> </a:t>
            </a:r>
            <a:r>
              <a:rPr dirty="0">
                <a:solidFill>
                  <a:srgbClr val="5C5B5A"/>
                </a:solidFill>
              </a:rPr>
              <a:t>there</a:t>
            </a:r>
            <a:r>
              <a:rPr spc="-30" dirty="0">
                <a:solidFill>
                  <a:srgbClr val="5C5B5A"/>
                </a:solidFill>
              </a:rPr>
              <a:t> </a:t>
            </a:r>
            <a:r>
              <a:rPr dirty="0">
                <a:solidFill>
                  <a:srgbClr val="5C5B5A"/>
                </a:solidFill>
              </a:rPr>
              <a:t>is</a:t>
            </a:r>
            <a:r>
              <a:rPr spc="-40" dirty="0">
                <a:solidFill>
                  <a:srgbClr val="5C5B5A"/>
                </a:solidFill>
              </a:rPr>
              <a:t> </a:t>
            </a:r>
            <a:r>
              <a:rPr spc="-25" dirty="0">
                <a:solidFill>
                  <a:srgbClr val="5C5B5A"/>
                </a:solidFill>
              </a:rPr>
              <a:t>an </a:t>
            </a:r>
            <a:r>
              <a:rPr dirty="0">
                <a:solidFill>
                  <a:srgbClr val="5C5B5A"/>
                </a:solidFill>
              </a:rPr>
              <a:t>increase</a:t>
            </a:r>
            <a:r>
              <a:rPr spc="-40" dirty="0">
                <a:solidFill>
                  <a:srgbClr val="5C5B5A"/>
                </a:solidFill>
              </a:rPr>
              <a:t> </a:t>
            </a:r>
            <a:r>
              <a:rPr dirty="0">
                <a:solidFill>
                  <a:srgbClr val="5C5B5A"/>
                </a:solidFill>
              </a:rPr>
              <a:t>in</a:t>
            </a:r>
            <a:r>
              <a:rPr spc="-45" dirty="0">
                <a:solidFill>
                  <a:srgbClr val="5C5B5A"/>
                </a:solidFill>
              </a:rPr>
              <a:t> </a:t>
            </a:r>
            <a:r>
              <a:rPr dirty="0">
                <a:solidFill>
                  <a:srgbClr val="5C5B5A"/>
                </a:solidFill>
              </a:rPr>
              <a:t>satisfaction</a:t>
            </a:r>
            <a:r>
              <a:rPr spc="-40" dirty="0">
                <a:solidFill>
                  <a:srgbClr val="5C5B5A"/>
                </a:solidFill>
              </a:rPr>
              <a:t> </a:t>
            </a:r>
            <a:r>
              <a:rPr dirty="0">
                <a:solidFill>
                  <a:srgbClr val="5C5B5A"/>
                </a:solidFill>
              </a:rPr>
              <a:t>with</a:t>
            </a:r>
            <a:r>
              <a:rPr spc="-55" dirty="0">
                <a:solidFill>
                  <a:srgbClr val="5C5B5A"/>
                </a:solidFill>
              </a:rPr>
              <a:t> </a:t>
            </a:r>
            <a:r>
              <a:rPr dirty="0"/>
              <a:t>Metrolink/tram</a:t>
            </a:r>
            <a:r>
              <a:rPr spc="-40" dirty="0"/>
              <a:t> </a:t>
            </a:r>
            <a:r>
              <a:rPr dirty="0"/>
              <a:t>services</a:t>
            </a:r>
            <a:r>
              <a:rPr spc="5" dirty="0"/>
              <a:t> </a:t>
            </a:r>
            <a:r>
              <a:rPr dirty="0">
                <a:solidFill>
                  <a:srgbClr val="5C5B5A"/>
                </a:solidFill>
              </a:rPr>
              <a:t>increasing</a:t>
            </a:r>
            <a:r>
              <a:rPr spc="-35" dirty="0">
                <a:solidFill>
                  <a:srgbClr val="5C5B5A"/>
                </a:solidFill>
              </a:rPr>
              <a:t> </a:t>
            </a:r>
            <a:r>
              <a:rPr dirty="0">
                <a:solidFill>
                  <a:srgbClr val="5C5B5A"/>
                </a:solidFill>
              </a:rPr>
              <a:t>4pp</a:t>
            </a:r>
            <a:r>
              <a:rPr spc="-50" dirty="0">
                <a:solidFill>
                  <a:srgbClr val="5C5B5A"/>
                </a:solidFill>
              </a:rPr>
              <a:t> </a:t>
            </a:r>
            <a:r>
              <a:rPr dirty="0">
                <a:solidFill>
                  <a:srgbClr val="5C5B5A"/>
                </a:solidFill>
              </a:rPr>
              <a:t>from</a:t>
            </a:r>
            <a:r>
              <a:rPr spc="-50" dirty="0">
                <a:solidFill>
                  <a:srgbClr val="5C5B5A"/>
                </a:solidFill>
              </a:rPr>
              <a:t> </a:t>
            </a:r>
            <a:r>
              <a:rPr dirty="0">
                <a:solidFill>
                  <a:srgbClr val="5C5B5A"/>
                </a:solidFill>
              </a:rPr>
              <a:t>October</a:t>
            </a:r>
            <a:r>
              <a:rPr spc="-50" dirty="0">
                <a:solidFill>
                  <a:srgbClr val="5C5B5A"/>
                </a:solidFill>
              </a:rPr>
              <a:t> </a:t>
            </a:r>
            <a:r>
              <a:rPr dirty="0">
                <a:solidFill>
                  <a:srgbClr val="5C5B5A"/>
                </a:solidFill>
              </a:rPr>
              <a:t>2024</a:t>
            </a:r>
            <a:r>
              <a:rPr spc="-35" dirty="0">
                <a:solidFill>
                  <a:srgbClr val="5C5B5A"/>
                </a:solidFill>
              </a:rPr>
              <a:t> </a:t>
            </a:r>
            <a:r>
              <a:rPr dirty="0">
                <a:solidFill>
                  <a:srgbClr val="5C5B5A"/>
                </a:solidFill>
              </a:rPr>
              <a:t>to</a:t>
            </a:r>
            <a:r>
              <a:rPr spc="-45" dirty="0">
                <a:solidFill>
                  <a:srgbClr val="5C5B5A"/>
                </a:solidFill>
              </a:rPr>
              <a:t> </a:t>
            </a:r>
            <a:r>
              <a:rPr spc="-20" dirty="0">
                <a:solidFill>
                  <a:srgbClr val="5C5B5A"/>
                </a:solidFill>
              </a:rPr>
              <a:t>46%.</a:t>
            </a:r>
          </a:p>
        </p:txBody>
      </p:sp>
      <p:sp>
        <p:nvSpPr>
          <p:cNvPr id="3" name="object 3"/>
          <p:cNvSpPr txBox="1"/>
          <p:nvPr/>
        </p:nvSpPr>
        <p:spPr>
          <a:xfrm>
            <a:off x="3793616" y="1494536"/>
            <a:ext cx="460248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Level</a:t>
            </a:r>
            <a:r>
              <a:rPr sz="1400" b="1" spc="-20" dirty="0">
                <a:solidFill>
                  <a:srgbClr val="5C5B5A"/>
                </a:solidFill>
                <a:latin typeface="Arial"/>
                <a:cs typeface="Arial"/>
              </a:rPr>
              <a:t> </a:t>
            </a:r>
            <a:r>
              <a:rPr sz="1400" b="1" dirty="0">
                <a:solidFill>
                  <a:srgbClr val="5C5B5A"/>
                </a:solidFill>
                <a:latin typeface="Arial"/>
                <a:cs typeface="Arial"/>
              </a:rPr>
              <a:t>of</a:t>
            </a:r>
            <a:r>
              <a:rPr sz="1400" b="1" spc="-10" dirty="0">
                <a:solidFill>
                  <a:srgbClr val="5C5B5A"/>
                </a:solidFill>
                <a:latin typeface="Arial"/>
                <a:cs typeface="Arial"/>
              </a:rPr>
              <a:t> satisfaction</a:t>
            </a:r>
            <a:r>
              <a:rPr sz="1400" b="1" spc="-55" dirty="0">
                <a:solidFill>
                  <a:srgbClr val="5C5B5A"/>
                </a:solidFill>
                <a:latin typeface="Arial"/>
                <a:cs typeface="Arial"/>
              </a:rPr>
              <a:t> </a:t>
            </a:r>
            <a:r>
              <a:rPr sz="1400" b="1" dirty="0">
                <a:solidFill>
                  <a:srgbClr val="5C5B5A"/>
                </a:solidFill>
                <a:latin typeface="Arial"/>
                <a:cs typeface="Arial"/>
              </a:rPr>
              <a:t>with</a:t>
            </a:r>
            <a:r>
              <a:rPr sz="1400" b="1" spc="-40" dirty="0">
                <a:solidFill>
                  <a:srgbClr val="5C5B5A"/>
                </a:solidFill>
                <a:latin typeface="Arial"/>
                <a:cs typeface="Arial"/>
              </a:rPr>
              <a:t> </a:t>
            </a:r>
            <a:r>
              <a:rPr sz="1400" b="1" dirty="0">
                <a:solidFill>
                  <a:srgbClr val="5C5B5A"/>
                </a:solidFill>
                <a:latin typeface="Arial"/>
                <a:cs typeface="Arial"/>
              </a:rPr>
              <a:t>transport</a:t>
            </a:r>
            <a:r>
              <a:rPr sz="1400" b="1" spc="-45" dirty="0">
                <a:solidFill>
                  <a:srgbClr val="5C5B5A"/>
                </a:solidFill>
                <a:latin typeface="Arial"/>
                <a:cs typeface="Arial"/>
              </a:rPr>
              <a:t> </a:t>
            </a:r>
            <a:r>
              <a:rPr sz="1400" b="1" dirty="0">
                <a:solidFill>
                  <a:srgbClr val="5C5B5A"/>
                </a:solidFill>
                <a:latin typeface="Arial"/>
                <a:cs typeface="Arial"/>
              </a:rPr>
              <a:t>and</a:t>
            </a:r>
            <a:r>
              <a:rPr sz="1400" b="1" spc="-15" dirty="0">
                <a:solidFill>
                  <a:srgbClr val="5C5B5A"/>
                </a:solidFill>
                <a:latin typeface="Arial"/>
                <a:cs typeface="Arial"/>
              </a:rPr>
              <a:t> </a:t>
            </a:r>
            <a:r>
              <a:rPr sz="1400" b="1" dirty="0">
                <a:solidFill>
                  <a:srgbClr val="5C5B5A"/>
                </a:solidFill>
                <a:latin typeface="Arial"/>
                <a:cs typeface="Arial"/>
              </a:rPr>
              <a:t>travel</a:t>
            </a:r>
            <a:r>
              <a:rPr sz="1400" b="1" spc="-35" dirty="0">
                <a:solidFill>
                  <a:srgbClr val="5C5B5A"/>
                </a:solidFill>
                <a:latin typeface="Arial"/>
                <a:cs typeface="Arial"/>
              </a:rPr>
              <a:t> </a:t>
            </a:r>
            <a:r>
              <a:rPr sz="1400" b="1" spc="-10" dirty="0">
                <a:solidFill>
                  <a:srgbClr val="5C5B5A"/>
                </a:solidFill>
                <a:latin typeface="Arial"/>
                <a:cs typeface="Arial"/>
              </a:rPr>
              <a:t>facilities</a:t>
            </a:r>
            <a:endParaRPr sz="1400">
              <a:latin typeface="Arial"/>
              <a:cs typeface="Arial"/>
            </a:endParaRPr>
          </a:p>
        </p:txBody>
      </p:sp>
      <p:sp>
        <p:nvSpPr>
          <p:cNvPr id="4" name="object 4"/>
          <p:cNvSpPr/>
          <p:nvPr/>
        </p:nvSpPr>
        <p:spPr>
          <a:xfrm>
            <a:off x="568363" y="5246370"/>
            <a:ext cx="10014585" cy="0"/>
          </a:xfrm>
          <a:custGeom>
            <a:avLst/>
            <a:gdLst/>
            <a:ahLst/>
            <a:cxnLst/>
            <a:rect l="l" t="t" r="r" b="b"/>
            <a:pathLst>
              <a:path w="10014585">
                <a:moveTo>
                  <a:pt x="0" y="0"/>
                </a:moveTo>
                <a:lnTo>
                  <a:pt x="10014546" y="0"/>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1054798" y="4121896"/>
            <a:ext cx="9041765" cy="531495"/>
            <a:chOff x="1054798" y="4121896"/>
            <a:chExt cx="9041765" cy="531495"/>
          </a:xfrm>
        </p:grpSpPr>
        <p:sp>
          <p:nvSpPr>
            <p:cNvPr id="6" name="object 6"/>
            <p:cNvSpPr/>
            <p:nvPr/>
          </p:nvSpPr>
          <p:spPr>
            <a:xfrm>
              <a:off x="1069086" y="4136183"/>
              <a:ext cx="9013190" cy="467359"/>
            </a:xfrm>
            <a:custGeom>
              <a:avLst/>
              <a:gdLst/>
              <a:ahLst/>
              <a:cxnLst/>
              <a:rect l="l" t="t" r="r" b="b"/>
              <a:pathLst>
                <a:path w="9013190" h="467360">
                  <a:moveTo>
                    <a:pt x="0" y="99901"/>
                  </a:moveTo>
                  <a:lnTo>
                    <a:pt x="50081" y="109083"/>
                  </a:lnTo>
                  <a:lnTo>
                    <a:pt x="100161" y="118265"/>
                  </a:lnTo>
                  <a:lnTo>
                    <a:pt x="150239" y="127447"/>
                  </a:lnTo>
                  <a:lnTo>
                    <a:pt x="200316" y="136629"/>
                  </a:lnTo>
                  <a:lnTo>
                    <a:pt x="250392" y="145811"/>
                  </a:lnTo>
                  <a:lnTo>
                    <a:pt x="300467" y="154993"/>
                  </a:lnTo>
                  <a:lnTo>
                    <a:pt x="350541" y="164175"/>
                  </a:lnTo>
                  <a:lnTo>
                    <a:pt x="400614" y="173358"/>
                  </a:lnTo>
                  <a:lnTo>
                    <a:pt x="450688" y="182540"/>
                  </a:lnTo>
                  <a:lnTo>
                    <a:pt x="500760" y="191722"/>
                  </a:lnTo>
                  <a:lnTo>
                    <a:pt x="550833" y="200904"/>
                  </a:lnTo>
                  <a:lnTo>
                    <a:pt x="600907" y="210086"/>
                  </a:lnTo>
                  <a:lnTo>
                    <a:pt x="650980" y="219268"/>
                  </a:lnTo>
                  <a:lnTo>
                    <a:pt x="701054" y="228450"/>
                  </a:lnTo>
                  <a:lnTo>
                    <a:pt x="751129" y="237632"/>
                  </a:lnTo>
                  <a:lnTo>
                    <a:pt x="801205" y="246814"/>
                  </a:lnTo>
                  <a:lnTo>
                    <a:pt x="851282" y="255996"/>
                  </a:lnTo>
                  <a:lnTo>
                    <a:pt x="901360" y="265179"/>
                  </a:lnTo>
                  <a:lnTo>
                    <a:pt x="951440" y="274361"/>
                  </a:lnTo>
                  <a:lnTo>
                    <a:pt x="1001521" y="283543"/>
                  </a:lnTo>
                  <a:lnTo>
                    <a:pt x="1051585" y="293179"/>
                  </a:lnTo>
                  <a:lnTo>
                    <a:pt x="1101648" y="303594"/>
                  </a:lnTo>
                  <a:lnTo>
                    <a:pt x="1151712" y="314650"/>
                  </a:lnTo>
                  <a:lnTo>
                    <a:pt x="1201776" y="326210"/>
                  </a:lnTo>
                  <a:lnTo>
                    <a:pt x="1251840" y="338135"/>
                  </a:lnTo>
                  <a:lnTo>
                    <a:pt x="1301905" y="350288"/>
                  </a:lnTo>
                  <a:lnTo>
                    <a:pt x="1351971" y="362532"/>
                  </a:lnTo>
                  <a:lnTo>
                    <a:pt x="1402037" y="374729"/>
                  </a:lnTo>
                  <a:lnTo>
                    <a:pt x="1452104" y="386741"/>
                  </a:lnTo>
                  <a:lnTo>
                    <a:pt x="1502171" y="398430"/>
                  </a:lnTo>
                  <a:lnTo>
                    <a:pt x="1552240" y="409660"/>
                  </a:lnTo>
                  <a:lnTo>
                    <a:pt x="1602310" y="420291"/>
                  </a:lnTo>
                  <a:lnTo>
                    <a:pt x="1652381" y="430188"/>
                  </a:lnTo>
                  <a:lnTo>
                    <a:pt x="1702453" y="439211"/>
                  </a:lnTo>
                  <a:lnTo>
                    <a:pt x="1752526" y="447224"/>
                  </a:lnTo>
                  <a:lnTo>
                    <a:pt x="1802601" y="454089"/>
                  </a:lnTo>
                  <a:lnTo>
                    <a:pt x="1852677" y="459667"/>
                  </a:lnTo>
                  <a:lnTo>
                    <a:pt x="1902755" y="463822"/>
                  </a:lnTo>
                  <a:lnTo>
                    <a:pt x="1952835" y="466416"/>
                  </a:lnTo>
                  <a:lnTo>
                    <a:pt x="2002916" y="467312"/>
                  </a:lnTo>
                  <a:lnTo>
                    <a:pt x="2050597" y="466201"/>
                  </a:lnTo>
                  <a:lnTo>
                    <a:pt x="2098279" y="463007"/>
                  </a:lnTo>
                  <a:lnTo>
                    <a:pt x="2145962" y="457939"/>
                  </a:lnTo>
                  <a:lnTo>
                    <a:pt x="2193646" y="451204"/>
                  </a:lnTo>
                  <a:lnTo>
                    <a:pt x="2241332" y="443011"/>
                  </a:lnTo>
                  <a:lnTo>
                    <a:pt x="2289018" y="433568"/>
                  </a:lnTo>
                  <a:lnTo>
                    <a:pt x="2336705" y="423083"/>
                  </a:lnTo>
                  <a:lnTo>
                    <a:pt x="2384393" y="411765"/>
                  </a:lnTo>
                  <a:lnTo>
                    <a:pt x="2432081" y="399821"/>
                  </a:lnTo>
                  <a:lnTo>
                    <a:pt x="2479770" y="387461"/>
                  </a:lnTo>
                  <a:lnTo>
                    <a:pt x="2527458" y="374892"/>
                  </a:lnTo>
                  <a:lnTo>
                    <a:pt x="2575147" y="362323"/>
                  </a:lnTo>
                  <a:lnTo>
                    <a:pt x="2622835" y="349962"/>
                  </a:lnTo>
                  <a:lnTo>
                    <a:pt x="2670523" y="338016"/>
                  </a:lnTo>
                  <a:lnTo>
                    <a:pt x="2718210" y="326695"/>
                  </a:lnTo>
                  <a:lnTo>
                    <a:pt x="2765896" y="316207"/>
                  </a:lnTo>
                  <a:lnTo>
                    <a:pt x="2813582" y="306759"/>
                  </a:lnTo>
                  <a:lnTo>
                    <a:pt x="2861266" y="298561"/>
                  </a:lnTo>
                  <a:lnTo>
                    <a:pt x="2908949" y="291820"/>
                  </a:lnTo>
                  <a:lnTo>
                    <a:pt x="2956631" y="286744"/>
                  </a:lnTo>
                  <a:lnTo>
                    <a:pt x="3004312" y="283543"/>
                  </a:lnTo>
                  <a:lnTo>
                    <a:pt x="3054393" y="282364"/>
                  </a:lnTo>
                  <a:lnTo>
                    <a:pt x="3104473" y="283240"/>
                  </a:lnTo>
                  <a:lnTo>
                    <a:pt x="3154551" y="285930"/>
                  </a:lnTo>
                  <a:lnTo>
                    <a:pt x="3204628" y="290191"/>
                  </a:lnTo>
                  <a:lnTo>
                    <a:pt x="3254704" y="295784"/>
                  </a:lnTo>
                  <a:lnTo>
                    <a:pt x="3304779" y="302467"/>
                  </a:lnTo>
                  <a:lnTo>
                    <a:pt x="3354853" y="309999"/>
                  </a:lnTo>
                  <a:lnTo>
                    <a:pt x="3404926" y="318140"/>
                  </a:lnTo>
                  <a:lnTo>
                    <a:pt x="3455000" y="326647"/>
                  </a:lnTo>
                  <a:lnTo>
                    <a:pt x="3505072" y="335279"/>
                  </a:lnTo>
                  <a:lnTo>
                    <a:pt x="3555145" y="343797"/>
                  </a:lnTo>
                  <a:lnTo>
                    <a:pt x="3605219" y="351958"/>
                  </a:lnTo>
                  <a:lnTo>
                    <a:pt x="3655292" y="359522"/>
                  </a:lnTo>
                  <a:lnTo>
                    <a:pt x="3705366" y="366247"/>
                  </a:lnTo>
                  <a:lnTo>
                    <a:pt x="3755441" y="371893"/>
                  </a:lnTo>
                  <a:lnTo>
                    <a:pt x="3805517" y="376218"/>
                  </a:lnTo>
                  <a:lnTo>
                    <a:pt x="3855594" y="378982"/>
                  </a:lnTo>
                  <a:lnTo>
                    <a:pt x="3905672" y="379942"/>
                  </a:lnTo>
                  <a:lnTo>
                    <a:pt x="3955752" y="378859"/>
                  </a:lnTo>
                  <a:lnTo>
                    <a:pt x="4005834" y="375491"/>
                  </a:lnTo>
                  <a:lnTo>
                    <a:pt x="4053514" y="370106"/>
                  </a:lnTo>
                  <a:lnTo>
                    <a:pt x="4101196" y="362816"/>
                  </a:lnTo>
                  <a:lnTo>
                    <a:pt x="4148879" y="353800"/>
                  </a:lnTo>
                  <a:lnTo>
                    <a:pt x="4196563" y="343236"/>
                  </a:lnTo>
                  <a:lnTo>
                    <a:pt x="4244249" y="331302"/>
                  </a:lnTo>
                  <a:lnTo>
                    <a:pt x="4291935" y="318178"/>
                  </a:lnTo>
                  <a:lnTo>
                    <a:pt x="4339622" y="304041"/>
                  </a:lnTo>
                  <a:lnTo>
                    <a:pt x="4387310" y="289072"/>
                  </a:lnTo>
                  <a:lnTo>
                    <a:pt x="4434998" y="273447"/>
                  </a:lnTo>
                  <a:lnTo>
                    <a:pt x="4482687" y="257346"/>
                  </a:lnTo>
                  <a:lnTo>
                    <a:pt x="4530375" y="240948"/>
                  </a:lnTo>
                  <a:lnTo>
                    <a:pt x="4578064" y="224431"/>
                  </a:lnTo>
                  <a:lnTo>
                    <a:pt x="4625752" y="207974"/>
                  </a:lnTo>
                  <a:lnTo>
                    <a:pt x="4673440" y="191755"/>
                  </a:lnTo>
                  <a:lnTo>
                    <a:pt x="4721127" y="175953"/>
                  </a:lnTo>
                  <a:lnTo>
                    <a:pt x="4768813" y="160746"/>
                  </a:lnTo>
                  <a:lnTo>
                    <a:pt x="4816499" y="146314"/>
                  </a:lnTo>
                  <a:lnTo>
                    <a:pt x="4864183" y="132835"/>
                  </a:lnTo>
                  <a:lnTo>
                    <a:pt x="4911866" y="120487"/>
                  </a:lnTo>
                  <a:lnTo>
                    <a:pt x="4959548" y="109450"/>
                  </a:lnTo>
                  <a:lnTo>
                    <a:pt x="5007229" y="99901"/>
                  </a:lnTo>
                  <a:lnTo>
                    <a:pt x="5057310" y="90730"/>
                  </a:lnTo>
                  <a:lnTo>
                    <a:pt x="5107390" y="81628"/>
                  </a:lnTo>
                  <a:lnTo>
                    <a:pt x="5157468" y="72664"/>
                  </a:lnTo>
                  <a:lnTo>
                    <a:pt x="5207545" y="63907"/>
                  </a:lnTo>
                  <a:lnTo>
                    <a:pt x="5257621" y="55425"/>
                  </a:lnTo>
                  <a:lnTo>
                    <a:pt x="5307696" y="47287"/>
                  </a:lnTo>
                  <a:lnTo>
                    <a:pt x="5357770" y="39563"/>
                  </a:lnTo>
                  <a:lnTo>
                    <a:pt x="5407843" y="32320"/>
                  </a:lnTo>
                  <a:lnTo>
                    <a:pt x="5457917" y="25629"/>
                  </a:lnTo>
                  <a:lnTo>
                    <a:pt x="5507989" y="19557"/>
                  </a:lnTo>
                  <a:lnTo>
                    <a:pt x="5558062" y="14174"/>
                  </a:lnTo>
                  <a:lnTo>
                    <a:pt x="5608136" y="9549"/>
                  </a:lnTo>
                  <a:lnTo>
                    <a:pt x="5658209" y="5750"/>
                  </a:lnTo>
                  <a:lnTo>
                    <a:pt x="5708283" y="2846"/>
                  </a:lnTo>
                  <a:lnTo>
                    <a:pt x="5758358" y="906"/>
                  </a:lnTo>
                  <a:lnTo>
                    <a:pt x="5808434" y="0"/>
                  </a:lnTo>
                  <a:lnTo>
                    <a:pt x="5858511" y="195"/>
                  </a:lnTo>
                  <a:lnTo>
                    <a:pt x="5908589" y="1560"/>
                  </a:lnTo>
                  <a:lnTo>
                    <a:pt x="5958669" y="4166"/>
                  </a:lnTo>
                  <a:lnTo>
                    <a:pt x="6008750" y="8080"/>
                  </a:lnTo>
                  <a:lnTo>
                    <a:pt x="6056431" y="13662"/>
                  </a:lnTo>
                  <a:lnTo>
                    <a:pt x="6104113" y="21504"/>
                  </a:lnTo>
                  <a:lnTo>
                    <a:pt x="6151796" y="31370"/>
                  </a:lnTo>
                  <a:lnTo>
                    <a:pt x="6199480" y="43020"/>
                  </a:lnTo>
                  <a:lnTo>
                    <a:pt x="6247166" y="56216"/>
                  </a:lnTo>
                  <a:lnTo>
                    <a:pt x="6294852" y="70721"/>
                  </a:lnTo>
                  <a:lnTo>
                    <a:pt x="6342539" y="86298"/>
                  </a:lnTo>
                  <a:lnTo>
                    <a:pt x="6390227" y="102707"/>
                  </a:lnTo>
                  <a:lnTo>
                    <a:pt x="6437915" y="119711"/>
                  </a:lnTo>
                  <a:lnTo>
                    <a:pt x="6485604" y="137071"/>
                  </a:lnTo>
                  <a:lnTo>
                    <a:pt x="6533292" y="154551"/>
                  </a:lnTo>
                  <a:lnTo>
                    <a:pt x="6580981" y="171912"/>
                  </a:lnTo>
                  <a:lnTo>
                    <a:pt x="6628669" y="188916"/>
                  </a:lnTo>
                  <a:lnTo>
                    <a:pt x="6676357" y="205325"/>
                  </a:lnTo>
                  <a:lnTo>
                    <a:pt x="6724044" y="220901"/>
                  </a:lnTo>
                  <a:lnTo>
                    <a:pt x="6771730" y="235406"/>
                  </a:lnTo>
                  <a:lnTo>
                    <a:pt x="6819416" y="248603"/>
                  </a:lnTo>
                  <a:lnTo>
                    <a:pt x="6867100" y="260253"/>
                  </a:lnTo>
                  <a:lnTo>
                    <a:pt x="6914783" y="270118"/>
                  </a:lnTo>
                  <a:lnTo>
                    <a:pt x="6962465" y="277961"/>
                  </a:lnTo>
                  <a:lnTo>
                    <a:pt x="7010146" y="283543"/>
                  </a:lnTo>
                  <a:lnTo>
                    <a:pt x="7060227" y="287239"/>
                  </a:lnTo>
                  <a:lnTo>
                    <a:pt x="7110307" y="289236"/>
                  </a:lnTo>
                  <a:lnTo>
                    <a:pt x="7160385" y="289672"/>
                  </a:lnTo>
                  <a:lnTo>
                    <a:pt x="7210462" y="288685"/>
                  </a:lnTo>
                  <a:lnTo>
                    <a:pt x="7260538" y="286412"/>
                  </a:lnTo>
                  <a:lnTo>
                    <a:pt x="7310613" y="282992"/>
                  </a:lnTo>
                  <a:lnTo>
                    <a:pt x="7360687" y="278561"/>
                  </a:lnTo>
                  <a:lnTo>
                    <a:pt x="7410760" y="273259"/>
                  </a:lnTo>
                  <a:lnTo>
                    <a:pt x="7460834" y="267222"/>
                  </a:lnTo>
                  <a:lnTo>
                    <a:pt x="7510906" y="260587"/>
                  </a:lnTo>
                  <a:lnTo>
                    <a:pt x="7560979" y="253494"/>
                  </a:lnTo>
                  <a:lnTo>
                    <a:pt x="7611053" y="246080"/>
                  </a:lnTo>
                  <a:lnTo>
                    <a:pt x="7661126" y="238482"/>
                  </a:lnTo>
                  <a:lnTo>
                    <a:pt x="7711200" y="230837"/>
                  </a:lnTo>
                  <a:lnTo>
                    <a:pt x="7761275" y="223285"/>
                  </a:lnTo>
                  <a:lnTo>
                    <a:pt x="7811351" y="215962"/>
                  </a:lnTo>
                  <a:lnTo>
                    <a:pt x="7861428" y="209007"/>
                  </a:lnTo>
                  <a:lnTo>
                    <a:pt x="7911506" y="202557"/>
                  </a:lnTo>
                  <a:lnTo>
                    <a:pt x="7961586" y="196749"/>
                  </a:lnTo>
                  <a:lnTo>
                    <a:pt x="8011667" y="191722"/>
                  </a:lnTo>
                  <a:lnTo>
                    <a:pt x="8061732" y="187131"/>
                  </a:lnTo>
                  <a:lnTo>
                    <a:pt x="8111798" y="182540"/>
                  </a:lnTo>
                  <a:lnTo>
                    <a:pt x="8161865" y="177949"/>
                  </a:lnTo>
                  <a:lnTo>
                    <a:pt x="8211934" y="173358"/>
                  </a:lnTo>
                  <a:lnTo>
                    <a:pt x="8262004" y="168766"/>
                  </a:lnTo>
                  <a:lnTo>
                    <a:pt x="8312075" y="164175"/>
                  </a:lnTo>
                  <a:lnTo>
                    <a:pt x="8362147" y="159584"/>
                  </a:lnTo>
                  <a:lnTo>
                    <a:pt x="8412219" y="154993"/>
                  </a:lnTo>
                  <a:lnTo>
                    <a:pt x="8462292" y="150402"/>
                  </a:lnTo>
                  <a:lnTo>
                    <a:pt x="8512365" y="145811"/>
                  </a:lnTo>
                  <a:lnTo>
                    <a:pt x="8562438" y="141220"/>
                  </a:lnTo>
                  <a:lnTo>
                    <a:pt x="8612511" y="136629"/>
                  </a:lnTo>
                  <a:lnTo>
                    <a:pt x="8662583" y="132038"/>
                  </a:lnTo>
                  <a:lnTo>
                    <a:pt x="8712655" y="127447"/>
                  </a:lnTo>
                  <a:lnTo>
                    <a:pt x="8762726" y="122856"/>
                  </a:lnTo>
                  <a:lnTo>
                    <a:pt x="8812796" y="118265"/>
                  </a:lnTo>
                  <a:lnTo>
                    <a:pt x="8862865" y="113674"/>
                  </a:lnTo>
                  <a:lnTo>
                    <a:pt x="8912932" y="109083"/>
                  </a:lnTo>
                  <a:lnTo>
                    <a:pt x="8962998" y="104492"/>
                  </a:lnTo>
                  <a:lnTo>
                    <a:pt x="9013063" y="99901"/>
                  </a:lnTo>
                </a:path>
              </a:pathLst>
            </a:custGeom>
            <a:ln w="28574">
              <a:solidFill>
                <a:srgbClr val="009590"/>
              </a:solidFill>
            </a:ln>
          </p:spPr>
          <p:txBody>
            <a:bodyPr wrap="square" lIns="0" tIns="0" rIns="0" bIns="0" rtlCol="0"/>
            <a:lstStyle/>
            <a:p>
              <a:endParaRPr/>
            </a:p>
          </p:txBody>
        </p:sp>
        <p:sp>
          <p:nvSpPr>
            <p:cNvPr id="7" name="object 7"/>
            <p:cNvSpPr/>
            <p:nvPr/>
          </p:nvSpPr>
          <p:spPr>
            <a:xfrm>
              <a:off x="1069086" y="4144263"/>
              <a:ext cx="9013190" cy="494665"/>
            </a:xfrm>
            <a:custGeom>
              <a:avLst/>
              <a:gdLst/>
              <a:ahLst/>
              <a:cxnLst/>
              <a:rect l="l" t="t" r="r" b="b"/>
              <a:pathLst>
                <a:path w="9013190" h="494664">
                  <a:moveTo>
                    <a:pt x="0" y="183642"/>
                  </a:moveTo>
                  <a:lnTo>
                    <a:pt x="50081" y="188669"/>
                  </a:lnTo>
                  <a:lnTo>
                    <a:pt x="100161" y="194476"/>
                  </a:lnTo>
                  <a:lnTo>
                    <a:pt x="150239" y="200927"/>
                  </a:lnTo>
                  <a:lnTo>
                    <a:pt x="200316" y="207882"/>
                  </a:lnTo>
                  <a:lnTo>
                    <a:pt x="250392" y="215205"/>
                  </a:lnTo>
                  <a:lnTo>
                    <a:pt x="300467" y="222757"/>
                  </a:lnTo>
                  <a:lnTo>
                    <a:pt x="350541" y="230401"/>
                  </a:lnTo>
                  <a:lnTo>
                    <a:pt x="400614" y="238000"/>
                  </a:lnTo>
                  <a:lnTo>
                    <a:pt x="450688" y="245414"/>
                  </a:lnTo>
                  <a:lnTo>
                    <a:pt x="500760" y="252507"/>
                  </a:lnTo>
                  <a:lnTo>
                    <a:pt x="550833" y="259141"/>
                  </a:lnTo>
                  <a:lnTo>
                    <a:pt x="600907" y="265179"/>
                  </a:lnTo>
                  <a:lnTo>
                    <a:pt x="650980" y="270481"/>
                  </a:lnTo>
                  <a:lnTo>
                    <a:pt x="701054" y="274912"/>
                  </a:lnTo>
                  <a:lnTo>
                    <a:pt x="751129" y="278332"/>
                  </a:lnTo>
                  <a:lnTo>
                    <a:pt x="801205" y="280604"/>
                  </a:lnTo>
                  <a:lnTo>
                    <a:pt x="851282" y="281592"/>
                  </a:lnTo>
                  <a:lnTo>
                    <a:pt x="901360" y="281155"/>
                  </a:lnTo>
                  <a:lnTo>
                    <a:pt x="951440" y="279158"/>
                  </a:lnTo>
                  <a:lnTo>
                    <a:pt x="1001521" y="275463"/>
                  </a:lnTo>
                  <a:lnTo>
                    <a:pt x="1049201" y="269682"/>
                  </a:lnTo>
                  <a:lnTo>
                    <a:pt x="1096880" y="261284"/>
                  </a:lnTo>
                  <a:lnTo>
                    <a:pt x="1144560" y="250566"/>
                  </a:lnTo>
                  <a:lnTo>
                    <a:pt x="1192240" y="237826"/>
                  </a:lnTo>
                  <a:lnTo>
                    <a:pt x="1239920" y="223360"/>
                  </a:lnTo>
                  <a:lnTo>
                    <a:pt x="1287601" y="207467"/>
                  </a:lnTo>
                  <a:lnTo>
                    <a:pt x="1335282" y="190443"/>
                  </a:lnTo>
                  <a:lnTo>
                    <a:pt x="1382964" y="172586"/>
                  </a:lnTo>
                  <a:lnTo>
                    <a:pt x="1430646" y="154195"/>
                  </a:lnTo>
                  <a:lnTo>
                    <a:pt x="1478329" y="135565"/>
                  </a:lnTo>
                  <a:lnTo>
                    <a:pt x="1526013" y="116994"/>
                  </a:lnTo>
                  <a:lnTo>
                    <a:pt x="1573698" y="98781"/>
                  </a:lnTo>
                  <a:lnTo>
                    <a:pt x="1621384" y="81222"/>
                  </a:lnTo>
                  <a:lnTo>
                    <a:pt x="1669071" y="64614"/>
                  </a:lnTo>
                  <a:lnTo>
                    <a:pt x="1716759" y="49256"/>
                  </a:lnTo>
                  <a:lnTo>
                    <a:pt x="1764449" y="35445"/>
                  </a:lnTo>
                  <a:lnTo>
                    <a:pt x="1812139" y="23478"/>
                  </a:lnTo>
                  <a:lnTo>
                    <a:pt x="1859831" y="13652"/>
                  </a:lnTo>
                  <a:lnTo>
                    <a:pt x="1907525" y="6266"/>
                  </a:lnTo>
                  <a:lnTo>
                    <a:pt x="1955220" y="1616"/>
                  </a:lnTo>
                  <a:lnTo>
                    <a:pt x="2002916" y="0"/>
                  </a:lnTo>
                  <a:lnTo>
                    <a:pt x="2050597" y="1616"/>
                  </a:lnTo>
                  <a:lnTo>
                    <a:pt x="2098279" y="6266"/>
                  </a:lnTo>
                  <a:lnTo>
                    <a:pt x="2145962" y="13652"/>
                  </a:lnTo>
                  <a:lnTo>
                    <a:pt x="2193646" y="23478"/>
                  </a:lnTo>
                  <a:lnTo>
                    <a:pt x="2241332" y="35445"/>
                  </a:lnTo>
                  <a:lnTo>
                    <a:pt x="2289018" y="49256"/>
                  </a:lnTo>
                  <a:lnTo>
                    <a:pt x="2336705" y="64614"/>
                  </a:lnTo>
                  <a:lnTo>
                    <a:pt x="2384393" y="81222"/>
                  </a:lnTo>
                  <a:lnTo>
                    <a:pt x="2432081" y="98781"/>
                  </a:lnTo>
                  <a:lnTo>
                    <a:pt x="2479770" y="116994"/>
                  </a:lnTo>
                  <a:lnTo>
                    <a:pt x="2527458" y="135565"/>
                  </a:lnTo>
                  <a:lnTo>
                    <a:pt x="2575147" y="154195"/>
                  </a:lnTo>
                  <a:lnTo>
                    <a:pt x="2622835" y="172586"/>
                  </a:lnTo>
                  <a:lnTo>
                    <a:pt x="2670523" y="190443"/>
                  </a:lnTo>
                  <a:lnTo>
                    <a:pt x="2718210" y="207467"/>
                  </a:lnTo>
                  <a:lnTo>
                    <a:pt x="2765896" y="223360"/>
                  </a:lnTo>
                  <a:lnTo>
                    <a:pt x="2813582" y="237826"/>
                  </a:lnTo>
                  <a:lnTo>
                    <a:pt x="2861266" y="250566"/>
                  </a:lnTo>
                  <a:lnTo>
                    <a:pt x="2908949" y="261284"/>
                  </a:lnTo>
                  <a:lnTo>
                    <a:pt x="2956631" y="269682"/>
                  </a:lnTo>
                  <a:lnTo>
                    <a:pt x="3004312" y="275463"/>
                  </a:lnTo>
                  <a:lnTo>
                    <a:pt x="3054393" y="278832"/>
                  </a:lnTo>
                  <a:lnTo>
                    <a:pt x="3104473" y="279918"/>
                  </a:lnTo>
                  <a:lnTo>
                    <a:pt x="3154551" y="278961"/>
                  </a:lnTo>
                  <a:lnTo>
                    <a:pt x="3204628" y="276203"/>
                  </a:lnTo>
                  <a:lnTo>
                    <a:pt x="3254704" y="271885"/>
                  </a:lnTo>
                  <a:lnTo>
                    <a:pt x="3304779" y="266246"/>
                  </a:lnTo>
                  <a:lnTo>
                    <a:pt x="3354853" y="259530"/>
                  </a:lnTo>
                  <a:lnTo>
                    <a:pt x="3404926" y="251975"/>
                  </a:lnTo>
                  <a:lnTo>
                    <a:pt x="3455000" y="243823"/>
                  </a:lnTo>
                  <a:lnTo>
                    <a:pt x="3505072" y="235315"/>
                  </a:lnTo>
                  <a:lnTo>
                    <a:pt x="3555145" y="226691"/>
                  </a:lnTo>
                  <a:lnTo>
                    <a:pt x="3605219" y="218194"/>
                  </a:lnTo>
                  <a:lnTo>
                    <a:pt x="3655292" y="210062"/>
                  </a:lnTo>
                  <a:lnTo>
                    <a:pt x="3705366" y="202539"/>
                  </a:lnTo>
                  <a:lnTo>
                    <a:pt x="3755441" y="195863"/>
                  </a:lnTo>
                  <a:lnTo>
                    <a:pt x="3805517" y="190277"/>
                  </a:lnTo>
                  <a:lnTo>
                    <a:pt x="3855594" y="186021"/>
                  </a:lnTo>
                  <a:lnTo>
                    <a:pt x="3905672" y="183336"/>
                  </a:lnTo>
                  <a:lnTo>
                    <a:pt x="3955752" y="182462"/>
                  </a:lnTo>
                  <a:lnTo>
                    <a:pt x="4005834" y="183642"/>
                  </a:lnTo>
                  <a:lnTo>
                    <a:pt x="4055898" y="186945"/>
                  </a:lnTo>
                  <a:lnTo>
                    <a:pt x="4105964" y="192106"/>
                  </a:lnTo>
                  <a:lnTo>
                    <a:pt x="4156031" y="198920"/>
                  </a:lnTo>
                  <a:lnTo>
                    <a:pt x="4206100" y="207179"/>
                  </a:lnTo>
                  <a:lnTo>
                    <a:pt x="4256170" y="216677"/>
                  </a:lnTo>
                  <a:lnTo>
                    <a:pt x="4306241" y="227208"/>
                  </a:lnTo>
                  <a:lnTo>
                    <a:pt x="4356313" y="238565"/>
                  </a:lnTo>
                  <a:lnTo>
                    <a:pt x="4406385" y="250541"/>
                  </a:lnTo>
                  <a:lnTo>
                    <a:pt x="4456458" y="262930"/>
                  </a:lnTo>
                  <a:lnTo>
                    <a:pt x="4506531" y="275526"/>
                  </a:lnTo>
                  <a:lnTo>
                    <a:pt x="4556604" y="288122"/>
                  </a:lnTo>
                  <a:lnTo>
                    <a:pt x="4606677" y="300511"/>
                  </a:lnTo>
                  <a:lnTo>
                    <a:pt x="4656749" y="312487"/>
                  </a:lnTo>
                  <a:lnTo>
                    <a:pt x="4706821" y="323844"/>
                  </a:lnTo>
                  <a:lnTo>
                    <a:pt x="4756892" y="334375"/>
                  </a:lnTo>
                  <a:lnTo>
                    <a:pt x="4806962" y="343873"/>
                  </a:lnTo>
                  <a:lnTo>
                    <a:pt x="4857031" y="352132"/>
                  </a:lnTo>
                  <a:lnTo>
                    <a:pt x="4907098" y="358946"/>
                  </a:lnTo>
                  <a:lnTo>
                    <a:pt x="4957164" y="364107"/>
                  </a:lnTo>
                  <a:lnTo>
                    <a:pt x="5007229" y="367411"/>
                  </a:lnTo>
                  <a:lnTo>
                    <a:pt x="5057310" y="368698"/>
                  </a:lnTo>
                  <a:lnTo>
                    <a:pt x="5107390" y="368128"/>
                  </a:lnTo>
                  <a:lnTo>
                    <a:pt x="5157468" y="365905"/>
                  </a:lnTo>
                  <a:lnTo>
                    <a:pt x="5207545" y="362237"/>
                  </a:lnTo>
                  <a:lnTo>
                    <a:pt x="5257621" y="357330"/>
                  </a:lnTo>
                  <a:lnTo>
                    <a:pt x="5307696" y="351390"/>
                  </a:lnTo>
                  <a:lnTo>
                    <a:pt x="5357770" y="344625"/>
                  </a:lnTo>
                  <a:lnTo>
                    <a:pt x="5407843" y="337239"/>
                  </a:lnTo>
                  <a:lnTo>
                    <a:pt x="5457917" y="329441"/>
                  </a:lnTo>
                  <a:lnTo>
                    <a:pt x="5507989" y="321436"/>
                  </a:lnTo>
                  <a:lnTo>
                    <a:pt x="5558062" y="313432"/>
                  </a:lnTo>
                  <a:lnTo>
                    <a:pt x="5608136" y="305634"/>
                  </a:lnTo>
                  <a:lnTo>
                    <a:pt x="5658209" y="298248"/>
                  </a:lnTo>
                  <a:lnTo>
                    <a:pt x="5708283" y="291483"/>
                  </a:lnTo>
                  <a:lnTo>
                    <a:pt x="5758358" y="285543"/>
                  </a:lnTo>
                  <a:lnTo>
                    <a:pt x="5808434" y="280636"/>
                  </a:lnTo>
                  <a:lnTo>
                    <a:pt x="5858511" y="276968"/>
                  </a:lnTo>
                  <a:lnTo>
                    <a:pt x="5908589" y="274745"/>
                  </a:lnTo>
                  <a:lnTo>
                    <a:pt x="5958669" y="274175"/>
                  </a:lnTo>
                  <a:lnTo>
                    <a:pt x="6008750" y="275463"/>
                  </a:lnTo>
                  <a:lnTo>
                    <a:pt x="6058815" y="278657"/>
                  </a:lnTo>
                  <a:lnTo>
                    <a:pt x="6108881" y="283516"/>
                  </a:lnTo>
                  <a:lnTo>
                    <a:pt x="6158948" y="289867"/>
                  </a:lnTo>
                  <a:lnTo>
                    <a:pt x="6209017" y="297537"/>
                  </a:lnTo>
                  <a:lnTo>
                    <a:pt x="6259087" y="306355"/>
                  </a:lnTo>
                  <a:lnTo>
                    <a:pt x="6309158" y="316149"/>
                  </a:lnTo>
                  <a:lnTo>
                    <a:pt x="6359230" y="326745"/>
                  </a:lnTo>
                  <a:lnTo>
                    <a:pt x="6409302" y="337973"/>
                  </a:lnTo>
                  <a:lnTo>
                    <a:pt x="6459375" y="349659"/>
                  </a:lnTo>
                  <a:lnTo>
                    <a:pt x="6509448" y="361632"/>
                  </a:lnTo>
                  <a:lnTo>
                    <a:pt x="6559521" y="373719"/>
                  </a:lnTo>
                  <a:lnTo>
                    <a:pt x="6609594" y="385748"/>
                  </a:lnTo>
                  <a:lnTo>
                    <a:pt x="6659666" y="397547"/>
                  </a:lnTo>
                  <a:lnTo>
                    <a:pt x="6709738" y="408944"/>
                  </a:lnTo>
                  <a:lnTo>
                    <a:pt x="6759809" y="419766"/>
                  </a:lnTo>
                  <a:lnTo>
                    <a:pt x="6809879" y="429842"/>
                  </a:lnTo>
                  <a:lnTo>
                    <a:pt x="6859948" y="438998"/>
                  </a:lnTo>
                  <a:lnTo>
                    <a:pt x="6910015" y="447063"/>
                  </a:lnTo>
                  <a:lnTo>
                    <a:pt x="6960081" y="453865"/>
                  </a:lnTo>
                  <a:lnTo>
                    <a:pt x="7010146" y="459231"/>
                  </a:lnTo>
                  <a:lnTo>
                    <a:pt x="7060227" y="463811"/>
                  </a:lnTo>
                  <a:lnTo>
                    <a:pt x="7110307" y="468322"/>
                  </a:lnTo>
                  <a:lnTo>
                    <a:pt x="7160385" y="472695"/>
                  </a:lnTo>
                  <a:lnTo>
                    <a:pt x="7210462" y="476861"/>
                  </a:lnTo>
                  <a:lnTo>
                    <a:pt x="7260538" y="480752"/>
                  </a:lnTo>
                  <a:lnTo>
                    <a:pt x="7310613" y="484299"/>
                  </a:lnTo>
                  <a:lnTo>
                    <a:pt x="7360687" y="487432"/>
                  </a:lnTo>
                  <a:lnTo>
                    <a:pt x="7410760" y="490083"/>
                  </a:lnTo>
                  <a:lnTo>
                    <a:pt x="7460834" y="492184"/>
                  </a:lnTo>
                  <a:lnTo>
                    <a:pt x="7510906" y="493664"/>
                  </a:lnTo>
                  <a:lnTo>
                    <a:pt x="7560979" y="494456"/>
                  </a:lnTo>
                  <a:lnTo>
                    <a:pt x="7611053" y="494491"/>
                  </a:lnTo>
                  <a:lnTo>
                    <a:pt x="7661126" y="493699"/>
                  </a:lnTo>
                  <a:lnTo>
                    <a:pt x="7711200" y="492012"/>
                  </a:lnTo>
                  <a:lnTo>
                    <a:pt x="7761275" y="489360"/>
                  </a:lnTo>
                  <a:lnTo>
                    <a:pt x="7811351" y="485676"/>
                  </a:lnTo>
                  <a:lnTo>
                    <a:pt x="7861428" y="480890"/>
                  </a:lnTo>
                  <a:lnTo>
                    <a:pt x="7911506" y="474933"/>
                  </a:lnTo>
                  <a:lnTo>
                    <a:pt x="7961586" y="467736"/>
                  </a:lnTo>
                  <a:lnTo>
                    <a:pt x="8011667" y="459231"/>
                  </a:lnTo>
                  <a:lnTo>
                    <a:pt x="8059348" y="449673"/>
                  </a:lnTo>
                  <a:lnTo>
                    <a:pt x="8107030" y="438566"/>
                  </a:lnTo>
                  <a:lnTo>
                    <a:pt x="8154713" y="426030"/>
                  </a:lnTo>
                  <a:lnTo>
                    <a:pt x="8202397" y="412184"/>
                  </a:lnTo>
                  <a:lnTo>
                    <a:pt x="8250083" y="397147"/>
                  </a:lnTo>
                  <a:lnTo>
                    <a:pt x="8297769" y="381038"/>
                  </a:lnTo>
                  <a:lnTo>
                    <a:pt x="8345456" y="363977"/>
                  </a:lnTo>
                  <a:lnTo>
                    <a:pt x="8393144" y="346082"/>
                  </a:lnTo>
                  <a:lnTo>
                    <a:pt x="8440832" y="327473"/>
                  </a:lnTo>
                  <a:lnTo>
                    <a:pt x="8488521" y="308269"/>
                  </a:lnTo>
                  <a:lnTo>
                    <a:pt x="8536209" y="288589"/>
                  </a:lnTo>
                  <a:lnTo>
                    <a:pt x="8583898" y="268552"/>
                  </a:lnTo>
                  <a:lnTo>
                    <a:pt x="8631586" y="248278"/>
                  </a:lnTo>
                  <a:lnTo>
                    <a:pt x="8679274" y="227885"/>
                  </a:lnTo>
                  <a:lnTo>
                    <a:pt x="8726961" y="207492"/>
                  </a:lnTo>
                  <a:lnTo>
                    <a:pt x="8774647" y="187219"/>
                  </a:lnTo>
                  <a:lnTo>
                    <a:pt x="8822333" y="167185"/>
                  </a:lnTo>
                  <a:lnTo>
                    <a:pt x="8870017" y="147509"/>
                  </a:lnTo>
                  <a:lnTo>
                    <a:pt x="8917700" y="128310"/>
                  </a:lnTo>
                  <a:lnTo>
                    <a:pt x="8965382" y="109708"/>
                  </a:lnTo>
                  <a:lnTo>
                    <a:pt x="9013063" y="91821"/>
                  </a:lnTo>
                </a:path>
              </a:pathLst>
            </a:custGeom>
            <a:ln w="28575">
              <a:solidFill>
                <a:srgbClr val="FFC000"/>
              </a:solidFill>
            </a:ln>
          </p:spPr>
          <p:txBody>
            <a:bodyPr wrap="square" lIns="0" tIns="0" rIns="0" bIns="0" rtlCol="0"/>
            <a:lstStyle/>
            <a:p>
              <a:endParaRPr/>
            </a:p>
          </p:txBody>
        </p:sp>
        <p:sp>
          <p:nvSpPr>
            <p:cNvPr id="8" name="object 8"/>
            <p:cNvSpPr/>
            <p:nvPr/>
          </p:nvSpPr>
          <p:spPr>
            <a:xfrm>
              <a:off x="5074920" y="4511674"/>
              <a:ext cx="21590" cy="74295"/>
            </a:xfrm>
            <a:custGeom>
              <a:avLst/>
              <a:gdLst/>
              <a:ahLst/>
              <a:cxnLst/>
              <a:rect l="l" t="t" r="r" b="b"/>
              <a:pathLst>
                <a:path w="21589" h="74295">
                  <a:moveTo>
                    <a:pt x="0" y="0"/>
                  </a:moveTo>
                  <a:lnTo>
                    <a:pt x="21462" y="74294"/>
                  </a:lnTo>
                </a:path>
              </a:pathLst>
            </a:custGeom>
            <a:ln w="9525">
              <a:solidFill>
                <a:srgbClr val="A6A6A6"/>
              </a:solidFill>
            </a:ln>
          </p:spPr>
          <p:txBody>
            <a:bodyPr wrap="square" lIns="0" tIns="0" rIns="0" bIns="0" rtlCol="0"/>
            <a:lstStyle/>
            <a:p>
              <a:endParaRPr/>
            </a:p>
          </p:txBody>
        </p:sp>
      </p:grpSp>
      <p:sp>
        <p:nvSpPr>
          <p:cNvPr id="9" name="object 9"/>
          <p:cNvSpPr/>
          <p:nvPr/>
        </p:nvSpPr>
        <p:spPr>
          <a:xfrm>
            <a:off x="1069086" y="2856557"/>
            <a:ext cx="9013190" cy="650240"/>
          </a:xfrm>
          <a:custGeom>
            <a:avLst/>
            <a:gdLst/>
            <a:ahLst/>
            <a:cxnLst/>
            <a:rect l="l" t="t" r="r" b="b"/>
            <a:pathLst>
              <a:path w="9013190" h="650239">
                <a:moveTo>
                  <a:pt x="0" y="369369"/>
                </a:moveTo>
                <a:lnTo>
                  <a:pt x="50081" y="369042"/>
                </a:lnTo>
                <a:lnTo>
                  <a:pt x="100161" y="368128"/>
                </a:lnTo>
                <a:lnTo>
                  <a:pt x="150239" y="366731"/>
                </a:lnTo>
                <a:lnTo>
                  <a:pt x="200316" y="364956"/>
                </a:lnTo>
                <a:lnTo>
                  <a:pt x="250392" y="362904"/>
                </a:lnTo>
                <a:lnTo>
                  <a:pt x="300467" y="360680"/>
                </a:lnTo>
                <a:lnTo>
                  <a:pt x="350541" y="358387"/>
                </a:lnTo>
                <a:lnTo>
                  <a:pt x="400614" y="356129"/>
                </a:lnTo>
                <a:lnTo>
                  <a:pt x="450688" y="354008"/>
                </a:lnTo>
                <a:lnTo>
                  <a:pt x="500760" y="352129"/>
                </a:lnTo>
                <a:lnTo>
                  <a:pt x="550833" y="350595"/>
                </a:lnTo>
                <a:lnTo>
                  <a:pt x="600907" y="349508"/>
                </a:lnTo>
                <a:lnTo>
                  <a:pt x="650980" y="348974"/>
                </a:lnTo>
                <a:lnTo>
                  <a:pt x="701054" y="349095"/>
                </a:lnTo>
                <a:lnTo>
                  <a:pt x="751129" y="349974"/>
                </a:lnTo>
                <a:lnTo>
                  <a:pt x="801205" y="351715"/>
                </a:lnTo>
                <a:lnTo>
                  <a:pt x="851282" y="354422"/>
                </a:lnTo>
                <a:lnTo>
                  <a:pt x="901360" y="358198"/>
                </a:lnTo>
                <a:lnTo>
                  <a:pt x="951440" y="363145"/>
                </a:lnTo>
                <a:lnTo>
                  <a:pt x="1001521" y="369369"/>
                </a:lnTo>
                <a:lnTo>
                  <a:pt x="1049201" y="376926"/>
                </a:lnTo>
                <a:lnTo>
                  <a:pt x="1096880" y="386358"/>
                </a:lnTo>
                <a:lnTo>
                  <a:pt x="1144560" y="397458"/>
                </a:lnTo>
                <a:lnTo>
                  <a:pt x="1192240" y="410016"/>
                </a:lnTo>
                <a:lnTo>
                  <a:pt x="1239920" y="423825"/>
                </a:lnTo>
                <a:lnTo>
                  <a:pt x="1287601" y="438676"/>
                </a:lnTo>
                <a:lnTo>
                  <a:pt x="1335282" y="454360"/>
                </a:lnTo>
                <a:lnTo>
                  <a:pt x="1382964" y="470671"/>
                </a:lnTo>
                <a:lnTo>
                  <a:pt x="1430646" y="487398"/>
                </a:lnTo>
                <a:lnTo>
                  <a:pt x="1478329" y="504334"/>
                </a:lnTo>
                <a:lnTo>
                  <a:pt x="1526013" y="521271"/>
                </a:lnTo>
                <a:lnTo>
                  <a:pt x="1573698" y="538000"/>
                </a:lnTo>
                <a:lnTo>
                  <a:pt x="1621384" y="554313"/>
                </a:lnTo>
                <a:lnTo>
                  <a:pt x="1669071" y="570001"/>
                </a:lnTo>
                <a:lnTo>
                  <a:pt x="1716759" y="584856"/>
                </a:lnTo>
                <a:lnTo>
                  <a:pt x="1764449" y="598671"/>
                </a:lnTo>
                <a:lnTo>
                  <a:pt x="1812139" y="611235"/>
                </a:lnTo>
                <a:lnTo>
                  <a:pt x="1859831" y="622342"/>
                </a:lnTo>
                <a:lnTo>
                  <a:pt x="1907525" y="631783"/>
                </a:lnTo>
                <a:lnTo>
                  <a:pt x="1955220" y="639349"/>
                </a:lnTo>
                <a:lnTo>
                  <a:pt x="2002916" y="644832"/>
                </a:lnTo>
                <a:lnTo>
                  <a:pt x="2052981" y="648419"/>
                </a:lnTo>
                <a:lnTo>
                  <a:pt x="2103047" y="650114"/>
                </a:lnTo>
                <a:lnTo>
                  <a:pt x="2153114" y="650087"/>
                </a:lnTo>
                <a:lnTo>
                  <a:pt x="2203183" y="648511"/>
                </a:lnTo>
                <a:lnTo>
                  <a:pt x="2253253" y="645559"/>
                </a:lnTo>
                <a:lnTo>
                  <a:pt x="2303324" y="641401"/>
                </a:lnTo>
                <a:lnTo>
                  <a:pt x="2353396" y="636210"/>
                </a:lnTo>
                <a:lnTo>
                  <a:pt x="2403468" y="630159"/>
                </a:lnTo>
                <a:lnTo>
                  <a:pt x="2453541" y="623419"/>
                </a:lnTo>
                <a:lnTo>
                  <a:pt x="2503614" y="616162"/>
                </a:lnTo>
                <a:lnTo>
                  <a:pt x="2553687" y="608560"/>
                </a:lnTo>
                <a:lnTo>
                  <a:pt x="2603760" y="600786"/>
                </a:lnTo>
                <a:lnTo>
                  <a:pt x="2653832" y="593010"/>
                </a:lnTo>
                <a:lnTo>
                  <a:pt x="2703904" y="585406"/>
                </a:lnTo>
                <a:lnTo>
                  <a:pt x="2753975" y="578145"/>
                </a:lnTo>
                <a:lnTo>
                  <a:pt x="2804045" y="571400"/>
                </a:lnTo>
                <a:lnTo>
                  <a:pt x="2854114" y="565342"/>
                </a:lnTo>
                <a:lnTo>
                  <a:pt x="2904181" y="560143"/>
                </a:lnTo>
                <a:lnTo>
                  <a:pt x="2954247" y="555975"/>
                </a:lnTo>
                <a:lnTo>
                  <a:pt x="3004312" y="553011"/>
                </a:lnTo>
                <a:lnTo>
                  <a:pt x="3054393" y="551258"/>
                </a:lnTo>
                <a:lnTo>
                  <a:pt x="3104473" y="550518"/>
                </a:lnTo>
                <a:lnTo>
                  <a:pt x="3154551" y="550653"/>
                </a:lnTo>
                <a:lnTo>
                  <a:pt x="3204628" y="551524"/>
                </a:lnTo>
                <a:lnTo>
                  <a:pt x="3254704" y="552993"/>
                </a:lnTo>
                <a:lnTo>
                  <a:pt x="3304779" y="554923"/>
                </a:lnTo>
                <a:lnTo>
                  <a:pt x="3354853" y="557176"/>
                </a:lnTo>
                <a:lnTo>
                  <a:pt x="3404926" y="559613"/>
                </a:lnTo>
                <a:lnTo>
                  <a:pt x="3455000" y="562097"/>
                </a:lnTo>
                <a:lnTo>
                  <a:pt x="3505072" y="564489"/>
                </a:lnTo>
                <a:lnTo>
                  <a:pt x="3555145" y="566651"/>
                </a:lnTo>
                <a:lnTo>
                  <a:pt x="3605219" y="568446"/>
                </a:lnTo>
                <a:lnTo>
                  <a:pt x="3655292" y="569736"/>
                </a:lnTo>
                <a:lnTo>
                  <a:pt x="3705366" y="570381"/>
                </a:lnTo>
                <a:lnTo>
                  <a:pt x="3755441" y="570246"/>
                </a:lnTo>
                <a:lnTo>
                  <a:pt x="3805517" y="569190"/>
                </a:lnTo>
                <a:lnTo>
                  <a:pt x="3855594" y="567077"/>
                </a:lnTo>
                <a:lnTo>
                  <a:pt x="3905672" y="563768"/>
                </a:lnTo>
                <a:lnTo>
                  <a:pt x="3955752" y="559125"/>
                </a:lnTo>
                <a:lnTo>
                  <a:pt x="4005834" y="553011"/>
                </a:lnTo>
                <a:lnTo>
                  <a:pt x="4053514" y="545636"/>
                </a:lnTo>
                <a:lnTo>
                  <a:pt x="4101196" y="536746"/>
                </a:lnTo>
                <a:lnTo>
                  <a:pt x="4148879" y="526489"/>
                </a:lnTo>
                <a:lnTo>
                  <a:pt x="4196563" y="515014"/>
                </a:lnTo>
                <a:lnTo>
                  <a:pt x="4244249" y="502469"/>
                </a:lnTo>
                <a:lnTo>
                  <a:pt x="4291935" y="489003"/>
                </a:lnTo>
                <a:lnTo>
                  <a:pt x="4339622" y="474765"/>
                </a:lnTo>
                <a:lnTo>
                  <a:pt x="4387310" y="459903"/>
                </a:lnTo>
                <a:lnTo>
                  <a:pt x="4434998" y="444566"/>
                </a:lnTo>
                <a:lnTo>
                  <a:pt x="4482687" y="428903"/>
                </a:lnTo>
                <a:lnTo>
                  <a:pt x="4530375" y="413061"/>
                </a:lnTo>
                <a:lnTo>
                  <a:pt x="4578064" y="397190"/>
                </a:lnTo>
                <a:lnTo>
                  <a:pt x="4625752" y="381438"/>
                </a:lnTo>
                <a:lnTo>
                  <a:pt x="4673440" y="365954"/>
                </a:lnTo>
                <a:lnTo>
                  <a:pt x="4721127" y="350887"/>
                </a:lnTo>
                <a:lnTo>
                  <a:pt x="4768813" y="336384"/>
                </a:lnTo>
                <a:lnTo>
                  <a:pt x="4816499" y="322595"/>
                </a:lnTo>
                <a:lnTo>
                  <a:pt x="4864183" y="309669"/>
                </a:lnTo>
                <a:lnTo>
                  <a:pt x="4911866" y="297753"/>
                </a:lnTo>
                <a:lnTo>
                  <a:pt x="4959548" y="286997"/>
                </a:lnTo>
                <a:lnTo>
                  <a:pt x="5007229" y="277548"/>
                </a:lnTo>
                <a:lnTo>
                  <a:pt x="5057310" y="268814"/>
                </a:lnTo>
                <a:lnTo>
                  <a:pt x="5107390" y="260929"/>
                </a:lnTo>
                <a:lnTo>
                  <a:pt x="5157468" y="253824"/>
                </a:lnTo>
                <a:lnTo>
                  <a:pt x="5207545" y="247431"/>
                </a:lnTo>
                <a:lnTo>
                  <a:pt x="5257621" y="241681"/>
                </a:lnTo>
                <a:lnTo>
                  <a:pt x="5307696" y="236504"/>
                </a:lnTo>
                <a:lnTo>
                  <a:pt x="5357770" y="231833"/>
                </a:lnTo>
                <a:lnTo>
                  <a:pt x="5407843" y="227598"/>
                </a:lnTo>
                <a:lnTo>
                  <a:pt x="5457917" y="223730"/>
                </a:lnTo>
                <a:lnTo>
                  <a:pt x="5507989" y="220160"/>
                </a:lnTo>
                <a:lnTo>
                  <a:pt x="5558062" y="216820"/>
                </a:lnTo>
                <a:lnTo>
                  <a:pt x="5608136" y="213641"/>
                </a:lnTo>
                <a:lnTo>
                  <a:pt x="5658209" y="210553"/>
                </a:lnTo>
                <a:lnTo>
                  <a:pt x="5708283" y="207489"/>
                </a:lnTo>
                <a:lnTo>
                  <a:pt x="5758358" y="204378"/>
                </a:lnTo>
                <a:lnTo>
                  <a:pt x="5808434" y="201153"/>
                </a:lnTo>
                <a:lnTo>
                  <a:pt x="5858511" y="197744"/>
                </a:lnTo>
                <a:lnTo>
                  <a:pt x="5908589" y="194083"/>
                </a:lnTo>
                <a:lnTo>
                  <a:pt x="5958669" y="190100"/>
                </a:lnTo>
                <a:lnTo>
                  <a:pt x="6008750" y="185727"/>
                </a:lnTo>
                <a:lnTo>
                  <a:pt x="6058815" y="181118"/>
                </a:lnTo>
                <a:lnTo>
                  <a:pt x="6108881" y="176511"/>
                </a:lnTo>
                <a:lnTo>
                  <a:pt x="6158948" y="171905"/>
                </a:lnTo>
                <a:lnTo>
                  <a:pt x="6209017" y="167301"/>
                </a:lnTo>
                <a:lnTo>
                  <a:pt x="6259087" y="162699"/>
                </a:lnTo>
                <a:lnTo>
                  <a:pt x="6309158" y="158097"/>
                </a:lnTo>
                <a:lnTo>
                  <a:pt x="6359230" y="153498"/>
                </a:lnTo>
                <a:lnTo>
                  <a:pt x="6409302" y="148899"/>
                </a:lnTo>
                <a:lnTo>
                  <a:pt x="6459375" y="144302"/>
                </a:lnTo>
                <a:lnTo>
                  <a:pt x="6509448" y="139706"/>
                </a:lnTo>
                <a:lnTo>
                  <a:pt x="6559521" y="135110"/>
                </a:lnTo>
                <a:lnTo>
                  <a:pt x="6609594" y="130516"/>
                </a:lnTo>
                <a:lnTo>
                  <a:pt x="6659666" y="125922"/>
                </a:lnTo>
                <a:lnTo>
                  <a:pt x="6709738" y="121329"/>
                </a:lnTo>
                <a:lnTo>
                  <a:pt x="6759809" y="116736"/>
                </a:lnTo>
                <a:lnTo>
                  <a:pt x="6809879" y="112144"/>
                </a:lnTo>
                <a:lnTo>
                  <a:pt x="6859948" y="107553"/>
                </a:lnTo>
                <a:lnTo>
                  <a:pt x="6910015" y="102961"/>
                </a:lnTo>
                <a:lnTo>
                  <a:pt x="6960081" y="98370"/>
                </a:lnTo>
                <a:lnTo>
                  <a:pt x="7010146" y="93779"/>
                </a:lnTo>
                <a:lnTo>
                  <a:pt x="7060227" y="88862"/>
                </a:lnTo>
                <a:lnTo>
                  <a:pt x="7110307" y="83359"/>
                </a:lnTo>
                <a:lnTo>
                  <a:pt x="7160385" y="77376"/>
                </a:lnTo>
                <a:lnTo>
                  <a:pt x="7210462" y="71014"/>
                </a:lnTo>
                <a:lnTo>
                  <a:pt x="7260538" y="64377"/>
                </a:lnTo>
                <a:lnTo>
                  <a:pt x="7310613" y="57568"/>
                </a:lnTo>
                <a:lnTo>
                  <a:pt x="7360687" y="50690"/>
                </a:lnTo>
                <a:lnTo>
                  <a:pt x="7410760" y="43847"/>
                </a:lnTo>
                <a:lnTo>
                  <a:pt x="7460834" y="37141"/>
                </a:lnTo>
                <a:lnTo>
                  <a:pt x="7510906" y="30676"/>
                </a:lnTo>
                <a:lnTo>
                  <a:pt x="7560979" y="24555"/>
                </a:lnTo>
                <a:lnTo>
                  <a:pt x="7611053" y="18881"/>
                </a:lnTo>
                <a:lnTo>
                  <a:pt x="7661126" y="13757"/>
                </a:lnTo>
                <a:lnTo>
                  <a:pt x="7711200" y="9286"/>
                </a:lnTo>
                <a:lnTo>
                  <a:pt x="7761275" y="5572"/>
                </a:lnTo>
                <a:lnTo>
                  <a:pt x="7811351" y="2717"/>
                </a:lnTo>
                <a:lnTo>
                  <a:pt x="7861428" y="825"/>
                </a:lnTo>
                <a:lnTo>
                  <a:pt x="7911506" y="0"/>
                </a:lnTo>
                <a:lnTo>
                  <a:pt x="7961586" y="343"/>
                </a:lnTo>
                <a:lnTo>
                  <a:pt x="8011667" y="1958"/>
                </a:lnTo>
                <a:lnTo>
                  <a:pt x="8061732" y="4934"/>
                </a:lnTo>
                <a:lnTo>
                  <a:pt x="8111798" y="9182"/>
                </a:lnTo>
                <a:lnTo>
                  <a:pt x="8161865" y="14599"/>
                </a:lnTo>
                <a:lnTo>
                  <a:pt x="8211934" y="21082"/>
                </a:lnTo>
                <a:lnTo>
                  <a:pt x="8262004" y="28529"/>
                </a:lnTo>
                <a:lnTo>
                  <a:pt x="8312075" y="36836"/>
                </a:lnTo>
                <a:lnTo>
                  <a:pt x="8362147" y="45899"/>
                </a:lnTo>
                <a:lnTo>
                  <a:pt x="8412219" y="55617"/>
                </a:lnTo>
                <a:lnTo>
                  <a:pt x="8462292" y="65886"/>
                </a:lnTo>
                <a:lnTo>
                  <a:pt x="8512365" y="76602"/>
                </a:lnTo>
                <a:lnTo>
                  <a:pt x="8562438" y="87664"/>
                </a:lnTo>
                <a:lnTo>
                  <a:pt x="8612511" y="98967"/>
                </a:lnTo>
                <a:lnTo>
                  <a:pt x="8662583" y="110409"/>
                </a:lnTo>
                <a:lnTo>
                  <a:pt x="8712655" y="121886"/>
                </a:lnTo>
                <a:lnTo>
                  <a:pt x="8762726" y="133296"/>
                </a:lnTo>
                <a:lnTo>
                  <a:pt x="8812796" y="144536"/>
                </a:lnTo>
                <a:lnTo>
                  <a:pt x="8862865" y="155501"/>
                </a:lnTo>
                <a:lnTo>
                  <a:pt x="8912932" y="166091"/>
                </a:lnTo>
                <a:lnTo>
                  <a:pt x="8962998" y="176200"/>
                </a:lnTo>
                <a:lnTo>
                  <a:pt x="9013063" y="185727"/>
                </a:lnTo>
              </a:path>
            </a:pathLst>
          </a:custGeom>
          <a:ln w="28575">
            <a:solidFill>
              <a:srgbClr val="FF0000"/>
            </a:solidFill>
          </a:ln>
        </p:spPr>
        <p:txBody>
          <a:bodyPr wrap="square" lIns="0" tIns="0" rIns="0" bIns="0" rtlCol="0"/>
          <a:lstStyle/>
          <a:p>
            <a:endParaRPr/>
          </a:p>
        </p:txBody>
      </p:sp>
      <p:sp>
        <p:nvSpPr>
          <p:cNvPr id="10" name="object 10"/>
          <p:cNvSpPr/>
          <p:nvPr/>
        </p:nvSpPr>
        <p:spPr>
          <a:xfrm>
            <a:off x="1069086" y="2392593"/>
            <a:ext cx="9013190" cy="374650"/>
          </a:xfrm>
          <a:custGeom>
            <a:avLst/>
            <a:gdLst/>
            <a:ahLst/>
            <a:cxnLst/>
            <a:rect l="l" t="t" r="r" b="b"/>
            <a:pathLst>
              <a:path w="9013190" h="374650">
                <a:moveTo>
                  <a:pt x="0" y="98638"/>
                </a:moveTo>
                <a:lnTo>
                  <a:pt x="50081" y="108038"/>
                </a:lnTo>
                <a:lnTo>
                  <a:pt x="100161" y="117828"/>
                </a:lnTo>
                <a:lnTo>
                  <a:pt x="150239" y="127940"/>
                </a:lnTo>
                <a:lnTo>
                  <a:pt x="200316" y="138304"/>
                </a:lnTo>
                <a:lnTo>
                  <a:pt x="250392" y="148852"/>
                </a:lnTo>
                <a:lnTo>
                  <a:pt x="300467" y="159515"/>
                </a:lnTo>
                <a:lnTo>
                  <a:pt x="350541" y="170224"/>
                </a:lnTo>
                <a:lnTo>
                  <a:pt x="400614" y="180909"/>
                </a:lnTo>
                <a:lnTo>
                  <a:pt x="450688" y="191503"/>
                </a:lnTo>
                <a:lnTo>
                  <a:pt x="500760" y="201936"/>
                </a:lnTo>
                <a:lnTo>
                  <a:pt x="550833" y="212140"/>
                </a:lnTo>
                <a:lnTo>
                  <a:pt x="600907" y="222045"/>
                </a:lnTo>
                <a:lnTo>
                  <a:pt x="650980" y="231583"/>
                </a:lnTo>
                <a:lnTo>
                  <a:pt x="701054" y="240685"/>
                </a:lnTo>
                <a:lnTo>
                  <a:pt x="751129" y="249282"/>
                </a:lnTo>
                <a:lnTo>
                  <a:pt x="801205" y="257304"/>
                </a:lnTo>
                <a:lnTo>
                  <a:pt x="851282" y="264684"/>
                </a:lnTo>
                <a:lnTo>
                  <a:pt x="901360" y="271353"/>
                </a:lnTo>
                <a:lnTo>
                  <a:pt x="951440" y="277241"/>
                </a:lnTo>
                <a:lnTo>
                  <a:pt x="1001521" y="282280"/>
                </a:lnTo>
                <a:lnTo>
                  <a:pt x="1051585" y="286314"/>
                </a:lnTo>
                <a:lnTo>
                  <a:pt x="1101648" y="289302"/>
                </a:lnTo>
                <a:lnTo>
                  <a:pt x="1151712" y="291349"/>
                </a:lnTo>
                <a:lnTo>
                  <a:pt x="1201776" y="292558"/>
                </a:lnTo>
                <a:lnTo>
                  <a:pt x="1251840" y="293031"/>
                </a:lnTo>
                <a:lnTo>
                  <a:pt x="1301905" y="292873"/>
                </a:lnTo>
                <a:lnTo>
                  <a:pt x="1351971" y="292187"/>
                </a:lnTo>
                <a:lnTo>
                  <a:pt x="1402037" y="291076"/>
                </a:lnTo>
                <a:lnTo>
                  <a:pt x="1452104" y="289644"/>
                </a:lnTo>
                <a:lnTo>
                  <a:pt x="1502171" y="287995"/>
                </a:lnTo>
                <a:lnTo>
                  <a:pt x="1552240" y="286231"/>
                </a:lnTo>
                <a:lnTo>
                  <a:pt x="1602310" y="284456"/>
                </a:lnTo>
                <a:lnTo>
                  <a:pt x="1652381" y="282774"/>
                </a:lnTo>
                <a:lnTo>
                  <a:pt x="1702453" y="281288"/>
                </a:lnTo>
                <a:lnTo>
                  <a:pt x="1752526" y="280101"/>
                </a:lnTo>
                <a:lnTo>
                  <a:pt x="1802601" y="279317"/>
                </a:lnTo>
                <a:lnTo>
                  <a:pt x="1852677" y="279040"/>
                </a:lnTo>
                <a:lnTo>
                  <a:pt x="1902755" y="279372"/>
                </a:lnTo>
                <a:lnTo>
                  <a:pt x="1952835" y="280417"/>
                </a:lnTo>
                <a:lnTo>
                  <a:pt x="2002916" y="282280"/>
                </a:lnTo>
                <a:lnTo>
                  <a:pt x="2052981" y="285026"/>
                </a:lnTo>
                <a:lnTo>
                  <a:pt x="2103047" y="288585"/>
                </a:lnTo>
                <a:lnTo>
                  <a:pt x="2153114" y="292854"/>
                </a:lnTo>
                <a:lnTo>
                  <a:pt x="2203183" y="297730"/>
                </a:lnTo>
                <a:lnTo>
                  <a:pt x="2253253" y="303110"/>
                </a:lnTo>
                <a:lnTo>
                  <a:pt x="2303324" y="308890"/>
                </a:lnTo>
                <a:lnTo>
                  <a:pt x="2353396" y="314967"/>
                </a:lnTo>
                <a:lnTo>
                  <a:pt x="2403468" y="321239"/>
                </a:lnTo>
                <a:lnTo>
                  <a:pt x="2453541" y="327602"/>
                </a:lnTo>
                <a:lnTo>
                  <a:pt x="2503614" y="333953"/>
                </a:lnTo>
                <a:lnTo>
                  <a:pt x="2553687" y="340188"/>
                </a:lnTo>
                <a:lnTo>
                  <a:pt x="2603760" y="346205"/>
                </a:lnTo>
                <a:lnTo>
                  <a:pt x="2653832" y="351901"/>
                </a:lnTo>
                <a:lnTo>
                  <a:pt x="2703904" y="357172"/>
                </a:lnTo>
                <a:lnTo>
                  <a:pt x="2753975" y="361915"/>
                </a:lnTo>
                <a:lnTo>
                  <a:pt x="2804045" y="366027"/>
                </a:lnTo>
                <a:lnTo>
                  <a:pt x="2854114" y="369404"/>
                </a:lnTo>
                <a:lnTo>
                  <a:pt x="2904181" y="371945"/>
                </a:lnTo>
                <a:lnTo>
                  <a:pt x="2954247" y="373544"/>
                </a:lnTo>
                <a:lnTo>
                  <a:pt x="3004312" y="374101"/>
                </a:lnTo>
                <a:lnTo>
                  <a:pt x="3054393" y="373763"/>
                </a:lnTo>
                <a:lnTo>
                  <a:pt x="3104473" y="372771"/>
                </a:lnTo>
                <a:lnTo>
                  <a:pt x="3154551" y="371160"/>
                </a:lnTo>
                <a:lnTo>
                  <a:pt x="3204628" y="368965"/>
                </a:lnTo>
                <a:lnTo>
                  <a:pt x="3254704" y="366219"/>
                </a:lnTo>
                <a:lnTo>
                  <a:pt x="3304779" y="362956"/>
                </a:lnTo>
                <a:lnTo>
                  <a:pt x="3354853" y="359212"/>
                </a:lnTo>
                <a:lnTo>
                  <a:pt x="3404926" y="355020"/>
                </a:lnTo>
                <a:lnTo>
                  <a:pt x="3455000" y="350415"/>
                </a:lnTo>
                <a:lnTo>
                  <a:pt x="3505072" y="345430"/>
                </a:lnTo>
                <a:lnTo>
                  <a:pt x="3555145" y="340101"/>
                </a:lnTo>
                <a:lnTo>
                  <a:pt x="3605219" y="334461"/>
                </a:lnTo>
                <a:lnTo>
                  <a:pt x="3655292" y="328545"/>
                </a:lnTo>
                <a:lnTo>
                  <a:pt x="3705366" y="322388"/>
                </a:lnTo>
                <a:lnTo>
                  <a:pt x="3755441" y="316022"/>
                </a:lnTo>
                <a:lnTo>
                  <a:pt x="3805517" y="309483"/>
                </a:lnTo>
                <a:lnTo>
                  <a:pt x="3855594" y="302805"/>
                </a:lnTo>
                <a:lnTo>
                  <a:pt x="3905672" y="296022"/>
                </a:lnTo>
                <a:lnTo>
                  <a:pt x="3955752" y="289169"/>
                </a:lnTo>
                <a:lnTo>
                  <a:pt x="4005834" y="282280"/>
                </a:lnTo>
                <a:lnTo>
                  <a:pt x="4055898" y="274833"/>
                </a:lnTo>
                <a:lnTo>
                  <a:pt x="4105964" y="266378"/>
                </a:lnTo>
                <a:lnTo>
                  <a:pt x="4156031" y="257051"/>
                </a:lnTo>
                <a:lnTo>
                  <a:pt x="4206100" y="246990"/>
                </a:lnTo>
                <a:lnTo>
                  <a:pt x="4256170" y="236333"/>
                </a:lnTo>
                <a:lnTo>
                  <a:pt x="4306241" y="225219"/>
                </a:lnTo>
                <a:lnTo>
                  <a:pt x="4356313" y="213784"/>
                </a:lnTo>
                <a:lnTo>
                  <a:pt x="4406385" y="202166"/>
                </a:lnTo>
                <a:lnTo>
                  <a:pt x="4456458" y="190503"/>
                </a:lnTo>
                <a:lnTo>
                  <a:pt x="4506531" y="178933"/>
                </a:lnTo>
                <a:lnTo>
                  <a:pt x="4556604" y="167594"/>
                </a:lnTo>
                <a:lnTo>
                  <a:pt x="4606677" y="156623"/>
                </a:lnTo>
                <a:lnTo>
                  <a:pt x="4656749" y="146158"/>
                </a:lnTo>
                <a:lnTo>
                  <a:pt x="4706821" y="136336"/>
                </a:lnTo>
                <a:lnTo>
                  <a:pt x="4756892" y="127296"/>
                </a:lnTo>
                <a:lnTo>
                  <a:pt x="4806962" y="119175"/>
                </a:lnTo>
                <a:lnTo>
                  <a:pt x="4857031" y="112111"/>
                </a:lnTo>
                <a:lnTo>
                  <a:pt x="4907098" y="106242"/>
                </a:lnTo>
                <a:lnTo>
                  <a:pt x="4957164" y="101705"/>
                </a:lnTo>
                <a:lnTo>
                  <a:pt x="5007229" y="98638"/>
                </a:lnTo>
                <a:lnTo>
                  <a:pt x="5057310" y="97223"/>
                </a:lnTo>
                <a:lnTo>
                  <a:pt x="5107390" y="97474"/>
                </a:lnTo>
                <a:lnTo>
                  <a:pt x="5157468" y="99220"/>
                </a:lnTo>
                <a:lnTo>
                  <a:pt x="5207545" y="102286"/>
                </a:lnTo>
                <a:lnTo>
                  <a:pt x="5257621" y="106502"/>
                </a:lnTo>
                <a:lnTo>
                  <a:pt x="5307696" y="111694"/>
                </a:lnTo>
                <a:lnTo>
                  <a:pt x="5357770" y="117691"/>
                </a:lnTo>
                <a:lnTo>
                  <a:pt x="5407843" y="124320"/>
                </a:lnTo>
                <a:lnTo>
                  <a:pt x="5457917" y="131409"/>
                </a:lnTo>
                <a:lnTo>
                  <a:pt x="5507989" y="138786"/>
                </a:lnTo>
                <a:lnTo>
                  <a:pt x="5558062" y="146277"/>
                </a:lnTo>
                <a:lnTo>
                  <a:pt x="5608136" y="153712"/>
                </a:lnTo>
                <a:lnTo>
                  <a:pt x="5658209" y="160917"/>
                </a:lnTo>
                <a:lnTo>
                  <a:pt x="5708283" y="167721"/>
                </a:lnTo>
                <a:lnTo>
                  <a:pt x="5758358" y="173951"/>
                </a:lnTo>
                <a:lnTo>
                  <a:pt x="5808434" y="179434"/>
                </a:lnTo>
                <a:lnTo>
                  <a:pt x="5858511" y="183999"/>
                </a:lnTo>
                <a:lnTo>
                  <a:pt x="5908589" y="187473"/>
                </a:lnTo>
                <a:lnTo>
                  <a:pt x="5958669" y="189683"/>
                </a:lnTo>
                <a:lnTo>
                  <a:pt x="6008750" y="190459"/>
                </a:lnTo>
                <a:lnTo>
                  <a:pt x="6058815" y="190011"/>
                </a:lnTo>
                <a:lnTo>
                  <a:pt x="6108881" y="188714"/>
                </a:lnTo>
                <a:lnTo>
                  <a:pt x="6158948" y="186637"/>
                </a:lnTo>
                <a:lnTo>
                  <a:pt x="6209017" y="183848"/>
                </a:lnTo>
                <a:lnTo>
                  <a:pt x="6259087" y="180416"/>
                </a:lnTo>
                <a:lnTo>
                  <a:pt x="6309158" y="176410"/>
                </a:lnTo>
                <a:lnTo>
                  <a:pt x="6359230" y="171899"/>
                </a:lnTo>
                <a:lnTo>
                  <a:pt x="6409302" y="166953"/>
                </a:lnTo>
                <a:lnTo>
                  <a:pt x="6459375" y="161638"/>
                </a:lnTo>
                <a:lnTo>
                  <a:pt x="6509448" y="156026"/>
                </a:lnTo>
                <a:lnTo>
                  <a:pt x="6559521" y="150184"/>
                </a:lnTo>
                <a:lnTo>
                  <a:pt x="6609594" y="144181"/>
                </a:lnTo>
                <a:lnTo>
                  <a:pt x="6659666" y="138086"/>
                </a:lnTo>
                <a:lnTo>
                  <a:pt x="6709738" y="131969"/>
                </a:lnTo>
                <a:lnTo>
                  <a:pt x="6759809" y="125897"/>
                </a:lnTo>
                <a:lnTo>
                  <a:pt x="6809879" y="119940"/>
                </a:lnTo>
                <a:lnTo>
                  <a:pt x="6859948" y="114167"/>
                </a:lnTo>
                <a:lnTo>
                  <a:pt x="6910015" y="108646"/>
                </a:lnTo>
                <a:lnTo>
                  <a:pt x="6960081" y="103447"/>
                </a:lnTo>
                <a:lnTo>
                  <a:pt x="7010146" y="98638"/>
                </a:lnTo>
                <a:lnTo>
                  <a:pt x="7060227" y="93937"/>
                </a:lnTo>
                <a:lnTo>
                  <a:pt x="7110307" y="89041"/>
                </a:lnTo>
                <a:lnTo>
                  <a:pt x="7160385" y="83983"/>
                </a:lnTo>
                <a:lnTo>
                  <a:pt x="7210462" y="78798"/>
                </a:lnTo>
                <a:lnTo>
                  <a:pt x="7260538" y="73521"/>
                </a:lnTo>
                <a:lnTo>
                  <a:pt x="7310613" y="68187"/>
                </a:lnTo>
                <a:lnTo>
                  <a:pt x="7360687" y="62830"/>
                </a:lnTo>
                <a:lnTo>
                  <a:pt x="7410760" y="57484"/>
                </a:lnTo>
                <a:lnTo>
                  <a:pt x="7460834" y="52184"/>
                </a:lnTo>
                <a:lnTo>
                  <a:pt x="7510906" y="46965"/>
                </a:lnTo>
                <a:lnTo>
                  <a:pt x="7560979" y="41861"/>
                </a:lnTo>
                <a:lnTo>
                  <a:pt x="7611053" y="36907"/>
                </a:lnTo>
                <a:lnTo>
                  <a:pt x="7661126" y="32137"/>
                </a:lnTo>
                <a:lnTo>
                  <a:pt x="7711200" y="27586"/>
                </a:lnTo>
                <a:lnTo>
                  <a:pt x="7761275" y="23289"/>
                </a:lnTo>
                <a:lnTo>
                  <a:pt x="7811351" y="19280"/>
                </a:lnTo>
                <a:lnTo>
                  <a:pt x="7861428" y="15594"/>
                </a:lnTo>
                <a:lnTo>
                  <a:pt x="7911506" y="12265"/>
                </a:lnTo>
                <a:lnTo>
                  <a:pt x="7961586" y="9327"/>
                </a:lnTo>
                <a:lnTo>
                  <a:pt x="8011667" y="6817"/>
                </a:lnTo>
                <a:lnTo>
                  <a:pt x="8061732" y="4736"/>
                </a:lnTo>
                <a:lnTo>
                  <a:pt x="8111798" y="3083"/>
                </a:lnTo>
                <a:lnTo>
                  <a:pt x="8161865" y="1820"/>
                </a:lnTo>
                <a:lnTo>
                  <a:pt x="8211934" y="916"/>
                </a:lnTo>
                <a:lnTo>
                  <a:pt x="8262004" y="334"/>
                </a:lnTo>
                <a:lnTo>
                  <a:pt x="8312075" y="40"/>
                </a:lnTo>
                <a:lnTo>
                  <a:pt x="8362147" y="0"/>
                </a:lnTo>
                <a:lnTo>
                  <a:pt x="8412219" y="178"/>
                </a:lnTo>
                <a:lnTo>
                  <a:pt x="8462292" y="541"/>
                </a:lnTo>
                <a:lnTo>
                  <a:pt x="8512365" y="1054"/>
                </a:lnTo>
                <a:lnTo>
                  <a:pt x="8562438" y="1682"/>
                </a:lnTo>
                <a:lnTo>
                  <a:pt x="8612511" y="2391"/>
                </a:lnTo>
                <a:lnTo>
                  <a:pt x="8662583" y="3146"/>
                </a:lnTo>
                <a:lnTo>
                  <a:pt x="8712655" y="3912"/>
                </a:lnTo>
                <a:lnTo>
                  <a:pt x="8762726" y="4656"/>
                </a:lnTo>
                <a:lnTo>
                  <a:pt x="8812796" y="5341"/>
                </a:lnTo>
                <a:lnTo>
                  <a:pt x="8862865" y="5935"/>
                </a:lnTo>
                <a:lnTo>
                  <a:pt x="8912932" y="6402"/>
                </a:lnTo>
                <a:lnTo>
                  <a:pt x="8962998" y="6707"/>
                </a:lnTo>
                <a:lnTo>
                  <a:pt x="9013063" y="6817"/>
                </a:lnTo>
              </a:path>
            </a:pathLst>
          </a:custGeom>
          <a:ln w="28575">
            <a:solidFill>
              <a:srgbClr val="5C5B5A"/>
            </a:solidFill>
          </a:ln>
        </p:spPr>
        <p:txBody>
          <a:bodyPr wrap="square" lIns="0" tIns="0" rIns="0" bIns="0" rtlCol="0"/>
          <a:lstStyle/>
          <a:p>
            <a:endParaRPr/>
          </a:p>
        </p:txBody>
      </p:sp>
      <p:sp>
        <p:nvSpPr>
          <p:cNvPr id="11" name="object 11"/>
          <p:cNvSpPr txBox="1"/>
          <p:nvPr/>
        </p:nvSpPr>
        <p:spPr>
          <a:xfrm>
            <a:off x="925169" y="39418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12" name="object 12"/>
          <p:cNvSpPr txBox="1"/>
          <p:nvPr/>
        </p:nvSpPr>
        <p:spPr>
          <a:xfrm>
            <a:off x="1926717" y="412559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3" name="object 13"/>
          <p:cNvSpPr txBox="1"/>
          <p:nvPr/>
        </p:nvSpPr>
        <p:spPr>
          <a:xfrm>
            <a:off x="2928366" y="461416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42%</a:t>
            </a:r>
            <a:endParaRPr sz="1200">
              <a:latin typeface="Calibri"/>
              <a:cs typeface="Calibri"/>
            </a:endParaRPr>
          </a:p>
        </p:txBody>
      </p:sp>
      <p:sp>
        <p:nvSpPr>
          <p:cNvPr id="14" name="object 14"/>
          <p:cNvSpPr txBox="1"/>
          <p:nvPr/>
        </p:nvSpPr>
        <p:spPr>
          <a:xfrm>
            <a:off x="3929888" y="412559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5" name="object 15"/>
          <p:cNvSpPr txBox="1"/>
          <p:nvPr/>
        </p:nvSpPr>
        <p:spPr>
          <a:xfrm>
            <a:off x="4952746" y="458584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16" name="object 16"/>
          <p:cNvSpPr txBox="1"/>
          <p:nvPr/>
        </p:nvSpPr>
        <p:spPr>
          <a:xfrm>
            <a:off x="5933059" y="39418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17" name="object 17"/>
          <p:cNvSpPr txBox="1"/>
          <p:nvPr/>
        </p:nvSpPr>
        <p:spPr>
          <a:xfrm>
            <a:off x="6934581" y="385000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18" name="object 18"/>
          <p:cNvSpPr txBox="1"/>
          <p:nvPr/>
        </p:nvSpPr>
        <p:spPr>
          <a:xfrm>
            <a:off x="7936230" y="412559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9" name="object 19"/>
          <p:cNvSpPr txBox="1"/>
          <p:nvPr/>
        </p:nvSpPr>
        <p:spPr>
          <a:xfrm>
            <a:off x="8937752" y="403352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45%</a:t>
            </a:r>
            <a:endParaRPr sz="1200">
              <a:latin typeface="Calibri"/>
              <a:cs typeface="Calibri"/>
            </a:endParaRPr>
          </a:p>
        </p:txBody>
      </p:sp>
      <p:sp>
        <p:nvSpPr>
          <p:cNvPr id="20" name="object 20"/>
          <p:cNvSpPr txBox="1"/>
          <p:nvPr/>
        </p:nvSpPr>
        <p:spPr>
          <a:xfrm>
            <a:off x="9939273" y="39418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21" name="object 21"/>
          <p:cNvSpPr txBox="1"/>
          <p:nvPr/>
        </p:nvSpPr>
        <p:spPr>
          <a:xfrm>
            <a:off x="925169" y="293141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57%</a:t>
            </a:r>
            <a:endParaRPr sz="1200">
              <a:latin typeface="Calibri"/>
              <a:cs typeface="Calibri"/>
            </a:endParaRPr>
          </a:p>
        </p:txBody>
      </p:sp>
      <p:sp>
        <p:nvSpPr>
          <p:cNvPr id="22" name="object 22"/>
          <p:cNvSpPr txBox="1"/>
          <p:nvPr/>
        </p:nvSpPr>
        <p:spPr>
          <a:xfrm>
            <a:off x="1926717" y="293141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57%</a:t>
            </a:r>
            <a:endParaRPr sz="1200">
              <a:latin typeface="Calibri"/>
              <a:cs typeface="Calibri"/>
            </a:endParaRPr>
          </a:p>
        </p:txBody>
      </p:sp>
      <p:sp>
        <p:nvSpPr>
          <p:cNvPr id="23" name="object 23"/>
          <p:cNvSpPr txBox="1"/>
          <p:nvPr/>
        </p:nvSpPr>
        <p:spPr>
          <a:xfrm>
            <a:off x="2928366" y="32068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54%</a:t>
            </a:r>
            <a:endParaRPr sz="1200">
              <a:latin typeface="Calibri"/>
              <a:cs typeface="Calibri"/>
            </a:endParaRPr>
          </a:p>
        </p:txBody>
      </p:sp>
      <p:sp>
        <p:nvSpPr>
          <p:cNvPr id="24" name="object 24"/>
          <p:cNvSpPr txBox="1"/>
          <p:nvPr/>
        </p:nvSpPr>
        <p:spPr>
          <a:xfrm>
            <a:off x="3929888" y="311518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55%</a:t>
            </a:r>
            <a:endParaRPr sz="1200">
              <a:latin typeface="Calibri"/>
              <a:cs typeface="Calibri"/>
            </a:endParaRPr>
          </a:p>
        </p:txBody>
      </p:sp>
      <p:sp>
        <p:nvSpPr>
          <p:cNvPr id="25" name="object 25"/>
          <p:cNvSpPr txBox="1"/>
          <p:nvPr/>
        </p:nvSpPr>
        <p:spPr>
          <a:xfrm>
            <a:off x="4931409" y="311518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55%</a:t>
            </a:r>
            <a:endParaRPr sz="1200">
              <a:latin typeface="Calibri"/>
              <a:cs typeface="Calibri"/>
            </a:endParaRPr>
          </a:p>
        </p:txBody>
      </p:sp>
      <p:sp>
        <p:nvSpPr>
          <p:cNvPr id="26" name="object 26"/>
          <p:cNvSpPr txBox="1"/>
          <p:nvPr/>
        </p:nvSpPr>
        <p:spPr>
          <a:xfrm>
            <a:off x="5933059" y="283959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58%</a:t>
            </a:r>
            <a:endParaRPr sz="1200">
              <a:latin typeface="Calibri"/>
              <a:cs typeface="Calibri"/>
            </a:endParaRPr>
          </a:p>
        </p:txBody>
      </p:sp>
      <p:sp>
        <p:nvSpPr>
          <p:cNvPr id="27" name="object 27"/>
          <p:cNvSpPr txBox="1"/>
          <p:nvPr/>
        </p:nvSpPr>
        <p:spPr>
          <a:xfrm>
            <a:off x="6934581" y="274751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59%</a:t>
            </a:r>
            <a:endParaRPr sz="1200">
              <a:latin typeface="Calibri"/>
              <a:cs typeface="Calibri"/>
            </a:endParaRPr>
          </a:p>
        </p:txBody>
      </p:sp>
      <p:sp>
        <p:nvSpPr>
          <p:cNvPr id="28" name="object 28"/>
          <p:cNvSpPr txBox="1"/>
          <p:nvPr/>
        </p:nvSpPr>
        <p:spPr>
          <a:xfrm>
            <a:off x="7936230" y="265582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60%</a:t>
            </a:r>
            <a:endParaRPr sz="1200">
              <a:latin typeface="Calibri"/>
              <a:cs typeface="Calibri"/>
            </a:endParaRPr>
          </a:p>
        </p:txBody>
      </p:sp>
      <p:sp>
        <p:nvSpPr>
          <p:cNvPr id="29" name="object 29"/>
          <p:cNvSpPr txBox="1"/>
          <p:nvPr/>
        </p:nvSpPr>
        <p:spPr>
          <a:xfrm>
            <a:off x="8937752" y="256344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61%</a:t>
            </a:r>
            <a:endParaRPr sz="1200">
              <a:latin typeface="Calibri"/>
              <a:cs typeface="Calibri"/>
            </a:endParaRPr>
          </a:p>
        </p:txBody>
      </p:sp>
      <p:sp>
        <p:nvSpPr>
          <p:cNvPr id="30" name="object 30"/>
          <p:cNvSpPr txBox="1"/>
          <p:nvPr/>
        </p:nvSpPr>
        <p:spPr>
          <a:xfrm>
            <a:off x="9939273" y="274751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59%</a:t>
            </a:r>
            <a:endParaRPr sz="1200">
              <a:latin typeface="Calibri"/>
              <a:cs typeface="Calibri"/>
            </a:endParaRPr>
          </a:p>
        </p:txBody>
      </p:sp>
      <p:sp>
        <p:nvSpPr>
          <p:cNvPr id="31" name="object 31"/>
          <p:cNvSpPr txBox="1"/>
          <p:nvPr/>
        </p:nvSpPr>
        <p:spPr>
          <a:xfrm>
            <a:off x="925169" y="21964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65%</a:t>
            </a:r>
            <a:endParaRPr sz="1200">
              <a:latin typeface="Calibri"/>
              <a:cs typeface="Calibri"/>
            </a:endParaRPr>
          </a:p>
        </p:txBody>
      </p:sp>
      <p:sp>
        <p:nvSpPr>
          <p:cNvPr id="32" name="object 32"/>
          <p:cNvSpPr txBox="1"/>
          <p:nvPr/>
        </p:nvSpPr>
        <p:spPr>
          <a:xfrm>
            <a:off x="1926717" y="23802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63%</a:t>
            </a:r>
            <a:endParaRPr sz="1200">
              <a:latin typeface="Calibri"/>
              <a:cs typeface="Calibri"/>
            </a:endParaRPr>
          </a:p>
        </p:txBody>
      </p:sp>
      <p:sp>
        <p:nvSpPr>
          <p:cNvPr id="33" name="object 33"/>
          <p:cNvSpPr txBox="1"/>
          <p:nvPr/>
        </p:nvSpPr>
        <p:spPr>
          <a:xfrm>
            <a:off x="2928366" y="23802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63%</a:t>
            </a:r>
            <a:endParaRPr sz="1200">
              <a:latin typeface="Calibri"/>
              <a:cs typeface="Calibri"/>
            </a:endParaRPr>
          </a:p>
        </p:txBody>
      </p:sp>
      <p:sp>
        <p:nvSpPr>
          <p:cNvPr id="34" name="object 34"/>
          <p:cNvSpPr txBox="1"/>
          <p:nvPr/>
        </p:nvSpPr>
        <p:spPr>
          <a:xfrm>
            <a:off x="3929888" y="247205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62%</a:t>
            </a:r>
            <a:endParaRPr sz="1200">
              <a:latin typeface="Calibri"/>
              <a:cs typeface="Calibri"/>
            </a:endParaRPr>
          </a:p>
        </p:txBody>
      </p:sp>
      <p:sp>
        <p:nvSpPr>
          <p:cNvPr id="35" name="object 35"/>
          <p:cNvSpPr txBox="1"/>
          <p:nvPr/>
        </p:nvSpPr>
        <p:spPr>
          <a:xfrm>
            <a:off x="4931409" y="23802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63%</a:t>
            </a:r>
            <a:endParaRPr sz="1200">
              <a:latin typeface="Calibri"/>
              <a:cs typeface="Calibri"/>
            </a:endParaRPr>
          </a:p>
        </p:txBody>
      </p:sp>
      <p:sp>
        <p:nvSpPr>
          <p:cNvPr id="36" name="object 36"/>
          <p:cNvSpPr txBox="1"/>
          <p:nvPr/>
        </p:nvSpPr>
        <p:spPr>
          <a:xfrm>
            <a:off x="5933059" y="21964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65%</a:t>
            </a:r>
            <a:endParaRPr sz="1200">
              <a:latin typeface="Calibri"/>
              <a:cs typeface="Calibri"/>
            </a:endParaRPr>
          </a:p>
        </p:txBody>
      </p:sp>
      <p:sp>
        <p:nvSpPr>
          <p:cNvPr id="37" name="object 37"/>
          <p:cNvSpPr txBox="1"/>
          <p:nvPr/>
        </p:nvSpPr>
        <p:spPr>
          <a:xfrm>
            <a:off x="6934581" y="22882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64%</a:t>
            </a:r>
            <a:endParaRPr sz="1200">
              <a:latin typeface="Calibri"/>
              <a:cs typeface="Calibri"/>
            </a:endParaRPr>
          </a:p>
        </p:txBody>
      </p:sp>
      <p:sp>
        <p:nvSpPr>
          <p:cNvPr id="38" name="object 38"/>
          <p:cNvSpPr txBox="1"/>
          <p:nvPr/>
        </p:nvSpPr>
        <p:spPr>
          <a:xfrm>
            <a:off x="7936230" y="21964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65%</a:t>
            </a:r>
            <a:endParaRPr sz="1200">
              <a:latin typeface="Calibri"/>
              <a:cs typeface="Calibri"/>
            </a:endParaRPr>
          </a:p>
        </p:txBody>
      </p:sp>
      <p:sp>
        <p:nvSpPr>
          <p:cNvPr id="39" name="object 39"/>
          <p:cNvSpPr txBox="1"/>
          <p:nvPr/>
        </p:nvSpPr>
        <p:spPr>
          <a:xfrm>
            <a:off x="8937752" y="210477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66%</a:t>
            </a:r>
            <a:endParaRPr sz="1200">
              <a:latin typeface="Calibri"/>
              <a:cs typeface="Calibri"/>
            </a:endParaRPr>
          </a:p>
        </p:txBody>
      </p:sp>
      <p:sp>
        <p:nvSpPr>
          <p:cNvPr id="40" name="object 40"/>
          <p:cNvSpPr txBox="1"/>
          <p:nvPr/>
        </p:nvSpPr>
        <p:spPr>
          <a:xfrm>
            <a:off x="9939273" y="210477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66%</a:t>
            </a:r>
            <a:endParaRPr sz="1200">
              <a:latin typeface="Calibri"/>
              <a:cs typeface="Calibri"/>
            </a:endParaRPr>
          </a:p>
        </p:txBody>
      </p:sp>
      <p:sp>
        <p:nvSpPr>
          <p:cNvPr id="41" name="object 41"/>
          <p:cNvSpPr txBox="1"/>
          <p:nvPr/>
        </p:nvSpPr>
        <p:spPr>
          <a:xfrm>
            <a:off x="925169" y="4397197"/>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45%</a:t>
            </a:r>
            <a:endParaRPr sz="1200">
              <a:latin typeface="Calibri"/>
              <a:cs typeface="Calibri"/>
            </a:endParaRPr>
          </a:p>
        </p:txBody>
      </p:sp>
      <p:sp>
        <p:nvSpPr>
          <p:cNvPr id="42" name="object 42"/>
          <p:cNvSpPr txBox="1"/>
          <p:nvPr/>
        </p:nvSpPr>
        <p:spPr>
          <a:xfrm>
            <a:off x="1926717" y="44894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sp>
        <p:nvSpPr>
          <p:cNvPr id="43" name="object 43"/>
          <p:cNvSpPr txBox="1"/>
          <p:nvPr/>
        </p:nvSpPr>
        <p:spPr>
          <a:xfrm>
            <a:off x="2949701" y="392163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44" name="object 44"/>
          <p:cNvSpPr txBox="1"/>
          <p:nvPr/>
        </p:nvSpPr>
        <p:spPr>
          <a:xfrm>
            <a:off x="3929888" y="44894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sp>
        <p:nvSpPr>
          <p:cNvPr id="45" name="object 45"/>
          <p:cNvSpPr txBox="1"/>
          <p:nvPr/>
        </p:nvSpPr>
        <p:spPr>
          <a:xfrm>
            <a:off x="4941189" y="40673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45%</a:t>
            </a:r>
            <a:endParaRPr sz="1200">
              <a:latin typeface="Calibri"/>
              <a:cs typeface="Calibri"/>
            </a:endParaRPr>
          </a:p>
        </p:txBody>
      </p:sp>
      <p:sp>
        <p:nvSpPr>
          <p:cNvPr id="46" name="object 46"/>
          <p:cNvSpPr txBox="1"/>
          <p:nvPr/>
        </p:nvSpPr>
        <p:spPr>
          <a:xfrm>
            <a:off x="5933059" y="45812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47" name="object 47"/>
          <p:cNvSpPr txBox="1"/>
          <p:nvPr/>
        </p:nvSpPr>
        <p:spPr>
          <a:xfrm>
            <a:off x="6934581" y="44894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sp>
        <p:nvSpPr>
          <p:cNvPr id="48" name="object 48"/>
          <p:cNvSpPr txBox="1"/>
          <p:nvPr/>
        </p:nvSpPr>
        <p:spPr>
          <a:xfrm>
            <a:off x="7936230" y="46733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49" name="object 49"/>
          <p:cNvSpPr txBox="1"/>
          <p:nvPr/>
        </p:nvSpPr>
        <p:spPr>
          <a:xfrm>
            <a:off x="8937752" y="46733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50" name="object 50"/>
          <p:cNvSpPr txBox="1"/>
          <p:nvPr/>
        </p:nvSpPr>
        <p:spPr>
          <a:xfrm>
            <a:off x="9939273" y="430568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51" name="object 51"/>
          <p:cNvSpPr txBox="1"/>
          <p:nvPr/>
        </p:nvSpPr>
        <p:spPr>
          <a:xfrm>
            <a:off x="809650" y="5323713"/>
            <a:ext cx="518795" cy="394335"/>
          </a:xfrm>
          <a:prstGeom prst="rect">
            <a:avLst/>
          </a:prstGeom>
        </p:spPr>
        <p:txBody>
          <a:bodyPr vert="horz" wrap="square" lIns="0" tIns="9525" rIns="0" bIns="0" rtlCol="0">
            <a:spAutoFit/>
          </a:bodyPr>
          <a:lstStyle/>
          <a:p>
            <a:pPr marL="139700" marR="5080" indent="-127635">
              <a:lnSpc>
                <a:spcPct val="101499"/>
              </a:lnSpc>
              <a:spcBef>
                <a:spcPts val="7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(S7)</a:t>
            </a:r>
            <a:endParaRPr sz="1200">
              <a:latin typeface="Calibri"/>
              <a:cs typeface="Calibri"/>
            </a:endParaRPr>
          </a:p>
        </p:txBody>
      </p:sp>
      <p:sp>
        <p:nvSpPr>
          <p:cNvPr id="52" name="object 52"/>
          <p:cNvSpPr txBox="1"/>
          <p:nvPr/>
        </p:nvSpPr>
        <p:spPr>
          <a:xfrm>
            <a:off x="1831085" y="5323713"/>
            <a:ext cx="478790" cy="394335"/>
          </a:xfrm>
          <a:prstGeom prst="rect">
            <a:avLst/>
          </a:prstGeom>
        </p:spPr>
        <p:txBody>
          <a:bodyPr vert="horz" wrap="square" lIns="0" tIns="9525" rIns="0" bIns="0" rtlCol="0">
            <a:spAutoFit/>
          </a:bodyPr>
          <a:lstStyle/>
          <a:p>
            <a:pPr marL="120014" marR="5080" indent="-107950">
              <a:lnSpc>
                <a:spcPct val="101499"/>
              </a:lnSpc>
              <a:spcBef>
                <a:spcPts val="7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(S8)</a:t>
            </a:r>
            <a:endParaRPr sz="1200">
              <a:latin typeface="Calibri"/>
              <a:cs typeface="Calibri"/>
            </a:endParaRPr>
          </a:p>
        </p:txBody>
      </p:sp>
      <p:sp>
        <p:nvSpPr>
          <p:cNvPr id="53" name="object 53"/>
          <p:cNvSpPr txBox="1"/>
          <p:nvPr/>
        </p:nvSpPr>
        <p:spPr>
          <a:xfrm>
            <a:off x="2810636" y="5323713"/>
            <a:ext cx="523240" cy="394335"/>
          </a:xfrm>
          <a:prstGeom prst="rect">
            <a:avLst/>
          </a:prstGeom>
        </p:spPr>
        <p:txBody>
          <a:bodyPr vert="horz" wrap="square" lIns="0" tIns="9525" rIns="0" bIns="0" rtlCol="0">
            <a:spAutoFit/>
          </a:bodyPr>
          <a:lstStyle/>
          <a:p>
            <a:pPr marL="141605" marR="5080" indent="-129539">
              <a:lnSpc>
                <a:spcPct val="101499"/>
              </a:lnSpc>
              <a:spcBef>
                <a:spcPts val="75"/>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(S9)</a:t>
            </a:r>
            <a:endParaRPr sz="1200">
              <a:latin typeface="Calibri"/>
              <a:cs typeface="Calibri"/>
            </a:endParaRPr>
          </a:p>
        </p:txBody>
      </p:sp>
      <p:sp>
        <p:nvSpPr>
          <p:cNvPr id="54" name="object 54"/>
          <p:cNvSpPr txBox="1"/>
          <p:nvPr/>
        </p:nvSpPr>
        <p:spPr>
          <a:xfrm>
            <a:off x="3826890" y="5323713"/>
            <a:ext cx="494665" cy="394335"/>
          </a:xfrm>
          <a:prstGeom prst="rect">
            <a:avLst/>
          </a:prstGeom>
        </p:spPr>
        <p:txBody>
          <a:bodyPr vert="horz" wrap="square" lIns="0" tIns="9525" rIns="0" bIns="0" rtlCol="0">
            <a:spAutoFit/>
          </a:bodyPr>
          <a:lstStyle/>
          <a:p>
            <a:pPr marL="88900" marR="5080" indent="-76200">
              <a:lnSpc>
                <a:spcPct val="101499"/>
              </a:lnSpc>
              <a:spcBef>
                <a:spcPts val="75"/>
              </a:spcBef>
            </a:pPr>
            <a:r>
              <a:rPr sz="1200" dirty="0">
                <a:solidFill>
                  <a:srgbClr val="585858"/>
                </a:solidFill>
                <a:latin typeface="Calibri"/>
                <a:cs typeface="Calibri"/>
              </a:rPr>
              <a:t>Nov</a:t>
            </a:r>
            <a:r>
              <a:rPr sz="1200" spc="-25" dirty="0">
                <a:solidFill>
                  <a:srgbClr val="585858"/>
                </a:solidFill>
                <a:latin typeface="Calibri"/>
                <a:cs typeface="Calibri"/>
              </a:rPr>
              <a:t> '23 </a:t>
            </a:r>
            <a:r>
              <a:rPr sz="1200" spc="-10" dirty="0">
                <a:solidFill>
                  <a:srgbClr val="585858"/>
                </a:solidFill>
                <a:latin typeface="Calibri"/>
                <a:cs typeface="Calibri"/>
              </a:rPr>
              <a:t>(S10)</a:t>
            </a:r>
            <a:endParaRPr sz="1200">
              <a:latin typeface="Calibri"/>
              <a:cs typeface="Calibri"/>
            </a:endParaRPr>
          </a:p>
        </p:txBody>
      </p:sp>
      <p:sp>
        <p:nvSpPr>
          <p:cNvPr id="55" name="object 55"/>
          <p:cNvSpPr txBox="1"/>
          <p:nvPr/>
        </p:nvSpPr>
        <p:spPr>
          <a:xfrm>
            <a:off x="4839080" y="5323713"/>
            <a:ext cx="473075" cy="394335"/>
          </a:xfrm>
          <a:prstGeom prst="rect">
            <a:avLst/>
          </a:prstGeom>
        </p:spPr>
        <p:txBody>
          <a:bodyPr vert="horz" wrap="square" lIns="0" tIns="9525" rIns="0" bIns="0" rtlCol="0">
            <a:spAutoFit/>
          </a:bodyPr>
          <a:lstStyle/>
          <a:p>
            <a:pPr marL="78105" marR="5080" indent="-66040">
              <a:lnSpc>
                <a:spcPct val="101499"/>
              </a:lnSpc>
              <a:spcBef>
                <a:spcPts val="75"/>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 </a:t>
            </a:r>
            <a:r>
              <a:rPr sz="1200" spc="-20" dirty="0">
                <a:solidFill>
                  <a:srgbClr val="585858"/>
                </a:solidFill>
                <a:latin typeface="Calibri"/>
                <a:cs typeface="Calibri"/>
              </a:rPr>
              <a:t>(S11)</a:t>
            </a:r>
            <a:endParaRPr sz="1200">
              <a:latin typeface="Calibri"/>
              <a:cs typeface="Calibri"/>
            </a:endParaRPr>
          </a:p>
        </p:txBody>
      </p:sp>
      <p:sp>
        <p:nvSpPr>
          <p:cNvPr id="56" name="object 56"/>
          <p:cNvSpPr txBox="1"/>
          <p:nvPr/>
        </p:nvSpPr>
        <p:spPr>
          <a:xfrm>
            <a:off x="5817489" y="5323713"/>
            <a:ext cx="518795" cy="394335"/>
          </a:xfrm>
          <a:prstGeom prst="rect">
            <a:avLst/>
          </a:prstGeom>
        </p:spPr>
        <p:txBody>
          <a:bodyPr vert="horz" wrap="square" lIns="0" tIns="9525" rIns="0" bIns="0" rtlCol="0">
            <a:spAutoFit/>
          </a:bodyPr>
          <a:lstStyle/>
          <a:p>
            <a:pPr marL="100965" marR="5080" indent="-88900">
              <a:lnSpc>
                <a:spcPct val="101499"/>
              </a:lnSpc>
              <a:spcBef>
                <a:spcPts val="7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(S12)</a:t>
            </a:r>
            <a:endParaRPr sz="1200">
              <a:latin typeface="Calibri"/>
              <a:cs typeface="Calibri"/>
            </a:endParaRPr>
          </a:p>
        </p:txBody>
      </p:sp>
      <p:sp>
        <p:nvSpPr>
          <p:cNvPr id="57" name="object 57"/>
          <p:cNvSpPr txBox="1"/>
          <p:nvPr/>
        </p:nvSpPr>
        <p:spPr>
          <a:xfrm>
            <a:off x="6838950" y="5323713"/>
            <a:ext cx="478790" cy="394335"/>
          </a:xfrm>
          <a:prstGeom prst="rect">
            <a:avLst/>
          </a:prstGeom>
        </p:spPr>
        <p:txBody>
          <a:bodyPr vert="horz" wrap="square" lIns="0" tIns="9525" rIns="0" bIns="0" rtlCol="0">
            <a:spAutoFit/>
          </a:bodyPr>
          <a:lstStyle/>
          <a:p>
            <a:pPr marL="81280" marR="5080" indent="-69215">
              <a:lnSpc>
                <a:spcPct val="101499"/>
              </a:lnSpc>
              <a:spcBef>
                <a:spcPts val="7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 </a:t>
            </a:r>
            <a:r>
              <a:rPr sz="1200" spc="-20" dirty="0">
                <a:solidFill>
                  <a:srgbClr val="585858"/>
                </a:solidFill>
                <a:latin typeface="Calibri"/>
                <a:cs typeface="Calibri"/>
              </a:rPr>
              <a:t>(S13)</a:t>
            </a:r>
            <a:endParaRPr sz="1200">
              <a:latin typeface="Calibri"/>
              <a:cs typeface="Calibri"/>
            </a:endParaRPr>
          </a:p>
        </p:txBody>
      </p:sp>
      <p:sp>
        <p:nvSpPr>
          <p:cNvPr id="58" name="object 58"/>
          <p:cNvSpPr txBox="1"/>
          <p:nvPr/>
        </p:nvSpPr>
        <p:spPr>
          <a:xfrm>
            <a:off x="7741666" y="5323713"/>
            <a:ext cx="676910" cy="394335"/>
          </a:xfrm>
          <a:prstGeom prst="rect">
            <a:avLst/>
          </a:prstGeom>
        </p:spPr>
        <p:txBody>
          <a:bodyPr vert="horz" wrap="square" lIns="0" tIns="9525" rIns="0" bIns="0" rtlCol="0">
            <a:spAutoFit/>
          </a:bodyPr>
          <a:lstStyle/>
          <a:p>
            <a:pPr marL="179705" marR="5080" indent="-167640">
              <a:lnSpc>
                <a:spcPct val="101499"/>
              </a:lnSpc>
              <a:spcBef>
                <a:spcPts val="75"/>
              </a:spcBef>
            </a:pPr>
            <a:r>
              <a:rPr sz="1200" dirty="0">
                <a:solidFill>
                  <a:srgbClr val="585858"/>
                </a:solidFill>
                <a:latin typeface="Calibri"/>
                <a:cs typeface="Calibri"/>
              </a:rPr>
              <a:t>August</a:t>
            </a:r>
            <a:r>
              <a:rPr sz="1200" spc="-60"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(S14)</a:t>
            </a:r>
            <a:endParaRPr sz="1200">
              <a:latin typeface="Calibri"/>
              <a:cs typeface="Calibri"/>
            </a:endParaRPr>
          </a:p>
        </p:txBody>
      </p:sp>
      <p:sp>
        <p:nvSpPr>
          <p:cNvPr id="59" name="object 59"/>
          <p:cNvSpPr txBox="1"/>
          <p:nvPr/>
        </p:nvSpPr>
        <p:spPr>
          <a:xfrm>
            <a:off x="8705850" y="5323713"/>
            <a:ext cx="751840" cy="394335"/>
          </a:xfrm>
          <a:prstGeom prst="rect">
            <a:avLst/>
          </a:prstGeom>
        </p:spPr>
        <p:txBody>
          <a:bodyPr vert="horz" wrap="square" lIns="0" tIns="9525" rIns="0" bIns="0" rtlCol="0">
            <a:spAutoFit/>
          </a:bodyPr>
          <a:lstStyle/>
          <a:p>
            <a:pPr marL="217170" marR="5080" indent="-205104">
              <a:lnSpc>
                <a:spcPct val="101499"/>
              </a:lnSpc>
              <a:spcBef>
                <a:spcPts val="75"/>
              </a:spcBef>
            </a:pPr>
            <a:r>
              <a:rPr sz="1200" dirty="0">
                <a:solidFill>
                  <a:srgbClr val="585858"/>
                </a:solidFill>
                <a:latin typeface="Calibri"/>
                <a:cs typeface="Calibri"/>
              </a:rPr>
              <a:t>October</a:t>
            </a:r>
            <a:r>
              <a:rPr sz="1200" spc="-50"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(S15)</a:t>
            </a:r>
            <a:endParaRPr sz="1200">
              <a:latin typeface="Calibri"/>
              <a:cs typeface="Calibri"/>
            </a:endParaRPr>
          </a:p>
        </p:txBody>
      </p:sp>
      <p:sp>
        <p:nvSpPr>
          <p:cNvPr id="60" name="object 60"/>
          <p:cNvSpPr txBox="1"/>
          <p:nvPr/>
        </p:nvSpPr>
        <p:spPr>
          <a:xfrm>
            <a:off x="9640316" y="5323713"/>
            <a:ext cx="885825" cy="394335"/>
          </a:xfrm>
          <a:prstGeom prst="rect">
            <a:avLst/>
          </a:prstGeom>
        </p:spPr>
        <p:txBody>
          <a:bodyPr vert="horz" wrap="square" lIns="0" tIns="9525" rIns="0" bIns="0" rtlCol="0">
            <a:spAutoFit/>
          </a:bodyPr>
          <a:lstStyle/>
          <a:p>
            <a:pPr marL="284480" marR="5080" indent="-272415">
              <a:lnSpc>
                <a:spcPct val="101499"/>
              </a:lnSpc>
              <a:spcBef>
                <a:spcPts val="75"/>
              </a:spcBef>
            </a:pPr>
            <a:r>
              <a:rPr sz="1200" dirty="0">
                <a:solidFill>
                  <a:srgbClr val="585858"/>
                </a:solidFill>
                <a:latin typeface="Calibri"/>
                <a:cs typeface="Calibri"/>
              </a:rPr>
              <a:t>December</a:t>
            </a:r>
            <a:r>
              <a:rPr sz="1200" spc="-55"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(S16)</a:t>
            </a:r>
            <a:endParaRPr sz="1200">
              <a:latin typeface="Calibri"/>
              <a:cs typeface="Calibri"/>
            </a:endParaRPr>
          </a:p>
        </p:txBody>
      </p:sp>
      <p:sp>
        <p:nvSpPr>
          <p:cNvPr id="61" name="object 61"/>
          <p:cNvSpPr/>
          <p:nvPr/>
        </p:nvSpPr>
        <p:spPr>
          <a:xfrm>
            <a:off x="1841880" y="614942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62" name="object 62"/>
          <p:cNvSpPr/>
          <p:nvPr/>
        </p:nvSpPr>
        <p:spPr>
          <a:xfrm>
            <a:off x="3736213" y="6149428"/>
            <a:ext cx="243840" cy="0"/>
          </a:xfrm>
          <a:custGeom>
            <a:avLst/>
            <a:gdLst/>
            <a:ahLst/>
            <a:cxnLst/>
            <a:rect l="l" t="t" r="r" b="b"/>
            <a:pathLst>
              <a:path w="243839">
                <a:moveTo>
                  <a:pt x="0" y="0"/>
                </a:moveTo>
                <a:lnTo>
                  <a:pt x="243839" y="0"/>
                </a:lnTo>
              </a:path>
            </a:pathLst>
          </a:custGeom>
          <a:ln w="28575">
            <a:solidFill>
              <a:srgbClr val="FF0000"/>
            </a:solidFill>
          </a:ln>
        </p:spPr>
        <p:txBody>
          <a:bodyPr wrap="square" lIns="0" tIns="0" rIns="0" bIns="0" rtlCol="0"/>
          <a:lstStyle/>
          <a:p>
            <a:endParaRPr/>
          </a:p>
        </p:txBody>
      </p:sp>
      <p:sp>
        <p:nvSpPr>
          <p:cNvPr id="63" name="object 63"/>
          <p:cNvSpPr/>
          <p:nvPr/>
        </p:nvSpPr>
        <p:spPr>
          <a:xfrm>
            <a:off x="5537834" y="6149428"/>
            <a:ext cx="243840" cy="0"/>
          </a:xfrm>
          <a:custGeom>
            <a:avLst/>
            <a:gdLst/>
            <a:ahLst/>
            <a:cxnLst/>
            <a:rect l="l" t="t" r="r" b="b"/>
            <a:pathLst>
              <a:path w="243839">
                <a:moveTo>
                  <a:pt x="0" y="0"/>
                </a:moveTo>
                <a:lnTo>
                  <a:pt x="243839" y="0"/>
                </a:lnTo>
              </a:path>
            </a:pathLst>
          </a:custGeom>
          <a:ln w="28575">
            <a:solidFill>
              <a:srgbClr val="5C5B5A"/>
            </a:solidFill>
          </a:ln>
        </p:spPr>
        <p:txBody>
          <a:bodyPr wrap="square" lIns="0" tIns="0" rIns="0" bIns="0" rtlCol="0"/>
          <a:lstStyle/>
          <a:p>
            <a:endParaRPr/>
          </a:p>
        </p:txBody>
      </p:sp>
      <p:sp>
        <p:nvSpPr>
          <p:cNvPr id="64" name="object 64"/>
          <p:cNvSpPr/>
          <p:nvPr/>
        </p:nvSpPr>
        <p:spPr>
          <a:xfrm>
            <a:off x="8451850" y="6149428"/>
            <a:ext cx="243840" cy="0"/>
          </a:xfrm>
          <a:custGeom>
            <a:avLst/>
            <a:gdLst/>
            <a:ahLst/>
            <a:cxnLst/>
            <a:rect l="l" t="t" r="r" b="b"/>
            <a:pathLst>
              <a:path w="243840">
                <a:moveTo>
                  <a:pt x="0" y="0"/>
                </a:moveTo>
                <a:lnTo>
                  <a:pt x="243840" y="0"/>
                </a:lnTo>
              </a:path>
            </a:pathLst>
          </a:custGeom>
          <a:ln w="28575">
            <a:solidFill>
              <a:srgbClr val="FFC000"/>
            </a:solidFill>
          </a:ln>
        </p:spPr>
        <p:txBody>
          <a:bodyPr wrap="square" lIns="0" tIns="0" rIns="0" bIns="0" rtlCol="0"/>
          <a:lstStyle/>
          <a:p>
            <a:endParaRPr/>
          </a:p>
        </p:txBody>
      </p:sp>
      <p:sp>
        <p:nvSpPr>
          <p:cNvPr id="65" name="object 65"/>
          <p:cNvSpPr txBox="1"/>
          <p:nvPr/>
        </p:nvSpPr>
        <p:spPr>
          <a:xfrm>
            <a:off x="8709786" y="6029350"/>
            <a:ext cx="10820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Metrolink</a:t>
            </a:r>
            <a:r>
              <a:rPr sz="1200" spc="-40" dirty="0">
                <a:solidFill>
                  <a:srgbClr val="585858"/>
                </a:solidFill>
                <a:latin typeface="Calibri"/>
                <a:cs typeface="Calibri"/>
              </a:rPr>
              <a:t> </a:t>
            </a:r>
            <a:r>
              <a:rPr sz="1200" spc="-10" dirty="0">
                <a:solidFill>
                  <a:srgbClr val="585858"/>
                </a:solidFill>
                <a:latin typeface="Calibri"/>
                <a:cs typeface="Calibri"/>
              </a:rPr>
              <a:t>(Tram)</a:t>
            </a:r>
            <a:endParaRPr sz="1200">
              <a:latin typeface="Calibri"/>
              <a:cs typeface="Calibri"/>
            </a:endParaRPr>
          </a:p>
        </p:txBody>
      </p:sp>
      <p:sp>
        <p:nvSpPr>
          <p:cNvPr id="66" name="object 66"/>
          <p:cNvSpPr txBox="1"/>
          <p:nvPr/>
        </p:nvSpPr>
        <p:spPr>
          <a:xfrm>
            <a:off x="451205" y="6029350"/>
            <a:ext cx="8282940" cy="682625"/>
          </a:xfrm>
          <a:prstGeom prst="rect">
            <a:avLst/>
          </a:prstGeom>
        </p:spPr>
        <p:txBody>
          <a:bodyPr vert="horz" wrap="square" lIns="0" tIns="12700" rIns="0" bIns="0" rtlCol="0">
            <a:spAutoFit/>
          </a:bodyPr>
          <a:lstStyle/>
          <a:p>
            <a:pPr marL="1659889">
              <a:lnSpc>
                <a:spcPct val="100000"/>
              </a:lnSpc>
              <a:spcBef>
                <a:spcPts val="100"/>
              </a:spcBef>
              <a:tabLst>
                <a:tab pos="3554729" algn="l"/>
                <a:tab pos="5356860" algn="l"/>
              </a:tabLst>
            </a:pPr>
            <a:r>
              <a:rPr sz="1200" dirty="0">
                <a:solidFill>
                  <a:srgbClr val="585858"/>
                </a:solidFill>
                <a:latin typeface="Calibri"/>
                <a:cs typeface="Calibri"/>
              </a:rPr>
              <a:t>Train</a:t>
            </a:r>
            <a:r>
              <a:rPr sz="1200" spc="-25" dirty="0">
                <a:solidFill>
                  <a:srgbClr val="585858"/>
                </a:solidFill>
                <a:latin typeface="Calibri"/>
                <a:cs typeface="Calibri"/>
              </a:rPr>
              <a:t> </a:t>
            </a:r>
            <a:r>
              <a:rPr sz="1200" spc="-10" dirty="0">
                <a:solidFill>
                  <a:srgbClr val="585858"/>
                </a:solidFill>
                <a:latin typeface="Calibri"/>
                <a:cs typeface="Calibri"/>
              </a:rPr>
              <a:t>services</a:t>
            </a:r>
            <a:r>
              <a:rPr sz="1200" dirty="0">
                <a:solidFill>
                  <a:srgbClr val="585858"/>
                </a:solidFill>
                <a:latin typeface="Calibri"/>
                <a:cs typeface="Calibri"/>
              </a:rPr>
              <a:t>	Bus</a:t>
            </a:r>
            <a:r>
              <a:rPr sz="1200" spc="-25" dirty="0">
                <a:solidFill>
                  <a:srgbClr val="585858"/>
                </a:solidFill>
                <a:latin typeface="Calibri"/>
                <a:cs typeface="Calibri"/>
              </a:rPr>
              <a:t> </a:t>
            </a:r>
            <a:r>
              <a:rPr sz="1200" spc="-10" dirty="0">
                <a:solidFill>
                  <a:srgbClr val="585858"/>
                </a:solidFill>
                <a:latin typeface="Calibri"/>
                <a:cs typeface="Calibri"/>
              </a:rPr>
              <a:t>services</a:t>
            </a:r>
            <a:r>
              <a:rPr sz="1200" dirty="0">
                <a:solidFill>
                  <a:srgbClr val="585858"/>
                </a:solidFill>
                <a:latin typeface="Calibri"/>
                <a:cs typeface="Calibri"/>
              </a:rPr>
              <a:t>	Availability</a:t>
            </a:r>
            <a:r>
              <a:rPr sz="1200" spc="-45" dirty="0">
                <a:solidFill>
                  <a:srgbClr val="585858"/>
                </a:solidFill>
                <a:latin typeface="Calibri"/>
                <a:cs typeface="Calibri"/>
              </a:rPr>
              <a:t> </a:t>
            </a:r>
            <a:r>
              <a:rPr sz="1200" dirty="0">
                <a:solidFill>
                  <a:srgbClr val="585858"/>
                </a:solidFill>
                <a:latin typeface="Calibri"/>
                <a:cs typeface="Calibri"/>
              </a:rPr>
              <a:t>of</a:t>
            </a:r>
            <a:r>
              <a:rPr sz="1200" spc="-35" dirty="0">
                <a:solidFill>
                  <a:srgbClr val="585858"/>
                </a:solidFill>
                <a:latin typeface="Calibri"/>
                <a:cs typeface="Calibri"/>
              </a:rPr>
              <a:t> </a:t>
            </a:r>
            <a:r>
              <a:rPr sz="1200" dirty="0">
                <a:solidFill>
                  <a:srgbClr val="585858"/>
                </a:solidFill>
                <a:latin typeface="Calibri"/>
                <a:cs typeface="Calibri"/>
              </a:rPr>
              <a:t>public</a:t>
            </a:r>
            <a:r>
              <a:rPr sz="1200" spc="-35" dirty="0">
                <a:solidFill>
                  <a:srgbClr val="585858"/>
                </a:solidFill>
                <a:latin typeface="Calibri"/>
                <a:cs typeface="Calibri"/>
              </a:rPr>
              <a:t> </a:t>
            </a:r>
            <a:r>
              <a:rPr sz="1200" spc="-10" dirty="0">
                <a:solidFill>
                  <a:srgbClr val="585858"/>
                </a:solidFill>
                <a:latin typeface="Calibri"/>
                <a:cs typeface="Calibri"/>
              </a:rPr>
              <a:t>transport</a:t>
            </a:r>
            <a:endParaRPr sz="1200">
              <a:latin typeface="Calibri"/>
              <a:cs typeface="Calibri"/>
            </a:endParaRPr>
          </a:p>
          <a:p>
            <a:pPr marL="12700">
              <a:lnSpc>
                <a:spcPct val="100000"/>
              </a:lnSpc>
              <a:spcBef>
                <a:spcPts val="1330"/>
              </a:spcBef>
            </a:pPr>
            <a:r>
              <a:rPr sz="1000" dirty="0">
                <a:solidFill>
                  <a:srgbClr val="7E7E7E"/>
                </a:solidFill>
                <a:latin typeface="Arial"/>
                <a:cs typeface="Arial"/>
              </a:rPr>
              <a:t>LA7.</a:t>
            </a:r>
            <a:r>
              <a:rPr sz="1000" spc="-35" dirty="0">
                <a:solidFill>
                  <a:srgbClr val="7E7E7E"/>
                </a:solidFill>
                <a:latin typeface="Arial"/>
                <a:cs typeface="Arial"/>
              </a:rPr>
              <a:t> </a:t>
            </a:r>
            <a:r>
              <a:rPr sz="1000" dirty="0">
                <a:solidFill>
                  <a:srgbClr val="7E7E7E"/>
                </a:solidFill>
                <a:latin typeface="Arial"/>
                <a:cs typeface="Arial"/>
              </a:rPr>
              <a:t>Thinking</a:t>
            </a:r>
            <a:r>
              <a:rPr sz="1000" spc="-60" dirty="0">
                <a:solidFill>
                  <a:srgbClr val="7E7E7E"/>
                </a:solidFill>
                <a:latin typeface="Arial"/>
                <a:cs typeface="Arial"/>
              </a:rPr>
              <a:t> </a:t>
            </a:r>
            <a:r>
              <a:rPr sz="1000" dirty="0">
                <a:solidFill>
                  <a:srgbClr val="7E7E7E"/>
                </a:solidFill>
                <a:latin typeface="Arial"/>
                <a:cs typeface="Arial"/>
              </a:rPr>
              <a:t>about</a:t>
            </a:r>
            <a:r>
              <a:rPr sz="1000" spc="-40" dirty="0">
                <a:solidFill>
                  <a:srgbClr val="7E7E7E"/>
                </a:solidFill>
                <a:latin typeface="Arial"/>
                <a:cs typeface="Arial"/>
              </a:rPr>
              <a:t> </a:t>
            </a:r>
            <a:r>
              <a:rPr sz="1000" dirty="0">
                <a:solidFill>
                  <a:srgbClr val="7E7E7E"/>
                </a:solidFill>
                <a:latin typeface="Arial"/>
                <a:cs typeface="Arial"/>
              </a:rPr>
              <a:t>where</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live,</a:t>
            </a:r>
            <a:r>
              <a:rPr sz="1000" spc="-25" dirty="0">
                <a:solidFill>
                  <a:srgbClr val="7E7E7E"/>
                </a:solidFill>
                <a:latin typeface="Arial"/>
                <a:cs typeface="Arial"/>
              </a:rPr>
              <a:t> </a:t>
            </a:r>
            <a:r>
              <a:rPr sz="1000" dirty="0">
                <a:solidFill>
                  <a:srgbClr val="7E7E7E"/>
                </a:solidFill>
                <a:latin typeface="Arial"/>
                <a:cs typeface="Arial"/>
              </a:rPr>
              <a:t>how</a:t>
            </a:r>
            <a:r>
              <a:rPr sz="1000" spc="-35" dirty="0">
                <a:solidFill>
                  <a:srgbClr val="7E7E7E"/>
                </a:solidFill>
                <a:latin typeface="Arial"/>
                <a:cs typeface="Arial"/>
              </a:rPr>
              <a:t> </a:t>
            </a:r>
            <a:r>
              <a:rPr sz="1000" dirty="0">
                <a:solidFill>
                  <a:srgbClr val="7E7E7E"/>
                </a:solidFill>
                <a:latin typeface="Arial"/>
                <a:cs typeface="Arial"/>
              </a:rPr>
              <a:t>satisfied</a:t>
            </a:r>
            <a:r>
              <a:rPr sz="1000" spc="-4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dissatisfied</a:t>
            </a:r>
            <a:r>
              <a:rPr sz="1000" spc="-40" dirty="0">
                <a:solidFill>
                  <a:srgbClr val="7E7E7E"/>
                </a:solidFill>
                <a:latin typeface="Arial"/>
                <a:cs typeface="Arial"/>
              </a:rPr>
              <a:t> </a:t>
            </a:r>
            <a:r>
              <a:rPr sz="1000" dirty="0">
                <a:solidFill>
                  <a:srgbClr val="7E7E7E"/>
                </a:solidFill>
                <a:latin typeface="Arial"/>
                <a:cs typeface="Arial"/>
              </a:rPr>
              <a:t>are</a:t>
            </a:r>
            <a:r>
              <a:rPr sz="1000" spc="-4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with</a:t>
            </a:r>
            <a:r>
              <a:rPr sz="1000" spc="-25" dirty="0">
                <a:solidFill>
                  <a:srgbClr val="7E7E7E"/>
                </a:solidFill>
                <a:latin typeface="Arial"/>
                <a:cs typeface="Arial"/>
              </a:rPr>
              <a:t> </a:t>
            </a:r>
            <a:r>
              <a:rPr sz="1000" dirty="0">
                <a:solidFill>
                  <a:srgbClr val="7E7E7E"/>
                </a:solidFill>
                <a:latin typeface="Arial"/>
                <a:cs typeface="Arial"/>
              </a:rPr>
              <a:t>your experience</a:t>
            </a:r>
            <a:r>
              <a:rPr sz="1000" spc="-50"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the</a:t>
            </a:r>
            <a:r>
              <a:rPr sz="1000" spc="-50" dirty="0">
                <a:solidFill>
                  <a:srgbClr val="7E7E7E"/>
                </a:solidFill>
                <a:latin typeface="Arial"/>
                <a:cs typeface="Arial"/>
              </a:rPr>
              <a:t> </a:t>
            </a:r>
            <a:r>
              <a:rPr sz="1000" dirty="0">
                <a:solidFill>
                  <a:srgbClr val="7E7E7E"/>
                </a:solidFill>
                <a:latin typeface="Arial"/>
                <a:cs typeface="Arial"/>
              </a:rPr>
              <a:t>following</a:t>
            </a:r>
            <a:r>
              <a:rPr sz="1000" spc="-15" dirty="0">
                <a:solidFill>
                  <a:srgbClr val="7E7E7E"/>
                </a:solidFill>
                <a:latin typeface="Arial"/>
                <a:cs typeface="Arial"/>
              </a:rPr>
              <a:t> </a:t>
            </a:r>
            <a:r>
              <a:rPr sz="1000" dirty="0">
                <a:solidFill>
                  <a:srgbClr val="7E7E7E"/>
                </a:solidFill>
                <a:latin typeface="Arial"/>
                <a:cs typeface="Arial"/>
              </a:rPr>
              <a:t>in</a:t>
            </a:r>
            <a:r>
              <a:rPr sz="1000" spc="-35" dirty="0">
                <a:solidFill>
                  <a:srgbClr val="7E7E7E"/>
                </a:solidFill>
                <a:latin typeface="Arial"/>
                <a:cs typeface="Arial"/>
              </a:rPr>
              <a:t> </a:t>
            </a:r>
            <a:r>
              <a:rPr sz="1000" dirty="0">
                <a:solidFill>
                  <a:srgbClr val="7E7E7E"/>
                </a:solidFill>
                <a:latin typeface="Arial"/>
                <a:cs typeface="Arial"/>
              </a:rPr>
              <a:t>your local</a:t>
            </a:r>
            <a:r>
              <a:rPr sz="1000" spc="10" dirty="0">
                <a:solidFill>
                  <a:srgbClr val="7E7E7E"/>
                </a:solidFill>
                <a:latin typeface="Arial"/>
                <a:cs typeface="Arial"/>
              </a:rPr>
              <a:t> </a:t>
            </a:r>
            <a:r>
              <a:rPr sz="1000" spc="-10" dirty="0">
                <a:solidFill>
                  <a:srgbClr val="7E7E7E"/>
                </a:solidFill>
                <a:latin typeface="Arial"/>
                <a:cs typeface="Arial"/>
              </a:rPr>
              <a:t>area?</a:t>
            </a:r>
            <a:endParaRPr sz="1000">
              <a:latin typeface="Arial"/>
              <a:cs typeface="Arial"/>
            </a:endParaRPr>
          </a:p>
          <a:p>
            <a:pPr marL="47625">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S7,</a:t>
            </a:r>
            <a:r>
              <a:rPr sz="1000" spc="-10" dirty="0">
                <a:solidFill>
                  <a:srgbClr val="7E7E7E"/>
                </a:solidFill>
                <a:latin typeface="Arial"/>
                <a:cs typeface="Arial"/>
              </a:rPr>
              <a:t> </a:t>
            </a:r>
            <a:r>
              <a:rPr sz="1000" dirty="0">
                <a:solidFill>
                  <a:srgbClr val="7E7E7E"/>
                </a:solidFill>
                <a:latin typeface="Arial"/>
                <a:cs typeface="Arial"/>
              </a:rPr>
              <a:t>1488;</a:t>
            </a:r>
            <a:r>
              <a:rPr sz="1000" spc="-25" dirty="0">
                <a:solidFill>
                  <a:srgbClr val="7E7E7E"/>
                </a:solidFill>
                <a:latin typeface="Arial"/>
                <a:cs typeface="Arial"/>
              </a:rPr>
              <a:t> </a:t>
            </a:r>
            <a:r>
              <a:rPr sz="1000" dirty="0">
                <a:solidFill>
                  <a:srgbClr val="7E7E7E"/>
                </a:solidFill>
                <a:latin typeface="Arial"/>
                <a:cs typeface="Arial"/>
              </a:rPr>
              <a:t>S8,</a:t>
            </a:r>
            <a:r>
              <a:rPr sz="1000" spc="-10" dirty="0">
                <a:solidFill>
                  <a:srgbClr val="7E7E7E"/>
                </a:solidFill>
                <a:latin typeface="Arial"/>
                <a:cs typeface="Arial"/>
              </a:rPr>
              <a:t> </a:t>
            </a:r>
            <a:r>
              <a:rPr sz="1000" dirty="0">
                <a:solidFill>
                  <a:srgbClr val="7E7E7E"/>
                </a:solidFill>
                <a:latin typeface="Arial"/>
                <a:cs typeface="Arial"/>
              </a:rPr>
              <a:t>1612;</a:t>
            </a:r>
            <a:r>
              <a:rPr sz="1000" spc="-25" dirty="0">
                <a:solidFill>
                  <a:srgbClr val="7E7E7E"/>
                </a:solidFill>
                <a:latin typeface="Arial"/>
                <a:cs typeface="Arial"/>
              </a:rPr>
              <a:t> </a:t>
            </a:r>
            <a:r>
              <a:rPr sz="1000" dirty="0">
                <a:solidFill>
                  <a:srgbClr val="7E7E7E"/>
                </a:solidFill>
                <a:latin typeface="Arial"/>
                <a:cs typeface="Arial"/>
              </a:rPr>
              <a:t>S9,</a:t>
            </a:r>
            <a:r>
              <a:rPr sz="1000" spc="-10" dirty="0">
                <a:solidFill>
                  <a:srgbClr val="7E7E7E"/>
                </a:solidFill>
                <a:latin typeface="Arial"/>
                <a:cs typeface="Arial"/>
              </a:rPr>
              <a:t> </a:t>
            </a:r>
            <a:r>
              <a:rPr sz="1000" dirty="0">
                <a:solidFill>
                  <a:srgbClr val="7E7E7E"/>
                </a:solidFill>
                <a:latin typeface="Arial"/>
                <a:cs typeface="Arial"/>
              </a:rPr>
              <a:t>1560;</a:t>
            </a:r>
            <a:r>
              <a:rPr sz="1000" spc="-25" dirty="0">
                <a:solidFill>
                  <a:srgbClr val="7E7E7E"/>
                </a:solidFill>
                <a:latin typeface="Arial"/>
                <a:cs typeface="Arial"/>
              </a:rPr>
              <a:t> </a:t>
            </a:r>
            <a:r>
              <a:rPr sz="1000" dirty="0">
                <a:solidFill>
                  <a:srgbClr val="7E7E7E"/>
                </a:solidFill>
                <a:latin typeface="Arial"/>
                <a:cs typeface="Arial"/>
              </a:rPr>
              <a:t>S10,</a:t>
            </a:r>
            <a:r>
              <a:rPr sz="1000" spc="-10" dirty="0">
                <a:solidFill>
                  <a:srgbClr val="7E7E7E"/>
                </a:solidFill>
                <a:latin typeface="Arial"/>
                <a:cs typeface="Arial"/>
              </a:rPr>
              <a:t> </a:t>
            </a:r>
            <a:r>
              <a:rPr sz="1000" dirty="0">
                <a:solidFill>
                  <a:srgbClr val="7E7E7E"/>
                </a:solidFill>
                <a:latin typeface="Arial"/>
                <a:cs typeface="Arial"/>
              </a:rPr>
              <a:t>1546;</a:t>
            </a:r>
            <a:r>
              <a:rPr sz="1000" spc="-30" dirty="0">
                <a:solidFill>
                  <a:srgbClr val="7E7E7E"/>
                </a:solidFill>
                <a:latin typeface="Arial"/>
                <a:cs typeface="Arial"/>
              </a:rPr>
              <a:t> </a:t>
            </a:r>
            <a:r>
              <a:rPr sz="1000" dirty="0">
                <a:solidFill>
                  <a:srgbClr val="7E7E7E"/>
                </a:solidFill>
                <a:latin typeface="Arial"/>
                <a:cs typeface="Arial"/>
              </a:rPr>
              <a:t>S11,</a:t>
            </a:r>
            <a:r>
              <a:rPr sz="1000" spc="-10" dirty="0">
                <a:solidFill>
                  <a:srgbClr val="7E7E7E"/>
                </a:solidFill>
                <a:latin typeface="Arial"/>
                <a:cs typeface="Arial"/>
              </a:rPr>
              <a:t> </a:t>
            </a:r>
            <a:r>
              <a:rPr sz="1000" dirty="0">
                <a:solidFill>
                  <a:srgbClr val="7E7E7E"/>
                </a:solidFill>
                <a:latin typeface="Arial"/>
                <a:cs typeface="Arial"/>
              </a:rPr>
              <a:t>1460;</a:t>
            </a:r>
            <a:r>
              <a:rPr sz="1000" spc="-30" dirty="0">
                <a:solidFill>
                  <a:srgbClr val="7E7E7E"/>
                </a:solidFill>
                <a:latin typeface="Arial"/>
                <a:cs typeface="Arial"/>
              </a:rPr>
              <a:t> </a:t>
            </a:r>
            <a:r>
              <a:rPr sz="1000" dirty="0">
                <a:solidFill>
                  <a:srgbClr val="7E7E7E"/>
                </a:solidFill>
                <a:latin typeface="Arial"/>
                <a:cs typeface="Arial"/>
              </a:rPr>
              <a:t>S12,</a:t>
            </a:r>
            <a:r>
              <a:rPr sz="1000" spc="-10"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S13,</a:t>
            </a:r>
            <a:r>
              <a:rPr sz="1000" spc="-10" dirty="0">
                <a:solidFill>
                  <a:srgbClr val="7E7E7E"/>
                </a:solidFill>
                <a:latin typeface="Arial"/>
                <a:cs typeface="Arial"/>
              </a:rPr>
              <a:t> </a:t>
            </a:r>
            <a:r>
              <a:rPr sz="1000" dirty="0">
                <a:solidFill>
                  <a:srgbClr val="7E7E7E"/>
                </a:solidFill>
                <a:latin typeface="Arial"/>
                <a:cs typeface="Arial"/>
              </a:rPr>
              <a:t>1540;</a:t>
            </a:r>
            <a:r>
              <a:rPr sz="1000" spc="-30" dirty="0">
                <a:solidFill>
                  <a:srgbClr val="7E7E7E"/>
                </a:solidFill>
                <a:latin typeface="Arial"/>
                <a:cs typeface="Arial"/>
              </a:rPr>
              <a:t> </a:t>
            </a:r>
            <a:r>
              <a:rPr sz="1000" dirty="0">
                <a:solidFill>
                  <a:srgbClr val="7E7E7E"/>
                </a:solidFill>
                <a:latin typeface="Arial"/>
                <a:cs typeface="Arial"/>
              </a:rPr>
              <a:t>S14,</a:t>
            </a:r>
            <a:r>
              <a:rPr sz="1000" spc="-10"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1517;</a:t>
            </a:r>
            <a:r>
              <a:rPr sz="1000" spc="-2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1523</a:t>
            </a:r>
            <a:r>
              <a:rPr sz="1000" spc="-1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respondents).</a:t>
            </a:r>
            <a:endParaRPr sz="1000">
              <a:latin typeface="Arial"/>
              <a:cs typeface="Arial"/>
            </a:endParaRPr>
          </a:p>
        </p:txBody>
      </p:sp>
      <p:sp>
        <p:nvSpPr>
          <p:cNvPr id="67" name="object 6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44</a:t>
            </a:r>
            <a:endParaRPr sz="1800">
              <a:latin typeface="Calibri"/>
              <a:cs typeface="Calibri"/>
            </a:endParaRPr>
          </a:p>
        </p:txBody>
      </p:sp>
      <p:sp>
        <p:nvSpPr>
          <p:cNvPr id="68" name="object 68"/>
          <p:cNvSpPr/>
          <p:nvPr/>
        </p:nvSpPr>
        <p:spPr>
          <a:xfrm>
            <a:off x="10351643" y="2241550"/>
            <a:ext cx="1684655" cy="2493010"/>
          </a:xfrm>
          <a:custGeom>
            <a:avLst/>
            <a:gdLst/>
            <a:ahLst/>
            <a:cxnLst/>
            <a:rect l="l" t="t" r="r" b="b"/>
            <a:pathLst>
              <a:path w="1684654" h="2493010">
                <a:moveTo>
                  <a:pt x="0" y="2493010"/>
                </a:moveTo>
                <a:lnTo>
                  <a:pt x="1684654" y="2493010"/>
                </a:lnTo>
                <a:lnTo>
                  <a:pt x="1684654" y="0"/>
                </a:lnTo>
                <a:lnTo>
                  <a:pt x="0" y="0"/>
                </a:lnTo>
                <a:lnTo>
                  <a:pt x="0" y="2493010"/>
                </a:lnTo>
                <a:close/>
              </a:path>
            </a:pathLst>
          </a:custGeom>
          <a:ln w="9525">
            <a:solidFill>
              <a:srgbClr val="5C5B5A"/>
            </a:solidFill>
          </a:ln>
        </p:spPr>
        <p:txBody>
          <a:bodyPr wrap="square" lIns="0" tIns="0" rIns="0" bIns="0" rtlCol="0"/>
          <a:lstStyle/>
          <a:p>
            <a:endParaRPr/>
          </a:p>
        </p:txBody>
      </p:sp>
      <p:sp>
        <p:nvSpPr>
          <p:cNvPr id="69" name="object 69"/>
          <p:cNvSpPr txBox="1"/>
          <p:nvPr/>
        </p:nvSpPr>
        <p:spPr>
          <a:xfrm>
            <a:off x="10437114" y="2270505"/>
            <a:ext cx="1514475" cy="2403475"/>
          </a:xfrm>
          <a:prstGeom prst="rect">
            <a:avLst/>
          </a:prstGeom>
        </p:spPr>
        <p:txBody>
          <a:bodyPr vert="horz" wrap="square" lIns="0" tIns="12700" rIns="0" bIns="0" rtlCol="0">
            <a:spAutoFit/>
          </a:bodyPr>
          <a:lstStyle/>
          <a:p>
            <a:pPr marL="12700" marR="5080" algn="ctr">
              <a:lnSpc>
                <a:spcPct val="100000"/>
              </a:lnSpc>
              <a:spcBef>
                <a:spcPts val="100"/>
              </a:spcBef>
            </a:pPr>
            <a:r>
              <a:rPr sz="1200" dirty="0">
                <a:solidFill>
                  <a:srgbClr val="5C5B5A"/>
                </a:solidFill>
                <a:latin typeface="Arial"/>
                <a:cs typeface="Arial"/>
              </a:rPr>
              <a:t>Respondents</a:t>
            </a:r>
            <a:r>
              <a:rPr sz="1200" spc="-70" dirty="0">
                <a:solidFill>
                  <a:srgbClr val="5C5B5A"/>
                </a:solidFill>
                <a:latin typeface="Arial"/>
                <a:cs typeface="Arial"/>
              </a:rPr>
              <a:t> </a:t>
            </a:r>
            <a:r>
              <a:rPr sz="1200" spc="-20" dirty="0">
                <a:solidFill>
                  <a:srgbClr val="5C5B5A"/>
                </a:solidFill>
                <a:latin typeface="Arial"/>
                <a:cs typeface="Arial"/>
              </a:rPr>
              <a:t>have</a:t>
            </a:r>
            <a:r>
              <a:rPr sz="1200" spc="500"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option</a:t>
            </a:r>
            <a:r>
              <a:rPr sz="1200" spc="-15" dirty="0">
                <a:solidFill>
                  <a:srgbClr val="5C5B5A"/>
                </a:solidFill>
                <a:latin typeface="Arial"/>
                <a:cs typeface="Arial"/>
              </a:rPr>
              <a:t> </a:t>
            </a:r>
            <a:r>
              <a:rPr sz="1200" spc="-35" dirty="0">
                <a:solidFill>
                  <a:srgbClr val="5C5B5A"/>
                </a:solidFill>
                <a:latin typeface="Arial"/>
                <a:cs typeface="Arial"/>
              </a:rPr>
              <a:t>of</a:t>
            </a:r>
            <a:r>
              <a:rPr sz="1200" spc="500" dirty="0">
                <a:solidFill>
                  <a:srgbClr val="5C5B5A"/>
                </a:solidFill>
                <a:latin typeface="Arial"/>
                <a:cs typeface="Arial"/>
              </a:rPr>
              <a:t> </a:t>
            </a:r>
            <a:r>
              <a:rPr sz="1200" dirty="0">
                <a:solidFill>
                  <a:srgbClr val="5C5B5A"/>
                </a:solidFill>
                <a:latin typeface="Arial"/>
                <a:cs typeface="Arial"/>
              </a:rPr>
              <a:t>indicating</a:t>
            </a:r>
            <a:r>
              <a:rPr sz="1200" spc="-45"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do</a:t>
            </a:r>
            <a:r>
              <a:rPr sz="1200" spc="-20" dirty="0">
                <a:solidFill>
                  <a:srgbClr val="5C5B5A"/>
                </a:solidFill>
                <a:latin typeface="Arial"/>
                <a:cs typeface="Arial"/>
              </a:rPr>
              <a:t> </a:t>
            </a:r>
            <a:r>
              <a:rPr sz="1200" spc="-25" dirty="0">
                <a:solidFill>
                  <a:srgbClr val="5C5B5A"/>
                </a:solidFill>
                <a:latin typeface="Arial"/>
                <a:cs typeface="Arial"/>
              </a:rPr>
              <a:t>not </a:t>
            </a:r>
            <a:r>
              <a:rPr sz="1200" dirty="0">
                <a:solidFill>
                  <a:srgbClr val="5C5B5A"/>
                </a:solidFill>
                <a:latin typeface="Arial"/>
                <a:cs typeface="Arial"/>
              </a:rPr>
              <a:t>have</a:t>
            </a:r>
            <a:r>
              <a:rPr sz="1200" spc="-30" dirty="0">
                <a:solidFill>
                  <a:srgbClr val="5C5B5A"/>
                </a:solidFill>
                <a:latin typeface="Arial"/>
                <a:cs typeface="Arial"/>
              </a:rPr>
              <a:t> </a:t>
            </a:r>
            <a:r>
              <a:rPr sz="1200" dirty="0">
                <a:solidFill>
                  <a:srgbClr val="5C5B5A"/>
                </a:solidFill>
                <a:latin typeface="Arial"/>
                <a:cs typeface="Arial"/>
              </a:rPr>
              <a:t>experience</a:t>
            </a:r>
            <a:r>
              <a:rPr sz="1200" spc="-65"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spc="-50" dirty="0">
                <a:solidFill>
                  <a:srgbClr val="5C5B5A"/>
                </a:solidFill>
                <a:latin typeface="Arial"/>
                <a:cs typeface="Arial"/>
              </a:rPr>
              <a:t>a </a:t>
            </a:r>
            <a:r>
              <a:rPr sz="1200" spc="-10" dirty="0">
                <a:solidFill>
                  <a:srgbClr val="5C5B5A"/>
                </a:solidFill>
                <a:latin typeface="Arial"/>
                <a:cs typeface="Arial"/>
              </a:rPr>
              <a:t>particular </a:t>
            </a:r>
            <a:r>
              <a:rPr sz="1200" dirty="0">
                <a:solidFill>
                  <a:srgbClr val="5C5B5A"/>
                </a:solidFill>
                <a:latin typeface="Arial"/>
                <a:cs typeface="Arial"/>
              </a:rPr>
              <a:t>service/aspect,</a:t>
            </a:r>
            <a:r>
              <a:rPr sz="1200" spc="-50"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spc="-20" dirty="0">
                <a:solidFill>
                  <a:srgbClr val="5C5B5A"/>
                </a:solidFill>
                <a:latin typeface="Arial"/>
                <a:cs typeface="Arial"/>
              </a:rPr>
              <a:t>that </a:t>
            </a:r>
            <a:r>
              <a:rPr sz="1200" dirty="0">
                <a:solidFill>
                  <a:srgbClr val="5C5B5A"/>
                </a:solidFill>
                <a:latin typeface="Arial"/>
                <a:cs typeface="Arial"/>
              </a:rPr>
              <a:t>something</a:t>
            </a:r>
            <a:r>
              <a:rPr sz="1200" spc="-70" dirty="0">
                <a:solidFill>
                  <a:srgbClr val="5C5B5A"/>
                </a:solidFill>
                <a:latin typeface="Arial"/>
                <a:cs typeface="Arial"/>
              </a:rPr>
              <a:t> </a:t>
            </a:r>
            <a:r>
              <a:rPr sz="1200" dirty="0">
                <a:solidFill>
                  <a:srgbClr val="5C5B5A"/>
                </a:solidFill>
                <a:latin typeface="Arial"/>
                <a:cs typeface="Arial"/>
              </a:rPr>
              <a:t>is</a:t>
            </a:r>
            <a:r>
              <a:rPr sz="1200" spc="-10" dirty="0">
                <a:solidFill>
                  <a:srgbClr val="5C5B5A"/>
                </a:solidFill>
                <a:latin typeface="Arial"/>
                <a:cs typeface="Arial"/>
              </a:rPr>
              <a:t> </a:t>
            </a:r>
            <a:r>
              <a:rPr sz="1200" spc="-25" dirty="0">
                <a:solidFill>
                  <a:srgbClr val="5C5B5A"/>
                </a:solidFill>
                <a:latin typeface="Arial"/>
                <a:cs typeface="Arial"/>
              </a:rPr>
              <a:t>not </a:t>
            </a:r>
            <a:r>
              <a:rPr sz="1200" dirty="0">
                <a:solidFill>
                  <a:srgbClr val="5C5B5A"/>
                </a:solidFill>
                <a:latin typeface="Arial"/>
                <a:cs typeface="Arial"/>
              </a:rPr>
              <a:t>available</a:t>
            </a:r>
            <a:r>
              <a:rPr sz="1200" spc="-45" dirty="0">
                <a:solidFill>
                  <a:srgbClr val="5C5B5A"/>
                </a:solidFill>
                <a:latin typeface="Arial"/>
                <a:cs typeface="Arial"/>
              </a:rPr>
              <a:t> </a:t>
            </a:r>
            <a:r>
              <a:rPr sz="1200" dirty="0">
                <a:solidFill>
                  <a:srgbClr val="5C5B5A"/>
                </a:solidFill>
                <a:latin typeface="Arial"/>
                <a:cs typeface="Arial"/>
              </a:rPr>
              <a:t>at</a:t>
            </a:r>
            <a:r>
              <a:rPr sz="1200" spc="-20" dirty="0">
                <a:solidFill>
                  <a:srgbClr val="5C5B5A"/>
                </a:solidFill>
                <a:latin typeface="Arial"/>
                <a:cs typeface="Arial"/>
              </a:rPr>
              <a:t> </a:t>
            </a:r>
            <a:r>
              <a:rPr sz="1200" dirty="0">
                <a:solidFill>
                  <a:srgbClr val="5C5B5A"/>
                </a:solidFill>
                <a:latin typeface="Arial"/>
                <a:cs typeface="Arial"/>
              </a:rPr>
              <a:t>all</a:t>
            </a:r>
            <a:r>
              <a:rPr sz="1200" spc="-25" dirty="0">
                <a:solidFill>
                  <a:srgbClr val="5C5B5A"/>
                </a:solidFill>
                <a:latin typeface="Arial"/>
                <a:cs typeface="Arial"/>
              </a:rPr>
              <a:t> </a:t>
            </a:r>
            <a:r>
              <a:rPr sz="1200" dirty="0">
                <a:solidFill>
                  <a:srgbClr val="5C5B5A"/>
                </a:solidFill>
                <a:latin typeface="Arial"/>
                <a:cs typeface="Arial"/>
              </a:rPr>
              <a:t>in</a:t>
            </a:r>
            <a:r>
              <a:rPr sz="1200" spc="-10" dirty="0">
                <a:solidFill>
                  <a:srgbClr val="5C5B5A"/>
                </a:solidFill>
                <a:latin typeface="Arial"/>
                <a:cs typeface="Arial"/>
              </a:rPr>
              <a:t> </a:t>
            </a:r>
            <a:r>
              <a:rPr sz="1200" spc="-20" dirty="0">
                <a:solidFill>
                  <a:srgbClr val="5C5B5A"/>
                </a:solidFill>
                <a:latin typeface="Arial"/>
                <a:cs typeface="Arial"/>
              </a:rPr>
              <a:t>their </a:t>
            </a:r>
            <a:r>
              <a:rPr sz="1200" dirty="0">
                <a:solidFill>
                  <a:srgbClr val="5C5B5A"/>
                </a:solidFill>
                <a:latin typeface="Arial"/>
                <a:cs typeface="Arial"/>
              </a:rPr>
              <a:t>local</a:t>
            </a:r>
            <a:r>
              <a:rPr sz="1200" spc="-35" dirty="0">
                <a:solidFill>
                  <a:srgbClr val="5C5B5A"/>
                </a:solidFill>
                <a:latin typeface="Arial"/>
                <a:cs typeface="Arial"/>
              </a:rPr>
              <a:t> </a:t>
            </a:r>
            <a:r>
              <a:rPr sz="1200" dirty="0">
                <a:solidFill>
                  <a:srgbClr val="5C5B5A"/>
                </a:solidFill>
                <a:latin typeface="Arial"/>
                <a:cs typeface="Arial"/>
              </a:rPr>
              <a:t>area.</a:t>
            </a:r>
            <a:r>
              <a:rPr sz="1200" spc="-35" dirty="0">
                <a:solidFill>
                  <a:srgbClr val="5C5B5A"/>
                </a:solidFill>
                <a:latin typeface="Arial"/>
                <a:cs typeface="Arial"/>
              </a:rPr>
              <a:t> </a:t>
            </a:r>
            <a:r>
              <a:rPr sz="1200" spc="-75" dirty="0">
                <a:solidFill>
                  <a:srgbClr val="5C5B5A"/>
                </a:solidFill>
                <a:latin typeface="Arial"/>
                <a:cs typeface="Arial"/>
              </a:rPr>
              <a:t>To</a:t>
            </a:r>
            <a:r>
              <a:rPr sz="1200" spc="-20" dirty="0">
                <a:solidFill>
                  <a:srgbClr val="5C5B5A"/>
                </a:solidFill>
                <a:latin typeface="Arial"/>
                <a:cs typeface="Arial"/>
              </a:rPr>
              <a:t> </a:t>
            </a:r>
            <a:r>
              <a:rPr sz="1200" dirty="0">
                <a:solidFill>
                  <a:srgbClr val="5C5B5A"/>
                </a:solidFill>
                <a:latin typeface="Arial"/>
                <a:cs typeface="Arial"/>
              </a:rPr>
              <a:t>see</a:t>
            </a:r>
            <a:r>
              <a:rPr sz="1200" spc="-15" dirty="0">
                <a:solidFill>
                  <a:srgbClr val="5C5B5A"/>
                </a:solidFill>
                <a:latin typeface="Arial"/>
                <a:cs typeface="Arial"/>
              </a:rPr>
              <a:t> </a:t>
            </a:r>
            <a:r>
              <a:rPr sz="1200" spc="-50" dirty="0">
                <a:solidFill>
                  <a:srgbClr val="5C5B5A"/>
                </a:solidFill>
                <a:latin typeface="Arial"/>
                <a:cs typeface="Arial"/>
              </a:rPr>
              <a:t>a </a:t>
            </a:r>
            <a:r>
              <a:rPr sz="1200" dirty="0">
                <a:solidFill>
                  <a:srgbClr val="5C5B5A"/>
                </a:solidFill>
                <a:latin typeface="Arial"/>
                <a:cs typeface="Arial"/>
              </a:rPr>
              <a:t>summary</a:t>
            </a:r>
            <a:r>
              <a:rPr sz="1200" spc="-40" dirty="0">
                <a:solidFill>
                  <a:srgbClr val="5C5B5A"/>
                </a:solidFill>
                <a:latin typeface="Arial"/>
                <a:cs typeface="Arial"/>
              </a:rPr>
              <a:t> </a:t>
            </a:r>
            <a:r>
              <a:rPr sz="1200" dirty="0">
                <a:solidFill>
                  <a:srgbClr val="5C5B5A"/>
                </a:solidFill>
                <a:latin typeface="Arial"/>
                <a:cs typeface="Arial"/>
              </a:rPr>
              <a:t>table</a:t>
            </a:r>
            <a:r>
              <a:rPr sz="1200" spc="-4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spc="-25" dirty="0">
                <a:solidFill>
                  <a:srgbClr val="5C5B5A"/>
                </a:solidFill>
                <a:latin typeface="Arial"/>
                <a:cs typeface="Arial"/>
              </a:rPr>
              <a:t>the </a:t>
            </a:r>
            <a:r>
              <a:rPr sz="1200" dirty="0">
                <a:solidFill>
                  <a:srgbClr val="5C5B5A"/>
                </a:solidFill>
                <a:latin typeface="Arial"/>
                <a:cs typeface="Arial"/>
              </a:rPr>
              <a:t>latest</a:t>
            </a:r>
            <a:r>
              <a:rPr sz="1200" spc="-35" dirty="0">
                <a:solidFill>
                  <a:srgbClr val="5C5B5A"/>
                </a:solidFill>
                <a:latin typeface="Arial"/>
                <a:cs typeface="Arial"/>
              </a:rPr>
              <a:t> </a:t>
            </a:r>
            <a:r>
              <a:rPr sz="1200" dirty="0">
                <a:solidFill>
                  <a:srgbClr val="5C5B5A"/>
                </a:solidFill>
                <a:latin typeface="Arial"/>
                <a:cs typeface="Arial"/>
              </a:rPr>
              <a:t>survey</a:t>
            </a:r>
            <a:r>
              <a:rPr sz="1200" spc="-20" dirty="0">
                <a:solidFill>
                  <a:srgbClr val="5C5B5A"/>
                </a:solidFill>
                <a:latin typeface="Arial"/>
                <a:cs typeface="Arial"/>
              </a:rPr>
              <a:t> data, </a:t>
            </a:r>
            <a:r>
              <a:rPr sz="1200" dirty="0">
                <a:solidFill>
                  <a:srgbClr val="5C5B5A"/>
                </a:solidFill>
                <a:latin typeface="Arial"/>
                <a:cs typeface="Arial"/>
              </a:rPr>
              <a:t>please</a:t>
            </a:r>
            <a:r>
              <a:rPr sz="1200" spc="-40" dirty="0">
                <a:solidFill>
                  <a:srgbClr val="5C5B5A"/>
                </a:solidFill>
                <a:latin typeface="Arial"/>
                <a:cs typeface="Arial"/>
              </a:rPr>
              <a:t> </a:t>
            </a:r>
            <a:r>
              <a:rPr sz="1200" dirty="0">
                <a:solidFill>
                  <a:srgbClr val="5C5B5A"/>
                </a:solidFill>
                <a:latin typeface="Arial"/>
                <a:cs typeface="Arial"/>
              </a:rPr>
              <a:t>look</a:t>
            </a:r>
            <a:r>
              <a:rPr sz="1200" spc="-30" dirty="0">
                <a:solidFill>
                  <a:srgbClr val="5C5B5A"/>
                </a:solidFill>
                <a:latin typeface="Arial"/>
                <a:cs typeface="Arial"/>
              </a:rPr>
              <a:t> </a:t>
            </a:r>
            <a:r>
              <a:rPr sz="1200" dirty="0">
                <a:solidFill>
                  <a:srgbClr val="5C5B5A"/>
                </a:solidFill>
                <a:latin typeface="Arial"/>
                <a:cs typeface="Arial"/>
              </a:rPr>
              <a:t>at</a:t>
            </a:r>
            <a:r>
              <a:rPr sz="1200" spc="-10" dirty="0">
                <a:solidFill>
                  <a:srgbClr val="5C5B5A"/>
                </a:solidFill>
                <a:latin typeface="Arial"/>
                <a:cs typeface="Arial"/>
              </a:rPr>
              <a:t> slide </a:t>
            </a:r>
            <a:r>
              <a:rPr sz="1200" dirty="0">
                <a:solidFill>
                  <a:srgbClr val="5C5B5A"/>
                </a:solidFill>
                <a:latin typeface="Arial"/>
                <a:cs typeface="Arial"/>
              </a:rPr>
              <a:t>104</a:t>
            </a:r>
            <a:r>
              <a:rPr sz="1200" spc="-25" dirty="0">
                <a:solidFill>
                  <a:srgbClr val="5C5B5A"/>
                </a:solidFill>
                <a:latin typeface="Arial"/>
                <a:cs typeface="Arial"/>
              </a:rPr>
              <a:t> </a:t>
            </a:r>
            <a:r>
              <a:rPr sz="1200" dirty="0">
                <a:solidFill>
                  <a:srgbClr val="5C5B5A"/>
                </a:solidFill>
                <a:latin typeface="Arial"/>
                <a:cs typeface="Arial"/>
              </a:rPr>
              <a:t>in</a:t>
            </a:r>
            <a:r>
              <a:rPr sz="1200" spc="-10" dirty="0">
                <a:solidFill>
                  <a:srgbClr val="5C5B5A"/>
                </a:solidFill>
                <a:latin typeface="Arial"/>
                <a:cs typeface="Arial"/>
              </a:rPr>
              <a:t> </a:t>
            </a:r>
            <a:r>
              <a:rPr sz="1200" dirty="0">
                <a:solidFill>
                  <a:srgbClr val="5C5B5A"/>
                </a:solidFill>
                <a:latin typeface="Arial"/>
                <a:cs typeface="Arial"/>
              </a:rPr>
              <a:t>the</a:t>
            </a:r>
            <a:r>
              <a:rPr sz="1200" spc="-80" dirty="0">
                <a:solidFill>
                  <a:srgbClr val="5C5B5A"/>
                </a:solidFill>
                <a:latin typeface="Arial"/>
                <a:cs typeface="Arial"/>
              </a:rPr>
              <a:t> </a:t>
            </a:r>
            <a:r>
              <a:rPr sz="1200" spc="-10" dirty="0">
                <a:solidFill>
                  <a:srgbClr val="5C5B5A"/>
                </a:solidFill>
                <a:latin typeface="Arial"/>
                <a:cs typeface="Arial"/>
              </a:rPr>
              <a:t>Appendix</a:t>
            </a:r>
            <a:endParaRPr sz="12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114427"/>
            <a:ext cx="10803890" cy="1040765"/>
          </a:xfrm>
          <a:prstGeom prst="rect">
            <a:avLst/>
          </a:prstGeom>
        </p:spPr>
        <p:txBody>
          <a:bodyPr vert="horz" wrap="square" lIns="0" tIns="40005" rIns="0" bIns="0" rtlCol="0">
            <a:spAutoFit/>
          </a:bodyPr>
          <a:lstStyle/>
          <a:p>
            <a:pPr marL="12700" marR="5080">
              <a:lnSpc>
                <a:spcPct val="90000"/>
              </a:lnSpc>
              <a:spcBef>
                <a:spcPts val="315"/>
              </a:spcBef>
            </a:pPr>
            <a:r>
              <a:rPr dirty="0">
                <a:solidFill>
                  <a:srgbClr val="5C5B5A"/>
                </a:solidFill>
              </a:rPr>
              <a:t>Respondent</a:t>
            </a:r>
            <a:r>
              <a:rPr spc="-45" dirty="0">
                <a:solidFill>
                  <a:srgbClr val="5C5B5A"/>
                </a:solidFill>
              </a:rPr>
              <a:t> </a:t>
            </a:r>
            <a:r>
              <a:rPr dirty="0">
                <a:solidFill>
                  <a:srgbClr val="5C5B5A"/>
                </a:solidFill>
              </a:rPr>
              <a:t>satisfaction</a:t>
            </a:r>
            <a:r>
              <a:rPr spc="-20" dirty="0">
                <a:solidFill>
                  <a:srgbClr val="5C5B5A"/>
                </a:solidFill>
              </a:rPr>
              <a:t> </a:t>
            </a:r>
            <a:r>
              <a:rPr dirty="0">
                <a:solidFill>
                  <a:srgbClr val="5C5B5A"/>
                </a:solidFill>
              </a:rPr>
              <a:t>with</a:t>
            </a:r>
            <a:r>
              <a:rPr spc="-50" dirty="0">
                <a:solidFill>
                  <a:srgbClr val="5C5B5A"/>
                </a:solidFill>
              </a:rPr>
              <a:t> </a:t>
            </a:r>
            <a:r>
              <a:rPr dirty="0"/>
              <a:t>conditions</a:t>
            </a:r>
            <a:r>
              <a:rPr spc="-55" dirty="0"/>
              <a:t> </a:t>
            </a:r>
            <a:r>
              <a:rPr dirty="0"/>
              <a:t>of</a:t>
            </a:r>
            <a:r>
              <a:rPr spc="-30" dirty="0"/>
              <a:t> </a:t>
            </a:r>
            <a:r>
              <a:rPr dirty="0"/>
              <a:t>paved</a:t>
            </a:r>
            <a:r>
              <a:rPr spc="5" dirty="0"/>
              <a:t> </a:t>
            </a:r>
            <a:r>
              <a:rPr dirty="0"/>
              <a:t>areas</a:t>
            </a:r>
            <a:r>
              <a:rPr spc="5" dirty="0"/>
              <a:t> </a:t>
            </a:r>
            <a:r>
              <a:rPr dirty="0">
                <a:solidFill>
                  <a:srgbClr val="5C5B5A"/>
                </a:solidFill>
              </a:rPr>
              <a:t>has</a:t>
            </a:r>
            <a:r>
              <a:rPr spc="-40" dirty="0">
                <a:solidFill>
                  <a:srgbClr val="5C5B5A"/>
                </a:solidFill>
              </a:rPr>
              <a:t> </a:t>
            </a:r>
            <a:r>
              <a:rPr dirty="0">
                <a:solidFill>
                  <a:srgbClr val="5C5B5A"/>
                </a:solidFill>
              </a:rPr>
              <a:t>continued</a:t>
            </a:r>
            <a:r>
              <a:rPr spc="-45" dirty="0">
                <a:solidFill>
                  <a:srgbClr val="5C5B5A"/>
                </a:solidFill>
              </a:rPr>
              <a:t> </a:t>
            </a:r>
            <a:r>
              <a:rPr dirty="0">
                <a:solidFill>
                  <a:srgbClr val="5C5B5A"/>
                </a:solidFill>
              </a:rPr>
              <a:t>to</a:t>
            </a:r>
            <a:r>
              <a:rPr spc="-25" dirty="0">
                <a:solidFill>
                  <a:srgbClr val="5C5B5A"/>
                </a:solidFill>
              </a:rPr>
              <a:t> </a:t>
            </a:r>
            <a:r>
              <a:rPr dirty="0">
                <a:solidFill>
                  <a:srgbClr val="5C5B5A"/>
                </a:solidFill>
              </a:rPr>
              <a:t>rise</a:t>
            </a:r>
            <a:r>
              <a:rPr spc="-25" dirty="0">
                <a:solidFill>
                  <a:srgbClr val="5C5B5A"/>
                </a:solidFill>
              </a:rPr>
              <a:t> </a:t>
            </a:r>
            <a:r>
              <a:rPr dirty="0">
                <a:solidFill>
                  <a:srgbClr val="5C5B5A"/>
                </a:solidFill>
              </a:rPr>
              <a:t>since</a:t>
            </a:r>
            <a:r>
              <a:rPr spc="-35" dirty="0">
                <a:solidFill>
                  <a:srgbClr val="5C5B5A"/>
                </a:solidFill>
              </a:rPr>
              <a:t> </a:t>
            </a:r>
            <a:r>
              <a:rPr dirty="0">
                <a:solidFill>
                  <a:srgbClr val="5C5B5A"/>
                </a:solidFill>
              </a:rPr>
              <a:t>July</a:t>
            </a:r>
            <a:r>
              <a:rPr spc="-45" dirty="0">
                <a:solidFill>
                  <a:srgbClr val="5C5B5A"/>
                </a:solidFill>
              </a:rPr>
              <a:t> </a:t>
            </a:r>
            <a:r>
              <a:rPr dirty="0">
                <a:solidFill>
                  <a:srgbClr val="5C5B5A"/>
                </a:solidFill>
              </a:rPr>
              <a:t>2024</a:t>
            </a:r>
            <a:r>
              <a:rPr spc="-20" dirty="0">
                <a:solidFill>
                  <a:srgbClr val="5C5B5A"/>
                </a:solidFill>
              </a:rPr>
              <a:t> </a:t>
            </a:r>
            <a:r>
              <a:rPr spc="-25" dirty="0">
                <a:solidFill>
                  <a:srgbClr val="5C5B5A"/>
                </a:solidFill>
              </a:rPr>
              <a:t>and </a:t>
            </a:r>
            <a:r>
              <a:rPr dirty="0">
                <a:solidFill>
                  <a:srgbClr val="5C5B5A"/>
                </a:solidFill>
              </a:rPr>
              <a:t>has</a:t>
            </a:r>
            <a:r>
              <a:rPr spc="-50" dirty="0">
                <a:solidFill>
                  <a:srgbClr val="5C5B5A"/>
                </a:solidFill>
              </a:rPr>
              <a:t> </a:t>
            </a:r>
            <a:r>
              <a:rPr dirty="0">
                <a:solidFill>
                  <a:srgbClr val="5C5B5A"/>
                </a:solidFill>
              </a:rPr>
              <a:t>continued</a:t>
            </a:r>
            <a:r>
              <a:rPr spc="-50" dirty="0">
                <a:solidFill>
                  <a:srgbClr val="5C5B5A"/>
                </a:solidFill>
              </a:rPr>
              <a:t> </a:t>
            </a:r>
            <a:r>
              <a:rPr dirty="0">
                <a:solidFill>
                  <a:srgbClr val="5C5B5A"/>
                </a:solidFill>
              </a:rPr>
              <a:t>to</a:t>
            </a:r>
            <a:r>
              <a:rPr spc="-20" dirty="0">
                <a:solidFill>
                  <a:srgbClr val="5C5B5A"/>
                </a:solidFill>
              </a:rPr>
              <a:t> </a:t>
            </a:r>
            <a:r>
              <a:rPr dirty="0">
                <a:solidFill>
                  <a:srgbClr val="5C5B5A"/>
                </a:solidFill>
              </a:rPr>
              <a:t>see</a:t>
            </a:r>
            <a:r>
              <a:rPr spc="-30" dirty="0">
                <a:solidFill>
                  <a:srgbClr val="5C5B5A"/>
                </a:solidFill>
              </a:rPr>
              <a:t> </a:t>
            </a:r>
            <a:r>
              <a:rPr dirty="0">
                <a:solidFill>
                  <a:srgbClr val="5C5B5A"/>
                </a:solidFill>
              </a:rPr>
              <a:t>higher</a:t>
            </a:r>
            <a:r>
              <a:rPr spc="-50" dirty="0">
                <a:solidFill>
                  <a:srgbClr val="5C5B5A"/>
                </a:solidFill>
              </a:rPr>
              <a:t> </a:t>
            </a:r>
            <a:r>
              <a:rPr dirty="0">
                <a:solidFill>
                  <a:srgbClr val="5C5B5A"/>
                </a:solidFill>
              </a:rPr>
              <a:t>levels</a:t>
            </a:r>
            <a:r>
              <a:rPr spc="15" dirty="0">
                <a:solidFill>
                  <a:srgbClr val="5C5B5A"/>
                </a:solidFill>
              </a:rPr>
              <a:t> </a:t>
            </a:r>
            <a:r>
              <a:rPr dirty="0">
                <a:solidFill>
                  <a:srgbClr val="5C5B5A"/>
                </a:solidFill>
              </a:rPr>
              <a:t>of</a:t>
            </a:r>
            <a:r>
              <a:rPr spc="-30" dirty="0">
                <a:solidFill>
                  <a:srgbClr val="5C5B5A"/>
                </a:solidFill>
              </a:rPr>
              <a:t> </a:t>
            </a:r>
            <a:r>
              <a:rPr dirty="0">
                <a:solidFill>
                  <a:srgbClr val="5C5B5A"/>
                </a:solidFill>
              </a:rPr>
              <a:t>satisfaction</a:t>
            </a:r>
            <a:r>
              <a:rPr spc="-20" dirty="0">
                <a:solidFill>
                  <a:srgbClr val="5C5B5A"/>
                </a:solidFill>
              </a:rPr>
              <a:t> </a:t>
            </a:r>
            <a:r>
              <a:rPr dirty="0">
                <a:solidFill>
                  <a:srgbClr val="5C5B5A"/>
                </a:solidFill>
              </a:rPr>
              <a:t>compared</a:t>
            </a:r>
            <a:r>
              <a:rPr spc="-25" dirty="0">
                <a:solidFill>
                  <a:srgbClr val="5C5B5A"/>
                </a:solidFill>
              </a:rPr>
              <a:t> </a:t>
            </a:r>
            <a:r>
              <a:rPr dirty="0">
                <a:solidFill>
                  <a:srgbClr val="5C5B5A"/>
                </a:solidFill>
              </a:rPr>
              <a:t>to</a:t>
            </a:r>
            <a:r>
              <a:rPr spc="-25" dirty="0">
                <a:solidFill>
                  <a:srgbClr val="5C5B5A"/>
                </a:solidFill>
              </a:rPr>
              <a:t> </a:t>
            </a:r>
            <a:r>
              <a:rPr dirty="0">
                <a:solidFill>
                  <a:srgbClr val="5C5B5A"/>
                </a:solidFill>
              </a:rPr>
              <a:t>conditions</a:t>
            </a:r>
            <a:r>
              <a:rPr spc="-55" dirty="0">
                <a:solidFill>
                  <a:srgbClr val="5C5B5A"/>
                </a:solidFill>
              </a:rPr>
              <a:t> </a:t>
            </a:r>
            <a:r>
              <a:rPr dirty="0">
                <a:solidFill>
                  <a:srgbClr val="5C5B5A"/>
                </a:solidFill>
              </a:rPr>
              <a:t>of</a:t>
            </a:r>
            <a:r>
              <a:rPr spc="-30" dirty="0">
                <a:solidFill>
                  <a:srgbClr val="5C5B5A"/>
                </a:solidFill>
              </a:rPr>
              <a:t> </a:t>
            </a:r>
            <a:r>
              <a:rPr dirty="0">
                <a:solidFill>
                  <a:srgbClr val="5C5B5A"/>
                </a:solidFill>
              </a:rPr>
              <a:t>roads</a:t>
            </a:r>
            <a:r>
              <a:rPr spc="-30" dirty="0">
                <a:solidFill>
                  <a:srgbClr val="5C5B5A"/>
                </a:solidFill>
              </a:rPr>
              <a:t> </a:t>
            </a:r>
            <a:r>
              <a:rPr dirty="0">
                <a:solidFill>
                  <a:srgbClr val="5C5B5A"/>
                </a:solidFill>
              </a:rPr>
              <a:t>and</a:t>
            </a:r>
            <a:r>
              <a:rPr spc="-35" dirty="0">
                <a:solidFill>
                  <a:srgbClr val="5C5B5A"/>
                </a:solidFill>
              </a:rPr>
              <a:t> </a:t>
            </a:r>
            <a:r>
              <a:rPr dirty="0">
                <a:solidFill>
                  <a:srgbClr val="5C5B5A"/>
                </a:solidFill>
              </a:rPr>
              <a:t>cycle</a:t>
            </a:r>
            <a:r>
              <a:rPr spc="-10" dirty="0">
                <a:solidFill>
                  <a:srgbClr val="5C5B5A"/>
                </a:solidFill>
              </a:rPr>
              <a:t> lanes. </a:t>
            </a:r>
            <a:r>
              <a:rPr dirty="0">
                <a:solidFill>
                  <a:srgbClr val="5C5B5A"/>
                </a:solidFill>
              </a:rPr>
              <a:t>Satisfaction</a:t>
            </a:r>
            <a:r>
              <a:rPr spc="-45" dirty="0">
                <a:solidFill>
                  <a:srgbClr val="5C5B5A"/>
                </a:solidFill>
              </a:rPr>
              <a:t> </a:t>
            </a:r>
            <a:r>
              <a:rPr dirty="0">
                <a:solidFill>
                  <a:srgbClr val="5C5B5A"/>
                </a:solidFill>
              </a:rPr>
              <a:t>with</a:t>
            </a:r>
            <a:r>
              <a:rPr spc="-65" dirty="0">
                <a:solidFill>
                  <a:srgbClr val="5C5B5A"/>
                </a:solidFill>
              </a:rPr>
              <a:t> </a:t>
            </a:r>
            <a:r>
              <a:rPr dirty="0">
                <a:solidFill>
                  <a:srgbClr val="5C5B5A"/>
                </a:solidFill>
              </a:rPr>
              <a:t>the</a:t>
            </a:r>
            <a:r>
              <a:rPr spc="-15" dirty="0">
                <a:solidFill>
                  <a:srgbClr val="5C5B5A"/>
                </a:solidFill>
              </a:rPr>
              <a:t> </a:t>
            </a:r>
            <a:r>
              <a:rPr dirty="0"/>
              <a:t>condition</a:t>
            </a:r>
            <a:r>
              <a:rPr spc="-40" dirty="0"/>
              <a:t> </a:t>
            </a:r>
            <a:r>
              <a:rPr dirty="0"/>
              <a:t>of</a:t>
            </a:r>
            <a:r>
              <a:rPr spc="-20" dirty="0"/>
              <a:t> </a:t>
            </a:r>
            <a:r>
              <a:rPr dirty="0"/>
              <a:t>paved</a:t>
            </a:r>
            <a:r>
              <a:rPr spc="10" dirty="0"/>
              <a:t> </a:t>
            </a:r>
            <a:r>
              <a:rPr dirty="0"/>
              <a:t>areas</a:t>
            </a:r>
            <a:r>
              <a:rPr spc="-35" dirty="0"/>
              <a:t> </a:t>
            </a:r>
            <a:r>
              <a:rPr dirty="0">
                <a:solidFill>
                  <a:srgbClr val="5C5B5A"/>
                </a:solidFill>
              </a:rPr>
              <a:t>and</a:t>
            </a:r>
            <a:r>
              <a:rPr spc="-20" dirty="0">
                <a:solidFill>
                  <a:srgbClr val="5C5B5A"/>
                </a:solidFill>
              </a:rPr>
              <a:t> </a:t>
            </a:r>
            <a:r>
              <a:rPr dirty="0"/>
              <a:t>cycle</a:t>
            </a:r>
            <a:r>
              <a:rPr spc="-10" dirty="0"/>
              <a:t> </a:t>
            </a:r>
            <a:r>
              <a:rPr dirty="0"/>
              <a:t>lanes</a:t>
            </a:r>
            <a:r>
              <a:rPr spc="-30" dirty="0"/>
              <a:t> </a:t>
            </a:r>
            <a:r>
              <a:rPr dirty="0">
                <a:solidFill>
                  <a:srgbClr val="5C5B5A"/>
                </a:solidFill>
              </a:rPr>
              <a:t>remains</a:t>
            </a:r>
            <a:r>
              <a:rPr spc="-15" dirty="0">
                <a:solidFill>
                  <a:srgbClr val="5C5B5A"/>
                </a:solidFill>
              </a:rPr>
              <a:t> </a:t>
            </a:r>
            <a:r>
              <a:rPr dirty="0">
                <a:solidFill>
                  <a:srgbClr val="5C5B5A"/>
                </a:solidFill>
              </a:rPr>
              <a:t>stable</a:t>
            </a:r>
            <a:r>
              <a:rPr spc="-30" dirty="0">
                <a:solidFill>
                  <a:srgbClr val="5C5B5A"/>
                </a:solidFill>
              </a:rPr>
              <a:t> </a:t>
            </a:r>
            <a:r>
              <a:rPr dirty="0">
                <a:solidFill>
                  <a:srgbClr val="5C5B5A"/>
                </a:solidFill>
              </a:rPr>
              <a:t>over</a:t>
            </a:r>
            <a:r>
              <a:rPr spc="5" dirty="0">
                <a:solidFill>
                  <a:srgbClr val="5C5B5A"/>
                </a:solidFill>
              </a:rPr>
              <a:t> </a:t>
            </a:r>
            <a:r>
              <a:rPr dirty="0">
                <a:solidFill>
                  <a:srgbClr val="5C5B5A"/>
                </a:solidFill>
              </a:rPr>
              <a:t>the</a:t>
            </a:r>
            <a:r>
              <a:rPr spc="-20" dirty="0">
                <a:solidFill>
                  <a:srgbClr val="5C5B5A"/>
                </a:solidFill>
              </a:rPr>
              <a:t> </a:t>
            </a:r>
            <a:r>
              <a:rPr dirty="0">
                <a:solidFill>
                  <a:srgbClr val="5C5B5A"/>
                </a:solidFill>
              </a:rPr>
              <a:t>last</a:t>
            </a:r>
            <a:r>
              <a:rPr spc="-20" dirty="0">
                <a:solidFill>
                  <a:srgbClr val="5C5B5A"/>
                </a:solidFill>
              </a:rPr>
              <a:t> </a:t>
            </a:r>
            <a:r>
              <a:rPr spc="-10" dirty="0">
                <a:solidFill>
                  <a:srgbClr val="5C5B5A"/>
                </a:solidFill>
              </a:rPr>
              <a:t>three waves.</a:t>
            </a:r>
          </a:p>
        </p:txBody>
      </p:sp>
      <p:sp>
        <p:nvSpPr>
          <p:cNvPr id="3" name="object 3"/>
          <p:cNvSpPr txBox="1"/>
          <p:nvPr/>
        </p:nvSpPr>
        <p:spPr>
          <a:xfrm>
            <a:off x="3793616" y="1494536"/>
            <a:ext cx="460248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Level</a:t>
            </a:r>
            <a:r>
              <a:rPr sz="1400" b="1" spc="-20" dirty="0">
                <a:solidFill>
                  <a:srgbClr val="5C5B5A"/>
                </a:solidFill>
                <a:latin typeface="Arial"/>
                <a:cs typeface="Arial"/>
              </a:rPr>
              <a:t> </a:t>
            </a:r>
            <a:r>
              <a:rPr sz="1400" b="1" dirty="0">
                <a:solidFill>
                  <a:srgbClr val="5C5B5A"/>
                </a:solidFill>
                <a:latin typeface="Arial"/>
                <a:cs typeface="Arial"/>
              </a:rPr>
              <a:t>of</a:t>
            </a:r>
            <a:r>
              <a:rPr sz="1400" b="1" spc="-10" dirty="0">
                <a:solidFill>
                  <a:srgbClr val="5C5B5A"/>
                </a:solidFill>
                <a:latin typeface="Arial"/>
                <a:cs typeface="Arial"/>
              </a:rPr>
              <a:t> satisfaction</a:t>
            </a:r>
            <a:r>
              <a:rPr sz="1400" b="1" spc="-55" dirty="0">
                <a:solidFill>
                  <a:srgbClr val="5C5B5A"/>
                </a:solidFill>
                <a:latin typeface="Arial"/>
                <a:cs typeface="Arial"/>
              </a:rPr>
              <a:t> </a:t>
            </a:r>
            <a:r>
              <a:rPr sz="1400" b="1" dirty="0">
                <a:solidFill>
                  <a:srgbClr val="5C5B5A"/>
                </a:solidFill>
                <a:latin typeface="Arial"/>
                <a:cs typeface="Arial"/>
              </a:rPr>
              <a:t>with</a:t>
            </a:r>
            <a:r>
              <a:rPr sz="1400" b="1" spc="-40" dirty="0">
                <a:solidFill>
                  <a:srgbClr val="5C5B5A"/>
                </a:solidFill>
                <a:latin typeface="Arial"/>
                <a:cs typeface="Arial"/>
              </a:rPr>
              <a:t> </a:t>
            </a:r>
            <a:r>
              <a:rPr sz="1400" b="1" dirty="0">
                <a:solidFill>
                  <a:srgbClr val="5C5B5A"/>
                </a:solidFill>
                <a:latin typeface="Arial"/>
                <a:cs typeface="Arial"/>
              </a:rPr>
              <a:t>transport</a:t>
            </a:r>
            <a:r>
              <a:rPr sz="1400" b="1" spc="-45" dirty="0">
                <a:solidFill>
                  <a:srgbClr val="5C5B5A"/>
                </a:solidFill>
                <a:latin typeface="Arial"/>
                <a:cs typeface="Arial"/>
              </a:rPr>
              <a:t> </a:t>
            </a:r>
            <a:r>
              <a:rPr sz="1400" b="1" dirty="0">
                <a:solidFill>
                  <a:srgbClr val="5C5B5A"/>
                </a:solidFill>
                <a:latin typeface="Arial"/>
                <a:cs typeface="Arial"/>
              </a:rPr>
              <a:t>and</a:t>
            </a:r>
            <a:r>
              <a:rPr sz="1400" b="1" spc="-15" dirty="0">
                <a:solidFill>
                  <a:srgbClr val="5C5B5A"/>
                </a:solidFill>
                <a:latin typeface="Arial"/>
                <a:cs typeface="Arial"/>
              </a:rPr>
              <a:t> </a:t>
            </a:r>
            <a:r>
              <a:rPr sz="1400" b="1" dirty="0">
                <a:solidFill>
                  <a:srgbClr val="5C5B5A"/>
                </a:solidFill>
                <a:latin typeface="Arial"/>
                <a:cs typeface="Arial"/>
              </a:rPr>
              <a:t>travel</a:t>
            </a:r>
            <a:r>
              <a:rPr sz="1400" b="1" spc="-35" dirty="0">
                <a:solidFill>
                  <a:srgbClr val="5C5B5A"/>
                </a:solidFill>
                <a:latin typeface="Arial"/>
                <a:cs typeface="Arial"/>
              </a:rPr>
              <a:t> </a:t>
            </a:r>
            <a:r>
              <a:rPr sz="1400" b="1" spc="-10" dirty="0">
                <a:solidFill>
                  <a:srgbClr val="5C5B5A"/>
                </a:solidFill>
                <a:latin typeface="Arial"/>
                <a:cs typeface="Arial"/>
              </a:rPr>
              <a:t>facilities</a:t>
            </a:r>
            <a:endParaRPr sz="1400">
              <a:latin typeface="Arial"/>
              <a:cs typeface="Arial"/>
            </a:endParaRPr>
          </a:p>
        </p:txBody>
      </p:sp>
      <p:graphicFrame>
        <p:nvGraphicFramePr>
          <p:cNvPr id="4" name="object 4"/>
          <p:cNvGraphicFramePr>
            <a:graphicFrameLocks noGrp="1"/>
          </p:cNvGraphicFramePr>
          <p:nvPr/>
        </p:nvGraphicFramePr>
        <p:xfrm>
          <a:off x="568363" y="5246370"/>
          <a:ext cx="10014583" cy="465455"/>
        </p:xfrm>
        <a:graphic>
          <a:graphicData uri="http://schemas.openxmlformats.org/drawingml/2006/table">
            <a:tbl>
              <a:tblPr firstRow="1" bandRow="1">
                <a:tableStyleId>{2D5ABB26-0587-4C30-8999-92F81FD0307C}</a:tableStyleId>
              </a:tblPr>
              <a:tblGrid>
                <a:gridCol w="1011555">
                  <a:extLst>
                    <a:ext uri="{9D8B030D-6E8A-4147-A177-3AD203B41FA5}">
                      <a16:colId xmlns:a16="http://schemas.microsoft.com/office/drawing/2014/main" val="20000"/>
                    </a:ext>
                  </a:extLst>
                </a:gridCol>
                <a:gridCol w="980440">
                  <a:extLst>
                    <a:ext uri="{9D8B030D-6E8A-4147-A177-3AD203B41FA5}">
                      <a16:colId xmlns:a16="http://schemas.microsoft.com/office/drawing/2014/main" val="20001"/>
                    </a:ext>
                  </a:extLst>
                </a:gridCol>
                <a:gridCol w="1019810">
                  <a:extLst>
                    <a:ext uri="{9D8B030D-6E8A-4147-A177-3AD203B41FA5}">
                      <a16:colId xmlns:a16="http://schemas.microsoft.com/office/drawing/2014/main" val="20002"/>
                    </a:ext>
                  </a:extLst>
                </a:gridCol>
                <a:gridCol w="999489">
                  <a:extLst>
                    <a:ext uri="{9D8B030D-6E8A-4147-A177-3AD203B41FA5}">
                      <a16:colId xmlns:a16="http://schemas.microsoft.com/office/drawing/2014/main" val="20003"/>
                    </a:ext>
                  </a:extLst>
                </a:gridCol>
                <a:gridCol w="984250">
                  <a:extLst>
                    <a:ext uri="{9D8B030D-6E8A-4147-A177-3AD203B41FA5}">
                      <a16:colId xmlns:a16="http://schemas.microsoft.com/office/drawing/2014/main" val="20004"/>
                    </a:ext>
                  </a:extLst>
                </a:gridCol>
                <a:gridCol w="1022985">
                  <a:extLst>
                    <a:ext uri="{9D8B030D-6E8A-4147-A177-3AD203B41FA5}">
                      <a16:colId xmlns:a16="http://schemas.microsoft.com/office/drawing/2014/main" val="20005"/>
                    </a:ext>
                  </a:extLst>
                </a:gridCol>
                <a:gridCol w="989964">
                  <a:extLst>
                    <a:ext uri="{9D8B030D-6E8A-4147-A177-3AD203B41FA5}">
                      <a16:colId xmlns:a16="http://schemas.microsoft.com/office/drawing/2014/main" val="20006"/>
                    </a:ext>
                  </a:extLst>
                </a:gridCol>
                <a:gridCol w="1009650">
                  <a:extLst>
                    <a:ext uri="{9D8B030D-6E8A-4147-A177-3AD203B41FA5}">
                      <a16:colId xmlns:a16="http://schemas.microsoft.com/office/drawing/2014/main" val="20007"/>
                    </a:ext>
                  </a:extLst>
                </a:gridCol>
                <a:gridCol w="890270">
                  <a:extLst>
                    <a:ext uri="{9D8B030D-6E8A-4147-A177-3AD203B41FA5}">
                      <a16:colId xmlns:a16="http://schemas.microsoft.com/office/drawing/2014/main" val="20008"/>
                    </a:ext>
                  </a:extLst>
                </a:gridCol>
                <a:gridCol w="1106170">
                  <a:extLst>
                    <a:ext uri="{9D8B030D-6E8A-4147-A177-3AD203B41FA5}">
                      <a16:colId xmlns:a16="http://schemas.microsoft.com/office/drawing/2014/main" val="20009"/>
                    </a:ext>
                  </a:extLst>
                </a:gridCol>
              </a:tblGrid>
              <a:tr h="296545">
                <a:tc>
                  <a:txBody>
                    <a:bodyPr/>
                    <a:lstStyle/>
                    <a:p>
                      <a:pPr marR="1905"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635"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3175"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4445"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marL="5715" algn="ctr">
                        <a:lnSpc>
                          <a:spcPct val="100000"/>
                        </a:lnSpc>
                        <a:spcBef>
                          <a:spcPts val="710"/>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99695" algn="ctr">
                        <a:lnSpc>
                          <a:spcPct val="100000"/>
                        </a:lnSpc>
                        <a:spcBef>
                          <a:spcPts val="710"/>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06045" algn="ctr">
                        <a:lnSpc>
                          <a:spcPct val="100000"/>
                        </a:lnSpc>
                        <a:spcBef>
                          <a:spcPts val="710"/>
                        </a:spcBef>
                      </a:pPr>
                      <a:r>
                        <a:rPr sz="1200" dirty="0">
                          <a:solidFill>
                            <a:srgbClr val="585858"/>
                          </a:solidFill>
                          <a:latin typeface="Calibri"/>
                          <a:cs typeface="Calibri"/>
                        </a:rPr>
                        <a:t>December</a:t>
                      </a:r>
                      <a:r>
                        <a:rPr sz="1200" spc="-5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extLst>
                  <a:ext uri="{0D108BD9-81ED-4DB2-BD59-A6C34878D82A}">
                    <a16:rowId xmlns:a16="http://schemas.microsoft.com/office/drawing/2014/main" val="10000"/>
                  </a:ext>
                </a:extLst>
              </a:tr>
              <a:tr h="168910">
                <a:tc>
                  <a:txBody>
                    <a:bodyPr/>
                    <a:lstStyle/>
                    <a:p>
                      <a:pPr marR="1270"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905"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4445"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5080"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marL="99695"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106045" algn="ctr">
                        <a:lnSpc>
                          <a:spcPts val="1230"/>
                        </a:lnSpc>
                      </a:pP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grpSp>
        <p:nvGrpSpPr>
          <p:cNvPr id="5" name="object 5"/>
          <p:cNvGrpSpPr/>
          <p:nvPr/>
        </p:nvGrpSpPr>
        <p:grpSpPr>
          <a:xfrm>
            <a:off x="1054798" y="3689159"/>
            <a:ext cx="9041765" cy="932180"/>
            <a:chOff x="1054798" y="3689159"/>
            <a:chExt cx="9041765" cy="932180"/>
          </a:xfrm>
        </p:grpSpPr>
        <p:sp>
          <p:nvSpPr>
            <p:cNvPr id="6" name="object 6"/>
            <p:cNvSpPr/>
            <p:nvPr/>
          </p:nvSpPr>
          <p:spPr>
            <a:xfrm>
              <a:off x="1069086" y="3703446"/>
              <a:ext cx="9013190" cy="903605"/>
            </a:xfrm>
            <a:custGeom>
              <a:avLst/>
              <a:gdLst/>
              <a:ahLst/>
              <a:cxnLst/>
              <a:rect l="l" t="t" r="r" b="b"/>
              <a:pathLst>
                <a:path w="9013190" h="903604">
                  <a:moveTo>
                    <a:pt x="0" y="771397"/>
                  </a:moveTo>
                  <a:lnTo>
                    <a:pt x="50081" y="771703"/>
                  </a:lnTo>
                  <a:lnTo>
                    <a:pt x="100161" y="772557"/>
                  </a:lnTo>
                  <a:lnTo>
                    <a:pt x="150239" y="773860"/>
                  </a:lnTo>
                  <a:lnTo>
                    <a:pt x="200316" y="775518"/>
                  </a:lnTo>
                  <a:lnTo>
                    <a:pt x="250392" y="777434"/>
                  </a:lnTo>
                  <a:lnTo>
                    <a:pt x="300467" y="779511"/>
                  </a:lnTo>
                  <a:lnTo>
                    <a:pt x="350541" y="781651"/>
                  </a:lnTo>
                  <a:lnTo>
                    <a:pt x="400614" y="783760"/>
                  </a:lnTo>
                  <a:lnTo>
                    <a:pt x="450688" y="785740"/>
                  </a:lnTo>
                  <a:lnTo>
                    <a:pt x="500760" y="787495"/>
                  </a:lnTo>
                  <a:lnTo>
                    <a:pt x="550833" y="788927"/>
                  </a:lnTo>
                  <a:lnTo>
                    <a:pt x="600907" y="789942"/>
                  </a:lnTo>
                  <a:lnTo>
                    <a:pt x="650980" y="790441"/>
                  </a:lnTo>
                  <a:lnTo>
                    <a:pt x="701054" y="790328"/>
                  </a:lnTo>
                  <a:lnTo>
                    <a:pt x="751129" y="789507"/>
                  </a:lnTo>
                  <a:lnTo>
                    <a:pt x="801205" y="787881"/>
                  </a:lnTo>
                  <a:lnTo>
                    <a:pt x="851282" y="785354"/>
                  </a:lnTo>
                  <a:lnTo>
                    <a:pt x="901360" y="781829"/>
                  </a:lnTo>
                  <a:lnTo>
                    <a:pt x="951440" y="777209"/>
                  </a:lnTo>
                  <a:lnTo>
                    <a:pt x="1001521" y="771397"/>
                  </a:lnTo>
                  <a:lnTo>
                    <a:pt x="1051585" y="764350"/>
                  </a:lnTo>
                  <a:lnTo>
                    <a:pt x="1101648" y="756111"/>
                  </a:lnTo>
                  <a:lnTo>
                    <a:pt x="1151712" y="746778"/>
                  </a:lnTo>
                  <a:lnTo>
                    <a:pt x="1201776" y="736447"/>
                  </a:lnTo>
                  <a:lnTo>
                    <a:pt x="1251840" y="725215"/>
                  </a:lnTo>
                  <a:lnTo>
                    <a:pt x="1301905" y="713179"/>
                  </a:lnTo>
                  <a:lnTo>
                    <a:pt x="1351971" y="700435"/>
                  </a:lnTo>
                  <a:lnTo>
                    <a:pt x="1402037" y="687080"/>
                  </a:lnTo>
                  <a:lnTo>
                    <a:pt x="1452104" y="673210"/>
                  </a:lnTo>
                  <a:lnTo>
                    <a:pt x="1502171" y="658923"/>
                  </a:lnTo>
                  <a:lnTo>
                    <a:pt x="1552240" y="644315"/>
                  </a:lnTo>
                  <a:lnTo>
                    <a:pt x="1602310" y="629483"/>
                  </a:lnTo>
                  <a:lnTo>
                    <a:pt x="1652381" y="614523"/>
                  </a:lnTo>
                  <a:lnTo>
                    <a:pt x="1702453" y="599532"/>
                  </a:lnTo>
                  <a:lnTo>
                    <a:pt x="1752526" y="584606"/>
                  </a:lnTo>
                  <a:lnTo>
                    <a:pt x="1802601" y="569843"/>
                  </a:lnTo>
                  <a:lnTo>
                    <a:pt x="1852677" y="555340"/>
                  </a:lnTo>
                  <a:lnTo>
                    <a:pt x="1902755" y="541192"/>
                  </a:lnTo>
                  <a:lnTo>
                    <a:pt x="1952835" y="527496"/>
                  </a:lnTo>
                  <a:lnTo>
                    <a:pt x="2002916" y="514350"/>
                  </a:lnTo>
                  <a:lnTo>
                    <a:pt x="2050597" y="501548"/>
                  </a:lnTo>
                  <a:lnTo>
                    <a:pt x="2098279" y="487746"/>
                  </a:lnTo>
                  <a:lnTo>
                    <a:pt x="2145962" y="473112"/>
                  </a:lnTo>
                  <a:lnTo>
                    <a:pt x="2193646" y="457810"/>
                  </a:lnTo>
                  <a:lnTo>
                    <a:pt x="2241332" y="442009"/>
                  </a:lnTo>
                  <a:lnTo>
                    <a:pt x="2289018" y="425875"/>
                  </a:lnTo>
                  <a:lnTo>
                    <a:pt x="2336705" y="409575"/>
                  </a:lnTo>
                  <a:lnTo>
                    <a:pt x="2384393" y="393274"/>
                  </a:lnTo>
                  <a:lnTo>
                    <a:pt x="2432081" y="377140"/>
                  </a:lnTo>
                  <a:lnTo>
                    <a:pt x="2479770" y="361339"/>
                  </a:lnTo>
                  <a:lnTo>
                    <a:pt x="2527458" y="346037"/>
                  </a:lnTo>
                  <a:lnTo>
                    <a:pt x="2575147" y="331403"/>
                  </a:lnTo>
                  <a:lnTo>
                    <a:pt x="2622835" y="317601"/>
                  </a:lnTo>
                  <a:lnTo>
                    <a:pt x="2670523" y="304800"/>
                  </a:lnTo>
                  <a:lnTo>
                    <a:pt x="2718210" y="293164"/>
                  </a:lnTo>
                  <a:lnTo>
                    <a:pt x="2765896" y="282861"/>
                  </a:lnTo>
                  <a:lnTo>
                    <a:pt x="2813582" y="274058"/>
                  </a:lnTo>
                  <a:lnTo>
                    <a:pt x="2861266" y="266922"/>
                  </a:lnTo>
                  <a:lnTo>
                    <a:pt x="2908949" y="261618"/>
                  </a:lnTo>
                  <a:lnTo>
                    <a:pt x="2956631" y="258313"/>
                  </a:lnTo>
                  <a:lnTo>
                    <a:pt x="3004312" y="257175"/>
                  </a:lnTo>
                  <a:lnTo>
                    <a:pt x="3052008" y="258313"/>
                  </a:lnTo>
                  <a:lnTo>
                    <a:pt x="3099703" y="261618"/>
                  </a:lnTo>
                  <a:lnTo>
                    <a:pt x="3147397" y="266922"/>
                  </a:lnTo>
                  <a:lnTo>
                    <a:pt x="3195090" y="274058"/>
                  </a:lnTo>
                  <a:lnTo>
                    <a:pt x="3242781" y="282861"/>
                  </a:lnTo>
                  <a:lnTo>
                    <a:pt x="3290472" y="293164"/>
                  </a:lnTo>
                  <a:lnTo>
                    <a:pt x="3338162" y="304800"/>
                  </a:lnTo>
                  <a:lnTo>
                    <a:pt x="3385851" y="317601"/>
                  </a:lnTo>
                  <a:lnTo>
                    <a:pt x="3433540" y="331403"/>
                  </a:lnTo>
                  <a:lnTo>
                    <a:pt x="3481228" y="346037"/>
                  </a:lnTo>
                  <a:lnTo>
                    <a:pt x="3528917" y="361339"/>
                  </a:lnTo>
                  <a:lnTo>
                    <a:pt x="3576605" y="377140"/>
                  </a:lnTo>
                  <a:lnTo>
                    <a:pt x="3624294" y="393274"/>
                  </a:lnTo>
                  <a:lnTo>
                    <a:pt x="3671983" y="409575"/>
                  </a:lnTo>
                  <a:lnTo>
                    <a:pt x="3719673" y="425875"/>
                  </a:lnTo>
                  <a:lnTo>
                    <a:pt x="3767364" y="442009"/>
                  </a:lnTo>
                  <a:lnTo>
                    <a:pt x="3815055" y="457810"/>
                  </a:lnTo>
                  <a:lnTo>
                    <a:pt x="3862748" y="473112"/>
                  </a:lnTo>
                  <a:lnTo>
                    <a:pt x="3910442" y="487746"/>
                  </a:lnTo>
                  <a:lnTo>
                    <a:pt x="3958137" y="501548"/>
                  </a:lnTo>
                  <a:lnTo>
                    <a:pt x="4005834" y="514350"/>
                  </a:lnTo>
                  <a:lnTo>
                    <a:pt x="4055898" y="527343"/>
                  </a:lnTo>
                  <a:lnTo>
                    <a:pt x="4105964" y="540612"/>
                  </a:lnTo>
                  <a:lnTo>
                    <a:pt x="4156031" y="554108"/>
                  </a:lnTo>
                  <a:lnTo>
                    <a:pt x="4206100" y="567783"/>
                  </a:lnTo>
                  <a:lnTo>
                    <a:pt x="4256170" y="581588"/>
                  </a:lnTo>
                  <a:lnTo>
                    <a:pt x="4306241" y="595475"/>
                  </a:lnTo>
                  <a:lnTo>
                    <a:pt x="4356313" y="609396"/>
                  </a:lnTo>
                  <a:lnTo>
                    <a:pt x="4406385" y="623301"/>
                  </a:lnTo>
                  <a:lnTo>
                    <a:pt x="4456458" y="637144"/>
                  </a:lnTo>
                  <a:lnTo>
                    <a:pt x="4506531" y="650874"/>
                  </a:lnTo>
                  <a:lnTo>
                    <a:pt x="4556604" y="664445"/>
                  </a:lnTo>
                  <a:lnTo>
                    <a:pt x="4606677" y="677808"/>
                  </a:lnTo>
                  <a:lnTo>
                    <a:pt x="4656749" y="690913"/>
                  </a:lnTo>
                  <a:lnTo>
                    <a:pt x="4706821" y="703714"/>
                  </a:lnTo>
                  <a:lnTo>
                    <a:pt x="4756892" y="716160"/>
                  </a:lnTo>
                  <a:lnTo>
                    <a:pt x="4806962" y="728205"/>
                  </a:lnTo>
                  <a:lnTo>
                    <a:pt x="4857031" y="739800"/>
                  </a:lnTo>
                  <a:lnTo>
                    <a:pt x="4907098" y="750896"/>
                  </a:lnTo>
                  <a:lnTo>
                    <a:pt x="4957164" y="761444"/>
                  </a:lnTo>
                  <a:lnTo>
                    <a:pt x="5007229" y="771397"/>
                  </a:lnTo>
                  <a:lnTo>
                    <a:pt x="5057310" y="781199"/>
                  </a:lnTo>
                  <a:lnTo>
                    <a:pt x="5107390" y="791222"/>
                  </a:lnTo>
                  <a:lnTo>
                    <a:pt x="5157468" y="801372"/>
                  </a:lnTo>
                  <a:lnTo>
                    <a:pt x="5207545" y="811551"/>
                  </a:lnTo>
                  <a:lnTo>
                    <a:pt x="5257621" y="821664"/>
                  </a:lnTo>
                  <a:lnTo>
                    <a:pt x="5307696" y="831614"/>
                  </a:lnTo>
                  <a:lnTo>
                    <a:pt x="5357770" y="841306"/>
                  </a:lnTo>
                  <a:lnTo>
                    <a:pt x="5407843" y="850643"/>
                  </a:lnTo>
                  <a:lnTo>
                    <a:pt x="5457917" y="859530"/>
                  </a:lnTo>
                  <a:lnTo>
                    <a:pt x="5507989" y="867870"/>
                  </a:lnTo>
                  <a:lnTo>
                    <a:pt x="5558062" y="875567"/>
                  </a:lnTo>
                  <a:lnTo>
                    <a:pt x="5608136" y="882525"/>
                  </a:lnTo>
                  <a:lnTo>
                    <a:pt x="5658209" y="888647"/>
                  </a:lnTo>
                  <a:lnTo>
                    <a:pt x="5708283" y="893839"/>
                  </a:lnTo>
                  <a:lnTo>
                    <a:pt x="5758358" y="898003"/>
                  </a:lnTo>
                  <a:lnTo>
                    <a:pt x="5808434" y="901043"/>
                  </a:lnTo>
                  <a:lnTo>
                    <a:pt x="5858511" y="902864"/>
                  </a:lnTo>
                  <a:lnTo>
                    <a:pt x="5908589" y="903369"/>
                  </a:lnTo>
                  <a:lnTo>
                    <a:pt x="5958669" y="902463"/>
                  </a:lnTo>
                  <a:lnTo>
                    <a:pt x="6008750" y="900048"/>
                  </a:lnTo>
                  <a:lnTo>
                    <a:pt x="6056431" y="896268"/>
                  </a:lnTo>
                  <a:lnTo>
                    <a:pt x="6104113" y="891114"/>
                  </a:lnTo>
                  <a:lnTo>
                    <a:pt x="6151796" y="884670"/>
                  </a:lnTo>
                  <a:lnTo>
                    <a:pt x="6199480" y="877018"/>
                  </a:lnTo>
                  <a:lnTo>
                    <a:pt x="6247166" y="868243"/>
                  </a:lnTo>
                  <a:lnTo>
                    <a:pt x="6294852" y="858427"/>
                  </a:lnTo>
                  <a:lnTo>
                    <a:pt x="6342539" y="847654"/>
                  </a:lnTo>
                  <a:lnTo>
                    <a:pt x="6390227" y="836006"/>
                  </a:lnTo>
                  <a:lnTo>
                    <a:pt x="6437915" y="823567"/>
                  </a:lnTo>
                  <a:lnTo>
                    <a:pt x="6485604" y="810421"/>
                  </a:lnTo>
                  <a:lnTo>
                    <a:pt x="6533292" y="796649"/>
                  </a:lnTo>
                  <a:lnTo>
                    <a:pt x="6580981" y="782336"/>
                  </a:lnTo>
                  <a:lnTo>
                    <a:pt x="6628669" y="767565"/>
                  </a:lnTo>
                  <a:lnTo>
                    <a:pt x="6676357" y="752418"/>
                  </a:lnTo>
                  <a:lnTo>
                    <a:pt x="6724044" y="736979"/>
                  </a:lnTo>
                  <a:lnTo>
                    <a:pt x="6771730" y="721332"/>
                  </a:lnTo>
                  <a:lnTo>
                    <a:pt x="6819416" y="705559"/>
                  </a:lnTo>
                  <a:lnTo>
                    <a:pt x="6867100" y="689743"/>
                  </a:lnTo>
                  <a:lnTo>
                    <a:pt x="6914783" y="673968"/>
                  </a:lnTo>
                  <a:lnTo>
                    <a:pt x="6962465" y="658317"/>
                  </a:lnTo>
                  <a:lnTo>
                    <a:pt x="7010146" y="642873"/>
                  </a:lnTo>
                  <a:lnTo>
                    <a:pt x="7057842" y="627138"/>
                  </a:lnTo>
                  <a:lnTo>
                    <a:pt x="7105537" y="610611"/>
                  </a:lnTo>
                  <a:lnTo>
                    <a:pt x="7153231" y="593376"/>
                  </a:lnTo>
                  <a:lnTo>
                    <a:pt x="7200924" y="575518"/>
                  </a:lnTo>
                  <a:lnTo>
                    <a:pt x="7248615" y="557118"/>
                  </a:lnTo>
                  <a:lnTo>
                    <a:pt x="7296306" y="538261"/>
                  </a:lnTo>
                  <a:lnTo>
                    <a:pt x="7343996" y="519030"/>
                  </a:lnTo>
                  <a:lnTo>
                    <a:pt x="7391685" y="499507"/>
                  </a:lnTo>
                  <a:lnTo>
                    <a:pt x="7439374" y="479778"/>
                  </a:lnTo>
                  <a:lnTo>
                    <a:pt x="7487062" y="459924"/>
                  </a:lnTo>
                  <a:lnTo>
                    <a:pt x="7534751" y="440029"/>
                  </a:lnTo>
                  <a:lnTo>
                    <a:pt x="7582439" y="420177"/>
                  </a:lnTo>
                  <a:lnTo>
                    <a:pt x="7630128" y="400451"/>
                  </a:lnTo>
                  <a:lnTo>
                    <a:pt x="7677817" y="380934"/>
                  </a:lnTo>
                  <a:lnTo>
                    <a:pt x="7725507" y="361709"/>
                  </a:lnTo>
                  <a:lnTo>
                    <a:pt x="7773198" y="342861"/>
                  </a:lnTo>
                  <a:lnTo>
                    <a:pt x="7820889" y="324471"/>
                  </a:lnTo>
                  <a:lnTo>
                    <a:pt x="7868582" y="306625"/>
                  </a:lnTo>
                  <a:lnTo>
                    <a:pt x="7916276" y="289404"/>
                  </a:lnTo>
                  <a:lnTo>
                    <a:pt x="7963971" y="272893"/>
                  </a:lnTo>
                  <a:lnTo>
                    <a:pt x="8011667" y="257175"/>
                  </a:lnTo>
                  <a:lnTo>
                    <a:pt x="8061732" y="241410"/>
                  </a:lnTo>
                  <a:lnTo>
                    <a:pt x="8111798" y="226241"/>
                  </a:lnTo>
                  <a:lnTo>
                    <a:pt x="8161865" y="211620"/>
                  </a:lnTo>
                  <a:lnTo>
                    <a:pt x="8211934" y="197498"/>
                  </a:lnTo>
                  <a:lnTo>
                    <a:pt x="8262004" y="183826"/>
                  </a:lnTo>
                  <a:lnTo>
                    <a:pt x="8312075" y="170557"/>
                  </a:lnTo>
                  <a:lnTo>
                    <a:pt x="8362147" y="157642"/>
                  </a:lnTo>
                  <a:lnTo>
                    <a:pt x="8412219" y="145032"/>
                  </a:lnTo>
                  <a:lnTo>
                    <a:pt x="8462292" y="132681"/>
                  </a:lnTo>
                  <a:lnTo>
                    <a:pt x="8512365" y="120538"/>
                  </a:lnTo>
                  <a:lnTo>
                    <a:pt x="8562438" y="108557"/>
                  </a:lnTo>
                  <a:lnTo>
                    <a:pt x="8612511" y="96688"/>
                  </a:lnTo>
                  <a:lnTo>
                    <a:pt x="8662583" y="84884"/>
                  </a:lnTo>
                  <a:lnTo>
                    <a:pt x="8712655" y="73095"/>
                  </a:lnTo>
                  <a:lnTo>
                    <a:pt x="8762726" y="61275"/>
                  </a:lnTo>
                  <a:lnTo>
                    <a:pt x="8812796" y="49374"/>
                  </a:lnTo>
                  <a:lnTo>
                    <a:pt x="8862865" y="37344"/>
                  </a:lnTo>
                  <a:lnTo>
                    <a:pt x="8912932" y="25137"/>
                  </a:lnTo>
                  <a:lnTo>
                    <a:pt x="8962998" y="12705"/>
                  </a:lnTo>
                  <a:lnTo>
                    <a:pt x="9013063" y="0"/>
                  </a:lnTo>
                </a:path>
              </a:pathLst>
            </a:custGeom>
            <a:ln w="28575">
              <a:solidFill>
                <a:srgbClr val="009590"/>
              </a:solidFill>
            </a:ln>
          </p:spPr>
          <p:txBody>
            <a:bodyPr wrap="square" lIns="0" tIns="0" rIns="0" bIns="0" rtlCol="0"/>
            <a:lstStyle/>
            <a:p>
              <a:endParaRPr/>
            </a:p>
          </p:txBody>
        </p:sp>
        <p:sp>
          <p:nvSpPr>
            <p:cNvPr id="7" name="object 7"/>
            <p:cNvSpPr/>
            <p:nvPr/>
          </p:nvSpPr>
          <p:spPr>
            <a:xfrm>
              <a:off x="1069086" y="4083578"/>
              <a:ext cx="9013190" cy="520065"/>
            </a:xfrm>
            <a:custGeom>
              <a:avLst/>
              <a:gdLst/>
              <a:ahLst/>
              <a:cxnLst/>
              <a:rect l="l" t="t" r="r" b="b"/>
              <a:pathLst>
                <a:path w="9013190" h="520064">
                  <a:moveTo>
                    <a:pt x="0" y="5566"/>
                  </a:moveTo>
                  <a:lnTo>
                    <a:pt x="45528" y="23869"/>
                  </a:lnTo>
                  <a:lnTo>
                    <a:pt x="91056" y="43547"/>
                  </a:lnTo>
                  <a:lnTo>
                    <a:pt x="136582" y="64382"/>
                  </a:lnTo>
                  <a:lnTo>
                    <a:pt x="182106" y="86156"/>
                  </a:lnTo>
                  <a:lnTo>
                    <a:pt x="227630" y="108654"/>
                  </a:lnTo>
                  <a:lnTo>
                    <a:pt x="273153" y="131658"/>
                  </a:lnTo>
                  <a:lnTo>
                    <a:pt x="318676" y="154950"/>
                  </a:lnTo>
                  <a:lnTo>
                    <a:pt x="364197" y="178313"/>
                  </a:lnTo>
                  <a:lnTo>
                    <a:pt x="409719" y="201531"/>
                  </a:lnTo>
                  <a:lnTo>
                    <a:pt x="455240" y="224386"/>
                  </a:lnTo>
                  <a:lnTo>
                    <a:pt x="500760" y="246660"/>
                  </a:lnTo>
                  <a:lnTo>
                    <a:pt x="546281" y="268137"/>
                  </a:lnTo>
                  <a:lnTo>
                    <a:pt x="591802" y="288599"/>
                  </a:lnTo>
                  <a:lnTo>
                    <a:pt x="637324" y="307830"/>
                  </a:lnTo>
                  <a:lnTo>
                    <a:pt x="682845" y="325611"/>
                  </a:lnTo>
                  <a:lnTo>
                    <a:pt x="728368" y="341726"/>
                  </a:lnTo>
                  <a:lnTo>
                    <a:pt x="773891" y="355958"/>
                  </a:lnTo>
                  <a:lnTo>
                    <a:pt x="819415" y="368090"/>
                  </a:lnTo>
                  <a:lnTo>
                    <a:pt x="864939" y="377903"/>
                  </a:lnTo>
                  <a:lnTo>
                    <a:pt x="910465" y="385182"/>
                  </a:lnTo>
                  <a:lnTo>
                    <a:pt x="955993" y="389708"/>
                  </a:lnTo>
                  <a:lnTo>
                    <a:pt x="1001521" y="391265"/>
                  </a:lnTo>
                  <a:lnTo>
                    <a:pt x="1043241" y="389205"/>
                  </a:lnTo>
                  <a:lnTo>
                    <a:pt x="1084961" y="383266"/>
                  </a:lnTo>
                  <a:lnTo>
                    <a:pt x="1126680" y="373812"/>
                  </a:lnTo>
                  <a:lnTo>
                    <a:pt x="1168400" y="361205"/>
                  </a:lnTo>
                  <a:lnTo>
                    <a:pt x="1210120" y="345807"/>
                  </a:lnTo>
                  <a:lnTo>
                    <a:pt x="1251840" y="327982"/>
                  </a:lnTo>
                  <a:lnTo>
                    <a:pt x="1293561" y="308092"/>
                  </a:lnTo>
                  <a:lnTo>
                    <a:pt x="1335282" y="286500"/>
                  </a:lnTo>
                  <a:lnTo>
                    <a:pt x="1377004" y="263569"/>
                  </a:lnTo>
                  <a:lnTo>
                    <a:pt x="1418726" y="239661"/>
                  </a:lnTo>
                  <a:lnTo>
                    <a:pt x="1460448" y="215140"/>
                  </a:lnTo>
                  <a:lnTo>
                    <a:pt x="1502171" y="190367"/>
                  </a:lnTo>
                  <a:lnTo>
                    <a:pt x="1543895" y="165707"/>
                  </a:lnTo>
                  <a:lnTo>
                    <a:pt x="1585620" y="141521"/>
                  </a:lnTo>
                  <a:lnTo>
                    <a:pt x="1627345" y="118172"/>
                  </a:lnTo>
                  <a:lnTo>
                    <a:pt x="1669071" y="96023"/>
                  </a:lnTo>
                  <a:lnTo>
                    <a:pt x="1710798" y="75437"/>
                  </a:lnTo>
                  <a:lnTo>
                    <a:pt x="1752526" y="56777"/>
                  </a:lnTo>
                  <a:lnTo>
                    <a:pt x="1794255" y="40405"/>
                  </a:lnTo>
                  <a:lnTo>
                    <a:pt x="1835985" y="26684"/>
                  </a:lnTo>
                  <a:lnTo>
                    <a:pt x="1877716" y="15977"/>
                  </a:lnTo>
                  <a:lnTo>
                    <a:pt x="1919448" y="8647"/>
                  </a:lnTo>
                  <a:lnTo>
                    <a:pt x="1961182" y="5055"/>
                  </a:lnTo>
                  <a:lnTo>
                    <a:pt x="2002916" y="5566"/>
                  </a:lnTo>
                  <a:lnTo>
                    <a:pt x="2042968" y="10343"/>
                  </a:lnTo>
                  <a:lnTo>
                    <a:pt x="2083020" y="19275"/>
                  </a:lnTo>
                  <a:lnTo>
                    <a:pt x="2123074" y="31992"/>
                  </a:lnTo>
                  <a:lnTo>
                    <a:pt x="2163128" y="48124"/>
                  </a:lnTo>
                  <a:lnTo>
                    <a:pt x="2203183" y="67301"/>
                  </a:lnTo>
                  <a:lnTo>
                    <a:pt x="2243239" y="89151"/>
                  </a:lnTo>
                  <a:lnTo>
                    <a:pt x="2283296" y="113306"/>
                  </a:lnTo>
                  <a:lnTo>
                    <a:pt x="2323353" y="139394"/>
                  </a:lnTo>
                  <a:lnTo>
                    <a:pt x="2363411" y="167045"/>
                  </a:lnTo>
                  <a:lnTo>
                    <a:pt x="2403468" y="195890"/>
                  </a:lnTo>
                  <a:lnTo>
                    <a:pt x="2443527" y="225557"/>
                  </a:lnTo>
                  <a:lnTo>
                    <a:pt x="2483585" y="255676"/>
                  </a:lnTo>
                  <a:lnTo>
                    <a:pt x="2523643" y="285878"/>
                  </a:lnTo>
                  <a:lnTo>
                    <a:pt x="2563701" y="315791"/>
                  </a:lnTo>
                  <a:lnTo>
                    <a:pt x="2603760" y="345046"/>
                  </a:lnTo>
                  <a:lnTo>
                    <a:pt x="2643817" y="373273"/>
                  </a:lnTo>
                  <a:lnTo>
                    <a:pt x="2683875" y="400100"/>
                  </a:lnTo>
                  <a:lnTo>
                    <a:pt x="2723932" y="425158"/>
                  </a:lnTo>
                  <a:lnTo>
                    <a:pt x="2763989" y="448076"/>
                  </a:lnTo>
                  <a:lnTo>
                    <a:pt x="2804045" y="468484"/>
                  </a:lnTo>
                  <a:lnTo>
                    <a:pt x="2844100" y="486012"/>
                  </a:lnTo>
                  <a:lnTo>
                    <a:pt x="2884154" y="500290"/>
                  </a:lnTo>
                  <a:lnTo>
                    <a:pt x="2924208" y="510947"/>
                  </a:lnTo>
                  <a:lnTo>
                    <a:pt x="2964260" y="517612"/>
                  </a:lnTo>
                  <a:lnTo>
                    <a:pt x="3004312" y="519916"/>
                  </a:lnTo>
                  <a:lnTo>
                    <a:pt x="3044377" y="517711"/>
                  </a:lnTo>
                  <a:lnTo>
                    <a:pt x="3084441" y="511326"/>
                  </a:lnTo>
                  <a:lnTo>
                    <a:pt x="3124504" y="501106"/>
                  </a:lnTo>
                  <a:lnTo>
                    <a:pt x="3164567" y="487397"/>
                  </a:lnTo>
                  <a:lnTo>
                    <a:pt x="3204628" y="470545"/>
                  </a:lnTo>
                  <a:lnTo>
                    <a:pt x="3244689" y="450895"/>
                  </a:lnTo>
                  <a:lnTo>
                    <a:pt x="3284749" y="428793"/>
                  </a:lnTo>
                  <a:lnTo>
                    <a:pt x="3324808" y="404584"/>
                  </a:lnTo>
                  <a:lnTo>
                    <a:pt x="3364868" y="378613"/>
                  </a:lnTo>
                  <a:lnTo>
                    <a:pt x="3404926" y="351228"/>
                  </a:lnTo>
                  <a:lnTo>
                    <a:pt x="3444985" y="322772"/>
                  </a:lnTo>
                  <a:lnTo>
                    <a:pt x="3485043" y="293592"/>
                  </a:lnTo>
                  <a:lnTo>
                    <a:pt x="3525102" y="264033"/>
                  </a:lnTo>
                  <a:lnTo>
                    <a:pt x="3565160" y="234441"/>
                  </a:lnTo>
                  <a:lnTo>
                    <a:pt x="3605219" y="205162"/>
                  </a:lnTo>
                  <a:lnTo>
                    <a:pt x="3645277" y="176540"/>
                  </a:lnTo>
                  <a:lnTo>
                    <a:pt x="3685337" y="148921"/>
                  </a:lnTo>
                  <a:lnTo>
                    <a:pt x="3725396" y="122652"/>
                  </a:lnTo>
                  <a:lnTo>
                    <a:pt x="3765456" y="98077"/>
                  </a:lnTo>
                  <a:lnTo>
                    <a:pt x="3805517" y="75542"/>
                  </a:lnTo>
                  <a:lnTo>
                    <a:pt x="3845578" y="55393"/>
                  </a:lnTo>
                  <a:lnTo>
                    <a:pt x="3885641" y="37976"/>
                  </a:lnTo>
                  <a:lnTo>
                    <a:pt x="3925704" y="23635"/>
                  </a:lnTo>
                  <a:lnTo>
                    <a:pt x="3965768" y="12717"/>
                  </a:lnTo>
                  <a:lnTo>
                    <a:pt x="4005834" y="5566"/>
                  </a:lnTo>
                  <a:lnTo>
                    <a:pt x="4053514" y="1159"/>
                  </a:lnTo>
                  <a:lnTo>
                    <a:pt x="4101196" y="0"/>
                  </a:lnTo>
                  <a:lnTo>
                    <a:pt x="4148879" y="1837"/>
                  </a:lnTo>
                  <a:lnTo>
                    <a:pt x="4196563" y="6423"/>
                  </a:lnTo>
                  <a:lnTo>
                    <a:pt x="4244249" y="13507"/>
                  </a:lnTo>
                  <a:lnTo>
                    <a:pt x="4291935" y="22839"/>
                  </a:lnTo>
                  <a:lnTo>
                    <a:pt x="4339622" y="34170"/>
                  </a:lnTo>
                  <a:lnTo>
                    <a:pt x="4387310" y="47249"/>
                  </a:lnTo>
                  <a:lnTo>
                    <a:pt x="4434998" y="61827"/>
                  </a:lnTo>
                  <a:lnTo>
                    <a:pt x="4482687" y="77654"/>
                  </a:lnTo>
                  <a:lnTo>
                    <a:pt x="4530375" y="94480"/>
                  </a:lnTo>
                  <a:lnTo>
                    <a:pt x="4578064" y="112055"/>
                  </a:lnTo>
                  <a:lnTo>
                    <a:pt x="4625752" y="130130"/>
                  </a:lnTo>
                  <a:lnTo>
                    <a:pt x="4673440" y="148455"/>
                  </a:lnTo>
                  <a:lnTo>
                    <a:pt x="4721127" y="166780"/>
                  </a:lnTo>
                  <a:lnTo>
                    <a:pt x="4768813" y="184856"/>
                  </a:lnTo>
                  <a:lnTo>
                    <a:pt x="4816499" y="202431"/>
                  </a:lnTo>
                  <a:lnTo>
                    <a:pt x="4864183" y="219257"/>
                  </a:lnTo>
                  <a:lnTo>
                    <a:pt x="4911866" y="235084"/>
                  </a:lnTo>
                  <a:lnTo>
                    <a:pt x="4959548" y="249662"/>
                  </a:lnTo>
                  <a:lnTo>
                    <a:pt x="5007229" y="262741"/>
                  </a:lnTo>
                  <a:lnTo>
                    <a:pt x="5054925" y="275543"/>
                  </a:lnTo>
                  <a:lnTo>
                    <a:pt x="5102620" y="289345"/>
                  </a:lnTo>
                  <a:lnTo>
                    <a:pt x="5150314" y="303979"/>
                  </a:lnTo>
                  <a:lnTo>
                    <a:pt x="5198007" y="319280"/>
                  </a:lnTo>
                  <a:lnTo>
                    <a:pt x="5245698" y="335081"/>
                  </a:lnTo>
                  <a:lnTo>
                    <a:pt x="5293389" y="351216"/>
                  </a:lnTo>
                  <a:lnTo>
                    <a:pt x="5341079" y="367516"/>
                  </a:lnTo>
                  <a:lnTo>
                    <a:pt x="5388768" y="383817"/>
                  </a:lnTo>
                  <a:lnTo>
                    <a:pt x="5436457" y="399951"/>
                  </a:lnTo>
                  <a:lnTo>
                    <a:pt x="5484145" y="415752"/>
                  </a:lnTo>
                  <a:lnTo>
                    <a:pt x="5531834" y="431053"/>
                  </a:lnTo>
                  <a:lnTo>
                    <a:pt x="5579522" y="445688"/>
                  </a:lnTo>
                  <a:lnTo>
                    <a:pt x="5627211" y="459490"/>
                  </a:lnTo>
                  <a:lnTo>
                    <a:pt x="5674900" y="472291"/>
                  </a:lnTo>
                  <a:lnTo>
                    <a:pt x="5722590" y="483927"/>
                  </a:lnTo>
                  <a:lnTo>
                    <a:pt x="5770281" y="494229"/>
                  </a:lnTo>
                  <a:lnTo>
                    <a:pt x="5817972" y="503032"/>
                  </a:lnTo>
                  <a:lnTo>
                    <a:pt x="5865665" y="510169"/>
                  </a:lnTo>
                  <a:lnTo>
                    <a:pt x="5913359" y="515473"/>
                  </a:lnTo>
                  <a:lnTo>
                    <a:pt x="5961054" y="518778"/>
                  </a:lnTo>
                  <a:lnTo>
                    <a:pt x="6008750" y="519916"/>
                  </a:lnTo>
                  <a:lnTo>
                    <a:pt x="6056431" y="518778"/>
                  </a:lnTo>
                  <a:lnTo>
                    <a:pt x="6104113" y="515473"/>
                  </a:lnTo>
                  <a:lnTo>
                    <a:pt x="6151796" y="510169"/>
                  </a:lnTo>
                  <a:lnTo>
                    <a:pt x="6199480" y="503032"/>
                  </a:lnTo>
                  <a:lnTo>
                    <a:pt x="6247166" y="494229"/>
                  </a:lnTo>
                  <a:lnTo>
                    <a:pt x="6294852" y="483927"/>
                  </a:lnTo>
                  <a:lnTo>
                    <a:pt x="6342539" y="472291"/>
                  </a:lnTo>
                  <a:lnTo>
                    <a:pt x="6390227" y="459490"/>
                  </a:lnTo>
                  <a:lnTo>
                    <a:pt x="6437915" y="445688"/>
                  </a:lnTo>
                  <a:lnTo>
                    <a:pt x="6485604" y="431053"/>
                  </a:lnTo>
                  <a:lnTo>
                    <a:pt x="6533292" y="415752"/>
                  </a:lnTo>
                  <a:lnTo>
                    <a:pt x="6580981" y="399951"/>
                  </a:lnTo>
                  <a:lnTo>
                    <a:pt x="6628669" y="383817"/>
                  </a:lnTo>
                  <a:lnTo>
                    <a:pt x="6676357" y="367516"/>
                  </a:lnTo>
                  <a:lnTo>
                    <a:pt x="6724044" y="351216"/>
                  </a:lnTo>
                  <a:lnTo>
                    <a:pt x="6771730" y="335081"/>
                  </a:lnTo>
                  <a:lnTo>
                    <a:pt x="6819416" y="319280"/>
                  </a:lnTo>
                  <a:lnTo>
                    <a:pt x="6867100" y="303979"/>
                  </a:lnTo>
                  <a:lnTo>
                    <a:pt x="6914783" y="289345"/>
                  </a:lnTo>
                  <a:lnTo>
                    <a:pt x="6962465" y="275543"/>
                  </a:lnTo>
                  <a:lnTo>
                    <a:pt x="7010146" y="262741"/>
                  </a:lnTo>
                  <a:lnTo>
                    <a:pt x="7057842" y="250079"/>
                  </a:lnTo>
                  <a:lnTo>
                    <a:pt x="7105537" y="236666"/>
                  </a:lnTo>
                  <a:lnTo>
                    <a:pt x="7153231" y="222630"/>
                  </a:lnTo>
                  <a:lnTo>
                    <a:pt x="7200924" y="208093"/>
                  </a:lnTo>
                  <a:lnTo>
                    <a:pt x="7248615" y="193182"/>
                  </a:lnTo>
                  <a:lnTo>
                    <a:pt x="7296306" y="178022"/>
                  </a:lnTo>
                  <a:lnTo>
                    <a:pt x="7343996" y="162736"/>
                  </a:lnTo>
                  <a:lnTo>
                    <a:pt x="7391685" y="147450"/>
                  </a:lnTo>
                  <a:lnTo>
                    <a:pt x="7439374" y="132289"/>
                  </a:lnTo>
                  <a:lnTo>
                    <a:pt x="7487062" y="117378"/>
                  </a:lnTo>
                  <a:lnTo>
                    <a:pt x="7534751" y="102842"/>
                  </a:lnTo>
                  <a:lnTo>
                    <a:pt x="7582439" y="88805"/>
                  </a:lnTo>
                  <a:lnTo>
                    <a:pt x="7630128" y="75393"/>
                  </a:lnTo>
                  <a:lnTo>
                    <a:pt x="7677817" y="62730"/>
                  </a:lnTo>
                  <a:lnTo>
                    <a:pt x="7725507" y="50942"/>
                  </a:lnTo>
                  <a:lnTo>
                    <a:pt x="7773198" y="40153"/>
                  </a:lnTo>
                  <a:lnTo>
                    <a:pt x="7820889" y="30488"/>
                  </a:lnTo>
                  <a:lnTo>
                    <a:pt x="7868582" y="22072"/>
                  </a:lnTo>
                  <a:lnTo>
                    <a:pt x="7916276" y="15029"/>
                  </a:lnTo>
                  <a:lnTo>
                    <a:pt x="7963971" y="9486"/>
                  </a:lnTo>
                  <a:lnTo>
                    <a:pt x="8011667" y="5566"/>
                  </a:lnTo>
                  <a:lnTo>
                    <a:pt x="8061732" y="3288"/>
                  </a:lnTo>
                  <a:lnTo>
                    <a:pt x="8111798" y="2794"/>
                  </a:lnTo>
                  <a:lnTo>
                    <a:pt x="8161865" y="3941"/>
                  </a:lnTo>
                  <a:lnTo>
                    <a:pt x="8211934" y="6583"/>
                  </a:lnTo>
                  <a:lnTo>
                    <a:pt x="8262004" y="10577"/>
                  </a:lnTo>
                  <a:lnTo>
                    <a:pt x="8312075" y="15777"/>
                  </a:lnTo>
                  <a:lnTo>
                    <a:pt x="8362147" y="22038"/>
                  </a:lnTo>
                  <a:lnTo>
                    <a:pt x="8412219" y="29217"/>
                  </a:lnTo>
                  <a:lnTo>
                    <a:pt x="8462292" y="37168"/>
                  </a:lnTo>
                  <a:lnTo>
                    <a:pt x="8512365" y="45746"/>
                  </a:lnTo>
                  <a:lnTo>
                    <a:pt x="8562438" y="54807"/>
                  </a:lnTo>
                  <a:lnTo>
                    <a:pt x="8612511" y="64207"/>
                  </a:lnTo>
                  <a:lnTo>
                    <a:pt x="8662583" y="73800"/>
                  </a:lnTo>
                  <a:lnTo>
                    <a:pt x="8712655" y="83442"/>
                  </a:lnTo>
                  <a:lnTo>
                    <a:pt x="8762726" y="92988"/>
                  </a:lnTo>
                  <a:lnTo>
                    <a:pt x="8812796" y="102294"/>
                  </a:lnTo>
                  <a:lnTo>
                    <a:pt x="8862865" y="111214"/>
                  </a:lnTo>
                  <a:lnTo>
                    <a:pt x="8912932" y="119605"/>
                  </a:lnTo>
                  <a:lnTo>
                    <a:pt x="8962998" y="127321"/>
                  </a:lnTo>
                  <a:lnTo>
                    <a:pt x="9013063" y="134217"/>
                  </a:lnTo>
                </a:path>
              </a:pathLst>
            </a:custGeom>
            <a:ln w="28575">
              <a:solidFill>
                <a:srgbClr val="FF0000"/>
              </a:solidFill>
            </a:ln>
          </p:spPr>
          <p:txBody>
            <a:bodyPr wrap="square" lIns="0" tIns="0" rIns="0" bIns="0" rtlCol="0"/>
            <a:lstStyle/>
            <a:p>
              <a:endParaRPr/>
            </a:p>
          </p:txBody>
        </p:sp>
        <p:sp>
          <p:nvSpPr>
            <p:cNvPr id="8" name="object 8"/>
            <p:cNvSpPr/>
            <p:nvPr/>
          </p:nvSpPr>
          <p:spPr>
            <a:xfrm>
              <a:off x="5074920" y="4217796"/>
              <a:ext cx="21590" cy="74295"/>
            </a:xfrm>
            <a:custGeom>
              <a:avLst/>
              <a:gdLst/>
              <a:ahLst/>
              <a:cxnLst/>
              <a:rect l="l" t="t" r="r" b="b"/>
              <a:pathLst>
                <a:path w="21589" h="74295">
                  <a:moveTo>
                    <a:pt x="0" y="0"/>
                  </a:moveTo>
                  <a:lnTo>
                    <a:pt x="21462" y="74294"/>
                  </a:lnTo>
                </a:path>
              </a:pathLst>
            </a:custGeom>
            <a:ln w="9525">
              <a:solidFill>
                <a:srgbClr val="A6A6A6"/>
              </a:solidFill>
            </a:ln>
          </p:spPr>
          <p:txBody>
            <a:bodyPr wrap="square" lIns="0" tIns="0" rIns="0" bIns="0" rtlCol="0"/>
            <a:lstStyle/>
            <a:p>
              <a:endParaRPr/>
            </a:p>
          </p:txBody>
        </p:sp>
      </p:grpSp>
      <p:sp>
        <p:nvSpPr>
          <p:cNvPr id="9" name="object 9"/>
          <p:cNvSpPr/>
          <p:nvPr/>
        </p:nvSpPr>
        <p:spPr>
          <a:xfrm>
            <a:off x="1069086" y="2289175"/>
            <a:ext cx="9013190" cy="900430"/>
          </a:xfrm>
          <a:custGeom>
            <a:avLst/>
            <a:gdLst/>
            <a:ahLst/>
            <a:cxnLst/>
            <a:rect l="l" t="t" r="r" b="b"/>
            <a:pathLst>
              <a:path w="9013190" h="900430">
                <a:moveTo>
                  <a:pt x="0" y="0"/>
                </a:moveTo>
                <a:lnTo>
                  <a:pt x="50081" y="13163"/>
                </a:lnTo>
                <a:lnTo>
                  <a:pt x="100161" y="26873"/>
                </a:lnTo>
                <a:lnTo>
                  <a:pt x="150239" y="41031"/>
                </a:lnTo>
                <a:lnTo>
                  <a:pt x="200316" y="55543"/>
                </a:lnTo>
                <a:lnTo>
                  <a:pt x="250392" y="70312"/>
                </a:lnTo>
                <a:lnTo>
                  <a:pt x="300467" y="85241"/>
                </a:lnTo>
                <a:lnTo>
                  <a:pt x="350541" y="100234"/>
                </a:lnTo>
                <a:lnTo>
                  <a:pt x="400614" y="115196"/>
                </a:lnTo>
                <a:lnTo>
                  <a:pt x="450688" y="130028"/>
                </a:lnTo>
                <a:lnTo>
                  <a:pt x="500760" y="144637"/>
                </a:lnTo>
                <a:lnTo>
                  <a:pt x="550833" y="158924"/>
                </a:lnTo>
                <a:lnTo>
                  <a:pt x="600907" y="172794"/>
                </a:lnTo>
                <a:lnTo>
                  <a:pt x="650980" y="186150"/>
                </a:lnTo>
                <a:lnTo>
                  <a:pt x="701054" y="198896"/>
                </a:lnTo>
                <a:lnTo>
                  <a:pt x="751129" y="210937"/>
                </a:lnTo>
                <a:lnTo>
                  <a:pt x="801205" y="222174"/>
                </a:lnTo>
                <a:lnTo>
                  <a:pt x="851282" y="232513"/>
                </a:lnTo>
                <a:lnTo>
                  <a:pt x="901360" y="241857"/>
                </a:lnTo>
                <a:lnTo>
                  <a:pt x="951440" y="250110"/>
                </a:lnTo>
                <a:lnTo>
                  <a:pt x="1001521" y="257175"/>
                </a:lnTo>
                <a:lnTo>
                  <a:pt x="1051585" y="263120"/>
                </a:lnTo>
                <a:lnTo>
                  <a:pt x="1101648" y="268151"/>
                </a:lnTo>
                <a:lnTo>
                  <a:pt x="1151712" y="272314"/>
                </a:lnTo>
                <a:lnTo>
                  <a:pt x="1201776" y="275658"/>
                </a:lnTo>
                <a:lnTo>
                  <a:pt x="1251840" y="278231"/>
                </a:lnTo>
                <a:lnTo>
                  <a:pt x="1301905" y="280081"/>
                </a:lnTo>
                <a:lnTo>
                  <a:pt x="1351971" y="281258"/>
                </a:lnTo>
                <a:lnTo>
                  <a:pt x="1402037" y="281808"/>
                </a:lnTo>
                <a:lnTo>
                  <a:pt x="1452104" y="281781"/>
                </a:lnTo>
                <a:lnTo>
                  <a:pt x="1502171" y="281225"/>
                </a:lnTo>
                <a:lnTo>
                  <a:pt x="1552240" y="280188"/>
                </a:lnTo>
                <a:lnTo>
                  <a:pt x="1602310" y="278718"/>
                </a:lnTo>
                <a:lnTo>
                  <a:pt x="1652381" y="276863"/>
                </a:lnTo>
                <a:lnTo>
                  <a:pt x="1702453" y="274673"/>
                </a:lnTo>
                <a:lnTo>
                  <a:pt x="1752526" y="272194"/>
                </a:lnTo>
                <a:lnTo>
                  <a:pt x="1802601" y="269476"/>
                </a:lnTo>
                <a:lnTo>
                  <a:pt x="1852677" y="266567"/>
                </a:lnTo>
                <a:lnTo>
                  <a:pt x="1902755" y="263515"/>
                </a:lnTo>
                <a:lnTo>
                  <a:pt x="1952835" y="260368"/>
                </a:lnTo>
                <a:lnTo>
                  <a:pt x="2002916" y="257175"/>
                </a:lnTo>
                <a:lnTo>
                  <a:pt x="2052981" y="253336"/>
                </a:lnTo>
                <a:lnTo>
                  <a:pt x="2103047" y="248357"/>
                </a:lnTo>
                <a:lnTo>
                  <a:pt x="2153114" y="242381"/>
                </a:lnTo>
                <a:lnTo>
                  <a:pt x="2203183" y="235553"/>
                </a:lnTo>
                <a:lnTo>
                  <a:pt x="2253253" y="228018"/>
                </a:lnTo>
                <a:lnTo>
                  <a:pt x="2303324" y="219921"/>
                </a:lnTo>
                <a:lnTo>
                  <a:pt x="2353396" y="211406"/>
                </a:lnTo>
                <a:lnTo>
                  <a:pt x="2403468" y="202617"/>
                </a:lnTo>
                <a:lnTo>
                  <a:pt x="2453541" y="193701"/>
                </a:lnTo>
                <a:lnTo>
                  <a:pt x="2503614" y="184800"/>
                </a:lnTo>
                <a:lnTo>
                  <a:pt x="2553687" y="176061"/>
                </a:lnTo>
                <a:lnTo>
                  <a:pt x="2603760" y="167627"/>
                </a:lnTo>
                <a:lnTo>
                  <a:pt x="2653832" y="159644"/>
                </a:lnTo>
                <a:lnTo>
                  <a:pt x="2703904" y="152256"/>
                </a:lnTo>
                <a:lnTo>
                  <a:pt x="2753975" y="145607"/>
                </a:lnTo>
                <a:lnTo>
                  <a:pt x="2804045" y="139843"/>
                </a:lnTo>
                <a:lnTo>
                  <a:pt x="2854114" y="135108"/>
                </a:lnTo>
                <a:lnTo>
                  <a:pt x="2904181" y="131546"/>
                </a:lnTo>
                <a:lnTo>
                  <a:pt x="2954247" y="129303"/>
                </a:lnTo>
                <a:lnTo>
                  <a:pt x="3004312" y="128524"/>
                </a:lnTo>
                <a:lnTo>
                  <a:pt x="3054393" y="129456"/>
                </a:lnTo>
                <a:lnTo>
                  <a:pt x="3104473" y="132126"/>
                </a:lnTo>
                <a:lnTo>
                  <a:pt x="3154551" y="136339"/>
                </a:lnTo>
                <a:lnTo>
                  <a:pt x="3204628" y="141903"/>
                </a:lnTo>
                <a:lnTo>
                  <a:pt x="3254704" y="148625"/>
                </a:lnTo>
                <a:lnTo>
                  <a:pt x="3304779" y="156312"/>
                </a:lnTo>
                <a:lnTo>
                  <a:pt x="3354853" y="164771"/>
                </a:lnTo>
                <a:lnTo>
                  <a:pt x="3404926" y="173809"/>
                </a:lnTo>
                <a:lnTo>
                  <a:pt x="3455000" y="183232"/>
                </a:lnTo>
                <a:lnTo>
                  <a:pt x="3505072" y="192849"/>
                </a:lnTo>
                <a:lnTo>
                  <a:pt x="3555145" y="202466"/>
                </a:lnTo>
                <a:lnTo>
                  <a:pt x="3605219" y="211889"/>
                </a:lnTo>
                <a:lnTo>
                  <a:pt x="3655292" y="220927"/>
                </a:lnTo>
                <a:lnTo>
                  <a:pt x="3705366" y="229386"/>
                </a:lnTo>
                <a:lnTo>
                  <a:pt x="3755441" y="237073"/>
                </a:lnTo>
                <a:lnTo>
                  <a:pt x="3805517" y="243795"/>
                </a:lnTo>
                <a:lnTo>
                  <a:pt x="3855594" y="249359"/>
                </a:lnTo>
                <a:lnTo>
                  <a:pt x="3905672" y="253572"/>
                </a:lnTo>
                <a:lnTo>
                  <a:pt x="3955752" y="256242"/>
                </a:lnTo>
                <a:lnTo>
                  <a:pt x="4005834" y="257175"/>
                </a:lnTo>
                <a:lnTo>
                  <a:pt x="4051346" y="255768"/>
                </a:lnTo>
                <a:lnTo>
                  <a:pt x="4096861" y="251765"/>
                </a:lnTo>
                <a:lnTo>
                  <a:pt x="4142376" y="245492"/>
                </a:lnTo>
                <a:lnTo>
                  <a:pt x="4187893" y="237275"/>
                </a:lnTo>
                <a:lnTo>
                  <a:pt x="4233411" y="227440"/>
                </a:lnTo>
                <a:lnTo>
                  <a:pt x="4278930" y="216312"/>
                </a:lnTo>
                <a:lnTo>
                  <a:pt x="4324449" y="204219"/>
                </a:lnTo>
                <a:lnTo>
                  <a:pt x="4369969" y="191485"/>
                </a:lnTo>
                <a:lnTo>
                  <a:pt x="4415490" y="178437"/>
                </a:lnTo>
                <a:lnTo>
                  <a:pt x="4461010" y="165400"/>
                </a:lnTo>
                <a:lnTo>
                  <a:pt x="4506531" y="152701"/>
                </a:lnTo>
                <a:lnTo>
                  <a:pt x="4552052" y="140666"/>
                </a:lnTo>
                <a:lnTo>
                  <a:pt x="4597572" y="129620"/>
                </a:lnTo>
                <a:lnTo>
                  <a:pt x="4643093" y="119890"/>
                </a:lnTo>
                <a:lnTo>
                  <a:pt x="4688613" y="111801"/>
                </a:lnTo>
                <a:lnTo>
                  <a:pt x="4734132" y="105680"/>
                </a:lnTo>
                <a:lnTo>
                  <a:pt x="4779651" y="101852"/>
                </a:lnTo>
                <a:lnTo>
                  <a:pt x="4825169" y="100644"/>
                </a:lnTo>
                <a:lnTo>
                  <a:pt x="4870686" y="102381"/>
                </a:lnTo>
                <a:lnTo>
                  <a:pt x="4916201" y="107389"/>
                </a:lnTo>
                <a:lnTo>
                  <a:pt x="4961716" y="115995"/>
                </a:lnTo>
                <a:lnTo>
                  <a:pt x="5007229" y="128524"/>
                </a:lnTo>
                <a:lnTo>
                  <a:pt x="5043001" y="142084"/>
                </a:lnTo>
                <a:lnTo>
                  <a:pt x="5078773" y="159575"/>
                </a:lnTo>
                <a:lnTo>
                  <a:pt x="5114544" y="180662"/>
                </a:lnTo>
                <a:lnTo>
                  <a:pt x="5150314" y="205011"/>
                </a:lnTo>
                <a:lnTo>
                  <a:pt x="5186084" y="232289"/>
                </a:lnTo>
                <a:lnTo>
                  <a:pt x="5221853" y="262161"/>
                </a:lnTo>
                <a:lnTo>
                  <a:pt x="5257621" y="294294"/>
                </a:lnTo>
                <a:lnTo>
                  <a:pt x="5293389" y="328354"/>
                </a:lnTo>
                <a:lnTo>
                  <a:pt x="5329156" y="364007"/>
                </a:lnTo>
                <a:lnTo>
                  <a:pt x="5364923" y="400919"/>
                </a:lnTo>
                <a:lnTo>
                  <a:pt x="5400690" y="438756"/>
                </a:lnTo>
                <a:lnTo>
                  <a:pt x="5436457" y="477185"/>
                </a:lnTo>
                <a:lnTo>
                  <a:pt x="5472223" y="515871"/>
                </a:lnTo>
                <a:lnTo>
                  <a:pt x="5507989" y="554482"/>
                </a:lnTo>
                <a:lnTo>
                  <a:pt x="5543756" y="592681"/>
                </a:lnTo>
                <a:lnTo>
                  <a:pt x="5579522" y="630137"/>
                </a:lnTo>
                <a:lnTo>
                  <a:pt x="5615289" y="666515"/>
                </a:lnTo>
                <a:lnTo>
                  <a:pt x="5651056" y="701481"/>
                </a:lnTo>
                <a:lnTo>
                  <a:pt x="5686823" y="734702"/>
                </a:lnTo>
                <a:lnTo>
                  <a:pt x="5722590" y="765843"/>
                </a:lnTo>
                <a:lnTo>
                  <a:pt x="5758358" y="794571"/>
                </a:lnTo>
                <a:lnTo>
                  <a:pt x="5794126" y="820552"/>
                </a:lnTo>
                <a:lnTo>
                  <a:pt x="5829895" y="843451"/>
                </a:lnTo>
                <a:lnTo>
                  <a:pt x="5865665" y="862936"/>
                </a:lnTo>
                <a:lnTo>
                  <a:pt x="5901435" y="878672"/>
                </a:lnTo>
                <a:lnTo>
                  <a:pt x="5972978" y="897562"/>
                </a:lnTo>
                <a:lnTo>
                  <a:pt x="6008750" y="900049"/>
                </a:lnTo>
                <a:lnTo>
                  <a:pt x="6044511" y="897562"/>
                </a:lnTo>
                <a:lnTo>
                  <a:pt x="6116033" y="878672"/>
                </a:lnTo>
                <a:lnTo>
                  <a:pt x="6151796" y="862936"/>
                </a:lnTo>
                <a:lnTo>
                  <a:pt x="6187559" y="843451"/>
                </a:lnTo>
                <a:lnTo>
                  <a:pt x="6223323" y="820552"/>
                </a:lnTo>
                <a:lnTo>
                  <a:pt x="6259087" y="794571"/>
                </a:lnTo>
                <a:lnTo>
                  <a:pt x="6294852" y="765843"/>
                </a:lnTo>
                <a:lnTo>
                  <a:pt x="6330618" y="734702"/>
                </a:lnTo>
                <a:lnTo>
                  <a:pt x="6366383" y="701481"/>
                </a:lnTo>
                <a:lnTo>
                  <a:pt x="6402149" y="666515"/>
                </a:lnTo>
                <a:lnTo>
                  <a:pt x="6437915" y="630137"/>
                </a:lnTo>
                <a:lnTo>
                  <a:pt x="6473682" y="592681"/>
                </a:lnTo>
                <a:lnTo>
                  <a:pt x="6509448" y="554482"/>
                </a:lnTo>
                <a:lnTo>
                  <a:pt x="6545214" y="515871"/>
                </a:lnTo>
                <a:lnTo>
                  <a:pt x="6580981" y="477185"/>
                </a:lnTo>
                <a:lnTo>
                  <a:pt x="6616747" y="438756"/>
                </a:lnTo>
                <a:lnTo>
                  <a:pt x="6652513" y="400919"/>
                </a:lnTo>
                <a:lnTo>
                  <a:pt x="6688278" y="364007"/>
                </a:lnTo>
                <a:lnTo>
                  <a:pt x="6724044" y="328354"/>
                </a:lnTo>
                <a:lnTo>
                  <a:pt x="6759809" y="294294"/>
                </a:lnTo>
                <a:lnTo>
                  <a:pt x="6795573" y="262161"/>
                </a:lnTo>
                <a:lnTo>
                  <a:pt x="6831337" y="232289"/>
                </a:lnTo>
                <a:lnTo>
                  <a:pt x="6867100" y="205011"/>
                </a:lnTo>
                <a:lnTo>
                  <a:pt x="6902863" y="180662"/>
                </a:lnTo>
                <a:lnTo>
                  <a:pt x="6938625" y="159575"/>
                </a:lnTo>
                <a:lnTo>
                  <a:pt x="6974385" y="142084"/>
                </a:lnTo>
                <a:lnTo>
                  <a:pt x="7010146" y="128524"/>
                </a:lnTo>
                <a:lnTo>
                  <a:pt x="7055674" y="115995"/>
                </a:lnTo>
                <a:lnTo>
                  <a:pt x="7101202" y="107389"/>
                </a:lnTo>
                <a:lnTo>
                  <a:pt x="7146728" y="102381"/>
                </a:lnTo>
                <a:lnTo>
                  <a:pt x="7192252" y="100644"/>
                </a:lnTo>
                <a:lnTo>
                  <a:pt x="7237776" y="101852"/>
                </a:lnTo>
                <a:lnTo>
                  <a:pt x="7283299" y="105680"/>
                </a:lnTo>
                <a:lnTo>
                  <a:pt x="7328822" y="111801"/>
                </a:lnTo>
                <a:lnTo>
                  <a:pt x="7374343" y="119890"/>
                </a:lnTo>
                <a:lnTo>
                  <a:pt x="7419865" y="129620"/>
                </a:lnTo>
                <a:lnTo>
                  <a:pt x="7465386" y="140666"/>
                </a:lnTo>
                <a:lnTo>
                  <a:pt x="7510907" y="152701"/>
                </a:lnTo>
                <a:lnTo>
                  <a:pt x="7556427" y="165400"/>
                </a:lnTo>
                <a:lnTo>
                  <a:pt x="7601948" y="178437"/>
                </a:lnTo>
                <a:lnTo>
                  <a:pt x="7647470" y="191485"/>
                </a:lnTo>
                <a:lnTo>
                  <a:pt x="7692991" y="204219"/>
                </a:lnTo>
                <a:lnTo>
                  <a:pt x="7738514" y="216312"/>
                </a:lnTo>
                <a:lnTo>
                  <a:pt x="7784037" y="227440"/>
                </a:lnTo>
                <a:lnTo>
                  <a:pt x="7829561" y="237275"/>
                </a:lnTo>
                <a:lnTo>
                  <a:pt x="7875085" y="245492"/>
                </a:lnTo>
                <a:lnTo>
                  <a:pt x="7920611" y="251765"/>
                </a:lnTo>
                <a:lnTo>
                  <a:pt x="7966139" y="255768"/>
                </a:lnTo>
                <a:lnTo>
                  <a:pt x="8011667" y="257175"/>
                </a:lnTo>
                <a:lnTo>
                  <a:pt x="8061732" y="256548"/>
                </a:lnTo>
                <a:lnTo>
                  <a:pt x="8111798" y="254731"/>
                </a:lnTo>
                <a:lnTo>
                  <a:pt x="8161865" y="251822"/>
                </a:lnTo>
                <a:lnTo>
                  <a:pt x="8211934" y="247916"/>
                </a:lnTo>
                <a:lnTo>
                  <a:pt x="8262004" y="243109"/>
                </a:lnTo>
                <a:lnTo>
                  <a:pt x="8312075" y="237499"/>
                </a:lnTo>
                <a:lnTo>
                  <a:pt x="8362147" y="231181"/>
                </a:lnTo>
                <a:lnTo>
                  <a:pt x="8412219" y="224252"/>
                </a:lnTo>
                <a:lnTo>
                  <a:pt x="8462292" y="216808"/>
                </a:lnTo>
                <a:lnTo>
                  <a:pt x="8512365" y="208946"/>
                </a:lnTo>
                <a:lnTo>
                  <a:pt x="8562438" y="200762"/>
                </a:lnTo>
                <a:lnTo>
                  <a:pt x="8612511" y="192353"/>
                </a:lnTo>
                <a:lnTo>
                  <a:pt x="8662583" y="183814"/>
                </a:lnTo>
                <a:lnTo>
                  <a:pt x="8712655" y="175242"/>
                </a:lnTo>
                <a:lnTo>
                  <a:pt x="8762726" y="166735"/>
                </a:lnTo>
                <a:lnTo>
                  <a:pt x="8812796" y="158387"/>
                </a:lnTo>
                <a:lnTo>
                  <a:pt x="8862865" y="150295"/>
                </a:lnTo>
                <a:lnTo>
                  <a:pt x="8912932" y="142557"/>
                </a:lnTo>
                <a:lnTo>
                  <a:pt x="8962998" y="135267"/>
                </a:lnTo>
                <a:lnTo>
                  <a:pt x="9013063" y="128524"/>
                </a:lnTo>
              </a:path>
            </a:pathLst>
          </a:custGeom>
          <a:ln w="28575">
            <a:solidFill>
              <a:srgbClr val="5C5B5A"/>
            </a:solidFill>
          </a:ln>
        </p:spPr>
        <p:txBody>
          <a:bodyPr wrap="square" lIns="0" tIns="0" rIns="0" bIns="0" rtlCol="0"/>
          <a:lstStyle/>
          <a:p>
            <a:endParaRPr/>
          </a:p>
        </p:txBody>
      </p:sp>
      <p:sp>
        <p:nvSpPr>
          <p:cNvPr id="10" name="object 10"/>
          <p:cNvSpPr txBox="1"/>
          <p:nvPr/>
        </p:nvSpPr>
        <p:spPr>
          <a:xfrm>
            <a:off x="925169" y="418071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31%</a:t>
            </a:r>
            <a:endParaRPr sz="1200">
              <a:latin typeface="Calibri"/>
              <a:cs typeface="Calibri"/>
            </a:endParaRPr>
          </a:p>
        </p:txBody>
      </p:sp>
      <p:sp>
        <p:nvSpPr>
          <p:cNvPr id="11" name="object 11"/>
          <p:cNvSpPr txBox="1"/>
          <p:nvPr/>
        </p:nvSpPr>
        <p:spPr>
          <a:xfrm>
            <a:off x="1926717" y="418071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31%</a:t>
            </a:r>
            <a:endParaRPr sz="1200">
              <a:latin typeface="Calibri"/>
              <a:cs typeface="Calibri"/>
            </a:endParaRPr>
          </a:p>
        </p:txBody>
      </p:sp>
      <p:sp>
        <p:nvSpPr>
          <p:cNvPr id="12" name="object 12"/>
          <p:cNvSpPr txBox="1"/>
          <p:nvPr/>
        </p:nvSpPr>
        <p:spPr>
          <a:xfrm>
            <a:off x="2928366" y="42536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33%</a:t>
            </a:r>
            <a:endParaRPr sz="1200">
              <a:latin typeface="Calibri"/>
              <a:cs typeface="Calibri"/>
            </a:endParaRPr>
          </a:p>
        </p:txBody>
      </p:sp>
      <p:sp>
        <p:nvSpPr>
          <p:cNvPr id="13" name="object 13"/>
          <p:cNvSpPr txBox="1"/>
          <p:nvPr/>
        </p:nvSpPr>
        <p:spPr>
          <a:xfrm>
            <a:off x="3929888" y="366623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35%</a:t>
            </a:r>
            <a:endParaRPr sz="1200">
              <a:latin typeface="Calibri"/>
              <a:cs typeface="Calibri"/>
            </a:endParaRPr>
          </a:p>
        </p:txBody>
      </p:sp>
      <p:sp>
        <p:nvSpPr>
          <p:cNvPr id="14" name="object 14"/>
          <p:cNvSpPr txBox="1"/>
          <p:nvPr/>
        </p:nvSpPr>
        <p:spPr>
          <a:xfrm>
            <a:off x="4952746" y="42917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33%</a:t>
            </a:r>
            <a:endParaRPr sz="1200">
              <a:latin typeface="Calibri"/>
              <a:cs typeface="Calibri"/>
            </a:endParaRPr>
          </a:p>
        </p:txBody>
      </p:sp>
      <p:sp>
        <p:nvSpPr>
          <p:cNvPr id="15" name="object 15"/>
          <p:cNvSpPr txBox="1"/>
          <p:nvPr/>
        </p:nvSpPr>
        <p:spPr>
          <a:xfrm>
            <a:off x="5958332" y="4497781"/>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31%</a:t>
            </a:r>
            <a:endParaRPr sz="1200">
              <a:latin typeface="Calibri"/>
              <a:cs typeface="Calibri"/>
            </a:endParaRPr>
          </a:p>
        </p:txBody>
      </p:sp>
      <p:sp>
        <p:nvSpPr>
          <p:cNvPr id="16" name="object 16"/>
          <p:cNvSpPr txBox="1"/>
          <p:nvPr/>
        </p:nvSpPr>
        <p:spPr>
          <a:xfrm>
            <a:off x="6934581" y="430880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30%</a:t>
            </a:r>
            <a:endParaRPr sz="1200">
              <a:latin typeface="Calibri"/>
              <a:cs typeface="Calibri"/>
            </a:endParaRPr>
          </a:p>
        </p:txBody>
      </p:sp>
      <p:sp>
        <p:nvSpPr>
          <p:cNvPr id="17" name="object 17"/>
          <p:cNvSpPr txBox="1"/>
          <p:nvPr/>
        </p:nvSpPr>
        <p:spPr>
          <a:xfrm>
            <a:off x="7936230" y="40520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32%</a:t>
            </a:r>
            <a:endParaRPr sz="1200">
              <a:latin typeface="Calibri"/>
              <a:cs typeface="Calibri"/>
            </a:endParaRPr>
          </a:p>
        </p:txBody>
      </p:sp>
      <p:sp>
        <p:nvSpPr>
          <p:cNvPr id="18" name="object 18"/>
          <p:cNvSpPr txBox="1"/>
          <p:nvPr/>
        </p:nvSpPr>
        <p:spPr>
          <a:xfrm>
            <a:off x="8937752" y="366623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35%</a:t>
            </a:r>
            <a:endParaRPr sz="1200">
              <a:latin typeface="Calibri"/>
              <a:cs typeface="Calibri"/>
            </a:endParaRPr>
          </a:p>
        </p:txBody>
      </p:sp>
      <p:sp>
        <p:nvSpPr>
          <p:cNvPr id="19" name="object 19"/>
          <p:cNvSpPr txBox="1"/>
          <p:nvPr/>
        </p:nvSpPr>
        <p:spPr>
          <a:xfrm>
            <a:off x="9939273" y="34089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37%</a:t>
            </a:r>
            <a:endParaRPr sz="1200">
              <a:latin typeface="Calibri"/>
              <a:cs typeface="Calibri"/>
            </a:endParaRPr>
          </a:p>
        </p:txBody>
      </p:sp>
      <p:sp>
        <p:nvSpPr>
          <p:cNvPr id="20" name="object 20"/>
          <p:cNvSpPr txBox="1"/>
          <p:nvPr/>
        </p:nvSpPr>
        <p:spPr>
          <a:xfrm>
            <a:off x="925169" y="379488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34%</a:t>
            </a:r>
            <a:endParaRPr sz="1200">
              <a:latin typeface="Calibri"/>
              <a:cs typeface="Calibri"/>
            </a:endParaRPr>
          </a:p>
        </p:txBody>
      </p:sp>
      <p:sp>
        <p:nvSpPr>
          <p:cNvPr id="21" name="object 21"/>
          <p:cNvSpPr txBox="1"/>
          <p:nvPr/>
        </p:nvSpPr>
        <p:spPr>
          <a:xfrm>
            <a:off x="1926717" y="448551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31%</a:t>
            </a:r>
            <a:endParaRPr sz="1200">
              <a:latin typeface="Calibri"/>
              <a:cs typeface="Calibri"/>
            </a:endParaRPr>
          </a:p>
        </p:txBody>
      </p:sp>
      <p:sp>
        <p:nvSpPr>
          <p:cNvPr id="22" name="object 22"/>
          <p:cNvSpPr txBox="1"/>
          <p:nvPr/>
        </p:nvSpPr>
        <p:spPr>
          <a:xfrm>
            <a:off x="2928366" y="379488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34%</a:t>
            </a:r>
            <a:endParaRPr sz="1200">
              <a:latin typeface="Calibri"/>
              <a:cs typeface="Calibri"/>
            </a:endParaRPr>
          </a:p>
        </p:txBody>
      </p:sp>
      <p:sp>
        <p:nvSpPr>
          <p:cNvPr id="23" name="object 23"/>
          <p:cNvSpPr txBox="1"/>
          <p:nvPr/>
        </p:nvSpPr>
        <p:spPr>
          <a:xfrm>
            <a:off x="3929888" y="430880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30%</a:t>
            </a:r>
            <a:endParaRPr sz="1200">
              <a:latin typeface="Calibri"/>
              <a:cs typeface="Calibri"/>
            </a:endParaRPr>
          </a:p>
        </p:txBody>
      </p:sp>
      <p:sp>
        <p:nvSpPr>
          <p:cNvPr id="24" name="object 24"/>
          <p:cNvSpPr txBox="1"/>
          <p:nvPr/>
        </p:nvSpPr>
        <p:spPr>
          <a:xfrm>
            <a:off x="4931409" y="379488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34%</a:t>
            </a:r>
            <a:endParaRPr sz="1200">
              <a:latin typeface="Calibri"/>
              <a:cs typeface="Calibri"/>
            </a:endParaRPr>
          </a:p>
        </p:txBody>
      </p:sp>
      <p:sp>
        <p:nvSpPr>
          <p:cNvPr id="25" name="object 25"/>
          <p:cNvSpPr txBox="1"/>
          <p:nvPr/>
        </p:nvSpPr>
        <p:spPr>
          <a:xfrm>
            <a:off x="5933059" y="40520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32%</a:t>
            </a:r>
            <a:endParaRPr sz="1200">
              <a:latin typeface="Calibri"/>
              <a:cs typeface="Calibri"/>
            </a:endParaRPr>
          </a:p>
        </p:txBody>
      </p:sp>
      <p:sp>
        <p:nvSpPr>
          <p:cNvPr id="26" name="object 26"/>
          <p:cNvSpPr txBox="1"/>
          <p:nvPr/>
        </p:nvSpPr>
        <p:spPr>
          <a:xfrm>
            <a:off x="6934581" y="461416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30%</a:t>
            </a:r>
            <a:endParaRPr sz="1200">
              <a:latin typeface="Calibri"/>
              <a:cs typeface="Calibri"/>
            </a:endParaRPr>
          </a:p>
        </p:txBody>
      </p:sp>
      <p:sp>
        <p:nvSpPr>
          <p:cNvPr id="27" name="object 27"/>
          <p:cNvSpPr txBox="1"/>
          <p:nvPr/>
        </p:nvSpPr>
        <p:spPr>
          <a:xfrm>
            <a:off x="7910576" y="43822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32%</a:t>
            </a:r>
            <a:endParaRPr sz="1200">
              <a:latin typeface="Calibri"/>
              <a:cs typeface="Calibri"/>
            </a:endParaRPr>
          </a:p>
        </p:txBody>
      </p:sp>
      <p:sp>
        <p:nvSpPr>
          <p:cNvPr id="28" name="object 28"/>
          <p:cNvSpPr txBox="1"/>
          <p:nvPr/>
        </p:nvSpPr>
        <p:spPr>
          <a:xfrm>
            <a:off x="8937752" y="413778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34%</a:t>
            </a:r>
            <a:endParaRPr sz="1200">
              <a:latin typeface="Calibri"/>
              <a:cs typeface="Calibri"/>
            </a:endParaRPr>
          </a:p>
        </p:txBody>
      </p:sp>
      <p:sp>
        <p:nvSpPr>
          <p:cNvPr id="29" name="object 29"/>
          <p:cNvSpPr txBox="1"/>
          <p:nvPr/>
        </p:nvSpPr>
        <p:spPr>
          <a:xfrm>
            <a:off x="9939273" y="392353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33%</a:t>
            </a:r>
            <a:endParaRPr sz="1200">
              <a:latin typeface="Calibri"/>
              <a:cs typeface="Calibri"/>
            </a:endParaRPr>
          </a:p>
        </p:txBody>
      </p:sp>
      <p:sp>
        <p:nvSpPr>
          <p:cNvPr id="30" name="object 30"/>
          <p:cNvSpPr txBox="1"/>
          <p:nvPr/>
        </p:nvSpPr>
        <p:spPr>
          <a:xfrm>
            <a:off x="925169" y="199440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48%</a:t>
            </a:r>
            <a:endParaRPr sz="1200">
              <a:latin typeface="Calibri"/>
              <a:cs typeface="Calibri"/>
            </a:endParaRPr>
          </a:p>
        </p:txBody>
      </p:sp>
      <p:sp>
        <p:nvSpPr>
          <p:cNvPr id="31" name="object 31"/>
          <p:cNvSpPr txBox="1"/>
          <p:nvPr/>
        </p:nvSpPr>
        <p:spPr>
          <a:xfrm>
            <a:off x="1926717" y="22517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32" name="object 32"/>
          <p:cNvSpPr txBox="1"/>
          <p:nvPr/>
        </p:nvSpPr>
        <p:spPr>
          <a:xfrm>
            <a:off x="2928366" y="22517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33" name="object 33"/>
          <p:cNvSpPr txBox="1"/>
          <p:nvPr/>
        </p:nvSpPr>
        <p:spPr>
          <a:xfrm>
            <a:off x="3929888" y="21230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34" name="object 34"/>
          <p:cNvSpPr txBox="1"/>
          <p:nvPr/>
        </p:nvSpPr>
        <p:spPr>
          <a:xfrm>
            <a:off x="4931409" y="22517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35" name="object 35"/>
          <p:cNvSpPr txBox="1"/>
          <p:nvPr/>
        </p:nvSpPr>
        <p:spPr>
          <a:xfrm>
            <a:off x="5933059" y="21230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36" name="object 36"/>
          <p:cNvSpPr txBox="1"/>
          <p:nvPr/>
        </p:nvSpPr>
        <p:spPr>
          <a:xfrm>
            <a:off x="6934581" y="289445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41%</a:t>
            </a:r>
            <a:endParaRPr sz="1200">
              <a:latin typeface="Calibri"/>
              <a:cs typeface="Calibri"/>
            </a:endParaRPr>
          </a:p>
        </p:txBody>
      </p:sp>
      <p:sp>
        <p:nvSpPr>
          <p:cNvPr id="37" name="object 37"/>
          <p:cNvSpPr txBox="1"/>
          <p:nvPr/>
        </p:nvSpPr>
        <p:spPr>
          <a:xfrm>
            <a:off x="7936230" y="21230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38" name="object 38"/>
          <p:cNvSpPr txBox="1"/>
          <p:nvPr/>
        </p:nvSpPr>
        <p:spPr>
          <a:xfrm>
            <a:off x="8937752" y="22517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39" name="object 39"/>
          <p:cNvSpPr txBox="1"/>
          <p:nvPr/>
        </p:nvSpPr>
        <p:spPr>
          <a:xfrm>
            <a:off x="9939273" y="21230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40" name="object 40"/>
          <p:cNvSpPr/>
          <p:nvPr/>
        </p:nvSpPr>
        <p:spPr>
          <a:xfrm>
            <a:off x="2374900" y="614942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41" name="object 41"/>
          <p:cNvSpPr/>
          <p:nvPr/>
        </p:nvSpPr>
        <p:spPr>
          <a:xfrm>
            <a:off x="5164073" y="6149428"/>
            <a:ext cx="243840" cy="0"/>
          </a:xfrm>
          <a:custGeom>
            <a:avLst/>
            <a:gdLst/>
            <a:ahLst/>
            <a:cxnLst/>
            <a:rect l="l" t="t" r="r" b="b"/>
            <a:pathLst>
              <a:path w="243839">
                <a:moveTo>
                  <a:pt x="0" y="0"/>
                </a:moveTo>
                <a:lnTo>
                  <a:pt x="243839" y="0"/>
                </a:lnTo>
              </a:path>
            </a:pathLst>
          </a:custGeom>
          <a:ln w="28575">
            <a:solidFill>
              <a:srgbClr val="FF0000"/>
            </a:solidFill>
          </a:ln>
        </p:spPr>
        <p:txBody>
          <a:bodyPr wrap="square" lIns="0" tIns="0" rIns="0" bIns="0" rtlCol="0"/>
          <a:lstStyle/>
          <a:p>
            <a:endParaRPr/>
          </a:p>
        </p:txBody>
      </p:sp>
      <p:sp>
        <p:nvSpPr>
          <p:cNvPr id="42" name="object 42"/>
          <p:cNvSpPr/>
          <p:nvPr/>
        </p:nvSpPr>
        <p:spPr>
          <a:xfrm>
            <a:off x="7433182" y="6149428"/>
            <a:ext cx="243840" cy="0"/>
          </a:xfrm>
          <a:custGeom>
            <a:avLst/>
            <a:gdLst/>
            <a:ahLst/>
            <a:cxnLst/>
            <a:rect l="l" t="t" r="r" b="b"/>
            <a:pathLst>
              <a:path w="243840">
                <a:moveTo>
                  <a:pt x="0" y="0"/>
                </a:moveTo>
                <a:lnTo>
                  <a:pt x="243840" y="0"/>
                </a:lnTo>
              </a:path>
            </a:pathLst>
          </a:custGeom>
          <a:ln w="28575">
            <a:solidFill>
              <a:srgbClr val="5C5B5A"/>
            </a:solidFill>
          </a:ln>
        </p:spPr>
        <p:txBody>
          <a:bodyPr wrap="square" lIns="0" tIns="0" rIns="0" bIns="0" rtlCol="0"/>
          <a:lstStyle/>
          <a:p>
            <a:endParaRPr/>
          </a:p>
        </p:txBody>
      </p:sp>
      <p:sp>
        <p:nvSpPr>
          <p:cNvPr id="43" name="object 43"/>
          <p:cNvSpPr txBox="1"/>
          <p:nvPr/>
        </p:nvSpPr>
        <p:spPr>
          <a:xfrm>
            <a:off x="451205" y="6029350"/>
            <a:ext cx="8807450" cy="682625"/>
          </a:xfrm>
          <a:prstGeom prst="rect">
            <a:avLst/>
          </a:prstGeom>
        </p:spPr>
        <p:txBody>
          <a:bodyPr vert="horz" wrap="square" lIns="0" tIns="12700" rIns="0" bIns="0" rtlCol="0">
            <a:spAutoFit/>
          </a:bodyPr>
          <a:lstStyle/>
          <a:p>
            <a:pPr marL="2193290">
              <a:lnSpc>
                <a:spcPct val="100000"/>
              </a:lnSpc>
              <a:spcBef>
                <a:spcPts val="100"/>
              </a:spcBef>
              <a:tabLst>
                <a:tab pos="4982845" algn="l"/>
                <a:tab pos="7252334" algn="l"/>
              </a:tabLst>
            </a:pPr>
            <a:r>
              <a:rPr sz="1200" dirty="0">
                <a:solidFill>
                  <a:srgbClr val="585858"/>
                </a:solidFill>
                <a:latin typeface="Calibri"/>
                <a:cs typeface="Calibri"/>
              </a:rPr>
              <a:t>Conditions</a:t>
            </a:r>
            <a:r>
              <a:rPr sz="1200" spc="-45" dirty="0">
                <a:solidFill>
                  <a:srgbClr val="585858"/>
                </a:solidFill>
                <a:latin typeface="Calibri"/>
                <a:cs typeface="Calibri"/>
              </a:rPr>
              <a:t> </a:t>
            </a:r>
            <a:r>
              <a:rPr sz="1200" dirty="0">
                <a:solidFill>
                  <a:srgbClr val="585858"/>
                </a:solidFill>
                <a:latin typeface="Calibri"/>
                <a:cs typeface="Calibri"/>
              </a:rPr>
              <a:t>of</a:t>
            </a:r>
            <a:r>
              <a:rPr sz="1200" spc="-35" dirty="0">
                <a:solidFill>
                  <a:srgbClr val="585858"/>
                </a:solidFill>
                <a:latin typeface="Calibri"/>
                <a:cs typeface="Calibri"/>
              </a:rPr>
              <a:t> </a:t>
            </a:r>
            <a:r>
              <a:rPr sz="1200" spc="-20" dirty="0">
                <a:solidFill>
                  <a:srgbClr val="585858"/>
                </a:solidFill>
                <a:latin typeface="Calibri"/>
                <a:cs typeface="Calibri"/>
              </a:rPr>
              <a:t>roads</a:t>
            </a:r>
            <a:r>
              <a:rPr sz="1200" dirty="0">
                <a:solidFill>
                  <a:srgbClr val="585858"/>
                </a:solidFill>
                <a:latin typeface="Calibri"/>
                <a:cs typeface="Calibri"/>
              </a:rPr>
              <a:t>	Cycle</a:t>
            </a:r>
            <a:r>
              <a:rPr sz="1200" spc="-25" dirty="0">
                <a:solidFill>
                  <a:srgbClr val="585858"/>
                </a:solidFill>
                <a:latin typeface="Calibri"/>
                <a:cs typeface="Calibri"/>
              </a:rPr>
              <a:t> </a:t>
            </a:r>
            <a:r>
              <a:rPr sz="1200" spc="-10" dirty="0">
                <a:solidFill>
                  <a:srgbClr val="585858"/>
                </a:solidFill>
                <a:latin typeface="Calibri"/>
                <a:cs typeface="Calibri"/>
              </a:rPr>
              <a:t>lanes</a:t>
            </a:r>
            <a:r>
              <a:rPr sz="1200" dirty="0">
                <a:solidFill>
                  <a:srgbClr val="585858"/>
                </a:solidFill>
                <a:latin typeface="Calibri"/>
                <a:cs typeface="Calibri"/>
              </a:rPr>
              <a:t>	Condition</a:t>
            </a:r>
            <a:r>
              <a:rPr sz="1200" spc="-30" dirty="0">
                <a:solidFill>
                  <a:srgbClr val="585858"/>
                </a:solidFill>
                <a:latin typeface="Calibri"/>
                <a:cs typeface="Calibri"/>
              </a:rPr>
              <a:t> </a:t>
            </a:r>
            <a:r>
              <a:rPr sz="1200" dirty="0">
                <a:solidFill>
                  <a:srgbClr val="585858"/>
                </a:solidFill>
                <a:latin typeface="Calibri"/>
                <a:cs typeface="Calibri"/>
              </a:rPr>
              <a:t>of</a:t>
            </a:r>
            <a:r>
              <a:rPr sz="1200" spc="-30" dirty="0">
                <a:solidFill>
                  <a:srgbClr val="585858"/>
                </a:solidFill>
                <a:latin typeface="Calibri"/>
                <a:cs typeface="Calibri"/>
              </a:rPr>
              <a:t> </a:t>
            </a:r>
            <a:r>
              <a:rPr sz="1200" dirty="0">
                <a:solidFill>
                  <a:srgbClr val="585858"/>
                </a:solidFill>
                <a:latin typeface="Calibri"/>
                <a:cs typeface="Calibri"/>
              </a:rPr>
              <a:t>paved</a:t>
            </a:r>
            <a:r>
              <a:rPr sz="1200" spc="-30" dirty="0">
                <a:solidFill>
                  <a:srgbClr val="585858"/>
                </a:solidFill>
                <a:latin typeface="Calibri"/>
                <a:cs typeface="Calibri"/>
              </a:rPr>
              <a:t> </a:t>
            </a:r>
            <a:r>
              <a:rPr sz="1200" spc="-10" dirty="0">
                <a:solidFill>
                  <a:srgbClr val="585858"/>
                </a:solidFill>
                <a:latin typeface="Calibri"/>
                <a:cs typeface="Calibri"/>
              </a:rPr>
              <a:t>areas</a:t>
            </a:r>
            <a:endParaRPr sz="1200">
              <a:latin typeface="Calibri"/>
              <a:cs typeface="Calibri"/>
            </a:endParaRPr>
          </a:p>
          <a:p>
            <a:pPr marL="12700">
              <a:lnSpc>
                <a:spcPct val="100000"/>
              </a:lnSpc>
              <a:spcBef>
                <a:spcPts val="1330"/>
              </a:spcBef>
            </a:pPr>
            <a:r>
              <a:rPr sz="1000" dirty="0">
                <a:solidFill>
                  <a:srgbClr val="7E7E7E"/>
                </a:solidFill>
                <a:latin typeface="Arial"/>
                <a:cs typeface="Arial"/>
              </a:rPr>
              <a:t>LA7.</a:t>
            </a:r>
            <a:r>
              <a:rPr sz="1000" spc="-35" dirty="0">
                <a:solidFill>
                  <a:srgbClr val="7E7E7E"/>
                </a:solidFill>
                <a:latin typeface="Arial"/>
                <a:cs typeface="Arial"/>
              </a:rPr>
              <a:t> </a:t>
            </a:r>
            <a:r>
              <a:rPr sz="1000" dirty="0">
                <a:solidFill>
                  <a:srgbClr val="7E7E7E"/>
                </a:solidFill>
                <a:latin typeface="Arial"/>
                <a:cs typeface="Arial"/>
              </a:rPr>
              <a:t>Thinking</a:t>
            </a:r>
            <a:r>
              <a:rPr sz="1000" spc="-60" dirty="0">
                <a:solidFill>
                  <a:srgbClr val="7E7E7E"/>
                </a:solidFill>
                <a:latin typeface="Arial"/>
                <a:cs typeface="Arial"/>
              </a:rPr>
              <a:t> </a:t>
            </a:r>
            <a:r>
              <a:rPr sz="1000" dirty="0">
                <a:solidFill>
                  <a:srgbClr val="7E7E7E"/>
                </a:solidFill>
                <a:latin typeface="Arial"/>
                <a:cs typeface="Arial"/>
              </a:rPr>
              <a:t>about</a:t>
            </a:r>
            <a:r>
              <a:rPr sz="1000" spc="-40" dirty="0">
                <a:solidFill>
                  <a:srgbClr val="7E7E7E"/>
                </a:solidFill>
                <a:latin typeface="Arial"/>
                <a:cs typeface="Arial"/>
              </a:rPr>
              <a:t> </a:t>
            </a:r>
            <a:r>
              <a:rPr sz="1000" dirty="0">
                <a:solidFill>
                  <a:srgbClr val="7E7E7E"/>
                </a:solidFill>
                <a:latin typeface="Arial"/>
                <a:cs typeface="Arial"/>
              </a:rPr>
              <a:t>where</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live,</a:t>
            </a:r>
            <a:r>
              <a:rPr sz="1000" spc="-25" dirty="0">
                <a:solidFill>
                  <a:srgbClr val="7E7E7E"/>
                </a:solidFill>
                <a:latin typeface="Arial"/>
                <a:cs typeface="Arial"/>
              </a:rPr>
              <a:t> </a:t>
            </a:r>
            <a:r>
              <a:rPr sz="1000" dirty="0">
                <a:solidFill>
                  <a:srgbClr val="7E7E7E"/>
                </a:solidFill>
                <a:latin typeface="Arial"/>
                <a:cs typeface="Arial"/>
              </a:rPr>
              <a:t>how</a:t>
            </a:r>
            <a:r>
              <a:rPr sz="1000" spc="-35" dirty="0">
                <a:solidFill>
                  <a:srgbClr val="7E7E7E"/>
                </a:solidFill>
                <a:latin typeface="Arial"/>
                <a:cs typeface="Arial"/>
              </a:rPr>
              <a:t> </a:t>
            </a:r>
            <a:r>
              <a:rPr sz="1000" dirty="0">
                <a:solidFill>
                  <a:srgbClr val="7E7E7E"/>
                </a:solidFill>
                <a:latin typeface="Arial"/>
                <a:cs typeface="Arial"/>
              </a:rPr>
              <a:t>satisfied</a:t>
            </a:r>
            <a:r>
              <a:rPr sz="1000" spc="-4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dissatisfied</a:t>
            </a:r>
            <a:r>
              <a:rPr sz="1000" spc="-40" dirty="0">
                <a:solidFill>
                  <a:srgbClr val="7E7E7E"/>
                </a:solidFill>
                <a:latin typeface="Arial"/>
                <a:cs typeface="Arial"/>
              </a:rPr>
              <a:t> </a:t>
            </a:r>
            <a:r>
              <a:rPr sz="1000" dirty="0">
                <a:solidFill>
                  <a:srgbClr val="7E7E7E"/>
                </a:solidFill>
                <a:latin typeface="Arial"/>
                <a:cs typeface="Arial"/>
              </a:rPr>
              <a:t>are</a:t>
            </a:r>
            <a:r>
              <a:rPr sz="1000" spc="-4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with</a:t>
            </a:r>
            <a:r>
              <a:rPr sz="1000" spc="-25" dirty="0">
                <a:solidFill>
                  <a:srgbClr val="7E7E7E"/>
                </a:solidFill>
                <a:latin typeface="Arial"/>
                <a:cs typeface="Arial"/>
              </a:rPr>
              <a:t> </a:t>
            </a:r>
            <a:r>
              <a:rPr sz="1000" dirty="0">
                <a:solidFill>
                  <a:srgbClr val="7E7E7E"/>
                </a:solidFill>
                <a:latin typeface="Arial"/>
                <a:cs typeface="Arial"/>
              </a:rPr>
              <a:t>your experience</a:t>
            </a:r>
            <a:r>
              <a:rPr sz="1000" spc="-50"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the</a:t>
            </a:r>
            <a:r>
              <a:rPr sz="1000" spc="-50" dirty="0">
                <a:solidFill>
                  <a:srgbClr val="7E7E7E"/>
                </a:solidFill>
                <a:latin typeface="Arial"/>
                <a:cs typeface="Arial"/>
              </a:rPr>
              <a:t> </a:t>
            </a:r>
            <a:r>
              <a:rPr sz="1000" dirty="0">
                <a:solidFill>
                  <a:srgbClr val="7E7E7E"/>
                </a:solidFill>
                <a:latin typeface="Arial"/>
                <a:cs typeface="Arial"/>
              </a:rPr>
              <a:t>following</a:t>
            </a:r>
            <a:r>
              <a:rPr sz="1000" spc="-15" dirty="0">
                <a:solidFill>
                  <a:srgbClr val="7E7E7E"/>
                </a:solidFill>
                <a:latin typeface="Arial"/>
                <a:cs typeface="Arial"/>
              </a:rPr>
              <a:t> </a:t>
            </a:r>
            <a:r>
              <a:rPr sz="1000" dirty="0">
                <a:solidFill>
                  <a:srgbClr val="7E7E7E"/>
                </a:solidFill>
                <a:latin typeface="Arial"/>
                <a:cs typeface="Arial"/>
              </a:rPr>
              <a:t>in</a:t>
            </a:r>
            <a:r>
              <a:rPr sz="1000" spc="-35" dirty="0">
                <a:solidFill>
                  <a:srgbClr val="7E7E7E"/>
                </a:solidFill>
                <a:latin typeface="Arial"/>
                <a:cs typeface="Arial"/>
              </a:rPr>
              <a:t> </a:t>
            </a:r>
            <a:r>
              <a:rPr sz="1000" dirty="0">
                <a:solidFill>
                  <a:srgbClr val="7E7E7E"/>
                </a:solidFill>
                <a:latin typeface="Arial"/>
                <a:cs typeface="Arial"/>
              </a:rPr>
              <a:t>your local</a:t>
            </a:r>
            <a:r>
              <a:rPr sz="1000" spc="10" dirty="0">
                <a:solidFill>
                  <a:srgbClr val="7E7E7E"/>
                </a:solidFill>
                <a:latin typeface="Arial"/>
                <a:cs typeface="Arial"/>
              </a:rPr>
              <a:t> </a:t>
            </a:r>
            <a:r>
              <a:rPr sz="1000" spc="-10" dirty="0">
                <a:solidFill>
                  <a:srgbClr val="7E7E7E"/>
                </a:solidFill>
                <a:latin typeface="Arial"/>
                <a:cs typeface="Arial"/>
              </a:rPr>
              <a:t>area?</a:t>
            </a:r>
            <a:endParaRPr sz="1000">
              <a:latin typeface="Arial"/>
              <a:cs typeface="Arial"/>
            </a:endParaRPr>
          </a:p>
          <a:p>
            <a:pPr marL="47625">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S7,</a:t>
            </a:r>
            <a:r>
              <a:rPr sz="1000" spc="-10" dirty="0">
                <a:solidFill>
                  <a:srgbClr val="7E7E7E"/>
                </a:solidFill>
                <a:latin typeface="Arial"/>
                <a:cs typeface="Arial"/>
              </a:rPr>
              <a:t> </a:t>
            </a:r>
            <a:r>
              <a:rPr sz="1000" dirty="0">
                <a:solidFill>
                  <a:srgbClr val="7E7E7E"/>
                </a:solidFill>
                <a:latin typeface="Arial"/>
                <a:cs typeface="Arial"/>
              </a:rPr>
              <a:t>1488;</a:t>
            </a:r>
            <a:r>
              <a:rPr sz="1000" spc="-25" dirty="0">
                <a:solidFill>
                  <a:srgbClr val="7E7E7E"/>
                </a:solidFill>
                <a:latin typeface="Arial"/>
                <a:cs typeface="Arial"/>
              </a:rPr>
              <a:t> </a:t>
            </a:r>
            <a:r>
              <a:rPr sz="1000" dirty="0">
                <a:solidFill>
                  <a:srgbClr val="7E7E7E"/>
                </a:solidFill>
                <a:latin typeface="Arial"/>
                <a:cs typeface="Arial"/>
              </a:rPr>
              <a:t>S8,</a:t>
            </a:r>
            <a:r>
              <a:rPr sz="1000" spc="-10" dirty="0">
                <a:solidFill>
                  <a:srgbClr val="7E7E7E"/>
                </a:solidFill>
                <a:latin typeface="Arial"/>
                <a:cs typeface="Arial"/>
              </a:rPr>
              <a:t> </a:t>
            </a:r>
            <a:r>
              <a:rPr sz="1000" dirty="0">
                <a:solidFill>
                  <a:srgbClr val="7E7E7E"/>
                </a:solidFill>
                <a:latin typeface="Arial"/>
                <a:cs typeface="Arial"/>
              </a:rPr>
              <a:t>1612;</a:t>
            </a:r>
            <a:r>
              <a:rPr sz="1000" spc="-25" dirty="0">
                <a:solidFill>
                  <a:srgbClr val="7E7E7E"/>
                </a:solidFill>
                <a:latin typeface="Arial"/>
                <a:cs typeface="Arial"/>
              </a:rPr>
              <a:t> </a:t>
            </a:r>
            <a:r>
              <a:rPr sz="1000" dirty="0">
                <a:solidFill>
                  <a:srgbClr val="7E7E7E"/>
                </a:solidFill>
                <a:latin typeface="Arial"/>
                <a:cs typeface="Arial"/>
              </a:rPr>
              <a:t>S9,</a:t>
            </a:r>
            <a:r>
              <a:rPr sz="1000" spc="-10" dirty="0">
                <a:solidFill>
                  <a:srgbClr val="7E7E7E"/>
                </a:solidFill>
                <a:latin typeface="Arial"/>
                <a:cs typeface="Arial"/>
              </a:rPr>
              <a:t> </a:t>
            </a:r>
            <a:r>
              <a:rPr sz="1000" dirty="0">
                <a:solidFill>
                  <a:srgbClr val="7E7E7E"/>
                </a:solidFill>
                <a:latin typeface="Arial"/>
                <a:cs typeface="Arial"/>
              </a:rPr>
              <a:t>1560;</a:t>
            </a:r>
            <a:r>
              <a:rPr sz="1000" spc="-25" dirty="0">
                <a:solidFill>
                  <a:srgbClr val="7E7E7E"/>
                </a:solidFill>
                <a:latin typeface="Arial"/>
                <a:cs typeface="Arial"/>
              </a:rPr>
              <a:t> </a:t>
            </a:r>
            <a:r>
              <a:rPr sz="1000" dirty="0">
                <a:solidFill>
                  <a:srgbClr val="7E7E7E"/>
                </a:solidFill>
                <a:latin typeface="Arial"/>
                <a:cs typeface="Arial"/>
              </a:rPr>
              <a:t>S10,</a:t>
            </a:r>
            <a:r>
              <a:rPr sz="1000" spc="-10" dirty="0">
                <a:solidFill>
                  <a:srgbClr val="7E7E7E"/>
                </a:solidFill>
                <a:latin typeface="Arial"/>
                <a:cs typeface="Arial"/>
              </a:rPr>
              <a:t> </a:t>
            </a:r>
            <a:r>
              <a:rPr sz="1000" dirty="0">
                <a:solidFill>
                  <a:srgbClr val="7E7E7E"/>
                </a:solidFill>
                <a:latin typeface="Arial"/>
                <a:cs typeface="Arial"/>
              </a:rPr>
              <a:t>1546;</a:t>
            </a:r>
            <a:r>
              <a:rPr sz="1000" spc="-30" dirty="0">
                <a:solidFill>
                  <a:srgbClr val="7E7E7E"/>
                </a:solidFill>
                <a:latin typeface="Arial"/>
                <a:cs typeface="Arial"/>
              </a:rPr>
              <a:t> </a:t>
            </a:r>
            <a:r>
              <a:rPr sz="1000" dirty="0">
                <a:solidFill>
                  <a:srgbClr val="7E7E7E"/>
                </a:solidFill>
                <a:latin typeface="Arial"/>
                <a:cs typeface="Arial"/>
              </a:rPr>
              <a:t>S11,</a:t>
            </a:r>
            <a:r>
              <a:rPr sz="1000" spc="-10" dirty="0">
                <a:solidFill>
                  <a:srgbClr val="7E7E7E"/>
                </a:solidFill>
                <a:latin typeface="Arial"/>
                <a:cs typeface="Arial"/>
              </a:rPr>
              <a:t> </a:t>
            </a:r>
            <a:r>
              <a:rPr sz="1000" dirty="0">
                <a:solidFill>
                  <a:srgbClr val="7E7E7E"/>
                </a:solidFill>
                <a:latin typeface="Arial"/>
                <a:cs typeface="Arial"/>
              </a:rPr>
              <a:t>1460;</a:t>
            </a:r>
            <a:r>
              <a:rPr sz="1000" spc="-30" dirty="0">
                <a:solidFill>
                  <a:srgbClr val="7E7E7E"/>
                </a:solidFill>
                <a:latin typeface="Arial"/>
                <a:cs typeface="Arial"/>
              </a:rPr>
              <a:t> </a:t>
            </a:r>
            <a:r>
              <a:rPr sz="1000" dirty="0">
                <a:solidFill>
                  <a:srgbClr val="7E7E7E"/>
                </a:solidFill>
                <a:latin typeface="Arial"/>
                <a:cs typeface="Arial"/>
              </a:rPr>
              <a:t>S12,</a:t>
            </a:r>
            <a:r>
              <a:rPr sz="1000" spc="-10"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S13,</a:t>
            </a:r>
            <a:r>
              <a:rPr sz="1000" spc="-10" dirty="0">
                <a:solidFill>
                  <a:srgbClr val="7E7E7E"/>
                </a:solidFill>
                <a:latin typeface="Arial"/>
                <a:cs typeface="Arial"/>
              </a:rPr>
              <a:t> </a:t>
            </a:r>
            <a:r>
              <a:rPr sz="1000" dirty="0">
                <a:solidFill>
                  <a:srgbClr val="7E7E7E"/>
                </a:solidFill>
                <a:latin typeface="Arial"/>
                <a:cs typeface="Arial"/>
              </a:rPr>
              <a:t>1540;</a:t>
            </a:r>
            <a:r>
              <a:rPr sz="1000" spc="-30" dirty="0">
                <a:solidFill>
                  <a:srgbClr val="7E7E7E"/>
                </a:solidFill>
                <a:latin typeface="Arial"/>
                <a:cs typeface="Arial"/>
              </a:rPr>
              <a:t> </a:t>
            </a:r>
            <a:r>
              <a:rPr sz="1000" dirty="0">
                <a:solidFill>
                  <a:srgbClr val="7E7E7E"/>
                </a:solidFill>
                <a:latin typeface="Arial"/>
                <a:cs typeface="Arial"/>
              </a:rPr>
              <a:t>S14,</a:t>
            </a:r>
            <a:r>
              <a:rPr sz="1000" spc="-10"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1517;</a:t>
            </a:r>
            <a:r>
              <a:rPr sz="1000" spc="-2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1523</a:t>
            </a:r>
            <a:r>
              <a:rPr sz="1000" spc="-1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respondents).</a:t>
            </a:r>
            <a:endParaRPr sz="1000">
              <a:latin typeface="Arial"/>
              <a:cs typeface="Arial"/>
            </a:endParaRPr>
          </a:p>
        </p:txBody>
      </p:sp>
      <p:sp>
        <p:nvSpPr>
          <p:cNvPr id="44" name="object 44"/>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45</a:t>
            </a:r>
            <a:endParaRPr sz="1800">
              <a:latin typeface="Calibri"/>
              <a:cs typeface="Calibri"/>
            </a:endParaRPr>
          </a:p>
        </p:txBody>
      </p:sp>
      <p:sp>
        <p:nvSpPr>
          <p:cNvPr id="45" name="object 45"/>
          <p:cNvSpPr txBox="1"/>
          <p:nvPr/>
        </p:nvSpPr>
        <p:spPr>
          <a:xfrm>
            <a:off x="10429367" y="2062988"/>
            <a:ext cx="1607185" cy="1754505"/>
          </a:xfrm>
          <a:prstGeom prst="rect">
            <a:avLst/>
          </a:prstGeom>
          <a:ln w="9525">
            <a:solidFill>
              <a:srgbClr val="5C5B5A"/>
            </a:solidFill>
          </a:ln>
        </p:spPr>
        <p:txBody>
          <a:bodyPr vert="horz" wrap="square" lIns="0" tIns="41275" rIns="0" bIns="0" rtlCol="0">
            <a:spAutoFit/>
          </a:bodyPr>
          <a:lstStyle/>
          <a:p>
            <a:pPr marL="101600" marR="93345" algn="ctr">
              <a:lnSpc>
                <a:spcPct val="100000"/>
              </a:lnSpc>
              <a:spcBef>
                <a:spcPts val="325"/>
              </a:spcBef>
            </a:pPr>
            <a:r>
              <a:rPr sz="1200" dirty="0">
                <a:solidFill>
                  <a:srgbClr val="5C5B5A"/>
                </a:solidFill>
                <a:latin typeface="Arial"/>
                <a:cs typeface="Arial"/>
              </a:rPr>
              <a:t>Respondents</a:t>
            </a:r>
            <a:r>
              <a:rPr sz="1200" spc="-70" dirty="0">
                <a:solidFill>
                  <a:srgbClr val="5C5B5A"/>
                </a:solidFill>
                <a:latin typeface="Arial"/>
                <a:cs typeface="Arial"/>
              </a:rPr>
              <a:t> </a:t>
            </a:r>
            <a:r>
              <a:rPr sz="1200" spc="-20" dirty="0">
                <a:solidFill>
                  <a:srgbClr val="5C5B5A"/>
                </a:solidFill>
                <a:latin typeface="Arial"/>
                <a:cs typeface="Arial"/>
              </a:rPr>
              <a:t>have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option</a:t>
            </a:r>
            <a:r>
              <a:rPr sz="1200" spc="-15" dirty="0">
                <a:solidFill>
                  <a:srgbClr val="5C5B5A"/>
                </a:solidFill>
                <a:latin typeface="Arial"/>
                <a:cs typeface="Arial"/>
              </a:rPr>
              <a:t> </a:t>
            </a:r>
            <a:r>
              <a:rPr sz="1200" spc="-35" dirty="0">
                <a:solidFill>
                  <a:srgbClr val="5C5B5A"/>
                </a:solidFill>
                <a:latin typeface="Arial"/>
                <a:cs typeface="Arial"/>
              </a:rPr>
              <a:t>of </a:t>
            </a:r>
            <a:r>
              <a:rPr sz="1200" dirty="0">
                <a:solidFill>
                  <a:srgbClr val="5C5B5A"/>
                </a:solidFill>
                <a:latin typeface="Arial"/>
                <a:cs typeface="Arial"/>
              </a:rPr>
              <a:t>indicating</a:t>
            </a:r>
            <a:r>
              <a:rPr sz="1200" spc="-45" dirty="0">
                <a:solidFill>
                  <a:srgbClr val="5C5B5A"/>
                </a:solidFill>
                <a:latin typeface="Arial"/>
                <a:cs typeface="Arial"/>
              </a:rPr>
              <a:t> </a:t>
            </a:r>
            <a:r>
              <a:rPr sz="1200" dirty="0">
                <a:solidFill>
                  <a:srgbClr val="5C5B5A"/>
                </a:solidFill>
                <a:latin typeface="Arial"/>
                <a:cs typeface="Arial"/>
              </a:rPr>
              <a:t>they</a:t>
            </a:r>
            <a:r>
              <a:rPr sz="1200" spc="-10" dirty="0">
                <a:solidFill>
                  <a:srgbClr val="5C5B5A"/>
                </a:solidFill>
                <a:latin typeface="Arial"/>
                <a:cs typeface="Arial"/>
              </a:rPr>
              <a:t> </a:t>
            </a:r>
            <a:r>
              <a:rPr sz="1200" spc="-25" dirty="0">
                <a:solidFill>
                  <a:srgbClr val="5C5B5A"/>
                </a:solidFill>
                <a:latin typeface="Arial"/>
                <a:cs typeface="Arial"/>
              </a:rPr>
              <a:t>do</a:t>
            </a:r>
            <a:r>
              <a:rPr sz="1200" spc="500" dirty="0">
                <a:solidFill>
                  <a:srgbClr val="5C5B5A"/>
                </a:solidFill>
                <a:latin typeface="Arial"/>
                <a:cs typeface="Arial"/>
              </a:rPr>
              <a:t> </a:t>
            </a:r>
            <a:r>
              <a:rPr sz="1200" dirty="0">
                <a:solidFill>
                  <a:srgbClr val="5C5B5A"/>
                </a:solidFill>
                <a:latin typeface="Arial"/>
                <a:cs typeface="Arial"/>
              </a:rPr>
              <a:t>not</a:t>
            </a:r>
            <a:r>
              <a:rPr sz="1200" spc="-25"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spc="-10" dirty="0">
                <a:solidFill>
                  <a:srgbClr val="5C5B5A"/>
                </a:solidFill>
                <a:latin typeface="Arial"/>
                <a:cs typeface="Arial"/>
              </a:rPr>
              <a:t>experience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spc="-10" dirty="0">
                <a:solidFill>
                  <a:srgbClr val="5C5B5A"/>
                </a:solidFill>
                <a:latin typeface="Arial"/>
                <a:cs typeface="Arial"/>
              </a:rPr>
              <a:t>particular </a:t>
            </a:r>
            <a:r>
              <a:rPr sz="1200" dirty="0">
                <a:solidFill>
                  <a:srgbClr val="5C5B5A"/>
                </a:solidFill>
                <a:latin typeface="Arial"/>
                <a:cs typeface="Arial"/>
              </a:rPr>
              <a:t>service/aspect,</a:t>
            </a:r>
            <a:r>
              <a:rPr sz="1200" spc="-75"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that</a:t>
            </a:r>
            <a:r>
              <a:rPr sz="1200" spc="-25" dirty="0">
                <a:solidFill>
                  <a:srgbClr val="5C5B5A"/>
                </a:solidFill>
                <a:latin typeface="Arial"/>
                <a:cs typeface="Arial"/>
              </a:rPr>
              <a:t> </a:t>
            </a:r>
            <a:r>
              <a:rPr sz="1200" dirty="0">
                <a:solidFill>
                  <a:srgbClr val="5C5B5A"/>
                </a:solidFill>
                <a:latin typeface="Arial"/>
                <a:cs typeface="Arial"/>
              </a:rPr>
              <a:t>something</a:t>
            </a:r>
            <a:r>
              <a:rPr sz="1200" spc="-55" dirty="0">
                <a:solidFill>
                  <a:srgbClr val="5C5B5A"/>
                </a:solidFill>
                <a:latin typeface="Arial"/>
                <a:cs typeface="Arial"/>
              </a:rPr>
              <a:t> </a:t>
            </a:r>
            <a:r>
              <a:rPr sz="1200" dirty="0">
                <a:solidFill>
                  <a:srgbClr val="5C5B5A"/>
                </a:solidFill>
                <a:latin typeface="Arial"/>
                <a:cs typeface="Arial"/>
              </a:rPr>
              <a:t>is</a:t>
            </a:r>
            <a:r>
              <a:rPr sz="1200" spc="-10" dirty="0">
                <a:solidFill>
                  <a:srgbClr val="5C5B5A"/>
                </a:solidFill>
                <a:latin typeface="Arial"/>
                <a:cs typeface="Arial"/>
              </a:rPr>
              <a:t> </a:t>
            </a:r>
            <a:r>
              <a:rPr sz="1200" spc="-25" dirty="0">
                <a:solidFill>
                  <a:srgbClr val="5C5B5A"/>
                </a:solidFill>
                <a:latin typeface="Arial"/>
                <a:cs typeface="Arial"/>
              </a:rPr>
              <a:t>not </a:t>
            </a:r>
            <a:r>
              <a:rPr sz="1200" dirty="0">
                <a:solidFill>
                  <a:srgbClr val="5C5B5A"/>
                </a:solidFill>
                <a:latin typeface="Arial"/>
                <a:cs typeface="Arial"/>
              </a:rPr>
              <a:t>available</a:t>
            </a:r>
            <a:r>
              <a:rPr sz="1200" spc="-45" dirty="0">
                <a:solidFill>
                  <a:srgbClr val="5C5B5A"/>
                </a:solidFill>
                <a:latin typeface="Arial"/>
                <a:cs typeface="Arial"/>
              </a:rPr>
              <a:t> </a:t>
            </a:r>
            <a:r>
              <a:rPr sz="1200" dirty="0">
                <a:solidFill>
                  <a:srgbClr val="5C5B5A"/>
                </a:solidFill>
                <a:latin typeface="Arial"/>
                <a:cs typeface="Arial"/>
              </a:rPr>
              <a:t>at</a:t>
            </a:r>
            <a:r>
              <a:rPr sz="1200" spc="-25" dirty="0">
                <a:solidFill>
                  <a:srgbClr val="5C5B5A"/>
                </a:solidFill>
                <a:latin typeface="Arial"/>
                <a:cs typeface="Arial"/>
              </a:rPr>
              <a:t> </a:t>
            </a:r>
            <a:r>
              <a:rPr sz="1200" dirty="0">
                <a:solidFill>
                  <a:srgbClr val="5C5B5A"/>
                </a:solidFill>
                <a:latin typeface="Arial"/>
                <a:cs typeface="Arial"/>
              </a:rPr>
              <a:t>all</a:t>
            </a:r>
            <a:r>
              <a:rPr sz="1200" spc="-25" dirty="0">
                <a:solidFill>
                  <a:srgbClr val="5C5B5A"/>
                </a:solidFill>
                <a:latin typeface="Arial"/>
                <a:cs typeface="Arial"/>
              </a:rPr>
              <a:t> in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local</a:t>
            </a:r>
            <a:r>
              <a:rPr sz="1200" spc="-30" dirty="0">
                <a:solidFill>
                  <a:srgbClr val="5C5B5A"/>
                </a:solidFill>
                <a:latin typeface="Arial"/>
                <a:cs typeface="Arial"/>
              </a:rPr>
              <a:t> </a:t>
            </a:r>
            <a:r>
              <a:rPr sz="1200" spc="-20" dirty="0">
                <a:solidFill>
                  <a:srgbClr val="5C5B5A"/>
                </a:solidFill>
                <a:latin typeface="Arial"/>
                <a:cs typeface="Arial"/>
              </a:rPr>
              <a:t>area.</a:t>
            </a:r>
            <a:endParaRPr sz="12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242061"/>
            <a:ext cx="11060430" cy="1040765"/>
          </a:xfrm>
          <a:prstGeom prst="rect">
            <a:avLst/>
          </a:prstGeom>
        </p:spPr>
        <p:txBody>
          <a:bodyPr vert="horz" wrap="square" lIns="0" tIns="40005" rIns="0" bIns="0" rtlCol="0">
            <a:spAutoFit/>
          </a:bodyPr>
          <a:lstStyle/>
          <a:p>
            <a:pPr marL="12700" marR="5080">
              <a:lnSpc>
                <a:spcPct val="90000"/>
              </a:lnSpc>
              <a:spcBef>
                <a:spcPts val="315"/>
              </a:spcBef>
            </a:pPr>
            <a:r>
              <a:rPr dirty="0">
                <a:solidFill>
                  <a:srgbClr val="585858"/>
                </a:solidFill>
              </a:rPr>
              <a:t>Agreement</a:t>
            </a:r>
            <a:r>
              <a:rPr spc="-10" dirty="0">
                <a:solidFill>
                  <a:srgbClr val="585858"/>
                </a:solidFill>
              </a:rPr>
              <a:t> </a:t>
            </a:r>
            <a:r>
              <a:rPr dirty="0">
                <a:solidFill>
                  <a:srgbClr val="585858"/>
                </a:solidFill>
              </a:rPr>
              <a:t>with</a:t>
            </a:r>
            <a:r>
              <a:rPr spc="-60" dirty="0">
                <a:solidFill>
                  <a:srgbClr val="585858"/>
                </a:solidFill>
              </a:rPr>
              <a:t> </a:t>
            </a:r>
            <a:r>
              <a:rPr dirty="0">
                <a:solidFill>
                  <a:srgbClr val="585858"/>
                </a:solidFill>
              </a:rPr>
              <a:t>statements</a:t>
            </a:r>
            <a:r>
              <a:rPr spc="-25" dirty="0">
                <a:solidFill>
                  <a:srgbClr val="585858"/>
                </a:solidFill>
              </a:rPr>
              <a:t> </a:t>
            </a:r>
            <a:r>
              <a:rPr dirty="0">
                <a:solidFill>
                  <a:srgbClr val="585858"/>
                </a:solidFill>
              </a:rPr>
              <a:t>about</a:t>
            </a:r>
            <a:r>
              <a:rPr spc="-45" dirty="0">
                <a:solidFill>
                  <a:srgbClr val="585858"/>
                </a:solidFill>
              </a:rPr>
              <a:t> </a:t>
            </a:r>
            <a:r>
              <a:rPr dirty="0">
                <a:solidFill>
                  <a:srgbClr val="585858"/>
                </a:solidFill>
              </a:rPr>
              <a:t>neighbourhood</a:t>
            </a:r>
            <a:r>
              <a:rPr spc="-60" dirty="0">
                <a:solidFill>
                  <a:srgbClr val="585858"/>
                </a:solidFill>
              </a:rPr>
              <a:t> </a:t>
            </a:r>
            <a:r>
              <a:rPr dirty="0">
                <a:solidFill>
                  <a:srgbClr val="585858"/>
                </a:solidFill>
              </a:rPr>
              <a:t>relations</a:t>
            </a:r>
            <a:r>
              <a:rPr spc="-45" dirty="0">
                <a:solidFill>
                  <a:srgbClr val="585858"/>
                </a:solidFill>
              </a:rPr>
              <a:t> </a:t>
            </a:r>
            <a:r>
              <a:rPr dirty="0">
                <a:solidFill>
                  <a:srgbClr val="585858"/>
                </a:solidFill>
              </a:rPr>
              <a:t>have</a:t>
            </a:r>
            <a:r>
              <a:rPr spc="10" dirty="0">
                <a:solidFill>
                  <a:srgbClr val="585858"/>
                </a:solidFill>
              </a:rPr>
              <a:t> </a:t>
            </a:r>
            <a:r>
              <a:rPr dirty="0">
                <a:solidFill>
                  <a:srgbClr val="585858"/>
                </a:solidFill>
              </a:rPr>
              <a:t>all</a:t>
            </a:r>
            <a:r>
              <a:rPr spc="-35" dirty="0">
                <a:solidFill>
                  <a:srgbClr val="585858"/>
                </a:solidFill>
              </a:rPr>
              <a:t> </a:t>
            </a:r>
            <a:r>
              <a:rPr dirty="0">
                <a:solidFill>
                  <a:srgbClr val="585858"/>
                </a:solidFill>
              </a:rPr>
              <a:t>increased</a:t>
            </a:r>
            <a:r>
              <a:rPr spc="-20" dirty="0">
                <a:solidFill>
                  <a:srgbClr val="585858"/>
                </a:solidFill>
              </a:rPr>
              <a:t> </a:t>
            </a:r>
            <a:r>
              <a:rPr dirty="0">
                <a:solidFill>
                  <a:srgbClr val="585858"/>
                </a:solidFill>
              </a:rPr>
              <a:t>since</a:t>
            </a:r>
            <a:r>
              <a:rPr spc="-45" dirty="0">
                <a:solidFill>
                  <a:srgbClr val="585858"/>
                </a:solidFill>
              </a:rPr>
              <a:t> </a:t>
            </a:r>
            <a:r>
              <a:rPr dirty="0">
                <a:solidFill>
                  <a:srgbClr val="585858"/>
                </a:solidFill>
              </a:rPr>
              <a:t>last</a:t>
            </a:r>
            <a:r>
              <a:rPr spc="-40" dirty="0">
                <a:solidFill>
                  <a:srgbClr val="585858"/>
                </a:solidFill>
              </a:rPr>
              <a:t> </a:t>
            </a:r>
            <a:r>
              <a:rPr spc="-10" dirty="0">
                <a:solidFill>
                  <a:srgbClr val="585858"/>
                </a:solidFill>
              </a:rPr>
              <a:t>wave, </a:t>
            </a:r>
            <a:r>
              <a:rPr dirty="0">
                <a:solidFill>
                  <a:srgbClr val="585858"/>
                </a:solidFill>
              </a:rPr>
              <a:t>continuing</a:t>
            </a:r>
            <a:r>
              <a:rPr spc="-65" dirty="0">
                <a:solidFill>
                  <a:srgbClr val="585858"/>
                </a:solidFill>
              </a:rPr>
              <a:t> </a:t>
            </a:r>
            <a:r>
              <a:rPr dirty="0">
                <a:solidFill>
                  <a:srgbClr val="585858"/>
                </a:solidFill>
              </a:rPr>
              <a:t>the</a:t>
            </a:r>
            <a:r>
              <a:rPr spc="-25" dirty="0">
                <a:solidFill>
                  <a:srgbClr val="585858"/>
                </a:solidFill>
              </a:rPr>
              <a:t> </a:t>
            </a:r>
            <a:r>
              <a:rPr dirty="0">
                <a:solidFill>
                  <a:srgbClr val="585858"/>
                </a:solidFill>
              </a:rPr>
              <a:t>positive</a:t>
            </a:r>
            <a:r>
              <a:rPr spc="-10" dirty="0">
                <a:solidFill>
                  <a:srgbClr val="585858"/>
                </a:solidFill>
              </a:rPr>
              <a:t> </a:t>
            </a:r>
            <a:r>
              <a:rPr dirty="0">
                <a:solidFill>
                  <a:srgbClr val="585858"/>
                </a:solidFill>
              </a:rPr>
              <a:t>trend</a:t>
            </a:r>
            <a:r>
              <a:rPr spc="-25" dirty="0">
                <a:solidFill>
                  <a:srgbClr val="585858"/>
                </a:solidFill>
              </a:rPr>
              <a:t> </a:t>
            </a:r>
            <a:r>
              <a:rPr dirty="0">
                <a:solidFill>
                  <a:srgbClr val="585858"/>
                </a:solidFill>
              </a:rPr>
              <a:t>since</a:t>
            </a:r>
            <a:r>
              <a:rPr spc="-100" dirty="0">
                <a:solidFill>
                  <a:srgbClr val="585858"/>
                </a:solidFill>
              </a:rPr>
              <a:t> </a:t>
            </a:r>
            <a:r>
              <a:rPr dirty="0">
                <a:solidFill>
                  <a:srgbClr val="585858"/>
                </a:solidFill>
              </a:rPr>
              <a:t>August</a:t>
            </a:r>
            <a:r>
              <a:rPr spc="15" dirty="0">
                <a:solidFill>
                  <a:srgbClr val="585858"/>
                </a:solidFill>
              </a:rPr>
              <a:t> </a:t>
            </a:r>
            <a:r>
              <a:rPr dirty="0">
                <a:solidFill>
                  <a:srgbClr val="585858"/>
                </a:solidFill>
              </a:rPr>
              <a:t>2024.</a:t>
            </a:r>
            <a:r>
              <a:rPr spc="-25" dirty="0">
                <a:solidFill>
                  <a:srgbClr val="585858"/>
                </a:solidFill>
              </a:rPr>
              <a:t> </a:t>
            </a:r>
            <a:r>
              <a:rPr dirty="0">
                <a:solidFill>
                  <a:srgbClr val="585858"/>
                </a:solidFill>
              </a:rPr>
              <a:t>Over</a:t>
            </a:r>
            <a:r>
              <a:rPr spc="10" dirty="0">
                <a:solidFill>
                  <a:srgbClr val="585858"/>
                </a:solidFill>
              </a:rPr>
              <a:t> </a:t>
            </a:r>
            <a:r>
              <a:rPr dirty="0">
                <a:solidFill>
                  <a:srgbClr val="585858"/>
                </a:solidFill>
              </a:rPr>
              <a:t>4</a:t>
            </a:r>
            <a:r>
              <a:rPr spc="-30" dirty="0">
                <a:solidFill>
                  <a:srgbClr val="585858"/>
                </a:solidFill>
              </a:rPr>
              <a:t> </a:t>
            </a:r>
            <a:r>
              <a:rPr dirty="0">
                <a:solidFill>
                  <a:srgbClr val="585858"/>
                </a:solidFill>
              </a:rPr>
              <a:t>in</a:t>
            </a:r>
            <a:r>
              <a:rPr spc="-35" dirty="0">
                <a:solidFill>
                  <a:srgbClr val="585858"/>
                </a:solidFill>
              </a:rPr>
              <a:t> </a:t>
            </a:r>
            <a:r>
              <a:rPr dirty="0">
                <a:solidFill>
                  <a:srgbClr val="585858"/>
                </a:solidFill>
              </a:rPr>
              <a:t>5</a:t>
            </a:r>
            <a:r>
              <a:rPr spc="-30" dirty="0">
                <a:solidFill>
                  <a:srgbClr val="585858"/>
                </a:solidFill>
              </a:rPr>
              <a:t> </a:t>
            </a:r>
            <a:r>
              <a:rPr dirty="0">
                <a:solidFill>
                  <a:srgbClr val="585858"/>
                </a:solidFill>
              </a:rPr>
              <a:t>(82%)</a:t>
            </a:r>
            <a:r>
              <a:rPr spc="-15" dirty="0">
                <a:solidFill>
                  <a:srgbClr val="585858"/>
                </a:solidFill>
              </a:rPr>
              <a:t> </a:t>
            </a:r>
            <a:r>
              <a:rPr dirty="0">
                <a:solidFill>
                  <a:srgbClr val="585858"/>
                </a:solidFill>
              </a:rPr>
              <a:t>agree</a:t>
            </a:r>
            <a:r>
              <a:rPr spc="10" dirty="0">
                <a:solidFill>
                  <a:srgbClr val="585858"/>
                </a:solidFill>
              </a:rPr>
              <a:t> </a:t>
            </a:r>
            <a:r>
              <a:rPr dirty="0"/>
              <a:t>people</a:t>
            </a:r>
            <a:r>
              <a:rPr spc="-40" dirty="0"/>
              <a:t> </a:t>
            </a:r>
            <a:r>
              <a:rPr dirty="0"/>
              <a:t>from</a:t>
            </a:r>
            <a:r>
              <a:rPr spc="-35" dirty="0"/>
              <a:t> </a:t>
            </a:r>
            <a:r>
              <a:rPr spc="-10" dirty="0"/>
              <a:t>different </a:t>
            </a:r>
            <a:r>
              <a:rPr dirty="0"/>
              <a:t>backgrounds</a:t>
            </a:r>
            <a:r>
              <a:rPr spc="-30" dirty="0"/>
              <a:t> </a:t>
            </a:r>
            <a:r>
              <a:rPr dirty="0"/>
              <a:t>get</a:t>
            </a:r>
            <a:r>
              <a:rPr spc="-20" dirty="0"/>
              <a:t> </a:t>
            </a:r>
            <a:r>
              <a:rPr dirty="0"/>
              <a:t>on</a:t>
            </a:r>
            <a:r>
              <a:rPr spc="-20" dirty="0"/>
              <a:t> </a:t>
            </a:r>
            <a:r>
              <a:rPr dirty="0"/>
              <a:t>well</a:t>
            </a:r>
            <a:r>
              <a:rPr spc="-65" dirty="0"/>
              <a:t> </a:t>
            </a:r>
            <a:r>
              <a:rPr dirty="0"/>
              <a:t>together</a:t>
            </a:r>
            <a:r>
              <a:rPr spc="-20" dirty="0"/>
              <a:t> </a:t>
            </a:r>
            <a:r>
              <a:rPr dirty="0">
                <a:solidFill>
                  <a:srgbClr val="585858"/>
                </a:solidFill>
              </a:rPr>
              <a:t>in</a:t>
            </a:r>
            <a:r>
              <a:rPr spc="-25" dirty="0">
                <a:solidFill>
                  <a:srgbClr val="585858"/>
                </a:solidFill>
              </a:rPr>
              <a:t> </a:t>
            </a:r>
            <a:r>
              <a:rPr dirty="0">
                <a:solidFill>
                  <a:srgbClr val="585858"/>
                </a:solidFill>
              </a:rPr>
              <a:t>their</a:t>
            </a:r>
            <a:r>
              <a:rPr spc="-25" dirty="0">
                <a:solidFill>
                  <a:srgbClr val="585858"/>
                </a:solidFill>
              </a:rPr>
              <a:t> </a:t>
            </a:r>
            <a:r>
              <a:rPr dirty="0">
                <a:solidFill>
                  <a:srgbClr val="585858"/>
                </a:solidFill>
              </a:rPr>
              <a:t>local</a:t>
            </a:r>
            <a:r>
              <a:rPr spc="-15" dirty="0">
                <a:solidFill>
                  <a:srgbClr val="585858"/>
                </a:solidFill>
              </a:rPr>
              <a:t> </a:t>
            </a:r>
            <a:r>
              <a:rPr dirty="0">
                <a:solidFill>
                  <a:srgbClr val="585858"/>
                </a:solidFill>
              </a:rPr>
              <a:t>area,</a:t>
            </a:r>
            <a:r>
              <a:rPr spc="-15" dirty="0">
                <a:solidFill>
                  <a:srgbClr val="585858"/>
                </a:solidFill>
              </a:rPr>
              <a:t> </a:t>
            </a:r>
            <a:r>
              <a:rPr dirty="0">
                <a:solidFill>
                  <a:srgbClr val="585858"/>
                </a:solidFill>
              </a:rPr>
              <a:t>with</a:t>
            </a:r>
            <a:r>
              <a:rPr spc="-60" dirty="0">
                <a:solidFill>
                  <a:srgbClr val="585858"/>
                </a:solidFill>
              </a:rPr>
              <a:t> </a:t>
            </a:r>
            <a:r>
              <a:rPr dirty="0">
                <a:solidFill>
                  <a:srgbClr val="585858"/>
                </a:solidFill>
              </a:rPr>
              <a:t>3</a:t>
            </a:r>
            <a:r>
              <a:rPr spc="-20" dirty="0">
                <a:solidFill>
                  <a:srgbClr val="585858"/>
                </a:solidFill>
              </a:rPr>
              <a:t> </a:t>
            </a:r>
            <a:r>
              <a:rPr dirty="0">
                <a:solidFill>
                  <a:srgbClr val="585858"/>
                </a:solidFill>
              </a:rPr>
              <a:t>in</a:t>
            </a:r>
            <a:r>
              <a:rPr spc="-25" dirty="0">
                <a:solidFill>
                  <a:srgbClr val="585858"/>
                </a:solidFill>
              </a:rPr>
              <a:t> </a:t>
            </a:r>
            <a:r>
              <a:rPr dirty="0">
                <a:solidFill>
                  <a:srgbClr val="585858"/>
                </a:solidFill>
              </a:rPr>
              <a:t>4</a:t>
            </a:r>
            <a:r>
              <a:rPr spc="-20" dirty="0">
                <a:solidFill>
                  <a:srgbClr val="585858"/>
                </a:solidFill>
              </a:rPr>
              <a:t> </a:t>
            </a:r>
            <a:r>
              <a:rPr dirty="0">
                <a:solidFill>
                  <a:srgbClr val="585858"/>
                </a:solidFill>
              </a:rPr>
              <a:t>agreeing</a:t>
            </a:r>
            <a:r>
              <a:rPr spc="-15" dirty="0">
                <a:solidFill>
                  <a:srgbClr val="585858"/>
                </a:solidFill>
              </a:rPr>
              <a:t> </a:t>
            </a:r>
            <a:r>
              <a:rPr dirty="0">
                <a:solidFill>
                  <a:srgbClr val="585858"/>
                </a:solidFill>
              </a:rPr>
              <a:t>that</a:t>
            </a:r>
            <a:r>
              <a:rPr spc="-10" dirty="0">
                <a:solidFill>
                  <a:srgbClr val="585858"/>
                </a:solidFill>
              </a:rPr>
              <a:t> </a:t>
            </a:r>
            <a:r>
              <a:rPr dirty="0"/>
              <a:t>people</a:t>
            </a:r>
            <a:r>
              <a:rPr spc="-30" dirty="0"/>
              <a:t> </a:t>
            </a:r>
            <a:r>
              <a:rPr dirty="0"/>
              <a:t>look</a:t>
            </a:r>
            <a:r>
              <a:rPr spc="-30" dirty="0"/>
              <a:t> </a:t>
            </a:r>
            <a:r>
              <a:rPr dirty="0"/>
              <a:t>out</a:t>
            </a:r>
            <a:r>
              <a:rPr spc="-25" dirty="0"/>
              <a:t> </a:t>
            </a:r>
            <a:r>
              <a:rPr dirty="0"/>
              <a:t>for</a:t>
            </a:r>
            <a:r>
              <a:rPr spc="-20" dirty="0"/>
              <a:t> each </a:t>
            </a:r>
            <a:r>
              <a:rPr dirty="0"/>
              <a:t>other</a:t>
            </a:r>
            <a:r>
              <a:rPr spc="-40" dirty="0"/>
              <a:t> </a:t>
            </a:r>
            <a:r>
              <a:rPr dirty="0">
                <a:solidFill>
                  <a:srgbClr val="585858"/>
                </a:solidFill>
              </a:rPr>
              <a:t>(76%)</a:t>
            </a:r>
            <a:r>
              <a:rPr spc="-15" dirty="0">
                <a:solidFill>
                  <a:srgbClr val="585858"/>
                </a:solidFill>
              </a:rPr>
              <a:t> </a:t>
            </a:r>
            <a:r>
              <a:rPr dirty="0">
                <a:solidFill>
                  <a:srgbClr val="585858"/>
                </a:solidFill>
              </a:rPr>
              <a:t>and</a:t>
            </a:r>
            <a:r>
              <a:rPr spc="-15" dirty="0">
                <a:solidFill>
                  <a:srgbClr val="585858"/>
                </a:solidFill>
              </a:rPr>
              <a:t> </a:t>
            </a:r>
            <a:r>
              <a:rPr dirty="0">
                <a:solidFill>
                  <a:srgbClr val="585858"/>
                </a:solidFill>
              </a:rPr>
              <a:t>that</a:t>
            </a:r>
            <a:r>
              <a:rPr spc="-35" dirty="0">
                <a:solidFill>
                  <a:srgbClr val="585858"/>
                </a:solidFill>
              </a:rPr>
              <a:t> </a:t>
            </a:r>
            <a:r>
              <a:rPr dirty="0">
                <a:solidFill>
                  <a:srgbClr val="585858"/>
                </a:solidFill>
              </a:rPr>
              <a:t>they</a:t>
            </a:r>
            <a:r>
              <a:rPr spc="-25" dirty="0">
                <a:solidFill>
                  <a:srgbClr val="585858"/>
                </a:solidFill>
              </a:rPr>
              <a:t> </a:t>
            </a:r>
            <a:r>
              <a:rPr dirty="0">
                <a:solidFill>
                  <a:srgbClr val="585858"/>
                </a:solidFill>
              </a:rPr>
              <a:t>are</a:t>
            </a:r>
            <a:r>
              <a:rPr spc="-10" dirty="0">
                <a:solidFill>
                  <a:srgbClr val="585858"/>
                </a:solidFill>
              </a:rPr>
              <a:t> </a:t>
            </a:r>
            <a:r>
              <a:rPr dirty="0"/>
              <a:t>proud</a:t>
            </a:r>
            <a:r>
              <a:rPr spc="-20" dirty="0"/>
              <a:t> </a:t>
            </a:r>
            <a:r>
              <a:rPr dirty="0"/>
              <a:t>of</a:t>
            </a:r>
            <a:r>
              <a:rPr spc="-35" dirty="0"/>
              <a:t> </a:t>
            </a:r>
            <a:r>
              <a:rPr dirty="0"/>
              <a:t>their</a:t>
            </a:r>
            <a:r>
              <a:rPr spc="-20" dirty="0"/>
              <a:t> </a:t>
            </a:r>
            <a:r>
              <a:rPr dirty="0"/>
              <a:t>local</a:t>
            </a:r>
            <a:r>
              <a:rPr spc="-25" dirty="0"/>
              <a:t> </a:t>
            </a:r>
            <a:r>
              <a:rPr dirty="0"/>
              <a:t>area</a:t>
            </a:r>
            <a:r>
              <a:rPr spc="-5" dirty="0"/>
              <a:t> </a:t>
            </a:r>
            <a:r>
              <a:rPr spc="-10" dirty="0">
                <a:solidFill>
                  <a:srgbClr val="585858"/>
                </a:solidFill>
              </a:rPr>
              <a:t>(75%).</a:t>
            </a:r>
          </a:p>
        </p:txBody>
      </p:sp>
      <p:sp>
        <p:nvSpPr>
          <p:cNvPr id="3" name="object 3"/>
          <p:cNvSpPr txBox="1"/>
          <p:nvPr/>
        </p:nvSpPr>
        <p:spPr>
          <a:xfrm>
            <a:off x="3941445" y="1494536"/>
            <a:ext cx="430974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Level</a:t>
            </a:r>
            <a:r>
              <a:rPr sz="1400" b="1" spc="-25" dirty="0">
                <a:solidFill>
                  <a:srgbClr val="5C5B5A"/>
                </a:solidFill>
                <a:latin typeface="Arial"/>
                <a:cs typeface="Arial"/>
              </a:rPr>
              <a:t> </a:t>
            </a:r>
            <a:r>
              <a:rPr sz="1400" b="1" dirty="0">
                <a:solidFill>
                  <a:srgbClr val="5C5B5A"/>
                </a:solidFill>
                <a:latin typeface="Arial"/>
                <a:cs typeface="Arial"/>
              </a:rPr>
              <a:t>of</a:t>
            </a:r>
            <a:r>
              <a:rPr sz="1400" b="1" spc="-15" dirty="0">
                <a:solidFill>
                  <a:srgbClr val="5C5B5A"/>
                </a:solidFill>
                <a:latin typeface="Arial"/>
                <a:cs typeface="Arial"/>
              </a:rPr>
              <a:t> </a:t>
            </a:r>
            <a:r>
              <a:rPr sz="1400" b="1" dirty="0">
                <a:solidFill>
                  <a:srgbClr val="5C5B5A"/>
                </a:solidFill>
                <a:latin typeface="Arial"/>
                <a:cs typeface="Arial"/>
              </a:rPr>
              <a:t>agreement</a:t>
            </a:r>
            <a:r>
              <a:rPr sz="1400" b="1" spc="-40" dirty="0">
                <a:solidFill>
                  <a:srgbClr val="5C5B5A"/>
                </a:solidFill>
                <a:latin typeface="Arial"/>
                <a:cs typeface="Arial"/>
              </a:rPr>
              <a:t> </a:t>
            </a:r>
            <a:r>
              <a:rPr sz="1400" b="1" dirty="0">
                <a:solidFill>
                  <a:srgbClr val="5C5B5A"/>
                </a:solidFill>
                <a:latin typeface="Arial"/>
                <a:cs typeface="Arial"/>
              </a:rPr>
              <a:t>about</a:t>
            </a:r>
            <a:r>
              <a:rPr sz="1400" b="1" spc="-30" dirty="0">
                <a:solidFill>
                  <a:srgbClr val="5C5B5A"/>
                </a:solidFill>
                <a:latin typeface="Arial"/>
                <a:cs typeface="Arial"/>
              </a:rPr>
              <a:t> </a:t>
            </a:r>
            <a:r>
              <a:rPr sz="1400" b="1" spc="-10" dirty="0">
                <a:solidFill>
                  <a:srgbClr val="5C5B5A"/>
                </a:solidFill>
                <a:latin typeface="Arial"/>
                <a:cs typeface="Arial"/>
              </a:rPr>
              <a:t>neighbourhood</a:t>
            </a:r>
            <a:r>
              <a:rPr sz="1400" b="1" spc="-60" dirty="0">
                <a:solidFill>
                  <a:srgbClr val="5C5B5A"/>
                </a:solidFill>
                <a:latin typeface="Arial"/>
                <a:cs typeface="Arial"/>
              </a:rPr>
              <a:t> </a:t>
            </a:r>
            <a:r>
              <a:rPr sz="1400" b="1" spc="-10" dirty="0">
                <a:solidFill>
                  <a:srgbClr val="5C5B5A"/>
                </a:solidFill>
                <a:latin typeface="Arial"/>
                <a:cs typeface="Arial"/>
              </a:rPr>
              <a:t>relations</a:t>
            </a:r>
            <a:endParaRPr sz="1400">
              <a:latin typeface="Arial"/>
              <a:cs typeface="Arial"/>
            </a:endParaRPr>
          </a:p>
        </p:txBody>
      </p:sp>
      <p:sp>
        <p:nvSpPr>
          <p:cNvPr id="4" name="object 4"/>
          <p:cNvSpPr/>
          <p:nvPr/>
        </p:nvSpPr>
        <p:spPr>
          <a:xfrm>
            <a:off x="699960" y="5130927"/>
            <a:ext cx="10835640" cy="48260"/>
          </a:xfrm>
          <a:custGeom>
            <a:avLst/>
            <a:gdLst/>
            <a:ahLst/>
            <a:cxnLst/>
            <a:rect l="l" t="t" r="r" b="b"/>
            <a:pathLst>
              <a:path w="10835640" h="48260">
                <a:moveTo>
                  <a:pt x="0" y="0"/>
                </a:moveTo>
                <a:lnTo>
                  <a:pt x="10835449" y="0"/>
                </a:lnTo>
              </a:path>
              <a:path w="10835640" h="48260">
                <a:moveTo>
                  <a:pt x="0" y="0"/>
                </a:moveTo>
                <a:lnTo>
                  <a:pt x="0" y="48260"/>
                </a:lnTo>
              </a:path>
              <a:path w="10835640" h="48260">
                <a:moveTo>
                  <a:pt x="1083119" y="0"/>
                </a:moveTo>
                <a:lnTo>
                  <a:pt x="1083119" y="48260"/>
                </a:lnTo>
              </a:path>
              <a:path w="10835640" h="48260">
                <a:moveTo>
                  <a:pt x="2166683" y="0"/>
                </a:moveTo>
                <a:lnTo>
                  <a:pt x="2166683" y="48260"/>
                </a:lnTo>
              </a:path>
              <a:path w="10835640" h="48260">
                <a:moveTo>
                  <a:pt x="3250247" y="0"/>
                </a:moveTo>
                <a:lnTo>
                  <a:pt x="3250247" y="48260"/>
                </a:lnTo>
              </a:path>
              <a:path w="10835640" h="48260">
                <a:moveTo>
                  <a:pt x="4333811" y="0"/>
                </a:moveTo>
                <a:lnTo>
                  <a:pt x="4333811" y="48260"/>
                </a:lnTo>
              </a:path>
              <a:path w="10835640" h="48260">
                <a:moveTo>
                  <a:pt x="5417375" y="0"/>
                </a:moveTo>
                <a:lnTo>
                  <a:pt x="5417375" y="48260"/>
                </a:lnTo>
              </a:path>
              <a:path w="10835640" h="48260">
                <a:moveTo>
                  <a:pt x="6500939" y="0"/>
                </a:moveTo>
                <a:lnTo>
                  <a:pt x="6500939" y="48260"/>
                </a:lnTo>
              </a:path>
              <a:path w="10835640" h="48260">
                <a:moveTo>
                  <a:pt x="7584503" y="0"/>
                </a:moveTo>
                <a:lnTo>
                  <a:pt x="7584503" y="48260"/>
                </a:lnTo>
              </a:path>
              <a:path w="10835640" h="48260">
                <a:moveTo>
                  <a:pt x="8668067" y="0"/>
                </a:moveTo>
                <a:lnTo>
                  <a:pt x="8668067" y="48260"/>
                </a:lnTo>
              </a:path>
              <a:path w="10835640" h="48260">
                <a:moveTo>
                  <a:pt x="9751631" y="0"/>
                </a:moveTo>
                <a:lnTo>
                  <a:pt x="9751631" y="48260"/>
                </a:lnTo>
              </a:path>
              <a:path w="10835640" h="48260">
                <a:moveTo>
                  <a:pt x="10835449" y="0"/>
                </a:moveTo>
                <a:lnTo>
                  <a:pt x="10835449" y="48260"/>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1227442" y="2127821"/>
            <a:ext cx="9780905" cy="1168400"/>
            <a:chOff x="1227442" y="2127821"/>
            <a:chExt cx="9780905" cy="1168400"/>
          </a:xfrm>
        </p:grpSpPr>
        <p:sp>
          <p:nvSpPr>
            <p:cNvPr id="6" name="object 6"/>
            <p:cNvSpPr/>
            <p:nvPr/>
          </p:nvSpPr>
          <p:spPr>
            <a:xfrm>
              <a:off x="1241729" y="2640329"/>
              <a:ext cx="9752330" cy="641350"/>
            </a:xfrm>
            <a:custGeom>
              <a:avLst/>
              <a:gdLst/>
              <a:ahLst/>
              <a:cxnLst/>
              <a:rect l="l" t="t" r="r" b="b"/>
              <a:pathLst>
                <a:path w="9752330" h="641350">
                  <a:moveTo>
                    <a:pt x="0" y="426974"/>
                  </a:moveTo>
                  <a:lnTo>
                    <a:pt x="51591" y="426742"/>
                  </a:lnTo>
                  <a:lnTo>
                    <a:pt x="103183" y="426095"/>
                  </a:lnTo>
                  <a:lnTo>
                    <a:pt x="154776" y="425101"/>
                  </a:lnTo>
                  <a:lnTo>
                    <a:pt x="206369" y="423829"/>
                  </a:lnTo>
                  <a:lnTo>
                    <a:pt x="257963" y="422349"/>
                  </a:lnTo>
                  <a:lnTo>
                    <a:pt x="309557" y="420731"/>
                  </a:lnTo>
                  <a:lnTo>
                    <a:pt x="361152" y="419043"/>
                  </a:lnTo>
                  <a:lnTo>
                    <a:pt x="412747" y="417355"/>
                  </a:lnTo>
                  <a:lnTo>
                    <a:pt x="464343" y="415737"/>
                  </a:lnTo>
                  <a:lnTo>
                    <a:pt x="515939" y="414257"/>
                  </a:lnTo>
                  <a:lnTo>
                    <a:pt x="567535" y="412985"/>
                  </a:lnTo>
                  <a:lnTo>
                    <a:pt x="619132" y="411991"/>
                  </a:lnTo>
                  <a:lnTo>
                    <a:pt x="670729" y="411344"/>
                  </a:lnTo>
                  <a:lnTo>
                    <a:pt x="722327" y="411113"/>
                  </a:lnTo>
                  <a:lnTo>
                    <a:pt x="773924" y="411367"/>
                  </a:lnTo>
                  <a:lnTo>
                    <a:pt x="825522" y="412176"/>
                  </a:lnTo>
                  <a:lnTo>
                    <a:pt x="877120" y="413610"/>
                  </a:lnTo>
                  <a:lnTo>
                    <a:pt x="928718" y="415737"/>
                  </a:lnTo>
                  <a:lnTo>
                    <a:pt x="980316" y="418627"/>
                  </a:lnTo>
                  <a:lnTo>
                    <a:pt x="1031914" y="422349"/>
                  </a:lnTo>
                  <a:lnTo>
                    <a:pt x="1083513" y="426974"/>
                  </a:lnTo>
                  <a:lnTo>
                    <a:pt x="1132766" y="432604"/>
                  </a:lnTo>
                  <a:lnTo>
                    <a:pt x="1182019" y="439692"/>
                  </a:lnTo>
                  <a:lnTo>
                    <a:pt x="1231271" y="448075"/>
                  </a:lnTo>
                  <a:lnTo>
                    <a:pt x="1280524" y="457595"/>
                  </a:lnTo>
                  <a:lnTo>
                    <a:pt x="1329777" y="468090"/>
                  </a:lnTo>
                  <a:lnTo>
                    <a:pt x="1379030" y="479401"/>
                  </a:lnTo>
                  <a:lnTo>
                    <a:pt x="1428283" y="491367"/>
                  </a:lnTo>
                  <a:lnTo>
                    <a:pt x="1477536" y="503828"/>
                  </a:lnTo>
                  <a:lnTo>
                    <a:pt x="1526789" y="516623"/>
                  </a:lnTo>
                  <a:lnTo>
                    <a:pt x="1576042" y="529592"/>
                  </a:lnTo>
                  <a:lnTo>
                    <a:pt x="1625295" y="542575"/>
                  </a:lnTo>
                  <a:lnTo>
                    <a:pt x="1674548" y="555412"/>
                  </a:lnTo>
                  <a:lnTo>
                    <a:pt x="1723801" y="567942"/>
                  </a:lnTo>
                  <a:lnTo>
                    <a:pt x="1773053" y="580005"/>
                  </a:lnTo>
                  <a:lnTo>
                    <a:pt x="1822306" y="591441"/>
                  </a:lnTo>
                  <a:lnTo>
                    <a:pt x="1871559" y="602089"/>
                  </a:lnTo>
                  <a:lnTo>
                    <a:pt x="1920812" y="611789"/>
                  </a:lnTo>
                  <a:lnTo>
                    <a:pt x="1970065" y="620381"/>
                  </a:lnTo>
                  <a:lnTo>
                    <a:pt x="2019318" y="627704"/>
                  </a:lnTo>
                  <a:lnTo>
                    <a:pt x="2068571" y="633599"/>
                  </a:lnTo>
                  <a:lnTo>
                    <a:pt x="2117824" y="637904"/>
                  </a:lnTo>
                  <a:lnTo>
                    <a:pt x="2167077" y="640461"/>
                  </a:lnTo>
                  <a:lnTo>
                    <a:pt x="2216330" y="641283"/>
                  </a:lnTo>
                  <a:lnTo>
                    <a:pt x="2265583" y="640608"/>
                  </a:lnTo>
                  <a:lnTo>
                    <a:pt x="2314835" y="638558"/>
                  </a:lnTo>
                  <a:lnTo>
                    <a:pt x="2364088" y="635251"/>
                  </a:lnTo>
                  <a:lnTo>
                    <a:pt x="2413341" y="630809"/>
                  </a:lnTo>
                  <a:lnTo>
                    <a:pt x="2462594" y="625351"/>
                  </a:lnTo>
                  <a:lnTo>
                    <a:pt x="2511847" y="618998"/>
                  </a:lnTo>
                  <a:lnTo>
                    <a:pt x="2561100" y="611870"/>
                  </a:lnTo>
                  <a:lnTo>
                    <a:pt x="2610353" y="604088"/>
                  </a:lnTo>
                  <a:lnTo>
                    <a:pt x="2659606" y="595771"/>
                  </a:lnTo>
                  <a:lnTo>
                    <a:pt x="2708859" y="587041"/>
                  </a:lnTo>
                  <a:lnTo>
                    <a:pt x="2758112" y="578017"/>
                  </a:lnTo>
                  <a:lnTo>
                    <a:pt x="2807365" y="568820"/>
                  </a:lnTo>
                  <a:lnTo>
                    <a:pt x="2856617" y="559570"/>
                  </a:lnTo>
                  <a:lnTo>
                    <a:pt x="2905870" y="550386"/>
                  </a:lnTo>
                  <a:lnTo>
                    <a:pt x="2955123" y="541391"/>
                  </a:lnTo>
                  <a:lnTo>
                    <a:pt x="3004376" y="532703"/>
                  </a:lnTo>
                  <a:lnTo>
                    <a:pt x="3053629" y="524444"/>
                  </a:lnTo>
                  <a:lnTo>
                    <a:pt x="3102882" y="516733"/>
                  </a:lnTo>
                  <a:lnTo>
                    <a:pt x="3152135" y="509691"/>
                  </a:lnTo>
                  <a:lnTo>
                    <a:pt x="3201388" y="503437"/>
                  </a:lnTo>
                  <a:lnTo>
                    <a:pt x="3250641" y="498094"/>
                  </a:lnTo>
                  <a:lnTo>
                    <a:pt x="3302239" y="493248"/>
                  </a:lnTo>
                  <a:lnTo>
                    <a:pt x="3353837" y="488840"/>
                  </a:lnTo>
                  <a:lnTo>
                    <a:pt x="3405436" y="484823"/>
                  </a:lnTo>
                  <a:lnTo>
                    <a:pt x="3457034" y="481152"/>
                  </a:lnTo>
                  <a:lnTo>
                    <a:pt x="3508632" y="477781"/>
                  </a:lnTo>
                  <a:lnTo>
                    <a:pt x="3560230" y="474663"/>
                  </a:lnTo>
                  <a:lnTo>
                    <a:pt x="3611829" y="471753"/>
                  </a:lnTo>
                  <a:lnTo>
                    <a:pt x="3663427" y="469003"/>
                  </a:lnTo>
                  <a:lnTo>
                    <a:pt x="3715025" y="466369"/>
                  </a:lnTo>
                  <a:lnTo>
                    <a:pt x="3766624" y="463804"/>
                  </a:lnTo>
                  <a:lnTo>
                    <a:pt x="3818222" y="461263"/>
                  </a:lnTo>
                  <a:lnTo>
                    <a:pt x="3869820" y="458698"/>
                  </a:lnTo>
                  <a:lnTo>
                    <a:pt x="3921418" y="456064"/>
                  </a:lnTo>
                  <a:lnTo>
                    <a:pt x="3973017" y="453314"/>
                  </a:lnTo>
                  <a:lnTo>
                    <a:pt x="4024615" y="450404"/>
                  </a:lnTo>
                  <a:lnTo>
                    <a:pt x="4076213" y="447286"/>
                  </a:lnTo>
                  <a:lnTo>
                    <a:pt x="4127812" y="443915"/>
                  </a:lnTo>
                  <a:lnTo>
                    <a:pt x="4179410" y="440244"/>
                  </a:lnTo>
                  <a:lnTo>
                    <a:pt x="4231008" y="436227"/>
                  </a:lnTo>
                  <a:lnTo>
                    <a:pt x="4282606" y="431819"/>
                  </a:lnTo>
                  <a:lnTo>
                    <a:pt x="4334205" y="426974"/>
                  </a:lnTo>
                  <a:lnTo>
                    <a:pt x="4383458" y="421684"/>
                  </a:lnTo>
                  <a:lnTo>
                    <a:pt x="4432711" y="415614"/>
                  </a:lnTo>
                  <a:lnTo>
                    <a:pt x="4481963" y="408864"/>
                  </a:lnTo>
                  <a:lnTo>
                    <a:pt x="4531216" y="401535"/>
                  </a:lnTo>
                  <a:lnTo>
                    <a:pt x="4580469" y="393726"/>
                  </a:lnTo>
                  <a:lnTo>
                    <a:pt x="4629722" y="385538"/>
                  </a:lnTo>
                  <a:lnTo>
                    <a:pt x="4678975" y="377070"/>
                  </a:lnTo>
                  <a:lnTo>
                    <a:pt x="4728228" y="368423"/>
                  </a:lnTo>
                  <a:lnTo>
                    <a:pt x="4777481" y="359697"/>
                  </a:lnTo>
                  <a:lnTo>
                    <a:pt x="4826734" y="350992"/>
                  </a:lnTo>
                  <a:lnTo>
                    <a:pt x="4875987" y="342407"/>
                  </a:lnTo>
                  <a:lnTo>
                    <a:pt x="4925240" y="334044"/>
                  </a:lnTo>
                  <a:lnTo>
                    <a:pt x="4974493" y="326003"/>
                  </a:lnTo>
                  <a:lnTo>
                    <a:pt x="5023745" y="318383"/>
                  </a:lnTo>
                  <a:lnTo>
                    <a:pt x="5072998" y="311284"/>
                  </a:lnTo>
                  <a:lnTo>
                    <a:pt x="5122251" y="304807"/>
                  </a:lnTo>
                  <a:lnTo>
                    <a:pt x="5171504" y="299052"/>
                  </a:lnTo>
                  <a:lnTo>
                    <a:pt x="5220757" y="294118"/>
                  </a:lnTo>
                  <a:lnTo>
                    <a:pt x="5270010" y="290107"/>
                  </a:lnTo>
                  <a:lnTo>
                    <a:pt x="5319263" y="287118"/>
                  </a:lnTo>
                  <a:lnTo>
                    <a:pt x="5368516" y="285251"/>
                  </a:lnTo>
                  <a:lnTo>
                    <a:pt x="5417769" y="284607"/>
                  </a:lnTo>
                  <a:lnTo>
                    <a:pt x="5467022" y="285251"/>
                  </a:lnTo>
                  <a:lnTo>
                    <a:pt x="5516275" y="287118"/>
                  </a:lnTo>
                  <a:lnTo>
                    <a:pt x="5565527" y="290107"/>
                  </a:lnTo>
                  <a:lnTo>
                    <a:pt x="5614780" y="294118"/>
                  </a:lnTo>
                  <a:lnTo>
                    <a:pt x="5664033" y="299052"/>
                  </a:lnTo>
                  <a:lnTo>
                    <a:pt x="5713286" y="304807"/>
                  </a:lnTo>
                  <a:lnTo>
                    <a:pt x="5762539" y="311284"/>
                  </a:lnTo>
                  <a:lnTo>
                    <a:pt x="5811792" y="318383"/>
                  </a:lnTo>
                  <a:lnTo>
                    <a:pt x="5861045" y="326003"/>
                  </a:lnTo>
                  <a:lnTo>
                    <a:pt x="5910298" y="334044"/>
                  </a:lnTo>
                  <a:lnTo>
                    <a:pt x="5959551" y="342407"/>
                  </a:lnTo>
                  <a:lnTo>
                    <a:pt x="6008804" y="350992"/>
                  </a:lnTo>
                  <a:lnTo>
                    <a:pt x="6058057" y="359697"/>
                  </a:lnTo>
                  <a:lnTo>
                    <a:pt x="6107309" y="368423"/>
                  </a:lnTo>
                  <a:lnTo>
                    <a:pt x="6156562" y="377070"/>
                  </a:lnTo>
                  <a:lnTo>
                    <a:pt x="6205815" y="385538"/>
                  </a:lnTo>
                  <a:lnTo>
                    <a:pt x="6255068" y="393726"/>
                  </a:lnTo>
                  <a:lnTo>
                    <a:pt x="6304321" y="401535"/>
                  </a:lnTo>
                  <a:lnTo>
                    <a:pt x="6353574" y="408864"/>
                  </a:lnTo>
                  <a:lnTo>
                    <a:pt x="6402827" y="415614"/>
                  </a:lnTo>
                  <a:lnTo>
                    <a:pt x="6452080" y="421684"/>
                  </a:lnTo>
                  <a:lnTo>
                    <a:pt x="6501333" y="426974"/>
                  </a:lnTo>
                  <a:lnTo>
                    <a:pt x="6552914" y="432050"/>
                  </a:lnTo>
                  <a:lnTo>
                    <a:pt x="6604496" y="437103"/>
                  </a:lnTo>
                  <a:lnTo>
                    <a:pt x="6656081" y="442110"/>
                  </a:lnTo>
                  <a:lnTo>
                    <a:pt x="6707666" y="447048"/>
                  </a:lnTo>
                  <a:lnTo>
                    <a:pt x="6759253" y="451894"/>
                  </a:lnTo>
                  <a:lnTo>
                    <a:pt x="6810842" y="456624"/>
                  </a:lnTo>
                  <a:lnTo>
                    <a:pt x="6862431" y="461216"/>
                  </a:lnTo>
                  <a:lnTo>
                    <a:pt x="6914022" y="465648"/>
                  </a:lnTo>
                  <a:lnTo>
                    <a:pt x="6965614" y="469894"/>
                  </a:lnTo>
                  <a:lnTo>
                    <a:pt x="7017207" y="473934"/>
                  </a:lnTo>
                  <a:lnTo>
                    <a:pt x="7068801" y="477743"/>
                  </a:lnTo>
                  <a:lnTo>
                    <a:pt x="7120395" y="481298"/>
                  </a:lnTo>
                  <a:lnTo>
                    <a:pt x="7171990" y="484578"/>
                  </a:lnTo>
                  <a:lnTo>
                    <a:pt x="7223586" y="487557"/>
                  </a:lnTo>
                  <a:lnTo>
                    <a:pt x="7275183" y="490214"/>
                  </a:lnTo>
                  <a:lnTo>
                    <a:pt x="7326780" y="492526"/>
                  </a:lnTo>
                  <a:lnTo>
                    <a:pt x="7378377" y="494469"/>
                  </a:lnTo>
                  <a:lnTo>
                    <a:pt x="7429975" y="496020"/>
                  </a:lnTo>
                  <a:lnTo>
                    <a:pt x="7481573" y="497157"/>
                  </a:lnTo>
                  <a:lnTo>
                    <a:pt x="7533171" y="497855"/>
                  </a:lnTo>
                  <a:lnTo>
                    <a:pt x="7584770" y="498094"/>
                  </a:lnTo>
                  <a:lnTo>
                    <a:pt x="7634023" y="498157"/>
                  </a:lnTo>
                  <a:lnTo>
                    <a:pt x="7683276" y="498306"/>
                  </a:lnTo>
                  <a:lnTo>
                    <a:pt x="7732528" y="498482"/>
                  </a:lnTo>
                  <a:lnTo>
                    <a:pt x="7781781" y="498624"/>
                  </a:lnTo>
                  <a:lnTo>
                    <a:pt x="7831034" y="498673"/>
                  </a:lnTo>
                  <a:lnTo>
                    <a:pt x="7880287" y="498568"/>
                  </a:lnTo>
                  <a:lnTo>
                    <a:pt x="7929540" y="498248"/>
                  </a:lnTo>
                  <a:lnTo>
                    <a:pt x="7978793" y="497655"/>
                  </a:lnTo>
                  <a:lnTo>
                    <a:pt x="8028046" y="496728"/>
                  </a:lnTo>
                  <a:lnTo>
                    <a:pt x="8077299" y="495408"/>
                  </a:lnTo>
                  <a:lnTo>
                    <a:pt x="8126552" y="493633"/>
                  </a:lnTo>
                  <a:lnTo>
                    <a:pt x="8175805" y="491344"/>
                  </a:lnTo>
                  <a:lnTo>
                    <a:pt x="8225058" y="488481"/>
                  </a:lnTo>
                  <a:lnTo>
                    <a:pt x="8274310" y="484984"/>
                  </a:lnTo>
                  <a:lnTo>
                    <a:pt x="8323563" y="480792"/>
                  </a:lnTo>
                  <a:lnTo>
                    <a:pt x="8372816" y="475847"/>
                  </a:lnTo>
                  <a:lnTo>
                    <a:pt x="8422069" y="470087"/>
                  </a:lnTo>
                  <a:lnTo>
                    <a:pt x="8471322" y="463453"/>
                  </a:lnTo>
                  <a:lnTo>
                    <a:pt x="8520575" y="455885"/>
                  </a:lnTo>
                  <a:lnTo>
                    <a:pt x="8569828" y="447322"/>
                  </a:lnTo>
                  <a:lnTo>
                    <a:pt x="8619081" y="437705"/>
                  </a:lnTo>
                  <a:lnTo>
                    <a:pt x="8668334" y="426974"/>
                  </a:lnTo>
                  <a:lnTo>
                    <a:pt x="8715445" y="415482"/>
                  </a:lnTo>
                  <a:lnTo>
                    <a:pt x="8762557" y="402733"/>
                  </a:lnTo>
                  <a:lnTo>
                    <a:pt x="8809668" y="388813"/>
                  </a:lnTo>
                  <a:lnTo>
                    <a:pt x="8856780" y="373812"/>
                  </a:lnTo>
                  <a:lnTo>
                    <a:pt x="8903891" y="357817"/>
                  </a:lnTo>
                  <a:lnTo>
                    <a:pt x="8951003" y="340916"/>
                  </a:lnTo>
                  <a:lnTo>
                    <a:pt x="8998114" y="323196"/>
                  </a:lnTo>
                  <a:lnTo>
                    <a:pt x="9045226" y="304745"/>
                  </a:lnTo>
                  <a:lnTo>
                    <a:pt x="9092337" y="285651"/>
                  </a:lnTo>
                  <a:lnTo>
                    <a:pt x="9139448" y="266002"/>
                  </a:lnTo>
                  <a:lnTo>
                    <a:pt x="9186560" y="245886"/>
                  </a:lnTo>
                  <a:lnTo>
                    <a:pt x="9233671" y="225390"/>
                  </a:lnTo>
                  <a:lnTo>
                    <a:pt x="9280783" y="204602"/>
                  </a:lnTo>
                  <a:lnTo>
                    <a:pt x="9327894" y="183611"/>
                  </a:lnTo>
                  <a:lnTo>
                    <a:pt x="9375006" y="162503"/>
                  </a:lnTo>
                  <a:lnTo>
                    <a:pt x="9422117" y="141368"/>
                  </a:lnTo>
                  <a:lnTo>
                    <a:pt x="9469229" y="120291"/>
                  </a:lnTo>
                  <a:lnTo>
                    <a:pt x="9516340" y="99362"/>
                  </a:lnTo>
                  <a:lnTo>
                    <a:pt x="9563452" y="78668"/>
                  </a:lnTo>
                  <a:lnTo>
                    <a:pt x="9610563" y="58297"/>
                  </a:lnTo>
                  <a:lnTo>
                    <a:pt x="9657675" y="38337"/>
                  </a:lnTo>
                  <a:lnTo>
                    <a:pt x="9704786" y="18875"/>
                  </a:lnTo>
                  <a:lnTo>
                    <a:pt x="9751898" y="0"/>
                  </a:lnTo>
                </a:path>
              </a:pathLst>
            </a:custGeom>
            <a:ln w="28575">
              <a:solidFill>
                <a:srgbClr val="009590"/>
              </a:solidFill>
            </a:ln>
          </p:spPr>
          <p:txBody>
            <a:bodyPr wrap="square" lIns="0" tIns="0" rIns="0" bIns="0" rtlCol="0"/>
            <a:lstStyle/>
            <a:p>
              <a:endParaRPr/>
            </a:p>
          </p:txBody>
        </p:sp>
        <p:sp>
          <p:nvSpPr>
            <p:cNvPr id="7" name="object 7"/>
            <p:cNvSpPr/>
            <p:nvPr/>
          </p:nvSpPr>
          <p:spPr>
            <a:xfrm>
              <a:off x="1241729" y="2569082"/>
              <a:ext cx="9752330" cy="712470"/>
            </a:xfrm>
            <a:custGeom>
              <a:avLst/>
              <a:gdLst/>
              <a:ahLst/>
              <a:cxnLst/>
              <a:rect l="l" t="t" r="r" b="b"/>
              <a:pathLst>
                <a:path w="9752330" h="712470">
                  <a:moveTo>
                    <a:pt x="0" y="355853"/>
                  </a:moveTo>
                  <a:lnTo>
                    <a:pt x="49246" y="369141"/>
                  </a:lnTo>
                  <a:lnTo>
                    <a:pt x="98493" y="383064"/>
                  </a:lnTo>
                  <a:lnTo>
                    <a:pt x="147740" y="397521"/>
                  </a:lnTo>
                  <a:lnTo>
                    <a:pt x="196988" y="412413"/>
                  </a:lnTo>
                  <a:lnTo>
                    <a:pt x="246237" y="427639"/>
                  </a:lnTo>
                  <a:lnTo>
                    <a:pt x="295486" y="443098"/>
                  </a:lnTo>
                  <a:lnTo>
                    <a:pt x="344735" y="458692"/>
                  </a:lnTo>
                  <a:lnTo>
                    <a:pt x="393985" y="474319"/>
                  </a:lnTo>
                  <a:lnTo>
                    <a:pt x="443235" y="489879"/>
                  </a:lnTo>
                  <a:lnTo>
                    <a:pt x="492486" y="505272"/>
                  </a:lnTo>
                  <a:lnTo>
                    <a:pt x="541737" y="520398"/>
                  </a:lnTo>
                  <a:lnTo>
                    <a:pt x="590988" y="535156"/>
                  </a:lnTo>
                  <a:lnTo>
                    <a:pt x="640240" y="549446"/>
                  </a:lnTo>
                  <a:lnTo>
                    <a:pt x="689492" y="563168"/>
                  </a:lnTo>
                  <a:lnTo>
                    <a:pt x="738744" y="576222"/>
                  </a:lnTo>
                  <a:lnTo>
                    <a:pt x="787996" y="588507"/>
                  </a:lnTo>
                  <a:lnTo>
                    <a:pt x="837249" y="599923"/>
                  </a:lnTo>
                  <a:lnTo>
                    <a:pt x="886501" y="610370"/>
                  </a:lnTo>
                  <a:lnTo>
                    <a:pt x="935754" y="619747"/>
                  </a:lnTo>
                  <a:lnTo>
                    <a:pt x="985007" y="627955"/>
                  </a:lnTo>
                  <a:lnTo>
                    <a:pt x="1034260" y="634893"/>
                  </a:lnTo>
                  <a:lnTo>
                    <a:pt x="1083513" y="640461"/>
                  </a:lnTo>
                  <a:lnTo>
                    <a:pt x="1132766" y="644381"/>
                  </a:lnTo>
                  <a:lnTo>
                    <a:pt x="1182019" y="646553"/>
                  </a:lnTo>
                  <a:lnTo>
                    <a:pt x="1231271" y="647135"/>
                  </a:lnTo>
                  <a:lnTo>
                    <a:pt x="1280524" y="646288"/>
                  </a:lnTo>
                  <a:lnTo>
                    <a:pt x="1329777" y="644173"/>
                  </a:lnTo>
                  <a:lnTo>
                    <a:pt x="1379030" y="640948"/>
                  </a:lnTo>
                  <a:lnTo>
                    <a:pt x="1428283" y="636776"/>
                  </a:lnTo>
                  <a:lnTo>
                    <a:pt x="1477536" y="631815"/>
                  </a:lnTo>
                  <a:lnTo>
                    <a:pt x="1526789" y="626226"/>
                  </a:lnTo>
                  <a:lnTo>
                    <a:pt x="1576042" y="620170"/>
                  </a:lnTo>
                  <a:lnTo>
                    <a:pt x="1625295" y="613806"/>
                  </a:lnTo>
                  <a:lnTo>
                    <a:pt x="1674548" y="607295"/>
                  </a:lnTo>
                  <a:lnTo>
                    <a:pt x="1723801" y="600798"/>
                  </a:lnTo>
                  <a:lnTo>
                    <a:pt x="1773053" y="594473"/>
                  </a:lnTo>
                  <a:lnTo>
                    <a:pt x="1822306" y="588482"/>
                  </a:lnTo>
                  <a:lnTo>
                    <a:pt x="1871559" y="582984"/>
                  </a:lnTo>
                  <a:lnTo>
                    <a:pt x="1920812" y="578141"/>
                  </a:lnTo>
                  <a:lnTo>
                    <a:pt x="1970065" y="574112"/>
                  </a:lnTo>
                  <a:lnTo>
                    <a:pt x="2019318" y="571057"/>
                  </a:lnTo>
                  <a:lnTo>
                    <a:pt x="2068571" y="569136"/>
                  </a:lnTo>
                  <a:lnTo>
                    <a:pt x="2117824" y="568511"/>
                  </a:lnTo>
                  <a:lnTo>
                    <a:pt x="2167077" y="569340"/>
                  </a:lnTo>
                  <a:lnTo>
                    <a:pt x="2216330" y="571734"/>
                  </a:lnTo>
                  <a:lnTo>
                    <a:pt x="2265583" y="575585"/>
                  </a:lnTo>
                  <a:lnTo>
                    <a:pt x="2314835" y="580733"/>
                  </a:lnTo>
                  <a:lnTo>
                    <a:pt x="2364088" y="587019"/>
                  </a:lnTo>
                  <a:lnTo>
                    <a:pt x="2413341" y="594282"/>
                  </a:lnTo>
                  <a:lnTo>
                    <a:pt x="2462594" y="602360"/>
                  </a:lnTo>
                  <a:lnTo>
                    <a:pt x="2511847" y="611095"/>
                  </a:lnTo>
                  <a:lnTo>
                    <a:pt x="2561100" y="620325"/>
                  </a:lnTo>
                  <a:lnTo>
                    <a:pt x="2610353" y="629890"/>
                  </a:lnTo>
                  <a:lnTo>
                    <a:pt x="2659606" y="639629"/>
                  </a:lnTo>
                  <a:lnTo>
                    <a:pt x="2708859" y="649382"/>
                  </a:lnTo>
                  <a:lnTo>
                    <a:pt x="2758112" y="658989"/>
                  </a:lnTo>
                  <a:lnTo>
                    <a:pt x="2807365" y="668289"/>
                  </a:lnTo>
                  <a:lnTo>
                    <a:pt x="2856617" y="677122"/>
                  </a:lnTo>
                  <a:lnTo>
                    <a:pt x="2905870" y="685327"/>
                  </a:lnTo>
                  <a:lnTo>
                    <a:pt x="2955123" y="692744"/>
                  </a:lnTo>
                  <a:lnTo>
                    <a:pt x="3004376" y="699212"/>
                  </a:lnTo>
                  <a:lnTo>
                    <a:pt x="3053629" y="704571"/>
                  </a:lnTo>
                  <a:lnTo>
                    <a:pt x="3102882" y="708660"/>
                  </a:lnTo>
                  <a:lnTo>
                    <a:pt x="3152135" y="711320"/>
                  </a:lnTo>
                  <a:lnTo>
                    <a:pt x="3201388" y="712389"/>
                  </a:lnTo>
                  <a:lnTo>
                    <a:pt x="3250641" y="711707"/>
                  </a:lnTo>
                  <a:lnTo>
                    <a:pt x="3299894" y="709362"/>
                  </a:lnTo>
                  <a:lnTo>
                    <a:pt x="3349147" y="705647"/>
                  </a:lnTo>
                  <a:lnTo>
                    <a:pt x="3398399" y="700665"/>
                  </a:lnTo>
                  <a:lnTo>
                    <a:pt x="3447652" y="694513"/>
                  </a:lnTo>
                  <a:lnTo>
                    <a:pt x="3496905" y="687294"/>
                  </a:lnTo>
                  <a:lnTo>
                    <a:pt x="3546158" y="679107"/>
                  </a:lnTo>
                  <a:lnTo>
                    <a:pt x="3595411" y="670052"/>
                  </a:lnTo>
                  <a:lnTo>
                    <a:pt x="3644664" y="660229"/>
                  </a:lnTo>
                  <a:lnTo>
                    <a:pt x="3693917" y="649739"/>
                  </a:lnTo>
                  <a:lnTo>
                    <a:pt x="3743170" y="638682"/>
                  </a:lnTo>
                  <a:lnTo>
                    <a:pt x="3792423" y="627157"/>
                  </a:lnTo>
                  <a:lnTo>
                    <a:pt x="3841676" y="615266"/>
                  </a:lnTo>
                  <a:lnTo>
                    <a:pt x="3890929" y="603108"/>
                  </a:lnTo>
                  <a:lnTo>
                    <a:pt x="3940181" y="590784"/>
                  </a:lnTo>
                  <a:lnTo>
                    <a:pt x="3989434" y="578394"/>
                  </a:lnTo>
                  <a:lnTo>
                    <a:pt x="4038687" y="566037"/>
                  </a:lnTo>
                  <a:lnTo>
                    <a:pt x="4087940" y="553815"/>
                  </a:lnTo>
                  <a:lnTo>
                    <a:pt x="4137193" y="541826"/>
                  </a:lnTo>
                  <a:lnTo>
                    <a:pt x="4186446" y="530173"/>
                  </a:lnTo>
                  <a:lnTo>
                    <a:pt x="4235699" y="518954"/>
                  </a:lnTo>
                  <a:lnTo>
                    <a:pt x="4284952" y="508270"/>
                  </a:lnTo>
                  <a:lnTo>
                    <a:pt x="4334205" y="498220"/>
                  </a:lnTo>
                  <a:lnTo>
                    <a:pt x="4383458" y="488295"/>
                  </a:lnTo>
                  <a:lnTo>
                    <a:pt x="4432711" y="477991"/>
                  </a:lnTo>
                  <a:lnTo>
                    <a:pt x="4481963" y="467368"/>
                  </a:lnTo>
                  <a:lnTo>
                    <a:pt x="4531216" y="456485"/>
                  </a:lnTo>
                  <a:lnTo>
                    <a:pt x="4580469" y="445403"/>
                  </a:lnTo>
                  <a:lnTo>
                    <a:pt x="4629722" y="434182"/>
                  </a:lnTo>
                  <a:lnTo>
                    <a:pt x="4678975" y="422883"/>
                  </a:lnTo>
                  <a:lnTo>
                    <a:pt x="4728228" y="411564"/>
                  </a:lnTo>
                  <a:lnTo>
                    <a:pt x="4777481" y="400286"/>
                  </a:lnTo>
                  <a:lnTo>
                    <a:pt x="4826734" y="389110"/>
                  </a:lnTo>
                  <a:lnTo>
                    <a:pt x="4875987" y="378094"/>
                  </a:lnTo>
                  <a:lnTo>
                    <a:pt x="4925240" y="367300"/>
                  </a:lnTo>
                  <a:lnTo>
                    <a:pt x="4974493" y="356787"/>
                  </a:lnTo>
                  <a:lnTo>
                    <a:pt x="5023745" y="346616"/>
                  </a:lnTo>
                  <a:lnTo>
                    <a:pt x="5072998" y="336845"/>
                  </a:lnTo>
                  <a:lnTo>
                    <a:pt x="5122251" y="327536"/>
                  </a:lnTo>
                  <a:lnTo>
                    <a:pt x="5171504" y="318749"/>
                  </a:lnTo>
                  <a:lnTo>
                    <a:pt x="5220757" y="310543"/>
                  </a:lnTo>
                  <a:lnTo>
                    <a:pt x="5270010" y="302978"/>
                  </a:lnTo>
                  <a:lnTo>
                    <a:pt x="5319263" y="296115"/>
                  </a:lnTo>
                  <a:lnTo>
                    <a:pt x="5368516" y="290013"/>
                  </a:lnTo>
                  <a:lnTo>
                    <a:pt x="5417769" y="284733"/>
                  </a:lnTo>
                  <a:lnTo>
                    <a:pt x="5469367" y="280032"/>
                  </a:lnTo>
                  <a:lnTo>
                    <a:pt x="5520965" y="276093"/>
                  </a:lnTo>
                  <a:lnTo>
                    <a:pt x="5572564" y="272870"/>
                  </a:lnTo>
                  <a:lnTo>
                    <a:pt x="5624162" y="270318"/>
                  </a:lnTo>
                  <a:lnTo>
                    <a:pt x="5675760" y="268389"/>
                  </a:lnTo>
                  <a:lnTo>
                    <a:pt x="5727358" y="267039"/>
                  </a:lnTo>
                  <a:lnTo>
                    <a:pt x="5778957" y="266220"/>
                  </a:lnTo>
                  <a:lnTo>
                    <a:pt x="5830555" y="265886"/>
                  </a:lnTo>
                  <a:lnTo>
                    <a:pt x="5882153" y="265992"/>
                  </a:lnTo>
                  <a:lnTo>
                    <a:pt x="5933752" y="266491"/>
                  </a:lnTo>
                  <a:lnTo>
                    <a:pt x="5985350" y="267338"/>
                  </a:lnTo>
                  <a:lnTo>
                    <a:pt x="6036948" y="268485"/>
                  </a:lnTo>
                  <a:lnTo>
                    <a:pt x="6088546" y="269887"/>
                  </a:lnTo>
                  <a:lnTo>
                    <a:pt x="6140145" y="271497"/>
                  </a:lnTo>
                  <a:lnTo>
                    <a:pt x="6191743" y="273270"/>
                  </a:lnTo>
                  <a:lnTo>
                    <a:pt x="6243341" y="275159"/>
                  </a:lnTo>
                  <a:lnTo>
                    <a:pt x="6294940" y="277119"/>
                  </a:lnTo>
                  <a:lnTo>
                    <a:pt x="6346538" y="279102"/>
                  </a:lnTo>
                  <a:lnTo>
                    <a:pt x="6398136" y="281063"/>
                  </a:lnTo>
                  <a:lnTo>
                    <a:pt x="6449734" y="282955"/>
                  </a:lnTo>
                  <a:lnTo>
                    <a:pt x="6501333" y="284733"/>
                  </a:lnTo>
                  <a:lnTo>
                    <a:pt x="6552914" y="286732"/>
                  </a:lnTo>
                  <a:lnTo>
                    <a:pt x="6604496" y="289308"/>
                  </a:lnTo>
                  <a:lnTo>
                    <a:pt x="6656081" y="292392"/>
                  </a:lnTo>
                  <a:lnTo>
                    <a:pt x="6707666" y="295914"/>
                  </a:lnTo>
                  <a:lnTo>
                    <a:pt x="6759253" y="299806"/>
                  </a:lnTo>
                  <a:lnTo>
                    <a:pt x="6810842" y="303998"/>
                  </a:lnTo>
                  <a:lnTo>
                    <a:pt x="6862431" y="308421"/>
                  </a:lnTo>
                  <a:lnTo>
                    <a:pt x="6914022" y="313006"/>
                  </a:lnTo>
                  <a:lnTo>
                    <a:pt x="6965614" y="317684"/>
                  </a:lnTo>
                  <a:lnTo>
                    <a:pt x="7017207" y="322385"/>
                  </a:lnTo>
                  <a:lnTo>
                    <a:pt x="7068801" y="327040"/>
                  </a:lnTo>
                  <a:lnTo>
                    <a:pt x="7120395" y="331581"/>
                  </a:lnTo>
                  <a:lnTo>
                    <a:pt x="7171990" y="335937"/>
                  </a:lnTo>
                  <a:lnTo>
                    <a:pt x="7223586" y="340040"/>
                  </a:lnTo>
                  <a:lnTo>
                    <a:pt x="7275183" y="343820"/>
                  </a:lnTo>
                  <a:lnTo>
                    <a:pt x="7326780" y="347209"/>
                  </a:lnTo>
                  <a:lnTo>
                    <a:pt x="7378377" y="350136"/>
                  </a:lnTo>
                  <a:lnTo>
                    <a:pt x="7429975" y="352534"/>
                  </a:lnTo>
                  <a:lnTo>
                    <a:pt x="7481573" y="354332"/>
                  </a:lnTo>
                  <a:lnTo>
                    <a:pt x="7533171" y="355462"/>
                  </a:lnTo>
                  <a:lnTo>
                    <a:pt x="7584770" y="355853"/>
                  </a:lnTo>
                  <a:lnTo>
                    <a:pt x="7636368" y="355769"/>
                  </a:lnTo>
                  <a:lnTo>
                    <a:pt x="7687966" y="355501"/>
                  </a:lnTo>
                  <a:lnTo>
                    <a:pt x="7739565" y="355026"/>
                  </a:lnTo>
                  <a:lnTo>
                    <a:pt x="7791163" y="354321"/>
                  </a:lnTo>
                  <a:lnTo>
                    <a:pt x="7842761" y="353363"/>
                  </a:lnTo>
                  <a:lnTo>
                    <a:pt x="7894359" y="352129"/>
                  </a:lnTo>
                  <a:lnTo>
                    <a:pt x="7945958" y="350595"/>
                  </a:lnTo>
                  <a:lnTo>
                    <a:pt x="7997556" y="348738"/>
                  </a:lnTo>
                  <a:lnTo>
                    <a:pt x="8049154" y="346536"/>
                  </a:lnTo>
                  <a:lnTo>
                    <a:pt x="8100753" y="343965"/>
                  </a:lnTo>
                  <a:lnTo>
                    <a:pt x="8152351" y="341003"/>
                  </a:lnTo>
                  <a:lnTo>
                    <a:pt x="8203949" y="337625"/>
                  </a:lnTo>
                  <a:lnTo>
                    <a:pt x="8255547" y="333809"/>
                  </a:lnTo>
                  <a:lnTo>
                    <a:pt x="8307146" y="329532"/>
                  </a:lnTo>
                  <a:lnTo>
                    <a:pt x="8358744" y="324770"/>
                  </a:lnTo>
                  <a:lnTo>
                    <a:pt x="8410342" y="319501"/>
                  </a:lnTo>
                  <a:lnTo>
                    <a:pt x="8461941" y="313701"/>
                  </a:lnTo>
                  <a:lnTo>
                    <a:pt x="8513539" y="307348"/>
                  </a:lnTo>
                  <a:lnTo>
                    <a:pt x="8565137" y="300417"/>
                  </a:lnTo>
                  <a:lnTo>
                    <a:pt x="8616735" y="292887"/>
                  </a:lnTo>
                  <a:lnTo>
                    <a:pt x="8668334" y="284733"/>
                  </a:lnTo>
                  <a:lnTo>
                    <a:pt x="8717587" y="276214"/>
                  </a:lnTo>
                  <a:lnTo>
                    <a:pt x="8766840" y="266872"/>
                  </a:lnTo>
                  <a:lnTo>
                    <a:pt x="8816092" y="256767"/>
                  </a:lnTo>
                  <a:lnTo>
                    <a:pt x="8865345" y="245960"/>
                  </a:lnTo>
                  <a:lnTo>
                    <a:pt x="8914598" y="234511"/>
                  </a:lnTo>
                  <a:lnTo>
                    <a:pt x="8963851" y="222479"/>
                  </a:lnTo>
                  <a:lnTo>
                    <a:pt x="9013104" y="209926"/>
                  </a:lnTo>
                  <a:lnTo>
                    <a:pt x="9062357" y="196911"/>
                  </a:lnTo>
                  <a:lnTo>
                    <a:pt x="9111610" y="183496"/>
                  </a:lnTo>
                  <a:lnTo>
                    <a:pt x="9160863" y="169739"/>
                  </a:lnTo>
                  <a:lnTo>
                    <a:pt x="9210116" y="155701"/>
                  </a:lnTo>
                  <a:lnTo>
                    <a:pt x="9259369" y="141444"/>
                  </a:lnTo>
                  <a:lnTo>
                    <a:pt x="9308622" y="127026"/>
                  </a:lnTo>
                  <a:lnTo>
                    <a:pt x="9357874" y="112508"/>
                  </a:lnTo>
                  <a:lnTo>
                    <a:pt x="9407127" y="97950"/>
                  </a:lnTo>
                  <a:lnTo>
                    <a:pt x="9456380" y="83414"/>
                  </a:lnTo>
                  <a:lnTo>
                    <a:pt x="9505633" y="68958"/>
                  </a:lnTo>
                  <a:lnTo>
                    <a:pt x="9554886" y="54643"/>
                  </a:lnTo>
                  <a:lnTo>
                    <a:pt x="9604139" y="40529"/>
                  </a:lnTo>
                  <a:lnTo>
                    <a:pt x="9653392" y="26677"/>
                  </a:lnTo>
                  <a:lnTo>
                    <a:pt x="9702645" y="13147"/>
                  </a:lnTo>
                  <a:lnTo>
                    <a:pt x="9751898" y="0"/>
                  </a:lnTo>
                </a:path>
              </a:pathLst>
            </a:custGeom>
            <a:ln w="28574">
              <a:solidFill>
                <a:srgbClr val="5B9BD4"/>
              </a:solidFill>
            </a:ln>
          </p:spPr>
          <p:txBody>
            <a:bodyPr wrap="square" lIns="0" tIns="0" rIns="0" bIns="0" rtlCol="0"/>
            <a:lstStyle/>
            <a:p>
              <a:endParaRPr/>
            </a:p>
          </p:txBody>
        </p:sp>
        <p:sp>
          <p:nvSpPr>
            <p:cNvPr id="8" name="object 8"/>
            <p:cNvSpPr/>
            <p:nvPr/>
          </p:nvSpPr>
          <p:spPr>
            <a:xfrm>
              <a:off x="1241729" y="2142108"/>
              <a:ext cx="9752330" cy="714375"/>
            </a:xfrm>
            <a:custGeom>
              <a:avLst/>
              <a:gdLst/>
              <a:ahLst/>
              <a:cxnLst/>
              <a:rect l="l" t="t" r="r" b="b"/>
              <a:pathLst>
                <a:path w="9752330" h="714375">
                  <a:moveTo>
                    <a:pt x="0" y="213487"/>
                  </a:moveTo>
                  <a:lnTo>
                    <a:pt x="49246" y="219752"/>
                  </a:lnTo>
                  <a:lnTo>
                    <a:pt x="98493" y="225636"/>
                  </a:lnTo>
                  <a:lnTo>
                    <a:pt x="147740" y="231198"/>
                  </a:lnTo>
                  <a:lnTo>
                    <a:pt x="196988" y="236498"/>
                  </a:lnTo>
                  <a:lnTo>
                    <a:pt x="246237" y="241597"/>
                  </a:lnTo>
                  <a:lnTo>
                    <a:pt x="295486" y="246554"/>
                  </a:lnTo>
                  <a:lnTo>
                    <a:pt x="344735" y="251431"/>
                  </a:lnTo>
                  <a:lnTo>
                    <a:pt x="393985" y="256288"/>
                  </a:lnTo>
                  <a:lnTo>
                    <a:pt x="443235" y="261183"/>
                  </a:lnTo>
                  <a:lnTo>
                    <a:pt x="492486" y="266179"/>
                  </a:lnTo>
                  <a:lnTo>
                    <a:pt x="541737" y="271335"/>
                  </a:lnTo>
                  <a:lnTo>
                    <a:pt x="590988" y="276711"/>
                  </a:lnTo>
                  <a:lnTo>
                    <a:pt x="640240" y="282368"/>
                  </a:lnTo>
                  <a:lnTo>
                    <a:pt x="689492" y="288366"/>
                  </a:lnTo>
                  <a:lnTo>
                    <a:pt x="738744" y="294765"/>
                  </a:lnTo>
                  <a:lnTo>
                    <a:pt x="787996" y="301626"/>
                  </a:lnTo>
                  <a:lnTo>
                    <a:pt x="837249" y="309008"/>
                  </a:lnTo>
                  <a:lnTo>
                    <a:pt x="886501" y="316972"/>
                  </a:lnTo>
                  <a:lnTo>
                    <a:pt x="935754" y="325579"/>
                  </a:lnTo>
                  <a:lnTo>
                    <a:pt x="985007" y="334887"/>
                  </a:lnTo>
                  <a:lnTo>
                    <a:pt x="1034260" y="344959"/>
                  </a:lnTo>
                  <a:lnTo>
                    <a:pt x="1083513" y="355853"/>
                  </a:lnTo>
                  <a:lnTo>
                    <a:pt x="1130624" y="367596"/>
                  </a:lnTo>
                  <a:lnTo>
                    <a:pt x="1177736" y="381029"/>
                  </a:lnTo>
                  <a:lnTo>
                    <a:pt x="1224847" y="395958"/>
                  </a:lnTo>
                  <a:lnTo>
                    <a:pt x="1271959" y="412191"/>
                  </a:lnTo>
                  <a:lnTo>
                    <a:pt x="1319070" y="429535"/>
                  </a:lnTo>
                  <a:lnTo>
                    <a:pt x="1366182" y="447797"/>
                  </a:lnTo>
                  <a:lnTo>
                    <a:pt x="1413293" y="466784"/>
                  </a:lnTo>
                  <a:lnTo>
                    <a:pt x="1460405" y="486302"/>
                  </a:lnTo>
                  <a:lnTo>
                    <a:pt x="1507516" y="506160"/>
                  </a:lnTo>
                  <a:lnTo>
                    <a:pt x="1554627" y="526164"/>
                  </a:lnTo>
                  <a:lnTo>
                    <a:pt x="1601739" y="546121"/>
                  </a:lnTo>
                  <a:lnTo>
                    <a:pt x="1648850" y="565838"/>
                  </a:lnTo>
                  <a:lnTo>
                    <a:pt x="1695962" y="585122"/>
                  </a:lnTo>
                  <a:lnTo>
                    <a:pt x="1743073" y="603780"/>
                  </a:lnTo>
                  <a:lnTo>
                    <a:pt x="1790185" y="621620"/>
                  </a:lnTo>
                  <a:lnTo>
                    <a:pt x="1837296" y="638448"/>
                  </a:lnTo>
                  <a:lnTo>
                    <a:pt x="1884408" y="654071"/>
                  </a:lnTo>
                  <a:lnTo>
                    <a:pt x="1931519" y="668297"/>
                  </a:lnTo>
                  <a:lnTo>
                    <a:pt x="1978631" y="680932"/>
                  </a:lnTo>
                  <a:lnTo>
                    <a:pt x="2025742" y="691784"/>
                  </a:lnTo>
                  <a:lnTo>
                    <a:pt x="2072854" y="700659"/>
                  </a:lnTo>
                  <a:lnTo>
                    <a:pt x="2119965" y="707364"/>
                  </a:lnTo>
                  <a:lnTo>
                    <a:pt x="2167077" y="711707"/>
                  </a:lnTo>
                  <a:lnTo>
                    <a:pt x="2216330" y="713780"/>
                  </a:lnTo>
                  <a:lnTo>
                    <a:pt x="2265583" y="713662"/>
                  </a:lnTo>
                  <a:lnTo>
                    <a:pt x="2314835" y="711515"/>
                  </a:lnTo>
                  <a:lnTo>
                    <a:pt x="2364088" y="707498"/>
                  </a:lnTo>
                  <a:lnTo>
                    <a:pt x="2413341" y="701771"/>
                  </a:lnTo>
                  <a:lnTo>
                    <a:pt x="2462594" y="694496"/>
                  </a:lnTo>
                  <a:lnTo>
                    <a:pt x="2511847" y="685831"/>
                  </a:lnTo>
                  <a:lnTo>
                    <a:pt x="2561100" y="675938"/>
                  </a:lnTo>
                  <a:lnTo>
                    <a:pt x="2610353" y="664977"/>
                  </a:lnTo>
                  <a:lnTo>
                    <a:pt x="2659606" y="653109"/>
                  </a:lnTo>
                  <a:lnTo>
                    <a:pt x="2708859" y="640492"/>
                  </a:lnTo>
                  <a:lnTo>
                    <a:pt x="2758112" y="627289"/>
                  </a:lnTo>
                  <a:lnTo>
                    <a:pt x="2807365" y="613658"/>
                  </a:lnTo>
                  <a:lnTo>
                    <a:pt x="2856617" y="599761"/>
                  </a:lnTo>
                  <a:lnTo>
                    <a:pt x="2905870" y="585757"/>
                  </a:lnTo>
                  <a:lnTo>
                    <a:pt x="2955123" y="571808"/>
                  </a:lnTo>
                  <a:lnTo>
                    <a:pt x="3004376" y="558073"/>
                  </a:lnTo>
                  <a:lnTo>
                    <a:pt x="3053629" y="544712"/>
                  </a:lnTo>
                  <a:lnTo>
                    <a:pt x="3102882" y="531886"/>
                  </a:lnTo>
                  <a:lnTo>
                    <a:pt x="3152135" y="519755"/>
                  </a:lnTo>
                  <a:lnTo>
                    <a:pt x="3201388" y="508480"/>
                  </a:lnTo>
                  <a:lnTo>
                    <a:pt x="3250641" y="498220"/>
                  </a:lnTo>
                  <a:lnTo>
                    <a:pt x="3299894" y="488365"/>
                  </a:lnTo>
                  <a:lnTo>
                    <a:pt x="3349147" y="478257"/>
                  </a:lnTo>
                  <a:lnTo>
                    <a:pt x="3398399" y="467937"/>
                  </a:lnTo>
                  <a:lnTo>
                    <a:pt x="3447652" y="457443"/>
                  </a:lnTo>
                  <a:lnTo>
                    <a:pt x="3496905" y="446817"/>
                  </a:lnTo>
                  <a:lnTo>
                    <a:pt x="3546158" y="436099"/>
                  </a:lnTo>
                  <a:lnTo>
                    <a:pt x="3595411" y="425329"/>
                  </a:lnTo>
                  <a:lnTo>
                    <a:pt x="3644664" y="414546"/>
                  </a:lnTo>
                  <a:lnTo>
                    <a:pt x="3693917" y="403790"/>
                  </a:lnTo>
                  <a:lnTo>
                    <a:pt x="3743170" y="393103"/>
                  </a:lnTo>
                  <a:lnTo>
                    <a:pt x="3792423" y="382524"/>
                  </a:lnTo>
                  <a:lnTo>
                    <a:pt x="3841676" y="372092"/>
                  </a:lnTo>
                  <a:lnTo>
                    <a:pt x="3890929" y="361849"/>
                  </a:lnTo>
                  <a:lnTo>
                    <a:pt x="3940181" y="351833"/>
                  </a:lnTo>
                  <a:lnTo>
                    <a:pt x="3989434" y="342086"/>
                  </a:lnTo>
                  <a:lnTo>
                    <a:pt x="4038687" y="332648"/>
                  </a:lnTo>
                  <a:lnTo>
                    <a:pt x="4087940" y="323557"/>
                  </a:lnTo>
                  <a:lnTo>
                    <a:pt x="4137193" y="314855"/>
                  </a:lnTo>
                  <a:lnTo>
                    <a:pt x="4186446" y="306582"/>
                  </a:lnTo>
                  <a:lnTo>
                    <a:pt x="4235699" y="298777"/>
                  </a:lnTo>
                  <a:lnTo>
                    <a:pt x="4284952" y="291481"/>
                  </a:lnTo>
                  <a:lnTo>
                    <a:pt x="4334205" y="284733"/>
                  </a:lnTo>
                  <a:lnTo>
                    <a:pt x="4385803" y="278033"/>
                  </a:lnTo>
                  <a:lnTo>
                    <a:pt x="4437401" y="271518"/>
                  </a:lnTo>
                  <a:lnTo>
                    <a:pt x="4489000" y="265211"/>
                  </a:lnTo>
                  <a:lnTo>
                    <a:pt x="4540598" y="259136"/>
                  </a:lnTo>
                  <a:lnTo>
                    <a:pt x="4592196" y="253315"/>
                  </a:lnTo>
                  <a:lnTo>
                    <a:pt x="4643794" y="247771"/>
                  </a:lnTo>
                  <a:lnTo>
                    <a:pt x="4695393" y="242527"/>
                  </a:lnTo>
                  <a:lnTo>
                    <a:pt x="4746991" y="237607"/>
                  </a:lnTo>
                  <a:lnTo>
                    <a:pt x="4798589" y="233032"/>
                  </a:lnTo>
                  <a:lnTo>
                    <a:pt x="4850188" y="228826"/>
                  </a:lnTo>
                  <a:lnTo>
                    <a:pt x="4901786" y="225013"/>
                  </a:lnTo>
                  <a:lnTo>
                    <a:pt x="4953384" y="221614"/>
                  </a:lnTo>
                  <a:lnTo>
                    <a:pt x="5004982" y="218653"/>
                  </a:lnTo>
                  <a:lnTo>
                    <a:pt x="5056581" y="216153"/>
                  </a:lnTo>
                  <a:lnTo>
                    <a:pt x="5108179" y="214137"/>
                  </a:lnTo>
                  <a:lnTo>
                    <a:pt x="5159777" y="212628"/>
                  </a:lnTo>
                  <a:lnTo>
                    <a:pt x="5211376" y="211649"/>
                  </a:lnTo>
                  <a:lnTo>
                    <a:pt x="5262974" y="211222"/>
                  </a:lnTo>
                  <a:lnTo>
                    <a:pt x="5314572" y="211370"/>
                  </a:lnTo>
                  <a:lnTo>
                    <a:pt x="5366170" y="212118"/>
                  </a:lnTo>
                  <a:lnTo>
                    <a:pt x="5417769" y="213487"/>
                  </a:lnTo>
                  <a:lnTo>
                    <a:pt x="5467022" y="215756"/>
                  </a:lnTo>
                  <a:lnTo>
                    <a:pt x="5516275" y="219227"/>
                  </a:lnTo>
                  <a:lnTo>
                    <a:pt x="5565527" y="223780"/>
                  </a:lnTo>
                  <a:lnTo>
                    <a:pt x="5614780" y="229295"/>
                  </a:lnTo>
                  <a:lnTo>
                    <a:pt x="5664033" y="235651"/>
                  </a:lnTo>
                  <a:lnTo>
                    <a:pt x="5713286" y="242728"/>
                  </a:lnTo>
                  <a:lnTo>
                    <a:pt x="5762539" y="250406"/>
                  </a:lnTo>
                  <a:lnTo>
                    <a:pt x="5811792" y="258564"/>
                  </a:lnTo>
                  <a:lnTo>
                    <a:pt x="5861045" y="267082"/>
                  </a:lnTo>
                  <a:lnTo>
                    <a:pt x="5910298" y="275840"/>
                  </a:lnTo>
                  <a:lnTo>
                    <a:pt x="5959551" y="284718"/>
                  </a:lnTo>
                  <a:lnTo>
                    <a:pt x="6008804" y="293594"/>
                  </a:lnTo>
                  <a:lnTo>
                    <a:pt x="6058057" y="302350"/>
                  </a:lnTo>
                  <a:lnTo>
                    <a:pt x="6107309" y="310864"/>
                  </a:lnTo>
                  <a:lnTo>
                    <a:pt x="6156562" y="319017"/>
                  </a:lnTo>
                  <a:lnTo>
                    <a:pt x="6205815" y="326688"/>
                  </a:lnTo>
                  <a:lnTo>
                    <a:pt x="6255068" y="333756"/>
                  </a:lnTo>
                  <a:lnTo>
                    <a:pt x="6304321" y="340102"/>
                  </a:lnTo>
                  <a:lnTo>
                    <a:pt x="6353574" y="345605"/>
                  </a:lnTo>
                  <a:lnTo>
                    <a:pt x="6402827" y="350145"/>
                  </a:lnTo>
                  <a:lnTo>
                    <a:pt x="6452080" y="353601"/>
                  </a:lnTo>
                  <a:lnTo>
                    <a:pt x="6501333" y="355853"/>
                  </a:lnTo>
                  <a:lnTo>
                    <a:pt x="6552914" y="357146"/>
                  </a:lnTo>
                  <a:lnTo>
                    <a:pt x="6604496" y="357679"/>
                  </a:lnTo>
                  <a:lnTo>
                    <a:pt x="6656081" y="357499"/>
                  </a:lnTo>
                  <a:lnTo>
                    <a:pt x="6707666" y="356652"/>
                  </a:lnTo>
                  <a:lnTo>
                    <a:pt x="6759253" y="355183"/>
                  </a:lnTo>
                  <a:lnTo>
                    <a:pt x="6810842" y="353139"/>
                  </a:lnTo>
                  <a:lnTo>
                    <a:pt x="6862431" y="350567"/>
                  </a:lnTo>
                  <a:lnTo>
                    <a:pt x="6914022" y="347510"/>
                  </a:lnTo>
                  <a:lnTo>
                    <a:pt x="6965614" y="344017"/>
                  </a:lnTo>
                  <a:lnTo>
                    <a:pt x="7017207" y="340132"/>
                  </a:lnTo>
                  <a:lnTo>
                    <a:pt x="7068801" y="335902"/>
                  </a:lnTo>
                  <a:lnTo>
                    <a:pt x="7120395" y="331373"/>
                  </a:lnTo>
                  <a:lnTo>
                    <a:pt x="7171990" y="326591"/>
                  </a:lnTo>
                  <a:lnTo>
                    <a:pt x="7223586" y="321601"/>
                  </a:lnTo>
                  <a:lnTo>
                    <a:pt x="7275183" y="316450"/>
                  </a:lnTo>
                  <a:lnTo>
                    <a:pt x="7326780" y="311184"/>
                  </a:lnTo>
                  <a:lnTo>
                    <a:pt x="7378377" y="305848"/>
                  </a:lnTo>
                  <a:lnTo>
                    <a:pt x="7429975" y="300490"/>
                  </a:lnTo>
                  <a:lnTo>
                    <a:pt x="7481573" y="295154"/>
                  </a:lnTo>
                  <a:lnTo>
                    <a:pt x="7533171" y="289886"/>
                  </a:lnTo>
                  <a:lnTo>
                    <a:pt x="7584770" y="284733"/>
                  </a:lnTo>
                  <a:lnTo>
                    <a:pt x="7634023" y="279741"/>
                  </a:lnTo>
                  <a:lnTo>
                    <a:pt x="7683276" y="274473"/>
                  </a:lnTo>
                  <a:lnTo>
                    <a:pt x="7732528" y="268952"/>
                  </a:lnTo>
                  <a:lnTo>
                    <a:pt x="7781781" y="263196"/>
                  </a:lnTo>
                  <a:lnTo>
                    <a:pt x="7831034" y="257225"/>
                  </a:lnTo>
                  <a:lnTo>
                    <a:pt x="7880287" y="251061"/>
                  </a:lnTo>
                  <a:lnTo>
                    <a:pt x="7929540" y="244722"/>
                  </a:lnTo>
                  <a:lnTo>
                    <a:pt x="7978793" y="238230"/>
                  </a:lnTo>
                  <a:lnTo>
                    <a:pt x="8028046" y="231603"/>
                  </a:lnTo>
                  <a:lnTo>
                    <a:pt x="8077299" y="224862"/>
                  </a:lnTo>
                  <a:lnTo>
                    <a:pt x="8126552" y="218027"/>
                  </a:lnTo>
                  <a:lnTo>
                    <a:pt x="8175805" y="211118"/>
                  </a:lnTo>
                  <a:lnTo>
                    <a:pt x="8225058" y="204155"/>
                  </a:lnTo>
                  <a:lnTo>
                    <a:pt x="8274310" y="197158"/>
                  </a:lnTo>
                  <a:lnTo>
                    <a:pt x="8323563" y="190147"/>
                  </a:lnTo>
                  <a:lnTo>
                    <a:pt x="8372816" y="183143"/>
                  </a:lnTo>
                  <a:lnTo>
                    <a:pt x="8422069" y="176164"/>
                  </a:lnTo>
                  <a:lnTo>
                    <a:pt x="8471322" y="169232"/>
                  </a:lnTo>
                  <a:lnTo>
                    <a:pt x="8520575" y="162366"/>
                  </a:lnTo>
                  <a:lnTo>
                    <a:pt x="8569828" y="155587"/>
                  </a:lnTo>
                  <a:lnTo>
                    <a:pt x="8619081" y="148913"/>
                  </a:lnTo>
                  <a:lnTo>
                    <a:pt x="8668334" y="142366"/>
                  </a:lnTo>
                  <a:lnTo>
                    <a:pt x="8717587" y="135906"/>
                  </a:lnTo>
                  <a:lnTo>
                    <a:pt x="8766840" y="129444"/>
                  </a:lnTo>
                  <a:lnTo>
                    <a:pt x="8816092" y="122981"/>
                  </a:lnTo>
                  <a:lnTo>
                    <a:pt x="8865345" y="116516"/>
                  </a:lnTo>
                  <a:lnTo>
                    <a:pt x="8914598" y="110050"/>
                  </a:lnTo>
                  <a:lnTo>
                    <a:pt x="8963851" y="103583"/>
                  </a:lnTo>
                  <a:lnTo>
                    <a:pt x="9013104" y="97114"/>
                  </a:lnTo>
                  <a:lnTo>
                    <a:pt x="9062357" y="90645"/>
                  </a:lnTo>
                  <a:lnTo>
                    <a:pt x="9111610" y="84174"/>
                  </a:lnTo>
                  <a:lnTo>
                    <a:pt x="9160863" y="77703"/>
                  </a:lnTo>
                  <a:lnTo>
                    <a:pt x="9210116" y="71231"/>
                  </a:lnTo>
                  <a:lnTo>
                    <a:pt x="9259369" y="64758"/>
                  </a:lnTo>
                  <a:lnTo>
                    <a:pt x="9308622" y="58284"/>
                  </a:lnTo>
                  <a:lnTo>
                    <a:pt x="9357874" y="51809"/>
                  </a:lnTo>
                  <a:lnTo>
                    <a:pt x="9407127" y="45334"/>
                  </a:lnTo>
                  <a:lnTo>
                    <a:pt x="9456380" y="38859"/>
                  </a:lnTo>
                  <a:lnTo>
                    <a:pt x="9505633" y="32383"/>
                  </a:lnTo>
                  <a:lnTo>
                    <a:pt x="9554886" y="25907"/>
                  </a:lnTo>
                  <a:lnTo>
                    <a:pt x="9604139" y="19430"/>
                  </a:lnTo>
                  <a:lnTo>
                    <a:pt x="9653392" y="12953"/>
                  </a:lnTo>
                  <a:lnTo>
                    <a:pt x="9702645" y="6476"/>
                  </a:lnTo>
                  <a:lnTo>
                    <a:pt x="9751898" y="0"/>
                  </a:lnTo>
                </a:path>
              </a:pathLst>
            </a:custGeom>
            <a:ln w="28574">
              <a:solidFill>
                <a:srgbClr val="6F2F9F"/>
              </a:solidFill>
            </a:ln>
          </p:spPr>
          <p:txBody>
            <a:bodyPr wrap="square" lIns="0" tIns="0" rIns="0" bIns="0" rtlCol="0"/>
            <a:lstStyle/>
            <a:p>
              <a:endParaRPr/>
            </a:p>
          </p:txBody>
        </p:sp>
      </p:grpSp>
      <p:sp>
        <p:nvSpPr>
          <p:cNvPr id="9" name="object 9"/>
          <p:cNvSpPr txBox="1"/>
          <p:nvPr/>
        </p:nvSpPr>
        <p:spPr>
          <a:xfrm>
            <a:off x="1097076" y="31365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69%</a:t>
            </a:r>
            <a:endParaRPr sz="1200">
              <a:latin typeface="Calibri"/>
              <a:cs typeface="Calibri"/>
            </a:endParaRPr>
          </a:p>
        </p:txBody>
      </p:sp>
      <p:sp>
        <p:nvSpPr>
          <p:cNvPr id="10" name="object 10"/>
          <p:cNvSpPr txBox="1"/>
          <p:nvPr/>
        </p:nvSpPr>
        <p:spPr>
          <a:xfrm>
            <a:off x="2133726" y="276834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69%</a:t>
            </a:r>
            <a:endParaRPr sz="1200">
              <a:latin typeface="Calibri"/>
              <a:cs typeface="Calibri"/>
            </a:endParaRPr>
          </a:p>
        </p:txBody>
      </p:sp>
      <p:sp>
        <p:nvSpPr>
          <p:cNvPr id="11" name="object 11"/>
          <p:cNvSpPr txBox="1"/>
          <p:nvPr/>
        </p:nvSpPr>
        <p:spPr>
          <a:xfrm>
            <a:off x="3264534" y="335013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66%</a:t>
            </a:r>
            <a:endParaRPr sz="1200">
              <a:latin typeface="Calibri"/>
              <a:cs typeface="Calibri"/>
            </a:endParaRPr>
          </a:p>
        </p:txBody>
      </p:sp>
      <p:sp>
        <p:nvSpPr>
          <p:cNvPr id="12" name="object 12"/>
          <p:cNvSpPr txBox="1"/>
          <p:nvPr/>
        </p:nvSpPr>
        <p:spPr>
          <a:xfrm>
            <a:off x="4328540" y="28902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68%</a:t>
            </a:r>
            <a:endParaRPr sz="1200">
              <a:latin typeface="Calibri"/>
              <a:cs typeface="Calibri"/>
            </a:endParaRPr>
          </a:p>
        </p:txBody>
      </p:sp>
      <p:sp>
        <p:nvSpPr>
          <p:cNvPr id="13" name="object 13"/>
          <p:cNvSpPr txBox="1"/>
          <p:nvPr/>
        </p:nvSpPr>
        <p:spPr>
          <a:xfrm>
            <a:off x="5431663" y="31365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69%</a:t>
            </a:r>
            <a:endParaRPr sz="1200">
              <a:latin typeface="Calibri"/>
              <a:cs typeface="Calibri"/>
            </a:endParaRPr>
          </a:p>
        </p:txBody>
      </p:sp>
      <p:sp>
        <p:nvSpPr>
          <p:cNvPr id="14" name="object 14"/>
          <p:cNvSpPr txBox="1"/>
          <p:nvPr/>
        </p:nvSpPr>
        <p:spPr>
          <a:xfrm>
            <a:off x="6515481" y="299415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71%</a:t>
            </a:r>
            <a:endParaRPr sz="1200">
              <a:latin typeface="Calibri"/>
              <a:cs typeface="Calibri"/>
            </a:endParaRPr>
          </a:p>
        </p:txBody>
      </p:sp>
      <p:sp>
        <p:nvSpPr>
          <p:cNvPr id="15" name="object 15"/>
          <p:cNvSpPr txBox="1"/>
          <p:nvPr/>
        </p:nvSpPr>
        <p:spPr>
          <a:xfrm>
            <a:off x="7599044" y="31365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69%</a:t>
            </a:r>
            <a:endParaRPr sz="1200">
              <a:latin typeface="Calibri"/>
              <a:cs typeface="Calibri"/>
            </a:endParaRPr>
          </a:p>
        </p:txBody>
      </p:sp>
      <p:sp>
        <p:nvSpPr>
          <p:cNvPr id="16" name="object 16"/>
          <p:cNvSpPr txBox="1"/>
          <p:nvPr/>
        </p:nvSpPr>
        <p:spPr>
          <a:xfrm>
            <a:off x="8682608" y="32077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68%</a:t>
            </a:r>
            <a:endParaRPr sz="1200">
              <a:latin typeface="Calibri"/>
              <a:cs typeface="Calibri"/>
            </a:endParaRPr>
          </a:p>
        </p:txBody>
      </p:sp>
      <p:sp>
        <p:nvSpPr>
          <p:cNvPr id="17" name="object 17"/>
          <p:cNvSpPr txBox="1"/>
          <p:nvPr/>
        </p:nvSpPr>
        <p:spPr>
          <a:xfrm>
            <a:off x="9766554" y="31365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69%</a:t>
            </a:r>
            <a:endParaRPr sz="1200">
              <a:latin typeface="Calibri"/>
              <a:cs typeface="Calibri"/>
            </a:endParaRPr>
          </a:p>
        </p:txBody>
      </p:sp>
      <p:sp>
        <p:nvSpPr>
          <p:cNvPr id="18" name="object 18"/>
          <p:cNvSpPr txBox="1"/>
          <p:nvPr/>
        </p:nvSpPr>
        <p:spPr>
          <a:xfrm>
            <a:off x="10850118" y="270941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75%</a:t>
            </a:r>
            <a:endParaRPr sz="1200">
              <a:latin typeface="Calibri"/>
              <a:cs typeface="Calibri"/>
            </a:endParaRPr>
          </a:p>
        </p:txBody>
      </p:sp>
      <p:sp>
        <p:nvSpPr>
          <p:cNvPr id="19" name="object 19"/>
          <p:cNvSpPr txBox="1"/>
          <p:nvPr/>
        </p:nvSpPr>
        <p:spPr>
          <a:xfrm>
            <a:off x="1097076" y="26301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71%</a:t>
            </a:r>
            <a:endParaRPr sz="1200">
              <a:latin typeface="Calibri"/>
              <a:cs typeface="Calibri"/>
            </a:endParaRPr>
          </a:p>
        </p:txBody>
      </p:sp>
      <p:sp>
        <p:nvSpPr>
          <p:cNvPr id="20" name="object 20"/>
          <p:cNvSpPr txBox="1"/>
          <p:nvPr/>
        </p:nvSpPr>
        <p:spPr>
          <a:xfrm>
            <a:off x="2147442" y="318185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67%</a:t>
            </a:r>
            <a:endParaRPr sz="1200">
              <a:latin typeface="Calibri"/>
              <a:cs typeface="Calibri"/>
            </a:endParaRPr>
          </a:p>
        </p:txBody>
      </p:sp>
      <p:sp>
        <p:nvSpPr>
          <p:cNvPr id="21" name="object 21"/>
          <p:cNvSpPr txBox="1"/>
          <p:nvPr/>
        </p:nvSpPr>
        <p:spPr>
          <a:xfrm>
            <a:off x="3264534" y="28439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68%</a:t>
            </a:r>
            <a:endParaRPr sz="1200">
              <a:latin typeface="Calibri"/>
              <a:cs typeface="Calibri"/>
            </a:endParaRPr>
          </a:p>
        </p:txBody>
      </p:sp>
      <p:sp>
        <p:nvSpPr>
          <p:cNvPr id="22" name="object 22"/>
          <p:cNvSpPr txBox="1"/>
          <p:nvPr/>
        </p:nvSpPr>
        <p:spPr>
          <a:xfrm>
            <a:off x="4328540" y="32910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66%</a:t>
            </a:r>
            <a:endParaRPr sz="1200">
              <a:latin typeface="Calibri"/>
              <a:cs typeface="Calibri"/>
            </a:endParaRPr>
          </a:p>
        </p:txBody>
      </p:sp>
      <p:sp>
        <p:nvSpPr>
          <p:cNvPr id="23" name="object 23"/>
          <p:cNvSpPr txBox="1"/>
          <p:nvPr/>
        </p:nvSpPr>
        <p:spPr>
          <a:xfrm>
            <a:off x="5431663" y="277253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69%</a:t>
            </a:r>
            <a:endParaRPr sz="1200">
              <a:latin typeface="Calibri"/>
              <a:cs typeface="Calibri"/>
            </a:endParaRPr>
          </a:p>
        </p:txBody>
      </p:sp>
      <p:sp>
        <p:nvSpPr>
          <p:cNvPr id="24" name="object 24"/>
          <p:cNvSpPr txBox="1"/>
          <p:nvPr/>
        </p:nvSpPr>
        <p:spPr>
          <a:xfrm>
            <a:off x="6515481" y="25591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72%</a:t>
            </a:r>
            <a:endParaRPr sz="1200">
              <a:latin typeface="Calibri"/>
              <a:cs typeface="Calibri"/>
            </a:endParaRPr>
          </a:p>
        </p:txBody>
      </p:sp>
      <p:sp>
        <p:nvSpPr>
          <p:cNvPr id="25" name="object 25"/>
          <p:cNvSpPr txBox="1"/>
          <p:nvPr/>
        </p:nvSpPr>
        <p:spPr>
          <a:xfrm>
            <a:off x="7599044" y="25591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72%</a:t>
            </a:r>
            <a:endParaRPr sz="1200">
              <a:latin typeface="Calibri"/>
              <a:cs typeface="Calibri"/>
            </a:endParaRPr>
          </a:p>
        </p:txBody>
      </p:sp>
      <p:sp>
        <p:nvSpPr>
          <p:cNvPr id="26" name="object 26"/>
          <p:cNvSpPr txBox="1"/>
          <p:nvPr/>
        </p:nvSpPr>
        <p:spPr>
          <a:xfrm>
            <a:off x="8682608" y="26301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71%</a:t>
            </a:r>
            <a:endParaRPr sz="1200">
              <a:latin typeface="Calibri"/>
              <a:cs typeface="Calibri"/>
            </a:endParaRPr>
          </a:p>
        </p:txBody>
      </p:sp>
      <p:sp>
        <p:nvSpPr>
          <p:cNvPr id="27" name="object 27"/>
          <p:cNvSpPr txBox="1"/>
          <p:nvPr/>
        </p:nvSpPr>
        <p:spPr>
          <a:xfrm>
            <a:off x="9766554" y="25591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72%</a:t>
            </a:r>
            <a:endParaRPr sz="1200">
              <a:latin typeface="Calibri"/>
              <a:cs typeface="Calibri"/>
            </a:endParaRPr>
          </a:p>
        </p:txBody>
      </p:sp>
      <p:sp>
        <p:nvSpPr>
          <p:cNvPr id="28" name="object 28"/>
          <p:cNvSpPr txBox="1"/>
          <p:nvPr/>
        </p:nvSpPr>
        <p:spPr>
          <a:xfrm>
            <a:off x="10850118" y="22745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76%</a:t>
            </a:r>
            <a:endParaRPr sz="1200">
              <a:latin typeface="Calibri"/>
              <a:cs typeface="Calibri"/>
            </a:endParaRPr>
          </a:p>
        </p:txBody>
      </p:sp>
      <p:sp>
        <p:nvSpPr>
          <p:cNvPr id="29" name="object 29"/>
          <p:cNvSpPr txBox="1"/>
          <p:nvPr/>
        </p:nvSpPr>
        <p:spPr>
          <a:xfrm>
            <a:off x="1097076" y="206082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79%</a:t>
            </a:r>
            <a:endParaRPr sz="1200">
              <a:latin typeface="Calibri"/>
              <a:cs typeface="Calibri"/>
            </a:endParaRPr>
          </a:p>
        </p:txBody>
      </p:sp>
      <p:sp>
        <p:nvSpPr>
          <p:cNvPr id="30" name="object 30"/>
          <p:cNvSpPr txBox="1"/>
          <p:nvPr/>
        </p:nvSpPr>
        <p:spPr>
          <a:xfrm>
            <a:off x="2180589" y="220319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77%</a:t>
            </a:r>
            <a:endParaRPr sz="1200">
              <a:latin typeface="Calibri"/>
              <a:cs typeface="Calibri"/>
            </a:endParaRPr>
          </a:p>
        </p:txBody>
      </p:sp>
      <p:sp>
        <p:nvSpPr>
          <p:cNvPr id="31" name="object 31"/>
          <p:cNvSpPr txBox="1"/>
          <p:nvPr/>
        </p:nvSpPr>
        <p:spPr>
          <a:xfrm>
            <a:off x="3264534" y="25591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72%</a:t>
            </a:r>
            <a:endParaRPr sz="1200">
              <a:latin typeface="Calibri"/>
              <a:cs typeface="Calibri"/>
            </a:endParaRPr>
          </a:p>
        </p:txBody>
      </p:sp>
      <p:sp>
        <p:nvSpPr>
          <p:cNvPr id="32" name="object 32"/>
          <p:cNvSpPr txBox="1"/>
          <p:nvPr/>
        </p:nvSpPr>
        <p:spPr>
          <a:xfrm>
            <a:off x="4348098" y="234556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75%</a:t>
            </a:r>
            <a:endParaRPr sz="1200">
              <a:latin typeface="Calibri"/>
              <a:cs typeface="Calibri"/>
            </a:endParaRPr>
          </a:p>
        </p:txBody>
      </p:sp>
      <p:sp>
        <p:nvSpPr>
          <p:cNvPr id="33" name="object 33"/>
          <p:cNvSpPr txBox="1"/>
          <p:nvPr/>
        </p:nvSpPr>
        <p:spPr>
          <a:xfrm>
            <a:off x="5431663" y="213220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78%</a:t>
            </a:r>
            <a:endParaRPr sz="1200">
              <a:latin typeface="Calibri"/>
              <a:cs typeface="Calibri"/>
            </a:endParaRPr>
          </a:p>
        </p:txBody>
      </p:sp>
      <p:sp>
        <p:nvSpPr>
          <p:cNvPr id="34" name="object 34"/>
          <p:cNvSpPr txBox="1"/>
          <p:nvPr/>
        </p:nvSpPr>
        <p:spPr>
          <a:xfrm>
            <a:off x="6515481" y="206082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79%</a:t>
            </a:r>
            <a:endParaRPr sz="1200">
              <a:latin typeface="Calibri"/>
              <a:cs typeface="Calibri"/>
            </a:endParaRPr>
          </a:p>
        </p:txBody>
      </p:sp>
      <p:sp>
        <p:nvSpPr>
          <p:cNvPr id="35" name="object 35"/>
          <p:cNvSpPr txBox="1"/>
          <p:nvPr/>
        </p:nvSpPr>
        <p:spPr>
          <a:xfrm>
            <a:off x="7599044" y="220319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77%</a:t>
            </a:r>
            <a:endParaRPr sz="1200">
              <a:latin typeface="Calibri"/>
              <a:cs typeface="Calibri"/>
            </a:endParaRPr>
          </a:p>
        </p:txBody>
      </p:sp>
      <p:sp>
        <p:nvSpPr>
          <p:cNvPr id="36" name="object 36"/>
          <p:cNvSpPr txBox="1"/>
          <p:nvPr/>
        </p:nvSpPr>
        <p:spPr>
          <a:xfrm>
            <a:off x="8682608" y="213220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78%</a:t>
            </a:r>
            <a:endParaRPr sz="1200">
              <a:latin typeface="Calibri"/>
              <a:cs typeface="Calibri"/>
            </a:endParaRPr>
          </a:p>
        </p:txBody>
      </p:sp>
      <p:sp>
        <p:nvSpPr>
          <p:cNvPr id="37" name="object 37"/>
          <p:cNvSpPr txBox="1"/>
          <p:nvPr/>
        </p:nvSpPr>
        <p:spPr>
          <a:xfrm>
            <a:off x="9766554" y="198983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80%</a:t>
            </a:r>
            <a:endParaRPr sz="1200">
              <a:latin typeface="Calibri"/>
              <a:cs typeface="Calibri"/>
            </a:endParaRPr>
          </a:p>
        </p:txBody>
      </p:sp>
      <p:sp>
        <p:nvSpPr>
          <p:cNvPr id="38" name="object 38"/>
          <p:cNvSpPr txBox="1"/>
          <p:nvPr/>
        </p:nvSpPr>
        <p:spPr>
          <a:xfrm>
            <a:off x="10850118" y="184746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82%</a:t>
            </a:r>
            <a:endParaRPr sz="1200">
              <a:latin typeface="Calibri"/>
              <a:cs typeface="Calibri"/>
            </a:endParaRPr>
          </a:p>
        </p:txBody>
      </p:sp>
      <p:graphicFrame>
        <p:nvGraphicFramePr>
          <p:cNvPr id="39" name="object 39"/>
          <p:cNvGraphicFramePr>
            <a:graphicFrameLocks noGrp="1"/>
          </p:cNvGraphicFramePr>
          <p:nvPr/>
        </p:nvGraphicFramePr>
        <p:xfrm>
          <a:off x="963422" y="5259070"/>
          <a:ext cx="10485115" cy="337820"/>
        </p:xfrm>
        <a:graphic>
          <a:graphicData uri="http://schemas.openxmlformats.org/drawingml/2006/table">
            <a:tbl>
              <a:tblPr firstRow="1" bandRow="1">
                <a:tableStyleId>{2D5ABB26-0587-4C30-8999-92F81FD0307C}</a:tableStyleId>
              </a:tblPr>
              <a:tblGrid>
                <a:gridCol w="829944">
                  <a:extLst>
                    <a:ext uri="{9D8B030D-6E8A-4147-A177-3AD203B41FA5}">
                      <a16:colId xmlns:a16="http://schemas.microsoft.com/office/drawing/2014/main" val="20000"/>
                    </a:ext>
                  </a:extLst>
                </a:gridCol>
                <a:gridCol w="1062355">
                  <a:extLst>
                    <a:ext uri="{9D8B030D-6E8A-4147-A177-3AD203B41FA5}">
                      <a16:colId xmlns:a16="http://schemas.microsoft.com/office/drawing/2014/main" val="20001"/>
                    </a:ext>
                  </a:extLst>
                </a:gridCol>
                <a:gridCol w="1101725">
                  <a:extLst>
                    <a:ext uri="{9D8B030D-6E8A-4147-A177-3AD203B41FA5}">
                      <a16:colId xmlns:a16="http://schemas.microsoft.com/office/drawing/2014/main" val="20002"/>
                    </a:ext>
                  </a:extLst>
                </a:gridCol>
                <a:gridCol w="1081404">
                  <a:extLst>
                    <a:ext uri="{9D8B030D-6E8A-4147-A177-3AD203B41FA5}">
                      <a16:colId xmlns:a16="http://schemas.microsoft.com/office/drawing/2014/main" val="20003"/>
                    </a:ext>
                  </a:extLst>
                </a:gridCol>
                <a:gridCol w="1066164">
                  <a:extLst>
                    <a:ext uri="{9D8B030D-6E8A-4147-A177-3AD203B41FA5}">
                      <a16:colId xmlns:a16="http://schemas.microsoft.com/office/drawing/2014/main" val="20004"/>
                    </a:ext>
                  </a:extLst>
                </a:gridCol>
                <a:gridCol w="1104264">
                  <a:extLst>
                    <a:ext uri="{9D8B030D-6E8A-4147-A177-3AD203B41FA5}">
                      <a16:colId xmlns:a16="http://schemas.microsoft.com/office/drawing/2014/main" val="20005"/>
                    </a:ext>
                  </a:extLst>
                </a:gridCol>
                <a:gridCol w="1070609">
                  <a:extLst>
                    <a:ext uri="{9D8B030D-6E8A-4147-A177-3AD203B41FA5}">
                      <a16:colId xmlns:a16="http://schemas.microsoft.com/office/drawing/2014/main" val="20006"/>
                    </a:ext>
                  </a:extLst>
                </a:gridCol>
                <a:gridCol w="1090295">
                  <a:extLst>
                    <a:ext uri="{9D8B030D-6E8A-4147-A177-3AD203B41FA5}">
                      <a16:colId xmlns:a16="http://schemas.microsoft.com/office/drawing/2014/main" val="20007"/>
                    </a:ext>
                  </a:extLst>
                </a:gridCol>
                <a:gridCol w="970915">
                  <a:extLst>
                    <a:ext uri="{9D8B030D-6E8A-4147-A177-3AD203B41FA5}">
                      <a16:colId xmlns:a16="http://schemas.microsoft.com/office/drawing/2014/main" val="20008"/>
                    </a:ext>
                  </a:extLst>
                </a:gridCol>
                <a:gridCol w="1107440">
                  <a:extLst>
                    <a:ext uri="{9D8B030D-6E8A-4147-A177-3AD203B41FA5}">
                      <a16:colId xmlns:a16="http://schemas.microsoft.com/office/drawing/2014/main" val="20009"/>
                    </a:ext>
                  </a:extLst>
                </a:gridCol>
              </a:tblGrid>
              <a:tr h="168910">
                <a:tc>
                  <a:txBody>
                    <a:bodyPr/>
                    <a:lstStyle/>
                    <a:p>
                      <a:pPr marR="265430" algn="ctr">
                        <a:lnSpc>
                          <a:spcPts val="1140"/>
                        </a:lnSpc>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0" marB="0"/>
                </a:tc>
                <a:tc>
                  <a:txBody>
                    <a:bodyPr/>
                    <a:lstStyle/>
                    <a:p>
                      <a:pPr marL="635" algn="ctr">
                        <a:lnSpc>
                          <a:spcPts val="1140"/>
                        </a:lnSpc>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0" marB="0"/>
                </a:tc>
                <a:tc>
                  <a:txBody>
                    <a:bodyPr/>
                    <a:lstStyle/>
                    <a:p>
                      <a:pPr marL="3810" algn="ctr">
                        <a:lnSpc>
                          <a:spcPts val="1140"/>
                        </a:lnSpc>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0" marB="0"/>
                </a:tc>
                <a:tc>
                  <a:txBody>
                    <a:bodyPr/>
                    <a:lstStyle/>
                    <a:p>
                      <a:pPr marR="4445" algn="ctr">
                        <a:lnSpc>
                          <a:spcPts val="1140"/>
                        </a:lnSpc>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0" marB="0"/>
                </a:tc>
                <a:tc>
                  <a:txBody>
                    <a:bodyPr/>
                    <a:lstStyle/>
                    <a:p>
                      <a:pPr marL="5715" algn="ctr">
                        <a:lnSpc>
                          <a:spcPts val="1140"/>
                        </a:lnSpc>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0" marB="0"/>
                </a:tc>
                <a:tc>
                  <a:txBody>
                    <a:bodyPr/>
                    <a:lstStyle/>
                    <a:p>
                      <a:pPr marL="1270" algn="ctr">
                        <a:lnSpc>
                          <a:spcPts val="1140"/>
                        </a:lnSpc>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0" marB="0"/>
                </a:tc>
                <a:tc>
                  <a:txBody>
                    <a:bodyPr/>
                    <a:lstStyle/>
                    <a:p>
                      <a:pPr algn="ctr">
                        <a:lnSpc>
                          <a:spcPts val="1140"/>
                        </a:lnSpc>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0" marB="0"/>
                </a:tc>
                <a:tc>
                  <a:txBody>
                    <a:bodyPr/>
                    <a:lstStyle/>
                    <a:p>
                      <a:pPr algn="ctr">
                        <a:lnSpc>
                          <a:spcPts val="1140"/>
                        </a:lnSpc>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0" marB="0"/>
                </a:tc>
                <a:tc>
                  <a:txBody>
                    <a:bodyPr/>
                    <a:lstStyle/>
                    <a:p>
                      <a:pPr marL="99695" algn="ctr">
                        <a:lnSpc>
                          <a:spcPts val="1140"/>
                        </a:lnSpc>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0" marB="0"/>
                </a:tc>
                <a:tc>
                  <a:txBody>
                    <a:bodyPr/>
                    <a:lstStyle/>
                    <a:p>
                      <a:pPr marL="184785" algn="ctr">
                        <a:lnSpc>
                          <a:spcPts val="1140"/>
                        </a:lnSpc>
                      </a:pPr>
                      <a:r>
                        <a:rPr sz="1200" dirty="0">
                          <a:solidFill>
                            <a:srgbClr val="585858"/>
                          </a:solidFill>
                          <a:latin typeface="Calibri"/>
                          <a:cs typeface="Calibri"/>
                        </a:rPr>
                        <a:t>December</a:t>
                      </a:r>
                      <a:r>
                        <a:rPr sz="1200" spc="-5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0" marB="0"/>
                </a:tc>
                <a:extLst>
                  <a:ext uri="{0D108BD9-81ED-4DB2-BD59-A6C34878D82A}">
                    <a16:rowId xmlns:a16="http://schemas.microsoft.com/office/drawing/2014/main" val="10000"/>
                  </a:ext>
                </a:extLst>
              </a:tr>
              <a:tr h="168910">
                <a:tc>
                  <a:txBody>
                    <a:bodyPr/>
                    <a:lstStyle/>
                    <a:p>
                      <a:pPr marR="264795"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905"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4445"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4445"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marL="99695"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186055" algn="ctr">
                        <a:lnSpc>
                          <a:spcPts val="1230"/>
                        </a:lnSpc>
                      </a:pP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sp>
        <p:nvSpPr>
          <p:cNvPr id="40" name="object 40"/>
          <p:cNvSpPr/>
          <p:nvPr/>
        </p:nvSpPr>
        <p:spPr>
          <a:xfrm>
            <a:off x="3261233" y="5802426"/>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41" name="object 41"/>
          <p:cNvSpPr txBox="1"/>
          <p:nvPr/>
        </p:nvSpPr>
        <p:spPr>
          <a:xfrm>
            <a:off x="3518408" y="5682183"/>
            <a:ext cx="17145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I</a:t>
            </a:r>
            <a:r>
              <a:rPr sz="1200" spc="-20" dirty="0">
                <a:solidFill>
                  <a:srgbClr val="585858"/>
                </a:solidFill>
                <a:latin typeface="Calibri"/>
                <a:cs typeface="Calibri"/>
              </a:rPr>
              <a:t> </a:t>
            </a:r>
            <a:r>
              <a:rPr sz="1200" dirty="0">
                <a:solidFill>
                  <a:srgbClr val="585858"/>
                </a:solidFill>
                <a:latin typeface="Calibri"/>
                <a:cs typeface="Calibri"/>
              </a:rPr>
              <a:t>am</a:t>
            </a:r>
            <a:r>
              <a:rPr sz="1200" spc="-15" dirty="0">
                <a:solidFill>
                  <a:srgbClr val="585858"/>
                </a:solidFill>
                <a:latin typeface="Calibri"/>
                <a:cs typeface="Calibri"/>
              </a:rPr>
              <a:t> </a:t>
            </a:r>
            <a:r>
              <a:rPr sz="1200" dirty="0">
                <a:solidFill>
                  <a:srgbClr val="585858"/>
                </a:solidFill>
                <a:latin typeface="Calibri"/>
                <a:cs typeface="Calibri"/>
              </a:rPr>
              <a:t>proud</a:t>
            </a:r>
            <a:r>
              <a:rPr sz="1200" spc="-20" dirty="0">
                <a:solidFill>
                  <a:srgbClr val="585858"/>
                </a:solidFill>
                <a:latin typeface="Calibri"/>
                <a:cs typeface="Calibri"/>
              </a:rPr>
              <a:t> </a:t>
            </a:r>
            <a:r>
              <a:rPr sz="1200" dirty="0">
                <a:solidFill>
                  <a:srgbClr val="585858"/>
                </a:solidFill>
                <a:latin typeface="Calibri"/>
                <a:cs typeface="Calibri"/>
              </a:rPr>
              <a:t>of</a:t>
            </a:r>
            <a:r>
              <a:rPr sz="1200" spc="-20" dirty="0">
                <a:solidFill>
                  <a:srgbClr val="585858"/>
                </a:solidFill>
                <a:latin typeface="Calibri"/>
                <a:cs typeface="Calibri"/>
              </a:rPr>
              <a:t> </a:t>
            </a:r>
            <a:r>
              <a:rPr sz="1200" dirty="0">
                <a:solidFill>
                  <a:srgbClr val="585858"/>
                </a:solidFill>
                <a:latin typeface="Calibri"/>
                <a:cs typeface="Calibri"/>
              </a:rPr>
              <a:t>my</a:t>
            </a:r>
            <a:r>
              <a:rPr sz="1200" spc="-20" dirty="0">
                <a:solidFill>
                  <a:srgbClr val="585858"/>
                </a:solidFill>
                <a:latin typeface="Calibri"/>
                <a:cs typeface="Calibri"/>
              </a:rPr>
              <a:t> </a:t>
            </a:r>
            <a:r>
              <a:rPr sz="1200" dirty="0">
                <a:solidFill>
                  <a:srgbClr val="585858"/>
                </a:solidFill>
                <a:latin typeface="Calibri"/>
                <a:cs typeface="Calibri"/>
              </a:rPr>
              <a:t>local</a:t>
            </a:r>
            <a:r>
              <a:rPr sz="1200" spc="-10" dirty="0">
                <a:solidFill>
                  <a:srgbClr val="585858"/>
                </a:solidFill>
                <a:latin typeface="Calibri"/>
                <a:cs typeface="Calibri"/>
              </a:rPr>
              <a:t> </a:t>
            </a:r>
            <a:r>
              <a:rPr sz="1200" spc="-20" dirty="0">
                <a:solidFill>
                  <a:srgbClr val="585858"/>
                </a:solidFill>
                <a:latin typeface="Calibri"/>
                <a:cs typeface="Calibri"/>
              </a:rPr>
              <a:t>area</a:t>
            </a:r>
            <a:endParaRPr sz="1200">
              <a:latin typeface="Calibri"/>
              <a:cs typeface="Calibri"/>
            </a:endParaRPr>
          </a:p>
        </p:txBody>
      </p:sp>
      <p:sp>
        <p:nvSpPr>
          <p:cNvPr id="42" name="object 42"/>
          <p:cNvSpPr/>
          <p:nvPr/>
        </p:nvSpPr>
        <p:spPr>
          <a:xfrm>
            <a:off x="3261233" y="6009144"/>
            <a:ext cx="243840" cy="0"/>
          </a:xfrm>
          <a:custGeom>
            <a:avLst/>
            <a:gdLst/>
            <a:ahLst/>
            <a:cxnLst/>
            <a:rect l="l" t="t" r="r" b="b"/>
            <a:pathLst>
              <a:path w="243839">
                <a:moveTo>
                  <a:pt x="0" y="0"/>
                </a:moveTo>
                <a:lnTo>
                  <a:pt x="243839" y="0"/>
                </a:lnTo>
              </a:path>
            </a:pathLst>
          </a:custGeom>
          <a:ln w="28575">
            <a:solidFill>
              <a:srgbClr val="5B9BD4"/>
            </a:solidFill>
          </a:ln>
        </p:spPr>
        <p:txBody>
          <a:bodyPr wrap="square" lIns="0" tIns="0" rIns="0" bIns="0" rtlCol="0"/>
          <a:lstStyle/>
          <a:p>
            <a:endParaRPr/>
          </a:p>
        </p:txBody>
      </p:sp>
      <p:sp>
        <p:nvSpPr>
          <p:cNvPr id="43" name="object 43"/>
          <p:cNvSpPr txBox="1"/>
          <p:nvPr/>
        </p:nvSpPr>
        <p:spPr>
          <a:xfrm>
            <a:off x="3518408" y="5865367"/>
            <a:ext cx="5360035" cy="438784"/>
          </a:xfrm>
          <a:prstGeom prst="rect">
            <a:avLst/>
          </a:prstGeom>
        </p:spPr>
        <p:txBody>
          <a:bodyPr vert="horz" wrap="square" lIns="0" tIns="36195" rIns="0" bIns="0" rtlCol="0">
            <a:spAutoFit/>
          </a:bodyPr>
          <a:lstStyle/>
          <a:p>
            <a:pPr marL="12700">
              <a:lnSpc>
                <a:spcPct val="100000"/>
              </a:lnSpc>
              <a:spcBef>
                <a:spcPts val="285"/>
              </a:spcBef>
            </a:pPr>
            <a:r>
              <a:rPr sz="1200" dirty="0">
                <a:solidFill>
                  <a:srgbClr val="585858"/>
                </a:solidFill>
                <a:latin typeface="Calibri"/>
                <a:cs typeface="Calibri"/>
              </a:rPr>
              <a:t>My</a:t>
            </a:r>
            <a:r>
              <a:rPr sz="1200" spc="-25" dirty="0">
                <a:solidFill>
                  <a:srgbClr val="585858"/>
                </a:solidFill>
                <a:latin typeface="Calibri"/>
                <a:cs typeface="Calibri"/>
              </a:rPr>
              <a:t> </a:t>
            </a:r>
            <a:r>
              <a:rPr sz="1200" dirty="0">
                <a:solidFill>
                  <a:srgbClr val="585858"/>
                </a:solidFill>
                <a:latin typeface="Calibri"/>
                <a:cs typeface="Calibri"/>
              </a:rPr>
              <a:t>local</a:t>
            </a:r>
            <a:r>
              <a:rPr sz="1200" spc="-25" dirty="0">
                <a:solidFill>
                  <a:srgbClr val="585858"/>
                </a:solidFill>
                <a:latin typeface="Calibri"/>
                <a:cs typeface="Calibri"/>
              </a:rPr>
              <a:t> </a:t>
            </a:r>
            <a:r>
              <a:rPr sz="1200" dirty="0">
                <a:solidFill>
                  <a:srgbClr val="585858"/>
                </a:solidFill>
                <a:latin typeface="Calibri"/>
                <a:cs typeface="Calibri"/>
              </a:rPr>
              <a:t>area</a:t>
            </a:r>
            <a:r>
              <a:rPr sz="1200" spc="-30" dirty="0">
                <a:solidFill>
                  <a:srgbClr val="585858"/>
                </a:solidFill>
                <a:latin typeface="Calibri"/>
                <a:cs typeface="Calibri"/>
              </a:rPr>
              <a:t> </a:t>
            </a:r>
            <a:r>
              <a:rPr sz="1200" dirty="0">
                <a:solidFill>
                  <a:srgbClr val="585858"/>
                </a:solidFill>
                <a:latin typeface="Calibri"/>
                <a:cs typeface="Calibri"/>
              </a:rPr>
              <a:t>is</a:t>
            </a:r>
            <a:r>
              <a:rPr sz="1200" spc="-25" dirty="0">
                <a:solidFill>
                  <a:srgbClr val="585858"/>
                </a:solidFill>
                <a:latin typeface="Calibri"/>
                <a:cs typeface="Calibri"/>
              </a:rPr>
              <a:t> </a:t>
            </a:r>
            <a:r>
              <a:rPr sz="1200" dirty="0">
                <a:solidFill>
                  <a:srgbClr val="585858"/>
                </a:solidFill>
                <a:latin typeface="Calibri"/>
                <a:cs typeface="Calibri"/>
              </a:rPr>
              <a:t>a</a:t>
            </a:r>
            <a:r>
              <a:rPr sz="1200" spc="-30" dirty="0">
                <a:solidFill>
                  <a:srgbClr val="585858"/>
                </a:solidFill>
                <a:latin typeface="Calibri"/>
                <a:cs typeface="Calibri"/>
              </a:rPr>
              <a:t> </a:t>
            </a:r>
            <a:r>
              <a:rPr sz="1200" dirty="0">
                <a:solidFill>
                  <a:srgbClr val="585858"/>
                </a:solidFill>
                <a:latin typeface="Calibri"/>
                <a:cs typeface="Calibri"/>
              </a:rPr>
              <a:t>place</a:t>
            </a:r>
            <a:r>
              <a:rPr sz="1200" spc="-25" dirty="0">
                <a:solidFill>
                  <a:srgbClr val="585858"/>
                </a:solidFill>
                <a:latin typeface="Calibri"/>
                <a:cs typeface="Calibri"/>
              </a:rPr>
              <a:t> </a:t>
            </a:r>
            <a:r>
              <a:rPr sz="1200" dirty="0">
                <a:solidFill>
                  <a:srgbClr val="585858"/>
                </a:solidFill>
                <a:latin typeface="Calibri"/>
                <a:cs typeface="Calibri"/>
              </a:rPr>
              <a:t>where</a:t>
            </a:r>
            <a:r>
              <a:rPr sz="1200" spc="-35" dirty="0">
                <a:solidFill>
                  <a:srgbClr val="585858"/>
                </a:solidFill>
                <a:latin typeface="Calibri"/>
                <a:cs typeface="Calibri"/>
              </a:rPr>
              <a:t> </a:t>
            </a:r>
            <a:r>
              <a:rPr sz="1200" dirty="0">
                <a:solidFill>
                  <a:srgbClr val="585858"/>
                </a:solidFill>
                <a:latin typeface="Calibri"/>
                <a:cs typeface="Calibri"/>
              </a:rPr>
              <a:t>people</a:t>
            </a:r>
            <a:r>
              <a:rPr sz="1200" spc="-30" dirty="0">
                <a:solidFill>
                  <a:srgbClr val="585858"/>
                </a:solidFill>
                <a:latin typeface="Calibri"/>
                <a:cs typeface="Calibri"/>
              </a:rPr>
              <a:t> </a:t>
            </a:r>
            <a:r>
              <a:rPr sz="1200" dirty="0">
                <a:solidFill>
                  <a:srgbClr val="585858"/>
                </a:solidFill>
                <a:latin typeface="Calibri"/>
                <a:cs typeface="Calibri"/>
              </a:rPr>
              <a:t>look</a:t>
            </a:r>
            <a:r>
              <a:rPr sz="1200" spc="-25" dirty="0">
                <a:solidFill>
                  <a:srgbClr val="585858"/>
                </a:solidFill>
                <a:latin typeface="Calibri"/>
                <a:cs typeface="Calibri"/>
              </a:rPr>
              <a:t> </a:t>
            </a:r>
            <a:r>
              <a:rPr sz="1200" dirty="0">
                <a:solidFill>
                  <a:srgbClr val="585858"/>
                </a:solidFill>
                <a:latin typeface="Calibri"/>
                <a:cs typeface="Calibri"/>
              </a:rPr>
              <a:t>out</a:t>
            </a:r>
            <a:r>
              <a:rPr sz="1200" spc="-30" dirty="0">
                <a:solidFill>
                  <a:srgbClr val="585858"/>
                </a:solidFill>
                <a:latin typeface="Calibri"/>
                <a:cs typeface="Calibri"/>
              </a:rPr>
              <a:t> </a:t>
            </a:r>
            <a:r>
              <a:rPr sz="1200" dirty="0">
                <a:solidFill>
                  <a:srgbClr val="585858"/>
                </a:solidFill>
                <a:latin typeface="Calibri"/>
                <a:cs typeface="Calibri"/>
              </a:rPr>
              <a:t>for</a:t>
            </a:r>
            <a:r>
              <a:rPr sz="1200" spc="-25" dirty="0">
                <a:solidFill>
                  <a:srgbClr val="585858"/>
                </a:solidFill>
                <a:latin typeface="Calibri"/>
                <a:cs typeface="Calibri"/>
              </a:rPr>
              <a:t> </a:t>
            </a:r>
            <a:r>
              <a:rPr sz="1200" dirty="0">
                <a:solidFill>
                  <a:srgbClr val="585858"/>
                </a:solidFill>
                <a:latin typeface="Calibri"/>
                <a:cs typeface="Calibri"/>
              </a:rPr>
              <a:t>each</a:t>
            </a:r>
            <a:r>
              <a:rPr sz="1200" spc="-30" dirty="0">
                <a:solidFill>
                  <a:srgbClr val="585858"/>
                </a:solidFill>
                <a:latin typeface="Calibri"/>
                <a:cs typeface="Calibri"/>
              </a:rPr>
              <a:t> </a:t>
            </a:r>
            <a:r>
              <a:rPr sz="1200" spc="-10" dirty="0">
                <a:solidFill>
                  <a:srgbClr val="585858"/>
                </a:solidFill>
                <a:latin typeface="Calibri"/>
                <a:cs typeface="Calibri"/>
              </a:rPr>
              <a:t>other</a:t>
            </a:r>
            <a:endParaRPr sz="1200">
              <a:latin typeface="Calibri"/>
              <a:cs typeface="Calibri"/>
            </a:endParaRPr>
          </a:p>
          <a:p>
            <a:pPr marL="12700">
              <a:lnSpc>
                <a:spcPct val="100000"/>
              </a:lnSpc>
              <a:spcBef>
                <a:spcPts val="190"/>
              </a:spcBef>
            </a:pPr>
            <a:r>
              <a:rPr sz="1200" dirty="0">
                <a:solidFill>
                  <a:srgbClr val="585858"/>
                </a:solidFill>
                <a:latin typeface="Calibri"/>
                <a:cs typeface="Calibri"/>
              </a:rPr>
              <a:t>My</a:t>
            </a:r>
            <a:r>
              <a:rPr sz="1200" spc="-20" dirty="0">
                <a:solidFill>
                  <a:srgbClr val="585858"/>
                </a:solidFill>
                <a:latin typeface="Calibri"/>
                <a:cs typeface="Calibri"/>
              </a:rPr>
              <a:t> </a:t>
            </a:r>
            <a:r>
              <a:rPr sz="1200" dirty="0">
                <a:solidFill>
                  <a:srgbClr val="585858"/>
                </a:solidFill>
                <a:latin typeface="Calibri"/>
                <a:cs typeface="Calibri"/>
              </a:rPr>
              <a:t>local</a:t>
            </a:r>
            <a:r>
              <a:rPr sz="1200" spc="-20" dirty="0">
                <a:solidFill>
                  <a:srgbClr val="585858"/>
                </a:solidFill>
                <a:latin typeface="Calibri"/>
                <a:cs typeface="Calibri"/>
              </a:rPr>
              <a:t> </a:t>
            </a:r>
            <a:r>
              <a:rPr sz="1200" dirty="0">
                <a:solidFill>
                  <a:srgbClr val="585858"/>
                </a:solidFill>
                <a:latin typeface="Calibri"/>
                <a:cs typeface="Calibri"/>
              </a:rPr>
              <a:t>area</a:t>
            </a:r>
            <a:r>
              <a:rPr sz="1200" spc="-25" dirty="0">
                <a:solidFill>
                  <a:srgbClr val="585858"/>
                </a:solidFill>
                <a:latin typeface="Calibri"/>
                <a:cs typeface="Calibri"/>
              </a:rPr>
              <a:t> </a:t>
            </a:r>
            <a:r>
              <a:rPr sz="1200" dirty="0">
                <a:solidFill>
                  <a:srgbClr val="585858"/>
                </a:solidFill>
                <a:latin typeface="Calibri"/>
                <a:cs typeface="Calibri"/>
              </a:rPr>
              <a:t>is</a:t>
            </a:r>
            <a:r>
              <a:rPr sz="1200" spc="-20" dirty="0">
                <a:solidFill>
                  <a:srgbClr val="585858"/>
                </a:solidFill>
                <a:latin typeface="Calibri"/>
                <a:cs typeface="Calibri"/>
              </a:rPr>
              <a:t> </a:t>
            </a:r>
            <a:r>
              <a:rPr sz="1200" dirty="0">
                <a:solidFill>
                  <a:srgbClr val="585858"/>
                </a:solidFill>
                <a:latin typeface="Calibri"/>
                <a:cs typeface="Calibri"/>
              </a:rPr>
              <a:t>a</a:t>
            </a:r>
            <a:r>
              <a:rPr sz="1200" spc="-25" dirty="0">
                <a:solidFill>
                  <a:srgbClr val="585858"/>
                </a:solidFill>
                <a:latin typeface="Calibri"/>
                <a:cs typeface="Calibri"/>
              </a:rPr>
              <a:t> </a:t>
            </a:r>
            <a:r>
              <a:rPr sz="1200" dirty="0">
                <a:solidFill>
                  <a:srgbClr val="585858"/>
                </a:solidFill>
                <a:latin typeface="Calibri"/>
                <a:cs typeface="Calibri"/>
              </a:rPr>
              <a:t>place</a:t>
            </a:r>
            <a:r>
              <a:rPr sz="1200" spc="-20" dirty="0">
                <a:solidFill>
                  <a:srgbClr val="585858"/>
                </a:solidFill>
                <a:latin typeface="Calibri"/>
                <a:cs typeface="Calibri"/>
              </a:rPr>
              <a:t> </a:t>
            </a:r>
            <a:r>
              <a:rPr sz="1200" dirty="0">
                <a:solidFill>
                  <a:srgbClr val="585858"/>
                </a:solidFill>
                <a:latin typeface="Calibri"/>
                <a:cs typeface="Calibri"/>
              </a:rPr>
              <a:t>where</a:t>
            </a:r>
            <a:r>
              <a:rPr sz="1200" spc="-30" dirty="0">
                <a:solidFill>
                  <a:srgbClr val="585858"/>
                </a:solidFill>
                <a:latin typeface="Calibri"/>
                <a:cs typeface="Calibri"/>
              </a:rPr>
              <a:t> </a:t>
            </a:r>
            <a:r>
              <a:rPr sz="1200" dirty="0">
                <a:solidFill>
                  <a:srgbClr val="585858"/>
                </a:solidFill>
                <a:latin typeface="Calibri"/>
                <a:cs typeface="Calibri"/>
              </a:rPr>
              <a:t>people</a:t>
            </a:r>
            <a:r>
              <a:rPr sz="1200" spc="-25" dirty="0">
                <a:solidFill>
                  <a:srgbClr val="585858"/>
                </a:solidFill>
                <a:latin typeface="Calibri"/>
                <a:cs typeface="Calibri"/>
              </a:rPr>
              <a:t> </a:t>
            </a:r>
            <a:r>
              <a:rPr sz="1200" dirty="0">
                <a:solidFill>
                  <a:srgbClr val="585858"/>
                </a:solidFill>
                <a:latin typeface="Calibri"/>
                <a:cs typeface="Calibri"/>
              </a:rPr>
              <a:t>from</a:t>
            </a:r>
            <a:r>
              <a:rPr sz="1200" spc="-30" dirty="0">
                <a:solidFill>
                  <a:srgbClr val="585858"/>
                </a:solidFill>
                <a:latin typeface="Calibri"/>
                <a:cs typeface="Calibri"/>
              </a:rPr>
              <a:t> </a:t>
            </a:r>
            <a:r>
              <a:rPr sz="1200" dirty="0">
                <a:solidFill>
                  <a:srgbClr val="585858"/>
                </a:solidFill>
                <a:latin typeface="Calibri"/>
                <a:cs typeface="Calibri"/>
              </a:rPr>
              <a:t>different</a:t>
            </a:r>
            <a:r>
              <a:rPr sz="1200" spc="-25" dirty="0">
                <a:solidFill>
                  <a:srgbClr val="585858"/>
                </a:solidFill>
                <a:latin typeface="Calibri"/>
                <a:cs typeface="Calibri"/>
              </a:rPr>
              <a:t> </a:t>
            </a:r>
            <a:r>
              <a:rPr sz="1200" spc="-10" dirty="0">
                <a:solidFill>
                  <a:srgbClr val="585858"/>
                </a:solidFill>
                <a:latin typeface="Calibri"/>
                <a:cs typeface="Calibri"/>
              </a:rPr>
              <a:t>backgrounds</a:t>
            </a:r>
            <a:r>
              <a:rPr sz="1200" spc="-25" dirty="0">
                <a:solidFill>
                  <a:srgbClr val="585858"/>
                </a:solidFill>
                <a:latin typeface="Calibri"/>
                <a:cs typeface="Calibri"/>
              </a:rPr>
              <a:t> </a:t>
            </a:r>
            <a:r>
              <a:rPr sz="1200" dirty="0">
                <a:solidFill>
                  <a:srgbClr val="585858"/>
                </a:solidFill>
                <a:latin typeface="Calibri"/>
                <a:cs typeface="Calibri"/>
              </a:rPr>
              <a:t>get</a:t>
            </a:r>
            <a:r>
              <a:rPr sz="1200" spc="-25" dirty="0">
                <a:solidFill>
                  <a:srgbClr val="585858"/>
                </a:solidFill>
                <a:latin typeface="Calibri"/>
                <a:cs typeface="Calibri"/>
              </a:rPr>
              <a:t> </a:t>
            </a:r>
            <a:r>
              <a:rPr sz="1200" dirty="0">
                <a:solidFill>
                  <a:srgbClr val="585858"/>
                </a:solidFill>
                <a:latin typeface="Calibri"/>
                <a:cs typeface="Calibri"/>
              </a:rPr>
              <a:t>on</a:t>
            </a:r>
            <a:r>
              <a:rPr sz="1200" spc="-25" dirty="0">
                <a:solidFill>
                  <a:srgbClr val="585858"/>
                </a:solidFill>
                <a:latin typeface="Calibri"/>
                <a:cs typeface="Calibri"/>
              </a:rPr>
              <a:t> </a:t>
            </a:r>
            <a:r>
              <a:rPr sz="1200" dirty="0">
                <a:solidFill>
                  <a:srgbClr val="585858"/>
                </a:solidFill>
                <a:latin typeface="Calibri"/>
                <a:cs typeface="Calibri"/>
              </a:rPr>
              <a:t>well</a:t>
            </a:r>
            <a:r>
              <a:rPr sz="1200" spc="-20" dirty="0">
                <a:solidFill>
                  <a:srgbClr val="585858"/>
                </a:solidFill>
                <a:latin typeface="Calibri"/>
                <a:cs typeface="Calibri"/>
              </a:rPr>
              <a:t> </a:t>
            </a:r>
            <a:r>
              <a:rPr sz="1200" spc="-10" dirty="0">
                <a:solidFill>
                  <a:srgbClr val="585858"/>
                </a:solidFill>
                <a:latin typeface="Calibri"/>
                <a:cs typeface="Calibri"/>
              </a:rPr>
              <a:t>together</a:t>
            </a:r>
            <a:endParaRPr sz="1200">
              <a:latin typeface="Calibri"/>
              <a:cs typeface="Calibri"/>
            </a:endParaRPr>
          </a:p>
        </p:txBody>
      </p:sp>
      <p:sp>
        <p:nvSpPr>
          <p:cNvPr id="44" name="object 44"/>
          <p:cNvSpPr/>
          <p:nvPr/>
        </p:nvSpPr>
        <p:spPr>
          <a:xfrm>
            <a:off x="3261233" y="6215862"/>
            <a:ext cx="243840" cy="0"/>
          </a:xfrm>
          <a:custGeom>
            <a:avLst/>
            <a:gdLst/>
            <a:ahLst/>
            <a:cxnLst/>
            <a:rect l="l" t="t" r="r" b="b"/>
            <a:pathLst>
              <a:path w="243839">
                <a:moveTo>
                  <a:pt x="0" y="0"/>
                </a:moveTo>
                <a:lnTo>
                  <a:pt x="243839" y="0"/>
                </a:lnTo>
              </a:path>
            </a:pathLst>
          </a:custGeom>
          <a:ln w="28575">
            <a:solidFill>
              <a:srgbClr val="6F2F9F"/>
            </a:solidFill>
          </a:ln>
        </p:spPr>
        <p:txBody>
          <a:bodyPr wrap="square" lIns="0" tIns="0" rIns="0" bIns="0" rtlCol="0"/>
          <a:lstStyle/>
          <a:p>
            <a:endParaRPr/>
          </a:p>
        </p:txBody>
      </p:sp>
      <p:grpSp>
        <p:nvGrpSpPr>
          <p:cNvPr id="45" name="object 45"/>
          <p:cNvGrpSpPr/>
          <p:nvPr/>
        </p:nvGrpSpPr>
        <p:grpSpPr>
          <a:xfrm>
            <a:off x="9366504" y="6033579"/>
            <a:ext cx="387350" cy="208279"/>
            <a:chOff x="9366504" y="6033579"/>
            <a:chExt cx="387350" cy="208279"/>
          </a:xfrm>
        </p:grpSpPr>
        <p:pic>
          <p:nvPicPr>
            <p:cNvPr id="46" name="object 46"/>
            <p:cNvPicPr/>
            <p:nvPr/>
          </p:nvPicPr>
          <p:blipFill>
            <a:blip r:embed="rId2" cstate="print"/>
            <a:stretch>
              <a:fillRect/>
            </a:stretch>
          </p:blipFill>
          <p:spPr>
            <a:xfrm>
              <a:off x="9366504" y="6033579"/>
              <a:ext cx="172085" cy="193662"/>
            </a:xfrm>
            <a:prstGeom prst="rect">
              <a:avLst/>
            </a:prstGeom>
          </p:spPr>
        </p:pic>
        <p:pic>
          <p:nvPicPr>
            <p:cNvPr id="47" name="object 47"/>
            <p:cNvPicPr/>
            <p:nvPr/>
          </p:nvPicPr>
          <p:blipFill>
            <a:blip r:embed="rId3" cstate="print"/>
            <a:stretch>
              <a:fillRect/>
            </a:stretch>
          </p:blipFill>
          <p:spPr>
            <a:xfrm>
              <a:off x="9581261" y="6047663"/>
              <a:ext cx="172085" cy="193662"/>
            </a:xfrm>
            <a:prstGeom prst="rect">
              <a:avLst/>
            </a:prstGeom>
          </p:spPr>
        </p:pic>
      </p:grpSp>
      <p:sp>
        <p:nvSpPr>
          <p:cNvPr id="48" name="object 48"/>
          <p:cNvSpPr txBox="1"/>
          <p:nvPr/>
        </p:nvSpPr>
        <p:spPr>
          <a:xfrm>
            <a:off x="9817734" y="6004052"/>
            <a:ext cx="226314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pic>
        <p:nvPicPr>
          <p:cNvPr id="49" name="object 49"/>
          <p:cNvPicPr/>
          <p:nvPr/>
        </p:nvPicPr>
        <p:blipFill>
          <a:blip r:embed="rId4" cstate="print"/>
          <a:stretch>
            <a:fillRect/>
          </a:stretch>
        </p:blipFill>
        <p:spPr>
          <a:xfrm>
            <a:off x="11143742" y="2264664"/>
            <a:ext cx="172084" cy="193675"/>
          </a:xfrm>
          <a:prstGeom prst="rect">
            <a:avLst/>
          </a:prstGeom>
        </p:spPr>
      </p:pic>
      <p:pic>
        <p:nvPicPr>
          <p:cNvPr id="50" name="object 50"/>
          <p:cNvPicPr/>
          <p:nvPr/>
        </p:nvPicPr>
        <p:blipFill>
          <a:blip r:embed="rId5" cstate="print"/>
          <a:stretch>
            <a:fillRect/>
          </a:stretch>
        </p:blipFill>
        <p:spPr>
          <a:xfrm>
            <a:off x="11143742" y="2724150"/>
            <a:ext cx="172084" cy="193675"/>
          </a:xfrm>
          <a:prstGeom prst="rect">
            <a:avLst/>
          </a:prstGeom>
        </p:spPr>
      </p:pic>
      <p:sp>
        <p:nvSpPr>
          <p:cNvPr id="51" name="object 51"/>
          <p:cNvSpPr txBox="1"/>
          <p:nvPr/>
        </p:nvSpPr>
        <p:spPr>
          <a:xfrm>
            <a:off x="451205" y="6382003"/>
            <a:ext cx="8249284"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LA6.</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35"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40" dirty="0">
                <a:solidFill>
                  <a:srgbClr val="7E7E7E"/>
                </a:solidFill>
                <a:latin typeface="Arial"/>
                <a:cs typeface="Arial"/>
              </a:rPr>
              <a:t> </a:t>
            </a:r>
            <a:r>
              <a:rPr sz="1000" dirty="0">
                <a:solidFill>
                  <a:srgbClr val="7E7E7E"/>
                </a:solidFill>
                <a:latin typeface="Arial"/>
                <a:cs typeface="Arial"/>
              </a:rPr>
              <a:t>disagree</a:t>
            </a:r>
            <a:r>
              <a:rPr sz="1000" spc="-30" dirty="0">
                <a:solidFill>
                  <a:srgbClr val="7E7E7E"/>
                </a:solidFill>
                <a:latin typeface="Arial"/>
                <a:cs typeface="Arial"/>
              </a:rPr>
              <a:t> </a:t>
            </a:r>
            <a:r>
              <a:rPr sz="1000" dirty="0">
                <a:solidFill>
                  <a:srgbClr val="7E7E7E"/>
                </a:solidFill>
                <a:latin typeface="Arial"/>
                <a:cs typeface="Arial"/>
              </a:rPr>
              <a:t>with</a:t>
            </a:r>
            <a:r>
              <a:rPr sz="1000" spc="-15"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a:t>
            </a:r>
            <a:r>
              <a:rPr sz="1000" dirty="0">
                <a:solidFill>
                  <a:srgbClr val="7E7E7E"/>
                </a:solidFill>
                <a:latin typeface="Arial"/>
                <a:cs typeface="Arial"/>
              </a:rPr>
              <a:t>statements</a:t>
            </a:r>
            <a:r>
              <a:rPr sz="1000" spc="-60" dirty="0">
                <a:solidFill>
                  <a:srgbClr val="7E7E7E"/>
                </a:solidFill>
                <a:latin typeface="Arial"/>
                <a:cs typeface="Arial"/>
              </a:rPr>
              <a:t> </a:t>
            </a:r>
            <a:r>
              <a:rPr sz="1000" dirty="0">
                <a:solidFill>
                  <a:srgbClr val="7E7E7E"/>
                </a:solidFill>
                <a:latin typeface="Arial"/>
                <a:cs typeface="Arial"/>
              </a:rPr>
              <a:t>about</a:t>
            </a:r>
            <a:r>
              <a:rPr sz="1000" spc="-30" dirty="0">
                <a:solidFill>
                  <a:srgbClr val="7E7E7E"/>
                </a:solidFill>
                <a:latin typeface="Arial"/>
                <a:cs typeface="Arial"/>
              </a:rPr>
              <a:t> </a:t>
            </a:r>
            <a:r>
              <a:rPr sz="1000" dirty="0">
                <a:solidFill>
                  <a:srgbClr val="7E7E7E"/>
                </a:solidFill>
                <a:latin typeface="Arial"/>
                <a:cs typeface="Arial"/>
              </a:rPr>
              <a:t>your</a:t>
            </a:r>
            <a:r>
              <a:rPr sz="1000" spc="-5" dirty="0">
                <a:solidFill>
                  <a:srgbClr val="7E7E7E"/>
                </a:solidFill>
                <a:latin typeface="Arial"/>
                <a:cs typeface="Arial"/>
              </a:rPr>
              <a:t> </a:t>
            </a:r>
            <a:r>
              <a:rPr sz="1000" dirty="0">
                <a:solidFill>
                  <a:srgbClr val="7E7E7E"/>
                </a:solidFill>
                <a:latin typeface="Arial"/>
                <a:cs typeface="Arial"/>
              </a:rPr>
              <a:t>local</a:t>
            </a:r>
            <a:r>
              <a:rPr sz="1000" spc="-25" dirty="0">
                <a:solidFill>
                  <a:srgbClr val="7E7E7E"/>
                </a:solidFill>
                <a:latin typeface="Arial"/>
                <a:cs typeface="Arial"/>
              </a:rPr>
              <a:t> </a:t>
            </a:r>
            <a:r>
              <a:rPr sz="1000" dirty="0">
                <a:solidFill>
                  <a:srgbClr val="7E7E7E"/>
                </a:solidFill>
                <a:latin typeface="Arial"/>
                <a:cs typeface="Arial"/>
              </a:rPr>
              <a:t>area?)</a:t>
            </a:r>
            <a:r>
              <a:rPr sz="1000" spc="-30" dirty="0">
                <a:solidFill>
                  <a:srgbClr val="7E7E7E"/>
                </a:solidFill>
                <a:latin typeface="Arial"/>
                <a:cs typeface="Arial"/>
              </a:rPr>
              <a:t> </a:t>
            </a:r>
            <a:r>
              <a:rPr sz="1000" dirty="0">
                <a:solidFill>
                  <a:srgbClr val="7E7E7E"/>
                </a:solidFill>
                <a:latin typeface="Arial"/>
                <a:cs typeface="Arial"/>
              </a:rPr>
              <a:t>Only</a:t>
            </a:r>
            <a:r>
              <a:rPr sz="1000" spc="-25" dirty="0">
                <a:solidFill>
                  <a:srgbClr val="7E7E7E"/>
                </a:solidFill>
                <a:latin typeface="Arial"/>
                <a:cs typeface="Arial"/>
              </a:rPr>
              <a:t> </a:t>
            </a:r>
            <a:r>
              <a:rPr sz="1000" dirty="0">
                <a:solidFill>
                  <a:srgbClr val="7E7E7E"/>
                </a:solidFill>
                <a:latin typeface="Arial"/>
                <a:cs typeface="Arial"/>
              </a:rPr>
              <a:t>valid</a:t>
            </a:r>
            <a:r>
              <a:rPr sz="1000" spc="-15" dirty="0">
                <a:solidFill>
                  <a:srgbClr val="7E7E7E"/>
                </a:solidFill>
                <a:latin typeface="Arial"/>
                <a:cs typeface="Arial"/>
              </a:rPr>
              <a:t> </a:t>
            </a:r>
            <a:r>
              <a:rPr sz="1000" dirty="0">
                <a:solidFill>
                  <a:srgbClr val="7E7E7E"/>
                </a:solidFill>
                <a:latin typeface="Arial"/>
                <a:cs typeface="Arial"/>
              </a:rPr>
              <a:t>responses</a:t>
            </a:r>
            <a:r>
              <a:rPr sz="1000" spc="-45" dirty="0">
                <a:solidFill>
                  <a:srgbClr val="7E7E7E"/>
                </a:solidFill>
                <a:latin typeface="Arial"/>
                <a:cs typeface="Arial"/>
              </a:rPr>
              <a:t> </a:t>
            </a:r>
            <a:r>
              <a:rPr sz="1000" spc="-10" dirty="0">
                <a:solidFill>
                  <a:srgbClr val="7E7E7E"/>
                </a:solidFill>
                <a:latin typeface="Arial"/>
                <a:cs typeface="Arial"/>
              </a:rPr>
              <a:t>shown</a:t>
            </a:r>
            <a:endParaRPr sz="1000">
              <a:latin typeface="Arial"/>
              <a:cs typeface="Arial"/>
            </a:endParaRPr>
          </a:p>
          <a:p>
            <a:pPr marL="12700">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S7,</a:t>
            </a:r>
            <a:r>
              <a:rPr sz="1000" spc="-15" dirty="0">
                <a:solidFill>
                  <a:srgbClr val="7E7E7E"/>
                </a:solidFill>
                <a:latin typeface="Arial"/>
                <a:cs typeface="Arial"/>
              </a:rPr>
              <a:t> </a:t>
            </a:r>
            <a:r>
              <a:rPr sz="1000" dirty="0">
                <a:solidFill>
                  <a:srgbClr val="7E7E7E"/>
                </a:solidFill>
                <a:latin typeface="Arial"/>
                <a:cs typeface="Arial"/>
              </a:rPr>
              <a:t>1488;</a:t>
            </a:r>
            <a:r>
              <a:rPr sz="1000" spc="-20" dirty="0">
                <a:solidFill>
                  <a:srgbClr val="7E7E7E"/>
                </a:solidFill>
                <a:latin typeface="Arial"/>
                <a:cs typeface="Arial"/>
              </a:rPr>
              <a:t> </a:t>
            </a:r>
            <a:r>
              <a:rPr sz="1000" dirty="0">
                <a:solidFill>
                  <a:srgbClr val="7E7E7E"/>
                </a:solidFill>
                <a:latin typeface="Arial"/>
                <a:cs typeface="Arial"/>
              </a:rPr>
              <a:t>S8,</a:t>
            </a:r>
            <a:r>
              <a:rPr sz="1000" spc="-15" dirty="0">
                <a:solidFill>
                  <a:srgbClr val="7E7E7E"/>
                </a:solidFill>
                <a:latin typeface="Arial"/>
                <a:cs typeface="Arial"/>
              </a:rPr>
              <a:t> </a:t>
            </a:r>
            <a:r>
              <a:rPr sz="1000" dirty="0">
                <a:solidFill>
                  <a:srgbClr val="7E7E7E"/>
                </a:solidFill>
                <a:latin typeface="Arial"/>
                <a:cs typeface="Arial"/>
              </a:rPr>
              <a:t>1612;</a:t>
            </a:r>
            <a:r>
              <a:rPr sz="1000" spc="-15" dirty="0">
                <a:solidFill>
                  <a:srgbClr val="7E7E7E"/>
                </a:solidFill>
                <a:latin typeface="Arial"/>
                <a:cs typeface="Arial"/>
              </a:rPr>
              <a:t> </a:t>
            </a:r>
            <a:r>
              <a:rPr sz="1000" dirty="0">
                <a:solidFill>
                  <a:srgbClr val="7E7E7E"/>
                </a:solidFill>
                <a:latin typeface="Arial"/>
                <a:cs typeface="Arial"/>
              </a:rPr>
              <a:t>S9,</a:t>
            </a:r>
            <a:r>
              <a:rPr sz="1000" spc="-25" dirty="0">
                <a:solidFill>
                  <a:srgbClr val="7E7E7E"/>
                </a:solidFill>
                <a:latin typeface="Arial"/>
                <a:cs typeface="Arial"/>
              </a:rPr>
              <a:t> </a:t>
            </a:r>
            <a:r>
              <a:rPr sz="1000" dirty="0">
                <a:solidFill>
                  <a:srgbClr val="7E7E7E"/>
                </a:solidFill>
                <a:latin typeface="Arial"/>
                <a:cs typeface="Arial"/>
              </a:rPr>
              <a:t>1560;</a:t>
            </a:r>
            <a:r>
              <a:rPr sz="1000" spc="-15" dirty="0">
                <a:solidFill>
                  <a:srgbClr val="7E7E7E"/>
                </a:solidFill>
                <a:latin typeface="Arial"/>
                <a:cs typeface="Arial"/>
              </a:rPr>
              <a:t> </a:t>
            </a:r>
            <a:r>
              <a:rPr sz="1000" dirty="0">
                <a:solidFill>
                  <a:srgbClr val="7E7E7E"/>
                </a:solidFill>
                <a:latin typeface="Arial"/>
                <a:cs typeface="Arial"/>
              </a:rPr>
              <a:t>S10,</a:t>
            </a:r>
            <a:r>
              <a:rPr sz="1000" spc="-20" dirty="0">
                <a:solidFill>
                  <a:srgbClr val="7E7E7E"/>
                </a:solidFill>
                <a:latin typeface="Arial"/>
                <a:cs typeface="Arial"/>
              </a:rPr>
              <a:t> </a:t>
            </a:r>
            <a:r>
              <a:rPr sz="1000" dirty="0">
                <a:solidFill>
                  <a:srgbClr val="7E7E7E"/>
                </a:solidFill>
                <a:latin typeface="Arial"/>
                <a:cs typeface="Arial"/>
              </a:rPr>
              <a:t>1546;</a:t>
            </a:r>
            <a:r>
              <a:rPr sz="1000" spc="-25" dirty="0">
                <a:solidFill>
                  <a:srgbClr val="7E7E7E"/>
                </a:solidFill>
                <a:latin typeface="Arial"/>
                <a:cs typeface="Arial"/>
              </a:rPr>
              <a:t> </a:t>
            </a:r>
            <a:r>
              <a:rPr sz="1000" dirty="0">
                <a:solidFill>
                  <a:srgbClr val="7E7E7E"/>
                </a:solidFill>
                <a:latin typeface="Arial"/>
                <a:cs typeface="Arial"/>
              </a:rPr>
              <a:t>S11,</a:t>
            </a:r>
            <a:r>
              <a:rPr sz="1000" spc="-15" dirty="0">
                <a:solidFill>
                  <a:srgbClr val="7E7E7E"/>
                </a:solidFill>
                <a:latin typeface="Arial"/>
                <a:cs typeface="Arial"/>
              </a:rPr>
              <a:t> </a:t>
            </a:r>
            <a:r>
              <a:rPr sz="1000" dirty="0">
                <a:solidFill>
                  <a:srgbClr val="7E7E7E"/>
                </a:solidFill>
                <a:latin typeface="Arial"/>
                <a:cs typeface="Arial"/>
              </a:rPr>
              <a:t>1460;</a:t>
            </a:r>
            <a:r>
              <a:rPr sz="1000" spc="-25" dirty="0">
                <a:solidFill>
                  <a:srgbClr val="7E7E7E"/>
                </a:solidFill>
                <a:latin typeface="Arial"/>
                <a:cs typeface="Arial"/>
              </a:rPr>
              <a:t> </a:t>
            </a:r>
            <a:r>
              <a:rPr sz="1000" dirty="0">
                <a:solidFill>
                  <a:srgbClr val="7E7E7E"/>
                </a:solidFill>
                <a:latin typeface="Arial"/>
                <a:cs typeface="Arial"/>
              </a:rPr>
              <a:t>S12,</a:t>
            </a:r>
            <a:r>
              <a:rPr sz="1000" spc="-15"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S13,</a:t>
            </a:r>
            <a:r>
              <a:rPr sz="1000" spc="-10" dirty="0">
                <a:solidFill>
                  <a:srgbClr val="7E7E7E"/>
                </a:solidFill>
                <a:latin typeface="Arial"/>
                <a:cs typeface="Arial"/>
              </a:rPr>
              <a:t> </a:t>
            </a:r>
            <a:r>
              <a:rPr sz="1000" dirty="0">
                <a:solidFill>
                  <a:srgbClr val="7E7E7E"/>
                </a:solidFill>
                <a:latin typeface="Arial"/>
                <a:cs typeface="Arial"/>
              </a:rPr>
              <a:t>1540;</a:t>
            </a:r>
            <a:r>
              <a:rPr sz="1000" spc="-30"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1482;</a:t>
            </a:r>
            <a:r>
              <a:rPr sz="1000" spc="-25"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1517;</a:t>
            </a:r>
            <a:r>
              <a:rPr sz="1000" spc="-30" dirty="0">
                <a:solidFill>
                  <a:srgbClr val="7E7E7E"/>
                </a:solidFill>
                <a:latin typeface="Arial"/>
                <a:cs typeface="Arial"/>
              </a:rPr>
              <a:t> </a:t>
            </a:r>
            <a:r>
              <a:rPr sz="1000" dirty="0">
                <a:solidFill>
                  <a:srgbClr val="7E7E7E"/>
                </a:solidFill>
                <a:latin typeface="Arial"/>
                <a:cs typeface="Arial"/>
              </a:rPr>
              <a:t>S16,</a:t>
            </a:r>
            <a:r>
              <a:rPr sz="1000" spc="-10"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52" name="object 52"/>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46</a:t>
            </a:r>
            <a:endParaRPr sz="18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963" y="145237"/>
            <a:ext cx="11486515" cy="1123315"/>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85858"/>
                </a:solidFill>
              </a:rPr>
              <a:t>Agreement</a:t>
            </a:r>
            <a:r>
              <a:rPr spc="-10" dirty="0">
                <a:solidFill>
                  <a:srgbClr val="585858"/>
                </a:solidFill>
              </a:rPr>
              <a:t> </a:t>
            </a:r>
            <a:r>
              <a:rPr dirty="0">
                <a:solidFill>
                  <a:srgbClr val="585858"/>
                </a:solidFill>
              </a:rPr>
              <a:t>with</a:t>
            </a:r>
            <a:r>
              <a:rPr spc="-50" dirty="0">
                <a:solidFill>
                  <a:srgbClr val="585858"/>
                </a:solidFill>
              </a:rPr>
              <a:t> </a:t>
            </a:r>
            <a:r>
              <a:rPr dirty="0">
                <a:solidFill>
                  <a:srgbClr val="585858"/>
                </a:solidFill>
              </a:rPr>
              <a:t>statements</a:t>
            </a:r>
            <a:r>
              <a:rPr spc="-15" dirty="0">
                <a:solidFill>
                  <a:srgbClr val="585858"/>
                </a:solidFill>
              </a:rPr>
              <a:t> </a:t>
            </a:r>
            <a:r>
              <a:rPr dirty="0">
                <a:solidFill>
                  <a:srgbClr val="585858"/>
                </a:solidFill>
              </a:rPr>
              <a:t>regarding</a:t>
            </a:r>
            <a:r>
              <a:rPr spc="-70" dirty="0">
                <a:solidFill>
                  <a:srgbClr val="585858"/>
                </a:solidFill>
              </a:rPr>
              <a:t> </a:t>
            </a:r>
            <a:r>
              <a:rPr dirty="0"/>
              <a:t>socialising</a:t>
            </a:r>
            <a:r>
              <a:rPr spc="-30" dirty="0"/>
              <a:t> </a:t>
            </a:r>
            <a:r>
              <a:rPr dirty="0"/>
              <a:t>and</a:t>
            </a:r>
            <a:r>
              <a:rPr spc="-30" dirty="0"/>
              <a:t> </a:t>
            </a:r>
            <a:r>
              <a:rPr dirty="0"/>
              <a:t>support</a:t>
            </a:r>
            <a:r>
              <a:rPr spc="-35" dirty="0"/>
              <a:t> </a:t>
            </a:r>
            <a:r>
              <a:rPr dirty="0"/>
              <a:t>networks</a:t>
            </a:r>
            <a:r>
              <a:rPr spc="-45" dirty="0"/>
              <a:t> </a:t>
            </a:r>
            <a:r>
              <a:rPr dirty="0">
                <a:solidFill>
                  <a:srgbClr val="585858"/>
                </a:solidFill>
              </a:rPr>
              <a:t>have</a:t>
            </a:r>
            <a:r>
              <a:rPr spc="15" dirty="0">
                <a:solidFill>
                  <a:srgbClr val="585858"/>
                </a:solidFill>
              </a:rPr>
              <a:t> </a:t>
            </a:r>
            <a:r>
              <a:rPr dirty="0">
                <a:solidFill>
                  <a:srgbClr val="585858"/>
                </a:solidFill>
              </a:rPr>
              <a:t>significantly</a:t>
            </a:r>
            <a:r>
              <a:rPr spc="-50" dirty="0">
                <a:solidFill>
                  <a:srgbClr val="585858"/>
                </a:solidFill>
              </a:rPr>
              <a:t> </a:t>
            </a:r>
            <a:r>
              <a:rPr spc="-10" dirty="0">
                <a:solidFill>
                  <a:srgbClr val="585858"/>
                </a:solidFill>
              </a:rPr>
              <a:t>increased </a:t>
            </a:r>
            <a:r>
              <a:rPr dirty="0">
                <a:solidFill>
                  <a:srgbClr val="585858"/>
                </a:solidFill>
              </a:rPr>
              <a:t>since</a:t>
            </a:r>
            <a:r>
              <a:rPr spc="-15" dirty="0">
                <a:solidFill>
                  <a:srgbClr val="585858"/>
                </a:solidFill>
              </a:rPr>
              <a:t> </a:t>
            </a:r>
            <a:r>
              <a:rPr dirty="0">
                <a:solidFill>
                  <a:srgbClr val="585858"/>
                </a:solidFill>
              </a:rPr>
              <a:t>last</a:t>
            </a:r>
            <a:r>
              <a:rPr spc="-15" dirty="0">
                <a:solidFill>
                  <a:srgbClr val="585858"/>
                </a:solidFill>
              </a:rPr>
              <a:t> </a:t>
            </a:r>
            <a:r>
              <a:rPr dirty="0">
                <a:solidFill>
                  <a:srgbClr val="585858"/>
                </a:solidFill>
              </a:rPr>
              <a:t>wave,</a:t>
            </a:r>
            <a:r>
              <a:rPr spc="-10" dirty="0">
                <a:solidFill>
                  <a:srgbClr val="585858"/>
                </a:solidFill>
              </a:rPr>
              <a:t> </a:t>
            </a:r>
            <a:r>
              <a:rPr dirty="0">
                <a:solidFill>
                  <a:srgbClr val="585858"/>
                </a:solidFill>
              </a:rPr>
              <a:t>and</a:t>
            </a:r>
            <a:r>
              <a:rPr spc="-20" dirty="0">
                <a:solidFill>
                  <a:srgbClr val="585858"/>
                </a:solidFill>
              </a:rPr>
              <a:t> </a:t>
            </a:r>
            <a:r>
              <a:rPr dirty="0">
                <a:solidFill>
                  <a:srgbClr val="585858"/>
                </a:solidFill>
              </a:rPr>
              <a:t>this</a:t>
            </a:r>
            <a:r>
              <a:rPr spc="-15" dirty="0">
                <a:solidFill>
                  <a:srgbClr val="585858"/>
                </a:solidFill>
              </a:rPr>
              <a:t> </a:t>
            </a:r>
            <a:r>
              <a:rPr dirty="0">
                <a:solidFill>
                  <a:srgbClr val="585858"/>
                </a:solidFill>
              </a:rPr>
              <a:t>data</a:t>
            </a:r>
            <a:r>
              <a:rPr spc="-10" dirty="0">
                <a:solidFill>
                  <a:srgbClr val="585858"/>
                </a:solidFill>
              </a:rPr>
              <a:t> </a:t>
            </a:r>
            <a:r>
              <a:rPr dirty="0">
                <a:solidFill>
                  <a:srgbClr val="585858"/>
                </a:solidFill>
              </a:rPr>
              <a:t>is</a:t>
            </a:r>
            <a:r>
              <a:rPr spc="-25" dirty="0">
                <a:solidFill>
                  <a:srgbClr val="585858"/>
                </a:solidFill>
              </a:rPr>
              <a:t> </a:t>
            </a:r>
            <a:r>
              <a:rPr dirty="0">
                <a:solidFill>
                  <a:srgbClr val="585858"/>
                </a:solidFill>
              </a:rPr>
              <a:t>now</a:t>
            </a:r>
            <a:r>
              <a:rPr spc="-5" dirty="0">
                <a:solidFill>
                  <a:srgbClr val="585858"/>
                </a:solidFill>
              </a:rPr>
              <a:t> </a:t>
            </a:r>
            <a:r>
              <a:rPr dirty="0">
                <a:solidFill>
                  <a:srgbClr val="585858"/>
                </a:solidFill>
              </a:rPr>
              <a:t>back</a:t>
            </a:r>
            <a:r>
              <a:rPr spc="-25" dirty="0">
                <a:solidFill>
                  <a:srgbClr val="585858"/>
                </a:solidFill>
              </a:rPr>
              <a:t> </a:t>
            </a:r>
            <a:r>
              <a:rPr dirty="0">
                <a:solidFill>
                  <a:srgbClr val="585858"/>
                </a:solidFill>
              </a:rPr>
              <a:t>in</a:t>
            </a:r>
            <a:r>
              <a:rPr spc="-20" dirty="0">
                <a:solidFill>
                  <a:srgbClr val="585858"/>
                </a:solidFill>
              </a:rPr>
              <a:t> </a:t>
            </a:r>
            <a:r>
              <a:rPr dirty="0">
                <a:solidFill>
                  <a:srgbClr val="585858"/>
                </a:solidFill>
              </a:rPr>
              <a:t>line</a:t>
            </a:r>
            <a:r>
              <a:rPr spc="-25" dirty="0">
                <a:solidFill>
                  <a:srgbClr val="585858"/>
                </a:solidFill>
              </a:rPr>
              <a:t> </a:t>
            </a:r>
            <a:r>
              <a:rPr dirty="0">
                <a:solidFill>
                  <a:srgbClr val="585858"/>
                </a:solidFill>
              </a:rPr>
              <a:t>with</a:t>
            </a:r>
            <a:r>
              <a:rPr spc="-50" dirty="0">
                <a:solidFill>
                  <a:srgbClr val="585858"/>
                </a:solidFill>
              </a:rPr>
              <a:t> </a:t>
            </a:r>
            <a:r>
              <a:rPr dirty="0">
                <a:solidFill>
                  <a:srgbClr val="585858"/>
                </a:solidFill>
              </a:rPr>
              <a:t>figures</a:t>
            </a:r>
            <a:r>
              <a:rPr spc="-30" dirty="0">
                <a:solidFill>
                  <a:srgbClr val="585858"/>
                </a:solidFill>
              </a:rPr>
              <a:t> </a:t>
            </a:r>
            <a:r>
              <a:rPr dirty="0">
                <a:solidFill>
                  <a:srgbClr val="585858"/>
                </a:solidFill>
              </a:rPr>
              <a:t>witnessed</a:t>
            </a:r>
            <a:r>
              <a:rPr spc="-45" dirty="0">
                <a:solidFill>
                  <a:srgbClr val="585858"/>
                </a:solidFill>
              </a:rPr>
              <a:t> </a:t>
            </a:r>
            <a:r>
              <a:rPr dirty="0">
                <a:solidFill>
                  <a:srgbClr val="585858"/>
                </a:solidFill>
              </a:rPr>
              <a:t>in</a:t>
            </a:r>
            <a:r>
              <a:rPr spc="-70" dirty="0">
                <a:solidFill>
                  <a:srgbClr val="585858"/>
                </a:solidFill>
              </a:rPr>
              <a:t> </a:t>
            </a:r>
            <a:r>
              <a:rPr dirty="0">
                <a:solidFill>
                  <a:srgbClr val="585858"/>
                </a:solidFill>
              </a:rPr>
              <a:t>August</a:t>
            </a:r>
            <a:r>
              <a:rPr spc="20" dirty="0">
                <a:solidFill>
                  <a:srgbClr val="585858"/>
                </a:solidFill>
              </a:rPr>
              <a:t> </a:t>
            </a:r>
            <a:r>
              <a:rPr dirty="0">
                <a:solidFill>
                  <a:srgbClr val="585858"/>
                </a:solidFill>
              </a:rPr>
              <a:t>2024 (S14),</a:t>
            </a:r>
            <a:r>
              <a:rPr spc="-15" dirty="0">
                <a:solidFill>
                  <a:srgbClr val="585858"/>
                </a:solidFill>
              </a:rPr>
              <a:t> </a:t>
            </a:r>
            <a:r>
              <a:rPr spc="-10" dirty="0">
                <a:solidFill>
                  <a:srgbClr val="585858"/>
                </a:solidFill>
              </a:rPr>
              <a:t>suggesting </a:t>
            </a:r>
            <a:r>
              <a:rPr dirty="0">
                <a:solidFill>
                  <a:srgbClr val="585858"/>
                </a:solidFill>
              </a:rPr>
              <a:t>the</a:t>
            </a:r>
            <a:r>
              <a:rPr spc="-25" dirty="0">
                <a:solidFill>
                  <a:srgbClr val="585858"/>
                </a:solidFill>
              </a:rPr>
              <a:t> </a:t>
            </a:r>
            <a:r>
              <a:rPr dirty="0">
                <a:solidFill>
                  <a:srgbClr val="585858"/>
                </a:solidFill>
              </a:rPr>
              <a:t>dip</a:t>
            </a:r>
            <a:r>
              <a:rPr spc="-35" dirty="0">
                <a:solidFill>
                  <a:srgbClr val="585858"/>
                </a:solidFill>
              </a:rPr>
              <a:t> </a:t>
            </a:r>
            <a:r>
              <a:rPr dirty="0">
                <a:solidFill>
                  <a:srgbClr val="585858"/>
                </a:solidFill>
              </a:rPr>
              <a:t>in</a:t>
            </a:r>
            <a:r>
              <a:rPr spc="-25" dirty="0">
                <a:solidFill>
                  <a:srgbClr val="585858"/>
                </a:solidFill>
              </a:rPr>
              <a:t> </a:t>
            </a:r>
            <a:r>
              <a:rPr dirty="0">
                <a:solidFill>
                  <a:srgbClr val="585858"/>
                </a:solidFill>
              </a:rPr>
              <a:t>metrics</a:t>
            </a:r>
            <a:r>
              <a:rPr spc="-15" dirty="0">
                <a:solidFill>
                  <a:srgbClr val="585858"/>
                </a:solidFill>
              </a:rPr>
              <a:t> </a:t>
            </a:r>
            <a:r>
              <a:rPr dirty="0">
                <a:solidFill>
                  <a:srgbClr val="585858"/>
                </a:solidFill>
              </a:rPr>
              <a:t>seen</a:t>
            </a:r>
            <a:r>
              <a:rPr spc="-5" dirty="0">
                <a:solidFill>
                  <a:srgbClr val="585858"/>
                </a:solidFill>
              </a:rPr>
              <a:t> </a:t>
            </a:r>
            <a:r>
              <a:rPr dirty="0">
                <a:solidFill>
                  <a:srgbClr val="585858"/>
                </a:solidFill>
              </a:rPr>
              <a:t>in</a:t>
            </a:r>
            <a:r>
              <a:rPr spc="-20" dirty="0">
                <a:solidFill>
                  <a:srgbClr val="585858"/>
                </a:solidFill>
              </a:rPr>
              <a:t> </a:t>
            </a:r>
            <a:r>
              <a:rPr dirty="0">
                <a:solidFill>
                  <a:srgbClr val="585858"/>
                </a:solidFill>
              </a:rPr>
              <a:t>October</a:t>
            </a:r>
            <a:r>
              <a:rPr spc="-40" dirty="0">
                <a:solidFill>
                  <a:srgbClr val="585858"/>
                </a:solidFill>
              </a:rPr>
              <a:t> </a:t>
            </a:r>
            <a:r>
              <a:rPr dirty="0">
                <a:solidFill>
                  <a:srgbClr val="585858"/>
                </a:solidFill>
              </a:rPr>
              <a:t>2024</a:t>
            </a:r>
            <a:r>
              <a:rPr spc="-10" dirty="0">
                <a:solidFill>
                  <a:srgbClr val="585858"/>
                </a:solidFill>
              </a:rPr>
              <a:t> </a:t>
            </a:r>
            <a:r>
              <a:rPr dirty="0">
                <a:solidFill>
                  <a:srgbClr val="585858"/>
                </a:solidFill>
              </a:rPr>
              <a:t>(S15)</a:t>
            </a:r>
            <a:r>
              <a:rPr spc="-15" dirty="0">
                <a:solidFill>
                  <a:srgbClr val="585858"/>
                </a:solidFill>
              </a:rPr>
              <a:t> </a:t>
            </a:r>
            <a:r>
              <a:rPr dirty="0">
                <a:solidFill>
                  <a:srgbClr val="585858"/>
                </a:solidFill>
              </a:rPr>
              <a:t>may</a:t>
            </a:r>
            <a:r>
              <a:rPr spc="-25" dirty="0">
                <a:solidFill>
                  <a:srgbClr val="585858"/>
                </a:solidFill>
              </a:rPr>
              <a:t> </a:t>
            </a:r>
            <a:r>
              <a:rPr dirty="0">
                <a:solidFill>
                  <a:srgbClr val="585858"/>
                </a:solidFill>
              </a:rPr>
              <a:t>have</a:t>
            </a:r>
            <a:r>
              <a:rPr spc="20" dirty="0">
                <a:solidFill>
                  <a:srgbClr val="585858"/>
                </a:solidFill>
              </a:rPr>
              <a:t> </a:t>
            </a:r>
            <a:r>
              <a:rPr dirty="0">
                <a:solidFill>
                  <a:srgbClr val="585858"/>
                </a:solidFill>
              </a:rPr>
              <a:t>been</a:t>
            </a:r>
            <a:r>
              <a:rPr spc="-30" dirty="0">
                <a:solidFill>
                  <a:srgbClr val="585858"/>
                </a:solidFill>
              </a:rPr>
              <a:t> </a:t>
            </a:r>
            <a:r>
              <a:rPr spc="-10" dirty="0">
                <a:solidFill>
                  <a:srgbClr val="585858"/>
                </a:solidFill>
              </a:rPr>
              <a:t>temporary.</a:t>
            </a:r>
            <a:r>
              <a:rPr dirty="0">
                <a:solidFill>
                  <a:srgbClr val="585858"/>
                </a:solidFill>
              </a:rPr>
              <a:t> Despite</a:t>
            </a:r>
            <a:r>
              <a:rPr spc="-25" dirty="0">
                <a:solidFill>
                  <a:srgbClr val="585858"/>
                </a:solidFill>
              </a:rPr>
              <a:t> </a:t>
            </a:r>
            <a:r>
              <a:rPr dirty="0">
                <a:solidFill>
                  <a:srgbClr val="585858"/>
                </a:solidFill>
              </a:rPr>
              <a:t>this,</a:t>
            </a:r>
            <a:r>
              <a:rPr spc="-20" dirty="0">
                <a:solidFill>
                  <a:srgbClr val="585858"/>
                </a:solidFill>
              </a:rPr>
              <a:t> </a:t>
            </a:r>
            <a:r>
              <a:rPr dirty="0">
                <a:solidFill>
                  <a:srgbClr val="585858"/>
                </a:solidFill>
              </a:rPr>
              <a:t>GM</a:t>
            </a:r>
            <a:r>
              <a:rPr spc="-20" dirty="0">
                <a:solidFill>
                  <a:srgbClr val="585858"/>
                </a:solidFill>
              </a:rPr>
              <a:t> </a:t>
            </a:r>
            <a:r>
              <a:rPr spc="-10" dirty="0">
                <a:solidFill>
                  <a:srgbClr val="585858"/>
                </a:solidFill>
              </a:rPr>
              <a:t>respondents</a:t>
            </a:r>
            <a:r>
              <a:rPr spc="500" dirty="0">
                <a:solidFill>
                  <a:srgbClr val="585858"/>
                </a:solidFill>
              </a:rPr>
              <a:t> </a:t>
            </a:r>
            <a:r>
              <a:rPr dirty="0">
                <a:solidFill>
                  <a:srgbClr val="585858"/>
                </a:solidFill>
              </a:rPr>
              <a:t>are</a:t>
            </a:r>
            <a:r>
              <a:rPr spc="-10" dirty="0">
                <a:solidFill>
                  <a:srgbClr val="585858"/>
                </a:solidFill>
              </a:rPr>
              <a:t> </a:t>
            </a:r>
            <a:r>
              <a:rPr dirty="0">
                <a:solidFill>
                  <a:srgbClr val="585858"/>
                </a:solidFill>
              </a:rPr>
              <a:t>still</a:t>
            </a:r>
            <a:r>
              <a:rPr spc="-20" dirty="0">
                <a:solidFill>
                  <a:srgbClr val="585858"/>
                </a:solidFill>
              </a:rPr>
              <a:t> </a:t>
            </a:r>
            <a:r>
              <a:rPr dirty="0">
                <a:solidFill>
                  <a:srgbClr val="585858"/>
                </a:solidFill>
              </a:rPr>
              <a:t>significantly</a:t>
            </a:r>
            <a:r>
              <a:rPr spc="-40" dirty="0">
                <a:solidFill>
                  <a:srgbClr val="585858"/>
                </a:solidFill>
              </a:rPr>
              <a:t> </a:t>
            </a:r>
            <a:r>
              <a:rPr dirty="0">
                <a:solidFill>
                  <a:srgbClr val="585858"/>
                </a:solidFill>
              </a:rPr>
              <a:t>less</a:t>
            </a:r>
            <a:r>
              <a:rPr spc="-5" dirty="0">
                <a:solidFill>
                  <a:srgbClr val="585858"/>
                </a:solidFill>
              </a:rPr>
              <a:t> </a:t>
            </a:r>
            <a:r>
              <a:rPr dirty="0">
                <a:solidFill>
                  <a:srgbClr val="585858"/>
                </a:solidFill>
              </a:rPr>
              <a:t>likely</a:t>
            </a:r>
            <a:r>
              <a:rPr spc="-30" dirty="0">
                <a:solidFill>
                  <a:srgbClr val="585858"/>
                </a:solidFill>
              </a:rPr>
              <a:t> </a:t>
            </a:r>
            <a:r>
              <a:rPr dirty="0">
                <a:solidFill>
                  <a:srgbClr val="585858"/>
                </a:solidFill>
              </a:rPr>
              <a:t>to</a:t>
            </a:r>
            <a:r>
              <a:rPr spc="-10" dirty="0">
                <a:solidFill>
                  <a:srgbClr val="585858"/>
                </a:solidFill>
              </a:rPr>
              <a:t> </a:t>
            </a:r>
            <a:r>
              <a:rPr dirty="0">
                <a:solidFill>
                  <a:srgbClr val="585858"/>
                </a:solidFill>
              </a:rPr>
              <a:t>agree</a:t>
            </a:r>
            <a:r>
              <a:rPr spc="-25" dirty="0">
                <a:solidFill>
                  <a:srgbClr val="585858"/>
                </a:solidFill>
              </a:rPr>
              <a:t> </a:t>
            </a:r>
            <a:r>
              <a:rPr dirty="0">
                <a:solidFill>
                  <a:srgbClr val="585858"/>
                </a:solidFill>
              </a:rPr>
              <a:t>with</a:t>
            </a:r>
            <a:r>
              <a:rPr spc="-45" dirty="0">
                <a:solidFill>
                  <a:srgbClr val="585858"/>
                </a:solidFill>
              </a:rPr>
              <a:t> </a:t>
            </a:r>
            <a:r>
              <a:rPr dirty="0">
                <a:solidFill>
                  <a:srgbClr val="585858"/>
                </a:solidFill>
              </a:rPr>
              <a:t>both</a:t>
            </a:r>
            <a:r>
              <a:rPr spc="-20" dirty="0">
                <a:solidFill>
                  <a:srgbClr val="585858"/>
                </a:solidFill>
              </a:rPr>
              <a:t> </a:t>
            </a:r>
            <a:r>
              <a:rPr dirty="0">
                <a:solidFill>
                  <a:srgbClr val="585858"/>
                </a:solidFill>
              </a:rPr>
              <a:t>statements</a:t>
            </a:r>
            <a:r>
              <a:rPr spc="-5" dirty="0">
                <a:solidFill>
                  <a:srgbClr val="585858"/>
                </a:solidFill>
              </a:rPr>
              <a:t> </a:t>
            </a:r>
            <a:r>
              <a:rPr dirty="0">
                <a:solidFill>
                  <a:srgbClr val="585858"/>
                </a:solidFill>
              </a:rPr>
              <a:t>compared</a:t>
            </a:r>
            <a:r>
              <a:rPr spc="-10" dirty="0">
                <a:solidFill>
                  <a:srgbClr val="585858"/>
                </a:solidFill>
              </a:rPr>
              <a:t> </a:t>
            </a:r>
            <a:r>
              <a:rPr dirty="0">
                <a:solidFill>
                  <a:srgbClr val="585858"/>
                </a:solidFill>
              </a:rPr>
              <a:t>to</a:t>
            </a:r>
            <a:r>
              <a:rPr spc="-5" dirty="0">
                <a:solidFill>
                  <a:srgbClr val="585858"/>
                </a:solidFill>
              </a:rPr>
              <a:t> </a:t>
            </a:r>
            <a:r>
              <a:rPr dirty="0">
                <a:solidFill>
                  <a:srgbClr val="585858"/>
                </a:solidFill>
              </a:rPr>
              <a:t>the</a:t>
            </a:r>
            <a:r>
              <a:rPr spc="-30" dirty="0">
                <a:solidFill>
                  <a:srgbClr val="585858"/>
                </a:solidFill>
              </a:rPr>
              <a:t> </a:t>
            </a:r>
            <a:r>
              <a:rPr dirty="0">
                <a:solidFill>
                  <a:srgbClr val="585858"/>
                </a:solidFill>
              </a:rPr>
              <a:t>England</a:t>
            </a:r>
            <a:r>
              <a:rPr spc="-20" dirty="0">
                <a:solidFill>
                  <a:srgbClr val="585858"/>
                </a:solidFill>
              </a:rPr>
              <a:t> </a:t>
            </a:r>
            <a:r>
              <a:rPr spc="-10" dirty="0">
                <a:solidFill>
                  <a:srgbClr val="585858"/>
                </a:solidFill>
              </a:rPr>
              <a:t>benchmark.</a:t>
            </a:r>
          </a:p>
        </p:txBody>
      </p:sp>
      <p:sp>
        <p:nvSpPr>
          <p:cNvPr id="3" name="object 3"/>
          <p:cNvSpPr txBox="1"/>
          <p:nvPr/>
        </p:nvSpPr>
        <p:spPr>
          <a:xfrm>
            <a:off x="4112767" y="1333957"/>
            <a:ext cx="3966845" cy="254635"/>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5C5B5A"/>
                </a:solidFill>
                <a:latin typeface="Arial"/>
                <a:cs typeface="Arial"/>
              </a:rPr>
              <a:t>To </a:t>
            </a:r>
            <a:r>
              <a:rPr sz="1500" b="1" dirty="0">
                <a:solidFill>
                  <a:srgbClr val="5C5B5A"/>
                </a:solidFill>
                <a:latin typeface="Arial"/>
                <a:cs typeface="Arial"/>
              </a:rPr>
              <a:t>what</a:t>
            </a:r>
            <a:r>
              <a:rPr sz="1500" b="1" spc="-75" dirty="0">
                <a:solidFill>
                  <a:srgbClr val="5C5B5A"/>
                </a:solidFill>
                <a:latin typeface="Arial"/>
                <a:cs typeface="Arial"/>
              </a:rPr>
              <a:t> </a:t>
            </a:r>
            <a:r>
              <a:rPr sz="1500" b="1" dirty="0">
                <a:solidFill>
                  <a:srgbClr val="5C5B5A"/>
                </a:solidFill>
                <a:latin typeface="Arial"/>
                <a:cs typeface="Arial"/>
              </a:rPr>
              <a:t>extent</a:t>
            </a:r>
            <a:r>
              <a:rPr sz="1500" b="1" spc="-50" dirty="0">
                <a:solidFill>
                  <a:srgbClr val="5C5B5A"/>
                </a:solidFill>
                <a:latin typeface="Arial"/>
                <a:cs typeface="Arial"/>
              </a:rPr>
              <a:t> </a:t>
            </a:r>
            <a:r>
              <a:rPr sz="1500" b="1" dirty="0">
                <a:solidFill>
                  <a:srgbClr val="5C5B5A"/>
                </a:solidFill>
                <a:latin typeface="Arial"/>
                <a:cs typeface="Arial"/>
              </a:rPr>
              <a:t>do</a:t>
            </a:r>
            <a:r>
              <a:rPr sz="1500" b="1" spc="-40" dirty="0">
                <a:solidFill>
                  <a:srgbClr val="5C5B5A"/>
                </a:solidFill>
                <a:latin typeface="Arial"/>
                <a:cs typeface="Arial"/>
              </a:rPr>
              <a:t> </a:t>
            </a:r>
            <a:r>
              <a:rPr sz="1500" b="1" dirty="0">
                <a:solidFill>
                  <a:srgbClr val="5C5B5A"/>
                </a:solidFill>
                <a:latin typeface="Arial"/>
                <a:cs typeface="Arial"/>
              </a:rPr>
              <a:t>you agree</a:t>
            </a:r>
            <a:r>
              <a:rPr sz="1500" b="1" spc="-40" dirty="0">
                <a:solidFill>
                  <a:srgbClr val="5C5B5A"/>
                </a:solidFill>
                <a:latin typeface="Arial"/>
                <a:cs typeface="Arial"/>
              </a:rPr>
              <a:t> </a:t>
            </a:r>
            <a:r>
              <a:rPr sz="1500" b="1" dirty="0">
                <a:solidFill>
                  <a:srgbClr val="5C5B5A"/>
                </a:solidFill>
                <a:latin typeface="Arial"/>
                <a:cs typeface="Arial"/>
              </a:rPr>
              <a:t>or</a:t>
            </a:r>
            <a:r>
              <a:rPr sz="1500" b="1" spc="-45" dirty="0">
                <a:solidFill>
                  <a:srgbClr val="5C5B5A"/>
                </a:solidFill>
                <a:latin typeface="Arial"/>
                <a:cs typeface="Arial"/>
              </a:rPr>
              <a:t> </a:t>
            </a:r>
            <a:r>
              <a:rPr sz="1500" b="1" spc="-10" dirty="0">
                <a:solidFill>
                  <a:srgbClr val="5C5B5A"/>
                </a:solidFill>
                <a:latin typeface="Arial"/>
                <a:cs typeface="Arial"/>
              </a:rPr>
              <a:t>disagree…?</a:t>
            </a:r>
            <a:endParaRPr sz="1500">
              <a:latin typeface="Arial"/>
              <a:cs typeface="Arial"/>
            </a:endParaRPr>
          </a:p>
        </p:txBody>
      </p:sp>
      <p:sp>
        <p:nvSpPr>
          <p:cNvPr id="4" name="object 4"/>
          <p:cNvSpPr/>
          <p:nvPr/>
        </p:nvSpPr>
        <p:spPr>
          <a:xfrm>
            <a:off x="7650480" y="2840735"/>
            <a:ext cx="2026920" cy="1788160"/>
          </a:xfrm>
          <a:custGeom>
            <a:avLst/>
            <a:gdLst/>
            <a:ahLst/>
            <a:cxnLst/>
            <a:rect l="l" t="t" r="r" b="b"/>
            <a:pathLst>
              <a:path w="2026920" h="1788160">
                <a:moveTo>
                  <a:pt x="2026920" y="0"/>
                </a:moveTo>
                <a:lnTo>
                  <a:pt x="0" y="0"/>
                </a:lnTo>
                <a:lnTo>
                  <a:pt x="0" y="1787652"/>
                </a:lnTo>
                <a:lnTo>
                  <a:pt x="2026920" y="1787652"/>
                </a:lnTo>
                <a:lnTo>
                  <a:pt x="2026920" y="0"/>
                </a:lnTo>
                <a:close/>
              </a:path>
            </a:pathLst>
          </a:custGeom>
          <a:solidFill>
            <a:srgbClr val="6CD4CE"/>
          </a:solidFill>
        </p:spPr>
        <p:txBody>
          <a:bodyPr wrap="square" lIns="0" tIns="0" rIns="0" bIns="0" rtlCol="0"/>
          <a:lstStyle/>
          <a:p>
            <a:endParaRPr/>
          </a:p>
        </p:txBody>
      </p:sp>
      <p:sp>
        <p:nvSpPr>
          <p:cNvPr id="5" name="object 5"/>
          <p:cNvSpPr/>
          <p:nvPr/>
        </p:nvSpPr>
        <p:spPr>
          <a:xfrm>
            <a:off x="1065898" y="5343397"/>
            <a:ext cx="10131425" cy="46355"/>
          </a:xfrm>
          <a:custGeom>
            <a:avLst/>
            <a:gdLst/>
            <a:ahLst/>
            <a:cxnLst/>
            <a:rect l="l" t="t" r="r" b="b"/>
            <a:pathLst>
              <a:path w="10131425" h="46354">
                <a:moveTo>
                  <a:pt x="0" y="0"/>
                </a:moveTo>
                <a:lnTo>
                  <a:pt x="10131056" y="0"/>
                </a:lnTo>
              </a:path>
              <a:path w="10131425" h="46354">
                <a:moveTo>
                  <a:pt x="0" y="0"/>
                </a:moveTo>
                <a:lnTo>
                  <a:pt x="0" y="45973"/>
                </a:lnTo>
              </a:path>
              <a:path w="10131425" h="46354">
                <a:moveTo>
                  <a:pt x="5065153" y="0"/>
                </a:moveTo>
                <a:lnTo>
                  <a:pt x="5065153" y="45973"/>
                </a:lnTo>
              </a:path>
              <a:path w="10131425" h="46354">
                <a:moveTo>
                  <a:pt x="10131056" y="0"/>
                </a:moveTo>
                <a:lnTo>
                  <a:pt x="10131056" y="45973"/>
                </a:lnTo>
              </a:path>
            </a:pathLst>
          </a:custGeom>
          <a:ln w="9525">
            <a:solidFill>
              <a:srgbClr val="D9D9D9"/>
            </a:solidFill>
          </a:ln>
        </p:spPr>
        <p:txBody>
          <a:bodyPr wrap="square" lIns="0" tIns="0" rIns="0" bIns="0" rtlCol="0"/>
          <a:lstStyle/>
          <a:p>
            <a:endParaRPr/>
          </a:p>
        </p:txBody>
      </p:sp>
      <p:sp>
        <p:nvSpPr>
          <p:cNvPr id="6" name="object 6"/>
          <p:cNvSpPr txBox="1"/>
          <p:nvPr/>
        </p:nvSpPr>
        <p:spPr>
          <a:xfrm>
            <a:off x="8510905" y="3605021"/>
            <a:ext cx="320040" cy="239395"/>
          </a:xfrm>
          <a:prstGeom prst="rect">
            <a:avLst/>
          </a:prstGeom>
        </p:spPr>
        <p:txBody>
          <a:bodyPr vert="horz" wrap="square" lIns="0" tIns="12700" rIns="0" bIns="0" rtlCol="0">
            <a:spAutoFit/>
          </a:bodyPr>
          <a:lstStyle/>
          <a:p>
            <a:pPr>
              <a:lnSpc>
                <a:spcPct val="100000"/>
              </a:lnSpc>
              <a:spcBef>
                <a:spcPts val="100"/>
              </a:spcBef>
            </a:pPr>
            <a:r>
              <a:rPr sz="1400" spc="-25" dirty="0">
                <a:solidFill>
                  <a:srgbClr val="FFFFFF"/>
                </a:solidFill>
                <a:latin typeface="Calibri"/>
                <a:cs typeface="Calibri"/>
              </a:rPr>
              <a:t>50%</a:t>
            </a:r>
            <a:endParaRPr sz="1400">
              <a:latin typeface="Calibri"/>
              <a:cs typeface="Calibri"/>
            </a:endParaRPr>
          </a:p>
        </p:txBody>
      </p:sp>
      <p:sp>
        <p:nvSpPr>
          <p:cNvPr id="7" name="object 7"/>
          <p:cNvSpPr txBox="1"/>
          <p:nvPr/>
        </p:nvSpPr>
        <p:spPr>
          <a:xfrm>
            <a:off x="2586227" y="1757776"/>
            <a:ext cx="2025650" cy="1088390"/>
          </a:xfrm>
          <a:prstGeom prst="rect">
            <a:avLst/>
          </a:prstGeom>
          <a:solidFill>
            <a:srgbClr val="009590"/>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65"/>
              </a:spcBef>
            </a:pPr>
            <a:endParaRPr sz="1400">
              <a:latin typeface="Times New Roman"/>
              <a:cs typeface="Times New Roman"/>
            </a:endParaRPr>
          </a:p>
          <a:p>
            <a:pPr algn="ctr">
              <a:lnSpc>
                <a:spcPts val="1650"/>
              </a:lnSpc>
              <a:spcBef>
                <a:spcPts val="5"/>
              </a:spcBef>
            </a:pPr>
            <a:r>
              <a:rPr sz="1400" spc="-25" dirty="0">
                <a:solidFill>
                  <a:srgbClr val="FFFFFF"/>
                </a:solidFill>
                <a:latin typeface="Calibri"/>
                <a:cs typeface="Calibri"/>
              </a:rPr>
              <a:t>31%</a:t>
            </a:r>
            <a:endParaRPr sz="1400">
              <a:latin typeface="Calibri"/>
              <a:cs typeface="Calibri"/>
            </a:endParaRPr>
          </a:p>
          <a:p>
            <a:pPr marL="16510" algn="ctr">
              <a:lnSpc>
                <a:spcPts val="1295"/>
              </a:lnSpc>
            </a:pPr>
            <a:r>
              <a:rPr sz="1100" spc="-10" dirty="0">
                <a:solidFill>
                  <a:srgbClr val="FFFFFF"/>
                </a:solidFill>
                <a:latin typeface="Arial"/>
                <a:cs typeface="Arial"/>
              </a:rPr>
              <a:t>(+5pp)</a:t>
            </a:r>
            <a:endParaRPr sz="1100">
              <a:latin typeface="Arial"/>
              <a:cs typeface="Arial"/>
            </a:endParaRPr>
          </a:p>
        </p:txBody>
      </p:sp>
      <p:sp>
        <p:nvSpPr>
          <p:cNvPr id="8" name="object 8"/>
          <p:cNvSpPr txBox="1"/>
          <p:nvPr/>
        </p:nvSpPr>
        <p:spPr>
          <a:xfrm>
            <a:off x="2586227" y="2846070"/>
            <a:ext cx="2025650" cy="1883410"/>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80"/>
              </a:spcBef>
            </a:pPr>
            <a:endParaRPr sz="1400">
              <a:latin typeface="Times New Roman"/>
              <a:cs typeface="Times New Roman"/>
            </a:endParaRPr>
          </a:p>
          <a:p>
            <a:pPr algn="ctr">
              <a:lnSpc>
                <a:spcPct val="100000"/>
              </a:lnSpc>
            </a:pPr>
            <a:r>
              <a:rPr sz="1400" spc="-25" dirty="0">
                <a:solidFill>
                  <a:srgbClr val="FFFFFF"/>
                </a:solidFill>
                <a:latin typeface="Calibri"/>
                <a:cs typeface="Calibri"/>
              </a:rPr>
              <a:t>52%</a:t>
            </a:r>
            <a:endParaRPr sz="1400">
              <a:latin typeface="Calibri"/>
              <a:cs typeface="Calibri"/>
            </a:endParaRPr>
          </a:p>
          <a:p>
            <a:pPr marR="6350" algn="ctr">
              <a:lnSpc>
                <a:spcPct val="100000"/>
              </a:lnSpc>
              <a:spcBef>
                <a:spcPts val="615"/>
              </a:spcBef>
            </a:pPr>
            <a:r>
              <a:rPr sz="1100" dirty="0">
                <a:solidFill>
                  <a:srgbClr val="FFFFFF"/>
                </a:solidFill>
                <a:latin typeface="Arial"/>
                <a:cs typeface="Arial"/>
              </a:rPr>
              <a:t>(-</a:t>
            </a:r>
            <a:r>
              <a:rPr sz="1100" spc="-20" dirty="0">
                <a:solidFill>
                  <a:srgbClr val="FFFFFF"/>
                </a:solidFill>
                <a:latin typeface="Arial"/>
                <a:cs typeface="Arial"/>
              </a:rPr>
              <a:t>3pp)</a:t>
            </a:r>
            <a:endParaRPr sz="1100">
              <a:latin typeface="Arial"/>
              <a:cs typeface="Arial"/>
            </a:endParaRPr>
          </a:p>
        </p:txBody>
      </p:sp>
      <p:sp>
        <p:nvSpPr>
          <p:cNvPr id="9" name="object 9"/>
          <p:cNvSpPr txBox="1"/>
          <p:nvPr/>
        </p:nvSpPr>
        <p:spPr>
          <a:xfrm>
            <a:off x="2586227" y="4728971"/>
            <a:ext cx="2025650" cy="434340"/>
          </a:xfrm>
          <a:prstGeom prst="rect">
            <a:avLst/>
          </a:prstGeom>
          <a:solidFill>
            <a:srgbClr val="FF9999"/>
          </a:solidFill>
        </p:spPr>
        <p:txBody>
          <a:bodyPr vert="horz" wrap="square" lIns="0" tIns="0" rIns="0" bIns="0" rtlCol="0">
            <a:spAutoFit/>
          </a:bodyPr>
          <a:lstStyle/>
          <a:p>
            <a:pPr marL="858519">
              <a:lnSpc>
                <a:spcPts val="1650"/>
              </a:lnSpc>
            </a:pPr>
            <a:r>
              <a:rPr sz="2100" baseline="-13888" dirty="0">
                <a:solidFill>
                  <a:srgbClr val="FFFFFF"/>
                </a:solidFill>
                <a:latin typeface="Calibri"/>
                <a:cs typeface="Calibri"/>
              </a:rPr>
              <a:t>12%</a:t>
            </a:r>
            <a:r>
              <a:rPr sz="2100" spc="97" baseline="-13888" dirty="0">
                <a:solidFill>
                  <a:srgbClr val="FFFFFF"/>
                </a:solidFill>
                <a:latin typeface="Calibri"/>
                <a:cs typeface="Calibri"/>
              </a:rPr>
              <a:t> </a:t>
            </a: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10" name="object 10"/>
          <p:cNvSpPr txBox="1"/>
          <p:nvPr/>
        </p:nvSpPr>
        <p:spPr>
          <a:xfrm>
            <a:off x="2586227" y="5163311"/>
            <a:ext cx="2025650" cy="180340"/>
          </a:xfrm>
          <a:prstGeom prst="rect">
            <a:avLst/>
          </a:prstGeom>
          <a:solidFill>
            <a:srgbClr val="FF0000"/>
          </a:solidFill>
        </p:spPr>
        <p:txBody>
          <a:bodyPr vert="horz" wrap="square" lIns="0" tIns="0" rIns="0" bIns="0" rtlCol="0">
            <a:spAutoFit/>
          </a:bodyPr>
          <a:lstStyle/>
          <a:p>
            <a:pPr marL="903605">
              <a:lnSpc>
                <a:spcPts val="1420"/>
              </a:lnSpc>
            </a:pPr>
            <a:r>
              <a:rPr sz="2100" baseline="3968" dirty="0">
                <a:solidFill>
                  <a:srgbClr val="FFFFFF"/>
                </a:solidFill>
                <a:latin typeface="Calibri"/>
                <a:cs typeface="Calibri"/>
              </a:rPr>
              <a:t>5%</a:t>
            </a:r>
            <a:r>
              <a:rPr sz="2100" spc="607" baseline="3968" dirty="0">
                <a:solidFill>
                  <a:srgbClr val="FFFFFF"/>
                </a:solidFill>
                <a:latin typeface="Calibri"/>
                <a:cs typeface="Calibri"/>
              </a:rPr>
              <a:t> </a:t>
            </a:r>
            <a:r>
              <a:rPr sz="1100" dirty="0">
                <a:solidFill>
                  <a:srgbClr val="FFFFFF"/>
                </a:solidFill>
                <a:latin typeface="Arial"/>
                <a:cs typeface="Arial"/>
              </a:rPr>
              <a:t>(-</a:t>
            </a:r>
            <a:r>
              <a:rPr sz="1100" spc="-20" dirty="0">
                <a:solidFill>
                  <a:srgbClr val="FFFFFF"/>
                </a:solidFill>
                <a:latin typeface="Arial"/>
                <a:cs typeface="Arial"/>
              </a:rPr>
              <a:t>2pp)</a:t>
            </a:r>
            <a:endParaRPr sz="1100">
              <a:latin typeface="Arial"/>
              <a:cs typeface="Arial"/>
            </a:endParaRPr>
          </a:p>
        </p:txBody>
      </p:sp>
      <p:sp>
        <p:nvSpPr>
          <p:cNvPr id="11" name="object 11"/>
          <p:cNvSpPr txBox="1"/>
          <p:nvPr/>
        </p:nvSpPr>
        <p:spPr>
          <a:xfrm>
            <a:off x="1528952" y="5408421"/>
            <a:ext cx="409638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If</a:t>
            </a:r>
            <a:r>
              <a:rPr sz="1200" spc="-30" dirty="0">
                <a:solidFill>
                  <a:srgbClr val="585858"/>
                </a:solidFill>
                <a:latin typeface="Arial"/>
                <a:cs typeface="Arial"/>
              </a:rPr>
              <a:t> </a:t>
            </a:r>
            <a:r>
              <a:rPr sz="1200" dirty="0">
                <a:solidFill>
                  <a:srgbClr val="585858"/>
                </a:solidFill>
                <a:latin typeface="Arial"/>
                <a:cs typeface="Arial"/>
              </a:rPr>
              <a:t>I</a:t>
            </a:r>
            <a:r>
              <a:rPr sz="1200" spc="-15" dirty="0">
                <a:solidFill>
                  <a:srgbClr val="585858"/>
                </a:solidFill>
                <a:latin typeface="Arial"/>
                <a:cs typeface="Arial"/>
              </a:rPr>
              <a:t> </a:t>
            </a:r>
            <a:r>
              <a:rPr sz="1200" dirty="0">
                <a:solidFill>
                  <a:srgbClr val="585858"/>
                </a:solidFill>
                <a:latin typeface="Arial"/>
                <a:cs typeface="Arial"/>
              </a:rPr>
              <a:t>needed</a:t>
            </a:r>
            <a:r>
              <a:rPr sz="1200" spc="-25" dirty="0">
                <a:solidFill>
                  <a:srgbClr val="585858"/>
                </a:solidFill>
                <a:latin typeface="Arial"/>
                <a:cs typeface="Arial"/>
              </a:rPr>
              <a:t> </a:t>
            </a:r>
            <a:r>
              <a:rPr sz="1200" dirty="0">
                <a:solidFill>
                  <a:srgbClr val="585858"/>
                </a:solidFill>
                <a:latin typeface="Arial"/>
                <a:cs typeface="Arial"/>
              </a:rPr>
              <a:t>help,</a:t>
            </a:r>
            <a:r>
              <a:rPr sz="1200" spc="-25" dirty="0">
                <a:solidFill>
                  <a:srgbClr val="585858"/>
                </a:solidFill>
                <a:latin typeface="Arial"/>
                <a:cs typeface="Arial"/>
              </a:rPr>
              <a:t> </a:t>
            </a:r>
            <a:r>
              <a:rPr sz="1200" dirty="0">
                <a:solidFill>
                  <a:srgbClr val="585858"/>
                </a:solidFill>
                <a:latin typeface="Arial"/>
                <a:cs typeface="Arial"/>
              </a:rPr>
              <a:t>there</a:t>
            </a:r>
            <a:r>
              <a:rPr sz="1200" spc="-30" dirty="0">
                <a:solidFill>
                  <a:srgbClr val="585858"/>
                </a:solidFill>
                <a:latin typeface="Arial"/>
                <a:cs typeface="Arial"/>
              </a:rPr>
              <a:t> </a:t>
            </a:r>
            <a:r>
              <a:rPr sz="1200" dirty="0">
                <a:solidFill>
                  <a:srgbClr val="585858"/>
                </a:solidFill>
                <a:latin typeface="Arial"/>
                <a:cs typeface="Arial"/>
              </a:rPr>
              <a:t>are</a:t>
            </a:r>
            <a:r>
              <a:rPr sz="1200" spc="-25" dirty="0">
                <a:solidFill>
                  <a:srgbClr val="585858"/>
                </a:solidFill>
                <a:latin typeface="Arial"/>
                <a:cs typeface="Arial"/>
              </a:rPr>
              <a:t> </a:t>
            </a:r>
            <a:r>
              <a:rPr sz="1200" dirty="0">
                <a:solidFill>
                  <a:srgbClr val="585858"/>
                </a:solidFill>
                <a:latin typeface="Arial"/>
                <a:cs typeface="Arial"/>
              </a:rPr>
              <a:t>people</a:t>
            </a:r>
            <a:r>
              <a:rPr sz="1200" spc="-25" dirty="0">
                <a:solidFill>
                  <a:srgbClr val="585858"/>
                </a:solidFill>
                <a:latin typeface="Arial"/>
                <a:cs typeface="Arial"/>
              </a:rPr>
              <a:t> </a:t>
            </a:r>
            <a:r>
              <a:rPr sz="1200" dirty="0">
                <a:solidFill>
                  <a:srgbClr val="585858"/>
                </a:solidFill>
                <a:latin typeface="Arial"/>
                <a:cs typeface="Arial"/>
              </a:rPr>
              <a:t>who</a:t>
            </a:r>
            <a:r>
              <a:rPr sz="1200" spc="-15" dirty="0">
                <a:solidFill>
                  <a:srgbClr val="585858"/>
                </a:solidFill>
                <a:latin typeface="Arial"/>
                <a:cs typeface="Arial"/>
              </a:rPr>
              <a:t> </a:t>
            </a:r>
            <a:r>
              <a:rPr sz="1200" dirty="0">
                <a:solidFill>
                  <a:srgbClr val="585858"/>
                </a:solidFill>
                <a:latin typeface="Arial"/>
                <a:cs typeface="Arial"/>
              </a:rPr>
              <a:t>would</a:t>
            </a:r>
            <a:r>
              <a:rPr sz="1200" spc="-30" dirty="0">
                <a:solidFill>
                  <a:srgbClr val="585858"/>
                </a:solidFill>
                <a:latin typeface="Arial"/>
                <a:cs typeface="Arial"/>
              </a:rPr>
              <a:t> </a:t>
            </a:r>
            <a:r>
              <a:rPr sz="1200" dirty="0">
                <a:solidFill>
                  <a:srgbClr val="585858"/>
                </a:solidFill>
                <a:latin typeface="Arial"/>
                <a:cs typeface="Arial"/>
              </a:rPr>
              <a:t>be</a:t>
            </a:r>
            <a:r>
              <a:rPr sz="1200" spc="-15" dirty="0">
                <a:solidFill>
                  <a:srgbClr val="585858"/>
                </a:solidFill>
                <a:latin typeface="Arial"/>
                <a:cs typeface="Arial"/>
              </a:rPr>
              <a:t> </a:t>
            </a:r>
            <a:r>
              <a:rPr sz="1200" dirty="0">
                <a:solidFill>
                  <a:srgbClr val="585858"/>
                </a:solidFill>
                <a:latin typeface="Arial"/>
                <a:cs typeface="Arial"/>
              </a:rPr>
              <a:t>there</a:t>
            </a:r>
            <a:r>
              <a:rPr sz="1200" spc="-15" dirty="0">
                <a:solidFill>
                  <a:srgbClr val="585858"/>
                </a:solidFill>
                <a:latin typeface="Arial"/>
                <a:cs typeface="Arial"/>
              </a:rPr>
              <a:t> </a:t>
            </a:r>
            <a:r>
              <a:rPr sz="1200" dirty="0">
                <a:solidFill>
                  <a:srgbClr val="585858"/>
                </a:solidFill>
                <a:latin typeface="Arial"/>
                <a:cs typeface="Arial"/>
              </a:rPr>
              <a:t>for</a:t>
            </a:r>
            <a:r>
              <a:rPr sz="1200" spc="-15" dirty="0">
                <a:solidFill>
                  <a:srgbClr val="585858"/>
                </a:solidFill>
                <a:latin typeface="Arial"/>
                <a:cs typeface="Arial"/>
              </a:rPr>
              <a:t> </a:t>
            </a:r>
            <a:r>
              <a:rPr sz="1200" spc="-25" dirty="0">
                <a:solidFill>
                  <a:srgbClr val="585858"/>
                </a:solidFill>
                <a:latin typeface="Arial"/>
                <a:cs typeface="Arial"/>
              </a:rPr>
              <a:t>me</a:t>
            </a:r>
            <a:endParaRPr sz="1200">
              <a:latin typeface="Arial"/>
              <a:cs typeface="Arial"/>
            </a:endParaRPr>
          </a:p>
        </p:txBody>
      </p:sp>
      <p:sp>
        <p:nvSpPr>
          <p:cNvPr id="12" name="object 12"/>
          <p:cNvSpPr txBox="1"/>
          <p:nvPr/>
        </p:nvSpPr>
        <p:spPr>
          <a:xfrm>
            <a:off x="6464046" y="5408421"/>
            <a:ext cx="43567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If</a:t>
            </a:r>
            <a:r>
              <a:rPr sz="1200" spc="-30" dirty="0">
                <a:solidFill>
                  <a:srgbClr val="585858"/>
                </a:solidFill>
                <a:latin typeface="Arial"/>
                <a:cs typeface="Arial"/>
              </a:rPr>
              <a:t> </a:t>
            </a:r>
            <a:r>
              <a:rPr sz="1200" dirty="0">
                <a:solidFill>
                  <a:srgbClr val="585858"/>
                </a:solidFill>
                <a:latin typeface="Arial"/>
                <a:cs typeface="Arial"/>
              </a:rPr>
              <a:t>I</a:t>
            </a:r>
            <a:r>
              <a:rPr sz="1200" spc="-15" dirty="0">
                <a:solidFill>
                  <a:srgbClr val="585858"/>
                </a:solidFill>
                <a:latin typeface="Arial"/>
                <a:cs typeface="Arial"/>
              </a:rPr>
              <a:t> </a:t>
            </a:r>
            <a:r>
              <a:rPr sz="1200" dirty="0">
                <a:solidFill>
                  <a:srgbClr val="585858"/>
                </a:solidFill>
                <a:latin typeface="Arial"/>
                <a:cs typeface="Arial"/>
              </a:rPr>
              <a:t>wanted</a:t>
            </a:r>
            <a:r>
              <a:rPr sz="1200" spc="-30" dirty="0">
                <a:solidFill>
                  <a:srgbClr val="585858"/>
                </a:solidFill>
                <a:latin typeface="Arial"/>
                <a:cs typeface="Arial"/>
              </a:rPr>
              <a:t> </a:t>
            </a:r>
            <a:r>
              <a:rPr sz="1200" dirty="0">
                <a:solidFill>
                  <a:srgbClr val="585858"/>
                </a:solidFill>
                <a:latin typeface="Arial"/>
                <a:cs typeface="Arial"/>
              </a:rPr>
              <a:t>company</a:t>
            </a:r>
            <a:r>
              <a:rPr sz="1200" spc="-25" dirty="0">
                <a:solidFill>
                  <a:srgbClr val="585858"/>
                </a:solidFill>
                <a:latin typeface="Arial"/>
                <a:cs typeface="Arial"/>
              </a:rPr>
              <a:t> </a:t>
            </a:r>
            <a:r>
              <a:rPr sz="1200" dirty="0">
                <a:solidFill>
                  <a:srgbClr val="585858"/>
                </a:solidFill>
                <a:latin typeface="Arial"/>
                <a:cs typeface="Arial"/>
              </a:rPr>
              <a:t>or</a:t>
            </a:r>
            <a:r>
              <a:rPr sz="1200" spc="-15" dirty="0">
                <a:solidFill>
                  <a:srgbClr val="585858"/>
                </a:solidFill>
                <a:latin typeface="Arial"/>
                <a:cs typeface="Arial"/>
              </a:rPr>
              <a:t> </a:t>
            </a:r>
            <a:r>
              <a:rPr sz="1200" dirty="0">
                <a:solidFill>
                  <a:srgbClr val="585858"/>
                </a:solidFill>
                <a:latin typeface="Arial"/>
                <a:cs typeface="Arial"/>
              </a:rPr>
              <a:t>to</a:t>
            </a:r>
            <a:r>
              <a:rPr sz="1200" spc="-30" dirty="0">
                <a:solidFill>
                  <a:srgbClr val="585858"/>
                </a:solidFill>
                <a:latin typeface="Arial"/>
                <a:cs typeface="Arial"/>
              </a:rPr>
              <a:t> </a:t>
            </a:r>
            <a:r>
              <a:rPr sz="1200" dirty="0">
                <a:solidFill>
                  <a:srgbClr val="585858"/>
                </a:solidFill>
                <a:latin typeface="Arial"/>
                <a:cs typeface="Arial"/>
              </a:rPr>
              <a:t>socialise</a:t>
            </a:r>
            <a:r>
              <a:rPr sz="1200" spc="-25" dirty="0">
                <a:solidFill>
                  <a:srgbClr val="585858"/>
                </a:solidFill>
                <a:latin typeface="Arial"/>
                <a:cs typeface="Arial"/>
              </a:rPr>
              <a:t> </a:t>
            </a:r>
            <a:r>
              <a:rPr sz="1200" dirty="0">
                <a:solidFill>
                  <a:srgbClr val="585858"/>
                </a:solidFill>
                <a:latin typeface="Arial"/>
                <a:cs typeface="Arial"/>
              </a:rPr>
              <a:t>there</a:t>
            </a:r>
            <a:r>
              <a:rPr sz="1200" spc="-25" dirty="0">
                <a:solidFill>
                  <a:srgbClr val="585858"/>
                </a:solidFill>
                <a:latin typeface="Arial"/>
                <a:cs typeface="Arial"/>
              </a:rPr>
              <a:t> </a:t>
            </a:r>
            <a:r>
              <a:rPr sz="1200" dirty="0">
                <a:solidFill>
                  <a:srgbClr val="585858"/>
                </a:solidFill>
                <a:latin typeface="Arial"/>
                <a:cs typeface="Arial"/>
              </a:rPr>
              <a:t>are</a:t>
            </a:r>
            <a:r>
              <a:rPr sz="1200" spc="-20" dirty="0">
                <a:solidFill>
                  <a:srgbClr val="585858"/>
                </a:solidFill>
                <a:latin typeface="Arial"/>
                <a:cs typeface="Arial"/>
              </a:rPr>
              <a:t> </a:t>
            </a:r>
            <a:r>
              <a:rPr sz="1200" dirty="0">
                <a:solidFill>
                  <a:srgbClr val="585858"/>
                </a:solidFill>
                <a:latin typeface="Arial"/>
                <a:cs typeface="Arial"/>
              </a:rPr>
              <a:t>people</a:t>
            </a:r>
            <a:r>
              <a:rPr sz="1200" spc="-25" dirty="0">
                <a:solidFill>
                  <a:srgbClr val="585858"/>
                </a:solidFill>
                <a:latin typeface="Arial"/>
                <a:cs typeface="Arial"/>
              </a:rPr>
              <a:t> </a:t>
            </a:r>
            <a:r>
              <a:rPr sz="1200" dirty="0">
                <a:solidFill>
                  <a:srgbClr val="585858"/>
                </a:solidFill>
                <a:latin typeface="Arial"/>
                <a:cs typeface="Arial"/>
              </a:rPr>
              <a:t>I</a:t>
            </a:r>
            <a:r>
              <a:rPr sz="1200" spc="-25" dirty="0">
                <a:solidFill>
                  <a:srgbClr val="585858"/>
                </a:solidFill>
                <a:latin typeface="Arial"/>
                <a:cs typeface="Arial"/>
              </a:rPr>
              <a:t> </a:t>
            </a:r>
            <a:r>
              <a:rPr sz="1200" dirty="0">
                <a:solidFill>
                  <a:srgbClr val="585858"/>
                </a:solidFill>
                <a:latin typeface="Arial"/>
                <a:cs typeface="Arial"/>
              </a:rPr>
              <a:t>can</a:t>
            </a:r>
            <a:r>
              <a:rPr sz="1200" spc="-20" dirty="0">
                <a:solidFill>
                  <a:srgbClr val="585858"/>
                </a:solidFill>
                <a:latin typeface="Arial"/>
                <a:cs typeface="Arial"/>
              </a:rPr>
              <a:t> </a:t>
            </a:r>
            <a:r>
              <a:rPr sz="1200" dirty="0">
                <a:solidFill>
                  <a:srgbClr val="585858"/>
                </a:solidFill>
                <a:latin typeface="Arial"/>
                <a:cs typeface="Arial"/>
              </a:rPr>
              <a:t>call</a:t>
            </a:r>
            <a:r>
              <a:rPr sz="1200" spc="-20" dirty="0">
                <a:solidFill>
                  <a:srgbClr val="585858"/>
                </a:solidFill>
                <a:latin typeface="Arial"/>
                <a:cs typeface="Arial"/>
              </a:rPr>
              <a:t> </a:t>
            </a:r>
            <a:r>
              <a:rPr sz="1200" spc="-25" dirty="0">
                <a:solidFill>
                  <a:srgbClr val="585858"/>
                </a:solidFill>
                <a:latin typeface="Arial"/>
                <a:cs typeface="Arial"/>
              </a:rPr>
              <a:t>on</a:t>
            </a:r>
            <a:endParaRPr sz="1200">
              <a:latin typeface="Arial"/>
              <a:cs typeface="Arial"/>
            </a:endParaRPr>
          </a:p>
        </p:txBody>
      </p:sp>
      <p:sp>
        <p:nvSpPr>
          <p:cNvPr id="13" name="object 13"/>
          <p:cNvSpPr/>
          <p:nvPr/>
        </p:nvSpPr>
        <p:spPr>
          <a:xfrm>
            <a:off x="960018" y="2126075"/>
            <a:ext cx="83820" cy="83820"/>
          </a:xfrm>
          <a:custGeom>
            <a:avLst/>
            <a:gdLst/>
            <a:ahLst/>
            <a:cxnLst/>
            <a:rect l="l" t="t" r="r" b="b"/>
            <a:pathLst>
              <a:path w="83819" h="83819">
                <a:moveTo>
                  <a:pt x="83724" y="0"/>
                </a:moveTo>
                <a:lnTo>
                  <a:pt x="0" y="0"/>
                </a:lnTo>
                <a:lnTo>
                  <a:pt x="0" y="83724"/>
                </a:lnTo>
                <a:lnTo>
                  <a:pt x="83724" y="83724"/>
                </a:lnTo>
                <a:lnTo>
                  <a:pt x="83724" y="0"/>
                </a:lnTo>
                <a:close/>
              </a:path>
            </a:pathLst>
          </a:custGeom>
          <a:solidFill>
            <a:srgbClr val="009590"/>
          </a:solidFill>
        </p:spPr>
        <p:txBody>
          <a:bodyPr wrap="square" lIns="0" tIns="0" rIns="0" bIns="0" rtlCol="0"/>
          <a:lstStyle/>
          <a:p>
            <a:endParaRPr/>
          </a:p>
        </p:txBody>
      </p:sp>
      <p:sp>
        <p:nvSpPr>
          <p:cNvPr id="14" name="object 14"/>
          <p:cNvSpPr txBox="1"/>
          <p:nvPr/>
        </p:nvSpPr>
        <p:spPr>
          <a:xfrm>
            <a:off x="1068425" y="2046478"/>
            <a:ext cx="10058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Definitely</a:t>
            </a:r>
            <a:r>
              <a:rPr sz="1200" spc="-45" dirty="0">
                <a:solidFill>
                  <a:srgbClr val="585858"/>
                </a:solidFill>
                <a:latin typeface="Calibri"/>
                <a:cs typeface="Calibri"/>
              </a:rPr>
              <a:t> </a:t>
            </a:r>
            <a:r>
              <a:rPr sz="1200" spc="-10" dirty="0">
                <a:solidFill>
                  <a:srgbClr val="585858"/>
                </a:solidFill>
                <a:latin typeface="Calibri"/>
                <a:cs typeface="Calibri"/>
              </a:rPr>
              <a:t>agree</a:t>
            </a:r>
            <a:endParaRPr sz="1200">
              <a:latin typeface="Calibri"/>
              <a:cs typeface="Calibri"/>
            </a:endParaRPr>
          </a:p>
        </p:txBody>
      </p:sp>
      <p:sp>
        <p:nvSpPr>
          <p:cNvPr id="15" name="object 15"/>
          <p:cNvSpPr/>
          <p:nvPr/>
        </p:nvSpPr>
        <p:spPr>
          <a:xfrm>
            <a:off x="960018" y="2992850"/>
            <a:ext cx="83820" cy="83820"/>
          </a:xfrm>
          <a:custGeom>
            <a:avLst/>
            <a:gdLst/>
            <a:ahLst/>
            <a:cxnLst/>
            <a:rect l="l" t="t" r="r" b="b"/>
            <a:pathLst>
              <a:path w="83819" h="83819">
                <a:moveTo>
                  <a:pt x="83724" y="0"/>
                </a:moveTo>
                <a:lnTo>
                  <a:pt x="0" y="0"/>
                </a:lnTo>
                <a:lnTo>
                  <a:pt x="0" y="83724"/>
                </a:lnTo>
                <a:lnTo>
                  <a:pt x="83724" y="83724"/>
                </a:lnTo>
                <a:lnTo>
                  <a:pt x="83724" y="0"/>
                </a:lnTo>
                <a:close/>
              </a:path>
            </a:pathLst>
          </a:custGeom>
          <a:solidFill>
            <a:srgbClr val="6CD4CE"/>
          </a:solidFill>
        </p:spPr>
        <p:txBody>
          <a:bodyPr wrap="square" lIns="0" tIns="0" rIns="0" bIns="0" rtlCol="0"/>
          <a:lstStyle/>
          <a:p>
            <a:endParaRPr/>
          </a:p>
        </p:txBody>
      </p:sp>
      <p:sp>
        <p:nvSpPr>
          <p:cNvPr id="16" name="object 16"/>
          <p:cNvSpPr txBox="1"/>
          <p:nvPr/>
        </p:nvSpPr>
        <p:spPr>
          <a:xfrm>
            <a:off x="1068425" y="2913634"/>
            <a:ext cx="8858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Tend</a:t>
            </a:r>
            <a:r>
              <a:rPr sz="1200" spc="-20" dirty="0">
                <a:solidFill>
                  <a:srgbClr val="585858"/>
                </a:solidFill>
                <a:latin typeface="Calibri"/>
                <a:cs typeface="Calibri"/>
              </a:rPr>
              <a:t> </a:t>
            </a:r>
            <a:r>
              <a:rPr sz="1200" dirty="0">
                <a:solidFill>
                  <a:srgbClr val="585858"/>
                </a:solidFill>
                <a:latin typeface="Calibri"/>
                <a:cs typeface="Calibri"/>
              </a:rPr>
              <a:t>to</a:t>
            </a:r>
            <a:r>
              <a:rPr sz="1200" spc="-20" dirty="0">
                <a:solidFill>
                  <a:srgbClr val="585858"/>
                </a:solidFill>
                <a:latin typeface="Calibri"/>
                <a:cs typeface="Calibri"/>
              </a:rPr>
              <a:t> </a:t>
            </a:r>
            <a:r>
              <a:rPr sz="1200" spc="-10" dirty="0">
                <a:solidFill>
                  <a:srgbClr val="585858"/>
                </a:solidFill>
                <a:latin typeface="Calibri"/>
                <a:cs typeface="Calibri"/>
              </a:rPr>
              <a:t>agree</a:t>
            </a:r>
            <a:endParaRPr sz="1200">
              <a:latin typeface="Calibri"/>
              <a:cs typeface="Calibri"/>
            </a:endParaRPr>
          </a:p>
        </p:txBody>
      </p:sp>
      <p:sp>
        <p:nvSpPr>
          <p:cNvPr id="17" name="object 17"/>
          <p:cNvSpPr/>
          <p:nvPr/>
        </p:nvSpPr>
        <p:spPr>
          <a:xfrm>
            <a:off x="960018" y="3859625"/>
            <a:ext cx="83820" cy="83820"/>
          </a:xfrm>
          <a:custGeom>
            <a:avLst/>
            <a:gdLst/>
            <a:ahLst/>
            <a:cxnLst/>
            <a:rect l="l" t="t" r="r" b="b"/>
            <a:pathLst>
              <a:path w="83819" h="83820">
                <a:moveTo>
                  <a:pt x="83724" y="0"/>
                </a:moveTo>
                <a:lnTo>
                  <a:pt x="0" y="0"/>
                </a:lnTo>
                <a:lnTo>
                  <a:pt x="0" y="83724"/>
                </a:lnTo>
                <a:lnTo>
                  <a:pt x="83724" y="83724"/>
                </a:lnTo>
                <a:lnTo>
                  <a:pt x="83724" y="0"/>
                </a:lnTo>
                <a:close/>
              </a:path>
            </a:pathLst>
          </a:custGeom>
          <a:solidFill>
            <a:srgbClr val="FF9999"/>
          </a:solidFill>
        </p:spPr>
        <p:txBody>
          <a:bodyPr wrap="square" lIns="0" tIns="0" rIns="0" bIns="0" rtlCol="0"/>
          <a:lstStyle/>
          <a:p>
            <a:endParaRPr/>
          </a:p>
        </p:txBody>
      </p:sp>
      <p:sp>
        <p:nvSpPr>
          <p:cNvPr id="18" name="object 18"/>
          <p:cNvSpPr txBox="1"/>
          <p:nvPr/>
        </p:nvSpPr>
        <p:spPr>
          <a:xfrm>
            <a:off x="1068425" y="3780231"/>
            <a:ext cx="10598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Tend</a:t>
            </a:r>
            <a:r>
              <a:rPr sz="1200" spc="-15" dirty="0">
                <a:solidFill>
                  <a:srgbClr val="585858"/>
                </a:solidFill>
                <a:latin typeface="Calibri"/>
                <a:cs typeface="Calibri"/>
              </a:rPr>
              <a:t> </a:t>
            </a:r>
            <a:r>
              <a:rPr sz="1200" dirty="0">
                <a:solidFill>
                  <a:srgbClr val="585858"/>
                </a:solidFill>
                <a:latin typeface="Calibri"/>
                <a:cs typeface="Calibri"/>
              </a:rPr>
              <a:t>to</a:t>
            </a:r>
            <a:r>
              <a:rPr sz="1200" spc="-20" dirty="0">
                <a:solidFill>
                  <a:srgbClr val="585858"/>
                </a:solidFill>
                <a:latin typeface="Calibri"/>
                <a:cs typeface="Calibri"/>
              </a:rPr>
              <a:t> </a:t>
            </a:r>
            <a:r>
              <a:rPr sz="1200" spc="-10" dirty="0">
                <a:solidFill>
                  <a:srgbClr val="585858"/>
                </a:solidFill>
                <a:latin typeface="Calibri"/>
                <a:cs typeface="Calibri"/>
              </a:rPr>
              <a:t>disagree</a:t>
            </a:r>
            <a:endParaRPr sz="1200">
              <a:latin typeface="Calibri"/>
              <a:cs typeface="Calibri"/>
            </a:endParaRPr>
          </a:p>
        </p:txBody>
      </p:sp>
      <p:sp>
        <p:nvSpPr>
          <p:cNvPr id="19" name="object 19"/>
          <p:cNvSpPr/>
          <p:nvPr/>
        </p:nvSpPr>
        <p:spPr>
          <a:xfrm>
            <a:off x="960018" y="4726527"/>
            <a:ext cx="83820" cy="83820"/>
          </a:xfrm>
          <a:custGeom>
            <a:avLst/>
            <a:gdLst/>
            <a:ahLst/>
            <a:cxnLst/>
            <a:rect l="l" t="t" r="r" b="b"/>
            <a:pathLst>
              <a:path w="83819" h="83820">
                <a:moveTo>
                  <a:pt x="83724" y="0"/>
                </a:moveTo>
                <a:lnTo>
                  <a:pt x="0" y="0"/>
                </a:lnTo>
                <a:lnTo>
                  <a:pt x="0" y="83724"/>
                </a:lnTo>
                <a:lnTo>
                  <a:pt x="83724" y="83724"/>
                </a:lnTo>
                <a:lnTo>
                  <a:pt x="83724" y="0"/>
                </a:lnTo>
                <a:close/>
              </a:path>
            </a:pathLst>
          </a:custGeom>
          <a:solidFill>
            <a:srgbClr val="FF0000"/>
          </a:solidFill>
        </p:spPr>
        <p:txBody>
          <a:bodyPr wrap="square" lIns="0" tIns="0" rIns="0" bIns="0" rtlCol="0"/>
          <a:lstStyle/>
          <a:p>
            <a:endParaRPr/>
          </a:p>
        </p:txBody>
      </p:sp>
      <p:sp>
        <p:nvSpPr>
          <p:cNvPr id="20" name="object 20"/>
          <p:cNvSpPr txBox="1"/>
          <p:nvPr/>
        </p:nvSpPr>
        <p:spPr>
          <a:xfrm>
            <a:off x="1068425" y="4647692"/>
            <a:ext cx="11811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Definitely</a:t>
            </a:r>
            <a:r>
              <a:rPr sz="1200" spc="-45" dirty="0">
                <a:solidFill>
                  <a:srgbClr val="585858"/>
                </a:solidFill>
                <a:latin typeface="Calibri"/>
                <a:cs typeface="Calibri"/>
              </a:rPr>
              <a:t> </a:t>
            </a:r>
            <a:r>
              <a:rPr sz="1200" spc="-10" dirty="0">
                <a:solidFill>
                  <a:srgbClr val="585858"/>
                </a:solidFill>
                <a:latin typeface="Calibri"/>
                <a:cs typeface="Calibri"/>
              </a:rPr>
              <a:t>disagree</a:t>
            </a:r>
            <a:endParaRPr sz="1200">
              <a:latin typeface="Calibri"/>
              <a:cs typeface="Calibri"/>
            </a:endParaRPr>
          </a:p>
        </p:txBody>
      </p:sp>
      <p:sp>
        <p:nvSpPr>
          <p:cNvPr id="21" name="object 21"/>
          <p:cNvSpPr txBox="1"/>
          <p:nvPr/>
        </p:nvSpPr>
        <p:spPr>
          <a:xfrm>
            <a:off x="4843398" y="2988945"/>
            <a:ext cx="563880" cy="452755"/>
          </a:xfrm>
          <a:prstGeom prst="rect">
            <a:avLst/>
          </a:prstGeom>
        </p:spPr>
        <p:txBody>
          <a:bodyPr vert="horz" wrap="square" lIns="0" tIns="13335" rIns="0" bIns="0" rtlCol="0">
            <a:spAutoFit/>
          </a:bodyPr>
          <a:lstStyle/>
          <a:p>
            <a:pPr marL="106680">
              <a:lnSpc>
                <a:spcPct val="100000"/>
              </a:lnSpc>
              <a:spcBef>
                <a:spcPts val="105"/>
              </a:spcBef>
            </a:pPr>
            <a:r>
              <a:rPr sz="1400" b="1" spc="-25" dirty="0">
                <a:solidFill>
                  <a:srgbClr val="5C5B5A"/>
                </a:solidFill>
                <a:latin typeface="Arial"/>
                <a:cs typeface="Arial"/>
              </a:rPr>
              <a:t>84%</a:t>
            </a:r>
            <a:endParaRPr sz="1400">
              <a:latin typeface="Arial"/>
              <a:cs typeface="Arial"/>
            </a:endParaRPr>
          </a:p>
          <a:p>
            <a:pPr marL="12700">
              <a:lnSpc>
                <a:spcPct val="100000"/>
              </a:lnSpc>
            </a:pPr>
            <a:r>
              <a:rPr sz="1400" b="1" spc="-10" dirty="0">
                <a:solidFill>
                  <a:srgbClr val="5C5B5A"/>
                </a:solidFill>
                <a:latin typeface="Arial"/>
                <a:cs typeface="Arial"/>
              </a:rPr>
              <a:t>(+3pp)</a:t>
            </a:r>
            <a:endParaRPr sz="1400">
              <a:latin typeface="Arial"/>
              <a:cs typeface="Arial"/>
            </a:endParaRPr>
          </a:p>
        </p:txBody>
      </p:sp>
      <p:sp>
        <p:nvSpPr>
          <p:cNvPr id="22" name="object 22"/>
          <p:cNvSpPr txBox="1"/>
          <p:nvPr/>
        </p:nvSpPr>
        <p:spPr>
          <a:xfrm>
            <a:off x="7650480" y="1757776"/>
            <a:ext cx="2026920" cy="1088390"/>
          </a:xfrm>
          <a:prstGeom prst="rect">
            <a:avLst/>
          </a:prstGeom>
          <a:solidFill>
            <a:srgbClr val="009590"/>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25"/>
              </a:spcBef>
            </a:pPr>
            <a:endParaRPr sz="1400">
              <a:latin typeface="Times New Roman"/>
              <a:cs typeface="Times New Roman"/>
            </a:endParaRPr>
          </a:p>
          <a:p>
            <a:pPr marL="635" algn="ctr">
              <a:lnSpc>
                <a:spcPts val="1570"/>
              </a:lnSpc>
            </a:pPr>
            <a:r>
              <a:rPr sz="1400" spc="-25" dirty="0">
                <a:solidFill>
                  <a:srgbClr val="FFFFFF"/>
                </a:solidFill>
                <a:latin typeface="Calibri"/>
                <a:cs typeface="Calibri"/>
              </a:rPr>
              <a:t>31%</a:t>
            </a:r>
            <a:endParaRPr sz="1400">
              <a:latin typeface="Calibri"/>
              <a:cs typeface="Calibri"/>
            </a:endParaRPr>
          </a:p>
          <a:p>
            <a:pPr marR="23495" algn="ctr">
              <a:lnSpc>
                <a:spcPts val="1210"/>
              </a:lnSpc>
            </a:pPr>
            <a:r>
              <a:rPr sz="1100" spc="-10" dirty="0">
                <a:solidFill>
                  <a:srgbClr val="FFFFFF"/>
                </a:solidFill>
                <a:latin typeface="Arial"/>
                <a:cs typeface="Arial"/>
              </a:rPr>
              <a:t>(+5pp)</a:t>
            </a:r>
            <a:endParaRPr sz="1100">
              <a:latin typeface="Arial"/>
              <a:cs typeface="Arial"/>
            </a:endParaRPr>
          </a:p>
        </p:txBody>
      </p:sp>
      <p:sp>
        <p:nvSpPr>
          <p:cNvPr id="23" name="object 23"/>
          <p:cNvSpPr txBox="1"/>
          <p:nvPr/>
        </p:nvSpPr>
        <p:spPr>
          <a:xfrm>
            <a:off x="5475096" y="2774442"/>
            <a:ext cx="1082675" cy="1384935"/>
          </a:xfrm>
          <a:prstGeom prst="rect">
            <a:avLst/>
          </a:prstGeom>
          <a:ln w="9525">
            <a:solidFill>
              <a:srgbClr val="5C5B5A"/>
            </a:solidFill>
          </a:ln>
        </p:spPr>
        <p:txBody>
          <a:bodyPr vert="horz" wrap="square" lIns="0" tIns="41910" rIns="0" bIns="0" rtlCol="0">
            <a:spAutoFit/>
          </a:bodyPr>
          <a:lstStyle/>
          <a:p>
            <a:pPr marL="106045" marR="100330" algn="ctr">
              <a:lnSpc>
                <a:spcPct val="100000"/>
              </a:lnSpc>
              <a:spcBef>
                <a:spcPts val="330"/>
              </a:spcBef>
            </a:pPr>
            <a:r>
              <a:rPr sz="1200" dirty="0">
                <a:solidFill>
                  <a:srgbClr val="5C5B5A"/>
                </a:solidFill>
                <a:latin typeface="Arial"/>
                <a:cs typeface="Arial"/>
              </a:rPr>
              <a:t>Compares</a:t>
            </a:r>
            <a:r>
              <a:rPr sz="1200" spc="-5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94%</a:t>
            </a:r>
            <a:r>
              <a:rPr sz="1200" spc="-25" dirty="0">
                <a:solidFill>
                  <a:srgbClr val="5C5B5A"/>
                </a:solidFill>
                <a:latin typeface="Arial"/>
                <a:cs typeface="Arial"/>
              </a:rPr>
              <a:t> in </a:t>
            </a:r>
            <a:r>
              <a:rPr sz="1200" spc="-10" dirty="0">
                <a:solidFill>
                  <a:srgbClr val="5C5B5A"/>
                </a:solidFill>
                <a:latin typeface="Arial"/>
                <a:cs typeface="Arial"/>
              </a:rPr>
              <a:t>national Community </a:t>
            </a:r>
            <a:r>
              <a:rPr sz="1200" dirty="0">
                <a:solidFill>
                  <a:srgbClr val="5C5B5A"/>
                </a:solidFill>
                <a:latin typeface="Arial"/>
                <a:cs typeface="Arial"/>
              </a:rPr>
              <a:t>Life</a:t>
            </a:r>
            <a:r>
              <a:rPr sz="1200" spc="-10" dirty="0">
                <a:solidFill>
                  <a:srgbClr val="5C5B5A"/>
                </a:solidFill>
                <a:latin typeface="Arial"/>
                <a:cs typeface="Arial"/>
              </a:rPr>
              <a:t> Survey (England benchmark)</a:t>
            </a:r>
            <a:endParaRPr sz="1200">
              <a:latin typeface="Arial"/>
              <a:cs typeface="Arial"/>
            </a:endParaRPr>
          </a:p>
        </p:txBody>
      </p:sp>
      <p:sp>
        <p:nvSpPr>
          <p:cNvPr id="24" name="object 24"/>
          <p:cNvSpPr txBox="1"/>
          <p:nvPr/>
        </p:nvSpPr>
        <p:spPr>
          <a:xfrm>
            <a:off x="8476488" y="3755263"/>
            <a:ext cx="387350" cy="193675"/>
          </a:xfrm>
          <a:prstGeom prst="rect">
            <a:avLst/>
          </a:prstGeom>
        </p:spPr>
        <p:txBody>
          <a:bodyPr vert="horz" wrap="square" lIns="0" tIns="12700" rIns="0" bIns="0" rtlCol="0">
            <a:spAutoFit/>
          </a:bodyPr>
          <a:lstStyle/>
          <a:p>
            <a:pPr>
              <a:lnSpc>
                <a:spcPct val="100000"/>
              </a:lnSpc>
              <a:spcBef>
                <a:spcPts val="100"/>
              </a:spcBef>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25" name="object 25"/>
          <p:cNvSpPr txBox="1"/>
          <p:nvPr/>
        </p:nvSpPr>
        <p:spPr>
          <a:xfrm>
            <a:off x="7650480" y="4628388"/>
            <a:ext cx="2026920" cy="464820"/>
          </a:xfrm>
          <a:prstGeom prst="rect">
            <a:avLst/>
          </a:prstGeom>
          <a:solidFill>
            <a:srgbClr val="FF9999"/>
          </a:solidFill>
        </p:spPr>
        <p:txBody>
          <a:bodyPr vert="horz" wrap="square" lIns="0" tIns="116205" rIns="0" bIns="0" rtlCol="0">
            <a:spAutoFit/>
          </a:bodyPr>
          <a:lstStyle/>
          <a:p>
            <a:pPr marL="860425">
              <a:lnSpc>
                <a:spcPct val="100000"/>
              </a:lnSpc>
              <a:spcBef>
                <a:spcPts val="915"/>
              </a:spcBef>
            </a:pPr>
            <a:r>
              <a:rPr sz="1400" dirty="0">
                <a:solidFill>
                  <a:srgbClr val="FFFFFF"/>
                </a:solidFill>
                <a:latin typeface="Calibri"/>
                <a:cs typeface="Calibri"/>
              </a:rPr>
              <a:t>13%</a:t>
            </a:r>
            <a:r>
              <a:rPr sz="1400" spc="484" dirty="0">
                <a:solidFill>
                  <a:srgbClr val="FFFFFF"/>
                </a:solidFill>
                <a:latin typeface="Calibri"/>
                <a:cs typeface="Calibri"/>
              </a:rPr>
              <a:t> </a:t>
            </a:r>
            <a:r>
              <a:rPr sz="1650" baseline="2525" dirty="0">
                <a:solidFill>
                  <a:srgbClr val="FFFFFF"/>
                </a:solidFill>
                <a:latin typeface="Arial"/>
                <a:cs typeface="Arial"/>
              </a:rPr>
              <a:t>(-</a:t>
            </a:r>
            <a:r>
              <a:rPr sz="1650" spc="-30" baseline="2525" dirty="0">
                <a:solidFill>
                  <a:srgbClr val="FFFFFF"/>
                </a:solidFill>
                <a:latin typeface="Arial"/>
                <a:cs typeface="Arial"/>
              </a:rPr>
              <a:t>2pp)</a:t>
            </a:r>
            <a:endParaRPr sz="1650" baseline="2525">
              <a:latin typeface="Arial"/>
              <a:cs typeface="Arial"/>
            </a:endParaRPr>
          </a:p>
        </p:txBody>
      </p:sp>
      <p:sp>
        <p:nvSpPr>
          <p:cNvPr id="26" name="object 26"/>
          <p:cNvSpPr txBox="1"/>
          <p:nvPr/>
        </p:nvSpPr>
        <p:spPr>
          <a:xfrm>
            <a:off x="7650480" y="5093208"/>
            <a:ext cx="2026920" cy="250190"/>
          </a:xfrm>
          <a:prstGeom prst="rect">
            <a:avLst/>
          </a:prstGeom>
          <a:solidFill>
            <a:srgbClr val="FF0000"/>
          </a:solidFill>
        </p:spPr>
        <p:txBody>
          <a:bodyPr vert="horz" wrap="square" lIns="0" tIns="0" rIns="0" bIns="0" rtlCol="0">
            <a:spAutoFit/>
          </a:bodyPr>
          <a:lstStyle/>
          <a:p>
            <a:pPr marL="915669">
              <a:lnSpc>
                <a:spcPts val="1525"/>
              </a:lnSpc>
            </a:pPr>
            <a:r>
              <a:rPr sz="2100" baseline="-5952" dirty="0">
                <a:solidFill>
                  <a:srgbClr val="FFFFFF"/>
                </a:solidFill>
                <a:latin typeface="Calibri"/>
                <a:cs typeface="Calibri"/>
              </a:rPr>
              <a:t>7%</a:t>
            </a:r>
            <a:r>
              <a:rPr sz="2100" spc="142" baseline="-5952" dirty="0">
                <a:solidFill>
                  <a:srgbClr val="FFFFFF"/>
                </a:solidFill>
                <a:latin typeface="Calibri"/>
                <a:cs typeface="Calibri"/>
              </a:rPr>
              <a:t> </a:t>
            </a: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27" name="object 27"/>
          <p:cNvSpPr txBox="1"/>
          <p:nvPr/>
        </p:nvSpPr>
        <p:spPr>
          <a:xfrm>
            <a:off x="9883267" y="2885948"/>
            <a:ext cx="563880" cy="452755"/>
          </a:xfrm>
          <a:prstGeom prst="rect">
            <a:avLst/>
          </a:prstGeom>
        </p:spPr>
        <p:txBody>
          <a:bodyPr vert="horz" wrap="square" lIns="0" tIns="13335" rIns="0" bIns="0" rtlCol="0">
            <a:spAutoFit/>
          </a:bodyPr>
          <a:lstStyle/>
          <a:p>
            <a:pPr marL="106680">
              <a:lnSpc>
                <a:spcPct val="100000"/>
              </a:lnSpc>
              <a:spcBef>
                <a:spcPts val="105"/>
              </a:spcBef>
            </a:pPr>
            <a:r>
              <a:rPr sz="1400" b="1" spc="-25" dirty="0">
                <a:solidFill>
                  <a:srgbClr val="5C5B5A"/>
                </a:solidFill>
                <a:latin typeface="Arial"/>
                <a:cs typeface="Arial"/>
              </a:rPr>
              <a:t>80%</a:t>
            </a:r>
            <a:endParaRPr sz="1400">
              <a:latin typeface="Arial"/>
              <a:cs typeface="Arial"/>
            </a:endParaRPr>
          </a:p>
          <a:p>
            <a:pPr marL="12700">
              <a:lnSpc>
                <a:spcPct val="100000"/>
              </a:lnSpc>
            </a:pPr>
            <a:r>
              <a:rPr sz="1400" b="1" spc="-10" dirty="0">
                <a:solidFill>
                  <a:srgbClr val="5C5B5A"/>
                </a:solidFill>
                <a:latin typeface="Arial"/>
                <a:cs typeface="Arial"/>
              </a:rPr>
              <a:t>(+3pp)</a:t>
            </a:r>
            <a:endParaRPr sz="1400">
              <a:latin typeface="Arial"/>
              <a:cs typeface="Arial"/>
            </a:endParaRPr>
          </a:p>
        </p:txBody>
      </p:sp>
      <p:sp>
        <p:nvSpPr>
          <p:cNvPr id="28" name="object 28"/>
          <p:cNvSpPr txBox="1"/>
          <p:nvPr/>
        </p:nvSpPr>
        <p:spPr>
          <a:xfrm>
            <a:off x="10660506" y="2774442"/>
            <a:ext cx="1082675" cy="1384935"/>
          </a:xfrm>
          <a:prstGeom prst="rect">
            <a:avLst/>
          </a:prstGeom>
          <a:ln w="9525">
            <a:solidFill>
              <a:srgbClr val="5C5B5A"/>
            </a:solidFill>
          </a:ln>
        </p:spPr>
        <p:txBody>
          <a:bodyPr vert="horz" wrap="square" lIns="0" tIns="41910" rIns="0" bIns="0" rtlCol="0">
            <a:spAutoFit/>
          </a:bodyPr>
          <a:lstStyle/>
          <a:p>
            <a:pPr marL="106680" marR="98425" algn="ctr">
              <a:lnSpc>
                <a:spcPct val="100000"/>
              </a:lnSpc>
              <a:spcBef>
                <a:spcPts val="330"/>
              </a:spcBef>
            </a:pPr>
            <a:r>
              <a:rPr sz="1200" dirty="0">
                <a:solidFill>
                  <a:srgbClr val="5C5B5A"/>
                </a:solidFill>
                <a:latin typeface="Arial"/>
                <a:cs typeface="Arial"/>
              </a:rPr>
              <a:t>Compares</a:t>
            </a:r>
            <a:r>
              <a:rPr sz="1200" spc="-5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92%</a:t>
            </a:r>
            <a:r>
              <a:rPr sz="1200" spc="-25" dirty="0">
                <a:solidFill>
                  <a:srgbClr val="5C5B5A"/>
                </a:solidFill>
                <a:latin typeface="Arial"/>
                <a:cs typeface="Arial"/>
              </a:rPr>
              <a:t> in </a:t>
            </a:r>
            <a:r>
              <a:rPr sz="1200" spc="-10" dirty="0">
                <a:solidFill>
                  <a:srgbClr val="5C5B5A"/>
                </a:solidFill>
                <a:latin typeface="Arial"/>
                <a:cs typeface="Arial"/>
              </a:rPr>
              <a:t>national Community </a:t>
            </a:r>
            <a:r>
              <a:rPr sz="1200" dirty="0">
                <a:solidFill>
                  <a:srgbClr val="5C5B5A"/>
                </a:solidFill>
                <a:latin typeface="Arial"/>
                <a:cs typeface="Arial"/>
              </a:rPr>
              <a:t>Life</a:t>
            </a:r>
            <a:r>
              <a:rPr sz="1200" spc="-10" dirty="0">
                <a:solidFill>
                  <a:srgbClr val="5C5B5A"/>
                </a:solidFill>
                <a:latin typeface="Arial"/>
                <a:cs typeface="Arial"/>
              </a:rPr>
              <a:t> Survey (England benchmark)</a:t>
            </a:r>
            <a:endParaRPr sz="1200">
              <a:latin typeface="Arial"/>
              <a:cs typeface="Arial"/>
            </a:endParaRPr>
          </a:p>
        </p:txBody>
      </p:sp>
      <p:sp>
        <p:nvSpPr>
          <p:cNvPr id="29" name="object 29"/>
          <p:cNvSpPr txBox="1"/>
          <p:nvPr/>
        </p:nvSpPr>
        <p:spPr>
          <a:xfrm>
            <a:off x="616102" y="6383223"/>
            <a:ext cx="1058735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LA6.</a:t>
            </a:r>
            <a:r>
              <a:rPr sz="1000" spc="-25" dirty="0">
                <a:solidFill>
                  <a:srgbClr val="7E7E7E"/>
                </a:solidFill>
                <a:latin typeface="Arial"/>
                <a:cs typeface="Arial"/>
              </a:rPr>
              <a:t> </a:t>
            </a:r>
            <a:r>
              <a:rPr sz="1000" dirty="0">
                <a:solidFill>
                  <a:srgbClr val="7E7E7E"/>
                </a:solidFill>
                <a:latin typeface="Arial"/>
                <a:cs typeface="Arial"/>
              </a:rPr>
              <a:t>To</a:t>
            </a:r>
            <a:r>
              <a:rPr sz="1000" spc="-50" dirty="0">
                <a:solidFill>
                  <a:srgbClr val="7E7E7E"/>
                </a:solidFill>
                <a:latin typeface="Arial"/>
                <a:cs typeface="Arial"/>
              </a:rPr>
              <a:t> </a:t>
            </a:r>
            <a:r>
              <a:rPr sz="1000" dirty="0">
                <a:solidFill>
                  <a:srgbClr val="7E7E7E"/>
                </a:solidFill>
                <a:latin typeface="Arial"/>
                <a:cs typeface="Arial"/>
              </a:rPr>
              <a:t>what</a:t>
            </a:r>
            <a:r>
              <a:rPr sz="1000" spc="-15" dirty="0">
                <a:solidFill>
                  <a:srgbClr val="7E7E7E"/>
                </a:solidFill>
                <a:latin typeface="Arial"/>
                <a:cs typeface="Arial"/>
              </a:rPr>
              <a:t> </a:t>
            </a:r>
            <a:r>
              <a:rPr sz="1000" dirty="0">
                <a:solidFill>
                  <a:srgbClr val="7E7E7E"/>
                </a:solidFill>
                <a:latin typeface="Arial"/>
                <a:cs typeface="Arial"/>
              </a:rPr>
              <a:t>extent</a:t>
            </a:r>
            <a:r>
              <a:rPr sz="1000" spc="-35"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agree</a:t>
            </a:r>
            <a:r>
              <a:rPr sz="1000" spc="-30"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0" dirty="0">
                <a:solidFill>
                  <a:srgbClr val="7E7E7E"/>
                </a:solidFill>
                <a:latin typeface="Arial"/>
                <a:cs typeface="Arial"/>
              </a:rPr>
              <a:t> </a:t>
            </a:r>
            <a:r>
              <a:rPr sz="1000" dirty="0">
                <a:solidFill>
                  <a:srgbClr val="7E7E7E"/>
                </a:solidFill>
                <a:latin typeface="Arial"/>
                <a:cs typeface="Arial"/>
              </a:rPr>
              <a:t>with</a:t>
            </a:r>
            <a:r>
              <a:rPr sz="1000" spc="-5"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a:t>
            </a:r>
            <a:r>
              <a:rPr sz="1000" dirty="0">
                <a:solidFill>
                  <a:srgbClr val="7E7E7E"/>
                </a:solidFill>
                <a:latin typeface="Arial"/>
                <a:cs typeface="Arial"/>
              </a:rPr>
              <a:t>statements</a:t>
            </a:r>
            <a:r>
              <a:rPr sz="1000" spc="-50" dirty="0">
                <a:solidFill>
                  <a:srgbClr val="7E7E7E"/>
                </a:solidFill>
                <a:latin typeface="Arial"/>
                <a:cs typeface="Arial"/>
              </a:rPr>
              <a:t> </a:t>
            </a:r>
            <a:r>
              <a:rPr sz="1000" dirty="0">
                <a:solidFill>
                  <a:srgbClr val="7E7E7E"/>
                </a:solidFill>
                <a:latin typeface="Arial"/>
                <a:cs typeface="Arial"/>
              </a:rPr>
              <a:t>about</a:t>
            </a:r>
            <a:r>
              <a:rPr sz="1000" spc="-25" dirty="0">
                <a:solidFill>
                  <a:srgbClr val="7E7E7E"/>
                </a:solidFill>
                <a:latin typeface="Arial"/>
                <a:cs typeface="Arial"/>
              </a:rPr>
              <a:t> </a:t>
            </a:r>
            <a:r>
              <a:rPr sz="1000" dirty="0">
                <a:solidFill>
                  <a:srgbClr val="7E7E7E"/>
                </a:solidFill>
                <a:latin typeface="Arial"/>
                <a:cs typeface="Arial"/>
              </a:rPr>
              <a:t>your local</a:t>
            </a:r>
            <a:r>
              <a:rPr sz="1000" spc="-25" dirty="0">
                <a:solidFill>
                  <a:srgbClr val="7E7E7E"/>
                </a:solidFill>
                <a:latin typeface="Arial"/>
                <a:cs typeface="Arial"/>
              </a:rPr>
              <a:t> </a:t>
            </a:r>
            <a:r>
              <a:rPr sz="1000" dirty="0">
                <a:solidFill>
                  <a:srgbClr val="7E7E7E"/>
                </a:solidFill>
                <a:latin typeface="Arial"/>
                <a:cs typeface="Arial"/>
              </a:rPr>
              <a:t>area?</a:t>
            </a:r>
            <a:r>
              <a:rPr sz="1000" spc="-20" dirty="0">
                <a:solidFill>
                  <a:srgbClr val="7E7E7E"/>
                </a:solidFill>
                <a:latin typeface="Arial"/>
                <a:cs typeface="Arial"/>
              </a:rPr>
              <a:t> </a:t>
            </a:r>
            <a:r>
              <a:rPr sz="1000" spc="-10" dirty="0">
                <a:solidFill>
                  <a:srgbClr val="7E7E7E"/>
                </a:solidFill>
                <a:latin typeface="Arial"/>
                <a:cs typeface="Arial"/>
              </a:rPr>
              <a:t>Unweighted</a:t>
            </a:r>
            <a:r>
              <a:rPr sz="1000" spc="-20"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15,</a:t>
            </a:r>
            <a:r>
              <a:rPr sz="1000" spc="-35" dirty="0">
                <a:solidFill>
                  <a:srgbClr val="7E7E7E"/>
                </a:solidFill>
                <a:latin typeface="Arial"/>
                <a:cs typeface="Arial"/>
              </a:rPr>
              <a:t> </a:t>
            </a:r>
            <a:r>
              <a:rPr sz="1000" dirty="0">
                <a:solidFill>
                  <a:srgbClr val="7E7E7E"/>
                </a:solidFill>
                <a:latin typeface="Arial"/>
                <a:cs typeface="Arial"/>
              </a:rPr>
              <a:t>1517;</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16:</a:t>
            </a:r>
            <a:r>
              <a:rPr sz="1000" spc="-35" dirty="0">
                <a:solidFill>
                  <a:srgbClr val="7E7E7E"/>
                </a:solidFill>
                <a:latin typeface="Arial"/>
                <a:cs typeface="Arial"/>
              </a:rPr>
              <a:t> </a:t>
            </a:r>
            <a:r>
              <a:rPr sz="1000" dirty="0">
                <a:solidFill>
                  <a:srgbClr val="7E7E7E"/>
                </a:solidFill>
                <a:latin typeface="Arial"/>
                <a:cs typeface="Arial"/>
              </a:rPr>
              <a:t>1523</a:t>
            </a:r>
            <a:r>
              <a:rPr sz="1000" spc="-3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responses)</a:t>
            </a:r>
            <a:r>
              <a:rPr sz="1000" spc="-40" dirty="0">
                <a:solidFill>
                  <a:srgbClr val="7E7E7E"/>
                </a:solidFill>
                <a:latin typeface="Arial"/>
                <a:cs typeface="Arial"/>
              </a:rPr>
              <a:t> </a:t>
            </a:r>
            <a:r>
              <a:rPr sz="1000" dirty="0">
                <a:solidFill>
                  <a:srgbClr val="7E7E7E"/>
                </a:solidFill>
                <a:latin typeface="Arial"/>
                <a:cs typeface="Arial"/>
              </a:rPr>
              <a:t>Only</a:t>
            </a:r>
            <a:r>
              <a:rPr sz="1000" spc="-20" dirty="0">
                <a:solidFill>
                  <a:srgbClr val="7E7E7E"/>
                </a:solidFill>
                <a:latin typeface="Arial"/>
                <a:cs typeface="Arial"/>
              </a:rPr>
              <a:t> </a:t>
            </a:r>
            <a:r>
              <a:rPr sz="1000" dirty="0">
                <a:solidFill>
                  <a:srgbClr val="7E7E7E"/>
                </a:solidFill>
                <a:latin typeface="Arial"/>
                <a:cs typeface="Arial"/>
              </a:rPr>
              <a:t>valid</a:t>
            </a:r>
            <a:r>
              <a:rPr sz="1000" spc="-10" dirty="0">
                <a:solidFill>
                  <a:srgbClr val="7E7E7E"/>
                </a:solidFill>
                <a:latin typeface="Arial"/>
                <a:cs typeface="Arial"/>
              </a:rPr>
              <a:t> responses </a:t>
            </a:r>
            <a:r>
              <a:rPr sz="1000" dirty="0">
                <a:solidFill>
                  <a:srgbClr val="7E7E7E"/>
                </a:solidFill>
                <a:latin typeface="Arial"/>
                <a:cs typeface="Arial"/>
              </a:rPr>
              <a:t>shown.</a:t>
            </a:r>
            <a:r>
              <a:rPr sz="1000" spc="-20" dirty="0">
                <a:solidFill>
                  <a:srgbClr val="7E7E7E"/>
                </a:solidFill>
                <a:latin typeface="Arial"/>
                <a:cs typeface="Arial"/>
              </a:rPr>
              <a:t> </a:t>
            </a:r>
            <a:r>
              <a:rPr sz="1000" dirty="0">
                <a:solidFill>
                  <a:srgbClr val="7E7E7E"/>
                </a:solidFill>
                <a:latin typeface="Arial"/>
                <a:cs typeface="Arial"/>
              </a:rPr>
              <a:t>England</a:t>
            </a:r>
            <a:r>
              <a:rPr sz="1000" spc="-20" dirty="0">
                <a:solidFill>
                  <a:srgbClr val="7E7E7E"/>
                </a:solidFill>
                <a:latin typeface="Arial"/>
                <a:cs typeface="Arial"/>
              </a:rPr>
              <a:t> </a:t>
            </a:r>
            <a:r>
              <a:rPr sz="1000" spc="-10" dirty="0">
                <a:solidFill>
                  <a:srgbClr val="7E7E7E"/>
                </a:solidFill>
                <a:latin typeface="Arial"/>
                <a:cs typeface="Arial"/>
              </a:rPr>
              <a:t>benchmarking</a:t>
            </a:r>
            <a:r>
              <a:rPr sz="1000" spc="-60" dirty="0">
                <a:solidFill>
                  <a:srgbClr val="7E7E7E"/>
                </a:solidFill>
                <a:latin typeface="Arial"/>
                <a:cs typeface="Arial"/>
              </a:rPr>
              <a:t> </a:t>
            </a:r>
            <a:r>
              <a:rPr sz="1000" dirty="0">
                <a:solidFill>
                  <a:srgbClr val="7E7E7E"/>
                </a:solidFill>
                <a:latin typeface="Arial"/>
                <a:cs typeface="Arial"/>
              </a:rPr>
              <a:t>taken</a:t>
            </a:r>
            <a:r>
              <a:rPr sz="1000" spc="-40" dirty="0">
                <a:solidFill>
                  <a:srgbClr val="7E7E7E"/>
                </a:solidFill>
                <a:latin typeface="Arial"/>
                <a:cs typeface="Arial"/>
              </a:rPr>
              <a:t> </a:t>
            </a:r>
            <a:r>
              <a:rPr sz="1000" dirty="0">
                <a:solidFill>
                  <a:srgbClr val="7E7E7E"/>
                </a:solidFill>
                <a:latin typeface="Arial"/>
                <a:cs typeface="Arial"/>
              </a:rPr>
              <a:t>from</a:t>
            </a:r>
            <a:r>
              <a:rPr sz="1000" spc="-25" dirty="0">
                <a:solidFill>
                  <a:srgbClr val="7E7E7E"/>
                </a:solidFill>
                <a:latin typeface="Arial"/>
                <a:cs typeface="Arial"/>
              </a:rPr>
              <a:t> </a:t>
            </a:r>
            <a:r>
              <a:rPr sz="1000" dirty="0">
                <a:solidFill>
                  <a:srgbClr val="7E7E7E"/>
                </a:solidFill>
                <a:latin typeface="Arial"/>
                <a:cs typeface="Arial"/>
              </a:rPr>
              <a:t>DCMS</a:t>
            </a:r>
            <a:r>
              <a:rPr sz="1000" spc="10" dirty="0">
                <a:solidFill>
                  <a:srgbClr val="7E7E7E"/>
                </a:solidFill>
                <a:latin typeface="Arial"/>
                <a:cs typeface="Arial"/>
              </a:rPr>
              <a:t> </a:t>
            </a:r>
            <a:r>
              <a:rPr sz="1000" dirty="0">
                <a:solidFill>
                  <a:srgbClr val="7E7E7E"/>
                </a:solidFill>
                <a:latin typeface="Arial"/>
                <a:cs typeface="Arial"/>
              </a:rPr>
              <a:t>Community</a:t>
            </a:r>
            <a:r>
              <a:rPr sz="1000" spc="-50" dirty="0">
                <a:solidFill>
                  <a:srgbClr val="7E7E7E"/>
                </a:solidFill>
                <a:latin typeface="Arial"/>
                <a:cs typeface="Arial"/>
              </a:rPr>
              <a:t> </a:t>
            </a:r>
            <a:r>
              <a:rPr sz="1000" dirty="0">
                <a:solidFill>
                  <a:srgbClr val="7E7E7E"/>
                </a:solidFill>
                <a:latin typeface="Arial"/>
                <a:cs typeface="Arial"/>
              </a:rPr>
              <a:t>Life</a:t>
            </a:r>
            <a:r>
              <a:rPr sz="1000" spc="-15"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(fieldwork October</a:t>
            </a:r>
            <a:r>
              <a:rPr sz="1000" spc="-30" dirty="0">
                <a:solidFill>
                  <a:srgbClr val="7E7E7E"/>
                </a:solidFill>
                <a:latin typeface="Arial"/>
                <a:cs typeface="Arial"/>
              </a:rPr>
              <a:t> </a:t>
            </a:r>
            <a:r>
              <a:rPr sz="1000" spc="-10" dirty="0">
                <a:solidFill>
                  <a:srgbClr val="7E7E7E"/>
                </a:solidFill>
                <a:latin typeface="Arial"/>
                <a:cs typeface="Arial"/>
              </a:rPr>
              <a:t>2023-</a:t>
            </a:r>
            <a:r>
              <a:rPr sz="1000" dirty="0">
                <a:solidFill>
                  <a:srgbClr val="7E7E7E"/>
                </a:solidFill>
                <a:latin typeface="Arial"/>
                <a:cs typeface="Arial"/>
              </a:rPr>
              <a:t>March</a:t>
            </a:r>
            <a:r>
              <a:rPr sz="1000" spc="-35" dirty="0">
                <a:solidFill>
                  <a:srgbClr val="7E7E7E"/>
                </a:solidFill>
                <a:latin typeface="Arial"/>
                <a:cs typeface="Arial"/>
              </a:rPr>
              <a:t> </a:t>
            </a:r>
            <a:r>
              <a:rPr sz="1000" spc="-10" dirty="0">
                <a:solidFill>
                  <a:srgbClr val="7E7E7E"/>
                </a:solidFill>
                <a:latin typeface="Arial"/>
                <a:cs typeface="Arial"/>
              </a:rPr>
              <a:t>2024).</a:t>
            </a:r>
            <a:endParaRPr sz="1000">
              <a:latin typeface="Arial"/>
              <a:cs typeface="Arial"/>
            </a:endParaRPr>
          </a:p>
        </p:txBody>
      </p:sp>
      <p:sp>
        <p:nvSpPr>
          <p:cNvPr id="30" name="object 30"/>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47</a:t>
            </a:r>
            <a:endParaRPr sz="1800">
              <a:latin typeface="Calibri"/>
              <a:cs typeface="Calibri"/>
            </a:endParaRPr>
          </a:p>
        </p:txBody>
      </p:sp>
      <p:sp>
        <p:nvSpPr>
          <p:cNvPr id="31" name="object 31"/>
          <p:cNvSpPr txBox="1"/>
          <p:nvPr/>
        </p:nvSpPr>
        <p:spPr>
          <a:xfrm>
            <a:off x="564591" y="6037579"/>
            <a:ext cx="386207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Figures</a:t>
            </a:r>
            <a:r>
              <a:rPr sz="1150" spc="-25" dirty="0">
                <a:solidFill>
                  <a:srgbClr val="5C5B5A"/>
                </a:solidFill>
                <a:latin typeface="Arial"/>
                <a:cs typeface="Arial"/>
              </a:rPr>
              <a:t> </a:t>
            </a:r>
            <a:r>
              <a:rPr sz="1150" dirty="0">
                <a:solidFill>
                  <a:srgbClr val="5C5B5A"/>
                </a:solidFill>
                <a:latin typeface="Arial"/>
                <a:cs typeface="Arial"/>
              </a:rPr>
              <a:t>in</a:t>
            </a:r>
            <a:r>
              <a:rPr sz="1150" spc="-30" dirty="0">
                <a:solidFill>
                  <a:srgbClr val="5C5B5A"/>
                </a:solidFill>
                <a:latin typeface="Arial"/>
                <a:cs typeface="Arial"/>
              </a:rPr>
              <a:t> </a:t>
            </a:r>
            <a:r>
              <a:rPr sz="1150" dirty="0">
                <a:solidFill>
                  <a:srgbClr val="5C5B5A"/>
                </a:solidFill>
                <a:latin typeface="Arial"/>
                <a:cs typeface="Arial"/>
              </a:rPr>
              <a:t>brackets</a:t>
            </a:r>
            <a:r>
              <a:rPr sz="1150" spc="-25" dirty="0">
                <a:solidFill>
                  <a:srgbClr val="5C5B5A"/>
                </a:solidFill>
                <a:latin typeface="Arial"/>
                <a:cs typeface="Arial"/>
              </a:rPr>
              <a:t> </a:t>
            </a:r>
            <a:r>
              <a:rPr sz="1150" dirty="0">
                <a:solidFill>
                  <a:srgbClr val="5C5B5A"/>
                </a:solidFill>
                <a:latin typeface="Arial"/>
                <a:cs typeface="Arial"/>
              </a:rPr>
              <a:t>show</a:t>
            </a:r>
            <a:r>
              <a:rPr sz="1150" spc="-25" dirty="0">
                <a:solidFill>
                  <a:srgbClr val="5C5B5A"/>
                </a:solidFill>
                <a:latin typeface="Arial"/>
                <a:cs typeface="Arial"/>
              </a:rPr>
              <a:t> </a:t>
            </a:r>
            <a:r>
              <a:rPr sz="1150" dirty="0">
                <a:solidFill>
                  <a:srgbClr val="5C5B5A"/>
                </a:solidFill>
                <a:latin typeface="Arial"/>
                <a:cs typeface="Arial"/>
              </a:rPr>
              <a:t>change</a:t>
            </a:r>
            <a:r>
              <a:rPr sz="1150" spc="-15" dirty="0">
                <a:solidFill>
                  <a:srgbClr val="5C5B5A"/>
                </a:solidFill>
                <a:latin typeface="Arial"/>
                <a:cs typeface="Arial"/>
              </a:rPr>
              <a:t> </a:t>
            </a:r>
            <a:r>
              <a:rPr sz="1150" dirty="0">
                <a:solidFill>
                  <a:srgbClr val="5C5B5A"/>
                </a:solidFill>
                <a:latin typeface="Arial"/>
                <a:cs typeface="Arial"/>
              </a:rPr>
              <a:t>since</a:t>
            </a:r>
            <a:r>
              <a:rPr sz="1150" spc="-30" dirty="0">
                <a:solidFill>
                  <a:srgbClr val="5C5B5A"/>
                </a:solidFill>
                <a:latin typeface="Arial"/>
                <a:cs typeface="Arial"/>
              </a:rPr>
              <a:t> </a:t>
            </a:r>
            <a:r>
              <a:rPr sz="1150" dirty="0">
                <a:solidFill>
                  <a:srgbClr val="5C5B5A"/>
                </a:solidFill>
                <a:latin typeface="Arial"/>
                <a:cs typeface="Arial"/>
              </a:rPr>
              <a:t>October</a:t>
            </a:r>
            <a:r>
              <a:rPr sz="1150" spc="-10" dirty="0">
                <a:solidFill>
                  <a:srgbClr val="5C5B5A"/>
                </a:solidFill>
                <a:latin typeface="Arial"/>
                <a:cs typeface="Arial"/>
              </a:rPr>
              <a:t> </a:t>
            </a:r>
            <a:r>
              <a:rPr sz="1150" dirty="0">
                <a:solidFill>
                  <a:srgbClr val="5C5B5A"/>
                </a:solidFill>
                <a:latin typeface="Arial"/>
                <a:cs typeface="Arial"/>
              </a:rPr>
              <a:t>2024</a:t>
            </a:r>
            <a:r>
              <a:rPr sz="1150" spc="-25" dirty="0">
                <a:solidFill>
                  <a:srgbClr val="5C5B5A"/>
                </a:solidFill>
                <a:latin typeface="Arial"/>
                <a:cs typeface="Arial"/>
              </a:rPr>
              <a:t> </a:t>
            </a:r>
            <a:r>
              <a:rPr sz="1150" spc="-10" dirty="0">
                <a:solidFill>
                  <a:srgbClr val="5C5B5A"/>
                </a:solidFill>
                <a:latin typeface="Arial"/>
                <a:cs typeface="Arial"/>
              </a:rPr>
              <a:t>(S15)</a:t>
            </a:r>
            <a:endParaRPr sz="1150">
              <a:latin typeface="Arial"/>
              <a:cs typeface="Arial"/>
            </a:endParaRPr>
          </a:p>
        </p:txBody>
      </p:sp>
      <p:grpSp>
        <p:nvGrpSpPr>
          <p:cNvPr id="32" name="object 32"/>
          <p:cNvGrpSpPr/>
          <p:nvPr/>
        </p:nvGrpSpPr>
        <p:grpSpPr>
          <a:xfrm>
            <a:off x="9008871" y="6045618"/>
            <a:ext cx="387350" cy="208279"/>
            <a:chOff x="9008871" y="6045618"/>
            <a:chExt cx="387350" cy="208279"/>
          </a:xfrm>
        </p:grpSpPr>
        <p:pic>
          <p:nvPicPr>
            <p:cNvPr id="33" name="object 33"/>
            <p:cNvPicPr/>
            <p:nvPr/>
          </p:nvPicPr>
          <p:blipFill>
            <a:blip r:embed="rId2" cstate="print"/>
            <a:stretch>
              <a:fillRect/>
            </a:stretch>
          </p:blipFill>
          <p:spPr>
            <a:xfrm>
              <a:off x="9008871" y="6045618"/>
              <a:ext cx="172084" cy="193662"/>
            </a:xfrm>
            <a:prstGeom prst="rect">
              <a:avLst/>
            </a:prstGeom>
          </p:spPr>
        </p:pic>
        <p:pic>
          <p:nvPicPr>
            <p:cNvPr id="34" name="object 34"/>
            <p:cNvPicPr/>
            <p:nvPr/>
          </p:nvPicPr>
          <p:blipFill>
            <a:blip r:embed="rId3" cstate="print"/>
            <a:stretch>
              <a:fillRect/>
            </a:stretch>
          </p:blipFill>
          <p:spPr>
            <a:xfrm>
              <a:off x="9223628" y="6059690"/>
              <a:ext cx="172085" cy="193662"/>
            </a:xfrm>
            <a:prstGeom prst="rect">
              <a:avLst/>
            </a:prstGeom>
          </p:spPr>
        </p:pic>
      </p:grpSp>
      <p:sp>
        <p:nvSpPr>
          <p:cNvPr id="35" name="object 35"/>
          <p:cNvSpPr txBox="1"/>
          <p:nvPr/>
        </p:nvSpPr>
        <p:spPr>
          <a:xfrm>
            <a:off x="9459848" y="6015939"/>
            <a:ext cx="259651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0"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20" dirty="0">
                <a:solidFill>
                  <a:srgbClr val="5C5B5A"/>
                </a:solidFill>
                <a:latin typeface="Arial"/>
                <a:cs typeface="Arial"/>
              </a:rPr>
              <a:t> </a:t>
            </a:r>
            <a:r>
              <a:rPr sz="1150" dirty="0">
                <a:solidFill>
                  <a:srgbClr val="5C5B5A"/>
                </a:solidFill>
                <a:latin typeface="Arial"/>
                <a:cs typeface="Arial"/>
              </a:rPr>
              <a:t>Oct</a:t>
            </a:r>
            <a:r>
              <a:rPr sz="1150" spc="-30" dirty="0">
                <a:solidFill>
                  <a:srgbClr val="5C5B5A"/>
                </a:solidFill>
                <a:latin typeface="Arial"/>
                <a:cs typeface="Arial"/>
              </a:rPr>
              <a:t> </a:t>
            </a:r>
            <a:r>
              <a:rPr sz="1150" spc="-20" dirty="0">
                <a:solidFill>
                  <a:srgbClr val="5C5B5A"/>
                </a:solidFill>
                <a:latin typeface="Arial"/>
                <a:cs typeface="Arial"/>
              </a:rPr>
              <a:t>2024</a:t>
            </a:r>
            <a:endParaRPr sz="1150">
              <a:latin typeface="Arial"/>
              <a:cs typeface="Arial"/>
            </a:endParaRPr>
          </a:p>
        </p:txBody>
      </p:sp>
      <p:pic>
        <p:nvPicPr>
          <p:cNvPr id="36" name="object 36"/>
          <p:cNvPicPr/>
          <p:nvPr/>
        </p:nvPicPr>
        <p:blipFill>
          <a:blip r:embed="rId4" cstate="print"/>
          <a:stretch>
            <a:fillRect/>
          </a:stretch>
        </p:blipFill>
        <p:spPr>
          <a:xfrm>
            <a:off x="10365613" y="2913633"/>
            <a:ext cx="172084" cy="193675"/>
          </a:xfrm>
          <a:prstGeom prst="rect">
            <a:avLst/>
          </a:prstGeom>
        </p:spPr>
      </p:pic>
      <p:sp>
        <p:nvSpPr>
          <p:cNvPr id="37" name="object 37"/>
          <p:cNvSpPr/>
          <p:nvPr/>
        </p:nvSpPr>
        <p:spPr>
          <a:xfrm>
            <a:off x="9685528" y="1744598"/>
            <a:ext cx="214629" cy="2750185"/>
          </a:xfrm>
          <a:custGeom>
            <a:avLst/>
            <a:gdLst/>
            <a:ahLst/>
            <a:cxnLst/>
            <a:rect l="l" t="t" r="r" b="b"/>
            <a:pathLst>
              <a:path w="214629" h="2750185">
                <a:moveTo>
                  <a:pt x="0" y="0"/>
                </a:moveTo>
                <a:lnTo>
                  <a:pt x="41788" y="6552"/>
                </a:lnTo>
                <a:lnTo>
                  <a:pt x="75898" y="24415"/>
                </a:lnTo>
                <a:lnTo>
                  <a:pt x="98887" y="50899"/>
                </a:lnTo>
                <a:lnTo>
                  <a:pt x="107315" y="83312"/>
                </a:lnTo>
                <a:lnTo>
                  <a:pt x="107315" y="1291589"/>
                </a:lnTo>
                <a:lnTo>
                  <a:pt x="115740" y="1324002"/>
                </a:lnTo>
                <a:lnTo>
                  <a:pt x="138715" y="1350486"/>
                </a:lnTo>
                <a:lnTo>
                  <a:pt x="172787" y="1368349"/>
                </a:lnTo>
                <a:lnTo>
                  <a:pt x="214502" y="1374902"/>
                </a:lnTo>
                <a:lnTo>
                  <a:pt x="172787" y="1381434"/>
                </a:lnTo>
                <a:lnTo>
                  <a:pt x="138715" y="1399254"/>
                </a:lnTo>
                <a:lnTo>
                  <a:pt x="115740" y="1425694"/>
                </a:lnTo>
                <a:lnTo>
                  <a:pt x="107315" y="1458087"/>
                </a:lnTo>
                <a:lnTo>
                  <a:pt x="107315" y="2666492"/>
                </a:lnTo>
                <a:lnTo>
                  <a:pt x="98887" y="2698904"/>
                </a:lnTo>
                <a:lnTo>
                  <a:pt x="75898" y="2725388"/>
                </a:lnTo>
                <a:lnTo>
                  <a:pt x="41788" y="2743251"/>
                </a:lnTo>
                <a:lnTo>
                  <a:pt x="0" y="2749804"/>
                </a:lnTo>
              </a:path>
            </a:pathLst>
          </a:custGeom>
          <a:ln w="22225">
            <a:solidFill>
              <a:srgbClr val="009590"/>
            </a:solidFill>
          </a:ln>
        </p:spPr>
        <p:txBody>
          <a:bodyPr wrap="square" lIns="0" tIns="0" rIns="0" bIns="0" rtlCol="0"/>
          <a:lstStyle/>
          <a:p>
            <a:endParaRPr/>
          </a:p>
        </p:txBody>
      </p:sp>
      <p:sp>
        <p:nvSpPr>
          <p:cNvPr id="38" name="object 38"/>
          <p:cNvSpPr/>
          <p:nvPr/>
        </p:nvSpPr>
        <p:spPr>
          <a:xfrm>
            <a:off x="4621529" y="1752219"/>
            <a:ext cx="214629" cy="2936240"/>
          </a:xfrm>
          <a:custGeom>
            <a:avLst/>
            <a:gdLst/>
            <a:ahLst/>
            <a:cxnLst/>
            <a:rect l="l" t="t" r="r" b="b"/>
            <a:pathLst>
              <a:path w="214629" h="2936240">
                <a:moveTo>
                  <a:pt x="0" y="0"/>
                </a:moveTo>
                <a:lnTo>
                  <a:pt x="41715" y="6532"/>
                </a:lnTo>
                <a:lnTo>
                  <a:pt x="75787" y="24352"/>
                </a:lnTo>
                <a:lnTo>
                  <a:pt x="98762" y="50792"/>
                </a:lnTo>
                <a:lnTo>
                  <a:pt x="107187" y="83184"/>
                </a:lnTo>
                <a:lnTo>
                  <a:pt x="107187" y="1384807"/>
                </a:lnTo>
                <a:lnTo>
                  <a:pt x="115613" y="1417220"/>
                </a:lnTo>
                <a:lnTo>
                  <a:pt x="138588" y="1443704"/>
                </a:lnTo>
                <a:lnTo>
                  <a:pt x="172660" y="1461567"/>
                </a:lnTo>
                <a:lnTo>
                  <a:pt x="214375" y="1468119"/>
                </a:lnTo>
                <a:lnTo>
                  <a:pt x="172660" y="1474654"/>
                </a:lnTo>
                <a:lnTo>
                  <a:pt x="138588" y="1492488"/>
                </a:lnTo>
                <a:lnTo>
                  <a:pt x="115613" y="1518965"/>
                </a:lnTo>
                <a:lnTo>
                  <a:pt x="107187" y="1551431"/>
                </a:lnTo>
                <a:lnTo>
                  <a:pt x="107187" y="2852928"/>
                </a:lnTo>
                <a:lnTo>
                  <a:pt x="98762" y="2885340"/>
                </a:lnTo>
                <a:lnTo>
                  <a:pt x="75787" y="2911824"/>
                </a:lnTo>
                <a:lnTo>
                  <a:pt x="41715" y="2929687"/>
                </a:lnTo>
                <a:lnTo>
                  <a:pt x="0" y="2936239"/>
                </a:lnTo>
              </a:path>
            </a:pathLst>
          </a:custGeom>
          <a:ln w="22225">
            <a:solidFill>
              <a:srgbClr val="009590"/>
            </a:solidFill>
          </a:ln>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838" y="216230"/>
            <a:ext cx="11184255" cy="1123315"/>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8%</a:t>
            </a:r>
            <a:r>
              <a:rPr spc="-35" dirty="0">
                <a:solidFill>
                  <a:srgbClr val="5C5B5A"/>
                </a:solidFill>
              </a:rPr>
              <a:t> </a:t>
            </a:r>
            <a:r>
              <a:rPr dirty="0">
                <a:solidFill>
                  <a:srgbClr val="5C5B5A"/>
                </a:solidFill>
              </a:rPr>
              <a:t>of</a:t>
            </a:r>
            <a:r>
              <a:rPr spc="-15" dirty="0">
                <a:solidFill>
                  <a:srgbClr val="5C5B5A"/>
                </a:solidFill>
              </a:rPr>
              <a:t> </a:t>
            </a:r>
            <a:r>
              <a:rPr dirty="0">
                <a:solidFill>
                  <a:srgbClr val="5C5B5A"/>
                </a:solidFill>
              </a:rPr>
              <a:t>GM</a:t>
            </a:r>
            <a:r>
              <a:rPr spc="-25" dirty="0">
                <a:solidFill>
                  <a:srgbClr val="5C5B5A"/>
                </a:solidFill>
              </a:rPr>
              <a:t> </a:t>
            </a:r>
            <a:r>
              <a:rPr dirty="0">
                <a:solidFill>
                  <a:srgbClr val="5C5B5A"/>
                </a:solidFill>
              </a:rPr>
              <a:t>respondents</a:t>
            </a:r>
            <a:r>
              <a:rPr spc="-15" dirty="0">
                <a:solidFill>
                  <a:srgbClr val="5C5B5A"/>
                </a:solidFill>
              </a:rPr>
              <a:t> </a:t>
            </a:r>
            <a:r>
              <a:rPr dirty="0">
                <a:solidFill>
                  <a:srgbClr val="5C5B5A"/>
                </a:solidFill>
              </a:rPr>
              <a:t>reported</a:t>
            </a:r>
            <a:r>
              <a:rPr spc="-15" dirty="0">
                <a:solidFill>
                  <a:srgbClr val="5C5B5A"/>
                </a:solidFill>
              </a:rPr>
              <a:t> </a:t>
            </a:r>
            <a:r>
              <a:rPr dirty="0">
                <a:solidFill>
                  <a:srgbClr val="5C5B5A"/>
                </a:solidFill>
              </a:rPr>
              <a:t>feeling</a:t>
            </a:r>
            <a:r>
              <a:rPr spc="-20" dirty="0">
                <a:solidFill>
                  <a:srgbClr val="5C5B5A"/>
                </a:solidFill>
              </a:rPr>
              <a:t> </a:t>
            </a:r>
            <a:r>
              <a:rPr dirty="0">
                <a:solidFill>
                  <a:srgbClr val="5C5B5A"/>
                </a:solidFill>
              </a:rPr>
              <a:t>lonely</a:t>
            </a:r>
            <a:r>
              <a:rPr spc="-35" dirty="0">
                <a:solidFill>
                  <a:srgbClr val="5C5B5A"/>
                </a:solidFill>
              </a:rPr>
              <a:t> </a:t>
            </a:r>
            <a:r>
              <a:rPr dirty="0">
                <a:solidFill>
                  <a:srgbClr val="5C5B5A"/>
                </a:solidFill>
              </a:rPr>
              <a:t>‘often’</a:t>
            </a:r>
            <a:r>
              <a:rPr spc="-125" dirty="0">
                <a:solidFill>
                  <a:srgbClr val="5C5B5A"/>
                </a:solidFill>
              </a:rPr>
              <a:t> </a:t>
            </a:r>
            <a:r>
              <a:rPr dirty="0">
                <a:solidFill>
                  <a:srgbClr val="5C5B5A"/>
                </a:solidFill>
              </a:rPr>
              <a:t>or</a:t>
            </a:r>
            <a:r>
              <a:rPr spc="-15" dirty="0">
                <a:solidFill>
                  <a:srgbClr val="5C5B5A"/>
                </a:solidFill>
              </a:rPr>
              <a:t> </a:t>
            </a:r>
            <a:r>
              <a:rPr dirty="0">
                <a:solidFill>
                  <a:srgbClr val="5C5B5A"/>
                </a:solidFill>
              </a:rPr>
              <a:t>‘always’,</a:t>
            </a:r>
            <a:r>
              <a:rPr spc="-35" dirty="0">
                <a:solidFill>
                  <a:srgbClr val="5C5B5A"/>
                </a:solidFill>
              </a:rPr>
              <a:t> </a:t>
            </a:r>
            <a:r>
              <a:rPr dirty="0">
                <a:solidFill>
                  <a:srgbClr val="5C5B5A"/>
                </a:solidFill>
              </a:rPr>
              <a:t>while</a:t>
            </a:r>
            <a:r>
              <a:rPr spc="-55" dirty="0">
                <a:solidFill>
                  <a:srgbClr val="5C5B5A"/>
                </a:solidFill>
              </a:rPr>
              <a:t> </a:t>
            </a:r>
            <a:r>
              <a:rPr dirty="0">
                <a:solidFill>
                  <a:srgbClr val="5C5B5A"/>
                </a:solidFill>
              </a:rPr>
              <a:t>approaching</a:t>
            </a:r>
            <a:r>
              <a:rPr spc="-35" dirty="0">
                <a:solidFill>
                  <a:srgbClr val="5C5B5A"/>
                </a:solidFill>
              </a:rPr>
              <a:t> </a:t>
            </a:r>
            <a:r>
              <a:rPr dirty="0">
                <a:solidFill>
                  <a:srgbClr val="5C5B5A"/>
                </a:solidFill>
              </a:rPr>
              <a:t>three</a:t>
            </a:r>
            <a:r>
              <a:rPr spc="-10" dirty="0">
                <a:solidFill>
                  <a:srgbClr val="5C5B5A"/>
                </a:solidFill>
              </a:rPr>
              <a:t> </a:t>
            </a:r>
            <a:r>
              <a:rPr dirty="0">
                <a:solidFill>
                  <a:srgbClr val="5C5B5A"/>
                </a:solidFill>
              </a:rPr>
              <a:t>in</a:t>
            </a:r>
            <a:r>
              <a:rPr spc="-20" dirty="0">
                <a:solidFill>
                  <a:srgbClr val="5C5B5A"/>
                </a:solidFill>
              </a:rPr>
              <a:t> </a:t>
            </a:r>
            <a:r>
              <a:rPr dirty="0">
                <a:solidFill>
                  <a:srgbClr val="5C5B5A"/>
                </a:solidFill>
              </a:rPr>
              <a:t>ten</a:t>
            </a:r>
            <a:r>
              <a:rPr spc="-25" dirty="0">
                <a:solidFill>
                  <a:srgbClr val="5C5B5A"/>
                </a:solidFill>
              </a:rPr>
              <a:t> </a:t>
            </a:r>
            <a:r>
              <a:rPr spc="-10" dirty="0">
                <a:solidFill>
                  <a:srgbClr val="5C5B5A"/>
                </a:solidFill>
              </a:rPr>
              <a:t>(28%) </a:t>
            </a:r>
            <a:r>
              <a:rPr dirty="0">
                <a:solidFill>
                  <a:srgbClr val="5C5B5A"/>
                </a:solidFill>
              </a:rPr>
              <a:t>reported</a:t>
            </a:r>
            <a:r>
              <a:rPr spc="-20" dirty="0">
                <a:solidFill>
                  <a:srgbClr val="5C5B5A"/>
                </a:solidFill>
              </a:rPr>
              <a:t> </a:t>
            </a:r>
            <a:r>
              <a:rPr dirty="0">
                <a:solidFill>
                  <a:srgbClr val="5C5B5A"/>
                </a:solidFill>
              </a:rPr>
              <a:t>feeling</a:t>
            </a:r>
            <a:r>
              <a:rPr spc="-25" dirty="0">
                <a:solidFill>
                  <a:srgbClr val="5C5B5A"/>
                </a:solidFill>
              </a:rPr>
              <a:t> </a:t>
            </a:r>
            <a:r>
              <a:rPr dirty="0">
                <a:solidFill>
                  <a:srgbClr val="5C5B5A"/>
                </a:solidFill>
              </a:rPr>
              <a:t>lonely</a:t>
            </a:r>
            <a:r>
              <a:rPr spc="-35" dirty="0">
                <a:solidFill>
                  <a:srgbClr val="5C5B5A"/>
                </a:solidFill>
              </a:rPr>
              <a:t> </a:t>
            </a:r>
            <a:r>
              <a:rPr dirty="0">
                <a:solidFill>
                  <a:srgbClr val="5C5B5A"/>
                </a:solidFill>
              </a:rPr>
              <a:t>‘at</a:t>
            </a:r>
            <a:r>
              <a:rPr spc="-20" dirty="0">
                <a:solidFill>
                  <a:srgbClr val="5C5B5A"/>
                </a:solidFill>
              </a:rPr>
              <a:t> </a:t>
            </a:r>
            <a:r>
              <a:rPr dirty="0">
                <a:solidFill>
                  <a:srgbClr val="5C5B5A"/>
                </a:solidFill>
              </a:rPr>
              <a:t>least</a:t>
            </a:r>
            <a:r>
              <a:rPr spc="-20" dirty="0">
                <a:solidFill>
                  <a:srgbClr val="5C5B5A"/>
                </a:solidFill>
              </a:rPr>
              <a:t> </a:t>
            </a:r>
            <a:r>
              <a:rPr dirty="0">
                <a:solidFill>
                  <a:srgbClr val="5C5B5A"/>
                </a:solidFill>
              </a:rPr>
              <a:t>some</a:t>
            </a:r>
            <a:r>
              <a:rPr spc="-20" dirty="0">
                <a:solidFill>
                  <a:srgbClr val="5C5B5A"/>
                </a:solidFill>
              </a:rPr>
              <a:t> </a:t>
            </a:r>
            <a:r>
              <a:rPr dirty="0">
                <a:solidFill>
                  <a:srgbClr val="5C5B5A"/>
                </a:solidFill>
              </a:rPr>
              <a:t>of</a:t>
            </a:r>
            <a:r>
              <a:rPr spc="-15" dirty="0">
                <a:solidFill>
                  <a:srgbClr val="5C5B5A"/>
                </a:solidFill>
              </a:rPr>
              <a:t> </a:t>
            </a:r>
            <a:r>
              <a:rPr dirty="0">
                <a:solidFill>
                  <a:srgbClr val="5C5B5A"/>
                </a:solidFill>
              </a:rPr>
              <a:t>the</a:t>
            </a:r>
            <a:r>
              <a:rPr spc="-30" dirty="0">
                <a:solidFill>
                  <a:srgbClr val="5C5B5A"/>
                </a:solidFill>
              </a:rPr>
              <a:t> </a:t>
            </a:r>
            <a:r>
              <a:rPr dirty="0">
                <a:solidFill>
                  <a:srgbClr val="5C5B5A"/>
                </a:solidFill>
              </a:rPr>
              <a:t>time’.</a:t>
            </a:r>
            <a:r>
              <a:rPr spc="-20" dirty="0">
                <a:solidFill>
                  <a:srgbClr val="5C5B5A"/>
                </a:solidFill>
              </a:rPr>
              <a:t> </a:t>
            </a:r>
            <a:r>
              <a:rPr dirty="0">
                <a:solidFill>
                  <a:srgbClr val="5C5B5A"/>
                </a:solidFill>
              </a:rPr>
              <a:t>This</a:t>
            </a:r>
            <a:r>
              <a:rPr spc="-30" dirty="0">
                <a:solidFill>
                  <a:srgbClr val="5C5B5A"/>
                </a:solidFill>
              </a:rPr>
              <a:t> </a:t>
            </a:r>
            <a:r>
              <a:rPr dirty="0">
                <a:solidFill>
                  <a:srgbClr val="5C5B5A"/>
                </a:solidFill>
              </a:rPr>
              <a:t>is,</a:t>
            </a:r>
            <a:r>
              <a:rPr spc="-30" dirty="0">
                <a:solidFill>
                  <a:srgbClr val="5C5B5A"/>
                </a:solidFill>
              </a:rPr>
              <a:t> </a:t>
            </a:r>
            <a:r>
              <a:rPr dirty="0">
                <a:solidFill>
                  <a:srgbClr val="5C5B5A"/>
                </a:solidFill>
              </a:rPr>
              <a:t>though,</a:t>
            </a:r>
            <a:r>
              <a:rPr spc="-35" dirty="0">
                <a:solidFill>
                  <a:srgbClr val="5C5B5A"/>
                </a:solidFill>
              </a:rPr>
              <a:t> </a:t>
            </a:r>
            <a:r>
              <a:rPr dirty="0">
                <a:solidFill>
                  <a:srgbClr val="5C5B5A"/>
                </a:solidFill>
              </a:rPr>
              <a:t>3pp</a:t>
            </a:r>
            <a:r>
              <a:rPr spc="-20" dirty="0">
                <a:solidFill>
                  <a:srgbClr val="5C5B5A"/>
                </a:solidFill>
              </a:rPr>
              <a:t> </a:t>
            </a:r>
            <a:r>
              <a:rPr dirty="0">
                <a:solidFill>
                  <a:srgbClr val="5C5B5A"/>
                </a:solidFill>
              </a:rPr>
              <a:t>less</a:t>
            </a:r>
            <a:r>
              <a:rPr spc="-30" dirty="0">
                <a:solidFill>
                  <a:srgbClr val="5C5B5A"/>
                </a:solidFill>
              </a:rPr>
              <a:t> </a:t>
            </a:r>
            <a:r>
              <a:rPr dirty="0">
                <a:solidFill>
                  <a:srgbClr val="5C5B5A"/>
                </a:solidFill>
              </a:rPr>
              <a:t>than</a:t>
            </a:r>
            <a:r>
              <a:rPr spc="-20" dirty="0">
                <a:solidFill>
                  <a:srgbClr val="5C5B5A"/>
                </a:solidFill>
              </a:rPr>
              <a:t> </a:t>
            </a:r>
            <a:r>
              <a:rPr dirty="0">
                <a:solidFill>
                  <a:srgbClr val="5C5B5A"/>
                </a:solidFill>
              </a:rPr>
              <a:t>October</a:t>
            </a:r>
            <a:r>
              <a:rPr spc="-35" dirty="0">
                <a:solidFill>
                  <a:srgbClr val="5C5B5A"/>
                </a:solidFill>
              </a:rPr>
              <a:t> </a:t>
            </a:r>
            <a:r>
              <a:rPr dirty="0">
                <a:solidFill>
                  <a:srgbClr val="5C5B5A"/>
                </a:solidFill>
              </a:rPr>
              <a:t>2024,</a:t>
            </a:r>
            <a:r>
              <a:rPr spc="-5" dirty="0">
                <a:solidFill>
                  <a:srgbClr val="5C5B5A"/>
                </a:solidFill>
              </a:rPr>
              <a:t> </a:t>
            </a:r>
            <a:r>
              <a:rPr spc="-25" dirty="0">
                <a:solidFill>
                  <a:srgbClr val="5C5B5A"/>
                </a:solidFill>
              </a:rPr>
              <a:t>and </a:t>
            </a:r>
            <a:r>
              <a:rPr dirty="0">
                <a:solidFill>
                  <a:srgbClr val="5C5B5A"/>
                </a:solidFill>
              </a:rPr>
              <a:t>presently</a:t>
            </a:r>
            <a:r>
              <a:rPr spc="-25" dirty="0">
                <a:solidFill>
                  <a:srgbClr val="5C5B5A"/>
                </a:solidFill>
              </a:rPr>
              <a:t> </a:t>
            </a:r>
            <a:r>
              <a:rPr dirty="0">
                <a:solidFill>
                  <a:srgbClr val="5C5B5A"/>
                </a:solidFill>
              </a:rPr>
              <a:t>more</a:t>
            </a:r>
            <a:r>
              <a:rPr spc="-20" dirty="0">
                <a:solidFill>
                  <a:srgbClr val="5C5B5A"/>
                </a:solidFill>
              </a:rPr>
              <a:t> </a:t>
            </a:r>
            <a:r>
              <a:rPr dirty="0">
                <a:solidFill>
                  <a:srgbClr val="5C5B5A"/>
                </a:solidFill>
              </a:rPr>
              <a:t>in</a:t>
            </a:r>
            <a:r>
              <a:rPr spc="-30" dirty="0">
                <a:solidFill>
                  <a:srgbClr val="5C5B5A"/>
                </a:solidFill>
              </a:rPr>
              <a:t> </a:t>
            </a:r>
            <a:r>
              <a:rPr dirty="0">
                <a:solidFill>
                  <a:srgbClr val="5C5B5A"/>
                </a:solidFill>
              </a:rPr>
              <a:t>line</a:t>
            </a:r>
            <a:r>
              <a:rPr spc="-35" dirty="0">
                <a:solidFill>
                  <a:srgbClr val="5C5B5A"/>
                </a:solidFill>
              </a:rPr>
              <a:t> </a:t>
            </a:r>
            <a:r>
              <a:rPr dirty="0">
                <a:solidFill>
                  <a:srgbClr val="5C5B5A"/>
                </a:solidFill>
              </a:rPr>
              <a:t>with</a:t>
            </a:r>
            <a:r>
              <a:rPr spc="-60" dirty="0">
                <a:solidFill>
                  <a:srgbClr val="5C5B5A"/>
                </a:solidFill>
              </a:rPr>
              <a:t> </a:t>
            </a:r>
            <a:r>
              <a:rPr dirty="0">
                <a:solidFill>
                  <a:srgbClr val="5C5B5A"/>
                </a:solidFill>
              </a:rPr>
              <a:t>the</a:t>
            </a:r>
            <a:r>
              <a:rPr spc="-25" dirty="0">
                <a:solidFill>
                  <a:srgbClr val="5C5B5A"/>
                </a:solidFill>
              </a:rPr>
              <a:t> </a:t>
            </a:r>
            <a:r>
              <a:rPr dirty="0">
                <a:solidFill>
                  <a:srgbClr val="5C5B5A"/>
                </a:solidFill>
              </a:rPr>
              <a:t>Great</a:t>
            </a:r>
            <a:r>
              <a:rPr spc="-25" dirty="0">
                <a:solidFill>
                  <a:srgbClr val="5C5B5A"/>
                </a:solidFill>
              </a:rPr>
              <a:t> </a:t>
            </a:r>
            <a:r>
              <a:rPr dirty="0">
                <a:solidFill>
                  <a:srgbClr val="5C5B5A"/>
                </a:solidFill>
              </a:rPr>
              <a:t>Britain</a:t>
            </a:r>
            <a:r>
              <a:rPr spc="-20" dirty="0">
                <a:solidFill>
                  <a:srgbClr val="5C5B5A"/>
                </a:solidFill>
              </a:rPr>
              <a:t> </a:t>
            </a:r>
            <a:r>
              <a:rPr dirty="0">
                <a:solidFill>
                  <a:srgbClr val="5C5B5A"/>
                </a:solidFill>
              </a:rPr>
              <a:t>benchmark</a:t>
            </a:r>
            <a:r>
              <a:rPr spc="-20" dirty="0">
                <a:solidFill>
                  <a:srgbClr val="5C5B5A"/>
                </a:solidFill>
              </a:rPr>
              <a:t> </a:t>
            </a:r>
            <a:r>
              <a:rPr dirty="0">
                <a:solidFill>
                  <a:srgbClr val="5C5B5A"/>
                </a:solidFill>
              </a:rPr>
              <a:t>at</a:t>
            </a:r>
            <a:r>
              <a:rPr spc="-25" dirty="0">
                <a:solidFill>
                  <a:srgbClr val="5C5B5A"/>
                </a:solidFill>
              </a:rPr>
              <a:t> </a:t>
            </a:r>
            <a:r>
              <a:rPr dirty="0">
                <a:solidFill>
                  <a:srgbClr val="5C5B5A"/>
                </a:solidFill>
              </a:rPr>
              <a:t>26%.</a:t>
            </a:r>
            <a:r>
              <a:rPr spc="-10" dirty="0">
                <a:solidFill>
                  <a:srgbClr val="5C5B5A"/>
                </a:solidFill>
              </a:rPr>
              <a:t> </a:t>
            </a:r>
            <a:r>
              <a:rPr dirty="0">
                <a:solidFill>
                  <a:srgbClr val="5C5B5A"/>
                </a:solidFill>
              </a:rPr>
              <a:t>Disabled</a:t>
            </a:r>
            <a:r>
              <a:rPr spc="-20" dirty="0">
                <a:solidFill>
                  <a:srgbClr val="5C5B5A"/>
                </a:solidFill>
              </a:rPr>
              <a:t> </a:t>
            </a:r>
            <a:r>
              <a:rPr dirty="0">
                <a:solidFill>
                  <a:srgbClr val="5C5B5A"/>
                </a:solidFill>
              </a:rPr>
              <a:t>and</a:t>
            </a:r>
            <a:r>
              <a:rPr spc="-30" dirty="0">
                <a:solidFill>
                  <a:srgbClr val="5C5B5A"/>
                </a:solidFill>
              </a:rPr>
              <a:t> </a:t>
            </a:r>
            <a:r>
              <a:rPr dirty="0">
                <a:solidFill>
                  <a:srgbClr val="5C5B5A"/>
                </a:solidFill>
              </a:rPr>
              <a:t>younger</a:t>
            </a:r>
            <a:r>
              <a:rPr spc="-35" dirty="0">
                <a:solidFill>
                  <a:srgbClr val="5C5B5A"/>
                </a:solidFill>
              </a:rPr>
              <a:t> </a:t>
            </a:r>
            <a:r>
              <a:rPr dirty="0">
                <a:solidFill>
                  <a:srgbClr val="5C5B5A"/>
                </a:solidFill>
              </a:rPr>
              <a:t>respondents</a:t>
            </a:r>
            <a:r>
              <a:rPr spc="-25" dirty="0">
                <a:solidFill>
                  <a:srgbClr val="5C5B5A"/>
                </a:solidFill>
              </a:rPr>
              <a:t> are </a:t>
            </a:r>
            <a:r>
              <a:rPr dirty="0">
                <a:solidFill>
                  <a:srgbClr val="5C5B5A"/>
                </a:solidFill>
              </a:rPr>
              <a:t>significantly</a:t>
            </a:r>
            <a:r>
              <a:rPr spc="-40" dirty="0">
                <a:solidFill>
                  <a:srgbClr val="5C5B5A"/>
                </a:solidFill>
              </a:rPr>
              <a:t> </a:t>
            </a:r>
            <a:r>
              <a:rPr dirty="0">
                <a:solidFill>
                  <a:srgbClr val="5C5B5A"/>
                </a:solidFill>
              </a:rPr>
              <a:t>more</a:t>
            </a:r>
            <a:r>
              <a:rPr spc="-25" dirty="0">
                <a:solidFill>
                  <a:srgbClr val="5C5B5A"/>
                </a:solidFill>
              </a:rPr>
              <a:t> </a:t>
            </a:r>
            <a:r>
              <a:rPr dirty="0">
                <a:solidFill>
                  <a:srgbClr val="5C5B5A"/>
                </a:solidFill>
              </a:rPr>
              <a:t>likely</a:t>
            </a:r>
            <a:r>
              <a:rPr spc="-20" dirty="0">
                <a:solidFill>
                  <a:srgbClr val="5C5B5A"/>
                </a:solidFill>
              </a:rPr>
              <a:t> </a:t>
            </a:r>
            <a:r>
              <a:rPr dirty="0">
                <a:solidFill>
                  <a:srgbClr val="5C5B5A"/>
                </a:solidFill>
              </a:rPr>
              <a:t>to</a:t>
            </a:r>
            <a:r>
              <a:rPr spc="-15" dirty="0">
                <a:solidFill>
                  <a:srgbClr val="5C5B5A"/>
                </a:solidFill>
              </a:rPr>
              <a:t> </a:t>
            </a:r>
            <a:r>
              <a:rPr dirty="0">
                <a:solidFill>
                  <a:srgbClr val="5C5B5A"/>
                </a:solidFill>
              </a:rPr>
              <a:t>say</a:t>
            </a:r>
            <a:r>
              <a:rPr spc="-20" dirty="0">
                <a:solidFill>
                  <a:srgbClr val="5C5B5A"/>
                </a:solidFill>
              </a:rPr>
              <a:t> </a:t>
            </a:r>
            <a:r>
              <a:rPr dirty="0">
                <a:solidFill>
                  <a:srgbClr val="5C5B5A"/>
                </a:solidFill>
              </a:rPr>
              <a:t>they</a:t>
            </a:r>
            <a:r>
              <a:rPr spc="-20" dirty="0">
                <a:solidFill>
                  <a:srgbClr val="5C5B5A"/>
                </a:solidFill>
              </a:rPr>
              <a:t> </a:t>
            </a:r>
            <a:r>
              <a:rPr dirty="0">
                <a:solidFill>
                  <a:srgbClr val="5C5B5A"/>
                </a:solidFill>
              </a:rPr>
              <a:t>feel </a:t>
            </a:r>
            <a:r>
              <a:rPr dirty="0"/>
              <a:t>lonely</a:t>
            </a:r>
            <a:r>
              <a:rPr spc="-30" dirty="0"/>
              <a:t> </a:t>
            </a:r>
            <a:r>
              <a:rPr dirty="0"/>
              <a:t>at</a:t>
            </a:r>
            <a:r>
              <a:rPr spc="-15" dirty="0"/>
              <a:t> </a:t>
            </a:r>
            <a:r>
              <a:rPr dirty="0"/>
              <a:t>least</a:t>
            </a:r>
            <a:r>
              <a:rPr spc="-20" dirty="0"/>
              <a:t> </a:t>
            </a:r>
            <a:r>
              <a:rPr dirty="0"/>
              <a:t>some</a:t>
            </a:r>
            <a:r>
              <a:rPr spc="-15" dirty="0"/>
              <a:t> </a:t>
            </a:r>
            <a:r>
              <a:rPr dirty="0"/>
              <a:t>of</a:t>
            </a:r>
            <a:r>
              <a:rPr spc="-15" dirty="0"/>
              <a:t> </a:t>
            </a:r>
            <a:r>
              <a:rPr dirty="0"/>
              <a:t>the</a:t>
            </a:r>
            <a:r>
              <a:rPr spc="-25" dirty="0"/>
              <a:t> </a:t>
            </a:r>
            <a:r>
              <a:rPr spc="-10" dirty="0"/>
              <a:t>time</a:t>
            </a:r>
            <a:r>
              <a:rPr spc="-10" dirty="0">
                <a:solidFill>
                  <a:srgbClr val="5C5B5A"/>
                </a:solidFill>
              </a:rPr>
              <a:t>.</a:t>
            </a:r>
          </a:p>
        </p:txBody>
      </p:sp>
      <p:sp>
        <p:nvSpPr>
          <p:cNvPr id="3" name="object 3"/>
          <p:cNvSpPr txBox="1"/>
          <p:nvPr/>
        </p:nvSpPr>
        <p:spPr>
          <a:xfrm>
            <a:off x="3235198" y="1487804"/>
            <a:ext cx="2711450"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5C5B5A"/>
                </a:solidFill>
                <a:latin typeface="Arial"/>
                <a:cs typeface="Arial"/>
              </a:rPr>
              <a:t>How</a:t>
            </a:r>
            <a:r>
              <a:rPr sz="1500" b="1" spc="-35" dirty="0">
                <a:solidFill>
                  <a:srgbClr val="5C5B5A"/>
                </a:solidFill>
                <a:latin typeface="Arial"/>
                <a:cs typeface="Arial"/>
              </a:rPr>
              <a:t> </a:t>
            </a:r>
            <a:r>
              <a:rPr sz="1500" b="1" dirty="0">
                <a:solidFill>
                  <a:srgbClr val="5C5B5A"/>
                </a:solidFill>
                <a:latin typeface="Arial"/>
                <a:cs typeface="Arial"/>
              </a:rPr>
              <a:t>often</a:t>
            </a:r>
            <a:r>
              <a:rPr sz="1500" b="1" spc="-50" dirty="0">
                <a:solidFill>
                  <a:srgbClr val="5C5B5A"/>
                </a:solidFill>
                <a:latin typeface="Arial"/>
                <a:cs typeface="Arial"/>
              </a:rPr>
              <a:t> </a:t>
            </a:r>
            <a:r>
              <a:rPr sz="1500" b="1" dirty="0">
                <a:solidFill>
                  <a:srgbClr val="5C5B5A"/>
                </a:solidFill>
                <a:latin typeface="Arial"/>
                <a:cs typeface="Arial"/>
              </a:rPr>
              <a:t>do</a:t>
            </a:r>
            <a:r>
              <a:rPr sz="1500" b="1" spc="-35" dirty="0">
                <a:solidFill>
                  <a:srgbClr val="5C5B5A"/>
                </a:solidFill>
                <a:latin typeface="Arial"/>
                <a:cs typeface="Arial"/>
              </a:rPr>
              <a:t> </a:t>
            </a:r>
            <a:r>
              <a:rPr sz="1500" b="1" dirty="0">
                <a:solidFill>
                  <a:srgbClr val="5C5B5A"/>
                </a:solidFill>
                <a:latin typeface="Arial"/>
                <a:cs typeface="Arial"/>
              </a:rPr>
              <a:t>you</a:t>
            </a:r>
            <a:r>
              <a:rPr sz="1500" b="1" spc="15" dirty="0">
                <a:solidFill>
                  <a:srgbClr val="5C5B5A"/>
                </a:solidFill>
                <a:latin typeface="Arial"/>
                <a:cs typeface="Arial"/>
              </a:rPr>
              <a:t> </a:t>
            </a:r>
            <a:r>
              <a:rPr sz="1500" b="1" dirty="0">
                <a:solidFill>
                  <a:srgbClr val="5C5B5A"/>
                </a:solidFill>
                <a:latin typeface="Arial"/>
                <a:cs typeface="Arial"/>
              </a:rPr>
              <a:t>feel</a:t>
            </a:r>
            <a:r>
              <a:rPr sz="1500" b="1" spc="-45" dirty="0">
                <a:solidFill>
                  <a:srgbClr val="5C5B5A"/>
                </a:solidFill>
                <a:latin typeface="Arial"/>
                <a:cs typeface="Arial"/>
              </a:rPr>
              <a:t> </a:t>
            </a:r>
            <a:r>
              <a:rPr sz="1500" b="1" spc="-10" dirty="0">
                <a:solidFill>
                  <a:srgbClr val="5C5B5A"/>
                </a:solidFill>
                <a:latin typeface="Arial"/>
                <a:cs typeface="Arial"/>
              </a:rPr>
              <a:t>lonely?</a:t>
            </a:r>
            <a:endParaRPr sz="1500">
              <a:latin typeface="Arial"/>
              <a:cs typeface="Arial"/>
            </a:endParaRPr>
          </a:p>
        </p:txBody>
      </p:sp>
      <p:grpSp>
        <p:nvGrpSpPr>
          <p:cNvPr id="4" name="object 4"/>
          <p:cNvGrpSpPr/>
          <p:nvPr/>
        </p:nvGrpSpPr>
        <p:grpSpPr>
          <a:xfrm>
            <a:off x="2096706" y="1988566"/>
            <a:ext cx="4946015" cy="3872229"/>
            <a:chOff x="2096706" y="1988566"/>
            <a:chExt cx="4946015" cy="3872229"/>
          </a:xfrm>
        </p:grpSpPr>
        <p:sp>
          <p:nvSpPr>
            <p:cNvPr id="5" name="object 5"/>
            <p:cNvSpPr/>
            <p:nvPr/>
          </p:nvSpPr>
          <p:spPr>
            <a:xfrm>
              <a:off x="2365248" y="5428487"/>
              <a:ext cx="4407535" cy="379095"/>
            </a:xfrm>
            <a:custGeom>
              <a:avLst/>
              <a:gdLst/>
              <a:ahLst/>
              <a:cxnLst/>
              <a:rect l="l" t="t" r="r" b="b"/>
              <a:pathLst>
                <a:path w="4407534" h="379095">
                  <a:moveTo>
                    <a:pt x="705612" y="0"/>
                  </a:moveTo>
                  <a:lnTo>
                    <a:pt x="0" y="0"/>
                  </a:lnTo>
                  <a:lnTo>
                    <a:pt x="0" y="378663"/>
                  </a:lnTo>
                  <a:lnTo>
                    <a:pt x="705612" y="378663"/>
                  </a:lnTo>
                  <a:lnTo>
                    <a:pt x="705612" y="0"/>
                  </a:lnTo>
                  <a:close/>
                </a:path>
                <a:path w="4407534" h="379095">
                  <a:moveTo>
                    <a:pt x="1940052" y="38100"/>
                  </a:moveTo>
                  <a:lnTo>
                    <a:pt x="1234440" y="38100"/>
                  </a:lnTo>
                  <a:lnTo>
                    <a:pt x="1234440" y="378663"/>
                  </a:lnTo>
                  <a:lnTo>
                    <a:pt x="1940052" y="378663"/>
                  </a:lnTo>
                  <a:lnTo>
                    <a:pt x="1940052" y="38100"/>
                  </a:lnTo>
                  <a:close/>
                </a:path>
                <a:path w="4407534" h="379095">
                  <a:moveTo>
                    <a:pt x="3174492" y="70104"/>
                  </a:moveTo>
                  <a:lnTo>
                    <a:pt x="2468880" y="70104"/>
                  </a:lnTo>
                  <a:lnTo>
                    <a:pt x="2468880" y="378663"/>
                  </a:lnTo>
                  <a:lnTo>
                    <a:pt x="3174492" y="378663"/>
                  </a:lnTo>
                  <a:lnTo>
                    <a:pt x="3174492" y="70104"/>
                  </a:lnTo>
                  <a:close/>
                </a:path>
                <a:path w="4407534" h="379095">
                  <a:moveTo>
                    <a:pt x="4407408" y="39624"/>
                  </a:moveTo>
                  <a:lnTo>
                    <a:pt x="3703320" y="39624"/>
                  </a:lnTo>
                  <a:lnTo>
                    <a:pt x="3703320" y="378663"/>
                  </a:lnTo>
                  <a:lnTo>
                    <a:pt x="4407408" y="378663"/>
                  </a:lnTo>
                  <a:lnTo>
                    <a:pt x="4407408" y="39624"/>
                  </a:lnTo>
                  <a:close/>
                </a:path>
              </a:pathLst>
            </a:custGeom>
            <a:solidFill>
              <a:srgbClr val="C00000"/>
            </a:solidFill>
          </p:spPr>
          <p:txBody>
            <a:bodyPr wrap="square" lIns="0" tIns="0" rIns="0" bIns="0" rtlCol="0"/>
            <a:lstStyle/>
            <a:p>
              <a:endParaRPr/>
            </a:p>
          </p:txBody>
        </p:sp>
        <p:sp>
          <p:nvSpPr>
            <p:cNvPr id="6" name="object 6"/>
            <p:cNvSpPr/>
            <p:nvPr/>
          </p:nvSpPr>
          <p:spPr>
            <a:xfrm>
              <a:off x="2365883" y="4710785"/>
              <a:ext cx="705485" cy="718820"/>
            </a:xfrm>
            <a:custGeom>
              <a:avLst/>
              <a:gdLst/>
              <a:ahLst/>
              <a:cxnLst/>
              <a:rect l="l" t="t" r="r" b="b"/>
              <a:pathLst>
                <a:path w="705485" h="718820">
                  <a:moveTo>
                    <a:pt x="705129" y="0"/>
                  </a:moveTo>
                  <a:lnTo>
                    <a:pt x="0" y="0"/>
                  </a:lnTo>
                  <a:lnTo>
                    <a:pt x="0" y="718337"/>
                  </a:lnTo>
                  <a:lnTo>
                    <a:pt x="705129" y="718337"/>
                  </a:lnTo>
                  <a:lnTo>
                    <a:pt x="705129" y="0"/>
                  </a:lnTo>
                  <a:close/>
                </a:path>
              </a:pathLst>
            </a:custGeom>
            <a:solidFill>
              <a:srgbClr val="FF0000"/>
            </a:solidFill>
          </p:spPr>
          <p:txBody>
            <a:bodyPr wrap="square" lIns="0" tIns="0" rIns="0" bIns="0" rtlCol="0"/>
            <a:lstStyle/>
            <a:p>
              <a:endParaRPr/>
            </a:p>
          </p:txBody>
        </p:sp>
        <p:sp>
          <p:nvSpPr>
            <p:cNvPr id="7" name="object 7"/>
            <p:cNvSpPr/>
            <p:nvPr/>
          </p:nvSpPr>
          <p:spPr>
            <a:xfrm>
              <a:off x="2365883" y="4710785"/>
              <a:ext cx="705485" cy="718820"/>
            </a:xfrm>
            <a:custGeom>
              <a:avLst/>
              <a:gdLst/>
              <a:ahLst/>
              <a:cxnLst/>
              <a:rect l="l" t="t" r="r" b="b"/>
              <a:pathLst>
                <a:path w="705485" h="718820">
                  <a:moveTo>
                    <a:pt x="0" y="718337"/>
                  </a:moveTo>
                  <a:lnTo>
                    <a:pt x="705129" y="718337"/>
                  </a:lnTo>
                  <a:lnTo>
                    <a:pt x="705129" y="0"/>
                  </a:lnTo>
                  <a:lnTo>
                    <a:pt x="0" y="0"/>
                  </a:lnTo>
                  <a:lnTo>
                    <a:pt x="0" y="718337"/>
                  </a:lnTo>
                  <a:close/>
                </a:path>
              </a:pathLst>
            </a:custGeom>
            <a:ln w="9524">
              <a:solidFill>
                <a:srgbClr val="FFC5C5"/>
              </a:solidFill>
            </a:ln>
          </p:spPr>
          <p:txBody>
            <a:bodyPr wrap="square" lIns="0" tIns="0" rIns="0" bIns="0" rtlCol="0"/>
            <a:lstStyle/>
            <a:p>
              <a:endParaRPr/>
            </a:p>
          </p:txBody>
        </p:sp>
        <p:sp>
          <p:nvSpPr>
            <p:cNvPr id="8" name="object 8"/>
            <p:cNvSpPr/>
            <p:nvPr/>
          </p:nvSpPr>
          <p:spPr>
            <a:xfrm>
              <a:off x="6067933" y="4704029"/>
              <a:ext cx="705485" cy="763905"/>
            </a:xfrm>
            <a:custGeom>
              <a:avLst/>
              <a:gdLst/>
              <a:ahLst/>
              <a:cxnLst/>
              <a:rect l="l" t="t" r="r" b="b"/>
              <a:pathLst>
                <a:path w="705484" h="763904">
                  <a:moveTo>
                    <a:pt x="705129" y="0"/>
                  </a:moveTo>
                  <a:lnTo>
                    <a:pt x="0" y="0"/>
                  </a:lnTo>
                  <a:lnTo>
                    <a:pt x="0" y="763701"/>
                  </a:lnTo>
                  <a:lnTo>
                    <a:pt x="705129" y="763701"/>
                  </a:lnTo>
                  <a:lnTo>
                    <a:pt x="705129" y="0"/>
                  </a:lnTo>
                  <a:close/>
                </a:path>
              </a:pathLst>
            </a:custGeom>
            <a:solidFill>
              <a:srgbClr val="FF0000"/>
            </a:solidFill>
          </p:spPr>
          <p:txBody>
            <a:bodyPr wrap="square" lIns="0" tIns="0" rIns="0" bIns="0" rtlCol="0"/>
            <a:lstStyle/>
            <a:p>
              <a:endParaRPr/>
            </a:p>
          </p:txBody>
        </p:sp>
        <p:sp>
          <p:nvSpPr>
            <p:cNvPr id="9" name="object 9"/>
            <p:cNvSpPr/>
            <p:nvPr/>
          </p:nvSpPr>
          <p:spPr>
            <a:xfrm>
              <a:off x="6067933" y="4704029"/>
              <a:ext cx="705485" cy="763905"/>
            </a:xfrm>
            <a:custGeom>
              <a:avLst/>
              <a:gdLst/>
              <a:ahLst/>
              <a:cxnLst/>
              <a:rect l="l" t="t" r="r" b="b"/>
              <a:pathLst>
                <a:path w="705484" h="763904">
                  <a:moveTo>
                    <a:pt x="0" y="763701"/>
                  </a:moveTo>
                  <a:lnTo>
                    <a:pt x="705129" y="763701"/>
                  </a:lnTo>
                  <a:lnTo>
                    <a:pt x="705129" y="0"/>
                  </a:lnTo>
                  <a:lnTo>
                    <a:pt x="0" y="0"/>
                  </a:lnTo>
                  <a:lnTo>
                    <a:pt x="0" y="763701"/>
                  </a:lnTo>
                  <a:close/>
                </a:path>
              </a:pathLst>
            </a:custGeom>
            <a:ln w="9525">
              <a:solidFill>
                <a:srgbClr val="FFC5C5"/>
              </a:solidFill>
            </a:ln>
          </p:spPr>
          <p:txBody>
            <a:bodyPr wrap="square" lIns="0" tIns="0" rIns="0" bIns="0" rtlCol="0"/>
            <a:lstStyle/>
            <a:p>
              <a:endParaRPr/>
            </a:p>
          </p:txBody>
        </p:sp>
        <p:sp>
          <p:nvSpPr>
            <p:cNvPr id="10" name="object 10"/>
            <p:cNvSpPr/>
            <p:nvPr/>
          </p:nvSpPr>
          <p:spPr>
            <a:xfrm>
              <a:off x="3599688" y="4634483"/>
              <a:ext cx="1940560" cy="864235"/>
            </a:xfrm>
            <a:custGeom>
              <a:avLst/>
              <a:gdLst/>
              <a:ahLst/>
              <a:cxnLst/>
              <a:rect l="l" t="t" r="r" b="b"/>
              <a:pathLst>
                <a:path w="1940560" h="864235">
                  <a:moveTo>
                    <a:pt x="705612" y="0"/>
                  </a:moveTo>
                  <a:lnTo>
                    <a:pt x="0" y="0"/>
                  </a:lnTo>
                  <a:lnTo>
                    <a:pt x="0" y="832104"/>
                  </a:lnTo>
                  <a:lnTo>
                    <a:pt x="705612" y="832104"/>
                  </a:lnTo>
                  <a:lnTo>
                    <a:pt x="705612" y="0"/>
                  </a:lnTo>
                  <a:close/>
                </a:path>
                <a:path w="1940560" h="864235">
                  <a:moveTo>
                    <a:pt x="1940052" y="131064"/>
                  </a:moveTo>
                  <a:lnTo>
                    <a:pt x="1234440" y="131064"/>
                  </a:lnTo>
                  <a:lnTo>
                    <a:pt x="1234440" y="864108"/>
                  </a:lnTo>
                  <a:lnTo>
                    <a:pt x="1940052" y="864108"/>
                  </a:lnTo>
                  <a:lnTo>
                    <a:pt x="1940052" y="131064"/>
                  </a:lnTo>
                  <a:close/>
                </a:path>
              </a:pathLst>
            </a:custGeom>
            <a:solidFill>
              <a:srgbClr val="FF0000"/>
            </a:solidFill>
          </p:spPr>
          <p:txBody>
            <a:bodyPr wrap="square" lIns="0" tIns="0" rIns="0" bIns="0" rtlCol="0"/>
            <a:lstStyle/>
            <a:p>
              <a:endParaRPr/>
            </a:p>
          </p:txBody>
        </p:sp>
        <p:sp>
          <p:nvSpPr>
            <p:cNvPr id="11" name="object 11"/>
            <p:cNvSpPr/>
            <p:nvPr/>
          </p:nvSpPr>
          <p:spPr>
            <a:xfrm>
              <a:off x="3599688" y="4634483"/>
              <a:ext cx="1940560" cy="864235"/>
            </a:xfrm>
            <a:custGeom>
              <a:avLst/>
              <a:gdLst/>
              <a:ahLst/>
              <a:cxnLst/>
              <a:rect l="l" t="t" r="r" b="b"/>
              <a:pathLst>
                <a:path w="1940560" h="864235">
                  <a:moveTo>
                    <a:pt x="0" y="0"/>
                  </a:moveTo>
                  <a:lnTo>
                    <a:pt x="705612" y="0"/>
                  </a:lnTo>
                  <a:lnTo>
                    <a:pt x="705612" y="832104"/>
                  </a:lnTo>
                  <a:lnTo>
                    <a:pt x="0" y="832104"/>
                  </a:lnTo>
                  <a:lnTo>
                    <a:pt x="0" y="0"/>
                  </a:lnTo>
                  <a:close/>
                </a:path>
                <a:path w="1940560" h="864235">
                  <a:moveTo>
                    <a:pt x="1234439" y="131064"/>
                  </a:moveTo>
                  <a:lnTo>
                    <a:pt x="1940052" y="131064"/>
                  </a:lnTo>
                  <a:lnTo>
                    <a:pt x="1940052" y="864108"/>
                  </a:lnTo>
                  <a:lnTo>
                    <a:pt x="1234439" y="864108"/>
                  </a:lnTo>
                  <a:lnTo>
                    <a:pt x="1234439" y="131064"/>
                  </a:lnTo>
                  <a:close/>
                </a:path>
              </a:pathLst>
            </a:custGeom>
            <a:ln w="9525">
              <a:solidFill>
                <a:srgbClr val="FFC5C5"/>
              </a:solidFill>
            </a:ln>
          </p:spPr>
          <p:txBody>
            <a:bodyPr wrap="square" lIns="0" tIns="0" rIns="0" bIns="0" rtlCol="0"/>
            <a:lstStyle/>
            <a:p>
              <a:endParaRPr/>
            </a:p>
          </p:txBody>
        </p:sp>
        <p:sp>
          <p:nvSpPr>
            <p:cNvPr id="12" name="object 12"/>
            <p:cNvSpPr/>
            <p:nvPr/>
          </p:nvSpPr>
          <p:spPr>
            <a:xfrm>
              <a:off x="2365248" y="3643883"/>
              <a:ext cx="4407535" cy="1122045"/>
            </a:xfrm>
            <a:custGeom>
              <a:avLst/>
              <a:gdLst/>
              <a:ahLst/>
              <a:cxnLst/>
              <a:rect l="l" t="t" r="r" b="b"/>
              <a:pathLst>
                <a:path w="4407534" h="1122045">
                  <a:moveTo>
                    <a:pt x="705612" y="196596"/>
                  </a:moveTo>
                  <a:lnTo>
                    <a:pt x="0" y="196596"/>
                  </a:lnTo>
                  <a:lnTo>
                    <a:pt x="0" y="1066800"/>
                  </a:lnTo>
                  <a:lnTo>
                    <a:pt x="705612" y="1066800"/>
                  </a:lnTo>
                  <a:lnTo>
                    <a:pt x="705612" y="196596"/>
                  </a:lnTo>
                  <a:close/>
                </a:path>
                <a:path w="4407534" h="1122045">
                  <a:moveTo>
                    <a:pt x="1940052" y="121920"/>
                  </a:moveTo>
                  <a:lnTo>
                    <a:pt x="1234440" y="121920"/>
                  </a:lnTo>
                  <a:lnTo>
                    <a:pt x="1234440" y="990600"/>
                  </a:lnTo>
                  <a:lnTo>
                    <a:pt x="1940052" y="990600"/>
                  </a:lnTo>
                  <a:lnTo>
                    <a:pt x="1940052" y="121920"/>
                  </a:lnTo>
                  <a:close/>
                </a:path>
                <a:path w="4407534" h="1122045">
                  <a:moveTo>
                    <a:pt x="3174492" y="118872"/>
                  </a:moveTo>
                  <a:lnTo>
                    <a:pt x="2468880" y="118872"/>
                  </a:lnTo>
                  <a:lnTo>
                    <a:pt x="2468880" y="1121664"/>
                  </a:lnTo>
                  <a:lnTo>
                    <a:pt x="3174492" y="1121664"/>
                  </a:lnTo>
                  <a:lnTo>
                    <a:pt x="3174492" y="118872"/>
                  </a:lnTo>
                  <a:close/>
                </a:path>
                <a:path w="4407534" h="1122045">
                  <a:moveTo>
                    <a:pt x="4407408" y="0"/>
                  </a:moveTo>
                  <a:lnTo>
                    <a:pt x="3703320" y="0"/>
                  </a:lnTo>
                  <a:lnTo>
                    <a:pt x="3703320" y="1060704"/>
                  </a:lnTo>
                  <a:lnTo>
                    <a:pt x="4407408" y="1060704"/>
                  </a:lnTo>
                  <a:lnTo>
                    <a:pt x="4407408" y="0"/>
                  </a:lnTo>
                  <a:close/>
                </a:path>
              </a:pathLst>
            </a:custGeom>
            <a:solidFill>
              <a:srgbClr val="FFC5C5"/>
            </a:solidFill>
          </p:spPr>
          <p:txBody>
            <a:bodyPr wrap="square" lIns="0" tIns="0" rIns="0" bIns="0" rtlCol="0"/>
            <a:lstStyle/>
            <a:p>
              <a:endParaRPr/>
            </a:p>
          </p:txBody>
        </p:sp>
        <p:sp>
          <p:nvSpPr>
            <p:cNvPr id="13" name="object 13"/>
            <p:cNvSpPr/>
            <p:nvPr/>
          </p:nvSpPr>
          <p:spPr>
            <a:xfrm>
              <a:off x="2365248" y="2744723"/>
              <a:ext cx="4407535" cy="1096010"/>
            </a:xfrm>
            <a:custGeom>
              <a:avLst/>
              <a:gdLst/>
              <a:ahLst/>
              <a:cxnLst/>
              <a:rect l="l" t="t" r="r" b="b"/>
              <a:pathLst>
                <a:path w="4407534" h="1096010">
                  <a:moveTo>
                    <a:pt x="705612" y="76200"/>
                  </a:moveTo>
                  <a:lnTo>
                    <a:pt x="0" y="76200"/>
                  </a:lnTo>
                  <a:lnTo>
                    <a:pt x="0" y="1095756"/>
                  </a:lnTo>
                  <a:lnTo>
                    <a:pt x="705612" y="1095756"/>
                  </a:lnTo>
                  <a:lnTo>
                    <a:pt x="705612" y="76200"/>
                  </a:lnTo>
                  <a:close/>
                </a:path>
                <a:path w="4407534" h="1096010">
                  <a:moveTo>
                    <a:pt x="1940052" y="0"/>
                  </a:moveTo>
                  <a:lnTo>
                    <a:pt x="1234440" y="0"/>
                  </a:lnTo>
                  <a:lnTo>
                    <a:pt x="1234440" y="1021080"/>
                  </a:lnTo>
                  <a:lnTo>
                    <a:pt x="1940052" y="1021080"/>
                  </a:lnTo>
                  <a:lnTo>
                    <a:pt x="1940052" y="0"/>
                  </a:lnTo>
                  <a:close/>
                </a:path>
                <a:path w="4407534" h="1096010">
                  <a:moveTo>
                    <a:pt x="3174492" y="15240"/>
                  </a:moveTo>
                  <a:lnTo>
                    <a:pt x="2468880" y="15240"/>
                  </a:lnTo>
                  <a:lnTo>
                    <a:pt x="2468880" y="1018032"/>
                  </a:lnTo>
                  <a:lnTo>
                    <a:pt x="3174492" y="1018032"/>
                  </a:lnTo>
                  <a:lnTo>
                    <a:pt x="3174492" y="15240"/>
                  </a:lnTo>
                  <a:close/>
                </a:path>
                <a:path w="4407534" h="1096010">
                  <a:moveTo>
                    <a:pt x="4407408" y="176784"/>
                  </a:moveTo>
                  <a:lnTo>
                    <a:pt x="3703320" y="176784"/>
                  </a:lnTo>
                  <a:lnTo>
                    <a:pt x="3703320" y="899160"/>
                  </a:lnTo>
                  <a:lnTo>
                    <a:pt x="4407408" y="899160"/>
                  </a:lnTo>
                  <a:lnTo>
                    <a:pt x="4407408" y="176784"/>
                  </a:lnTo>
                  <a:close/>
                </a:path>
              </a:pathLst>
            </a:custGeom>
            <a:solidFill>
              <a:srgbClr val="6CD4CE"/>
            </a:solidFill>
          </p:spPr>
          <p:txBody>
            <a:bodyPr wrap="square" lIns="0" tIns="0" rIns="0" bIns="0" rtlCol="0"/>
            <a:lstStyle/>
            <a:p>
              <a:endParaRPr/>
            </a:p>
          </p:txBody>
        </p:sp>
        <p:sp>
          <p:nvSpPr>
            <p:cNvPr id="14" name="object 14"/>
            <p:cNvSpPr/>
            <p:nvPr/>
          </p:nvSpPr>
          <p:spPr>
            <a:xfrm>
              <a:off x="2365248" y="1988565"/>
              <a:ext cx="4407535" cy="933450"/>
            </a:xfrm>
            <a:custGeom>
              <a:avLst/>
              <a:gdLst/>
              <a:ahLst/>
              <a:cxnLst/>
              <a:rect l="l" t="t" r="r" b="b"/>
              <a:pathLst>
                <a:path w="4407534" h="933450">
                  <a:moveTo>
                    <a:pt x="705612" y="38354"/>
                  </a:moveTo>
                  <a:lnTo>
                    <a:pt x="0" y="38354"/>
                  </a:lnTo>
                  <a:lnTo>
                    <a:pt x="0" y="832358"/>
                  </a:lnTo>
                  <a:lnTo>
                    <a:pt x="705612" y="832358"/>
                  </a:lnTo>
                  <a:lnTo>
                    <a:pt x="705612" y="38354"/>
                  </a:lnTo>
                  <a:close/>
                </a:path>
                <a:path w="4407534" h="933450">
                  <a:moveTo>
                    <a:pt x="1940052" y="38354"/>
                  </a:moveTo>
                  <a:lnTo>
                    <a:pt x="1234440" y="38354"/>
                  </a:lnTo>
                  <a:lnTo>
                    <a:pt x="1234440" y="756158"/>
                  </a:lnTo>
                  <a:lnTo>
                    <a:pt x="1940052" y="756158"/>
                  </a:lnTo>
                  <a:lnTo>
                    <a:pt x="1940052" y="38354"/>
                  </a:lnTo>
                  <a:close/>
                </a:path>
                <a:path w="4407534" h="933450">
                  <a:moveTo>
                    <a:pt x="3174492" y="0"/>
                  </a:moveTo>
                  <a:lnTo>
                    <a:pt x="2468880" y="0"/>
                  </a:lnTo>
                  <a:lnTo>
                    <a:pt x="2468880" y="771398"/>
                  </a:lnTo>
                  <a:lnTo>
                    <a:pt x="3174492" y="771398"/>
                  </a:lnTo>
                  <a:lnTo>
                    <a:pt x="3174492" y="0"/>
                  </a:lnTo>
                  <a:close/>
                </a:path>
                <a:path w="4407534" h="933450">
                  <a:moveTo>
                    <a:pt x="4407408" y="85598"/>
                  </a:moveTo>
                  <a:lnTo>
                    <a:pt x="3703320" y="85598"/>
                  </a:lnTo>
                  <a:lnTo>
                    <a:pt x="3703320" y="932942"/>
                  </a:lnTo>
                  <a:lnTo>
                    <a:pt x="4407408" y="932942"/>
                  </a:lnTo>
                  <a:lnTo>
                    <a:pt x="4407408" y="85598"/>
                  </a:lnTo>
                  <a:close/>
                </a:path>
              </a:pathLst>
            </a:custGeom>
            <a:solidFill>
              <a:srgbClr val="009590"/>
            </a:solidFill>
          </p:spPr>
          <p:txBody>
            <a:bodyPr wrap="square" lIns="0" tIns="0" rIns="0" bIns="0" rtlCol="0"/>
            <a:lstStyle/>
            <a:p>
              <a:endParaRPr/>
            </a:p>
          </p:txBody>
        </p:sp>
        <p:sp>
          <p:nvSpPr>
            <p:cNvPr id="15" name="object 15"/>
            <p:cNvSpPr/>
            <p:nvPr/>
          </p:nvSpPr>
          <p:spPr>
            <a:xfrm>
              <a:off x="2365248" y="1988565"/>
              <a:ext cx="4407535" cy="85725"/>
            </a:xfrm>
            <a:custGeom>
              <a:avLst/>
              <a:gdLst/>
              <a:ahLst/>
              <a:cxnLst/>
              <a:rect l="l" t="t" r="r" b="b"/>
              <a:pathLst>
                <a:path w="4407534" h="85725">
                  <a:moveTo>
                    <a:pt x="705612" y="0"/>
                  </a:moveTo>
                  <a:lnTo>
                    <a:pt x="0" y="0"/>
                  </a:lnTo>
                  <a:lnTo>
                    <a:pt x="0" y="38354"/>
                  </a:lnTo>
                  <a:lnTo>
                    <a:pt x="705612" y="38354"/>
                  </a:lnTo>
                  <a:lnTo>
                    <a:pt x="705612" y="0"/>
                  </a:lnTo>
                  <a:close/>
                </a:path>
                <a:path w="4407534" h="85725">
                  <a:moveTo>
                    <a:pt x="1940052" y="0"/>
                  </a:moveTo>
                  <a:lnTo>
                    <a:pt x="1234440" y="0"/>
                  </a:lnTo>
                  <a:lnTo>
                    <a:pt x="1234440" y="38354"/>
                  </a:lnTo>
                  <a:lnTo>
                    <a:pt x="1940052" y="38354"/>
                  </a:lnTo>
                  <a:lnTo>
                    <a:pt x="1940052" y="0"/>
                  </a:lnTo>
                  <a:close/>
                </a:path>
                <a:path w="4407534" h="85725">
                  <a:moveTo>
                    <a:pt x="4407408" y="0"/>
                  </a:moveTo>
                  <a:lnTo>
                    <a:pt x="3703320" y="0"/>
                  </a:lnTo>
                  <a:lnTo>
                    <a:pt x="3703320" y="85598"/>
                  </a:lnTo>
                  <a:lnTo>
                    <a:pt x="4407408" y="85598"/>
                  </a:lnTo>
                  <a:lnTo>
                    <a:pt x="4407408" y="0"/>
                  </a:lnTo>
                  <a:close/>
                </a:path>
              </a:pathLst>
            </a:custGeom>
            <a:solidFill>
              <a:srgbClr val="7E7E7E"/>
            </a:solidFill>
          </p:spPr>
          <p:txBody>
            <a:bodyPr wrap="square" lIns="0" tIns="0" rIns="0" bIns="0" rtlCol="0"/>
            <a:lstStyle/>
            <a:p>
              <a:endParaRPr/>
            </a:p>
          </p:txBody>
        </p:sp>
        <p:sp>
          <p:nvSpPr>
            <p:cNvPr id="16" name="object 16"/>
            <p:cNvSpPr/>
            <p:nvPr/>
          </p:nvSpPr>
          <p:spPr>
            <a:xfrm>
              <a:off x="2101469" y="5807151"/>
              <a:ext cx="4936490" cy="48895"/>
            </a:xfrm>
            <a:custGeom>
              <a:avLst/>
              <a:gdLst/>
              <a:ahLst/>
              <a:cxnLst/>
              <a:rect l="l" t="t" r="r" b="b"/>
              <a:pathLst>
                <a:path w="4936490" h="48895">
                  <a:moveTo>
                    <a:pt x="0" y="0"/>
                  </a:moveTo>
                  <a:lnTo>
                    <a:pt x="4935982" y="0"/>
                  </a:lnTo>
                </a:path>
                <a:path w="4936490" h="48895">
                  <a:moveTo>
                    <a:pt x="0" y="0"/>
                  </a:moveTo>
                  <a:lnTo>
                    <a:pt x="0" y="48361"/>
                  </a:lnTo>
                </a:path>
                <a:path w="4936490" h="48895">
                  <a:moveTo>
                    <a:pt x="1234567" y="0"/>
                  </a:moveTo>
                  <a:lnTo>
                    <a:pt x="1234567" y="48361"/>
                  </a:lnTo>
                </a:path>
                <a:path w="4936490" h="48895">
                  <a:moveTo>
                    <a:pt x="2467483" y="0"/>
                  </a:moveTo>
                  <a:lnTo>
                    <a:pt x="2467483" y="48361"/>
                  </a:lnTo>
                </a:path>
                <a:path w="4936490" h="48895">
                  <a:moveTo>
                    <a:pt x="3701923" y="0"/>
                  </a:moveTo>
                  <a:lnTo>
                    <a:pt x="3701923" y="48361"/>
                  </a:lnTo>
                </a:path>
                <a:path w="4936490" h="48895">
                  <a:moveTo>
                    <a:pt x="4935982" y="0"/>
                  </a:moveTo>
                  <a:lnTo>
                    <a:pt x="4935982" y="48361"/>
                  </a:lnTo>
                </a:path>
              </a:pathLst>
            </a:custGeom>
            <a:ln w="9525">
              <a:solidFill>
                <a:srgbClr val="D9D9D9"/>
              </a:solidFill>
            </a:ln>
          </p:spPr>
          <p:txBody>
            <a:bodyPr wrap="square" lIns="0" tIns="0" rIns="0" bIns="0" rtlCol="0"/>
            <a:lstStyle/>
            <a:p>
              <a:endParaRPr/>
            </a:p>
          </p:txBody>
        </p:sp>
      </p:grpSp>
      <p:sp>
        <p:nvSpPr>
          <p:cNvPr id="17" name="object 17"/>
          <p:cNvSpPr txBox="1"/>
          <p:nvPr/>
        </p:nvSpPr>
        <p:spPr>
          <a:xfrm>
            <a:off x="2551302" y="548894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10%</a:t>
            </a:r>
            <a:endParaRPr sz="1400">
              <a:latin typeface="Calibri"/>
              <a:cs typeface="Calibri"/>
            </a:endParaRPr>
          </a:p>
        </p:txBody>
      </p:sp>
      <p:sp>
        <p:nvSpPr>
          <p:cNvPr id="18" name="object 18"/>
          <p:cNvSpPr txBox="1"/>
          <p:nvPr/>
        </p:nvSpPr>
        <p:spPr>
          <a:xfrm>
            <a:off x="3831082" y="5507532"/>
            <a:ext cx="2425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FFFFFF"/>
                </a:solidFill>
                <a:latin typeface="Calibri"/>
                <a:cs typeface="Calibri"/>
              </a:rPr>
              <a:t>9%</a:t>
            </a:r>
            <a:endParaRPr sz="1400">
              <a:latin typeface="Calibri"/>
              <a:cs typeface="Calibri"/>
            </a:endParaRPr>
          </a:p>
        </p:txBody>
      </p:sp>
      <p:sp>
        <p:nvSpPr>
          <p:cNvPr id="19" name="object 19"/>
          <p:cNvSpPr txBox="1"/>
          <p:nvPr/>
        </p:nvSpPr>
        <p:spPr>
          <a:xfrm>
            <a:off x="5065267" y="5523382"/>
            <a:ext cx="2425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FFFFFF"/>
                </a:solidFill>
                <a:latin typeface="Calibri"/>
                <a:cs typeface="Calibri"/>
              </a:rPr>
              <a:t>8%</a:t>
            </a:r>
            <a:endParaRPr sz="1400">
              <a:latin typeface="Calibri"/>
              <a:cs typeface="Calibri"/>
            </a:endParaRPr>
          </a:p>
        </p:txBody>
      </p:sp>
      <p:sp>
        <p:nvSpPr>
          <p:cNvPr id="20" name="object 20"/>
          <p:cNvSpPr txBox="1"/>
          <p:nvPr/>
        </p:nvSpPr>
        <p:spPr>
          <a:xfrm>
            <a:off x="6299453" y="5508447"/>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8%</a:t>
            </a:r>
            <a:endParaRPr sz="1400">
              <a:latin typeface="Calibri"/>
              <a:cs typeface="Calibri"/>
            </a:endParaRPr>
          </a:p>
        </p:txBody>
      </p:sp>
      <p:sp>
        <p:nvSpPr>
          <p:cNvPr id="21" name="object 21"/>
          <p:cNvSpPr txBox="1"/>
          <p:nvPr/>
        </p:nvSpPr>
        <p:spPr>
          <a:xfrm>
            <a:off x="2551302" y="4940553"/>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19%</a:t>
            </a:r>
            <a:endParaRPr sz="1400">
              <a:latin typeface="Calibri"/>
              <a:cs typeface="Calibri"/>
            </a:endParaRPr>
          </a:p>
        </p:txBody>
      </p:sp>
      <p:sp>
        <p:nvSpPr>
          <p:cNvPr id="22" name="object 22"/>
          <p:cNvSpPr txBox="1"/>
          <p:nvPr/>
        </p:nvSpPr>
        <p:spPr>
          <a:xfrm>
            <a:off x="3785361" y="492175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22%</a:t>
            </a:r>
            <a:endParaRPr sz="1400">
              <a:latin typeface="Calibri"/>
              <a:cs typeface="Calibri"/>
            </a:endParaRPr>
          </a:p>
        </p:txBody>
      </p:sp>
      <p:sp>
        <p:nvSpPr>
          <p:cNvPr id="23" name="object 23"/>
          <p:cNvSpPr txBox="1"/>
          <p:nvPr/>
        </p:nvSpPr>
        <p:spPr>
          <a:xfrm>
            <a:off x="5019547" y="500303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19%</a:t>
            </a:r>
            <a:endParaRPr sz="1400">
              <a:latin typeface="Calibri"/>
              <a:cs typeface="Calibri"/>
            </a:endParaRPr>
          </a:p>
        </p:txBody>
      </p:sp>
      <p:sp>
        <p:nvSpPr>
          <p:cNvPr id="24" name="object 24"/>
          <p:cNvSpPr txBox="1"/>
          <p:nvPr/>
        </p:nvSpPr>
        <p:spPr>
          <a:xfrm>
            <a:off x="6253734" y="4956809"/>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18%</a:t>
            </a:r>
            <a:endParaRPr sz="1400">
              <a:latin typeface="Calibri"/>
              <a:cs typeface="Calibri"/>
            </a:endParaRPr>
          </a:p>
        </p:txBody>
      </p:sp>
      <p:sp>
        <p:nvSpPr>
          <p:cNvPr id="25" name="object 25"/>
          <p:cNvSpPr txBox="1"/>
          <p:nvPr/>
        </p:nvSpPr>
        <p:spPr>
          <a:xfrm>
            <a:off x="2551302" y="414655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Calibri"/>
                <a:cs typeface="Calibri"/>
              </a:rPr>
              <a:t>23%</a:t>
            </a:r>
            <a:endParaRPr sz="1400">
              <a:latin typeface="Calibri"/>
              <a:cs typeface="Calibri"/>
            </a:endParaRPr>
          </a:p>
        </p:txBody>
      </p:sp>
      <p:sp>
        <p:nvSpPr>
          <p:cNvPr id="26" name="object 26"/>
          <p:cNvSpPr txBox="1"/>
          <p:nvPr/>
        </p:nvSpPr>
        <p:spPr>
          <a:xfrm>
            <a:off x="3785361" y="407098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Calibri"/>
                <a:cs typeface="Calibri"/>
              </a:rPr>
              <a:t>23%</a:t>
            </a:r>
            <a:endParaRPr sz="1400">
              <a:latin typeface="Calibri"/>
              <a:cs typeface="Calibri"/>
            </a:endParaRPr>
          </a:p>
        </p:txBody>
      </p:sp>
      <p:sp>
        <p:nvSpPr>
          <p:cNvPr id="27" name="object 27"/>
          <p:cNvSpPr txBox="1"/>
          <p:nvPr/>
        </p:nvSpPr>
        <p:spPr>
          <a:xfrm>
            <a:off x="5019547" y="4134992"/>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Calibri"/>
                <a:cs typeface="Calibri"/>
              </a:rPr>
              <a:t>26%</a:t>
            </a:r>
            <a:endParaRPr sz="1400">
              <a:latin typeface="Calibri"/>
              <a:cs typeface="Calibri"/>
            </a:endParaRPr>
          </a:p>
        </p:txBody>
      </p:sp>
      <p:sp>
        <p:nvSpPr>
          <p:cNvPr id="28" name="object 28"/>
          <p:cNvSpPr txBox="1"/>
          <p:nvPr/>
        </p:nvSpPr>
        <p:spPr>
          <a:xfrm>
            <a:off x="6253734" y="404418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Calibri"/>
                <a:cs typeface="Calibri"/>
              </a:rPr>
              <a:t>25%</a:t>
            </a:r>
            <a:endParaRPr sz="1400">
              <a:latin typeface="Calibri"/>
              <a:cs typeface="Calibri"/>
            </a:endParaRPr>
          </a:p>
        </p:txBody>
      </p:sp>
      <p:sp>
        <p:nvSpPr>
          <p:cNvPr id="29" name="object 29"/>
          <p:cNvSpPr txBox="1"/>
          <p:nvPr/>
        </p:nvSpPr>
        <p:spPr>
          <a:xfrm>
            <a:off x="2551302" y="320116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Calibri"/>
                <a:cs typeface="Calibri"/>
              </a:rPr>
              <a:t>27%</a:t>
            </a:r>
            <a:endParaRPr sz="1400">
              <a:latin typeface="Calibri"/>
              <a:cs typeface="Calibri"/>
            </a:endParaRPr>
          </a:p>
        </p:txBody>
      </p:sp>
      <p:sp>
        <p:nvSpPr>
          <p:cNvPr id="30" name="object 30"/>
          <p:cNvSpPr txBox="1"/>
          <p:nvPr/>
        </p:nvSpPr>
        <p:spPr>
          <a:xfrm>
            <a:off x="3785361" y="3125470"/>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Calibri"/>
                <a:cs typeface="Calibri"/>
              </a:rPr>
              <a:t>27%</a:t>
            </a:r>
            <a:endParaRPr sz="1400">
              <a:latin typeface="Calibri"/>
              <a:cs typeface="Calibri"/>
            </a:endParaRPr>
          </a:p>
        </p:txBody>
      </p:sp>
      <p:sp>
        <p:nvSpPr>
          <p:cNvPr id="31" name="object 31"/>
          <p:cNvSpPr txBox="1"/>
          <p:nvPr/>
        </p:nvSpPr>
        <p:spPr>
          <a:xfrm>
            <a:off x="5019547" y="3131947"/>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Calibri"/>
                <a:cs typeface="Calibri"/>
              </a:rPr>
              <a:t>26%</a:t>
            </a:r>
            <a:endParaRPr sz="1400">
              <a:latin typeface="Calibri"/>
              <a:cs typeface="Calibri"/>
            </a:endParaRPr>
          </a:p>
        </p:txBody>
      </p:sp>
      <p:sp>
        <p:nvSpPr>
          <p:cNvPr id="32" name="object 32"/>
          <p:cNvSpPr txBox="1"/>
          <p:nvPr/>
        </p:nvSpPr>
        <p:spPr>
          <a:xfrm>
            <a:off x="6253734" y="3152597"/>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Calibri"/>
                <a:cs typeface="Calibri"/>
              </a:rPr>
              <a:t>17%</a:t>
            </a:r>
            <a:endParaRPr sz="1400">
              <a:latin typeface="Calibri"/>
              <a:cs typeface="Calibri"/>
            </a:endParaRPr>
          </a:p>
        </p:txBody>
      </p:sp>
      <p:sp>
        <p:nvSpPr>
          <p:cNvPr id="33" name="object 33"/>
          <p:cNvSpPr txBox="1"/>
          <p:nvPr/>
        </p:nvSpPr>
        <p:spPr>
          <a:xfrm>
            <a:off x="2574163" y="2310206"/>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21%</a:t>
            </a:r>
            <a:endParaRPr sz="1200">
              <a:latin typeface="Calibri"/>
              <a:cs typeface="Calibri"/>
            </a:endParaRPr>
          </a:p>
        </p:txBody>
      </p:sp>
      <p:sp>
        <p:nvSpPr>
          <p:cNvPr id="34" name="object 34"/>
          <p:cNvSpPr txBox="1"/>
          <p:nvPr/>
        </p:nvSpPr>
        <p:spPr>
          <a:xfrm>
            <a:off x="3808221" y="2272360"/>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19%</a:t>
            </a:r>
            <a:endParaRPr sz="1200">
              <a:latin typeface="Calibri"/>
              <a:cs typeface="Calibri"/>
            </a:endParaRPr>
          </a:p>
        </p:txBody>
      </p:sp>
      <p:sp>
        <p:nvSpPr>
          <p:cNvPr id="35" name="object 35"/>
          <p:cNvSpPr txBox="1"/>
          <p:nvPr/>
        </p:nvSpPr>
        <p:spPr>
          <a:xfrm>
            <a:off x="5042408" y="2261057"/>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20%</a:t>
            </a:r>
            <a:endParaRPr sz="1200">
              <a:latin typeface="Calibri"/>
              <a:cs typeface="Calibri"/>
            </a:endParaRPr>
          </a:p>
        </p:txBody>
      </p:sp>
      <p:sp>
        <p:nvSpPr>
          <p:cNvPr id="36" name="object 36"/>
          <p:cNvSpPr txBox="1"/>
          <p:nvPr/>
        </p:nvSpPr>
        <p:spPr>
          <a:xfrm>
            <a:off x="6276594" y="2384501"/>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20%</a:t>
            </a:r>
            <a:endParaRPr sz="1200">
              <a:latin typeface="Calibri"/>
              <a:cs typeface="Calibri"/>
            </a:endParaRPr>
          </a:p>
        </p:txBody>
      </p:sp>
      <p:sp>
        <p:nvSpPr>
          <p:cNvPr id="37" name="object 37"/>
          <p:cNvSpPr txBox="1"/>
          <p:nvPr/>
        </p:nvSpPr>
        <p:spPr>
          <a:xfrm>
            <a:off x="2379345" y="5884875"/>
            <a:ext cx="678180" cy="394970"/>
          </a:xfrm>
          <a:prstGeom prst="rect">
            <a:avLst/>
          </a:prstGeom>
        </p:spPr>
        <p:txBody>
          <a:bodyPr vert="horz" wrap="square" lIns="0" tIns="9525" rIns="0" bIns="0" rtlCol="0">
            <a:spAutoFit/>
          </a:bodyPr>
          <a:lstStyle/>
          <a:p>
            <a:pPr marL="180975" marR="5080" indent="-168275">
              <a:lnSpc>
                <a:spcPct val="101800"/>
              </a:lnSpc>
              <a:spcBef>
                <a:spcPts val="75"/>
              </a:spcBef>
            </a:pPr>
            <a:r>
              <a:rPr sz="1200" dirty="0">
                <a:solidFill>
                  <a:srgbClr val="5C5B5A"/>
                </a:solidFill>
                <a:latin typeface="Calibri"/>
                <a:cs typeface="Calibri"/>
              </a:rPr>
              <a:t>August</a:t>
            </a:r>
            <a:r>
              <a:rPr sz="1200" spc="-45" dirty="0">
                <a:solidFill>
                  <a:srgbClr val="5C5B5A"/>
                </a:solidFill>
                <a:latin typeface="Calibri"/>
                <a:cs typeface="Calibri"/>
              </a:rPr>
              <a:t> </a:t>
            </a:r>
            <a:r>
              <a:rPr sz="1200" spc="-25" dirty="0">
                <a:solidFill>
                  <a:srgbClr val="5C5B5A"/>
                </a:solidFill>
                <a:latin typeface="Calibri"/>
                <a:cs typeface="Calibri"/>
              </a:rPr>
              <a:t>'24 </a:t>
            </a:r>
            <a:r>
              <a:rPr sz="1200" spc="-10" dirty="0">
                <a:solidFill>
                  <a:srgbClr val="5C5B5A"/>
                </a:solidFill>
                <a:latin typeface="Calibri"/>
                <a:cs typeface="Calibri"/>
              </a:rPr>
              <a:t>(S14)</a:t>
            </a:r>
            <a:endParaRPr sz="1200">
              <a:latin typeface="Calibri"/>
              <a:cs typeface="Calibri"/>
            </a:endParaRPr>
          </a:p>
        </p:txBody>
      </p:sp>
      <p:sp>
        <p:nvSpPr>
          <p:cNvPr id="38" name="object 38"/>
          <p:cNvSpPr txBox="1"/>
          <p:nvPr/>
        </p:nvSpPr>
        <p:spPr>
          <a:xfrm>
            <a:off x="3576065" y="5884875"/>
            <a:ext cx="753745" cy="394970"/>
          </a:xfrm>
          <a:prstGeom prst="rect">
            <a:avLst/>
          </a:prstGeom>
        </p:spPr>
        <p:txBody>
          <a:bodyPr vert="horz" wrap="square" lIns="0" tIns="9525" rIns="0" bIns="0" rtlCol="0">
            <a:spAutoFit/>
          </a:bodyPr>
          <a:lstStyle/>
          <a:p>
            <a:pPr marL="217804" marR="5080" indent="-205740">
              <a:lnSpc>
                <a:spcPct val="101800"/>
              </a:lnSpc>
              <a:spcBef>
                <a:spcPts val="75"/>
              </a:spcBef>
            </a:pPr>
            <a:r>
              <a:rPr sz="1200" dirty="0">
                <a:solidFill>
                  <a:srgbClr val="5C5B5A"/>
                </a:solidFill>
                <a:latin typeface="Calibri"/>
                <a:cs typeface="Calibri"/>
              </a:rPr>
              <a:t>October</a:t>
            </a:r>
            <a:r>
              <a:rPr sz="1200" spc="-15" dirty="0">
                <a:solidFill>
                  <a:srgbClr val="5C5B5A"/>
                </a:solidFill>
                <a:latin typeface="Calibri"/>
                <a:cs typeface="Calibri"/>
              </a:rPr>
              <a:t> </a:t>
            </a:r>
            <a:r>
              <a:rPr sz="1200" spc="-25" dirty="0">
                <a:solidFill>
                  <a:srgbClr val="5C5B5A"/>
                </a:solidFill>
                <a:latin typeface="Calibri"/>
                <a:cs typeface="Calibri"/>
              </a:rPr>
              <a:t>'24 </a:t>
            </a:r>
            <a:r>
              <a:rPr sz="1200" spc="-10" dirty="0">
                <a:solidFill>
                  <a:srgbClr val="5C5B5A"/>
                </a:solidFill>
                <a:latin typeface="Calibri"/>
                <a:cs typeface="Calibri"/>
              </a:rPr>
              <a:t>(S15)</a:t>
            </a:r>
            <a:endParaRPr sz="1200">
              <a:latin typeface="Calibri"/>
              <a:cs typeface="Calibri"/>
            </a:endParaRPr>
          </a:p>
        </p:txBody>
      </p:sp>
      <p:sp>
        <p:nvSpPr>
          <p:cNvPr id="39" name="object 39"/>
          <p:cNvSpPr txBox="1"/>
          <p:nvPr/>
        </p:nvSpPr>
        <p:spPr>
          <a:xfrm>
            <a:off x="4566920" y="5884875"/>
            <a:ext cx="2416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December</a:t>
            </a:r>
            <a:r>
              <a:rPr sz="1200" spc="-25" dirty="0">
                <a:solidFill>
                  <a:srgbClr val="5C5B5A"/>
                </a:solidFill>
                <a:latin typeface="Calibri"/>
                <a:cs typeface="Calibri"/>
              </a:rPr>
              <a:t> </a:t>
            </a:r>
            <a:r>
              <a:rPr sz="1200" dirty="0">
                <a:solidFill>
                  <a:srgbClr val="5C5B5A"/>
                </a:solidFill>
                <a:latin typeface="Calibri"/>
                <a:cs typeface="Calibri"/>
              </a:rPr>
              <a:t>'24</a:t>
            </a:r>
            <a:r>
              <a:rPr sz="1200" spc="-20" dirty="0">
                <a:solidFill>
                  <a:srgbClr val="5C5B5A"/>
                </a:solidFill>
                <a:latin typeface="Calibri"/>
                <a:cs typeface="Calibri"/>
              </a:rPr>
              <a:t> </a:t>
            </a:r>
            <a:r>
              <a:rPr sz="1200" dirty="0">
                <a:solidFill>
                  <a:srgbClr val="5C5B5A"/>
                </a:solidFill>
                <a:latin typeface="Calibri"/>
                <a:cs typeface="Calibri"/>
              </a:rPr>
              <a:t>(S16)</a:t>
            </a:r>
            <a:r>
              <a:rPr sz="1200" spc="300" dirty="0">
                <a:solidFill>
                  <a:srgbClr val="5C5B5A"/>
                </a:solidFill>
                <a:latin typeface="Calibri"/>
                <a:cs typeface="Calibri"/>
              </a:rPr>
              <a:t> </a:t>
            </a:r>
            <a:r>
              <a:rPr sz="1200" dirty="0">
                <a:solidFill>
                  <a:srgbClr val="5C5B5A"/>
                </a:solidFill>
                <a:latin typeface="Calibri"/>
                <a:cs typeface="Calibri"/>
              </a:rPr>
              <a:t>GB</a:t>
            </a:r>
            <a:r>
              <a:rPr sz="1200" spc="-20" dirty="0">
                <a:solidFill>
                  <a:srgbClr val="5C5B5A"/>
                </a:solidFill>
                <a:latin typeface="Calibri"/>
                <a:cs typeface="Calibri"/>
              </a:rPr>
              <a:t> </a:t>
            </a:r>
            <a:r>
              <a:rPr sz="1200" spc="-10" dirty="0">
                <a:solidFill>
                  <a:srgbClr val="5C5B5A"/>
                </a:solidFill>
                <a:latin typeface="Calibri"/>
                <a:cs typeface="Calibri"/>
              </a:rPr>
              <a:t>Benchmarking</a:t>
            </a:r>
            <a:endParaRPr sz="1200">
              <a:latin typeface="Calibri"/>
              <a:cs typeface="Calibri"/>
            </a:endParaRPr>
          </a:p>
        </p:txBody>
      </p:sp>
      <p:sp>
        <p:nvSpPr>
          <p:cNvPr id="40" name="object 40"/>
          <p:cNvSpPr/>
          <p:nvPr/>
        </p:nvSpPr>
        <p:spPr>
          <a:xfrm>
            <a:off x="405358" y="2274665"/>
            <a:ext cx="83820" cy="83820"/>
          </a:xfrm>
          <a:custGeom>
            <a:avLst/>
            <a:gdLst/>
            <a:ahLst/>
            <a:cxnLst/>
            <a:rect l="l" t="t" r="r" b="b"/>
            <a:pathLst>
              <a:path w="83820" h="83819">
                <a:moveTo>
                  <a:pt x="83724" y="0"/>
                </a:moveTo>
                <a:lnTo>
                  <a:pt x="0" y="0"/>
                </a:lnTo>
                <a:lnTo>
                  <a:pt x="0" y="83724"/>
                </a:lnTo>
                <a:lnTo>
                  <a:pt x="83724" y="83724"/>
                </a:lnTo>
                <a:lnTo>
                  <a:pt x="83724" y="0"/>
                </a:lnTo>
                <a:close/>
              </a:path>
            </a:pathLst>
          </a:custGeom>
          <a:solidFill>
            <a:srgbClr val="7E7E7E"/>
          </a:solidFill>
        </p:spPr>
        <p:txBody>
          <a:bodyPr wrap="square" lIns="0" tIns="0" rIns="0" bIns="0" rtlCol="0"/>
          <a:lstStyle/>
          <a:p>
            <a:endParaRPr/>
          </a:p>
        </p:txBody>
      </p:sp>
      <p:sp>
        <p:nvSpPr>
          <p:cNvPr id="41" name="object 41"/>
          <p:cNvSpPr txBox="1"/>
          <p:nvPr/>
        </p:nvSpPr>
        <p:spPr>
          <a:xfrm>
            <a:off x="513689" y="2195321"/>
            <a:ext cx="1494155" cy="394970"/>
          </a:xfrm>
          <a:prstGeom prst="rect">
            <a:avLst/>
          </a:prstGeom>
        </p:spPr>
        <p:txBody>
          <a:bodyPr vert="horz" wrap="square" lIns="0" tIns="9525" rIns="0" bIns="0" rtlCol="0">
            <a:spAutoFit/>
          </a:bodyPr>
          <a:lstStyle/>
          <a:p>
            <a:pPr marL="12700" marR="5080">
              <a:lnSpc>
                <a:spcPct val="101800"/>
              </a:lnSpc>
              <a:spcBef>
                <a:spcPts val="75"/>
              </a:spcBef>
            </a:pPr>
            <a:r>
              <a:rPr sz="1200" dirty="0">
                <a:solidFill>
                  <a:srgbClr val="5C5B5A"/>
                </a:solidFill>
                <a:latin typeface="Calibri"/>
                <a:cs typeface="Calibri"/>
              </a:rPr>
              <a:t>Don't</a:t>
            </a:r>
            <a:r>
              <a:rPr sz="1200" spc="-20" dirty="0">
                <a:solidFill>
                  <a:srgbClr val="5C5B5A"/>
                </a:solidFill>
                <a:latin typeface="Calibri"/>
                <a:cs typeface="Calibri"/>
              </a:rPr>
              <a:t> </a:t>
            </a:r>
            <a:r>
              <a:rPr sz="1200" dirty="0">
                <a:solidFill>
                  <a:srgbClr val="5C5B5A"/>
                </a:solidFill>
                <a:latin typeface="Calibri"/>
                <a:cs typeface="Calibri"/>
              </a:rPr>
              <a:t>know</a:t>
            </a:r>
            <a:r>
              <a:rPr sz="1200" spc="-15" dirty="0">
                <a:solidFill>
                  <a:srgbClr val="5C5B5A"/>
                </a:solidFill>
                <a:latin typeface="Calibri"/>
                <a:cs typeface="Calibri"/>
              </a:rPr>
              <a:t> </a:t>
            </a:r>
            <a:r>
              <a:rPr sz="1200" dirty="0">
                <a:solidFill>
                  <a:srgbClr val="5C5B5A"/>
                </a:solidFill>
                <a:latin typeface="Calibri"/>
                <a:cs typeface="Calibri"/>
              </a:rPr>
              <a:t>/</a:t>
            </a:r>
            <a:r>
              <a:rPr sz="1200" spc="-20" dirty="0">
                <a:solidFill>
                  <a:srgbClr val="5C5B5A"/>
                </a:solidFill>
                <a:latin typeface="Calibri"/>
                <a:cs typeface="Calibri"/>
              </a:rPr>
              <a:t> </a:t>
            </a:r>
            <a:r>
              <a:rPr sz="1200" dirty="0">
                <a:solidFill>
                  <a:srgbClr val="5C5B5A"/>
                </a:solidFill>
                <a:latin typeface="Calibri"/>
                <a:cs typeface="Calibri"/>
              </a:rPr>
              <a:t>Prefer</a:t>
            </a:r>
            <a:r>
              <a:rPr sz="1200" spc="-15" dirty="0">
                <a:solidFill>
                  <a:srgbClr val="5C5B5A"/>
                </a:solidFill>
                <a:latin typeface="Calibri"/>
                <a:cs typeface="Calibri"/>
              </a:rPr>
              <a:t> </a:t>
            </a:r>
            <a:r>
              <a:rPr sz="1200" spc="-25" dirty="0">
                <a:solidFill>
                  <a:srgbClr val="5C5B5A"/>
                </a:solidFill>
                <a:latin typeface="Calibri"/>
                <a:cs typeface="Calibri"/>
              </a:rPr>
              <a:t>not </a:t>
            </a:r>
            <a:r>
              <a:rPr sz="1200" dirty="0">
                <a:solidFill>
                  <a:srgbClr val="5C5B5A"/>
                </a:solidFill>
                <a:latin typeface="Calibri"/>
                <a:cs typeface="Calibri"/>
              </a:rPr>
              <a:t>to</a:t>
            </a:r>
            <a:r>
              <a:rPr sz="1200" spc="-20" dirty="0">
                <a:solidFill>
                  <a:srgbClr val="5C5B5A"/>
                </a:solidFill>
                <a:latin typeface="Calibri"/>
                <a:cs typeface="Calibri"/>
              </a:rPr>
              <a:t> </a:t>
            </a:r>
            <a:r>
              <a:rPr sz="1200" spc="-25" dirty="0">
                <a:solidFill>
                  <a:srgbClr val="5C5B5A"/>
                </a:solidFill>
                <a:latin typeface="Calibri"/>
                <a:cs typeface="Calibri"/>
              </a:rPr>
              <a:t>say</a:t>
            </a:r>
            <a:endParaRPr sz="1200">
              <a:latin typeface="Calibri"/>
              <a:cs typeface="Calibri"/>
            </a:endParaRPr>
          </a:p>
        </p:txBody>
      </p:sp>
      <p:sp>
        <p:nvSpPr>
          <p:cNvPr id="42" name="object 42"/>
          <p:cNvSpPr/>
          <p:nvPr/>
        </p:nvSpPr>
        <p:spPr>
          <a:xfrm>
            <a:off x="405358" y="2904331"/>
            <a:ext cx="83820" cy="83820"/>
          </a:xfrm>
          <a:custGeom>
            <a:avLst/>
            <a:gdLst/>
            <a:ahLst/>
            <a:cxnLst/>
            <a:rect l="l" t="t" r="r" b="b"/>
            <a:pathLst>
              <a:path w="83820" h="83819">
                <a:moveTo>
                  <a:pt x="83724" y="0"/>
                </a:moveTo>
                <a:lnTo>
                  <a:pt x="0" y="0"/>
                </a:lnTo>
                <a:lnTo>
                  <a:pt x="0" y="83724"/>
                </a:lnTo>
                <a:lnTo>
                  <a:pt x="83724" y="83724"/>
                </a:lnTo>
                <a:lnTo>
                  <a:pt x="83724" y="0"/>
                </a:lnTo>
                <a:close/>
              </a:path>
            </a:pathLst>
          </a:custGeom>
          <a:solidFill>
            <a:srgbClr val="009590"/>
          </a:solidFill>
        </p:spPr>
        <p:txBody>
          <a:bodyPr wrap="square" lIns="0" tIns="0" rIns="0" bIns="0" rtlCol="0"/>
          <a:lstStyle/>
          <a:p>
            <a:endParaRPr/>
          </a:p>
        </p:txBody>
      </p:sp>
      <p:sp>
        <p:nvSpPr>
          <p:cNvPr id="43" name="object 43"/>
          <p:cNvSpPr txBox="1"/>
          <p:nvPr/>
        </p:nvSpPr>
        <p:spPr>
          <a:xfrm>
            <a:off x="513689" y="2824683"/>
            <a:ext cx="398145"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Never</a:t>
            </a:r>
            <a:endParaRPr sz="1200">
              <a:latin typeface="Calibri"/>
              <a:cs typeface="Calibri"/>
            </a:endParaRPr>
          </a:p>
        </p:txBody>
      </p:sp>
      <p:sp>
        <p:nvSpPr>
          <p:cNvPr id="44" name="object 44"/>
          <p:cNvSpPr/>
          <p:nvPr/>
        </p:nvSpPr>
        <p:spPr>
          <a:xfrm>
            <a:off x="405358" y="3533870"/>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6CD4CE"/>
          </a:solidFill>
        </p:spPr>
        <p:txBody>
          <a:bodyPr wrap="square" lIns="0" tIns="0" rIns="0" bIns="0" rtlCol="0"/>
          <a:lstStyle/>
          <a:p>
            <a:endParaRPr/>
          </a:p>
        </p:txBody>
      </p:sp>
      <p:sp>
        <p:nvSpPr>
          <p:cNvPr id="45" name="object 45"/>
          <p:cNvSpPr txBox="1"/>
          <p:nvPr/>
        </p:nvSpPr>
        <p:spPr>
          <a:xfrm>
            <a:off x="513689" y="3455034"/>
            <a:ext cx="737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Hardly</a:t>
            </a:r>
            <a:r>
              <a:rPr sz="1200" spc="-35" dirty="0">
                <a:solidFill>
                  <a:srgbClr val="5C5B5A"/>
                </a:solidFill>
                <a:latin typeface="Calibri"/>
                <a:cs typeface="Calibri"/>
              </a:rPr>
              <a:t> </a:t>
            </a:r>
            <a:r>
              <a:rPr sz="1200" spc="-20" dirty="0">
                <a:solidFill>
                  <a:srgbClr val="5C5B5A"/>
                </a:solidFill>
                <a:latin typeface="Calibri"/>
                <a:cs typeface="Calibri"/>
              </a:rPr>
              <a:t>ever</a:t>
            </a:r>
            <a:endParaRPr sz="1200">
              <a:latin typeface="Calibri"/>
              <a:cs typeface="Calibri"/>
            </a:endParaRPr>
          </a:p>
        </p:txBody>
      </p:sp>
      <p:sp>
        <p:nvSpPr>
          <p:cNvPr id="46" name="object 46"/>
          <p:cNvSpPr/>
          <p:nvPr/>
        </p:nvSpPr>
        <p:spPr>
          <a:xfrm>
            <a:off x="405358" y="4163536"/>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FFC5C5"/>
          </a:solidFill>
        </p:spPr>
        <p:txBody>
          <a:bodyPr wrap="square" lIns="0" tIns="0" rIns="0" bIns="0" rtlCol="0"/>
          <a:lstStyle/>
          <a:p>
            <a:endParaRPr/>
          </a:p>
        </p:txBody>
      </p:sp>
      <p:sp>
        <p:nvSpPr>
          <p:cNvPr id="47" name="object 47"/>
          <p:cNvSpPr txBox="1"/>
          <p:nvPr/>
        </p:nvSpPr>
        <p:spPr>
          <a:xfrm>
            <a:off x="513689" y="4084701"/>
            <a:ext cx="7962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Occasionally</a:t>
            </a:r>
            <a:endParaRPr sz="1200">
              <a:latin typeface="Calibri"/>
              <a:cs typeface="Calibri"/>
            </a:endParaRPr>
          </a:p>
        </p:txBody>
      </p:sp>
      <p:grpSp>
        <p:nvGrpSpPr>
          <p:cNvPr id="48" name="object 48"/>
          <p:cNvGrpSpPr/>
          <p:nvPr/>
        </p:nvGrpSpPr>
        <p:grpSpPr>
          <a:xfrm>
            <a:off x="400596" y="4788439"/>
            <a:ext cx="93345" cy="93345"/>
            <a:chOff x="400596" y="4788439"/>
            <a:chExt cx="93345" cy="93345"/>
          </a:xfrm>
        </p:grpSpPr>
        <p:sp>
          <p:nvSpPr>
            <p:cNvPr id="49" name="object 49"/>
            <p:cNvSpPr/>
            <p:nvPr/>
          </p:nvSpPr>
          <p:spPr>
            <a:xfrm>
              <a:off x="405358" y="4793202"/>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FF0000"/>
            </a:solidFill>
          </p:spPr>
          <p:txBody>
            <a:bodyPr wrap="square" lIns="0" tIns="0" rIns="0" bIns="0" rtlCol="0"/>
            <a:lstStyle/>
            <a:p>
              <a:endParaRPr/>
            </a:p>
          </p:txBody>
        </p:sp>
        <p:sp>
          <p:nvSpPr>
            <p:cNvPr id="50" name="object 50"/>
            <p:cNvSpPr/>
            <p:nvPr/>
          </p:nvSpPr>
          <p:spPr>
            <a:xfrm>
              <a:off x="405358" y="4793202"/>
              <a:ext cx="83820" cy="83820"/>
            </a:xfrm>
            <a:custGeom>
              <a:avLst/>
              <a:gdLst/>
              <a:ahLst/>
              <a:cxnLst/>
              <a:rect l="l" t="t" r="r" b="b"/>
              <a:pathLst>
                <a:path w="83820" h="83820">
                  <a:moveTo>
                    <a:pt x="0" y="83724"/>
                  </a:moveTo>
                  <a:lnTo>
                    <a:pt x="83724" y="83724"/>
                  </a:lnTo>
                  <a:lnTo>
                    <a:pt x="83724" y="0"/>
                  </a:lnTo>
                  <a:lnTo>
                    <a:pt x="0" y="0"/>
                  </a:lnTo>
                  <a:lnTo>
                    <a:pt x="0" y="83724"/>
                  </a:lnTo>
                  <a:close/>
                </a:path>
              </a:pathLst>
            </a:custGeom>
            <a:ln w="9525">
              <a:solidFill>
                <a:srgbClr val="FFC5C5"/>
              </a:solidFill>
            </a:ln>
          </p:spPr>
          <p:txBody>
            <a:bodyPr wrap="square" lIns="0" tIns="0" rIns="0" bIns="0" rtlCol="0"/>
            <a:lstStyle/>
            <a:p>
              <a:endParaRPr/>
            </a:p>
          </p:txBody>
        </p:sp>
      </p:grpSp>
      <p:sp>
        <p:nvSpPr>
          <p:cNvPr id="51" name="object 51"/>
          <p:cNvSpPr txBox="1"/>
          <p:nvPr/>
        </p:nvSpPr>
        <p:spPr>
          <a:xfrm>
            <a:off x="513689" y="4714494"/>
            <a:ext cx="10947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Some</a:t>
            </a:r>
            <a:r>
              <a:rPr sz="1200" spc="-25" dirty="0">
                <a:solidFill>
                  <a:srgbClr val="5C5B5A"/>
                </a:solidFill>
                <a:latin typeface="Calibri"/>
                <a:cs typeface="Calibri"/>
              </a:rPr>
              <a:t> </a:t>
            </a:r>
            <a:r>
              <a:rPr sz="1200" dirty="0">
                <a:solidFill>
                  <a:srgbClr val="5C5B5A"/>
                </a:solidFill>
                <a:latin typeface="Calibri"/>
                <a:cs typeface="Calibri"/>
              </a:rPr>
              <a:t>of</a:t>
            </a:r>
            <a:r>
              <a:rPr sz="1200" spc="-25" dirty="0">
                <a:solidFill>
                  <a:srgbClr val="5C5B5A"/>
                </a:solidFill>
                <a:latin typeface="Calibri"/>
                <a:cs typeface="Calibri"/>
              </a:rPr>
              <a:t> </a:t>
            </a:r>
            <a:r>
              <a:rPr sz="1200" dirty="0">
                <a:solidFill>
                  <a:srgbClr val="5C5B5A"/>
                </a:solidFill>
                <a:latin typeface="Calibri"/>
                <a:cs typeface="Calibri"/>
              </a:rPr>
              <a:t>the</a:t>
            </a:r>
            <a:r>
              <a:rPr sz="1200" spc="-25" dirty="0">
                <a:solidFill>
                  <a:srgbClr val="5C5B5A"/>
                </a:solidFill>
                <a:latin typeface="Calibri"/>
                <a:cs typeface="Calibri"/>
              </a:rPr>
              <a:t> </a:t>
            </a:r>
            <a:r>
              <a:rPr sz="1200" spc="-20" dirty="0">
                <a:solidFill>
                  <a:srgbClr val="5C5B5A"/>
                </a:solidFill>
                <a:latin typeface="Calibri"/>
                <a:cs typeface="Calibri"/>
              </a:rPr>
              <a:t>time</a:t>
            </a:r>
            <a:endParaRPr sz="1200">
              <a:latin typeface="Calibri"/>
              <a:cs typeface="Calibri"/>
            </a:endParaRPr>
          </a:p>
        </p:txBody>
      </p:sp>
      <p:sp>
        <p:nvSpPr>
          <p:cNvPr id="52" name="object 52"/>
          <p:cNvSpPr/>
          <p:nvPr/>
        </p:nvSpPr>
        <p:spPr>
          <a:xfrm>
            <a:off x="405358" y="5422741"/>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C00000"/>
          </a:solidFill>
        </p:spPr>
        <p:txBody>
          <a:bodyPr wrap="square" lIns="0" tIns="0" rIns="0" bIns="0" rtlCol="0"/>
          <a:lstStyle/>
          <a:p>
            <a:endParaRPr/>
          </a:p>
        </p:txBody>
      </p:sp>
      <p:sp>
        <p:nvSpPr>
          <p:cNvPr id="53" name="object 53"/>
          <p:cNvSpPr txBox="1"/>
          <p:nvPr/>
        </p:nvSpPr>
        <p:spPr>
          <a:xfrm>
            <a:off x="513689" y="5344159"/>
            <a:ext cx="8724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Often/Always</a:t>
            </a:r>
            <a:endParaRPr sz="1200">
              <a:latin typeface="Calibri"/>
              <a:cs typeface="Calibri"/>
            </a:endParaRPr>
          </a:p>
        </p:txBody>
      </p:sp>
      <p:sp>
        <p:nvSpPr>
          <p:cNvPr id="54" name="object 54"/>
          <p:cNvSpPr txBox="1"/>
          <p:nvPr/>
        </p:nvSpPr>
        <p:spPr>
          <a:xfrm>
            <a:off x="3232150" y="2798826"/>
            <a:ext cx="335915"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Calibri"/>
                <a:cs typeface="Calibri"/>
              </a:rPr>
              <a:t>48%</a:t>
            </a:r>
            <a:endParaRPr sz="1400">
              <a:latin typeface="Calibri"/>
              <a:cs typeface="Calibri"/>
            </a:endParaRPr>
          </a:p>
        </p:txBody>
      </p:sp>
      <p:sp>
        <p:nvSpPr>
          <p:cNvPr id="55" name="object 55"/>
          <p:cNvSpPr txBox="1"/>
          <p:nvPr/>
        </p:nvSpPr>
        <p:spPr>
          <a:xfrm>
            <a:off x="3232150" y="5162169"/>
            <a:ext cx="335915"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Calibri"/>
                <a:cs typeface="Calibri"/>
              </a:rPr>
              <a:t>29%</a:t>
            </a:r>
            <a:endParaRPr sz="1400">
              <a:latin typeface="Calibri"/>
              <a:cs typeface="Calibri"/>
            </a:endParaRPr>
          </a:p>
        </p:txBody>
      </p:sp>
      <p:sp>
        <p:nvSpPr>
          <p:cNvPr id="56" name="object 56"/>
          <p:cNvSpPr txBox="1"/>
          <p:nvPr/>
        </p:nvSpPr>
        <p:spPr>
          <a:xfrm>
            <a:off x="4502277" y="2779268"/>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Calibri"/>
                <a:cs typeface="Calibri"/>
              </a:rPr>
              <a:t>46%</a:t>
            </a:r>
            <a:endParaRPr sz="1400">
              <a:latin typeface="Calibri"/>
              <a:cs typeface="Calibri"/>
            </a:endParaRPr>
          </a:p>
        </p:txBody>
      </p:sp>
      <p:sp>
        <p:nvSpPr>
          <p:cNvPr id="57" name="object 57"/>
          <p:cNvSpPr txBox="1"/>
          <p:nvPr/>
        </p:nvSpPr>
        <p:spPr>
          <a:xfrm>
            <a:off x="4502277" y="5119497"/>
            <a:ext cx="3352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Calibri"/>
                <a:cs typeface="Calibri"/>
              </a:rPr>
              <a:t>31%</a:t>
            </a:r>
            <a:endParaRPr sz="1400">
              <a:latin typeface="Calibri"/>
              <a:cs typeface="Calibri"/>
            </a:endParaRPr>
          </a:p>
        </p:txBody>
      </p:sp>
      <p:sp>
        <p:nvSpPr>
          <p:cNvPr id="58" name="object 58"/>
          <p:cNvSpPr txBox="1"/>
          <p:nvPr/>
        </p:nvSpPr>
        <p:spPr>
          <a:xfrm>
            <a:off x="7004431" y="2750947"/>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Calibri"/>
                <a:cs typeface="Calibri"/>
              </a:rPr>
              <a:t>48%</a:t>
            </a:r>
            <a:endParaRPr sz="1400">
              <a:latin typeface="Calibri"/>
              <a:cs typeface="Calibri"/>
            </a:endParaRPr>
          </a:p>
        </p:txBody>
      </p:sp>
      <p:sp>
        <p:nvSpPr>
          <p:cNvPr id="59" name="object 59"/>
          <p:cNvSpPr txBox="1"/>
          <p:nvPr/>
        </p:nvSpPr>
        <p:spPr>
          <a:xfrm>
            <a:off x="6978522" y="5140833"/>
            <a:ext cx="3352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Calibri"/>
                <a:cs typeface="Calibri"/>
              </a:rPr>
              <a:t>26%</a:t>
            </a:r>
            <a:endParaRPr sz="1400">
              <a:latin typeface="Calibri"/>
              <a:cs typeface="Calibri"/>
            </a:endParaRPr>
          </a:p>
        </p:txBody>
      </p:sp>
      <p:grpSp>
        <p:nvGrpSpPr>
          <p:cNvPr id="60" name="object 60"/>
          <p:cNvGrpSpPr/>
          <p:nvPr/>
        </p:nvGrpSpPr>
        <p:grpSpPr>
          <a:xfrm>
            <a:off x="3080766" y="2022729"/>
            <a:ext cx="3876040" cy="3799204"/>
            <a:chOff x="3080766" y="2022729"/>
            <a:chExt cx="3876040" cy="3799204"/>
          </a:xfrm>
        </p:grpSpPr>
        <p:sp>
          <p:nvSpPr>
            <p:cNvPr id="61" name="object 61"/>
            <p:cNvSpPr/>
            <p:nvPr/>
          </p:nvSpPr>
          <p:spPr>
            <a:xfrm>
              <a:off x="3090291" y="2032254"/>
              <a:ext cx="3856990" cy="1774825"/>
            </a:xfrm>
            <a:custGeom>
              <a:avLst/>
              <a:gdLst/>
              <a:ahLst/>
              <a:cxnLst/>
              <a:rect l="l" t="t" r="r" b="b"/>
              <a:pathLst>
                <a:path w="3856990" h="1774825">
                  <a:moveTo>
                    <a:pt x="0" y="2540"/>
                  </a:moveTo>
                  <a:lnTo>
                    <a:pt x="28281" y="6086"/>
                  </a:lnTo>
                  <a:lnTo>
                    <a:pt x="51371" y="15763"/>
                  </a:lnTo>
                  <a:lnTo>
                    <a:pt x="66936" y="30132"/>
                  </a:lnTo>
                  <a:lnTo>
                    <a:pt x="72643" y="47751"/>
                  </a:lnTo>
                  <a:lnTo>
                    <a:pt x="72643" y="843280"/>
                  </a:lnTo>
                  <a:lnTo>
                    <a:pt x="78370" y="860845"/>
                  </a:lnTo>
                  <a:lnTo>
                    <a:pt x="93980" y="875220"/>
                  </a:lnTo>
                  <a:lnTo>
                    <a:pt x="117113" y="884928"/>
                  </a:lnTo>
                  <a:lnTo>
                    <a:pt x="145414" y="888492"/>
                  </a:lnTo>
                  <a:lnTo>
                    <a:pt x="117113" y="892057"/>
                  </a:lnTo>
                  <a:lnTo>
                    <a:pt x="93980" y="901779"/>
                  </a:lnTo>
                  <a:lnTo>
                    <a:pt x="78370" y="916191"/>
                  </a:lnTo>
                  <a:lnTo>
                    <a:pt x="72643" y="933831"/>
                  </a:lnTo>
                  <a:lnTo>
                    <a:pt x="72643" y="1729232"/>
                  </a:lnTo>
                  <a:lnTo>
                    <a:pt x="66936" y="1746851"/>
                  </a:lnTo>
                  <a:lnTo>
                    <a:pt x="51371" y="1761220"/>
                  </a:lnTo>
                  <a:lnTo>
                    <a:pt x="28281" y="1770897"/>
                  </a:lnTo>
                  <a:lnTo>
                    <a:pt x="0" y="1774444"/>
                  </a:lnTo>
                </a:path>
                <a:path w="3856990" h="1774825">
                  <a:moveTo>
                    <a:pt x="3701541" y="28956"/>
                  </a:moveTo>
                  <a:lnTo>
                    <a:pt x="3731722" y="32748"/>
                  </a:lnTo>
                  <a:lnTo>
                    <a:pt x="3756390" y="43100"/>
                  </a:lnTo>
                  <a:lnTo>
                    <a:pt x="3773033" y="58477"/>
                  </a:lnTo>
                  <a:lnTo>
                    <a:pt x="3779138" y="77343"/>
                  </a:lnTo>
                  <a:lnTo>
                    <a:pt x="3779138" y="769238"/>
                  </a:lnTo>
                  <a:lnTo>
                    <a:pt x="3785244" y="788104"/>
                  </a:lnTo>
                  <a:lnTo>
                    <a:pt x="3801887" y="803481"/>
                  </a:lnTo>
                  <a:lnTo>
                    <a:pt x="3826555" y="813833"/>
                  </a:lnTo>
                  <a:lnTo>
                    <a:pt x="3856735" y="817626"/>
                  </a:lnTo>
                  <a:lnTo>
                    <a:pt x="3826555" y="821418"/>
                  </a:lnTo>
                  <a:lnTo>
                    <a:pt x="3801887" y="831770"/>
                  </a:lnTo>
                  <a:lnTo>
                    <a:pt x="3785244" y="847147"/>
                  </a:lnTo>
                  <a:lnTo>
                    <a:pt x="3779138" y="866013"/>
                  </a:lnTo>
                  <a:lnTo>
                    <a:pt x="3779138" y="1557909"/>
                  </a:lnTo>
                  <a:lnTo>
                    <a:pt x="3773033" y="1576774"/>
                  </a:lnTo>
                  <a:lnTo>
                    <a:pt x="3756390" y="1592151"/>
                  </a:lnTo>
                  <a:lnTo>
                    <a:pt x="3731722" y="1602503"/>
                  </a:lnTo>
                  <a:lnTo>
                    <a:pt x="3701541" y="1606296"/>
                  </a:lnTo>
                </a:path>
                <a:path w="3856990" h="1774825">
                  <a:moveTo>
                    <a:pt x="1251204" y="0"/>
                  </a:moveTo>
                  <a:lnTo>
                    <a:pt x="1279485" y="3546"/>
                  </a:lnTo>
                  <a:lnTo>
                    <a:pt x="1302575" y="13223"/>
                  </a:lnTo>
                  <a:lnTo>
                    <a:pt x="1318140" y="27592"/>
                  </a:lnTo>
                  <a:lnTo>
                    <a:pt x="1323847" y="45212"/>
                  </a:lnTo>
                  <a:lnTo>
                    <a:pt x="1323847" y="819658"/>
                  </a:lnTo>
                  <a:lnTo>
                    <a:pt x="1329574" y="837297"/>
                  </a:lnTo>
                  <a:lnTo>
                    <a:pt x="1345183" y="851709"/>
                  </a:lnTo>
                  <a:lnTo>
                    <a:pt x="1368317" y="861431"/>
                  </a:lnTo>
                  <a:lnTo>
                    <a:pt x="1396619" y="864997"/>
                  </a:lnTo>
                  <a:lnTo>
                    <a:pt x="1368317" y="868543"/>
                  </a:lnTo>
                  <a:lnTo>
                    <a:pt x="1345183" y="878220"/>
                  </a:lnTo>
                  <a:lnTo>
                    <a:pt x="1329574" y="892589"/>
                  </a:lnTo>
                  <a:lnTo>
                    <a:pt x="1323847" y="910209"/>
                  </a:lnTo>
                  <a:lnTo>
                    <a:pt x="1323847" y="1684655"/>
                  </a:lnTo>
                  <a:lnTo>
                    <a:pt x="1318140" y="1702294"/>
                  </a:lnTo>
                  <a:lnTo>
                    <a:pt x="1302575" y="1716706"/>
                  </a:lnTo>
                  <a:lnTo>
                    <a:pt x="1279485" y="1726428"/>
                  </a:lnTo>
                  <a:lnTo>
                    <a:pt x="1251204" y="1729994"/>
                  </a:lnTo>
                </a:path>
              </a:pathLst>
            </a:custGeom>
            <a:ln w="19050">
              <a:solidFill>
                <a:srgbClr val="009590"/>
              </a:solidFill>
            </a:ln>
          </p:spPr>
          <p:txBody>
            <a:bodyPr wrap="square" lIns="0" tIns="0" rIns="0" bIns="0" rtlCol="0"/>
            <a:lstStyle/>
            <a:p>
              <a:endParaRPr/>
            </a:p>
          </p:txBody>
        </p:sp>
        <p:sp>
          <p:nvSpPr>
            <p:cNvPr id="62" name="object 62"/>
            <p:cNvSpPr/>
            <p:nvPr/>
          </p:nvSpPr>
          <p:spPr>
            <a:xfrm>
              <a:off x="3090291" y="4648073"/>
              <a:ext cx="3850004" cy="1163955"/>
            </a:xfrm>
            <a:custGeom>
              <a:avLst/>
              <a:gdLst/>
              <a:ahLst/>
              <a:cxnLst/>
              <a:rect l="l" t="t" r="r" b="b"/>
              <a:pathLst>
                <a:path w="3850004" h="1163954">
                  <a:moveTo>
                    <a:pt x="0" y="97154"/>
                  </a:moveTo>
                  <a:lnTo>
                    <a:pt x="28281" y="100701"/>
                  </a:lnTo>
                  <a:lnTo>
                    <a:pt x="51371" y="110378"/>
                  </a:lnTo>
                  <a:lnTo>
                    <a:pt x="66936" y="124747"/>
                  </a:lnTo>
                  <a:lnTo>
                    <a:pt x="72643" y="142366"/>
                  </a:lnTo>
                  <a:lnTo>
                    <a:pt x="72643" y="585088"/>
                  </a:lnTo>
                  <a:lnTo>
                    <a:pt x="78370" y="602728"/>
                  </a:lnTo>
                  <a:lnTo>
                    <a:pt x="93980" y="617140"/>
                  </a:lnTo>
                  <a:lnTo>
                    <a:pt x="117113" y="626862"/>
                  </a:lnTo>
                  <a:lnTo>
                    <a:pt x="145414" y="630427"/>
                  </a:lnTo>
                  <a:lnTo>
                    <a:pt x="117113" y="633993"/>
                  </a:lnTo>
                  <a:lnTo>
                    <a:pt x="93980" y="643715"/>
                  </a:lnTo>
                  <a:lnTo>
                    <a:pt x="78370" y="658127"/>
                  </a:lnTo>
                  <a:lnTo>
                    <a:pt x="72643" y="675766"/>
                  </a:lnTo>
                  <a:lnTo>
                    <a:pt x="72643" y="1118450"/>
                  </a:lnTo>
                  <a:lnTo>
                    <a:pt x="66936" y="1136082"/>
                  </a:lnTo>
                  <a:lnTo>
                    <a:pt x="51371" y="1150477"/>
                  </a:lnTo>
                  <a:lnTo>
                    <a:pt x="28281" y="1160181"/>
                  </a:lnTo>
                  <a:lnTo>
                    <a:pt x="0" y="1163739"/>
                  </a:lnTo>
                </a:path>
                <a:path w="3850004" h="1163954">
                  <a:moveTo>
                    <a:pt x="1260220" y="0"/>
                  </a:moveTo>
                  <a:lnTo>
                    <a:pt x="1288502" y="3565"/>
                  </a:lnTo>
                  <a:lnTo>
                    <a:pt x="1311592" y="13287"/>
                  </a:lnTo>
                  <a:lnTo>
                    <a:pt x="1327157" y="27699"/>
                  </a:lnTo>
                  <a:lnTo>
                    <a:pt x="1332864" y="45338"/>
                  </a:lnTo>
                  <a:lnTo>
                    <a:pt x="1332864" y="531749"/>
                  </a:lnTo>
                  <a:lnTo>
                    <a:pt x="1338591" y="549388"/>
                  </a:lnTo>
                  <a:lnTo>
                    <a:pt x="1354200" y="563800"/>
                  </a:lnTo>
                  <a:lnTo>
                    <a:pt x="1377334" y="573522"/>
                  </a:lnTo>
                  <a:lnTo>
                    <a:pt x="1405635" y="577088"/>
                  </a:lnTo>
                  <a:lnTo>
                    <a:pt x="1377334" y="580634"/>
                  </a:lnTo>
                  <a:lnTo>
                    <a:pt x="1354200" y="590311"/>
                  </a:lnTo>
                  <a:lnTo>
                    <a:pt x="1338591" y="604680"/>
                  </a:lnTo>
                  <a:lnTo>
                    <a:pt x="1332864" y="622299"/>
                  </a:lnTo>
                  <a:lnTo>
                    <a:pt x="1332864" y="1108773"/>
                  </a:lnTo>
                  <a:lnTo>
                    <a:pt x="1327157" y="1126404"/>
                  </a:lnTo>
                  <a:lnTo>
                    <a:pt x="1311592" y="1140799"/>
                  </a:lnTo>
                  <a:lnTo>
                    <a:pt x="1288502" y="1150503"/>
                  </a:lnTo>
                  <a:lnTo>
                    <a:pt x="1260220" y="1154061"/>
                  </a:lnTo>
                </a:path>
                <a:path w="3850004" h="1163954">
                  <a:moveTo>
                    <a:pt x="3701541" y="90424"/>
                  </a:moveTo>
                  <a:lnTo>
                    <a:pt x="3730436" y="94057"/>
                  </a:lnTo>
                  <a:lnTo>
                    <a:pt x="3754008" y="103965"/>
                  </a:lnTo>
                  <a:lnTo>
                    <a:pt x="3769889" y="118659"/>
                  </a:lnTo>
                  <a:lnTo>
                    <a:pt x="3775709" y="136651"/>
                  </a:lnTo>
                  <a:lnTo>
                    <a:pt x="3775709" y="577469"/>
                  </a:lnTo>
                  <a:lnTo>
                    <a:pt x="3781550" y="595461"/>
                  </a:lnTo>
                  <a:lnTo>
                    <a:pt x="3797474" y="610155"/>
                  </a:lnTo>
                  <a:lnTo>
                    <a:pt x="3821090" y="620063"/>
                  </a:lnTo>
                  <a:lnTo>
                    <a:pt x="3850004" y="623696"/>
                  </a:lnTo>
                  <a:lnTo>
                    <a:pt x="3821090" y="627350"/>
                  </a:lnTo>
                  <a:lnTo>
                    <a:pt x="3797474" y="637301"/>
                  </a:lnTo>
                  <a:lnTo>
                    <a:pt x="3781550" y="652039"/>
                  </a:lnTo>
                  <a:lnTo>
                    <a:pt x="3775709" y="670051"/>
                  </a:lnTo>
                  <a:lnTo>
                    <a:pt x="3775709" y="1110843"/>
                  </a:lnTo>
                  <a:lnTo>
                    <a:pt x="3769889" y="1128843"/>
                  </a:lnTo>
                  <a:lnTo>
                    <a:pt x="3754008" y="1143541"/>
                  </a:lnTo>
                  <a:lnTo>
                    <a:pt x="3730436" y="1153450"/>
                  </a:lnTo>
                  <a:lnTo>
                    <a:pt x="3701541" y="1157084"/>
                  </a:lnTo>
                </a:path>
                <a:path w="3850004" h="1163954">
                  <a:moveTo>
                    <a:pt x="2491994" y="129666"/>
                  </a:moveTo>
                  <a:lnTo>
                    <a:pt x="2520275" y="134417"/>
                  </a:lnTo>
                  <a:lnTo>
                    <a:pt x="2543365" y="147383"/>
                  </a:lnTo>
                  <a:lnTo>
                    <a:pt x="2558930" y="166635"/>
                  </a:lnTo>
                  <a:lnTo>
                    <a:pt x="2564637" y="190245"/>
                  </a:lnTo>
                  <a:lnTo>
                    <a:pt x="2564637" y="573024"/>
                  </a:lnTo>
                  <a:lnTo>
                    <a:pt x="2570364" y="596560"/>
                  </a:lnTo>
                  <a:lnTo>
                    <a:pt x="2585973" y="615775"/>
                  </a:lnTo>
                  <a:lnTo>
                    <a:pt x="2609107" y="628727"/>
                  </a:lnTo>
                  <a:lnTo>
                    <a:pt x="2637409" y="633476"/>
                  </a:lnTo>
                  <a:lnTo>
                    <a:pt x="2609107" y="638244"/>
                  </a:lnTo>
                  <a:lnTo>
                    <a:pt x="2585973" y="651240"/>
                  </a:lnTo>
                  <a:lnTo>
                    <a:pt x="2570364" y="670498"/>
                  </a:lnTo>
                  <a:lnTo>
                    <a:pt x="2564637" y="694054"/>
                  </a:lnTo>
                  <a:lnTo>
                    <a:pt x="2564637" y="1076794"/>
                  </a:lnTo>
                  <a:lnTo>
                    <a:pt x="2558930" y="1100354"/>
                  </a:lnTo>
                  <a:lnTo>
                    <a:pt x="2543365" y="1119593"/>
                  </a:lnTo>
                  <a:lnTo>
                    <a:pt x="2520275" y="1132566"/>
                  </a:lnTo>
                  <a:lnTo>
                    <a:pt x="2491994" y="1137323"/>
                  </a:lnTo>
                </a:path>
              </a:pathLst>
            </a:custGeom>
            <a:ln w="19050">
              <a:solidFill>
                <a:srgbClr val="C00000"/>
              </a:solidFill>
            </a:ln>
          </p:spPr>
          <p:txBody>
            <a:bodyPr wrap="square" lIns="0" tIns="0" rIns="0" bIns="0" rtlCol="0"/>
            <a:lstStyle/>
            <a:p>
              <a:endParaRPr/>
            </a:p>
          </p:txBody>
        </p:sp>
      </p:grpSp>
      <p:sp>
        <p:nvSpPr>
          <p:cNvPr id="63" name="object 63"/>
          <p:cNvSpPr txBox="1"/>
          <p:nvPr/>
        </p:nvSpPr>
        <p:spPr>
          <a:xfrm>
            <a:off x="5734303" y="5172202"/>
            <a:ext cx="3352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Calibri"/>
                <a:cs typeface="Calibri"/>
              </a:rPr>
              <a:t>28%</a:t>
            </a:r>
            <a:endParaRPr sz="1400">
              <a:latin typeface="Calibri"/>
              <a:cs typeface="Calibri"/>
            </a:endParaRPr>
          </a:p>
        </p:txBody>
      </p:sp>
      <p:sp>
        <p:nvSpPr>
          <p:cNvPr id="64" name="object 64"/>
          <p:cNvSpPr txBox="1"/>
          <p:nvPr/>
        </p:nvSpPr>
        <p:spPr>
          <a:xfrm>
            <a:off x="5752846" y="2776474"/>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Calibri"/>
                <a:cs typeface="Calibri"/>
              </a:rPr>
              <a:t>46%</a:t>
            </a:r>
            <a:endParaRPr sz="1400">
              <a:latin typeface="Calibri"/>
              <a:cs typeface="Calibri"/>
            </a:endParaRPr>
          </a:p>
        </p:txBody>
      </p:sp>
      <p:sp>
        <p:nvSpPr>
          <p:cNvPr id="65" name="object 65"/>
          <p:cNvSpPr/>
          <p:nvPr/>
        </p:nvSpPr>
        <p:spPr>
          <a:xfrm>
            <a:off x="5606415" y="2024633"/>
            <a:ext cx="145415" cy="1737995"/>
          </a:xfrm>
          <a:custGeom>
            <a:avLst/>
            <a:gdLst/>
            <a:ahLst/>
            <a:cxnLst/>
            <a:rect l="l" t="t" r="r" b="b"/>
            <a:pathLst>
              <a:path w="145414" h="1737995">
                <a:moveTo>
                  <a:pt x="0" y="0"/>
                </a:moveTo>
                <a:lnTo>
                  <a:pt x="28281" y="3565"/>
                </a:lnTo>
                <a:lnTo>
                  <a:pt x="51371" y="13287"/>
                </a:lnTo>
                <a:lnTo>
                  <a:pt x="66936" y="27699"/>
                </a:lnTo>
                <a:lnTo>
                  <a:pt x="72644" y="45338"/>
                </a:lnTo>
                <a:lnTo>
                  <a:pt x="72644" y="823594"/>
                </a:lnTo>
                <a:lnTo>
                  <a:pt x="78370" y="841160"/>
                </a:lnTo>
                <a:lnTo>
                  <a:pt x="93980" y="855535"/>
                </a:lnTo>
                <a:lnTo>
                  <a:pt x="117113" y="865243"/>
                </a:lnTo>
                <a:lnTo>
                  <a:pt x="145414" y="868806"/>
                </a:lnTo>
                <a:lnTo>
                  <a:pt x="117113" y="872372"/>
                </a:lnTo>
                <a:lnTo>
                  <a:pt x="93980" y="882094"/>
                </a:lnTo>
                <a:lnTo>
                  <a:pt x="78370" y="896506"/>
                </a:lnTo>
                <a:lnTo>
                  <a:pt x="72644" y="914145"/>
                </a:lnTo>
                <a:lnTo>
                  <a:pt x="72644" y="1692274"/>
                </a:lnTo>
                <a:lnTo>
                  <a:pt x="66936" y="1709914"/>
                </a:lnTo>
                <a:lnTo>
                  <a:pt x="51371" y="1724326"/>
                </a:lnTo>
                <a:lnTo>
                  <a:pt x="28281" y="1734048"/>
                </a:lnTo>
                <a:lnTo>
                  <a:pt x="0" y="1737614"/>
                </a:lnTo>
              </a:path>
            </a:pathLst>
          </a:custGeom>
          <a:ln w="19050">
            <a:solidFill>
              <a:srgbClr val="009590"/>
            </a:solidFill>
          </a:ln>
        </p:spPr>
        <p:txBody>
          <a:bodyPr wrap="square" lIns="0" tIns="0" rIns="0" bIns="0" rtlCol="0"/>
          <a:lstStyle/>
          <a:p>
            <a:endParaRPr/>
          </a:p>
        </p:txBody>
      </p:sp>
      <p:sp>
        <p:nvSpPr>
          <p:cNvPr id="66" name="object 66"/>
          <p:cNvSpPr/>
          <p:nvPr/>
        </p:nvSpPr>
        <p:spPr>
          <a:xfrm>
            <a:off x="7651368" y="1414310"/>
            <a:ext cx="4180204" cy="861060"/>
          </a:xfrm>
          <a:custGeom>
            <a:avLst/>
            <a:gdLst/>
            <a:ahLst/>
            <a:cxnLst/>
            <a:rect l="l" t="t" r="r" b="b"/>
            <a:pathLst>
              <a:path w="4180204" h="861060">
                <a:moveTo>
                  <a:pt x="0" y="860640"/>
                </a:moveTo>
                <a:lnTo>
                  <a:pt x="4179697" y="860640"/>
                </a:lnTo>
                <a:lnTo>
                  <a:pt x="4179697" y="0"/>
                </a:lnTo>
                <a:lnTo>
                  <a:pt x="0" y="0"/>
                </a:lnTo>
                <a:lnTo>
                  <a:pt x="0" y="860640"/>
                </a:lnTo>
                <a:close/>
              </a:path>
            </a:pathLst>
          </a:custGeom>
          <a:ln w="9525">
            <a:solidFill>
              <a:srgbClr val="5C5B5A"/>
            </a:solidFill>
          </a:ln>
        </p:spPr>
        <p:txBody>
          <a:bodyPr wrap="square" lIns="0" tIns="0" rIns="0" bIns="0" rtlCol="0"/>
          <a:lstStyle/>
          <a:p>
            <a:endParaRPr/>
          </a:p>
        </p:txBody>
      </p:sp>
      <p:sp>
        <p:nvSpPr>
          <p:cNvPr id="67" name="object 67"/>
          <p:cNvSpPr txBox="1"/>
          <p:nvPr/>
        </p:nvSpPr>
        <p:spPr>
          <a:xfrm>
            <a:off x="7651368" y="1414310"/>
            <a:ext cx="4180204" cy="861060"/>
          </a:xfrm>
          <a:prstGeom prst="rect">
            <a:avLst/>
          </a:prstGeom>
          <a:solidFill>
            <a:srgbClr val="D0CECE">
              <a:alpha val="21174"/>
            </a:srgbClr>
          </a:solidFill>
        </p:spPr>
        <p:txBody>
          <a:bodyPr vert="horz" wrap="square" lIns="0" tIns="73660" rIns="0" bIns="0" rtlCol="0">
            <a:spAutoFit/>
          </a:bodyPr>
          <a:lstStyle/>
          <a:p>
            <a:pPr marL="156845" marR="151130" algn="ctr">
              <a:lnSpc>
                <a:spcPts val="1300"/>
              </a:lnSpc>
              <a:spcBef>
                <a:spcPts val="580"/>
              </a:spcBef>
            </a:pPr>
            <a:r>
              <a:rPr sz="1200" b="1" dirty="0">
                <a:solidFill>
                  <a:srgbClr val="5C5B5A"/>
                </a:solidFill>
                <a:latin typeface="Arial"/>
                <a:cs typeface="Arial"/>
              </a:rPr>
              <a:t>%</a:t>
            </a:r>
            <a:r>
              <a:rPr sz="1200" b="1" spc="-15" dirty="0">
                <a:solidFill>
                  <a:srgbClr val="5C5B5A"/>
                </a:solidFill>
                <a:latin typeface="Arial"/>
                <a:cs typeface="Arial"/>
              </a:rPr>
              <a:t> </a:t>
            </a:r>
            <a:r>
              <a:rPr sz="1200" b="1" dirty="0">
                <a:solidFill>
                  <a:srgbClr val="5C5B5A"/>
                </a:solidFill>
                <a:latin typeface="Arial"/>
                <a:cs typeface="Arial"/>
              </a:rPr>
              <a:t>who</a:t>
            </a:r>
            <a:r>
              <a:rPr sz="1200" b="1" spc="-25" dirty="0">
                <a:solidFill>
                  <a:srgbClr val="5C5B5A"/>
                </a:solidFill>
                <a:latin typeface="Arial"/>
                <a:cs typeface="Arial"/>
              </a:rPr>
              <a:t> </a:t>
            </a:r>
            <a:r>
              <a:rPr sz="1200" b="1" dirty="0">
                <a:solidFill>
                  <a:srgbClr val="5C5B5A"/>
                </a:solidFill>
                <a:latin typeface="Arial"/>
                <a:cs typeface="Arial"/>
              </a:rPr>
              <a:t>feel</a:t>
            </a:r>
            <a:r>
              <a:rPr sz="1200" b="1" spc="-25" dirty="0">
                <a:solidFill>
                  <a:srgbClr val="5C5B5A"/>
                </a:solidFill>
                <a:latin typeface="Arial"/>
                <a:cs typeface="Arial"/>
              </a:rPr>
              <a:t> </a:t>
            </a:r>
            <a:r>
              <a:rPr sz="1200" b="1" dirty="0">
                <a:solidFill>
                  <a:srgbClr val="5C5B5A"/>
                </a:solidFill>
                <a:latin typeface="Arial"/>
                <a:cs typeface="Arial"/>
              </a:rPr>
              <a:t>lonely</a:t>
            </a:r>
            <a:r>
              <a:rPr sz="1200" b="1" spc="-5" dirty="0">
                <a:solidFill>
                  <a:srgbClr val="5C5B5A"/>
                </a:solidFill>
                <a:latin typeface="Arial"/>
                <a:cs typeface="Arial"/>
              </a:rPr>
              <a:t> </a:t>
            </a:r>
            <a:r>
              <a:rPr sz="1200" b="1" dirty="0">
                <a:solidFill>
                  <a:srgbClr val="5C5B5A"/>
                </a:solidFill>
                <a:latin typeface="Arial"/>
                <a:cs typeface="Arial"/>
              </a:rPr>
              <a:t>at</a:t>
            </a:r>
            <a:r>
              <a:rPr sz="1200" b="1" spc="-30" dirty="0">
                <a:solidFill>
                  <a:srgbClr val="5C5B5A"/>
                </a:solidFill>
                <a:latin typeface="Arial"/>
                <a:cs typeface="Arial"/>
              </a:rPr>
              <a:t> </a:t>
            </a:r>
            <a:r>
              <a:rPr sz="1200" b="1" dirty="0">
                <a:solidFill>
                  <a:srgbClr val="5C5B5A"/>
                </a:solidFill>
                <a:latin typeface="Arial"/>
                <a:cs typeface="Arial"/>
              </a:rPr>
              <a:t>least</a:t>
            </a:r>
            <a:r>
              <a:rPr sz="1200" b="1" spc="-35" dirty="0">
                <a:solidFill>
                  <a:srgbClr val="5C5B5A"/>
                </a:solidFill>
                <a:latin typeface="Arial"/>
                <a:cs typeface="Arial"/>
              </a:rPr>
              <a:t> </a:t>
            </a:r>
            <a:r>
              <a:rPr sz="1200" b="1" dirty="0">
                <a:solidFill>
                  <a:srgbClr val="5C5B5A"/>
                </a:solidFill>
                <a:latin typeface="Arial"/>
                <a:cs typeface="Arial"/>
              </a:rPr>
              <a:t>some</a:t>
            </a:r>
            <a:r>
              <a:rPr sz="1200" b="1" spc="-20" dirty="0">
                <a:solidFill>
                  <a:srgbClr val="5C5B5A"/>
                </a:solidFill>
                <a:latin typeface="Arial"/>
                <a:cs typeface="Arial"/>
              </a:rPr>
              <a:t> </a:t>
            </a:r>
            <a:r>
              <a:rPr sz="1200" b="1" dirty="0">
                <a:solidFill>
                  <a:srgbClr val="5C5B5A"/>
                </a:solidFill>
                <a:latin typeface="Arial"/>
                <a:cs typeface="Arial"/>
              </a:rPr>
              <a:t>of</a:t>
            </a:r>
            <a:r>
              <a:rPr sz="1200" b="1" spc="-10" dirty="0">
                <a:solidFill>
                  <a:srgbClr val="5C5B5A"/>
                </a:solidFill>
                <a:latin typeface="Arial"/>
                <a:cs typeface="Arial"/>
              </a:rPr>
              <a:t> </a:t>
            </a:r>
            <a:r>
              <a:rPr sz="1200" b="1" dirty="0">
                <a:solidFill>
                  <a:srgbClr val="5C5B5A"/>
                </a:solidFill>
                <a:latin typeface="Arial"/>
                <a:cs typeface="Arial"/>
              </a:rPr>
              <a:t>the</a:t>
            </a:r>
            <a:r>
              <a:rPr sz="1200" b="1" spc="-10" dirty="0">
                <a:solidFill>
                  <a:srgbClr val="5C5B5A"/>
                </a:solidFill>
                <a:latin typeface="Arial"/>
                <a:cs typeface="Arial"/>
              </a:rPr>
              <a:t> </a:t>
            </a:r>
            <a:r>
              <a:rPr sz="1200" b="1" dirty="0">
                <a:solidFill>
                  <a:srgbClr val="5C5B5A"/>
                </a:solidFill>
                <a:latin typeface="Arial"/>
                <a:cs typeface="Arial"/>
              </a:rPr>
              <a:t>time</a:t>
            </a:r>
            <a:r>
              <a:rPr sz="1200" b="1" spc="-20" dirty="0">
                <a:solidFill>
                  <a:srgbClr val="5C5B5A"/>
                </a:solidFill>
                <a:latin typeface="Arial"/>
                <a:cs typeface="Arial"/>
              </a:rPr>
              <a:t> </a:t>
            </a:r>
            <a:r>
              <a:rPr sz="1200" b="1" spc="-10" dirty="0">
                <a:solidFill>
                  <a:srgbClr val="5C5B5A"/>
                </a:solidFill>
                <a:latin typeface="Arial"/>
                <a:cs typeface="Arial"/>
              </a:rPr>
              <a:t>compared </a:t>
            </a:r>
            <a:r>
              <a:rPr sz="1200" b="1" dirty="0">
                <a:solidFill>
                  <a:srgbClr val="5C5B5A"/>
                </a:solidFill>
                <a:latin typeface="Arial"/>
                <a:cs typeface="Arial"/>
              </a:rPr>
              <a:t>to</a:t>
            </a:r>
            <a:r>
              <a:rPr sz="1200" b="1" spc="-20" dirty="0">
                <a:solidFill>
                  <a:srgbClr val="5C5B5A"/>
                </a:solidFill>
                <a:latin typeface="Arial"/>
                <a:cs typeface="Arial"/>
              </a:rPr>
              <a:t> </a:t>
            </a:r>
            <a:r>
              <a:rPr sz="1200" b="1" dirty="0">
                <a:solidFill>
                  <a:srgbClr val="5C5B5A"/>
                </a:solidFill>
                <a:latin typeface="Arial"/>
                <a:cs typeface="Arial"/>
              </a:rPr>
              <a:t>surveys</a:t>
            </a:r>
            <a:r>
              <a:rPr sz="1200" b="1" spc="-10" dirty="0">
                <a:solidFill>
                  <a:srgbClr val="5C5B5A"/>
                </a:solidFill>
                <a:latin typeface="Arial"/>
                <a:cs typeface="Arial"/>
              </a:rPr>
              <a:t> </a:t>
            </a:r>
            <a:r>
              <a:rPr sz="1200" b="1" dirty="0">
                <a:solidFill>
                  <a:srgbClr val="5C5B5A"/>
                </a:solidFill>
                <a:latin typeface="Arial"/>
                <a:cs typeface="Arial"/>
              </a:rPr>
              <a:t>14-16</a:t>
            </a:r>
            <a:r>
              <a:rPr sz="1200" b="1" spc="-55" dirty="0">
                <a:solidFill>
                  <a:srgbClr val="5C5B5A"/>
                </a:solidFill>
                <a:latin typeface="Arial"/>
                <a:cs typeface="Arial"/>
              </a:rPr>
              <a:t> </a:t>
            </a:r>
            <a:r>
              <a:rPr sz="1200" b="1" dirty="0">
                <a:solidFill>
                  <a:srgbClr val="5C5B5A"/>
                </a:solidFill>
                <a:latin typeface="Arial"/>
                <a:cs typeface="Arial"/>
              </a:rPr>
              <a:t>GM</a:t>
            </a:r>
            <a:r>
              <a:rPr sz="1200" b="1" spc="-15" dirty="0">
                <a:solidFill>
                  <a:srgbClr val="5C5B5A"/>
                </a:solidFill>
                <a:latin typeface="Arial"/>
                <a:cs typeface="Arial"/>
              </a:rPr>
              <a:t> </a:t>
            </a:r>
            <a:r>
              <a:rPr sz="1200" b="1" dirty="0">
                <a:solidFill>
                  <a:srgbClr val="5C5B5A"/>
                </a:solidFill>
                <a:latin typeface="Arial"/>
                <a:cs typeface="Arial"/>
              </a:rPr>
              <a:t>average</a:t>
            </a:r>
            <a:r>
              <a:rPr sz="1200" b="1" spc="-40" dirty="0">
                <a:solidFill>
                  <a:srgbClr val="5C5B5A"/>
                </a:solidFill>
                <a:latin typeface="Arial"/>
                <a:cs typeface="Arial"/>
              </a:rPr>
              <a:t> </a:t>
            </a:r>
            <a:r>
              <a:rPr sz="1200" b="1" spc="-10" dirty="0">
                <a:solidFill>
                  <a:srgbClr val="5C5B5A"/>
                </a:solidFill>
                <a:latin typeface="Arial"/>
                <a:cs typeface="Arial"/>
              </a:rPr>
              <a:t>(29%):</a:t>
            </a:r>
            <a:endParaRPr sz="1200">
              <a:latin typeface="Arial"/>
              <a:cs typeface="Arial"/>
            </a:endParaRPr>
          </a:p>
          <a:p>
            <a:pPr marL="269240" marR="264795" algn="ctr">
              <a:lnSpc>
                <a:spcPts val="1300"/>
              </a:lnSpc>
              <a:spcBef>
                <a:spcPts val="400"/>
              </a:spcBef>
            </a:pPr>
            <a:r>
              <a:rPr sz="1200" i="1" dirty="0">
                <a:solidFill>
                  <a:srgbClr val="5C5B5A"/>
                </a:solidFill>
                <a:latin typeface="Arial"/>
                <a:cs typeface="Arial"/>
              </a:rPr>
              <a:t>Italics</a:t>
            </a:r>
            <a:r>
              <a:rPr sz="1200" i="1" spc="-25" dirty="0">
                <a:solidFill>
                  <a:srgbClr val="5C5B5A"/>
                </a:solidFill>
                <a:latin typeface="Arial"/>
                <a:cs typeface="Arial"/>
              </a:rPr>
              <a:t> </a:t>
            </a:r>
            <a:r>
              <a:rPr sz="1200" i="1" dirty="0">
                <a:solidFill>
                  <a:srgbClr val="5C5B5A"/>
                </a:solidFill>
                <a:latin typeface="Arial"/>
                <a:cs typeface="Arial"/>
              </a:rPr>
              <a:t>denotes</a:t>
            </a:r>
            <a:r>
              <a:rPr sz="1200" i="1" spc="-35" dirty="0">
                <a:solidFill>
                  <a:srgbClr val="5C5B5A"/>
                </a:solidFill>
                <a:latin typeface="Arial"/>
                <a:cs typeface="Arial"/>
              </a:rPr>
              <a:t> </a:t>
            </a:r>
            <a:r>
              <a:rPr sz="1200" i="1" dirty="0">
                <a:solidFill>
                  <a:srgbClr val="5C5B5A"/>
                </a:solidFill>
                <a:latin typeface="Arial"/>
                <a:cs typeface="Arial"/>
              </a:rPr>
              <a:t>greater</a:t>
            </a:r>
            <a:r>
              <a:rPr sz="1200" i="1" spc="-55" dirty="0">
                <a:solidFill>
                  <a:srgbClr val="5C5B5A"/>
                </a:solidFill>
                <a:latin typeface="Arial"/>
                <a:cs typeface="Arial"/>
              </a:rPr>
              <a:t> </a:t>
            </a:r>
            <a:r>
              <a:rPr sz="1200" i="1" dirty="0">
                <a:solidFill>
                  <a:srgbClr val="5C5B5A"/>
                </a:solidFill>
                <a:latin typeface="Arial"/>
                <a:cs typeface="Arial"/>
              </a:rPr>
              <a:t>prominence</a:t>
            </a:r>
            <a:r>
              <a:rPr sz="1200" i="1" spc="-40" dirty="0">
                <a:solidFill>
                  <a:srgbClr val="5C5B5A"/>
                </a:solidFill>
                <a:latin typeface="Arial"/>
                <a:cs typeface="Arial"/>
              </a:rPr>
              <a:t> </a:t>
            </a:r>
            <a:r>
              <a:rPr sz="1200" i="1" dirty="0">
                <a:solidFill>
                  <a:srgbClr val="5C5B5A"/>
                </a:solidFill>
                <a:latin typeface="Arial"/>
                <a:cs typeface="Arial"/>
              </a:rPr>
              <a:t>/ newly</a:t>
            </a:r>
            <a:r>
              <a:rPr sz="1200" i="1" spc="-50" dirty="0">
                <a:solidFill>
                  <a:srgbClr val="5C5B5A"/>
                </a:solidFill>
                <a:latin typeface="Arial"/>
                <a:cs typeface="Arial"/>
              </a:rPr>
              <a:t> </a:t>
            </a:r>
            <a:r>
              <a:rPr sz="1200" i="1" dirty="0">
                <a:solidFill>
                  <a:srgbClr val="5C5B5A"/>
                </a:solidFill>
                <a:latin typeface="Arial"/>
                <a:cs typeface="Arial"/>
              </a:rPr>
              <a:t>featuring</a:t>
            </a:r>
            <a:r>
              <a:rPr sz="1200" i="1" spc="-55" dirty="0">
                <a:solidFill>
                  <a:srgbClr val="5C5B5A"/>
                </a:solidFill>
                <a:latin typeface="Arial"/>
                <a:cs typeface="Arial"/>
              </a:rPr>
              <a:t> </a:t>
            </a:r>
            <a:r>
              <a:rPr sz="1200" i="1" spc="-25" dirty="0">
                <a:solidFill>
                  <a:srgbClr val="5C5B5A"/>
                </a:solidFill>
                <a:latin typeface="Arial"/>
                <a:cs typeface="Arial"/>
              </a:rPr>
              <a:t>in </a:t>
            </a:r>
            <a:r>
              <a:rPr sz="1200" i="1" dirty="0">
                <a:solidFill>
                  <a:srgbClr val="5C5B5A"/>
                </a:solidFill>
                <a:latin typeface="Arial"/>
                <a:cs typeface="Arial"/>
              </a:rPr>
              <a:t>latest</a:t>
            </a:r>
            <a:r>
              <a:rPr sz="1200" i="1" spc="-35" dirty="0">
                <a:solidFill>
                  <a:srgbClr val="5C5B5A"/>
                </a:solidFill>
                <a:latin typeface="Arial"/>
                <a:cs typeface="Arial"/>
              </a:rPr>
              <a:t> </a:t>
            </a:r>
            <a:r>
              <a:rPr sz="1200" i="1" dirty="0">
                <a:solidFill>
                  <a:srgbClr val="5C5B5A"/>
                </a:solidFill>
                <a:latin typeface="Arial"/>
                <a:cs typeface="Arial"/>
              </a:rPr>
              <a:t>analysis</a:t>
            </a:r>
            <a:r>
              <a:rPr sz="1200" i="1" spc="-50" dirty="0">
                <a:solidFill>
                  <a:srgbClr val="5C5B5A"/>
                </a:solidFill>
                <a:latin typeface="Arial"/>
                <a:cs typeface="Arial"/>
              </a:rPr>
              <a:t> </a:t>
            </a:r>
            <a:r>
              <a:rPr sz="1200" i="1" dirty="0">
                <a:solidFill>
                  <a:srgbClr val="5C5B5A"/>
                </a:solidFill>
                <a:latin typeface="Arial"/>
                <a:cs typeface="Arial"/>
              </a:rPr>
              <a:t>compared</a:t>
            </a:r>
            <a:r>
              <a:rPr sz="1200" i="1" spc="-40" dirty="0">
                <a:solidFill>
                  <a:srgbClr val="5C5B5A"/>
                </a:solidFill>
                <a:latin typeface="Arial"/>
                <a:cs typeface="Arial"/>
              </a:rPr>
              <a:t> </a:t>
            </a:r>
            <a:r>
              <a:rPr sz="1200" i="1" dirty="0">
                <a:solidFill>
                  <a:srgbClr val="5C5B5A"/>
                </a:solidFill>
                <a:latin typeface="Arial"/>
                <a:cs typeface="Arial"/>
              </a:rPr>
              <a:t>to</a:t>
            </a:r>
            <a:r>
              <a:rPr sz="1200" i="1" spc="-25" dirty="0">
                <a:solidFill>
                  <a:srgbClr val="5C5B5A"/>
                </a:solidFill>
                <a:latin typeface="Arial"/>
                <a:cs typeface="Arial"/>
              </a:rPr>
              <a:t> </a:t>
            </a:r>
            <a:r>
              <a:rPr sz="1200" i="1" dirty="0">
                <a:solidFill>
                  <a:srgbClr val="5C5B5A"/>
                </a:solidFill>
                <a:latin typeface="Arial"/>
                <a:cs typeface="Arial"/>
              </a:rPr>
              <a:t>previous</a:t>
            </a:r>
            <a:r>
              <a:rPr sz="1200" i="1" spc="-45" dirty="0">
                <a:solidFill>
                  <a:srgbClr val="5C5B5A"/>
                </a:solidFill>
                <a:latin typeface="Arial"/>
                <a:cs typeface="Arial"/>
              </a:rPr>
              <a:t> </a:t>
            </a:r>
            <a:r>
              <a:rPr sz="1200" i="1" spc="-20" dirty="0">
                <a:solidFill>
                  <a:srgbClr val="5C5B5A"/>
                </a:solidFill>
                <a:latin typeface="Arial"/>
                <a:cs typeface="Arial"/>
              </a:rPr>
              <a:t>wave</a:t>
            </a:r>
            <a:endParaRPr sz="1200">
              <a:latin typeface="Arial"/>
              <a:cs typeface="Arial"/>
            </a:endParaRPr>
          </a:p>
        </p:txBody>
      </p:sp>
      <p:sp>
        <p:nvSpPr>
          <p:cNvPr id="68" name="object 68"/>
          <p:cNvSpPr/>
          <p:nvPr/>
        </p:nvSpPr>
        <p:spPr>
          <a:xfrm>
            <a:off x="7651368" y="2270760"/>
            <a:ext cx="4180204" cy="3757295"/>
          </a:xfrm>
          <a:custGeom>
            <a:avLst/>
            <a:gdLst/>
            <a:ahLst/>
            <a:cxnLst/>
            <a:rect l="l" t="t" r="r" b="b"/>
            <a:pathLst>
              <a:path w="4180204" h="3757295">
                <a:moveTo>
                  <a:pt x="0" y="3756914"/>
                </a:moveTo>
                <a:lnTo>
                  <a:pt x="4179697" y="3756914"/>
                </a:lnTo>
                <a:lnTo>
                  <a:pt x="4179697" y="0"/>
                </a:lnTo>
                <a:lnTo>
                  <a:pt x="0" y="0"/>
                </a:lnTo>
                <a:lnTo>
                  <a:pt x="0" y="3756914"/>
                </a:lnTo>
                <a:close/>
              </a:path>
            </a:pathLst>
          </a:custGeom>
          <a:ln w="9525">
            <a:solidFill>
              <a:srgbClr val="5C5B5A"/>
            </a:solidFill>
          </a:ln>
        </p:spPr>
        <p:txBody>
          <a:bodyPr wrap="square" lIns="0" tIns="0" rIns="0" bIns="0" rtlCol="0"/>
          <a:lstStyle/>
          <a:p>
            <a:endParaRPr/>
          </a:p>
        </p:txBody>
      </p:sp>
      <p:sp>
        <p:nvSpPr>
          <p:cNvPr id="69" name="object 69"/>
          <p:cNvSpPr txBox="1"/>
          <p:nvPr/>
        </p:nvSpPr>
        <p:spPr>
          <a:xfrm>
            <a:off x="7656131" y="2292223"/>
            <a:ext cx="4170679" cy="3644265"/>
          </a:xfrm>
          <a:prstGeom prst="rect">
            <a:avLst/>
          </a:prstGeom>
        </p:spPr>
        <p:txBody>
          <a:bodyPr vert="horz" wrap="square" lIns="0" tIns="64135" rIns="0" bIns="0" rtlCol="0">
            <a:spAutoFit/>
          </a:bodyPr>
          <a:lstStyle/>
          <a:p>
            <a:pPr marL="85725">
              <a:lnSpc>
                <a:spcPct val="100000"/>
              </a:lnSpc>
              <a:spcBef>
                <a:spcPts val="505"/>
              </a:spcBef>
            </a:pPr>
            <a:r>
              <a:rPr sz="1200" b="1" spc="-10" dirty="0">
                <a:solidFill>
                  <a:srgbClr val="009590"/>
                </a:solidFill>
                <a:latin typeface="Arial"/>
                <a:cs typeface="Arial"/>
              </a:rPr>
              <a:t>Demographics</a:t>
            </a:r>
            <a:r>
              <a:rPr sz="1200" b="1" spc="-10" dirty="0">
                <a:solidFill>
                  <a:srgbClr val="5C5B5A"/>
                </a:solidFill>
                <a:latin typeface="Arial"/>
                <a:cs typeface="Arial"/>
              </a:rPr>
              <a:t>:</a:t>
            </a:r>
            <a:endParaRPr sz="1200">
              <a:latin typeface="Arial"/>
              <a:cs typeface="Arial"/>
            </a:endParaRPr>
          </a:p>
          <a:p>
            <a:pPr marL="257810" marR="407670" indent="-172720">
              <a:lnSpc>
                <a:spcPct val="100000"/>
              </a:lnSpc>
              <a:spcBef>
                <a:spcPts val="409"/>
              </a:spcBef>
              <a:buChar char="•"/>
              <a:tabLst>
                <a:tab pos="25781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 a disability</a:t>
            </a:r>
            <a:r>
              <a:rPr sz="1200" spc="-40" dirty="0">
                <a:solidFill>
                  <a:srgbClr val="5C5B5A"/>
                </a:solidFill>
                <a:latin typeface="Arial"/>
                <a:cs typeface="Arial"/>
              </a:rPr>
              <a:t> </a:t>
            </a:r>
            <a:r>
              <a:rPr sz="1200" dirty="0">
                <a:solidFill>
                  <a:srgbClr val="5C5B5A"/>
                </a:solidFill>
                <a:latin typeface="Arial"/>
                <a:cs typeface="Arial"/>
              </a:rPr>
              <a:t>(43%),</a:t>
            </a:r>
            <a:r>
              <a:rPr sz="1200" spc="-20" dirty="0">
                <a:solidFill>
                  <a:srgbClr val="5C5B5A"/>
                </a:solidFill>
                <a:latin typeface="Arial"/>
                <a:cs typeface="Arial"/>
              </a:rPr>
              <a:t> </a:t>
            </a:r>
            <a:r>
              <a:rPr sz="1200" dirty="0">
                <a:solidFill>
                  <a:srgbClr val="5C5B5A"/>
                </a:solidFill>
                <a:latin typeface="Arial"/>
                <a:cs typeface="Arial"/>
              </a:rPr>
              <a:t>including</a:t>
            </a:r>
            <a:r>
              <a:rPr sz="1200" spc="-35" dirty="0">
                <a:solidFill>
                  <a:srgbClr val="5C5B5A"/>
                </a:solidFill>
                <a:latin typeface="Arial"/>
                <a:cs typeface="Arial"/>
              </a:rPr>
              <a:t> </a:t>
            </a:r>
            <a:r>
              <a:rPr sz="1200" dirty="0">
                <a:solidFill>
                  <a:srgbClr val="5C5B5A"/>
                </a:solidFill>
                <a:latin typeface="Arial"/>
                <a:cs typeface="Arial"/>
              </a:rPr>
              <a:t>those</a:t>
            </a:r>
            <a:r>
              <a:rPr sz="1200" spc="-25" dirty="0">
                <a:solidFill>
                  <a:srgbClr val="5C5B5A"/>
                </a:solidFill>
                <a:latin typeface="Arial"/>
                <a:cs typeface="Arial"/>
              </a:rPr>
              <a:t> </a:t>
            </a:r>
            <a:r>
              <a:rPr sz="1200" spc="-20" dirty="0">
                <a:solidFill>
                  <a:srgbClr val="5C5B5A"/>
                </a:solidFill>
                <a:latin typeface="Arial"/>
                <a:cs typeface="Arial"/>
              </a:rPr>
              <a:t>with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(57%),</a:t>
            </a:r>
            <a:r>
              <a:rPr sz="1200" spc="-2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learning</a:t>
            </a:r>
            <a:r>
              <a:rPr sz="1200" spc="-45"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dirty="0">
                <a:solidFill>
                  <a:srgbClr val="5C5B5A"/>
                </a:solidFill>
                <a:latin typeface="Arial"/>
                <a:cs typeface="Arial"/>
              </a:rPr>
              <a:t>(50%),</a:t>
            </a:r>
            <a:r>
              <a:rPr sz="1200" spc="-20" dirty="0">
                <a:solidFill>
                  <a:srgbClr val="5C5B5A"/>
                </a:solidFill>
                <a:latin typeface="Arial"/>
                <a:cs typeface="Arial"/>
              </a:rPr>
              <a:t> </a:t>
            </a:r>
            <a:r>
              <a:rPr sz="1200" spc="-50" dirty="0">
                <a:solidFill>
                  <a:srgbClr val="5C5B5A"/>
                </a:solidFill>
                <a:latin typeface="Arial"/>
                <a:cs typeface="Arial"/>
              </a:rPr>
              <a:t>a </a:t>
            </a:r>
            <a:r>
              <a:rPr sz="1200" dirty="0">
                <a:solidFill>
                  <a:srgbClr val="5C5B5A"/>
                </a:solidFill>
                <a:latin typeface="Arial"/>
                <a:cs typeface="Arial"/>
              </a:rPr>
              <a:t>sensory</a:t>
            </a:r>
            <a:r>
              <a:rPr sz="1200" spc="-30"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spc="-10" dirty="0">
                <a:solidFill>
                  <a:srgbClr val="5C5B5A"/>
                </a:solidFill>
                <a:latin typeface="Arial"/>
                <a:cs typeface="Arial"/>
              </a:rPr>
              <a:t>(43%)</a:t>
            </a:r>
            <a:endParaRPr sz="1200">
              <a:latin typeface="Arial"/>
              <a:cs typeface="Arial"/>
            </a:endParaRPr>
          </a:p>
          <a:p>
            <a:pPr marL="259079" indent="-173355">
              <a:lnSpc>
                <a:spcPct val="100000"/>
              </a:lnSpc>
              <a:spcBef>
                <a:spcPts val="395"/>
              </a:spcBef>
              <a:buChar char="•"/>
              <a:tabLst>
                <a:tab pos="259079" algn="l"/>
              </a:tabLst>
            </a:pPr>
            <a:r>
              <a:rPr sz="1200" dirty="0">
                <a:solidFill>
                  <a:srgbClr val="5C5B5A"/>
                </a:solidFill>
                <a:latin typeface="Arial"/>
                <a:cs typeface="Arial"/>
              </a:rPr>
              <a:t>Those</a:t>
            </a:r>
            <a:r>
              <a:rPr sz="1200" spc="-20" dirty="0">
                <a:solidFill>
                  <a:srgbClr val="5C5B5A"/>
                </a:solidFill>
                <a:latin typeface="Arial"/>
                <a:cs typeface="Arial"/>
              </a:rPr>
              <a:t> </a:t>
            </a:r>
            <a:r>
              <a:rPr sz="1200" dirty="0">
                <a:solidFill>
                  <a:srgbClr val="5C5B5A"/>
                </a:solidFill>
                <a:latin typeface="Arial"/>
                <a:cs typeface="Arial"/>
              </a:rPr>
              <a:t>aged</a:t>
            </a:r>
            <a:r>
              <a:rPr sz="1200" spc="-10" dirty="0">
                <a:solidFill>
                  <a:srgbClr val="5C5B5A"/>
                </a:solidFill>
                <a:latin typeface="Arial"/>
                <a:cs typeface="Arial"/>
              </a:rPr>
              <a:t> 18-</a:t>
            </a:r>
            <a:r>
              <a:rPr sz="1200" dirty="0">
                <a:solidFill>
                  <a:srgbClr val="5C5B5A"/>
                </a:solidFill>
                <a:latin typeface="Arial"/>
                <a:cs typeface="Arial"/>
              </a:rPr>
              <a:t>24</a:t>
            </a:r>
            <a:r>
              <a:rPr sz="1200" spc="-20" dirty="0">
                <a:solidFill>
                  <a:srgbClr val="5C5B5A"/>
                </a:solidFill>
                <a:latin typeface="Arial"/>
                <a:cs typeface="Arial"/>
              </a:rPr>
              <a:t> </a:t>
            </a:r>
            <a:r>
              <a:rPr sz="1200" spc="-10" dirty="0">
                <a:solidFill>
                  <a:srgbClr val="5C5B5A"/>
                </a:solidFill>
                <a:latin typeface="Arial"/>
                <a:cs typeface="Arial"/>
              </a:rPr>
              <a:t>(46%)</a:t>
            </a:r>
            <a:endParaRPr sz="1200">
              <a:latin typeface="Arial"/>
              <a:cs typeface="Arial"/>
            </a:endParaRPr>
          </a:p>
          <a:p>
            <a:pPr marL="85725">
              <a:lnSpc>
                <a:spcPct val="100000"/>
              </a:lnSpc>
              <a:spcBef>
                <a:spcPts val="4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a:p>
            <a:pPr marL="314960" marR="306705" indent="-229235">
              <a:lnSpc>
                <a:spcPct val="100000"/>
              </a:lnSpc>
              <a:spcBef>
                <a:spcPts val="405"/>
              </a:spcBef>
              <a:buFont typeface="Arial"/>
              <a:buChar char="•"/>
              <a:tabLst>
                <a:tab pos="314960"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low</a:t>
            </a:r>
            <a:r>
              <a:rPr sz="1200" i="1" spc="-25" dirty="0">
                <a:solidFill>
                  <a:srgbClr val="5C5B5A"/>
                </a:solidFill>
                <a:latin typeface="Arial"/>
                <a:cs typeface="Arial"/>
              </a:rPr>
              <a:t> </a:t>
            </a:r>
            <a:r>
              <a:rPr sz="1200" i="1" dirty="0">
                <a:solidFill>
                  <a:srgbClr val="5C5B5A"/>
                </a:solidFill>
                <a:latin typeface="Arial"/>
                <a:cs typeface="Arial"/>
              </a:rPr>
              <a:t>life</a:t>
            </a:r>
            <a:r>
              <a:rPr sz="1200" i="1" spc="-5" dirty="0">
                <a:solidFill>
                  <a:srgbClr val="5C5B5A"/>
                </a:solidFill>
                <a:latin typeface="Arial"/>
                <a:cs typeface="Arial"/>
              </a:rPr>
              <a:t> </a:t>
            </a:r>
            <a:r>
              <a:rPr sz="1200" i="1" dirty="0">
                <a:solidFill>
                  <a:srgbClr val="5C5B5A"/>
                </a:solidFill>
                <a:latin typeface="Arial"/>
                <a:cs typeface="Arial"/>
              </a:rPr>
              <a:t>satisfaction</a:t>
            </a:r>
            <a:r>
              <a:rPr sz="1200" i="1" spc="-40" dirty="0">
                <a:solidFill>
                  <a:srgbClr val="5C5B5A"/>
                </a:solidFill>
                <a:latin typeface="Arial"/>
                <a:cs typeface="Arial"/>
              </a:rPr>
              <a:t> </a:t>
            </a:r>
            <a:r>
              <a:rPr sz="1200" i="1" dirty="0">
                <a:solidFill>
                  <a:srgbClr val="5C5B5A"/>
                </a:solidFill>
                <a:latin typeface="Arial"/>
                <a:cs typeface="Arial"/>
              </a:rPr>
              <a:t>(66%),</a:t>
            </a:r>
            <a:r>
              <a:rPr sz="1200" i="1" spc="-20" dirty="0">
                <a:solidFill>
                  <a:srgbClr val="5C5B5A"/>
                </a:solidFill>
                <a:latin typeface="Arial"/>
                <a:cs typeface="Arial"/>
              </a:rPr>
              <a:t> </a:t>
            </a:r>
            <a:r>
              <a:rPr sz="1200" i="1" dirty="0">
                <a:solidFill>
                  <a:srgbClr val="5C5B5A"/>
                </a:solidFill>
                <a:latin typeface="Arial"/>
                <a:cs typeface="Arial"/>
              </a:rPr>
              <a:t>low</a:t>
            </a:r>
            <a:r>
              <a:rPr sz="1200" i="1" spc="-25" dirty="0">
                <a:solidFill>
                  <a:srgbClr val="5C5B5A"/>
                </a:solidFill>
                <a:latin typeface="Arial"/>
                <a:cs typeface="Arial"/>
              </a:rPr>
              <a:t> </a:t>
            </a:r>
            <a:r>
              <a:rPr sz="1200" i="1" spc="-10" dirty="0">
                <a:solidFill>
                  <a:srgbClr val="5C5B5A"/>
                </a:solidFill>
                <a:latin typeface="Arial"/>
                <a:cs typeface="Arial"/>
              </a:rPr>
              <a:t>happiness </a:t>
            </a:r>
            <a:r>
              <a:rPr sz="1200" i="1" dirty="0">
                <a:solidFill>
                  <a:srgbClr val="5C5B5A"/>
                </a:solidFill>
                <a:latin typeface="Arial"/>
                <a:cs typeface="Arial"/>
              </a:rPr>
              <a:t>(61%),</a:t>
            </a:r>
            <a:r>
              <a:rPr sz="1200" i="1" spc="-20" dirty="0">
                <a:solidFill>
                  <a:srgbClr val="5C5B5A"/>
                </a:solidFill>
                <a:latin typeface="Arial"/>
                <a:cs typeface="Arial"/>
              </a:rPr>
              <a:t> </a:t>
            </a:r>
            <a:r>
              <a:rPr sz="1200" i="1" dirty="0">
                <a:solidFill>
                  <a:srgbClr val="5C5B5A"/>
                </a:solidFill>
                <a:latin typeface="Arial"/>
                <a:cs typeface="Arial"/>
              </a:rPr>
              <a:t>disagree</a:t>
            </a:r>
            <a:r>
              <a:rPr sz="1200" i="1" spc="-45" dirty="0">
                <a:solidFill>
                  <a:srgbClr val="5C5B5A"/>
                </a:solidFill>
                <a:latin typeface="Arial"/>
                <a:cs typeface="Arial"/>
              </a:rPr>
              <a:t> </a:t>
            </a:r>
            <a:r>
              <a:rPr sz="1200" i="1" dirty="0">
                <a:solidFill>
                  <a:srgbClr val="5C5B5A"/>
                </a:solidFill>
                <a:latin typeface="Arial"/>
                <a:cs typeface="Arial"/>
              </a:rPr>
              <a:t>that</a:t>
            </a:r>
            <a:r>
              <a:rPr sz="1200" i="1" spc="-15" dirty="0">
                <a:solidFill>
                  <a:srgbClr val="5C5B5A"/>
                </a:solidFill>
                <a:latin typeface="Arial"/>
                <a:cs typeface="Arial"/>
              </a:rPr>
              <a:t> </a:t>
            </a:r>
            <a:r>
              <a:rPr sz="1200" i="1" dirty="0">
                <a:solidFill>
                  <a:srgbClr val="5C5B5A"/>
                </a:solidFill>
                <a:latin typeface="Arial"/>
                <a:cs typeface="Arial"/>
              </a:rPr>
              <a:t>their</a:t>
            </a:r>
            <a:r>
              <a:rPr sz="1200" i="1" spc="-30" dirty="0">
                <a:solidFill>
                  <a:srgbClr val="5C5B5A"/>
                </a:solidFill>
                <a:latin typeface="Arial"/>
                <a:cs typeface="Arial"/>
              </a:rPr>
              <a:t> </a:t>
            </a:r>
            <a:r>
              <a:rPr sz="1200" i="1" dirty="0">
                <a:solidFill>
                  <a:srgbClr val="5C5B5A"/>
                </a:solidFill>
                <a:latin typeface="Arial"/>
                <a:cs typeface="Arial"/>
              </a:rPr>
              <a:t>life</a:t>
            </a:r>
            <a:r>
              <a:rPr sz="1200" i="1" spc="-10" dirty="0">
                <a:solidFill>
                  <a:srgbClr val="5C5B5A"/>
                </a:solidFill>
                <a:latin typeface="Arial"/>
                <a:cs typeface="Arial"/>
              </a:rPr>
              <a:t> </a:t>
            </a:r>
            <a:r>
              <a:rPr sz="1200" i="1" dirty="0">
                <a:solidFill>
                  <a:srgbClr val="5C5B5A"/>
                </a:solidFill>
                <a:latin typeface="Arial"/>
                <a:cs typeface="Arial"/>
              </a:rPr>
              <a:t>is</a:t>
            </a:r>
            <a:r>
              <a:rPr sz="1200" i="1" spc="-5" dirty="0">
                <a:solidFill>
                  <a:srgbClr val="5C5B5A"/>
                </a:solidFill>
                <a:latin typeface="Arial"/>
                <a:cs typeface="Arial"/>
              </a:rPr>
              <a:t> </a:t>
            </a:r>
            <a:r>
              <a:rPr sz="1200" i="1" dirty="0">
                <a:solidFill>
                  <a:srgbClr val="5C5B5A"/>
                </a:solidFill>
                <a:latin typeface="Arial"/>
                <a:cs typeface="Arial"/>
              </a:rPr>
              <a:t>worthwhile</a:t>
            </a:r>
            <a:r>
              <a:rPr sz="1200" i="1" spc="-50" dirty="0">
                <a:solidFill>
                  <a:srgbClr val="5C5B5A"/>
                </a:solidFill>
                <a:latin typeface="Arial"/>
                <a:cs typeface="Arial"/>
              </a:rPr>
              <a:t> </a:t>
            </a:r>
            <a:r>
              <a:rPr sz="1200" i="1" dirty="0">
                <a:solidFill>
                  <a:srgbClr val="5C5B5A"/>
                </a:solidFill>
                <a:latin typeface="Arial"/>
                <a:cs typeface="Arial"/>
              </a:rPr>
              <a:t>(60%)</a:t>
            </a:r>
            <a:r>
              <a:rPr sz="1200" i="1" spc="-25" dirty="0">
                <a:solidFill>
                  <a:srgbClr val="5C5B5A"/>
                </a:solidFill>
                <a:latin typeface="Arial"/>
                <a:cs typeface="Arial"/>
              </a:rPr>
              <a:t> or </a:t>
            </a:r>
            <a:r>
              <a:rPr sz="1200" i="1" dirty="0">
                <a:solidFill>
                  <a:srgbClr val="5C5B5A"/>
                </a:solidFill>
                <a:latin typeface="Arial"/>
                <a:cs typeface="Arial"/>
              </a:rPr>
              <a:t>very</a:t>
            </a:r>
            <a:r>
              <a:rPr sz="1200" i="1" spc="-20" dirty="0">
                <a:solidFill>
                  <a:srgbClr val="5C5B5A"/>
                </a:solidFill>
                <a:latin typeface="Arial"/>
                <a:cs typeface="Arial"/>
              </a:rPr>
              <a:t> </a:t>
            </a:r>
            <a:r>
              <a:rPr sz="1200" i="1" dirty="0">
                <a:solidFill>
                  <a:srgbClr val="5C5B5A"/>
                </a:solidFill>
                <a:latin typeface="Arial"/>
                <a:cs typeface="Arial"/>
              </a:rPr>
              <a:t>low</a:t>
            </a:r>
            <a:r>
              <a:rPr sz="1200" i="1" spc="-25" dirty="0">
                <a:solidFill>
                  <a:srgbClr val="5C5B5A"/>
                </a:solidFill>
                <a:latin typeface="Arial"/>
                <a:cs typeface="Arial"/>
              </a:rPr>
              <a:t> </a:t>
            </a:r>
            <a:r>
              <a:rPr sz="1200" i="1" dirty="0">
                <a:solidFill>
                  <a:srgbClr val="5C5B5A"/>
                </a:solidFill>
                <a:latin typeface="Arial"/>
                <a:cs typeface="Arial"/>
              </a:rPr>
              <a:t>hopefulness</a:t>
            </a:r>
            <a:r>
              <a:rPr sz="1200" i="1" spc="-55" dirty="0">
                <a:solidFill>
                  <a:srgbClr val="5C5B5A"/>
                </a:solidFill>
                <a:latin typeface="Arial"/>
                <a:cs typeface="Arial"/>
              </a:rPr>
              <a:t> </a:t>
            </a:r>
            <a:r>
              <a:rPr sz="1200" i="1" spc="-20" dirty="0">
                <a:solidFill>
                  <a:srgbClr val="5C5B5A"/>
                </a:solidFill>
                <a:latin typeface="Arial"/>
                <a:cs typeface="Arial"/>
              </a:rPr>
              <a:t>(60%)</a:t>
            </a:r>
            <a:endParaRPr sz="1200">
              <a:latin typeface="Arial"/>
              <a:cs typeface="Arial"/>
            </a:endParaRPr>
          </a:p>
          <a:p>
            <a:pPr marL="314960" marR="124460" indent="-229235">
              <a:lnSpc>
                <a:spcPct val="100000"/>
              </a:lnSpc>
              <a:spcBef>
                <a:spcPts val="400"/>
              </a:spcBef>
              <a:buChar char="•"/>
              <a:tabLst>
                <a:tab pos="31496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ability</a:t>
            </a:r>
            <a:r>
              <a:rPr sz="1200" spc="-3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look</a:t>
            </a:r>
            <a:r>
              <a:rPr sz="1200" spc="-35" dirty="0">
                <a:solidFill>
                  <a:srgbClr val="5C5B5A"/>
                </a:solidFill>
                <a:latin typeface="Arial"/>
                <a:cs typeface="Arial"/>
              </a:rPr>
              <a:t> </a:t>
            </a:r>
            <a:r>
              <a:rPr sz="1200" dirty="0">
                <a:solidFill>
                  <a:srgbClr val="5C5B5A"/>
                </a:solidFill>
                <a:latin typeface="Arial"/>
                <a:cs typeface="Arial"/>
              </a:rPr>
              <a:t>after</a:t>
            </a:r>
            <a:r>
              <a:rPr sz="1200" spc="-35" dirty="0">
                <a:solidFill>
                  <a:srgbClr val="5C5B5A"/>
                </a:solidFill>
                <a:latin typeface="Arial"/>
                <a:cs typeface="Arial"/>
              </a:rPr>
              <a:t> </a:t>
            </a:r>
            <a:r>
              <a:rPr sz="1200" spc="-10" dirty="0">
                <a:solidFill>
                  <a:srgbClr val="5C5B5A"/>
                </a:solidFill>
                <a:latin typeface="Arial"/>
                <a:cs typeface="Arial"/>
              </a:rPr>
              <a:t>their </a:t>
            </a:r>
            <a:r>
              <a:rPr sz="1200" dirty="0">
                <a:solidFill>
                  <a:srgbClr val="5C5B5A"/>
                </a:solidFill>
                <a:latin typeface="Arial"/>
                <a:cs typeface="Arial"/>
              </a:rPr>
              <a:t>own</a:t>
            </a:r>
            <a:r>
              <a:rPr sz="1200" spc="-20"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(61%),</a:t>
            </a:r>
            <a:r>
              <a:rPr sz="1200" spc="-2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disagree</a:t>
            </a:r>
            <a:r>
              <a:rPr sz="1200" spc="-35" dirty="0">
                <a:solidFill>
                  <a:srgbClr val="5C5B5A"/>
                </a:solidFill>
                <a:latin typeface="Arial"/>
                <a:cs typeface="Arial"/>
              </a:rPr>
              <a:t> </a:t>
            </a:r>
            <a:r>
              <a:rPr sz="1200" dirty="0">
                <a:solidFill>
                  <a:srgbClr val="5C5B5A"/>
                </a:solidFill>
                <a:latin typeface="Arial"/>
                <a:cs typeface="Arial"/>
              </a:rPr>
              <a:t>they</a:t>
            </a:r>
            <a:r>
              <a:rPr sz="1200" spc="-25" dirty="0">
                <a:solidFill>
                  <a:srgbClr val="5C5B5A"/>
                </a:solidFill>
                <a:latin typeface="Arial"/>
                <a:cs typeface="Arial"/>
              </a:rPr>
              <a:t> </a:t>
            </a:r>
            <a:r>
              <a:rPr sz="1200" dirty="0">
                <a:solidFill>
                  <a:srgbClr val="5C5B5A"/>
                </a:solidFill>
                <a:latin typeface="Arial"/>
                <a:cs typeface="Arial"/>
              </a:rPr>
              <a:t>know</a:t>
            </a:r>
            <a:r>
              <a:rPr sz="1200" spc="-35" dirty="0">
                <a:solidFill>
                  <a:srgbClr val="5C5B5A"/>
                </a:solidFill>
                <a:latin typeface="Arial"/>
                <a:cs typeface="Arial"/>
              </a:rPr>
              <a:t> </a:t>
            </a:r>
            <a:r>
              <a:rPr sz="1200" dirty="0">
                <a:solidFill>
                  <a:srgbClr val="5C5B5A"/>
                </a:solidFill>
                <a:latin typeface="Arial"/>
                <a:cs typeface="Arial"/>
              </a:rPr>
              <a:t>enough</a:t>
            </a:r>
            <a:r>
              <a:rPr sz="1200" spc="-35" dirty="0">
                <a:solidFill>
                  <a:srgbClr val="5C5B5A"/>
                </a:solidFill>
                <a:latin typeface="Arial"/>
                <a:cs typeface="Arial"/>
              </a:rPr>
              <a:t> </a:t>
            </a:r>
            <a:r>
              <a:rPr sz="1200" spc="-10" dirty="0">
                <a:solidFill>
                  <a:srgbClr val="5C5B5A"/>
                </a:solidFill>
                <a:latin typeface="Arial"/>
                <a:cs typeface="Arial"/>
              </a:rPr>
              <a:t>about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health</a:t>
            </a:r>
            <a:r>
              <a:rPr sz="1200" spc="-30" dirty="0">
                <a:solidFill>
                  <a:srgbClr val="5C5B5A"/>
                </a:solidFill>
                <a:latin typeface="Arial"/>
                <a:cs typeface="Arial"/>
              </a:rPr>
              <a:t> </a:t>
            </a:r>
            <a:r>
              <a:rPr sz="1200" spc="-10" dirty="0">
                <a:solidFill>
                  <a:srgbClr val="5C5B5A"/>
                </a:solidFill>
                <a:latin typeface="Arial"/>
                <a:cs typeface="Arial"/>
              </a:rPr>
              <a:t>(52%)</a:t>
            </a:r>
            <a:endParaRPr sz="1200">
              <a:latin typeface="Arial"/>
              <a:cs typeface="Arial"/>
            </a:endParaRPr>
          </a:p>
          <a:p>
            <a:pPr marL="314960" marR="116205" indent="-229235">
              <a:lnSpc>
                <a:spcPct val="100000"/>
              </a:lnSpc>
              <a:spcBef>
                <a:spcPts val="395"/>
              </a:spcBef>
              <a:buChar char="•"/>
              <a:tabLst>
                <a:tab pos="31496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due</a:t>
            </a:r>
            <a:r>
              <a:rPr sz="1200" spc="-35" dirty="0">
                <a:solidFill>
                  <a:srgbClr val="5C5B5A"/>
                </a:solidFill>
                <a:latin typeface="Arial"/>
                <a:cs typeface="Arial"/>
              </a:rPr>
              <a:t> </a:t>
            </a:r>
            <a:r>
              <a:rPr sz="1200" dirty="0">
                <a:solidFill>
                  <a:srgbClr val="5C5B5A"/>
                </a:solidFill>
                <a:latin typeface="Arial"/>
                <a:cs typeface="Arial"/>
              </a:rPr>
              <a:t>to ill</a:t>
            </a:r>
            <a:r>
              <a:rPr sz="1200" spc="-15" dirty="0">
                <a:solidFill>
                  <a:srgbClr val="5C5B5A"/>
                </a:solidFill>
                <a:latin typeface="Arial"/>
                <a:cs typeface="Arial"/>
              </a:rPr>
              <a:t> </a:t>
            </a:r>
            <a:r>
              <a:rPr sz="1200" dirty="0">
                <a:solidFill>
                  <a:srgbClr val="5C5B5A"/>
                </a:solidFill>
                <a:latin typeface="Arial"/>
                <a:cs typeface="Arial"/>
              </a:rPr>
              <a:t>health</a:t>
            </a:r>
            <a:r>
              <a:rPr sz="1200" spc="-15"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dirty="0">
                <a:solidFill>
                  <a:srgbClr val="5C5B5A"/>
                </a:solidFill>
                <a:latin typeface="Arial"/>
                <a:cs typeface="Arial"/>
              </a:rPr>
              <a:t>(49%),</a:t>
            </a:r>
            <a:r>
              <a:rPr sz="1200" spc="-30"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studying</a:t>
            </a:r>
            <a:r>
              <a:rPr sz="1200" spc="-35" dirty="0">
                <a:solidFill>
                  <a:srgbClr val="5C5B5A"/>
                </a:solidFill>
                <a:latin typeface="Arial"/>
                <a:cs typeface="Arial"/>
              </a:rPr>
              <a:t> </a:t>
            </a:r>
            <a:r>
              <a:rPr sz="1200" dirty="0">
                <a:solidFill>
                  <a:srgbClr val="5C5B5A"/>
                </a:solidFill>
                <a:latin typeface="Arial"/>
                <a:cs typeface="Arial"/>
              </a:rPr>
              <a:t>at</a:t>
            </a:r>
            <a:r>
              <a:rPr sz="1200" spc="-30" dirty="0">
                <a:solidFill>
                  <a:srgbClr val="5C5B5A"/>
                </a:solidFill>
                <a:latin typeface="Arial"/>
                <a:cs typeface="Arial"/>
              </a:rPr>
              <a:t> </a:t>
            </a:r>
            <a:r>
              <a:rPr sz="1200" dirty="0">
                <a:solidFill>
                  <a:srgbClr val="5C5B5A"/>
                </a:solidFill>
                <a:latin typeface="Arial"/>
                <a:cs typeface="Arial"/>
              </a:rPr>
              <a:t>university</a:t>
            </a:r>
            <a:r>
              <a:rPr sz="1200" spc="-35" dirty="0">
                <a:solidFill>
                  <a:srgbClr val="5C5B5A"/>
                </a:solidFill>
                <a:latin typeface="Arial"/>
                <a:cs typeface="Arial"/>
              </a:rPr>
              <a:t> </a:t>
            </a:r>
            <a:r>
              <a:rPr sz="1200" spc="-20" dirty="0">
                <a:solidFill>
                  <a:srgbClr val="5C5B5A"/>
                </a:solidFill>
                <a:latin typeface="Arial"/>
                <a:cs typeface="Arial"/>
              </a:rPr>
              <a:t>(48%)</a:t>
            </a:r>
            <a:endParaRPr sz="1200">
              <a:latin typeface="Arial"/>
              <a:cs typeface="Arial"/>
            </a:endParaRPr>
          </a:p>
          <a:p>
            <a:pPr marL="314960" indent="-229235">
              <a:lnSpc>
                <a:spcPct val="100000"/>
              </a:lnSpc>
              <a:spcBef>
                <a:spcPts val="409"/>
              </a:spcBef>
              <a:buFont typeface="Arial"/>
              <a:buChar char="•"/>
              <a:tabLst>
                <a:tab pos="314960" algn="l"/>
              </a:tabLst>
            </a:pPr>
            <a:r>
              <a:rPr sz="1200" i="1" dirty="0">
                <a:solidFill>
                  <a:srgbClr val="5C5B5A"/>
                </a:solidFill>
                <a:latin typeface="Arial"/>
                <a:cs typeface="Arial"/>
              </a:rPr>
              <a:t>Those</a:t>
            </a:r>
            <a:r>
              <a:rPr sz="1200" i="1" spc="-4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are</a:t>
            </a:r>
            <a:r>
              <a:rPr sz="1200" i="1" spc="-35" dirty="0">
                <a:solidFill>
                  <a:srgbClr val="5C5B5A"/>
                </a:solidFill>
                <a:latin typeface="Arial"/>
                <a:cs typeface="Arial"/>
              </a:rPr>
              <a:t> </a:t>
            </a:r>
            <a:r>
              <a:rPr sz="1200" i="1" dirty="0">
                <a:solidFill>
                  <a:srgbClr val="5C5B5A"/>
                </a:solidFill>
                <a:latin typeface="Arial"/>
                <a:cs typeface="Arial"/>
              </a:rPr>
              <a:t>dissatisfied</a:t>
            </a:r>
            <a:r>
              <a:rPr sz="1200" i="1" spc="-35" dirty="0">
                <a:solidFill>
                  <a:srgbClr val="5C5B5A"/>
                </a:solidFill>
                <a:latin typeface="Arial"/>
                <a:cs typeface="Arial"/>
              </a:rPr>
              <a:t> </a:t>
            </a:r>
            <a:r>
              <a:rPr sz="1200" i="1" dirty="0">
                <a:solidFill>
                  <a:srgbClr val="5C5B5A"/>
                </a:solidFill>
                <a:latin typeface="Arial"/>
                <a:cs typeface="Arial"/>
              </a:rPr>
              <a:t>with</a:t>
            </a:r>
            <a:r>
              <a:rPr sz="1200" i="1" spc="-20" dirty="0">
                <a:solidFill>
                  <a:srgbClr val="5C5B5A"/>
                </a:solidFill>
                <a:latin typeface="Arial"/>
                <a:cs typeface="Arial"/>
              </a:rPr>
              <a:t> </a:t>
            </a:r>
            <a:r>
              <a:rPr sz="1200" i="1" dirty="0">
                <a:solidFill>
                  <a:srgbClr val="5C5B5A"/>
                </a:solidFill>
                <a:latin typeface="Arial"/>
                <a:cs typeface="Arial"/>
              </a:rPr>
              <a:t>their</a:t>
            </a:r>
            <a:r>
              <a:rPr sz="1200" i="1" spc="-35" dirty="0">
                <a:solidFill>
                  <a:srgbClr val="5C5B5A"/>
                </a:solidFill>
                <a:latin typeface="Arial"/>
                <a:cs typeface="Arial"/>
              </a:rPr>
              <a:t> </a:t>
            </a:r>
            <a:r>
              <a:rPr sz="1200" i="1" dirty="0">
                <a:solidFill>
                  <a:srgbClr val="5C5B5A"/>
                </a:solidFill>
                <a:latin typeface="Arial"/>
                <a:cs typeface="Arial"/>
              </a:rPr>
              <a:t>job</a:t>
            </a:r>
            <a:r>
              <a:rPr sz="1200" i="1" spc="-10" dirty="0">
                <a:solidFill>
                  <a:srgbClr val="5C5B5A"/>
                </a:solidFill>
                <a:latin typeface="Arial"/>
                <a:cs typeface="Arial"/>
              </a:rPr>
              <a:t> (48%)</a:t>
            </a:r>
            <a:endParaRPr sz="1200">
              <a:latin typeface="Arial"/>
              <a:cs typeface="Arial"/>
            </a:endParaRPr>
          </a:p>
          <a:p>
            <a:pPr marL="314960" indent="-229235">
              <a:lnSpc>
                <a:spcPct val="100000"/>
              </a:lnSpc>
              <a:spcBef>
                <a:spcPts val="395"/>
              </a:spcBef>
              <a:buChar char="•"/>
              <a:tabLst>
                <a:tab pos="31496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35" dirty="0">
                <a:solidFill>
                  <a:srgbClr val="5C5B5A"/>
                </a:solidFill>
                <a:latin typeface="Arial"/>
                <a:cs typeface="Arial"/>
              </a:rPr>
              <a:t> </a:t>
            </a:r>
            <a:r>
              <a:rPr sz="1200" dirty="0">
                <a:solidFill>
                  <a:srgbClr val="5C5B5A"/>
                </a:solidFill>
                <a:latin typeface="Arial"/>
                <a:cs typeface="Arial"/>
              </a:rPr>
              <a:t>living</a:t>
            </a:r>
            <a:r>
              <a:rPr sz="1200" spc="-5"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friend</a:t>
            </a:r>
            <a:r>
              <a:rPr sz="1200" spc="-4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family</a:t>
            </a:r>
            <a:r>
              <a:rPr sz="1200" spc="-35" dirty="0">
                <a:solidFill>
                  <a:srgbClr val="5C5B5A"/>
                </a:solidFill>
                <a:latin typeface="Arial"/>
                <a:cs typeface="Arial"/>
              </a:rPr>
              <a:t> </a:t>
            </a:r>
            <a:r>
              <a:rPr sz="1200" spc="-20" dirty="0">
                <a:solidFill>
                  <a:srgbClr val="5C5B5A"/>
                </a:solidFill>
                <a:latin typeface="Arial"/>
                <a:cs typeface="Arial"/>
              </a:rPr>
              <a:t>(47%)</a:t>
            </a:r>
            <a:endParaRPr sz="1200">
              <a:latin typeface="Arial"/>
              <a:cs typeface="Arial"/>
            </a:endParaRPr>
          </a:p>
          <a:p>
            <a:pPr marL="314960" indent="-229235">
              <a:lnSpc>
                <a:spcPct val="100000"/>
              </a:lnSpc>
              <a:spcBef>
                <a:spcPts val="400"/>
              </a:spcBef>
              <a:buFont typeface="Arial"/>
              <a:buChar char="•"/>
              <a:tabLst>
                <a:tab pos="314960" algn="l"/>
              </a:tabLst>
            </a:pPr>
            <a:r>
              <a:rPr sz="1200" i="1" dirty="0">
                <a:solidFill>
                  <a:srgbClr val="5C5B5A"/>
                </a:solidFill>
                <a:latin typeface="Arial"/>
                <a:cs typeface="Arial"/>
              </a:rPr>
              <a:t>Those</a:t>
            </a:r>
            <a:r>
              <a:rPr sz="1200" i="1" spc="-40"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high</a:t>
            </a:r>
            <a:r>
              <a:rPr sz="1200" i="1" spc="-25" dirty="0">
                <a:solidFill>
                  <a:srgbClr val="5C5B5A"/>
                </a:solidFill>
                <a:latin typeface="Arial"/>
                <a:cs typeface="Arial"/>
              </a:rPr>
              <a:t> </a:t>
            </a:r>
            <a:r>
              <a:rPr sz="1200" i="1" dirty="0">
                <a:solidFill>
                  <a:srgbClr val="5C5B5A"/>
                </a:solidFill>
                <a:latin typeface="Arial"/>
                <a:cs typeface="Arial"/>
              </a:rPr>
              <a:t>anxiety</a:t>
            </a:r>
            <a:r>
              <a:rPr sz="1200" i="1" spc="-30" dirty="0">
                <a:solidFill>
                  <a:srgbClr val="5C5B5A"/>
                </a:solidFill>
                <a:latin typeface="Arial"/>
                <a:cs typeface="Arial"/>
              </a:rPr>
              <a:t> </a:t>
            </a:r>
            <a:r>
              <a:rPr sz="1200" i="1" spc="-20" dirty="0">
                <a:solidFill>
                  <a:srgbClr val="5C5B5A"/>
                </a:solidFill>
                <a:latin typeface="Arial"/>
                <a:cs typeface="Arial"/>
              </a:rPr>
              <a:t>(46%)</a:t>
            </a:r>
            <a:endParaRPr sz="1200">
              <a:latin typeface="Arial"/>
              <a:cs typeface="Arial"/>
            </a:endParaRPr>
          </a:p>
        </p:txBody>
      </p:sp>
      <p:sp>
        <p:nvSpPr>
          <p:cNvPr id="70" name="object 70"/>
          <p:cNvSpPr txBox="1"/>
          <p:nvPr/>
        </p:nvSpPr>
        <p:spPr>
          <a:xfrm>
            <a:off x="664260" y="6400901"/>
            <a:ext cx="1065022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A5.</a:t>
            </a:r>
            <a:r>
              <a:rPr sz="1000" spc="-25" dirty="0">
                <a:solidFill>
                  <a:srgbClr val="7E7E7E"/>
                </a:solidFill>
                <a:latin typeface="Arial"/>
                <a:cs typeface="Arial"/>
              </a:rPr>
              <a:t> </a:t>
            </a:r>
            <a:r>
              <a:rPr sz="1000" dirty="0">
                <a:solidFill>
                  <a:srgbClr val="7E7E7E"/>
                </a:solidFill>
                <a:latin typeface="Arial"/>
                <a:cs typeface="Arial"/>
              </a:rPr>
              <a:t>How</a:t>
            </a:r>
            <a:r>
              <a:rPr sz="1000" spc="-25" dirty="0">
                <a:solidFill>
                  <a:srgbClr val="7E7E7E"/>
                </a:solidFill>
                <a:latin typeface="Arial"/>
                <a:cs typeface="Arial"/>
              </a:rPr>
              <a:t> </a:t>
            </a:r>
            <a:r>
              <a:rPr sz="1000" dirty="0">
                <a:solidFill>
                  <a:srgbClr val="7E7E7E"/>
                </a:solidFill>
                <a:latin typeface="Arial"/>
                <a:cs typeface="Arial"/>
              </a:rPr>
              <a:t>often</a:t>
            </a:r>
            <a:r>
              <a:rPr sz="1000" spc="-35" dirty="0">
                <a:solidFill>
                  <a:srgbClr val="7E7E7E"/>
                </a:solidFill>
                <a:latin typeface="Arial"/>
                <a:cs typeface="Arial"/>
              </a:rPr>
              <a:t> </a:t>
            </a:r>
            <a:r>
              <a:rPr sz="1000" dirty="0">
                <a:solidFill>
                  <a:srgbClr val="7E7E7E"/>
                </a:solidFill>
                <a:latin typeface="Arial"/>
                <a:cs typeface="Arial"/>
              </a:rPr>
              <a:t>do</a:t>
            </a:r>
            <a:r>
              <a:rPr sz="1000" spc="-4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feel</a:t>
            </a:r>
            <a:r>
              <a:rPr sz="1000" spc="-40" dirty="0">
                <a:solidFill>
                  <a:srgbClr val="7E7E7E"/>
                </a:solidFill>
                <a:latin typeface="Arial"/>
                <a:cs typeface="Arial"/>
              </a:rPr>
              <a:t> </a:t>
            </a:r>
            <a:r>
              <a:rPr sz="1000" dirty="0">
                <a:solidFill>
                  <a:srgbClr val="7E7E7E"/>
                </a:solidFill>
                <a:latin typeface="Arial"/>
                <a:cs typeface="Arial"/>
              </a:rPr>
              <a:t>lonely?</a:t>
            </a:r>
            <a:r>
              <a:rPr sz="1000" spc="10" dirty="0">
                <a:solidFill>
                  <a:srgbClr val="7E7E7E"/>
                </a:solidFill>
                <a:latin typeface="Arial"/>
                <a:cs typeface="Arial"/>
              </a:rPr>
              <a:t> </a:t>
            </a:r>
            <a:r>
              <a:rPr sz="1000" dirty="0">
                <a:solidFill>
                  <a:srgbClr val="7E7E7E"/>
                </a:solidFill>
                <a:latin typeface="Arial"/>
                <a:cs typeface="Arial"/>
              </a:rPr>
              <a:t>Base:</a:t>
            </a:r>
            <a:r>
              <a:rPr sz="1000" spc="-2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14,</a:t>
            </a:r>
            <a:r>
              <a:rPr sz="1000" spc="-35" dirty="0">
                <a:solidFill>
                  <a:srgbClr val="7E7E7E"/>
                </a:solidFill>
                <a:latin typeface="Arial"/>
                <a:cs typeface="Arial"/>
              </a:rPr>
              <a:t> </a:t>
            </a:r>
            <a:r>
              <a:rPr sz="1000" dirty="0">
                <a:solidFill>
                  <a:srgbClr val="7E7E7E"/>
                </a:solidFill>
                <a:latin typeface="Arial"/>
                <a:cs typeface="Arial"/>
              </a:rPr>
              <a:t>1482;</a:t>
            </a:r>
            <a:r>
              <a:rPr sz="1000" spc="-25"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15,</a:t>
            </a:r>
            <a:r>
              <a:rPr sz="1000" spc="-30"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16,</a:t>
            </a:r>
            <a:r>
              <a:rPr sz="1000" spc="-30" dirty="0">
                <a:solidFill>
                  <a:srgbClr val="7E7E7E"/>
                </a:solidFill>
                <a:latin typeface="Arial"/>
                <a:cs typeface="Arial"/>
              </a:rPr>
              <a:t> </a:t>
            </a:r>
            <a:r>
              <a:rPr sz="1000" dirty="0">
                <a:solidFill>
                  <a:srgbClr val="7E7E7E"/>
                </a:solidFill>
                <a:latin typeface="Arial"/>
                <a:cs typeface="Arial"/>
              </a:rPr>
              <a:t>1523;</a:t>
            </a:r>
            <a:r>
              <a:rPr sz="1000" spc="-35" dirty="0">
                <a:solidFill>
                  <a:srgbClr val="7E7E7E"/>
                </a:solidFill>
                <a:latin typeface="Arial"/>
                <a:cs typeface="Arial"/>
              </a:rPr>
              <a:t> </a:t>
            </a:r>
            <a:r>
              <a:rPr sz="1000" dirty="0">
                <a:solidFill>
                  <a:srgbClr val="7E7E7E"/>
                </a:solidFill>
                <a:latin typeface="Arial"/>
                <a:cs typeface="Arial"/>
              </a:rPr>
              <a:t>GB</a:t>
            </a:r>
            <a:r>
              <a:rPr sz="1000" spc="-25" dirty="0">
                <a:solidFill>
                  <a:srgbClr val="7E7E7E"/>
                </a:solidFill>
                <a:latin typeface="Arial"/>
                <a:cs typeface="Arial"/>
              </a:rPr>
              <a:t> </a:t>
            </a:r>
            <a:r>
              <a:rPr sz="1000" dirty="0">
                <a:solidFill>
                  <a:srgbClr val="7E7E7E"/>
                </a:solidFill>
                <a:latin typeface="Arial"/>
                <a:cs typeface="Arial"/>
              </a:rPr>
              <a:t>benchmarking</a:t>
            </a:r>
            <a:r>
              <a:rPr sz="1000" spc="-45" dirty="0">
                <a:solidFill>
                  <a:srgbClr val="7E7E7E"/>
                </a:solidFill>
                <a:latin typeface="Arial"/>
                <a:cs typeface="Arial"/>
              </a:rPr>
              <a:t> </a:t>
            </a:r>
            <a:r>
              <a:rPr sz="1000" dirty="0">
                <a:solidFill>
                  <a:srgbClr val="7E7E7E"/>
                </a:solidFill>
                <a:latin typeface="Arial"/>
                <a:cs typeface="Arial"/>
              </a:rPr>
              <a:t>taken</a:t>
            </a:r>
            <a:r>
              <a:rPr sz="1000" spc="-45"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dirty="0">
                <a:solidFill>
                  <a:srgbClr val="7E7E7E"/>
                </a:solidFill>
                <a:latin typeface="Arial"/>
                <a:cs typeface="Arial"/>
              </a:rPr>
              <a:t>UK</a:t>
            </a:r>
            <a:r>
              <a:rPr sz="1000" spc="-15" dirty="0">
                <a:solidFill>
                  <a:srgbClr val="7E7E7E"/>
                </a:solidFill>
                <a:latin typeface="Arial"/>
                <a:cs typeface="Arial"/>
              </a:rPr>
              <a:t> </a:t>
            </a:r>
            <a:r>
              <a:rPr sz="1000" dirty="0">
                <a:solidFill>
                  <a:srgbClr val="7E7E7E"/>
                </a:solidFill>
                <a:latin typeface="Arial"/>
                <a:cs typeface="Arial"/>
              </a:rPr>
              <a:t>measures</a:t>
            </a:r>
            <a:r>
              <a:rPr sz="1000" spc="-50"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wellbeing</a:t>
            </a:r>
            <a:r>
              <a:rPr sz="1000" spc="5" dirty="0">
                <a:solidFill>
                  <a:srgbClr val="7E7E7E"/>
                </a:solidFill>
                <a:latin typeface="Arial"/>
                <a:cs typeface="Arial"/>
              </a:rPr>
              <a:t> </a:t>
            </a:r>
            <a:r>
              <a:rPr sz="1000" dirty="0">
                <a:solidFill>
                  <a:srgbClr val="7E7E7E"/>
                </a:solidFill>
                <a:latin typeface="Arial"/>
                <a:cs typeface="Arial"/>
              </a:rPr>
              <a:t>(fieldwork</a:t>
            </a:r>
            <a:r>
              <a:rPr sz="1000" spc="-5" dirty="0">
                <a:solidFill>
                  <a:srgbClr val="7E7E7E"/>
                </a:solidFill>
                <a:latin typeface="Arial"/>
                <a:cs typeface="Arial"/>
              </a:rPr>
              <a:t> </a:t>
            </a:r>
            <a:r>
              <a:rPr sz="1000" dirty="0">
                <a:solidFill>
                  <a:srgbClr val="7E7E7E"/>
                </a:solidFill>
                <a:latin typeface="Arial"/>
                <a:cs typeface="Arial"/>
              </a:rPr>
              <a:t>period</a:t>
            </a:r>
            <a:r>
              <a:rPr sz="1000" spc="-30" dirty="0">
                <a:solidFill>
                  <a:srgbClr val="7E7E7E"/>
                </a:solidFill>
                <a:latin typeface="Arial"/>
                <a:cs typeface="Arial"/>
              </a:rPr>
              <a:t> </a:t>
            </a:r>
            <a:r>
              <a:rPr sz="1000" dirty="0">
                <a:solidFill>
                  <a:srgbClr val="7E7E7E"/>
                </a:solidFill>
                <a:latin typeface="Arial"/>
                <a:cs typeface="Arial"/>
              </a:rPr>
              <a:t>4</a:t>
            </a:r>
            <a:r>
              <a:rPr sz="1000" spc="-20" dirty="0">
                <a:solidFill>
                  <a:srgbClr val="7E7E7E"/>
                </a:solidFill>
                <a:latin typeface="Arial"/>
                <a:cs typeface="Arial"/>
              </a:rPr>
              <a:t> </a:t>
            </a:r>
            <a:r>
              <a:rPr sz="1000" dirty="0">
                <a:solidFill>
                  <a:srgbClr val="7E7E7E"/>
                </a:solidFill>
                <a:latin typeface="Arial"/>
                <a:cs typeface="Arial"/>
              </a:rPr>
              <a:t>December</a:t>
            </a:r>
            <a:r>
              <a:rPr sz="1000" spc="-45" dirty="0">
                <a:solidFill>
                  <a:srgbClr val="7E7E7E"/>
                </a:solidFill>
                <a:latin typeface="Arial"/>
                <a:cs typeface="Arial"/>
              </a:rPr>
              <a:t> </a:t>
            </a:r>
            <a:r>
              <a:rPr sz="1000" dirty="0">
                <a:solidFill>
                  <a:srgbClr val="7E7E7E"/>
                </a:solidFill>
                <a:latin typeface="Arial"/>
                <a:cs typeface="Arial"/>
              </a:rPr>
              <a:t>2024</a:t>
            </a:r>
            <a:r>
              <a:rPr sz="1000" spc="-35" dirty="0">
                <a:solidFill>
                  <a:srgbClr val="7E7E7E"/>
                </a:solidFill>
                <a:latin typeface="Arial"/>
                <a:cs typeface="Arial"/>
              </a:rPr>
              <a:t> </a:t>
            </a:r>
            <a:r>
              <a:rPr sz="1000" dirty="0">
                <a:solidFill>
                  <a:srgbClr val="7E7E7E"/>
                </a:solidFill>
                <a:latin typeface="Arial"/>
                <a:cs typeface="Arial"/>
              </a:rPr>
              <a:t>to</a:t>
            </a:r>
            <a:r>
              <a:rPr sz="1000" spc="-30" dirty="0">
                <a:solidFill>
                  <a:srgbClr val="7E7E7E"/>
                </a:solidFill>
                <a:latin typeface="Arial"/>
                <a:cs typeface="Arial"/>
              </a:rPr>
              <a:t> </a:t>
            </a:r>
            <a:r>
              <a:rPr sz="1000" spc="-50" dirty="0">
                <a:solidFill>
                  <a:srgbClr val="7E7E7E"/>
                </a:solidFill>
                <a:latin typeface="Arial"/>
                <a:cs typeface="Arial"/>
              </a:rPr>
              <a:t>5 </a:t>
            </a:r>
            <a:r>
              <a:rPr sz="1000" dirty="0">
                <a:solidFill>
                  <a:srgbClr val="7E7E7E"/>
                </a:solidFill>
                <a:latin typeface="Arial"/>
                <a:cs typeface="Arial"/>
              </a:rPr>
              <a:t>January</a:t>
            </a:r>
            <a:r>
              <a:rPr sz="1000" spc="-45" dirty="0">
                <a:solidFill>
                  <a:srgbClr val="7E7E7E"/>
                </a:solidFill>
                <a:latin typeface="Arial"/>
                <a:cs typeface="Arial"/>
              </a:rPr>
              <a:t> </a:t>
            </a:r>
            <a:r>
              <a:rPr sz="1000" spc="-10" dirty="0">
                <a:solidFill>
                  <a:srgbClr val="7E7E7E"/>
                </a:solidFill>
                <a:latin typeface="Arial"/>
                <a:cs typeface="Arial"/>
              </a:rPr>
              <a:t>2025)</a:t>
            </a:r>
            <a:endParaRPr sz="1000">
              <a:latin typeface="Arial"/>
              <a:cs typeface="Arial"/>
            </a:endParaRPr>
          </a:p>
        </p:txBody>
      </p:sp>
      <p:sp>
        <p:nvSpPr>
          <p:cNvPr id="71" name="object 71"/>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48</a:t>
            </a:r>
            <a:endParaRPr sz="18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11451" y="1947100"/>
            <a:ext cx="8794115" cy="4344035"/>
            <a:chOff x="2211451" y="1947100"/>
            <a:chExt cx="8794115" cy="4344035"/>
          </a:xfrm>
        </p:grpSpPr>
        <p:sp>
          <p:nvSpPr>
            <p:cNvPr id="3" name="object 3"/>
            <p:cNvSpPr/>
            <p:nvPr/>
          </p:nvSpPr>
          <p:spPr>
            <a:xfrm>
              <a:off x="2220976" y="2202180"/>
              <a:ext cx="6868159" cy="3573779"/>
            </a:xfrm>
            <a:custGeom>
              <a:avLst/>
              <a:gdLst/>
              <a:ahLst/>
              <a:cxnLst/>
              <a:rect l="l" t="t" r="r" b="b"/>
              <a:pathLst>
                <a:path w="6868159" h="3573779">
                  <a:moveTo>
                    <a:pt x="6867779" y="0"/>
                  </a:moveTo>
                  <a:lnTo>
                    <a:pt x="0" y="0"/>
                  </a:lnTo>
                  <a:lnTo>
                    <a:pt x="0" y="3573779"/>
                  </a:lnTo>
                  <a:lnTo>
                    <a:pt x="6867779" y="3573779"/>
                  </a:lnTo>
                  <a:lnTo>
                    <a:pt x="6867779" y="0"/>
                  </a:lnTo>
                  <a:close/>
                </a:path>
              </a:pathLst>
            </a:custGeom>
            <a:solidFill>
              <a:srgbClr val="FAE4D5"/>
            </a:solidFill>
          </p:spPr>
          <p:txBody>
            <a:bodyPr wrap="square" lIns="0" tIns="0" rIns="0" bIns="0" rtlCol="0"/>
            <a:lstStyle/>
            <a:p>
              <a:endParaRPr/>
            </a:p>
          </p:txBody>
        </p:sp>
        <p:sp>
          <p:nvSpPr>
            <p:cNvPr id="4" name="object 4"/>
            <p:cNvSpPr/>
            <p:nvPr/>
          </p:nvSpPr>
          <p:spPr>
            <a:xfrm>
              <a:off x="2220976" y="2202180"/>
              <a:ext cx="6868159" cy="3573779"/>
            </a:xfrm>
            <a:custGeom>
              <a:avLst/>
              <a:gdLst/>
              <a:ahLst/>
              <a:cxnLst/>
              <a:rect l="l" t="t" r="r" b="b"/>
              <a:pathLst>
                <a:path w="6868159" h="3573779">
                  <a:moveTo>
                    <a:pt x="0" y="3573779"/>
                  </a:moveTo>
                  <a:lnTo>
                    <a:pt x="6867779" y="3573779"/>
                  </a:lnTo>
                  <a:lnTo>
                    <a:pt x="6867779" y="0"/>
                  </a:lnTo>
                  <a:lnTo>
                    <a:pt x="0" y="0"/>
                  </a:lnTo>
                  <a:lnTo>
                    <a:pt x="0" y="3573779"/>
                  </a:lnTo>
                  <a:close/>
                </a:path>
              </a:pathLst>
            </a:custGeom>
            <a:ln w="19049">
              <a:solidFill>
                <a:srgbClr val="EC7C30"/>
              </a:solidFill>
              <a:prstDash val="sysDash"/>
            </a:ln>
          </p:spPr>
          <p:txBody>
            <a:bodyPr wrap="square" lIns="0" tIns="0" rIns="0" bIns="0" rtlCol="0"/>
            <a:lstStyle/>
            <a:p>
              <a:endParaRPr/>
            </a:p>
          </p:txBody>
        </p:sp>
        <p:sp>
          <p:nvSpPr>
            <p:cNvPr id="5" name="object 5"/>
            <p:cNvSpPr/>
            <p:nvPr/>
          </p:nvSpPr>
          <p:spPr>
            <a:xfrm>
              <a:off x="5301869" y="5819190"/>
              <a:ext cx="5703570" cy="168910"/>
            </a:xfrm>
            <a:custGeom>
              <a:avLst/>
              <a:gdLst/>
              <a:ahLst/>
              <a:cxnLst/>
              <a:rect l="l" t="t" r="r" b="b"/>
              <a:pathLst>
                <a:path w="5703570" h="168910">
                  <a:moveTo>
                    <a:pt x="5703442" y="0"/>
                  </a:moveTo>
                  <a:lnTo>
                    <a:pt x="0" y="0"/>
                  </a:lnTo>
                  <a:lnTo>
                    <a:pt x="0" y="168846"/>
                  </a:lnTo>
                  <a:lnTo>
                    <a:pt x="5703442" y="168846"/>
                  </a:lnTo>
                  <a:lnTo>
                    <a:pt x="5703442" y="0"/>
                  </a:lnTo>
                  <a:close/>
                </a:path>
              </a:pathLst>
            </a:custGeom>
            <a:solidFill>
              <a:srgbClr val="5C5B5A"/>
            </a:solidFill>
          </p:spPr>
          <p:txBody>
            <a:bodyPr wrap="square" lIns="0" tIns="0" rIns="0" bIns="0" rtlCol="0"/>
            <a:lstStyle/>
            <a:p>
              <a:endParaRPr/>
            </a:p>
          </p:txBody>
        </p:sp>
        <p:sp>
          <p:nvSpPr>
            <p:cNvPr id="6" name="object 6"/>
            <p:cNvSpPr/>
            <p:nvPr/>
          </p:nvSpPr>
          <p:spPr>
            <a:xfrm>
              <a:off x="5301869" y="3268979"/>
              <a:ext cx="1222375" cy="680085"/>
            </a:xfrm>
            <a:custGeom>
              <a:avLst/>
              <a:gdLst/>
              <a:ahLst/>
              <a:cxnLst/>
              <a:rect l="l" t="t" r="r" b="b"/>
              <a:pathLst>
                <a:path w="1222375" h="680085">
                  <a:moveTo>
                    <a:pt x="1086739" y="510540"/>
                  </a:moveTo>
                  <a:lnTo>
                    <a:pt x="0" y="510540"/>
                  </a:lnTo>
                  <a:lnTo>
                    <a:pt x="0" y="679704"/>
                  </a:lnTo>
                  <a:lnTo>
                    <a:pt x="1086739" y="679704"/>
                  </a:lnTo>
                  <a:lnTo>
                    <a:pt x="1086739" y="510540"/>
                  </a:lnTo>
                  <a:close/>
                </a:path>
                <a:path w="1222375" h="680085">
                  <a:moveTo>
                    <a:pt x="1222375" y="256032"/>
                  </a:moveTo>
                  <a:lnTo>
                    <a:pt x="0" y="256032"/>
                  </a:lnTo>
                  <a:lnTo>
                    <a:pt x="0" y="425196"/>
                  </a:lnTo>
                  <a:lnTo>
                    <a:pt x="1222375" y="425196"/>
                  </a:lnTo>
                  <a:lnTo>
                    <a:pt x="1222375" y="256032"/>
                  </a:lnTo>
                  <a:close/>
                </a:path>
                <a:path w="1222375" h="680085">
                  <a:moveTo>
                    <a:pt x="1222375" y="0"/>
                  </a:moveTo>
                  <a:lnTo>
                    <a:pt x="0" y="0"/>
                  </a:lnTo>
                  <a:lnTo>
                    <a:pt x="0" y="169164"/>
                  </a:lnTo>
                  <a:lnTo>
                    <a:pt x="1222375" y="169164"/>
                  </a:lnTo>
                  <a:lnTo>
                    <a:pt x="1222375" y="0"/>
                  </a:lnTo>
                  <a:close/>
                </a:path>
              </a:pathLst>
            </a:custGeom>
            <a:solidFill>
              <a:srgbClr val="009590"/>
            </a:solidFill>
          </p:spPr>
          <p:txBody>
            <a:bodyPr wrap="square" lIns="0" tIns="0" rIns="0" bIns="0" rtlCol="0"/>
            <a:lstStyle/>
            <a:p>
              <a:endParaRPr/>
            </a:p>
          </p:txBody>
        </p:sp>
        <p:sp>
          <p:nvSpPr>
            <p:cNvPr id="7" name="object 7"/>
            <p:cNvSpPr/>
            <p:nvPr/>
          </p:nvSpPr>
          <p:spPr>
            <a:xfrm>
              <a:off x="5301869" y="1951863"/>
              <a:ext cx="0" cy="4334510"/>
            </a:xfrm>
            <a:custGeom>
              <a:avLst/>
              <a:gdLst/>
              <a:ahLst/>
              <a:cxnLst/>
              <a:rect l="l" t="t" r="r" b="b"/>
              <a:pathLst>
                <a:path h="4334510">
                  <a:moveTo>
                    <a:pt x="0" y="0"/>
                  </a:moveTo>
                  <a:lnTo>
                    <a:pt x="0" y="4334192"/>
                  </a:lnTo>
                </a:path>
              </a:pathLst>
            </a:custGeom>
            <a:ln w="9525">
              <a:solidFill>
                <a:srgbClr val="D9D9D9"/>
              </a:solidFill>
            </a:ln>
          </p:spPr>
          <p:txBody>
            <a:bodyPr wrap="square" lIns="0" tIns="0" rIns="0" bIns="0" rtlCol="0"/>
            <a:lstStyle/>
            <a:p>
              <a:endParaRPr/>
            </a:p>
          </p:txBody>
        </p:sp>
      </p:grpSp>
      <p:sp>
        <p:nvSpPr>
          <p:cNvPr id="8" name="object 8"/>
          <p:cNvSpPr txBox="1"/>
          <p:nvPr/>
        </p:nvSpPr>
        <p:spPr>
          <a:xfrm>
            <a:off x="432308" y="195198"/>
            <a:ext cx="11045190" cy="166497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C5B5A"/>
                </a:solidFill>
                <a:latin typeface="Arial"/>
                <a:cs typeface="Arial"/>
              </a:rPr>
              <a:t>Over</a:t>
            </a:r>
            <a:r>
              <a:rPr sz="1800" b="1" spc="-20" dirty="0">
                <a:solidFill>
                  <a:srgbClr val="5C5B5A"/>
                </a:solidFill>
                <a:latin typeface="Arial"/>
                <a:cs typeface="Arial"/>
              </a:rPr>
              <a:t> </a:t>
            </a:r>
            <a:r>
              <a:rPr sz="1800" b="1" dirty="0">
                <a:solidFill>
                  <a:srgbClr val="5C5B5A"/>
                </a:solidFill>
                <a:latin typeface="Arial"/>
                <a:cs typeface="Arial"/>
              </a:rPr>
              <a:t>half</a:t>
            </a:r>
            <a:r>
              <a:rPr sz="1800" b="1" spc="-25" dirty="0">
                <a:solidFill>
                  <a:srgbClr val="5C5B5A"/>
                </a:solidFill>
                <a:latin typeface="Arial"/>
                <a:cs typeface="Arial"/>
              </a:rPr>
              <a:t> </a:t>
            </a:r>
            <a:r>
              <a:rPr sz="1800" b="1" dirty="0">
                <a:solidFill>
                  <a:srgbClr val="5C5B5A"/>
                </a:solidFill>
                <a:latin typeface="Arial"/>
                <a:cs typeface="Arial"/>
              </a:rPr>
              <a:t>(55%)</a:t>
            </a:r>
            <a:r>
              <a:rPr sz="1800" b="1" spc="-25" dirty="0">
                <a:solidFill>
                  <a:srgbClr val="5C5B5A"/>
                </a:solidFill>
                <a:latin typeface="Arial"/>
                <a:cs typeface="Arial"/>
              </a:rPr>
              <a:t> </a:t>
            </a:r>
            <a:r>
              <a:rPr sz="1800" b="1" dirty="0">
                <a:solidFill>
                  <a:srgbClr val="5C5B5A"/>
                </a:solidFill>
                <a:latin typeface="Arial"/>
                <a:cs typeface="Arial"/>
              </a:rPr>
              <a:t>of</a:t>
            </a:r>
            <a:r>
              <a:rPr sz="1800" b="1" spc="-25" dirty="0">
                <a:solidFill>
                  <a:srgbClr val="5C5B5A"/>
                </a:solidFill>
                <a:latin typeface="Arial"/>
                <a:cs typeface="Arial"/>
              </a:rPr>
              <a:t> </a:t>
            </a:r>
            <a:r>
              <a:rPr sz="1800" b="1" dirty="0">
                <a:solidFill>
                  <a:srgbClr val="5C5B5A"/>
                </a:solidFill>
                <a:latin typeface="Arial"/>
                <a:cs typeface="Arial"/>
              </a:rPr>
              <a:t>respondents</a:t>
            </a:r>
            <a:r>
              <a:rPr sz="1800" b="1" spc="-40" dirty="0">
                <a:solidFill>
                  <a:srgbClr val="5C5B5A"/>
                </a:solidFill>
                <a:latin typeface="Arial"/>
                <a:cs typeface="Arial"/>
              </a:rPr>
              <a:t> </a:t>
            </a:r>
            <a:r>
              <a:rPr sz="1800" b="1" dirty="0">
                <a:solidFill>
                  <a:srgbClr val="5C5B5A"/>
                </a:solidFill>
                <a:latin typeface="Arial"/>
                <a:cs typeface="Arial"/>
              </a:rPr>
              <a:t>have</a:t>
            </a:r>
            <a:r>
              <a:rPr sz="1800" b="1" spc="10" dirty="0">
                <a:solidFill>
                  <a:srgbClr val="5C5B5A"/>
                </a:solidFill>
                <a:latin typeface="Arial"/>
                <a:cs typeface="Arial"/>
              </a:rPr>
              <a:t> </a:t>
            </a:r>
            <a:r>
              <a:rPr sz="1800" b="1" dirty="0">
                <a:solidFill>
                  <a:srgbClr val="5C5B5A"/>
                </a:solidFill>
                <a:latin typeface="Arial"/>
                <a:cs typeface="Arial"/>
              </a:rPr>
              <a:t>been</a:t>
            </a:r>
            <a:r>
              <a:rPr sz="1800" b="1" spc="-15" dirty="0">
                <a:solidFill>
                  <a:srgbClr val="5C5B5A"/>
                </a:solidFill>
                <a:latin typeface="Arial"/>
                <a:cs typeface="Arial"/>
              </a:rPr>
              <a:t> </a:t>
            </a:r>
            <a:r>
              <a:rPr sz="1800" b="1" dirty="0">
                <a:solidFill>
                  <a:srgbClr val="009590"/>
                </a:solidFill>
                <a:latin typeface="Arial"/>
                <a:cs typeface="Arial"/>
              </a:rPr>
              <a:t>involved</a:t>
            </a:r>
            <a:r>
              <a:rPr sz="1800" b="1" spc="10" dirty="0">
                <a:solidFill>
                  <a:srgbClr val="009590"/>
                </a:solidFill>
                <a:latin typeface="Arial"/>
                <a:cs typeface="Arial"/>
              </a:rPr>
              <a:t> </a:t>
            </a:r>
            <a:r>
              <a:rPr sz="1800" b="1" dirty="0">
                <a:solidFill>
                  <a:srgbClr val="009590"/>
                </a:solidFill>
                <a:latin typeface="Arial"/>
                <a:cs typeface="Arial"/>
              </a:rPr>
              <a:t>in</a:t>
            </a:r>
            <a:r>
              <a:rPr sz="1800" b="1" spc="-35" dirty="0">
                <a:solidFill>
                  <a:srgbClr val="009590"/>
                </a:solidFill>
                <a:latin typeface="Arial"/>
                <a:cs typeface="Arial"/>
              </a:rPr>
              <a:t> </a:t>
            </a:r>
            <a:r>
              <a:rPr sz="1800" b="1" dirty="0">
                <a:solidFill>
                  <a:srgbClr val="009590"/>
                </a:solidFill>
                <a:latin typeface="Arial"/>
                <a:cs typeface="Arial"/>
              </a:rPr>
              <a:t>some</a:t>
            </a:r>
            <a:r>
              <a:rPr sz="1800" b="1" spc="-30" dirty="0">
                <a:solidFill>
                  <a:srgbClr val="009590"/>
                </a:solidFill>
                <a:latin typeface="Arial"/>
                <a:cs typeface="Arial"/>
              </a:rPr>
              <a:t> </a:t>
            </a:r>
            <a:r>
              <a:rPr sz="1800" b="1" dirty="0">
                <a:solidFill>
                  <a:srgbClr val="009590"/>
                </a:solidFill>
                <a:latin typeface="Arial"/>
                <a:cs typeface="Arial"/>
              </a:rPr>
              <a:t>form</a:t>
            </a:r>
            <a:r>
              <a:rPr sz="1800" b="1" spc="-30" dirty="0">
                <a:solidFill>
                  <a:srgbClr val="009590"/>
                </a:solidFill>
                <a:latin typeface="Arial"/>
                <a:cs typeface="Arial"/>
              </a:rPr>
              <a:t> </a:t>
            </a:r>
            <a:r>
              <a:rPr sz="1800" b="1" dirty="0">
                <a:solidFill>
                  <a:srgbClr val="009590"/>
                </a:solidFill>
                <a:latin typeface="Arial"/>
                <a:cs typeface="Arial"/>
              </a:rPr>
              <a:t>of</a:t>
            </a:r>
            <a:r>
              <a:rPr sz="1800" b="1" spc="-30" dirty="0">
                <a:solidFill>
                  <a:srgbClr val="009590"/>
                </a:solidFill>
                <a:latin typeface="Arial"/>
                <a:cs typeface="Arial"/>
              </a:rPr>
              <a:t> </a:t>
            </a:r>
            <a:r>
              <a:rPr sz="1800" b="1" dirty="0">
                <a:solidFill>
                  <a:srgbClr val="009590"/>
                </a:solidFill>
                <a:latin typeface="Arial"/>
                <a:cs typeface="Arial"/>
              </a:rPr>
              <a:t>group</a:t>
            </a:r>
            <a:r>
              <a:rPr sz="1800" b="1" spc="-35" dirty="0">
                <a:solidFill>
                  <a:srgbClr val="009590"/>
                </a:solidFill>
                <a:latin typeface="Arial"/>
                <a:cs typeface="Arial"/>
              </a:rPr>
              <a:t> </a:t>
            </a:r>
            <a:r>
              <a:rPr sz="1800" b="1" dirty="0">
                <a:solidFill>
                  <a:srgbClr val="009590"/>
                </a:solidFill>
                <a:latin typeface="Arial"/>
                <a:cs typeface="Arial"/>
              </a:rPr>
              <a:t>or</a:t>
            </a:r>
            <a:r>
              <a:rPr sz="1800" b="1" spc="-40" dirty="0">
                <a:solidFill>
                  <a:srgbClr val="009590"/>
                </a:solidFill>
                <a:latin typeface="Arial"/>
                <a:cs typeface="Arial"/>
              </a:rPr>
              <a:t> </a:t>
            </a:r>
            <a:r>
              <a:rPr sz="1800" b="1" dirty="0">
                <a:solidFill>
                  <a:srgbClr val="009590"/>
                </a:solidFill>
                <a:latin typeface="Arial"/>
                <a:cs typeface="Arial"/>
              </a:rPr>
              <a:t>club</a:t>
            </a:r>
            <a:r>
              <a:rPr sz="1800" b="1" spc="-40" dirty="0">
                <a:solidFill>
                  <a:srgbClr val="009590"/>
                </a:solidFill>
                <a:latin typeface="Arial"/>
                <a:cs typeface="Arial"/>
              </a:rPr>
              <a:t> </a:t>
            </a:r>
            <a:r>
              <a:rPr sz="1800" b="1" dirty="0">
                <a:solidFill>
                  <a:srgbClr val="009590"/>
                </a:solidFill>
                <a:latin typeface="Arial"/>
                <a:cs typeface="Arial"/>
              </a:rPr>
              <a:t>during</a:t>
            </a:r>
            <a:r>
              <a:rPr sz="1800" b="1" spc="-10" dirty="0">
                <a:solidFill>
                  <a:srgbClr val="009590"/>
                </a:solidFill>
                <a:latin typeface="Arial"/>
                <a:cs typeface="Arial"/>
              </a:rPr>
              <a:t> </a:t>
            </a:r>
            <a:r>
              <a:rPr sz="1800" b="1" dirty="0">
                <a:solidFill>
                  <a:srgbClr val="5C5B5A"/>
                </a:solidFill>
                <a:latin typeface="Arial"/>
                <a:cs typeface="Arial"/>
              </a:rPr>
              <a:t>the</a:t>
            </a:r>
            <a:r>
              <a:rPr sz="1800" b="1" spc="-40" dirty="0">
                <a:solidFill>
                  <a:srgbClr val="5C5B5A"/>
                </a:solidFill>
                <a:latin typeface="Arial"/>
                <a:cs typeface="Arial"/>
              </a:rPr>
              <a:t> </a:t>
            </a:r>
            <a:r>
              <a:rPr sz="1800" b="1" dirty="0">
                <a:solidFill>
                  <a:srgbClr val="5C5B5A"/>
                </a:solidFill>
                <a:latin typeface="Arial"/>
                <a:cs typeface="Arial"/>
              </a:rPr>
              <a:t>last</a:t>
            </a:r>
            <a:r>
              <a:rPr sz="1800" b="1" spc="-30" dirty="0">
                <a:solidFill>
                  <a:srgbClr val="5C5B5A"/>
                </a:solidFill>
                <a:latin typeface="Arial"/>
                <a:cs typeface="Arial"/>
              </a:rPr>
              <a:t> </a:t>
            </a:r>
            <a:r>
              <a:rPr sz="1800" b="1" spc="-25" dirty="0">
                <a:solidFill>
                  <a:srgbClr val="5C5B5A"/>
                </a:solidFill>
                <a:latin typeface="Arial"/>
                <a:cs typeface="Arial"/>
              </a:rPr>
              <a:t>12</a:t>
            </a:r>
            <a:endParaRPr sz="1800">
              <a:latin typeface="Arial"/>
              <a:cs typeface="Arial"/>
            </a:endParaRPr>
          </a:p>
          <a:p>
            <a:pPr marL="12700">
              <a:lnSpc>
                <a:spcPct val="100000"/>
              </a:lnSpc>
            </a:pPr>
            <a:r>
              <a:rPr sz="1800" b="1" dirty="0">
                <a:solidFill>
                  <a:srgbClr val="5C5B5A"/>
                </a:solidFill>
                <a:latin typeface="Arial"/>
                <a:cs typeface="Arial"/>
              </a:rPr>
              <a:t>months.</a:t>
            </a:r>
            <a:r>
              <a:rPr sz="1800" b="1" spc="-30" dirty="0">
                <a:solidFill>
                  <a:srgbClr val="5C5B5A"/>
                </a:solidFill>
                <a:latin typeface="Arial"/>
                <a:cs typeface="Arial"/>
              </a:rPr>
              <a:t> </a:t>
            </a:r>
            <a:r>
              <a:rPr sz="1800" b="1" dirty="0">
                <a:solidFill>
                  <a:srgbClr val="5C5B5A"/>
                </a:solidFill>
                <a:latin typeface="Arial"/>
                <a:cs typeface="Arial"/>
              </a:rPr>
              <a:t>Excluding</a:t>
            </a:r>
            <a:r>
              <a:rPr sz="1800" b="1" spc="-35" dirty="0">
                <a:solidFill>
                  <a:srgbClr val="5C5B5A"/>
                </a:solidFill>
                <a:latin typeface="Arial"/>
                <a:cs typeface="Arial"/>
              </a:rPr>
              <a:t> </a:t>
            </a:r>
            <a:r>
              <a:rPr sz="1800" b="1" dirty="0">
                <a:solidFill>
                  <a:srgbClr val="5C5B5A"/>
                </a:solidFill>
                <a:latin typeface="Arial"/>
                <a:cs typeface="Arial"/>
              </a:rPr>
              <a:t>sport,</a:t>
            </a:r>
            <a:r>
              <a:rPr sz="1800" b="1" spc="-15" dirty="0">
                <a:solidFill>
                  <a:srgbClr val="5C5B5A"/>
                </a:solidFill>
                <a:latin typeface="Arial"/>
                <a:cs typeface="Arial"/>
              </a:rPr>
              <a:t> </a:t>
            </a:r>
            <a:r>
              <a:rPr sz="1800" b="1" dirty="0">
                <a:solidFill>
                  <a:srgbClr val="5C5B5A"/>
                </a:solidFill>
                <a:latin typeface="Arial"/>
                <a:cs typeface="Arial"/>
              </a:rPr>
              <a:t>just</a:t>
            </a:r>
            <a:r>
              <a:rPr sz="1800" b="1" spc="-30" dirty="0">
                <a:solidFill>
                  <a:srgbClr val="5C5B5A"/>
                </a:solidFill>
                <a:latin typeface="Arial"/>
                <a:cs typeface="Arial"/>
              </a:rPr>
              <a:t> </a:t>
            </a:r>
            <a:r>
              <a:rPr sz="1800" b="1" dirty="0">
                <a:solidFill>
                  <a:srgbClr val="5C5B5A"/>
                </a:solidFill>
                <a:latin typeface="Arial"/>
                <a:cs typeface="Arial"/>
              </a:rPr>
              <a:t>under</a:t>
            </a:r>
            <a:r>
              <a:rPr sz="1800" b="1" spc="-35" dirty="0">
                <a:solidFill>
                  <a:srgbClr val="5C5B5A"/>
                </a:solidFill>
                <a:latin typeface="Arial"/>
                <a:cs typeface="Arial"/>
              </a:rPr>
              <a:t> </a:t>
            </a:r>
            <a:r>
              <a:rPr sz="1800" b="1" dirty="0">
                <a:solidFill>
                  <a:srgbClr val="5C5B5A"/>
                </a:solidFill>
                <a:latin typeface="Arial"/>
                <a:cs typeface="Arial"/>
              </a:rPr>
              <a:t>half</a:t>
            </a:r>
            <a:r>
              <a:rPr sz="1800" b="1" spc="-15" dirty="0">
                <a:solidFill>
                  <a:srgbClr val="5C5B5A"/>
                </a:solidFill>
                <a:latin typeface="Arial"/>
                <a:cs typeface="Arial"/>
              </a:rPr>
              <a:t> </a:t>
            </a:r>
            <a:r>
              <a:rPr sz="1800" b="1" dirty="0">
                <a:solidFill>
                  <a:srgbClr val="5C5B5A"/>
                </a:solidFill>
                <a:latin typeface="Arial"/>
                <a:cs typeface="Arial"/>
              </a:rPr>
              <a:t>(49%)</a:t>
            </a:r>
            <a:r>
              <a:rPr sz="1800" b="1" spc="-5" dirty="0">
                <a:solidFill>
                  <a:srgbClr val="5C5B5A"/>
                </a:solidFill>
                <a:latin typeface="Arial"/>
                <a:cs typeface="Arial"/>
              </a:rPr>
              <a:t> </a:t>
            </a:r>
            <a:r>
              <a:rPr sz="1800" b="1" dirty="0">
                <a:solidFill>
                  <a:srgbClr val="5C5B5A"/>
                </a:solidFill>
                <a:latin typeface="Arial"/>
                <a:cs typeface="Arial"/>
              </a:rPr>
              <a:t>are</a:t>
            </a:r>
            <a:r>
              <a:rPr sz="1800" b="1" spc="-20" dirty="0">
                <a:solidFill>
                  <a:srgbClr val="5C5B5A"/>
                </a:solidFill>
                <a:latin typeface="Arial"/>
                <a:cs typeface="Arial"/>
              </a:rPr>
              <a:t> </a:t>
            </a:r>
            <a:r>
              <a:rPr sz="1800" b="1" dirty="0">
                <a:solidFill>
                  <a:srgbClr val="5C5B5A"/>
                </a:solidFill>
                <a:latin typeface="Arial"/>
                <a:cs typeface="Arial"/>
              </a:rPr>
              <a:t>involved</a:t>
            </a:r>
            <a:r>
              <a:rPr sz="1800" b="1" spc="35" dirty="0">
                <a:solidFill>
                  <a:srgbClr val="5C5B5A"/>
                </a:solidFill>
                <a:latin typeface="Arial"/>
                <a:cs typeface="Arial"/>
              </a:rPr>
              <a:t> </a:t>
            </a:r>
            <a:r>
              <a:rPr sz="1800" b="1" dirty="0">
                <a:solidFill>
                  <a:srgbClr val="5C5B5A"/>
                </a:solidFill>
                <a:latin typeface="Arial"/>
                <a:cs typeface="Arial"/>
              </a:rPr>
              <a:t>in</a:t>
            </a:r>
            <a:r>
              <a:rPr sz="1800" b="1" spc="-25" dirty="0">
                <a:solidFill>
                  <a:srgbClr val="5C5B5A"/>
                </a:solidFill>
                <a:latin typeface="Arial"/>
                <a:cs typeface="Arial"/>
              </a:rPr>
              <a:t> </a:t>
            </a:r>
            <a:r>
              <a:rPr sz="1800" b="1" dirty="0">
                <a:solidFill>
                  <a:srgbClr val="5C5B5A"/>
                </a:solidFill>
                <a:latin typeface="Arial"/>
                <a:cs typeface="Arial"/>
              </a:rPr>
              <a:t>any</a:t>
            </a:r>
            <a:r>
              <a:rPr sz="1800" b="1" spc="-20" dirty="0">
                <a:solidFill>
                  <a:srgbClr val="5C5B5A"/>
                </a:solidFill>
                <a:latin typeface="Arial"/>
                <a:cs typeface="Arial"/>
              </a:rPr>
              <a:t> </a:t>
            </a:r>
            <a:r>
              <a:rPr sz="1800" b="1" dirty="0">
                <a:solidFill>
                  <a:srgbClr val="5C5B5A"/>
                </a:solidFill>
                <a:latin typeface="Arial"/>
                <a:cs typeface="Arial"/>
              </a:rPr>
              <a:t>type</a:t>
            </a:r>
            <a:r>
              <a:rPr sz="1800" b="1" spc="-10" dirty="0">
                <a:solidFill>
                  <a:srgbClr val="5C5B5A"/>
                </a:solidFill>
                <a:latin typeface="Arial"/>
                <a:cs typeface="Arial"/>
              </a:rPr>
              <a:t> </a:t>
            </a:r>
            <a:r>
              <a:rPr sz="1800" b="1" dirty="0">
                <a:solidFill>
                  <a:srgbClr val="5C5B5A"/>
                </a:solidFill>
                <a:latin typeface="Arial"/>
                <a:cs typeface="Arial"/>
              </a:rPr>
              <a:t>of</a:t>
            </a:r>
            <a:r>
              <a:rPr sz="1800" b="1" spc="-30" dirty="0">
                <a:solidFill>
                  <a:srgbClr val="5C5B5A"/>
                </a:solidFill>
                <a:latin typeface="Arial"/>
                <a:cs typeface="Arial"/>
              </a:rPr>
              <a:t> </a:t>
            </a:r>
            <a:r>
              <a:rPr sz="1800" b="1" dirty="0">
                <a:solidFill>
                  <a:srgbClr val="5C5B5A"/>
                </a:solidFill>
                <a:latin typeface="Arial"/>
                <a:cs typeface="Arial"/>
              </a:rPr>
              <a:t>group,</a:t>
            </a:r>
            <a:r>
              <a:rPr sz="1800" b="1" spc="-20" dirty="0">
                <a:solidFill>
                  <a:srgbClr val="5C5B5A"/>
                </a:solidFill>
                <a:latin typeface="Arial"/>
                <a:cs typeface="Arial"/>
              </a:rPr>
              <a:t> </a:t>
            </a:r>
            <a:r>
              <a:rPr sz="1800" b="1" dirty="0">
                <a:solidFill>
                  <a:srgbClr val="5C5B5A"/>
                </a:solidFill>
                <a:latin typeface="Arial"/>
                <a:cs typeface="Arial"/>
              </a:rPr>
              <a:t>club</a:t>
            </a:r>
            <a:r>
              <a:rPr sz="1800" b="1" spc="-25" dirty="0">
                <a:solidFill>
                  <a:srgbClr val="5C5B5A"/>
                </a:solidFill>
                <a:latin typeface="Arial"/>
                <a:cs typeface="Arial"/>
              </a:rPr>
              <a:t> </a:t>
            </a:r>
            <a:r>
              <a:rPr sz="1800" b="1" dirty="0">
                <a:solidFill>
                  <a:srgbClr val="5C5B5A"/>
                </a:solidFill>
                <a:latin typeface="Arial"/>
                <a:cs typeface="Arial"/>
              </a:rPr>
              <a:t>or</a:t>
            </a:r>
            <a:r>
              <a:rPr sz="1800" b="1" spc="-30" dirty="0">
                <a:solidFill>
                  <a:srgbClr val="5C5B5A"/>
                </a:solidFill>
                <a:latin typeface="Arial"/>
                <a:cs typeface="Arial"/>
              </a:rPr>
              <a:t> </a:t>
            </a:r>
            <a:r>
              <a:rPr sz="1800" b="1" spc="-10" dirty="0">
                <a:solidFill>
                  <a:srgbClr val="5C5B5A"/>
                </a:solidFill>
                <a:latin typeface="Arial"/>
                <a:cs typeface="Arial"/>
              </a:rPr>
              <a:t>organisation</a:t>
            </a:r>
            <a:endParaRPr sz="1800">
              <a:latin typeface="Arial"/>
              <a:cs typeface="Arial"/>
            </a:endParaRPr>
          </a:p>
          <a:p>
            <a:pPr>
              <a:lnSpc>
                <a:spcPct val="100000"/>
              </a:lnSpc>
            </a:pPr>
            <a:endParaRPr sz="1800">
              <a:latin typeface="Arial"/>
              <a:cs typeface="Arial"/>
            </a:endParaRPr>
          </a:p>
          <a:p>
            <a:pPr>
              <a:lnSpc>
                <a:spcPct val="100000"/>
              </a:lnSpc>
              <a:spcBef>
                <a:spcPts val="610"/>
              </a:spcBef>
            </a:pPr>
            <a:endParaRPr sz="1800">
              <a:latin typeface="Arial"/>
              <a:cs typeface="Arial"/>
            </a:endParaRPr>
          </a:p>
          <a:p>
            <a:pPr marL="759460" algn="ctr">
              <a:lnSpc>
                <a:spcPct val="100000"/>
              </a:lnSpc>
            </a:pPr>
            <a:r>
              <a:rPr sz="1600" b="1" dirty="0">
                <a:solidFill>
                  <a:srgbClr val="585858"/>
                </a:solidFill>
                <a:latin typeface="Arial"/>
                <a:cs typeface="Arial"/>
              </a:rPr>
              <a:t>Have</a:t>
            </a:r>
            <a:r>
              <a:rPr sz="1600" b="1" spc="-5" dirty="0">
                <a:solidFill>
                  <a:srgbClr val="585858"/>
                </a:solidFill>
                <a:latin typeface="Arial"/>
                <a:cs typeface="Arial"/>
              </a:rPr>
              <a:t> </a:t>
            </a:r>
            <a:r>
              <a:rPr sz="1600" b="1" dirty="0">
                <a:solidFill>
                  <a:srgbClr val="585858"/>
                </a:solidFill>
                <a:latin typeface="Arial"/>
                <a:cs typeface="Arial"/>
              </a:rPr>
              <a:t>you been</a:t>
            </a:r>
            <a:r>
              <a:rPr sz="1600" b="1" spc="-35" dirty="0">
                <a:solidFill>
                  <a:srgbClr val="585858"/>
                </a:solidFill>
                <a:latin typeface="Arial"/>
                <a:cs typeface="Arial"/>
              </a:rPr>
              <a:t> </a:t>
            </a:r>
            <a:r>
              <a:rPr sz="1600" b="1" dirty="0">
                <a:solidFill>
                  <a:srgbClr val="585858"/>
                </a:solidFill>
                <a:latin typeface="Arial"/>
                <a:cs typeface="Arial"/>
              </a:rPr>
              <a:t>involved</a:t>
            </a:r>
            <a:r>
              <a:rPr sz="1600" b="1" spc="20" dirty="0">
                <a:solidFill>
                  <a:srgbClr val="585858"/>
                </a:solidFill>
                <a:latin typeface="Arial"/>
                <a:cs typeface="Arial"/>
              </a:rPr>
              <a:t> </a:t>
            </a:r>
            <a:r>
              <a:rPr sz="1600" b="1" dirty="0">
                <a:solidFill>
                  <a:srgbClr val="585858"/>
                </a:solidFill>
                <a:latin typeface="Arial"/>
                <a:cs typeface="Arial"/>
              </a:rPr>
              <a:t>with</a:t>
            </a:r>
            <a:r>
              <a:rPr sz="1600" b="1" spc="-55" dirty="0">
                <a:solidFill>
                  <a:srgbClr val="585858"/>
                </a:solidFill>
                <a:latin typeface="Arial"/>
                <a:cs typeface="Arial"/>
              </a:rPr>
              <a:t> </a:t>
            </a:r>
            <a:r>
              <a:rPr sz="1600" b="1" dirty="0">
                <a:solidFill>
                  <a:srgbClr val="585858"/>
                </a:solidFill>
                <a:latin typeface="Arial"/>
                <a:cs typeface="Arial"/>
              </a:rPr>
              <a:t>any</a:t>
            </a:r>
            <a:r>
              <a:rPr sz="1600" b="1" spc="-30" dirty="0">
                <a:solidFill>
                  <a:srgbClr val="585858"/>
                </a:solidFill>
                <a:latin typeface="Arial"/>
                <a:cs typeface="Arial"/>
              </a:rPr>
              <a:t> </a:t>
            </a:r>
            <a:r>
              <a:rPr sz="1600" b="1" dirty="0">
                <a:solidFill>
                  <a:srgbClr val="585858"/>
                </a:solidFill>
                <a:latin typeface="Arial"/>
                <a:cs typeface="Arial"/>
              </a:rPr>
              <a:t>of</a:t>
            </a:r>
            <a:r>
              <a:rPr sz="1600" b="1" spc="-20" dirty="0">
                <a:solidFill>
                  <a:srgbClr val="585858"/>
                </a:solidFill>
                <a:latin typeface="Arial"/>
                <a:cs typeface="Arial"/>
              </a:rPr>
              <a:t> </a:t>
            </a:r>
            <a:r>
              <a:rPr sz="1600" b="1" dirty="0">
                <a:solidFill>
                  <a:srgbClr val="585858"/>
                </a:solidFill>
                <a:latin typeface="Arial"/>
                <a:cs typeface="Arial"/>
              </a:rPr>
              <a:t>the</a:t>
            </a:r>
            <a:r>
              <a:rPr sz="1600" b="1" spc="-35" dirty="0">
                <a:solidFill>
                  <a:srgbClr val="585858"/>
                </a:solidFill>
                <a:latin typeface="Arial"/>
                <a:cs typeface="Arial"/>
              </a:rPr>
              <a:t> </a:t>
            </a:r>
            <a:r>
              <a:rPr sz="1600" b="1" dirty="0">
                <a:solidFill>
                  <a:srgbClr val="585858"/>
                </a:solidFill>
                <a:latin typeface="Arial"/>
                <a:cs typeface="Arial"/>
              </a:rPr>
              <a:t>following</a:t>
            </a:r>
            <a:r>
              <a:rPr sz="1600" b="1" spc="-30" dirty="0">
                <a:solidFill>
                  <a:srgbClr val="585858"/>
                </a:solidFill>
                <a:latin typeface="Arial"/>
                <a:cs typeface="Arial"/>
              </a:rPr>
              <a:t> </a:t>
            </a:r>
            <a:r>
              <a:rPr sz="1600" b="1" dirty="0">
                <a:solidFill>
                  <a:srgbClr val="585858"/>
                </a:solidFill>
                <a:latin typeface="Arial"/>
                <a:cs typeface="Arial"/>
              </a:rPr>
              <a:t>types</a:t>
            </a:r>
            <a:r>
              <a:rPr sz="1600" b="1" spc="20" dirty="0">
                <a:solidFill>
                  <a:srgbClr val="585858"/>
                </a:solidFill>
                <a:latin typeface="Arial"/>
                <a:cs typeface="Arial"/>
              </a:rPr>
              <a:t> </a:t>
            </a:r>
            <a:r>
              <a:rPr sz="1600" b="1" dirty="0">
                <a:solidFill>
                  <a:srgbClr val="585858"/>
                </a:solidFill>
                <a:latin typeface="Arial"/>
                <a:cs typeface="Arial"/>
              </a:rPr>
              <a:t>of</a:t>
            </a:r>
            <a:r>
              <a:rPr sz="1600" b="1" spc="-35" dirty="0">
                <a:solidFill>
                  <a:srgbClr val="585858"/>
                </a:solidFill>
                <a:latin typeface="Arial"/>
                <a:cs typeface="Arial"/>
              </a:rPr>
              <a:t> </a:t>
            </a:r>
            <a:r>
              <a:rPr sz="1600" b="1" dirty="0">
                <a:solidFill>
                  <a:srgbClr val="585858"/>
                </a:solidFill>
                <a:latin typeface="Arial"/>
                <a:cs typeface="Arial"/>
              </a:rPr>
              <a:t>groups,</a:t>
            </a:r>
            <a:r>
              <a:rPr sz="1600" b="1" spc="-15" dirty="0">
                <a:solidFill>
                  <a:srgbClr val="585858"/>
                </a:solidFill>
                <a:latin typeface="Arial"/>
                <a:cs typeface="Arial"/>
              </a:rPr>
              <a:t> </a:t>
            </a:r>
            <a:r>
              <a:rPr sz="1600" b="1" dirty="0">
                <a:solidFill>
                  <a:srgbClr val="585858"/>
                </a:solidFill>
                <a:latin typeface="Arial"/>
                <a:cs typeface="Arial"/>
              </a:rPr>
              <a:t>clubs</a:t>
            </a:r>
            <a:r>
              <a:rPr sz="1600" b="1" spc="-20" dirty="0">
                <a:solidFill>
                  <a:srgbClr val="585858"/>
                </a:solidFill>
                <a:latin typeface="Arial"/>
                <a:cs typeface="Arial"/>
              </a:rPr>
              <a:t> </a:t>
            </a:r>
            <a:r>
              <a:rPr sz="1600" b="1" spc="-25" dirty="0">
                <a:solidFill>
                  <a:srgbClr val="585858"/>
                </a:solidFill>
                <a:latin typeface="Arial"/>
                <a:cs typeface="Arial"/>
              </a:rPr>
              <a:t>or</a:t>
            </a:r>
            <a:endParaRPr sz="1600">
              <a:latin typeface="Arial"/>
              <a:cs typeface="Arial"/>
            </a:endParaRPr>
          </a:p>
          <a:p>
            <a:pPr marL="751840" algn="ctr">
              <a:lnSpc>
                <a:spcPct val="100000"/>
              </a:lnSpc>
            </a:pPr>
            <a:r>
              <a:rPr sz="1600" b="1" dirty="0">
                <a:solidFill>
                  <a:srgbClr val="585858"/>
                </a:solidFill>
                <a:latin typeface="Arial"/>
                <a:cs typeface="Arial"/>
              </a:rPr>
              <a:t>organisations</a:t>
            </a:r>
            <a:r>
              <a:rPr sz="1600" b="1" spc="-20" dirty="0">
                <a:solidFill>
                  <a:srgbClr val="585858"/>
                </a:solidFill>
                <a:latin typeface="Arial"/>
                <a:cs typeface="Arial"/>
              </a:rPr>
              <a:t> </a:t>
            </a:r>
            <a:r>
              <a:rPr sz="1600" b="1" dirty="0">
                <a:solidFill>
                  <a:srgbClr val="585858"/>
                </a:solidFill>
                <a:latin typeface="Arial"/>
                <a:cs typeface="Arial"/>
              </a:rPr>
              <a:t>during</a:t>
            </a:r>
            <a:r>
              <a:rPr sz="1600" b="1" spc="-15" dirty="0">
                <a:solidFill>
                  <a:srgbClr val="585858"/>
                </a:solidFill>
                <a:latin typeface="Arial"/>
                <a:cs typeface="Arial"/>
              </a:rPr>
              <a:t> </a:t>
            </a:r>
            <a:r>
              <a:rPr sz="1600" b="1" dirty="0">
                <a:solidFill>
                  <a:srgbClr val="585858"/>
                </a:solidFill>
                <a:latin typeface="Arial"/>
                <a:cs typeface="Arial"/>
              </a:rPr>
              <a:t>the</a:t>
            </a:r>
            <a:r>
              <a:rPr sz="1600" b="1" spc="-30" dirty="0">
                <a:solidFill>
                  <a:srgbClr val="585858"/>
                </a:solidFill>
                <a:latin typeface="Arial"/>
                <a:cs typeface="Arial"/>
              </a:rPr>
              <a:t> </a:t>
            </a:r>
            <a:r>
              <a:rPr sz="1600" b="1" dirty="0">
                <a:solidFill>
                  <a:srgbClr val="585858"/>
                </a:solidFill>
                <a:latin typeface="Arial"/>
                <a:cs typeface="Arial"/>
              </a:rPr>
              <a:t>last</a:t>
            </a:r>
            <a:r>
              <a:rPr sz="1600" b="1" spc="-25" dirty="0">
                <a:solidFill>
                  <a:srgbClr val="585858"/>
                </a:solidFill>
                <a:latin typeface="Arial"/>
                <a:cs typeface="Arial"/>
              </a:rPr>
              <a:t> </a:t>
            </a:r>
            <a:r>
              <a:rPr sz="1600" b="1" dirty="0">
                <a:solidFill>
                  <a:srgbClr val="585858"/>
                </a:solidFill>
                <a:latin typeface="Arial"/>
                <a:cs typeface="Arial"/>
              </a:rPr>
              <a:t>12</a:t>
            </a:r>
            <a:r>
              <a:rPr sz="1600" b="1" spc="-45" dirty="0">
                <a:solidFill>
                  <a:srgbClr val="585858"/>
                </a:solidFill>
                <a:latin typeface="Arial"/>
                <a:cs typeface="Arial"/>
              </a:rPr>
              <a:t> </a:t>
            </a:r>
            <a:r>
              <a:rPr sz="1600" b="1" spc="-10" dirty="0">
                <a:solidFill>
                  <a:srgbClr val="585858"/>
                </a:solidFill>
                <a:latin typeface="Arial"/>
                <a:cs typeface="Arial"/>
              </a:rPr>
              <a:t>months?</a:t>
            </a:r>
            <a:endParaRPr sz="1600">
              <a:latin typeface="Arial"/>
              <a:cs typeface="Arial"/>
            </a:endParaRPr>
          </a:p>
        </p:txBody>
      </p:sp>
      <p:sp>
        <p:nvSpPr>
          <p:cNvPr id="9" name="object 9"/>
          <p:cNvSpPr txBox="1"/>
          <p:nvPr/>
        </p:nvSpPr>
        <p:spPr>
          <a:xfrm>
            <a:off x="6587743" y="3169023"/>
            <a:ext cx="212725" cy="536575"/>
          </a:xfrm>
          <a:prstGeom prst="rect">
            <a:avLst/>
          </a:prstGeom>
        </p:spPr>
        <p:txBody>
          <a:bodyPr vert="horz" wrap="square" lIns="0" tIns="85090" rIns="0" bIns="0" rtlCol="0">
            <a:spAutoFit/>
          </a:bodyPr>
          <a:lstStyle/>
          <a:p>
            <a:pPr marL="12700">
              <a:lnSpc>
                <a:spcPct val="100000"/>
              </a:lnSpc>
              <a:spcBef>
                <a:spcPts val="670"/>
              </a:spcBef>
            </a:pPr>
            <a:r>
              <a:rPr sz="1200" spc="-25" dirty="0">
                <a:solidFill>
                  <a:srgbClr val="404040"/>
                </a:solidFill>
                <a:latin typeface="Calibri"/>
                <a:cs typeface="Calibri"/>
              </a:rPr>
              <a:t>9%</a:t>
            </a:r>
            <a:endParaRPr sz="1200">
              <a:latin typeface="Calibri"/>
              <a:cs typeface="Calibri"/>
            </a:endParaRPr>
          </a:p>
          <a:p>
            <a:pPr marL="12700">
              <a:lnSpc>
                <a:spcPct val="100000"/>
              </a:lnSpc>
              <a:spcBef>
                <a:spcPts val="570"/>
              </a:spcBef>
            </a:pPr>
            <a:r>
              <a:rPr sz="1200" spc="-25" dirty="0">
                <a:solidFill>
                  <a:srgbClr val="404040"/>
                </a:solidFill>
                <a:latin typeface="Calibri"/>
                <a:cs typeface="Calibri"/>
              </a:rPr>
              <a:t>9%</a:t>
            </a:r>
            <a:endParaRPr sz="1200">
              <a:latin typeface="Calibri"/>
              <a:cs typeface="Calibri"/>
            </a:endParaRPr>
          </a:p>
        </p:txBody>
      </p:sp>
      <p:sp>
        <p:nvSpPr>
          <p:cNvPr id="10" name="object 10"/>
          <p:cNvSpPr txBox="1"/>
          <p:nvPr/>
        </p:nvSpPr>
        <p:spPr>
          <a:xfrm>
            <a:off x="6451853" y="3751833"/>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a:t>
            </a:r>
            <a:endParaRPr sz="1200">
              <a:latin typeface="Calibri"/>
              <a:cs typeface="Calibri"/>
            </a:endParaRPr>
          </a:p>
        </p:txBody>
      </p:sp>
      <p:graphicFrame>
        <p:nvGraphicFramePr>
          <p:cNvPr id="11" name="object 11"/>
          <p:cNvGraphicFramePr>
            <a:graphicFrameLocks noGrp="1"/>
          </p:cNvGraphicFramePr>
          <p:nvPr/>
        </p:nvGraphicFramePr>
        <p:xfrm>
          <a:off x="2220976" y="1994916"/>
          <a:ext cx="6868158" cy="1228724"/>
        </p:xfrm>
        <a:graphic>
          <a:graphicData uri="http://schemas.openxmlformats.org/drawingml/2006/table">
            <a:tbl>
              <a:tblPr firstRow="1" bandRow="1">
                <a:tableStyleId>{2D5ABB26-0587-4C30-8999-92F81FD0307C}</a:tableStyleId>
              </a:tblPr>
              <a:tblGrid>
                <a:gridCol w="3081020">
                  <a:extLst>
                    <a:ext uri="{9D8B030D-6E8A-4147-A177-3AD203B41FA5}">
                      <a16:colId xmlns:a16="http://schemas.microsoft.com/office/drawing/2014/main" val="20000"/>
                    </a:ext>
                  </a:extLst>
                </a:gridCol>
                <a:gridCol w="1358265">
                  <a:extLst>
                    <a:ext uri="{9D8B030D-6E8A-4147-A177-3AD203B41FA5}">
                      <a16:colId xmlns:a16="http://schemas.microsoft.com/office/drawing/2014/main" val="20001"/>
                    </a:ext>
                  </a:extLst>
                </a:gridCol>
                <a:gridCol w="678179">
                  <a:extLst>
                    <a:ext uri="{9D8B030D-6E8A-4147-A177-3AD203B41FA5}">
                      <a16:colId xmlns:a16="http://schemas.microsoft.com/office/drawing/2014/main" val="20002"/>
                    </a:ext>
                  </a:extLst>
                </a:gridCol>
                <a:gridCol w="1359535">
                  <a:extLst>
                    <a:ext uri="{9D8B030D-6E8A-4147-A177-3AD203B41FA5}">
                      <a16:colId xmlns:a16="http://schemas.microsoft.com/office/drawing/2014/main" val="20003"/>
                    </a:ext>
                  </a:extLst>
                </a:gridCol>
                <a:gridCol w="391159">
                  <a:extLst>
                    <a:ext uri="{9D8B030D-6E8A-4147-A177-3AD203B41FA5}">
                      <a16:colId xmlns:a16="http://schemas.microsoft.com/office/drawing/2014/main" val="20004"/>
                    </a:ext>
                  </a:extLst>
                </a:gridCol>
              </a:tblGrid>
              <a:tr h="207010">
                <a:tc>
                  <a:txBody>
                    <a:bodyPr/>
                    <a:lstStyle/>
                    <a:p>
                      <a:pPr marR="133350" algn="r">
                        <a:lnSpc>
                          <a:spcPts val="1250"/>
                        </a:lnSpc>
                      </a:pPr>
                      <a:r>
                        <a:rPr sz="1200" spc="-10" dirty="0">
                          <a:solidFill>
                            <a:srgbClr val="585858"/>
                          </a:solidFill>
                          <a:latin typeface="Calibri"/>
                          <a:cs typeface="Calibri"/>
                        </a:rPr>
                        <a:t>Sport/exercise</a:t>
                      </a:r>
                      <a:endParaRPr sz="1200">
                        <a:latin typeface="Calibri"/>
                        <a:cs typeface="Calibri"/>
                      </a:endParaRPr>
                    </a:p>
                  </a:txBody>
                  <a:tcPr marL="0" marR="0" marT="0" marB="0">
                    <a:lnB w="19050">
                      <a:solidFill>
                        <a:srgbClr val="EC7C30"/>
                      </a:solidFill>
                      <a:prstDash val="sysDash"/>
                    </a:lnB>
                  </a:tcPr>
                </a:tc>
                <a:tc>
                  <a:txBody>
                    <a:bodyPr/>
                    <a:lstStyle/>
                    <a:p>
                      <a:pPr>
                        <a:lnSpc>
                          <a:spcPct val="100000"/>
                        </a:lnSpc>
                      </a:pPr>
                      <a:endParaRPr sz="1200">
                        <a:latin typeface="Times New Roman"/>
                        <a:cs typeface="Times New Roman"/>
                      </a:endParaRPr>
                    </a:p>
                  </a:txBody>
                  <a:tcPr marL="0" marR="0" marT="0" marB="0">
                    <a:lnB w="19050">
                      <a:solidFill>
                        <a:srgbClr val="EC7C30"/>
                      </a:solidFill>
                      <a:prstDash val="sysDash"/>
                    </a:lnB>
                    <a:solidFill>
                      <a:srgbClr val="009590"/>
                    </a:solidFill>
                  </a:tcPr>
                </a:tc>
                <a:tc>
                  <a:txBody>
                    <a:bodyPr/>
                    <a:lstStyle/>
                    <a:p>
                      <a:pPr>
                        <a:lnSpc>
                          <a:spcPct val="100000"/>
                        </a:lnSpc>
                      </a:pPr>
                      <a:endParaRPr sz="1200">
                        <a:latin typeface="Times New Roman"/>
                        <a:cs typeface="Times New Roman"/>
                      </a:endParaRPr>
                    </a:p>
                  </a:txBody>
                  <a:tcPr marL="0" marR="0" marT="0" marB="0">
                    <a:lnB w="19050">
                      <a:solidFill>
                        <a:srgbClr val="EC7C30"/>
                      </a:solidFill>
                      <a:prstDash val="sysDash"/>
                    </a:lnB>
                    <a:solidFill>
                      <a:srgbClr val="009590"/>
                    </a:solidFill>
                  </a:tcPr>
                </a:tc>
                <a:tc>
                  <a:txBody>
                    <a:bodyPr/>
                    <a:lstStyle/>
                    <a:p>
                      <a:pPr>
                        <a:lnSpc>
                          <a:spcPct val="100000"/>
                        </a:lnSpc>
                      </a:pPr>
                      <a:endParaRPr sz="1200">
                        <a:latin typeface="Times New Roman"/>
                        <a:cs typeface="Times New Roman"/>
                      </a:endParaRPr>
                    </a:p>
                  </a:txBody>
                  <a:tcPr marL="0" marR="0" marT="0" marB="0">
                    <a:lnB w="19050">
                      <a:solidFill>
                        <a:srgbClr val="EC7C30"/>
                      </a:solidFill>
                      <a:prstDash val="sysDash"/>
                    </a:lnB>
                    <a:solidFill>
                      <a:srgbClr val="009590"/>
                    </a:solidFill>
                  </a:tcPr>
                </a:tc>
                <a:tc>
                  <a:txBody>
                    <a:bodyPr/>
                    <a:lstStyle/>
                    <a:p>
                      <a:pPr marL="76200">
                        <a:lnSpc>
                          <a:spcPts val="1320"/>
                        </a:lnSpc>
                      </a:pPr>
                      <a:r>
                        <a:rPr sz="1200" spc="-25" dirty="0">
                          <a:solidFill>
                            <a:srgbClr val="404040"/>
                          </a:solidFill>
                          <a:latin typeface="Calibri"/>
                          <a:cs typeface="Calibri"/>
                        </a:rPr>
                        <a:t>25%</a:t>
                      </a:r>
                      <a:endParaRPr sz="1200">
                        <a:latin typeface="Calibri"/>
                        <a:cs typeface="Calibri"/>
                      </a:endParaRPr>
                    </a:p>
                  </a:txBody>
                  <a:tcPr marL="0" marR="0" marT="0" marB="0">
                    <a:lnB w="19050">
                      <a:solidFill>
                        <a:srgbClr val="EC7C30"/>
                      </a:solidFill>
                      <a:prstDash val="sysDash"/>
                    </a:lnB>
                  </a:tcPr>
                </a:tc>
                <a:extLst>
                  <a:ext uri="{0D108BD9-81ED-4DB2-BD59-A6C34878D82A}">
                    <a16:rowId xmlns:a16="http://schemas.microsoft.com/office/drawing/2014/main" val="10000"/>
                  </a:ext>
                </a:extLst>
              </a:tr>
              <a:tr h="215900">
                <a:tc>
                  <a:txBody>
                    <a:bodyPr/>
                    <a:lstStyle/>
                    <a:p>
                      <a:pPr marR="133350" algn="r">
                        <a:lnSpc>
                          <a:spcPts val="1420"/>
                        </a:lnSpc>
                        <a:spcBef>
                          <a:spcPts val="185"/>
                        </a:spcBef>
                      </a:pPr>
                      <a:r>
                        <a:rPr sz="1200" spc="-10" dirty="0">
                          <a:solidFill>
                            <a:srgbClr val="585858"/>
                          </a:solidFill>
                          <a:latin typeface="Calibri"/>
                          <a:cs typeface="Calibri"/>
                        </a:rPr>
                        <a:t>Religion</a:t>
                      </a:r>
                      <a:endParaRPr sz="1200">
                        <a:latin typeface="Calibri"/>
                        <a:cs typeface="Calibri"/>
                      </a:endParaRPr>
                    </a:p>
                  </a:txBody>
                  <a:tcPr marL="0" marR="0" marT="23495" marB="0">
                    <a:lnT w="19050">
                      <a:solidFill>
                        <a:srgbClr val="EC7C30"/>
                      </a:solidFill>
                      <a:prstDash val="sysDash"/>
                    </a:lnT>
                    <a:solidFill>
                      <a:srgbClr val="FAE4D5"/>
                    </a:solidFill>
                  </a:tcPr>
                </a:tc>
                <a:tc>
                  <a:txBody>
                    <a:bodyPr/>
                    <a:lstStyle/>
                    <a:p>
                      <a:pPr>
                        <a:lnSpc>
                          <a:spcPct val="100000"/>
                        </a:lnSpc>
                      </a:pPr>
                      <a:endParaRPr sz="1300">
                        <a:latin typeface="Times New Roman"/>
                        <a:cs typeface="Times New Roman"/>
                      </a:endParaRPr>
                    </a:p>
                  </a:txBody>
                  <a:tcPr marL="0" marR="0" marT="0" marB="0">
                    <a:lnT w="19050">
                      <a:solidFill>
                        <a:srgbClr val="EC7C30"/>
                      </a:solidFill>
                      <a:prstDash val="sysDash"/>
                    </a:lnT>
                    <a:solidFill>
                      <a:srgbClr val="009590"/>
                    </a:solidFill>
                  </a:tcPr>
                </a:tc>
                <a:tc>
                  <a:txBody>
                    <a:bodyPr/>
                    <a:lstStyle/>
                    <a:p>
                      <a:pPr>
                        <a:lnSpc>
                          <a:spcPct val="100000"/>
                        </a:lnSpc>
                      </a:pPr>
                      <a:endParaRPr sz="1300">
                        <a:latin typeface="Times New Roman"/>
                        <a:cs typeface="Times New Roman"/>
                      </a:endParaRPr>
                    </a:p>
                  </a:txBody>
                  <a:tcPr marL="0" marR="0" marT="0" marB="0">
                    <a:lnT w="19050">
                      <a:solidFill>
                        <a:srgbClr val="EC7C30"/>
                      </a:solidFill>
                      <a:prstDash val="sysDash"/>
                    </a:lnT>
                    <a:solidFill>
                      <a:srgbClr val="009590"/>
                    </a:solidFill>
                  </a:tcPr>
                </a:tc>
                <a:tc>
                  <a:txBody>
                    <a:bodyPr/>
                    <a:lstStyle/>
                    <a:p>
                      <a:pPr marL="77470">
                        <a:lnSpc>
                          <a:spcPts val="1350"/>
                        </a:lnSpc>
                        <a:spcBef>
                          <a:spcPts val="254"/>
                        </a:spcBef>
                      </a:pPr>
                      <a:r>
                        <a:rPr sz="1200" spc="-25" dirty="0">
                          <a:solidFill>
                            <a:srgbClr val="404040"/>
                          </a:solidFill>
                          <a:latin typeface="Calibri"/>
                          <a:cs typeface="Calibri"/>
                        </a:rPr>
                        <a:t>15%</a:t>
                      </a:r>
                      <a:endParaRPr sz="1200">
                        <a:latin typeface="Calibri"/>
                        <a:cs typeface="Calibri"/>
                      </a:endParaRPr>
                    </a:p>
                  </a:txBody>
                  <a:tcPr marL="0" marR="0" marT="32384" marB="0">
                    <a:lnT w="19050">
                      <a:solidFill>
                        <a:srgbClr val="EC7C30"/>
                      </a:solidFill>
                      <a:prstDash val="sysDash"/>
                    </a:lnT>
                    <a:solidFill>
                      <a:srgbClr val="FAE4D5"/>
                    </a:solidFill>
                  </a:tcPr>
                </a:tc>
                <a:tc>
                  <a:txBody>
                    <a:bodyPr/>
                    <a:lstStyle/>
                    <a:p>
                      <a:pPr>
                        <a:lnSpc>
                          <a:spcPct val="100000"/>
                        </a:lnSpc>
                      </a:pPr>
                      <a:endParaRPr sz="1300">
                        <a:latin typeface="Times New Roman"/>
                        <a:cs typeface="Times New Roman"/>
                      </a:endParaRPr>
                    </a:p>
                  </a:txBody>
                  <a:tcPr marL="0" marR="0" marT="0" marB="0">
                    <a:lnT w="19050">
                      <a:solidFill>
                        <a:srgbClr val="EC7C30"/>
                      </a:solidFill>
                      <a:prstDash val="sysDash"/>
                    </a:lnT>
                    <a:solidFill>
                      <a:srgbClr val="FAE4D5"/>
                    </a:solidFill>
                  </a:tcPr>
                </a:tc>
                <a:extLst>
                  <a:ext uri="{0D108BD9-81ED-4DB2-BD59-A6C34878D82A}">
                    <a16:rowId xmlns:a16="http://schemas.microsoft.com/office/drawing/2014/main" val="10001"/>
                  </a:ext>
                </a:extLst>
              </a:tr>
              <a:tr h="86360">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2"/>
                  </a:ext>
                </a:extLst>
              </a:tr>
              <a:tr h="167640">
                <a:tc>
                  <a:txBody>
                    <a:bodyPr/>
                    <a:lstStyle/>
                    <a:p>
                      <a:pPr marR="168275" algn="r">
                        <a:lnSpc>
                          <a:spcPts val="1220"/>
                        </a:lnSpc>
                      </a:pPr>
                      <a:r>
                        <a:rPr sz="1200" dirty="0">
                          <a:solidFill>
                            <a:srgbClr val="585858"/>
                          </a:solidFill>
                          <a:latin typeface="Calibri"/>
                          <a:cs typeface="Calibri"/>
                        </a:rPr>
                        <a:t>Hobbies</a:t>
                      </a:r>
                      <a:r>
                        <a:rPr sz="1200" spc="-30" dirty="0">
                          <a:solidFill>
                            <a:srgbClr val="585858"/>
                          </a:solidFill>
                          <a:latin typeface="Calibri"/>
                          <a:cs typeface="Calibri"/>
                        </a:rPr>
                        <a:t> </a:t>
                      </a:r>
                      <a:r>
                        <a:rPr sz="1200" dirty="0">
                          <a:solidFill>
                            <a:srgbClr val="585858"/>
                          </a:solidFill>
                          <a:latin typeface="Calibri"/>
                          <a:cs typeface="Calibri"/>
                        </a:rPr>
                        <a:t>or</a:t>
                      </a:r>
                      <a:r>
                        <a:rPr sz="1200" spc="-25" dirty="0">
                          <a:solidFill>
                            <a:srgbClr val="585858"/>
                          </a:solidFill>
                          <a:latin typeface="Calibri"/>
                          <a:cs typeface="Calibri"/>
                        </a:rPr>
                        <a:t> </a:t>
                      </a:r>
                      <a:r>
                        <a:rPr sz="1200" spc="-10" dirty="0">
                          <a:solidFill>
                            <a:srgbClr val="585858"/>
                          </a:solidFill>
                          <a:latin typeface="Calibri"/>
                          <a:cs typeface="Calibri"/>
                        </a:rPr>
                        <a:t>Recreation/Arts/Social</a:t>
                      </a:r>
                      <a:endParaRPr sz="1200">
                        <a:latin typeface="Calibri"/>
                        <a:cs typeface="Calibri"/>
                      </a:endParaRPr>
                    </a:p>
                  </a:txBody>
                  <a:tcPr marL="0" marR="0" marT="0" marB="0">
                    <a:solidFill>
                      <a:srgbClr val="FAE4D5"/>
                    </a:solidFill>
                  </a:tcPr>
                </a:tc>
                <a:tc>
                  <a:txBody>
                    <a:bodyPr/>
                    <a:lstStyle/>
                    <a:p>
                      <a:pPr>
                        <a:lnSpc>
                          <a:spcPct val="100000"/>
                        </a:lnSpc>
                      </a:pPr>
                      <a:endParaRPr sz="900">
                        <a:latin typeface="Times New Roman"/>
                        <a:cs typeface="Times New Roman"/>
                      </a:endParaRPr>
                    </a:p>
                  </a:txBody>
                  <a:tcPr marL="0" marR="0" marT="0" marB="0">
                    <a:solidFill>
                      <a:srgbClr val="009590"/>
                    </a:solidFill>
                  </a:tcPr>
                </a:tc>
                <a:tc>
                  <a:txBody>
                    <a:bodyPr/>
                    <a:lstStyle/>
                    <a:p>
                      <a:pPr>
                        <a:lnSpc>
                          <a:spcPct val="100000"/>
                        </a:lnSpc>
                      </a:pPr>
                      <a:endParaRPr sz="900">
                        <a:latin typeface="Times New Roman"/>
                        <a:cs typeface="Times New Roman"/>
                      </a:endParaRPr>
                    </a:p>
                  </a:txBody>
                  <a:tcPr marL="0" marR="0" marT="0" marB="0">
                    <a:solidFill>
                      <a:srgbClr val="009590"/>
                    </a:solidFill>
                  </a:tcPr>
                </a:tc>
                <a:tc>
                  <a:txBody>
                    <a:bodyPr/>
                    <a:lstStyle/>
                    <a:p>
                      <a:pPr marL="77470">
                        <a:lnSpc>
                          <a:spcPts val="1220"/>
                        </a:lnSpc>
                      </a:pPr>
                      <a:r>
                        <a:rPr sz="1200" spc="-25" dirty="0">
                          <a:solidFill>
                            <a:srgbClr val="404040"/>
                          </a:solidFill>
                          <a:latin typeface="Calibri"/>
                          <a:cs typeface="Calibri"/>
                        </a:rPr>
                        <a:t>15%</a:t>
                      </a:r>
                      <a:endParaRPr sz="1200">
                        <a:latin typeface="Calibri"/>
                        <a:cs typeface="Calibri"/>
                      </a:endParaRPr>
                    </a:p>
                  </a:txBody>
                  <a:tcPr marL="0" marR="0" marT="0" marB="0">
                    <a:solidFill>
                      <a:srgbClr val="FAE4D5"/>
                    </a:solidFill>
                  </a:tcPr>
                </a:tc>
                <a:tc>
                  <a:txBody>
                    <a:bodyPr/>
                    <a:lstStyle/>
                    <a:p>
                      <a:pPr>
                        <a:lnSpc>
                          <a:spcPct val="100000"/>
                        </a:lnSpc>
                      </a:pPr>
                      <a:endParaRPr sz="9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3"/>
                  </a:ext>
                </a:extLst>
              </a:tr>
              <a:tr h="86360">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4"/>
                  </a:ext>
                </a:extLst>
              </a:tr>
              <a:tr h="211454">
                <a:tc>
                  <a:txBody>
                    <a:bodyPr/>
                    <a:lstStyle/>
                    <a:p>
                      <a:pPr marR="170180" algn="r">
                        <a:lnSpc>
                          <a:spcPts val="1250"/>
                        </a:lnSpc>
                      </a:pPr>
                      <a:r>
                        <a:rPr sz="1200" dirty="0">
                          <a:solidFill>
                            <a:srgbClr val="585858"/>
                          </a:solidFill>
                          <a:latin typeface="Calibri"/>
                          <a:cs typeface="Calibri"/>
                        </a:rPr>
                        <a:t>Children's</a:t>
                      </a:r>
                      <a:r>
                        <a:rPr sz="1200" spc="-50" dirty="0">
                          <a:solidFill>
                            <a:srgbClr val="585858"/>
                          </a:solidFill>
                          <a:latin typeface="Calibri"/>
                          <a:cs typeface="Calibri"/>
                        </a:rPr>
                        <a:t> </a:t>
                      </a:r>
                      <a:r>
                        <a:rPr sz="1200" spc="-10" dirty="0">
                          <a:solidFill>
                            <a:srgbClr val="585858"/>
                          </a:solidFill>
                          <a:latin typeface="Calibri"/>
                          <a:cs typeface="Calibri"/>
                        </a:rPr>
                        <a:t>education/schools</a:t>
                      </a:r>
                      <a:endParaRPr sz="1200">
                        <a:latin typeface="Calibri"/>
                        <a:cs typeface="Calibri"/>
                      </a:endParaRPr>
                    </a:p>
                  </a:txBody>
                  <a:tcPr marL="0" marR="0" marT="0" marB="0">
                    <a:solidFill>
                      <a:srgbClr val="FAE4D5"/>
                    </a:solidFill>
                  </a:tcPr>
                </a:tc>
                <a:tc>
                  <a:txBody>
                    <a:bodyPr/>
                    <a:lstStyle/>
                    <a:p>
                      <a:pPr>
                        <a:lnSpc>
                          <a:spcPct val="100000"/>
                        </a:lnSpc>
                      </a:pPr>
                      <a:endParaRPr sz="1200">
                        <a:latin typeface="Times New Roman"/>
                        <a:cs typeface="Times New Roman"/>
                      </a:endParaRPr>
                    </a:p>
                  </a:txBody>
                  <a:tcPr marL="0" marR="0" marT="0" marB="0">
                    <a:lnB w="85344">
                      <a:solidFill>
                        <a:srgbClr val="FFFFFF"/>
                      </a:solidFill>
                      <a:prstDash val="solid"/>
                    </a:lnB>
                    <a:solidFill>
                      <a:srgbClr val="009590"/>
                    </a:solidFill>
                  </a:tcPr>
                </a:tc>
                <a:tc>
                  <a:txBody>
                    <a:bodyPr/>
                    <a:lstStyle/>
                    <a:p>
                      <a:pPr marL="76835">
                        <a:lnSpc>
                          <a:spcPts val="1320"/>
                        </a:lnSpc>
                      </a:pPr>
                      <a:r>
                        <a:rPr sz="1200" spc="-25" dirty="0">
                          <a:solidFill>
                            <a:srgbClr val="404040"/>
                          </a:solidFill>
                          <a:latin typeface="Calibri"/>
                          <a:cs typeface="Calibri"/>
                        </a:rPr>
                        <a:t>10%</a:t>
                      </a:r>
                      <a:endParaRPr sz="1200">
                        <a:latin typeface="Calibri"/>
                        <a:cs typeface="Calibri"/>
                      </a:endParaRPr>
                    </a:p>
                  </a:txBody>
                  <a:tcPr marL="0" marR="0" marT="0" marB="0">
                    <a:solidFill>
                      <a:srgbClr val="FAE4D5"/>
                    </a:solidFill>
                  </a:tcPr>
                </a:tc>
                <a:tc>
                  <a:txBody>
                    <a:bodyPr/>
                    <a:lstStyle/>
                    <a:p>
                      <a:pPr>
                        <a:lnSpc>
                          <a:spcPct val="100000"/>
                        </a:lnSpc>
                      </a:pPr>
                      <a:endParaRPr sz="1200">
                        <a:latin typeface="Times New Roman"/>
                        <a:cs typeface="Times New Roman"/>
                      </a:endParaRPr>
                    </a:p>
                  </a:txBody>
                  <a:tcPr marL="0" marR="0" marT="0" marB="0">
                    <a:solidFill>
                      <a:srgbClr val="FAE4D5"/>
                    </a:solidFill>
                  </a:tcPr>
                </a:tc>
                <a:tc>
                  <a:txBody>
                    <a:bodyPr/>
                    <a:lstStyle/>
                    <a:p>
                      <a:pPr>
                        <a:lnSpc>
                          <a:spcPct val="100000"/>
                        </a:lnSpc>
                      </a:pPr>
                      <a:endParaRPr sz="12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5"/>
                  </a:ext>
                </a:extLst>
              </a:tr>
              <a:tr h="254000">
                <a:tc>
                  <a:txBody>
                    <a:bodyPr/>
                    <a:lstStyle/>
                    <a:p>
                      <a:pPr marR="164465" algn="r">
                        <a:lnSpc>
                          <a:spcPct val="100000"/>
                        </a:lnSpc>
                        <a:spcBef>
                          <a:spcPts val="145"/>
                        </a:spcBef>
                      </a:pPr>
                      <a:r>
                        <a:rPr sz="1200" dirty="0">
                          <a:solidFill>
                            <a:srgbClr val="585858"/>
                          </a:solidFill>
                          <a:latin typeface="Calibri"/>
                          <a:cs typeface="Calibri"/>
                        </a:rPr>
                        <a:t>Local</a:t>
                      </a:r>
                      <a:r>
                        <a:rPr sz="1200" spc="-20" dirty="0">
                          <a:solidFill>
                            <a:srgbClr val="585858"/>
                          </a:solidFill>
                          <a:latin typeface="Calibri"/>
                          <a:cs typeface="Calibri"/>
                        </a:rPr>
                        <a:t> </a:t>
                      </a:r>
                      <a:r>
                        <a:rPr sz="1200" dirty="0">
                          <a:solidFill>
                            <a:srgbClr val="585858"/>
                          </a:solidFill>
                          <a:latin typeface="Calibri"/>
                          <a:cs typeface="Calibri"/>
                        </a:rPr>
                        <a:t>community</a:t>
                      </a:r>
                      <a:r>
                        <a:rPr sz="1200" spc="-20" dirty="0">
                          <a:solidFill>
                            <a:srgbClr val="585858"/>
                          </a:solidFill>
                          <a:latin typeface="Calibri"/>
                          <a:cs typeface="Calibri"/>
                        </a:rPr>
                        <a:t> </a:t>
                      </a:r>
                      <a:r>
                        <a:rPr sz="1200" dirty="0">
                          <a:solidFill>
                            <a:srgbClr val="585858"/>
                          </a:solidFill>
                          <a:latin typeface="Calibri"/>
                          <a:cs typeface="Calibri"/>
                        </a:rPr>
                        <a:t>or</a:t>
                      </a:r>
                      <a:r>
                        <a:rPr sz="1200" spc="-30" dirty="0">
                          <a:solidFill>
                            <a:srgbClr val="585858"/>
                          </a:solidFill>
                          <a:latin typeface="Calibri"/>
                          <a:cs typeface="Calibri"/>
                        </a:rPr>
                        <a:t> </a:t>
                      </a:r>
                      <a:r>
                        <a:rPr sz="1200" spc="-10" dirty="0">
                          <a:solidFill>
                            <a:srgbClr val="585858"/>
                          </a:solidFill>
                          <a:latin typeface="Calibri"/>
                          <a:cs typeface="Calibri"/>
                        </a:rPr>
                        <a:t>neighbourhood</a:t>
                      </a:r>
                      <a:endParaRPr sz="1200">
                        <a:latin typeface="Calibri"/>
                        <a:cs typeface="Calibri"/>
                      </a:endParaRPr>
                    </a:p>
                  </a:txBody>
                  <a:tcPr marL="0" marR="0" marT="18415" marB="0">
                    <a:solidFill>
                      <a:srgbClr val="FAE4D5"/>
                    </a:solidFill>
                  </a:tcPr>
                </a:tc>
                <a:tc>
                  <a:txBody>
                    <a:bodyPr/>
                    <a:lstStyle/>
                    <a:p>
                      <a:pPr>
                        <a:lnSpc>
                          <a:spcPct val="100000"/>
                        </a:lnSpc>
                      </a:pPr>
                      <a:endParaRPr sz="1300">
                        <a:latin typeface="Times New Roman"/>
                        <a:cs typeface="Times New Roman"/>
                      </a:endParaRPr>
                    </a:p>
                  </a:txBody>
                  <a:tcPr marL="0" marR="0" marT="0" marB="0">
                    <a:lnT w="85344">
                      <a:solidFill>
                        <a:srgbClr val="FFFFFF"/>
                      </a:solidFill>
                      <a:prstDash val="solid"/>
                    </a:lnT>
                    <a:lnB w="85343">
                      <a:solidFill>
                        <a:srgbClr val="FFFFFF"/>
                      </a:solidFill>
                      <a:prstDash val="solid"/>
                    </a:lnB>
                    <a:solidFill>
                      <a:srgbClr val="009590"/>
                    </a:solidFill>
                  </a:tcPr>
                </a:tc>
                <a:tc>
                  <a:txBody>
                    <a:bodyPr/>
                    <a:lstStyle/>
                    <a:p>
                      <a:pPr marL="76835">
                        <a:lnSpc>
                          <a:spcPct val="100000"/>
                        </a:lnSpc>
                        <a:spcBef>
                          <a:spcPts val="215"/>
                        </a:spcBef>
                      </a:pPr>
                      <a:r>
                        <a:rPr sz="1200" spc="-25" dirty="0">
                          <a:solidFill>
                            <a:srgbClr val="404040"/>
                          </a:solidFill>
                          <a:latin typeface="Calibri"/>
                          <a:cs typeface="Calibri"/>
                        </a:rPr>
                        <a:t>10%</a:t>
                      </a:r>
                      <a:endParaRPr sz="1200">
                        <a:latin typeface="Calibri"/>
                        <a:cs typeface="Calibri"/>
                      </a:endParaRPr>
                    </a:p>
                  </a:txBody>
                  <a:tcPr marL="0" marR="0" marT="27305" marB="0">
                    <a:lnB w="85343">
                      <a:solidFill>
                        <a:srgbClr val="FFFFFF"/>
                      </a:solidFill>
                      <a:prstDash val="solid"/>
                    </a:lnB>
                    <a:solidFill>
                      <a:srgbClr val="FAE4D5"/>
                    </a:solidFill>
                  </a:tcPr>
                </a:tc>
                <a:tc>
                  <a:txBody>
                    <a:bodyPr/>
                    <a:lstStyle/>
                    <a:p>
                      <a:pPr>
                        <a:lnSpc>
                          <a:spcPct val="100000"/>
                        </a:lnSpc>
                      </a:pPr>
                      <a:endParaRPr sz="1300">
                        <a:latin typeface="Times New Roman"/>
                        <a:cs typeface="Times New Roman"/>
                      </a:endParaRPr>
                    </a:p>
                  </a:txBody>
                  <a:tcPr marL="0" marR="0" marT="0" marB="0">
                    <a:lnB w="85343">
                      <a:solidFill>
                        <a:srgbClr val="FFFFFF"/>
                      </a:solidFill>
                      <a:prstDash val="solid"/>
                    </a:lnB>
                    <a:solidFill>
                      <a:srgbClr val="FAE4D5"/>
                    </a:solidFill>
                  </a:tcPr>
                </a:tc>
                <a:tc>
                  <a:txBody>
                    <a:bodyPr/>
                    <a:lstStyle/>
                    <a:p>
                      <a:pPr>
                        <a:lnSpc>
                          <a:spcPct val="100000"/>
                        </a:lnSpc>
                      </a:pPr>
                      <a:endParaRPr sz="1300">
                        <a:latin typeface="Times New Roman"/>
                        <a:cs typeface="Times New Roman"/>
                      </a:endParaRPr>
                    </a:p>
                  </a:txBody>
                  <a:tcPr marL="0" marR="0" marT="0" marB="0">
                    <a:lnB w="85343">
                      <a:solidFill>
                        <a:srgbClr val="FFFFFF"/>
                      </a:solidFill>
                      <a:prstDash val="solid"/>
                    </a:lnB>
                    <a:solidFill>
                      <a:srgbClr val="FAE4D5"/>
                    </a:solidFill>
                  </a:tcPr>
                </a:tc>
                <a:extLst>
                  <a:ext uri="{0D108BD9-81ED-4DB2-BD59-A6C34878D82A}">
                    <a16:rowId xmlns:a16="http://schemas.microsoft.com/office/drawing/2014/main" val="10006"/>
                  </a:ext>
                </a:extLst>
              </a:tr>
            </a:tbl>
          </a:graphicData>
        </a:graphic>
      </p:graphicFrame>
      <p:sp>
        <p:nvSpPr>
          <p:cNvPr id="12" name="object 12"/>
          <p:cNvSpPr txBox="1"/>
          <p:nvPr/>
        </p:nvSpPr>
        <p:spPr>
          <a:xfrm>
            <a:off x="11069828" y="579191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13" name="object 13"/>
          <p:cNvSpPr txBox="1"/>
          <p:nvPr/>
        </p:nvSpPr>
        <p:spPr>
          <a:xfrm>
            <a:off x="2412619" y="3161029"/>
            <a:ext cx="2762885" cy="790575"/>
          </a:xfrm>
          <a:prstGeom prst="rect">
            <a:avLst/>
          </a:prstGeom>
        </p:spPr>
        <p:txBody>
          <a:bodyPr vert="horz" wrap="square" lIns="0" tIns="12700" rIns="0" bIns="0" rtlCol="0">
            <a:spAutoFit/>
          </a:bodyPr>
          <a:lstStyle/>
          <a:p>
            <a:pPr marL="12700" marR="5080" indent="488950" algn="r">
              <a:lnSpc>
                <a:spcPct val="139400"/>
              </a:lnSpc>
              <a:spcBef>
                <a:spcPts val="100"/>
              </a:spcBef>
            </a:pPr>
            <a:r>
              <a:rPr sz="1200" dirty="0">
                <a:solidFill>
                  <a:srgbClr val="585858"/>
                </a:solidFill>
                <a:latin typeface="Calibri"/>
                <a:cs typeface="Calibri"/>
              </a:rPr>
              <a:t>Health,</a:t>
            </a:r>
            <a:r>
              <a:rPr sz="1200" spc="-25" dirty="0">
                <a:solidFill>
                  <a:srgbClr val="585858"/>
                </a:solidFill>
                <a:latin typeface="Calibri"/>
                <a:cs typeface="Calibri"/>
              </a:rPr>
              <a:t> </a:t>
            </a:r>
            <a:r>
              <a:rPr sz="1200" dirty="0">
                <a:solidFill>
                  <a:srgbClr val="585858"/>
                </a:solidFill>
                <a:latin typeface="Calibri"/>
                <a:cs typeface="Calibri"/>
              </a:rPr>
              <a:t>Disability</a:t>
            </a:r>
            <a:r>
              <a:rPr sz="1200" spc="-25" dirty="0">
                <a:solidFill>
                  <a:srgbClr val="585858"/>
                </a:solidFill>
                <a:latin typeface="Calibri"/>
                <a:cs typeface="Calibri"/>
              </a:rPr>
              <a:t> </a:t>
            </a:r>
            <a:r>
              <a:rPr sz="1200" dirty="0">
                <a:solidFill>
                  <a:srgbClr val="585858"/>
                </a:solidFill>
                <a:latin typeface="Calibri"/>
                <a:cs typeface="Calibri"/>
              </a:rPr>
              <a:t>and</a:t>
            </a:r>
            <a:r>
              <a:rPr sz="1200" spc="-20" dirty="0">
                <a:solidFill>
                  <a:srgbClr val="585858"/>
                </a:solidFill>
                <a:latin typeface="Calibri"/>
                <a:cs typeface="Calibri"/>
              </a:rPr>
              <a:t> </a:t>
            </a:r>
            <a:r>
              <a:rPr sz="1200" dirty="0">
                <a:solidFill>
                  <a:srgbClr val="585858"/>
                </a:solidFill>
                <a:latin typeface="Calibri"/>
                <a:cs typeface="Calibri"/>
              </a:rPr>
              <a:t>Social</a:t>
            </a:r>
            <a:r>
              <a:rPr sz="1200" spc="-20" dirty="0">
                <a:solidFill>
                  <a:srgbClr val="585858"/>
                </a:solidFill>
                <a:latin typeface="Calibri"/>
                <a:cs typeface="Calibri"/>
              </a:rPr>
              <a:t> </a:t>
            </a:r>
            <a:r>
              <a:rPr sz="1200" spc="-10" dirty="0">
                <a:solidFill>
                  <a:srgbClr val="585858"/>
                </a:solidFill>
                <a:latin typeface="Calibri"/>
                <a:cs typeface="Calibri"/>
              </a:rPr>
              <a:t>welfare </a:t>
            </a:r>
            <a:r>
              <a:rPr sz="1200" dirty="0">
                <a:solidFill>
                  <a:srgbClr val="585858"/>
                </a:solidFill>
                <a:latin typeface="Calibri"/>
                <a:cs typeface="Calibri"/>
              </a:rPr>
              <a:t>Youth/children's</a:t>
            </a:r>
            <a:r>
              <a:rPr sz="1200" spc="-40" dirty="0">
                <a:solidFill>
                  <a:srgbClr val="585858"/>
                </a:solidFill>
                <a:latin typeface="Calibri"/>
                <a:cs typeface="Calibri"/>
              </a:rPr>
              <a:t> </a:t>
            </a:r>
            <a:r>
              <a:rPr sz="1200" dirty="0">
                <a:solidFill>
                  <a:srgbClr val="585858"/>
                </a:solidFill>
                <a:latin typeface="Calibri"/>
                <a:cs typeface="Calibri"/>
              </a:rPr>
              <a:t>activities,</a:t>
            </a:r>
            <a:r>
              <a:rPr sz="1200" spc="-30" dirty="0">
                <a:solidFill>
                  <a:srgbClr val="585858"/>
                </a:solidFill>
                <a:latin typeface="Calibri"/>
                <a:cs typeface="Calibri"/>
              </a:rPr>
              <a:t> </a:t>
            </a:r>
            <a:r>
              <a:rPr sz="1200" dirty="0">
                <a:solidFill>
                  <a:srgbClr val="585858"/>
                </a:solidFill>
                <a:latin typeface="Calibri"/>
                <a:cs typeface="Calibri"/>
              </a:rPr>
              <a:t>outside</a:t>
            </a:r>
            <a:r>
              <a:rPr sz="1200" spc="-35" dirty="0">
                <a:solidFill>
                  <a:srgbClr val="585858"/>
                </a:solidFill>
                <a:latin typeface="Calibri"/>
                <a:cs typeface="Calibri"/>
              </a:rPr>
              <a:t> </a:t>
            </a:r>
            <a:r>
              <a:rPr sz="1200" dirty="0">
                <a:solidFill>
                  <a:srgbClr val="585858"/>
                </a:solidFill>
                <a:latin typeface="Calibri"/>
                <a:cs typeface="Calibri"/>
              </a:rPr>
              <a:t>of</a:t>
            </a:r>
            <a:r>
              <a:rPr sz="1200" spc="-40" dirty="0">
                <a:solidFill>
                  <a:srgbClr val="585858"/>
                </a:solidFill>
                <a:latin typeface="Calibri"/>
                <a:cs typeface="Calibri"/>
              </a:rPr>
              <a:t> </a:t>
            </a:r>
            <a:r>
              <a:rPr sz="1200" spc="-10" dirty="0">
                <a:solidFill>
                  <a:srgbClr val="585858"/>
                </a:solidFill>
                <a:latin typeface="Calibri"/>
                <a:cs typeface="Calibri"/>
              </a:rPr>
              <a:t>school</a:t>
            </a:r>
            <a:endParaRPr sz="1200">
              <a:latin typeface="Calibri"/>
              <a:cs typeface="Calibri"/>
            </a:endParaRPr>
          </a:p>
          <a:p>
            <a:pPr marR="42545" algn="r">
              <a:lnSpc>
                <a:spcPct val="100000"/>
              </a:lnSpc>
              <a:spcBef>
                <a:spcPts val="565"/>
              </a:spcBef>
            </a:pPr>
            <a:r>
              <a:rPr sz="1200" dirty="0">
                <a:solidFill>
                  <a:srgbClr val="585858"/>
                </a:solidFill>
                <a:latin typeface="Calibri"/>
                <a:cs typeface="Calibri"/>
              </a:rPr>
              <a:t>Environmental</a:t>
            </a:r>
            <a:r>
              <a:rPr sz="1200" spc="-25" dirty="0">
                <a:solidFill>
                  <a:srgbClr val="585858"/>
                </a:solidFill>
                <a:latin typeface="Calibri"/>
                <a:cs typeface="Calibri"/>
              </a:rPr>
              <a:t> </a:t>
            </a:r>
            <a:r>
              <a:rPr sz="1200" dirty="0">
                <a:solidFill>
                  <a:srgbClr val="585858"/>
                </a:solidFill>
                <a:latin typeface="Calibri"/>
                <a:cs typeface="Calibri"/>
              </a:rPr>
              <a:t>or</a:t>
            </a:r>
            <a:r>
              <a:rPr sz="1200" spc="-35" dirty="0">
                <a:solidFill>
                  <a:srgbClr val="585858"/>
                </a:solidFill>
                <a:latin typeface="Calibri"/>
                <a:cs typeface="Calibri"/>
              </a:rPr>
              <a:t> </a:t>
            </a:r>
            <a:r>
              <a:rPr sz="1200" spc="-10" dirty="0">
                <a:solidFill>
                  <a:srgbClr val="585858"/>
                </a:solidFill>
                <a:latin typeface="Calibri"/>
                <a:cs typeface="Calibri"/>
              </a:rPr>
              <a:t>animals</a:t>
            </a:r>
            <a:endParaRPr sz="1200">
              <a:latin typeface="Calibri"/>
              <a:cs typeface="Calibri"/>
            </a:endParaRPr>
          </a:p>
        </p:txBody>
      </p:sp>
      <p:graphicFrame>
        <p:nvGraphicFramePr>
          <p:cNvPr id="14" name="object 14"/>
          <p:cNvGraphicFramePr>
            <a:graphicFrameLocks noGrp="1"/>
          </p:cNvGraphicFramePr>
          <p:nvPr/>
        </p:nvGraphicFramePr>
        <p:xfrm>
          <a:off x="3513328" y="4049014"/>
          <a:ext cx="3035298" cy="2187572"/>
        </p:xfrm>
        <a:graphic>
          <a:graphicData uri="http://schemas.openxmlformats.org/drawingml/2006/table">
            <a:tbl>
              <a:tblPr firstRow="1" bandRow="1">
                <a:tableStyleId>{2D5ABB26-0587-4C30-8999-92F81FD0307C}</a:tableStyleId>
              </a:tblPr>
              <a:tblGrid>
                <a:gridCol w="1788795">
                  <a:extLst>
                    <a:ext uri="{9D8B030D-6E8A-4147-A177-3AD203B41FA5}">
                      <a16:colId xmlns:a16="http://schemas.microsoft.com/office/drawing/2014/main" val="20000"/>
                    </a:ext>
                  </a:extLst>
                </a:gridCol>
                <a:gridCol w="135889">
                  <a:extLst>
                    <a:ext uri="{9D8B030D-6E8A-4147-A177-3AD203B41FA5}">
                      <a16:colId xmlns:a16="http://schemas.microsoft.com/office/drawing/2014/main" val="20001"/>
                    </a:ext>
                  </a:extLst>
                </a:gridCol>
                <a:gridCol w="407034">
                  <a:extLst>
                    <a:ext uri="{9D8B030D-6E8A-4147-A177-3AD203B41FA5}">
                      <a16:colId xmlns:a16="http://schemas.microsoft.com/office/drawing/2014/main" val="20002"/>
                    </a:ext>
                  </a:extLst>
                </a:gridCol>
                <a:gridCol w="273050">
                  <a:extLst>
                    <a:ext uri="{9D8B030D-6E8A-4147-A177-3AD203B41FA5}">
                      <a16:colId xmlns:a16="http://schemas.microsoft.com/office/drawing/2014/main" val="20003"/>
                    </a:ext>
                  </a:extLst>
                </a:gridCol>
                <a:gridCol w="430530">
                  <a:extLst>
                    <a:ext uri="{9D8B030D-6E8A-4147-A177-3AD203B41FA5}">
                      <a16:colId xmlns:a16="http://schemas.microsoft.com/office/drawing/2014/main" val="20004"/>
                    </a:ext>
                  </a:extLst>
                </a:gridCol>
              </a:tblGrid>
              <a:tr h="153670">
                <a:tc>
                  <a:txBody>
                    <a:bodyPr/>
                    <a:lstStyle/>
                    <a:p>
                      <a:pPr marR="167640" algn="r">
                        <a:lnSpc>
                          <a:spcPts val="1115"/>
                        </a:lnSpc>
                      </a:pPr>
                      <a:r>
                        <a:rPr sz="1200" dirty="0">
                          <a:solidFill>
                            <a:srgbClr val="585858"/>
                          </a:solidFill>
                          <a:latin typeface="Calibri"/>
                          <a:cs typeface="Calibri"/>
                        </a:rPr>
                        <a:t>Older</a:t>
                      </a:r>
                      <a:r>
                        <a:rPr sz="1200" spc="-20" dirty="0">
                          <a:solidFill>
                            <a:srgbClr val="585858"/>
                          </a:solidFill>
                          <a:latin typeface="Calibri"/>
                          <a:cs typeface="Calibri"/>
                        </a:rPr>
                        <a:t> </a:t>
                      </a:r>
                      <a:r>
                        <a:rPr sz="1200" spc="-10" dirty="0">
                          <a:solidFill>
                            <a:srgbClr val="585858"/>
                          </a:solidFill>
                          <a:latin typeface="Calibri"/>
                          <a:cs typeface="Calibri"/>
                        </a:rPr>
                        <a:t>people</a:t>
                      </a:r>
                      <a:endParaRPr sz="1200">
                        <a:latin typeface="Calibri"/>
                        <a:cs typeface="Calibri"/>
                      </a:endParaRPr>
                    </a:p>
                  </a:txBody>
                  <a:tcPr marL="0" marR="0" marT="0" marB="0">
                    <a:solidFill>
                      <a:srgbClr val="FAE4D5"/>
                    </a:solidFill>
                  </a:tcPr>
                </a:tc>
                <a:tc>
                  <a:txBody>
                    <a:bodyPr/>
                    <a:lstStyle/>
                    <a:p>
                      <a:pPr>
                        <a:lnSpc>
                          <a:spcPct val="100000"/>
                        </a:lnSpc>
                      </a:pPr>
                      <a:endParaRPr sz="800">
                        <a:latin typeface="Times New Roman"/>
                        <a:cs typeface="Times New Roman"/>
                      </a:endParaRPr>
                    </a:p>
                  </a:txBody>
                  <a:tcPr marL="0" marR="0" marT="0" marB="0">
                    <a:solidFill>
                      <a:srgbClr val="009590"/>
                    </a:solidFill>
                  </a:tcPr>
                </a:tc>
                <a:tc>
                  <a:txBody>
                    <a:bodyPr/>
                    <a:lstStyle/>
                    <a:p>
                      <a:pPr>
                        <a:lnSpc>
                          <a:spcPct val="100000"/>
                        </a:lnSpc>
                      </a:pPr>
                      <a:endParaRPr sz="800">
                        <a:latin typeface="Times New Roman"/>
                        <a:cs typeface="Times New Roman"/>
                      </a:endParaRPr>
                    </a:p>
                  </a:txBody>
                  <a:tcPr marL="0" marR="0" marT="0" marB="0">
                    <a:solidFill>
                      <a:srgbClr val="009590"/>
                    </a:solidFill>
                  </a:tcPr>
                </a:tc>
                <a:tc>
                  <a:txBody>
                    <a:bodyPr/>
                    <a:lstStyle/>
                    <a:p>
                      <a:pPr>
                        <a:lnSpc>
                          <a:spcPct val="100000"/>
                        </a:lnSpc>
                      </a:pPr>
                      <a:endParaRPr sz="800">
                        <a:latin typeface="Times New Roman"/>
                        <a:cs typeface="Times New Roman"/>
                      </a:endParaRPr>
                    </a:p>
                  </a:txBody>
                  <a:tcPr marL="0" marR="0" marT="0" marB="0">
                    <a:solidFill>
                      <a:srgbClr val="009590"/>
                    </a:solidFill>
                  </a:tcPr>
                </a:tc>
                <a:tc>
                  <a:txBody>
                    <a:bodyPr/>
                    <a:lstStyle/>
                    <a:p>
                      <a:pPr marL="211454">
                        <a:lnSpc>
                          <a:spcPts val="1115"/>
                        </a:lnSpc>
                      </a:pPr>
                      <a:r>
                        <a:rPr sz="1200" spc="-25" dirty="0">
                          <a:solidFill>
                            <a:srgbClr val="404040"/>
                          </a:solidFill>
                          <a:latin typeface="Calibri"/>
                          <a:cs typeface="Calibri"/>
                        </a:rPr>
                        <a:t>7%</a:t>
                      </a:r>
                      <a:endParaRPr sz="1200">
                        <a:latin typeface="Calibri"/>
                        <a:cs typeface="Calibri"/>
                      </a:endParaRPr>
                    </a:p>
                  </a:txBody>
                  <a:tcPr marL="0" marR="0" marT="0" marB="0"/>
                </a:tc>
                <a:extLst>
                  <a:ext uri="{0D108BD9-81ED-4DB2-BD59-A6C34878D82A}">
                    <a16:rowId xmlns:a16="http://schemas.microsoft.com/office/drawing/2014/main" val="10000"/>
                  </a:ext>
                </a:extLst>
              </a:tr>
              <a:tr h="86360">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1"/>
                  </a:ext>
                </a:extLst>
              </a:tr>
              <a:tr h="167005">
                <a:tc>
                  <a:txBody>
                    <a:bodyPr/>
                    <a:lstStyle/>
                    <a:p>
                      <a:pPr marR="133985" algn="r">
                        <a:lnSpc>
                          <a:spcPts val="1220"/>
                        </a:lnSpc>
                      </a:pPr>
                      <a:r>
                        <a:rPr sz="1200" spc="-10" dirty="0">
                          <a:solidFill>
                            <a:srgbClr val="585858"/>
                          </a:solidFill>
                          <a:latin typeface="Calibri"/>
                          <a:cs typeface="Calibri"/>
                        </a:rPr>
                        <a:t>Politics</a:t>
                      </a:r>
                      <a:endParaRPr sz="1200">
                        <a:latin typeface="Calibri"/>
                        <a:cs typeface="Calibri"/>
                      </a:endParaRPr>
                    </a:p>
                  </a:txBody>
                  <a:tcPr marL="0" marR="0" marT="0" marB="0">
                    <a:solidFill>
                      <a:srgbClr val="FAE4D5"/>
                    </a:solidFill>
                  </a:tcPr>
                </a:tc>
                <a:tc>
                  <a:txBody>
                    <a:bodyPr/>
                    <a:lstStyle/>
                    <a:p>
                      <a:pPr>
                        <a:lnSpc>
                          <a:spcPct val="100000"/>
                        </a:lnSpc>
                      </a:pPr>
                      <a:endParaRPr sz="900">
                        <a:latin typeface="Times New Roman"/>
                        <a:cs typeface="Times New Roman"/>
                      </a:endParaRPr>
                    </a:p>
                  </a:txBody>
                  <a:tcPr marL="0" marR="0" marT="0" marB="0">
                    <a:solidFill>
                      <a:srgbClr val="009590"/>
                    </a:solidFill>
                  </a:tcPr>
                </a:tc>
                <a:tc>
                  <a:txBody>
                    <a:bodyPr/>
                    <a:lstStyle/>
                    <a:p>
                      <a:pPr>
                        <a:lnSpc>
                          <a:spcPct val="100000"/>
                        </a:lnSpc>
                      </a:pPr>
                      <a:endParaRPr sz="900">
                        <a:latin typeface="Times New Roman"/>
                        <a:cs typeface="Times New Roman"/>
                      </a:endParaRPr>
                    </a:p>
                  </a:txBody>
                  <a:tcPr marL="0" marR="0" marT="0" marB="0">
                    <a:solidFill>
                      <a:srgbClr val="009590"/>
                    </a:solidFill>
                  </a:tcPr>
                </a:tc>
                <a:tc>
                  <a:txBody>
                    <a:bodyPr/>
                    <a:lstStyle/>
                    <a:p>
                      <a:pPr>
                        <a:lnSpc>
                          <a:spcPct val="100000"/>
                        </a:lnSpc>
                      </a:pPr>
                      <a:endParaRPr sz="900">
                        <a:latin typeface="Times New Roman"/>
                        <a:cs typeface="Times New Roman"/>
                      </a:endParaRPr>
                    </a:p>
                  </a:txBody>
                  <a:tcPr marL="0" marR="0" marT="0" marB="0">
                    <a:solidFill>
                      <a:srgbClr val="009590"/>
                    </a:solidFill>
                  </a:tcPr>
                </a:tc>
                <a:tc>
                  <a:txBody>
                    <a:bodyPr/>
                    <a:lstStyle/>
                    <a:p>
                      <a:pPr marL="74930">
                        <a:lnSpc>
                          <a:spcPts val="1220"/>
                        </a:lnSpc>
                      </a:pPr>
                      <a:r>
                        <a:rPr sz="1200" spc="-25" dirty="0">
                          <a:solidFill>
                            <a:srgbClr val="404040"/>
                          </a:solidFill>
                          <a:latin typeface="Calibri"/>
                          <a:cs typeface="Calibri"/>
                        </a:rPr>
                        <a:t>6%</a:t>
                      </a:r>
                      <a:endParaRPr sz="1200">
                        <a:latin typeface="Calibri"/>
                        <a:cs typeface="Calibri"/>
                      </a:endParaRPr>
                    </a:p>
                  </a:txBody>
                  <a:tcPr marL="0" marR="0" marT="0" marB="0">
                    <a:solidFill>
                      <a:srgbClr val="FAE4D5"/>
                    </a:solidFill>
                  </a:tcPr>
                </a:tc>
                <a:extLst>
                  <a:ext uri="{0D108BD9-81ED-4DB2-BD59-A6C34878D82A}">
                    <a16:rowId xmlns:a16="http://schemas.microsoft.com/office/drawing/2014/main" val="10002"/>
                  </a:ext>
                </a:extLst>
              </a:tr>
              <a:tr h="86360">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3"/>
                  </a:ext>
                </a:extLst>
              </a:tr>
              <a:tr h="211454">
                <a:tc>
                  <a:txBody>
                    <a:bodyPr/>
                    <a:lstStyle/>
                    <a:p>
                      <a:pPr marR="168910" algn="r">
                        <a:lnSpc>
                          <a:spcPts val="1255"/>
                        </a:lnSpc>
                      </a:pPr>
                      <a:r>
                        <a:rPr sz="1200" dirty="0">
                          <a:solidFill>
                            <a:srgbClr val="585858"/>
                          </a:solidFill>
                          <a:latin typeface="Calibri"/>
                          <a:cs typeface="Calibri"/>
                        </a:rPr>
                        <a:t>Safety,</a:t>
                      </a:r>
                      <a:r>
                        <a:rPr sz="1200" spc="-25" dirty="0">
                          <a:solidFill>
                            <a:srgbClr val="585858"/>
                          </a:solidFill>
                          <a:latin typeface="Calibri"/>
                          <a:cs typeface="Calibri"/>
                        </a:rPr>
                        <a:t> </a:t>
                      </a:r>
                      <a:r>
                        <a:rPr sz="1200" dirty="0">
                          <a:solidFill>
                            <a:srgbClr val="585858"/>
                          </a:solidFill>
                          <a:latin typeface="Calibri"/>
                          <a:cs typeface="Calibri"/>
                        </a:rPr>
                        <a:t>First</a:t>
                      </a:r>
                      <a:r>
                        <a:rPr sz="1200" spc="-5" dirty="0">
                          <a:solidFill>
                            <a:srgbClr val="585858"/>
                          </a:solidFill>
                          <a:latin typeface="Calibri"/>
                          <a:cs typeface="Calibri"/>
                        </a:rPr>
                        <a:t> </a:t>
                      </a:r>
                      <a:r>
                        <a:rPr sz="1200" spc="-25" dirty="0">
                          <a:solidFill>
                            <a:srgbClr val="585858"/>
                          </a:solidFill>
                          <a:latin typeface="Calibri"/>
                          <a:cs typeface="Calibri"/>
                        </a:rPr>
                        <a:t>Aid</a:t>
                      </a:r>
                      <a:endParaRPr sz="1200">
                        <a:latin typeface="Calibri"/>
                        <a:cs typeface="Calibri"/>
                      </a:endParaRPr>
                    </a:p>
                  </a:txBody>
                  <a:tcPr marL="0" marR="0" marT="0" marB="0">
                    <a:solidFill>
                      <a:srgbClr val="FAE4D5"/>
                    </a:solidFill>
                  </a:tcPr>
                </a:tc>
                <a:tc>
                  <a:txBody>
                    <a:bodyPr/>
                    <a:lstStyle/>
                    <a:p>
                      <a:pPr>
                        <a:lnSpc>
                          <a:spcPct val="100000"/>
                        </a:lnSpc>
                      </a:pPr>
                      <a:endParaRPr sz="1200">
                        <a:latin typeface="Times New Roman"/>
                        <a:cs typeface="Times New Roman"/>
                      </a:endParaRPr>
                    </a:p>
                  </a:txBody>
                  <a:tcPr marL="0" marR="0" marT="0" marB="0">
                    <a:lnB w="85343">
                      <a:solidFill>
                        <a:srgbClr val="FFFFFF"/>
                      </a:solidFill>
                      <a:prstDash val="solid"/>
                    </a:lnB>
                    <a:solidFill>
                      <a:srgbClr val="009590"/>
                    </a:solidFill>
                  </a:tcPr>
                </a:tc>
                <a:tc>
                  <a:txBody>
                    <a:bodyPr/>
                    <a:lstStyle/>
                    <a:p>
                      <a:pPr>
                        <a:lnSpc>
                          <a:spcPct val="100000"/>
                        </a:lnSpc>
                      </a:pPr>
                      <a:endParaRPr sz="1200">
                        <a:latin typeface="Times New Roman"/>
                        <a:cs typeface="Times New Roman"/>
                      </a:endParaRPr>
                    </a:p>
                  </a:txBody>
                  <a:tcPr marL="0" marR="0" marT="0" marB="0">
                    <a:lnB w="85343">
                      <a:solidFill>
                        <a:srgbClr val="FFFFFF"/>
                      </a:solidFill>
                      <a:prstDash val="solid"/>
                    </a:lnB>
                    <a:solidFill>
                      <a:srgbClr val="009590"/>
                    </a:solidFill>
                  </a:tcPr>
                </a:tc>
                <a:tc>
                  <a:txBody>
                    <a:bodyPr/>
                    <a:lstStyle/>
                    <a:p>
                      <a:pPr>
                        <a:lnSpc>
                          <a:spcPct val="100000"/>
                        </a:lnSpc>
                      </a:pPr>
                      <a:endParaRPr sz="1200">
                        <a:latin typeface="Times New Roman"/>
                        <a:cs typeface="Times New Roman"/>
                      </a:endParaRPr>
                    </a:p>
                  </a:txBody>
                  <a:tcPr marL="0" marR="0" marT="0" marB="0">
                    <a:lnB w="85343">
                      <a:solidFill>
                        <a:srgbClr val="FFFFFF"/>
                      </a:solidFill>
                      <a:prstDash val="solid"/>
                    </a:lnB>
                    <a:solidFill>
                      <a:srgbClr val="009590"/>
                    </a:solidFill>
                  </a:tcPr>
                </a:tc>
                <a:tc>
                  <a:txBody>
                    <a:bodyPr/>
                    <a:lstStyle/>
                    <a:p>
                      <a:pPr marL="74930">
                        <a:lnSpc>
                          <a:spcPts val="1320"/>
                        </a:lnSpc>
                      </a:pPr>
                      <a:r>
                        <a:rPr sz="1200" spc="-25" dirty="0">
                          <a:solidFill>
                            <a:srgbClr val="404040"/>
                          </a:solidFill>
                          <a:latin typeface="Calibri"/>
                          <a:cs typeface="Calibri"/>
                        </a:rPr>
                        <a:t>6%</a:t>
                      </a:r>
                      <a:endParaRPr sz="1200">
                        <a:latin typeface="Calibri"/>
                        <a:cs typeface="Calibri"/>
                      </a:endParaRPr>
                    </a:p>
                  </a:txBody>
                  <a:tcPr marL="0" marR="0" marT="0" marB="0">
                    <a:solidFill>
                      <a:srgbClr val="FAE4D5"/>
                    </a:solidFill>
                  </a:tcPr>
                </a:tc>
                <a:extLst>
                  <a:ext uri="{0D108BD9-81ED-4DB2-BD59-A6C34878D82A}">
                    <a16:rowId xmlns:a16="http://schemas.microsoft.com/office/drawing/2014/main" val="10004"/>
                  </a:ext>
                </a:extLst>
              </a:tr>
              <a:tr h="254000">
                <a:tc>
                  <a:txBody>
                    <a:bodyPr/>
                    <a:lstStyle/>
                    <a:p>
                      <a:pPr marR="168275" algn="r">
                        <a:lnSpc>
                          <a:spcPct val="100000"/>
                        </a:lnSpc>
                        <a:spcBef>
                          <a:spcPts val="150"/>
                        </a:spcBef>
                      </a:pPr>
                      <a:r>
                        <a:rPr sz="1200" dirty="0">
                          <a:solidFill>
                            <a:srgbClr val="585858"/>
                          </a:solidFill>
                          <a:latin typeface="Calibri"/>
                          <a:cs typeface="Calibri"/>
                        </a:rPr>
                        <a:t>Education</a:t>
                      </a:r>
                      <a:r>
                        <a:rPr sz="1200" spc="-20" dirty="0">
                          <a:solidFill>
                            <a:srgbClr val="585858"/>
                          </a:solidFill>
                          <a:latin typeface="Calibri"/>
                          <a:cs typeface="Calibri"/>
                        </a:rPr>
                        <a:t> </a:t>
                      </a:r>
                      <a:r>
                        <a:rPr sz="1200" dirty="0">
                          <a:solidFill>
                            <a:srgbClr val="585858"/>
                          </a:solidFill>
                          <a:latin typeface="Calibri"/>
                          <a:cs typeface="Calibri"/>
                        </a:rPr>
                        <a:t>for</a:t>
                      </a:r>
                      <a:r>
                        <a:rPr sz="1200" spc="-30" dirty="0">
                          <a:solidFill>
                            <a:srgbClr val="585858"/>
                          </a:solidFill>
                          <a:latin typeface="Calibri"/>
                          <a:cs typeface="Calibri"/>
                        </a:rPr>
                        <a:t> </a:t>
                      </a:r>
                      <a:r>
                        <a:rPr sz="1200" spc="-10" dirty="0">
                          <a:solidFill>
                            <a:srgbClr val="585858"/>
                          </a:solidFill>
                          <a:latin typeface="Calibri"/>
                          <a:cs typeface="Calibri"/>
                        </a:rPr>
                        <a:t>adults</a:t>
                      </a:r>
                      <a:endParaRPr sz="1200">
                        <a:latin typeface="Calibri"/>
                        <a:cs typeface="Calibri"/>
                      </a:endParaRPr>
                    </a:p>
                  </a:txBody>
                  <a:tcPr marL="0" marR="0" marT="19050" marB="0">
                    <a:solidFill>
                      <a:srgbClr val="FAE4D5"/>
                    </a:solidFill>
                  </a:tcPr>
                </a:tc>
                <a:tc>
                  <a:txBody>
                    <a:bodyPr/>
                    <a:lstStyle/>
                    <a:p>
                      <a:pPr>
                        <a:lnSpc>
                          <a:spcPct val="100000"/>
                        </a:lnSpc>
                      </a:pPr>
                      <a:endParaRPr sz="1300">
                        <a:latin typeface="Times New Roman"/>
                        <a:cs typeface="Times New Roman"/>
                      </a:endParaRPr>
                    </a:p>
                  </a:txBody>
                  <a:tcPr marL="0" marR="0" marT="0" marB="0">
                    <a:lnT w="85343">
                      <a:solidFill>
                        <a:srgbClr val="FFFFFF"/>
                      </a:solidFill>
                      <a:prstDash val="solid"/>
                    </a:lnT>
                    <a:lnB w="85343">
                      <a:solidFill>
                        <a:srgbClr val="FFFFFF"/>
                      </a:solidFill>
                      <a:prstDash val="solid"/>
                    </a:lnB>
                    <a:solidFill>
                      <a:srgbClr val="009590"/>
                    </a:solidFill>
                  </a:tcPr>
                </a:tc>
                <a:tc>
                  <a:txBody>
                    <a:bodyPr/>
                    <a:lstStyle/>
                    <a:p>
                      <a:pPr>
                        <a:lnSpc>
                          <a:spcPct val="100000"/>
                        </a:lnSpc>
                      </a:pPr>
                      <a:endParaRPr sz="1300">
                        <a:latin typeface="Times New Roman"/>
                        <a:cs typeface="Times New Roman"/>
                      </a:endParaRPr>
                    </a:p>
                  </a:txBody>
                  <a:tcPr marL="0" marR="0" marT="0" marB="0">
                    <a:lnT w="85343">
                      <a:solidFill>
                        <a:srgbClr val="FFFFFF"/>
                      </a:solidFill>
                      <a:prstDash val="solid"/>
                    </a:lnT>
                    <a:lnB w="85343">
                      <a:solidFill>
                        <a:srgbClr val="FFFFFF"/>
                      </a:solidFill>
                      <a:prstDash val="solid"/>
                    </a:lnB>
                    <a:solidFill>
                      <a:srgbClr val="009590"/>
                    </a:solidFill>
                  </a:tcPr>
                </a:tc>
                <a:tc>
                  <a:txBody>
                    <a:bodyPr/>
                    <a:lstStyle/>
                    <a:p>
                      <a:pPr>
                        <a:lnSpc>
                          <a:spcPct val="100000"/>
                        </a:lnSpc>
                      </a:pPr>
                      <a:endParaRPr sz="1300">
                        <a:latin typeface="Times New Roman"/>
                        <a:cs typeface="Times New Roman"/>
                      </a:endParaRPr>
                    </a:p>
                  </a:txBody>
                  <a:tcPr marL="0" marR="0" marT="0" marB="0">
                    <a:lnT w="85343">
                      <a:solidFill>
                        <a:srgbClr val="FFFFFF"/>
                      </a:solidFill>
                      <a:prstDash val="solid"/>
                    </a:lnT>
                    <a:lnB w="85343">
                      <a:solidFill>
                        <a:srgbClr val="FFFFFF"/>
                      </a:solidFill>
                      <a:prstDash val="solid"/>
                    </a:lnB>
                    <a:solidFill>
                      <a:srgbClr val="009590"/>
                    </a:solidFill>
                  </a:tcPr>
                </a:tc>
                <a:tc>
                  <a:txBody>
                    <a:bodyPr/>
                    <a:lstStyle/>
                    <a:p>
                      <a:pPr marL="74930">
                        <a:lnSpc>
                          <a:spcPct val="100000"/>
                        </a:lnSpc>
                        <a:spcBef>
                          <a:spcPts val="220"/>
                        </a:spcBef>
                      </a:pPr>
                      <a:r>
                        <a:rPr sz="1200" spc="-25" dirty="0">
                          <a:solidFill>
                            <a:srgbClr val="404040"/>
                          </a:solidFill>
                          <a:latin typeface="Calibri"/>
                          <a:cs typeface="Calibri"/>
                        </a:rPr>
                        <a:t>6%</a:t>
                      </a:r>
                      <a:endParaRPr sz="1200">
                        <a:latin typeface="Calibri"/>
                        <a:cs typeface="Calibri"/>
                      </a:endParaRPr>
                    </a:p>
                  </a:txBody>
                  <a:tcPr marL="0" marR="0" marT="27940" marB="0">
                    <a:solidFill>
                      <a:srgbClr val="FAE4D5"/>
                    </a:solidFill>
                  </a:tcPr>
                </a:tc>
                <a:extLst>
                  <a:ext uri="{0D108BD9-81ED-4DB2-BD59-A6C34878D82A}">
                    <a16:rowId xmlns:a16="http://schemas.microsoft.com/office/drawing/2014/main" val="10005"/>
                  </a:ext>
                </a:extLst>
              </a:tr>
              <a:tr h="211454">
                <a:tc>
                  <a:txBody>
                    <a:bodyPr/>
                    <a:lstStyle/>
                    <a:p>
                      <a:pPr marR="168275" algn="r">
                        <a:lnSpc>
                          <a:spcPts val="1410"/>
                        </a:lnSpc>
                        <a:spcBef>
                          <a:spcPts val="155"/>
                        </a:spcBef>
                      </a:pPr>
                      <a:r>
                        <a:rPr sz="1200" dirty="0">
                          <a:solidFill>
                            <a:srgbClr val="585858"/>
                          </a:solidFill>
                          <a:latin typeface="Calibri"/>
                          <a:cs typeface="Calibri"/>
                        </a:rPr>
                        <a:t>Trade</a:t>
                      </a:r>
                      <a:r>
                        <a:rPr sz="1200" spc="-30" dirty="0">
                          <a:solidFill>
                            <a:srgbClr val="585858"/>
                          </a:solidFill>
                          <a:latin typeface="Calibri"/>
                          <a:cs typeface="Calibri"/>
                        </a:rPr>
                        <a:t> </a:t>
                      </a:r>
                      <a:r>
                        <a:rPr sz="1200" dirty="0">
                          <a:solidFill>
                            <a:srgbClr val="585858"/>
                          </a:solidFill>
                          <a:latin typeface="Calibri"/>
                          <a:cs typeface="Calibri"/>
                        </a:rPr>
                        <a:t>union</a:t>
                      </a:r>
                      <a:r>
                        <a:rPr sz="1200" spc="-30" dirty="0">
                          <a:solidFill>
                            <a:srgbClr val="585858"/>
                          </a:solidFill>
                          <a:latin typeface="Calibri"/>
                          <a:cs typeface="Calibri"/>
                        </a:rPr>
                        <a:t> </a:t>
                      </a:r>
                      <a:r>
                        <a:rPr sz="1200" spc="-10" dirty="0">
                          <a:solidFill>
                            <a:srgbClr val="585858"/>
                          </a:solidFill>
                          <a:latin typeface="Calibri"/>
                          <a:cs typeface="Calibri"/>
                        </a:rPr>
                        <a:t>activity</a:t>
                      </a:r>
                      <a:endParaRPr sz="1200">
                        <a:latin typeface="Calibri"/>
                        <a:cs typeface="Calibri"/>
                      </a:endParaRPr>
                    </a:p>
                  </a:txBody>
                  <a:tcPr marL="0" marR="0" marT="19685" marB="0">
                    <a:solidFill>
                      <a:srgbClr val="FAE4D5"/>
                    </a:solidFill>
                  </a:tcPr>
                </a:tc>
                <a:tc>
                  <a:txBody>
                    <a:bodyPr/>
                    <a:lstStyle/>
                    <a:p>
                      <a:pPr>
                        <a:lnSpc>
                          <a:spcPct val="100000"/>
                        </a:lnSpc>
                      </a:pPr>
                      <a:endParaRPr sz="1200">
                        <a:latin typeface="Times New Roman"/>
                        <a:cs typeface="Times New Roman"/>
                      </a:endParaRPr>
                    </a:p>
                  </a:txBody>
                  <a:tcPr marL="0" marR="0" marT="0" marB="0">
                    <a:lnT w="85343">
                      <a:solidFill>
                        <a:srgbClr val="FFFFFF"/>
                      </a:solidFill>
                      <a:prstDash val="solid"/>
                    </a:lnT>
                    <a:solidFill>
                      <a:srgbClr val="009590"/>
                    </a:solidFill>
                  </a:tcPr>
                </a:tc>
                <a:tc>
                  <a:txBody>
                    <a:bodyPr/>
                    <a:lstStyle/>
                    <a:p>
                      <a:pPr>
                        <a:lnSpc>
                          <a:spcPct val="100000"/>
                        </a:lnSpc>
                      </a:pPr>
                      <a:endParaRPr sz="1200">
                        <a:latin typeface="Times New Roman"/>
                        <a:cs typeface="Times New Roman"/>
                      </a:endParaRPr>
                    </a:p>
                  </a:txBody>
                  <a:tcPr marL="0" marR="0" marT="0" marB="0">
                    <a:lnT w="85343">
                      <a:solidFill>
                        <a:srgbClr val="FFFFFF"/>
                      </a:solidFill>
                      <a:prstDash val="solid"/>
                    </a:lnT>
                    <a:solidFill>
                      <a:srgbClr val="009590"/>
                    </a:solidFill>
                  </a:tcPr>
                </a:tc>
                <a:tc>
                  <a:txBody>
                    <a:bodyPr/>
                    <a:lstStyle/>
                    <a:p>
                      <a:pPr>
                        <a:lnSpc>
                          <a:spcPct val="100000"/>
                        </a:lnSpc>
                      </a:pPr>
                      <a:endParaRPr sz="1200">
                        <a:latin typeface="Times New Roman"/>
                        <a:cs typeface="Times New Roman"/>
                      </a:endParaRPr>
                    </a:p>
                  </a:txBody>
                  <a:tcPr marL="0" marR="0" marT="0" marB="0">
                    <a:lnT w="85343">
                      <a:solidFill>
                        <a:srgbClr val="FFFFFF"/>
                      </a:solidFill>
                      <a:prstDash val="solid"/>
                    </a:lnT>
                    <a:solidFill>
                      <a:srgbClr val="009590"/>
                    </a:solidFill>
                  </a:tcPr>
                </a:tc>
                <a:tc>
                  <a:txBody>
                    <a:bodyPr/>
                    <a:lstStyle/>
                    <a:p>
                      <a:pPr marL="74930">
                        <a:lnSpc>
                          <a:spcPts val="1340"/>
                        </a:lnSpc>
                        <a:spcBef>
                          <a:spcPts val="225"/>
                        </a:spcBef>
                      </a:pPr>
                      <a:r>
                        <a:rPr sz="1200" spc="-25" dirty="0">
                          <a:solidFill>
                            <a:srgbClr val="404040"/>
                          </a:solidFill>
                          <a:latin typeface="Calibri"/>
                          <a:cs typeface="Calibri"/>
                        </a:rPr>
                        <a:t>6%</a:t>
                      </a:r>
                      <a:endParaRPr sz="1200">
                        <a:latin typeface="Calibri"/>
                        <a:cs typeface="Calibri"/>
                      </a:endParaRPr>
                    </a:p>
                  </a:txBody>
                  <a:tcPr marL="0" marR="0" marT="28575" marB="0">
                    <a:solidFill>
                      <a:srgbClr val="FAE4D5"/>
                    </a:solidFill>
                  </a:tcPr>
                </a:tc>
                <a:extLst>
                  <a:ext uri="{0D108BD9-81ED-4DB2-BD59-A6C34878D82A}">
                    <a16:rowId xmlns:a16="http://schemas.microsoft.com/office/drawing/2014/main" val="10006"/>
                  </a:ext>
                </a:extLst>
              </a:tr>
              <a:tr h="86360">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7"/>
                  </a:ext>
                </a:extLst>
              </a:tr>
              <a:tr h="211454">
                <a:tc>
                  <a:txBody>
                    <a:bodyPr/>
                    <a:lstStyle/>
                    <a:p>
                      <a:pPr marL="31750">
                        <a:lnSpc>
                          <a:spcPts val="1255"/>
                        </a:lnSpc>
                      </a:pPr>
                      <a:r>
                        <a:rPr sz="1200" dirty="0">
                          <a:solidFill>
                            <a:srgbClr val="585858"/>
                          </a:solidFill>
                          <a:latin typeface="Calibri"/>
                          <a:cs typeface="Calibri"/>
                        </a:rPr>
                        <a:t>Justice</a:t>
                      </a:r>
                      <a:r>
                        <a:rPr sz="1200" spc="-25" dirty="0">
                          <a:solidFill>
                            <a:srgbClr val="585858"/>
                          </a:solidFill>
                          <a:latin typeface="Calibri"/>
                          <a:cs typeface="Calibri"/>
                        </a:rPr>
                        <a:t> </a:t>
                      </a:r>
                      <a:r>
                        <a:rPr sz="1200" dirty="0">
                          <a:solidFill>
                            <a:srgbClr val="585858"/>
                          </a:solidFill>
                          <a:latin typeface="Calibri"/>
                          <a:cs typeface="Calibri"/>
                        </a:rPr>
                        <a:t>and</a:t>
                      </a:r>
                      <a:r>
                        <a:rPr sz="1200" spc="-35" dirty="0">
                          <a:solidFill>
                            <a:srgbClr val="585858"/>
                          </a:solidFill>
                          <a:latin typeface="Calibri"/>
                          <a:cs typeface="Calibri"/>
                        </a:rPr>
                        <a:t> </a:t>
                      </a:r>
                      <a:r>
                        <a:rPr sz="1200" dirty="0">
                          <a:solidFill>
                            <a:srgbClr val="585858"/>
                          </a:solidFill>
                          <a:latin typeface="Calibri"/>
                          <a:cs typeface="Calibri"/>
                        </a:rPr>
                        <a:t>Human</a:t>
                      </a:r>
                      <a:r>
                        <a:rPr sz="1200" spc="-35" dirty="0">
                          <a:solidFill>
                            <a:srgbClr val="585858"/>
                          </a:solidFill>
                          <a:latin typeface="Calibri"/>
                          <a:cs typeface="Calibri"/>
                        </a:rPr>
                        <a:t> </a:t>
                      </a:r>
                      <a:r>
                        <a:rPr sz="1200" spc="-10" dirty="0">
                          <a:solidFill>
                            <a:srgbClr val="585858"/>
                          </a:solidFill>
                          <a:latin typeface="Calibri"/>
                          <a:cs typeface="Calibri"/>
                        </a:rPr>
                        <a:t>Rights</a:t>
                      </a:r>
                      <a:endParaRPr sz="1200">
                        <a:latin typeface="Calibri"/>
                        <a:cs typeface="Calibri"/>
                      </a:endParaRPr>
                    </a:p>
                  </a:txBody>
                  <a:tcPr marL="0" marR="0" marT="0" marB="0">
                    <a:solidFill>
                      <a:srgbClr val="FAE4D5"/>
                    </a:solidFill>
                  </a:tcPr>
                </a:tc>
                <a:tc>
                  <a:txBody>
                    <a:bodyPr/>
                    <a:lstStyle/>
                    <a:p>
                      <a:pPr>
                        <a:lnSpc>
                          <a:spcPct val="100000"/>
                        </a:lnSpc>
                      </a:pPr>
                      <a:endParaRPr sz="1200">
                        <a:latin typeface="Times New Roman"/>
                        <a:cs typeface="Times New Roman"/>
                      </a:endParaRPr>
                    </a:p>
                  </a:txBody>
                  <a:tcPr marL="0" marR="0" marT="0" marB="0">
                    <a:lnB w="85343">
                      <a:solidFill>
                        <a:srgbClr val="FFFFFF"/>
                      </a:solidFill>
                      <a:prstDash val="solid"/>
                    </a:lnB>
                    <a:solidFill>
                      <a:srgbClr val="009590"/>
                    </a:solidFill>
                  </a:tcPr>
                </a:tc>
                <a:tc>
                  <a:txBody>
                    <a:bodyPr/>
                    <a:lstStyle/>
                    <a:p>
                      <a:pPr>
                        <a:lnSpc>
                          <a:spcPct val="100000"/>
                        </a:lnSpc>
                      </a:pPr>
                      <a:endParaRPr sz="1200">
                        <a:latin typeface="Times New Roman"/>
                        <a:cs typeface="Times New Roman"/>
                      </a:endParaRPr>
                    </a:p>
                  </a:txBody>
                  <a:tcPr marL="0" marR="0" marT="0" marB="0">
                    <a:lnB w="85343">
                      <a:solidFill>
                        <a:srgbClr val="FFFFFF"/>
                      </a:solidFill>
                      <a:prstDash val="solid"/>
                    </a:lnB>
                    <a:solidFill>
                      <a:srgbClr val="009590"/>
                    </a:solidFill>
                  </a:tcPr>
                </a:tc>
                <a:tc>
                  <a:txBody>
                    <a:bodyPr/>
                    <a:lstStyle/>
                    <a:p>
                      <a:pPr marR="635" algn="r">
                        <a:lnSpc>
                          <a:spcPts val="1320"/>
                        </a:lnSpc>
                      </a:pPr>
                      <a:r>
                        <a:rPr sz="1200" spc="-25" dirty="0">
                          <a:solidFill>
                            <a:srgbClr val="404040"/>
                          </a:solidFill>
                          <a:latin typeface="Calibri"/>
                          <a:cs typeface="Calibri"/>
                        </a:rPr>
                        <a:t>4%</a:t>
                      </a:r>
                      <a:endParaRPr sz="1200">
                        <a:latin typeface="Calibri"/>
                        <a:cs typeface="Calibri"/>
                      </a:endParaRPr>
                    </a:p>
                  </a:txBody>
                  <a:tcPr marL="0" marR="0" marT="0" marB="0">
                    <a:solidFill>
                      <a:srgbClr val="FAE4D5"/>
                    </a:solidFill>
                  </a:tcPr>
                </a:tc>
                <a:tc>
                  <a:txBody>
                    <a:bodyPr/>
                    <a:lstStyle/>
                    <a:p>
                      <a:pPr>
                        <a:lnSpc>
                          <a:spcPct val="100000"/>
                        </a:lnSpc>
                      </a:pPr>
                      <a:endParaRPr sz="12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8"/>
                  </a:ext>
                </a:extLst>
              </a:tr>
              <a:tr h="254000">
                <a:tc>
                  <a:txBody>
                    <a:bodyPr/>
                    <a:lstStyle/>
                    <a:p>
                      <a:pPr marR="168275" algn="r">
                        <a:lnSpc>
                          <a:spcPct val="100000"/>
                        </a:lnSpc>
                        <a:spcBef>
                          <a:spcPts val="150"/>
                        </a:spcBef>
                      </a:pPr>
                      <a:r>
                        <a:rPr sz="1200" dirty="0">
                          <a:solidFill>
                            <a:srgbClr val="585858"/>
                          </a:solidFill>
                          <a:latin typeface="Calibri"/>
                          <a:cs typeface="Calibri"/>
                        </a:rPr>
                        <a:t>Citizens'</a:t>
                      </a:r>
                      <a:r>
                        <a:rPr sz="1200" spc="-40" dirty="0">
                          <a:solidFill>
                            <a:srgbClr val="585858"/>
                          </a:solidFill>
                          <a:latin typeface="Calibri"/>
                          <a:cs typeface="Calibri"/>
                        </a:rPr>
                        <a:t> </a:t>
                      </a:r>
                      <a:r>
                        <a:rPr sz="1200" spc="-10" dirty="0">
                          <a:solidFill>
                            <a:srgbClr val="585858"/>
                          </a:solidFill>
                          <a:latin typeface="Calibri"/>
                          <a:cs typeface="Calibri"/>
                        </a:rPr>
                        <a:t>groups</a:t>
                      </a:r>
                      <a:endParaRPr sz="1200">
                        <a:latin typeface="Calibri"/>
                        <a:cs typeface="Calibri"/>
                      </a:endParaRPr>
                    </a:p>
                  </a:txBody>
                  <a:tcPr marL="0" marR="0" marT="19050" marB="0">
                    <a:solidFill>
                      <a:srgbClr val="FAE4D5"/>
                    </a:solidFill>
                  </a:tcPr>
                </a:tc>
                <a:tc>
                  <a:txBody>
                    <a:bodyPr/>
                    <a:lstStyle/>
                    <a:p>
                      <a:pPr>
                        <a:lnSpc>
                          <a:spcPct val="100000"/>
                        </a:lnSpc>
                      </a:pPr>
                      <a:endParaRPr sz="1300">
                        <a:latin typeface="Times New Roman"/>
                        <a:cs typeface="Times New Roman"/>
                      </a:endParaRPr>
                    </a:p>
                  </a:txBody>
                  <a:tcPr marL="0" marR="0" marT="0" marB="0">
                    <a:lnT w="85343">
                      <a:solidFill>
                        <a:srgbClr val="FFFFFF"/>
                      </a:solidFill>
                      <a:prstDash val="solid"/>
                    </a:lnT>
                    <a:solidFill>
                      <a:srgbClr val="009590"/>
                    </a:solidFill>
                  </a:tcPr>
                </a:tc>
                <a:tc>
                  <a:txBody>
                    <a:bodyPr/>
                    <a:lstStyle/>
                    <a:p>
                      <a:pPr>
                        <a:lnSpc>
                          <a:spcPct val="100000"/>
                        </a:lnSpc>
                      </a:pPr>
                      <a:endParaRPr sz="1300">
                        <a:latin typeface="Times New Roman"/>
                        <a:cs typeface="Times New Roman"/>
                      </a:endParaRPr>
                    </a:p>
                  </a:txBody>
                  <a:tcPr marL="0" marR="0" marT="0" marB="0">
                    <a:lnT w="85343">
                      <a:solidFill>
                        <a:srgbClr val="FFFFFF"/>
                      </a:solidFill>
                      <a:prstDash val="solid"/>
                    </a:lnT>
                    <a:solidFill>
                      <a:srgbClr val="009590"/>
                    </a:solidFill>
                  </a:tcPr>
                </a:tc>
                <a:tc>
                  <a:txBody>
                    <a:bodyPr/>
                    <a:lstStyle/>
                    <a:p>
                      <a:pPr marR="635" algn="r">
                        <a:lnSpc>
                          <a:spcPct val="100000"/>
                        </a:lnSpc>
                        <a:spcBef>
                          <a:spcPts val="220"/>
                        </a:spcBef>
                      </a:pPr>
                      <a:r>
                        <a:rPr sz="1200" spc="-25" dirty="0">
                          <a:solidFill>
                            <a:srgbClr val="404040"/>
                          </a:solidFill>
                          <a:latin typeface="Calibri"/>
                          <a:cs typeface="Calibri"/>
                        </a:rPr>
                        <a:t>4%</a:t>
                      </a:r>
                      <a:endParaRPr sz="1200">
                        <a:latin typeface="Calibri"/>
                        <a:cs typeface="Calibri"/>
                      </a:endParaRPr>
                    </a:p>
                  </a:txBody>
                  <a:tcPr marL="0" marR="0" marT="27940" marB="0">
                    <a:solidFill>
                      <a:srgbClr val="FAE4D5"/>
                    </a:solidFill>
                  </a:tcPr>
                </a:tc>
                <a:tc>
                  <a:txBody>
                    <a:bodyPr/>
                    <a:lstStyle/>
                    <a:p>
                      <a:pPr>
                        <a:lnSpc>
                          <a:spcPct val="100000"/>
                        </a:lnSpc>
                      </a:pPr>
                      <a:endParaRPr sz="13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9"/>
                  </a:ext>
                </a:extLst>
              </a:tr>
              <a:tr h="43180">
                <a:tc>
                  <a:txBody>
                    <a:bodyPr/>
                    <a:lstStyle/>
                    <a:p>
                      <a:pPr>
                        <a:lnSpc>
                          <a:spcPct val="100000"/>
                        </a:lnSpc>
                      </a:pPr>
                      <a:endParaRPr sz="100">
                        <a:latin typeface="Times New Roman"/>
                        <a:cs typeface="Times New Roman"/>
                      </a:endParaRPr>
                    </a:p>
                  </a:txBody>
                  <a:tcPr marL="0" marR="0" marT="0" marB="0"/>
                </a:tc>
                <a:tc>
                  <a:txBody>
                    <a:bodyPr/>
                    <a:lstStyle/>
                    <a:p>
                      <a:pPr>
                        <a:lnSpc>
                          <a:spcPct val="100000"/>
                        </a:lnSpc>
                      </a:pPr>
                      <a:endParaRPr sz="100">
                        <a:latin typeface="Times New Roman"/>
                        <a:cs typeface="Times New Roman"/>
                      </a:endParaRPr>
                    </a:p>
                  </a:txBody>
                  <a:tcPr marL="0" marR="0" marT="0" marB="0">
                    <a:solidFill>
                      <a:srgbClr val="5C5B5A"/>
                    </a:solidFill>
                  </a:tcPr>
                </a:tc>
                <a:tc>
                  <a:txBody>
                    <a:bodyPr/>
                    <a:lstStyle/>
                    <a:p>
                      <a:pPr>
                        <a:lnSpc>
                          <a:spcPct val="100000"/>
                        </a:lnSpc>
                      </a:pPr>
                      <a:endParaRPr sz="100">
                        <a:latin typeface="Times New Roman"/>
                        <a:cs typeface="Times New Roman"/>
                      </a:endParaRPr>
                    </a:p>
                  </a:txBody>
                  <a:tcPr marL="0" marR="0" marT="0" marB="0">
                    <a:solidFill>
                      <a:srgbClr val="5C5B5A"/>
                    </a:solidFill>
                  </a:tcPr>
                </a:tc>
                <a:tc>
                  <a:txBody>
                    <a:bodyPr/>
                    <a:lstStyle/>
                    <a:p>
                      <a:pPr>
                        <a:lnSpc>
                          <a:spcPct val="100000"/>
                        </a:lnSpc>
                      </a:pPr>
                      <a:endParaRPr sz="100">
                        <a:latin typeface="Times New Roman"/>
                        <a:cs typeface="Times New Roman"/>
                      </a:endParaRPr>
                    </a:p>
                  </a:txBody>
                  <a:tcPr marL="0" marR="0" marT="0" marB="0">
                    <a:solidFill>
                      <a:srgbClr val="5C5B5A"/>
                    </a:solidFill>
                  </a:tcPr>
                </a:tc>
                <a:tc>
                  <a:txBody>
                    <a:bodyPr/>
                    <a:lstStyle/>
                    <a:p>
                      <a:pPr>
                        <a:lnSpc>
                          <a:spcPct val="100000"/>
                        </a:lnSpc>
                      </a:pPr>
                      <a:endParaRPr sz="100">
                        <a:latin typeface="Times New Roman"/>
                        <a:cs typeface="Times New Roman"/>
                      </a:endParaRPr>
                    </a:p>
                  </a:txBody>
                  <a:tcPr marL="0" marR="0" marT="0" marB="0">
                    <a:solidFill>
                      <a:srgbClr val="5C5B5A"/>
                    </a:solidFill>
                  </a:tcPr>
                </a:tc>
                <a:extLst>
                  <a:ext uri="{0D108BD9-81ED-4DB2-BD59-A6C34878D82A}">
                    <a16:rowId xmlns:a16="http://schemas.microsoft.com/office/drawing/2014/main" val="10010"/>
                  </a:ext>
                </a:extLst>
              </a:tr>
              <a:tr h="168275">
                <a:tc>
                  <a:txBody>
                    <a:bodyPr/>
                    <a:lstStyle/>
                    <a:p>
                      <a:pPr marR="132715" algn="r">
                        <a:lnSpc>
                          <a:spcPts val="1230"/>
                        </a:lnSpc>
                      </a:pPr>
                      <a:r>
                        <a:rPr sz="1200" dirty="0">
                          <a:solidFill>
                            <a:srgbClr val="585858"/>
                          </a:solidFill>
                          <a:latin typeface="Calibri"/>
                          <a:cs typeface="Calibri"/>
                        </a:rPr>
                        <a:t>None</a:t>
                      </a:r>
                      <a:r>
                        <a:rPr sz="1200" spc="-20" dirty="0">
                          <a:solidFill>
                            <a:srgbClr val="585858"/>
                          </a:solidFill>
                          <a:latin typeface="Calibri"/>
                          <a:cs typeface="Calibri"/>
                        </a:rPr>
                        <a:t> </a:t>
                      </a:r>
                      <a:r>
                        <a:rPr sz="1200" dirty="0">
                          <a:solidFill>
                            <a:srgbClr val="585858"/>
                          </a:solidFill>
                          <a:latin typeface="Calibri"/>
                          <a:cs typeface="Calibri"/>
                        </a:rPr>
                        <a:t>of</a:t>
                      </a:r>
                      <a:r>
                        <a:rPr sz="1200" spc="-20" dirty="0">
                          <a:solidFill>
                            <a:srgbClr val="585858"/>
                          </a:solidFill>
                          <a:latin typeface="Calibri"/>
                          <a:cs typeface="Calibri"/>
                        </a:rPr>
                        <a:t> </a:t>
                      </a:r>
                      <a:r>
                        <a:rPr sz="1200" dirty="0">
                          <a:solidFill>
                            <a:srgbClr val="585858"/>
                          </a:solidFill>
                          <a:latin typeface="Calibri"/>
                          <a:cs typeface="Calibri"/>
                        </a:rPr>
                        <a:t>the</a:t>
                      </a:r>
                      <a:r>
                        <a:rPr sz="1200" spc="-10" dirty="0">
                          <a:solidFill>
                            <a:srgbClr val="585858"/>
                          </a:solidFill>
                          <a:latin typeface="Calibri"/>
                          <a:cs typeface="Calibri"/>
                        </a:rPr>
                        <a:t> </a:t>
                      </a:r>
                      <a:r>
                        <a:rPr sz="1200" spc="-20" dirty="0">
                          <a:solidFill>
                            <a:srgbClr val="585858"/>
                          </a:solidFill>
                          <a:latin typeface="Calibri"/>
                          <a:cs typeface="Calibri"/>
                        </a:rPr>
                        <a:t>above</a:t>
                      </a:r>
                      <a:endParaRPr sz="1200">
                        <a:latin typeface="Calibri"/>
                        <a:cs typeface="Calibri"/>
                      </a:endParaRPr>
                    </a:p>
                  </a:txBody>
                  <a:tcPr marL="0" marR="0" marT="0" marB="0"/>
                </a:tc>
                <a:tc>
                  <a:txBody>
                    <a:bodyPr/>
                    <a:lstStyle/>
                    <a:p>
                      <a:pPr>
                        <a:lnSpc>
                          <a:spcPct val="100000"/>
                        </a:lnSpc>
                      </a:pPr>
                      <a:endParaRPr sz="900">
                        <a:latin typeface="Times New Roman"/>
                        <a:cs typeface="Times New Roman"/>
                      </a:endParaRPr>
                    </a:p>
                  </a:txBody>
                  <a:tcPr marL="0" marR="0" marT="0" marB="0">
                    <a:solidFill>
                      <a:srgbClr val="5C5B5A"/>
                    </a:solidFill>
                  </a:tcPr>
                </a:tc>
                <a:tc>
                  <a:txBody>
                    <a:bodyPr/>
                    <a:lstStyle/>
                    <a:p>
                      <a:pPr>
                        <a:lnSpc>
                          <a:spcPct val="100000"/>
                        </a:lnSpc>
                      </a:pPr>
                      <a:endParaRPr sz="900">
                        <a:latin typeface="Times New Roman"/>
                        <a:cs typeface="Times New Roman"/>
                      </a:endParaRPr>
                    </a:p>
                  </a:txBody>
                  <a:tcPr marL="0" marR="0" marT="0" marB="0">
                    <a:solidFill>
                      <a:srgbClr val="5C5B5A"/>
                    </a:solidFill>
                  </a:tcPr>
                </a:tc>
                <a:tc>
                  <a:txBody>
                    <a:bodyPr/>
                    <a:lstStyle/>
                    <a:p>
                      <a:pPr>
                        <a:lnSpc>
                          <a:spcPct val="100000"/>
                        </a:lnSpc>
                      </a:pPr>
                      <a:endParaRPr sz="900">
                        <a:latin typeface="Times New Roman"/>
                        <a:cs typeface="Times New Roman"/>
                      </a:endParaRPr>
                    </a:p>
                  </a:txBody>
                  <a:tcPr marL="0" marR="0" marT="0" marB="0">
                    <a:solidFill>
                      <a:srgbClr val="5C5B5A"/>
                    </a:solidFill>
                  </a:tcPr>
                </a:tc>
                <a:tc>
                  <a:txBody>
                    <a:bodyPr/>
                    <a:lstStyle/>
                    <a:p>
                      <a:pPr>
                        <a:lnSpc>
                          <a:spcPct val="100000"/>
                        </a:lnSpc>
                      </a:pPr>
                      <a:endParaRPr sz="900">
                        <a:latin typeface="Times New Roman"/>
                        <a:cs typeface="Times New Roman"/>
                      </a:endParaRPr>
                    </a:p>
                  </a:txBody>
                  <a:tcPr marL="0" marR="0" marT="0" marB="0">
                    <a:solidFill>
                      <a:srgbClr val="5C5B5A"/>
                    </a:solidFill>
                  </a:tcPr>
                </a:tc>
                <a:extLst>
                  <a:ext uri="{0D108BD9-81ED-4DB2-BD59-A6C34878D82A}">
                    <a16:rowId xmlns:a16="http://schemas.microsoft.com/office/drawing/2014/main" val="10011"/>
                  </a:ext>
                </a:extLst>
              </a:tr>
              <a:tr h="85725">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extLst>
                  <a:ext uri="{0D108BD9-81ED-4DB2-BD59-A6C34878D82A}">
                    <a16:rowId xmlns:a16="http://schemas.microsoft.com/office/drawing/2014/main" val="10012"/>
                  </a:ext>
                </a:extLst>
              </a:tr>
              <a:tr h="168275">
                <a:tc>
                  <a:txBody>
                    <a:bodyPr/>
                    <a:lstStyle/>
                    <a:p>
                      <a:pPr marR="133985" algn="r">
                        <a:lnSpc>
                          <a:spcPts val="1230"/>
                        </a:lnSpc>
                      </a:pPr>
                      <a:r>
                        <a:rPr sz="1200" dirty="0">
                          <a:solidFill>
                            <a:srgbClr val="585858"/>
                          </a:solidFill>
                          <a:latin typeface="Calibri"/>
                          <a:cs typeface="Calibri"/>
                        </a:rPr>
                        <a:t>Don't</a:t>
                      </a:r>
                      <a:r>
                        <a:rPr sz="1200" spc="-25"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a:txBody>
                  <a:tcPr marL="0" marR="0" marT="0" marB="0"/>
                </a:tc>
                <a:tc>
                  <a:txBody>
                    <a:bodyPr/>
                    <a:lstStyle/>
                    <a:p>
                      <a:pPr>
                        <a:lnSpc>
                          <a:spcPct val="100000"/>
                        </a:lnSpc>
                      </a:pPr>
                      <a:endParaRPr sz="900">
                        <a:latin typeface="Times New Roman"/>
                        <a:cs typeface="Times New Roman"/>
                      </a:endParaRPr>
                    </a:p>
                  </a:txBody>
                  <a:tcPr marL="0" marR="0" marT="0" marB="0">
                    <a:solidFill>
                      <a:srgbClr val="5C5B5A"/>
                    </a:solidFill>
                  </a:tcPr>
                </a:tc>
                <a:tc>
                  <a:txBody>
                    <a:bodyPr/>
                    <a:lstStyle/>
                    <a:p>
                      <a:pPr marL="75565">
                        <a:lnSpc>
                          <a:spcPts val="1230"/>
                        </a:lnSpc>
                      </a:pPr>
                      <a:r>
                        <a:rPr sz="1200" spc="-25" dirty="0">
                          <a:solidFill>
                            <a:srgbClr val="404040"/>
                          </a:solidFill>
                          <a:latin typeface="Calibri"/>
                          <a:cs typeface="Calibri"/>
                        </a:rPr>
                        <a:t>1%</a:t>
                      </a:r>
                      <a:endParaRPr sz="1200">
                        <a:latin typeface="Calibri"/>
                        <a:cs typeface="Calibri"/>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13"/>
                  </a:ext>
                </a:extLst>
              </a:tr>
            </a:tbl>
          </a:graphicData>
        </a:graphic>
      </p:graphicFrame>
      <p:sp>
        <p:nvSpPr>
          <p:cNvPr id="15" name="object 15"/>
          <p:cNvSpPr txBox="1"/>
          <p:nvPr/>
        </p:nvSpPr>
        <p:spPr>
          <a:xfrm>
            <a:off x="7666735" y="3446526"/>
            <a:ext cx="535940" cy="330835"/>
          </a:xfrm>
          <a:prstGeom prst="rect">
            <a:avLst/>
          </a:prstGeom>
        </p:spPr>
        <p:txBody>
          <a:bodyPr vert="horz" wrap="square" lIns="0" tIns="13335" rIns="0" bIns="0" rtlCol="0">
            <a:spAutoFit/>
          </a:bodyPr>
          <a:lstStyle/>
          <a:p>
            <a:pPr marL="12700">
              <a:lnSpc>
                <a:spcPct val="100000"/>
              </a:lnSpc>
              <a:spcBef>
                <a:spcPts val="105"/>
              </a:spcBef>
            </a:pPr>
            <a:r>
              <a:rPr sz="2000" b="1" spc="-25" dirty="0">
                <a:solidFill>
                  <a:srgbClr val="EC7C30"/>
                </a:solidFill>
                <a:latin typeface="Arial"/>
                <a:cs typeface="Arial"/>
              </a:rPr>
              <a:t>49%</a:t>
            </a:r>
            <a:endParaRPr sz="2000">
              <a:latin typeface="Arial"/>
              <a:cs typeface="Arial"/>
            </a:endParaRPr>
          </a:p>
        </p:txBody>
      </p:sp>
      <p:sp>
        <p:nvSpPr>
          <p:cNvPr id="16" name="object 16"/>
          <p:cNvSpPr txBox="1"/>
          <p:nvPr/>
        </p:nvSpPr>
        <p:spPr>
          <a:xfrm>
            <a:off x="6924547" y="3754373"/>
            <a:ext cx="2012314" cy="391160"/>
          </a:xfrm>
          <a:prstGeom prst="rect">
            <a:avLst/>
          </a:prstGeom>
        </p:spPr>
        <p:txBody>
          <a:bodyPr vert="horz" wrap="square" lIns="0" tIns="12700" rIns="0" bIns="0" rtlCol="0">
            <a:spAutoFit/>
          </a:bodyPr>
          <a:lstStyle/>
          <a:p>
            <a:pPr marL="12700" marR="5080" indent="172085">
              <a:lnSpc>
                <a:spcPct val="100000"/>
              </a:lnSpc>
              <a:spcBef>
                <a:spcPts val="100"/>
              </a:spcBef>
            </a:pPr>
            <a:r>
              <a:rPr sz="1200" b="1" dirty="0">
                <a:solidFill>
                  <a:srgbClr val="5C5B5A"/>
                </a:solidFill>
                <a:latin typeface="Arial"/>
                <a:cs typeface="Arial"/>
              </a:rPr>
              <a:t>Involved</a:t>
            </a:r>
            <a:r>
              <a:rPr sz="1200" b="1" spc="-10" dirty="0">
                <a:solidFill>
                  <a:srgbClr val="5C5B5A"/>
                </a:solidFill>
                <a:latin typeface="Arial"/>
                <a:cs typeface="Arial"/>
              </a:rPr>
              <a:t> </a:t>
            </a:r>
            <a:r>
              <a:rPr sz="1200" b="1" dirty="0">
                <a:solidFill>
                  <a:srgbClr val="5C5B5A"/>
                </a:solidFill>
                <a:latin typeface="Arial"/>
                <a:cs typeface="Arial"/>
              </a:rPr>
              <a:t>in</a:t>
            </a:r>
            <a:r>
              <a:rPr sz="1200" b="1" spc="-30" dirty="0">
                <a:solidFill>
                  <a:srgbClr val="5C5B5A"/>
                </a:solidFill>
                <a:latin typeface="Arial"/>
                <a:cs typeface="Arial"/>
              </a:rPr>
              <a:t> </a:t>
            </a:r>
            <a:r>
              <a:rPr sz="1200" b="1" dirty="0">
                <a:solidFill>
                  <a:srgbClr val="5C5B5A"/>
                </a:solidFill>
                <a:latin typeface="Arial"/>
                <a:cs typeface="Arial"/>
              </a:rPr>
              <a:t>any</a:t>
            </a:r>
            <a:r>
              <a:rPr sz="1200" b="1" spc="-50" dirty="0">
                <a:solidFill>
                  <a:srgbClr val="5C5B5A"/>
                </a:solidFill>
                <a:latin typeface="Arial"/>
                <a:cs typeface="Arial"/>
              </a:rPr>
              <a:t> </a:t>
            </a:r>
            <a:r>
              <a:rPr sz="1200" b="1" dirty="0">
                <a:solidFill>
                  <a:srgbClr val="5C5B5A"/>
                </a:solidFill>
                <a:latin typeface="Arial"/>
                <a:cs typeface="Arial"/>
              </a:rPr>
              <a:t>type</a:t>
            </a:r>
            <a:r>
              <a:rPr sz="1200" b="1" spc="-15" dirty="0">
                <a:solidFill>
                  <a:srgbClr val="5C5B5A"/>
                </a:solidFill>
                <a:latin typeface="Arial"/>
                <a:cs typeface="Arial"/>
              </a:rPr>
              <a:t> </a:t>
            </a:r>
            <a:r>
              <a:rPr sz="1200" b="1" spc="-25" dirty="0">
                <a:solidFill>
                  <a:srgbClr val="5C5B5A"/>
                </a:solidFill>
                <a:latin typeface="Arial"/>
                <a:cs typeface="Arial"/>
              </a:rPr>
              <a:t>of </a:t>
            </a:r>
            <a:r>
              <a:rPr sz="1200" b="1" dirty="0">
                <a:solidFill>
                  <a:srgbClr val="5C5B5A"/>
                </a:solidFill>
                <a:latin typeface="Arial"/>
                <a:cs typeface="Arial"/>
              </a:rPr>
              <a:t>group, club</a:t>
            </a:r>
            <a:r>
              <a:rPr sz="1200" b="1" spc="-25" dirty="0">
                <a:solidFill>
                  <a:srgbClr val="5C5B5A"/>
                </a:solidFill>
                <a:latin typeface="Arial"/>
                <a:cs typeface="Arial"/>
              </a:rPr>
              <a:t> </a:t>
            </a:r>
            <a:r>
              <a:rPr sz="1200" b="1" dirty="0">
                <a:solidFill>
                  <a:srgbClr val="5C5B5A"/>
                </a:solidFill>
                <a:latin typeface="Arial"/>
                <a:cs typeface="Arial"/>
              </a:rPr>
              <a:t>or</a:t>
            </a:r>
            <a:r>
              <a:rPr sz="1200" b="1" spc="-20" dirty="0">
                <a:solidFill>
                  <a:srgbClr val="5C5B5A"/>
                </a:solidFill>
                <a:latin typeface="Arial"/>
                <a:cs typeface="Arial"/>
              </a:rPr>
              <a:t> </a:t>
            </a:r>
            <a:r>
              <a:rPr sz="1200" b="1" spc="-10" dirty="0">
                <a:solidFill>
                  <a:srgbClr val="5C5B5A"/>
                </a:solidFill>
                <a:latin typeface="Arial"/>
                <a:cs typeface="Arial"/>
              </a:rPr>
              <a:t>organisation</a:t>
            </a:r>
            <a:endParaRPr sz="1200">
              <a:latin typeface="Arial"/>
              <a:cs typeface="Arial"/>
            </a:endParaRPr>
          </a:p>
        </p:txBody>
      </p:sp>
      <p:sp>
        <p:nvSpPr>
          <p:cNvPr id="17" name="object 17"/>
          <p:cNvSpPr txBox="1"/>
          <p:nvPr/>
        </p:nvSpPr>
        <p:spPr>
          <a:xfrm>
            <a:off x="6980935" y="4120133"/>
            <a:ext cx="1898650" cy="208279"/>
          </a:xfrm>
          <a:prstGeom prst="rect">
            <a:avLst/>
          </a:prstGeom>
        </p:spPr>
        <p:txBody>
          <a:bodyPr vert="horz" wrap="square" lIns="0" tIns="12700" rIns="0" bIns="0" rtlCol="0">
            <a:spAutoFit/>
          </a:bodyPr>
          <a:lstStyle/>
          <a:p>
            <a:pPr marL="12700">
              <a:lnSpc>
                <a:spcPct val="100000"/>
              </a:lnSpc>
              <a:spcBef>
                <a:spcPts val="100"/>
              </a:spcBef>
            </a:pPr>
            <a:r>
              <a:rPr sz="1200" b="1" u="sng" dirty="0">
                <a:solidFill>
                  <a:srgbClr val="5C5B5A"/>
                </a:solidFill>
                <a:uFill>
                  <a:solidFill>
                    <a:srgbClr val="5C5B5A"/>
                  </a:solidFill>
                </a:uFill>
                <a:latin typeface="Arial"/>
                <a:cs typeface="Arial"/>
              </a:rPr>
              <a:t>except</a:t>
            </a:r>
            <a:r>
              <a:rPr sz="1200" b="1" u="sng" spc="-45" dirty="0">
                <a:solidFill>
                  <a:srgbClr val="5C5B5A"/>
                </a:solidFill>
                <a:uFill>
                  <a:solidFill>
                    <a:srgbClr val="5C5B5A"/>
                  </a:solidFill>
                </a:uFill>
                <a:latin typeface="Arial"/>
                <a:cs typeface="Arial"/>
              </a:rPr>
              <a:t> </a:t>
            </a:r>
            <a:r>
              <a:rPr sz="1200" b="1" u="sng" dirty="0">
                <a:solidFill>
                  <a:srgbClr val="5C5B5A"/>
                </a:solidFill>
                <a:uFill>
                  <a:solidFill>
                    <a:srgbClr val="5C5B5A"/>
                  </a:solidFill>
                </a:uFill>
                <a:latin typeface="Arial"/>
                <a:cs typeface="Arial"/>
              </a:rPr>
              <a:t>sport</a:t>
            </a:r>
            <a:r>
              <a:rPr sz="1200" b="1" u="sng" spc="-20" dirty="0">
                <a:solidFill>
                  <a:srgbClr val="5C5B5A"/>
                </a:solidFill>
                <a:uFill>
                  <a:solidFill>
                    <a:srgbClr val="5C5B5A"/>
                  </a:solidFill>
                </a:uFill>
                <a:latin typeface="Arial"/>
                <a:cs typeface="Arial"/>
              </a:rPr>
              <a:t> </a:t>
            </a:r>
            <a:r>
              <a:rPr sz="1200" b="1" u="none" dirty="0">
                <a:solidFill>
                  <a:srgbClr val="5C5B5A"/>
                </a:solidFill>
                <a:latin typeface="Arial"/>
                <a:cs typeface="Arial"/>
              </a:rPr>
              <a:t>in</a:t>
            </a:r>
            <a:r>
              <a:rPr sz="1200" b="1" u="none" spc="-5" dirty="0">
                <a:solidFill>
                  <a:srgbClr val="5C5B5A"/>
                </a:solidFill>
                <a:latin typeface="Arial"/>
                <a:cs typeface="Arial"/>
              </a:rPr>
              <a:t> </a:t>
            </a:r>
            <a:r>
              <a:rPr sz="1200" b="1" u="none" dirty="0">
                <a:solidFill>
                  <a:srgbClr val="5C5B5A"/>
                </a:solidFill>
                <a:latin typeface="Arial"/>
                <a:cs typeface="Arial"/>
              </a:rPr>
              <a:t>the</a:t>
            </a:r>
            <a:r>
              <a:rPr sz="1200" b="1" u="none" spc="-15" dirty="0">
                <a:solidFill>
                  <a:srgbClr val="5C5B5A"/>
                </a:solidFill>
                <a:latin typeface="Arial"/>
                <a:cs typeface="Arial"/>
              </a:rPr>
              <a:t> </a:t>
            </a:r>
            <a:r>
              <a:rPr sz="1200" b="1" u="none" dirty="0">
                <a:solidFill>
                  <a:srgbClr val="5C5B5A"/>
                </a:solidFill>
                <a:latin typeface="Arial"/>
                <a:cs typeface="Arial"/>
              </a:rPr>
              <a:t>last</a:t>
            </a:r>
            <a:r>
              <a:rPr sz="1200" b="1" u="none" spc="-30" dirty="0">
                <a:solidFill>
                  <a:srgbClr val="5C5B5A"/>
                </a:solidFill>
                <a:latin typeface="Arial"/>
                <a:cs typeface="Arial"/>
              </a:rPr>
              <a:t> </a:t>
            </a:r>
            <a:r>
              <a:rPr sz="1200" b="1" u="none" spc="-25" dirty="0">
                <a:solidFill>
                  <a:srgbClr val="5C5B5A"/>
                </a:solidFill>
                <a:latin typeface="Arial"/>
                <a:cs typeface="Arial"/>
              </a:rPr>
              <a:t>12</a:t>
            </a:r>
            <a:endParaRPr sz="1200">
              <a:latin typeface="Arial"/>
              <a:cs typeface="Arial"/>
            </a:endParaRPr>
          </a:p>
        </p:txBody>
      </p:sp>
      <p:sp>
        <p:nvSpPr>
          <p:cNvPr id="18" name="object 18"/>
          <p:cNvSpPr txBox="1"/>
          <p:nvPr/>
        </p:nvSpPr>
        <p:spPr>
          <a:xfrm>
            <a:off x="7643876" y="4303014"/>
            <a:ext cx="57531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5C5B5A"/>
                </a:solidFill>
                <a:latin typeface="Arial"/>
                <a:cs typeface="Arial"/>
              </a:rPr>
              <a:t>months</a:t>
            </a:r>
            <a:endParaRPr sz="1200">
              <a:latin typeface="Arial"/>
              <a:cs typeface="Arial"/>
            </a:endParaRPr>
          </a:p>
        </p:txBody>
      </p:sp>
      <p:sp>
        <p:nvSpPr>
          <p:cNvPr id="19" name="object 19"/>
          <p:cNvSpPr/>
          <p:nvPr/>
        </p:nvSpPr>
        <p:spPr>
          <a:xfrm>
            <a:off x="9356597" y="2006600"/>
            <a:ext cx="518159" cy="3769360"/>
          </a:xfrm>
          <a:custGeom>
            <a:avLst/>
            <a:gdLst/>
            <a:ahLst/>
            <a:cxnLst/>
            <a:rect l="l" t="t" r="r" b="b"/>
            <a:pathLst>
              <a:path w="518159" h="3769360">
                <a:moveTo>
                  <a:pt x="0" y="0"/>
                </a:moveTo>
                <a:lnTo>
                  <a:pt x="52184" y="3716"/>
                </a:lnTo>
                <a:lnTo>
                  <a:pt x="100790" y="14376"/>
                </a:lnTo>
                <a:lnTo>
                  <a:pt x="144777" y="31242"/>
                </a:lnTo>
                <a:lnTo>
                  <a:pt x="183102" y="53578"/>
                </a:lnTo>
                <a:lnTo>
                  <a:pt x="214724" y="80646"/>
                </a:lnTo>
                <a:lnTo>
                  <a:pt x="238601" y="111710"/>
                </a:lnTo>
                <a:lnTo>
                  <a:pt x="258952" y="182879"/>
                </a:lnTo>
                <a:lnTo>
                  <a:pt x="258952" y="1739900"/>
                </a:lnTo>
                <a:lnTo>
                  <a:pt x="264214" y="1776746"/>
                </a:lnTo>
                <a:lnTo>
                  <a:pt x="303181" y="1842133"/>
                </a:lnTo>
                <a:lnTo>
                  <a:pt x="334803" y="1869201"/>
                </a:lnTo>
                <a:lnTo>
                  <a:pt x="373128" y="1891537"/>
                </a:lnTo>
                <a:lnTo>
                  <a:pt x="417115" y="1908403"/>
                </a:lnTo>
                <a:lnTo>
                  <a:pt x="465721" y="1919063"/>
                </a:lnTo>
                <a:lnTo>
                  <a:pt x="517905" y="1922780"/>
                </a:lnTo>
                <a:lnTo>
                  <a:pt x="465721" y="1926496"/>
                </a:lnTo>
                <a:lnTo>
                  <a:pt x="417115" y="1937156"/>
                </a:lnTo>
                <a:lnTo>
                  <a:pt x="373128" y="1954022"/>
                </a:lnTo>
                <a:lnTo>
                  <a:pt x="334803" y="1976358"/>
                </a:lnTo>
                <a:lnTo>
                  <a:pt x="303181" y="2003426"/>
                </a:lnTo>
                <a:lnTo>
                  <a:pt x="279304" y="2034490"/>
                </a:lnTo>
                <a:lnTo>
                  <a:pt x="258952" y="2105660"/>
                </a:lnTo>
                <a:lnTo>
                  <a:pt x="258952" y="3586505"/>
                </a:lnTo>
                <a:lnTo>
                  <a:pt x="253691" y="3623357"/>
                </a:lnTo>
                <a:lnTo>
                  <a:pt x="214724" y="3688742"/>
                </a:lnTo>
                <a:lnTo>
                  <a:pt x="183102" y="3715804"/>
                </a:lnTo>
                <a:lnTo>
                  <a:pt x="144777" y="3738131"/>
                </a:lnTo>
                <a:lnTo>
                  <a:pt x="100790" y="3754990"/>
                </a:lnTo>
                <a:lnTo>
                  <a:pt x="52184" y="3765645"/>
                </a:lnTo>
                <a:lnTo>
                  <a:pt x="0" y="3769360"/>
                </a:lnTo>
              </a:path>
            </a:pathLst>
          </a:custGeom>
          <a:ln w="28575">
            <a:solidFill>
              <a:srgbClr val="5B9BD4"/>
            </a:solidFill>
          </a:ln>
        </p:spPr>
        <p:txBody>
          <a:bodyPr wrap="square" lIns="0" tIns="0" rIns="0" bIns="0" rtlCol="0"/>
          <a:lstStyle/>
          <a:p>
            <a:endParaRPr/>
          </a:p>
        </p:txBody>
      </p:sp>
      <p:sp>
        <p:nvSpPr>
          <p:cNvPr id="20" name="object 20"/>
          <p:cNvSpPr txBox="1"/>
          <p:nvPr/>
        </p:nvSpPr>
        <p:spPr>
          <a:xfrm>
            <a:off x="9929241" y="3141090"/>
            <a:ext cx="1619885" cy="1247140"/>
          </a:xfrm>
          <a:prstGeom prst="rect">
            <a:avLst/>
          </a:prstGeom>
        </p:spPr>
        <p:txBody>
          <a:bodyPr vert="horz" wrap="square" lIns="0" tIns="12700" rIns="0" bIns="0" rtlCol="0">
            <a:spAutoFit/>
          </a:bodyPr>
          <a:lstStyle/>
          <a:p>
            <a:pPr marL="5080" algn="ctr">
              <a:lnSpc>
                <a:spcPct val="100000"/>
              </a:lnSpc>
              <a:spcBef>
                <a:spcPts val="100"/>
              </a:spcBef>
            </a:pPr>
            <a:r>
              <a:rPr sz="2400" b="1" spc="-25" dirty="0">
                <a:solidFill>
                  <a:srgbClr val="5B9BD4"/>
                </a:solidFill>
                <a:latin typeface="Arial"/>
                <a:cs typeface="Arial"/>
              </a:rPr>
              <a:t>55%</a:t>
            </a:r>
            <a:endParaRPr sz="2400">
              <a:latin typeface="Arial"/>
              <a:cs typeface="Arial"/>
            </a:endParaRPr>
          </a:p>
          <a:p>
            <a:pPr marL="12065" marR="5080" indent="5715" algn="ctr">
              <a:lnSpc>
                <a:spcPct val="100000"/>
              </a:lnSpc>
              <a:spcBef>
                <a:spcPts val="15"/>
              </a:spcBef>
            </a:pPr>
            <a:r>
              <a:rPr sz="1400" b="1" dirty="0">
                <a:solidFill>
                  <a:srgbClr val="5C5B5A"/>
                </a:solidFill>
                <a:latin typeface="Arial"/>
                <a:cs typeface="Arial"/>
              </a:rPr>
              <a:t>Involved</a:t>
            </a:r>
            <a:r>
              <a:rPr sz="1400" b="1" spc="-50" dirty="0">
                <a:solidFill>
                  <a:srgbClr val="5C5B5A"/>
                </a:solidFill>
                <a:latin typeface="Arial"/>
                <a:cs typeface="Arial"/>
              </a:rPr>
              <a:t> </a:t>
            </a:r>
            <a:r>
              <a:rPr sz="1400" b="1" dirty="0">
                <a:solidFill>
                  <a:srgbClr val="5C5B5A"/>
                </a:solidFill>
                <a:latin typeface="Arial"/>
                <a:cs typeface="Arial"/>
              </a:rPr>
              <a:t>in</a:t>
            </a:r>
            <a:r>
              <a:rPr sz="1400" b="1" spc="-35" dirty="0">
                <a:solidFill>
                  <a:srgbClr val="5C5B5A"/>
                </a:solidFill>
                <a:latin typeface="Arial"/>
                <a:cs typeface="Arial"/>
              </a:rPr>
              <a:t> </a:t>
            </a:r>
            <a:r>
              <a:rPr sz="1400" b="1" u="sng" spc="-25" dirty="0">
                <a:solidFill>
                  <a:srgbClr val="5C5B5A"/>
                </a:solidFill>
                <a:uFill>
                  <a:solidFill>
                    <a:srgbClr val="5C5B5A"/>
                  </a:solidFill>
                </a:uFill>
                <a:latin typeface="Arial"/>
                <a:cs typeface="Arial"/>
              </a:rPr>
              <a:t>any</a:t>
            </a:r>
            <a:r>
              <a:rPr sz="1400" b="1" u="none" spc="-25" dirty="0">
                <a:solidFill>
                  <a:srgbClr val="5C5B5A"/>
                </a:solidFill>
                <a:latin typeface="Arial"/>
                <a:cs typeface="Arial"/>
              </a:rPr>
              <a:t> </a:t>
            </a:r>
            <a:r>
              <a:rPr sz="1400" b="1" u="none" dirty="0">
                <a:solidFill>
                  <a:srgbClr val="5C5B5A"/>
                </a:solidFill>
                <a:latin typeface="Arial"/>
                <a:cs typeface="Arial"/>
              </a:rPr>
              <a:t>type</a:t>
            </a:r>
            <a:r>
              <a:rPr sz="1400" b="1" u="none" spc="-20" dirty="0">
                <a:solidFill>
                  <a:srgbClr val="5C5B5A"/>
                </a:solidFill>
                <a:latin typeface="Arial"/>
                <a:cs typeface="Arial"/>
              </a:rPr>
              <a:t> </a:t>
            </a:r>
            <a:r>
              <a:rPr sz="1400" b="1" u="none" dirty="0">
                <a:solidFill>
                  <a:srgbClr val="5C5B5A"/>
                </a:solidFill>
                <a:latin typeface="Arial"/>
                <a:cs typeface="Arial"/>
              </a:rPr>
              <a:t>of</a:t>
            </a:r>
            <a:r>
              <a:rPr sz="1400" b="1" u="none" spc="-55" dirty="0">
                <a:solidFill>
                  <a:srgbClr val="5C5B5A"/>
                </a:solidFill>
                <a:latin typeface="Arial"/>
                <a:cs typeface="Arial"/>
              </a:rPr>
              <a:t> </a:t>
            </a:r>
            <a:r>
              <a:rPr sz="1400" b="1" u="none" dirty="0">
                <a:solidFill>
                  <a:srgbClr val="5C5B5A"/>
                </a:solidFill>
                <a:latin typeface="Arial"/>
                <a:cs typeface="Arial"/>
              </a:rPr>
              <a:t>group,</a:t>
            </a:r>
            <a:r>
              <a:rPr sz="1400" b="1" u="none" spc="-55" dirty="0">
                <a:solidFill>
                  <a:srgbClr val="5C5B5A"/>
                </a:solidFill>
                <a:latin typeface="Arial"/>
                <a:cs typeface="Arial"/>
              </a:rPr>
              <a:t> </a:t>
            </a:r>
            <a:r>
              <a:rPr sz="1400" b="1" u="none" spc="-20" dirty="0">
                <a:solidFill>
                  <a:srgbClr val="5C5B5A"/>
                </a:solidFill>
                <a:latin typeface="Arial"/>
                <a:cs typeface="Arial"/>
              </a:rPr>
              <a:t>club </a:t>
            </a:r>
            <a:r>
              <a:rPr sz="1400" b="1" u="none" dirty="0">
                <a:solidFill>
                  <a:srgbClr val="5C5B5A"/>
                </a:solidFill>
                <a:latin typeface="Arial"/>
                <a:cs typeface="Arial"/>
              </a:rPr>
              <a:t>or</a:t>
            </a:r>
            <a:r>
              <a:rPr sz="1400" b="1" u="none" spc="20" dirty="0">
                <a:solidFill>
                  <a:srgbClr val="5C5B5A"/>
                </a:solidFill>
                <a:latin typeface="Arial"/>
                <a:cs typeface="Arial"/>
              </a:rPr>
              <a:t> </a:t>
            </a:r>
            <a:r>
              <a:rPr sz="1400" b="1" u="none" spc="-10" dirty="0">
                <a:solidFill>
                  <a:srgbClr val="5C5B5A"/>
                </a:solidFill>
                <a:latin typeface="Arial"/>
                <a:cs typeface="Arial"/>
              </a:rPr>
              <a:t>organisation</a:t>
            </a:r>
            <a:r>
              <a:rPr sz="1400" b="1" u="none" spc="-30" dirty="0">
                <a:solidFill>
                  <a:srgbClr val="5C5B5A"/>
                </a:solidFill>
                <a:latin typeface="Arial"/>
                <a:cs typeface="Arial"/>
              </a:rPr>
              <a:t> </a:t>
            </a:r>
            <a:r>
              <a:rPr sz="1400" b="1" u="none" spc="-25" dirty="0">
                <a:solidFill>
                  <a:srgbClr val="5C5B5A"/>
                </a:solidFill>
                <a:latin typeface="Arial"/>
                <a:cs typeface="Arial"/>
              </a:rPr>
              <a:t>in </a:t>
            </a:r>
            <a:r>
              <a:rPr sz="1400" b="1" u="none" dirty="0">
                <a:solidFill>
                  <a:srgbClr val="5C5B5A"/>
                </a:solidFill>
                <a:latin typeface="Arial"/>
                <a:cs typeface="Arial"/>
              </a:rPr>
              <a:t>the</a:t>
            </a:r>
            <a:r>
              <a:rPr sz="1400" b="1" u="none" spc="-25" dirty="0">
                <a:solidFill>
                  <a:srgbClr val="5C5B5A"/>
                </a:solidFill>
                <a:latin typeface="Arial"/>
                <a:cs typeface="Arial"/>
              </a:rPr>
              <a:t> </a:t>
            </a:r>
            <a:r>
              <a:rPr sz="1400" b="1" u="none" dirty="0">
                <a:solidFill>
                  <a:srgbClr val="5C5B5A"/>
                </a:solidFill>
                <a:latin typeface="Arial"/>
                <a:cs typeface="Arial"/>
              </a:rPr>
              <a:t>last</a:t>
            </a:r>
            <a:r>
              <a:rPr sz="1400" b="1" u="none" spc="-25" dirty="0">
                <a:solidFill>
                  <a:srgbClr val="5C5B5A"/>
                </a:solidFill>
                <a:latin typeface="Arial"/>
                <a:cs typeface="Arial"/>
              </a:rPr>
              <a:t> </a:t>
            </a:r>
            <a:r>
              <a:rPr sz="1400" b="1" u="none" dirty="0">
                <a:solidFill>
                  <a:srgbClr val="5C5B5A"/>
                </a:solidFill>
                <a:latin typeface="Arial"/>
                <a:cs typeface="Arial"/>
              </a:rPr>
              <a:t>12</a:t>
            </a:r>
            <a:r>
              <a:rPr sz="1400" b="1" u="none" spc="-20" dirty="0">
                <a:solidFill>
                  <a:srgbClr val="5C5B5A"/>
                </a:solidFill>
                <a:latin typeface="Arial"/>
                <a:cs typeface="Arial"/>
              </a:rPr>
              <a:t> </a:t>
            </a:r>
            <a:r>
              <a:rPr sz="1400" b="1" u="none" spc="-10" dirty="0">
                <a:solidFill>
                  <a:srgbClr val="5C5B5A"/>
                </a:solidFill>
                <a:latin typeface="Arial"/>
                <a:cs typeface="Arial"/>
              </a:rPr>
              <a:t>months</a:t>
            </a:r>
            <a:endParaRPr sz="1400">
              <a:latin typeface="Arial"/>
              <a:cs typeface="Arial"/>
            </a:endParaRPr>
          </a:p>
        </p:txBody>
      </p:sp>
      <p:sp>
        <p:nvSpPr>
          <p:cNvPr id="21" name="object 21"/>
          <p:cNvSpPr txBox="1"/>
          <p:nvPr/>
        </p:nvSpPr>
        <p:spPr>
          <a:xfrm>
            <a:off x="593547" y="6411569"/>
            <a:ext cx="991997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LW1.</a:t>
            </a:r>
            <a:r>
              <a:rPr sz="1000" spc="-65" dirty="0">
                <a:solidFill>
                  <a:srgbClr val="7E7E7E"/>
                </a:solidFill>
                <a:latin typeface="Arial"/>
                <a:cs typeface="Arial"/>
              </a:rPr>
              <a:t> </a:t>
            </a:r>
            <a:r>
              <a:rPr sz="1000" dirty="0">
                <a:solidFill>
                  <a:srgbClr val="7E7E7E"/>
                </a:solidFill>
                <a:latin typeface="Arial"/>
                <a:cs typeface="Arial"/>
              </a:rPr>
              <a:t>Have</a:t>
            </a:r>
            <a:r>
              <a:rPr sz="1000" spc="-2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been</a:t>
            </a:r>
            <a:r>
              <a:rPr sz="1000" spc="-40" dirty="0">
                <a:solidFill>
                  <a:srgbClr val="7E7E7E"/>
                </a:solidFill>
                <a:latin typeface="Arial"/>
                <a:cs typeface="Arial"/>
              </a:rPr>
              <a:t> </a:t>
            </a:r>
            <a:r>
              <a:rPr sz="1000" dirty="0">
                <a:solidFill>
                  <a:srgbClr val="7E7E7E"/>
                </a:solidFill>
                <a:latin typeface="Arial"/>
                <a:cs typeface="Arial"/>
              </a:rPr>
              <a:t>involved</a:t>
            </a:r>
            <a:r>
              <a:rPr sz="1000" spc="-5" dirty="0">
                <a:solidFill>
                  <a:srgbClr val="7E7E7E"/>
                </a:solidFill>
                <a:latin typeface="Arial"/>
                <a:cs typeface="Arial"/>
              </a:rPr>
              <a:t> </a:t>
            </a:r>
            <a:r>
              <a:rPr sz="1000" dirty="0">
                <a:solidFill>
                  <a:srgbClr val="7E7E7E"/>
                </a:solidFill>
                <a:latin typeface="Arial"/>
                <a:cs typeface="Arial"/>
              </a:rPr>
              <a:t>with</a:t>
            </a:r>
            <a:r>
              <a:rPr sz="1000" spc="-5" dirty="0">
                <a:solidFill>
                  <a:srgbClr val="7E7E7E"/>
                </a:solidFill>
                <a:latin typeface="Arial"/>
                <a:cs typeface="Arial"/>
              </a:rPr>
              <a:t> </a:t>
            </a:r>
            <a:r>
              <a:rPr sz="1000" dirty="0">
                <a:solidFill>
                  <a:srgbClr val="7E7E7E"/>
                </a:solidFill>
                <a:latin typeface="Arial"/>
                <a:cs typeface="Arial"/>
              </a:rPr>
              <a:t>any</a:t>
            </a:r>
            <a:r>
              <a:rPr sz="1000" spc="-2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following</a:t>
            </a:r>
            <a:r>
              <a:rPr sz="1000" spc="-5" dirty="0">
                <a:solidFill>
                  <a:srgbClr val="7E7E7E"/>
                </a:solidFill>
                <a:latin typeface="Arial"/>
                <a:cs typeface="Arial"/>
              </a:rPr>
              <a:t> </a:t>
            </a:r>
            <a:r>
              <a:rPr sz="1000" dirty="0">
                <a:solidFill>
                  <a:srgbClr val="7E7E7E"/>
                </a:solidFill>
                <a:latin typeface="Arial"/>
                <a:cs typeface="Arial"/>
              </a:rPr>
              <a:t>types</a:t>
            </a:r>
            <a:r>
              <a:rPr sz="1000" spc="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groups,</a:t>
            </a:r>
            <a:r>
              <a:rPr sz="1000" spc="-45" dirty="0">
                <a:solidFill>
                  <a:srgbClr val="7E7E7E"/>
                </a:solidFill>
                <a:latin typeface="Arial"/>
                <a:cs typeface="Arial"/>
              </a:rPr>
              <a:t> </a:t>
            </a:r>
            <a:r>
              <a:rPr sz="1000" dirty="0">
                <a:solidFill>
                  <a:srgbClr val="7E7E7E"/>
                </a:solidFill>
                <a:latin typeface="Arial"/>
                <a:cs typeface="Arial"/>
              </a:rPr>
              <a:t>clubs</a:t>
            </a:r>
            <a:r>
              <a:rPr sz="1000" spc="-20"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spc="-10" dirty="0">
                <a:solidFill>
                  <a:srgbClr val="7E7E7E"/>
                </a:solidFill>
                <a:latin typeface="Arial"/>
                <a:cs typeface="Arial"/>
              </a:rPr>
              <a:t>organisations</a:t>
            </a:r>
            <a:r>
              <a:rPr sz="1000" spc="-15" dirty="0">
                <a:solidFill>
                  <a:srgbClr val="7E7E7E"/>
                </a:solidFill>
                <a:latin typeface="Arial"/>
                <a:cs typeface="Arial"/>
              </a:rPr>
              <a:t> </a:t>
            </a:r>
            <a:r>
              <a:rPr sz="1000" dirty="0">
                <a:solidFill>
                  <a:srgbClr val="7E7E7E"/>
                </a:solidFill>
                <a:latin typeface="Arial"/>
                <a:cs typeface="Arial"/>
              </a:rPr>
              <a:t>during</a:t>
            </a:r>
            <a:r>
              <a:rPr sz="1000" spc="-30"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last</a:t>
            </a:r>
            <a:r>
              <a:rPr sz="1000" spc="-25" dirty="0">
                <a:solidFill>
                  <a:srgbClr val="7E7E7E"/>
                </a:solidFill>
                <a:latin typeface="Arial"/>
                <a:cs typeface="Arial"/>
              </a:rPr>
              <a:t> </a:t>
            </a:r>
            <a:r>
              <a:rPr sz="1000" dirty="0">
                <a:solidFill>
                  <a:srgbClr val="7E7E7E"/>
                </a:solidFill>
                <a:latin typeface="Arial"/>
                <a:cs typeface="Arial"/>
              </a:rPr>
              <a:t>12</a:t>
            </a:r>
            <a:r>
              <a:rPr sz="1000" spc="-25" dirty="0">
                <a:solidFill>
                  <a:srgbClr val="7E7E7E"/>
                </a:solidFill>
                <a:latin typeface="Arial"/>
                <a:cs typeface="Arial"/>
              </a:rPr>
              <a:t> </a:t>
            </a:r>
            <a:r>
              <a:rPr sz="1000" dirty="0">
                <a:solidFill>
                  <a:srgbClr val="7E7E7E"/>
                </a:solidFill>
                <a:latin typeface="Arial"/>
                <a:cs typeface="Arial"/>
              </a:rPr>
              <a:t>months?</a:t>
            </a:r>
            <a:r>
              <a:rPr sz="1000" spc="-45" dirty="0">
                <a:solidFill>
                  <a:srgbClr val="7E7E7E"/>
                </a:solidFill>
                <a:latin typeface="Arial"/>
                <a:cs typeface="Arial"/>
              </a:rPr>
              <a:t> </a:t>
            </a:r>
            <a:r>
              <a:rPr sz="1000" dirty="0">
                <a:solidFill>
                  <a:srgbClr val="7E7E7E"/>
                </a:solidFill>
                <a:latin typeface="Arial"/>
                <a:cs typeface="Arial"/>
              </a:rPr>
              <a:t>Unweighted</a:t>
            </a:r>
            <a:r>
              <a:rPr sz="1000" spc="-20"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4522</a:t>
            </a:r>
            <a:r>
              <a:rPr sz="1000" spc="-4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responses,</a:t>
            </a:r>
            <a:r>
              <a:rPr sz="1000" spc="-45" dirty="0">
                <a:solidFill>
                  <a:srgbClr val="7E7E7E"/>
                </a:solidFill>
                <a:latin typeface="Arial"/>
                <a:cs typeface="Arial"/>
              </a:rPr>
              <a:t> </a:t>
            </a:r>
            <a:r>
              <a:rPr sz="1000" spc="-10" dirty="0">
                <a:solidFill>
                  <a:srgbClr val="7E7E7E"/>
                </a:solidFill>
                <a:latin typeface="Arial"/>
                <a:cs typeface="Arial"/>
              </a:rPr>
              <a:t>S14+S15+S16)</a:t>
            </a:r>
            <a:endParaRPr sz="1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xfrm>
            <a:off x="408838" y="165861"/>
            <a:ext cx="1450975" cy="299720"/>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5C5B5A"/>
                </a:solidFill>
              </a:rPr>
              <a:t>Methodology</a:t>
            </a:r>
          </a:p>
        </p:txBody>
      </p:sp>
      <p:sp>
        <p:nvSpPr>
          <p:cNvPr id="4" name="object 4"/>
          <p:cNvSpPr txBox="1"/>
          <p:nvPr/>
        </p:nvSpPr>
        <p:spPr>
          <a:xfrm>
            <a:off x="516127" y="739901"/>
            <a:ext cx="11203305" cy="5311140"/>
          </a:xfrm>
          <a:prstGeom prst="rect">
            <a:avLst/>
          </a:prstGeom>
        </p:spPr>
        <p:txBody>
          <a:bodyPr vert="horz" wrap="square" lIns="0" tIns="13335" rIns="0" bIns="0" rtlCol="0">
            <a:spAutoFit/>
          </a:bodyPr>
          <a:lstStyle/>
          <a:p>
            <a:pPr marL="241300" marR="76835" indent="-228600">
              <a:lnSpc>
                <a:spcPct val="100000"/>
              </a:lnSpc>
              <a:spcBef>
                <a:spcPts val="105"/>
              </a:spcBef>
              <a:buChar char="•"/>
              <a:tabLst>
                <a:tab pos="241300" algn="l"/>
              </a:tabLst>
            </a:pPr>
            <a:r>
              <a:rPr sz="1400" dirty="0">
                <a:solidFill>
                  <a:srgbClr val="5C5B5A"/>
                </a:solidFill>
                <a:latin typeface="Arial"/>
                <a:cs typeface="Arial"/>
              </a:rPr>
              <a:t>Between</a:t>
            </a:r>
            <a:r>
              <a:rPr sz="1400" spc="-40" dirty="0">
                <a:solidFill>
                  <a:srgbClr val="5C5B5A"/>
                </a:solidFill>
                <a:latin typeface="Arial"/>
                <a:cs typeface="Arial"/>
              </a:rPr>
              <a:t> </a:t>
            </a:r>
            <a:r>
              <a:rPr sz="1400" dirty="0">
                <a:solidFill>
                  <a:srgbClr val="5C5B5A"/>
                </a:solidFill>
                <a:latin typeface="Arial"/>
                <a:cs typeface="Arial"/>
              </a:rPr>
              <a:t>February</a:t>
            </a:r>
            <a:r>
              <a:rPr sz="1400" spc="-45" dirty="0">
                <a:solidFill>
                  <a:srgbClr val="5C5B5A"/>
                </a:solidFill>
                <a:latin typeface="Arial"/>
                <a:cs typeface="Arial"/>
              </a:rPr>
              <a:t> </a:t>
            </a:r>
            <a:r>
              <a:rPr sz="1400" dirty="0">
                <a:solidFill>
                  <a:srgbClr val="5C5B5A"/>
                </a:solidFill>
                <a:latin typeface="Arial"/>
                <a:cs typeface="Arial"/>
              </a:rPr>
              <a:t>2022</a:t>
            </a:r>
            <a:r>
              <a:rPr sz="1400" spc="-30" dirty="0">
                <a:solidFill>
                  <a:srgbClr val="5C5B5A"/>
                </a:solidFill>
                <a:latin typeface="Arial"/>
                <a:cs typeface="Arial"/>
              </a:rPr>
              <a:t> </a:t>
            </a:r>
            <a:r>
              <a:rPr sz="1400" dirty="0">
                <a:solidFill>
                  <a:srgbClr val="5C5B5A"/>
                </a:solidFill>
                <a:latin typeface="Arial"/>
                <a:cs typeface="Arial"/>
              </a:rPr>
              <a:t>and</a:t>
            </a:r>
            <a:r>
              <a:rPr sz="1400" spc="-25" dirty="0">
                <a:solidFill>
                  <a:srgbClr val="5C5B5A"/>
                </a:solidFill>
                <a:latin typeface="Arial"/>
                <a:cs typeface="Arial"/>
              </a:rPr>
              <a:t> </a:t>
            </a:r>
            <a:r>
              <a:rPr sz="1400" dirty="0">
                <a:solidFill>
                  <a:srgbClr val="5C5B5A"/>
                </a:solidFill>
                <a:latin typeface="Arial"/>
                <a:cs typeface="Arial"/>
              </a:rPr>
              <a:t>December</a:t>
            </a:r>
            <a:r>
              <a:rPr sz="1400" spc="-35" dirty="0">
                <a:solidFill>
                  <a:srgbClr val="5C5B5A"/>
                </a:solidFill>
                <a:latin typeface="Arial"/>
                <a:cs typeface="Arial"/>
              </a:rPr>
              <a:t> </a:t>
            </a:r>
            <a:r>
              <a:rPr sz="1400" dirty="0">
                <a:solidFill>
                  <a:srgbClr val="5C5B5A"/>
                </a:solidFill>
                <a:latin typeface="Arial"/>
                <a:cs typeface="Arial"/>
              </a:rPr>
              <a:t>2024,</a:t>
            </a:r>
            <a:r>
              <a:rPr sz="1400" spc="-40" dirty="0">
                <a:solidFill>
                  <a:srgbClr val="5C5B5A"/>
                </a:solidFill>
                <a:latin typeface="Arial"/>
                <a:cs typeface="Arial"/>
              </a:rPr>
              <a:t> </a:t>
            </a:r>
            <a:r>
              <a:rPr sz="1400" dirty="0">
                <a:solidFill>
                  <a:srgbClr val="5C5B5A"/>
                </a:solidFill>
                <a:latin typeface="Arial"/>
                <a:cs typeface="Arial"/>
              </a:rPr>
              <a:t>BMG</a:t>
            </a:r>
            <a:r>
              <a:rPr sz="1400" spc="-15" dirty="0">
                <a:solidFill>
                  <a:srgbClr val="5C5B5A"/>
                </a:solidFill>
                <a:latin typeface="Arial"/>
                <a:cs typeface="Arial"/>
              </a:rPr>
              <a:t> </a:t>
            </a:r>
            <a:r>
              <a:rPr sz="1400" dirty="0">
                <a:solidFill>
                  <a:srgbClr val="5C5B5A"/>
                </a:solidFill>
                <a:latin typeface="Arial"/>
                <a:cs typeface="Arial"/>
              </a:rPr>
              <a:t>Research</a:t>
            </a:r>
            <a:r>
              <a:rPr sz="1400" spc="-50" dirty="0">
                <a:solidFill>
                  <a:srgbClr val="5C5B5A"/>
                </a:solidFill>
                <a:latin typeface="Arial"/>
                <a:cs typeface="Arial"/>
              </a:rPr>
              <a:t> </a:t>
            </a:r>
            <a:r>
              <a:rPr sz="1400" dirty="0">
                <a:solidFill>
                  <a:srgbClr val="5C5B5A"/>
                </a:solidFill>
                <a:latin typeface="Arial"/>
                <a:cs typeface="Arial"/>
              </a:rPr>
              <a:t>has</a:t>
            </a:r>
            <a:r>
              <a:rPr sz="1400" spc="-25" dirty="0">
                <a:solidFill>
                  <a:srgbClr val="5C5B5A"/>
                </a:solidFill>
                <a:latin typeface="Arial"/>
                <a:cs typeface="Arial"/>
              </a:rPr>
              <a:t> </a:t>
            </a:r>
            <a:r>
              <a:rPr sz="1400" spc="-10" dirty="0">
                <a:solidFill>
                  <a:srgbClr val="5C5B5A"/>
                </a:solidFill>
                <a:latin typeface="Arial"/>
                <a:cs typeface="Arial"/>
              </a:rPr>
              <a:t>undertaken</a:t>
            </a:r>
            <a:r>
              <a:rPr sz="1400" spc="-50" dirty="0">
                <a:solidFill>
                  <a:srgbClr val="5C5B5A"/>
                </a:solidFill>
                <a:latin typeface="Arial"/>
                <a:cs typeface="Arial"/>
              </a:rPr>
              <a:t> </a:t>
            </a:r>
            <a:r>
              <a:rPr sz="1400" dirty="0">
                <a:solidFill>
                  <a:srgbClr val="5C5B5A"/>
                </a:solidFill>
                <a:latin typeface="Arial"/>
                <a:cs typeface="Arial"/>
              </a:rPr>
              <a:t>sixteen</a:t>
            </a:r>
            <a:r>
              <a:rPr sz="1400" spc="-25" dirty="0">
                <a:solidFill>
                  <a:srgbClr val="5C5B5A"/>
                </a:solidFill>
                <a:latin typeface="Arial"/>
                <a:cs typeface="Arial"/>
              </a:rPr>
              <a:t> </a:t>
            </a:r>
            <a:r>
              <a:rPr sz="1400" dirty="0">
                <a:solidFill>
                  <a:srgbClr val="5C5B5A"/>
                </a:solidFill>
                <a:latin typeface="Arial"/>
                <a:cs typeface="Arial"/>
              </a:rPr>
              <a:t>surveys,</a:t>
            </a:r>
            <a:r>
              <a:rPr sz="1400" spc="-15" dirty="0">
                <a:solidFill>
                  <a:srgbClr val="5C5B5A"/>
                </a:solidFill>
                <a:latin typeface="Arial"/>
                <a:cs typeface="Arial"/>
              </a:rPr>
              <a:t> </a:t>
            </a:r>
            <a:r>
              <a:rPr sz="1400" dirty="0">
                <a:solidFill>
                  <a:srgbClr val="5C5B5A"/>
                </a:solidFill>
                <a:latin typeface="Arial"/>
                <a:cs typeface="Arial"/>
              </a:rPr>
              <a:t>each</a:t>
            </a:r>
            <a:r>
              <a:rPr sz="1400" spc="-35" dirty="0">
                <a:solidFill>
                  <a:srgbClr val="5C5B5A"/>
                </a:solidFill>
                <a:latin typeface="Arial"/>
                <a:cs typeface="Arial"/>
              </a:rPr>
              <a:t> </a:t>
            </a:r>
            <a:r>
              <a:rPr sz="1400" dirty="0">
                <a:solidFill>
                  <a:srgbClr val="5C5B5A"/>
                </a:solidFill>
                <a:latin typeface="Arial"/>
                <a:cs typeface="Arial"/>
              </a:rPr>
              <a:t>comprising</a:t>
            </a:r>
            <a:r>
              <a:rPr sz="1400" spc="-55" dirty="0">
                <a:solidFill>
                  <a:srgbClr val="5C5B5A"/>
                </a:solidFill>
                <a:latin typeface="Arial"/>
                <a:cs typeface="Arial"/>
              </a:rPr>
              <a:t> </a:t>
            </a:r>
            <a:r>
              <a:rPr sz="1400" dirty="0">
                <a:solidFill>
                  <a:srgbClr val="5C5B5A"/>
                </a:solidFill>
                <a:latin typeface="Arial"/>
                <a:cs typeface="Arial"/>
              </a:rPr>
              <a:t>circa</a:t>
            </a:r>
            <a:r>
              <a:rPr sz="1400" spc="-35" dirty="0">
                <a:solidFill>
                  <a:srgbClr val="5C5B5A"/>
                </a:solidFill>
                <a:latin typeface="Arial"/>
                <a:cs typeface="Arial"/>
              </a:rPr>
              <a:t> </a:t>
            </a:r>
            <a:r>
              <a:rPr sz="1400" dirty="0">
                <a:solidFill>
                  <a:srgbClr val="5C5B5A"/>
                </a:solidFill>
                <a:latin typeface="Arial"/>
                <a:cs typeface="Arial"/>
              </a:rPr>
              <a:t>1,500</a:t>
            </a:r>
            <a:r>
              <a:rPr sz="1400" spc="-40" dirty="0">
                <a:solidFill>
                  <a:srgbClr val="5C5B5A"/>
                </a:solidFill>
                <a:latin typeface="Arial"/>
                <a:cs typeface="Arial"/>
              </a:rPr>
              <a:t> </a:t>
            </a:r>
            <a:r>
              <a:rPr sz="1400" dirty="0">
                <a:solidFill>
                  <a:srgbClr val="5C5B5A"/>
                </a:solidFill>
                <a:latin typeface="Arial"/>
                <a:cs typeface="Arial"/>
              </a:rPr>
              <a:t>residents</a:t>
            </a:r>
            <a:r>
              <a:rPr sz="1400" spc="-50" dirty="0">
                <a:solidFill>
                  <a:srgbClr val="5C5B5A"/>
                </a:solidFill>
                <a:latin typeface="Arial"/>
                <a:cs typeface="Arial"/>
              </a:rPr>
              <a:t> </a:t>
            </a:r>
            <a:r>
              <a:rPr sz="1400" spc="-20" dirty="0">
                <a:solidFill>
                  <a:srgbClr val="5C5B5A"/>
                </a:solidFill>
                <a:latin typeface="Arial"/>
                <a:cs typeface="Arial"/>
              </a:rPr>
              <a:t>from </a:t>
            </a:r>
            <a:r>
              <a:rPr sz="1400" dirty="0">
                <a:solidFill>
                  <a:srgbClr val="5C5B5A"/>
                </a:solidFill>
                <a:latin typeface="Arial"/>
                <a:cs typeface="Arial"/>
              </a:rPr>
              <a:t>across</a:t>
            </a:r>
            <a:r>
              <a:rPr sz="1400" spc="-40" dirty="0">
                <a:solidFill>
                  <a:srgbClr val="5C5B5A"/>
                </a:solidFill>
                <a:latin typeface="Arial"/>
                <a:cs typeface="Arial"/>
              </a:rPr>
              <a:t> </a:t>
            </a:r>
            <a:r>
              <a:rPr sz="1400" dirty="0">
                <a:solidFill>
                  <a:srgbClr val="5C5B5A"/>
                </a:solidFill>
                <a:latin typeface="Arial"/>
                <a:cs typeface="Arial"/>
              </a:rPr>
              <a:t>Greater</a:t>
            </a:r>
            <a:r>
              <a:rPr sz="1400" spc="-45" dirty="0">
                <a:solidFill>
                  <a:srgbClr val="5C5B5A"/>
                </a:solidFill>
                <a:latin typeface="Arial"/>
                <a:cs typeface="Arial"/>
              </a:rPr>
              <a:t> </a:t>
            </a:r>
            <a:r>
              <a:rPr sz="1400" spc="-10" dirty="0">
                <a:solidFill>
                  <a:srgbClr val="5C5B5A"/>
                </a:solidFill>
                <a:latin typeface="Arial"/>
                <a:cs typeface="Arial"/>
              </a:rPr>
              <a:t>Manchester.</a:t>
            </a:r>
            <a:endParaRPr sz="1400">
              <a:latin typeface="Arial"/>
              <a:cs typeface="Arial"/>
            </a:endParaRPr>
          </a:p>
          <a:p>
            <a:pPr marL="241300" marR="188595" indent="-228600">
              <a:lnSpc>
                <a:spcPct val="100000"/>
              </a:lnSpc>
              <a:spcBef>
                <a:spcPts val="805"/>
              </a:spcBef>
              <a:buChar char="•"/>
              <a:tabLst>
                <a:tab pos="241300" algn="l"/>
              </a:tabLst>
            </a:pPr>
            <a:r>
              <a:rPr sz="1400" dirty="0">
                <a:solidFill>
                  <a:srgbClr val="5C5B5A"/>
                </a:solidFill>
                <a:latin typeface="Arial"/>
                <a:cs typeface="Arial"/>
              </a:rPr>
              <a:t>In</a:t>
            </a:r>
            <a:r>
              <a:rPr sz="1400" spc="-40" dirty="0">
                <a:solidFill>
                  <a:srgbClr val="5C5B5A"/>
                </a:solidFill>
                <a:latin typeface="Arial"/>
                <a:cs typeface="Arial"/>
              </a:rPr>
              <a:t> </a:t>
            </a:r>
            <a:r>
              <a:rPr sz="1400" dirty="0">
                <a:solidFill>
                  <a:srgbClr val="5C5B5A"/>
                </a:solidFill>
                <a:latin typeface="Arial"/>
                <a:cs typeface="Arial"/>
              </a:rPr>
              <a:t>surveys</a:t>
            </a:r>
            <a:r>
              <a:rPr sz="1400" spc="-25" dirty="0">
                <a:solidFill>
                  <a:srgbClr val="5C5B5A"/>
                </a:solidFill>
                <a:latin typeface="Arial"/>
                <a:cs typeface="Arial"/>
              </a:rPr>
              <a:t> </a:t>
            </a:r>
            <a:r>
              <a:rPr sz="1400" dirty="0">
                <a:solidFill>
                  <a:srgbClr val="5C5B5A"/>
                </a:solidFill>
                <a:latin typeface="Arial"/>
                <a:cs typeface="Arial"/>
              </a:rPr>
              <a:t>1</a:t>
            </a:r>
            <a:r>
              <a:rPr sz="1400" spc="-3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11</a:t>
            </a:r>
            <a:r>
              <a:rPr sz="1400" spc="-35" dirty="0">
                <a:solidFill>
                  <a:srgbClr val="5C5B5A"/>
                </a:solidFill>
                <a:latin typeface="Arial"/>
                <a:cs typeface="Arial"/>
              </a:rPr>
              <a:t> </a:t>
            </a:r>
            <a:r>
              <a:rPr sz="1400" dirty="0">
                <a:solidFill>
                  <a:srgbClr val="5C5B5A"/>
                </a:solidFill>
                <a:latin typeface="Arial"/>
                <a:cs typeface="Arial"/>
              </a:rPr>
              <a:t>the</a:t>
            </a:r>
            <a:r>
              <a:rPr sz="1400" spc="-40" dirty="0">
                <a:solidFill>
                  <a:srgbClr val="5C5B5A"/>
                </a:solidFill>
                <a:latin typeface="Arial"/>
                <a:cs typeface="Arial"/>
              </a:rPr>
              <a:t> </a:t>
            </a:r>
            <a:r>
              <a:rPr sz="1400" dirty="0">
                <a:solidFill>
                  <a:srgbClr val="5C5B5A"/>
                </a:solidFill>
                <a:latin typeface="Arial"/>
                <a:cs typeface="Arial"/>
              </a:rPr>
              <a:t>sample</a:t>
            </a:r>
            <a:r>
              <a:rPr sz="1400" spc="-45" dirty="0">
                <a:solidFill>
                  <a:srgbClr val="5C5B5A"/>
                </a:solidFill>
                <a:latin typeface="Arial"/>
                <a:cs typeface="Arial"/>
              </a:rPr>
              <a:t> </a:t>
            </a:r>
            <a:r>
              <a:rPr sz="1400" dirty="0">
                <a:solidFill>
                  <a:srgbClr val="5C5B5A"/>
                </a:solidFill>
                <a:latin typeface="Arial"/>
                <a:cs typeface="Arial"/>
              </a:rPr>
              <a:t>was</a:t>
            </a:r>
            <a:r>
              <a:rPr sz="1400" spc="-15" dirty="0">
                <a:solidFill>
                  <a:srgbClr val="5C5B5A"/>
                </a:solidFill>
                <a:latin typeface="Arial"/>
                <a:cs typeface="Arial"/>
              </a:rPr>
              <a:t> </a:t>
            </a:r>
            <a:r>
              <a:rPr sz="1400" dirty="0">
                <a:solidFill>
                  <a:srgbClr val="5C5B5A"/>
                </a:solidFill>
                <a:latin typeface="Arial"/>
                <a:cs typeface="Arial"/>
              </a:rPr>
              <a:t>comprised</a:t>
            </a:r>
            <a:r>
              <a:rPr sz="1400" spc="-65" dirty="0">
                <a:solidFill>
                  <a:srgbClr val="5C5B5A"/>
                </a:solidFill>
                <a:latin typeface="Arial"/>
                <a:cs typeface="Arial"/>
              </a:rPr>
              <a:t> </a:t>
            </a:r>
            <a:r>
              <a:rPr sz="1400" dirty="0">
                <a:solidFill>
                  <a:srgbClr val="5C5B5A"/>
                </a:solidFill>
                <a:latin typeface="Arial"/>
                <a:cs typeface="Arial"/>
              </a:rPr>
              <a:t>of</a:t>
            </a:r>
            <a:r>
              <a:rPr sz="1400" spc="-35" dirty="0">
                <a:solidFill>
                  <a:srgbClr val="5C5B5A"/>
                </a:solidFill>
                <a:latin typeface="Arial"/>
                <a:cs typeface="Arial"/>
              </a:rPr>
              <a:t> </a:t>
            </a:r>
            <a:r>
              <a:rPr sz="1400" dirty="0">
                <a:solidFill>
                  <a:srgbClr val="5C5B5A"/>
                </a:solidFill>
                <a:latin typeface="Arial"/>
                <a:cs typeface="Arial"/>
              </a:rPr>
              <a:t>approximately</a:t>
            </a:r>
            <a:r>
              <a:rPr sz="1400" spc="-55" dirty="0">
                <a:solidFill>
                  <a:srgbClr val="5C5B5A"/>
                </a:solidFill>
                <a:latin typeface="Arial"/>
                <a:cs typeface="Arial"/>
              </a:rPr>
              <a:t> </a:t>
            </a:r>
            <a:r>
              <a:rPr sz="1400" dirty="0">
                <a:solidFill>
                  <a:srgbClr val="5C5B5A"/>
                </a:solidFill>
                <a:latin typeface="Arial"/>
                <a:cs typeface="Arial"/>
              </a:rPr>
              <a:t>750</a:t>
            </a:r>
            <a:r>
              <a:rPr sz="1400" spc="-40" dirty="0">
                <a:solidFill>
                  <a:srgbClr val="5C5B5A"/>
                </a:solidFill>
                <a:latin typeface="Arial"/>
                <a:cs typeface="Arial"/>
              </a:rPr>
              <a:t> </a:t>
            </a:r>
            <a:r>
              <a:rPr sz="1400" dirty="0">
                <a:solidFill>
                  <a:srgbClr val="5C5B5A"/>
                </a:solidFill>
                <a:latin typeface="Arial"/>
                <a:cs typeface="Arial"/>
              </a:rPr>
              <a:t>online</a:t>
            </a:r>
            <a:r>
              <a:rPr sz="1400" spc="-40" dirty="0">
                <a:solidFill>
                  <a:srgbClr val="5C5B5A"/>
                </a:solidFill>
                <a:latin typeface="Arial"/>
                <a:cs typeface="Arial"/>
              </a:rPr>
              <a:t> </a:t>
            </a:r>
            <a:r>
              <a:rPr sz="1400" dirty="0">
                <a:solidFill>
                  <a:srgbClr val="5C5B5A"/>
                </a:solidFill>
                <a:latin typeface="Arial"/>
                <a:cs typeface="Arial"/>
              </a:rPr>
              <a:t>panel</a:t>
            </a:r>
            <a:r>
              <a:rPr sz="1400" spc="-35" dirty="0">
                <a:solidFill>
                  <a:srgbClr val="5C5B5A"/>
                </a:solidFill>
                <a:latin typeface="Arial"/>
                <a:cs typeface="Arial"/>
              </a:rPr>
              <a:t> </a:t>
            </a:r>
            <a:r>
              <a:rPr sz="1400" dirty="0">
                <a:solidFill>
                  <a:srgbClr val="5C5B5A"/>
                </a:solidFill>
                <a:latin typeface="Arial"/>
                <a:cs typeface="Arial"/>
              </a:rPr>
              <a:t>respondents,</a:t>
            </a:r>
            <a:r>
              <a:rPr sz="1400" spc="-45" dirty="0">
                <a:solidFill>
                  <a:srgbClr val="5C5B5A"/>
                </a:solidFill>
                <a:latin typeface="Arial"/>
                <a:cs typeface="Arial"/>
              </a:rPr>
              <a:t> </a:t>
            </a:r>
            <a:r>
              <a:rPr sz="1400" dirty="0">
                <a:solidFill>
                  <a:srgbClr val="5C5B5A"/>
                </a:solidFill>
                <a:latin typeface="Arial"/>
                <a:cs typeface="Arial"/>
              </a:rPr>
              <a:t>250</a:t>
            </a:r>
            <a:r>
              <a:rPr sz="1400" spc="-40" dirty="0">
                <a:solidFill>
                  <a:srgbClr val="5C5B5A"/>
                </a:solidFill>
                <a:latin typeface="Arial"/>
                <a:cs typeface="Arial"/>
              </a:rPr>
              <a:t> </a:t>
            </a:r>
            <a:r>
              <a:rPr sz="1400" dirty="0">
                <a:solidFill>
                  <a:srgbClr val="5C5B5A"/>
                </a:solidFill>
                <a:latin typeface="Arial"/>
                <a:cs typeface="Arial"/>
              </a:rPr>
              <a:t>telephone</a:t>
            </a:r>
            <a:r>
              <a:rPr sz="1400" spc="-75" dirty="0">
                <a:solidFill>
                  <a:srgbClr val="5C5B5A"/>
                </a:solidFill>
                <a:latin typeface="Arial"/>
                <a:cs typeface="Arial"/>
              </a:rPr>
              <a:t> </a:t>
            </a:r>
            <a:r>
              <a:rPr sz="1400" dirty="0">
                <a:solidFill>
                  <a:srgbClr val="5C5B5A"/>
                </a:solidFill>
                <a:latin typeface="Arial"/>
                <a:cs typeface="Arial"/>
              </a:rPr>
              <a:t>respondents,</a:t>
            </a:r>
            <a:r>
              <a:rPr sz="1400" spc="-60" dirty="0">
                <a:solidFill>
                  <a:srgbClr val="5C5B5A"/>
                </a:solidFill>
                <a:latin typeface="Arial"/>
                <a:cs typeface="Arial"/>
              </a:rPr>
              <a:t> </a:t>
            </a:r>
            <a:r>
              <a:rPr sz="1400" dirty="0">
                <a:solidFill>
                  <a:srgbClr val="5C5B5A"/>
                </a:solidFill>
                <a:latin typeface="Arial"/>
                <a:cs typeface="Arial"/>
              </a:rPr>
              <a:t>and</a:t>
            </a:r>
            <a:r>
              <a:rPr sz="1400" spc="-35" dirty="0">
                <a:solidFill>
                  <a:srgbClr val="5C5B5A"/>
                </a:solidFill>
                <a:latin typeface="Arial"/>
                <a:cs typeface="Arial"/>
              </a:rPr>
              <a:t> </a:t>
            </a:r>
            <a:r>
              <a:rPr sz="1400" dirty="0">
                <a:solidFill>
                  <a:srgbClr val="5C5B5A"/>
                </a:solidFill>
                <a:latin typeface="Arial"/>
                <a:cs typeface="Arial"/>
              </a:rPr>
              <a:t>500</a:t>
            </a:r>
            <a:r>
              <a:rPr sz="1400" spc="-35" dirty="0">
                <a:solidFill>
                  <a:srgbClr val="5C5B5A"/>
                </a:solidFill>
                <a:latin typeface="Arial"/>
                <a:cs typeface="Arial"/>
              </a:rPr>
              <a:t> </a:t>
            </a:r>
            <a:r>
              <a:rPr sz="1400" spc="-10" dirty="0">
                <a:solidFill>
                  <a:srgbClr val="5C5B5A"/>
                </a:solidFill>
                <a:latin typeface="Arial"/>
                <a:cs typeface="Arial"/>
              </a:rPr>
              <a:t>online </a:t>
            </a:r>
            <a:r>
              <a:rPr sz="1400" dirty="0">
                <a:solidFill>
                  <a:srgbClr val="5C5B5A"/>
                </a:solidFill>
                <a:latin typeface="Arial"/>
                <a:cs typeface="Arial"/>
              </a:rPr>
              <a:t>‘river</a:t>
            </a:r>
            <a:r>
              <a:rPr sz="1400" spc="-35" dirty="0">
                <a:solidFill>
                  <a:srgbClr val="5C5B5A"/>
                </a:solidFill>
                <a:latin typeface="Arial"/>
                <a:cs typeface="Arial"/>
              </a:rPr>
              <a:t> </a:t>
            </a:r>
            <a:r>
              <a:rPr sz="1400" spc="-10" dirty="0">
                <a:solidFill>
                  <a:srgbClr val="5C5B5A"/>
                </a:solidFill>
                <a:latin typeface="Arial"/>
                <a:cs typeface="Arial"/>
              </a:rPr>
              <a:t>sampled’</a:t>
            </a:r>
            <a:r>
              <a:rPr sz="1400" spc="-85" dirty="0">
                <a:solidFill>
                  <a:srgbClr val="5C5B5A"/>
                </a:solidFill>
                <a:latin typeface="Arial"/>
                <a:cs typeface="Arial"/>
              </a:rPr>
              <a:t> </a:t>
            </a:r>
            <a:r>
              <a:rPr sz="1400" dirty="0">
                <a:solidFill>
                  <a:srgbClr val="5C5B5A"/>
                </a:solidFill>
                <a:latin typeface="Arial"/>
                <a:cs typeface="Arial"/>
              </a:rPr>
              <a:t>respondents</a:t>
            </a:r>
            <a:r>
              <a:rPr sz="1400" spc="-50" dirty="0">
                <a:solidFill>
                  <a:srgbClr val="5C5B5A"/>
                </a:solidFill>
                <a:latin typeface="Arial"/>
                <a:cs typeface="Arial"/>
              </a:rPr>
              <a:t> </a:t>
            </a:r>
            <a:r>
              <a:rPr sz="1400" dirty="0">
                <a:solidFill>
                  <a:srgbClr val="5C5B5A"/>
                </a:solidFill>
                <a:latin typeface="Arial"/>
                <a:cs typeface="Arial"/>
              </a:rPr>
              <a:t>(those</a:t>
            </a:r>
            <a:r>
              <a:rPr sz="1400" spc="-55" dirty="0">
                <a:solidFill>
                  <a:srgbClr val="5C5B5A"/>
                </a:solidFill>
                <a:latin typeface="Arial"/>
                <a:cs typeface="Arial"/>
              </a:rPr>
              <a:t> </a:t>
            </a:r>
            <a:r>
              <a:rPr sz="1400" dirty="0">
                <a:solidFill>
                  <a:srgbClr val="5C5B5A"/>
                </a:solidFill>
                <a:latin typeface="Arial"/>
                <a:cs typeface="Arial"/>
              </a:rPr>
              <a:t>who</a:t>
            </a:r>
            <a:r>
              <a:rPr sz="1400" spc="-15" dirty="0">
                <a:solidFill>
                  <a:srgbClr val="5C5B5A"/>
                </a:solidFill>
                <a:latin typeface="Arial"/>
                <a:cs typeface="Arial"/>
              </a:rPr>
              <a:t> </a:t>
            </a:r>
            <a:r>
              <a:rPr sz="1400" dirty="0">
                <a:solidFill>
                  <a:srgbClr val="5C5B5A"/>
                </a:solidFill>
                <a:latin typeface="Arial"/>
                <a:cs typeface="Arial"/>
              </a:rPr>
              <a:t>responded</a:t>
            </a:r>
            <a:r>
              <a:rPr sz="1400" spc="-5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adverts,</a:t>
            </a:r>
            <a:r>
              <a:rPr sz="1400" spc="-40" dirty="0">
                <a:solidFill>
                  <a:srgbClr val="5C5B5A"/>
                </a:solidFill>
                <a:latin typeface="Arial"/>
                <a:cs typeface="Arial"/>
              </a:rPr>
              <a:t> </a:t>
            </a:r>
            <a:r>
              <a:rPr sz="1400" dirty="0">
                <a:solidFill>
                  <a:srgbClr val="5C5B5A"/>
                </a:solidFill>
                <a:latin typeface="Arial"/>
                <a:cs typeface="Arial"/>
              </a:rPr>
              <a:t>offers</a:t>
            </a:r>
            <a:r>
              <a:rPr sz="1400" spc="-5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invitations</a:t>
            </a:r>
            <a:r>
              <a:rPr sz="1400" spc="-4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take</a:t>
            </a:r>
            <a:r>
              <a:rPr sz="1400" spc="-40" dirty="0">
                <a:solidFill>
                  <a:srgbClr val="5C5B5A"/>
                </a:solidFill>
                <a:latin typeface="Arial"/>
                <a:cs typeface="Arial"/>
              </a:rPr>
              <a:t> </a:t>
            </a:r>
            <a:r>
              <a:rPr sz="1400" dirty="0">
                <a:solidFill>
                  <a:srgbClr val="5C5B5A"/>
                </a:solidFill>
                <a:latin typeface="Arial"/>
                <a:cs typeface="Arial"/>
              </a:rPr>
              <a:t>part</a:t>
            </a:r>
            <a:r>
              <a:rPr sz="1400" spc="-25" dirty="0">
                <a:solidFill>
                  <a:srgbClr val="5C5B5A"/>
                </a:solidFill>
                <a:latin typeface="Arial"/>
                <a:cs typeface="Arial"/>
              </a:rPr>
              <a:t> </a:t>
            </a:r>
            <a:r>
              <a:rPr sz="1400" dirty="0">
                <a:solidFill>
                  <a:srgbClr val="5C5B5A"/>
                </a:solidFill>
                <a:latin typeface="Arial"/>
                <a:cs typeface="Arial"/>
              </a:rPr>
              <a:t>in</a:t>
            </a:r>
            <a:r>
              <a:rPr sz="1400" spc="-3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spc="-10" dirty="0">
                <a:solidFill>
                  <a:srgbClr val="5C5B5A"/>
                </a:solidFill>
                <a:latin typeface="Arial"/>
                <a:cs typeface="Arial"/>
              </a:rPr>
              <a:t>surveys).</a:t>
            </a:r>
            <a:endParaRPr sz="1400">
              <a:latin typeface="Arial"/>
              <a:cs typeface="Arial"/>
            </a:endParaRPr>
          </a:p>
          <a:p>
            <a:pPr marL="240665" indent="-227965">
              <a:lnSpc>
                <a:spcPct val="100000"/>
              </a:lnSpc>
              <a:spcBef>
                <a:spcPts val="805"/>
              </a:spcBef>
              <a:buFont typeface="Arial"/>
              <a:buChar char="•"/>
              <a:tabLst>
                <a:tab pos="240665" algn="l"/>
              </a:tabLst>
            </a:pPr>
            <a:r>
              <a:rPr sz="1400" b="1" dirty="0">
                <a:solidFill>
                  <a:srgbClr val="009590"/>
                </a:solidFill>
                <a:latin typeface="Arial"/>
                <a:cs typeface="Arial"/>
              </a:rPr>
              <a:t>From</a:t>
            </a:r>
            <a:r>
              <a:rPr sz="1400" b="1" spc="-15" dirty="0">
                <a:solidFill>
                  <a:srgbClr val="009590"/>
                </a:solidFill>
                <a:latin typeface="Arial"/>
                <a:cs typeface="Arial"/>
              </a:rPr>
              <a:t> </a:t>
            </a:r>
            <a:r>
              <a:rPr sz="1400" b="1" dirty="0">
                <a:solidFill>
                  <a:srgbClr val="009590"/>
                </a:solidFill>
                <a:latin typeface="Arial"/>
                <a:cs typeface="Arial"/>
              </a:rPr>
              <a:t>survey</a:t>
            </a:r>
            <a:r>
              <a:rPr sz="1400" b="1" spc="-30" dirty="0">
                <a:solidFill>
                  <a:srgbClr val="009590"/>
                </a:solidFill>
                <a:latin typeface="Arial"/>
                <a:cs typeface="Arial"/>
              </a:rPr>
              <a:t> </a:t>
            </a:r>
            <a:r>
              <a:rPr sz="1400" b="1" dirty="0">
                <a:solidFill>
                  <a:srgbClr val="009590"/>
                </a:solidFill>
                <a:latin typeface="Arial"/>
                <a:cs typeface="Arial"/>
              </a:rPr>
              <a:t>12</a:t>
            </a:r>
            <a:r>
              <a:rPr sz="1400" b="1" spc="-10" dirty="0">
                <a:solidFill>
                  <a:srgbClr val="009590"/>
                </a:solidFill>
                <a:latin typeface="Arial"/>
                <a:cs typeface="Arial"/>
              </a:rPr>
              <a:t> </a:t>
            </a:r>
            <a:r>
              <a:rPr sz="1400" b="1" dirty="0">
                <a:solidFill>
                  <a:srgbClr val="009590"/>
                </a:solidFill>
                <a:latin typeface="Arial"/>
                <a:cs typeface="Arial"/>
              </a:rPr>
              <a:t>(May</a:t>
            </a:r>
            <a:r>
              <a:rPr sz="1400" b="1" spc="-50" dirty="0">
                <a:solidFill>
                  <a:srgbClr val="009590"/>
                </a:solidFill>
                <a:latin typeface="Arial"/>
                <a:cs typeface="Arial"/>
              </a:rPr>
              <a:t> </a:t>
            </a:r>
            <a:r>
              <a:rPr sz="1400" b="1" dirty="0">
                <a:solidFill>
                  <a:srgbClr val="009590"/>
                </a:solidFill>
                <a:latin typeface="Arial"/>
                <a:cs typeface="Arial"/>
              </a:rPr>
              <a:t>2024)</a:t>
            </a:r>
            <a:r>
              <a:rPr sz="1400" b="1" spc="-35" dirty="0">
                <a:solidFill>
                  <a:srgbClr val="009590"/>
                </a:solidFill>
                <a:latin typeface="Arial"/>
                <a:cs typeface="Arial"/>
              </a:rPr>
              <a:t> </a:t>
            </a:r>
            <a:r>
              <a:rPr sz="1400" b="1" dirty="0">
                <a:solidFill>
                  <a:srgbClr val="009590"/>
                </a:solidFill>
                <a:latin typeface="Arial"/>
                <a:cs typeface="Arial"/>
              </a:rPr>
              <a:t>onwards</a:t>
            </a:r>
            <a:r>
              <a:rPr sz="1400" b="1" spc="-55" dirty="0">
                <a:solidFill>
                  <a:srgbClr val="009590"/>
                </a:solidFill>
                <a:latin typeface="Arial"/>
                <a:cs typeface="Arial"/>
              </a:rPr>
              <a:t> </a:t>
            </a:r>
            <a:r>
              <a:rPr sz="1400" b="1" dirty="0">
                <a:solidFill>
                  <a:srgbClr val="009590"/>
                </a:solidFill>
                <a:latin typeface="Arial"/>
                <a:cs typeface="Arial"/>
              </a:rPr>
              <a:t>the</a:t>
            </a:r>
            <a:r>
              <a:rPr sz="1400" b="1" spc="-30" dirty="0">
                <a:solidFill>
                  <a:srgbClr val="009590"/>
                </a:solidFill>
                <a:latin typeface="Arial"/>
                <a:cs typeface="Arial"/>
              </a:rPr>
              <a:t> </a:t>
            </a:r>
            <a:r>
              <a:rPr sz="1400" b="1" dirty="0">
                <a:solidFill>
                  <a:srgbClr val="009590"/>
                </a:solidFill>
                <a:latin typeface="Arial"/>
                <a:cs typeface="Arial"/>
              </a:rPr>
              <a:t>methodology</a:t>
            </a:r>
            <a:r>
              <a:rPr sz="1400" b="1" spc="-40" dirty="0">
                <a:solidFill>
                  <a:srgbClr val="009590"/>
                </a:solidFill>
                <a:latin typeface="Arial"/>
                <a:cs typeface="Arial"/>
              </a:rPr>
              <a:t> </a:t>
            </a:r>
            <a:r>
              <a:rPr sz="1400" b="1" dirty="0">
                <a:solidFill>
                  <a:srgbClr val="009590"/>
                </a:solidFill>
                <a:latin typeface="Arial"/>
                <a:cs typeface="Arial"/>
              </a:rPr>
              <a:t>was</a:t>
            </a:r>
            <a:r>
              <a:rPr sz="1400" b="1" spc="-45" dirty="0">
                <a:solidFill>
                  <a:srgbClr val="009590"/>
                </a:solidFill>
                <a:latin typeface="Arial"/>
                <a:cs typeface="Arial"/>
              </a:rPr>
              <a:t> </a:t>
            </a:r>
            <a:r>
              <a:rPr sz="1400" b="1" spc="-10" dirty="0">
                <a:solidFill>
                  <a:srgbClr val="009590"/>
                </a:solidFill>
                <a:latin typeface="Arial"/>
                <a:cs typeface="Arial"/>
              </a:rPr>
              <a:t>revised</a:t>
            </a:r>
            <a:r>
              <a:rPr sz="1400" spc="-10" dirty="0">
                <a:solidFill>
                  <a:srgbClr val="5C5B5A"/>
                </a:solidFill>
                <a:latin typeface="Arial"/>
                <a:cs typeface="Arial"/>
              </a:rPr>
              <a:t>,</a:t>
            </a:r>
            <a:r>
              <a:rPr sz="1400" spc="-40" dirty="0">
                <a:solidFill>
                  <a:srgbClr val="5C5B5A"/>
                </a:solidFill>
                <a:latin typeface="Arial"/>
                <a:cs typeface="Arial"/>
              </a:rPr>
              <a:t> </a:t>
            </a:r>
            <a:r>
              <a:rPr sz="1400" dirty="0">
                <a:solidFill>
                  <a:srgbClr val="5C5B5A"/>
                </a:solidFill>
                <a:latin typeface="Arial"/>
                <a:cs typeface="Arial"/>
              </a:rPr>
              <a:t>to</a:t>
            </a:r>
            <a:r>
              <a:rPr sz="1400" spc="-25" dirty="0">
                <a:solidFill>
                  <a:srgbClr val="5C5B5A"/>
                </a:solidFill>
                <a:latin typeface="Arial"/>
                <a:cs typeface="Arial"/>
              </a:rPr>
              <a:t> </a:t>
            </a:r>
            <a:r>
              <a:rPr sz="1400" dirty="0">
                <a:solidFill>
                  <a:srgbClr val="5C5B5A"/>
                </a:solidFill>
                <a:latin typeface="Arial"/>
                <a:cs typeface="Arial"/>
              </a:rPr>
              <a:t>now</a:t>
            </a:r>
            <a:r>
              <a:rPr sz="1400" spc="-20" dirty="0">
                <a:solidFill>
                  <a:srgbClr val="5C5B5A"/>
                </a:solidFill>
                <a:latin typeface="Arial"/>
                <a:cs typeface="Arial"/>
              </a:rPr>
              <a:t> </a:t>
            </a:r>
            <a:r>
              <a:rPr sz="1400" dirty="0">
                <a:solidFill>
                  <a:srgbClr val="5C5B5A"/>
                </a:solidFill>
                <a:latin typeface="Arial"/>
                <a:cs typeface="Arial"/>
              </a:rPr>
              <a:t>include</a:t>
            </a:r>
            <a:r>
              <a:rPr sz="1400" spc="-45" dirty="0">
                <a:solidFill>
                  <a:srgbClr val="5C5B5A"/>
                </a:solidFill>
                <a:latin typeface="Arial"/>
                <a:cs typeface="Arial"/>
              </a:rPr>
              <a:t> </a:t>
            </a:r>
            <a:r>
              <a:rPr sz="1400" spc="-10" dirty="0">
                <a:solidFill>
                  <a:srgbClr val="5C5B5A"/>
                </a:solidFill>
                <a:latin typeface="Arial"/>
                <a:cs typeface="Arial"/>
              </a:rPr>
              <a:t>around:</a:t>
            </a:r>
            <a:endParaRPr sz="1400">
              <a:latin typeface="Arial"/>
              <a:cs typeface="Arial"/>
            </a:endParaRPr>
          </a:p>
          <a:p>
            <a:pPr marL="697865" lvl="1" indent="-227965">
              <a:lnSpc>
                <a:spcPct val="100000"/>
              </a:lnSpc>
              <a:spcBef>
                <a:spcPts val="790"/>
              </a:spcBef>
              <a:buChar char="•"/>
              <a:tabLst>
                <a:tab pos="697865" algn="l"/>
              </a:tabLst>
            </a:pPr>
            <a:r>
              <a:rPr sz="1400" dirty="0">
                <a:solidFill>
                  <a:srgbClr val="5C5B5A"/>
                </a:solidFill>
                <a:latin typeface="Arial"/>
                <a:cs typeface="Arial"/>
              </a:rPr>
              <a:t>750</a:t>
            </a:r>
            <a:r>
              <a:rPr sz="1400" spc="-30" dirty="0">
                <a:solidFill>
                  <a:srgbClr val="5C5B5A"/>
                </a:solidFill>
                <a:latin typeface="Arial"/>
                <a:cs typeface="Arial"/>
              </a:rPr>
              <a:t> </a:t>
            </a:r>
            <a:r>
              <a:rPr sz="1400" dirty="0">
                <a:solidFill>
                  <a:srgbClr val="5C5B5A"/>
                </a:solidFill>
                <a:latin typeface="Arial"/>
                <a:cs typeface="Arial"/>
              </a:rPr>
              <a:t>online</a:t>
            </a:r>
            <a:r>
              <a:rPr sz="1400" spc="-30" dirty="0">
                <a:solidFill>
                  <a:srgbClr val="5C5B5A"/>
                </a:solidFill>
                <a:latin typeface="Arial"/>
                <a:cs typeface="Arial"/>
              </a:rPr>
              <a:t> </a:t>
            </a:r>
            <a:r>
              <a:rPr sz="1400" dirty="0">
                <a:solidFill>
                  <a:srgbClr val="5C5B5A"/>
                </a:solidFill>
                <a:latin typeface="Arial"/>
                <a:cs typeface="Arial"/>
              </a:rPr>
              <a:t>panel</a:t>
            </a:r>
            <a:r>
              <a:rPr sz="1400" spc="-40" dirty="0">
                <a:solidFill>
                  <a:srgbClr val="5C5B5A"/>
                </a:solidFill>
                <a:latin typeface="Arial"/>
                <a:cs typeface="Arial"/>
              </a:rPr>
              <a:t> </a:t>
            </a:r>
            <a:r>
              <a:rPr sz="1400" spc="-10" dirty="0">
                <a:solidFill>
                  <a:srgbClr val="5C5B5A"/>
                </a:solidFill>
                <a:latin typeface="Arial"/>
                <a:cs typeface="Arial"/>
              </a:rPr>
              <a:t>respondents</a:t>
            </a:r>
            <a:endParaRPr sz="1400">
              <a:latin typeface="Arial"/>
              <a:cs typeface="Arial"/>
            </a:endParaRPr>
          </a:p>
          <a:p>
            <a:pPr marL="697865" lvl="1" indent="-227965">
              <a:lnSpc>
                <a:spcPct val="100000"/>
              </a:lnSpc>
              <a:spcBef>
                <a:spcPts val="805"/>
              </a:spcBef>
              <a:buChar char="•"/>
              <a:tabLst>
                <a:tab pos="697865" algn="l"/>
              </a:tabLst>
            </a:pPr>
            <a:r>
              <a:rPr sz="1400" dirty="0">
                <a:solidFill>
                  <a:srgbClr val="5C5B5A"/>
                </a:solidFill>
                <a:latin typeface="Arial"/>
                <a:cs typeface="Arial"/>
              </a:rPr>
              <a:t>500</a:t>
            </a:r>
            <a:r>
              <a:rPr sz="1400" spc="-45" dirty="0">
                <a:solidFill>
                  <a:srgbClr val="5C5B5A"/>
                </a:solidFill>
                <a:latin typeface="Arial"/>
                <a:cs typeface="Arial"/>
              </a:rPr>
              <a:t> </a:t>
            </a:r>
            <a:r>
              <a:rPr sz="1400" dirty="0">
                <a:solidFill>
                  <a:srgbClr val="5C5B5A"/>
                </a:solidFill>
                <a:latin typeface="Arial"/>
                <a:cs typeface="Arial"/>
              </a:rPr>
              <a:t>online</a:t>
            </a:r>
            <a:r>
              <a:rPr sz="1400" spc="-30" dirty="0">
                <a:solidFill>
                  <a:srgbClr val="5C5B5A"/>
                </a:solidFill>
                <a:latin typeface="Arial"/>
                <a:cs typeface="Arial"/>
              </a:rPr>
              <a:t> </a:t>
            </a:r>
            <a:r>
              <a:rPr sz="1400" dirty="0">
                <a:solidFill>
                  <a:srgbClr val="5C5B5A"/>
                </a:solidFill>
                <a:latin typeface="Arial"/>
                <a:cs typeface="Arial"/>
              </a:rPr>
              <a:t>rapid</a:t>
            </a:r>
            <a:r>
              <a:rPr sz="1400" spc="-45" dirty="0">
                <a:solidFill>
                  <a:srgbClr val="5C5B5A"/>
                </a:solidFill>
                <a:latin typeface="Arial"/>
                <a:cs typeface="Arial"/>
              </a:rPr>
              <a:t> </a:t>
            </a:r>
            <a:r>
              <a:rPr sz="1400" dirty="0">
                <a:solidFill>
                  <a:srgbClr val="5C5B5A"/>
                </a:solidFill>
                <a:latin typeface="Arial"/>
                <a:cs typeface="Arial"/>
              </a:rPr>
              <a:t>respondents</a:t>
            </a:r>
            <a:r>
              <a:rPr sz="1400" spc="-60" dirty="0">
                <a:solidFill>
                  <a:srgbClr val="5C5B5A"/>
                </a:solidFill>
                <a:latin typeface="Arial"/>
                <a:cs typeface="Arial"/>
              </a:rPr>
              <a:t> </a:t>
            </a:r>
            <a:r>
              <a:rPr sz="1400" dirty="0">
                <a:solidFill>
                  <a:srgbClr val="5C5B5A"/>
                </a:solidFill>
                <a:latin typeface="Arial"/>
                <a:cs typeface="Arial"/>
              </a:rPr>
              <a:t>(see</a:t>
            </a:r>
            <a:r>
              <a:rPr sz="1400" spc="-145" dirty="0">
                <a:solidFill>
                  <a:srgbClr val="5C5B5A"/>
                </a:solidFill>
                <a:latin typeface="Arial"/>
                <a:cs typeface="Arial"/>
              </a:rPr>
              <a:t> </a:t>
            </a:r>
            <a:r>
              <a:rPr sz="1400" u="sng" dirty="0">
                <a:solidFill>
                  <a:srgbClr val="0462C1"/>
                </a:solidFill>
                <a:uFill>
                  <a:solidFill>
                    <a:srgbClr val="0462C1"/>
                  </a:solidFill>
                </a:uFill>
                <a:latin typeface="Arial"/>
                <a:cs typeface="Arial"/>
                <a:hlinkClick r:id="rId2" action="ppaction://hlinksldjump"/>
              </a:rPr>
              <a:t>Appendix</a:t>
            </a:r>
            <a:r>
              <a:rPr sz="1400" u="none" spc="-40" dirty="0">
                <a:solidFill>
                  <a:srgbClr val="0462C1"/>
                </a:solidFill>
                <a:latin typeface="Arial"/>
                <a:cs typeface="Arial"/>
              </a:rPr>
              <a:t> </a:t>
            </a:r>
            <a:r>
              <a:rPr sz="1400" u="none" dirty="0">
                <a:solidFill>
                  <a:srgbClr val="5C5B5A"/>
                </a:solidFill>
                <a:latin typeface="Arial"/>
                <a:cs typeface="Arial"/>
              </a:rPr>
              <a:t>for</a:t>
            </a:r>
            <a:r>
              <a:rPr sz="1400" u="none" spc="-30" dirty="0">
                <a:solidFill>
                  <a:srgbClr val="5C5B5A"/>
                </a:solidFill>
                <a:latin typeface="Arial"/>
                <a:cs typeface="Arial"/>
              </a:rPr>
              <a:t> </a:t>
            </a:r>
            <a:r>
              <a:rPr sz="1400" u="none" dirty="0">
                <a:solidFill>
                  <a:srgbClr val="5C5B5A"/>
                </a:solidFill>
                <a:latin typeface="Arial"/>
                <a:cs typeface="Arial"/>
              </a:rPr>
              <a:t>more</a:t>
            </a:r>
            <a:r>
              <a:rPr sz="1400" u="none" spc="-50" dirty="0">
                <a:solidFill>
                  <a:srgbClr val="5C5B5A"/>
                </a:solidFill>
                <a:latin typeface="Arial"/>
                <a:cs typeface="Arial"/>
              </a:rPr>
              <a:t> </a:t>
            </a:r>
            <a:r>
              <a:rPr sz="1400" u="none" dirty="0">
                <a:solidFill>
                  <a:srgbClr val="5C5B5A"/>
                </a:solidFill>
                <a:latin typeface="Arial"/>
                <a:cs typeface="Arial"/>
              </a:rPr>
              <a:t>details),</a:t>
            </a:r>
            <a:r>
              <a:rPr sz="1400" u="none" spc="-45" dirty="0">
                <a:solidFill>
                  <a:srgbClr val="5C5B5A"/>
                </a:solidFill>
                <a:latin typeface="Arial"/>
                <a:cs typeface="Arial"/>
              </a:rPr>
              <a:t> </a:t>
            </a:r>
            <a:r>
              <a:rPr sz="1400" u="none" spc="-25" dirty="0">
                <a:solidFill>
                  <a:srgbClr val="5C5B5A"/>
                </a:solidFill>
                <a:latin typeface="Arial"/>
                <a:cs typeface="Arial"/>
              </a:rPr>
              <a:t>and</a:t>
            </a:r>
            <a:endParaRPr sz="1400">
              <a:latin typeface="Arial"/>
              <a:cs typeface="Arial"/>
            </a:endParaRPr>
          </a:p>
          <a:p>
            <a:pPr marL="697865" lvl="1" indent="-227965">
              <a:lnSpc>
                <a:spcPct val="100000"/>
              </a:lnSpc>
              <a:spcBef>
                <a:spcPts val="805"/>
              </a:spcBef>
              <a:buChar char="•"/>
              <a:tabLst>
                <a:tab pos="697865" algn="l"/>
              </a:tabLst>
            </a:pPr>
            <a:r>
              <a:rPr sz="1400" dirty="0">
                <a:solidFill>
                  <a:srgbClr val="5C5B5A"/>
                </a:solidFill>
                <a:latin typeface="Arial"/>
                <a:cs typeface="Arial"/>
              </a:rPr>
              <a:t>250</a:t>
            </a:r>
            <a:r>
              <a:rPr sz="1400" spc="10" dirty="0">
                <a:solidFill>
                  <a:srgbClr val="5C5B5A"/>
                </a:solidFill>
                <a:latin typeface="Arial"/>
                <a:cs typeface="Arial"/>
              </a:rPr>
              <a:t> </a:t>
            </a:r>
            <a:r>
              <a:rPr sz="1400" spc="-10" dirty="0">
                <a:solidFill>
                  <a:srgbClr val="5C5B5A"/>
                </a:solidFill>
                <a:latin typeface="Arial"/>
                <a:cs typeface="Arial"/>
              </a:rPr>
              <a:t>face-to-</a:t>
            </a:r>
            <a:r>
              <a:rPr sz="1400" dirty="0">
                <a:solidFill>
                  <a:srgbClr val="5C5B5A"/>
                </a:solidFill>
                <a:latin typeface="Arial"/>
                <a:cs typeface="Arial"/>
              </a:rPr>
              <a:t>face</a:t>
            </a:r>
            <a:r>
              <a:rPr sz="1400" spc="-20" dirty="0">
                <a:solidFill>
                  <a:srgbClr val="5C5B5A"/>
                </a:solidFill>
                <a:latin typeface="Arial"/>
                <a:cs typeface="Arial"/>
              </a:rPr>
              <a:t> </a:t>
            </a:r>
            <a:r>
              <a:rPr sz="1400" spc="-10" dirty="0">
                <a:solidFill>
                  <a:srgbClr val="5C5B5A"/>
                </a:solidFill>
                <a:latin typeface="Arial"/>
                <a:cs typeface="Arial"/>
              </a:rPr>
              <a:t>respondents</a:t>
            </a:r>
            <a:endParaRPr sz="1400">
              <a:latin typeface="Arial"/>
              <a:cs typeface="Arial"/>
            </a:endParaRPr>
          </a:p>
          <a:p>
            <a:pPr marL="241300" marR="5080" indent="-228600">
              <a:lnSpc>
                <a:spcPct val="100000"/>
              </a:lnSpc>
              <a:spcBef>
                <a:spcPts val="790"/>
              </a:spcBef>
              <a:buChar char="•"/>
              <a:tabLst>
                <a:tab pos="241300" algn="l"/>
              </a:tabLst>
            </a:pPr>
            <a:r>
              <a:rPr sz="1400" dirty="0">
                <a:solidFill>
                  <a:srgbClr val="5C5B5A"/>
                </a:solidFill>
                <a:latin typeface="Arial"/>
                <a:cs typeface="Arial"/>
              </a:rPr>
              <a:t>This</a:t>
            </a:r>
            <a:r>
              <a:rPr sz="1400" spc="-30" dirty="0">
                <a:solidFill>
                  <a:srgbClr val="5C5B5A"/>
                </a:solidFill>
                <a:latin typeface="Arial"/>
                <a:cs typeface="Arial"/>
              </a:rPr>
              <a:t> </a:t>
            </a:r>
            <a:r>
              <a:rPr sz="1400" dirty="0">
                <a:solidFill>
                  <a:srgbClr val="5C5B5A"/>
                </a:solidFill>
                <a:latin typeface="Arial"/>
                <a:cs typeface="Arial"/>
              </a:rPr>
              <a:t>mix</a:t>
            </a:r>
            <a:r>
              <a:rPr sz="1400" spc="-20"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online</a:t>
            </a:r>
            <a:r>
              <a:rPr sz="1400" spc="-50" dirty="0">
                <a:solidFill>
                  <a:srgbClr val="5C5B5A"/>
                </a:solidFill>
                <a:latin typeface="Arial"/>
                <a:cs typeface="Arial"/>
              </a:rPr>
              <a:t> </a:t>
            </a:r>
            <a:r>
              <a:rPr sz="1400" dirty="0">
                <a:solidFill>
                  <a:srgbClr val="5C5B5A"/>
                </a:solidFill>
                <a:latin typeface="Arial"/>
                <a:cs typeface="Arial"/>
              </a:rPr>
              <a:t>and</a:t>
            </a:r>
            <a:r>
              <a:rPr sz="1400" spc="-20" dirty="0">
                <a:solidFill>
                  <a:srgbClr val="5C5B5A"/>
                </a:solidFill>
                <a:latin typeface="Arial"/>
                <a:cs typeface="Arial"/>
              </a:rPr>
              <a:t> </a:t>
            </a:r>
            <a:r>
              <a:rPr sz="1400" dirty="0">
                <a:solidFill>
                  <a:srgbClr val="5C5B5A"/>
                </a:solidFill>
                <a:latin typeface="Arial"/>
                <a:cs typeface="Arial"/>
              </a:rPr>
              <a:t>face-</a:t>
            </a:r>
            <a:r>
              <a:rPr sz="1400" spc="-10" dirty="0">
                <a:solidFill>
                  <a:srgbClr val="5C5B5A"/>
                </a:solidFill>
                <a:latin typeface="Arial"/>
                <a:cs typeface="Arial"/>
              </a:rPr>
              <a:t>to-</a:t>
            </a:r>
            <a:r>
              <a:rPr sz="1400" dirty="0">
                <a:solidFill>
                  <a:srgbClr val="5C5B5A"/>
                </a:solidFill>
                <a:latin typeface="Arial"/>
                <a:cs typeface="Arial"/>
              </a:rPr>
              <a:t>face</a:t>
            </a:r>
            <a:r>
              <a:rPr sz="1400" spc="-65" dirty="0">
                <a:solidFill>
                  <a:srgbClr val="5C5B5A"/>
                </a:solidFill>
                <a:latin typeface="Arial"/>
                <a:cs typeface="Arial"/>
              </a:rPr>
              <a:t> </a:t>
            </a:r>
            <a:r>
              <a:rPr sz="1400" dirty="0">
                <a:solidFill>
                  <a:srgbClr val="5C5B5A"/>
                </a:solidFill>
                <a:latin typeface="Arial"/>
                <a:cs typeface="Arial"/>
              </a:rPr>
              <a:t>surveying</a:t>
            </a:r>
            <a:r>
              <a:rPr sz="1400" spc="-15" dirty="0">
                <a:solidFill>
                  <a:srgbClr val="5C5B5A"/>
                </a:solidFill>
                <a:latin typeface="Arial"/>
                <a:cs typeface="Arial"/>
              </a:rPr>
              <a:t> </a:t>
            </a:r>
            <a:r>
              <a:rPr sz="1400" dirty="0">
                <a:solidFill>
                  <a:srgbClr val="5C5B5A"/>
                </a:solidFill>
                <a:latin typeface="Arial"/>
                <a:cs typeface="Arial"/>
              </a:rPr>
              <a:t>was</a:t>
            </a:r>
            <a:r>
              <a:rPr sz="1400" spc="-20" dirty="0">
                <a:solidFill>
                  <a:srgbClr val="5C5B5A"/>
                </a:solidFill>
                <a:latin typeface="Arial"/>
                <a:cs typeface="Arial"/>
              </a:rPr>
              <a:t> </a:t>
            </a:r>
            <a:r>
              <a:rPr sz="1400" dirty="0">
                <a:solidFill>
                  <a:srgbClr val="5C5B5A"/>
                </a:solidFill>
                <a:latin typeface="Arial"/>
                <a:cs typeface="Arial"/>
              </a:rPr>
              <a:t>agreed</a:t>
            </a:r>
            <a:r>
              <a:rPr sz="1400" spc="-45" dirty="0">
                <a:solidFill>
                  <a:srgbClr val="5C5B5A"/>
                </a:solidFill>
                <a:latin typeface="Arial"/>
                <a:cs typeface="Arial"/>
              </a:rPr>
              <a:t> </a:t>
            </a:r>
            <a:r>
              <a:rPr sz="1400" dirty="0">
                <a:solidFill>
                  <a:srgbClr val="5C5B5A"/>
                </a:solidFill>
                <a:latin typeface="Arial"/>
                <a:cs typeface="Arial"/>
              </a:rPr>
              <a:t>so</a:t>
            </a:r>
            <a:r>
              <a:rPr sz="1400" spc="-35" dirty="0">
                <a:solidFill>
                  <a:srgbClr val="5C5B5A"/>
                </a:solidFill>
                <a:latin typeface="Arial"/>
                <a:cs typeface="Arial"/>
              </a:rPr>
              <a:t> </a:t>
            </a:r>
            <a:r>
              <a:rPr sz="1400" dirty="0">
                <a:solidFill>
                  <a:srgbClr val="5C5B5A"/>
                </a:solidFill>
                <a:latin typeface="Arial"/>
                <a:cs typeface="Arial"/>
              </a:rPr>
              <a:t>that</a:t>
            </a:r>
            <a:r>
              <a:rPr sz="1400" spc="-25"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most</a:t>
            </a:r>
            <a:r>
              <a:rPr sz="1400" spc="-40" dirty="0">
                <a:solidFill>
                  <a:srgbClr val="5C5B5A"/>
                </a:solidFill>
                <a:latin typeface="Arial"/>
                <a:cs typeface="Arial"/>
              </a:rPr>
              <a:t> </a:t>
            </a:r>
            <a:r>
              <a:rPr sz="1400" dirty="0">
                <a:solidFill>
                  <a:srgbClr val="5C5B5A"/>
                </a:solidFill>
                <a:latin typeface="Arial"/>
                <a:cs typeface="Arial"/>
              </a:rPr>
              <a:t>representative</a:t>
            </a:r>
            <a:r>
              <a:rPr sz="1400" spc="-35" dirty="0">
                <a:solidFill>
                  <a:srgbClr val="5C5B5A"/>
                </a:solidFill>
                <a:latin typeface="Arial"/>
                <a:cs typeface="Arial"/>
              </a:rPr>
              <a:t> </a:t>
            </a:r>
            <a:r>
              <a:rPr sz="1400" dirty="0">
                <a:solidFill>
                  <a:srgbClr val="5C5B5A"/>
                </a:solidFill>
                <a:latin typeface="Arial"/>
                <a:cs typeface="Arial"/>
              </a:rPr>
              <a:t>and</a:t>
            </a:r>
            <a:r>
              <a:rPr sz="1400" spc="-35" dirty="0">
                <a:solidFill>
                  <a:srgbClr val="5C5B5A"/>
                </a:solidFill>
                <a:latin typeface="Arial"/>
                <a:cs typeface="Arial"/>
              </a:rPr>
              <a:t> </a:t>
            </a:r>
            <a:r>
              <a:rPr sz="1400" dirty="0">
                <a:solidFill>
                  <a:srgbClr val="5C5B5A"/>
                </a:solidFill>
                <a:latin typeface="Arial"/>
                <a:cs typeface="Arial"/>
              </a:rPr>
              <a:t>robust</a:t>
            </a:r>
            <a:r>
              <a:rPr sz="1400" spc="-50" dirty="0">
                <a:solidFill>
                  <a:srgbClr val="5C5B5A"/>
                </a:solidFill>
                <a:latin typeface="Arial"/>
                <a:cs typeface="Arial"/>
              </a:rPr>
              <a:t> </a:t>
            </a:r>
            <a:r>
              <a:rPr sz="1400" dirty="0">
                <a:solidFill>
                  <a:srgbClr val="5C5B5A"/>
                </a:solidFill>
                <a:latin typeface="Arial"/>
                <a:cs typeface="Arial"/>
              </a:rPr>
              <a:t>sample</a:t>
            </a:r>
            <a:r>
              <a:rPr sz="1400" spc="-35"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Greater</a:t>
            </a:r>
            <a:r>
              <a:rPr sz="1400" spc="-60" dirty="0">
                <a:solidFill>
                  <a:srgbClr val="5C5B5A"/>
                </a:solidFill>
                <a:latin typeface="Arial"/>
                <a:cs typeface="Arial"/>
              </a:rPr>
              <a:t> </a:t>
            </a:r>
            <a:r>
              <a:rPr sz="1400" spc="-10" dirty="0">
                <a:solidFill>
                  <a:srgbClr val="5C5B5A"/>
                </a:solidFill>
                <a:latin typeface="Arial"/>
                <a:cs typeface="Arial"/>
              </a:rPr>
              <a:t>Manchester</a:t>
            </a:r>
            <a:r>
              <a:rPr sz="1400" spc="500" dirty="0">
                <a:solidFill>
                  <a:srgbClr val="5C5B5A"/>
                </a:solidFill>
                <a:latin typeface="Arial"/>
                <a:cs typeface="Arial"/>
              </a:rPr>
              <a:t> </a:t>
            </a:r>
            <a:r>
              <a:rPr sz="1400" dirty="0">
                <a:solidFill>
                  <a:srgbClr val="5C5B5A"/>
                </a:solidFill>
                <a:latin typeface="Arial"/>
                <a:cs typeface="Arial"/>
              </a:rPr>
              <a:t>residents</a:t>
            </a:r>
            <a:r>
              <a:rPr sz="1400" spc="-55" dirty="0">
                <a:solidFill>
                  <a:srgbClr val="5C5B5A"/>
                </a:solidFill>
                <a:latin typeface="Arial"/>
                <a:cs typeface="Arial"/>
              </a:rPr>
              <a:t> </a:t>
            </a:r>
            <a:r>
              <a:rPr sz="1400" dirty="0">
                <a:solidFill>
                  <a:srgbClr val="5C5B5A"/>
                </a:solidFill>
                <a:latin typeface="Arial"/>
                <a:cs typeface="Arial"/>
              </a:rPr>
              <a:t>can</a:t>
            </a:r>
            <a:r>
              <a:rPr sz="1400" spc="-30" dirty="0">
                <a:solidFill>
                  <a:srgbClr val="5C5B5A"/>
                </a:solidFill>
                <a:latin typeface="Arial"/>
                <a:cs typeface="Arial"/>
              </a:rPr>
              <a:t> </a:t>
            </a:r>
            <a:r>
              <a:rPr sz="1400" dirty="0">
                <a:solidFill>
                  <a:srgbClr val="5C5B5A"/>
                </a:solidFill>
                <a:latin typeface="Arial"/>
                <a:cs typeface="Arial"/>
              </a:rPr>
              <a:t>be</a:t>
            </a:r>
            <a:r>
              <a:rPr sz="1400" spc="-30" dirty="0">
                <a:solidFill>
                  <a:srgbClr val="5C5B5A"/>
                </a:solidFill>
                <a:latin typeface="Arial"/>
                <a:cs typeface="Arial"/>
              </a:rPr>
              <a:t> </a:t>
            </a:r>
            <a:r>
              <a:rPr sz="1400" dirty="0">
                <a:solidFill>
                  <a:srgbClr val="5C5B5A"/>
                </a:solidFill>
                <a:latin typeface="Arial"/>
                <a:cs typeface="Arial"/>
              </a:rPr>
              <a:t>regularly</a:t>
            </a:r>
            <a:r>
              <a:rPr sz="1400" spc="-30" dirty="0">
                <a:solidFill>
                  <a:srgbClr val="5C5B5A"/>
                </a:solidFill>
                <a:latin typeface="Arial"/>
                <a:cs typeface="Arial"/>
              </a:rPr>
              <a:t> </a:t>
            </a:r>
            <a:r>
              <a:rPr sz="1400" dirty="0">
                <a:solidFill>
                  <a:srgbClr val="5C5B5A"/>
                </a:solidFill>
                <a:latin typeface="Arial"/>
                <a:cs typeface="Arial"/>
              </a:rPr>
              <a:t>sourced</a:t>
            </a:r>
            <a:r>
              <a:rPr sz="1400" spc="-65" dirty="0">
                <a:solidFill>
                  <a:srgbClr val="5C5B5A"/>
                </a:solidFill>
                <a:latin typeface="Arial"/>
                <a:cs typeface="Arial"/>
              </a:rPr>
              <a:t> </a:t>
            </a:r>
            <a:r>
              <a:rPr sz="1400" dirty="0">
                <a:solidFill>
                  <a:srgbClr val="5C5B5A"/>
                </a:solidFill>
                <a:latin typeface="Arial"/>
                <a:cs typeface="Arial"/>
              </a:rPr>
              <a:t>within</a:t>
            </a:r>
            <a:r>
              <a:rPr sz="1400" spc="-10" dirty="0">
                <a:solidFill>
                  <a:srgbClr val="5C5B5A"/>
                </a:solidFill>
                <a:latin typeface="Arial"/>
                <a:cs typeface="Arial"/>
              </a:rPr>
              <a:t> </a:t>
            </a:r>
            <a:r>
              <a:rPr sz="1400" dirty="0">
                <a:solidFill>
                  <a:srgbClr val="5C5B5A"/>
                </a:solidFill>
                <a:latin typeface="Arial"/>
                <a:cs typeface="Arial"/>
              </a:rPr>
              <a:t>available</a:t>
            </a:r>
            <a:r>
              <a:rPr sz="1400" spc="-25" dirty="0">
                <a:solidFill>
                  <a:srgbClr val="5C5B5A"/>
                </a:solidFill>
                <a:latin typeface="Arial"/>
                <a:cs typeface="Arial"/>
              </a:rPr>
              <a:t> </a:t>
            </a:r>
            <a:r>
              <a:rPr sz="1400" dirty="0">
                <a:solidFill>
                  <a:srgbClr val="5C5B5A"/>
                </a:solidFill>
                <a:latin typeface="Arial"/>
                <a:cs typeface="Arial"/>
              </a:rPr>
              <a:t>time</a:t>
            </a:r>
            <a:r>
              <a:rPr sz="1400" spc="-3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budget.</a:t>
            </a:r>
            <a:r>
              <a:rPr sz="1400" spc="-35" dirty="0">
                <a:solidFill>
                  <a:srgbClr val="5C5B5A"/>
                </a:solidFill>
                <a:latin typeface="Arial"/>
                <a:cs typeface="Arial"/>
              </a:rPr>
              <a:t> </a:t>
            </a:r>
            <a:r>
              <a:rPr sz="1400" b="1" dirty="0">
                <a:solidFill>
                  <a:srgbClr val="009590"/>
                </a:solidFill>
                <a:latin typeface="Arial"/>
                <a:cs typeface="Arial"/>
              </a:rPr>
              <a:t>One</a:t>
            </a:r>
            <a:r>
              <a:rPr sz="1400" b="1" spc="-20" dirty="0">
                <a:solidFill>
                  <a:srgbClr val="009590"/>
                </a:solidFill>
                <a:latin typeface="Arial"/>
                <a:cs typeface="Arial"/>
              </a:rPr>
              <a:t> </a:t>
            </a:r>
            <a:r>
              <a:rPr sz="1400" b="1" dirty="0">
                <a:solidFill>
                  <a:srgbClr val="009590"/>
                </a:solidFill>
                <a:latin typeface="Arial"/>
                <a:cs typeface="Arial"/>
              </a:rPr>
              <a:t>of</a:t>
            </a:r>
            <a:r>
              <a:rPr sz="1400" b="1" spc="-30" dirty="0">
                <a:solidFill>
                  <a:srgbClr val="009590"/>
                </a:solidFill>
                <a:latin typeface="Arial"/>
                <a:cs typeface="Arial"/>
              </a:rPr>
              <a:t> </a:t>
            </a:r>
            <a:r>
              <a:rPr sz="1400" b="1" dirty="0">
                <a:solidFill>
                  <a:srgbClr val="009590"/>
                </a:solidFill>
                <a:latin typeface="Arial"/>
                <a:cs typeface="Arial"/>
              </a:rPr>
              <a:t>the</a:t>
            </a:r>
            <a:r>
              <a:rPr sz="1400" b="1" spc="-30" dirty="0">
                <a:solidFill>
                  <a:srgbClr val="009590"/>
                </a:solidFill>
                <a:latin typeface="Arial"/>
                <a:cs typeface="Arial"/>
              </a:rPr>
              <a:t> </a:t>
            </a:r>
            <a:r>
              <a:rPr sz="1400" b="1" dirty="0">
                <a:solidFill>
                  <a:srgbClr val="009590"/>
                </a:solidFill>
                <a:latin typeface="Arial"/>
                <a:cs typeface="Arial"/>
              </a:rPr>
              <a:t>main</a:t>
            </a:r>
            <a:r>
              <a:rPr sz="1400" b="1" spc="-15" dirty="0">
                <a:solidFill>
                  <a:srgbClr val="009590"/>
                </a:solidFill>
                <a:latin typeface="Arial"/>
                <a:cs typeface="Arial"/>
              </a:rPr>
              <a:t> </a:t>
            </a:r>
            <a:r>
              <a:rPr sz="1400" b="1" dirty="0">
                <a:solidFill>
                  <a:srgbClr val="009590"/>
                </a:solidFill>
                <a:latin typeface="Arial"/>
                <a:cs typeface="Arial"/>
              </a:rPr>
              <a:t>reasons</a:t>
            </a:r>
            <a:r>
              <a:rPr sz="1400" b="1" spc="-40" dirty="0">
                <a:solidFill>
                  <a:srgbClr val="009590"/>
                </a:solidFill>
                <a:latin typeface="Arial"/>
                <a:cs typeface="Arial"/>
              </a:rPr>
              <a:t> </a:t>
            </a:r>
            <a:r>
              <a:rPr sz="1400" b="1" dirty="0">
                <a:solidFill>
                  <a:srgbClr val="009590"/>
                </a:solidFill>
                <a:latin typeface="Arial"/>
                <a:cs typeface="Arial"/>
              </a:rPr>
              <a:t>the</a:t>
            </a:r>
            <a:r>
              <a:rPr sz="1400" b="1" spc="-30" dirty="0">
                <a:solidFill>
                  <a:srgbClr val="009590"/>
                </a:solidFill>
                <a:latin typeface="Arial"/>
                <a:cs typeface="Arial"/>
              </a:rPr>
              <a:t> </a:t>
            </a:r>
            <a:r>
              <a:rPr sz="1400" b="1" spc="-10" dirty="0">
                <a:solidFill>
                  <a:srgbClr val="009590"/>
                </a:solidFill>
                <a:latin typeface="Arial"/>
                <a:cs typeface="Arial"/>
              </a:rPr>
              <a:t>face-to-</a:t>
            </a:r>
            <a:r>
              <a:rPr sz="1400" b="1" dirty="0">
                <a:solidFill>
                  <a:srgbClr val="009590"/>
                </a:solidFill>
                <a:latin typeface="Arial"/>
                <a:cs typeface="Arial"/>
              </a:rPr>
              <a:t>face</a:t>
            </a:r>
            <a:r>
              <a:rPr sz="1400" b="1" spc="-50" dirty="0">
                <a:solidFill>
                  <a:srgbClr val="009590"/>
                </a:solidFill>
                <a:latin typeface="Arial"/>
                <a:cs typeface="Arial"/>
              </a:rPr>
              <a:t> </a:t>
            </a:r>
            <a:r>
              <a:rPr sz="1400" b="1" dirty="0">
                <a:solidFill>
                  <a:srgbClr val="009590"/>
                </a:solidFill>
                <a:latin typeface="Arial"/>
                <a:cs typeface="Arial"/>
              </a:rPr>
              <a:t>element</a:t>
            </a:r>
            <a:r>
              <a:rPr sz="1400" b="1" spc="-40" dirty="0">
                <a:solidFill>
                  <a:srgbClr val="009590"/>
                </a:solidFill>
                <a:latin typeface="Arial"/>
                <a:cs typeface="Arial"/>
              </a:rPr>
              <a:t> </a:t>
            </a:r>
            <a:r>
              <a:rPr sz="1400" b="1" dirty="0">
                <a:solidFill>
                  <a:srgbClr val="009590"/>
                </a:solidFill>
                <a:latin typeface="Arial"/>
                <a:cs typeface="Arial"/>
              </a:rPr>
              <a:t>is</a:t>
            </a:r>
            <a:r>
              <a:rPr sz="1400" b="1" spc="-30" dirty="0">
                <a:solidFill>
                  <a:srgbClr val="009590"/>
                </a:solidFill>
                <a:latin typeface="Arial"/>
                <a:cs typeface="Arial"/>
              </a:rPr>
              <a:t> </a:t>
            </a:r>
            <a:r>
              <a:rPr sz="1400" b="1" dirty="0">
                <a:solidFill>
                  <a:srgbClr val="009590"/>
                </a:solidFill>
                <a:latin typeface="Arial"/>
                <a:cs typeface="Arial"/>
              </a:rPr>
              <a:t>included</a:t>
            </a:r>
            <a:r>
              <a:rPr sz="1400" b="1" spc="-40" dirty="0">
                <a:solidFill>
                  <a:srgbClr val="009590"/>
                </a:solidFill>
                <a:latin typeface="Arial"/>
                <a:cs typeface="Arial"/>
              </a:rPr>
              <a:t> </a:t>
            </a:r>
            <a:r>
              <a:rPr sz="1400" b="1" dirty="0">
                <a:solidFill>
                  <a:srgbClr val="009590"/>
                </a:solidFill>
                <a:latin typeface="Arial"/>
                <a:cs typeface="Arial"/>
              </a:rPr>
              <a:t>is</a:t>
            </a:r>
            <a:r>
              <a:rPr sz="1400" b="1" spc="-30" dirty="0">
                <a:solidFill>
                  <a:srgbClr val="009590"/>
                </a:solidFill>
                <a:latin typeface="Arial"/>
                <a:cs typeface="Arial"/>
              </a:rPr>
              <a:t> </a:t>
            </a:r>
            <a:r>
              <a:rPr sz="1400" b="1" spc="-25" dirty="0">
                <a:solidFill>
                  <a:srgbClr val="009590"/>
                </a:solidFill>
                <a:latin typeface="Arial"/>
                <a:cs typeface="Arial"/>
              </a:rPr>
              <a:t>so </a:t>
            </a:r>
            <a:r>
              <a:rPr sz="1400" b="1" dirty="0">
                <a:solidFill>
                  <a:srgbClr val="009590"/>
                </a:solidFill>
                <a:latin typeface="Arial"/>
                <a:cs typeface="Arial"/>
              </a:rPr>
              <a:t>that</a:t>
            </a:r>
            <a:r>
              <a:rPr sz="1400" b="1" spc="-45" dirty="0">
                <a:solidFill>
                  <a:srgbClr val="009590"/>
                </a:solidFill>
                <a:latin typeface="Arial"/>
                <a:cs typeface="Arial"/>
              </a:rPr>
              <a:t> </a:t>
            </a:r>
            <a:r>
              <a:rPr sz="1400" b="1" dirty="0">
                <a:solidFill>
                  <a:srgbClr val="009590"/>
                </a:solidFill>
                <a:latin typeface="Arial"/>
                <a:cs typeface="Arial"/>
              </a:rPr>
              <a:t>those</a:t>
            </a:r>
            <a:r>
              <a:rPr sz="1400" b="1" spc="-50" dirty="0">
                <a:solidFill>
                  <a:srgbClr val="009590"/>
                </a:solidFill>
                <a:latin typeface="Arial"/>
                <a:cs typeface="Arial"/>
              </a:rPr>
              <a:t> </a:t>
            </a:r>
            <a:r>
              <a:rPr sz="1400" b="1" dirty="0">
                <a:solidFill>
                  <a:srgbClr val="009590"/>
                </a:solidFill>
                <a:latin typeface="Arial"/>
                <a:cs typeface="Arial"/>
              </a:rPr>
              <a:t>without</a:t>
            </a:r>
            <a:r>
              <a:rPr sz="1400" b="1" spc="-60" dirty="0">
                <a:solidFill>
                  <a:srgbClr val="009590"/>
                </a:solidFill>
                <a:latin typeface="Arial"/>
                <a:cs typeface="Arial"/>
              </a:rPr>
              <a:t> </a:t>
            </a:r>
            <a:r>
              <a:rPr sz="1400" b="1" dirty="0">
                <a:solidFill>
                  <a:srgbClr val="009590"/>
                </a:solidFill>
                <a:latin typeface="Arial"/>
                <a:cs typeface="Arial"/>
              </a:rPr>
              <a:t>internet</a:t>
            </a:r>
            <a:r>
              <a:rPr sz="1400" b="1" spc="-50" dirty="0">
                <a:solidFill>
                  <a:srgbClr val="009590"/>
                </a:solidFill>
                <a:latin typeface="Arial"/>
                <a:cs typeface="Arial"/>
              </a:rPr>
              <a:t> </a:t>
            </a:r>
            <a:r>
              <a:rPr sz="1400" b="1" dirty="0">
                <a:solidFill>
                  <a:srgbClr val="009590"/>
                </a:solidFill>
                <a:latin typeface="Arial"/>
                <a:cs typeface="Arial"/>
              </a:rPr>
              <a:t>access</a:t>
            </a:r>
            <a:r>
              <a:rPr sz="1400" b="1" spc="-60" dirty="0">
                <a:solidFill>
                  <a:srgbClr val="009590"/>
                </a:solidFill>
                <a:latin typeface="Arial"/>
                <a:cs typeface="Arial"/>
              </a:rPr>
              <a:t> </a:t>
            </a:r>
            <a:r>
              <a:rPr sz="1400" b="1" dirty="0">
                <a:solidFill>
                  <a:srgbClr val="009590"/>
                </a:solidFill>
                <a:latin typeface="Arial"/>
                <a:cs typeface="Arial"/>
              </a:rPr>
              <a:t>can</a:t>
            </a:r>
            <a:r>
              <a:rPr sz="1400" b="1" spc="-35" dirty="0">
                <a:solidFill>
                  <a:srgbClr val="009590"/>
                </a:solidFill>
                <a:latin typeface="Arial"/>
                <a:cs typeface="Arial"/>
              </a:rPr>
              <a:t> </a:t>
            </a:r>
            <a:r>
              <a:rPr sz="1400" b="1" dirty="0">
                <a:solidFill>
                  <a:srgbClr val="009590"/>
                </a:solidFill>
                <a:latin typeface="Arial"/>
                <a:cs typeface="Arial"/>
              </a:rPr>
              <a:t>take</a:t>
            </a:r>
            <a:r>
              <a:rPr sz="1400" b="1" spc="-50" dirty="0">
                <a:solidFill>
                  <a:srgbClr val="009590"/>
                </a:solidFill>
                <a:latin typeface="Arial"/>
                <a:cs typeface="Arial"/>
              </a:rPr>
              <a:t> </a:t>
            </a:r>
            <a:r>
              <a:rPr sz="1400" b="1" dirty="0">
                <a:solidFill>
                  <a:srgbClr val="009590"/>
                </a:solidFill>
                <a:latin typeface="Arial"/>
                <a:cs typeface="Arial"/>
              </a:rPr>
              <a:t>part</a:t>
            </a:r>
            <a:r>
              <a:rPr sz="1400" b="1" spc="-40" dirty="0">
                <a:solidFill>
                  <a:srgbClr val="009590"/>
                </a:solidFill>
                <a:latin typeface="Arial"/>
                <a:cs typeface="Arial"/>
              </a:rPr>
              <a:t> </a:t>
            </a:r>
            <a:r>
              <a:rPr sz="1400" b="1" dirty="0">
                <a:solidFill>
                  <a:srgbClr val="009590"/>
                </a:solidFill>
                <a:latin typeface="Arial"/>
                <a:cs typeface="Arial"/>
              </a:rPr>
              <a:t>in</a:t>
            </a:r>
            <a:r>
              <a:rPr sz="1400" b="1" spc="-30" dirty="0">
                <a:solidFill>
                  <a:srgbClr val="009590"/>
                </a:solidFill>
                <a:latin typeface="Arial"/>
                <a:cs typeface="Arial"/>
              </a:rPr>
              <a:t> </a:t>
            </a:r>
            <a:r>
              <a:rPr sz="1400" b="1" dirty="0">
                <a:solidFill>
                  <a:srgbClr val="009590"/>
                </a:solidFill>
                <a:latin typeface="Arial"/>
                <a:cs typeface="Arial"/>
              </a:rPr>
              <a:t>the</a:t>
            </a:r>
            <a:r>
              <a:rPr sz="1400" b="1" spc="-45" dirty="0">
                <a:solidFill>
                  <a:srgbClr val="009590"/>
                </a:solidFill>
                <a:latin typeface="Arial"/>
                <a:cs typeface="Arial"/>
              </a:rPr>
              <a:t> </a:t>
            </a:r>
            <a:r>
              <a:rPr sz="1400" b="1" spc="-20" dirty="0">
                <a:solidFill>
                  <a:srgbClr val="009590"/>
                </a:solidFill>
                <a:latin typeface="Arial"/>
                <a:cs typeface="Arial"/>
              </a:rPr>
              <a:t>survey.</a:t>
            </a:r>
            <a:r>
              <a:rPr sz="1400" b="1" spc="10" dirty="0">
                <a:solidFill>
                  <a:srgbClr val="009590"/>
                </a:solidFill>
                <a:latin typeface="Arial"/>
                <a:cs typeface="Arial"/>
              </a:rPr>
              <a:t> </a:t>
            </a:r>
            <a:r>
              <a:rPr sz="1400" b="1" dirty="0">
                <a:solidFill>
                  <a:srgbClr val="009590"/>
                </a:solidFill>
                <a:latin typeface="Arial"/>
                <a:cs typeface="Arial"/>
              </a:rPr>
              <a:t>It</a:t>
            </a:r>
            <a:r>
              <a:rPr sz="1400" b="1" spc="-30" dirty="0">
                <a:solidFill>
                  <a:srgbClr val="009590"/>
                </a:solidFill>
                <a:latin typeface="Arial"/>
                <a:cs typeface="Arial"/>
              </a:rPr>
              <a:t> </a:t>
            </a:r>
            <a:r>
              <a:rPr sz="1400" b="1" dirty="0">
                <a:solidFill>
                  <a:srgbClr val="009590"/>
                </a:solidFill>
                <a:latin typeface="Arial"/>
                <a:cs typeface="Arial"/>
              </a:rPr>
              <a:t>has</a:t>
            </a:r>
            <a:r>
              <a:rPr sz="1400" b="1" spc="-40" dirty="0">
                <a:solidFill>
                  <a:srgbClr val="009590"/>
                </a:solidFill>
                <a:latin typeface="Arial"/>
                <a:cs typeface="Arial"/>
              </a:rPr>
              <a:t> </a:t>
            </a:r>
            <a:r>
              <a:rPr sz="1400" b="1" dirty="0">
                <a:solidFill>
                  <a:srgbClr val="009590"/>
                </a:solidFill>
                <a:latin typeface="Arial"/>
                <a:cs typeface="Arial"/>
              </a:rPr>
              <a:t>replaced</a:t>
            </a:r>
            <a:r>
              <a:rPr sz="1400" b="1" spc="-55" dirty="0">
                <a:solidFill>
                  <a:srgbClr val="009590"/>
                </a:solidFill>
                <a:latin typeface="Arial"/>
                <a:cs typeface="Arial"/>
              </a:rPr>
              <a:t> </a:t>
            </a:r>
            <a:r>
              <a:rPr sz="1400" b="1" dirty="0">
                <a:solidFill>
                  <a:srgbClr val="009590"/>
                </a:solidFill>
                <a:latin typeface="Arial"/>
                <a:cs typeface="Arial"/>
              </a:rPr>
              <a:t>the</a:t>
            </a:r>
            <a:r>
              <a:rPr sz="1400" b="1" spc="-40" dirty="0">
                <a:solidFill>
                  <a:srgbClr val="009590"/>
                </a:solidFill>
                <a:latin typeface="Arial"/>
                <a:cs typeface="Arial"/>
              </a:rPr>
              <a:t> </a:t>
            </a:r>
            <a:r>
              <a:rPr sz="1400" b="1" dirty="0">
                <a:solidFill>
                  <a:srgbClr val="009590"/>
                </a:solidFill>
                <a:latin typeface="Arial"/>
                <a:cs typeface="Arial"/>
              </a:rPr>
              <a:t>previous</a:t>
            </a:r>
            <a:r>
              <a:rPr sz="1400" b="1" spc="-40" dirty="0">
                <a:solidFill>
                  <a:srgbClr val="009590"/>
                </a:solidFill>
                <a:latin typeface="Arial"/>
                <a:cs typeface="Arial"/>
              </a:rPr>
              <a:t> </a:t>
            </a:r>
            <a:r>
              <a:rPr sz="1400" b="1" dirty="0">
                <a:solidFill>
                  <a:srgbClr val="009590"/>
                </a:solidFill>
                <a:latin typeface="Arial"/>
                <a:cs typeface="Arial"/>
              </a:rPr>
              <a:t>telephone</a:t>
            </a:r>
            <a:r>
              <a:rPr sz="1400" b="1" spc="-65" dirty="0">
                <a:solidFill>
                  <a:srgbClr val="009590"/>
                </a:solidFill>
                <a:latin typeface="Arial"/>
                <a:cs typeface="Arial"/>
              </a:rPr>
              <a:t> </a:t>
            </a:r>
            <a:r>
              <a:rPr sz="1400" b="1" dirty="0">
                <a:solidFill>
                  <a:srgbClr val="009590"/>
                </a:solidFill>
                <a:latin typeface="Arial"/>
                <a:cs typeface="Arial"/>
              </a:rPr>
              <a:t>approach</a:t>
            </a:r>
            <a:r>
              <a:rPr sz="1400" b="1" spc="-60" dirty="0">
                <a:solidFill>
                  <a:srgbClr val="009590"/>
                </a:solidFill>
                <a:latin typeface="Arial"/>
                <a:cs typeface="Arial"/>
              </a:rPr>
              <a:t> </a:t>
            </a:r>
            <a:r>
              <a:rPr sz="1400" b="1" spc="-10" dirty="0">
                <a:solidFill>
                  <a:srgbClr val="009590"/>
                </a:solidFill>
                <a:latin typeface="Arial"/>
                <a:cs typeface="Arial"/>
              </a:rPr>
              <a:t>because</a:t>
            </a:r>
            <a:endParaRPr sz="1400">
              <a:latin typeface="Arial"/>
              <a:cs typeface="Arial"/>
            </a:endParaRPr>
          </a:p>
          <a:p>
            <a:pPr marL="241300">
              <a:lnSpc>
                <a:spcPct val="100000"/>
              </a:lnSpc>
            </a:pPr>
            <a:r>
              <a:rPr sz="1400" b="1" dirty="0">
                <a:solidFill>
                  <a:srgbClr val="009590"/>
                </a:solidFill>
                <a:latin typeface="Arial"/>
                <a:cs typeface="Arial"/>
              </a:rPr>
              <a:t>analysis</a:t>
            </a:r>
            <a:r>
              <a:rPr sz="1400" b="1" spc="-15" dirty="0">
                <a:solidFill>
                  <a:srgbClr val="009590"/>
                </a:solidFill>
                <a:latin typeface="Arial"/>
                <a:cs typeface="Arial"/>
              </a:rPr>
              <a:t> </a:t>
            </a:r>
            <a:r>
              <a:rPr sz="1400" b="1" dirty="0">
                <a:solidFill>
                  <a:srgbClr val="009590"/>
                </a:solidFill>
                <a:latin typeface="Arial"/>
                <a:cs typeface="Arial"/>
              </a:rPr>
              <a:t>suggests</a:t>
            </a:r>
            <a:r>
              <a:rPr sz="1400" b="1" spc="-55" dirty="0">
                <a:solidFill>
                  <a:srgbClr val="009590"/>
                </a:solidFill>
                <a:latin typeface="Arial"/>
                <a:cs typeface="Arial"/>
              </a:rPr>
              <a:t> </a:t>
            </a:r>
            <a:r>
              <a:rPr sz="1400" b="1" dirty="0">
                <a:solidFill>
                  <a:srgbClr val="009590"/>
                </a:solidFill>
                <a:latin typeface="Arial"/>
                <a:cs typeface="Arial"/>
              </a:rPr>
              <a:t>those</a:t>
            </a:r>
            <a:r>
              <a:rPr sz="1400" b="1" spc="-35" dirty="0">
                <a:solidFill>
                  <a:srgbClr val="009590"/>
                </a:solidFill>
                <a:latin typeface="Arial"/>
                <a:cs typeface="Arial"/>
              </a:rPr>
              <a:t> </a:t>
            </a:r>
            <a:r>
              <a:rPr sz="1400" b="1" dirty="0">
                <a:solidFill>
                  <a:srgbClr val="009590"/>
                </a:solidFill>
                <a:latin typeface="Arial"/>
                <a:cs typeface="Arial"/>
              </a:rPr>
              <a:t>who</a:t>
            </a:r>
            <a:r>
              <a:rPr sz="1400" b="1" spc="-50" dirty="0">
                <a:solidFill>
                  <a:srgbClr val="009590"/>
                </a:solidFill>
                <a:latin typeface="Arial"/>
                <a:cs typeface="Arial"/>
              </a:rPr>
              <a:t> </a:t>
            </a:r>
            <a:r>
              <a:rPr sz="1400" b="1" dirty="0">
                <a:solidFill>
                  <a:srgbClr val="009590"/>
                </a:solidFill>
                <a:latin typeface="Arial"/>
                <a:cs typeface="Arial"/>
              </a:rPr>
              <a:t>are</a:t>
            </a:r>
            <a:r>
              <a:rPr sz="1400" b="1" spc="-30" dirty="0">
                <a:solidFill>
                  <a:srgbClr val="009590"/>
                </a:solidFill>
                <a:latin typeface="Arial"/>
                <a:cs typeface="Arial"/>
              </a:rPr>
              <a:t> </a:t>
            </a:r>
            <a:r>
              <a:rPr sz="1400" b="1" dirty="0">
                <a:solidFill>
                  <a:srgbClr val="009590"/>
                </a:solidFill>
                <a:latin typeface="Arial"/>
                <a:cs typeface="Arial"/>
              </a:rPr>
              <a:t>truly</a:t>
            </a:r>
            <a:r>
              <a:rPr sz="1400" b="1" spc="-50" dirty="0">
                <a:solidFill>
                  <a:srgbClr val="009590"/>
                </a:solidFill>
                <a:latin typeface="Arial"/>
                <a:cs typeface="Arial"/>
              </a:rPr>
              <a:t> </a:t>
            </a:r>
            <a:r>
              <a:rPr sz="1400" b="1" dirty="0">
                <a:solidFill>
                  <a:srgbClr val="009590"/>
                </a:solidFill>
                <a:latin typeface="Arial"/>
                <a:cs typeface="Arial"/>
              </a:rPr>
              <a:t>digitally</a:t>
            </a:r>
            <a:r>
              <a:rPr sz="1400" b="1" spc="-60" dirty="0">
                <a:solidFill>
                  <a:srgbClr val="009590"/>
                </a:solidFill>
                <a:latin typeface="Arial"/>
                <a:cs typeface="Arial"/>
              </a:rPr>
              <a:t> </a:t>
            </a:r>
            <a:r>
              <a:rPr sz="1400" b="1" dirty="0">
                <a:solidFill>
                  <a:srgbClr val="009590"/>
                </a:solidFill>
                <a:latin typeface="Arial"/>
                <a:cs typeface="Arial"/>
              </a:rPr>
              <a:t>excluded</a:t>
            </a:r>
            <a:r>
              <a:rPr sz="1400" b="1" spc="-60" dirty="0">
                <a:solidFill>
                  <a:srgbClr val="009590"/>
                </a:solidFill>
                <a:latin typeface="Arial"/>
                <a:cs typeface="Arial"/>
              </a:rPr>
              <a:t> </a:t>
            </a:r>
            <a:r>
              <a:rPr sz="1400" b="1" dirty="0">
                <a:solidFill>
                  <a:srgbClr val="009590"/>
                </a:solidFill>
                <a:latin typeface="Arial"/>
                <a:cs typeface="Arial"/>
              </a:rPr>
              <a:t>are</a:t>
            </a:r>
            <a:r>
              <a:rPr sz="1400" b="1" spc="-25" dirty="0">
                <a:solidFill>
                  <a:srgbClr val="009590"/>
                </a:solidFill>
                <a:latin typeface="Arial"/>
                <a:cs typeface="Arial"/>
              </a:rPr>
              <a:t> </a:t>
            </a:r>
            <a:r>
              <a:rPr sz="1400" b="1" dirty="0">
                <a:solidFill>
                  <a:srgbClr val="009590"/>
                </a:solidFill>
                <a:latin typeface="Arial"/>
                <a:cs typeface="Arial"/>
              </a:rPr>
              <a:t>less</a:t>
            </a:r>
            <a:r>
              <a:rPr sz="1400" b="1" spc="-50" dirty="0">
                <a:solidFill>
                  <a:srgbClr val="009590"/>
                </a:solidFill>
                <a:latin typeface="Arial"/>
                <a:cs typeface="Arial"/>
              </a:rPr>
              <a:t> </a:t>
            </a:r>
            <a:r>
              <a:rPr sz="1400" b="1" dirty="0">
                <a:solidFill>
                  <a:srgbClr val="009590"/>
                </a:solidFill>
                <a:latin typeface="Arial"/>
                <a:cs typeface="Arial"/>
              </a:rPr>
              <a:t>likely</a:t>
            </a:r>
            <a:r>
              <a:rPr sz="1400" b="1" spc="-60" dirty="0">
                <a:solidFill>
                  <a:srgbClr val="009590"/>
                </a:solidFill>
                <a:latin typeface="Arial"/>
                <a:cs typeface="Arial"/>
              </a:rPr>
              <a:t> </a:t>
            </a:r>
            <a:r>
              <a:rPr sz="1400" b="1" dirty="0">
                <a:solidFill>
                  <a:srgbClr val="009590"/>
                </a:solidFill>
                <a:latin typeface="Arial"/>
                <a:cs typeface="Arial"/>
              </a:rPr>
              <a:t>to</a:t>
            </a:r>
            <a:r>
              <a:rPr sz="1400" b="1" spc="-25" dirty="0">
                <a:solidFill>
                  <a:srgbClr val="009590"/>
                </a:solidFill>
                <a:latin typeface="Arial"/>
                <a:cs typeface="Arial"/>
              </a:rPr>
              <a:t> </a:t>
            </a:r>
            <a:r>
              <a:rPr sz="1400" b="1" dirty="0">
                <a:solidFill>
                  <a:srgbClr val="009590"/>
                </a:solidFill>
                <a:latin typeface="Arial"/>
                <a:cs typeface="Arial"/>
              </a:rPr>
              <a:t>be</a:t>
            </a:r>
            <a:r>
              <a:rPr sz="1400" b="1" spc="-30" dirty="0">
                <a:solidFill>
                  <a:srgbClr val="009590"/>
                </a:solidFill>
                <a:latin typeface="Arial"/>
                <a:cs typeface="Arial"/>
              </a:rPr>
              <a:t> </a:t>
            </a:r>
            <a:r>
              <a:rPr sz="1400" b="1" dirty="0">
                <a:solidFill>
                  <a:srgbClr val="009590"/>
                </a:solidFill>
                <a:latin typeface="Arial"/>
                <a:cs typeface="Arial"/>
              </a:rPr>
              <a:t>able</a:t>
            </a:r>
            <a:r>
              <a:rPr sz="1400" b="1" spc="-35" dirty="0">
                <a:solidFill>
                  <a:srgbClr val="009590"/>
                </a:solidFill>
                <a:latin typeface="Arial"/>
                <a:cs typeface="Arial"/>
              </a:rPr>
              <a:t> </a:t>
            </a:r>
            <a:r>
              <a:rPr sz="1400" b="1" dirty="0">
                <a:solidFill>
                  <a:srgbClr val="009590"/>
                </a:solidFill>
                <a:latin typeface="Arial"/>
                <a:cs typeface="Arial"/>
              </a:rPr>
              <a:t>to</a:t>
            </a:r>
            <a:r>
              <a:rPr sz="1400" b="1" spc="-25" dirty="0">
                <a:solidFill>
                  <a:srgbClr val="009590"/>
                </a:solidFill>
                <a:latin typeface="Arial"/>
                <a:cs typeface="Arial"/>
              </a:rPr>
              <a:t> </a:t>
            </a:r>
            <a:r>
              <a:rPr sz="1400" b="1" dirty="0">
                <a:solidFill>
                  <a:srgbClr val="009590"/>
                </a:solidFill>
                <a:latin typeface="Arial"/>
                <a:cs typeface="Arial"/>
              </a:rPr>
              <a:t>take</a:t>
            </a:r>
            <a:r>
              <a:rPr sz="1400" b="1" spc="-50" dirty="0">
                <a:solidFill>
                  <a:srgbClr val="009590"/>
                </a:solidFill>
                <a:latin typeface="Arial"/>
                <a:cs typeface="Arial"/>
              </a:rPr>
              <a:t> </a:t>
            </a:r>
            <a:r>
              <a:rPr sz="1400" b="1" dirty="0">
                <a:solidFill>
                  <a:srgbClr val="009590"/>
                </a:solidFill>
                <a:latin typeface="Arial"/>
                <a:cs typeface="Arial"/>
              </a:rPr>
              <a:t>part</a:t>
            </a:r>
            <a:r>
              <a:rPr sz="1400" b="1" spc="-35" dirty="0">
                <a:solidFill>
                  <a:srgbClr val="009590"/>
                </a:solidFill>
                <a:latin typeface="Arial"/>
                <a:cs typeface="Arial"/>
              </a:rPr>
              <a:t> </a:t>
            </a:r>
            <a:r>
              <a:rPr sz="1400" b="1" dirty="0">
                <a:solidFill>
                  <a:srgbClr val="009590"/>
                </a:solidFill>
                <a:latin typeface="Arial"/>
                <a:cs typeface="Arial"/>
              </a:rPr>
              <a:t>by</a:t>
            </a:r>
            <a:r>
              <a:rPr sz="1400" b="1" spc="-25" dirty="0">
                <a:solidFill>
                  <a:srgbClr val="009590"/>
                </a:solidFill>
                <a:latin typeface="Arial"/>
                <a:cs typeface="Arial"/>
              </a:rPr>
              <a:t> </a:t>
            </a:r>
            <a:r>
              <a:rPr sz="1400" b="1" spc="-10" dirty="0">
                <a:solidFill>
                  <a:srgbClr val="009590"/>
                </a:solidFill>
                <a:latin typeface="Arial"/>
                <a:cs typeface="Arial"/>
              </a:rPr>
              <a:t>phone.*</a:t>
            </a:r>
            <a:endParaRPr sz="1400">
              <a:latin typeface="Arial"/>
              <a:cs typeface="Arial"/>
            </a:endParaRPr>
          </a:p>
          <a:p>
            <a:pPr marL="241300" marR="258445" indent="-228600">
              <a:lnSpc>
                <a:spcPct val="100000"/>
              </a:lnSpc>
              <a:spcBef>
                <a:spcPts val="810"/>
              </a:spcBef>
              <a:buChar char="•"/>
              <a:tabLst>
                <a:tab pos="241300" algn="l"/>
              </a:tabLst>
            </a:pPr>
            <a:r>
              <a:rPr sz="1400" dirty="0">
                <a:solidFill>
                  <a:srgbClr val="5C5B5A"/>
                </a:solidFill>
                <a:latin typeface="Arial"/>
                <a:cs typeface="Arial"/>
              </a:rPr>
              <a:t>This</a:t>
            </a:r>
            <a:r>
              <a:rPr sz="1400" spc="-20" dirty="0">
                <a:solidFill>
                  <a:srgbClr val="5C5B5A"/>
                </a:solidFill>
                <a:latin typeface="Arial"/>
                <a:cs typeface="Arial"/>
              </a:rPr>
              <a:t> </a:t>
            </a:r>
            <a:r>
              <a:rPr sz="1400" dirty="0">
                <a:solidFill>
                  <a:srgbClr val="5C5B5A"/>
                </a:solidFill>
                <a:latin typeface="Arial"/>
                <a:cs typeface="Arial"/>
              </a:rPr>
              <a:t>new</a:t>
            </a:r>
            <a:r>
              <a:rPr sz="1400" spc="-20" dirty="0">
                <a:solidFill>
                  <a:srgbClr val="5C5B5A"/>
                </a:solidFill>
                <a:latin typeface="Arial"/>
                <a:cs typeface="Arial"/>
              </a:rPr>
              <a:t> </a:t>
            </a:r>
            <a:r>
              <a:rPr sz="1400" spc="-10" dirty="0">
                <a:solidFill>
                  <a:srgbClr val="5C5B5A"/>
                </a:solidFill>
                <a:latin typeface="Arial"/>
                <a:cs typeface="Arial"/>
              </a:rPr>
              <a:t>methodology</a:t>
            </a:r>
            <a:r>
              <a:rPr sz="1400" spc="-45" dirty="0">
                <a:solidFill>
                  <a:srgbClr val="5C5B5A"/>
                </a:solidFill>
                <a:latin typeface="Arial"/>
                <a:cs typeface="Arial"/>
              </a:rPr>
              <a:t> </a:t>
            </a:r>
            <a:r>
              <a:rPr sz="1400" dirty="0">
                <a:solidFill>
                  <a:srgbClr val="5C5B5A"/>
                </a:solidFill>
                <a:latin typeface="Arial"/>
                <a:cs typeface="Arial"/>
              </a:rPr>
              <a:t>will</a:t>
            </a:r>
            <a:r>
              <a:rPr sz="1400" spc="10" dirty="0">
                <a:solidFill>
                  <a:srgbClr val="5C5B5A"/>
                </a:solidFill>
                <a:latin typeface="Arial"/>
                <a:cs typeface="Arial"/>
              </a:rPr>
              <a:t> </a:t>
            </a:r>
            <a:r>
              <a:rPr sz="1400" dirty="0">
                <a:solidFill>
                  <a:srgbClr val="5C5B5A"/>
                </a:solidFill>
                <a:latin typeface="Arial"/>
                <a:cs typeface="Arial"/>
              </a:rPr>
              <a:t>remain</a:t>
            </a:r>
            <a:r>
              <a:rPr sz="1400" spc="-35" dirty="0">
                <a:solidFill>
                  <a:srgbClr val="5C5B5A"/>
                </a:solidFill>
                <a:latin typeface="Arial"/>
                <a:cs typeface="Arial"/>
              </a:rPr>
              <a:t> </a:t>
            </a:r>
            <a:r>
              <a:rPr sz="1400" dirty="0">
                <a:solidFill>
                  <a:srgbClr val="5C5B5A"/>
                </a:solidFill>
                <a:latin typeface="Arial"/>
                <a:cs typeface="Arial"/>
              </a:rPr>
              <a:t>consistent</a:t>
            </a:r>
            <a:r>
              <a:rPr sz="1400" spc="-55" dirty="0">
                <a:solidFill>
                  <a:srgbClr val="5C5B5A"/>
                </a:solidFill>
                <a:latin typeface="Arial"/>
                <a:cs typeface="Arial"/>
              </a:rPr>
              <a:t> </a:t>
            </a:r>
            <a:r>
              <a:rPr sz="1400" dirty="0">
                <a:solidFill>
                  <a:srgbClr val="5C5B5A"/>
                </a:solidFill>
                <a:latin typeface="Arial"/>
                <a:cs typeface="Arial"/>
              </a:rPr>
              <a:t>for</a:t>
            </a:r>
            <a:r>
              <a:rPr sz="1400" spc="-25"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dirty="0">
                <a:solidFill>
                  <a:srgbClr val="5C5B5A"/>
                </a:solidFill>
                <a:latin typeface="Arial"/>
                <a:cs typeface="Arial"/>
              </a:rPr>
              <a:t>duration</a:t>
            </a:r>
            <a:r>
              <a:rPr sz="1400" spc="-50" dirty="0">
                <a:solidFill>
                  <a:srgbClr val="5C5B5A"/>
                </a:solidFill>
                <a:latin typeface="Arial"/>
                <a:cs typeface="Arial"/>
              </a:rPr>
              <a:t> </a:t>
            </a:r>
            <a:r>
              <a:rPr sz="1400" dirty="0">
                <a:solidFill>
                  <a:srgbClr val="5C5B5A"/>
                </a:solidFill>
                <a:latin typeface="Arial"/>
                <a:cs typeface="Arial"/>
              </a:rPr>
              <a:t>of</a:t>
            </a:r>
            <a:r>
              <a:rPr sz="1400" spc="-15" dirty="0">
                <a:solidFill>
                  <a:srgbClr val="5C5B5A"/>
                </a:solidFill>
                <a:latin typeface="Arial"/>
                <a:cs typeface="Arial"/>
              </a:rPr>
              <a:t> </a:t>
            </a:r>
            <a:r>
              <a:rPr sz="1400" dirty="0">
                <a:solidFill>
                  <a:srgbClr val="5C5B5A"/>
                </a:solidFill>
                <a:latin typeface="Arial"/>
                <a:cs typeface="Arial"/>
              </a:rPr>
              <a:t>2024/25.</a:t>
            </a:r>
            <a:r>
              <a:rPr sz="1400" spc="-50" dirty="0">
                <a:solidFill>
                  <a:srgbClr val="5C5B5A"/>
                </a:solidFill>
                <a:latin typeface="Arial"/>
                <a:cs typeface="Arial"/>
              </a:rPr>
              <a:t> </a:t>
            </a:r>
            <a:r>
              <a:rPr sz="1400" dirty="0">
                <a:solidFill>
                  <a:srgbClr val="5C5B5A"/>
                </a:solidFill>
                <a:latin typeface="Arial"/>
                <a:cs typeface="Arial"/>
              </a:rPr>
              <a:t>With</a:t>
            </a:r>
            <a:r>
              <a:rPr sz="1400" spc="-35" dirty="0">
                <a:solidFill>
                  <a:srgbClr val="5C5B5A"/>
                </a:solidFill>
                <a:latin typeface="Arial"/>
                <a:cs typeface="Arial"/>
              </a:rPr>
              <a:t> </a:t>
            </a:r>
            <a:r>
              <a:rPr sz="1400" dirty="0">
                <a:solidFill>
                  <a:srgbClr val="5C5B5A"/>
                </a:solidFill>
                <a:latin typeface="Arial"/>
                <a:cs typeface="Arial"/>
              </a:rPr>
              <a:t>five waves of</a:t>
            </a:r>
            <a:r>
              <a:rPr sz="1400" spc="-20" dirty="0">
                <a:solidFill>
                  <a:srgbClr val="5C5B5A"/>
                </a:solidFill>
                <a:latin typeface="Arial"/>
                <a:cs typeface="Arial"/>
              </a:rPr>
              <a:t> </a:t>
            </a:r>
            <a:r>
              <a:rPr sz="1400" dirty="0">
                <a:solidFill>
                  <a:srgbClr val="5C5B5A"/>
                </a:solidFill>
                <a:latin typeface="Arial"/>
                <a:cs typeface="Arial"/>
              </a:rPr>
              <a:t>face-</a:t>
            </a:r>
            <a:r>
              <a:rPr sz="1400" spc="-10" dirty="0">
                <a:solidFill>
                  <a:srgbClr val="5C5B5A"/>
                </a:solidFill>
                <a:latin typeface="Arial"/>
                <a:cs typeface="Arial"/>
              </a:rPr>
              <a:t>to-</a:t>
            </a:r>
            <a:r>
              <a:rPr sz="1400" dirty="0">
                <a:solidFill>
                  <a:srgbClr val="5C5B5A"/>
                </a:solidFill>
                <a:latin typeface="Arial"/>
                <a:cs typeface="Arial"/>
              </a:rPr>
              <a:t>face</a:t>
            </a:r>
            <a:r>
              <a:rPr sz="1400" spc="-50" dirty="0">
                <a:solidFill>
                  <a:srgbClr val="5C5B5A"/>
                </a:solidFill>
                <a:latin typeface="Arial"/>
                <a:cs typeface="Arial"/>
              </a:rPr>
              <a:t> </a:t>
            </a:r>
            <a:r>
              <a:rPr sz="1400" spc="-10" dirty="0">
                <a:solidFill>
                  <a:srgbClr val="5C5B5A"/>
                </a:solidFill>
                <a:latin typeface="Arial"/>
                <a:cs typeface="Arial"/>
              </a:rPr>
              <a:t>methodology</a:t>
            </a:r>
            <a:r>
              <a:rPr sz="1400" spc="-45" dirty="0">
                <a:solidFill>
                  <a:srgbClr val="5C5B5A"/>
                </a:solidFill>
                <a:latin typeface="Arial"/>
                <a:cs typeface="Arial"/>
              </a:rPr>
              <a:t> </a:t>
            </a:r>
            <a:r>
              <a:rPr sz="1400" spc="-10" dirty="0">
                <a:solidFill>
                  <a:srgbClr val="5C5B5A"/>
                </a:solidFill>
                <a:latin typeface="Arial"/>
                <a:cs typeface="Arial"/>
              </a:rPr>
              <a:t>now, </a:t>
            </a:r>
            <a:r>
              <a:rPr sz="1400" dirty="0">
                <a:solidFill>
                  <a:srgbClr val="5C5B5A"/>
                </a:solidFill>
                <a:latin typeface="Arial"/>
                <a:cs typeface="Arial"/>
              </a:rPr>
              <a:t>it</a:t>
            </a:r>
            <a:r>
              <a:rPr sz="1400" spc="-20" dirty="0">
                <a:solidFill>
                  <a:srgbClr val="5C5B5A"/>
                </a:solidFill>
                <a:latin typeface="Arial"/>
                <a:cs typeface="Arial"/>
              </a:rPr>
              <a:t> </a:t>
            </a:r>
            <a:r>
              <a:rPr sz="1400" dirty="0">
                <a:solidFill>
                  <a:srgbClr val="5C5B5A"/>
                </a:solidFill>
                <a:latin typeface="Arial"/>
                <a:cs typeface="Arial"/>
              </a:rPr>
              <a:t>is </a:t>
            </a:r>
            <a:r>
              <a:rPr sz="1400" spc="-10" dirty="0">
                <a:solidFill>
                  <a:srgbClr val="5C5B5A"/>
                </a:solidFill>
                <a:latin typeface="Arial"/>
                <a:cs typeface="Arial"/>
              </a:rPr>
              <a:t>apparent </a:t>
            </a:r>
            <a:r>
              <a:rPr sz="1400" dirty="0">
                <a:solidFill>
                  <a:srgbClr val="5C5B5A"/>
                </a:solidFill>
                <a:latin typeface="Arial"/>
                <a:cs typeface="Arial"/>
              </a:rPr>
              <a:t>that</a:t>
            </a:r>
            <a:r>
              <a:rPr sz="1400" spc="-5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change</a:t>
            </a:r>
            <a:r>
              <a:rPr sz="1400" spc="-55"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methodology</a:t>
            </a:r>
            <a:r>
              <a:rPr sz="1400" spc="-65" dirty="0">
                <a:solidFill>
                  <a:srgbClr val="5C5B5A"/>
                </a:solidFill>
                <a:latin typeface="Arial"/>
                <a:cs typeface="Arial"/>
              </a:rPr>
              <a:t> </a:t>
            </a:r>
            <a:r>
              <a:rPr sz="1400" dirty="0">
                <a:solidFill>
                  <a:srgbClr val="5C5B5A"/>
                </a:solidFill>
                <a:latin typeface="Arial"/>
                <a:cs typeface="Arial"/>
              </a:rPr>
              <a:t>has</a:t>
            </a:r>
            <a:r>
              <a:rPr sz="1400" spc="-25" dirty="0">
                <a:solidFill>
                  <a:srgbClr val="5C5B5A"/>
                </a:solidFill>
                <a:latin typeface="Arial"/>
                <a:cs typeface="Arial"/>
              </a:rPr>
              <a:t> </a:t>
            </a:r>
            <a:r>
              <a:rPr sz="1400" dirty="0">
                <a:solidFill>
                  <a:srgbClr val="5C5B5A"/>
                </a:solidFill>
                <a:latin typeface="Arial"/>
                <a:cs typeface="Arial"/>
              </a:rPr>
              <a:t>not</a:t>
            </a:r>
            <a:r>
              <a:rPr sz="1400" spc="-25" dirty="0">
                <a:solidFill>
                  <a:srgbClr val="5C5B5A"/>
                </a:solidFill>
                <a:latin typeface="Arial"/>
                <a:cs typeface="Arial"/>
              </a:rPr>
              <a:t> </a:t>
            </a:r>
            <a:r>
              <a:rPr sz="1400" dirty="0">
                <a:solidFill>
                  <a:srgbClr val="5C5B5A"/>
                </a:solidFill>
                <a:latin typeface="Arial"/>
                <a:cs typeface="Arial"/>
              </a:rPr>
              <a:t>had</a:t>
            </a:r>
            <a:r>
              <a:rPr sz="1400" spc="-30" dirty="0">
                <a:solidFill>
                  <a:srgbClr val="5C5B5A"/>
                </a:solidFill>
                <a:latin typeface="Arial"/>
                <a:cs typeface="Arial"/>
              </a:rPr>
              <a:t> </a:t>
            </a:r>
            <a:r>
              <a:rPr sz="1400" dirty="0">
                <a:solidFill>
                  <a:srgbClr val="5C5B5A"/>
                </a:solidFill>
                <a:latin typeface="Arial"/>
                <a:cs typeface="Arial"/>
              </a:rPr>
              <a:t>a</a:t>
            </a:r>
            <a:r>
              <a:rPr sz="1400" spc="-20" dirty="0">
                <a:solidFill>
                  <a:srgbClr val="5C5B5A"/>
                </a:solidFill>
                <a:latin typeface="Arial"/>
                <a:cs typeface="Arial"/>
              </a:rPr>
              <a:t> </a:t>
            </a:r>
            <a:r>
              <a:rPr sz="1400" dirty="0">
                <a:solidFill>
                  <a:srgbClr val="5C5B5A"/>
                </a:solidFill>
                <a:latin typeface="Arial"/>
                <a:cs typeface="Arial"/>
              </a:rPr>
              <a:t>negligible</a:t>
            </a:r>
            <a:r>
              <a:rPr sz="1400" spc="-45" dirty="0">
                <a:solidFill>
                  <a:srgbClr val="5C5B5A"/>
                </a:solidFill>
                <a:latin typeface="Arial"/>
                <a:cs typeface="Arial"/>
              </a:rPr>
              <a:t> </a:t>
            </a:r>
            <a:r>
              <a:rPr sz="1400" dirty="0">
                <a:solidFill>
                  <a:srgbClr val="5C5B5A"/>
                </a:solidFill>
                <a:latin typeface="Arial"/>
                <a:cs typeface="Arial"/>
              </a:rPr>
              <a:t>impact</a:t>
            </a:r>
            <a:r>
              <a:rPr sz="1400" spc="-40"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results.</a:t>
            </a:r>
            <a:r>
              <a:rPr sz="1400" spc="-60" dirty="0">
                <a:solidFill>
                  <a:srgbClr val="5C5B5A"/>
                </a:solidFill>
                <a:latin typeface="Arial"/>
                <a:cs typeface="Arial"/>
              </a:rPr>
              <a:t> </a:t>
            </a:r>
            <a:r>
              <a:rPr sz="1400" dirty="0">
                <a:solidFill>
                  <a:srgbClr val="5C5B5A"/>
                </a:solidFill>
                <a:latin typeface="Arial"/>
                <a:cs typeface="Arial"/>
              </a:rPr>
              <a:t>See</a:t>
            </a:r>
            <a:r>
              <a:rPr sz="1400" spc="-70" dirty="0">
                <a:solidFill>
                  <a:srgbClr val="5C5B5A"/>
                </a:solidFill>
                <a:latin typeface="Arial"/>
                <a:cs typeface="Arial"/>
              </a:rPr>
              <a:t> </a:t>
            </a:r>
            <a:r>
              <a:rPr sz="1400" u="sng" dirty="0">
                <a:solidFill>
                  <a:srgbClr val="0462C1"/>
                </a:solidFill>
                <a:uFill>
                  <a:solidFill>
                    <a:srgbClr val="0462C1"/>
                  </a:solidFill>
                </a:uFill>
                <a:latin typeface="Arial"/>
                <a:cs typeface="Arial"/>
                <a:hlinkClick r:id="rId2" action="ppaction://hlinksldjump"/>
              </a:rPr>
              <a:t>Appendix</a:t>
            </a:r>
            <a:r>
              <a:rPr sz="1400" u="none" spc="-50" dirty="0">
                <a:solidFill>
                  <a:srgbClr val="0462C1"/>
                </a:solidFill>
                <a:latin typeface="Arial"/>
                <a:cs typeface="Arial"/>
              </a:rPr>
              <a:t> </a:t>
            </a:r>
            <a:r>
              <a:rPr sz="1400" u="none" dirty="0">
                <a:solidFill>
                  <a:srgbClr val="5C5B5A"/>
                </a:solidFill>
                <a:latin typeface="Arial"/>
                <a:cs typeface="Arial"/>
              </a:rPr>
              <a:t>for</a:t>
            </a:r>
            <a:r>
              <a:rPr sz="1400" u="none" spc="-30" dirty="0">
                <a:solidFill>
                  <a:srgbClr val="5C5B5A"/>
                </a:solidFill>
                <a:latin typeface="Arial"/>
                <a:cs typeface="Arial"/>
              </a:rPr>
              <a:t> </a:t>
            </a:r>
            <a:r>
              <a:rPr sz="1400" u="none" dirty="0">
                <a:solidFill>
                  <a:srgbClr val="5C5B5A"/>
                </a:solidFill>
                <a:latin typeface="Arial"/>
                <a:cs typeface="Arial"/>
              </a:rPr>
              <a:t>more</a:t>
            </a:r>
            <a:r>
              <a:rPr sz="1400" u="none" spc="-30" dirty="0">
                <a:solidFill>
                  <a:srgbClr val="5C5B5A"/>
                </a:solidFill>
                <a:latin typeface="Arial"/>
                <a:cs typeface="Arial"/>
              </a:rPr>
              <a:t> </a:t>
            </a:r>
            <a:r>
              <a:rPr sz="1400" u="none" spc="-10" dirty="0">
                <a:solidFill>
                  <a:srgbClr val="5C5B5A"/>
                </a:solidFill>
                <a:latin typeface="Arial"/>
                <a:cs typeface="Arial"/>
              </a:rPr>
              <a:t>details.</a:t>
            </a:r>
            <a:endParaRPr sz="1400">
              <a:latin typeface="Arial"/>
              <a:cs typeface="Arial"/>
            </a:endParaRPr>
          </a:p>
          <a:p>
            <a:pPr marL="241300" marR="234950" indent="-228600">
              <a:lnSpc>
                <a:spcPct val="100000"/>
              </a:lnSpc>
              <a:spcBef>
                <a:spcPts val="805"/>
              </a:spcBef>
              <a:buChar char="•"/>
              <a:tabLst>
                <a:tab pos="241300" algn="l"/>
              </a:tabLst>
            </a:pPr>
            <a:r>
              <a:rPr sz="1400" dirty="0">
                <a:solidFill>
                  <a:srgbClr val="5C5B5A"/>
                </a:solidFill>
                <a:latin typeface="Arial"/>
                <a:cs typeface="Arial"/>
              </a:rPr>
              <a:t>Each</a:t>
            </a:r>
            <a:r>
              <a:rPr sz="1400" spc="-45" dirty="0">
                <a:solidFill>
                  <a:srgbClr val="5C5B5A"/>
                </a:solidFill>
                <a:latin typeface="Arial"/>
                <a:cs typeface="Arial"/>
              </a:rPr>
              <a:t> </a:t>
            </a:r>
            <a:r>
              <a:rPr sz="1400" dirty="0">
                <a:solidFill>
                  <a:srgbClr val="5C5B5A"/>
                </a:solidFill>
                <a:latin typeface="Arial"/>
                <a:cs typeface="Arial"/>
              </a:rPr>
              <a:t>survey</a:t>
            </a:r>
            <a:r>
              <a:rPr sz="1400" spc="-30" dirty="0">
                <a:solidFill>
                  <a:srgbClr val="5C5B5A"/>
                </a:solidFill>
                <a:latin typeface="Arial"/>
                <a:cs typeface="Arial"/>
              </a:rPr>
              <a:t> </a:t>
            </a:r>
            <a:r>
              <a:rPr sz="1400" dirty="0">
                <a:solidFill>
                  <a:srgbClr val="5C5B5A"/>
                </a:solidFill>
                <a:latin typeface="Arial"/>
                <a:cs typeface="Arial"/>
              </a:rPr>
              <a:t>is</a:t>
            </a:r>
            <a:r>
              <a:rPr sz="1400" spc="-15" dirty="0">
                <a:solidFill>
                  <a:srgbClr val="5C5B5A"/>
                </a:solidFill>
                <a:latin typeface="Arial"/>
                <a:cs typeface="Arial"/>
              </a:rPr>
              <a:t> </a:t>
            </a:r>
            <a:r>
              <a:rPr sz="1400" dirty="0">
                <a:solidFill>
                  <a:srgbClr val="5C5B5A"/>
                </a:solidFill>
                <a:latin typeface="Arial"/>
                <a:cs typeface="Arial"/>
              </a:rPr>
              <a:t>designed</a:t>
            </a:r>
            <a:r>
              <a:rPr sz="1400" spc="-60" dirty="0">
                <a:solidFill>
                  <a:srgbClr val="5C5B5A"/>
                </a:solidFill>
                <a:latin typeface="Arial"/>
                <a:cs typeface="Arial"/>
              </a:rPr>
              <a:t> </a:t>
            </a:r>
            <a:r>
              <a:rPr sz="1400" dirty="0">
                <a:solidFill>
                  <a:srgbClr val="5C5B5A"/>
                </a:solidFill>
                <a:latin typeface="Arial"/>
                <a:cs typeface="Arial"/>
              </a:rPr>
              <a:t>to</a:t>
            </a:r>
            <a:r>
              <a:rPr sz="1400" spc="-25" dirty="0">
                <a:solidFill>
                  <a:srgbClr val="5C5B5A"/>
                </a:solidFill>
                <a:latin typeface="Arial"/>
                <a:cs typeface="Arial"/>
              </a:rPr>
              <a:t> </a:t>
            </a:r>
            <a:r>
              <a:rPr sz="1400" dirty="0">
                <a:solidFill>
                  <a:srgbClr val="5C5B5A"/>
                </a:solidFill>
                <a:latin typeface="Arial"/>
                <a:cs typeface="Arial"/>
              </a:rPr>
              <a:t>take</a:t>
            </a:r>
            <a:r>
              <a:rPr sz="1400" spc="-40" dirty="0">
                <a:solidFill>
                  <a:srgbClr val="5C5B5A"/>
                </a:solidFill>
                <a:latin typeface="Arial"/>
                <a:cs typeface="Arial"/>
              </a:rPr>
              <a:t> </a:t>
            </a:r>
            <a:r>
              <a:rPr sz="1400" b="1" dirty="0">
                <a:solidFill>
                  <a:srgbClr val="009590"/>
                </a:solidFill>
                <a:latin typeface="Arial"/>
                <a:cs typeface="Arial"/>
              </a:rPr>
              <a:t>15</a:t>
            </a:r>
            <a:r>
              <a:rPr sz="1400" b="1" spc="-35" dirty="0">
                <a:solidFill>
                  <a:srgbClr val="009590"/>
                </a:solidFill>
                <a:latin typeface="Arial"/>
                <a:cs typeface="Arial"/>
              </a:rPr>
              <a:t> </a:t>
            </a:r>
            <a:r>
              <a:rPr sz="1400" b="1" dirty="0">
                <a:solidFill>
                  <a:srgbClr val="009590"/>
                </a:solidFill>
                <a:latin typeface="Arial"/>
                <a:cs typeface="Arial"/>
              </a:rPr>
              <a:t>minutes</a:t>
            </a:r>
            <a:r>
              <a:rPr sz="1400" b="1" spc="-25" dirty="0">
                <a:solidFill>
                  <a:srgbClr val="009590"/>
                </a:solidFill>
                <a:latin typeface="Arial"/>
                <a:cs typeface="Arial"/>
              </a:rPr>
              <a:t> </a:t>
            </a:r>
            <a:r>
              <a:rPr sz="1400" dirty="0">
                <a:solidFill>
                  <a:srgbClr val="5C5B5A"/>
                </a:solidFill>
                <a:latin typeface="Arial"/>
                <a:cs typeface="Arial"/>
              </a:rPr>
              <a:t>on</a:t>
            </a:r>
            <a:r>
              <a:rPr sz="1400" spc="-35" dirty="0">
                <a:solidFill>
                  <a:srgbClr val="5C5B5A"/>
                </a:solidFill>
                <a:latin typeface="Arial"/>
                <a:cs typeface="Arial"/>
              </a:rPr>
              <a:t> </a:t>
            </a:r>
            <a:r>
              <a:rPr sz="1400" dirty="0">
                <a:solidFill>
                  <a:srgbClr val="5C5B5A"/>
                </a:solidFill>
                <a:latin typeface="Arial"/>
                <a:cs typeface="Arial"/>
              </a:rPr>
              <a:t>average</a:t>
            </a:r>
            <a:r>
              <a:rPr sz="1400" spc="-35" dirty="0">
                <a:solidFill>
                  <a:srgbClr val="5C5B5A"/>
                </a:solidFill>
                <a:latin typeface="Arial"/>
                <a:cs typeface="Arial"/>
              </a:rPr>
              <a:t> </a:t>
            </a:r>
            <a:r>
              <a:rPr sz="1400" dirty="0">
                <a:solidFill>
                  <a:srgbClr val="5C5B5A"/>
                </a:solidFill>
                <a:latin typeface="Arial"/>
                <a:cs typeface="Arial"/>
              </a:rPr>
              <a:t>for</a:t>
            </a:r>
            <a:r>
              <a:rPr sz="1400" spc="-30" dirty="0">
                <a:solidFill>
                  <a:srgbClr val="5C5B5A"/>
                </a:solidFill>
                <a:latin typeface="Arial"/>
                <a:cs typeface="Arial"/>
              </a:rPr>
              <a:t> </a:t>
            </a:r>
            <a:r>
              <a:rPr sz="1400" dirty="0">
                <a:solidFill>
                  <a:srgbClr val="5C5B5A"/>
                </a:solidFill>
                <a:latin typeface="Arial"/>
                <a:cs typeface="Arial"/>
              </a:rPr>
              <a:t>respondents</a:t>
            </a:r>
            <a:r>
              <a:rPr sz="1400" spc="-5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complete;</a:t>
            </a:r>
            <a:r>
              <a:rPr sz="1400" spc="-65" dirty="0">
                <a:solidFill>
                  <a:srgbClr val="5C5B5A"/>
                </a:solidFill>
                <a:latin typeface="Arial"/>
                <a:cs typeface="Arial"/>
              </a:rPr>
              <a:t> </a:t>
            </a:r>
            <a:r>
              <a:rPr sz="1400" spc="-10" dirty="0">
                <a:solidFill>
                  <a:srgbClr val="5C5B5A"/>
                </a:solidFill>
                <a:latin typeface="Arial"/>
                <a:cs typeface="Arial"/>
              </a:rPr>
              <a:t>however,</a:t>
            </a:r>
            <a:r>
              <a:rPr sz="1400" spc="-15" dirty="0">
                <a:solidFill>
                  <a:srgbClr val="5C5B5A"/>
                </a:solidFill>
                <a:latin typeface="Arial"/>
                <a:cs typeface="Arial"/>
              </a:rPr>
              <a:t> </a:t>
            </a:r>
            <a:r>
              <a:rPr sz="1400" dirty="0">
                <a:solidFill>
                  <a:srgbClr val="5C5B5A"/>
                </a:solidFill>
                <a:latin typeface="Arial"/>
                <a:cs typeface="Arial"/>
              </a:rPr>
              <a:t>due</a:t>
            </a:r>
            <a:r>
              <a:rPr sz="1400" spc="-35" dirty="0">
                <a:solidFill>
                  <a:srgbClr val="5C5B5A"/>
                </a:solidFill>
                <a:latin typeface="Arial"/>
                <a:cs typeface="Arial"/>
              </a:rPr>
              <a:t> </a:t>
            </a:r>
            <a:r>
              <a:rPr sz="1400" dirty="0">
                <a:solidFill>
                  <a:srgbClr val="5C5B5A"/>
                </a:solidFill>
                <a:latin typeface="Arial"/>
                <a:cs typeface="Arial"/>
              </a:rPr>
              <a:t>to</a:t>
            </a:r>
            <a:r>
              <a:rPr sz="1400" spc="-3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emotive</a:t>
            </a:r>
            <a:r>
              <a:rPr sz="1400" spc="-25" dirty="0">
                <a:solidFill>
                  <a:srgbClr val="5C5B5A"/>
                </a:solidFill>
                <a:latin typeface="Arial"/>
                <a:cs typeface="Arial"/>
              </a:rPr>
              <a:t> </a:t>
            </a:r>
            <a:r>
              <a:rPr sz="1400" dirty="0">
                <a:solidFill>
                  <a:srgbClr val="5C5B5A"/>
                </a:solidFill>
                <a:latin typeface="Arial"/>
                <a:cs typeface="Arial"/>
              </a:rPr>
              <a:t>nature</a:t>
            </a:r>
            <a:r>
              <a:rPr sz="1400" spc="-55"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some</a:t>
            </a:r>
            <a:r>
              <a:rPr sz="1400" spc="-30" dirty="0">
                <a:solidFill>
                  <a:srgbClr val="5C5B5A"/>
                </a:solidFill>
                <a:latin typeface="Arial"/>
                <a:cs typeface="Arial"/>
              </a:rPr>
              <a:t> </a:t>
            </a:r>
            <a:r>
              <a:rPr sz="1400" spc="-10" dirty="0">
                <a:solidFill>
                  <a:srgbClr val="5C5B5A"/>
                </a:solidFill>
                <a:latin typeface="Arial"/>
                <a:cs typeface="Arial"/>
              </a:rPr>
              <a:t>topics </a:t>
            </a:r>
            <a:r>
              <a:rPr sz="1400" dirty="0">
                <a:solidFill>
                  <a:srgbClr val="5C5B5A"/>
                </a:solidFill>
                <a:latin typeface="Arial"/>
                <a:cs typeface="Arial"/>
              </a:rPr>
              <a:t>covered,</a:t>
            </a:r>
            <a:r>
              <a:rPr sz="1400" spc="-40" dirty="0">
                <a:solidFill>
                  <a:srgbClr val="5C5B5A"/>
                </a:solidFill>
                <a:latin typeface="Arial"/>
                <a:cs typeface="Arial"/>
              </a:rPr>
              <a:t> </a:t>
            </a:r>
            <a:r>
              <a:rPr sz="1400" dirty="0">
                <a:solidFill>
                  <a:srgbClr val="5C5B5A"/>
                </a:solidFill>
                <a:latin typeface="Arial"/>
                <a:cs typeface="Arial"/>
              </a:rPr>
              <a:t>face-</a:t>
            </a:r>
            <a:r>
              <a:rPr sz="1400" spc="-10" dirty="0">
                <a:solidFill>
                  <a:srgbClr val="5C5B5A"/>
                </a:solidFill>
                <a:latin typeface="Arial"/>
                <a:cs typeface="Arial"/>
              </a:rPr>
              <a:t>to-</a:t>
            </a:r>
            <a:r>
              <a:rPr sz="1400" dirty="0">
                <a:solidFill>
                  <a:srgbClr val="5C5B5A"/>
                </a:solidFill>
                <a:latin typeface="Arial"/>
                <a:cs typeface="Arial"/>
              </a:rPr>
              <a:t>face</a:t>
            </a:r>
            <a:r>
              <a:rPr sz="1400" spc="-55" dirty="0">
                <a:solidFill>
                  <a:srgbClr val="5C5B5A"/>
                </a:solidFill>
                <a:latin typeface="Arial"/>
                <a:cs typeface="Arial"/>
              </a:rPr>
              <a:t> </a:t>
            </a:r>
            <a:r>
              <a:rPr sz="1400" dirty="0">
                <a:solidFill>
                  <a:srgbClr val="5C5B5A"/>
                </a:solidFill>
                <a:latin typeface="Arial"/>
                <a:cs typeface="Arial"/>
              </a:rPr>
              <a:t>interviews</a:t>
            </a:r>
            <a:r>
              <a:rPr sz="1400" spc="-15" dirty="0">
                <a:solidFill>
                  <a:srgbClr val="5C5B5A"/>
                </a:solidFill>
                <a:latin typeface="Arial"/>
                <a:cs typeface="Arial"/>
              </a:rPr>
              <a:t> </a:t>
            </a:r>
            <a:r>
              <a:rPr sz="1400" dirty="0">
                <a:solidFill>
                  <a:srgbClr val="5C5B5A"/>
                </a:solidFill>
                <a:latin typeface="Arial"/>
                <a:cs typeface="Arial"/>
              </a:rPr>
              <a:t>tend</a:t>
            </a:r>
            <a:r>
              <a:rPr sz="1400" spc="-4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take</a:t>
            </a:r>
            <a:r>
              <a:rPr sz="1400" spc="-30" dirty="0">
                <a:solidFill>
                  <a:srgbClr val="5C5B5A"/>
                </a:solidFill>
                <a:latin typeface="Arial"/>
                <a:cs typeface="Arial"/>
              </a:rPr>
              <a:t> </a:t>
            </a:r>
            <a:r>
              <a:rPr sz="1400" dirty="0">
                <a:solidFill>
                  <a:srgbClr val="5C5B5A"/>
                </a:solidFill>
                <a:latin typeface="Arial"/>
                <a:cs typeface="Arial"/>
              </a:rPr>
              <a:t>longer</a:t>
            </a:r>
            <a:r>
              <a:rPr sz="1400" spc="-45" dirty="0">
                <a:solidFill>
                  <a:srgbClr val="5C5B5A"/>
                </a:solidFill>
                <a:latin typeface="Arial"/>
                <a:cs typeface="Arial"/>
              </a:rPr>
              <a:t> </a:t>
            </a:r>
            <a:r>
              <a:rPr sz="1400" dirty="0">
                <a:solidFill>
                  <a:srgbClr val="5C5B5A"/>
                </a:solidFill>
                <a:latin typeface="Arial"/>
                <a:cs typeface="Arial"/>
              </a:rPr>
              <a:t>than</a:t>
            </a:r>
            <a:r>
              <a:rPr sz="1400" spc="-45" dirty="0">
                <a:solidFill>
                  <a:srgbClr val="5C5B5A"/>
                </a:solidFill>
                <a:latin typeface="Arial"/>
                <a:cs typeface="Arial"/>
              </a:rPr>
              <a:t> </a:t>
            </a:r>
            <a:r>
              <a:rPr sz="1400" spc="-10" dirty="0">
                <a:solidFill>
                  <a:srgbClr val="5C5B5A"/>
                </a:solidFill>
                <a:latin typeface="Arial"/>
                <a:cs typeface="Arial"/>
              </a:rPr>
              <a:t>this.</a:t>
            </a:r>
            <a:endParaRPr sz="1400">
              <a:latin typeface="Arial"/>
              <a:cs typeface="Arial"/>
            </a:endParaRPr>
          </a:p>
          <a:p>
            <a:pPr marL="241300" marR="68580" indent="-228600">
              <a:lnSpc>
                <a:spcPct val="100000"/>
              </a:lnSpc>
              <a:spcBef>
                <a:spcPts val="790"/>
              </a:spcBef>
              <a:buFont typeface="Arial"/>
              <a:buChar char="•"/>
              <a:tabLst>
                <a:tab pos="241300" algn="l"/>
              </a:tabLst>
            </a:pPr>
            <a:r>
              <a:rPr sz="1400" b="1" dirty="0">
                <a:solidFill>
                  <a:srgbClr val="009590"/>
                </a:solidFill>
                <a:latin typeface="Arial"/>
                <a:cs typeface="Arial"/>
              </a:rPr>
              <a:t>Quotas</a:t>
            </a:r>
            <a:r>
              <a:rPr sz="1400" b="1" spc="-40" dirty="0">
                <a:solidFill>
                  <a:srgbClr val="009590"/>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set</a:t>
            </a:r>
            <a:r>
              <a:rPr sz="1400" spc="-2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ensure</a:t>
            </a:r>
            <a:r>
              <a:rPr sz="1400" spc="-5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sample</a:t>
            </a:r>
            <a:r>
              <a:rPr sz="1400" spc="-25" dirty="0">
                <a:solidFill>
                  <a:srgbClr val="5C5B5A"/>
                </a:solidFill>
                <a:latin typeface="Arial"/>
                <a:cs typeface="Arial"/>
              </a:rPr>
              <a:t> </a:t>
            </a:r>
            <a:r>
              <a:rPr sz="1400" dirty="0">
                <a:solidFill>
                  <a:srgbClr val="5C5B5A"/>
                </a:solidFill>
                <a:latin typeface="Arial"/>
                <a:cs typeface="Arial"/>
              </a:rPr>
              <a:t>broadly</a:t>
            </a:r>
            <a:r>
              <a:rPr sz="1400" spc="-50" dirty="0">
                <a:solidFill>
                  <a:srgbClr val="5C5B5A"/>
                </a:solidFill>
                <a:latin typeface="Arial"/>
                <a:cs typeface="Arial"/>
              </a:rPr>
              <a:t> </a:t>
            </a:r>
            <a:r>
              <a:rPr sz="1400" dirty="0">
                <a:solidFill>
                  <a:srgbClr val="5C5B5A"/>
                </a:solidFill>
                <a:latin typeface="Arial"/>
                <a:cs typeface="Arial"/>
              </a:rPr>
              <a:t>reflects</a:t>
            </a:r>
            <a:r>
              <a:rPr sz="1400" spc="-5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profile</a:t>
            </a:r>
            <a:r>
              <a:rPr sz="1400" spc="-35"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Greater</a:t>
            </a:r>
            <a:r>
              <a:rPr sz="1400" spc="-50" dirty="0">
                <a:solidFill>
                  <a:srgbClr val="5C5B5A"/>
                </a:solidFill>
                <a:latin typeface="Arial"/>
                <a:cs typeface="Arial"/>
              </a:rPr>
              <a:t> </a:t>
            </a:r>
            <a:r>
              <a:rPr sz="1400" dirty="0">
                <a:solidFill>
                  <a:srgbClr val="5C5B5A"/>
                </a:solidFill>
                <a:latin typeface="Arial"/>
                <a:cs typeface="Arial"/>
              </a:rPr>
              <a:t>Manchester’s</a:t>
            </a:r>
            <a:r>
              <a:rPr sz="1400" spc="-60" dirty="0">
                <a:solidFill>
                  <a:srgbClr val="5C5B5A"/>
                </a:solidFill>
                <a:latin typeface="Arial"/>
                <a:cs typeface="Arial"/>
              </a:rPr>
              <a:t> </a:t>
            </a:r>
            <a:r>
              <a:rPr sz="1400" dirty="0">
                <a:solidFill>
                  <a:srgbClr val="5C5B5A"/>
                </a:solidFill>
                <a:latin typeface="Arial"/>
                <a:cs typeface="Arial"/>
              </a:rPr>
              <a:t>population</a:t>
            </a:r>
            <a:r>
              <a:rPr sz="1400" spc="-45" dirty="0">
                <a:solidFill>
                  <a:srgbClr val="5C5B5A"/>
                </a:solidFill>
                <a:latin typeface="Arial"/>
                <a:cs typeface="Arial"/>
              </a:rPr>
              <a:t> </a:t>
            </a:r>
            <a:r>
              <a:rPr sz="1400" dirty="0">
                <a:solidFill>
                  <a:srgbClr val="5C5B5A"/>
                </a:solidFill>
                <a:latin typeface="Arial"/>
                <a:cs typeface="Arial"/>
              </a:rPr>
              <a:t>by</a:t>
            </a:r>
            <a:r>
              <a:rPr sz="1400" spc="-25" dirty="0">
                <a:solidFill>
                  <a:srgbClr val="5C5B5A"/>
                </a:solidFill>
                <a:latin typeface="Arial"/>
                <a:cs typeface="Arial"/>
              </a:rPr>
              <a:t> </a:t>
            </a:r>
            <a:r>
              <a:rPr sz="1400" spc="-10" dirty="0">
                <a:solidFill>
                  <a:srgbClr val="5C5B5A"/>
                </a:solidFill>
                <a:latin typeface="Arial"/>
                <a:cs typeface="Arial"/>
              </a:rPr>
              <a:t>gender,</a:t>
            </a:r>
            <a:r>
              <a:rPr sz="1400" spc="-50" dirty="0">
                <a:solidFill>
                  <a:srgbClr val="5C5B5A"/>
                </a:solidFill>
                <a:latin typeface="Arial"/>
                <a:cs typeface="Arial"/>
              </a:rPr>
              <a:t> </a:t>
            </a:r>
            <a:r>
              <a:rPr sz="1400" dirty="0">
                <a:solidFill>
                  <a:srgbClr val="5C5B5A"/>
                </a:solidFill>
                <a:latin typeface="Arial"/>
                <a:cs typeface="Arial"/>
              </a:rPr>
              <a:t>age,</a:t>
            </a:r>
            <a:r>
              <a:rPr sz="1400" spc="-35" dirty="0">
                <a:solidFill>
                  <a:srgbClr val="5C5B5A"/>
                </a:solidFill>
                <a:latin typeface="Arial"/>
                <a:cs typeface="Arial"/>
              </a:rPr>
              <a:t> </a:t>
            </a:r>
            <a:r>
              <a:rPr sz="1400" dirty="0">
                <a:solidFill>
                  <a:srgbClr val="5C5B5A"/>
                </a:solidFill>
                <a:latin typeface="Arial"/>
                <a:cs typeface="Arial"/>
              </a:rPr>
              <a:t>ethnicity</a:t>
            </a:r>
            <a:r>
              <a:rPr sz="1400" spc="-50" dirty="0">
                <a:solidFill>
                  <a:srgbClr val="5C5B5A"/>
                </a:solidFill>
                <a:latin typeface="Arial"/>
                <a:cs typeface="Arial"/>
              </a:rPr>
              <a:t> </a:t>
            </a:r>
            <a:r>
              <a:rPr sz="1400" dirty="0">
                <a:solidFill>
                  <a:srgbClr val="5C5B5A"/>
                </a:solidFill>
                <a:latin typeface="Arial"/>
                <a:cs typeface="Arial"/>
              </a:rPr>
              <a:t>and</a:t>
            </a:r>
            <a:r>
              <a:rPr sz="1400" spc="-25" dirty="0">
                <a:solidFill>
                  <a:srgbClr val="5C5B5A"/>
                </a:solidFill>
                <a:latin typeface="Arial"/>
                <a:cs typeface="Arial"/>
              </a:rPr>
              <a:t> </a:t>
            </a:r>
            <a:r>
              <a:rPr sz="1400" spc="-10" dirty="0">
                <a:solidFill>
                  <a:srgbClr val="5C5B5A"/>
                </a:solidFill>
                <a:latin typeface="Arial"/>
                <a:cs typeface="Arial"/>
              </a:rPr>
              <a:t>disability, </a:t>
            </a:r>
            <a:r>
              <a:rPr sz="1400" dirty="0">
                <a:solidFill>
                  <a:srgbClr val="5C5B5A"/>
                </a:solidFill>
                <a:latin typeface="Arial"/>
                <a:cs typeface="Arial"/>
              </a:rPr>
              <a:t>with</a:t>
            </a:r>
            <a:r>
              <a:rPr sz="1400" spc="-15" dirty="0">
                <a:solidFill>
                  <a:srgbClr val="5C5B5A"/>
                </a:solidFill>
                <a:latin typeface="Arial"/>
                <a:cs typeface="Arial"/>
              </a:rPr>
              <a:t> </a:t>
            </a:r>
            <a:r>
              <a:rPr sz="1400" dirty="0">
                <a:solidFill>
                  <a:srgbClr val="5C5B5A"/>
                </a:solidFill>
                <a:latin typeface="Arial"/>
                <a:cs typeface="Arial"/>
              </a:rPr>
              <a:t>further</a:t>
            </a:r>
            <a:r>
              <a:rPr sz="1400" spc="-60" dirty="0">
                <a:solidFill>
                  <a:srgbClr val="5C5B5A"/>
                </a:solidFill>
                <a:latin typeface="Arial"/>
                <a:cs typeface="Arial"/>
              </a:rPr>
              <a:t> </a:t>
            </a:r>
            <a:r>
              <a:rPr sz="1400" dirty="0">
                <a:solidFill>
                  <a:srgbClr val="5C5B5A"/>
                </a:solidFill>
                <a:latin typeface="Arial"/>
                <a:cs typeface="Arial"/>
              </a:rPr>
              <a:t>consideration</a:t>
            </a:r>
            <a:r>
              <a:rPr sz="1400" spc="-55"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wider</a:t>
            </a:r>
            <a:r>
              <a:rPr sz="1400" spc="-15" dirty="0">
                <a:solidFill>
                  <a:srgbClr val="5C5B5A"/>
                </a:solidFill>
                <a:latin typeface="Arial"/>
                <a:cs typeface="Arial"/>
              </a:rPr>
              <a:t> </a:t>
            </a:r>
            <a:r>
              <a:rPr sz="1400" dirty="0">
                <a:solidFill>
                  <a:srgbClr val="5C5B5A"/>
                </a:solidFill>
                <a:latin typeface="Arial"/>
                <a:cs typeface="Arial"/>
              </a:rPr>
              <a:t>protected</a:t>
            </a:r>
            <a:r>
              <a:rPr sz="1400" spc="-60" dirty="0">
                <a:solidFill>
                  <a:srgbClr val="5C5B5A"/>
                </a:solidFill>
                <a:latin typeface="Arial"/>
                <a:cs typeface="Arial"/>
              </a:rPr>
              <a:t> </a:t>
            </a:r>
            <a:r>
              <a:rPr sz="1400" dirty="0">
                <a:solidFill>
                  <a:srgbClr val="5C5B5A"/>
                </a:solidFill>
                <a:latin typeface="Arial"/>
                <a:cs typeface="Arial"/>
              </a:rPr>
              <a:t>and</a:t>
            </a:r>
            <a:r>
              <a:rPr sz="1400" spc="-35" dirty="0">
                <a:solidFill>
                  <a:srgbClr val="5C5B5A"/>
                </a:solidFill>
                <a:latin typeface="Arial"/>
                <a:cs typeface="Arial"/>
              </a:rPr>
              <a:t> </a:t>
            </a:r>
            <a:r>
              <a:rPr sz="1400" dirty="0">
                <a:solidFill>
                  <a:srgbClr val="5C5B5A"/>
                </a:solidFill>
                <a:latin typeface="Arial"/>
                <a:cs typeface="Arial"/>
              </a:rPr>
              <a:t>key</a:t>
            </a:r>
            <a:r>
              <a:rPr sz="1400" spc="-45" dirty="0">
                <a:solidFill>
                  <a:srgbClr val="5C5B5A"/>
                </a:solidFill>
                <a:latin typeface="Arial"/>
                <a:cs typeface="Arial"/>
              </a:rPr>
              <a:t> </a:t>
            </a:r>
            <a:r>
              <a:rPr sz="1400" spc="-10" dirty="0">
                <a:solidFill>
                  <a:srgbClr val="5C5B5A"/>
                </a:solidFill>
                <a:latin typeface="Arial"/>
                <a:cs typeface="Arial"/>
              </a:rPr>
              <a:t>characteristics.</a:t>
            </a:r>
            <a:endParaRPr sz="1400">
              <a:latin typeface="Arial"/>
              <a:cs typeface="Arial"/>
            </a:endParaRPr>
          </a:p>
          <a:p>
            <a:pPr marL="241300" marR="279400" indent="-228600">
              <a:lnSpc>
                <a:spcPct val="100000"/>
              </a:lnSpc>
              <a:spcBef>
                <a:spcPts val="805"/>
              </a:spcBef>
              <a:buFont typeface="Arial"/>
              <a:buChar char="•"/>
              <a:tabLst>
                <a:tab pos="241300" algn="l"/>
              </a:tabLst>
            </a:pPr>
            <a:r>
              <a:rPr sz="1400" b="1" dirty="0">
                <a:solidFill>
                  <a:srgbClr val="009590"/>
                </a:solidFill>
                <a:latin typeface="Arial"/>
                <a:cs typeface="Arial"/>
              </a:rPr>
              <a:t>Weights</a:t>
            </a:r>
            <a:r>
              <a:rPr sz="1400" b="1" spc="-45" dirty="0">
                <a:solidFill>
                  <a:srgbClr val="009590"/>
                </a:solidFill>
                <a:latin typeface="Arial"/>
                <a:cs typeface="Arial"/>
              </a:rPr>
              <a:t> </a:t>
            </a:r>
            <a:r>
              <a:rPr sz="1400" dirty="0">
                <a:solidFill>
                  <a:srgbClr val="5C5B5A"/>
                </a:solidFill>
                <a:latin typeface="Arial"/>
                <a:cs typeface="Arial"/>
              </a:rPr>
              <a:t>have</a:t>
            </a:r>
            <a:r>
              <a:rPr sz="1400" spc="-10" dirty="0">
                <a:solidFill>
                  <a:srgbClr val="5C5B5A"/>
                </a:solidFill>
                <a:latin typeface="Arial"/>
                <a:cs typeface="Arial"/>
              </a:rPr>
              <a:t> </a:t>
            </a:r>
            <a:r>
              <a:rPr sz="1400" dirty="0">
                <a:solidFill>
                  <a:srgbClr val="5C5B5A"/>
                </a:solidFill>
                <a:latin typeface="Arial"/>
                <a:cs typeface="Arial"/>
              </a:rPr>
              <a:t>been</a:t>
            </a:r>
            <a:r>
              <a:rPr sz="1400" spc="-50" dirty="0">
                <a:solidFill>
                  <a:srgbClr val="5C5B5A"/>
                </a:solidFill>
                <a:latin typeface="Arial"/>
                <a:cs typeface="Arial"/>
              </a:rPr>
              <a:t> </a:t>
            </a:r>
            <a:r>
              <a:rPr sz="1400" dirty="0">
                <a:solidFill>
                  <a:srgbClr val="5C5B5A"/>
                </a:solidFill>
                <a:latin typeface="Arial"/>
                <a:cs typeface="Arial"/>
              </a:rPr>
              <a:t>applied</a:t>
            </a:r>
            <a:r>
              <a:rPr sz="1400" spc="-3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the</a:t>
            </a:r>
            <a:r>
              <a:rPr sz="1400" spc="-45" dirty="0">
                <a:solidFill>
                  <a:srgbClr val="5C5B5A"/>
                </a:solidFill>
                <a:latin typeface="Arial"/>
                <a:cs typeface="Arial"/>
              </a:rPr>
              <a:t> </a:t>
            </a:r>
            <a:r>
              <a:rPr sz="1400" dirty="0">
                <a:solidFill>
                  <a:srgbClr val="5C5B5A"/>
                </a:solidFill>
                <a:latin typeface="Arial"/>
                <a:cs typeface="Arial"/>
              </a:rPr>
              <a:t>data</a:t>
            </a:r>
            <a:r>
              <a:rPr sz="1400" spc="-35" dirty="0">
                <a:solidFill>
                  <a:srgbClr val="5C5B5A"/>
                </a:solidFill>
                <a:latin typeface="Arial"/>
                <a:cs typeface="Arial"/>
              </a:rPr>
              <a:t> </a:t>
            </a:r>
            <a:r>
              <a:rPr sz="1400" dirty="0">
                <a:solidFill>
                  <a:srgbClr val="5C5B5A"/>
                </a:solidFill>
                <a:latin typeface="Arial"/>
                <a:cs typeface="Arial"/>
              </a:rPr>
              <a:t>gathered</a:t>
            </a:r>
            <a:r>
              <a:rPr sz="1400" spc="-65" dirty="0">
                <a:solidFill>
                  <a:srgbClr val="5C5B5A"/>
                </a:solidFill>
                <a:latin typeface="Arial"/>
                <a:cs typeface="Arial"/>
              </a:rPr>
              <a:t> </a:t>
            </a:r>
            <a:r>
              <a:rPr sz="1400" dirty="0">
                <a:solidFill>
                  <a:srgbClr val="5C5B5A"/>
                </a:solidFill>
                <a:latin typeface="Arial"/>
                <a:cs typeface="Arial"/>
              </a:rPr>
              <a:t>to</a:t>
            </a:r>
            <a:r>
              <a:rPr sz="1400" spc="-25" dirty="0">
                <a:solidFill>
                  <a:srgbClr val="5C5B5A"/>
                </a:solidFill>
                <a:latin typeface="Arial"/>
                <a:cs typeface="Arial"/>
              </a:rPr>
              <a:t> </a:t>
            </a:r>
            <a:r>
              <a:rPr sz="1400" dirty="0">
                <a:solidFill>
                  <a:srgbClr val="5C5B5A"/>
                </a:solidFill>
                <a:latin typeface="Arial"/>
                <a:cs typeface="Arial"/>
              </a:rPr>
              <a:t>ensure</a:t>
            </a:r>
            <a:r>
              <a:rPr sz="1400" spc="-6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sample</a:t>
            </a:r>
            <a:r>
              <a:rPr sz="1400" spc="-45" dirty="0">
                <a:solidFill>
                  <a:srgbClr val="5C5B5A"/>
                </a:solidFill>
                <a:latin typeface="Arial"/>
                <a:cs typeface="Arial"/>
              </a:rPr>
              <a:t> </a:t>
            </a:r>
            <a:r>
              <a:rPr sz="1400" dirty="0">
                <a:solidFill>
                  <a:srgbClr val="5C5B5A"/>
                </a:solidFill>
                <a:latin typeface="Arial"/>
                <a:cs typeface="Arial"/>
              </a:rPr>
              <a:t>matches</a:t>
            </a:r>
            <a:r>
              <a:rPr sz="1400" spc="-5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population</a:t>
            </a:r>
            <a:r>
              <a:rPr sz="1400" spc="-55" dirty="0">
                <a:solidFill>
                  <a:srgbClr val="5C5B5A"/>
                </a:solidFill>
                <a:latin typeface="Arial"/>
                <a:cs typeface="Arial"/>
              </a:rPr>
              <a:t> </a:t>
            </a:r>
            <a:r>
              <a:rPr sz="1400" dirty="0">
                <a:solidFill>
                  <a:srgbClr val="5C5B5A"/>
                </a:solidFill>
                <a:latin typeface="Arial"/>
                <a:cs typeface="Arial"/>
              </a:rPr>
              <a:t>profile</a:t>
            </a:r>
            <a:r>
              <a:rPr sz="1400" spc="-60" dirty="0">
                <a:solidFill>
                  <a:srgbClr val="5C5B5A"/>
                </a:solidFill>
                <a:latin typeface="Arial"/>
                <a:cs typeface="Arial"/>
              </a:rPr>
              <a:t> </a:t>
            </a:r>
            <a:r>
              <a:rPr sz="1400" dirty="0">
                <a:solidFill>
                  <a:srgbClr val="5C5B5A"/>
                </a:solidFill>
                <a:latin typeface="Arial"/>
                <a:cs typeface="Arial"/>
              </a:rPr>
              <a:t>by</a:t>
            </a:r>
            <a:r>
              <a:rPr sz="1400" spc="-15" dirty="0">
                <a:solidFill>
                  <a:srgbClr val="5C5B5A"/>
                </a:solidFill>
                <a:latin typeface="Arial"/>
                <a:cs typeface="Arial"/>
              </a:rPr>
              <a:t> </a:t>
            </a:r>
            <a:r>
              <a:rPr sz="1400" dirty="0">
                <a:solidFill>
                  <a:srgbClr val="5C5B5A"/>
                </a:solidFill>
                <a:latin typeface="Arial"/>
                <a:cs typeface="Arial"/>
              </a:rPr>
              <a:t>age,</a:t>
            </a:r>
            <a:r>
              <a:rPr sz="1400" spc="-45" dirty="0">
                <a:solidFill>
                  <a:srgbClr val="5C5B5A"/>
                </a:solidFill>
                <a:latin typeface="Arial"/>
                <a:cs typeface="Arial"/>
              </a:rPr>
              <a:t> </a:t>
            </a:r>
            <a:r>
              <a:rPr sz="1400" spc="-10" dirty="0">
                <a:solidFill>
                  <a:srgbClr val="5C5B5A"/>
                </a:solidFill>
                <a:latin typeface="Arial"/>
                <a:cs typeface="Arial"/>
              </a:rPr>
              <a:t>gender,</a:t>
            </a:r>
            <a:r>
              <a:rPr sz="1400" spc="-55" dirty="0">
                <a:solidFill>
                  <a:srgbClr val="5C5B5A"/>
                </a:solidFill>
                <a:latin typeface="Arial"/>
                <a:cs typeface="Arial"/>
              </a:rPr>
              <a:t> </a:t>
            </a:r>
            <a:r>
              <a:rPr sz="1400" spc="-10" dirty="0">
                <a:solidFill>
                  <a:srgbClr val="5C5B5A"/>
                </a:solidFill>
                <a:latin typeface="Arial"/>
                <a:cs typeface="Arial"/>
              </a:rPr>
              <a:t>ethnicity,</a:t>
            </a:r>
            <a:r>
              <a:rPr sz="1400" spc="-25" dirty="0">
                <a:solidFill>
                  <a:srgbClr val="5C5B5A"/>
                </a:solidFill>
                <a:latin typeface="Arial"/>
                <a:cs typeface="Arial"/>
              </a:rPr>
              <a:t> </a:t>
            </a:r>
            <a:r>
              <a:rPr sz="1400" spc="-10" dirty="0">
                <a:solidFill>
                  <a:srgbClr val="5C5B5A"/>
                </a:solidFill>
                <a:latin typeface="Arial"/>
                <a:cs typeface="Arial"/>
              </a:rPr>
              <a:t>disability </a:t>
            </a:r>
            <a:r>
              <a:rPr sz="1400" dirty="0">
                <a:solidFill>
                  <a:srgbClr val="5C5B5A"/>
                </a:solidFill>
                <a:latin typeface="Arial"/>
                <a:cs typeface="Arial"/>
              </a:rPr>
              <a:t>and</a:t>
            </a:r>
            <a:r>
              <a:rPr sz="1400" spc="-55" dirty="0">
                <a:solidFill>
                  <a:srgbClr val="5C5B5A"/>
                </a:solidFill>
                <a:latin typeface="Arial"/>
                <a:cs typeface="Arial"/>
              </a:rPr>
              <a:t> </a:t>
            </a:r>
            <a:r>
              <a:rPr sz="1400" spc="-10" dirty="0">
                <a:solidFill>
                  <a:srgbClr val="5C5B5A"/>
                </a:solidFill>
                <a:latin typeface="Arial"/>
                <a:cs typeface="Arial"/>
              </a:rPr>
              <a:t>locality,</a:t>
            </a:r>
            <a:r>
              <a:rPr sz="1400" spc="-35" dirty="0">
                <a:solidFill>
                  <a:srgbClr val="5C5B5A"/>
                </a:solidFill>
                <a:latin typeface="Arial"/>
                <a:cs typeface="Arial"/>
              </a:rPr>
              <a:t> </a:t>
            </a:r>
            <a:r>
              <a:rPr sz="1400" dirty="0">
                <a:solidFill>
                  <a:srgbClr val="5C5B5A"/>
                </a:solidFill>
                <a:latin typeface="Arial"/>
                <a:cs typeface="Arial"/>
              </a:rPr>
              <a:t>and</a:t>
            </a:r>
            <a:r>
              <a:rPr sz="1400" spc="-40" dirty="0">
                <a:solidFill>
                  <a:srgbClr val="5C5B5A"/>
                </a:solidFill>
                <a:latin typeface="Arial"/>
                <a:cs typeface="Arial"/>
              </a:rPr>
              <a:t> </a:t>
            </a:r>
            <a:r>
              <a:rPr sz="1400" dirty="0">
                <a:solidFill>
                  <a:srgbClr val="5C5B5A"/>
                </a:solidFill>
                <a:latin typeface="Arial"/>
                <a:cs typeface="Arial"/>
              </a:rPr>
              <a:t>to</a:t>
            </a:r>
            <a:r>
              <a:rPr sz="1400" spc="-40" dirty="0">
                <a:solidFill>
                  <a:srgbClr val="5C5B5A"/>
                </a:solidFill>
                <a:latin typeface="Arial"/>
                <a:cs typeface="Arial"/>
              </a:rPr>
              <a:t> </a:t>
            </a:r>
            <a:r>
              <a:rPr sz="1400" dirty="0">
                <a:solidFill>
                  <a:srgbClr val="5C5B5A"/>
                </a:solidFill>
                <a:latin typeface="Arial"/>
                <a:cs typeface="Arial"/>
              </a:rPr>
              <a:t>ensure</a:t>
            </a:r>
            <a:r>
              <a:rPr sz="1400" spc="-50" dirty="0">
                <a:solidFill>
                  <a:srgbClr val="5C5B5A"/>
                </a:solidFill>
                <a:latin typeface="Arial"/>
                <a:cs typeface="Arial"/>
              </a:rPr>
              <a:t> </a:t>
            </a:r>
            <a:r>
              <a:rPr sz="1400" dirty="0">
                <a:solidFill>
                  <a:srgbClr val="5C5B5A"/>
                </a:solidFill>
                <a:latin typeface="Arial"/>
                <a:cs typeface="Arial"/>
              </a:rPr>
              <a:t>consistency</a:t>
            </a:r>
            <a:r>
              <a:rPr sz="1400" spc="-55" dirty="0">
                <a:solidFill>
                  <a:srgbClr val="5C5B5A"/>
                </a:solidFill>
                <a:latin typeface="Arial"/>
                <a:cs typeface="Arial"/>
              </a:rPr>
              <a:t> </a:t>
            </a:r>
            <a:r>
              <a:rPr sz="1400" dirty="0">
                <a:solidFill>
                  <a:srgbClr val="5C5B5A"/>
                </a:solidFill>
                <a:latin typeface="Arial"/>
                <a:cs typeface="Arial"/>
              </a:rPr>
              <a:t>between</a:t>
            </a:r>
            <a:r>
              <a:rPr sz="1400" spc="-55" dirty="0">
                <a:solidFill>
                  <a:srgbClr val="5C5B5A"/>
                </a:solidFill>
                <a:latin typeface="Arial"/>
                <a:cs typeface="Arial"/>
              </a:rPr>
              <a:t> </a:t>
            </a:r>
            <a:r>
              <a:rPr sz="1400" dirty="0">
                <a:solidFill>
                  <a:srgbClr val="5C5B5A"/>
                </a:solidFill>
                <a:latin typeface="Arial"/>
                <a:cs typeface="Arial"/>
              </a:rPr>
              <a:t>individual</a:t>
            </a:r>
            <a:r>
              <a:rPr sz="1400" spc="-30" dirty="0">
                <a:solidFill>
                  <a:srgbClr val="5C5B5A"/>
                </a:solidFill>
                <a:latin typeface="Arial"/>
                <a:cs typeface="Arial"/>
              </a:rPr>
              <a:t> </a:t>
            </a:r>
            <a:r>
              <a:rPr sz="1400" spc="-10" dirty="0">
                <a:solidFill>
                  <a:srgbClr val="5C5B5A"/>
                </a:solidFill>
                <a:latin typeface="Arial"/>
                <a:cs typeface="Arial"/>
              </a:rPr>
              <a:t>surveys.</a:t>
            </a:r>
            <a:endParaRPr sz="1400">
              <a:latin typeface="Arial"/>
              <a:cs typeface="Arial"/>
            </a:endParaRPr>
          </a:p>
        </p:txBody>
      </p:sp>
      <p:sp>
        <p:nvSpPr>
          <p:cNvPr id="5" name="object 5"/>
          <p:cNvSpPr txBox="1"/>
          <p:nvPr/>
        </p:nvSpPr>
        <p:spPr>
          <a:xfrm>
            <a:off x="627075" y="6300622"/>
            <a:ext cx="1029398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5C5B5A"/>
                </a:solidFill>
                <a:latin typeface="Arial"/>
                <a:cs typeface="Arial"/>
              </a:rPr>
              <a:t>*When</a:t>
            </a:r>
            <a:r>
              <a:rPr sz="1000" spc="-60" dirty="0">
                <a:solidFill>
                  <a:srgbClr val="5C5B5A"/>
                </a:solidFill>
                <a:latin typeface="Arial"/>
                <a:cs typeface="Arial"/>
              </a:rPr>
              <a:t> </a:t>
            </a:r>
            <a:r>
              <a:rPr sz="1000" dirty="0">
                <a:solidFill>
                  <a:srgbClr val="5C5B5A"/>
                </a:solidFill>
                <a:latin typeface="Arial"/>
                <a:cs typeface="Arial"/>
              </a:rPr>
              <a:t>reviewing digital</a:t>
            </a:r>
            <a:r>
              <a:rPr sz="1000" spc="-20" dirty="0">
                <a:solidFill>
                  <a:srgbClr val="5C5B5A"/>
                </a:solidFill>
                <a:latin typeface="Arial"/>
                <a:cs typeface="Arial"/>
              </a:rPr>
              <a:t> </a:t>
            </a:r>
            <a:r>
              <a:rPr sz="1000" dirty="0">
                <a:solidFill>
                  <a:srgbClr val="5C5B5A"/>
                </a:solidFill>
                <a:latin typeface="Arial"/>
                <a:cs typeface="Arial"/>
              </a:rPr>
              <a:t>inclusion</a:t>
            </a:r>
            <a:r>
              <a:rPr sz="1000" spc="-20" dirty="0">
                <a:solidFill>
                  <a:srgbClr val="5C5B5A"/>
                </a:solidFill>
                <a:latin typeface="Arial"/>
                <a:cs typeface="Arial"/>
              </a:rPr>
              <a:t> </a:t>
            </a:r>
            <a:r>
              <a:rPr sz="1000" dirty="0">
                <a:solidFill>
                  <a:srgbClr val="5C5B5A"/>
                </a:solidFill>
                <a:latin typeface="Arial"/>
                <a:cs typeface="Arial"/>
              </a:rPr>
              <a:t>findings</a:t>
            </a:r>
            <a:r>
              <a:rPr sz="1000" spc="-25" dirty="0">
                <a:solidFill>
                  <a:srgbClr val="5C5B5A"/>
                </a:solidFill>
                <a:latin typeface="Arial"/>
                <a:cs typeface="Arial"/>
              </a:rPr>
              <a:t> </a:t>
            </a:r>
            <a:r>
              <a:rPr sz="1000" dirty="0">
                <a:solidFill>
                  <a:srgbClr val="5C5B5A"/>
                </a:solidFill>
                <a:latin typeface="Arial"/>
                <a:cs typeface="Arial"/>
              </a:rPr>
              <a:t>in</a:t>
            </a:r>
            <a:r>
              <a:rPr sz="1000" spc="-25" dirty="0">
                <a:solidFill>
                  <a:srgbClr val="5C5B5A"/>
                </a:solidFill>
                <a:latin typeface="Arial"/>
                <a:cs typeface="Arial"/>
              </a:rPr>
              <a:t> </a:t>
            </a:r>
            <a:r>
              <a:rPr sz="1000" dirty="0">
                <a:solidFill>
                  <a:srgbClr val="5C5B5A"/>
                </a:solidFill>
                <a:latin typeface="Arial"/>
                <a:cs typeface="Arial"/>
              </a:rPr>
              <a:t>this</a:t>
            </a:r>
            <a:r>
              <a:rPr sz="1000" spc="-20" dirty="0">
                <a:solidFill>
                  <a:srgbClr val="5C5B5A"/>
                </a:solidFill>
                <a:latin typeface="Arial"/>
                <a:cs typeface="Arial"/>
              </a:rPr>
              <a:t> </a:t>
            </a:r>
            <a:r>
              <a:rPr sz="1000" dirty="0">
                <a:solidFill>
                  <a:srgbClr val="5C5B5A"/>
                </a:solidFill>
                <a:latin typeface="Arial"/>
                <a:cs typeface="Arial"/>
              </a:rPr>
              <a:t>report,</a:t>
            </a:r>
            <a:r>
              <a:rPr sz="1000" spc="-25" dirty="0">
                <a:solidFill>
                  <a:srgbClr val="5C5B5A"/>
                </a:solidFill>
                <a:latin typeface="Arial"/>
                <a:cs typeface="Arial"/>
              </a:rPr>
              <a:t> </a:t>
            </a:r>
            <a:r>
              <a:rPr sz="1000" dirty="0">
                <a:solidFill>
                  <a:srgbClr val="5C5B5A"/>
                </a:solidFill>
                <a:latin typeface="Arial"/>
                <a:cs typeface="Arial"/>
              </a:rPr>
              <a:t>readers</a:t>
            </a:r>
            <a:r>
              <a:rPr sz="1000" spc="-30" dirty="0">
                <a:solidFill>
                  <a:srgbClr val="5C5B5A"/>
                </a:solidFill>
                <a:latin typeface="Arial"/>
                <a:cs typeface="Arial"/>
              </a:rPr>
              <a:t> </a:t>
            </a:r>
            <a:r>
              <a:rPr sz="1000" dirty="0">
                <a:solidFill>
                  <a:srgbClr val="5C5B5A"/>
                </a:solidFill>
                <a:latin typeface="Arial"/>
                <a:cs typeface="Arial"/>
              </a:rPr>
              <a:t>should</a:t>
            </a:r>
            <a:r>
              <a:rPr sz="1000" spc="-30" dirty="0">
                <a:solidFill>
                  <a:srgbClr val="5C5B5A"/>
                </a:solidFill>
                <a:latin typeface="Arial"/>
                <a:cs typeface="Arial"/>
              </a:rPr>
              <a:t> </a:t>
            </a:r>
            <a:r>
              <a:rPr sz="1000" dirty="0">
                <a:solidFill>
                  <a:srgbClr val="5C5B5A"/>
                </a:solidFill>
                <a:latin typeface="Arial"/>
                <a:cs typeface="Arial"/>
              </a:rPr>
              <a:t>be</a:t>
            </a:r>
            <a:r>
              <a:rPr sz="1000" spc="-40" dirty="0">
                <a:solidFill>
                  <a:srgbClr val="5C5B5A"/>
                </a:solidFill>
                <a:latin typeface="Arial"/>
                <a:cs typeface="Arial"/>
              </a:rPr>
              <a:t> </a:t>
            </a:r>
            <a:r>
              <a:rPr sz="1000" dirty="0">
                <a:solidFill>
                  <a:srgbClr val="5C5B5A"/>
                </a:solidFill>
                <a:latin typeface="Arial"/>
                <a:cs typeface="Arial"/>
              </a:rPr>
              <a:t>aware</a:t>
            </a:r>
            <a:r>
              <a:rPr sz="1000" spc="-15" dirty="0">
                <a:solidFill>
                  <a:srgbClr val="5C5B5A"/>
                </a:solidFill>
                <a:latin typeface="Arial"/>
                <a:cs typeface="Arial"/>
              </a:rPr>
              <a:t> </a:t>
            </a:r>
            <a:r>
              <a:rPr sz="1000" dirty="0">
                <a:solidFill>
                  <a:srgbClr val="5C5B5A"/>
                </a:solidFill>
                <a:latin typeface="Arial"/>
                <a:cs typeface="Arial"/>
              </a:rPr>
              <a:t>that</a:t>
            </a:r>
            <a:r>
              <a:rPr sz="1000" spc="-35" dirty="0">
                <a:solidFill>
                  <a:srgbClr val="5C5B5A"/>
                </a:solidFill>
                <a:latin typeface="Arial"/>
                <a:cs typeface="Arial"/>
              </a:rPr>
              <a:t> </a:t>
            </a:r>
            <a:r>
              <a:rPr sz="1000" dirty="0">
                <a:solidFill>
                  <a:srgbClr val="5C5B5A"/>
                </a:solidFill>
                <a:latin typeface="Arial"/>
                <a:cs typeface="Arial"/>
              </a:rPr>
              <a:t>some</a:t>
            </a:r>
            <a:r>
              <a:rPr sz="1000" spc="-40" dirty="0">
                <a:solidFill>
                  <a:srgbClr val="5C5B5A"/>
                </a:solidFill>
                <a:latin typeface="Arial"/>
                <a:cs typeface="Arial"/>
              </a:rPr>
              <a:t> </a:t>
            </a:r>
            <a:r>
              <a:rPr sz="1000" dirty="0">
                <a:solidFill>
                  <a:srgbClr val="5C5B5A"/>
                </a:solidFill>
                <a:latin typeface="Arial"/>
                <a:cs typeface="Arial"/>
              </a:rPr>
              <a:t>modal</a:t>
            </a:r>
            <a:r>
              <a:rPr sz="1000" spc="-55" dirty="0">
                <a:solidFill>
                  <a:srgbClr val="5C5B5A"/>
                </a:solidFill>
                <a:latin typeface="Arial"/>
                <a:cs typeface="Arial"/>
              </a:rPr>
              <a:t> </a:t>
            </a:r>
            <a:r>
              <a:rPr sz="1000" dirty="0">
                <a:solidFill>
                  <a:srgbClr val="5C5B5A"/>
                </a:solidFill>
                <a:latin typeface="Arial"/>
                <a:cs typeface="Arial"/>
              </a:rPr>
              <a:t>impacts</a:t>
            </a:r>
            <a:r>
              <a:rPr sz="1000" spc="-30" dirty="0">
                <a:solidFill>
                  <a:srgbClr val="5C5B5A"/>
                </a:solidFill>
                <a:latin typeface="Arial"/>
                <a:cs typeface="Arial"/>
              </a:rPr>
              <a:t> </a:t>
            </a:r>
            <a:r>
              <a:rPr sz="1000" dirty="0">
                <a:solidFill>
                  <a:srgbClr val="5C5B5A"/>
                </a:solidFill>
                <a:latin typeface="Arial"/>
                <a:cs typeface="Arial"/>
              </a:rPr>
              <a:t>do</a:t>
            </a:r>
            <a:r>
              <a:rPr sz="1000" spc="-40" dirty="0">
                <a:solidFill>
                  <a:srgbClr val="5C5B5A"/>
                </a:solidFill>
                <a:latin typeface="Arial"/>
                <a:cs typeface="Arial"/>
              </a:rPr>
              <a:t> </a:t>
            </a:r>
            <a:r>
              <a:rPr sz="1000" dirty="0">
                <a:solidFill>
                  <a:srgbClr val="5C5B5A"/>
                </a:solidFill>
                <a:latin typeface="Arial"/>
                <a:cs typeface="Arial"/>
              </a:rPr>
              <a:t>exist</a:t>
            </a:r>
            <a:r>
              <a:rPr sz="1000" spc="-25" dirty="0">
                <a:solidFill>
                  <a:srgbClr val="5C5B5A"/>
                </a:solidFill>
                <a:latin typeface="Arial"/>
                <a:cs typeface="Arial"/>
              </a:rPr>
              <a:t> </a:t>
            </a:r>
            <a:r>
              <a:rPr sz="1000" dirty="0">
                <a:solidFill>
                  <a:srgbClr val="5C5B5A"/>
                </a:solidFill>
                <a:latin typeface="Arial"/>
                <a:cs typeface="Arial"/>
              </a:rPr>
              <a:t>between</a:t>
            </a:r>
            <a:r>
              <a:rPr sz="1000" spc="-15" dirty="0">
                <a:solidFill>
                  <a:srgbClr val="5C5B5A"/>
                </a:solidFill>
                <a:latin typeface="Arial"/>
                <a:cs typeface="Arial"/>
              </a:rPr>
              <a:t> </a:t>
            </a:r>
            <a:r>
              <a:rPr sz="1000" dirty="0">
                <a:solidFill>
                  <a:srgbClr val="5C5B5A"/>
                </a:solidFill>
                <a:latin typeface="Arial"/>
                <a:cs typeface="Arial"/>
              </a:rPr>
              <a:t>telephone</a:t>
            </a:r>
            <a:r>
              <a:rPr sz="1000" spc="-40" dirty="0">
                <a:solidFill>
                  <a:srgbClr val="5C5B5A"/>
                </a:solidFill>
                <a:latin typeface="Arial"/>
                <a:cs typeface="Arial"/>
              </a:rPr>
              <a:t> </a:t>
            </a:r>
            <a:r>
              <a:rPr sz="1000" dirty="0">
                <a:solidFill>
                  <a:srgbClr val="5C5B5A"/>
                </a:solidFill>
                <a:latin typeface="Arial"/>
                <a:cs typeface="Arial"/>
              </a:rPr>
              <a:t>and</a:t>
            </a:r>
            <a:r>
              <a:rPr sz="1000" spc="-40" dirty="0">
                <a:solidFill>
                  <a:srgbClr val="5C5B5A"/>
                </a:solidFill>
                <a:latin typeface="Arial"/>
                <a:cs typeface="Arial"/>
              </a:rPr>
              <a:t> </a:t>
            </a:r>
            <a:r>
              <a:rPr sz="1000" dirty="0">
                <a:solidFill>
                  <a:srgbClr val="5C5B5A"/>
                </a:solidFill>
                <a:latin typeface="Arial"/>
                <a:cs typeface="Arial"/>
              </a:rPr>
              <a:t>face-</a:t>
            </a:r>
            <a:r>
              <a:rPr sz="1000" spc="-10" dirty="0">
                <a:solidFill>
                  <a:srgbClr val="5C5B5A"/>
                </a:solidFill>
                <a:latin typeface="Arial"/>
                <a:cs typeface="Arial"/>
              </a:rPr>
              <a:t>to-</a:t>
            </a:r>
            <a:r>
              <a:rPr sz="1000" dirty="0">
                <a:solidFill>
                  <a:srgbClr val="5C5B5A"/>
                </a:solidFill>
                <a:latin typeface="Arial"/>
                <a:cs typeface="Arial"/>
              </a:rPr>
              <a:t>face</a:t>
            </a:r>
            <a:r>
              <a:rPr sz="1000" spc="-60" dirty="0">
                <a:solidFill>
                  <a:srgbClr val="5C5B5A"/>
                </a:solidFill>
                <a:latin typeface="Arial"/>
                <a:cs typeface="Arial"/>
              </a:rPr>
              <a:t> </a:t>
            </a:r>
            <a:r>
              <a:rPr sz="1000" dirty="0">
                <a:solidFill>
                  <a:srgbClr val="5C5B5A"/>
                </a:solidFill>
                <a:latin typeface="Arial"/>
                <a:cs typeface="Arial"/>
              </a:rPr>
              <a:t>approaches</a:t>
            </a:r>
            <a:r>
              <a:rPr sz="1000" spc="-45" dirty="0">
                <a:solidFill>
                  <a:srgbClr val="5C5B5A"/>
                </a:solidFill>
                <a:latin typeface="Arial"/>
                <a:cs typeface="Arial"/>
              </a:rPr>
              <a:t> </a:t>
            </a:r>
            <a:r>
              <a:rPr sz="1000" dirty="0">
                <a:solidFill>
                  <a:srgbClr val="5C5B5A"/>
                </a:solidFill>
                <a:latin typeface="Arial"/>
                <a:cs typeface="Arial"/>
              </a:rPr>
              <a:t>because</a:t>
            </a:r>
            <a:r>
              <a:rPr sz="1000" spc="-50" dirty="0">
                <a:solidFill>
                  <a:srgbClr val="5C5B5A"/>
                </a:solidFill>
                <a:latin typeface="Arial"/>
                <a:cs typeface="Arial"/>
              </a:rPr>
              <a:t> </a:t>
            </a:r>
            <a:r>
              <a:rPr sz="1000" dirty="0">
                <a:solidFill>
                  <a:srgbClr val="5C5B5A"/>
                </a:solidFill>
                <a:latin typeface="Arial"/>
                <a:cs typeface="Arial"/>
              </a:rPr>
              <a:t>of</a:t>
            </a:r>
            <a:r>
              <a:rPr sz="1000" spc="-30" dirty="0">
                <a:solidFill>
                  <a:srgbClr val="5C5B5A"/>
                </a:solidFill>
                <a:latin typeface="Arial"/>
                <a:cs typeface="Arial"/>
              </a:rPr>
              <a:t> </a:t>
            </a:r>
            <a:r>
              <a:rPr sz="1000" dirty="0">
                <a:solidFill>
                  <a:srgbClr val="5C5B5A"/>
                </a:solidFill>
                <a:latin typeface="Arial"/>
                <a:cs typeface="Arial"/>
              </a:rPr>
              <a:t>the</a:t>
            </a:r>
            <a:r>
              <a:rPr sz="1000" spc="-30" dirty="0">
                <a:solidFill>
                  <a:srgbClr val="5C5B5A"/>
                </a:solidFill>
                <a:latin typeface="Arial"/>
                <a:cs typeface="Arial"/>
              </a:rPr>
              <a:t> </a:t>
            </a:r>
            <a:r>
              <a:rPr sz="1000" spc="-25" dirty="0">
                <a:solidFill>
                  <a:srgbClr val="5C5B5A"/>
                </a:solidFill>
                <a:latin typeface="Arial"/>
                <a:cs typeface="Arial"/>
              </a:rPr>
              <a:t>way </a:t>
            </a:r>
            <a:r>
              <a:rPr sz="1000" dirty="0">
                <a:solidFill>
                  <a:srgbClr val="5C5B5A"/>
                </a:solidFill>
                <a:latin typeface="Arial"/>
                <a:cs typeface="Arial"/>
              </a:rPr>
              <a:t>participants</a:t>
            </a:r>
            <a:r>
              <a:rPr sz="1000" spc="-25" dirty="0">
                <a:solidFill>
                  <a:srgbClr val="5C5B5A"/>
                </a:solidFill>
                <a:latin typeface="Arial"/>
                <a:cs typeface="Arial"/>
              </a:rPr>
              <a:t> </a:t>
            </a:r>
            <a:r>
              <a:rPr sz="1000" dirty="0">
                <a:solidFill>
                  <a:srgbClr val="5C5B5A"/>
                </a:solidFill>
                <a:latin typeface="Arial"/>
                <a:cs typeface="Arial"/>
              </a:rPr>
              <a:t>are</a:t>
            </a:r>
            <a:r>
              <a:rPr sz="1000" spc="-25" dirty="0">
                <a:solidFill>
                  <a:srgbClr val="5C5B5A"/>
                </a:solidFill>
                <a:latin typeface="Arial"/>
                <a:cs typeface="Arial"/>
              </a:rPr>
              <a:t> </a:t>
            </a:r>
            <a:r>
              <a:rPr sz="1000" dirty="0">
                <a:solidFill>
                  <a:srgbClr val="5C5B5A"/>
                </a:solidFill>
                <a:latin typeface="Arial"/>
                <a:cs typeface="Arial"/>
              </a:rPr>
              <a:t>recruited.</a:t>
            </a:r>
            <a:r>
              <a:rPr sz="1000" spc="-40" dirty="0">
                <a:solidFill>
                  <a:srgbClr val="5C5B5A"/>
                </a:solidFill>
                <a:latin typeface="Arial"/>
                <a:cs typeface="Arial"/>
              </a:rPr>
              <a:t> </a:t>
            </a:r>
            <a:r>
              <a:rPr sz="1000" dirty="0">
                <a:solidFill>
                  <a:srgbClr val="5C5B5A"/>
                </a:solidFill>
                <a:latin typeface="Arial"/>
                <a:cs typeface="Arial"/>
              </a:rPr>
              <a:t>See</a:t>
            </a:r>
            <a:r>
              <a:rPr sz="1000" spc="-30" dirty="0">
                <a:solidFill>
                  <a:srgbClr val="5C5B5A"/>
                </a:solidFill>
                <a:latin typeface="Arial"/>
                <a:cs typeface="Arial"/>
              </a:rPr>
              <a:t> </a:t>
            </a:r>
            <a:r>
              <a:rPr sz="1000" dirty="0">
                <a:solidFill>
                  <a:srgbClr val="5C5B5A"/>
                </a:solidFill>
                <a:latin typeface="Arial"/>
                <a:cs typeface="Arial"/>
              </a:rPr>
              <a:t>relevant</a:t>
            </a:r>
            <a:r>
              <a:rPr sz="1000" spc="-15" dirty="0">
                <a:solidFill>
                  <a:srgbClr val="5C5B5A"/>
                </a:solidFill>
                <a:latin typeface="Arial"/>
                <a:cs typeface="Arial"/>
              </a:rPr>
              <a:t> </a:t>
            </a:r>
            <a:r>
              <a:rPr sz="1000" dirty="0">
                <a:solidFill>
                  <a:srgbClr val="5C5B5A"/>
                </a:solidFill>
                <a:latin typeface="Arial"/>
                <a:cs typeface="Arial"/>
              </a:rPr>
              <a:t>section</a:t>
            </a:r>
            <a:r>
              <a:rPr sz="1000" spc="-30" dirty="0">
                <a:solidFill>
                  <a:srgbClr val="5C5B5A"/>
                </a:solidFill>
                <a:latin typeface="Arial"/>
                <a:cs typeface="Arial"/>
              </a:rPr>
              <a:t> </a:t>
            </a:r>
            <a:r>
              <a:rPr sz="1000" dirty="0">
                <a:solidFill>
                  <a:srgbClr val="5C5B5A"/>
                </a:solidFill>
                <a:latin typeface="Arial"/>
                <a:cs typeface="Arial"/>
              </a:rPr>
              <a:t>of</a:t>
            </a:r>
            <a:r>
              <a:rPr sz="1000" spc="-30" dirty="0">
                <a:solidFill>
                  <a:srgbClr val="5C5B5A"/>
                </a:solidFill>
                <a:latin typeface="Arial"/>
                <a:cs typeface="Arial"/>
              </a:rPr>
              <a:t> </a:t>
            </a:r>
            <a:r>
              <a:rPr sz="1000" dirty="0">
                <a:solidFill>
                  <a:srgbClr val="5C5B5A"/>
                </a:solidFill>
                <a:latin typeface="Arial"/>
                <a:cs typeface="Arial"/>
              </a:rPr>
              <a:t>this</a:t>
            </a:r>
            <a:r>
              <a:rPr sz="1000" spc="-25" dirty="0">
                <a:solidFill>
                  <a:srgbClr val="5C5B5A"/>
                </a:solidFill>
                <a:latin typeface="Arial"/>
                <a:cs typeface="Arial"/>
              </a:rPr>
              <a:t> </a:t>
            </a:r>
            <a:r>
              <a:rPr sz="1000" dirty="0">
                <a:solidFill>
                  <a:srgbClr val="5C5B5A"/>
                </a:solidFill>
                <a:latin typeface="Arial"/>
                <a:cs typeface="Arial"/>
              </a:rPr>
              <a:t>report</a:t>
            </a:r>
            <a:r>
              <a:rPr sz="1000" spc="-25" dirty="0">
                <a:solidFill>
                  <a:srgbClr val="5C5B5A"/>
                </a:solidFill>
                <a:latin typeface="Arial"/>
                <a:cs typeface="Arial"/>
              </a:rPr>
              <a:t> </a:t>
            </a:r>
            <a:r>
              <a:rPr sz="1000" dirty="0">
                <a:solidFill>
                  <a:srgbClr val="5C5B5A"/>
                </a:solidFill>
                <a:latin typeface="Arial"/>
                <a:cs typeface="Arial"/>
              </a:rPr>
              <a:t>for</a:t>
            </a:r>
            <a:r>
              <a:rPr sz="1000" spc="-40" dirty="0">
                <a:solidFill>
                  <a:srgbClr val="5C5B5A"/>
                </a:solidFill>
                <a:latin typeface="Arial"/>
                <a:cs typeface="Arial"/>
              </a:rPr>
              <a:t> </a:t>
            </a:r>
            <a:r>
              <a:rPr sz="1000" dirty="0">
                <a:solidFill>
                  <a:srgbClr val="5C5B5A"/>
                </a:solidFill>
                <a:latin typeface="Arial"/>
                <a:cs typeface="Arial"/>
              </a:rPr>
              <a:t>more</a:t>
            </a:r>
            <a:r>
              <a:rPr sz="1000" spc="-35" dirty="0">
                <a:solidFill>
                  <a:srgbClr val="5C5B5A"/>
                </a:solidFill>
                <a:latin typeface="Arial"/>
                <a:cs typeface="Arial"/>
              </a:rPr>
              <a:t> </a:t>
            </a:r>
            <a:r>
              <a:rPr sz="1000" dirty="0">
                <a:solidFill>
                  <a:srgbClr val="5C5B5A"/>
                </a:solidFill>
                <a:latin typeface="Arial"/>
                <a:cs typeface="Arial"/>
              </a:rPr>
              <a:t>details</a:t>
            </a:r>
            <a:r>
              <a:rPr sz="1000" spc="-20" dirty="0">
                <a:solidFill>
                  <a:srgbClr val="5C5B5A"/>
                </a:solidFill>
                <a:latin typeface="Arial"/>
                <a:cs typeface="Arial"/>
              </a:rPr>
              <a:t> </a:t>
            </a:r>
            <a:r>
              <a:rPr sz="1000" dirty="0">
                <a:solidFill>
                  <a:srgbClr val="5C5B5A"/>
                </a:solidFill>
                <a:latin typeface="Arial"/>
                <a:cs typeface="Arial"/>
              </a:rPr>
              <a:t>on</a:t>
            </a:r>
            <a:r>
              <a:rPr sz="1000" spc="-30" dirty="0">
                <a:solidFill>
                  <a:srgbClr val="5C5B5A"/>
                </a:solidFill>
                <a:latin typeface="Arial"/>
                <a:cs typeface="Arial"/>
              </a:rPr>
              <a:t> </a:t>
            </a:r>
            <a:r>
              <a:rPr sz="1000" dirty="0">
                <a:solidFill>
                  <a:srgbClr val="5C5B5A"/>
                </a:solidFill>
                <a:latin typeface="Arial"/>
                <a:cs typeface="Arial"/>
              </a:rPr>
              <a:t>the</a:t>
            </a:r>
            <a:r>
              <a:rPr sz="1000" spc="-40" dirty="0">
                <a:solidFill>
                  <a:srgbClr val="5C5B5A"/>
                </a:solidFill>
                <a:latin typeface="Arial"/>
                <a:cs typeface="Arial"/>
              </a:rPr>
              <a:t> </a:t>
            </a:r>
            <a:r>
              <a:rPr sz="1000" dirty="0">
                <a:solidFill>
                  <a:srgbClr val="5C5B5A"/>
                </a:solidFill>
                <a:latin typeface="Arial"/>
                <a:cs typeface="Arial"/>
              </a:rPr>
              <a:t>rationale</a:t>
            </a:r>
            <a:r>
              <a:rPr sz="1000" spc="-20" dirty="0">
                <a:solidFill>
                  <a:srgbClr val="5C5B5A"/>
                </a:solidFill>
                <a:latin typeface="Arial"/>
                <a:cs typeface="Arial"/>
              </a:rPr>
              <a:t> </a:t>
            </a:r>
            <a:r>
              <a:rPr sz="1000" dirty="0">
                <a:solidFill>
                  <a:srgbClr val="5C5B5A"/>
                </a:solidFill>
                <a:latin typeface="Arial"/>
                <a:cs typeface="Arial"/>
              </a:rPr>
              <a:t>for</a:t>
            </a:r>
            <a:r>
              <a:rPr sz="1000" spc="-25" dirty="0">
                <a:solidFill>
                  <a:srgbClr val="5C5B5A"/>
                </a:solidFill>
                <a:latin typeface="Arial"/>
                <a:cs typeface="Arial"/>
              </a:rPr>
              <a:t> </a:t>
            </a:r>
            <a:r>
              <a:rPr sz="1000" dirty="0">
                <a:solidFill>
                  <a:srgbClr val="5C5B5A"/>
                </a:solidFill>
                <a:latin typeface="Arial"/>
                <a:cs typeface="Arial"/>
              </a:rPr>
              <a:t>changes</a:t>
            </a:r>
            <a:r>
              <a:rPr sz="1000" spc="-45" dirty="0">
                <a:solidFill>
                  <a:srgbClr val="5C5B5A"/>
                </a:solidFill>
                <a:latin typeface="Arial"/>
                <a:cs typeface="Arial"/>
              </a:rPr>
              <a:t> </a:t>
            </a:r>
            <a:r>
              <a:rPr sz="1000" dirty="0">
                <a:solidFill>
                  <a:srgbClr val="5C5B5A"/>
                </a:solidFill>
                <a:latin typeface="Arial"/>
                <a:cs typeface="Arial"/>
              </a:rPr>
              <a:t>in</a:t>
            </a:r>
            <a:r>
              <a:rPr sz="1000" spc="-15" dirty="0">
                <a:solidFill>
                  <a:srgbClr val="5C5B5A"/>
                </a:solidFill>
                <a:latin typeface="Arial"/>
                <a:cs typeface="Arial"/>
              </a:rPr>
              <a:t> </a:t>
            </a:r>
            <a:r>
              <a:rPr sz="1000" dirty="0">
                <a:solidFill>
                  <a:srgbClr val="5C5B5A"/>
                </a:solidFill>
                <a:latin typeface="Arial"/>
                <a:cs typeface="Arial"/>
              </a:rPr>
              <a:t>methodology</a:t>
            </a:r>
            <a:r>
              <a:rPr sz="1000" spc="-45" dirty="0">
                <a:solidFill>
                  <a:srgbClr val="5C5B5A"/>
                </a:solidFill>
                <a:latin typeface="Arial"/>
                <a:cs typeface="Arial"/>
              </a:rPr>
              <a:t> </a:t>
            </a:r>
            <a:r>
              <a:rPr sz="1000" dirty="0">
                <a:solidFill>
                  <a:srgbClr val="5C5B5A"/>
                </a:solidFill>
                <a:latin typeface="Arial"/>
                <a:cs typeface="Arial"/>
              </a:rPr>
              <a:t>for</a:t>
            </a:r>
            <a:r>
              <a:rPr sz="1000" spc="-40" dirty="0">
                <a:solidFill>
                  <a:srgbClr val="5C5B5A"/>
                </a:solidFill>
                <a:latin typeface="Arial"/>
                <a:cs typeface="Arial"/>
              </a:rPr>
              <a:t> </a:t>
            </a:r>
            <a:r>
              <a:rPr sz="1000" dirty="0">
                <a:solidFill>
                  <a:srgbClr val="5C5B5A"/>
                </a:solidFill>
                <a:latin typeface="Arial"/>
                <a:cs typeface="Arial"/>
              </a:rPr>
              <a:t>2024/25</a:t>
            </a:r>
            <a:r>
              <a:rPr sz="1000" spc="-35" dirty="0">
                <a:solidFill>
                  <a:srgbClr val="5C5B5A"/>
                </a:solidFill>
                <a:latin typeface="Arial"/>
                <a:cs typeface="Arial"/>
              </a:rPr>
              <a:t> </a:t>
            </a:r>
            <a:r>
              <a:rPr sz="1000" dirty="0">
                <a:solidFill>
                  <a:srgbClr val="5C5B5A"/>
                </a:solidFill>
                <a:latin typeface="Arial"/>
                <a:cs typeface="Arial"/>
              </a:rPr>
              <a:t>waves of</a:t>
            </a:r>
            <a:r>
              <a:rPr sz="1000" spc="-40" dirty="0">
                <a:solidFill>
                  <a:srgbClr val="5C5B5A"/>
                </a:solidFill>
                <a:latin typeface="Arial"/>
                <a:cs typeface="Arial"/>
              </a:rPr>
              <a:t> </a:t>
            </a:r>
            <a:r>
              <a:rPr sz="1000" dirty="0">
                <a:solidFill>
                  <a:srgbClr val="5C5B5A"/>
                </a:solidFill>
                <a:latin typeface="Arial"/>
                <a:cs typeface="Arial"/>
              </a:rPr>
              <a:t>the</a:t>
            </a:r>
            <a:r>
              <a:rPr sz="1000" spc="-30" dirty="0">
                <a:solidFill>
                  <a:srgbClr val="5C5B5A"/>
                </a:solidFill>
                <a:latin typeface="Arial"/>
                <a:cs typeface="Arial"/>
              </a:rPr>
              <a:t> </a:t>
            </a:r>
            <a:r>
              <a:rPr sz="1000" spc="-10" dirty="0">
                <a:solidFill>
                  <a:srgbClr val="5C5B5A"/>
                </a:solidFill>
                <a:latin typeface="Arial"/>
                <a:cs typeface="Arial"/>
              </a:rPr>
              <a:t>survey.</a:t>
            </a:r>
            <a:endParaRPr sz="1000">
              <a:latin typeface="Arial"/>
              <a:cs typeface="Arial"/>
            </a:endParaRPr>
          </a:p>
        </p:txBody>
      </p:sp>
      <p:sp>
        <p:nvSpPr>
          <p:cNvPr id="6" name="object 6"/>
          <p:cNvSpPr txBox="1"/>
          <p:nvPr/>
        </p:nvSpPr>
        <p:spPr>
          <a:xfrm>
            <a:off x="11633961" y="6339636"/>
            <a:ext cx="141605" cy="300355"/>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5C5B5A"/>
                </a:solidFill>
                <a:latin typeface="Calibri"/>
                <a:cs typeface="Calibri"/>
              </a:rPr>
              <a:t>5</a:t>
            </a:r>
            <a:endParaRPr sz="18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6963" y="136905"/>
            <a:ext cx="11149965" cy="1207770"/>
          </a:xfrm>
          <a:prstGeom prst="rect">
            <a:avLst/>
          </a:prstGeom>
        </p:spPr>
        <p:txBody>
          <a:bodyPr vert="horz" wrap="square" lIns="0" tIns="43815" rIns="0" bIns="0" rtlCol="0">
            <a:spAutoFit/>
          </a:bodyPr>
          <a:lstStyle/>
          <a:p>
            <a:pPr marL="12700" marR="5080">
              <a:lnSpc>
                <a:spcPts val="1939"/>
              </a:lnSpc>
              <a:spcBef>
                <a:spcPts val="345"/>
              </a:spcBef>
            </a:pPr>
            <a:r>
              <a:rPr sz="1800" b="1" dirty="0">
                <a:solidFill>
                  <a:srgbClr val="585858"/>
                </a:solidFill>
                <a:latin typeface="Arial"/>
                <a:cs typeface="Arial"/>
              </a:rPr>
              <a:t>1</a:t>
            </a:r>
            <a:r>
              <a:rPr sz="1800" b="1" spc="-35" dirty="0">
                <a:solidFill>
                  <a:srgbClr val="585858"/>
                </a:solidFill>
                <a:latin typeface="Arial"/>
                <a:cs typeface="Arial"/>
              </a:rPr>
              <a:t> </a:t>
            </a:r>
            <a:r>
              <a:rPr sz="1800" b="1" dirty="0">
                <a:solidFill>
                  <a:srgbClr val="585858"/>
                </a:solidFill>
                <a:latin typeface="Arial"/>
                <a:cs typeface="Arial"/>
              </a:rPr>
              <a:t>in</a:t>
            </a:r>
            <a:r>
              <a:rPr sz="1800" b="1" spc="-30" dirty="0">
                <a:solidFill>
                  <a:srgbClr val="585858"/>
                </a:solidFill>
                <a:latin typeface="Arial"/>
                <a:cs typeface="Arial"/>
              </a:rPr>
              <a:t> </a:t>
            </a:r>
            <a:r>
              <a:rPr sz="1800" b="1" dirty="0">
                <a:solidFill>
                  <a:srgbClr val="585858"/>
                </a:solidFill>
                <a:latin typeface="Arial"/>
                <a:cs typeface="Arial"/>
              </a:rPr>
              <a:t>3</a:t>
            </a:r>
            <a:r>
              <a:rPr sz="1800" b="1" spc="-30" dirty="0">
                <a:solidFill>
                  <a:srgbClr val="585858"/>
                </a:solidFill>
                <a:latin typeface="Arial"/>
                <a:cs typeface="Arial"/>
              </a:rPr>
              <a:t> </a:t>
            </a:r>
            <a:r>
              <a:rPr sz="1800" b="1" dirty="0">
                <a:solidFill>
                  <a:srgbClr val="585858"/>
                </a:solidFill>
                <a:latin typeface="Arial"/>
                <a:cs typeface="Arial"/>
              </a:rPr>
              <a:t>(33%)</a:t>
            </a:r>
            <a:r>
              <a:rPr sz="1800" b="1" spc="-10" dirty="0">
                <a:solidFill>
                  <a:srgbClr val="585858"/>
                </a:solidFill>
                <a:latin typeface="Arial"/>
                <a:cs typeface="Arial"/>
              </a:rPr>
              <a:t> </a:t>
            </a:r>
            <a:r>
              <a:rPr sz="1800" b="1" dirty="0">
                <a:solidFill>
                  <a:srgbClr val="585858"/>
                </a:solidFill>
                <a:latin typeface="Arial"/>
                <a:cs typeface="Arial"/>
              </a:rPr>
              <a:t>GM</a:t>
            </a:r>
            <a:r>
              <a:rPr sz="1800" b="1" spc="-40" dirty="0">
                <a:solidFill>
                  <a:srgbClr val="585858"/>
                </a:solidFill>
                <a:latin typeface="Arial"/>
                <a:cs typeface="Arial"/>
              </a:rPr>
              <a:t> </a:t>
            </a:r>
            <a:r>
              <a:rPr sz="1800" b="1" dirty="0">
                <a:solidFill>
                  <a:srgbClr val="585858"/>
                </a:solidFill>
                <a:latin typeface="Arial"/>
                <a:cs typeface="Arial"/>
              </a:rPr>
              <a:t>respondents</a:t>
            </a:r>
            <a:r>
              <a:rPr sz="1800" b="1" spc="-30" dirty="0">
                <a:solidFill>
                  <a:srgbClr val="585858"/>
                </a:solidFill>
                <a:latin typeface="Arial"/>
                <a:cs typeface="Arial"/>
              </a:rPr>
              <a:t> </a:t>
            </a:r>
            <a:r>
              <a:rPr sz="1800" b="1" dirty="0">
                <a:solidFill>
                  <a:srgbClr val="585858"/>
                </a:solidFill>
                <a:latin typeface="Arial"/>
                <a:cs typeface="Arial"/>
              </a:rPr>
              <a:t>have</a:t>
            </a:r>
            <a:r>
              <a:rPr sz="1800" b="1" spc="-25" dirty="0">
                <a:solidFill>
                  <a:srgbClr val="585858"/>
                </a:solidFill>
                <a:latin typeface="Arial"/>
                <a:cs typeface="Arial"/>
              </a:rPr>
              <a:t> </a:t>
            </a:r>
            <a:r>
              <a:rPr sz="1800" b="1" dirty="0">
                <a:solidFill>
                  <a:srgbClr val="009590"/>
                </a:solidFill>
                <a:latin typeface="Arial"/>
                <a:cs typeface="Arial"/>
              </a:rPr>
              <a:t>volunteered</a:t>
            </a:r>
            <a:r>
              <a:rPr sz="1800" b="1" spc="15" dirty="0">
                <a:solidFill>
                  <a:srgbClr val="009590"/>
                </a:solidFill>
                <a:latin typeface="Arial"/>
                <a:cs typeface="Arial"/>
              </a:rPr>
              <a:t> </a:t>
            </a:r>
            <a:r>
              <a:rPr sz="1800" b="1" dirty="0">
                <a:solidFill>
                  <a:srgbClr val="585858"/>
                </a:solidFill>
                <a:latin typeface="Arial"/>
                <a:cs typeface="Arial"/>
              </a:rPr>
              <a:t>in</a:t>
            </a:r>
            <a:r>
              <a:rPr sz="1800" b="1" spc="-35" dirty="0">
                <a:solidFill>
                  <a:srgbClr val="585858"/>
                </a:solidFill>
                <a:latin typeface="Arial"/>
                <a:cs typeface="Arial"/>
              </a:rPr>
              <a:t> </a:t>
            </a:r>
            <a:r>
              <a:rPr sz="1800" b="1" dirty="0">
                <a:solidFill>
                  <a:srgbClr val="585858"/>
                </a:solidFill>
                <a:latin typeface="Arial"/>
                <a:cs typeface="Arial"/>
              </a:rPr>
              <a:t>the</a:t>
            </a:r>
            <a:r>
              <a:rPr sz="1800" b="1" spc="-40" dirty="0">
                <a:solidFill>
                  <a:srgbClr val="585858"/>
                </a:solidFill>
                <a:latin typeface="Arial"/>
                <a:cs typeface="Arial"/>
              </a:rPr>
              <a:t> </a:t>
            </a:r>
            <a:r>
              <a:rPr sz="1800" b="1" dirty="0">
                <a:solidFill>
                  <a:srgbClr val="585858"/>
                </a:solidFill>
                <a:latin typeface="Arial"/>
                <a:cs typeface="Arial"/>
              </a:rPr>
              <a:t>past</a:t>
            </a:r>
            <a:r>
              <a:rPr sz="1800" b="1" spc="-30" dirty="0">
                <a:solidFill>
                  <a:srgbClr val="585858"/>
                </a:solidFill>
                <a:latin typeface="Arial"/>
                <a:cs typeface="Arial"/>
              </a:rPr>
              <a:t> </a:t>
            </a:r>
            <a:r>
              <a:rPr sz="1800" b="1" spc="-10" dirty="0">
                <a:solidFill>
                  <a:srgbClr val="585858"/>
                </a:solidFill>
                <a:latin typeface="Arial"/>
                <a:cs typeface="Arial"/>
              </a:rPr>
              <a:t>year,</a:t>
            </a:r>
            <a:r>
              <a:rPr sz="1800" b="1" spc="-30" dirty="0">
                <a:solidFill>
                  <a:srgbClr val="585858"/>
                </a:solidFill>
                <a:latin typeface="Arial"/>
                <a:cs typeface="Arial"/>
              </a:rPr>
              <a:t> </a:t>
            </a:r>
            <a:r>
              <a:rPr sz="1800" b="1" dirty="0">
                <a:solidFill>
                  <a:srgbClr val="585858"/>
                </a:solidFill>
                <a:latin typeface="Arial"/>
                <a:cs typeface="Arial"/>
              </a:rPr>
              <a:t>which</a:t>
            </a:r>
            <a:r>
              <a:rPr sz="1800" b="1" spc="-70" dirty="0">
                <a:solidFill>
                  <a:srgbClr val="585858"/>
                </a:solidFill>
                <a:latin typeface="Arial"/>
                <a:cs typeface="Arial"/>
              </a:rPr>
              <a:t> </a:t>
            </a:r>
            <a:r>
              <a:rPr sz="1800" b="1" dirty="0">
                <a:solidFill>
                  <a:srgbClr val="585858"/>
                </a:solidFill>
                <a:latin typeface="Arial"/>
                <a:cs typeface="Arial"/>
              </a:rPr>
              <a:t>remains</a:t>
            </a:r>
            <a:r>
              <a:rPr sz="1800" b="1" spc="-25" dirty="0">
                <a:solidFill>
                  <a:srgbClr val="585858"/>
                </a:solidFill>
                <a:latin typeface="Arial"/>
                <a:cs typeface="Arial"/>
              </a:rPr>
              <a:t> </a:t>
            </a:r>
            <a:r>
              <a:rPr sz="1800" b="1" dirty="0">
                <a:solidFill>
                  <a:srgbClr val="585858"/>
                </a:solidFill>
                <a:latin typeface="Arial"/>
                <a:cs typeface="Arial"/>
              </a:rPr>
              <a:t>constant</a:t>
            </a:r>
            <a:r>
              <a:rPr sz="1800" b="1" spc="-30" dirty="0">
                <a:solidFill>
                  <a:srgbClr val="585858"/>
                </a:solidFill>
                <a:latin typeface="Arial"/>
                <a:cs typeface="Arial"/>
              </a:rPr>
              <a:t> </a:t>
            </a:r>
            <a:r>
              <a:rPr sz="1800" b="1" dirty="0">
                <a:solidFill>
                  <a:srgbClr val="585858"/>
                </a:solidFill>
                <a:latin typeface="Arial"/>
                <a:cs typeface="Arial"/>
              </a:rPr>
              <a:t>from</a:t>
            </a:r>
            <a:r>
              <a:rPr sz="1800" b="1" spc="-30" dirty="0">
                <a:solidFill>
                  <a:srgbClr val="585858"/>
                </a:solidFill>
                <a:latin typeface="Arial"/>
                <a:cs typeface="Arial"/>
              </a:rPr>
              <a:t> </a:t>
            </a:r>
            <a:r>
              <a:rPr sz="1800" b="1" spc="-25" dirty="0">
                <a:solidFill>
                  <a:srgbClr val="585858"/>
                </a:solidFill>
                <a:latin typeface="Arial"/>
                <a:cs typeface="Arial"/>
              </a:rPr>
              <a:t>the </a:t>
            </a:r>
            <a:r>
              <a:rPr sz="1800" b="1" dirty="0">
                <a:solidFill>
                  <a:srgbClr val="585858"/>
                </a:solidFill>
                <a:latin typeface="Arial"/>
                <a:cs typeface="Arial"/>
              </a:rPr>
              <a:t>previous</a:t>
            </a:r>
            <a:r>
              <a:rPr sz="1800" b="1" spc="-20" dirty="0">
                <a:solidFill>
                  <a:srgbClr val="585858"/>
                </a:solidFill>
                <a:latin typeface="Arial"/>
                <a:cs typeface="Arial"/>
              </a:rPr>
              <a:t> </a:t>
            </a:r>
            <a:r>
              <a:rPr sz="1800" b="1" dirty="0">
                <a:solidFill>
                  <a:srgbClr val="585858"/>
                </a:solidFill>
                <a:latin typeface="Arial"/>
                <a:cs typeface="Arial"/>
              </a:rPr>
              <a:t>wave.</a:t>
            </a:r>
            <a:r>
              <a:rPr sz="1800" b="1" spc="-20" dirty="0">
                <a:solidFill>
                  <a:srgbClr val="585858"/>
                </a:solidFill>
                <a:latin typeface="Arial"/>
                <a:cs typeface="Arial"/>
              </a:rPr>
              <a:t> </a:t>
            </a:r>
            <a:r>
              <a:rPr sz="1800" b="1" dirty="0">
                <a:solidFill>
                  <a:srgbClr val="585858"/>
                </a:solidFill>
                <a:latin typeface="Arial"/>
                <a:cs typeface="Arial"/>
              </a:rPr>
              <a:t>Those</a:t>
            </a:r>
            <a:r>
              <a:rPr sz="1800" b="1" spc="-40" dirty="0">
                <a:solidFill>
                  <a:srgbClr val="585858"/>
                </a:solidFill>
                <a:latin typeface="Arial"/>
                <a:cs typeface="Arial"/>
              </a:rPr>
              <a:t> </a:t>
            </a:r>
            <a:r>
              <a:rPr sz="1800" b="1" dirty="0">
                <a:solidFill>
                  <a:srgbClr val="585858"/>
                </a:solidFill>
                <a:latin typeface="Arial"/>
                <a:cs typeface="Arial"/>
              </a:rPr>
              <a:t>who</a:t>
            </a:r>
            <a:r>
              <a:rPr sz="1800" b="1" spc="-55" dirty="0">
                <a:solidFill>
                  <a:srgbClr val="585858"/>
                </a:solidFill>
                <a:latin typeface="Arial"/>
                <a:cs typeface="Arial"/>
              </a:rPr>
              <a:t> </a:t>
            </a:r>
            <a:r>
              <a:rPr sz="1800" b="1" dirty="0">
                <a:solidFill>
                  <a:srgbClr val="585858"/>
                </a:solidFill>
                <a:latin typeface="Arial"/>
                <a:cs typeface="Arial"/>
              </a:rPr>
              <a:t>are</a:t>
            </a:r>
            <a:r>
              <a:rPr sz="1800" b="1" spc="-60" dirty="0">
                <a:solidFill>
                  <a:srgbClr val="585858"/>
                </a:solidFill>
                <a:latin typeface="Arial"/>
                <a:cs typeface="Arial"/>
              </a:rPr>
              <a:t> </a:t>
            </a:r>
            <a:r>
              <a:rPr sz="1800" b="1" dirty="0">
                <a:solidFill>
                  <a:srgbClr val="009590"/>
                </a:solidFill>
                <a:latin typeface="Arial"/>
                <a:cs typeface="Arial"/>
              </a:rPr>
              <a:t>more</a:t>
            </a:r>
            <a:r>
              <a:rPr sz="1800" b="1" spc="-20" dirty="0">
                <a:solidFill>
                  <a:srgbClr val="009590"/>
                </a:solidFill>
                <a:latin typeface="Arial"/>
                <a:cs typeface="Arial"/>
              </a:rPr>
              <a:t> </a:t>
            </a:r>
            <a:r>
              <a:rPr sz="1800" b="1" dirty="0">
                <a:solidFill>
                  <a:srgbClr val="009590"/>
                </a:solidFill>
                <a:latin typeface="Arial"/>
                <a:cs typeface="Arial"/>
              </a:rPr>
              <a:t>likely</a:t>
            </a:r>
            <a:r>
              <a:rPr sz="1800" b="1" spc="-45" dirty="0">
                <a:solidFill>
                  <a:srgbClr val="009590"/>
                </a:solidFill>
                <a:latin typeface="Arial"/>
                <a:cs typeface="Arial"/>
              </a:rPr>
              <a:t> </a:t>
            </a:r>
            <a:r>
              <a:rPr sz="1800" b="1" dirty="0">
                <a:solidFill>
                  <a:srgbClr val="009590"/>
                </a:solidFill>
                <a:latin typeface="Arial"/>
                <a:cs typeface="Arial"/>
              </a:rPr>
              <a:t>to</a:t>
            </a:r>
            <a:r>
              <a:rPr sz="1800" b="1" spc="-20" dirty="0">
                <a:solidFill>
                  <a:srgbClr val="009590"/>
                </a:solidFill>
                <a:latin typeface="Arial"/>
                <a:cs typeface="Arial"/>
              </a:rPr>
              <a:t> </a:t>
            </a:r>
            <a:r>
              <a:rPr sz="1800" b="1" dirty="0">
                <a:solidFill>
                  <a:srgbClr val="009590"/>
                </a:solidFill>
                <a:latin typeface="Arial"/>
                <a:cs typeface="Arial"/>
              </a:rPr>
              <a:t>volunteer </a:t>
            </a:r>
            <a:r>
              <a:rPr sz="1800" b="1" dirty="0">
                <a:solidFill>
                  <a:srgbClr val="585858"/>
                </a:solidFill>
                <a:latin typeface="Arial"/>
                <a:cs typeface="Arial"/>
              </a:rPr>
              <a:t>include</a:t>
            </a:r>
            <a:r>
              <a:rPr sz="1800" b="1" spc="-40" dirty="0">
                <a:solidFill>
                  <a:srgbClr val="585858"/>
                </a:solidFill>
                <a:latin typeface="Arial"/>
                <a:cs typeface="Arial"/>
              </a:rPr>
              <a:t> </a:t>
            </a:r>
            <a:r>
              <a:rPr sz="1800" b="1" dirty="0">
                <a:solidFill>
                  <a:srgbClr val="585858"/>
                </a:solidFill>
                <a:latin typeface="Arial"/>
                <a:cs typeface="Arial"/>
              </a:rPr>
              <a:t>Black</a:t>
            </a:r>
            <a:r>
              <a:rPr sz="1800" b="1" spc="-25" dirty="0">
                <a:solidFill>
                  <a:srgbClr val="585858"/>
                </a:solidFill>
                <a:latin typeface="Arial"/>
                <a:cs typeface="Arial"/>
              </a:rPr>
              <a:t> </a:t>
            </a:r>
            <a:r>
              <a:rPr sz="1800" b="1" dirty="0">
                <a:solidFill>
                  <a:srgbClr val="585858"/>
                </a:solidFill>
                <a:latin typeface="Arial"/>
                <a:cs typeface="Arial"/>
              </a:rPr>
              <a:t>or</a:t>
            </a:r>
            <a:r>
              <a:rPr sz="1800" b="1" spc="-35" dirty="0">
                <a:solidFill>
                  <a:srgbClr val="585858"/>
                </a:solidFill>
                <a:latin typeface="Arial"/>
                <a:cs typeface="Arial"/>
              </a:rPr>
              <a:t> </a:t>
            </a:r>
            <a:r>
              <a:rPr sz="1800" b="1" dirty="0">
                <a:solidFill>
                  <a:srgbClr val="585858"/>
                </a:solidFill>
                <a:latin typeface="Arial"/>
                <a:cs typeface="Arial"/>
              </a:rPr>
              <a:t>Black</a:t>
            </a:r>
            <a:r>
              <a:rPr sz="1800" b="1" spc="-20" dirty="0">
                <a:solidFill>
                  <a:srgbClr val="585858"/>
                </a:solidFill>
                <a:latin typeface="Arial"/>
                <a:cs typeface="Arial"/>
              </a:rPr>
              <a:t> </a:t>
            </a:r>
            <a:r>
              <a:rPr sz="1800" b="1" dirty="0">
                <a:solidFill>
                  <a:srgbClr val="585858"/>
                </a:solidFill>
                <a:latin typeface="Arial"/>
                <a:cs typeface="Arial"/>
              </a:rPr>
              <a:t>British</a:t>
            </a:r>
            <a:r>
              <a:rPr sz="1800" b="1" spc="-30" dirty="0">
                <a:solidFill>
                  <a:srgbClr val="585858"/>
                </a:solidFill>
                <a:latin typeface="Arial"/>
                <a:cs typeface="Arial"/>
              </a:rPr>
              <a:t> </a:t>
            </a:r>
            <a:r>
              <a:rPr sz="1800" b="1" dirty="0">
                <a:solidFill>
                  <a:srgbClr val="585858"/>
                </a:solidFill>
                <a:latin typeface="Arial"/>
                <a:cs typeface="Arial"/>
              </a:rPr>
              <a:t>respondents</a:t>
            </a:r>
            <a:r>
              <a:rPr sz="1800" b="1" spc="-35" dirty="0">
                <a:solidFill>
                  <a:srgbClr val="585858"/>
                </a:solidFill>
                <a:latin typeface="Arial"/>
                <a:cs typeface="Arial"/>
              </a:rPr>
              <a:t> </a:t>
            </a:r>
            <a:r>
              <a:rPr sz="1800" b="1" spc="-25" dirty="0">
                <a:solidFill>
                  <a:srgbClr val="585858"/>
                </a:solidFill>
                <a:latin typeface="Arial"/>
                <a:cs typeface="Arial"/>
              </a:rPr>
              <a:t>and </a:t>
            </a:r>
            <a:r>
              <a:rPr sz="1800" b="1" dirty="0">
                <a:solidFill>
                  <a:srgbClr val="585858"/>
                </a:solidFill>
                <a:latin typeface="Arial"/>
                <a:cs typeface="Arial"/>
              </a:rPr>
              <a:t>those</a:t>
            </a:r>
            <a:r>
              <a:rPr sz="1800" b="1" spc="-30" dirty="0">
                <a:solidFill>
                  <a:srgbClr val="585858"/>
                </a:solidFill>
                <a:latin typeface="Arial"/>
                <a:cs typeface="Arial"/>
              </a:rPr>
              <a:t> </a:t>
            </a:r>
            <a:r>
              <a:rPr sz="1800" b="1" dirty="0">
                <a:solidFill>
                  <a:srgbClr val="585858"/>
                </a:solidFill>
                <a:latin typeface="Arial"/>
                <a:cs typeface="Arial"/>
              </a:rPr>
              <a:t>who</a:t>
            </a:r>
            <a:r>
              <a:rPr sz="1800" b="1" spc="-55" dirty="0">
                <a:solidFill>
                  <a:srgbClr val="585858"/>
                </a:solidFill>
                <a:latin typeface="Arial"/>
                <a:cs typeface="Arial"/>
              </a:rPr>
              <a:t> </a:t>
            </a:r>
            <a:r>
              <a:rPr sz="1800" b="1" dirty="0">
                <a:solidFill>
                  <a:srgbClr val="585858"/>
                </a:solidFill>
                <a:latin typeface="Arial"/>
                <a:cs typeface="Arial"/>
              </a:rPr>
              <a:t>are</a:t>
            </a:r>
            <a:r>
              <a:rPr sz="1800" b="1" spc="-25" dirty="0">
                <a:solidFill>
                  <a:srgbClr val="585858"/>
                </a:solidFill>
                <a:latin typeface="Arial"/>
                <a:cs typeface="Arial"/>
              </a:rPr>
              <a:t> </a:t>
            </a:r>
            <a:r>
              <a:rPr sz="1800" b="1" dirty="0">
                <a:solidFill>
                  <a:srgbClr val="009590"/>
                </a:solidFill>
                <a:latin typeface="Arial"/>
                <a:cs typeface="Arial"/>
              </a:rPr>
              <a:t>less</a:t>
            </a:r>
            <a:r>
              <a:rPr sz="1800" b="1" spc="-15" dirty="0">
                <a:solidFill>
                  <a:srgbClr val="009590"/>
                </a:solidFill>
                <a:latin typeface="Arial"/>
                <a:cs typeface="Arial"/>
              </a:rPr>
              <a:t> </a:t>
            </a:r>
            <a:r>
              <a:rPr sz="1800" b="1" dirty="0">
                <a:solidFill>
                  <a:srgbClr val="009590"/>
                </a:solidFill>
                <a:latin typeface="Arial"/>
                <a:cs typeface="Arial"/>
              </a:rPr>
              <a:t>likely</a:t>
            </a:r>
            <a:r>
              <a:rPr sz="1800" b="1" spc="-10" dirty="0">
                <a:solidFill>
                  <a:srgbClr val="009590"/>
                </a:solidFill>
                <a:latin typeface="Arial"/>
                <a:cs typeface="Arial"/>
              </a:rPr>
              <a:t> </a:t>
            </a:r>
            <a:r>
              <a:rPr sz="1800" b="1" dirty="0">
                <a:solidFill>
                  <a:srgbClr val="585858"/>
                </a:solidFill>
                <a:latin typeface="Arial"/>
                <a:cs typeface="Arial"/>
              </a:rPr>
              <a:t>include</a:t>
            </a:r>
            <a:r>
              <a:rPr sz="1800" b="1" spc="-30" dirty="0">
                <a:solidFill>
                  <a:srgbClr val="585858"/>
                </a:solidFill>
                <a:latin typeface="Arial"/>
                <a:cs typeface="Arial"/>
              </a:rPr>
              <a:t> </a:t>
            </a:r>
            <a:r>
              <a:rPr sz="1800" b="1" dirty="0">
                <a:solidFill>
                  <a:srgbClr val="585858"/>
                </a:solidFill>
                <a:latin typeface="Arial"/>
                <a:cs typeface="Arial"/>
              </a:rPr>
              <a:t>those</a:t>
            </a:r>
            <a:r>
              <a:rPr sz="1800" b="1" spc="-35" dirty="0">
                <a:solidFill>
                  <a:srgbClr val="585858"/>
                </a:solidFill>
                <a:latin typeface="Arial"/>
                <a:cs typeface="Arial"/>
              </a:rPr>
              <a:t> </a:t>
            </a:r>
            <a:r>
              <a:rPr sz="1800" b="1" dirty="0">
                <a:solidFill>
                  <a:srgbClr val="585858"/>
                </a:solidFill>
                <a:latin typeface="Arial"/>
                <a:cs typeface="Arial"/>
              </a:rPr>
              <a:t>living</a:t>
            </a:r>
            <a:r>
              <a:rPr sz="1800" b="1" spc="-10" dirty="0">
                <a:solidFill>
                  <a:srgbClr val="585858"/>
                </a:solidFill>
                <a:latin typeface="Arial"/>
                <a:cs typeface="Arial"/>
              </a:rPr>
              <a:t> </a:t>
            </a:r>
            <a:r>
              <a:rPr sz="1800" b="1" dirty="0">
                <a:solidFill>
                  <a:srgbClr val="585858"/>
                </a:solidFill>
                <a:latin typeface="Arial"/>
                <a:cs typeface="Arial"/>
              </a:rPr>
              <a:t>with</a:t>
            </a:r>
            <a:r>
              <a:rPr sz="1800" b="1" spc="-55" dirty="0">
                <a:solidFill>
                  <a:srgbClr val="585858"/>
                </a:solidFill>
                <a:latin typeface="Arial"/>
                <a:cs typeface="Arial"/>
              </a:rPr>
              <a:t> </a:t>
            </a:r>
            <a:r>
              <a:rPr sz="1800" b="1" dirty="0">
                <a:solidFill>
                  <a:srgbClr val="585858"/>
                </a:solidFill>
                <a:latin typeface="Arial"/>
                <a:cs typeface="Arial"/>
              </a:rPr>
              <a:t>a</a:t>
            </a:r>
            <a:r>
              <a:rPr sz="1800" b="1" spc="-15" dirty="0">
                <a:solidFill>
                  <a:srgbClr val="585858"/>
                </a:solidFill>
                <a:latin typeface="Arial"/>
                <a:cs typeface="Arial"/>
              </a:rPr>
              <a:t> </a:t>
            </a:r>
            <a:r>
              <a:rPr sz="1800" b="1" dirty="0">
                <a:solidFill>
                  <a:srgbClr val="585858"/>
                </a:solidFill>
                <a:latin typeface="Arial"/>
                <a:cs typeface="Arial"/>
              </a:rPr>
              <a:t>friend</a:t>
            </a:r>
            <a:r>
              <a:rPr sz="1800" b="1" spc="-10" dirty="0">
                <a:solidFill>
                  <a:srgbClr val="585858"/>
                </a:solidFill>
                <a:latin typeface="Arial"/>
                <a:cs typeface="Arial"/>
              </a:rPr>
              <a:t> </a:t>
            </a:r>
            <a:r>
              <a:rPr sz="1800" b="1" dirty="0">
                <a:solidFill>
                  <a:srgbClr val="585858"/>
                </a:solidFill>
                <a:latin typeface="Arial"/>
                <a:cs typeface="Arial"/>
              </a:rPr>
              <a:t>or</a:t>
            </a:r>
            <a:r>
              <a:rPr sz="1800" b="1" spc="-30" dirty="0">
                <a:solidFill>
                  <a:srgbClr val="585858"/>
                </a:solidFill>
                <a:latin typeface="Arial"/>
                <a:cs typeface="Arial"/>
              </a:rPr>
              <a:t> </a:t>
            </a:r>
            <a:r>
              <a:rPr sz="1800" b="1" spc="-10" dirty="0">
                <a:solidFill>
                  <a:srgbClr val="585858"/>
                </a:solidFill>
                <a:latin typeface="Arial"/>
                <a:cs typeface="Arial"/>
              </a:rPr>
              <a:t>family</a:t>
            </a:r>
            <a:endParaRPr sz="1800">
              <a:latin typeface="Arial"/>
              <a:cs typeface="Arial"/>
            </a:endParaRPr>
          </a:p>
          <a:p>
            <a:pPr marL="1156970">
              <a:lnSpc>
                <a:spcPct val="100000"/>
              </a:lnSpc>
              <a:spcBef>
                <a:spcPts val="1445"/>
              </a:spcBef>
            </a:pPr>
            <a:r>
              <a:rPr sz="1500" b="1" dirty="0">
                <a:solidFill>
                  <a:srgbClr val="5C5B5A"/>
                </a:solidFill>
                <a:latin typeface="Arial"/>
                <a:cs typeface="Arial"/>
              </a:rPr>
              <a:t>Have</a:t>
            </a:r>
            <a:r>
              <a:rPr sz="1500" b="1" spc="-5" dirty="0">
                <a:solidFill>
                  <a:srgbClr val="5C5B5A"/>
                </a:solidFill>
                <a:latin typeface="Arial"/>
                <a:cs typeface="Arial"/>
              </a:rPr>
              <a:t> </a:t>
            </a:r>
            <a:r>
              <a:rPr sz="1500" b="1" dirty="0">
                <a:solidFill>
                  <a:srgbClr val="5C5B5A"/>
                </a:solidFill>
                <a:latin typeface="Arial"/>
                <a:cs typeface="Arial"/>
              </a:rPr>
              <a:t>you</a:t>
            </a:r>
            <a:r>
              <a:rPr sz="1500" b="1" spc="20" dirty="0">
                <a:solidFill>
                  <a:srgbClr val="5C5B5A"/>
                </a:solidFill>
                <a:latin typeface="Arial"/>
                <a:cs typeface="Arial"/>
              </a:rPr>
              <a:t> </a:t>
            </a:r>
            <a:r>
              <a:rPr sz="1500" b="1" dirty="0">
                <a:solidFill>
                  <a:srgbClr val="5C5B5A"/>
                </a:solidFill>
                <a:latin typeface="Arial"/>
                <a:cs typeface="Arial"/>
              </a:rPr>
              <a:t>taken</a:t>
            </a:r>
            <a:r>
              <a:rPr sz="1500" b="1" spc="-50" dirty="0">
                <a:solidFill>
                  <a:srgbClr val="5C5B5A"/>
                </a:solidFill>
                <a:latin typeface="Arial"/>
                <a:cs typeface="Arial"/>
              </a:rPr>
              <a:t> </a:t>
            </a:r>
            <a:r>
              <a:rPr sz="1500" b="1" dirty="0">
                <a:solidFill>
                  <a:srgbClr val="5C5B5A"/>
                </a:solidFill>
                <a:latin typeface="Arial"/>
                <a:cs typeface="Arial"/>
              </a:rPr>
              <a:t>part</a:t>
            </a:r>
            <a:r>
              <a:rPr sz="1500" b="1" spc="-35" dirty="0">
                <a:solidFill>
                  <a:srgbClr val="5C5B5A"/>
                </a:solidFill>
                <a:latin typeface="Arial"/>
                <a:cs typeface="Arial"/>
              </a:rPr>
              <a:t> </a:t>
            </a:r>
            <a:r>
              <a:rPr sz="1500" b="1" dirty="0">
                <a:solidFill>
                  <a:srgbClr val="5C5B5A"/>
                </a:solidFill>
                <a:latin typeface="Arial"/>
                <a:cs typeface="Arial"/>
              </a:rPr>
              <a:t>in</a:t>
            </a:r>
            <a:r>
              <a:rPr sz="1500" b="1" spc="-40" dirty="0">
                <a:solidFill>
                  <a:srgbClr val="5C5B5A"/>
                </a:solidFill>
                <a:latin typeface="Arial"/>
                <a:cs typeface="Arial"/>
              </a:rPr>
              <a:t> </a:t>
            </a:r>
            <a:r>
              <a:rPr sz="1500" b="1" dirty="0">
                <a:solidFill>
                  <a:srgbClr val="5C5B5A"/>
                </a:solidFill>
                <a:latin typeface="Arial"/>
                <a:cs typeface="Arial"/>
              </a:rPr>
              <a:t>any</a:t>
            </a:r>
            <a:r>
              <a:rPr sz="1500" b="1" spc="-35" dirty="0">
                <a:solidFill>
                  <a:srgbClr val="5C5B5A"/>
                </a:solidFill>
                <a:latin typeface="Arial"/>
                <a:cs typeface="Arial"/>
              </a:rPr>
              <a:t> </a:t>
            </a:r>
            <a:r>
              <a:rPr sz="1500" b="1" dirty="0">
                <a:solidFill>
                  <a:srgbClr val="5C5B5A"/>
                </a:solidFill>
                <a:latin typeface="Arial"/>
                <a:cs typeface="Arial"/>
              </a:rPr>
              <a:t>volunteering</a:t>
            </a:r>
            <a:r>
              <a:rPr sz="1500" b="1" spc="-35" dirty="0">
                <a:solidFill>
                  <a:srgbClr val="5C5B5A"/>
                </a:solidFill>
                <a:latin typeface="Arial"/>
                <a:cs typeface="Arial"/>
              </a:rPr>
              <a:t> </a:t>
            </a:r>
            <a:r>
              <a:rPr sz="1500" b="1" dirty="0">
                <a:solidFill>
                  <a:srgbClr val="5C5B5A"/>
                </a:solidFill>
                <a:latin typeface="Arial"/>
                <a:cs typeface="Arial"/>
              </a:rPr>
              <a:t>for</a:t>
            </a:r>
            <a:r>
              <a:rPr sz="1500" b="1" spc="-35" dirty="0">
                <a:solidFill>
                  <a:srgbClr val="5C5B5A"/>
                </a:solidFill>
                <a:latin typeface="Arial"/>
                <a:cs typeface="Arial"/>
              </a:rPr>
              <a:t> </a:t>
            </a:r>
            <a:r>
              <a:rPr sz="1500" b="1" dirty="0">
                <a:solidFill>
                  <a:srgbClr val="5C5B5A"/>
                </a:solidFill>
                <a:latin typeface="Arial"/>
                <a:cs typeface="Arial"/>
              </a:rPr>
              <a:t>any</a:t>
            </a:r>
            <a:r>
              <a:rPr sz="1500" b="1" spc="-35" dirty="0">
                <a:solidFill>
                  <a:srgbClr val="5C5B5A"/>
                </a:solidFill>
                <a:latin typeface="Arial"/>
                <a:cs typeface="Arial"/>
              </a:rPr>
              <a:t> </a:t>
            </a:r>
            <a:r>
              <a:rPr sz="1500" b="1" dirty="0">
                <a:solidFill>
                  <a:srgbClr val="5C5B5A"/>
                </a:solidFill>
                <a:latin typeface="Arial"/>
                <a:cs typeface="Arial"/>
              </a:rPr>
              <a:t>clubs,</a:t>
            </a:r>
            <a:r>
              <a:rPr sz="1500" b="1" spc="-50" dirty="0">
                <a:solidFill>
                  <a:srgbClr val="5C5B5A"/>
                </a:solidFill>
                <a:latin typeface="Arial"/>
                <a:cs typeface="Arial"/>
              </a:rPr>
              <a:t> </a:t>
            </a:r>
            <a:r>
              <a:rPr sz="1500" b="1" dirty="0">
                <a:solidFill>
                  <a:srgbClr val="5C5B5A"/>
                </a:solidFill>
                <a:latin typeface="Arial"/>
                <a:cs typeface="Arial"/>
              </a:rPr>
              <a:t>groups</a:t>
            </a:r>
            <a:r>
              <a:rPr sz="1500" b="1" spc="-35" dirty="0">
                <a:solidFill>
                  <a:srgbClr val="5C5B5A"/>
                </a:solidFill>
                <a:latin typeface="Arial"/>
                <a:cs typeface="Arial"/>
              </a:rPr>
              <a:t> </a:t>
            </a:r>
            <a:r>
              <a:rPr sz="1500" b="1" dirty="0">
                <a:solidFill>
                  <a:srgbClr val="5C5B5A"/>
                </a:solidFill>
                <a:latin typeface="Arial"/>
                <a:cs typeface="Arial"/>
              </a:rPr>
              <a:t>or</a:t>
            </a:r>
            <a:r>
              <a:rPr sz="1500" b="1" spc="-25" dirty="0">
                <a:solidFill>
                  <a:srgbClr val="5C5B5A"/>
                </a:solidFill>
                <a:latin typeface="Arial"/>
                <a:cs typeface="Arial"/>
              </a:rPr>
              <a:t> </a:t>
            </a:r>
            <a:r>
              <a:rPr sz="1500" b="1" dirty="0">
                <a:solidFill>
                  <a:srgbClr val="5C5B5A"/>
                </a:solidFill>
                <a:latin typeface="Arial"/>
                <a:cs typeface="Arial"/>
              </a:rPr>
              <a:t>organisations</a:t>
            </a:r>
            <a:r>
              <a:rPr sz="1500" b="1" spc="-60" dirty="0">
                <a:solidFill>
                  <a:srgbClr val="5C5B5A"/>
                </a:solidFill>
                <a:latin typeface="Arial"/>
                <a:cs typeface="Arial"/>
              </a:rPr>
              <a:t> </a:t>
            </a:r>
            <a:r>
              <a:rPr sz="1500" b="1" dirty="0">
                <a:solidFill>
                  <a:srgbClr val="5C5B5A"/>
                </a:solidFill>
                <a:latin typeface="Arial"/>
                <a:cs typeface="Arial"/>
              </a:rPr>
              <a:t>in</a:t>
            </a:r>
            <a:r>
              <a:rPr sz="1500" b="1" spc="-50" dirty="0">
                <a:solidFill>
                  <a:srgbClr val="5C5B5A"/>
                </a:solidFill>
                <a:latin typeface="Arial"/>
                <a:cs typeface="Arial"/>
              </a:rPr>
              <a:t> </a:t>
            </a:r>
            <a:r>
              <a:rPr sz="1500" b="1" dirty="0">
                <a:solidFill>
                  <a:srgbClr val="5C5B5A"/>
                </a:solidFill>
                <a:latin typeface="Arial"/>
                <a:cs typeface="Arial"/>
              </a:rPr>
              <a:t>the</a:t>
            </a:r>
            <a:r>
              <a:rPr sz="1500" b="1" spc="-35" dirty="0">
                <a:solidFill>
                  <a:srgbClr val="5C5B5A"/>
                </a:solidFill>
                <a:latin typeface="Arial"/>
                <a:cs typeface="Arial"/>
              </a:rPr>
              <a:t> </a:t>
            </a:r>
            <a:r>
              <a:rPr sz="1500" b="1" dirty="0">
                <a:solidFill>
                  <a:srgbClr val="5C5B5A"/>
                </a:solidFill>
                <a:latin typeface="Arial"/>
                <a:cs typeface="Arial"/>
              </a:rPr>
              <a:t>past</a:t>
            </a:r>
            <a:r>
              <a:rPr sz="1500" b="1" spc="-35" dirty="0">
                <a:solidFill>
                  <a:srgbClr val="5C5B5A"/>
                </a:solidFill>
                <a:latin typeface="Arial"/>
                <a:cs typeface="Arial"/>
              </a:rPr>
              <a:t> </a:t>
            </a:r>
            <a:r>
              <a:rPr sz="1500" b="1" dirty="0">
                <a:solidFill>
                  <a:srgbClr val="5C5B5A"/>
                </a:solidFill>
                <a:latin typeface="Arial"/>
                <a:cs typeface="Arial"/>
              </a:rPr>
              <a:t>12</a:t>
            </a:r>
            <a:r>
              <a:rPr sz="1500" b="1" spc="-35" dirty="0">
                <a:solidFill>
                  <a:srgbClr val="5C5B5A"/>
                </a:solidFill>
                <a:latin typeface="Arial"/>
                <a:cs typeface="Arial"/>
              </a:rPr>
              <a:t> </a:t>
            </a:r>
            <a:r>
              <a:rPr sz="1500" b="1" spc="-10" dirty="0">
                <a:solidFill>
                  <a:srgbClr val="5C5B5A"/>
                </a:solidFill>
                <a:latin typeface="Arial"/>
                <a:cs typeface="Arial"/>
              </a:rPr>
              <a:t>months?</a:t>
            </a:r>
            <a:endParaRPr sz="1500">
              <a:latin typeface="Arial"/>
              <a:cs typeface="Arial"/>
            </a:endParaRPr>
          </a:p>
        </p:txBody>
      </p:sp>
      <p:grpSp>
        <p:nvGrpSpPr>
          <p:cNvPr id="3" name="object 3"/>
          <p:cNvGrpSpPr/>
          <p:nvPr/>
        </p:nvGrpSpPr>
        <p:grpSpPr>
          <a:xfrm>
            <a:off x="1490985" y="1748132"/>
            <a:ext cx="4909820" cy="2898775"/>
            <a:chOff x="1490985" y="1748132"/>
            <a:chExt cx="4909820" cy="2898775"/>
          </a:xfrm>
        </p:grpSpPr>
        <p:sp>
          <p:nvSpPr>
            <p:cNvPr id="4" name="object 4"/>
            <p:cNvSpPr/>
            <p:nvPr/>
          </p:nvSpPr>
          <p:spPr>
            <a:xfrm>
              <a:off x="1490985" y="1754505"/>
              <a:ext cx="2740660" cy="2892425"/>
            </a:xfrm>
            <a:custGeom>
              <a:avLst/>
              <a:gdLst/>
              <a:ahLst/>
              <a:cxnLst/>
              <a:rect l="l" t="t" r="r" b="b"/>
              <a:pathLst>
                <a:path w="2740660" h="2892425">
                  <a:moveTo>
                    <a:pt x="1312920" y="0"/>
                  </a:moveTo>
                  <a:lnTo>
                    <a:pt x="1263730" y="5500"/>
                  </a:lnTo>
                  <a:lnTo>
                    <a:pt x="1214962" y="12640"/>
                  </a:lnTo>
                  <a:lnTo>
                    <a:pt x="1166650" y="21396"/>
                  </a:lnTo>
                  <a:lnTo>
                    <a:pt x="1118829" y="31745"/>
                  </a:lnTo>
                  <a:lnTo>
                    <a:pt x="1071531" y="43664"/>
                  </a:lnTo>
                  <a:lnTo>
                    <a:pt x="1024791" y="57130"/>
                  </a:lnTo>
                  <a:lnTo>
                    <a:pt x="978642" y="72121"/>
                  </a:lnTo>
                  <a:lnTo>
                    <a:pt x="933119" y="88612"/>
                  </a:lnTo>
                  <a:lnTo>
                    <a:pt x="888255" y="106582"/>
                  </a:lnTo>
                  <a:lnTo>
                    <a:pt x="844083" y="126007"/>
                  </a:lnTo>
                  <a:lnTo>
                    <a:pt x="800639" y="146864"/>
                  </a:lnTo>
                  <a:lnTo>
                    <a:pt x="757955" y="169131"/>
                  </a:lnTo>
                  <a:lnTo>
                    <a:pt x="716065" y="192784"/>
                  </a:lnTo>
                  <a:lnTo>
                    <a:pt x="675004" y="217800"/>
                  </a:lnTo>
                  <a:lnTo>
                    <a:pt x="634804" y="244157"/>
                  </a:lnTo>
                  <a:lnTo>
                    <a:pt x="595500" y="271831"/>
                  </a:lnTo>
                  <a:lnTo>
                    <a:pt x="557126" y="300800"/>
                  </a:lnTo>
                  <a:lnTo>
                    <a:pt x="519715" y="331040"/>
                  </a:lnTo>
                  <a:lnTo>
                    <a:pt x="483301" y="362528"/>
                  </a:lnTo>
                  <a:lnTo>
                    <a:pt x="447919" y="395242"/>
                  </a:lnTo>
                  <a:lnTo>
                    <a:pt x="413601" y="429159"/>
                  </a:lnTo>
                  <a:lnTo>
                    <a:pt x="380382" y="464255"/>
                  </a:lnTo>
                  <a:lnTo>
                    <a:pt x="348295" y="500508"/>
                  </a:lnTo>
                  <a:lnTo>
                    <a:pt x="317375" y="537894"/>
                  </a:lnTo>
                  <a:lnTo>
                    <a:pt x="287654" y="576391"/>
                  </a:lnTo>
                  <a:lnTo>
                    <a:pt x="259168" y="615976"/>
                  </a:lnTo>
                  <a:lnTo>
                    <a:pt x="231949" y="656626"/>
                  </a:lnTo>
                  <a:lnTo>
                    <a:pt x="206031" y="698317"/>
                  </a:lnTo>
                  <a:lnTo>
                    <a:pt x="181449" y="741027"/>
                  </a:lnTo>
                  <a:lnTo>
                    <a:pt x="158236" y="784733"/>
                  </a:lnTo>
                  <a:lnTo>
                    <a:pt x="137210" y="827705"/>
                  </a:lnTo>
                  <a:lnTo>
                    <a:pt x="117726" y="871027"/>
                  </a:lnTo>
                  <a:lnTo>
                    <a:pt x="99773" y="914668"/>
                  </a:lnTo>
                  <a:lnTo>
                    <a:pt x="83341" y="958596"/>
                  </a:lnTo>
                  <a:lnTo>
                    <a:pt x="68419" y="1002777"/>
                  </a:lnTo>
                  <a:lnTo>
                    <a:pt x="54998" y="1047181"/>
                  </a:lnTo>
                  <a:lnTo>
                    <a:pt x="43067" y="1091774"/>
                  </a:lnTo>
                  <a:lnTo>
                    <a:pt x="32615" y="1136525"/>
                  </a:lnTo>
                  <a:lnTo>
                    <a:pt x="23633" y="1181403"/>
                  </a:lnTo>
                  <a:lnTo>
                    <a:pt x="16108" y="1226373"/>
                  </a:lnTo>
                  <a:lnTo>
                    <a:pt x="10032" y="1271406"/>
                  </a:lnTo>
                  <a:lnTo>
                    <a:pt x="5393" y="1316468"/>
                  </a:lnTo>
                  <a:lnTo>
                    <a:pt x="2182" y="1361528"/>
                  </a:lnTo>
                  <a:lnTo>
                    <a:pt x="388" y="1406553"/>
                  </a:lnTo>
                  <a:lnTo>
                    <a:pt x="0" y="1451511"/>
                  </a:lnTo>
                  <a:lnTo>
                    <a:pt x="1007" y="1496370"/>
                  </a:lnTo>
                  <a:lnTo>
                    <a:pt x="3401" y="1541098"/>
                  </a:lnTo>
                  <a:lnTo>
                    <a:pt x="7169" y="1585664"/>
                  </a:lnTo>
                  <a:lnTo>
                    <a:pt x="12303" y="1630034"/>
                  </a:lnTo>
                  <a:lnTo>
                    <a:pt x="18790" y="1674178"/>
                  </a:lnTo>
                  <a:lnTo>
                    <a:pt x="26622" y="1718061"/>
                  </a:lnTo>
                  <a:lnTo>
                    <a:pt x="35787" y="1761654"/>
                  </a:lnTo>
                  <a:lnTo>
                    <a:pt x="46275" y="1804923"/>
                  </a:lnTo>
                  <a:lnTo>
                    <a:pt x="58075" y="1847837"/>
                  </a:lnTo>
                  <a:lnTo>
                    <a:pt x="71178" y="1890363"/>
                  </a:lnTo>
                  <a:lnTo>
                    <a:pt x="85572" y="1932469"/>
                  </a:lnTo>
                  <a:lnTo>
                    <a:pt x="101248" y="1974124"/>
                  </a:lnTo>
                  <a:lnTo>
                    <a:pt x="118195" y="2015294"/>
                  </a:lnTo>
                  <a:lnTo>
                    <a:pt x="136402" y="2055949"/>
                  </a:lnTo>
                  <a:lnTo>
                    <a:pt x="155859" y="2096055"/>
                  </a:lnTo>
                  <a:lnTo>
                    <a:pt x="176556" y="2135582"/>
                  </a:lnTo>
                  <a:lnTo>
                    <a:pt x="198482" y="2174496"/>
                  </a:lnTo>
                  <a:lnTo>
                    <a:pt x="221626" y="2212766"/>
                  </a:lnTo>
                  <a:lnTo>
                    <a:pt x="245980" y="2250359"/>
                  </a:lnTo>
                  <a:lnTo>
                    <a:pt x="271531" y="2287244"/>
                  </a:lnTo>
                  <a:lnTo>
                    <a:pt x="298269" y="2323388"/>
                  </a:lnTo>
                  <a:lnTo>
                    <a:pt x="326185" y="2358760"/>
                  </a:lnTo>
                  <a:lnTo>
                    <a:pt x="355267" y="2393326"/>
                  </a:lnTo>
                  <a:lnTo>
                    <a:pt x="385505" y="2427056"/>
                  </a:lnTo>
                  <a:lnTo>
                    <a:pt x="416890" y="2459917"/>
                  </a:lnTo>
                  <a:lnTo>
                    <a:pt x="449409" y="2491877"/>
                  </a:lnTo>
                  <a:lnTo>
                    <a:pt x="483054" y="2522904"/>
                  </a:lnTo>
                  <a:lnTo>
                    <a:pt x="517813" y="2552966"/>
                  </a:lnTo>
                  <a:lnTo>
                    <a:pt x="553676" y="2582030"/>
                  </a:lnTo>
                  <a:lnTo>
                    <a:pt x="590633" y="2610065"/>
                  </a:lnTo>
                  <a:lnTo>
                    <a:pt x="628674" y="2637038"/>
                  </a:lnTo>
                  <a:lnTo>
                    <a:pt x="667787" y="2662918"/>
                  </a:lnTo>
                  <a:lnTo>
                    <a:pt x="707962" y="2687672"/>
                  </a:lnTo>
                  <a:lnTo>
                    <a:pt x="749189" y="2711268"/>
                  </a:lnTo>
                  <a:lnTo>
                    <a:pt x="791458" y="2733675"/>
                  </a:lnTo>
                  <a:lnTo>
                    <a:pt x="834423" y="2754701"/>
                  </a:lnTo>
                  <a:lnTo>
                    <a:pt x="877739" y="2774185"/>
                  </a:lnTo>
                  <a:lnTo>
                    <a:pt x="921374" y="2792137"/>
                  </a:lnTo>
                  <a:lnTo>
                    <a:pt x="965296" y="2808568"/>
                  </a:lnTo>
                  <a:lnTo>
                    <a:pt x="1009472" y="2823488"/>
                  </a:lnTo>
                  <a:lnTo>
                    <a:pt x="1053871" y="2836908"/>
                  </a:lnTo>
                  <a:lnTo>
                    <a:pt x="1098460" y="2848837"/>
                  </a:lnTo>
                  <a:lnTo>
                    <a:pt x="1143208" y="2859287"/>
                  </a:lnTo>
                  <a:lnTo>
                    <a:pt x="1188082" y="2868268"/>
                  </a:lnTo>
                  <a:lnTo>
                    <a:pt x="1233051" y="2875791"/>
                  </a:lnTo>
                  <a:lnTo>
                    <a:pt x="1278081" y="2881865"/>
                  </a:lnTo>
                  <a:lnTo>
                    <a:pt x="1323141" y="2886501"/>
                  </a:lnTo>
                  <a:lnTo>
                    <a:pt x="1368199" y="2889710"/>
                  </a:lnTo>
                  <a:lnTo>
                    <a:pt x="1413223" y="2891502"/>
                  </a:lnTo>
                  <a:lnTo>
                    <a:pt x="1458181" y="2891887"/>
                  </a:lnTo>
                  <a:lnTo>
                    <a:pt x="1503040" y="2890877"/>
                  </a:lnTo>
                  <a:lnTo>
                    <a:pt x="1547768" y="2888481"/>
                  </a:lnTo>
                  <a:lnTo>
                    <a:pt x="1592334" y="2884710"/>
                  </a:lnTo>
                  <a:lnTo>
                    <a:pt x="1636705" y="2879574"/>
                  </a:lnTo>
                  <a:lnTo>
                    <a:pt x="1680849" y="2873084"/>
                  </a:lnTo>
                  <a:lnTo>
                    <a:pt x="1724734" y="2865250"/>
                  </a:lnTo>
                  <a:lnTo>
                    <a:pt x="1768327" y="2856083"/>
                  </a:lnTo>
                  <a:lnTo>
                    <a:pt x="1811598" y="2845593"/>
                  </a:lnTo>
                  <a:lnTo>
                    <a:pt x="1854513" y="2833790"/>
                  </a:lnTo>
                  <a:lnTo>
                    <a:pt x="1897041" y="2820685"/>
                  </a:lnTo>
                  <a:lnTo>
                    <a:pt x="1939149" y="2806289"/>
                  </a:lnTo>
                  <a:lnTo>
                    <a:pt x="1980806" y="2790612"/>
                  </a:lnTo>
                  <a:lnTo>
                    <a:pt x="2021979" y="2773664"/>
                  </a:lnTo>
                  <a:lnTo>
                    <a:pt x="2062636" y="2755455"/>
                  </a:lnTo>
                  <a:lnTo>
                    <a:pt x="2102745" y="2735997"/>
                  </a:lnTo>
                  <a:lnTo>
                    <a:pt x="2142273" y="2715300"/>
                  </a:lnTo>
                  <a:lnTo>
                    <a:pt x="2181190" y="2693373"/>
                  </a:lnTo>
                  <a:lnTo>
                    <a:pt x="2219462" y="2670228"/>
                  </a:lnTo>
                  <a:lnTo>
                    <a:pt x="2257058" y="2645875"/>
                  </a:lnTo>
                  <a:lnTo>
                    <a:pt x="2293946" y="2620324"/>
                  </a:lnTo>
                  <a:lnTo>
                    <a:pt x="2330093" y="2593587"/>
                  </a:lnTo>
                  <a:lnTo>
                    <a:pt x="2365467" y="2565672"/>
                  </a:lnTo>
                  <a:lnTo>
                    <a:pt x="2400036" y="2536591"/>
                  </a:lnTo>
                  <a:lnTo>
                    <a:pt x="2433768" y="2506355"/>
                  </a:lnTo>
                  <a:lnTo>
                    <a:pt x="2466631" y="2474972"/>
                  </a:lnTo>
                  <a:lnTo>
                    <a:pt x="2498593" y="2442455"/>
                  </a:lnTo>
                  <a:lnTo>
                    <a:pt x="2529622" y="2408814"/>
                  </a:lnTo>
                  <a:lnTo>
                    <a:pt x="2559685" y="2374058"/>
                  </a:lnTo>
                  <a:lnTo>
                    <a:pt x="2588751" y="2338199"/>
                  </a:lnTo>
                  <a:lnTo>
                    <a:pt x="2616787" y="2301247"/>
                  </a:lnTo>
                  <a:lnTo>
                    <a:pt x="2643762" y="2263212"/>
                  </a:lnTo>
                  <a:lnTo>
                    <a:pt x="2669642" y="2224104"/>
                  </a:lnTo>
                  <a:lnTo>
                    <a:pt x="2694397" y="2183935"/>
                  </a:lnTo>
                  <a:lnTo>
                    <a:pt x="2717994" y="2142714"/>
                  </a:lnTo>
                  <a:lnTo>
                    <a:pt x="2740400" y="2100453"/>
                  </a:lnTo>
                  <a:lnTo>
                    <a:pt x="2094859" y="1771523"/>
                  </a:lnTo>
                  <a:lnTo>
                    <a:pt x="2070950" y="1814731"/>
                  </a:lnTo>
                  <a:lnTo>
                    <a:pt x="2044372" y="1855904"/>
                  </a:lnTo>
                  <a:lnTo>
                    <a:pt x="2015260" y="1894948"/>
                  </a:lnTo>
                  <a:lnTo>
                    <a:pt x="1983750" y="1931772"/>
                  </a:lnTo>
                  <a:lnTo>
                    <a:pt x="1949976" y="1966284"/>
                  </a:lnTo>
                  <a:lnTo>
                    <a:pt x="1914074" y="1998391"/>
                  </a:lnTo>
                  <a:lnTo>
                    <a:pt x="1876180" y="2028002"/>
                  </a:lnTo>
                  <a:lnTo>
                    <a:pt x="1836428" y="2055024"/>
                  </a:lnTo>
                  <a:lnTo>
                    <a:pt x="1794955" y="2079364"/>
                  </a:lnTo>
                  <a:lnTo>
                    <a:pt x="1751894" y="2100932"/>
                  </a:lnTo>
                  <a:lnTo>
                    <a:pt x="1707381" y="2119635"/>
                  </a:lnTo>
                  <a:lnTo>
                    <a:pt x="1661552" y="2135381"/>
                  </a:lnTo>
                  <a:lnTo>
                    <a:pt x="1614541" y="2148077"/>
                  </a:lnTo>
                  <a:lnTo>
                    <a:pt x="1566485" y="2157631"/>
                  </a:lnTo>
                  <a:lnTo>
                    <a:pt x="1517517" y="2163953"/>
                  </a:lnTo>
                  <a:lnTo>
                    <a:pt x="1469943" y="2166894"/>
                  </a:lnTo>
                  <a:lnTo>
                    <a:pt x="1422903" y="2166754"/>
                  </a:lnTo>
                  <a:lnTo>
                    <a:pt x="1376504" y="2163619"/>
                  </a:lnTo>
                  <a:lnTo>
                    <a:pt x="1330848" y="2157574"/>
                  </a:lnTo>
                  <a:lnTo>
                    <a:pt x="1286039" y="2148705"/>
                  </a:lnTo>
                  <a:lnTo>
                    <a:pt x="1242182" y="2137099"/>
                  </a:lnTo>
                  <a:lnTo>
                    <a:pt x="1199380" y="2122842"/>
                  </a:lnTo>
                  <a:lnTo>
                    <a:pt x="1157738" y="2106018"/>
                  </a:lnTo>
                  <a:lnTo>
                    <a:pt x="1117359" y="2086715"/>
                  </a:lnTo>
                  <a:lnTo>
                    <a:pt x="1078347" y="2065018"/>
                  </a:lnTo>
                  <a:lnTo>
                    <a:pt x="1040807" y="2041014"/>
                  </a:lnTo>
                  <a:lnTo>
                    <a:pt x="1004842" y="2014788"/>
                  </a:lnTo>
                  <a:lnTo>
                    <a:pt x="970556" y="1986426"/>
                  </a:lnTo>
                  <a:lnTo>
                    <a:pt x="938054" y="1956014"/>
                  </a:lnTo>
                  <a:lnTo>
                    <a:pt x="907439" y="1923639"/>
                  </a:lnTo>
                  <a:lnTo>
                    <a:pt x="878815" y="1889386"/>
                  </a:lnTo>
                  <a:lnTo>
                    <a:pt x="852286" y="1853341"/>
                  </a:lnTo>
                  <a:lnTo>
                    <a:pt x="827956" y="1815590"/>
                  </a:lnTo>
                  <a:lnTo>
                    <a:pt x="805930" y="1776219"/>
                  </a:lnTo>
                  <a:lnTo>
                    <a:pt x="786310" y="1735314"/>
                  </a:lnTo>
                  <a:lnTo>
                    <a:pt x="769202" y="1692962"/>
                  </a:lnTo>
                  <a:lnTo>
                    <a:pt x="754709" y="1649247"/>
                  </a:lnTo>
                  <a:lnTo>
                    <a:pt x="742934" y="1604257"/>
                  </a:lnTo>
                  <a:lnTo>
                    <a:pt x="733983" y="1558076"/>
                  </a:lnTo>
                  <a:lnTo>
                    <a:pt x="727958" y="1510792"/>
                  </a:lnTo>
                  <a:lnTo>
                    <a:pt x="725017" y="1463217"/>
                  </a:lnTo>
                  <a:lnTo>
                    <a:pt x="725157" y="1416178"/>
                  </a:lnTo>
                  <a:lnTo>
                    <a:pt x="728292" y="1369778"/>
                  </a:lnTo>
                  <a:lnTo>
                    <a:pt x="734337" y="1324122"/>
                  </a:lnTo>
                  <a:lnTo>
                    <a:pt x="743206" y="1279314"/>
                  </a:lnTo>
                  <a:lnTo>
                    <a:pt x="754812" y="1235458"/>
                  </a:lnTo>
                  <a:lnTo>
                    <a:pt x="769069" y="1192657"/>
                  </a:lnTo>
                  <a:lnTo>
                    <a:pt x="785893" y="1151016"/>
                  </a:lnTo>
                  <a:lnTo>
                    <a:pt x="805196" y="1110639"/>
                  </a:lnTo>
                  <a:lnTo>
                    <a:pt x="826892" y="1071630"/>
                  </a:lnTo>
                  <a:lnTo>
                    <a:pt x="850897" y="1034092"/>
                  </a:lnTo>
                  <a:lnTo>
                    <a:pt x="877123" y="998130"/>
                  </a:lnTo>
                  <a:lnTo>
                    <a:pt x="905485" y="963848"/>
                  </a:lnTo>
                  <a:lnTo>
                    <a:pt x="935896" y="931350"/>
                  </a:lnTo>
                  <a:lnTo>
                    <a:pt x="968272" y="900740"/>
                  </a:lnTo>
                  <a:lnTo>
                    <a:pt x="1002525" y="872122"/>
                  </a:lnTo>
                  <a:lnTo>
                    <a:pt x="1038570" y="845600"/>
                  </a:lnTo>
                  <a:lnTo>
                    <a:pt x="1076321" y="821278"/>
                  </a:lnTo>
                  <a:lnTo>
                    <a:pt x="1115692" y="799260"/>
                  </a:lnTo>
                  <a:lnTo>
                    <a:pt x="1156597" y="779649"/>
                  </a:lnTo>
                  <a:lnTo>
                    <a:pt x="1198949" y="762551"/>
                  </a:lnTo>
                  <a:lnTo>
                    <a:pt x="1242664" y="748069"/>
                  </a:lnTo>
                  <a:lnTo>
                    <a:pt x="1287654" y="736307"/>
                  </a:lnTo>
                  <a:lnTo>
                    <a:pt x="1333835" y="727369"/>
                  </a:lnTo>
                  <a:lnTo>
                    <a:pt x="1381119" y="721360"/>
                  </a:lnTo>
                  <a:lnTo>
                    <a:pt x="1312920" y="0"/>
                  </a:lnTo>
                  <a:close/>
                </a:path>
              </a:pathLst>
            </a:custGeom>
            <a:solidFill>
              <a:srgbClr val="FF0000"/>
            </a:solidFill>
          </p:spPr>
          <p:txBody>
            <a:bodyPr wrap="square" lIns="0" tIns="0" rIns="0" bIns="0" rtlCol="0"/>
            <a:lstStyle/>
            <a:p>
              <a:endParaRPr/>
            </a:p>
          </p:txBody>
        </p:sp>
        <p:sp>
          <p:nvSpPr>
            <p:cNvPr id="5" name="object 5"/>
            <p:cNvSpPr/>
            <p:nvPr/>
          </p:nvSpPr>
          <p:spPr>
            <a:xfrm>
              <a:off x="2803905" y="1748132"/>
              <a:ext cx="1223645" cy="970280"/>
            </a:xfrm>
            <a:custGeom>
              <a:avLst/>
              <a:gdLst/>
              <a:ahLst/>
              <a:cxnLst/>
              <a:rect l="l" t="t" r="r" b="b"/>
              <a:pathLst>
                <a:path w="1223645" h="970280">
                  <a:moveTo>
                    <a:pt x="148012" y="0"/>
                  </a:moveTo>
                  <a:lnTo>
                    <a:pt x="98792" y="438"/>
                  </a:lnTo>
                  <a:lnTo>
                    <a:pt x="49442" y="2557"/>
                  </a:lnTo>
                  <a:lnTo>
                    <a:pt x="0" y="6372"/>
                  </a:lnTo>
                  <a:lnTo>
                    <a:pt x="68199" y="727732"/>
                  </a:lnTo>
                  <a:lnTo>
                    <a:pt x="117594" y="724753"/>
                  </a:lnTo>
                  <a:lnTo>
                    <a:pt x="166727" y="725139"/>
                  </a:lnTo>
                  <a:lnTo>
                    <a:pt x="215443" y="728827"/>
                  </a:lnTo>
                  <a:lnTo>
                    <a:pt x="263589" y="735758"/>
                  </a:lnTo>
                  <a:lnTo>
                    <a:pt x="311011" y="745869"/>
                  </a:lnTo>
                  <a:lnTo>
                    <a:pt x="357554" y="759099"/>
                  </a:lnTo>
                  <a:lnTo>
                    <a:pt x="403066" y="775389"/>
                  </a:lnTo>
                  <a:lnTo>
                    <a:pt x="447392" y="794675"/>
                  </a:lnTo>
                  <a:lnTo>
                    <a:pt x="490378" y="816898"/>
                  </a:lnTo>
                  <a:lnTo>
                    <a:pt x="531871" y="841997"/>
                  </a:lnTo>
                  <a:lnTo>
                    <a:pt x="571716" y="869909"/>
                  </a:lnTo>
                  <a:lnTo>
                    <a:pt x="609761" y="900575"/>
                  </a:lnTo>
                  <a:lnTo>
                    <a:pt x="645850" y="933932"/>
                  </a:lnTo>
                  <a:lnTo>
                    <a:pt x="679831" y="969921"/>
                  </a:lnTo>
                  <a:lnTo>
                    <a:pt x="1223264" y="490750"/>
                  </a:lnTo>
                  <a:lnTo>
                    <a:pt x="1189842" y="454112"/>
                  </a:lnTo>
                  <a:lnTo>
                    <a:pt x="1155326" y="418775"/>
                  </a:lnTo>
                  <a:lnTo>
                    <a:pt x="1119754" y="384754"/>
                  </a:lnTo>
                  <a:lnTo>
                    <a:pt x="1083164" y="352064"/>
                  </a:lnTo>
                  <a:lnTo>
                    <a:pt x="1045595" y="320721"/>
                  </a:lnTo>
                  <a:lnTo>
                    <a:pt x="1007085" y="290740"/>
                  </a:lnTo>
                  <a:lnTo>
                    <a:pt x="967674" y="262136"/>
                  </a:lnTo>
                  <a:lnTo>
                    <a:pt x="927399" y="234924"/>
                  </a:lnTo>
                  <a:lnTo>
                    <a:pt x="886300" y="209119"/>
                  </a:lnTo>
                  <a:lnTo>
                    <a:pt x="844414" y="184736"/>
                  </a:lnTo>
                  <a:lnTo>
                    <a:pt x="801781" y="161791"/>
                  </a:lnTo>
                  <a:lnTo>
                    <a:pt x="758439" y="140299"/>
                  </a:lnTo>
                  <a:lnTo>
                    <a:pt x="714426" y="120274"/>
                  </a:lnTo>
                  <a:lnTo>
                    <a:pt x="669782" y="101733"/>
                  </a:lnTo>
                  <a:lnTo>
                    <a:pt x="624544" y="84690"/>
                  </a:lnTo>
                  <a:lnTo>
                    <a:pt x="578751" y="69160"/>
                  </a:lnTo>
                  <a:lnTo>
                    <a:pt x="532442" y="55159"/>
                  </a:lnTo>
                  <a:lnTo>
                    <a:pt x="485655" y="42702"/>
                  </a:lnTo>
                  <a:lnTo>
                    <a:pt x="438429" y="31803"/>
                  </a:lnTo>
                  <a:lnTo>
                    <a:pt x="390803" y="22479"/>
                  </a:lnTo>
                  <a:lnTo>
                    <a:pt x="342814" y="14744"/>
                  </a:lnTo>
                  <a:lnTo>
                    <a:pt x="294502" y="8613"/>
                  </a:lnTo>
                  <a:lnTo>
                    <a:pt x="245906" y="4102"/>
                  </a:lnTo>
                  <a:lnTo>
                    <a:pt x="197063" y="1226"/>
                  </a:lnTo>
                  <a:lnTo>
                    <a:pt x="148012" y="0"/>
                  </a:lnTo>
                  <a:close/>
                </a:path>
              </a:pathLst>
            </a:custGeom>
            <a:solidFill>
              <a:srgbClr val="009590"/>
            </a:solidFill>
          </p:spPr>
          <p:txBody>
            <a:bodyPr wrap="square" lIns="0" tIns="0" rIns="0" bIns="0" rtlCol="0"/>
            <a:lstStyle/>
            <a:p>
              <a:endParaRPr/>
            </a:p>
          </p:txBody>
        </p:sp>
        <p:sp>
          <p:nvSpPr>
            <p:cNvPr id="6" name="object 6"/>
            <p:cNvSpPr/>
            <p:nvPr/>
          </p:nvSpPr>
          <p:spPr>
            <a:xfrm>
              <a:off x="3483737" y="2238883"/>
              <a:ext cx="899160" cy="890269"/>
            </a:xfrm>
            <a:custGeom>
              <a:avLst/>
              <a:gdLst/>
              <a:ahLst/>
              <a:cxnLst/>
              <a:rect l="l" t="t" r="r" b="b"/>
              <a:pathLst>
                <a:path w="899160" h="890269">
                  <a:moveTo>
                    <a:pt x="543433" y="0"/>
                  </a:moveTo>
                  <a:lnTo>
                    <a:pt x="0" y="479170"/>
                  </a:lnTo>
                  <a:lnTo>
                    <a:pt x="32283" y="518451"/>
                  </a:lnTo>
                  <a:lnTo>
                    <a:pt x="61605" y="559723"/>
                  </a:lnTo>
                  <a:lnTo>
                    <a:pt x="87893" y="602817"/>
                  </a:lnTo>
                  <a:lnTo>
                    <a:pt x="111073" y="647560"/>
                  </a:lnTo>
                  <a:lnTo>
                    <a:pt x="131073" y="693780"/>
                  </a:lnTo>
                  <a:lnTo>
                    <a:pt x="147818" y="741308"/>
                  </a:lnTo>
                  <a:lnTo>
                    <a:pt x="161237" y="789971"/>
                  </a:lnTo>
                  <a:lnTo>
                    <a:pt x="171255" y="839597"/>
                  </a:lnTo>
                  <a:lnTo>
                    <a:pt x="177800" y="890015"/>
                  </a:lnTo>
                  <a:lnTo>
                    <a:pt x="899160" y="821816"/>
                  </a:lnTo>
                  <a:lnTo>
                    <a:pt x="893472" y="771221"/>
                  </a:lnTo>
                  <a:lnTo>
                    <a:pt x="886032" y="720979"/>
                  </a:lnTo>
                  <a:lnTo>
                    <a:pt x="876857" y="671133"/>
                  </a:lnTo>
                  <a:lnTo>
                    <a:pt x="865966" y="621725"/>
                  </a:lnTo>
                  <a:lnTo>
                    <a:pt x="853377" y="572799"/>
                  </a:lnTo>
                  <a:lnTo>
                    <a:pt x="839107" y="524397"/>
                  </a:lnTo>
                  <a:lnTo>
                    <a:pt x="823176" y="476561"/>
                  </a:lnTo>
                  <a:lnTo>
                    <a:pt x="805600" y="429335"/>
                  </a:lnTo>
                  <a:lnTo>
                    <a:pt x="786399" y="382762"/>
                  </a:lnTo>
                  <a:lnTo>
                    <a:pt x="765591" y="336883"/>
                  </a:lnTo>
                  <a:lnTo>
                    <a:pt x="743193" y="291742"/>
                  </a:lnTo>
                  <a:lnTo>
                    <a:pt x="719224" y="247381"/>
                  </a:lnTo>
                  <a:lnTo>
                    <a:pt x="693702" y="203844"/>
                  </a:lnTo>
                  <a:lnTo>
                    <a:pt x="666645" y="161172"/>
                  </a:lnTo>
                  <a:lnTo>
                    <a:pt x="638072" y="119409"/>
                  </a:lnTo>
                  <a:lnTo>
                    <a:pt x="608000" y="78598"/>
                  </a:lnTo>
                  <a:lnTo>
                    <a:pt x="576447" y="38780"/>
                  </a:lnTo>
                  <a:lnTo>
                    <a:pt x="543433" y="0"/>
                  </a:lnTo>
                  <a:close/>
                </a:path>
              </a:pathLst>
            </a:custGeom>
            <a:solidFill>
              <a:srgbClr val="00C0B7"/>
            </a:solidFill>
          </p:spPr>
          <p:txBody>
            <a:bodyPr wrap="square" lIns="0" tIns="0" rIns="0" bIns="0" rtlCol="0"/>
            <a:lstStyle/>
            <a:p>
              <a:endParaRPr/>
            </a:p>
          </p:txBody>
        </p:sp>
        <p:sp>
          <p:nvSpPr>
            <p:cNvPr id="7" name="object 7"/>
            <p:cNvSpPr/>
            <p:nvPr/>
          </p:nvSpPr>
          <p:spPr>
            <a:xfrm>
              <a:off x="3585844" y="3060700"/>
              <a:ext cx="803910" cy="794385"/>
            </a:xfrm>
            <a:custGeom>
              <a:avLst/>
              <a:gdLst/>
              <a:ahLst/>
              <a:cxnLst/>
              <a:rect l="l" t="t" r="r" b="b"/>
              <a:pathLst>
                <a:path w="803910" h="794385">
                  <a:moveTo>
                    <a:pt x="797051" y="0"/>
                  </a:moveTo>
                  <a:lnTo>
                    <a:pt x="75691" y="68199"/>
                  </a:lnTo>
                  <a:lnTo>
                    <a:pt x="78716" y="119543"/>
                  </a:lnTo>
                  <a:lnTo>
                    <a:pt x="78099" y="170773"/>
                  </a:lnTo>
                  <a:lnTo>
                    <a:pt x="73877" y="221702"/>
                  </a:lnTo>
                  <a:lnTo>
                    <a:pt x="66087" y="272145"/>
                  </a:lnTo>
                  <a:lnTo>
                    <a:pt x="54768" y="321914"/>
                  </a:lnTo>
                  <a:lnTo>
                    <a:pt x="39955" y="370826"/>
                  </a:lnTo>
                  <a:lnTo>
                    <a:pt x="21686" y="418692"/>
                  </a:lnTo>
                  <a:lnTo>
                    <a:pt x="0" y="465327"/>
                  </a:lnTo>
                  <a:lnTo>
                    <a:pt x="645540" y="794257"/>
                  </a:lnTo>
                  <a:lnTo>
                    <a:pt x="668098" y="747974"/>
                  </a:lnTo>
                  <a:lnTo>
                    <a:pt x="688951" y="701023"/>
                  </a:lnTo>
                  <a:lnTo>
                    <a:pt x="708090" y="653452"/>
                  </a:lnTo>
                  <a:lnTo>
                    <a:pt x="725507" y="605307"/>
                  </a:lnTo>
                  <a:lnTo>
                    <a:pt x="741193" y="556637"/>
                  </a:lnTo>
                  <a:lnTo>
                    <a:pt x="755139" y="507487"/>
                  </a:lnTo>
                  <a:lnTo>
                    <a:pt x="767337" y="457906"/>
                  </a:lnTo>
                  <a:lnTo>
                    <a:pt x="777779" y="407939"/>
                  </a:lnTo>
                  <a:lnTo>
                    <a:pt x="786456" y="357635"/>
                  </a:lnTo>
                  <a:lnTo>
                    <a:pt x="793359" y="307040"/>
                  </a:lnTo>
                  <a:lnTo>
                    <a:pt x="798480" y="256201"/>
                  </a:lnTo>
                  <a:lnTo>
                    <a:pt x="801810" y="205166"/>
                  </a:lnTo>
                  <a:lnTo>
                    <a:pt x="803341" y="153981"/>
                  </a:lnTo>
                  <a:lnTo>
                    <a:pt x="803064" y="102694"/>
                  </a:lnTo>
                  <a:lnTo>
                    <a:pt x="800970" y="51351"/>
                  </a:lnTo>
                  <a:lnTo>
                    <a:pt x="797051" y="0"/>
                  </a:lnTo>
                  <a:close/>
                </a:path>
              </a:pathLst>
            </a:custGeom>
            <a:solidFill>
              <a:srgbClr val="A2E4DF"/>
            </a:solidFill>
          </p:spPr>
          <p:txBody>
            <a:bodyPr wrap="square" lIns="0" tIns="0" rIns="0" bIns="0" rtlCol="0"/>
            <a:lstStyle/>
            <a:p>
              <a:endParaRPr/>
            </a:p>
          </p:txBody>
        </p:sp>
        <p:sp>
          <p:nvSpPr>
            <p:cNvPr id="8" name="object 8"/>
            <p:cNvSpPr/>
            <p:nvPr/>
          </p:nvSpPr>
          <p:spPr>
            <a:xfrm>
              <a:off x="3846321" y="2020824"/>
              <a:ext cx="2554605" cy="289560"/>
            </a:xfrm>
            <a:custGeom>
              <a:avLst/>
              <a:gdLst/>
              <a:ahLst/>
              <a:cxnLst/>
              <a:rect l="l" t="t" r="r" b="b"/>
              <a:pathLst>
                <a:path w="2554604" h="289560">
                  <a:moveTo>
                    <a:pt x="2409825" y="0"/>
                  </a:moveTo>
                  <a:lnTo>
                    <a:pt x="2409825" y="72389"/>
                  </a:lnTo>
                  <a:lnTo>
                    <a:pt x="0" y="72389"/>
                  </a:lnTo>
                  <a:lnTo>
                    <a:pt x="0" y="216915"/>
                  </a:lnTo>
                  <a:lnTo>
                    <a:pt x="2409825" y="216915"/>
                  </a:lnTo>
                  <a:lnTo>
                    <a:pt x="2409825" y="289305"/>
                  </a:lnTo>
                  <a:lnTo>
                    <a:pt x="2554478" y="144652"/>
                  </a:lnTo>
                  <a:lnTo>
                    <a:pt x="2409825" y="0"/>
                  </a:lnTo>
                  <a:close/>
                </a:path>
              </a:pathLst>
            </a:custGeom>
            <a:solidFill>
              <a:srgbClr val="009590"/>
            </a:solidFill>
          </p:spPr>
          <p:txBody>
            <a:bodyPr wrap="square" lIns="0" tIns="0" rIns="0" bIns="0" rtlCol="0"/>
            <a:lstStyle/>
            <a:p>
              <a:endParaRPr/>
            </a:p>
          </p:txBody>
        </p:sp>
      </p:grpSp>
      <p:sp>
        <p:nvSpPr>
          <p:cNvPr id="9" name="object 9"/>
          <p:cNvSpPr txBox="1"/>
          <p:nvPr/>
        </p:nvSpPr>
        <p:spPr>
          <a:xfrm>
            <a:off x="1874266" y="3678427"/>
            <a:ext cx="421640" cy="402590"/>
          </a:xfrm>
          <a:prstGeom prst="rect">
            <a:avLst/>
          </a:prstGeom>
        </p:spPr>
        <p:txBody>
          <a:bodyPr vert="horz" wrap="square" lIns="0" tIns="12700" rIns="0" bIns="0" rtlCol="0">
            <a:spAutoFit/>
          </a:bodyPr>
          <a:lstStyle/>
          <a:p>
            <a:pPr marL="12700">
              <a:lnSpc>
                <a:spcPts val="1660"/>
              </a:lnSpc>
              <a:spcBef>
                <a:spcPts val="100"/>
              </a:spcBef>
            </a:pPr>
            <a:r>
              <a:rPr sz="1400" spc="-25" dirty="0">
                <a:solidFill>
                  <a:srgbClr val="FFFFFF"/>
                </a:solidFill>
                <a:latin typeface="Calibri"/>
                <a:cs typeface="Calibri"/>
              </a:rPr>
              <a:t>66%</a:t>
            </a:r>
            <a:endParaRPr sz="1400">
              <a:latin typeface="Calibri"/>
              <a:cs typeface="Calibri"/>
            </a:endParaRPr>
          </a:p>
          <a:p>
            <a:pPr marL="34290">
              <a:lnSpc>
                <a:spcPts val="1300"/>
              </a:lnSpc>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10" name="object 10"/>
          <p:cNvSpPr/>
          <p:nvPr/>
        </p:nvSpPr>
        <p:spPr>
          <a:xfrm>
            <a:off x="1530477" y="4933918"/>
            <a:ext cx="83820" cy="83820"/>
          </a:xfrm>
          <a:custGeom>
            <a:avLst/>
            <a:gdLst/>
            <a:ahLst/>
            <a:cxnLst/>
            <a:rect l="l" t="t" r="r" b="b"/>
            <a:pathLst>
              <a:path w="83819" h="83820">
                <a:moveTo>
                  <a:pt x="83724" y="0"/>
                </a:moveTo>
                <a:lnTo>
                  <a:pt x="0" y="0"/>
                </a:lnTo>
                <a:lnTo>
                  <a:pt x="0" y="83724"/>
                </a:lnTo>
                <a:lnTo>
                  <a:pt x="83724" y="83724"/>
                </a:lnTo>
                <a:lnTo>
                  <a:pt x="83724" y="0"/>
                </a:lnTo>
                <a:close/>
              </a:path>
            </a:pathLst>
          </a:custGeom>
          <a:solidFill>
            <a:srgbClr val="FF0000"/>
          </a:solidFill>
        </p:spPr>
        <p:txBody>
          <a:bodyPr wrap="square" lIns="0" tIns="0" rIns="0" bIns="0" rtlCol="0"/>
          <a:lstStyle/>
          <a:p>
            <a:endParaRPr/>
          </a:p>
        </p:txBody>
      </p:sp>
      <p:sp>
        <p:nvSpPr>
          <p:cNvPr id="11" name="object 11"/>
          <p:cNvSpPr txBox="1"/>
          <p:nvPr/>
        </p:nvSpPr>
        <p:spPr>
          <a:xfrm>
            <a:off x="1638680" y="4798605"/>
            <a:ext cx="3285490" cy="985519"/>
          </a:xfrm>
          <a:prstGeom prst="rect">
            <a:avLst/>
          </a:prstGeom>
        </p:spPr>
        <p:txBody>
          <a:bodyPr vert="horz" wrap="square" lIns="0" tIns="69215" rIns="0" bIns="0" rtlCol="0">
            <a:spAutoFit/>
          </a:bodyPr>
          <a:lstStyle/>
          <a:p>
            <a:pPr marL="12700">
              <a:lnSpc>
                <a:spcPct val="100000"/>
              </a:lnSpc>
              <a:spcBef>
                <a:spcPts val="545"/>
              </a:spcBef>
            </a:pPr>
            <a:r>
              <a:rPr sz="1200" spc="-25" dirty="0">
                <a:solidFill>
                  <a:srgbClr val="5C5B5A"/>
                </a:solidFill>
                <a:latin typeface="Calibri"/>
                <a:cs typeface="Calibri"/>
              </a:rPr>
              <a:t>No</a:t>
            </a:r>
            <a:endParaRPr sz="1200">
              <a:latin typeface="Calibri"/>
              <a:cs typeface="Calibri"/>
            </a:endParaRPr>
          </a:p>
          <a:p>
            <a:pPr marL="12700">
              <a:lnSpc>
                <a:spcPct val="100000"/>
              </a:lnSpc>
              <a:spcBef>
                <a:spcPts val="450"/>
              </a:spcBef>
            </a:pPr>
            <a:r>
              <a:rPr sz="1200" dirty="0">
                <a:solidFill>
                  <a:srgbClr val="5C5B5A"/>
                </a:solidFill>
                <a:latin typeface="Calibri"/>
                <a:cs typeface="Calibri"/>
              </a:rPr>
              <a:t>Yes,</a:t>
            </a:r>
            <a:r>
              <a:rPr sz="1200" spc="-25" dirty="0">
                <a:solidFill>
                  <a:srgbClr val="5C5B5A"/>
                </a:solidFill>
                <a:latin typeface="Calibri"/>
                <a:cs typeface="Calibri"/>
              </a:rPr>
              <a:t> </a:t>
            </a:r>
            <a:r>
              <a:rPr sz="1200" dirty="0">
                <a:solidFill>
                  <a:srgbClr val="5C5B5A"/>
                </a:solidFill>
                <a:latin typeface="Calibri"/>
                <a:cs typeface="Calibri"/>
              </a:rPr>
              <a:t>at</a:t>
            </a:r>
            <a:r>
              <a:rPr sz="1200" spc="-20" dirty="0">
                <a:solidFill>
                  <a:srgbClr val="5C5B5A"/>
                </a:solidFill>
                <a:latin typeface="Calibri"/>
                <a:cs typeface="Calibri"/>
              </a:rPr>
              <a:t> </a:t>
            </a:r>
            <a:r>
              <a:rPr sz="1200" dirty="0">
                <a:solidFill>
                  <a:srgbClr val="5C5B5A"/>
                </a:solidFill>
                <a:latin typeface="Calibri"/>
                <a:cs typeface="Calibri"/>
              </a:rPr>
              <a:t>least</a:t>
            </a:r>
            <a:r>
              <a:rPr sz="1200" spc="-15" dirty="0">
                <a:solidFill>
                  <a:srgbClr val="5C5B5A"/>
                </a:solidFill>
                <a:latin typeface="Calibri"/>
                <a:cs typeface="Calibri"/>
              </a:rPr>
              <a:t> </a:t>
            </a:r>
            <a:r>
              <a:rPr sz="1200" dirty="0">
                <a:solidFill>
                  <a:srgbClr val="5C5B5A"/>
                </a:solidFill>
                <a:latin typeface="Calibri"/>
                <a:cs typeface="Calibri"/>
              </a:rPr>
              <a:t>once</a:t>
            </a:r>
            <a:r>
              <a:rPr sz="1200" spc="-25" dirty="0">
                <a:solidFill>
                  <a:srgbClr val="5C5B5A"/>
                </a:solidFill>
                <a:latin typeface="Calibri"/>
                <a:cs typeface="Calibri"/>
              </a:rPr>
              <a:t> </a:t>
            </a:r>
            <a:r>
              <a:rPr sz="1200" dirty="0">
                <a:solidFill>
                  <a:srgbClr val="5C5B5A"/>
                </a:solidFill>
                <a:latin typeface="Calibri"/>
                <a:cs typeface="Calibri"/>
              </a:rPr>
              <a:t>a</a:t>
            </a:r>
            <a:r>
              <a:rPr sz="1200" spc="-10" dirty="0">
                <a:solidFill>
                  <a:srgbClr val="5C5B5A"/>
                </a:solidFill>
                <a:latin typeface="Calibri"/>
                <a:cs typeface="Calibri"/>
              </a:rPr>
              <a:t> </a:t>
            </a:r>
            <a:r>
              <a:rPr sz="1200" spc="-20" dirty="0">
                <a:solidFill>
                  <a:srgbClr val="5C5B5A"/>
                </a:solidFill>
                <a:latin typeface="Calibri"/>
                <a:cs typeface="Calibri"/>
              </a:rPr>
              <a:t>week</a:t>
            </a:r>
            <a:endParaRPr sz="1200">
              <a:latin typeface="Calibri"/>
              <a:cs typeface="Calibri"/>
            </a:endParaRPr>
          </a:p>
          <a:p>
            <a:pPr marL="12700" marR="5080">
              <a:lnSpc>
                <a:spcPts val="1889"/>
              </a:lnSpc>
              <a:spcBef>
                <a:spcPts val="100"/>
              </a:spcBef>
            </a:pPr>
            <a:r>
              <a:rPr sz="1200" dirty="0">
                <a:solidFill>
                  <a:srgbClr val="5C5B5A"/>
                </a:solidFill>
                <a:latin typeface="Calibri"/>
                <a:cs typeface="Calibri"/>
              </a:rPr>
              <a:t>Yes,</a:t>
            </a:r>
            <a:r>
              <a:rPr sz="1200" spc="-30" dirty="0">
                <a:solidFill>
                  <a:srgbClr val="5C5B5A"/>
                </a:solidFill>
                <a:latin typeface="Calibri"/>
                <a:cs typeface="Calibri"/>
              </a:rPr>
              <a:t> </a:t>
            </a:r>
            <a:r>
              <a:rPr sz="1200" dirty="0">
                <a:solidFill>
                  <a:srgbClr val="5C5B5A"/>
                </a:solidFill>
                <a:latin typeface="Calibri"/>
                <a:cs typeface="Calibri"/>
              </a:rPr>
              <a:t>less</a:t>
            </a:r>
            <a:r>
              <a:rPr sz="1200" spc="-15" dirty="0">
                <a:solidFill>
                  <a:srgbClr val="5C5B5A"/>
                </a:solidFill>
                <a:latin typeface="Calibri"/>
                <a:cs typeface="Calibri"/>
              </a:rPr>
              <a:t> </a:t>
            </a:r>
            <a:r>
              <a:rPr sz="1200" dirty="0">
                <a:solidFill>
                  <a:srgbClr val="5C5B5A"/>
                </a:solidFill>
                <a:latin typeface="Calibri"/>
                <a:cs typeface="Calibri"/>
              </a:rPr>
              <a:t>than</a:t>
            </a:r>
            <a:r>
              <a:rPr sz="1200" spc="-25" dirty="0">
                <a:solidFill>
                  <a:srgbClr val="5C5B5A"/>
                </a:solidFill>
                <a:latin typeface="Calibri"/>
                <a:cs typeface="Calibri"/>
              </a:rPr>
              <a:t> </a:t>
            </a:r>
            <a:r>
              <a:rPr sz="1200" dirty="0">
                <a:solidFill>
                  <a:srgbClr val="5C5B5A"/>
                </a:solidFill>
                <a:latin typeface="Calibri"/>
                <a:cs typeface="Calibri"/>
              </a:rPr>
              <a:t>once</a:t>
            </a:r>
            <a:r>
              <a:rPr sz="1200" spc="-25" dirty="0">
                <a:solidFill>
                  <a:srgbClr val="5C5B5A"/>
                </a:solidFill>
                <a:latin typeface="Calibri"/>
                <a:cs typeface="Calibri"/>
              </a:rPr>
              <a:t> </a:t>
            </a:r>
            <a:r>
              <a:rPr sz="1200" dirty="0">
                <a:solidFill>
                  <a:srgbClr val="5C5B5A"/>
                </a:solidFill>
                <a:latin typeface="Calibri"/>
                <a:cs typeface="Calibri"/>
              </a:rPr>
              <a:t>a</a:t>
            </a:r>
            <a:r>
              <a:rPr sz="1200" spc="-30" dirty="0">
                <a:solidFill>
                  <a:srgbClr val="5C5B5A"/>
                </a:solidFill>
                <a:latin typeface="Calibri"/>
                <a:cs typeface="Calibri"/>
              </a:rPr>
              <a:t> </a:t>
            </a:r>
            <a:r>
              <a:rPr sz="1200" dirty="0">
                <a:solidFill>
                  <a:srgbClr val="5C5B5A"/>
                </a:solidFill>
                <a:latin typeface="Calibri"/>
                <a:cs typeface="Calibri"/>
              </a:rPr>
              <a:t>week</a:t>
            </a:r>
            <a:r>
              <a:rPr sz="1200" spc="-10" dirty="0">
                <a:solidFill>
                  <a:srgbClr val="5C5B5A"/>
                </a:solidFill>
                <a:latin typeface="Calibri"/>
                <a:cs typeface="Calibri"/>
              </a:rPr>
              <a:t> </a:t>
            </a:r>
            <a:r>
              <a:rPr sz="1200" dirty="0">
                <a:solidFill>
                  <a:srgbClr val="5C5B5A"/>
                </a:solidFill>
                <a:latin typeface="Calibri"/>
                <a:cs typeface="Calibri"/>
              </a:rPr>
              <a:t>but</a:t>
            </a:r>
            <a:r>
              <a:rPr sz="1200" spc="-25" dirty="0">
                <a:solidFill>
                  <a:srgbClr val="5C5B5A"/>
                </a:solidFill>
                <a:latin typeface="Calibri"/>
                <a:cs typeface="Calibri"/>
              </a:rPr>
              <a:t> </a:t>
            </a:r>
            <a:r>
              <a:rPr sz="1200" dirty="0">
                <a:solidFill>
                  <a:srgbClr val="5C5B5A"/>
                </a:solidFill>
                <a:latin typeface="Calibri"/>
                <a:cs typeface="Calibri"/>
              </a:rPr>
              <a:t>at</a:t>
            </a:r>
            <a:r>
              <a:rPr sz="1200" spc="-20" dirty="0">
                <a:solidFill>
                  <a:srgbClr val="5C5B5A"/>
                </a:solidFill>
                <a:latin typeface="Calibri"/>
                <a:cs typeface="Calibri"/>
              </a:rPr>
              <a:t> </a:t>
            </a:r>
            <a:r>
              <a:rPr sz="1200" dirty="0">
                <a:solidFill>
                  <a:srgbClr val="5C5B5A"/>
                </a:solidFill>
                <a:latin typeface="Calibri"/>
                <a:cs typeface="Calibri"/>
              </a:rPr>
              <a:t>least</a:t>
            </a:r>
            <a:r>
              <a:rPr sz="1200" spc="-25" dirty="0">
                <a:solidFill>
                  <a:srgbClr val="5C5B5A"/>
                </a:solidFill>
                <a:latin typeface="Calibri"/>
                <a:cs typeface="Calibri"/>
              </a:rPr>
              <a:t> </a:t>
            </a:r>
            <a:r>
              <a:rPr sz="1200" dirty="0">
                <a:solidFill>
                  <a:srgbClr val="5C5B5A"/>
                </a:solidFill>
                <a:latin typeface="Calibri"/>
                <a:cs typeface="Calibri"/>
              </a:rPr>
              <a:t>once</a:t>
            </a:r>
            <a:r>
              <a:rPr sz="1200" spc="-10" dirty="0">
                <a:solidFill>
                  <a:srgbClr val="5C5B5A"/>
                </a:solidFill>
                <a:latin typeface="Calibri"/>
                <a:cs typeface="Calibri"/>
              </a:rPr>
              <a:t> </a:t>
            </a:r>
            <a:r>
              <a:rPr sz="1200" dirty="0">
                <a:solidFill>
                  <a:srgbClr val="5C5B5A"/>
                </a:solidFill>
                <a:latin typeface="Calibri"/>
                <a:cs typeface="Calibri"/>
              </a:rPr>
              <a:t>a</a:t>
            </a:r>
            <a:r>
              <a:rPr sz="1200" spc="-30" dirty="0">
                <a:solidFill>
                  <a:srgbClr val="5C5B5A"/>
                </a:solidFill>
                <a:latin typeface="Calibri"/>
                <a:cs typeface="Calibri"/>
              </a:rPr>
              <a:t> </a:t>
            </a:r>
            <a:r>
              <a:rPr sz="1200" spc="-20" dirty="0">
                <a:solidFill>
                  <a:srgbClr val="5C5B5A"/>
                </a:solidFill>
                <a:latin typeface="Calibri"/>
                <a:cs typeface="Calibri"/>
              </a:rPr>
              <a:t>month </a:t>
            </a:r>
            <a:r>
              <a:rPr sz="1200" dirty="0">
                <a:solidFill>
                  <a:srgbClr val="5C5B5A"/>
                </a:solidFill>
                <a:latin typeface="Calibri"/>
                <a:cs typeface="Calibri"/>
              </a:rPr>
              <a:t>Yes,</a:t>
            </a:r>
            <a:r>
              <a:rPr sz="1200" spc="-35" dirty="0">
                <a:solidFill>
                  <a:srgbClr val="5C5B5A"/>
                </a:solidFill>
                <a:latin typeface="Calibri"/>
                <a:cs typeface="Calibri"/>
              </a:rPr>
              <a:t> </a:t>
            </a:r>
            <a:r>
              <a:rPr sz="1200" dirty="0">
                <a:solidFill>
                  <a:srgbClr val="5C5B5A"/>
                </a:solidFill>
                <a:latin typeface="Calibri"/>
                <a:cs typeface="Calibri"/>
              </a:rPr>
              <a:t>less</a:t>
            </a:r>
            <a:r>
              <a:rPr sz="1200" spc="-25" dirty="0">
                <a:solidFill>
                  <a:srgbClr val="5C5B5A"/>
                </a:solidFill>
                <a:latin typeface="Calibri"/>
                <a:cs typeface="Calibri"/>
              </a:rPr>
              <a:t> </a:t>
            </a:r>
            <a:r>
              <a:rPr sz="1200" spc="-10" dirty="0">
                <a:solidFill>
                  <a:srgbClr val="5C5B5A"/>
                </a:solidFill>
                <a:latin typeface="Calibri"/>
                <a:cs typeface="Calibri"/>
              </a:rPr>
              <a:t>often</a:t>
            </a:r>
            <a:endParaRPr sz="1200">
              <a:latin typeface="Calibri"/>
              <a:cs typeface="Calibri"/>
            </a:endParaRPr>
          </a:p>
        </p:txBody>
      </p:sp>
      <p:sp>
        <p:nvSpPr>
          <p:cNvPr id="12" name="object 12"/>
          <p:cNvSpPr/>
          <p:nvPr/>
        </p:nvSpPr>
        <p:spPr>
          <a:xfrm>
            <a:off x="1530477" y="5173948"/>
            <a:ext cx="83820" cy="83820"/>
          </a:xfrm>
          <a:custGeom>
            <a:avLst/>
            <a:gdLst/>
            <a:ahLst/>
            <a:cxnLst/>
            <a:rect l="l" t="t" r="r" b="b"/>
            <a:pathLst>
              <a:path w="83819" h="83820">
                <a:moveTo>
                  <a:pt x="83724" y="0"/>
                </a:moveTo>
                <a:lnTo>
                  <a:pt x="0" y="0"/>
                </a:lnTo>
                <a:lnTo>
                  <a:pt x="0" y="83724"/>
                </a:lnTo>
                <a:lnTo>
                  <a:pt x="83724" y="83724"/>
                </a:lnTo>
                <a:lnTo>
                  <a:pt x="83724" y="0"/>
                </a:lnTo>
                <a:close/>
              </a:path>
            </a:pathLst>
          </a:custGeom>
          <a:solidFill>
            <a:srgbClr val="009590"/>
          </a:solidFill>
        </p:spPr>
        <p:txBody>
          <a:bodyPr wrap="square" lIns="0" tIns="0" rIns="0" bIns="0" rtlCol="0"/>
          <a:lstStyle/>
          <a:p>
            <a:endParaRPr/>
          </a:p>
        </p:txBody>
      </p:sp>
      <p:sp>
        <p:nvSpPr>
          <p:cNvPr id="13" name="object 13"/>
          <p:cNvSpPr/>
          <p:nvPr/>
        </p:nvSpPr>
        <p:spPr>
          <a:xfrm>
            <a:off x="1530477" y="5413978"/>
            <a:ext cx="83820" cy="83820"/>
          </a:xfrm>
          <a:custGeom>
            <a:avLst/>
            <a:gdLst/>
            <a:ahLst/>
            <a:cxnLst/>
            <a:rect l="l" t="t" r="r" b="b"/>
            <a:pathLst>
              <a:path w="83819" h="83820">
                <a:moveTo>
                  <a:pt x="83724" y="0"/>
                </a:moveTo>
                <a:lnTo>
                  <a:pt x="0" y="0"/>
                </a:lnTo>
                <a:lnTo>
                  <a:pt x="0" y="83724"/>
                </a:lnTo>
                <a:lnTo>
                  <a:pt x="83724" y="83724"/>
                </a:lnTo>
                <a:lnTo>
                  <a:pt x="83724" y="0"/>
                </a:lnTo>
                <a:close/>
              </a:path>
            </a:pathLst>
          </a:custGeom>
          <a:solidFill>
            <a:srgbClr val="00C0B7"/>
          </a:solidFill>
        </p:spPr>
        <p:txBody>
          <a:bodyPr wrap="square" lIns="0" tIns="0" rIns="0" bIns="0" rtlCol="0"/>
          <a:lstStyle/>
          <a:p>
            <a:endParaRPr/>
          </a:p>
        </p:txBody>
      </p:sp>
      <p:sp>
        <p:nvSpPr>
          <p:cNvPr id="14" name="object 14"/>
          <p:cNvSpPr/>
          <p:nvPr/>
        </p:nvSpPr>
        <p:spPr>
          <a:xfrm>
            <a:off x="1530477" y="5654059"/>
            <a:ext cx="83820" cy="83820"/>
          </a:xfrm>
          <a:custGeom>
            <a:avLst/>
            <a:gdLst/>
            <a:ahLst/>
            <a:cxnLst/>
            <a:rect l="l" t="t" r="r" b="b"/>
            <a:pathLst>
              <a:path w="83819" h="83820">
                <a:moveTo>
                  <a:pt x="83724" y="0"/>
                </a:moveTo>
                <a:lnTo>
                  <a:pt x="0" y="0"/>
                </a:lnTo>
                <a:lnTo>
                  <a:pt x="0" y="83724"/>
                </a:lnTo>
                <a:lnTo>
                  <a:pt x="83724" y="83724"/>
                </a:lnTo>
                <a:lnTo>
                  <a:pt x="83724" y="0"/>
                </a:lnTo>
                <a:close/>
              </a:path>
            </a:pathLst>
          </a:custGeom>
          <a:solidFill>
            <a:srgbClr val="A2E4DF"/>
          </a:solidFill>
        </p:spPr>
        <p:txBody>
          <a:bodyPr wrap="square" lIns="0" tIns="0" rIns="0" bIns="0" rtlCol="0"/>
          <a:lstStyle/>
          <a:p>
            <a:endParaRPr/>
          </a:p>
        </p:txBody>
      </p:sp>
      <p:sp>
        <p:nvSpPr>
          <p:cNvPr id="15" name="object 15"/>
          <p:cNvSpPr txBox="1"/>
          <p:nvPr/>
        </p:nvSpPr>
        <p:spPr>
          <a:xfrm>
            <a:off x="6453123" y="1549272"/>
            <a:ext cx="4961255" cy="1939289"/>
          </a:xfrm>
          <a:prstGeom prst="rect">
            <a:avLst/>
          </a:prstGeom>
          <a:ln w="9525">
            <a:solidFill>
              <a:srgbClr val="5C5B5A"/>
            </a:solidFill>
          </a:ln>
        </p:spPr>
        <p:txBody>
          <a:bodyPr vert="horz" wrap="square" lIns="0" tIns="41275" rIns="0" bIns="0" rtlCol="0">
            <a:spAutoFit/>
          </a:bodyPr>
          <a:lstStyle/>
          <a:p>
            <a:pPr marL="208279" marR="203835" indent="4445" algn="ctr">
              <a:lnSpc>
                <a:spcPct val="100000"/>
              </a:lnSpc>
              <a:spcBef>
                <a:spcPts val="325"/>
              </a:spcBef>
            </a:pPr>
            <a:r>
              <a:rPr sz="1200" b="1" spc="-10" dirty="0">
                <a:solidFill>
                  <a:srgbClr val="5C5B5A"/>
                </a:solidFill>
                <a:latin typeface="Arial"/>
                <a:cs typeface="Arial"/>
              </a:rPr>
              <a:t>S14-</a:t>
            </a:r>
            <a:r>
              <a:rPr sz="1200" b="1" dirty="0">
                <a:solidFill>
                  <a:srgbClr val="5C5B5A"/>
                </a:solidFill>
                <a:latin typeface="Arial"/>
                <a:cs typeface="Arial"/>
              </a:rPr>
              <a:t>16</a:t>
            </a:r>
            <a:r>
              <a:rPr sz="1200" b="1" spc="-60" dirty="0">
                <a:solidFill>
                  <a:srgbClr val="5C5B5A"/>
                </a:solidFill>
                <a:latin typeface="Arial"/>
                <a:cs typeface="Arial"/>
              </a:rPr>
              <a:t> </a:t>
            </a:r>
            <a:r>
              <a:rPr sz="1200" b="1" dirty="0">
                <a:solidFill>
                  <a:srgbClr val="5C5B5A"/>
                </a:solidFill>
                <a:latin typeface="Arial"/>
                <a:cs typeface="Arial"/>
              </a:rPr>
              <a:t>combined:</a:t>
            </a:r>
            <a:r>
              <a:rPr sz="1200" b="1" spc="-30" dirty="0">
                <a:solidFill>
                  <a:srgbClr val="5C5B5A"/>
                </a:solidFill>
                <a:latin typeface="Arial"/>
                <a:cs typeface="Arial"/>
              </a:rPr>
              <a:t> </a:t>
            </a:r>
            <a:r>
              <a:rPr sz="1200" b="1" dirty="0">
                <a:solidFill>
                  <a:srgbClr val="5C5B5A"/>
                </a:solidFill>
                <a:latin typeface="Arial"/>
                <a:cs typeface="Arial"/>
              </a:rPr>
              <a:t>The</a:t>
            </a:r>
            <a:r>
              <a:rPr sz="1200" b="1" spc="-15" dirty="0">
                <a:solidFill>
                  <a:srgbClr val="5C5B5A"/>
                </a:solidFill>
                <a:latin typeface="Arial"/>
                <a:cs typeface="Arial"/>
              </a:rPr>
              <a:t> </a:t>
            </a:r>
            <a:r>
              <a:rPr sz="1200" b="1" dirty="0">
                <a:solidFill>
                  <a:srgbClr val="5C5B5A"/>
                </a:solidFill>
                <a:latin typeface="Arial"/>
                <a:cs typeface="Arial"/>
              </a:rPr>
              <a:t>following</a:t>
            </a:r>
            <a:r>
              <a:rPr sz="1200" b="1" spc="-30" dirty="0">
                <a:solidFill>
                  <a:srgbClr val="5C5B5A"/>
                </a:solidFill>
                <a:latin typeface="Arial"/>
                <a:cs typeface="Arial"/>
              </a:rPr>
              <a:t> </a:t>
            </a:r>
            <a:r>
              <a:rPr sz="1200" b="1" dirty="0">
                <a:solidFill>
                  <a:srgbClr val="5C5B5A"/>
                </a:solidFill>
                <a:latin typeface="Arial"/>
                <a:cs typeface="Arial"/>
              </a:rPr>
              <a:t>groups</a:t>
            </a:r>
            <a:r>
              <a:rPr sz="1200" b="1" spc="-15" dirty="0">
                <a:solidFill>
                  <a:srgbClr val="5C5B5A"/>
                </a:solidFill>
                <a:latin typeface="Arial"/>
                <a:cs typeface="Arial"/>
              </a:rPr>
              <a:t> </a:t>
            </a:r>
            <a:r>
              <a:rPr sz="1200" b="1" dirty="0">
                <a:solidFill>
                  <a:srgbClr val="5C5B5A"/>
                </a:solidFill>
                <a:latin typeface="Arial"/>
                <a:cs typeface="Arial"/>
              </a:rPr>
              <a:t>are</a:t>
            </a:r>
            <a:r>
              <a:rPr sz="1200" b="1" spc="-20" dirty="0">
                <a:solidFill>
                  <a:srgbClr val="5C5B5A"/>
                </a:solidFill>
                <a:latin typeface="Arial"/>
                <a:cs typeface="Arial"/>
              </a:rPr>
              <a:t> </a:t>
            </a:r>
            <a:r>
              <a:rPr sz="1200" b="1" dirty="0">
                <a:solidFill>
                  <a:srgbClr val="009590"/>
                </a:solidFill>
                <a:latin typeface="Arial"/>
                <a:cs typeface="Arial"/>
              </a:rPr>
              <a:t>more</a:t>
            </a:r>
            <a:r>
              <a:rPr sz="1200" b="1" spc="-35" dirty="0">
                <a:solidFill>
                  <a:srgbClr val="009590"/>
                </a:solidFill>
                <a:latin typeface="Arial"/>
                <a:cs typeface="Arial"/>
              </a:rPr>
              <a:t> </a:t>
            </a:r>
            <a:r>
              <a:rPr sz="1200" b="1" dirty="0">
                <a:solidFill>
                  <a:srgbClr val="009590"/>
                </a:solidFill>
                <a:latin typeface="Arial"/>
                <a:cs typeface="Arial"/>
              </a:rPr>
              <a:t>likely</a:t>
            </a:r>
            <a:r>
              <a:rPr sz="1200" b="1" spc="-45" dirty="0">
                <a:solidFill>
                  <a:srgbClr val="009590"/>
                </a:solidFill>
                <a:latin typeface="Arial"/>
                <a:cs typeface="Arial"/>
              </a:rPr>
              <a:t> </a:t>
            </a:r>
            <a:r>
              <a:rPr sz="1200" b="1" spc="-25" dirty="0">
                <a:solidFill>
                  <a:srgbClr val="009590"/>
                </a:solidFill>
                <a:latin typeface="Arial"/>
                <a:cs typeface="Arial"/>
              </a:rPr>
              <a:t>to </a:t>
            </a:r>
            <a:r>
              <a:rPr sz="1200" b="1" spc="-10" dirty="0">
                <a:solidFill>
                  <a:srgbClr val="009590"/>
                </a:solidFill>
                <a:latin typeface="Arial"/>
                <a:cs typeface="Arial"/>
              </a:rPr>
              <a:t>volunteer</a:t>
            </a:r>
            <a:r>
              <a:rPr sz="1200" b="1" spc="-10" dirty="0">
                <a:solidFill>
                  <a:srgbClr val="5C5B5A"/>
                </a:solidFill>
                <a:latin typeface="Arial"/>
                <a:cs typeface="Arial"/>
              </a:rPr>
              <a:t>,</a:t>
            </a:r>
            <a:r>
              <a:rPr sz="1200" b="1" spc="-15" dirty="0">
                <a:solidFill>
                  <a:srgbClr val="5C5B5A"/>
                </a:solidFill>
                <a:latin typeface="Arial"/>
                <a:cs typeface="Arial"/>
              </a:rPr>
              <a:t> </a:t>
            </a:r>
            <a:r>
              <a:rPr sz="1200" b="1" dirty="0">
                <a:solidFill>
                  <a:srgbClr val="5C5B5A"/>
                </a:solidFill>
                <a:latin typeface="Arial"/>
                <a:cs typeface="Arial"/>
              </a:rPr>
              <a:t>compared</a:t>
            </a:r>
            <a:r>
              <a:rPr sz="1200" b="1" spc="-45" dirty="0">
                <a:solidFill>
                  <a:srgbClr val="5C5B5A"/>
                </a:solidFill>
                <a:latin typeface="Arial"/>
                <a:cs typeface="Arial"/>
              </a:rPr>
              <a:t> </a:t>
            </a:r>
            <a:r>
              <a:rPr sz="1200" b="1" dirty="0">
                <a:solidFill>
                  <a:srgbClr val="5C5B5A"/>
                </a:solidFill>
                <a:latin typeface="Arial"/>
                <a:cs typeface="Arial"/>
              </a:rPr>
              <a:t>to</a:t>
            </a:r>
            <a:r>
              <a:rPr sz="1200" b="1" spc="-20" dirty="0">
                <a:solidFill>
                  <a:srgbClr val="5C5B5A"/>
                </a:solidFill>
                <a:latin typeface="Arial"/>
                <a:cs typeface="Arial"/>
              </a:rPr>
              <a:t> </a:t>
            </a:r>
            <a:r>
              <a:rPr sz="1200" b="1" dirty="0">
                <a:solidFill>
                  <a:srgbClr val="5C5B5A"/>
                </a:solidFill>
                <a:latin typeface="Arial"/>
                <a:cs typeface="Arial"/>
              </a:rPr>
              <a:t>the</a:t>
            </a:r>
            <a:r>
              <a:rPr sz="1200" b="1" spc="-25" dirty="0">
                <a:solidFill>
                  <a:srgbClr val="5C5B5A"/>
                </a:solidFill>
                <a:latin typeface="Arial"/>
                <a:cs typeface="Arial"/>
              </a:rPr>
              <a:t> </a:t>
            </a:r>
            <a:r>
              <a:rPr sz="1200" b="1" dirty="0">
                <a:solidFill>
                  <a:srgbClr val="5C5B5A"/>
                </a:solidFill>
                <a:latin typeface="Arial"/>
                <a:cs typeface="Arial"/>
              </a:rPr>
              <a:t>Greater</a:t>
            </a:r>
            <a:r>
              <a:rPr sz="1200" b="1" spc="-55" dirty="0">
                <a:solidFill>
                  <a:srgbClr val="5C5B5A"/>
                </a:solidFill>
                <a:latin typeface="Arial"/>
                <a:cs typeface="Arial"/>
              </a:rPr>
              <a:t> </a:t>
            </a:r>
            <a:r>
              <a:rPr sz="1200" b="1" dirty="0">
                <a:solidFill>
                  <a:srgbClr val="5C5B5A"/>
                </a:solidFill>
                <a:latin typeface="Arial"/>
                <a:cs typeface="Arial"/>
              </a:rPr>
              <a:t>Manchester</a:t>
            </a:r>
            <a:r>
              <a:rPr sz="1200" b="1" spc="-45" dirty="0">
                <a:solidFill>
                  <a:srgbClr val="5C5B5A"/>
                </a:solidFill>
                <a:latin typeface="Arial"/>
                <a:cs typeface="Arial"/>
              </a:rPr>
              <a:t> </a:t>
            </a:r>
            <a:r>
              <a:rPr sz="1200" b="1" dirty="0">
                <a:solidFill>
                  <a:srgbClr val="5C5B5A"/>
                </a:solidFill>
                <a:latin typeface="Arial"/>
                <a:cs typeface="Arial"/>
              </a:rPr>
              <a:t>average</a:t>
            </a:r>
            <a:r>
              <a:rPr sz="1200" b="1" spc="-45" dirty="0">
                <a:solidFill>
                  <a:srgbClr val="5C5B5A"/>
                </a:solidFill>
                <a:latin typeface="Arial"/>
                <a:cs typeface="Arial"/>
              </a:rPr>
              <a:t> </a:t>
            </a:r>
            <a:r>
              <a:rPr sz="1200" b="1" spc="-10" dirty="0">
                <a:solidFill>
                  <a:srgbClr val="5C5B5A"/>
                </a:solidFill>
                <a:latin typeface="Arial"/>
                <a:cs typeface="Arial"/>
              </a:rPr>
              <a:t>(32%)*</a:t>
            </a:r>
            <a:endParaRPr sz="1200">
              <a:latin typeface="Arial"/>
              <a:cs typeface="Arial"/>
            </a:endParaRPr>
          </a:p>
          <a:p>
            <a:pPr>
              <a:lnSpc>
                <a:spcPct val="100000"/>
              </a:lnSpc>
              <a:spcBef>
                <a:spcPts val="60"/>
              </a:spcBef>
            </a:pPr>
            <a:endParaRPr sz="1200">
              <a:latin typeface="Arial"/>
              <a:cs typeface="Arial"/>
            </a:endParaRPr>
          </a:p>
          <a:p>
            <a:pPr algn="ctr">
              <a:lnSpc>
                <a:spcPct val="100000"/>
              </a:lnSpc>
              <a:spcBef>
                <a:spcPts val="5"/>
              </a:spcBef>
            </a:pPr>
            <a:r>
              <a:rPr sz="1200" b="1" i="1" dirty="0">
                <a:solidFill>
                  <a:srgbClr val="5C5B5A"/>
                </a:solidFill>
                <a:latin typeface="Arial"/>
                <a:cs typeface="Arial"/>
              </a:rPr>
              <a:t>62%</a:t>
            </a:r>
            <a:r>
              <a:rPr sz="1200" b="1" i="1" spc="-35" dirty="0">
                <a:solidFill>
                  <a:srgbClr val="5C5B5A"/>
                </a:solidFill>
                <a:latin typeface="Arial"/>
                <a:cs typeface="Arial"/>
              </a:rPr>
              <a:t> </a:t>
            </a:r>
            <a:r>
              <a:rPr sz="1200" i="1" dirty="0">
                <a:solidFill>
                  <a:srgbClr val="5C5B5A"/>
                </a:solidFill>
                <a:latin typeface="Arial"/>
                <a:cs typeface="Arial"/>
              </a:rPr>
              <a:t>Black</a:t>
            </a:r>
            <a:r>
              <a:rPr sz="1200" i="1" spc="-20"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dirty="0">
                <a:solidFill>
                  <a:srgbClr val="5C5B5A"/>
                </a:solidFill>
                <a:latin typeface="Arial"/>
                <a:cs typeface="Arial"/>
              </a:rPr>
              <a:t>Black</a:t>
            </a:r>
            <a:r>
              <a:rPr sz="1200" i="1" spc="-30" dirty="0">
                <a:solidFill>
                  <a:srgbClr val="5C5B5A"/>
                </a:solidFill>
                <a:latin typeface="Arial"/>
                <a:cs typeface="Arial"/>
              </a:rPr>
              <a:t> </a:t>
            </a:r>
            <a:r>
              <a:rPr sz="1200" i="1" dirty="0">
                <a:solidFill>
                  <a:srgbClr val="5C5B5A"/>
                </a:solidFill>
                <a:latin typeface="Arial"/>
                <a:cs typeface="Arial"/>
              </a:rPr>
              <a:t>British</a:t>
            </a:r>
            <a:r>
              <a:rPr sz="1200" i="1" spc="-10" dirty="0">
                <a:solidFill>
                  <a:srgbClr val="5C5B5A"/>
                </a:solidFill>
                <a:latin typeface="Arial"/>
                <a:cs typeface="Arial"/>
              </a:rPr>
              <a:t> respondents</a:t>
            </a:r>
            <a:endParaRPr sz="1200">
              <a:latin typeface="Arial"/>
              <a:cs typeface="Arial"/>
            </a:endParaRPr>
          </a:p>
          <a:p>
            <a:pPr marL="574040" marR="566420" indent="2540" algn="ctr">
              <a:lnSpc>
                <a:spcPct val="100000"/>
              </a:lnSpc>
            </a:pPr>
            <a:r>
              <a:rPr sz="1200" b="1" i="1" dirty="0">
                <a:solidFill>
                  <a:srgbClr val="5C5B5A"/>
                </a:solidFill>
                <a:latin typeface="Arial"/>
                <a:cs typeface="Arial"/>
              </a:rPr>
              <a:t>62%</a:t>
            </a:r>
            <a:r>
              <a:rPr sz="1200" b="1" i="1" spc="-35" dirty="0">
                <a:solidFill>
                  <a:srgbClr val="5C5B5A"/>
                </a:solidFill>
                <a:latin typeface="Arial"/>
                <a:cs typeface="Arial"/>
              </a:rPr>
              <a:t> </a:t>
            </a:r>
            <a:r>
              <a:rPr sz="1200" i="1" dirty="0">
                <a:solidFill>
                  <a:srgbClr val="5C5B5A"/>
                </a:solidFill>
                <a:latin typeface="Arial"/>
                <a:cs typeface="Arial"/>
              </a:rPr>
              <a:t>Those</a:t>
            </a:r>
            <a:r>
              <a:rPr sz="1200" i="1" spc="-15" dirty="0">
                <a:solidFill>
                  <a:srgbClr val="5C5B5A"/>
                </a:solidFill>
                <a:latin typeface="Arial"/>
                <a:cs typeface="Arial"/>
              </a:rPr>
              <a:t> </a:t>
            </a:r>
            <a:r>
              <a:rPr sz="1200" i="1" dirty="0">
                <a:solidFill>
                  <a:srgbClr val="5C5B5A"/>
                </a:solidFill>
                <a:latin typeface="Arial"/>
                <a:cs typeface="Arial"/>
              </a:rPr>
              <a:t>who</a:t>
            </a:r>
            <a:r>
              <a:rPr sz="1200" i="1" spc="-15" dirty="0">
                <a:solidFill>
                  <a:srgbClr val="5C5B5A"/>
                </a:solidFill>
                <a:latin typeface="Arial"/>
                <a:cs typeface="Arial"/>
              </a:rPr>
              <a:t> </a:t>
            </a:r>
            <a:r>
              <a:rPr sz="1200" i="1" dirty="0">
                <a:solidFill>
                  <a:srgbClr val="5C5B5A"/>
                </a:solidFill>
                <a:latin typeface="Arial"/>
                <a:cs typeface="Arial"/>
              </a:rPr>
              <a:t>previously</a:t>
            </a:r>
            <a:r>
              <a:rPr sz="1200" i="1" spc="-40" dirty="0">
                <a:solidFill>
                  <a:srgbClr val="5C5B5A"/>
                </a:solidFill>
                <a:latin typeface="Arial"/>
                <a:cs typeface="Arial"/>
              </a:rPr>
              <a:t> </a:t>
            </a:r>
            <a:r>
              <a:rPr sz="1200" i="1" dirty="0">
                <a:solidFill>
                  <a:srgbClr val="5C5B5A"/>
                </a:solidFill>
                <a:latin typeface="Arial"/>
                <a:cs typeface="Arial"/>
              </a:rPr>
              <a:t>had</a:t>
            </a:r>
            <a:r>
              <a:rPr sz="1200" i="1" spc="-15" dirty="0">
                <a:solidFill>
                  <a:srgbClr val="5C5B5A"/>
                </a:solidFill>
                <a:latin typeface="Arial"/>
                <a:cs typeface="Arial"/>
              </a:rPr>
              <a:t> </a:t>
            </a:r>
            <a:r>
              <a:rPr sz="1200" i="1" dirty="0">
                <a:solidFill>
                  <a:srgbClr val="5C5B5A"/>
                </a:solidFill>
                <a:latin typeface="Arial"/>
                <a:cs typeface="Arial"/>
              </a:rPr>
              <a:t>caring</a:t>
            </a:r>
            <a:r>
              <a:rPr sz="1200" i="1" spc="-25" dirty="0">
                <a:solidFill>
                  <a:srgbClr val="5C5B5A"/>
                </a:solidFill>
                <a:latin typeface="Arial"/>
                <a:cs typeface="Arial"/>
              </a:rPr>
              <a:t> </a:t>
            </a:r>
            <a:r>
              <a:rPr sz="1200" i="1" spc="-10" dirty="0">
                <a:solidFill>
                  <a:srgbClr val="5C5B5A"/>
                </a:solidFill>
                <a:latin typeface="Arial"/>
                <a:cs typeface="Arial"/>
              </a:rPr>
              <a:t>responsibilities </a:t>
            </a:r>
            <a:r>
              <a:rPr sz="1200" b="1" dirty="0">
                <a:solidFill>
                  <a:srgbClr val="5C5B5A"/>
                </a:solidFill>
                <a:latin typeface="Arial"/>
                <a:cs typeface="Arial"/>
              </a:rPr>
              <a:t>54%</a:t>
            </a:r>
            <a:r>
              <a:rPr sz="1200" b="1" spc="-50" dirty="0">
                <a:solidFill>
                  <a:srgbClr val="5C5B5A"/>
                </a:solidFill>
                <a:latin typeface="Arial"/>
                <a:cs typeface="Arial"/>
              </a:rPr>
              <a:t> </a:t>
            </a: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likely</a:t>
            </a:r>
            <a:r>
              <a:rPr sz="1200" spc="-20" dirty="0">
                <a:solidFill>
                  <a:srgbClr val="5C5B5A"/>
                </a:solidFill>
                <a:latin typeface="Arial"/>
                <a:cs typeface="Arial"/>
              </a:rPr>
              <a:t> </a:t>
            </a:r>
            <a:r>
              <a:rPr sz="1200" dirty="0">
                <a:solidFill>
                  <a:srgbClr val="5C5B5A"/>
                </a:solidFill>
                <a:latin typeface="Arial"/>
                <a:cs typeface="Arial"/>
              </a:rPr>
              <a:t>to lose</a:t>
            </a:r>
            <a:r>
              <a:rPr sz="1200" spc="-2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job</a:t>
            </a:r>
            <a:r>
              <a:rPr sz="1200" spc="-10" dirty="0">
                <a:solidFill>
                  <a:srgbClr val="5C5B5A"/>
                </a:solidFill>
                <a:latin typeface="Arial"/>
                <a:cs typeface="Arial"/>
              </a:rPr>
              <a:t> </a:t>
            </a:r>
            <a:r>
              <a:rPr sz="1200" dirty="0">
                <a:solidFill>
                  <a:srgbClr val="5C5B5A"/>
                </a:solidFill>
                <a:latin typeface="Arial"/>
                <a:cs typeface="Arial"/>
              </a:rPr>
              <a:t>over</a:t>
            </a:r>
            <a:r>
              <a:rPr sz="1200" spc="-5"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next</a:t>
            </a:r>
            <a:r>
              <a:rPr sz="1200" spc="-5" dirty="0">
                <a:solidFill>
                  <a:srgbClr val="5C5B5A"/>
                </a:solidFill>
                <a:latin typeface="Arial"/>
                <a:cs typeface="Arial"/>
              </a:rPr>
              <a:t> </a:t>
            </a:r>
            <a:r>
              <a:rPr sz="1200" dirty="0">
                <a:solidFill>
                  <a:srgbClr val="5C5B5A"/>
                </a:solidFill>
                <a:latin typeface="Arial"/>
                <a:cs typeface="Arial"/>
              </a:rPr>
              <a:t>6</a:t>
            </a:r>
            <a:r>
              <a:rPr sz="1200" spc="-15" dirty="0">
                <a:solidFill>
                  <a:srgbClr val="5C5B5A"/>
                </a:solidFill>
                <a:latin typeface="Arial"/>
                <a:cs typeface="Arial"/>
              </a:rPr>
              <a:t> </a:t>
            </a:r>
            <a:r>
              <a:rPr sz="1200" spc="-10" dirty="0">
                <a:solidFill>
                  <a:srgbClr val="5C5B5A"/>
                </a:solidFill>
                <a:latin typeface="Arial"/>
                <a:cs typeface="Arial"/>
              </a:rPr>
              <a:t>months </a:t>
            </a:r>
            <a:r>
              <a:rPr sz="1200" b="1" dirty="0">
                <a:solidFill>
                  <a:srgbClr val="5C5B5A"/>
                </a:solidFill>
                <a:latin typeface="Arial"/>
                <a:cs typeface="Arial"/>
              </a:rPr>
              <a:t>50%</a:t>
            </a:r>
            <a:r>
              <a:rPr sz="1200" b="1" spc="-55" dirty="0">
                <a:solidFill>
                  <a:srgbClr val="5C5B5A"/>
                </a:solidFill>
                <a:latin typeface="Arial"/>
                <a:cs typeface="Arial"/>
              </a:rPr>
              <a:t> </a:t>
            </a: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 a</a:t>
            </a:r>
            <a:r>
              <a:rPr sz="1200" spc="-20" dirty="0">
                <a:solidFill>
                  <a:srgbClr val="5C5B5A"/>
                </a:solidFill>
                <a:latin typeface="Arial"/>
                <a:cs typeface="Arial"/>
              </a:rPr>
              <a:t> </a:t>
            </a:r>
            <a:r>
              <a:rPr sz="1200" dirty="0">
                <a:solidFill>
                  <a:srgbClr val="5C5B5A"/>
                </a:solidFill>
                <a:latin typeface="Arial"/>
                <a:cs typeface="Arial"/>
              </a:rPr>
              <a:t>learning</a:t>
            </a:r>
            <a:r>
              <a:rPr sz="1200" spc="-55" dirty="0">
                <a:solidFill>
                  <a:srgbClr val="5C5B5A"/>
                </a:solidFill>
                <a:latin typeface="Arial"/>
                <a:cs typeface="Arial"/>
              </a:rPr>
              <a:t> </a:t>
            </a:r>
            <a:r>
              <a:rPr sz="1200" spc="-10" dirty="0">
                <a:solidFill>
                  <a:srgbClr val="5C5B5A"/>
                </a:solidFill>
                <a:latin typeface="Arial"/>
                <a:cs typeface="Arial"/>
              </a:rPr>
              <a:t>disability</a:t>
            </a:r>
            <a:endParaRPr sz="1200">
              <a:latin typeface="Arial"/>
              <a:cs typeface="Arial"/>
            </a:endParaRPr>
          </a:p>
          <a:p>
            <a:pPr algn="ctr">
              <a:lnSpc>
                <a:spcPct val="100000"/>
              </a:lnSpc>
            </a:pPr>
            <a:r>
              <a:rPr sz="1200" b="1" dirty="0">
                <a:solidFill>
                  <a:srgbClr val="5C5B5A"/>
                </a:solidFill>
                <a:latin typeface="Arial"/>
                <a:cs typeface="Arial"/>
              </a:rPr>
              <a:t>55%</a:t>
            </a:r>
            <a:r>
              <a:rPr sz="1200" b="1" spc="-30" dirty="0">
                <a:solidFill>
                  <a:srgbClr val="5C5B5A"/>
                </a:solidFill>
                <a:latin typeface="Arial"/>
                <a:cs typeface="Arial"/>
              </a:rPr>
              <a:t> </a:t>
            </a: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earning</a:t>
            </a:r>
            <a:r>
              <a:rPr sz="1200" spc="-40" dirty="0">
                <a:solidFill>
                  <a:srgbClr val="5C5B5A"/>
                </a:solidFill>
                <a:latin typeface="Arial"/>
                <a:cs typeface="Arial"/>
              </a:rPr>
              <a:t> </a:t>
            </a:r>
            <a:r>
              <a:rPr sz="1200" dirty="0">
                <a:solidFill>
                  <a:srgbClr val="5C5B5A"/>
                </a:solidFill>
                <a:latin typeface="Arial"/>
                <a:cs typeface="Arial"/>
              </a:rPr>
              <a:t>above</a:t>
            </a:r>
            <a:r>
              <a:rPr sz="1200" spc="-25" dirty="0">
                <a:solidFill>
                  <a:srgbClr val="5C5B5A"/>
                </a:solidFill>
                <a:latin typeface="Arial"/>
                <a:cs typeface="Arial"/>
              </a:rPr>
              <a:t> </a:t>
            </a:r>
            <a:r>
              <a:rPr sz="1200" spc="-10" dirty="0">
                <a:solidFill>
                  <a:srgbClr val="5C5B5A"/>
                </a:solidFill>
                <a:latin typeface="Arial"/>
                <a:cs typeface="Arial"/>
              </a:rPr>
              <a:t>£78,000</a:t>
            </a:r>
            <a:endParaRPr sz="1200">
              <a:latin typeface="Arial"/>
              <a:cs typeface="Arial"/>
            </a:endParaRPr>
          </a:p>
          <a:p>
            <a:pPr marL="1270" algn="ctr">
              <a:lnSpc>
                <a:spcPct val="100000"/>
              </a:lnSpc>
            </a:pPr>
            <a:r>
              <a:rPr sz="1200" b="1" i="1" dirty="0">
                <a:solidFill>
                  <a:srgbClr val="5C5B5A"/>
                </a:solidFill>
                <a:latin typeface="Arial"/>
                <a:cs typeface="Arial"/>
              </a:rPr>
              <a:t>53%</a:t>
            </a:r>
            <a:r>
              <a:rPr sz="1200" b="1" i="1" spc="-25" dirty="0">
                <a:solidFill>
                  <a:srgbClr val="5C5B5A"/>
                </a:solidFill>
                <a:latin typeface="Arial"/>
                <a:cs typeface="Arial"/>
              </a:rPr>
              <a:t> </a:t>
            </a:r>
            <a:r>
              <a:rPr sz="1200" i="1" dirty="0">
                <a:solidFill>
                  <a:srgbClr val="5C5B5A"/>
                </a:solidFill>
                <a:latin typeface="Arial"/>
                <a:cs typeface="Arial"/>
              </a:rPr>
              <a:t>Those</a:t>
            </a:r>
            <a:r>
              <a:rPr sz="1200" i="1" spc="-15" dirty="0">
                <a:solidFill>
                  <a:srgbClr val="5C5B5A"/>
                </a:solidFill>
                <a:latin typeface="Arial"/>
                <a:cs typeface="Arial"/>
              </a:rPr>
              <a:t> </a:t>
            </a:r>
            <a:r>
              <a:rPr sz="1200" i="1" dirty="0">
                <a:solidFill>
                  <a:srgbClr val="5C5B5A"/>
                </a:solidFill>
                <a:latin typeface="Arial"/>
                <a:cs typeface="Arial"/>
              </a:rPr>
              <a:t>with</a:t>
            </a:r>
            <a:r>
              <a:rPr sz="1200" i="1" spc="-15" dirty="0">
                <a:solidFill>
                  <a:srgbClr val="5C5B5A"/>
                </a:solidFill>
                <a:latin typeface="Arial"/>
                <a:cs typeface="Arial"/>
              </a:rPr>
              <a:t> </a:t>
            </a:r>
            <a:r>
              <a:rPr sz="1200" i="1" dirty="0">
                <a:solidFill>
                  <a:srgbClr val="5C5B5A"/>
                </a:solidFill>
                <a:latin typeface="Arial"/>
                <a:cs typeface="Arial"/>
              </a:rPr>
              <a:t>children</a:t>
            </a:r>
            <a:r>
              <a:rPr sz="1200" i="1" spc="-15" dirty="0">
                <a:solidFill>
                  <a:srgbClr val="5C5B5A"/>
                </a:solidFill>
                <a:latin typeface="Arial"/>
                <a:cs typeface="Arial"/>
              </a:rPr>
              <a:t> </a:t>
            </a:r>
            <a:r>
              <a:rPr sz="1200" i="1" dirty="0">
                <a:solidFill>
                  <a:srgbClr val="5C5B5A"/>
                </a:solidFill>
                <a:latin typeface="Arial"/>
                <a:cs typeface="Arial"/>
              </a:rPr>
              <a:t>in</a:t>
            </a:r>
            <a:r>
              <a:rPr sz="1200" i="1" spc="-5" dirty="0">
                <a:solidFill>
                  <a:srgbClr val="5C5B5A"/>
                </a:solidFill>
                <a:latin typeface="Arial"/>
                <a:cs typeface="Arial"/>
              </a:rPr>
              <a:t> </a:t>
            </a:r>
            <a:r>
              <a:rPr sz="1200" i="1" dirty="0">
                <a:solidFill>
                  <a:srgbClr val="5C5B5A"/>
                </a:solidFill>
                <a:latin typeface="Arial"/>
                <a:cs typeface="Arial"/>
              </a:rPr>
              <a:t>early</a:t>
            </a:r>
            <a:r>
              <a:rPr sz="1200" i="1" spc="-10" dirty="0">
                <a:solidFill>
                  <a:srgbClr val="5C5B5A"/>
                </a:solidFill>
                <a:latin typeface="Arial"/>
                <a:cs typeface="Arial"/>
              </a:rPr>
              <a:t> </a:t>
            </a:r>
            <a:r>
              <a:rPr sz="1200" i="1" dirty="0">
                <a:solidFill>
                  <a:srgbClr val="5C5B5A"/>
                </a:solidFill>
                <a:latin typeface="Arial"/>
                <a:cs typeface="Arial"/>
              </a:rPr>
              <a:t>years</a:t>
            </a:r>
            <a:r>
              <a:rPr sz="1200" i="1" spc="-20" dirty="0">
                <a:solidFill>
                  <a:srgbClr val="5C5B5A"/>
                </a:solidFill>
                <a:latin typeface="Arial"/>
                <a:cs typeface="Arial"/>
              </a:rPr>
              <a:t> </a:t>
            </a:r>
            <a:r>
              <a:rPr sz="1200" i="1" spc="-10" dirty="0">
                <a:solidFill>
                  <a:srgbClr val="5C5B5A"/>
                </a:solidFill>
                <a:latin typeface="Arial"/>
                <a:cs typeface="Arial"/>
              </a:rPr>
              <a:t>education/aged</a:t>
            </a:r>
            <a:r>
              <a:rPr sz="1200" i="1" spc="-25" dirty="0">
                <a:solidFill>
                  <a:srgbClr val="5C5B5A"/>
                </a:solidFill>
                <a:latin typeface="Arial"/>
                <a:cs typeface="Arial"/>
              </a:rPr>
              <a:t> </a:t>
            </a:r>
            <a:r>
              <a:rPr sz="1200" i="1" dirty="0">
                <a:solidFill>
                  <a:srgbClr val="5C5B5A"/>
                </a:solidFill>
                <a:latin typeface="Arial"/>
                <a:cs typeface="Arial"/>
              </a:rPr>
              <a:t>0-4</a:t>
            </a:r>
            <a:r>
              <a:rPr sz="1200" i="1" spc="-5" dirty="0">
                <a:solidFill>
                  <a:srgbClr val="5C5B5A"/>
                </a:solidFill>
                <a:latin typeface="Arial"/>
                <a:cs typeface="Arial"/>
              </a:rPr>
              <a:t> </a:t>
            </a:r>
            <a:r>
              <a:rPr sz="1200" i="1" spc="-10" dirty="0">
                <a:solidFill>
                  <a:srgbClr val="5C5B5A"/>
                </a:solidFill>
                <a:latin typeface="Arial"/>
                <a:cs typeface="Arial"/>
              </a:rPr>
              <a:t>years</a:t>
            </a:r>
            <a:endParaRPr sz="1200">
              <a:latin typeface="Arial"/>
              <a:cs typeface="Arial"/>
            </a:endParaRPr>
          </a:p>
          <a:p>
            <a:pPr marL="1270" algn="ctr">
              <a:lnSpc>
                <a:spcPct val="100000"/>
              </a:lnSpc>
            </a:pPr>
            <a:r>
              <a:rPr sz="1200" b="1" i="1" dirty="0">
                <a:solidFill>
                  <a:srgbClr val="5C5B5A"/>
                </a:solidFill>
                <a:latin typeface="Arial"/>
                <a:cs typeface="Arial"/>
              </a:rPr>
              <a:t>46%</a:t>
            </a:r>
            <a:r>
              <a:rPr sz="1200" b="1" i="1" spc="-25"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aged</a:t>
            </a:r>
            <a:r>
              <a:rPr sz="1200" i="1" spc="-30" dirty="0">
                <a:solidFill>
                  <a:srgbClr val="5C5B5A"/>
                </a:solidFill>
                <a:latin typeface="Arial"/>
                <a:cs typeface="Arial"/>
              </a:rPr>
              <a:t> </a:t>
            </a:r>
            <a:r>
              <a:rPr sz="1200" i="1" dirty="0">
                <a:solidFill>
                  <a:srgbClr val="5C5B5A"/>
                </a:solidFill>
                <a:latin typeface="Arial"/>
                <a:cs typeface="Arial"/>
              </a:rPr>
              <a:t>16-</a:t>
            </a:r>
            <a:r>
              <a:rPr sz="1200" i="1" spc="-25" dirty="0">
                <a:solidFill>
                  <a:srgbClr val="5C5B5A"/>
                </a:solidFill>
                <a:latin typeface="Arial"/>
                <a:cs typeface="Arial"/>
              </a:rPr>
              <a:t>24</a:t>
            </a:r>
            <a:endParaRPr sz="1200">
              <a:latin typeface="Arial"/>
              <a:cs typeface="Arial"/>
            </a:endParaRPr>
          </a:p>
        </p:txBody>
      </p:sp>
      <p:sp>
        <p:nvSpPr>
          <p:cNvPr id="16" name="object 16"/>
          <p:cNvSpPr txBox="1"/>
          <p:nvPr/>
        </p:nvSpPr>
        <p:spPr>
          <a:xfrm>
            <a:off x="2574798" y="2797810"/>
            <a:ext cx="739140" cy="883285"/>
          </a:xfrm>
          <a:prstGeom prst="rect">
            <a:avLst/>
          </a:prstGeom>
        </p:spPr>
        <p:txBody>
          <a:bodyPr vert="horz" wrap="square" lIns="0" tIns="12065" rIns="0" bIns="0" rtlCol="0">
            <a:spAutoFit/>
          </a:bodyPr>
          <a:lstStyle/>
          <a:p>
            <a:pPr algn="ctr">
              <a:lnSpc>
                <a:spcPct val="100000"/>
              </a:lnSpc>
              <a:spcBef>
                <a:spcPts val="95"/>
              </a:spcBef>
            </a:pPr>
            <a:r>
              <a:rPr sz="2800" b="1" spc="-25" dirty="0">
                <a:solidFill>
                  <a:srgbClr val="5C5B5A"/>
                </a:solidFill>
                <a:latin typeface="Arial"/>
                <a:cs typeface="Arial"/>
              </a:rPr>
              <a:t>33%</a:t>
            </a:r>
            <a:endParaRPr sz="2800">
              <a:latin typeface="Arial"/>
              <a:cs typeface="Arial"/>
            </a:endParaRPr>
          </a:p>
          <a:p>
            <a:pPr marL="3810" algn="ctr">
              <a:lnSpc>
                <a:spcPct val="100000"/>
              </a:lnSpc>
              <a:spcBef>
                <a:spcPts val="35"/>
              </a:spcBef>
            </a:pPr>
            <a:r>
              <a:rPr sz="1600" b="1" spc="-25" dirty="0">
                <a:solidFill>
                  <a:srgbClr val="5C5B5A"/>
                </a:solidFill>
                <a:latin typeface="Arial"/>
                <a:cs typeface="Arial"/>
              </a:rPr>
              <a:t>yes</a:t>
            </a:r>
            <a:endParaRPr sz="1600">
              <a:latin typeface="Arial"/>
              <a:cs typeface="Arial"/>
            </a:endParaRPr>
          </a:p>
          <a:p>
            <a:pPr marL="16510" algn="ctr">
              <a:lnSpc>
                <a:spcPct val="100000"/>
              </a:lnSpc>
              <a:spcBef>
                <a:spcPts val="120"/>
              </a:spcBef>
            </a:pPr>
            <a:r>
              <a:rPr sz="1100" spc="-10" dirty="0">
                <a:solidFill>
                  <a:srgbClr val="404040"/>
                </a:solidFill>
                <a:latin typeface="Arial"/>
                <a:cs typeface="Arial"/>
              </a:rPr>
              <a:t>(+1pp)</a:t>
            </a:r>
            <a:endParaRPr sz="1100">
              <a:latin typeface="Arial"/>
              <a:cs typeface="Arial"/>
            </a:endParaRPr>
          </a:p>
        </p:txBody>
      </p:sp>
      <p:sp>
        <p:nvSpPr>
          <p:cNvPr id="17" name="object 17"/>
          <p:cNvSpPr txBox="1"/>
          <p:nvPr/>
        </p:nvSpPr>
        <p:spPr>
          <a:xfrm>
            <a:off x="3173348" y="2056892"/>
            <a:ext cx="527050" cy="41465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FFFFFF"/>
                </a:solidFill>
                <a:latin typeface="Calibri"/>
                <a:cs typeface="Calibri"/>
              </a:rPr>
              <a:t>15%</a:t>
            </a:r>
            <a:endParaRPr sz="1400">
              <a:latin typeface="Calibri"/>
              <a:cs typeface="Calibri"/>
            </a:endParaRPr>
          </a:p>
          <a:p>
            <a:pPr marL="104775">
              <a:lnSpc>
                <a:spcPct val="100000"/>
              </a:lnSpc>
              <a:spcBef>
                <a:spcPts val="55"/>
              </a:spcBef>
            </a:pPr>
            <a:r>
              <a:rPr sz="1100" spc="-10" dirty="0">
                <a:solidFill>
                  <a:srgbClr val="FFFFFF"/>
                </a:solidFill>
                <a:latin typeface="Arial"/>
                <a:cs typeface="Arial"/>
              </a:rPr>
              <a:t>(+1pp)</a:t>
            </a:r>
            <a:endParaRPr sz="1100">
              <a:latin typeface="Arial"/>
              <a:cs typeface="Arial"/>
            </a:endParaRPr>
          </a:p>
        </p:txBody>
      </p:sp>
      <p:sp>
        <p:nvSpPr>
          <p:cNvPr id="18" name="object 18"/>
          <p:cNvSpPr txBox="1"/>
          <p:nvPr/>
        </p:nvSpPr>
        <p:spPr>
          <a:xfrm>
            <a:off x="3770757" y="2635757"/>
            <a:ext cx="447040" cy="393065"/>
          </a:xfrm>
          <a:prstGeom prst="rect">
            <a:avLst/>
          </a:prstGeom>
        </p:spPr>
        <p:txBody>
          <a:bodyPr vert="horz" wrap="square" lIns="0" tIns="13335" rIns="0" bIns="0" rtlCol="0">
            <a:spAutoFit/>
          </a:bodyPr>
          <a:lstStyle/>
          <a:p>
            <a:pPr marL="12700">
              <a:lnSpc>
                <a:spcPts val="1625"/>
              </a:lnSpc>
              <a:spcBef>
                <a:spcPts val="105"/>
              </a:spcBef>
            </a:pPr>
            <a:r>
              <a:rPr sz="1400" spc="-25" dirty="0">
                <a:solidFill>
                  <a:srgbClr val="FFFFFF"/>
                </a:solidFill>
                <a:latin typeface="Calibri"/>
                <a:cs typeface="Calibri"/>
              </a:rPr>
              <a:t>10%</a:t>
            </a:r>
            <a:endParaRPr sz="1400">
              <a:latin typeface="Calibri"/>
              <a:cs typeface="Calibri"/>
            </a:endParaRPr>
          </a:p>
          <a:p>
            <a:pPr marL="24130">
              <a:lnSpc>
                <a:spcPts val="1265"/>
              </a:lnSpc>
            </a:pPr>
            <a:r>
              <a:rPr sz="1100" spc="-10" dirty="0">
                <a:solidFill>
                  <a:srgbClr val="FFFFFF"/>
                </a:solidFill>
                <a:latin typeface="Arial"/>
                <a:cs typeface="Arial"/>
              </a:rPr>
              <a:t>(+1pp)</a:t>
            </a:r>
            <a:endParaRPr sz="1100">
              <a:latin typeface="Arial"/>
              <a:cs typeface="Arial"/>
            </a:endParaRPr>
          </a:p>
        </p:txBody>
      </p:sp>
      <p:sp>
        <p:nvSpPr>
          <p:cNvPr id="19" name="object 19"/>
          <p:cNvSpPr txBox="1"/>
          <p:nvPr/>
        </p:nvSpPr>
        <p:spPr>
          <a:xfrm>
            <a:off x="3812285" y="3271265"/>
            <a:ext cx="521970" cy="409575"/>
          </a:xfrm>
          <a:prstGeom prst="rect">
            <a:avLst/>
          </a:prstGeom>
        </p:spPr>
        <p:txBody>
          <a:bodyPr vert="horz" wrap="square" lIns="0" tIns="13335" rIns="0" bIns="0" rtlCol="0">
            <a:spAutoFit/>
          </a:bodyPr>
          <a:lstStyle/>
          <a:p>
            <a:pPr marL="86360">
              <a:lnSpc>
                <a:spcPct val="100000"/>
              </a:lnSpc>
              <a:spcBef>
                <a:spcPts val="105"/>
              </a:spcBef>
            </a:pPr>
            <a:r>
              <a:rPr sz="1400" spc="-25" dirty="0">
                <a:solidFill>
                  <a:srgbClr val="5C5B5A"/>
                </a:solidFill>
                <a:latin typeface="Calibri"/>
                <a:cs typeface="Calibri"/>
              </a:rPr>
              <a:t>9%</a:t>
            </a:r>
            <a:endParaRPr sz="1400">
              <a:latin typeface="Calibri"/>
              <a:cs typeface="Calibri"/>
            </a:endParaRPr>
          </a:p>
          <a:p>
            <a:pPr marL="12700">
              <a:lnSpc>
                <a:spcPct val="100000"/>
              </a:lnSpc>
              <a:spcBef>
                <a:spcPts val="15"/>
              </a:spcBef>
            </a:pPr>
            <a:r>
              <a:rPr sz="1100" dirty="0">
                <a:solidFill>
                  <a:srgbClr val="404040"/>
                </a:solidFill>
                <a:latin typeface="Arial"/>
                <a:cs typeface="Arial"/>
              </a:rPr>
              <a:t>(+/-</a:t>
            </a:r>
            <a:r>
              <a:rPr sz="1100" spc="-20" dirty="0">
                <a:solidFill>
                  <a:srgbClr val="404040"/>
                </a:solidFill>
                <a:latin typeface="Arial"/>
                <a:cs typeface="Arial"/>
              </a:rPr>
              <a:t>0pp)</a:t>
            </a:r>
            <a:endParaRPr sz="1100">
              <a:latin typeface="Arial"/>
              <a:cs typeface="Arial"/>
            </a:endParaRPr>
          </a:p>
        </p:txBody>
      </p:sp>
      <p:grpSp>
        <p:nvGrpSpPr>
          <p:cNvPr id="20" name="object 20"/>
          <p:cNvGrpSpPr/>
          <p:nvPr/>
        </p:nvGrpSpPr>
        <p:grpSpPr>
          <a:xfrm>
            <a:off x="3477640" y="4190365"/>
            <a:ext cx="2929890" cy="302260"/>
            <a:chOff x="3477640" y="4190365"/>
            <a:chExt cx="2929890" cy="302260"/>
          </a:xfrm>
        </p:grpSpPr>
        <p:sp>
          <p:nvSpPr>
            <p:cNvPr id="21" name="object 21"/>
            <p:cNvSpPr/>
            <p:nvPr/>
          </p:nvSpPr>
          <p:spPr>
            <a:xfrm>
              <a:off x="3483990" y="4196715"/>
              <a:ext cx="2917190" cy="289560"/>
            </a:xfrm>
            <a:custGeom>
              <a:avLst/>
              <a:gdLst/>
              <a:ahLst/>
              <a:cxnLst/>
              <a:rect l="l" t="t" r="r" b="b"/>
              <a:pathLst>
                <a:path w="2917190" h="289560">
                  <a:moveTo>
                    <a:pt x="2772156" y="0"/>
                  </a:moveTo>
                  <a:lnTo>
                    <a:pt x="2772156" y="72262"/>
                  </a:lnTo>
                  <a:lnTo>
                    <a:pt x="0" y="72262"/>
                  </a:lnTo>
                  <a:lnTo>
                    <a:pt x="0" y="216916"/>
                  </a:lnTo>
                  <a:lnTo>
                    <a:pt x="2772156" y="216916"/>
                  </a:lnTo>
                  <a:lnTo>
                    <a:pt x="2772156" y="289179"/>
                  </a:lnTo>
                  <a:lnTo>
                    <a:pt x="2916809" y="144526"/>
                  </a:lnTo>
                  <a:lnTo>
                    <a:pt x="2772156" y="0"/>
                  </a:lnTo>
                  <a:close/>
                </a:path>
              </a:pathLst>
            </a:custGeom>
            <a:solidFill>
              <a:srgbClr val="FF0000"/>
            </a:solidFill>
          </p:spPr>
          <p:txBody>
            <a:bodyPr wrap="square" lIns="0" tIns="0" rIns="0" bIns="0" rtlCol="0"/>
            <a:lstStyle/>
            <a:p>
              <a:endParaRPr/>
            </a:p>
          </p:txBody>
        </p:sp>
        <p:sp>
          <p:nvSpPr>
            <p:cNvPr id="22" name="object 22"/>
            <p:cNvSpPr/>
            <p:nvPr/>
          </p:nvSpPr>
          <p:spPr>
            <a:xfrm>
              <a:off x="3483990" y="4196715"/>
              <a:ext cx="2917190" cy="289560"/>
            </a:xfrm>
            <a:custGeom>
              <a:avLst/>
              <a:gdLst/>
              <a:ahLst/>
              <a:cxnLst/>
              <a:rect l="l" t="t" r="r" b="b"/>
              <a:pathLst>
                <a:path w="2917190" h="289560">
                  <a:moveTo>
                    <a:pt x="0" y="72262"/>
                  </a:moveTo>
                  <a:lnTo>
                    <a:pt x="2772156" y="72262"/>
                  </a:lnTo>
                  <a:lnTo>
                    <a:pt x="2772156" y="0"/>
                  </a:lnTo>
                  <a:lnTo>
                    <a:pt x="2916809" y="144526"/>
                  </a:lnTo>
                  <a:lnTo>
                    <a:pt x="2772156" y="289179"/>
                  </a:lnTo>
                  <a:lnTo>
                    <a:pt x="2772156" y="216916"/>
                  </a:lnTo>
                  <a:lnTo>
                    <a:pt x="0" y="216916"/>
                  </a:lnTo>
                  <a:lnTo>
                    <a:pt x="0" y="72262"/>
                  </a:lnTo>
                  <a:close/>
                </a:path>
              </a:pathLst>
            </a:custGeom>
            <a:ln w="12700">
              <a:solidFill>
                <a:srgbClr val="FF0000"/>
              </a:solidFill>
            </a:ln>
          </p:spPr>
          <p:txBody>
            <a:bodyPr wrap="square" lIns="0" tIns="0" rIns="0" bIns="0" rtlCol="0"/>
            <a:lstStyle/>
            <a:p>
              <a:endParaRPr/>
            </a:p>
          </p:txBody>
        </p:sp>
      </p:grpSp>
      <p:sp>
        <p:nvSpPr>
          <p:cNvPr id="23" name="object 23"/>
          <p:cNvSpPr txBox="1"/>
          <p:nvPr/>
        </p:nvSpPr>
        <p:spPr>
          <a:xfrm>
            <a:off x="6449059" y="3890645"/>
            <a:ext cx="4961255" cy="1754505"/>
          </a:xfrm>
          <a:prstGeom prst="rect">
            <a:avLst/>
          </a:prstGeom>
          <a:ln w="9525">
            <a:solidFill>
              <a:srgbClr val="5C5B5A"/>
            </a:solidFill>
          </a:ln>
        </p:spPr>
        <p:txBody>
          <a:bodyPr vert="horz" wrap="square" lIns="0" tIns="41910" rIns="0" bIns="0" rtlCol="0">
            <a:spAutoFit/>
          </a:bodyPr>
          <a:lstStyle/>
          <a:p>
            <a:pPr marL="193040" marR="189865" indent="5080" algn="ctr">
              <a:lnSpc>
                <a:spcPct val="100000"/>
              </a:lnSpc>
              <a:spcBef>
                <a:spcPts val="330"/>
              </a:spcBef>
            </a:pPr>
            <a:r>
              <a:rPr sz="1200" b="1" spc="-10" dirty="0">
                <a:solidFill>
                  <a:srgbClr val="5C5B5A"/>
                </a:solidFill>
                <a:latin typeface="Arial"/>
                <a:cs typeface="Arial"/>
              </a:rPr>
              <a:t>S14-</a:t>
            </a:r>
            <a:r>
              <a:rPr sz="1200" b="1" dirty="0">
                <a:solidFill>
                  <a:srgbClr val="5C5B5A"/>
                </a:solidFill>
                <a:latin typeface="Arial"/>
                <a:cs typeface="Arial"/>
              </a:rPr>
              <a:t>16</a:t>
            </a:r>
            <a:r>
              <a:rPr sz="1200" b="1" spc="-55" dirty="0">
                <a:solidFill>
                  <a:srgbClr val="5C5B5A"/>
                </a:solidFill>
                <a:latin typeface="Arial"/>
                <a:cs typeface="Arial"/>
              </a:rPr>
              <a:t> </a:t>
            </a:r>
            <a:r>
              <a:rPr sz="1200" b="1" dirty="0">
                <a:solidFill>
                  <a:srgbClr val="5C5B5A"/>
                </a:solidFill>
                <a:latin typeface="Arial"/>
                <a:cs typeface="Arial"/>
              </a:rPr>
              <a:t>combined:</a:t>
            </a:r>
            <a:r>
              <a:rPr sz="1200" b="1" spc="-35" dirty="0">
                <a:solidFill>
                  <a:srgbClr val="5C5B5A"/>
                </a:solidFill>
                <a:latin typeface="Arial"/>
                <a:cs typeface="Arial"/>
              </a:rPr>
              <a:t> </a:t>
            </a:r>
            <a:r>
              <a:rPr sz="1200" b="1" dirty="0">
                <a:solidFill>
                  <a:srgbClr val="5C5B5A"/>
                </a:solidFill>
                <a:latin typeface="Arial"/>
                <a:cs typeface="Arial"/>
              </a:rPr>
              <a:t>The</a:t>
            </a:r>
            <a:r>
              <a:rPr sz="1200" b="1" spc="-10" dirty="0">
                <a:solidFill>
                  <a:srgbClr val="5C5B5A"/>
                </a:solidFill>
                <a:latin typeface="Arial"/>
                <a:cs typeface="Arial"/>
              </a:rPr>
              <a:t> </a:t>
            </a:r>
            <a:r>
              <a:rPr sz="1200" b="1" dirty="0">
                <a:solidFill>
                  <a:srgbClr val="5C5B5A"/>
                </a:solidFill>
                <a:latin typeface="Arial"/>
                <a:cs typeface="Arial"/>
              </a:rPr>
              <a:t>following</a:t>
            </a:r>
            <a:r>
              <a:rPr sz="1200" b="1" spc="-25" dirty="0">
                <a:solidFill>
                  <a:srgbClr val="5C5B5A"/>
                </a:solidFill>
                <a:latin typeface="Arial"/>
                <a:cs typeface="Arial"/>
              </a:rPr>
              <a:t> </a:t>
            </a:r>
            <a:r>
              <a:rPr sz="1200" b="1" dirty="0">
                <a:solidFill>
                  <a:srgbClr val="5C5B5A"/>
                </a:solidFill>
                <a:latin typeface="Arial"/>
                <a:cs typeface="Arial"/>
              </a:rPr>
              <a:t>groups</a:t>
            </a:r>
            <a:r>
              <a:rPr sz="1200" b="1" spc="-15" dirty="0">
                <a:solidFill>
                  <a:srgbClr val="5C5B5A"/>
                </a:solidFill>
                <a:latin typeface="Arial"/>
                <a:cs typeface="Arial"/>
              </a:rPr>
              <a:t> </a:t>
            </a:r>
            <a:r>
              <a:rPr sz="1200" b="1" dirty="0">
                <a:solidFill>
                  <a:srgbClr val="5C5B5A"/>
                </a:solidFill>
                <a:latin typeface="Arial"/>
                <a:cs typeface="Arial"/>
              </a:rPr>
              <a:t>are</a:t>
            </a:r>
            <a:r>
              <a:rPr sz="1200" b="1" spc="-25" dirty="0">
                <a:solidFill>
                  <a:srgbClr val="5C5B5A"/>
                </a:solidFill>
                <a:latin typeface="Arial"/>
                <a:cs typeface="Arial"/>
              </a:rPr>
              <a:t> </a:t>
            </a:r>
            <a:r>
              <a:rPr sz="1200" b="1" dirty="0">
                <a:solidFill>
                  <a:srgbClr val="C00000"/>
                </a:solidFill>
                <a:latin typeface="Arial"/>
                <a:cs typeface="Arial"/>
              </a:rPr>
              <a:t>less</a:t>
            </a:r>
            <a:r>
              <a:rPr sz="1200" b="1" spc="-45" dirty="0">
                <a:solidFill>
                  <a:srgbClr val="C00000"/>
                </a:solidFill>
                <a:latin typeface="Arial"/>
                <a:cs typeface="Arial"/>
              </a:rPr>
              <a:t> </a:t>
            </a:r>
            <a:r>
              <a:rPr sz="1200" b="1" dirty="0">
                <a:solidFill>
                  <a:srgbClr val="C00000"/>
                </a:solidFill>
                <a:latin typeface="Arial"/>
                <a:cs typeface="Arial"/>
              </a:rPr>
              <a:t>likely</a:t>
            </a:r>
            <a:r>
              <a:rPr sz="1200" b="1" spc="-45" dirty="0">
                <a:solidFill>
                  <a:srgbClr val="C00000"/>
                </a:solidFill>
                <a:latin typeface="Arial"/>
                <a:cs typeface="Arial"/>
              </a:rPr>
              <a:t> </a:t>
            </a:r>
            <a:r>
              <a:rPr sz="1200" b="1" spc="-25" dirty="0">
                <a:solidFill>
                  <a:srgbClr val="C00000"/>
                </a:solidFill>
                <a:latin typeface="Arial"/>
                <a:cs typeface="Arial"/>
              </a:rPr>
              <a:t>to </a:t>
            </a:r>
            <a:r>
              <a:rPr sz="1200" b="1" spc="-10" dirty="0">
                <a:solidFill>
                  <a:srgbClr val="C00000"/>
                </a:solidFill>
                <a:latin typeface="Arial"/>
                <a:cs typeface="Arial"/>
              </a:rPr>
              <a:t>volunteer</a:t>
            </a:r>
            <a:r>
              <a:rPr sz="1200" b="1" spc="-10" dirty="0">
                <a:solidFill>
                  <a:srgbClr val="5C5B5A"/>
                </a:solidFill>
                <a:latin typeface="Arial"/>
                <a:cs typeface="Arial"/>
              </a:rPr>
              <a:t>,</a:t>
            </a:r>
            <a:r>
              <a:rPr sz="1200" b="1" spc="-15" dirty="0">
                <a:solidFill>
                  <a:srgbClr val="5C5B5A"/>
                </a:solidFill>
                <a:latin typeface="Arial"/>
                <a:cs typeface="Arial"/>
              </a:rPr>
              <a:t> </a:t>
            </a:r>
            <a:r>
              <a:rPr sz="1200" b="1" dirty="0">
                <a:solidFill>
                  <a:srgbClr val="5C5B5A"/>
                </a:solidFill>
                <a:latin typeface="Arial"/>
                <a:cs typeface="Arial"/>
              </a:rPr>
              <a:t>compared</a:t>
            </a:r>
            <a:r>
              <a:rPr sz="1200" b="1" spc="-45" dirty="0">
                <a:solidFill>
                  <a:srgbClr val="5C5B5A"/>
                </a:solidFill>
                <a:latin typeface="Arial"/>
                <a:cs typeface="Arial"/>
              </a:rPr>
              <a:t> </a:t>
            </a:r>
            <a:r>
              <a:rPr sz="1200" b="1" dirty="0">
                <a:solidFill>
                  <a:srgbClr val="5C5B5A"/>
                </a:solidFill>
                <a:latin typeface="Arial"/>
                <a:cs typeface="Arial"/>
              </a:rPr>
              <a:t>to</a:t>
            </a:r>
            <a:r>
              <a:rPr sz="1200" b="1" spc="-20" dirty="0">
                <a:solidFill>
                  <a:srgbClr val="5C5B5A"/>
                </a:solidFill>
                <a:latin typeface="Arial"/>
                <a:cs typeface="Arial"/>
              </a:rPr>
              <a:t> </a:t>
            </a:r>
            <a:r>
              <a:rPr sz="1200" b="1" dirty="0">
                <a:solidFill>
                  <a:srgbClr val="5C5B5A"/>
                </a:solidFill>
                <a:latin typeface="Arial"/>
                <a:cs typeface="Arial"/>
              </a:rPr>
              <a:t>the</a:t>
            </a:r>
            <a:r>
              <a:rPr sz="1200" b="1" spc="-25" dirty="0">
                <a:solidFill>
                  <a:srgbClr val="5C5B5A"/>
                </a:solidFill>
                <a:latin typeface="Arial"/>
                <a:cs typeface="Arial"/>
              </a:rPr>
              <a:t> </a:t>
            </a:r>
            <a:r>
              <a:rPr sz="1200" b="1" dirty="0">
                <a:solidFill>
                  <a:srgbClr val="5C5B5A"/>
                </a:solidFill>
                <a:latin typeface="Arial"/>
                <a:cs typeface="Arial"/>
              </a:rPr>
              <a:t>Greater</a:t>
            </a:r>
            <a:r>
              <a:rPr sz="1200" b="1" spc="-55" dirty="0">
                <a:solidFill>
                  <a:srgbClr val="5C5B5A"/>
                </a:solidFill>
                <a:latin typeface="Arial"/>
                <a:cs typeface="Arial"/>
              </a:rPr>
              <a:t> </a:t>
            </a:r>
            <a:r>
              <a:rPr sz="1200" b="1" dirty="0">
                <a:solidFill>
                  <a:srgbClr val="5C5B5A"/>
                </a:solidFill>
                <a:latin typeface="Arial"/>
                <a:cs typeface="Arial"/>
              </a:rPr>
              <a:t>Manchester</a:t>
            </a:r>
            <a:r>
              <a:rPr sz="1200" b="1" spc="-45" dirty="0">
                <a:solidFill>
                  <a:srgbClr val="5C5B5A"/>
                </a:solidFill>
                <a:latin typeface="Arial"/>
                <a:cs typeface="Arial"/>
              </a:rPr>
              <a:t> </a:t>
            </a:r>
            <a:r>
              <a:rPr sz="1200" b="1" dirty="0">
                <a:solidFill>
                  <a:srgbClr val="5C5B5A"/>
                </a:solidFill>
                <a:latin typeface="Arial"/>
                <a:cs typeface="Arial"/>
              </a:rPr>
              <a:t>average</a:t>
            </a:r>
            <a:r>
              <a:rPr sz="1200" b="1" spc="-45" dirty="0">
                <a:solidFill>
                  <a:srgbClr val="5C5B5A"/>
                </a:solidFill>
                <a:latin typeface="Arial"/>
                <a:cs typeface="Arial"/>
              </a:rPr>
              <a:t> </a:t>
            </a:r>
            <a:r>
              <a:rPr sz="1200" b="1" spc="-10" dirty="0">
                <a:solidFill>
                  <a:srgbClr val="5C5B5A"/>
                </a:solidFill>
                <a:latin typeface="Arial"/>
                <a:cs typeface="Arial"/>
              </a:rPr>
              <a:t>(where </a:t>
            </a:r>
            <a:r>
              <a:rPr sz="1200" b="1" dirty="0">
                <a:solidFill>
                  <a:srgbClr val="5C5B5A"/>
                </a:solidFill>
                <a:latin typeface="Arial"/>
                <a:cs typeface="Arial"/>
              </a:rPr>
              <a:t>68%</a:t>
            </a:r>
            <a:r>
              <a:rPr sz="1200" b="1" spc="-40" dirty="0">
                <a:solidFill>
                  <a:srgbClr val="5C5B5A"/>
                </a:solidFill>
                <a:latin typeface="Arial"/>
                <a:cs typeface="Arial"/>
              </a:rPr>
              <a:t> </a:t>
            </a:r>
            <a:r>
              <a:rPr sz="1200" b="1" dirty="0">
                <a:solidFill>
                  <a:srgbClr val="5C5B5A"/>
                </a:solidFill>
                <a:latin typeface="Arial"/>
                <a:cs typeface="Arial"/>
              </a:rPr>
              <a:t>have</a:t>
            </a:r>
            <a:r>
              <a:rPr sz="1200" b="1" spc="-15" dirty="0">
                <a:solidFill>
                  <a:srgbClr val="5C5B5A"/>
                </a:solidFill>
                <a:latin typeface="Arial"/>
                <a:cs typeface="Arial"/>
              </a:rPr>
              <a:t> </a:t>
            </a:r>
            <a:r>
              <a:rPr sz="1200" b="1" dirty="0">
                <a:solidFill>
                  <a:srgbClr val="5C5B5A"/>
                </a:solidFill>
                <a:latin typeface="Arial"/>
                <a:cs typeface="Arial"/>
              </a:rPr>
              <a:t>not</a:t>
            </a:r>
            <a:r>
              <a:rPr sz="1200" b="1" spc="5" dirty="0">
                <a:solidFill>
                  <a:srgbClr val="5C5B5A"/>
                </a:solidFill>
                <a:latin typeface="Arial"/>
                <a:cs typeface="Arial"/>
              </a:rPr>
              <a:t> </a:t>
            </a:r>
            <a:r>
              <a:rPr sz="1200" b="1" spc="-10" dirty="0">
                <a:solidFill>
                  <a:srgbClr val="5C5B5A"/>
                </a:solidFill>
                <a:latin typeface="Arial"/>
                <a:cs typeface="Arial"/>
              </a:rPr>
              <a:t>volunteered)*:</a:t>
            </a:r>
            <a:endParaRPr sz="1200">
              <a:latin typeface="Arial"/>
              <a:cs typeface="Arial"/>
            </a:endParaRPr>
          </a:p>
          <a:p>
            <a:pPr>
              <a:lnSpc>
                <a:spcPct val="100000"/>
              </a:lnSpc>
              <a:spcBef>
                <a:spcPts val="60"/>
              </a:spcBef>
            </a:pPr>
            <a:endParaRPr sz="1200">
              <a:latin typeface="Arial"/>
              <a:cs typeface="Arial"/>
            </a:endParaRPr>
          </a:p>
          <a:p>
            <a:pPr marL="1110615" marR="1104900" indent="-635" algn="ctr">
              <a:lnSpc>
                <a:spcPct val="100000"/>
              </a:lnSpc>
            </a:pPr>
            <a:r>
              <a:rPr sz="1200" b="1" i="1" dirty="0">
                <a:solidFill>
                  <a:srgbClr val="5C5B5A"/>
                </a:solidFill>
                <a:latin typeface="Arial"/>
                <a:cs typeface="Arial"/>
              </a:rPr>
              <a:t>92%</a:t>
            </a:r>
            <a:r>
              <a:rPr sz="1200" b="1" i="1" spc="-30" dirty="0">
                <a:solidFill>
                  <a:srgbClr val="5C5B5A"/>
                </a:solidFill>
                <a:latin typeface="Arial"/>
                <a:cs typeface="Arial"/>
              </a:rPr>
              <a:t> </a:t>
            </a: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living</a:t>
            </a:r>
            <a:r>
              <a:rPr sz="1200" i="1" spc="-30" dirty="0">
                <a:solidFill>
                  <a:srgbClr val="5C5B5A"/>
                </a:solidFill>
                <a:latin typeface="Arial"/>
                <a:cs typeface="Arial"/>
              </a:rPr>
              <a:t> </a:t>
            </a:r>
            <a:r>
              <a:rPr sz="1200" i="1" dirty="0">
                <a:solidFill>
                  <a:srgbClr val="5C5B5A"/>
                </a:solidFill>
                <a:latin typeface="Arial"/>
                <a:cs typeface="Arial"/>
              </a:rPr>
              <a:t>with</a:t>
            </a:r>
            <a:r>
              <a:rPr sz="1200" i="1" spc="-20" dirty="0">
                <a:solidFill>
                  <a:srgbClr val="5C5B5A"/>
                </a:solidFill>
                <a:latin typeface="Arial"/>
                <a:cs typeface="Arial"/>
              </a:rPr>
              <a:t> </a:t>
            </a:r>
            <a:r>
              <a:rPr sz="1200" i="1" dirty="0">
                <a:solidFill>
                  <a:srgbClr val="5C5B5A"/>
                </a:solidFill>
                <a:latin typeface="Arial"/>
                <a:cs typeface="Arial"/>
              </a:rPr>
              <a:t>a</a:t>
            </a:r>
            <a:r>
              <a:rPr sz="1200" i="1" spc="-20" dirty="0">
                <a:solidFill>
                  <a:srgbClr val="5C5B5A"/>
                </a:solidFill>
                <a:latin typeface="Arial"/>
                <a:cs typeface="Arial"/>
              </a:rPr>
              <a:t> </a:t>
            </a:r>
            <a:r>
              <a:rPr sz="1200" i="1" dirty="0">
                <a:solidFill>
                  <a:srgbClr val="5C5B5A"/>
                </a:solidFill>
                <a:latin typeface="Arial"/>
                <a:cs typeface="Arial"/>
              </a:rPr>
              <a:t>friend</a:t>
            </a:r>
            <a:r>
              <a:rPr sz="1200" i="1" spc="-25"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family </a:t>
            </a:r>
            <a:r>
              <a:rPr sz="1200" b="1" i="1" dirty="0">
                <a:solidFill>
                  <a:srgbClr val="5C5B5A"/>
                </a:solidFill>
                <a:latin typeface="Arial"/>
                <a:cs typeface="Arial"/>
              </a:rPr>
              <a:t>80%</a:t>
            </a:r>
            <a:r>
              <a:rPr sz="1200" b="1" i="1" spc="-30"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a</a:t>
            </a:r>
            <a:r>
              <a:rPr sz="1200" i="1" spc="-5" dirty="0">
                <a:solidFill>
                  <a:srgbClr val="5C5B5A"/>
                </a:solidFill>
                <a:latin typeface="Arial"/>
                <a:cs typeface="Arial"/>
              </a:rPr>
              <a:t> </a:t>
            </a:r>
            <a:r>
              <a:rPr sz="1200" i="1" dirty="0">
                <a:solidFill>
                  <a:srgbClr val="5C5B5A"/>
                </a:solidFill>
                <a:latin typeface="Arial"/>
                <a:cs typeface="Arial"/>
              </a:rPr>
              <a:t>sensory</a:t>
            </a:r>
            <a:r>
              <a:rPr sz="1200" i="1" spc="-25" dirty="0">
                <a:solidFill>
                  <a:srgbClr val="5C5B5A"/>
                </a:solidFill>
                <a:latin typeface="Arial"/>
                <a:cs typeface="Arial"/>
              </a:rPr>
              <a:t> </a:t>
            </a:r>
            <a:r>
              <a:rPr sz="1200" i="1" spc="-10" dirty="0">
                <a:solidFill>
                  <a:srgbClr val="5C5B5A"/>
                </a:solidFill>
                <a:latin typeface="Arial"/>
                <a:cs typeface="Arial"/>
              </a:rPr>
              <a:t>disability</a:t>
            </a:r>
            <a:r>
              <a:rPr sz="1200" i="1" spc="500" dirty="0">
                <a:solidFill>
                  <a:srgbClr val="5C5B5A"/>
                </a:solidFill>
                <a:latin typeface="Arial"/>
                <a:cs typeface="Arial"/>
              </a:rPr>
              <a:t> </a:t>
            </a:r>
            <a:r>
              <a:rPr sz="1200" b="1" i="1" dirty="0">
                <a:solidFill>
                  <a:srgbClr val="5C5B5A"/>
                </a:solidFill>
                <a:latin typeface="Arial"/>
                <a:cs typeface="Arial"/>
              </a:rPr>
              <a:t>80%</a:t>
            </a:r>
            <a:r>
              <a:rPr sz="1200" b="1" i="1" spc="-35"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no</a:t>
            </a:r>
            <a:r>
              <a:rPr sz="1200" i="1" spc="-15" dirty="0">
                <a:solidFill>
                  <a:srgbClr val="5C5B5A"/>
                </a:solidFill>
                <a:latin typeface="Arial"/>
                <a:cs typeface="Arial"/>
              </a:rPr>
              <a:t> </a:t>
            </a:r>
            <a:r>
              <a:rPr sz="1200" i="1" dirty="0">
                <a:solidFill>
                  <a:srgbClr val="5C5B5A"/>
                </a:solidFill>
                <a:latin typeface="Arial"/>
                <a:cs typeface="Arial"/>
              </a:rPr>
              <a:t>children</a:t>
            </a:r>
            <a:r>
              <a:rPr sz="1200" i="1" spc="-35" dirty="0">
                <a:solidFill>
                  <a:srgbClr val="5C5B5A"/>
                </a:solidFill>
                <a:latin typeface="Arial"/>
                <a:cs typeface="Arial"/>
              </a:rPr>
              <a:t> </a:t>
            </a:r>
            <a:r>
              <a:rPr sz="1200" i="1" dirty="0">
                <a:solidFill>
                  <a:srgbClr val="5C5B5A"/>
                </a:solidFill>
                <a:latin typeface="Arial"/>
                <a:cs typeface="Arial"/>
              </a:rPr>
              <a:t>in</a:t>
            </a:r>
            <a:r>
              <a:rPr sz="1200" i="1" spc="-15" dirty="0">
                <a:solidFill>
                  <a:srgbClr val="5C5B5A"/>
                </a:solidFill>
                <a:latin typeface="Arial"/>
                <a:cs typeface="Arial"/>
              </a:rPr>
              <a:t> </a:t>
            </a:r>
            <a:r>
              <a:rPr sz="1200" i="1" dirty="0">
                <a:solidFill>
                  <a:srgbClr val="5C5B5A"/>
                </a:solidFill>
                <a:latin typeface="Arial"/>
                <a:cs typeface="Arial"/>
              </a:rPr>
              <a:t>the</a:t>
            </a:r>
            <a:r>
              <a:rPr sz="1200" i="1" spc="-15" dirty="0">
                <a:solidFill>
                  <a:srgbClr val="5C5B5A"/>
                </a:solidFill>
                <a:latin typeface="Arial"/>
                <a:cs typeface="Arial"/>
              </a:rPr>
              <a:t> </a:t>
            </a:r>
            <a:r>
              <a:rPr sz="1200" i="1" spc="-10" dirty="0">
                <a:solidFill>
                  <a:srgbClr val="5C5B5A"/>
                </a:solidFill>
                <a:latin typeface="Arial"/>
                <a:cs typeface="Arial"/>
              </a:rPr>
              <a:t>house </a:t>
            </a:r>
            <a:r>
              <a:rPr sz="1200" b="1" i="1" dirty="0">
                <a:solidFill>
                  <a:srgbClr val="5C5B5A"/>
                </a:solidFill>
                <a:latin typeface="Arial"/>
                <a:cs typeface="Arial"/>
              </a:rPr>
              <a:t>80%</a:t>
            </a:r>
            <a:r>
              <a:rPr sz="1200" b="1" i="1" spc="-45"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low</a:t>
            </a:r>
            <a:r>
              <a:rPr sz="1200" i="1" spc="-5" dirty="0">
                <a:solidFill>
                  <a:srgbClr val="5C5B5A"/>
                </a:solidFill>
                <a:latin typeface="Arial"/>
                <a:cs typeface="Arial"/>
              </a:rPr>
              <a:t> </a:t>
            </a:r>
            <a:r>
              <a:rPr sz="1200" i="1" spc="-10" dirty="0">
                <a:solidFill>
                  <a:srgbClr val="5C5B5A"/>
                </a:solidFill>
                <a:latin typeface="Arial"/>
                <a:cs typeface="Arial"/>
              </a:rPr>
              <a:t>happiness</a:t>
            </a:r>
            <a:endParaRPr sz="1200">
              <a:latin typeface="Arial"/>
              <a:cs typeface="Arial"/>
            </a:endParaRPr>
          </a:p>
          <a:p>
            <a:pPr algn="ctr">
              <a:lnSpc>
                <a:spcPct val="100000"/>
              </a:lnSpc>
              <a:spcBef>
                <a:spcPts val="5"/>
              </a:spcBef>
            </a:pPr>
            <a:r>
              <a:rPr sz="1200" b="1" i="1" dirty="0">
                <a:solidFill>
                  <a:srgbClr val="5C5B5A"/>
                </a:solidFill>
                <a:latin typeface="Arial"/>
                <a:cs typeface="Arial"/>
              </a:rPr>
              <a:t>53%</a:t>
            </a:r>
            <a:r>
              <a:rPr sz="1200" b="1" i="1" spc="-35"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out</a:t>
            </a:r>
            <a:r>
              <a:rPr sz="1200" i="1" spc="-20" dirty="0">
                <a:solidFill>
                  <a:srgbClr val="5C5B5A"/>
                </a:solidFill>
                <a:latin typeface="Arial"/>
                <a:cs typeface="Arial"/>
              </a:rPr>
              <a:t> </a:t>
            </a:r>
            <a:r>
              <a:rPr sz="1200" i="1" dirty="0">
                <a:solidFill>
                  <a:srgbClr val="5C5B5A"/>
                </a:solidFill>
                <a:latin typeface="Arial"/>
                <a:cs typeface="Arial"/>
              </a:rPr>
              <a:t>of</a:t>
            </a:r>
            <a:r>
              <a:rPr sz="1200" i="1" spc="-15" dirty="0">
                <a:solidFill>
                  <a:srgbClr val="5C5B5A"/>
                </a:solidFill>
                <a:latin typeface="Arial"/>
                <a:cs typeface="Arial"/>
              </a:rPr>
              <a:t> </a:t>
            </a:r>
            <a:r>
              <a:rPr sz="1200" i="1" dirty="0">
                <a:solidFill>
                  <a:srgbClr val="5C5B5A"/>
                </a:solidFill>
                <a:latin typeface="Arial"/>
                <a:cs typeface="Arial"/>
              </a:rPr>
              <a:t>work</a:t>
            </a:r>
            <a:r>
              <a:rPr sz="1200" i="1" spc="-25" dirty="0">
                <a:solidFill>
                  <a:srgbClr val="5C5B5A"/>
                </a:solidFill>
                <a:latin typeface="Arial"/>
                <a:cs typeface="Arial"/>
              </a:rPr>
              <a:t> </a:t>
            </a:r>
            <a:r>
              <a:rPr sz="1200" i="1" dirty="0">
                <a:solidFill>
                  <a:srgbClr val="5C5B5A"/>
                </a:solidFill>
                <a:latin typeface="Arial"/>
                <a:cs typeface="Arial"/>
              </a:rPr>
              <a:t>for</a:t>
            </a:r>
            <a:r>
              <a:rPr sz="1200" i="1" spc="-5" dirty="0">
                <a:solidFill>
                  <a:srgbClr val="5C5B5A"/>
                </a:solidFill>
                <a:latin typeface="Arial"/>
                <a:cs typeface="Arial"/>
              </a:rPr>
              <a:t> </a:t>
            </a:r>
            <a:r>
              <a:rPr sz="1200" i="1" dirty="0">
                <a:solidFill>
                  <a:srgbClr val="5C5B5A"/>
                </a:solidFill>
                <a:latin typeface="Arial"/>
                <a:cs typeface="Arial"/>
              </a:rPr>
              <a:t>6</a:t>
            </a:r>
            <a:r>
              <a:rPr sz="1200" i="1" spc="-20" dirty="0">
                <a:solidFill>
                  <a:srgbClr val="5C5B5A"/>
                </a:solidFill>
                <a:latin typeface="Arial"/>
                <a:cs typeface="Arial"/>
              </a:rPr>
              <a:t> </a:t>
            </a:r>
            <a:r>
              <a:rPr sz="1200" i="1" dirty="0">
                <a:solidFill>
                  <a:srgbClr val="5C5B5A"/>
                </a:solidFill>
                <a:latin typeface="Arial"/>
                <a:cs typeface="Arial"/>
              </a:rPr>
              <a:t>months</a:t>
            </a:r>
            <a:r>
              <a:rPr sz="1200" i="1" spc="-15"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spc="-20" dirty="0">
                <a:solidFill>
                  <a:srgbClr val="5C5B5A"/>
                </a:solidFill>
                <a:latin typeface="Arial"/>
                <a:cs typeface="Arial"/>
              </a:rPr>
              <a:t>less</a:t>
            </a:r>
            <a:endParaRPr sz="1200">
              <a:latin typeface="Arial"/>
              <a:cs typeface="Arial"/>
            </a:endParaRPr>
          </a:p>
        </p:txBody>
      </p:sp>
      <p:sp>
        <p:nvSpPr>
          <p:cNvPr id="24" name="object 24"/>
          <p:cNvSpPr txBox="1"/>
          <p:nvPr/>
        </p:nvSpPr>
        <p:spPr>
          <a:xfrm>
            <a:off x="598119" y="6067145"/>
            <a:ext cx="302895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5C5B5A"/>
                </a:solidFill>
                <a:latin typeface="Arial"/>
                <a:cs typeface="Arial"/>
              </a:rPr>
              <a:t>Figures</a:t>
            </a:r>
            <a:r>
              <a:rPr sz="1000" spc="-30" dirty="0">
                <a:solidFill>
                  <a:srgbClr val="5C5B5A"/>
                </a:solidFill>
                <a:latin typeface="Arial"/>
                <a:cs typeface="Arial"/>
              </a:rPr>
              <a:t> </a:t>
            </a:r>
            <a:r>
              <a:rPr sz="1000" dirty="0">
                <a:solidFill>
                  <a:srgbClr val="5C5B5A"/>
                </a:solidFill>
                <a:latin typeface="Arial"/>
                <a:cs typeface="Arial"/>
              </a:rPr>
              <a:t>in</a:t>
            </a:r>
            <a:r>
              <a:rPr sz="1000" spc="-30" dirty="0">
                <a:solidFill>
                  <a:srgbClr val="5C5B5A"/>
                </a:solidFill>
                <a:latin typeface="Arial"/>
                <a:cs typeface="Arial"/>
              </a:rPr>
              <a:t> </a:t>
            </a:r>
            <a:r>
              <a:rPr sz="1000" dirty="0">
                <a:solidFill>
                  <a:srgbClr val="5C5B5A"/>
                </a:solidFill>
                <a:latin typeface="Arial"/>
                <a:cs typeface="Arial"/>
              </a:rPr>
              <a:t>brackets</a:t>
            </a:r>
            <a:r>
              <a:rPr sz="1000" spc="-50" dirty="0">
                <a:solidFill>
                  <a:srgbClr val="5C5B5A"/>
                </a:solidFill>
                <a:latin typeface="Arial"/>
                <a:cs typeface="Arial"/>
              </a:rPr>
              <a:t> </a:t>
            </a:r>
            <a:r>
              <a:rPr sz="1000" dirty="0">
                <a:solidFill>
                  <a:srgbClr val="5C5B5A"/>
                </a:solidFill>
                <a:latin typeface="Arial"/>
                <a:cs typeface="Arial"/>
              </a:rPr>
              <a:t>show</a:t>
            </a:r>
            <a:r>
              <a:rPr sz="1000" spc="-35" dirty="0">
                <a:solidFill>
                  <a:srgbClr val="5C5B5A"/>
                </a:solidFill>
                <a:latin typeface="Arial"/>
                <a:cs typeface="Arial"/>
              </a:rPr>
              <a:t> </a:t>
            </a:r>
            <a:r>
              <a:rPr sz="1000" dirty="0">
                <a:solidFill>
                  <a:srgbClr val="5C5B5A"/>
                </a:solidFill>
                <a:latin typeface="Arial"/>
                <a:cs typeface="Arial"/>
              </a:rPr>
              <a:t>change</a:t>
            </a:r>
            <a:r>
              <a:rPr sz="1000" spc="-55" dirty="0">
                <a:solidFill>
                  <a:srgbClr val="5C5B5A"/>
                </a:solidFill>
                <a:latin typeface="Arial"/>
                <a:cs typeface="Arial"/>
              </a:rPr>
              <a:t> </a:t>
            </a:r>
            <a:r>
              <a:rPr sz="1000" dirty="0">
                <a:solidFill>
                  <a:srgbClr val="5C5B5A"/>
                </a:solidFill>
                <a:latin typeface="Arial"/>
                <a:cs typeface="Arial"/>
              </a:rPr>
              <a:t>since</a:t>
            </a:r>
            <a:r>
              <a:rPr sz="1000" spc="-30" dirty="0">
                <a:solidFill>
                  <a:srgbClr val="5C5B5A"/>
                </a:solidFill>
                <a:latin typeface="Arial"/>
                <a:cs typeface="Arial"/>
              </a:rPr>
              <a:t> </a:t>
            </a:r>
            <a:r>
              <a:rPr sz="1000" dirty="0">
                <a:solidFill>
                  <a:srgbClr val="5C5B5A"/>
                </a:solidFill>
                <a:latin typeface="Arial"/>
                <a:cs typeface="Arial"/>
              </a:rPr>
              <a:t>October</a:t>
            </a:r>
            <a:r>
              <a:rPr sz="1000" spc="-40" dirty="0">
                <a:solidFill>
                  <a:srgbClr val="5C5B5A"/>
                </a:solidFill>
                <a:latin typeface="Arial"/>
                <a:cs typeface="Arial"/>
              </a:rPr>
              <a:t> </a:t>
            </a:r>
            <a:r>
              <a:rPr sz="1000" spc="-20" dirty="0">
                <a:solidFill>
                  <a:srgbClr val="5C5B5A"/>
                </a:solidFill>
                <a:latin typeface="Arial"/>
                <a:cs typeface="Arial"/>
              </a:rPr>
              <a:t>(S15)</a:t>
            </a:r>
            <a:endParaRPr sz="1000">
              <a:latin typeface="Arial"/>
              <a:cs typeface="Arial"/>
            </a:endParaRPr>
          </a:p>
        </p:txBody>
      </p:sp>
      <p:sp>
        <p:nvSpPr>
          <p:cNvPr id="25" name="object 25"/>
          <p:cNvSpPr txBox="1"/>
          <p:nvPr/>
        </p:nvSpPr>
        <p:spPr>
          <a:xfrm>
            <a:off x="7096506" y="5880912"/>
            <a:ext cx="3662679" cy="391795"/>
          </a:xfrm>
          <a:prstGeom prst="rect">
            <a:avLst/>
          </a:prstGeom>
        </p:spPr>
        <p:txBody>
          <a:bodyPr vert="horz" wrap="square" lIns="0" tIns="12700" rIns="0" bIns="0" rtlCol="0">
            <a:spAutoFit/>
          </a:bodyPr>
          <a:lstStyle/>
          <a:p>
            <a:pPr algn="ctr">
              <a:lnSpc>
                <a:spcPct val="100000"/>
              </a:lnSpc>
              <a:spcBef>
                <a:spcPts val="100"/>
              </a:spcBef>
            </a:pPr>
            <a:r>
              <a:rPr sz="1200" i="1" dirty="0">
                <a:solidFill>
                  <a:srgbClr val="5C5B5A"/>
                </a:solidFill>
                <a:latin typeface="Arial"/>
                <a:cs typeface="Arial"/>
              </a:rPr>
              <a:t>Italics</a:t>
            </a:r>
            <a:r>
              <a:rPr sz="1200" i="1" spc="-25" dirty="0">
                <a:solidFill>
                  <a:srgbClr val="5C5B5A"/>
                </a:solidFill>
                <a:latin typeface="Arial"/>
                <a:cs typeface="Arial"/>
              </a:rPr>
              <a:t> </a:t>
            </a:r>
            <a:r>
              <a:rPr sz="1200" i="1" dirty="0">
                <a:solidFill>
                  <a:srgbClr val="5C5B5A"/>
                </a:solidFill>
                <a:latin typeface="Arial"/>
                <a:cs typeface="Arial"/>
              </a:rPr>
              <a:t>denotes</a:t>
            </a:r>
            <a:r>
              <a:rPr sz="1200" i="1" spc="-35" dirty="0">
                <a:solidFill>
                  <a:srgbClr val="5C5B5A"/>
                </a:solidFill>
                <a:latin typeface="Arial"/>
                <a:cs typeface="Arial"/>
              </a:rPr>
              <a:t> </a:t>
            </a:r>
            <a:r>
              <a:rPr sz="1200" i="1" dirty="0">
                <a:solidFill>
                  <a:srgbClr val="5C5B5A"/>
                </a:solidFill>
                <a:latin typeface="Arial"/>
                <a:cs typeface="Arial"/>
              </a:rPr>
              <a:t>greater</a:t>
            </a:r>
            <a:r>
              <a:rPr sz="1200" i="1" spc="-55" dirty="0">
                <a:solidFill>
                  <a:srgbClr val="5C5B5A"/>
                </a:solidFill>
                <a:latin typeface="Arial"/>
                <a:cs typeface="Arial"/>
              </a:rPr>
              <a:t> </a:t>
            </a:r>
            <a:r>
              <a:rPr sz="1200" i="1" dirty="0">
                <a:solidFill>
                  <a:srgbClr val="5C5B5A"/>
                </a:solidFill>
                <a:latin typeface="Arial"/>
                <a:cs typeface="Arial"/>
              </a:rPr>
              <a:t>prominence</a:t>
            </a:r>
            <a:r>
              <a:rPr sz="1200" i="1" spc="-40" dirty="0">
                <a:solidFill>
                  <a:srgbClr val="5C5B5A"/>
                </a:solidFill>
                <a:latin typeface="Arial"/>
                <a:cs typeface="Arial"/>
              </a:rPr>
              <a:t> </a:t>
            </a:r>
            <a:r>
              <a:rPr sz="1200" i="1" dirty="0">
                <a:solidFill>
                  <a:srgbClr val="5C5B5A"/>
                </a:solidFill>
                <a:latin typeface="Arial"/>
                <a:cs typeface="Arial"/>
              </a:rPr>
              <a:t>/ newly</a:t>
            </a:r>
            <a:r>
              <a:rPr sz="1200" i="1" spc="-50" dirty="0">
                <a:solidFill>
                  <a:srgbClr val="5C5B5A"/>
                </a:solidFill>
                <a:latin typeface="Arial"/>
                <a:cs typeface="Arial"/>
              </a:rPr>
              <a:t> </a:t>
            </a:r>
            <a:r>
              <a:rPr sz="1200" i="1" dirty="0">
                <a:solidFill>
                  <a:srgbClr val="5C5B5A"/>
                </a:solidFill>
                <a:latin typeface="Arial"/>
                <a:cs typeface="Arial"/>
              </a:rPr>
              <a:t>featuring</a:t>
            </a:r>
            <a:r>
              <a:rPr sz="1200" i="1" spc="-55" dirty="0">
                <a:solidFill>
                  <a:srgbClr val="5C5B5A"/>
                </a:solidFill>
                <a:latin typeface="Arial"/>
                <a:cs typeface="Arial"/>
              </a:rPr>
              <a:t> </a:t>
            </a:r>
            <a:r>
              <a:rPr sz="1200" i="1" spc="-25" dirty="0">
                <a:solidFill>
                  <a:srgbClr val="5C5B5A"/>
                </a:solidFill>
                <a:latin typeface="Arial"/>
                <a:cs typeface="Arial"/>
              </a:rPr>
              <a:t>in</a:t>
            </a:r>
            <a:endParaRPr sz="1200">
              <a:latin typeface="Arial"/>
              <a:cs typeface="Arial"/>
            </a:endParaRPr>
          </a:p>
          <a:p>
            <a:pPr marL="6985" algn="ctr">
              <a:lnSpc>
                <a:spcPct val="100000"/>
              </a:lnSpc>
            </a:pPr>
            <a:r>
              <a:rPr sz="1200" i="1" dirty="0">
                <a:solidFill>
                  <a:srgbClr val="5C5B5A"/>
                </a:solidFill>
                <a:latin typeface="Arial"/>
                <a:cs typeface="Arial"/>
              </a:rPr>
              <a:t>latest</a:t>
            </a:r>
            <a:r>
              <a:rPr sz="1200" i="1" spc="-30" dirty="0">
                <a:solidFill>
                  <a:srgbClr val="5C5B5A"/>
                </a:solidFill>
                <a:latin typeface="Arial"/>
                <a:cs typeface="Arial"/>
              </a:rPr>
              <a:t> </a:t>
            </a:r>
            <a:r>
              <a:rPr sz="1200" i="1" dirty="0">
                <a:solidFill>
                  <a:srgbClr val="5C5B5A"/>
                </a:solidFill>
                <a:latin typeface="Arial"/>
                <a:cs typeface="Arial"/>
              </a:rPr>
              <a:t>analysis</a:t>
            </a:r>
            <a:r>
              <a:rPr sz="1200" i="1" spc="-45" dirty="0">
                <a:solidFill>
                  <a:srgbClr val="5C5B5A"/>
                </a:solidFill>
                <a:latin typeface="Arial"/>
                <a:cs typeface="Arial"/>
              </a:rPr>
              <a:t> </a:t>
            </a:r>
            <a:r>
              <a:rPr sz="1200" i="1" dirty="0">
                <a:solidFill>
                  <a:srgbClr val="5C5B5A"/>
                </a:solidFill>
                <a:latin typeface="Arial"/>
                <a:cs typeface="Arial"/>
              </a:rPr>
              <a:t>compared</a:t>
            </a:r>
            <a:r>
              <a:rPr sz="1200" i="1" spc="-35" dirty="0">
                <a:solidFill>
                  <a:srgbClr val="5C5B5A"/>
                </a:solidFill>
                <a:latin typeface="Arial"/>
                <a:cs typeface="Arial"/>
              </a:rPr>
              <a:t> </a:t>
            </a:r>
            <a:r>
              <a:rPr sz="1200" i="1" dirty="0">
                <a:solidFill>
                  <a:srgbClr val="5C5B5A"/>
                </a:solidFill>
                <a:latin typeface="Arial"/>
                <a:cs typeface="Arial"/>
              </a:rPr>
              <a:t>to</a:t>
            </a:r>
            <a:r>
              <a:rPr sz="1200" i="1" spc="-20" dirty="0">
                <a:solidFill>
                  <a:srgbClr val="5C5B5A"/>
                </a:solidFill>
                <a:latin typeface="Arial"/>
                <a:cs typeface="Arial"/>
              </a:rPr>
              <a:t> </a:t>
            </a:r>
            <a:r>
              <a:rPr sz="1200" i="1" dirty="0">
                <a:solidFill>
                  <a:srgbClr val="5C5B5A"/>
                </a:solidFill>
                <a:latin typeface="Arial"/>
                <a:cs typeface="Arial"/>
              </a:rPr>
              <a:t>previous</a:t>
            </a:r>
            <a:r>
              <a:rPr sz="1200" i="1" spc="-40" dirty="0">
                <a:solidFill>
                  <a:srgbClr val="5C5B5A"/>
                </a:solidFill>
                <a:latin typeface="Arial"/>
                <a:cs typeface="Arial"/>
              </a:rPr>
              <a:t> </a:t>
            </a:r>
            <a:r>
              <a:rPr sz="1200" i="1" spc="-10" dirty="0">
                <a:solidFill>
                  <a:srgbClr val="5C5B5A"/>
                </a:solidFill>
                <a:latin typeface="Arial"/>
                <a:cs typeface="Arial"/>
              </a:rPr>
              <a:t>analysis</a:t>
            </a:r>
            <a:endParaRPr sz="1200">
              <a:latin typeface="Arial"/>
              <a:cs typeface="Arial"/>
            </a:endParaRPr>
          </a:p>
        </p:txBody>
      </p:sp>
      <p:sp>
        <p:nvSpPr>
          <p:cNvPr id="26" name="object 26"/>
          <p:cNvSpPr txBox="1"/>
          <p:nvPr/>
        </p:nvSpPr>
        <p:spPr>
          <a:xfrm>
            <a:off x="470408" y="6402425"/>
            <a:ext cx="883285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S12.</a:t>
            </a:r>
            <a:r>
              <a:rPr sz="1000" spc="-25" dirty="0">
                <a:solidFill>
                  <a:srgbClr val="7E7E7E"/>
                </a:solidFill>
                <a:latin typeface="Arial"/>
                <a:cs typeface="Arial"/>
              </a:rPr>
              <a:t> </a:t>
            </a:r>
            <a:r>
              <a:rPr sz="1000" dirty="0">
                <a:solidFill>
                  <a:srgbClr val="7E7E7E"/>
                </a:solidFill>
                <a:latin typeface="Arial"/>
                <a:cs typeface="Arial"/>
              </a:rPr>
              <a:t>Thinking</a:t>
            </a:r>
            <a:r>
              <a:rPr sz="1000" spc="-45"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last</a:t>
            </a:r>
            <a:r>
              <a:rPr sz="1000" spc="-20" dirty="0">
                <a:solidFill>
                  <a:srgbClr val="7E7E7E"/>
                </a:solidFill>
                <a:latin typeface="Arial"/>
                <a:cs typeface="Arial"/>
              </a:rPr>
              <a:t> </a:t>
            </a:r>
            <a:r>
              <a:rPr sz="1000" dirty="0">
                <a:solidFill>
                  <a:srgbClr val="7E7E7E"/>
                </a:solidFill>
                <a:latin typeface="Arial"/>
                <a:cs typeface="Arial"/>
              </a:rPr>
              <a:t>12</a:t>
            </a:r>
            <a:r>
              <a:rPr sz="1000" spc="-20" dirty="0">
                <a:solidFill>
                  <a:srgbClr val="7E7E7E"/>
                </a:solidFill>
                <a:latin typeface="Arial"/>
                <a:cs typeface="Arial"/>
              </a:rPr>
              <a:t> </a:t>
            </a:r>
            <a:r>
              <a:rPr sz="1000" dirty="0">
                <a:solidFill>
                  <a:srgbClr val="7E7E7E"/>
                </a:solidFill>
                <a:latin typeface="Arial"/>
                <a:cs typeface="Arial"/>
              </a:rPr>
              <a:t>months,</a:t>
            </a:r>
            <a:r>
              <a:rPr sz="1000" spc="-45" dirty="0">
                <a:solidFill>
                  <a:srgbClr val="7E7E7E"/>
                </a:solidFill>
                <a:latin typeface="Arial"/>
                <a:cs typeface="Arial"/>
              </a:rPr>
              <a:t> </a:t>
            </a:r>
            <a:r>
              <a:rPr sz="1000" dirty="0">
                <a:solidFill>
                  <a:srgbClr val="7E7E7E"/>
                </a:solidFill>
                <a:latin typeface="Arial"/>
                <a:cs typeface="Arial"/>
              </a:rPr>
              <a:t>have</a:t>
            </a:r>
            <a:r>
              <a:rPr sz="1000" spc="-25" dirty="0">
                <a:solidFill>
                  <a:srgbClr val="7E7E7E"/>
                </a:solidFill>
                <a:latin typeface="Arial"/>
                <a:cs typeface="Arial"/>
              </a:rPr>
              <a:t> </a:t>
            </a:r>
            <a:r>
              <a:rPr sz="1000" dirty="0">
                <a:solidFill>
                  <a:srgbClr val="7E7E7E"/>
                </a:solidFill>
                <a:latin typeface="Arial"/>
                <a:cs typeface="Arial"/>
              </a:rPr>
              <a:t>you taken</a:t>
            </a:r>
            <a:r>
              <a:rPr sz="1000" spc="-45" dirty="0">
                <a:solidFill>
                  <a:srgbClr val="7E7E7E"/>
                </a:solidFill>
                <a:latin typeface="Arial"/>
                <a:cs typeface="Arial"/>
              </a:rPr>
              <a:t> </a:t>
            </a:r>
            <a:r>
              <a:rPr sz="1000" dirty="0">
                <a:solidFill>
                  <a:srgbClr val="7E7E7E"/>
                </a:solidFill>
                <a:latin typeface="Arial"/>
                <a:cs typeface="Arial"/>
              </a:rPr>
              <a:t>part</a:t>
            </a:r>
            <a:r>
              <a:rPr sz="1000" spc="-20" dirty="0">
                <a:solidFill>
                  <a:srgbClr val="7E7E7E"/>
                </a:solidFill>
                <a:latin typeface="Arial"/>
                <a:cs typeface="Arial"/>
              </a:rPr>
              <a:t> </a:t>
            </a:r>
            <a:r>
              <a:rPr sz="1000" dirty="0">
                <a:solidFill>
                  <a:srgbClr val="7E7E7E"/>
                </a:solidFill>
                <a:latin typeface="Arial"/>
                <a:cs typeface="Arial"/>
              </a:rPr>
              <a:t>in</a:t>
            </a:r>
            <a:r>
              <a:rPr sz="1000" spc="-25" dirty="0">
                <a:solidFill>
                  <a:srgbClr val="7E7E7E"/>
                </a:solidFill>
                <a:latin typeface="Arial"/>
                <a:cs typeface="Arial"/>
              </a:rPr>
              <a:t> </a:t>
            </a:r>
            <a:r>
              <a:rPr sz="1000" dirty="0">
                <a:solidFill>
                  <a:srgbClr val="7E7E7E"/>
                </a:solidFill>
                <a:latin typeface="Arial"/>
                <a:cs typeface="Arial"/>
              </a:rPr>
              <a:t>any</a:t>
            </a:r>
            <a:r>
              <a:rPr sz="1000" spc="-30" dirty="0">
                <a:solidFill>
                  <a:srgbClr val="7E7E7E"/>
                </a:solidFill>
                <a:latin typeface="Arial"/>
                <a:cs typeface="Arial"/>
              </a:rPr>
              <a:t> </a:t>
            </a:r>
            <a:r>
              <a:rPr sz="1000" spc="-10" dirty="0">
                <a:solidFill>
                  <a:srgbClr val="7E7E7E"/>
                </a:solidFill>
                <a:latin typeface="Arial"/>
                <a:cs typeface="Arial"/>
              </a:rPr>
              <a:t>volunteering</a:t>
            </a:r>
            <a:r>
              <a:rPr sz="1000" spc="-15" dirty="0">
                <a:solidFill>
                  <a:srgbClr val="7E7E7E"/>
                </a:solidFill>
                <a:latin typeface="Arial"/>
                <a:cs typeface="Arial"/>
              </a:rPr>
              <a:t> </a:t>
            </a:r>
            <a:r>
              <a:rPr sz="1000" dirty="0">
                <a:solidFill>
                  <a:srgbClr val="7E7E7E"/>
                </a:solidFill>
                <a:latin typeface="Arial"/>
                <a:cs typeface="Arial"/>
              </a:rPr>
              <a:t>for</a:t>
            </a:r>
            <a:r>
              <a:rPr sz="1000" spc="-30" dirty="0">
                <a:solidFill>
                  <a:srgbClr val="7E7E7E"/>
                </a:solidFill>
                <a:latin typeface="Arial"/>
                <a:cs typeface="Arial"/>
              </a:rPr>
              <a:t> </a:t>
            </a:r>
            <a:r>
              <a:rPr sz="1000" dirty="0">
                <a:solidFill>
                  <a:srgbClr val="7E7E7E"/>
                </a:solidFill>
                <a:latin typeface="Arial"/>
                <a:cs typeface="Arial"/>
              </a:rPr>
              <a:t>any</a:t>
            </a:r>
            <a:r>
              <a:rPr sz="1000" spc="-25" dirty="0">
                <a:solidFill>
                  <a:srgbClr val="7E7E7E"/>
                </a:solidFill>
                <a:latin typeface="Arial"/>
                <a:cs typeface="Arial"/>
              </a:rPr>
              <a:t> </a:t>
            </a:r>
            <a:r>
              <a:rPr sz="1000" dirty="0">
                <a:solidFill>
                  <a:srgbClr val="7E7E7E"/>
                </a:solidFill>
                <a:latin typeface="Arial"/>
                <a:cs typeface="Arial"/>
              </a:rPr>
              <a:t>clubs,</a:t>
            </a:r>
            <a:r>
              <a:rPr sz="1000" spc="-20" dirty="0">
                <a:solidFill>
                  <a:srgbClr val="7E7E7E"/>
                </a:solidFill>
                <a:latin typeface="Arial"/>
                <a:cs typeface="Arial"/>
              </a:rPr>
              <a:t> </a:t>
            </a:r>
            <a:r>
              <a:rPr sz="1000" dirty="0">
                <a:solidFill>
                  <a:srgbClr val="7E7E7E"/>
                </a:solidFill>
                <a:latin typeface="Arial"/>
                <a:cs typeface="Arial"/>
              </a:rPr>
              <a:t>groups</a:t>
            </a:r>
            <a:r>
              <a:rPr sz="1000" spc="-35"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organisations? Unweighted</a:t>
            </a:r>
            <a:r>
              <a:rPr sz="1000" spc="-5"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1523</a:t>
            </a:r>
            <a:r>
              <a:rPr sz="1000" spc="-35" dirty="0">
                <a:solidFill>
                  <a:srgbClr val="7E7E7E"/>
                </a:solidFill>
                <a:latin typeface="Arial"/>
                <a:cs typeface="Arial"/>
              </a:rPr>
              <a:t> </a:t>
            </a:r>
            <a:r>
              <a:rPr sz="1000" dirty="0">
                <a:solidFill>
                  <a:srgbClr val="7E7E7E"/>
                </a:solidFill>
                <a:latin typeface="Arial"/>
                <a:cs typeface="Arial"/>
              </a:rPr>
              <a:t>(All </a:t>
            </a:r>
            <a:r>
              <a:rPr sz="1000" spc="-10" dirty="0">
                <a:solidFill>
                  <a:srgbClr val="7E7E7E"/>
                </a:solidFill>
                <a:latin typeface="Arial"/>
                <a:cs typeface="Arial"/>
              </a:rPr>
              <a:t>respondents)</a:t>
            </a:r>
            <a:endParaRPr sz="1000">
              <a:latin typeface="Arial"/>
              <a:cs typeface="Arial"/>
            </a:endParaRPr>
          </a:p>
          <a:p>
            <a:pPr marL="12700">
              <a:lnSpc>
                <a:spcPct val="100000"/>
              </a:lnSpc>
            </a:pPr>
            <a:r>
              <a:rPr sz="1000" dirty="0">
                <a:solidFill>
                  <a:srgbClr val="7E7E7E"/>
                </a:solidFill>
                <a:latin typeface="Arial"/>
                <a:cs typeface="Arial"/>
              </a:rPr>
              <a:t>*subgroup</a:t>
            </a:r>
            <a:r>
              <a:rPr sz="1000" spc="-45" dirty="0">
                <a:solidFill>
                  <a:srgbClr val="7E7E7E"/>
                </a:solidFill>
                <a:latin typeface="Arial"/>
                <a:cs typeface="Arial"/>
              </a:rPr>
              <a:t> </a:t>
            </a:r>
            <a:r>
              <a:rPr sz="1000" dirty="0">
                <a:solidFill>
                  <a:srgbClr val="7E7E7E"/>
                </a:solidFill>
                <a:latin typeface="Arial"/>
                <a:cs typeface="Arial"/>
              </a:rPr>
              <a:t>analysis</a:t>
            </a:r>
            <a:r>
              <a:rPr sz="1000" spc="5" dirty="0">
                <a:solidFill>
                  <a:srgbClr val="7E7E7E"/>
                </a:solidFill>
                <a:latin typeface="Arial"/>
                <a:cs typeface="Arial"/>
              </a:rPr>
              <a:t> </a:t>
            </a:r>
            <a:r>
              <a:rPr sz="1000" dirty="0">
                <a:solidFill>
                  <a:srgbClr val="7E7E7E"/>
                </a:solidFill>
                <a:latin typeface="Arial"/>
                <a:cs typeface="Arial"/>
              </a:rPr>
              <a:t>using</a:t>
            </a:r>
            <a:r>
              <a:rPr sz="1000" spc="-40" dirty="0">
                <a:solidFill>
                  <a:srgbClr val="7E7E7E"/>
                </a:solidFill>
                <a:latin typeface="Arial"/>
                <a:cs typeface="Arial"/>
              </a:rPr>
              <a:t> </a:t>
            </a:r>
            <a:r>
              <a:rPr sz="1000" dirty="0">
                <a:solidFill>
                  <a:srgbClr val="7E7E7E"/>
                </a:solidFill>
                <a:latin typeface="Arial"/>
                <a:cs typeface="Arial"/>
              </a:rPr>
              <a:t>data</a:t>
            </a:r>
            <a:r>
              <a:rPr sz="1000" spc="-40"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spc="-10" dirty="0">
                <a:solidFill>
                  <a:srgbClr val="7E7E7E"/>
                </a:solidFill>
                <a:latin typeface="Arial"/>
                <a:cs typeface="Arial"/>
              </a:rPr>
              <a:t>S14-</a:t>
            </a:r>
            <a:r>
              <a:rPr sz="1000" spc="-25" dirty="0">
                <a:solidFill>
                  <a:srgbClr val="7E7E7E"/>
                </a:solidFill>
                <a:latin typeface="Arial"/>
                <a:cs typeface="Arial"/>
              </a:rPr>
              <a:t>16</a:t>
            </a:r>
            <a:endParaRPr sz="1000">
              <a:latin typeface="Arial"/>
              <a:cs typeface="Arial"/>
            </a:endParaRPr>
          </a:p>
        </p:txBody>
      </p:sp>
      <p:sp>
        <p:nvSpPr>
          <p:cNvPr id="27" name="object 2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50</a:t>
            </a:r>
            <a:endParaRPr sz="18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680110" y="1377137"/>
            <a:ext cx="2920365" cy="574675"/>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FFFF"/>
                </a:solidFill>
              </a:rPr>
              <a:t>Cost</a:t>
            </a:r>
            <a:r>
              <a:rPr sz="3600" spc="-15" dirty="0">
                <a:solidFill>
                  <a:srgbClr val="FFFFFF"/>
                </a:solidFill>
              </a:rPr>
              <a:t> </a:t>
            </a:r>
            <a:r>
              <a:rPr sz="3600" dirty="0">
                <a:solidFill>
                  <a:srgbClr val="FFFFFF"/>
                </a:solidFill>
              </a:rPr>
              <a:t>of</a:t>
            </a:r>
            <a:r>
              <a:rPr sz="3600" spc="-15" dirty="0">
                <a:solidFill>
                  <a:srgbClr val="FFFFFF"/>
                </a:solidFill>
              </a:rPr>
              <a:t> </a:t>
            </a:r>
            <a:r>
              <a:rPr sz="3600" spc="-10" dirty="0">
                <a:solidFill>
                  <a:srgbClr val="FFFFFF"/>
                </a:solidFill>
              </a:rPr>
              <a:t>living</a:t>
            </a:r>
            <a:endParaRPr sz="3600"/>
          </a:p>
        </p:txBody>
      </p:sp>
      <p:graphicFrame>
        <p:nvGraphicFramePr>
          <p:cNvPr id="11" name="object 11"/>
          <p:cNvGraphicFramePr>
            <a:graphicFrameLocks noGrp="1"/>
          </p:cNvGraphicFramePr>
          <p:nvPr/>
        </p:nvGraphicFramePr>
        <p:xfrm>
          <a:off x="594613" y="3766565"/>
          <a:ext cx="4575175" cy="774063"/>
        </p:xfrm>
        <a:graphic>
          <a:graphicData uri="http://schemas.openxmlformats.org/drawingml/2006/table">
            <a:tbl>
              <a:tblPr firstRow="1" bandRow="1">
                <a:tableStyleId>{2D5ABB26-0587-4C30-8999-92F81FD0307C}</a:tableStyleId>
              </a:tblPr>
              <a:tblGrid>
                <a:gridCol w="3068955">
                  <a:extLst>
                    <a:ext uri="{9D8B030D-6E8A-4147-A177-3AD203B41FA5}">
                      <a16:colId xmlns:a16="http://schemas.microsoft.com/office/drawing/2014/main" val="20000"/>
                    </a:ext>
                  </a:extLst>
                </a:gridCol>
                <a:gridCol w="1506220">
                  <a:extLst>
                    <a:ext uri="{9D8B030D-6E8A-4147-A177-3AD203B41FA5}">
                      <a16:colId xmlns:a16="http://schemas.microsoft.com/office/drawing/2014/main" val="20001"/>
                    </a:ext>
                  </a:extLst>
                </a:gridCol>
              </a:tblGrid>
              <a:tr h="243204">
                <a:tc>
                  <a:txBody>
                    <a:bodyPr/>
                    <a:lstStyle/>
                    <a:p>
                      <a:pPr marL="31750">
                        <a:lnSpc>
                          <a:spcPts val="1550"/>
                        </a:lnSpc>
                      </a:pPr>
                      <a:r>
                        <a:rPr sz="1400" b="1" dirty="0">
                          <a:solidFill>
                            <a:srgbClr val="FFFFFF"/>
                          </a:solidFill>
                          <a:latin typeface="Arial"/>
                          <a:cs typeface="Arial"/>
                        </a:rPr>
                        <a:t>Overview</a:t>
                      </a:r>
                      <a:r>
                        <a:rPr sz="1400" b="1" spc="-45" dirty="0">
                          <a:solidFill>
                            <a:srgbClr val="FFFFFF"/>
                          </a:solidFill>
                          <a:latin typeface="Arial"/>
                          <a:cs typeface="Arial"/>
                        </a:rPr>
                        <a:t> </a:t>
                      </a:r>
                      <a:r>
                        <a:rPr sz="1400" b="1" dirty="0">
                          <a:solidFill>
                            <a:srgbClr val="FFFFFF"/>
                          </a:solidFill>
                          <a:latin typeface="Arial"/>
                          <a:cs typeface="Arial"/>
                        </a:rPr>
                        <a:t>and</a:t>
                      </a:r>
                      <a:r>
                        <a:rPr sz="1400" b="1" spc="-35" dirty="0">
                          <a:solidFill>
                            <a:srgbClr val="FFFFFF"/>
                          </a:solidFill>
                          <a:latin typeface="Arial"/>
                          <a:cs typeface="Arial"/>
                        </a:rPr>
                        <a:t> </a:t>
                      </a:r>
                      <a:r>
                        <a:rPr sz="1400" b="1" spc="-10" dirty="0">
                          <a:solidFill>
                            <a:srgbClr val="FFFFFF"/>
                          </a:solidFill>
                          <a:latin typeface="Arial"/>
                          <a:cs typeface="Arial"/>
                        </a:rPr>
                        <a:t>context</a:t>
                      </a:r>
                      <a:endParaRPr sz="1400">
                        <a:latin typeface="Arial"/>
                        <a:cs typeface="Arial"/>
                      </a:endParaRPr>
                    </a:p>
                  </a:txBody>
                  <a:tcPr marL="0" marR="0" marT="0" marB="0"/>
                </a:tc>
                <a:tc>
                  <a:txBody>
                    <a:bodyPr/>
                    <a:lstStyle/>
                    <a:p>
                      <a:pPr marL="457834">
                        <a:lnSpc>
                          <a:spcPts val="1550"/>
                        </a:lnSpc>
                      </a:pPr>
                      <a:r>
                        <a:rPr sz="1400" b="1" u="sng" dirty="0">
                          <a:solidFill>
                            <a:srgbClr val="FFFFFF"/>
                          </a:solidFill>
                          <a:uFill>
                            <a:solidFill>
                              <a:srgbClr val="FFFFFF"/>
                            </a:solidFill>
                          </a:uFill>
                          <a:latin typeface="Arial"/>
                          <a:cs typeface="Arial"/>
                          <a:hlinkClick r:id="rId6" action="ppaction://hlinksldjump"/>
                        </a:rPr>
                        <a:t>page</a:t>
                      </a:r>
                      <a:r>
                        <a:rPr sz="1400" b="1" u="sng" spc="-50" dirty="0">
                          <a:solidFill>
                            <a:srgbClr val="FFFFFF"/>
                          </a:solidFill>
                          <a:uFill>
                            <a:solidFill>
                              <a:srgbClr val="FFFFFF"/>
                            </a:solidFill>
                          </a:uFill>
                          <a:latin typeface="Arial"/>
                          <a:cs typeface="Arial"/>
                          <a:hlinkClick r:id="rId6" action="ppaction://hlinksldjump"/>
                        </a:rPr>
                        <a:t> </a:t>
                      </a:r>
                      <a:r>
                        <a:rPr sz="1400" b="1" u="sng" spc="-25" dirty="0">
                          <a:solidFill>
                            <a:srgbClr val="FFFFFF"/>
                          </a:solidFill>
                          <a:uFill>
                            <a:solidFill>
                              <a:srgbClr val="FFFFFF"/>
                            </a:solidFill>
                          </a:uFill>
                          <a:latin typeface="Arial"/>
                          <a:cs typeface="Arial"/>
                          <a:hlinkClick r:id="rId6" action="ppaction://hlinksldjump"/>
                        </a:rPr>
                        <a:t>52</a:t>
                      </a:r>
                      <a:endParaRPr sz="1400">
                        <a:latin typeface="Arial"/>
                        <a:cs typeface="Arial"/>
                      </a:endParaRPr>
                    </a:p>
                  </a:txBody>
                  <a:tcPr marL="0" marR="0" marT="0" marB="0"/>
                </a:tc>
                <a:extLst>
                  <a:ext uri="{0D108BD9-81ED-4DB2-BD59-A6C34878D82A}">
                    <a16:rowId xmlns:a16="http://schemas.microsoft.com/office/drawing/2014/main" val="10000"/>
                  </a:ext>
                </a:extLst>
              </a:tr>
              <a:tr h="287655">
                <a:tc>
                  <a:txBody>
                    <a:bodyPr/>
                    <a:lstStyle/>
                    <a:p>
                      <a:pPr marL="31750">
                        <a:lnSpc>
                          <a:spcPct val="100000"/>
                        </a:lnSpc>
                        <a:spcBef>
                          <a:spcPts val="220"/>
                        </a:spcBef>
                      </a:pPr>
                      <a:r>
                        <a:rPr sz="1400" b="1" dirty="0">
                          <a:solidFill>
                            <a:srgbClr val="FFFFFF"/>
                          </a:solidFill>
                          <a:latin typeface="Arial"/>
                          <a:cs typeface="Arial"/>
                        </a:rPr>
                        <a:t>Cost</a:t>
                      </a:r>
                      <a:r>
                        <a:rPr sz="1400" b="1" spc="-30" dirty="0">
                          <a:solidFill>
                            <a:srgbClr val="FFFFFF"/>
                          </a:solidFill>
                          <a:latin typeface="Arial"/>
                          <a:cs typeface="Arial"/>
                        </a:rPr>
                        <a:t> </a:t>
                      </a:r>
                      <a:r>
                        <a:rPr sz="1400" b="1" dirty="0">
                          <a:solidFill>
                            <a:srgbClr val="FFFFFF"/>
                          </a:solidFill>
                          <a:latin typeface="Arial"/>
                          <a:cs typeface="Arial"/>
                        </a:rPr>
                        <a:t>of</a:t>
                      </a:r>
                      <a:r>
                        <a:rPr sz="1400" b="1" spc="-35" dirty="0">
                          <a:solidFill>
                            <a:srgbClr val="FFFFFF"/>
                          </a:solidFill>
                          <a:latin typeface="Arial"/>
                          <a:cs typeface="Arial"/>
                        </a:rPr>
                        <a:t> </a:t>
                      </a:r>
                      <a:r>
                        <a:rPr sz="1400" b="1" dirty="0">
                          <a:solidFill>
                            <a:srgbClr val="FFFFFF"/>
                          </a:solidFill>
                          <a:latin typeface="Arial"/>
                          <a:cs typeface="Arial"/>
                        </a:rPr>
                        <a:t>living</a:t>
                      </a:r>
                      <a:r>
                        <a:rPr sz="1400" b="1" spc="-40" dirty="0">
                          <a:solidFill>
                            <a:srgbClr val="FFFFFF"/>
                          </a:solidFill>
                          <a:latin typeface="Arial"/>
                          <a:cs typeface="Arial"/>
                        </a:rPr>
                        <a:t> </a:t>
                      </a:r>
                      <a:r>
                        <a:rPr sz="1400" b="1" dirty="0">
                          <a:solidFill>
                            <a:srgbClr val="FFFFFF"/>
                          </a:solidFill>
                          <a:latin typeface="Arial"/>
                          <a:cs typeface="Arial"/>
                        </a:rPr>
                        <a:t>key</a:t>
                      </a:r>
                      <a:r>
                        <a:rPr sz="1400" b="1" spc="-40"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457834">
                        <a:lnSpc>
                          <a:spcPct val="100000"/>
                        </a:lnSpc>
                        <a:spcBef>
                          <a:spcPts val="220"/>
                        </a:spcBef>
                      </a:pPr>
                      <a:r>
                        <a:rPr sz="1400" b="1" u="sng" dirty="0">
                          <a:solidFill>
                            <a:srgbClr val="FFFFFF"/>
                          </a:solidFill>
                          <a:uFill>
                            <a:solidFill>
                              <a:srgbClr val="FFFFFF"/>
                            </a:solidFill>
                          </a:uFill>
                          <a:latin typeface="Arial"/>
                          <a:cs typeface="Arial"/>
                          <a:hlinkClick r:id="rId7" action="ppaction://hlinksldjump"/>
                        </a:rPr>
                        <a:t>pages</a:t>
                      </a:r>
                      <a:r>
                        <a:rPr sz="1400" b="1" u="sng" spc="-20" dirty="0">
                          <a:solidFill>
                            <a:srgbClr val="FFFFFF"/>
                          </a:solidFill>
                          <a:uFill>
                            <a:solidFill>
                              <a:srgbClr val="FFFFFF"/>
                            </a:solidFill>
                          </a:uFill>
                          <a:latin typeface="Arial"/>
                          <a:cs typeface="Arial"/>
                          <a:hlinkClick r:id="rId7" action="ppaction://hlinksldjump"/>
                        </a:rPr>
                        <a:t> </a:t>
                      </a:r>
                      <a:r>
                        <a:rPr sz="1400" b="1" u="sng" spc="-10" dirty="0">
                          <a:solidFill>
                            <a:srgbClr val="FFFFFF"/>
                          </a:solidFill>
                          <a:uFill>
                            <a:solidFill>
                              <a:srgbClr val="FFFFFF"/>
                            </a:solidFill>
                          </a:uFill>
                          <a:latin typeface="Arial"/>
                          <a:cs typeface="Arial"/>
                          <a:hlinkClick r:id="rId7" action="ppaction://hlinksldjump"/>
                        </a:rPr>
                        <a:t>53-</a:t>
                      </a:r>
                      <a:r>
                        <a:rPr sz="1400" b="1" u="sng" spc="-35" dirty="0">
                          <a:solidFill>
                            <a:srgbClr val="FFFFFF"/>
                          </a:solidFill>
                          <a:uFill>
                            <a:solidFill>
                              <a:srgbClr val="FFFFFF"/>
                            </a:solidFill>
                          </a:uFill>
                          <a:latin typeface="Arial"/>
                          <a:cs typeface="Arial"/>
                          <a:hlinkClick r:id="rId7" action="ppaction://hlinksldjump"/>
                        </a:rPr>
                        <a:t>54</a:t>
                      </a:r>
                      <a:endParaRPr sz="1400">
                        <a:latin typeface="Arial"/>
                        <a:cs typeface="Arial"/>
                      </a:endParaRPr>
                    </a:p>
                  </a:txBody>
                  <a:tcPr marL="0" marR="0" marT="27940" marB="0"/>
                </a:tc>
                <a:extLst>
                  <a:ext uri="{0D108BD9-81ED-4DB2-BD59-A6C34878D82A}">
                    <a16:rowId xmlns:a16="http://schemas.microsoft.com/office/drawing/2014/main" val="10001"/>
                  </a:ext>
                </a:extLst>
              </a:tr>
              <a:tr h="243204">
                <a:tc>
                  <a:txBody>
                    <a:bodyPr/>
                    <a:lstStyle/>
                    <a:p>
                      <a:pPr marL="31750">
                        <a:lnSpc>
                          <a:spcPts val="1600"/>
                        </a:lnSpc>
                        <a:spcBef>
                          <a:spcPts val="220"/>
                        </a:spcBef>
                      </a:pPr>
                      <a:r>
                        <a:rPr sz="1400" b="1" dirty="0">
                          <a:solidFill>
                            <a:srgbClr val="FFFFFF"/>
                          </a:solidFill>
                          <a:latin typeface="Arial"/>
                          <a:cs typeface="Arial"/>
                        </a:rPr>
                        <a:t>Cost</a:t>
                      </a:r>
                      <a:r>
                        <a:rPr sz="1400" b="1" spc="-30" dirty="0">
                          <a:solidFill>
                            <a:srgbClr val="FFFFFF"/>
                          </a:solidFill>
                          <a:latin typeface="Arial"/>
                          <a:cs typeface="Arial"/>
                        </a:rPr>
                        <a:t> </a:t>
                      </a:r>
                      <a:r>
                        <a:rPr sz="1400" b="1" dirty="0">
                          <a:solidFill>
                            <a:srgbClr val="FFFFFF"/>
                          </a:solidFill>
                          <a:latin typeface="Arial"/>
                          <a:cs typeface="Arial"/>
                        </a:rPr>
                        <a:t>of</a:t>
                      </a:r>
                      <a:r>
                        <a:rPr sz="1400" b="1" spc="-40" dirty="0">
                          <a:solidFill>
                            <a:srgbClr val="FFFFFF"/>
                          </a:solidFill>
                          <a:latin typeface="Arial"/>
                          <a:cs typeface="Arial"/>
                        </a:rPr>
                        <a:t> </a:t>
                      </a:r>
                      <a:r>
                        <a:rPr sz="1400" b="1" dirty="0">
                          <a:solidFill>
                            <a:srgbClr val="FFFFFF"/>
                          </a:solidFill>
                          <a:latin typeface="Arial"/>
                          <a:cs typeface="Arial"/>
                        </a:rPr>
                        <a:t>living</a:t>
                      </a:r>
                      <a:r>
                        <a:rPr sz="1400" b="1" spc="-45" dirty="0">
                          <a:solidFill>
                            <a:srgbClr val="FFFFFF"/>
                          </a:solidFill>
                          <a:latin typeface="Arial"/>
                          <a:cs typeface="Arial"/>
                        </a:rPr>
                        <a:t> </a:t>
                      </a:r>
                      <a:r>
                        <a:rPr sz="1400" b="1" dirty="0">
                          <a:solidFill>
                            <a:srgbClr val="FFFFFF"/>
                          </a:solidFill>
                          <a:latin typeface="Arial"/>
                          <a:cs typeface="Arial"/>
                        </a:rPr>
                        <a:t>detailed</a:t>
                      </a:r>
                      <a:r>
                        <a:rPr sz="1400" b="1" spc="-55"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457834">
                        <a:lnSpc>
                          <a:spcPts val="1600"/>
                        </a:lnSpc>
                        <a:spcBef>
                          <a:spcPts val="220"/>
                        </a:spcBef>
                      </a:pPr>
                      <a:r>
                        <a:rPr sz="1400" b="1" u="sng" dirty="0">
                          <a:solidFill>
                            <a:srgbClr val="FFFFFF"/>
                          </a:solidFill>
                          <a:uFill>
                            <a:solidFill>
                              <a:srgbClr val="FFFFFF"/>
                            </a:solidFill>
                          </a:uFill>
                          <a:latin typeface="Arial"/>
                          <a:cs typeface="Arial"/>
                        </a:rPr>
                        <a:t>pages</a:t>
                      </a:r>
                      <a:r>
                        <a:rPr sz="1400" b="1" u="sng" spc="-20" dirty="0">
                          <a:solidFill>
                            <a:srgbClr val="FFFFFF"/>
                          </a:solidFill>
                          <a:uFill>
                            <a:solidFill>
                              <a:srgbClr val="FFFFFF"/>
                            </a:solidFill>
                          </a:uFill>
                          <a:latin typeface="Arial"/>
                          <a:cs typeface="Arial"/>
                        </a:rPr>
                        <a:t> </a:t>
                      </a:r>
                      <a:r>
                        <a:rPr sz="1400" b="1" u="sng" spc="-10" dirty="0">
                          <a:solidFill>
                            <a:srgbClr val="FFFFFF"/>
                          </a:solidFill>
                          <a:uFill>
                            <a:solidFill>
                              <a:srgbClr val="FFFFFF"/>
                            </a:solidFill>
                          </a:uFill>
                          <a:latin typeface="Arial"/>
                          <a:cs typeface="Arial"/>
                        </a:rPr>
                        <a:t>55-</a:t>
                      </a:r>
                      <a:r>
                        <a:rPr sz="1400" b="1" u="sng" spc="-35" dirty="0">
                          <a:solidFill>
                            <a:srgbClr val="FFFFFF"/>
                          </a:solidFill>
                          <a:uFill>
                            <a:solidFill>
                              <a:srgbClr val="FFFFFF"/>
                            </a:solidFill>
                          </a:uFill>
                          <a:latin typeface="Arial"/>
                          <a:cs typeface="Arial"/>
                        </a:rPr>
                        <a:t>66</a:t>
                      </a:r>
                      <a:endParaRPr sz="1400">
                        <a:latin typeface="Arial"/>
                        <a:cs typeface="Arial"/>
                      </a:endParaRPr>
                    </a:p>
                  </a:txBody>
                  <a:tcPr marL="0" marR="0" marT="27940" marB="0"/>
                </a:tc>
                <a:extLst>
                  <a:ext uri="{0D108BD9-81ED-4DB2-BD59-A6C34878D82A}">
                    <a16:rowId xmlns:a16="http://schemas.microsoft.com/office/drawing/2014/main" val="10002"/>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196" rIns="0" bIns="0" rtlCol="0">
            <a:spAutoFit/>
          </a:bodyPr>
          <a:lstStyle/>
          <a:p>
            <a:pPr marL="330835">
              <a:lnSpc>
                <a:spcPct val="100000"/>
              </a:lnSpc>
              <a:spcBef>
                <a:spcPts val="100"/>
              </a:spcBef>
            </a:pPr>
            <a:r>
              <a:rPr sz="3600" b="0" dirty="0">
                <a:solidFill>
                  <a:srgbClr val="FFFFFF"/>
                </a:solidFill>
                <a:latin typeface="Arial"/>
                <a:cs typeface="Arial"/>
              </a:rPr>
              <a:t>Cost</a:t>
            </a:r>
            <a:r>
              <a:rPr sz="3600" b="0" spc="-5"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dirty="0">
                <a:solidFill>
                  <a:srgbClr val="FFFFFF"/>
                </a:solidFill>
                <a:latin typeface="Arial"/>
                <a:cs typeface="Arial"/>
              </a:rPr>
              <a:t>living</a:t>
            </a:r>
            <a:r>
              <a:rPr sz="3600" b="0" spc="-35" dirty="0">
                <a:solidFill>
                  <a:srgbClr val="FFFFFF"/>
                </a:solidFill>
                <a:latin typeface="Arial"/>
                <a:cs typeface="Arial"/>
              </a:rPr>
              <a:t> </a:t>
            </a:r>
            <a:r>
              <a:rPr sz="3600" b="0" dirty="0">
                <a:solidFill>
                  <a:srgbClr val="FFFFFF"/>
                </a:solidFill>
                <a:latin typeface="Arial"/>
                <a:cs typeface="Arial"/>
              </a:rPr>
              <a:t>–</a:t>
            </a:r>
            <a:r>
              <a:rPr sz="3600" b="0" spc="-10" dirty="0">
                <a:solidFill>
                  <a:srgbClr val="FFFFFF"/>
                </a:solidFill>
                <a:latin typeface="Arial"/>
                <a:cs typeface="Arial"/>
              </a:rPr>
              <a:t> </a:t>
            </a:r>
            <a:r>
              <a:rPr sz="3600" b="0" dirty="0">
                <a:solidFill>
                  <a:srgbClr val="FFFFFF"/>
                </a:solidFill>
                <a:latin typeface="Arial"/>
                <a:cs typeface="Arial"/>
              </a:rPr>
              <a:t>context</a:t>
            </a:r>
            <a:r>
              <a:rPr sz="3600" b="0" spc="-5" dirty="0">
                <a:solidFill>
                  <a:srgbClr val="FFFFFF"/>
                </a:solidFill>
                <a:latin typeface="Arial"/>
                <a:cs typeface="Arial"/>
              </a:rPr>
              <a:t> </a:t>
            </a:r>
            <a:r>
              <a:rPr sz="3600" b="0" dirty="0">
                <a:solidFill>
                  <a:srgbClr val="FFFFFF"/>
                </a:solidFill>
                <a:latin typeface="Arial"/>
                <a:cs typeface="Arial"/>
              </a:rPr>
              <a:t>and</a:t>
            </a:r>
            <a:r>
              <a:rPr sz="3600" b="0" spc="-25" dirty="0">
                <a:solidFill>
                  <a:srgbClr val="FFFFFF"/>
                </a:solidFill>
                <a:latin typeface="Arial"/>
                <a:cs typeface="Arial"/>
              </a:rPr>
              <a:t> </a:t>
            </a:r>
            <a:r>
              <a:rPr sz="3600" b="0" spc="-10" dirty="0">
                <a:solidFill>
                  <a:srgbClr val="FFFFFF"/>
                </a:solidFill>
                <a:latin typeface="Arial"/>
                <a:cs typeface="Arial"/>
              </a:rPr>
              <a:t>approach</a:t>
            </a:r>
            <a:endParaRPr sz="3600">
              <a:latin typeface="Arial"/>
              <a:cs typeface="Arial"/>
            </a:endParaRPr>
          </a:p>
        </p:txBody>
      </p:sp>
      <p:sp>
        <p:nvSpPr>
          <p:cNvPr id="7" name="object 7"/>
          <p:cNvSpPr txBox="1"/>
          <p:nvPr/>
        </p:nvSpPr>
        <p:spPr>
          <a:xfrm>
            <a:off x="614680" y="956309"/>
            <a:ext cx="10883900" cy="2255520"/>
          </a:xfrm>
          <a:prstGeom prst="rect">
            <a:avLst/>
          </a:prstGeom>
        </p:spPr>
        <p:txBody>
          <a:bodyPr vert="horz" wrap="square" lIns="0" tIns="11430" rIns="0" bIns="0" rtlCol="0">
            <a:spAutoFit/>
          </a:bodyPr>
          <a:lstStyle/>
          <a:p>
            <a:pPr marL="63500" marR="83185">
              <a:lnSpc>
                <a:spcPct val="113799"/>
              </a:lnSpc>
              <a:spcBef>
                <a:spcPts val="90"/>
              </a:spcBef>
            </a:pPr>
            <a:r>
              <a:rPr sz="1200" dirty="0">
                <a:solidFill>
                  <a:srgbClr val="FFFFFF"/>
                </a:solidFill>
                <a:latin typeface="Arial"/>
                <a:cs typeface="Arial"/>
              </a:rPr>
              <a:t>Cost</a:t>
            </a:r>
            <a:r>
              <a:rPr sz="1200" spc="-25"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living</a:t>
            </a:r>
            <a:r>
              <a:rPr sz="1200" spc="-10" dirty="0">
                <a:solidFill>
                  <a:srgbClr val="FFFFFF"/>
                </a:solidFill>
                <a:latin typeface="Arial"/>
                <a:cs typeface="Arial"/>
              </a:rPr>
              <a:t> </a:t>
            </a:r>
            <a:r>
              <a:rPr sz="1200" dirty="0">
                <a:solidFill>
                  <a:srgbClr val="FFFFFF"/>
                </a:solidFill>
                <a:latin typeface="Arial"/>
                <a:cs typeface="Arial"/>
              </a:rPr>
              <a:t>has</a:t>
            </a:r>
            <a:r>
              <a:rPr sz="1200" spc="-35" dirty="0">
                <a:solidFill>
                  <a:srgbClr val="FFFFFF"/>
                </a:solidFill>
                <a:latin typeface="Arial"/>
                <a:cs typeface="Arial"/>
              </a:rPr>
              <a:t> </a:t>
            </a:r>
            <a:r>
              <a:rPr sz="1200" dirty="0">
                <a:solidFill>
                  <a:srgbClr val="FFFFFF"/>
                </a:solidFill>
                <a:latin typeface="Arial"/>
                <a:cs typeface="Arial"/>
              </a:rPr>
              <a:t>been</a:t>
            </a:r>
            <a:r>
              <a:rPr sz="1200" spc="-35" dirty="0">
                <a:solidFill>
                  <a:srgbClr val="FFFFFF"/>
                </a:solidFill>
                <a:latin typeface="Arial"/>
                <a:cs typeface="Arial"/>
              </a:rPr>
              <a:t> </a:t>
            </a:r>
            <a:r>
              <a:rPr sz="1200" dirty="0">
                <a:solidFill>
                  <a:srgbClr val="FFFFFF"/>
                </a:solidFill>
                <a:latin typeface="Arial"/>
                <a:cs typeface="Arial"/>
              </a:rPr>
              <a:t>a central</a:t>
            </a:r>
            <a:r>
              <a:rPr sz="1200" spc="-35" dirty="0">
                <a:solidFill>
                  <a:srgbClr val="FFFFFF"/>
                </a:solidFill>
                <a:latin typeface="Arial"/>
                <a:cs typeface="Arial"/>
              </a:rPr>
              <a:t> </a:t>
            </a:r>
            <a:r>
              <a:rPr sz="1200" dirty="0">
                <a:solidFill>
                  <a:srgbClr val="FFFFFF"/>
                </a:solidFill>
                <a:latin typeface="Arial"/>
                <a:cs typeface="Arial"/>
              </a:rPr>
              <a:t>theme</a:t>
            </a:r>
            <a:r>
              <a:rPr sz="1200" spc="-3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Greater</a:t>
            </a:r>
            <a:r>
              <a:rPr sz="1200" spc="-20" dirty="0">
                <a:solidFill>
                  <a:srgbClr val="FFFFFF"/>
                </a:solidFill>
                <a:latin typeface="Arial"/>
                <a:cs typeface="Arial"/>
              </a:rPr>
              <a:t> </a:t>
            </a:r>
            <a:r>
              <a:rPr sz="1200" dirty="0">
                <a:solidFill>
                  <a:srgbClr val="FFFFFF"/>
                </a:solidFill>
                <a:latin typeface="Arial"/>
                <a:cs typeface="Arial"/>
              </a:rPr>
              <a:t>Manchester</a:t>
            </a:r>
            <a:r>
              <a:rPr sz="1200" spc="-35" dirty="0">
                <a:solidFill>
                  <a:srgbClr val="FFFFFF"/>
                </a:solidFill>
                <a:latin typeface="Arial"/>
                <a:cs typeface="Arial"/>
              </a:rPr>
              <a:t> </a:t>
            </a:r>
            <a:r>
              <a:rPr sz="1200" dirty="0">
                <a:solidFill>
                  <a:srgbClr val="FFFFFF"/>
                </a:solidFill>
                <a:latin typeface="Arial"/>
                <a:cs typeface="Arial"/>
              </a:rPr>
              <a:t>Residents'</a:t>
            </a:r>
            <a:r>
              <a:rPr sz="1200" spc="-40" dirty="0">
                <a:solidFill>
                  <a:srgbClr val="FFFFFF"/>
                </a:solidFill>
                <a:latin typeface="Arial"/>
                <a:cs typeface="Arial"/>
              </a:rPr>
              <a:t> </a:t>
            </a:r>
            <a:r>
              <a:rPr sz="1200" dirty="0">
                <a:solidFill>
                  <a:srgbClr val="FFFFFF"/>
                </a:solidFill>
                <a:latin typeface="Arial"/>
                <a:cs typeface="Arial"/>
              </a:rPr>
              <a:t>Surveys for</a:t>
            </a:r>
            <a:r>
              <a:rPr sz="1200" spc="-20" dirty="0">
                <a:solidFill>
                  <a:srgbClr val="FFFFFF"/>
                </a:solidFill>
                <a:latin typeface="Arial"/>
                <a:cs typeface="Arial"/>
              </a:rPr>
              <a:t> </a:t>
            </a:r>
            <a:r>
              <a:rPr sz="1200" dirty="0">
                <a:solidFill>
                  <a:srgbClr val="FFFFFF"/>
                </a:solidFill>
                <a:latin typeface="Arial"/>
                <a:cs typeface="Arial"/>
              </a:rPr>
              <a:t>over</a:t>
            </a:r>
            <a:r>
              <a:rPr sz="1200" spc="-20" dirty="0">
                <a:solidFill>
                  <a:srgbClr val="FFFFFF"/>
                </a:solidFill>
                <a:latin typeface="Arial"/>
                <a:cs typeface="Arial"/>
              </a:rPr>
              <a:t> </a:t>
            </a:r>
            <a:r>
              <a:rPr sz="1200" dirty="0">
                <a:solidFill>
                  <a:srgbClr val="FFFFFF"/>
                </a:solidFill>
                <a:latin typeface="Arial"/>
                <a:cs typeface="Arial"/>
              </a:rPr>
              <a:t>two</a:t>
            </a:r>
            <a:r>
              <a:rPr sz="1200" spc="5" dirty="0">
                <a:solidFill>
                  <a:srgbClr val="FFFFFF"/>
                </a:solidFill>
                <a:latin typeface="Arial"/>
                <a:cs typeface="Arial"/>
              </a:rPr>
              <a:t> </a:t>
            </a:r>
            <a:r>
              <a:rPr sz="1200" dirty="0">
                <a:solidFill>
                  <a:srgbClr val="FFFFFF"/>
                </a:solidFill>
                <a:latin typeface="Arial"/>
                <a:cs typeface="Arial"/>
              </a:rPr>
              <a:t>years</a:t>
            </a:r>
            <a:r>
              <a:rPr sz="1200" spc="-5" dirty="0">
                <a:solidFill>
                  <a:srgbClr val="FFFFFF"/>
                </a:solidFill>
                <a:latin typeface="Arial"/>
                <a:cs typeface="Arial"/>
              </a:rPr>
              <a:t> </a:t>
            </a:r>
            <a:r>
              <a:rPr sz="1200" dirty="0">
                <a:solidFill>
                  <a:srgbClr val="FFFFFF"/>
                </a:solidFill>
                <a:latin typeface="Arial"/>
                <a:cs typeface="Arial"/>
              </a:rPr>
              <a:t>(since</a:t>
            </a:r>
            <a:r>
              <a:rPr sz="1200" spc="-25" dirty="0">
                <a:solidFill>
                  <a:srgbClr val="FFFFFF"/>
                </a:solidFill>
                <a:latin typeface="Arial"/>
                <a:cs typeface="Arial"/>
              </a:rPr>
              <a:t> </a:t>
            </a:r>
            <a:r>
              <a:rPr sz="1200" dirty="0">
                <a:solidFill>
                  <a:srgbClr val="FFFFFF"/>
                </a:solidFill>
                <a:latin typeface="Arial"/>
                <a:cs typeface="Arial"/>
              </a:rPr>
              <a:t>September</a:t>
            </a:r>
            <a:r>
              <a:rPr sz="1200" spc="-50" dirty="0">
                <a:solidFill>
                  <a:srgbClr val="FFFFFF"/>
                </a:solidFill>
                <a:latin typeface="Arial"/>
                <a:cs typeface="Arial"/>
              </a:rPr>
              <a:t> </a:t>
            </a:r>
            <a:r>
              <a:rPr sz="1200" spc="-10" dirty="0">
                <a:solidFill>
                  <a:srgbClr val="FFFFFF"/>
                </a:solidFill>
                <a:latin typeface="Arial"/>
                <a:cs typeface="Arial"/>
              </a:rPr>
              <a:t>2022).</a:t>
            </a:r>
            <a:r>
              <a:rPr sz="1200" spc="-95" dirty="0">
                <a:solidFill>
                  <a:srgbClr val="FFFFFF"/>
                </a:solidFill>
                <a:latin typeface="Arial"/>
                <a:cs typeface="Arial"/>
              </a:rPr>
              <a:t> </a:t>
            </a:r>
            <a:r>
              <a:rPr sz="1200" dirty="0">
                <a:solidFill>
                  <a:srgbClr val="FFFFFF"/>
                </a:solidFill>
                <a:latin typeface="Arial"/>
                <a:cs typeface="Arial"/>
              </a:rPr>
              <a:t>As</a:t>
            </a:r>
            <a:r>
              <a:rPr sz="1200" spc="-5" dirty="0">
                <a:solidFill>
                  <a:srgbClr val="FFFFFF"/>
                </a:solidFill>
                <a:latin typeface="Arial"/>
                <a:cs typeface="Arial"/>
              </a:rPr>
              <a:t> </a:t>
            </a:r>
            <a:r>
              <a:rPr sz="1200" dirty="0">
                <a:solidFill>
                  <a:srgbClr val="FFFFFF"/>
                </a:solidFill>
                <a:latin typeface="Arial"/>
                <a:cs typeface="Arial"/>
              </a:rPr>
              <a:t>questions</a:t>
            </a:r>
            <a:r>
              <a:rPr sz="1200" spc="-40" dirty="0">
                <a:solidFill>
                  <a:srgbClr val="FFFFFF"/>
                </a:solidFill>
                <a:latin typeface="Arial"/>
                <a:cs typeface="Arial"/>
              </a:rPr>
              <a:t> </a:t>
            </a:r>
            <a:r>
              <a:rPr sz="1200" dirty="0">
                <a:solidFill>
                  <a:srgbClr val="FFFFFF"/>
                </a:solidFill>
                <a:latin typeface="Arial"/>
                <a:cs typeface="Arial"/>
              </a:rPr>
              <a:t>on</a:t>
            </a:r>
            <a:r>
              <a:rPr sz="1200" spc="-25" dirty="0">
                <a:solidFill>
                  <a:srgbClr val="FFFFFF"/>
                </a:solidFill>
                <a:latin typeface="Arial"/>
                <a:cs typeface="Arial"/>
              </a:rPr>
              <a:t> </a:t>
            </a:r>
            <a:r>
              <a:rPr sz="1200" dirty="0">
                <a:solidFill>
                  <a:srgbClr val="FFFFFF"/>
                </a:solidFill>
                <a:latin typeface="Arial"/>
                <a:cs typeface="Arial"/>
              </a:rPr>
              <a:t>cost</a:t>
            </a:r>
            <a:r>
              <a:rPr sz="1200" spc="-1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spc="-10" dirty="0">
                <a:solidFill>
                  <a:srgbClr val="FFFFFF"/>
                </a:solidFill>
                <a:latin typeface="Arial"/>
                <a:cs typeface="Arial"/>
              </a:rPr>
              <a:t>living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been</a:t>
            </a:r>
            <a:r>
              <a:rPr sz="1200" spc="-40" dirty="0">
                <a:solidFill>
                  <a:srgbClr val="FFFFFF"/>
                </a:solidFill>
                <a:latin typeface="Arial"/>
                <a:cs typeface="Arial"/>
              </a:rPr>
              <a:t> </a:t>
            </a:r>
            <a:r>
              <a:rPr sz="1200" dirty="0">
                <a:solidFill>
                  <a:srgbClr val="FFFFFF"/>
                </a:solidFill>
                <a:latin typeface="Arial"/>
                <a:cs typeface="Arial"/>
              </a:rPr>
              <a:t>asked</a:t>
            </a:r>
            <a:r>
              <a:rPr sz="1200" spc="-40" dirty="0">
                <a:solidFill>
                  <a:srgbClr val="FFFFFF"/>
                </a:solidFill>
                <a:latin typeface="Arial"/>
                <a:cs typeface="Arial"/>
              </a:rPr>
              <a:t> </a:t>
            </a:r>
            <a:r>
              <a:rPr sz="1200" dirty="0">
                <a:solidFill>
                  <a:srgbClr val="FFFFFF"/>
                </a:solidFill>
                <a:latin typeface="Arial"/>
                <a:cs typeface="Arial"/>
              </a:rPr>
              <a:t>across</a:t>
            </a:r>
            <a:r>
              <a:rPr sz="1200" spc="-15" dirty="0">
                <a:solidFill>
                  <a:srgbClr val="FFFFFF"/>
                </a:solidFill>
                <a:latin typeface="Arial"/>
                <a:cs typeface="Arial"/>
              </a:rPr>
              <a:t> </a:t>
            </a:r>
            <a:r>
              <a:rPr sz="1200" dirty="0">
                <a:solidFill>
                  <a:srgbClr val="FFFFFF"/>
                </a:solidFill>
                <a:latin typeface="Arial"/>
                <a:cs typeface="Arial"/>
              </a:rPr>
              <a:t>multiple</a:t>
            </a:r>
            <a:r>
              <a:rPr sz="1200" spc="-40" dirty="0">
                <a:solidFill>
                  <a:srgbClr val="FFFFFF"/>
                </a:solidFill>
                <a:latin typeface="Arial"/>
                <a:cs typeface="Arial"/>
              </a:rPr>
              <a:t> </a:t>
            </a:r>
            <a:r>
              <a:rPr sz="1200" dirty="0">
                <a:solidFill>
                  <a:srgbClr val="FFFFFF"/>
                </a:solidFill>
                <a:latin typeface="Arial"/>
                <a:cs typeface="Arial"/>
              </a:rPr>
              <a:t>surveys,</a:t>
            </a:r>
            <a:r>
              <a:rPr sz="1200" spc="5" dirty="0">
                <a:solidFill>
                  <a:srgbClr val="FFFFFF"/>
                </a:solidFill>
                <a:latin typeface="Arial"/>
                <a:cs typeface="Arial"/>
              </a:rPr>
              <a:t> </a:t>
            </a:r>
            <a:r>
              <a:rPr sz="1200" dirty="0">
                <a:solidFill>
                  <a:srgbClr val="FFFFFF"/>
                </a:solidFill>
                <a:latin typeface="Arial"/>
                <a:cs typeface="Arial"/>
              </a:rPr>
              <a:t>we</a:t>
            </a:r>
            <a:r>
              <a:rPr sz="1200" spc="-5"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a:t>
            </a:r>
            <a:r>
              <a:rPr sz="1200" dirty="0">
                <a:solidFill>
                  <a:srgbClr val="FFFFFF"/>
                </a:solidFill>
                <a:latin typeface="Arial"/>
                <a:cs typeface="Arial"/>
              </a:rPr>
              <a:t>tracked</a:t>
            </a:r>
            <a:r>
              <a:rPr sz="1200" spc="-30" dirty="0">
                <a:solidFill>
                  <a:srgbClr val="FFFFFF"/>
                </a:solidFill>
                <a:latin typeface="Arial"/>
                <a:cs typeface="Arial"/>
              </a:rPr>
              <a:t> </a:t>
            </a:r>
            <a:r>
              <a:rPr sz="1200" dirty="0">
                <a:solidFill>
                  <a:srgbClr val="FFFFFF"/>
                </a:solidFill>
                <a:latin typeface="Arial"/>
                <a:cs typeface="Arial"/>
              </a:rPr>
              <a:t>data</a:t>
            </a:r>
            <a:r>
              <a:rPr sz="1200" spc="-25" dirty="0">
                <a:solidFill>
                  <a:srgbClr val="FFFFFF"/>
                </a:solidFill>
                <a:latin typeface="Arial"/>
                <a:cs typeface="Arial"/>
              </a:rPr>
              <a:t> </a:t>
            </a:r>
            <a:r>
              <a:rPr sz="1200" dirty="0">
                <a:solidFill>
                  <a:srgbClr val="FFFFFF"/>
                </a:solidFill>
                <a:latin typeface="Arial"/>
                <a:cs typeface="Arial"/>
              </a:rPr>
              <a:t>over</a:t>
            </a:r>
            <a:r>
              <a:rPr sz="1200" spc="-10" dirty="0">
                <a:solidFill>
                  <a:srgbClr val="FFFFFF"/>
                </a:solidFill>
                <a:latin typeface="Arial"/>
                <a:cs typeface="Arial"/>
              </a:rPr>
              <a:t> </a:t>
            </a:r>
            <a:r>
              <a:rPr sz="1200" dirty="0">
                <a:solidFill>
                  <a:srgbClr val="FFFFFF"/>
                </a:solidFill>
                <a:latin typeface="Arial"/>
                <a:cs typeface="Arial"/>
              </a:rPr>
              <a:t>time.</a:t>
            </a:r>
            <a:r>
              <a:rPr sz="1200" spc="-15" dirty="0">
                <a:solidFill>
                  <a:srgbClr val="FFFFFF"/>
                </a:solidFill>
                <a:latin typeface="Arial"/>
                <a:cs typeface="Arial"/>
              </a:rPr>
              <a:t> </a:t>
            </a:r>
            <a:r>
              <a:rPr sz="1200" dirty="0">
                <a:solidFill>
                  <a:srgbClr val="FFFFFF"/>
                </a:solidFill>
                <a:latin typeface="Arial"/>
                <a:cs typeface="Arial"/>
              </a:rPr>
              <a:t>We</a:t>
            </a:r>
            <a:r>
              <a:rPr sz="1200" spc="-50"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also</a:t>
            </a:r>
            <a:r>
              <a:rPr sz="1200" spc="-25" dirty="0">
                <a:solidFill>
                  <a:srgbClr val="FFFFFF"/>
                </a:solidFill>
                <a:latin typeface="Arial"/>
                <a:cs typeface="Arial"/>
              </a:rPr>
              <a:t> </a:t>
            </a:r>
            <a:r>
              <a:rPr sz="1200" dirty="0">
                <a:solidFill>
                  <a:srgbClr val="FFFFFF"/>
                </a:solidFill>
                <a:latin typeface="Arial"/>
                <a:cs typeface="Arial"/>
              </a:rPr>
              <a:t>merged</a:t>
            </a:r>
            <a:r>
              <a:rPr sz="1200" spc="-30" dirty="0">
                <a:solidFill>
                  <a:srgbClr val="FFFFFF"/>
                </a:solidFill>
                <a:latin typeface="Arial"/>
                <a:cs typeface="Arial"/>
              </a:rPr>
              <a:t> </a:t>
            </a:r>
            <a:r>
              <a:rPr sz="1200" dirty="0">
                <a:solidFill>
                  <a:srgbClr val="FFFFFF"/>
                </a:solidFill>
                <a:latin typeface="Arial"/>
                <a:cs typeface="Arial"/>
              </a:rPr>
              <a:t>data</a:t>
            </a:r>
            <a:r>
              <a:rPr sz="1200" spc="-25" dirty="0">
                <a:solidFill>
                  <a:srgbClr val="FFFFFF"/>
                </a:solidFill>
                <a:latin typeface="Arial"/>
                <a:cs typeface="Arial"/>
              </a:rPr>
              <a:t> </a:t>
            </a:r>
            <a:r>
              <a:rPr sz="1200" dirty="0">
                <a:solidFill>
                  <a:srgbClr val="FFFFFF"/>
                </a:solidFill>
                <a:latin typeface="Arial"/>
                <a:cs typeface="Arial"/>
              </a:rPr>
              <a:t>where</a:t>
            </a:r>
            <a:r>
              <a:rPr sz="1200" spc="-15" dirty="0">
                <a:solidFill>
                  <a:srgbClr val="FFFFFF"/>
                </a:solidFill>
                <a:latin typeface="Arial"/>
                <a:cs typeface="Arial"/>
              </a:rPr>
              <a:t> </a:t>
            </a:r>
            <a:r>
              <a:rPr sz="1200" dirty="0">
                <a:solidFill>
                  <a:srgbClr val="FFFFFF"/>
                </a:solidFill>
                <a:latin typeface="Arial"/>
                <a:cs typeface="Arial"/>
              </a:rPr>
              <a:t>possible,</a:t>
            </a:r>
            <a:r>
              <a:rPr sz="1200" spc="-3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create</a:t>
            </a:r>
            <a:r>
              <a:rPr sz="1200" spc="-25" dirty="0">
                <a:solidFill>
                  <a:srgbClr val="FFFFFF"/>
                </a:solidFill>
                <a:latin typeface="Arial"/>
                <a:cs typeface="Arial"/>
              </a:rPr>
              <a:t> </a:t>
            </a:r>
            <a:r>
              <a:rPr sz="1200" dirty="0">
                <a:solidFill>
                  <a:srgbClr val="FFFFFF"/>
                </a:solidFill>
                <a:latin typeface="Arial"/>
                <a:cs typeface="Arial"/>
              </a:rPr>
              <a:t>a</a:t>
            </a:r>
            <a:r>
              <a:rPr sz="1200" spc="-65" dirty="0">
                <a:solidFill>
                  <a:srgbClr val="FFFFFF"/>
                </a:solidFill>
                <a:latin typeface="Arial"/>
                <a:cs typeface="Arial"/>
              </a:rPr>
              <a:t> </a:t>
            </a:r>
            <a:r>
              <a:rPr sz="1200" dirty="0">
                <a:solidFill>
                  <a:srgbClr val="FFFFFF"/>
                </a:solidFill>
                <a:latin typeface="Arial"/>
                <a:cs typeface="Arial"/>
              </a:rPr>
              <a:t>larger</a:t>
            </a:r>
            <a:r>
              <a:rPr sz="1200" spc="-25"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spc="-10" dirty="0">
                <a:solidFill>
                  <a:srgbClr val="FFFFFF"/>
                </a:solidFill>
                <a:latin typeface="Arial"/>
                <a:cs typeface="Arial"/>
              </a:rPr>
              <a:t>robust </a:t>
            </a:r>
            <a:r>
              <a:rPr sz="1200" dirty="0">
                <a:solidFill>
                  <a:srgbClr val="FFFFFF"/>
                </a:solidFill>
                <a:latin typeface="Arial"/>
                <a:cs typeface="Arial"/>
              </a:rPr>
              <a:t>sample</a:t>
            </a:r>
            <a:r>
              <a:rPr sz="1200" spc="-45" dirty="0">
                <a:solidFill>
                  <a:srgbClr val="FFFFFF"/>
                </a:solidFill>
                <a:latin typeface="Arial"/>
                <a:cs typeface="Arial"/>
              </a:rPr>
              <a:t> </a:t>
            </a:r>
            <a:r>
              <a:rPr sz="1200" dirty="0">
                <a:solidFill>
                  <a:srgbClr val="FFFFFF"/>
                </a:solidFill>
                <a:latin typeface="Arial"/>
                <a:cs typeface="Arial"/>
              </a:rPr>
              <a:t>for</a:t>
            </a:r>
            <a:r>
              <a:rPr sz="1200" spc="-25" dirty="0">
                <a:solidFill>
                  <a:srgbClr val="FFFFFF"/>
                </a:solidFill>
                <a:latin typeface="Arial"/>
                <a:cs typeface="Arial"/>
              </a:rPr>
              <a:t> </a:t>
            </a:r>
            <a:r>
              <a:rPr sz="1200" dirty="0">
                <a:solidFill>
                  <a:srgbClr val="FFFFFF"/>
                </a:solidFill>
                <a:latin typeface="Arial"/>
                <a:cs typeface="Arial"/>
              </a:rPr>
              <a:t>greater</a:t>
            </a:r>
            <a:r>
              <a:rPr sz="1200" spc="-35" dirty="0">
                <a:solidFill>
                  <a:srgbClr val="FFFFFF"/>
                </a:solidFill>
                <a:latin typeface="Arial"/>
                <a:cs typeface="Arial"/>
              </a:rPr>
              <a:t> </a:t>
            </a:r>
            <a:r>
              <a:rPr sz="1200" dirty="0">
                <a:solidFill>
                  <a:srgbClr val="FFFFFF"/>
                </a:solidFill>
                <a:latin typeface="Arial"/>
                <a:cs typeface="Arial"/>
              </a:rPr>
              <a:t>analysis</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spc="-10" dirty="0">
                <a:solidFill>
                  <a:srgbClr val="FFFFFF"/>
                </a:solidFill>
                <a:latin typeface="Arial"/>
                <a:cs typeface="Arial"/>
              </a:rPr>
              <a:t>sub-</a:t>
            </a:r>
            <a:r>
              <a:rPr sz="1200" dirty="0">
                <a:solidFill>
                  <a:srgbClr val="FFFFFF"/>
                </a:solidFill>
                <a:latin typeface="Arial"/>
                <a:cs typeface="Arial"/>
              </a:rPr>
              <a:t>groups.</a:t>
            </a:r>
            <a:r>
              <a:rPr sz="1200" spc="-25" dirty="0">
                <a:solidFill>
                  <a:srgbClr val="FFFFFF"/>
                </a:solidFill>
                <a:latin typeface="Arial"/>
                <a:cs typeface="Arial"/>
              </a:rPr>
              <a:t> </a:t>
            </a:r>
            <a:r>
              <a:rPr sz="1200" dirty="0">
                <a:solidFill>
                  <a:srgbClr val="FFFFFF"/>
                </a:solidFill>
                <a:latin typeface="Arial"/>
                <a:cs typeface="Arial"/>
              </a:rPr>
              <a:t>Many</a:t>
            </a:r>
            <a:r>
              <a:rPr sz="1200" spc="-25" dirty="0">
                <a:solidFill>
                  <a:srgbClr val="FFFFFF"/>
                </a:solidFill>
                <a:latin typeface="Arial"/>
                <a:cs typeface="Arial"/>
              </a:rPr>
              <a:t> </a:t>
            </a:r>
            <a:r>
              <a:rPr sz="1200" dirty="0">
                <a:solidFill>
                  <a:srgbClr val="FFFFFF"/>
                </a:solidFill>
                <a:latin typeface="Arial"/>
                <a:cs typeface="Arial"/>
              </a:rPr>
              <a:t>questions</a:t>
            </a:r>
            <a:r>
              <a:rPr sz="1200" spc="-45" dirty="0">
                <a:solidFill>
                  <a:srgbClr val="FFFFFF"/>
                </a:solidFill>
                <a:latin typeface="Arial"/>
                <a:cs typeface="Arial"/>
              </a:rPr>
              <a:t> </a:t>
            </a:r>
            <a:r>
              <a:rPr sz="1200" dirty="0">
                <a:solidFill>
                  <a:srgbClr val="FFFFFF"/>
                </a:solidFill>
                <a:latin typeface="Arial"/>
                <a:cs typeface="Arial"/>
              </a:rPr>
              <a:t>within</a:t>
            </a:r>
            <a:r>
              <a:rPr sz="1200" spc="-20"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section</a:t>
            </a:r>
            <a:r>
              <a:rPr sz="1200" spc="-30" dirty="0">
                <a:solidFill>
                  <a:srgbClr val="FFFFFF"/>
                </a:solidFill>
                <a:latin typeface="Arial"/>
                <a:cs typeface="Arial"/>
              </a:rPr>
              <a:t> </a:t>
            </a:r>
            <a:r>
              <a:rPr sz="1200" dirty="0">
                <a:solidFill>
                  <a:srgbClr val="FFFFFF"/>
                </a:solidFill>
                <a:latin typeface="Arial"/>
                <a:cs typeface="Arial"/>
              </a:rPr>
              <a:t>use</a:t>
            </a:r>
            <a:r>
              <a:rPr sz="1200" spc="-2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merged</a:t>
            </a:r>
            <a:r>
              <a:rPr sz="1200" spc="-30" dirty="0">
                <a:solidFill>
                  <a:srgbClr val="FFFFFF"/>
                </a:solidFill>
                <a:latin typeface="Arial"/>
                <a:cs typeface="Arial"/>
              </a:rPr>
              <a:t> </a:t>
            </a:r>
            <a:r>
              <a:rPr sz="1200" dirty="0">
                <a:solidFill>
                  <a:srgbClr val="FFFFFF"/>
                </a:solidFill>
                <a:latin typeface="Arial"/>
                <a:cs typeface="Arial"/>
              </a:rPr>
              <a:t>sample</a:t>
            </a:r>
            <a:r>
              <a:rPr sz="1200" spc="-20" dirty="0">
                <a:solidFill>
                  <a:srgbClr val="FFFFFF"/>
                </a:solidFill>
                <a:latin typeface="Arial"/>
                <a:cs typeface="Arial"/>
              </a:rPr>
              <a:t> </a:t>
            </a:r>
            <a:r>
              <a:rPr sz="1200" dirty="0">
                <a:solidFill>
                  <a:srgbClr val="FFFFFF"/>
                </a:solidFill>
                <a:latin typeface="Arial"/>
                <a:cs typeface="Arial"/>
              </a:rPr>
              <a:t>from</a:t>
            </a:r>
            <a:r>
              <a:rPr sz="1200" spc="-4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results</a:t>
            </a:r>
            <a:r>
              <a:rPr sz="1200" spc="-20" dirty="0">
                <a:solidFill>
                  <a:srgbClr val="FFFFFF"/>
                </a:solidFill>
                <a:latin typeface="Arial"/>
                <a:cs typeface="Arial"/>
              </a:rPr>
              <a:t> </a:t>
            </a:r>
            <a:r>
              <a:rPr sz="1200" dirty="0">
                <a:solidFill>
                  <a:srgbClr val="FFFFFF"/>
                </a:solidFill>
                <a:latin typeface="Arial"/>
                <a:cs typeface="Arial"/>
              </a:rPr>
              <a:t>from</a:t>
            </a:r>
            <a:r>
              <a:rPr sz="1200" spc="-30" dirty="0">
                <a:solidFill>
                  <a:srgbClr val="FFFFFF"/>
                </a:solidFill>
                <a:latin typeface="Arial"/>
                <a:cs typeface="Arial"/>
              </a:rPr>
              <a:t> </a:t>
            </a:r>
            <a:r>
              <a:rPr sz="1200" dirty="0">
                <a:solidFill>
                  <a:srgbClr val="FFFFFF"/>
                </a:solidFill>
                <a:latin typeface="Arial"/>
                <a:cs typeface="Arial"/>
              </a:rPr>
              <a:t>surveys</a:t>
            </a:r>
            <a:r>
              <a:rPr sz="1200" spc="45" dirty="0">
                <a:solidFill>
                  <a:srgbClr val="FFFFFF"/>
                </a:solidFill>
                <a:latin typeface="Arial"/>
                <a:cs typeface="Arial"/>
              </a:rPr>
              <a:t> </a:t>
            </a:r>
            <a:r>
              <a:rPr sz="1200" dirty="0">
                <a:solidFill>
                  <a:srgbClr val="FFFFFF"/>
                </a:solidFill>
                <a:latin typeface="Arial"/>
                <a:cs typeface="Arial"/>
              </a:rPr>
              <a:t>14,</a:t>
            </a:r>
            <a:r>
              <a:rPr sz="1200" spc="-20" dirty="0">
                <a:solidFill>
                  <a:srgbClr val="FFFFFF"/>
                </a:solidFill>
                <a:latin typeface="Arial"/>
                <a:cs typeface="Arial"/>
              </a:rPr>
              <a:t> </a:t>
            </a:r>
            <a:r>
              <a:rPr sz="1200" dirty="0">
                <a:solidFill>
                  <a:srgbClr val="FFFFFF"/>
                </a:solidFill>
                <a:latin typeface="Arial"/>
                <a:cs typeface="Arial"/>
              </a:rPr>
              <a:t>15</a:t>
            </a:r>
            <a:r>
              <a:rPr sz="1200" spc="-30"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spc="-25" dirty="0">
                <a:solidFill>
                  <a:srgbClr val="FFFFFF"/>
                </a:solidFill>
                <a:latin typeface="Arial"/>
                <a:cs typeface="Arial"/>
              </a:rPr>
              <a:t>16.</a:t>
            </a:r>
            <a:endParaRPr sz="1200">
              <a:latin typeface="Arial"/>
              <a:cs typeface="Arial"/>
            </a:endParaRPr>
          </a:p>
          <a:p>
            <a:pPr>
              <a:lnSpc>
                <a:spcPct val="100000"/>
              </a:lnSpc>
              <a:spcBef>
                <a:spcPts val="30"/>
              </a:spcBef>
            </a:pPr>
            <a:endParaRPr sz="1200">
              <a:latin typeface="Arial"/>
              <a:cs typeface="Arial"/>
            </a:endParaRPr>
          </a:p>
          <a:p>
            <a:pPr marL="63500" marR="55880">
              <a:lnSpc>
                <a:spcPct val="113900"/>
              </a:lnSpc>
            </a:pPr>
            <a:r>
              <a:rPr sz="1200" dirty="0">
                <a:solidFill>
                  <a:srgbClr val="FFFFFF"/>
                </a:solidFill>
                <a:latin typeface="Arial"/>
                <a:cs typeface="Arial"/>
              </a:rPr>
              <a:t>Data</a:t>
            </a:r>
            <a:r>
              <a:rPr sz="1200" spc="-1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spc="-10" dirty="0">
                <a:solidFill>
                  <a:srgbClr val="FFFFFF"/>
                </a:solidFill>
                <a:latin typeface="Arial"/>
                <a:cs typeface="Arial"/>
              </a:rPr>
              <a:t>cost-</a:t>
            </a:r>
            <a:r>
              <a:rPr sz="1200" dirty="0">
                <a:solidFill>
                  <a:srgbClr val="FFFFFF"/>
                </a:solidFill>
                <a:latin typeface="Arial"/>
                <a:cs typeface="Arial"/>
              </a:rPr>
              <a:t>of-living</a:t>
            </a:r>
            <a:r>
              <a:rPr sz="1200" spc="-20" dirty="0">
                <a:solidFill>
                  <a:srgbClr val="FFFFFF"/>
                </a:solidFill>
                <a:latin typeface="Arial"/>
                <a:cs typeface="Arial"/>
              </a:rPr>
              <a:t> </a:t>
            </a:r>
            <a:r>
              <a:rPr sz="1200" dirty="0">
                <a:solidFill>
                  <a:srgbClr val="FFFFFF"/>
                </a:solidFill>
                <a:latin typeface="Arial"/>
                <a:cs typeface="Arial"/>
              </a:rPr>
              <a:t>section</a:t>
            </a:r>
            <a:r>
              <a:rPr sz="1200" spc="-3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report</a:t>
            </a:r>
            <a:r>
              <a:rPr sz="1200" spc="-25" dirty="0">
                <a:solidFill>
                  <a:srgbClr val="FFFFFF"/>
                </a:solidFill>
                <a:latin typeface="Arial"/>
                <a:cs typeface="Arial"/>
              </a:rPr>
              <a:t> </a:t>
            </a:r>
            <a:r>
              <a:rPr sz="1200" dirty="0">
                <a:solidFill>
                  <a:srgbClr val="FFFFFF"/>
                </a:solidFill>
                <a:latin typeface="Arial"/>
                <a:cs typeface="Arial"/>
              </a:rPr>
              <a:t>has</a:t>
            </a:r>
            <a:r>
              <a:rPr sz="1200" spc="-15" dirty="0">
                <a:solidFill>
                  <a:srgbClr val="FFFFFF"/>
                </a:solidFill>
                <a:latin typeface="Arial"/>
                <a:cs typeface="Arial"/>
              </a:rPr>
              <a:t> </a:t>
            </a:r>
            <a:r>
              <a:rPr sz="1200" dirty="0">
                <a:solidFill>
                  <a:srgbClr val="FFFFFF"/>
                </a:solidFill>
                <a:latin typeface="Arial"/>
                <a:cs typeface="Arial"/>
              </a:rPr>
              <a:t>been</a:t>
            </a:r>
            <a:r>
              <a:rPr sz="1200" spc="-20" dirty="0">
                <a:solidFill>
                  <a:srgbClr val="FFFFFF"/>
                </a:solidFill>
                <a:latin typeface="Arial"/>
                <a:cs typeface="Arial"/>
              </a:rPr>
              <a:t> </a:t>
            </a:r>
            <a:r>
              <a:rPr sz="1200" spc="-10" dirty="0">
                <a:solidFill>
                  <a:srgbClr val="FFFFFF"/>
                </a:solidFill>
                <a:latin typeface="Arial"/>
                <a:cs typeface="Arial"/>
              </a:rPr>
              <a:t>compared</a:t>
            </a:r>
            <a:r>
              <a:rPr sz="1200" spc="-45" dirty="0">
                <a:solidFill>
                  <a:srgbClr val="FFFFFF"/>
                </a:solidFill>
                <a:latin typeface="Arial"/>
                <a:cs typeface="Arial"/>
              </a:rPr>
              <a:t> </a:t>
            </a:r>
            <a:r>
              <a:rPr sz="1200" dirty="0">
                <a:solidFill>
                  <a:srgbClr val="FFFFFF"/>
                </a:solidFill>
                <a:latin typeface="Arial"/>
                <a:cs typeface="Arial"/>
              </a:rPr>
              <a:t>against</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latest</a:t>
            </a:r>
            <a:r>
              <a:rPr sz="1200" spc="-15"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results</a:t>
            </a:r>
            <a:r>
              <a:rPr sz="1200" spc="-30" dirty="0">
                <a:solidFill>
                  <a:srgbClr val="FFFFFF"/>
                </a:solidFill>
                <a:latin typeface="Arial"/>
                <a:cs typeface="Arial"/>
              </a:rPr>
              <a:t> </a:t>
            </a:r>
            <a:r>
              <a:rPr sz="1200" dirty="0">
                <a:solidFill>
                  <a:srgbClr val="FFFFFF"/>
                </a:solidFill>
                <a:latin typeface="Arial"/>
                <a:cs typeface="Arial"/>
              </a:rPr>
              <a:t>from</a:t>
            </a:r>
            <a:r>
              <a:rPr sz="1200" spc="-1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ONS’</a:t>
            </a:r>
            <a:r>
              <a:rPr sz="1200" spc="-60" dirty="0">
                <a:solidFill>
                  <a:srgbClr val="FFFFFF"/>
                </a:solidFill>
                <a:latin typeface="Arial"/>
                <a:cs typeface="Arial"/>
              </a:rPr>
              <a:t> </a:t>
            </a:r>
            <a:r>
              <a:rPr sz="1200" dirty="0">
                <a:solidFill>
                  <a:srgbClr val="FFFFFF"/>
                </a:solidFill>
                <a:latin typeface="Arial"/>
                <a:cs typeface="Arial"/>
              </a:rPr>
              <a:t>Opinions</a:t>
            </a:r>
            <a:r>
              <a:rPr sz="1200" spc="-40" dirty="0">
                <a:solidFill>
                  <a:srgbClr val="FFFFFF"/>
                </a:solidFill>
                <a:latin typeface="Arial"/>
                <a:cs typeface="Arial"/>
              </a:rPr>
              <a:t> </a:t>
            </a:r>
            <a:r>
              <a:rPr sz="1200" dirty="0">
                <a:solidFill>
                  <a:srgbClr val="FFFFFF"/>
                </a:solidFill>
                <a:latin typeface="Arial"/>
                <a:cs typeface="Arial"/>
              </a:rPr>
              <a:t>and</a:t>
            </a:r>
            <a:r>
              <a:rPr sz="1200" spc="20" dirty="0">
                <a:solidFill>
                  <a:srgbClr val="FFFFFF"/>
                </a:solidFill>
                <a:latin typeface="Arial"/>
                <a:cs typeface="Arial"/>
              </a:rPr>
              <a:t> </a:t>
            </a:r>
            <a:r>
              <a:rPr sz="1200" dirty="0">
                <a:solidFill>
                  <a:srgbClr val="FFFFFF"/>
                </a:solidFill>
                <a:latin typeface="Arial"/>
                <a:cs typeface="Arial"/>
              </a:rPr>
              <a:t>Lifestyle</a:t>
            </a:r>
            <a:r>
              <a:rPr sz="1200" spc="-40"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Great</a:t>
            </a:r>
            <a:r>
              <a:rPr sz="1200" spc="-20" dirty="0">
                <a:solidFill>
                  <a:srgbClr val="FFFFFF"/>
                </a:solidFill>
                <a:latin typeface="Arial"/>
                <a:cs typeface="Arial"/>
              </a:rPr>
              <a:t> </a:t>
            </a:r>
            <a:r>
              <a:rPr sz="1200" spc="-10" dirty="0">
                <a:solidFill>
                  <a:srgbClr val="FFFFFF"/>
                </a:solidFill>
                <a:latin typeface="Arial"/>
                <a:cs typeface="Arial"/>
              </a:rPr>
              <a:t>Britain, </a:t>
            </a:r>
            <a:r>
              <a:rPr sz="1200" dirty="0">
                <a:solidFill>
                  <a:srgbClr val="FFFFFF"/>
                </a:solidFill>
                <a:latin typeface="Arial"/>
                <a:cs typeface="Arial"/>
              </a:rPr>
              <a:t>where</a:t>
            </a:r>
            <a:r>
              <a:rPr sz="1200" spc="-25" dirty="0">
                <a:solidFill>
                  <a:srgbClr val="FFFFFF"/>
                </a:solidFill>
                <a:latin typeface="Arial"/>
                <a:cs typeface="Arial"/>
              </a:rPr>
              <a:t> </a:t>
            </a:r>
            <a:r>
              <a:rPr sz="1200" dirty="0">
                <a:solidFill>
                  <a:srgbClr val="FFFFFF"/>
                </a:solidFill>
                <a:latin typeface="Arial"/>
                <a:cs typeface="Arial"/>
              </a:rPr>
              <a:t>comparable</a:t>
            </a:r>
            <a:r>
              <a:rPr sz="1200" spc="-60" dirty="0">
                <a:solidFill>
                  <a:srgbClr val="FFFFFF"/>
                </a:solidFill>
                <a:latin typeface="Arial"/>
                <a:cs typeface="Arial"/>
              </a:rPr>
              <a:t> </a:t>
            </a:r>
            <a:r>
              <a:rPr sz="1200" dirty="0">
                <a:solidFill>
                  <a:srgbClr val="FFFFFF"/>
                </a:solidFill>
                <a:latin typeface="Arial"/>
                <a:cs typeface="Arial"/>
              </a:rPr>
              <a:t>information</a:t>
            </a:r>
            <a:r>
              <a:rPr sz="1200" spc="-40" dirty="0">
                <a:solidFill>
                  <a:srgbClr val="FFFFFF"/>
                </a:solidFill>
                <a:latin typeface="Arial"/>
                <a:cs typeface="Arial"/>
              </a:rPr>
              <a:t> </a:t>
            </a:r>
            <a:r>
              <a:rPr sz="1200" dirty="0">
                <a:solidFill>
                  <a:srgbClr val="FFFFFF"/>
                </a:solidFill>
                <a:latin typeface="Arial"/>
                <a:cs typeface="Arial"/>
              </a:rPr>
              <a:t>exists.</a:t>
            </a:r>
            <a:r>
              <a:rPr sz="1200" spc="-15" dirty="0">
                <a:solidFill>
                  <a:srgbClr val="FFFFFF"/>
                </a:solidFill>
                <a:latin typeface="Arial"/>
                <a:cs typeface="Arial"/>
              </a:rPr>
              <a:t> </a:t>
            </a:r>
            <a:r>
              <a:rPr sz="1200" dirty="0">
                <a:solidFill>
                  <a:srgbClr val="FFFFFF"/>
                </a:solidFill>
                <a:latin typeface="Arial"/>
                <a:cs typeface="Arial"/>
              </a:rPr>
              <a:t>Fieldwork</a:t>
            </a:r>
            <a:r>
              <a:rPr sz="1200" spc="-30" dirty="0">
                <a:solidFill>
                  <a:srgbClr val="FFFFFF"/>
                </a:solidFill>
                <a:latin typeface="Arial"/>
                <a:cs typeface="Arial"/>
              </a:rPr>
              <a:t> </a:t>
            </a:r>
            <a:r>
              <a:rPr sz="1200" dirty="0">
                <a:solidFill>
                  <a:srgbClr val="FFFFFF"/>
                </a:solidFill>
                <a:latin typeface="Arial"/>
                <a:cs typeface="Arial"/>
              </a:rPr>
              <a:t>for</a:t>
            </a:r>
            <a:r>
              <a:rPr sz="1200" spc="-25"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survey</a:t>
            </a:r>
            <a:r>
              <a:rPr sz="1200" spc="-1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Great</a:t>
            </a:r>
            <a:r>
              <a:rPr sz="1200" spc="-25" dirty="0">
                <a:solidFill>
                  <a:srgbClr val="FFFFFF"/>
                </a:solidFill>
                <a:latin typeface="Arial"/>
                <a:cs typeface="Arial"/>
              </a:rPr>
              <a:t> </a:t>
            </a:r>
            <a:r>
              <a:rPr sz="1200" dirty="0">
                <a:solidFill>
                  <a:srgbClr val="FFFFFF"/>
                </a:solidFill>
                <a:latin typeface="Arial"/>
                <a:cs typeface="Arial"/>
              </a:rPr>
              <a:t>Britain</a:t>
            </a:r>
            <a:r>
              <a:rPr sz="1200" spc="-30" dirty="0">
                <a:solidFill>
                  <a:srgbClr val="FFFFFF"/>
                </a:solidFill>
                <a:latin typeface="Arial"/>
                <a:cs typeface="Arial"/>
              </a:rPr>
              <a:t> </a:t>
            </a:r>
            <a:r>
              <a:rPr sz="1200" dirty="0">
                <a:solidFill>
                  <a:srgbClr val="FFFFFF"/>
                </a:solidFill>
                <a:latin typeface="Arial"/>
                <a:cs typeface="Arial"/>
              </a:rPr>
              <a:t>is</a:t>
            </a:r>
            <a:r>
              <a:rPr sz="1200" spc="-15" dirty="0">
                <a:solidFill>
                  <a:srgbClr val="FFFFFF"/>
                </a:solidFill>
                <a:latin typeface="Arial"/>
                <a:cs typeface="Arial"/>
              </a:rPr>
              <a:t> </a:t>
            </a:r>
            <a:r>
              <a:rPr sz="1200" dirty="0">
                <a:solidFill>
                  <a:srgbClr val="FFFFFF"/>
                </a:solidFill>
                <a:latin typeface="Arial"/>
                <a:cs typeface="Arial"/>
              </a:rPr>
              <a:t>published</a:t>
            </a:r>
            <a:r>
              <a:rPr sz="1200" spc="-55" dirty="0">
                <a:solidFill>
                  <a:srgbClr val="FFFFFF"/>
                </a:solidFill>
                <a:latin typeface="Arial"/>
                <a:cs typeface="Arial"/>
              </a:rPr>
              <a:t> </a:t>
            </a:r>
            <a:r>
              <a:rPr sz="1200" dirty="0">
                <a:solidFill>
                  <a:srgbClr val="FFFFFF"/>
                </a:solidFill>
                <a:latin typeface="Arial"/>
                <a:cs typeface="Arial"/>
              </a:rPr>
              <a:t>monthly</a:t>
            </a:r>
            <a:r>
              <a:rPr sz="1200" spc="-50"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dirty="0">
                <a:solidFill>
                  <a:srgbClr val="FFFFFF"/>
                </a:solidFill>
                <a:latin typeface="Arial"/>
                <a:cs typeface="Arial"/>
              </a:rPr>
              <a:t>so</a:t>
            </a:r>
            <a:r>
              <a:rPr sz="1200" spc="-15" dirty="0">
                <a:solidFill>
                  <a:srgbClr val="FFFFFF"/>
                </a:solidFill>
                <a:latin typeface="Arial"/>
                <a:cs typeface="Arial"/>
              </a:rPr>
              <a:t> </a:t>
            </a:r>
            <a:r>
              <a:rPr sz="1200" dirty="0">
                <a:solidFill>
                  <a:srgbClr val="FFFFFF"/>
                </a:solidFill>
                <a:latin typeface="Arial"/>
                <a:cs typeface="Arial"/>
              </a:rPr>
              <a:t>comparisons</a:t>
            </a:r>
            <a:r>
              <a:rPr sz="1200" spc="-5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GM</a:t>
            </a:r>
            <a:r>
              <a:rPr sz="1200" spc="-10" dirty="0">
                <a:solidFill>
                  <a:srgbClr val="FFFFFF"/>
                </a:solidFill>
                <a:latin typeface="Arial"/>
                <a:cs typeface="Arial"/>
              </a:rPr>
              <a:t> </a:t>
            </a:r>
            <a:r>
              <a:rPr sz="1200" dirty="0">
                <a:solidFill>
                  <a:srgbClr val="FFFFFF"/>
                </a:solidFill>
                <a:latin typeface="Arial"/>
                <a:cs typeface="Arial"/>
              </a:rPr>
              <a:t>survey</a:t>
            </a:r>
            <a:r>
              <a:rPr sz="1200" spc="-15" dirty="0">
                <a:solidFill>
                  <a:srgbClr val="FFFFFF"/>
                </a:solidFill>
                <a:latin typeface="Arial"/>
                <a:cs typeface="Arial"/>
              </a:rPr>
              <a:t> </a:t>
            </a:r>
            <a:r>
              <a:rPr sz="1200" dirty="0">
                <a:solidFill>
                  <a:srgbClr val="FFFFFF"/>
                </a:solidFill>
                <a:latin typeface="Arial"/>
                <a:cs typeface="Arial"/>
              </a:rPr>
              <a:t>(fieldwork</a:t>
            </a:r>
            <a:r>
              <a:rPr sz="1200" spc="-40" dirty="0">
                <a:solidFill>
                  <a:srgbClr val="FFFFFF"/>
                </a:solidFill>
                <a:latin typeface="Arial"/>
                <a:cs typeface="Arial"/>
              </a:rPr>
              <a:t> </a:t>
            </a:r>
            <a:r>
              <a:rPr sz="1200" dirty="0">
                <a:solidFill>
                  <a:srgbClr val="FFFFFF"/>
                </a:solidFill>
                <a:latin typeface="Arial"/>
                <a:cs typeface="Arial"/>
              </a:rPr>
              <a:t>9</a:t>
            </a:r>
            <a:r>
              <a:rPr sz="1200" baseline="24305" dirty="0">
                <a:solidFill>
                  <a:srgbClr val="FFFFFF"/>
                </a:solidFill>
                <a:latin typeface="Arial"/>
                <a:cs typeface="Arial"/>
              </a:rPr>
              <a:t>th</a:t>
            </a:r>
            <a:r>
              <a:rPr sz="1200" spc="127" baseline="24305" dirty="0">
                <a:solidFill>
                  <a:srgbClr val="FFFFFF"/>
                </a:solidFill>
                <a:latin typeface="Arial"/>
                <a:cs typeface="Arial"/>
              </a:rPr>
              <a:t> </a:t>
            </a:r>
            <a:r>
              <a:rPr sz="1200" dirty="0">
                <a:solidFill>
                  <a:srgbClr val="FFFFFF"/>
                </a:solidFill>
                <a:latin typeface="Arial"/>
                <a:cs typeface="Arial"/>
              </a:rPr>
              <a:t>–</a:t>
            </a:r>
            <a:r>
              <a:rPr sz="1200" spc="-10" dirty="0">
                <a:solidFill>
                  <a:srgbClr val="FFFFFF"/>
                </a:solidFill>
                <a:latin typeface="Arial"/>
                <a:cs typeface="Arial"/>
              </a:rPr>
              <a:t> </a:t>
            </a:r>
            <a:r>
              <a:rPr sz="1200" spc="-20" dirty="0">
                <a:solidFill>
                  <a:srgbClr val="FFFFFF"/>
                </a:solidFill>
                <a:latin typeface="Arial"/>
                <a:cs typeface="Arial"/>
              </a:rPr>
              <a:t>23</a:t>
            </a:r>
            <a:r>
              <a:rPr sz="1200" spc="-30" baseline="24305" dirty="0">
                <a:solidFill>
                  <a:srgbClr val="FFFFFF"/>
                </a:solidFill>
                <a:latin typeface="Arial"/>
                <a:cs typeface="Arial"/>
              </a:rPr>
              <a:t>rd </a:t>
            </a:r>
            <a:r>
              <a:rPr sz="1200" dirty="0">
                <a:solidFill>
                  <a:srgbClr val="FFFFFF"/>
                </a:solidFill>
                <a:latin typeface="Arial"/>
                <a:cs typeface="Arial"/>
              </a:rPr>
              <a:t>December</a:t>
            </a:r>
            <a:r>
              <a:rPr sz="1200" spc="-50"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a:t>
            </a:r>
            <a:r>
              <a:rPr sz="1200" dirty="0">
                <a:solidFill>
                  <a:srgbClr val="FFFFFF"/>
                </a:solidFill>
                <a:latin typeface="Arial"/>
                <a:cs typeface="Arial"/>
              </a:rPr>
              <a:t>been</a:t>
            </a:r>
            <a:r>
              <a:rPr sz="1200" spc="-15" dirty="0">
                <a:solidFill>
                  <a:srgbClr val="FFFFFF"/>
                </a:solidFill>
                <a:latin typeface="Arial"/>
                <a:cs typeface="Arial"/>
              </a:rPr>
              <a:t> </a:t>
            </a:r>
            <a:r>
              <a:rPr sz="1200" dirty="0">
                <a:solidFill>
                  <a:srgbClr val="FFFFFF"/>
                </a:solidFill>
                <a:latin typeface="Arial"/>
                <a:cs typeface="Arial"/>
              </a:rPr>
              <a:t>compared</a:t>
            </a:r>
            <a:r>
              <a:rPr sz="1200" spc="-4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most</a:t>
            </a:r>
            <a:r>
              <a:rPr sz="1200" spc="-15" dirty="0">
                <a:solidFill>
                  <a:srgbClr val="FFFFFF"/>
                </a:solidFill>
                <a:latin typeface="Arial"/>
                <a:cs typeface="Arial"/>
              </a:rPr>
              <a:t> </a:t>
            </a:r>
            <a:r>
              <a:rPr sz="1200" dirty="0">
                <a:solidFill>
                  <a:srgbClr val="FFFFFF"/>
                </a:solidFill>
                <a:latin typeface="Arial"/>
                <a:cs typeface="Arial"/>
              </a:rPr>
              <a:t>closely</a:t>
            </a:r>
            <a:r>
              <a:rPr sz="1200" spc="-25" dirty="0">
                <a:solidFill>
                  <a:srgbClr val="FFFFFF"/>
                </a:solidFill>
                <a:latin typeface="Arial"/>
                <a:cs typeface="Arial"/>
              </a:rPr>
              <a:t> </a:t>
            </a:r>
            <a:r>
              <a:rPr sz="1200" dirty="0">
                <a:solidFill>
                  <a:srgbClr val="FFFFFF"/>
                </a:solidFill>
                <a:latin typeface="Arial"/>
                <a:cs typeface="Arial"/>
              </a:rPr>
              <a:t>matched</a:t>
            </a:r>
            <a:r>
              <a:rPr sz="1200" spc="-45" dirty="0">
                <a:solidFill>
                  <a:srgbClr val="FFFFFF"/>
                </a:solidFill>
                <a:latin typeface="Arial"/>
                <a:cs typeface="Arial"/>
              </a:rPr>
              <a:t> </a:t>
            </a:r>
            <a:r>
              <a:rPr sz="1200" dirty="0">
                <a:solidFill>
                  <a:srgbClr val="FFFFFF"/>
                </a:solidFill>
                <a:latin typeface="Arial"/>
                <a:cs typeface="Arial"/>
              </a:rPr>
              <a:t>ONS</a:t>
            </a:r>
            <a:r>
              <a:rPr sz="1200" spc="-5" dirty="0">
                <a:solidFill>
                  <a:srgbClr val="FFFFFF"/>
                </a:solidFill>
                <a:latin typeface="Arial"/>
                <a:cs typeface="Arial"/>
              </a:rPr>
              <a:t> </a:t>
            </a:r>
            <a:r>
              <a:rPr sz="1200" dirty="0">
                <a:solidFill>
                  <a:srgbClr val="FFFFFF"/>
                </a:solidFill>
                <a:latin typeface="Arial"/>
                <a:cs typeface="Arial"/>
              </a:rPr>
              <a:t>fieldwork</a:t>
            </a:r>
            <a:r>
              <a:rPr sz="1200" spc="-35" dirty="0">
                <a:solidFill>
                  <a:srgbClr val="FFFFFF"/>
                </a:solidFill>
                <a:latin typeface="Arial"/>
                <a:cs typeface="Arial"/>
              </a:rPr>
              <a:t> </a:t>
            </a:r>
            <a:r>
              <a:rPr sz="1200" dirty="0">
                <a:solidFill>
                  <a:srgbClr val="FFFFFF"/>
                </a:solidFill>
                <a:latin typeface="Arial"/>
                <a:cs typeface="Arial"/>
              </a:rPr>
              <a:t>period,</a:t>
            </a:r>
            <a:r>
              <a:rPr sz="1200" spc="-40" dirty="0">
                <a:solidFill>
                  <a:srgbClr val="FFFFFF"/>
                </a:solidFill>
                <a:latin typeface="Arial"/>
                <a:cs typeface="Arial"/>
              </a:rPr>
              <a:t> </a:t>
            </a:r>
            <a:r>
              <a:rPr sz="1200" dirty="0">
                <a:solidFill>
                  <a:srgbClr val="FFFFFF"/>
                </a:solidFill>
                <a:latin typeface="Arial"/>
                <a:cs typeface="Arial"/>
              </a:rPr>
              <a:t>between</a:t>
            </a:r>
            <a:r>
              <a:rPr sz="1200" spc="-40" dirty="0">
                <a:solidFill>
                  <a:srgbClr val="FFFFFF"/>
                </a:solidFill>
                <a:latin typeface="Arial"/>
                <a:cs typeface="Arial"/>
              </a:rPr>
              <a:t> </a:t>
            </a:r>
            <a:r>
              <a:rPr sz="1200" dirty="0">
                <a:solidFill>
                  <a:srgbClr val="FFFFFF"/>
                </a:solidFill>
                <a:latin typeface="Arial"/>
                <a:cs typeface="Arial"/>
              </a:rPr>
              <a:t>4</a:t>
            </a:r>
            <a:r>
              <a:rPr sz="1200" baseline="24305" dirty="0">
                <a:solidFill>
                  <a:srgbClr val="FFFFFF"/>
                </a:solidFill>
                <a:latin typeface="Arial"/>
                <a:cs typeface="Arial"/>
              </a:rPr>
              <a:t>th</a:t>
            </a:r>
            <a:r>
              <a:rPr sz="1200" spc="157" baseline="24305" dirty="0">
                <a:solidFill>
                  <a:srgbClr val="FFFFFF"/>
                </a:solidFill>
                <a:latin typeface="Arial"/>
                <a:cs typeface="Arial"/>
              </a:rPr>
              <a:t> </a:t>
            </a:r>
            <a:r>
              <a:rPr sz="1200" dirty="0">
                <a:solidFill>
                  <a:srgbClr val="FFFFFF"/>
                </a:solidFill>
                <a:latin typeface="Arial"/>
                <a:cs typeface="Arial"/>
              </a:rPr>
              <a:t>December</a:t>
            </a:r>
            <a:r>
              <a:rPr sz="1200" spc="-50" dirty="0">
                <a:solidFill>
                  <a:srgbClr val="FFFFFF"/>
                </a:solidFill>
                <a:latin typeface="Arial"/>
                <a:cs typeface="Arial"/>
              </a:rPr>
              <a:t> </a:t>
            </a:r>
            <a:r>
              <a:rPr sz="1200" dirty="0">
                <a:solidFill>
                  <a:srgbClr val="FFFFFF"/>
                </a:solidFill>
                <a:latin typeface="Arial"/>
                <a:cs typeface="Arial"/>
              </a:rPr>
              <a:t>2024</a:t>
            </a:r>
            <a:r>
              <a:rPr sz="1200" spc="-25" dirty="0">
                <a:solidFill>
                  <a:srgbClr val="FFFFFF"/>
                </a:solidFill>
                <a:latin typeface="Arial"/>
                <a:cs typeface="Arial"/>
              </a:rPr>
              <a:t> </a:t>
            </a:r>
            <a:r>
              <a:rPr sz="1200" dirty="0">
                <a:solidFill>
                  <a:srgbClr val="FFFFFF"/>
                </a:solidFill>
                <a:latin typeface="Arial"/>
                <a:cs typeface="Arial"/>
              </a:rPr>
              <a:t>–</a:t>
            </a:r>
            <a:r>
              <a:rPr sz="1200" spc="-15" dirty="0">
                <a:solidFill>
                  <a:srgbClr val="FFFFFF"/>
                </a:solidFill>
                <a:latin typeface="Arial"/>
                <a:cs typeface="Arial"/>
              </a:rPr>
              <a:t> </a:t>
            </a:r>
            <a:r>
              <a:rPr sz="1200" dirty="0">
                <a:solidFill>
                  <a:srgbClr val="FFFFFF"/>
                </a:solidFill>
                <a:latin typeface="Arial"/>
                <a:cs typeface="Arial"/>
              </a:rPr>
              <a:t>5</a:t>
            </a:r>
            <a:r>
              <a:rPr sz="1200" baseline="24305" dirty="0">
                <a:solidFill>
                  <a:srgbClr val="FFFFFF"/>
                </a:solidFill>
                <a:latin typeface="Arial"/>
                <a:cs typeface="Arial"/>
              </a:rPr>
              <a:t>th</a:t>
            </a:r>
            <a:r>
              <a:rPr sz="1200" spc="150" baseline="24305" dirty="0">
                <a:solidFill>
                  <a:srgbClr val="FFFFFF"/>
                </a:solidFill>
                <a:latin typeface="Arial"/>
                <a:cs typeface="Arial"/>
              </a:rPr>
              <a:t> </a:t>
            </a:r>
            <a:r>
              <a:rPr sz="1200" dirty="0">
                <a:solidFill>
                  <a:srgbClr val="FFFFFF"/>
                </a:solidFill>
                <a:latin typeface="Arial"/>
                <a:cs typeface="Arial"/>
              </a:rPr>
              <a:t>January</a:t>
            </a:r>
            <a:r>
              <a:rPr sz="1200" spc="-45" dirty="0">
                <a:solidFill>
                  <a:srgbClr val="FFFFFF"/>
                </a:solidFill>
                <a:latin typeface="Arial"/>
                <a:cs typeface="Arial"/>
              </a:rPr>
              <a:t> </a:t>
            </a:r>
            <a:r>
              <a:rPr sz="1200" dirty="0">
                <a:solidFill>
                  <a:srgbClr val="FFFFFF"/>
                </a:solidFill>
                <a:latin typeface="Arial"/>
                <a:cs typeface="Arial"/>
              </a:rPr>
              <a:t>2025.</a:t>
            </a:r>
            <a:r>
              <a:rPr sz="1200" spc="-45" dirty="0">
                <a:solidFill>
                  <a:srgbClr val="FFFFFF"/>
                </a:solidFill>
                <a:latin typeface="Arial"/>
                <a:cs typeface="Arial"/>
              </a:rPr>
              <a:t> </a:t>
            </a:r>
            <a:r>
              <a:rPr sz="1200" dirty="0">
                <a:solidFill>
                  <a:srgbClr val="FFFFFF"/>
                </a:solidFill>
                <a:latin typeface="Arial"/>
                <a:cs typeface="Arial"/>
              </a:rPr>
              <a:t>ONS</a:t>
            </a:r>
            <a:r>
              <a:rPr sz="1200" spc="-5" dirty="0">
                <a:solidFill>
                  <a:srgbClr val="FFFFFF"/>
                </a:solidFill>
                <a:latin typeface="Arial"/>
                <a:cs typeface="Arial"/>
              </a:rPr>
              <a:t> </a:t>
            </a:r>
            <a:r>
              <a:rPr sz="1200" dirty="0">
                <a:solidFill>
                  <a:srgbClr val="FFFFFF"/>
                </a:solidFill>
                <a:latin typeface="Arial"/>
                <a:cs typeface="Arial"/>
              </a:rPr>
              <a:t>uses</a:t>
            </a:r>
            <a:r>
              <a:rPr sz="1200" spc="-2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spc="-10" dirty="0">
                <a:solidFill>
                  <a:srgbClr val="FFFFFF"/>
                </a:solidFill>
                <a:latin typeface="Arial"/>
                <a:cs typeface="Arial"/>
              </a:rPr>
              <a:t>mixed methodology,</a:t>
            </a:r>
            <a:r>
              <a:rPr sz="1200" spc="-20" dirty="0">
                <a:solidFill>
                  <a:srgbClr val="FFFFFF"/>
                </a:solidFill>
                <a:latin typeface="Arial"/>
                <a:cs typeface="Arial"/>
              </a:rPr>
              <a:t> </a:t>
            </a:r>
            <a:r>
              <a:rPr sz="1200" dirty="0">
                <a:solidFill>
                  <a:srgbClr val="FFFFFF"/>
                </a:solidFill>
                <a:latin typeface="Arial"/>
                <a:cs typeface="Arial"/>
              </a:rPr>
              <a:t>both</a:t>
            </a:r>
            <a:r>
              <a:rPr sz="1200" spc="-25" dirty="0">
                <a:solidFill>
                  <a:srgbClr val="FFFFFF"/>
                </a:solidFill>
                <a:latin typeface="Arial"/>
                <a:cs typeface="Arial"/>
              </a:rPr>
              <a:t> </a:t>
            </a:r>
            <a:r>
              <a:rPr sz="1200" dirty="0">
                <a:solidFill>
                  <a:srgbClr val="FFFFFF"/>
                </a:solidFill>
                <a:latin typeface="Arial"/>
                <a:cs typeface="Arial"/>
              </a:rPr>
              <a:t>online</a:t>
            </a:r>
            <a:r>
              <a:rPr sz="1200" spc="-25" dirty="0">
                <a:solidFill>
                  <a:srgbClr val="FFFFFF"/>
                </a:solidFill>
                <a:latin typeface="Arial"/>
                <a:cs typeface="Arial"/>
              </a:rPr>
              <a:t> </a:t>
            </a:r>
            <a:r>
              <a:rPr sz="1200" dirty="0">
                <a:solidFill>
                  <a:srgbClr val="FFFFFF"/>
                </a:solidFill>
                <a:latin typeface="Arial"/>
                <a:cs typeface="Arial"/>
              </a:rPr>
              <a:t>and</a:t>
            </a:r>
            <a:r>
              <a:rPr sz="1200" spc="-20" dirty="0">
                <a:solidFill>
                  <a:srgbClr val="FFFFFF"/>
                </a:solidFill>
                <a:latin typeface="Arial"/>
                <a:cs typeface="Arial"/>
              </a:rPr>
              <a:t> </a:t>
            </a:r>
            <a:r>
              <a:rPr sz="1200" dirty="0">
                <a:solidFill>
                  <a:srgbClr val="FFFFFF"/>
                </a:solidFill>
                <a:latin typeface="Arial"/>
                <a:cs typeface="Arial"/>
              </a:rPr>
              <a:t>telephone </a:t>
            </a:r>
            <a:r>
              <a:rPr sz="1200" spc="-10" dirty="0">
                <a:solidFill>
                  <a:srgbClr val="FFFFFF"/>
                </a:solidFill>
                <a:latin typeface="Arial"/>
                <a:cs typeface="Arial"/>
              </a:rPr>
              <a:t>interviews.</a:t>
            </a:r>
            <a:endParaRPr sz="1200">
              <a:latin typeface="Arial"/>
              <a:cs typeface="Arial"/>
            </a:endParaRPr>
          </a:p>
          <a:p>
            <a:pPr>
              <a:lnSpc>
                <a:spcPct val="100000"/>
              </a:lnSpc>
              <a:spcBef>
                <a:spcPts val="35"/>
              </a:spcBef>
            </a:pPr>
            <a:endParaRPr sz="1200">
              <a:latin typeface="Arial"/>
              <a:cs typeface="Arial"/>
            </a:endParaRPr>
          </a:p>
          <a:p>
            <a:pPr marL="63500" marR="100330">
              <a:lnSpc>
                <a:spcPct val="113300"/>
              </a:lnSpc>
              <a:spcBef>
                <a:spcPts val="5"/>
              </a:spcBef>
            </a:pPr>
            <a:r>
              <a:rPr sz="1200" dirty="0">
                <a:solidFill>
                  <a:srgbClr val="FFFFFF"/>
                </a:solidFill>
                <a:latin typeface="Arial"/>
                <a:cs typeface="Arial"/>
              </a:rPr>
              <a:t>Please</a:t>
            </a:r>
            <a:r>
              <a:rPr sz="1200" spc="-35" dirty="0">
                <a:solidFill>
                  <a:srgbClr val="FFFFFF"/>
                </a:solidFill>
                <a:latin typeface="Arial"/>
                <a:cs typeface="Arial"/>
              </a:rPr>
              <a:t> </a:t>
            </a:r>
            <a:r>
              <a:rPr sz="1200" dirty="0">
                <a:solidFill>
                  <a:srgbClr val="FFFFFF"/>
                </a:solidFill>
                <a:latin typeface="Arial"/>
                <a:cs typeface="Arial"/>
              </a:rPr>
              <a:t>note</a:t>
            </a:r>
            <a:r>
              <a:rPr sz="1200" spc="-2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some</a:t>
            </a:r>
            <a:r>
              <a:rPr sz="1200" spc="-20" dirty="0">
                <a:solidFill>
                  <a:srgbClr val="FFFFFF"/>
                </a:solidFill>
                <a:latin typeface="Arial"/>
                <a:cs typeface="Arial"/>
              </a:rPr>
              <a:t> </a:t>
            </a:r>
            <a:r>
              <a:rPr sz="1200" dirty="0">
                <a:solidFill>
                  <a:srgbClr val="FFFFFF"/>
                </a:solidFill>
                <a:latin typeface="Arial"/>
                <a:cs typeface="Arial"/>
              </a:rPr>
              <a:t>Greater</a:t>
            </a:r>
            <a:r>
              <a:rPr sz="1200" spc="-20" dirty="0">
                <a:solidFill>
                  <a:srgbClr val="FFFFFF"/>
                </a:solidFill>
                <a:latin typeface="Arial"/>
                <a:cs typeface="Arial"/>
              </a:rPr>
              <a:t> </a:t>
            </a:r>
            <a:r>
              <a:rPr sz="1200" dirty="0">
                <a:solidFill>
                  <a:srgbClr val="FFFFFF"/>
                </a:solidFill>
                <a:latin typeface="Arial"/>
                <a:cs typeface="Arial"/>
              </a:rPr>
              <a:t>Manchester</a:t>
            </a:r>
            <a:r>
              <a:rPr sz="1200" spc="-45" dirty="0">
                <a:solidFill>
                  <a:srgbClr val="FFFFFF"/>
                </a:solidFill>
                <a:latin typeface="Arial"/>
                <a:cs typeface="Arial"/>
              </a:rPr>
              <a:t> </a:t>
            </a:r>
            <a:r>
              <a:rPr sz="1200" dirty="0">
                <a:solidFill>
                  <a:srgbClr val="FFFFFF"/>
                </a:solidFill>
                <a:latin typeface="Arial"/>
                <a:cs typeface="Arial"/>
              </a:rPr>
              <a:t>questions</a:t>
            </a:r>
            <a:r>
              <a:rPr sz="1200" spc="-30"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section</a:t>
            </a:r>
            <a:r>
              <a:rPr sz="1200" spc="-25" dirty="0">
                <a:solidFill>
                  <a:srgbClr val="FFFFFF"/>
                </a:solidFill>
                <a:latin typeface="Arial"/>
                <a:cs typeface="Arial"/>
              </a:rPr>
              <a:t> </a:t>
            </a:r>
            <a:r>
              <a:rPr sz="1200" dirty="0">
                <a:solidFill>
                  <a:srgbClr val="FFFFFF"/>
                </a:solidFill>
                <a:latin typeface="Arial"/>
                <a:cs typeface="Arial"/>
              </a:rPr>
              <a:t>have</a:t>
            </a:r>
            <a:r>
              <a:rPr sz="1200" spc="-5" dirty="0">
                <a:solidFill>
                  <a:srgbClr val="FFFFFF"/>
                </a:solidFill>
                <a:latin typeface="Arial"/>
                <a:cs typeface="Arial"/>
              </a:rPr>
              <a:t> </a:t>
            </a:r>
            <a:r>
              <a:rPr sz="1200" dirty="0">
                <a:solidFill>
                  <a:srgbClr val="FFFFFF"/>
                </a:solidFill>
                <a:latin typeface="Arial"/>
                <a:cs typeface="Arial"/>
              </a:rPr>
              <a:t>had</a:t>
            </a:r>
            <a:r>
              <a:rPr sz="1200" spc="-35"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wording</a:t>
            </a:r>
            <a:r>
              <a:rPr sz="1200" spc="-20" dirty="0">
                <a:solidFill>
                  <a:srgbClr val="FFFFFF"/>
                </a:solidFill>
                <a:latin typeface="Arial"/>
                <a:cs typeface="Arial"/>
              </a:rPr>
              <a:t> </a:t>
            </a:r>
            <a:r>
              <a:rPr sz="1200" dirty="0">
                <a:solidFill>
                  <a:srgbClr val="FFFFFF"/>
                </a:solidFill>
                <a:latin typeface="Arial"/>
                <a:cs typeface="Arial"/>
              </a:rPr>
              <a:t>or answer</a:t>
            </a:r>
            <a:r>
              <a:rPr sz="1200" spc="-20" dirty="0">
                <a:solidFill>
                  <a:srgbClr val="FFFFFF"/>
                </a:solidFill>
                <a:latin typeface="Arial"/>
                <a:cs typeface="Arial"/>
              </a:rPr>
              <a:t> </a:t>
            </a:r>
            <a:r>
              <a:rPr sz="1200" dirty="0">
                <a:solidFill>
                  <a:srgbClr val="FFFFFF"/>
                </a:solidFill>
                <a:latin typeface="Arial"/>
                <a:cs typeface="Arial"/>
              </a:rPr>
              <a:t>options</a:t>
            </a:r>
            <a:r>
              <a:rPr sz="1200" spc="-40" dirty="0">
                <a:solidFill>
                  <a:srgbClr val="FFFFFF"/>
                </a:solidFill>
                <a:latin typeface="Arial"/>
                <a:cs typeface="Arial"/>
              </a:rPr>
              <a:t> </a:t>
            </a:r>
            <a:r>
              <a:rPr sz="1200" dirty="0">
                <a:solidFill>
                  <a:srgbClr val="FFFFFF"/>
                </a:solidFill>
                <a:latin typeface="Arial"/>
                <a:cs typeface="Arial"/>
              </a:rPr>
              <a:t>adjusted</a:t>
            </a:r>
            <a:r>
              <a:rPr sz="1200" spc="-40" dirty="0">
                <a:solidFill>
                  <a:srgbClr val="FFFFFF"/>
                </a:solidFill>
                <a:latin typeface="Arial"/>
                <a:cs typeface="Arial"/>
              </a:rPr>
              <a:t> </a:t>
            </a:r>
            <a:r>
              <a:rPr sz="1200" dirty="0">
                <a:solidFill>
                  <a:srgbClr val="FFFFFF"/>
                </a:solidFill>
                <a:latin typeface="Arial"/>
                <a:cs typeface="Arial"/>
              </a:rPr>
              <a:t>to </a:t>
            </a:r>
            <a:r>
              <a:rPr sz="1200" spc="-10" dirty="0">
                <a:solidFill>
                  <a:srgbClr val="FFFFFF"/>
                </a:solidFill>
                <a:latin typeface="Arial"/>
                <a:cs typeface="Arial"/>
              </a:rPr>
              <a:t>reflect</a:t>
            </a:r>
            <a:r>
              <a:rPr sz="1200" spc="-25" dirty="0">
                <a:solidFill>
                  <a:srgbClr val="FFFFFF"/>
                </a:solidFill>
                <a:latin typeface="Arial"/>
                <a:cs typeface="Arial"/>
              </a:rPr>
              <a:t> </a:t>
            </a:r>
            <a:r>
              <a:rPr sz="1200" dirty="0">
                <a:solidFill>
                  <a:srgbClr val="FFFFFF"/>
                </a:solidFill>
                <a:latin typeface="Arial"/>
                <a:cs typeface="Arial"/>
              </a:rPr>
              <a:t>changes</a:t>
            </a:r>
            <a:r>
              <a:rPr sz="1200" spc="-4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ONS’</a:t>
            </a:r>
            <a:r>
              <a:rPr sz="1200" spc="-60" dirty="0">
                <a:solidFill>
                  <a:srgbClr val="FFFFFF"/>
                </a:solidFill>
                <a:latin typeface="Arial"/>
                <a:cs typeface="Arial"/>
              </a:rPr>
              <a:t> </a:t>
            </a:r>
            <a:r>
              <a:rPr sz="1200" spc="-10" dirty="0">
                <a:solidFill>
                  <a:srgbClr val="FFFFFF"/>
                </a:solidFill>
                <a:latin typeface="Arial"/>
                <a:cs typeface="Arial"/>
              </a:rPr>
              <a:t>Opinions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Lifestyle</a:t>
            </a:r>
            <a:r>
              <a:rPr sz="1200" spc="-35" dirty="0">
                <a:solidFill>
                  <a:srgbClr val="FFFFFF"/>
                </a:solidFill>
                <a:latin typeface="Arial"/>
                <a:cs typeface="Arial"/>
              </a:rPr>
              <a:t> </a:t>
            </a:r>
            <a:r>
              <a:rPr sz="1200" spc="-10" dirty="0">
                <a:solidFill>
                  <a:srgbClr val="FFFFFF"/>
                </a:solidFill>
                <a:latin typeface="Arial"/>
                <a:cs typeface="Arial"/>
              </a:rPr>
              <a:t>Survey,</a:t>
            </a:r>
            <a:r>
              <a:rPr sz="1200" spc="5"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so</a:t>
            </a:r>
            <a:r>
              <a:rPr sz="1200" spc="-10" dirty="0">
                <a:solidFill>
                  <a:srgbClr val="FFFFFF"/>
                </a:solidFill>
                <a:latin typeface="Arial"/>
                <a:cs typeface="Arial"/>
              </a:rPr>
              <a:t> </a:t>
            </a:r>
            <a:r>
              <a:rPr sz="1200" dirty="0">
                <a:solidFill>
                  <a:srgbClr val="FFFFFF"/>
                </a:solidFill>
                <a:latin typeface="Arial"/>
                <a:cs typeface="Arial"/>
              </a:rPr>
              <a:t>comparisons</a:t>
            </a:r>
            <a:r>
              <a:rPr sz="1200" spc="-35" dirty="0">
                <a:solidFill>
                  <a:srgbClr val="FFFFFF"/>
                </a:solidFill>
                <a:latin typeface="Arial"/>
                <a:cs typeface="Arial"/>
              </a:rPr>
              <a:t> </a:t>
            </a:r>
            <a:r>
              <a:rPr sz="1200" dirty="0">
                <a:solidFill>
                  <a:srgbClr val="FFFFFF"/>
                </a:solidFill>
                <a:latin typeface="Arial"/>
                <a:cs typeface="Arial"/>
              </a:rPr>
              <a:t>with Greater</a:t>
            </a:r>
            <a:r>
              <a:rPr sz="1200" spc="-35" dirty="0">
                <a:solidFill>
                  <a:srgbClr val="FFFFFF"/>
                </a:solidFill>
                <a:latin typeface="Arial"/>
                <a:cs typeface="Arial"/>
              </a:rPr>
              <a:t> </a:t>
            </a:r>
            <a:r>
              <a:rPr sz="1200" dirty="0">
                <a:solidFill>
                  <a:srgbClr val="FFFFFF"/>
                </a:solidFill>
                <a:latin typeface="Arial"/>
                <a:cs typeface="Arial"/>
              </a:rPr>
              <a:t>Manchester</a:t>
            </a:r>
            <a:r>
              <a:rPr sz="1200" spc="-45"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3 and</a:t>
            </a:r>
            <a:r>
              <a:rPr sz="1200" spc="-40" dirty="0">
                <a:solidFill>
                  <a:srgbClr val="FFFFFF"/>
                </a:solidFill>
                <a:latin typeface="Arial"/>
                <a:cs typeface="Arial"/>
              </a:rPr>
              <a:t> </a:t>
            </a:r>
            <a:r>
              <a:rPr sz="1200" dirty="0">
                <a:solidFill>
                  <a:srgbClr val="FFFFFF"/>
                </a:solidFill>
                <a:latin typeface="Arial"/>
                <a:cs typeface="Arial"/>
              </a:rPr>
              <a:t>4 findings</a:t>
            </a:r>
            <a:r>
              <a:rPr sz="1200" spc="-35" dirty="0">
                <a:solidFill>
                  <a:srgbClr val="FFFFFF"/>
                </a:solidFill>
                <a:latin typeface="Arial"/>
                <a:cs typeface="Arial"/>
              </a:rPr>
              <a:t> </a:t>
            </a:r>
            <a:r>
              <a:rPr sz="1200" dirty="0">
                <a:solidFill>
                  <a:srgbClr val="FFFFFF"/>
                </a:solidFill>
                <a:latin typeface="Arial"/>
                <a:cs typeface="Arial"/>
              </a:rPr>
              <a:t>may</a:t>
            </a:r>
            <a:r>
              <a:rPr sz="1200" spc="-30" dirty="0">
                <a:solidFill>
                  <a:srgbClr val="FFFFFF"/>
                </a:solidFill>
                <a:latin typeface="Arial"/>
                <a:cs typeface="Arial"/>
              </a:rPr>
              <a:t> </a:t>
            </a:r>
            <a:r>
              <a:rPr sz="1200" dirty="0">
                <a:solidFill>
                  <a:srgbClr val="FFFFFF"/>
                </a:solidFill>
                <a:latin typeface="Arial"/>
                <a:cs typeface="Arial"/>
              </a:rPr>
              <a:t>therefore</a:t>
            </a:r>
            <a:r>
              <a:rPr sz="1200" spc="-50" dirty="0">
                <a:solidFill>
                  <a:srgbClr val="FFFFFF"/>
                </a:solidFill>
                <a:latin typeface="Arial"/>
                <a:cs typeface="Arial"/>
              </a:rPr>
              <a:t> </a:t>
            </a:r>
            <a:r>
              <a:rPr sz="1200" dirty="0">
                <a:solidFill>
                  <a:srgbClr val="FFFFFF"/>
                </a:solidFill>
                <a:latin typeface="Arial"/>
                <a:cs typeface="Arial"/>
              </a:rPr>
              <a:t>not</a:t>
            </a:r>
            <a:r>
              <a:rPr sz="1200" spc="-20" dirty="0">
                <a:solidFill>
                  <a:srgbClr val="FFFFFF"/>
                </a:solidFill>
                <a:latin typeface="Arial"/>
                <a:cs typeface="Arial"/>
              </a:rPr>
              <a:t> </a:t>
            </a:r>
            <a:r>
              <a:rPr sz="1200" dirty="0">
                <a:solidFill>
                  <a:srgbClr val="FFFFFF"/>
                </a:solidFill>
                <a:latin typeface="Arial"/>
                <a:cs typeface="Arial"/>
              </a:rPr>
              <a:t>always</a:t>
            </a:r>
            <a:r>
              <a:rPr sz="1200" spc="-10" dirty="0">
                <a:solidFill>
                  <a:srgbClr val="FFFFFF"/>
                </a:solidFill>
                <a:latin typeface="Arial"/>
                <a:cs typeface="Arial"/>
              </a:rPr>
              <a:t> </a:t>
            </a:r>
            <a:r>
              <a:rPr sz="1200" dirty="0">
                <a:solidFill>
                  <a:srgbClr val="FFFFFF"/>
                </a:solidFill>
                <a:latin typeface="Arial"/>
                <a:cs typeface="Arial"/>
              </a:rPr>
              <a:t>be</a:t>
            </a:r>
            <a:r>
              <a:rPr sz="1200" spc="-10" dirty="0">
                <a:solidFill>
                  <a:srgbClr val="FFFFFF"/>
                </a:solidFill>
                <a:latin typeface="Arial"/>
                <a:cs typeface="Arial"/>
              </a:rPr>
              <a:t> possible.</a:t>
            </a:r>
            <a:endParaRPr sz="12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56896" rIns="0" bIns="0" rtlCol="0">
            <a:spAutoFit/>
          </a:bodyPr>
          <a:lstStyle/>
          <a:p>
            <a:pPr marL="330835">
              <a:lnSpc>
                <a:spcPct val="100000"/>
              </a:lnSpc>
              <a:spcBef>
                <a:spcPts val="100"/>
              </a:spcBef>
            </a:pPr>
            <a:r>
              <a:rPr sz="3600" b="0" dirty="0">
                <a:solidFill>
                  <a:srgbClr val="FFFFFF"/>
                </a:solidFill>
                <a:latin typeface="Arial"/>
                <a:cs typeface="Arial"/>
              </a:rPr>
              <a:t>Cost</a:t>
            </a:r>
            <a:r>
              <a:rPr sz="3600" b="0" spc="-10"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dirty="0">
                <a:solidFill>
                  <a:srgbClr val="FFFFFF"/>
                </a:solidFill>
                <a:latin typeface="Arial"/>
                <a:cs typeface="Arial"/>
              </a:rPr>
              <a:t>living</a:t>
            </a:r>
            <a:r>
              <a:rPr sz="3600" b="0" spc="-35" dirty="0">
                <a:solidFill>
                  <a:srgbClr val="FFFFFF"/>
                </a:solidFill>
                <a:latin typeface="Arial"/>
                <a:cs typeface="Arial"/>
              </a:rPr>
              <a:t> </a:t>
            </a:r>
            <a:r>
              <a:rPr sz="3600" b="0" dirty="0">
                <a:solidFill>
                  <a:srgbClr val="FFFFFF"/>
                </a:solidFill>
                <a:latin typeface="Arial"/>
                <a:cs typeface="Arial"/>
              </a:rPr>
              <a:t>–</a:t>
            </a:r>
            <a:r>
              <a:rPr sz="3600" b="0" spc="-10" dirty="0">
                <a:solidFill>
                  <a:srgbClr val="FFFFFF"/>
                </a:solidFill>
                <a:latin typeface="Arial"/>
                <a:cs typeface="Arial"/>
              </a:rPr>
              <a:t> </a:t>
            </a:r>
            <a:r>
              <a:rPr sz="3600" b="0" dirty="0">
                <a:solidFill>
                  <a:srgbClr val="FFFFFF"/>
                </a:solidFill>
                <a:latin typeface="Arial"/>
                <a:cs typeface="Arial"/>
              </a:rPr>
              <a:t>key</a:t>
            </a:r>
            <a:r>
              <a:rPr sz="3600" b="0" spc="-5" dirty="0">
                <a:solidFill>
                  <a:srgbClr val="FFFFFF"/>
                </a:solidFill>
                <a:latin typeface="Arial"/>
                <a:cs typeface="Arial"/>
              </a:rPr>
              <a:t> </a:t>
            </a:r>
            <a:r>
              <a:rPr sz="3600" b="0" dirty="0">
                <a:solidFill>
                  <a:srgbClr val="FFFFFF"/>
                </a:solidFill>
                <a:latin typeface="Arial"/>
                <a:cs typeface="Arial"/>
              </a:rPr>
              <a:t>findings</a:t>
            </a:r>
            <a:r>
              <a:rPr sz="3600" b="0" spc="-25" dirty="0">
                <a:solidFill>
                  <a:srgbClr val="FFFFFF"/>
                </a:solidFill>
                <a:latin typeface="Arial"/>
                <a:cs typeface="Arial"/>
              </a:rPr>
              <a:t> </a:t>
            </a:r>
            <a:r>
              <a:rPr sz="3600" b="0" dirty="0">
                <a:solidFill>
                  <a:srgbClr val="FFFFFF"/>
                </a:solidFill>
                <a:latin typeface="Arial"/>
                <a:cs typeface="Arial"/>
              </a:rPr>
              <a:t>(1</a:t>
            </a:r>
            <a:r>
              <a:rPr sz="3600" b="0" spc="-5"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665480" y="954732"/>
            <a:ext cx="10739120" cy="4980305"/>
          </a:xfrm>
          <a:prstGeom prst="rect">
            <a:avLst/>
          </a:prstGeom>
        </p:spPr>
        <p:txBody>
          <a:bodyPr vert="horz" wrap="square" lIns="0" tIns="103505" rIns="0" bIns="0" rtlCol="0">
            <a:spAutoFit/>
          </a:bodyPr>
          <a:lstStyle/>
          <a:p>
            <a:pPr marL="12700">
              <a:lnSpc>
                <a:spcPct val="100000"/>
              </a:lnSpc>
              <a:spcBef>
                <a:spcPts val="815"/>
              </a:spcBef>
            </a:pPr>
            <a:r>
              <a:rPr sz="1400" b="1" dirty="0">
                <a:solidFill>
                  <a:srgbClr val="FFFFFF"/>
                </a:solidFill>
                <a:latin typeface="Arial"/>
                <a:cs typeface="Arial"/>
              </a:rPr>
              <a:t>COSTS</a:t>
            </a:r>
            <a:r>
              <a:rPr sz="1400" b="1" spc="-25" dirty="0">
                <a:solidFill>
                  <a:srgbClr val="FFFFFF"/>
                </a:solidFill>
                <a:latin typeface="Arial"/>
                <a:cs typeface="Arial"/>
              </a:rPr>
              <a:t> </a:t>
            </a:r>
            <a:r>
              <a:rPr sz="1400" b="1" dirty="0">
                <a:solidFill>
                  <a:srgbClr val="FFFFFF"/>
                </a:solidFill>
                <a:latin typeface="Arial"/>
                <a:cs typeface="Arial"/>
              </a:rPr>
              <a:t>OF</a:t>
            </a:r>
            <a:r>
              <a:rPr sz="1400" b="1" spc="-20" dirty="0">
                <a:solidFill>
                  <a:srgbClr val="FFFFFF"/>
                </a:solidFill>
                <a:latin typeface="Arial"/>
                <a:cs typeface="Arial"/>
              </a:rPr>
              <a:t> </a:t>
            </a:r>
            <a:r>
              <a:rPr sz="1400" b="1" dirty="0">
                <a:solidFill>
                  <a:srgbClr val="FFFFFF"/>
                </a:solidFill>
                <a:latin typeface="Arial"/>
                <a:cs typeface="Arial"/>
              </a:rPr>
              <a:t>LIVING</a:t>
            </a:r>
            <a:r>
              <a:rPr sz="1400" b="1" spc="-60" dirty="0">
                <a:solidFill>
                  <a:srgbClr val="FFFFFF"/>
                </a:solidFill>
                <a:latin typeface="Arial"/>
                <a:cs typeface="Arial"/>
              </a:rPr>
              <a:t> </a:t>
            </a:r>
            <a:r>
              <a:rPr sz="1400" b="1" dirty="0">
                <a:solidFill>
                  <a:srgbClr val="FFFFFF"/>
                </a:solidFill>
                <a:latin typeface="Arial"/>
                <a:cs typeface="Arial"/>
              </a:rPr>
              <a:t>–</a:t>
            </a:r>
            <a:r>
              <a:rPr sz="1400" b="1" spc="-20" dirty="0">
                <a:solidFill>
                  <a:srgbClr val="FFFFFF"/>
                </a:solidFill>
                <a:latin typeface="Arial"/>
                <a:cs typeface="Arial"/>
              </a:rPr>
              <a:t> </a:t>
            </a:r>
            <a:r>
              <a:rPr sz="1400" b="1" dirty="0">
                <a:solidFill>
                  <a:srgbClr val="FFFFFF"/>
                </a:solidFill>
                <a:latin typeface="Arial"/>
                <a:cs typeface="Arial"/>
              </a:rPr>
              <a:t>OVERALL</a:t>
            </a:r>
            <a:r>
              <a:rPr sz="1400" b="1" spc="-15" dirty="0">
                <a:solidFill>
                  <a:srgbClr val="FFFFFF"/>
                </a:solidFill>
                <a:latin typeface="Arial"/>
                <a:cs typeface="Arial"/>
              </a:rPr>
              <a:t> </a:t>
            </a:r>
            <a:r>
              <a:rPr sz="1400" b="1" spc="-10" dirty="0">
                <a:solidFill>
                  <a:srgbClr val="FFFFFF"/>
                </a:solidFill>
                <a:latin typeface="Arial"/>
                <a:cs typeface="Arial"/>
              </a:rPr>
              <a:t>TRENDS</a:t>
            </a:r>
            <a:endParaRPr sz="1400">
              <a:latin typeface="Arial"/>
              <a:cs typeface="Arial"/>
            </a:endParaRPr>
          </a:p>
          <a:p>
            <a:pPr marL="184785" marR="29209" indent="-172720">
              <a:lnSpc>
                <a:spcPct val="100000"/>
              </a:lnSpc>
              <a:spcBef>
                <a:spcPts val="605"/>
              </a:spcBef>
              <a:buChar char="•"/>
              <a:tabLst>
                <a:tab pos="184785" algn="l"/>
              </a:tabLst>
            </a:pP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wave,</a:t>
            </a:r>
            <a:r>
              <a:rPr sz="1200" spc="-10"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significantly</a:t>
            </a:r>
            <a:r>
              <a:rPr sz="1200" spc="-45"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likely</a:t>
            </a:r>
            <a:r>
              <a:rPr sz="1200" spc="-20" dirty="0">
                <a:solidFill>
                  <a:srgbClr val="FFFFFF"/>
                </a:solidFill>
                <a:latin typeface="Arial"/>
                <a:cs typeface="Arial"/>
              </a:rPr>
              <a:t> </a:t>
            </a:r>
            <a:r>
              <a:rPr sz="1200" dirty="0">
                <a:solidFill>
                  <a:srgbClr val="FFFFFF"/>
                </a:solidFill>
                <a:latin typeface="Arial"/>
                <a:cs typeface="Arial"/>
              </a:rPr>
              <a:t>to</a:t>
            </a:r>
            <a:r>
              <a:rPr sz="1200" spc="-20" dirty="0">
                <a:solidFill>
                  <a:srgbClr val="FFFFFF"/>
                </a:solidFill>
                <a:latin typeface="Arial"/>
                <a:cs typeface="Arial"/>
              </a:rPr>
              <a:t> </a:t>
            </a:r>
            <a:r>
              <a:rPr sz="1200" dirty="0">
                <a:solidFill>
                  <a:srgbClr val="FFFFFF"/>
                </a:solidFill>
                <a:latin typeface="Arial"/>
                <a:cs typeface="Arial"/>
              </a:rPr>
              <a:t>say</a:t>
            </a:r>
            <a:r>
              <a:rPr sz="1200" spc="-10"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their</a:t>
            </a:r>
            <a:r>
              <a:rPr sz="1200" spc="-40" dirty="0">
                <a:solidFill>
                  <a:srgbClr val="FFFFFF"/>
                </a:solidFill>
                <a:latin typeface="Arial"/>
                <a:cs typeface="Arial"/>
              </a:rPr>
              <a:t> </a:t>
            </a:r>
            <a:r>
              <a:rPr sz="1200" dirty="0">
                <a:solidFill>
                  <a:srgbClr val="FFFFFF"/>
                </a:solidFill>
                <a:latin typeface="Arial"/>
                <a:cs typeface="Arial"/>
              </a:rPr>
              <a:t>cost</a:t>
            </a:r>
            <a:r>
              <a:rPr sz="1200" spc="-1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living</a:t>
            </a:r>
            <a:r>
              <a:rPr sz="1200" spc="-5" dirty="0">
                <a:solidFill>
                  <a:srgbClr val="FFFFFF"/>
                </a:solidFill>
                <a:latin typeface="Arial"/>
                <a:cs typeface="Arial"/>
              </a:rPr>
              <a:t> </a:t>
            </a:r>
            <a:r>
              <a:rPr sz="1200" dirty="0">
                <a:solidFill>
                  <a:srgbClr val="FFFFFF"/>
                </a:solidFill>
                <a:latin typeface="Arial"/>
                <a:cs typeface="Arial"/>
              </a:rPr>
              <a:t>has</a:t>
            </a:r>
            <a:r>
              <a:rPr sz="1200" spc="-35" dirty="0">
                <a:solidFill>
                  <a:srgbClr val="FFFFFF"/>
                </a:solidFill>
                <a:latin typeface="Arial"/>
                <a:cs typeface="Arial"/>
              </a:rPr>
              <a:t> </a:t>
            </a:r>
            <a:r>
              <a:rPr sz="1200" dirty="0">
                <a:solidFill>
                  <a:srgbClr val="FFFFFF"/>
                </a:solidFill>
                <a:latin typeface="Arial"/>
                <a:cs typeface="Arial"/>
              </a:rPr>
              <a:t>increased</a:t>
            </a:r>
            <a:r>
              <a:rPr sz="1200" spc="-50"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last</a:t>
            </a:r>
            <a:r>
              <a:rPr sz="1200" spc="-10" dirty="0">
                <a:solidFill>
                  <a:srgbClr val="FFFFFF"/>
                </a:solidFill>
                <a:latin typeface="Arial"/>
                <a:cs typeface="Arial"/>
              </a:rPr>
              <a:t> </a:t>
            </a:r>
            <a:r>
              <a:rPr sz="1200" dirty="0">
                <a:solidFill>
                  <a:srgbClr val="FFFFFF"/>
                </a:solidFill>
                <a:latin typeface="Arial"/>
                <a:cs typeface="Arial"/>
              </a:rPr>
              <a:t>month</a:t>
            </a:r>
            <a:r>
              <a:rPr sz="1200" spc="20" dirty="0">
                <a:solidFill>
                  <a:srgbClr val="FFFFFF"/>
                </a:solidFill>
                <a:latin typeface="Arial"/>
                <a:cs typeface="Arial"/>
              </a:rPr>
              <a:t> </a:t>
            </a:r>
            <a:r>
              <a:rPr sz="1200" dirty="0">
                <a:solidFill>
                  <a:srgbClr val="FFFFFF"/>
                </a:solidFill>
                <a:latin typeface="Arial"/>
                <a:cs typeface="Arial"/>
              </a:rPr>
              <a:t>–</a:t>
            </a:r>
            <a:r>
              <a:rPr sz="1200" spc="-15" dirty="0">
                <a:solidFill>
                  <a:srgbClr val="FFFFFF"/>
                </a:solidFill>
                <a:latin typeface="Arial"/>
                <a:cs typeface="Arial"/>
              </a:rPr>
              <a:t> </a:t>
            </a:r>
            <a:r>
              <a:rPr sz="1200" dirty="0">
                <a:solidFill>
                  <a:srgbClr val="FFFFFF"/>
                </a:solidFill>
                <a:latin typeface="Arial"/>
                <a:cs typeface="Arial"/>
              </a:rPr>
              <a:t>now</a:t>
            </a:r>
            <a:r>
              <a:rPr sz="1200" spc="-25" dirty="0">
                <a:solidFill>
                  <a:srgbClr val="FFFFFF"/>
                </a:solidFill>
                <a:latin typeface="Arial"/>
                <a:cs typeface="Arial"/>
              </a:rPr>
              <a:t> </a:t>
            </a:r>
            <a:r>
              <a:rPr sz="1200" dirty="0">
                <a:solidFill>
                  <a:srgbClr val="FFFFFF"/>
                </a:solidFill>
                <a:latin typeface="Arial"/>
                <a:cs typeface="Arial"/>
              </a:rPr>
              <a:t>at</a:t>
            </a:r>
            <a:r>
              <a:rPr sz="1200" spc="-20" dirty="0">
                <a:solidFill>
                  <a:srgbClr val="FFFFFF"/>
                </a:solidFill>
                <a:latin typeface="Arial"/>
                <a:cs typeface="Arial"/>
              </a:rPr>
              <a:t> </a:t>
            </a:r>
            <a:r>
              <a:rPr sz="1200" dirty="0">
                <a:solidFill>
                  <a:srgbClr val="FFFFFF"/>
                </a:solidFill>
                <a:latin typeface="Arial"/>
                <a:cs typeface="Arial"/>
              </a:rPr>
              <a:t>60%</a:t>
            </a:r>
            <a:r>
              <a:rPr sz="1200" spc="-35" dirty="0">
                <a:solidFill>
                  <a:srgbClr val="FFFFFF"/>
                </a:solidFill>
                <a:latin typeface="Arial"/>
                <a:cs typeface="Arial"/>
              </a:rPr>
              <a:t> </a:t>
            </a:r>
            <a:r>
              <a:rPr sz="1200" dirty="0">
                <a:solidFill>
                  <a:srgbClr val="FFFFFF"/>
                </a:solidFill>
                <a:latin typeface="Arial"/>
                <a:cs typeface="Arial"/>
              </a:rPr>
              <a:t>compared</a:t>
            </a:r>
            <a:r>
              <a:rPr sz="1200" spc="-5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57%</a:t>
            </a:r>
            <a:r>
              <a:rPr sz="1200" spc="-1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spc="-10" dirty="0">
                <a:solidFill>
                  <a:srgbClr val="FFFFFF"/>
                </a:solidFill>
                <a:latin typeface="Arial"/>
                <a:cs typeface="Arial"/>
              </a:rPr>
              <a:t>October </a:t>
            </a:r>
            <a:r>
              <a:rPr sz="1200" dirty="0">
                <a:solidFill>
                  <a:srgbClr val="FFFFFF"/>
                </a:solidFill>
                <a:latin typeface="Arial"/>
                <a:cs typeface="Arial"/>
              </a:rPr>
              <a:t>2024.</a:t>
            </a:r>
            <a:r>
              <a:rPr sz="1200" spc="-45" dirty="0">
                <a:solidFill>
                  <a:srgbClr val="FFFFFF"/>
                </a:solidFill>
                <a:latin typeface="Arial"/>
                <a:cs typeface="Arial"/>
              </a:rPr>
              <a:t> </a:t>
            </a:r>
            <a:r>
              <a:rPr sz="1200" spc="-10" dirty="0">
                <a:solidFill>
                  <a:srgbClr val="FFFFFF"/>
                </a:solidFill>
                <a:latin typeface="Arial"/>
                <a:cs typeface="Arial"/>
              </a:rPr>
              <a:t>However,</a:t>
            </a:r>
            <a:r>
              <a:rPr sz="1200" spc="-5"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increase</a:t>
            </a:r>
            <a:r>
              <a:rPr sz="1200" spc="-3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line</a:t>
            </a:r>
            <a:r>
              <a:rPr sz="1200" spc="-1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an</a:t>
            </a:r>
            <a:r>
              <a:rPr sz="1200" spc="-25" dirty="0">
                <a:solidFill>
                  <a:srgbClr val="FFFFFF"/>
                </a:solidFill>
                <a:latin typeface="Arial"/>
                <a:cs typeface="Arial"/>
              </a:rPr>
              <a:t> </a:t>
            </a:r>
            <a:r>
              <a:rPr sz="1200" dirty="0">
                <a:solidFill>
                  <a:srgbClr val="FFFFFF"/>
                </a:solidFill>
                <a:latin typeface="Arial"/>
                <a:cs typeface="Arial"/>
              </a:rPr>
              <a:t>increase</a:t>
            </a:r>
            <a:r>
              <a:rPr sz="1200" spc="-35" dirty="0">
                <a:solidFill>
                  <a:srgbClr val="FFFFFF"/>
                </a:solidFill>
                <a:latin typeface="Arial"/>
                <a:cs typeface="Arial"/>
              </a:rPr>
              <a:t> </a:t>
            </a:r>
            <a:r>
              <a:rPr sz="1200" dirty="0">
                <a:solidFill>
                  <a:srgbClr val="FFFFFF"/>
                </a:solidFill>
                <a:latin typeface="Arial"/>
                <a:cs typeface="Arial"/>
              </a:rPr>
              <a:t>seen</a:t>
            </a:r>
            <a:r>
              <a:rPr sz="1200" spc="-2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GB benchmark</a:t>
            </a:r>
            <a:r>
              <a:rPr sz="1200" spc="-35" dirty="0">
                <a:solidFill>
                  <a:srgbClr val="FFFFFF"/>
                </a:solidFill>
                <a:latin typeface="Arial"/>
                <a:cs typeface="Arial"/>
              </a:rPr>
              <a:t> </a:t>
            </a:r>
            <a:r>
              <a:rPr sz="1200" dirty="0">
                <a:solidFill>
                  <a:srgbClr val="FFFFFF"/>
                </a:solidFill>
                <a:latin typeface="Arial"/>
                <a:cs typeface="Arial"/>
              </a:rPr>
              <a:t>data</a:t>
            </a:r>
            <a:r>
              <a:rPr sz="1200" spc="-25" dirty="0">
                <a:solidFill>
                  <a:srgbClr val="FFFFFF"/>
                </a:solidFill>
                <a:latin typeface="Arial"/>
                <a:cs typeface="Arial"/>
              </a:rPr>
              <a:t> </a:t>
            </a:r>
            <a:r>
              <a:rPr sz="1200" spc="-10" dirty="0">
                <a:solidFill>
                  <a:srgbClr val="FFFFFF"/>
                </a:solidFill>
                <a:latin typeface="Arial"/>
                <a:cs typeface="Arial"/>
              </a:rPr>
              <a:t>(increasing</a:t>
            </a:r>
            <a:r>
              <a:rPr sz="1200" spc="-45" dirty="0">
                <a:solidFill>
                  <a:srgbClr val="FFFFFF"/>
                </a:solidFill>
                <a:latin typeface="Arial"/>
                <a:cs typeface="Arial"/>
              </a:rPr>
              <a:t> </a:t>
            </a:r>
            <a:r>
              <a:rPr sz="1200" dirty="0">
                <a:solidFill>
                  <a:srgbClr val="FFFFFF"/>
                </a:solidFill>
                <a:latin typeface="Arial"/>
                <a:cs typeface="Arial"/>
              </a:rPr>
              <a:t>from</a:t>
            </a:r>
            <a:r>
              <a:rPr sz="1200" spc="-20" dirty="0">
                <a:solidFill>
                  <a:srgbClr val="FFFFFF"/>
                </a:solidFill>
                <a:latin typeface="Arial"/>
                <a:cs typeface="Arial"/>
              </a:rPr>
              <a:t> </a:t>
            </a:r>
            <a:r>
              <a:rPr sz="1200" dirty="0">
                <a:solidFill>
                  <a:srgbClr val="FFFFFF"/>
                </a:solidFill>
                <a:latin typeface="Arial"/>
                <a:cs typeface="Arial"/>
              </a:rPr>
              <a:t>53%</a:t>
            </a:r>
            <a:r>
              <a:rPr sz="1200" spc="-1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spc="-10" dirty="0">
                <a:solidFill>
                  <a:srgbClr val="FFFFFF"/>
                </a:solidFill>
                <a:latin typeface="Arial"/>
                <a:cs typeface="Arial"/>
              </a:rPr>
              <a:t>56%).</a:t>
            </a:r>
            <a:endParaRPr sz="1200">
              <a:latin typeface="Arial"/>
              <a:cs typeface="Arial"/>
            </a:endParaRPr>
          </a:p>
          <a:p>
            <a:pPr marL="642620" lvl="1" indent="-172720">
              <a:lnSpc>
                <a:spcPct val="100000"/>
              </a:lnSpc>
              <a:spcBef>
                <a:spcPts val="600"/>
              </a:spcBef>
              <a:buChar char="•"/>
              <a:tabLst>
                <a:tab pos="642620" algn="l"/>
              </a:tabLst>
            </a:pP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top</a:t>
            </a:r>
            <a:r>
              <a:rPr sz="1200" spc="-15" dirty="0">
                <a:solidFill>
                  <a:srgbClr val="FFFFFF"/>
                </a:solidFill>
                <a:latin typeface="Arial"/>
                <a:cs typeface="Arial"/>
              </a:rPr>
              <a:t> </a:t>
            </a:r>
            <a:r>
              <a:rPr sz="1200" dirty="0">
                <a:solidFill>
                  <a:srgbClr val="FFFFFF"/>
                </a:solidFill>
                <a:latin typeface="Arial"/>
                <a:cs typeface="Arial"/>
              </a:rPr>
              <a:t>reasons</a:t>
            </a:r>
            <a:r>
              <a:rPr sz="1200" spc="-40" dirty="0">
                <a:solidFill>
                  <a:srgbClr val="FFFFFF"/>
                </a:solidFill>
                <a:latin typeface="Arial"/>
                <a:cs typeface="Arial"/>
              </a:rPr>
              <a:t> </a:t>
            </a:r>
            <a:r>
              <a:rPr sz="1200" dirty="0">
                <a:solidFill>
                  <a:srgbClr val="FFFFFF"/>
                </a:solidFill>
                <a:latin typeface="Arial"/>
                <a:cs typeface="Arial"/>
              </a:rPr>
              <a:t>for</a:t>
            </a:r>
            <a:r>
              <a:rPr sz="1200" spc="-20"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increase</a:t>
            </a:r>
            <a:r>
              <a:rPr sz="1200" spc="-4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cost</a:t>
            </a:r>
            <a:r>
              <a:rPr sz="1200" spc="-1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living</a:t>
            </a:r>
            <a:r>
              <a:rPr sz="1200" spc="-10" dirty="0">
                <a:solidFill>
                  <a:srgbClr val="FFFFFF"/>
                </a:solidFill>
                <a:latin typeface="Arial"/>
                <a:cs typeface="Arial"/>
              </a:rPr>
              <a:t> </a:t>
            </a:r>
            <a:r>
              <a:rPr sz="1200" dirty="0">
                <a:solidFill>
                  <a:srgbClr val="FFFFFF"/>
                </a:solidFill>
                <a:latin typeface="Arial"/>
                <a:cs typeface="Arial"/>
              </a:rPr>
              <a:t>include</a:t>
            </a:r>
            <a:r>
              <a:rPr sz="1200" spc="-4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price</a:t>
            </a:r>
            <a:r>
              <a:rPr sz="1200" spc="-1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food</a:t>
            </a:r>
            <a:r>
              <a:rPr sz="1200" spc="-40" dirty="0">
                <a:solidFill>
                  <a:srgbClr val="FFFFFF"/>
                </a:solidFill>
                <a:latin typeface="Arial"/>
                <a:cs typeface="Arial"/>
              </a:rPr>
              <a:t> </a:t>
            </a:r>
            <a:r>
              <a:rPr sz="1200" dirty="0">
                <a:solidFill>
                  <a:srgbClr val="FFFFFF"/>
                </a:solidFill>
                <a:latin typeface="Arial"/>
                <a:cs typeface="Arial"/>
              </a:rPr>
              <a:t>shops</a:t>
            </a:r>
            <a:r>
              <a:rPr sz="1200" spc="-25" dirty="0">
                <a:solidFill>
                  <a:srgbClr val="FFFFFF"/>
                </a:solidFill>
                <a:latin typeface="Arial"/>
                <a:cs typeface="Arial"/>
              </a:rPr>
              <a:t> </a:t>
            </a:r>
            <a:r>
              <a:rPr sz="1200" dirty="0">
                <a:solidFill>
                  <a:srgbClr val="FFFFFF"/>
                </a:solidFill>
                <a:latin typeface="Arial"/>
                <a:cs typeface="Arial"/>
              </a:rPr>
              <a:t>(82%),</a:t>
            </a:r>
            <a:r>
              <a:rPr sz="1200" spc="-15" dirty="0">
                <a:solidFill>
                  <a:srgbClr val="FFFFFF"/>
                </a:solidFill>
                <a:latin typeface="Arial"/>
                <a:cs typeface="Arial"/>
              </a:rPr>
              <a:t> </a:t>
            </a:r>
            <a:r>
              <a:rPr sz="1200" dirty="0">
                <a:solidFill>
                  <a:srgbClr val="FFFFFF"/>
                </a:solidFill>
                <a:latin typeface="Arial"/>
                <a:cs typeface="Arial"/>
              </a:rPr>
              <a:t>energy</a:t>
            </a:r>
            <a:r>
              <a:rPr sz="1200" spc="-35" dirty="0">
                <a:solidFill>
                  <a:srgbClr val="FFFFFF"/>
                </a:solidFill>
                <a:latin typeface="Arial"/>
                <a:cs typeface="Arial"/>
              </a:rPr>
              <a:t> </a:t>
            </a:r>
            <a:r>
              <a:rPr sz="1200" dirty="0">
                <a:solidFill>
                  <a:srgbClr val="FFFFFF"/>
                </a:solidFill>
                <a:latin typeface="Arial"/>
                <a:cs typeface="Arial"/>
              </a:rPr>
              <a:t>bills</a:t>
            </a:r>
            <a:r>
              <a:rPr sz="1200" spc="-20" dirty="0">
                <a:solidFill>
                  <a:srgbClr val="FFFFFF"/>
                </a:solidFill>
                <a:latin typeface="Arial"/>
                <a:cs typeface="Arial"/>
              </a:rPr>
              <a:t> </a:t>
            </a:r>
            <a:r>
              <a:rPr sz="1200" dirty="0">
                <a:solidFill>
                  <a:srgbClr val="FFFFFF"/>
                </a:solidFill>
                <a:latin typeface="Arial"/>
                <a:cs typeface="Arial"/>
              </a:rPr>
              <a:t>(79%)</a:t>
            </a:r>
            <a:r>
              <a:rPr sz="1200" spc="-20" dirty="0">
                <a:solidFill>
                  <a:srgbClr val="FFFFFF"/>
                </a:solidFill>
                <a:latin typeface="Arial"/>
                <a:cs typeface="Arial"/>
              </a:rPr>
              <a:t> </a:t>
            </a:r>
            <a:r>
              <a:rPr sz="1200" dirty="0">
                <a:solidFill>
                  <a:srgbClr val="FFFFFF"/>
                </a:solidFill>
                <a:latin typeface="Arial"/>
                <a:cs typeface="Arial"/>
              </a:rPr>
              <a:t>and</a:t>
            </a:r>
            <a:r>
              <a:rPr sz="1200" spc="-45" dirty="0">
                <a:solidFill>
                  <a:srgbClr val="FFFFFF"/>
                </a:solidFill>
                <a:latin typeface="Arial"/>
                <a:cs typeface="Arial"/>
              </a:rPr>
              <a:t> </a:t>
            </a:r>
            <a:r>
              <a:rPr sz="1200" dirty="0">
                <a:solidFill>
                  <a:srgbClr val="FFFFFF"/>
                </a:solidFill>
                <a:latin typeface="Arial"/>
                <a:cs typeface="Arial"/>
              </a:rPr>
              <a:t>fuel</a:t>
            </a:r>
            <a:r>
              <a:rPr sz="1200" spc="-30" dirty="0">
                <a:solidFill>
                  <a:srgbClr val="FFFFFF"/>
                </a:solidFill>
                <a:latin typeface="Arial"/>
                <a:cs typeface="Arial"/>
              </a:rPr>
              <a:t> </a:t>
            </a:r>
            <a:r>
              <a:rPr sz="1200" dirty="0">
                <a:solidFill>
                  <a:srgbClr val="FFFFFF"/>
                </a:solidFill>
                <a:latin typeface="Arial"/>
                <a:cs typeface="Arial"/>
              </a:rPr>
              <a:t>bills</a:t>
            </a:r>
            <a:r>
              <a:rPr sz="1200" spc="20" dirty="0">
                <a:solidFill>
                  <a:srgbClr val="FFFFFF"/>
                </a:solidFill>
                <a:latin typeface="Arial"/>
                <a:cs typeface="Arial"/>
              </a:rPr>
              <a:t> </a:t>
            </a:r>
            <a:r>
              <a:rPr sz="1200" spc="-10" dirty="0">
                <a:solidFill>
                  <a:srgbClr val="FFFFFF"/>
                </a:solidFill>
                <a:latin typeface="Arial"/>
                <a:cs typeface="Arial"/>
              </a:rPr>
              <a:t>(47%).</a:t>
            </a:r>
            <a:endParaRPr sz="1200">
              <a:latin typeface="Arial"/>
              <a:cs typeface="Arial"/>
            </a:endParaRPr>
          </a:p>
          <a:p>
            <a:pPr marL="641985" marR="579120" lvl="1" indent="-172720">
              <a:lnSpc>
                <a:spcPct val="100000"/>
              </a:lnSpc>
              <a:spcBef>
                <a:spcPts val="605"/>
              </a:spcBef>
              <a:buChar char="•"/>
              <a:tabLst>
                <a:tab pos="641985" algn="l"/>
              </a:tabLst>
            </a:pPr>
            <a:r>
              <a:rPr sz="1200" dirty="0">
                <a:solidFill>
                  <a:srgbClr val="FFFFFF"/>
                </a:solidFill>
                <a:latin typeface="Arial"/>
                <a:cs typeface="Arial"/>
              </a:rPr>
              <a:t>GM</a:t>
            </a:r>
            <a:r>
              <a:rPr sz="1200" spc="-5"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are</a:t>
            </a:r>
            <a:r>
              <a:rPr sz="1200" spc="-40" dirty="0">
                <a:solidFill>
                  <a:srgbClr val="FFFFFF"/>
                </a:solidFill>
                <a:latin typeface="Arial"/>
                <a:cs typeface="Arial"/>
              </a:rPr>
              <a:t> </a:t>
            </a:r>
            <a:r>
              <a:rPr sz="1200" dirty="0">
                <a:solidFill>
                  <a:srgbClr val="FFFFFF"/>
                </a:solidFill>
                <a:latin typeface="Arial"/>
                <a:cs typeface="Arial"/>
              </a:rPr>
              <a:t>significantly</a:t>
            </a:r>
            <a:r>
              <a:rPr sz="1200" spc="-45" dirty="0">
                <a:solidFill>
                  <a:srgbClr val="FFFFFF"/>
                </a:solidFill>
                <a:latin typeface="Arial"/>
                <a:cs typeface="Arial"/>
              </a:rPr>
              <a:t> </a:t>
            </a:r>
            <a:r>
              <a:rPr sz="1200" dirty="0">
                <a:solidFill>
                  <a:srgbClr val="FFFFFF"/>
                </a:solidFill>
                <a:latin typeface="Arial"/>
                <a:cs typeface="Arial"/>
              </a:rPr>
              <a:t>more</a:t>
            </a:r>
            <a:r>
              <a:rPr sz="1200" spc="-40" dirty="0">
                <a:solidFill>
                  <a:srgbClr val="FFFFFF"/>
                </a:solidFill>
                <a:latin typeface="Arial"/>
                <a:cs typeface="Arial"/>
              </a:rPr>
              <a:t> </a:t>
            </a:r>
            <a:r>
              <a:rPr sz="1200" dirty="0">
                <a:solidFill>
                  <a:srgbClr val="FFFFFF"/>
                </a:solidFill>
                <a:latin typeface="Arial"/>
                <a:cs typeface="Arial"/>
              </a:rPr>
              <a:t>likely</a:t>
            </a:r>
            <a:r>
              <a:rPr sz="1200" spc="-25" dirty="0">
                <a:solidFill>
                  <a:srgbClr val="FFFFFF"/>
                </a:solidFill>
                <a:latin typeface="Arial"/>
                <a:cs typeface="Arial"/>
              </a:rPr>
              <a:t> </a:t>
            </a:r>
            <a:r>
              <a:rPr sz="1200" dirty="0">
                <a:solidFill>
                  <a:srgbClr val="FFFFFF"/>
                </a:solidFill>
                <a:latin typeface="Arial"/>
                <a:cs typeface="Arial"/>
              </a:rPr>
              <a:t>than</a:t>
            </a:r>
            <a:r>
              <a:rPr sz="1200" spc="-3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GB</a:t>
            </a:r>
            <a:r>
              <a:rPr sz="1200" spc="-10" dirty="0">
                <a:solidFill>
                  <a:srgbClr val="FFFFFF"/>
                </a:solidFill>
                <a:latin typeface="Arial"/>
                <a:cs typeface="Arial"/>
              </a:rPr>
              <a:t> </a:t>
            </a:r>
            <a:r>
              <a:rPr sz="1200" dirty="0">
                <a:solidFill>
                  <a:srgbClr val="FFFFFF"/>
                </a:solidFill>
                <a:latin typeface="Arial"/>
                <a:cs typeface="Arial"/>
              </a:rPr>
              <a:t>average</a:t>
            </a:r>
            <a:r>
              <a:rPr sz="1200" spc="-30"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say</a:t>
            </a:r>
            <a:r>
              <a:rPr sz="1200" spc="-30" dirty="0">
                <a:solidFill>
                  <a:srgbClr val="FFFFFF"/>
                </a:solidFill>
                <a:latin typeface="Arial"/>
                <a:cs typeface="Arial"/>
              </a:rPr>
              <a:t> </a:t>
            </a: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following</a:t>
            </a:r>
            <a:r>
              <a:rPr sz="1200" spc="-55"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increased</a:t>
            </a:r>
            <a:r>
              <a:rPr sz="1200" spc="-6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price:</a:t>
            </a:r>
            <a:r>
              <a:rPr sz="1200" spc="-30" dirty="0">
                <a:solidFill>
                  <a:srgbClr val="FFFFFF"/>
                </a:solidFill>
                <a:latin typeface="Arial"/>
                <a:cs typeface="Arial"/>
              </a:rPr>
              <a:t> </a:t>
            </a:r>
            <a:r>
              <a:rPr sz="1200" dirty="0">
                <a:solidFill>
                  <a:srgbClr val="FFFFFF"/>
                </a:solidFill>
                <a:latin typeface="Arial"/>
                <a:cs typeface="Arial"/>
              </a:rPr>
              <a:t>fuel,</a:t>
            </a:r>
            <a:r>
              <a:rPr sz="1200" spc="-40" dirty="0">
                <a:solidFill>
                  <a:srgbClr val="FFFFFF"/>
                </a:solidFill>
                <a:latin typeface="Arial"/>
                <a:cs typeface="Arial"/>
              </a:rPr>
              <a:t> </a:t>
            </a:r>
            <a:r>
              <a:rPr sz="1200" dirty="0">
                <a:solidFill>
                  <a:srgbClr val="FFFFFF"/>
                </a:solidFill>
                <a:latin typeface="Arial"/>
                <a:cs typeface="Arial"/>
              </a:rPr>
              <a:t>rent/mortgage,</a:t>
            </a:r>
            <a:r>
              <a:rPr sz="1200" spc="-45" dirty="0">
                <a:solidFill>
                  <a:srgbClr val="FFFFFF"/>
                </a:solidFill>
                <a:latin typeface="Arial"/>
                <a:cs typeface="Arial"/>
              </a:rPr>
              <a:t> </a:t>
            </a:r>
            <a:r>
              <a:rPr sz="1200" spc="-10" dirty="0">
                <a:solidFill>
                  <a:srgbClr val="FFFFFF"/>
                </a:solidFill>
                <a:latin typeface="Arial"/>
                <a:cs typeface="Arial"/>
              </a:rPr>
              <a:t>public </a:t>
            </a:r>
            <a:r>
              <a:rPr sz="1200" dirty="0">
                <a:solidFill>
                  <a:srgbClr val="FFFFFF"/>
                </a:solidFill>
                <a:latin typeface="Arial"/>
                <a:cs typeface="Arial"/>
              </a:rPr>
              <a:t>transport</a:t>
            </a:r>
            <a:r>
              <a:rPr sz="1200" spc="-4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spc="-10" dirty="0">
                <a:solidFill>
                  <a:srgbClr val="FFFFFF"/>
                </a:solidFill>
                <a:latin typeface="Arial"/>
                <a:cs typeface="Arial"/>
              </a:rPr>
              <a:t>childcare.</a:t>
            </a:r>
            <a:endParaRPr sz="1200">
              <a:latin typeface="Arial"/>
              <a:cs typeface="Arial"/>
            </a:endParaRPr>
          </a:p>
          <a:p>
            <a:pPr lvl="1">
              <a:lnSpc>
                <a:spcPct val="100000"/>
              </a:lnSpc>
              <a:spcBef>
                <a:spcPts val="1255"/>
              </a:spcBef>
              <a:buClr>
                <a:srgbClr val="FFFFFF"/>
              </a:buClr>
              <a:buFont typeface="Arial"/>
              <a:buChar char="•"/>
            </a:pPr>
            <a:endParaRPr sz="1200">
              <a:latin typeface="Arial"/>
              <a:cs typeface="Arial"/>
            </a:endParaRPr>
          </a:p>
          <a:p>
            <a:pPr marL="186055" indent="-173355">
              <a:lnSpc>
                <a:spcPct val="100000"/>
              </a:lnSpc>
              <a:spcBef>
                <a:spcPts val="5"/>
              </a:spcBef>
              <a:buChar char="•"/>
              <a:tabLst>
                <a:tab pos="186055" algn="l"/>
              </a:tabLst>
            </a:pPr>
            <a:r>
              <a:rPr sz="1200" spc="-10" dirty="0">
                <a:solidFill>
                  <a:srgbClr val="FFFFFF"/>
                </a:solidFill>
                <a:latin typeface="Arial"/>
                <a:cs typeface="Arial"/>
              </a:rPr>
              <a:t>Notwithstanding</a:t>
            </a:r>
            <a:r>
              <a:rPr sz="1200" spc="-50" dirty="0">
                <a:solidFill>
                  <a:srgbClr val="FFFFFF"/>
                </a:solidFill>
                <a:latin typeface="Arial"/>
                <a:cs typeface="Arial"/>
              </a:rPr>
              <a:t> </a:t>
            </a:r>
            <a:r>
              <a:rPr sz="1200" dirty="0">
                <a:solidFill>
                  <a:srgbClr val="FFFFFF"/>
                </a:solidFill>
                <a:latin typeface="Arial"/>
                <a:cs typeface="Arial"/>
              </a:rPr>
              <a:t>this</a:t>
            </a:r>
            <a:r>
              <a:rPr sz="1200" spc="-5" dirty="0">
                <a:solidFill>
                  <a:srgbClr val="FFFFFF"/>
                </a:solidFill>
                <a:latin typeface="Arial"/>
                <a:cs typeface="Arial"/>
              </a:rPr>
              <a:t> </a:t>
            </a:r>
            <a:r>
              <a:rPr sz="1200" dirty="0">
                <a:solidFill>
                  <a:srgbClr val="FFFFFF"/>
                </a:solidFill>
                <a:latin typeface="Arial"/>
                <a:cs typeface="Arial"/>
              </a:rPr>
              <a:t>sense</a:t>
            </a:r>
            <a:r>
              <a:rPr sz="1200" spc="-2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increasing</a:t>
            </a:r>
            <a:r>
              <a:rPr sz="1200" spc="-40" dirty="0">
                <a:solidFill>
                  <a:srgbClr val="FFFFFF"/>
                </a:solidFill>
                <a:latin typeface="Arial"/>
                <a:cs typeface="Arial"/>
              </a:rPr>
              <a:t> </a:t>
            </a:r>
            <a:r>
              <a:rPr sz="1200" dirty="0">
                <a:solidFill>
                  <a:srgbClr val="FFFFFF"/>
                </a:solidFill>
                <a:latin typeface="Arial"/>
                <a:cs typeface="Arial"/>
              </a:rPr>
              <a:t>costs</a:t>
            </a:r>
            <a:r>
              <a:rPr sz="1200" spc="-5" dirty="0">
                <a:solidFill>
                  <a:srgbClr val="FFFFFF"/>
                </a:solidFill>
                <a:latin typeface="Arial"/>
                <a:cs typeface="Arial"/>
              </a:rPr>
              <a:t> </a:t>
            </a:r>
            <a:r>
              <a:rPr sz="1200" dirty="0">
                <a:solidFill>
                  <a:srgbClr val="FFFFFF"/>
                </a:solidFill>
                <a:latin typeface="Arial"/>
                <a:cs typeface="Arial"/>
              </a:rPr>
              <a:t>month-</a:t>
            </a:r>
            <a:r>
              <a:rPr sz="1200" spc="-10" dirty="0">
                <a:solidFill>
                  <a:srgbClr val="FFFFFF"/>
                </a:solidFill>
                <a:latin typeface="Arial"/>
                <a:cs typeface="Arial"/>
              </a:rPr>
              <a:t>on-</a:t>
            </a:r>
            <a:r>
              <a:rPr sz="1200" dirty="0">
                <a:solidFill>
                  <a:srgbClr val="FFFFFF"/>
                </a:solidFill>
                <a:latin typeface="Arial"/>
                <a:cs typeface="Arial"/>
              </a:rPr>
              <a:t>month,</a:t>
            </a:r>
            <a:r>
              <a:rPr sz="1200" spc="-35" dirty="0">
                <a:solidFill>
                  <a:srgbClr val="FFFFFF"/>
                </a:solidFill>
                <a:latin typeface="Arial"/>
                <a:cs typeface="Arial"/>
              </a:rPr>
              <a:t> </a:t>
            </a:r>
            <a:r>
              <a:rPr sz="1200" dirty="0">
                <a:solidFill>
                  <a:srgbClr val="FFFFFF"/>
                </a:solidFill>
                <a:latin typeface="Arial"/>
                <a:cs typeface="Arial"/>
              </a:rPr>
              <a:t>there</a:t>
            </a:r>
            <a:r>
              <a:rPr sz="1200" spc="-30" dirty="0">
                <a:solidFill>
                  <a:srgbClr val="FFFFFF"/>
                </a:solidFill>
                <a:latin typeface="Arial"/>
                <a:cs typeface="Arial"/>
              </a:rPr>
              <a:t> </a:t>
            </a:r>
            <a:r>
              <a:rPr sz="1200" dirty="0">
                <a:solidFill>
                  <a:srgbClr val="FFFFFF"/>
                </a:solidFill>
                <a:latin typeface="Arial"/>
                <a:cs typeface="Arial"/>
              </a:rPr>
              <a:t>are</a:t>
            </a:r>
            <a:r>
              <a:rPr sz="1200" spc="-10" dirty="0">
                <a:solidFill>
                  <a:srgbClr val="FFFFFF"/>
                </a:solidFill>
                <a:latin typeface="Arial"/>
                <a:cs typeface="Arial"/>
              </a:rPr>
              <a:t> </a:t>
            </a:r>
            <a:r>
              <a:rPr sz="1200" dirty="0">
                <a:solidFill>
                  <a:srgbClr val="FFFFFF"/>
                </a:solidFill>
                <a:latin typeface="Arial"/>
                <a:cs typeface="Arial"/>
              </a:rPr>
              <a:t>some</a:t>
            </a:r>
            <a:r>
              <a:rPr sz="1200" spc="-25" dirty="0">
                <a:solidFill>
                  <a:srgbClr val="FFFFFF"/>
                </a:solidFill>
                <a:latin typeface="Arial"/>
                <a:cs typeface="Arial"/>
              </a:rPr>
              <a:t> </a:t>
            </a:r>
            <a:r>
              <a:rPr sz="1200" dirty="0">
                <a:solidFill>
                  <a:srgbClr val="FFFFFF"/>
                </a:solidFill>
                <a:latin typeface="Arial"/>
                <a:cs typeface="Arial"/>
              </a:rPr>
              <a:t>positives</a:t>
            </a:r>
            <a:r>
              <a:rPr sz="1200" spc="-1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latest</a:t>
            </a:r>
            <a:r>
              <a:rPr sz="1200" spc="-25" dirty="0">
                <a:solidFill>
                  <a:srgbClr val="FFFFFF"/>
                </a:solidFill>
                <a:latin typeface="Arial"/>
                <a:cs typeface="Arial"/>
              </a:rPr>
              <a:t> </a:t>
            </a:r>
            <a:r>
              <a:rPr sz="1200" spc="-10" dirty="0">
                <a:solidFill>
                  <a:srgbClr val="FFFFFF"/>
                </a:solidFill>
                <a:latin typeface="Arial"/>
                <a:cs typeface="Arial"/>
              </a:rPr>
              <a:t>results:</a:t>
            </a:r>
            <a:endParaRPr sz="1200">
              <a:latin typeface="Arial"/>
              <a:cs typeface="Arial"/>
            </a:endParaRPr>
          </a:p>
          <a:p>
            <a:pPr marL="642620" lvl="1" indent="-172720">
              <a:lnSpc>
                <a:spcPct val="100000"/>
              </a:lnSpc>
              <a:spcBef>
                <a:spcPts val="600"/>
              </a:spcBef>
              <a:buChar char="•"/>
              <a:tabLst>
                <a:tab pos="642620" algn="l"/>
              </a:tabLst>
            </a:pPr>
            <a:r>
              <a:rPr sz="1200" dirty="0">
                <a:solidFill>
                  <a:srgbClr val="FFFFFF"/>
                </a:solidFill>
                <a:latin typeface="Arial"/>
                <a:cs typeface="Arial"/>
              </a:rPr>
              <a:t>Thinking</a:t>
            </a:r>
            <a:r>
              <a:rPr sz="1200" spc="-55" dirty="0">
                <a:solidFill>
                  <a:srgbClr val="FFFFFF"/>
                </a:solidFill>
                <a:latin typeface="Arial"/>
                <a:cs typeface="Arial"/>
              </a:rPr>
              <a:t> </a:t>
            </a:r>
            <a:r>
              <a:rPr sz="1200" dirty="0">
                <a:solidFill>
                  <a:srgbClr val="FFFFFF"/>
                </a:solidFill>
                <a:latin typeface="Arial"/>
                <a:cs typeface="Arial"/>
              </a:rPr>
              <a:t>about</a:t>
            </a:r>
            <a:r>
              <a:rPr sz="1200" spc="-4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next</a:t>
            </a:r>
            <a:r>
              <a:rPr sz="1200" spc="-15" dirty="0">
                <a:solidFill>
                  <a:srgbClr val="FFFFFF"/>
                </a:solidFill>
                <a:latin typeface="Arial"/>
                <a:cs typeface="Arial"/>
              </a:rPr>
              <a:t> </a:t>
            </a:r>
            <a:r>
              <a:rPr sz="1200" dirty="0">
                <a:solidFill>
                  <a:srgbClr val="FFFFFF"/>
                </a:solidFill>
                <a:latin typeface="Arial"/>
                <a:cs typeface="Arial"/>
              </a:rPr>
              <a:t>12</a:t>
            </a:r>
            <a:r>
              <a:rPr sz="1200" spc="-30" dirty="0">
                <a:solidFill>
                  <a:srgbClr val="FFFFFF"/>
                </a:solidFill>
                <a:latin typeface="Arial"/>
                <a:cs typeface="Arial"/>
              </a:rPr>
              <a:t> </a:t>
            </a:r>
            <a:r>
              <a:rPr sz="1200" dirty="0">
                <a:solidFill>
                  <a:srgbClr val="FFFFFF"/>
                </a:solidFill>
                <a:latin typeface="Arial"/>
                <a:cs typeface="Arial"/>
              </a:rPr>
              <a:t>months,</a:t>
            </a:r>
            <a:r>
              <a:rPr sz="1200" spc="-50"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greater</a:t>
            </a:r>
            <a:r>
              <a:rPr sz="1200" spc="-30" dirty="0">
                <a:solidFill>
                  <a:srgbClr val="FFFFFF"/>
                </a:solidFill>
                <a:latin typeface="Arial"/>
                <a:cs typeface="Arial"/>
              </a:rPr>
              <a:t> </a:t>
            </a:r>
            <a:r>
              <a:rPr sz="1200" dirty="0">
                <a:solidFill>
                  <a:srgbClr val="FFFFFF"/>
                </a:solidFill>
                <a:latin typeface="Arial"/>
                <a:cs typeface="Arial"/>
              </a:rPr>
              <a:t>proportion</a:t>
            </a:r>
            <a:r>
              <a:rPr sz="1200" spc="-20" dirty="0">
                <a:solidFill>
                  <a:srgbClr val="FFFFFF"/>
                </a:solidFill>
                <a:latin typeface="Arial"/>
                <a:cs typeface="Arial"/>
              </a:rPr>
              <a:t> </a:t>
            </a:r>
            <a:r>
              <a:rPr sz="1200" dirty="0">
                <a:solidFill>
                  <a:srgbClr val="FFFFFF"/>
                </a:solidFill>
                <a:latin typeface="Arial"/>
                <a:cs typeface="Arial"/>
              </a:rPr>
              <a:t>of</a:t>
            </a:r>
            <a:r>
              <a:rPr sz="1200" spc="-45" dirty="0">
                <a:solidFill>
                  <a:srgbClr val="FFFFFF"/>
                </a:solidFill>
                <a:latin typeface="Arial"/>
                <a:cs typeface="Arial"/>
              </a:rPr>
              <a:t> </a:t>
            </a:r>
            <a:r>
              <a:rPr sz="120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positive</a:t>
            </a:r>
            <a:r>
              <a:rPr sz="1200" spc="-25" dirty="0">
                <a:solidFill>
                  <a:srgbClr val="FFFFFF"/>
                </a:solidFill>
                <a:latin typeface="Arial"/>
                <a:cs typeface="Arial"/>
              </a:rPr>
              <a:t> </a:t>
            </a:r>
            <a:r>
              <a:rPr sz="1200" dirty="0">
                <a:solidFill>
                  <a:srgbClr val="FFFFFF"/>
                </a:solidFill>
                <a:latin typeface="Arial"/>
                <a:cs typeface="Arial"/>
              </a:rPr>
              <a:t>about</a:t>
            </a:r>
            <a:r>
              <a:rPr sz="1200" spc="-30" dirty="0">
                <a:solidFill>
                  <a:srgbClr val="FFFFFF"/>
                </a:solidFill>
                <a:latin typeface="Arial"/>
                <a:cs typeface="Arial"/>
              </a:rPr>
              <a:t> </a:t>
            </a:r>
            <a:r>
              <a:rPr sz="1200" dirty="0">
                <a:solidFill>
                  <a:srgbClr val="FFFFFF"/>
                </a:solidFill>
                <a:latin typeface="Arial"/>
                <a:cs typeface="Arial"/>
              </a:rPr>
              <a:t>saving</a:t>
            </a:r>
            <a:r>
              <a:rPr sz="1200" spc="-35" dirty="0">
                <a:solidFill>
                  <a:srgbClr val="FFFFFF"/>
                </a:solidFill>
                <a:latin typeface="Arial"/>
                <a:cs typeface="Arial"/>
              </a:rPr>
              <a:t> </a:t>
            </a:r>
            <a:r>
              <a:rPr sz="1200" dirty="0">
                <a:solidFill>
                  <a:srgbClr val="FFFFFF"/>
                </a:solidFill>
                <a:latin typeface="Arial"/>
                <a:cs typeface="Arial"/>
              </a:rPr>
              <a:t>money</a:t>
            </a:r>
            <a:r>
              <a:rPr sz="1200" spc="-45" dirty="0">
                <a:solidFill>
                  <a:srgbClr val="FFFFFF"/>
                </a:solidFill>
                <a:latin typeface="Arial"/>
                <a:cs typeface="Arial"/>
              </a:rPr>
              <a:t> </a:t>
            </a:r>
            <a:r>
              <a:rPr sz="1200" dirty="0">
                <a:solidFill>
                  <a:srgbClr val="FFFFFF"/>
                </a:solidFill>
                <a:latin typeface="Arial"/>
                <a:cs typeface="Arial"/>
              </a:rPr>
              <a:t>compared</a:t>
            </a:r>
            <a:r>
              <a:rPr sz="1200" spc="-5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previous</a:t>
            </a:r>
            <a:r>
              <a:rPr sz="1200" spc="-35" dirty="0">
                <a:solidFill>
                  <a:srgbClr val="FFFFFF"/>
                </a:solidFill>
                <a:latin typeface="Arial"/>
                <a:cs typeface="Arial"/>
              </a:rPr>
              <a:t> </a:t>
            </a:r>
            <a:r>
              <a:rPr sz="1200" dirty="0">
                <a:solidFill>
                  <a:srgbClr val="FFFFFF"/>
                </a:solidFill>
                <a:latin typeface="Arial"/>
                <a:cs typeface="Arial"/>
              </a:rPr>
              <a:t>waves.</a:t>
            </a:r>
            <a:r>
              <a:rPr sz="1200" spc="-70" dirty="0">
                <a:solidFill>
                  <a:srgbClr val="FFFFFF"/>
                </a:solidFill>
                <a:latin typeface="Arial"/>
                <a:cs typeface="Arial"/>
              </a:rPr>
              <a:t> </a:t>
            </a:r>
            <a:r>
              <a:rPr sz="1200" dirty="0">
                <a:solidFill>
                  <a:srgbClr val="FFFFFF"/>
                </a:solidFill>
                <a:latin typeface="Arial"/>
                <a:cs typeface="Arial"/>
              </a:rPr>
              <a:t>Almost</a:t>
            </a:r>
            <a:r>
              <a:rPr sz="1200" spc="-30" dirty="0">
                <a:solidFill>
                  <a:srgbClr val="FFFFFF"/>
                </a:solidFill>
                <a:latin typeface="Arial"/>
                <a:cs typeface="Arial"/>
              </a:rPr>
              <a:t> </a:t>
            </a:r>
            <a:r>
              <a:rPr sz="1200" spc="-20" dirty="0">
                <a:solidFill>
                  <a:srgbClr val="FFFFFF"/>
                </a:solidFill>
                <a:latin typeface="Arial"/>
                <a:cs typeface="Arial"/>
              </a:rPr>
              <a:t>half</a:t>
            </a:r>
            <a:endParaRPr sz="1200">
              <a:latin typeface="Arial"/>
              <a:cs typeface="Arial"/>
            </a:endParaRPr>
          </a:p>
          <a:p>
            <a:pPr marL="641985">
              <a:lnSpc>
                <a:spcPct val="100000"/>
              </a:lnSpc>
            </a:pPr>
            <a:r>
              <a:rPr sz="1200" dirty="0">
                <a:solidFill>
                  <a:srgbClr val="FFFFFF"/>
                </a:solidFill>
                <a:latin typeface="Arial"/>
                <a:cs typeface="Arial"/>
              </a:rPr>
              <a:t>(48%)</a:t>
            </a:r>
            <a:r>
              <a:rPr sz="1200" spc="-30" dirty="0">
                <a:solidFill>
                  <a:srgbClr val="FFFFFF"/>
                </a:solidFill>
                <a:latin typeface="Arial"/>
                <a:cs typeface="Arial"/>
              </a:rPr>
              <a:t> </a:t>
            </a:r>
            <a:r>
              <a:rPr sz="1200" dirty="0">
                <a:solidFill>
                  <a:srgbClr val="FFFFFF"/>
                </a:solidFill>
                <a:latin typeface="Arial"/>
                <a:cs typeface="Arial"/>
              </a:rPr>
              <a:t>agree</a:t>
            </a:r>
            <a:r>
              <a:rPr sz="1200" spc="-30"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they</a:t>
            </a:r>
            <a:r>
              <a:rPr sz="1200" spc="-35" dirty="0">
                <a:solidFill>
                  <a:srgbClr val="FFFFFF"/>
                </a:solidFill>
                <a:latin typeface="Arial"/>
                <a:cs typeface="Arial"/>
              </a:rPr>
              <a:t> </a:t>
            </a:r>
            <a:r>
              <a:rPr sz="1200" dirty="0">
                <a:solidFill>
                  <a:srgbClr val="FFFFFF"/>
                </a:solidFill>
                <a:latin typeface="Arial"/>
                <a:cs typeface="Arial"/>
              </a:rPr>
              <a:t>will</a:t>
            </a:r>
            <a:r>
              <a:rPr sz="1200" spc="-5" dirty="0">
                <a:solidFill>
                  <a:srgbClr val="FFFFFF"/>
                </a:solidFill>
                <a:latin typeface="Arial"/>
                <a:cs typeface="Arial"/>
              </a:rPr>
              <a:t> </a:t>
            </a:r>
            <a:r>
              <a:rPr sz="1200" dirty="0">
                <a:solidFill>
                  <a:srgbClr val="FFFFFF"/>
                </a:solidFill>
                <a:latin typeface="Arial"/>
                <a:cs typeface="Arial"/>
              </a:rPr>
              <a:t>be</a:t>
            </a:r>
            <a:r>
              <a:rPr sz="1200" spc="-20" dirty="0">
                <a:solidFill>
                  <a:srgbClr val="FFFFFF"/>
                </a:solidFill>
                <a:latin typeface="Arial"/>
                <a:cs typeface="Arial"/>
              </a:rPr>
              <a:t> </a:t>
            </a:r>
            <a:r>
              <a:rPr sz="1200" dirty="0">
                <a:solidFill>
                  <a:srgbClr val="FFFFFF"/>
                </a:solidFill>
                <a:latin typeface="Arial"/>
                <a:cs typeface="Arial"/>
              </a:rPr>
              <a:t>able</a:t>
            </a:r>
            <a:r>
              <a:rPr sz="1200" spc="-45"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save</a:t>
            </a:r>
            <a:r>
              <a:rPr sz="1200" spc="-25" dirty="0">
                <a:solidFill>
                  <a:srgbClr val="FFFFFF"/>
                </a:solidFill>
                <a:latin typeface="Arial"/>
                <a:cs typeface="Arial"/>
              </a:rPr>
              <a:t> </a:t>
            </a:r>
            <a:r>
              <a:rPr sz="1200" dirty="0">
                <a:solidFill>
                  <a:srgbClr val="FFFFFF"/>
                </a:solidFill>
                <a:latin typeface="Arial"/>
                <a:cs typeface="Arial"/>
              </a:rPr>
              <a:t>money</a:t>
            </a:r>
            <a:r>
              <a:rPr sz="1200" spc="-45"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next</a:t>
            </a:r>
            <a:r>
              <a:rPr sz="1200" spc="-15" dirty="0">
                <a:solidFill>
                  <a:srgbClr val="FFFFFF"/>
                </a:solidFill>
                <a:latin typeface="Arial"/>
                <a:cs typeface="Arial"/>
              </a:rPr>
              <a:t> </a:t>
            </a:r>
            <a:r>
              <a:rPr sz="1200" spc="-10" dirty="0">
                <a:solidFill>
                  <a:srgbClr val="FFFFFF"/>
                </a:solidFill>
                <a:latin typeface="Arial"/>
                <a:cs typeface="Arial"/>
              </a:rPr>
              <a:t>year,</a:t>
            </a:r>
            <a:r>
              <a:rPr sz="1200" spc="-2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highest</a:t>
            </a:r>
            <a:r>
              <a:rPr sz="1200" spc="-30" dirty="0">
                <a:solidFill>
                  <a:srgbClr val="FFFFFF"/>
                </a:solidFill>
                <a:latin typeface="Arial"/>
                <a:cs typeface="Arial"/>
              </a:rPr>
              <a:t> </a:t>
            </a:r>
            <a:r>
              <a:rPr sz="1200" dirty="0">
                <a:solidFill>
                  <a:srgbClr val="FFFFFF"/>
                </a:solidFill>
                <a:latin typeface="Arial"/>
                <a:cs typeface="Arial"/>
              </a:rPr>
              <a:t>recorded</a:t>
            </a:r>
            <a:r>
              <a:rPr sz="1200" spc="-45" dirty="0">
                <a:solidFill>
                  <a:srgbClr val="FFFFFF"/>
                </a:solidFill>
                <a:latin typeface="Arial"/>
                <a:cs typeface="Arial"/>
              </a:rPr>
              <a:t> </a:t>
            </a:r>
            <a:r>
              <a:rPr sz="1200" dirty="0">
                <a:solidFill>
                  <a:srgbClr val="FFFFFF"/>
                </a:solidFill>
                <a:latin typeface="Arial"/>
                <a:cs typeface="Arial"/>
              </a:rPr>
              <a:t>figure</a:t>
            </a:r>
            <a:r>
              <a:rPr sz="1200" spc="-35" dirty="0">
                <a:solidFill>
                  <a:srgbClr val="FFFFFF"/>
                </a:solidFill>
                <a:latin typeface="Arial"/>
                <a:cs typeface="Arial"/>
              </a:rPr>
              <a:t> </a:t>
            </a:r>
            <a:r>
              <a:rPr sz="1200" dirty="0">
                <a:solidFill>
                  <a:srgbClr val="FFFFFF"/>
                </a:solidFill>
                <a:latin typeface="Arial"/>
                <a:cs typeface="Arial"/>
              </a:rPr>
              <a:t>so</a:t>
            </a:r>
            <a:r>
              <a:rPr sz="1200" spc="-20" dirty="0">
                <a:solidFill>
                  <a:srgbClr val="FFFFFF"/>
                </a:solidFill>
                <a:latin typeface="Arial"/>
                <a:cs typeface="Arial"/>
              </a:rPr>
              <a:t> far.</a:t>
            </a:r>
            <a:endParaRPr sz="1200">
              <a:latin typeface="Arial"/>
              <a:cs typeface="Arial"/>
            </a:endParaRPr>
          </a:p>
          <a:p>
            <a:pPr marL="641985" marR="56515" lvl="1" indent="-172720">
              <a:lnSpc>
                <a:spcPct val="100000"/>
              </a:lnSpc>
              <a:spcBef>
                <a:spcPts val="600"/>
              </a:spcBef>
              <a:buChar char="•"/>
              <a:tabLst>
                <a:tab pos="641985" algn="l"/>
              </a:tabLst>
            </a:pPr>
            <a:r>
              <a:rPr sz="1200" spc="-10" dirty="0">
                <a:solidFill>
                  <a:srgbClr val="FFFFFF"/>
                </a:solidFill>
                <a:latin typeface="Arial"/>
                <a:cs typeface="Arial"/>
              </a:rPr>
              <a:t>Similarly,</a:t>
            </a:r>
            <a:r>
              <a:rPr sz="1200" spc="-25"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positive</a:t>
            </a:r>
            <a:r>
              <a:rPr sz="1200" spc="-20" dirty="0">
                <a:solidFill>
                  <a:srgbClr val="FFFFFF"/>
                </a:solidFill>
                <a:latin typeface="Arial"/>
                <a:cs typeface="Arial"/>
              </a:rPr>
              <a:t> </a:t>
            </a:r>
            <a:r>
              <a:rPr sz="1200" dirty="0">
                <a:solidFill>
                  <a:srgbClr val="FFFFFF"/>
                </a:solidFill>
                <a:latin typeface="Arial"/>
                <a:cs typeface="Arial"/>
              </a:rPr>
              <a:t>about</a:t>
            </a:r>
            <a:r>
              <a:rPr sz="1200" spc="-30" dirty="0">
                <a:solidFill>
                  <a:srgbClr val="FFFFFF"/>
                </a:solidFill>
                <a:latin typeface="Arial"/>
                <a:cs typeface="Arial"/>
              </a:rPr>
              <a:t> </a:t>
            </a:r>
            <a:r>
              <a:rPr sz="1200" dirty="0">
                <a:solidFill>
                  <a:srgbClr val="FFFFFF"/>
                </a:solidFill>
                <a:latin typeface="Arial"/>
                <a:cs typeface="Arial"/>
              </a:rPr>
              <a:t>being</a:t>
            </a:r>
            <a:r>
              <a:rPr sz="1200" spc="-40" dirty="0">
                <a:solidFill>
                  <a:srgbClr val="FFFFFF"/>
                </a:solidFill>
                <a:latin typeface="Arial"/>
                <a:cs typeface="Arial"/>
              </a:rPr>
              <a:t> </a:t>
            </a:r>
            <a:r>
              <a:rPr sz="1200" dirty="0">
                <a:solidFill>
                  <a:srgbClr val="FFFFFF"/>
                </a:solidFill>
                <a:latin typeface="Arial"/>
                <a:cs typeface="Arial"/>
              </a:rPr>
              <a:t>able</a:t>
            </a:r>
            <a:r>
              <a:rPr sz="1200" spc="-45"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afford</a:t>
            </a:r>
            <a:r>
              <a:rPr sz="1200" spc="-55" dirty="0">
                <a:solidFill>
                  <a:srgbClr val="FFFFFF"/>
                </a:solidFill>
                <a:latin typeface="Arial"/>
                <a:cs typeface="Arial"/>
              </a:rPr>
              <a:t> </a:t>
            </a:r>
            <a:r>
              <a:rPr sz="1200" dirty="0">
                <a:solidFill>
                  <a:srgbClr val="FFFFFF"/>
                </a:solidFill>
                <a:latin typeface="Arial"/>
                <a:cs typeface="Arial"/>
              </a:rPr>
              <a:t>an</a:t>
            </a:r>
            <a:r>
              <a:rPr sz="1200" spc="-20" dirty="0">
                <a:solidFill>
                  <a:srgbClr val="FFFFFF"/>
                </a:solidFill>
                <a:latin typeface="Arial"/>
                <a:cs typeface="Arial"/>
              </a:rPr>
              <a:t> </a:t>
            </a:r>
            <a:r>
              <a:rPr sz="1200" dirty="0">
                <a:solidFill>
                  <a:srgbClr val="FFFFFF"/>
                </a:solidFill>
                <a:latin typeface="Arial"/>
                <a:cs typeface="Arial"/>
              </a:rPr>
              <a:t>unexpected</a:t>
            </a:r>
            <a:r>
              <a:rPr sz="1200" spc="-55" dirty="0">
                <a:solidFill>
                  <a:srgbClr val="FFFFFF"/>
                </a:solidFill>
                <a:latin typeface="Arial"/>
                <a:cs typeface="Arial"/>
              </a:rPr>
              <a:t> </a:t>
            </a:r>
            <a:r>
              <a:rPr sz="1200" dirty="0">
                <a:solidFill>
                  <a:srgbClr val="FFFFFF"/>
                </a:solidFill>
                <a:latin typeface="Arial"/>
                <a:cs typeface="Arial"/>
              </a:rPr>
              <a:t>but</a:t>
            </a:r>
            <a:r>
              <a:rPr sz="1200" spc="-20" dirty="0">
                <a:solidFill>
                  <a:srgbClr val="FFFFFF"/>
                </a:solidFill>
                <a:latin typeface="Arial"/>
                <a:cs typeface="Arial"/>
              </a:rPr>
              <a:t> </a:t>
            </a:r>
            <a:r>
              <a:rPr sz="1200" dirty="0">
                <a:solidFill>
                  <a:srgbClr val="FFFFFF"/>
                </a:solidFill>
                <a:latin typeface="Arial"/>
                <a:cs typeface="Arial"/>
              </a:rPr>
              <a:t>necessary</a:t>
            </a:r>
            <a:r>
              <a:rPr sz="1200" spc="-50" dirty="0">
                <a:solidFill>
                  <a:srgbClr val="FFFFFF"/>
                </a:solidFill>
                <a:latin typeface="Arial"/>
                <a:cs typeface="Arial"/>
              </a:rPr>
              <a:t> </a:t>
            </a:r>
            <a:r>
              <a:rPr sz="1200" dirty="0">
                <a:solidFill>
                  <a:srgbClr val="FFFFFF"/>
                </a:solidFill>
                <a:latin typeface="Arial"/>
                <a:cs typeface="Arial"/>
              </a:rPr>
              <a:t>expense</a:t>
            </a:r>
            <a:r>
              <a:rPr sz="1200" spc="-3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£850,</a:t>
            </a:r>
            <a:r>
              <a:rPr sz="1200" spc="-45"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54%</a:t>
            </a:r>
            <a:r>
              <a:rPr sz="1200" spc="-35" dirty="0">
                <a:solidFill>
                  <a:srgbClr val="FFFFFF"/>
                </a:solidFill>
                <a:latin typeface="Arial"/>
                <a:cs typeface="Arial"/>
              </a:rPr>
              <a:t> </a:t>
            </a:r>
            <a:r>
              <a:rPr sz="1200" dirty="0">
                <a:solidFill>
                  <a:srgbClr val="FFFFFF"/>
                </a:solidFill>
                <a:latin typeface="Arial"/>
                <a:cs typeface="Arial"/>
              </a:rPr>
              <a:t>saying</a:t>
            </a:r>
            <a:r>
              <a:rPr sz="1200" spc="-1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can</a:t>
            </a:r>
            <a:r>
              <a:rPr sz="1200" spc="-30" dirty="0">
                <a:solidFill>
                  <a:srgbClr val="FFFFFF"/>
                </a:solidFill>
                <a:latin typeface="Arial"/>
                <a:cs typeface="Arial"/>
              </a:rPr>
              <a:t> </a:t>
            </a:r>
            <a:r>
              <a:rPr sz="1200" dirty="0">
                <a:solidFill>
                  <a:srgbClr val="FFFFFF"/>
                </a:solidFill>
                <a:latin typeface="Arial"/>
                <a:cs typeface="Arial"/>
              </a:rPr>
              <a:t>vs. </a:t>
            </a:r>
            <a:r>
              <a:rPr sz="1200" spc="-25" dirty="0">
                <a:solidFill>
                  <a:srgbClr val="FFFFFF"/>
                </a:solidFill>
                <a:latin typeface="Arial"/>
                <a:cs typeface="Arial"/>
              </a:rPr>
              <a:t>36% </a:t>
            </a:r>
            <a:r>
              <a:rPr sz="1200" dirty="0">
                <a:solidFill>
                  <a:srgbClr val="FFFFFF"/>
                </a:solidFill>
                <a:latin typeface="Arial"/>
                <a:cs typeface="Arial"/>
              </a:rPr>
              <a:t>who</a:t>
            </a:r>
            <a:r>
              <a:rPr sz="1200" spc="-25" dirty="0">
                <a:solidFill>
                  <a:srgbClr val="FFFFFF"/>
                </a:solidFill>
                <a:latin typeface="Arial"/>
                <a:cs typeface="Arial"/>
              </a:rPr>
              <a:t> </a:t>
            </a:r>
            <a:r>
              <a:rPr sz="1200" dirty="0">
                <a:solidFill>
                  <a:srgbClr val="FFFFFF"/>
                </a:solidFill>
                <a:latin typeface="Arial"/>
                <a:cs typeface="Arial"/>
              </a:rPr>
              <a:t>cannot.</a:t>
            </a:r>
            <a:r>
              <a:rPr sz="1200" spc="-35" dirty="0">
                <a:solidFill>
                  <a:srgbClr val="FFFFFF"/>
                </a:solidFill>
                <a:latin typeface="Arial"/>
                <a:cs typeface="Arial"/>
              </a:rPr>
              <a:t> </a:t>
            </a:r>
            <a:r>
              <a:rPr sz="1200" spc="-10" dirty="0">
                <a:solidFill>
                  <a:srgbClr val="FFFFFF"/>
                </a:solidFill>
                <a:latin typeface="Arial"/>
                <a:cs typeface="Arial"/>
              </a:rPr>
              <a:t>However,</a:t>
            </a:r>
            <a:r>
              <a:rPr sz="1200" spc="-20"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still</a:t>
            </a:r>
            <a:r>
              <a:rPr sz="1200" spc="-20" dirty="0">
                <a:solidFill>
                  <a:srgbClr val="FFFFFF"/>
                </a:solidFill>
                <a:latin typeface="Arial"/>
                <a:cs typeface="Arial"/>
              </a:rPr>
              <a:t> </a:t>
            </a:r>
            <a:r>
              <a:rPr sz="1200" dirty="0">
                <a:solidFill>
                  <a:srgbClr val="FFFFFF"/>
                </a:solidFill>
                <a:latin typeface="Arial"/>
                <a:cs typeface="Arial"/>
              </a:rPr>
              <a:t>lower</a:t>
            </a:r>
            <a:r>
              <a:rPr sz="1200" spc="-15"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dirty="0">
                <a:solidFill>
                  <a:srgbClr val="FFFFFF"/>
                </a:solidFill>
                <a:latin typeface="Arial"/>
                <a:cs typeface="Arial"/>
              </a:rPr>
              <a:t>the</a:t>
            </a:r>
            <a:r>
              <a:rPr sz="1200" spc="-35" dirty="0">
                <a:solidFill>
                  <a:srgbClr val="FFFFFF"/>
                </a:solidFill>
                <a:latin typeface="Arial"/>
                <a:cs typeface="Arial"/>
              </a:rPr>
              <a:t> </a:t>
            </a:r>
            <a:r>
              <a:rPr sz="1200" dirty="0">
                <a:solidFill>
                  <a:srgbClr val="FFFFFF"/>
                </a:solidFill>
                <a:latin typeface="Arial"/>
                <a:cs typeface="Arial"/>
              </a:rPr>
              <a:t>GB</a:t>
            </a:r>
            <a:r>
              <a:rPr sz="1200" spc="-5" dirty="0">
                <a:solidFill>
                  <a:srgbClr val="FFFFFF"/>
                </a:solidFill>
                <a:latin typeface="Arial"/>
                <a:cs typeface="Arial"/>
              </a:rPr>
              <a:t> </a:t>
            </a:r>
            <a:r>
              <a:rPr sz="1200" dirty="0">
                <a:solidFill>
                  <a:srgbClr val="FFFFFF"/>
                </a:solidFill>
                <a:latin typeface="Arial"/>
                <a:cs typeface="Arial"/>
              </a:rPr>
              <a:t>average</a:t>
            </a:r>
            <a:r>
              <a:rPr sz="1200" spc="-25"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65%</a:t>
            </a:r>
            <a:r>
              <a:rPr sz="1200" spc="-35" dirty="0">
                <a:solidFill>
                  <a:srgbClr val="FFFFFF"/>
                </a:solidFill>
                <a:latin typeface="Arial"/>
                <a:cs typeface="Arial"/>
              </a:rPr>
              <a:t> </a:t>
            </a:r>
            <a:r>
              <a:rPr sz="1200" dirty="0">
                <a:solidFill>
                  <a:srgbClr val="FFFFFF"/>
                </a:solidFill>
                <a:latin typeface="Arial"/>
                <a:cs typeface="Arial"/>
              </a:rPr>
              <a:t>saying</a:t>
            </a:r>
            <a:r>
              <a:rPr sz="1200" spc="-20"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can</a:t>
            </a:r>
            <a:r>
              <a:rPr sz="1200" spc="-35" dirty="0">
                <a:solidFill>
                  <a:srgbClr val="FFFFFF"/>
                </a:solidFill>
                <a:latin typeface="Arial"/>
                <a:cs typeface="Arial"/>
              </a:rPr>
              <a:t> </a:t>
            </a:r>
            <a:r>
              <a:rPr sz="1200" dirty="0">
                <a:solidFill>
                  <a:srgbClr val="FFFFFF"/>
                </a:solidFill>
                <a:latin typeface="Arial"/>
                <a:cs typeface="Arial"/>
              </a:rPr>
              <a:t>afford</a:t>
            </a:r>
            <a:r>
              <a:rPr sz="1200" spc="-45" dirty="0">
                <a:solidFill>
                  <a:srgbClr val="FFFFFF"/>
                </a:solidFill>
                <a:latin typeface="Arial"/>
                <a:cs typeface="Arial"/>
              </a:rPr>
              <a:t> </a:t>
            </a:r>
            <a:r>
              <a:rPr sz="1200" dirty="0">
                <a:solidFill>
                  <a:srgbClr val="FFFFFF"/>
                </a:solidFill>
                <a:latin typeface="Arial"/>
                <a:cs typeface="Arial"/>
              </a:rPr>
              <a:t>it</a:t>
            </a:r>
            <a:r>
              <a:rPr sz="1200" spc="-15" dirty="0">
                <a:solidFill>
                  <a:srgbClr val="FFFFFF"/>
                </a:solidFill>
                <a:latin typeface="Arial"/>
                <a:cs typeface="Arial"/>
              </a:rPr>
              <a:t> </a:t>
            </a:r>
            <a:r>
              <a:rPr sz="1200" dirty="0">
                <a:solidFill>
                  <a:srgbClr val="FFFFFF"/>
                </a:solidFill>
                <a:latin typeface="Arial"/>
                <a:cs typeface="Arial"/>
              </a:rPr>
              <a:t>vs. 22%</a:t>
            </a:r>
            <a:r>
              <a:rPr sz="1200" spc="-35" dirty="0">
                <a:solidFill>
                  <a:srgbClr val="FFFFFF"/>
                </a:solidFill>
                <a:latin typeface="Arial"/>
                <a:cs typeface="Arial"/>
              </a:rPr>
              <a:t> </a:t>
            </a:r>
            <a:r>
              <a:rPr sz="1200" dirty="0">
                <a:solidFill>
                  <a:srgbClr val="FFFFFF"/>
                </a:solidFill>
                <a:latin typeface="Arial"/>
                <a:cs typeface="Arial"/>
              </a:rPr>
              <a:t>saying</a:t>
            </a:r>
            <a:r>
              <a:rPr sz="1200" spc="-20"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spc="-10" dirty="0">
                <a:solidFill>
                  <a:srgbClr val="FFFFFF"/>
                </a:solidFill>
                <a:latin typeface="Arial"/>
                <a:cs typeface="Arial"/>
              </a:rPr>
              <a:t>cannot.</a:t>
            </a:r>
            <a:endParaRPr sz="1200">
              <a:latin typeface="Arial"/>
              <a:cs typeface="Arial"/>
            </a:endParaRPr>
          </a:p>
          <a:p>
            <a:pPr lvl="1">
              <a:lnSpc>
                <a:spcPct val="100000"/>
              </a:lnSpc>
              <a:spcBef>
                <a:spcPts val="1260"/>
              </a:spcBef>
              <a:buClr>
                <a:srgbClr val="FFFFFF"/>
              </a:buClr>
              <a:buFont typeface="Arial"/>
              <a:buChar char="•"/>
            </a:pPr>
            <a:endParaRPr sz="1200">
              <a:latin typeface="Arial"/>
              <a:cs typeface="Arial"/>
            </a:endParaRPr>
          </a:p>
          <a:p>
            <a:pPr marL="186055" indent="-173355">
              <a:lnSpc>
                <a:spcPct val="100000"/>
              </a:lnSpc>
              <a:buChar char="•"/>
              <a:tabLst>
                <a:tab pos="186055" algn="l"/>
              </a:tabLst>
            </a:pPr>
            <a:r>
              <a:rPr sz="1200" dirty="0">
                <a:solidFill>
                  <a:srgbClr val="FFFFFF"/>
                </a:solidFill>
                <a:latin typeface="Arial"/>
                <a:cs typeface="Arial"/>
              </a:rPr>
              <a:t>Along</a:t>
            </a:r>
            <a:r>
              <a:rPr sz="1200" spc="-4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positives,</a:t>
            </a:r>
            <a:r>
              <a:rPr sz="1200" spc="-20" dirty="0">
                <a:solidFill>
                  <a:srgbClr val="FFFFFF"/>
                </a:solidFill>
                <a:latin typeface="Arial"/>
                <a:cs typeface="Arial"/>
              </a:rPr>
              <a:t> </a:t>
            </a:r>
            <a:r>
              <a:rPr sz="1200" dirty="0">
                <a:solidFill>
                  <a:srgbClr val="FFFFFF"/>
                </a:solidFill>
                <a:latin typeface="Arial"/>
                <a:cs typeface="Arial"/>
              </a:rPr>
              <a:t>there</a:t>
            </a:r>
            <a:r>
              <a:rPr sz="1200" spc="-40"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also</a:t>
            </a:r>
            <a:r>
              <a:rPr sz="1200" spc="-35"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number</a:t>
            </a:r>
            <a:r>
              <a:rPr sz="1200" spc="-5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more</a:t>
            </a:r>
            <a:r>
              <a:rPr sz="1200" spc="-40" dirty="0">
                <a:solidFill>
                  <a:srgbClr val="FFFFFF"/>
                </a:solidFill>
                <a:latin typeface="Arial"/>
                <a:cs typeface="Arial"/>
              </a:rPr>
              <a:t> </a:t>
            </a:r>
            <a:r>
              <a:rPr sz="1200" dirty="0">
                <a:solidFill>
                  <a:srgbClr val="FFFFFF"/>
                </a:solidFill>
                <a:latin typeface="Arial"/>
                <a:cs typeface="Arial"/>
              </a:rPr>
              <a:t>challenging</a:t>
            </a:r>
            <a:r>
              <a:rPr sz="1200" spc="-55" dirty="0">
                <a:solidFill>
                  <a:srgbClr val="FFFFFF"/>
                </a:solidFill>
                <a:latin typeface="Arial"/>
                <a:cs typeface="Arial"/>
              </a:rPr>
              <a:t> </a:t>
            </a:r>
            <a:r>
              <a:rPr sz="1200" spc="-10" dirty="0">
                <a:solidFill>
                  <a:srgbClr val="FFFFFF"/>
                </a:solidFill>
                <a:latin typeface="Arial"/>
                <a:cs typeface="Arial"/>
              </a:rPr>
              <a:t>points:</a:t>
            </a:r>
            <a:endParaRPr sz="1200">
              <a:latin typeface="Arial"/>
              <a:cs typeface="Arial"/>
            </a:endParaRPr>
          </a:p>
          <a:p>
            <a:pPr marL="698500" lvl="1" indent="-228600">
              <a:lnSpc>
                <a:spcPct val="100000"/>
              </a:lnSpc>
              <a:spcBef>
                <a:spcPts val="600"/>
              </a:spcBef>
              <a:buChar char="•"/>
              <a:tabLst>
                <a:tab pos="698500" algn="l"/>
              </a:tabLst>
            </a:pPr>
            <a:r>
              <a:rPr sz="1200" dirty="0">
                <a:solidFill>
                  <a:srgbClr val="FFFFFF"/>
                </a:solidFill>
                <a:latin typeface="Arial"/>
                <a:cs typeface="Arial"/>
              </a:rPr>
              <a:t>The</a:t>
            </a:r>
            <a:r>
              <a:rPr sz="1200" spc="-25" dirty="0">
                <a:solidFill>
                  <a:srgbClr val="FFFFFF"/>
                </a:solidFill>
                <a:latin typeface="Arial"/>
                <a:cs typeface="Arial"/>
              </a:rPr>
              <a:t> </a:t>
            </a:r>
            <a:r>
              <a:rPr sz="1200" spc="-10" dirty="0">
                <a:solidFill>
                  <a:srgbClr val="FFFFFF"/>
                </a:solidFill>
                <a:latin typeface="Arial"/>
                <a:cs typeface="Arial"/>
              </a:rPr>
              <a:t>proportion</a:t>
            </a:r>
            <a:r>
              <a:rPr sz="1200" spc="-45"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GM respondents</a:t>
            </a:r>
            <a:r>
              <a:rPr sz="1200" spc="-35" dirty="0">
                <a:solidFill>
                  <a:srgbClr val="FFFFFF"/>
                </a:solidFill>
                <a:latin typeface="Arial"/>
                <a:cs typeface="Arial"/>
              </a:rPr>
              <a:t> </a:t>
            </a:r>
            <a:r>
              <a:rPr sz="1200" dirty="0">
                <a:solidFill>
                  <a:srgbClr val="FFFFFF"/>
                </a:solidFill>
                <a:latin typeface="Arial"/>
                <a:cs typeface="Arial"/>
              </a:rPr>
              <a:t>finding</a:t>
            </a:r>
            <a:r>
              <a:rPr sz="1200" spc="-45" dirty="0">
                <a:solidFill>
                  <a:srgbClr val="FFFFFF"/>
                </a:solidFill>
                <a:latin typeface="Arial"/>
                <a:cs typeface="Arial"/>
              </a:rPr>
              <a:t> </a:t>
            </a:r>
            <a:r>
              <a:rPr sz="1200" dirty="0">
                <a:solidFill>
                  <a:srgbClr val="FFFFFF"/>
                </a:solidFill>
                <a:latin typeface="Arial"/>
                <a:cs typeface="Arial"/>
              </a:rPr>
              <a:t>it</a:t>
            </a:r>
            <a:r>
              <a:rPr sz="1200" spc="-5" dirty="0">
                <a:solidFill>
                  <a:srgbClr val="FFFFFF"/>
                </a:solidFill>
                <a:latin typeface="Arial"/>
                <a:cs typeface="Arial"/>
              </a:rPr>
              <a:t> </a:t>
            </a:r>
            <a:r>
              <a:rPr sz="1200" dirty="0">
                <a:solidFill>
                  <a:srgbClr val="FFFFFF"/>
                </a:solidFill>
                <a:latin typeface="Arial"/>
                <a:cs typeface="Arial"/>
              </a:rPr>
              <a:t>difficult</a:t>
            </a:r>
            <a:r>
              <a:rPr sz="1200" spc="-3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afford</a:t>
            </a:r>
            <a:r>
              <a:rPr sz="1200" spc="-35" dirty="0">
                <a:solidFill>
                  <a:srgbClr val="FFFFFF"/>
                </a:solidFill>
                <a:latin typeface="Arial"/>
                <a:cs typeface="Arial"/>
              </a:rPr>
              <a:t> </a:t>
            </a:r>
            <a:r>
              <a:rPr sz="1200" dirty="0">
                <a:solidFill>
                  <a:srgbClr val="FFFFFF"/>
                </a:solidFill>
                <a:latin typeface="Arial"/>
                <a:cs typeface="Arial"/>
              </a:rPr>
              <a:t>their</a:t>
            </a:r>
            <a:r>
              <a:rPr sz="1200" spc="-20" dirty="0">
                <a:solidFill>
                  <a:srgbClr val="FFFFFF"/>
                </a:solidFill>
                <a:latin typeface="Arial"/>
                <a:cs typeface="Arial"/>
              </a:rPr>
              <a:t> </a:t>
            </a:r>
            <a:r>
              <a:rPr sz="1200" dirty="0">
                <a:solidFill>
                  <a:srgbClr val="FFFFFF"/>
                </a:solidFill>
                <a:latin typeface="Arial"/>
                <a:cs typeface="Arial"/>
              </a:rPr>
              <a:t>energy</a:t>
            </a:r>
            <a:r>
              <a:rPr sz="1200" spc="-30" dirty="0">
                <a:solidFill>
                  <a:srgbClr val="FFFFFF"/>
                </a:solidFill>
                <a:latin typeface="Arial"/>
                <a:cs typeface="Arial"/>
              </a:rPr>
              <a:t> </a:t>
            </a:r>
            <a:r>
              <a:rPr sz="1200" dirty="0">
                <a:solidFill>
                  <a:srgbClr val="FFFFFF"/>
                </a:solidFill>
                <a:latin typeface="Arial"/>
                <a:cs typeface="Arial"/>
              </a:rPr>
              <a:t>costs</a:t>
            </a:r>
            <a:r>
              <a:rPr sz="1200" spc="-10" dirty="0">
                <a:solidFill>
                  <a:srgbClr val="FFFFFF"/>
                </a:solidFill>
                <a:latin typeface="Arial"/>
                <a:cs typeface="Arial"/>
              </a:rPr>
              <a:t> </a:t>
            </a:r>
            <a:r>
              <a:rPr sz="1200" dirty="0">
                <a:solidFill>
                  <a:srgbClr val="FFFFFF"/>
                </a:solidFill>
                <a:latin typeface="Arial"/>
                <a:cs typeface="Arial"/>
              </a:rPr>
              <a:t>(46%)</a:t>
            </a:r>
            <a:r>
              <a:rPr sz="1200" spc="-20" dirty="0">
                <a:solidFill>
                  <a:srgbClr val="FFFFFF"/>
                </a:solidFill>
                <a:latin typeface="Arial"/>
                <a:cs typeface="Arial"/>
              </a:rPr>
              <a:t> </a:t>
            </a:r>
            <a:r>
              <a:rPr sz="1200" dirty="0">
                <a:solidFill>
                  <a:srgbClr val="FFFFFF"/>
                </a:solidFill>
                <a:latin typeface="Arial"/>
                <a:cs typeface="Arial"/>
              </a:rPr>
              <a:t>remains</a:t>
            </a:r>
            <a:r>
              <a:rPr sz="1200" spc="-25" dirty="0">
                <a:solidFill>
                  <a:srgbClr val="FFFFFF"/>
                </a:solidFill>
                <a:latin typeface="Arial"/>
                <a:cs typeface="Arial"/>
              </a:rPr>
              <a:t> </a:t>
            </a:r>
            <a:r>
              <a:rPr sz="1200" dirty="0">
                <a:solidFill>
                  <a:srgbClr val="FFFFFF"/>
                </a:solidFill>
                <a:latin typeface="Arial"/>
                <a:cs typeface="Arial"/>
              </a:rPr>
              <a:t>significantly</a:t>
            </a:r>
            <a:r>
              <a:rPr sz="1200" spc="-45" dirty="0">
                <a:solidFill>
                  <a:srgbClr val="FFFFFF"/>
                </a:solidFill>
                <a:latin typeface="Arial"/>
                <a:cs typeface="Arial"/>
              </a:rPr>
              <a:t> </a:t>
            </a:r>
            <a:r>
              <a:rPr sz="1200" dirty="0">
                <a:solidFill>
                  <a:srgbClr val="FFFFFF"/>
                </a:solidFill>
                <a:latin typeface="Arial"/>
                <a:cs typeface="Arial"/>
              </a:rPr>
              <a:t>higher</a:t>
            </a:r>
            <a:r>
              <a:rPr sz="1200" spc="-30" dirty="0">
                <a:solidFill>
                  <a:srgbClr val="FFFFFF"/>
                </a:solidFill>
                <a:latin typeface="Arial"/>
                <a:cs typeface="Arial"/>
              </a:rPr>
              <a:t> </a:t>
            </a:r>
            <a:r>
              <a:rPr sz="1200" dirty="0">
                <a:solidFill>
                  <a:srgbClr val="FFFFFF"/>
                </a:solidFill>
                <a:latin typeface="Arial"/>
                <a:cs typeface="Arial"/>
              </a:rPr>
              <a:t>than</a:t>
            </a:r>
            <a:r>
              <a:rPr sz="1200" spc="-25"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32%</a:t>
            </a:r>
            <a:r>
              <a:rPr sz="1200" spc="-25" dirty="0">
                <a:solidFill>
                  <a:srgbClr val="FFFFFF"/>
                </a:solidFill>
                <a:latin typeface="Arial"/>
                <a:cs typeface="Arial"/>
              </a:rPr>
              <a:t> </a:t>
            </a:r>
            <a:r>
              <a:rPr sz="1200" dirty="0">
                <a:solidFill>
                  <a:srgbClr val="FFFFFF"/>
                </a:solidFill>
                <a:latin typeface="Arial"/>
                <a:cs typeface="Arial"/>
              </a:rPr>
              <a:t>GB </a:t>
            </a:r>
            <a:r>
              <a:rPr sz="1200" spc="-10" dirty="0">
                <a:solidFill>
                  <a:srgbClr val="FFFFFF"/>
                </a:solidFill>
                <a:latin typeface="Arial"/>
                <a:cs typeface="Arial"/>
              </a:rPr>
              <a:t>benchmark.</a:t>
            </a:r>
            <a:endParaRPr sz="1200">
              <a:latin typeface="Arial"/>
              <a:cs typeface="Arial"/>
            </a:endParaRPr>
          </a:p>
          <a:p>
            <a:pPr marL="1155700" marR="71755" lvl="2" indent="-228600">
              <a:lnSpc>
                <a:spcPct val="100000"/>
              </a:lnSpc>
              <a:spcBef>
                <a:spcPts val="605"/>
              </a:spcBef>
              <a:buChar char="•"/>
              <a:tabLst>
                <a:tab pos="1155700" algn="l"/>
              </a:tabLst>
            </a:pPr>
            <a:r>
              <a:rPr sz="1200" dirty="0">
                <a:solidFill>
                  <a:srgbClr val="FFFFFF"/>
                </a:solidFill>
                <a:latin typeface="Arial"/>
                <a:cs typeface="Arial"/>
              </a:rPr>
              <a:t>Those</a:t>
            </a:r>
            <a:r>
              <a:rPr sz="1200" spc="-35" dirty="0">
                <a:solidFill>
                  <a:srgbClr val="FFFFFF"/>
                </a:solidFill>
                <a:latin typeface="Arial"/>
                <a:cs typeface="Arial"/>
              </a:rPr>
              <a:t> </a:t>
            </a:r>
            <a:r>
              <a:rPr sz="1200" dirty="0">
                <a:solidFill>
                  <a:srgbClr val="FFFFFF"/>
                </a:solidFill>
                <a:latin typeface="Arial"/>
                <a:cs typeface="Arial"/>
              </a:rPr>
              <a:t>who</a:t>
            </a:r>
            <a:r>
              <a:rPr sz="1200" spc="-5" dirty="0">
                <a:solidFill>
                  <a:srgbClr val="FFFFFF"/>
                </a:solidFill>
                <a:latin typeface="Arial"/>
                <a:cs typeface="Arial"/>
              </a:rPr>
              <a:t> </a:t>
            </a:r>
            <a:r>
              <a:rPr sz="1200" dirty="0">
                <a:solidFill>
                  <a:srgbClr val="FFFFFF"/>
                </a:solidFill>
                <a:latin typeface="Arial"/>
                <a:cs typeface="Arial"/>
              </a:rPr>
              <a:t>are</a:t>
            </a:r>
            <a:r>
              <a:rPr sz="1200" spc="-30" dirty="0">
                <a:solidFill>
                  <a:srgbClr val="FFFFFF"/>
                </a:solidFill>
                <a:latin typeface="Arial"/>
                <a:cs typeface="Arial"/>
              </a:rPr>
              <a:t> </a:t>
            </a:r>
            <a:r>
              <a:rPr sz="1200" dirty="0">
                <a:solidFill>
                  <a:srgbClr val="FFFFFF"/>
                </a:solidFill>
                <a:latin typeface="Arial"/>
                <a:cs typeface="Arial"/>
              </a:rPr>
              <a:t>significantly</a:t>
            </a:r>
            <a:r>
              <a:rPr sz="1200" spc="-40" dirty="0">
                <a:solidFill>
                  <a:srgbClr val="FFFFFF"/>
                </a:solidFill>
                <a:latin typeface="Arial"/>
                <a:cs typeface="Arial"/>
              </a:rPr>
              <a:t> </a:t>
            </a:r>
            <a:r>
              <a:rPr sz="1200" dirty="0">
                <a:solidFill>
                  <a:srgbClr val="FFFFFF"/>
                </a:solidFill>
                <a:latin typeface="Arial"/>
                <a:cs typeface="Arial"/>
              </a:rPr>
              <a:t>more</a:t>
            </a:r>
            <a:r>
              <a:rPr sz="1200" spc="-30" dirty="0">
                <a:solidFill>
                  <a:srgbClr val="FFFFFF"/>
                </a:solidFill>
                <a:latin typeface="Arial"/>
                <a:cs typeface="Arial"/>
              </a:rPr>
              <a:t> </a:t>
            </a:r>
            <a:r>
              <a:rPr sz="1200" dirty="0">
                <a:solidFill>
                  <a:srgbClr val="FFFFFF"/>
                </a:solidFill>
                <a:latin typeface="Arial"/>
                <a:cs typeface="Arial"/>
              </a:rPr>
              <a:t>likely</a:t>
            </a:r>
            <a:r>
              <a:rPr sz="1200" spc="-2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be</a:t>
            </a:r>
            <a:r>
              <a:rPr sz="1200" spc="-25" dirty="0">
                <a:solidFill>
                  <a:srgbClr val="FFFFFF"/>
                </a:solidFill>
                <a:latin typeface="Arial"/>
                <a:cs typeface="Arial"/>
              </a:rPr>
              <a:t> </a:t>
            </a:r>
            <a:r>
              <a:rPr sz="1200" dirty="0">
                <a:solidFill>
                  <a:srgbClr val="FFFFFF"/>
                </a:solidFill>
                <a:latin typeface="Arial"/>
                <a:cs typeface="Arial"/>
              </a:rPr>
              <a:t>struggling</a:t>
            </a:r>
            <a:r>
              <a:rPr sz="1200" spc="-1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pay</a:t>
            </a:r>
            <a:r>
              <a:rPr sz="1200" spc="-20"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energy</a:t>
            </a:r>
            <a:r>
              <a:rPr sz="1200" spc="-30" dirty="0">
                <a:solidFill>
                  <a:srgbClr val="FFFFFF"/>
                </a:solidFill>
                <a:latin typeface="Arial"/>
                <a:cs typeface="Arial"/>
              </a:rPr>
              <a:t> </a:t>
            </a:r>
            <a:r>
              <a:rPr sz="1200" dirty="0">
                <a:solidFill>
                  <a:srgbClr val="FFFFFF"/>
                </a:solidFill>
                <a:latin typeface="Arial"/>
                <a:cs typeface="Arial"/>
              </a:rPr>
              <a:t>bills</a:t>
            </a:r>
            <a:r>
              <a:rPr sz="1200" spc="-20" dirty="0">
                <a:solidFill>
                  <a:srgbClr val="FFFFFF"/>
                </a:solidFill>
                <a:latin typeface="Arial"/>
                <a:cs typeface="Arial"/>
              </a:rPr>
              <a:t> </a:t>
            </a:r>
            <a:r>
              <a:rPr sz="1200" dirty="0">
                <a:solidFill>
                  <a:srgbClr val="FFFFFF"/>
                </a:solidFill>
                <a:latin typeface="Arial"/>
                <a:cs typeface="Arial"/>
              </a:rPr>
              <a:t>include</a:t>
            </a:r>
            <a:r>
              <a:rPr sz="1200" spc="-15" dirty="0">
                <a:solidFill>
                  <a:srgbClr val="FFFFFF"/>
                </a:solidFill>
                <a:latin typeface="Arial"/>
                <a:cs typeface="Arial"/>
              </a:rPr>
              <a:t> </a:t>
            </a:r>
            <a:r>
              <a:rPr sz="1200" dirty="0">
                <a:solidFill>
                  <a:srgbClr val="FFFFFF"/>
                </a:solidFill>
                <a:latin typeface="Arial"/>
                <a:cs typeface="Arial"/>
              </a:rPr>
              <a:t>those</a:t>
            </a:r>
            <a:r>
              <a:rPr sz="1200" spc="-50" dirty="0">
                <a:solidFill>
                  <a:srgbClr val="FFFFFF"/>
                </a:solidFill>
                <a:latin typeface="Arial"/>
                <a:cs typeface="Arial"/>
              </a:rPr>
              <a:t> </a:t>
            </a:r>
            <a:r>
              <a:rPr sz="1200" dirty="0">
                <a:solidFill>
                  <a:srgbClr val="FFFFFF"/>
                </a:solidFill>
                <a:latin typeface="Arial"/>
                <a:cs typeface="Arial"/>
              </a:rPr>
              <a:t>from</a:t>
            </a:r>
            <a:r>
              <a:rPr sz="1200" spc="-10" dirty="0">
                <a:solidFill>
                  <a:srgbClr val="FFFFFF"/>
                </a:solidFill>
                <a:latin typeface="Arial"/>
                <a:cs typeface="Arial"/>
              </a:rPr>
              <a:t> </a:t>
            </a:r>
            <a:r>
              <a:rPr sz="1200" dirty="0">
                <a:solidFill>
                  <a:srgbClr val="FFFFFF"/>
                </a:solidFill>
                <a:latin typeface="Arial"/>
                <a:cs typeface="Arial"/>
              </a:rPr>
              <a:t>racially</a:t>
            </a:r>
            <a:r>
              <a:rPr sz="1200" spc="-30" dirty="0">
                <a:solidFill>
                  <a:srgbClr val="FFFFFF"/>
                </a:solidFill>
                <a:latin typeface="Arial"/>
                <a:cs typeface="Arial"/>
              </a:rPr>
              <a:t> </a:t>
            </a:r>
            <a:r>
              <a:rPr sz="1200" spc="-10" dirty="0">
                <a:solidFill>
                  <a:srgbClr val="FFFFFF"/>
                </a:solidFill>
                <a:latin typeface="Arial"/>
                <a:cs typeface="Arial"/>
              </a:rPr>
              <a:t>minoritised</a:t>
            </a:r>
            <a:r>
              <a:rPr sz="1200" spc="-45" dirty="0">
                <a:solidFill>
                  <a:srgbClr val="FFFFFF"/>
                </a:solidFill>
                <a:latin typeface="Arial"/>
                <a:cs typeface="Arial"/>
              </a:rPr>
              <a:t> </a:t>
            </a:r>
            <a:r>
              <a:rPr sz="1200" dirty="0">
                <a:solidFill>
                  <a:srgbClr val="FFFFFF"/>
                </a:solidFill>
                <a:latin typeface="Arial"/>
                <a:cs typeface="Arial"/>
              </a:rPr>
              <a:t>groups</a:t>
            </a:r>
            <a:r>
              <a:rPr sz="1200" spc="-15" dirty="0">
                <a:solidFill>
                  <a:srgbClr val="FFFFFF"/>
                </a:solidFill>
                <a:latin typeface="Arial"/>
                <a:cs typeface="Arial"/>
              </a:rPr>
              <a:t> </a:t>
            </a:r>
            <a:r>
              <a:rPr sz="1200" dirty="0">
                <a:solidFill>
                  <a:srgbClr val="FFFFFF"/>
                </a:solidFill>
                <a:latin typeface="Arial"/>
                <a:cs typeface="Arial"/>
              </a:rPr>
              <a:t>(55%),</a:t>
            </a:r>
            <a:r>
              <a:rPr sz="1200" spc="-15" dirty="0">
                <a:solidFill>
                  <a:srgbClr val="FFFFFF"/>
                </a:solidFill>
                <a:latin typeface="Arial"/>
                <a:cs typeface="Arial"/>
              </a:rPr>
              <a:t> </a:t>
            </a:r>
            <a:r>
              <a:rPr sz="1200" spc="-10" dirty="0">
                <a:solidFill>
                  <a:srgbClr val="FFFFFF"/>
                </a:solidFill>
                <a:latin typeface="Arial"/>
                <a:cs typeface="Arial"/>
              </a:rPr>
              <a:t>including </a:t>
            </a:r>
            <a:r>
              <a:rPr sz="1200" dirty="0">
                <a:solidFill>
                  <a:srgbClr val="FFFFFF"/>
                </a:solidFill>
                <a:latin typeface="Arial"/>
                <a:cs typeface="Arial"/>
              </a:rPr>
              <a:t>Indian</a:t>
            </a:r>
            <a:r>
              <a:rPr sz="1200" spc="-60" dirty="0">
                <a:solidFill>
                  <a:srgbClr val="FFFFFF"/>
                </a:solidFill>
                <a:latin typeface="Arial"/>
                <a:cs typeface="Arial"/>
              </a:rPr>
              <a:t> </a:t>
            </a:r>
            <a:r>
              <a:rPr sz="1200" dirty="0">
                <a:solidFill>
                  <a:srgbClr val="FFFFFF"/>
                </a:solidFill>
                <a:latin typeface="Arial"/>
                <a:cs typeface="Arial"/>
              </a:rPr>
              <a:t>(70%)</a:t>
            </a:r>
            <a:r>
              <a:rPr sz="1200" spc="-30" dirty="0">
                <a:solidFill>
                  <a:srgbClr val="FFFFFF"/>
                </a:solidFill>
                <a:latin typeface="Arial"/>
                <a:cs typeface="Arial"/>
              </a:rPr>
              <a:t> </a:t>
            </a:r>
            <a:r>
              <a:rPr sz="1200" dirty="0">
                <a:solidFill>
                  <a:srgbClr val="FFFFFF"/>
                </a:solidFill>
                <a:latin typeface="Arial"/>
                <a:cs typeface="Arial"/>
              </a:rPr>
              <a:t>and</a:t>
            </a:r>
            <a:r>
              <a:rPr sz="1200" spc="-90" dirty="0">
                <a:solidFill>
                  <a:srgbClr val="FFFFFF"/>
                </a:solidFill>
                <a:latin typeface="Arial"/>
                <a:cs typeface="Arial"/>
              </a:rPr>
              <a:t> </a:t>
            </a:r>
            <a:r>
              <a:rPr sz="1200" dirty="0">
                <a:solidFill>
                  <a:srgbClr val="FFFFFF"/>
                </a:solidFill>
                <a:latin typeface="Arial"/>
                <a:cs typeface="Arial"/>
              </a:rPr>
              <a:t>Asian</a:t>
            </a:r>
            <a:r>
              <a:rPr sz="1200" spc="-35" dirty="0">
                <a:solidFill>
                  <a:srgbClr val="FFFFFF"/>
                </a:solidFill>
                <a:latin typeface="Arial"/>
                <a:cs typeface="Arial"/>
              </a:rPr>
              <a:t> </a:t>
            </a:r>
            <a:r>
              <a:rPr sz="1200" dirty="0">
                <a:solidFill>
                  <a:srgbClr val="FFFFFF"/>
                </a:solidFill>
                <a:latin typeface="Arial"/>
                <a:cs typeface="Arial"/>
              </a:rPr>
              <a:t>or</a:t>
            </a:r>
            <a:r>
              <a:rPr sz="1200" spc="-85" dirty="0">
                <a:solidFill>
                  <a:srgbClr val="FFFFFF"/>
                </a:solidFill>
                <a:latin typeface="Arial"/>
                <a:cs typeface="Arial"/>
              </a:rPr>
              <a:t> </a:t>
            </a:r>
            <a:r>
              <a:rPr sz="1200" dirty="0">
                <a:solidFill>
                  <a:srgbClr val="FFFFFF"/>
                </a:solidFill>
                <a:latin typeface="Arial"/>
                <a:cs typeface="Arial"/>
              </a:rPr>
              <a:t>Asian</a:t>
            </a:r>
            <a:r>
              <a:rPr sz="1200" spc="-30" dirty="0">
                <a:solidFill>
                  <a:srgbClr val="FFFFFF"/>
                </a:solidFill>
                <a:latin typeface="Arial"/>
                <a:cs typeface="Arial"/>
              </a:rPr>
              <a:t> </a:t>
            </a:r>
            <a:r>
              <a:rPr sz="1200" dirty="0">
                <a:solidFill>
                  <a:srgbClr val="FFFFFF"/>
                </a:solidFill>
                <a:latin typeface="Arial"/>
                <a:cs typeface="Arial"/>
              </a:rPr>
              <a:t>British</a:t>
            </a:r>
            <a:r>
              <a:rPr sz="1200" spc="-15"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(58%)</a:t>
            </a:r>
            <a:r>
              <a:rPr sz="1200" spc="-40" dirty="0">
                <a:solidFill>
                  <a:srgbClr val="FFFFFF"/>
                </a:solidFill>
                <a:latin typeface="Arial"/>
                <a:cs typeface="Arial"/>
              </a:rPr>
              <a:t> </a:t>
            </a:r>
            <a:r>
              <a:rPr sz="1200" dirty="0">
                <a:solidFill>
                  <a:srgbClr val="FFFFFF"/>
                </a:solidFill>
                <a:latin typeface="Arial"/>
                <a:cs typeface="Arial"/>
              </a:rPr>
              <a:t>or</a:t>
            </a:r>
            <a:r>
              <a:rPr sz="1200" spc="-15" dirty="0">
                <a:solidFill>
                  <a:srgbClr val="FFFFFF"/>
                </a:solidFill>
                <a:latin typeface="Arial"/>
                <a:cs typeface="Arial"/>
              </a:rPr>
              <a:t> </a:t>
            </a:r>
            <a:r>
              <a:rPr sz="1200" dirty="0">
                <a:solidFill>
                  <a:srgbClr val="FFFFFF"/>
                </a:solidFill>
                <a:latin typeface="Arial"/>
                <a:cs typeface="Arial"/>
              </a:rPr>
              <a:t>those</a:t>
            </a:r>
            <a:r>
              <a:rPr sz="1200" spc="-35" dirty="0">
                <a:solidFill>
                  <a:srgbClr val="FFFFFF"/>
                </a:solidFill>
                <a:latin typeface="Arial"/>
                <a:cs typeface="Arial"/>
              </a:rPr>
              <a:t> </a:t>
            </a:r>
            <a:r>
              <a:rPr sz="1200" dirty="0">
                <a:solidFill>
                  <a:srgbClr val="FFFFFF"/>
                </a:solidFill>
                <a:latin typeface="Arial"/>
                <a:cs typeface="Arial"/>
              </a:rPr>
              <a:t>whose</a:t>
            </a:r>
            <a:r>
              <a:rPr sz="1200" spc="-35" dirty="0">
                <a:solidFill>
                  <a:srgbClr val="FFFFFF"/>
                </a:solidFill>
                <a:latin typeface="Arial"/>
                <a:cs typeface="Arial"/>
              </a:rPr>
              <a:t> </a:t>
            </a:r>
            <a:r>
              <a:rPr sz="1200" dirty="0">
                <a:solidFill>
                  <a:srgbClr val="FFFFFF"/>
                </a:solidFill>
                <a:latin typeface="Arial"/>
                <a:cs typeface="Arial"/>
              </a:rPr>
              <a:t>first</a:t>
            </a:r>
            <a:r>
              <a:rPr sz="1200" spc="-15" dirty="0">
                <a:solidFill>
                  <a:srgbClr val="FFFFFF"/>
                </a:solidFill>
                <a:latin typeface="Arial"/>
                <a:cs typeface="Arial"/>
              </a:rPr>
              <a:t> </a:t>
            </a:r>
            <a:r>
              <a:rPr sz="1200" dirty="0">
                <a:solidFill>
                  <a:srgbClr val="FFFFFF"/>
                </a:solidFill>
                <a:latin typeface="Arial"/>
                <a:cs typeface="Arial"/>
              </a:rPr>
              <a:t>language</a:t>
            </a:r>
            <a:r>
              <a:rPr sz="1200" spc="-25" dirty="0">
                <a:solidFill>
                  <a:srgbClr val="FFFFFF"/>
                </a:solidFill>
                <a:latin typeface="Arial"/>
                <a:cs typeface="Arial"/>
              </a:rPr>
              <a:t> </a:t>
            </a:r>
            <a:r>
              <a:rPr sz="1200" dirty="0">
                <a:solidFill>
                  <a:srgbClr val="FFFFFF"/>
                </a:solidFill>
                <a:latin typeface="Arial"/>
                <a:cs typeface="Arial"/>
              </a:rPr>
              <a:t>was</a:t>
            </a:r>
            <a:r>
              <a:rPr sz="1200" spc="-40" dirty="0">
                <a:solidFill>
                  <a:srgbClr val="FFFFFF"/>
                </a:solidFill>
                <a:latin typeface="Arial"/>
                <a:cs typeface="Arial"/>
              </a:rPr>
              <a:t> </a:t>
            </a:r>
            <a:r>
              <a:rPr sz="1200" dirty="0">
                <a:solidFill>
                  <a:srgbClr val="FFFFFF"/>
                </a:solidFill>
                <a:latin typeface="Arial"/>
                <a:cs typeface="Arial"/>
              </a:rPr>
              <a:t>not</a:t>
            </a:r>
            <a:r>
              <a:rPr sz="1200" spc="-35" dirty="0">
                <a:solidFill>
                  <a:srgbClr val="FFFFFF"/>
                </a:solidFill>
                <a:latin typeface="Arial"/>
                <a:cs typeface="Arial"/>
              </a:rPr>
              <a:t> </a:t>
            </a:r>
            <a:r>
              <a:rPr sz="1200" dirty="0">
                <a:solidFill>
                  <a:srgbClr val="FFFFFF"/>
                </a:solidFill>
                <a:latin typeface="Arial"/>
                <a:cs typeface="Arial"/>
              </a:rPr>
              <a:t>English</a:t>
            </a:r>
            <a:r>
              <a:rPr sz="1200" spc="-20" dirty="0">
                <a:solidFill>
                  <a:srgbClr val="FFFFFF"/>
                </a:solidFill>
                <a:latin typeface="Arial"/>
                <a:cs typeface="Arial"/>
              </a:rPr>
              <a:t> </a:t>
            </a:r>
            <a:r>
              <a:rPr sz="1200" spc="-10" dirty="0">
                <a:solidFill>
                  <a:srgbClr val="FFFFFF"/>
                </a:solidFill>
                <a:latin typeface="Arial"/>
                <a:cs typeface="Arial"/>
              </a:rPr>
              <a:t>(61%).</a:t>
            </a:r>
            <a:endParaRPr sz="1200">
              <a:latin typeface="Arial"/>
              <a:cs typeface="Arial"/>
            </a:endParaRPr>
          </a:p>
          <a:p>
            <a:pPr marL="698500" marR="42545" lvl="1" indent="-228600">
              <a:lnSpc>
                <a:spcPct val="100000"/>
              </a:lnSpc>
              <a:spcBef>
                <a:spcPts val="600"/>
              </a:spcBef>
              <a:buChar char="•"/>
              <a:tabLst>
                <a:tab pos="698500" algn="l"/>
              </a:tabLst>
            </a:pPr>
            <a:r>
              <a:rPr sz="1200" dirty="0">
                <a:solidFill>
                  <a:srgbClr val="FFFFFF"/>
                </a:solidFill>
                <a:latin typeface="Arial"/>
                <a:cs typeface="Arial"/>
              </a:rPr>
              <a:t>With</a:t>
            </a:r>
            <a:r>
              <a:rPr sz="1200" spc="-55" dirty="0">
                <a:solidFill>
                  <a:srgbClr val="FFFFFF"/>
                </a:solidFill>
                <a:latin typeface="Arial"/>
                <a:cs typeface="Arial"/>
              </a:rPr>
              <a:t> </a:t>
            </a:r>
            <a:r>
              <a:rPr sz="1200" dirty="0">
                <a:solidFill>
                  <a:srgbClr val="FFFFFF"/>
                </a:solidFill>
                <a:latin typeface="Arial"/>
                <a:cs typeface="Arial"/>
              </a:rPr>
              <a:t>regards</a:t>
            </a:r>
            <a:r>
              <a:rPr sz="1200" spc="-1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renters</a:t>
            </a:r>
            <a:r>
              <a:rPr sz="1200" spc="-2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their</a:t>
            </a:r>
            <a:r>
              <a:rPr sz="1200" spc="-35" dirty="0">
                <a:solidFill>
                  <a:srgbClr val="FFFFFF"/>
                </a:solidFill>
                <a:latin typeface="Arial"/>
                <a:cs typeface="Arial"/>
              </a:rPr>
              <a:t> </a:t>
            </a:r>
            <a:r>
              <a:rPr sz="1200" dirty="0">
                <a:solidFill>
                  <a:srgbClr val="FFFFFF"/>
                </a:solidFill>
                <a:latin typeface="Arial"/>
                <a:cs typeface="Arial"/>
              </a:rPr>
              <a:t>ability</a:t>
            </a:r>
            <a:r>
              <a:rPr sz="1200" spc="-2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afford</a:t>
            </a:r>
            <a:r>
              <a:rPr sz="1200" spc="-40" dirty="0">
                <a:solidFill>
                  <a:srgbClr val="FFFFFF"/>
                </a:solidFill>
                <a:latin typeface="Arial"/>
                <a:cs typeface="Arial"/>
              </a:rPr>
              <a:t> </a:t>
            </a:r>
            <a:r>
              <a:rPr sz="1200" dirty="0">
                <a:solidFill>
                  <a:srgbClr val="FFFFFF"/>
                </a:solidFill>
                <a:latin typeface="Arial"/>
                <a:cs typeface="Arial"/>
              </a:rPr>
              <a:t>rent</a:t>
            </a:r>
            <a:r>
              <a:rPr sz="1200" spc="-20" dirty="0">
                <a:solidFill>
                  <a:srgbClr val="FFFFFF"/>
                </a:solidFill>
                <a:latin typeface="Arial"/>
                <a:cs typeface="Arial"/>
              </a:rPr>
              <a:t> </a:t>
            </a:r>
            <a:r>
              <a:rPr sz="1200" dirty="0">
                <a:solidFill>
                  <a:srgbClr val="FFFFFF"/>
                </a:solidFill>
                <a:latin typeface="Arial"/>
                <a:cs typeface="Arial"/>
              </a:rPr>
              <a:t>payments,</a:t>
            </a:r>
            <a:r>
              <a:rPr sz="1200" spc="-3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gap</a:t>
            </a:r>
            <a:r>
              <a:rPr sz="1200" spc="-15" dirty="0">
                <a:solidFill>
                  <a:srgbClr val="FFFFFF"/>
                </a:solidFill>
                <a:latin typeface="Arial"/>
                <a:cs typeface="Arial"/>
              </a:rPr>
              <a:t> </a:t>
            </a:r>
            <a:r>
              <a:rPr sz="1200" dirty="0">
                <a:solidFill>
                  <a:srgbClr val="FFFFFF"/>
                </a:solidFill>
                <a:latin typeface="Arial"/>
                <a:cs typeface="Arial"/>
              </a:rPr>
              <a:t>has</a:t>
            </a:r>
            <a:r>
              <a:rPr sz="1200" spc="-35" dirty="0">
                <a:solidFill>
                  <a:srgbClr val="FFFFFF"/>
                </a:solidFill>
                <a:latin typeface="Arial"/>
                <a:cs typeface="Arial"/>
              </a:rPr>
              <a:t> </a:t>
            </a:r>
            <a:r>
              <a:rPr sz="1200" dirty="0">
                <a:solidFill>
                  <a:srgbClr val="FFFFFF"/>
                </a:solidFill>
                <a:latin typeface="Arial"/>
                <a:cs typeface="Arial"/>
              </a:rPr>
              <a:t>continued</a:t>
            </a:r>
            <a:r>
              <a:rPr sz="1200" spc="-15" dirty="0">
                <a:solidFill>
                  <a:srgbClr val="FFFFFF"/>
                </a:solidFill>
                <a:latin typeface="Arial"/>
                <a:cs typeface="Arial"/>
              </a:rPr>
              <a:t> </a:t>
            </a:r>
            <a:r>
              <a:rPr sz="1200" dirty="0">
                <a:solidFill>
                  <a:srgbClr val="FFFFFF"/>
                </a:solidFill>
                <a:latin typeface="Arial"/>
                <a:cs typeface="Arial"/>
              </a:rPr>
              <a:t>to</a:t>
            </a:r>
            <a:r>
              <a:rPr sz="1200" spc="-40" dirty="0">
                <a:solidFill>
                  <a:srgbClr val="FFFFFF"/>
                </a:solidFill>
                <a:latin typeface="Arial"/>
                <a:cs typeface="Arial"/>
              </a:rPr>
              <a:t> </a:t>
            </a:r>
            <a:r>
              <a:rPr sz="1200" dirty="0">
                <a:solidFill>
                  <a:srgbClr val="FFFFFF"/>
                </a:solidFill>
                <a:latin typeface="Arial"/>
                <a:cs typeface="Arial"/>
              </a:rPr>
              <a:t>widen</a:t>
            </a:r>
            <a:r>
              <a:rPr sz="1200" spc="-15" dirty="0">
                <a:solidFill>
                  <a:srgbClr val="FFFFFF"/>
                </a:solidFill>
                <a:latin typeface="Arial"/>
                <a:cs typeface="Arial"/>
              </a:rPr>
              <a:t> </a:t>
            </a:r>
            <a:r>
              <a:rPr sz="1200" dirty="0">
                <a:solidFill>
                  <a:srgbClr val="FFFFFF"/>
                </a:solidFill>
                <a:latin typeface="Arial"/>
                <a:cs typeface="Arial"/>
              </a:rPr>
              <a:t>between</a:t>
            </a:r>
            <a:r>
              <a:rPr sz="1200" spc="-35"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who</a:t>
            </a:r>
            <a:r>
              <a:rPr sz="1200" spc="-15" dirty="0">
                <a:solidFill>
                  <a:srgbClr val="FFFFFF"/>
                </a:solidFill>
                <a:latin typeface="Arial"/>
                <a:cs typeface="Arial"/>
              </a:rPr>
              <a:t> </a:t>
            </a:r>
            <a:r>
              <a:rPr sz="1200" dirty="0">
                <a:solidFill>
                  <a:srgbClr val="FFFFFF"/>
                </a:solidFill>
                <a:latin typeface="Arial"/>
                <a:cs typeface="Arial"/>
              </a:rPr>
              <a:t>can</a:t>
            </a:r>
            <a:r>
              <a:rPr sz="1200" spc="-20"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dirty="0">
                <a:solidFill>
                  <a:srgbClr val="FFFFFF"/>
                </a:solidFill>
                <a:latin typeface="Arial"/>
                <a:cs typeface="Arial"/>
              </a:rPr>
              <a:t>cannot.</a:t>
            </a:r>
            <a:r>
              <a:rPr sz="1200" spc="-40" dirty="0">
                <a:solidFill>
                  <a:srgbClr val="FFFFFF"/>
                </a:solidFill>
                <a:latin typeface="Arial"/>
                <a:cs typeface="Arial"/>
              </a:rPr>
              <a:t> </a:t>
            </a:r>
            <a:r>
              <a:rPr sz="1200" dirty="0">
                <a:solidFill>
                  <a:srgbClr val="FFFFFF"/>
                </a:solidFill>
                <a:latin typeface="Arial"/>
                <a:cs typeface="Arial"/>
              </a:rPr>
              <a:t>Over half</a:t>
            </a:r>
            <a:r>
              <a:rPr sz="1200" spc="-25" dirty="0">
                <a:solidFill>
                  <a:srgbClr val="FFFFFF"/>
                </a:solidFill>
                <a:latin typeface="Arial"/>
                <a:cs typeface="Arial"/>
              </a:rPr>
              <a:t> </a:t>
            </a:r>
            <a:r>
              <a:rPr sz="1200" spc="-10" dirty="0">
                <a:solidFill>
                  <a:srgbClr val="FFFFFF"/>
                </a:solidFill>
                <a:latin typeface="Arial"/>
                <a:cs typeface="Arial"/>
              </a:rPr>
              <a:t>(56%)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renters</a:t>
            </a:r>
            <a:r>
              <a:rPr sz="1200" spc="-2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find</a:t>
            </a:r>
            <a:r>
              <a:rPr sz="1200" spc="-30" dirty="0">
                <a:solidFill>
                  <a:srgbClr val="FFFFFF"/>
                </a:solidFill>
                <a:latin typeface="Arial"/>
                <a:cs typeface="Arial"/>
              </a:rPr>
              <a:t> </a:t>
            </a:r>
            <a:r>
              <a:rPr sz="1200" dirty="0">
                <a:solidFill>
                  <a:srgbClr val="FFFFFF"/>
                </a:solidFill>
                <a:latin typeface="Arial"/>
                <a:cs typeface="Arial"/>
              </a:rPr>
              <a:t>it</a:t>
            </a:r>
            <a:r>
              <a:rPr sz="1200" spc="-10" dirty="0">
                <a:solidFill>
                  <a:srgbClr val="FFFFFF"/>
                </a:solidFill>
                <a:latin typeface="Arial"/>
                <a:cs typeface="Arial"/>
              </a:rPr>
              <a:t> </a:t>
            </a:r>
            <a:r>
              <a:rPr sz="1200" dirty="0">
                <a:solidFill>
                  <a:srgbClr val="FFFFFF"/>
                </a:solidFill>
                <a:latin typeface="Arial"/>
                <a:cs typeface="Arial"/>
              </a:rPr>
              <a:t>difficult</a:t>
            </a:r>
            <a:r>
              <a:rPr sz="1200" spc="-45"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afford</a:t>
            </a:r>
            <a:r>
              <a:rPr sz="1200" spc="-5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rent,</a:t>
            </a:r>
            <a:r>
              <a:rPr sz="1200" spc="-20" dirty="0">
                <a:solidFill>
                  <a:srgbClr val="FFFFFF"/>
                </a:solidFill>
                <a:latin typeface="Arial"/>
                <a:cs typeface="Arial"/>
              </a:rPr>
              <a:t> </a:t>
            </a:r>
            <a:r>
              <a:rPr sz="1200" dirty="0">
                <a:solidFill>
                  <a:srgbClr val="FFFFFF"/>
                </a:solidFill>
                <a:latin typeface="Arial"/>
                <a:cs typeface="Arial"/>
              </a:rPr>
              <a:t>vs</a:t>
            </a:r>
            <a:r>
              <a:rPr sz="1200" spc="15" dirty="0">
                <a:solidFill>
                  <a:srgbClr val="FFFFFF"/>
                </a:solidFill>
                <a:latin typeface="Arial"/>
                <a:cs typeface="Arial"/>
              </a:rPr>
              <a:t> </a:t>
            </a:r>
            <a:r>
              <a:rPr sz="1200" dirty="0">
                <a:solidFill>
                  <a:srgbClr val="FFFFFF"/>
                </a:solidFill>
                <a:latin typeface="Arial"/>
                <a:cs typeface="Arial"/>
              </a:rPr>
              <a:t>41%</a:t>
            </a:r>
            <a:r>
              <a:rPr sz="1200" spc="-35" dirty="0">
                <a:solidFill>
                  <a:srgbClr val="FFFFFF"/>
                </a:solidFill>
                <a:latin typeface="Arial"/>
                <a:cs typeface="Arial"/>
              </a:rPr>
              <a:t> </a:t>
            </a:r>
            <a:r>
              <a:rPr sz="1200" dirty="0">
                <a:solidFill>
                  <a:srgbClr val="FFFFFF"/>
                </a:solidFill>
                <a:latin typeface="Arial"/>
                <a:cs typeface="Arial"/>
              </a:rPr>
              <a:t>who</a:t>
            </a:r>
            <a:r>
              <a:rPr sz="1200" spc="-20" dirty="0">
                <a:solidFill>
                  <a:srgbClr val="FFFFFF"/>
                </a:solidFill>
                <a:latin typeface="Arial"/>
                <a:cs typeface="Arial"/>
              </a:rPr>
              <a:t> can.</a:t>
            </a:r>
            <a:endParaRPr sz="1200">
              <a:latin typeface="Arial"/>
              <a:cs typeface="Arial"/>
            </a:endParaRPr>
          </a:p>
          <a:p>
            <a:pPr marL="698500" lvl="1" indent="-228600">
              <a:lnSpc>
                <a:spcPct val="100000"/>
              </a:lnSpc>
              <a:spcBef>
                <a:spcPts val="600"/>
              </a:spcBef>
              <a:buChar char="•"/>
              <a:tabLst>
                <a:tab pos="698500" algn="l"/>
              </a:tabLst>
            </a:pPr>
            <a:r>
              <a:rPr sz="1200" dirty="0">
                <a:solidFill>
                  <a:srgbClr val="FFFFFF"/>
                </a:solidFill>
                <a:latin typeface="Arial"/>
                <a:cs typeface="Arial"/>
              </a:rPr>
              <a:t>Though</a:t>
            </a:r>
            <a:r>
              <a:rPr sz="1200" spc="-20" dirty="0">
                <a:solidFill>
                  <a:srgbClr val="FFFFFF"/>
                </a:solidFill>
                <a:latin typeface="Arial"/>
                <a:cs typeface="Arial"/>
              </a:rPr>
              <a:t> </a:t>
            </a:r>
            <a:r>
              <a:rPr sz="1200" dirty="0">
                <a:solidFill>
                  <a:srgbClr val="FFFFFF"/>
                </a:solidFill>
                <a:latin typeface="Arial"/>
                <a:cs typeface="Arial"/>
              </a:rPr>
              <a:t>mortgage</a:t>
            </a:r>
            <a:r>
              <a:rPr sz="1200" spc="-20" dirty="0">
                <a:solidFill>
                  <a:srgbClr val="FFFFFF"/>
                </a:solidFill>
                <a:latin typeface="Arial"/>
                <a:cs typeface="Arial"/>
              </a:rPr>
              <a:t> </a:t>
            </a:r>
            <a:r>
              <a:rPr sz="1200" dirty="0">
                <a:solidFill>
                  <a:srgbClr val="FFFFFF"/>
                </a:solidFill>
                <a:latin typeface="Arial"/>
                <a:cs typeface="Arial"/>
              </a:rPr>
              <a:t>payers</a:t>
            </a:r>
            <a:r>
              <a:rPr sz="1200" spc="-3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still</a:t>
            </a:r>
            <a:r>
              <a:rPr sz="1200" spc="-20" dirty="0">
                <a:solidFill>
                  <a:srgbClr val="FFFFFF"/>
                </a:solidFill>
                <a:latin typeface="Arial"/>
                <a:cs typeface="Arial"/>
              </a:rPr>
              <a:t> </a:t>
            </a:r>
            <a:r>
              <a:rPr sz="1200" dirty="0">
                <a:solidFill>
                  <a:srgbClr val="FFFFFF"/>
                </a:solidFill>
                <a:latin typeface="Arial"/>
                <a:cs typeface="Arial"/>
              </a:rPr>
              <a:t>more</a:t>
            </a:r>
            <a:r>
              <a:rPr sz="1200" spc="-20" dirty="0">
                <a:solidFill>
                  <a:srgbClr val="FFFFFF"/>
                </a:solidFill>
                <a:latin typeface="Arial"/>
                <a:cs typeface="Arial"/>
              </a:rPr>
              <a:t> </a:t>
            </a:r>
            <a:r>
              <a:rPr sz="1200" dirty="0">
                <a:solidFill>
                  <a:srgbClr val="FFFFFF"/>
                </a:solidFill>
                <a:latin typeface="Arial"/>
                <a:cs typeface="Arial"/>
              </a:rPr>
              <a:t>likely</a:t>
            </a:r>
            <a:r>
              <a:rPr sz="1200" spc="-25" dirty="0">
                <a:solidFill>
                  <a:srgbClr val="FFFFFF"/>
                </a:solidFill>
                <a:latin typeface="Arial"/>
                <a:cs typeface="Arial"/>
              </a:rPr>
              <a:t> </a:t>
            </a:r>
            <a:r>
              <a:rPr sz="1200" dirty="0">
                <a:solidFill>
                  <a:srgbClr val="FFFFFF"/>
                </a:solidFill>
                <a:latin typeface="Arial"/>
                <a:cs typeface="Arial"/>
              </a:rPr>
              <a:t>than</a:t>
            </a:r>
            <a:r>
              <a:rPr sz="1200" spc="-40" dirty="0">
                <a:solidFill>
                  <a:srgbClr val="FFFFFF"/>
                </a:solidFill>
                <a:latin typeface="Arial"/>
                <a:cs typeface="Arial"/>
              </a:rPr>
              <a:t> </a:t>
            </a:r>
            <a:r>
              <a:rPr sz="1200" dirty="0">
                <a:solidFill>
                  <a:srgbClr val="FFFFFF"/>
                </a:solidFill>
                <a:latin typeface="Arial"/>
                <a:cs typeface="Arial"/>
              </a:rPr>
              <a:t>renters</a:t>
            </a:r>
            <a:r>
              <a:rPr sz="1200" spc="-2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be</a:t>
            </a:r>
            <a:r>
              <a:rPr sz="1200" spc="-20" dirty="0">
                <a:solidFill>
                  <a:srgbClr val="FFFFFF"/>
                </a:solidFill>
                <a:latin typeface="Arial"/>
                <a:cs typeface="Arial"/>
              </a:rPr>
              <a:t> </a:t>
            </a:r>
            <a:r>
              <a:rPr sz="1200" dirty="0">
                <a:solidFill>
                  <a:srgbClr val="FFFFFF"/>
                </a:solidFill>
                <a:latin typeface="Arial"/>
                <a:cs typeface="Arial"/>
              </a:rPr>
              <a:t>able</a:t>
            </a:r>
            <a:r>
              <a:rPr sz="1200" spc="-3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afford</a:t>
            </a:r>
            <a:r>
              <a:rPr sz="1200" spc="-40" dirty="0">
                <a:solidFill>
                  <a:srgbClr val="FFFFFF"/>
                </a:solidFill>
                <a:latin typeface="Arial"/>
                <a:cs typeface="Arial"/>
              </a:rPr>
              <a:t> </a:t>
            </a:r>
            <a:r>
              <a:rPr sz="1200" dirty="0">
                <a:solidFill>
                  <a:srgbClr val="FFFFFF"/>
                </a:solidFill>
                <a:latin typeface="Arial"/>
                <a:cs typeface="Arial"/>
              </a:rPr>
              <a:t>payments,</a:t>
            </a:r>
            <a:r>
              <a:rPr sz="1200" spc="-40" dirty="0">
                <a:solidFill>
                  <a:srgbClr val="FFFFFF"/>
                </a:solidFill>
                <a:latin typeface="Arial"/>
                <a:cs typeface="Arial"/>
              </a:rPr>
              <a:t> </a:t>
            </a:r>
            <a:r>
              <a:rPr sz="1200" dirty="0">
                <a:solidFill>
                  <a:srgbClr val="FFFFFF"/>
                </a:solidFill>
                <a:latin typeface="Arial"/>
                <a:cs typeface="Arial"/>
              </a:rPr>
              <a:t>43%</a:t>
            </a:r>
            <a:r>
              <a:rPr sz="1200" spc="-35" dirty="0">
                <a:solidFill>
                  <a:srgbClr val="FFFFFF"/>
                </a:solidFill>
                <a:latin typeface="Arial"/>
                <a:cs typeface="Arial"/>
              </a:rPr>
              <a:t> </a:t>
            </a:r>
            <a:r>
              <a:rPr sz="1200" dirty="0">
                <a:solidFill>
                  <a:srgbClr val="FFFFFF"/>
                </a:solidFill>
                <a:latin typeface="Arial"/>
                <a:cs typeface="Arial"/>
              </a:rPr>
              <a:t>now</a:t>
            </a:r>
            <a:r>
              <a:rPr sz="1200" spc="-20"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finding</a:t>
            </a:r>
            <a:r>
              <a:rPr sz="1200" spc="-50" dirty="0">
                <a:solidFill>
                  <a:srgbClr val="FFFFFF"/>
                </a:solidFill>
                <a:latin typeface="Arial"/>
                <a:cs typeface="Arial"/>
              </a:rPr>
              <a:t> </a:t>
            </a:r>
            <a:r>
              <a:rPr sz="1200" dirty="0">
                <a:solidFill>
                  <a:srgbClr val="FFFFFF"/>
                </a:solidFill>
                <a:latin typeface="Arial"/>
                <a:cs typeface="Arial"/>
              </a:rPr>
              <a:t>this</a:t>
            </a:r>
            <a:r>
              <a:rPr sz="1200" spc="-10" dirty="0">
                <a:solidFill>
                  <a:srgbClr val="FFFFFF"/>
                </a:solidFill>
                <a:latin typeface="Arial"/>
                <a:cs typeface="Arial"/>
              </a:rPr>
              <a:t> </a:t>
            </a:r>
            <a:r>
              <a:rPr sz="1200" dirty="0">
                <a:solidFill>
                  <a:srgbClr val="FFFFFF"/>
                </a:solidFill>
                <a:latin typeface="Arial"/>
                <a:cs typeface="Arial"/>
              </a:rPr>
              <a:t>difficult.</a:t>
            </a:r>
            <a:r>
              <a:rPr sz="1200" spc="-55" dirty="0">
                <a:solidFill>
                  <a:srgbClr val="FFFFFF"/>
                </a:solidFill>
                <a:latin typeface="Arial"/>
                <a:cs typeface="Arial"/>
              </a:rPr>
              <a:t> </a:t>
            </a:r>
            <a:r>
              <a:rPr sz="1200" dirty="0">
                <a:solidFill>
                  <a:srgbClr val="FFFFFF"/>
                </a:solidFill>
                <a:latin typeface="Arial"/>
                <a:cs typeface="Arial"/>
              </a:rPr>
              <a:t>This</a:t>
            </a:r>
            <a:r>
              <a:rPr sz="1200" spc="-35" dirty="0">
                <a:solidFill>
                  <a:srgbClr val="FFFFFF"/>
                </a:solidFill>
                <a:latin typeface="Arial"/>
                <a:cs typeface="Arial"/>
              </a:rPr>
              <a:t> </a:t>
            </a:r>
            <a:r>
              <a:rPr sz="1200" dirty="0">
                <a:solidFill>
                  <a:srgbClr val="FFFFFF"/>
                </a:solidFill>
                <a:latin typeface="Arial"/>
                <a:cs typeface="Arial"/>
              </a:rPr>
              <a:t>is</a:t>
            </a:r>
            <a:r>
              <a:rPr sz="1200" spc="-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spc="-10" dirty="0">
                <a:solidFill>
                  <a:srgbClr val="FFFFFF"/>
                </a:solidFill>
                <a:latin typeface="Arial"/>
                <a:cs typeface="Arial"/>
              </a:rPr>
              <a:t>highest</a:t>
            </a:r>
            <a:endParaRPr sz="1200">
              <a:latin typeface="Arial"/>
              <a:cs typeface="Arial"/>
            </a:endParaRPr>
          </a:p>
          <a:p>
            <a:pPr marL="698500">
              <a:lnSpc>
                <a:spcPct val="100000"/>
              </a:lnSpc>
            </a:pPr>
            <a:r>
              <a:rPr sz="1200" spc="-10" dirty="0">
                <a:solidFill>
                  <a:srgbClr val="FFFFFF"/>
                </a:solidFill>
                <a:latin typeface="Arial"/>
                <a:cs typeface="Arial"/>
              </a:rPr>
              <a:t>proportion</a:t>
            </a:r>
            <a:r>
              <a:rPr sz="1200" spc="-55" dirty="0">
                <a:solidFill>
                  <a:srgbClr val="FFFFFF"/>
                </a:solidFill>
                <a:latin typeface="Arial"/>
                <a:cs typeface="Arial"/>
              </a:rPr>
              <a:t> </a:t>
            </a:r>
            <a:r>
              <a:rPr sz="1200" dirty="0">
                <a:solidFill>
                  <a:srgbClr val="FFFFFF"/>
                </a:solidFill>
                <a:latin typeface="Arial"/>
                <a:cs typeface="Arial"/>
              </a:rPr>
              <a:t>recorded</a:t>
            </a:r>
            <a:r>
              <a:rPr sz="1200" spc="-40" dirty="0">
                <a:solidFill>
                  <a:srgbClr val="FFFFFF"/>
                </a:solidFill>
                <a:latin typeface="Arial"/>
                <a:cs typeface="Arial"/>
              </a:rPr>
              <a:t> </a:t>
            </a:r>
            <a:r>
              <a:rPr sz="1200" dirty="0">
                <a:solidFill>
                  <a:srgbClr val="FFFFFF"/>
                </a:solidFill>
                <a:latin typeface="Arial"/>
                <a:cs typeface="Arial"/>
              </a:rPr>
              <a:t>since</a:t>
            </a:r>
            <a:r>
              <a:rPr sz="1200" spc="-30" dirty="0">
                <a:solidFill>
                  <a:srgbClr val="FFFFFF"/>
                </a:solidFill>
                <a:latin typeface="Arial"/>
                <a:cs typeface="Arial"/>
              </a:rPr>
              <a:t> </a:t>
            </a:r>
            <a:r>
              <a:rPr sz="1200" spc="-10" dirty="0">
                <a:solidFill>
                  <a:srgbClr val="FFFFFF"/>
                </a:solidFill>
                <a:latin typeface="Arial"/>
                <a:cs typeface="Arial"/>
              </a:rPr>
              <a:t>residents’</a:t>
            </a:r>
            <a:r>
              <a:rPr sz="1200" spc="-75" dirty="0">
                <a:solidFill>
                  <a:srgbClr val="FFFFFF"/>
                </a:solidFill>
                <a:latin typeface="Arial"/>
                <a:cs typeface="Arial"/>
              </a:rPr>
              <a:t> </a:t>
            </a:r>
            <a:r>
              <a:rPr sz="1200" dirty="0">
                <a:solidFill>
                  <a:srgbClr val="FFFFFF"/>
                </a:solidFill>
                <a:latin typeface="Arial"/>
                <a:cs typeface="Arial"/>
              </a:rPr>
              <a:t>survey</a:t>
            </a:r>
            <a:r>
              <a:rPr sz="1200" spc="-5" dirty="0">
                <a:solidFill>
                  <a:srgbClr val="FFFFFF"/>
                </a:solidFill>
                <a:latin typeface="Arial"/>
                <a:cs typeface="Arial"/>
              </a:rPr>
              <a:t> </a:t>
            </a:r>
            <a:r>
              <a:rPr sz="1200" dirty="0">
                <a:solidFill>
                  <a:srgbClr val="FFFFFF"/>
                </a:solidFill>
                <a:latin typeface="Arial"/>
                <a:cs typeface="Arial"/>
              </a:rPr>
              <a:t>tracking</a:t>
            </a:r>
            <a:r>
              <a:rPr sz="1200" spc="-2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this</a:t>
            </a:r>
            <a:r>
              <a:rPr sz="1200" spc="-10" dirty="0">
                <a:solidFill>
                  <a:srgbClr val="FFFFFF"/>
                </a:solidFill>
                <a:latin typeface="Arial"/>
                <a:cs typeface="Arial"/>
              </a:rPr>
              <a:t> </a:t>
            </a:r>
            <a:r>
              <a:rPr sz="1200" dirty="0">
                <a:solidFill>
                  <a:srgbClr val="FFFFFF"/>
                </a:solidFill>
                <a:latin typeface="Arial"/>
                <a:cs typeface="Arial"/>
              </a:rPr>
              <a:t>question</a:t>
            </a:r>
            <a:r>
              <a:rPr sz="1200" spc="-35" dirty="0">
                <a:solidFill>
                  <a:srgbClr val="FFFFFF"/>
                </a:solidFill>
                <a:latin typeface="Arial"/>
                <a:cs typeface="Arial"/>
              </a:rPr>
              <a:t> </a:t>
            </a:r>
            <a:r>
              <a:rPr sz="1200" dirty="0">
                <a:solidFill>
                  <a:srgbClr val="FFFFFF"/>
                </a:solidFill>
                <a:latin typeface="Arial"/>
                <a:cs typeface="Arial"/>
              </a:rPr>
              <a:t>was</a:t>
            </a:r>
            <a:r>
              <a:rPr sz="1200" spc="-5" dirty="0">
                <a:solidFill>
                  <a:srgbClr val="FFFFFF"/>
                </a:solidFill>
                <a:latin typeface="Arial"/>
                <a:cs typeface="Arial"/>
              </a:rPr>
              <a:t> </a:t>
            </a:r>
            <a:r>
              <a:rPr sz="1200" dirty="0">
                <a:solidFill>
                  <a:srgbClr val="FFFFFF"/>
                </a:solidFill>
                <a:latin typeface="Arial"/>
                <a:cs typeface="Arial"/>
              </a:rPr>
              <a:t>introduced</a:t>
            </a:r>
            <a:r>
              <a:rPr sz="1200" spc="-20" dirty="0">
                <a:solidFill>
                  <a:srgbClr val="FFFFFF"/>
                </a:solidFill>
                <a:latin typeface="Arial"/>
                <a:cs typeface="Arial"/>
              </a:rPr>
              <a:t> </a:t>
            </a:r>
            <a:r>
              <a:rPr sz="1200" dirty="0">
                <a:solidFill>
                  <a:srgbClr val="FFFFFF"/>
                </a:solidFill>
                <a:latin typeface="Arial"/>
                <a:cs typeface="Arial"/>
              </a:rPr>
              <a:t>in</a:t>
            </a:r>
            <a:r>
              <a:rPr sz="1200" spc="-40" dirty="0">
                <a:solidFill>
                  <a:srgbClr val="FFFFFF"/>
                </a:solidFill>
                <a:latin typeface="Arial"/>
                <a:cs typeface="Arial"/>
              </a:rPr>
              <a:t> </a:t>
            </a:r>
            <a:r>
              <a:rPr sz="1200" dirty="0">
                <a:solidFill>
                  <a:srgbClr val="FFFFFF"/>
                </a:solidFill>
                <a:latin typeface="Arial"/>
                <a:cs typeface="Arial"/>
              </a:rPr>
              <a:t>November</a:t>
            </a:r>
            <a:r>
              <a:rPr sz="1200" spc="-45" dirty="0">
                <a:solidFill>
                  <a:srgbClr val="FFFFFF"/>
                </a:solidFill>
                <a:latin typeface="Arial"/>
                <a:cs typeface="Arial"/>
              </a:rPr>
              <a:t> </a:t>
            </a:r>
            <a:r>
              <a:rPr sz="1200" spc="-20" dirty="0">
                <a:solidFill>
                  <a:srgbClr val="FFFFFF"/>
                </a:solidFill>
                <a:latin typeface="Arial"/>
                <a:cs typeface="Arial"/>
              </a:rPr>
              <a:t>2022</a:t>
            </a:r>
            <a:endParaRPr sz="12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56896" rIns="0" bIns="0" rtlCol="0">
            <a:spAutoFit/>
          </a:bodyPr>
          <a:lstStyle/>
          <a:p>
            <a:pPr marL="330835">
              <a:lnSpc>
                <a:spcPct val="100000"/>
              </a:lnSpc>
              <a:spcBef>
                <a:spcPts val="100"/>
              </a:spcBef>
            </a:pPr>
            <a:r>
              <a:rPr sz="3600" b="0" dirty="0">
                <a:solidFill>
                  <a:srgbClr val="FFFFFF"/>
                </a:solidFill>
                <a:latin typeface="Arial"/>
                <a:cs typeface="Arial"/>
              </a:rPr>
              <a:t>Cost</a:t>
            </a:r>
            <a:r>
              <a:rPr sz="3600" b="0" spc="-10"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dirty="0">
                <a:solidFill>
                  <a:srgbClr val="FFFFFF"/>
                </a:solidFill>
                <a:latin typeface="Arial"/>
                <a:cs typeface="Arial"/>
              </a:rPr>
              <a:t>living</a:t>
            </a:r>
            <a:r>
              <a:rPr sz="3600" b="0" spc="-35" dirty="0">
                <a:solidFill>
                  <a:srgbClr val="FFFFFF"/>
                </a:solidFill>
                <a:latin typeface="Arial"/>
                <a:cs typeface="Arial"/>
              </a:rPr>
              <a:t> </a:t>
            </a:r>
            <a:r>
              <a:rPr sz="3600" b="0" dirty="0">
                <a:solidFill>
                  <a:srgbClr val="FFFFFF"/>
                </a:solidFill>
                <a:latin typeface="Arial"/>
                <a:cs typeface="Arial"/>
              </a:rPr>
              <a:t>–</a:t>
            </a:r>
            <a:r>
              <a:rPr sz="3600" b="0" spc="-10" dirty="0">
                <a:solidFill>
                  <a:srgbClr val="FFFFFF"/>
                </a:solidFill>
                <a:latin typeface="Arial"/>
                <a:cs typeface="Arial"/>
              </a:rPr>
              <a:t> </a:t>
            </a:r>
            <a:r>
              <a:rPr sz="3600" b="0" dirty="0">
                <a:solidFill>
                  <a:srgbClr val="FFFFFF"/>
                </a:solidFill>
                <a:latin typeface="Arial"/>
                <a:cs typeface="Arial"/>
              </a:rPr>
              <a:t>key</a:t>
            </a:r>
            <a:r>
              <a:rPr sz="3600" b="0" spc="-5" dirty="0">
                <a:solidFill>
                  <a:srgbClr val="FFFFFF"/>
                </a:solidFill>
                <a:latin typeface="Arial"/>
                <a:cs typeface="Arial"/>
              </a:rPr>
              <a:t> </a:t>
            </a:r>
            <a:r>
              <a:rPr sz="3600" b="0" dirty="0">
                <a:solidFill>
                  <a:srgbClr val="FFFFFF"/>
                </a:solidFill>
                <a:latin typeface="Arial"/>
                <a:cs typeface="Arial"/>
              </a:rPr>
              <a:t>findings</a:t>
            </a:r>
            <a:r>
              <a:rPr sz="3600" b="0" spc="-25" dirty="0">
                <a:solidFill>
                  <a:srgbClr val="FFFFFF"/>
                </a:solidFill>
                <a:latin typeface="Arial"/>
                <a:cs typeface="Arial"/>
              </a:rPr>
              <a:t> </a:t>
            </a:r>
            <a:r>
              <a:rPr sz="3600" b="0" dirty="0">
                <a:solidFill>
                  <a:srgbClr val="FFFFFF"/>
                </a:solidFill>
                <a:latin typeface="Arial"/>
                <a:cs typeface="Arial"/>
              </a:rPr>
              <a:t>(2</a:t>
            </a:r>
            <a:r>
              <a:rPr sz="3600" b="0" spc="-5"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469798" y="1201039"/>
            <a:ext cx="11386185" cy="4385310"/>
          </a:xfrm>
          <a:prstGeom prst="rect">
            <a:avLst/>
          </a:prstGeom>
        </p:spPr>
        <p:txBody>
          <a:bodyPr vert="horz" wrap="square" lIns="0" tIns="88900" rIns="0" bIns="0" rtlCol="0">
            <a:spAutoFit/>
          </a:bodyPr>
          <a:lstStyle/>
          <a:p>
            <a:pPr marL="12700">
              <a:lnSpc>
                <a:spcPct val="100000"/>
              </a:lnSpc>
              <a:spcBef>
                <a:spcPts val="700"/>
              </a:spcBef>
            </a:pPr>
            <a:r>
              <a:rPr sz="1200" b="1" dirty="0">
                <a:solidFill>
                  <a:srgbClr val="FFFFFF"/>
                </a:solidFill>
                <a:latin typeface="Arial"/>
                <a:cs typeface="Arial"/>
              </a:rPr>
              <a:t>COSTS</a:t>
            </a:r>
            <a:r>
              <a:rPr sz="1200" b="1" spc="-30" dirty="0">
                <a:solidFill>
                  <a:srgbClr val="FFFFFF"/>
                </a:solidFill>
                <a:latin typeface="Arial"/>
                <a:cs typeface="Arial"/>
              </a:rPr>
              <a:t> </a:t>
            </a:r>
            <a:r>
              <a:rPr sz="1200" b="1" dirty="0">
                <a:solidFill>
                  <a:srgbClr val="FFFFFF"/>
                </a:solidFill>
                <a:latin typeface="Arial"/>
                <a:cs typeface="Arial"/>
              </a:rPr>
              <a:t>OF</a:t>
            </a:r>
            <a:r>
              <a:rPr sz="1200" b="1" spc="-25" dirty="0">
                <a:solidFill>
                  <a:srgbClr val="FFFFFF"/>
                </a:solidFill>
                <a:latin typeface="Arial"/>
                <a:cs typeface="Arial"/>
              </a:rPr>
              <a:t> </a:t>
            </a:r>
            <a:r>
              <a:rPr sz="1200" b="1" dirty="0">
                <a:solidFill>
                  <a:srgbClr val="FFFFFF"/>
                </a:solidFill>
                <a:latin typeface="Arial"/>
                <a:cs typeface="Arial"/>
              </a:rPr>
              <a:t>LIVING</a:t>
            </a:r>
            <a:r>
              <a:rPr sz="1200" b="1" spc="-20" dirty="0">
                <a:solidFill>
                  <a:srgbClr val="FFFFFF"/>
                </a:solidFill>
                <a:latin typeface="Arial"/>
                <a:cs typeface="Arial"/>
              </a:rPr>
              <a:t> </a:t>
            </a:r>
            <a:r>
              <a:rPr sz="1200" b="1" dirty="0">
                <a:solidFill>
                  <a:srgbClr val="FFFFFF"/>
                </a:solidFill>
                <a:latin typeface="Arial"/>
                <a:cs typeface="Arial"/>
              </a:rPr>
              <a:t>–</a:t>
            </a:r>
            <a:r>
              <a:rPr sz="1200" b="1" spc="-35" dirty="0">
                <a:solidFill>
                  <a:srgbClr val="FFFFFF"/>
                </a:solidFill>
                <a:latin typeface="Arial"/>
                <a:cs typeface="Arial"/>
              </a:rPr>
              <a:t> </a:t>
            </a:r>
            <a:r>
              <a:rPr sz="1200" b="1" dirty="0">
                <a:solidFill>
                  <a:srgbClr val="FFFFFF"/>
                </a:solidFill>
                <a:latin typeface="Arial"/>
                <a:cs typeface="Arial"/>
              </a:rPr>
              <a:t>GETTING</a:t>
            </a:r>
            <a:r>
              <a:rPr sz="1200" b="1" spc="-20" dirty="0">
                <a:solidFill>
                  <a:srgbClr val="FFFFFF"/>
                </a:solidFill>
                <a:latin typeface="Arial"/>
                <a:cs typeface="Arial"/>
              </a:rPr>
              <a:t> </a:t>
            </a:r>
            <a:r>
              <a:rPr sz="1200" b="1" dirty="0">
                <a:solidFill>
                  <a:srgbClr val="FFFFFF"/>
                </a:solidFill>
                <a:latin typeface="Arial"/>
                <a:cs typeface="Arial"/>
              </a:rPr>
              <a:t>HELP</a:t>
            </a:r>
            <a:r>
              <a:rPr sz="1200" b="1" spc="-80" dirty="0">
                <a:solidFill>
                  <a:srgbClr val="FFFFFF"/>
                </a:solidFill>
                <a:latin typeface="Arial"/>
                <a:cs typeface="Arial"/>
              </a:rPr>
              <a:t> </a:t>
            </a:r>
            <a:r>
              <a:rPr sz="1200" b="1" dirty="0">
                <a:solidFill>
                  <a:srgbClr val="FFFFFF"/>
                </a:solidFill>
                <a:latin typeface="Arial"/>
                <a:cs typeface="Arial"/>
              </a:rPr>
              <a:t>AND</a:t>
            </a:r>
            <a:r>
              <a:rPr sz="1200" b="1" spc="-45" dirty="0">
                <a:solidFill>
                  <a:srgbClr val="FFFFFF"/>
                </a:solidFill>
                <a:latin typeface="Arial"/>
                <a:cs typeface="Arial"/>
              </a:rPr>
              <a:t> </a:t>
            </a:r>
            <a:r>
              <a:rPr sz="1200" b="1" dirty="0">
                <a:solidFill>
                  <a:srgbClr val="FFFFFF"/>
                </a:solidFill>
                <a:latin typeface="Arial"/>
                <a:cs typeface="Arial"/>
              </a:rPr>
              <a:t>ACTIONS</a:t>
            </a:r>
            <a:r>
              <a:rPr sz="1200" b="1" spc="5" dirty="0">
                <a:solidFill>
                  <a:srgbClr val="FFFFFF"/>
                </a:solidFill>
                <a:latin typeface="Arial"/>
                <a:cs typeface="Arial"/>
              </a:rPr>
              <a:t> </a:t>
            </a:r>
            <a:r>
              <a:rPr sz="1200" b="1" spc="-10" dirty="0">
                <a:solidFill>
                  <a:srgbClr val="FFFFFF"/>
                </a:solidFill>
                <a:latin typeface="Arial"/>
                <a:cs typeface="Arial"/>
              </a:rPr>
              <a:t>TAKEN</a:t>
            </a:r>
            <a:endParaRPr sz="1200">
              <a:latin typeface="Arial"/>
              <a:cs typeface="Arial"/>
            </a:endParaRPr>
          </a:p>
          <a:p>
            <a:pPr marL="299085" marR="64769" indent="-287020">
              <a:lnSpc>
                <a:spcPct val="100000"/>
              </a:lnSpc>
              <a:spcBef>
                <a:spcPts val="600"/>
              </a:spcBef>
              <a:buChar char="•"/>
              <a:tabLst>
                <a:tab pos="299085" algn="l"/>
              </a:tabLst>
            </a:pPr>
            <a:r>
              <a:rPr sz="1200" dirty="0">
                <a:solidFill>
                  <a:srgbClr val="FFFFFF"/>
                </a:solidFill>
                <a:latin typeface="Arial"/>
                <a:cs typeface="Arial"/>
              </a:rPr>
              <a:t>3</a:t>
            </a:r>
            <a:r>
              <a:rPr sz="1200" spc="-25"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10</a:t>
            </a:r>
            <a:r>
              <a:rPr sz="1200" spc="-30" dirty="0">
                <a:solidFill>
                  <a:srgbClr val="FFFFFF"/>
                </a:solidFill>
                <a:latin typeface="Arial"/>
                <a:cs typeface="Arial"/>
              </a:rPr>
              <a:t> </a:t>
            </a:r>
            <a:r>
              <a:rPr sz="1200" dirty="0">
                <a:solidFill>
                  <a:srgbClr val="FFFFFF"/>
                </a:solidFill>
                <a:latin typeface="Arial"/>
                <a:cs typeface="Arial"/>
              </a:rPr>
              <a:t>(29%)</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GM respondents</a:t>
            </a:r>
            <a:r>
              <a:rPr sz="1200" spc="-45"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borrowed</a:t>
            </a:r>
            <a:r>
              <a:rPr sz="1200" spc="-40" dirty="0">
                <a:solidFill>
                  <a:srgbClr val="FFFFFF"/>
                </a:solidFill>
                <a:latin typeface="Arial"/>
                <a:cs typeface="Arial"/>
              </a:rPr>
              <a:t> </a:t>
            </a:r>
            <a:r>
              <a:rPr sz="1200" dirty="0">
                <a:solidFill>
                  <a:srgbClr val="FFFFFF"/>
                </a:solidFill>
                <a:latin typeface="Arial"/>
                <a:cs typeface="Arial"/>
              </a:rPr>
              <a:t>more</a:t>
            </a:r>
            <a:r>
              <a:rPr sz="1200" spc="-20" dirty="0">
                <a:solidFill>
                  <a:srgbClr val="FFFFFF"/>
                </a:solidFill>
                <a:latin typeface="Arial"/>
                <a:cs typeface="Arial"/>
              </a:rPr>
              <a:t> </a:t>
            </a:r>
            <a:r>
              <a:rPr sz="1200" dirty="0">
                <a:solidFill>
                  <a:srgbClr val="FFFFFF"/>
                </a:solidFill>
                <a:latin typeface="Arial"/>
                <a:cs typeface="Arial"/>
              </a:rPr>
              <a:t>money</a:t>
            </a:r>
            <a:r>
              <a:rPr sz="1200" spc="-45" dirty="0">
                <a:solidFill>
                  <a:srgbClr val="FFFFFF"/>
                </a:solidFill>
                <a:latin typeface="Arial"/>
                <a:cs typeface="Arial"/>
              </a:rPr>
              <a:t> </a:t>
            </a:r>
            <a:r>
              <a:rPr sz="1200" dirty="0">
                <a:solidFill>
                  <a:srgbClr val="FFFFFF"/>
                </a:solidFill>
                <a:latin typeface="Arial"/>
                <a:cs typeface="Arial"/>
              </a:rPr>
              <a:t>or</a:t>
            </a:r>
            <a:r>
              <a:rPr sz="1200" spc="-25" dirty="0">
                <a:solidFill>
                  <a:srgbClr val="FFFFFF"/>
                </a:solidFill>
                <a:latin typeface="Arial"/>
                <a:cs typeface="Arial"/>
              </a:rPr>
              <a:t> </a:t>
            </a:r>
            <a:r>
              <a:rPr sz="1200" dirty="0">
                <a:solidFill>
                  <a:srgbClr val="FFFFFF"/>
                </a:solidFill>
                <a:latin typeface="Arial"/>
                <a:cs typeface="Arial"/>
              </a:rPr>
              <a:t>used</a:t>
            </a:r>
            <a:r>
              <a:rPr sz="1200" spc="-30"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credit</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past</a:t>
            </a:r>
            <a:r>
              <a:rPr sz="1200" spc="-20" dirty="0">
                <a:solidFill>
                  <a:srgbClr val="FFFFFF"/>
                </a:solidFill>
                <a:latin typeface="Arial"/>
                <a:cs typeface="Arial"/>
              </a:rPr>
              <a:t> </a:t>
            </a:r>
            <a:r>
              <a:rPr sz="1200" dirty="0">
                <a:solidFill>
                  <a:srgbClr val="FFFFFF"/>
                </a:solidFill>
                <a:latin typeface="Arial"/>
                <a:cs typeface="Arial"/>
              </a:rPr>
              <a:t>month</a:t>
            </a:r>
            <a:r>
              <a:rPr sz="1200" spc="-40"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dirty="0">
                <a:solidFill>
                  <a:srgbClr val="FFFFFF"/>
                </a:solidFill>
                <a:latin typeface="Arial"/>
                <a:cs typeface="Arial"/>
              </a:rPr>
              <a:t>was</a:t>
            </a:r>
            <a:r>
              <a:rPr sz="1200" spc="-1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case</a:t>
            </a:r>
            <a:r>
              <a:rPr sz="1200" spc="-30"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year</a:t>
            </a:r>
            <a:r>
              <a:rPr sz="1200" spc="-25" dirty="0">
                <a:solidFill>
                  <a:srgbClr val="FFFFFF"/>
                </a:solidFill>
                <a:latin typeface="Arial"/>
                <a:cs typeface="Arial"/>
              </a:rPr>
              <a:t> </a:t>
            </a:r>
            <a:r>
              <a:rPr sz="1200" dirty="0">
                <a:solidFill>
                  <a:srgbClr val="FFFFFF"/>
                </a:solidFill>
                <a:latin typeface="Arial"/>
                <a:cs typeface="Arial"/>
              </a:rPr>
              <a:t>ago.</a:t>
            </a:r>
            <a:r>
              <a:rPr sz="1200" spc="40" dirty="0">
                <a:solidFill>
                  <a:srgbClr val="FFFFFF"/>
                </a:solidFill>
                <a:latin typeface="Arial"/>
                <a:cs typeface="Arial"/>
              </a:rPr>
              <a:t> </a:t>
            </a:r>
            <a:r>
              <a:rPr sz="1200" dirty="0">
                <a:solidFill>
                  <a:srgbClr val="FFFFFF"/>
                </a:solidFill>
                <a:latin typeface="Arial"/>
                <a:cs typeface="Arial"/>
              </a:rPr>
              <a:t>This</a:t>
            </a:r>
            <a:r>
              <a:rPr sz="1200" spc="-3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stable</a:t>
            </a:r>
            <a:r>
              <a:rPr sz="1200" spc="-3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spc="-20" dirty="0">
                <a:solidFill>
                  <a:srgbClr val="FFFFFF"/>
                </a:solidFill>
                <a:latin typeface="Arial"/>
                <a:cs typeface="Arial"/>
              </a:rPr>
              <a:t>2024 </a:t>
            </a:r>
            <a:r>
              <a:rPr sz="1200" dirty="0">
                <a:solidFill>
                  <a:srgbClr val="FFFFFF"/>
                </a:solidFill>
                <a:latin typeface="Arial"/>
                <a:cs typeface="Arial"/>
              </a:rPr>
              <a:t>but,</a:t>
            </a:r>
            <a:r>
              <a:rPr sz="1200" spc="-30" dirty="0">
                <a:solidFill>
                  <a:srgbClr val="FFFFFF"/>
                </a:solidFill>
                <a:latin typeface="Arial"/>
                <a:cs typeface="Arial"/>
              </a:rPr>
              <a:t> </a:t>
            </a:r>
            <a:r>
              <a:rPr sz="1200" spc="-10" dirty="0">
                <a:solidFill>
                  <a:srgbClr val="FFFFFF"/>
                </a:solidFill>
                <a:latin typeface="Arial"/>
                <a:cs typeface="Arial"/>
              </a:rPr>
              <a:t>encouragingly,</a:t>
            </a:r>
            <a:r>
              <a:rPr sz="1200" spc="-3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dirty="0">
                <a:solidFill>
                  <a:srgbClr val="FFFFFF"/>
                </a:solidFill>
                <a:latin typeface="Arial"/>
                <a:cs typeface="Arial"/>
              </a:rPr>
              <a:t>significantly</a:t>
            </a:r>
            <a:r>
              <a:rPr sz="1200" spc="-50" dirty="0">
                <a:solidFill>
                  <a:srgbClr val="FFFFFF"/>
                </a:solidFill>
                <a:latin typeface="Arial"/>
                <a:cs typeface="Arial"/>
              </a:rPr>
              <a:t> </a:t>
            </a:r>
            <a:r>
              <a:rPr sz="1200" dirty="0">
                <a:solidFill>
                  <a:srgbClr val="FFFFFF"/>
                </a:solidFill>
                <a:latin typeface="Arial"/>
                <a:cs typeface="Arial"/>
              </a:rPr>
              <a:t>lower</a:t>
            </a:r>
            <a:r>
              <a:rPr sz="1200" spc="-15" dirty="0">
                <a:solidFill>
                  <a:srgbClr val="FFFFFF"/>
                </a:solidFill>
                <a:latin typeface="Arial"/>
                <a:cs typeface="Arial"/>
              </a:rPr>
              <a:t> </a:t>
            </a:r>
            <a:r>
              <a:rPr sz="1200" dirty="0">
                <a:solidFill>
                  <a:srgbClr val="FFFFFF"/>
                </a:solidFill>
                <a:latin typeface="Arial"/>
                <a:cs typeface="Arial"/>
              </a:rPr>
              <a:t>figure</a:t>
            </a:r>
            <a:r>
              <a:rPr sz="1200" spc="-40" dirty="0">
                <a:solidFill>
                  <a:srgbClr val="FFFFFF"/>
                </a:solidFill>
                <a:latin typeface="Arial"/>
                <a:cs typeface="Arial"/>
              </a:rPr>
              <a:t> </a:t>
            </a:r>
            <a:r>
              <a:rPr sz="1200" dirty="0">
                <a:solidFill>
                  <a:srgbClr val="FFFFFF"/>
                </a:solidFill>
                <a:latin typeface="Arial"/>
                <a:cs typeface="Arial"/>
              </a:rPr>
              <a:t>than</a:t>
            </a:r>
            <a:r>
              <a:rPr sz="1200" spc="-3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proportions</a:t>
            </a:r>
            <a:r>
              <a:rPr sz="1200" spc="-50" dirty="0">
                <a:solidFill>
                  <a:srgbClr val="FFFFFF"/>
                </a:solidFill>
                <a:latin typeface="Arial"/>
                <a:cs typeface="Arial"/>
              </a:rPr>
              <a:t> </a:t>
            </a:r>
            <a:r>
              <a:rPr sz="1200" dirty="0">
                <a:solidFill>
                  <a:srgbClr val="FFFFFF"/>
                </a:solidFill>
                <a:latin typeface="Arial"/>
                <a:cs typeface="Arial"/>
              </a:rPr>
              <a:t>reporting</a:t>
            </a:r>
            <a:r>
              <a:rPr sz="1200" spc="-40" dirty="0">
                <a:solidFill>
                  <a:srgbClr val="FFFFFF"/>
                </a:solidFill>
                <a:latin typeface="Arial"/>
                <a:cs typeface="Arial"/>
              </a:rPr>
              <a:t> </a:t>
            </a:r>
            <a:r>
              <a:rPr sz="1200" dirty="0">
                <a:solidFill>
                  <a:srgbClr val="FFFFFF"/>
                </a:solidFill>
                <a:latin typeface="Arial"/>
                <a:cs typeface="Arial"/>
              </a:rPr>
              <a:t>this</a:t>
            </a:r>
            <a:r>
              <a:rPr sz="1200" spc="-35" dirty="0">
                <a:solidFill>
                  <a:srgbClr val="FFFFFF"/>
                </a:solidFill>
                <a:latin typeface="Arial"/>
                <a:cs typeface="Arial"/>
              </a:rPr>
              <a:t> </a:t>
            </a:r>
            <a:r>
              <a:rPr sz="1200" dirty="0">
                <a:solidFill>
                  <a:srgbClr val="FFFFFF"/>
                </a:solidFill>
                <a:latin typeface="Arial"/>
                <a:cs typeface="Arial"/>
              </a:rPr>
              <a:t>in</a:t>
            </a:r>
            <a:r>
              <a:rPr sz="1200" spc="-80" dirty="0">
                <a:solidFill>
                  <a:srgbClr val="FFFFFF"/>
                </a:solidFill>
                <a:latin typeface="Arial"/>
                <a:cs typeface="Arial"/>
              </a:rPr>
              <a:t> </a:t>
            </a:r>
            <a:r>
              <a:rPr sz="1200" dirty="0">
                <a:solidFill>
                  <a:srgbClr val="FFFFFF"/>
                </a:solidFill>
                <a:latin typeface="Arial"/>
                <a:cs typeface="Arial"/>
              </a:rPr>
              <a:t>Autumn</a:t>
            </a:r>
            <a:r>
              <a:rPr sz="1200" spc="-60" dirty="0">
                <a:solidFill>
                  <a:srgbClr val="FFFFFF"/>
                </a:solidFill>
                <a:latin typeface="Arial"/>
                <a:cs typeface="Arial"/>
              </a:rPr>
              <a:t> </a:t>
            </a:r>
            <a:r>
              <a:rPr sz="1200" dirty="0">
                <a:solidFill>
                  <a:srgbClr val="FFFFFF"/>
                </a:solidFill>
                <a:latin typeface="Arial"/>
                <a:cs typeface="Arial"/>
              </a:rPr>
              <a:t>2023</a:t>
            </a:r>
            <a:r>
              <a:rPr sz="1200" spc="-45" dirty="0">
                <a:solidFill>
                  <a:srgbClr val="FFFFFF"/>
                </a:solidFill>
                <a:latin typeface="Arial"/>
                <a:cs typeface="Arial"/>
              </a:rPr>
              <a:t> </a:t>
            </a:r>
            <a:r>
              <a:rPr sz="1200" spc="-10" dirty="0">
                <a:solidFill>
                  <a:srgbClr val="FFFFFF"/>
                </a:solidFill>
                <a:latin typeface="Arial"/>
                <a:cs typeface="Arial"/>
              </a:rPr>
              <a:t>(34%)</a:t>
            </a:r>
            <a:endParaRPr sz="1200">
              <a:latin typeface="Arial"/>
              <a:cs typeface="Arial"/>
            </a:endParaRPr>
          </a:p>
          <a:p>
            <a:pPr marL="756285" lvl="1" indent="-286385">
              <a:lnSpc>
                <a:spcPct val="100000"/>
              </a:lnSpc>
              <a:spcBef>
                <a:spcPts val="600"/>
              </a:spcBef>
              <a:buChar char="•"/>
              <a:tabLst>
                <a:tab pos="756285" algn="l"/>
              </a:tabLst>
            </a:pP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overarching</a:t>
            </a:r>
            <a:r>
              <a:rPr sz="1200" spc="-45" dirty="0">
                <a:solidFill>
                  <a:srgbClr val="FFFFFF"/>
                </a:solidFill>
                <a:latin typeface="Arial"/>
                <a:cs typeface="Arial"/>
              </a:rPr>
              <a:t> </a:t>
            </a:r>
            <a:r>
              <a:rPr sz="1200" dirty="0">
                <a:solidFill>
                  <a:srgbClr val="FFFFFF"/>
                </a:solidFill>
                <a:latin typeface="Arial"/>
                <a:cs typeface="Arial"/>
              </a:rPr>
              <a:t>trend</a:t>
            </a:r>
            <a:r>
              <a:rPr sz="1200" spc="-35" dirty="0">
                <a:solidFill>
                  <a:srgbClr val="FFFFFF"/>
                </a:solidFill>
                <a:latin typeface="Arial"/>
                <a:cs typeface="Arial"/>
              </a:rPr>
              <a:t> </a:t>
            </a:r>
            <a:r>
              <a:rPr sz="1200" dirty="0">
                <a:solidFill>
                  <a:srgbClr val="FFFFFF"/>
                </a:solidFill>
                <a:latin typeface="Arial"/>
                <a:cs typeface="Arial"/>
              </a:rPr>
              <a:t>is</a:t>
            </a:r>
            <a:r>
              <a:rPr sz="1200" spc="-20" dirty="0">
                <a:solidFill>
                  <a:srgbClr val="FFFFFF"/>
                </a:solidFill>
                <a:latin typeface="Arial"/>
                <a:cs typeface="Arial"/>
              </a:rPr>
              <a:t> </a:t>
            </a:r>
            <a:r>
              <a:rPr sz="1200" dirty="0">
                <a:solidFill>
                  <a:srgbClr val="FFFFFF"/>
                </a:solidFill>
                <a:latin typeface="Arial"/>
                <a:cs typeface="Arial"/>
              </a:rPr>
              <a:t>an</a:t>
            </a:r>
            <a:r>
              <a:rPr sz="1200" spc="-35" dirty="0">
                <a:solidFill>
                  <a:srgbClr val="FFFFFF"/>
                </a:solidFill>
                <a:latin typeface="Arial"/>
                <a:cs typeface="Arial"/>
              </a:rPr>
              <a:t> </a:t>
            </a:r>
            <a:r>
              <a:rPr sz="1200" dirty="0">
                <a:solidFill>
                  <a:srgbClr val="FFFFFF"/>
                </a:solidFill>
                <a:latin typeface="Arial"/>
                <a:cs typeface="Arial"/>
              </a:rPr>
              <a:t>obvious</a:t>
            </a:r>
            <a:r>
              <a:rPr sz="1200" spc="-40" dirty="0">
                <a:solidFill>
                  <a:srgbClr val="FFFFFF"/>
                </a:solidFill>
                <a:latin typeface="Arial"/>
                <a:cs typeface="Arial"/>
              </a:rPr>
              <a:t> </a:t>
            </a:r>
            <a:r>
              <a:rPr sz="1200" dirty="0">
                <a:solidFill>
                  <a:srgbClr val="FFFFFF"/>
                </a:solidFill>
                <a:latin typeface="Arial"/>
                <a:cs typeface="Arial"/>
              </a:rPr>
              <a:t>positive.</a:t>
            </a:r>
            <a:r>
              <a:rPr sz="1200" spc="-25" dirty="0">
                <a:solidFill>
                  <a:srgbClr val="FFFFFF"/>
                </a:solidFill>
                <a:latin typeface="Arial"/>
                <a:cs typeface="Arial"/>
              </a:rPr>
              <a:t> </a:t>
            </a:r>
            <a:r>
              <a:rPr sz="1200" spc="-10" dirty="0">
                <a:solidFill>
                  <a:srgbClr val="FFFFFF"/>
                </a:solidFill>
                <a:latin typeface="Arial"/>
                <a:cs typeface="Arial"/>
              </a:rPr>
              <a:t>However,</a:t>
            </a:r>
            <a:r>
              <a:rPr sz="1200" spc="-20" dirty="0">
                <a:solidFill>
                  <a:srgbClr val="FFFFFF"/>
                </a:solidFill>
                <a:latin typeface="Arial"/>
                <a:cs typeface="Arial"/>
              </a:rPr>
              <a:t> </a:t>
            </a:r>
            <a:r>
              <a:rPr sz="1200" dirty="0">
                <a:solidFill>
                  <a:srgbClr val="FFFFFF"/>
                </a:solidFill>
                <a:latin typeface="Arial"/>
                <a:cs typeface="Arial"/>
              </a:rPr>
              <a:t>it</a:t>
            </a:r>
            <a:r>
              <a:rPr sz="1200" spc="-10" dirty="0">
                <a:solidFill>
                  <a:srgbClr val="FFFFFF"/>
                </a:solidFill>
                <a:latin typeface="Arial"/>
                <a:cs typeface="Arial"/>
              </a:rPr>
              <a:t> </a:t>
            </a:r>
            <a:r>
              <a:rPr sz="1200" dirty="0">
                <a:solidFill>
                  <a:srgbClr val="FFFFFF"/>
                </a:solidFill>
                <a:latin typeface="Arial"/>
                <a:cs typeface="Arial"/>
              </a:rPr>
              <a:t>should</a:t>
            </a:r>
            <a:r>
              <a:rPr sz="1200" spc="-55" dirty="0">
                <a:solidFill>
                  <a:srgbClr val="FFFFFF"/>
                </a:solidFill>
                <a:latin typeface="Arial"/>
                <a:cs typeface="Arial"/>
              </a:rPr>
              <a:t> </a:t>
            </a:r>
            <a:r>
              <a:rPr sz="1200" dirty="0">
                <a:solidFill>
                  <a:srgbClr val="FFFFFF"/>
                </a:solidFill>
                <a:latin typeface="Arial"/>
                <a:cs typeface="Arial"/>
              </a:rPr>
              <a:t>be</a:t>
            </a:r>
            <a:r>
              <a:rPr sz="1200" spc="-20" dirty="0">
                <a:solidFill>
                  <a:srgbClr val="FFFFFF"/>
                </a:solidFill>
                <a:latin typeface="Arial"/>
                <a:cs typeface="Arial"/>
              </a:rPr>
              <a:t> </a:t>
            </a:r>
            <a:r>
              <a:rPr sz="1200" dirty="0">
                <a:solidFill>
                  <a:srgbClr val="FFFFFF"/>
                </a:solidFill>
                <a:latin typeface="Arial"/>
                <a:cs typeface="Arial"/>
              </a:rPr>
              <a:t>borne</a:t>
            </a:r>
            <a:r>
              <a:rPr sz="1200" spc="-4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mind</a:t>
            </a:r>
            <a:r>
              <a:rPr sz="1200" spc="-35" dirty="0">
                <a:solidFill>
                  <a:srgbClr val="FFFFFF"/>
                </a:solidFill>
                <a:latin typeface="Arial"/>
                <a:cs typeface="Arial"/>
              </a:rPr>
              <a:t> </a:t>
            </a: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disabled</a:t>
            </a:r>
            <a:r>
              <a:rPr sz="1200" spc="-55" dirty="0">
                <a:solidFill>
                  <a:srgbClr val="FFFFFF"/>
                </a:solidFill>
                <a:latin typeface="Arial"/>
                <a:cs typeface="Arial"/>
              </a:rPr>
              <a:t> </a:t>
            </a:r>
            <a:r>
              <a:rPr sz="1200" dirty="0">
                <a:solidFill>
                  <a:srgbClr val="FFFFFF"/>
                </a:solidFill>
                <a:latin typeface="Arial"/>
                <a:cs typeface="Arial"/>
              </a:rPr>
              <a:t>participants</a:t>
            </a:r>
            <a:r>
              <a:rPr sz="1200" spc="-50" dirty="0">
                <a:solidFill>
                  <a:srgbClr val="FFFFFF"/>
                </a:solidFill>
                <a:latin typeface="Arial"/>
                <a:cs typeface="Arial"/>
              </a:rPr>
              <a:t> </a:t>
            </a:r>
            <a:r>
              <a:rPr sz="1200" dirty="0">
                <a:solidFill>
                  <a:srgbClr val="FFFFFF"/>
                </a:solidFill>
                <a:latin typeface="Arial"/>
                <a:cs typeface="Arial"/>
              </a:rPr>
              <a:t>are</a:t>
            </a:r>
            <a:r>
              <a:rPr sz="1200" spc="-25" dirty="0">
                <a:solidFill>
                  <a:srgbClr val="FFFFFF"/>
                </a:solidFill>
                <a:latin typeface="Arial"/>
                <a:cs typeface="Arial"/>
              </a:rPr>
              <a:t> </a:t>
            </a:r>
            <a:r>
              <a:rPr sz="1200" dirty="0">
                <a:solidFill>
                  <a:srgbClr val="FFFFFF"/>
                </a:solidFill>
                <a:latin typeface="Arial"/>
                <a:cs typeface="Arial"/>
              </a:rPr>
              <a:t>disproportionately</a:t>
            </a:r>
            <a:r>
              <a:rPr sz="1200" spc="-50" dirty="0">
                <a:solidFill>
                  <a:srgbClr val="FFFFFF"/>
                </a:solidFill>
                <a:latin typeface="Arial"/>
                <a:cs typeface="Arial"/>
              </a:rPr>
              <a:t> </a:t>
            </a:r>
            <a:r>
              <a:rPr sz="1200" dirty="0">
                <a:solidFill>
                  <a:srgbClr val="FFFFFF"/>
                </a:solidFill>
                <a:latin typeface="Arial"/>
                <a:cs typeface="Arial"/>
              </a:rPr>
              <a:t>represented</a:t>
            </a:r>
            <a:r>
              <a:rPr sz="1200" spc="-60" dirty="0">
                <a:solidFill>
                  <a:srgbClr val="FFFFFF"/>
                </a:solidFill>
                <a:latin typeface="Arial"/>
                <a:cs typeface="Arial"/>
              </a:rPr>
              <a:t> </a:t>
            </a:r>
            <a:r>
              <a:rPr sz="1200" dirty="0">
                <a:solidFill>
                  <a:srgbClr val="FFFFFF"/>
                </a:solidFill>
                <a:latin typeface="Arial"/>
                <a:cs typeface="Arial"/>
              </a:rPr>
              <a:t>amongst</a:t>
            </a:r>
            <a:r>
              <a:rPr sz="1200" spc="-40" dirty="0">
                <a:solidFill>
                  <a:srgbClr val="FFFFFF"/>
                </a:solidFill>
                <a:latin typeface="Arial"/>
                <a:cs typeface="Arial"/>
              </a:rPr>
              <a:t> </a:t>
            </a:r>
            <a:r>
              <a:rPr sz="1200" spc="-10" dirty="0">
                <a:solidFill>
                  <a:srgbClr val="FFFFFF"/>
                </a:solidFill>
                <a:latin typeface="Arial"/>
                <a:cs typeface="Arial"/>
              </a:rPr>
              <a:t>those</a:t>
            </a:r>
            <a:endParaRPr sz="1200">
              <a:latin typeface="Arial"/>
              <a:cs typeface="Arial"/>
            </a:endParaRPr>
          </a:p>
          <a:p>
            <a:pPr marL="756285">
              <a:lnSpc>
                <a:spcPct val="100000"/>
              </a:lnSpc>
            </a:pPr>
            <a:r>
              <a:rPr sz="1200" dirty="0">
                <a:solidFill>
                  <a:srgbClr val="FFFFFF"/>
                </a:solidFill>
                <a:latin typeface="Arial"/>
                <a:cs typeface="Arial"/>
              </a:rPr>
              <a:t>who</a:t>
            </a:r>
            <a:r>
              <a:rPr sz="1200" spc="-2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had</a:t>
            </a:r>
            <a:r>
              <a:rPr sz="1200" spc="-3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borrow</a:t>
            </a:r>
            <a:r>
              <a:rPr sz="1200" spc="-25"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money</a:t>
            </a:r>
            <a:r>
              <a:rPr sz="1200" spc="-45" dirty="0">
                <a:solidFill>
                  <a:srgbClr val="FFFFFF"/>
                </a:solidFill>
                <a:latin typeface="Arial"/>
                <a:cs typeface="Arial"/>
              </a:rPr>
              <a:t> </a:t>
            </a:r>
            <a:r>
              <a:rPr sz="1200" dirty="0">
                <a:solidFill>
                  <a:srgbClr val="FFFFFF"/>
                </a:solidFill>
                <a:latin typeface="Arial"/>
                <a:cs typeface="Arial"/>
              </a:rPr>
              <a:t>or</a:t>
            </a:r>
            <a:r>
              <a:rPr sz="1200" spc="-5" dirty="0">
                <a:solidFill>
                  <a:srgbClr val="FFFFFF"/>
                </a:solidFill>
                <a:latin typeface="Arial"/>
                <a:cs typeface="Arial"/>
              </a:rPr>
              <a:t> </a:t>
            </a:r>
            <a:r>
              <a:rPr sz="1200" dirty="0">
                <a:solidFill>
                  <a:srgbClr val="FFFFFF"/>
                </a:solidFill>
                <a:latin typeface="Arial"/>
                <a:cs typeface="Arial"/>
              </a:rPr>
              <a:t>credit</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last</a:t>
            </a:r>
            <a:r>
              <a:rPr sz="1200" spc="-10" dirty="0">
                <a:solidFill>
                  <a:srgbClr val="FFFFFF"/>
                </a:solidFill>
                <a:latin typeface="Arial"/>
                <a:cs typeface="Arial"/>
              </a:rPr>
              <a:t> </a:t>
            </a:r>
            <a:r>
              <a:rPr sz="1200" dirty="0">
                <a:solidFill>
                  <a:srgbClr val="FFFFFF"/>
                </a:solidFill>
                <a:latin typeface="Arial"/>
                <a:cs typeface="Arial"/>
              </a:rPr>
              <a:t>month</a:t>
            </a:r>
            <a:r>
              <a:rPr sz="1200" spc="-40" dirty="0">
                <a:solidFill>
                  <a:srgbClr val="FFFFFF"/>
                </a:solidFill>
                <a:latin typeface="Arial"/>
                <a:cs typeface="Arial"/>
              </a:rPr>
              <a:t> </a:t>
            </a:r>
            <a:r>
              <a:rPr sz="1200" dirty="0">
                <a:solidFill>
                  <a:srgbClr val="FFFFFF"/>
                </a:solidFill>
                <a:latin typeface="Arial"/>
                <a:cs typeface="Arial"/>
              </a:rPr>
              <a:t>(40%),</a:t>
            </a:r>
            <a:r>
              <a:rPr sz="1200" spc="-20" dirty="0">
                <a:solidFill>
                  <a:srgbClr val="FFFFFF"/>
                </a:solidFill>
                <a:latin typeface="Arial"/>
                <a:cs typeface="Arial"/>
              </a:rPr>
              <a:t> </a:t>
            </a:r>
            <a:r>
              <a:rPr sz="1200" dirty="0">
                <a:solidFill>
                  <a:srgbClr val="FFFFFF"/>
                </a:solidFill>
                <a:latin typeface="Arial"/>
                <a:cs typeface="Arial"/>
              </a:rPr>
              <a:t>specifically</a:t>
            </a:r>
            <a:r>
              <a:rPr sz="1200" spc="-45" dirty="0">
                <a:solidFill>
                  <a:srgbClr val="FFFFFF"/>
                </a:solidFill>
                <a:latin typeface="Arial"/>
                <a:cs typeface="Arial"/>
              </a:rPr>
              <a:t> </a:t>
            </a:r>
            <a:r>
              <a:rPr sz="1200" dirty="0">
                <a:solidFill>
                  <a:srgbClr val="FFFFFF"/>
                </a:solidFill>
                <a:latin typeface="Arial"/>
                <a:cs typeface="Arial"/>
              </a:rPr>
              <a:t>those</a:t>
            </a:r>
            <a:r>
              <a:rPr sz="1200" spc="-2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learning</a:t>
            </a:r>
            <a:r>
              <a:rPr sz="1200" spc="-55" dirty="0">
                <a:solidFill>
                  <a:srgbClr val="FFFFFF"/>
                </a:solidFill>
                <a:latin typeface="Arial"/>
                <a:cs typeface="Arial"/>
              </a:rPr>
              <a:t> </a:t>
            </a:r>
            <a:r>
              <a:rPr sz="1200" dirty="0">
                <a:solidFill>
                  <a:srgbClr val="FFFFFF"/>
                </a:solidFill>
                <a:latin typeface="Arial"/>
                <a:cs typeface="Arial"/>
              </a:rPr>
              <a:t>disability</a:t>
            </a:r>
            <a:r>
              <a:rPr sz="1200" spc="-45" dirty="0">
                <a:solidFill>
                  <a:srgbClr val="FFFFFF"/>
                </a:solidFill>
                <a:latin typeface="Arial"/>
                <a:cs typeface="Arial"/>
              </a:rPr>
              <a:t> </a:t>
            </a:r>
            <a:r>
              <a:rPr sz="1200" spc="-10" dirty="0">
                <a:solidFill>
                  <a:srgbClr val="FFFFFF"/>
                </a:solidFill>
                <a:latin typeface="Arial"/>
                <a:cs typeface="Arial"/>
              </a:rPr>
              <a:t>(56%).</a:t>
            </a:r>
            <a:endParaRPr sz="1200">
              <a:latin typeface="Arial"/>
              <a:cs typeface="Arial"/>
            </a:endParaRPr>
          </a:p>
          <a:p>
            <a:pPr>
              <a:lnSpc>
                <a:spcPct val="100000"/>
              </a:lnSpc>
              <a:spcBef>
                <a:spcPts val="1260"/>
              </a:spcBef>
            </a:pPr>
            <a:endParaRPr sz="1200">
              <a:latin typeface="Arial"/>
              <a:cs typeface="Arial"/>
            </a:endParaRPr>
          </a:p>
          <a:p>
            <a:pPr marL="299085" indent="-286385">
              <a:lnSpc>
                <a:spcPct val="100000"/>
              </a:lnSpc>
              <a:buChar char="•"/>
              <a:tabLst>
                <a:tab pos="299085" algn="l"/>
              </a:tabLst>
            </a:pPr>
            <a:r>
              <a:rPr sz="1200" dirty="0">
                <a:solidFill>
                  <a:srgbClr val="FFFFFF"/>
                </a:solidFill>
                <a:latin typeface="Arial"/>
                <a:cs typeface="Arial"/>
              </a:rPr>
              <a:t>Just</a:t>
            </a:r>
            <a:r>
              <a:rPr sz="1200" spc="-20" dirty="0">
                <a:solidFill>
                  <a:srgbClr val="FFFFFF"/>
                </a:solidFill>
                <a:latin typeface="Arial"/>
                <a:cs typeface="Arial"/>
              </a:rPr>
              <a:t> </a:t>
            </a:r>
            <a:r>
              <a:rPr sz="1200" dirty="0">
                <a:solidFill>
                  <a:srgbClr val="FFFFFF"/>
                </a:solidFill>
                <a:latin typeface="Arial"/>
                <a:cs typeface="Arial"/>
              </a:rPr>
              <a:t>over</a:t>
            </a:r>
            <a:r>
              <a:rPr sz="1200" spc="-5" dirty="0">
                <a:solidFill>
                  <a:srgbClr val="FFFFFF"/>
                </a:solidFill>
                <a:latin typeface="Arial"/>
                <a:cs typeface="Arial"/>
              </a:rPr>
              <a:t> </a:t>
            </a:r>
            <a:r>
              <a:rPr sz="1200" dirty="0">
                <a:solidFill>
                  <a:srgbClr val="FFFFFF"/>
                </a:solidFill>
                <a:latin typeface="Arial"/>
                <a:cs typeface="Arial"/>
              </a:rPr>
              <a:t>one-quarter</a:t>
            </a:r>
            <a:r>
              <a:rPr sz="1200" spc="-45" dirty="0">
                <a:solidFill>
                  <a:srgbClr val="FFFFFF"/>
                </a:solidFill>
                <a:latin typeface="Arial"/>
                <a:cs typeface="Arial"/>
              </a:rPr>
              <a:t> </a:t>
            </a:r>
            <a:r>
              <a:rPr sz="1200" dirty="0">
                <a:solidFill>
                  <a:srgbClr val="FFFFFF"/>
                </a:solidFill>
                <a:latin typeface="Arial"/>
                <a:cs typeface="Arial"/>
              </a:rPr>
              <a:t>(27%)</a:t>
            </a:r>
            <a:r>
              <a:rPr sz="1200" spc="-15"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a:t>
            </a:r>
            <a:r>
              <a:rPr sz="1200" dirty="0">
                <a:solidFill>
                  <a:srgbClr val="FFFFFF"/>
                </a:solidFill>
                <a:latin typeface="Arial"/>
                <a:cs typeface="Arial"/>
              </a:rPr>
              <a:t>claimed</a:t>
            </a:r>
            <a:r>
              <a:rPr sz="1200" spc="-35" dirty="0">
                <a:solidFill>
                  <a:srgbClr val="FFFFFF"/>
                </a:solidFill>
                <a:latin typeface="Arial"/>
                <a:cs typeface="Arial"/>
              </a:rPr>
              <a:t> </a:t>
            </a:r>
            <a:r>
              <a:rPr sz="1200" dirty="0">
                <a:solidFill>
                  <a:srgbClr val="FFFFFF"/>
                </a:solidFill>
                <a:latin typeface="Arial"/>
                <a:cs typeface="Arial"/>
              </a:rPr>
              <a:t>financial</a:t>
            </a:r>
            <a:r>
              <a:rPr sz="1200" spc="-20" dirty="0">
                <a:solidFill>
                  <a:srgbClr val="FFFFFF"/>
                </a:solidFill>
                <a:latin typeface="Arial"/>
                <a:cs typeface="Arial"/>
              </a:rPr>
              <a:t> </a:t>
            </a:r>
            <a:r>
              <a:rPr sz="1200" dirty="0">
                <a:solidFill>
                  <a:srgbClr val="FFFFFF"/>
                </a:solidFill>
                <a:latin typeface="Arial"/>
                <a:cs typeface="Arial"/>
              </a:rPr>
              <a:t>support</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past</a:t>
            </a:r>
            <a:r>
              <a:rPr sz="1200" spc="-15" dirty="0">
                <a:solidFill>
                  <a:srgbClr val="FFFFFF"/>
                </a:solidFill>
                <a:latin typeface="Arial"/>
                <a:cs typeface="Arial"/>
              </a:rPr>
              <a:t> </a:t>
            </a:r>
            <a:r>
              <a:rPr sz="1200" spc="-10" dirty="0">
                <a:solidFill>
                  <a:srgbClr val="FFFFFF"/>
                </a:solidFill>
                <a:latin typeface="Arial"/>
                <a:cs typeface="Arial"/>
              </a:rPr>
              <a:t>year,</a:t>
            </a:r>
            <a:r>
              <a:rPr sz="1200" spc="-15" dirty="0">
                <a:solidFill>
                  <a:srgbClr val="FFFFFF"/>
                </a:solidFill>
                <a:latin typeface="Arial"/>
                <a:cs typeface="Arial"/>
              </a:rPr>
              <a:t> </a:t>
            </a:r>
            <a:r>
              <a:rPr sz="1200" dirty="0">
                <a:solidFill>
                  <a:srgbClr val="FFFFFF"/>
                </a:solidFill>
                <a:latin typeface="Arial"/>
                <a:cs typeface="Arial"/>
              </a:rPr>
              <a:t>with 2</a:t>
            </a:r>
            <a:r>
              <a:rPr sz="1200" spc="-5"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3</a:t>
            </a:r>
            <a:r>
              <a:rPr sz="1200" spc="-10" dirty="0">
                <a:solidFill>
                  <a:srgbClr val="FFFFFF"/>
                </a:solidFill>
                <a:latin typeface="Arial"/>
                <a:cs typeface="Arial"/>
              </a:rPr>
              <a:t> </a:t>
            </a:r>
            <a:r>
              <a:rPr sz="1200" dirty="0">
                <a:solidFill>
                  <a:srgbClr val="FFFFFF"/>
                </a:solidFill>
                <a:latin typeface="Arial"/>
                <a:cs typeface="Arial"/>
              </a:rPr>
              <a:t>(67%)</a:t>
            </a:r>
            <a:r>
              <a:rPr sz="1200" spc="-15" dirty="0">
                <a:solidFill>
                  <a:srgbClr val="FFFFFF"/>
                </a:solidFill>
                <a:latin typeface="Arial"/>
                <a:cs typeface="Arial"/>
              </a:rPr>
              <a:t> </a:t>
            </a:r>
            <a:r>
              <a:rPr sz="1200" dirty="0">
                <a:solidFill>
                  <a:srgbClr val="FFFFFF"/>
                </a:solidFill>
                <a:latin typeface="Arial"/>
                <a:cs typeface="Arial"/>
              </a:rPr>
              <a:t>not</a:t>
            </a:r>
            <a:r>
              <a:rPr sz="1200" spc="-15" dirty="0">
                <a:solidFill>
                  <a:srgbClr val="FFFFFF"/>
                </a:solidFill>
                <a:latin typeface="Arial"/>
                <a:cs typeface="Arial"/>
              </a:rPr>
              <a:t> </a:t>
            </a:r>
            <a:r>
              <a:rPr sz="1200" dirty="0">
                <a:solidFill>
                  <a:srgbClr val="FFFFFF"/>
                </a:solidFill>
                <a:latin typeface="Arial"/>
                <a:cs typeface="Arial"/>
              </a:rPr>
              <a:t>claiming</a:t>
            </a:r>
            <a:r>
              <a:rPr sz="1200" spc="-45" dirty="0">
                <a:solidFill>
                  <a:srgbClr val="FFFFFF"/>
                </a:solidFill>
                <a:latin typeface="Arial"/>
                <a:cs typeface="Arial"/>
              </a:rPr>
              <a:t> </a:t>
            </a:r>
            <a:r>
              <a:rPr sz="1200" dirty="0">
                <a:solidFill>
                  <a:srgbClr val="FFFFFF"/>
                </a:solidFill>
                <a:latin typeface="Arial"/>
                <a:cs typeface="Arial"/>
              </a:rPr>
              <a:t>any</a:t>
            </a:r>
            <a:r>
              <a:rPr sz="1200" spc="-20" dirty="0">
                <a:solidFill>
                  <a:srgbClr val="FFFFFF"/>
                </a:solidFill>
                <a:latin typeface="Arial"/>
                <a:cs typeface="Arial"/>
              </a:rPr>
              <a:t> </a:t>
            </a:r>
            <a:r>
              <a:rPr sz="1200" spc="-10" dirty="0">
                <a:solidFill>
                  <a:srgbClr val="FFFFFF"/>
                </a:solidFill>
                <a:latin typeface="Arial"/>
                <a:cs typeface="Arial"/>
              </a:rPr>
              <a:t>financial</a:t>
            </a:r>
            <a:r>
              <a:rPr sz="1200" spc="-20" dirty="0">
                <a:solidFill>
                  <a:srgbClr val="FFFFFF"/>
                </a:solidFill>
                <a:latin typeface="Arial"/>
                <a:cs typeface="Arial"/>
              </a:rPr>
              <a:t> </a:t>
            </a:r>
            <a:r>
              <a:rPr sz="1200" spc="-10" dirty="0">
                <a:solidFill>
                  <a:srgbClr val="FFFFFF"/>
                </a:solidFill>
                <a:latin typeface="Arial"/>
                <a:cs typeface="Arial"/>
              </a:rPr>
              <a:t>support.</a:t>
            </a:r>
            <a:endParaRPr sz="1200">
              <a:latin typeface="Arial"/>
              <a:cs typeface="Arial"/>
            </a:endParaRPr>
          </a:p>
          <a:p>
            <a:pPr marL="756285" marR="266700" lvl="1" indent="-287020">
              <a:lnSpc>
                <a:spcPct val="100000"/>
              </a:lnSpc>
              <a:spcBef>
                <a:spcPts val="600"/>
              </a:spcBef>
              <a:buChar char="•"/>
              <a:tabLst>
                <a:tab pos="756285" algn="l"/>
              </a:tabLst>
            </a:pPr>
            <a:r>
              <a:rPr sz="1200" dirty="0">
                <a:solidFill>
                  <a:srgbClr val="FFFFFF"/>
                </a:solidFill>
                <a:latin typeface="Arial"/>
                <a:cs typeface="Arial"/>
              </a:rPr>
              <a:t>Now</a:t>
            </a:r>
            <a:r>
              <a:rPr sz="1200" spc="-30"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we</a:t>
            </a:r>
            <a:r>
              <a:rPr sz="1200" spc="-15"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two</a:t>
            </a:r>
            <a:r>
              <a:rPr sz="1200" spc="-15" dirty="0">
                <a:solidFill>
                  <a:srgbClr val="FFFFFF"/>
                </a:solidFill>
                <a:latin typeface="Arial"/>
                <a:cs typeface="Arial"/>
              </a:rPr>
              <a:t> </a:t>
            </a:r>
            <a:r>
              <a:rPr sz="1200" dirty="0">
                <a:solidFill>
                  <a:srgbClr val="FFFFFF"/>
                </a:solidFill>
                <a:latin typeface="Arial"/>
                <a:cs typeface="Arial"/>
              </a:rPr>
              <a:t>waves’</a:t>
            </a:r>
            <a:r>
              <a:rPr sz="1200" spc="-50" dirty="0">
                <a:solidFill>
                  <a:srgbClr val="FFFFFF"/>
                </a:solidFill>
                <a:latin typeface="Arial"/>
                <a:cs typeface="Arial"/>
              </a:rPr>
              <a:t> </a:t>
            </a:r>
            <a:r>
              <a:rPr sz="1200" dirty="0">
                <a:solidFill>
                  <a:srgbClr val="FFFFFF"/>
                </a:solidFill>
                <a:latin typeface="Arial"/>
                <a:cs typeface="Arial"/>
              </a:rPr>
              <a:t>worth</a:t>
            </a:r>
            <a:r>
              <a:rPr sz="1200" spc="-10"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data,</a:t>
            </a:r>
            <a:r>
              <a:rPr sz="1200" spc="-30" dirty="0">
                <a:solidFill>
                  <a:srgbClr val="FFFFFF"/>
                </a:solidFill>
                <a:latin typeface="Arial"/>
                <a:cs typeface="Arial"/>
              </a:rPr>
              <a:t> </a:t>
            </a:r>
            <a:r>
              <a:rPr sz="1200" dirty="0">
                <a:solidFill>
                  <a:srgbClr val="FFFFFF"/>
                </a:solidFill>
                <a:latin typeface="Arial"/>
                <a:cs typeface="Arial"/>
              </a:rPr>
              <a:t>we</a:t>
            </a:r>
            <a:r>
              <a:rPr sz="1200" spc="-15" dirty="0">
                <a:solidFill>
                  <a:srgbClr val="FFFFFF"/>
                </a:solidFill>
                <a:latin typeface="Arial"/>
                <a:cs typeface="Arial"/>
              </a:rPr>
              <a:t> </a:t>
            </a:r>
            <a:r>
              <a:rPr sz="1200" dirty="0">
                <a:solidFill>
                  <a:srgbClr val="FFFFFF"/>
                </a:solidFill>
                <a:latin typeface="Arial"/>
                <a:cs typeface="Arial"/>
              </a:rPr>
              <a:t>can</a:t>
            </a:r>
            <a:r>
              <a:rPr sz="1200" spc="-20" dirty="0">
                <a:solidFill>
                  <a:srgbClr val="FFFFFF"/>
                </a:solidFill>
                <a:latin typeface="Arial"/>
                <a:cs typeface="Arial"/>
              </a:rPr>
              <a:t> </a:t>
            </a:r>
            <a:r>
              <a:rPr sz="1200" dirty="0">
                <a:solidFill>
                  <a:srgbClr val="FFFFFF"/>
                </a:solidFill>
                <a:latin typeface="Arial"/>
                <a:cs typeface="Arial"/>
              </a:rPr>
              <a:t>explore</a:t>
            </a:r>
            <a:r>
              <a:rPr sz="1200" spc="-30" dirty="0">
                <a:solidFill>
                  <a:srgbClr val="FFFFFF"/>
                </a:solidFill>
                <a:latin typeface="Arial"/>
                <a:cs typeface="Arial"/>
              </a:rPr>
              <a:t> </a:t>
            </a:r>
            <a:r>
              <a:rPr sz="1200" dirty="0">
                <a:solidFill>
                  <a:srgbClr val="FFFFFF"/>
                </a:solidFill>
                <a:latin typeface="Arial"/>
                <a:cs typeface="Arial"/>
              </a:rPr>
              <a:t>sub-group</a:t>
            </a:r>
            <a:r>
              <a:rPr sz="1200" spc="-45" dirty="0">
                <a:solidFill>
                  <a:srgbClr val="FFFFFF"/>
                </a:solidFill>
                <a:latin typeface="Arial"/>
                <a:cs typeface="Arial"/>
              </a:rPr>
              <a:t> </a:t>
            </a:r>
            <a:r>
              <a:rPr sz="1200" dirty="0">
                <a:solidFill>
                  <a:srgbClr val="FFFFFF"/>
                </a:solidFill>
                <a:latin typeface="Arial"/>
                <a:cs typeface="Arial"/>
              </a:rPr>
              <a:t>analysis</a:t>
            </a:r>
            <a:r>
              <a:rPr sz="1200" spc="-25"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dirty="0">
                <a:solidFill>
                  <a:srgbClr val="FFFFFF"/>
                </a:solidFill>
                <a:latin typeface="Arial"/>
                <a:cs typeface="Arial"/>
              </a:rPr>
              <a:t>larger</a:t>
            </a:r>
            <a:r>
              <a:rPr sz="1200" spc="-30" dirty="0">
                <a:solidFill>
                  <a:srgbClr val="FFFFFF"/>
                </a:solidFill>
                <a:latin typeface="Arial"/>
                <a:cs typeface="Arial"/>
              </a:rPr>
              <a:t> </a:t>
            </a:r>
            <a:r>
              <a:rPr sz="1200" dirty="0">
                <a:solidFill>
                  <a:srgbClr val="FFFFFF"/>
                </a:solidFill>
                <a:latin typeface="Arial"/>
                <a:cs typeface="Arial"/>
              </a:rPr>
              <a:t>base</a:t>
            </a:r>
            <a:r>
              <a:rPr sz="1200" spc="-30" dirty="0">
                <a:solidFill>
                  <a:srgbClr val="FFFFFF"/>
                </a:solidFill>
                <a:latin typeface="Arial"/>
                <a:cs typeface="Arial"/>
              </a:rPr>
              <a:t> </a:t>
            </a:r>
            <a:r>
              <a:rPr sz="1200" dirty="0">
                <a:solidFill>
                  <a:srgbClr val="FFFFFF"/>
                </a:solidFill>
                <a:latin typeface="Arial"/>
                <a:cs typeface="Arial"/>
              </a:rPr>
              <a:t>size:</a:t>
            </a:r>
            <a:r>
              <a:rPr sz="1200" spc="-10" dirty="0">
                <a:solidFill>
                  <a:srgbClr val="FFFFFF"/>
                </a:solidFill>
                <a:latin typeface="Arial"/>
                <a:cs typeface="Arial"/>
              </a:rPr>
              <a:t> </a:t>
            </a:r>
            <a:r>
              <a:rPr sz="1200" dirty="0">
                <a:solidFill>
                  <a:srgbClr val="FFFFFF"/>
                </a:solidFill>
                <a:latin typeface="Arial"/>
                <a:cs typeface="Arial"/>
              </a:rPr>
              <a:t>those</a:t>
            </a:r>
            <a:r>
              <a:rPr sz="1200" spc="-35" dirty="0">
                <a:solidFill>
                  <a:srgbClr val="FFFFFF"/>
                </a:solidFill>
                <a:latin typeface="Arial"/>
                <a:cs typeface="Arial"/>
              </a:rPr>
              <a:t> </a:t>
            </a:r>
            <a:r>
              <a:rPr sz="1200" dirty="0">
                <a:solidFill>
                  <a:srgbClr val="FFFFFF"/>
                </a:solidFill>
                <a:latin typeface="Arial"/>
                <a:cs typeface="Arial"/>
              </a:rPr>
              <a:t>who</a:t>
            </a:r>
            <a:r>
              <a:rPr sz="1200" spc="-10" dirty="0">
                <a:solidFill>
                  <a:srgbClr val="FFFFFF"/>
                </a:solidFill>
                <a:latin typeface="Arial"/>
                <a:cs typeface="Arial"/>
              </a:rPr>
              <a:t> </a:t>
            </a:r>
            <a:r>
              <a:rPr sz="1200" dirty="0">
                <a:solidFill>
                  <a:srgbClr val="FFFFFF"/>
                </a:solidFill>
                <a:latin typeface="Arial"/>
                <a:cs typeface="Arial"/>
              </a:rPr>
              <a:t>are</a:t>
            </a:r>
            <a:r>
              <a:rPr sz="1200" spc="-25"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likely</a:t>
            </a:r>
            <a:r>
              <a:rPr sz="1200" spc="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have</a:t>
            </a:r>
            <a:r>
              <a:rPr sz="1200" spc="-25" dirty="0">
                <a:solidFill>
                  <a:srgbClr val="FFFFFF"/>
                </a:solidFill>
                <a:latin typeface="Arial"/>
                <a:cs typeface="Arial"/>
              </a:rPr>
              <a:t> </a:t>
            </a:r>
            <a:r>
              <a:rPr sz="1200" dirty="0">
                <a:solidFill>
                  <a:srgbClr val="FFFFFF"/>
                </a:solidFill>
                <a:latin typeface="Arial"/>
                <a:cs typeface="Arial"/>
              </a:rPr>
              <a:t>claimed</a:t>
            </a:r>
            <a:r>
              <a:rPr sz="1200" spc="-40" dirty="0">
                <a:solidFill>
                  <a:srgbClr val="FFFFFF"/>
                </a:solidFill>
                <a:latin typeface="Arial"/>
                <a:cs typeface="Arial"/>
              </a:rPr>
              <a:t> </a:t>
            </a:r>
            <a:r>
              <a:rPr sz="1200" spc="-10" dirty="0">
                <a:solidFill>
                  <a:srgbClr val="FFFFFF"/>
                </a:solidFill>
                <a:latin typeface="Arial"/>
                <a:cs typeface="Arial"/>
              </a:rPr>
              <a:t>support </a:t>
            </a:r>
            <a:r>
              <a:rPr sz="1200" dirty="0">
                <a:solidFill>
                  <a:srgbClr val="FFFFFF"/>
                </a:solidFill>
                <a:latin typeface="Arial"/>
                <a:cs typeface="Arial"/>
              </a:rPr>
              <a:t>include</a:t>
            </a:r>
            <a:r>
              <a:rPr sz="1200" spc="-45"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with</a:t>
            </a:r>
            <a:r>
              <a:rPr sz="1200" spc="-2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disability</a:t>
            </a:r>
            <a:r>
              <a:rPr sz="1200" spc="-40" dirty="0">
                <a:solidFill>
                  <a:srgbClr val="FFFFFF"/>
                </a:solidFill>
                <a:latin typeface="Arial"/>
                <a:cs typeface="Arial"/>
              </a:rPr>
              <a:t> </a:t>
            </a:r>
            <a:r>
              <a:rPr sz="1200" dirty="0">
                <a:solidFill>
                  <a:srgbClr val="FFFFFF"/>
                </a:solidFill>
                <a:latin typeface="Arial"/>
                <a:cs typeface="Arial"/>
              </a:rPr>
              <a:t>(42%),</a:t>
            </a:r>
            <a:r>
              <a:rPr sz="1200" spc="-25" dirty="0">
                <a:solidFill>
                  <a:srgbClr val="FFFFFF"/>
                </a:solidFill>
                <a:latin typeface="Arial"/>
                <a:cs typeface="Arial"/>
              </a:rPr>
              <a:t> </a:t>
            </a:r>
            <a:r>
              <a:rPr sz="1200" dirty="0">
                <a:solidFill>
                  <a:srgbClr val="FFFFFF"/>
                </a:solidFill>
                <a:latin typeface="Arial"/>
                <a:cs typeface="Arial"/>
              </a:rPr>
              <a:t>specifically</a:t>
            </a:r>
            <a:r>
              <a:rPr sz="1200" spc="-50" dirty="0">
                <a:solidFill>
                  <a:srgbClr val="FFFFFF"/>
                </a:solidFill>
                <a:latin typeface="Arial"/>
                <a:cs typeface="Arial"/>
              </a:rPr>
              <a:t> </a:t>
            </a:r>
            <a:r>
              <a:rPr sz="1200" dirty="0">
                <a:solidFill>
                  <a:srgbClr val="FFFFFF"/>
                </a:solidFill>
                <a:latin typeface="Arial"/>
                <a:cs typeface="Arial"/>
              </a:rPr>
              <a:t>those</a:t>
            </a:r>
            <a:r>
              <a:rPr sz="1200" spc="-35"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learning</a:t>
            </a:r>
            <a:r>
              <a:rPr sz="1200" spc="-45" dirty="0">
                <a:solidFill>
                  <a:srgbClr val="FFFFFF"/>
                </a:solidFill>
                <a:latin typeface="Arial"/>
                <a:cs typeface="Arial"/>
              </a:rPr>
              <a:t> </a:t>
            </a:r>
            <a:r>
              <a:rPr sz="1200" dirty="0">
                <a:solidFill>
                  <a:srgbClr val="FFFFFF"/>
                </a:solidFill>
                <a:latin typeface="Arial"/>
                <a:cs typeface="Arial"/>
              </a:rPr>
              <a:t>disability</a:t>
            </a:r>
            <a:r>
              <a:rPr sz="1200" spc="-50" dirty="0">
                <a:solidFill>
                  <a:srgbClr val="FFFFFF"/>
                </a:solidFill>
                <a:latin typeface="Arial"/>
                <a:cs typeface="Arial"/>
              </a:rPr>
              <a:t> </a:t>
            </a:r>
            <a:r>
              <a:rPr sz="1200" dirty="0">
                <a:solidFill>
                  <a:srgbClr val="FFFFFF"/>
                </a:solidFill>
                <a:latin typeface="Arial"/>
                <a:cs typeface="Arial"/>
              </a:rPr>
              <a:t>(53%)</a:t>
            </a:r>
            <a:r>
              <a:rPr sz="1200" spc="-30" dirty="0">
                <a:solidFill>
                  <a:srgbClr val="FFFFFF"/>
                </a:solidFill>
                <a:latin typeface="Arial"/>
                <a:cs typeface="Arial"/>
              </a:rPr>
              <a:t> </a:t>
            </a:r>
            <a:r>
              <a:rPr sz="1200" dirty="0">
                <a:solidFill>
                  <a:srgbClr val="FFFFFF"/>
                </a:solidFill>
                <a:latin typeface="Arial"/>
                <a:cs typeface="Arial"/>
              </a:rPr>
              <a:t>and</a:t>
            </a:r>
            <a:r>
              <a:rPr sz="1200" spc="-45" dirty="0">
                <a:solidFill>
                  <a:srgbClr val="FFFFFF"/>
                </a:solidFill>
                <a:latin typeface="Arial"/>
                <a:cs typeface="Arial"/>
              </a:rPr>
              <a:t> </a:t>
            </a:r>
            <a:r>
              <a:rPr sz="1200" dirty="0">
                <a:solidFill>
                  <a:srgbClr val="FFFFFF"/>
                </a:solidFill>
                <a:latin typeface="Arial"/>
                <a:cs typeface="Arial"/>
              </a:rPr>
              <a:t>younger</a:t>
            </a:r>
            <a:r>
              <a:rPr sz="1200" spc="-30" dirty="0">
                <a:solidFill>
                  <a:srgbClr val="FFFFFF"/>
                </a:solidFill>
                <a:latin typeface="Arial"/>
                <a:cs typeface="Arial"/>
              </a:rPr>
              <a:t> </a:t>
            </a:r>
            <a:r>
              <a:rPr sz="1200" spc="-10" dirty="0">
                <a:solidFill>
                  <a:srgbClr val="FFFFFF"/>
                </a:solidFill>
                <a:latin typeface="Arial"/>
                <a:cs typeface="Arial"/>
              </a:rPr>
              <a:t>respondents.</a:t>
            </a:r>
            <a:endParaRPr sz="1200">
              <a:latin typeface="Arial"/>
              <a:cs typeface="Arial"/>
            </a:endParaRPr>
          </a:p>
          <a:p>
            <a:pPr lvl="1">
              <a:lnSpc>
                <a:spcPct val="100000"/>
              </a:lnSpc>
              <a:spcBef>
                <a:spcPts val="1265"/>
              </a:spcBef>
              <a:buClr>
                <a:srgbClr val="FFFFFF"/>
              </a:buClr>
              <a:buFont typeface="Arial"/>
              <a:buChar char="•"/>
            </a:pPr>
            <a:endParaRPr sz="1200">
              <a:latin typeface="Arial"/>
              <a:cs typeface="Arial"/>
            </a:endParaRPr>
          </a:p>
          <a:p>
            <a:pPr marL="299085" marR="364490" indent="-287020">
              <a:lnSpc>
                <a:spcPct val="100000"/>
              </a:lnSpc>
              <a:buChar char="•"/>
              <a:tabLst>
                <a:tab pos="299085" algn="l"/>
              </a:tabLst>
            </a:pP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main</a:t>
            </a:r>
            <a:r>
              <a:rPr sz="1200" spc="-30" dirty="0">
                <a:solidFill>
                  <a:srgbClr val="FFFFFF"/>
                </a:solidFill>
                <a:latin typeface="Arial"/>
                <a:cs typeface="Arial"/>
              </a:rPr>
              <a:t> </a:t>
            </a:r>
            <a:r>
              <a:rPr sz="1200" dirty="0">
                <a:solidFill>
                  <a:srgbClr val="FFFFFF"/>
                </a:solidFill>
                <a:latin typeface="Arial"/>
                <a:cs typeface="Arial"/>
              </a:rPr>
              <a:t>barriers</a:t>
            </a:r>
            <a:r>
              <a:rPr sz="1200" spc="-3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claiming</a:t>
            </a:r>
            <a:r>
              <a:rPr sz="1200" spc="-40" dirty="0">
                <a:solidFill>
                  <a:srgbClr val="FFFFFF"/>
                </a:solidFill>
                <a:latin typeface="Arial"/>
                <a:cs typeface="Arial"/>
              </a:rPr>
              <a:t> </a:t>
            </a:r>
            <a:r>
              <a:rPr sz="1200" dirty="0">
                <a:solidFill>
                  <a:srgbClr val="FFFFFF"/>
                </a:solidFill>
                <a:latin typeface="Arial"/>
                <a:cs typeface="Arial"/>
              </a:rPr>
              <a:t>financial</a:t>
            </a:r>
            <a:r>
              <a:rPr sz="1200" spc="-45" dirty="0">
                <a:solidFill>
                  <a:srgbClr val="FFFFFF"/>
                </a:solidFill>
                <a:latin typeface="Arial"/>
                <a:cs typeface="Arial"/>
              </a:rPr>
              <a:t> </a:t>
            </a:r>
            <a:r>
              <a:rPr sz="1200" dirty="0">
                <a:solidFill>
                  <a:srgbClr val="FFFFFF"/>
                </a:solidFill>
                <a:latin typeface="Arial"/>
                <a:cs typeface="Arial"/>
              </a:rPr>
              <a:t>support</a:t>
            </a:r>
            <a:r>
              <a:rPr sz="1200" spc="-35" dirty="0">
                <a:solidFill>
                  <a:srgbClr val="FFFFFF"/>
                </a:solidFill>
                <a:latin typeface="Arial"/>
                <a:cs typeface="Arial"/>
              </a:rPr>
              <a:t> </a:t>
            </a:r>
            <a:r>
              <a:rPr sz="1200" dirty="0">
                <a:solidFill>
                  <a:srgbClr val="FFFFFF"/>
                </a:solidFill>
                <a:latin typeface="Arial"/>
                <a:cs typeface="Arial"/>
              </a:rPr>
              <a:t>include:</a:t>
            </a:r>
            <a:r>
              <a:rPr sz="1200" spc="-30" dirty="0">
                <a:solidFill>
                  <a:srgbClr val="FFFFFF"/>
                </a:solidFill>
                <a:latin typeface="Arial"/>
                <a:cs typeface="Arial"/>
              </a:rPr>
              <a:t> </a:t>
            </a:r>
            <a:r>
              <a:rPr sz="1200" dirty="0">
                <a:solidFill>
                  <a:srgbClr val="FFFFFF"/>
                </a:solidFill>
                <a:latin typeface="Arial"/>
                <a:cs typeface="Arial"/>
              </a:rPr>
              <a:t>those</a:t>
            </a:r>
            <a:r>
              <a:rPr sz="1200" spc="-35" dirty="0">
                <a:solidFill>
                  <a:srgbClr val="FFFFFF"/>
                </a:solidFill>
                <a:latin typeface="Arial"/>
                <a:cs typeface="Arial"/>
              </a:rPr>
              <a:t> </a:t>
            </a:r>
            <a:r>
              <a:rPr sz="1200" dirty="0">
                <a:solidFill>
                  <a:srgbClr val="FFFFFF"/>
                </a:solidFill>
                <a:latin typeface="Arial"/>
                <a:cs typeface="Arial"/>
              </a:rPr>
              <a:t>who</a:t>
            </a:r>
            <a:r>
              <a:rPr sz="1200" spc="-10"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they</a:t>
            </a:r>
            <a:r>
              <a:rPr sz="1200" spc="-20"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not</a:t>
            </a:r>
            <a:r>
              <a:rPr sz="1200" spc="-30" dirty="0">
                <a:solidFill>
                  <a:srgbClr val="FFFFFF"/>
                </a:solidFill>
                <a:latin typeface="Arial"/>
                <a:cs typeface="Arial"/>
              </a:rPr>
              <a:t> </a:t>
            </a:r>
            <a:r>
              <a:rPr sz="1200" dirty="0">
                <a:solidFill>
                  <a:srgbClr val="FFFFFF"/>
                </a:solidFill>
                <a:latin typeface="Arial"/>
                <a:cs typeface="Arial"/>
              </a:rPr>
              <a:t>eligible</a:t>
            </a:r>
            <a:r>
              <a:rPr sz="1200" spc="-25" dirty="0">
                <a:solidFill>
                  <a:srgbClr val="FFFFFF"/>
                </a:solidFill>
                <a:latin typeface="Arial"/>
                <a:cs typeface="Arial"/>
              </a:rPr>
              <a:t> </a:t>
            </a:r>
            <a:r>
              <a:rPr sz="1200" dirty="0">
                <a:solidFill>
                  <a:srgbClr val="FFFFFF"/>
                </a:solidFill>
                <a:latin typeface="Arial"/>
                <a:cs typeface="Arial"/>
              </a:rPr>
              <a:t>(38%);</a:t>
            </a:r>
            <a:r>
              <a:rPr sz="1200" spc="-20" dirty="0">
                <a:solidFill>
                  <a:srgbClr val="FFFFFF"/>
                </a:solidFill>
                <a:latin typeface="Arial"/>
                <a:cs typeface="Arial"/>
              </a:rPr>
              <a:t> </a:t>
            </a:r>
            <a:r>
              <a:rPr sz="1200" dirty="0">
                <a:solidFill>
                  <a:srgbClr val="FFFFFF"/>
                </a:solidFill>
                <a:latin typeface="Arial"/>
                <a:cs typeface="Arial"/>
              </a:rPr>
              <a:t>not</a:t>
            </a:r>
            <a:r>
              <a:rPr sz="1200" spc="-30" dirty="0">
                <a:solidFill>
                  <a:srgbClr val="FFFFFF"/>
                </a:solidFill>
                <a:latin typeface="Arial"/>
                <a:cs typeface="Arial"/>
              </a:rPr>
              <a:t> </a:t>
            </a:r>
            <a:r>
              <a:rPr sz="1200" dirty="0">
                <a:solidFill>
                  <a:srgbClr val="FFFFFF"/>
                </a:solidFill>
                <a:latin typeface="Arial"/>
                <a:cs typeface="Arial"/>
              </a:rPr>
              <a:t>needing</a:t>
            </a:r>
            <a:r>
              <a:rPr sz="1200" spc="-35" dirty="0">
                <a:solidFill>
                  <a:srgbClr val="FFFFFF"/>
                </a:solidFill>
                <a:latin typeface="Arial"/>
                <a:cs typeface="Arial"/>
              </a:rPr>
              <a:t> </a:t>
            </a:r>
            <a:r>
              <a:rPr sz="1200" dirty="0">
                <a:solidFill>
                  <a:srgbClr val="FFFFFF"/>
                </a:solidFill>
                <a:latin typeface="Arial"/>
                <a:cs typeface="Arial"/>
              </a:rPr>
              <a:t>it</a:t>
            </a:r>
            <a:r>
              <a:rPr sz="1200" spc="-10" dirty="0">
                <a:solidFill>
                  <a:srgbClr val="FFFFFF"/>
                </a:solidFill>
                <a:latin typeface="Arial"/>
                <a:cs typeface="Arial"/>
              </a:rPr>
              <a:t> </a:t>
            </a:r>
            <a:r>
              <a:rPr sz="1200" dirty="0">
                <a:solidFill>
                  <a:srgbClr val="FFFFFF"/>
                </a:solidFill>
                <a:latin typeface="Arial"/>
                <a:cs typeface="Arial"/>
              </a:rPr>
              <a:t>(25%);</a:t>
            </a:r>
            <a:r>
              <a:rPr sz="1200" spc="-20"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who</a:t>
            </a:r>
            <a:r>
              <a:rPr sz="1200" spc="-5" dirty="0">
                <a:solidFill>
                  <a:srgbClr val="FFFFFF"/>
                </a:solidFill>
                <a:latin typeface="Arial"/>
                <a:cs typeface="Arial"/>
              </a:rPr>
              <a:t> </a:t>
            </a:r>
            <a:r>
              <a:rPr sz="1200" dirty="0">
                <a:solidFill>
                  <a:srgbClr val="FFFFFF"/>
                </a:solidFill>
                <a:latin typeface="Arial"/>
                <a:cs typeface="Arial"/>
              </a:rPr>
              <a:t>earn</a:t>
            </a:r>
            <a:r>
              <a:rPr sz="1200" spc="-25" dirty="0">
                <a:solidFill>
                  <a:srgbClr val="FFFFFF"/>
                </a:solidFill>
                <a:latin typeface="Arial"/>
                <a:cs typeface="Arial"/>
              </a:rPr>
              <a:t> </a:t>
            </a:r>
            <a:r>
              <a:rPr sz="1200" dirty="0">
                <a:solidFill>
                  <a:srgbClr val="FFFFFF"/>
                </a:solidFill>
                <a:latin typeface="Arial"/>
                <a:cs typeface="Arial"/>
              </a:rPr>
              <a:t>too</a:t>
            </a:r>
            <a:r>
              <a:rPr sz="1200" spc="-30" dirty="0">
                <a:solidFill>
                  <a:srgbClr val="FFFFFF"/>
                </a:solidFill>
                <a:latin typeface="Arial"/>
                <a:cs typeface="Arial"/>
              </a:rPr>
              <a:t> </a:t>
            </a:r>
            <a:r>
              <a:rPr sz="1200" dirty="0">
                <a:solidFill>
                  <a:srgbClr val="FFFFFF"/>
                </a:solidFill>
                <a:latin typeface="Arial"/>
                <a:cs typeface="Arial"/>
              </a:rPr>
              <a:t>much</a:t>
            </a:r>
            <a:r>
              <a:rPr sz="1200" spc="-3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claim</a:t>
            </a:r>
            <a:r>
              <a:rPr sz="1200" spc="-20" dirty="0">
                <a:solidFill>
                  <a:srgbClr val="FFFFFF"/>
                </a:solidFill>
                <a:latin typeface="Arial"/>
                <a:cs typeface="Arial"/>
              </a:rPr>
              <a:t> </a:t>
            </a:r>
            <a:r>
              <a:rPr sz="1200" spc="-25" dirty="0">
                <a:solidFill>
                  <a:srgbClr val="FFFFFF"/>
                </a:solidFill>
                <a:latin typeface="Arial"/>
                <a:cs typeface="Arial"/>
              </a:rPr>
              <a:t>it </a:t>
            </a:r>
            <a:r>
              <a:rPr sz="1200" dirty="0">
                <a:solidFill>
                  <a:srgbClr val="FFFFFF"/>
                </a:solidFill>
                <a:latin typeface="Arial"/>
                <a:cs typeface="Arial"/>
              </a:rPr>
              <a:t>(23%).</a:t>
            </a:r>
            <a:r>
              <a:rPr sz="1200" spc="-45"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unsurprising</a:t>
            </a:r>
            <a:r>
              <a:rPr sz="1200" spc="-40" dirty="0">
                <a:solidFill>
                  <a:srgbClr val="FFFFFF"/>
                </a:solidFill>
                <a:latin typeface="Arial"/>
                <a:cs typeface="Arial"/>
              </a:rPr>
              <a:t> </a:t>
            </a:r>
            <a:r>
              <a:rPr sz="1200" dirty="0">
                <a:solidFill>
                  <a:srgbClr val="FFFFFF"/>
                </a:solidFill>
                <a:latin typeface="Arial"/>
                <a:cs typeface="Arial"/>
              </a:rPr>
              <a:t>given</a:t>
            </a:r>
            <a:r>
              <a:rPr sz="1200" spc="-20"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claiming</a:t>
            </a:r>
            <a:r>
              <a:rPr sz="1200" spc="-40" dirty="0">
                <a:solidFill>
                  <a:srgbClr val="FFFFFF"/>
                </a:solidFill>
                <a:latin typeface="Arial"/>
                <a:cs typeface="Arial"/>
              </a:rPr>
              <a:t> </a:t>
            </a:r>
            <a:r>
              <a:rPr sz="1200" dirty="0">
                <a:solidFill>
                  <a:srgbClr val="FFFFFF"/>
                </a:solidFill>
                <a:latin typeface="Arial"/>
                <a:cs typeface="Arial"/>
              </a:rPr>
              <a:t>financial</a:t>
            </a:r>
            <a:r>
              <a:rPr sz="1200" spc="-50" dirty="0">
                <a:solidFill>
                  <a:srgbClr val="FFFFFF"/>
                </a:solidFill>
                <a:latin typeface="Arial"/>
                <a:cs typeface="Arial"/>
              </a:rPr>
              <a:t> </a:t>
            </a:r>
            <a:r>
              <a:rPr sz="1200" dirty="0">
                <a:solidFill>
                  <a:srgbClr val="FFFFFF"/>
                </a:solidFill>
                <a:latin typeface="Arial"/>
                <a:cs typeface="Arial"/>
              </a:rPr>
              <a:t>support</a:t>
            </a:r>
            <a:r>
              <a:rPr sz="1200" spc="-3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means</a:t>
            </a:r>
            <a:r>
              <a:rPr sz="1200" spc="-40" dirty="0">
                <a:solidFill>
                  <a:srgbClr val="FFFFFF"/>
                </a:solidFill>
                <a:latin typeface="Arial"/>
                <a:cs typeface="Arial"/>
              </a:rPr>
              <a:t> </a:t>
            </a:r>
            <a:r>
              <a:rPr sz="1200" dirty="0">
                <a:solidFill>
                  <a:srgbClr val="FFFFFF"/>
                </a:solidFill>
                <a:latin typeface="Arial"/>
                <a:cs typeface="Arial"/>
              </a:rPr>
              <a:t>tested.</a:t>
            </a:r>
            <a:r>
              <a:rPr sz="1200" spc="-30" dirty="0">
                <a:solidFill>
                  <a:srgbClr val="FFFFFF"/>
                </a:solidFill>
                <a:latin typeface="Arial"/>
                <a:cs typeface="Arial"/>
              </a:rPr>
              <a:t> </a:t>
            </a:r>
            <a:r>
              <a:rPr sz="1200" dirty="0">
                <a:solidFill>
                  <a:srgbClr val="FFFFFF"/>
                </a:solidFill>
                <a:latin typeface="Arial"/>
                <a:cs typeface="Arial"/>
              </a:rPr>
              <a:t>Beyond</a:t>
            </a:r>
            <a:r>
              <a:rPr sz="1200" spc="-30"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main</a:t>
            </a:r>
            <a:r>
              <a:rPr sz="1200" spc="-30" dirty="0">
                <a:solidFill>
                  <a:srgbClr val="FFFFFF"/>
                </a:solidFill>
                <a:latin typeface="Arial"/>
                <a:cs typeface="Arial"/>
              </a:rPr>
              <a:t> </a:t>
            </a:r>
            <a:r>
              <a:rPr sz="1200" dirty="0">
                <a:solidFill>
                  <a:srgbClr val="FFFFFF"/>
                </a:solidFill>
                <a:latin typeface="Arial"/>
                <a:cs typeface="Arial"/>
              </a:rPr>
              <a:t>barrier</a:t>
            </a:r>
            <a:r>
              <a:rPr sz="1200" spc="-35"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claiming</a:t>
            </a:r>
            <a:r>
              <a:rPr sz="1200" spc="5" dirty="0">
                <a:solidFill>
                  <a:srgbClr val="FFFFFF"/>
                </a:solidFill>
                <a:latin typeface="Arial"/>
                <a:cs typeface="Arial"/>
              </a:rPr>
              <a:t> </a:t>
            </a:r>
            <a:r>
              <a:rPr sz="1200" dirty="0">
                <a:solidFill>
                  <a:srgbClr val="FFFFFF"/>
                </a:solidFill>
                <a:latin typeface="Arial"/>
                <a:cs typeface="Arial"/>
              </a:rPr>
              <a:t>financial</a:t>
            </a:r>
            <a:r>
              <a:rPr sz="1200" spc="-50" dirty="0">
                <a:solidFill>
                  <a:srgbClr val="FFFFFF"/>
                </a:solidFill>
                <a:latin typeface="Arial"/>
                <a:cs typeface="Arial"/>
              </a:rPr>
              <a:t> </a:t>
            </a:r>
            <a:r>
              <a:rPr sz="1200" dirty="0">
                <a:solidFill>
                  <a:srgbClr val="FFFFFF"/>
                </a:solidFill>
                <a:latin typeface="Arial"/>
                <a:cs typeface="Arial"/>
              </a:rPr>
              <a:t>support</a:t>
            </a:r>
            <a:r>
              <a:rPr sz="1200" spc="-4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knowledge:</a:t>
            </a:r>
            <a:endParaRPr sz="1200">
              <a:latin typeface="Arial"/>
              <a:cs typeface="Arial"/>
            </a:endParaRPr>
          </a:p>
          <a:p>
            <a:pPr marL="756285" lvl="1" indent="-286385">
              <a:lnSpc>
                <a:spcPct val="100000"/>
              </a:lnSpc>
              <a:spcBef>
                <a:spcPts val="600"/>
              </a:spcBef>
              <a:buChar char="•"/>
              <a:tabLst>
                <a:tab pos="756285" algn="l"/>
              </a:tabLst>
            </a:pPr>
            <a:r>
              <a:rPr sz="1200" dirty="0">
                <a:solidFill>
                  <a:srgbClr val="FFFFFF"/>
                </a:solidFill>
                <a:latin typeface="Arial"/>
                <a:cs typeface="Arial"/>
              </a:rPr>
              <a:t>18%</a:t>
            </a:r>
            <a:r>
              <a:rPr sz="1200" spc="-3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respondents</a:t>
            </a:r>
            <a:r>
              <a:rPr sz="1200" spc="-2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are</a:t>
            </a:r>
            <a:r>
              <a:rPr sz="1200" spc="-30" dirty="0">
                <a:solidFill>
                  <a:srgbClr val="FFFFFF"/>
                </a:solidFill>
                <a:latin typeface="Arial"/>
                <a:cs typeface="Arial"/>
              </a:rPr>
              <a:t> </a:t>
            </a:r>
            <a:r>
              <a:rPr sz="1200" dirty="0">
                <a:solidFill>
                  <a:srgbClr val="FFFFFF"/>
                </a:solidFill>
                <a:latin typeface="Arial"/>
                <a:cs typeface="Arial"/>
              </a:rPr>
              <a:t>unsure</a:t>
            </a:r>
            <a:r>
              <a:rPr sz="1200" spc="-35" dirty="0">
                <a:solidFill>
                  <a:srgbClr val="FFFFFF"/>
                </a:solidFill>
                <a:latin typeface="Arial"/>
                <a:cs typeface="Arial"/>
              </a:rPr>
              <a:t> </a:t>
            </a:r>
            <a:r>
              <a:rPr sz="1200" dirty="0">
                <a:solidFill>
                  <a:srgbClr val="FFFFFF"/>
                </a:solidFill>
                <a:latin typeface="Arial"/>
                <a:cs typeface="Arial"/>
              </a:rPr>
              <a:t>if</a:t>
            </a:r>
            <a:r>
              <a:rPr sz="1200" spc="-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could</a:t>
            </a:r>
            <a:r>
              <a:rPr sz="1200" spc="-40" dirty="0">
                <a:solidFill>
                  <a:srgbClr val="FFFFFF"/>
                </a:solidFill>
                <a:latin typeface="Arial"/>
                <a:cs typeface="Arial"/>
              </a:rPr>
              <a:t> </a:t>
            </a:r>
            <a:r>
              <a:rPr sz="1200" dirty="0">
                <a:solidFill>
                  <a:srgbClr val="FFFFFF"/>
                </a:solidFill>
                <a:latin typeface="Arial"/>
                <a:cs typeface="Arial"/>
              </a:rPr>
              <a:t>claim</a:t>
            </a:r>
            <a:r>
              <a:rPr sz="1200" spc="-15" dirty="0">
                <a:solidFill>
                  <a:srgbClr val="FFFFFF"/>
                </a:solidFill>
                <a:latin typeface="Arial"/>
                <a:cs typeface="Arial"/>
              </a:rPr>
              <a:t> </a:t>
            </a:r>
            <a:r>
              <a:rPr sz="1200" spc="-25" dirty="0">
                <a:solidFill>
                  <a:srgbClr val="FFFFFF"/>
                </a:solidFill>
                <a:latin typeface="Arial"/>
                <a:cs typeface="Arial"/>
              </a:rPr>
              <a:t>it</a:t>
            </a:r>
            <a:endParaRPr sz="1200">
              <a:latin typeface="Arial"/>
              <a:cs typeface="Arial"/>
            </a:endParaRPr>
          </a:p>
          <a:p>
            <a:pPr marL="1213485" lvl="2" indent="-287020">
              <a:lnSpc>
                <a:spcPct val="100000"/>
              </a:lnSpc>
              <a:spcBef>
                <a:spcPts val="600"/>
              </a:spcBef>
              <a:buChar char="•"/>
              <a:tabLst>
                <a:tab pos="1213485" algn="l"/>
              </a:tabLst>
            </a:pPr>
            <a:r>
              <a:rPr sz="1200" dirty="0">
                <a:solidFill>
                  <a:srgbClr val="FFFFFF"/>
                </a:solidFill>
                <a:latin typeface="Arial"/>
                <a:cs typeface="Arial"/>
              </a:rPr>
              <a:t>significantly</a:t>
            </a:r>
            <a:r>
              <a:rPr sz="1200" spc="-40" dirty="0">
                <a:solidFill>
                  <a:srgbClr val="FFFFFF"/>
                </a:solidFill>
                <a:latin typeface="Arial"/>
                <a:cs typeface="Arial"/>
              </a:rPr>
              <a:t> </a:t>
            </a:r>
            <a:r>
              <a:rPr sz="1200" dirty="0">
                <a:solidFill>
                  <a:srgbClr val="FFFFFF"/>
                </a:solidFill>
                <a:latin typeface="Arial"/>
                <a:cs typeface="Arial"/>
              </a:rPr>
              <a:t>higher</a:t>
            </a:r>
            <a:r>
              <a:rPr sz="1200" spc="-30" dirty="0">
                <a:solidFill>
                  <a:srgbClr val="FFFFFF"/>
                </a:solidFill>
                <a:latin typeface="Arial"/>
                <a:cs typeface="Arial"/>
              </a:rPr>
              <a:t> </a:t>
            </a:r>
            <a:r>
              <a:rPr sz="1200" dirty="0">
                <a:solidFill>
                  <a:srgbClr val="FFFFFF"/>
                </a:solidFill>
                <a:latin typeface="Arial"/>
                <a:cs typeface="Arial"/>
              </a:rPr>
              <a:t>for</a:t>
            </a:r>
            <a:r>
              <a:rPr sz="1200" spc="-15" dirty="0">
                <a:solidFill>
                  <a:srgbClr val="FFFFFF"/>
                </a:solidFill>
                <a:latin typeface="Arial"/>
                <a:cs typeface="Arial"/>
              </a:rPr>
              <a:t> </a:t>
            </a:r>
            <a:r>
              <a:rPr sz="1200" dirty="0">
                <a:solidFill>
                  <a:srgbClr val="FFFFFF"/>
                </a:solidFill>
                <a:latin typeface="Arial"/>
                <a:cs typeface="Arial"/>
              </a:rPr>
              <a:t>those</a:t>
            </a:r>
            <a:r>
              <a:rPr sz="1200" spc="-25" dirty="0">
                <a:solidFill>
                  <a:srgbClr val="FFFFFF"/>
                </a:solidFill>
                <a:latin typeface="Arial"/>
                <a:cs typeface="Arial"/>
              </a:rPr>
              <a:t> </a:t>
            </a:r>
            <a:r>
              <a:rPr sz="1200" dirty="0">
                <a:solidFill>
                  <a:srgbClr val="FFFFFF"/>
                </a:solidFill>
                <a:latin typeface="Arial"/>
                <a:cs typeface="Arial"/>
              </a:rPr>
              <a:t>with a</a:t>
            </a:r>
            <a:r>
              <a:rPr sz="1200" spc="-5" dirty="0">
                <a:solidFill>
                  <a:srgbClr val="FFFFFF"/>
                </a:solidFill>
                <a:latin typeface="Arial"/>
                <a:cs typeface="Arial"/>
              </a:rPr>
              <a:t> </a:t>
            </a:r>
            <a:r>
              <a:rPr sz="1200" dirty="0">
                <a:solidFill>
                  <a:srgbClr val="FFFFFF"/>
                </a:solidFill>
                <a:latin typeface="Arial"/>
                <a:cs typeface="Arial"/>
              </a:rPr>
              <a:t>household</a:t>
            </a:r>
            <a:r>
              <a:rPr sz="1200" spc="-15" dirty="0">
                <a:solidFill>
                  <a:srgbClr val="FFFFFF"/>
                </a:solidFill>
                <a:latin typeface="Arial"/>
                <a:cs typeface="Arial"/>
              </a:rPr>
              <a:t> </a:t>
            </a:r>
            <a:r>
              <a:rPr sz="1200" dirty="0">
                <a:solidFill>
                  <a:srgbClr val="FFFFFF"/>
                </a:solidFill>
                <a:latin typeface="Arial"/>
                <a:cs typeface="Arial"/>
              </a:rPr>
              <a:t>income</a:t>
            </a:r>
            <a:r>
              <a:rPr sz="1200" spc="-15" dirty="0">
                <a:solidFill>
                  <a:srgbClr val="FFFFFF"/>
                </a:solidFill>
                <a:latin typeface="Arial"/>
                <a:cs typeface="Arial"/>
              </a:rPr>
              <a:t> </a:t>
            </a:r>
            <a:r>
              <a:rPr sz="1200" dirty="0">
                <a:solidFill>
                  <a:srgbClr val="FFFFFF"/>
                </a:solidFill>
                <a:latin typeface="Arial"/>
                <a:cs typeface="Arial"/>
              </a:rPr>
              <a:t>up</a:t>
            </a:r>
            <a:r>
              <a:rPr sz="1200" spc="-40" dirty="0">
                <a:solidFill>
                  <a:srgbClr val="FFFFFF"/>
                </a:solidFill>
                <a:latin typeface="Arial"/>
                <a:cs typeface="Arial"/>
              </a:rPr>
              <a:t> </a:t>
            </a:r>
            <a:r>
              <a:rPr sz="1200" dirty="0">
                <a:solidFill>
                  <a:srgbClr val="FFFFFF"/>
                </a:solidFill>
                <a:latin typeface="Arial"/>
                <a:cs typeface="Arial"/>
              </a:rPr>
              <a:t>to £15.6k</a:t>
            </a:r>
            <a:r>
              <a:rPr sz="1200" spc="-25" dirty="0">
                <a:solidFill>
                  <a:srgbClr val="FFFFFF"/>
                </a:solidFill>
                <a:latin typeface="Arial"/>
                <a:cs typeface="Arial"/>
              </a:rPr>
              <a:t> </a:t>
            </a:r>
            <a:r>
              <a:rPr sz="1200" spc="-10" dirty="0">
                <a:solidFill>
                  <a:srgbClr val="FFFFFF"/>
                </a:solidFill>
                <a:latin typeface="Arial"/>
                <a:cs typeface="Arial"/>
              </a:rPr>
              <a:t>(25%)</a:t>
            </a:r>
            <a:endParaRPr sz="1200">
              <a:latin typeface="Arial"/>
              <a:cs typeface="Arial"/>
            </a:endParaRPr>
          </a:p>
          <a:p>
            <a:pPr marL="756285" lvl="1" indent="-286385">
              <a:lnSpc>
                <a:spcPct val="100000"/>
              </a:lnSpc>
              <a:spcBef>
                <a:spcPts val="600"/>
              </a:spcBef>
              <a:buChar char="•"/>
              <a:tabLst>
                <a:tab pos="756285" algn="l"/>
              </a:tabLst>
            </a:pPr>
            <a:r>
              <a:rPr sz="1200" dirty="0">
                <a:solidFill>
                  <a:srgbClr val="FFFFFF"/>
                </a:solidFill>
                <a:latin typeface="Arial"/>
                <a:cs typeface="Arial"/>
              </a:rPr>
              <a:t>7%</a:t>
            </a:r>
            <a:r>
              <a:rPr sz="1200" spc="-2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say</a:t>
            </a:r>
            <a:r>
              <a:rPr sz="1200" spc="-10" dirty="0">
                <a:solidFill>
                  <a:srgbClr val="FFFFFF"/>
                </a:solidFill>
                <a:latin typeface="Arial"/>
                <a:cs typeface="Arial"/>
              </a:rPr>
              <a:t> </a:t>
            </a:r>
            <a:r>
              <a:rPr sz="1200" dirty="0">
                <a:solidFill>
                  <a:srgbClr val="FFFFFF"/>
                </a:solidFill>
                <a:latin typeface="Arial"/>
                <a:cs typeface="Arial"/>
              </a:rPr>
              <a:t>they</a:t>
            </a:r>
            <a:r>
              <a:rPr sz="1200" spc="-30" dirty="0">
                <a:solidFill>
                  <a:srgbClr val="FFFFFF"/>
                </a:solidFill>
                <a:latin typeface="Arial"/>
                <a:cs typeface="Arial"/>
              </a:rPr>
              <a:t> </a:t>
            </a:r>
            <a:r>
              <a:rPr sz="1200" dirty="0">
                <a:solidFill>
                  <a:srgbClr val="FFFFFF"/>
                </a:solidFill>
                <a:latin typeface="Arial"/>
                <a:cs typeface="Arial"/>
              </a:rPr>
              <a:t>don’t</a:t>
            </a:r>
            <a:r>
              <a:rPr sz="1200" spc="-25" dirty="0">
                <a:solidFill>
                  <a:srgbClr val="FFFFFF"/>
                </a:solidFill>
                <a:latin typeface="Arial"/>
                <a:cs typeface="Arial"/>
              </a:rPr>
              <a:t> </a:t>
            </a:r>
            <a:r>
              <a:rPr sz="1200" dirty="0">
                <a:solidFill>
                  <a:srgbClr val="FFFFFF"/>
                </a:solidFill>
                <a:latin typeface="Arial"/>
                <a:cs typeface="Arial"/>
              </a:rPr>
              <a:t>know</a:t>
            </a:r>
            <a:r>
              <a:rPr sz="1200" spc="-25" dirty="0">
                <a:solidFill>
                  <a:srgbClr val="FFFFFF"/>
                </a:solidFill>
                <a:latin typeface="Arial"/>
                <a:cs typeface="Arial"/>
              </a:rPr>
              <a:t> </a:t>
            </a:r>
            <a:r>
              <a:rPr sz="1200" dirty="0">
                <a:solidFill>
                  <a:srgbClr val="FFFFFF"/>
                </a:solidFill>
                <a:latin typeface="Arial"/>
                <a:cs typeface="Arial"/>
              </a:rPr>
              <a:t>how</a:t>
            </a:r>
            <a:r>
              <a:rPr sz="1200" spc="-3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claim</a:t>
            </a:r>
            <a:r>
              <a:rPr sz="1200" spc="-15" dirty="0">
                <a:solidFill>
                  <a:srgbClr val="FFFFFF"/>
                </a:solidFill>
                <a:latin typeface="Arial"/>
                <a:cs typeface="Arial"/>
              </a:rPr>
              <a:t> </a:t>
            </a:r>
            <a:r>
              <a:rPr sz="1200" dirty="0">
                <a:solidFill>
                  <a:srgbClr val="FFFFFF"/>
                </a:solidFill>
                <a:latin typeface="Arial"/>
                <a:cs typeface="Arial"/>
              </a:rPr>
              <a:t>financial</a:t>
            </a:r>
            <a:r>
              <a:rPr sz="1200" spc="-25" dirty="0">
                <a:solidFill>
                  <a:srgbClr val="FFFFFF"/>
                </a:solidFill>
                <a:latin typeface="Arial"/>
                <a:cs typeface="Arial"/>
              </a:rPr>
              <a:t> </a:t>
            </a:r>
            <a:r>
              <a:rPr sz="1200" spc="-10" dirty="0">
                <a:solidFill>
                  <a:srgbClr val="FFFFFF"/>
                </a:solidFill>
                <a:latin typeface="Arial"/>
                <a:cs typeface="Arial"/>
              </a:rPr>
              <a:t>support</a:t>
            </a:r>
            <a:endParaRPr sz="1200">
              <a:latin typeface="Arial"/>
              <a:cs typeface="Arial"/>
            </a:endParaRPr>
          </a:p>
          <a:p>
            <a:pPr marL="1213485" lvl="2" indent="-287020">
              <a:lnSpc>
                <a:spcPct val="100000"/>
              </a:lnSpc>
              <a:spcBef>
                <a:spcPts val="600"/>
              </a:spcBef>
              <a:buChar char="•"/>
              <a:tabLst>
                <a:tab pos="1213485" algn="l"/>
              </a:tabLst>
            </a:pPr>
            <a:r>
              <a:rPr sz="1200" dirty="0">
                <a:solidFill>
                  <a:srgbClr val="FFFFFF"/>
                </a:solidFill>
                <a:latin typeface="Arial"/>
                <a:cs typeface="Arial"/>
              </a:rPr>
              <a:t>highest</a:t>
            </a:r>
            <a:r>
              <a:rPr sz="1200" spc="-35" dirty="0">
                <a:solidFill>
                  <a:srgbClr val="FFFFFF"/>
                </a:solidFill>
                <a:latin typeface="Arial"/>
                <a:cs typeface="Arial"/>
              </a:rPr>
              <a:t> </a:t>
            </a:r>
            <a:r>
              <a:rPr sz="1200" dirty="0">
                <a:solidFill>
                  <a:srgbClr val="FFFFFF"/>
                </a:solidFill>
                <a:latin typeface="Arial"/>
                <a:cs typeface="Arial"/>
              </a:rPr>
              <a:t>amongst</a:t>
            </a:r>
            <a:r>
              <a:rPr sz="1200" spc="-45" dirty="0">
                <a:solidFill>
                  <a:srgbClr val="FFFFFF"/>
                </a:solidFill>
                <a:latin typeface="Arial"/>
                <a:cs typeface="Arial"/>
              </a:rPr>
              <a:t> </a:t>
            </a:r>
            <a:r>
              <a:rPr sz="1200" dirty="0">
                <a:solidFill>
                  <a:srgbClr val="FFFFFF"/>
                </a:solidFill>
                <a:latin typeface="Arial"/>
                <a:cs typeface="Arial"/>
              </a:rPr>
              <a:t>younger</a:t>
            </a:r>
            <a:r>
              <a:rPr sz="1200" spc="-20"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aged</a:t>
            </a:r>
            <a:r>
              <a:rPr sz="1200" spc="-25" dirty="0">
                <a:solidFill>
                  <a:srgbClr val="FFFFFF"/>
                </a:solidFill>
                <a:latin typeface="Arial"/>
                <a:cs typeface="Arial"/>
              </a:rPr>
              <a:t> </a:t>
            </a:r>
            <a:r>
              <a:rPr sz="1200" spc="-20" dirty="0">
                <a:solidFill>
                  <a:srgbClr val="FFFFFF"/>
                </a:solidFill>
                <a:latin typeface="Arial"/>
                <a:cs typeface="Arial"/>
              </a:rPr>
              <a:t>18-</a:t>
            </a:r>
            <a:r>
              <a:rPr sz="1200" dirty="0">
                <a:solidFill>
                  <a:srgbClr val="FFFFFF"/>
                </a:solidFill>
                <a:latin typeface="Arial"/>
                <a:cs typeface="Arial"/>
              </a:rPr>
              <a:t>24</a:t>
            </a:r>
            <a:r>
              <a:rPr sz="1200" spc="-40" dirty="0">
                <a:solidFill>
                  <a:srgbClr val="FFFFFF"/>
                </a:solidFill>
                <a:latin typeface="Arial"/>
                <a:cs typeface="Arial"/>
              </a:rPr>
              <a:t> </a:t>
            </a:r>
            <a:r>
              <a:rPr sz="1200" dirty="0">
                <a:solidFill>
                  <a:srgbClr val="FFFFFF"/>
                </a:solidFill>
                <a:latin typeface="Arial"/>
                <a:cs typeface="Arial"/>
              </a:rPr>
              <a:t>(15%);</a:t>
            </a:r>
            <a:r>
              <a:rPr sz="1200" spc="-15" dirty="0">
                <a:solidFill>
                  <a:srgbClr val="FFFFFF"/>
                </a:solidFill>
                <a:latin typeface="Arial"/>
                <a:cs typeface="Arial"/>
              </a:rPr>
              <a:t> </a:t>
            </a:r>
            <a:r>
              <a:rPr sz="1200" dirty="0">
                <a:solidFill>
                  <a:srgbClr val="FFFFFF"/>
                </a:solidFill>
                <a:latin typeface="Arial"/>
                <a:cs typeface="Arial"/>
              </a:rPr>
              <a:t>and</a:t>
            </a:r>
            <a:r>
              <a:rPr sz="1200" spc="-90" dirty="0">
                <a:solidFill>
                  <a:srgbClr val="FFFFFF"/>
                </a:solidFill>
                <a:latin typeface="Arial"/>
                <a:cs typeface="Arial"/>
              </a:rPr>
              <a:t> </a:t>
            </a:r>
            <a:r>
              <a:rPr sz="1200" dirty="0">
                <a:solidFill>
                  <a:srgbClr val="FFFFFF"/>
                </a:solidFill>
                <a:latin typeface="Arial"/>
                <a:cs typeface="Arial"/>
              </a:rPr>
              <a:t>Asian</a:t>
            </a:r>
            <a:r>
              <a:rPr sz="1200" spc="-30" dirty="0">
                <a:solidFill>
                  <a:srgbClr val="FFFFFF"/>
                </a:solidFill>
                <a:latin typeface="Arial"/>
                <a:cs typeface="Arial"/>
              </a:rPr>
              <a:t> </a:t>
            </a:r>
            <a:r>
              <a:rPr sz="1200" dirty="0">
                <a:solidFill>
                  <a:srgbClr val="FFFFFF"/>
                </a:solidFill>
                <a:latin typeface="Arial"/>
                <a:cs typeface="Arial"/>
              </a:rPr>
              <a:t>or</a:t>
            </a:r>
            <a:r>
              <a:rPr sz="1200" spc="-70" dirty="0">
                <a:solidFill>
                  <a:srgbClr val="FFFFFF"/>
                </a:solidFill>
                <a:latin typeface="Arial"/>
                <a:cs typeface="Arial"/>
              </a:rPr>
              <a:t> </a:t>
            </a:r>
            <a:r>
              <a:rPr sz="1200" dirty="0">
                <a:solidFill>
                  <a:srgbClr val="FFFFFF"/>
                </a:solidFill>
                <a:latin typeface="Arial"/>
                <a:cs typeface="Arial"/>
              </a:rPr>
              <a:t>Asian</a:t>
            </a:r>
            <a:r>
              <a:rPr sz="1200" spc="-25" dirty="0">
                <a:solidFill>
                  <a:srgbClr val="FFFFFF"/>
                </a:solidFill>
                <a:latin typeface="Arial"/>
                <a:cs typeface="Arial"/>
              </a:rPr>
              <a:t> </a:t>
            </a:r>
            <a:r>
              <a:rPr sz="1200" dirty="0">
                <a:solidFill>
                  <a:srgbClr val="FFFFFF"/>
                </a:solidFill>
                <a:latin typeface="Arial"/>
                <a:cs typeface="Arial"/>
              </a:rPr>
              <a:t>British</a:t>
            </a:r>
            <a:r>
              <a:rPr sz="1200" spc="-20"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spc="-10" dirty="0">
                <a:solidFill>
                  <a:srgbClr val="FFFFFF"/>
                </a:solidFill>
                <a:latin typeface="Arial"/>
                <a:cs typeface="Arial"/>
              </a:rPr>
              <a:t>(14%)</a:t>
            </a:r>
            <a:endParaRPr sz="1200">
              <a:latin typeface="Arial"/>
              <a:cs typeface="Arial"/>
            </a:endParaRPr>
          </a:p>
          <a:p>
            <a:pPr marL="756285" lvl="1" indent="-286385">
              <a:lnSpc>
                <a:spcPct val="100000"/>
              </a:lnSpc>
              <a:spcBef>
                <a:spcPts val="600"/>
              </a:spcBef>
              <a:buChar char="•"/>
              <a:tabLst>
                <a:tab pos="756285" algn="l"/>
              </a:tabLst>
            </a:pPr>
            <a:r>
              <a:rPr sz="1200" dirty="0">
                <a:solidFill>
                  <a:srgbClr val="FFFFFF"/>
                </a:solidFill>
                <a:latin typeface="Arial"/>
                <a:cs typeface="Arial"/>
              </a:rPr>
              <a:t>3%</a:t>
            </a:r>
            <a:r>
              <a:rPr sz="1200" spc="-15" dirty="0">
                <a:solidFill>
                  <a:srgbClr val="FFFFFF"/>
                </a:solidFill>
                <a:latin typeface="Arial"/>
                <a:cs typeface="Arial"/>
              </a:rPr>
              <a:t> </a:t>
            </a:r>
            <a:r>
              <a:rPr sz="1200" dirty="0">
                <a:solidFill>
                  <a:srgbClr val="FFFFFF"/>
                </a:solidFill>
                <a:latin typeface="Arial"/>
                <a:cs typeface="Arial"/>
              </a:rPr>
              <a:t>say</a:t>
            </a:r>
            <a:r>
              <a:rPr sz="1200" spc="-15" dirty="0">
                <a:solidFill>
                  <a:srgbClr val="FFFFFF"/>
                </a:solidFill>
                <a:latin typeface="Arial"/>
                <a:cs typeface="Arial"/>
              </a:rPr>
              <a:t> </a:t>
            </a:r>
            <a:r>
              <a:rPr sz="1200" dirty="0">
                <a:solidFill>
                  <a:srgbClr val="FFFFFF"/>
                </a:solidFill>
                <a:latin typeface="Arial"/>
                <a:cs typeface="Arial"/>
              </a:rPr>
              <a:t>they</a:t>
            </a:r>
            <a:r>
              <a:rPr sz="1200" spc="-15"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never</a:t>
            </a:r>
            <a:r>
              <a:rPr sz="1200" spc="-15" dirty="0">
                <a:solidFill>
                  <a:srgbClr val="FFFFFF"/>
                </a:solidFill>
                <a:latin typeface="Arial"/>
                <a:cs typeface="Arial"/>
              </a:rPr>
              <a:t> </a:t>
            </a:r>
            <a:r>
              <a:rPr sz="1200" dirty="0">
                <a:solidFill>
                  <a:srgbClr val="FFFFFF"/>
                </a:solidFill>
                <a:latin typeface="Arial"/>
                <a:cs typeface="Arial"/>
              </a:rPr>
              <a:t>seen</a:t>
            </a:r>
            <a:r>
              <a:rPr sz="1200" spc="-30" dirty="0">
                <a:solidFill>
                  <a:srgbClr val="FFFFFF"/>
                </a:solidFill>
                <a:latin typeface="Arial"/>
                <a:cs typeface="Arial"/>
              </a:rPr>
              <a:t> </a:t>
            </a:r>
            <a:r>
              <a:rPr sz="1200" dirty="0">
                <a:solidFill>
                  <a:srgbClr val="FFFFFF"/>
                </a:solidFill>
                <a:latin typeface="Arial"/>
                <a:cs typeface="Arial"/>
              </a:rPr>
              <a:t>financial</a:t>
            </a:r>
            <a:r>
              <a:rPr sz="1200" spc="-40" dirty="0">
                <a:solidFill>
                  <a:srgbClr val="FFFFFF"/>
                </a:solidFill>
                <a:latin typeface="Arial"/>
                <a:cs typeface="Arial"/>
              </a:rPr>
              <a:t> </a:t>
            </a:r>
            <a:r>
              <a:rPr sz="1200" dirty="0">
                <a:solidFill>
                  <a:srgbClr val="FFFFFF"/>
                </a:solidFill>
                <a:latin typeface="Arial"/>
                <a:cs typeface="Arial"/>
              </a:rPr>
              <a:t>support</a:t>
            </a:r>
            <a:r>
              <a:rPr sz="1200" spc="-30" dirty="0">
                <a:solidFill>
                  <a:srgbClr val="FFFFFF"/>
                </a:solidFill>
                <a:latin typeface="Arial"/>
                <a:cs typeface="Arial"/>
              </a:rPr>
              <a:t> </a:t>
            </a:r>
            <a:r>
              <a:rPr sz="1200" spc="-10" dirty="0">
                <a:solidFill>
                  <a:srgbClr val="FFFFFF"/>
                </a:solidFill>
                <a:latin typeface="Arial"/>
                <a:cs typeface="Arial"/>
              </a:rPr>
              <a:t>communicated</a:t>
            </a:r>
            <a:r>
              <a:rPr sz="1200" spc="-30" dirty="0">
                <a:solidFill>
                  <a:srgbClr val="FFFFFF"/>
                </a:solidFill>
                <a:latin typeface="Arial"/>
                <a:cs typeface="Arial"/>
              </a:rPr>
              <a:t> </a:t>
            </a:r>
            <a:r>
              <a:rPr sz="1200" spc="-20" dirty="0">
                <a:solidFill>
                  <a:srgbClr val="FFFFFF"/>
                </a:solidFill>
                <a:latin typeface="Arial"/>
                <a:cs typeface="Arial"/>
              </a:rPr>
              <a:t>(3%)</a:t>
            </a:r>
            <a:endParaRPr sz="1200">
              <a:latin typeface="Arial"/>
              <a:cs typeface="Arial"/>
            </a:endParaRPr>
          </a:p>
          <a:p>
            <a:pPr marL="1213485" lvl="2" indent="-287020">
              <a:lnSpc>
                <a:spcPct val="100000"/>
              </a:lnSpc>
              <a:spcBef>
                <a:spcPts val="600"/>
              </a:spcBef>
              <a:buChar char="•"/>
              <a:tabLst>
                <a:tab pos="1213485" algn="l"/>
              </a:tabLst>
            </a:pPr>
            <a:r>
              <a:rPr sz="1200" dirty="0">
                <a:solidFill>
                  <a:srgbClr val="FFFFFF"/>
                </a:solidFill>
                <a:latin typeface="Arial"/>
                <a:cs typeface="Arial"/>
              </a:rPr>
              <a:t>Significant</a:t>
            </a:r>
            <a:r>
              <a:rPr sz="1200" spc="-35" dirty="0">
                <a:solidFill>
                  <a:srgbClr val="FFFFFF"/>
                </a:solidFill>
                <a:latin typeface="Arial"/>
                <a:cs typeface="Arial"/>
              </a:rPr>
              <a:t> </a:t>
            </a:r>
            <a:r>
              <a:rPr sz="1200" dirty="0">
                <a:solidFill>
                  <a:srgbClr val="FFFFFF"/>
                </a:solidFill>
                <a:latin typeface="Arial"/>
                <a:cs typeface="Arial"/>
              </a:rPr>
              <a:t>higher</a:t>
            </a:r>
            <a:r>
              <a:rPr sz="1200" spc="-10" dirty="0">
                <a:solidFill>
                  <a:srgbClr val="FFFFFF"/>
                </a:solidFill>
                <a:latin typeface="Arial"/>
                <a:cs typeface="Arial"/>
              </a:rPr>
              <a:t> </a:t>
            </a:r>
            <a:r>
              <a:rPr sz="1200" dirty="0">
                <a:solidFill>
                  <a:srgbClr val="FFFFFF"/>
                </a:solidFill>
                <a:latin typeface="Arial"/>
                <a:cs typeface="Arial"/>
              </a:rPr>
              <a:t>for</a:t>
            </a:r>
            <a:r>
              <a:rPr sz="1200" spc="-25" dirty="0">
                <a:solidFill>
                  <a:srgbClr val="FFFFFF"/>
                </a:solidFill>
                <a:latin typeface="Arial"/>
                <a:cs typeface="Arial"/>
              </a:rPr>
              <a:t> </a:t>
            </a:r>
            <a:r>
              <a:rPr sz="1200" dirty="0">
                <a:solidFill>
                  <a:srgbClr val="FFFFFF"/>
                </a:solidFill>
                <a:latin typeface="Arial"/>
                <a:cs typeface="Arial"/>
              </a:rPr>
              <a:t>younger</a:t>
            </a:r>
            <a:r>
              <a:rPr sz="1200" spc="-10"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aged</a:t>
            </a:r>
            <a:r>
              <a:rPr sz="1200" spc="-15" dirty="0">
                <a:solidFill>
                  <a:srgbClr val="FFFFFF"/>
                </a:solidFill>
                <a:latin typeface="Arial"/>
                <a:cs typeface="Arial"/>
              </a:rPr>
              <a:t> </a:t>
            </a:r>
            <a:r>
              <a:rPr sz="1200" spc="-20" dirty="0">
                <a:solidFill>
                  <a:srgbClr val="FFFFFF"/>
                </a:solidFill>
                <a:latin typeface="Arial"/>
                <a:cs typeface="Arial"/>
              </a:rPr>
              <a:t>18-</a:t>
            </a:r>
            <a:r>
              <a:rPr sz="1200" dirty="0">
                <a:solidFill>
                  <a:srgbClr val="FFFFFF"/>
                </a:solidFill>
                <a:latin typeface="Arial"/>
                <a:cs typeface="Arial"/>
              </a:rPr>
              <a:t>24</a:t>
            </a:r>
            <a:r>
              <a:rPr sz="1200" spc="-25" dirty="0">
                <a:solidFill>
                  <a:srgbClr val="FFFFFF"/>
                </a:solidFill>
                <a:latin typeface="Arial"/>
                <a:cs typeface="Arial"/>
              </a:rPr>
              <a:t> </a:t>
            </a:r>
            <a:r>
              <a:rPr sz="1200" dirty="0">
                <a:solidFill>
                  <a:srgbClr val="FFFFFF"/>
                </a:solidFill>
                <a:latin typeface="Arial"/>
                <a:cs typeface="Arial"/>
              </a:rPr>
              <a:t>(10%);</a:t>
            </a:r>
            <a:r>
              <a:rPr sz="1200" spc="-10" dirty="0">
                <a:solidFill>
                  <a:srgbClr val="FFFFFF"/>
                </a:solidFill>
                <a:latin typeface="Arial"/>
                <a:cs typeface="Arial"/>
              </a:rPr>
              <a:t> </a:t>
            </a:r>
            <a:r>
              <a:rPr sz="1200" dirty="0">
                <a:solidFill>
                  <a:srgbClr val="FFFFFF"/>
                </a:solidFill>
                <a:latin typeface="Arial"/>
                <a:cs typeface="Arial"/>
              </a:rPr>
              <a:t>and</a:t>
            </a:r>
            <a:r>
              <a:rPr sz="1200" spc="-15" dirty="0">
                <a:solidFill>
                  <a:srgbClr val="FFFFFF"/>
                </a:solidFill>
                <a:latin typeface="Arial"/>
                <a:cs typeface="Arial"/>
              </a:rPr>
              <a:t> </a:t>
            </a:r>
            <a:r>
              <a:rPr sz="1200" dirty="0">
                <a:solidFill>
                  <a:srgbClr val="FFFFFF"/>
                </a:solidFill>
                <a:latin typeface="Arial"/>
                <a:cs typeface="Arial"/>
              </a:rPr>
              <a:t>those</a:t>
            </a:r>
            <a:r>
              <a:rPr sz="1200" spc="-2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current</a:t>
            </a:r>
            <a:r>
              <a:rPr sz="1200" spc="-5" dirty="0">
                <a:solidFill>
                  <a:srgbClr val="FFFFFF"/>
                </a:solidFill>
                <a:latin typeface="Arial"/>
                <a:cs typeface="Arial"/>
              </a:rPr>
              <a:t> </a:t>
            </a:r>
            <a:r>
              <a:rPr sz="1200" dirty="0">
                <a:solidFill>
                  <a:srgbClr val="FFFFFF"/>
                </a:solidFill>
                <a:latin typeface="Arial"/>
                <a:cs typeface="Arial"/>
              </a:rPr>
              <a:t>caring</a:t>
            </a:r>
            <a:r>
              <a:rPr sz="1200" spc="-30" dirty="0">
                <a:solidFill>
                  <a:srgbClr val="FFFFFF"/>
                </a:solidFill>
                <a:latin typeface="Arial"/>
                <a:cs typeface="Arial"/>
              </a:rPr>
              <a:t> </a:t>
            </a:r>
            <a:r>
              <a:rPr sz="1200" spc="-10" dirty="0">
                <a:solidFill>
                  <a:srgbClr val="FFFFFF"/>
                </a:solidFill>
                <a:latin typeface="Arial"/>
                <a:cs typeface="Arial"/>
              </a:rPr>
              <a:t>responsibilities</a:t>
            </a:r>
            <a:r>
              <a:rPr sz="1200" spc="-30" dirty="0">
                <a:solidFill>
                  <a:srgbClr val="FFFFFF"/>
                </a:solidFill>
                <a:latin typeface="Arial"/>
                <a:cs typeface="Arial"/>
              </a:rPr>
              <a:t> </a:t>
            </a:r>
            <a:r>
              <a:rPr sz="1200" spc="-20" dirty="0">
                <a:solidFill>
                  <a:srgbClr val="FFFFFF"/>
                </a:solidFill>
                <a:latin typeface="Arial"/>
                <a:cs typeface="Arial"/>
              </a:rPr>
              <a:t>(9%)</a:t>
            </a:r>
            <a:endParaRPr sz="12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2800" y="199720"/>
            <a:ext cx="11233785" cy="547370"/>
          </a:xfrm>
          <a:prstGeom prst="rect">
            <a:avLst/>
          </a:prstGeom>
        </p:spPr>
        <p:txBody>
          <a:bodyPr vert="horz" wrap="square" lIns="0" tIns="12700" rIns="0" bIns="0" rtlCol="0">
            <a:spAutoFit/>
          </a:bodyPr>
          <a:lstStyle/>
          <a:p>
            <a:pPr marL="12700">
              <a:lnSpc>
                <a:spcPts val="2055"/>
              </a:lnSpc>
              <a:spcBef>
                <a:spcPts val="100"/>
              </a:spcBef>
            </a:pPr>
            <a:r>
              <a:rPr dirty="0">
                <a:solidFill>
                  <a:srgbClr val="5C5B5A"/>
                </a:solidFill>
              </a:rPr>
              <a:t>3</a:t>
            </a:r>
            <a:r>
              <a:rPr spc="-30" dirty="0">
                <a:solidFill>
                  <a:srgbClr val="5C5B5A"/>
                </a:solidFill>
              </a:rPr>
              <a:t> </a:t>
            </a:r>
            <a:r>
              <a:rPr dirty="0">
                <a:solidFill>
                  <a:srgbClr val="5C5B5A"/>
                </a:solidFill>
              </a:rPr>
              <a:t>in</a:t>
            </a:r>
            <a:r>
              <a:rPr spc="-25" dirty="0">
                <a:solidFill>
                  <a:srgbClr val="5C5B5A"/>
                </a:solidFill>
              </a:rPr>
              <a:t> </a:t>
            </a:r>
            <a:r>
              <a:rPr dirty="0">
                <a:solidFill>
                  <a:srgbClr val="5C5B5A"/>
                </a:solidFill>
              </a:rPr>
              <a:t>5</a:t>
            </a:r>
            <a:r>
              <a:rPr spc="-20" dirty="0">
                <a:solidFill>
                  <a:srgbClr val="5C5B5A"/>
                </a:solidFill>
              </a:rPr>
              <a:t> </a:t>
            </a:r>
            <a:r>
              <a:rPr dirty="0">
                <a:solidFill>
                  <a:srgbClr val="5C5B5A"/>
                </a:solidFill>
              </a:rPr>
              <a:t>(60%)</a:t>
            </a:r>
            <a:r>
              <a:rPr spc="10" dirty="0">
                <a:solidFill>
                  <a:srgbClr val="5C5B5A"/>
                </a:solidFill>
              </a:rPr>
              <a:t> </a:t>
            </a:r>
            <a:r>
              <a:rPr dirty="0">
                <a:solidFill>
                  <a:srgbClr val="5C5B5A"/>
                </a:solidFill>
              </a:rPr>
              <a:t>respondents</a:t>
            </a:r>
            <a:r>
              <a:rPr spc="-25" dirty="0">
                <a:solidFill>
                  <a:srgbClr val="5C5B5A"/>
                </a:solidFill>
              </a:rPr>
              <a:t> </a:t>
            </a:r>
            <a:r>
              <a:rPr dirty="0">
                <a:solidFill>
                  <a:srgbClr val="5C5B5A"/>
                </a:solidFill>
              </a:rPr>
              <a:t>say</a:t>
            </a:r>
            <a:r>
              <a:rPr spc="-10" dirty="0">
                <a:solidFill>
                  <a:srgbClr val="5C5B5A"/>
                </a:solidFill>
              </a:rPr>
              <a:t> </a:t>
            </a:r>
            <a:r>
              <a:rPr dirty="0">
                <a:solidFill>
                  <a:srgbClr val="5C5B5A"/>
                </a:solidFill>
              </a:rPr>
              <a:t>there</a:t>
            </a:r>
            <a:r>
              <a:rPr spc="-20" dirty="0">
                <a:solidFill>
                  <a:srgbClr val="5C5B5A"/>
                </a:solidFill>
              </a:rPr>
              <a:t> </a:t>
            </a:r>
            <a:r>
              <a:rPr dirty="0">
                <a:solidFill>
                  <a:srgbClr val="5C5B5A"/>
                </a:solidFill>
              </a:rPr>
              <a:t>has</a:t>
            </a:r>
            <a:r>
              <a:rPr spc="-15" dirty="0">
                <a:solidFill>
                  <a:srgbClr val="5C5B5A"/>
                </a:solidFill>
              </a:rPr>
              <a:t> </a:t>
            </a:r>
            <a:r>
              <a:rPr dirty="0">
                <a:solidFill>
                  <a:srgbClr val="5C5B5A"/>
                </a:solidFill>
              </a:rPr>
              <a:t>been</a:t>
            </a:r>
            <a:r>
              <a:rPr spc="-15" dirty="0">
                <a:solidFill>
                  <a:srgbClr val="5C5B5A"/>
                </a:solidFill>
              </a:rPr>
              <a:t> </a:t>
            </a:r>
            <a:r>
              <a:rPr dirty="0">
                <a:solidFill>
                  <a:srgbClr val="5C5B5A"/>
                </a:solidFill>
              </a:rPr>
              <a:t>a</a:t>
            </a:r>
            <a:r>
              <a:rPr spc="-5" dirty="0">
                <a:solidFill>
                  <a:srgbClr val="5C5B5A"/>
                </a:solidFill>
              </a:rPr>
              <a:t> </a:t>
            </a:r>
            <a:r>
              <a:rPr dirty="0"/>
              <a:t>change</a:t>
            </a:r>
            <a:r>
              <a:rPr spc="-15" dirty="0"/>
              <a:t> </a:t>
            </a:r>
            <a:r>
              <a:rPr dirty="0"/>
              <a:t>in</a:t>
            </a:r>
            <a:r>
              <a:rPr spc="-15" dirty="0"/>
              <a:t> </a:t>
            </a:r>
            <a:r>
              <a:rPr dirty="0"/>
              <a:t>their</a:t>
            </a:r>
            <a:r>
              <a:rPr spc="-25" dirty="0"/>
              <a:t> </a:t>
            </a:r>
            <a:r>
              <a:rPr dirty="0"/>
              <a:t>cost</a:t>
            </a:r>
            <a:r>
              <a:rPr spc="-15" dirty="0"/>
              <a:t> </a:t>
            </a:r>
            <a:r>
              <a:rPr dirty="0"/>
              <a:t>of</a:t>
            </a:r>
            <a:r>
              <a:rPr spc="-15" dirty="0"/>
              <a:t> </a:t>
            </a:r>
            <a:r>
              <a:rPr dirty="0"/>
              <a:t>living in</a:t>
            </a:r>
            <a:r>
              <a:rPr spc="-15" dirty="0"/>
              <a:t> </a:t>
            </a:r>
            <a:r>
              <a:rPr dirty="0"/>
              <a:t>the</a:t>
            </a:r>
            <a:r>
              <a:rPr spc="-15" dirty="0"/>
              <a:t> </a:t>
            </a:r>
            <a:r>
              <a:rPr dirty="0"/>
              <a:t>past</a:t>
            </a:r>
            <a:r>
              <a:rPr spc="-15" dirty="0"/>
              <a:t> </a:t>
            </a:r>
            <a:r>
              <a:rPr dirty="0"/>
              <a:t>month</a:t>
            </a:r>
            <a:r>
              <a:rPr dirty="0">
                <a:solidFill>
                  <a:srgbClr val="5C5B5A"/>
                </a:solidFill>
              </a:rPr>
              <a:t>,</a:t>
            </a:r>
            <a:r>
              <a:rPr spc="-30" dirty="0">
                <a:solidFill>
                  <a:srgbClr val="5C5B5A"/>
                </a:solidFill>
              </a:rPr>
              <a:t> </a:t>
            </a:r>
            <a:r>
              <a:rPr spc="-25" dirty="0">
                <a:solidFill>
                  <a:srgbClr val="5C5B5A"/>
                </a:solidFill>
              </a:rPr>
              <a:t>3pp</a:t>
            </a:r>
          </a:p>
          <a:p>
            <a:pPr marL="12700">
              <a:lnSpc>
                <a:spcPts val="2055"/>
              </a:lnSpc>
            </a:pPr>
            <a:r>
              <a:rPr dirty="0">
                <a:solidFill>
                  <a:srgbClr val="5C5B5A"/>
                </a:solidFill>
              </a:rPr>
              <a:t>higher</a:t>
            </a:r>
            <a:r>
              <a:rPr spc="-50" dirty="0">
                <a:solidFill>
                  <a:srgbClr val="5C5B5A"/>
                </a:solidFill>
              </a:rPr>
              <a:t> </a:t>
            </a:r>
            <a:r>
              <a:rPr dirty="0">
                <a:solidFill>
                  <a:srgbClr val="5C5B5A"/>
                </a:solidFill>
              </a:rPr>
              <a:t>than</a:t>
            </a:r>
            <a:r>
              <a:rPr spc="-30" dirty="0">
                <a:solidFill>
                  <a:srgbClr val="5C5B5A"/>
                </a:solidFill>
              </a:rPr>
              <a:t> </a:t>
            </a:r>
            <a:r>
              <a:rPr dirty="0">
                <a:solidFill>
                  <a:srgbClr val="5C5B5A"/>
                </a:solidFill>
              </a:rPr>
              <a:t>the</a:t>
            </a:r>
            <a:r>
              <a:rPr spc="-30" dirty="0">
                <a:solidFill>
                  <a:srgbClr val="5C5B5A"/>
                </a:solidFill>
              </a:rPr>
              <a:t> </a:t>
            </a:r>
            <a:r>
              <a:rPr dirty="0">
                <a:solidFill>
                  <a:srgbClr val="5C5B5A"/>
                </a:solidFill>
              </a:rPr>
              <a:t>GB</a:t>
            </a:r>
            <a:r>
              <a:rPr spc="-30" dirty="0">
                <a:solidFill>
                  <a:srgbClr val="5C5B5A"/>
                </a:solidFill>
              </a:rPr>
              <a:t> </a:t>
            </a:r>
            <a:r>
              <a:rPr dirty="0">
                <a:solidFill>
                  <a:srgbClr val="5C5B5A"/>
                </a:solidFill>
              </a:rPr>
              <a:t>average.</a:t>
            </a:r>
            <a:r>
              <a:rPr spc="15" dirty="0">
                <a:solidFill>
                  <a:srgbClr val="5C5B5A"/>
                </a:solidFill>
              </a:rPr>
              <a:t> </a:t>
            </a:r>
            <a:r>
              <a:rPr dirty="0">
                <a:solidFill>
                  <a:srgbClr val="5C5B5A"/>
                </a:solidFill>
              </a:rPr>
              <a:t>Energy</a:t>
            </a:r>
            <a:r>
              <a:rPr spc="-30" dirty="0">
                <a:solidFill>
                  <a:srgbClr val="5C5B5A"/>
                </a:solidFill>
              </a:rPr>
              <a:t> </a:t>
            </a:r>
            <a:r>
              <a:rPr dirty="0">
                <a:solidFill>
                  <a:srgbClr val="5C5B5A"/>
                </a:solidFill>
              </a:rPr>
              <a:t>bills</a:t>
            </a:r>
            <a:r>
              <a:rPr spc="-60" dirty="0">
                <a:solidFill>
                  <a:srgbClr val="5C5B5A"/>
                </a:solidFill>
              </a:rPr>
              <a:t> </a:t>
            </a:r>
            <a:r>
              <a:rPr dirty="0">
                <a:solidFill>
                  <a:srgbClr val="5C5B5A"/>
                </a:solidFill>
              </a:rPr>
              <a:t>are</a:t>
            </a:r>
            <a:r>
              <a:rPr spc="-25" dirty="0">
                <a:solidFill>
                  <a:srgbClr val="5C5B5A"/>
                </a:solidFill>
              </a:rPr>
              <a:t> </a:t>
            </a:r>
            <a:r>
              <a:rPr dirty="0">
                <a:solidFill>
                  <a:srgbClr val="5C5B5A"/>
                </a:solidFill>
              </a:rPr>
              <a:t>contributing</a:t>
            </a:r>
            <a:r>
              <a:rPr spc="-45" dirty="0">
                <a:solidFill>
                  <a:srgbClr val="5C5B5A"/>
                </a:solidFill>
              </a:rPr>
              <a:t> </a:t>
            </a:r>
            <a:r>
              <a:rPr dirty="0">
                <a:solidFill>
                  <a:srgbClr val="5C5B5A"/>
                </a:solidFill>
              </a:rPr>
              <a:t>more</a:t>
            </a:r>
            <a:r>
              <a:rPr spc="-35" dirty="0">
                <a:solidFill>
                  <a:srgbClr val="5C5B5A"/>
                </a:solidFill>
              </a:rPr>
              <a:t> </a:t>
            </a:r>
            <a:r>
              <a:rPr dirty="0">
                <a:solidFill>
                  <a:srgbClr val="5C5B5A"/>
                </a:solidFill>
              </a:rPr>
              <a:t>to</a:t>
            </a:r>
            <a:r>
              <a:rPr spc="-35" dirty="0">
                <a:solidFill>
                  <a:srgbClr val="5C5B5A"/>
                </a:solidFill>
              </a:rPr>
              <a:t> </a:t>
            </a:r>
            <a:r>
              <a:rPr dirty="0">
                <a:solidFill>
                  <a:srgbClr val="5C5B5A"/>
                </a:solidFill>
              </a:rPr>
              <a:t>this</a:t>
            </a:r>
            <a:r>
              <a:rPr spc="-30" dirty="0">
                <a:solidFill>
                  <a:srgbClr val="5C5B5A"/>
                </a:solidFill>
              </a:rPr>
              <a:t> </a:t>
            </a:r>
            <a:r>
              <a:rPr dirty="0">
                <a:solidFill>
                  <a:srgbClr val="5C5B5A"/>
                </a:solidFill>
              </a:rPr>
              <a:t>increase</a:t>
            </a:r>
            <a:r>
              <a:rPr spc="-30" dirty="0">
                <a:solidFill>
                  <a:srgbClr val="5C5B5A"/>
                </a:solidFill>
              </a:rPr>
              <a:t> </a:t>
            </a:r>
            <a:r>
              <a:rPr dirty="0">
                <a:solidFill>
                  <a:srgbClr val="5C5B5A"/>
                </a:solidFill>
              </a:rPr>
              <a:t>than</a:t>
            </a:r>
            <a:r>
              <a:rPr spc="-30" dirty="0">
                <a:solidFill>
                  <a:srgbClr val="5C5B5A"/>
                </a:solidFill>
              </a:rPr>
              <a:t> </a:t>
            </a:r>
            <a:r>
              <a:rPr dirty="0">
                <a:solidFill>
                  <a:srgbClr val="5C5B5A"/>
                </a:solidFill>
              </a:rPr>
              <a:t>in</a:t>
            </a:r>
            <a:r>
              <a:rPr spc="-30" dirty="0">
                <a:solidFill>
                  <a:srgbClr val="5C5B5A"/>
                </a:solidFill>
              </a:rPr>
              <a:t> </a:t>
            </a:r>
            <a:r>
              <a:rPr dirty="0">
                <a:solidFill>
                  <a:srgbClr val="5C5B5A"/>
                </a:solidFill>
              </a:rPr>
              <a:t>previous</a:t>
            </a:r>
            <a:r>
              <a:rPr spc="-20" dirty="0">
                <a:solidFill>
                  <a:srgbClr val="5C5B5A"/>
                </a:solidFill>
              </a:rPr>
              <a:t> </a:t>
            </a:r>
            <a:r>
              <a:rPr spc="-10" dirty="0">
                <a:solidFill>
                  <a:srgbClr val="5C5B5A"/>
                </a:solidFill>
              </a:rPr>
              <a:t>waves,</a:t>
            </a:r>
          </a:p>
        </p:txBody>
      </p:sp>
      <p:sp>
        <p:nvSpPr>
          <p:cNvPr id="3" name="object 3"/>
          <p:cNvSpPr txBox="1"/>
          <p:nvPr/>
        </p:nvSpPr>
        <p:spPr>
          <a:xfrm>
            <a:off x="412800" y="694182"/>
            <a:ext cx="43795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C5B5A"/>
                </a:solidFill>
                <a:latin typeface="Arial"/>
                <a:cs typeface="Arial"/>
              </a:rPr>
              <a:t>with</a:t>
            </a:r>
            <a:r>
              <a:rPr sz="1800" b="1" spc="-40" dirty="0">
                <a:solidFill>
                  <a:srgbClr val="5C5B5A"/>
                </a:solidFill>
                <a:latin typeface="Arial"/>
                <a:cs typeface="Arial"/>
              </a:rPr>
              <a:t> </a:t>
            </a:r>
            <a:r>
              <a:rPr sz="1800" b="1" dirty="0">
                <a:solidFill>
                  <a:srgbClr val="5C5B5A"/>
                </a:solidFill>
                <a:latin typeface="Arial"/>
                <a:cs typeface="Arial"/>
              </a:rPr>
              <a:t>4</a:t>
            </a:r>
            <a:r>
              <a:rPr sz="1800" b="1" spc="-10" dirty="0">
                <a:solidFill>
                  <a:srgbClr val="5C5B5A"/>
                </a:solidFill>
                <a:latin typeface="Arial"/>
                <a:cs typeface="Arial"/>
              </a:rPr>
              <a:t> </a:t>
            </a:r>
            <a:r>
              <a:rPr sz="1800" b="1" dirty="0">
                <a:solidFill>
                  <a:srgbClr val="5C5B5A"/>
                </a:solidFill>
                <a:latin typeface="Arial"/>
                <a:cs typeface="Arial"/>
              </a:rPr>
              <a:t>in</a:t>
            </a:r>
            <a:r>
              <a:rPr sz="1800" b="1" spc="-15" dirty="0">
                <a:solidFill>
                  <a:srgbClr val="5C5B5A"/>
                </a:solidFill>
                <a:latin typeface="Arial"/>
                <a:cs typeface="Arial"/>
              </a:rPr>
              <a:t> </a:t>
            </a:r>
            <a:r>
              <a:rPr sz="1800" b="1" dirty="0">
                <a:solidFill>
                  <a:srgbClr val="5C5B5A"/>
                </a:solidFill>
                <a:latin typeface="Arial"/>
                <a:cs typeface="Arial"/>
              </a:rPr>
              <a:t>5</a:t>
            </a:r>
            <a:r>
              <a:rPr sz="1800" b="1" spc="-10" dirty="0">
                <a:solidFill>
                  <a:srgbClr val="5C5B5A"/>
                </a:solidFill>
                <a:latin typeface="Arial"/>
                <a:cs typeface="Arial"/>
              </a:rPr>
              <a:t> </a:t>
            </a:r>
            <a:r>
              <a:rPr sz="1800" b="1" dirty="0">
                <a:solidFill>
                  <a:srgbClr val="5C5B5A"/>
                </a:solidFill>
                <a:latin typeface="Arial"/>
                <a:cs typeface="Arial"/>
              </a:rPr>
              <a:t>(79%)</a:t>
            </a:r>
            <a:r>
              <a:rPr sz="1800" b="1" spc="5" dirty="0">
                <a:solidFill>
                  <a:srgbClr val="5C5B5A"/>
                </a:solidFill>
                <a:latin typeface="Arial"/>
                <a:cs typeface="Arial"/>
              </a:rPr>
              <a:t> </a:t>
            </a:r>
            <a:r>
              <a:rPr sz="1800" b="1" dirty="0">
                <a:solidFill>
                  <a:srgbClr val="5C5B5A"/>
                </a:solidFill>
                <a:latin typeface="Arial"/>
                <a:cs typeface="Arial"/>
              </a:rPr>
              <a:t>citing</a:t>
            </a:r>
            <a:r>
              <a:rPr sz="1800" b="1" spc="-10" dirty="0">
                <a:solidFill>
                  <a:srgbClr val="5C5B5A"/>
                </a:solidFill>
                <a:latin typeface="Arial"/>
                <a:cs typeface="Arial"/>
              </a:rPr>
              <a:t> </a:t>
            </a:r>
            <a:r>
              <a:rPr sz="1800" b="1" dirty="0">
                <a:solidFill>
                  <a:srgbClr val="5C5B5A"/>
                </a:solidFill>
                <a:latin typeface="Arial"/>
                <a:cs typeface="Arial"/>
              </a:rPr>
              <a:t>bills</a:t>
            </a:r>
            <a:r>
              <a:rPr sz="1800" b="1" spc="-20" dirty="0">
                <a:solidFill>
                  <a:srgbClr val="5C5B5A"/>
                </a:solidFill>
                <a:latin typeface="Arial"/>
                <a:cs typeface="Arial"/>
              </a:rPr>
              <a:t> </a:t>
            </a:r>
            <a:r>
              <a:rPr sz="1800" b="1" dirty="0">
                <a:solidFill>
                  <a:srgbClr val="5C5B5A"/>
                </a:solidFill>
                <a:latin typeface="Arial"/>
                <a:cs typeface="Arial"/>
              </a:rPr>
              <a:t>as</a:t>
            </a:r>
            <a:r>
              <a:rPr sz="1800" b="1" spc="-20" dirty="0">
                <a:solidFill>
                  <a:srgbClr val="5C5B5A"/>
                </a:solidFill>
                <a:latin typeface="Arial"/>
                <a:cs typeface="Arial"/>
              </a:rPr>
              <a:t> </a:t>
            </a:r>
            <a:r>
              <a:rPr sz="1800" b="1" dirty="0">
                <a:solidFill>
                  <a:srgbClr val="5C5B5A"/>
                </a:solidFill>
                <a:latin typeface="Arial"/>
                <a:cs typeface="Arial"/>
              </a:rPr>
              <a:t>a</a:t>
            </a:r>
            <a:r>
              <a:rPr sz="1800" b="1" spc="-10" dirty="0">
                <a:solidFill>
                  <a:srgbClr val="5C5B5A"/>
                </a:solidFill>
                <a:latin typeface="Arial"/>
                <a:cs typeface="Arial"/>
              </a:rPr>
              <a:t> reason.</a:t>
            </a:r>
            <a:endParaRPr sz="1800">
              <a:latin typeface="Arial"/>
              <a:cs typeface="Arial"/>
            </a:endParaRPr>
          </a:p>
        </p:txBody>
      </p:sp>
      <p:sp>
        <p:nvSpPr>
          <p:cNvPr id="4" name="object 4"/>
          <p:cNvSpPr txBox="1"/>
          <p:nvPr/>
        </p:nvSpPr>
        <p:spPr>
          <a:xfrm>
            <a:off x="1560957" y="1181226"/>
            <a:ext cx="370522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Change</a:t>
            </a:r>
            <a:r>
              <a:rPr sz="1400" b="1" spc="-35" dirty="0">
                <a:solidFill>
                  <a:srgbClr val="5C5B5A"/>
                </a:solidFill>
                <a:latin typeface="Arial"/>
                <a:cs typeface="Arial"/>
              </a:rPr>
              <a:t> </a:t>
            </a:r>
            <a:r>
              <a:rPr sz="1400" b="1" dirty="0">
                <a:solidFill>
                  <a:srgbClr val="5C5B5A"/>
                </a:solidFill>
                <a:latin typeface="Arial"/>
                <a:cs typeface="Arial"/>
              </a:rPr>
              <a:t>in</a:t>
            </a:r>
            <a:r>
              <a:rPr sz="1400" b="1" spc="-30" dirty="0">
                <a:solidFill>
                  <a:srgbClr val="5C5B5A"/>
                </a:solidFill>
                <a:latin typeface="Arial"/>
                <a:cs typeface="Arial"/>
              </a:rPr>
              <a:t> </a:t>
            </a:r>
            <a:r>
              <a:rPr sz="1400" b="1" dirty="0">
                <a:solidFill>
                  <a:srgbClr val="5C5B5A"/>
                </a:solidFill>
                <a:latin typeface="Arial"/>
                <a:cs typeface="Arial"/>
              </a:rPr>
              <a:t>cost</a:t>
            </a:r>
            <a:r>
              <a:rPr sz="1400" b="1" spc="-35" dirty="0">
                <a:solidFill>
                  <a:srgbClr val="5C5B5A"/>
                </a:solidFill>
                <a:latin typeface="Arial"/>
                <a:cs typeface="Arial"/>
              </a:rPr>
              <a:t> </a:t>
            </a:r>
            <a:r>
              <a:rPr sz="1400" b="1" dirty="0">
                <a:solidFill>
                  <a:srgbClr val="5C5B5A"/>
                </a:solidFill>
                <a:latin typeface="Arial"/>
                <a:cs typeface="Arial"/>
              </a:rPr>
              <a:t>of</a:t>
            </a:r>
            <a:r>
              <a:rPr sz="1400" b="1" spc="-35" dirty="0">
                <a:solidFill>
                  <a:srgbClr val="5C5B5A"/>
                </a:solidFill>
                <a:latin typeface="Arial"/>
                <a:cs typeface="Arial"/>
              </a:rPr>
              <a:t> </a:t>
            </a:r>
            <a:r>
              <a:rPr sz="1400" b="1" dirty="0">
                <a:solidFill>
                  <a:srgbClr val="5C5B5A"/>
                </a:solidFill>
                <a:latin typeface="Arial"/>
                <a:cs typeface="Arial"/>
              </a:rPr>
              <a:t>living</a:t>
            </a:r>
            <a:r>
              <a:rPr sz="1400" b="1" spc="-40" dirty="0">
                <a:solidFill>
                  <a:srgbClr val="5C5B5A"/>
                </a:solidFill>
                <a:latin typeface="Arial"/>
                <a:cs typeface="Arial"/>
              </a:rPr>
              <a:t> </a:t>
            </a:r>
            <a:r>
              <a:rPr sz="1400" b="1" dirty="0">
                <a:solidFill>
                  <a:srgbClr val="5C5B5A"/>
                </a:solidFill>
                <a:latin typeface="Arial"/>
                <a:cs typeface="Arial"/>
              </a:rPr>
              <a:t>over</a:t>
            </a:r>
            <a:r>
              <a:rPr sz="1400" b="1" spc="-20"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last</a:t>
            </a:r>
            <a:r>
              <a:rPr sz="1400" b="1" spc="-45" dirty="0">
                <a:solidFill>
                  <a:srgbClr val="5C5B5A"/>
                </a:solidFill>
                <a:latin typeface="Arial"/>
                <a:cs typeface="Arial"/>
              </a:rPr>
              <a:t> </a:t>
            </a:r>
            <a:r>
              <a:rPr sz="1400" b="1" spc="-10" dirty="0">
                <a:solidFill>
                  <a:srgbClr val="5C5B5A"/>
                </a:solidFill>
                <a:latin typeface="Arial"/>
                <a:cs typeface="Arial"/>
              </a:rPr>
              <a:t>month</a:t>
            </a:r>
            <a:endParaRPr sz="1400">
              <a:latin typeface="Arial"/>
              <a:cs typeface="Arial"/>
            </a:endParaRPr>
          </a:p>
        </p:txBody>
      </p:sp>
      <p:grpSp>
        <p:nvGrpSpPr>
          <p:cNvPr id="5" name="object 5"/>
          <p:cNvGrpSpPr/>
          <p:nvPr/>
        </p:nvGrpSpPr>
        <p:grpSpPr>
          <a:xfrm>
            <a:off x="2532888" y="1742376"/>
            <a:ext cx="3286125" cy="3470275"/>
            <a:chOff x="2532888" y="1742376"/>
            <a:chExt cx="3286125" cy="3470275"/>
          </a:xfrm>
        </p:grpSpPr>
        <p:sp>
          <p:nvSpPr>
            <p:cNvPr id="6" name="object 6"/>
            <p:cNvSpPr/>
            <p:nvPr/>
          </p:nvSpPr>
          <p:spPr>
            <a:xfrm>
              <a:off x="2581148" y="1920239"/>
              <a:ext cx="1957705" cy="3115310"/>
            </a:xfrm>
            <a:custGeom>
              <a:avLst/>
              <a:gdLst/>
              <a:ahLst/>
              <a:cxnLst/>
              <a:rect l="l" t="t" r="r" b="b"/>
              <a:pathLst>
                <a:path w="1957704" h="3115310">
                  <a:moveTo>
                    <a:pt x="1775968" y="691896"/>
                  </a:moveTo>
                  <a:lnTo>
                    <a:pt x="0" y="691896"/>
                  </a:lnTo>
                  <a:lnTo>
                    <a:pt x="0" y="1037844"/>
                  </a:lnTo>
                  <a:lnTo>
                    <a:pt x="1775968" y="1037844"/>
                  </a:lnTo>
                  <a:lnTo>
                    <a:pt x="1775968" y="691896"/>
                  </a:lnTo>
                  <a:close/>
                </a:path>
                <a:path w="1957704" h="3115310">
                  <a:moveTo>
                    <a:pt x="1775968" y="0"/>
                  </a:moveTo>
                  <a:lnTo>
                    <a:pt x="0" y="0"/>
                  </a:lnTo>
                  <a:lnTo>
                    <a:pt x="0" y="345948"/>
                  </a:lnTo>
                  <a:lnTo>
                    <a:pt x="1775968" y="345948"/>
                  </a:lnTo>
                  <a:lnTo>
                    <a:pt x="1775968" y="0"/>
                  </a:lnTo>
                  <a:close/>
                </a:path>
                <a:path w="1957704" h="3115310">
                  <a:moveTo>
                    <a:pt x="1821688" y="1383792"/>
                  </a:moveTo>
                  <a:lnTo>
                    <a:pt x="0" y="1383792"/>
                  </a:lnTo>
                  <a:lnTo>
                    <a:pt x="0" y="1729740"/>
                  </a:lnTo>
                  <a:lnTo>
                    <a:pt x="1821688" y="1729740"/>
                  </a:lnTo>
                  <a:lnTo>
                    <a:pt x="1821688" y="1383792"/>
                  </a:lnTo>
                  <a:close/>
                </a:path>
                <a:path w="1957704" h="3115310">
                  <a:moveTo>
                    <a:pt x="1839976" y="2767584"/>
                  </a:moveTo>
                  <a:lnTo>
                    <a:pt x="0" y="2767584"/>
                  </a:lnTo>
                  <a:lnTo>
                    <a:pt x="0" y="3115056"/>
                  </a:lnTo>
                  <a:lnTo>
                    <a:pt x="1839976" y="3115056"/>
                  </a:lnTo>
                  <a:lnTo>
                    <a:pt x="1839976" y="2767584"/>
                  </a:lnTo>
                  <a:close/>
                </a:path>
                <a:path w="1957704" h="3115310">
                  <a:moveTo>
                    <a:pt x="1957324" y="2075688"/>
                  </a:moveTo>
                  <a:lnTo>
                    <a:pt x="0" y="2075688"/>
                  </a:lnTo>
                  <a:lnTo>
                    <a:pt x="0" y="2421636"/>
                  </a:lnTo>
                  <a:lnTo>
                    <a:pt x="1957324" y="2421636"/>
                  </a:lnTo>
                  <a:lnTo>
                    <a:pt x="1957324" y="2075688"/>
                  </a:lnTo>
                  <a:close/>
                </a:path>
              </a:pathLst>
            </a:custGeom>
            <a:solidFill>
              <a:srgbClr val="FF0000"/>
            </a:solidFill>
          </p:spPr>
          <p:txBody>
            <a:bodyPr wrap="square" lIns="0" tIns="0" rIns="0" bIns="0" rtlCol="0"/>
            <a:lstStyle/>
            <a:p>
              <a:endParaRPr/>
            </a:p>
          </p:txBody>
        </p:sp>
        <p:sp>
          <p:nvSpPr>
            <p:cNvPr id="7" name="object 7"/>
            <p:cNvSpPr/>
            <p:nvPr/>
          </p:nvSpPr>
          <p:spPr>
            <a:xfrm>
              <a:off x="4357116" y="1920239"/>
              <a:ext cx="1420495" cy="3115310"/>
            </a:xfrm>
            <a:custGeom>
              <a:avLst/>
              <a:gdLst/>
              <a:ahLst/>
              <a:cxnLst/>
              <a:rect l="l" t="t" r="r" b="b"/>
              <a:pathLst>
                <a:path w="1420495" h="3115310">
                  <a:moveTo>
                    <a:pt x="1356360" y="0"/>
                  </a:moveTo>
                  <a:lnTo>
                    <a:pt x="0" y="0"/>
                  </a:lnTo>
                  <a:lnTo>
                    <a:pt x="0" y="345948"/>
                  </a:lnTo>
                  <a:lnTo>
                    <a:pt x="1356360" y="345948"/>
                  </a:lnTo>
                  <a:lnTo>
                    <a:pt x="1356360" y="0"/>
                  </a:lnTo>
                  <a:close/>
                </a:path>
                <a:path w="1420495" h="3115310">
                  <a:moveTo>
                    <a:pt x="1386840" y="2075688"/>
                  </a:moveTo>
                  <a:lnTo>
                    <a:pt x="181356" y="2075688"/>
                  </a:lnTo>
                  <a:lnTo>
                    <a:pt x="181356" y="2421636"/>
                  </a:lnTo>
                  <a:lnTo>
                    <a:pt x="1386840" y="2421636"/>
                  </a:lnTo>
                  <a:lnTo>
                    <a:pt x="1386840" y="2075688"/>
                  </a:lnTo>
                  <a:close/>
                </a:path>
                <a:path w="1420495" h="3115310">
                  <a:moveTo>
                    <a:pt x="1388364" y="2767584"/>
                  </a:moveTo>
                  <a:lnTo>
                    <a:pt x="64008" y="2767584"/>
                  </a:lnTo>
                  <a:lnTo>
                    <a:pt x="64008" y="3115056"/>
                  </a:lnTo>
                  <a:lnTo>
                    <a:pt x="1388364" y="3115056"/>
                  </a:lnTo>
                  <a:lnTo>
                    <a:pt x="1388364" y="2767584"/>
                  </a:lnTo>
                  <a:close/>
                </a:path>
                <a:path w="1420495" h="3115310">
                  <a:moveTo>
                    <a:pt x="1388364" y="1383792"/>
                  </a:moveTo>
                  <a:lnTo>
                    <a:pt x="45720" y="1383792"/>
                  </a:lnTo>
                  <a:lnTo>
                    <a:pt x="45720" y="1729740"/>
                  </a:lnTo>
                  <a:lnTo>
                    <a:pt x="1388364" y="1729740"/>
                  </a:lnTo>
                  <a:lnTo>
                    <a:pt x="1388364" y="1383792"/>
                  </a:lnTo>
                  <a:close/>
                </a:path>
                <a:path w="1420495" h="3115310">
                  <a:moveTo>
                    <a:pt x="1420368" y="691896"/>
                  </a:moveTo>
                  <a:lnTo>
                    <a:pt x="0" y="691896"/>
                  </a:lnTo>
                  <a:lnTo>
                    <a:pt x="0" y="1037844"/>
                  </a:lnTo>
                  <a:lnTo>
                    <a:pt x="1420368" y="1037844"/>
                  </a:lnTo>
                  <a:lnTo>
                    <a:pt x="1420368" y="691896"/>
                  </a:lnTo>
                  <a:close/>
                </a:path>
              </a:pathLst>
            </a:custGeom>
            <a:solidFill>
              <a:srgbClr val="E7E6E6"/>
            </a:solidFill>
          </p:spPr>
          <p:txBody>
            <a:bodyPr wrap="square" lIns="0" tIns="0" rIns="0" bIns="0" rtlCol="0"/>
            <a:lstStyle/>
            <a:p>
              <a:endParaRPr/>
            </a:p>
          </p:txBody>
        </p:sp>
        <p:sp>
          <p:nvSpPr>
            <p:cNvPr id="8" name="object 8"/>
            <p:cNvSpPr/>
            <p:nvPr/>
          </p:nvSpPr>
          <p:spPr>
            <a:xfrm>
              <a:off x="4357116" y="1920240"/>
              <a:ext cx="1420495" cy="3115310"/>
            </a:xfrm>
            <a:custGeom>
              <a:avLst/>
              <a:gdLst/>
              <a:ahLst/>
              <a:cxnLst/>
              <a:rect l="l" t="t" r="r" b="b"/>
              <a:pathLst>
                <a:path w="1420495" h="3115310">
                  <a:moveTo>
                    <a:pt x="1356360" y="0"/>
                  </a:moveTo>
                  <a:lnTo>
                    <a:pt x="0" y="0"/>
                  </a:lnTo>
                  <a:lnTo>
                    <a:pt x="0" y="345948"/>
                  </a:lnTo>
                  <a:lnTo>
                    <a:pt x="1356360" y="345948"/>
                  </a:lnTo>
                  <a:lnTo>
                    <a:pt x="1356360" y="0"/>
                  </a:lnTo>
                  <a:close/>
                </a:path>
                <a:path w="1420495" h="3115310">
                  <a:moveTo>
                    <a:pt x="1420368" y="691896"/>
                  </a:moveTo>
                  <a:lnTo>
                    <a:pt x="0" y="691896"/>
                  </a:lnTo>
                  <a:lnTo>
                    <a:pt x="0" y="1037844"/>
                  </a:lnTo>
                  <a:lnTo>
                    <a:pt x="1420368" y="1037844"/>
                  </a:lnTo>
                  <a:lnTo>
                    <a:pt x="1420368" y="691896"/>
                  </a:lnTo>
                  <a:close/>
                </a:path>
                <a:path w="1420495" h="3115310">
                  <a:moveTo>
                    <a:pt x="1388364" y="1383792"/>
                  </a:moveTo>
                  <a:lnTo>
                    <a:pt x="45720" y="1383792"/>
                  </a:lnTo>
                  <a:lnTo>
                    <a:pt x="45720" y="1729740"/>
                  </a:lnTo>
                  <a:lnTo>
                    <a:pt x="1388364" y="1729740"/>
                  </a:lnTo>
                  <a:lnTo>
                    <a:pt x="1388364" y="1383792"/>
                  </a:lnTo>
                  <a:close/>
                </a:path>
                <a:path w="1420495" h="3115310">
                  <a:moveTo>
                    <a:pt x="1386839" y="2075688"/>
                  </a:moveTo>
                  <a:lnTo>
                    <a:pt x="181356" y="2075688"/>
                  </a:lnTo>
                  <a:lnTo>
                    <a:pt x="181356" y="2421636"/>
                  </a:lnTo>
                  <a:lnTo>
                    <a:pt x="1386839" y="2421636"/>
                  </a:lnTo>
                  <a:lnTo>
                    <a:pt x="1386839" y="2075688"/>
                  </a:lnTo>
                  <a:close/>
                </a:path>
                <a:path w="1420495" h="3115310">
                  <a:moveTo>
                    <a:pt x="1388364" y="2767584"/>
                  </a:moveTo>
                  <a:lnTo>
                    <a:pt x="64008" y="2767584"/>
                  </a:lnTo>
                  <a:lnTo>
                    <a:pt x="64008" y="3115056"/>
                  </a:lnTo>
                  <a:lnTo>
                    <a:pt x="1388364" y="3115056"/>
                  </a:lnTo>
                  <a:lnTo>
                    <a:pt x="1388364" y="2767584"/>
                  </a:lnTo>
                  <a:close/>
                </a:path>
              </a:pathLst>
            </a:custGeom>
            <a:ln w="19050">
              <a:solidFill>
                <a:srgbClr val="FFFFFF"/>
              </a:solidFill>
            </a:ln>
          </p:spPr>
          <p:txBody>
            <a:bodyPr wrap="square" lIns="0" tIns="0" rIns="0" bIns="0" rtlCol="0"/>
            <a:lstStyle/>
            <a:p>
              <a:endParaRPr/>
            </a:p>
          </p:txBody>
        </p:sp>
        <p:sp>
          <p:nvSpPr>
            <p:cNvPr id="9" name="object 9"/>
            <p:cNvSpPr/>
            <p:nvPr/>
          </p:nvSpPr>
          <p:spPr>
            <a:xfrm>
              <a:off x="5713476" y="1920239"/>
              <a:ext cx="96520" cy="3115310"/>
            </a:xfrm>
            <a:custGeom>
              <a:avLst/>
              <a:gdLst/>
              <a:ahLst/>
              <a:cxnLst/>
              <a:rect l="l" t="t" r="r" b="b"/>
              <a:pathLst>
                <a:path w="96520" h="3115310">
                  <a:moveTo>
                    <a:pt x="96012" y="2767584"/>
                  </a:moveTo>
                  <a:lnTo>
                    <a:pt x="32004" y="2767584"/>
                  </a:lnTo>
                  <a:lnTo>
                    <a:pt x="32004" y="3115056"/>
                  </a:lnTo>
                  <a:lnTo>
                    <a:pt x="96012" y="3115056"/>
                  </a:lnTo>
                  <a:lnTo>
                    <a:pt x="96012" y="2767584"/>
                  </a:lnTo>
                  <a:close/>
                </a:path>
                <a:path w="96520" h="3115310">
                  <a:moveTo>
                    <a:pt x="96012" y="2075688"/>
                  </a:moveTo>
                  <a:lnTo>
                    <a:pt x="30480" y="2075688"/>
                  </a:lnTo>
                  <a:lnTo>
                    <a:pt x="30480" y="2421636"/>
                  </a:lnTo>
                  <a:lnTo>
                    <a:pt x="96012" y="2421636"/>
                  </a:lnTo>
                  <a:lnTo>
                    <a:pt x="96012" y="2075688"/>
                  </a:lnTo>
                  <a:close/>
                </a:path>
                <a:path w="96520" h="3115310">
                  <a:moveTo>
                    <a:pt x="96012" y="1383792"/>
                  </a:moveTo>
                  <a:lnTo>
                    <a:pt x="32004" y="1383792"/>
                  </a:lnTo>
                  <a:lnTo>
                    <a:pt x="32004" y="1729740"/>
                  </a:lnTo>
                  <a:lnTo>
                    <a:pt x="96012" y="1729740"/>
                  </a:lnTo>
                  <a:lnTo>
                    <a:pt x="96012" y="1383792"/>
                  </a:lnTo>
                  <a:close/>
                </a:path>
                <a:path w="96520" h="3115310">
                  <a:moveTo>
                    <a:pt x="96012" y="691896"/>
                  </a:moveTo>
                  <a:lnTo>
                    <a:pt x="64008" y="691896"/>
                  </a:lnTo>
                  <a:lnTo>
                    <a:pt x="64008" y="1037844"/>
                  </a:lnTo>
                  <a:lnTo>
                    <a:pt x="96012" y="1037844"/>
                  </a:lnTo>
                  <a:lnTo>
                    <a:pt x="96012" y="691896"/>
                  </a:lnTo>
                  <a:close/>
                </a:path>
                <a:path w="96520" h="3115310">
                  <a:moveTo>
                    <a:pt x="96012" y="0"/>
                  </a:moveTo>
                  <a:lnTo>
                    <a:pt x="0" y="0"/>
                  </a:lnTo>
                  <a:lnTo>
                    <a:pt x="0" y="345948"/>
                  </a:lnTo>
                  <a:lnTo>
                    <a:pt x="96012" y="345948"/>
                  </a:lnTo>
                  <a:lnTo>
                    <a:pt x="96012" y="0"/>
                  </a:lnTo>
                  <a:close/>
                </a:path>
              </a:pathLst>
            </a:custGeom>
            <a:solidFill>
              <a:srgbClr val="009590"/>
            </a:solidFill>
          </p:spPr>
          <p:txBody>
            <a:bodyPr wrap="square" lIns="0" tIns="0" rIns="0" bIns="0" rtlCol="0"/>
            <a:lstStyle/>
            <a:p>
              <a:endParaRPr/>
            </a:p>
          </p:txBody>
        </p:sp>
        <p:sp>
          <p:nvSpPr>
            <p:cNvPr id="10" name="object 10"/>
            <p:cNvSpPr/>
            <p:nvPr/>
          </p:nvSpPr>
          <p:spPr>
            <a:xfrm>
              <a:off x="5713476" y="1920240"/>
              <a:ext cx="96520" cy="3115310"/>
            </a:xfrm>
            <a:custGeom>
              <a:avLst/>
              <a:gdLst/>
              <a:ahLst/>
              <a:cxnLst/>
              <a:rect l="l" t="t" r="r" b="b"/>
              <a:pathLst>
                <a:path w="96520" h="3115310">
                  <a:moveTo>
                    <a:pt x="96012" y="0"/>
                  </a:moveTo>
                  <a:lnTo>
                    <a:pt x="0" y="0"/>
                  </a:lnTo>
                  <a:lnTo>
                    <a:pt x="0" y="345948"/>
                  </a:lnTo>
                  <a:lnTo>
                    <a:pt x="96012" y="345948"/>
                  </a:lnTo>
                  <a:lnTo>
                    <a:pt x="96012" y="0"/>
                  </a:lnTo>
                  <a:close/>
                </a:path>
                <a:path w="96520" h="3115310">
                  <a:moveTo>
                    <a:pt x="96012" y="691896"/>
                  </a:moveTo>
                  <a:lnTo>
                    <a:pt x="64008" y="691896"/>
                  </a:lnTo>
                  <a:lnTo>
                    <a:pt x="64008" y="1037844"/>
                  </a:lnTo>
                  <a:lnTo>
                    <a:pt x="96012" y="1037844"/>
                  </a:lnTo>
                  <a:lnTo>
                    <a:pt x="96012" y="691896"/>
                  </a:lnTo>
                  <a:close/>
                </a:path>
                <a:path w="96520" h="3115310">
                  <a:moveTo>
                    <a:pt x="96012" y="1383792"/>
                  </a:moveTo>
                  <a:lnTo>
                    <a:pt x="32003" y="1383792"/>
                  </a:lnTo>
                  <a:lnTo>
                    <a:pt x="32003" y="1729740"/>
                  </a:lnTo>
                  <a:lnTo>
                    <a:pt x="96012" y="1729740"/>
                  </a:lnTo>
                  <a:lnTo>
                    <a:pt x="96012" y="1383792"/>
                  </a:lnTo>
                  <a:close/>
                </a:path>
                <a:path w="96520" h="3115310">
                  <a:moveTo>
                    <a:pt x="96012" y="2075688"/>
                  </a:moveTo>
                  <a:lnTo>
                    <a:pt x="30479" y="2075688"/>
                  </a:lnTo>
                  <a:lnTo>
                    <a:pt x="30479" y="2421636"/>
                  </a:lnTo>
                  <a:lnTo>
                    <a:pt x="96012" y="2421636"/>
                  </a:lnTo>
                  <a:lnTo>
                    <a:pt x="96012" y="2075688"/>
                  </a:lnTo>
                  <a:close/>
                </a:path>
                <a:path w="96520" h="3115310">
                  <a:moveTo>
                    <a:pt x="96012" y="2767584"/>
                  </a:moveTo>
                  <a:lnTo>
                    <a:pt x="32003" y="2767584"/>
                  </a:lnTo>
                  <a:lnTo>
                    <a:pt x="32003" y="3115056"/>
                  </a:lnTo>
                  <a:lnTo>
                    <a:pt x="96012" y="3115056"/>
                  </a:lnTo>
                  <a:lnTo>
                    <a:pt x="96012" y="2767584"/>
                  </a:lnTo>
                  <a:close/>
                </a:path>
              </a:pathLst>
            </a:custGeom>
            <a:ln w="19050">
              <a:solidFill>
                <a:srgbClr val="FFFFFF"/>
              </a:solidFill>
            </a:ln>
          </p:spPr>
          <p:txBody>
            <a:bodyPr wrap="square" lIns="0" tIns="0" rIns="0" bIns="0" rtlCol="0"/>
            <a:lstStyle/>
            <a:p>
              <a:endParaRPr/>
            </a:p>
          </p:txBody>
        </p:sp>
        <p:sp>
          <p:nvSpPr>
            <p:cNvPr id="11" name="object 11"/>
            <p:cNvSpPr/>
            <p:nvPr/>
          </p:nvSpPr>
          <p:spPr>
            <a:xfrm>
              <a:off x="2532888" y="1747139"/>
              <a:ext cx="48260" cy="3460750"/>
            </a:xfrm>
            <a:custGeom>
              <a:avLst/>
              <a:gdLst/>
              <a:ahLst/>
              <a:cxnLst/>
              <a:rect l="l" t="t" r="r" b="b"/>
              <a:pathLst>
                <a:path w="48260" h="3460750">
                  <a:moveTo>
                    <a:pt x="48260" y="0"/>
                  </a:moveTo>
                  <a:lnTo>
                    <a:pt x="48260" y="3460496"/>
                  </a:lnTo>
                </a:path>
                <a:path w="48260" h="3460750">
                  <a:moveTo>
                    <a:pt x="0" y="0"/>
                  </a:moveTo>
                  <a:lnTo>
                    <a:pt x="48260" y="0"/>
                  </a:lnTo>
                </a:path>
                <a:path w="48260" h="3460750">
                  <a:moveTo>
                    <a:pt x="0" y="692785"/>
                  </a:moveTo>
                  <a:lnTo>
                    <a:pt x="48260" y="692785"/>
                  </a:lnTo>
                </a:path>
                <a:path w="48260" h="3460750">
                  <a:moveTo>
                    <a:pt x="0" y="1384681"/>
                  </a:moveTo>
                  <a:lnTo>
                    <a:pt x="48260" y="1384681"/>
                  </a:lnTo>
                </a:path>
                <a:path w="48260" h="3460750">
                  <a:moveTo>
                    <a:pt x="0" y="2076577"/>
                  </a:moveTo>
                  <a:lnTo>
                    <a:pt x="48260" y="2076577"/>
                  </a:lnTo>
                </a:path>
                <a:path w="48260" h="3460750">
                  <a:moveTo>
                    <a:pt x="0" y="2768473"/>
                  </a:moveTo>
                  <a:lnTo>
                    <a:pt x="48260" y="2768473"/>
                  </a:lnTo>
                </a:path>
                <a:path w="48260" h="3460750">
                  <a:moveTo>
                    <a:pt x="0" y="3460496"/>
                  </a:moveTo>
                  <a:lnTo>
                    <a:pt x="48260" y="3460496"/>
                  </a:lnTo>
                </a:path>
              </a:pathLst>
            </a:custGeom>
            <a:ln w="9525">
              <a:solidFill>
                <a:srgbClr val="D9D9D9"/>
              </a:solidFill>
            </a:ln>
          </p:spPr>
          <p:txBody>
            <a:bodyPr wrap="square" lIns="0" tIns="0" rIns="0" bIns="0" rtlCol="0"/>
            <a:lstStyle/>
            <a:p>
              <a:endParaRPr/>
            </a:p>
          </p:txBody>
        </p:sp>
      </p:grpSp>
      <p:sp>
        <p:nvSpPr>
          <p:cNvPr id="12" name="object 12"/>
          <p:cNvSpPr txBox="1"/>
          <p:nvPr/>
        </p:nvSpPr>
        <p:spPr>
          <a:xfrm>
            <a:off x="3325114" y="198069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55%</a:t>
            </a:r>
            <a:endParaRPr sz="1200">
              <a:latin typeface="Calibri"/>
              <a:cs typeface="Calibri"/>
            </a:endParaRPr>
          </a:p>
        </p:txBody>
      </p:sp>
      <p:sp>
        <p:nvSpPr>
          <p:cNvPr id="13" name="object 13"/>
          <p:cNvSpPr txBox="1"/>
          <p:nvPr/>
        </p:nvSpPr>
        <p:spPr>
          <a:xfrm>
            <a:off x="3325114" y="267284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55%</a:t>
            </a:r>
            <a:endParaRPr sz="1200">
              <a:latin typeface="Calibri"/>
              <a:cs typeface="Calibri"/>
            </a:endParaRPr>
          </a:p>
        </p:txBody>
      </p:sp>
      <p:sp>
        <p:nvSpPr>
          <p:cNvPr id="14" name="object 14"/>
          <p:cNvSpPr txBox="1"/>
          <p:nvPr/>
        </p:nvSpPr>
        <p:spPr>
          <a:xfrm>
            <a:off x="3348354" y="33651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57%</a:t>
            </a:r>
            <a:endParaRPr sz="1200">
              <a:latin typeface="Calibri"/>
              <a:cs typeface="Calibri"/>
            </a:endParaRPr>
          </a:p>
        </p:txBody>
      </p:sp>
      <p:sp>
        <p:nvSpPr>
          <p:cNvPr id="15" name="object 15"/>
          <p:cNvSpPr txBox="1"/>
          <p:nvPr/>
        </p:nvSpPr>
        <p:spPr>
          <a:xfrm>
            <a:off x="3415665" y="405726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60%</a:t>
            </a:r>
            <a:endParaRPr sz="1200">
              <a:latin typeface="Calibri"/>
              <a:cs typeface="Calibri"/>
            </a:endParaRPr>
          </a:p>
        </p:txBody>
      </p:sp>
      <p:sp>
        <p:nvSpPr>
          <p:cNvPr id="16" name="object 16"/>
          <p:cNvSpPr txBox="1"/>
          <p:nvPr/>
        </p:nvSpPr>
        <p:spPr>
          <a:xfrm>
            <a:off x="3357498" y="47495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57%</a:t>
            </a:r>
            <a:endParaRPr sz="1200">
              <a:latin typeface="Calibri"/>
              <a:cs typeface="Calibri"/>
            </a:endParaRPr>
          </a:p>
        </p:txBody>
      </p:sp>
      <p:sp>
        <p:nvSpPr>
          <p:cNvPr id="17" name="object 17"/>
          <p:cNvSpPr txBox="1"/>
          <p:nvPr/>
        </p:nvSpPr>
        <p:spPr>
          <a:xfrm>
            <a:off x="4891278" y="198069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18" name="object 18"/>
          <p:cNvSpPr txBox="1"/>
          <p:nvPr/>
        </p:nvSpPr>
        <p:spPr>
          <a:xfrm>
            <a:off x="4923535" y="267284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sp>
        <p:nvSpPr>
          <p:cNvPr id="19" name="object 19"/>
          <p:cNvSpPr txBox="1"/>
          <p:nvPr/>
        </p:nvSpPr>
        <p:spPr>
          <a:xfrm>
            <a:off x="4930902" y="33651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20" name="object 20"/>
          <p:cNvSpPr txBox="1"/>
          <p:nvPr/>
        </p:nvSpPr>
        <p:spPr>
          <a:xfrm>
            <a:off x="4997577" y="405726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37%</a:t>
            </a:r>
            <a:endParaRPr sz="1200">
              <a:latin typeface="Calibri"/>
              <a:cs typeface="Calibri"/>
            </a:endParaRPr>
          </a:p>
        </p:txBody>
      </p:sp>
      <p:sp>
        <p:nvSpPr>
          <p:cNvPr id="21" name="object 21"/>
          <p:cNvSpPr txBox="1"/>
          <p:nvPr/>
        </p:nvSpPr>
        <p:spPr>
          <a:xfrm>
            <a:off x="4939665" y="47495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41%</a:t>
            </a:r>
            <a:endParaRPr sz="1200">
              <a:latin typeface="Calibri"/>
              <a:cs typeface="Calibri"/>
            </a:endParaRPr>
          </a:p>
        </p:txBody>
      </p:sp>
      <p:sp>
        <p:nvSpPr>
          <p:cNvPr id="22" name="object 22"/>
          <p:cNvSpPr txBox="1"/>
          <p:nvPr/>
        </p:nvSpPr>
        <p:spPr>
          <a:xfrm>
            <a:off x="1713357" y="1879472"/>
            <a:ext cx="739775" cy="393700"/>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85858"/>
                </a:solidFill>
                <a:latin typeface="Calibri"/>
                <a:cs typeface="Calibri"/>
              </a:rPr>
              <a:t>GM</a:t>
            </a:r>
            <a:r>
              <a:rPr sz="1200" spc="-25" dirty="0">
                <a:solidFill>
                  <a:srgbClr val="585858"/>
                </a:solidFill>
                <a:latin typeface="Calibri"/>
                <a:cs typeface="Calibri"/>
              </a:rPr>
              <a:t> </a:t>
            </a: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p>
            <a:pPr algn="ctr">
              <a:lnSpc>
                <a:spcPct val="100000"/>
              </a:lnSpc>
              <a:spcBef>
                <a:spcPts val="15"/>
              </a:spcBef>
            </a:pPr>
            <a:r>
              <a:rPr sz="1200" spc="-10" dirty="0">
                <a:solidFill>
                  <a:srgbClr val="585858"/>
                </a:solidFill>
                <a:latin typeface="Calibri"/>
                <a:cs typeface="Calibri"/>
              </a:rPr>
              <a:t>(S13)</a:t>
            </a:r>
            <a:endParaRPr sz="1200">
              <a:latin typeface="Calibri"/>
              <a:cs typeface="Calibri"/>
            </a:endParaRPr>
          </a:p>
        </p:txBody>
      </p:sp>
      <p:sp>
        <p:nvSpPr>
          <p:cNvPr id="23" name="object 23"/>
          <p:cNvSpPr txBox="1"/>
          <p:nvPr/>
        </p:nvSpPr>
        <p:spPr>
          <a:xfrm>
            <a:off x="1706117" y="2571750"/>
            <a:ext cx="746760" cy="394335"/>
          </a:xfrm>
          <a:prstGeom prst="rect">
            <a:avLst/>
          </a:prstGeom>
        </p:spPr>
        <p:txBody>
          <a:bodyPr vert="horz" wrap="square" lIns="0" tIns="9525" rIns="0" bIns="0" rtlCol="0">
            <a:spAutoFit/>
          </a:bodyPr>
          <a:lstStyle/>
          <a:p>
            <a:pPr marL="215265" marR="5080" indent="-203200">
              <a:lnSpc>
                <a:spcPct val="101499"/>
              </a:lnSpc>
              <a:spcBef>
                <a:spcPts val="75"/>
              </a:spcBef>
            </a:pPr>
            <a:r>
              <a:rPr sz="1200" dirty="0">
                <a:solidFill>
                  <a:srgbClr val="585858"/>
                </a:solidFill>
                <a:latin typeface="Calibri"/>
                <a:cs typeface="Calibri"/>
              </a:rPr>
              <a:t>GM</a:t>
            </a:r>
            <a:r>
              <a:rPr sz="1200" spc="-30" dirty="0">
                <a:solidFill>
                  <a:srgbClr val="585858"/>
                </a:solidFill>
                <a:latin typeface="Calibri"/>
                <a:cs typeface="Calibri"/>
              </a:rPr>
              <a:t> </a:t>
            </a:r>
            <a:r>
              <a:rPr sz="1200" dirty="0">
                <a:solidFill>
                  <a:srgbClr val="585858"/>
                </a:solidFill>
                <a:latin typeface="Calibri"/>
                <a:cs typeface="Calibri"/>
              </a:rPr>
              <a:t>Aug</a:t>
            </a:r>
            <a:r>
              <a:rPr sz="1200" spc="-25" dirty="0">
                <a:solidFill>
                  <a:srgbClr val="585858"/>
                </a:solidFill>
                <a:latin typeface="Calibri"/>
                <a:cs typeface="Calibri"/>
              </a:rPr>
              <a:t> '24 </a:t>
            </a:r>
            <a:r>
              <a:rPr sz="1200" spc="-10" dirty="0">
                <a:solidFill>
                  <a:srgbClr val="585858"/>
                </a:solidFill>
                <a:latin typeface="Calibri"/>
                <a:cs typeface="Calibri"/>
              </a:rPr>
              <a:t>(S14)</a:t>
            </a:r>
            <a:endParaRPr sz="1200">
              <a:latin typeface="Calibri"/>
              <a:cs typeface="Calibri"/>
            </a:endParaRPr>
          </a:p>
        </p:txBody>
      </p:sp>
      <p:sp>
        <p:nvSpPr>
          <p:cNvPr id="24" name="object 24"/>
          <p:cNvSpPr txBox="1"/>
          <p:nvPr/>
        </p:nvSpPr>
        <p:spPr>
          <a:xfrm>
            <a:off x="1729867" y="3263900"/>
            <a:ext cx="722630" cy="394335"/>
          </a:xfrm>
          <a:prstGeom prst="rect">
            <a:avLst/>
          </a:prstGeom>
        </p:spPr>
        <p:txBody>
          <a:bodyPr vert="horz" wrap="square" lIns="0" tIns="9525" rIns="0" bIns="0" rtlCol="0">
            <a:spAutoFit/>
          </a:bodyPr>
          <a:lstStyle/>
          <a:p>
            <a:pPr marL="203200" marR="5080" indent="-191135">
              <a:lnSpc>
                <a:spcPct val="101499"/>
              </a:lnSpc>
              <a:spcBef>
                <a:spcPts val="75"/>
              </a:spcBef>
            </a:pPr>
            <a:r>
              <a:rPr sz="1200" dirty="0">
                <a:solidFill>
                  <a:srgbClr val="585858"/>
                </a:solidFill>
                <a:latin typeface="Calibri"/>
                <a:cs typeface="Calibri"/>
              </a:rPr>
              <a:t>GM</a:t>
            </a:r>
            <a:r>
              <a:rPr sz="1200" spc="-30" dirty="0">
                <a:solidFill>
                  <a:srgbClr val="585858"/>
                </a:solidFill>
                <a:latin typeface="Calibri"/>
                <a:cs typeface="Calibri"/>
              </a:rPr>
              <a:t> </a:t>
            </a:r>
            <a:r>
              <a:rPr sz="1200" dirty="0">
                <a:solidFill>
                  <a:srgbClr val="585858"/>
                </a:solidFill>
                <a:latin typeface="Calibri"/>
                <a:cs typeface="Calibri"/>
              </a:rPr>
              <a:t>Oct</a:t>
            </a:r>
            <a:r>
              <a:rPr sz="1200" spc="-25" dirty="0">
                <a:solidFill>
                  <a:srgbClr val="585858"/>
                </a:solidFill>
                <a:latin typeface="Calibri"/>
                <a:cs typeface="Calibri"/>
              </a:rPr>
              <a:t> '24 </a:t>
            </a:r>
            <a:r>
              <a:rPr sz="1200" spc="-10" dirty="0">
                <a:solidFill>
                  <a:srgbClr val="585858"/>
                </a:solidFill>
                <a:latin typeface="Calibri"/>
                <a:cs typeface="Calibri"/>
              </a:rPr>
              <a:t>(S15)</a:t>
            </a:r>
            <a:endParaRPr sz="1200">
              <a:latin typeface="Calibri"/>
              <a:cs typeface="Calibri"/>
            </a:endParaRPr>
          </a:p>
        </p:txBody>
      </p:sp>
      <p:sp>
        <p:nvSpPr>
          <p:cNvPr id="25" name="object 25"/>
          <p:cNvSpPr txBox="1"/>
          <p:nvPr/>
        </p:nvSpPr>
        <p:spPr>
          <a:xfrm>
            <a:off x="1361694" y="4049014"/>
            <a:ext cx="109093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GM</a:t>
            </a:r>
            <a:r>
              <a:rPr sz="1200" spc="-25" dirty="0">
                <a:solidFill>
                  <a:srgbClr val="585858"/>
                </a:solidFill>
                <a:latin typeface="Calibri"/>
                <a:cs typeface="Calibri"/>
              </a:rPr>
              <a:t> </a:t>
            </a:r>
            <a:r>
              <a:rPr sz="1200" dirty="0">
                <a:solidFill>
                  <a:srgbClr val="585858"/>
                </a:solidFill>
                <a:latin typeface="Calibri"/>
                <a:cs typeface="Calibri"/>
              </a:rPr>
              <a:t>Dec</a:t>
            </a:r>
            <a:r>
              <a:rPr sz="1200" spc="-30" dirty="0">
                <a:solidFill>
                  <a:srgbClr val="585858"/>
                </a:solidFill>
                <a:latin typeface="Calibri"/>
                <a:cs typeface="Calibri"/>
              </a:rPr>
              <a:t> </a:t>
            </a:r>
            <a:r>
              <a:rPr sz="1200" dirty="0">
                <a:solidFill>
                  <a:srgbClr val="585858"/>
                </a:solidFill>
                <a:latin typeface="Calibri"/>
                <a:cs typeface="Calibri"/>
              </a:rPr>
              <a:t>'24</a:t>
            </a:r>
            <a:r>
              <a:rPr sz="1200" spc="-20" dirty="0">
                <a:solidFill>
                  <a:srgbClr val="585858"/>
                </a:solidFill>
                <a:latin typeface="Calibri"/>
                <a:cs typeface="Calibri"/>
              </a:rPr>
              <a:t> (S16)</a:t>
            </a:r>
            <a:endParaRPr sz="1200">
              <a:latin typeface="Calibri"/>
              <a:cs typeface="Calibri"/>
            </a:endParaRPr>
          </a:p>
        </p:txBody>
      </p:sp>
      <p:sp>
        <p:nvSpPr>
          <p:cNvPr id="26" name="object 26"/>
          <p:cNvSpPr txBox="1"/>
          <p:nvPr/>
        </p:nvSpPr>
        <p:spPr>
          <a:xfrm>
            <a:off x="1518919" y="4741291"/>
            <a:ext cx="93408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GB</a:t>
            </a:r>
            <a:r>
              <a:rPr sz="1200" spc="-20" dirty="0">
                <a:solidFill>
                  <a:srgbClr val="585858"/>
                </a:solidFill>
                <a:latin typeface="Calibri"/>
                <a:cs typeface="Calibri"/>
              </a:rPr>
              <a:t> </a:t>
            </a:r>
            <a:r>
              <a:rPr sz="1200" spc="-10" dirty="0">
                <a:solidFill>
                  <a:srgbClr val="585858"/>
                </a:solidFill>
                <a:latin typeface="Calibri"/>
                <a:cs typeface="Calibri"/>
              </a:rPr>
              <a:t>benchmark</a:t>
            </a:r>
            <a:endParaRPr sz="1200">
              <a:latin typeface="Calibri"/>
              <a:cs typeface="Calibri"/>
            </a:endParaRPr>
          </a:p>
        </p:txBody>
      </p:sp>
      <p:sp>
        <p:nvSpPr>
          <p:cNvPr id="27" name="object 27"/>
          <p:cNvSpPr/>
          <p:nvPr/>
        </p:nvSpPr>
        <p:spPr>
          <a:xfrm>
            <a:off x="395960" y="2563183"/>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FF0000"/>
          </a:solidFill>
        </p:spPr>
        <p:txBody>
          <a:bodyPr wrap="square" lIns="0" tIns="0" rIns="0" bIns="0" rtlCol="0"/>
          <a:lstStyle/>
          <a:p>
            <a:endParaRPr/>
          </a:p>
        </p:txBody>
      </p:sp>
      <p:sp>
        <p:nvSpPr>
          <p:cNvPr id="28" name="object 28"/>
          <p:cNvSpPr txBox="1"/>
          <p:nvPr/>
        </p:nvSpPr>
        <p:spPr>
          <a:xfrm>
            <a:off x="503936" y="2483865"/>
            <a:ext cx="674370" cy="579755"/>
          </a:xfrm>
          <a:prstGeom prst="rect">
            <a:avLst/>
          </a:prstGeom>
        </p:spPr>
        <p:txBody>
          <a:bodyPr vert="horz" wrap="square" lIns="0" tIns="9525" rIns="0" bIns="0" rtlCol="0">
            <a:spAutoFit/>
          </a:bodyPr>
          <a:lstStyle/>
          <a:p>
            <a:pPr marL="12700" marR="5080">
              <a:lnSpc>
                <a:spcPct val="101499"/>
              </a:lnSpc>
              <a:spcBef>
                <a:spcPts val="75"/>
              </a:spcBef>
            </a:pPr>
            <a:r>
              <a:rPr sz="1200" dirty="0">
                <a:solidFill>
                  <a:srgbClr val="585858"/>
                </a:solidFill>
                <a:latin typeface="Calibri"/>
                <a:cs typeface="Calibri"/>
              </a:rPr>
              <a:t>My</a:t>
            </a:r>
            <a:r>
              <a:rPr sz="1200" spc="-15" dirty="0">
                <a:solidFill>
                  <a:srgbClr val="585858"/>
                </a:solidFill>
                <a:latin typeface="Calibri"/>
                <a:cs typeface="Calibri"/>
              </a:rPr>
              <a:t> </a:t>
            </a:r>
            <a:r>
              <a:rPr sz="1200" dirty="0">
                <a:solidFill>
                  <a:srgbClr val="585858"/>
                </a:solidFill>
                <a:latin typeface="Calibri"/>
                <a:cs typeface="Calibri"/>
              </a:rPr>
              <a:t>cost</a:t>
            </a:r>
            <a:r>
              <a:rPr sz="1200" spc="-15" dirty="0">
                <a:solidFill>
                  <a:srgbClr val="585858"/>
                </a:solidFill>
                <a:latin typeface="Calibri"/>
                <a:cs typeface="Calibri"/>
              </a:rPr>
              <a:t> </a:t>
            </a:r>
            <a:r>
              <a:rPr sz="1200" spc="-25" dirty="0">
                <a:solidFill>
                  <a:srgbClr val="585858"/>
                </a:solidFill>
                <a:latin typeface="Calibri"/>
                <a:cs typeface="Calibri"/>
              </a:rPr>
              <a:t>of </a:t>
            </a:r>
            <a:r>
              <a:rPr sz="1200" dirty="0">
                <a:solidFill>
                  <a:srgbClr val="585858"/>
                </a:solidFill>
                <a:latin typeface="Calibri"/>
                <a:cs typeface="Calibri"/>
              </a:rPr>
              <a:t>living</a:t>
            </a:r>
            <a:r>
              <a:rPr sz="1200" spc="-30" dirty="0">
                <a:solidFill>
                  <a:srgbClr val="585858"/>
                </a:solidFill>
                <a:latin typeface="Calibri"/>
                <a:cs typeface="Calibri"/>
              </a:rPr>
              <a:t> </a:t>
            </a:r>
            <a:r>
              <a:rPr sz="1200" spc="-25" dirty="0">
                <a:solidFill>
                  <a:srgbClr val="585858"/>
                </a:solidFill>
                <a:latin typeface="Calibri"/>
                <a:cs typeface="Calibri"/>
              </a:rPr>
              <a:t>has </a:t>
            </a:r>
            <a:r>
              <a:rPr sz="1200" spc="-10" dirty="0">
                <a:solidFill>
                  <a:srgbClr val="585858"/>
                </a:solidFill>
                <a:latin typeface="Calibri"/>
                <a:cs typeface="Calibri"/>
              </a:rPr>
              <a:t>increased</a:t>
            </a:r>
            <a:endParaRPr sz="1200">
              <a:latin typeface="Calibri"/>
              <a:cs typeface="Calibri"/>
            </a:endParaRPr>
          </a:p>
        </p:txBody>
      </p:sp>
      <p:sp>
        <p:nvSpPr>
          <p:cNvPr id="29" name="object 29"/>
          <p:cNvSpPr/>
          <p:nvPr/>
        </p:nvSpPr>
        <p:spPr>
          <a:xfrm>
            <a:off x="395960" y="3308927"/>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E7E6E6"/>
          </a:solidFill>
        </p:spPr>
        <p:txBody>
          <a:bodyPr wrap="square" lIns="0" tIns="0" rIns="0" bIns="0" rtlCol="0"/>
          <a:lstStyle/>
          <a:p>
            <a:endParaRPr/>
          </a:p>
        </p:txBody>
      </p:sp>
      <p:sp>
        <p:nvSpPr>
          <p:cNvPr id="30" name="object 30"/>
          <p:cNvSpPr txBox="1"/>
          <p:nvPr/>
        </p:nvSpPr>
        <p:spPr>
          <a:xfrm>
            <a:off x="503936" y="3230117"/>
            <a:ext cx="674370" cy="1325880"/>
          </a:xfrm>
          <a:prstGeom prst="rect">
            <a:avLst/>
          </a:prstGeom>
        </p:spPr>
        <p:txBody>
          <a:bodyPr vert="horz" wrap="square" lIns="0" tIns="10160" rIns="0" bIns="0" rtlCol="0">
            <a:spAutoFit/>
          </a:bodyPr>
          <a:lstStyle/>
          <a:p>
            <a:pPr marL="12700" marR="5080">
              <a:lnSpc>
                <a:spcPct val="101400"/>
              </a:lnSpc>
              <a:spcBef>
                <a:spcPts val="80"/>
              </a:spcBef>
            </a:pPr>
            <a:r>
              <a:rPr sz="1200" dirty="0">
                <a:solidFill>
                  <a:srgbClr val="585858"/>
                </a:solidFill>
                <a:latin typeface="Calibri"/>
                <a:cs typeface="Calibri"/>
              </a:rPr>
              <a:t>My</a:t>
            </a:r>
            <a:r>
              <a:rPr sz="1200" spc="-15" dirty="0">
                <a:solidFill>
                  <a:srgbClr val="585858"/>
                </a:solidFill>
                <a:latin typeface="Calibri"/>
                <a:cs typeface="Calibri"/>
              </a:rPr>
              <a:t> </a:t>
            </a:r>
            <a:r>
              <a:rPr sz="1200" dirty="0">
                <a:solidFill>
                  <a:srgbClr val="585858"/>
                </a:solidFill>
                <a:latin typeface="Calibri"/>
                <a:cs typeface="Calibri"/>
              </a:rPr>
              <a:t>cost</a:t>
            </a:r>
            <a:r>
              <a:rPr sz="1200" spc="-15" dirty="0">
                <a:solidFill>
                  <a:srgbClr val="585858"/>
                </a:solidFill>
                <a:latin typeface="Calibri"/>
                <a:cs typeface="Calibri"/>
              </a:rPr>
              <a:t> </a:t>
            </a:r>
            <a:r>
              <a:rPr sz="1200" spc="-25" dirty="0">
                <a:solidFill>
                  <a:srgbClr val="585858"/>
                </a:solidFill>
                <a:latin typeface="Calibri"/>
                <a:cs typeface="Calibri"/>
              </a:rPr>
              <a:t>of </a:t>
            </a:r>
            <a:r>
              <a:rPr sz="1200" dirty="0">
                <a:solidFill>
                  <a:srgbClr val="585858"/>
                </a:solidFill>
                <a:latin typeface="Calibri"/>
                <a:cs typeface="Calibri"/>
              </a:rPr>
              <a:t>living</a:t>
            </a:r>
            <a:r>
              <a:rPr sz="1200" spc="-30" dirty="0">
                <a:solidFill>
                  <a:srgbClr val="585858"/>
                </a:solidFill>
                <a:latin typeface="Calibri"/>
                <a:cs typeface="Calibri"/>
              </a:rPr>
              <a:t> </a:t>
            </a:r>
            <a:r>
              <a:rPr sz="1200" spc="-25" dirty="0">
                <a:solidFill>
                  <a:srgbClr val="585858"/>
                </a:solidFill>
                <a:latin typeface="Calibri"/>
                <a:cs typeface="Calibri"/>
              </a:rPr>
              <a:t>has </a:t>
            </a:r>
            <a:r>
              <a:rPr sz="1200" dirty="0">
                <a:solidFill>
                  <a:srgbClr val="585858"/>
                </a:solidFill>
                <a:latin typeface="Calibri"/>
                <a:cs typeface="Calibri"/>
              </a:rPr>
              <a:t>stayed</a:t>
            </a:r>
            <a:r>
              <a:rPr sz="1200" spc="-35" dirty="0">
                <a:solidFill>
                  <a:srgbClr val="585858"/>
                </a:solidFill>
                <a:latin typeface="Calibri"/>
                <a:cs typeface="Calibri"/>
              </a:rPr>
              <a:t> </a:t>
            </a:r>
            <a:r>
              <a:rPr sz="1200" spc="-25" dirty="0">
                <a:solidFill>
                  <a:srgbClr val="585858"/>
                </a:solidFill>
                <a:latin typeface="Calibri"/>
                <a:cs typeface="Calibri"/>
              </a:rPr>
              <a:t>the </a:t>
            </a:r>
            <a:r>
              <a:rPr sz="1200" spc="-20" dirty="0">
                <a:solidFill>
                  <a:srgbClr val="585858"/>
                </a:solidFill>
                <a:latin typeface="Calibri"/>
                <a:cs typeface="Calibri"/>
              </a:rPr>
              <a:t>same</a:t>
            </a:r>
            <a:endParaRPr sz="1200">
              <a:latin typeface="Calibri"/>
              <a:cs typeface="Calibri"/>
            </a:endParaRPr>
          </a:p>
          <a:p>
            <a:pPr marL="12700" marR="5080">
              <a:lnSpc>
                <a:spcPct val="101499"/>
              </a:lnSpc>
              <a:spcBef>
                <a:spcPts val="25"/>
              </a:spcBef>
            </a:pPr>
            <a:r>
              <a:rPr sz="1200" dirty="0">
                <a:solidFill>
                  <a:srgbClr val="585858"/>
                </a:solidFill>
                <a:latin typeface="Calibri"/>
                <a:cs typeface="Calibri"/>
              </a:rPr>
              <a:t>My</a:t>
            </a:r>
            <a:r>
              <a:rPr sz="1200" spc="-15" dirty="0">
                <a:solidFill>
                  <a:srgbClr val="585858"/>
                </a:solidFill>
                <a:latin typeface="Calibri"/>
                <a:cs typeface="Calibri"/>
              </a:rPr>
              <a:t> </a:t>
            </a:r>
            <a:r>
              <a:rPr sz="1200" dirty="0">
                <a:solidFill>
                  <a:srgbClr val="585858"/>
                </a:solidFill>
                <a:latin typeface="Calibri"/>
                <a:cs typeface="Calibri"/>
              </a:rPr>
              <a:t>cost</a:t>
            </a:r>
            <a:r>
              <a:rPr sz="1200" spc="-15" dirty="0">
                <a:solidFill>
                  <a:srgbClr val="585858"/>
                </a:solidFill>
                <a:latin typeface="Calibri"/>
                <a:cs typeface="Calibri"/>
              </a:rPr>
              <a:t> </a:t>
            </a:r>
            <a:r>
              <a:rPr sz="1200" spc="-25" dirty="0">
                <a:solidFill>
                  <a:srgbClr val="585858"/>
                </a:solidFill>
                <a:latin typeface="Calibri"/>
                <a:cs typeface="Calibri"/>
              </a:rPr>
              <a:t>of </a:t>
            </a:r>
            <a:r>
              <a:rPr sz="1200" dirty="0">
                <a:solidFill>
                  <a:srgbClr val="585858"/>
                </a:solidFill>
                <a:latin typeface="Calibri"/>
                <a:cs typeface="Calibri"/>
              </a:rPr>
              <a:t>living</a:t>
            </a:r>
            <a:r>
              <a:rPr sz="1200" spc="-30" dirty="0">
                <a:solidFill>
                  <a:srgbClr val="585858"/>
                </a:solidFill>
                <a:latin typeface="Calibri"/>
                <a:cs typeface="Calibri"/>
              </a:rPr>
              <a:t> </a:t>
            </a:r>
            <a:r>
              <a:rPr sz="1200" spc="-25" dirty="0">
                <a:solidFill>
                  <a:srgbClr val="585858"/>
                </a:solidFill>
                <a:latin typeface="Calibri"/>
                <a:cs typeface="Calibri"/>
              </a:rPr>
              <a:t>has </a:t>
            </a:r>
            <a:r>
              <a:rPr sz="1200" spc="-10" dirty="0">
                <a:solidFill>
                  <a:srgbClr val="585858"/>
                </a:solidFill>
                <a:latin typeface="Calibri"/>
                <a:cs typeface="Calibri"/>
              </a:rPr>
              <a:t>decreased</a:t>
            </a:r>
            <a:endParaRPr sz="1200">
              <a:latin typeface="Calibri"/>
              <a:cs typeface="Calibri"/>
            </a:endParaRPr>
          </a:p>
        </p:txBody>
      </p:sp>
      <p:sp>
        <p:nvSpPr>
          <p:cNvPr id="31" name="object 31"/>
          <p:cNvSpPr/>
          <p:nvPr/>
        </p:nvSpPr>
        <p:spPr>
          <a:xfrm>
            <a:off x="395960" y="4054671"/>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sp>
        <p:nvSpPr>
          <p:cNvPr id="32" name="object 32"/>
          <p:cNvSpPr txBox="1"/>
          <p:nvPr/>
        </p:nvSpPr>
        <p:spPr>
          <a:xfrm>
            <a:off x="7158355" y="1125727"/>
            <a:ext cx="384175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Reasons</a:t>
            </a:r>
            <a:r>
              <a:rPr sz="1400" b="1" spc="-40" dirty="0">
                <a:solidFill>
                  <a:srgbClr val="5C5B5A"/>
                </a:solidFill>
                <a:latin typeface="Arial"/>
                <a:cs typeface="Arial"/>
              </a:rPr>
              <a:t> </a:t>
            </a:r>
            <a:r>
              <a:rPr sz="1400" b="1" dirty="0">
                <a:solidFill>
                  <a:srgbClr val="5C5B5A"/>
                </a:solidFill>
                <a:latin typeface="Arial"/>
                <a:cs typeface="Arial"/>
              </a:rPr>
              <a:t>for</a:t>
            </a:r>
            <a:r>
              <a:rPr sz="1400" b="1" spc="-30" dirty="0">
                <a:solidFill>
                  <a:srgbClr val="5C5B5A"/>
                </a:solidFill>
                <a:latin typeface="Arial"/>
                <a:cs typeface="Arial"/>
              </a:rPr>
              <a:t> </a:t>
            </a:r>
            <a:r>
              <a:rPr sz="1400" b="1" dirty="0">
                <a:solidFill>
                  <a:srgbClr val="5C5B5A"/>
                </a:solidFill>
                <a:latin typeface="Arial"/>
                <a:cs typeface="Arial"/>
              </a:rPr>
              <a:t>increase</a:t>
            </a:r>
            <a:r>
              <a:rPr sz="1400" b="1" spc="-60" dirty="0">
                <a:solidFill>
                  <a:srgbClr val="5C5B5A"/>
                </a:solidFill>
                <a:latin typeface="Arial"/>
                <a:cs typeface="Arial"/>
              </a:rPr>
              <a:t> </a:t>
            </a:r>
            <a:r>
              <a:rPr sz="1400" b="1" dirty="0">
                <a:solidFill>
                  <a:srgbClr val="5C5B5A"/>
                </a:solidFill>
                <a:latin typeface="Arial"/>
                <a:cs typeface="Arial"/>
              </a:rPr>
              <a:t>in</a:t>
            </a:r>
            <a:r>
              <a:rPr sz="1400" b="1" spc="-30" dirty="0">
                <a:solidFill>
                  <a:srgbClr val="5C5B5A"/>
                </a:solidFill>
                <a:latin typeface="Arial"/>
                <a:cs typeface="Arial"/>
              </a:rPr>
              <a:t> </a:t>
            </a:r>
            <a:r>
              <a:rPr sz="1400" b="1" dirty="0">
                <a:solidFill>
                  <a:srgbClr val="5C5B5A"/>
                </a:solidFill>
                <a:latin typeface="Arial"/>
                <a:cs typeface="Arial"/>
              </a:rPr>
              <a:t>cost</a:t>
            </a:r>
            <a:r>
              <a:rPr sz="1400" b="1" spc="-35" dirty="0">
                <a:solidFill>
                  <a:srgbClr val="5C5B5A"/>
                </a:solidFill>
                <a:latin typeface="Arial"/>
                <a:cs typeface="Arial"/>
              </a:rPr>
              <a:t> </a:t>
            </a:r>
            <a:r>
              <a:rPr sz="1400" b="1" dirty="0">
                <a:solidFill>
                  <a:srgbClr val="5C5B5A"/>
                </a:solidFill>
                <a:latin typeface="Arial"/>
                <a:cs typeface="Arial"/>
              </a:rPr>
              <a:t>of</a:t>
            </a:r>
            <a:r>
              <a:rPr sz="1400" b="1" spc="-35" dirty="0">
                <a:solidFill>
                  <a:srgbClr val="5C5B5A"/>
                </a:solidFill>
                <a:latin typeface="Arial"/>
                <a:cs typeface="Arial"/>
              </a:rPr>
              <a:t> </a:t>
            </a:r>
            <a:r>
              <a:rPr sz="1400" b="1" dirty="0">
                <a:solidFill>
                  <a:srgbClr val="5C5B5A"/>
                </a:solidFill>
                <a:latin typeface="Arial"/>
                <a:cs typeface="Arial"/>
              </a:rPr>
              <a:t>living</a:t>
            </a:r>
            <a:r>
              <a:rPr sz="1400" b="1" spc="-45" dirty="0">
                <a:solidFill>
                  <a:srgbClr val="5C5B5A"/>
                </a:solidFill>
                <a:latin typeface="Arial"/>
                <a:cs typeface="Arial"/>
              </a:rPr>
              <a:t> </a:t>
            </a:r>
            <a:r>
              <a:rPr sz="1400" b="1" spc="-10" dirty="0">
                <a:solidFill>
                  <a:srgbClr val="5C5B5A"/>
                </a:solidFill>
                <a:latin typeface="Arial"/>
                <a:cs typeface="Arial"/>
              </a:rPr>
              <a:t>(n</a:t>
            </a:r>
            <a:r>
              <a:rPr sz="1400" spc="-10" dirty="0">
                <a:solidFill>
                  <a:srgbClr val="5C5B5A"/>
                </a:solidFill>
                <a:latin typeface="Arial"/>
                <a:cs typeface="Arial"/>
              </a:rPr>
              <a:t>=</a:t>
            </a:r>
            <a:r>
              <a:rPr sz="1400" b="1" spc="-10" dirty="0">
                <a:solidFill>
                  <a:srgbClr val="5C5B5A"/>
                </a:solidFill>
                <a:latin typeface="Arial"/>
                <a:cs typeface="Arial"/>
              </a:rPr>
              <a:t>945)</a:t>
            </a:r>
            <a:endParaRPr sz="1400">
              <a:latin typeface="Arial"/>
              <a:cs typeface="Arial"/>
            </a:endParaRPr>
          </a:p>
        </p:txBody>
      </p:sp>
      <p:grpSp>
        <p:nvGrpSpPr>
          <p:cNvPr id="33" name="object 33"/>
          <p:cNvGrpSpPr/>
          <p:nvPr/>
        </p:nvGrpSpPr>
        <p:grpSpPr>
          <a:xfrm>
            <a:off x="8913558" y="1307528"/>
            <a:ext cx="1844675" cy="4634230"/>
            <a:chOff x="8913558" y="1307528"/>
            <a:chExt cx="1844675" cy="4634230"/>
          </a:xfrm>
        </p:grpSpPr>
        <p:sp>
          <p:nvSpPr>
            <p:cNvPr id="34" name="object 34"/>
            <p:cNvSpPr/>
            <p:nvPr/>
          </p:nvSpPr>
          <p:spPr>
            <a:xfrm>
              <a:off x="8918321" y="1421891"/>
              <a:ext cx="1839595" cy="4165600"/>
            </a:xfrm>
            <a:custGeom>
              <a:avLst/>
              <a:gdLst/>
              <a:ahLst/>
              <a:cxnLst/>
              <a:rect l="l" t="t" r="r" b="b"/>
              <a:pathLst>
                <a:path w="1839595" h="4165600">
                  <a:moveTo>
                    <a:pt x="42799" y="4046220"/>
                  </a:moveTo>
                  <a:lnTo>
                    <a:pt x="0" y="4046220"/>
                  </a:lnTo>
                  <a:lnTo>
                    <a:pt x="0" y="4165092"/>
                  </a:lnTo>
                  <a:lnTo>
                    <a:pt x="42799" y="4165092"/>
                  </a:lnTo>
                  <a:lnTo>
                    <a:pt x="42799" y="4046220"/>
                  </a:lnTo>
                  <a:close/>
                </a:path>
                <a:path w="1839595" h="4165600">
                  <a:moveTo>
                    <a:pt x="256159" y="3467100"/>
                  </a:moveTo>
                  <a:lnTo>
                    <a:pt x="0" y="3467100"/>
                  </a:lnTo>
                  <a:lnTo>
                    <a:pt x="0" y="3587496"/>
                  </a:lnTo>
                  <a:lnTo>
                    <a:pt x="256159" y="3587496"/>
                  </a:lnTo>
                  <a:lnTo>
                    <a:pt x="256159" y="3467100"/>
                  </a:lnTo>
                  <a:close/>
                </a:path>
                <a:path w="1839595" h="4165600">
                  <a:moveTo>
                    <a:pt x="385699" y="2889504"/>
                  </a:moveTo>
                  <a:lnTo>
                    <a:pt x="0" y="2889504"/>
                  </a:lnTo>
                  <a:lnTo>
                    <a:pt x="0" y="3009900"/>
                  </a:lnTo>
                  <a:lnTo>
                    <a:pt x="385699" y="3009900"/>
                  </a:lnTo>
                  <a:lnTo>
                    <a:pt x="385699" y="2889504"/>
                  </a:lnTo>
                  <a:close/>
                </a:path>
                <a:path w="1839595" h="4165600">
                  <a:moveTo>
                    <a:pt x="641731" y="2311908"/>
                  </a:moveTo>
                  <a:lnTo>
                    <a:pt x="0" y="2311908"/>
                  </a:lnTo>
                  <a:lnTo>
                    <a:pt x="0" y="2432304"/>
                  </a:lnTo>
                  <a:lnTo>
                    <a:pt x="641731" y="2432304"/>
                  </a:lnTo>
                  <a:lnTo>
                    <a:pt x="641731" y="2311908"/>
                  </a:lnTo>
                  <a:close/>
                </a:path>
                <a:path w="1839595" h="4165600">
                  <a:moveTo>
                    <a:pt x="748411" y="1734312"/>
                  </a:moveTo>
                  <a:lnTo>
                    <a:pt x="0" y="1734312"/>
                  </a:lnTo>
                  <a:lnTo>
                    <a:pt x="0" y="1853184"/>
                  </a:lnTo>
                  <a:lnTo>
                    <a:pt x="748411" y="1853184"/>
                  </a:lnTo>
                  <a:lnTo>
                    <a:pt x="748411" y="1734312"/>
                  </a:lnTo>
                  <a:close/>
                </a:path>
                <a:path w="1839595" h="4165600">
                  <a:moveTo>
                    <a:pt x="1005967" y="1155192"/>
                  </a:moveTo>
                  <a:lnTo>
                    <a:pt x="0" y="1155192"/>
                  </a:lnTo>
                  <a:lnTo>
                    <a:pt x="0" y="1275588"/>
                  </a:lnTo>
                  <a:lnTo>
                    <a:pt x="1005967" y="1275588"/>
                  </a:lnTo>
                  <a:lnTo>
                    <a:pt x="1005967" y="1155192"/>
                  </a:lnTo>
                  <a:close/>
                </a:path>
                <a:path w="1839595" h="4165600">
                  <a:moveTo>
                    <a:pt x="1390015" y="577596"/>
                  </a:moveTo>
                  <a:lnTo>
                    <a:pt x="0" y="577596"/>
                  </a:lnTo>
                  <a:lnTo>
                    <a:pt x="0" y="697992"/>
                  </a:lnTo>
                  <a:lnTo>
                    <a:pt x="1390015" y="697992"/>
                  </a:lnTo>
                  <a:lnTo>
                    <a:pt x="1390015" y="577596"/>
                  </a:lnTo>
                  <a:close/>
                </a:path>
                <a:path w="1839595" h="4165600">
                  <a:moveTo>
                    <a:pt x="1839595" y="0"/>
                  </a:moveTo>
                  <a:lnTo>
                    <a:pt x="0" y="0"/>
                  </a:lnTo>
                  <a:lnTo>
                    <a:pt x="0" y="118872"/>
                  </a:lnTo>
                  <a:lnTo>
                    <a:pt x="1839595" y="118872"/>
                  </a:lnTo>
                  <a:lnTo>
                    <a:pt x="1839595" y="0"/>
                  </a:lnTo>
                  <a:close/>
                </a:path>
              </a:pathLst>
            </a:custGeom>
            <a:solidFill>
              <a:srgbClr val="155F82"/>
            </a:solidFill>
          </p:spPr>
          <p:txBody>
            <a:bodyPr wrap="square" lIns="0" tIns="0" rIns="0" bIns="0" rtlCol="0"/>
            <a:lstStyle/>
            <a:p>
              <a:endParaRPr/>
            </a:p>
          </p:txBody>
        </p:sp>
        <p:sp>
          <p:nvSpPr>
            <p:cNvPr id="35" name="object 35"/>
            <p:cNvSpPr/>
            <p:nvPr/>
          </p:nvSpPr>
          <p:spPr>
            <a:xfrm>
              <a:off x="8918321" y="1540763"/>
              <a:ext cx="1732914" cy="4166870"/>
            </a:xfrm>
            <a:custGeom>
              <a:avLst/>
              <a:gdLst/>
              <a:ahLst/>
              <a:cxnLst/>
              <a:rect l="l" t="t" r="r" b="b"/>
              <a:pathLst>
                <a:path w="1732915" h="4166870">
                  <a:moveTo>
                    <a:pt x="42799" y="4046220"/>
                  </a:moveTo>
                  <a:lnTo>
                    <a:pt x="0" y="4046220"/>
                  </a:lnTo>
                  <a:lnTo>
                    <a:pt x="0" y="4166616"/>
                  </a:lnTo>
                  <a:lnTo>
                    <a:pt x="42799" y="4166616"/>
                  </a:lnTo>
                  <a:lnTo>
                    <a:pt x="42799" y="4046220"/>
                  </a:lnTo>
                  <a:close/>
                </a:path>
                <a:path w="1732915" h="4166870">
                  <a:moveTo>
                    <a:pt x="213487" y="3468624"/>
                  </a:moveTo>
                  <a:lnTo>
                    <a:pt x="0" y="3468624"/>
                  </a:lnTo>
                  <a:lnTo>
                    <a:pt x="0" y="3589020"/>
                  </a:lnTo>
                  <a:lnTo>
                    <a:pt x="213487" y="3589020"/>
                  </a:lnTo>
                  <a:lnTo>
                    <a:pt x="213487" y="3468624"/>
                  </a:lnTo>
                  <a:close/>
                </a:path>
                <a:path w="1732915" h="4166870">
                  <a:moveTo>
                    <a:pt x="364363" y="2891028"/>
                  </a:moveTo>
                  <a:lnTo>
                    <a:pt x="0" y="2891028"/>
                  </a:lnTo>
                  <a:lnTo>
                    <a:pt x="0" y="3011424"/>
                  </a:lnTo>
                  <a:lnTo>
                    <a:pt x="364363" y="3011424"/>
                  </a:lnTo>
                  <a:lnTo>
                    <a:pt x="364363" y="2891028"/>
                  </a:lnTo>
                  <a:close/>
                </a:path>
                <a:path w="1732915" h="4166870">
                  <a:moveTo>
                    <a:pt x="577723" y="2313432"/>
                  </a:moveTo>
                  <a:lnTo>
                    <a:pt x="0" y="2313432"/>
                  </a:lnTo>
                  <a:lnTo>
                    <a:pt x="0" y="2432304"/>
                  </a:lnTo>
                  <a:lnTo>
                    <a:pt x="577723" y="2432304"/>
                  </a:lnTo>
                  <a:lnTo>
                    <a:pt x="577723" y="2313432"/>
                  </a:lnTo>
                  <a:close/>
                </a:path>
                <a:path w="1732915" h="4166870">
                  <a:moveTo>
                    <a:pt x="769747" y="1734312"/>
                  </a:moveTo>
                  <a:lnTo>
                    <a:pt x="0" y="1734312"/>
                  </a:lnTo>
                  <a:lnTo>
                    <a:pt x="0" y="1854708"/>
                  </a:lnTo>
                  <a:lnTo>
                    <a:pt x="769747" y="1854708"/>
                  </a:lnTo>
                  <a:lnTo>
                    <a:pt x="769747" y="1734312"/>
                  </a:lnTo>
                  <a:close/>
                </a:path>
                <a:path w="1732915" h="4166870">
                  <a:moveTo>
                    <a:pt x="855091" y="1156716"/>
                  </a:moveTo>
                  <a:lnTo>
                    <a:pt x="0" y="1156716"/>
                  </a:lnTo>
                  <a:lnTo>
                    <a:pt x="0" y="1277112"/>
                  </a:lnTo>
                  <a:lnTo>
                    <a:pt x="855091" y="1277112"/>
                  </a:lnTo>
                  <a:lnTo>
                    <a:pt x="855091" y="1156716"/>
                  </a:lnTo>
                  <a:close/>
                </a:path>
                <a:path w="1732915" h="4166870">
                  <a:moveTo>
                    <a:pt x="1626235" y="579120"/>
                  </a:moveTo>
                  <a:lnTo>
                    <a:pt x="0" y="579120"/>
                  </a:lnTo>
                  <a:lnTo>
                    <a:pt x="0" y="697992"/>
                  </a:lnTo>
                  <a:lnTo>
                    <a:pt x="1626235" y="697992"/>
                  </a:lnTo>
                  <a:lnTo>
                    <a:pt x="1626235" y="579120"/>
                  </a:lnTo>
                  <a:close/>
                </a:path>
                <a:path w="1732915" h="4166870">
                  <a:moveTo>
                    <a:pt x="1732915" y="0"/>
                  </a:moveTo>
                  <a:lnTo>
                    <a:pt x="0" y="0"/>
                  </a:lnTo>
                  <a:lnTo>
                    <a:pt x="0" y="120396"/>
                  </a:lnTo>
                  <a:lnTo>
                    <a:pt x="1732915" y="120396"/>
                  </a:lnTo>
                  <a:lnTo>
                    <a:pt x="1732915" y="0"/>
                  </a:lnTo>
                  <a:close/>
                </a:path>
              </a:pathLst>
            </a:custGeom>
            <a:solidFill>
              <a:srgbClr val="009590"/>
            </a:solidFill>
          </p:spPr>
          <p:txBody>
            <a:bodyPr wrap="square" lIns="0" tIns="0" rIns="0" bIns="0" rtlCol="0"/>
            <a:lstStyle/>
            <a:p>
              <a:endParaRPr/>
            </a:p>
          </p:txBody>
        </p:sp>
        <p:sp>
          <p:nvSpPr>
            <p:cNvPr id="36" name="object 36"/>
            <p:cNvSpPr/>
            <p:nvPr/>
          </p:nvSpPr>
          <p:spPr>
            <a:xfrm>
              <a:off x="8918321" y="1661159"/>
              <a:ext cx="1754505" cy="4166870"/>
            </a:xfrm>
            <a:custGeom>
              <a:avLst/>
              <a:gdLst/>
              <a:ahLst/>
              <a:cxnLst/>
              <a:rect l="l" t="t" r="r" b="b"/>
              <a:pathLst>
                <a:path w="1754504" h="4166870">
                  <a:moveTo>
                    <a:pt x="21463" y="4046220"/>
                  </a:moveTo>
                  <a:lnTo>
                    <a:pt x="0" y="4046220"/>
                  </a:lnTo>
                  <a:lnTo>
                    <a:pt x="0" y="4166616"/>
                  </a:lnTo>
                  <a:lnTo>
                    <a:pt x="21463" y="4166616"/>
                  </a:lnTo>
                  <a:lnTo>
                    <a:pt x="21463" y="4046220"/>
                  </a:lnTo>
                  <a:close/>
                </a:path>
                <a:path w="1754504" h="4166870">
                  <a:moveTo>
                    <a:pt x="234823" y="3468624"/>
                  </a:moveTo>
                  <a:lnTo>
                    <a:pt x="0" y="3468624"/>
                  </a:lnTo>
                  <a:lnTo>
                    <a:pt x="0" y="3587496"/>
                  </a:lnTo>
                  <a:lnTo>
                    <a:pt x="234823" y="3587496"/>
                  </a:lnTo>
                  <a:lnTo>
                    <a:pt x="234823" y="3468624"/>
                  </a:lnTo>
                  <a:close/>
                </a:path>
                <a:path w="1754504" h="4166870">
                  <a:moveTo>
                    <a:pt x="407035" y="2891028"/>
                  </a:moveTo>
                  <a:lnTo>
                    <a:pt x="0" y="2891028"/>
                  </a:lnTo>
                  <a:lnTo>
                    <a:pt x="0" y="3009900"/>
                  </a:lnTo>
                  <a:lnTo>
                    <a:pt x="407035" y="3009900"/>
                  </a:lnTo>
                  <a:lnTo>
                    <a:pt x="407035" y="2891028"/>
                  </a:lnTo>
                  <a:close/>
                </a:path>
                <a:path w="1754504" h="4166870">
                  <a:moveTo>
                    <a:pt x="620395" y="2311908"/>
                  </a:moveTo>
                  <a:lnTo>
                    <a:pt x="0" y="2311908"/>
                  </a:lnTo>
                  <a:lnTo>
                    <a:pt x="0" y="2432304"/>
                  </a:lnTo>
                  <a:lnTo>
                    <a:pt x="620395" y="2432304"/>
                  </a:lnTo>
                  <a:lnTo>
                    <a:pt x="620395" y="2311908"/>
                  </a:lnTo>
                  <a:close/>
                </a:path>
                <a:path w="1754504" h="4166870">
                  <a:moveTo>
                    <a:pt x="748411" y="1734312"/>
                  </a:moveTo>
                  <a:lnTo>
                    <a:pt x="0" y="1734312"/>
                  </a:lnTo>
                  <a:lnTo>
                    <a:pt x="0" y="1854708"/>
                  </a:lnTo>
                  <a:lnTo>
                    <a:pt x="748411" y="1854708"/>
                  </a:lnTo>
                  <a:lnTo>
                    <a:pt x="748411" y="1734312"/>
                  </a:lnTo>
                  <a:close/>
                </a:path>
                <a:path w="1754504" h="4166870">
                  <a:moveTo>
                    <a:pt x="1005967" y="1156716"/>
                  </a:moveTo>
                  <a:lnTo>
                    <a:pt x="0" y="1156716"/>
                  </a:lnTo>
                  <a:lnTo>
                    <a:pt x="0" y="1275588"/>
                  </a:lnTo>
                  <a:lnTo>
                    <a:pt x="1005967" y="1275588"/>
                  </a:lnTo>
                  <a:lnTo>
                    <a:pt x="1005967" y="1156716"/>
                  </a:lnTo>
                  <a:close/>
                </a:path>
                <a:path w="1754504" h="4166870">
                  <a:moveTo>
                    <a:pt x="1690243" y="577596"/>
                  </a:moveTo>
                  <a:lnTo>
                    <a:pt x="0" y="577596"/>
                  </a:lnTo>
                  <a:lnTo>
                    <a:pt x="0" y="697992"/>
                  </a:lnTo>
                  <a:lnTo>
                    <a:pt x="1690243" y="697992"/>
                  </a:lnTo>
                  <a:lnTo>
                    <a:pt x="1690243" y="577596"/>
                  </a:lnTo>
                  <a:close/>
                </a:path>
                <a:path w="1754504" h="4166870">
                  <a:moveTo>
                    <a:pt x="1754251" y="0"/>
                  </a:moveTo>
                  <a:lnTo>
                    <a:pt x="0" y="0"/>
                  </a:lnTo>
                  <a:lnTo>
                    <a:pt x="0" y="120396"/>
                  </a:lnTo>
                  <a:lnTo>
                    <a:pt x="1754251" y="120396"/>
                  </a:lnTo>
                  <a:lnTo>
                    <a:pt x="1754251" y="0"/>
                  </a:lnTo>
                  <a:close/>
                </a:path>
              </a:pathLst>
            </a:custGeom>
            <a:solidFill>
              <a:srgbClr val="BDEBE9"/>
            </a:solidFill>
          </p:spPr>
          <p:txBody>
            <a:bodyPr wrap="square" lIns="0" tIns="0" rIns="0" bIns="0" rtlCol="0"/>
            <a:lstStyle/>
            <a:p>
              <a:endParaRPr/>
            </a:p>
          </p:txBody>
        </p:sp>
        <p:sp>
          <p:nvSpPr>
            <p:cNvPr id="37" name="object 37"/>
            <p:cNvSpPr/>
            <p:nvPr/>
          </p:nvSpPr>
          <p:spPr>
            <a:xfrm>
              <a:off x="8918320" y="1312291"/>
              <a:ext cx="0" cy="4624705"/>
            </a:xfrm>
            <a:custGeom>
              <a:avLst/>
              <a:gdLst/>
              <a:ahLst/>
              <a:cxnLst/>
              <a:rect l="l" t="t" r="r" b="b"/>
              <a:pathLst>
                <a:path h="4624705">
                  <a:moveTo>
                    <a:pt x="0" y="0"/>
                  </a:moveTo>
                  <a:lnTo>
                    <a:pt x="0" y="4624298"/>
                  </a:lnTo>
                </a:path>
              </a:pathLst>
            </a:custGeom>
            <a:ln w="9525">
              <a:solidFill>
                <a:srgbClr val="D9D9D9"/>
              </a:solidFill>
            </a:ln>
          </p:spPr>
          <p:txBody>
            <a:bodyPr wrap="square" lIns="0" tIns="0" rIns="0" bIns="0" rtlCol="0"/>
            <a:lstStyle/>
            <a:p>
              <a:endParaRPr/>
            </a:p>
          </p:txBody>
        </p:sp>
      </p:grpSp>
      <p:sp>
        <p:nvSpPr>
          <p:cNvPr id="38" name="object 38"/>
          <p:cNvSpPr txBox="1"/>
          <p:nvPr/>
        </p:nvSpPr>
        <p:spPr>
          <a:xfrm>
            <a:off x="10822685" y="13686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86%</a:t>
            </a:r>
            <a:endParaRPr sz="1200">
              <a:latin typeface="Calibri"/>
              <a:cs typeface="Calibri"/>
            </a:endParaRPr>
          </a:p>
        </p:txBody>
      </p:sp>
      <p:sp>
        <p:nvSpPr>
          <p:cNvPr id="39" name="object 39"/>
          <p:cNvSpPr txBox="1"/>
          <p:nvPr/>
        </p:nvSpPr>
        <p:spPr>
          <a:xfrm>
            <a:off x="10373106" y="19469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65%</a:t>
            </a:r>
            <a:endParaRPr sz="1200">
              <a:latin typeface="Calibri"/>
              <a:cs typeface="Calibri"/>
            </a:endParaRPr>
          </a:p>
        </p:txBody>
      </p:sp>
      <p:sp>
        <p:nvSpPr>
          <p:cNvPr id="40" name="object 40"/>
          <p:cNvSpPr txBox="1"/>
          <p:nvPr/>
        </p:nvSpPr>
        <p:spPr>
          <a:xfrm>
            <a:off x="9988042" y="252501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41" name="object 41"/>
          <p:cNvSpPr txBox="1"/>
          <p:nvPr/>
        </p:nvSpPr>
        <p:spPr>
          <a:xfrm>
            <a:off x="9624186" y="3680917"/>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30%</a:t>
            </a:r>
            <a:endParaRPr sz="1200">
              <a:latin typeface="Calibri"/>
              <a:cs typeface="Calibri"/>
            </a:endParaRPr>
          </a:p>
        </p:txBody>
      </p:sp>
      <p:sp>
        <p:nvSpPr>
          <p:cNvPr id="42" name="object 42"/>
          <p:cNvSpPr txBox="1"/>
          <p:nvPr/>
        </p:nvSpPr>
        <p:spPr>
          <a:xfrm>
            <a:off x="9367519" y="42593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43" name="object 43"/>
          <p:cNvSpPr txBox="1"/>
          <p:nvPr/>
        </p:nvSpPr>
        <p:spPr>
          <a:xfrm>
            <a:off x="9239250" y="483755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12%</a:t>
            </a:r>
            <a:endParaRPr sz="1200">
              <a:latin typeface="Calibri"/>
              <a:cs typeface="Calibri"/>
            </a:endParaRPr>
          </a:p>
        </p:txBody>
      </p:sp>
      <p:sp>
        <p:nvSpPr>
          <p:cNvPr id="44" name="object 44"/>
          <p:cNvSpPr txBox="1"/>
          <p:nvPr/>
        </p:nvSpPr>
        <p:spPr>
          <a:xfrm>
            <a:off x="10715625" y="148844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81%</a:t>
            </a:r>
            <a:endParaRPr sz="1200">
              <a:latin typeface="Calibri"/>
              <a:cs typeface="Calibri"/>
            </a:endParaRPr>
          </a:p>
        </p:txBody>
      </p:sp>
      <p:sp>
        <p:nvSpPr>
          <p:cNvPr id="45" name="object 45"/>
          <p:cNvSpPr txBox="1"/>
          <p:nvPr/>
        </p:nvSpPr>
        <p:spPr>
          <a:xfrm>
            <a:off x="9838181" y="26449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40%</a:t>
            </a:r>
            <a:endParaRPr sz="1200">
              <a:latin typeface="Calibri"/>
              <a:cs typeface="Calibri"/>
            </a:endParaRPr>
          </a:p>
        </p:txBody>
      </p:sp>
      <p:sp>
        <p:nvSpPr>
          <p:cNvPr id="46" name="object 46"/>
          <p:cNvSpPr txBox="1"/>
          <p:nvPr/>
        </p:nvSpPr>
        <p:spPr>
          <a:xfrm>
            <a:off x="9560179" y="380123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27%</a:t>
            </a:r>
            <a:endParaRPr sz="1200">
              <a:latin typeface="Calibri"/>
              <a:cs typeface="Calibri"/>
            </a:endParaRPr>
          </a:p>
        </p:txBody>
      </p:sp>
      <p:sp>
        <p:nvSpPr>
          <p:cNvPr id="47" name="object 47"/>
          <p:cNvSpPr txBox="1"/>
          <p:nvPr/>
        </p:nvSpPr>
        <p:spPr>
          <a:xfrm>
            <a:off x="9346183" y="437946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17%</a:t>
            </a:r>
            <a:endParaRPr sz="1200">
              <a:latin typeface="Calibri"/>
              <a:cs typeface="Calibri"/>
            </a:endParaRPr>
          </a:p>
        </p:txBody>
      </p:sp>
      <p:sp>
        <p:nvSpPr>
          <p:cNvPr id="48" name="object 48"/>
          <p:cNvSpPr txBox="1"/>
          <p:nvPr/>
        </p:nvSpPr>
        <p:spPr>
          <a:xfrm>
            <a:off x="9196196" y="495769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10%</a:t>
            </a:r>
            <a:endParaRPr sz="1200">
              <a:latin typeface="Calibri"/>
              <a:cs typeface="Calibri"/>
            </a:endParaRPr>
          </a:p>
        </p:txBody>
      </p:sp>
      <p:sp>
        <p:nvSpPr>
          <p:cNvPr id="49" name="object 49"/>
          <p:cNvSpPr txBox="1"/>
          <p:nvPr/>
        </p:nvSpPr>
        <p:spPr>
          <a:xfrm>
            <a:off x="10736960" y="160858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82%</a:t>
            </a:r>
            <a:endParaRPr sz="1200">
              <a:latin typeface="Calibri"/>
              <a:cs typeface="Calibri"/>
            </a:endParaRPr>
          </a:p>
        </p:txBody>
      </p:sp>
      <p:sp>
        <p:nvSpPr>
          <p:cNvPr id="50" name="object 50"/>
          <p:cNvSpPr txBox="1"/>
          <p:nvPr/>
        </p:nvSpPr>
        <p:spPr>
          <a:xfrm>
            <a:off x="10608691" y="2066671"/>
            <a:ext cx="354330" cy="328295"/>
          </a:xfrm>
          <a:prstGeom prst="rect">
            <a:avLst/>
          </a:prstGeom>
        </p:spPr>
        <p:txBody>
          <a:bodyPr vert="horz" wrap="square" lIns="0" tIns="12700" rIns="0" bIns="0" rtlCol="0">
            <a:spAutoFit/>
          </a:bodyPr>
          <a:lstStyle/>
          <a:p>
            <a:pPr marL="12700">
              <a:lnSpc>
                <a:spcPts val="1190"/>
              </a:lnSpc>
              <a:spcBef>
                <a:spcPts val="100"/>
              </a:spcBef>
            </a:pPr>
            <a:r>
              <a:rPr sz="1200" spc="-25" dirty="0">
                <a:solidFill>
                  <a:srgbClr val="404040"/>
                </a:solidFill>
                <a:latin typeface="Calibri"/>
                <a:cs typeface="Calibri"/>
              </a:rPr>
              <a:t>76%</a:t>
            </a:r>
            <a:endParaRPr sz="1200">
              <a:latin typeface="Calibri"/>
              <a:cs typeface="Calibri"/>
            </a:endParaRPr>
          </a:p>
          <a:p>
            <a:pPr marL="76200">
              <a:lnSpc>
                <a:spcPts val="1190"/>
              </a:lnSpc>
            </a:pPr>
            <a:r>
              <a:rPr sz="1200" spc="-25" dirty="0">
                <a:solidFill>
                  <a:srgbClr val="404040"/>
                </a:solidFill>
                <a:latin typeface="Calibri"/>
                <a:cs typeface="Calibri"/>
              </a:rPr>
              <a:t>79%</a:t>
            </a:r>
            <a:endParaRPr sz="1200">
              <a:latin typeface="Calibri"/>
              <a:cs typeface="Calibri"/>
            </a:endParaRPr>
          </a:p>
        </p:txBody>
      </p:sp>
      <p:sp>
        <p:nvSpPr>
          <p:cNvPr id="51" name="object 51"/>
          <p:cNvSpPr txBox="1"/>
          <p:nvPr/>
        </p:nvSpPr>
        <p:spPr>
          <a:xfrm>
            <a:off x="9988042" y="276491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52" name="object 52"/>
          <p:cNvSpPr txBox="1"/>
          <p:nvPr/>
        </p:nvSpPr>
        <p:spPr>
          <a:xfrm>
            <a:off x="9731120" y="3103245"/>
            <a:ext cx="312420" cy="448309"/>
          </a:xfrm>
          <a:prstGeom prst="rect">
            <a:avLst/>
          </a:prstGeom>
        </p:spPr>
        <p:txBody>
          <a:bodyPr vert="horz" wrap="square" lIns="0" tIns="12700" rIns="0" bIns="0" rtlCol="0">
            <a:spAutoFit/>
          </a:bodyPr>
          <a:lstStyle/>
          <a:p>
            <a:pPr marL="12700">
              <a:lnSpc>
                <a:spcPts val="1190"/>
              </a:lnSpc>
              <a:spcBef>
                <a:spcPts val="100"/>
              </a:spcBef>
            </a:pPr>
            <a:r>
              <a:rPr sz="1200" spc="-25" dirty="0">
                <a:solidFill>
                  <a:srgbClr val="404040"/>
                </a:solidFill>
                <a:latin typeface="Calibri"/>
                <a:cs typeface="Calibri"/>
              </a:rPr>
              <a:t>35%</a:t>
            </a:r>
            <a:endParaRPr sz="1200">
              <a:latin typeface="Calibri"/>
              <a:cs typeface="Calibri"/>
            </a:endParaRPr>
          </a:p>
          <a:p>
            <a:pPr marL="34290">
              <a:lnSpc>
                <a:spcPts val="944"/>
              </a:lnSpc>
            </a:pPr>
            <a:r>
              <a:rPr sz="1200" spc="-25" dirty="0">
                <a:solidFill>
                  <a:srgbClr val="404040"/>
                </a:solidFill>
                <a:latin typeface="Calibri"/>
                <a:cs typeface="Calibri"/>
              </a:rPr>
              <a:t>36%</a:t>
            </a:r>
            <a:endParaRPr sz="1200">
              <a:latin typeface="Calibri"/>
              <a:cs typeface="Calibri"/>
            </a:endParaRPr>
          </a:p>
          <a:p>
            <a:pPr marL="12700">
              <a:lnSpc>
                <a:spcPts val="1195"/>
              </a:lnSpc>
            </a:pPr>
            <a:r>
              <a:rPr sz="1200" spc="-25" dirty="0">
                <a:solidFill>
                  <a:srgbClr val="404040"/>
                </a:solidFill>
                <a:latin typeface="Calibri"/>
                <a:cs typeface="Calibri"/>
              </a:rPr>
              <a:t>35%</a:t>
            </a:r>
            <a:endParaRPr sz="1200">
              <a:latin typeface="Calibri"/>
              <a:cs typeface="Calibri"/>
            </a:endParaRPr>
          </a:p>
        </p:txBody>
      </p:sp>
      <p:sp>
        <p:nvSpPr>
          <p:cNvPr id="53" name="object 53"/>
          <p:cNvSpPr txBox="1"/>
          <p:nvPr/>
        </p:nvSpPr>
        <p:spPr>
          <a:xfrm>
            <a:off x="9602851" y="392137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29%</a:t>
            </a:r>
            <a:endParaRPr sz="1200">
              <a:latin typeface="Calibri"/>
              <a:cs typeface="Calibri"/>
            </a:endParaRPr>
          </a:p>
        </p:txBody>
      </p:sp>
      <p:sp>
        <p:nvSpPr>
          <p:cNvPr id="54" name="object 54"/>
          <p:cNvSpPr txBox="1"/>
          <p:nvPr/>
        </p:nvSpPr>
        <p:spPr>
          <a:xfrm>
            <a:off x="9388856" y="449892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19%</a:t>
            </a:r>
            <a:endParaRPr sz="1200">
              <a:latin typeface="Calibri"/>
              <a:cs typeface="Calibri"/>
            </a:endParaRPr>
          </a:p>
        </p:txBody>
      </p:sp>
      <p:sp>
        <p:nvSpPr>
          <p:cNvPr id="55" name="object 55"/>
          <p:cNvSpPr txBox="1"/>
          <p:nvPr/>
        </p:nvSpPr>
        <p:spPr>
          <a:xfrm>
            <a:off x="9217914" y="50774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11%</a:t>
            </a:r>
            <a:endParaRPr sz="1200">
              <a:latin typeface="Calibri"/>
              <a:cs typeface="Calibri"/>
            </a:endParaRPr>
          </a:p>
        </p:txBody>
      </p:sp>
      <p:sp>
        <p:nvSpPr>
          <p:cNvPr id="56" name="object 56"/>
          <p:cNvSpPr txBox="1"/>
          <p:nvPr/>
        </p:nvSpPr>
        <p:spPr>
          <a:xfrm>
            <a:off x="9003283" y="5415788"/>
            <a:ext cx="234315" cy="448309"/>
          </a:xfrm>
          <a:prstGeom prst="rect">
            <a:avLst/>
          </a:prstGeom>
        </p:spPr>
        <p:txBody>
          <a:bodyPr vert="horz" wrap="square" lIns="0" tIns="12700" rIns="0" bIns="0" rtlCol="0">
            <a:spAutoFit/>
          </a:bodyPr>
          <a:lstStyle/>
          <a:p>
            <a:pPr marL="33655">
              <a:lnSpc>
                <a:spcPts val="1195"/>
              </a:lnSpc>
              <a:spcBef>
                <a:spcPts val="100"/>
              </a:spcBef>
            </a:pPr>
            <a:r>
              <a:rPr sz="1200" spc="-25" dirty="0">
                <a:solidFill>
                  <a:srgbClr val="404040"/>
                </a:solidFill>
                <a:latin typeface="Calibri"/>
                <a:cs typeface="Calibri"/>
              </a:rPr>
              <a:t>2%</a:t>
            </a:r>
            <a:endParaRPr sz="1200">
              <a:latin typeface="Calibri"/>
              <a:cs typeface="Calibri"/>
            </a:endParaRPr>
          </a:p>
          <a:p>
            <a:pPr marL="33655">
              <a:lnSpc>
                <a:spcPts val="944"/>
              </a:lnSpc>
            </a:pPr>
            <a:r>
              <a:rPr sz="1200" spc="-25" dirty="0">
                <a:solidFill>
                  <a:srgbClr val="404040"/>
                </a:solidFill>
                <a:latin typeface="Calibri"/>
                <a:cs typeface="Calibri"/>
              </a:rPr>
              <a:t>2%</a:t>
            </a:r>
            <a:endParaRPr sz="1200">
              <a:latin typeface="Calibri"/>
              <a:cs typeface="Calibri"/>
            </a:endParaRPr>
          </a:p>
          <a:p>
            <a:pPr marL="12700">
              <a:lnSpc>
                <a:spcPts val="1190"/>
              </a:lnSpc>
            </a:pPr>
            <a:r>
              <a:rPr sz="1200" spc="-25" dirty="0">
                <a:solidFill>
                  <a:srgbClr val="404040"/>
                </a:solidFill>
                <a:latin typeface="Calibri"/>
                <a:cs typeface="Calibri"/>
              </a:rPr>
              <a:t>1%</a:t>
            </a:r>
            <a:endParaRPr sz="1200">
              <a:latin typeface="Calibri"/>
              <a:cs typeface="Calibri"/>
            </a:endParaRPr>
          </a:p>
        </p:txBody>
      </p:sp>
      <p:sp>
        <p:nvSpPr>
          <p:cNvPr id="57" name="object 57"/>
          <p:cNvSpPr txBox="1"/>
          <p:nvPr/>
        </p:nvSpPr>
        <p:spPr>
          <a:xfrm>
            <a:off x="6907148" y="1386916"/>
            <a:ext cx="1882775" cy="39433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85858"/>
                </a:solidFill>
                <a:latin typeface="Calibri"/>
                <a:cs typeface="Calibri"/>
              </a:rPr>
              <a:t>The</a:t>
            </a:r>
            <a:r>
              <a:rPr sz="1200" spc="-25" dirty="0">
                <a:solidFill>
                  <a:srgbClr val="585858"/>
                </a:solidFill>
                <a:latin typeface="Calibri"/>
                <a:cs typeface="Calibri"/>
              </a:rPr>
              <a:t> </a:t>
            </a:r>
            <a:r>
              <a:rPr sz="1200" dirty="0">
                <a:solidFill>
                  <a:srgbClr val="585858"/>
                </a:solidFill>
                <a:latin typeface="Calibri"/>
                <a:cs typeface="Calibri"/>
              </a:rPr>
              <a:t>price</a:t>
            </a:r>
            <a:r>
              <a:rPr sz="1200" spc="-15" dirty="0">
                <a:solidFill>
                  <a:srgbClr val="585858"/>
                </a:solidFill>
                <a:latin typeface="Calibri"/>
                <a:cs typeface="Calibri"/>
              </a:rPr>
              <a:t> </a:t>
            </a:r>
            <a:r>
              <a:rPr sz="1200" dirty="0">
                <a:solidFill>
                  <a:srgbClr val="585858"/>
                </a:solidFill>
                <a:latin typeface="Calibri"/>
                <a:cs typeface="Calibri"/>
              </a:rPr>
              <a:t>of</a:t>
            </a:r>
            <a:r>
              <a:rPr sz="1200" spc="-25" dirty="0">
                <a:solidFill>
                  <a:srgbClr val="585858"/>
                </a:solidFill>
                <a:latin typeface="Calibri"/>
                <a:cs typeface="Calibri"/>
              </a:rPr>
              <a:t> </a:t>
            </a:r>
            <a:r>
              <a:rPr sz="1200" dirty="0">
                <a:solidFill>
                  <a:srgbClr val="585858"/>
                </a:solidFill>
                <a:latin typeface="Calibri"/>
                <a:cs typeface="Calibri"/>
              </a:rPr>
              <a:t>my</a:t>
            </a:r>
            <a:r>
              <a:rPr sz="1200" spc="-25" dirty="0">
                <a:solidFill>
                  <a:srgbClr val="585858"/>
                </a:solidFill>
                <a:latin typeface="Calibri"/>
                <a:cs typeface="Calibri"/>
              </a:rPr>
              <a:t> </a:t>
            </a:r>
            <a:r>
              <a:rPr sz="1200" dirty="0">
                <a:solidFill>
                  <a:srgbClr val="585858"/>
                </a:solidFill>
                <a:latin typeface="Calibri"/>
                <a:cs typeface="Calibri"/>
              </a:rPr>
              <a:t>food</a:t>
            </a:r>
            <a:r>
              <a:rPr sz="1200" spc="-25" dirty="0">
                <a:solidFill>
                  <a:srgbClr val="585858"/>
                </a:solidFill>
                <a:latin typeface="Calibri"/>
                <a:cs typeface="Calibri"/>
              </a:rPr>
              <a:t> </a:t>
            </a:r>
            <a:r>
              <a:rPr sz="1200" dirty="0">
                <a:solidFill>
                  <a:srgbClr val="585858"/>
                </a:solidFill>
                <a:latin typeface="Calibri"/>
                <a:cs typeface="Calibri"/>
              </a:rPr>
              <a:t>shop</a:t>
            </a:r>
            <a:r>
              <a:rPr sz="1200" spc="-25" dirty="0">
                <a:solidFill>
                  <a:srgbClr val="585858"/>
                </a:solidFill>
                <a:latin typeface="Calibri"/>
                <a:cs typeface="Calibri"/>
              </a:rPr>
              <a:t> has</a:t>
            </a:r>
            <a:endParaRPr sz="1200">
              <a:latin typeface="Calibri"/>
              <a:cs typeface="Calibri"/>
            </a:endParaRPr>
          </a:p>
          <a:p>
            <a:pPr marL="635" algn="ctr">
              <a:lnSpc>
                <a:spcPct val="100000"/>
              </a:lnSpc>
              <a:spcBef>
                <a:spcPts val="25"/>
              </a:spcBef>
            </a:pPr>
            <a:r>
              <a:rPr sz="1200" spc="-10" dirty="0">
                <a:solidFill>
                  <a:srgbClr val="585858"/>
                </a:solidFill>
                <a:latin typeface="Calibri"/>
                <a:cs typeface="Calibri"/>
              </a:rPr>
              <a:t>increased</a:t>
            </a:r>
            <a:endParaRPr sz="1200">
              <a:latin typeface="Calibri"/>
              <a:cs typeface="Calibri"/>
            </a:endParaRPr>
          </a:p>
        </p:txBody>
      </p:sp>
      <p:sp>
        <p:nvSpPr>
          <p:cNvPr id="58" name="object 58"/>
          <p:cNvSpPr txBox="1"/>
          <p:nvPr/>
        </p:nvSpPr>
        <p:spPr>
          <a:xfrm>
            <a:off x="6689217" y="1965452"/>
            <a:ext cx="2100580" cy="394335"/>
          </a:xfrm>
          <a:prstGeom prst="rect">
            <a:avLst/>
          </a:prstGeom>
        </p:spPr>
        <p:txBody>
          <a:bodyPr vert="horz" wrap="square" lIns="0" tIns="9525" rIns="0" bIns="0" rtlCol="0">
            <a:spAutoFit/>
          </a:bodyPr>
          <a:lstStyle/>
          <a:p>
            <a:pPr marL="587375" marR="5080" indent="-575310">
              <a:lnSpc>
                <a:spcPct val="101499"/>
              </a:lnSpc>
              <a:spcBef>
                <a:spcPts val="75"/>
              </a:spcBef>
            </a:pPr>
            <a:r>
              <a:rPr sz="1200" dirty="0">
                <a:solidFill>
                  <a:srgbClr val="585858"/>
                </a:solidFill>
                <a:latin typeface="Calibri"/>
                <a:cs typeface="Calibri"/>
              </a:rPr>
              <a:t>My</a:t>
            </a:r>
            <a:r>
              <a:rPr sz="1200" spc="-25" dirty="0">
                <a:solidFill>
                  <a:srgbClr val="585858"/>
                </a:solidFill>
                <a:latin typeface="Calibri"/>
                <a:cs typeface="Calibri"/>
              </a:rPr>
              <a:t> </a:t>
            </a:r>
            <a:r>
              <a:rPr sz="1200" dirty="0">
                <a:solidFill>
                  <a:srgbClr val="585858"/>
                </a:solidFill>
                <a:latin typeface="Calibri"/>
                <a:cs typeface="Calibri"/>
              </a:rPr>
              <a:t>energy</a:t>
            </a:r>
            <a:r>
              <a:rPr sz="1200" spc="-25" dirty="0">
                <a:solidFill>
                  <a:srgbClr val="585858"/>
                </a:solidFill>
                <a:latin typeface="Calibri"/>
                <a:cs typeface="Calibri"/>
              </a:rPr>
              <a:t> </a:t>
            </a:r>
            <a:r>
              <a:rPr sz="1200" dirty="0">
                <a:solidFill>
                  <a:srgbClr val="585858"/>
                </a:solidFill>
                <a:latin typeface="Calibri"/>
                <a:cs typeface="Calibri"/>
              </a:rPr>
              <a:t>(gas</a:t>
            </a:r>
            <a:r>
              <a:rPr sz="1200" spc="-20" dirty="0">
                <a:solidFill>
                  <a:srgbClr val="585858"/>
                </a:solidFill>
                <a:latin typeface="Calibri"/>
                <a:cs typeface="Calibri"/>
              </a:rPr>
              <a:t> </a:t>
            </a:r>
            <a:r>
              <a:rPr sz="1200" dirty="0">
                <a:solidFill>
                  <a:srgbClr val="585858"/>
                </a:solidFill>
                <a:latin typeface="Calibri"/>
                <a:cs typeface="Calibri"/>
              </a:rPr>
              <a:t>or</a:t>
            </a:r>
            <a:r>
              <a:rPr sz="1200" spc="-20" dirty="0">
                <a:solidFill>
                  <a:srgbClr val="585858"/>
                </a:solidFill>
                <a:latin typeface="Calibri"/>
                <a:cs typeface="Calibri"/>
              </a:rPr>
              <a:t> </a:t>
            </a:r>
            <a:r>
              <a:rPr sz="1200" dirty="0">
                <a:solidFill>
                  <a:srgbClr val="585858"/>
                </a:solidFill>
                <a:latin typeface="Calibri"/>
                <a:cs typeface="Calibri"/>
              </a:rPr>
              <a:t>electricity)</a:t>
            </a:r>
            <a:r>
              <a:rPr sz="1200" spc="-35" dirty="0">
                <a:solidFill>
                  <a:srgbClr val="585858"/>
                </a:solidFill>
                <a:latin typeface="Calibri"/>
                <a:cs typeface="Calibri"/>
              </a:rPr>
              <a:t> </a:t>
            </a:r>
            <a:r>
              <a:rPr sz="1200" spc="-20" dirty="0">
                <a:solidFill>
                  <a:srgbClr val="585858"/>
                </a:solidFill>
                <a:latin typeface="Calibri"/>
                <a:cs typeface="Calibri"/>
              </a:rPr>
              <a:t>bills </a:t>
            </a:r>
            <a:r>
              <a:rPr sz="1200" dirty="0">
                <a:solidFill>
                  <a:srgbClr val="585858"/>
                </a:solidFill>
                <a:latin typeface="Calibri"/>
                <a:cs typeface="Calibri"/>
              </a:rPr>
              <a:t>have</a:t>
            </a:r>
            <a:r>
              <a:rPr sz="1200" spc="-20" dirty="0">
                <a:solidFill>
                  <a:srgbClr val="585858"/>
                </a:solidFill>
                <a:latin typeface="Calibri"/>
                <a:cs typeface="Calibri"/>
              </a:rPr>
              <a:t> </a:t>
            </a:r>
            <a:r>
              <a:rPr sz="1200" spc="-10" dirty="0">
                <a:solidFill>
                  <a:srgbClr val="585858"/>
                </a:solidFill>
                <a:latin typeface="Calibri"/>
                <a:cs typeface="Calibri"/>
              </a:rPr>
              <a:t>increased</a:t>
            </a:r>
            <a:endParaRPr sz="1200">
              <a:latin typeface="Calibri"/>
              <a:cs typeface="Calibri"/>
            </a:endParaRPr>
          </a:p>
        </p:txBody>
      </p:sp>
      <p:sp>
        <p:nvSpPr>
          <p:cNvPr id="59" name="object 59"/>
          <p:cNvSpPr txBox="1"/>
          <p:nvPr/>
        </p:nvSpPr>
        <p:spPr>
          <a:xfrm>
            <a:off x="6660895" y="2636646"/>
            <a:ext cx="21297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The</a:t>
            </a:r>
            <a:r>
              <a:rPr sz="1200" spc="-30" dirty="0">
                <a:solidFill>
                  <a:srgbClr val="585858"/>
                </a:solidFill>
                <a:latin typeface="Calibri"/>
                <a:cs typeface="Calibri"/>
              </a:rPr>
              <a:t> </a:t>
            </a:r>
            <a:r>
              <a:rPr sz="1200" dirty="0">
                <a:solidFill>
                  <a:srgbClr val="585858"/>
                </a:solidFill>
                <a:latin typeface="Calibri"/>
                <a:cs typeface="Calibri"/>
              </a:rPr>
              <a:t>price</a:t>
            </a:r>
            <a:r>
              <a:rPr sz="1200" spc="-15" dirty="0">
                <a:solidFill>
                  <a:srgbClr val="585858"/>
                </a:solidFill>
                <a:latin typeface="Calibri"/>
                <a:cs typeface="Calibri"/>
              </a:rPr>
              <a:t> </a:t>
            </a:r>
            <a:r>
              <a:rPr sz="1200" dirty="0">
                <a:solidFill>
                  <a:srgbClr val="585858"/>
                </a:solidFill>
                <a:latin typeface="Calibri"/>
                <a:cs typeface="Calibri"/>
              </a:rPr>
              <a:t>of</a:t>
            </a:r>
            <a:r>
              <a:rPr sz="1200" spc="-20" dirty="0">
                <a:solidFill>
                  <a:srgbClr val="585858"/>
                </a:solidFill>
                <a:latin typeface="Calibri"/>
                <a:cs typeface="Calibri"/>
              </a:rPr>
              <a:t> </a:t>
            </a:r>
            <a:r>
              <a:rPr sz="1200" dirty="0">
                <a:solidFill>
                  <a:srgbClr val="585858"/>
                </a:solidFill>
                <a:latin typeface="Calibri"/>
                <a:cs typeface="Calibri"/>
              </a:rPr>
              <a:t>my</a:t>
            </a:r>
            <a:r>
              <a:rPr sz="1200" spc="-20" dirty="0">
                <a:solidFill>
                  <a:srgbClr val="585858"/>
                </a:solidFill>
                <a:latin typeface="Calibri"/>
                <a:cs typeface="Calibri"/>
              </a:rPr>
              <a:t> </a:t>
            </a:r>
            <a:r>
              <a:rPr sz="1200" dirty="0">
                <a:solidFill>
                  <a:srgbClr val="585858"/>
                </a:solidFill>
                <a:latin typeface="Calibri"/>
                <a:cs typeface="Calibri"/>
              </a:rPr>
              <a:t>fuel</a:t>
            </a:r>
            <a:r>
              <a:rPr sz="1200" spc="-10" dirty="0">
                <a:solidFill>
                  <a:srgbClr val="585858"/>
                </a:solidFill>
                <a:latin typeface="Calibri"/>
                <a:cs typeface="Calibri"/>
              </a:rPr>
              <a:t> </a:t>
            </a:r>
            <a:r>
              <a:rPr sz="1200" dirty="0">
                <a:solidFill>
                  <a:srgbClr val="585858"/>
                </a:solidFill>
                <a:latin typeface="Calibri"/>
                <a:cs typeface="Calibri"/>
              </a:rPr>
              <a:t>has</a:t>
            </a:r>
            <a:r>
              <a:rPr sz="1200" spc="-30" dirty="0">
                <a:solidFill>
                  <a:srgbClr val="585858"/>
                </a:solidFill>
                <a:latin typeface="Calibri"/>
                <a:cs typeface="Calibri"/>
              </a:rPr>
              <a:t> </a:t>
            </a:r>
            <a:r>
              <a:rPr sz="1200" spc="-10" dirty="0">
                <a:solidFill>
                  <a:srgbClr val="585858"/>
                </a:solidFill>
                <a:latin typeface="Calibri"/>
                <a:cs typeface="Calibri"/>
              </a:rPr>
              <a:t>increased</a:t>
            </a:r>
            <a:endParaRPr sz="1200">
              <a:latin typeface="Calibri"/>
              <a:cs typeface="Calibri"/>
            </a:endParaRPr>
          </a:p>
        </p:txBody>
      </p:sp>
      <p:sp>
        <p:nvSpPr>
          <p:cNvPr id="60" name="object 60"/>
          <p:cNvSpPr txBox="1"/>
          <p:nvPr/>
        </p:nvSpPr>
        <p:spPr>
          <a:xfrm>
            <a:off x="6498716" y="3029203"/>
            <a:ext cx="2290445" cy="579755"/>
          </a:xfrm>
          <a:prstGeom prst="rect">
            <a:avLst/>
          </a:prstGeom>
        </p:spPr>
        <p:txBody>
          <a:bodyPr vert="horz" wrap="square" lIns="0" tIns="10160" rIns="0" bIns="0" rtlCol="0">
            <a:spAutoFit/>
          </a:bodyPr>
          <a:lstStyle/>
          <a:p>
            <a:pPr marL="12700" marR="5080" indent="635" algn="ctr">
              <a:lnSpc>
                <a:spcPct val="101400"/>
              </a:lnSpc>
              <a:spcBef>
                <a:spcPts val="80"/>
              </a:spcBef>
            </a:pPr>
            <a:r>
              <a:rPr sz="1200" dirty="0">
                <a:solidFill>
                  <a:srgbClr val="585858"/>
                </a:solidFill>
                <a:latin typeface="Calibri"/>
                <a:cs typeface="Calibri"/>
              </a:rPr>
              <a:t>The</a:t>
            </a:r>
            <a:r>
              <a:rPr sz="1200" spc="-40" dirty="0">
                <a:solidFill>
                  <a:srgbClr val="585858"/>
                </a:solidFill>
                <a:latin typeface="Calibri"/>
                <a:cs typeface="Calibri"/>
              </a:rPr>
              <a:t> </a:t>
            </a:r>
            <a:r>
              <a:rPr sz="1200" dirty="0">
                <a:solidFill>
                  <a:srgbClr val="585858"/>
                </a:solidFill>
                <a:latin typeface="Calibri"/>
                <a:cs typeface="Calibri"/>
              </a:rPr>
              <a:t>price</a:t>
            </a:r>
            <a:r>
              <a:rPr sz="1200" spc="-20" dirty="0">
                <a:solidFill>
                  <a:srgbClr val="585858"/>
                </a:solidFill>
                <a:latin typeface="Calibri"/>
                <a:cs typeface="Calibri"/>
              </a:rPr>
              <a:t> </a:t>
            </a:r>
            <a:r>
              <a:rPr sz="1200" dirty="0">
                <a:solidFill>
                  <a:srgbClr val="585858"/>
                </a:solidFill>
                <a:latin typeface="Calibri"/>
                <a:cs typeface="Calibri"/>
              </a:rPr>
              <a:t>of</a:t>
            </a:r>
            <a:r>
              <a:rPr sz="1200" spc="-30" dirty="0">
                <a:solidFill>
                  <a:srgbClr val="585858"/>
                </a:solidFill>
                <a:latin typeface="Calibri"/>
                <a:cs typeface="Calibri"/>
              </a:rPr>
              <a:t> </a:t>
            </a:r>
            <a:r>
              <a:rPr sz="1200" dirty="0">
                <a:solidFill>
                  <a:srgbClr val="585858"/>
                </a:solidFill>
                <a:latin typeface="Calibri"/>
                <a:cs typeface="Calibri"/>
              </a:rPr>
              <a:t>home</a:t>
            </a:r>
            <a:r>
              <a:rPr sz="1200" spc="-35" dirty="0">
                <a:solidFill>
                  <a:srgbClr val="585858"/>
                </a:solidFill>
                <a:latin typeface="Calibri"/>
                <a:cs typeface="Calibri"/>
              </a:rPr>
              <a:t> </a:t>
            </a:r>
            <a:r>
              <a:rPr sz="1200" dirty="0">
                <a:solidFill>
                  <a:srgbClr val="585858"/>
                </a:solidFill>
                <a:latin typeface="Calibri"/>
                <a:cs typeface="Calibri"/>
              </a:rPr>
              <a:t>broadband</a:t>
            </a:r>
            <a:r>
              <a:rPr sz="1200" spc="-30" dirty="0">
                <a:solidFill>
                  <a:srgbClr val="585858"/>
                </a:solidFill>
                <a:latin typeface="Calibri"/>
                <a:cs typeface="Calibri"/>
              </a:rPr>
              <a:t> </a:t>
            </a:r>
            <a:r>
              <a:rPr sz="1200" spc="-25" dirty="0">
                <a:solidFill>
                  <a:srgbClr val="585858"/>
                </a:solidFill>
                <a:latin typeface="Calibri"/>
                <a:cs typeface="Calibri"/>
              </a:rPr>
              <a:t>or </a:t>
            </a:r>
            <a:r>
              <a:rPr sz="1200" dirty="0">
                <a:solidFill>
                  <a:srgbClr val="585858"/>
                </a:solidFill>
                <a:latin typeface="Calibri"/>
                <a:cs typeface="Calibri"/>
              </a:rPr>
              <a:t>mobile</a:t>
            </a:r>
            <a:r>
              <a:rPr sz="1200" spc="-40" dirty="0">
                <a:solidFill>
                  <a:srgbClr val="585858"/>
                </a:solidFill>
                <a:latin typeface="Calibri"/>
                <a:cs typeface="Calibri"/>
              </a:rPr>
              <a:t> </a:t>
            </a:r>
            <a:r>
              <a:rPr sz="1200" dirty="0">
                <a:solidFill>
                  <a:srgbClr val="585858"/>
                </a:solidFill>
                <a:latin typeface="Calibri"/>
                <a:cs typeface="Calibri"/>
              </a:rPr>
              <a:t>data</a:t>
            </a:r>
            <a:r>
              <a:rPr sz="1200" spc="-40" dirty="0">
                <a:solidFill>
                  <a:srgbClr val="585858"/>
                </a:solidFill>
                <a:latin typeface="Calibri"/>
                <a:cs typeface="Calibri"/>
              </a:rPr>
              <a:t> </a:t>
            </a:r>
            <a:r>
              <a:rPr sz="1200" dirty="0">
                <a:solidFill>
                  <a:srgbClr val="585858"/>
                </a:solidFill>
                <a:latin typeface="Calibri"/>
                <a:cs typeface="Calibri"/>
              </a:rPr>
              <a:t>plans</a:t>
            </a:r>
            <a:r>
              <a:rPr sz="1200" spc="-40" dirty="0">
                <a:solidFill>
                  <a:srgbClr val="585858"/>
                </a:solidFill>
                <a:latin typeface="Calibri"/>
                <a:cs typeface="Calibri"/>
              </a:rPr>
              <a:t> </a:t>
            </a:r>
            <a:r>
              <a:rPr sz="1200" dirty="0">
                <a:solidFill>
                  <a:srgbClr val="585858"/>
                </a:solidFill>
                <a:latin typeface="Calibri"/>
                <a:cs typeface="Calibri"/>
              </a:rPr>
              <a:t>has</a:t>
            </a:r>
            <a:r>
              <a:rPr sz="1200" spc="-50" dirty="0">
                <a:solidFill>
                  <a:srgbClr val="585858"/>
                </a:solidFill>
                <a:latin typeface="Calibri"/>
                <a:cs typeface="Calibri"/>
              </a:rPr>
              <a:t> </a:t>
            </a:r>
            <a:r>
              <a:rPr sz="1200" dirty="0">
                <a:solidFill>
                  <a:srgbClr val="585858"/>
                </a:solidFill>
                <a:latin typeface="Calibri"/>
                <a:cs typeface="Calibri"/>
              </a:rPr>
              <a:t>increased</a:t>
            </a:r>
            <a:r>
              <a:rPr sz="1200" spc="-45" dirty="0">
                <a:solidFill>
                  <a:srgbClr val="585858"/>
                </a:solidFill>
                <a:latin typeface="Calibri"/>
                <a:cs typeface="Calibri"/>
              </a:rPr>
              <a:t> </a:t>
            </a:r>
            <a:r>
              <a:rPr sz="1200" spc="-20" dirty="0">
                <a:solidFill>
                  <a:srgbClr val="585858"/>
                </a:solidFill>
                <a:latin typeface="Calibri"/>
                <a:cs typeface="Calibri"/>
              </a:rPr>
              <a:t>(not </a:t>
            </a:r>
            <a:r>
              <a:rPr sz="1200" dirty="0">
                <a:solidFill>
                  <a:srgbClr val="585858"/>
                </a:solidFill>
                <a:latin typeface="Calibri"/>
                <a:cs typeface="Calibri"/>
              </a:rPr>
              <a:t>asked</a:t>
            </a:r>
            <a:r>
              <a:rPr sz="1200" spc="-25" dirty="0">
                <a:solidFill>
                  <a:srgbClr val="585858"/>
                </a:solidFill>
                <a:latin typeface="Calibri"/>
                <a:cs typeface="Calibri"/>
              </a:rPr>
              <a:t> </a:t>
            </a:r>
            <a:r>
              <a:rPr sz="1200" dirty="0">
                <a:solidFill>
                  <a:srgbClr val="585858"/>
                </a:solidFill>
                <a:latin typeface="Calibri"/>
                <a:cs typeface="Calibri"/>
              </a:rPr>
              <a:t>in</a:t>
            </a:r>
            <a:r>
              <a:rPr sz="1200" spc="-25" dirty="0">
                <a:solidFill>
                  <a:srgbClr val="585858"/>
                </a:solidFill>
                <a:latin typeface="Calibri"/>
                <a:cs typeface="Calibri"/>
              </a:rPr>
              <a:t> </a:t>
            </a:r>
            <a:r>
              <a:rPr sz="1200" dirty="0">
                <a:solidFill>
                  <a:srgbClr val="585858"/>
                </a:solidFill>
                <a:latin typeface="Calibri"/>
                <a:cs typeface="Calibri"/>
              </a:rPr>
              <a:t>ONS</a:t>
            </a:r>
            <a:r>
              <a:rPr sz="1200" spc="-30" dirty="0">
                <a:solidFill>
                  <a:srgbClr val="585858"/>
                </a:solidFill>
                <a:latin typeface="Calibri"/>
                <a:cs typeface="Calibri"/>
              </a:rPr>
              <a:t> </a:t>
            </a:r>
            <a:r>
              <a:rPr sz="1200" spc="-10" dirty="0">
                <a:solidFill>
                  <a:srgbClr val="585858"/>
                </a:solidFill>
                <a:latin typeface="Calibri"/>
                <a:cs typeface="Calibri"/>
              </a:rPr>
              <a:t>survey)</a:t>
            </a:r>
            <a:endParaRPr sz="1200">
              <a:latin typeface="Calibri"/>
              <a:cs typeface="Calibri"/>
            </a:endParaRPr>
          </a:p>
        </p:txBody>
      </p:sp>
      <p:sp>
        <p:nvSpPr>
          <p:cNvPr id="61" name="object 61"/>
          <p:cNvSpPr txBox="1"/>
          <p:nvPr/>
        </p:nvSpPr>
        <p:spPr>
          <a:xfrm>
            <a:off x="6794118" y="3700017"/>
            <a:ext cx="1997075" cy="394335"/>
          </a:xfrm>
          <a:prstGeom prst="rect">
            <a:avLst/>
          </a:prstGeom>
        </p:spPr>
        <p:txBody>
          <a:bodyPr vert="horz" wrap="square" lIns="0" tIns="9525" rIns="0" bIns="0" rtlCol="0">
            <a:spAutoFit/>
          </a:bodyPr>
          <a:lstStyle/>
          <a:p>
            <a:pPr marL="700405" marR="5080" indent="-688340">
              <a:lnSpc>
                <a:spcPct val="101499"/>
              </a:lnSpc>
              <a:spcBef>
                <a:spcPts val="75"/>
              </a:spcBef>
            </a:pPr>
            <a:r>
              <a:rPr sz="1200" dirty="0">
                <a:solidFill>
                  <a:srgbClr val="585858"/>
                </a:solidFill>
                <a:latin typeface="Calibri"/>
                <a:cs typeface="Calibri"/>
              </a:rPr>
              <a:t>My</a:t>
            </a:r>
            <a:r>
              <a:rPr sz="1200" spc="-25" dirty="0">
                <a:solidFill>
                  <a:srgbClr val="585858"/>
                </a:solidFill>
                <a:latin typeface="Calibri"/>
                <a:cs typeface="Calibri"/>
              </a:rPr>
              <a:t> </a:t>
            </a:r>
            <a:r>
              <a:rPr sz="1200" dirty="0">
                <a:solidFill>
                  <a:srgbClr val="585858"/>
                </a:solidFill>
                <a:latin typeface="Calibri"/>
                <a:cs typeface="Calibri"/>
              </a:rPr>
              <a:t>rent</a:t>
            </a:r>
            <a:r>
              <a:rPr sz="1200" spc="-25" dirty="0">
                <a:solidFill>
                  <a:srgbClr val="585858"/>
                </a:solidFill>
                <a:latin typeface="Calibri"/>
                <a:cs typeface="Calibri"/>
              </a:rPr>
              <a:t> </a:t>
            </a:r>
            <a:r>
              <a:rPr sz="1200" dirty="0">
                <a:solidFill>
                  <a:srgbClr val="585858"/>
                </a:solidFill>
                <a:latin typeface="Calibri"/>
                <a:cs typeface="Calibri"/>
              </a:rPr>
              <a:t>or</a:t>
            </a:r>
            <a:r>
              <a:rPr sz="1200" spc="-15" dirty="0">
                <a:solidFill>
                  <a:srgbClr val="585858"/>
                </a:solidFill>
                <a:latin typeface="Calibri"/>
                <a:cs typeface="Calibri"/>
              </a:rPr>
              <a:t> </a:t>
            </a:r>
            <a:r>
              <a:rPr sz="1200" dirty="0">
                <a:solidFill>
                  <a:srgbClr val="585858"/>
                </a:solidFill>
                <a:latin typeface="Calibri"/>
                <a:cs typeface="Calibri"/>
              </a:rPr>
              <a:t>mortgage</a:t>
            </a:r>
            <a:r>
              <a:rPr sz="1200" spc="-30" dirty="0">
                <a:solidFill>
                  <a:srgbClr val="585858"/>
                </a:solidFill>
                <a:latin typeface="Calibri"/>
                <a:cs typeface="Calibri"/>
              </a:rPr>
              <a:t> </a:t>
            </a:r>
            <a:r>
              <a:rPr sz="1200" dirty="0">
                <a:solidFill>
                  <a:srgbClr val="585858"/>
                </a:solidFill>
                <a:latin typeface="Calibri"/>
                <a:cs typeface="Calibri"/>
              </a:rPr>
              <a:t>costs</a:t>
            </a:r>
            <a:r>
              <a:rPr sz="1200" spc="-20" dirty="0">
                <a:solidFill>
                  <a:srgbClr val="585858"/>
                </a:solidFill>
                <a:latin typeface="Calibri"/>
                <a:cs typeface="Calibri"/>
              </a:rPr>
              <a:t> have </a:t>
            </a:r>
            <a:r>
              <a:rPr sz="1200" spc="-10" dirty="0">
                <a:solidFill>
                  <a:srgbClr val="585858"/>
                </a:solidFill>
                <a:latin typeface="Calibri"/>
                <a:cs typeface="Calibri"/>
              </a:rPr>
              <a:t>increased</a:t>
            </a:r>
            <a:endParaRPr sz="1200">
              <a:latin typeface="Calibri"/>
              <a:cs typeface="Calibri"/>
            </a:endParaRPr>
          </a:p>
        </p:txBody>
      </p:sp>
      <p:sp>
        <p:nvSpPr>
          <p:cNvPr id="62" name="object 62"/>
          <p:cNvSpPr txBox="1"/>
          <p:nvPr/>
        </p:nvSpPr>
        <p:spPr>
          <a:xfrm>
            <a:off x="6539230" y="4278248"/>
            <a:ext cx="2251075" cy="394335"/>
          </a:xfrm>
          <a:prstGeom prst="rect">
            <a:avLst/>
          </a:prstGeom>
        </p:spPr>
        <p:txBody>
          <a:bodyPr vert="horz" wrap="square" lIns="0" tIns="9525" rIns="0" bIns="0" rtlCol="0">
            <a:spAutoFit/>
          </a:bodyPr>
          <a:lstStyle/>
          <a:p>
            <a:pPr marL="828040" marR="5080" indent="-815975">
              <a:lnSpc>
                <a:spcPct val="101499"/>
              </a:lnSpc>
              <a:spcBef>
                <a:spcPts val="75"/>
              </a:spcBef>
            </a:pPr>
            <a:r>
              <a:rPr sz="1200" dirty="0">
                <a:solidFill>
                  <a:srgbClr val="585858"/>
                </a:solidFill>
                <a:latin typeface="Calibri"/>
                <a:cs typeface="Calibri"/>
              </a:rPr>
              <a:t>The</a:t>
            </a:r>
            <a:r>
              <a:rPr sz="1200" spc="-35" dirty="0">
                <a:solidFill>
                  <a:srgbClr val="585858"/>
                </a:solidFill>
                <a:latin typeface="Calibri"/>
                <a:cs typeface="Calibri"/>
              </a:rPr>
              <a:t> </a:t>
            </a:r>
            <a:r>
              <a:rPr sz="1200" dirty="0">
                <a:solidFill>
                  <a:srgbClr val="585858"/>
                </a:solidFill>
                <a:latin typeface="Calibri"/>
                <a:cs typeface="Calibri"/>
              </a:rPr>
              <a:t>price</a:t>
            </a:r>
            <a:r>
              <a:rPr sz="1200" spc="-15" dirty="0">
                <a:solidFill>
                  <a:srgbClr val="585858"/>
                </a:solidFill>
                <a:latin typeface="Calibri"/>
                <a:cs typeface="Calibri"/>
              </a:rPr>
              <a:t> </a:t>
            </a:r>
            <a:r>
              <a:rPr sz="1200" dirty="0">
                <a:solidFill>
                  <a:srgbClr val="585858"/>
                </a:solidFill>
                <a:latin typeface="Calibri"/>
                <a:cs typeface="Calibri"/>
              </a:rPr>
              <a:t>of</a:t>
            </a:r>
            <a:r>
              <a:rPr sz="1200" spc="-25" dirty="0">
                <a:solidFill>
                  <a:srgbClr val="585858"/>
                </a:solidFill>
                <a:latin typeface="Calibri"/>
                <a:cs typeface="Calibri"/>
              </a:rPr>
              <a:t> </a:t>
            </a:r>
            <a:r>
              <a:rPr sz="1200" dirty="0">
                <a:solidFill>
                  <a:srgbClr val="585858"/>
                </a:solidFill>
                <a:latin typeface="Calibri"/>
                <a:cs typeface="Calibri"/>
              </a:rPr>
              <a:t>my</a:t>
            </a:r>
            <a:r>
              <a:rPr sz="1200" spc="-20" dirty="0">
                <a:solidFill>
                  <a:srgbClr val="585858"/>
                </a:solidFill>
                <a:latin typeface="Calibri"/>
                <a:cs typeface="Calibri"/>
              </a:rPr>
              <a:t> </a:t>
            </a:r>
            <a:r>
              <a:rPr sz="1200" dirty="0">
                <a:solidFill>
                  <a:srgbClr val="585858"/>
                </a:solidFill>
                <a:latin typeface="Calibri"/>
                <a:cs typeface="Calibri"/>
              </a:rPr>
              <a:t>public</a:t>
            </a:r>
            <a:r>
              <a:rPr sz="1200" spc="-35" dirty="0">
                <a:solidFill>
                  <a:srgbClr val="585858"/>
                </a:solidFill>
                <a:latin typeface="Calibri"/>
                <a:cs typeface="Calibri"/>
              </a:rPr>
              <a:t> </a:t>
            </a:r>
            <a:r>
              <a:rPr sz="1200" dirty="0">
                <a:solidFill>
                  <a:srgbClr val="585858"/>
                </a:solidFill>
                <a:latin typeface="Calibri"/>
                <a:cs typeface="Calibri"/>
              </a:rPr>
              <a:t>transport</a:t>
            </a:r>
            <a:r>
              <a:rPr sz="1200" spc="-35" dirty="0">
                <a:solidFill>
                  <a:srgbClr val="585858"/>
                </a:solidFill>
                <a:latin typeface="Calibri"/>
                <a:cs typeface="Calibri"/>
              </a:rPr>
              <a:t> </a:t>
            </a:r>
            <a:r>
              <a:rPr sz="1200" spc="-25" dirty="0">
                <a:solidFill>
                  <a:srgbClr val="585858"/>
                </a:solidFill>
                <a:latin typeface="Calibri"/>
                <a:cs typeface="Calibri"/>
              </a:rPr>
              <a:t>has </a:t>
            </a:r>
            <a:r>
              <a:rPr sz="1200" spc="-10" dirty="0">
                <a:solidFill>
                  <a:srgbClr val="585858"/>
                </a:solidFill>
                <a:latin typeface="Calibri"/>
                <a:cs typeface="Calibri"/>
              </a:rPr>
              <a:t>increased</a:t>
            </a:r>
            <a:endParaRPr sz="1200">
              <a:latin typeface="Calibri"/>
              <a:cs typeface="Calibri"/>
            </a:endParaRPr>
          </a:p>
        </p:txBody>
      </p:sp>
      <p:sp>
        <p:nvSpPr>
          <p:cNvPr id="63" name="object 63"/>
          <p:cNvSpPr txBox="1"/>
          <p:nvPr/>
        </p:nvSpPr>
        <p:spPr>
          <a:xfrm>
            <a:off x="6228969" y="4856479"/>
            <a:ext cx="2560955" cy="579120"/>
          </a:xfrm>
          <a:prstGeom prst="rect">
            <a:avLst/>
          </a:prstGeom>
        </p:spPr>
        <p:txBody>
          <a:bodyPr vert="horz" wrap="square" lIns="0" tIns="9525" rIns="0" bIns="0" rtlCol="0">
            <a:spAutoFit/>
          </a:bodyPr>
          <a:lstStyle/>
          <a:p>
            <a:pPr marL="715010" marR="5080" indent="-258445">
              <a:lnSpc>
                <a:spcPct val="101499"/>
              </a:lnSpc>
              <a:spcBef>
                <a:spcPts val="75"/>
              </a:spcBef>
            </a:pPr>
            <a:r>
              <a:rPr sz="1200" dirty="0">
                <a:solidFill>
                  <a:srgbClr val="585858"/>
                </a:solidFill>
                <a:latin typeface="Calibri"/>
                <a:cs typeface="Calibri"/>
              </a:rPr>
              <a:t>The</a:t>
            </a:r>
            <a:r>
              <a:rPr sz="1200" spc="-30" dirty="0">
                <a:solidFill>
                  <a:srgbClr val="585858"/>
                </a:solidFill>
                <a:latin typeface="Calibri"/>
                <a:cs typeface="Calibri"/>
              </a:rPr>
              <a:t> </a:t>
            </a:r>
            <a:r>
              <a:rPr sz="1200" dirty="0">
                <a:solidFill>
                  <a:srgbClr val="585858"/>
                </a:solidFill>
                <a:latin typeface="Calibri"/>
                <a:cs typeface="Calibri"/>
              </a:rPr>
              <a:t>price</a:t>
            </a:r>
            <a:r>
              <a:rPr sz="1200" spc="-15" dirty="0">
                <a:solidFill>
                  <a:srgbClr val="585858"/>
                </a:solidFill>
                <a:latin typeface="Calibri"/>
                <a:cs typeface="Calibri"/>
              </a:rPr>
              <a:t> </a:t>
            </a:r>
            <a:r>
              <a:rPr sz="1200" dirty="0">
                <a:solidFill>
                  <a:srgbClr val="585858"/>
                </a:solidFill>
                <a:latin typeface="Calibri"/>
                <a:cs typeface="Calibri"/>
              </a:rPr>
              <a:t>of</a:t>
            </a:r>
            <a:r>
              <a:rPr sz="1200" spc="-25" dirty="0">
                <a:solidFill>
                  <a:srgbClr val="585858"/>
                </a:solidFill>
                <a:latin typeface="Calibri"/>
                <a:cs typeface="Calibri"/>
              </a:rPr>
              <a:t> </a:t>
            </a:r>
            <a:r>
              <a:rPr sz="1200" dirty="0">
                <a:solidFill>
                  <a:srgbClr val="585858"/>
                </a:solidFill>
                <a:latin typeface="Calibri"/>
                <a:cs typeface="Calibri"/>
              </a:rPr>
              <a:t>my</a:t>
            </a:r>
            <a:r>
              <a:rPr sz="1200" spc="-20" dirty="0">
                <a:solidFill>
                  <a:srgbClr val="585858"/>
                </a:solidFill>
                <a:latin typeface="Calibri"/>
                <a:cs typeface="Calibri"/>
              </a:rPr>
              <a:t> </a:t>
            </a:r>
            <a:r>
              <a:rPr sz="1200" dirty="0">
                <a:solidFill>
                  <a:srgbClr val="585858"/>
                </a:solidFill>
                <a:latin typeface="Calibri"/>
                <a:cs typeface="Calibri"/>
              </a:rPr>
              <a:t>childcare</a:t>
            </a:r>
            <a:r>
              <a:rPr sz="1200" spc="-25" dirty="0">
                <a:solidFill>
                  <a:srgbClr val="585858"/>
                </a:solidFill>
                <a:latin typeface="Calibri"/>
                <a:cs typeface="Calibri"/>
              </a:rPr>
              <a:t> </a:t>
            </a:r>
            <a:r>
              <a:rPr sz="1200" dirty="0">
                <a:solidFill>
                  <a:srgbClr val="585858"/>
                </a:solidFill>
                <a:latin typeface="Calibri"/>
                <a:cs typeface="Calibri"/>
              </a:rPr>
              <a:t>or</a:t>
            </a:r>
            <a:r>
              <a:rPr sz="1200" spc="-25" dirty="0">
                <a:solidFill>
                  <a:srgbClr val="585858"/>
                </a:solidFill>
                <a:latin typeface="Calibri"/>
                <a:cs typeface="Calibri"/>
              </a:rPr>
              <a:t> </a:t>
            </a:r>
            <a:r>
              <a:rPr sz="1200" spc="-20" dirty="0">
                <a:solidFill>
                  <a:srgbClr val="585858"/>
                </a:solidFill>
                <a:latin typeface="Calibri"/>
                <a:cs typeface="Calibri"/>
              </a:rPr>
              <a:t>other </a:t>
            </a:r>
            <a:r>
              <a:rPr sz="1200" dirty="0">
                <a:solidFill>
                  <a:srgbClr val="585858"/>
                </a:solidFill>
                <a:latin typeface="Calibri"/>
                <a:cs typeface="Calibri"/>
              </a:rPr>
              <a:t>care</a:t>
            </a:r>
            <a:r>
              <a:rPr sz="1200" spc="-25" dirty="0">
                <a:solidFill>
                  <a:srgbClr val="585858"/>
                </a:solidFill>
                <a:latin typeface="Calibri"/>
                <a:cs typeface="Calibri"/>
              </a:rPr>
              <a:t> </a:t>
            </a:r>
            <a:r>
              <a:rPr sz="1200" dirty="0">
                <a:solidFill>
                  <a:srgbClr val="585858"/>
                </a:solidFill>
                <a:latin typeface="Calibri"/>
                <a:cs typeface="Calibri"/>
              </a:rPr>
              <a:t>costs</a:t>
            </a:r>
            <a:r>
              <a:rPr sz="1200" spc="-25" dirty="0">
                <a:solidFill>
                  <a:srgbClr val="585858"/>
                </a:solidFill>
                <a:latin typeface="Calibri"/>
                <a:cs typeface="Calibri"/>
              </a:rPr>
              <a:t> </a:t>
            </a:r>
            <a:r>
              <a:rPr sz="1200" dirty="0">
                <a:solidFill>
                  <a:srgbClr val="585858"/>
                </a:solidFill>
                <a:latin typeface="Calibri"/>
                <a:cs typeface="Calibri"/>
              </a:rPr>
              <a:t>have</a:t>
            </a:r>
            <a:r>
              <a:rPr sz="1200" spc="-25" dirty="0">
                <a:solidFill>
                  <a:srgbClr val="585858"/>
                </a:solidFill>
                <a:latin typeface="Calibri"/>
                <a:cs typeface="Calibri"/>
              </a:rPr>
              <a:t> </a:t>
            </a:r>
            <a:r>
              <a:rPr sz="1200" spc="-10" dirty="0">
                <a:solidFill>
                  <a:srgbClr val="585858"/>
                </a:solidFill>
                <a:latin typeface="Calibri"/>
                <a:cs typeface="Calibri"/>
              </a:rPr>
              <a:t>increased</a:t>
            </a:r>
            <a:endParaRPr sz="1200">
              <a:latin typeface="Calibri"/>
              <a:cs typeface="Calibri"/>
            </a:endParaRPr>
          </a:p>
          <a:p>
            <a:pPr marL="12700">
              <a:lnSpc>
                <a:spcPct val="100000"/>
              </a:lnSpc>
              <a:spcBef>
                <a:spcPts val="140"/>
              </a:spcBef>
            </a:pPr>
            <a:r>
              <a:rPr sz="1100" dirty="0">
                <a:solidFill>
                  <a:srgbClr val="585858"/>
                </a:solidFill>
                <a:latin typeface="Calibri"/>
                <a:cs typeface="Calibri"/>
              </a:rPr>
              <a:t>GM</a:t>
            </a:r>
            <a:r>
              <a:rPr sz="1100" spc="-15" dirty="0">
                <a:solidFill>
                  <a:srgbClr val="585858"/>
                </a:solidFill>
                <a:latin typeface="Calibri"/>
                <a:cs typeface="Calibri"/>
              </a:rPr>
              <a:t> </a:t>
            </a:r>
            <a:r>
              <a:rPr sz="1100" dirty="0">
                <a:solidFill>
                  <a:srgbClr val="585858"/>
                </a:solidFill>
                <a:latin typeface="Calibri"/>
                <a:cs typeface="Calibri"/>
              </a:rPr>
              <a:t>Aug</a:t>
            </a:r>
            <a:r>
              <a:rPr sz="1100" spc="-5" dirty="0">
                <a:solidFill>
                  <a:srgbClr val="585858"/>
                </a:solidFill>
                <a:latin typeface="Calibri"/>
                <a:cs typeface="Calibri"/>
              </a:rPr>
              <a:t> </a:t>
            </a:r>
            <a:r>
              <a:rPr sz="1100" dirty="0">
                <a:solidFill>
                  <a:srgbClr val="585858"/>
                </a:solidFill>
                <a:latin typeface="Calibri"/>
                <a:cs typeface="Calibri"/>
              </a:rPr>
              <a:t>'24</a:t>
            </a:r>
            <a:r>
              <a:rPr sz="1100" spc="-5" dirty="0">
                <a:solidFill>
                  <a:srgbClr val="585858"/>
                </a:solidFill>
                <a:latin typeface="Calibri"/>
                <a:cs typeface="Calibri"/>
              </a:rPr>
              <a:t> </a:t>
            </a:r>
            <a:r>
              <a:rPr sz="1100" spc="-20" dirty="0">
                <a:solidFill>
                  <a:srgbClr val="585858"/>
                </a:solidFill>
                <a:latin typeface="Calibri"/>
                <a:cs typeface="Calibri"/>
              </a:rPr>
              <a:t>(S14)</a:t>
            </a:r>
            <a:endParaRPr sz="1100">
              <a:latin typeface="Calibri"/>
              <a:cs typeface="Calibri"/>
            </a:endParaRPr>
          </a:p>
        </p:txBody>
      </p:sp>
      <p:sp>
        <p:nvSpPr>
          <p:cNvPr id="64" name="object 64"/>
          <p:cNvSpPr txBox="1"/>
          <p:nvPr/>
        </p:nvSpPr>
        <p:spPr>
          <a:xfrm>
            <a:off x="8371078" y="5527344"/>
            <a:ext cx="38608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585858"/>
                </a:solidFill>
                <a:latin typeface="Calibri"/>
                <a:cs typeface="Calibri"/>
              </a:rPr>
              <a:t>Other</a:t>
            </a:r>
            <a:endParaRPr sz="1200">
              <a:latin typeface="Calibri"/>
              <a:cs typeface="Calibri"/>
            </a:endParaRPr>
          </a:p>
        </p:txBody>
      </p:sp>
      <p:sp>
        <p:nvSpPr>
          <p:cNvPr id="65" name="object 65"/>
          <p:cNvSpPr/>
          <p:nvPr/>
        </p:nvSpPr>
        <p:spPr>
          <a:xfrm>
            <a:off x="6130416" y="5315413"/>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155F82"/>
          </a:solidFill>
        </p:spPr>
        <p:txBody>
          <a:bodyPr wrap="square" lIns="0" tIns="0" rIns="0" bIns="0" rtlCol="0"/>
          <a:lstStyle/>
          <a:p>
            <a:endParaRPr/>
          </a:p>
        </p:txBody>
      </p:sp>
      <p:sp>
        <p:nvSpPr>
          <p:cNvPr id="66" name="object 66"/>
          <p:cNvSpPr/>
          <p:nvPr/>
        </p:nvSpPr>
        <p:spPr>
          <a:xfrm>
            <a:off x="6130416" y="5560447"/>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67" name="object 67"/>
          <p:cNvSpPr txBox="1"/>
          <p:nvPr/>
        </p:nvSpPr>
        <p:spPr>
          <a:xfrm>
            <a:off x="6228969" y="5409996"/>
            <a:ext cx="1005205" cy="515620"/>
          </a:xfrm>
          <a:prstGeom prst="rect">
            <a:avLst/>
          </a:prstGeom>
        </p:spPr>
        <p:txBody>
          <a:bodyPr vert="horz" wrap="square" lIns="0" tIns="12065" rIns="0" bIns="0" rtlCol="0">
            <a:spAutoFit/>
          </a:bodyPr>
          <a:lstStyle/>
          <a:p>
            <a:pPr marL="12700" marR="5080">
              <a:lnSpc>
                <a:spcPct val="146200"/>
              </a:lnSpc>
              <a:spcBef>
                <a:spcPts val="95"/>
              </a:spcBef>
            </a:pPr>
            <a:r>
              <a:rPr sz="1100" dirty="0">
                <a:solidFill>
                  <a:srgbClr val="585858"/>
                </a:solidFill>
                <a:latin typeface="Calibri"/>
                <a:cs typeface="Calibri"/>
              </a:rPr>
              <a:t>GM</a:t>
            </a:r>
            <a:r>
              <a:rPr sz="1100" spc="-20" dirty="0">
                <a:solidFill>
                  <a:srgbClr val="585858"/>
                </a:solidFill>
                <a:latin typeface="Calibri"/>
                <a:cs typeface="Calibri"/>
              </a:rPr>
              <a:t> </a:t>
            </a:r>
            <a:r>
              <a:rPr sz="1100" dirty="0">
                <a:solidFill>
                  <a:srgbClr val="585858"/>
                </a:solidFill>
                <a:latin typeface="Calibri"/>
                <a:cs typeface="Calibri"/>
              </a:rPr>
              <a:t>Oct</a:t>
            </a:r>
            <a:r>
              <a:rPr sz="1100" spc="-5" dirty="0">
                <a:solidFill>
                  <a:srgbClr val="585858"/>
                </a:solidFill>
                <a:latin typeface="Calibri"/>
                <a:cs typeface="Calibri"/>
              </a:rPr>
              <a:t> </a:t>
            </a:r>
            <a:r>
              <a:rPr sz="1100" dirty="0">
                <a:solidFill>
                  <a:srgbClr val="585858"/>
                </a:solidFill>
                <a:latin typeface="Calibri"/>
                <a:cs typeface="Calibri"/>
              </a:rPr>
              <a:t>'24</a:t>
            </a:r>
            <a:r>
              <a:rPr sz="1100" spc="-15" dirty="0">
                <a:solidFill>
                  <a:srgbClr val="585858"/>
                </a:solidFill>
                <a:latin typeface="Calibri"/>
                <a:cs typeface="Calibri"/>
              </a:rPr>
              <a:t> </a:t>
            </a:r>
            <a:r>
              <a:rPr sz="1100" spc="-10" dirty="0">
                <a:solidFill>
                  <a:srgbClr val="585858"/>
                </a:solidFill>
                <a:latin typeface="Calibri"/>
                <a:cs typeface="Calibri"/>
              </a:rPr>
              <a:t>(S15) </a:t>
            </a:r>
            <a:r>
              <a:rPr sz="1100" dirty="0">
                <a:solidFill>
                  <a:srgbClr val="585858"/>
                </a:solidFill>
                <a:latin typeface="Calibri"/>
                <a:cs typeface="Calibri"/>
              </a:rPr>
              <a:t>GM</a:t>
            </a:r>
            <a:r>
              <a:rPr sz="1100" spc="-20" dirty="0">
                <a:solidFill>
                  <a:srgbClr val="585858"/>
                </a:solidFill>
                <a:latin typeface="Calibri"/>
                <a:cs typeface="Calibri"/>
              </a:rPr>
              <a:t> </a:t>
            </a:r>
            <a:r>
              <a:rPr sz="1100" dirty="0">
                <a:solidFill>
                  <a:srgbClr val="585858"/>
                </a:solidFill>
                <a:latin typeface="Calibri"/>
                <a:cs typeface="Calibri"/>
              </a:rPr>
              <a:t>Dec</a:t>
            </a:r>
            <a:r>
              <a:rPr sz="1100" spc="-15" dirty="0">
                <a:solidFill>
                  <a:srgbClr val="585858"/>
                </a:solidFill>
                <a:latin typeface="Calibri"/>
                <a:cs typeface="Calibri"/>
              </a:rPr>
              <a:t> </a:t>
            </a:r>
            <a:r>
              <a:rPr sz="1100" dirty="0">
                <a:solidFill>
                  <a:srgbClr val="585858"/>
                </a:solidFill>
                <a:latin typeface="Calibri"/>
                <a:cs typeface="Calibri"/>
              </a:rPr>
              <a:t>'24</a:t>
            </a:r>
            <a:r>
              <a:rPr sz="1100" spc="-15" dirty="0">
                <a:solidFill>
                  <a:srgbClr val="585858"/>
                </a:solidFill>
                <a:latin typeface="Calibri"/>
                <a:cs typeface="Calibri"/>
              </a:rPr>
              <a:t> </a:t>
            </a:r>
            <a:r>
              <a:rPr sz="1100" spc="-20" dirty="0">
                <a:solidFill>
                  <a:srgbClr val="585858"/>
                </a:solidFill>
                <a:latin typeface="Calibri"/>
                <a:cs typeface="Calibri"/>
              </a:rPr>
              <a:t>(S16)</a:t>
            </a:r>
            <a:endParaRPr sz="1100">
              <a:latin typeface="Calibri"/>
              <a:cs typeface="Calibri"/>
            </a:endParaRPr>
          </a:p>
        </p:txBody>
      </p:sp>
      <p:sp>
        <p:nvSpPr>
          <p:cNvPr id="68" name="object 68"/>
          <p:cNvSpPr/>
          <p:nvPr/>
        </p:nvSpPr>
        <p:spPr>
          <a:xfrm>
            <a:off x="6130416" y="5805506"/>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BDEBE9"/>
          </a:solidFill>
        </p:spPr>
        <p:txBody>
          <a:bodyPr wrap="square" lIns="0" tIns="0" rIns="0" bIns="0" rtlCol="0"/>
          <a:lstStyle/>
          <a:p>
            <a:endParaRPr/>
          </a:p>
        </p:txBody>
      </p:sp>
      <p:sp>
        <p:nvSpPr>
          <p:cNvPr id="69" name="object 69"/>
          <p:cNvSpPr/>
          <p:nvPr/>
        </p:nvSpPr>
        <p:spPr>
          <a:xfrm>
            <a:off x="9682606" y="4981066"/>
            <a:ext cx="1732914" cy="988060"/>
          </a:xfrm>
          <a:custGeom>
            <a:avLst/>
            <a:gdLst/>
            <a:ahLst/>
            <a:cxnLst/>
            <a:rect l="l" t="t" r="r" b="b"/>
            <a:pathLst>
              <a:path w="1732915" h="988060">
                <a:moveTo>
                  <a:pt x="237617" y="0"/>
                </a:moveTo>
                <a:lnTo>
                  <a:pt x="486791" y="0"/>
                </a:lnTo>
                <a:lnTo>
                  <a:pt x="860551" y="0"/>
                </a:lnTo>
                <a:lnTo>
                  <a:pt x="1732788" y="0"/>
                </a:lnTo>
                <a:lnTo>
                  <a:pt x="1732788" y="164591"/>
                </a:lnTo>
                <a:lnTo>
                  <a:pt x="1732788" y="411479"/>
                </a:lnTo>
                <a:lnTo>
                  <a:pt x="1732788" y="987640"/>
                </a:lnTo>
                <a:lnTo>
                  <a:pt x="860551" y="987640"/>
                </a:lnTo>
                <a:lnTo>
                  <a:pt x="486791" y="987640"/>
                </a:lnTo>
                <a:lnTo>
                  <a:pt x="237617" y="987640"/>
                </a:lnTo>
                <a:lnTo>
                  <a:pt x="237617" y="411479"/>
                </a:lnTo>
                <a:lnTo>
                  <a:pt x="0" y="110235"/>
                </a:lnTo>
                <a:lnTo>
                  <a:pt x="237617" y="164591"/>
                </a:lnTo>
                <a:lnTo>
                  <a:pt x="237617" y="0"/>
                </a:lnTo>
                <a:close/>
              </a:path>
            </a:pathLst>
          </a:custGeom>
          <a:ln w="12700">
            <a:solidFill>
              <a:srgbClr val="009590"/>
            </a:solidFill>
          </a:ln>
        </p:spPr>
        <p:txBody>
          <a:bodyPr wrap="square" lIns="0" tIns="0" rIns="0" bIns="0" rtlCol="0"/>
          <a:lstStyle/>
          <a:p>
            <a:endParaRPr/>
          </a:p>
        </p:txBody>
      </p:sp>
      <p:sp>
        <p:nvSpPr>
          <p:cNvPr id="70" name="object 70"/>
          <p:cNvSpPr txBox="1"/>
          <p:nvPr/>
        </p:nvSpPr>
        <p:spPr>
          <a:xfrm>
            <a:off x="10017632" y="4951221"/>
            <a:ext cx="1300480" cy="361315"/>
          </a:xfrm>
          <a:prstGeom prst="rect">
            <a:avLst/>
          </a:prstGeom>
        </p:spPr>
        <p:txBody>
          <a:bodyPr vert="horz" wrap="square" lIns="0" tIns="12700" rIns="0" bIns="0" rtlCol="0">
            <a:spAutoFit/>
          </a:bodyPr>
          <a:lstStyle/>
          <a:p>
            <a:pPr marL="12700" marR="5080" indent="55880">
              <a:lnSpc>
                <a:spcPct val="100000"/>
              </a:lnSpc>
              <a:spcBef>
                <a:spcPts val="100"/>
              </a:spcBef>
            </a:pPr>
            <a:r>
              <a:rPr sz="1100" dirty="0">
                <a:latin typeface="Calibri"/>
                <a:cs typeface="Calibri"/>
              </a:rPr>
              <a:t>This</a:t>
            </a:r>
            <a:r>
              <a:rPr sz="1100" spc="-40" dirty="0">
                <a:latin typeface="Calibri"/>
                <a:cs typeface="Calibri"/>
              </a:rPr>
              <a:t> </a:t>
            </a:r>
            <a:r>
              <a:rPr sz="1100" dirty="0">
                <a:latin typeface="Calibri"/>
                <a:cs typeface="Calibri"/>
              </a:rPr>
              <a:t>figure</a:t>
            </a:r>
            <a:r>
              <a:rPr sz="1100" spc="-35" dirty="0">
                <a:latin typeface="Calibri"/>
                <a:cs typeface="Calibri"/>
              </a:rPr>
              <a:t> </a:t>
            </a:r>
            <a:r>
              <a:rPr sz="1100" dirty="0">
                <a:latin typeface="Calibri"/>
                <a:cs typeface="Calibri"/>
              </a:rPr>
              <a:t>relates</a:t>
            </a:r>
            <a:r>
              <a:rPr sz="1100" spc="-40" dirty="0">
                <a:latin typeface="Calibri"/>
                <a:cs typeface="Calibri"/>
              </a:rPr>
              <a:t> </a:t>
            </a:r>
            <a:r>
              <a:rPr sz="1100" spc="-25" dirty="0">
                <a:latin typeface="Calibri"/>
                <a:cs typeface="Calibri"/>
              </a:rPr>
              <a:t>to </a:t>
            </a:r>
            <a:r>
              <a:rPr sz="1100" dirty="0">
                <a:latin typeface="Calibri"/>
                <a:cs typeface="Calibri"/>
              </a:rPr>
              <a:t>all</a:t>
            </a:r>
            <a:r>
              <a:rPr sz="1100" spc="20" dirty="0">
                <a:latin typeface="Calibri"/>
                <a:cs typeface="Calibri"/>
              </a:rPr>
              <a:t> </a:t>
            </a:r>
            <a:r>
              <a:rPr sz="1100" spc="-10" dirty="0">
                <a:latin typeface="Calibri"/>
                <a:cs typeface="Calibri"/>
              </a:rPr>
              <a:t>respondents</a:t>
            </a:r>
            <a:r>
              <a:rPr sz="1100" spc="5" dirty="0">
                <a:latin typeface="Calibri"/>
                <a:cs typeface="Calibri"/>
              </a:rPr>
              <a:t> </a:t>
            </a:r>
            <a:r>
              <a:rPr sz="1100" spc="-10" dirty="0">
                <a:latin typeface="Calibri"/>
                <a:cs typeface="Calibri"/>
              </a:rPr>
              <a:t>whose</a:t>
            </a:r>
            <a:endParaRPr sz="1100">
              <a:latin typeface="Calibri"/>
              <a:cs typeface="Calibri"/>
            </a:endParaRPr>
          </a:p>
        </p:txBody>
      </p:sp>
      <p:sp>
        <p:nvSpPr>
          <p:cNvPr id="71" name="object 71"/>
          <p:cNvSpPr txBox="1"/>
          <p:nvPr/>
        </p:nvSpPr>
        <p:spPr>
          <a:xfrm>
            <a:off x="10063353" y="5286502"/>
            <a:ext cx="1211580" cy="697230"/>
          </a:xfrm>
          <a:prstGeom prst="rect">
            <a:avLst/>
          </a:prstGeom>
        </p:spPr>
        <p:txBody>
          <a:bodyPr vert="horz" wrap="square" lIns="0" tIns="12700" rIns="0" bIns="0" rtlCol="0">
            <a:spAutoFit/>
          </a:bodyPr>
          <a:lstStyle/>
          <a:p>
            <a:pPr marL="12065" marR="5080" indent="-2540" algn="ctr">
              <a:lnSpc>
                <a:spcPct val="100000"/>
              </a:lnSpc>
              <a:spcBef>
                <a:spcPts val="100"/>
              </a:spcBef>
            </a:pPr>
            <a:r>
              <a:rPr sz="1100" dirty="0">
                <a:latin typeface="Calibri"/>
                <a:cs typeface="Calibri"/>
              </a:rPr>
              <a:t>cost</a:t>
            </a:r>
            <a:r>
              <a:rPr sz="1100" spc="-25" dirty="0">
                <a:latin typeface="Calibri"/>
                <a:cs typeface="Calibri"/>
              </a:rPr>
              <a:t> </a:t>
            </a:r>
            <a:r>
              <a:rPr sz="1100" dirty="0">
                <a:latin typeface="Calibri"/>
                <a:cs typeface="Calibri"/>
              </a:rPr>
              <a:t>of</a:t>
            </a:r>
            <a:r>
              <a:rPr sz="1100" spc="-5" dirty="0">
                <a:latin typeface="Calibri"/>
                <a:cs typeface="Calibri"/>
              </a:rPr>
              <a:t> </a:t>
            </a:r>
            <a:r>
              <a:rPr sz="1100" dirty="0">
                <a:latin typeface="Calibri"/>
                <a:cs typeface="Calibri"/>
              </a:rPr>
              <a:t>living</a:t>
            </a:r>
            <a:r>
              <a:rPr sz="1100" spc="-20" dirty="0">
                <a:latin typeface="Calibri"/>
                <a:cs typeface="Calibri"/>
              </a:rPr>
              <a:t> </a:t>
            </a:r>
            <a:r>
              <a:rPr sz="1100" spc="-25" dirty="0">
                <a:latin typeface="Calibri"/>
                <a:cs typeface="Calibri"/>
              </a:rPr>
              <a:t>has </a:t>
            </a:r>
            <a:r>
              <a:rPr sz="1100" spc="-10" dirty="0">
                <a:latin typeface="Calibri"/>
                <a:cs typeface="Calibri"/>
              </a:rPr>
              <a:t>increased.</a:t>
            </a:r>
            <a:r>
              <a:rPr sz="1100" spc="35" dirty="0">
                <a:latin typeface="Calibri"/>
                <a:cs typeface="Calibri"/>
              </a:rPr>
              <a:t> </a:t>
            </a:r>
            <a:r>
              <a:rPr sz="1100" spc="-10" dirty="0">
                <a:latin typeface="Calibri"/>
                <a:cs typeface="Calibri"/>
              </a:rPr>
              <a:t>Amongst </a:t>
            </a:r>
            <a:r>
              <a:rPr sz="1100" dirty="0">
                <a:latin typeface="Calibri"/>
                <a:cs typeface="Calibri"/>
              </a:rPr>
              <a:t>parents,</a:t>
            </a:r>
            <a:r>
              <a:rPr sz="1100" spc="-30" dirty="0">
                <a:latin typeface="Calibri"/>
                <a:cs typeface="Calibri"/>
              </a:rPr>
              <a:t> </a:t>
            </a:r>
            <a:r>
              <a:rPr sz="1100" dirty="0">
                <a:latin typeface="Calibri"/>
                <a:cs typeface="Calibri"/>
              </a:rPr>
              <a:t>this</a:t>
            </a:r>
            <a:r>
              <a:rPr sz="1100" spc="-35" dirty="0">
                <a:latin typeface="Calibri"/>
                <a:cs typeface="Calibri"/>
              </a:rPr>
              <a:t> </a:t>
            </a:r>
            <a:r>
              <a:rPr sz="1100" dirty="0">
                <a:latin typeface="Calibri"/>
                <a:cs typeface="Calibri"/>
              </a:rPr>
              <a:t>figure</a:t>
            </a:r>
            <a:r>
              <a:rPr sz="1100" spc="-10" dirty="0">
                <a:latin typeface="Calibri"/>
                <a:cs typeface="Calibri"/>
              </a:rPr>
              <a:t> </a:t>
            </a:r>
            <a:r>
              <a:rPr sz="1100" spc="-25" dirty="0">
                <a:latin typeface="Calibri"/>
                <a:cs typeface="Calibri"/>
              </a:rPr>
              <a:t>is </a:t>
            </a:r>
            <a:r>
              <a:rPr sz="1100" b="1" dirty="0">
                <a:latin typeface="Calibri"/>
                <a:cs typeface="Calibri"/>
              </a:rPr>
              <a:t>23%</a:t>
            </a:r>
            <a:r>
              <a:rPr sz="1100" b="1" spc="-25" dirty="0">
                <a:latin typeface="Calibri"/>
                <a:cs typeface="Calibri"/>
              </a:rPr>
              <a:t> </a:t>
            </a:r>
            <a:r>
              <a:rPr sz="1050" spc="-10" dirty="0">
                <a:latin typeface="Calibri"/>
                <a:cs typeface="Calibri"/>
              </a:rPr>
              <a:t>(+2pp)</a:t>
            </a:r>
            <a:endParaRPr sz="1050">
              <a:latin typeface="Calibri"/>
              <a:cs typeface="Calibri"/>
            </a:endParaRPr>
          </a:p>
        </p:txBody>
      </p:sp>
      <p:sp>
        <p:nvSpPr>
          <p:cNvPr id="72" name="object 72"/>
          <p:cNvSpPr txBox="1"/>
          <p:nvPr/>
        </p:nvSpPr>
        <p:spPr>
          <a:xfrm>
            <a:off x="11373104" y="844676"/>
            <a:ext cx="603250" cy="452755"/>
          </a:xfrm>
          <a:prstGeom prst="rect">
            <a:avLst/>
          </a:prstGeom>
        </p:spPr>
        <p:txBody>
          <a:bodyPr vert="horz" wrap="square" lIns="0" tIns="13335" rIns="0" bIns="0" rtlCol="0">
            <a:spAutoFit/>
          </a:bodyPr>
          <a:lstStyle/>
          <a:p>
            <a:pPr algn="ctr">
              <a:lnSpc>
                <a:spcPct val="100000"/>
              </a:lnSpc>
              <a:spcBef>
                <a:spcPts val="105"/>
              </a:spcBef>
            </a:pPr>
            <a:r>
              <a:rPr sz="1400" b="1" spc="-25" dirty="0">
                <a:solidFill>
                  <a:srgbClr val="585858"/>
                </a:solidFill>
                <a:latin typeface="Calibri"/>
                <a:cs typeface="Calibri"/>
              </a:rPr>
              <a:t>GB</a:t>
            </a:r>
            <a:endParaRPr sz="1400">
              <a:latin typeface="Calibri"/>
              <a:cs typeface="Calibri"/>
            </a:endParaRPr>
          </a:p>
          <a:p>
            <a:pPr algn="ctr">
              <a:lnSpc>
                <a:spcPct val="100000"/>
              </a:lnSpc>
            </a:pPr>
            <a:r>
              <a:rPr sz="1400" b="1" spc="-10" dirty="0">
                <a:solidFill>
                  <a:srgbClr val="585858"/>
                </a:solidFill>
                <a:latin typeface="Calibri"/>
                <a:cs typeface="Calibri"/>
              </a:rPr>
              <a:t>average</a:t>
            </a:r>
            <a:endParaRPr sz="1400">
              <a:latin typeface="Calibri"/>
              <a:cs typeface="Calibri"/>
            </a:endParaRPr>
          </a:p>
        </p:txBody>
      </p:sp>
      <p:sp>
        <p:nvSpPr>
          <p:cNvPr id="73" name="object 73"/>
          <p:cNvSpPr txBox="1"/>
          <p:nvPr/>
        </p:nvSpPr>
        <p:spPr>
          <a:xfrm>
            <a:off x="11525757" y="1479041"/>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85858"/>
                </a:solidFill>
                <a:latin typeface="Calibri"/>
                <a:cs typeface="Calibri"/>
              </a:rPr>
              <a:t>91%</a:t>
            </a:r>
            <a:endParaRPr sz="1400">
              <a:latin typeface="Calibri"/>
              <a:cs typeface="Calibri"/>
            </a:endParaRPr>
          </a:p>
        </p:txBody>
      </p:sp>
      <p:sp>
        <p:nvSpPr>
          <p:cNvPr id="74" name="object 74"/>
          <p:cNvSpPr txBox="1"/>
          <p:nvPr/>
        </p:nvSpPr>
        <p:spPr>
          <a:xfrm>
            <a:off x="11525757" y="2061718"/>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85858"/>
                </a:solidFill>
                <a:latin typeface="Calibri"/>
                <a:cs typeface="Calibri"/>
              </a:rPr>
              <a:t>79%</a:t>
            </a:r>
            <a:endParaRPr sz="1400">
              <a:latin typeface="Calibri"/>
              <a:cs typeface="Calibri"/>
            </a:endParaRPr>
          </a:p>
        </p:txBody>
      </p:sp>
      <p:sp>
        <p:nvSpPr>
          <p:cNvPr id="75" name="object 75"/>
          <p:cNvSpPr txBox="1"/>
          <p:nvPr/>
        </p:nvSpPr>
        <p:spPr>
          <a:xfrm>
            <a:off x="11525757" y="2746629"/>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85858"/>
                </a:solidFill>
                <a:latin typeface="Calibri"/>
                <a:cs typeface="Calibri"/>
              </a:rPr>
              <a:t>44%</a:t>
            </a:r>
            <a:endParaRPr sz="1400">
              <a:latin typeface="Calibri"/>
              <a:cs typeface="Calibri"/>
            </a:endParaRPr>
          </a:p>
        </p:txBody>
      </p:sp>
      <p:sp>
        <p:nvSpPr>
          <p:cNvPr id="76" name="object 76"/>
          <p:cNvSpPr txBox="1"/>
          <p:nvPr/>
        </p:nvSpPr>
        <p:spPr>
          <a:xfrm>
            <a:off x="11525757" y="3811015"/>
            <a:ext cx="3352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85858"/>
                </a:solidFill>
                <a:latin typeface="Calibri"/>
                <a:cs typeface="Calibri"/>
              </a:rPr>
              <a:t>12%</a:t>
            </a:r>
            <a:endParaRPr sz="1400">
              <a:latin typeface="Calibri"/>
              <a:cs typeface="Calibri"/>
            </a:endParaRPr>
          </a:p>
        </p:txBody>
      </p:sp>
      <p:sp>
        <p:nvSpPr>
          <p:cNvPr id="77" name="object 77"/>
          <p:cNvSpPr txBox="1"/>
          <p:nvPr/>
        </p:nvSpPr>
        <p:spPr>
          <a:xfrm>
            <a:off x="11525757" y="4442840"/>
            <a:ext cx="3352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85858"/>
                </a:solidFill>
                <a:latin typeface="Calibri"/>
                <a:cs typeface="Calibri"/>
              </a:rPr>
              <a:t>13%</a:t>
            </a:r>
            <a:endParaRPr sz="1400">
              <a:latin typeface="Calibri"/>
              <a:cs typeface="Calibri"/>
            </a:endParaRPr>
          </a:p>
        </p:txBody>
      </p:sp>
      <p:sp>
        <p:nvSpPr>
          <p:cNvPr id="78" name="object 78"/>
          <p:cNvSpPr txBox="1"/>
          <p:nvPr/>
        </p:nvSpPr>
        <p:spPr>
          <a:xfrm>
            <a:off x="11569954" y="4945760"/>
            <a:ext cx="24511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85858"/>
                </a:solidFill>
                <a:latin typeface="Calibri"/>
                <a:cs typeface="Calibri"/>
              </a:rPr>
              <a:t>5%</a:t>
            </a:r>
            <a:endParaRPr sz="1400">
              <a:latin typeface="Calibri"/>
              <a:cs typeface="Calibri"/>
            </a:endParaRPr>
          </a:p>
        </p:txBody>
      </p:sp>
      <p:sp>
        <p:nvSpPr>
          <p:cNvPr id="79" name="object 79"/>
          <p:cNvSpPr txBox="1"/>
          <p:nvPr/>
        </p:nvSpPr>
        <p:spPr>
          <a:xfrm>
            <a:off x="11569954" y="5480710"/>
            <a:ext cx="24511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85858"/>
                </a:solidFill>
                <a:latin typeface="Calibri"/>
                <a:cs typeface="Calibri"/>
              </a:rPr>
              <a:t>9%</a:t>
            </a:r>
            <a:endParaRPr sz="1400">
              <a:latin typeface="Calibri"/>
              <a:cs typeface="Calibri"/>
            </a:endParaRPr>
          </a:p>
        </p:txBody>
      </p:sp>
      <p:pic>
        <p:nvPicPr>
          <p:cNvPr id="80" name="object 80"/>
          <p:cNvPicPr/>
          <p:nvPr/>
        </p:nvPicPr>
        <p:blipFill>
          <a:blip r:embed="rId2" cstate="print"/>
          <a:stretch>
            <a:fillRect/>
          </a:stretch>
        </p:blipFill>
        <p:spPr>
          <a:xfrm>
            <a:off x="775817" y="5976099"/>
            <a:ext cx="147701" cy="204724"/>
          </a:xfrm>
          <a:prstGeom prst="rect">
            <a:avLst/>
          </a:prstGeom>
        </p:spPr>
      </p:pic>
      <p:pic>
        <p:nvPicPr>
          <p:cNvPr id="81" name="object 81"/>
          <p:cNvPicPr/>
          <p:nvPr/>
        </p:nvPicPr>
        <p:blipFill>
          <a:blip r:embed="rId3" cstate="print"/>
          <a:stretch>
            <a:fillRect/>
          </a:stretch>
        </p:blipFill>
        <p:spPr>
          <a:xfrm>
            <a:off x="579653" y="5974803"/>
            <a:ext cx="147688" cy="204724"/>
          </a:xfrm>
          <a:prstGeom prst="rect">
            <a:avLst/>
          </a:prstGeom>
        </p:spPr>
      </p:pic>
      <p:sp>
        <p:nvSpPr>
          <p:cNvPr id="82" name="object 82"/>
          <p:cNvSpPr txBox="1"/>
          <p:nvPr/>
        </p:nvSpPr>
        <p:spPr>
          <a:xfrm>
            <a:off x="973937" y="5968695"/>
            <a:ext cx="33032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Significantly</a:t>
            </a:r>
            <a:r>
              <a:rPr sz="1200" spc="-60" dirty="0">
                <a:solidFill>
                  <a:srgbClr val="5C5B5A"/>
                </a:solidFill>
                <a:latin typeface="Arial"/>
                <a:cs typeface="Arial"/>
              </a:rPr>
              <a:t> </a:t>
            </a:r>
            <a:r>
              <a:rPr sz="1200" dirty="0">
                <a:solidFill>
                  <a:srgbClr val="5C5B5A"/>
                </a:solidFill>
                <a:latin typeface="Arial"/>
                <a:cs typeface="Arial"/>
              </a:rPr>
              <a:t>higher/lower</a:t>
            </a:r>
            <a:r>
              <a:rPr sz="1200" spc="-50" dirty="0">
                <a:solidFill>
                  <a:srgbClr val="5C5B5A"/>
                </a:solidFill>
                <a:latin typeface="Arial"/>
                <a:cs typeface="Arial"/>
              </a:rPr>
              <a:t> </a:t>
            </a:r>
            <a:r>
              <a:rPr sz="1200" dirty="0">
                <a:solidFill>
                  <a:srgbClr val="5C5B5A"/>
                </a:solidFill>
                <a:latin typeface="Arial"/>
                <a:cs typeface="Arial"/>
              </a:rPr>
              <a:t>than</a:t>
            </a:r>
            <a:r>
              <a:rPr sz="1200" spc="-45" dirty="0">
                <a:solidFill>
                  <a:srgbClr val="5C5B5A"/>
                </a:solidFill>
                <a:latin typeface="Arial"/>
                <a:cs typeface="Arial"/>
              </a:rPr>
              <a:t> </a:t>
            </a:r>
            <a:r>
              <a:rPr sz="1200" dirty="0">
                <a:solidFill>
                  <a:srgbClr val="5C5B5A"/>
                </a:solidFill>
                <a:latin typeface="Arial"/>
                <a:cs typeface="Arial"/>
              </a:rPr>
              <a:t>GB</a:t>
            </a:r>
            <a:r>
              <a:rPr sz="1200" spc="-25" dirty="0">
                <a:solidFill>
                  <a:srgbClr val="5C5B5A"/>
                </a:solidFill>
                <a:latin typeface="Arial"/>
                <a:cs typeface="Arial"/>
              </a:rPr>
              <a:t> </a:t>
            </a:r>
            <a:r>
              <a:rPr sz="1200" spc="-10" dirty="0">
                <a:solidFill>
                  <a:srgbClr val="5C5B5A"/>
                </a:solidFill>
                <a:latin typeface="Arial"/>
                <a:cs typeface="Arial"/>
              </a:rPr>
              <a:t>benchmarking</a:t>
            </a:r>
            <a:endParaRPr sz="1200">
              <a:latin typeface="Arial"/>
              <a:cs typeface="Arial"/>
            </a:endParaRPr>
          </a:p>
        </p:txBody>
      </p:sp>
      <p:grpSp>
        <p:nvGrpSpPr>
          <p:cNvPr id="83" name="object 83"/>
          <p:cNvGrpSpPr/>
          <p:nvPr/>
        </p:nvGrpSpPr>
        <p:grpSpPr>
          <a:xfrm>
            <a:off x="9514078" y="1634744"/>
            <a:ext cx="1632585" cy="3635375"/>
            <a:chOff x="9514078" y="1634744"/>
            <a:chExt cx="1632585" cy="3635375"/>
          </a:xfrm>
        </p:grpSpPr>
        <p:pic>
          <p:nvPicPr>
            <p:cNvPr id="84" name="object 84"/>
            <p:cNvPicPr/>
            <p:nvPr/>
          </p:nvPicPr>
          <p:blipFill>
            <a:blip r:embed="rId4" cstate="print"/>
            <a:stretch>
              <a:fillRect/>
            </a:stretch>
          </p:blipFill>
          <p:spPr>
            <a:xfrm>
              <a:off x="9912223" y="3935983"/>
              <a:ext cx="129667" cy="167513"/>
            </a:xfrm>
            <a:prstGeom prst="rect">
              <a:avLst/>
            </a:prstGeom>
          </p:spPr>
        </p:pic>
        <p:pic>
          <p:nvPicPr>
            <p:cNvPr id="85" name="object 85"/>
            <p:cNvPicPr/>
            <p:nvPr/>
          </p:nvPicPr>
          <p:blipFill>
            <a:blip r:embed="rId5" cstate="print"/>
            <a:stretch>
              <a:fillRect/>
            </a:stretch>
          </p:blipFill>
          <p:spPr>
            <a:xfrm>
              <a:off x="11016615" y="1634744"/>
              <a:ext cx="129539" cy="167512"/>
            </a:xfrm>
            <a:prstGeom prst="rect">
              <a:avLst/>
            </a:prstGeom>
          </p:spPr>
        </p:pic>
        <p:pic>
          <p:nvPicPr>
            <p:cNvPr id="86" name="object 86"/>
            <p:cNvPicPr/>
            <p:nvPr/>
          </p:nvPicPr>
          <p:blipFill>
            <a:blip r:embed="rId6" cstate="print"/>
            <a:stretch>
              <a:fillRect/>
            </a:stretch>
          </p:blipFill>
          <p:spPr>
            <a:xfrm>
              <a:off x="9679940" y="4519295"/>
              <a:ext cx="129666" cy="167512"/>
            </a:xfrm>
            <a:prstGeom prst="rect">
              <a:avLst/>
            </a:prstGeom>
          </p:spPr>
        </p:pic>
        <p:pic>
          <p:nvPicPr>
            <p:cNvPr id="87" name="object 87"/>
            <p:cNvPicPr/>
            <p:nvPr/>
          </p:nvPicPr>
          <p:blipFill>
            <a:blip r:embed="rId7" cstate="print"/>
            <a:stretch>
              <a:fillRect/>
            </a:stretch>
          </p:blipFill>
          <p:spPr>
            <a:xfrm>
              <a:off x="9514078" y="5102478"/>
              <a:ext cx="129667" cy="167512"/>
            </a:xfrm>
            <a:prstGeom prst="rect">
              <a:avLst/>
            </a:prstGeom>
          </p:spPr>
        </p:pic>
      </p:grpSp>
      <p:sp>
        <p:nvSpPr>
          <p:cNvPr id="88" name="object 88"/>
          <p:cNvSpPr txBox="1"/>
          <p:nvPr/>
        </p:nvSpPr>
        <p:spPr>
          <a:xfrm>
            <a:off x="451205" y="6382003"/>
            <a:ext cx="1106551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CL5.</a:t>
            </a:r>
            <a:r>
              <a:rPr sz="1000" spc="-25" dirty="0">
                <a:solidFill>
                  <a:srgbClr val="7E7E7E"/>
                </a:solidFill>
                <a:latin typeface="Arial"/>
                <a:cs typeface="Arial"/>
              </a:rPr>
              <a:t> </a:t>
            </a:r>
            <a:r>
              <a:rPr sz="1000" dirty="0">
                <a:solidFill>
                  <a:srgbClr val="7E7E7E"/>
                </a:solidFill>
                <a:latin typeface="Arial"/>
                <a:cs typeface="Arial"/>
              </a:rPr>
              <a:t>Has</a:t>
            </a:r>
            <a:r>
              <a:rPr sz="1000" spc="-15" dirty="0">
                <a:solidFill>
                  <a:srgbClr val="7E7E7E"/>
                </a:solidFill>
                <a:latin typeface="Arial"/>
                <a:cs typeface="Arial"/>
              </a:rPr>
              <a:t> </a:t>
            </a:r>
            <a:r>
              <a:rPr sz="1000" dirty="0">
                <a:solidFill>
                  <a:srgbClr val="7E7E7E"/>
                </a:solidFill>
                <a:latin typeface="Arial"/>
                <a:cs typeface="Arial"/>
              </a:rPr>
              <a:t>your cost</a:t>
            </a:r>
            <a:r>
              <a:rPr sz="1000" spc="-35"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living</a:t>
            </a:r>
            <a:r>
              <a:rPr sz="1000" spc="-5" dirty="0">
                <a:solidFill>
                  <a:srgbClr val="7E7E7E"/>
                </a:solidFill>
                <a:latin typeface="Arial"/>
                <a:cs typeface="Arial"/>
              </a:rPr>
              <a:t> </a:t>
            </a:r>
            <a:r>
              <a:rPr sz="1000" dirty="0">
                <a:solidFill>
                  <a:srgbClr val="7E7E7E"/>
                </a:solidFill>
                <a:latin typeface="Arial"/>
                <a:cs typeface="Arial"/>
              </a:rPr>
              <a:t>changed</a:t>
            </a:r>
            <a:r>
              <a:rPr sz="1000" spc="-35" dirty="0">
                <a:solidFill>
                  <a:srgbClr val="7E7E7E"/>
                </a:solidFill>
                <a:latin typeface="Arial"/>
                <a:cs typeface="Arial"/>
              </a:rPr>
              <a:t> </a:t>
            </a:r>
            <a:r>
              <a:rPr sz="1000" dirty="0">
                <a:solidFill>
                  <a:srgbClr val="7E7E7E"/>
                </a:solidFill>
                <a:latin typeface="Arial"/>
                <a:cs typeface="Arial"/>
              </a:rPr>
              <a:t>compared</a:t>
            </a:r>
            <a:r>
              <a:rPr sz="1000" spc="-45"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one</a:t>
            </a:r>
            <a:r>
              <a:rPr sz="1000" spc="-25" dirty="0">
                <a:solidFill>
                  <a:srgbClr val="7E7E7E"/>
                </a:solidFill>
                <a:latin typeface="Arial"/>
                <a:cs typeface="Arial"/>
              </a:rPr>
              <a:t> </a:t>
            </a:r>
            <a:r>
              <a:rPr sz="1000" dirty="0">
                <a:solidFill>
                  <a:srgbClr val="7E7E7E"/>
                </a:solidFill>
                <a:latin typeface="Arial"/>
                <a:cs typeface="Arial"/>
              </a:rPr>
              <a:t>month</a:t>
            </a:r>
            <a:r>
              <a:rPr sz="1000" spc="-45" dirty="0">
                <a:solidFill>
                  <a:srgbClr val="7E7E7E"/>
                </a:solidFill>
                <a:latin typeface="Arial"/>
                <a:cs typeface="Arial"/>
              </a:rPr>
              <a:t> </a:t>
            </a:r>
            <a:r>
              <a:rPr sz="1000" dirty="0">
                <a:solidFill>
                  <a:srgbClr val="7E7E7E"/>
                </a:solidFill>
                <a:latin typeface="Arial"/>
                <a:cs typeface="Arial"/>
              </a:rPr>
              <a:t>ago?</a:t>
            </a:r>
            <a:r>
              <a:rPr sz="1000" spc="-35" dirty="0">
                <a:solidFill>
                  <a:srgbClr val="7E7E7E"/>
                </a:solidFill>
                <a:latin typeface="Arial"/>
                <a:cs typeface="Arial"/>
              </a:rPr>
              <a:t> </a:t>
            </a:r>
            <a:r>
              <a:rPr sz="1000" dirty="0">
                <a:solidFill>
                  <a:srgbClr val="7E7E7E"/>
                </a:solidFill>
                <a:latin typeface="Arial"/>
                <a:cs typeface="Arial"/>
              </a:rPr>
              <a:t>CL6.</a:t>
            </a:r>
            <a:r>
              <a:rPr sz="1000" spc="-25" dirty="0">
                <a:solidFill>
                  <a:srgbClr val="7E7E7E"/>
                </a:solidFill>
                <a:latin typeface="Arial"/>
                <a:cs typeface="Arial"/>
              </a:rPr>
              <a:t> </a:t>
            </a:r>
            <a:r>
              <a:rPr sz="1000" dirty="0">
                <a:solidFill>
                  <a:srgbClr val="7E7E7E"/>
                </a:solidFill>
                <a:latin typeface="Arial"/>
                <a:cs typeface="Arial"/>
              </a:rPr>
              <a:t>Over</a:t>
            </a:r>
            <a:r>
              <a:rPr sz="1000" spc="-20" dirty="0">
                <a:solidFill>
                  <a:srgbClr val="7E7E7E"/>
                </a:solidFill>
                <a:latin typeface="Arial"/>
                <a:cs typeface="Arial"/>
              </a:rPr>
              <a:t> </a:t>
            </a:r>
            <a:r>
              <a:rPr sz="1000" dirty="0">
                <a:solidFill>
                  <a:srgbClr val="7E7E7E"/>
                </a:solidFill>
                <a:latin typeface="Arial"/>
                <a:cs typeface="Arial"/>
              </a:rPr>
              <a:t>the</a:t>
            </a:r>
            <a:r>
              <a:rPr sz="1000" spc="-30" dirty="0">
                <a:solidFill>
                  <a:srgbClr val="7E7E7E"/>
                </a:solidFill>
                <a:latin typeface="Arial"/>
                <a:cs typeface="Arial"/>
              </a:rPr>
              <a:t> </a:t>
            </a:r>
            <a:r>
              <a:rPr sz="1000" dirty="0">
                <a:solidFill>
                  <a:srgbClr val="7E7E7E"/>
                </a:solidFill>
                <a:latin typeface="Arial"/>
                <a:cs typeface="Arial"/>
              </a:rPr>
              <a:t>last</a:t>
            </a:r>
            <a:r>
              <a:rPr sz="1000" spc="-20" dirty="0">
                <a:solidFill>
                  <a:srgbClr val="7E7E7E"/>
                </a:solidFill>
                <a:latin typeface="Arial"/>
                <a:cs typeface="Arial"/>
              </a:rPr>
              <a:t> </a:t>
            </a:r>
            <a:r>
              <a:rPr sz="1000" dirty="0">
                <a:solidFill>
                  <a:srgbClr val="7E7E7E"/>
                </a:solidFill>
                <a:latin typeface="Arial"/>
                <a:cs typeface="Arial"/>
              </a:rPr>
              <a:t>month,</a:t>
            </a:r>
            <a:r>
              <a:rPr sz="1000" spc="-45" dirty="0">
                <a:solidFill>
                  <a:srgbClr val="7E7E7E"/>
                </a:solidFill>
                <a:latin typeface="Arial"/>
                <a:cs typeface="Arial"/>
              </a:rPr>
              <a:t> </a:t>
            </a:r>
            <a:r>
              <a:rPr sz="1000" dirty="0">
                <a:solidFill>
                  <a:srgbClr val="7E7E7E"/>
                </a:solidFill>
                <a:latin typeface="Arial"/>
                <a:cs typeface="Arial"/>
              </a:rPr>
              <a:t>in</a:t>
            </a:r>
            <a:r>
              <a:rPr sz="1000" spc="-25" dirty="0">
                <a:solidFill>
                  <a:srgbClr val="7E7E7E"/>
                </a:solidFill>
                <a:latin typeface="Arial"/>
                <a:cs typeface="Arial"/>
              </a:rPr>
              <a:t> </a:t>
            </a:r>
            <a:r>
              <a:rPr sz="1000" dirty="0">
                <a:solidFill>
                  <a:srgbClr val="7E7E7E"/>
                </a:solidFill>
                <a:latin typeface="Arial"/>
                <a:cs typeface="Arial"/>
              </a:rPr>
              <a:t>which ways</a:t>
            </a:r>
            <a:r>
              <a:rPr sz="1000" spc="15" dirty="0">
                <a:solidFill>
                  <a:srgbClr val="7E7E7E"/>
                </a:solidFill>
                <a:latin typeface="Arial"/>
                <a:cs typeface="Arial"/>
              </a:rPr>
              <a:t> </a:t>
            </a:r>
            <a:r>
              <a:rPr sz="1000" dirty="0">
                <a:solidFill>
                  <a:srgbClr val="7E7E7E"/>
                </a:solidFill>
                <a:latin typeface="Arial"/>
                <a:cs typeface="Arial"/>
              </a:rPr>
              <a:t>has</a:t>
            </a:r>
            <a:r>
              <a:rPr sz="1000" spc="-30" dirty="0">
                <a:solidFill>
                  <a:srgbClr val="7E7E7E"/>
                </a:solidFill>
                <a:latin typeface="Arial"/>
                <a:cs typeface="Arial"/>
              </a:rPr>
              <a:t> </a:t>
            </a:r>
            <a:r>
              <a:rPr sz="1000" dirty="0">
                <a:solidFill>
                  <a:srgbClr val="7E7E7E"/>
                </a:solidFill>
                <a:latin typeface="Arial"/>
                <a:cs typeface="Arial"/>
              </a:rPr>
              <a:t>your</a:t>
            </a:r>
            <a:r>
              <a:rPr sz="1000" spc="15" dirty="0">
                <a:solidFill>
                  <a:srgbClr val="7E7E7E"/>
                </a:solidFill>
                <a:latin typeface="Arial"/>
                <a:cs typeface="Arial"/>
              </a:rPr>
              <a:t> </a:t>
            </a:r>
            <a:r>
              <a:rPr sz="1000" dirty="0">
                <a:solidFill>
                  <a:srgbClr val="7E7E7E"/>
                </a:solidFill>
                <a:latin typeface="Arial"/>
                <a:cs typeface="Arial"/>
              </a:rPr>
              <a:t>cost</a:t>
            </a:r>
            <a:r>
              <a:rPr sz="1000" spc="-30"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living</a:t>
            </a:r>
            <a:r>
              <a:rPr sz="1000" spc="10" dirty="0">
                <a:solidFill>
                  <a:srgbClr val="7E7E7E"/>
                </a:solidFill>
                <a:latin typeface="Arial"/>
                <a:cs typeface="Arial"/>
              </a:rPr>
              <a:t> </a:t>
            </a:r>
            <a:r>
              <a:rPr sz="1000" dirty="0">
                <a:solidFill>
                  <a:srgbClr val="7E7E7E"/>
                </a:solidFill>
                <a:latin typeface="Arial"/>
                <a:cs typeface="Arial"/>
              </a:rPr>
              <a:t>increased?</a:t>
            </a:r>
            <a:r>
              <a:rPr sz="1000" spc="-40"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S13,</a:t>
            </a:r>
            <a:r>
              <a:rPr sz="1000" spc="-20" dirty="0">
                <a:solidFill>
                  <a:srgbClr val="7E7E7E"/>
                </a:solidFill>
                <a:latin typeface="Arial"/>
                <a:cs typeface="Arial"/>
              </a:rPr>
              <a:t> </a:t>
            </a:r>
            <a:r>
              <a:rPr sz="1000" dirty="0">
                <a:solidFill>
                  <a:srgbClr val="7E7E7E"/>
                </a:solidFill>
                <a:latin typeface="Arial"/>
                <a:cs typeface="Arial"/>
              </a:rPr>
              <a:t>1540;</a:t>
            </a:r>
            <a:r>
              <a:rPr sz="1000" spc="-35" dirty="0">
                <a:solidFill>
                  <a:srgbClr val="7E7E7E"/>
                </a:solidFill>
                <a:latin typeface="Arial"/>
                <a:cs typeface="Arial"/>
              </a:rPr>
              <a:t> </a:t>
            </a:r>
            <a:r>
              <a:rPr sz="1000" dirty="0">
                <a:solidFill>
                  <a:srgbClr val="7E7E7E"/>
                </a:solidFill>
                <a:latin typeface="Arial"/>
                <a:cs typeface="Arial"/>
              </a:rPr>
              <a:t>S14,</a:t>
            </a:r>
            <a:r>
              <a:rPr sz="1000" spc="-20" dirty="0">
                <a:solidFill>
                  <a:srgbClr val="7E7E7E"/>
                </a:solidFill>
                <a:latin typeface="Arial"/>
                <a:cs typeface="Arial"/>
              </a:rPr>
              <a:t> </a:t>
            </a:r>
            <a:r>
              <a:rPr sz="1000" dirty="0">
                <a:solidFill>
                  <a:srgbClr val="7E7E7E"/>
                </a:solidFill>
                <a:latin typeface="Arial"/>
                <a:cs typeface="Arial"/>
              </a:rPr>
              <a:t>1482;</a:t>
            </a:r>
            <a:r>
              <a:rPr sz="1000" spc="-35"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spc="-20" dirty="0">
                <a:solidFill>
                  <a:srgbClr val="7E7E7E"/>
                </a:solidFill>
                <a:latin typeface="Arial"/>
                <a:cs typeface="Arial"/>
              </a:rPr>
              <a:t>(All </a:t>
            </a:r>
            <a:r>
              <a:rPr sz="1000" spc="-10" dirty="0">
                <a:solidFill>
                  <a:srgbClr val="7E7E7E"/>
                </a:solidFill>
                <a:latin typeface="Arial"/>
                <a:cs typeface="Arial"/>
              </a:rPr>
              <a:t>respondents);</a:t>
            </a:r>
            <a:r>
              <a:rPr sz="1000" spc="-50" dirty="0">
                <a:solidFill>
                  <a:srgbClr val="7E7E7E"/>
                </a:solidFill>
                <a:latin typeface="Arial"/>
                <a:cs typeface="Arial"/>
              </a:rPr>
              <a:t> </a:t>
            </a:r>
            <a:r>
              <a:rPr sz="1000" dirty="0">
                <a:solidFill>
                  <a:srgbClr val="7E7E7E"/>
                </a:solidFill>
                <a:latin typeface="Arial"/>
                <a:cs typeface="Arial"/>
              </a:rPr>
              <a:t>S14,</a:t>
            </a:r>
            <a:r>
              <a:rPr sz="1000" spc="-20" dirty="0">
                <a:solidFill>
                  <a:srgbClr val="7E7E7E"/>
                </a:solidFill>
                <a:latin typeface="Arial"/>
                <a:cs typeface="Arial"/>
              </a:rPr>
              <a:t> </a:t>
            </a:r>
            <a:r>
              <a:rPr sz="1000" dirty="0">
                <a:solidFill>
                  <a:srgbClr val="7E7E7E"/>
                </a:solidFill>
                <a:latin typeface="Arial"/>
                <a:cs typeface="Arial"/>
              </a:rPr>
              <a:t>824;</a:t>
            </a:r>
            <a:r>
              <a:rPr sz="1000" spc="-30" dirty="0">
                <a:solidFill>
                  <a:srgbClr val="7E7E7E"/>
                </a:solidFill>
                <a:latin typeface="Arial"/>
                <a:cs typeface="Arial"/>
              </a:rPr>
              <a:t> </a:t>
            </a:r>
            <a:r>
              <a:rPr sz="1000" dirty="0">
                <a:solidFill>
                  <a:srgbClr val="7E7E7E"/>
                </a:solidFill>
                <a:latin typeface="Arial"/>
                <a:cs typeface="Arial"/>
              </a:rPr>
              <a:t>S15,</a:t>
            </a:r>
            <a:r>
              <a:rPr sz="1000" spc="-20" dirty="0">
                <a:solidFill>
                  <a:srgbClr val="7E7E7E"/>
                </a:solidFill>
                <a:latin typeface="Arial"/>
                <a:cs typeface="Arial"/>
              </a:rPr>
              <a:t> </a:t>
            </a:r>
            <a:r>
              <a:rPr sz="1000" dirty="0">
                <a:solidFill>
                  <a:srgbClr val="7E7E7E"/>
                </a:solidFill>
                <a:latin typeface="Arial"/>
                <a:cs typeface="Arial"/>
              </a:rPr>
              <a:t>862;</a:t>
            </a:r>
            <a:r>
              <a:rPr sz="1000" spc="-3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945</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whose</a:t>
            </a:r>
            <a:r>
              <a:rPr sz="1000" spc="-10" dirty="0">
                <a:solidFill>
                  <a:srgbClr val="7E7E7E"/>
                </a:solidFill>
                <a:latin typeface="Arial"/>
                <a:cs typeface="Arial"/>
              </a:rPr>
              <a:t> </a:t>
            </a:r>
            <a:r>
              <a:rPr sz="1000" dirty="0">
                <a:solidFill>
                  <a:srgbClr val="7E7E7E"/>
                </a:solidFill>
                <a:latin typeface="Arial"/>
                <a:cs typeface="Arial"/>
              </a:rPr>
              <a:t>cost</a:t>
            </a:r>
            <a:r>
              <a:rPr sz="1000" spc="-30"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living</a:t>
            </a:r>
            <a:r>
              <a:rPr sz="1000" spc="5" dirty="0">
                <a:solidFill>
                  <a:srgbClr val="7E7E7E"/>
                </a:solidFill>
                <a:latin typeface="Arial"/>
                <a:cs typeface="Arial"/>
              </a:rPr>
              <a:t> </a:t>
            </a:r>
            <a:r>
              <a:rPr sz="1000" dirty="0">
                <a:solidFill>
                  <a:srgbClr val="7E7E7E"/>
                </a:solidFill>
                <a:latin typeface="Arial"/>
                <a:cs typeface="Arial"/>
              </a:rPr>
              <a:t>has</a:t>
            </a:r>
            <a:r>
              <a:rPr sz="1000" spc="-25" dirty="0">
                <a:solidFill>
                  <a:srgbClr val="7E7E7E"/>
                </a:solidFill>
                <a:latin typeface="Arial"/>
                <a:cs typeface="Arial"/>
              </a:rPr>
              <a:t> </a:t>
            </a:r>
            <a:r>
              <a:rPr sz="1000" dirty="0">
                <a:solidFill>
                  <a:srgbClr val="7E7E7E"/>
                </a:solidFill>
                <a:latin typeface="Arial"/>
                <a:cs typeface="Arial"/>
              </a:rPr>
              <a:t>increased).</a:t>
            </a:r>
            <a:r>
              <a:rPr sz="1000" spc="-20" dirty="0">
                <a:solidFill>
                  <a:srgbClr val="7E7E7E"/>
                </a:solidFill>
                <a:latin typeface="Arial"/>
                <a:cs typeface="Arial"/>
              </a:rPr>
              <a:t> </a:t>
            </a:r>
            <a:r>
              <a:rPr sz="1000" dirty="0">
                <a:solidFill>
                  <a:srgbClr val="7E7E7E"/>
                </a:solidFill>
                <a:latin typeface="Arial"/>
                <a:cs typeface="Arial"/>
              </a:rPr>
              <a:t>ONS</a:t>
            </a:r>
            <a:r>
              <a:rPr sz="1000" spc="-10" dirty="0">
                <a:solidFill>
                  <a:srgbClr val="7E7E7E"/>
                </a:solidFill>
                <a:latin typeface="Arial"/>
                <a:cs typeface="Arial"/>
              </a:rPr>
              <a:t> </a:t>
            </a:r>
            <a:r>
              <a:rPr sz="1000" dirty="0">
                <a:solidFill>
                  <a:srgbClr val="7E7E7E"/>
                </a:solidFill>
                <a:latin typeface="Arial"/>
                <a:cs typeface="Arial"/>
              </a:rPr>
              <a:t>data,</a:t>
            </a:r>
            <a:r>
              <a:rPr sz="1000" spc="-35" dirty="0">
                <a:solidFill>
                  <a:srgbClr val="7E7E7E"/>
                </a:solidFill>
                <a:latin typeface="Arial"/>
                <a:cs typeface="Arial"/>
              </a:rPr>
              <a:t> </a:t>
            </a:r>
            <a:r>
              <a:rPr sz="1000" dirty="0">
                <a:solidFill>
                  <a:srgbClr val="7E7E7E"/>
                </a:solidFill>
                <a:latin typeface="Arial"/>
                <a:cs typeface="Arial"/>
              </a:rPr>
              <a:t>based</a:t>
            </a:r>
            <a:r>
              <a:rPr sz="1000" spc="-35" dirty="0">
                <a:solidFill>
                  <a:srgbClr val="7E7E7E"/>
                </a:solidFill>
                <a:latin typeface="Arial"/>
                <a:cs typeface="Arial"/>
              </a:rPr>
              <a:t> </a:t>
            </a:r>
            <a:r>
              <a:rPr sz="1000" dirty="0">
                <a:solidFill>
                  <a:srgbClr val="7E7E7E"/>
                </a:solidFill>
                <a:latin typeface="Arial"/>
                <a:cs typeface="Arial"/>
              </a:rPr>
              <a:t>on</a:t>
            </a:r>
            <a:r>
              <a:rPr sz="1000" spc="-40" dirty="0">
                <a:solidFill>
                  <a:srgbClr val="7E7E7E"/>
                </a:solidFill>
                <a:latin typeface="Arial"/>
                <a:cs typeface="Arial"/>
              </a:rPr>
              <a:t> </a:t>
            </a:r>
            <a:r>
              <a:rPr sz="1000" dirty="0">
                <a:solidFill>
                  <a:srgbClr val="7E7E7E"/>
                </a:solidFill>
                <a:latin typeface="Arial"/>
                <a:cs typeface="Arial"/>
              </a:rPr>
              <a:t>national</a:t>
            </a:r>
            <a:r>
              <a:rPr sz="1000" spc="-15" dirty="0">
                <a:solidFill>
                  <a:srgbClr val="7E7E7E"/>
                </a:solidFill>
                <a:latin typeface="Arial"/>
                <a:cs typeface="Arial"/>
              </a:rPr>
              <a:t> </a:t>
            </a:r>
            <a:r>
              <a:rPr sz="1000" dirty="0">
                <a:solidFill>
                  <a:srgbClr val="7E7E7E"/>
                </a:solidFill>
                <a:latin typeface="Arial"/>
                <a:cs typeface="Arial"/>
              </a:rPr>
              <a:t>fieldwork 6</a:t>
            </a:r>
            <a:r>
              <a:rPr sz="1000" spc="-25" dirty="0">
                <a:solidFill>
                  <a:srgbClr val="7E7E7E"/>
                </a:solidFill>
                <a:latin typeface="Arial"/>
                <a:cs typeface="Arial"/>
              </a:rPr>
              <a:t> </a:t>
            </a:r>
            <a:r>
              <a:rPr sz="1000" dirty="0">
                <a:solidFill>
                  <a:srgbClr val="7E7E7E"/>
                </a:solidFill>
                <a:latin typeface="Arial"/>
                <a:cs typeface="Arial"/>
              </a:rPr>
              <a:t>November</a:t>
            </a:r>
            <a:r>
              <a:rPr sz="1000" spc="-30"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1</a:t>
            </a:r>
            <a:r>
              <a:rPr sz="1000" spc="-20" dirty="0">
                <a:solidFill>
                  <a:srgbClr val="7E7E7E"/>
                </a:solidFill>
                <a:latin typeface="Arial"/>
                <a:cs typeface="Arial"/>
              </a:rPr>
              <a:t> </a:t>
            </a:r>
            <a:r>
              <a:rPr sz="1000" dirty="0">
                <a:solidFill>
                  <a:srgbClr val="7E7E7E"/>
                </a:solidFill>
                <a:latin typeface="Arial"/>
                <a:cs typeface="Arial"/>
              </a:rPr>
              <a:t>December</a:t>
            </a:r>
            <a:r>
              <a:rPr sz="1000" spc="-45" dirty="0">
                <a:solidFill>
                  <a:srgbClr val="7E7E7E"/>
                </a:solidFill>
                <a:latin typeface="Arial"/>
                <a:cs typeface="Arial"/>
              </a:rPr>
              <a:t> </a:t>
            </a:r>
            <a:r>
              <a:rPr sz="1000" spc="-20" dirty="0">
                <a:solidFill>
                  <a:srgbClr val="7E7E7E"/>
                </a:solidFill>
                <a:latin typeface="Arial"/>
                <a:cs typeface="Arial"/>
              </a:rPr>
              <a:t>2024</a:t>
            </a:r>
            <a:endParaRPr sz="1000">
              <a:latin typeface="Arial"/>
              <a:cs typeface="Arial"/>
            </a:endParaRPr>
          </a:p>
        </p:txBody>
      </p:sp>
      <p:sp>
        <p:nvSpPr>
          <p:cNvPr id="89" name="object 89"/>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55</a:t>
            </a:r>
            <a:endParaRPr sz="18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1848" y="193370"/>
            <a:ext cx="11175365" cy="794385"/>
          </a:xfrm>
          <a:prstGeom prst="rect">
            <a:avLst/>
          </a:prstGeom>
        </p:spPr>
        <p:txBody>
          <a:bodyPr vert="horz" wrap="square" lIns="0" tIns="44450" rIns="0" bIns="0" rtlCol="0">
            <a:spAutoFit/>
          </a:bodyPr>
          <a:lstStyle/>
          <a:p>
            <a:pPr marL="12700" marR="5080">
              <a:lnSpc>
                <a:spcPts val="1939"/>
              </a:lnSpc>
              <a:spcBef>
                <a:spcPts val="350"/>
              </a:spcBef>
            </a:pPr>
            <a:r>
              <a:rPr dirty="0">
                <a:solidFill>
                  <a:srgbClr val="5C5B5A"/>
                </a:solidFill>
              </a:rPr>
              <a:t>The</a:t>
            </a:r>
            <a:r>
              <a:rPr spc="-45" dirty="0">
                <a:solidFill>
                  <a:srgbClr val="5C5B5A"/>
                </a:solidFill>
              </a:rPr>
              <a:t> </a:t>
            </a:r>
            <a:r>
              <a:rPr dirty="0">
                <a:solidFill>
                  <a:srgbClr val="5C5B5A"/>
                </a:solidFill>
              </a:rPr>
              <a:t>proportion</a:t>
            </a:r>
            <a:r>
              <a:rPr spc="-40" dirty="0">
                <a:solidFill>
                  <a:srgbClr val="5C5B5A"/>
                </a:solidFill>
              </a:rPr>
              <a:t> </a:t>
            </a:r>
            <a:r>
              <a:rPr dirty="0">
                <a:solidFill>
                  <a:srgbClr val="5C5B5A"/>
                </a:solidFill>
              </a:rPr>
              <a:t>of</a:t>
            </a:r>
            <a:r>
              <a:rPr spc="-20" dirty="0">
                <a:solidFill>
                  <a:srgbClr val="5C5B5A"/>
                </a:solidFill>
              </a:rPr>
              <a:t> </a:t>
            </a:r>
            <a:r>
              <a:rPr dirty="0">
                <a:solidFill>
                  <a:srgbClr val="5C5B5A"/>
                </a:solidFill>
              </a:rPr>
              <a:t>GM</a:t>
            </a:r>
            <a:r>
              <a:rPr spc="-30" dirty="0">
                <a:solidFill>
                  <a:srgbClr val="5C5B5A"/>
                </a:solidFill>
              </a:rPr>
              <a:t> </a:t>
            </a:r>
            <a:r>
              <a:rPr dirty="0">
                <a:solidFill>
                  <a:srgbClr val="5C5B5A"/>
                </a:solidFill>
              </a:rPr>
              <a:t>respondents</a:t>
            </a:r>
            <a:r>
              <a:rPr spc="-35" dirty="0">
                <a:solidFill>
                  <a:srgbClr val="5C5B5A"/>
                </a:solidFill>
              </a:rPr>
              <a:t> </a:t>
            </a:r>
            <a:r>
              <a:rPr dirty="0">
                <a:solidFill>
                  <a:srgbClr val="5C5B5A"/>
                </a:solidFill>
              </a:rPr>
              <a:t>who</a:t>
            </a:r>
            <a:r>
              <a:rPr spc="-60" dirty="0">
                <a:solidFill>
                  <a:srgbClr val="5C5B5A"/>
                </a:solidFill>
              </a:rPr>
              <a:t> </a:t>
            </a:r>
            <a:r>
              <a:rPr dirty="0">
                <a:solidFill>
                  <a:srgbClr val="5C5B5A"/>
                </a:solidFill>
              </a:rPr>
              <a:t>feel</a:t>
            </a:r>
            <a:r>
              <a:rPr spc="-20" dirty="0">
                <a:solidFill>
                  <a:srgbClr val="5C5B5A"/>
                </a:solidFill>
              </a:rPr>
              <a:t> </a:t>
            </a:r>
            <a:r>
              <a:rPr dirty="0">
                <a:solidFill>
                  <a:srgbClr val="5C5B5A"/>
                </a:solidFill>
              </a:rPr>
              <a:t>they</a:t>
            </a:r>
            <a:r>
              <a:rPr spc="-30" dirty="0">
                <a:solidFill>
                  <a:srgbClr val="5C5B5A"/>
                </a:solidFill>
              </a:rPr>
              <a:t> </a:t>
            </a:r>
            <a:r>
              <a:rPr dirty="0">
                <a:solidFill>
                  <a:srgbClr val="5C5B5A"/>
                </a:solidFill>
              </a:rPr>
              <a:t>have</a:t>
            </a:r>
            <a:r>
              <a:rPr spc="15" dirty="0">
                <a:solidFill>
                  <a:srgbClr val="5C5B5A"/>
                </a:solidFill>
              </a:rPr>
              <a:t> </a:t>
            </a:r>
            <a:r>
              <a:rPr dirty="0">
                <a:solidFill>
                  <a:srgbClr val="5C5B5A"/>
                </a:solidFill>
              </a:rPr>
              <a:t>experienced</a:t>
            </a:r>
            <a:r>
              <a:rPr spc="-20" dirty="0">
                <a:solidFill>
                  <a:srgbClr val="5C5B5A"/>
                </a:solidFill>
              </a:rPr>
              <a:t> </a:t>
            </a:r>
            <a:r>
              <a:rPr dirty="0">
                <a:solidFill>
                  <a:srgbClr val="5C5B5A"/>
                </a:solidFill>
              </a:rPr>
              <a:t>an</a:t>
            </a:r>
            <a:r>
              <a:rPr spc="10" dirty="0">
                <a:solidFill>
                  <a:srgbClr val="5C5B5A"/>
                </a:solidFill>
              </a:rPr>
              <a:t> </a:t>
            </a:r>
            <a:r>
              <a:rPr dirty="0"/>
              <a:t>increase</a:t>
            </a:r>
            <a:r>
              <a:rPr spc="-15" dirty="0"/>
              <a:t> </a:t>
            </a:r>
            <a:r>
              <a:rPr dirty="0"/>
              <a:t>in</a:t>
            </a:r>
            <a:r>
              <a:rPr spc="-25" dirty="0"/>
              <a:t> </a:t>
            </a:r>
            <a:r>
              <a:rPr dirty="0"/>
              <a:t>their</a:t>
            </a:r>
            <a:r>
              <a:rPr spc="-25" dirty="0"/>
              <a:t> </a:t>
            </a:r>
            <a:r>
              <a:rPr dirty="0"/>
              <a:t>cost</a:t>
            </a:r>
            <a:r>
              <a:rPr spc="-20" dirty="0"/>
              <a:t> </a:t>
            </a:r>
            <a:r>
              <a:rPr dirty="0"/>
              <a:t>of</a:t>
            </a:r>
            <a:r>
              <a:rPr spc="-25" dirty="0"/>
              <a:t> </a:t>
            </a:r>
            <a:r>
              <a:rPr dirty="0"/>
              <a:t>living</a:t>
            </a:r>
            <a:r>
              <a:rPr spc="-5" dirty="0"/>
              <a:t> </a:t>
            </a:r>
            <a:r>
              <a:rPr spc="-25" dirty="0"/>
              <a:t>in </a:t>
            </a:r>
            <a:r>
              <a:rPr dirty="0"/>
              <a:t>the</a:t>
            </a:r>
            <a:r>
              <a:rPr spc="-20" dirty="0"/>
              <a:t> </a:t>
            </a:r>
            <a:r>
              <a:rPr dirty="0"/>
              <a:t>last</a:t>
            </a:r>
            <a:r>
              <a:rPr spc="-15" dirty="0"/>
              <a:t> </a:t>
            </a:r>
            <a:r>
              <a:rPr dirty="0"/>
              <a:t>four</a:t>
            </a:r>
            <a:r>
              <a:rPr spc="-25" dirty="0"/>
              <a:t> </a:t>
            </a:r>
            <a:r>
              <a:rPr dirty="0"/>
              <a:t>weeks</a:t>
            </a:r>
            <a:r>
              <a:rPr spc="-40" dirty="0"/>
              <a:t> </a:t>
            </a:r>
            <a:r>
              <a:rPr dirty="0">
                <a:solidFill>
                  <a:srgbClr val="5C5B5A"/>
                </a:solidFill>
              </a:rPr>
              <a:t>has</a:t>
            </a:r>
            <a:r>
              <a:rPr spc="-25" dirty="0">
                <a:solidFill>
                  <a:srgbClr val="5C5B5A"/>
                </a:solidFill>
              </a:rPr>
              <a:t> </a:t>
            </a:r>
            <a:r>
              <a:rPr dirty="0">
                <a:solidFill>
                  <a:srgbClr val="5C5B5A"/>
                </a:solidFill>
              </a:rPr>
              <a:t>increased</a:t>
            </a:r>
            <a:r>
              <a:rPr spc="-15" dirty="0">
                <a:solidFill>
                  <a:srgbClr val="5C5B5A"/>
                </a:solidFill>
              </a:rPr>
              <a:t> </a:t>
            </a:r>
            <a:r>
              <a:rPr dirty="0">
                <a:solidFill>
                  <a:srgbClr val="5C5B5A"/>
                </a:solidFill>
              </a:rPr>
              <a:t>since</a:t>
            </a:r>
            <a:r>
              <a:rPr spc="-25" dirty="0">
                <a:solidFill>
                  <a:srgbClr val="5C5B5A"/>
                </a:solidFill>
              </a:rPr>
              <a:t> </a:t>
            </a:r>
            <a:r>
              <a:rPr dirty="0">
                <a:solidFill>
                  <a:srgbClr val="5C5B5A"/>
                </a:solidFill>
              </a:rPr>
              <a:t>October</a:t>
            </a:r>
            <a:r>
              <a:rPr spc="-15" dirty="0">
                <a:solidFill>
                  <a:srgbClr val="5C5B5A"/>
                </a:solidFill>
              </a:rPr>
              <a:t> </a:t>
            </a:r>
            <a:r>
              <a:rPr dirty="0">
                <a:solidFill>
                  <a:srgbClr val="5C5B5A"/>
                </a:solidFill>
              </a:rPr>
              <a:t>2024 –</a:t>
            </a:r>
            <a:r>
              <a:rPr spc="-20" dirty="0">
                <a:solidFill>
                  <a:srgbClr val="5C5B5A"/>
                </a:solidFill>
              </a:rPr>
              <a:t> </a:t>
            </a:r>
            <a:r>
              <a:rPr dirty="0">
                <a:solidFill>
                  <a:srgbClr val="5C5B5A"/>
                </a:solidFill>
              </a:rPr>
              <a:t>back</a:t>
            </a:r>
            <a:r>
              <a:rPr spc="-15" dirty="0">
                <a:solidFill>
                  <a:srgbClr val="5C5B5A"/>
                </a:solidFill>
              </a:rPr>
              <a:t> </a:t>
            </a:r>
            <a:r>
              <a:rPr dirty="0">
                <a:solidFill>
                  <a:srgbClr val="5C5B5A"/>
                </a:solidFill>
              </a:rPr>
              <a:t>to</a:t>
            </a:r>
            <a:r>
              <a:rPr spc="-15" dirty="0">
                <a:solidFill>
                  <a:srgbClr val="5C5B5A"/>
                </a:solidFill>
              </a:rPr>
              <a:t> </a:t>
            </a:r>
            <a:r>
              <a:rPr dirty="0">
                <a:solidFill>
                  <a:srgbClr val="5C5B5A"/>
                </a:solidFill>
              </a:rPr>
              <a:t>similar</a:t>
            </a:r>
            <a:r>
              <a:rPr spc="-25" dirty="0">
                <a:solidFill>
                  <a:srgbClr val="5C5B5A"/>
                </a:solidFill>
              </a:rPr>
              <a:t> </a:t>
            </a:r>
            <a:r>
              <a:rPr dirty="0">
                <a:solidFill>
                  <a:srgbClr val="5C5B5A"/>
                </a:solidFill>
              </a:rPr>
              <a:t>levels</a:t>
            </a:r>
            <a:r>
              <a:rPr spc="-10" dirty="0">
                <a:solidFill>
                  <a:srgbClr val="5C5B5A"/>
                </a:solidFill>
              </a:rPr>
              <a:t> </a:t>
            </a:r>
            <a:r>
              <a:rPr dirty="0">
                <a:solidFill>
                  <a:srgbClr val="5C5B5A"/>
                </a:solidFill>
              </a:rPr>
              <a:t>with</a:t>
            </a:r>
            <a:r>
              <a:rPr spc="-40" dirty="0">
                <a:solidFill>
                  <a:srgbClr val="5C5B5A"/>
                </a:solidFill>
              </a:rPr>
              <a:t> </a:t>
            </a:r>
            <a:r>
              <a:rPr dirty="0">
                <a:solidFill>
                  <a:srgbClr val="5C5B5A"/>
                </a:solidFill>
              </a:rPr>
              <a:t>February</a:t>
            </a:r>
            <a:r>
              <a:rPr spc="-25" dirty="0">
                <a:solidFill>
                  <a:srgbClr val="5C5B5A"/>
                </a:solidFill>
              </a:rPr>
              <a:t> </a:t>
            </a:r>
            <a:r>
              <a:rPr dirty="0">
                <a:solidFill>
                  <a:srgbClr val="5C5B5A"/>
                </a:solidFill>
              </a:rPr>
              <a:t>2024. </a:t>
            </a:r>
            <a:r>
              <a:rPr spc="-25" dirty="0">
                <a:solidFill>
                  <a:srgbClr val="5C5B5A"/>
                </a:solidFill>
              </a:rPr>
              <a:t>The </a:t>
            </a:r>
            <a:r>
              <a:rPr dirty="0">
                <a:solidFill>
                  <a:srgbClr val="5C5B5A"/>
                </a:solidFill>
              </a:rPr>
              <a:t>GB</a:t>
            </a:r>
            <a:r>
              <a:rPr spc="-15" dirty="0">
                <a:solidFill>
                  <a:srgbClr val="5C5B5A"/>
                </a:solidFill>
              </a:rPr>
              <a:t> </a:t>
            </a:r>
            <a:r>
              <a:rPr dirty="0">
                <a:solidFill>
                  <a:srgbClr val="5C5B5A"/>
                </a:solidFill>
              </a:rPr>
              <a:t>figure</a:t>
            </a:r>
            <a:r>
              <a:rPr spc="-35" dirty="0">
                <a:solidFill>
                  <a:srgbClr val="5C5B5A"/>
                </a:solidFill>
              </a:rPr>
              <a:t> </a:t>
            </a:r>
            <a:r>
              <a:rPr dirty="0">
                <a:solidFill>
                  <a:srgbClr val="5C5B5A"/>
                </a:solidFill>
              </a:rPr>
              <a:t>has</a:t>
            </a:r>
            <a:r>
              <a:rPr spc="-25" dirty="0">
                <a:solidFill>
                  <a:srgbClr val="5C5B5A"/>
                </a:solidFill>
              </a:rPr>
              <a:t> </a:t>
            </a:r>
            <a:r>
              <a:rPr dirty="0">
                <a:solidFill>
                  <a:srgbClr val="5C5B5A"/>
                </a:solidFill>
              </a:rPr>
              <a:t>also</a:t>
            </a:r>
            <a:r>
              <a:rPr spc="-10" dirty="0">
                <a:solidFill>
                  <a:srgbClr val="5C5B5A"/>
                </a:solidFill>
              </a:rPr>
              <a:t> </a:t>
            </a:r>
            <a:r>
              <a:rPr dirty="0">
                <a:solidFill>
                  <a:srgbClr val="5C5B5A"/>
                </a:solidFill>
              </a:rPr>
              <a:t>increased</a:t>
            </a:r>
            <a:r>
              <a:rPr spc="-10" dirty="0">
                <a:solidFill>
                  <a:srgbClr val="5C5B5A"/>
                </a:solidFill>
              </a:rPr>
              <a:t> </a:t>
            </a:r>
            <a:r>
              <a:rPr dirty="0">
                <a:solidFill>
                  <a:srgbClr val="5C5B5A"/>
                </a:solidFill>
              </a:rPr>
              <a:t>in</a:t>
            </a:r>
            <a:r>
              <a:rPr spc="-20" dirty="0">
                <a:solidFill>
                  <a:srgbClr val="5C5B5A"/>
                </a:solidFill>
              </a:rPr>
              <a:t> </a:t>
            </a:r>
            <a:r>
              <a:rPr dirty="0">
                <a:solidFill>
                  <a:srgbClr val="5C5B5A"/>
                </a:solidFill>
              </a:rPr>
              <a:t>line</a:t>
            </a:r>
            <a:r>
              <a:rPr spc="-25" dirty="0">
                <a:solidFill>
                  <a:srgbClr val="5C5B5A"/>
                </a:solidFill>
              </a:rPr>
              <a:t> </a:t>
            </a:r>
            <a:r>
              <a:rPr dirty="0">
                <a:solidFill>
                  <a:srgbClr val="5C5B5A"/>
                </a:solidFill>
              </a:rPr>
              <a:t>with</a:t>
            </a:r>
            <a:r>
              <a:rPr spc="-50" dirty="0">
                <a:solidFill>
                  <a:srgbClr val="5C5B5A"/>
                </a:solidFill>
              </a:rPr>
              <a:t> </a:t>
            </a:r>
            <a:r>
              <a:rPr spc="-25" dirty="0">
                <a:solidFill>
                  <a:srgbClr val="5C5B5A"/>
                </a:solidFill>
              </a:rPr>
              <a:t>GM.</a:t>
            </a:r>
          </a:p>
        </p:txBody>
      </p:sp>
      <p:sp>
        <p:nvSpPr>
          <p:cNvPr id="3" name="object 3"/>
          <p:cNvSpPr txBox="1"/>
          <p:nvPr/>
        </p:nvSpPr>
        <p:spPr>
          <a:xfrm>
            <a:off x="2942970" y="1451863"/>
            <a:ext cx="630428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5C5B5A"/>
                </a:solidFill>
                <a:latin typeface="Arial"/>
                <a:cs typeface="Arial"/>
              </a:rPr>
              <a:t>Proportion</a:t>
            </a:r>
            <a:r>
              <a:rPr sz="1400" b="1" spc="-50" dirty="0">
                <a:solidFill>
                  <a:srgbClr val="5C5B5A"/>
                </a:solidFill>
                <a:latin typeface="Arial"/>
                <a:cs typeface="Arial"/>
              </a:rPr>
              <a:t> </a:t>
            </a:r>
            <a:r>
              <a:rPr sz="1400" b="1" dirty="0">
                <a:solidFill>
                  <a:srgbClr val="5C5B5A"/>
                </a:solidFill>
                <a:latin typeface="Arial"/>
                <a:cs typeface="Arial"/>
              </a:rPr>
              <a:t>reporting</a:t>
            </a:r>
            <a:r>
              <a:rPr sz="1400" b="1" spc="-45" dirty="0">
                <a:solidFill>
                  <a:srgbClr val="5C5B5A"/>
                </a:solidFill>
                <a:latin typeface="Arial"/>
                <a:cs typeface="Arial"/>
              </a:rPr>
              <a:t> </a:t>
            </a:r>
            <a:r>
              <a:rPr sz="1400" b="1" dirty="0">
                <a:solidFill>
                  <a:srgbClr val="5C5B5A"/>
                </a:solidFill>
                <a:latin typeface="Arial"/>
                <a:cs typeface="Arial"/>
              </a:rPr>
              <a:t>an</a:t>
            </a:r>
            <a:r>
              <a:rPr sz="1400" b="1" spc="-30" dirty="0">
                <a:solidFill>
                  <a:srgbClr val="5C5B5A"/>
                </a:solidFill>
                <a:latin typeface="Arial"/>
                <a:cs typeface="Arial"/>
              </a:rPr>
              <a:t> </a:t>
            </a:r>
            <a:r>
              <a:rPr sz="1400" b="1" dirty="0">
                <a:solidFill>
                  <a:srgbClr val="5C5B5A"/>
                </a:solidFill>
                <a:latin typeface="Arial"/>
                <a:cs typeface="Arial"/>
              </a:rPr>
              <a:t>increase</a:t>
            </a:r>
            <a:r>
              <a:rPr sz="1400" b="1" spc="-55" dirty="0">
                <a:solidFill>
                  <a:srgbClr val="5C5B5A"/>
                </a:solidFill>
                <a:latin typeface="Arial"/>
                <a:cs typeface="Arial"/>
              </a:rPr>
              <a:t> </a:t>
            </a:r>
            <a:r>
              <a:rPr sz="1400" b="1" dirty="0">
                <a:solidFill>
                  <a:srgbClr val="5C5B5A"/>
                </a:solidFill>
                <a:latin typeface="Arial"/>
                <a:cs typeface="Arial"/>
              </a:rPr>
              <a:t>in</a:t>
            </a:r>
            <a:r>
              <a:rPr sz="1400" b="1" spc="-35" dirty="0">
                <a:solidFill>
                  <a:srgbClr val="5C5B5A"/>
                </a:solidFill>
                <a:latin typeface="Arial"/>
                <a:cs typeface="Arial"/>
              </a:rPr>
              <a:t> </a:t>
            </a:r>
            <a:r>
              <a:rPr sz="1400" b="1" dirty="0">
                <a:solidFill>
                  <a:srgbClr val="5C5B5A"/>
                </a:solidFill>
                <a:latin typeface="Arial"/>
                <a:cs typeface="Arial"/>
              </a:rPr>
              <a:t>their</a:t>
            </a:r>
            <a:r>
              <a:rPr sz="1400" b="1" spc="-40" dirty="0">
                <a:solidFill>
                  <a:srgbClr val="5C5B5A"/>
                </a:solidFill>
                <a:latin typeface="Arial"/>
                <a:cs typeface="Arial"/>
              </a:rPr>
              <a:t> </a:t>
            </a:r>
            <a:r>
              <a:rPr sz="1400" b="1" dirty="0">
                <a:solidFill>
                  <a:srgbClr val="5C5B5A"/>
                </a:solidFill>
                <a:latin typeface="Arial"/>
                <a:cs typeface="Arial"/>
              </a:rPr>
              <a:t>cost</a:t>
            </a:r>
            <a:r>
              <a:rPr sz="1400" b="1" spc="-35" dirty="0">
                <a:solidFill>
                  <a:srgbClr val="5C5B5A"/>
                </a:solidFill>
                <a:latin typeface="Arial"/>
                <a:cs typeface="Arial"/>
              </a:rPr>
              <a:t> </a:t>
            </a:r>
            <a:r>
              <a:rPr sz="1400" b="1" dirty="0">
                <a:solidFill>
                  <a:srgbClr val="5C5B5A"/>
                </a:solidFill>
                <a:latin typeface="Arial"/>
                <a:cs typeface="Arial"/>
              </a:rPr>
              <a:t>of</a:t>
            </a:r>
            <a:r>
              <a:rPr sz="1400" b="1" spc="-15" dirty="0">
                <a:solidFill>
                  <a:srgbClr val="5C5B5A"/>
                </a:solidFill>
                <a:latin typeface="Arial"/>
                <a:cs typeface="Arial"/>
              </a:rPr>
              <a:t> </a:t>
            </a:r>
            <a:r>
              <a:rPr sz="1400" b="1" dirty="0">
                <a:solidFill>
                  <a:srgbClr val="5C5B5A"/>
                </a:solidFill>
                <a:latin typeface="Arial"/>
                <a:cs typeface="Arial"/>
              </a:rPr>
              <a:t>living</a:t>
            </a:r>
            <a:r>
              <a:rPr sz="1400" b="1" spc="-50" dirty="0">
                <a:solidFill>
                  <a:srgbClr val="5C5B5A"/>
                </a:solidFill>
                <a:latin typeface="Arial"/>
                <a:cs typeface="Arial"/>
              </a:rPr>
              <a:t> </a:t>
            </a:r>
            <a:r>
              <a:rPr sz="1400" b="1" dirty="0">
                <a:solidFill>
                  <a:srgbClr val="5C5B5A"/>
                </a:solidFill>
                <a:latin typeface="Arial"/>
                <a:cs typeface="Arial"/>
              </a:rPr>
              <a:t>over</a:t>
            </a:r>
            <a:r>
              <a:rPr sz="1400" b="1" spc="-5"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past</a:t>
            </a:r>
            <a:r>
              <a:rPr sz="1400" b="1" spc="-30" dirty="0">
                <a:solidFill>
                  <a:srgbClr val="5C5B5A"/>
                </a:solidFill>
                <a:latin typeface="Arial"/>
                <a:cs typeface="Arial"/>
              </a:rPr>
              <a:t> </a:t>
            </a:r>
            <a:r>
              <a:rPr sz="1400" b="1" spc="-10" dirty="0">
                <a:solidFill>
                  <a:srgbClr val="5C5B5A"/>
                </a:solidFill>
                <a:latin typeface="Arial"/>
                <a:cs typeface="Arial"/>
              </a:rPr>
              <a:t>month</a:t>
            </a:r>
            <a:endParaRPr sz="1400">
              <a:latin typeface="Arial"/>
              <a:cs typeface="Arial"/>
            </a:endParaRPr>
          </a:p>
        </p:txBody>
      </p:sp>
      <p:graphicFrame>
        <p:nvGraphicFramePr>
          <p:cNvPr id="4" name="object 4"/>
          <p:cNvGraphicFramePr>
            <a:graphicFrameLocks noGrp="1"/>
          </p:cNvGraphicFramePr>
          <p:nvPr/>
        </p:nvGraphicFramePr>
        <p:xfrm>
          <a:off x="470484" y="4919345"/>
          <a:ext cx="11092178" cy="466090"/>
        </p:xfrm>
        <a:graphic>
          <a:graphicData uri="http://schemas.openxmlformats.org/drawingml/2006/table">
            <a:tbl>
              <a:tblPr firstRow="1" bandRow="1">
                <a:tableStyleId>{2D5ABB26-0587-4C30-8999-92F81FD0307C}</a:tableStyleId>
              </a:tblPr>
              <a:tblGrid>
                <a:gridCol w="799465">
                  <a:extLst>
                    <a:ext uri="{9D8B030D-6E8A-4147-A177-3AD203B41FA5}">
                      <a16:colId xmlns:a16="http://schemas.microsoft.com/office/drawing/2014/main" val="20000"/>
                    </a:ext>
                  </a:extLst>
                </a:gridCol>
                <a:gridCol w="788670">
                  <a:extLst>
                    <a:ext uri="{9D8B030D-6E8A-4147-A177-3AD203B41FA5}">
                      <a16:colId xmlns:a16="http://schemas.microsoft.com/office/drawing/2014/main" val="20001"/>
                    </a:ext>
                  </a:extLst>
                </a:gridCol>
                <a:gridCol w="747394">
                  <a:extLst>
                    <a:ext uri="{9D8B030D-6E8A-4147-A177-3AD203B41FA5}">
                      <a16:colId xmlns:a16="http://schemas.microsoft.com/office/drawing/2014/main" val="20002"/>
                    </a:ext>
                  </a:extLst>
                </a:gridCol>
                <a:gridCol w="866775">
                  <a:extLst>
                    <a:ext uri="{9D8B030D-6E8A-4147-A177-3AD203B41FA5}">
                      <a16:colId xmlns:a16="http://schemas.microsoft.com/office/drawing/2014/main" val="20003"/>
                    </a:ext>
                  </a:extLst>
                </a:gridCol>
                <a:gridCol w="770255">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gridCol w="810895">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gridCol w="775335">
                  <a:extLst>
                    <a:ext uri="{9D8B030D-6E8A-4147-A177-3AD203B41FA5}">
                      <a16:colId xmlns:a16="http://schemas.microsoft.com/office/drawing/2014/main" val="20008"/>
                    </a:ext>
                  </a:extLst>
                </a:gridCol>
                <a:gridCol w="813434">
                  <a:extLst>
                    <a:ext uri="{9D8B030D-6E8A-4147-A177-3AD203B41FA5}">
                      <a16:colId xmlns:a16="http://schemas.microsoft.com/office/drawing/2014/main" val="20009"/>
                    </a:ext>
                  </a:extLst>
                </a:gridCol>
                <a:gridCol w="780415">
                  <a:extLst>
                    <a:ext uri="{9D8B030D-6E8A-4147-A177-3AD203B41FA5}">
                      <a16:colId xmlns:a16="http://schemas.microsoft.com/office/drawing/2014/main" val="20010"/>
                    </a:ext>
                  </a:extLst>
                </a:gridCol>
                <a:gridCol w="800100">
                  <a:extLst>
                    <a:ext uri="{9D8B030D-6E8A-4147-A177-3AD203B41FA5}">
                      <a16:colId xmlns:a16="http://schemas.microsoft.com/office/drawing/2014/main" val="20011"/>
                    </a:ext>
                  </a:extLst>
                </a:gridCol>
                <a:gridCol w="782320">
                  <a:extLst>
                    <a:ext uri="{9D8B030D-6E8A-4147-A177-3AD203B41FA5}">
                      <a16:colId xmlns:a16="http://schemas.microsoft.com/office/drawing/2014/main" val="20012"/>
                    </a:ext>
                  </a:extLst>
                </a:gridCol>
                <a:gridCol w="795020">
                  <a:extLst>
                    <a:ext uri="{9D8B030D-6E8A-4147-A177-3AD203B41FA5}">
                      <a16:colId xmlns:a16="http://schemas.microsoft.com/office/drawing/2014/main" val="20013"/>
                    </a:ext>
                  </a:extLst>
                </a:gridCol>
              </a:tblGrid>
              <a:tr h="297180">
                <a:tc>
                  <a:txBody>
                    <a:bodyPr/>
                    <a:lstStyle/>
                    <a:p>
                      <a:pPr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'22</a:t>
                      </a:r>
                      <a:endParaRPr sz="1200">
                        <a:latin typeface="Calibri"/>
                        <a:cs typeface="Calibri"/>
                      </a:endParaRPr>
                    </a:p>
                  </a:txBody>
                  <a:tcPr marL="0" marR="0" marT="90170" marB="0">
                    <a:lnT w="9525">
                      <a:solidFill>
                        <a:srgbClr val="D9D9D9"/>
                      </a:solidFill>
                      <a:prstDash val="solid"/>
                    </a:lnT>
                  </a:tcPr>
                </a:tc>
                <a:tc>
                  <a:txBody>
                    <a:bodyPr/>
                    <a:lstStyle/>
                    <a:p>
                      <a:pPr marR="2540"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38100"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9525" algn="ctr">
                        <a:lnSpc>
                          <a:spcPct val="100000"/>
                        </a:lnSpc>
                        <a:spcBef>
                          <a:spcPts val="710"/>
                        </a:spcBef>
                      </a:pPr>
                      <a:r>
                        <a:rPr sz="1200" dirty="0">
                          <a:solidFill>
                            <a:srgbClr val="585858"/>
                          </a:solidFill>
                          <a:latin typeface="Calibri"/>
                          <a:cs typeface="Calibri"/>
                        </a:rPr>
                        <a:t>March</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3429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635"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3175"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4445"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marL="5715" algn="ctr">
                        <a:lnSpc>
                          <a:spcPct val="100000"/>
                        </a:lnSpc>
                        <a:spcBef>
                          <a:spcPts val="710"/>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R="635"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5080"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'24</a:t>
                      </a:r>
                      <a:endParaRPr sz="1200">
                        <a:latin typeface="Calibri"/>
                        <a:cs typeface="Calibri"/>
                      </a:endParaRPr>
                    </a:p>
                  </a:txBody>
                  <a:tcPr marL="0" marR="0" marT="90170" marB="0">
                    <a:lnT w="9525">
                      <a:solidFill>
                        <a:srgbClr val="D9D9D9"/>
                      </a:solidFill>
                      <a:prstDash val="solid"/>
                    </a:lnT>
                  </a:tcPr>
                </a:tc>
                <a:extLst>
                  <a:ext uri="{0D108BD9-81ED-4DB2-BD59-A6C34878D82A}">
                    <a16:rowId xmlns:a16="http://schemas.microsoft.com/office/drawing/2014/main" val="10000"/>
                  </a:ext>
                </a:extLst>
              </a:tr>
              <a:tr h="168910">
                <a:tc>
                  <a:txBody>
                    <a:bodyPr/>
                    <a:lstStyle/>
                    <a:p>
                      <a:pPr algn="ctr">
                        <a:lnSpc>
                          <a:spcPts val="1230"/>
                        </a:lnSpc>
                      </a:pPr>
                      <a:r>
                        <a:rPr sz="1200" spc="-20" dirty="0">
                          <a:solidFill>
                            <a:srgbClr val="585858"/>
                          </a:solidFill>
                          <a:latin typeface="Calibri"/>
                          <a:cs typeface="Calibri"/>
                        </a:rPr>
                        <a:t>(S3)</a:t>
                      </a:r>
                      <a:endParaRPr sz="1200">
                        <a:latin typeface="Calibri"/>
                        <a:cs typeface="Calibri"/>
                      </a:endParaRPr>
                    </a:p>
                  </a:txBody>
                  <a:tcPr marL="0" marR="0" marT="0" marB="0"/>
                </a:tc>
                <a:tc>
                  <a:txBody>
                    <a:bodyPr/>
                    <a:lstStyle/>
                    <a:p>
                      <a:pPr marR="1905" algn="ctr">
                        <a:lnSpc>
                          <a:spcPts val="1230"/>
                        </a:lnSpc>
                      </a:pPr>
                      <a:r>
                        <a:rPr sz="1200" spc="-20" dirty="0">
                          <a:solidFill>
                            <a:srgbClr val="585858"/>
                          </a:solidFill>
                          <a:latin typeface="Calibri"/>
                          <a:cs typeface="Calibri"/>
                        </a:rPr>
                        <a:t>(S4)</a:t>
                      </a:r>
                      <a:endParaRPr sz="1200">
                        <a:latin typeface="Calibri"/>
                        <a:cs typeface="Calibri"/>
                      </a:endParaRPr>
                    </a:p>
                  </a:txBody>
                  <a:tcPr marL="0" marR="0" marT="0" marB="0"/>
                </a:tc>
                <a:tc>
                  <a:txBody>
                    <a:bodyPr/>
                    <a:lstStyle/>
                    <a:p>
                      <a:pPr marL="38100" algn="ctr">
                        <a:lnSpc>
                          <a:spcPts val="1230"/>
                        </a:lnSpc>
                      </a:pPr>
                      <a:r>
                        <a:rPr sz="1200" spc="-20" dirty="0">
                          <a:solidFill>
                            <a:srgbClr val="585858"/>
                          </a:solidFill>
                          <a:latin typeface="Calibri"/>
                          <a:cs typeface="Calibri"/>
                        </a:rPr>
                        <a:t>(S5)</a:t>
                      </a:r>
                      <a:endParaRPr sz="1200">
                        <a:latin typeface="Calibri"/>
                        <a:cs typeface="Calibri"/>
                      </a:endParaRPr>
                    </a:p>
                  </a:txBody>
                  <a:tcPr marL="0" marR="0" marT="0" marB="0"/>
                </a:tc>
                <a:tc>
                  <a:txBody>
                    <a:bodyPr/>
                    <a:lstStyle/>
                    <a:p>
                      <a:pPr marL="9525" algn="ctr">
                        <a:lnSpc>
                          <a:spcPts val="1230"/>
                        </a:lnSpc>
                      </a:pPr>
                      <a:r>
                        <a:rPr sz="1200" spc="-20" dirty="0">
                          <a:solidFill>
                            <a:srgbClr val="585858"/>
                          </a:solidFill>
                          <a:latin typeface="Calibri"/>
                          <a:cs typeface="Calibri"/>
                        </a:rPr>
                        <a:t>(S6)</a:t>
                      </a:r>
                      <a:endParaRPr sz="1200">
                        <a:latin typeface="Calibri"/>
                        <a:cs typeface="Calibri"/>
                      </a:endParaRPr>
                    </a:p>
                  </a:txBody>
                  <a:tcPr marL="0" marR="0" marT="0" marB="0"/>
                </a:tc>
                <a:tc>
                  <a:txBody>
                    <a:bodyPr/>
                    <a:lstStyle/>
                    <a:p>
                      <a:pPr marR="33655"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905"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4445"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4445"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6350"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5080" algn="ctr">
                        <a:lnSpc>
                          <a:spcPts val="1230"/>
                        </a:lnSpc>
                      </a:pP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grpSp>
        <p:nvGrpSpPr>
          <p:cNvPr id="5" name="object 5"/>
          <p:cNvGrpSpPr/>
          <p:nvPr/>
        </p:nvGrpSpPr>
        <p:grpSpPr>
          <a:xfrm>
            <a:off x="852195" y="2263965"/>
            <a:ext cx="10325100" cy="1922145"/>
            <a:chOff x="852195" y="2263965"/>
            <a:chExt cx="10325100" cy="1922145"/>
          </a:xfrm>
        </p:grpSpPr>
        <p:sp>
          <p:nvSpPr>
            <p:cNvPr id="6" name="object 6"/>
            <p:cNvSpPr/>
            <p:nvPr/>
          </p:nvSpPr>
          <p:spPr>
            <a:xfrm>
              <a:off x="866482" y="2278252"/>
              <a:ext cx="10296525" cy="1433195"/>
            </a:xfrm>
            <a:custGeom>
              <a:avLst/>
              <a:gdLst/>
              <a:ahLst/>
              <a:cxnLst/>
              <a:rect l="l" t="t" r="r" b="b"/>
              <a:pathLst>
                <a:path w="10296525" h="1433195">
                  <a:moveTo>
                    <a:pt x="0" y="0"/>
                  </a:moveTo>
                  <a:lnTo>
                    <a:pt x="49501" y="9347"/>
                  </a:lnTo>
                  <a:lnTo>
                    <a:pt x="99001" y="19007"/>
                  </a:lnTo>
                  <a:lnTo>
                    <a:pt x="148500" y="28908"/>
                  </a:lnTo>
                  <a:lnTo>
                    <a:pt x="198000" y="38977"/>
                  </a:lnTo>
                  <a:lnTo>
                    <a:pt x="247499" y="49142"/>
                  </a:lnTo>
                  <a:lnTo>
                    <a:pt x="296997" y="59333"/>
                  </a:lnTo>
                  <a:lnTo>
                    <a:pt x="346496" y="69476"/>
                  </a:lnTo>
                  <a:lnTo>
                    <a:pt x="395995" y="79502"/>
                  </a:lnTo>
                  <a:lnTo>
                    <a:pt x="445494" y="89336"/>
                  </a:lnTo>
                  <a:lnTo>
                    <a:pt x="494994" y="98908"/>
                  </a:lnTo>
                  <a:lnTo>
                    <a:pt x="544494" y="108146"/>
                  </a:lnTo>
                  <a:lnTo>
                    <a:pt x="593995" y="116978"/>
                  </a:lnTo>
                  <a:lnTo>
                    <a:pt x="643497" y="125333"/>
                  </a:lnTo>
                  <a:lnTo>
                    <a:pt x="693000" y="133138"/>
                  </a:lnTo>
                  <a:lnTo>
                    <a:pt x="742504" y="140321"/>
                  </a:lnTo>
                  <a:lnTo>
                    <a:pt x="792010" y="146812"/>
                  </a:lnTo>
                  <a:lnTo>
                    <a:pt x="841514" y="152181"/>
                  </a:lnTo>
                  <a:lnTo>
                    <a:pt x="891017" y="156241"/>
                  </a:lnTo>
                  <a:lnTo>
                    <a:pt x="940516" y="159207"/>
                  </a:lnTo>
                  <a:lnTo>
                    <a:pt x="990015" y="161291"/>
                  </a:lnTo>
                  <a:lnTo>
                    <a:pt x="1039511" y="162710"/>
                  </a:lnTo>
                  <a:lnTo>
                    <a:pt x="1089007" y="163677"/>
                  </a:lnTo>
                  <a:lnTo>
                    <a:pt x="1138501" y="164408"/>
                  </a:lnTo>
                  <a:lnTo>
                    <a:pt x="1187996" y="165115"/>
                  </a:lnTo>
                  <a:lnTo>
                    <a:pt x="1237490" y="166015"/>
                  </a:lnTo>
                  <a:lnTo>
                    <a:pt x="1286985" y="167321"/>
                  </a:lnTo>
                  <a:lnTo>
                    <a:pt x="1336480" y="169248"/>
                  </a:lnTo>
                  <a:lnTo>
                    <a:pt x="1385977" y="172011"/>
                  </a:lnTo>
                  <a:lnTo>
                    <a:pt x="1435475" y="175824"/>
                  </a:lnTo>
                  <a:lnTo>
                    <a:pt x="1484975" y="180901"/>
                  </a:lnTo>
                  <a:lnTo>
                    <a:pt x="1534477" y="187457"/>
                  </a:lnTo>
                  <a:lnTo>
                    <a:pt x="1583982" y="195707"/>
                  </a:lnTo>
                  <a:lnTo>
                    <a:pt x="1633488" y="205883"/>
                  </a:lnTo>
                  <a:lnTo>
                    <a:pt x="1682994" y="217911"/>
                  </a:lnTo>
                  <a:lnTo>
                    <a:pt x="1732499" y="231538"/>
                  </a:lnTo>
                  <a:lnTo>
                    <a:pt x="1782004" y="246514"/>
                  </a:lnTo>
                  <a:lnTo>
                    <a:pt x="1831509" y="262589"/>
                  </a:lnTo>
                  <a:lnTo>
                    <a:pt x="1881012" y="279512"/>
                  </a:lnTo>
                  <a:lnTo>
                    <a:pt x="1930514" y="297031"/>
                  </a:lnTo>
                  <a:lnTo>
                    <a:pt x="1980015" y="314896"/>
                  </a:lnTo>
                  <a:lnTo>
                    <a:pt x="2029515" y="332856"/>
                  </a:lnTo>
                  <a:lnTo>
                    <a:pt x="2079012" y="350661"/>
                  </a:lnTo>
                  <a:lnTo>
                    <a:pt x="2128508" y="368060"/>
                  </a:lnTo>
                  <a:lnTo>
                    <a:pt x="2178002" y="384802"/>
                  </a:lnTo>
                  <a:lnTo>
                    <a:pt x="2227494" y="400635"/>
                  </a:lnTo>
                  <a:lnTo>
                    <a:pt x="2276983" y="415310"/>
                  </a:lnTo>
                  <a:lnTo>
                    <a:pt x="2326470" y="428576"/>
                  </a:lnTo>
                  <a:lnTo>
                    <a:pt x="2375954" y="440182"/>
                  </a:lnTo>
                  <a:lnTo>
                    <a:pt x="2425460" y="450320"/>
                  </a:lnTo>
                  <a:lnTo>
                    <a:pt x="2474966" y="459422"/>
                  </a:lnTo>
                  <a:lnTo>
                    <a:pt x="2524472" y="467595"/>
                  </a:lnTo>
                  <a:lnTo>
                    <a:pt x="2573978" y="474946"/>
                  </a:lnTo>
                  <a:lnTo>
                    <a:pt x="2623485" y="481582"/>
                  </a:lnTo>
                  <a:lnTo>
                    <a:pt x="2672991" y="487609"/>
                  </a:lnTo>
                  <a:lnTo>
                    <a:pt x="2722497" y="493136"/>
                  </a:lnTo>
                  <a:lnTo>
                    <a:pt x="2772003" y="498268"/>
                  </a:lnTo>
                  <a:lnTo>
                    <a:pt x="2821509" y="503113"/>
                  </a:lnTo>
                  <a:lnTo>
                    <a:pt x="2871015" y="507778"/>
                  </a:lnTo>
                  <a:lnTo>
                    <a:pt x="2920522" y="512369"/>
                  </a:lnTo>
                  <a:lnTo>
                    <a:pt x="2970028" y="516995"/>
                  </a:lnTo>
                  <a:lnTo>
                    <a:pt x="3019534" y="521760"/>
                  </a:lnTo>
                  <a:lnTo>
                    <a:pt x="3069040" y="526774"/>
                  </a:lnTo>
                  <a:lnTo>
                    <a:pt x="3118546" y="532142"/>
                  </a:lnTo>
                  <a:lnTo>
                    <a:pt x="3168053" y="537972"/>
                  </a:lnTo>
                  <a:lnTo>
                    <a:pt x="3217536" y="543106"/>
                  </a:lnTo>
                  <a:lnTo>
                    <a:pt x="3267023" y="546534"/>
                  </a:lnTo>
                  <a:lnTo>
                    <a:pt x="3316512" y="548647"/>
                  </a:lnTo>
                  <a:lnTo>
                    <a:pt x="3366004" y="549842"/>
                  </a:lnTo>
                  <a:lnTo>
                    <a:pt x="3415498" y="550511"/>
                  </a:lnTo>
                  <a:lnTo>
                    <a:pt x="3464994" y="551049"/>
                  </a:lnTo>
                  <a:lnTo>
                    <a:pt x="3514492" y="551850"/>
                  </a:lnTo>
                  <a:lnTo>
                    <a:pt x="3563991" y="553307"/>
                  </a:lnTo>
                  <a:lnTo>
                    <a:pt x="3613492" y="555815"/>
                  </a:lnTo>
                  <a:lnTo>
                    <a:pt x="3662994" y="559767"/>
                  </a:lnTo>
                  <a:lnTo>
                    <a:pt x="3712498" y="565559"/>
                  </a:lnTo>
                  <a:lnTo>
                    <a:pt x="3762002" y="573583"/>
                  </a:lnTo>
                  <a:lnTo>
                    <a:pt x="3811507" y="584234"/>
                  </a:lnTo>
                  <a:lnTo>
                    <a:pt x="3861012" y="597906"/>
                  </a:lnTo>
                  <a:lnTo>
                    <a:pt x="3910518" y="614993"/>
                  </a:lnTo>
                  <a:lnTo>
                    <a:pt x="3960025" y="635888"/>
                  </a:lnTo>
                  <a:lnTo>
                    <a:pt x="3997743" y="655431"/>
                  </a:lnTo>
                  <a:lnTo>
                    <a:pt x="4035459" y="678857"/>
                  </a:lnTo>
                  <a:lnTo>
                    <a:pt x="4073175" y="705722"/>
                  </a:lnTo>
                  <a:lnTo>
                    <a:pt x="4110889" y="735583"/>
                  </a:lnTo>
                  <a:lnTo>
                    <a:pt x="4148601" y="767996"/>
                  </a:lnTo>
                  <a:lnTo>
                    <a:pt x="4186313" y="802517"/>
                  </a:lnTo>
                  <a:lnTo>
                    <a:pt x="4224025" y="838703"/>
                  </a:lnTo>
                  <a:lnTo>
                    <a:pt x="4261735" y="876110"/>
                  </a:lnTo>
                  <a:lnTo>
                    <a:pt x="4299446" y="914294"/>
                  </a:lnTo>
                  <a:lnTo>
                    <a:pt x="4337156" y="952812"/>
                  </a:lnTo>
                  <a:lnTo>
                    <a:pt x="4374866" y="991220"/>
                  </a:lnTo>
                  <a:lnTo>
                    <a:pt x="4412576" y="1029075"/>
                  </a:lnTo>
                  <a:lnTo>
                    <a:pt x="4450286" y="1065932"/>
                  </a:lnTo>
                  <a:lnTo>
                    <a:pt x="4487997" y="1101348"/>
                  </a:lnTo>
                  <a:lnTo>
                    <a:pt x="4525708" y="1134880"/>
                  </a:lnTo>
                  <a:lnTo>
                    <a:pt x="4563420" y="1166084"/>
                  </a:lnTo>
                  <a:lnTo>
                    <a:pt x="4601133" y="1194515"/>
                  </a:lnTo>
                  <a:lnTo>
                    <a:pt x="4638847" y="1219732"/>
                  </a:lnTo>
                  <a:lnTo>
                    <a:pt x="4676562" y="1241289"/>
                  </a:lnTo>
                  <a:lnTo>
                    <a:pt x="4714278" y="1258743"/>
                  </a:lnTo>
                  <a:lnTo>
                    <a:pt x="4751997" y="1271651"/>
                  </a:lnTo>
                  <a:lnTo>
                    <a:pt x="4796002" y="1280872"/>
                  </a:lnTo>
                  <a:lnTo>
                    <a:pt x="4840007" y="1284511"/>
                  </a:lnTo>
                  <a:lnTo>
                    <a:pt x="4884013" y="1283171"/>
                  </a:lnTo>
                  <a:lnTo>
                    <a:pt x="4928017" y="1277456"/>
                  </a:lnTo>
                  <a:lnTo>
                    <a:pt x="4972021" y="1267970"/>
                  </a:lnTo>
                  <a:lnTo>
                    <a:pt x="5016025" y="1255315"/>
                  </a:lnTo>
                  <a:lnTo>
                    <a:pt x="5060028" y="1240094"/>
                  </a:lnTo>
                  <a:lnTo>
                    <a:pt x="5104029" y="1222912"/>
                  </a:lnTo>
                  <a:lnTo>
                    <a:pt x="5148030" y="1204372"/>
                  </a:lnTo>
                  <a:lnTo>
                    <a:pt x="5192030" y="1185077"/>
                  </a:lnTo>
                  <a:lnTo>
                    <a:pt x="5236028" y="1165630"/>
                  </a:lnTo>
                  <a:lnTo>
                    <a:pt x="5280025" y="1146635"/>
                  </a:lnTo>
                  <a:lnTo>
                    <a:pt x="5324020" y="1128696"/>
                  </a:lnTo>
                  <a:lnTo>
                    <a:pt x="5368014" y="1112415"/>
                  </a:lnTo>
                  <a:lnTo>
                    <a:pt x="5412006" y="1098395"/>
                  </a:lnTo>
                  <a:lnTo>
                    <a:pt x="5455995" y="1087242"/>
                  </a:lnTo>
                  <a:lnTo>
                    <a:pt x="5499983" y="1079557"/>
                  </a:lnTo>
                  <a:lnTo>
                    <a:pt x="5543969" y="1075944"/>
                  </a:lnTo>
                  <a:lnTo>
                    <a:pt x="5593475" y="1075625"/>
                  </a:lnTo>
                  <a:lnTo>
                    <a:pt x="5642981" y="1077574"/>
                  </a:lnTo>
                  <a:lnTo>
                    <a:pt x="5692487" y="1081576"/>
                  </a:lnTo>
                  <a:lnTo>
                    <a:pt x="5741993" y="1087417"/>
                  </a:lnTo>
                  <a:lnTo>
                    <a:pt x="5791500" y="1094882"/>
                  </a:lnTo>
                  <a:lnTo>
                    <a:pt x="5841006" y="1103755"/>
                  </a:lnTo>
                  <a:lnTo>
                    <a:pt x="5890512" y="1113823"/>
                  </a:lnTo>
                  <a:lnTo>
                    <a:pt x="5940018" y="1124870"/>
                  </a:lnTo>
                  <a:lnTo>
                    <a:pt x="5989524" y="1136683"/>
                  </a:lnTo>
                  <a:lnTo>
                    <a:pt x="6039030" y="1149045"/>
                  </a:lnTo>
                  <a:lnTo>
                    <a:pt x="6088537" y="1161744"/>
                  </a:lnTo>
                  <a:lnTo>
                    <a:pt x="6138043" y="1174563"/>
                  </a:lnTo>
                  <a:lnTo>
                    <a:pt x="6187549" y="1187288"/>
                  </a:lnTo>
                  <a:lnTo>
                    <a:pt x="6237055" y="1199705"/>
                  </a:lnTo>
                  <a:lnTo>
                    <a:pt x="6286561" y="1211599"/>
                  </a:lnTo>
                  <a:lnTo>
                    <a:pt x="6336068" y="1222756"/>
                  </a:lnTo>
                  <a:lnTo>
                    <a:pt x="6385551" y="1233990"/>
                  </a:lnTo>
                  <a:lnTo>
                    <a:pt x="6435038" y="1246192"/>
                  </a:lnTo>
                  <a:lnTo>
                    <a:pt x="6484527" y="1259182"/>
                  </a:lnTo>
                  <a:lnTo>
                    <a:pt x="6534019" y="1272782"/>
                  </a:lnTo>
                  <a:lnTo>
                    <a:pt x="6583513" y="1286811"/>
                  </a:lnTo>
                  <a:lnTo>
                    <a:pt x="6633009" y="1301091"/>
                  </a:lnTo>
                  <a:lnTo>
                    <a:pt x="6682507" y="1315444"/>
                  </a:lnTo>
                  <a:lnTo>
                    <a:pt x="6732006" y="1329689"/>
                  </a:lnTo>
                  <a:lnTo>
                    <a:pt x="6781507" y="1343650"/>
                  </a:lnTo>
                  <a:lnTo>
                    <a:pt x="6831009" y="1357145"/>
                  </a:lnTo>
                  <a:lnTo>
                    <a:pt x="6880513" y="1369996"/>
                  </a:lnTo>
                  <a:lnTo>
                    <a:pt x="6930017" y="1382025"/>
                  </a:lnTo>
                  <a:lnTo>
                    <a:pt x="6979522" y="1393053"/>
                  </a:lnTo>
                  <a:lnTo>
                    <a:pt x="7029027" y="1402900"/>
                  </a:lnTo>
                  <a:lnTo>
                    <a:pt x="7078533" y="1411387"/>
                  </a:lnTo>
                  <a:lnTo>
                    <a:pt x="7128040" y="1418336"/>
                  </a:lnTo>
                  <a:lnTo>
                    <a:pt x="7177544" y="1423714"/>
                  </a:lnTo>
                  <a:lnTo>
                    <a:pt x="7227047" y="1427706"/>
                  </a:lnTo>
                  <a:lnTo>
                    <a:pt x="7276546" y="1430456"/>
                  </a:lnTo>
                  <a:lnTo>
                    <a:pt x="7326045" y="1432105"/>
                  </a:lnTo>
                  <a:lnTo>
                    <a:pt x="7375541" y="1432798"/>
                  </a:lnTo>
                  <a:lnTo>
                    <a:pt x="7425037" y="1432679"/>
                  </a:lnTo>
                  <a:lnTo>
                    <a:pt x="7474531" y="1431890"/>
                  </a:lnTo>
                  <a:lnTo>
                    <a:pt x="7524026" y="1430575"/>
                  </a:lnTo>
                  <a:lnTo>
                    <a:pt x="7573520" y="1428878"/>
                  </a:lnTo>
                  <a:lnTo>
                    <a:pt x="7623015" y="1426941"/>
                  </a:lnTo>
                  <a:lnTo>
                    <a:pt x="7672510" y="1424910"/>
                  </a:lnTo>
                  <a:lnTo>
                    <a:pt x="7722007" y="1422925"/>
                  </a:lnTo>
                  <a:lnTo>
                    <a:pt x="7771505" y="1421132"/>
                  </a:lnTo>
                  <a:lnTo>
                    <a:pt x="7821005" y="1419674"/>
                  </a:lnTo>
                  <a:lnTo>
                    <a:pt x="7870507" y="1418694"/>
                  </a:lnTo>
                  <a:lnTo>
                    <a:pt x="7920012" y="1418336"/>
                  </a:lnTo>
                  <a:lnTo>
                    <a:pt x="7969518" y="1418514"/>
                  </a:lnTo>
                  <a:lnTo>
                    <a:pt x="8019024" y="1419002"/>
                  </a:lnTo>
                  <a:lnTo>
                    <a:pt x="8068529" y="1419729"/>
                  </a:lnTo>
                  <a:lnTo>
                    <a:pt x="8118034" y="1420621"/>
                  </a:lnTo>
                  <a:lnTo>
                    <a:pt x="8167539" y="1421610"/>
                  </a:lnTo>
                  <a:lnTo>
                    <a:pt x="8217042" y="1422622"/>
                  </a:lnTo>
                  <a:lnTo>
                    <a:pt x="8266544" y="1423586"/>
                  </a:lnTo>
                  <a:lnTo>
                    <a:pt x="8316045" y="1424432"/>
                  </a:lnTo>
                  <a:lnTo>
                    <a:pt x="8365545" y="1425086"/>
                  </a:lnTo>
                  <a:lnTo>
                    <a:pt x="8415042" y="1425479"/>
                  </a:lnTo>
                  <a:lnTo>
                    <a:pt x="8464538" y="1425539"/>
                  </a:lnTo>
                  <a:lnTo>
                    <a:pt x="8514032" y="1425193"/>
                  </a:lnTo>
                  <a:lnTo>
                    <a:pt x="8563524" y="1424372"/>
                  </a:lnTo>
                  <a:lnTo>
                    <a:pt x="8613013" y="1423003"/>
                  </a:lnTo>
                  <a:lnTo>
                    <a:pt x="8662500" y="1421014"/>
                  </a:lnTo>
                  <a:lnTo>
                    <a:pt x="8711984" y="1418336"/>
                  </a:lnTo>
                  <a:lnTo>
                    <a:pt x="8761490" y="1415006"/>
                  </a:lnTo>
                  <a:lnTo>
                    <a:pt x="8810996" y="1411138"/>
                  </a:lnTo>
                  <a:lnTo>
                    <a:pt x="8860502" y="1406768"/>
                  </a:lnTo>
                  <a:lnTo>
                    <a:pt x="8910008" y="1401931"/>
                  </a:lnTo>
                  <a:lnTo>
                    <a:pt x="8959515" y="1396663"/>
                  </a:lnTo>
                  <a:lnTo>
                    <a:pt x="9009021" y="1390999"/>
                  </a:lnTo>
                  <a:lnTo>
                    <a:pt x="9058527" y="1384977"/>
                  </a:lnTo>
                  <a:lnTo>
                    <a:pt x="9108033" y="1378632"/>
                  </a:lnTo>
                  <a:lnTo>
                    <a:pt x="9157539" y="1372000"/>
                  </a:lnTo>
                  <a:lnTo>
                    <a:pt x="9207045" y="1365116"/>
                  </a:lnTo>
                  <a:lnTo>
                    <a:pt x="9256552" y="1358017"/>
                  </a:lnTo>
                  <a:lnTo>
                    <a:pt x="9306058" y="1350738"/>
                  </a:lnTo>
                  <a:lnTo>
                    <a:pt x="9355564" y="1343315"/>
                  </a:lnTo>
                  <a:lnTo>
                    <a:pt x="9405070" y="1335785"/>
                  </a:lnTo>
                  <a:lnTo>
                    <a:pt x="9454576" y="1328183"/>
                  </a:lnTo>
                  <a:lnTo>
                    <a:pt x="9504083" y="1320546"/>
                  </a:lnTo>
                  <a:lnTo>
                    <a:pt x="9553566" y="1312717"/>
                  </a:lnTo>
                  <a:lnTo>
                    <a:pt x="9603053" y="1304544"/>
                  </a:lnTo>
                  <a:lnTo>
                    <a:pt x="9652542" y="1296060"/>
                  </a:lnTo>
                  <a:lnTo>
                    <a:pt x="9702034" y="1287303"/>
                  </a:lnTo>
                  <a:lnTo>
                    <a:pt x="9751528" y="1278308"/>
                  </a:lnTo>
                  <a:lnTo>
                    <a:pt x="9801024" y="1269111"/>
                  </a:lnTo>
                  <a:lnTo>
                    <a:pt x="9850522" y="1259746"/>
                  </a:lnTo>
                  <a:lnTo>
                    <a:pt x="9900021" y="1250251"/>
                  </a:lnTo>
                  <a:lnTo>
                    <a:pt x="9949522" y="1240661"/>
                  </a:lnTo>
                  <a:lnTo>
                    <a:pt x="9999024" y="1231011"/>
                  </a:lnTo>
                  <a:lnTo>
                    <a:pt x="10048528" y="1221337"/>
                  </a:lnTo>
                  <a:lnTo>
                    <a:pt x="10098032" y="1211675"/>
                  </a:lnTo>
                  <a:lnTo>
                    <a:pt x="10147537" y="1202060"/>
                  </a:lnTo>
                  <a:lnTo>
                    <a:pt x="10197042" y="1192530"/>
                  </a:lnTo>
                  <a:lnTo>
                    <a:pt x="10246548" y="1183118"/>
                  </a:lnTo>
                  <a:lnTo>
                    <a:pt x="10296055" y="1173861"/>
                  </a:lnTo>
                </a:path>
              </a:pathLst>
            </a:custGeom>
            <a:ln w="28575">
              <a:solidFill>
                <a:srgbClr val="FF0000"/>
              </a:solidFill>
            </a:ln>
          </p:spPr>
          <p:txBody>
            <a:bodyPr wrap="square" lIns="0" tIns="0" rIns="0" bIns="0" rtlCol="0"/>
            <a:lstStyle/>
            <a:p>
              <a:endParaRPr/>
            </a:p>
          </p:txBody>
        </p:sp>
        <p:sp>
          <p:nvSpPr>
            <p:cNvPr id="7" name="object 7"/>
            <p:cNvSpPr/>
            <p:nvPr/>
          </p:nvSpPr>
          <p:spPr>
            <a:xfrm>
              <a:off x="866482" y="2376042"/>
              <a:ext cx="10296525" cy="1795780"/>
            </a:xfrm>
            <a:custGeom>
              <a:avLst/>
              <a:gdLst/>
              <a:ahLst/>
              <a:cxnLst/>
              <a:rect l="l" t="t" r="r" b="b"/>
              <a:pathLst>
                <a:path w="10296525" h="1795779">
                  <a:moveTo>
                    <a:pt x="0" y="0"/>
                  </a:moveTo>
                  <a:lnTo>
                    <a:pt x="49501" y="5941"/>
                  </a:lnTo>
                  <a:lnTo>
                    <a:pt x="99001" y="11572"/>
                  </a:lnTo>
                  <a:lnTo>
                    <a:pt x="148500" y="16966"/>
                  </a:lnTo>
                  <a:lnTo>
                    <a:pt x="198000" y="22193"/>
                  </a:lnTo>
                  <a:lnTo>
                    <a:pt x="247499" y="27324"/>
                  </a:lnTo>
                  <a:lnTo>
                    <a:pt x="296997" y="32432"/>
                  </a:lnTo>
                  <a:lnTo>
                    <a:pt x="346496" y="37588"/>
                  </a:lnTo>
                  <a:lnTo>
                    <a:pt x="395995" y="42862"/>
                  </a:lnTo>
                  <a:lnTo>
                    <a:pt x="445494" y="48327"/>
                  </a:lnTo>
                  <a:lnTo>
                    <a:pt x="494994" y="54054"/>
                  </a:lnTo>
                  <a:lnTo>
                    <a:pt x="544494" y="60114"/>
                  </a:lnTo>
                  <a:lnTo>
                    <a:pt x="593995" y="66579"/>
                  </a:lnTo>
                  <a:lnTo>
                    <a:pt x="643497" y="73521"/>
                  </a:lnTo>
                  <a:lnTo>
                    <a:pt x="693000" y="81010"/>
                  </a:lnTo>
                  <a:lnTo>
                    <a:pt x="742504" y="89118"/>
                  </a:lnTo>
                  <a:lnTo>
                    <a:pt x="792010" y="97917"/>
                  </a:lnTo>
                  <a:lnTo>
                    <a:pt x="841514" y="107364"/>
                  </a:lnTo>
                  <a:lnTo>
                    <a:pt x="891017" y="117348"/>
                  </a:lnTo>
                  <a:lnTo>
                    <a:pt x="940516" y="127832"/>
                  </a:lnTo>
                  <a:lnTo>
                    <a:pt x="990015" y="138781"/>
                  </a:lnTo>
                  <a:lnTo>
                    <a:pt x="1039511" y="150159"/>
                  </a:lnTo>
                  <a:lnTo>
                    <a:pt x="1089007" y="161931"/>
                  </a:lnTo>
                  <a:lnTo>
                    <a:pt x="1138501" y="174062"/>
                  </a:lnTo>
                  <a:lnTo>
                    <a:pt x="1187996" y="186515"/>
                  </a:lnTo>
                  <a:lnTo>
                    <a:pt x="1237490" y="199255"/>
                  </a:lnTo>
                  <a:lnTo>
                    <a:pt x="1286985" y="212248"/>
                  </a:lnTo>
                  <a:lnTo>
                    <a:pt x="1336480" y="225456"/>
                  </a:lnTo>
                  <a:lnTo>
                    <a:pt x="1385977" y="238845"/>
                  </a:lnTo>
                  <a:lnTo>
                    <a:pt x="1435475" y="252379"/>
                  </a:lnTo>
                  <a:lnTo>
                    <a:pt x="1484975" y="266023"/>
                  </a:lnTo>
                  <a:lnTo>
                    <a:pt x="1534477" y="279740"/>
                  </a:lnTo>
                  <a:lnTo>
                    <a:pt x="1583982" y="293497"/>
                  </a:lnTo>
                  <a:lnTo>
                    <a:pt x="1633488" y="307534"/>
                  </a:lnTo>
                  <a:lnTo>
                    <a:pt x="1682994" y="322072"/>
                  </a:lnTo>
                  <a:lnTo>
                    <a:pt x="1732499" y="337038"/>
                  </a:lnTo>
                  <a:lnTo>
                    <a:pt x="1782004" y="352361"/>
                  </a:lnTo>
                  <a:lnTo>
                    <a:pt x="1831509" y="367970"/>
                  </a:lnTo>
                  <a:lnTo>
                    <a:pt x="1881012" y="383794"/>
                  </a:lnTo>
                  <a:lnTo>
                    <a:pt x="1930514" y="399760"/>
                  </a:lnTo>
                  <a:lnTo>
                    <a:pt x="1980015" y="415798"/>
                  </a:lnTo>
                  <a:lnTo>
                    <a:pt x="2029515" y="431835"/>
                  </a:lnTo>
                  <a:lnTo>
                    <a:pt x="2079012" y="447802"/>
                  </a:lnTo>
                  <a:lnTo>
                    <a:pt x="2128508" y="463625"/>
                  </a:lnTo>
                  <a:lnTo>
                    <a:pt x="2178002" y="479234"/>
                  </a:lnTo>
                  <a:lnTo>
                    <a:pt x="2227494" y="494557"/>
                  </a:lnTo>
                  <a:lnTo>
                    <a:pt x="2276983" y="509524"/>
                  </a:lnTo>
                  <a:lnTo>
                    <a:pt x="2326470" y="524061"/>
                  </a:lnTo>
                  <a:lnTo>
                    <a:pt x="2375954" y="538099"/>
                  </a:lnTo>
                  <a:lnTo>
                    <a:pt x="2425460" y="551564"/>
                  </a:lnTo>
                  <a:lnTo>
                    <a:pt x="2474966" y="564531"/>
                  </a:lnTo>
                  <a:lnTo>
                    <a:pt x="2524472" y="577068"/>
                  </a:lnTo>
                  <a:lnTo>
                    <a:pt x="2573978" y="589250"/>
                  </a:lnTo>
                  <a:lnTo>
                    <a:pt x="2623485" y="601146"/>
                  </a:lnTo>
                  <a:lnTo>
                    <a:pt x="2672991" y="612829"/>
                  </a:lnTo>
                  <a:lnTo>
                    <a:pt x="2722497" y="624370"/>
                  </a:lnTo>
                  <a:lnTo>
                    <a:pt x="2772003" y="635841"/>
                  </a:lnTo>
                  <a:lnTo>
                    <a:pt x="2821509" y="647313"/>
                  </a:lnTo>
                  <a:lnTo>
                    <a:pt x="2871015" y="658859"/>
                  </a:lnTo>
                  <a:lnTo>
                    <a:pt x="2920522" y="670549"/>
                  </a:lnTo>
                  <a:lnTo>
                    <a:pt x="2970028" y="682456"/>
                  </a:lnTo>
                  <a:lnTo>
                    <a:pt x="3019534" y="694650"/>
                  </a:lnTo>
                  <a:lnTo>
                    <a:pt x="3069040" y="707205"/>
                  </a:lnTo>
                  <a:lnTo>
                    <a:pt x="3118546" y="720190"/>
                  </a:lnTo>
                  <a:lnTo>
                    <a:pt x="3168053" y="733679"/>
                  </a:lnTo>
                  <a:lnTo>
                    <a:pt x="3217536" y="747536"/>
                  </a:lnTo>
                  <a:lnTo>
                    <a:pt x="3267023" y="761581"/>
                  </a:lnTo>
                  <a:lnTo>
                    <a:pt x="3316512" y="775815"/>
                  </a:lnTo>
                  <a:lnTo>
                    <a:pt x="3366004" y="790237"/>
                  </a:lnTo>
                  <a:lnTo>
                    <a:pt x="3415498" y="804848"/>
                  </a:lnTo>
                  <a:lnTo>
                    <a:pt x="3464994" y="819649"/>
                  </a:lnTo>
                  <a:lnTo>
                    <a:pt x="3514492" y="834639"/>
                  </a:lnTo>
                  <a:lnTo>
                    <a:pt x="3563991" y="849820"/>
                  </a:lnTo>
                  <a:lnTo>
                    <a:pt x="3613492" y="865191"/>
                  </a:lnTo>
                  <a:lnTo>
                    <a:pt x="3662994" y="880753"/>
                  </a:lnTo>
                  <a:lnTo>
                    <a:pt x="3712498" y="896506"/>
                  </a:lnTo>
                  <a:lnTo>
                    <a:pt x="3762002" y="912451"/>
                  </a:lnTo>
                  <a:lnTo>
                    <a:pt x="3811507" y="928588"/>
                  </a:lnTo>
                  <a:lnTo>
                    <a:pt x="3861012" y="944917"/>
                  </a:lnTo>
                  <a:lnTo>
                    <a:pt x="3910518" y="961439"/>
                  </a:lnTo>
                  <a:lnTo>
                    <a:pt x="3960025" y="978154"/>
                  </a:lnTo>
                  <a:lnTo>
                    <a:pt x="4006617" y="993902"/>
                  </a:lnTo>
                  <a:lnTo>
                    <a:pt x="4053208" y="1009541"/>
                  </a:lnTo>
                  <a:lnTo>
                    <a:pt x="4099796" y="1025131"/>
                  </a:lnTo>
                  <a:lnTo>
                    <a:pt x="4146383" y="1040731"/>
                  </a:lnTo>
                  <a:lnTo>
                    <a:pt x="4192968" y="1056402"/>
                  </a:lnTo>
                  <a:lnTo>
                    <a:pt x="4239553" y="1072202"/>
                  </a:lnTo>
                  <a:lnTo>
                    <a:pt x="4286136" y="1088192"/>
                  </a:lnTo>
                  <a:lnTo>
                    <a:pt x="4332719" y="1104431"/>
                  </a:lnTo>
                  <a:lnTo>
                    <a:pt x="4379302" y="1120979"/>
                  </a:lnTo>
                  <a:lnTo>
                    <a:pt x="4425885" y="1137895"/>
                  </a:lnTo>
                  <a:lnTo>
                    <a:pt x="4472469" y="1155240"/>
                  </a:lnTo>
                  <a:lnTo>
                    <a:pt x="4519053" y="1173074"/>
                  </a:lnTo>
                  <a:lnTo>
                    <a:pt x="4565638" y="1191454"/>
                  </a:lnTo>
                  <a:lnTo>
                    <a:pt x="4612225" y="1210443"/>
                  </a:lnTo>
                  <a:lnTo>
                    <a:pt x="4658813" y="1230099"/>
                  </a:lnTo>
                  <a:lnTo>
                    <a:pt x="4705404" y="1250481"/>
                  </a:lnTo>
                  <a:lnTo>
                    <a:pt x="4751997" y="1271651"/>
                  </a:lnTo>
                  <a:lnTo>
                    <a:pt x="4796002" y="1293044"/>
                  </a:lnTo>
                  <a:lnTo>
                    <a:pt x="4840007" y="1316273"/>
                  </a:lnTo>
                  <a:lnTo>
                    <a:pt x="4884013" y="1341060"/>
                  </a:lnTo>
                  <a:lnTo>
                    <a:pt x="4928017" y="1367130"/>
                  </a:lnTo>
                  <a:lnTo>
                    <a:pt x="4972021" y="1394205"/>
                  </a:lnTo>
                  <a:lnTo>
                    <a:pt x="5016025" y="1422009"/>
                  </a:lnTo>
                  <a:lnTo>
                    <a:pt x="5060028" y="1450266"/>
                  </a:lnTo>
                  <a:lnTo>
                    <a:pt x="5104029" y="1478698"/>
                  </a:lnTo>
                  <a:lnTo>
                    <a:pt x="5148030" y="1507029"/>
                  </a:lnTo>
                  <a:lnTo>
                    <a:pt x="5192030" y="1534983"/>
                  </a:lnTo>
                  <a:lnTo>
                    <a:pt x="5236028" y="1562283"/>
                  </a:lnTo>
                  <a:lnTo>
                    <a:pt x="5280025" y="1588652"/>
                  </a:lnTo>
                  <a:lnTo>
                    <a:pt x="5324020" y="1613814"/>
                  </a:lnTo>
                  <a:lnTo>
                    <a:pt x="5368014" y="1637492"/>
                  </a:lnTo>
                  <a:lnTo>
                    <a:pt x="5412006" y="1659409"/>
                  </a:lnTo>
                  <a:lnTo>
                    <a:pt x="5455995" y="1679289"/>
                  </a:lnTo>
                  <a:lnTo>
                    <a:pt x="5499983" y="1696856"/>
                  </a:lnTo>
                  <a:lnTo>
                    <a:pt x="5543969" y="1711833"/>
                  </a:lnTo>
                  <a:lnTo>
                    <a:pt x="5593475" y="1726534"/>
                  </a:lnTo>
                  <a:lnTo>
                    <a:pt x="5642981" y="1740015"/>
                  </a:lnTo>
                  <a:lnTo>
                    <a:pt x="5692487" y="1752204"/>
                  </a:lnTo>
                  <a:lnTo>
                    <a:pt x="5741993" y="1763031"/>
                  </a:lnTo>
                  <a:lnTo>
                    <a:pt x="5791500" y="1772424"/>
                  </a:lnTo>
                  <a:lnTo>
                    <a:pt x="5841006" y="1780312"/>
                  </a:lnTo>
                  <a:lnTo>
                    <a:pt x="5890512" y="1786623"/>
                  </a:lnTo>
                  <a:lnTo>
                    <a:pt x="5940018" y="1791287"/>
                  </a:lnTo>
                  <a:lnTo>
                    <a:pt x="5989524" y="1794231"/>
                  </a:lnTo>
                  <a:lnTo>
                    <a:pt x="6039030" y="1795386"/>
                  </a:lnTo>
                  <a:lnTo>
                    <a:pt x="6088537" y="1794679"/>
                  </a:lnTo>
                  <a:lnTo>
                    <a:pt x="6138043" y="1792039"/>
                  </a:lnTo>
                  <a:lnTo>
                    <a:pt x="6187549" y="1787395"/>
                  </a:lnTo>
                  <a:lnTo>
                    <a:pt x="6237055" y="1780676"/>
                  </a:lnTo>
                  <a:lnTo>
                    <a:pt x="6286561" y="1771811"/>
                  </a:lnTo>
                  <a:lnTo>
                    <a:pt x="6336068" y="1760728"/>
                  </a:lnTo>
                  <a:lnTo>
                    <a:pt x="6377738" y="1748286"/>
                  </a:lnTo>
                  <a:lnTo>
                    <a:pt x="6419410" y="1731864"/>
                  </a:lnTo>
                  <a:lnTo>
                    <a:pt x="6461085" y="1711954"/>
                  </a:lnTo>
                  <a:lnTo>
                    <a:pt x="6502761" y="1689047"/>
                  </a:lnTo>
                  <a:lnTo>
                    <a:pt x="6544439" y="1663636"/>
                  </a:lnTo>
                  <a:lnTo>
                    <a:pt x="6586118" y="1636213"/>
                  </a:lnTo>
                  <a:lnTo>
                    <a:pt x="6627799" y="1607270"/>
                  </a:lnTo>
                  <a:lnTo>
                    <a:pt x="6669481" y="1577299"/>
                  </a:lnTo>
                  <a:lnTo>
                    <a:pt x="6711164" y="1546793"/>
                  </a:lnTo>
                  <a:lnTo>
                    <a:pt x="6752848" y="1516243"/>
                  </a:lnTo>
                  <a:lnTo>
                    <a:pt x="6794534" y="1486142"/>
                  </a:lnTo>
                  <a:lnTo>
                    <a:pt x="6836220" y="1456982"/>
                  </a:lnTo>
                  <a:lnTo>
                    <a:pt x="6877907" y="1429255"/>
                  </a:lnTo>
                  <a:lnTo>
                    <a:pt x="6919595" y="1403453"/>
                  </a:lnTo>
                  <a:lnTo>
                    <a:pt x="6961283" y="1380068"/>
                  </a:lnTo>
                  <a:lnTo>
                    <a:pt x="7002972" y="1359593"/>
                  </a:lnTo>
                  <a:lnTo>
                    <a:pt x="7044661" y="1342519"/>
                  </a:lnTo>
                  <a:lnTo>
                    <a:pt x="7086350" y="1329339"/>
                  </a:lnTo>
                  <a:lnTo>
                    <a:pt x="7128040" y="1320546"/>
                  </a:lnTo>
                  <a:lnTo>
                    <a:pt x="7174632" y="1315646"/>
                  </a:lnTo>
                  <a:lnTo>
                    <a:pt x="7221223" y="1315036"/>
                  </a:lnTo>
                  <a:lnTo>
                    <a:pt x="7267811" y="1318270"/>
                  </a:lnTo>
                  <a:lnTo>
                    <a:pt x="7314398" y="1324897"/>
                  </a:lnTo>
                  <a:lnTo>
                    <a:pt x="7360983" y="1334472"/>
                  </a:lnTo>
                  <a:lnTo>
                    <a:pt x="7407568" y="1346547"/>
                  </a:lnTo>
                  <a:lnTo>
                    <a:pt x="7454151" y="1360672"/>
                  </a:lnTo>
                  <a:lnTo>
                    <a:pt x="7500734" y="1376402"/>
                  </a:lnTo>
                  <a:lnTo>
                    <a:pt x="7547317" y="1393287"/>
                  </a:lnTo>
                  <a:lnTo>
                    <a:pt x="7593900" y="1410881"/>
                  </a:lnTo>
                  <a:lnTo>
                    <a:pt x="7640484" y="1428735"/>
                  </a:lnTo>
                  <a:lnTo>
                    <a:pt x="7687068" y="1446402"/>
                  </a:lnTo>
                  <a:lnTo>
                    <a:pt x="7733653" y="1463433"/>
                  </a:lnTo>
                  <a:lnTo>
                    <a:pt x="7780240" y="1479382"/>
                  </a:lnTo>
                  <a:lnTo>
                    <a:pt x="7826828" y="1493800"/>
                  </a:lnTo>
                  <a:lnTo>
                    <a:pt x="7873419" y="1506239"/>
                  </a:lnTo>
                  <a:lnTo>
                    <a:pt x="7920012" y="1516253"/>
                  </a:lnTo>
                  <a:lnTo>
                    <a:pt x="7969518" y="1525587"/>
                  </a:lnTo>
                  <a:lnTo>
                    <a:pt x="8019024" y="1535159"/>
                  </a:lnTo>
                  <a:lnTo>
                    <a:pt x="8068529" y="1544827"/>
                  </a:lnTo>
                  <a:lnTo>
                    <a:pt x="8118034" y="1554446"/>
                  </a:lnTo>
                  <a:lnTo>
                    <a:pt x="8167539" y="1563874"/>
                  </a:lnTo>
                  <a:lnTo>
                    <a:pt x="8217042" y="1572967"/>
                  </a:lnTo>
                  <a:lnTo>
                    <a:pt x="8266544" y="1581583"/>
                  </a:lnTo>
                  <a:lnTo>
                    <a:pt x="8316045" y="1589579"/>
                  </a:lnTo>
                  <a:lnTo>
                    <a:pt x="8365545" y="1596811"/>
                  </a:lnTo>
                  <a:lnTo>
                    <a:pt x="8415042" y="1603137"/>
                  </a:lnTo>
                  <a:lnTo>
                    <a:pt x="8464538" y="1608413"/>
                  </a:lnTo>
                  <a:lnTo>
                    <a:pt x="8514032" y="1612497"/>
                  </a:lnTo>
                  <a:lnTo>
                    <a:pt x="8563524" y="1615244"/>
                  </a:lnTo>
                  <a:lnTo>
                    <a:pt x="8613013" y="1616513"/>
                  </a:lnTo>
                  <a:lnTo>
                    <a:pt x="8662500" y="1616160"/>
                  </a:lnTo>
                  <a:lnTo>
                    <a:pt x="8711984" y="1614043"/>
                  </a:lnTo>
                  <a:lnTo>
                    <a:pt x="8761490" y="1609862"/>
                  </a:lnTo>
                  <a:lnTo>
                    <a:pt x="8810996" y="1603607"/>
                  </a:lnTo>
                  <a:lnTo>
                    <a:pt x="8860502" y="1595492"/>
                  </a:lnTo>
                  <a:lnTo>
                    <a:pt x="8910008" y="1585731"/>
                  </a:lnTo>
                  <a:lnTo>
                    <a:pt x="8959515" y="1574540"/>
                  </a:lnTo>
                  <a:lnTo>
                    <a:pt x="9009021" y="1562132"/>
                  </a:lnTo>
                  <a:lnTo>
                    <a:pt x="9058527" y="1548722"/>
                  </a:lnTo>
                  <a:lnTo>
                    <a:pt x="9108033" y="1534525"/>
                  </a:lnTo>
                  <a:lnTo>
                    <a:pt x="9157539" y="1519754"/>
                  </a:lnTo>
                  <a:lnTo>
                    <a:pt x="9207045" y="1504625"/>
                  </a:lnTo>
                  <a:lnTo>
                    <a:pt x="9256552" y="1489352"/>
                  </a:lnTo>
                  <a:lnTo>
                    <a:pt x="9306058" y="1474150"/>
                  </a:lnTo>
                  <a:lnTo>
                    <a:pt x="9355564" y="1459233"/>
                  </a:lnTo>
                  <a:lnTo>
                    <a:pt x="9405070" y="1444815"/>
                  </a:lnTo>
                  <a:lnTo>
                    <a:pt x="9454576" y="1431111"/>
                  </a:lnTo>
                  <a:lnTo>
                    <a:pt x="9504083" y="1418336"/>
                  </a:lnTo>
                  <a:lnTo>
                    <a:pt x="9553566" y="1406118"/>
                  </a:lnTo>
                  <a:lnTo>
                    <a:pt x="9603053" y="1393898"/>
                  </a:lnTo>
                  <a:lnTo>
                    <a:pt x="9652542" y="1381676"/>
                  </a:lnTo>
                  <a:lnTo>
                    <a:pt x="9702034" y="1369452"/>
                  </a:lnTo>
                  <a:lnTo>
                    <a:pt x="9751528" y="1357227"/>
                  </a:lnTo>
                  <a:lnTo>
                    <a:pt x="9801024" y="1345000"/>
                  </a:lnTo>
                  <a:lnTo>
                    <a:pt x="9850522" y="1332773"/>
                  </a:lnTo>
                  <a:lnTo>
                    <a:pt x="9900021" y="1320545"/>
                  </a:lnTo>
                  <a:lnTo>
                    <a:pt x="9949522" y="1308318"/>
                  </a:lnTo>
                  <a:lnTo>
                    <a:pt x="9999024" y="1296091"/>
                  </a:lnTo>
                  <a:lnTo>
                    <a:pt x="10048528" y="1283864"/>
                  </a:lnTo>
                  <a:lnTo>
                    <a:pt x="10098032" y="1271639"/>
                  </a:lnTo>
                  <a:lnTo>
                    <a:pt x="10147537" y="1259415"/>
                  </a:lnTo>
                  <a:lnTo>
                    <a:pt x="10197042" y="1247193"/>
                  </a:lnTo>
                  <a:lnTo>
                    <a:pt x="10246548" y="1234973"/>
                  </a:lnTo>
                  <a:lnTo>
                    <a:pt x="10296055" y="1222756"/>
                  </a:lnTo>
                </a:path>
              </a:pathLst>
            </a:custGeom>
            <a:ln w="28575">
              <a:solidFill>
                <a:srgbClr val="009590"/>
              </a:solidFill>
            </a:ln>
          </p:spPr>
          <p:txBody>
            <a:bodyPr wrap="square" lIns="0" tIns="0" rIns="0" bIns="0" rtlCol="0"/>
            <a:lstStyle/>
            <a:p>
              <a:endParaRPr/>
            </a:p>
          </p:txBody>
        </p:sp>
      </p:grpSp>
      <p:sp>
        <p:nvSpPr>
          <p:cNvPr id="8" name="object 8"/>
          <p:cNvSpPr txBox="1"/>
          <p:nvPr/>
        </p:nvSpPr>
        <p:spPr>
          <a:xfrm>
            <a:off x="721868" y="198399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84%</a:t>
            </a:r>
            <a:endParaRPr sz="1200">
              <a:latin typeface="Calibri"/>
              <a:cs typeface="Calibri"/>
            </a:endParaRPr>
          </a:p>
        </p:txBody>
      </p:sp>
      <p:sp>
        <p:nvSpPr>
          <p:cNvPr id="9" name="object 9"/>
          <p:cNvSpPr txBox="1"/>
          <p:nvPr/>
        </p:nvSpPr>
        <p:spPr>
          <a:xfrm>
            <a:off x="1513713" y="213037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81%</a:t>
            </a:r>
            <a:endParaRPr sz="1200">
              <a:latin typeface="Calibri"/>
              <a:cs typeface="Calibri"/>
            </a:endParaRPr>
          </a:p>
        </p:txBody>
      </p:sp>
      <p:sp>
        <p:nvSpPr>
          <p:cNvPr id="10" name="object 10"/>
          <p:cNvSpPr txBox="1"/>
          <p:nvPr/>
        </p:nvSpPr>
        <p:spPr>
          <a:xfrm>
            <a:off x="2305939" y="217970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80%</a:t>
            </a:r>
            <a:endParaRPr sz="1200">
              <a:latin typeface="Calibri"/>
              <a:cs typeface="Calibri"/>
            </a:endParaRPr>
          </a:p>
        </p:txBody>
      </p:sp>
      <p:sp>
        <p:nvSpPr>
          <p:cNvPr id="11" name="object 11"/>
          <p:cNvSpPr txBox="1"/>
          <p:nvPr/>
        </p:nvSpPr>
        <p:spPr>
          <a:xfrm>
            <a:off x="3098038" y="242417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75%</a:t>
            </a:r>
            <a:endParaRPr sz="1200">
              <a:latin typeface="Calibri"/>
              <a:cs typeface="Calibri"/>
            </a:endParaRPr>
          </a:p>
        </p:txBody>
      </p:sp>
      <p:sp>
        <p:nvSpPr>
          <p:cNvPr id="12" name="object 12"/>
          <p:cNvSpPr txBox="1"/>
          <p:nvPr/>
        </p:nvSpPr>
        <p:spPr>
          <a:xfrm>
            <a:off x="3890264" y="25219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73%</a:t>
            </a:r>
            <a:endParaRPr sz="1200">
              <a:latin typeface="Calibri"/>
              <a:cs typeface="Calibri"/>
            </a:endParaRPr>
          </a:p>
        </p:txBody>
      </p:sp>
      <p:sp>
        <p:nvSpPr>
          <p:cNvPr id="13" name="object 13"/>
          <p:cNvSpPr txBox="1"/>
          <p:nvPr/>
        </p:nvSpPr>
        <p:spPr>
          <a:xfrm>
            <a:off x="4682109" y="261988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71%</a:t>
            </a:r>
            <a:endParaRPr sz="1200">
              <a:latin typeface="Calibri"/>
              <a:cs typeface="Calibri"/>
            </a:endParaRPr>
          </a:p>
        </p:txBody>
      </p:sp>
      <p:sp>
        <p:nvSpPr>
          <p:cNvPr id="14" name="object 14"/>
          <p:cNvSpPr txBox="1"/>
          <p:nvPr/>
        </p:nvSpPr>
        <p:spPr>
          <a:xfrm>
            <a:off x="5474334" y="325539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58%</a:t>
            </a:r>
            <a:endParaRPr sz="1200">
              <a:latin typeface="Calibri"/>
              <a:cs typeface="Calibri"/>
            </a:endParaRPr>
          </a:p>
        </p:txBody>
      </p:sp>
      <p:sp>
        <p:nvSpPr>
          <p:cNvPr id="15" name="object 15"/>
          <p:cNvSpPr txBox="1"/>
          <p:nvPr/>
        </p:nvSpPr>
        <p:spPr>
          <a:xfrm>
            <a:off x="6266434" y="305968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62%</a:t>
            </a:r>
            <a:endParaRPr sz="1200">
              <a:latin typeface="Calibri"/>
              <a:cs typeface="Calibri"/>
            </a:endParaRPr>
          </a:p>
        </p:txBody>
      </p:sp>
      <p:sp>
        <p:nvSpPr>
          <p:cNvPr id="16" name="object 16"/>
          <p:cNvSpPr txBox="1"/>
          <p:nvPr/>
        </p:nvSpPr>
        <p:spPr>
          <a:xfrm>
            <a:off x="7058659" y="320662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59%</a:t>
            </a:r>
            <a:endParaRPr sz="1200">
              <a:latin typeface="Calibri"/>
              <a:cs typeface="Calibri"/>
            </a:endParaRPr>
          </a:p>
        </p:txBody>
      </p:sp>
      <p:sp>
        <p:nvSpPr>
          <p:cNvPr id="17" name="object 17"/>
          <p:cNvSpPr txBox="1"/>
          <p:nvPr/>
        </p:nvSpPr>
        <p:spPr>
          <a:xfrm>
            <a:off x="7850505" y="340258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55%</a:t>
            </a:r>
            <a:endParaRPr sz="1200">
              <a:latin typeface="Calibri"/>
              <a:cs typeface="Calibri"/>
            </a:endParaRPr>
          </a:p>
        </p:txBody>
      </p:sp>
      <p:sp>
        <p:nvSpPr>
          <p:cNvPr id="18" name="object 18"/>
          <p:cNvSpPr txBox="1"/>
          <p:nvPr/>
        </p:nvSpPr>
        <p:spPr>
          <a:xfrm>
            <a:off x="8642731" y="340232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55%</a:t>
            </a:r>
            <a:endParaRPr sz="1200">
              <a:latin typeface="Calibri"/>
              <a:cs typeface="Calibri"/>
            </a:endParaRPr>
          </a:p>
        </p:txBody>
      </p:sp>
      <p:sp>
        <p:nvSpPr>
          <p:cNvPr id="19" name="object 19"/>
          <p:cNvSpPr txBox="1"/>
          <p:nvPr/>
        </p:nvSpPr>
        <p:spPr>
          <a:xfrm>
            <a:off x="9434830" y="340232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55%</a:t>
            </a:r>
            <a:endParaRPr sz="1200">
              <a:latin typeface="Calibri"/>
              <a:cs typeface="Calibri"/>
            </a:endParaRPr>
          </a:p>
        </p:txBody>
      </p:sp>
      <p:sp>
        <p:nvSpPr>
          <p:cNvPr id="20" name="object 20"/>
          <p:cNvSpPr txBox="1"/>
          <p:nvPr/>
        </p:nvSpPr>
        <p:spPr>
          <a:xfrm>
            <a:off x="10204195" y="3271773"/>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Calibri"/>
                <a:cs typeface="Calibri"/>
              </a:rPr>
              <a:t>57%</a:t>
            </a:r>
            <a:endParaRPr sz="1400">
              <a:latin typeface="Calibri"/>
              <a:cs typeface="Calibri"/>
            </a:endParaRPr>
          </a:p>
        </p:txBody>
      </p:sp>
      <p:sp>
        <p:nvSpPr>
          <p:cNvPr id="21" name="object 21"/>
          <p:cNvSpPr txBox="1"/>
          <p:nvPr/>
        </p:nvSpPr>
        <p:spPr>
          <a:xfrm>
            <a:off x="10996041" y="3124657"/>
            <a:ext cx="335915" cy="240029"/>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404040"/>
                </a:solidFill>
                <a:latin typeface="Calibri"/>
                <a:cs typeface="Calibri"/>
              </a:rPr>
              <a:t>60%</a:t>
            </a:r>
            <a:endParaRPr sz="1400">
              <a:latin typeface="Calibri"/>
              <a:cs typeface="Calibri"/>
            </a:endParaRPr>
          </a:p>
        </p:txBody>
      </p:sp>
      <p:sp>
        <p:nvSpPr>
          <p:cNvPr id="22" name="object 22"/>
          <p:cNvSpPr txBox="1"/>
          <p:nvPr/>
        </p:nvSpPr>
        <p:spPr>
          <a:xfrm>
            <a:off x="721868" y="244525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82%</a:t>
            </a:r>
            <a:endParaRPr sz="1200">
              <a:latin typeface="Calibri"/>
              <a:cs typeface="Calibri"/>
            </a:endParaRPr>
          </a:p>
        </p:txBody>
      </p:sp>
      <p:sp>
        <p:nvSpPr>
          <p:cNvPr id="23" name="object 23"/>
          <p:cNvSpPr txBox="1"/>
          <p:nvPr/>
        </p:nvSpPr>
        <p:spPr>
          <a:xfrm>
            <a:off x="1513713" y="254304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80%</a:t>
            </a:r>
            <a:endParaRPr sz="1200">
              <a:latin typeface="Calibri"/>
              <a:cs typeface="Calibri"/>
            </a:endParaRPr>
          </a:p>
        </p:txBody>
      </p:sp>
      <p:sp>
        <p:nvSpPr>
          <p:cNvPr id="24" name="object 24"/>
          <p:cNvSpPr txBox="1"/>
          <p:nvPr/>
        </p:nvSpPr>
        <p:spPr>
          <a:xfrm>
            <a:off x="2305939" y="273875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76%</a:t>
            </a:r>
            <a:endParaRPr sz="1200">
              <a:latin typeface="Calibri"/>
              <a:cs typeface="Calibri"/>
            </a:endParaRPr>
          </a:p>
        </p:txBody>
      </p:sp>
      <p:sp>
        <p:nvSpPr>
          <p:cNvPr id="25" name="object 25"/>
          <p:cNvSpPr txBox="1"/>
          <p:nvPr/>
        </p:nvSpPr>
        <p:spPr>
          <a:xfrm>
            <a:off x="3098038" y="298348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71%</a:t>
            </a:r>
            <a:endParaRPr sz="1200">
              <a:latin typeface="Calibri"/>
              <a:cs typeface="Calibri"/>
            </a:endParaRPr>
          </a:p>
        </p:txBody>
      </p:sp>
      <p:sp>
        <p:nvSpPr>
          <p:cNvPr id="26" name="object 26"/>
          <p:cNvSpPr txBox="1"/>
          <p:nvPr/>
        </p:nvSpPr>
        <p:spPr>
          <a:xfrm>
            <a:off x="3890264" y="317919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67%</a:t>
            </a:r>
            <a:endParaRPr sz="1200">
              <a:latin typeface="Calibri"/>
              <a:cs typeface="Calibri"/>
            </a:endParaRPr>
          </a:p>
        </p:txBody>
      </p:sp>
      <p:sp>
        <p:nvSpPr>
          <p:cNvPr id="27" name="object 27"/>
          <p:cNvSpPr txBox="1"/>
          <p:nvPr/>
        </p:nvSpPr>
        <p:spPr>
          <a:xfrm>
            <a:off x="4682109" y="34236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62%</a:t>
            </a:r>
            <a:endParaRPr sz="1200">
              <a:latin typeface="Calibri"/>
              <a:cs typeface="Calibri"/>
            </a:endParaRPr>
          </a:p>
        </p:txBody>
      </p:sp>
      <p:sp>
        <p:nvSpPr>
          <p:cNvPr id="28" name="object 28"/>
          <p:cNvSpPr txBox="1"/>
          <p:nvPr/>
        </p:nvSpPr>
        <p:spPr>
          <a:xfrm>
            <a:off x="5474334" y="371716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56%</a:t>
            </a:r>
            <a:endParaRPr sz="1200">
              <a:latin typeface="Calibri"/>
              <a:cs typeface="Calibri"/>
            </a:endParaRPr>
          </a:p>
        </p:txBody>
      </p:sp>
      <p:sp>
        <p:nvSpPr>
          <p:cNvPr id="29" name="object 29"/>
          <p:cNvSpPr txBox="1"/>
          <p:nvPr/>
        </p:nvSpPr>
        <p:spPr>
          <a:xfrm>
            <a:off x="6266434" y="415759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30" name="object 30"/>
          <p:cNvSpPr txBox="1"/>
          <p:nvPr/>
        </p:nvSpPr>
        <p:spPr>
          <a:xfrm>
            <a:off x="7058659" y="420636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31" name="object 31"/>
          <p:cNvSpPr txBox="1"/>
          <p:nvPr/>
        </p:nvSpPr>
        <p:spPr>
          <a:xfrm>
            <a:off x="7850505" y="376618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55%</a:t>
            </a:r>
            <a:endParaRPr sz="1200">
              <a:latin typeface="Calibri"/>
              <a:cs typeface="Calibri"/>
            </a:endParaRPr>
          </a:p>
        </p:txBody>
      </p:sp>
      <p:sp>
        <p:nvSpPr>
          <p:cNvPr id="32" name="object 32"/>
          <p:cNvSpPr txBox="1"/>
          <p:nvPr/>
        </p:nvSpPr>
        <p:spPr>
          <a:xfrm>
            <a:off x="8642731" y="396189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51%</a:t>
            </a:r>
            <a:endParaRPr sz="1200">
              <a:latin typeface="Calibri"/>
              <a:cs typeface="Calibri"/>
            </a:endParaRPr>
          </a:p>
        </p:txBody>
      </p:sp>
      <p:sp>
        <p:nvSpPr>
          <p:cNvPr id="33" name="object 33"/>
          <p:cNvSpPr txBox="1"/>
          <p:nvPr/>
        </p:nvSpPr>
        <p:spPr>
          <a:xfrm>
            <a:off x="9434830" y="405968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49%</a:t>
            </a:r>
            <a:endParaRPr sz="1200">
              <a:latin typeface="Calibri"/>
              <a:cs typeface="Calibri"/>
            </a:endParaRPr>
          </a:p>
        </p:txBody>
      </p:sp>
      <p:sp>
        <p:nvSpPr>
          <p:cNvPr id="34" name="object 34"/>
          <p:cNvSpPr txBox="1"/>
          <p:nvPr/>
        </p:nvSpPr>
        <p:spPr>
          <a:xfrm>
            <a:off x="10204195" y="386257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Calibri"/>
                <a:cs typeface="Calibri"/>
              </a:rPr>
              <a:t>53%</a:t>
            </a:r>
            <a:endParaRPr sz="1400">
              <a:latin typeface="Calibri"/>
              <a:cs typeface="Calibri"/>
            </a:endParaRPr>
          </a:p>
        </p:txBody>
      </p:sp>
      <p:sp>
        <p:nvSpPr>
          <p:cNvPr id="35" name="object 35"/>
          <p:cNvSpPr txBox="1"/>
          <p:nvPr/>
        </p:nvSpPr>
        <p:spPr>
          <a:xfrm>
            <a:off x="10996041" y="3666871"/>
            <a:ext cx="335915"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404040"/>
                </a:solidFill>
                <a:latin typeface="Calibri"/>
                <a:cs typeface="Calibri"/>
              </a:rPr>
              <a:t>57%</a:t>
            </a:r>
            <a:endParaRPr sz="1400">
              <a:latin typeface="Calibri"/>
              <a:cs typeface="Calibri"/>
            </a:endParaRPr>
          </a:p>
        </p:txBody>
      </p:sp>
      <p:sp>
        <p:nvSpPr>
          <p:cNvPr id="36" name="object 36"/>
          <p:cNvSpPr/>
          <p:nvPr/>
        </p:nvSpPr>
        <p:spPr>
          <a:xfrm>
            <a:off x="3354959" y="5738609"/>
            <a:ext cx="243840" cy="0"/>
          </a:xfrm>
          <a:custGeom>
            <a:avLst/>
            <a:gdLst/>
            <a:ahLst/>
            <a:cxnLst/>
            <a:rect l="l" t="t" r="r" b="b"/>
            <a:pathLst>
              <a:path w="243839">
                <a:moveTo>
                  <a:pt x="0" y="0"/>
                </a:moveTo>
                <a:lnTo>
                  <a:pt x="243839" y="0"/>
                </a:lnTo>
              </a:path>
            </a:pathLst>
          </a:custGeom>
          <a:ln w="28575">
            <a:solidFill>
              <a:srgbClr val="FF0000"/>
            </a:solidFill>
          </a:ln>
        </p:spPr>
        <p:txBody>
          <a:bodyPr wrap="square" lIns="0" tIns="0" rIns="0" bIns="0" rtlCol="0"/>
          <a:lstStyle/>
          <a:p>
            <a:endParaRPr/>
          </a:p>
        </p:txBody>
      </p:sp>
      <p:sp>
        <p:nvSpPr>
          <p:cNvPr id="37" name="object 37"/>
          <p:cNvSpPr/>
          <p:nvPr/>
        </p:nvSpPr>
        <p:spPr>
          <a:xfrm>
            <a:off x="7349490" y="5738609"/>
            <a:ext cx="243840" cy="0"/>
          </a:xfrm>
          <a:custGeom>
            <a:avLst/>
            <a:gdLst/>
            <a:ahLst/>
            <a:cxnLst/>
            <a:rect l="l" t="t" r="r" b="b"/>
            <a:pathLst>
              <a:path w="243840">
                <a:moveTo>
                  <a:pt x="0" y="0"/>
                </a:moveTo>
                <a:lnTo>
                  <a:pt x="243839" y="0"/>
                </a:lnTo>
              </a:path>
            </a:pathLst>
          </a:custGeom>
          <a:ln w="28575">
            <a:solidFill>
              <a:srgbClr val="009590"/>
            </a:solidFill>
          </a:ln>
        </p:spPr>
        <p:txBody>
          <a:bodyPr wrap="square" lIns="0" tIns="0" rIns="0" bIns="0" rtlCol="0"/>
          <a:lstStyle/>
          <a:p>
            <a:endParaRPr/>
          </a:p>
        </p:txBody>
      </p:sp>
      <p:sp>
        <p:nvSpPr>
          <p:cNvPr id="38" name="object 38"/>
          <p:cNvSpPr txBox="1"/>
          <p:nvPr/>
        </p:nvSpPr>
        <p:spPr>
          <a:xfrm>
            <a:off x="3612260" y="5599887"/>
            <a:ext cx="8488680" cy="699135"/>
          </a:xfrm>
          <a:prstGeom prst="rect">
            <a:avLst/>
          </a:prstGeom>
        </p:spPr>
        <p:txBody>
          <a:bodyPr vert="horz" wrap="square" lIns="0" tIns="12700" rIns="0" bIns="0" rtlCol="0">
            <a:spAutoFit/>
          </a:bodyPr>
          <a:lstStyle/>
          <a:p>
            <a:pPr marL="12700">
              <a:lnSpc>
                <a:spcPct val="100000"/>
              </a:lnSpc>
              <a:spcBef>
                <a:spcPts val="100"/>
              </a:spcBef>
              <a:tabLst>
                <a:tab pos="4007485" algn="l"/>
              </a:tabLst>
            </a:pPr>
            <a:r>
              <a:rPr sz="1400" dirty="0">
                <a:solidFill>
                  <a:srgbClr val="585858"/>
                </a:solidFill>
                <a:latin typeface="Calibri"/>
                <a:cs typeface="Calibri"/>
              </a:rPr>
              <a:t>GM</a:t>
            </a:r>
            <a:r>
              <a:rPr sz="1400" spc="-30" dirty="0">
                <a:solidFill>
                  <a:srgbClr val="585858"/>
                </a:solidFill>
                <a:latin typeface="Calibri"/>
                <a:cs typeface="Calibri"/>
              </a:rPr>
              <a:t> </a:t>
            </a:r>
            <a:r>
              <a:rPr sz="1400" spc="-10" dirty="0">
                <a:solidFill>
                  <a:srgbClr val="585858"/>
                </a:solidFill>
                <a:latin typeface="Calibri"/>
                <a:cs typeface="Calibri"/>
              </a:rPr>
              <a:t>residents</a:t>
            </a:r>
            <a:r>
              <a:rPr sz="1400" dirty="0">
                <a:solidFill>
                  <a:srgbClr val="585858"/>
                </a:solidFill>
                <a:latin typeface="Calibri"/>
                <a:cs typeface="Calibri"/>
              </a:rPr>
              <a:t>	GB</a:t>
            </a:r>
            <a:r>
              <a:rPr sz="1400" spc="-35" dirty="0">
                <a:solidFill>
                  <a:srgbClr val="585858"/>
                </a:solidFill>
                <a:latin typeface="Calibri"/>
                <a:cs typeface="Calibri"/>
              </a:rPr>
              <a:t> </a:t>
            </a:r>
            <a:r>
              <a:rPr sz="1400" spc="-10" dirty="0">
                <a:solidFill>
                  <a:srgbClr val="585858"/>
                </a:solidFill>
                <a:latin typeface="Calibri"/>
                <a:cs typeface="Calibri"/>
              </a:rPr>
              <a:t>benchmarking</a:t>
            </a:r>
            <a:endParaRPr sz="1400">
              <a:latin typeface="Calibri"/>
              <a:cs typeface="Calibri"/>
            </a:endParaRPr>
          </a:p>
          <a:p>
            <a:pPr>
              <a:lnSpc>
                <a:spcPct val="100000"/>
              </a:lnSpc>
              <a:spcBef>
                <a:spcPts val="470"/>
              </a:spcBef>
            </a:pPr>
            <a:endParaRPr sz="1400">
              <a:latin typeface="Calibri"/>
              <a:cs typeface="Calibri"/>
            </a:endParaRPr>
          </a:p>
          <a:p>
            <a:pPr marL="85725">
              <a:lnSpc>
                <a:spcPct val="100000"/>
              </a:lnSpc>
            </a:pPr>
            <a:r>
              <a:rPr sz="1200" dirty="0">
                <a:solidFill>
                  <a:srgbClr val="585858"/>
                </a:solidFill>
                <a:latin typeface="Calibri"/>
                <a:cs typeface="Calibri"/>
              </a:rPr>
              <a:t>*changes</a:t>
            </a:r>
            <a:r>
              <a:rPr sz="1200" spc="-25" dirty="0">
                <a:solidFill>
                  <a:srgbClr val="585858"/>
                </a:solidFill>
                <a:latin typeface="Calibri"/>
                <a:cs typeface="Calibri"/>
              </a:rPr>
              <a:t> </a:t>
            </a:r>
            <a:r>
              <a:rPr sz="1200" dirty="0">
                <a:solidFill>
                  <a:srgbClr val="585858"/>
                </a:solidFill>
                <a:latin typeface="Calibri"/>
                <a:cs typeface="Calibri"/>
              </a:rPr>
              <a:t>to</a:t>
            </a:r>
            <a:r>
              <a:rPr sz="1200" spc="-10" dirty="0">
                <a:solidFill>
                  <a:srgbClr val="585858"/>
                </a:solidFill>
                <a:latin typeface="Calibri"/>
                <a:cs typeface="Calibri"/>
              </a:rPr>
              <a:t> </a:t>
            </a:r>
            <a:r>
              <a:rPr sz="1200" dirty="0">
                <a:solidFill>
                  <a:srgbClr val="585858"/>
                </a:solidFill>
                <a:latin typeface="Calibri"/>
                <a:cs typeface="Calibri"/>
              </a:rPr>
              <a:t>the</a:t>
            </a:r>
            <a:r>
              <a:rPr sz="1200" spc="-30" dirty="0">
                <a:solidFill>
                  <a:srgbClr val="585858"/>
                </a:solidFill>
                <a:latin typeface="Calibri"/>
                <a:cs typeface="Calibri"/>
              </a:rPr>
              <a:t> </a:t>
            </a:r>
            <a:r>
              <a:rPr sz="1200" dirty="0">
                <a:solidFill>
                  <a:srgbClr val="585858"/>
                </a:solidFill>
                <a:latin typeface="Calibri"/>
                <a:cs typeface="Calibri"/>
              </a:rPr>
              <a:t>ONS</a:t>
            </a:r>
            <a:r>
              <a:rPr sz="1200" spc="-5" dirty="0">
                <a:solidFill>
                  <a:srgbClr val="585858"/>
                </a:solidFill>
                <a:latin typeface="Calibri"/>
                <a:cs typeface="Calibri"/>
              </a:rPr>
              <a:t> </a:t>
            </a:r>
            <a:r>
              <a:rPr sz="1200" dirty="0">
                <a:solidFill>
                  <a:srgbClr val="585858"/>
                </a:solidFill>
                <a:latin typeface="Calibri"/>
                <a:cs typeface="Calibri"/>
              </a:rPr>
              <a:t>wider</a:t>
            </a:r>
            <a:r>
              <a:rPr sz="1200" spc="-20" dirty="0">
                <a:solidFill>
                  <a:srgbClr val="585858"/>
                </a:solidFill>
                <a:latin typeface="Calibri"/>
                <a:cs typeface="Calibri"/>
              </a:rPr>
              <a:t> </a:t>
            </a:r>
            <a:r>
              <a:rPr sz="1200" dirty="0">
                <a:solidFill>
                  <a:srgbClr val="585858"/>
                </a:solidFill>
                <a:latin typeface="Calibri"/>
                <a:cs typeface="Calibri"/>
              </a:rPr>
              <a:t>survey</a:t>
            </a:r>
            <a:r>
              <a:rPr sz="1200" spc="-25" dirty="0">
                <a:solidFill>
                  <a:srgbClr val="585858"/>
                </a:solidFill>
                <a:latin typeface="Calibri"/>
                <a:cs typeface="Calibri"/>
              </a:rPr>
              <a:t> </a:t>
            </a:r>
            <a:r>
              <a:rPr sz="1200" spc="-10" dirty="0">
                <a:solidFill>
                  <a:srgbClr val="585858"/>
                </a:solidFill>
                <a:latin typeface="Calibri"/>
                <a:cs typeface="Calibri"/>
              </a:rPr>
              <a:t>methodology</a:t>
            </a:r>
            <a:r>
              <a:rPr sz="1200" spc="-40" dirty="0">
                <a:solidFill>
                  <a:srgbClr val="585858"/>
                </a:solidFill>
                <a:latin typeface="Calibri"/>
                <a:cs typeface="Calibri"/>
              </a:rPr>
              <a:t> </a:t>
            </a:r>
            <a:r>
              <a:rPr sz="1200" dirty="0">
                <a:solidFill>
                  <a:srgbClr val="585858"/>
                </a:solidFill>
                <a:latin typeface="Calibri"/>
                <a:cs typeface="Calibri"/>
              </a:rPr>
              <a:t>have</a:t>
            </a:r>
            <a:r>
              <a:rPr sz="1200" spc="-15" dirty="0">
                <a:solidFill>
                  <a:srgbClr val="585858"/>
                </a:solidFill>
                <a:latin typeface="Calibri"/>
                <a:cs typeface="Calibri"/>
              </a:rPr>
              <a:t> </a:t>
            </a:r>
            <a:r>
              <a:rPr sz="1200" spc="-10" dirty="0">
                <a:solidFill>
                  <a:srgbClr val="585858"/>
                </a:solidFill>
                <a:latin typeface="Calibri"/>
                <a:cs typeface="Calibri"/>
              </a:rPr>
              <a:t>contributed</a:t>
            </a:r>
            <a:r>
              <a:rPr sz="1200" spc="-50" dirty="0">
                <a:solidFill>
                  <a:srgbClr val="585858"/>
                </a:solidFill>
                <a:latin typeface="Calibri"/>
                <a:cs typeface="Calibri"/>
              </a:rPr>
              <a:t> </a:t>
            </a:r>
            <a:r>
              <a:rPr sz="1200" dirty="0">
                <a:solidFill>
                  <a:srgbClr val="585858"/>
                </a:solidFill>
                <a:latin typeface="Calibri"/>
                <a:cs typeface="Calibri"/>
              </a:rPr>
              <a:t>to</a:t>
            </a:r>
            <a:r>
              <a:rPr sz="1200" spc="-10" dirty="0">
                <a:solidFill>
                  <a:srgbClr val="585858"/>
                </a:solidFill>
                <a:latin typeface="Calibri"/>
                <a:cs typeface="Calibri"/>
              </a:rPr>
              <a:t> </a:t>
            </a:r>
            <a:r>
              <a:rPr sz="1200" dirty="0">
                <a:solidFill>
                  <a:srgbClr val="585858"/>
                </a:solidFill>
                <a:latin typeface="Calibri"/>
                <a:cs typeface="Calibri"/>
              </a:rPr>
              <a:t>a</a:t>
            </a:r>
            <a:r>
              <a:rPr sz="1200" spc="-10" dirty="0">
                <a:solidFill>
                  <a:srgbClr val="585858"/>
                </a:solidFill>
                <a:latin typeface="Calibri"/>
                <a:cs typeface="Calibri"/>
              </a:rPr>
              <a:t> </a:t>
            </a:r>
            <a:r>
              <a:rPr sz="1200" dirty="0">
                <a:solidFill>
                  <a:srgbClr val="585858"/>
                </a:solidFill>
                <a:latin typeface="Calibri"/>
                <a:cs typeface="Calibri"/>
              </a:rPr>
              <a:t>shift</a:t>
            </a:r>
            <a:r>
              <a:rPr sz="1200" spc="-30" dirty="0">
                <a:solidFill>
                  <a:srgbClr val="585858"/>
                </a:solidFill>
                <a:latin typeface="Calibri"/>
                <a:cs typeface="Calibri"/>
              </a:rPr>
              <a:t> </a:t>
            </a:r>
            <a:r>
              <a:rPr sz="1200" dirty="0">
                <a:solidFill>
                  <a:srgbClr val="585858"/>
                </a:solidFill>
                <a:latin typeface="Calibri"/>
                <a:cs typeface="Calibri"/>
              </a:rPr>
              <a:t>in</a:t>
            </a:r>
            <a:r>
              <a:rPr sz="1200" spc="-15" dirty="0">
                <a:solidFill>
                  <a:srgbClr val="585858"/>
                </a:solidFill>
                <a:latin typeface="Calibri"/>
                <a:cs typeface="Calibri"/>
              </a:rPr>
              <a:t> </a:t>
            </a:r>
            <a:r>
              <a:rPr sz="1200" dirty="0">
                <a:solidFill>
                  <a:srgbClr val="585858"/>
                </a:solidFill>
                <a:latin typeface="Calibri"/>
                <a:cs typeface="Calibri"/>
              </a:rPr>
              <a:t>the</a:t>
            </a:r>
            <a:r>
              <a:rPr sz="1200" spc="-35" dirty="0">
                <a:solidFill>
                  <a:srgbClr val="585858"/>
                </a:solidFill>
                <a:latin typeface="Calibri"/>
                <a:cs typeface="Calibri"/>
              </a:rPr>
              <a:t> </a:t>
            </a:r>
            <a:r>
              <a:rPr sz="1200" dirty="0">
                <a:solidFill>
                  <a:srgbClr val="585858"/>
                </a:solidFill>
                <a:latin typeface="Calibri"/>
                <a:cs typeface="Calibri"/>
              </a:rPr>
              <a:t>GB</a:t>
            </a:r>
            <a:r>
              <a:rPr sz="1200" spc="40" dirty="0">
                <a:solidFill>
                  <a:srgbClr val="585858"/>
                </a:solidFill>
                <a:latin typeface="Calibri"/>
                <a:cs typeface="Calibri"/>
              </a:rPr>
              <a:t> </a:t>
            </a:r>
            <a:r>
              <a:rPr sz="1200" dirty="0">
                <a:solidFill>
                  <a:srgbClr val="585858"/>
                </a:solidFill>
                <a:latin typeface="Calibri"/>
                <a:cs typeface="Calibri"/>
              </a:rPr>
              <a:t>benchmarking</a:t>
            </a:r>
            <a:r>
              <a:rPr sz="1200" spc="-45" dirty="0">
                <a:solidFill>
                  <a:srgbClr val="585858"/>
                </a:solidFill>
                <a:latin typeface="Calibri"/>
                <a:cs typeface="Calibri"/>
              </a:rPr>
              <a:t> </a:t>
            </a:r>
            <a:r>
              <a:rPr sz="1200" dirty="0">
                <a:solidFill>
                  <a:srgbClr val="585858"/>
                </a:solidFill>
                <a:latin typeface="Calibri"/>
                <a:cs typeface="Calibri"/>
              </a:rPr>
              <a:t>since</a:t>
            </a:r>
            <a:r>
              <a:rPr sz="1200" spc="-10" dirty="0">
                <a:solidFill>
                  <a:srgbClr val="585858"/>
                </a:solidFill>
                <a:latin typeface="Calibri"/>
                <a:cs typeface="Calibri"/>
              </a:rPr>
              <a:t> </a:t>
            </a:r>
            <a:r>
              <a:rPr sz="1200" dirty="0">
                <a:solidFill>
                  <a:srgbClr val="585858"/>
                </a:solidFill>
                <a:latin typeface="Calibri"/>
                <a:cs typeface="Calibri"/>
              </a:rPr>
              <a:t>the</a:t>
            </a:r>
            <a:r>
              <a:rPr sz="1200" spc="-30" dirty="0">
                <a:solidFill>
                  <a:srgbClr val="585858"/>
                </a:solidFill>
                <a:latin typeface="Calibri"/>
                <a:cs typeface="Calibri"/>
              </a:rPr>
              <a:t> </a:t>
            </a:r>
            <a:r>
              <a:rPr sz="1200" dirty="0">
                <a:solidFill>
                  <a:srgbClr val="585858"/>
                </a:solidFill>
                <a:latin typeface="Calibri"/>
                <a:cs typeface="Calibri"/>
              </a:rPr>
              <a:t>last</a:t>
            </a:r>
            <a:r>
              <a:rPr sz="1200" spc="-5" dirty="0">
                <a:solidFill>
                  <a:srgbClr val="585858"/>
                </a:solidFill>
                <a:latin typeface="Calibri"/>
                <a:cs typeface="Calibri"/>
              </a:rPr>
              <a:t> </a:t>
            </a:r>
            <a:r>
              <a:rPr sz="1200" dirty="0">
                <a:solidFill>
                  <a:srgbClr val="585858"/>
                </a:solidFill>
                <a:latin typeface="Calibri"/>
                <a:cs typeface="Calibri"/>
              </a:rPr>
              <a:t>GM</a:t>
            </a:r>
            <a:r>
              <a:rPr sz="1200" spc="-10" dirty="0">
                <a:solidFill>
                  <a:srgbClr val="585858"/>
                </a:solidFill>
                <a:latin typeface="Calibri"/>
                <a:cs typeface="Calibri"/>
              </a:rPr>
              <a:t> Residents'</a:t>
            </a:r>
            <a:r>
              <a:rPr sz="1200" spc="-25" dirty="0">
                <a:solidFill>
                  <a:srgbClr val="585858"/>
                </a:solidFill>
                <a:latin typeface="Calibri"/>
                <a:cs typeface="Calibri"/>
              </a:rPr>
              <a:t> </a:t>
            </a:r>
            <a:r>
              <a:rPr sz="1200" spc="-10" dirty="0">
                <a:solidFill>
                  <a:srgbClr val="585858"/>
                </a:solidFill>
                <a:latin typeface="Calibri"/>
                <a:cs typeface="Calibri"/>
              </a:rPr>
              <a:t>Survey</a:t>
            </a:r>
            <a:endParaRPr sz="1200">
              <a:latin typeface="Calibri"/>
              <a:cs typeface="Calibri"/>
            </a:endParaRPr>
          </a:p>
        </p:txBody>
      </p:sp>
      <p:grpSp>
        <p:nvGrpSpPr>
          <p:cNvPr id="39" name="object 39"/>
          <p:cNvGrpSpPr/>
          <p:nvPr/>
        </p:nvGrpSpPr>
        <p:grpSpPr>
          <a:xfrm>
            <a:off x="365925" y="6044323"/>
            <a:ext cx="387350" cy="208279"/>
            <a:chOff x="365925" y="6044323"/>
            <a:chExt cx="387350" cy="208279"/>
          </a:xfrm>
        </p:grpSpPr>
        <p:pic>
          <p:nvPicPr>
            <p:cNvPr id="40" name="object 40"/>
            <p:cNvPicPr/>
            <p:nvPr/>
          </p:nvPicPr>
          <p:blipFill>
            <a:blip r:embed="rId2" cstate="print"/>
            <a:stretch>
              <a:fillRect/>
            </a:stretch>
          </p:blipFill>
          <p:spPr>
            <a:xfrm>
              <a:off x="365925" y="6044323"/>
              <a:ext cx="172097" cy="193662"/>
            </a:xfrm>
            <a:prstGeom prst="rect">
              <a:avLst/>
            </a:prstGeom>
          </p:spPr>
        </p:pic>
        <p:pic>
          <p:nvPicPr>
            <p:cNvPr id="41" name="object 41"/>
            <p:cNvPicPr/>
            <p:nvPr/>
          </p:nvPicPr>
          <p:blipFill>
            <a:blip r:embed="rId3" cstate="print"/>
            <a:stretch>
              <a:fillRect/>
            </a:stretch>
          </p:blipFill>
          <p:spPr>
            <a:xfrm>
              <a:off x="580694" y="6058407"/>
              <a:ext cx="172097" cy="193662"/>
            </a:xfrm>
            <a:prstGeom prst="rect">
              <a:avLst/>
            </a:prstGeom>
          </p:spPr>
        </p:pic>
      </p:grpSp>
      <p:sp>
        <p:nvSpPr>
          <p:cNvPr id="42" name="object 42"/>
          <p:cNvSpPr txBox="1"/>
          <p:nvPr/>
        </p:nvSpPr>
        <p:spPr>
          <a:xfrm>
            <a:off x="816051" y="6014720"/>
            <a:ext cx="259651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0"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20" dirty="0">
                <a:solidFill>
                  <a:srgbClr val="5C5B5A"/>
                </a:solidFill>
                <a:latin typeface="Arial"/>
                <a:cs typeface="Arial"/>
              </a:rPr>
              <a:t> </a:t>
            </a:r>
            <a:r>
              <a:rPr sz="1150" dirty="0">
                <a:solidFill>
                  <a:srgbClr val="5C5B5A"/>
                </a:solidFill>
                <a:latin typeface="Arial"/>
                <a:cs typeface="Arial"/>
              </a:rPr>
              <a:t>Oct</a:t>
            </a:r>
            <a:r>
              <a:rPr sz="1150" spc="-30" dirty="0">
                <a:solidFill>
                  <a:srgbClr val="5C5B5A"/>
                </a:solidFill>
                <a:latin typeface="Arial"/>
                <a:cs typeface="Arial"/>
              </a:rPr>
              <a:t> </a:t>
            </a:r>
            <a:r>
              <a:rPr sz="1150" spc="-20" dirty="0">
                <a:solidFill>
                  <a:srgbClr val="5C5B5A"/>
                </a:solidFill>
                <a:latin typeface="Arial"/>
                <a:cs typeface="Arial"/>
              </a:rPr>
              <a:t>2024</a:t>
            </a:r>
            <a:endParaRPr sz="1150">
              <a:latin typeface="Arial"/>
              <a:cs typeface="Arial"/>
            </a:endParaRPr>
          </a:p>
        </p:txBody>
      </p:sp>
      <p:sp>
        <p:nvSpPr>
          <p:cNvPr id="43" name="object 43"/>
          <p:cNvSpPr txBox="1"/>
          <p:nvPr/>
        </p:nvSpPr>
        <p:spPr>
          <a:xfrm>
            <a:off x="451205" y="6382003"/>
            <a:ext cx="1100010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CL5.</a:t>
            </a:r>
            <a:r>
              <a:rPr sz="1000" spc="-20" dirty="0">
                <a:solidFill>
                  <a:srgbClr val="7E7E7E"/>
                </a:solidFill>
                <a:latin typeface="Arial"/>
                <a:cs typeface="Arial"/>
              </a:rPr>
              <a:t> </a:t>
            </a:r>
            <a:r>
              <a:rPr sz="1000" dirty="0">
                <a:solidFill>
                  <a:srgbClr val="7E7E7E"/>
                </a:solidFill>
                <a:latin typeface="Arial"/>
                <a:cs typeface="Arial"/>
              </a:rPr>
              <a:t>Over</a:t>
            </a:r>
            <a:r>
              <a:rPr sz="1000" spc="-15" dirty="0">
                <a:solidFill>
                  <a:srgbClr val="7E7E7E"/>
                </a:solidFill>
                <a:latin typeface="Arial"/>
                <a:cs typeface="Arial"/>
              </a:rPr>
              <a:t> </a:t>
            </a:r>
            <a:r>
              <a:rPr sz="1000" dirty="0">
                <a:solidFill>
                  <a:srgbClr val="7E7E7E"/>
                </a:solidFill>
                <a:latin typeface="Arial"/>
                <a:cs typeface="Arial"/>
              </a:rPr>
              <a:t>the</a:t>
            </a:r>
            <a:r>
              <a:rPr sz="1000" spc="-25" dirty="0">
                <a:solidFill>
                  <a:srgbClr val="7E7E7E"/>
                </a:solidFill>
                <a:latin typeface="Arial"/>
                <a:cs typeface="Arial"/>
              </a:rPr>
              <a:t> </a:t>
            </a:r>
            <a:r>
              <a:rPr sz="1000" dirty="0">
                <a:solidFill>
                  <a:srgbClr val="7E7E7E"/>
                </a:solidFill>
                <a:latin typeface="Arial"/>
                <a:cs typeface="Arial"/>
              </a:rPr>
              <a:t>last</a:t>
            </a:r>
            <a:r>
              <a:rPr sz="1000" spc="-15" dirty="0">
                <a:solidFill>
                  <a:srgbClr val="7E7E7E"/>
                </a:solidFill>
                <a:latin typeface="Arial"/>
                <a:cs typeface="Arial"/>
              </a:rPr>
              <a:t> </a:t>
            </a:r>
            <a:r>
              <a:rPr sz="1000" dirty="0">
                <a:solidFill>
                  <a:srgbClr val="7E7E7E"/>
                </a:solidFill>
                <a:latin typeface="Arial"/>
                <a:cs typeface="Arial"/>
              </a:rPr>
              <a:t>month,</a:t>
            </a:r>
            <a:r>
              <a:rPr sz="1000" spc="-40" dirty="0">
                <a:solidFill>
                  <a:srgbClr val="7E7E7E"/>
                </a:solidFill>
                <a:latin typeface="Arial"/>
                <a:cs typeface="Arial"/>
              </a:rPr>
              <a:t> </a:t>
            </a:r>
            <a:r>
              <a:rPr sz="1000" dirty="0">
                <a:solidFill>
                  <a:srgbClr val="7E7E7E"/>
                </a:solidFill>
                <a:latin typeface="Arial"/>
                <a:cs typeface="Arial"/>
              </a:rPr>
              <a:t>has</a:t>
            </a:r>
            <a:r>
              <a:rPr sz="1000" spc="-20" dirty="0">
                <a:solidFill>
                  <a:srgbClr val="7E7E7E"/>
                </a:solidFill>
                <a:latin typeface="Arial"/>
                <a:cs typeface="Arial"/>
              </a:rPr>
              <a:t> </a:t>
            </a:r>
            <a:r>
              <a:rPr sz="1000" dirty="0">
                <a:solidFill>
                  <a:srgbClr val="7E7E7E"/>
                </a:solidFill>
                <a:latin typeface="Arial"/>
                <a:cs typeface="Arial"/>
              </a:rPr>
              <a:t>your</a:t>
            </a:r>
            <a:r>
              <a:rPr sz="1000" spc="5" dirty="0">
                <a:solidFill>
                  <a:srgbClr val="7E7E7E"/>
                </a:solidFill>
                <a:latin typeface="Arial"/>
                <a:cs typeface="Arial"/>
              </a:rPr>
              <a:t> </a:t>
            </a:r>
            <a:r>
              <a:rPr sz="1000" dirty="0">
                <a:solidFill>
                  <a:srgbClr val="7E7E7E"/>
                </a:solidFill>
                <a:latin typeface="Arial"/>
                <a:cs typeface="Arial"/>
              </a:rPr>
              <a:t>cost</a:t>
            </a:r>
            <a:r>
              <a:rPr sz="1000" spc="-25" dirty="0">
                <a:solidFill>
                  <a:srgbClr val="7E7E7E"/>
                </a:solidFill>
                <a:latin typeface="Arial"/>
                <a:cs typeface="Arial"/>
              </a:rPr>
              <a:t> </a:t>
            </a:r>
            <a:r>
              <a:rPr sz="1000" dirty="0">
                <a:solidFill>
                  <a:srgbClr val="7E7E7E"/>
                </a:solidFill>
                <a:latin typeface="Arial"/>
                <a:cs typeface="Arial"/>
              </a:rPr>
              <a:t>of</a:t>
            </a:r>
            <a:r>
              <a:rPr sz="1000" spc="-20" dirty="0">
                <a:solidFill>
                  <a:srgbClr val="7E7E7E"/>
                </a:solidFill>
                <a:latin typeface="Arial"/>
                <a:cs typeface="Arial"/>
              </a:rPr>
              <a:t> </a:t>
            </a:r>
            <a:r>
              <a:rPr sz="1000" dirty="0">
                <a:solidFill>
                  <a:srgbClr val="7E7E7E"/>
                </a:solidFill>
                <a:latin typeface="Arial"/>
                <a:cs typeface="Arial"/>
              </a:rPr>
              <a:t>living changed?</a:t>
            </a:r>
            <a:r>
              <a:rPr sz="1000" spc="-30" dirty="0">
                <a:solidFill>
                  <a:srgbClr val="7E7E7E"/>
                </a:solidFill>
                <a:latin typeface="Arial"/>
                <a:cs typeface="Arial"/>
              </a:rPr>
              <a:t> </a:t>
            </a: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S5,</a:t>
            </a:r>
            <a:r>
              <a:rPr sz="1000" spc="-15" dirty="0">
                <a:solidFill>
                  <a:srgbClr val="7E7E7E"/>
                </a:solidFill>
                <a:latin typeface="Arial"/>
                <a:cs typeface="Arial"/>
              </a:rPr>
              <a:t> </a:t>
            </a:r>
            <a:r>
              <a:rPr sz="1000" dirty="0">
                <a:solidFill>
                  <a:srgbClr val="7E7E7E"/>
                </a:solidFill>
                <a:latin typeface="Arial"/>
                <a:cs typeface="Arial"/>
              </a:rPr>
              <a:t>1470;</a:t>
            </a:r>
            <a:r>
              <a:rPr sz="1000" spc="-25" dirty="0">
                <a:solidFill>
                  <a:srgbClr val="7E7E7E"/>
                </a:solidFill>
                <a:latin typeface="Arial"/>
                <a:cs typeface="Arial"/>
              </a:rPr>
              <a:t> </a:t>
            </a:r>
            <a:r>
              <a:rPr sz="1000" dirty="0">
                <a:solidFill>
                  <a:srgbClr val="7E7E7E"/>
                </a:solidFill>
                <a:latin typeface="Arial"/>
                <a:cs typeface="Arial"/>
              </a:rPr>
              <a:t>S6,</a:t>
            </a:r>
            <a:r>
              <a:rPr sz="1000" spc="-20" dirty="0">
                <a:solidFill>
                  <a:srgbClr val="7E7E7E"/>
                </a:solidFill>
                <a:latin typeface="Arial"/>
                <a:cs typeface="Arial"/>
              </a:rPr>
              <a:t> </a:t>
            </a:r>
            <a:r>
              <a:rPr sz="1000" dirty="0">
                <a:solidFill>
                  <a:srgbClr val="7E7E7E"/>
                </a:solidFill>
                <a:latin typeface="Arial"/>
                <a:cs typeface="Arial"/>
              </a:rPr>
              <a:t>1767;</a:t>
            </a:r>
            <a:r>
              <a:rPr sz="1000" spc="-25" dirty="0">
                <a:solidFill>
                  <a:srgbClr val="7E7E7E"/>
                </a:solidFill>
                <a:latin typeface="Arial"/>
                <a:cs typeface="Arial"/>
              </a:rPr>
              <a:t> </a:t>
            </a:r>
            <a:r>
              <a:rPr sz="1000" dirty="0">
                <a:solidFill>
                  <a:srgbClr val="7E7E7E"/>
                </a:solidFill>
                <a:latin typeface="Arial"/>
                <a:cs typeface="Arial"/>
              </a:rPr>
              <a:t>S7,</a:t>
            </a:r>
            <a:r>
              <a:rPr sz="1000" spc="-15" dirty="0">
                <a:solidFill>
                  <a:srgbClr val="7E7E7E"/>
                </a:solidFill>
                <a:latin typeface="Arial"/>
                <a:cs typeface="Arial"/>
              </a:rPr>
              <a:t> </a:t>
            </a:r>
            <a:r>
              <a:rPr sz="1000" dirty="0">
                <a:solidFill>
                  <a:srgbClr val="7E7E7E"/>
                </a:solidFill>
                <a:latin typeface="Arial"/>
                <a:cs typeface="Arial"/>
              </a:rPr>
              <a:t>1488;</a:t>
            </a:r>
            <a:r>
              <a:rPr sz="1000" spc="-30" dirty="0">
                <a:solidFill>
                  <a:srgbClr val="7E7E7E"/>
                </a:solidFill>
                <a:latin typeface="Arial"/>
                <a:cs typeface="Arial"/>
              </a:rPr>
              <a:t> </a:t>
            </a:r>
            <a:r>
              <a:rPr sz="1000" dirty="0">
                <a:solidFill>
                  <a:srgbClr val="7E7E7E"/>
                </a:solidFill>
                <a:latin typeface="Arial"/>
                <a:cs typeface="Arial"/>
              </a:rPr>
              <a:t>S8,</a:t>
            </a:r>
            <a:r>
              <a:rPr sz="1000" spc="-15" dirty="0">
                <a:solidFill>
                  <a:srgbClr val="7E7E7E"/>
                </a:solidFill>
                <a:latin typeface="Arial"/>
                <a:cs typeface="Arial"/>
              </a:rPr>
              <a:t> </a:t>
            </a:r>
            <a:r>
              <a:rPr sz="1000" dirty="0">
                <a:solidFill>
                  <a:srgbClr val="7E7E7E"/>
                </a:solidFill>
                <a:latin typeface="Arial"/>
                <a:cs typeface="Arial"/>
              </a:rPr>
              <a:t>1612;</a:t>
            </a:r>
            <a:r>
              <a:rPr sz="1000" spc="-25" dirty="0">
                <a:solidFill>
                  <a:srgbClr val="7E7E7E"/>
                </a:solidFill>
                <a:latin typeface="Arial"/>
                <a:cs typeface="Arial"/>
              </a:rPr>
              <a:t> </a:t>
            </a:r>
            <a:r>
              <a:rPr sz="1000" dirty="0">
                <a:solidFill>
                  <a:srgbClr val="7E7E7E"/>
                </a:solidFill>
                <a:latin typeface="Arial"/>
                <a:cs typeface="Arial"/>
              </a:rPr>
              <a:t>S9,</a:t>
            </a:r>
            <a:r>
              <a:rPr sz="1000" spc="-20" dirty="0">
                <a:solidFill>
                  <a:srgbClr val="7E7E7E"/>
                </a:solidFill>
                <a:latin typeface="Arial"/>
                <a:cs typeface="Arial"/>
              </a:rPr>
              <a:t> </a:t>
            </a:r>
            <a:r>
              <a:rPr sz="1000" dirty="0">
                <a:solidFill>
                  <a:srgbClr val="7E7E7E"/>
                </a:solidFill>
                <a:latin typeface="Arial"/>
                <a:cs typeface="Arial"/>
              </a:rPr>
              <a:t>1560;</a:t>
            </a:r>
            <a:r>
              <a:rPr sz="1000" spc="15" dirty="0">
                <a:solidFill>
                  <a:srgbClr val="7E7E7E"/>
                </a:solidFill>
                <a:latin typeface="Arial"/>
                <a:cs typeface="Arial"/>
              </a:rPr>
              <a:t> </a:t>
            </a:r>
            <a:r>
              <a:rPr sz="1000" dirty="0">
                <a:solidFill>
                  <a:srgbClr val="7E7E7E"/>
                </a:solidFill>
                <a:latin typeface="Arial"/>
                <a:cs typeface="Arial"/>
              </a:rPr>
              <a:t>S10,</a:t>
            </a:r>
            <a:r>
              <a:rPr sz="1000" spc="-30" dirty="0">
                <a:solidFill>
                  <a:srgbClr val="7E7E7E"/>
                </a:solidFill>
                <a:latin typeface="Arial"/>
                <a:cs typeface="Arial"/>
              </a:rPr>
              <a:t> </a:t>
            </a:r>
            <a:r>
              <a:rPr sz="1000" dirty="0">
                <a:solidFill>
                  <a:srgbClr val="7E7E7E"/>
                </a:solidFill>
                <a:latin typeface="Arial"/>
                <a:cs typeface="Arial"/>
              </a:rPr>
              <a:t>1546;</a:t>
            </a:r>
            <a:r>
              <a:rPr sz="1000" spc="-30" dirty="0">
                <a:solidFill>
                  <a:srgbClr val="7E7E7E"/>
                </a:solidFill>
                <a:latin typeface="Arial"/>
                <a:cs typeface="Arial"/>
              </a:rPr>
              <a:t> </a:t>
            </a:r>
            <a:r>
              <a:rPr sz="1000" dirty="0">
                <a:solidFill>
                  <a:srgbClr val="7E7E7E"/>
                </a:solidFill>
                <a:latin typeface="Arial"/>
                <a:cs typeface="Arial"/>
              </a:rPr>
              <a:t>S11,</a:t>
            </a:r>
            <a:r>
              <a:rPr sz="1000" spc="-15" dirty="0">
                <a:solidFill>
                  <a:srgbClr val="7E7E7E"/>
                </a:solidFill>
                <a:latin typeface="Arial"/>
                <a:cs typeface="Arial"/>
              </a:rPr>
              <a:t> </a:t>
            </a:r>
            <a:r>
              <a:rPr sz="1000" dirty="0">
                <a:solidFill>
                  <a:srgbClr val="7E7E7E"/>
                </a:solidFill>
                <a:latin typeface="Arial"/>
                <a:cs typeface="Arial"/>
              </a:rPr>
              <a:t>146;</a:t>
            </a:r>
            <a:r>
              <a:rPr sz="1000" spc="-25" dirty="0">
                <a:solidFill>
                  <a:srgbClr val="7E7E7E"/>
                </a:solidFill>
                <a:latin typeface="Arial"/>
                <a:cs typeface="Arial"/>
              </a:rPr>
              <a:t> </a:t>
            </a:r>
            <a:r>
              <a:rPr sz="1000" dirty="0">
                <a:solidFill>
                  <a:srgbClr val="7E7E7E"/>
                </a:solidFill>
                <a:latin typeface="Arial"/>
                <a:cs typeface="Arial"/>
              </a:rPr>
              <a:t>S12,</a:t>
            </a:r>
            <a:r>
              <a:rPr sz="1000" spc="-20"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S13,</a:t>
            </a:r>
            <a:r>
              <a:rPr sz="1000" spc="-15" dirty="0">
                <a:solidFill>
                  <a:srgbClr val="7E7E7E"/>
                </a:solidFill>
                <a:latin typeface="Arial"/>
                <a:cs typeface="Arial"/>
              </a:rPr>
              <a:t> </a:t>
            </a:r>
            <a:r>
              <a:rPr sz="1000" dirty="0">
                <a:solidFill>
                  <a:srgbClr val="7E7E7E"/>
                </a:solidFill>
                <a:latin typeface="Arial"/>
                <a:cs typeface="Arial"/>
              </a:rPr>
              <a:t>1540,</a:t>
            </a:r>
            <a:r>
              <a:rPr sz="1000" spc="-35"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spc="-10" dirty="0">
                <a:solidFill>
                  <a:srgbClr val="7E7E7E"/>
                </a:solidFill>
                <a:latin typeface="Arial"/>
                <a:cs typeface="Arial"/>
              </a:rPr>
              <a:t>1517;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1523</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44" name="object 44"/>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56</a:t>
            </a:r>
            <a:endParaRPr sz="18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5480" y="204342"/>
            <a:ext cx="10872470" cy="793750"/>
          </a:xfrm>
          <a:prstGeom prst="rect">
            <a:avLst/>
          </a:prstGeom>
        </p:spPr>
        <p:txBody>
          <a:bodyPr vert="horz" wrap="square" lIns="0" tIns="43815" rIns="0" bIns="0" rtlCol="0">
            <a:spAutoFit/>
          </a:bodyPr>
          <a:lstStyle/>
          <a:p>
            <a:pPr marL="12700" marR="5080">
              <a:lnSpc>
                <a:spcPts val="1939"/>
              </a:lnSpc>
              <a:spcBef>
                <a:spcPts val="345"/>
              </a:spcBef>
            </a:pPr>
            <a:r>
              <a:rPr dirty="0">
                <a:solidFill>
                  <a:srgbClr val="5C5B5A"/>
                </a:solidFill>
              </a:rPr>
              <a:t>3</a:t>
            </a:r>
            <a:r>
              <a:rPr spc="-15" dirty="0">
                <a:solidFill>
                  <a:srgbClr val="5C5B5A"/>
                </a:solidFill>
              </a:rPr>
              <a:t> </a:t>
            </a:r>
            <a:r>
              <a:rPr dirty="0">
                <a:solidFill>
                  <a:srgbClr val="5C5B5A"/>
                </a:solidFill>
              </a:rPr>
              <a:t>in</a:t>
            </a:r>
            <a:r>
              <a:rPr spc="-15" dirty="0">
                <a:solidFill>
                  <a:srgbClr val="5C5B5A"/>
                </a:solidFill>
              </a:rPr>
              <a:t> </a:t>
            </a:r>
            <a:r>
              <a:rPr dirty="0">
                <a:solidFill>
                  <a:srgbClr val="5C5B5A"/>
                </a:solidFill>
              </a:rPr>
              <a:t>10</a:t>
            </a:r>
            <a:r>
              <a:rPr spc="-15" dirty="0">
                <a:solidFill>
                  <a:srgbClr val="5C5B5A"/>
                </a:solidFill>
              </a:rPr>
              <a:t> </a:t>
            </a:r>
            <a:r>
              <a:rPr dirty="0">
                <a:solidFill>
                  <a:srgbClr val="5C5B5A"/>
                </a:solidFill>
              </a:rPr>
              <a:t>(29%)</a:t>
            </a:r>
            <a:r>
              <a:rPr spc="5" dirty="0">
                <a:solidFill>
                  <a:srgbClr val="5C5B5A"/>
                </a:solidFill>
              </a:rPr>
              <a:t> </a:t>
            </a:r>
            <a:r>
              <a:rPr dirty="0">
                <a:solidFill>
                  <a:srgbClr val="5C5B5A"/>
                </a:solidFill>
              </a:rPr>
              <a:t>GM</a:t>
            </a:r>
            <a:r>
              <a:rPr spc="-20" dirty="0">
                <a:solidFill>
                  <a:srgbClr val="5C5B5A"/>
                </a:solidFill>
              </a:rPr>
              <a:t> </a:t>
            </a:r>
            <a:r>
              <a:rPr dirty="0">
                <a:solidFill>
                  <a:srgbClr val="5C5B5A"/>
                </a:solidFill>
              </a:rPr>
              <a:t>respondents</a:t>
            </a:r>
            <a:r>
              <a:rPr spc="-15" dirty="0">
                <a:solidFill>
                  <a:srgbClr val="5C5B5A"/>
                </a:solidFill>
              </a:rPr>
              <a:t> </a:t>
            </a:r>
            <a:r>
              <a:rPr dirty="0">
                <a:solidFill>
                  <a:srgbClr val="5C5B5A"/>
                </a:solidFill>
              </a:rPr>
              <a:t>say</a:t>
            </a:r>
            <a:r>
              <a:rPr spc="-10" dirty="0">
                <a:solidFill>
                  <a:srgbClr val="5C5B5A"/>
                </a:solidFill>
              </a:rPr>
              <a:t> </a:t>
            </a:r>
            <a:r>
              <a:rPr dirty="0">
                <a:solidFill>
                  <a:srgbClr val="5C5B5A"/>
                </a:solidFill>
              </a:rPr>
              <a:t>they</a:t>
            </a:r>
            <a:r>
              <a:rPr spc="-20" dirty="0">
                <a:solidFill>
                  <a:srgbClr val="5C5B5A"/>
                </a:solidFill>
              </a:rPr>
              <a:t> </a:t>
            </a:r>
            <a:r>
              <a:rPr dirty="0">
                <a:solidFill>
                  <a:srgbClr val="5C5B5A"/>
                </a:solidFill>
              </a:rPr>
              <a:t>have</a:t>
            </a:r>
            <a:r>
              <a:rPr spc="-20" dirty="0">
                <a:solidFill>
                  <a:srgbClr val="5C5B5A"/>
                </a:solidFill>
              </a:rPr>
              <a:t> </a:t>
            </a:r>
            <a:r>
              <a:rPr dirty="0"/>
              <a:t>borrowed</a:t>
            </a:r>
            <a:r>
              <a:rPr spc="-45" dirty="0"/>
              <a:t> </a:t>
            </a:r>
            <a:r>
              <a:rPr dirty="0"/>
              <a:t>more</a:t>
            </a:r>
            <a:r>
              <a:rPr spc="-15" dirty="0"/>
              <a:t> </a:t>
            </a:r>
            <a:r>
              <a:rPr dirty="0"/>
              <a:t>money</a:t>
            </a:r>
            <a:r>
              <a:rPr spc="-20" dirty="0"/>
              <a:t> </a:t>
            </a:r>
            <a:r>
              <a:rPr dirty="0"/>
              <a:t>or</a:t>
            </a:r>
            <a:r>
              <a:rPr spc="-15" dirty="0"/>
              <a:t> </a:t>
            </a:r>
            <a:r>
              <a:rPr dirty="0"/>
              <a:t>used</a:t>
            </a:r>
            <a:r>
              <a:rPr spc="-15" dirty="0"/>
              <a:t> </a:t>
            </a:r>
            <a:r>
              <a:rPr dirty="0"/>
              <a:t>more</a:t>
            </a:r>
            <a:r>
              <a:rPr spc="-15" dirty="0"/>
              <a:t> </a:t>
            </a:r>
            <a:r>
              <a:rPr dirty="0"/>
              <a:t>credit</a:t>
            </a:r>
            <a:r>
              <a:rPr spc="-70" dirty="0"/>
              <a:t> </a:t>
            </a:r>
            <a:r>
              <a:rPr dirty="0">
                <a:solidFill>
                  <a:srgbClr val="5C5B5A"/>
                </a:solidFill>
              </a:rPr>
              <a:t>in</a:t>
            </a:r>
            <a:r>
              <a:rPr spc="-20" dirty="0">
                <a:solidFill>
                  <a:srgbClr val="5C5B5A"/>
                </a:solidFill>
              </a:rPr>
              <a:t> </a:t>
            </a:r>
            <a:r>
              <a:rPr dirty="0">
                <a:solidFill>
                  <a:srgbClr val="5C5B5A"/>
                </a:solidFill>
              </a:rPr>
              <a:t>the</a:t>
            </a:r>
            <a:r>
              <a:rPr spc="-15" dirty="0">
                <a:solidFill>
                  <a:srgbClr val="5C5B5A"/>
                </a:solidFill>
              </a:rPr>
              <a:t> </a:t>
            </a:r>
            <a:r>
              <a:rPr spc="-20" dirty="0">
                <a:solidFill>
                  <a:srgbClr val="5C5B5A"/>
                </a:solidFill>
              </a:rPr>
              <a:t>past </a:t>
            </a:r>
            <a:r>
              <a:rPr dirty="0">
                <a:solidFill>
                  <a:srgbClr val="5C5B5A"/>
                </a:solidFill>
              </a:rPr>
              <a:t>month</a:t>
            </a:r>
            <a:r>
              <a:rPr spc="-15" dirty="0">
                <a:solidFill>
                  <a:srgbClr val="5C5B5A"/>
                </a:solidFill>
              </a:rPr>
              <a:t> </a:t>
            </a:r>
            <a:r>
              <a:rPr dirty="0">
                <a:solidFill>
                  <a:srgbClr val="5C5B5A"/>
                </a:solidFill>
              </a:rPr>
              <a:t>than</a:t>
            </a:r>
            <a:r>
              <a:rPr spc="-10" dirty="0">
                <a:solidFill>
                  <a:srgbClr val="5C5B5A"/>
                </a:solidFill>
              </a:rPr>
              <a:t> </a:t>
            </a:r>
            <a:r>
              <a:rPr dirty="0">
                <a:solidFill>
                  <a:srgbClr val="5C5B5A"/>
                </a:solidFill>
              </a:rPr>
              <a:t>was</a:t>
            </a:r>
            <a:r>
              <a:rPr spc="-50" dirty="0">
                <a:solidFill>
                  <a:srgbClr val="5C5B5A"/>
                </a:solidFill>
              </a:rPr>
              <a:t> </a:t>
            </a:r>
            <a:r>
              <a:rPr dirty="0">
                <a:solidFill>
                  <a:srgbClr val="5C5B5A"/>
                </a:solidFill>
              </a:rPr>
              <a:t>the</a:t>
            </a:r>
            <a:r>
              <a:rPr spc="-10" dirty="0">
                <a:solidFill>
                  <a:srgbClr val="5C5B5A"/>
                </a:solidFill>
              </a:rPr>
              <a:t> </a:t>
            </a:r>
            <a:r>
              <a:rPr dirty="0">
                <a:solidFill>
                  <a:srgbClr val="5C5B5A"/>
                </a:solidFill>
              </a:rPr>
              <a:t>case</a:t>
            </a:r>
            <a:r>
              <a:rPr spc="5" dirty="0">
                <a:solidFill>
                  <a:srgbClr val="5C5B5A"/>
                </a:solidFill>
              </a:rPr>
              <a:t> </a:t>
            </a:r>
            <a:r>
              <a:rPr dirty="0">
                <a:solidFill>
                  <a:srgbClr val="5C5B5A"/>
                </a:solidFill>
              </a:rPr>
              <a:t>a</a:t>
            </a:r>
            <a:r>
              <a:rPr spc="-10" dirty="0">
                <a:solidFill>
                  <a:srgbClr val="5C5B5A"/>
                </a:solidFill>
              </a:rPr>
              <a:t> </a:t>
            </a:r>
            <a:r>
              <a:rPr dirty="0">
                <a:solidFill>
                  <a:srgbClr val="5C5B5A"/>
                </a:solidFill>
              </a:rPr>
              <a:t>year</a:t>
            </a:r>
            <a:r>
              <a:rPr spc="5" dirty="0">
                <a:solidFill>
                  <a:srgbClr val="5C5B5A"/>
                </a:solidFill>
              </a:rPr>
              <a:t> </a:t>
            </a:r>
            <a:r>
              <a:rPr dirty="0">
                <a:solidFill>
                  <a:srgbClr val="5C5B5A"/>
                </a:solidFill>
              </a:rPr>
              <a:t>ago.</a:t>
            </a:r>
            <a:r>
              <a:rPr spc="-10" dirty="0">
                <a:solidFill>
                  <a:srgbClr val="5C5B5A"/>
                </a:solidFill>
              </a:rPr>
              <a:t> </a:t>
            </a:r>
            <a:r>
              <a:rPr dirty="0">
                <a:solidFill>
                  <a:srgbClr val="5C5B5A"/>
                </a:solidFill>
              </a:rPr>
              <a:t>Looking</a:t>
            </a:r>
            <a:r>
              <a:rPr spc="-25" dirty="0">
                <a:solidFill>
                  <a:srgbClr val="5C5B5A"/>
                </a:solidFill>
              </a:rPr>
              <a:t> </a:t>
            </a:r>
            <a:r>
              <a:rPr dirty="0">
                <a:solidFill>
                  <a:srgbClr val="5C5B5A"/>
                </a:solidFill>
              </a:rPr>
              <a:t>at</a:t>
            </a:r>
            <a:r>
              <a:rPr spc="-5" dirty="0">
                <a:solidFill>
                  <a:srgbClr val="5C5B5A"/>
                </a:solidFill>
              </a:rPr>
              <a:t> </a:t>
            </a:r>
            <a:r>
              <a:rPr dirty="0">
                <a:solidFill>
                  <a:srgbClr val="5C5B5A"/>
                </a:solidFill>
              </a:rPr>
              <a:t>historical</a:t>
            </a:r>
            <a:r>
              <a:rPr spc="-20" dirty="0">
                <a:solidFill>
                  <a:srgbClr val="5C5B5A"/>
                </a:solidFill>
              </a:rPr>
              <a:t> </a:t>
            </a:r>
            <a:r>
              <a:rPr dirty="0">
                <a:solidFill>
                  <a:srgbClr val="5C5B5A"/>
                </a:solidFill>
              </a:rPr>
              <a:t>trends,</a:t>
            </a:r>
            <a:r>
              <a:rPr spc="-10" dirty="0">
                <a:solidFill>
                  <a:srgbClr val="5C5B5A"/>
                </a:solidFill>
              </a:rPr>
              <a:t> </a:t>
            </a:r>
            <a:r>
              <a:rPr dirty="0">
                <a:solidFill>
                  <a:srgbClr val="5C5B5A"/>
                </a:solidFill>
              </a:rPr>
              <a:t>this</a:t>
            </a:r>
            <a:r>
              <a:rPr spc="-20" dirty="0">
                <a:solidFill>
                  <a:srgbClr val="5C5B5A"/>
                </a:solidFill>
              </a:rPr>
              <a:t> </a:t>
            </a:r>
            <a:r>
              <a:rPr dirty="0">
                <a:solidFill>
                  <a:srgbClr val="5C5B5A"/>
                </a:solidFill>
              </a:rPr>
              <a:t>is</a:t>
            </a:r>
            <a:r>
              <a:rPr spc="-10" dirty="0">
                <a:solidFill>
                  <a:srgbClr val="5C5B5A"/>
                </a:solidFill>
              </a:rPr>
              <a:t> </a:t>
            </a:r>
            <a:r>
              <a:rPr dirty="0">
                <a:solidFill>
                  <a:srgbClr val="5C5B5A"/>
                </a:solidFill>
              </a:rPr>
              <a:t>significantly</a:t>
            </a:r>
            <a:r>
              <a:rPr spc="-20" dirty="0">
                <a:solidFill>
                  <a:srgbClr val="5C5B5A"/>
                </a:solidFill>
              </a:rPr>
              <a:t> </a:t>
            </a:r>
            <a:r>
              <a:rPr dirty="0">
                <a:solidFill>
                  <a:srgbClr val="5C5B5A"/>
                </a:solidFill>
              </a:rPr>
              <a:t>lower</a:t>
            </a:r>
            <a:r>
              <a:rPr spc="-50" dirty="0">
                <a:solidFill>
                  <a:srgbClr val="5C5B5A"/>
                </a:solidFill>
              </a:rPr>
              <a:t> </a:t>
            </a:r>
            <a:r>
              <a:rPr dirty="0">
                <a:solidFill>
                  <a:srgbClr val="5C5B5A"/>
                </a:solidFill>
              </a:rPr>
              <a:t>than</a:t>
            </a:r>
            <a:r>
              <a:rPr spc="-10" dirty="0">
                <a:solidFill>
                  <a:srgbClr val="5C5B5A"/>
                </a:solidFill>
              </a:rPr>
              <a:t> </a:t>
            </a:r>
            <a:r>
              <a:rPr spc="-25" dirty="0">
                <a:solidFill>
                  <a:srgbClr val="5C5B5A"/>
                </a:solidFill>
              </a:rPr>
              <a:t>the </a:t>
            </a:r>
            <a:r>
              <a:rPr dirty="0">
                <a:solidFill>
                  <a:srgbClr val="5C5B5A"/>
                </a:solidFill>
              </a:rPr>
              <a:t>34%</a:t>
            </a:r>
            <a:r>
              <a:rPr spc="-35" dirty="0">
                <a:solidFill>
                  <a:srgbClr val="5C5B5A"/>
                </a:solidFill>
              </a:rPr>
              <a:t> </a:t>
            </a:r>
            <a:r>
              <a:rPr dirty="0">
                <a:solidFill>
                  <a:srgbClr val="5C5B5A"/>
                </a:solidFill>
              </a:rPr>
              <a:t>who</a:t>
            </a:r>
            <a:r>
              <a:rPr spc="-50" dirty="0">
                <a:solidFill>
                  <a:srgbClr val="5C5B5A"/>
                </a:solidFill>
              </a:rPr>
              <a:t> </a:t>
            </a:r>
            <a:r>
              <a:rPr dirty="0">
                <a:solidFill>
                  <a:srgbClr val="5C5B5A"/>
                </a:solidFill>
              </a:rPr>
              <a:t>indicated</a:t>
            </a:r>
            <a:r>
              <a:rPr spc="-15" dirty="0">
                <a:solidFill>
                  <a:srgbClr val="5C5B5A"/>
                </a:solidFill>
              </a:rPr>
              <a:t> </a:t>
            </a:r>
            <a:r>
              <a:rPr dirty="0">
                <a:solidFill>
                  <a:srgbClr val="5C5B5A"/>
                </a:solidFill>
              </a:rPr>
              <a:t>this</a:t>
            </a:r>
            <a:r>
              <a:rPr spc="-10" dirty="0">
                <a:solidFill>
                  <a:srgbClr val="5C5B5A"/>
                </a:solidFill>
              </a:rPr>
              <a:t> </a:t>
            </a:r>
            <a:r>
              <a:rPr dirty="0">
                <a:solidFill>
                  <a:srgbClr val="5C5B5A"/>
                </a:solidFill>
              </a:rPr>
              <a:t>in</a:t>
            </a:r>
            <a:r>
              <a:rPr spc="-10" dirty="0">
                <a:solidFill>
                  <a:srgbClr val="5C5B5A"/>
                </a:solidFill>
              </a:rPr>
              <a:t> </a:t>
            </a:r>
            <a:r>
              <a:rPr dirty="0">
                <a:solidFill>
                  <a:srgbClr val="5C5B5A"/>
                </a:solidFill>
              </a:rPr>
              <a:t>survey</a:t>
            </a:r>
            <a:r>
              <a:rPr spc="30" dirty="0">
                <a:solidFill>
                  <a:srgbClr val="5C5B5A"/>
                </a:solidFill>
              </a:rPr>
              <a:t> </a:t>
            </a:r>
            <a:r>
              <a:rPr dirty="0">
                <a:solidFill>
                  <a:srgbClr val="5C5B5A"/>
                </a:solidFill>
              </a:rPr>
              <a:t>fieldwork</a:t>
            </a:r>
            <a:r>
              <a:rPr spc="-40" dirty="0">
                <a:solidFill>
                  <a:srgbClr val="5C5B5A"/>
                </a:solidFill>
              </a:rPr>
              <a:t> </a:t>
            </a:r>
            <a:r>
              <a:rPr dirty="0">
                <a:solidFill>
                  <a:srgbClr val="5C5B5A"/>
                </a:solidFill>
              </a:rPr>
              <a:t>in</a:t>
            </a:r>
            <a:r>
              <a:rPr spc="-15" dirty="0">
                <a:solidFill>
                  <a:srgbClr val="5C5B5A"/>
                </a:solidFill>
              </a:rPr>
              <a:t> </a:t>
            </a:r>
            <a:r>
              <a:rPr dirty="0">
                <a:solidFill>
                  <a:srgbClr val="5C5B5A"/>
                </a:solidFill>
              </a:rPr>
              <a:t>September</a:t>
            </a:r>
            <a:r>
              <a:rPr spc="-10" dirty="0">
                <a:solidFill>
                  <a:srgbClr val="5C5B5A"/>
                </a:solidFill>
              </a:rPr>
              <a:t> 2023.</a:t>
            </a:r>
          </a:p>
        </p:txBody>
      </p:sp>
      <p:sp>
        <p:nvSpPr>
          <p:cNvPr id="3" name="object 3"/>
          <p:cNvSpPr/>
          <p:nvPr/>
        </p:nvSpPr>
        <p:spPr>
          <a:xfrm>
            <a:off x="639737" y="3724147"/>
            <a:ext cx="5289550" cy="416559"/>
          </a:xfrm>
          <a:custGeom>
            <a:avLst/>
            <a:gdLst/>
            <a:ahLst/>
            <a:cxnLst/>
            <a:rect l="l" t="t" r="r" b="b"/>
            <a:pathLst>
              <a:path w="5289550" h="416560">
                <a:moveTo>
                  <a:pt x="0" y="0"/>
                </a:moveTo>
                <a:lnTo>
                  <a:pt x="661758" y="125475"/>
                </a:lnTo>
                <a:lnTo>
                  <a:pt x="1321650" y="162051"/>
                </a:lnTo>
                <a:lnTo>
                  <a:pt x="1983066" y="306831"/>
                </a:lnTo>
                <a:lnTo>
                  <a:pt x="2644482" y="416051"/>
                </a:lnTo>
                <a:lnTo>
                  <a:pt x="3305898" y="235203"/>
                </a:lnTo>
                <a:lnTo>
                  <a:pt x="3967314" y="235203"/>
                </a:lnTo>
                <a:lnTo>
                  <a:pt x="4628730" y="306831"/>
                </a:lnTo>
                <a:lnTo>
                  <a:pt x="5289384" y="306831"/>
                </a:lnTo>
              </a:path>
            </a:pathLst>
          </a:custGeom>
          <a:ln w="28575">
            <a:solidFill>
              <a:srgbClr val="FF0000"/>
            </a:solidFill>
          </a:ln>
        </p:spPr>
        <p:txBody>
          <a:bodyPr wrap="square" lIns="0" tIns="0" rIns="0" bIns="0" rtlCol="0"/>
          <a:lstStyle/>
          <a:p>
            <a:endParaRPr/>
          </a:p>
        </p:txBody>
      </p:sp>
      <p:sp>
        <p:nvSpPr>
          <p:cNvPr id="4" name="object 4"/>
          <p:cNvSpPr/>
          <p:nvPr/>
        </p:nvSpPr>
        <p:spPr>
          <a:xfrm>
            <a:off x="639737" y="2578735"/>
            <a:ext cx="5289550" cy="379095"/>
          </a:xfrm>
          <a:custGeom>
            <a:avLst/>
            <a:gdLst/>
            <a:ahLst/>
            <a:cxnLst/>
            <a:rect l="l" t="t" r="r" b="b"/>
            <a:pathLst>
              <a:path w="5289550" h="379094">
                <a:moveTo>
                  <a:pt x="0" y="378967"/>
                </a:moveTo>
                <a:lnTo>
                  <a:pt x="661758" y="290956"/>
                </a:lnTo>
                <a:lnTo>
                  <a:pt x="1321650" y="217804"/>
                </a:lnTo>
                <a:lnTo>
                  <a:pt x="1983066" y="73025"/>
                </a:lnTo>
                <a:lnTo>
                  <a:pt x="2644482" y="0"/>
                </a:lnTo>
                <a:lnTo>
                  <a:pt x="3305898" y="217804"/>
                </a:lnTo>
                <a:lnTo>
                  <a:pt x="3967314" y="217804"/>
                </a:lnTo>
                <a:lnTo>
                  <a:pt x="4628730" y="109600"/>
                </a:lnTo>
                <a:lnTo>
                  <a:pt x="5289384" y="144652"/>
                </a:lnTo>
              </a:path>
            </a:pathLst>
          </a:custGeom>
          <a:ln w="28575">
            <a:solidFill>
              <a:srgbClr val="009590"/>
            </a:solidFill>
          </a:ln>
        </p:spPr>
        <p:txBody>
          <a:bodyPr wrap="square" lIns="0" tIns="0" rIns="0" bIns="0" rtlCol="0"/>
          <a:lstStyle/>
          <a:p>
            <a:endParaRPr/>
          </a:p>
        </p:txBody>
      </p:sp>
      <p:sp>
        <p:nvSpPr>
          <p:cNvPr id="5" name="object 5"/>
          <p:cNvSpPr/>
          <p:nvPr/>
        </p:nvSpPr>
        <p:spPr>
          <a:xfrm>
            <a:off x="639737" y="4902708"/>
            <a:ext cx="5289550" cy="109220"/>
          </a:xfrm>
          <a:custGeom>
            <a:avLst/>
            <a:gdLst/>
            <a:ahLst/>
            <a:cxnLst/>
            <a:rect l="l" t="t" r="r" b="b"/>
            <a:pathLst>
              <a:path w="5289550" h="109220">
                <a:moveTo>
                  <a:pt x="0" y="36576"/>
                </a:moveTo>
                <a:lnTo>
                  <a:pt x="661758" y="36576"/>
                </a:lnTo>
                <a:lnTo>
                  <a:pt x="1321650" y="108966"/>
                </a:lnTo>
                <a:lnTo>
                  <a:pt x="1983066" y="73152"/>
                </a:lnTo>
                <a:lnTo>
                  <a:pt x="2644482" y="73152"/>
                </a:lnTo>
                <a:lnTo>
                  <a:pt x="3305898" y="73152"/>
                </a:lnTo>
                <a:lnTo>
                  <a:pt x="3967314" y="73152"/>
                </a:lnTo>
                <a:lnTo>
                  <a:pt x="4628730" y="0"/>
                </a:lnTo>
                <a:lnTo>
                  <a:pt x="5289384" y="73152"/>
                </a:lnTo>
              </a:path>
            </a:pathLst>
          </a:custGeom>
          <a:ln w="28575">
            <a:solidFill>
              <a:srgbClr val="7E7E7E"/>
            </a:solidFill>
          </a:ln>
        </p:spPr>
        <p:txBody>
          <a:bodyPr wrap="square" lIns="0" tIns="0" rIns="0" bIns="0" rtlCol="0"/>
          <a:lstStyle/>
          <a:p>
            <a:endParaRPr/>
          </a:p>
        </p:txBody>
      </p:sp>
      <p:sp>
        <p:nvSpPr>
          <p:cNvPr id="6" name="object 6"/>
          <p:cNvSpPr/>
          <p:nvPr/>
        </p:nvSpPr>
        <p:spPr>
          <a:xfrm>
            <a:off x="1256398" y="1819148"/>
            <a:ext cx="244475" cy="0"/>
          </a:xfrm>
          <a:custGeom>
            <a:avLst/>
            <a:gdLst/>
            <a:ahLst/>
            <a:cxnLst/>
            <a:rect l="l" t="t" r="r" b="b"/>
            <a:pathLst>
              <a:path w="244475">
                <a:moveTo>
                  <a:pt x="0" y="0"/>
                </a:moveTo>
                <a:lnTo>
                  <a:pt x="243852" y="0"/>
                </a:lnTo>
              </a:path>
            </a:pathLst>
          </a:custGeom>
          <a:ln w="28575">
            <a:solidFill>
              <a:srgbClr val="FF0000"/>
            </a:solidFill>
          </a:ln>
        </p:spPr>
        <p:txBody>
          <a:bodyPr wrap="square" lIns="0" tIns="0" rIns="0" bIns="0" rtlCol="0"/>
          <a:lstStyle/>
          <a:p>
            <a:endParaRPr/>
          </a:p>
        </p:txBody>
      </p:sp>
      <p:sp>
        <p:nvSpPr>
          <p:cNvPr id="7" name="object 7"/>
          <p:cNvSpPr/>
          <p:nvPr/>
        </p:nvSpPr>
        <p:spPr>
          <a:xfrm>
            <a:off x="2771775" y="181914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8" name="object 8"/>
          <p:cNvSpPr/>
          <p:nvPr/>
        </p:nvSpPr>
        <p:spPr>
          <a:xfrm>
            <a:off x="4256278" y="1819148"/>
            <a:ext cx="243840" cy="0"/>
          </a:xfrm>
          <a:custGeom>
            <a:avLst/>
            <a:gdLst/>
            <a:ahLst/>
            <a:cxnLst/>
            <a:rect l="l" t="t" r="r" b="b"/>
            <a:pathLst>
              <a:path w="243839">
                <a:moveTo>
                  <a:pt x="0" y="0"/>
                </a:moveTo>
                <a:lnTo>
                  <a:pt x="243839" y="0"/>
                </a:lnTo>
              </a:path>
            </a:pathLst>
          </a:custGeom>
          <a:ln w="28575">
            <a:solidFill>
              <a:srgbClr val="7E7E7E"/>
            </a:solidFill>
          </a:ln>
        </p:spPr>
        <p:txBody>
          <a:bodyPr wrap="square" lIns="0" tIns="0" rIns="0" bIns="0" rtlCol="0"/>
          <a:lstStyle/>
          <a:p>
            <a:endParaRPr/>
          </a:p>
        </p:txBody>
      </p:sp>
      <p:graphicFrame>
        <p:nvGraphicFramePr>
          <p:cNvPr id="9" name="object 9"/>
          <p:cNvGraphicFramePr>
            <a:graphicFrameLocks noGrp="1"/>
          </p:cNvGraphicFramePr>
          <p:nvPr/>
        </p:nvGraphicFramePr>
        <p:xfrm>
          <a:off x="304380" y="1052982"/>
          <a:ext cx="11727811" cy="5056759"/>
        </p:xfrm>
        <a:graphic>
          <a:graphicData uri="http://schemas.openxmlformats.org/drawingml/2006/table">
            <a:tbl>
              <a:tblPr firstRow="1" bandRow="1">
                <a:tableStyleId>{2D5ABB26-0587-4C30-8999-92F81FD0307C}</a:tableStyleId>
              </a:tblPr>
              <a:tblGrid>
                <a:gridCol w="649605">
                  <a:extLst>
                    <a:ext uri="{9D8B030D-6E8A-4147-A177-3AD203B41FA5}">
                      <a16:colId xmlns:a16="http://schemas.microsoft.com/office/drawing/2014/main" val="20000"/>
                    </a:ext>
                  </a:extLst>
                </a:gridCol>
                <a:gridCol w="679450">
                  <a:extLst>
                    <a:ext uri="{9D8B030D-6E8A-4147-A177-3AD203B41FA5}">
                      <a16:colId xmlns:a16="http://schemas.microsoft.com/office/drawing/2014/main" val="20001"/>
                    </a:ext>
                  </a:extLst>
                </a:gridCol>
                <a:gridCol w="659130">
                  <a:extLst>
                    <a:ext uri="{9D8B030D-6E8A-4147-A177-3AD203B41FA5}">
                      <a16:colId xmlns:a16="http://schemas.microsoft.com/office/drawing/2014/main" val="20002"/>
                    </a:ext>
                  </a:extLst>
                </a:gridCol>
                <a:gridCol w="643889">
                  <a:extLst>
                    <a:ext uri="{9D8B030D-6E8A-4147-A177-3AD203B41FA5}">
                      <a16:colId xmlns:a16="http://schemas.microsoft.com/office/drawing/2014/main" val="20003"/>
                    </a:ext>
                  </a:extLst>
                </a:gridCol>
                <a:gridCol w="682625">
                  <a:extLst>
                    <a:ext uri="{9D8B030D-6E8A-4147-A177-3AD203B41FA5}">
                      <a16:colId xmlns:a16="http://schemas.microsoft.com/office/drawing/2014/main" val="20004"/>
                    </a:ext>
                  </a:extLst>
                </a:gridCol>
                <a:gridCol w="649604">
                  <a:extLst>
                    <a:ext uri="{9D8B030D-6E8A-4147-A177-3AD203B41FA5}">
                      <a16:colId xmlns:a16="http://schemas.microsoft.com/office/drawing/2014/main" val="20005"/>
                    </a:ext>
                  </a:extLst>
                </a:gridCol>
                <a:gridCol w="669289">
                  <a:extLst>
                    <a:ext uri="{9D8B030D-6E8A-4147-A177-3AD203B41FA5}">
                      <a16:colId xmlns:a16="http://schemas.microsoft.com/office/drawing/2014/main" val="20006"/>
                    </a:ext>
                  </a:extLst>
                </a:gridCol>
                <a:gridCol w="651510">
                  <a:extLst>
                    <a:ext uri="{9D8B030D-6E8A-4147-A177-3AD203B41FA5}">
                      <a16:colId xmlns:a16="http://schemas.microsoft.com/office/drawing/2014/main" val="20007"/>
                    </a:ext>
                  </a:extLst>
                </a:gridCol>
                <a:gridCol w="678814">
                  <a:extLst>
                    <a:ext uri="{9D8B030D-6E8A-4147-A177-3AD203B41FA5}">
                      <a16:colId xmlns:a16="http://schemas.microsoft.com/office/drawing/2014/main" val="20008"/>
                    </a:ext>
                  </a:extLst>
                </a:gridCol>
                <a:gridCol w="5763895">
                  <a:extLst>
                    <a:ext uri="{9D8B030D-6E8A-4147-A177-3AD203B41FA5}">
                      <a16:colId xmlns:a16="http://schemas.microsoft.com/office/drawing/2014/main" val="20009"/>
                    </a:ext>
                  </a:extLst>
                </a:gridCol>
              </a:tblGrid>
              <a:tr h="535305">
                <a:tc gridSpan="9">
                  <a:txBody>
                    <a:bodyPr/>
                    <a:lstStyle/>
                    <a:p>
                      <a:pPr marL="1075690" marR="970915" indent="-445134">
                        <a:lnSpc>
                          <a:spcPct val="100000"/>
                        </a:lnSpc>
                        <a:spcBef>
                          <a:spcPts val="305"/>
                        </a:spcBef>
                      </a:pPr>
                      <a:r>
                        <a:rPr sz="1400" b="1" dirty="0">
                          <a:solidFill>
                            <a:srgbClr val="5C5B5A"/>
                          </a:solidFill>
                          <a:latin typeface="Arial"/>
                          <a:cs typeface="Arial"/>
                        </a:rPr>
                        <a:t>Have</a:t>
                      </a:r>
                      <a:r>
                        <a:rPr sz="1400" b="1" spc="-35"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borrowed</a:t>
                      </a:r>
                      <a:r>
                        <a:rPr sz="1400" b="1" spc="-70" dirty="0">
                          <a:solidFill>
                            <a:srgbClr val="5C5B5A"/>
                          </a:solidFill>
                          <a:latin typeface="Arial"/>
                          <a:cs typeface="Arial"/>
                        </a:rPr>
                        <a:t> </a:t>
                      </a:r>
                      <a:r>
                        <a:rPr sz="1400" b="1" dirty="0">
                          <a:solidFill>
                            <a:srgbClr val="5C5B5A"/>
                          </a:solidFill>
                          <a:latin typeface="Arial"/>
                          <a:cs typeface="Arial"/>
                        </a:rPr>
                        <a:t>more</a:t>
                      </a:r>
                      <a:r>
                        <a:rPr sz="1400" b="1" spc="-30" dirty="0">
                          <a:solidFill>
                            <a:srgbClr val="5C5B5A"/>
                          </a:solidFill>
                          <a:latin typeface="Arial"/>
                          <a:cs typeface="Arial"/>
                        </a:rPr>
                        <a:t> </a:t>
                      </a:r>
                      <a:r>
                        <a:rPr sz="1400" b="1" dirty="0">
                          <a:solidFill>
                            <a:srgbClr val="5C5B5A"/>
                          </a:solidFill>
                          <a:latin typeface="Arial"/>
                          <a:cs typeface="Arial"/>
                        </a:rPr>
                        <a:t>or</a:t>
                      </a:r>
                      <a:r>
                        <a:rPr sz="1400" b="1" spc="-25" dirty="0">
                          <a:solidFill>
                            <a:srgbClr val="5C5B5A"/>
                          </a:solidFill>
                          <a:latin typeface="Arial"/>
                          <a:cs typeface="Arial"/>
                        </a:rPr>
                        <a:t> </a:t>
                      </a:r>
                      <a:r>
                        <a:rPr sz="1400" b="1" dirty="0">
                          <a:solidFill>
                            <a:srgbClr val="5C5B5A"/>
                          </a:solidFill>
                          <a:latin typeface="Arial"/>
                          <a:cs typeface="Arial"/>
                        </a:rPr>
                        <a:t>used</a:t>
                      </a:r>
                      <a:r>
                        <a:rPr sz="1400" b="1" spc="-45" dirty="0">
                          <a:solidFill>
                            <a:srgbClr val="5C5B5A"/>
                          </a:solidFill>
                          <a:latin typeface="Arial"/>
                          <a:cs typeface="Arial"/>
                        </a:rPr>
                        <a:t> </a:t>
                      </a:r>
                      <a:r>
                        <a:rPr sz="1400" b="1" dirty="0">
                          <a:solidFill>
                            <a:srgbClr val="5C5B5A"/>
                          </a:solidFill>
                          <a:latin typeface="Arial"/>
                          <a:cs typeface="Arial"/>
                        </a:rPr>
                        <a:t>more</a:t>
                      </a:r>
                      <a:r>
                        <a:rPr sz="1400" b="1" spc="-35" dirty="0">
                          <a:solidFill>
                            <a:srgbClr val="5C5B5A"/>
                          </a:solidFill>
                          <a:latin typeface="Arial"/>
                          <a:cs typeface="Arial"/>
                        </a:rPr>
                        <a:t> </a:t>
                      </a:r>
                      <a:r>
                        <a:rPr sz="1400" b="1" dirty="0">
                          <a:solidFill>
                            <a:srgbClr val="5C5B5A"/>
                          </a:solidFill>
                          <a:latin typeface="Arial"/>
                          <a:cs typeface="Arial"/>
                        </a:rPr>
                        <a:t>credit</a:t>
                      </a:r>
                      <a:r>
                        <a:rPr sz="1400" b="1" spc="-50" dirty="0">
                          <a:solidFill>
                            <a:srgbClr val="5C5B5A"/>
                          </a:solidFill>
                          <a:latin typeface="Arial"/>
                          <a:cs typeface="Arial"/>
                        </a:rPr>
                        <a:t> </a:t>
                      </a:r>
                      <a:r>
                        <a:rPr sz="1400" b="1" dirty="0">
                          <a:solidFill>
                            <a:srgbClr val="5C5B5A"/>
                          </a:solidFill>
                          <a:latin typeface="Arial"/>
                          <a:cs typeface="Arial"/>
                        </a:rPr>
                        <a:t>in</a:t>
                      </a:r>
                      <a:r>
                        <a:rPr sz="1400" b="1" spc="-45" dirty="0">
                          <a:solidFill>
                            <a:srgbClr val="5C5B5A"/>
                          </a:solidFill>
                          <a:latin typeface="Arial"/>
                          <a:cs typeface="Arial"/>
                        </a:rPr>
                        <a:t> </a:t>
                      </a:r>
                      <a:r>
                        <a:rPr sz="1400" b="1" spc="-25" dirty="0">
                          <a:solidFill>
                            <a:srgbClr val="5C5B5A"/>
                          </a:solidFill>
                          <a:latin typeface="Arial"/>
                          <a:cs typeface="Arial"/>
                        </a:rPr>
                        <a:t>the </a:t>
                      </a:r>
                      <a:r>
                        <a:rPr sz="1400" b="1" dirty="0">
                          <a:solidFill>
                            <a:srgbClr val="5C5B5A"/>
                          </a:solidFill>
                          <a:latin typeface="Arial"/>
                          <a:cs typeface="Arial"/>
                        </a:rPr>
                        <a:t>last</a:t>
                      </a:r>
                      <a:r>
                        <a:rPr sz="1400" b="1" spc="-50" dirty="0">
                          <a:solidFill>
                            <a:srgbClr val="5C5B5A"/>
                          </a:solidFill>
                          <a:latin typeface="Arial"/>
                          <a:cs typeface="Arial"/>
                        </a:rPr>
                        <a:t> </a:t>
                      </a:r>
                      <a:r>
                        <a:rPr sz="1400" b="1" dirty="0">
                          <a:solidFill>
                            <a:srgbClr val="5C5B5A"/>
                          </a:solidFill>
                          <a:latin typeface="Arial"/>
                          <a:cs typeface="Arial"/>
                        </a:rPr>
                        <a:t>month</a:t>
                      </a:r>
                      <a:r>
                        <a:rPr sz="1400" b="1" spc="-25" dirty="0">
                          <a:solidFill>
                            <a:srgbClr val="5C5B5A"/>
                          </a:solidFill>
                          <a:latin typeface="Arial"/>
                          <a:cs typeface="Arial"/>
                        </a:rPr>
                        <a:t> </a:t>
                      </a:r>
                      <a:r>
                        <a:rPr sz="1400" b="1" dirty="0">
                          <a:solidFill>
                            <a:srgbClr val="5C5B5A"/>
                          </a:solidFill>
                          <a:latin typeface="Arial"/>
                          <a:cs typeface="Arial"/>
                        </a:rPr>
                        <a:t>than</a:t>
                      </a:r>
                      <a:r>
                        <a:rPr sz="1400" b="1" spc="-40" dirty="0">
                          <a:solidFill>
                            <a:srgbClr val="5C5B5A"/>
                          </a:solidFill>
                          <a:latin typeface="Arial"/>
                          <a:cs typeface="Arial"/>
                        </a:rPr>
                        <a:t> </a:t>
                      </a:r>
                      <a:r>
                        <a:rPr sz="1400" b="1" dirty="0">
                          <a:solidFill>
                            <a:srgbClr val="5C5B5A"/>
                          </a:solidFill>
                          <a:latin typeface="Arial"/>
                          <a:cs typeface="Arial"/>
                        </a:rPr>
                        <a:t>compared</a:t>
                      </a:r>
                      <a:r>
                        <a:rPr sz="1400" b="1" spc="-55" dirty="0">
                          <a:solidFill>
                            <a:srgbClr val="5C5B5A"/>
                          </a:solidFill>
                          <a:latin typeface="Arial"/>
                          <a:cs typeface="Arial"/>
                        </a:rPr>
                        <a:t> </a:t>
                      </a:r>
                      <a:r>
                        <a:rPr sz="1400" b="1" dirty="0">
                          <a:solidFill>
                            <a:srgbClr val="5C5B5A"/>
                          </a:solidFill>
                          <a:latin typeface="Arial"/>
                          <a:cs typeface="Arial"/>
                        </a:rPr>
                        <a:t>to</a:t>
                      </a:r>
                      <a:r>
                        <a:rPr sz="1400" b="1" spc="-30" dirty="0">
                          <a:solidFill>
                            <a:srgbClr val="5C5B5A"/>
                          </a:solidFill>
                          <a:latin typeface="Arial"/>
                          <a:cs typeface="Arial"/>
                        </a:rPr>
                        <a:t> </a:t>
                      </a:r>
                      <a:r>
                        <a:rPr sz="1400" b="1" dirty="0">
                          <a:solidFill>
                            <a:srgbClr val="5C5B5A"/>
                          </a:solidFill>
                          <a:latin typeface="Arial"/>
                          <a:cs typeface="Arial"/>
                        </a:rPr>
                        <a:t>a</a:t>
                      </a:r>
                      <a:r>
                        <a:rPr sz="1400" b="1" spc="-25" dirty="0">
                          <a:solidFill>
                            <a:srgbClr val="5C5B5A"/>
                          </a:solidFill>
                          <a:latin typeface="Arial"/>
                          <a:cs typeface="Arial"/>
                        </a:rPr>
                        <a:t> </a:t>
                      </a:r>
                      <a:r>
                        <a:rPr sz="1400" b="1" dirty="0">
                          <a:solidFill>
                            <a:srgbClr val="5C5B5A"/>
                          </a:solidFill>
                          <a:latin typeface="Arial"/>
                          <a:cs typeface="Arial"/>
                        </a:rPr>
                        <a:t>year</a:t>
                      </a:r>
                      <a:r>
                        <a:rPr sz="1400" b="1" spc="15" dirty="0">
                          <a:solidFill>
                            <a:srgbClr val="5C5B5A"/>
                          </a:solidFill>
                          <a:latin typeface="Arial"/>
                          <a:cs typeface="Arial"/>
                        </a:rPr>
                        <a:t> </a:t>
                      </a:r>
                      <a:r>
                        <a:rPr sz="1400" b="1" spc="-20" dirty="0">
                          <a:solidFill>
                            <a:srgbClr val="5C5B5A"/>
                          </a:solidFill>
                          <a:latin typeface="Arial"/>
                          <a:cs typeface="Arial"/>
                        </a:rPr>
                        <a:t>ago?</a:t>
                      </a:r>
                      <a:endParaRPr sz="1400">
                        <a:latin typeface="Arial"/>
                        <a:cs typeface="Arial"/>
                      </a:endParaRPr>
                    </a:p>
                  </a:txBody>
                  <a:tcPr marL="0" marR="0" marT="38735" marB="0">
                    <a:lnR w="9525">
                      <a:solidFill>
                        <a:srgbClr val="5C5B5A"/>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07314" marR="96520" algn="ctr">
                        <a:lnSpc>
                          <a:spcPct val="100000"/>
                        </a:lnSpc>
                        <a:spcBef>
                          <a:spcPts val="95"/>
                        </a:spcBef>
                      </a:pPr>
                      <a:r>
                        <a:rPr sz="1100" b="1" dirty="0">
                          <a:solidFill>
                            <a:srgbClr val="FFFFFF"/>
                          </a:solidFill>
                          <a:latin typeface="Arial"/>
                          <a:cs typeface="Arial"/>
                        </a:rPr>
                        <a:t>Between</a:t>
                      </a:r>
                      <a:r>
                        <a:rPr sz="1100" b="1" spc="-55" dirty="0">
                          <a:solidFill>
                            <a:srgbClr val="FFFFFF"/>
                          </a:solidFill>
                          <a:latin typeface="Arial"/>
                          <a:cs typeface="Arial"/>
                        </a:rPr>
                        <a:t> </a:t>
                      </a:r>
                      <a:r>
                        <a:rPr sz="1100" b="1" dirty="0">
                          <a:solidFill>
                            <a:srgbClr val="FFFFFF"/>
                          </a:solidFill>
                          <a:latin typeface="Arial"/>
                          <a:cs typeface="Arial"/>
                        </a:rPr>
                        <a:t>July</a:t>
                      </a:r>
                      <a:r>
                        <a:rPr sz="1100" b="1" spc="-30" dirty="0">
                          <a:solidFill>
                            <a:srgbClr val="FFFFFF"/>
                          </a:solidFill>
                          <a:latin typeface="Arial"/>
                          <a:cs typeface="Arial"/>
                        </a:rPr>
                        <a:t> </a:t>
                      </a:r>
                      <a:r>
                        <a:rPr sz="1100" b="1" dirty="0">
                          <a:solidFill>
                            <a:srgbClr val="FFFFFF"/>
                          </a:solidFill>
                          <a:latin typeface="Arial"/>
                          <a:cs typeface="Arial"/>
                        </a:rPr>
                        <a:t>and</a:t>
                      </a:r>
                      <a:r>
                        <a:rPr sz="1100" b="1" spc="-10" dirty="0">
                          <a:solidFill>
                            <a:srgbClr val="FFFFFF"/>
                          </a:solidFill>
                          <a:latin typeface="Arial"/>
                          <a:cs typeface="Arial"/>
                        </a:rPr>
                        <a:t> </a:t>
                      </a:r>
                      <a:r>
                        <a:rPr sz="1100" b="1" dirty="0">
                          <a:solidFill>
                            <a:srgbClr val="FFFFFF"/>
                          </a:solidFill>
                          <a:latin typeface="Arial"/>
                          <a:cs typeface="Arial"/>
                        </a:rPr>
                        <a:t>October</a:t>
                      </a:r>
                      <a:r>
                        <a:rPr sz="1100" b="1" spc="-40" dirty="0">
                          <a:solidFill>
                            <a:srgbClr val="FFFFFF"/>
                          </a:solidFill>
                          <a:latin typeface="Arial"/>
                          <a:cs typeface="Arial"/>
                        </a:rPr>
                        <a:t> </a:t>
                      </a:r>
                      <a:r>
                        <a:rPr sz="1100" b="1" dirty="0">
                          <a:solidFill>
                            <a:srgbClr val="FFFFFF"/>
                          </a:solidFill>
                          <a:latin typeface="Arial"/>
                          <a:cs typeface="Arial"/>
                        </a:rPr>
                        <a:t>(surveys</a:t>
                      </a:r>
                      <a:r>
                        <a:rPr sz="1100" b="1" spc="5" dirty="0">
                          <a:solidFill>
                            <a:srgbClr val="FFFFFF"/>
                          </a:solidFill>
                          <a:latin typeface="Arial"/>
                          <a:cs typeface="Arial"/>
                        </a:rPr>
                        <a:t> </a:t>
                      </a:r>
                      <a:r>
                        <a:rPr sz="1100" b="1" dirty="0">
                          <a:solidFill>
                            <a:srgbClr val="FFFFFF"/>
                          </a:solidFill>
                          <a:latin typeface="Arial"/>
                          <a:cs typeface="Arial"/>
                        </a:rPr>
                        <a:t>14</a:t>
                      </a:r>
                      <a:r>
                        <a:rPr sz="1100" b="1" spc="-15" dirty="0">
                          <a:solidFill>
                            <a:srgbClr val="FFFFFF"/>
                          </a:solidFill>
                          <a:latin typeface="Arial"/>
                          <a:cs typeface="Arial"/>
                        </a:rPr>
                        <a:t> </a:t>
                      </a:r>
                      <a:r>
                        <a:rPr sz="1100" b="1" dirty="0">
                          <a:solidFill>
                            <a:srgbClr val="FFFFFF"/>
                          </a:solidFill>
                          <a:latin typeface="Arial"/>
                          <a:cs typeface="Arial"/>
                        </a:rPr>
                        <a:t>-</a:t>
                      </a:r>
                      <a:r>
                        <a:rPr sz="1100" b="1" spc="-25" dirty="0">
                          <a:solidFill>
                            <a:srgbClr val="FFFFFF"/>
                          </a:solidFill>
                          <a:latin typeface="Arial"/>
                          <a:cs typeface="Arial"/>
                        </a:rPr>
                        <a:t> </a:t>
                      </a:r>
                      <a:r>
                        <a:rPr sz="1100" b="1" dirty="0">
                          <a:solidFill>
                            <a:srgbClr val="FFFFFF"/>
                          </a:solidFill>
                          <a:latin typeface="Arial"/>
                          <a:cs typeface="Arial"/>
                        </a:rPr>
                        <a:t>16),</a:t>
                      </a:r>
                      <a:r>
                        <a:rPr sz="1100" b="1" spc="-25" dirty="0">
                          <a:solidFill>
                            <a:srgbClr val="FFFFFF"/>
                          </a:solidFill>
                          <a:latin typeface="Arial"/>
                          <a:cs typeface="Arial"/>
                        </a:rPr>
                        <a:t> </a:t>
                      </a:r>
                      <a:r>
                        <a:rPr sz="1100" b="1" dirty="0">
                          <a:solidFill>
                            <a:srgbClr val="FFFFFF"/>
                          </a:solidFill>
                          <a:latin typeface="Arial"/>
                          <a:cs typeface="Arial"/>
                        </a:rPr>
                        <a:t>those</a:t>
                      </a:r>
                      <a:r>
                        <a:rPr sz="1100" b="1" spc="-35" dirty="0">
                          <a:solidFill>
                            <a:srgbClr val="FFFFFF"/>
                          </a:solidFill>
                          <a:latin typeface="Arial"/>
                          <a:cs typeface="Arial"/>
                        </a:rPr>
                        <a:t> </a:t>
                      </a:r>
                      <a:r>
                        <a:rPr sz="1100" b="1" dirty="0">
                          <a:solidFill>
                            <a:srgbClr val="FFFFFF"/>
                          </a:solidFill>
                          <a:latin typeface="Arial"/>
                          <a:cs typeface="Arial"/>
                        </a:rPr>
                        <a:t>who</a:t>
                      </a:r>
                      <a:r>
                        <a:rPr sz="1100" b="1" spc="-40" dirty="0">
                          <a:solidFill>
                            <a:srgbClr val="FFFFFF"/>
                          </a:solidFill>
                          <a:latin typeface="Arial"/>
                          <a:cs typeface="Arial"/>
                        </a:rPr>
                        <a:t> </a:t>
                      </a:r>
                      <a:r>
                        <a:rPr sz="1100" b="1" dirty="0">
                          <a:solidFill>
                            <a:srgbClr val="FFFFFF"/>
                          </a:solidFill>
                          <a:latin typeface="Arial"/>
                          <a:cs typeface="Arial"/>
                        </a:rPr>
                        <a:t>have</a:t>
                      </a:r>
                      <a:r>
                        <a:rPr sz="1100" b="1" spc="-5" dirty="0">
                          <a:solidFill>
                            <a:srgbClr val="FFFFFF"/>
                          </a:solidFill>
                          <a:latin typeface="Arial"/>
                          <a:cs typeface="Arial"/>
                        </a:rPr>
                        <a:t> </a:t>
                      </a:r>
                      <a:r>
                        <a:rPr sz="1100" b="1" dirty="0">
                          <a:solidFill>
                            <a:srgbClr val="FFFFFF"/>
                          </a:solidFill>
                          <a:latin typeface="Arial"/>
                          <a:cs typeface="Arial"/>
                        </a:rPr>
                        <a:t>borrowed</a:t>
                      </a:r>
                      <a:r>
                        <a:rPr sz="1100" b="1" spc="-60" dirty="0">
                          <a:solidFill>
                            <a:srgbClr val="FFFFFF"/>
                          </a:solidFill>
                          <a:latin typeface="Arial"/>
                          <a:cs typeface="Arial"/>
                        </a:rPr>
                        <a:t> </a:t>
                      </a:r>
                      <a:r>
                        <a:rPr sz="1100" b="1" dirty="0">
                          <a:solidFill>
                            <a:srgbClr val="FFFFFF"/>
                          </a:solidFill>
                          <a:latin typeface="Arial"/>
                          <a:cs typeface="Arial"/>
                        </a:rPr>
                        <a:t>more</a:t>
                      </a:r>
                      <a:r>
                        <a:rPr sz="1100" b="1" spc="-30" dirty="0">
                          <a:solidFill>
                            <a:srgbClr val="FFFFFF"/>
                          </a:solidFill>
                          <a:latin typeface="Arial"/>
                          <a:cs typeface="Arial"/>
                        </a:rPr>
                        <a:t> </a:t>
                      </a:r>
                      <a:r>
                        <a:rPr sz="1100" b="1" spc="-10" dirty="0">
                          <a:solidFill>
                            <a:srgbClr val="FFFFFF"/>
                          </a:solidFill>
                          <a:latin typeface="Arial"/>
                          <a:cs typeface="Arial"/>
                        </a:rPr>
                        <a:t>money </a:t>
                      </a:r>
                      <a:r>
                        <a:rPr sz="1100" b="1" dirty="0">
                          <a:solidFill>
                            <a:srgbClr val="FFFFFF"/>
                          </a:solidFill>
                          <a:latin typeface="Arial"/>
                          <a:cs typeface="Arial"/>
                        </a:rPr>
                        <a:t>or</a:t>
                      </a:r>
                      <a:r>
                        <a:rPr sz="1100" b="1" spc="-10" dirty="0">
                          <a:solidFill>
                            <a:srgbClr val="FFFFFF"/>
                          </a:solidFill>
                          <a:latin typeface="Arial"/>
                          <a:cs typeface="Arial"/>
                        </a:rPr>
                        <a:t> </a:t>
                      </a:r>
                      <a:r>
                        <a:rPr sz="1100" b="1" dirty="0">
                          <a:solidFill>
                            <a:srgbClr val="FFFFFF"/>
                          </a:solidFill>
                          <a:latin typeface="Arial"/>
                          <a:cs typeface="Arial"/>
                        </a:rPr>
                        <a:t>used</a:t>
                      </a:r>
                      <a:r>
                        <a:rPr sz="1100" b="1" spc="-15" dirty="0">
                          <a:solidFill>
                            <a:srgbClr val="FFFFFF"/>
                          </a:solidFill>
                          <a:latin typeface="Arial"/>
                          <a:cs typeface="Arial"/>
                        </a:rPr>
                        <a:t> </a:t>
                      </a:r>
                      <a:r>
                        <a:rPr sz="1100" b="1" dirty="0">
                          <a:solidFill>
                            <a:srgbClr val="FFFFFF"/>
                          </a:solidFill>
                          <a:latin typeface="Arial"/>
                          <a:cs typeface="Arial"/>
                        </a:rPr>
                        <a:t>more</a:t>
                      </a:r>
                      <a:r>
                        <a:rPr sz="1100" b="1" spc="-25" dirty="0">
                          <a:solidFill>
                            <a:srgbClr val="FFFFFF"/>
                          </a:solidFill>
                          <a:latin typeface="Arial"/>
                          <a:cs typeface="Arial"/>
                        </a:rPr>
                        <a:t> </a:t>
                      </a:r>
                      <a:r>
                        <a:rPr sz="1100" b="1" dirty="0">
                          <a:solidFill>
                            <a:srgbClr val="FFFFFF"/>
                          </a:solidFill>
                          <a:latin typeface="Arial"/>
                          <a:cs typeface="Arial"/>
                        </a:rPr>
                        <a:t>credit</a:t>
                      </a:r>
                      <a:r>
                        <a:rPr sz="1100" b="1" spc="-35" dirty="0">
                          <a:solidFill>
                            <a:srgbClr val="FFFFFF"/>
                          </a:solidFill>
                          <a:latin typeface="Arial"/>
                          <a:cs typeface="Arial"/>
                        </a:rPr>
                        <a:t> </a:t>
                      </a:r>
                      <a:r>
                        <a:rPr sz="1100" b="1" dirty="0">
                          <a:solidFill>
                            <a:srgbClr val="FFFFFF"/>
                          </a:solidFill>
                          <a:latin typeface="Arial"/>
                          <a:cs typeface="Arial"/>
                        </a:rPr>
                        <a:t>than</a:t>
                      </a:r>
                      <a:r>
                        <a:rPr sz="1100" b="1" spc="-20" dirty="0">
                          <a:solidFill>
                            <a:srgbClr val="FFFFFF"/>
                          </a:solidFill>
                          <a:latin typeface="Arial"/>
                          <a:cs typeface="Arial"/>
                        </a:rPr>
                        <a:t> </a:t>
                      </a:r>
                      <a:r>
                        <a:rPr sz="1100" b="1" dirty="0">
                          <a:solidFill>
                            <a:srgbClr val="FFFFFF"/>
                          </a:solidFill>
                          <a:latin typeface="Arial"/>
                          <a:cs typeface="Arial"/>
                        </a:rPr>
                        <a:t>usual</a:t>
                      </a:r>
                      <a:r>
                        <a:rPr sz="1100" b="1" spc="-10" dirty="0">
                          <a:solidFill>
                            <a:srgbClr val="FFFFFF"/>
                          </a:solidFill>
                          <a:latin typeface="Arial"/>
                          <a:cs typeface="Arial"/>
                        </a:rPr>
                        <a:t> </a:t>
                      </a:r>
                      <a:r>
                        <a:rPr sz="1100" b="1" dirty="0">
                          <a:solidFill>
                            <a:srgbClr val="FFFFFF"/>
                          </a:solidFill>
                          <a:latin typeface="Arial"/>
                          <a:cs typeface="Arial"/>
                        </a:rPr>
                        <a:t>in</a:t>
                      </a:r>
                      <a:r>
                        <a:rPr sz="1100" b="1" spc="-30" dirty="0">
                          <a:solidFill>
                            <a:srgbClr val="FFFFFF"/>
                          </a:solidFill>
                          <a:latin typeface="Arial"/>
                          <a:cs typeface="Arial"/>
                        </a:rPr>
                        <a:t> </a:t>
                      </a:r>
                      <a:r>
                        <a:rPr sz="1100" b="1" dirty="0">
                          <a:solidFill>
                            <a:srgbClr val="FFFFFF"/>
                          </a:solidFill>
                          <a:latin typeface="Arial"/>
                          <a:cs typeface="Arial"/>
                        </a:rPr>
                        <a:t>the</a:t>
                      </a:r>
                      <a:r>
                        <a:rPr sz="1100" b="1" spc="-30" dirty="0">
                          <a:solidFill>
                            <a:srgbClr val="FFFFFF"/>
                          </a:solidFill>
                          <a:latin typeface="Arial"/>
                          <a:cs typeface="Arial"/>
                        </a:rPr>
                        <a:t> </a:t>
                      </a:r>
                      <a:r>
                        <a:rPr sz="1100" b="1" dirty="0">
                          <a:solidFill>
                            <a:srgbClr val="FFFFFF"/>
                          </a:solidFill>
                          <a:latin typeface="Arial"/>
                          <a:cs typeface="Arial"/>
                        </a:rPr>
                        <a:t>last</a:t>
                      </a:r>
                      <a:r>
                        <a:rPr sz="1100" b="1" spc="-25" dirty="0">
                          <a:solidFill>
                            <a:srgbClr val="FFFFFF"/>
                          </a:solidFill>
                          <a:latin typeface="Arial"/>
                          <a:cs typeface="Arial"/>
                        </a:rPr>
                        <a:t> </a:t>
                      </a:r>
                      <a:r>
                        <a:rPr sz="1100" b="1" dirty="0">
                          <a:solidFill>
                            <a:srgbClr val="FFFFFF"/>
                          </a:solidFill>
                          <a:latin typeface="Arial"/>
                          <a:cs typeface="Arial"/>
                        </a:rPr>
                        <a:t>month,</a:t>
                      </a:r>
                      <a:r>
                        <a:rPr sz="1100" b="1" spc="-15" dirty="0">
                          <a:solidFill>
                            <a:srgbClr val="FFFFFF"/>
                          </a:solidFill>
                          <a:latin typeface="Arial"/>
                          <a:cs typeface="Arial"/>
                        </a:rPr>
                        <a:t> </a:t>
                      </a:r>
                      <a:r>
                        <a:rPr sz="1100" b="1" dirty="0">
                          <a:solidFill>
                            <a:srgbClr val="FFFFFF"/>
                          </a:solidFill>
                          <a:latin typeface="Arial"/>
                          <a:cs typeface="Arial"/>
                        </a:rPr>
                        <a:t>compared</a:t>
                      </a:r>
                      <a:r>
                        <a:rPr sz="1100" b="1" spc="-30" dirty="0">
                          <a:solidFill>
                            <a:srgbClr val="FFFFFF"/>
                          </a:solidFill>
                          <a:latin typeface="Arial"/>
                          <a:cs typeface="Arial"/>
                        </a:rPr>
                        <a:t> </a:t>
                      </a:r>
                      <a:r>
                        <a:rPr sz="1100" b="1" dirty="0">
                          <a:solidFill>
                            <a:srgbClr val="FFFFFF"/>
                          </a:solidFill>
                          <a:latin typeface="Arial"/>
                          <a:cs typeface="Arial"/>
                        </a:rPr>
                        <a:t>to</a:t>
                      </a:r>
                      <a:r>
                        <a:rPr sz="1100" b="1" spc="-15" dirty="0">
                          <a:solidFill>
                            <a:srgbClr val="FFFFFF"/>
                          </a:solidFill>
                          <a:latin typeface="Arial"/>
                          <a:cs typeface="Arial"/>
                        </a:rPr>
                        <a:t> </a:t>
                      </a:r>
                      <a:r>
                        <a:rPr sz="1100" b="1" dirty="0">
                          <a:solidFill>
                            <a:srgbClr val="FFFFFF"/>
                          </a:solidFill>
                          <a:latin typeface="Arial"/>
                          <a:cs typeface="Arial"/>
                        </a:rPr>
                        <a:t>the</a:t>
                      </a:r>
                      <a:r>
                        <a:rPr sz="1100" b="1" spc="-30" dirty="0">
                          <a:solidFill>
                            <a:srgbClr val="FFFFFF"/>
                          </a:solidFill>
                          <a:latin typeface="Arial"/>
                          <a:cs typeface="Arial"/>
                        </a:rPr>
                        <a:t> </a:t>
                      </a:r>
                      <a:r>
                        <a:rPr sz="1100" b="1" dirty="0">
                          <a:solidFill>
                            <a:srgbClr val="FFFFFF"/>
                          </a:solidFill>
                          <a:latin typeface="Arial"/>
                          <a:cs typeface="Arial"/>
                        </a:rPr>
                        <a:t>GM</a:t>
                      </a:r>
                      <a:r>
                        <a:rPr sz="1100" b="1" spc="-30" dirty="0">
                          <a:solidFill>
                            <a:srgbClr val="FFFFFF"/>
                          </a:solidFill>
                          <a:latin typeface="Arial"/>
                          <a:cs typeface="Arial"/>
                        </a:rPr>
                        <a:t> </a:t>
                      </a:r>
                      <a:r>
                        <a:rPr sz="1100" b="1" spc="-10" dirty="0">
                          <a:solidFill>
                            <a:srgbClr val="FFFFFF"/>
                          </a:solidFill>
                          <a:latin typeface="Arial"/>
                          <a:cs typeface="Arial"/>
                        </a:rPr>
                        <a:t>average</a:t>
                      </a:r>
                      <a:r>
                        <a:rPr sz="1100" b="1" dirty="0">
                          <a:solidFill>
                            <a:srgbClr val="FFFFFF"/>
                          </a:solidFill>
                          <a:latin typeface="Arial"/>
                          <a:cs typeface="Arial"/>
                        </a:rPr>
                        <a:t> (29%),</a:t>
                      </a:r>
                      <a:r>
                        <a:rPr sz="1100" b="1" spc="-45" dirty="0">
                          <a:solidFill>
                            <a:srgbClr val="FFFFFF"/>
                          </a:solidFill>
                          <a:latin typeface="Arial"/>
                          <a:cs typeface="Arial"/>
                        </a:rPr>
                        <a:t> </a:t>
                      </a:r>
                      <a:r>
                        <a:rPr sz="1100" b="1" dirty="0">
                          <a:solidFill>
                            <a:srgbClr val="FFFFFF"/>
                          </a:solidFill>
                          <a:latin typeface="Arial"/>
                          <a:cs typeface="Arial"/>
                        </a:rPr>
                        <a:t>are</a:t>
                      </a:r>
                      <a:r>
                        <a:rPr sz="1100" b="1" spc="-30" dirty="0">
                          <a:solidFill>
                            <a:srgbClr val="FFFFFF"/>
                          </a:solidFill>
                          <a:latin typeface="Arial"/>
                          <a:cs typeface="Arial"/>
                        </a:rPr>
                        <a:t> </a:t>
                      </a:r>
                      <a:r>
                        <a:rPr sz="1100" b="1" dirty="0">
                          <a:solidFill>
                            <a:srgbClr val="FFFFFF"/>
                          </a:solidFill>
                          <a:latin typeface="Arial"/>
                          <a:cs typeface="Arial"/>
                        </a:rPr>
                        <a:t>higher</a:t>
                      </a:r>
                      <a:r>
                        <a:rPr sz="1100" b="1" spc="-30" dirty="0">
                          <a:solidFill>
                            <a:srgbClr val="FFFFFF"/>
                          </a:solidFill>
                          <a:latin typeface="Arial"/>
                          <a:cs typeface="Arial"/>
                        </a:rPr>
                        <a:t> </a:t>
                      </a:r>
                      <a:r>
                        <a:rPr sz="1100" b="1" spc="-10" dirty="0">
                          <a:solidFill>
                            <a:srgbClr val="FFFFFF"/>
                          </a:solidFill>
                          <a:latin typeface="Arial"/>
                          <a:cs typeface="Arial"/>
                        </a:rPr>
                        <a:t>among:</a:t>
                      </a:r>
                      <a:endParaRPr sz="1100">
                        <a:latin typeface="Arial"/>
                        <a:cs typeface="Arial"/>
                      </a:endParaRPr>
                    </a:p>
                  </a:txBody>
                  <a:tcPr marL="0" marR="0" marT="1206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solidFill>
                      <a:srgbClr val="5C5B5A"/>
                    </a:solidFill>
                  </a:tcPr>
                </a:tc>
                <a:extLst>
                  <a:ext uri="{0D108BD9-81ED-4DB2-BD59-A6C34878D82A}">
                    <a16:rowId xmlns:a16="http://schemas.microsoft.com/office/drawing/2014/main" val="10000"/>
                  </a:ext>
                </a:extLst>
              </a:tr>
              <a:tr h="524510">
                <a:tc>
                  <a:txBody>
                    <a:bodyPr/>
                    <a:lstStyle/>
                    <a:p>
                      <a:pPr>
                        <a:lnSpc>
                          <a:spcPct val="100000"/>
                        </a:lnSpc>
                      </a:pPr>
                      <a:endParaRPr sz="1200">
                        <a:latin typeface="Times New Roman"/>
                        <a:cs typeface="Times New Roman"/>
                      </a:endParaRPr>
                    </a:p>
                  </a:txBody>
                  <a:tcPr marL="0" marR="0" marT="0" marB="0"/>
                </a:tc>
                <a:tc gridSpan="2">
                  <a:txBody>
                    <a:bodyPr/>
                    <a:lstStyle/>
                    <a:p>
                      <a:pPr marL="3810" algn="ctr">
                        <a:lnSpc>
                          <a:spcPct val="100000"/>
                        </a:lnSpc>
                        <a:spcBef>
                          <a:spcPts val="925"/>
                        </a:spcBef>
                      </a:pPr>
                      <a:r>
                        <a:rPr sz="1200" spc="-25" dirty="0">
                          <a:solidFill>
                            <a:srgbClr val="585858"/>
                          </a:solidFill>
                          <a:latin typeface="Calibri"/>
                          <a:cs typeface="Calibri"/>
                        </a:rPr>
                        <a:t>Yes</a:t>
                      </a:r>
                      <a:endParaRPr sz="1200">
                        <a:latin typeface="Calibri"/>
                        <a:cs typeface="Calibri"/>
                      </a:endParaRPr>
                    </a:p>
                  </a:txBody>
                  <a:tcPr marL="0" marR="0" marT="117475"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98425">
                        <a:lnSpc>
                          <a:spcPct val="100000"/>
                        </a:lnSpc>
                        <a:spcBef>
                          <a:spcPts val="925"/>
                        </a:spcBef>
                      </a:pPr>
                      <a:r>
                        <a:rPr sz="1200" spc="-25" dirty="0">
                          <a:solidFill>
                            <a:srgbClr val="585858"/>
                          </a:solidFill>
                          <a:latin typeface="Calibri"/>
                          <a:cs typeface="Calibri"/>
                        </a:rPr>
                        <a:t>No</a:t>
                      </a:r>
                      <a:endParaRPr sz="1200">
                        <a:latin typeface="Calibri"/>
                        <a:cs typeface="Calibri"/>
                      </a:endParaRPr>
                    </a:p>
                  </a:txBody>
                  <a:tcPr marL="0" marR="0" marT="117475" marB="0"/>
                </a:tc>
                <a:tc>
                  <a:txBody>
                    <a:bodyPr/>
                    <a:lstStyle/>
                    <a:p>
                      <a:pPr>
                        <a:lnSpc>
                          <a:spcPct val="100000"/>
                        </a:lnSpc>
                      </a:pPr>
                      <a:endParaRPr sz="1200">
                        <a:latin typeface="Times New Roman"/>
                        <a:cs typeface="Times New Roman"/>
                      </a:endParaRPr>
                    </a:p>
                  </a:txBody>
                  <a:tcPr marL="0" marR="0" marT="0" marB="0"/>
                </a:tc>
                <a:tc gridSpan="2">
                  <a:txBody>
                    <a:bodyPr/>
                    <a:lstStyle/>
                    <a:p>
                      <a:pPr marL="251460">
                        <a:lnSpc>
                          <a:spcPct val="100000"/>
                        </a:lnSpc>
                        <a:spcBef>
                          <a:spcPts val="925"/>
                        </a:spcBef>
                      </a:pPr>
                      <a:r>
                        <a:rPr sz="1200" dirty="0">
                          <a:solidFill>
                            <a:srgbClr val="585858"/>
                          </a:solidFill>
                          <a:latin typeface="Calibri"/>
                          <a:cs typeface="Calibri"/>
                        </a:rPr>
                        <a:t>Don't</a:t>
                      </a:r>
                      <a:r>
                        <a:rPr sz="1200" spc="-30"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a:txBody>
                  <a:tcPr marL="0" marR="0" marT="117475"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R w="9525">
                      <a:solidFill>
                        <a:srgbClr val="5C5B5A"/>
                      </a:solidFill>
                      <a:prstDash val="solid"/>
                    </a:lnR>
                  </a:tcPr>
                </a:tc>
                <a:tc rowSpan="7">
                  <a:txBody>
                    <a:bodyPr/>
                    <a:lstStyle/>
                    <a:p>
                      <a:pPr marL="92075">
                        <a:lnSpc>
                          <a:spcPct val="100000"/>
                        </a:lnSpc>
                        <a:spcBef>
                          <a:spcPts val="815"/>
                        </a:spcBef>
                      </a:pPr>
                      <a:r>
                        <a:rPr sz="1200" b="1" spc="-10" dirty="0">
                          <a:solidFill>
                            <a:srgbClr val="009590"/>
                          </a:solidFill>
                          <a:latin typeface="Arial"/>
                          <a:cs typeface="Arial"/>
                        </a:rPr>
                        <a:t>Demographics:</a:t>
                      </a:r>
                      <a:endParaRPr sz="1200">
                        <a:latin typeface="Arial"/>
                        <a:cs typeface="Arial"/>
                      </a:endParaRPr>
                    </a:p>
                    <a:p>
                      <a:pPr marL="264795" indent="-172720">
                        <a:lnSpc>
                          <a:spcPct val="100000"/>
                        </a:lnSpc>
                        <a:spcBef>
                          <a:spcPts val="204"/>
                        </a:spcBef>
                        <a:buChar char="•"/>
                        <a:tabLst>
                          <a:tab pos="26479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aged</a:t>
                      </a:r>
                      <a:r>
                        <a:rPr sz="1200" spc="-25" dirty="0">
                          <a:solidFill>
                            <a:srgbClr val="5C5B5A"/>
                          </a:solidFill>
                          <a:latin typeface="Arial"/>
                          <a:cs typeface="Arial"/>
                        </a:rPr>
                        <a:t> </a:t>
                      </a:r>
                      <a:r>
                        <a:rPr sz="1200" dirty="0">
                          <a:solidFill>
                            <a:srgbClr val="5C5B5A"/>
                          </a:solidFill>
                          <a:latin typeface="Arial"/>
                          <a:cs typeface="Arial"/>
                        </a:rPr>
                        <a:t>25-34</a:t>
                      </a:r>
                      <a:r>
                        <a:rPr sz="1200" spc="-35" dirty="0">
                          <a:solidFill>
                            <a:srgbClr val="5C5B5A"/>
                          </a:solidFill>
                          <a:latin typeface="Arial"/>
                          <a:cs typeface="Arial"/>
                        </a:rPr>
                        <a:t> </a:t>
                      </a:r>
                      <a:r>
                        <a:rPr sz="1200" dirty="0">
                          <a:solidFill>
                            <a:srgbClr val="5C5B5A"/>
                          </a:solidFill>
                          <a:latin typeface="Arial"/>
                          <a:cs typeface="Arial"/>
                        </a:rPr>
                        <a:t>(42%)</a:t>
                      </a:r>
                      <a:r>
                        <a:rPr sz="1200" spc="-20" dirty="0">
                          <a:solidFill>
                            <a:srgbClr val="5C5B5A"/>
                          </a:solidFill>
                          <a:latin typeface="Arial"/>
                          <a:cs typeface="Arial"/>
                        </a:rPr>
                        <a:t> </a:t>
                      </a:r>
                      <a:r>
                        <a:rPr sz="1200" dirty="0">
                          <a:solidFill>
                            <a:srgbClr val="5C5B5A"/>
                          </a:solidFill>
                          <a:latin typeface="Arial"/>
                          <a:cs typeface="Arial"/>
                        </a:rPr>
                        <a:t>and</a:t>
                      </a:r>
                      <a:r>
                        <a:rPr sz="1200" spc="-25" dirty="0">
                          <a:solidFill>
                            <a:srgbClr val="5C5B5A"/>
                          </a:solidFill>
                          <a:latin typeface="Arial"/>
                          <a:cs typeface="Arial"/>
                        </a:rPr>
                        <a:t> </a:t>
                      </a:r>
                      <a:r>
                        <a:rPr sz="1200" dirty="0">
                          <a:solidFill>
                            <a:srgbClr val="5C5B5A"/>
                          </a:solidFill>
                          <a:latin typeface="Arial"/>
                          <a:cs typeface="Arial"/>
                        </a:rPr>
                        <a:t>those</a:t>
                      </a:r>
                      <a:r>
                        <a:rPr sz="1200" spc="-25" dirty="0">
                          <a:solidFill>
                            <a:srgbClr val="5C5B5A"/>
                          </a:solidFill>
                          <a:latin typeface="Arial"/>
                          <a:cs typeface="Arial"/>
                        </a:rPr>
                        <a:t> </a:t>
                      </a:r>
                      <a:r>
                        <a:rPr sz="1200" dirty="0">
                          <a:solidFill>
                            <a:srgbClr val="5C5B5A"/>
                          </a:solidFill>
                          <a:latin typeface="Arial"/>
                          <a:cs typeface="Arial"/>
                        </a:rPr>
                        <a:t>aged</a:t>
                      </a:r>
                      <a:r>
                        <a:rPr sz="1200" spc="-25" dirty="0">
                          <a:solidFill>
                            <a:srgbClr val="5C5B5A"/>
                          </a:solidFill>
                          <a:latin typeface="Arial"/>
                          <a:cs typeface="Arial"/>
                        </a:rPr>
                        <a:t> </a:t>
                      </a:r>
                      <a:r>
                        <a:rPr sz="1200" dirty="0">
                          <a:solidFill>
                            <a:srgbClr val="5C5B5A"/>
                          </a:solidFill>
                          <a:latin typeface="Arial"/>
                          <a:cs typeface="Arial"/>
                        </a:rPr>
                        <a:t>18-24</a:t>
                      </a:r>
                      <a:r>
                        <a:rPr sz="1200" spc="-35" dirty="0">
                          <a:solidFill>
                            <a:srgbClr val="5C5B5A"/>
                          </a:solidFill>
                          <a:latin typeface="Arial"/>
                          <a:cs typeface="Arial"/>
                        </a:rPr>
                        <a:t> </a:t>
                      </a:r>
                      <a:r>
                        <a:rPr sz="1200" spc="-10" dirty="0">
                          <a:solidFill>
                            <a:srgbClr val="5C5B5A"/>
                          </a:solidFill>
                          <a:latin typeface="Arial"/>
                          <a:cs typeface="Arial"/>
                        </a:rPr>
                        <a:t>(34%)</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from</a:t>
                      </a:r>
                      <a:r>
                        <a:rPr sz="1200" spc="-10" dirty="0">
                          <a:solidFill>
                            <a:srgbClr val="5C5B5A"/>
                          </a:solidFill>
                          <a:latin typeface="Arial"/>
                          <a:cs typeface="Arial"/>
                        </a:rPr>
                        <a:t> </a:t>
                      </a:r>
                      <a:r>
                        <a:rPr sz="1200" dirty="0">
                          <a:solidFill>
                            <a:srgbClr val="5C5B5A"/>
                          </a:solidFill>
                          <a:latin typeface="Arial"/>
                          <a:cs typeface="Arial"/>
                        </a:rPr>
                        <a:t>racially</a:t>
                      </a:r>
                      <a:r>
                        <a:rPr sz="1200" spc="-10" dirty="0">
                          <a:solidFill>
                            <a:srgbClr val="5C5B5A"/>
                          </a:solidFill>
                          <a:latin typeface="Arial"/>
                          <a:cs typeface="Arial"/>
                        </a:rPr>
                        <a:t> minoritised</a:t>
                      </a:r>
                      <a:r>
                        <a:rPr sz="1200" spc="-40" dirty="0">
                          <a:solidFill>
                            <a:srgbClr val="5C5B5A"/>
                          </a:solidFill>
                          <a:latin typeface="Arial"/>
                          <a:cs typeface="Arial"/>
                        </a:rPr>
                        <a:t> </a:t>
                      </a:r>
                      <a:r>
                        <a:rPr sz="1200" dirty="0">
                          <a:solidFill>
                            <a:srgbClr val="5C5B5A"/>
                          </a:solidFill>
                          <a:latin typeface="Arial"/>
                          <a:cs typeface="Arial"/>
                        </a:rPr>
                        <a:t>groups</a:t>
                      </a:r>
                      <a:r>
                        <a:rPr sz="1200" spc="-5" dirty="0">
                          <a:solidFill>
                            <a:srgbClr val="5C5B5A"/>
                          </a:solidFill>
                          <a:latin typeface="Arial"/>
                          <a:cs typeface="Arial"/>
                        </a:rPr>
                        <a:t> </a:t>
                      </a:r>
                      <a:r>
                        <a:rPr sz="1200" spc="-10" dirty="0">
                          <a:solidFill>
                            <a:srgbClr val="5C5B5A"/>
                          </a:solidFill>
                          <a:latin typeface="Arial"/>
                          <a:cs typeface="Arial"/>
                        </a:rPr>
                        <a:t>(35%)</a:t>
                      </a:r>
                      <a:endParaRPr sz="1200">
                        <a:latin typeface="Arial"/>
                        <a:cs typeface="Arial"/>
                      </a:endParaRPr>
                    </a:p>
                    <a:p>
                      <a:pPr marL="264160" marR="159385" indent="-172720">
                        <a:lnSpc>
                          <a:spcPct val="100000"/>
                        </a:lnSpc>
                        <a:spcBef>
                          <a:spcPts val="190"/>
                        </a:spcBef>
                        <a:buChar char="•"/>
                        <a:tabLst>
                          <a:tab pos="26416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a disability</a:t>
                      </a:r>
                      <a:r>
                        <a:rPr sz="1200" spc="-40" dirty="0">
                          <a:solidFill>
                            <a:srgbClr val="5C5B5A"/>
                          </a:solidFill>
                          <a:latin typeface="Arial"/>
                          <a:cs typeface="Arial"/>
                        </a:rPr>
                        <a:t> </a:t>
                      </a:r>
                      <a:r>
                        <a:rPr sz="1200" dirty="0">
                          <a:solidFill>
                            <a:srgbClr val="5C5B5A"/>
                          </a:solidFill>
                          <a:latin typeface="Arial"/>
                          <a:cs typeface="Arial"/>
                        </a:rPr>
                        <a:t>(40%)</a:t>
                      </a:r>
                      <a:r>
                        <a:rPr sz="1200" spc="-20" dirty="0">
                          <a:solidFill>
                            <a:srgbClr val="5C5B5A"/>
                          </a:solidFill>
                          <a:latin typeface="Arial"/>
                          <a:cs typeface="Arial"/>
                        </a:rPr>
                        <a:t> </a:t>
                      </a:r>
                      <a:r>
                        <a:rPr sz="1200" dirty="0">
                          <a:solidFill>
                            <a:srgbClr val="5C5B5A"/>
                          </a:solidFill>
                          <a:latin typeface="Arial"/>
                          <a:cs typeface="Arial"/>
                        </a:rPr>
                        <a:t>including</a:t>
                      </a:r>
                      <a:r>
                        <a:rPr sz="1200" spc="-35" dirty="0">
                          <a:solidFill>
                            <a:srgbClr val="5C5B5A"/>
                          </a:solidFill>
                          <a:latin typeface="Arial"/>
                          <a:cs typeface="Arial"/>
                        </a:rPr>
                        <a:t> </a:t>
                      </a:r>
                      <a:r>
                        <a:rPr sz="1200" dirty="0">
                          <a:solidFill>
                            <a:srgbClr val="5C5B5A"/>
                          </a:solidFill>
                          <a:latin typeface="Arial"/>
                          <a:cs typeface="Arial"/>
                        </a:rPr>
                        <a:t>those</a:t>
                      </a:r>
                      <a:r>
                        <a:rPr sz="1200" spc="-25"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learning</a:t>
                      </a:r>
                      <a:r>
                        <a:rPr sz="1200" spc="-50" dirty="0">
                          <a:solidFill>
                            <a:srgbClr val="5C5B5A"/>
                          </a:solidFill>
                          <a:latin typeface="Arial"/>
                          <a:cs typeface="Arial"/>
                        </a:rPr>
                        <a:t> </a:t>
                      </a:r>
                      <a:r>
                        <a:rPr sz="1200" spc="-10" dirty="0">
                          <a:solidFill>
                            <a:srgbClr val="5C5B5A"/>
                          </a:solidFill>
                          <a:latin typeface="Arial"/>
                          <a:cs typeface="Arial"/>
                        </a:rPr>
                        <a:t>difficulties</a:t>
                      </a:r>
                      <a:r>
                        <a:rPr sz="1200" spc="-40" dirty="0">
                          <a:solidFill>
                            <a:srgbClr val="5C5B5A"/>
                          </a:solidFill>
                          <a:latin typeface="Arial"/>
                          <a:cs typeface="Arial"/>
                        </a:rPr>
                        <a:t> </a:t>
                      </a:r>
                      <a:r>
                        <a:rPr sz="1200" dirty="0">
                          <a:solidFill>
                            <a:srgbClr val="5C5B5A"/>
                          </a:solidFill>
                          <a:latin typeface="Arial"/>
                          <a:cs typeface="Arial"/>
                        </a:rPr>
                        <a:t>(56%)</a:t>
                      </a:r>
                      <a:r>
                        <a:rPr sz="1200" spc="-20" dirty="0">
                          <a:solidFill>
                            <a:srgbClr val="5C5B5A"/>
                          </a:solidFill>
                          <a:latin typeface="Arial"/>
                          <a:cs typeface="Arial"/>
                        </a:rPr>
                        <a:t> </a:t>
                      </a:r>
                      <a:r>
                        <a:rPr sz="1200" spc="-25" dirty="0">
                          <a:solidFill>
                            <a:srgbClr val="5C5B5A"/>
                          </a:solidFill>
                          <a:latin typeface="Arial"/>
                          <a:cs typeface="Arial"/>
                        </a:rPr>
                        <a:t>and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10"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spc="-10" dirty="0">
                          <a:solidFill>
                            <a:srgbClr val="5C5B5A"/>
                          </a:solidFill>
                          <a:latin typeface="Arial"/>
                          <a:cs typeface="Arial"/>
                        </a:rPr>
                        <a:t>(47%)</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that</a:t>
                      </a:r>
                      <a:r>
                        <a:rPr sz="1200" spc="-25" dirty="0">
                          <a:solidFill>
                            <a:srgbClr val="5C5B5A"/>
                          </a:solidFill>
                          <a:latin typeface="Arial"/>
                          <a:cs typeface="Arial"/>
                        </a:rPr>
                        <a:t> </a:t>
                      </a:r>
                      <a:r>
                        <a:rPr sz="1200" dirty="0">
                          <a:solidFill>
                            <a:srgbClr val="5C5B5A"/>
                          </a:solidFill>
                          <a:latin typeface="Arial"/>
                          <a:cs typeface="Arial"/>
                        </a:rPr>
                        <a:t>are</a:t>
                      </a:r>
                      <a:r>
                        <a:rPr sz="1200" spc="-25" dirty="0">
                          <a:solidFill>
                            <a:srgbClr val="5C5B5A"/>
                          </a:solidFill>
                          <a:latin typeface="Arial"/>
                          <a:cs typeface="Arial"/>
                        </a:rPr>
                        <a:t> </a:t>
                      </a:r>
                      <a:r>
                        <a:rPr sz="1200" dirty="0">
                          <a:solidFill>
                            <a:srgbClr val="5C5B5A"/>
                          </a:solidFill>
                          <a:latin typeface="Arial"/>
                          <a:cs typeface="Arial"/>
                        </a:rPr>
                        <a:t>Muslim</a:t>
                      </a:r>
                      <a:r>
                        <a:rPr sz="1200" spc="-20" dirty="0">
                          <a:solidFill>
                            <a:srgbClr val="5C5B5A"/>
                          </a:solidFill>
                          <a:latin typeface="Arial"/>
                          <a:cs typeface="Arial"/>
                        </a:rPr>
                        <a:t> (38%)</a:t>
                      </a:r>
                      <a:endParaRPr sz="1200">
                        <a:latin typeface="Arial"/>
                        <a:cs typeface="Arial"/>
                      </a:endParaRPr>
                    </a:p>
                    <a:p>
                      <a:pPr>
                        <a:lnSpc>
                          <a:spcPct val="100000"/>
                        </a:lnSpc>
                        <a:spcBef>
                          <a:spcPts val="455"/>
                        </a:spcBef>
                        <a:buClr>
                          <a:srgbClr val="5C5B5A"/>
                        </a:buClr>
                        <a:buFont typeface="Arial"/>
                        <a:buChar char="•"/>
                      </a:pPr>
                      <a:endParaRPr sz="1200">
                        <a:latin typeface="Times New Roman"/>
                        <a:cs typeface="Times New Roman"/>
                      </a:endParaRPr>
                    </a:p>
                    <a:p>
                      <a:pPr marL="92075">
                        <a:lnSpc>
                          <a:spcPct val="100000"/>
                        </a:lnSpc>
                        <a:spcBef>
                          <a:spcPts val="5"/>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65"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feel</a:t>
                      </a:r>
                      <a:r>
                        <a:rPr sz="1200" spc="-40" dirty="0">
                          <a:solidFill>
                            <a:srgbClr val="5C5B5A"/>
                          </a:solidFill>
                          <a:latin typeface="Arial"/>
                          <a:cs typeface="Arial"/>
                        </a:rPr>
                        <a:t> </a:t>
                      </a:r>
                      <a:r>
                        <a:rPr sz="1200" dirty="0">
                          <a:solidFill>
                            <a:srgbClr val="5C5B5A"/>
                          </a:solidFill>
                          <a:latin typeface="Arial"/>
                          <a:cs typeface="Arial"/>
                        </a:rPr>
                        <a:t>that</a:t>
                      </a:r>
                      <a:r>
                        <a:rPr sz="1200" spc="-15"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are</a:t>
                      </a:r>
                      <a:r>
                        <a:rPr sz="1200" spc="-15" dirty="0">
                          <a:solidFill>
                            <a:srgbClr val="5C5B5A"/>
                          </a:solidFill>
                          <a:latin typeface="Arial"/>
                          <a:cs typeface="Arial"/>
                        </a:rPr>
                        <a:t> </a:t>
                      </a:r>
                      <a:r>
                        <a:rPr sz="1200" dirty="0">
                          <a:solidFill>
                            <a:srgbClr val="5C5B5A"/>
                          </a:solidFill>
                          <a:latin typeface="Arial"/>
                          <a:cs typeface="Arial"/>
                        </a:rPr>
                        <a:t>able</a:t>
                      </a:r>
                      <a:r>
                        <a:rPr sz="1200" spc="-40" dirty="0">
                          <a:solidFill>
                            <a:srgbClr val="5C5B5A"/>
                          </a:solidFill>
                          <a:latin typeface="Arial"/>
                          <a:cs typeface="Arial"/>
                        </a:rPr>
                        <a:t> </a:t>
                      </a:r>
                      <a:r>
                        <a:rPr sz="1200" dirty="0">
                          <a:solidFill>
                            <a:srgbClr val="5C5B5A"/>
                          </a:solidFill>
                          <a:latin typeface="Arial"/>
                          <a:cs typeface="Arial"/>
                        </a:rPr>
                        <a:t>to look</a:t>
                      </a:r>
                      <a:r>
                        <a:rPr sz="1200" spc="-25" dirty="0">
                          <a:solidFill>
                            <a:srgbClr val="5C5B5A"/>
                          </a:solidFill>
                          <a:latin typeface="Arial"/>
                          <a:cs typeface="Arial"/>
                        </a:rPr>
                        <a:t> </a:t>
                      </a:r>
                      <a:r>
                        <a:rPr sz="1200" dirty="0">
                          <a:solidFill>
                            <a:srgbClr val="5C5B5A"/>
                          </a:solidFill>
                          <a:latin typeface="Arial"/>
                          <a:cs typeface="Arial"/>
                        </a:rPr>
                        <a:t>after</a:t>
                      </a:r>
                      <a:r>
                        <a:rPr sz="1200" spc="-30"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own</a:t>
                      </a:r>
                      <a:r>
                        <a:rPr sz="1200" spc="-5" dirty="0">
                          <a:solidFill>
                            <a:srgbClr val="5C5B5A"/>
                          </a:solidFill>
                          <a:latin typeface="Arial"/>
                          <a:cs typeface="Arial"/>
                        </a:rPr>
                        <a:t> </a:t>
                      </a:r>
                      <a:r>
                        <a:rPr sz="1200" dirty="0">
                          <a:solidFill>
                            <a:srgbClr val="5C5B5A"/>
                          </a:solidFill>
                          <a:latin typeface="Arial"/>
                          <a:cs typeface="Arial"/>
                        </a:rPr>
                        <a:t>health</a:t>
                      </a:r>
                      <a:r>
                        <a:rPr sz="1200" spc="-15" dirty="0">
                          <a:solidFill>
                            <a:srgbClr val="5C5B5A"/>
                          </a:solidFill>
                          <a:latin typeface="Arial"/>
                          <a:cs typeface="Arial"/>
                        </a:rPr>
                        <a:t> </a:t>
                      </a:r>
                      <a:r>
                        <a:rPr sz="1200" spc="-10" dirty="0">
                          <a:solidFill>
                            <a:srgbClr val="5C5B5A"/>
                          </a:solidFill>
                          <a:latin typeface="Arial"/>
                          <a:cs typeface="Arial"/>
                        </a:rPr>
                        <a:t>(51%)</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dirty="0">
                          <a:solidFill>
                            <a:srgbClr val="5C5B5A"/>
                          </a:solidFill>
                          <a:latin typeface="Arial"/>
                          <a:cs typeface="Arial"/>
                        </a:rPr>
                        <a:t>low</a:t>
                      </a:r>
                      <a:r>
                        <a:rPr sz="1200" spc="-25" dirty="0">
                          <a:solidFill>
                            <a:srgbClr val="5C5B5A"/>
                          </a:solidFill>
                          <a:latin typeface="Arial"/>
                          <a:cs typeface="Arial"/>
                        </a:rPr>
                        <a:t> </a:t>
                      </a:r>
                      <a:r>
                        <a:rPr sz="1200" dirty="0">
                          <a:solidFill>
                            <a:srgbClr val="5C5B5A"/>
                          </a:solidFill>
                          <a:latin typeface="Arial"/>
                          <a:cs typeface="Arial"/>
                        </a:rPr>
                        <a:t>satisfaction</a:t>
                      </a:r>
                      <a:r>
                        <a:rPr sz="1200" spc="-25" dirty="0">
                          <a:solidFill>
                            <a:srgbClr val="5C5B5A"/>
                          </a:solidFill>
                          <a:latin typeface="Arial"/>
                          <a:cs typeface="Arial"/>
                        </a:rPr>
                        <a:t> </a:t>
                      </a:r>
                      <a:r>
                        <a:rPr sz="1200" dirty="0">
                          <a:solidFill>
                            <a:srgbClr val="5C5B5A"/>
                          </a:solidFill>
                          <a:latin typeface="Arial"/>
                          <a:cs typeface="Arial"/>
                        </a:rPr>
                        <a:t>with</a:t>
                      </a:r>
                      <a:r>
                        <a:rPr sz="1200" spc="-3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life</a:t>
                      </a:r>
                      <a:r>
                        <a:rPr sz="1200" spc="-30" dirty="0">
                          <a:solidFill>
                            <a:srgbClr val="5C5B5A"/>
                          </a:solidFill>
                          <a:latin typeface="Arial"/>
                          <a:cs typeface="Arial"/>
                        </a:rPr>
                        <a:t> </a:t>
                      </a:r>
                      <a:r>
                        <a:rPr sz="1200" spc="-20" dirty="0">
                          <a:solidFill>
                            <a:srgbClr val="5C5B5A"/>
                          </a:solidFill>
                          <a:latin typeface="Arial"/>
                          <a:cs typeface="Arial"/>
                        </a:rPr>
                        <a:t>(48%)</a:t>
                      </a:r>
                      <a:endParaRPr sz="1200">
                        <a:latin typeface="Arial"/>
                        <a:cs typeface="Arial"/>
                      </a:endParaRPr>
                    </a:p>
                    <a:p>
                      <a:pPr marL="265430" indent="-173355">
                        <a:lnSpc>
                          <a:spcPct val="100000"/>
                        </a:lnSpc>
                        <a:spcBef>
                          <a:spcPts val="190"/>
                        </a:spcBef>
                        <a:buChar char="•"/>
                        <a:tabLst>
                          <a:tab pos="26543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low</a:t>
                      </a:r>
                      <a:r>
                        <a:rPr sz="1200" spc="-30" dirty="0">
                          <a:solidFill>
                            <a:srgbClr val="5C5B5A"/>
                          </a:solidFill>
                          <a:latin typeface="Arial"/>
                          <a:cs typeface="Arial"/>
                        </a:rPr>
                        <a:t> </a:t>
                      </a:r>
                      <a:r>
                        <a:rPr sz="1200" dirty="0">
                          <a:solidFill>
                            <a:srgbClr val="5C5B5A"/>
                          </a:solidFill>
                          <a:latin typeface="Arial"/>
                          <a:cs typeface="Arial"/>
                        </a:rPr>
                        <a:t>happiness</a:t>
                      </a:r>
                      <a:r>
                        <a:rPr sz="1200" spc="-45" dirty="0">
                          <a:solidFill>
                            <a:srgbClr val="5C5B5A"/>
                          </a:solidFill>
                          <a:latin typeface="Arial"/>
                          <a:cs typeface="Arial"/>
                        </a:rPr>
                        <a:t> </a:t>
                      </a:r>
                      <a:r>
                        <a:rPr sz="1200" spc="-10" dirty="0">
                          <a:solidFill>
                            <a:srgbClr val="5C5B5A"/>
                          </a:solidFill>
                          <a:latin typeface="Arial"/>
                          <a:cs typeface="Arial"/>
                        </a:rPr>
                        <a:t>(46%)</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children</a:t>
                      </a:r>
                      <a:r>
                        <a:rPr sz="1200" spc="-35" dirty="0">
                          <a:solidFill>
                            <a:srgbClr val="5C5B5A"/>
                          </a:solidFill>
                          <a:latin typeface="Arial"/>
                          <a:cs typeface="Arial"/>
                        </a:rPr>
                        <a:t> </a:t>
                      </a:r>
                      <a:r>
                        <a:rPr sz="1200" dirty="0">
                          <a:solidFill>
                            <a:srgbClr val="5C5B5A"/>
                          </a:solidFill>
                          <a:latin typeface="Arial"/>
                          <a:cs typeface="Arial"/>
                        </a:rPr>
                        <a:t>aged</a:t>
                      </a:r>
                      <a:r>
                        <a:rPr sz="1200" spc="-30" dirty="0">
                          <a:solidFill>
                            <a:srgbClr val="5C5B5A"/>
                          </a:solidFill>
                          <a:latin typeface="Arial"/>
                          <a:cs typeface="Arial"/>
                        </a:rPr>
                        <a:t> </a:t>
                      </a:r>
                      <a:r>
                        <a:rPr sz="1200" dirty="0">
                          <a:solidFill>
                            <a:srgbClr val="5C5B5A"/>
                          </a:solidFill>
                          <a:latin typeface="Arial"/>
                          <a:cs typeface="Arial"/>
                        </a:rPr>
                        <a:t>0-4</a:t>
                      </a:r>
                      <a:r>
                        <a:rPr sz="1200" spc="-2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attend</a:t>
                      </a:r>
                      <a:r>
                        <a:rPr sz="1200" spc="-40" dirty="0">
                          <a:solidFill>
                            <a:srgbClr val="5C5B5A"/>
                          </a:solidFill>
                          <a:latin typeface="Arial"/>
                          <a:cs typeface="Arial"/>
                        </a:rPr>
                        <a:t> </a:t>
                      </a:r>
                      <a:r>
                        <a:rPr sz="1200" dirty="0">
                          <a:solidFill>
                            <a:srgbClr val="5C5B5A"/>
                          </a:solidFill>
                          <a:latin typeface="Arial"/>
                          <a:cs typeface="Arial"/>
                        </a:rPr>
                        <a:t>nursery</a:t>
                      </a:r>
                      <a:r>
                        <a:rPr sz="1200" spc="-3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pre-school</a:t>
                      </a:r>
                      <a:r>
                        <a:rPr sz="1200" spc="-45" dirty="0">
                          <a:solidFill>
                            <a:srgbClr val="5C5B5A"/>
                          </a:solidFill>
                          <a:latin typeface="Arial"/>
                          <a:cs typeface="Arial"/>
                        </a:rPr>
                        <a:t> </a:t>
                      </a:r>
                      <a:r>
                        <a:rPr sz="1200" spc="-10" dirty="0">
                          <a:solidFill>
                            <a:srgbClr val="5C5B5A"/>
                          </a:solidFill>
                          <a:latin typeface="Arial"/>
                          <a:cs typeface="Arial"/>
                        </a:rPr>
                        <a:t>(47%)</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work due</a:t>
                      </a:r>
                      <a:r>
                        <a:rPr sz="1200" spc="-3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ill</a:t>
                      </a:r>
                      <a:r>
                        <a:rPr sz="1200" spc="-10" dirty="0">
                          <a:solidFill>
                            <a:srgbClr val="5C5B5A"/>
                          </a:solidFill>
                          <a:latin typeface="Arial"/>
                          <a:cs typeface="Arial"/>
                        </a:rPr>
                        <a:t> </a:t>
                      </a:r>
                      <a:r>
                        <a:rPr sz="1200" dirty="0">
                          <a:solidFill>
                            <a:srgbClr val="5C5B5A"/>
                          </a:solidFill>
                          <a:latin typeface="Arial"/>
                          <a:cs typeface="Arial"/>
                        </a:rPr>
                        <a:t>health</a:t>
                      </a:r>
                      <a:r>
                        <a:rPr sz="1200" spc="-20"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spc="-10" dirty="0">
                          <a:solidFill>
                            <a:srgbClr val="5C5B5A"/>
                          </a:solidFill>
                          <a:latin typeface="Arial"/>
                          <a:cs typeface="Arial"/>
                        </a:rPr>
                        <a:t>(41%)</a:t>
                      </a:r>
                      <a:endParaRPr sz="1200">
                        <a:latin typeface="Arial"/>
                        <a:cs typeface="Arial"/>
                      </a:endParaRPr>
                    </a:p>
                    <a:p>
                      <a:pPr marL="265430" indent="-173355">
                        <a:lnSpc>
                          <a:spcPct val="100000"/>
                        </a:lnSpc>
                        <a:spcBef>
                          <a:spcPts val="190"/>
                        </a:spcBef>
                        <a:buChar char="•"/>
                        <a:tabLst>
                          <a:tab pos="26543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children</a:t>
                      </a:r>
                      <a:r>
                        <a:rPr sz="1200" spc="-40" dirty="0">
                          <a:solidFill>
                            <a:srgbClr val="5C5B5A"/>
                          </a:solidFill>
                          <a:latin typeface="Arial"/>
                          <a:cs typeface="Arial"/>
                        </a:rPr>
                        <a:t> </a:t>
                      </a:r>
                      <a:r>
                        <a:rPr sz="1200" dirty="0">
                          <a:solidFill>
                            <a:srgbClr val="5C5B5A"/>
                          </a:solidFill>
                          <a:latin typeface="Arial"/>
                          <a:cs typeface="Arial"/>
                        </a:rPr>
                        <a:t>under</a:t>
                      </a:r>
                      <a:r>
                        <a:rPr sz="1200" spc="-40" dirty="0">
                          <a:solidFill>
                            <a:srgbClr val="5C5B5A"/>
                          </a:solidFill>
                          <a:latin typeface="Arial"/>
                          <a:cs typeface="Arial"/>
                        </a:rPr>
                        <a:t> </a:t>
                      </a:r>
                      <a:r>
                        <a:rPr sz="1200" dirty="0">
                          <a:solidFill>
                            <a:srgbClr val="5C5B5A"/>
                          </a:solidFill>
                          <a:latin typeface="Arial"/>
                          <a:cs typeface="Arial"/>
                        </a:rPr>
                        <a:t>5</a:t>
                      </a:r>
                      <a:r>
                        <a:rPr sz="1200" spc="-20" dirty="0">
                          <a:solidFill>
                            <a:srgbClr val="5C5B5A"/>
                          </a:solidFill>
                          <a:latin typeface="Arial"/>
                          <a:cs typeface="Arial"/>
                        </a:rPr>
                        <a:t> </a:t>
                      </a:r>
                      <a:r>
                        <a:rPr sz="1200" dirty="0">
                          <a:solidFill>
                            <a:srgbClr val="5C5B5A"/>
                          </a:solidFill>
                          <a:latin typeface="Arial"/>
                          <a:cs typeface="Arial"/>
                        </a:rPr>
                        <a:t>years</a:t>
                      </a:r>
                      <a:r>
                        <a:rPr sz="1200" spc="-10" dirty="0">
                          <a:solidFill>
                            <a:srgbClr val="5C5B5A"/>
                          </a:solidFill>
                          <a:latin typeface="Arial"/>
                          <a:cs typeface="Arial"/>
                        </a:rPr>
                        <a:t> </a:t>
                      </a:r>
                      <a:r>
                        <a:rPr sz="1200" dirty="0">
                          <a:solidFill>
                            <a:srgbClr val="5C5B5A"/>
                          </a:solidFill>
                          <a:latin typeface="Arial"/>
                          <a:cs typeface="Arial"/>
                        </a:rPr>
                        <a:t>old</a:t>
                      </a:r>
                      <a:r>
                        <a:rPr sz="1200" spc="-35" dirty="0">
                          <a:solidFill>
                            <a:srgbClr val="5C5B5A"/>
                          </a:solidFill>
                          <a:latin typeface="Arial"/>
                          <a:cs typeface="Arial"/>
                        </a:rPr>
                        <a:t> </a:t>
                      </a:r>
                      <a:r>
                        <a:rPr sz="1200" spc="-20" dirty="0">
                          <a:solidFill>
                            <a:srgbClr val="5C5B5A"/>
                          </a:solidFill>
                          <a:latin typeface="Arial"/>
                          <a:cs typeface="Arial"/>
                        </a:rPr>
                        <a:t>(42%)</a:t>
                      </a:r>
                      <a:endParaRPr sz="1200">
                        <a:latin typeface="Arial"/>
                        <a:cs typeface="Arial"/>
                      </a:endParaRPr>
                    </a:p>
                    <a:p>
                      <a:pPr marL="264795" indent="-172720">
                        <a:lnSpc>
                          <a:spcPct val="100000"/>
                        </a:lnSpc>
                        <a:spcBef>
                          <a:spcPts val="204"/>
                        </a:spcBef>
                        <a:buChar char="•"/>
                        <a:tabLst>
                          <a:tab pos="26479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high</a:t>
                      </a:r>
                      <a:r>
                        <a:rPr sz="1200" spc="-25" dirty="0">
                          <a:solidFill>
                            <a:srgbClr val="5C5B5A"/>
                          </a:solidFill>
                          <a:latin typeface="Arial"/>
                          <a:cs typeface="Arial"/>
                        </a:rPr>
                        <a:t> </a:t>
                      </a:r>
                      <a:r>
                        <a:rPr sz="1200" dirty="0">
                          <a:solidFill>
                            <a:srgbClr val="5C5B5A"/>
                          </a:solidFill>
                          <a:latin typeface="Arial"/>
                          <a:cs typeface="Arial"/>
                        </a:rPr>
                        <a:t>levels</a:t>
                      </a:r>
                      <a:r>
                        <a:rPr sz="1200" spc="-20" dirty="0">
                          <a:solidFill>
                            <a:srgbClr val="5C5B5A"/>
                          </a:solidFill>
                          <a:latin typeface="Arial"/>
                          <a:cs typeface="Arial"/>
                        </a:rPr>
                        <a:t> </a:t>
                      </a:r>
                      <a:r>
                        <a:rPr sz="1200" dirty="0">
                          <a:solidFill>
                            <a:srgbClr val="5C5B5A"/>
                          </a:solidFill>
                          <a:latin typeface="Arial"/>
                          <a:cs typeface="Arial"/>
                        </a:rPr>
                        <a:t>of</a:t>
                      </a:r>
                      <a:r>
                        <a:rPr sz="1200" spc="-5" dirty="0">
                          <a:solidFill>
                            <a:srgbClr val="5C5B5A"/>
                          </a:solidFill>
                          <a:latin typeface="Arial"/>
                          <a:cs typeface="Arial"/>
                        </a:rPr>
                        <a:t> </a:t>
                      </a:r>
                      <a:r>
                        <a:rPr sz="1200" dirty="0">
                          <a:solidFill>
                            <a:srgbClr val="5C5B5A"/>
                          </a:solidFill>
                          <a:latin typeface="Arial"/>
                          <a:cs typeface="Arial"/>
                        </a:rPr>
                        <a:t>anxiety</a:t>
                      </a:r>
                      <a:r>
                        <a:rPr sz="1200" spc="-25" dirty="0">
                          <a:solidFill>
                            <a:srgbClr val="5C5B5A"/>
                          </a:solidFill>
                          <a:latin typeface="Arial"/>
                          <a:cs typeface="Arial"/>
                        </a:rPr>
                        <a:t> </a:t>
                      </a:r>
                      <a:r>
                        <a:rPr sz="1200" spc="-10" dirty="0">
                          <a:solidFill>
                            <a:srgbClr val="5C5B5A"/>
                          </a:solidFill>
                          <a:latin typeface="Arial"/>
                          <a:cs typeface="Arial"/>
                        </a:rPr>
                        <a:t>(41%)</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earning</a:t>
                      </a:r>
                      <a:r>
                        <a:rPr sz="1200" spc="-35" dirty="0">
                          <a:solidFill>
                            <a:srgbClr val="5C5B5A"/>
                          </a:solidFill>
                          <a:latin typeface="Arial"/>
                          <a:cs typeface="Arial"/>
                        </a:rPr>
                        <a:t> </a:t>
                      </a:r>
                      <a:r>
                        <a:rPr sz="1200" dirty="0">
                          <a:solidFill>
                            <a:srgbClr val="5C5B5A"/>
                          </a:solidFill>
                          <a:latin typeface="Arial"/>
                          <a:cs typeface="Arial"/>
                        </a:rPr>
                        <a:t>up</a:t>
                      </a:r>
                      <a:r>
                        <a:rPr sz="1200" spc="-25" dirty="0">
                          <a:solidFill>
                            <a:srgbClr val="5C5B5A"/>
                          </a:solidFill>
                          <a:latin typeface="Arial"/>
                          <a:cs typeface="Arial"/>
                        </a:rPr>
                        <a:t> </a:t>
                      </a:r>
                      <a:r>
                        <a:rPr sz="1200" dirty="0">
                          <a:solidFill>
                            <a:srgbClr val="5C5B5A"/>
                          </a:solidFill>
                          <a:latin typeface="Arial"/>
                          <a:cs typeface="Arial"/>
                        </a:rPr>
                        <a:t>to £15,599</a:t>
                      </a:r>
                      <a:r>
                        <a:rPr sz="1200" spc="-50" dirty="0">
                          <a:solidFill>
                            <a:srgbClr val="5C5B5A"/>
                          </a:solidFill>
                          <a:latin typeface="Arial"/>
                          <a:cs typeface="Arial"/>
                        </a:rPr>
                        <a:t> </a:t>
                      </a:r>
                      <a:r>
                        <a:rPr sz="1200" spc="-10" dirty="0">
                          <a:solidFill>
                            <a:srgbClr val="5C5B5A"/>
                          </a:solidFill>
                          <a:latin typeface="Arial"/>
                          <a:cs typeface="Arial"/>
                        </a:rPr>
                        <a:t>(39%)</a:t>
                      </a:r>
                      <a:endParaRPr sz="1200">
                        <a:latin typeface="Arial"/>
                        <a:cs typeface="Arial"/>
                      </a:endParaRPr>
                    </a:p>
                    <a:p>
                      <a:pPr marL="264160" marR="266065" indent="-172720">
                        <a:lnSpc>
                          <a:spcPct val="100000"/>
                        </a:lnSpc>
                        <a:spcBef>
                          <a:spcPts val="195"/>
                        </a:spcBef>
                        <a:buChar char="•"/>
                        <a:tabLst>
                          <a:tab pos="26416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renting</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home</a:t>
                      </a:r>
                      <a:r>
                        <a:rPr sz="1200" spc="-40" dirty="0">
                          <a:solidFill>
                            <a:srgbClr val="5C5B5A"/>
                          </a:solidFill>
                          <a:latin typeface="Arial"/>
                          <a:cs typeface="Arial"/>
                        </a:rPr>
                        <a:t> </a:t>
                      </a:r>
                      <a:r>
                        <a:rPr sz="1200" dirty="0">
                          <a:solidFill>
                            <a:srgbClr val="5C5B5A"/>
                          </a:solidFill>
                          <a:latin typeface="Arial"/>
                          <a:cs typeface="Arial"/>
                        </a:rPr>
                        <a:t>(38%)</a:t>
                      </a:r>
                      <a:r>
                        <a:rPr sz="1200" spc="-30" dirty="0">
                          <a:solidFill>
                            <a:srgbClr val="5C5B5A"/>
                          </a:solidFill>
                          <a:latin typeface="Arial"/>
                          <a:cs typeface="Arial"/>
                        </a:rPr>
                        <a:t> </a:t>
                      </a:r>
                      <a:r>
                        <a:rPr sz="1200" dirty="0">
                          <a:solidFill>
                            <a:srgbClr val="5C5B5A"/>
                          </a:solidFill>
                          <a:latin typeface="Arial"/>
                          <a:cs typeface="Arial"/>
                        </a:rPr>
                        <a:t>including</a:t>
                      </a:r>
                      <a:r>
                        <a:rPr sz="1200" spc="-45" dirty="0">
                          <a:solidFill>
                            <a:srgbClr val="5C5B5A"/>
                          </a:solidFill>
                          <a:latin typeface="Arial"/>
                          <a:cs typeface="Arial"/>
                        </a:rPr>
                        <a:t> </a:t>
                      </a:r>
                      <a:r>
                        <a:rPr sz="1200" dirty="0">
                          <a:solidFill>
                            <a:srgbClr val="5C5B5A"/>
                          </a:solidFill>
                          <a:latin typeface="Arial"/>
                          <a:cs typeface="Arial"/>
                        </a:rPr>
                        <a:t>renting</a:t>
                      </a:r>
                      <a:r>
                        <a:rPr sz="1200" spc="-40" dirty="0">
                          <a:solidFill>
                            <a:srgbClr val="5C5B5A"/>
                          </a:solidFill>
                          <a:latin typeface="Arial"/>
                          <a:cs typeface="Arial"/>
                        </a:rPr>
                        <a:t> </a:t>
                      </a:r>
                      <a:r>
                        <a:rPr sz="1200" dirty="0">
                          <a:solidFill>
                            <a:srgbClr val="5C5B5A"/>
                          </a:solidFill>
                          <a:latin typeface="Arial"/>
                          <a:cs typeface="Arial"/>
                        </a:rPr>
                        <a:t>from</a:t>
                      </a:r>
                      <a:r>
                        <a:rPr sz="1200" spc="-3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local</a:t>
                      </a:r>
                      <a:r>
                        <a:rPr sz="1200" spc="-35" dirty="0">
                          <a:solidFill>
                            <a:srgbClr val="5C5B5A"/>
                          </a:solidFill>
                          <a:latin typeface="Arial"/>
                          <a:cs typeface="Arial"/>
                        </a:rPr>
                        <a:t> </a:t>
                      </a:r>
                      <a:r>
                        <a:rPr sz="1200" dirty="0">
                          <a:solidFill>
                            <a:srgbClr val="5C5B5A"/>
                          </a:solidFill>
                          <a:latin typeface="Arial"/>
                          <a:cs typeface="Arial"/>
                        </a:rPr>
                        <a:t>authority</a:t>
                      </a:r>
                      <a:r>
                        <a:rPr sz="1200" spc="-45" dirty="0">
                          <a:solidFill>
                            <a:srgbClr val="5C5B5A"/>
                          </a:solidFill>
                          <a:latin typeface="Arial"/>
                          <a:cs typeface="Arial"/>
                        </a:rPr>
                        <a:t> </a:t>
                      </a:r>
                      <a:r>
                        <a:rPr sz="1200" spc="-10" dirty="0">
                          <a:solidFill>
                            <a:srgbClr val="5C5B5A"/>
                          </a:solidFill>
                          <a:latin typeface="Arial"/>
                          <a:cs typeface="Arial"/>
                        </a:rPr>
                        <a:t>(38%), </a:t>
                      </a:r>
                      <a:r>
                        <a:rPr sz="1200" dirty="0">
                          <a:solidFill>
                            <a:srgbClr val="5C5B5A"/>
                          </a:solidFill>
                          <a:latin typeface="Arial"/>
                          <a:cs typeface="Arial"/>
                        </a:rPr>
                        <a:t>renting</a:t>
                      </a:r>
                      <a:r>
                        <a:rPr sz="1200" spc="-55" dirty="0">
                          <a:solidFill>
                            <a:srgbClr val="5C5B5A"/>
                          </a:solidFill>
                          <a:latin typeface="Arial"/>
                          <a:cs typeface="Arial"/>
                        </a:rPr>
                        <a:t> </a:t>
                      </a:r>
                      <a:r>
                        <a:rPr sz="1200" dirty="0">
                          <a:solidFill>
                            <a:srgbClr val="5C5B5A"/>
                          </a:solidFill>
                          <a:latin typeface="Arial"/>
                          <a:cs typeface="Arial"/>
                        </a:rPr>
                        <a:t>privately</a:t>
                      </a:r>
                      <a:r>
                        <a:rPr sz="1200" spc="-30" dirty="0">
                          <a:solidFill>
                            <a:srgbClr val="5C5B5A"/>
                          </a:solidFill>
                          <a:latin typeface="Arial"/>
                          <a:cs typeface="Arial"/>
                        </a:rPr>
                        <a:t> </a:t>
                      </a:r>
                      <a:r>
                        <a:rPr sz="1200" dirty="0">
                          <a:solidFill>
                            <a:srgbClr val="5C5B5A"/>
                          </a:solidFill>
                          <a:latin typeface="Arial"/>
                          <a:cs typeface="Arial"/>
                        </a:rPr>
                        <a:t>(38%)</a:t>
                      </a:r>
                      <a:r>
                        <a:rPr sz="1200" spc="-30" dirty="0">
                          <a:solidFill>
                            <a:srgbClr val="5C5B5A"/>
                          </a:solidFill>
                          <a:latin typeface="Arial"/>
                          <a:cs typeface="Arial"/>
                        </a:rPr>
                        <a:t> </a:t>
                      </a:r>
                      <a:r>
                        <a:rPr sz="1200" dirty="0">
                          <a:solidFill>
                            <a:srgbClr val="5C5B5A"/>
                          </a:solidFill>
                          <a:latin typeface="Arial"/>
                          <a:cs typeface="Arial"/>
                        </a:rPr>
                        <a:t>and</a:t>
                      </a:r>
                      <a:r>
                        <a:rPr sz="1200" spc="-35" dirty="0">
                          <a:solidFill>
                            <a:srgbClr val="5C5B5A"/>
                          </a:solidFill>
                          <a:latin typeface="Arial"/>
                          <a:cs typeface="Arial"/>
                        </a:rPr>
                        <a:t> </a:t>
                      </a:r>
                      <a:r>
                        <a:rPr sz="1200" dirty="0">
                          <a:solidFill>
                            <a:srgbClr val="5C5B5A"/>
                          </a:solidFill>
                          <a:latin typeface="Arial"/>
                          <a:cs typeface="Arial"/>
                        </a:rPr>
                        <a:t>through</a:t>
                      </a:r>
                      <a:r>
                        <a:rPr sz="1200" spc="-40"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housing</a:t>
                      </a:r>
                      <a:r>
                        <a:rPr sz="1200" spc="-45" dirty="0">
                          <a:solidFill>
                            <a:srgbClr val="5C5B5A"/>
                          </a:solidFill>
                          <a:latin typeface="Arial"/>
                          <a:cs typeface="Arial"/>
                        </a:rPr>
                        <a:t> </a:t>
                      </a:r>
                      <a:r>
                        <a:rPr sz="1200" dirty="0">
                          <a:solidFill>
                            <a:srgbClr val="5C5B5A"/>
                          </a:solidFill>
                          <a:latin typeface="Arial"/>
                          <a:cs typeface="Arial"/>
                        </a:rPr>
                        <a:t>association</a:t>
                      </a:r>
                      <a:r>
                        <a:rPr sz="1200" spc="-40" dirty="0">
                          <a:solidFill>
                            <a:srgbClr val="5C5B5A"/>
                          </a:solidFill>
                          <a:latin typeface="Arial"/>
                          <a:cs typeface="Arial"/>
                        </a:rPr>
                        <a:t> </a:t>
                      </a:r>
                      <a:r>
                        <a:rPr sz="1200" spc="-10" dirty="0">
                          <a:solidFill>
                            <a:srgbClr val="5C5B5A"/>
                          </a:solidFill>
                          <a:latin typeface="Arial"/>
                          <a:cs typeface="Arial"/>
                        </a:rPr>
                        <a:t>(38%)</a:t>
                      </a:r>
                      <a:endParaRPr sz="1200">
                        <a:latin typeface="Arial"/>
                        <a:cs typeface="Arial"/>
                      </a:endParaRPr>
                    </a:p>
                    <a:p>
                      <a:pPr marL="265430" indent="-173355">
                        <a:lnSpc>
                          <a:spcPct val="100000"/>
                        </a:lnSpc>
                        <a:spcBef>
                          <a:spcPts val="200"/>
                        </a:spcBef>
                        <a:buChar char="•"/>
                        <a:tabLst>
                          <a:tab pos="26543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30" dirty="0">
                          <a:solidFill>
                            <a:srgbClr val="5C5B5A"/>
                          </a:solidFill>
                          <a:latin typeface="Arial"/>
                          <a:cs typeface="Arial"/>
                        </a:rPr>
                        <a:t> </a:t>
                      </a:r>
                      <a:r>
                        <a:rPr sz="1200" dirty="0">
                          <a:solidFill>
                            <a:srgbClr val="5C5B5A"/>
                          </a:solidFill>
                          <a:latin typeface="Arial"/>
                          <a:cs typeface="Arial"/>
                        </a:rPr>
                        <a:t>currently</a:t>
                      </a:r>
                      <a:r>
                        <a:rPr sz="1200" spc="-25"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carer</a:t>
                      </a:r>
                      <a:r>
                        <a:rPr sz="1200" spc="-25" dirty="0">
                          <a:solidFill>
                            <a:srgbClr val="5C5B5A"/>
                          </a:solidFill>
                          <a:latin typeface="Arial"/>
                          <a:cs typeface="Arial"/>
                        </a:rPr>
                        <a:t> </a:t>
                      </a:r>
                      <a:r>
                        <a:rPr sz="1200" spc="-10" dirty="0">
                          <a:solidFill>
                            <a:srgbClr val="5C5B5A"/>
                          </a:solidFill>
                          <a:latin typeface="Arial"/>
                          <a:cs typeface="Arial"/>
                        </a:rPr>
                        <a:t>(38%)</a:t>
                      </a:r>
                      <a:endParaRPr sz="1200">
                        <a:latin typeface="Arial"/>
                        <a:cs typeface="Arial"/>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1"/>
                  </a:ext>
                </a:extLst>
              </a:tr>
              <a:tr h="591185">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935"/>
                        </a:spcBef>
                      </a:pPr>
                      <a:endParaRPr sz="1200">
                        <a:latin typeface="Times New Roman"/>
                        <a:cs typeface="Times New Roman"/>
                      </a:endParaRPr>
                    </a:p>
                    <a:p>
                      <a:pPr marL="3810" algn="ctr">
                        <a:lnSpc>
                          <a:spcPts val="860"/>
                        </a:lnSpc>
                      </a:pPr>
                      <a:r>
                        <a:rPr sz="1200" spc="-25" dirty="0">
                          <a:solidFill>
                            <a:srgbClr val="404040"/>
                          </a:solidFill>
                          <a:latin typeface="Calibri"/>
                          <a:cs typeface="Calibri"/>
                        </a:rPr>
                        <a:t>61%</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360"/>
                        </a:spcBef>
                      </a:pPr>
                      <a:endParaRPr sz="1200">
                        <a:latin typeface="Times New Roman"/>
                        <a:cs typeface="Times New Roman"/>
                      </a:endParaRPr>
                    </a:p>
                    <a:p>
                      <a:pPr marR="5080" algn="ctr">
                        <a:lnSpc>
                          <a:spcPts val="1435"/>
                        </a:lnSpc>
                      </a:pPr>
                      <a:r>
                        <a:rPr sz="1200" spc="-25" dirty="0">
                          <a:solidFill>
                            <a:srgbClr val="404040"/>
                          </a:solidFill>
                          <a:latin typeface="Calibri"/>
                          <a:cs typeface="Calibri"/>
                        </a:rPr>
                        <a:t>63%</a:t>
                      </a:r>
                      <a:endParaRPr sz="1200">
                        <a:latin typeface="Calibri"/>
                        <a:cs typeface="Calibri"/>
                      </a:endParaRPr>
                    </a:p>
                  </a:txBody>
                  <a:tcPr marL="0" marR="0" marT="0" marB="0"/>
                </a:tc>
                <a:tc>
                  <a:txBody>
                    <a:bodyPr/>
                    <a:lstStyle/>
                    <a:p>
                      <a:pPr>
                        <a:lnSpc>
                          <a:spcPct val="100000"/>
                        </a:lnSpc>
                        <a:spcBef>
                          <a:spcPts val="600"/>
                        </a:spcBef>
                      </a:pPr>
                      <a:endParaRPr sz="1200">
                        <a:latin typeface="Times New Roman"/>
                        <a:cs typeface="Times New Roman"/>
                      </a:endParaRPr>
                    </a:p>
                    <a:p>
                      <a:pPr marL="5715" algn="ctr">
                        <a:lnSpc>
                          <a:spcPct val="100000"/>
                        </a:lnSpc>
                      </a:pPr>
                      <a:r>
                        <a:rPr sz="1200" spc="-25" dirty="0">
                          <a:solidFill>
                            <a:srgbClr val="404040"/>
                          </a:solidFill>
                          <a:latin typeface="Calibri"/>
                          <a:cs typeface="Calibri"/>
                        </a:rPr>
                        <a:t>67%</a:t>
                      </a:r>
                      <a:endParaRPr sz="1200">
                        <a:latin typeface="Calibri"/>
                        <a:cs typeface="Calibri"/>
                      </a:endParaRPr>
                    </a:p>
                  </a:txBody>
                  <a:tcPr marL="0" marR="0" marT="76200" marB="0"/>
                </a:tc>
                <a:tc>
                  <a:txBody>
                    <a:bodyPr/>
                    <a:lstStyle/>
                    <a:p>
                      <a:pPr>
                        <a:lnSpc>
                          <a:spcPct val="100000"/>
                        </a:lnSpc>
                        <a:spcBef>
                          <a:spcPts val="25"/>
                        </a:spcBef>
                      </a:pPr>
                      <a:endParaRPr sz="1200">
                        <a:latin typeface="Times New Roman"/>
                        <a:cs typeface="Times New Roman"/>
                      </a:endParaRPr>
                    </a:p>
                    <a:p>
                      <a:pPr marL="209550">
                        <a:lnSpc>
                          <a:spcPct val="100000"/>
                        </a:lnSpc>
                      </a:pPr>
                      <a:r>
                        <a:rPr sz="1200" spc="-25" dirty="0">
                          <a:solidFill>
                            <a:srgbClr val="404040"/>
                          </a:solidFill>
                          <a:latin typeface="Calibri"/>
                          <a:cs typeface="Calibri"/>
                        </a:rPr>
                        <a:t>69%</a:t>
                      </a:r>
                      <a:endParaRPr sz="1200">
                        <a:latin typeface="Calibri"/>
                        <a:cs typeface="Calibri"/>
                      </a:endParaRPr>
                    </a:p>
                  </a:txBody>
                  <a:tcPr marL="0" marR="0" marT="3175" marB="0"/>
                </a:tc>
                <a:tc>
                  <a:txBody>
                    <a:bodyPr/>
                    <a:lstStyle/>
                    <a:p>
                      <a:pPr>
                        <a:lnSpc>
                          <a:spcPct val="100000"/>
                        </a:lnSpc>
                      </a:pPr>
                      <a:endParaRPr sz="1200">
                        <a:latin typeface="Times New Roman"/>
                        <a:cs typeface="Times New Roman"/>
                      </a:endParaRPr>
                    </a:p>
                    <a:p>
                      <a:pPr>
                        <a:lnSpc>
                          <a:spcPct val="100000"/>
                        </a:lnSpc>
                        <a:spcBef>
                          <a:spcPts val="360"/>
                        </a:spcBef>
                      </a:pPr>
                      <a:endParaRPr sz="1200">
                        <a:latin typeface="Times New Roman"/>
                        <a:cs typeface="Times New Roman"/>
                      </a:endParaRPr>
                    </a:p>
                    <a:p>
                      <a:pPr algn="ctr">
                        <a:lnSpc>
                          <a:spcPts val="1435"/>
                        </a:lnSpc>
                      </a:pPr>
                      <a:r>
                        <a:rPr sz="1200" spc="-25" dirty="0">
                          <a:solidFill>
                            <a:srgbClr val="404040"/>
                          </a:solidFill>
                          <a:latin typeface="Calibri"/>
                          <a:cs typeface="Calibri"/>
                        </a:rPr>
                        <a:t>63%</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360"/>
                        </a:spcBef>
                      </a:pPr>
                      <a:endParaRPr sz="1200">
                        <a:latin typeface="Times New Roman"/>
                        <a:cs typeface="Times New Roman"/>
                      </a:endParaRPr>
                    </a:p>
                    <a:p>
                      <a:pPr algn="ctr">
                        <a:lnSpc>
                          <a:spcPts val="1435"/>
                        </a:lnSpc>
                      </a:pPr>
                      <a:r>
                        <a:rPr sz="1200" spc="-25" dirty="0">
                          <a:solidFill>
                            <a:srgbClr val="404040"/>
                          </a:solidFill>
                          <a:latin typeface="Calibri"/>
                          <a:cs typeface="Calibri"/>
                        </a:rPr>
                        <a:t>63%</a:t>
                      </a:r>
                      <a:endParaRPr sz="1200">
                        <a:latin typeface="Calibri"/>
                        <a:cs typeface="Calibri"/>
                      </a:endParaRPr>
                    </a:p>
                  </a:txBody>
                  <a:tcPr marL="0" marR="0" marT="0" marB="0"/>
                </a:tc>
                <a:tc>
                  <a:txBody>
                    <a:bodyPr/>
                    <a:lstStyle/>
                    <a:p>
                      <a:pPr>
                        <a:lnSpc>
                          <a:spcPct val="100000"/>
                        </a:lnSpc>
                        <a:spcBef>
                          <a:spcPts val="885"/>
                        </a:spcBef>
                      </a:pPr>
                      <a:endParaRPr sz="1200">
                        <a:latin typeface="Times New Roman"/>
                        <a:cs typeface="Times New Roman"/>
                      </a:endParaRPr>
                    </a:p>
                    <a:p>
                      <a:pPr algn="ctr">
                        <a:lnSpc>
                          <a:spcPct val="100000"/>
                        </a:lnSpc>
                      </a:pPr>
                      <a:r>
                        <a:rPr sz="1200" spc="-25" dirty="0">
                          <a:solidFill>
                            <a:srgbClr val="404040"/>
                          </a:solidFill>
                          <a:latin typeface="Calibri"/>
                          <a:cs typeface="Calibri"/>
                        </a:rPr>
                        <a:t>66%</a:t>
                      </a:r>
                      <a:endParaRPr sz="1200">
                        <a:latin typeface="Calibri"/>
                        <a:cs typeface="Calibri"/>
                      </a:endParaRPr>
                    </a:p>
                  </a:txBody>
                  <a:tcPr marL="0" marR="0" marT="112395" marB="0"/>
                </a:tc>
                <a:tc>
                  <a:txBody>
                    <a:bodyPr/>
                    <a:lstStyle/>
                    <a:p>
                      <a:pPr>
                        <a:lnSpc>
                          <a:spcPct val="100000"/>
                        </a:lnSpc>
                        <a:spcBef>
                          <a:spcPts val="1170"/>
                        </a:spcBef>
                      </a:pPr>
                      <a:endParaRPr sz="1200">
                        <a:latin typeface="Times New Roman"/>
                        <a:cs typeface="Times New Roman"/>
                      </a:endParaRPr>
                    </a:p>
                    <a:p>
                      <a:pPr marR="1905" algn="ctr">
                        <a:lnSpc>
                          <a:spcPct val="100000"/>
                        </a:lnSpc>
                      </a:pPr>
                      <a:r>
                        <a:rPr sz="1200" b="1" spc="-25" dirty="0">
                          <a:solidFill>
                            <a:srgbClr val="404040"/>
                          </a:solidFill>
                          <a:latin typeface="Calibri"/>
                          <a:cs typeface="Calibri"/>
                        </a:rPr>
                        <a:t>65%</a:t>
                      </a:r>
                      <a:endParaRPr sz="1200">
                        <a:latin typeface="Calibri"/>
                        <a:cs typeface="Calibri"/>
                      </a:endParaRPr>
                    </a:p>
                  </a:txBody>
                  <a:tcPr marL="0" marR="0" marT="148590" marB="0">
                    <a:lnR w="9525">
                      <a:solidFill>
                        <a:srgbClr val="5C5B5A"/>
                      </a:solidFill>
                      <a:prstDash val="solid"/>
                    </a:lnR>
                  </a:tcPr>
                </a:tc>
                <a:tc vMerge="1">
                  <a:txBody>
                    <a:bodyPr/>
                    <a:lstStyle/>
                    <a:p>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2"/>
                  </a:ext>
                </a:extLst>
              </a:tr>
              <a:tr h="463550">
                <a:tc>
                  <a:txBody>
                    <a:bodyPr/>
                    <a:lstStyle/>
                    <a:p>
                      <a:pPr marL="11430" algn="ctr">
                        <a:lnSpc>
                          <a:spcPts val="1175"/>
                        </a:lnSpc>
                      </a:pPr>
                      <a:r>
                        <a:rPr sz="1200" spc="-25" dirty="0">
                          <a:solidFill>
                            <a:srgbClr val="404040"/>
                          </a:solidFill>
                          <a:latin typeface="Calibri"/>
                          <a:cs typeface="Calibri"/>
                        </a:rPr>
                        <a:t>59%</a:t>
                      </a:r>
                      <a:endParaRPr sz="1200">
                        <a:latin typeface="Calibri"/>
                        <a:cs typeface="Calibri"/>
                      </a:endParaRPr>
                    </a:p>
                  </a:txBody>
                  <a:tcPr marL="0" marR="0" marT="0" marB="0"/>
                </a:tc>
                <a:tc gridSpan="2">
                  <a:txBody>
                    <a:bodyPr/>
                    <a:lstStyle/>
                    <a:p>
                      <a:pPr>
                        <a:lnSpc>
                          <a:spcPct val="100000"/>
                        </a:lnSpc>
                      </a:pPr>
                      <a:endParaRPr sz="1200">
                        <a:latin typeface="Times New Roman"/>
                        <a:cs typeface="Times New Roman"/>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gridSpan="2">
                  <a:txBody>
                    <a:bodyPr/>
                    <a:lstStyle/>
                    <a:p>
                      <a:pPr>
                        <a:lnSpc>
                          <a:spcPct val="100000"/>
                        </a:lnSpc>
                      </a:pPr>
                      <a:endParaRPr sz="1200">
                        <a:latin typeface="Times New Roman"/>
                        <a:cs typeface="Times New Roman"/>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R w="9525">
                      <a:solidFill>
                        <a:srgbClr val="5C5B5A"/>
                      </a:solidFill>
                      <a:prstDash val="solid"/>
                    </a:lnR>
                  </a:tcPr>
                </a:tc>
                <a:tc vMerge="1">
                  <a:txBody>
                    <a:bodyPr/>
                    <a:lstStyle/>
                    <a:p>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3"/>
                  </a:ext>
                </a:extLst>
              </a:tr>
              <a:tr h="1161415">
                <a:tc>
                  <a:txBody>
                    <a:bodyPr/>
                    <a:lstStyle/>
                    <a:p>
                      <a:pPr>
                        <a:lnSpc>
                          <a:spcPct val="100000"/>
                        </a:lnSpc>
                        <a:spcBef>
                          <a:spcPts val="735"/>
                        </a:spcBef>
                      </a:pPr>
                      <a:endParaRPr sz="1200">
                        <a:latin typeface="Times New Roman"/>
                        <a:cs typeface="Times New Roman"/>
                      </a:endParaRPr>
                    </a:p>
                    <a:p>
                      <a:pPr marL="11430" algn="ctr">
                        <a:lnSpc>
                          <a:spcPct val="100000"/>
                        </a:lnSpc>
                      </a:pPr>
                      <a:r>
                        <a:rPr sz="1200" spc="-25" dirty="0">
                          <a:solidFill>
                            <a:srgbClr val="404040"/>
                          </a:solidFill>
                          <a:latin typeface="Calibri"/>
                          <a:cs typeface="Calibri"/>
                        </a:rPr>
                        <a:t>37%</a:t>
                      </a:r>
                      <a:endParaRPr sz="1200">
                        <a:latin typeface="Calibri"/>
                        <a:cs typeface="Calibri"/>
                      </a:endParaRPr>
                    </a:p>
                  </a:txBody>
                  <a:tcPr marL="0" marR="0" marT="93345" marB="0"/>
                </a:tc>
                <a:tc>
                  <a:txBody>
                    <a:bodyPr/>
                    <a:lstStyle/>
                    <a:p>
                      <a:pPr>
                        <a:lnSpc>
                          <a:spcPct val="100000"/>
                        </a:lnSpc>
                      </a:pPr>
                      <a:endParaRPr sz="1200">
                        <a:latin typeface="Times New Roman"/>
                        <a:cs typeface="Times New Roman"/>
                      </a:endParaRPr>
                    </a:p>
                    <a:p>
                      <a:pPr>
                        <a:lnSpc>
                          <a:spcPct val="100000"/>
                        </a:lnSpc>
                        <a:spcBef>
                          <a:spcPts val="345"/>
                        </a:spcBef>
                      </a:pPr>
                      <a:endParaRPr sz="1200">
                        <a:latin typeface="Times New Roman"/>
                        <a:cs typeface="Times New Roman"/>
                      </a:endParaRPr>
                    </a:p>
                    <a:p>
                      <a:pPr marL="3810" algn="ctr">
                        <a:lnSpc>
                          <a:spcPct val="100000"/>
                        </a:lnSpc>
                      </a:pPr>
                      <a:r>
                        <a:rPr sz="1200" spc="-25" dirty="0">
                          <a:solidFill>
                            <a:srgbClr val="404040"/>
                          </a:solidFill>
                          <a:latin typeface="Calibri"/>
                          <a:cs typeface="Calibri"/>
                        </a:rPr>
                        <a:t>34%</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630"/>
                        </a:spcBef>
                      </a:pPr>
                      <a:endParaRPr sz="1200">
                        <a:latin typeface="Times New Roman"/>
                        <a:cs typeface="Times New Roman"/>
                      </a:endParaRPr>
                    </a:p>
                    <a:p>
                      <a:pPr marR="5080" algn="ctr">
                        <a:lnSpc>
                          <a:spcPct val="100000"/>
                        </a:lnSpc>
                      </a:pPr>
                      <a:r>
                        <a:rPr sz="1200" spc="-25" dirty="0">
                          <a:solidFill>
                            <a:srgbClr val="404040"/>
                          </a:solidFill>
                          <a:latin typeface="Calibri"/>
                          <a:cs typeface="Calibri"/>
                        </a:rPr>
                        <a:t>33%</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95"/>
                        </a:spcBef>
                      </a:pPr>
                      <a:endParaRPr sz="1200">
                        <a:latin typeface="Times New Roman"/>
                        <a:cs typeface="Times New Roman"/>
                      </a:endParaRPr>
                    </a:p>
                    <a:p>
                      <a:pPr marL="5715" algn="ctr">
                        <a:lnSpc>
                          <a:spcPct val="100000"/>
                        </a:lnSpc>
                      </a:pPr>
                      <a:r>
                        <a:rPr sz="1200" spc="-25" dirty="0">
                          <a:solidFill>
                            <a:srgbClr val="404040"/>
                          </a:solidFill>
                          <a:latin typeface="Calibri"/>
                          <a:cs typeface="Calibri"/>
                        </a:rPr>
                        <a:t>29%</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250"/>
                        </a:spcBef>
                      </a:pPr>
                      <a:endParaRPr sz="1200">
                        <a:latin typeface="Times New Roman"/>
                        <a:cs typeface="Times New Roman"/>
                      </a:endParaRPr>
                    </a:p>
                    <a:p>
                      <a:pPr marL="209550">
                        <a:lnSpc>
                          <a:spcPct val="100000"/>
                        </a:lnSpc>
                        <a:spcBef>
                          <a:spcPts val="5"/>
                        </a:spcBef>
                      </a:pPr>
                      <a:r>
                        <a:rPr sz="1200" spc="-25" dirty="0">
                          <a:solidFill>
                            <a:srgbClr val="404040"/>
                          </a:solidFill>
                          <a:latin typeface="Calibri"/>
                          <a:cs typeface="Calibri"/>
                        </a:rPr>
                        <a:t>26%</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1200"/>
                        </a:spcBef>
                      </a:pPr>
                      <a:endParaRPr sz="1200">
                        <a:latin typeface="Times New Roman"/>
                        <a:cs typeface="Times New Roman"/>
                      </a:endParaRPr>
                    </a:p>
                    <a:p>
                      <a:pPr algn="ctr">
                        <a:lnSpc>
                          <a:spcPct val="100000"/>
                        </a:lnSpc>
                      </a:pPr>
                      <a:r>
                        <a:rPr sz="1200" spc="-25" dirty="0">
                          <a:solidFill>
                            <a:srgbClr val="404040"/>
                          </a:solidFill>
                          <a:latin typeface="Calibri"/>
                          <a:cs typeface="Calibri"/>
                        </a:rPr>
                        <a:t>31%</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1200"/>
                        </a:spcBef>
                      </a:pPr>
                      <a:endParaRPr sz="1200">
                        <a:latin typeface="Times New Roman"/>
                        <a:cs typeface="Times New Roman"/>
                      </a:endParaRPr>
                    </a:p>
                    <a:p>
                      <a:pPr algn="ctr">
                        <a:lnSpc>
                          <a:spcPct val="100000"/>
                        </a:lnSpc>
                      </a:pPr>
                      <a:r>
                        <a:rPr sz="1200" spc="-25" dirty="0">
                          <a:solidFill>
                            <a:srgbClr val="404040"/>
                          </a:solidFill>
                          <a:latin typeface="Calibri"/>
                          <a:cs typeface="Calibri"/>
                        </a:rPr>
                        <a:t>31%</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95"/>
                        </a:spcBef>
                      </a:pPr>
                      <a:endParaRPr sz="1200">
                        <a:latin typeface="Times New Roman"/>
                        <a:cs typeface="Times New Roman"/>
                      </a:endParaRPr>
                    </a:p>
                    <a:p>
                      <a:pPr algn="ctr">
                        <a:lnSpc>
                          <a:spcPct val="100000"/>
                        </a:lnSpc>
                      </a:pPr>
                      <a:r>
                        <a:rPr sz="1200" spc="-25" dirty="0">
                          <a:solidFill>
                            <a:srgbClr val="404040"/>
                          </a:solidFill>
                          <a:latin typeface="Calibri"/>
                          <a:cs typeface="Calibri"/>
                        </a:rPr>
                        <a:t>29%</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95"/>
                        </a:spcBef>
                      </a:pPr>
                      <a:endParaRPr sz="1200">
                        <a:latin typeface="Times New Roman"/>
                        <a:cs typeface="Times New Roman"/>
                      </a:endParaRPr>
                    </a:p>
                    <a:p>
                      <a:pPr marR="1905" algn="ctr">
                        <a:lnSpc>
                          <a:spcPct val="100000"/>
                        </a:lnSpc>
                      </a:pPr>
                      <a:r>
                        <a:rPr sz="1200" b="1" spc="-25" dirty="0">
                          <a:solidFill>
                            <a:srgbClr val="404040"/>
                          </a:solidFill>
                          <a:latin typeface="Calibri"/>
                          <a:cs typeface="Calibri"/>
                        </a:rPr>
                        <a:t>29%</a:t>
                      </a:r>
                      <a:endParaRPr sz="1200">
                        <a:latin typeface="Calibri"/>
                        <a:cs typeface="Calibri"/>
                      </a:endParaRPr>
                    </a:p>
                  </a:txBody>
                  <a:tcPr marL="0" marR="0" marT="0" marB="0">
                    <a:lnR w="9525">
                      <a:solidFill>
                        <a:srgbClr val="5C5B5A"/>
                      </a:solidFill>
                      <a:prstDash val="solid"/>
                    </a:lnR>
                  </a:tcPr>
                </a:tc>
                <a:tc vMerge="1">
                  <a:txBody>
                    <a:bodyPr/>
                    <a:lstStyle/>
                    <a:p>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4"/>
                  </a:ext>
                </a:extLst>
              </a:tr>
              <a:tr h="748665">
                <a:tc>
                  <a:txBody>
                    <a:bodyPr/>
                    <a:lstStyle/>
                    <a:p>
                      <a:pPr>
                        <a:lnSpc>
                          <a:spcPct val="100000"/>
                        </a:lnSpc>
                        <a:spcBef>
                          <a:spcPts val="1155"/>
                        </a:spcBef>
                      </a:pPr>
                      <a:endParaRPr sz="1200">
                        <a:latin typeface="Times New Roman"/>
                        <a:cs typeface="Times New Roman"/>
                      </a:endParaRPr>
                    </a:p>
                    <a:p>
                      <a:pPr marL="12700" algn="ctr">
                        <a:lnSpc>
                          <a:spcPct val="100000"/>
                        </a:lnSpc>
                      </a:pPr>
                      <a:r>
                        <a:rPr sz="1200" spc="-25" dirty="0">
                          <a:solidFill>
                            <a:srgbClr val="404040"/>
                          </a:solidFill>
                          <a:latin typeface="Calibri"/>
                          <a:cs typeface="Calibri"/>
                        </a:rPr>
                        <a:t>4%</a:t>
                      </a:r>
                      <a:endParaRPr sz="1200">
                        <a:latin typeface="Calibri"/>
                        <a:cs typeface="Calibri"/>
                      </a:endParaRPr>
                    </a:p>
                  </a:txBody>
                  <a:tcPr marL="0" marR="0" marT="146685" marB="0">
                    <a:lnB w="9525">
                      <a:solidFill>
                        <a:srgbClr val="D9D9D9"/>
                      </a:solidFill>
                      <a:prstDash val="solid"/>
                    </a:lnB>
                  </a:tcPr>
                </a:tc>
                <a:tc>
                  <a:txBody>
                    <a:bodyPr/>
                    <a:lstStyle/>
                    <a:p>
                      <a:pPr>
                        <a:lnSpc>
                          <a:spcPct val="100000"/>
                        </a:lnSpc>
                        <a:spcBef>
                          <a:spcPts val="1155"/>
                        </a:spcBef>
                      </a:pPr>
                      <a:endParaRPr sz="1200">
                        <a:latin typeface="Times New Roman"/>
                        <a:cs typeface="Times New Roman"/>
                      </a:endParaRPr>
                    </a:p>
                    <a:p>
                      <a:pPr marL="5715" algn="ctr">
                        <a:lnSpc>
                          <a:spcPct val="100000"/>
                        </a:lnSpc>
                      </a:pPr>
                      <a:r>
                        <a:rPr sz="1200" spc="-25" dirty="0">
                          <a:solidFill>
                            <a:srgbClr val="404040"/>
                          </a:solidFill>
                          <a:latin typeface="Calibri"/>
                          <a:cs typeface="Calibri"/>
                        </a:rPr>
                        <a:t>4%</a:t>
                      </a:r>
                      <a:endParaRPr sz="1200">
                        <a:latin typeface="Calibri"/>
                        <a:cs typeface="Calibri"/>
                      </a:endParaRPr>
                    </a:p>
                  </a:txBody>
                  <a:tcPr marL="0" marR="0" marT="146685" marB="0">
                    <a:lnB w="9525">
                      <a:solidFill>
                        <a:srgbClr val="D9D9D9"/>
                      </a:solidFill>
                      <a:prstDash val="solid"/>
                    </a:lnB>
                  </a:tcPr>
                </a:tc>
                <a:tc>
                  <a:txBody>
                    <a:bodyPr/>
                    <a:lstStyle/>
                    <a:p>
                      <a:pPr>
                        <a:lnSpc>
                          <a:spcPct val="100000"/>
                        </a:lnSpc>
                      </a:pPr>
                      <a:endParaRPr sz="1200">
                        <a:latin typeface="Times New Roman"/>
                        <a:cs typeface="Times New Roman"/>
                      </a:endParaRPr>
                    </a:p>
                    <a:p>
                      <a:pPr>
                        <a:lnSpc>
                          <a:spcPct val="100000"/>
                        </a:lnSpc>
                        <a:spcBef>
                          <a:spcPts val="350"/>
                        </a:spcBef>
                      </a:pPr>
                      <a:endParaRPr sz="1200">
                        <a:latin typeface="Times New Roman"/>
                        <a:cs typeface="Times New Roman"/>
                      </a:endParaRPr>
                    </a:p>
                    <a:p>
                      <a:pPr marR="2540" algn="ctr">
                        <a:lnSpc>
                          <a:spcPct val="100000"/>
                        </a:lnSpc>
                      </a:pPr>
                      <a:r>
                        <a:rPr sz="1200" spc="-25" dirty="0">
                          <a:solidFill>
                            <a:srgbClr val="404040"/>
                          </a:solidFill>
                          <a:latin typeface="Calibri"/>
                          <a:cs typeface="Calibri"/>
                        </a:rPr>
                        <a:t>2%</a:t>
                      </a:r>
                      <a:endParaRPr sz="1200">
                        <a:latin typeface="Calibri"/>
                        <a:cs typeface="Calibri"/>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p>
                      <a:pPr>
                        <a:lnSpc>
                          <a:spcPct val="100000"/>
                        </a:lnSpc>
                        <a:spcBef>
                          <a:spcPts val="60"/>
                        </a:spcBef>
                      </a:pPr>
                      <a:endParaRPr sz="1200">
                        <a:latin typeface="Times New Roman"/>
                        <a:cs typeface="Times New Roman"/>
                      </a:endParaRPr>
                    </a:p>
                    <a:p>
                      <a:pPr marL="6985" algn="ctr">
                        <a:lnSpc>
                          <a:spcPct val="100000"/>
                        </a:lnSpc>
                        <a:spcBef>
                          <a:spcPts val="5"/>
                        </a:spcBef>
                      </a:pPr>
                      <a:r>
                        <a:rPr sz="1200" spc="-25" dirty="0">
                          <a:solidFill>
                            <a:srgbClr val="404040"/>
                          </a:solidFill>
                          <a:latin typeface="Calibri"/>
                          <a:cs typeface="Calibri"/>
                        </a:rPr>
                        <a:t>3%</a:t>
                      </a:r>
                      <a:endParaRPr sz="1200">
                        <a:latin typeface="Calibri"/>
                        <a:cs typeface="Calibri"/>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p>
                      <a:pPr>
                        <a:lnSpc>
                          <a:spcPct val="100000"/>
                        </a:lnSpc>
                        <a:spcBef>
                          <a:spcPts val="60"/>
                        </a:spcBef>
                      </a:pPr>
                      <a:endParaRPr sz="1200">
                        <a:latin typeface="Times New Roman"/>
                        <a:cs typeface="Times New Roman"/>
                      </a:endParaRPr>
                    </a:p>
                    <a:p>
                      <a:pPr marL="2540" algn="ctr">
                        <a:lnSpc>
                          <a:spcPct val="100000"/>
                        </a:lnSpc>
                        <a:spcBef>
                          <a:spcPts val="5"/>
                        </a:spcBef>
                      </a:pPr>
                      <a:r>
                        <a:rPr sz="1200" spc="-25" dirty="0">
                          <a:solidFill>
                            <a:srgbClr val="404040"/>
                          </a:solidFill>
                          <a:latin typeface="Calibri"/>
                          <a:cs typeface="Calibri"/>
                        </a:rPr>
                        <a:t>3%</a:t>
                      </a:r>
                      <a:endParaRPr sz="1200">
                        <a:latin typeface="Calibri"/>
                        <a:cs typeface="Calibri"/>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p>
                      <a:pPr>
                        <a:lnSpc>
                          <a:spcPct val="100000"/>
                        </a:lnSpc>
                        <a:spcBef>
                          <a:spcPts val="60"/>
                        </a:spcBef>
                      </a:pPr>
                      <a:endParaRPr sz="1200">
                        <a:latin typeface="Times New Roman"/>
                        <a:cs typeface="Times New Roman"/>
                      </a:endParaRPr>
                    </a:p>
                    <a:p>
                      <a:pPr algn="ctr">
                        <a:lnSpc>
                          <a:spcPct val="100000"/>
                        </a:lnSpc>
                        <a:spcBef>
                          <a:spcPts val="5"/>
                        </a:spcBef>
                      </a:pPr>
                      <a:r>
                        <a:rPr sz="1200" spc="-25" dirty="0">
                          <a:solidFill>
                            <a:srgbClr val="404040"/>
                          </a:solidFill>
                          <a:latin typeface="Calibri"/>
                          <a:cs typeface="Calibri"/>
                        </a:rPr>
                        <a:t>3%</a:t>
                      </a:r>
                      <a:endParaRPr sz="1200">
                        <a:latin typeface="Calibri"/>
                        <a:cs typeface="Calibri"/>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p>
                      <a:pPr>
                        <a:lnSpc>
                          <a:spcPct val="100000"/>
                        </a:lnSpc>
                        <a:spcBef>
                          <a:spcPts val="60"/>
                        </a:spcBef>
                      </a:pPr>
                      <a:endParaRPr sz="1200">
                        <a:latin typeface="Times New Roman"/>
                        <a:cs typeface="Times New Roman"/>
                      </a:endParaRPr>
                    </a:p>
                    <a:p>
                      <a:pPr algn="ctr">
                        <a:lnSpc>
                          <a:spcPct val="100000"/>
                        </a:lnSpc>
                        <a:spcBef>
                          <a:spcPts val="5"/>
                        </a:spcBef>
                      </a:pPr>
                      <a:r>
                        <a:rPr sz="1200" spc="-25" dirty="0">
                          <a:solidFill>
                            <a:srgbClr val="404040"/>
                          </a:solidFill>
                          <a:latin typeface="Calibri"/>
                          <a:cs typeface="Calibri"/>
                        </a:rPr>
                        <a:t>3%</a:t>
                      </a:r>
                      <a:endParaRPr sz="1200">
                        <a:latin typeface="Calibri"/>
                        <a:cs typeface="Calibri"/>
                      </a:endParaRPr>
                    </a:p>
                  </a:txBody>
                  <a:tcPr marL="0" marR="0" marT="0" marB="0">
                    <a:lnB w="9525">
                      <a:solidFill>
                        <a:srgbClr val="D9D9D9"/>
                      </a:solidFill>
                      <a:prstDash val="solid"/>
                    </a:lnB>
                  </a:tcPr>
                </a:tc>
                <a:tc>
                  <a:txBody>
                    <a:bodyPr/>
                    <a:lstStyle/>
                    <a:p>
                      <a:pPr>
                        <a:lnSpc>
                          <a:spcPct val="100000"/>
                        </a:lnSpc>
                        <a:spcBef>
                          <a:spcPts val="869"/>
                        </a:spcBef>
                      </a:pPr>
                      <a:endParaRPr sz="1200">
                        <a:latin typeface="Times New Roman"/>
                        <a:cs typeface="Times New Roman"/>
                      </a:endParaRPr>
                    </a:p>
                    <a:p>
                      <a:pPr algn="ctr">
                        <a:lnSpc>
                          <a:spcPct val="100000"/>
                        </a:lnSpc>
                      </a:pPr>
                      <a:r>
                        <a:rPr sz="1200" spc="-25" dirty="0">
                          <a:solidFill>
                            <a:srgbClr val="404040"/>
                          </a:solidFill>
                          <a:latin typeface="Calibri"/>
                          <a:cs typeface="Calibri"/>
                        </a:rPr>
                        <a:t>5%</a:t>
                      </a:r>
                      <a:endParaRPr sz="1200">
                        <a:latin typeface="Calibri"/>
                        <a:cs typeface="Calibri"/>
                      </a:endParaRPr>
                    </a:p>
                  </a:txBody>
                  <a:tcPr marL="0" marR="0" marT="110489" marB="0">
                    <a:lnB w="9525">
                      <a:solidFill>
                        <a:srgbClr val="D9D9D9"/>
                      </a:solidFill>
                      <a:prstDash val="solid"/>
                    </a:lnB>
                  </a:tcPr>
                </a:tc>
                <a:tc>
                  <a:txBody>
                    <a:bodyPr/>
                    <a:lstStyle/>
                    <a:p>
                      <a:pPr>
                        <a:lnSpc>
                          <a:spcPct val="100000"/>
                        </a:lnSpc>
                      </a:pPr>
                      <a:endParaRPr sz="1200">
                        <a:latin typeface="Times New Roman"/>
                        <a:cs typeface="Times New Roman"/>
                      </a:endParaRPr>
                    </a:p>
                    <a:p>
                      <a:pPr>
                        <a:lnSpc>
                          <a:spcPct val="100000"/>
                        </a:lnSpc>
                        <a:spcBef>
                          <a:spcPts val="60"/>
                        </a:spcBef>
                      </a:pPr>
                      <a:endParaRPr sz="1200">
                        <a:latin typeface="Times New Roman"/>
                        <a:cs typeface="Times New Roman"/>
                      </a:endParaRPr>
                    </a:p>
                    <a:p>
                      <a:pPr algn="ctr">
                        <a:lnSpc>
                          <a:spcPct val="100000"/>
                        </a:lnSpc>
                        <a:spcBef>
                          <a:spcPts val="5"/>
                        </a:spcBef>
                      </a:pPr>
                      <a:r>
                        <a:rPr sz="1200" b="1" spc="-25" dirty="0">
                          <a:solidFill>
                            <a:srgbClr val="404040"/>
                          </a:solidFill>
                          <a:latin typeface="Calibri"/>
                          <a:cs typeface="Calibri"/>
                        </a:rPr>
                        <a:t>3%</a:t>
                      </a:r>
                      <a:endParaRPr sz="1200">
                        <a:latin typeface="Calibri"/>
                        <a:cs typeface="Calibri"/>
                      </a:endParaRPr>
                    </a:p>
                  </a:txBody>
                  <a:tcPr marL="0" marR="0" marT="0" marB="0">
                    <a:lnR w="9525">
                      <a:solidFill>
                        <a:srgbClr val="5C5B5A"/>
                      </a:solidFill>
                      <a:prstDash val="solid"/>
                    </a:lnR>
                    <a:lnB w="9525">
                      <a:solidFill>
                        <a:srgbClr val="D9D9D9"/>
                      </a:solidFill>
                      <a:prstDash val="solid"/>
                    </a:lnB>
                  </a:tcPr>
                </a:tc>
                <a:tc vMerge="1">
                  <a:txBody>
                    <a:bodyPr/>
                    <a:lstStyle/>
                    <a:p>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5"/>
                  </a:ext>
                </a:extLst>
              </a:tr>
              <a:tr h="296545">
                <a:tc>
                  <a:txBody>
                    <a:bodyPr/>
                    <a:lstStyle/>
                    <a:p>
                      <a:pPr marL="10160" algn="ctr">
                        <a:lnSpc>
                          <a:spcPct val="100000"/>
                        </a:lnSpc>
                        <a:spcBef>
                          <a:spcPts val="70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89535" marB="0">
                    <a:lnT w="9525">
                      <a:solidFill>
                        <a:srgbClr val="D9D9D9"/>
                      </a:solidFill>
                      <a:prstDash val="solid"/>
                    </a:lnT>
                  </a:tcPr>
                </a:tc>
                <a:tc>
                  <a:txBody>
                    <a:bodyPr/>
                    <a:lstStyle/>
                    <a:p>
                      <a:pPr marL="3175" algn="ctr">
                        <a:lnSpc>
                          <a:spcPct val="100000"/>
                        </a:lnSpc>
                        <a:spcBef>
                          <a:spcPts val="705"/>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89535" marB="0">
                    <a:lnT w="9525">
                      <a:solidFill>
                        <a:srgbClr val="D9D9D9"/>
                      </a:solidFill>
                      <a:prstDash val="solid"/>
                    </a:lnT>
                  </a:tcPr>
                </a:tc>
                <a:tc>
                  <a:txBody>
                    <a:bodyPr/>
                    <a:lstStyle/>
                    <a:p>
                      <a:pPr marR="4445" algn="ctr">
                        <a:lnSpc>
                          <a:spcPct val="100000"/>
                        </a:lnSpc>
                        <a:spcBef>
                          <a:spcPts val="705"/>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89535" marB="0">
                    <a:lnT w="9525">
                      <a:solidFill>
                        <a:srgbClr val="D9D9D9"/>
                      </a:solidFill>
                      <a:prstDash val="solid"/>
                    </a:lnT>
                  </a:tcPr>
                </a:tc>
                <a:tc>
                  <a:txBody>
                    <a:bodyPr/>
                    <a:lstStyle/>
                    <a:p>
                      <a:pPr marL="5715" algn="ctr">
                        <a:lnSpc>
                          <a:spcPct val="100000"/>
                        </a:lnSpc>
                        <a:spcBef>
                          <a:spcPts val="705"/>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marL="95250">
                        <a:lnSpc>
                          <a:spcPct val="100000"/>
                        </a:lnSpc>
                        <a:spcBef>
                          <a:spcPts val="70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algn="ctr">
                        <a:lnSpc>
                          <a:spcPct val="100000"/>
                        </a:lnSpc>
                        <a:spcBef>
                          <a:spcPts val="70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algn="ctr">
                        <a:lnSpc>
                          <a:spcPct val="100000"/>
                        </a:lnSpc>
                        <a:spcBef>
                          <a:spcPts val="705"/>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algn="ctr">
                        <a:lnSpc>
                          <a:spcPct val="100000"/>
                        </a:lnSpc>
                        <a:spcBef>
                          <a:spcPts val="705"/>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marR="635" algn="ctr">
                        <a:lnSpc>
                          <a:spcPct val="100000"/>
                        </a:lnSpc>
                        <a:spcBef>
                          <a:spcPts val="705"/>
                        </a:spcBef>
                      </a:pPr>
                      <a:r>
                        <a:rPr sz="1200" dirty="0">
                          <a:solidFill>
                            <a:srgbClr val="585858"/>
                          </a:solidFill>
                          <a:latin typeface="Calibri"/>
                          <a:cs typeface="Calibri"/>
                        </a:rPr>
                        <a:t>Dec</a:t>
                      </a:r>
                      <a:r>
                        <a:rPr sz="1200" spc="-25" dirty="0">
                          <a:solidFill>
                            <a:srgbClr val="585858"/>
                          </a:solidFill>
                          <a:latin typeface="Calibri"/>
                          <a:cs typeface="Calibri"/>
                        </a:rPr>
                        <a:t> '24</a:t>
                      </a:r>
                      <a:endParaRPr sz="1200">
                        <a:latin typeface="Calibri"/>
                        <a:cs typeface="Calibri"/>
                      </a:endParaRPr>
                    </a:p>
                  </a:txBody>
                  <a:tcPr marL="0" marR="0" marT="89535" marB="0">
                    <a:lnR w="9525">
                      <a:solidFill>
                        <a:srgbClr val="5C5B5A"/>
                      </a:solidFill>
                      <a:prstDash val="solid"/>
                    </a:lnR>
                    <a:lnT w="9525">
                      <a:solidFill>
                        <a:srgbClr val="D9D9D9"/>
                      </a:solidFill>
                      <a:prstDash val="solid"/>
                    </a:lnT>
                  </a:tcPr>
                </a:tc>
                <a:tc vMerge="1">
                  <a:txBody>
                    <a:bodyPr/>
                    <a:lstStyle/>
                    <a:p>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6"/>
                  </a:ext>
                </a:extLst>
              </a:tr>
              <a:tr h="720725">
                <a:tc>
                  <a:txBody>
                    <a:bodyPr/>
                    <a:lstStyle/>
                    <a:p>
                      <a:pPr marL="11430" algn="ctr">
                        <a:lnSpc>
                          <a:spcPts val="127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4445" algn="ctr">
                        <a:lnSpc>
                          <a:spcPts val="127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4445" algn="ctr">
                        <a:lnSpc>
                          <a:spcPts val="127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7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84150">
                        <a:lnSpc>
                          <a:spcPts val="127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7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7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algn="ctr">
                        <a:lnSpc>
                          <a:spcPts val="127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R="635" algn="ctr">
                        <a:lnSpc>
                          <a:spcPts val="1270"/>
                        </a:lnSpc>
                      </a:pPr>
                      <a:r>
                        <a:rPr sz="1200" spc="-10" dirty="0">
                          <a:solidFill>
                            <a:srgbClr val="585858"/>
                          </a:solidFill>
                          <a:latin typeface="Calibri"/>
                          <a:cs typeface="Calibri"/>
                        </a:rPr>
                        <a:t>(S16)</a:t>
                      </a:r>
                      <a:endParaRPr sz="1200">
                        <a:latin typeface="Calibri"/>
                        <a:cs typeface="Calibri"/>
                      </a:endParaRPr>
                    </a:p>
                  </a:txBody>
                  <a:tcPr marL="0" marR="0" marT="0" marB="0">
                    <a:lnR w="9525">
                      <a:solidFill>
                        <a:srgbClr val="5C5B5A"/>
                      </a:solidFill>
                      <a:prstDash val="solid"/>
                    </a:lnR>
                  </a:tcPr>
                </a:tc>
                <a:tc vMerge="1">
                  <a:txBody>
                    <a:bodyPr/>
                    <a:lstStyle/>
                    <a:p>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7"/>
                  </a:ext>
                </a:extLst>
              </a:tr>
            </a:tbl>
          </a:graphicData>
        </a:graphic>
      </p:graphicFrame>
      <p:grpSp>
        <p:nvGrpSpPr>
          <p:cNvPr id="10" name="object 10"/>
          <p:cNvGrpSpPr/>
          <p:nvPr/>
        </p:nvGrpSpPr>
        <p:grpSpPr>
          <a:xfrm>
            <a:off x="365925" y="6054407"/>
            <a:ext cx="387350" cy="208279"/>
            <a:chOff x="365925" y="6054407"/>
            <a:chExt cx="387350" cy="208279"/>
          </a:xfrm>
        </p:grpSpPr>
        <p:pic>
          <p:nvPicPr>
            <p:cNvPr id="11" name="object 11"/>
            <p:cNvPicPr/>
            <p:nvPr/>
          </p:nvPicPr>
          <p:blipFill>
            <a:blip r:embed="rId2" cstate="print"/>
            <a:stretch>
              <a:fillRect/>
            </a:stretch>
          </p:blipFill>
          <p:spPr>
            <a:xfrm>
              <a:off x="365925" y="6054407"/>
              <a:ext cx="172097" cy="193662"/>
            </a:xfrm>
            <a:prstGeom prst="rect">
              <a:avLst/>
            </a:prstGeom>
          </p:spPr>
        </p:pic>
        <p:pic>
          <p:nvPicPr>
            <p:cNvPr id="12" name="object 12"/>
            <p:cNvPicPr/>
            <p:nvPr/>
          </p:nvPicPr>
          <p:blipFill>
            <a:blip r:embed="rId3" cstate="print"/>
            <a:stretch>
              <a:fillRect/>
            </a:stretch>
          </p:blipFill>
          <p:spPr>
            <a:xfrm>
              <a:off x="580694" y="6068491"/>
              <a:ext cx="172097" cy="193662"/>
            </a:xfrm>
            <a:prstGeom prst="rect">
              <a:avLst/>
            </a:prstGeom>
          </p:spPr>
        </p:pic>
      </p:grpSp>
      <p:sp>
        <p:nvSpPr>
          <p:cNvPr id="13" name="object 13"/>
          <p:cNvSpPr txBox="1"/>
          <p:nvPr/>
        </p:nvSpPr>
        <p:spPr>
          <a:xfrm>
            <a:off x="816051" y="6024778"/>
            <a:ext cx="266827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 than</a:t>
            </a:r>
            <a:r>
              <a:rPr sz="1150" spc="-25" dirty="0">
                <a:solidFill>
                  <a:srgbClr val="5C5B5A"/>
                </a:solidFill>
                <a:latin typeface="Arial"/>
                <a:cs typeface="Arial"/>
              </a:rPr>
              <a:t> </a:t>
            </a:r>
            <a:r>
              <a:rPr sz="1150" dirty="0">
                <a:solidFill>
                  <a:srgbClr val="5C5B5A"/>
                </a:solidFill>
                <a:latin typeface="Arial"/>
                <a:cs typeface="Arial"/>
              </a:rPr>
              <a:t>Sept</a:t>
            </a:r>
            <a:r>
              <a:rPr sz="1150" spc="-25" dirty="0">
                <a:solidFill>
                  <a:srgbClr val="5C5B5A"/>
                </a:solidFill>
                <a:latin typeface="Arial"/>
                <a:cs typeface="Arial"/>
              </a:rPr>
              <a:t> </a:t>
            </a:r>
            <a:r>
              <a:rPr sz="1150" spc="-20" dirty="0">
                <a:solidFill>
                  <a:srgbClr val="5C5B5A"/>
                </a:solidFill>
                <a:latin typeface="Arial"/>
                <a:cs typeface="Arial"/>
              </a:rPr>
              <a:t>2023</a:t>
            </a:r>
            <a:endParaRPr sz="1150">
              <a:latin typeface="Arial"/>
              <a:cs typeface="Arial"/>
            </a:endParaRPr>
          </a:p>
        </p:txBody>
      </p:sp>
      <p:pic>
        <p:nvPicPr>
          <p:cNvPr id="14" name="object 14"/>
          <p:cNvPicPr/>
          <p:nvPr/>
        </p:nvPicPr>
        <p:blipFill>
          <a:blip r:embed="rId4" cstate="print"/>
          <a:stretch>
            <a:fillRect/>
          </a:stretch>
        </p:blipFill>
        <p:spPr>
          <a:xfrm>
            <a:off x="6064377" y="3750817"/>
            <a:ext cx="172085" cy="193675"/>
          </a:xfrm>
          <a:prstGeom prst="rect">
            <a:avLst/>
          </a:prstGeom>
        </p:spPr>
      </p:pic>
      <p:sp>
        <p:nvSpPr>
          <p:cNvPr id="15" name="object 15"/>
          <p:cNvSpPr txBox="1"/>
          <p:nvPr/>
        </p:nvSpPr>
        <p:spPr>
          <a:xfrm>
            <a:off x="451205" y="6382003"/>
            <a:ext cx="1101344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CL3.</a:t>
            </a:r>
            <a:r>
              <a:rPr sz="1000" spc="-20" dirty="0">
                <a:solidFill>
                  <a:srgbClr val="7E7E7E"/>
                </a:solidFill>
                <a:latin typeface="Arial"/>
                <a:cs typeface="Arial"/>
              </a:rPr>
              <a:t> </a:t>
            </a:r>
            <a:r>
              <a:rPr sz="1000" dirty="0">
                <a:solidFill>
                  <a:srgbClr val="7E7E7E"/>
                </a:solidFill>
                <a:latin typeface="Arial"/>
                <a:cs typeface="Arial"/>
              </a:rPr>
              <a:t>Have</a:t>
            </a:r>
            <a:r>
              <a:rPr sz="1000" spc="-1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had</a:t>
            </a:r>
            <a:r>
              <a:rPr sz="1000" spc="-35"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borrow</a:t>
            </a:r>
            <a:r>
              <a:rPr sz="1000" spc="-20" dirty="0">
                <a:solidFill>
                  <a:srgbClr val="7E7E7E"/>
                </a:solidFill>
                <a:latin typeface="Arial"/>
                <a:cs typeface="Arial"/>
              </a:rPr>
              <a:t> </a:t>
            </a:r>
            <a:r>
              <a:rPr sz="1000" dirty="0">
                <a:solidFill>
                  <a:srgbClr val="7E7E7E"/>
                </a:solidFill>
                <a:latin typeface="Arial"/>
                <a:cs typeface="Arial"/>
              </a:rPr>
              <a:t>more</a:t>
            </a:r>
            <a:r>
              <a:rPr sz="1000" spc="-25" dirty="0">
                <a:solidFill>
                  <a:srgbClr val="7E7E7E"/>
                </a:solidFill>
                <a:latin typeface="Arial"/>
                <a:cs typeface="Arial"/>
              </a:rPr>
              <a:t> </a:t>
            </a:r>
            <a:r>
              <a:rPr sz="1000" dirty="0">
                <a:solidFill>
                  <a:srgbClr val="7E7E7E"/>
                </a:solidFill>
                <a:latin typeface="Arial"/>
                <a:cs typeface="Arial"/>
              </a:rPr>
              <a:t>money</a:t>
            </a:r>
            <a:r>
              <a:rPr sz="1000" spc="-45"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use</a:t>
            </a:r>
            <a:r>
              <a:rPr sz="1000" spc="-15" dirty="0">
                <a:solidFill>
                  <a:srgbClr val="7E7E7E"/>
                </a:solidFill>
                <a:latin typeface="Arial"/>
                <a:cs typeface="Arial"/>
              </a:rPr>
              <a:t> </a:t>
            </a:r>
            <a:r>
              <a:rPr sz="1000" dirty="0">
                <a:solidFill>
                  <a:srgbClr val="7E7E7E"/>
                </a:solidFill>
                <a:latin typeface="Arial"/>
                <a:cs typeface="Arial"/>
              </a:rPr>
              <a:t>more</a:t>
            </a:r>
            <a:r>
              <a:rPr sz="1000" spc="-35" dirty="0">
                <a:solidFill>
                  <a:srgbClr val="7E7E7E"/>
                </a:solidFill>
                <a:latin typeface="Arial"/>
                <a:cs typeface="Arial"/>
              </a:rPr>
              <a:t> </a:t>
            </a:r>
            <a:r>
              <a:rPr sz="1000" dirty="0">
                <a:solidFill>
                  <a:srgbClr val="7E7E7E"/>
                </a:solidFill>
                <a:latin typeface="Arial"/>
                <a:cs typeface="Arial"/>
              </a:rPr>
              <a:t>credit</a:t>
            </a:r>
            <a:r>
              <a:rPr sz="1000" spc="-20" dirty="0">
                <a:solidFill>
                  <a:srgbClr val="7E7E7E"/>
                </a:solidFill>
                <a:latin typeface="Arial"/>
                <a:cs typeface="Arial"/>
              </a:rPr>
              <a:t> </a:t>
            </a:r>
            <a:r>
              <a:rPr sz="1000" dirty="0">
                <a:solidFill>
                  <a:srgbClr val="7E7E7E"/>
                </a:solidFill>
                <a:latin typeface="Arial"/>
                <a:cs typeface="Arial"/>
              </a:rPr>
              <a:t>than</a:t>
            </a:r>
            <a:r>
              <a:rPr sz="1000" spc="-30" dirty="0">
                <a:solidFill>
                  <a:srgbClr val="7E7E7E"/>
                </a:solidFill>
                <a:latin typeface="Arial"/>
                <a:cs typeface="Arial"/>
              </a:rPr>
              <a:t> </a:t>
            </a:r>
            <a:r>
              <a:rPr sz="1000" dirty="0">
                <a:solidFill>
                  <a:srgbClr val="7E7E7E"/>
                </a:solidFill>
                <a:latin typeface="Arial"/>
                <a:cs typeface="Arial"/>
              </a:rPr>
              <a:t>usual</a:t>
            </a:r>
            <a:r>
              <a:rPr sz="1000" spc="-25" dirty="0">
                <a:solidFill>
                  <a:srgbClr val="7E7E7E"/>
                </a:solidFill>
                <a:latin typeface="Arial"/>
                <a:cs typeface="Arial"/>
              </a:rPr>
              <a:t> </a:t>
            </a:r>
            <a:r>
              <a:rPr sz="1000" dirty="0">
                <a:solidFill>
                  <a:srgbClr val="7E7E7E"/>
                </a:solidFill>
                <a:latin typeface="Arial"/>
                <a:cs typeface="Arial"/>
              </a:rPr>
              <a:t>in</a:t>
            </a:r>
            <a:r>
              <a:rPr sz="1000" spc="-5"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last</a:t>
            </a:r>
            <a:r>
              <a:rPr sz="1000" spc="-15" dirty="0">
                <a:solidFill>
                  <a:srgbClr val="7E7E7E"/>
                </a:solidFill>
                <a:latin typeface="Arial"/>
                <a:cs typeface="Arial"/>
              </a:rPr>
              <a:t> </a:t>
            </a:r>
            <a:r>
              <a:rPr sz="1000" dirty="0">
                <a:solidFill>
                  <a:srgbClr val="7E7E7E"/>
                </a:solidFill>
                <a:latin typeface="Arial"/>
                <a:cs typeface="Arial"/>
              </a:rPr>
              <a:t>month,</a:t>
            </a:r>
            <a:r>
              <a:rPr sz="1000" spc="-40" dirty="0">
                <a:solidFill>
                  <a:srgbClr val="7E7E7E"/>
                </a:solidFill>
                <a:latin typeface="Arial"/>
                <a:cs typeface="Arial"/>
              </a:rPr>
              <a:t> </a:t>
            </a:r>
            <a:r>
              <a:rPr sz="1000" dirty="0">
                <a:solidFill>
                  <a:srgbClr val="7E7E7E"/>
                </a:solidFill>
                <a:latin typeface="Arial"/>
                <a:cs typeface="Arial"/>
              </a:rPr>
              <a:t>compared</a:t>
            </a:r>
            <a:r>
              <a:rPr sz="1000" spc="-45"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a</a:t>
            </a:r>
            <a:r>
              <a:rPr sz="1000" spc="-30" dirty="0">
                <a:solidFill>
                  <a:srgbClr val="7E7E7E"/>
                </a:solidFill>
                <a:latin typeface="Arial"/>
                <a:cs typeface="Arial"/>
              </a:rPr>
              <a:t> </a:t>
            </a:r>
            <a:r>
              <a:rPr sz="1000" dirty="0">
                <a:solidFill>
                  <a:srgbClr val="7E7E7E"/>
                </a:solidFill>
                <a:latin typeface="Arial"/>
                <a:cs typeface="Arial"/>
              </a:rPr>
              <a:t>year</a:t>
            </a:r>
            <a:r>
              <a:rPr sz="1000" spc="20" dirty="0">
                <a:solidFill>
                  <a:srgbClr val="7E7E7E"/>
                </a:solidFill>
                <a:latin typeface="Arial"/>
                <a:cs typeface="Arial"/>
              </a:rPr>
              <a:t> </a:t>
            </a:r>
            <a:r>
              <a:rPr sz="1000" dirty="0">
                <a:solidFill>
                  <a:srgbClr val="7E7E7E"/>
                </a:solidFill>
                <a:latin typeface="Arial"/>
                <a:cs typeface="Arial"/>
              </a:rPr>
              <a:t>ago?</a:t>
            </a:r>
            <a:r>
              <a:rPr sz="1000" spc="-35" dirty="0">
                <a:solidFill>
                  <a:srgbClr val="7E7E7E"/>
                </a:solidFill>
                <a:latin typeface="Arial"/>
                <a:cs typeface="Arial"/>
              </a:rPr>
              <a:t> </a:t>
            </a: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8,</a:t>
            </a:r>
            <a:r>
              <a:rPr sz="1000" spc="-30" dirty="0">
                <a:solidFill>
                  <a:srgbClr val="7E7E7E"/>
                </a:solidFill>
                <a:latin typeface="Arial"/>
                <a:cs typeface="Arial"/>
              </a:rPr>
              <a:t> </a:t>
            </a:r>
            <a:r>
              <a:rPr sz="1000" dirty="0">
                <a:solidFill>
                  <a:srgbClr val="7E7E7E"/>
                </a:solidFill>
                <a:latin typeface="Arial"/>
                <a:cs typeface="Arial"/>
              </a:rPr>
              <a:t>1612;</a:t>
            </a:r>
            <a:r>
              <a:rPr sz="1000" spc="-2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9,</a:t>
            </a:r>
            <a:r>
              <a:rPr sz="1000" spc="-35" dirty="0">
                <a:solidFill>
                  <a:srgbClr val="7E7E7E"/>
                </a:solidFill>
                <a:latin typeface="Arial"/>
                <a:cs typeface="Arial"/>
              </a:rPr>
              <a:t> </a:t>
            </a:r>
            <a:r>
              <a:rPr sz="1000" dirty="0">
                <a:solidFill>
                  <a:srgbClr val="7E7E7E"/>
                </a:solidFill>
                <a:latin typeface="Arial"/>
                <a:cs typeface="Arial"/>
              </a:rPr>
              <a:t>1560;</a:t>
            </a:r>
            <a:r>
              <a:rPr sz="1000" spc="-1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10,</a:t>
            </a:r>
            <a:r>
              <a:rPr sz="1000" spc="-25" dirty="0">
                <a:solidFill>
                  <a:srgbClr val="7E7E7E"/>
                </a:solidFill>
                <a:latin typeface="Arial"/>
                <a:cs typeface="Arial"/>
              </a:rPr>
              <a:t> </a:t>
            </a:r>
            <a:r>
              <a:rPr sz="1000" dirty="0">
                <a:solidFill>
                  <a:srgbClr val="7E7E7E"/>
                </a:solidFill>
                <a:latin typeface="Arial"/>
                <a:cs typeface="Arial"/>
              </a:rPr>
              <a:t>1546,</a:t>
            </a:r>
            <a:r>
              <a:rPr sz="1000" spc="-2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spc="-25" dirty="0">
                <a:solidFill>
                  <a:srgbClr val="7E7E7E"/>
                </a:solidFill>
                <a:latin typeface="Arial"/>
                <a:cs typeface="Arial"/>
              </a:rPr>
              <a:t>11, </a:t>
            </a:r>
            <a:r>
              <a:rPr sz="1000" dirty="0">
                <a:solidFill>
                  <a:srgbClr val="7E7E7E"/>
                </a:solidFill>
                <a:latin typeface="Arial"/>
                <a:cs typeface="Arial"/>
              </a:rPr>
              <a:t>1460;</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12,</a:t>
            </a:r>
            <a:r>
              <a:rPr sz="1000" spc="-20" dirty="0">
                <a:solidFill>
                  <a:srgbClr val="7E7E7E"/>
                </a:solidFill>
                <a:latin typeface="Arial"/>
                <a:cs typeface="Arial"/>
              </a:rPr>
              <a:t> </a:t>
            </a:r>
            <a:r>
              <a:rPr sz="1000" dirty="0">
                <a:solidFill>
                  <a:srgbClr val="7E7E7E"/>
                </a:solidFill>
                <a:latin typeface="Arial"/>
                <a:cs typeface="Arial"/>
              </a:rPr>
              <a:t>1551;</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13,</a:t>
            </a:r>
            <a:r>
              <a:rPr sz="1000" spc="-20" dirty="0">
                <a:solidFill>
                  <a:srgbClr val="7E7E7E"/>
                </a:solidFill>
                <a:latin typeface="Arial"/>
                <a:cs typeface="Arial"/>
              </a:rPr>
              <a:t> </a:t>
            </a:r>
            <a:r>
              <a:rPr sz="1000" dirty="0">
                <a:solidFill>
                  <a:srgbClr val="7E7E7E"/>
                </a:solidFill>
                <a:latin typeface="Arial"/>
                <a:cs typeface="Arial"/>
              </a:rPr>
              <a:t>1540;</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14,</a:t>
            </a:r>
            <a:r>
              <a:rPr sz="1000" spc="-20"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15,</a:t>
            </a:r>
            <a:r>
              <a:rPr sz="1000" spc="-20"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16,</a:t>
            </a:r>
            <a:r>
              <a:rPr sz="1000" spc="-20" dirty="0">
                <a:solidFill>
                  <a:srgbClr val="7E7E7E"/>
                </a:solidFill>
                <a:latin typeface="Arial"/>
                <a:cs typeface="Arial"/>
              </a:rPr>
              <a:t> </a:t>
            </a:r>
            <a:r>
              <a:rPr sz="1000" dirty="0">
                <a:solidFill>
                  <a:srgbClr val="7E7E7E"/>
                </a:solidFill>
                <a:latin typeface="Arial"/>
                <a:cs typeface="Arial"/>
              </a:rPr>
              <a:t>1523</a:t>
            </a:r>
            <a:r>
              <a:rPr sz="1000" spc="-25" dirty="0">
                <a:solidFill>
                  <a:srgbClr val="7E7E7E"/>
                </a:solidFill>
                <a:latin typeface="Arial"/>
                <a:cs typeface="Arial"/>
              </a:rPr>
              <a:t> </a:t>
            </a:r>
            <a:r>
              <a:rPr sz="1000" dirty="0">
                <a:solidFill>
                  <a:srgbClr val="7E7E7E"/>
                </a:solidFill>
                <a:latin typeface="Arial"/>
                <a:cs typeface="Arial"/>
              </a:rPr>
              <a:t>(All </a:t>
            </a:r>
            <a:r>
              <a:rPr sz="1000" spc="-10" dirty="0">
                <a:solidFill>
                  <a:srgbClr val="7E7E7E"/>
                </a:solidFill>
                <a:latin typeface="Arial"/>
                <a:cs typeface="Arial"/>
              </a:rPr>
              <a:t>respondents</a:t>
            </a:r>
            <a:r>
              <a:rPr sz="1000" spc="-10" dirty="0">
                <a:solidFill>
                  <a:srgbClr val="6E706F"/>
                </a:solidFill>
                <a:latin typeface="Arial"/>
                <a:cs typeface="Arial"/>
              </a:rPr>
              <a:t>).</a:t>
            </a:r>
            <a:r>
              <a:rPr sz="1000" spc="-45" dirty="0">
                <a:solidFill>
                  <a:srgbClr val="6E706F"/>
                </a:solidFill>
                <a:latin typeface="Arial"/>
                <a:cs typeface="Arial"/>
              </a:rPr>
              <a:t> </a:t>
            </a:r>
            <a:r>
              <a:rPr sz="1000" dirty="0">
                <a:solidFill>
                  <a:srgbClr val="6E706F"/>
                </a:solidFill>
                <a:latin typeface="Arial"/>
                <a:cs typeface="Arial"/>
              </a:rPr>
              <a:t>Subgroup</a:t>
            </a:r>
            <a:r>
              <a:rPr sz="1000" spc="-30" dirty="0">
                <a:solidFill>
                  <a:srgbClr val="6E706F"/>
                </a:solidFill>
                <a:latin typeface="Arial"/>
                <a:cs typeface="Arial"/>
              </a:rPr>
              <a:t> </a:t>
            </a:r>
            <a:r>
              <a:rPr sz="1000" dirty="0">
                <a:solidFill>
                  <a:srgbClr val="6E706F"/>
                </a:solidFill>
                <a:latin typeface="Arial"/>
                <a:cs typeface="Arial"/>
              </a:rPr>
              <a:t>analysis</a:t>
            </a:r>
            <a:r>
              <a:rPr sz="1000" spc="15" dirty="0">
                <a:solidFill>
                  <a:srgbClr val="6E706F"/>
                </a:solidFill>
                <a:latin typeface="Arial"/>
                <a:cs typeface="Arial"/>
              </a:rPr>
              <a:t> </a:t>
            </a:r>
            <a:r>
              <a:rPr sz="1000" dirty="0">
                <a:solidFill>
                  <a:srgbClr val="6E706F"/>
                </a:solidFill>
                <a:latin typeface="Arial"/>
                <a:cs typeface="Arial"/>
              </a:rPr>
              <a:t>completed</a:t>
            </a:r>
            <a:r>
              <a:rPr sz="1000" spc="-45" dirty="0">
                <a:solidFill>
                  <a:srgbClr val="6E706F"/>
                </a:solidFill>
                <a:latin typeface="Arial"/>
                <a:cs typeface="Arial"/>
              </a:rPr>
              <a:t> </a:t>
            </a:r>
            <a:r>
              <a:rPr sz="1000" dirty="0">
                <a:solidFill>
                  <a:srgbClr val="6E706F"/>
                </a:solidFill>
                <a:latin typeface="Arial"/>
                <a:cs typeface="Arial"/>
              </a:rPr>
              <a:t>on</a:t>
            </a:r>
            <a:r>
              <a:rPr sz="1000" spc="-25" dirty="0">
                <a:solidFill>
                  <a:srgbClr val="6E706F"/>
                </a:solidFill>
                <a:latin typeface="Arial"/>
                <a:cs typeface="Arial"/>
              </a:rPr>
              <a:t> </a:t>
            </a:r>
            <a:r>
              <a:rPr sz="1000" dirty="0">
                <a:solidFill>
                  <a:srgbClr val="6E706F"/>
                </a:solidFill>
                <a:latin typeface="Arial"/>
                <a:cs typeface="Arial"/>
              </a:rPr>
              <a:t>groups</a:t>
            </a:r>
            <a:r>
              <a:rPr sz="1000" spc="-20" dirty="0">
                <a:solidFill>
                  <a:srgbClr val="6E706F"/>
                </a:solidFill>
                <a:latin typeface="Arial"/>
                <a:cs typeface="Arial"/>
              </a:rPr>
              <a:t> </a:t>
            </a:r>
            <a:r>
              <a:rPr sz="1000" dirty="0">
                <a:solidFill>
                  <a:srgbClr val="6E706F"/>
                </a:solidFill>
                <a:latin typeface="Arial"/>
                <a:cs typeface="Arial"/>
              </a:rPr>
              <a:t>with</a:t>
            </a:r>
            <a:r>
              <a:rPr sz="1000" spc="-5" dirty="0">
                <a:solidFill>
                  <a:srgbClr val="6E706F"/>
                </a:solidFill>
                <a:latin typeface="Arial"/>
                <a:cs typeface="Arial"/>
              </a:rPr>
              <a:t> </a:t>
            </a:r>
            <a:r>
              <a:rPr sz="1000" dirty="0">
                <a:solidFill>
                  <a:srgbClr val="6E706F"/>
                </a:solidFill>
                <a:latin typeface="Arial"/>
                <a:cs typeface="Arial"/>
              </a:rPr>
              <a:t>a</a:t>
            </a:r>
            <a:r>
              <a:rPr sz="1000" spc="-35" dirty="0">
                <a:solidFill>
                  <a:srgbClr val="6E706F"/>
                </a:solidFill>
                <a:latin typeface="Arial"/>
                <a:cs typeface="Arial"/>
              </a:rPr>
              <a:t> </a:t>
            </a:r>
            <a:r>
              <a:rPr sz="1000" dirty="0">
                <a:solidFill>
                  <a:srgbClr val="6E706F"/>
                </a:solidFill>
                <a:latin typeface="Arial"/>
                <a:cs typeface="Arial"/>
              </a:rPr>
              <a:t>base</a:t>
            </a:r>
            <a:r>
              <a:rPr sz="1000" spc="-30" dirty="0">
                <a:solidFill>
                  <a:srgbClr val="6E706F"/>
                </a:solidFill>
                <a:latin typeface="Arial"/>
                <a:cs typeface="Arial"/>
              </a:rPr>
              <a:t> </a:t>
            </a:r>
            <a:r>
              <a:rPr sz="1000" dirty="0">
                <a:solidFill>
                  <a:srgbClr val="6E706F"/>
                </a:solidFill>
                <a:latin typeface="Arial"/>
                <a:cs typeface="Arial"/>
              </a:rPr>
              <a:t>size</a:t>
            </a:r>
            <a:r>
              <a:rPr sz="1000" spc="-5" dirty="0">
                <a:solidFill>
                  <a:srgbClr val="6E706F"/>
                </a:solidFill>
                <a:latin typeface="Arial"/>
                <a:cs typeface="Arial"/>
              </a:rPr>
              <a:t> </a:t>
            </a:r>
            <a:r>
              <a:rPr sz="1000" dirty="0">
                <a:solidFill>
                  <a:srgbClr val="6E706F"/>
                </a:solidFill>
                <a:latin typeface="Arial"/>
                <a:cs typeface="Arial"/>
              </a:rPr>
              <a:t>of</a:t>
            </a:r>
            <a:r>
              <a:rPr sz="1000" spc="-20" dirty="0">
                <a:solidFill>
                  <a:srgbClr val="6E706F"/>
                </a:solidFill>
                <a:latin typeface="Arial"/>
                <a:cs typeface="Arial"/>
              </a:rPr>
              <a:t> </a:t>
            </a:r>
            <a:r>
              <a:rPr sz="1000" dirty="0">
                <a:solidFill>
                  <a:srgbClr val="6E706F"/>
                </a:solidFill>
                <a:latin typeface="Arial"/>
                <a:cs typeface="Arial"/>
              </a:rPr>
              <a:t>over</a:t>
            </a:r>
            <a:r>
              <a:rPr sz="1000" spc="-20" dirty="0">
                <a:solidFill>
                  <a:srgbClr val="6E706F"/>
                </a:solidFill>
                <a:latin typeface="Arial"/>
                <a:cs typeface="Arial"/>
              </a:rPr>
              <a:t> </a:t>
            </a:r>
            <a:r>
              <a:rPr sz="1000" spc="-25" dirty="0">
                <a:solidFill>
                  <a:srgbClr val="6E706F"/>
                </a:solidFill>
                <a:latin typeface="Arial"/>
                <a:cs typeface="Arial"/>
              </a:rPr>
              <a:t>50.</a:t>
            </a:r>
            <a:endParaRPr sz="1000">
              <a:latin typeface="Arial"/>
              <a:cs typeface="Arial"/>
            </a:endParaRPr>
          </a:p>
        </p:txBody>
      </p:sp>
      <p:sp>
        <p:nvSpPr>
          <p:cNvPr id="16" name="object 1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57</a:t>
            </a:r>
            <a:endParaRPr sz="18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365201"/>
            <a:ext cx="10729595" cy="794385"/>
          </a:xfrm>
          <a:prstGeom prst="rect">
            <a:avLst/>
          </a:prstGeom>
        </p:spPr>
        <p:txBody>
          <a:bodyPr vert="horz" wrap="square" lIns="0" tIns="40005" rIns="0" bIns="0" rtlCol="0">
            <a:spAutoFit/>
          </a:bodyPr>
          <a:lstStyle/>
          <a:p>
            <a:pPr marL="12700" marR="5080">
              <a:lnSpc>
                <a:spcPct val="90100"/>
              </a:lnSpc>
              <a:spcBef>
                <a:spcPts val="315"/>
              </a:spcBef>
            </a:pPr>
            <a:r>
              <a:rPr dirty="0">
                <a:solidFill>
                  <a:srgbClr val="5C5B5A"/>
                </a:solidFill>
              </a:rPr>
              <a:t>Almost</a:t>
            </a:r>
            <a:r>
              <a:rPr spc="10" dirty="0">
                <a:solidFill>
                  <a:srgbClr val="5C5B5A"/>
                </a:solidFill>
              </a:rPr>
              <a:t> </a:t>
            </a:r>
            <a:r>
              <a:rPr dirty="0">
                <a:solidFill>
                  <a:srgbClr val="5C5B5A"/>
                </a:solidFill>
              </a:rPr>
              <a:t>half</a:t>
            </a:r>
            <a:r>
              <a:rPr spc="-30" dirty="0">
                <a:solidFill>
                  <a:srgbClr val="5C5B5A"/>
                </a:solidFill>
              </a:rPr>
              <a:t> </a:t>
            </a:r>
            <a:r>
              <a:rPr dirty="0">
                <a:solidFill>
                  <a:srgbClr val="5C5B5A"/>
                </a:solidFill>
              </a:rPr>
              <a:t>(48%)</a:t>
            </a:r>
            <a:r>
              <a:rPr spc="5" dirty="0">
                <a:solidFill>
                  <a:srgbClr val="5C5B5A"/>
                </a:solidFill>
              </a:rPr>
              <a:t> </a:t>
            </a:r>
            <a:r>
              <a:rPr dirty="0">
                <a:solidFill>
                  <a:srgbClr val="5C5B5A"/>
                </a:solidFill>
              </a:rPr>
              <a:t>of</a:t>
            </a:r>
            <a:r>
              <a:rPr spc="-30" dirty="0">
                <a:solidFill>
                  <a:srgbClr val="5C5B5A"/>
                </a:solidFill>
              </a:rPr>
              <a:t> </a:t>
            </a:r>
            <a:r>
              <a:rPr dirty="0">
                <a:solidFill>
                  <a:srgbClr val="5C5B5A"/>
                </a:solidFill>
              </a:rPr>
              <a:t>respondents</a:t>
            </a:r>
            <a:r>
              <a:rPr spc="-20" dirty="0">
                <a:solidFill>
                  <a:srgbClr val="5C5B5A"/>
                </a:solidFill>
              </a:rPr>
              <a:t> </a:t>
            </a:r>
            <a:r>
              <a:rPr dirty="0">
                <a:solidFill>
                  <a:srgbClr val="5C5B5A"/>
                </a:solidFill>
              </a:rPr>
              <a:t>think</a:t>
            </a:r>
            <a:r>
              <a:rPr spc="-35" dirty="0">
                <a:solidFill>
                  <a:srgbClr val="5C5B5A"/>
                </a:solidFill>
              </a:rPr>
              <a:t> </a:t>
            </a:r>
            <a:r>
              <a:rPr dirty="0">
                <a:solidFill>
                  <a:srgbClr val="5C5B5A"/>
                </a:solidFill>
              </a:rPr>
              <a:t>they</a:t>
            </a:r>
            <a:r>
              <a:rPr spc="-45" dirty="0">
                <a:solidFill>
                  <a:srgbClr val="5C5B5A"/>
                </a:solidFill>
              </a:rPr>
              <a:t> </a:t>
            </a:r>
            <a:r>
              <a:rPr dirty="0">
                <a:solidFill>
                  <a:srgbClr val="5C5B5A"/>
                </a:solidFill>
              </a:rPr>
              <a:t>will</a:t>
            </a:r>
            <a:r>
              <a:rPr spc="-45" dirty="0">
                <a:solidFill>
                  <a:srgbClr val="5C5B5A"/>
                </a:solidFill>
              </a:rPr>
              <a:t> </a:t>
            </a:r>
            <a:r>
              <a:rPr dirty="0"/>
              <a:t>be</a:t>
            </a:r>
            <a:r>
              <a:rPr spc="-20" dirty="0"/>
              <a:t> </a:t>
            </a:r>
            <a:r>
              <a:rPr dirty="0"/>
              <a:t>able</a:t>
            </a:r>
            <a:r>
              <a:rPr spc="-25" dirty="0"/>
              <a:t> </a:t>
            </a:r>
            <a:r>
              <a:rPr dirty="0"/>
              <a:t>to</a:t>
            </a:r>
            <a:r>
              <a:rPr spc="-25" dirty="0"/>
              <a:t> </a:t>
            </a:r>
            <a:r>
              <a:rPr dirty="0"/>
              <a:t>save</a:t>
            </a:r>
            <a:r>
              <a:rPr spc="15" dirty="0"/>
              <a:t> </a:t>
            </a:r>
            <a:r>
              <a:rPr dirty="0"/>
              <a:t>money</a:t>
            </a:r>
            <a:r>
              <a:rPr spc="-25" dirty="0"/>
              <a:t> </a:t>
            </a:r>
            <a:r>
              <a:rPr dirty="0"/>
              <a:t>over</a:t>
            </a:r>
            <a:r>
              <a:rPr spc="10" dirty="0"/>
              <a:t> </a:t>
            </a:r>
            <a:r>
              <a:rPr dirty="0"/>
              <a:t>the</a:t>
            </a:r>
            <a:r>
              <a:rPr spc="-20" dirty="0"/>
              <a:t> </a:t>
            </a:r>
            <a:r>
              <a:rPr dirty="0"/>
              <a:t>next</a:t>
            </a:r>
            <a:r>
              <a:rPr spc="-20" dirty="0"/>
              <a:t> year </a:t>
            </a:r>
            <a:r>
              <a:rPr dirty="0"/>
              <a:t>considering</a:t>
            </a:r>
            <a:r>
              <a:rPr spc="-30" dirty="0"/>
              <a:t> </a:t>
            </a:r>
            <a:r>
              <a:rPr dirty="0"/>
              <a:t>the</a:t>
            </a:r>
            <a:r>
              <a:rPr spc="-35" dirty="0"/>
              <a:t> </a:t>
            </a:r>
            <a:r>
              <a:rPr dirty="0"/>
              <a:t>economic</a:t>
            </a:r>
            <a:r>
              <a:rPr spc="-15" dirty="0"/>
              <a:t> </a:t>
            </a:r>
            <a:r>
              <a:rPr dirty="0"/>
              <a:t>situation</a:t>
            </a:r>
            <a:r>
              <a:rPr dirty="0">
                <a:solidFill>
                  <a:srgbClr val="5C5B5A"/>
                </a:solidFill>
              </a:rPr>
              <a:t>,</a:t>
            </a:r>
            <a:r>
              <a:rPr spc="-40" dirty="0">
                <a:solidFill>
                  <a:srgbClr val="5C5B5A"/>
                </a:solidFill>
              </a:rPr>
              <a:t> </a:t>
            </a:r>
            <a:r>
              <a:rPr dirty="0">
                <a:solidFill>
                  <a:srgbClr val="5C5B5A"/>
                </a:solidFill>
              </a:rPr>
              <a:t>which</a:t>
            </a:r>
            <a:r>
              <a:rPr spc="-45" dirty="0">
                <a:solidFill>
                  <a:srgbClr val="5C5B5A"/>
                </a:solidFill>
              </a:rPr>
              <a:t> </a:t>
            </a:r>
            <a:r>
              <a:rPr dirty="0">
                <a:solidFill>
                  <a:srgbClr val="5C5B5A"/>
                </a:solidFill>
              </a:rPr>
              <a:t>is</a:t>
            </a:r>
            <a:r>
              <a:rPr spc="-20" dirty="0">
                <a:solidFill>
                  <a:srgbClr val="5C5B5A"/>
                </a:solidFill>
              </a:rPr>
              <a:t> </a:t>
            </a:r>
            <a:r>
              <a:rPr dirty="0">
                <a:solidFill>
                  <a:srgbClr val="5C5B5A"/>
                </a:solidFill>
              </a:rPr>
              <a:t>significantly</a:t>
            </a:r>
            <a:r>
              <a:rPr spc="-50" dirty="0">
                <a:solidFill>
                  <a:srgbClr val="5C5B5A"/>
                </a:solidFill>
              </a:rPr>
              <a:t> </a:t>
            </a:r>
            <a:r>
              <a:rPr dirty="0">
                <a:solidFill>
                  <a:srgbClr val="5C5B5A"/>
                </a:solidFill>
              </a:rPr>
              <a:t>more</a:t>
            </a:r>
            <a:r>
              <a:rPr spc="-10" dirty="0">
                <a:solidFill>
                  <a:srgbClr val="5C5B5A"/>
                </a:solidFill>
              </a:rPr>
              <a:t> </a:t>
            </a:r>
            <a:r>
              <a:rPr dirty="0">
                <a:solidFill>
                  <a:srgbClr val="5C5B5A"/>
                </a:solidFill>
              </a:rPr>
              <a:t>than</a:t>
            </a:r>
            <a:r>
              <a:rPr spc="-20" dirty="0">
                <a:solidFill>
                  <a:srgbClr val="5C5B5A"/>
                </a:solidFill>
              </a:rPr>
              <a:t> </a:t>
            </a:r>
            <a:r>
              <a:rPr dirty="0">
                <a:solidFill>
                  <a:srgbClr val="5C5B5A"/>
                </a:solidFill>
              </a:rPr>
              <a:t>was</a:t>
            </a:r>
            <a:r>
              <a:rPr spc="-60" dirty="0">
                <a:solidFill>
                  <a:srgbClr val="5C5B5A"/>
                </a:solidFill>
              </a:rPr>
              <a:t> </a:t>
            </a:r>
            <a:r>
              <a:rPr dirty="0">
                <a:solidFill>
                  <a:srgbClr val="5C5B5A"/>
                </a:solidFill>
              </a:rPr>
              <a:t>reported</a:t>
            </a:r>
            <a:r>
              <a:rPr spc="-15" dirty="0">
                <a:solidFill>
                  <a:srgbClr val="5C5B5A"/>
                </a:solidFill>
              </a:rPr>
              <a:t> </a:t>
            </a:r>
            <a:r>
              <a:rPr dirty="0">
                <a:solidFill>
                  <a:srgbClr val="5C5B5A"/>
                </a:solidFill>
              </a:rPr>
              <a:t>in</a:t>
            </a:r>
            <a:r>
              <a:rPr spc="-25" dirty="0">
                <a:solidFill>
                  <a:srgbClr val="5C5B5A"/>
                </a:solidFill>
              </a:rPr>
              <a:t> </a:t>
            </a:r>
            <a:r>
              <a:rPr dirty="0">
                <a:solidFill>
                  <a:srgbClr val="5C5B5A"/>
                </a:solidFill>
              </a:rPr>
              <a:t>October</a:t>
            </a:r>
            <a:r>
              <a:rPr spc="-25" dirty="0">
                <a:solidFill>
                  <a:srgbClr val="5C5B5A"/>
                </a:solidFill>
              </a:rPr>
              <a:t> </a:t>
            </a:r>
            <a:r>
              <a:rPr spc="-20" dirty="0">
                <a:solidFill>
                  <a:srgbClr val="5C5B5A"/>
                </a:solidFill>
              </a:rPr>
              <a:t>2024 </a:t>
            </a:r>
            <a:r>
              <a:rPr dirty="0">
                <a:solidFill>
                  <a:srgbClr val="5C5B5A"/>
                </a:solidFill>
              </a:rPr>
              <a:t>and</a:t>
            </a:r>
            <a:r>
              <a:rPr spc="-25" dirty="0">
                <a:solidFill>
                  <a:srgbClr val="5C5B5A"/>
                </a:solidFill>
              </a:rPr>
              <a:t> </a:t>
            </a:r>
            <a:r>
              <a:rPr dirty="0">
                <a:solidFill>
                  <a:srgbClr val="5C5B5A"/>
                </a:solidFill>
              </a:rPr>
              <a:t>the</a:t>
            </a:r>
            <a:r>
              <a:rPr spc="-25" dirty="0">
                <a:solidFill>
                  <a:srgbClr val="5C5B5A"/>
                </a:solidFill>
              </a:rPr>
              <a:t> </a:t>
            </a:r>
            <a:r>
              <a:rPr dirty="0">
                <a:solidFill>
                  <a:srgbClr val="5C5B5A"/>
                </a:solidFill>
              </a:rPr>
              <a:t>highest</a:t>
            </a:r>
            <a:r>
              <a:rPr spc="-35" dirty="0">
                <a:solidFill>
                  <a:srgbClr val="5C5B5A"/>
                </a:solidFill>
              </a:rPr>
              <a:t> </a:t>
            </a:r>
            <a:r>
              <a:rPr dirty="0">
                <a:solidFill>
                  <a:srgbClr val="5C5B5A"/>
                </a:solidFill>
              </a:rPr>
              <a:t>reported</a:t>
            </a:r>
            <a:r>
              <a:rPr spc="-20" dirty="0">
                <a:solidFill>
                  <a:srgbClr val="5C5B5A"/>
                </a:solidFill>
              </a:rPr>
              <a:t> </a:t>
            </a:r>
            <a:r>
              <a:rPr dirty="0">
                <a:solidFill>
                  <a:srgbClr val="5C5B5A"/>
                </a:solidFill>
              </a:rPr>
              <a:t>figure</a:t>
            </a:r>
            <a:r>
              <a:rPr spc="-40" dirty="0">
                <a:solidFill>
                  <a:srgbClr val="5C5B5A"/>
                </a:solidFill>
              </a:rPr>
              <a:t> </a:t>
            </a:r>
            <a:r>
              <a:rPr dirty="0">
                <a:solidFill>
                  <a:srgbClr val="5C5B5A"/>
                </a:solidFill>
              </a:rPr>
              <a:t>so</a:t>
            </a:r>
            <a:r>
              <a:rPr spc="-25" dirty="0">
                <a:solidFill>
                  <a:srgbClr val="5C5B5A"/>
                </a:solidFill>
              </a:rPr>
              <a:t> far</a:t>
            </a:r>
          </a:p>
        </p:txBody>
      </p:sp>
      <p:sp>
        <p:nvSpPr>
          <p:cNvPr id="3" name="object 3"/>
          <p:cNvSpPr txBox="1"/>
          <p:nvPr/>
        </p:nvSpPr>
        <p:spPr>
          <a:xfrm>
            <a:off x="3676269" y="1494536"/>
            <a:ext cx="483870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Will</a:t>
            </a:r>
            <a:r>
              <a:rPr sz="1400" b="1" spc="-45" dirty="0">
                <a:solidFill>
                  <a:srgbClr val="5C5B5A"/>
                </a:solidFill>
                <a:latin typeface="Arial"/>
                <a:cs typeface="Arial"/>
              </a:rPr>
              <a:t> </a:t>
            </a:r>
            <a:r>
              <a:rPr sz="1400" b="1" dirty="0">
                <a:solidFill>
                  <a:srgbClr val="5C5B5A"/>
                </a:solidFill>
                <a:latin typeface="Arial"/>
                <a:cs typeface="Arial"/>
              </a:rPr>
              <a:t>you be</a:t>
            </a:r>
            <a:r>
              <a:rPr sz="1400" b="1" spc="-30" dirty="0">
                <a:solidFill>
                  <a:srgbClr val="5C5B5A"/>
                </a:solidFill>
                <a:latin typeface="Arial"/>
                <a:cs typeface="Arial"/>
              </a:rPr>
              <a:t> </a:t>
            </a:r>
            <a:r>
              <a:rPr sz="1400" b="1" dirty="0">
                <a:solidFill>
                  <a:srgbClr val="5C5B5A"/>
                </a:solidFill>
                <a:latin typeface="Arial"/>
                <a:cs typeface="Arial"/>
              </a:rPr>
              <a:t>able</a:t>
            </a:r>
            <a:r>
              <a:rPr sz="1400" b="1" spc="-45" dirty="0">
                <a:solidFill>
                  <a:srgbClr val="5C5B5A"/>
                </a:solidFill>
                <a:latin typeface="Arial"/>
                <a:cs typeface="Arial"/>
              </a:rPr>
              <a:t> </a:t>
            </a:r>
            <a:r>
              <a:rPr sz="1400" b="1" dirty="0">
                <a:solidFill>
                  <a:srgbClr val="5C5B5A"/>
                </a:solidFill>
                <a:latin typeface="Arial"/>
                <a:cs typeface="Arial"/>
              </a:rPr>
              <a:t>to</a:t>
            </a:r>
            <a:r>
              <a:rPr sz="1400" b="1" spc="-30" dirty="0">
                <a:solidFill>
                  <a:srgbClr val="5C5B5A"/>
                </a:solidFill>
                <a:latin typeface="Arial"/>
                <a:cs typeface="Arial"/>
              </a:rPr>
              <a:t> </a:t>
            </a:r>
            <a:r>
              <a:rPr sz="1400" b="1" dirty="0">
                <a:solidFill>
                  <a:srgbClr val="5C5B5A"/>
                </a:solidFill>
                <a:latin typeface="Arial"/>
                <a:cs typeface="Arial"/>
              </a:rPr>
              <a:t>save</a:t>
            </a:r>
            <a:r>
              <a:rPr sz="1400" b="1" spc="-25" dirty="0">
                <a:solidFill>
                  <a:srgbClr val="5C5B5A"/>
                </a:solidFill>
                <a:latin typeface="Arial"/>
                <a:cs typeface="Arial"/>
              </a:rPr>
              <a:t> </a:t>
            </a:r>
            <a:r>
              <a:rPr sz="1400" b="1" dirty="0">
                <a:solidFill>
                  <a:srgbClr val="5C5B5A"/>
                </a:solidFill>
                <a:latin typeface="Arial"/>
                <a:cs typeface="Arial"/>
              </a:rPr>
              <a:t>money</a:t>
            </a:r>
            <a:r>
              <a:rPr sz="1400" b="1" spc="-40" dirty="0">
                <a:solidFill>
                  <a:srgbClr val="5C5B5A"/>
                </a:solidFill>
                <a:latin typeface="Arial"/>
                <a:cs typeface="Arial"/>
              </a:rPr>
              <a:t> </a:t>
            </a:r>
            <a:r>
              <a:rPr sz="1400" b="1" dirty="0">
                <a:solidFill>
                  <a:srgbClr val="5C5B5A"/>
                </a:solidFill>
                <a:latin typeface="Arial"/>
                <a:cs typeface="Arial"/>
              </a:rPr>
              <a:t>over</a:t>
            </a:r>
            <a:r>
              <a:rPr sz="1400" b="1" spc="-25"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next</a:t>
            </a:r>
            <a:r>
              <a:rPr sz="1400" b="1" spc="-40" dirty="0">
                <a:solidFill>
                  <a:srgbClr val="5C5B5A"/>
                </a:solidFill>
                <a:latin typeface="Arial"/>
                <a:cs typeface="Arial"/>
              </a:rPr>
              <a:t> </a:t>
            </a:r>
            <a:r>
              <a:rPr sz="1400" b="1" dirty="0">
                <a:solidFill>
                  <a:srgbClr val="5C5B5A"/>
                </a:solidFill>
                <a:latin typeface="Arial"/>
                <a:cs typeface="Arial"/>
              </a:rPr>
              <a:t>12</a:t>
            </a:r>
            <a:r>
              <a:rPr sz="1400" b="1" spc="-25" dirty="0">
                <a:solidFill>
                  <a:srgbClr val="5C5B5A"/>
                </a:solidFill>
                <a:latin typeface="Arial"/>
                <a:cs typeface="Arial"/>
              </a:rPr>
              <a:t> </a:t>
            </a:r>
            <a:r>
              <a:rPr sz="1400" b="1" spc="-10" dirty="0">
                <a:solidFill>
                  <a:srgbClr val="5C5B5A"/>
                </a:solidFill>
                <a:latin typeface="Arial"/>
                <a:cs typeface="Arial"/>
              </a:rPr>
              <a:t>months?</a:t>
            </a:r>
            <a:endParaRPr sz="1400">
              <a:latin typeface="Arial"/>
              <a:cs typeface="Arial"/>
            </a:endParaRPr>
          </a:p>
        </p:txBody>
      </p:sp>
      <p:sp>
        <p:nvSpPr>
          <p:cNvPr id="4" name="object 4"/>
          <p:cNvSpPr/>
          <p:nvPr/>
        </p:nvSpPr>
        <p:spPr>
          <a:xfrm>
            <a:off x="575703" y="5246370"/>
            <a:ext cx="11003280" cy="0"/>
          </a:xfrm>
          <a:custGeom>
            <a:avLst/>
            <a:gdLst/>
            <a:ahLst/>
            <a:cxnLst/>
            <a:rect l="l" t="t" r="r" b="b"/>
            <a:pathLst>
              <a:path w="11003280">
                <a:moveTo>
                  <a:pt x="0" y="0"/>
                </a:moveTo>
                <a:lnTo>
                  <a:pt x="11003267" y="0"/>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954392" y="2660586"/>
            <a:ext cx="10246360" cy="846455"/>
            <a:chOff x="954392" y="2660586"/>
            <a:chExt cx="10246360" cy="846455"/>
          </a:xfrm>
        </p:grpSpPr>
        <p:sp>
          <p:nvSpPr>
            <p:cNvPr id="6" name="object 6"/>
            <p:cNvSpPr/>
            <p:nvPr/>
          </p:nvSpPr>
          <p:spPr>
            <a:xfrm>
              <a:off x="968679" y="2674873"/>
              <a:ext cx="10217785" cy="817880"/>
            </a:xfrm>
            <a:custGeom>
              <a:avLst/>
              <a:gdLst/>
              <a:ahLst/>
              <a:cxnLst/>
              <a:rect l="l" t="t" r="r" b="b"/>
              <a:pathLst>
                <a:path w="10217785" h="817879">
                  <a:moveTo>
                    <a:pt x="0" y="817752"/>
                  </a:moveTo>
                  <a:lnTo>
                    <a:pt x="49120" y="807693"/>
                  </a:lnTo>
                  <a:lnTo>
                    <a:pt x="98240" y="798069"/>
                  </a:lnTo>
                  <a:lnTo>
                    <a:pt x="147361" y="788780"/>
                  </a:lnTo>
                  <a:lnTo>
                    <a:pt x="196482" y="779726"/>
                  </a:lnTo>
                  <a:lnTo>
                    <a:pt x="245602" y="770807"/>
                  </a:lnTo>
                  <a:lnTo>
                    <a:pt x="294723" y="761922"/>
                  </a:lnTo>
                  <a:lnTo>
                    <a:pt x="343845" y="752971"/>
                  </a:lnTo>
                  <a:lnTo>
                    <a:pt x="392966" y="743854"/>
                  </a:lnTo>
                  <a:lnTo>
                    <a:pt x="442088" y="734471"/>
                  </a:lnTo>
                  <a:lnTo>
                    <a:pt x="491210" y="724721"/>
                  </a:lnTo>
                  <a:lnTo>
                    <a:pt x="540332" y="714504"/>
                  </a:lnTo>
                  <a:lnTo>
                    <a:pt x="589455" y="703720"/>
                  </a:lnTo>
                  <a:lnTo>
                    <a:pt x="638579" y="692269"/>
                  </a:lnTo>
                  <a:lnTo>
                    <a:pt x="687702" y="680050"/>
                  </a:lnTo>
                  <a:lnTo>
                    <a:pt x="736827" y="666962"/>
                  </a:lnTo>
                  <a:lnTo>
                    <a:pt x="785952" y="652906"/>
                  </a:lnTo>
                  <a:lnTo>
                    <a:pt x="832187" y="638147"/>
                  </a:lnTo>
                  <a:lnTo>
                    <a:pt x="878422" y="621462"/>
                  </a:lnTo>
                  <a:lnTo>
                    <a:pt x="924657" y="603164"/>
                  </a:lnTo>
                  <a:lnTo>
                    <a:pt x="970892" y="583564"/>
                  </a:lnTo>
                  <a:lnTo>
                    <a:pt x="1017126" y="562972"/>
                  </a:lnTo>
                  <a:lnTo>
                    <a:pt x="1063359" y="541699"/>
                  </a:lnTo>
                  <a:lnTo>
                    <a:pt x="1109591" y="520058"/>
                  </a:lnTo>
                  <a:lnTo>
                    <a:pt x="1155822" y="498358"/>
                  </a:lnTo>
                  <a:lnTo>
                    <a:pt x="1202052" y="476912"/>
                  </a:lnTo>
                  <a:lnTo>
                    <a:pt x="1248281" y="456030"/>
                  </a:lnTo>
                  <a:lnTo>
                    <a:pt x="1294507" y="436023"/>
                  </a:lnTo>
                  <a:lnTo>
                    <a:pt x="1340733" y="417203"/>
                  </a:lnTo>
                  <a:lnTo>
                    <a:pt x="1386956" y="399881"/>
                  </a:lnTo>
                  <a:lnTo>
                    <a:pt x="1433177" y="384367"/>
                  </a:lnTo>
                  <a:lnTo>
                    <a:pt x="1479397" y="370973"/>
                  </a:lnTo>
                  <a:lnTo>
                    <a:pt x="1525613" y="360010"/>
                  </a:lnTo>
                  <a:lnTo>
                    <a:pt x="1571828" y="351789"/>
                  </a:lnTo>
                  <a:lnTo>
                    <a:pt x="1620953" y="346409"/>
                  </a:lnTo>
                  <a:lnTo>
                    <a:pt x="1670078" y="344319"/>
                  </a:lnTo>
                  <a:lnTo>
                    <a:pt x="1719203" y="345096"/>
                  </a:lnTo>
                  <a:lnTo>
                    <a:pt x="1768328" y="348317"/>
                  </a:lnTo>
                  <a:lnTo>
                    <a:pt x="1817454" y="353557"/>
                  </a:lnTo>
                  <a:lnTo>
                    <a:pt x="1866579" y="360393"/>
                  </a:lnTo>
                  <a:lnTo>
                    <a:pt x="1915704" y="368401"/>
                  </a:lnTo>
                  <a:lnTo>
                    <a:pt x="1964829" y="377158"/>
                  </a:lnTo>
                  <a:lnTo>
                    <a:pt x="2013954" y="386239"/>
                  </a:lnTo>
                  <a:lnTo>
                    <a:pt x="2063080" y="395220"/>
                  </a:lnTo>
                  <a:lnTo>
                    <a:pt x="2112205" y="403678"/>
                  </a:lnTo>
                  <a:lnTo>
                    <a:pt x="2161330" y="411190"/>
                  </a:lnTo>
                  <a:lnTo>
                    <a:pt x="2210455" y="417330"/>
                  </a:lnTo>
                  <a:lnTo>
                    <a:pt x="2259580" y="421677"/>
                  </a:lnTo>
                  <a:lnTo>
                    <a:pt x="2308706" y="423805"/>
                  </a:lnTo>
                  <a:lnTo>
                    <a:pt x="2357831" y="423290"/>
                  </a:lnTo>
                  <a:lnTo>
                    <a:pt x="2406956" y="420276"/>
                  </a:lnTo>
                  <a:lnTo>
                    <a:pt x="2456081" y="415396"/>
                  </a:lnTo>
                  <a:lnTo>
                    <a:pt x="2505206" y="408895"/>
                  </a:lnTo>
                  <a:lnTo>
                    <a:pt x="2554331" y="401018"/>
                  </a:lnTo>
                  <a:lnTo>
                    <a:pt x="2603457" y="392010"/>
                  </a:lnTo>
                  <a:lnTo>
                    <a:pt x="2652582" y="382116"/>
                  </a:lnTo>
                  <a:lnTo>
                    <a:pt x="2701707" y="371580"/>
                  </a:lnTo>
                  <a:lnTo>
                    <a:pt x="2750832" y="360648"/>
                  </a:lnTo>
                  <a:lnTo>
                    <a:pt x="2799957" y="349564"/>
                  </a:lnTo>
                  <a:lnTo>
                    <a:pt x="2849083" y="338573"/>
                  </a:lnTo>
                  <a:lnTo>
                    <a:pt x="2898208" y="327919"/>
                  </a:lnTo>
                  <a:lnTo>
                    <a:pt x="2947333" y="317849"/>
                  </a:lnTo>
                  <a:lnTo>
                    <a:pt x="2996458" y="308606"/>
                  </a:lnTo>
                  <a:lnTo>
                    <a:pt x="3045583" y="300435"/>
                  </a:lnTo>
                  <a:lnTo>
                    <a:pt x="3094709" y="293581"/>
                  </a:lnTo>
                  <a:lnTo>
                    <a:pt x="3143834" y="288289"/>
                  </a:lnTo>
                  <a:lnTo>
                    <a:pt x="3192937" y="284455"/>
                  </a:lnTo>
                  <a:lnTo>
                    <a:pt x="3242042" y="281718"/>
                  </a:lnTo>
                  <a:lnTo>
                    <a:pt x="3291150" y="279941"/>
                  </a:lnTo>
                  <a:lnTo>
                    <a:pt x="3340261" y="278985"/>
                  </a:lnTo>
                  <a:lnTo>
                    <a:pt x="3389374" y="278713"/>
                  </a:lnTo>
                  <a:lnTo>
                    <a:pt x="3438489" y="278987"/>
                  </a:lnTo>
                  <a:lnTo>
                    <a:pt x="3487606" y="279669"/>
                  </a:lnTo>
                  <a:lnTo>
                    <a:pt x="3536724" y="280622"/>
                  </a:lnTo>
                  <a:lnTo>
                    <a:pt x="3585844" y="281707"/>
                  </a:lnTo>
                  <a:lnTo>
                    <a:pt x="3634965" y="282787"/>
                  </a:lnTo>
                  <a:lnTo>
                    <a:pt x="3684088" y="283723"/>
                  </a:lnTo>
                  <a:lnTo>
                    <a:pt x="3733211" y="284378"/>
                  </a:lnTo>
                  <a:lnTo>
                    <a:pt x="3782335" y="284615"/>
                  </a:lnTo>
                  <a:lnTo>
                    <a:pt x="3831460" y="284294"/>
                  </a:lnTo>
                  <a:lnTo>
                    <a:pt x="3880585" y="283279"/>
                  </a:lnTo>
                  <a:lnTo>
                    <a:pt x="3929710" y="281431"/>
                  </a:lnTo>
                  <a:lnTo>
                    <a:pt x="3978835" y="278770"/>
                  </a:lnTo>
                  <a:lnTo>
                    <a:pt x="4027960" y="275466"/>
                  </a:lnTo>
                  <a:lnTo>
                    <a:pt x="4077085" y="271615"/>
                  </a:lnTo>
                  <a:lnTo>
                    <a:pt x="4126210" y="267309"/>
                  </a:lnTo>
                  <a:lnTo>
                    <a:pt x="4175336" y="262642"/>
                  </a:lnTo>
                  <a:lnTo>
                    <a:pt x="4224461" y="257708"/>
                  </a:lnTo>
                  <a:lnTo>
                    <a:pt x="4273586" y="252600"/>
                  </a:lnTo>
                  <a:lnTo>
                    <a:pt x="4322711" y="247411"/>
                  </a:lnTo>
                  <a:lnTo>
                    <a:pt x="4371836" y="242237"/>
                  </a:lnTo>
                  <a:lnTo>
                    <a:pt x="4420962" y="237169"/>
                  </a:lnTo>
                  <a:lnTo>
                    <a:pt x="4470087" y="232302"/>
                  </a:lnTo>
                  <a:lnTo>
                    <a:pt x="4519212" y="227728"/>
                  </a:lnTo>
                  <a:lnTo>
                    <a:pt x="4568337" y="223543"/>
                  </a:lnTo>
                  <a:lnTo>
                    <a:pt x="4617462" y="219839"/>
                  </a:lnTo>
                  <a:lnTo>
                    <a:pt x="4666588" y="216709"/>
                  </a:lnTo>
                  <a:lnTo>
                    <a:pt x="4715713" y="214249"/>
                  </a:lnTo>
                  <a:lnTo>
                    <a:pt x="4764816" y="212603"/>
                  </a:lnTo>
                  <a:lnTo>
                    <a:pt x="4813921" y="211774"/>
                  </a:lnTo>
                  <a:lnTo>
                    <a:pt x="4863029" y="211633"/>
                  </a:lnTo>
                  <a:lnTo>
                    <a:pt x="4912140" y="212052"/>
                  </a:lnTo>
                  <a:lnTo>
                    <a:pt x="4961253" y="212903"/>
                  </a:lnTo>
                  <a:lnTo>
                    <a:pt x="5010368" y="214059"/>
                  </a:lnTo>
                  <a:lnTo>
                    <a:pt x="5059485" y="215391"/>
                  </a:lnTo>
                  <a:lnTo>
                    <a:pt x="5108603" y="216773"/>
                  </a:lnTo>
                  <a:lnTo>
                    <a:pt x="5157723" y="218075"/>
                  </a:lnTo>
                  <a:lnTo>
                    <a:pt x="5206844" y="219171"/>
                  </a:lnTo>
                  <a:lnTo>
                    <a:pt x="5255967" y="219932"/>
                  </a:lnTo>
                  <a:lnTo>
                    <a:pt x="5305090" y="220231"/>
                  </a:lnTo>
                  <a:lnTo>
                    <a:pt x="5354214" y="219940"/>
                  </a:lnTo>
                  <a:lnTo>
                    <a:pt x="5403339" y="218931"/>
                  </a:lnTo>
                  <a:lnTo>
                    <a:pt x="5452464" y="217077"/>
                  </a:lnTo>
                  <a:lnTo>
                    <a:pt x="5501589" y="214249"/>
                  </a:lnTo>
                  <a:lnTo>
                    <a:pt x="5550714" y="210116"/>
                  </a:lnTo>
                  <a:lnTo>
                    <a:pt x="5599839" y="204543"/>
                  </a:lnTo>
                  <a:lnTo>
                    <a:pt x="5648964" y="197766"/>
                  </a:lnTo>
                  <a:lnTo>
                    <a:pt x="5698089" y="190019"/>
                  </a:lnTo>
                  <a:lnTo>
                    <a:pt x="5747215" y="181539"/>
                  </a:lnTo>
                  <a:lnTo>
                    <a:pt x="5796340" y="172560"/>
                  </a:lnTo>
                  <a:lnTo>
                    <a:pt x="5845465" y="163319"/>
                  </a:lnTo>
                  <a:lnTo>
                    <a:pt x="5894590" y="154050"/>
                  </a:lnTo>
                  <a:lnTo>
                    <a:pt x="5943715" y="144990"/>
                  </a:lnTo>
                  <a:lnTo>
                    <a:pt x="5992841" y="136374"/>
                  </a:lnTo>
                  <a:lnTo>
                    <a:pt x="6041966" y="128437"/>
                  </a:lnTo>
                  <a:lnTo>
                    <a:pt x="6091091" y="121415"/>
                  </a:lnTo>
                  <a:lnTo>
                    <a:pt x="6140216" y="115544"/>
                  </a:lnTo>
                  <a:lnTo>
                    <a:pt x="6189341" y="111059"/>
                  </a:lnTo>
                  <a:lnTo>
                    <a:pt x="6238467" y="108195"/>
                  </a:lnTo>
                  <a:lnTo>
                    <a:pt x="6287592" y="107187"/>
                  </a:lnTo>
                  <a:lnTo>
                    <a:pt x="6336695" y="108292"/>
                  </a:lnTo>
                  <a:lnTo>
                    <a:pt x="6385800" y="111423"/>
                  </a:lnTo>
                  <a:lnTo>
                    <a:pt x="6434908" y="116306"/>
                  </a:lnTo>
                  <a:lnTo>
                    <a:pt x="6484019" y="122666"/>
                  </a:lnTo>
                  <a:lnTo>
                    <a:pt x="6533132" y="130228"/>
                  </a:lnTo>
                  <a:lnTo>
                    <a:pt x="6582247" y="138718"/>
                  </a:lnTo>
                  <a:lnTo>
                    <a:pt x="6631364" y="147862"/>
                  </a:lnTo>
                  <a:lnTo>
                    <a:pt x="6680482" y="157384"/>
                  </a:lnTo>
                  <a:lnTo>
                    <a:pt x="6729602" y="167011"/>
                  </a:lnTo>
                  <a:lnTo>
                    <a:pt x="6778723" y="176467"/>
                  </a:lnTo>
                  <a:lnTo>
                    <a:pt x="6827846" y="185478"/>
                  </a:lnTo>
                  <a:lnTo>
                    <a:pt x="6876969" y="193770"/>
                  </a:lnTo>
                  <a:lnTo>
                    <a:pt x="6926093" y="201067"/>
                  </a:lnTo>
                  <a:lnTo>
                    <a:pt x="6975218" y="207096"/>
                  </a:lnTo>
                  <a:lnTo>
                    <a:pt x="7024343" y="211581"/>
                  </a:lnTo>
                  <a:lnTo>
                    <a:pt x="7073468" y="214249"/>
                  </a:lnTo>
                  <a:lnTo>
                    <a:pt x="7122593" y="215427"/>
                  </a:lnTo>
                  <a:lnTo>
                    <a:pt x="7171718" y="215634"/>
                  </a:lnTo>
                  <a:lnTo>
                    <a:pt x="7220843" y="214947"/>
                  </a:lnTo>
                  <a:lnTo>
                    <a:pt x="7269968" y="213447"/>
                  </a:lnTo>
                  <a:lnTo>
                    <a:pt x="7319094" y="211211"/>
                  </a:lnTo>
                  <a:lnTo>
                    <a:pt x="7368219" y="208319"/>
                  </a:lnTo>
                  <a:lnTo>
                    <a:pt x="7417344" y="204850"/>
                  </a:lnTo>
                  <a:lnTo>
                    <a:pt x="7466469" y="200882"/>
                  </a:lnTo>
                  <a:lnTo>
                    <a:pt x="7515594" y="196494"/>
                  </a:lnTo>
                  <a:lnTo>
                    <a:pt x="7564720" y="191766"/>
                  </a:lnTo>
                  <a:lnTo>
                    <a:pt x="7613845" y="186775"/>
                  </a:lnTo>
                  <a:lnTo>
                    <a:pt x="7662970" y="181602"/>
                  </a:lnTo>
                  <a:lnTo>
                    <a:pt x="7712095" y="176324"/>
                  </a:lnTo>
                  <a:lnTo>
                    <a:pt x="7761220" y="171021"/>
                  </a:lnTo>
                  <a:lnTo>
                    <a:pt x="7810346" y="165771"/>
                  </a:lnTo>
                  <a:lnTo>
                    <a:pt x="7859471" y="160654"/>
                  </a:lnTo>
                  <a:lnTo>
                    <a:pt x="7908594" y="154959"/>
                  </a:lnTo>
                  <a:lnTo>
                    <a:pt x="7957716" y="148032"/>
                  </a:lnTo>
                  <a:lnTo>
                    <a:pt x="8006835" y="140109"/>
                  </a:lnTo>
                  <a:lnTo>
                    <a:pt x="8055952" y="131425"/>
                  </a:lnTo>
                  <a:lnTo>
                    <a:pt x="8105067" y="122215"/>
                  </a:lnTo>
                  <a:lnTo>
                    <a:pt x="8154182" y="112715"/>
                  </a:lnTo>
                  <a:lnTo>
                    <a:pt x="8203295" y="103162"/>
                  </a:lnTo>
                  <a:lnTo>
                    <a:pt x="8252409" y="93789"/>
                  </a:lnTo>
                  <a:lnTo>
                    <a:pt x="8301522" y="84833"/>
                  </a:lnTo>
                  <a:lnTo>
                    <a:pt x="8350636" y="76529"/>
                  </a:lnTo>
                  <a:lnTo>
                    <a:pt x="8399750" y="69113"/>
                  </a:lnTo>
                  <a:lnTo>
                    <a:pt x="8448866" y="62821"/>
                  </a:lnTo>
                  <a:lnTo>
                    <a:pt x="8497983" y="57887"/>
                  </a:lnTo>
                  <a:lnTo>
                    <a:pt x="8547102" y="54547"/>
                  </a:lnTo>
                  <a:lnTo>
                    <a:pt x="8596223" y="53038"/>
                  </a:lnTo>
                  <a:lnTo>
                    <a:pt x="8645347" y="53593"/>
                  </a:lnTo>
                  <a:lnTo>
                    <a:pt x="8694472" y="56962"/>
                  </a:lnTo>
                  <a:lnTo>
                    <a:pt x="8743597" y="63419"/>
                  </a:lnTo>
                  <a:lnTo>
                    <a:pt x="8792722" y="72493"/>
                  </a:lnTo>
                  <a:lnTo>
                    <a:pt x="8841847" y="83714"/>
                  </a:lnTo>
                  <a:lnTo>
                    <a:pt x="8890973" y="96610"/>
                  </a:lnTo>
                  <a:lnTo>
                    <a:pt x="8940098" y="110710"/>
                  </a:lnTo>
                  <a:lnTo>
                    <a:pt x="8989223" y="125542"/>
                  </a:lnTo>
                  <a:lnTo>
                    <a:pt x="9038348" y="140636"/>
                  </a:lnTo>
                  <a:lnTo>
                    <a:pt x="9087473" y="155520"/>
                  </a:lnTo>
                  <a:lnTo>
                    <a:pt x="9136599" y="169723"/>
                  </a:lnTo>
                  <a:lnTo>
                    <a:pt x="9185724" y="182773"/>
                  </a:lnTo>
                  <a:lnTo>
                    <a:pt x="9234849" y="194200"/>
                  </a:lnTo>
                  <a:lnTo>
                    <a:pt x="9283974" y="203533"/>
                  </a:lnTo>
                  <a:lnTo>
                    <a:pt x="9333099" y="210299"/>
                  </a:lnTo>
                  <a:lnTo>
                    <a:pt x="9382225" y="214028"/>
                  </a:lnTo>
                  <a:lnTo>
                    <a:pt x="9431350" y="214249"/>
                  </a:lnTo>
                  <a:lnTo>
                    <a:pt x="9480473" y="211161"/>
                  </a:lnTo>
                  <a:lnTo>
                    <a:pt x="9529595" y="205418"/>
                  </a:lnTo>
                  <a:lnTo>
                    <a:pt x="9578714" y="197292"/>
                  </a:lnTo>
                  <a:lnTo>
                    <a:pt x="9627831" y="187059"/>
                  </a:lnTo>
                  <a:lnTo>
                    <a:pt x="9676946" y="174994"/>
                  </a:lnTo>
                  <a:lnTo>
                    <a:pt x="9726061" y="161371"/>
                  </a:lnTo>
                  <a:lnTo>
                    <a:pt x="9775174" y="146467"/>
                  </a:lnTo>
                  <a:lnTo>
                    <a:pt x="9824288" y="130556"/>
                  </a:lnTo>
                  <a:lnTo>
                    <a:pt x="9873401" y="113912"/>
                  </a:lnTo>
                  <a:lnTo>
                    <a:pt x="9922515" y="96811"/>
                  </a:lnTo>
                  <a:lnTo>
                    <a:pt x="9971629" y="79527"/>
                  </a:lnTo>
                  <a:lnTo>
                    <a:pt x="10020745" y="62337"/>
                  </a:lnTo>
                  <a:lnTo>
                    <a:pt x="10069862" y="45514"/>
                  </a:lnTo>
                  <a:lnTo>
                    <a:pt x="10118981" y="29333"/>
                  </a:lnTo>
                  <a:lnTo>
                    <a:pt x="10168102" y="14070"/>
                  </a:lnTo>
                  <a:lnTo>
                    <a:pt x="10217226" y="0"/>
                  </a:lnTo>
                </a:path>
              </a:pathLst>
            </a:custGeom>
            <a:ln w="28575">
              <a:solidFill>
                <a:srgbClr val="009590"/>
              </a:solidFill>
            </a:ln>
          </p:spPr>
          <p:txBody>
            <a:bodyPr wrap="square" lIns="0" tIns="0" rIns="0" bIns="0" rtlCol="0"/>
            <a:lstStyle/>
            <a:p>
              <a:endParaRPr/>
            </a:p>
          </p:txBody>
        </p:sp>
        <p:sp>
          <p:nvSpPr>
            <p:cNvPr id="7" name="object 7"/>
            <p:cNvSpPr/>
            <p:nvPr/>
          </p:nvSpPr>
          <p:spPr>
            <a:xfrm>
              <a:off x="968679" y="2695828"/>
              <a:ext cx="10217785" cy="678180"/>
            </a:xfrm>
            <a:custGeom>
              <a:avLst/>
              <a:gdLst/>
              <a:ahLst/>
              <a:cxnLst/>
              <a:rect l="l" t="t" r="r" b="b"/>
              <a:pathLst>
                <a:path w="10217785" h="678179">
                  <a:moveTo>
                    <a:pt x="0" y="0"/>
                  </a:moveTo>
                  <a:lnTo>
                    <a:pt x="49120" y="4916"/>
                  </a:lnTo>
                  <a:lnTo>
                    <a:pt x="98240" y="9273"/>
                  </a:lnTo>
                  <a:lnTo>
                    <a:pt x="147361" y="13201"/>
                  </a:lnTo>
                  <a:lnTo>
                    <a:pt x="196482" y="16827"/>
                  </a:lnTo>
                  <a:lnTo>
                    <a:pt x="245602" y="20280"/>
                  </a:lnTo>
                  <a:lnTo>
                    <a:pt x="294723" y="23690"/>
                  </a:lnTo>
                  <a:lnTo>
                    <a:pt x="343845" y="27184"/>
                  </a:lnTo>
                  <a:lnTo>
                    <a:pt x="392966" y="30892"/>
                  </a:lnTo>
                  <a:lnTo>
                    <a:pt x="442088" y="34942"/>
                  </a:lnTo>
                  <a:lnTo>
                    <a:pt x="491210" y="39464"/>
                  </a:lnTo>
                  <a:lnTo>
                    <a:pt x="540332" y="44585"/>
                  </a:lnTo>
                  <a:lnTo>
                    <a:pt x="589455" y="50434"/>
                  </a:lnTo>
                  <a:lnTo>
                    <a:pt x="638579" y="57141"/>
                  </a:lnTo>
                  <a:lnTo>
                    <a:pt x="687702" y="64834"/>
                  </a:lnTo>
                  <a:lnTo>
                    <a:pt x="736827" y="73642"/>
                  </a:lnTo>
                  <a:lnTo>
                    <a:pt x="785952" y="83693"/>
                  </a:lnTo>
                  <a:lnTo>
                    <a:pt x="832187" y="95018"/>
                  </a:lnTo>
                  <a:lnTo>
                    <a:pt x="878422" y="108550"/>
                  </a:lnTo>
                  <a:lnTo>
                    <a:pt x="924657" y="123947"/>
                  </a:lnTo>
                  <a:lnTo>
                    <a:pt x="970892" y="140866"/>
                  </a:lnTo>
                  <a:lnTo>
                    <a:pt x="1017126" y="158964"/>
                  </a:lnTo>
                  <a:lnTo>
                    <a:pt x="1063359" y="177899"/>
                  </a:lnTo>
                  <a:lnTo>
                    <a:pt x="1109591" y="197327"/>
                  </a:lnTo>
                  <a:lnTo>
                    <a:pt x="1155822" y="216907"/>
                  </a:lnTo>
                  <a:lnTo>
                    <a:pt x="1202052" y="236296"/>
                  </a:lnTo>
                  <a:lnTo>
                    <a:pt x="1248281" y="255151"/>
                  </a:lnTo>
                  <a:lnTo>
                    <a:pt x="1294507" y="273129"/>
                  </a:lnTo>
                  <a:lnTo>
                    <a:pt x="1340733" y="289888"/>
                  </a:lnTo>
                  <a:lnTo>
                    <a:pt x="1386956" y="305086"/>
                  </a:lnTo>
                  <a:lnTo>
                    <a:pt x="1433177" y="318379"/>
                  </a:lnTo>
                  <a:lnTo>
                    <a:pt x="1479397" y="329426"/>
                  </a:lnTo>
                  <a:lnTo>
                    <a:pt x="1525613" y="337883"/>
                  </a:lnTo>
                  <a:lnTo>
                    <a:pt x="1571828" y="343408"/>
                  </a:lnTo>
                  <a:lnTo>
                    <a:pt x="1620953" y="345732"/>
                  </a:lnTo>
                  <a:lnTo>
                    <a:pt x="1670078" y="344580"/>
                  </a:lnTo>
                  <a:lnTo>
                    <a:pt x="1719203" y="340407"/>
                  </a:lnTo>
                  <a:lnTo>
                    <a:pt x="1768328" y="333668"/>
                  </a:lnTo>
                  <a:lnTo>
                    <a:pt x="1817454" y="324819"/>
                  </a:lnTo>
                  <a:lnTo>
                    <a:pt x="1866579" y="314315"/>
                  </a:lnTo>
                  <a:lnTo>
                    <a:pt x="1915704" y="302611"/>
                  </a:lnTo>
                  <a:lnTo>
                    <a:pt x="1964829" y="290163"/>
                  </a:lnTo>
                  <a:lnTo>
                    <a:pt x="2013954" y="277426"/>
                  </a:lnTo>
                  <a:lnTo>
                    <a:pt x="2063080" y="264856"/>
                  </a:lnTo>
                  <a:lnTo>
                    <a:pt x="2112205" y="252908"/>
                  </a:lnTo>
                  <a:lnTo>
                    <a:pt x="2161330" y="242038"/>
                  </a:lnTo>
                  <a:lnTo>
                    <a:pt x="2210455" y="232700"/>
                  </a:lnTo>
                  <a:lnTo>
                    <a:pt x="2259580" y="225351"/>
                  </a:lnTo>
                  <a:lnTo>
                    <a:pt x="2308706" y="220446"/>
                  </a:lnTo>
                  <a:lnTo>
                    <a:pt x="2357831" y="218440"/>
                  </a:lnTo>
                  <a:lnTo>
                    <a:pt x="2406956" y="219132"/>
                  </a:lnTo>
                  <a:lnTo>
                    <a:pt x="2456081" y="221852"/>
                  </a:lnTo>
                  <a:lnTo>
                    <a:pt x="2505206" y="226343"/>
                  </a:lnTo>
                  <a:lnTo>
                    <a:pt x="2554331" y="232354"/>
                  </a:lnTo>
                  <a:lnTo>
                    <a:pt x="2603457" y="239630"/>
                  </a:lnTo>
                  <a:lnTo>
                    <a:pt x="2652582" y="247916"/>
                  </a:lnTo>
                  <a:lnTo>
                    <a:pt x="2701707" y="256961"/>
                  </a:lnTo>
                  <a:lnTo>
                    <a:pt x="2750832" y="266509"/>
                  </a:lnTo>
                  <a:lnTo>
                    <a:pt x="2799957" y="276307"/>
                  </a:lnTo>
                  <a:lnTo>
                    <a:pt x="2849083" y="286102"/>
                  </a:lnTo>
                  <a:lnTo>
                    <a:pt x="2898208" y="295639"/>
                  </a:lnTo>
                  <a:lnTo>
                    <a:pt x="2947333" y="304665"/>
                  </a:lnTo>
                  <a:lnTo>
                    <a:pt x="2996458" y="312925"/>
                  </a:lnTo>
                  <a:lnTo>
                    <a:pt x="3045583" y="320167"/>
                  </a:lnTo>
                  <a:lnTo>
                    <a:pt x="3094709" y="326137"/>
                  </a:lnTo>
                  <a:lnTo>
                    <a:pt x="3143834" y="330581"/>
                  </a:lnTo>
                  <a:lnTo>
                    <a:pt x="3192937" y="333510"/>
                  </a:lnTo>
                  <a:lnTo>
                    <a:pt x="3242042" y="335268"/>
                  </a:lnTo>
                  <a:lnTo>
                    <a:pt x="3291150" y="336028"/>
                  </a:lnTo>
                  <a:lnTo>
                    <a:pt x="3340261" y="335960"/>
                  </a:lnTo>
                  <a:lnTo>
                    <a:pt x="3389374" y="335237"/>
                  </a:lnTo>
                  <a:lnTo>
                    <a:pt x="3438489" y="334030"/>
                  </a:lnTo>
                  <a:lnTo>
                    <a:pt x="3487606" y="332510"/>
                  </a:lnTo>
                  <a:lnTo>
                    <a:pt x="3536724" y="330850"/>
                  </a:lnTo>
                  <a:lnTo>
                    <a:pt x="3585844" y="329222"/>
                  </a:lnTo>
                  <a:lnTo>
                    <a:pt x="3634965" y="327796"/>
                  </a:lnTo>
                  <a:lnTo>
                    <a:pt x="3684088" y="326745"/>
                  </a:lnTo>
                  <a:lnTo>
                    <a:pt x="3733211" y="326241"/>
                  </a:lnTo>
                  <a:lnTo>
                    <a:pt x="3782335" y="326454"/>
                  </a:lnTo>
                  <a:lnTo>
                    <a:pt x="3831460" y="327558"/>
                  </a:lnTo>
                  <a:lnTo>
                    <a:pt x="3880585" y="329722"/>
                  </a:lnTo>
                  <a:lnTo>
                    <a:pt x="3929710" y="333121"/>
                  </a:lnTo>
                  <a:lnTo>
                    <a:pt x="3978835" y="338023"/>
                  </a:lnTo>
                  <a:lnTo>
                    <a:pt x="4027960" y="344388"/>
                  </a:lnTo>
                  <a:lnTo>
                    <a:pt x="4077085" y="351990"/>
                  </a:lnTo>
                  <a:lnTo>
                    <a:pt x="4126210" y="360606"/>
                  </a:lnTo>
                  <a:lnTo>
                    <a:pt x="4175336" y="370010"/>
                  </a:lnTo>
                  <a:lnTo>
                    <a:pt x="4224461" y="379977"/>
                  </a:lnTo>
                  <a:lnTo>
                    <a:pt x="4273586" y="390282"/>
                  </a:lnTo>
                  <a:lnTo>
                    <a:pt x="4322711" y="400700"/>
                  </a:lnTo>
                  <a:lnTo>
                    <a:pt x="4371836" y="411007"/>
                  </a:lnTo>
                  <a:lnTo>
                    <a:pt x="4420962" y="420977"/>
                  </a:lnTo>
                  <a:lnTo>
                    <a:pt x="4470087" y="430386"/>
                  </a:lnTo>
                  <a:lnTo>
                    <a:pt x="4519212" y="439009"/>
                  </a:lnTo>
                  <a:lnTo>
                    <a:pt x="4568337" y="446620"/>
                  </a:lnTo>
                  <a:lnTo>
                    <a:pt x="4617462" y="452995"/>
                  </a:lnTo>
                  <a:lnTo>
                    <a:pt x="4666588" y="457909"/>
                  </a:lnTo>
                  <a:lnTo>
                    <a:pt x="4715713" y="461137"/>
                  </a:lnTo>
                  <a:lnTo>
                    <a:pt x="4764816" y="462488"/>
                  </a:lnTo>
                  <a:lnTo>
                    <a:pt x="4813921" y="462043"/>
                  </a:lnTo>
                  <a:lnTo>
                    <a:pt x="4863029" y="460051"/>
                  </a:lnTo>
                  <a:lnTo>
                    <a:pt x="4912140" y="456765"/>
                  </a:lnTo>
                  <a:lnTo>
                    <a:pt x="4961253" y="452435"/>
                  </a:lnTo>
                  <a:lnTo>
                    <a:pt x="5010368" y="447311"/>
                  </a:lnTo>
                  <a:lnTo>
                    <a:pt x="5059485" y="441646"/>
                  </a:lnTo>
                  <a:lnTo>
                    <a:pt x="5108603" y="435689"/>
                  </a:lnTo>
                  <a:lnTo>
                    <a:pt x="5157723" y="429692"/>
                  </a:lnTo>
                  <a:lnTo>
                    <a:pt x="5206844" y="423906"/>
                  </a:lnTo>
                  <a:lnTo>
                    <a:pt x="5255967" y="418582"/>
                  </a:lnTo>
                  <a:lnTo>
                    <a:pt x="5305090" y="413970"/>
                  </a:lnTo>
                  <a:lnTo>
                    <a:pt x="5354214" y="410322"/>
                  </a:lnTo>
                  <a:lnTo>
                    <a:pt x="5403339" y="407889"/>
                  </a:lnTo>
                  <a:lnTo>
                    <a:pt x="5452464" y="406921"/>
                  </a:lnTo>
                  <a:lnTo>
                    <a:pt x="5501589" y="407670"/>
                  </a:lnTo>
                  <a:lnTo>
                    <a:pt x="5550714" y="410239"/>
                  </a:lnTo>
                  <a:lnTo>
                    <a:pt x="5599839" y="414458"/>
                  </a:lnTo>
                  <a:lnTo>
                    <a:pt x="5648964" y="420089"/>
                  </a:lnTo>
                  <a:lnTo>
                    <a:pt x="5698089" y="426898"/>
                  </a:lnTo>
                  <a:lnTo>
                    <a:pt x="5747215" y="434649"/>
                  </a:lnTo>
                  <a:lnTo>
                    <a:pt x="5796340" y="443107"/>
                  </a:lnTo>
                  <a:lnTo>
                    <a:pt x="5845465" y="452036"/>
                  </a:lnTo>
                  <a:lnTo>
                    <a:pt x="5894590" y="461200"/>
                  </a:lnTo>
                  <a:lnTo>
                    <a:pt x="5943715" y="470364"/>
                  </a:lnTo>
                  <a:lnTo>
                    <a:pt x="5992841" y="479293"/>
                  </a:lnTo>
                  <a:lnTo>
                    <a:pt x="6041966" y="487751"/>
                  </a:lnTo>
                  <a:lnTo>
                    <a:pt x="6091091" y="495502"/>
                  </a:lnTo>
                  <a:lnTo>
                    <a:pt x="6140216" y="502311"/>
                  </a:lnTo>
                  <a:lnTo>
                    <a:pt x="6189341" y="507942"/>
                  </a:lnTo>
                  <a:lnTo>
                    <a:pt x="6238467" y="512161"/>
                  </a:lnTo>
                  <a:lnTo>
                    <a:pt x="6287592" y="514731"/>
                  </a:lnTo>
                  <a:lnTo>
                    <a:pt x="6336695" y="515322"/>
                  </a:lnTo>
                  <a:lnTo>
                    <a:pt x="6385800" y="513923"/>
                  </a:lnTo>
                  <a:lnTo>
                    <a:pt x="6434908" y="510847"/>
                  </a:lnTo>
                  <a:lnTo>
                    <a:pt x="6484019" y="506410"/>
                  </a:lnTo>
                  <a:lnTo>
                    <a:pt x="6533132" y="500924"/>
                  </a:lnTo>
                  <a:lnTo>
                    <a:pt x="6582247" y="494703"/>
                  </a:lnTo>
                  <a:lnTo>
                    <a:pt x="6631364" y="488062"/>
                  </a:lnTo>
                  <a:lnTo>
                    <a:pt x="6680482" y="481314"/>
                  </a:lnTo>
                  <a:lnTo>
                    <a:pt x="6729602" y="474772"/>
                  </a:lnTo>
                  <a:lnTo>
                    <a:pt x="6778723" y="468751"/>
                  </a:lnTo>
                  <a:lnTo>
                    <a:pt x="6827846" y="463565"/>
                  </a:lnTo>
                  <a:lnTo>
                    <a:pt x="6876969" y="459527"/>
                  </a:lnTo>
                  <a:lnTo>
                    <a:pt x="6926093" y="456952"/>
                  </a:lnTo>
                  <a:lnTo>
                    <a:pt x="6975218" y="456152"/>
                  </a:lnTo>
                  <a:lnTo>
                    <a:pt x="7024343" y="457442"/>
                  </a:lnTo>
                  <a:lnTo>
                    <a:pt x="7073468" y="461137"/>
                  </a:lnTo>
                  <a:lnTo>
                    <a:pt x="7122593" y="467763"/>
                  </a:lnTo>
                  <a:lnTo>
                    <a:pt x="7171718" y="477307"/>
                  </a:lnTo>
                  <a:lnTo>
                    <a:pt x="7220843" y="489336"/>
                  </a:lnTo>
                  <a:lnTo>
                    <a:pt x="7269968" y="503420"/>
                  </a:lnTo>
                  <a:lnTo>
                    <a:pt x="7319094" y="519125"/>
                  </a:lnTo>
                  <a:lnTo>
                    <a:pt x="7368219" y="536021"/>
                  </a:lnTo>
                  <a:lnTo>
                    <a:pt x="7417344" y="553676"/>
                  </a:lnTo>
                  <a:lnTo>
                    <a:pt x="7466469" y="571658"/>
                  </a:lnTo>
                  <a:lnTo>
                    <a:pt x="7515594" y="589536"/>
                  </a:lnTo>
                  <a:lnTo>
                    <a:pt x="7564720" y="606879"/>
                  </a:lnTo>
                  <a:lnTo>
                    <a:pt x="7613845" y="623254"/>
                  </a:lnTo>
                  <a:lnTo>
                    <a:pt x="7662970" y="638230"/>
                  </a:lnTo>
                  <a:lnTo>
                    <a:pt x="7712095" y="651376"/>
                  </a:lnTo>
                  <a:lnTo>
                    <a:pt x="7761220" y="662259"/>
                  </a:lnTo>
                  <a:lnTo>
                    <a:pt x="7810346" y="670448"/>
                  </a:lnTo>
                  <a:lnTo>
                    <a:pt x="7859471" y="675513"/>
                  </a:lnTo>
                  <a:lnTo>
                    <a:pt x="7908594" y="677730"/>
                  </a:lnTo>
                  <a:lnTo>
                    <a:pt x="7957716" y="677845"/>
                  </a:lnTo>
                  <a:lnTo>
                    <a:pt x="8006835" y="676054"/>
                  </a:lnTo>
                  <a:lnTo>
                    <a:pt x="8055952" y="672552"/>
                  </a:lnTo>
                  <a:lnTo>
                    <a:pt x="8105067" y="667535"/>
                  </a:lnTo>
                  <a:lnTo>
                    <a:pt x="8154182" y="661198"/>
                  </a:lnTo>
                  <a:lnTo>
                    <a:pt x="8203295" y="653738"/>
                  </a:lnTo>
                  <a:lnTo>
                    <a:pt x="8252409" y="645350"/>
                  </a:lnTo>
                  <a:lnTo>
                    <a:pt x="8301522" y="636230"/>
                  </a:lnTo>
                  <a:lnTo>
                    <a:pt x="8350636" y="626573"/>
                  </a:lnTo>
                  <a:lnTo>
                    <a:pt x="8399750" y="616575"/>
                  </a:lnTo>
                  <a:lnTo>
                    <a:pt x="8448866" y="606432"/>
                  </a:lnTo>
                  <a:lnTo>
                    <a:pt x="8497983" y="596340"/>
                  </a:lnTo>
                  <a:lnTo>
                    <a:pt x="8547102" y="586494"/>
                  </a:lnTo>
                  <a:lnTo>
                    <a:pt x="8596223" y="577091"/>
                  </a:lnTo>
                  <a:lnTo>
                    <a:pt x="8645347" y="568325"/>
                  </a:lnTo>
                  <a:lnTo>
                    <a:pt x="8694472" y="559075"/>
                  </a:lnTo>
                  <a:lnTo>
                    <a:pt x="8743597" y="548253"/>
                  </a:lnTo>
                  <a:lnTo>
                    <a:pt x="8792722" y="536173"/>
                  </a:lnTo>
                  <a:lnTo>
                    <a:pt x="8841847" y="523148"/>
                  </a:lnTo>
                  <a:lnTo>
                    <a:pt x="8890973" y="509494"/>
                  </a:lnTo>
                  <a:lnTo>
                    <a:pt x="8940098" y="495525"/>
                  </a:lnTo>
                  <a:lnTo>
                    <a:pt x="8989223" y="481555"/>
                  </a:lnTo>
                  <a:lnTo>
                    <a:pt x="9038348" y="467899"/>
                  </a:lnTo>
                  <a:lnTo>
                    <a:pt x="9087473" y="454871"/>
                  </a:lnTo>
                  <a:lnTo>
                    <a:pt x="9136599" y="442785"/>
                  </a:lnTo>
                  <a:lnTo>
                    <a:pt x="9185724" y="431957"/>
                  </a:lnTo>
                  <a:lnTo>
                    <a:pt x="9234849" y="422699"/>
                  </a:lnTo>
                  <a:lnTo>
                    <a:pt x="9283974" y="415327"/>
                  </a:lnTo>
                  <a:lnTo>
                    <a:pt x="9333099" y="410155"/>
                  </a:lnTo>
                  <a:lnTo>
                    <a:pt x="9382225" y="407498"/>
                  </a:lnTo>
                  <a:lnTo>
                    <a:pt x="9431350" y="407670"/>
                  </a:lnTo>
                  <a:lnTo>
                    <a:pt x="9480473" y="410755"/>
                  </a:lnTo>
                  <a:lnTo>
                    <a:pt x="9529595" y="416495"/>
                  </a:lnTo>
                  <a:lnTo>
                    <a:pt x="9578714" y="424616"/>
                  </a:lnTo>
                  <a:lnTo>
                    <a:pt x="9627831" y="434842"/>
                  </a:lnTo>
                  <a:lnTo>
                    <a:pt x="9676946" y="446899"/>
                  </a:lnTo>
                  <a:lnTo>
                    <a:pt x="9726061" y="460513"/>
                  </a:lnTo>
                  <a:lnTo>
                    <a:pt x="9775174" y="475410"/>
                  </a:lnTo>
                  <a:lnTo>
                    <a:pt x="9824288" y="491315"/>
                  </a:lnTo>
                  <a:lnTo>
                    <a:pt x="9873401" y="507954"/>
                  </a:lnTo>
                  <a:lnTo>
                    <a:pt x="9922515" y="525051"/>
                  </a:lnTo>
                  <a:lnTo>
                    <a:pt x="9971629" y="542334"/>
                  </a:lnTo>
                  <a:lnTo>
                    <a:pt x="10020745" y="559528"/>
                  </a:lnTo>
                  <a:lnTo>
                    <a:pt x="10069862" y="576357"/>
                  </a:lnTo>
                  <a:lnTo>
                    <a:pt x="10118981" y="592549"/>
                  </a:lnTo>
                  <a:lnTo>
                    <a:pt x="10168102" y="607827"/>
                  </a:lnTo>
                  <a:lnTo>
                    <a:pt x="10217226" y="621919"/>
                  </a:lnTo>
                </a:path>
              </a:pathLst>
            </a:custGeom>
            <a:ln w="28575">
              <a:solidFill>
                <a:srgbClr val="FF0000"/>
              </a:solidFill>
            </a:ln>
          </p:spPr>
          <p:txBody>
            <a:bodyPr wrap="square" lIns="0" tIns="0" rIns="0" bIns="0" rtlCol="0"/>
            <a:lstStyle/>
            <a:p>
              <a:endParaRPr/>
            </a:p>
          </p:txBody>
        </p:sp>
      </p:grpSp>
      <p:sp>
        <p:nvSpPr>
          <p:cNvPr id="8" name="object 8"/>
          <p:cNvSpPr/>
          <p:nvPr/>
        </p:nvSpPr>
        <p:spPr>
          <a:xfrm>
            <a:off x="968679" y="4174871"/>
            <a:ext cx="10217785" cy="325755"/>
          </a:xfrm>
          <a:custGeom>
            <a:avLst/>
            <a:gdLst/>
            <a:ahLst/>
            <a:cxnLst/>
            <a:rect l="l" t="t" r="r" b="b"/>
            <a:pathLst>
              <a:path w="10217785" h="325754">
                <a:moveTo>
                  <a:pt x="0" y="0"/>
                </a:moveTo>
                <a:lnTo>
                  <a:pt x="49120" y="9753"/>
                </a:lnTo>
                <a:lnTo>
                  <a:pt x="98240" y="19985"/>
                </a:lnTo>
                <a:lnTo>
                  <a:pt x="147361" y="30586"/>
                </a:lnTo>
                <a:lnTo>
                  <a:pt x="196482" y="41443"/>
                </a:lnTo>
                <a:lnTo>
                  <a:pt x="245602" y="52447"/>
                </a:lnTo>
                <a:lnTo>
                  <a:pt x="294723" y="63487"/>
                </a:lnTo>
                <a:lnTo>
                  <a:pt x="343845" y="74453"/>
                </a:lnTo>
                <a:lnTo>
                  <a:pt x="392966" y="85232"/>
                </a:lnTo>
                <a:lnTo>
                  <a:pt x="442088" y="95716"/>
                </a:lnTo>
                <a:lnTo>
                  <a:pt x="491210" y="105793"/>
                </a:lnTo>
                <a:lnTo>
                  <a:pt x="540332" y="115352"/>
                </a:lnTo>
                <a:lnTo>
                  <a:pt x="589455" y="124283"/>
                </a:lnTo>
                <a:lnTo>
                  <a:pt x="638579" y="132475"/>
                </a:lnTo>
                <a:lnTo>
                  <a:pt x="687702" y="139817"/>
                </a:lnTo>
                <a:lnTo>
                  <a:pt x="736827" y="146199"/>
                </a:lnTo>
                <a:lnTo>
                  <a:pt x="785952" y="151510"/>
                </a:lnTo>
                <a:lnTo>
                  <a:pt x="835077" y="155561"/>
                </a:lnTo>
                <a:lnTo>
                  <a:pt x="884202" y="158339"/>
                </a:lnTo>
                <a:lnTo>
                  <a:pt x="933326" y="160003"/>
                </a:lnTo>
                <a:lnTo>
                  <a:pt x="982450" y="160708"/>
                </a:lnTo>
                <a:lnTo>
                  <a:pt x="1031574" y="160612"/>
                </a:lnTo>
                <a:lnTo>
                  <a:pt x="1080696" y="159871"/>
                </a:lnTo>
                <a:lnTo>
                  <a:pt x="1129817" y="158642"/>
                </a:lnTo>
                <a:lnTo>
                  <a:pt x="1178937" y="157083"/>
                </a:lnTo>
                <a:lnTo>
                  <a:pt x="1228056" y="155349"/>
                </a:lnTo>
                <a:lnTo>
                  <a:pt x="1277173" y="153598"/>
                </a:lnTo>
                <a:lnTo>
                  <a:pt x="1326287" y="151986"/>
                </a:lnTo>
                <a:lnTo>
                  <a:pt x="1375400" y="150671"/>
                </a:lnTo>
                <a:lnTo>
                  <a:pt x="1424511" y="149809"/>
                </a:lnTo>
                <a:lnTo>
                  <a:pt x="1473619" y="149557"/>
                </a:lnTo>
                <a:lnTo>
                  <a:pt x="1522725" y="150072"/>
                </a:lnTo>
                <a:lnTo>
                  <a:pt x="1571828" y="151510"/>
                </a:lnTo>
                <a:lnTo>
                  <a:pt x="1620953" y="153838"/>
                </a:lnTo>
                <a:lnTo>
                  <a:pt x="1670078" y="156806"/>
                </a:lnTo>
                <a:lnTo>
                  <a:pt x="1719203" y="160322"/>
                </a:lnTo>
                <a:lnTo>
                  <a:pt x="1768328" y="164296"/>
                </a:lnTo>
                <a:lnTo>
                  <a:pt x="1817454" y="168635"/>
                </a:lnTo>
                <a:lnTo>
                  <a:pt x="1866579" y="173248"/>
                </a:lnTo>
                <a:lnTo>
                  <a:pt x="1915704" y="178042"/>
                </a:lnTo>
                <a:lnTo>
                  <a:pt x="1964829" y="182927"/>
                </a:lnTo>
                <a:lnTo>
                  <a:pt x="2013954" y="187811"/>
                </a:lnTo>
                <a:lnTo>
                  <a:pt x="2063080" y="192601"/>
                </a:lnTo>
                <a:lnTo>
                  <a:pt x="2112205" y="197206"/>
                </a:lnTo>
                <a:lnTo>
                  <a:pt x="2161330" y="201535"/>
                </a:lnTo>
                <a:lnTo>
                  <a:pt x="2210455" y="205495"/>
                </a:lnTo>
                <a:lnTo>
                  <a:pt x="2259580" y="208995"/>
                </a:lnTo>
                <a:lnTo>
                  <a:pt x="2308706" y="211944"/>
                </a:lnTo>
                <a:lnTo>
                  <a:pt x="2357831" y="214248"/>
                </a:lnTo>
                <a:lnTo>
                  <a:pt x="2410231" y="216085"/>
                </a:lnTo>
                <a:lnTo>
                  <a:pt x="2462631" y="217415"/>
                </a:lnTo>
                <a:lnTo>
                  <a:pt x="2515031" y="218296"/>
                </a:lnTo>
                <a:lnTo>
                  <a:pt x="2567431" y="218783"/>
                </a:lnTo>
                <a:lnTo>
                  <a:pt x="2619832" y="218933"/>
                </a:lnTo>
                <a:lnTo>
                  <a:pt x="2672232" y="218802"/>
                </a:lnTo>
                <a:lnTo>
                  <a:pt x="2724632" y="218446"/>
                </a:lnTo>
                <a:lnTo>
                  <a:pt x="2777032" y="217921"/>
                </a:lnTo>
                <a:lnTo>
                  <a:pt x="2829432" y="217284"/>
                </a:lnTo>
                <a:lnTo>
                  <a:pt x="2881833" y="216591"/>
                </a:lnTo>
                <a:lnTo>
                  <a:pt x="2934233" y="215898"/>
                </a:lnTo>
                <a:lnTo>
                  <a:pt x="2986633" y="215260"/>
                </a:lnTo>
                <a:lnTo>
                  <a:pt x="3039033" y="214736"/>
                </a:lnTo>
                <a:lnTo>
                  <a:pt x="3091433" y="214380"/>
                </a:lnTo>
                <a:lnTo>
                  <a:pt x="3143834" y="214248"/>
                </a:lnTo>
                <a:lnTo>
                  <a:pt x="3196210" y="214361"/>
                </a:lnTo>
                <a:lnTo>
                  <a:pt x="3248590" y="214665"/>
                </a:lnTo>
                <a:lnTo>
                  <a:pt x="3300972" y="215114"/>
                </a:lnTo>
                <a:lnTo>
                  <a:pt x="3353358" y="215659"/>
                </a:lnTo>
                <a:lnTo>
                  <a:pt x="3405745" y="216252"/>
                </a:lnTo>
                <a:lnTo>
                  <a:pt x="3458135" y="216845"/>
                </a:lnTo>
                <a:lnTo>
                  <a:pt x="3510527" y="217390"/>
                </a:lnTo>
                <a:lnTo>
                  <a:pt x="3562921" y="217839"/>
                </a:lnTo>
                <a:lnTo>
                  <a:pt x="3615317" y="218144"/>
                </a:lnTo>
                <a:lnTo>
                  <a:pt x="3667713" y="218256"/>
                </a:lnTo>
                <a:lnTo>
                  <a:pt x="3720111" y="218128"/>
                </a:lnTo>
                <a:lnTo>
                  <a:pt x="3772510" y="217711"/>
                </a:lnTo>
                <a:lnTo>
                  <a:pt x="3824910" y="216958"/>
                </a:lnTo>
                <a:lnTo>
                  <a:pt x="3877310" y="215819"/>
                </a:lnTo>
                <a:lnTo>
                  <a:pt x="3929710" y="214248"/>
                </a:lnTo>
                <a:lnTo>
                  <a:pt x="3978835" y="212084"/>
                </a:lnTo>
                <a:lnTo>
                  <a:pt x="4027960" y="209029"/>
                </a:lnTo>
                <a:lnTo>
                  <a:pt x="4077085" y="205240"/>
                </a:lnTo>
                <a:lnTo>
                  <a:pt x="4126210" y="200876"/>
                </a:lnTo>
                <a:lnTo>
                  <a:pt x="4175336" y="196092"/>
                </a:lnTo>
                <a:lnTo>
                  <a:pt x="4224461" y="191047"/>
                </a:lnTo>
                <a:lnTo>
                  <a:pt x="4273586" y="185897"/>
                </a:lnTo>
                <a:lnTo>
                  <a:pt x="4322711" y="180800"/>
                </a:lnTo>
                <a:lnTo>
                  <a:pt x="4371836" y="175913"/>
                </a:lnTo>
                <a:lnTo>
                  <a:pt x="4420962" y="171392"/>
                </a:lnTo>
                <a:lnTo>
                  <a:pt x="4470087" y="167396"/>
                </a:lnTo>
                <a:lnTo>
                  <a:pt x="4519212" y="164082"/>
                </a:lnTo>
                <a:lnTo>
                  <a:pt x="4568337" y="161606"/>
                </a:lnTo>
                <a:lnTo>
                  <a:pt x="4617462" y="160125"/>
                </a:lnTo>
                <a:lnTo>
                  <a:pt x="4666588" y="159798"/>
                </a:lnTo>
                <a:lnTo>
                  <a:pt x="4715713" y="160781"/>
                </a:lnTo>
                <a:lnTo>
                  <a:pt x="4764816" y="163351"/>
                </a:lnTo>
                <a:lnTo>
                  <a:pt x="4813921" y="167570"/>
                </a:lnTo>
                <a:lnTo>
                  <a:pt x="4863029" y="173201"/>
                </a:lnTo>
                <a:lnTo>
                  <a:pt x="4912140" y="180010"/>
                </a:lnTo>
                <a:lnTo>
                  <a:pt x="4961253" y="187761"/>
                </a:lnTo>
                <a:lnTo>
                  <a:pt x="5010368" y="196219"/>
                </a:lnTo>
                <a:lnTo>
                  <a:pt x="5059485" y="205148"/>
                </a:lnTo>
                <a:lnTo>
                  <a:pt x="5108603" y="214312"/>
                </a:lnTo>
                <a:lnTo>
                  <a:pt x="5157723" y="223476"/>
                </a:lnTo>
                <a:lnTo>
                  <a:pt x="5206844" y="232405"/>
                </a:lnTo>
                <a:lnTo>
                  <a:pt x="5255967" y="240863"/>
                </a:lnTo>
                <a:lnTo>
                  <a:pt x="5305090" y="248614"/>
                </a:lnTo>
                <a:lnTo>
                  <a:pt x="5354214" y="255423"/>
                </a:lnTo>
                <a:lnTo>
                  <a:pt x="5403339" y="261054"/>
                </a:lnTo>
                <a:lnTo>
                  <a:pt x="5452464" y="265273"/>
                </a:lnTo>
                <a:lnTo>
                  <a:pt x="5501589" y="267842"/>
                </a:lnTo>
                <a:lnTo>
                  <a:pt x="5550714" y="268727"/>
                </a:lnTo>
                <a:lnTo>
                  <a:pt x="5599839" y="268128"/>
                </a:lnTo>
                <a:lnTo>
                  <a:pt x="5648964" y="266245"/>
                </a:lnTo>
                <a:lnTo>
                  <a:pt x="5698089" y="263272"/>
                </a:lnTo>
                <a:lnTo>
                  <a:pt x="5747215" y="259408"/>
                </a:lnTo>
                <a:lnTo>
                  <a:pt x="5796340" y="254848"/>
                </a:lnTo>
                <a:lnTo>
                  <a:pt x="5845465" y="249788"/>
                </a:lnTo>
                <a:lnTo>
                  <a:pt x="5894590" y="244427"/>
                </a:lnTo>
                <a:lnTo>
                  <a:pt x="5943715" y="238960"/>
                </a:lnTo>
                <a:lnTo>
                  <a:pt x="5992841" y="233584"/>
                </a:lnTo>
                <a:lnTo>
                  <a:pt x="6041966" y="228495"/>
                </a:lnTo>
                <a:lnTo>
                  <a:pt x="6091091" y="223891"/>
                </a:lnTo>
                <a:lnTo>
                  <a:pt x="6140216" y="219967"/>
                </a:lnTo>
                <a:lnTo>
                  <a:pt x="6189341" y="216921"/>
                </a:lnTo>
                <a:lnTo>
                  <a:pt x="6238467" y="214949"/>
                </a:lnTo>
                <a:lnTo>
                  <a:pt x="6287592" y="214248"/>
                </a:lnTo>
                <a:lnTo>
                  <a:pt x="6336695" y="215047"/>
                </a:lnTo>
                <a:lnTo>
                  <a:pt x="6385800" y="217286"/>
                </a:lnTo>
                <a:lnTo>
                  <a:pt x="6434908" y="220729"/>
                </a:lnTo>
                <a:lnTo>
                  <a:pt x="6484019" y="225141"/>
                </a:lnTo>
                <a:lnTo>
                  <a:pt x="6533132" y="230286"/>
                </a:lnTo>
                <a:lnTo>
                  <a:pt x="6582247" y="235928"/>
                </a:lnTo>
                <a:lnTo>
                  <a:pt x="6631364" y="241831"/>
                </a:lnTo>
                <a:lnTo>
                  <a:pt x="6680482" y="247761"/>
                </a:lnTo>
                <a:lnTo>
                  <a:pt x="6729602" y="253480"/>
                </a:lnTo>
                <a:lnTo>
                  <a:pt x="6778723" y="258754"/>
                </a:lnTo>
                <a:lnTo>
                  <a:pt x="6827846" y="263347"/>
                </a:lnTo>
                <a:lnTo>
                  <a:pt x="6876969" y="267023"/>
                </a:lnTo>
                <a:lnTo>
                  <a:pt x="6926093" y="269546"/>
                </a:lnTo>
                <a:lnTo>
                  <a:pt x="6975218" y="270681"/>
                </a:lnTo>
                <a:lnTo>
                  <a:pt x="7024343" y="270192"/>
                </a:lnTo>
                <a:lnTo>
                  <a:pt x="7073468" y="267842"/>
                </a:lnTo>
                <a:lnTo>
                  <a:pt x="7122593" y="263108"/>
                </a:lnTo>
                <a:lnTo>
                  <a:pt x="7171718" y="255835"/>
                </a:lnTo>
                <a:lnTo>
                  <a:pt x="7220843" y="246414"/>
                </a:lnTo>
                <a:lnTo>
                  <a:pt x="7269968" y="235239"/>
                </a:lnTo>
                <a:lnTo>
                  <a:pt x="7319094" y="222703"/>
                </a:lnTo>
                <a:lnTo>
                  <a:pt x="7368219" y="209197"/>
                </a:lnTo>
                <a:lnTo>
                  <a:pt x="7417344" y="195114"/>
                </a:lnTo>
                <a:lnTo>
                  <a:pt x="7466469" y="180847"/>
                </a:lnTo>
                <a:lnTo>
                  <a:pt x="7515594" y="166789"/>
                </a:lnTo>
                <a:lnTo>
                  <a:pt x="7564720" y="153332"/>
                </a:lnTo>
                <a:lnTo>
                  <a:pt x="7613845" y="140868"/>
                </a:lnTo>
                <a:lnTo>
                  <a:pt x="7662970" y="129790"/>
                </a:lnTo>
                <a:lnTo>
                  <a:pt x="7712095" y="120490"/>
                </a:lnTo>
                <a:lnTo>
                  <a:pt x="7761220" y="113361"/>
                </a:lnTo>
                <a:lnTo>
                  <a:pt x="7810346" y="108796"/>
                </a:lnTo>
                <a:lnTo>
                  <a:pt x="7859471" y="107187"/>
                </a:lnTo>
                <a:lnTo>
                  <a:pt x="7908594" y="108600"/>
                </a:lnTo>
                <a:lnTo>
                  <a:pt x="7957716" y="112627"/>
                </a:lnTo>
                <a:lnTo>
                  <a:pt x="8006835" y="118955"/>
                </a:lnTo>
                <a:lnTo>
                  <a:pt x="8055952" y="127271"/>
                </a:lnTo>
                <a:lnTo>
                  <a:pt x="8105067" y="137261"/>
                </a:lnTo>
                <a:lnTo>
                  <a:pt x="8154182" y="148610"/>
                </a:lnTo>
                <a:lnTo>
                  <a:pt x="8203295" y="161005"/>
                </a:lnTo>
                <a:lnTo>
                  <a:pt x="8252409" y="174132"/>
                </a:lnTo>
                <a:lnTo>
                  <a:pt x="8301522" y="187678"/>
                </a:lnTo>
                <a:lnTo>
                  <a:pt x="8350636" y="201327"/>
                </a:lnTo>
                <a:lnTo>
                  <a:pt x="8399750" y="214768"/>
                </a:lnTo>
                <a:lnTo>
                  <a:pt x="8448866" y="227685"/>
                </a:lnTo>
                <a:lnTo>
                  <a:pt x="8497983" y="239764"/>
                </a:lnTo>
                <a:lnTo>
                  <a:pt x="8547102" y="250693"/>
                </a:lnTo>
                <a:lnTo>
                  <a:pt x="8596223" y="260157"/>
                </a:lnTo>
                <a:lnTo>
                  <a:pt x="8645347" y="267842"/>
                </a:lnTo>
                <a:lnTo>
                  <a:pt x="8694472" y="274228"/>
                </a:lnTo>
                <a:lnTo>
                  <a:pt x="8743597" y="280027"/>
                </a:lnTo>
                <a:lnTo>
                  <a:pt x="8792722" y="285279"/>
                </a:lnTo>
                <a:lnTo>
                  <a:pt x="8841847" y="290022"/>
                </a:lnTo>
                <a:lnTo>
                  <a:pt x="8890973" y="294296"/>
                </a:lnTo>
                <a:lnTo>
                  <a:pt x="8940098" y="298139"/>
                </a:lnTo>
                <a:lnTo>
                  <a:pt x="8989223" y="301590"/>
                </a:lnTo>
                <a:lnTo>
                  <a:pt x="9038348" y="304688"/>
                </a:lnTo>
                <a:lnTo>
                  <a:pt x="9087473" y="307473"/>
                </a:lnTo>
                <a:lnTo>
                  <a:pt x="9136599" y="309982"/>
                </a:lnTo>
                <a:lnTo>
                  <a:pt x="9185724" y="312255"/>
                </a:lnTo>
                <a:lnTo>
                  <a:pt x="9234849" y="314330"/>
                </a:lnTo>
                <a:lnTo>
                  <a:pt x="9283974" y="316248"/>
                </a:lnTo>
                <a:lnTo>
                  <a:pt x="9333099" y="318045"/>
                </a:lnTo>
                <a:lnTo>
                  <a:pt x="9382225" y="319762"/>
                </a:lnTo>
                <a:lnTo>
                  <a:pt x="9431350" y="321436"/>
                </a:lnTo>
                <a:lnTo>
                  <a:pt x="9483748" y="322985"/>
                </a:lnTo>
                <a:lnTo>
                  <a:pt x="9536144" y="324107"/>
                </a:lnTo>
                <a:lnTo>
                  <a:pt x="9588537" y="324850"/>
                </a:lnTo>
                <a:lnTo>
                  <a:pt x="9640928" y="325261"/>
                </a:lnTo>
                <a:lnTo>
                  <a:pt x="9693318" y="325388"/>
                </a:lnTo>
                <a:lnTo>
                  <a:pt x="9745706" y="325277"/>
                </a:lnTo>
                <a:lnTo>
                  <a:pt x="9798094" y="324977"/>
                </a:lnTo>
                <a:lnTo>
                  <a:pt x="9850481" y="324534"/>
                </a:lnTo>
                <a:lnTo>
                  <a:pt x="9902869" y="323997"/>
                </a:lnTo>
                <a:lnTo>
                  <a:pt x="9955258" y="323412"/>
                </a:lnTo>
                <a:lnTo>
                  <a:pt x="10007647" y="322827"/>
                </a:lnTo>
                <a:lnTo>
                  <a:pt x="10060038" y="322290"/>
                </a:lnTo>
                <a:lnTo>
                  <a:pt x="10112431" y="321847"/>
                </a:lnTo>
                <a:lnTo>
                  <a:pt x="10164827" y="321547"/>
                </a:lnTo>
                <a:lnTo>
                  <a:pt x="10217226" y="321436"/>
                </a:lnTo>
              </a:path>
            </a:pathLst>
          </a:custGeom>
          <a:ln w="28575">
            <a:solidFill>
              <a:srgbClr val="5C5B5A"/>
            </a:solidFill>
          </a:ln>
        </p:spPr>
        <p:txBody>
          <a:bodyPr wrap="square" lIns="0" tIns="0" rIns="0" bIns="0" rtlCol="0"/>
          <a:lstStyle/>
          <a:p>
            <a:endParaRPr/>
          </a:p>
        </p:txBody>
      </p:sp>
      <p:sp>
        <p:nvSpPr>
          <p:cNvPr id="9" name="object 9"/>
          <p:cNvSpPr txBox="1"/>
          <p:nvPr/>
        </p:nvSpPr>
        <p:spPr>
          <a:xfrm>
            <a:off x="823671" y="319811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33%</a:t>
            </a:r>
            <a:endParaRPr sz="1200">
              <a:latin typeface="Calibri"/>
              <a:cs typeface="Calibri"/>
            </a:endParaRPr>
          </a:p>
        </p:txBody>
      </p:sp>
      <p:sp>
        <p:nvSpPr>
          <p:cNvPr id="10" name="object 10"/>
          <p:cNvSpPr txBox="1"/>
          <p:nvPr/>
        </p:nvSpPr>
        <p:spPr>
          <a:xfrm>
            <a:off x="2395854" y="273202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11" name="object 11"/>
          <p:cNvSpPr txBox="1"/>
          <p:nvPr/>
        </p:nvSpPr>
        <p:spPr>
          <a:xfrm>
            <a:off x="3186429" y="31264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40%</a:t>
            </a:r>
            <a:endParaRPr sz="1200">
              <a:latin typeface="Calibri"/>
              <a:cs typeface="Calibri"/>
            </a:endParaRPr>
          </a:p>
        </p:txBody>
      </p:sp>
      <p:sp>
        <p:nvSpPr>
          <p:cNvPr id="12" name="object 12"/>
          <p:cNvSpPr txBox="1"/>
          <p:nvPr/>
        </p:nvSpPr>
        <p:spPr>
          <a:xfrm>
            <a:off x="3967988" y="266865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13" name="object 13"/>
          <p:cNvSpPr txBox="1"/>
          <p:nvPr/>
        </p:nvSpPr>
        <p:spPr>
          <a:xfrm>
            <a:off x="4754117" y="26616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14" name="object 14"/>
          <p:cNvSpPr txBox="1"/>
          <p:nvPr/>
        </p:nvSpPr>
        <p:spPr>
          <a:xfrm>
            <a:off x="5540121" y="25946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5" name="object 15"/>
          <p:cNvSpPr txBox="1"/>
          <p:nvPr/>
        </p:nvSpPr>
        <p:spPr>
          <a:xfrm>
            <a:off x="6325870" y="25946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6" name="object 16"/>
          <p:cNvSpPr txBox="1"/>
          <p:nvPr/>
        </p:nvSpPr>
        <p:spPr>
          <a:xfrm>
            <a:off x="7112000" y="248729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17" name="object 17"/>
          <p:cNvSpPr txBox="1"/>
          <p:nvPr/>
        </p:nvSpPr>
        <p:spPr>
          <a:xfrm>
            <a:off x="7898130" y="25946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8" name="object 18"/>
          <p:cNvSpPr txBox="1"/>
          <p:nvPr/>
        </p:nvSpPr>
        <p:spPr>
          <a:xfrm>
            <a:off x="8684132" y="254088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45%</a:t>
            </a:r>
            <a:endParaRPr sz="1200">
              <a:latin typeface="Calibri"/>
              <a:cs typeface="Calibri"/>
            </a:endParaRPr>
          </a:p>
        </p:txBody>
      </p:sp>
      <p:sp>
        <p:nvSpPr>
          <p:cNvPr id="19" name="object 19"/>
          <p:cNvSpPr txBox="1"/>
          <p:nvPr/>
        </p:nvSpPr>
        <p:spPr>
          <a:xfrm>
            <a:off x="9470263" y="2433269"/>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20" name="object 20"/>
          <p:cNvSpPr txBox="1"/>
          <p:nvPr/>
        </p:nvSpPr>
        <p:spPr>
          <a:xfrm>
            <a:off x="10256266" y="25946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21" name="object 21"/>
          <p:cNvSpPr txBox="1"/>
          <p:nvPr/>
        </p:nvSpPr>
        <p:spPr>
          <a:xfrm>
            <a:off x="11019535" y="2347722"/>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Calibri"/>
                <a:cs typeface="Calibri"/>
              </a:rPr>
              <a:t>48%</a:t>
            </a:r>
            <a:endParaRPr sz="1400">
              <a:latin typeface="Calibri"/>
              <a:cs typeface="Calibri"/>
            </a:endParaRPr>
          </a:p>
        </p:txBody>
      </p:sp>
      <p:sp>
        <p:nvSpPr>
          <p:cNvPr id="22" name="object 22"/>
          <p:cNvSpPr txBox="1"/>
          <p:nvPr/>
        </p:nvSpPr>
        <p:spPr>
          <a:xfrm>
            <a:off x="823671" y="276529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48%</a:t>
            </a:r>
            <a:endParaRPr sz="1200">
              <a:latin typeface="Calibri"/>
              <a:cs typeface="Calibri"/>
            </a:endParaRPr>
          </a:p>
        </p:txBody>
      </p:sp>
      <p:sp>
        <p:nvSpPr>
          <p:cNvPr id="23" name="object 23"/>
          <p:cNvSpPr txBox="1"/>
          <p:nvPr/>
        </p:nvSpPr>
        <p:spPr>
          <a:xfrm>
            <a:off x="1609725" y="2848736"/>
            <a:ext cx="290830" cy="39306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a:p>
            <a:pPr marL="12700">
              <a:lnSpc>
                <a:spcPct val="100000"/>
              </a:lnSpc>
              <a:spcBef>
                <a:spcPts val="10"/>
              </a:spcBef>
            </a:pPr>
            <a:r>
              <a:rPr sz="1200" spc="-25" dirty="0">
                <a:solidFill>
                  <a:srgbClr val="5C5B5A"/>
                </a:solidFill>
                <a:latin typeface="Calibri"/>
                <a:cs typeface="Calibri"/>
              </a:rPr>
              <a:t>36%</a:t>
            </a:r>
            <a:endParaRPr sz="1200">
              <a:latin typeface="Calibri"/>
              <a:cs typeface="Calibri"/>
            </a:endParaRPr>
          </a:p>
        </p:txBody>
      </p:sp>
      <p:sp>
        <p:nvSpPr>
          <p:cNvPr id="24" name="object 24"/>
          <p:cNvSpPr txBox="1"/>
          <p:nvPr/>
        </p:nvSpPr>
        <p:spPr>
          <a:xfrm>
            <a:off x="2395854" y="310870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25" name="object 25"/>
          <p:cNvSpPr txBox="1"/>
          <p:nvPr/>
        </p:nvSpPr>
        <p:spPr>
          <a:xfrm>
            <a:off x="3161157" y="26860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26" name="object 26"/>
          <p:cNvSpPr txBox="1"/>
          <p:nvPr/>
        </p:nvSpPr>
        <p:spPr>
          <a:xfrm>
            <a:off x="3967988" y="309562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27" name="object 27"/>
          <p:cNvSpPr txBox="1"/>
          <p:nvPr/>
        </p:nvSpPr>
        <p:spPr>
          <a:xfrm>
            <a:off x="4754117" y="30984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28" name="object 28"/>
          <p:cNvSpPr txBox="1"/>
          <p:nvPr/>
        </p:nvSpPr>
        <p:spPr>
          <a:xfrm>
            <a:off x="5540121" y="32264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39%</a:t>
            </a:r>
            <a:endParaRPr sz="1200">
              <a:latin typeface="Calibri"/>
              <a:cs typeface="Calibri"/>
            </a:endParaRPr>
          </a:p>
        </p:txBody>
      </p:sp>
      <p:sp>
        <p:nvSpPr>
          <p:cNvPr id="29" name="object 29"/>
          <p:cNvSpPr txBox="1"/>
          <p:nvPr/>
        </p:nvSpPr>
        <p:spPr>
          <a:xfrm>
            <a:off x="6325870" y="317271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40%</a:t>
            </a:r>
            <a:endParaRPr sz="1200">
              <a:latin typeface="Calibri"/>
              <a:cs typeface="Calibri"/>
            </a:endParaRPr>
          </a:p>
        </p:txBody>
      </p:sp>
      <p:sp>
        <p:nvSpPr>
          <p:cNvPr id="30" name="object 30"/>
          <p:cNvSpPr txBox="1"/>
          <p:nvPr/>
        </p:nvSpPr>
        <p:spPr>
          <a:xfrm>
            <a:off x="7112000" y="328002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38%</a:t>
            </a:r>
            <a:endParaRPr sz="1200">
              <a:latin typeface="Calibri"/>
              <a:cs typeface="Calibri"/>
            </a:endParaRPr>
          </a:p>
        </p:txBody>
      </p:sp>
      <p:sp>
        <p:nvSpPr>
          <p:cNvPr id="31" name="object 31"/>
          <p:cNvSpPr txBox="1"/>
          <p:nvPr/>
        </p:nvSpPr>
        <p:spPr>
          <a:xfrm>
            <a:off x="7898130" y="32264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39%</a:t>
            </a:r>
            <a:endParaRPr sz="1200">
              <a:latin typeface="Calibri"/>
              <a:cs typeface="Calibri"/>
            </a:endParaRPr>
          </a:p>
        </p:txBody>
      </p:sp>
      <p:sp>
        <p:nvSpPr>
          <p:cNvPr id="32" name="object 32"/>
          <p:cNvSpPr txBox="1"/>
          <p:nvPr/>
        </p:nvSpPr>
        <p:spPr>
          <a:xfrm>
            <a:off x="8684132" y="344068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35%</a:t>
            </a:r>
            <a:endParaRPr sz="1200">
              <a:latin typeface="Calibri"/>
              <a:cs typeface="Calibri"/>
            </a:endParaRPr>
          </a:p>
        </p:txBody>
      </p:sp>
      <p:sp>
        <p:nvSpPr>
          <p:cNvPr id="33" name="object 33"/>
          <p:cNvSpPr txBox="1"/>
          <p:nvPr/>
        </p:nvSpPr>
        <p:spPr>
          <a:xfrm>
            <a:off x="9470263" y="333306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37%</a:t>
            </a:r>
            <a:endParaRPr sz="1200">
              <a:latin typeface="Calibri"/>
              <a:cs typeface="Calibri"/>
            </a:endParaRPr>
          </a:p>
        </p:txBody>
      </p:sp>
      <p:sp>
        <p:nvSpPr>
          <p:cNvPr id="34" name="object 34"/>
          <p:cNvSpPr txBox="1"/>
          <p:nvPr/>
        </p:nvSpPr>
        <p:spPr>
          <a:xfrm>
            <a:off x="10256266" y="317271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40%</a:t>
            </a:r>
            <a:endParaRPr sz="1200">
              <a:latin typeface="Calibri"/>
              <a:cs typeface="Calibri"/>
            </a:endParaRPr>
          </a:p>
        </p:txBody>
      </p:sp>
      <p:sp>
        <p:nvSpPr>
          <p:cNvPr id="35" name="object 35"/>
          <p:cNvSpPr txBox="1"/>
          <p:nvPr/>
        </p:nvSpPr>
        <p:spPr>
          <a:xfrm>
            <a:off x="11257026" y="3309365"/>
            <a:ext cx="335915"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Calibri"/>
                <a:cs typeface="Calibri"/>
              </a:rPr>
              <a:t>36%</a:t>
            </a:r>
            <a:endParaRPr sz="1400">
              <a:latin typeface="Calibri"/>
              <a:cs typeface="Calibri"/>
            </a:endParaRPr>
          </a:p>
        </p:txBody>
      </p:sp>
      <p:sp>
        <p:nvSpPr>
          <p:cNvPr id="36" name="object 36"/>
          <p:cNvSpPr txBox="1"/>
          <p:nvPr/>
        </p:nvSpPr>
        <p:spPr>
          <a:xfrm>
            <a:off x="823671" y="424446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20%</a:t>
            </a:r>
            <a:endParaRPr sz="1200">
              <a:latin typeface="Calibri"/>
              <a:cs typeface="Calibri"/>
            </a:endParaRPr>
          </a:p>
        </p:txBody>
      </p:sp>
      <p:sp>
        <p:nvSpPr>
          <p:cNvPr id="37" name="object 37"/>
          <p:cNvSpPr txBox="1"/>
          <p:nvPr/>
        </p:nvSpPr>
        <p:spPr>
          <a:xfrm>
            <a:off x="1609725" y="43959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17%</a:t>
            </a:r>
            <a:endParaRPr sz="1200">
              <a:latin typeface="Calibri"/>
              <a:cs typeface="Calibri"/>
            </a:endParaRPr>
          </a:p>
        </p:txBody>
      </p:sp>
      <p:sp>
        <p:nvSpPr>
          <p:cNvPr id="38" name="object 38"/>
          <p:cNvSpPr txBox="1"/>
          <p:nvPr/>
        </p:nvSpPr>
        <p:spPr>
          <a:xfrm>
            <a:off x="2395854" y="43959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17%</a:t>
            </a:r>
            <a:endParaRPr sz="1200">
              <a:latin typeface="Calibri"/>
              <a:cs typeface="Calibri"/>
            </a:endParaRPr>
          </a:p>
        </p:txBody>
      </p:sp>
      <p:sp>
        <p:nvSpPr>
          <p:cNvPr id="39" name="object 39"/>
          <p:cNvSpPr txBox="1"/>
          <p:nvPr/>
        </p:nvSpPr>
        <p:spPr>
          <a:xfrm>
            <a:off x="3181857" y="445871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16%</a:t>
            </a:r>
            <a:endParaRPr sz="1200">
              <a:latin typeface="Calibri"/>
              <a:cs typeface="Calibri"/>
            </a:endParaRPr>
          </a:p>
        </p:txBody>
      </p:sp>
      <p:sp>
        <p:nvSpPr>
          <p:cNvPr id="40" name="object 40"/>
          <p:cNvSpPr txBox="1"/>
          <p:nvPr/>
        </p:nvSpPr>
        <p:spPr>
          <a:xfrm>
            <a:off x="3967988" y="445871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16%</a:t>
            </a:r>
            <a:endParaRPr sz="1200">
              <a:latin typeface="Calibri"/>
              <a:cs typeface="Calibri"/>
            </a:endParaRPr>
          </a:p>
        </p:txBody>
      </p:sp>
      <p:sp>
        <p:nvSpPr>
          <p:cNvPr id="41" name="object 41"/>
          <p:cNvSpPr txBox="1"/>
          <p:nvPr/>
        </p:nvSpPr>
        <p:spPr>
          <a:xfrm>
            <a:off x="4754117" y="445871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16%</a:t>
            </a:r>
            <a:endParaRPr sz="1200">
              <a:latin typeface="Calibri"/>
              <a:cs typeface="Calibri"/>
            </a:endParaRPr>
          </a:p>
        </p:txBody>
      </p:sp>
      <p:sp>
        <p:nvSpPr>
          <p:cNvPr id="42" name="object 42"/>
          <p:cNvSpPr txBox="1"/>
          <p:nvPr/>
        </p:nvSpPr>
        <p:spPr>
          <a:xfrm>
            <a:off x="5540121" y="440537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17%</a:t>
            </a:r>
            <a:endParaRPr sz="1200">
              <a:latin typeface="Calibri"/>
              <a:cs typeface="Calibri"/>
            </a:endParaRPr>
          </a:p>
        </p:txBody>
      </p:sp>
      <p:sp>
        <p:nvSpPr>
          <p:cNvPr id="43" name="object 43"/>
          <p:cNvSpPr txBox="1"/>
          <p:nvPr/>
        </p:nvSpPr>
        <p:spPr>
          <a:xfrm>
            <a:off x="6325870" y="45123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15%</a:t>
            </a:r>
            <a:endParaRPr sz="1200">
              <a:latin typeface="Calibri"/>
              <a:cs typeface="Calibri"/>
            </a:endParaRPr>
          </a:p>
        </p:txBody>
      </p:sp>
      <p:sp>
        <p:nvSpPr>
          <p:cNvPr id="44" name="object 44"/>
          <p:cNvSpPr txBox="1"/>
          <p:nvPr/>
        </p:nvSpPr>
        <p:spPr>
          <a:xfrm>
            <a:off x="7112000" y="445871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16%</a:t>
            </a:r>
            <a:endParaRPr sz="1200">
              <a:latin typeface="Calibri"/>
              <a:cs typeface="Calibri"/>
            </a:endParaRPr>
          </a:p>
        </p:txBody>
      </p:sp>
      <p:sp>
        <p:nvSpPr>
          <p:cNvPr id="45" name="object 45"/>
          <p:cNvSpPr txBox="1"/>
          <p:nvPr/>
        </p:nvSpPr>
        <p:spPr>
          <a:xfrm>
            <a:off x="7898130" y="45123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15%</a:t>
            </a:r>
            <a:endParaRPr sz="1200">
              <a:latin typeface="Calibri"/>
              <a:cs typeface="Calibri"/>
            </a:endParaRPr>
          </a:p>
        </p:txBody>
      </p:sp>
      <p:sp>
        <p:nvSpPr>
          <p:cNvPr id="46" name="object 46"/>
          <p:cNvSpPr txBox="1"/>
          <p:nvPr/>
        </p:nvSpPr>
        <p:spPr>
          <a:xfrm>
            <a:off x="8684132" y="435178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47" name="object 47"/>
          <p:cNvSpPr txBox="1"/>
          <p:nvPr/>
        </p:nvSpPr>
        <p:spPr>
          <a:xfrm>
            <a:off x="9470263" y="45123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15%</a:t>
            </a:r>
            <a:endParaRPr sz="1200">
              <a:latin typeface="Calibri"/>
              <a:cs typeface="Calibri"/>
            </a:endParaRPr>
          </a:p>
        </p:txBody>
      </p:sp>
      <p:sp>
        <p:nvSpPr>
          <p:cNvPr id="48" name="object 48"/>
          <p:cNvSpPr txBox="1"/>
          <p:nvPr/>
        </p:nvSpPr>
        <p:spPr>
          <a:xfrm>
            <a:off x="10256266" y="456603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14%</a:t>
            </a:r>
            <a:endParaRPr sz="1200">
              <a:latin typeface="Calibri"/>
              <a:cs typeface="Calibri"/>
            </a:endParaRPr>
          </a:p>
        </p:txBody>
      </p:sp>
      <p:sp>
        <p:nvSpPr>
          <p:cNvPr id="49" name="object 49"/>
          <p:cNvSpPr txBox="1"/>
          <p:nvPr/>
        </p:nvSpPr>
        <p:spPr>
          <a:xfrm>
            <a:off x="11019535" y="4564507"/>
            <a:ext cx="3352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404040"/>
                </a:solidFill>
                <a:latin typeface="Calibri"/>
                <a:cs typeface="Calibri"/>
              </a:rPr>
              <a:t>14%</a:t>
            </a:r>
            <a:endParaRPr sz="1400">
              <a:latin typeface="Calibri"/>
              <a:cs typeface="Calibri"/>
            </a:endParaRPr>
          </a:p>
        </p:txBody>
      </p:sp>
      <p:sp>
        <p:nvSpPr>
          <p:cNvPr id="50" name="object 50"/>
          <p:cNvSpPr txBox="1"/>
          <p:nvPr/>
        </p:nvSpPr>
        <p:spPr>
          <a:xfrm>
            <a:off x="706932" y="5323713"/>
            <a:ext cx="523240" cy="394335"/>
          </a:xfrm>
          <a:prstGeom prst="rect">
            <a:avLst/>
          </a:prstGeom>
        </p:spPr>
        <p:txBody>
          <a:bodyPr vert="horz" wrap="square" lIns="0" tIns="9525" rIns="0" bIns="0" rtlCol="0">
            <a:spAutoFit/>
          </a:bodyPr>
          <a:lstStyle/>
          <a:p>
            <a:pPr marL="142240" marR="5080" indent="-129539">
              <a:lnSpc>
                <a:spcPct val="101499"/>
              </a:lnSpc>
              <a:spcBef>
                <a:spcPts val="75"/>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'22 </a:t>
            </a:r>
            <a:r>
              <a:rPr sz="1200" spc="-20" dirty="0">
                <a:solidFill>
                  <a:srgbClr val="585858"/>
                </a:solidFill>
                <a:latin typeface="Calibri"/>
                <a:cs typeface="Calibri"/>
              </a:rPr>
              <a:t>(S3)</a:t>
            </a:r>
            <a:endParaRPr sz="1200">
              <a:latin typeface="Calibri"/>
              <a:cs typeface="Calibri"/>
            </a:endParaRPr>
          </a:p>
        </p:txBody>
      </p:sp>
      <p:sp>
        <p:nvSpPr>
          <p:cNvPr id="51" name="object 51"/>
          <p:cNvSpPr txBox="1"/>
          <p:nvPr/>
        </p:nvSpPr>
        <p:spPr>
          <a:xfrm>
            <a:off x="1507616" y="5323713"/>
            <a:ext cx="494665" cy="394335"/>
          </a:xfrm>
          <a:prstGeom prst="rect">
            <a:avLst/>
          </a:prstGeom>
        </p:spPr>
        <p:txBody>
          <a:bodyPr vert="horz" wrap="square" lIns="0" tIns="9525" rIns="0" bIns="0" rtlCol="0">
            <a:spAutoFit/>
          </a:bodyPr>
          <a:lstStyle/>
          <a:p>
            <a:pPr marL="127000" marR="5080" indent="-114935">
              <a:lnSpc>
                <a:spcPct val="101499"/>
              </a:lnSpc>
              <a:spcBef>
                <a:spcPts val="75"/>
              </a:spcBef>
            </a:pPr>
            <a:r>
              <a:rPr sz="1200" dirty="0">
                <a:solidFill>
                  <a:srgbClr val="585858"/>
                </a:solidFill>
                <a:latin typeface="Calibri"/>
                <a:cs typeface="Calibri"/>
              </a:rPr>
              <a:t>Nov</a:t>
            </a:r>
            <a:r>
              <a:rPr sz="1200" spc="-25" dirty="0">
                <a:solidFill>
                  <a:srgbClr val="585858"/>
                </a:solidFill>
                <a:latin typeface="Calibri"/>
                <a:cs typeface="Calibri"/>
              </a:rPr>
              <a:t> '22 </a:t>
            </a:r>
            <a:r>
              <a:rPr sz="1200" spc="-20" dirty="0">
                <a:solidFill>
                  <a:srgbClr val="585858"/>
                </a:solidFill>
                <a:latin typeface="Calibri"/>
                <a:cs typeface="Calibri"/>
              </a:rPr>
              <a:t>(S4)</a:t>
            </a:r>
            <a:endParaRPr sz="1200">
              <a:latin typeface="Calibri"/>
              <a:cs typeface="Calibri"/>
            </a:endParaRPr>
          </a:p>
        </p:txBody>
      </p:sp>
      <p:sp>
        <p:nvSpPr>
          <p:cNvPr id="52" name="object 52"/>
          <p:cNvSpPr txBox="1"/>
          <p:nvPr/>
        </p:nvSpPr>
        <p:spPr>
          <a:xfrm>
            <a:off x="2300477" y="5323713"/>
            <a:ext cx="480695" cy="394335"/>
          </a:xfrm>
          <a:prstGeom prst="rect">
            <a:avLst/>
          </a:prstGeom>
        </p:spPr>
        <p:txBody>
          <a:bodyPr vert="horz" wrap="square" lIns="0" tIns="9525" rIns="0" bIns="0" rtlCol="0">
            <a:spAutoFit/>
          </a:bodyPr>
          <a:lstStyle/>
          <a:p>
            <a:pPr marL="120650" marR="5080" indent="-108585">
              <a:lnSpc>
                <a:spcPct val="101499"/>
              </a:lnSpc>
              <a:spcBef>
                <a:spcPts val="75"/>
              </a:spcBef>
            </a:pPr>
            <a:r>
              <a:rPr sz="1200" dirty="0">
                <a:solidFill>
                  <a:srgbClr val="585858"/>
                </a:solidFill>
                <a:latin typeface="Calibri"/>
                <a:cs typeface="Calibri"/>
              </a:rPr>
              <a:t>Dec</a:t>
            </a:r>
            <a:r>
              <a:rPr sz="1200" spc="-25" dirty="0">
                <a:solidFill>
                  <a:srgbClr val="585858"/>
                </a:solidFill>
                <a:latin typeface="Calibri"/>
                <a:cs typeface="Calibri"/>
              </a:rPr>
              <a:t> '22 </a:t>
            </a:r>
            <a:r>
              <a:rPr sz="1200" spc="-20" dirty="0">
                <a:solidFill>
                  <a:srgbClr val="585858"/>
                </a:solidFill>
                <a:latin typeface="Calibri"/>
                <a:cs typeface="Calibri"/>
              </a:rPr>
              <a:t>(S5)</a:t>
            </a:r>
            <a:endParaRPr sz="1200">
              <a:latin typeface="Calibri"/>
              <a:cs typeface="Calibri"/>
            </a:endParaRPr>
          </a:p>
        </p:txBody>
      </p:sp>
      <p:sp>
        <p:nvSpPr>
          <p:cNvPr id="53" name="object 53"/>
          <p:cNvSpPr txBox="1"/>
          <p:nvPr/>
        </p:nvSpPr>
        <p:spPr>
          <a:xfrm>
            <a:off x="3003295" y="5323713"/>
            <a:ext cx="647700" cy="394335"/>
          </a:xfrm>
          <a:prstGeom prst="rect">
            <a:avLst/>
          </a:prstGeom>
        </p:spPr>
        <p:txBody>
          <a:bodyPr vert="horz" wrap="square" lIns="0" tIns="9525" rIns="0" bIns="0" rtlCol="0">
            <a:spAutoFit/>
          </a:bodyPr>
          <a:lstStyle/>
          <a:p>
            <a:pPr marL="203835" marR="5080" indent="-191770">
              <a:lnSpc>
                <a:spcPct val="101499"/>
              </a:lnSpc>
              <a:spcBef>
                <a:spcPts val="75"/>
              </a:spcBef>
            </a:pPr>
            <a:r>
              <a:rPr sz="1200" dirty="0">
                <a:solidFill>
                  <a:srgbClr val="585858"/>
                </a:solidFill>
                <a:latin typeface="Calibri"/>
                <a:cs typeface="Calibri"/>
              </a:rPr>
              <a:t>March</a:t>
            </a:r>
            <a:r>
              <a:rPr sz="1200" spc="-30"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(S6)</a:t>
            </a:r>
            <a:endParaRPr sz="1200">
              <a:latin typeface="Calibri"/>
              <a:cs typeface="Calibri"/>
            </a:endParaRPr>
          </a:p>
        </p:txBody>
      </p:sp>
      <p:sp>
        <p:nvSpPr>
          <p:cNvPr id="54" name="object 54"/>
          <p:cNvSpPr txBox="1"/>
          <p:nvPr/>
        </p:nvSpPr>
        <p:spPr>
          <a:xfrm>
            <a:off x="3853434" y="5323713"/>
            <a:ext cx="518795" cy="394335"/>
          </a:xfrm>
          <a:prstGeom prst="rect">
            <a:avLst/>
          </a:prstGeom>
        </p:spPr>
        <p:txBody>
          <a:bodyPr vert="horz" wrap="square" lIns="0" tIns="9525" rIns="0" bIns="0" rtlCol="0">
            <a:spAutoFit/>
          </a:bodyPr>
          <a:lstStyle/>
          <a:p>
            <a:pPr marL="139700" marR="5080" indent="-127635">
              <a:lnSpc>
                <a:spcPct val="101499"/>
              </a:lnSpc>
              <a:spcBef>
                <a:spcPts val="7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(S7)</a:t>
            </a:r>
            <a:endParaRPr sz="1200">
              <a:latin typeface="Calibri"/>
              <a:cs typeface="Calibri"/>
            </a:endParaRPr>
          </a:p>
        </p:txBody>
      </p:sp>
      <p:sp>
        <p:nvSpPr>
          <p:cNvPr id="55" name="object 55"/>
          <p:cNvSpPr txBox="1"/>
          <p:nvPr/>
        </p:nvSpPr>
        <p:spPr>
          <a:xfrm>
            <a:off x="4659248" y="5323713"/>
            <a:ext cx="478790" cy="394335"/>
          </a:xfrm>
          <a:prstGeom prst="rect">
            <a:avLst/>
          </a:prstGeom>
        </p:spPr>
        <p:txBody>
          <a:bodyPr vert="horz" wrap="square" lIns="0" tIns="9525" rIns="0" bIns="0" rtlCol="0">
            <a:spAutoFit/>
          </a:bodyPr>
          <a:lstStyle/>
          <a:p>
            <a:pPr marL="120014" marR="5080" indent="-107950">
              <a:lnSpc>
                <a:spcPct val="101499"/>
              </a:lnSpc>
              <a:spcBef>
                <a:spcPts val="7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(S8)</a:t>
            </a:r>
            <a:endParaRPr sz="1200">
              <a:latin typeface="Calibri"/>
              <a:cs typeface="Calibri"/>
            </a:endParaRPr>
          </a:p>
        </p:txBody>
      </p:sp>
      <p:sp>
        <p:nvSpPr>
          <p:cNvPr id="56" name="object 56"/>
          <p:cNvSpPr txBox="1"/>
          <p:nvPr/>
        </p:nvSpPr>
        <p:spPr>
          <a:xfrm>
            <a:off x="5423153" y="5323713"/>
            <a:ext cx="523240" cy="394335"/>
          </a:xfrm>
          <a:prstGeom prst="rect">
            <a:avLst/>
          </a:prstGeom>
        </p:spPr>
        <p:txBody>
          <a:bodyPr vert="horz" wrap="square" lIns="0" tIns="9525" rIns="0" bIns="0" rtlCol="0">
            <a:spAutoFit/>
          </a:bodyPr>
          <a:lstStyle/>
          <a:p>
            <a:pPr marL="142240" marR="5080" indent="-129539">
              <a:lnSpc>
                <a:spcPct val="101499"/>
              </a:lnSpc>
              <a:spcBef>
                <a:spcPts val="75"/>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(S9)</a:t>
            </a:r>
            <a:endParaRPr sz="1200">
              <a:latin typeface="Calibri"/>
              <a:cs typeface="Calibri"/>
            </a:endParaRPr>
          </a:p>
        </p:txBody>
      </p:sp>
      <p:sp>
        <p:nvSpPr>
          <p:cNvPr id="57" name="object 57"/>
          <p:cNvSpPr txBox="1"/>
          <p:nvPr/>
        </p:nvSpPr>
        <p:spPr>
          <a:xfrm>
            <a:off x="6223761" y="5323713"/>
            <a:ext cx="494665" cy="394335"/>
          </a:xfrm>
          <a:prstGeom prst="rect">
            <a:avLst/>
          </a:prstGeom>
        </p:spPr>
        <p:txBody>
          <a:bodyPr vert="horz" wrap="square" lIns="0" tIns="9525" rIns="0" bIns="0" rtlCol="0">
            <a:spAutoFit/>
          </a:bodyPr>
          <a:lstStyle/>
          <a:p>
            <a:pPr marL="88900" marR="5080" indent="-76835">
              <a:lnSpc>
                <a:spcPct val="101499"/>
              </a:lnSpc>
              <a:spcBef>
                <a:spcPts val="75"/>
              </a:spcBef>
            </a:pPr>
            <a:r>
              <a:rPr sz="1200" dirty="0">
                <a:solidFill>
                  <a:srgbClr val="585858"/>
                </a:solidFill>
                <a:latin typeface="Calibri"/>
                <a:cs typeface="Calibri"/>
              </a:rPr>
              <a:t>Nov</a:t>
            </a:r>
            <a:r>
              <a:rPr sz="1200" spc="-25" dirty="0">
                <a:solidFill>
                  <a:srgbClr val="585858"/>
                </a:solidFill>
                <a:latin typeface="Calibri"/>
                <a:cs typeface="Calibri"/>
              </a:rPr>
              <a:t> '23 </a:t>
            </a:r>
            <a:r>
              <a:rPr sz="1200" spc="-10" dirty="0">
                <a:solidFill>
                  <a:srgbClr val="585858"/>
                </a:solidFill>
                <a:latin typeface="Calibri"/>
                <a:cs typeface="Calibri"/>
              </a:rPr>
              <a:t>(S10)</a:t>
            </a:r>
            <a:endParaRPr sz="1200">
              <a:latin typeface="Calibri"/>
              <a:cs typeface="Calibri"/>
            </a:endParaRPr>
          </a:p>
        </p:txBody>
      </p:sp>
      <p:sp>
        <p:nvSpPr>
          <p:cNvPr id="58" name="object 58"/>
          <p:cNvSpPr txBox="1"/>
          <p:nvPr/>
        </p:nvSpPr>
        <p:spPr>
          <a:xfrm>
            <a:off x="7020814" y="5323713"/>
            <a:ext cx="473075" cy="394335"/>
          </a:xfrm>
          <a:prstGeom prst="rect">
            <a:avLst/>
          </a:prstGeom>
        </p:spPr>
        <p:txBody>
          <a:bodyPr vert="horz" wrap="square" lIns="0" tIns="9525" rIns="0" bIns="0" rtlCol="0">
            <a:spAutoFit/>
          </a:bodyPr>
          <a:lstStyle/>
          <a:p>
            <a:pPr marL="78105" marR="5080" indent="-66040">
              <a:lnSpc>
                <a:spcPct val="101499"/>
              </a:lnSpc>
              <a:spcBef>
                <a:spcPts val="75"/>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 </a:t>
            </a:r>
            <a:r>
              <a:rPr sz="1200" spc="-20" dirty="0">
                <a:solidFill>
                  <a:srgbClr val="585858"/>
                </a:solidFill>
                <a:latin typeface="Calibri"/>
                <a:cs typeface="Calibri"/>
              </a:rPr>
              <a:t>(S11)</a:t>
            </a:r>
            <a:endParaRPr sz="1200">
              <a:latin typeface="Calibri"/>
              <a:cs typeface="Calibri"/>
            </a:endParaRPr>
          </a:p>
        </p:txBody>
      </p:sp>
      <p:sp>
        <p:nvSpPr>
          <p:cNvPr id="59" name="object 59"/>
          <p:cNvSpPr txBox="1"/>
          <p:nvPr/>
        </p:nvSpPr>
        <p:spPr>
          <a:xfrm>
            <a:off x="7783830" y="5323713"/>
            <a:ext cx="518795" cy="394335"/>
          </a:xfrm>
          <a:prstGeom prst="rect">
            <a:avLst/>
          </a:prstGeom>
        </p:spPr>
        <p:txBody>
          <a:bodyPr vert="horz" wrap="square" lIns="0" tIns="9525" rIns="0" bIns="0" rtlCol="0">
            <a:spAutoFit/>
          </a:bodyPr>
          <a:lstStyle/>
          <a:p>
            <a:pPr marL="100965" marR="5080" indent="-88900">
              <a:lnSpc>
                <a:spcPct val="101499"/>
              </a:lnSpc>
              <a:spcBef>
                <a:spcPts val="7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(S12)</a:t>
            </a:r>
            <a:endParaRPr sz="1200">
              <a:latin typeface="Calibri"/>
              <a:cs typeface="Calibri"/>
            </a:endParaRPr>
          </a:p>
        </p:txBody>
      </p:sp>
      <p:sp>
        <p:nvSpPr>
          <p:cNvPr id="60" name="object 60"/>
          <p:cNvSpPr txBox="1"/>
          <p:nvPr/>
        </p:nvSpPr>
        <p:spPr>
          <a:xfrm>
            <a:off x="8589391" y="5323713"/>
            <a:ext cx="478790" cy="394335"/>
          </a:xfrm>
          <a:prstGeom prst="rect">
            <a:avLst/>
          </a:prstGeom>
        </p:spPr>
        <p:txBody>
          <a:bodyPr vert="horz" wrap="square" lIns="0" tIns="9525" rIns="0" bIns="0" rtlCol="0">
            <a:spAutoFit/>
          </a:bodyPr>
          <a:lstStyle/>
          <a:p>
            <a:pPr marL="81280" marR="5080" indent="-69215">
              <a:lnSpc>
                <a:spcPct val="101499"/>
              </a:lnSpc>
              <a:spcBef>
                <a:spcPts val="7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 </a:t>
            </a:r>
            <a:r>
              <a:rPr sz="1200" spc="-20" dirty="0">
                <a:solidFill>
                  <a:srgbClr val="585858"/>
                </a:solidFill>
                <a:latin typeface="Calibri"/>
                <a:cs typeface="Calibri"/>
              </a:rPr>
              <a:t>(S13)</a:t>
            </a:r>
            <a:endParaRPr sz="1200">
              <a:latin typeface="Calibri"/>
              <a:cs typeface="Calibri"/>
            </a:endParaRPr>
          </a:p>
        </p:txBody>
      </p:sp>
      <p:sp>
        <p:nvSpPr>
          <p:cNvPr id="61" name="object 61"/>
          <p:cNvSpPr txBox="1"/>
          <p:nvPr/>
        </p:nvSpPr>
        <p:spPr>
          <a:xfrm>
            <a:off x="9371838" y="5323713"/>
            <a:ext cx="486409" cy="394335"/>
          </a:xfrm>
          <a:prstGeom prst="rect">
            <a:avLst/>
          </a:prstGeom>
        </p:spPr>
        <p:txBody>
          <a:bodyPr vert="horz" wrap="square" lIns="0" tIns="9525" rIns="0" bIns="0" rtlCol="0">
            <a:spAutoFit/>
          </a:bodyPr>
          <a:lstStyle/>
          <a:p>
            <a:pPr marL="85090" marR="5080" indent="-73025">
              <a:lnSpc>
                <a:spcPct val="101499"/>
              </a:lnSpc>
              <a:spcBef>
                <a:spcPts val="75"/>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(S14)</a:t>
            </a:r>
            <a:endParaRPr sz="1200">
              <a:latin typeface="Calibri"/>
              <a:cs typeface="Calibri"/>
            </a:endParaRPr>
          </a:p>
        </p:txBody>
      </p:sp>
      <p:sp>
        <p:nvSpPr>
          <p:cNvPr id="62" name="object 62"/>
          <p:cNvSpPr txBox="1"/>
          <p:nvPr/>
        </p:nvSpPr>
        <p:spPr>
          <a:xfrm>
            <a:off x="10169779" y="5323713"/>
            <a:ext cx="463550" cy="394335"/>
          </a:xfrm>
          <a:prstGeom prst="rect">
            <a:avLst/>
          </a:prstGeom>
        </p:spPr>
        <p:txBody>
          <a:bodyPr vert="horz" wrap="square" lIns="0" tIns="9525" rIns="0" bIns="0" rtlCol="0">
            <a:spAutoFit/>
          </a:bodyPr>
          <a:lstStyle/>
          <a:p>
            <a:pPr marL="73025" marR="5080" indent="-60960">
              <a:lnSpc>
                <a:spcPct val="101499"/>
              </a:lnSpc>
              <a:spcBef>
                <a:spcPts val="75"/>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(S15)</a:t>
            </a:r>
            <a:endParaRPr sz="1200">
              <a:latin typeface="Calibri"/>
              <a:cs typeface="Calibri"/>
            </a:endParaRPr>
          </a:p>
        </p:txBody>
      </p:sp>
      <p:sp>
        <p:nvSpPr>
          <p:cNvPr id="63" name="object 63"/>
          <p:cNvSpPr txBox="1"/>
          <p:nvPr/>
        </p:nvSpPr>
        <p:spPr>
          <a:xfrm>
            <a:off x="10947018" y="5323713"/>
            <a:ext cx="480695" cy="394335"/>
          </a:xfrm>
          <a:prstGeom prst="rect">
            <a:avLst/>
          </a:prstGeom>
        </p:spPr>
        <p:txBody>
          <a:bodyPr vert="horz" wrap="square" lIns="0" tIns="9525" rIns="0" bIns="0" rtlCol="0">
            <a:spAutoFit/>
          </a:bodyPr>
          <a:lstStyle/>
          <a:p>
            <a:pPr marL="81915" marR="5080" indent="-69850">
              <a:lnSpc>
                <a:spcPct val="101499"/>
              </a:lnSpc>
              <a:spcBef>
                <a:spcPts val="75"/>
              </a:spcBef>
            </a:pPr>
            <a:r>
              <a:rPr sz="1200" dirty="0">
                <a:solidFill>
                  <a:srgbClr val="585858"/>
                </a:solidFill>
                <a:latin typeface="Calibri"/>
                <a:cs typeface="Calibri"/>
              </a:rPr>
              <a:t>Dec</a:t>
            </a:r>
            <a:r>
              <a:rPr sz="1200" spc="-25" dirty="0">
                <a:solidFill>
                  <a:srgbClr val="585858"/>
                </a:solidFill>
                <a:latin typeface="Calibri"/>
                <a:cs typeface="Calibri"/>
              </a:rPr>
              <a:t> '24 </a:t>
            </a:r>
            <a:r>
              <a:rPr sz="1200" spc="-10" dirty="0">
                <a:solidFill>
                  <a:srgbClr val="585858"/>
                </a:solidFill>
                <a:latin typeface="Calibri"/>
                <a:cs typeface="Calibri"/>
              </a:rPr>
              <a:t>(S16)</a:t>
            </a:r>
            <a:endParaRPr sz="1200">
              <a:latin typeface="Calibri"/>
              <a:cs typeface="Calibri"/>
            </a:endParaRPr>
          </a:p>
        </p:txBody>
      </p:sp>
      <p:sp>
        <p:nvSpPr>
          <p:cNvPr id="64" name="object 64"/>
          <p:cNvSpPr/>
          <p:nvPr/>
        </p:nvSpPr>
        <p:spPr>
          <a:xfrm>
            <a:off x="5173853" y="614942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65" name="object 65"/>
          <p:cNvSpPr/>
          <p:nvPr/>
        </p:nvSpPr>
        <p:spPr>
          <a:xfrm>
            <a:off x="5999607" y="6149428"/>
            <a:ext cx="243840" cy="0"/>
          </a:xfrm>
          <a:custGeom>
            <a:avLst/>
            <a:gdLst/>
            <a:ahLst/>
            <a:cxnLst/>
            <a:rect l="l" t="t" r="r" b="b"/>
            <a:pathLst>
              <a:path w="243839">
                <a:moveTo>
                  <a:pt x="0" y="0"/>
                </a:moveTo>
                <a:lnTo>
                  <a:pt x="243839" y="0"/>
                </a:lnTo>
              </a:path>
            </a:pathLst>
          </a:custGeom>
          <a:ln w="28575">
            <a:solidFill>
              <a:srgbClr val="FF0000"/>
            </a:solidFill>
          </a:ln>
        </p:spPr>
        <p:txBody>
          <a:bodyPr wrap="square" lIns="0" tIns="0" rIns="0" bIns="0" rtlCol="0"/>
          <a:lstStyle/>
          <a:p>
            <a:endParaRPr/>
          </a:p>
        </p:txBody>
      </p:sp>
      <p:sp>
        <p:nvSpPr>
          <p:cNvPr id="66" name="object 66"/>
          <p:cNvSpPr/>
          <p:nvPr/>
        </p:nvSpPr>
        <p:spPr>
          <a:xfrm>
            <a:off x="6789166" y="6149428"/>
            <a:ext cx="243840" cy="0"/>
          </a:xfrm>
          <a:custGeom>
            <a:avLst/>
            <a:gdLst/>
            <a:ahLst/>
            <a:cxnLst/>
            <a:rect l="l" t="t" r="r" b="b"/>
            <a:pathLst>
              <a:path w="243840">
                <a:moveTo>
                  <a:pt x="0" y="0"/>
                </a:moveTo>
                <a:lnTo>
                  <a:pt x="243839" y="0"/>
                </a:lnTo>
              </a:path>
            </a:pathLst>
          </a:custGeom>
          <a:ln w="28575">
            <a:solidFill>
              <a:srgbClr val="5C5B5A"/>
            </a:solidFill>
          </a:ln>
        </p:spPr>
        <p:txBody>
          <a:bodyPr wrap="square" lIns="0" tIns="0" rIns="0" bIns="0" rtlCol="0"/>
          <a:lstStyle/>
          <a:p>
            <a:endParaRPr/>
          </a:p>
        </p:txBody>
      </p:sp>
      <p:sp>
        <p:nvSpPr>
          <p:cNvPr id="67" name="object 67"/>
          <p:cNvSpPr txBox="1"/>
          <p:nvPr/>
        </p:nvSpPr>
        <p:spPr>
          <a:xfrm>
            <a:off x="5431282" y="6010757"/>
            <a:ext cx="2472055" cy="239395"/>
          </a:xfrm>
          <a:prstGeom prst="rect">
            <a:avLst/>
          </a:prstGeom>
        </p:spPr>
        <p:txBody>
          <a:bodyPr vert="horz" wrap="square" lIns="0" tIns="12700" rIns="0" bIns="0" rtlCol="0">
            <a:spAutoFit/>
          </a:bodyPr>
          <a:lstStyle/>
          <a:p>
            <a:pPr marL="12700">
              <a:lnSpc>
                <a:spcPct val="100000"/>
              </a:lnSpc>
              <a:spcBef>
                <a:spcPts val="100"/>
              </a:spcBef>
              <a:tabLst>
                <a:tab pos="838200" algn="l"/>
                <a:tab pos="1627505" algn="l"/>
              </a:tabLst>
            </a:pPr>
            <a:r>
              <a:rPr sz="1400" spc="-25" dirty="0">
                <a:solidFill>
                  <a:srgbClr val="585858"/>
                </a:solidFill>
                <a:latin typeface="Calibri"/>
                <a:cs typeface="Calibri"/>
              </a:rPr>
              <a:t>Yes</a:t>
            </a:r>
            <a:r>
              <a:rPr sz="1400" dirty="0">
                <a:solidFill>
                  <a:srgbClr val="585858"/>
                </a:solidFill>
                <a:latin typeface="Calibri"/>
                <a:cs typeface="Calibri"/>
              </a:rPr>
              <a:t>	</a:t>
            </a:r>
            <a:r>
              <a:rPr sz="1400" spc="-25" dirty="0">
                <a:solidFill>
                  <a:srgbClr val="585858"/>
                </a:solidFill>
                <a:latin typeface="Calibri"/>
                <a:cs typeface="Calibri"/>
              </a:rPr>
              <a:t>No</a:t>
            </a:r>
            <a:r>
              <a:rPr sz="1400" dirty="0">
                <a:solidFill>
                  <a:srgbClr val="585858"/>
                </a:solidFill>
                <a:latin typeface="Calibri"/>
                <a:cs typeface="Calibri"/>
              </a:rPr>
              <a:t>	Don't</a:t>
            </a:r>
            <a:r>
              <a:rPr sz="1400" spc="-30" dirty="0">
                <a:solidFill>
                  <a:srgbClr val="585858"/>
                </a:solidFill>
                <a:latin typeface="Calibri"/>
                <a:cs typeface="Calibri"/>
              </a:rPr>
              <a:t> </a:t>
            </a:r>
            <a:r>
              <a:rPr sz="1400" spc="-20" dirty="0">
                <a:solidFill>
                  <a:srgbClr val="585858"/>
                </a:solidFill>
                <a:latin typeface="Calibri"/>
                <a:cs typeface="Calibri"/>
              </a:rPr>
              <a:t>know</a:t>
            </a:r>
            <a:endParaRPr sz="1400">
              <a:latin typeface="Calibri"/>
              <a:cs typeface="Calibri"/>
            </a:endParaRPr>
          </a:p>
        </p:txBody>
      </p:sp>
      <p:sp>
        <p:nvSpPr>
          <p:cNvPr id="68" name="object 68"/>
          <p:cNvSpPr txBox="1"/>
          <p:nvPr/>
        </p:nvSpPr>
        <p:spPr>
          <a:xfrm>
            <a:off x="451205" y="6382003"/>
            <a:ext cx="10575925"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CL1.</a:t>
            </a:r>
            <a:r>
              <a:rPr sz="1000" spc="-35" dirty="0">
                <a:solidFill>
                  <a:srgbClr val="7E7E7E"/>
                </a:solidFill>
                <a:latin typeface="Arial"/>
                <a:cs typeface="Arial"/>
              </a:rPr>
              <a:t> </a:t>
            </a:r>
            <a:r>
              <a:rPr sz="1000" dirty="0">
                <a:solidFill>
                  <a:srgbClr val="7E7E7E"/>
                </a:solidFill>
                <a:latin typeface="Arial"/>
                <a:cs typeface="Arial"/>
              </a:rPr>
              <a:t>In</a:t>
            </a:r>
            <a:r>
              <a:rPr sz="1000" spc="-30" dirty="0">
                <a:solidFill>
                  <a:srgbClr val="7E7E7E"/>
                </a:solidFill>
                <a:latin typeface="Arial"/>
                <a:cs typeface="Arial"/>
              </a:rPr>
              <a:t> </a:t>
            </a:r>
            <a:r>
              <a:rPr sz="1000" dirty="0">
                <a:solidFill>
                  <a:srgbClr val="7E7E7E"/>
                </a:solidFill>
                <a:latin typeface="Arial"/>
                <a:cs typeface="Arial"/>
              </a:rPr>
              <a:t>view</a:t>
            </a:r>
            <a:r>
              <a:rPr sz="1000" spc="-1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general</a:t>
            </a:r>
            <a:r>
              <a:rPr sz="1000" spc="-30" dirty="0">
                <a:solidFill>
                  <a:srgbClr val="7E7E7E"/>
                </a:solidFill>
                <a:latin typeface="Arial"/>
                <a:cs typeface="Arial"/>
              </a:rPr>
              <a:t> </a:t>
            </a:r>
            <a:r>
              <a:rPr sz="1000" dirty="0">
                <a:solidFill>
                  <a:srgbClr val="7E7E7E"/>
                </a:solidFill>
                <a:latin typeface="Arial"/>
                <a:cs typeface="Arial"/>
              </a:rPr>
              <a:t>economic</a:t>
            </a:r>
            <a:r>
              <a:rPr sz="1000" spc="-40" dirty="0">
                <a:solidFill>
                  <a:srgbClr val="7E7E7E"/>
                </a:solidFill>
                <a:latin typeface="Arial"/>
                <a:cs typeface="Arial"/>
              </a:rPr>
              <a:t> </a:t>
            </a:r>
            <a:r>
              <a:rPr sz="1000" dirty="0">
                <a:solidFill>
                  <a:srgbClr val="7E7E7E"/>
                </a:solidFill>
                <a:latin typeface="Arial"/>
                <a:cs typeface="Arial"/>
              </a:rPr>
              <a:t>situation,</a:t>
            </a:r>
            <a:r>
              <a:rPr sz="1000" spc="-15" dirty="0">
                <a:solidFill>
                  <a:srgbClr val="7E7E7E"/>
                </a:solidFill>
                <a:latin typeface="Arial"/>
                <a:cs typeface="Arial"/>
              </a:rPr>
              <a:t> </a:t>
            </a:r>
            <a:r>
              <a:rPr sz="1000" dirty="0">
                <a:solidFill>
                  <a:srgbClr val="7E7E7E"/>
                </a:solidFill>
                <a:latin typeface="Arial"/>
                <a:cs typeface="Arial"/>
              </a:rPr>
              <a:t>do</a:t>
            </a:r>
            <a:r>
              <a:rPr sz="1000" spc="-4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think</a:t>
            </a:r>
            <a:r>
              <a:rPr sz="1000" spc="-2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will</a:t>
            </a:r>
            <a:r>
              <a:rPr sz="1000" spc="5" dirty="0">
                <a:solidFill>
                  <a:srgbClr val="7E7E7E"/>
                </a:solidFill>
                <a:latin typeface="Arial"/>
                <a:cs typeface="Arial"/>
              </a:rPr>
              <a:t> </a:t>
            </a:r>
            <a:r>
              <a:rPr sz="1000" dirty="0">
                <a:solidFill>
                  <a:srgbClr val="7E7E7E"/>
                </a:solidFill>
                <a:latin typeface="Arial"/>
                <a:cs typeface="Arial"/>
              </a:rPr>
              <a:t>be</a:t>
            </a:r>
            <a:r>
              <a:rPr sz="1000" spc="-30" dirty="0">
                <a:solidFill>
                  <a:srgbClr val="7E7E7E"/>
                </a:solidFill>
                <a:latin typeface="Arial"/>
                <a:cs typeface="Arial"/>
              </a:rPr>
              <a:t> </a:t>
            </a:r>
            <a:r>
              <a:rPr sz="1000" dirty="0">
                <a:solidFill>
                  <a:srgbClr val="7E7E7E"/>
                </a:solidFill>
                <a:latin typeface="Arial"/>
                <a:cs typeface="Arial"/>
              </a:rPr>
              <a:t>able</a:t>
            </a:r>
            <a:r>
              <a:rPr sz="1000" spc="-20"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save</a:t>
            </a:r>
            <a:r>
              <a:rPr sz="1000" spc="-25" dirty="0">
                <a:solidFill>
                  <a:srgbClr val="7E7E7E"/>
                </a:solidFill>
                <a:latin typeface="Arial"/>
                <a:cs typeface="Arial"/>
              </a:rPr>
              <a:t> </a:t>
            </a:r>
            <a:r>
              <a:rPr sz="1000" dirty="0">
                <a:solidFill>
                  <a:srgbClr val="7E7E7E"/>
                </a:solidFill>
                <a:latin typeface="Arial"/>
                <a:cs typeface="Arial"/>
              </a:rPr>
              <a:t>any</a:t>
            </a:r>
            <a:r>
              <a:rPr sz="1000" spc="-30" dirty="0">
                <a:solidFill>
                  <a:srgbClr val="7E7E7E"/>
                </a:solidFill>
                <a:latin typeface="Arial"/>
                <a:cs typeface="Arial"/>
              </a:rPr>
              <a:t> </a:t>
            </a:r>
            <a:r>
              <a:rPr sz="1000" dirty="0">
                <a:solidFill>
                  <a:srgbClr val="7E7E7E"/>
                </a:solidFill>
                <a:latin typeface="Arial"/>
                <a:cs typeface="Arial"/>
              </a:rPr>
              <a:t>money</a:t>
            </a:r>
            <a:r>
              <a:rPr sz="1000" spc="-45" dirty="0">
                <a:solidFill>
                  <a:srgbClr val="7E7E7E"/>
                </a:solidFill>
                <a:latin typeface="Arial"/>
                <a:cs typeface="Arial"/>
              </a:rPr>
              <a:t> </a:t>
            </a:r>
            <a:r>
              <a:rPr sz="1000" dirty="0">
                <a:solidFill>
                  <a:srgbClr val="7E7E7E"/>
                </a:solidFill>
                <a:latin typeface="Arial"/>
                <a:cs typeface="Arial"/>
              </a:rPr>
              <a:t>in</a:t>
            </a:r>
            <a:r>
              <a:rPr sz="1000" spc="-25" dirty="0">
                <a:solidFill>
                  <a:srgbClr val="7E7E7E"/>
                </a:solidFill>
                <a:latin typeface="Arial"/>
                <a:cs typeface="Arial"/>
              </a:rPr>
              <a:t> </a:t>
            </a:r>
            <a:r>
              <a:rPr sz="1000" dirty="0">
                <a:solidFill>
                  <a:srgbClr val="7E7E7E"/>
                </a:solidFill>
                <a:latin typeface="Arial"/>
                <a:cs typeface="Arial"/>
              </a:rPr>
              <a:t>the</a:t>
            </a:r>
            <a:r>
              <a:rPr sz="1000" spc="-25" dirty="0">
                <a:solidFill>
                  <a:srgbClr val="7E7E7E"/>
                </a:solidFill>
                <a:latin typeface="Arial"/>
                <a:cs typeface="Arial"/>
              </a:rPr>
              <a:t> </a:t>
            </a:r>
            <a:r>
              <a:rPr sz="1000" dirty="0">
                <a:solidFill>
                  <a:srgbClr val="7E7E7E"/>
                </a:solidFill>
                <a:latin typeface="Arial"/>
                <a:cs typeface="Arial"/>
              </a:rPr>
              <a:t>next</a:t>
            </a:r>
            <a:r>
              <a:rPr sz="1000" spc="-35" dirty="0">
                <a:solidFill>
                  <a:srgbClr val="7E7E7E"/>
                </a:solidFill>
                <a:latin typeface="Arial"/>
                <a:cs typeface="Arial"/>
              </a:rPr>
              <a:t> </a:t>
            </a:r>
            <a:r>
              <a:rPr sz="1000" dirty="0">
                <a:solidFill>
                  <a:srgbClr val="7E7E7E"/>
                </a:solidFill>
                <a:latin typeface="Arial"/>
                <a:cs typeface="Arial"/>
              </a:rPr>
              <a:t>12</a:t>
            </a:r>
            <a:r>
              <a:rPr sz="1000" spc="-35" dirty="0">
                <a:solidFill>
                  <a:srgbClr val="7E7E7E"/>
                </a:solidFill>
                <a:latin typeface="Arial"/>
                <a:cs typeface="Arial"/>
              </a:rPr>
              <a:t> </a:t>
            </a:r>
            <a:r>
              <a:rPr sz="1000" spc="-10" dirty="0">
                <a:solidFill>
                  <a:srgbClr val="7E7E7E"/>
                </a:solidFill>
                <a:latin typeface="Arial"/>
                <a:cs typeface="Arial"/>
              </a:rPr>
              <a:t>months?</a:t>
            </a:r>
            <a:endParaRPr sz="1000">
              <a:latin typeface="Arial"/>
              <a:cs typeface="Arial"/>
            </a:endParaRPr>
          </a:p>
          <a:p>
            <a:pPr marL="47625">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S3,</a:t>
            </a:r>
            <a:r>
              <a:rPr sz="1000" spc="-15" dirty="0">
                <a:solidFill>
                  <a:srgbClr val="7E7E7E"/>
                </a:solidFill>
                <a:latin typeface="Arial"/>
                <a:cs typeface="Arial"/>
              </a:rPr>
              <a:t> </a:t>
            </a:r>
            <a:r>
              <a:rPr sz="1000" dirty="0">
                <a:solidFill>
                  <a:srgbClr val="7E7E7E"/>
                </a:solidFill>
                <a:latin typeface="Arial"/>
                <a:cs typeface="Arial"/>
              </a:rPr>
              <a:t>1677;</a:t>
            </a:r>
            <a:r>
              <a:rPr sz="1000" spc="-25" dirty="0">
                <a:solidFill>
                  <a:srgbClr val="7E7E7E"/>
                </a:solidFill>
                <a:latin typeface="Arial"/>
                <a:cs typeface="Arial"/>
              </a:rPr>
              <a:t> </a:t>
            </a:r>
            <a:r>
              <a:rPr sz="1000" dirty="0">
                <a:solidFill>
                  <a:srgbClr val="7E7E7E"/>
                </a:solidFill>
                <a:latin typeface="Arial"/>
                <a:cs typeface="Arial"/>
              </a:rPr>
              <a:t>S4,</a:t>
            </a:r>
            <a:r>
              <a:rPr sz="1000" spc="-15" dirty="0">
                <a:solidFill>
                  <a:srgbClr val="7E7E7E"/>
                </a:solidFill>
                <a:latin typeface="Arial"/>
                <a:cs typeface="Arial"/>
              </a:rPr>
              <a:t> </a:t>
            </a:r>
            <a:r>
              <a:rPr sz="1000" dirty="0">
                <a:solidFill>
                  <a:srgbClr val="7E7E7E"/>
                </a:solidFill>
                <a:latin typeface="Arial"/>
                <a:cs typeface="Arial"/>
              </a:rPr>
              <a:t>1636;</a:t>
            </a:r>
            <a:r>
              <a:rPr sz="1000" spc="-25" dirty="0">
                <a:solidFill>
                  <a:srgbClr val="7E7E7E"/>
                </a:solidFill>
                <a:latin typeface="Arial"/>
                <a:cs typeface="Arial"/>
              </a:rPr>
              <a:t> </a:t>
            </a:r>
            <a:r>
              <a:rPr sz="1000" dirty="0">
                <a:solidFill>
                  <a:srgbClr val="7E7E7E"/>
                </a:solidFill>
                <a:latin typeface="Arial"/>
                <a:cs typeface="Arial"/>
              </a:rPr>
              <a:t>S5,</a:t>
            </a:r>
            <a:r>
              <a:rPr sz="1000" spc="-15" dirty="0">
                <a:solidFill>
                  <a:srgbClr val="7E7E7E"/>
                </a:solidFill>
                <a:latin typeface="Arial"/>
                <a:cs typeface="Arial"/>
              </a:rPr>
              <a:t> </a:t>
            </a:r>
            <a:r>
              <a:rPr sz="1000" dirty="0">
                <a:solidFill>
                  <a:srgbClr val="7E7E7E"/>
                </a:solidFill>
                <a:latin typeface="Arial"/>
                <a:cs typeface="Arial"/>
              </a:rPr>
              <a:t>1470;</a:t>
            </a:r>
            <a:r>
              <a:rPr sz="1000" spc="-25" dirty="0">
                <a:solidFill>
                  <a:srgbClr val="7E7E7E"/>
                </a:solidFill>
                <a:latin typeface="Arial"/>
                <a:cs typeface="Arial"/>
              </a:rPr>
              <a:t> </a:t>
            </a:r>
            <a:r>
              <a:rPr sz="1000" dirty="0">
                <a:solidFill>
                  <a:srgbClr val="7E7E7E"/>
                </a:solidFill>
                <a:latin typeface="Arial"/>
                <a:cs typeface="Arial"/>
              </a:rPr>
              <a:t>S6,</a:t>
            </a:r>
            <a:r>
              <a:rPr sz="1000" spc="-15" dirty="0">
                <a:solidFill>
                  <a:srgbClr val="7E7E7E"/>
                </a:solidFill>
                <a:latin typeface="Arial"/>
                <a:cs typeface="Arial"/>
              </a:rPr>
              <a:t> </a:t>
            </a:r>
            <a:r>
              <a:rPr sz="1000" dirty="0">
                <a:solidFill>
                  <a:srgbClr val="7E7E7E"/>
                </a:solidFill>
                <a:latin typeface="Arial"/>
                <a:cs typeface="Arial"/>
              </a:rPr>
              <a:t>1767;</a:t>
            </a:r>
            <a:r>
              <a:rPr sz="1000" spc="-15" dirty="0">
                <a:solidFill>
                  <a:srgbClr val="7E7E7E"/>
                </a:solidFill>
                <a:latin typeface="Arial"/>
                <a:cs typeface="Arial"/>
              </a:rPr>
              <a:t> </a:t>
            </a:r>
            <a:r>
              <a:rPr sz="1000" dirty="0">
                <a:solidFill>
                  <a:srgbClr val="7E7E7E"/>
                </a:solidFill>
                <a:latin typeface="Arial"/>
                <a:cs typeface="Arial"/>
              </a:rPr>
              <a:t>S7,</a:t>
            </a:r>
            <a:r>
              <a:rPr sz="1000" spc="-25" dirty="0">
                <a:solidFill>
                  <a:srgbClr val="7E7E7E"/>
                </a:solidFill>
                <a:latin typeface="Arial"/>
                <a:cs typeface="Arial"/>
              </a:rPr>
              <a:t> </a:t>
            </a:r>
            <a:r>
              <a:rPr sz="1000" dirty="0">
                <a:solidFill>
                  <a:srgbClr val="7E7E7E"/>
                </a:solidFill>
                <a:latin typeface="Arial"/>
                <a:cs typeface="Arial"/>
              </a:rPr>
              <a:t>1488;</a:t>
            </a:r>
            <a:r>
              <a:rPr sz="1000" spc="-15" dirty="0">
                <a:solidFill>
                  <a:srgbClr val="7E7E7E"/>
                </a:solidFill>
                <a:latin typeface="Arial"/>
                <a:cs typeface="Arial"/>
              </a:rPr>
              <a:t> </a:t>
            </a:r>
            <a:r>
              <a:rPr sz="1000" dirty="0">
                <a:solidFill>
                  <a:srgbClr val="7E7E7E"/>
                </a:solidFill>
                <a:latin typeface="Arial"/>
                <a:cs typeface="Arial"/>
              </a:rPr>
              <a:t>S8,</a:t>
            </a:r>
            <a:r>
              <a:rPr sz="1000" spc="-30" dirty="0">
                <a:solidFill>
                  <a:srgbClr val="7E7E7E"/>
                </a:solidFill>
                <a:latin typeface="Arial"/>
                <a:cs typeface="Arial"/>
              </a:rPr>
              <a:t> </a:t>
            </a:r>
            <a:r>
              <a:rPr sz="1000" dirty="0">
                <a:solidFill>
                  <a:srgbClr val="7E7E7E"/>
                </a:solidFill>
                <a:latin typeface="Arial"/>
                <a:cs typeface="Arial"/>
              </a:rPr>
              <a:t>1612;</a:t>
            </a:r>
            <a:r>
              <a:rPr sz="1000" spc="-15" dirty="0">
                <a:solidFill>
                  <a:srgbClr val="7E7E7E"/>
                </a:solidFill>
                <a:latin typeface="Arial"/>
                <a:cs typeface="Arial"/>
              </a:rPr>
              <a:t> </a:t>
            </a:r>
            <a:r>
              <a:rPr sz="1000" dirty="0">
                <a:solidFill>
                  <a:srgbClr val="7E7E7E"/>
                </a:solidFill>
                <a:latin typeface="Arial"/>
                <a:cs typeface="Arial"/>
              </a:rPr>
              <a:t>S9,</a:t>
            </a:r>
            <a:r>
              <a:rPr sz="1000" spc="-30" dirty="0">
                <a:solidFill>
                  <a:srgbClr val="7E7E7E"/>
                </a:solidFill>
                <a:latin typeface="Arial"/>
                <a:cs typeface="Arial"/>
              </a:rPr>
              <a:t> </a:t>
            </a:r>
            <a:r>
              <a:rPr sz="1000" dirty="0">
                <a:solidFill>
                  <a:srgbClr val="7E7E7E"/>
                </a:solidFill>
                <a:latin typeface="Arial"/>
                <a:cs typeface="Arial"/>
              </a:rPr>
              <a:t>1560;</a:t>
            </a:r>
            <a:r>
              <a:rPr sz="1000" spc="-15" dirty="0">
                <a:solidFill>
                  <a:srgbClr val="7E7E7E"/>
                </a:solidFill>
                <a:latin typeface="Arial"/>
                <a:cs typeface="Arial"/>
              </a:rPr>
              <a:t> </a:t>
            </a:r>
            <a:r>
              <a:rPr sz="1000" dirty="0">
                <a:solidFill>
                  <a:srgbClr val="7E7E7E"/>
                </a:solidFill>
                <a:latin typeface="Arial"/>
                <a:cs typeface="Arial"/>
              </a:rPr>
              <a:t>S10,</a:t>
            </a:r>
            <a:r>
              <a:rPr sz="1000" spc="-25" dirty="0">
                <a:solidFill>
                  <a:srgbClr val="7E7E7E"/>
                </a:solidFill>
                <a:latin typeface="Arial"/>
                <a:cs typeface="Arial"/>
              </a:rPr>
              <a:t> </a:t>
            </a:r>
            <a:r>
              <a:rPr sz="1000" dirty="0">
                <a:solidFill>
                  <a:srgbClr val="7E7E7E"/>
                </a:solidFill>
                <a:latin typeface="Arial"/>
                <a:cs typeface="Arial"/>
              </a:rPr>
              <a:t>1546;</a:t>
            </a:r>
            <a:r>
              <a:rPr sz="1000" spc="-15" dirty="0">
                <a:solidFill>
                  <a:srgbClr val="7E7E7E"/>
                </a:solidFill>
                <a:latin typeface="Arial"/>
                <a:cs typeface="Arial"/>
              </a:rPr>
              <a:t> </a:t>
            </a:r>
            <a:r>
              <a:rPr sz="1000" dirty="0">
                <a:solidFill>
                  <a:srgbClr val="7E7E7E"/>
                </a:solidFill>
                <a:latin typeface="Arial"/>
                <a:cs typeface="Arial"/>
              </a:rPr>
              <a:t>S11,</a:t>
            </a:r>
            <a:r>
              <a:rPr sz="1000" spc="-25" dirty="0">
                <a:solidFill>
                  <a:srgbClr val="7E7E7E"/>
                </a:solidFill>
                <a:latin typeface="Arial"/>
                <a:cs typeface="Arial"/>
              </a:rPr>
              <a:t> </a:t>
            </a:r>
            <a:r>
              <a:rPr sz="1000" dirty="0">
                <a:solidFill>
                  <a:srgbClr val="7E7E7E"/>
                </a:solidFill>
                <a:latin typeface="Arial"/>
                <a:cs typeface="Arial"/>
              </a:rPr>
              <a:t>1460;</a:t>
            </a:r>
            <a:r>
              <a:rPr sz="1000" spc="-20" dirty="0">
                <a:solidFill>
                  <a:srgbClr val="7E7E7E"/>
                </a:solidFill>
                <a:latin typeface="Arial"/>
                <a:cs typeface="Arial"/>
              </a:rPr>
              <a:t> </a:t>
            </a:r>
            <a:r>
              <a:rPr sz="1000" dirty="0">
                <a:solidFill>
                  <a:srgbClr val="7E7E7E"/>
                </a:solidFill>
                <a:latin typeface="Arial"/>
                <a:cs typeface="Arial"/>
              </a:rPr>
              <a:t>S12,</a:t>
            </a:r>
            <a:r>
              <a:rPr sz="1000" spc="-15"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S13,</a:t>
            </a:r>
            <a:r>
              <a:rPr sz="1000" spc="5" dirty="0">
                <a:solidFill>
                  <a:srgbClr val="7E7E7E"/>
                </a:solidFill>
                <a:latin typeface="Arial"/>
                <a:cs typeface="Arial"/>
              </a:rPr>
              <a:t> </a:t>
            </a:r>
            <a:r>
              <a:rPr sz="1000" dirty="0">
                <a:solidFill>
                  <a:srgbClr val="7E7E7E"/>
                </a:solidFill>
                <a:latin typeface="Arial"/>
                <a:cs typeface="Arial"/>
              </a:rPr>
              <a:t>1540;</a:t>
            </a:r>
            <a:r>
              <a:rPr sz="1000" spc="-25"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1517;</a:t>
            </a:r>
            <a:r>
              <a:rPr sz="1000" spc="-30" dirty="0">
                <a:solidFill>
                  <a:srgbClr val="7E7E7E"/>
                </a:solidFill>
                <a:latin typeface="Arial"/>
                <a:cs typeface="Arial"/>
              </a:rPr>
              <a:t> </a:t>
            </a:r>
            <a:r>
              <a:rPr sz="1000" dirty="0">
                <a:solidFill>
                  <a:srgbClr val="7E7E7E"/>
                </a:solidFill>
                <a:latin typeface="Arial"/>
                <a:cs typeface="Arial"/>
              </a:rPr>
              <a:t>S16,</a:t>
            </a:r>
            <a:r>
              <a:rPr sz="1000" spc="-15"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69" name="object 69"/>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58</a:t>
            </a:r>
            <a:endParaRPr sz="1800">
              <a:latin typeface="Calibri"/>
              <a:cs typeface="Calibri"/>
            </a:endParaRPr>
          </a:p>
        </p:txBody>
      </p:sp>
      <p:pic>
        <p:nvPicPr>
          <p:cNvPr id="70" name="object 70"/>
          <p:cNvPicPr/>
          <p:nvPr/>
        </p:nvPicPr>
        <p:blipFill>
          <a:blip r:embed="rId2" cstate="print"/>
          <a:stretch>
            <a:fillRect/>
          </a:stretch>
        </p:blipFill>
        <p:spPr>
          <a:xfrm>
            <a:off x="724522" y="5969990"/>
            <a:ext cx="147688" cy="204723"/>
          </a:xfrm>
          <a:prstGeom prst="rect">
            <a:avLst/>
          </a:prstGeom>
        </p:spPr>
      </p:pic>
      <p:pic>
        <p:nvPicPr>
          <p:cNvPr id="71" name="object 71"/>
          <p:cNvPicPr/>
          <p:nvPr/>
        </p:nvPicPr>
        <p:blipFill>
          <a:blip r:embed="rId3" cstate="print"/>
          <a:stretch>
            <a:fillRect/>
          </a:stretch>
        </p:blipFill>
        <p:spPr>
          <a:xfrm>
            <a:off x="528345" y="5968707"/>
            <a:ext cx="147701" cy="204723"/>
          </a:xfrm>
          <a:prstGeom prst="rect">
            <a:avLst/>
          </a:prstGeom>
        </p:spPr>
      </p:pic>
      <p:sp>
        <p:nvSpPr>
          <p:cNvPr id="72" name="object 72"/>
          <p:cNvSpPr txBox="1"/>
          <p:nvPr/>
        </p:nvSpPr>
        <p:spPr>
          <a:xfrm>
            <a:off x="922426" y="5962599"/>
            <a:ext cx="270383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Significantly</a:t>
            </a:r>
            <a:r>
              <a:rPr sz="1200" spc="-60" dirty="0">
                <a:solidFill>
                  <a:srgbClr val="5C5B5A"/>
                </a:solidFill>
                <a:latin typeface="Arial"/>
                <a:cs typeface="Arial"/>
              </a:rPr>
              <a:t> </a:t>
            </a:r>
            <a:r>
              <a:rPr sz="1200" dirty="0">
                <a:solidFill>
                  <a:srgbClr val="5C5B5A"/>
                </a:solidFill>
                <a:latin typeface="Arial"/>
                <a:cs typeface="Arial"/>
              </a:rPr>
              <a:t>higher/lower</a:t>
            </a:r>
            <a:r>
              <a:rPr sz="1200" spc="-50" dirty="0">
                <a:solidFill>
                  <a:srgbClr val="5C5B5A"/>
                </a:solidFill>
                <a:latin typeface="Arial"/>
                <a:cs typeface="Arial"/>
              </a:rPr>
              <a:t> </a:t>
            </a:r>
            <a:r>
              <a:rPr sz="1200" dirty="0">
                <a:solidFill>
                  <a:srgbClr val="5C5B5A"/>
                </a:solidFill>
                <a:latin typeface="Arial"/>
                <a:cs typeface="Arial"/>
              </a:rPr>
              <a:t>than</a:t>
            </a:r>
            <a:r>
              <a:rPr sz="1200" spc="-50" dirty="0">
                <a:solidFill>
                  <a:srgbClr val="5C5B5A"/>
                </a:solidFill>
                <a:latin typeface="Arial"/>
                <a:cs typeface="Arial"/>
              </a:rPr>
              <a:t> </a:t>
            </a:r>
            <a:r>
              <a:rPr sz="1200" dirty="0">
                <a:solidFill>
                  <a:srgbClr val="5C5B5A"/>
                </a:solidFill>
                <a:latin typeface="Arial"/>
                <a:cs typeface="Arial"/>
              </a:rPr>
              <a:t>Oct</a:t>
            </a:r>
            <a:r>
              <a:rPr sz="1200" spc="-25" dirty="0">
                <a:solidFill>
                  <a:srgbClr val="5C5B5A"/>
                </a:solidFill>
                <a:latin typeface="Arial"/>
                <a:cs typeface="Arial"/>
              </a:rPr>
              <a:t> </a:t>
            </a:r>
            <a:r>
              <a:rPr sz="1200" spc="-20" dirty="0">
                <a:solidFill>
                  <a:srgbClr val="5C5B5A"/>
                </a:solidFill>
                <a:latin typeface="Arial"/>
                <a:cs typeface="Arial"/>
              </a:rPr>
              <a:t>2024</a:t>
            </a:r>
            <a:endParaRPr sz="1200">
              <a:latin typeface="Arial"/>
              <a:cs typeface="Arial"/>
            </a:endParaRPr>
          </a:p>
        </p:txBody>
      </p:sp>
      <p:pic>
        <p:nvPicPr>
          <p:cNvPr id="73" name="object 73"/>
          <p:cNvPicPr/>
          <p:nvPr/>
        </p:nvPicPr>
        <p:blipFill>
          <a:blip r:embed="rId4" cstate="print"/>
          <a:stretch>
            <a:fillRect/>
          </a:stretch>
        </p:blipFill>
        <p:spPr>
          <a:xfrm>
            <a:off x="11359260" y="2351785"/>
            <a:ext cx="147700" cy="20472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4202" y="159765"/>
            <a:ext cx="10655935" cy="793750"/>
          </a:xfrm>
          <a:prstGeom prst="rect">
            <a:avLst/>
          </a:prstGeom>
        </p:spPr>
        <p:txBody>
          <a:bodyPr vert="horz" wrap="square" lIns="0" tIns="43815" rIns="0" bIns="0" rtlCol="0">
            <a:spAutoFit/>
          </a:bodyPr>
          <a:lstStyle/>
          <a:p>
            <a:pPr marL="12700" marR="5080">
              <a:lnSpc>
                <a:spcPts val="1939"/>
              </a:lnSpc>
              <a:spcBef>
                <a:spcPts val="345"/>
              </a:spcBef>
            </a:pPr>
            <a:r>
              <a:rPr dirty="0">
                <a:solidFill>
                  <a:srgbClr val="5C5B5A"/>
                </a:solidFill>
              </a:rPr>
              <a:t>Another</a:t>
            </a:r>
            <a:r>
              <a:rPr spc="10" dirty="0">
                <a:solidFill>
                  <a:srgbClr val="5C5B5A"/>
                </a:solidFill>
              </a:rPr>
              <a:t> </a:t>
            </a:r>
            <a:r>
              <a:rPr dirty="0">
                <a:solidFill>
                  <a:srgbClr val="5C5B5A"/>
                </a:solidFill>
              </a:rPr>
              <a:t>positive</a:t>
            </a:r>
            <a:r>
              <a:rPr spc="-10" dirty="0">
                <a:solidFill>
                  <a:srgbClr val="5C5B5A"/>
                </a:solidFill>
              </a:rPr>
              <a:t> </a:t>
            </a:r>
            <a:r>
              <a:rPr dirty="0">
                <a:solidFill>
                  <a:srgbClr val="5C5B5A"/>
                </a:solidFill>
              </a:rPr>
              <a:t>in</a:t>
            </a:r>
            <a:r>
              <a:rPr spc="-35" dirty="0">
                <a:solidFill>
                  <a:srgbClr val="5C5B5A"/>
                </a:solidFill>
              </a:rPr>
              <a:t> </a:t>
            </a:r>
            <a:r>
              <a:rPr dirty="0">
                <a:solidFill>
                  <a:srgbClr val="5C5B5A"/>
                </a:solidFill>
              </a:rPr>
              <a:t>the</a:t>
            </a:r>
            <a:r>
              <a:rPr spc="-25" dirty="0">
                <a:solidFill>
                  <a:srgbClr val="5C5B5A"/>
                </a:solidFill>
              </a:rPr>
              <a:t> </a:t>
            </a:r>
            <a:r>
              <a:rPr dirty="0">
                <a:solidFill>
                  <a:srgbClr val="5C5B5A"/>
                </a:solidFill>
              </a:rPr>
              <a:t>latest</a:t>
            </a:r>
            <a:r>
              <a:rPr spc="-30" dirty="0">
                <a:solidFill>
                  <a:srgbClr val="5C5B5A"/>
                </a:solidFill>
              </a:rPr>
              <a:t> </a:t>
            </a:r>
            <a:r>
              <a:rPr dirty="0">
                <a:solidFill>
                  <a:srgbClr val="5C5B5A"/>
                </a:solidFill>
              </a:rPr>
              <a:t>results,</a:t>
            </a:r>
            <a:r>
              <a:rPr spc="-5" dirty="0">
                <a:solidFill>
                  <a:srgbClr val="5C5B5A"/>
                </a:solidFill>
              </a:rPr>
              <a:t> </a:t>
            </a:r>
            <a:r>
              <a:rPr dirty="0"/>
              <a:t>54%</a:t>
            </a:r>
            <a:r>
              <a:rPr spc="-25" dirty="0"/>
              <a:t> </a:t>
            </a:r>
            <a:r>
              <a:rPr dirty="0"/>
              <a:t>of</a:t>
            </a:r>
            <a:r>
              <a:rPr spc="-30" dirty="0"/>
              <a:t> </a:t>
            </a:r>
            <a:r>
              <a:rPr dirty="0"/>
              <a:t>GM</a:t>
            </a:r>
            <a:r>
              <a:rPr spc="-35" dirty="0"/>
              <a:t> </a:t>
            </a:r>
            <a:r>
              <a:rPr dirty="0"/>
              <a:t>respondents</a:t>
            </a:r>
            <a:r>
              <a:rPr spc="-30" dirty="0"/>
              <a:t> </a:t>
            </a:r>
            <a:r>
              <a:rPr dirty="0"/>
              <a:t>said</a:t>
            </a:r>
            <a:r>
              <a:rPr spc="-25" dirty="0"/>
              <a:t> </a:t>
            </a:r>
            <a:r>
              <a:rPr dirty="0"/>
              <a:t>they</a:t>
            </a:r>
            <a:r>
              <a:rPr spc="-40" dirty="0"/>
              <a:t> </a:t>
            </a:r>
            <a:r>
              <a:rPr dirty="0"/>
              <a:t>could</a:t>
            </a:r>
            <a:r>
              <a:rPr spc="-45" dirty="0"/>
              <a:t> </a:t>
            </a:r>
            <a:r>
              <a:rPr dirty="0"/>
              <a:t>afford</a:t>
            </a:r>
            <a:r>
              <a:rPr spc="-30" dirty="0"/>
              <a:t> </a:t>
            </a:r>
            <a:r>
              <a:rPr dirty="0"/>
              <a:t>to</a:t>
            </a:r>
            <a:r>
              <a:rPr spc="-35" dirty="0"/>
              <a:t> </a:t>
            </a:r>
            <a:r>
              <a:rPr dirty="0"/>
              <a:t>pay</a:t>
            </a:r>
            <a:r>
              <a:rPr spc="-30" dirty="0"/>
              <a:t> </a:t>
            </a:r>
            <a:r>
              <a:rPr spc="-25" dirty="0"/>
              <a:t>an </a:t>
            </a:r>
            <a:r>
              <a:rPr dirty="0"/>
              <a:t>unexpected</a:t>
            </a:r>
            <a:r>
              <a:rPr spc="-35" dirty="0"/>
              <a:t> </a:t>
            </a:r>
            <a:r>
              <a:rPr dirty="0"/>
              <a:t>but</a:t>
            </a:r>
            <a:r>
              <a:rPr spc="-30" dirty="0"/>
              <a:t> </a:t>
            </a:r>
            <a:r>
              <a:rPr dirty="0"/>
              <a:t>necessary</a:t>
            </a:r>
            <a:r>
              <a:rPr spc="-15" dirty="0"/>
              <a:t> </a:t>
            </a:r>
            <a:r>
              <a:rPr dirty="0"/>
              <a:t>expense</a:t>
            </a:r>
            <a:r>
              <a:rPr spc="-25" dirty="0"/>
              <a:t> </a:t>
            </a:r>
            <a:r>
              <a:rPr dirty="0"/>
              <a:t>of</a:t>
            </a:r>
            <a:r>
              <a:rPr spc="-30" dirty="0"/>
              <a:t> </a:t>
            </a:r>
            <a:r>
              <a:rPr dirty="0"/>
              <a:t>£850</a:t>
            </a:r>
            <a:r>
              <a:rPr dirty="0">
                <a:solidFill>
                  <a:srgbClr val="5C5B5A"/>
                </a:solidFill>
              </a:rPr>
              <a:t>,</a:t>
            </a:r>
            <a:r>
              <a:rPr spc="-20" dirty="0">
                <a:solidFill>
                  <a:srgbClr val="5C5B5A"/>
                </a:solidFill>
              </a:rPr>
              <a:t> </a:t>
            </a:r>
            <a:r>
              <a:rPr dirty="0">
                <a:solidFill>
                  <a:srgbClr val="5C5B5A"/>
                </a:solidFill>
              </a:rPr>
              <a:t>a</a:t>
            </a:r>
            <a:r>
              <a:rPr spc="-30" dirty="0">
                <a:solidFill>
                  <a:srgbClr val="5C5B5A"/>
                </a:solidFill>
              </a:rPr>
              <a:t> </a:t>
            </a:r>
            <a:r>
              <a:rPr dirty="0">
                <a:solidFill>
                  <a:srgbClr val="5C5B5A"/>
                </a:solidFill>
              </a:rPr>
              <a:t>high</a:t>
            </a:r>
            <a:r>
              <a:rPr spc="-45" dirty="0">
                <a:solidFill>
                  <a:srgbClr val="5C5B5A"/>
                </a:solidFill>
              </a:rPr>
              <a:t> </a:t>
            </a:r>
            <a:r>
              <a:rPr dirty="0">
                <a:solidFill>
                  <a:srgbClr val="5C5B5A"/>
                </a:solidFill>
              </a:rPr>
              <a:t>figure</a:t>
            </a:r>
            <a:r>
              <a:rPr spc="-45" dirty="0">
                <a:solidFill>
                  <a:srgbClr val="5C5B5A"/>
                </a:solidFill>
              </a:rPr>
              <a:t> </a:t>
            </a:r>
            <a:r>
              <a:rPr dirty="0">
                <a:solidFill>
                  <a:srgbClr val="5C5B5A"/>
                </a:solidFill>
              </a:rPr>
              <a:t>compared</a:t>
            </a:r>
            <a:r>
              <a:rPr spc="-15" dirty="0">
                <a:solidFill>
                  <a:srgbClr val="5C5B5A"/>
                </a:solidFill>
              </a:rPr>
              <a:t> </a:t>
            </a:r>
            <a:r>
              <a:rPr dirty="0">
                <a:solidFill>
                  <a:srgbClr val="5C5B5A"/>
                </a:solidFill>
              </a:rPr>
              <a:t>to</a:t>
            </a:r>
            <a:r>
              <a:rPr spc="-30" dirty="0">
                <a:solidFill>
                  <a:srgbClr val="5C5B5A"/>
                </a:solidFill>
              </a:rPr>
              <a:t> </a:t>
            </a:r>
            <a:r>
              <a:rPr dirty="0">
                <a:solidFill>
                  <a:srgbClr val="5C5B5A"/>
                </a:solidFill>
              </a:rPr>
              <a:t>all</a:t>
            </a:r>
            <a:r>
              <a:rPr spc="-35" dirty="0">
                <a:solidFill>
                  <a:srgbClr val="5C5B5A"/>
                </a:solidFill>
              </a:rPr>
              <a:t> </a:t>
            </a:r>
            <a:r>
              <a:rPr dirty="0">
                <a:solidFill>
                  <a:srgbClr val="5C5B5A"/>
                </a:solidFill>
              </a:rPr>
              <a:t>previous</a:t>
            </a:r>
            <a:r>
              <a:rPr spc="-20" dirty="0">
                <a:solidFill>
                  <a:srgbClr val="5C5B5A"/>
                </a:solidFill>
              </a:rPr>
              <a:t> </a:t>
            </a:r>
            <a:r>
              <a:rPr dirty="0">
                <a:solidFill>
                  <a:srgbClr val="5C5B5A"/>
                </a:solidFill>
              </a:rPr>
              <a:t>waves</a:t>
            </a:r>
            <a:r>
              <a:rPr spc="-20" dirty="0">
                <a:solidFill>
                  <a:srgbClr val="5C5B5A"/>
                </a:solidFill>
              </a:rPr>
              <a:t> </a:t>
            </a:r>
            <a:r>
              <a:rPr spc="-10" dirty="0">
                <a:solidFill>
                  <a:srgbClr val="5C5B5A"/>
                </a:solidFill>
              </a:rPr>
              <a:t>(though </a:t>
            </a:r>
            <a:r>
              <a:rPr dirty="0">
                <a:solidFill>
                  <a:srgbClr val="5C5B5A"/>
                </a:solidFill>
              </a:rPr>
              <a:t>note</a:t>
            </a:r>
            <a:r>
              <a:rPr spc="-35" dirty="0">
                <a:solidFill>
                  <a:srgbClr val="5C5B5A"/>
                </a:solidFill>
              </a:rPr>
              <a:t> </a:t>
            </a:r>
            <a:r>
              <a:rPr dirty="0">
                <a:solidFill>
                  <a:srgbClr val="5C5B5A"/>
                </a:solidFill>
              </a:rPr>
              <a:t>-</a:t>
            </a:r>
            <a:r>
              <a:rPr spc="-15" dirty="0">
                <a:solidFill>
                  <a:srgbClr val="5C5B5A"/>
                </a:solidFill>
              </a:rPr>
              <a:t> </a:t>
            </a:r>
            <a:r>
              <a:rPr dirty="0">
                <a:solidFill>
                  <a:srgbClr val="5C5B5A"/>
                </a:solidFill>
              </a:rPr>
              <a:t>this</a:t>
            </a:r>
            <a:r>
              <a:rPr spc="-30" dirty="0">
                <a:solidFill>
                  <a:srgbClr val="5C5B5A"/>
                </a:solidFill>
              </a:rPr>
              <a:t> </a:t>
            </a:r>
            <a:r>
              <a:rPr dirty="0">
                <a:solidFill>
                  <a:srgbClr val="5C5B5A"/>
                </a:solidFill>
              </a:rPr>
              <a:t>is</a:t>
            </a:r>
            <a:r>
              <a:rPr spc="-20" dirty="0">
                <a:solidFill>
                  <a:srgbClr val="5C5B5A"/>
                </a:solidFill>
              </a:rPr>
              <a:t> </a:t>
            </a:r>
            <a:r>
              <a:rPr dirty="0">
                <a:solidFill>
                  <a:srgbClr val="5C5B5A"/>
                </a:solidFill>
              </a:rPr>
              <a:t>still</a:t>
            </a:r>
            <a:r>
              <a:rPr spc="-15" dirty="0">
                <a:solidFill>
                  <a:srgbClr val="5C5B5A"/>
                </a:solidFill>
              </a:rPr>
              <a:t> </a:t>
            </a:r>
            <a:r>
              <a:rPr dirty="0">
                <a:solidFill>
                  <a:srgbClr val="5C5B5A"/>
                </a:solidFill>
              </a:rPr>
              <a:t>significantly</a:t>
            </a:r>
            <a:r>
              <a:rPr spc="-35" dirty="0">
                <a:solidFill>
                  <a:srgbClr val="5C5B5A"/>
                </a:solidFill>
              </a:rPr>
              <a:t> </a:t>
            </a:r>
            <a:r>
              <a:rPr dirty="0">
                <a:solidFill>
                  <a:srgbClr val="5C5B5A"/>
                </a:solidFill>
              </a:rPr>
              <a:t>lower</a:t>
            </a:r>
            <a:r>
              <a:rPr spc="-60" dirty="0">
                <a:solidFill>
                  <a:srgbClr val="5C5B5A"/>
                </a:solidFill>
              </a:rPr>
              <a:t> </a:t>
            </a:r>
            <a:r>
              <a:rPr dirty="0">
                <a:solidFill>
                  <a:srgbClr val="5C5B5A"/>
                </a:solidFill>
              </a:rPr>
              <a:t>than</a:t>
            </a:r>
            <a:r>
              <a:rPr spc="-20" dirty="0">
                <a:solidFill>
                  <a:srgbClr val="5C5B5A"/>
                </a:solidFill>
              </a:rPr>
              <a:t> </a:t>
            </a:r>
            <a:r>
              <a:rPr dirty="0">
                <a:solidFill>
                  <a:srgbClr val="5C5B5A"/>
                </a:solidFill>
              </a:rPr>
              <a:t>the</a:t>
            </a:r>
            <a:r>
              <a:rPr spc="-15" dirty="0">
                <a:solidFill>
                  <a:srgbClr val="5C5B5A"/>
                </a:solidFill>
              </a:rPr>
              <a:t> </a:t>
            </a:r>
            <a:r>
              <a:rPr dirty="0">
                <a:solidFill>
                  <a:srgbClr val="5C5B5A"/>
                </a:solidFill>
              </a:rPr>
              <a:t>65%</a:t>
            </a:r>
            <a:r>
              <a:rPr spc="-10" dirty="0">
                <a:solidFill>
                  <a:srgbClr val="5C5B5A"/>
                </a:solidFill>
              </a:rPr>
              <a:t> </a:t>
            </a:r>
            <a:r>
              <a:rPr dirty="0">
                <a:solidFill>
                  <a:srgbClr val="5C5B5A"/>
                </a:solidFill>
              </a:rPr>
              <a:t>figure</a:t>
            </a:r>
            <a:r>
              <a:rPr spc="-35" dirty="0">
                <a:solidFill>
                  <a:srgbClr val="5C5B5A"/>
                </a:solidFill>
              </a:rPr>
              <a:t> </a:t>
            </a:r>
            <a:r>
              <a:rPr dirty="0">
                <a:solidFill>
                  <a:srgbClr val="5C5B5A"/>
                </a:solidFill>
              </a:rPr>
              <a:t>for</a:t>
            </a:r>
            <a:r>
              <a:rPr spc="-15" dirty="0">
                <a:solidFill>
                  <a:srgbClr val="5C5B5A"/>
                </a:solidFill>
              </a:rPr>
              <a:t> </a:t>
            </a:r>
            <a:r>
              <a:rPr dirty="0">
                <a:solidFill>
                  <a:srgbClr val="5C5B5A"/>
                </a:solidFill>
              </a:rPr>
              <a:t>GB</a:t>
            </a:r>
            <a:r>
              <a:rPr spc="-30" dirty="0">
                <a:solidFill>
                  <a:srgbClr val="5C5B5A"/>
                </a:solidFill>
              </a:rPr>
              <a:t> </a:t>
            </a:r>
            <a:r>
              <a:rPr dirty="0">
                <a:solidFill>
                  <a:srgbClr val="5C5B5A"/>
                </a:solidFill>
              </a:rPr>
              <a:t>as</a:t>
            </a:r>
            <a:r>
              <a:rPr spc="-15" dirty="0">
                <a:solidFill>
                  <a:srgbClr val="5C5B5A"/>
                </a:solidFill>
              </a:rPr>
              <a:t> </a:t>
            </a:r>
            <a:r>
              <a:rPr dirty="0">
                <a:solidFill>
                  <a:srgbClr val="5C5B5A"/>
                </a:solidFill>
              </a:rPr>
              <a:t>a</a:t>
            </a:r>
            <a:r>
              <a:rPr spc="-30" dirty="0">
                <a:solidFill>
                  <a:srgbClr val="5C5B5A"/>
                </a:solidFill>
              </a:rPr>
              <a:t> </a:t>
            </a:r>
            <a:r>
              <a:rPr spc="-10" dirty="0">
                <a:solidFill>
                  <a:srgbClr val="5C5B5A"/>
                </a:solidFill>
              </a:rPr>
              <a:t>whole)</a:t>
            </a:r>
          </a:p>
        </p:txBody>
      </p:sp>
      <p:sp>
        <p:nvSpPr>
          <p:cNvPr id="3" name="object 3"/>
          <p:cNvSpPr txBox="1"/>
          <p:nvPr/>
        </p:nvSpPr>
        <p:spPr>
          <a:xfrm>
            <a:off x="3430904" y="1494536"/>
            <a:ext cx="533082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Can</a:t>
            </a:r>
            <a:r>
              <a:rPr sz="1400" b="1" spc="-40"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afford</a:t>
            </a:r>
            <a:r>
              <a:rPr sz="1400" b="1" spc="-60" dirty="0">
                <a:solidFill>
                  <a:srgbClr val="5C5B5A"/>
                </a:solidFill>
                <a:latin typeface="Arial"/>
                <a:cs typeface="Arial"/>
              </a:rPr>
              <a:t> </a:t>
            </a:r>
            <a:r>
              <a:rPr sz="1400" b="1" dirty="0">
                <a:solidFill>
                  <a:srgbClr val="5C5B5A"/>
                </a:solidFill>
                <a:latin typeface="Arial"/>
                <a:cs typeface="Arial"/>
              </a:rPr>
              <a:t>an</a:t>
            </a:r>
            <a:r>
              <a:rPr sz="1400" b="1" spc="-35" dirty="0">
                <a:solidFill>
                  <a:srgbClr val="5C5B5A"/>
                </a:solidFill>
                <a:latin typeface="Arial"/>
                <a:cs typeface="Arial"/>
              </a:rPr>
              <a:t> </a:t>
            </a:r>
            <a:r>
              <a:rPr sz="1400" b="1" dirty="0">
                <a:solidFill>
                  <a:srgbClr val="5C5B5A"/>
                </a:solidFill>
                <a:latin typeface="Arial"/>
                <a:cs typeface="Arial"/>
              </a:rPr>
              <a:t>unexpected</a:t>
            </a:r>
            <a:r>
              <a:rPr sz="1400" b="1" spc="-75" dirty="0">
                <a:solidFill>
                  <a:srgbClr val="5C5B5A"/>
                </a:solidFill>
                <a:latin typeface="Arial"/>
                <a:cs typeface="Arial"/>
              </a:rPr>
              <a:t> </a:t>
            </a:r>
            <a:r>
              <a:rPr sz="1400" b="1" dirty="0">
                <a:solidFill>
                  <a:srgbClr val="5C5B5A"/>
                </a:solidFill>
                <a:latin typeface="Arial"/>
                <a:cs typeface="Arial"/>
              </a:rPr>
              <a:t>but</a:t>
            </a:r>
            <a:r>
              <a:rPr sz="1400" b="1" spc="-40" dirty="0">
                <a:solidFill>
                  <a:srgbClr val="5C5B5A"/>
                </a:solidFill>
                <a:latin typeface="Arial"/>
                <a:cs typeface="Arial"/>
              </a:rPr>
              <a:t> </a:t>
            </a:r>
            <a:r>
              <a:rPr sz="1400" b="1" dirty="0">
                <a:solidFill>
                  <a:srgbClr val="5C5B5A"/>
                </a:solidFill>
                <a:latin typeface="Arial"/>
                <a:cs typeface="Arial"/>
              </a:rPr>
              <a:t>necessary</a:t>
            </a:r>
            <a:r>
              <a:rPr sz="1400" b="1" spc="-70" dirty="0">
                <a:solidFill>
                  <a:srgbClr val="5C5B5A"/>
                </a:solidFill>
                <a:latin typeface="Arial"/>
                <a:cs typeface="Arial"/>
              </a:rPr>
              <a:t> </a:t>
            </a:r>
            <a:r>
              <a:rPr sz="1400" b="1" dirty="0">
                <a:solidFill>
                  <a:srgbClr val="5C5B5A"/>
                </a:solidFill>
                <a:latin typeface="Arial"/>
                <a:cs typeface="Arial"/>
              </a:rPr>
              <a:t>expense</a:t>
            </a:r>
            <a:r>
              <a:rPr sz="1400" b="1" spc="-50" dirty="0">
                <a:solidFill>
                  <a:srgbClr val="5C5B5A"/>
                </a:solidFill>
                <a:latin typeface="Arial"/>
                <a:cs typeface="Arial"/>
              </a:rPr>
              <a:t> </a:t>
            </a:r>
            <a:r>
              <a:rPr sz="1400" b="1" dirty="0">
                <a:solidFill>
                  <a:srgbClr val="5C5B5A"/>
                </a:solidFill>
                <a:latin typeface="Arial"/>
                <a:cs typeface="Arial"/>
              </a:rPr>
              <a:t>of</a:t>
            </a:r>
            <a:r>
              <a:rPr sz="1400" b="1" spc="-30" dirty="0">
                <a:solidFill>
                  <a:srgbClr val="5C5B5A"/>
                </a:solidFill>
                <a:latin typeface="Arial"/>
                <a:cs typeface="Arial"/>
              </a:rPr>
              <a:t> </a:t>
            </a:r>
            <a:r>
              <a:rPr sz="1400" b="1" spc="-10" dirty="0">
                <a:solidFill>
                  <a:srgbClr val="5C5B5A"/>
                </a:solidFill>
                <a:latin typeface="Arial"/>
                <a:cs typeface="Arial"/>
              </a:rPr>
              <a:t>£850?</a:t>
            </a:r>
            <a:endParaRPr sz="1400">
              <a:latin typeface="Arial"/>
              <a:cs typeface="Arial"/>
            </a:endParaRPr>
          </a:p>
        </p:txBody>
      </p:sp>
      <p:sp>
        <p:nvSpPr>
          <p:cNvPr id="4" name="object 4"/>
          <p:cNvSpPr/>
          <p:nvPr/>
        </p:nvSpPr>
        <p:spPr>
          <a:xfrm>
            <a:off x="577024" y="5335270"/>
            <a:ext cx="10268585" cy="0"/>
          </a:xfrm>
          <a:custGeom>
            <a:avLst/>
            <a:gdLst/>
            <a:ahLst/>
            <a:cxnLst/>
            <a:rect l="l" t="t" r="r" b="b"/>
            <a:pathLst>
              <a:path w="10268585">
                <a:moveTo>
                  <a:pt x="0" y="0"/>
                </a:moveTo>
                <a:lnTo>
                  <a:pt x="10268394" y="0"/>
                </a:lnTo>
              </a:path>
            </a:pathLst>
          </a:custGeom>
          <a:ln w="9525">
            <a:solidFill>
              <a:srgbClr val="D9D9D9"/>
            </a:solidFill>
          </a:ln>
        </p:spPr>
        <p:txBody>
          <a:bodyPr wrap="square" lIns="0" tIns="0" rIns="0" bIns="0" rtlCol="0"/>
          <a:lstStyle/>
          <a:p>
            <a:endParaRPr/>
          </a:p>
        </p:txBody>
      </p:sp>
      <p:sp>
        <p:nvSpPr>
          <p:cNvPr id="5" name="object 5"/>
          <p:cNvSpPr/>
          <p:nvPr/>
        </p:nvSpPr>
        <p:spPr>
          <a:xfrm>
            <a:off x="943749" y="4733544"/>
            <a:ext cx="9535160" cy="280670"/>
          </a:xfrm>
          <a:custGeom>
            <a:avLst/>
            <a:gdLst/>
            <a:ahLst/>
            <a:cxnLst/>
            <a:rect l="l" t="t" r="r" b="b"/>
            <a:pathLst>
              <a:path w="9535160" h="280670">
                <a:moveTo>
                  <a:pt x="0" y="205358"/>
                </a:moveTo>
                <a:lnTo>
                  <a:pt x="48897" y="200585"/>
                </a:lnTo>
                <a:lnTo>
                  <a:pt x="97793" y="195248"/>
                </a:lnTo>
                <a:lnTo>
                  <a:pt x="146688" y="189489"/>
                </a:lnTo>
                <a:lnTo>
                  <a:pt x="195583" y="183448"/>
                </a:lnTo>
                <a:lnTo>
                  <a:pt x="244477" y="177268"/>
                </a:lnTo>
                <a:lnTo>
                  <a:pt x="293371" y="171089"/>
                </a:lnTo>
                <a:lnTo>
                  <a:pt x="342264" y="165052"/>
                </a:lnTo>
                <a:lnTo>
                  <a:pt x="391157" y="159298"/>
                </a:lnTo>
                <a:lnTo>
                  <a:pt x="440050" y="153969"/>
                </a:lnTo>
                <a:lnTo>
                  <a:pt x="488943" y="149206"/>
                </a:lnTo>
                <a:lnTo>
                  <a:pt x="537836" y="145149"/>
                </a:lnTo>
                <a:lnTo>
                  <a:pt x="586729" y="141940"/>
                </a:lnTo>
                <a:lnTo>
                  <a:pt x="635623" y="139720"/>
                </a:lnTo>
                <a:lnTo>
                  <a:pt x="684517" y="138630"/>
                </a:lnTo>
                <a:lnTo>
                  <a:pt x="733412" y="138810"/>
                </a:lnTo>
                <a:lnTo>
                  <a:pt x="782308" y="140861"/>
                </a:lnTo>
                <a:lnTo>
                  <a:pt x="831208" y="145003"/>
                </a:lnTo>
                <a:lnTo>
                  <a:pt x="880110" y="150890"/>
                </a:lnTo>
                <a:lnTo>
                  <a:pt x="929014" y="158175"/>
                </a:lnTo>
                <a:lnTo>
                  <a:pt x="977920" y="166511"/>
                </a:lnTo>
                <a:lnTo>
                  <a:pt x="1026827" y="175551"/>
                </a:lnTo>
                <a:lnTo>
                  <a:pt x="1075734" y="184949"/>
                </a:lnTo>
                <a:lnTo>
                  <a:pt x="1124642" y="194358"/>
                </a:lnTo>
                <a:lnTo>
                  <a:pt x="1173549" y="203431"/>
                </a:lnTo>
                <a:lnTo>
                  <a:pt x="1222456" y="211821"/>
                </a:lnTo>
                <a:lnTo>
                  <a:pt x="1271362" y="219182"/>
                </a:lnTo>
                <a:lnTo>
                  <a:pt x="1320266" y="225166"/>
                </a:lnTo>
                <a:lnTo>
                  <a:pt x="1369168" y="229428"/>
                </a:lnTo>
                <a:lnTo>
                  <a:pt x="1418067" y="231619"/>
                </a:lnTo>
                <a:lnTo>
                  <a:pt x="1466964" y="231393"/>
                </a:lnTo>
                <a:lnTo>
                  <a:pt x="1515859" y="228466"/>
                </a:lnTo>
                <a:lnTo>
                  <a:pt x="1564754" y="223031"/>
                </a:lnTo>
                <a:lnTo>
                  <a:pt x="1613649" y="215458"/>
                </a:lnTo>
                <a:lnTo>
                  <a:pt x="1662544" y="206116"/>
                </a:lnTo>
                <a:lnTo>
                  <a:pt x="1711439" y="195377"/>
                </a:lnTo>
                <a:lnTo>
                  <a:pt x="1760334" y="183611"/>
                </a:lnTo>
                <a:lnTo>
                  <a:pt x="1809229" y="171188"/>
                </a:lnTo>
                <a:lnTo>
                  <a:pt x="1858124" y="158478"/>
                </a:lnTo>
                <a:lnTo>
                  <a:pt x="1907019" y="145851"/>
                </a:lnTo>
                <a:lnTo>
                  <a:pt x="1955914" y="133679"/>
                </a:lnTo>
                <a:lnTo>
                  <a:pt x="2004809" y="122330"/>
                </a:lnTo>
                <a:lnTo>
                  <a:pt x="2053704" y="112176"/>
                </a:lnTo>
                <a:lnTo>
                  <a:pt x="2102599" y="103587"/>
                </a:lnTo>
                <a:lnTo>
                  <a:pt x="2151494" y="96932"/>
                </a:lnTo>
                <a:lnTo>
                  <a:pt x="2200389" y="92582"/>
                </a:lnTo>
                <a:lnTo>
                  <a:pt x="2249284" y="90377"/>
                </a:lnTo>
                <a:lnTo>
                  <a:pt x="2298179" y="89822"/>
                </a:lnTo>
                <a:lnTo>
                  <a:pt x="2347074" y="90709"/>
                </a:lnTo>
                <a:lnTo>
                  <a:pt x="2395969" y="92833"/>
                </a:lnTo>
                <a:lnTo>
                  <a:pt x="2444864" y="95988"/>
                </a:lnTo>
                <a:lnTo>
                  <a:pt x="2493759" y="99967"/>
                </a:lnTo>
                <a:lnTo>
                  <a:pt x="2542654" y="104563"/>
                </a:lnTo>
                <a:lnTo>
                  <a:pt x="2591549" y="109571"/>
                </a:lnTo>
                <a:lnTo>
                  <a:pt x="2640444" y="114784"/>
                </a:lnTo>
                <a:lnTo>
                  <a:pt x="2689339" y="119996"/>
                </a:lnTo>
                <a:lnTo>
                  <a:pt x="2738234" y="125000"/>
                </a:lnTo>
                <a:lnTo>
                  <a:pt x="2787129" y="129589"/>
                </a:lnTo>
                <a:lnTo>
                  <a:pt x="2836024" y="133559"/>
                </a:lnTo>
                <a:lnTo>
                  <a:pt x="2884919" y="136701"/>
                </a:lnTo>
                <a:lnTo>
                  <a:pt x="2933814" y="138810"/>
                </a:lnTo>
                <a:lnTo>
                  <a:pt x="2986201" y="140242"/>
                </a:lnTo>
                <a:lnTo>
                  <a:pt x="3038589" y="141250"/>
                </a:lnTo>
                <a:lnTo>
                  <a:pt x="3090976" y="141885"/>
                </a:lnTo>
                <a:lnTo>
                  <a:pt x="3143364" y="142198"/>
                </a:lnTo>
                <a:lnTo>
                  <a:pt x="3195751" y="142241"/>
                </a:lnTo>
                <a:lnTo>
                  <a:pt x="3248139" y="142063"/>
                </a:lnTo>
                <a:lnTo>
                  <a:pt x="3300526" y="141716"/>
                </a:lnTo>
                <a:lnTo>
                  <a:pt x="3352914" y="141250"/>
                </a:lnTo>
                <a:lnTo>
                  <a:pt x="3405301" y="140716"/>
                </a:lnTo>
                <a:lnTo>
                  <a:pt x="3457689" y="140166"/>
                </a:lnTo>
                <a:lnTo>
                  <a:pt x="3510076" y="139649"/>
                </a:lnTo>
                <a:lnTo>
                  <a:pt x="3562464" y="139217"/>
                </a:lnTo>
                <a:lnTo>
                  <a:pt x="3614851" y="138921"/>
                </a:lnTo>
                <a:lnTo>
                  <a:pt x="3667239" y="138810"/>
                </a:lnTo>
                <a:lnTo>
                  <a:pt x="3719626" y="138482"/>
                </a:lnTo>
                <a:lnTo>
                  <a:pt x="3772014" y="137598"/>
                </a:lnTo>
                <a:lnTo>
                  <a:pt x="3824403" y="136309"/>
                </a:lnTo>
                <a:lnTo>
                  <a:pt x="3876792" y="134767"/>
                </a:lnTo>
                <a:lnTo>
                  <a:pt x="3929182" y="133125"/>
                </a:lnTo>
                <a:lnTo>
                  <a:pt x="3981574" y="131533"/>
                </a:lnTo>
                <a:lnTo>
                  <a:pt x="4033967" y="130143"/>
                </a:lnTo>
                <a:lnTo>
                  <a:pt x="4086362" y="129107"/>
                </a:lnTo>
                <a:lnTo>
                  <a:pt x="4138760" y="128576"/>
                </a:lnTo>
                <a:lnTo>
                  <a:pt x="4191160" y="128702"/>
                </a:lnTo>
                <a:lnTo>
                  <a:pt x="4243563" y="129637"/>
                </a:lnTo>
                <a:lnTo>
                  <a:pt x="4295969" y="131533"/>
                </a:lnTo>
                <a:lnTo>
                  <a:pt x="4348378" y="134540"/>
                </a:lnTo>
                <a:lnTo>
                  <a:pt x="4400791" y="138810"/>
                </a:lnTo>
                <a:lnTo>
                  <a:pt x="4449686" y="144437"/>
                </a:lnTo>
                <a:lnTo>
                  <a:pt x="4498581" y="151828"/>
                </a:lnTo>
                <a:lnTo>
                  <a:pt x="4547476" y="160697"/>
                </a:lnTo>
                <a:lnTo>
                  <a:pt x="4596371" y="170756"/>
                </a:lnTo>
                <a:lnTo>
                  <a:pt x="4645266" y="181718"/>
                </a:lnTo>
                <a:lnTo>
                  <a:pt x="4694161" y="193295"/>
                </a:lnTo>
                <a:lnTo>
                  <a:pt x="4743056" y="205199"/>
                </a:lnTo>
                <a:lnTo>
                  <a:pt x="4791951" y="217144"/>
                </a:lnTo>
                <a:lnTo>
                  <a:pt x="4840846" y="228842"/>
                </a:lnTo>
                <a:lnTo>
                  <a:pt x="4889741" y="240006"/>
                </a:lnTo>
                <a:lnTo>
                  <a:pt x="4938636" y="250348"/>
                </a:lnTo>
                <a:lnTo>
                  <a:pt x="4987531" y="259580"/>
                </a:lnTo>
                <a:lnTo>
                  <a:pt x="5036426" y="267416"/>
                </a:lnTo>
                <a:lnTo>
                  <a:pt x="5085321" y="273568"/>
                </a:lnTo>
                <a:lnTo>
                  <a:pt x="5134216" y="277748"/>
                </a:lnTo>
                <a:lnTo>
                  <a:pt x="5183111" y="279932"/>
                </a:lnTo>
                <a:lnTo>
                  <a:pt x="5232006" y="280471"/>
                </a:lnTo>
                <a:lnTo>
                  <a:pt x="5280901" y="279572"/>
                </a:lnTo>
                <a:lnTo>
                  <a:pt x="5329796" y="277441"/>
                </a:lnTo>
                <a:lnTo>
                  <a:pt x="5378691" y="274282"/>
                </a:lnTo>
                <a:lnTo>
                  <a:pt x="5427586" y="270301"/>
                </a:lnTo>
                <a:lnTo>
                  <a:pt x="5476481" y="265704"/>
                </a:lnTo>
                <a:lnTo>
                  <a:pt x="5525376" y="260696"/>
                </a:lnTo>
                <a:lnTo>
                  <a:pt x="5574271" y="255483"/>
                </a:lnTo>
                <a:lnTo>
                  <a:pt x="5623166" y="250269"/>
                </a:lnTo>
                <a:lnTo>
                  <a:pt x="5672061" y="245262"/>
                </a:lnTo>
                <a:lnTo>
                  <a:pt x="5720956" y="240664"/>
                </a:lnTo>
                <a:lnTo>
                  <a:pt x="5769851" y="236684"/>
                </a:lnTo>
                <a:lnTo>
                  <a:pt x="5818746" y="233525"/>
                </a:lnTo>
                <a:lnTo>
                  <a:pt x="5867641" y="231393"/>
                </a:lnTo>
                <a:lnTo>
                  <a:pt x="5916536" y="230524"/>
                </a:lnTo>
                <a:lnTo>
                  <a:pt x="5965431" y="230851"/>
                </a:lnTo>
                <a:lnTo>
                  <a:pt x="6014326" y="232125"/>
                </a:lnTo>
                <a:lnTo>
                  <a:pt x="6063221" y="234101"/>
                </a:lnTo>
                <a:lnTo>
                  <a:pt x="6112116" y="236530"/>
                </a:lnTo>
                <a:lnTo>
                  <a:pt x="6161011" y="239166"/>
                </a:lnTo>
                <a:lnTo>
                  <a:pt x="6209906" y="241761"/>
                </a:lnTo>
                <a:lnTo>
                  <a:pt x="6258801" y="244069"/>
                </a:lnTo>
                <a:lnTo>
                  <a:pt x="6307696" y="245841"/>
                </a:lnTo>
                <a:lnTo>
                  <a:pt x="6356591" y="246831"/>
                </a:lnTo>
                <a:lnTo>
                  <a:pt x="6405486" y="246792"/>
                </a:lnTo>
                <a:lnTo>
                  <a:pt x="6454381" y="245475"/>
                </a:lnTo>
                <a:lnTo>
                  <a:pt x="6503276" y="242635"/>
                </a:lnTo>
                <a:lnTo>
                  <a:pt x="6552171" y="238023"/>
                </a:lnTo>
                <a:lnTo>
                  <a:pt x="6601066" y="231393"/>
                </a:lnTo>
                <a:lnTo>
                  <a:pt x="6646905" y="222538"/>
                </a:lnTo>
                <a:lnTo>
                  <a:pt x="6692744" y="210720"/>
                </a:lnTo>
                <a:lnTo>
                  <a:pt x="6738583" y="196414"/>
                </a:lnTo>
                <a:lnTo>
                  <a:pt x="6784422" y="180093"/>
                </a:lnTo>
                <a:lnTo>
                  <a:pt x="6830261" y="162234"/>
                </a:lnTo>
                <a:lnTo>
                  <a:pt x="6876100" y="143311"/>
                </a:lnTo>
                <a:lnTo>
                  <a:pt x="6921939" y="123798"/>
                </a:lnTo>
                <a:lnTo>
                  <a:pt x="6967778" y="104171"/>
                </a:lnTo>
                <a:lnTo>
                  <a:pt x="7013617" y="84904"/>
                </a:lnTo>
                <a:lnTo>
                  <a:pt x="7059456" y="66472"/>
                </a:lnTo>
                <a:lnTo>
                  <a:pt x="7105295" y="49350"/>
                </a:lnTo>
                <a:lnTo>
                  <a:pt x="7151135" y="34012"/>
                </a:lnTo>
                <a:lnTo>
                  <a:pt x="7196974" y="20933"/>
                </a:lnTo>
                <a:lnTo>
                  <a:pt x="7242813" y="10588"/>
                </a:lnTo>
                <a:lnTo>
                  <a:pt x="7288652" y="3452"/>
                </a:lnTo>
                <a:lnTo>
                  <a:pt x="7334491" y="0"/>
                </a:lnTo>
                <a:lnTo>
                  <a:pt x="7383410" y="625"/>
                </a:lnTo>
                <a:lnTo>
                  <a:pt x="7432325" y="5243"/>
                </a:lnTo>
                <a:lnTo>
                  <a:pt x="7481238" y="13319"/>
                </a:lnTo>
                <a:lnTo>
                  <a:pt x="7530148" y="24318"/>
                </a:lnTo>
                <a:lnTo>
                  <a:pt x="7579055" y="37704"/>
                </a:lnTo>
                <a:lnTo>
                  <a:pt x="7627960" y="52943"/>
                </a:lnTo>
                <a:lnTo>
                  <a:pt x="7676864" y="69500"/>
                </a:lnTo>
                <a:lnTo>
                  <a:pt x="7725765" y="86838"/>
                </a:lnTo>
                <a:lnTo>
                  <a:pt x="7774665" y="104424"/>
                </a:lnTo>
                <a:lnTo>
                  <a:pt x="7823563" y="121722"/>
                </a:lnTo>
                <a:lnTo>
                  <a:pt x="7872460" y="138197"/>
                </a:lnTo>
                <a:lnTo>
                  <a:pt x="7921357" y="153314"/>
                </a:lnTo>
                <a:lnTo>
                  <a:pt x="7970252" y="166538"/>
                </a:lnTo>
                <a:lnTo>
                  <a:pt x="8019148" y="177333"/>
                </a:lnTo>
                <a:lnTo>
                  <a:pt x="8068043" y="185165"/>
                </a:lnTo>
                <a:lnTo>
                  <a:pt x="8116938" y="190446"/>
                </a:lnTo>
                <a:lnTo>
                  <a:pt x="8165833" y="194079"/>
                </a:lnTo>
                <a:lnTo>
                  <a:pt x="8214728" y="196272"/>
                </a:lnTo>
                <a:lnTo>
                  <a:pt x="8263623" y="197231"/>
                </a:lnTo>
                <a:lnTo>
                  <a:pt x="8312518" y="197160"/>
                </a:lnTo>
                <a:lnTo>
                  <a:pt x="8361413" y="196266"/>
                </a:lnTo>
                <a:lnTo>
                  <a:pt x="8410308" y="194756"/>
                </a:lnTo>
                <a:lnTo>
                  <a:pt x="8459203" y="192834"/>
                </a:lnTo>
                <a:lnTo>
                  <a:pt x="8508098" y="190707"/>
                </a:lnTo>
                <a:lnTo>
                  <a:pt x="8556993" y="188580"/>
                </a:lnTo>
                <a:lnTo>
                  <a:pt x="8605888" y="186661"/>
                </a:lnTo>
                <a:lnTo>
                  <a:pt x="8654783" y="185153"/>
                </a:lnTo>
                <a:lnTo>
                  <a:pt x="8703678" y="184264"/>
                </a:lnTo>
                <a:lnTo>
                  <a:pt x="8752573" y="184200"/>
                </a:lnTo>
                <a:lnTo>
                  <a:pt x="8801468" y="185165"/>
                </a:lnTo>
                <a:lnTo>
                  <a:pt x="8853855" y="187052"/>
                </a:lnTo>
                <a:lnTo>
                  <a:pt x="8906243" y="189359"/>
                </a:lnTo>
                <a:lnTo>
                  <a:pt x="8958630" y="192035"/>
                </a:lnTo>
                <a:lnTo>
                  <a:pt x="9011018" y="195030"/>
                </a:lnTo>
                <a:lnTo>
                  <a:pt x="9063405" y="198293"/>
                </a:lnTo>
                <a:lnTo>
                  <a:pt x="9115793" y="201774"/>
                </a:lnTo>
                <a:lnTo>
                  <a:pt x="9168180" y="205422"/>
                </a:lnTo>
                <a:lnTo>
                  <a:pt x="9220568" y="209187"/>
                </a:lnTo>
                <a:lnTo>
                  <a:pt x="9272955" y="213017"/>
                </a:lnTo>
                <a:lnTo>
                  <a:pt x="9325343" y="216864"/>
                </a:lnTo>
                <a:lnTo>
                  <a:pt x="9377730" y="220675"/>
                </a:lnTo>
                <a:lnTo>
                  <a:pt x="9430118" y="224401"/>
                </a:lnTo>
                <a:lnTo>
                  <a:pt x="9482505" y="227990"/>
                </a:lnTo>
                <a:lnTo>
                  <a:pt x="9534893" y="231393"/>
                </a:lnTo>
              </a:path>
            </a:pathLst>
          </a:custGeom>
          <a:ln w="28575">
            <a:solidFill>
              <a:srgbClr val="7E7E7E"/>
            </a:solidFill>
          </a:ln>
        </p:spPr>
        <p:txBody>
          <a:bodyPr wrap="square" lIns="0" tIns="0" rIns="0" bIns="0" rtlCol="0"/>
          <a:lstStyle/>
          <a:p>
            <a:endParaRPr/>
          </a:p>
        </p:txBody>
      </p:sp>
      <p:sp>
        <p:nvSpPr>
          <p:cNvPr id="6" name="object 6"/>
          <p:cNvSpPr/>
          <p:nvPr/>
        </p:nvSpPr>
        <p:spPr>
          <a:xfrm>
            <a:off x="943749" y="3339338"/>
            <a:ext cx="9535160" cy="330200"/>
          </a:xfrm>
          <a:custGeom>
            <a:avLst/>
            <a:gdLst/>
            <a:ahLst/>
            <a:cxnLst/>
            <a:rect l="l" t="t" r="r" b="b"/>
            <a:pathLst>
              <a:path w="9535160" h="330200">
                <a:moveTo>
                  <a:pt x="0" y="0"/>
                </a:moveTo>
                <a:lnTo>
                  <a:pt x="48897" y="5575"/>
                </a:lnTo>
                <a:lnTo>
                  <a:pt x="97793" y="11086"/>
                </a:lnTo>
                <a:lnTo>
                  <a:pt x="146688" y="16548"/>
                </a:lnTo>
                <a:lnTo>
                  <a:pt x="195583" y="21979"/>
                </a:lnTo>
                <a:lnTo>
                  <a:pt x="244477" y="27394"/>
                </a:lnTo>
                <a:lnTo>
                  <a:pt x="293371" y="32810"/>
                </a:lnTo>
                <a:lnTo>
                  <a:pt x="342264" y="38244"/>
                </a:lnTo>
                <a:lnTo>
                  <a:pt x="391157" y="43712"/>
                </a:lnTo>
                <a:lnTo>
                  <a:pt x="440050" y="49231"/>
                </a:lnTo>
                <a:lnTo>
                  <a:pt x="488943" y="54816"/>
                </a:lnTo>
                <a:lnTo>
                  <a:pt x="537836" y="60486"/>
                </a:lnTo>
                <a:lnTo>
                  <a:pt x="586729" y="66255"/>
                </a:lnTo>
                <a:lnTo>
                  <a:pt x="635623" y="72141"/>
                </a:lnTo>
                <a:lnTo>
                  <a:pt x="684517" y="78159"/>
                </a:lnTo>
                <a:lnTo>
                  <a:pt x="733412" y="84327"/>
                </a:lnTo>
                <a:lnTo>
                  <a:pt x="782308" y="90986"/>
                </a:lnTo>
                <a:lnTo>
                  <a:pt x="831208" y="98361"/>
                </a:lnTo>
                <a:lnTo>
                  <a:pt x="880110" y="106294"/>
                </a:lnTo>
                <a:lnTo>
                  <a:pt x="929014" y="114628"/>
                </a:lnTo>
                <a:lnTo>
                  <a:pt x="977920" y="123204"/>
                </a:lnTo>
                <a:lnTo>
                  <a:pt x="1026827" y="131864"/>
                </a:lnTo>
                <a:lnTo>
                  <a:pt x="1075734" y="140451"/>
                </a:lnTo>
                <a:lnTo>
                  <a:pt x="1124642" y="148808"/>
                </a:lnTo>
                <a:lnTo>
                  <a:pt x="1173549" y="156775"/>
                </a:lnTo>
                <a:lnTo>
                  <a:pt x="1222456" y="164196"/>
                </a:lnTo>
                <a:lnTo>
                  <a:pt x="1271362" y="170913"/>
                </a:lnTo>
                <a:lnTo>
                  <a:pt x="1320266" y="176767"/>
                </a:lnTo>
                <a:lnTo>
                  <a:pt x="1369168" y="181601"/>
                </a:lnTo>
                <a:lnTo>
                  <a:pt x="1418067" y="185258"/>
                </a:lnTo>
                <a:lnTo>
                  <a:pt x="1466964" y="187578"/>
                </a:lnTo>
                <a:lnTo>
                  <a:pt x="1515859" y="188564"/>
                </a:lnTo>
                <a:lnTo>
                  <a:pt x="1564754" y="188353"/>
                </a:lnTo>
                <a:lnTo>
                  <a:pt x="1613649" y="187068"/>
                </a:lnTo>
                <a:lnTo>
                  <a:pt x="1662544" y="184834"/>
                </a:lnTo>
                <a:lnTo>
                  <a:pt x="1711439" y="181774"/>
                </a:lnTo>
                <a:lnTo>
                  <a:pt x="1760334" y="178012"/>
                </a:lnTo>
                <a:lnTo>
                  <a:pt x="1809229" y="173671"/>
                </a:lnTo>
                <a:lnTo>
                  <a:pt x="1858124" y="168876"/>
                </a:lnTo>
                <a:lnTo>
                  <a:pt x="1907019" y="163749"/>
                </a:lnTo>
                <a:lnTo>
                  <a:pt x="1955914" y="158416"/>
                </a:lnTo>
                <a:lnTo>
                  <a:pt x="2004809" y="152998"/>
                </a:lnTo>
                <a:lnTo>
                  <a:pt x="2053704" y="147621"/>
                </a:lnTo>
                <a:lnTo>
                  <a:pt x="2102599" y="142408"/>
                </a:lnTo>
                <a:lnTo>
                  <a:pt x="2151494" y="137483"/>
                </a:lnTo>
                <a:lnTo>
                  <a:pt x="2200389" y="132969"/>
                </a:lnTo>
                <a:lnTo>
                  <a:pt x="2249284" y="128204"/>
                </a:lnTo>
                <a:lnTo>
                  <a:pt x="2298179" y="122617"/>
                </a:lnTo>
                <a:lnTo>
                  <a:pt x="2347074" y="116392"/>
                </a:lnTo>
                <a:lnTo>
                  <a:pt x="2395969" y="109714"/>
                </a:lnTo>
                <a:lnTo>
                  <a:pt x="2444864" y="102766"/>
                </a:lnTo>
                <a:lnTo>
                  <a:pt x="2493759" y="95732"/>
                </a:lnTo>
                <a:lnTo>
                  <a:pt x="2542654" y="88796"/>
                </a:lnTo>
                <a:lnTo>
                  <a:pt x="2591549" y="82143"/>
                </a:lnTo>
                <a:lnTo>
                  <a:pt x="2640444" y="75956"/>
                </a:lnTo>
                <a:lnTo>
                  <a:pt x="2689339" y="70419"/>
                </a:lnTo>
                <a:lnTo>
                  <a:pt x="2738234" y="65716"/>
                </a:lnTo>
                <a:lnTo>
                  <a:pt x="2787129" y="62031"/>
                </a:lnTo>
                <a:lnTo>
                  <a:pt x="2836024" y="59549"/>
                </a:lnTo>
                <a:lnTo>
                  <a:pt x="2884919" y="58453"/>
                </a:lnTo>
                <a:lnTo>
                  <a:pt x="2933814" y="58927"/>
                </a:lnTo>
                <a:lnTo>
                  <a:pt x="2982709" y="61248"/>
                </a:lnTo>
                <a:lnTo>
                  <a:pt x="3031604" y="65358"/>
                </a:lnTo>
                <a:lnTo>
                  <a:pt x="3080499" y="71018"/>
                </a:lnTo>
                <a:lnTo>
                  <a:pt x="3129394" y="77988"/>
                </a:lnTo>
                <a:lnTo>
                  <a:pt x="3178289" y="86030"/>
                </a:lnTo>
                <a:lnTo>
                  <a:pt x="3227184" y="94904"/>
                </a:lnTo>
                <a:lnTo>
                  <a:pt x="3276079" y="104371"/>
                </a:lnTo>
                <a:lnTo>
                  <a:pt x="3324974" y="114190"/>
                </a:lnTo>
                <a:lnTo>
                  <a:pt x="3373869" y="124124"/>
                </a:lnTo>
                <a:lnTo>
                  <a:pt x="3422764" y="133933"/>
                </a:lnTo>
                <a:lnTo>
                  <a:pt x="3471659" y="143377"/>
                </a:lnTo>
                <a:lnTo>
                  <a:pt x="3520554" y="152217"/>
                </a:lnTo>
                <a:lnTo>
                  <a:pt x="3569449" y="160213"/>
                </a:lnTo>
                <a:lnTo>
                  <a:pt x="3618344" y="167127"/>
                </a:lnTo>
                <a:lnTo>
                  <a:pt x="3667239" y="172720"/>
                </a:lnTo>
                <a:lnTo>
                  <a:pt x="3719626" y="177590"/>
                </a:lnTo>
                <a:lnTo>
                  <a:pt x="3772014" y="181888"/>
                </a:lnTo>
                <a:lnTo>
                  <a:pt x="3824403" y="185655"/>
                </a:lnTo>
                <a:lnTo>
                  <a:pt x="3876792" y="188933"/>
                </a:lnTo>
                <a:lnTo>
                  <a:pt x="3929182" y="191763"/>
                </a:lnTo>
                <a:lnTo>
                  <a:pt x="3981574" y="194187"/>
                </a:lnTo>
                <a:lnTo>
                  <a:pt x="4033967" y="196246"/>
                </a:lnTo>
                <a:lnTo>
                  <a:pt x="4086362" y="197983"/>
                </a:lnTo>
                <a:lnTo>
                  <a:pt x="4138760" y="199439"/>
                </a:lnTo>
                <a:lnTo>
                  <a:pt x="4191160" y="200656"/>
                </a:lnTo>
                <a:lnTo>
                  <a:pt x="4243563" y="201675"/>
                </a:lnTo>
                <a:lnTo>
                  <a:pt x="4295969" y="202537"/>
                </a:lnTo>
                <a:lnTo>
                  <a:pt x="4348378" y="203286"/>
                </a:lnTo>
                <a:lnTo>
                  <a:pt x="4400791" y="203962"/>
                </a:lnTo>
                <a:lnTo>
                  <a:pt x="4453178" y="204365"/>
                </a:lnTo>
                <a:lnTo>
                  <a:pt x="4505566" y="204310"/>
                </a:lnTo>
                <a:lnTo>
                  <a:pt x="4557953" y="203860"/>
                </a:lnTo>
                <a:lnTo>
                  <a:pt x="4610341" y="203079"/>
                </a:lnTo>
                <a:lnTo>
                  <a:pt x="4662728" y="202028"/>
                </a:lnTo>
                <a:lnTo>
                  <a:pt x="4715116" y="200772"/>
                </a:lnTo>
                <a:lnTo>
                  <a:pt x="4767503" y="199374"/>
                </a:lnTo>
                <a:lnTo>
                  <a:pt x="4819891" y="197895"/>
                </a:lnTo>
                <a:lnTo>
                  <a:pt x="4872278" y="196400"/>
                </a:lnTo>
                <a:lnTo>
                  <a:pt x="4924666" y="194951"/>
                </a:lnTo>
                <a:lnTo>
                  <a:pt x="4977053" y="193612"/>
                </a:lnTo>
                <a:lnTo>
                  <a:pt x="5029441" y="192445"/>
                </a:lnTo>
                <a:lnTo>
                  <a:pt x="5081828" y="191513"/>
                </a:lnTo>
                <a:lnTo>
                  <a:pt x="5134216" y="190881"/>
                </a:lnTo>
                <a:lnTo>
                  <a:pt x="5186603" y="190371"/>
                </a:lnTo>
                <a:lnTo>
                  <a:pt x="5238991" y="189794"/>
                </a:lnTo>
                <a:lnTo>
                  <a:pt x="5291378" y="189185"/>
                </a:lnTo>
                <a:lnTo>
                  <a:pt x="5343766" y="188581"/>
                </a:lnTo>
                <a:lnTo>
                  <a:pt x="5396153" y="188019"/>
                </a:lnTo>
                <a:lnTo>
                  <a:pt x="5448541" y="187535"/>
                </a:lnTo>
                <a:lnTo>
                  <a:pt x="5500928" y="187166"/>
                </a:lnTo>
                <a:lnTo>
                  <a:pt x="5553316" y="186948"/>
                </a:lnTo>
                <a:lnTo>
                  <a:pt x="5605703" y="186919"/>
                </a:lnTo>
                <a:lnTo>
                  <a:pt x="5658091" y="187115"/>
                </a:lnTo>
                <a:lnTo>
                  <a:pt x="5710478" y="187572"/>
                </a:lnTo>
                <a:lnTo>
                  <a:pt x="5762866" y="188328"/>
                </a:lnTo>
                <a:lnTo>
                  <a:pt x="5815253" y="189418"/>
                </a:lnTo>
                <a:lnTo>
                  <a:pt x="5867641" y="190881"/>
                </a:lnTo>
                <a:lnTo>
                  <a:pt x="5920028" y="192878"/>
                </a:lnTo>
                <a:lnTo>
                  <a:pt x="5972416" y="195481"/>
                </a:lnTo>
                <a:lnTo>
                  <a:pt x="6024803" y="198590"/>
                </a:lnTo>
                <a:lnTo>
                  <a:pt x="6077191" y="202103"/>
                </a:lnTo>
                <a:lnTo>
                  <a:pt x="6129578" y="205920"/>
                </a:lnTo>
                <a:lnTo>
                  <a:pt x="6181966" y="209938"/>
                </a:lnTo>
                <a:lnTo>
                  <a:pt x="6234353" y="214058"/>
                </a:lnTo>
                <a:lnTo>
                  <a:pt x="6286741" y="218178"/>
                </a:lnTo>
                <a:lnTo>
                  <a:pt x="6339128" y="222196"/>
                </a:lnTo>
                <a:lnTo>
                  <a:pt x="6391516" y="226013"/>
                </a:lnTo>
                <a:lnTo>
                  <a:pt x="6443903" y="229526"/>
                </a:lnTo>
                <a:lnTo>
                  <a:pt x="6496291" y="232635"/>
                </a:lnTo>
                <a:lnTo>
                  <a:pt x="6548678" y="235238"/>
                </a:lnTo>
                <a:lnTo>
                  <a:pt x="6601066" y="237236"/>
                </a:lnTo>
                <a:lnTo>
                  <a:pt x="6653453" y="238643"/>
                </a:lnTo>
                <a:lnTo>
                  <a:pt x="6705841" y="239635"/>
                </a:lnTo>
                <a:lnTo>
                  <a:pt x="6758228" y="240260"/>
                </a:lnTo>
                <a:lnTo>
                  <a:pt x="6810616" y="240568"/>
                </a:lnTo>
                <a:lnTo>
                  <a:pt x="6863003" y="240610"/>
                </a:lnTo>
                <a:lnTo>
                  <a:pt x="6915391" y="240435"/>
                </a:lnTo>
                <a:lnTo>
                  <a:pt x="6967778" y="240093"/>
                </a:lnTo>
                <a:lnTo>
                  <a:pt x="7020166" y="239635"/>
                </a:lnTo>
                <a:lnTo>
                  <a:pt x="7072553" y="239110"/>
                </a:lnTo>
                <a:lnTo>
                  <a:pt x="7124941" y="238568"/>
                </a:lnTo>
                <a:lnTo>
                  <a:pt x="7177328" y="238060"/>
                </a:lnTo>
                <a:lnTo>
                  <a:pt x="7229716" y="237635"/>
                </a:lnTo>
                <a:lnTo>
                  <a:pt x="7282103" y="237344"/>
                </a:lnTo>
                <a:lnTo>
                  <a:pt x="7334491" y="237236"/>
                </a:lnTo>
                <a:lnTo>
                  <a:pt x="7386904" y="237454"/>
                </a:lnTo>
                <a:lnTo>
                  <a:pt x="7439313" y="238042"/>
                </a:lnTo>
                <a:lnTo>
                  <a:pt x="7491719" y="238899"/>
                </a:lnTo>
                <a:lnTo>
                  <a:pt x="7544122" y="239924"/>
                </a:lnTo>
                <a:lnTo>
                  <a:pt x="7596522" y="241016"/>
                </a:lnTo>
                <a:lnTo>
                  <a:pt x="7648919" y="242074"/>
                </a:lnTo>
                <a:lnTo>
                  <a:pt x="7701314" y="242998"/>
                </a:lnTo>
                <a:lnTo>
                  <a:pt x="7753708" y="243687"/>
                </a:lnTo>
                <a:lnTo>
                  <a:pt x="7806100" y="244040"/>
                </a:lnTo>
                <a:lnTo>
                  <a:pt x="7858490" y="243956"/>
                </a:lnTo>
                <a:lnTo>
                  <a:pt x="7910879" y="243334"/>
                </a:lnTo>
                <a:lnTo>
                  <a:pt x="7963267" y="242074"/>
                </a:lnTo>
                <a:lnTo>
                  <a:pt x="8015655" y="240075"/>
                </a:lnTo>
                <a:lnTo>
                  <a:pt x="8068043" y="237236"/>
                </a:lnTo>
                <a:lnTo>
                  <a:pt x="8116938" y="233164"/>
                </a:lnTo>
                <a:lnTo>
                  <a:pt x="8165833" y="227365"/>
                </a:lnTo>
                <a:lnTo>
                  <a:pt x="8214728" y="220170"/>
                </a:lnTo>
                <a:lnTo>
                  <a:pt x="8263623" y="211906"/>
                </a:lnTo>
                <a:lnTo>
                  <a:pt x="8312518" y="202903"/>
                </a:lnTo>
                <a:lnTo>
                  <a:pt x="8361413" y="193491"/>
                </a:lnTo>
                <a:lnTo>
                  <a:pt x="8410308" y="183997"/>
                </a:lnTo>
                <a:lnTo>
                  <a:pt x="8459203" y="174753"/>
                </a:lnTo>
                <a:lnTo>
                  <a:pt x="8508098" y="166086"/>
                </a:lnTo>
                <a:lnTo>
                  <a:pt x="8556993" y="158326"/>
                </a:lnTo>
                <a:lnTo>
                  <a:pt x="8605888" y="151802"/>
                </a:lnTo>
                <a:lnTo>
                  <a:pt x="8654783" y="146844"/>
                </a:lnTo>
                <a:lnTo>
                  <a:pt x="8703678" y="143780"/>
                </a:lnTo>
                <a:lnTo>
                  <a:pt x="8752573" y="142940"/>
                </a:lnTo>
                <a:lnTo>
                  <a:pt x="8801468" y="144652"/>
                </a:lnTo>
                <a:lnTo>
                  <a:pt x="8850363" y="148921"/>
                </a:lnTo>
                <a:lnTo>
                  <a:pt x="8899258" y="155414"/>
                </a:lnTo>
                <a:lnTo>
                  <a:pt x="8948153" y="163884"/>
                </a:lnTo>
                <a:lnTo>
                  <a:pt x="8997048" y="174085"/>
                </a:lnTo>
                <a:lnTo>
                  <a:pt x="9045943" y="185768"/>
                </a:lnTo>
                <a:lnTo>
                  <a:pt x="9094838" y="198685"/>
                </a:lnTo>
                <a:lnTo>
                  <a:pt x="9143733" y="212591"/>
                </a:lnTo>
                <a:lnTo>
                  <a:pt x="9192628" y="227236"/>
                </a:lnTo>
                <a:lnTo>
                  <a:pt x="9241523" y="242374"/>
                </a:lnTo>
                <a:lnTo>
                  <a:pt x="9290418" y="257758"/>
                </a:lnTo>
                <a:lnTo>
                  <a:pt x="9339313" y="273139"/>
                </a:lnTo>
                <a:lnTo>
                  <a:pt x="9388208" y="288270"/>
                </a:lnTo>
                <a:lnTo>
                  <a:pt x="9437103" y="302904"/>
                </a:lnTo>
                <a:lnTo>
                  <a:pt x="9485998" y="316794"/>
                </a:lnTo>
                <a:lnTo>
                  <a:pt x="9534893" y="329692"/>
                </a:lnTo>
              </a:path>
            </a:pathLst>
          </a:custGeom>
          <a:ln w="28575">
            <a:solidFill>
              <a:srgbClr val="FF0000"/>
            </a:solidFill>
          </a:ln>
        </p:spPr>
        <p:txBody>
          <a:bodyPr wrap="square" lIns="0" tIns="0" rIns="0" bIns="0" rtlCol="0"/>
          <a:lstStyle/>
          <a:p>
            <a:endParaRPr/>
          </a:p>
        </p:txBody>
      </p:sp>
      <p:sp>
        <p:nvSpPr>
          <p:cNvPr id="7" name="object 7"/>
          <p:cNvSpPr/>
          <p:nvPr/>
        </p:nvSpPr>
        <p:spPr>
          <a:xfrm>
            <a:off x="943749" y="2836036"/>
            <a:ext cx="9535160" cy="339725"/>
          </a:xfrm>
          <a:custGeom>
            <a:avLst/>
            <a:gdLst/>
            <a:ahLst/>
            <a:cxnLst/>
            <a:rect l="l" t="t" r="r" b="b"/>
            <a:pathLst>
              <a:path w="9535160" h="339725">
                <a:moveTo>
                  <a:pt x="0" y="339471"/>
                </a:moveTo>
                <a:lnTo>
                  <a:pt x="48897" y="333951"/>
                </a:lnTo>
                <a:lnTo>
                  <a:pt x="97793" y="328855"/>
                </a:lnTo>
                <a:lnTo>
                  <a:pt x="146688" y="324075"/>
                </a:lnTo>
                <a:lnTo>
                  <a:pt x="195583" y="319507"/>
                </a:lnTo>
                <a:lnTo>
                  <a:pt x="244477" y="315044"/>
                </a:lnTo>
                <a:lnTo>
                  <a:pt x="293371" y="310582"/>
                </a:lnTo>
                <a:lnTo>
                  <a:pt x="342264" y="306013"/>
                </a:lnTo>
                <a:lnTo>
                  <a:pt x="391157" y="301234"/>
                </a:lnTo>
                <a:lnTo>
                  <a:pt x="440050" y="296137"/>
                </a:lnTo>
                <a:lnTo>
                  <a:pt x="488943" y="290618"/>
                </a:lnTo>
                <a:lnTo>
                  <a:pt x="537836" y="284570"/>
                </a:lnTo>
                <a:lnTo>
                  <a:pt x="586729" y="277889"/>
                </a:lnTo>
                <a:lnTo>
                  <a:pt x="635623" y="270468"/>
                </a:lnTo>
                <a:lnTo>
                  <a:pt x="684517" y="262201"/>
                </a:lnTo>
                <a:lnTo>
                  <a:pt x="733412" y="252984"/>
                </a:lnTo>
                <a:lnTo>
                  <a:pt x="782308" y="241928"/>
                </a:lnTo>
                <a:lnTo>
                  <a:pt x="831208" y="228520"/>
                </a:lnTo>
                <a:lnTo>
                  <a:pt x="880110" y="213216"/>
                </a:lnTo>
                <a:lnTo>
                  <a:pt x="929014" y="196473"/>
                </a:lnTo>
                <a:lnTo>
                  <a:pt x="977920" y="178745"/>
                </a:lnTo>
                <a:lnTo>
                  <a:pt x="1026827" y="160489"/>
                </a:lnTo>
                <a:lnTo>
                  <a:pt x="1075734" y="142160"/>
                </a:lnTo>
                <a:lnTo>
                  <a:pt x="1124642" y="124215"/>
                </a:lnTo>
                <a:lnTo>
                  <a:pt x="1173549" y="107109"/>
                </a:lnTo>
                <a:lnTo>
                  <a:pt x="1222456" y="91298"/>
                </a:lnTo>
                <a:lnTo>
                  <a:pt x="1271362" y="77238"/>
                </a:lnTo>
                <a:lnTo>
                  <a:pt x="1320266" y="65385"/>
                </a:lnTo>
                <a:lnTo>
                  <a:pt x="1369168" y="56195"/>
                </a:lnTo>
                <a:lnTo>
                  <a:pt x="1418067" y="50122"/>
                </a:lnTo>
                <a:lnTo>
                  <a:pt x="1466964" y="47625"/>
                </a:lnTo>
                <a:lnTo>
                  <a:pt x="1515859" y="49074"/>
                </a:lnTo>
                <a:lnTo>
                  <a:pt x="1564754" y="54218"/>
                </a:lnTo>
                <a:lnTo>
                  <a:pt x="1613649" y="62570"/>
                </a:lnTo>
                <a:lnTo>
                  <a:pt x="1662544" y="73645"/>
                </a:lnTo>
                <a:lnTo>
                  <a:pt x="1711439" y="86957"/>
                </a:lnTo>
                <a:lnTo>
                  <a:pt x="1760334" y="102021"/>
                </a:lnTo>
                <a:lnTo>
                  <a:pt x="1809229" y="118352"/>
                </a:lnTo>
                <a:lnTo>
                  <a:pt x="1858124" y="135464"/>
                </a:lnTo>
                <a:lnTo>
                  <a:pt x="1907019" y="152872"/>
                </a:lnTo>
                <a:lnTo>
                  <a:pt x="1955914" y="170090"/>
                </a:lnTo>
                <a:lnTo>
                  <a:pt x="2004809" y="186633"/>
                </a:lnTo>
                <a:lnTo>
                  <a:pt x="2053704" y="202016"/>
                </a:lnTo>
                <a:lnTo>
                  <a:pt x="2102599" y="215753"/>
                </a:lnTo>
                <a:lnTo>
                  <a:pt x="2151494" y="227358"/>
                </a:lnTo>
                <a:lnTo>
                  <a:pt x="2200389" y="236347"/>
                </a:lnTo>
                <a:lnTo>
                  <a:pt x="2252776" y="243932"/>
                </a:lnTo>
                <a:lnTo>
                  <a:pt x="2305164" y="250602"/>
                </a:lnTo>
                <a:lnTo>
                  <a:pt x="2357551" y="256395"/>
                </a:lnTo>
                <a:lnTo>
                  <a:pt x="2409939" y="261348"/>
                </a:lnTo>
                <a:lnTo>
                  <a:pt x="2462326" y="265498"/>
                </a:lnTo>
                <a:lnTo>
                  <a:pt x="2514714" y="268884"/>
                </a:lnTo>
                <a:lnTo>
                  <a:pt x="2567101" y="271541"/>
                </a:lnTo>
                <a:lnTo>
                  <a:pt x="2619489" y="273509"/>
                </a:lnTo>
                <a:lnTo>
                  <a:pt x="2671876" y="274824"/>
                </a:lnTo>
                <a:lnTo>
                  <a:pt x="2724264" y="275524"/>
                </a:lnTo>
                <a:lnTo>
                  <a:pt x="2776651" y="275646"/>
                </a:lnTo>
                <a:lnTo>
                  <a:pt x="2829039" y="275228"/>
                </a:lnTo>
                <a:lnTo>
                  <a:pt x="2881426" y="274308"/>
                </a:lnTo>
                <a:lnTo>
                  <a:pt x="2933814" y="272923"/>
                </a:lnTo>
                <a:lnTo>
                  <a:pt x="2982709" y="270918"/>
                </a:lnTo>
                <a:lnTo>
                  <a:pt x="3031604" y="268014"/>
                </a:lnTo>
                <a:lnTo>
                  <a:pt x="3080499" y="264304"/>
                </a:lnTo>
                <a:lnTo>
                  <a:pt x="3129394" y="259880"/>
                </a:lnTo>
                <a:lnTo>
                  <a:pt x="3178289" y="254837"/>
                </a:lnTo>
                <a:lnTo>
                  <a:pt x="3227184" y="249266"/>
                </a:lnTo>
                <a:lnTo>
                  <a:pt x="3276079" y="243261"/>
                </a:lnTo>
                <a:lnTo>
                  <a:pt x="3324974" y="236915"/>
                </a:lnTo>
                <a:lnTo>
                  <a:pt x="3373869" y="230321"/>
                </a:lnTo>
                <a:lnTo>
                  <a:pt x="3422764" y="223571"/>
                </a:lnTo>
                <a:lnTo>
                  <a:pt x="3471659" y="216760"/>
                </a:lnTo>
                <a:lnTo>
                  <a:pt x="3520554" y="209979"/>
                </a:lnTo>
                <a:lnTo>
                  <a:pt x="3569449" y="203323"/>
                </a:lnTo>
                <a:lnTo>
                  <a:pt x="3618344" y="196883"/>
                </a:lnTo>
                <a:lnTo>
                  <a:pt x="3667239" y="190753"/>
                </a:lnTo>
                <a:lnTo>
                  <a:pt x="3716134" y="184558"/>
                </a:lnTo>
                <a:lnTo>
                  <a:pt x="3765029" y="177923"/>
                </a:lnTo>
                <a:lnTo>
                  <a:pt x="3813925" y="170943"/>
                </a:lnTo>
                <a:lnTo>
                  <a:pt x="3862821" y="163712"/>
                </a:lnTo>
                <a:lnTo>
                  <a:pt x="3911719" y="156327"/>
                </a:lnTo>
                <a:lnTo>
                  <a:pt x="3960617" y="148882"/>
                </a:lnTo>
                <a:lnTo>
                  <a:pt x="4009517" y="141472"/>
                </a:lnTo>
                <a:lnTo>
                  <a:pt x="4058418" y="134193"/>
                </a:lnTo>
                <a:lnTo>
                  <a:pt x="4107321" y="127139"/>
                </a:lnTo>
                <a:lnTo>
                  <a:pt x="4156226" y="120405"/>
                </a:lnTo>
                <a:lnTo>
                  <a:pt x="4205134" y="114087"/>
                </a:lnTo>
                <a:lnTo>
                  <a:pt x="4254044" y="108279"/>
                </a:lnTo>
                <a:lnTo>
                  <a:pt x="4302956" y="103076"/>
                </a:lnTo>
                <a:lnTo>
                  <a:pt x="4351872" y="98575"/>
                </a:lnTo>
                <a:lnTo>
                  <a:pt x="4400791" y="94868"/>
                </a:lnTo>
                <a:lnTo>
                  <a:pt x="4453178" y="91814"/>
                </a:lnTo>
                <a:lnTo>
                  <a:pt x="4505566" y="89603"/>
                </a:lnTo>
                <a:lnTo>
                  <a:pt x="4557953" y="88138"/>
                </a:lnTo>
                <a:lnTo>
                  <a:pt x="4610341" y="87317"/>
                </a:lnTo>
                <a:lnTo>
                  <a:pt x="4662728" y="87042"/>
                </a:lnTo>
                <a:lnTo>
                  <a:pt x="4715116" y="87211"/>
                </a:lnTo>
                <a:lnTo>
                  <a:pt x="4767503" y="87725"/>
                </a:lnTo>
                <a:lnTo>
                  <a:pt x="4819891" y="88484"/>
                </a:lnTo>
                <a:lnTo>
                  <a:pt x="4872278" y="89388"/>
                </a:lnTo>
                <a:lnTo>
                  <a:pt x="4924666" y="90336"/>
                </a:lnTo>
                <a:lnTo>
                  <a:pt x="4977053" y="91230"/>
                </a:lnTo>
                <a:lnTo>
                  <a:pt x="5029441" y="91969"/>
                </a:lnTo>
                <a:lnTo>
                  <a:pt x="5081828" y="92453"/>
                </a:lnTo>
                <a:lnTo>
                  <a:pt x="5134216" y="92583"/>
                </a:lnTo>
                <a:lnTo>
                  <a:pt x="5186603" y="92402"/>
                </a:lnTo>
                <a:lnTo>
                  <a:pt x="5238991" y="92056"/>
                </a:lnTo>
                <a:lnTo>
                  <a:pt x="5291378" y="91593"/>
                </a:lnTo>
                <a:lnTo>
                  <a:pt x="5343766" y="91061"/>
                </a:lnTo>
                <a:lnTo>
                  <a:pt x="5396153" y="90508"/>
                </a:lnTo>
                <a:lnTo>
                  <a:pt x="5448541" y="89983"/>
                </a:lnTo>
                <a:lnTo>
                  <a:pt x="5500928" y="89535"/>
                </a:lnTo>
                <a:lnTo>
                  <a:pt x="5553316" y="89210"/>
                </a:lnTo>
                <a:lnTo>
                  <a:pt x="5605703" y="89059"/>
                </a:lnTo>
                <a:lnTo>
                  <a:pt x="5658091" y="89128"/>
                </a:lnTo>
                <a:lnTo>
                  <a:pt x="5710478" y="89467"/>
                </a:lnTo>
                <a:lnTo>
                  <a:pt x="5762866" y="90123"/>
                </a:lnTo>
                <a:lnTo>
                  <a:pt x="5815253" y="91146"/>
                </a:lnTo>
                <a:lnTo>
                  <a:pt x="5867641" y="92583"/>
                </a:lnTo>
                <a:lnTo>
                  <a:pt x="5920028" y="94336"/>
                </a:lnTo>
                <a:lnTo>
                  <a:pt x="5972416" y="96330"/>
                </a:lnTo>
                <a:lnTo>
                  <a:pt x="6024803" y="98563"/>
                </a:lnTo>
                <a:lnTo>
                  <a:pt x="6077191" y="101036"/>
                </a:lnTo>
                <a:lnTo>
                  <a:pt x="6129578" y="103748"/>
                </a:lnTo>
                <a:lnTo>
                  <a:pt x="6181966" y="106698"/>
                </a:lnTo>
                <a:lnTo>
                  <a:pt x="6234353" y="109886"/>
                </a:lnTo>
                <a:lnTo>
                  <a:pt x="6286741" y="113311"/>
                </a:lnTo>
                <a:lnTo>
                  <a:pt x="6339128" y="116973"/>
                </a:lnTo>
                <a:lnTo>
                  <a:pt x="6391516" y="120871"/>
                </a:lnTo>
                <a:lnTo>
                  <a:pt x="6443903" y="125004"/>
                </a:lnTo>
                <a:lnTo>
                  <a:pt x="6496291" y="129372"/>
                </a:lnTo>
                <a:lnTo>
                  <a:pt x="6548678" y="133974"/>
                </a:lnTo>
                <a:lnTo>
                  <a:pt x="6601066" y="138811"/>
                </a:lnTo>
                <a:lnTo>
                  <a:pt x="6649961" y="144208"/>
                </a:lnTo>
                <a:lnTo>
                  <a:pt x="6698856" y="150964"/>
                </a:lnTo>
                <a:lnTo>
                  <a:pt x="6747751" y="158790"/>
                </a:lnTo>
                <a:lnTo>
                  <a:pt x="6796646" y="167398"/>
                </a:lnTo>
                <a:lnTo>
                  <a:pt x="6845541" y="176501"/>
                </a:lnTo>
                <a:lnTo>
                  <a:pt x="6894436" y="185811"/>
                </a:lnTo>
                <a:lnTo>
                  <a:pt x="6943331" y="195039"/>
                </a:lnTo>
                <a:lnTo>
                  <a:pt x="6992226" y="203898"/>
                </a:lnTo>
                <a:lnTo>
                  <a:pt x="7041121" y="212100"/>
                </a:lnTo>
                <a:lnTo>
                  <a:pt x="7090016" y="219357"/>
                </a:lnTo>
                <a:lnTo>
                  <a:pt x="7138911" y="225381"/>
                </a:lnTo>
                <a:lnTo>
                  <a:pt x="7187806" y="229885"/>
                </a:lnTo>
                <a:lnTo>
                  <a:pt x="7236701" y="232580"/>
                </a:lnTo>
                <a:lnTo>
                  <a:pt x="7285596" y="233179"/>
                </a:lnTo>
                <a:lnTo>
                  <a:pt x="7334491" y="231393"/>
                </a:lnTo>
                <a:lnTo>
                  <a:pt x="7383410" y="226528"/>
                </a:lnTo>
                <a:lnTo>
                  <a:pt x="7432325" y="218457"/>
                </a:lnTo>
                <a:lnTo>
                  <a:pt x="7481238" y="207674"/>
                </a:lnTo>
                <a:lnTo>
                  <a:pt x="7530148" y="194672"/>
                </a:lnTo>
                <a:lnTo>
                  <a:pt x="7579055" y="179944"/>
                </a:lnTo>
                <a:lnTo>
                  <a:pt x="7627960" y="163984"/>
                </a:lnTo>
                <a:lnTo>
                  <a:pt x="7676864" y="147284"/>
                </a:lnTo>
                <a:lnTo>
                  <a:pt x="7725765" y="130337"/>
                </a:lnTo>
                <a:lnTo>
                  <a:pt x="7774665" y="113637"/>
                </a:lnTo>
                <a:lnTo>
                  <a:pt x="7823563" y="97677"/>
                </a:lnTo>
                <a:lnTo>
                  <a:pt x="7872460" y="82949"/>
                </a:lnTo>
                <a:lnTo>
                  <a:pt x="7921357" y="69947"/>
                </a:lnTo>
                <a:lnTo>
                  <a:pt x="7970252" y="59164"/>
                </a:lnTo>
                <a:lnTo>
                  <a:pt x="8019148" y="51093"/>
                </a:lnTo>
                <a:lnTo>
                  <a:pt x="8068043" y="46227"/>
                </a:lnTo>
                <a:lnTo>
                  <a:pt x="8116938" y="44826"/>
                </a:lnTo>
                <a:lnTo>
                  <a:pt x="8165833" y="46468"/>
                </a:lnTo>
                <a:lnTo>
                  <a:pt x="8214728" y="50699"/>
                </a:lnTo>
                <a:lnTo>
                  <a:pt x="8263623" y="57068"/>
                </a:lnTo>
                <a:lnTo>
                  <a:pt x="8312518" y="65122"/>
                </a:lnTo>
                <a:lnTo>
                  <a:pt x="8361413" y="74409"/>
                </a:lnTo>
                <a:lnTo>
                  <a:pt x="8410308" y="84477"/>
                </a:lnTo>
                <a:lnTo>
                  <a:pt x="8459203" y="94872"/>
                </a:lnTo>
                <a:lnTo>
                  <a:pt x="8508098" y="105142"/>
                </a:lnTo>
                <a:lnTo>
                  <a:pt x="8556993" y="114836"/>
                </a:lnTo>
                <a:lnTo>
                  <a:pt x="8605888" y="123500"/>
                </a:lnTo>
                <a:lnTo>
                  <a:pt x="8654783" y="130681"/>
                </a:lnTo>
                <a:lnTo>
                  <a:pt x="8703678" y="135929"/>
                </a:lnTo>
                <a:lnTo>
                  <a:pt x="8752573" y="138789"/>
                </a:lnTo>
                <a:lnTo>
                  <a:pt x="8801468" y="138811"/>
                </a:lnTo>
                <a:lnTo>
                  <a:pt x="8850363" y="136268"/>
                </a:lnTo>
                <a:lnTo>
                  <a:pt x="8899258" y="131875"/>
                </a:lnTo>
                <a:lnTo>
                  <a:pt x="8948153" y="125837"/>
                </a:lnTo>
                <a:lnTo>
                  <a:pt x="8997048" y="118361"/>
                </a:lnTo>
                <a:lnTo>
                  <a:pt x="9045943" y="109652"/>
                </a:lnTo>
                <a:lnTo>
                  <a:pt x="9094838" y="99916"/>
                </a:lnTo>
                <a:lnTo>
                  <a:pt x="9143733" y="89358"/>
                </a:lnTo>
                <a:lnTo>
                  <a:pt x="9192628" y="78184"/>
                </a:lnTo>
                <a:lnTo>
                  <a:pt x="9241523" y="66600"/>
                </a:lnTo>
                <a:lnTo>
                  <a:pt x="9290418" y="54812"/>
                </a:lnTo>
                <a:lnTo>
                  <a:pt x="9339313" y="43024"/>
                </a:lnTo>
                <a:lnTo>
                  <a:pt x="9388208" y="31444"/>
                </a:lnTo>
                <a:lnTo>
                  <a:pt x="9437103" y="20276"/>
                </a:lnTo>
                <a:lnTo>
                  <a:pt x="9485998" y="9726"/>
                </a:lnTo>
                <a:lnTo>
                  <a:pt x="9534893" y="0"/>
                </a:lnTo>
              </a:path>
            </a:pathLst>
          </a:custGeom>
          <a:ln w="28575">
            <a:solidFill>
              <a:srgbClr val="009590"/>
            </a:solidFill>
          </a:ln>
        </p:spPr>
        <p:txBody>
          <a:bodyPr wrap="square" lIns="0" tIns="0" rIns="0" bIns="0" rtlCol="0"/>
          <a:lstStyle/>
          <a:p>
            <a:endParaRPr/>
          </a:p>
        </p:txBody>
      </p:sp>
      <p:sp>
        <p:nvSpPr>
          <p:cNvPr id="8" name="object 8"/>
          <p:cNvSpPr txBox="1"/>
          <p:nvPr/>
        </p:nvSpPr>
        <p:spPr>
          <a:xfrm>
            <a:off x="838606" y="4644644"/>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9%</a:t>
            </a:r>
            <a:endParaRPr sz="1200">
              <a:latin typeface="Calibri"/>
              <a:cs typeface="Calibri"/>
            </a:endParaRPr>
          </a:p>
        </p:txBody>
      </p:sp>
      <p:sp>
        <p:nvSpPr>
          <p:cNvPr id="9" name="object 9"/>
          <p:cNvSpPr txBox="1"/>
          <p:nvPr/>
        </p:nvSpPr>
        <p:spPr>
          <a:xfrm>
            <a:off x="1532382" y="457822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10%</a:t>
            </a:r>
            <a:endParaRPr sz="1200">
              <a:latin typeface="Calibri"/>
              <a:cs typeface="Calibri"/>
            </a:endParaRPr>
          </a:p>
        </p:txBody>
      </p:sp>
      <p:sp>
        <p:nvSpPr>
          <p:cNvPr id="10" name="object 10"/>
          <p:cNvSpPr txBox="1"/>
          <p:nvPr/>
        </p:nvSpPr>
        <p:spPr>
          <a:xfrm>
            <a:off x="2305557" y="4670805"/>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a:t>
            </a:r>
            <a:endParaRPr sz="1200">
              <a:latin typeface="Calibri"/>
              <a:cs typeface="Calibri"/>
            </a:endParaRPr>
          </a:p>
        </p:txBody>
      </p:sp>
      <p:sp>
        <p:nvSpPr>
          <p:cNvPr id="11" name="object 11"/>
          <p:cNvSpPr txBox="1"/>
          <p:nvPr/>
        </p:nvSpPr>
        <p:spPr>
          <a:xfrm>
            <a:off x="2999358" y="453186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11%</a:t>
            </a:r>
            <a:endParaRPr sz="1200">
              <a:latin typeface="Calibri"/>
              <a:cs typeface="Calibri"/>
            </a:endParaRPr>
          </a:p>
        </p:txBody>
      </p:sp>
      <p:sp>
        <p:nvSpPr>
          <p:cNvPr id="12" name="object 12"/>
          <p:cNvSpPr txBox="1"/>
          <p:nvPr/>
        </p:nvSpPr>
        <p:spPr>
          <a:xfrm>
            <a:off x="3733038" y="457822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10%</a:t>
            </a:r>
            <a:endParaRPr sz="1200">
              <a:latin typeface="Calibri"/>
              <a:cs typeface="Calibri"/>
            </a:endParaRPr>
          </a:p>
        </p:txBody>
      </p:sp>
      <p:sp>
        <p:nvSpPr>
          <p:cNvPr id="13" name="object 13"/>
          <p:cNvSpPr txBox="1"/>
          <p:nvPr/>
        </p:nvSpPr>
        <p:spPr>
          <a:xfrm>
            <a:off x="4466590" y="457822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10%</a:t>
            </a:r>
            <a:endParaRPr sz="1200">
              <a:latin typeface="Calibri"/>
              <a:cs typeface="Calibri"/>
            </a:endParaRPr>
          </a:p>
        </p:txBody>
      </p:sp>
      <p:sp>
        <p:nvSpPr>
          <p:cNvPr id="14" name="object 14"/>
          <p:cNvSpPr txBox="1"/>
          <p:nvPr/>
        </p:nvSpPr>
        <p:spPr>
          <a:xfrm>
            <a:off x="5200015" y="457822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10%</a:t>
            </a:r>
            <a:endParaRPr sz="1200">
              <a:latin typeface="Calibri"/>
              <a:cs typeface="Calibri"/>
            </a:endParaRPr>
          </a:p>
        </p:txBody>
      </p:sp>
      <p:sp>
        <p:nvSpPr>
          <p:cNvPr id="15" name="object 15"/>
          <p:cNvSpPr txBox="1"/>
          <p:nvPr/>
        </p:nvSpPr>
        <p:spPr>
          <a:xfrm>
            <a:off x="5973317" y="4717160"/>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a:t>
            </a:r>
            <a:endParaRPr sz="1200">
              <a:latin typeface="Calibri"/>
              <a:cs typeface="Calibri"/>
            </a:endParaRPr>
          </a:p>
        </p:txBody>
      </p:sp>
      <p:sp>
        <p:nvSpPr>
          <p:cNvPr id="16" name="object 16"/>
          <p:cNvSpPr txBox="1"/>
          <p:nvPr/>
        </p:nvSpPr>
        <p:spPr>
          <a:xfrm>
            <a:off x="6706869" y="4670805"/>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a:t>
            </a:r>
            <a:endParaRPr sz="1200">
              <a:latin typeface="Calibri"/>
              <a:cs typeface="Calibri"/>
            </a:endParaRPr>
          </a:p>
        </p:txBody>
      </p:sp>
      <p:sp>
        <p:nvSpPr>
          <p:cNvPr id="17" name="object 17"/>
          <p:cNvSpPr txBox="1"/>
          <p:nvPr/>
        </p:nvSpPr>
        <p:spPr>
          <a:xfrm>
            <a:off x="7440294" y="4670805"/>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a:t>
            </a:r>
            <a:endParaRPr sz="1200">
              <a:latin typeface="Calibri"/>
              <a:cs typeface="Calibri"/>
            </a:endParaRPr>
          </a:p>
        </p:txBody>
      </p:sp>
      <p:sp>
        <p:nvSpPr>
          <p:cNvPr id="18" name="object 18"/>
          <p:cNvSpPr txBox="1"/>
          <p:nvPr/>
        </p:nvSpPr>
        <p:spPr>
          <a:xfrm>
            <a:off x="8134350" y="4438853"/>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13%</a:t>
            </a:r>
            <a:endParaRPr sz="1200">
              <a:latin typeface="Calibri"/>
              <a:cs typeface="Calibri"/>
            </a:endParaRPr>
          </a:p>
        </p:txBody>
      </p:sp>
      <p:sp>
        <p:nvSpPr>
          <p:cNvPr id="19" name="object 19"/>
          <p:cNvSpPr txBox="1"/>
          <p:nvPr/>
        </p:nvSpPr>
        <p:spPr>
          <a:xfrm>
            <a:off x="8907526" y="4624578"/>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9%</a:t>
            </a:r>
            <a:endParaRPr sz="1200">
              <a:latin typeface="Calibri"/>
              <a:cs typeface="Calibri"/>
            </a:endParaRPr>
          </a:p>
        </p:txBody>
      </p:sp>
      <p:sp>
        <p:nvSpPr>
          <p:cNvPr id="20" name="object 20"/>
          <p:cNvSpPr txBox="1"/>
          <p:nvPr/>
        </p:nvSpPr>
        <p:spPr>
          <a:xfrm>
            <a:off x="9590278" y="4675378"/>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9%</a:t>
            </a:r>
            <a:endParaRPr sz="1200">
              <a:latin typeface="Calibri"/>
              <a:cs typeface="Calibri"/>
            </a:endParaRPr>
          </a:p>
        </p:txBody>
      </p:sp>
      <p:sp>
        <p:nvSpPr>
          <p:cNvPr id="21" name="object 21"/>
          <p:cNvSpPr txBox="1"/>
          <p:nvPr/>
        </p:nvSpPr>
        <p:spPr>
          <a:xfrm>
            <a:off x="10374630" y="4670805"/>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a:t>
            </a:r>
            <a:endParaRPr sz="1200">
              <a:latin typeface="Calibri"/>
              <a:cs typeface="Calibri"/>
            </a:endParaRPr>
          </a:p>
        </p:txBody>
      </p:sp>
      <p:sp>
        <p:nvSpPr>
          <p:cNvPr id="22" name="object 22"/>
          <p:cNvSpPr txBox="1"/>
          <p:nvPr/>
        </p:nvSpPr>
        <p:spPr>
          <a:xfrm>
            <a:off x="798982" y="340867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23" name="object 23"/>
          <p:cNvSpPr txBox="1"/>
          <p:nvPr/>
        </p:nvSpPr>
        <p:spPr>
          <a:xfrm>
            <a:off x="1532382" y="34931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41%</a:t>
            </a:r>
            <a:endParaRPr sz="1200">
              <a:latin typeface="Calibri"/>
              <a:cs typeface="Calibri"/>
            </a:endParaRPr>
          </a:p>
        </p:txBody>
      </p:sp>
      <p:sp>
        <p:nvSpPr>
          <p:cNvPr id="24" name="object 24"/>
          <p:cNvSpPr txBox="1"/>
          <p:nvPr/>
        </p:nvSpPr>
        <p:spPr>
          <a:xfrm>
            <a:off x="2265933" y="35963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39%</a:t>
            </a:r>
            <a:endParaRPr sz="1200">
              <a:latin typeface="Calibri"/>
              <a:cs typeface="Calibri"/>
            </a:endParaRPr>
          </a:p>
        </p:txBody>
      </p:sp>
      <p:sp>
        <p:nvSpPr>
          <p:cNvPr id="25" name="object 25"/>
          <p:cNvSpPr txBox="1"/>
          <p:nvPr/>
        </p:nvSpPr>
        <p:spPr>
          <a:xfrm>
            <a:off x="2999613" y="35415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40%</a:t>
            </a:r>
            <a:endParaRPr sz="1200">
              <a:latin typeface="Calibri"/>
              <a:cs typeface="Calibri"/>
            </a:endParaRPr>
          </a:p>
        </p:txBody>
      </p:sp>
      <p:sp>
        <p:nvSpPr>
          <p:cNvPr id="26" name="object 26"/>
          <p:cNvSpPr txBox="1"/>
          <p:nvPr/>
        </p:nvSpPr>
        <p:spPr>
          <a:xfrm>
            <a:off x="3733038" y="34678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27" name="object 27"/>
          <p:cNvSpPr txBox="1"/>
          <p:nvPr/>
        </p:nvSpPr>
        <p:spPr>
          <a:xfrm>
            <a:off x="4466590" y="358152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39%</a:t>
            </a:r>
            <a:endParaRPr sz="1200">
              <a:latin typeface="Calibri"/>
              <a:cs typeface="Calibri"/>
            </a:endParaRPr>
          </a:p>
        </p:txBody>
      </p:sp>
      <p:sp>
        <p:nvSpPr>
          <p:cNvPr id="28" name="object 28"/>
          <p:cNvSpPr txBox="1"/>
          <p:nvPr/>
        </p:nvSpPr>
        <p:spPr>
          <a:xfrm>
            <a:off x="5200015" y="3612337"/>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39%</a:t>
            </a:r>
            <a:endParaRPr sz="1200">
              <a:latin typeface="Calibri"/>
              <a:cs typeface="Calibri"/>
            </a:endParaRPr>
          </a:p>
        </p:txBody>
      </p:sp>
      <p:sp>
        <p:nvSpPr>
          <p:cNvPr id="29" name="object 29"/>
          <p:cNvSpPr txBox="1"/>
          <p:nvPr/>
        </p:nvSpPr>
        <p:spPr>
          <a:xfrm>
            <a:off x="5933694" y="359981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39%</a:t>
            </a:r>
            <a:endParaRPr sz="1200">
              <a:latin typeface="Calibri"/>
              <a:cs typeface="Calibri"/>
            </a:endParaRPr>
          </a:p>
        </p:txBody>
      </p:sp>
      <p:sp>
        <p:nvSpPr>
          <p:cNvPr id="30" name="object 30"/>
          <p:cNvSpPr txBox="1"/>
          <p:nvPr/>
        </p:nvSpPr>
        <p:spPr>
          <a:xfrm>
            <a:off x="6667245" y="359981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39%</a:t>
            </a:r>
            <a:endParaRPr sz="1200">
              <a:latin typeface="Calibri"/>
              <a:cs typeface="Calibri"/>
            </a:endParaRPr>
          </a:p>
        </p:txBody>
      </p:sp>
      <p:sp>
        <p:nvSpPr>
          <p:cNvPr id="31" name="object 31"/>
          <p:cNvSpPr txBox="1"/>
          <p:nvPr/>
        </p:nvSpPr>
        <p:spPr>
          <a:xfrm>
            <a:off x="7400670" y="36461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38%</a:t>
            </a:r>
            <a:endParaRPr sz="1200">
              <a:latin typeface="Calibri"/>
              <a:cs typeface="Calibri"/>
            </a:endParaRPr>
          </a:p>
        </p:txBody>
      </p:sp>
      <p:sp>
        <p:nvSpPr>
          <p:cNvPr id="32" name="object 32"/>
          <p:cNvSpPr txBox="1"/>
          <p:nvPr/>
        </p:nvSpPr>
        <p:spPr>
          <a:xfrm>
            <a:off x="8134350" y="36461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38%</a:t>
            </a:r>
            <a:endParaRPr sz="1200">
              <a:latin typeface="Calibri"/>
              <a:cs typeface="Calibri"/>
            </a:endParaRPr>
          </a:p>
        </p:txBody>
      </p:sp>
      <p:sp>
        <p:nvSpPr>
          <p:cNvPr id="33" name="object 33"/>
          <p:cNvSpPr txBox="1"/>
          <p:nvPr/>
        </p:nvSpPr>
        <p:spPr>
          <a:xfrm>
            <a:off x="8867902" y="36461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38%</a:t>
            </a:r>
            <a:endParaRPr sz="1200">
              <a:latin typeface="Calibri"/>
              <a:cs typeface="Calibri"/>
            </a:endParaRPr>
          </a:p>
        </p:txBody>
      </p:sp>
      <p:sp>
        <p:nvSpPr>
          <p:cNvPr id="34" name="object 34"/>
          <p:cNvSpPr txBox="1"/>
          <p:nvPr/>
        </p:nvSpPr>
        <p:spPr>
          <a:xfrm>
            <a:off x="9601327" y="35534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40%</a:t>
            </a:r>
            <a:endParaRPr sz="1200">
              <a:latin typeface="Calibri"/>
              <a:cs typeface="Calibri"/>
            </a:endParaRPr>
          </a:p>
        </p:txBody>
      </p:sp>
      <p:sp>
        <p:nvSpPr>
          <p:cNvPr id="35" name="object 35"/>
          <p:cNvSpPr txBox="1"/>
          <p:nvPr/>
        </p:nvSpPr>
        <p:spPr>
          <a:xfrm>
            <a:off x="10335006" y="373849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36%</a:t>
            </a:r>
            <a:endParaRPr sz="1200">
              <a:latin typeface="Calibri"/>
              <a:cs typeface="Calibri"/>
            </a:endParaRPr>
          </a:p>
        </p:txBody>
      </p:sp>
      <p:sp>
        <p:nvSpPr>
          <p:cNvPr id="36" name="object 36"/>
          <p:cNvSpPr txBox="1"/>
          <p:nvPr/>
        </p:nvSpPr>
        <p:spPr>
          <a:xfrm>
            <a:off x="798677" y="28811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37" name="object 37"/>
          <p:cNvSpPr txBox="1"/>
          <p:nvPr/>
        </p:nvSpPr>
        <p:spPr>
          <a:xfrm>
            <a:off x="1532382" y="279450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38" name="object 38"/>
          <p:cNvSpPr txBox="1"/>
          <p:nvPr/>
        </p:nvSpPr>
        <p:spPr>
          <a:xfrm>
            <a:off x="2265933" y="25890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39" name="object 39"/>
          <p:cNvSpPr txBox="1"/>
          <p:nvPr/>
        </p:nvSpPr>
        <p:spPr>
          <a:xfrm>
            <a:off x="2999358" y="277774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40" name="object 40"/>
          <p:cNvSpPr txBox="1"/>
          <p:nvPr/>
        </p:nvSpPr>
        <p:spPr>
          <a:xfrm>
            <a:off x="3733038" y="281432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48%</a:t>
            </a:r>
            <a:endParaRPr sz="1200">
              <a:latin typeface="Calibri"/>
              <a:cs typeface="Calibri"/>
            </a:endParaRPr>
          </a:p>
        </p:txBody>
      </p:sp>
      <p:sp>
        <p:nvSpPr>
          <p:cNvPr id="41" name="object 41"/>
          <p:cNvSpPr txBox="1"/>
          <p:nvPr/>
        </p:nvSpPr>
        <p:spPr>
          <a:xfrm>
            <a:off x="4466590" y="27322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50%</a:t>
            </a:r>
            <a:endParaRPr sz="1200">
              <a:latin typeface="Calibri"/>
              <a:cs typeface="Calibri"/>
            </a:endParaRPr>
          </a:p>
        </p:txBody>
      </p:sp>
      <p:sp>
        <p:nvSpPr>
          <p:cNvPr id="42" name="object 42"/>
          <p:cNvSpPr txBox="1"/>
          <p:nvPr/>
        </p:nvSpPr>
        <p:spPr>
          <a:xfrm>
            <a:off x="5200015" y="26362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52%</a:t>
            </a:r>
            <a:endParaRPr sz="1200">
              <a:latin typeface="Calibri"/>
              <a:cs typeface="Calibri"/>
            </a:endParaRPr>
          </a:p>
        </p:txBody>
      </p:sp>
      <p:sp>
        <p:nvSpPr>
          <p:cNvPr id="43" name="object 43"/>
          <p:cNvSpPr txBox="1"/>
          <p:nvPr/>
        </p:nvSpPr>
        <p:spPr>
          <a:xfrm>
            <a:off x="5933694" y="263385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52%</a:t>
            </a:r>
            <a:endParaRPr sz="1200">
              <a:latin typeface="Calibri"/>
              <a:cs typeface="Calibri"/>
            </a:endParaRPr>
          </a:p>
        </p:txBody>
      </p:sp>
      <p:sp>
        <p:nvSpPr>
          <p:cNvPr id="44" name="object 44"/>
          <p:cNvSpPr txBox="1"/>
          <p:nvPr/>
        </p:nvSpPr>
        <p:spPr>
          <a:xfrm>
            <a:off x="6667245" y="263385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52%</a:t>
            </a:r>
            <a:endParaRPr sz="1200">
              <a:latin typeface="Calibri"/>
              <a:cs typeface="Calibri"/>
            </a:endParaRPr>
          </a:p>
        </p:txBody>
      </p:sp>
      <p:sp>
        <p:nvSpPr>
          <p:cNvPr id="45" name="object 45"/>
          <p:cNvSpPr txBox="1"/>
          <p:nvPr/>
        </p:nvSpPr>
        <p:spPr>
          <a:xfrm>
            <a:off x="7400670" y="268020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51%</a:t>
            </a:r>
            <a:endParaRPr sz="1200">
              <a:latin typeface="Calibri"/>
              <a:cs typeface="Calibri"/>
            </a:endParaRPr>
          </a:p>
        </p:txBody>
      </p:sp>
      <p:sp>
        <p:nvSpPr>
          <p:cNvPr id="46" name="object 46"/>
          <p:cNvSpPr txBox="1"/>
          <p:nvPr/>
        </p:nvSpPr>
        <p:spPr>
          <a:xfrm>
            <a:off x="8134350" y="277291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47" name="object 47"/>
          <p:cNvSpPr txBox="1"/>
          <p:nvPr/>
        </p:nvSpPr>
        <p:spPr>
          <a:xfrm>
            <a:off x="8867902" y="258749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48" name="object 48"/>
          <p:cNvSpPr txBox="1"/>
          <p:nvPr/>
        </p:nvSpPr>
        <p:spPr>
          <a:xfrm>
            <a:off x="9601327" y="268020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51%</a:t>
            </a:r>
            <a:endParaRPr sz="1200">
              <a:latin typeface="Calibri"/>
              <a:cs typeface="Calibri"/>
            </a:endParaRPr>
          </a:p>
        </p:txBody>
      </p:sp>
      <p:sp>
        <p:nvSpPr>
          <p:cNvPr id="49" name="object 49"/>
          <p:cNvSpPr txBox="1"/>
          <p:nvPr/>
        </p:nvSpPr>
        <p:spPr>
          <a:xfrm>
            <a:off x="10335006" y="254096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54%</a:t>
            </a:r>
            <a:endParaRPr sz="1200">
              <a:latin typeface="Calibri"/>
              <a:cs typeface="Calibri"/>
            </a:endParaRPr>
          </a:p>
        </p:txBody>
      </p:sp>
      <p:sp>
        <p:nvSpPr>
          <p:cNvPr id="50" name="object 50"/>
          <p:cNvSpPr txBox="1"/>
          <p:nvPr/>
        </p:nvSpPr>
        <p:spPr>
          <a:xfrm>
            <a:off x="702055" y="5404866"/>
            <a:ext cx="483234" cy="364490"/>
          </a:xfrm>
          <a:prstGeom prst="rect">
            <a:avLst/>
          </a:prstGeom>
        </p:spPr>
        <p:txBody>
          <a:bodyPr vert="horz" wrap="square" lIns="0" tIns="10160" rIns="0" bIns="0" rtlCol="0">
            <a:spAutoFit/>
          </a:bodyPr>
          <a:lstStyle/>
          <a:p>
            <a:pPr marL="131445" marR="5080" indent="-119380">
              <a:lnSpc>
                <a:spcPct val="101800"/>
              </a:lnSpc>
              <a:spcBef>
                <a:spcPts val="80"/>
              </a:spcBef>
            </a:pPr>
            <a:r>
              <a:rPr sz="1100" dirty="0">
                <a:solidFill>
                  <a:srgbClr val="585858"/>
                </a:solidFill>
                <a:latin typeface="Calibri"/>
                <a:cs typeface="Calibri"/>
              </a:rPr>
              <a:t>Sept</a:t>
            </a:r>
            <a:r>
              <a:rPr sz="1100" spc="-20" dirty="0">
                <a:solidFill>
                  <a:srgbClr val="585858"/>
                </a:solidFill>
                <a:latin typeface="Calibri"/>
                <a:cs typeface="Calibri"/>
              </a:rPr>
              <a:t> </a:t>
            </a:r>
            <a:r>
              <a:rPr sz="1100" spc="-25" dirty="0">
                <a:solidFill>
                  <a:srgbClr val="585858"/>
                </a:solidFill>
                <a:latin typeface="Calibri"/>
                <a:cs typeface="Calibri"/>
              </a:rPr>
              <a:t>'22 </a:t>
            </a:r>
            <a:r>
              <a:rPr sz="1100" spc="-20" dirty="0">
                <a:solidFill>
                  <a:srgbClr val="585858"/>
                </a:solidFill>
                <a:latin typeface="Calibri"/>
                <a:cs typeface="Calibri"/>
              </a:rPr>
              <a:t>(S3)</a:t>
            </a:r>
            <a:endParaRPr sz="1100">
              <a:latin typeface="Calibri"/>
              <a:cs typeface="Calibri"/>
            </a:endParaRPr>
          </a:p>
        </p:txBody>
      </p:sp>
      <p:sp>
        <p:nvSpPr>
          <p:cNvPr id="51" name="object 51"/>
          <p:cNvSpPr txBox="1"/>
          <p:nvPr/>
        </p:nvSpPr>
        <p:spPr>
          <a:xfrm>
            <a:off x="1449069" y="5404866"/>
            <a:ext cx="456565" cy="364490"/>
          </a:xfrm>
          <a:prstGeom prst="rect">
            <a:avLst/>
          </a:prstGeom>
        </p:spPr>
        <p:txBody>
          <a:bodyPr vert="horz" wrap="square" lIns="0" tIns="10160" rIns="0" bIns="0" rtlCol="0">
            <a:spAutoFit/>
          </a:bodyPr>
          <a:lstStyle/>
          <a:p>
            <a:pPr marL="118110" marR="5080" indent="-106045">
              <a:lnSpc>
                <a:spcPct val="101800"/>
              </a:lnSpc>
              <a:spcBef>
                <a:spcPts val="80"/>
              </a:spcBef>
            </a:pPr>
            <a:r>
              <a:rPr sz="1100" dirty="0">
                <a:solidFill>
                  <a:srgbClr val="585858"/>
                </a:solidFill>
                <a:latin typeface="Calibri"/>
                <a:cs typeface="Calibri"/>
              </a:rPr>
              <a:t>Nov</a:t>
            </a:r>
            <a:r>
              <a:rPr sz="1100" spc="-10" dirty="0">
                <a:solidFill>
                  <a:srgbClr val="585858"/>
                </a:solidFill>
                <a:latin typeface="Calibri"/>
                <a:cs typeface="Calibri"/>
              </a:rPr>
              <a:t> </a:t>
            </a:r>
            <a:r>
              <a:rPr sz="1100" spc="-25" dirty="0">
                <a:solidFill>
                  <a:srgbClr val="585858"/>
                </a:solidFill>
                <a:latin typeface="Calibri"/>
                <a:cs typeface="Calibri"/>
              </a:rPr>
              <a:t>'22 </a:t>
            </a:r>
            <a:r>
              <a:rPr sz="1100" spc="-20" dirty="0">
                <a:solidFill>
                  <a:srgbClr val="585858"/>
                </a:solidFill>
                <a:latin typeface="Calibri"/>
                <a:cs typeface="Calibri"/>
              </a:rPr>
              <a:t>(S4)</a:t>
            </a:r>
            <a:endParaRPr sz="1100">
              <a:latin typeface="Calibri"/>
              <a:cs typeface="Calibri"/>
            </a:endParaRPr>
          </a:p>
        </p:txBody>
      </p:sp>
      <p:sp>
        <p:nvSpPr>
          <p:cNvPr id="52" name="object 52"/>
          <p:cNvSpPr txBox="1"/>
          <p:nvPr/>
        </p:nvSpPr>
        <p:spPr>
          <a:xfrm>
            <a:off x="2188845" y="5404866"/>
            <a:ext cx="443865" cy="364490"/>
          </a:xfrm>
          <a:prstGeom prst="rect">
            <a:avLst/>
          </a:prstGeom>
        </p:spPr>
        <p:txBody>
          <a:bodyPr vert="horz" wrap="square" lIns="0" tIns="10160" rIns="0" bIns="0" rtlCol="0">
            <a:spAutoFit/>
          </a:bodyPr>
          <a:lstStyle/>
          <a:p>
            <a:pPr marL="111760" marR="5080" indent="-99695">
              <a:lnSpc>
                <a:spcPct val="101800"/>
              </a:lnSpc>
              <a:spcBef>
                <a:spcPts val="80"/>
              </a:spcBef>
            </a:pPr>
            <a:r>
              <a:rPr sz="1100" dirty="0">
                <a:solidFill>
                  <a:srgbClr val="585858"/>
                </a:solidFill>
                <a:latin typeface="Calibri"/>
                <a:cs typeface="Calibri"/>
              </a:rPr>
              <a:t>Dec</a:t>
            </a:r>
            <a:r>
              <a:rPr sz="1100" spc="-5" dirty="0">
                <a:solidFill>
                  <a:srgbClr val="585858"/>
                </a:solidFill>
                <a:latin typeface="Calibri"/>
                <a:cs typeface="Calibri"/>
              </a:rPr>
              <a:t> </a:t>
            </a:r>
            <a:r>
              <a:rPr sz="1100" spc="-25" dirty="0">
                <a:solidFill>
                  <a:srgbClr val="585858"/>
                </a:solidFill>
                <a:latin typeface="Calibri"/>
                <a:cs typeface="Calibri"/>
              </a:rPr>
              <a:t>'22 </a:t>
            </a:r>
            <a:r>
              <a:rPr sz="1100" spc="-20" dirty="0">
                <a:solidFill>
                  <a:srgbClr val="585858"/>
                </a:solidFill>
                <a:latin typeface="Calibri"/>
                <a:cs typeface="Calibri"/>
              </a:rPr>
              <a:t>(S5)</a:t>
            </a:r>
            <a:endParaRPr sz="1100">
              <a:latin typeface="Calibri"/>
              <a:cs typeface="Calibri"/>
            </a:endParaRPr>
          </a:p>
        </p:txBody>
      </p:sp>
      <p:sp>
        <p:nvSpPr>
          <p:cNvPr id="53" name="object 53"/>
          <p:cNvSpPr txBox="1"/>
          <p:nvPr/>
        </p:nvSpPr>
        <p:spPr>
          <a:xfrm>
            <a:off x="2846070" y="5404866"/>
            <a:ext cx="597535" cy="364490"/>
          </a:xfrm>
          <a:prstGeom prst="rect">
            <a:avLst/>
          </a:prstGeom>
        </p:spPr>
        <p:txBody>
          <a:bodyPr vert="horz" wrap="square" lIns="0" tIns="10160" rIns="0" bIns="0" rtlCol="0">
            <a:spAutoFit/>
          </a:bodyPr>
          <a:lstStyle/>
          <a:p>
            <a:pPr marL="187960" marR="5080" indent="-175895">
              <a:lnSpc>
                <a:spcPct val="101800"/>
              </a:lnSpc>
              <a:spcBef>
                <a:spcPts val="80"/>
              </a:spcBef>
            </a:pPr>
            <a:r>
              <a:rPr sz="1100" dirty="0">
                <a:solidFill>
                  <a:srgbClr val="585858"/>
                </a:solidFill>
                <a:latin typeface="Calibri"/>
                <a:cs typeface="Calibri"/>
              </a:rPr>
              <a:t>March</a:t>
            </a:r>
            <a:r>
              <a:rPr sz="1100" spc="-30" dirty="0">
                <a:solidFill>
                  <a:srgbClr val="585858"/>
                </a:solidFill>
                <a:latin typeface="Calibri"/>
                <a:cs typeface="Calibri"/>
              </a:rPr>
              <a:t> </a:t>
            </a:r>
            <a:r>
              <a:rPr sz="1100" spc="-25" dirty="0">
                <a:solidFill>
                  <a:srgbClr val="585858"/>
                </a:solidFill>
                <a:latin typeface="Calibri"/>
                <a:cs typeface="Calibri"/>
              </a:rPr>
              <a:t>'23 </a:t>
            </a:r>
            <a:r>
              <a:rPr sz="1100" spc="-20" dirty="0">
                <a:solidFill>
                  <a:srgbClr val="585858"/>
                </a:solidFill>
                <a:latin typeface="Calibri"/>
                <a:cs typeface="Calibri"/>
              </a:rPr>
              <a:t>(S6)</a:t>
            </a:r>
            <a:endParaRPr sz="1100">
              <a:latin typeface="Calibri"/>
              <a:cs typeface="Calibri"/>
            </a:endParaRPr>
          </a:p>
        </p:txBody>
      </p:sp>
      <p:sp>
        <p:nvSpPr>
          <p:cNvPr id="54" name="object 54"/>
          <p:cNvSpPr txBox="1"/>
          <p:nvPr/>
        </p:nvSpPr>
        <p:spPr>
          <a:xfrm>
            <a:off x="3638550" y="5404866"/>
            <a:ext cx="479425" cy="364490"/>
          </a:xfrm>
          <a:prstGeom prst="rect">
            <a:avLst/>
          </a:prstGeom>
        </p:spPr>
        <p:txBody>
          <a:bodyPr vert="horz" wrap="square" lIns="0" tIns="10160" rIns="0" bIns="0" rtlCol="0">
            <a:spAutoFit/>
          </a:bodyPr>
          <a:lstStyle/>
          <a:p>
            <a:pPr marL="129539" marR="5080" indent="-117475">
              <a:lnSpc>
                <a:spcPct val="101800"/>
              </a:lnSpc>
              <a:spcBef>
                <a:spcPts val="80"/>
              </a:spcBef>
            </a:pPr>
            <a:r>
              <a:rPr sz="1100" dirty="0">
                <a:solidFill>
                  <a:srgbClr val="585858"/>
                </a:solidFill>
                <a:latin typeface="Calibri"/>
                <a:cs typeface="Calibri"/>
              </a:rPr>
              <a:t>May</a:t>
            </a:r>
            <a:r>
              <a:rPr sz="1100" spc="-5" dirty="0">
                <a:solidFill>
                  <a:srgbClr val="585858"/>
                </a:solidFill>
                <a:latin typeface="Calibri"/>
                <a:cs typeface="Calibri"/>
              </a:rPr>
              <a:t> </a:t>
            </a:r>
            <a:r>
              <a:rPr sz="1100" spc="-25" dirty="0">
                <a:solidFill>
                  <a:srgbClr val="585858"/>
                </a:solidFill>
                <a:latin typeface="Calibri"/>
                <a:cs typeface="Calibri"/>
              </a:rPr>
              <a:t>'23 </a:t>
            </a:r>
            <a:r>
              <a:rPr sz="1100" spc="-20" dirty="0">
                <a:solidFill>
                  <a:srgbClr val="585858"/>
                </a:solidFill>
                <a:latin typeface="Calibri"/>
                <a:cs typeface="Calibri"/>
              </a:rPr>
              <a:t>(S7)</a:t>
            </a:r>
            <a:endParaRPr sz="1100">
              <a:latin typeface="Calibri"/>
              <a:cs typeface="Calibri"/>
            </a:endParaRPr>
          </a:p>
        </p:txBody>
      </p:sp>
      <p:sp>
        <p:nvSpPr>
          <p:cNvPr id="55" name="object 55"/>
          <p:cNvSpPr txBox="1"/>
          <p:nvPr/>
        </p:nvSpPr>
        <p:spPr>
          <a:xfrm>
            <a:off x="4390135" y="5404866"/>
            <a:ext cx="442595" cy="364490"/>
          </a:xfrm>
          <a:prstGeom prst="rect">
            <a:avLst/>
          </a:prstGeom>
        </p:spPr>
        <p:txBody>
          <a:bodyPr vert="horz" wrap="square" lIns="0" tIns="10160" rIns="0" bIns="0" rtlCol="0">
            <a:spAutoFit/>
          </a:bodyPr>
          <a:lstStyle/>
          <a:p>
            <a:pPr marL="111125" marR="5080" indent="-99060">
              <a:lnSpc>
                <a:spcPct val="101800"/>
              </a:lnSpc>
              <a:spcBef>
                <a:spcPts val="80"/>
              </a:spcBef>
            </a:pPr>
            <a:r>
              <a:rPr sz="1100" dirty="0">
                <a:solidFill>
                  <a:srgbClr val="585858"/>
                </a:solidFill>
                <a:latin typeface="Calibri"/>
                <a:cs typeface="Calibri"/>
              </a:rPr>
              <a:t>July</a:t>
            </a:r>
            <a:r>
              <a:rPr sz="1100" spc="-10" dirty="0">
                <a:solidFill>
                  <a:srgbClr val="585858"/>
                </a:solidFill>
                <a:latin typeface="Calibri"/>
                <a:cs typeface="Calibri"/>
              </a:rPr>
              <a:t> </a:t>
            </a:r>
            <a:r>
              <a:rPr sz="1100" spc="-25" dirty="0">
                <a:solidFill>
                  <a:srgbClr val="585858"/>
                </a:solidFill>
                <a:latin typeface="Calibri"/>
                <a:cs typeface="Calibri"/>
              </a:rPr>
              <a:t>'23 </a:t>
            </a:r>
            <a:r>
              <a:rPr sz="1100" spc="-20" dirty="0">
                <a:solidFill>
                  <a:srgbClr val="585858"/>
                </a:solidFill>
                <a:latin typeface="Calibri"/>
                <a:cs typeface="Calibri"/>
              </a:rPr>
              <a:t>(S8)</a:t>
            </a:r>
            <a:endParaRPr sz="1100">
              <a:latin typeface="Calibri"/>
              <a:cs typeface="Calibri"/>
            </a:endParaRPr>
          </a:p>
        </p:txBody>
      </p:sp>
      <p:sp>
        <p:nvSpPr>
          <p:cNvPr id="56" name="object 56"/>
          <p:cNvSpPr txBox="1"/>
          <p:nvPr/>
        </p:nvSpPr>
        <p:spPr>
          <a:xfrm>
            <a:off x="5103367" y="5404866"/>
            <a:ext cx="483234" cy="364490"/>
          </a:xfrm>
          <a:prstGeom prst="rect">
            <a:avLst/>
          </a:prstGeom>
        </p:spPr>
        <p:txBody>
          <a:bodyPr vert="horz" wrap="square" lIns="0" tIns="10160" rIns="0" bIns="0" rtlCol="0">
            <a:spAutoFit/>
          </a:bodyPr>
          <a:lstStyle/>
          <a:p>
            <a:pPr marL="131445" marR="5080" indent="-119380">
              <a:lnSpc>
                <a:spcPct val="101800"/>
              </a:lnSpc>
              <a:spcBef>
                <a:spcPts val="80"/>
              </a:spcBef>
            </a:pPr>
            <a:r>
              <a:rPr sz="1100" dirty="0">
                <a:solidFill>
                  <a:srgbClr val="585858"/>
                </a:solidFill>
                <a:latin typeface="Calibri"/>
                <a:cs typeface="Calibri"/>
              </a:rPr>
              <a:t>Sept</a:t>
            </a:r>
            <a:r>
              <a:rPr sz="1100" spc="-20" dirty="0">
                <a:solidFill>
                  <a:srgbClr val="585858"/>
                </a:solidFill>
                <a:latin typeface="Calibri"/>
                <a:cs typeface="Calibri"/>
              </a:rPr>
              <a:t> </a:t>
            </a:r>
            <a:r>
              <a:rPr sz="1100" spc="-25" dirty="0">
                <a:solidFill>
                  <a:srgbClr val="585858"/>
                </a:solidFill>
                <a:latin typeface="Calibri"/>
                <a:cs typeface="Calibri"/>
              </a:rPr>
              <a:t>'23 </a:t>
            </a:r>
            <a:r>
              <a:rPr sz="1100" spc="-20" dirty="0">
                <a:solidFill>
                  <a:srgbClr val="585858"/>
                </a:solidFill>
                <a:latin typeface="Calibri"/>
                <a:cs typeface="Calibri"/>
              </a:rPr>
              <a:t>(S9)</a:t>
            </a:r>
            <a:endParaRPr sz="1100">
              <a:latin typeface="Calibri"/>
              <a:cs typeface="Calibri"/>
            </a:endParaRPr>
          </a:p>
        </p:txBody>
      </p:sp>
      <p:sp>
        <p:nvSpPr>
          <p:cNvPr id="57" name="object 57"/>
          <p:cNvSpPr txBox="1"/>
          <p:nvPr/>
        </p:nvSpPr>
        <p:spPr>
          <a:xfrm>
            <a:off x="5850382" y="5404866"/>
            <a:ext cx="456565" cy="364490"/>
          </a:xfrm>
          <a:prstGeom prst="rect">
            <a:avLst/>
          </a:prstGeom>
        </p:spPr>
        <p:txBody>
          <a:bodyPr vert="horz" wrap="square" lIns="0" tIns="10160" rIns="0" bIns="0" rtlCol="0">
            <a:spAutoFit/>
          </a:bodyPr>
          <a:lstStyle/>
          <a:p>
            <a:pPr marL="82550" marR="5080" indent="-70485">
              <a:lnSpc>
                <a:spcPct val="101800"/>
              </a:lnSpc>
              <a:spcBef>
                <a:spcPts val="80"/>
              </a:spcBef>
            </a:pPr>
            <a:r>
              <a:rPr sz="1100" dirty="0">
                <a:solidFill>
                  <a:srgbClr val="585858"/>
                </a:solidFill>
                <a:latin typeface="Calibri"/>
                <a:cs typeface="Calibri"/>
              </a:rPr>
              <a:t>Nov</a:t>
            </a:r>
            <a:r>
              <a:rPr sz="1100" spc="-10" dirty="0">
                <a:solidFill>
                  <a:srgbClr val="585858"/>
                </a:solidFill>
                <a:latin typeface="Calibri"/>
                <a:cs typeface="Calibri"/>
              </a:rPr>
              <a:t> </a:t>
            </a:r>
            <a:r>
              <a:rPr sz="1100" spc="-25" dirty="0">
                <a:solidFill>
                  <a:srgbClr val="585858"/>
                </a:solidFill>
                <a:latin typeface="Calibri"/>
                <a:cs typeface="Calibri"/>
              </a:rPr>
              <a:t>'23 </a:t>
            </a:r>
            <a:r>
              <a:rPr sz="1100" spc="-10" dirty="0">
                <a:solidFill>
                  <a:srgbClr val="585858"/>
                </a:solidFill>
                <a:latin typeface="Calibri"/>
                <a:cs typeface="Calibri"/>
              </a:rPr>
              <a:t>(S10)</a:t>
            </a:r>
            <a:endParaRPr sz="1100">
              <a:latin typeface="Calibri"/>
              <a:cs typeface="Calibri"/>
            </a:endParaRPr>
          </a:p>
        </p:txBody>
      </p:sp>
      <p:sp>
        <p:nvSpPr>
          <p:cNvPr id="58" name="object 58"/>
          <p:cNvSpPr txBox="1"/>
          <p:nvPr/>
        </p:nvSpPr>
        <p:spPr>
          <a:xfrm>
            <a:off x="6593840" y="5404866"/>
            <a:ext cx="436245" cy="364490"/>
          </a:xfrm>
          <a:prstGeom prst="rect">
            <a:avLst/>
          </a:prstGeom>
        </p:spPr>
        <p:txBody>
          <a:bodyPr vert="horz" wrap="square" lIns="0" tIns="10160" rIns="0" bIns="0" rtlCol="0">
            <a:spAutoFit/>
          </a:bodyPr>
          <a:lstStyle/>
          <a:p>
            <a:pPr marL="73025" marR="5080" indent="-60325">
              <a:lnSpc>
                <a:spcPct val="101800"/>
              </a:lnSpc>
              <a:spcBef>
                <a:spcPts val="80"/>
              </a:spcBef>
            </a:pPr>
            <a:r>
              <a:rPr sz="1100" dirty="0">
                <a:solidFill>
                  <a:srgbClr val="585858"/>
                </a:solidFill>
                <a:latin typeface="Calibri"/>
                <a:cs typeface="Calibri"/>
              </a:rPr>
              <a:t>Feb</a:t>
            </a:r>
            <a:r>
              <a:rPr sz="1100" spc="-25" dirty="0">
                <a:solidFill>
                  <a:srgbClr val="585858"/>
                </a:solidFill>
                <a:latin typeface="Calibri"/>
                <a:cs typeface="Calibri"/>
              </a:rPr>
              <a:t> '24 </a:t>
            </a:r>
            <a:r>
              <a:rPr sz="1100" spc="-10" dirty="0">
                <a:solidFill>
                  <a:srgbClr val="585858"/>
                </a:solidFill>
                <a:latin typeface="Calibri"/>
                <a:cs typeface="Calibri"/>
              </a:rPr>
              <a:t>(S11)</a:t>
            </a:r>
            <a:endParaRPr sz="1100">
              <a:latin typeface="Calibri"/>
              <a:cs typeface="Calibri"/>
            </a:endParaRPr>
          </a:p>
        </p:txBody>
      </p:sp>
      <p:sp>
        <p:nvSpPr>
          <p:cNvPr id="59" name="object 59"/>
          <p:cNvSpPr txBox="1"/>
          <p:nvPr/>
        </p:nvSpPr>
        <p:spPr>
          <a:xfrm>
            <a:off x="7306182" y="5404866"/>
            <a:ext cx="479425" cy="364490"/>
          </a:xfrm>
          <a:prstGeom prst="rect">
            <a:avLst/>
          </a:prstGeom>
        </p:spPr>
        <p:txBody>
          <a:bodyPr vert="horz" wrap="square" lIns="0" tIns="10160" rIns="0" bIns="0" rtlCol="0">
            <a:spAutoFit/>
          </a:bodyPr>
          <a:lstStyle/>
          <a:p>
            <a:pPr marL="93980" marR="5080" indent="-81915">
              <a:lnSpc>
                <a:spcPct val="101800"/>
              </a:lnSpc>
              <a:spcBef>
                <a:spcPts val="80"/>
              </a:spcBef>
            </a:pPr>
            <a:r>
              <a:rPr sz="1100" dirty="0">
                <a:solidFill>
                  <a:srgbClr val="585858"/>
                </a:solidFill>
                <a:latin typeface="Calibri"/>
                <a:cs typeface="Calibri"/>
              </a:rPr>
              <a:t>May</a:t>
            </a:r>
            <a:r>
              <a:rPr sz="1100" spc="-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(S12)</a:t>
            </a:r>
            <a:endParaRPr sz="1100">
              <a:latin typeface="Calibri"/>
              <a:cs typeface="Calibri"/>
            </a:endParaRPr>
          </a:p>
        </p:txBody>
      </p:sp>
      <p:sp>
        <p:nvSpPr>
          <p:cNvPr id="60" name="object 60"/>
          <p:cNvSpPr txBox="1"/>
          <p:nvPr/>
        </p:nvSpPr>
        <p:spPr>
          <a:xfrm>
            <a:off x="8058150" y="5404866"/>
            <a:ext cx="442595" cy="364490"/>
          </a:xfrm>
          <a:prstGeom prst="rect">
            <a:avLst/>
          </a:prstGeom>
        </p:spPr>
        <p:txBody>
          <a:bodyPr vert="horz" wrap="square" lIns="0" tIns="10160" rIns="0" bIns="0" rtlCol="0">
            <a:spAutoFit/>
          </a:bodyPr>
          <a:lstStyle/>
          <a:p>
            <a:pPr marL="75565" marR="5080" indent="-63500">
              <a:lnSpc>
                <a:spcPct val="101800"/>
              </a:lnSpc>
              <a:spcBef>
                <a:spcPts val="80"/>
              </a:spcBef>
            </a:pPr>
            <a:r>
              <a:rPr sz="1100" dirty="0">
                <a:solidFill>
                  <a:srgbClr val="585858"/>
                </a:solidFill>
                <a:latin typeface="Calibri"/>
                <a:cs typeface="Calibri"/>
              </a:rPr>
              <a:t>July</a:t>
            </a:r>
            <a:r>
              <a:rPr sz="1100" spc="-10"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(S13)</a:t>
            </a:r>
            <a:endParaRPr sz="1100">
              <a:latin typeface="Calibri"/>
              <a:cs typeface="Calibri"/>
            </a:endParaRPr>
          </a:p>
        </p:txBody>
      </p:sp>
      <p:sp>
        <p:nvSpPr>
          <p:cNvPr id="61" name="object 61"/>
          <p:cNvSpPr txBox="1"/>
          <p:nvPr/>
        </p:nvSpPr>
        <p:spPr>
          <a:xfrm>
            <a:off x="8788145" y="5404866"/>
            <a:ext cx="449580" cy="364490"/>
          </a:xfrm>
          <a:prstGeom prst="rect">
            <a:avLst/>
          </a:prstGeom>
        </p:spPr>
        <p:txBody>
          <a:bodyPr vert="horz" wrap="square" lIns="0" tIns="10160" rIns="0" bIns="0" rtlCol="0">
            <a:spAutoFit/>
          </a:bodyPr>
          <a:lstStyle/>
          <a:p>
            <a:pPr marL="79375" marR="5080" indent="-66675">
              <a:lnSpc>
                <a:spcPct val="101800"/>
              </a:lnSpc>
              <a:spcBef>
                <a:spcPts val="80"/>
              </a:spcBef>
            </a:pPr>
            <a:r>
              <a:rPr sz="1100" dirty="0">
                <a:solidFill>
                  <a:srgbClr val="585858"/>
                </a:solidFill>
                <a:latin typeface="Calibri"/>
                <a:cs typeface="Calibri"/>
              </a:rPr>
              <a:t>Aug</a:t>
            </a:r>
            <a:r>
              <a:rPr sz="1100" spc="-1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(S14)</a:t>
            </a:r>
            <a:endParaRPr sz="1100">
              <a:latin typeface="Calibri"/>
              <a:cs typeface="Calibri"/>
            </a:endParaRPr>
          </a:p>
        </p:txBody>
      </p:sp>
      <p:sp>
        <p:nvSpPr>
          <p:cNvPr id="62" name="object 62"/>
          <p:cNvSpPr txBox="1"/>
          <p:nvPr/>
        </p:nvSpPr>
        <p:spPr>
          <a:xfrm>
            <a:off x="9532366" y="5404866"/>
            <a:ext cx="428625" cy="364490"/>
          </a:xfrm>
          <a:prstGeom prst="rect">
            <a:avLst/>
          </a:prstGeom>
        </p:spPr>
        <p:txBody>
          <a:bodyPr vert="horz" wrap="square" lIns="0" tIns="10160" rIns="0" bIns="0" rtlCol="0">
            <a:spAutoFit/>
          </a:bodyPr>
          <a:lstStyle/>
          <a:p>
            <a:pPr marL="68580" marR="5080" indent="-56515">
              <a:lnSpc>
                <a:spcPct val="101800"/>
              </a:lnSpc>
              <a:spcBef>
                <a:spcPts val="80"/>
              </a:spcBef>
            </a:pPr>
            <a:r>
              <a:rPr sz="1100" dirty="0">
                <a:solidFill>
                  <a:srgbClr val="585858"/>
                </a:solidFill>
                <a:latin typeface="Calibri"/>
                <a:cs typeface="Calibri"/>
              </a:rPr>
              <a:t>Oct</a:t>
            </a:r>
            <a:r>
              <a:rPr sz="1100" spc="-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(S15)</a:t>
            </a:r>
            <a:endParaRPr sz="1100">
              <a:latin typeface="Calibri"/>
              <a:cs typeface="Calibri"/>
            </a:endParaRPr>
          </a:p>
        </p:txBody>
      </p:sp>
      <p:sp>
        <p:nvSpPr>
          <p:cNvPr id="63" name="object 63"/>
          <p:cNvSpPr txBox="1"/>
          <p:nvPr/>
        </p:nvSpPr>
        <p:spPr>
          <a:xfrm>
            <a:off x="10257790" y="5404866"/>
            <a:ext cx="443865" cy="364490"/>
          </a:xfrm>
          <a:prstGeom prst="rect">
            <a:avLst/>
          </a:prstGeom>
        </p:spPr>
        <p:txBody>
          <a:bodyPr vert="horz" wrap="square" lIns="0" tIns="10160" rIns="0" bIns="0" rtlCol="0">
            <a:spAutoFit/>
          </a:bodyPr>
          <a:lstStyle/>
          <a:p>
            <a:pPr marL="76200" marR="5080" indent="-64135">
              <a:lnSpc>
                <a:spcPct val="101800"/>
              </a:lnSpc>
              <a:spcBef>
                <a:spcPts val="80"/>
              </a:spcBef>
            </a:pPr>
            <a:r>
              <a:rPr sz="1100" dirty="0">
                <a:solidFill>
                  <a:srgbClr val="585858"/>
                </a:solidFill>
                <a:latin typeface="Calibri"/>
                <a:cs typeface="Calibri"/>
              </a:rPr>
              <a:t>Dec</a:t>
            </a:r>
            <a:r>
              <a:rPr sz="1100" spc="-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(S16)</a:t>
            </a:r>
            <a:endParaRPr sz="1100">
              <a:latin typeface="Calibri"/>
              <a:cs typeface="Calibri"/>
            </a:endParaRPr>
          </a:p>
        </p:txBody>
      </p:sp>
      <p:sp>
        <p:nvSpPr>
          <p:cNvPr id="64" name="object 64"/>
          <p:cNvSpPr/>
          <p:nvPr/>
        </p:nvSpPr>
        <p:spPr>
          <a:xfrm>
            <a:off x="5357114" y="6091554"/>
            <a:ext cx="243840" cy="0"/>
          </a:xfrm>
          <a:custGeom>
            <a:avLst/>
            <a:gdLst/>
            <a:ahLst/>
            <a:cxnLst/>
            <a:rect l="l" t="t" r="r" b="b"/>
            <a:pathLst>
              <a:path w="243839">
                <a:moveTo>
                  <a:pt x="0" y="0"/>
                </a:moveTo>
                <a:lnTo>
                  <a:pt x="243839" y="0"/>
                </a:lnTo>
              </a:path>
            </a:pathLst>
          </a:custGeom>
          <a:ln w="28575">
            <a:solidFill>
              <a:srgbClr val="7E7E7E"/>
            </a:solidFill>
          </a:ln>
        </p:spPr>
        <p:txBody>
          <a:bodyPr wrap="square" lIns="0" tIns="0" rIns="0" bIns="0" rtlCol="0"/>
          <a:lstStyle/>
          <a:p>
            <a:endParaRPr/>
          </a:p>
        </p:txBody>
      </p:sp>
      <p:sp>
        <p:nvSpPr>
          <p:cNvPr id="65" name="object 65"/>
          <p:cNvSpPr/>
          <p:nvPr/>
        </p:nvSpPr>
        <p:spPr>
          <a:xfrm>
            <a:off x="6733667" y="6091554"/>
            <a:ext cx="243840" cy="0"/>
          </a:xfrm>
          <a:custGeom>
            <a:avLst/>
            <a:gdLst/>
            <a:ahLst/>
            <a:cxnLst/>
            <a:rect l="l" t="t" r="r" b="b"/>
            <a:pathLst>
              <a:path w="243840">
                <a:moveTo>
                  <a:pt x="0" y="0"/>
                </a:moveTo>
                <a:lnTo>
                  <a:pt x="243839" y="0"/>
                </a:lnTo>
              </a:path>
            </a:pathLst>
          </a:custGeom>
          <a:ln w="28575">
            <a:solidFill>
              <a:srgbClr val="FF0000"/>
            </a:solidFill>
          </a:ln>
        </p:spPr>
        <p:txBody>
          <a:bodyPr wrap="square" lIns="0" tIns="0" rIns="0" bIns="0" rtlCol="0"/>
          <a:lstStyle/>
          <a:p>
            <a:endParaRPr/>
          </a:p>
        </p:txBody>
      </p:sp>
      <p:sp>
        <p:nvSpPr>
          <p:cNvPr id="66" name="object 66"/>
          <p:cNvSpPr/>
          <p:nvPr/>
        </p:nvSpPr>
        <p:spPr>
          <a:xfrm>
            <a:off x="7578343" y="6091554"/>
            <a:ext cx="243840" cy="0"/>
          </a:xfrm>
          <a:custGeom>
            <a:avLst/>
            <a:gdLst/>
            <a:ahLst/>
            <a:cxnLst/>
            <a:rect l="l" t="t" r="r" b="b"/>
            <a:pathLst>
              <a:path w="243840">
                <a:moveTo>
                  <a:pt x="0" y="0"/>
                </a:moveTo>
                <a:lnTo>
                  <a:pt x="243839" y="0"/>
                </a:lnTo>
              </a:path>
            </a:pathLst>
          </a:custGeom>
          <a:ln w="28575">
            <a:solidFill>
              <a:srgbClr val="009590"/>
            </a:solidFill>
          </a:ln>
        </p:spPr>
        <p:txBody>
          <a:bodyPr wrap="square" lIns="0" tIns="0" rIns="0" bIns="0" rtlCol="0"/>
          <a:lstStyle/>
          <a:p>
            <a:endParaRPr/>
          </a:p>
        </p:txBody>
      </p:sp>
      <p:sp>
        <p:nvSpPr>
          <p:cNvPr id="67" name="object 67"/>
          <p:cNvSpPr txBox="1"/>
          <p:nvPr/>
        </p:nvSpPr>
        <p:spPr>
          <a:xfrm>
            <a:off x="5614542" y="5971438"/>
            <a:ext cx="2456180" cy="208279"/>
          </a:xfrm>
          <a:prstGeom prst="rect">
            <a:avLst/>
          </a:prstGeom>
        </p:spPr>
        <p:txBody>
          <a:bodyPr vert="horz" wrap="square" lIns="0" tIns="12700" rIns="0" bIns="0" rtlCol="0">
            <a:spAutoFit/>
          </a:bodyPr>
          <a:lstStyle/>
          <a:p>
            <a:pPr marL="12700">
              <a:lnSpc>
                <a:spcPct val="100000"/>
              </a:lnSpc>
              <a:spcBef>
                <a:spcPts val="100"/>
              </a:spcBef>
              <a:tabLst>
                <a:tab pos="1389380" algn="l"/>
                <a:tab pos="2233930" algn="l"/>
              </a:tabLst>
            </a:pPr>
            <a:r>
              <a:rPr sz="1200" dirty="0">
                <a:solidFill>
                  <a:srgbClr val="585858"/>
                </a:solidFill>
                <a:latin typeface="Calibri"/>
                <a:cs typeface="Calibri"/>
              </a:rPr>
              <a:t>Don't</a:t>
            </a:r>
            <a:r>
              <a:rPr sz="1200" spc="-30" dirty="0">
                <a:solidFill>
                  <a:srgbClr val="585858"/>
                </a:solidFill>
                <a:latin typeface="Calibri"/>
                <a:cs typeface="Calibri"/>
              </a:rPr>
              <a:t> </a:t>
            </a:r>
            <a:r>
              <a:rPr sz="1200" spc="-20" dirty="0">
                <a:solidFill>
                  <a:srgbClr val="585858"/>
                </a:solidFill>
                <a:latin typeface="Calibri"/>
                <a:cs typeface="Calibri"/>
              </a:rPr>
              <a:t>know</a:t>
            </a:r>
            <a:r>
              <a:rPr sz="1200" dirty="0">
                <a:solidFill>
                  <a:srgbClr val="585858"/>
                </a:solidFill>
                <a:latin typeface="Calibri"/>
                <a:cs typeface="Calibri"/>
              </a:rPr>
              <a:t>	</a:t>
            </a:r>
            <a:r>
              <a:rPr sz="1200" spc="-25" dirty="0">
                <a:solidFill>
                  <a:srgbClr val="585858"/>
                </a:solidFill>
                <a:latin typeface="Calibri"/>
                <a:cs typeface="Calibri"/>
              </a:rPr>
              <a:t>No</a:t>
            </a:r>
            <a:r>
              <a:rPr sz="1200" dirty="0">
                <a:solidFill>
                  <a:srgbClr val="585858"/>
                </a:solidFill>
                <a:latin typeface="Calibri"/>
                <a:cs typeface="Calibri"/>
              </a:rPr>
              <a:t>	</a:t>
            </a:r>
            <a:r>
              <a:rPr sz="1200" spc="-25" dirty="0">
                <a:solidFill>
                  <a:srgbClr val="585858"/>
                </a:solidFill>
                <a:latin typeface="Calibri"/>
                <a:cs typeface="Calibri"/>
              </a:rPr>
              <a:t>Yes</a:t>
            </a:r>
            <a:endParaRPr sz="1200">
              <a:latin typeface="Calibri"/>
              <a:cs typeface="Calibri"/>
            </a:endParaRPr>
          </a:p>
        </p:txBody>
      </p:sp>
      <p:pic>
        <p:nvPicPr>
          <p:cNvPr id="68" name="object 68"/>
          <p:cNvPicPr/>
          <p:nvPr/>
        </p:nvPicPr>
        <p:blipFill>
          <a:blip r:embed="rId2" cstate="print"/>
          <a:stretch>
            <a:fillRect/>
          </a:stretch>
        </p:blipFill>
        <p:spPr>
          <a:xfrm>
            <a:off x="800684" y="6034468"/>
            <a:ext cx="172097" cy="193662"/>
          </a:xfrm>
          <a:prstGeom prst="rect">
            <a:avLst/>
          </a:prstGeom>
        </p:spPr>
      </p:pic>
      <p:pic>
        <p:nvPicPr>
          <p:cNvPr id="69" name="object 69"/>
          <p:cNvPicPr/>
          <p:nvPr/>
        </p:nvPicPr>
        <p:blipFill>
          <a:blip r:embed="rId3" cstate="print"/>
          <a:stretch>
            <a:fillRect/>
          </a:stretch>
        </p:blipFill>
        <p:spPr>
          <a:xfrm>
            <a:off x="569061" y="6033249"/>
            <a:ext cx="172084" cy="193662"/>
          </a:xfrm>
          <a:prstGeom prst="rect">
            <a:avLst/>
          </a:prstGeom>
        </p:spPr>
      </p:pic>
      <p:sp>
        <p:nvSpPr>
          <p:cNvPr id="70" name="object 70"/>
          <p:cNvSpPr txBox="1"/>
          <p:nvPr/>
        </p:nvSpPr>
        <p:spPr>
          <a:xfrm>
            <a:off x="1019047" y="6029655"/>
            <a:ext cx="33712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Significantly</a:t>
            </a:r>
            <a:r>
              <a:rPr sz="1200" spc="-55" dirty="0">
                <a:solidFill>
                  <a:srgbClr val="5C5B5A"/>
                </a:solidFill>
                <a:latin typeface="Arial"/>
                <a:cs typeface="Arial"/>
              </a:rPr>
              <a:t> </a:t>
            </a:r>
            <a:r>
              <a:rPr sz="1200" dirty="0">
                <a:solidFill>
                  <a:srgbClr val="5C5B5A"/>
                </a:solidFill>
                <a:latin typeface="Arial"/>
                <a:cs typeface="Arial"/>
              </a:rPr>
              <a:t>higher/lower</a:t>
            </a:r>
            <a:r>
              <a:rPr sz="1200" spc="-45" dirty="0">
                <a:solidFill>
                  <a:srgbClr val="5C5B5A"/>
                </a:solidFill>
                <a:latin typeface="Arial"/>
                <a:cs typeface="Arial"/>
              </a:rPr>
              <a:t> </a:t>
            </a:r>
            <a:r>
              <a:rPr sz="1200" dirty="0">
                <a:solidFill>
                  <a:srgbClr val="5C5B5A"/>
                </a:solidFill>
                <a:latin typeface="Arial"/>
                <a:cs typeface="Arial"/>
              </a:rPr>
              <a:t>than</a:t>
            </a:r>
            <a:r>
              <a:rPr sz="1200" spc="-40" dirty="0">
                <a:solidFill>
                  <a:srgbClr val="5C5B5A"/>
                </a:solidFill>
                <a:latin typeface="Arial"/>
                <a:cs typeface="Arial"/>
              </a:rPr>
              <a:t> </a:t>
            </a:r>
            <a:r>
              <a:rPr sz="1200" dirty="0">
                <a:solidFill>
                  <a:srgbClr val="5C5B5A"/>
                </a:solidFill>
                <a:latin typeface="Arial"/>
                <a:cs typeface="Arial"/>
              </a:rPr>
              <a:t>the</a:t>
            </a:r>
            <a:r>
              <a:rPr sz="1200" spc="-30" dirty="0">
                <a:solidFill>
                  <a:srgbClr val="5C5B5A"/>
                </a:solidFill>
                <a:latin typeface="Arial"/>
                <a:cs typeface="Arial"/>
              </a:rPr>
              <a:t> </a:t>
            </a:r>
            <a:r>
              <a:rPr sz="1200" dirty="0">
                <a:solidFill>
                  <a:srgbClr val="5C5B5A"/>
                </a:solidFill>
                <a:latin typeface="Arial"/>
                <a:cs typeface="Arial"/>
              </a:rPr>
              <a:t>GB</a:t>
            </a:r>
            <a:r>
              <a:rPr sz="1200" spc="-20" dirty="0">
                <a:solidFill>
                  <a:srgbClr val="5C5B5A"/>
                </a:solidFill>
                <a:latin typeface="Arial"/>
                <a:cs typeface="Arial"/>
              </a:rPr>
              <a:t> </a:t>
            </a:r>
            <a:r>
              <a:rPr sz="1200" spc="-10" dirty="0">
                <a:solidFill>
                  <a:srgbClr val="5C5B5A"/>
                </a:solidFill>
                <a:latin typeface="Arial"/>
                <a:cs typeface="Arial"/>
              </a:rPr>
              <a:t>Benchmark</a:t>
            </a:r>
            <a:endParaRPr sz="1200">
              <a:latin typeface="Arial"/>
              <a:cs typeface="Arial"/>
            </a:endParaRPr>
          </a:p>
        </p:txBody>
      </p:sp>
      <p:grpSp>
        <p:nvGrpSpPr>
          <p:cNvPr id="71" name="object 71"/>
          <p:cNvGrpSpPr/>
          <p:nvPr/>
        </p:nvGrpSpPr>
        <p:grpSpPr>
          <a:xfrm>
            <a:off x="10643361" y="1677923"/>
            <a:ext cx="1306195" cy="3971290"/>
            <a:chOff x="10643361" y="1677923"/>
            <a:chExt cx="1306195" cy="3971290"/>
          </a:xfrm>
        </p:grpSpPr>
        <p:pic>
          <p:nvPicPr>
            <p:cNvPr id="72" name="object 72"/>
            <p:cNvPicPr/>
            <p:nvPr/>
          </p:nvPicPr>
          <p:blipFill>
            <a:blip r:embed="rId4" cstate="print"/>
            <a:stretch>
              <a:fillRect/>
            </a:stretch>
          </p:blipFill>
          <p:spPr>
            <a:xfrm>
              <a:off x="10643361" y="2570733"/>
              <a:ext cx="172085" cy="193675"/>
            </a:xfrm>
            <a:prstGeom prst="rect">
              <a:avLst/>
            </a:prstGeom>
          </p:spPr>
        </p:pic>
        <p:pic>
          <p:nvPicPr>
            <p:cNvPr id="73" name="object 73"/>
            <p:cNvPicPr/>
            <p:nvPr/>
          </p:nvPicPr>
          <p:blipFill>
            <a:blip r:embed="rId5" cstate="print"/>
            <a:stretch>
              <a:fillRect/>
            </a:stretch>
          </p:blipFill>
          <p:spPr>
            <a:xfrm>
              <a:off x="10643488" y="3736466"/>
              <a:ext cx="172084" cy="193675"/>
            </a:xfrm>
            <a:prstGeom prst="rect">
              <a:avLst/>
            </a:prstGeom>
          </p:spPr>
        </p:pic>
        <p:sp>
          <p:nvSpPr>
            <p:cNvPr id="74" name="object 74"/>
            <p:cNvSpPr/>
            <p:nvPr/>
          </p:nvSpPr>
          <p:spPr>
            <a:xfrm>
              <a:off x="10835893" y="1917572"/>
              <a:ext cx="0" cy="3728720"/>
            </a:xfrm>
            <a:custGeom>
              <a:avLst/>
              <a:gdLst/>
              <a:ahLst/>
              <a:cxnLst/>
              <a:rect l="l" t="t" r="r" b="b"/>
              <a:pathLst>
                <a:path h="3728720">
                  <a:moveTo>
                    <a:pt x="0" y="0"/>
                  </a:moveTo>
                  <a:lnTo>
                    <a:pt x="0" y="3728313"/>
                  </a:lnTo>
                </a:path>
              </a:pathLst>
            </a:custGeom>
            <a:ln w="6350">
              <a:solidFill>
                <a:srgbClr val="5C5B5A"/>
              </a:solidFill>
            </a:ln>
          </p:spPr>
          <p:txBody>
            <a:bodyPr wrap="square" lIns="0" tIns="0" rIns="0" bIns="0" rtlCol="0"/>
            <a:lstStyle/>
            <a:p>
              <a:endParaRPr/>
            </a:p>
          </p:txBody>
        </p:sp>
        <p:sp>
          <p:nvSpPr>
            <p:cNvPr id="75" name="object 75"/>
            <p:cNvSpPr/>
            <p:nvPr/>
          </p:nvSpPr>
          <p:spPr>
            <a:xfrm>
              <a:off x="11041379" y="4896561"/>
              <a:ext cx="657225" cy="438150"/>
            </a:xfrm>
            <a:custGeom>
              <a:avLst/>
              <a:gdLst/>
              <a:ahLst/>
              <a:cxnLst/>
              <a:rect l="l" t="t" r="r" b="b"/>
              <a:pathLst>
                <a:path w="657225" h="438150">
                  <a:moveTo>
                    <a:pt x="656844" y="0"/>
                  </a:moveTo>
                  <a:lnTo>
                    <a:pt x="0" y="0"/>
                  </a:lnTo>
                  <a:lnTo>
                    <a:pt x="0" y="438073"/>
                  </a:lnTo>
                  <a:lnTo>
                    <a:pt x="656844" y="438073"/>
                  </a:lnTo>
                  <a:lnTo>
                    <a:pt x="656844" y="0"/>
                  </a:lnTo>
                  <a:close/>
                </a:path>
              </a:pathLst>
            </a:custGeom>
            <a:solidFill>
              <a:srgbClr val="A4A4A4"/>
            </a:solidFill>
          </p:spPr>
          <p:txBody>
            <a:bodyPr wrap="square" lIns="0" tIns="0" rIns="0" bIns="0" rtlCol="0"/>
            <a:lstStyle/>
            <a:p>
              <a:endParaRPr/>
            </a:p>
          </p:txBody>
        </p:sp>
        <p:sp>
          <p:nvSpPr>
            <p:cNvPr id="76" name="object 76"/>
            <p:cNvSpPr/>
            <p:nvPr/>
          </p:nvSpPr>
          <p:spPr>
            <a:xfrm>
              <a:off x="11041379" y="4018788"/>
              <a:ext cx="657225" cy="878205"/>
            </a:xfrm>
            <a:custGeom>
              <a:avLst/>
              <a:gdLst/>
              <a:ahLst/>
              <a:cxnLst/>
              <a:rect l="l" t="t" r="r" b="b"/>
              <a:pathLst>
                <a:path w="657225" h="878204">
                  <a:moveTo>
                    <a:pt x="656844" y="0"/>
                  </a:moveTo>
                  <a:lnTo>
                    <a:pt x="0" y="0"/>
                  </a:lnTo>
                  <a:lnTo>
                    <a:pt x="0" y="877824"/>
                  </a:lnTo>
                  <a:lnTo>
                    <a:pt x="656844" y="877824"/>
                  </a:lnTo>
                  <a:lnTo>
                    <a:pt x="656844" y="0"/>
                  </a:lnTo>
                  <a:close/>
                </a:path>
              </a:pathLst>
            </a:custGeom>
            <a:solidFill>
              <a:srgbClr val="FF0000"/>
            </a:solidFill>
          </p:spPr>
          <p:txBody>
            <a:bodyPr wrap="square" lIns="0" tIns="0" rIns="0" bIns="0" rtlCol="0"/>
            <a:lstStyle/>
            <a:p>
              <a:endParaRPr/>
            </a:p>
          </p:txBody>
        </p:sp>
        <p:sp>
          <p:nvSpPr>
            <p:cNvPr id="77" name="object 77"/>
            <p:cNvSpPr/>
            <p:nvPr/>
          </p:nvSpPr>
          <p:spPr>
            <a:xfrm>
              <a:off x="11041379" y="1677923"/>
              <a:ext cx="657225" cy="2341245"/>
            </a:xfrm>
            <a:custGeom>
              <a:avLst/>
              <a:gdLst/>
              <a:ahLst/>
              <a:cxnLst/>
              <a:rect l="l" t="t" r="r" b="b"/>
              <a:pathLst>
                <a:path w="657225" h="2341245">
                  <a:moveTo>
                    <a:pt x="656844" y="0"/>
                  </a:moveTo>
                  <a:lnTo>
                    <a:pt x="0" y="0"/>
                  </a:lnTo>
                  <a:lnTo>
                    <a:pt x="0" y="2340864"/>
                  </a:lnTo>
                  <a:lnTo>
                    <a:pt x="656844" y="2340864"/>
                  </a:lnTo>
                  <a:lnTo>
                    <a:pt x="656844" y="0"/>
                  </a:lnTo>
                  <a:close/>
                </a:path>
              </a:pathLst>
            </a:custGeom>
            <a:solidFill>
              <a:srgbClr val="009590"/>
            </a:solidFill>
          </p:spPr>
          <p:txBody>
            <a:bodyPr wrap="square" lIns="0" tIns="0" rIns="0" bIns="0" rtlCol="0"/>
            <a:lstStyle/>
            <a:p>
              <a:endParaRPr/>
            </a:p>
          </p:txBody>
        </p:sp>
        <p:sp>
          <p:nvSpPr>
            <p:cNvPr id="78" name="object 78"/>
            <p:cNvSpPr/>
            <p:nvPr/>
          </p:nvSpPr>
          <p:spPr>
            <a:xfrm>
              <a:off x="10794872" y="5334634"/>
              <a:ext cx="1149985" cy="0"/>
            </a:xfrm>
            <a:custGeom>
              <a:avLst/>
              <a:gdLst/>
              <a:ahLst/>
              <a:cxnLst/>
              <a:rect l="l" t="t" r="r" b="b"/>
              <a:pathLst>
                <a:path w="1149984">
                  <a:moveTo>
                    <a:pt x="0" y="0"/>
                  </a:moveTo>
                  <a:lnTo>
                    <a:pt x="1149730" y="0"/>
                  </a:lnTo>
                </a:path>
              </a:pathLst>
            </a:custGeom>
            <a:ln w="9525">
              <a:solidFill>
                <a:srgbClr val="D9D9D9"/>
              </a:solidFill>
            </a:ln>
          </p:spPr>
          <p:txBody>
            <a:bodyPr wrap="square" lIns="0" tIns="0" rIns="0" bIns="0" rtlCol="0"/>
            <a:lstStyle/>
            <a:p>
              <a:endParaRPr/>
            </a:p>
          </p:txBody>
        </p:sp>
      </p:grpSp>
      <p:sp>
        <p:nvSpPr>
          <p:cNvPr id="79" name="object 79"/>
          <p:cNvSpPr txBox="1"/>
          <p:nvPr/>
        </p:nvSpPr>
        <p:spPr>
          <a:xfrm>
            <a:off x="11226165" y="50034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12%</a:t>
            </a:r>
            <a:endParaRPr sz="1200">
              <a:latin typeface="Calibri"/>
              <a:cs typeface="Calibri"/>
            </a:endParaRPr>
          </a:p>
        </p:txBody>
      </p:sp>
      <p:sp>
        <p:nvSpPr>
          <p:cNvPr id="80" name="object 80"/>
          <p:cNvSpPr txBox="1"/>
          <p:nvPr/>
        </p:nvSpPr>
        <p:spPr>
          <a:xfrm>
            <a:off x="11226165" y="434505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24%</a:t>
            </a:r>
            <a:endParaRPr sz="1200">
              <a:latin typeface="Calibri"/>
              <a:cs typeface="Calibri"/>
            </a:endParaRPr>
          </a:p>
        </p:txBody>
      </p:sp>
      <p:sp>
        <p:nvSpPr>
          <p:cNvPr id="81" name="object 81"/>
          <p:cNvSpPr txBox="1"/>
          <p:nvPr/>
        </p:nvSpPr>
        <p:spPr>
          <a:xfrm>
            <a:off x="11226800" y="273570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64%</a:t>
            </a:r>
            <a:endParaRPr sz="1200">
              <a:latin typeface="Calibri"/>
              <a:cs typeface="Calibri"/>
            </a:endParaRPr>
          </a:p>
        </p:txBody>
      </p:sp>
      <p:sp>
        <p:nvSpPr>
          <p:cNvPr id="82" name="object 82"/>
          <p:cNvSpPr txBox="1"/>
          <p:nvPr/>
        </p:nvSpPr>
        <p:spPr>
          <a:xfrm>
            <a:off x="10853673" y="5403926"/>
            <a:ext cx="103505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85858"/>
                </a:solidFill>
                <a:latin typeface="Calibri"/>
                <a:cs typeface="Calibri"/>
              </a:rPr>
              <a:t>GB</a:t>
            </a:r>
            <a:r>
              <a:rPr sz="1100" spc="-30" dirty="0">
                <a:solidFill>
                  <a:srgbClr val="585858"/>
                </a:solidFill>
                <a:latin typeface="Calibri"/>
                <a:cs typeface="Calibri"/>
              </a:rPr>
              <a:t> </a:t>
            </a:r>
            <a:r>
              <a:rPr sz="1100" spc="-10" dirty="0">
                <a:solidFill>
                  <a:srgbClr val="585858"/>
                </a:solidFill>
                <a:latin typeface="Calibri"/>
                <a:cs typeface="Calibri"/>
              </a:rPr>
              <a:t>Benchmarking</a:t>
            </a:r>
            <a:endParaRPr sz="1100">
              <a:latin typeface="Calibri"/>
              <a:cs typeface="Calibri"/>
            </a:endParaRPr>
          </a:p>
        </p:txBody>
      </p:sp>
      <p:sp>
        <p:nvSpPr>
          <p:cNvPr id="83" name="object 83"/>
          <p:cNvSpPr txBox="1"/>
          <p:nvPr/>
        </p:nvSpPr>
        <p:spPr>
          <a:xfrm>
            <a:off x="451205" y="6382003"/>
            <a:ext cx="1074166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CL2.</a:t>
            </a:r>
            <a:r>
              <a:rPr sz="1000" spc="-20" dirty="0">
                <a:solidFill>
                  <a:srgbClr val="7E7E7E"/>
                </a:solidFill>
                <a:latin typeface="Arial"/>
                <a:cs typeface="Arial"/>
              </a:rPr>
              <a:t> </a:t>
            </a:r>
            <a:r>
              <a:rPr sz="1000" dirty="0">
                <a:solidFill>
                  <a:srgbClr val="7E7E7E"/>
                </a:solidFill>
                <a:latin typeface="Arial"/>
                <a:cs typeface="Arial"/>
              </a:rPr>
              <a:t>Could</a:t>
            </a:r>
            <a:r>
              <a:rPr sz="1000" spc="-20" dirty="0">
                <a:solidFill>
                  <a:srgbClr val="7E7E7E"/>
                </a:solidFill>
                <a:latin typeface="Arial"/>
                <a:cs typeface="Arial"/>
              </a:rPr>
              <a:t> </a:t>
            </a:r>
            <a:r>
              <a:rPr sz="1000" dirty="0">
                <a:solidFill>
                  <a:srgbClr val="7E7E7E"/>
                </a:solidFill>
                <a:latin typeface="Arial"/>
                <a:cs typeface="Arial"/>
              </a:rPr>
              <a:t>your</a:t>
            </a:r>
            <a:r>
              <a:rPr sz="1000" spc="20" dirty="0">
                <a:solidFill>
                  <a:srgbClr val="7E7E7E"/>
                </a:solidFill>
                <a:latin typeface="Arial"/>
                <a:cs typeface="Arial"/>
              </a:rPr>
              <a:t> </a:t>
            </a:r>
            <a:r>
              <a:rPr sz="1000" dirty="0">
                <a:solidFill>
                  <a:srgbClr val="7E7E7E"/>
                </a:solidFill>
                <a:latin typeface="Arial"/>
                <a:cs typeface="Arial"/>
              </a:rPr>
              <a:t>household</a:t>
            </a:r>
            <a:r>
              <a:rPr sz="1000" spc="-35" dirty="0">
                <a:solidFill>
                  <a:srgbClr val="7E7E7E"/>
                </a:solidFill>
                <a:latin typeface="Arial"/>
                <a:cs typeface="Arial"/>
              </a:rPr>
              <a:t> </a:t>
            </a:r>
            <a:r>
              <a:rPr sz="1000" dirty="0">
                <a:solidFill>
                  <a:srgbClr val="7E7E7E"/>
                </a:solidFill>
                <a:latin typeface="Arial"/>
                <a:cs typeface="Arial"/>
              </a:rPr>
              <a:t>afford</a:t>
            </a:r>
            <a:r>
              <a:rPr sz="1000" spc="-55"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pay</a:t>
            </a:r>
            <a:r>
              <a:rPr sz="1000" spc="-25" dirty="0">
                <a:solidFill>
                  <a:srgbClr val="7E7E7E"/>
                </a:solidFill>
                <a:latin typeface="Arial"/>
                <a:cs typeface="Arial"/>
              </a:rPr>
              <a:t> </a:t>
            </a:r>
            <a:r>
              <a:rPr sz="1000" dirty="0">
                <a:solidFill>
                  <a:srgbClr val="7E7E7E"/>
                </a:solidFill>
                <a:latin typeface="Arial"/>
                <a:cs typeface="Arial"/>
              </a:rPr>
              <a:t>an</a:t>
            </a:r>
            <a:r>
              <a:rPr sz="1000" spc="-25" dirty="0">
                <a:solidFill>
                  <a:srgbClr val="7E7E7E"/>
                </a:solidFill>
                <a:latin typeface="Arial"/>
                <a:cs typeface="Arial"/>
              </a:rPr>
              <a:t> </a:t>
            </a:r>
            <a:r>
              <a:rPr sz="1000" dirty="0">
                <a:solidFill>
                  <a:srgbClr val="7E7E7E"/>
                </a:solidFill>
                <a:latin typeface="Arial"/>
                <a:cs typeface="Arial"/>
              </a:rPr>
              <a:t>unexpected,</a:t>
            </a:r>
            <a:r>
              <a:rPr sz="1000" spc="-40" dirty="0">
                <a:solidFill>
                  <a:srgbClr val="7E7E7E"/>
                </a:solidFill>
                <a:latin typeface="Arial"/>
                <a:cs typeface="Arial"/>
              </a:rPr>
              <a:t> </a:t>
            </a:r>
            <a:r>
              <a:rPr sz="1000" dirty="0">
                <a:solidFill>
                  <a:srgbClr val="7E7E7E"/>
                </a:solidFill>
                <a:latin typeface="Arial"/>
                <a:cs typeface="Arial"/>
              </a:rPr>
              <a:t>but</a:t>
            </a:r>
            <a:r>
              <a:rPr sz="1000" spc="-30" dirty="0">
                <a:solidFill>
                  <a:srgbClr val="7E7E7E"/>
                </a:solidFill>
                <a:latin typeface="Arial"/>
                <a:cs typeface="Arial"/>
              </a:rPr>
              <a:t> </a:t>
            </a:r>
            <a:r>
              <a:rPr sz="1000" dirty="0">
                <a:solidFill>
                  <a:srgbClr val="7E7E7E"/>
                </a:solidFill>
                <a:latin typeface="Arial"/>
                <a:cs typeface="Arial"/>
              </a:rPr>
              <a:t>necessary,</a:t>
            </a:r>
            <a:r>
              <a:rPr sz="1000" spc="-10" dirty="0">
                <a:solidFill>
                  <a:srgbClr val="7E7E7E"/>
                </a:solidFill>
                <a:latin typeface="Arial"/>
                <a:cs typeface="Arial"/>
              </a:rPr>
              <a:t> </a:t>
            </a:r>
            <a:r>
              <a:rPr sz="1000" dirty="0">
                <a:solidFill>
                  <a:srgbClr val="7E7E7E"/>
                </a:solidFill>
                <a:latin typeface="Arial"/>
                <a:cs typeface="Arial"/>
              </a:rPr>
              <a:t>expense</a:t>
            </a:r>
            <a:r>
              <a:rPr sz="1000" spc="-3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£850?</a:t>
            </a:r>
            <a:r>
              <a:rPr sz="1000" spc="-35" dirty="0">
                <a:solidFill>
                  <a:srgbClr val="7E7E7E"/>
                </a:solidFill>
                <a:latin typeface="Arial"/>
                <a:cs typeface="Arial"/>
              </a:rPr>
              <a:t> </a:t>
            </a:r>
            <a:r>
              <a:rPr sz="1000" dirty="0">
                <a:solidFill>
                  <a:srgbClr val="7E7E7E"/>
                </a:solidFill>
                <a:latin typeface="Arial"/>
                <a:cs typeface="Arial"/>
              </a:rPr>
              <a:t>Unweighted base:</a:t>
            </a:r>
            <a:r>
              <a:rPr sz="1000" spc="-35" dirty="0">
                <a:solidFill>
                  <a:srgbClr val="7E7E7E"/>
                </a:solidFill>
                <a:latin typeface="Arial"/>
                <a:cs typeface="Arial"/>
              </a:rPr>
              <a:t> </a:t>
            </a:r>
            <a:r>
              <a:rPr sz="1000" dirty="0">
                <a:solidFill>
                  <a:srgbClr val="7E7E7E"/>
                </a:solidFill>
                <a:latin typeface="Arial"/>
                <a:cs typeface="Arial"/>
              </a:rPr>
              <a:t>S3,</a:t>
            </a:r>
            <a:r>
              <a:rPr sz="1000" spc="-20" dirty="0">
                <a:solidFill>
                  <a:srgbClr val="7E7E7E"/>
                </a:solidFill>
                <a:latin typeface="Arial"/>
                <a:cs typeface="Arial"/>
              </a:rPr>
              <a:t> </a:t>
            </a:r>
            <a:r>
              <a:rPr sz="1000" dirty="0">
                <a:solidFill>
                  <a:srgbClr val="7E7E7E"/>
                </a:solidFill>
                <a:latin typeface="Arial"/>
                <a:cs typeface="Arial"/>
              </a:rPr>
              <a:t>1677;</a:t>
            </a:r>
            <a:r>
              <a:rPr sz="1000" spc="-25" dirty="0">
                <a:solidFill>
                  <a:srgbClr val="7E7E7E"/>
                </a:solidFill>
                <a:latin typeface="Arial"/>
                <a:cs typeface="Arial"/>
              </a:rPr>
              <a:t> </a:t>
            </a:r>
            <a:r>
              <a:rPr sz="1000" dirty="0">
                <a:solidFill>
                  <a:srgbClr val="7E7E7E"/>
                </a:solidFill>
                <a:latin typeface="Arial"/>
                <a:cs typeface="Arial"/>
              </a:rPr>
              <a:t>S4,</a:t>
            </a:r>
            <a:r>
              <a:rPr sz="1000" spc="-20" dirty="0">
                <a:solidFill>
                  <a:srgbClr val="7E7E7E"/>
                </a:solidFill>
                <a:latin typeface="Arial"/>
                <a:cs typeface="Arial"/>
              </a:rPr>
              <a:t> </a:t>
            </a:r>
            <a:r>
              <a:rPr sz="1000" dirty="0">
                <a:solidFill>
                  <a:srgbClr val="7E7E7E"/>
                </a:solidFill>
                <a:latin typeface="Arial"/>
                <a:cs typeface="Arial"/>
              </a:rPr>
              <a:t>1636</a:t>
            </a:r>
            <a:r>
              <a:rPr sz="1000" spc="-35" dirty="0">
                <a:solidFill>
                  <a:srgbClr val="7E7E7E"/>
                </a:solidFill>
                <a:latin typeface="Arial"/>
                <a:cs typeface="Arial"/>
              </a:rPr>
              <a:t> </a:t>
            </a:r>
            <a:r>
              <a:rPr sz="1000" dirty="0">
                <a:solidFill>
                  <a:srgbClr val="7E7E7E"/>
                </a:solidFill>
                <a:latin typeface="Arial"/>
                <a:cs typeface="Arial"/>
              </a:rPr>
              <a:t>S5,</a:t>
            </a:r>
            <a:r>
              <a:rPr sz="1000" spc="-20" dirty="0">
                <a:solidFill>
                  <a:srgbClr val="7E7E7E"/>
                </a:solidFill>
                <a:latin typeface="Arial"/>
                <a:cs typeface="Arial"/>
              </a:rPr>
              <a:t> </a:t>
            </a:r>
            <a:r>
              <a:rPr sz="1000" dirty="0">
                <a:solidFill>
                  <a:srgbClr val="7E7E7E"/>
                </a:solidFill>
                <a:latin typeface="Arial"/>
                <a:cs typeface="Arial"/>
              </a:rPr>
              <a:t>1470;</a:t>
            </a:r>
            <a:r>
              <a:rPr sz="1000" spc="-30" dirty="0">
                <a:solidFill>
                  <a:srgbClr val="7E7E7E"/>
                </a:solidFill>
                <a:latin typeface="Arial"/>
                <a:cs typeface="Arial"/>
              </a:rPr>
              <a:t> </a:t>
            </a:r>
            <a:r>
              <a:rPr sz="1000" dirty="0">
                <a:solidFill>
                  <a:srgbClr val="7E7E7E"/>
                </a:solidFill>
                <a:latin typeface="Arial"/>
                <a:cs typeface="Arial"/>
              </a:rPr>
              <a:t>S6,</a:t>
            </a:r>
            <a:r>
              <a:rPr sz="1000" spc="-20" dirty="0">
                <a:solidFill>
                  <a:srgbClr val="7E7E7E"/>
                </a:solidFill>
                <a:latin typeface="Arial"/>
                <a:cs typeface="Arial"/>
              </a:rPr>
              <a:t> </a:t>
            </a:r>
            <a:r>
              <a:rPr sz="1000" dirty="0">
                <a:solidFill>
                  <a:srgbClr val="7E7E7E"/>
                </a:solidFill>
                <a:latin typeface="Arial"/>
                <a:cs typeface="Arial"/>
              </a:rPr>
              <a:t>1767;</a:t>
            </a:r>
            <a:r>
              <a:rPr sz="1000" spc="-30" dirty="0">
                <a:solidFill>
                  <a:srgbClr val="7E7E7E"/>
                </a:solidFill>
                <a:latin typeface="Arial"/>
                <a:cs typeface="Arial"/>
              </a:rPr>
              <a:t> </a:t>
            </a:r>
            <a:r>
              <a:rPr sz="1000" dirty="0">
                <a:solidFill>
                  <a:srgbClr val="7E7E7E"/>
                </a:solidFill>
                <a:latin typeface="Arial"/>
                <a:cs typeface="Arial"/>
              </a:rPr>
              <a:t>S7,</a:t>
            </a:r>
            <a:r>
              <a:rPr sz="1000" spc="-20" dirty="0">
                <a:solidFill>
                  <a:srgbClr val="7E7E7E"/>
                </a:solidFill>
                <a:latin typeface="Arial"/>
                <a:cs typeface="Arial"/>
              </a:rPr>
              <a:t> </a:t>
            </a:r>
            <a:r>
              <a:rPr sz="1000" dirty="0">
                <a:solidFill>
                  <a:srgbClr val="7E7E7E"/>
                </a:solidFill>
                <a:latin typeface="Arial"/>
                <a:cs typeface="Arial"/>
              </a:rPr>
              <a:t>1488;</a:t>
            </a:r>
            <a:r>
              <a:rPr sz="1000" spc="-30" dirty="0">
                <a:solidFill>
                  <a:srgbClr val="7E7E7E"/>
                </a:solidFill>
                <a:latin typeface="Arial"/>
                <a:cs typeface="Arial"/>
              </a:rPr>
              <a:t> </a:t>
            </a:r>
            <a:r>
              <a:rPr sz="1000" dirty="0">
                <a:solidFill>
                  <a:srgbClr val="7E7E7E"/>
                </a:solidFill>
                <a:latin typeface="Arial"/>
                <a:cs typeface="Arial"/>
              </a:rPr>
              <a:t>S8,</a:t>
            </a:r>
            <a:r>
              <a:rPr sz="1000" spc="-15" dirty="0">
                <a:solidFill>
                  <a:srgbClr val="7E7E7E"/>
                </a:solidFill>
                <a:latin typeface="Arial"/>
                <a:cs typeface="Arial"/>
              </a:rPr>
              <a:t> </a:t>
            </a:r>
            <a:r>
              <a:rPr sz="1000" dirty="0">
                <a:solidFill>
                  <a:srgbClr val="7E7E7E"/>
                </a:solidFill>
                <a:latin typeface="Arial"/>
                <a:cs typeface="Arial"/>
              </a:rPr>
              <a:t>1612;</a:t>
            </a:r>
            <a:r>
              <a:rPr sz="1000" spc="-30" dirty="0">
                <a:solidFill>
                  <a:srgbClr val="7E7E7E"/>
                </a:solidFill>
                <a:latin typeface="Arial"/>
                <a:cs typeface="Arial"/>
              </a:rPr>
              <a:t> </a:t>
            </a:r>
            <a:r>
              <a:rPr sz="1000" dirty="0">
                <a:solidFill>
                  <a:srgbClr val="7E7E7E"/>
                </a:solidFill>
                <a:latin typeface="Arial"/>
                <a:cs typeface="Arial"/>
              </a:rPr>
              <a:t>S9,</a:t>
            </a:r>
            <a:r>
              <a:rPr sz="1000" spc="-20" dirty="0">
                <a:solidFill>
                  <a:srgbClr val="7E7E7E"/>
                </a:solidFill>
                <a:latin typeface="Arial"/>
                <a:cs typeface="Arial"/>
              </a:rPr>
              <a:t> </a:t>
            </a:r>
            <a:r>
              <a:rPr sz="1000" dirty="0">
                <a:solidFill>
                  <a:srgbClr val="7E7E7E"/>
                </a:solidFill>
                <a:latin typeface="Arial"/>
                <a:cs typeface="Arial"/>
              </a:rPr>
              <a:t>1560;</a:t>
            </a:r>
            <a:r>
              <a:rPr sz="1000" spc="-30" dirty="0">
                <a:solidFill>
                  <a:srgbClr val="7E7E7E"/>
                </a:solidFill>
                <a:latin typeface="Arial"/>
                <a:cs typeface="Arial"/>
              </a:rPr>
              <a:t> </a:t>
            </a:r>
            <a:r>
              <a:rPr sz="1000" dirty="0">
                <a:solidFill>
                  <a:srgbClr val="7E7E7E"/>
                </a:solidFill>
                <a:latin typeface="Arial"/>
                <a:cs typeface="Arial"/>
              </a:rPr>
              <a:t>S10,</a:t>
            </a:r>
            <a:r>
              <a:rPr sz="1000" spc="-20" dirty="0">
                <a:solidFill>
                  <a:srgbClr val="7E7E7E"/>
                </a:solidFill>
                <a:latin typeface="Arial"/>
                <a:cs typeface="Arial"/>
              </a:rPr>
              <a:t> </a:t>
            </a:r>
            <a:r>
              <a:rPr sz="1000" spc="-10" dirty="0">
                <a:solidFill>
                  <a:srgbClr val="7E7E7E"/>
                </a:solidFill>
                <a:latin typeface="Arial"/>
                <a:cs typeface="Arial"/>
              </a:rPr>
              <a:t>1546; </a:t>
            </a:r>
            <a:r>
              <a:rPr sz="1000" dirty="0">
                <a:solidFill>
                  <a:srgbClr val="7E7E7E"/>
                </a:solidFill>
                <a:latin typeface="Arial"/>
                <a:cs typeface="Arial"/>
              </a:rPr>
              <a:t>S11,</a:t>
            </a:r>
            <a:r>
              <a:rPr sz="1000" spc="-25" dirty="0">
                <a:solidFill>
                  <a:srgbClr val="7E7E7E"/>
                </a:solidFill>
                <a:latin typeface="Arial"/>
                <a:cs typeface="Arial"/>
              </a:rPr>
              <a:t> </a:t>
            </a:r>
            <a:r>
              <a:rPr sz="1000" dirty="0">
                <a:solidFill>
                  <a:srgbClr val="7E7E7E"/>
                </a:solidFill>
                <a:latin typeface="Arial"/>
                <a:cs typeface="Arial"/>
              </a:rPr>
              <a:t>1460;</a:t>
            </a:r>
            <a:r>
              <a:rPr sz="1000" spc="-40" dirty="0">
                <a:solidFill>
                  <a:srgbClr val="7E7E7E"/>
                </a:solidFill>
                <a:latin typeface="Arial"/>
                <a:cs typeface="Arial"/>
              </a:rPr>
              <a:t> </a:t>
            </a:r>
            <a:r>
              <a:rPr sz="1000" dirty="0">
                <a:solidFill>
                  <a:srgbClr val="7E7E7E"/>
                </a:solidFill>
                <a:latin typeface="Arial"/>
                <a:cs typeface="Arial"/>
              </a:rPr>
              <a:t>S12,</a:t>
            </a:r>
            <a:r>
              <a:rPr sz="1000" spc="-20" dirty="0">
                <a:solidFill>
                  <a:srgbClr val="7E7E7E"/>
                </a:solidFill>
                <a:latin typeface="Arial"/>
                <a:cs typeface="Arial"/>
              </a:rPr>
              <a:t> </a:t>
            </a:r>
            <a:r>
              <a:rPr sz="1000" dirty="0">
                <a:solidFill>
                  <a:srgbClr val="7E7E7E"/>
                </a:solidFill>
                <a:latin typeface="Arial"/>
                <a:cs typeface="Arial"/>
              </a:rPr>
              <a:t>1551;</a:t>
            </a:r>
            <a:r>
              <a:rPr sz="1000" spc="-40" dirty="0">
                <a:solidFill>
                  <a:srgbClr val="7E7E7E"/>
                </a:solidFill>
                <a:latin typeface="Arial"/>
                <a:cs typeface="Arial"/>
              </a:rPr>
              <a:t> </a:t>
            </a:r>
            <a:r>
              <a:rPr sz="1000" dirty="0">
                <a:solidFill>
                  <a:srgbClr val="7E7E7E"/>
                </a:solidFill>
                <a:latin typeface="Arial"/>
                <a:cs typeface="Arial"/>
              </a:rPr>
              <a:t>S13,</a:t>
            </a:r>
            <a:r>
              <a:rPr sz="1000" spc="-30" dirty="0">
                <a:solidFill>
                  <a:srgbClr val="7E7E7E"/>
                </a:solidFill>
                <a:latin typeface="Arial"/>
                <a:cs typeface="Arial"/>
              </a:rPr>
              <a:t> </a:t>
            </a:r>
            <a:r>
              <a:rPr sz="1000" dirty="0">
                <a:solidFill>
                  <a:srgbClr val="7E7E7E"/>
                </a:solidFill>
                <a:latin typeface="Arial"/>
                <a:cs typeface="Arial"/>
              </a:rPr>
              <a:t>1540,</a:t>
            </a:r>
            <a:r>
              <a:rPr sz="1000" spc="-25" dirty="0">
                <a:solidFill>
                  <a:srgbClr val="7E7E7E"/>
                </a:solidFill>
                <a:latin typeface="Arial"/>
                <a:cs typeface="Arial"/>
              </a:rPr>
              <a:t> </a:t>
            </a:r>
            <a:r>
              <a:rPr sz="1000" dirty="0">
                <a:solidFill>
                  <a:srgbClr val="7E7E7E"/>
                </a:solidFill>
                <a:latin typeface="Arial"/>
                <a:cs typeface="Arial"/>
              </a:rPr>
              <a:t>S14,</a:t>
            </a:r>
            <a:r>
              <a:rPr sz="1000" spc="-35" dirty="0">
                <a:solidFill>
                  <a:srgbClr val="7E7E7E"/>
                </a:solidFill>
                <a:latin typeface="Arial"/>
                <a:cs typeface="Arial"/>
              </a:rPr>
              <a:t> </a:t>
            </a:r>
            <a:r>
              <a:rPr sz="1000" dirty="0">
                <a:solidFill>
                  <a:srgbClr val="7E7E7E"/>
                </a:solidFill>
                <a:latin typeface="Arial"/>
                <a:cs typeface="Arial"/>
              </a:rPr>
              <a:t>1482;</a:t>
            </a:r>
            <a:r>
              <a:rPr sz="1000" spc="-20" dirty="0">
                <a:solidFill>
                  <a:srgbClr val="7E7E7E"/>
                </a:solidFill>
                <a:latin typeface="Arial"/>
                <a:cs typeface="Arial"/>
              </a:rPr>
              <a:t> </a:t>
            </a:r>
            <a:r>
              <a:rPr sz="1000" dirty="0">
                <a:solidFill>
                  <a:srgbClr val="7E7E7E"/>
                </a:solidFill>
                <a:latin typeface="Arial"/>
                <a:cs typeface="Arial"/>
              </a:rPr>
              <a:t>S15,</a:t>
            </a:r>
            <a:r>
              <a:rPr sz="1000" spc="-35"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1523</a:t>
            </a:r>
            <a:r>
              <a:rPr sz="1000" spc="-4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respondents).</a:t>
            </a:r>
            <a:r>
              <a:rPr sz="1000" spc="-25" dirty="0">
                <a:solidFill>
                  <a:srgbClr val="7E7E7E"/>
                </a:solidFill>
                <a:latin typeface="Arial"/>
                <a:cs typeface="Arial"/>
              </a:rPr>
              <a:t> </a:t>
            </a:r>
            <a:r>
              <a:rPr sz="1000" dirty="0">
                <a:solidFill>
                  <a:srgbClr val="7E7E7E"/>
                </a:solidFill>
                <a:latin typeface="Arial"/>
                <a:cs typeface="Arial"/>
              </a:rPr>
              <a:t>ONS</a:t>
            </a:r>
            <a:r>
              <a:rPr sz="1000" spc="-25" dirty="0">
                <a:solidFill>
                  <a:srgbClr val="7E7E7E"/>
                </a:solidFill>
                <a:latin typeface="Arial"/>
                <a:cs typeface="Arial"/>
              </a:rPr>
              <a:t> </a:t>
            </a:r>
            <a:r>
              <a:rPr sz="1000" dirty="0">
                <a:solidFill>
                  <a:srgbClr val="7E7E7E"/>
                </a:solidFill>
                <a:latin typeface="Arial"/>
                <a:cs typeface="Arial"/>
              </a:rPr>
              <a:t>data,</a:t>
            </a:r>
            <a:r>
              <a:rPr sz="1000" spc="-25" dirty="0">
                <a:solidFill>
                  <a:srgbClr val="7E7E7E"/>
                </a:solidFill>
                <a:latin typeface="Arial"/>
                <a:cs typeface="Arial"/>
              </a:rPr>
              <a:t> </a:t>
            </a:r>
            <a:r>
              <a:rPr sz="1000" dirty="0">
                <a:solidFill>
                  <a:srgbClr val="7E7E7E"/>
                </a:solidFill>
                <a:latin typeface="Arial"/>
                <a:cs typeface="Arial"/>
              </a:rPr>
              <a:t>based</a:t>
            </a:r>
            <a:r>
              <a:rPr sz="1000" spc="-35" dirty="0">
                <a:solidFill>
                  <a:srgbClr val="7E7E7E"/>
                </a:solidFill>
                <a:latin typeface="Arial"/>
                <a:cs typeface="Arial"/>
              </a:rPr>
              <a:t> </a:t>
            </a:r>
            <a:r>
              <a:rPr sz="1000" dirty="0">
                <a:solidFill>
                  <a:srgbClr val="7E7E7E"/>
                </a:solidFill>
                <a:latin typeface="Arial"/>
                <a:cs typeface="Arial"/>
              </a:rPr>
              <a:t>on</a:t>
            </a:r>
            <a:r>
              <a:rPr sz="1000" spc="-40" dirty="0">
                <a:solidFill>
                  <a:srgbClr val="7E7E7E"/>
                </a:solidFill>
                <a:latin typeface="Arial"/>
                <a:cs typeface="Arial"/>
              </a:rPr>
              <a:t> </a:t>
            </a:r>
            <a:r>
              <a:rPr sz="1000" dirty="0">
                <a:solidFill>
                  <a:srgbClr val="7E7E7E"/>
                </a:solidFill>
                <a:latin typeface="Arial"/>
                <a:cs typeface="Arial"/>
              </a:rPr>
              <a:t>national</a:t>
            </a:r>
            <a:r>
              <a:rPr sz="1000" spc="-20" dirty="0">
                <a:solidFill>
                  <a:srgbClr val="7E7E7E"/>
                </a:solidFill>
                <a:latin typeface="Arial"/>
                <a:cs typeface="Arial"/>
              </a:rPr>
              <a:t> </a:t>
            </a:r>
            <a:r>
              <a:rPr sz="1000" dirty="0">
                <a:solidFill>
                  <a:srgbClr val="7E7E7E"/>
                </a:solidFill>
                <a:latin typeface="Arial"/>
                <a:cs typeface="Arial"/>
              </a:rPr>
              <a:t>fieldwork</a:t>
            </a:r>
            <a:r>
              <a:rPr sz="1000" spc="-5" dirty="0">
                <a:solidFill>
                  <a:srgbClr val="7E7E7E"/>
                </a:solidFill>
                <a:latin typeface="Arial"/>
                <a:cs typeface="Arial"/>
              </a:rPr>
              <a:t> </a:t>
            </a:r>
            <a:r>
              <a:rPr sz="1000" dirty="0">
                <a:solidFill>
                  <a:srgbClr val="7E7E7E"/>
                </a:solidFill>
                <a:latin typeface="Arial"/>
                <a:cs typeface="Arial"/>
              </a:rPr>
              <a:t>6</a:t>
            </a:r>
            <a:r>
              <a:rPr sz="1000" spc="-35" dirty="0">
                <a:solidFill>
                  <a:srgbClr val="7E7E7E"/>
                </a:solidFill>
                <a:latin typeface="Arial"/>
                <a:cs typeface="Arial"/>
              </a:rPr>
              <a:t> </a:t>
            </a:r>
            <a:r>
              <a:rPr sz="1000" dirty="0">
                <a:solidFill>
                  <a:srgbClr val="7E7E7E"/>
                </a:solidFill>
                <a:latin typeface="Arial"/>
                <a:cs typeface="Arial"/>
              </a:rPr>
              <a:t>November</a:t>
            </a:r>
            <a:r>
              <a:rPr sz="1000" spc="-20" dirty="0">
                <a:solidFill>
                  <a:srgbClr val="7E7E7E"/>
                </a:solidFill>
                <a:latin typeface="Arial"/>
                <a:cs typeface="Arial"/>
              </a:rPr>
              <a:t> </a:t>
            </a:r>
            <a:r>
              <a:rPr sz="1000" dirty="0">
                <a:solidFill>
                  <a:srgbClr val="7E7E7E"/>
                </a:solidFill>
                <a:latin typeface="Arial"/>
                <a:cs typeface="Arial"/>
              </a:rPr>
              <a:t>to</a:t>
            </a:r>
            <a:r>
              <a:rPr sz="1000" spc="-30" dirty="0">
                <a:solidFill>
                  <a:srgbClr val="7E7E7E"/>
                </a:solidFill>
                <a:latin typeface="Arial"/>
                <a:cs typeface="Arial"/>
              </a:rPr>
              <a:t> </a:t>
            </a:r>
            <a:r>
              <a:rPr sz="1000" dirty="0">
                <a:solidFill>
                  <a:srgbClr val="7E7E7E"/>
                </a:solidFill>
                <a:latin typeface="Arial"/>
                <a:cs typeface="Arial"/>
              </a:rPr>
              <a:t>1</a:t>
            </a:r>
            <a:r>
              <a:rPr sz="1000" spc="-20" dirty="0">
                <a:solidFill>
                  <a:srgbClr val="7E7E7E"/>
                </a:solidFill>
                <a:latin typeface="Arial"/>
                <a:cs typeface="Arial"/>
              </a:rPr>
              <a:t> </a:t>
            </a:r>
            <a:r>
              <a:rPr sz="1000" dirty="0">
                <a:solidFill>
                  <a:srgbClr val="7E7E7E"/>
                </a:solidFill>
                <a:latin typeface="Arial"/>
                <a:cs typeface="Arial"/>
              </a:rPr>
              <a:t>December</a:t>
            </a:r>
            <a:r>
              <a:rPr sz="1000" spc="-40" dirty="0">
                <a:solidFill>
                  <a:srgbClr val="7E7E7E"/>
                </a:solidFill>
                <a:latin typeface="Arial"/>
                <a:cs typeface="Arial"/>
              </a:rPr>
              <a:t> </a:t>
            </a:r>
            <a:r>
              <a:rPr sz="1000" spc="-20" dirty="0">
                <a:solidFill>
                  <a:srgbClr val="7E7E7E"/>
                </a:solidFill>
                <a:latin typeface="Arial"/>
                <a:cs typeface="Arial"/>
              </a:rPr>
              <a:t>2024</a:t>
            </a:r>
            <a:endParaRPr sz="1000">
              <a:latin typeface="Arial"/>
              <a:cs typeface="Arial"/>
            </a:endParaRPr>
          </a:p>
        </p:txBody>
      </p:sp>
      <p:sp>
        <p:nvSpPr>
          <p:cNvPr id="84" name="object 84"/>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59</a:t>
            </a:r>
            <a:endParaRPr sz="1800">
              <a:latin typeface="Calibri"/>
              <a:cs typeface="Calibri"/>
            </a:endParaRPr>
          </a:p>
        </p:txBody>
      </p:sp>
      <p:pic>
        <p:nvPicPr>
          <p:cNvPr id="85" name="object 85"/>
          <p:cNvPicPr/>
          <p:nvPr/>
        </p:nvPicPr>
        <p:blipFill>
          <a:blip r:embed="rId6" cstate="print"/>
          <a:stretch>
            <a:fillRect/>
          </a:stretch>
        </p:blipFill>
        <p:spPr>
          <a:xfrm>
            <a:off x="10643361" y="4739004"/>
            <a:ext cx="172085" cy="1935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67183" rIns="0" bIns="0" rtlCol="0">
            <a:spAutoFit/>
          </a:bodyPr>
          <a:lstStyle/>
          <a:p>
            <a:pPr marL="74295">
              <a:lnSpc>
                <a:spcPct val="100000"/>
              </a:lnSpc>
              <a:spcBef>
                <a:spcPts val="100"/>
              </a:spcBef>
            </a:pPr>
            <a:r>
              <a:rPr dirty="0">
                <a:solidFill>
                  <a:srgbClr val="5C5B5A"/>
                </a:solidFill>
              </a:rPr>
              <a:t>Report</a:t>
            </a:r>
            <a:r>
              <a:rPr spc="-35" dirty="0">
                <a:solidFill>
                  <a:srgbClr val="5C5B5A"/>
                </a:solidFill>
              </a:rPr>
              <a:t> </a:t>
            </a:r>
            <a:r>
              <a:rPr dirty="0">
                <a:solidFill>
                  <a:srgbClr val="5C5B5A"/>
                </a:solidFill>
              </a:rPr>
              <a:t>contents</a:t>
            </a:r>
            <a:r>
              <a:rPr spc="-25" dirty="0">
                <a:solidFill>
                  <a:srgbClr val="5C5B5A"/>
                </a:solidFill>
              </a:rPr>
              <a:t> </a:t>
            </a:r>
            <a:r>
              <a:rPr dirty="0">
                <a:solidFill>
                  <a:srgbClr val="5C5B5A"/>
                </a:solidFill>
              </a:rPr>
              <a:t>and</a:t>
            </a:r>
            <a:r>
              <a:rPr spc="-30" dirty="0">
                <a:solidFill>
                  <a:srgbClr val="5C5B5A"/>
                </a:solidFill>
              </a:rPr>
              <a:t> </a:t>
            </a:r>
            <a:r>
              <a:rPr spc="-10" dirty="0">
                <a:solidFill>
                  <a:srgbClr val="5C5B5A"/>
                </a:solidFill>
              </a:rPr>
              <a:t>guidance</a:t>
            </a:r>
          </a:p>
        </p:txBody>
      </p:sp>
      <p:sp>
        <p:nvSpPr>
          <p:cNvPr id="4" name="object 4"/>
          <p:cNvSpPr txBox="1"/>
          <p:nvPr/>
        </p:nvSpPr>
        <p:spPr>
          <a:xfrm>
            <a:off x="518871" y="874885"/>
            <a:ext cx="11047730" cy="4529455"/>
          </a:xfrm>
          <a:prstGeom prst="rect">
            <a:avLst/>
          </a:prstGeom>
        </p:spPr>
        <p:txBody>
          <a:bodyPr vert="horz" wrap="square" lIns="0" tIns="89535" rIns="0" bIns="0" rtlCol="0">
            <a:spAutoFit/>
          </a:bodyPr>
          <a:lstStyle/>
          <a:p>
            <a:pPr marL="12700">
              <a:lnSpc>
                <a:spcPct val="100000"/>
              </a:lnSpc>
              <a:spcBef>
                <a:spcPts val="705"/>
              </a:spcBef>
            </a:pPr>
            <a:r>
              <a:rPr sz="1400" b="1" dirty="0">
                <a:solidFill>
                  <a:srgbClr val="5C5B5A"/>
                </a:solidFill>
                <a:latin typeface="Arial"/>
                <a:cs typeface="Arial"/>
              </a:rPr>
              <a:t>Identifying</a:t>
            </a:r>
            <a:r>
              <a:rPr sz="1400" b="1" spc="-40" dirty="0">
                <a:solidFill>
                  <a:srgbClr val="5C5B5A"/>
                </a:solidFill>
                <a:latin typeface="Arial"/>
                <a:cs typeface="Arial"/>
              </a:rPr>
              <a:t> </a:t>
            </a:r>
            <a:r>
              <a:rPr sz="1400" b="1" dirty="0">
                <a:solidFill>
                  <a:srgbClr val="5C5B5A"/>
                </a:solidFill>
                <a:latin typeface="Arial"/>
                <a:cs typeface="Arial"/>
              </a:rPr>
              <a:t>significant</a:t>
            </a:r>
            <a:r>
              <a:rPr sz="1400" b="1" spc="-65" dirty="0">
                <a:solidFill>
                  <a:srgbClr val="5C5B5A"/>
                </a:solidFill>
                <a:latin typeface="Arial"/>
                <a:cs typeface="Arial"/>
              </a:rPr>
              <a:t> </a:t>
            </a:r>
            <a:r>
              <a:rPr sz="1400" b="1" dirty="0">
                <a:solidFill>
                  <a:srgbClr val="5C5B5A"/>
                </a:solidFill>
                <a:latin typeface="Arial"/>
                <a:cs typeface="Arial"/>
              </a:rPr>
              <a:t>differences</a:t>
            </a:r>
            <a:r>
              <a:rPr sz="1400" b="1" spc="-65" dirty="0">
                <a:solidFill>
                  <a:srgbClr val="5C5B5A"/>
                </a:solidFill>
                <a:latin typeface="Arial"/>
                <a:cs typeface="Arial"/>
              </a:rPr>
              <a:t> </a:t>
            </a:r>
            <a:r>
              <a:rPr sz="1400" b="1" dirty="0">
                <a:solidFill>
                  <a:srgbClr val="5C5B5A"/>
                </a:solidFill>
                <a:latin typeface="Arial"/>
                <a:cs typeface="Arial"/>
              </a:rPr>
              <a:t>/</a:t>
            </a:r>
            <a:r>
              <a:rPr sz="1400" b="1" spc="-30" dirty="0">
                <a:solidFill>
                  <a:srgbClr val="5C5B5A"/>
                </a:solidFill>
                <a:latin typeface="Arial"/>
                <a:cs typeface="Arial"/>
              </a:rPr>
              <a:t> </a:t>
            </a:r>
            <a:r>
              <a:rPr sz="1400" b="1" spc="-10" dirty="0">
                <a:solidFill>
                  <a:srgbClr val="5C5B5A"/>
                </a:solidFill>
                <a:latin typeface="Arial"/>
                <a:cs typeface="Arial"/>
              </a:rPr>
              <a:t>change</a:t>
            </a:r>
            <a:endParaRPr sz="1400">
              <a:latin typeface="Arial"/>
              <a:cs typeface="Arial"/>
            </a:endParaRPr>
          </a:p>
          <a:p>
            <a:pPr marL="241300" marR="236854" indent="-228600">
              <a:lnSpc>
                <a:spcPct val="100000"/>
              </a:lnSpc>
              <a:spcBef>
                <a:spcPts val="600"/>
              </a:spcBef>
              <a:buChar char="•"/>
              <a:tabLst>
                <a:tab pos="241300" algn="l"/>
                <a:tab pos="2742565" algn="l"/>
                <a:tab pos="3755390" algn="l"/>
              </a:tabLst>
            </a:pPr>
            <a:r>
              <a:rPr sz="1400" dirty="0">
                <a:solidFill>
                  <a:srgbClr val="5C5B5A"/>
                </a:solidFill>
                <a:latin typeface="Arial"/>
                <a:cs typeface="Arial"/>
              </a:rPr>
              <a:t>Where</a:t>
            </a:r>
            <a:r>
              <a:rPr sz="1400" spc="-50" dirty="0">
                <a:solidFill>
                  <a:srgbClr val="5C5B5A"/>
                </a:solidFill>
                <a:latin typeface="Arial"/>
                <a:cs typeface="Arial"/>
              </a:rPr>
              <a:t> </a:t>
            </a:r>
            <a:r>
              <a:rPr sz="1400" dirty="0">
                <a:solidFill>
                  <a:srgbClr val="5C5B5A"/>
                </a:solidFill>
                <a:latin typeface="Arial"/>
                <a:cs typeface="Arial"/>
              </a:rPr>
              <a:t>relevant,</a:t>
            </a:r>
            <a:r>
              <a:rPr sz="1400" spc="-20" dirty="0">
                <a:solidFill>
                  <a:srgbClr val="5C5B5A"/>
                </a:solidFill>
                <a:latin typeface="Arial"/>
                <a:cs typeface="Arial"/>
              </a:rPr>
              <a:t> </a:t>
            </a:r>
            <a:r>
              <a:rPr sz="1400" b="1" spc="-10" dirty="0">
                <a:solidFill>
                  <a:srgbClr val="009590"/>
                </a:solidFill>
                <a:latin typeface="Arial"/>
                <a:cs typeface="Arial"/>
              </a:rPr>
              <a:t>differences</a:t>
            </a:r>
            <a:r>
              <a:rPr sz="1400" b="1" spc="-50" dirty="0">
                <a:solidFill>
                  <a:srgbClr val="009590"/>
                </a:solidFill>
                <a:latin typeface="Arial"/>
                <a:cs typeface="Arial"/>
              </a:rPr>
              <a:t> </a:t>
            </a:r>
            <a:r>
              <a:rPr sz="1400" b="1" dirty="0">
                <a:solidFill>
                  <a:srgbClr val="009590"/>
                </a:solidFill>
                <a:latin typeface="Arial"/>
                <a:cs typeface="Arial"/>
              </a:rPr>
              <a:t>in</a:t>
            </a:r>
            <a:r>
              <a:rPr sz="1400" b="1" spc="-10" dirty="0">
                <a:solidFill>
                  <a:srgbClr val="009590"/>
                </a:solidFill>
                <a:latin typeface="Arial"/>
                <a:cs typeface="Arial"/>
              </a:rPr>
              <a:t> </a:t>
            </a:r>
            <a:r>
              <a:rPr sz="1400" b="1" dirty="0">
                <a:solidFill>
                  <a:srgbClr val="009590"/>
                </a:solidFill>
                <a:latin typeface="Arial"/>
                <a:cs typeface="Arial"/>
              </a:rPr>
              <a:t>findings</a:t>
            </a:r>
            <a:r>
              <a:rPr sz="1400" b="1" spc="-50" dirty="0">
                <a:solidFill>
                  <a:srgbClr val="009590"/>
                </a:solidFill>
                <a:latin typeface="Arial"/>
                <a:cs typeface="Arial"/>
              </a:rPr>
              <a:t> </a:t>
            </a:r>
            <a:r>
              <a:rPr sz="1400" b="1" dirty="0">
                <a:solidFill>
                  <a:srgbClr val="009590"/>
                </a:solidFill>
                <a:latin typeface="Arial"/>
                <a:cs typeface="Arial"/>
              </a:rPr>
              <a:t>for</a:t>
            </a:r>
            <a:r>
              <a:rPr sz="1400" b="1" spc="-15" dirty="0">
                <a:solidFill>
                  <a:srgbClr val="009590"/>
                </a:solidFill>
                <a:latin typeface="Arial"/>
                <a:cs typeface="Arial"/>
              </a:rPr>
              <a:t> </a:t>
            </a:r>
            <a:r>
              <a:rPr sz="1400" b="1" dirty="0">
                <a:solidFill>
                  <a:srgbClr val="009590"/>
                </a:solidFill>
                <a:latin typeface="Arial"/>
                <a:cs typeface="Arial"/>
              </a:rPr>
              <a:t>specific</a:t>
            </a:r>
            <a:r>
              <a:rPr sz="1400" b="1" spc="-45" dirty="0">
                <a:solidFill>
                  <a:srgbClr val="009590"/>
                </a:solidFill>
                <a:latin typeface="Arial"/>
                <a:cs typeface="Arial"/>
              </a:rPr>
              <a:t> </a:t>
            </a:r>
            <a:r>
              <a:rPr sz="1400" b="1" dirty="0">
                <a:solidFill>
                  <a:srgbClr val="009590"/>
                </a:solidFill>
                <a:latin typeface="Arial"/>
                <a:cs typeface="Arial"/>
              </a:rPr>
              <a:t>demographic</a:t>
            </a:r>
            <a:r>
              <a:rPr sz="1400" b="1" spc="-35" dirty="0">
                <a:solidFill>
                  <a:srgbClr val="009590"/>
                </a:solidFill>
                <a:latin typeface="Arial"/>
                <a:cs typeface="Arial"/>
              </a:rPr>
              <a:t> </a:t>
            </a:r>
            <a:r>
              <a:rPr sz="1400" b="1" dirty="0">
                <a:solidFill>
                  <a:srgbClr val="009590"/>
                </a:solidFill>
                <a:latin typeface="Arial"/>
                <a:cs typeface="Arial"/>
              </a:rPr>
              <a:t>and</a:t>
            </a:r>
            <a:r>
              <a:rPr sz="1400" b="1" spc="-25" dirty="0">
                <a:solidFill>
                  <a:srgbClr val="009590"/>
                </a:solidFill>
                <a:latin typeface="Arial"/>
                <a:cs typeface="Arial"/>
              </a:rPr>
              <a:t> </a:t>
            </a:r>
            <a:r>
              <a:rPr sz="1400" b="1" dirty="0">
                <a:solidFill>
                  <a:srgbClr val="009590"/>
                </a:solidFill>
                <a:latin typeface="Arial"/>
                <a:cs typeface="Arial"/>
              </a:rPr>
              <a:t>other</a:t>
            </a:r>
            <a:r>
              <a:rPr sz="1400" b="1" spc="-20" dirty="0">
                <a:solidFill>
                  <a:srgbClr val="009590"/>
                </a:solidFill>
                <a:latin typeface="Arial"/>
                <a:cs typeface="Arial"/>
              </a:rPr>
              <a:t> </a:t>
            </a:r>
            <a:r>
              <a:rPr sz="1400" b="1" spc="-10" dirty="0">
                <a:solidFill>
                  <a:srgbClr val="009590"/>
                </a:solidFill>
                <a:latin typeface="Arial"/>
                <a:cs typeface="Arial"/>
              </a:rPr>
              <a:t>population</a:t>
            </a:r>
            <a:r>
              <a:rPr sz="1400" b="1" spc="-50" dirty="0">
                <a:solidFill>
                  <a:srgbClr val="009590"/>
                </a:solidFill>
                <a:latin typeface="Arial"/>
                <a:cs typeface="Arial"/>
              </a:rPr>
              <a:t> </a:t>
            </a:r>
            <a:r>
              <a:rPr sz="1400" b="1" spc="-10" dirty="0">
                <a:solidFill>
                  <a:srgbClr val="009590"/>
                </a:solidFill>
                <a:latin typeface="Arial"/>
                <a:cs typeface="Arial"/>
              </a:rPr>
              <a:t>characteristics</a:t>
            </a:r>
            <a:r>
              <a:rPr sz="1400" b="1" spc="-45" dirty="0">
                <a:solidFill>
                  <a:srgbClr val="009590"/>
                </a:solidFill>
                <a:latin typeface="Arial"/>
                <a:cs typeface="Arial"/>
              </a:rPr>
              <a:t> </a:t>
            </a:r>
            <a:r>
              <a:rPr sz="1400" b="1" dirty="0">
                <a:solidFill>
                  <a:srgbClr val="009590"/>
                </a:solidFill>
                <a:latin typeface="Arial"/>
                <a:cs typeface="Arial"/>
              </a:rPr>
              <a:t>compared</a:t>
            </a:r>
            <a:r>
              <a:rPr sz="1400" b="1" spc="-30" dirty="0">
                <a:solidFill>
                  <a:srgbClr val="009590"/>
                </a:solidFill>
                <a:latin typeface="Arial"/>
                <a:cs typeface="Arial"/>
              </a:rPr>
              <a:t> </a:t>
            </a:r>
            <a:r>
              <a:rPr sz="1400" b="1" dirty="0">
                <a:solidFill>
                  <a:srgbClr val="009590"/>
                </a:solidFill>
                <a:latin typeface="Arial"/>
                <a:cs typeface="Arial"/>
              </a:rPr>
              <a:t>to</a:t>
            </a:r>
            <a:r>
              <a:rPr sz="1400" b="1" spc="-25" dirty="0">
                <a:solidFill>
                  <a:srgbClr val="009590"/>
                </a:solidFill>
                <a:latin typeface="Arial"/>
                <a:cs typeface="Arial"/>
              </a:rPr>
              <a:t> </a:t>
            </a:r>
            <a:r>
              <a:rPr sz="1400" b="1" dirty="0">
                <a:solidFill>
                  <a:srgbClr val="009590"/>
                </a:solidFill>
                <a:latin typeface="Arial"/>
                <a:cs typeface="Arial"/>
              </a:rPr>
              <a:t>the</a:t>
            </a:r>
            <a:r>
              <a:rPr sz="1400" b="1" spc="-15" dirty="0">
                <a:solidFill>
                  <a:srgbClr val="009590"/>
                </a:solidFill>
                <a:latin typeface="Arial"/>
                <a:cs typeface="Arial"/>
              </a:rPr>
              <a:t> </a:t>
            </a:r>
            <a:r>
              <a:rPr sz="1400" b="1" spc="-10" dirty="0">
                <a:solidFill>
                  <a:srgbClr val="009590"/>
                </a:solidFill>
                <a:latin typeface="Arial"/>
                <a:cs typeface="Arial"/>
              </a:rPr>
              <a:t>Greater </a:t>
            </a:r>
            <a:r>
              <a:rPr sz="1400" b="1" dirty="0">
                <a:solidFill>
                  <a:srgbClr val="009590"/>
                </a:solidFill>
                <a:latin typeface="Arial"/>
                <a:cs typeface="Arial"/>
              </a:rPr>
              <a:t>Manchester</a:t>
            </a:r>
            <a:r>
              <a:rPr sz="1400" b="1" spc="-60" dirty="0">
                <a:solidFill>
                  <a:srgbClr val="009590"/>
                </a:solidFill>
                <a:latin typeface="Arial"/>
                <a:cs typeface="Arial"/>
              </a:rPr>
              <a:t> </a:t>
            </a:r>
            <a:r>
              <a:rPr sz="1400" b="1" dirty="0">
                <a:solidFill>
                  <a:srgbClr val="009590"/>
                </a:solidFill>
                <a:latin typeface="Arial"/>
                <a:cs typeface="Arial"/>
              </a:rPr>
              <a:t>average</a:t>
            </a:r>
            <a:r>
              <a:rPr sz="1400" b="1" spc="-30" dirty="0">
                <a:solidFill>
                  <a:srgbClr val="009590"/>
                </a:solidFill>
                <a:latin typeface="Arial"/>
                <a:cs typeface="Arial"/>
              </a:rPr>
              <a:t> </a:t>
            </a:r>
            <a:r>
              <a:rPr sz="1400" dirty="0">
                <a:solidFill>
                  <a:srgbClr val="5C5B5A"/>
                </a:solidFill>
                <a:latin typeface="Arial"/>
                <a:cs typeface="Arial"/>
              </a:rPr>
              <a:t>are</a:t>
            </a:r>
            <a:r>
              <a:rPr sz="1400" spc="-35" dirty="0">
                <a:solidFill>
                  <a:srgbClr val="5C5B5A"/>
                </a:solidFill>
                <a:latin typeface="Arial"/>
                <a:cs typeface="Arial"/>
              </a:rPr>
              <a:t> </a:t>
            </a:r>
            <a:r>
              <a:rPr sz="1400" dirty="0">
                <a:solidFill>
                  <a:srgbClr val="5C5B5A"/>
                </a:solidFill>
                <a:latin typeface="Arial"/>
                <a:cs typeface="Arial"/>
              </a:rPr>
              <a:t>reported.</a:t>
            </a:r>
            <a:r>
              <a:rPr sz="1400" spc="-80" dirty="0">
                <a:solidFill>
                  <a:srgbClr val="5C5B5A"/>
                </a:solidFill>
                <a:latin typeface="Arial"/>
                <a:cs typeface="Arial"/>
              </a:rPr>
              <a:t> </a:t>
            </a:r>
            <a:r>
              <a:rPr sz="1400" dirty="0">
                <a:solidFill>
                  <a:srgbClr val="5C5B5A"/>
                </a:solidFill>
                <a:latin typeface="Arial"/>
                <a:cs typeface="Arial"/>
              </a:rPr>
              <a:t>These</a:t>
            </a:r>
            <a:r>
              <a:rPr sz="1400" spc="-45" dirty="0">
                <a:solidFill>
                  <a:srgbClr val="5C5B5A"/>
                </a:solidFill>
                <a:latin typeface="Arial"/>
                <a:cs typeface="Arial"/>
              </a:rPr>
              <a:t> </a:t>
            </a:r>
            <a:r>
              <a:rPr sz="1400" spc="-10" dirty="0">
                <a:solidFill>
                  <a:srgbClr val="5C5B5A"/>
                </a:solidFill>
                <a:latin typeface="Arial"/>
                <a:cs typeface="Arial"/>
              </a:rPr>
              <a:t>differences</a:t>
            </a:r>
            <a:r>
              <a:rPr sz="1400" spc="-60" dirty="0">
                <a:solidFill>
                  <a:srgbClr val="5C5B5A"/>
                </a:solidFill>
                <a:latin typeface="Arial"/>
                <a:cs typeface="Arial"/>
              </a:rPr>
              <a:t> </a:t>
            </a:r>
            <a:r>
              <a:rPr sz="1400" dirty="0">
                <a:solidFill>
                  <a:srgbClr val="5C5B5A"/>
                </a:solidFill>
                <a:latin typeface="Arial"/>
                <a:cs typeface="Arial"/>
              </a:rPr>
              <a:t>are</a:t>
            </a:r>
            <a:r>
              <a:rPr sz="1400" spc="-35" dirty="0">
                <a:solidFill>
                  <a:srgbClr val="5C5B5A"/>
                </a:solidFill>
                <a:latin typeface="Arial"/>
                <a:cs typeface="Arial"/>
              </a:rPr>
              <a:t> </a:t>
            </a:r>
            <a:r>
              <a:rPr sz="1400" dirty="0">
                <a:solidFill>
                  <a:srgbClr val="5C5B5A"/>
                </a:solidFill>
                <a:latin typeface="Arial"/>
                <a:cs typeface="Arial"/>
              </a:rPr>
              <a:t>only</a:t>
            </a:r>
            <a:r>
              <a:rPr sz="1400" spc="-30" dirty="0">
                <a:solidFill>
                  <a:srgbClr val="5C5B5A"/>
                </a:solidFill>
                <a:latin typeface="Arial"/>
                <a:cs typeface="Arial"/>
              </a:rPr>
              <a:t> </a:t>
            </a:r>
            <a:r>
              <a:rPr sz="1400" dirty="0">
                <a:solidFill>
                  <a:srgbClr val="5C5B5A"/>
                </a:solidFill>
                <a:latin typeface="Arial"/>
                <a:cs typeface="Arial"/>
              </a:rPr>
              <a:t>highlighted</a:t>
            </a:r>
            <a:r>
              <a:rPr sz="1400" spc="-55" dirty="0">
                <a:solidFill>
                  <a:srgbClr val="5C5B5A"/>
                </a:solidFill>
                <a:latin typeface="Arial"/>
                <a:cs typeface="Arial"/>
              </a:rPr>
              <a:t> </a:t>
            </a:r>
            <a:r>
              <a:rPr sz="1400" dirty="0">
                <a:solidFill>
                  <a:srgbClr val="5C5B5A"/>
                </a:solidFill>
                <a:latin typeface="Arial"/>
                <a:cs typeface="Arial"/>
              </a:rPr>
              <a:t>where</a:t>
            </a:r>
            <a:r>
              <a:rPr sz="1400" spc="-40" dirty="0">
                <a:solidFill>
                  <a:srgbClr val="5C5B5A"/>
                </a:solidFill>
                <a:latin typeface="Arial"/>
                <a:cs typeface="Arial"/>
              </a:rPr>
              <a:t> </a:t>
            </a:r>
            <a:r>
              <a:rPr sz="1400" dirty="0">
                <a:solidFill>
                  <a:srgbClr val="5C5B5A"/>
                </a:solidFill>
                <a:latin typeface="Arial"/>
                <a:cs typeface="Arial"/>
              </a:rPr>
              <a:t>they</a:t>
            </a:r>
            <a:r>
              <a:rPr sz="1400" spc="-30" dirty="0">
                <a:solidFill>
                  <a:srgbClr val="5C5B5A"/>
                </a:solidFill>
                <a:latin typeface="Arial"/>
                <a:cs typeface="Arial"/>
              </a:rPr>
              <a:t> </a:t>
            </a:r>
            <a:r>
              <a:rPr sz="1400" dirty="0">
                <a:solidFill>
                  <a:srgbClr val="5C5B5A"/>
                </a:solidFill>
                <a:latin typeface="Arial"/>
                <a:cs typeface="Arial"/>
              </a:rPr>
              <a:t>are</a:t>
            </a:r>
            <a:r>
              <a:rPr sz="1400" spc="-35" dirty="0">
                <a:solidFill>
                  <a:srgbClr val="5C5B5A"/>
                </a:solidFill>
                <a:latin typeface="Arial"/>
                <a:cs typeface="Arial"/>
              </a:rPr>
              <a:t> </a:t>
            </a:r>
            <a:r>
              <a:rPr sz="1400" dirty="0">
                <a:solidFill>
                  <a:srgbClr val="5C5B5A"/>
                </a:solidFill>
                <a:latin typeface="Arial"/>
                <a:cs typeface="Arial"/>
              </a:rPr>
              <a:t>significantly</a:t>
            </a:r>
            <a:r>
              <a:rPr sz="1400" spc="-60" dirty="0">
                <a:solidFill>
                  <a:srgbClr val="5C5B5A"/>
                </a:solidFill>
                <a:latin typeface="Arial"/>
                <a:cs typeface="Arial"/>
              </a:rPr>
              <a:t> </a:t>
            </a:r>
            <a:r>
              <a:rPr sz="1400" dirty="0">
                <a:solidFill>
                  <a:srgbClr val="5C5B5A"/>
                </a:solidFill>
                <a:latin typeface="Arial"/>
                <a:cs typeface="Arial"/>
              </a:rPr>
              <a:t>different</a:t>
            </a:r>
            <a:r>
              <a:rPr sz="1400" spc="-55" dirty="0">
                <a:solidFill>
                  <a:srgbClr val="5C5B5A"/>
                </a:solidFill>
                <a:latin typeface="Arial"/>
                <a:cs typeface="Arial"/>
              </a:rPr>
              <a:t> </a:t>
            </a:r>
            <a:r>
              <a:rPr sz="1400" dirty="0">
                <a:solidFill>
                  <a:srgbClr val="5C5B5A"/>
                </a:solidFill>
                <a:latin typeface="Arial"/>
                <a:cs typeface="Arial"/>
              </a:rPr>
              <a:t>statistically</a:t>
            </a:r>
            <a:r>
              <a:rPr sz="1400" spc="-55" dirty="0">
                <a:solidFill>
                  <a:srgbClr val="5C5B5A"/>
                </a:solidFill>
                <a:latin typeface="Arial"/>
                <a:cs typeface="Arial"/>
              </a:rPr>
              <a:t> </a:t>
            </a:r>
            <a:r>
              <a:rPr sz="1400" dirty="0">
                <a:solidFill>
                  <a:srgbClr val="5C5B5A"/>
                </a:solidFill>
                <a:latin typeface="Arial"/>
                <a:cs typeface="Arial"/>
              </a:rPr>
              <a:t>(at</a:t>
            </a:r>
            <a:r>
              <a:rPr sz="1400" spc="-45"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spc="-25" dirty="0">
                <a:solidFill>
                  <a:srgbClr val="5C5B5A"/>
                </a:solidFill>
                <a:latin typeface="Arial"/>
                <a:cs typeface="Arial"/>
              </a:rPr>
              <a:t>95% </a:t>
            </a:r>
            <a:r>
              <a:rPr sz="1400" dirty="0">
                <a:solidFill>
                  <a:srgbClr val="5C5B5A"/>
                </a:solidFill>
                <a:latin typeface="Arial"/>
                <a:cs typeface="Arial"/>
              </a:rPr>
              <a:t>level</a:t>
            </a:r>
            <a:r>
              <a:rPr sz="1400" spc="-5"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confidence)</a:t>
            </a:r>
            <a:r>
              <a:rPr sz="1400" spc="-65" dirty="0">
                <a:solidFill>
                  <a:srgbClr val="5C5B5A"/>
                </a:solidFill>
                <a:latin typeface="Arial"/>
                <a:cs typeface="Arial"/>
              </a:rPr>
              <a:t> </a:t>
            </a:r>
            <a:r>
              <a:rPr sz="1400" dirty="0">
                <a:solidFill>
                  <a:srgbClr val="5C5B5A"/>
                </a:solidFill>
                <a:latin typeface="Arial"/>
                <a:cs typeface="Arial"/>
              </a:rPr>
              <a:t>compared</a:t>
            </a:r>
            <a:r>
              <a:rPr sz="1400" spc="-50" dirty="0">
                <a:solidFill>
                  <a:srgbClr val="5C5B5A"/>
                </a:solidFill>
                <a:latin typeface="Arial"/>
                <a:cs typeface="Arial"/>
              </a:rPr>
              <a:t> </a:t>
            </a:r>
            <a:r>
              <a:rPr sz="1400" dirty="0">
                <a:solidFill>
                  <a:srgbClr val="5C5B5A"/>
                </a:solidFill>
                <a:latin typeface="Arial"/>
                <a:cs typeface="Arial"/>
              </a:rPr>
              <a:t>with</a:t>
            </a:r>
            <a:r>
              <a:rPr sz="1400" spc="-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‘total’</a:t>
            </a:r>
            <a:r>
              <a:rPr sz="1400" spc="-85" dirty="0">
                <a:solidFill>
                  <a:srgbClr val="5C5B5A"/>
                </a:solidFill>
                <a:latin typeface="Arial"/>
                <a:cs typeface="Arial"/>
              </a:rPr>
              <a:t> </a:t>
            </a:r>
            <a:r>
              <a:rPr sz="1400" dirty="0">
                <a:solidFill>
                  <a:srgbClr val="5C5B5A"/>
                </a:solidFill>
                <a:latin typeface="Arial"/>
                <a:cs typeface="Arial"/>
              </a:rPr>
              <a:t>figures</a:t>
            </a:r>
            <a:r>
              <a:rPr sz="1400" spc="-50" dirty="0">
                <a:solidFill>
                  <a:srgbClr val="5C5B5A"/>
                </a:solidFill>
                <a:latin typeface="Arial"/>
                <a:cs typeface="Arial"/>
              </a:rPr>
              <a:t> </a:t>
            </a:r>
            <a:r>
              <a:rPr sz="1400" dirty="0">
                <a:solidFill>
                  <a:srgbClr val="5C5B5A"/>
                </a:solidFill>
                <a:latin typeface="Arial"/>
                <a:cs typeface="Arial"/>
              </a:rPr>
              <a:t>(i.e.</a:t>
            </a:r>
            <a:r>
              <a:rPr sz="1400" spc="-3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Greater</a:t>
            </a:r>
            <a:r>
              <a:rPr sz="1400" spc="-55" dirty="0">
                <a:solidFill>
                  <a:srgbClr val="5C5B5A"/>
                </a:solidFill>
                <a:latin typeface="Arial"/>
                <a:cs typeface="Arial"/>
              </a:rPr>
              <a:t> </a:t>
            </a:r>
            <a:r>
              <a:rPr sz="1400" dirty="0">
                <a:solidFill>
                  <a:srgbClr val="5C5B5A"/>
                </a:solidFill>
                <a:latin typeface="Arial"/>
                <a:cs typeface="Arial"/>
              </a:rPr>
              <a:t>Manchester</a:t>
            </a:r>
            <a:r>
              <a:rPr sz="1400" spc="-50" dirty="0">
                <a:solidFill>
                  <a:srgbClr val="5C5B5A"/>
                </a:solidFill>
                <a:latin typeface="Arial"/>
                <a:cs typeface="Arial"/>
              </a:rPr>
              <a:t> </a:t>
            </a:r>
            <a:r>
              <a:rPr sz="1400" dirty="0">
                <a:solidFill>
                  <a:srgbClr val="5C5B5A"/>
                </a:solidFill>
                <a:latin typeface="Arial"/>
                <a:cs typeface="Arial"/>
              </a:rPr>
              <a:t>average).</a:t>
            </a:r>
            <a:r>
              <a:rPr sz="1400" spc="-15" dirty="0">
                <a:solidFill>
                  <a:srgbClr val="5C5B5A"/>
                </a:solidFill>
                <a:latin typeface="Arial"/>
                <a:cs typeface="Arial"/>
              </a:rPr>
              <a:t> </a:t>
            </a:r>
            <a:r>
              <a:rPr sz="1400" dirty="0">
                <a:solidFill>
                  <a:srgbClr val="5C5B5A"/>
                </a:solidFill>
                <a:latin typeface="Arial"/>
                <a:cs typeface="Arial"/>
              </a:rPr>
              <a:t>Significant</a:t>
            </a:r>
            <a:r>
              <a:rPr sz="1400" spc="-50" dirty="0">
                <a:solidFill>
                  <a:srgbClr val="5C5B5A"/>
                </a:solidFill>
                <a:latin typeface="Arial"/>
                <a:cs typeface="Arial"/>
              </a:rPr>
              <a:t> </a:t>
            </a:r>
            <a:r>
              <a:rPr sz="1400" spc="-10" dirty="0">
                <a:solidFill>
                  <a:srgbClr val="5C5B5A"/>
                </a:solidFill>
                <a:latin typeface="Arial"/>
                <a:cs typeface="Arial"/>
              </a:rPr>
              <a:t>differences</a:t>
            </a:r>
            <a:r>
              <a:rPr sz="1400" spc="-4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shown</a:t>
            </a:r>
            <a:r>
              <a:rPr sz="1400" spc="-20" dirty="0">
                <a:solidFill>
                  <a:srgbClr val="5C5B5A"/>
                </a:solidFill>
                <a:latin typeface="Arial"/>
                <a:cs typeface="Arial"/>
              </a:rPr>
              <a:t> </a:t>
            </a:r>
            <a:r>
              <a:rPr sz="1400" dirty="0">
                <a:solidFill>
                  <a:srgbClr val="5C5B5A"/>
                </a:solidFill>
                <a:latin typeface="Arial"/>
                <a:cs typeface="Arial"/>
              </a:rPr>
              <a:t>in</a:t>
            </a:r>
            <a:r>
              <a:rPr sz="1400" spc="-30" dirty="0">
                <a:solidFill>
                  <a:srgbClr val="5C5B5A"/>
                </a:solidFill>
                <a:latin typeface="Arial"/>
                <a:cs typeface="Arial"/>
              </a:rPr>
              <a:t> </a:t>
            </a:r>
            <a:r>
              <a:rPr sz="1400" spc="-10" dirty="0">
                <a:solidFill>
                  <a:srgbClr val="5C5B5A"/>
                </a:solidFill>
                <a:latin typeface="Arial"/>
                <a:cs typeface="Arial"/>
              </a:rPr>
              <a:t>charts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tables</a:t>
            </a:r>
            <a:r>
              <a:rPr sz="1400" spc="-35" dirty="0">
                <a:solidFill>
                  <a:srgbClr val="5C5B5A"/>
                </a:solidFill>
                <a:latin typeface="Arial"/>
                <a:cs typeface="Arial"/>
              </a:rPr>
              <a:t> </a:t>
            </a:r>
            <a:r>
              <a:rPr sz="1400" dirty="0">
                <a:solidFill>
                  <a:srgbClr val="5C5B5A"/>
                </a:solidFill>
                <a:latin typeface="Arial"/>
                <a:cs typeface="Arial"/>
              </a:rPr>
              <a:t>with</a:t>
            </a:r>
            <a:r>
              <a:rPr sz="1400" spc="-15"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dirty="0">
                <a:solidFill>
                  <a:srgbClr val="5C5B5A"/>
                </a:solidFill>
                <a:latin typeface="Arial"/>
                <a:cs typeface="Arial"/>
              </a:rPr>
              <a:t>use</a:t>
            </a:r>
            <a:r>
              <a:rPr sz="1400" spc="-25"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spc="-25" dirty="0">
                <a:solidFill>
                  <a:srgbClr val="5C5B5A"/>
                </a:solidFill>
                <a:latin typeface="Arial"/>
                <a:cs typeface="Arial"/>
              </a:rPr>
              <a:t>up</a:t>
            </a:r>
            <a:r>
              <a:rPr sz="1400" dirty="0">
                <a:solidFill>
                  <a:srgbClr val="5C5B5A"/>
                </a:solidFill>
                <a:latin typeface="Arial"/>
                <a:cs typeface="Arial"/>
              </a:rPr>
              <a:t>	and</a:t>
            </a:r>
            <a:r>
              <a:rPr sz="1400" spc="-30" dirty="0">
                <a:solidFill>
                  <a:srgbClr val="5C5B5A"/>
                </a:solidFill>
                <a:latin typeface="Arial"/>
                <a:cs typeface="Arial"/>
              </a:rPr>
              <a:t> </a:t>
            </a:r>
            <a:r>
              <a:rPr sz="1400" spc="-20" dirty="0">
                <a:solidFill>
                  <a:srgbClr val="5C5B5A"/>
                </a:solidFill>
                <a:latin typeface="Arial"/>
                <a:cs typeface="Arial"/>
              </a:rPr>
              <a:t>down</a:t>
            </a:r>
            <a:r>
              <a:rPr sz="1400" dirty="0">
                <a:solidFill>
                  <a:srgbClr val="5C5B5A"/>
                </a:solidFill>
                <a:latin typeface="Arial"/>
                <a:cs typeface="Arial"/>
              </a:rPr>
              <a:t>	arrows.</a:t>
            </a:r>
            <a:r>
              <a:rPr sz="1400" spc="-30" dirty="0">
                <a:solidFill>
                  <a:srgbClr val="5C5B5A"/>
                </a:solidFill>
                <a:latin typeface="Arial"/>
                <a:cs typeface="Arial"/>
              </a:rPr>
              <a:t> </a:t>
            </a:r>
            <a:r>
              <a:rPr sz="1400" dirty="0">
                <a:solidFill>
                  <a:srgbClr val="5C5B5A"/>
                </a:solidFill>
                <a:latin typeface="Arial"/>
                <a:cs typeface="Arial"/>
              </a:rPr>
              <a:t>Further</a:t>
            </a:r>
            <a:r>
              <a:rPr sz="1400" spc="-55" dirty="0">
                <a:solidFill>
                  <a:srgbClr val="5C5B5A"/>
                </a:solidFill>
                <a:latin typeface="Arial"/>
                <a:cs typeface="Arial"/>
              </a:rPr>
              <a:t> </a:t>
            </a:r>
            <a:r>
              <a:rPr sz="1400" dirty="0">
                <a:solidFill>
                  <a:srgbClr val="5C5B5A"/>
                </a:solidFill>
                <a:latin typeface="Arial"/>
                <a:cs typeface="Arial"/>
              </a:rPr>
              <a:t>detail</a:t>
            </a:r>
            <a:r>
              <a:rPr sz="1400" spc="-35"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significance</a:t>
            </a:r>
            <a:r>
              <a:rPr sz="1400" spc="-55" dirty="0">
                <a:solidFill>
                  <a:srgbClr val="5C5B5A"/>
                </a:solidFill>
                <a:latin typeface="Arial"/>
                <a:cs typeface="Arial"/>
              </a:rPr>
              <a:t> </a:t>
            </a:r>
            <a:r>
              <a:rPr sz="1400" dirty="0">
                <a:solidFill>
                  <a:srgbClr val="5C5B5A"/>
                </a:solidFill>
                <a:latin typeface="Arial"/>
                <a:cs typeface="Arial"/>
              </a:rPr>
              <a:t>testing</a:t>
            </a:r>
            <a:r>
              <a:rPr sz="1400" spc="-60" dirty="0">
                <a:solidFill>
                  <a:srgbClr val="5C5B5A"/>
                </a:solidFill>
                <a:latin typeface="Arial"/>
                <a:cs typeface="Arial"/>
              </a:rPr>
              <a:t> </a:t>
            </a:r>
            <a:r>
              <a:rPr sz="1400" dirty="0">
                <a:solidFill>
                  <a:srgbClr val="5C5B5A"/>
                </a:solidFill>
                <a:latin typeface="Arial"/>
                <a:cs typeface="Arial"/>
              </a:rPr>
              <a:t>can</a:t>
            </a:r>
            <a:r>
              <a:rPr sz="1400" spc="-40" dirty="0">
                <a:solidFill>
                  <a:srgbClr val="5C5B5A"/>
                </a:solidFill>
                <a:latin typeface="Arial"/>
                <a:cs typeface="Arial"/>
              </a:rPr>
              <a:t> </a:t>
            </a:r>
            <a:r>
              <a:rPr sz="1400" dirty="0">
                <a:solidFill>
                  <a:srgbClr val="5C5B5A"/>
                </a:solidFill>
                <a:latin typeface="Arial"/>
                <a:cs typeface="Arial"/>
              </a:rPr>
              <a:t>be</a:t>
            </a:r>
            <a:r>
              <a:rPr sz="1400" spc="-20" dirty="0">
                <a:solidFill>
                  <a:srgbClr val="5C5B5A"/>
                </a:solidFill>
                <a:latin typeface="Arial"/>
                <a:cs typeface="Arial"/>
              </a:rPr>
              <a:t> </a:t>
            </a:r>
            <a:r>
              <a:rPr sz="1400" dirty="0">
                <a:solidFill>
                  <a:srgbClr val="5C5B5A"/>
                </a:solidFill>
                <a:latin typeface="Arial"/>
                <a:cs typeface="Arial"/>
              </a:rPr>
              <a:t>found</a:t>
            </a:r>
            <a:r>
              <a:rPr sz="1400" spc="-50"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the</a:t>
            </a:r>
            <a:r>
              <a:rPr sz="1400" spc="-80" dirty="0">
                <a:solidFill>
                  <a:srgbClr val="5C5B5A"/>
                </a:solidFill>
                <a:latin typeface="Arial"/>
                <a:cs typeface="Arial"/>
              </a:rPr>
              <a:t> </a:t>
            </a:r>
            <a:r>
              <a:rPr sz="1400" u="sng" dirty="0">
                <a:solidFill>
                  <a:srgbClr val="0462C1"/>
                </a:solidFill>
                <a:uFill>
                  <a:solidFill>
                    <a:srgbClr val="0462C1"/>
                  </a:solidFill>
                </a:uFill>
                <a:latin typeface="Arial"/>
                <a:cs typeface="Arial"/>
                <a:hlinkClick r:id="rId2" action="ppaction://hlinksldjump"/>
              </a:rPr>
              <a:t>Appendix</a:t>
            </a:r>
            <a:r>
              <a:rPr sz="1400" u="none" spc="-40" dirty="0">
                <a:solidFill>
                  <a:srgbClr val="0462C1"/>
                </a:solidFill>
                <a:latin typeface="Arial"/>
                <a:cs typeface="Arial"/>
              </a:rPr>
              <a:t> </a:t>
            </a:r>
            <a:r>
              <a:rPr sz="1400" u="none" dirty="0">
                <a:solidFill>
                  <a:srgbClr val="5C5B5A"/>
                </a:solidFill>
                <a:latin typeface="Arial"/>
                <a:cs typeface="Arial"/>
              </a:rPr>
              <a:t>of</a:t>
            </a:r>
            <a:r>
              <a:rPr sz="1400" u="none" spc="-25" dirty="0">
                <a:solidFill>
                  <a:srgbClr val="5C5B5A"/>
                </a:solidFill>
                <a:latin typeface="Arial"/>
                <a:cs typeface="Arial"/>
              </a:rPr>
              <a:t> </a:t>
            </a:r>
            <a:r>
              <a:rPr sz="1400" u="none" dirty="0">
                <a:solidFill>
                  <a:srgbClr val="5C5B5A"/>
                </a:solidFill>
                <a:latin typeface="Arial"/>
                <a:cs typeface="Arial"/>
              </a:rPr>
              <a:t>this</a:t>
            </a:r>
            <a:r>
              <a:rPr sz="1400" u="none" spc="-40" dirty="0">
                <a:solidFill>
                  <a:srgbClr val="5C5B5A"/>
                </a:solidFill>
                <a:latin typeface="Arial"/>
                <a:cs typeface="Arial"/>
              </a:rPr>
              <a:t> </a:t>
            </a:r>
            <a:r>
              <a:rPr sz="1400" u="none" spc="-10" dirty="0">
                <a:solidFill>
                  <a:srgbClr val="5C5B5A"/>
                </a:solidFill>
                <a:latin typeface="Arial"/>
                <a:cs typeface="Arial"/>
              </a:rPr>
              <a:t>report.</a:t>
            </a:r>
            <a:endParaRPr sz="1400">
              <a:latin typeface="Arial"/>
              <a:cs typeface="Arial"/>
            </a:endParaRPr>
          </a:p>
          <a:p>
            <a:pPr marL="12700">
              <a:lnSpc>
                <a:spcPct val="100000"/>
              </a:lnSpc>
              <a:spcBef>
                <a:spcPts val="1405"/>
              </a:spcBef>
            </a:pPr>
            <a:r>
              <a:rPr sz="1400" b="1" dirty="0">
                <a:solidFill>
                  <a:srgbClr val="5C5B5A"/>
                </a:solidFill>
                <a:latin typeface="Arial"/>
                <a:cs typeface="Arial"/>
              </a:rPr>
              <a:t>Sample</a:t>
            </a:r>
            <a:r>
              <a:rPr sz="1400" b="1" spc="-45" dirty="0">
                <a:solidFill>
                  <a:srgbClr val="5C5B5A"/>
                </a:solidFill>
                <a:latin typeface="Arial"/>
                <a:cs typeface="Arial"/>
              </a:rPr>
              <a:t> </a:t>
            </a:r>
            <a:r>
              <a:rPr sz="1400" b="1" spc="-20" dirty="0">
                <a:solidFill>
                  <a:srgbClr val="5C5B5A"/>
                </a:solidFill>
                <a:latin typeface="Arial"/>
                <a:cs typeface="Arial"/>
              </a:rPr>
              <a:t>sizes</a:t>
            </a:r>
            <a:endParaRPr sz="1400">
              <a:latin typeface="Arial"/>
              <a:cs typeface="Arial"/>
            </a:endParaRPr>
          </a:p>
          <a:p>
            <a:pPr marL="241300" marR="148590" indent="-228600">
              <a:lnSpc>
                <a:spcPct val="100000"/>
              </a:lnSpc>
              <a:spcBef>
                <a:spcPts val="600"/>
              </a:spcBef>
              <a:buChar char="•"/>
              <a:tabLst>
                <a:tab pos="241300" algn="l"/>
              </a:tabLst>
            </a:pPr>
            <a:r>
              <a:rPr sz="1400" dirty="0">
                <a:solidFill>
                  <a:srgbClr val="5C5B5A"/>
                </a:solidFill>
                <a:latin typeface="Arial"/>
                <a:cs typeface="Arial"/>
              </a:rPr>
              <a:t>On</a:t>
            </a:r>
            <a:r>
              <a:rPr sz="1400" spc="-35" dirty="0">
                <a:solidFill>
                  <a:srgbClr val="5C5B5A"/>
                </a:solidFill>
                <a:latin typeface="Arial"/>
                <a:cs typeface="Arial"/>
              </a:rPr>
              <a:t> </a:t>
            </a:r>
            <a:r>
              <a:rPr sz="1400" dirty="0">
                <a:solidFill>
                  <a:srgbClr val="5C5B5A"/>
                </a:solidFill>
                <a:latin typeface="Arial"/>
                <a:cs typeface="Arial"/>
              </a:rPr>
              <a:t>some</a:t>
            </a:r>
            <a:r>
              <a:rPr sz="1400" spc="-30" dirty="0">
                <a:solidFill>
                  <a:srgbClr val="5C5B5A"/>
                </a:solidFill>
                <a:latin typeface="Arial"/>
                <a:cs typeface="Arial"/>
              </a:rPr>
              <a:t> </a:t>
            </a:r>
            <a:r>
              <a:rPr sz="1400" dirty="0">
                <a:solidFill>
                  <a:srgbClr val="5C5B5A"/>
                </a:solidFill>
                <a:latin typeface="Arial"/>
                <a:cs typeface="Arial"/>
              </a:rPr>
              <a:t>questions,</a:t>
            </a:r>
            <a:r>
              <a:rPr sz="1400" spc="-45" dirty="0">
                <a:solidFill>
                  <a:srgbClr val="5C5B5A"/>
                </a:solidFill>
                <a:latin typeface="Arial"/>
                <a:cs typeface="Arial"/>
              </a:rPr>
              <a:t> </a:t>
            </a:r>
            <a:r>
              <a:rPr sz="1400" b="1" dirty="0">
                <a:solidFill>
                  <a:srgbClr val="009590"/>
                </a:solidFill>
                <a:latin typeface="Arial"/>
                <a:cs typeface="Arial"/>
              </a:rPr>
              <a:t>responses</a:t>
            </a:r>
            <a:r>
              <a:rPr sz="1400" b="1" spc="-55" dirty="0">
                <a:solidFill>
                  <a:srgbClr val="009590"/>
                </a:solidFill>
                <a:latin typeface="Arial"/>
                <a:cs typeface="Arial"/>
              </a:rPr>
              <a:t> </a:t>
            </a:r>
            <a:r>
              <a:rPr sz="1400" b="1" dirty="0">
                <a:solidFill>
                  <a:srgbClr val="009590"/>
                </a:solidFill>
                <a:latin typeface="Arial"/>
                <a:cs typeface="Arial"/>
              </a:rPr>
              <a:t>have</a:t>
            </a:r>
            <a:r>
              <a:rPr sz="1400" b="1" spc="-20" dirty="0">
                <a:solidFill>
                  <a:srgbClr val="009590"/>
                </a:solidFill>
                <a:latin typeface="Arial"/>
                <a:cs typeface="Arial"/>
              </a:rPr>
              <a:t> </a:t>
            </a:r>
            <a:r>
              <a:rPr sz="1400" b="1" dirty="0">
                <a:solidFill>
                  <a:srgbClr val="009590"/>
                </a:solidFill>
                <a:latin typeface="Arial"/>
                <a:cs typeface="Arial"/>
              </a:rPr>
              <a:t>been</a:t>
            </a:r>
            <a:r>
              <a:rPr sz="1400" b="1" spc="-35" dirty="0">
                <a:solidFill>
                  <a:srgbClr val="009590"/>
                </a:solidFill>
                <a:latin typeface="Arial"/>
                <a:cs typeface="Arial"/>
              </a:rPr>
              <a:t> </a:t>
            </a:r>
            <a:r>
              <a:rPr sz="1400" b="1" dirty="0">
                <a:solidFill>
                  <a:srgbClr val="009590"/>
                </a:solidFill>
                <a:latin typeface="Arial"/>
                <a:cs typeface="Arial"/>
              </a:rPr>
              <a:t>filtered</a:t>
            </a:r>
            <a:r>
              <a:rPr sz="1400" b="1" spc="-60" dirty="0">
                <a:solidFill>
                  <a:srgbClr val="009590"/>
                </a:solidFill>
                <a:latin typeface="Arial"/>
                <a:cs typeface="Arial"/>
              </a:rPr>
              <a:t> </a:t>
            </a:r>
            <a:r>
              <a:rPr sz="1400" b="1" dirty="0">
                <a:solidFill>
                  <a:srgbClr val="009590"/>
                </a:solidFill>
                <a:latin typeface="Arial"/>
                <a:cs typeface="Arial"/>
              </a:rPr>
              <a:t>only</a:t>
            </a:r>
            <a:r>
              <a:rPr sz="1400" b="1" spc="-30" dirty="0">
                <a:solidFill>
                  <a:srgbClr val="009590"/>
                </a:solidFill>
                <a:latin typeface="Arial"/>
                <a:cs typeface="Arial"/>
              </a:rPr>
              <a:t> </a:t>
            </a:r>
            <a:r>
              <a:rPr sz="1400" b="1" dirty="0">
                <a:solidFill>
                  <a:srgbClr val="009590"/>
                </a:solidFill>
                <a:latin typeface="Arial"/>
                <a:cs typeface="Arial"/>
              </a:rPr>
              <a:t>to</a:t>
            </a:r>
            <a:r>
              <a:rPr sz="1400" b="1" spc="-20" dirty="0">
                <a:solidFill>
                  <a:srgbClr val="009590"/>
                </a:solidFill>
                <a:latin typeface="Arial"/>
                <a:cs typeface="Arial"/>
              </a:rPr>
              <a:t> </a:t>
            </a:r>
            <a:r>
              <a:rPr sz="1400" b="1" dirty="0">
                <a:solidFill>
                  <a:srgbClr val="009590"/>
                </a:solidFill>
                <a:latin typeface="Arial"/>
                <a:cs typeface="Arial"/>
              </a:rPr>
              <a:t>include</a:t>
            </a:r>
            <a:r>
              <a:rPr sz="1400" b="1" spc="-55" dirty="0">
                <a:solidFill>
                  <a:srgbClr val="009590"/>
                </a:solidFill>
                <a:latin typeface="Arial"/>
                <a:cs typeface="Arial"/>
              </a:rPr>
              <a:t> </a:t>
            </a:r>
            <a:r>
              <a:rPr sz="1400" b="1" spc="-10" dirty="0">
                <a:solidFill>
                  <a:srgbClr val="009590"/>
                </a:solidFill>
                <a:latin typeface="Arial"/>
                <a:cs typeface="Arial"/>
              </a:rPr>
              <a:t>respondents</a:t>
            </a:r>
            <a:r>
              <a:rPr sz="1400" b="1" spc="-55" dirty="0">
                <a:solidFill>
                  <a:srgbClr val="009590"/>
                </a:solidFill>
                <a:latin typeface="Arial"/>
                <a:cs typeface="Arial"/>
              </a:rPr>
              <a:t> </a:t>
            </a:r>
            <a:r>
              <a:rPr sz="1400" b="1" dirty="0">
                <a:solidFill>
                  <a:srgbClr val="009590"/>
                </a:solidFill>
                <a:latin typeface="Arial"/>
                <a:cs typeface="Arial"/>
              </a:rPr>
              <a:t>to</a:t>
            </a:r>
            <a:r>
              <a:rPr sz="1400" b="1" spc="-25" dirty="0">
                <a:solidFill>
                  <a:srgbClr val="009590"/>
                </a:solidFill>
                <a:latin typeface="Arial"/>
                <a:cs typeface="Arial"/>
              </a:rPr>
              <a:t> </a:t>
            </a:r>
            <a:r>
              <a:rPr sz="1400" b="1" dirty="0">
                <a:solidFill>
                  <a:srgbClr val="009590"/>
                </a:solidFill>
                <a:latin typeface="Arial"/>
                <a:cs typeface="Arial"/>
              </a:rPr>
              <a:t>whom</a:t>
            </a:r>
            <a:r>
              <a:rPr sz="1400" b="1" spc="-40" dirty="0">
                <a:solidFill>
                  <a:srgbClr val="009590"/>
                </a:solidFill>
                <a:latin typeface="Arial"/>
                <a:cs typeface="Arial"/>
              </a:rPr>
              <a:t> </a:t>
            </a:r>
            <a:r>
              <a:rPr sz="1400" b="1" dirty="0">
                <a:solidFill>
                  <a:srgbClr val="009590"/>
                </a:solidFill>
                <a:latin typeface="Arial"/>
                <a:cs typeface="Arial"/>
              </a:rPr>
              <a:t>the</a:t>
            </a:r>
            <a:r>
              <a:rPr sz="1400" b="1" spc="-30" dirty="0">
                <a:solidFill>
                  <a:srgbClr val="009590"/>
                </a:solidFill>
                <a:latin typeface="Arial"/>
                <a:cs typeface="Arial"/>
              </a:rPr>
              <a:t> </a:t>
            </a:r>
            <a:r>
              <a:rPr sz="1400" b="1" dirty="0">
                <a:solidFill>
                  <a:srgbClr val="009590"/>
                </a:solidFill>
                <a:latin typeface="Arial"/>
                <a:cs typeface="Arial"/>
              </a:rPr>
              <a:t>question</a:t>
            </a:r>
            <a:r>
              <a:rPr sz="1400" b="1" spc="-45" dirty="0">
                <a:solidFill>
                  <a:srgbClr val="009590"/>
                </a:solidFill>
                <a:latin typeface="Arial"/>
                <a:cs typeface="Arial"/>
              </a:rPr>
              <a:t> </a:t>
            </a:r>
            <a:r>
              <a:rPr sz="1400" b="1" dirty="0">
                <a:solidFill>
                  <a:srgbClr val="009590"/>
                </a:solidFill>
                <a:latin typeface="Arial"/>
                <a:cs typeface="Arial"/>
              </a:rPr>
              <a:t>is</a:t>
            </a:r>
            <a:r>
              <a:rPr sz="1400" b="1" spc="-30" dirty="0">
                <a:solidFill>
                  <a:srgbClr val="009590"/>
                </a:solidFill>
                <a:latin typeface="Arial"/>
                <a:cs typeface="Arial"/>
              </a:rPr>
              <a:t> </a:t>
            </a:r>
            <a:r>
              <a:rPr sz="1400" b="1" dirty="0">
                <a:solidFill>
                  <a:srgbClr val="009590"/>
                </a:solidFill>
                <a:latin typeface="Arial"/>
                <a:cs typeface="Arial"/>
              </a:rPr>
              <a:t>relevant</a:t>
            </a:r>
            <a:r>
              <a:rPr sz="1400" b="1" spc="-25" dirty="0">
                <a:solidFill>
                  <a:srgbClr val="009590"/>
                </a:solidFill>
                <a:latin typeface="Arial"/>
                <a:cs typeface="Arial"/>
              </a:rPr>
              <a:t> </a:t>
            </a:r>
            <a:r>
              <a:rPr sz="1400" dirty="0">
                <a:solidFill>
                  <a:srgbClr val="5C5B5A"/>
                </a:solidFill>
                <a:latin typeface="Arial"/>
                <a:cs typeface="Arial"/>
              </a:rPr>
              <a:t>(e.g.</a:t>
            </a:r>
            <a:r>
              <a:rPr sz="1400" spc="-50" dirty="0">
                <a:solidFill>
                  <a:srgbClr val="5C5B5A"/>
                </a:solidFill>
                <a:latin typeface="Arial"/>
                <a:cs typeface="Arial"/>
              </a:rPr>
              <a:t> </a:t>
            </a:r>
            <a:r>
              <a:rPr sz="1400" dirty="0">
                <a:solidFill>
                  <a:srgbClr val="5C5B5A"/>
                </a:solidFill>
                <a:latin typeface="Arial"/>
                <a:cs typeface="Arial"/>
              </a:rPr>
              <a:t>those</a:t>
            </a:r>
            <a:r>
              <a:rPr sz="1400" spc="-40" dirty="0">
                <a:solidFill>
                  <a:srgbClr val="5C5B5A"/>
                </a:solidFill>
                <a:latin typeface="Arial"/>
                <a:cs typeface="Arial"/>
              </a:rPr>
              <a:t> </a:t>
            </a:r>
            <a:r>
              <a:rPr sz="1400" spc="-25" dirty="0">
                <a:solidFill>
                  <a:srgbClr val="5C5B5A"/>
                </a:solidFill>
                <a:latin typeface="Arial"/>
                <a:cs typeface="Arial"/>
              </a:rPr>
              <a:t>in </a:t>
            </a:r>
            <a:r>
              <a:rPr sz="1400" dirty="0">
                <a:solidFill>
                  <a:srgbClr val="5C5B5A"/>
                </a:solidFill>
                <a:latin typeface="Arial"/>
                <a:cs typeface="Arial"/>
              </a:rPr>
              <a:t>work,</a:t>
            </a:r>
            <a:r>
              <a:rPr sz="1400" spc="-25" dirty="0">
                <a:solidFill>
                  <a:srgbClr val="5C5B5A"/>
                </a:solidFill>
                <a:latin typeface="Arial"/>
                <a:cs typeface="Arial"/>
              </a:rPr>
              <a:t> </a:t>
            </a:r>
            <a:r>
              <a:rPr sz="1400" dirty="0">
                <a:solidFill>
                  <a:srgbClr val="5C5B5A"/>
                </a:solidFill>
                <a:latin typeface="Arial"/>
                <a:cs typeface="Arial"/>
              </a:rPr>
              <a:t>or</a:t>
            </a:r>
            <a:r>
              <a:rPr sz="1400" spc="-15" dirty="0">
                <a:solidFill>
                  <a:srgbClr val="5C5B5A"/>
                </a:solidFill>
                <a:latin typeface="Arial"/>
                <a:cs typeface="Arial"/>
              </a:rPr>
              <a:t> </a:t>
            </a:r>
            <a:r>
              <a:rPr sz="1400" dirty="0">
                <a:solidFill>
                  <a:srgbClr val="5C5B5A"/>
                </a:solidFill>
                <a:latin typeface="Arial"/>
                <a:cs typeface="Arial"/>
              </a:rPr>
              <a:t>with</a:t>
            </a:r>
            <a:r>
              <a:rPr sz="1400" spc="-15" dirty="0">
                <a:solidFill>
                  <a:srgbClr val="5C5B5A"/>
                </a:solidFill>
                <a:latin typeface="Arial"/>
                <a:cs typeface="Arial"/>
              </a:rPr>
              <a:t> </a:t>
            </a:r>
            <a:r>
              <a:rPr sz="1400" dirty="0">
                <a:solidFill>
                  <a:srgbClr val="5C5B5A"/>
                </a:solidFill>
                <a:latin typeface="Arial"/>
                <a:cs typeface="Arial"/>
              </a:rPr>
              <a:t>children),</a:t>
            </a:r>
            <a:r>
              <a:rPr sz="1400" spc="-50" dirty="0">
                <a:solidFill>
                  <a:srgbClr val="5C5B5A"/>
                </a:solidFill>
                <a:latin typeface="Arial"/>
                <a:cs typeface="Arial"/>
              </a:rPr>
              <a:t> </a:t>
            </a:r>
            <a:r>
              <a:rPr sz="1400" dirty="0">
                <a:solidFill>
                  <a:srgbClr val="5C5B5A"/>
                </a:solidFill>
                <a:latin typeface="Arial"/>
                <a:cs typeface="Arial"/>
              </a:rPr>
              <a:t>and</a:t>
            </a:r>
            <a:r>
              <a:rPr sz="1400" spc="-25" dirty="0">
                <a:solidFill>
                  <a:srgbClr val="5C5B5A"/>
                </a:solidFill>
                <a:latin typeface="Arial"/>
                <a:cs typeface="Arial"/>
              </a:rPr>
              <a:t> </a:t>
            </a:r>
            <a:r>
              <a:rPr sz="1400" dirty="0">
                <a:solidFill>
                  <a:srgbClr val="5C5B5A"/>
                </a:solidFill>
                <a:latin typeface="Arial"/>
                <a:cs typeface="Arial"/>
              </a:rPr>
              <a:t>so</a:t>
            </a:r>
            <a:r>
              <a:rPr sz="1400" spc="-25" dirty="0">
                <a:solidFill>
                  <a:srgbClr val="5C5B5A"/>
                </a:solidFill>
                <a:latin typeface="Arial"/>
                <a:cs typeface="Arial"/>
              </a:rPr>
              <a:t> </a:t>
            </a:r>
            <a:r>
              <a:rPr sz="1400" dirty="0">
                <a:solidFill>
                  <a:srgbClr val="5C5B5A"/>
                </a:solidFill>
                <a:latin typeface="Arial"/>
                <a:cs typeface="Arial"/>
              </a:rPr>
              <a:t>bases</a:t>
            </a:r>
            <a:r>
              <a:rPr sz="1400" spc="-3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lower</a:t>
            </a:r>
            <a:r>
              <a:rPr sz="1400" spc="-15" dirty="0">
                <a:solidFill>
                  <a:srgbClr val="5C5B5A"/>
                </a:solidFill>
                <a:latin typeface="Arial"/>
                <a:cs typeface="Arial"/>
              </a:rPr>
              <a:t> </a:t>
            </a:r>
            <a:r>
              <a:rPr sz="1400" dirty="0">
                <a:solidFill>
                  <a:srgbClr val="5C5B5A"/>
                </a:solidFill>
                <a:latin typeface="Arial"/>
                <a:cs typeface="Arial"/>
              </a:rPr>
              <a:t>than</a:t>
            </a:r>
            <a:r>
              <a:rPr sz="1400" spc="-25"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full</a:t>
            </a:r>
            <a:r>
              <a:rPr sz="1400" spc="-15" dirty="0">
                <a:solidFill>
                  <a:srgbClr val="5C5B5A"/>
                </a:solidFill>
                <a:latin typeface="Arial"/>
                <a:cs typeface="Arial"/>
              </a:rPr>
              <a:t> </a:t>
            </a:r>
            <a:r>
              <a:rPr sz="1400" dirty="0">
                <a:solidFill>
                  <a:srgbClr val="5C5B5A"/>
                </a:solidFill>
                <a:latin typeface="Arial"/>
                <a:cs typeface="Arial"/>
              </a:rPr>
              <a:t>sample</a:t>
            </a:r>
            <a:r>
              <a:rPr sz="1400" spc="-35" dirty="0">
                <a:solidFill>
                  <a:srgbClr val="5C5B5A"/>
                </a:solidFill>
                <a:latin typeface="Arial"/>
                <a:cs typeface="Arial"/>
              </a:rPr>
              <a:t> </a:t>
            </a:r>
            <a:r>
              <a:rPr sz="1400" dirty="0">
                <a:solidFill>
                  <a:srgbClr val="5C5B5A"/>
                </a:solidFill>
                <a:latin typeface="Arial"/>
                <a:cs typeface="Arial"/>
              </a:rPr>
              <a:t>of 1,523</a:t>
            </a:r>
            <a:r>
              <a:rPr sz="1400" spc="-35" dirty="0">
                <a:solidFill>
                  <a:srgbClr val="5C5B5A"/>
                </a:solidFill>
                <a:latin typeface="Arial"/>
                <a:cs typeface="Arial"/>
              </a:rPr>
              <a:t> </a:t>
            </a:r>
            <a:r>
              <a:rPr sz="1400" dirty="0">
                <a:solidFill>
                  <a:srgbClr val="5C5B5A"/>
                </a:solidFill>
                <a:latin typeface="Arial"/>
                <a:cs typeface="Arial"/>
              </a:rPr>
              <a:t>respondents</a:t>
            </a:r>
            <a:r>
              <a:rPr sz="1400" spc="-45" dirty="0">
                <a:solidFill>
                  <a:srgbClr val="5C5B5A"/>
                </a:solidFill>
                <a:latin typeface="Arial"/>
                <a:cs typeface="Arial"/>
              </a:rPr>
              <a:t> </a:t>
            </a:r>
            <a:r>
              <a:rPr sz="1400" dirty="0">
                <a:solidFill>
                  <a:srgbClr val="5C5B5A"/>
                </a:solidFill>
                <a:latin typeface="Arial"/>
                <a:cs typeface="Arial"/>
              </a:rPr>
              <a:t>in</a:t>
            </a:r>
            <a:r>
              <a:rPr sz="1400" spc="-10" dirty="0">
                <a:solidFill>
                  <a:srgbClr val="5C5B5A"/>
                </a:solidFill>
                <a:latin typeface="Arial"/>
                <a:cs typeface="Arial"/>
              </a:rPr>
              <a:t> </a:t>
            </a:r>
            <a:r>
              <a:rPr sz="1400" dirty="0">
                <a:solidFill>
                  <a:srgbClr val="5C5B5A"/>
                </a:solidFill>
                <a:latin typeface="Arial"/>
                <a:cs typeface="Arial"/>
              </a:rPr>
              <a:t>some</a:t>
            </a:r>
            <a:r>
              <a:rPr sz="1400" spc="-35" dirty="0">
                <a:solidFill>
                  <a:srgbClr val="5C5B5A"/>
                </a:solidFill>
                <a:latin typeface="Arial"/>
                <a:cs typeface="Arial"/>
              </a:rPr>
              <a:t> </a:t>
            </a:r>
            <a:r>
              <a:rPr sz="1400" dirty="0">
                <a:solidFill>
                  <a:srgbClr val="5C5B5A"/>
                </a:solidFill>
                <a:latin typeface="Arial"/>
                <a:cs typeface="Arial"/>
              </a:rPr>
              <a:t>instances.</a:t>
            </a:r>
            <a:r>
              <a:rPr sz="1400" spc="-45" dirty="0">
                <a:solidFill>
                  <a:srgbClr val="5C5B5A"/>
                </a:solidFill>
                <a:latin typeface="Arial"/>
                <a:cs typeface="Arial"/>
              </a:rPr>
              <a:t> </a:t>
            </a:r>
            <a:r>
              <a:rPr sz="1400" dirty="0">
                <a:solidFill>
                  <a:srgbClr val="5C5B5A"/>
                </a:solidFill>
                <a:latin typeface="Arial"/>
                <a:cs typeface="Arial"/>
              </a:rPr>
              <a:t>Where</a:t>
            </a:r>
            <a:r>
              <a:rPr sz="1400" spc="-45" dirty="0">
                <a:solidFill>
                  <a:srgbClr val="5C5B5A"/>
                </a:solidFill>
                <a:latin typeface="Arial"/>
                <a:cs typeface="Arial"/>
              </a:rPr>
              <a:t> </a:t>
            </a:r>
            <a:r>
              <a:rPr sz="1400" dirty="0">
                <a:solidFill>
                  <a:srgbClr val="5C5B5A"/>
                </a:solidFill>
                <a:latin typeface="Arial"/>
                <a:cs typeface="Arial"/>
              </a:rPr>
              <a:t>this</a:t>
            </a:r>
            <a:r>
              <a:rPr sz="1400" spc="-35" dirty="0">
                <a:solidFill>
                  <a:srgbClr val="5C5B5A"/>
                </a:solidFill>
                <a:latin typeface="Arial"/>
                <a:cs typeface="Arial"/>
              </a:rPr>
              <a:t> </a:t>
            </a:r>
            <a:r>
              <a:rPr sz="1400" dirty="0">
                <a:solidFill>
                  <a:srgbClr val="5C5B5A"/>
                </a:solidFill>
                <a:latin typeface="Arial"/>
                <a:cs typeface="Arial"/>
              </a:rPr>
              <a:t>is</a:t>
            </a:r>
            <a:r>
              <a:rPr sz="1400" spc="-5" dirty="0">
                <a:solidFill>
                  <a:srgbClr val="5C5B5A"/>
                </a:solidFill>
                <a:latin typeface="Arial"/>
                <a:cs typeface="Arial"/>
              </a:rPr>
              <a:t> </a:t>
            </a:r>
            <a:r>
              <a:rPr sz="1400" dirty="0">
                <a:solidFill>
                  <a:srgbClr val="5C5B5A"/>
                </a:solidFill>
                <a:latin typeface="Arial"/>
                <a:cs typeface="Arial"/>
              </a:rPr>
              <a:t>the</a:t>
            </a:r>
            <a:r>
              <a:rPr sz="1400" spc="-20" dirty="0">
                <a:solidFill>
                  <a:srgbClr val="5C5B5A"/>
                </a:solidFill>
                <a:latin typeface="Arial"/>
                <a:cs typeface="Arial"/>
              </a:rPr>
              <a:t> </a:t>
            </a:r>
            <a:r>
              <a:rPr sz="1400" dirty="0">
                <a:solidFill>
                  <a:srgbClr val="5C5B5A"/>
                </a:solidFill>
                <a:latin typeface="Arial"/>
                <a:cs typeface="Arial"/>
              </a:rPr>
              <a:t>case,</a:t>
            </a:r>
            <a:r>
              <a:rPr sz="1400" spc="-45" dirty="0">
                <a:solidFill>
                  <a:srgbClr val="5C5B5A"/>
                </a:solidFill>
                <a:latin typeface="Arial"/>
                <a:cs typeface="Arial"/>
              </a:rPr>
              <a:t> </a:t>
            </a:r>
            <a:r>
              <a:rPr sz="1400" spc="-20" dirty="0">
                <a:solidFill>
                  <a:srgbClr val="5C5B5A"/>
                </a:solidFill>
                <a:latin typeface="Arial"/>
                <a:cs typeface="Arial"/>
              </a:rPr>
              <a:t>this </a:t>
            </a:r>
            <a:r>
              <a:rPr sz="1400" dirty="0">
                <a:solidFill>
                  <a:srgbClr val="5C5B5A"/>
                </a:solidFill>
                <a:latin typeface="Arial"/>
                <a:cs typeface="Arial"/>
              </a:rPr>
              <a:t>has</a:t>
            </a:r>
            <a:r>
              <a:rPr sz="1400" spc="-30" dirty="0">
                <a:solidFill>
                  <a:srgbClr val="5C5B5A"/>
                </a:solidFill>
                <a:latin typeface="Arial"/>
                <a:cs typeface="Arial"/>
              </a:rPr>
              <a:t> </a:t>
            </a:r>
            <a:r>
              <a:rPr sz="1400" dirty="0">
                <a:solidFill>
                  <a:srgbClr val="5C5B5A"/>
                </a:solidFill>
                <a:latin typeface="Arial"/>
                <a:cs typeface="Arial"/>
              </a:rPr>
              <a:t>been</a:t>
            </a:r>
            <a:r>
              <a:rPr sz="1400" spc="-45" dirty="0">
                <a:solidFill>
                  <a:srgbClr val="5C5B5A"/>
                </a:solidFill>
                <a:latin typeface="Arial"/>
                <a:cs typeface="Arial"/>
              </a:rPr>
              <a:t> </a:t>
            </a:r>
            <a:r>
              <a:rPr sz="1400" dirty="0">
                <a:solidFill>
                  <a:srgbClr val="5C5B5A"/>
                </a:solidFill>
                <a:latin typeface="Arial"/>
                <a:cs typeface="Arial"/>
              </a:rPr>
              <a:t>noted</a:t>
            </a:r>
            <a:r>
              <a:rPr sz="1400" spc="-40"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footnotes</a:t>
            </a:r>
            <a:r>
              <a:rPr sz="1400" spc="-60" dirty="0">
                <a:solidFill>
                  <a:srgbClr val="5C5B5A"/>
                </a:solidFill>
                <a:latin typeface="Arial"/>
                <a:cs typeface="Arial"/>
              </a:rPr>
              <a:t> </a:t>
            </a:r>
            <a:r>
              <a:rPr sz="1400" dirty="0">
                <a:solidFill>
                  <a:srgbClr val="5C5B5A"/>
                </a:solidFill>
                <a:latin typeface="Arial"/>
                <a:cs typeface="Arial"/>
              </a:rPr>
              <a:t>of</a:t>
            </a:r>
            <a:r>
              <a:rPr sz="1400" spc="-10" dirty="0">
                <a:solidFill>
                  <a:srgbClr val="5C5B5A"/>
                </a:solidFill>
                <a:latin typeface="Arial"/>
                <a:cs typeface="Arial"/>
              </a:rPr>
              <a:t> </a:t>
            </a:r>
            <a:r>
              <a:rPr sz="1400" dirty="0">
                <a:solidFill>
                  <a:srgbClr val="5C5B5A"/>
                </a:solidFill>
                <a:latin typeface="Arial"/>
                <a:cs typeface="Arial"/>
              </a:rPr>
              <a:t>each</a:t>
            </a:r>
            <a:r>
              <a:rPr sz="1400" spc="-40" dirty="0">
                <a:solidFill>
                  <a:srgbClr val="5C5B5A"/>
                </a:solidFill>
                <a:latin typeface="Arial"/>
                <a:cs typeface="Arial"/>
              </a:rPr>
              <a:t> </a:t>
            </a:r>
            <a:r>
              <a:rPr sz="1400" dirty="0">
                <a:solidFill>
                  <a:srgbClr val="5C5B5A"/>
                </a:solidFill>
                <a:latin typeface="Arial"/>
                <a:cs typeface="Arial"/>
              </a:rPr>
              <a:t>slide,</a:t>
            </a:r>
            <a:r>
              <a:rPr sz="1400" spc="-40" dirty="0">
                <a:solidFill>
                  <a:srgbClr val="5C5B5A"/>
                </a:solidFill>
                <a:latin typeface="Arial"/>
                <a:cs typeface="Arial"/>
              </a:rPr>
              <a:t> </a:t>
            </a:r>
            <a:r>
              <a:rPr sz="1400" dirty="0">
                <a:solidFill>
                  <a:srgbClr val="5C5B5A"/>
                </a:solidFill>
                <a:latin typeface="Arial"/>
                <a:cs typeface="Arial"/>
              </a:rPr>
              <a:t>along</a:t>
            </a:r>
            <a:r>
              <a:rPr sz="1400" spc="-30" dirty="0">
                <a:solidFill>
                  <a:srgbClr val="5C5B5A"/>
                </a:solidFill>
                <a:latin typeface="Arial"/>
                <a:cs typeface="Arial"/>
              </a:rPr>
              <a:t> </a:t>
            </a:r>
            <a:r>
              <a:rPr sz="1400" dirty="0">
                <a:solidFill>
                  <a:srgbClr val="5C5B5A"/>
                </a:solidFill>
                <a:latin typeface="Arial"/>
                <a:cs typeface="Arial"/>
              </a:rPr>
              <a:t>with</a:t>
            </a:r>
            <a:r>
              <a:rPr sz="1400" spc="-2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unweighted</a:t>
            </a:r>
            <a:r>
              <a:rPr sz="1400" spc="-40" dirty="0">
                <a:solidFill>
                  <a:srgbClr val="5C5B5A"/>
                </a:solidFill>
                <a:latin typeface="Arial"/>
                <a:cs typeface="Arial"/>
              </a:rPr>
              <a:t> </a:t>
            </a:r>
            <a:r>
              <a:rPr sz="1400" dirty="0">
                <a:solidFill>
                  <a:srgbClr val="5C5B5A"/>
                </a:solidFill>
                <a:latin typeface="Arial"/>
                <a:cs typeface="Arial"/>
              </a:rPr>
              <a:t>base</a:t>
            </a:r>
            <a:r>
              <a:rPr sz="1400" spc="-30" dirty="0">
                <a:solidFill>
                  <a:srgbClr val="5C5B5A"/>
                </a:solidFill>
                <a:latin typeface="Arial"/>
                <a:cs typeface="Arial"/>
              </a:rPr>
              <a:t> </a:t>
            </a:r>
            <a:r>
              <a:rPr sz="1400" spc="-10" dirty="0">
                <a:solidFill>
                  <a:srgbClr val="5C5B5A"/>
                </a:solidFill>
                <a:latin typeface="Arial"/>
                <a:cs typeface="Arial"/>
              </a:rPr>
              <a:t>sizes.</a:t>
            </a:r>
            <a:endParaRPr sz="1400">
              <a:latin typeface="Arial"/>
              <a:cs typeface="Arial"/>
            </a:endParaRPr>
          </a:p>
          <a:p>
            <a:pPr marL="12700">
              <a:lnSpc>
                <a:spcPct val="100000"/>
              </a:lnSpc>
              <a:spcBef>
                <a:spcPts val="1405"/>
              </a:spcBef>
            </a:pPr>
            <a:r>
              <a:rPr sz="1400" b="1" dirty="0">
                <a:solidFill>
                  <a:srgbClr val="5C5B5A"/>
                </a:solidFill>
                <a:latin typeface="Arial"/>
                <a:cs typeface="Arial"/>
              </a:rPr>
              <a:t>Language</a:t>
            </a:r>
            <a:r>
              <a:rPr sz="1400" b="1" spc="-55" dirty="0">
                <a:solidFill>
                  <a:srgbClr val="5C5B5A"/>
                </a:solidFill>
                <a:latin typeface="Arial"/>
                <a:cs typeface="Arial"/>
              </a:rPr>
              <a:t> </a:t>
            </a:r>
            <a:r>
              <a:rPr sz="1400" b="1" dirty="0">
                <a:solidFill>
                  <a:srgbClr val="5C5B5A"/>
                </a:solidFill>
                <a:latin typeface="Arial"/>
                <a:cs typeface="Arial"/>
              </a:rPr>
              <a:t>-</a:t>
            </a:r>
            <a:r>
              <a:rPr sz="1400" b="1" spc="-30" dirty="0">
                <a:solidFill>
                  <a:srgbClr val="5C5B5A"/>
                </a:solidFill>
                <a:latin typeface="Arial"/>
                <a:cs typeface="Arial"/>
              </a:rPr>
              <a:t> </a:t>
            </a:r>
            <a:r>
              <a:rPr sz="1400" b="1" spc="-10" dirty="0">
                <a:solidFill>
                  <a:srgbClr val="5C5B5A"/>
                </a:solidFill>
                <a:latin typeface="Arial"/>
                <a:cs typeface="Arial"/>
              </a:rPr>
              <a:t>inequalities</a:t>
            </a:r>
            <a:endParaRPr sz="1400">
              <a:latin typeface="Arial"/>
              <a:cs typeface="Arial"/>
            </a:endParaRPr>
          </a:p>
          <a:p>
            <a:pPr marL="241300" marR="5080" indent="-228600">
              <a:lnSpc>
                <a:spcPct val="100000"/>
              </a:lnSpc>
              <a:spcBef>
                <a:spcPts val="600"/>
              </a:spcBef>
              <a:buChar char="•"/>
              <a:tabLst>
                <a:tab pos="241300" algn="l"/>
              </a:tabLst>
            </a:pPr>
            <a:r>
              <a:rPr sz="1400" dirty="0">
                <a:solidFill>
                  <a:srgbClr val="5C5B5A"/>
                </a:solidFill>
                <a:latin typeface="Arial"/>
                <a:cs typeface="Arial"/>
              </a:rPr>
              <a:t>It</a:t>
            </a:r>
            <a:r>
              <a:rPr sz="1400" spc="-15" dirty="0">
                <a:solidFill>
                  <a:srgbClr val="5C5B5A"/>
                </a:solidFill>
                <a:latin typeface="Arial"/>
                <a:cs typeface="Arial"/>
              </a:rPr>
              <a:t> </a:t>
            </a:r>
            <a:r>
              <a:rPr sz="1400" dirty="0">
                <a:solidFill>
                  <a:srgbClr val="5C5B5A"/>
                </a:solidFill>
                <a:latin typeface="Arial"/>
                <a:cs typeface="Arial"/>
              </a:rPr>
              <a:t>should</a:t>
            </a:r>
            <a:r>
              <a:rPr sz="1400" spc="-35" dirty="0">
                <a:solidFill>
                  <a:srgbClr val="5C5B5A"/>
                </a:solidFill>
                <a:latin typeface="Arial"/>
                <a:cs typeface="Arial"/>
              </a:rPr>
              <a:t> </a:t>
            </a:r>
            <a:r>
              <a:rPr sz="1400" dirty="0">
                <a:solidFill>
                  <a:srgbClr val="5C5B5A"/>
                </a:solidFill>
                <a:latin typeface="Arial"/>
                <a:cs typeface="Arial"/>
              </a:rPr>
              <a:t>be</a:t>
            </a:r>
            <a:r>
              <a:rPr sz="1400" spc="-25" dirty="0">
                <a:solidFill>
                  <a:srgbClr val="5C5B5A"/>
                </a:solidFill>
                <a:latin typeface="Arial"/>
                <a:cs typeface="Arial"/>
              </a:rPr>
              <a:t> </a:t>
            </a:r>
            <a:r>
              <a:rPr sz="1400" dirty="0">
                <a:solidFill>
                  <a:srgbClr val="5C5B5A"/>
                </a:solidFill>
                <a:latin typeface="Arial"/>
                <a:cs typeface="Arial"/>
              </a:rPr>
              <a:t>noted</a:t>
            </a:r>
            <a:r>
              <a:rPr sz="1400" spc="-30" dirty="0">
                <a:solidFill>
                  <a:srgbClr val="5C5B5A"/>
                </a:solidFill>
                <a:latin typeface="Arial"/>
                <a:cs typeface="Arial"/>
              </a:rPr>
              <a:t> </a:t>
            </a:r>
            <a:r>
              <a:rPr sz="1400" dirty="0">
                <a:solidFill>
                  <a:srgbClr val="5C5B5A"/>
                </a:solidFill>
                <a:latin typeface="Arial"/>
                <a:cs typeface="Arial"/>
              </a:rPr>
              <a:t>that</a:t>
            </a:r>
            <a:r>
              <a:rPr sz="1400" spc="-25" dirty="0">
                <a:solidFill>
                  <a:srgbClr val="5C5B5A"/>
                </a:solidFill>
                <a:latin typeface="Arial"/>
                <a:cs typeface="Arial"/>
              </a:rPr>
              <a:t> </a:t>
            </a:r>
            <a:r>
              <a:rPr sz="1400" b="1" dirty="0">
                <a:solidFill>
                  <a:srgbClr val="009590"/>
                </a:solidFill>
                <a:latin typeface="Arial"/>
                <a:cs typeface="Arial"/>
              </a:rPr>
              <a:t>this</a:t>
            </a:r>
            <a:r>
              <a:rPr sz="1400" b="1" spc="-20" dirty="0">
                <a:solidFill>
                  <a:srgbClr val="009590"/>
                </a:solidFill>
                <a:latin typeface="Arial"/>
                <a:cs typeface="Arial"/>
              </a:rPr>
              <a:t> </a:t>
            </a:r>
            <a:r>
              <a:rPr sz="1400" b="1" dirty="0">
                <a:solidFill>
                  <a:srgbClr val="009590"/>
                </a:solidFill>
                <a:latin typeface="Arial"/>
                <a:cs typeface="Arial"/>
              </a:rPr>
              <a:t>report</a:t>
            </a:r>
            <a:r>
              <a:rPr sz="1400" b="1" spc="-20" dirty="0">
                <a:solidFill>
                  <a:srgbClr val="009590"/>
                </a:solidFill>
                <a:latin typeface="Arial"/>
                <a:cs typeface="Arial"/>
              </a:rPr>
              <a:t> </a:t>
            </a:r>
            <a:r>
              <a:rPr sz="1400" b="1" dirty="0">
                <a:solidFill>
                  <a:srgbClr val="009590"/>
                </a:solidFill>
                <a:latin typeface="Arial"/>
                <a:cs typeface="Arial"/>
              </a:rPr>
              <a:t>uses</a:t>
            </a:r>
            <a:r>
              <a:rPr sz="1400" b="1" spc="-30" dirty="0">
                <a:solidFill>
                  <a:srgbClr val="009590"/>
                </a:solidFill>
                <a:latin typeface="Arial"/>
                <a:cs typeface="Arial"/>
              </a:rPr>
              <a:t> </a:t>
            </a:r>
            <a:r>
              <a:rPr sz="1400" b="1" dirty="0">
                <a:solidFill>
                  <a:srgbClr val="009590"/>
                </a:solidFill>
                <a:latin typeface="Arial"/>
                <a:cs typeface="Arial"/>
              </a:rPr>
              <a:t>the</a:t>
            </a:r>
            <a:r>
              <a:rPr sz="1400" b="1" spc="-10" dirty="0">
                <a:solidFill>
                  <a:srgbClr val="009590"/>
                </a:solidFill>
                <a:latin typeface="Arial"/>
                <a:cs typeface="Arial"/>
              </a:rPr>
              <a:t> </a:t>
            </a:r>
            <a:r>
              <a:rPr sz="1400" b="1" dirty="0">
                <a:solidFill>
                  <a:srgbClr val="009590"/>
                </a:solidFill>
                <a:latin typeface="Arial"/>
                <a:cs typeface="Arial"/>
              </a:rPr>
              <a:t>term</a:t>
            </a:r>
            <a:r>
              <a:rPr sz="1400" b="1" spc="-20" dirty="0">
                <a:solidFill>
                  <a:srgbClr val="009590"/>
                </a:solidFill>
                <a:latin typeface="Arial"/>
                <a:cs typeface="Arial"/>
              </a:rPr>
              <a:t> </a:t>
            </a:r>
            <a:r>
              <a:rPr sz="1400" b="1" dirty="0">
                <a:solidFill>
                  <a:srgbClr val="009590"/>
                </a:solidFill>
                <a:latin typeface="Arial"/>
                <a:cs typeface="Arial"/>
              </a:rPr>
              <a:t>‘from</a:t>
            </a:r>
            <a:r>
              <a:rPr sz="1400" b="1" spc="-15" dirty="0">
                <a:solidFill>
                  <a:srgbClr val="009590"/>
                </a:solidFill>
                <a:latin typeface="Arial"/>
                <a:cs typeface="Arial"/>
              </a:rPr>
              <a:t> </a:t>
            </a:r>
            <a:r>
              <a:rPr sz="1400" b="1" dirty="0">
                <a:solidFill>
                  <a:srgbClr val="009590"/>
                </a:solidFill>
                <a:latin typeface="Arial"/>
                <a:cs typeface="Arial"/>
              </a:rPr>
              <a:t>within</a:t>
            </a:r>
            <a:r>
              <a:rPr sz="1400" b="1" spc="-50" dirty="0">
                <a:solidFill>
                  <a:srgbClr val="009590"/>
                </a:solidFill>
                <a:latin typeface="Arial"/>
                <a:cs typeface="Arial"/>
              </a:rPr>
              <a:t> </a:t>
            </a:r>
            <a:r>
              <a:rPr sz="1400" b="1" dirty="0">
                <a:solidFill>
                  <a:srgbClr val="009590"/>
                </a:solidFill>
                <a:latin typeface="Arial"/>
                <a:cs typeface="Arial"/>
              </a:rPr>
              <a:t>racially</a:t>
            </a:r>
            <a:r>
              <a:rPr sz="1400" b="1" spc="-50" dirty="0">
                <a:solidFill>
                  <a:srgbClr val="009590"/>
                </a:solidFill>
                <a:latin typeface="Arial"/>
                <a:cs typeface="Arial"/>
              </a:rPr>
              <a:t> </a:t>
            </a:r>
            <a:r>
              <a:rPr sz="1400" b="1" dirty="0">
                <a:solidFill>
                  <a:srgbClr val="009590"/>
                </a:solidFill>
                <a:latin typeface="Arial"/>
                <a:cs typeface="Arial"/>
              </a:rPr>
              <a:t>minoritised</a:t>
            </a:r>
            <a:r>
              <a:rPr sz="1400" b="1" spc="-40" dirty="0">
                <a:solidFill>
                  <a:srgbClr val="009590"/>
                </a:solidFill>
                <a:latin typeface="Arial"/>
                <a:cs typeface="Arial"/>
              </a:rPr>
              <a:t> </a:t>
            </a:r>
            <a:r>
              <a:rPr sz="1400" b="1" spc="-10" dirty="0">
                <a:solidFill>
                  <a:srgbClr val="009590"/>
                </a:solidFill>
                <a:latin typeface="Arial"/>
                <a:cs typeface="Arial"/>
              </a:rPr>
              <a:t>communities’</a:t>
            </a:r>
            <a:r>
              <a:rPr sz="1400" b="1" spc="-120" dirty="0">
                <a:solidFill>
                  <a:srgbClr val="009590"/>
                </a:solidFill>
                <a:latin typeface="Arial"/>
                <a:cs typeface="Arial"/>
              </a:rPr>
              <a:t> </a:t>
            </a:r>
            <a:r>
              <a:rPr sz="1400" b="1" dirty="0">
                <a:solidFill>
                  <a:srgbClr val="009590"/>
                </a:solidFill>
                <a:latin typeface="Arial"/>
                <a:cs typeface="Arial"/>
              </a:rPr>
              <a:t>to</a:t>
            </a:r>
            <a:r>
              <a:rPr sz="1400" b="1" spc="-15" dirty="0">
                <a:solidFill>
                  <a:srgbClr val="009590"/>
                </a:solidFill>
                <a:latin typeface="Arial"/>
                <a:cs typeface="Arial"/>
              </a:rPr>
              <a:t> </a:t>
            </a:r>
            <a:r>
              <a:rPr sz="1400" b="1" dirty="0">
                <a:solidFill>
                  <a:srgbClr val="009590"/>
                </a:solidFill>
                <a:latin typeface="Arial"/>
                <a:cs typeface="Arial"/>
              </a:rPr>
              <a:t>refer</a:t>
            </a:r>
            <a:r>
              <a:rPr sz="1400" b="1" spc="-15" dirty="0">
                <a:solidFill>
                  <a:srgbClr val="009590"/>
                </a:solidFill>
                <a:latin typeface="Arial"/>
                <a:cs typeface="Arial"/>
              </a:rPr>
              <a:t> </a:t>
            </a:r>
            <a:r>
              <a:rPr sz="1400" b="1" dirty="0">
                <a:solidFill>
                  <a:srgbClr val="009590"/>
                </a:solidFill>
                <a:latin typeface="Arial"/>
                <a:cs typeface="Arial"/>
              </a:rPr>
              <a:t>to</a:t>
            </a:r>
            <a:r>
              <a:rPr sz="1400" b="1" spc="-20" dirty="0">
                <a:solidFill>
                  <a:srgbClr val="009590"/>
                </a:solidFill>
                <a:latin typeface="Arial"/>
                <a:cs typeface="Arial"/>
              </a:rPr>
              <a:t> </a:t>
            </a:r>
            <a:r>
              <a:rPr sz="1400" b="1" dirty="0">
                <a:solidFill>
                  <a:srgbClr val="009590"/>
                </a:solidFill>
                <a:latin typeface="Arial"/>
                <a:cs typeface="Arial"/>
              </a:rPr>
              <a:t>people</a:t>
            </a:r>
            <a:r>
              <a:rPr sz="1400" b="1" spc="-20" dirty="0">
                <a:solidFill>
                  <a:srgbClr val="009590"/>
                </a:solidFill>
                <a:latin typeface="Arial"/>
                <a:cs typeface="Arial"/>
              </a:rPr>
              <a:t> </a:t>
            </a:r>
            <a:r>
              <a:rPr sz="1400" b="1" dirty="0">
                <a:solidFill>
                  <a:srgbClr val="009590"/>
                </a:solidFill>
                <a:latin typeface="Arial"/>
                <a:cs typeface="Arial"/>
              </a:rPr>
              <a:t>and</a:t>
            </a:r>
            <a:r>
              <a:rPr sz="1400" b="1" spc="-25" dirty="0">
                <a:solidFill>
                  <a:srgbClr val="009590"/>
                </a:solidFill>
                <a:latin typeface="Arial"/>
                <a:cs typeface="Arial"/>
              </a:rPr>
              <a:t> </a:t>
            </a:r>
            <a:r>
              <a:rPr sz="1400" b="1" spc="-10" dirty="0">
                <a:solidFill>
                  <a:srgbClr val="009590"/>
                </a:solidFill>
                <a:latin typeface="Arial"/>
                <a:cs typeface="Arial"/>
              </a:rPr>
              <a:t>communities </a:t>
            </a:r>
            <a:r>
              <a:rPr sz="1400" b="1" dirty="0">
                <a:solidFill>
                  <a:srgbClr val="009590"/>
                </a:solidFill>
                <a:latin typeface="Arial"/>
                <a:cs typeface="Arial"/>
              </a:rPr>
              <a:t>experiencing</a:t>
            </a:r>
            <a:r>
              <a:rPr sz="1400" b="1" spc="-65" dirty="0">
                <a:solidFill>
                  <a:srgbClr val="009590"/>
                </a:solidFill>
                <a:latin typeface="Arial"/>
                <a:cs typeface="Arial"/>
              </a:rPr>
              <a:t> </a:t>
            </a:r>
            <a:r>
              <a:rPr sz="1400" b="1" dirty="0">
                <a:solidFill>
                  <a:srgbClr val="009590"/>
                </a:solidFill>
                <a:latin typeface="Arial"/>
                <a:cs typeface="Arial"/>
              </a:rPr>
              <a:t>racial</a:t>
            </a:r>
            <a:r>
              <a:rPr sz="1400" b="1" spc="-55" dirty="0">
                <a:solidFill>
                  <a:srgbClr val="009590"/>
                </a:solidFill>
                <a:latin typeface="Arial"/>
                <a:cs typeface="Arial"/>
              </a:rPr>
              <a:t> </a:t>
            </a:r>
            <a:r>
              <a:rPr sz="1400" b="1" dirty="0">
                <a:solidFill>
                  <a:srgbClr val="009590"/>
                </a:solidFill>
                <a:latin typeface="Arial"/>
                <a:cs typeface="Arial"/>
              </a:rPr>
              <a:t>inequality</a:t>
            </a:r>
            <a:r>
              <a:rPr sz="1400" b="1" spc="-60" dirty="0">
                <a:solidFill>
                  <a:srgbClr val="009590"/>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term</a:t>
            </a:r>
            <a:r>
              <a:rPr sz="1400" spc="-55" dirty="0">
                <a:solidFill>
                  <a:srgbClr val="5C5B5A"/>
                </a:solidFill>
                <a:latin typeface="Arial"/>
                <a:cs typeface="Arial"/>
              </a:rPr>
              <a:t> </a:t>
            </a:r>
            <a:r>
              <a:rPr sz="1400" dirty="0">
                <a:solidFill>
                  <a:srgbClr val="5C5B5A"/>
                </a:solidFill>
                <a:latin typeface="Arial"/>
                <a:cs typeface="Arial"/>
              </a:rPr>
              <a:t>recognises</a:t>
            </a:r>
            <a:r>
              <a:rPr sz="1400" spc="-55" dirty="0">
                <a:solidFill>
                  <a:srgbClr val="5C5B5A"/>
                </a:solidFill>
                <a:latin typeface="Arial"/>
                <a:cs typeface="Arial"/>
              </a:rPr>
              <a:t> </a:t>
            </a:r>
            <a:r>
              <a:rPr sz="1400" dirty="0">
                <a:solidFill>
                  <a:srgbClr val="5C5B5A"/>
                </a:solidFill>
                <a:latin typeface="Arial"/>
                <a:cs typeface="Arial"/>
              </a:rPr>
              <a:t>that</a:t>
            </a:r>
            <a:r>
              <a:rPr sz="1400" spc="-40" dirty="0">
                <a:solidFill>
                  <a:srgbClr val="5C5B5A"/>
                </a:solidFill>
                <a:latin typeface="Arial"/>
                <a:cs typeface="Arial"/>
              </a:rPr>
              <a:t> </a:t>
            </a:r>
            <a:r>
              <a:rPr sz="1400" dirty="0">
                <a:solidFill>
                  <a:srgbClr val="5C5B5A"/>
                </a:solidFill>
                <a:latin typeface="Arial"/>
                <a:cs typeface="Arial"/>
              </a:rPr>
              <a:t>individuals</a:t>
            </a:r>
            <a:r>
              <a:rPr sz="1400" spc="-30" dirty="0">
                <a:solidFill>
                  <a:srgbClr val="5C5B5A"/>
                </a:solidFill>
                <a:latin typeface="Arial"/>
                <a:cs typeface="Arial"/>
              </a:rPr>
              <a:t> </a:t>
            </a:r>
            <a:r>
              <a:rPr sz="1400" dirty="0">
                <a:solidFill>
                  <a:srgbClr val="5C5B5A"/>
                </a:solidFill>
                <a:latin typeface="Arial"/>
                <a:cs typeface="Arial"/>
              </a:rPr>
              <a:t>have</a:t>
            </a:r>
            <a:r>
              <a:rPr sz="1400" spc="-15" dirty="0">
                <a:solidFill>
                  <a:srgbClr val="5C5B5A"/>
                </a:solidFill>
                <a:latin typeface="Arial"/>
                <a:cs typeface="Arial"/>
              </a:rPr>
              <a:t> </a:t>
            </a:r>
            <a:r>
              <a:rPr sz="1400" dirty="0">
                <a:solidFill>
                  <a:srgbClr val="5C5B5A"/>
                </a:solidFill>
                <a:latin typeface="Arial"/>
                <a:cs typeface="Arial"/>
              </a:rPr>
              <a:t>been</a:t>
            </a:r>
            <a:r>
              <a:rPr sz="1400" spc="-50" dirty="0">
                <a:solidFill>
                  <a:srgbClr val="5C5B5A"/>
                </a:solidFill>
                <a:latin typeface="Arial"/>
                <a:cs typeface="Arial"/>
              </a:rPr>
              <a:t> </a:t>
            </a:r>
            <a:r>
              <a:rPr sz="1400" dirty="0">
                <a:solidFill>
                  <a:srgbClr val="5C5B5A"/>
                </a:solidFill>
                <a:latin typeface="Arial"/>
                <a:cs typeface="Arial"/>
              </a:rPr>
              <a:t>minoritised</a:t>
            </a:r>
            <a:r>
              <a:rPr sz="1400" spc="-55" dirty="0">
                <a:solidFill>
                  <a:srgbClr val="5C5B5A"/>
                </a:solidFill>
                <a:latin typeface="Arial"/>
                <a:cs typeface="Arial"/>
              </a:rPr>
              <a:t> </a:t>
            </a:r>
            <a:r>
              <a:rPr sz="1400" dirty="0">
                <a:solidFill>
                  <a:srgbClr val="5C5B5A"/>
                </a:solidFill>
                <a:latin typeface="Arial"/>
                <a:cs typeface="Arial"/>
              </a:rPr>
              <a:t>through</a:t>
            </a:r>
            <a:r>
              <a:rPr sz="1400" spc="-60" dirty="0">
                <a:solidFill>
                  <a:srgbClr val="5C5B5A"/>
                </a:solidFill>
                <a:latin typeface="Arial"/>
                <a:cs typeface="Arial"/>
              </a:rPr>
              <a:t> </a:t>
            </a:r>
            <a:r>
              <a:rPr sz="1400" dirty="0">
                <a:solidFill>
                  <a:srgbClr val="5C5B5A"/>
                </a:solidFill>
                <a:latin typeface="Arial"/>
                <a:cs typeface="Arial"/>
              </a:rPr>
              <a:t>social</a:t>
            </a:r>
            <a:r>
              <a:rPr sz="1400" spc="-45" dirty="0">
                <a:solidFill>
                  <a:srgbClr val="5C5B5A"/>
                </a:solidFill>
                <a:latin typeface="Arial"/>
                <a:cs typeface="Arial"/>
              </a:rPr>
              <a:t> </a:t>
            </a:r>
            <a:r>
              <a:rPr sz="1400" dirty="0">
                <a:solidFill>
                  <a:srgbClr val="5C5B5A"/>
                </a:solidFill>
                <a:latin typeface="Arial"/>
                <a:cs typeface="Arial"/>
              </a:rPr>
              <a:t>processes</a:t>
            </a:r>
            <a:r>
              <a:rPr sz="1400" spc="-55" dirty="0">
                <a:solidFill>
                  <a:srgbClr val="5C5B5A"/>
                </a:solidFill>
                <a:latin typeface="Arial"/>
                <a:cs typeface="Arial"/>
              </a:rPr>
              <a:t> </a:t>
            </a:r>
            <a:r>
              <a:rPr sz="1400" dirty="0">
                <a:solidFill>
                  <a:srgbClr val="5C5B5A"/>
                </a:solidFill>
                <a:latin typeface="Arial"/>
                <a:cs typeface="Arial"/>
              </a:rPr>
              <a:t>rather</a:t>
            </a:r>
            <a:r>
              <a:rPr sz="1400" spc="-60" dirty="0">
                <a:solidFill>
                  <a:srgbClr val="5C5B5A"/>
                </a:solidFill>
                <a:latin typeface="Arial"/>
                <a:cs typeface="Arial"/>
              </a:rPr>
              <a:t> </a:t>
            </a:r>
            <a:r>
              <a:rPr sz="1400" dirty="0">
                <a:solidFill>
                  <a:srgbClr val="5C5B5A"/>
                </a:solidFill>
                <a:latin typeface="Arial"/>
                <a:cs typeface="Arial"/>
              </a:rPr>
              <a:t>than</a:t>
            </a:r>
            <a:r>
              <a:rPr sz="1400" spc="-50" dirty="0">
                <a:solidFill>
                  <a:srgbClr val="5C5B5A"/>
                </a:solidFill>
                <a:latin typeface="Arial"/>
                <a:cs typeface="Arial"/>
              </a:rPr>
              <a:t> </a:t>
            </a:r>
            <a:r>
              <a:rPr sz="1400" spc="-20" dirty="0">
                <a:solidFill>
                  <a:srgbClr val="5C5B5A"/>
                </a:solidFill>
                <a:latin typeface="Arial"/>
                <a:cs typeface="Arial"/>
              </a:rPr>
              <a:t>just </a:t>
            </a:r>
            <a:r>
              <a:rPr sz="1400" dirty="0">
                <a:solidFill>
                  <a:srgbClr val="5C5B5A"/>
                </a:solidFill>
                <a:latin typeface="Arial"/>
                <a:cs typeface="Arial"/>
              </a:rPr>
              <a:t>existing</a:t>
            </a:r>
            <a:r>
              <a:rPr sz="1400" spc="-35" dirty="0">
                <a:solidFill>
                  <a:srgbClr val="5C5B5A"/>
                </a:solidFill>
                <a:latin typeface="Arial"/>
                <a:cs typeface="Arial"/>
              </a:rPr>
              <a:t> </a:t>
            </a:r>
            <a:r>
              <a:rPr sz="1400" dirty="0">
                <a:solidFill>
                  <a:srgbClr val="5C5B5A"/>
                </a:solidFill>
                <a:latin typeface="Arial"/>
                <a:cs typeface="Arial"/>
              </a:rPr>
              <a:t>as</a:t>
            </a:r>
            <a:r>
              <a:rPr sz="1400" spc="-30" dirty="0">
                <a:solidFill>
                  <a:srgbClr val="5C5B5A"/>
                </a:solidFill>
                <a:latin typeface="Arial"/>
                <a:cs typeface="Arial"/>
              </a:rPr>
              <a:t> </a:t>
            </a:r>
            <a:r>
              <a:rPr sz="1400" dirty="0">
                <a:solidFill>
                  <a:srgbClr val="5C5B5A"/>
                </a:solidFill>
                <a:latin typeface="Arial"/>
                <a:cs typeface="Arial"/>
              </a:rPr>
              <a:t>distinct</a:t>
            </a:r>
            <a:r>
              <a:rPr sz="1400" spc="-55" dirty="0">
                <a:solidFill>
                  <a:srgbClr val="5C5B5A"/>
                </a:solidFill>
                <a:latin typeface="Arial"/>
                <a:cs typeface="Arial"/>
              </a:rPr>
              <a:t> </a:t>
            </a:r>
            <a:r>
              <a:rPr sz="1400" dirty="0">
                <a:solidFill>
                  <a:srgbClr val="5C5B5A"/>
                </a:solidFill>
                <a:latin typeface="Arial"/>
                <a:cs typeface="Arial"/>
              </a:rPr>
              <a:t>minorities,</a:t>
            </a:r>
            <a:r>
              <a:rPr sz="1400" spc="-55" dirty="0">
                <a:solidFill>
                  <a:srgbClr val="5C5B5A"/>
                </a:solidFill>
                <a:latin typeface="Arial"/>
                <a:cs typeface="Arial"/>
              </a:rPr>
              <a:t> </a:t>
            </a:r>
            <a:r>
              <a:rPr sz="1400" dirty="0">
                <a:solidFill>
                  <a:srgbClr val="5C5B5A"/>
                </a:solidFill>
                <a:latin typeface="Arial"/>
                <a:cs typeface="Arial"/>
              </a:rPr>
              <a:t>although</a:t>
            </a:r>
            <a:r>
              <a:rPr sz="1400" spc="-60" dirty="0">
                <a:solidFill>
                  <a:srgbClr val="5C5B5A"/>
                </a:solidFill>
                <a:latin typeface="Arial"/>
                <a:cs typeface="Arial"/>
              </a:rPr>
              <a:t> </a:t>
            </a:r>
            <a:r>
              <a:rPr sz="1400" dirty="0">
                <a:solidFill>
                  <a:srgbClr val="5C5B5A"/>
                </a:solidFill>
                <a:latin typeface="Arial"/>
                <a:cs typeface="Arial"/>
              </a:rPr>
              <a:t>it</a:t>
            </a:r>
            <a:r>
              <a:rPr sz="1400" spc="-30" dirty="0">
                <a:solidFill>
                  <a:srgbClr val="5C5B5A"/>
                </a:solidFill>
                <a:latin typeface="Arial"/>
                <a:cs typeface="Arial"/>
              </a:rPr>
              <a:t>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important</a:t>
            </a:r>
            <a:r>
              <a:rPr sz="1400" spc="-55" dirty="0">
                <a:solidFill>
                  <a:srgbClr val="5C5B5A"/>
                </a:solidFill>
                <a:latin typeface="Arial"/>
                <a:cs typeface="Arial"/>
              </a:rPr>
              <a:t> </a:t>
            </a:r>
            <a:r>
              <a:rPr sz="1400" dirty="0">
                <a:solidFill>
                  <a:srgbClr val="5C5B5A"/>
                </a:solidFill>
                <a:latin typeface="Arial"/>
                <a:cs typeface="Arial"/>
              </a:rPr>
              <a:t>to</a:t>
            </a:r>
            <a:r>
              <a:rPr sz="1400" spc="-35" dirty="0">
                <a:solidFill>
                  <a:srgbClr val="5C5B5A"/>
                </a:solidFill>
                <a:latin typeface="Arial"/>
                <a:cs typeface="Arial"/>
              </a:rPr>
              <a:t> </a:t>
            </a:r>
            <a:r>
              <a:rPr sz="1400" dirty="0">
                <a:solidFill>
                  <a:srgbClr val="5C5B5A"/>
                </a:solidFill>
                <a:latin typeface="Arial"/>
                <a:cs typeface="Arial"/>
              </a:rPr>
              <a:t>acknowledge</a:t>
            </a:r>
            <a:r>
              <a:rPr sz="1400" spc="-6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negative</a:t>
            </a:r>
            <a:r>
              <a:rPr sz="1400" spc="-35" dirty="0">
                <a:solidFill>
                  <a:srgbClr val="5C5B5A"/>
                </a:solidFill>
                <a:latin typeface="Arial"/>
                <a:cs typeface="Arial"/>
              </a:rPr>
              <a:t> </a:t>
            </a:r>
            <a:r>
              <a:rPr sz="1400" dirty="0">
                <a:solidFill>
                  <a:srgbClr val="5C5B5A"/>
                </a:solidFill>
                <a:latin typeface="Arial"/>
                <a:cs typeface="Arial"/>
              </a:rPr>
              <a:t>consequence</a:t>
            </a:r>
            <a:r>
              <a:rPr sz="1400" spc="-60"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grouping</a:t>
            </a:r>
            <a:r>
              <a:rPr sz="1400" spc="-60" dirty="0">
                <a:solidFill>
                  <a:srgbClr val="5C5B5A"/>
                </a:solidFill>
                <a:latin typeface="Arial"/>
                <a:cs typeface="Arial"/>
              </a:rPr>
              <a:t> </a:t>
            </a:r>
            <a:r>
              <a:rPr sz="1400" dirty="0">
                <a:solidFill>
                  <a:srgbClr val="5C5B5A"/>
                </a:solidFill>
                <a:latin typeface="Arial"/>
                <a:cs typeface="Arial"/>
              </a:rPr>
              <a:t>all</a:t>
            </a:r>
            <a:r>
              <a:rPr sz="1400" spc="-20" dirty="0">
                <a:solidFill>
                  <a:srgbClr val="5C5B5A"/>
                </a:solidFill>
                <a:latin typeface="Arial"/>
                <a:cs typeface="Arial"/>
              </a:rPr>
              <a:t> </a:t>
            </a:r>
            <a:r>
              <a:rPr sz="1400" dirty="0">
                <a:solidFill>
                  <a:srgbClr val="5C5B5A"/>
                </a:solidFill>
                <a:latin typeface="Arial"/>
                <a:cs typeface="Arial"/>
              </a:rPr>
              <a:t>minoritised</a:t>
            </a:r>
            <a:r>
              <a:rPr sz="1400" spc="-25" dirty="0">
                <a:solidFill>
                  <a:srgbClr val="5C5B5A"/>
                </a:solidFill>
                <a:latin typeface="Arial"/>
                <a:cs typeface="Arial"/>
              </a:rPr>
              <a:t> </a:t>
            </a:r>
            <a:r>
              <a:rPr sz="1400" spc="-10" dirty="0">
                <a:solidFill>
                  <a:srgbClr val="5C5B5A"/>
                </a:solidFill>
                <a:latin typeface="Arial"/>
                <a:cs typeface="Arial"/>
              </a:rPr>
              <a:t>individuals </a:t>
            </a:r>
            <a:r>
              <a:rPr sz="1400" dirty="0">
                <a:solidFill>
                  <a:srgbClr val="5C5B5A"/>
                </a:solidFill>
                <a:latin typeface="Arial"/>
                <a:cs typeface="Arial"/>
              </a:rPr>
              <a:t>together</a:t>
            </a:r>
            <a:r>
              <a:rPr sz="1400" spc="-50" dirty="0">
                <a:solidFill>
                  <a:srgbClr val="5C5B5A"/>
                </a:solidFill>
                <a:latin typeface="Arial"/>
                <a:cs typeface="Arial"/>
              </a:rPr>
              <a:t> </a:t>
            </a:r>
            <a:r>
              <a:rPr sz="1400" dirty="0">
                <a:solidFill>
                  <a:srgbClr val="5C5B5A"/>
                </a:solidFill>
                <a:latin typeface="Arial"/>
                <a:cs typeface="Arial"/>
              </a:rPr>
              <a:t>under</a:t>
            </a:r>
            <a:r>
              <a:rPr sz="1400" spc="-40" dirty="0">
                <a:solidFill>
                  <a:srgbClr val="5C5B5A"/>
                </a:solidFill>
                <a:latin typeface="Arial"/>
                <a:cs typeface="Arial"/>
              </a:rPr>
              <a:t> </a:t>
            </a:r>
            <a:r>
              <a:rPr sz="1400" dirty="0">
                <a:solidFill>
                  <a:srgbClr val="5C5B5A"/>
                </a:solidFill>
                <a:latin typeface="Arial"/>
                <a:cs typeface="Arial"/>
              </a:rPr>
              <a:t>one</a:t>
            </a:r>
            <a:r>
              <a:rPr sz="1400" spc="-15" dirty="0">
                <a:solidFill>
                  <a:srgbClr val="5C5B5A"/>
                </a:solidFill>
                <a:latin typeface="Arial"/>
                <a:cs typeface="Arial"/>
              </a:rPr>
              <a:t> </a:t>
            </a:r>
            <a:r>
              <a:rPr sz="1400" dirty="0">
                <a:solidFill>
                  <a:srgbClr val="5C5B5A"/>
                </a:solidFill>
                <a:latin typeface="Arial"/>
                <a:cs typeface="Arial"/>
              </a:rPr>
              <a:t>term,</a:t>
            </a:r>
            <a:r>
              <a:rPr sz="1400" spc="-45" dirty="0">
                <a:solidFill>
                  <a:srgbClr val="5C5B5A"/>
                </a:solidFill>
                <a:latin typeface="Arial"/>
                <a:cs typeface="Arial"/>
              </a:rPr>
              <a:t> </a:t>
            </a:r>
            <a:r>
              <a:rPr sz="1400" dirty="0">
                <a:solidFill>
                  <a:srgbClr val="5C5B5A"/>
                </a:solidFill>
                <a:latin typeface="Arial"/>
                <a:cs typeface="Arial"/>
              </a:rPr>
              <a:t>as</a:t>
            </a:r>
            <a:r>
              <a:rPr sz="1400" spc="-10" dirty="0">
                <a:solidFill>
                  <a:srgbClr val="5C5B5A"/>
                </a:solidFill>
                <a:latin typeface="Arial"/>
                <a:cs typeface="Arial"/>
              </a:rPr>
              <a:t> </a:t>
            </a:r>
            <a:r>
              <a:rPr sz="1400" dirty="0">
                <a:solidFill>
                  <a:srgbClr val="5C5B5A"/>
                </a:solidFill>
                <a:latin typeface="Arial"/>
                <a:cs typeface="Arial"/>
              </a:rPr>
              <a:t>there</a:t>
            </a:r>
            <a:r>
              <a:rPr sz="1400" spc="-40" dirty="0">
                <a:solidFill>
                  <a:srgbClr val="5C5B5A"/>
                </a:solidFill>
                <a:latin typeface="Arial"/>
                <a:cs typeface="Arial"/>
              </a:rPr>
              <a:t> </a:t>
            </a:r>
            <a:r>
              <a:rPr sz="1400" dirty="0">
                <a:solidFill>
                  <a:srgbClr val="5C5B5A"/>
                </a:solidFill>
                <a:latin typeface="Arial"/>
                <a:cs typeface="Arial"/>
              </a:rPr>
              <a:t>are</a:t>
            </a:r>
            <a:r>
              <a:rPr sz="1400" spc="-25" dirty="0">
                <a:solidFill>
                  <a:srgbClr val="5C5B5A"/>
                </a:solidFill>
                <a:latin typeface="Arial"/>
                <a:cs typeface="Arial"/>
              </a:rPr>
              <a:t> </a:t>
            </a:r>
            <a:r>
              <a:rPr sz="1400" dirty="0">
                <a:solidFill>
                  <a:srgbClr val="5C5B5A"/>
                </a:solidFill>
                <a:latin typeface="Arial"/>
                <a:cs typeface="Arial"/>
              </a:rPr>
              <a:t>significant</a:t>
            </a:r>
            <a:r>
              <a:rPr sz="1400" spc="-45" dirty="0">
                <a:solidFill>
                  <a:srgbClr val="5C5B5A"/>
                </a:solidFill>
                <a:latin typeface="Arial"/>
                <a:cs typeface="Arial"/>
              </a:rPr>
              <a:t> </a:t>
            </a:r>
            <a:r>
              <a:rPr sz="1400" spc="-10" dirty="0">
                <a:solidFill>
                  <a:srgbClr val="5C5B5A"/>
                </a:solidFill>
                <a:latin typeface="Arial"/>
                <a:cs typeface="Arial"/>
              </a:rPr>
              <a:t>differences</a:t>
            </a:r>
            <a:r>
              <a:rPr sz="1400" spc="-55" dirty="0">
                <a:solidFill>
                  <a:srgbClr val="5C5B5A"/>
                </a:solidFill>
                <a:latin typeface="Arial"/>
                <a:cs typeface="Arial"/>
              </a:rPr>
              <a:t> </a:t>
            </a:r>
            <a:r>
              <a:rPr sz="1400" dirty="0">
                <a:solidFill>
                  <a:srgbClr val="5C5B5A"/>
                </a:solidFill>
                <a:latin typeface="Arial"/>
                <a:cs typeface="Arial"/>
              </a:rPr>
              <a:t>both</a:t>
            </a:r>
            <a:r>
              <a:rPr sz="1400" spc="-25" dirty="0">
                <a:solidFill>
                  <a:srgbClr val="5C5B5A"/>
                </a:solidFill>
                <a:latin typeface="Arial"/>
                <a:cs typeface="Arial"/>
              </a:rPr>
              <a:t> </a:t>
            </a:r>
            <a:r>
              <a:rPr sz="1400" dirty="0">
                <a:solidFill>
                  <a:srgbClr val="5C5B5A"/>
                </a:solidFill>
                <a:latin typeface="Arial"/>
                <a:cs typeface="Arial"/>
              </a:rPr>
              <a:t>between</a:t>
            </a:r>
            <a:r>
              <a:rPr sz="1400" spc="-20" dirty="0">
                <a:solidFill>
                  <a:srgbClr val="5C5B5A"/>
                </a:solidFill>
                <a:latin typeface="Arial"/>
                <a:cs typeface="Arial"/>
              </a:rPr>
              <a:t> </a:t>
            </a:r>
            <a:r>
              <a:rPr sz="1400" dirty="0">
                <a:solidFill>
                  <a:srgbClr val="5C5B5A"/>
                </a:solidFill>
                <a:latin typeface="Arial"/>
                <a:cs typeface="Arial"/>
              </a:rPr>
              <a:t>and</a:t>
            </a:r>
            <a:r>
              <a:rPr sz="1400" spc="-25" dirty="0">
                <a:solidFill>
                  <a:srgbClr val="5C5B5A"/>
                </a:solidFill>
                <a:latin typeface="Arial"/>
                <a:cs typeface="Arial"/>
              </a:rPr>
              <a:t> </a:t>
            </a:r>
            <a:r>
              <a:rPr sz="1400" dirty="0">
                <a:solidFill>
                  <a:srgbClr val="5C5B5A"/>
                </a:solidFill>
                <a:latin typeface="Arial"/>
                <a:cs typeface="Arial"/>
              </a:rPr>
              <a:t>within</a:t>
            </a:r>
            <a:r>
              <a:rPr sz="1400" spc="-15" dirty="0">
                <a:solidFill>
                  <a:srgbClr val="5C5B5A"/>
                </a:solidFill>
                <a:latin typeface="Arial"/>
                <a:cs typeface="Arial"/>
              </a:rPr>
              <a:t> </a:t>
            </a:r>
            <a:r>
              <a:rPr sz="1400" dirty="0">
                <a:solidFill>
                  <a:srgbClr val="5C5B5A"/>
                </a:solidFill>
                <a:latin typeface="Arial"/>
                <a:cs typeface="Arial"/>
              </a:rPr>
              <a:t>these</a:t>
            </a:r>
            <a:r>
              <a:rPr sz="1400" spc="-35" dirty="0">
                <a:solidFill>
                  <a:srgbClr val="5C5B5A"/>
                </a:solidFill>
                <a:latin typeface="Arial"/>
                <a:cs typeface="Arial"/>
              </a:rPr>
              <a:t> </a:t>
            </a:r>
            <a:r>
              <a:rPr sz="1400" dirty="0">
                <a:solidFill>
                  <a:srgbClr val="5C5B5A"/>
                </a:solidFill>
                <a:latin typeface="Arial"/>
                <a:cs typeface="Arial"/>
              </a:rPr>
              <a:t>groups.</a:t>
            </a:r>
            <a:r>
              <a:rPr sz="1400" spc="-55" dirty="0">
                <a:solidFill>
                  <a:srgbClr val="5C5B5A"/>
                </a:solidFill>
                <a:latin typeface="Arial"/>
                <a:cs typeface="Arial"/>
              </a:rPr>
              <a:t> </a:t>
            </a:r>
            <a:r>
              <a:rPr sz="1400" dirty="0">
                <a:solidFill>
                  <a:srgbClr val="5C5B5A"/>
                </a:solidFill>
                <a:latin typeface="Arial"/>
                <a:cs typeface="Arial"/>
              </a:rPr>
              <a:t>‘From</a:t>
            </a:r>
            <a:r>
              <a:rPr sz="1400" spc="-15" dirty="0">
                <a:solidFill>
                  <a:srgbClr val="5C5B5A"/>
                </a:solidFill>
                <a:latin typeface="Arial"/>
                <a:cs typeface="Arial"/>
              </a:rPr>
              <a:t> </a:t>
            </a:r>
            <a:r>
              <a:rPr sz="1400" spc="-10" dirty="0">
                <a:solidFill>
                  <a:srgbClr val="5C5B5A"/>
                </a:solidFill>
                <a:latin typeface="Arial"/>
                <a:cs typeface="Arial"/>
              </a:rPr>
              <a:t>within’</a:t>
            </a:r>
            <a:r>
              <a:rPr sz="1400" spc="-75" dirty="0">
                <a:solidFill>
                  <a:srgbClr val="5C5B5A"/>
                </a:solidFill>
                <a:latin typeface="Arial"/>
                <a:cs typeface="Arial"/>
              </a:rPr>
              <a:t> </a:t>
            </a:r>
            <a:r>
              <a:rPr sz="1400" dirty="0">
                <a:solidFill>
                  <a:srgbClr val="5C5B5A"/>
                </a:solidFill>
                <a:latin typeface="Arial"/>
                <a:cs typeface="Arial"/>
              </a:rPr>
              <a:t>has</a:t>
            </a:r>
            <a:r>
              <a:rPr sz="1400" spc="-20" dirty="0">
                <a:solidFill>
                  <a:srgbClr val="5C5B5A"/>
                </a:solidFill>
                <a:latin typeface="Arial"/>
                <a:cs typeface="Arial"/>
              </a:rPr>
              <a:t> </a:t>
            </a:r>
            <a:r>
              <a:rPr sz="1400" dirty="0">
                <a:solidFill>
                  <a:srgbClr val="5C5B5A"/>
                </a:solidFill>
                <a:latin typeface="Arial"/>
                <a:cs typeface="Arial"/>
              </a:rPr>
              <a:t>been</a:t>
            </a:r>
            <a:r>
              <a:rPr sz="1400" spc="-25" dirty="0">
                <a:solidFill>
                  <a:srgbClr val="5C5B5A"/>
                </a:solidFill>
                <a:latin typeface="Arial"/>
                <a:cs typeface="Arial"/>
              </a:rPr>
              <a:t> </a:t>
            </a:r>
            <a:r>
              <a:rPr sz="1400" dirty="0">
                <a:solidFill>
                  <a:srgbClr val="5C5B5A"/>
                </a:solidFill>
                <a:latin typeface="Arial"/>
                <a:cs typeface="Arial"/>
              </a:rPr>
              <a:t>added</a:t>
            </a:r>
            <a:r>
              <a:rPr sz="1400" spc="-40" dirty="0">
                <a:solidFill>
                  <a:srgbClr val="5C5B5A"/>
                </a:solidFill>
                <a:latin typeface="Arial"/>
                <a:cs typeface="Arial"/>
              </a:rPr>
              <a:t> </a:t>
            </a:r>
            <a:r>
              <a:rPr sz="1400" spc="-25" dirty="0">
                <a:solidFill>
                  <a:srgbClr val="5C5B5A"/>
                </a:solidFill>
                <a:latin typeface="Arial"/>
                <a:cs typeface="Arial"/>
              </a:rPr>
              <a:t>to </a:t>
            </a:r>
            <a:r>
              <a:rPr sz="1400" dirty="0">
                <a:solidFill>
                  <a:srgbClr val="5C5B5A"/>
                </a:solidFill>
                <a:latin typeface="Arial"/>
                <a:cs typeface="Arial"/>
              </a:rPr>
              <a:t>recognise</a:t>
            </a:r>
            <a:r>
              <a:rPr sz="1400" spc="-65" dirty="0">
                <a:solidFill>
                  <a:srgbClr val="5C5B5A"/>
                </a:solidFill>
                <a:latin typeface="Arial"/>
                <a:cs typeface="Arial"/>
              </a:rPr>
              <a:t> </a:t>
            </a:r>
            <a:r>
              <a:rPr sz="1400" dirty="0">
                <a:solidFill>
                  <a:srgbClr val="5C5B5A"/>
                </a:solidFill>
                <a:latin typeface="Arial"/>
                <a:cs typeface="Arial"/>
              </a:rPr>
              <a:t>that</a:t>
            </a:r>
            <a:r>
              <a:rPr sz="1400" spc="-40" dirty="0">
                <a:solidFill>
                  <a:srgbClr val="5C5B5A"/>
                </a:solidFill>
                <a:latin typeface="Arial"/>
                <a:cs typeface="Arial"/>
              </a:rPr>
              <a:t> </a:t>
            </a:r>
            <a:r>
              <a:rPr sz="1400" dirty="0">
                <a:solidFill>
                  <a:srgbClr val="5C5B5A"/>
                </a:solidFill>
                <a:latin typeface="Arial"/>
                <a:cs typeface="Arial"/>
              </a:rPr>
              <a:t>not</a:t>
            </a:r>
            <a:r>
              <a:rPr sz="1400" spc="-25" dirty="0">
                <a:solidFill>
                  <a:srgbClr val="5C5B5A"/>
                </a:solidFill>
                <a:latin typeface="Arial"/>
                <a:cs typeface="Arial"/>
              </a:rPr>
              <a:t> </a:t>
            </a:r>
            <a:r>
              <a:rPr sz="1400" dirty="0">
                <a:solidFill>
                  <a:srgbClr val="5C5B5A"/>
                </a:solidFill>
                <a:latin typeface="Arial"/>
                <a:cs typeface="Arial"/>
              </a:rPr>
              <a:t>all</a:t>
            </a:r>
            <a:r>
              <a:rPr sz="1400" spc="-20"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these</a:t>
            </a:r>
            <a:r>
              <a:rPr sz="1400" spc="-40" dirty="0">
                <a:solidFill>
                  <a:srgbClr val="5C5B5A"/>
                </a:solidFill>
                <a:latin typeface="Arial"/>
                <a:cs typeface="Arial"/>
              </a:rPr>
              <a:t> </a:t>
            </a:r>
            <a:r>
              <a:rPr sz="1400" dirty="0">
                <a:solidFill>
                  <a:srgbClr val="5C5B5A"/>
                </a:solidFill>
                <a:latin typeface="Arial"/>
                <a:cs typeface="Arial"/>
              </a:rPr>
              <a:t>communities</a:t>
            </a:r>
            <a:r>
              <a:rPr sz="1400" spc="-60" dirty="0">
                <a:solidFill>
                  <a:srgbClr val="5C5B5A"/>
                </a:solidFill>
                <a:latin typeface="Arial"/>
                <a:cs typeface="Arial"/>
              </a:rPr>
              <a:t> </a:t>
            </a:r>
            <a:r>
              <a:rPr sz="1400" dirty="0">
                <a:solidFill>
                  <a:srgbClr val="5C5B5A"/>
                </a:solidFill>
                <a:latin typeface="Arial"/>
                <a:cs typeface="Arial"/>
              </a:rPr>
              <a:t>will</a:t>
            </a:r>
            <a:r>
              <a:rPr sz="1400" spc="5" dirty="0">
                <a:solidFill>
                  <a:srgbClr val="5C5B5A"/>
                </a:solidFill>
                <a:latin typeface="Arial"/>
                <a:cs typeface="Arial"/>
              </a:rPr>
              <a:t> </a:t>
            </a:r>
            <a:r>
              <a:rPr sz="1400" dirty="0">
                <a:solidFill>
                  <a:srgbClr val="5C5B5A"/>
                </a:solidFill>
                <a:latin typeface="Arial"/>
                <a:cs typeface="Arial"/>
              </a:rPr>
              <a:t>identify</a:t>
            </a:r>
            <a:r>
              <a:rPr sz="1400" spc="-50" dirty="0">
                <a:solidFill>
                  <a:srgbClr val="5C5B5A"/>
                </a:solidFill>
                <a:latin typeface="Arial"/>
                <a:cs typeface="Arial"/>
              </a:rPr>
              <a:t> </a:t>
            </a:r>
            <a:r>
              <a:rPr sz="1400" dirty="0">
                <a:solidFill>
                  <a:srgbClr val="5C5B5A"/>
                </a:solidFill>
                <a:latin typeface="Arial"/>
                <a:cs typeface="Arial"/>
              </a:rPr>
              <a:t>as</a:t>
            </a:r>
            <a:r>
              <a:rPr sz="1400" spc="-25" dirty="0">
                <a:solidFill>
                  <a:srgbClr val="5C5B5A"/>
                </a:solidFill>
                <a:latin typeface="Arial"/>
                <a:cs typeface="Arial"/>
              </a:rPr>
              <a:t> </a:t>
            </a:r>
            <a:r>
              <a:rPr sz="1400" dirty="0">
                <a:solidFill>
                  <a:srgbClr val="5C5B5A"/>
                </a:solidFill>
                <a:latin typeface="Arial"/>
                <a:cs typeface="Arial"/>
              </a:rPr>
              <a:t>minoritised).</a:t>
            </a:r>
            <a:r>
              <a:rPr sz="1400" spc="-50" dirty="0">
                <a:solidFill>
                  <a:srgbClr val="5C5B5A"/>
                </a:solidFill>
                <a:latin typeface="Arial"/>
                <a:cs typeface="Arial"/>
              </a:rPr>
              <a:t> </a:t>
            </a:r>
            <a:r>
              <a:rPr sz="1400" dirty="0">
                <a:solidFill>
                  <a:srgbClr val="5C5B5A"/>
                </a:solidFill>
                <a:latin typeface="Arial"/>
                <a:cs typeface="Arial"/>
              </a:rPr>
              <a:t>Due</a:t>
            </a:r>
            <a:r>
              <a:rPr sz="1400" spc="-2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limitations</a:t>
            </a:r>
            <a:r>
              <a:rPr sz="1400" spc="-50"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sample</a:t>
            </a:r>
            <a:r>
              <a:rPr sz="1400" spc="-40" dirty="0">
                <a:solidFill>
                  <a:srgbClr val="5C5B5A"/>
                </a:solidFill>
                <a:latin typeface="Arial"/>
                <a:cs typeface="Arial"/>
              </a:rPr>
              <a:t> </a:t>
            </a:r>
            <a:r>
              <a:rPr sz="1400" dirty="0">
                <a:solidFill>
                  <a:srgbClr val="5C5B5A"/>
                </a:solidFill>
                <a:latin typeface="Arial"/>
                <a:cs typeface="Arial"/>
              </a:rPr>
              <a:t>size,</a:t>
            </a:r>
            <a:r>
              <a:rPr sz="1400" spc="-40" dirty="0">
                <a:solidFill>
                  <a:srgbClr val="5C5B5A"/>
                </a:solidFill>
                <a:latin typeface="Arial"/>
                <a:cs typeface="Arial"/>
              </a:rPr>
              <a:t> </a:t>
            </a:r>
            <a:r>
              <a:rPr sz="1400" dirty="0">
                <a:solidFill>
                  <a:srgbClr val="5C5B5A"/>
                </a:solidFill>
                <a:latin typeface="Arial"/>
                <a:cs typeface="Arial"/>
              </a:rPr>
              <a:t>we</a:t>
            </a:r>
            <a:r>
              <a:rPr sz="1400" spc="-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generally</a:t>
            </a:r>
            <a:r>
              <a:rPr sz="1400" spc="-35" dirty="0">
                <a:solidFill>
                  <a:srgbClr val="5C5B5A"/>
                </a:solidFill>
                <a:latin typeface="Arial"/>
                <a:cs typeface="Arial"/>
              </a:rPr>
              <a:t> </a:t>
            </a:r>
            <a:r>
              <a:rPr sz="1400" dirty="0">
                <a:solidFill>
                  <a:srgbClr val="5C5B5A"/>
                </a:solidFill>
                <a:latin typeface="Arial"/>
                <a:cs typeface="Arial"/>
              </a:rPr>
              <a:t>unable</a:t>
            </a:r>
            <a:r>
              <a:rPr sz="1400" spc="-4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spc="-10" dirty="0">
                <a:solidFill>
                  <a:srgbClr val="5C5B5A"/>
                </a:solidFill>
                <a:latin typeface="Arial"/>
                <a:cs typeface="Arial"/>
              </a:rPr>
              <a:t>report </a:t>
            </a:r>
            <a:r>
              <a:rPr sz="1400" dirty="0">
                <a:solidFill>
                  <a:srgbClr val="5C5B5A"/>
                </a:solidFill>
                <a:latin typeface="Arial"/>
                <a:cs typeface="Arial"/>
              </a:rPr>
              <a:t>findings</a:t>
            </a:r>
            <a:r>
              <a:rPr sz="1400" spc="-60" dirty="0">
                <a:solidFill>
                  <a:srgbClr val="5C5B5A"/>
                </a:solidFill>
                <a:latin typeface="Arial"/>
                <a:cs typeface="Arial"/>
              </a:rPr>
              <a:t> </a:t>
            </a:r>
            <a:r>
              <a:rPr sz="1400" dirty="0">
                <a:solidFill>
                  <a:srgbClr val="5C5B5A"/>
                </a:solidFill>
                <a:latin typeface="Arial"/>
                <a:cs typeface="Arial"/>
              </a:rPr>
              <a:t>from</a:t>
            </a:r>
            <a:r>
              <a:rPr sz="1400" spc="-40" dirty="0">
                <a:solidFill>
                  <a:srgbClr val="5C5B5A"/>
                </a:solidFill>
                <a:latin typeface="Arial"/>
                <a:cs typeface="Arial"/>
              </a:rPr>
              <a:t> </a:t>
            </a:r>
            <a:r>
              <a:rPr sz="1400" dirty="0">
                <a:solidFill>
                  <a:srgbClr val="5C5B5A"/>
                </a:solidFill>
                <a:latin typeface="Arial"/>
                <a:cs typeface="Arial"/>
              </a:rPr>
              <a:t>individual</a:t>
            </a:r>
            <a:r>
              <a:rPr sz="1400" spc="-30" dirty="0">
                <a:solidFill>
                  <a:srgbClr val="5C5B5A"/>
                </a:solidFill>
                <a:latin typeface="Arial"/>
                <a:cs typeface="Arial"/>
              </a:rPr>
              <a:t> </a:t>
            </a:r>
            <a:r>
              <a:rPr sz="1400" dirty="0">
                <a:solidFill>
                  <a:srgbClr val="5C5B5A"/>
                </a:solidFill>
                <a:latin typeface="Arial"/>
                <a:cs typeface="Arial"/>
              </a:rPr>
              <a:t>surveys</a:t>
            </a:r>
            <a:r>
              <a:rPr sz="1400" spc="-20" dirty="0">
                <a:solidFill>
                  <a:srgbClr val="5C5B5A"/>
                </a:solidFill>
                <a:latin typeface="Arial"/>
                <a:cs typeface="Arial"/>
              </a:rPr>
              <a:t> </a:t>
            </a:r>
            <a:r>
              <a:rPr sz="1400" dirty="0">
                <a:solidFill>
                  <a:srgbClr val="5C5B5A"/>
                </a:solidFill>
                <a:latin typeface="Arial"/>
                <a:cs typeface="Arial"/>
              </a:rPr>
              <a:t>for</a:t>
            </a:r>
            <a:r>
              <a:rPr sz="1400" spc="-40" dirty="0">
                <a:solidFill>
                  <a:srgbClr val="5C5B5A"/>
                </a:solidFill>
                <a:latin typeface="Arial"/>
                <a:cs typeface="Arial"/>
              </a:rPr>
              <a:t> </a:t>
            </a:r>
            <a:r>
              <a:rPr sz="1400" dirty="0">
                <a:solidFill>
                  <a:srgbClr val="5C5B5A"/>
                </a:solidFill>
                <a:latin typeface="Arial"/>
                <a:cs typeface="Arial"/>
              </a:rPr>
              <a:t>specific</a:t>
            </a:r>
            <a:r>
              <a:rPr sz="1400" spc="-55" dirty="0">
                <a:solidFill>
                  <a:srgbClr val="5C5B5A"/>
                </a:solidFill>
                <a:latin typeface="Arial"/>
                <a:cs typeface="Arial"/>
              </a:rPr>
              <a:t> </a:t>
            </a:r>
            <a:r>
              <a:rPr sz="1400" dirty="0">
                <a:solidFill>
                  <a:srgbClr val="5C5B5A"/>
                </a:solidFill>
                <a:latin typeface="Arial"/>
                <a:cs typeface="Arial"/>
              </a:rPr>
              <a:t>ethnic</a:t>
            </a:r>
            <a:r>
              <a:rPr sz="1400" spc="-55" dirty="0">
                <a:solidFill>
                  <a:srgbClr val="5C5B5A"/>
                </a:solidFill>
                <a:latin typeface="Arial"/>
                <a:cs typeface="Arial"/>
              </a:rPr>
              <a:t> </a:t>
            </a:r>
            <a:r>
              <a:rPr sz="1400" dirty="0">
                <a:solidFill>
                  <a:srgbClr val="5C5B5A"/>
                </a:solidFill>
                <a:latin typeface="Arial"/>
                <a:cs typeface="Arial"/>
              </a:rPr>
              <a:t>groups.</a:t>
            </a:r>
            <a:r>
              <a:rPr sz="1400" spc="-55" dirty="0">
                <a:solidFill>
                  <a:srgbClr val="5C5B5A"/>
                </a:solidFill>
                <a:latin typeface="Arial"/>
                <a:cs typeface="Arial"/>
              </a:rPr>
              <a:t> </a:t>
            </a:r>
            <a:r>
              <a:rPr sz="1400" spc="-10" dirty="0">
                <a:solidFill>
                  <a:srgbClr val="5C5B5A"/>
                </a:solidFill>
                <a:latin typeface="Arial"/>
                <a:cs typeface="Arial"/>
              </a:rPr>
              <a:t>However,</a:t>
            </a:r>
            <a:r>
              <a:rPr sz="1400" spc="-15" dirty="0">
                <a:solidFill>
                  <a:srgbClr val="5C5B5A"/>
                </a:solidFill>
                <a:latin typeface="Arial"/>
                <a:cs typeface="Arial"/>
              </a:rPr>
              <a:t> </a:t>
            </a:r>
            <a:r>
              <a:rPr sz="1400" dirty="0">
                <a:solidFill>
                  <a:srgbClr val="5C5B5A"/>
                </a:solidFill>
                <a:latin typeface="Arial"/>
                <a:cs typeface="Arial"/>
              </a:rPr>
              <a:t>where</a:t>
            </a:r>
            <a:r>
              <a:rPr sz="1400" spc="-25" dirty="0">
                <a:solidFill>
                  <a:srgbClr val="5C5B5A"/>
                </a:solidFill>
                <a:latin typeface="Arial"/>
                <a:cs typeface="Arial"/>
              </a:rPr>
              <a:t> </a:t>
            </a:r>
            <a:r>
              <a:rPr sz="1400" dirty="0">
                <a:solidFill>
                  <a:srgbClr val="5C5B5A"/>
                </a:solidFill>
                <a:latin typeface="Arial"/>
                <a:cs typeface="Arial"/>
              </a:rPr>
              <a:t>data</a:t>
            </a:r>
            <a:r>
              <a:rPr sz="1400" spc="-45" dirty="0">
                <a:solidFill>
                  <a:srgbClr val="5C5B5A"/>
                </a:solidFill>
                <a:latin typeface="Arial"/>
                <a:cs typeface="Arial"/>
              </a:rPr>
              <a:t> </a:t>
            </a:r>
            <a:r>
              <a:rPr sz="1400" dirty="0">
                <a:solidFill>
                  <a:srgbClr val="5C5B5A"/>
                </a:solidFill>
                <a:latin typeface="Arial"/>
                <a:cs typeface="Arial"/>
              </a:rPr>
              <a:t>is</a:t>
            </a:r>
            <a:r>
              <a:rPr sz="1400" spc="-25" dirty="0">
                <a:solidFill>
                  <a:srgbClr val="5C5B5A"/>
                </a:solidFill>
                <a:latin typeface="Arial"/>
                <a:cs typeface="Arial"/>
              </a:rPr>
              <a:t> </a:t>
            </a:r>
            <a:r>
              <a:rPr sz="1400" dirty="0">
                <a:solidFill>
                  <a:srgbClr val="5C5B5A"/>
                </a:solidFill>
                <a:latin typeface="Arial"/>
                <a:cs typeface="Arial"/>
              </a:rPr>
              <a:t>merged</a:t>
            </a:r>
            <a:r>
              <a:rPr sz="1400" spc="-50" dirty="0">
                <a:solidFill>
                  <a:srgbClr val="5C5B5A"/>
                </a:solidFill>
                <a:latin typeface="Arial"/>
                <a:cs typeface="Arial"/>
              </a:rPr>
              <a:t> </a:t>
            </a:r>
            <a:r>
              <a:rPr sz="1400" dirty="0">
                <a:solidFill>
                  <a:srgbClr val="5C5B5A"/>
                </a:solidFill>
                <a:latin typeface="Arial"/>
                <a:cs typeface="Arial"/>
              </a:rPr>
              <a:t>from</a:t>
            </a:r>
            <a:r>
              <a:rPr sz="1400" spc="-60" dirty="0">
                <a:solidFill>
                  <a:srgbClr val="5C5B5A"/>
                </a:solidFill>
                <a:latin typeface="Arial"/>
                <a:cs typeface="Arial"/>
              </a:rPr>
              <a:t> </a:t>
            </a:r>
            <a:r>
              <a:rPr sz="1400" dirty="0">
                <a:solidFill>
                  <a:srgbClr val="5C5B5A"/>
                </a:solidFill>
                <a:latin typeface="Arial"/>
                <a:cs typeface="Arial"/>
              </a:rPr>
              <a:t>multiple</a:t>
            </a:r>
            <a:r>
              <a:rPr sz="1400" spc="-45" dirty="0">
                <a:solidFill>
                  <a:srgbClr val="5C5B5A"/>
                </a:solidFill>
                <a:latin typeface="Arial"/>
                <a:cs typeface="Arial"/>
              </a:rPr>
              <a:t> </a:t>
            </a:r>
            <a:r>
              <a:rPr sz="1400" dirty="0">
                <a:solidFill>
                  <a:srgbClr val="5C5B5A"/>
                </a:solidFill>
                <a:latin typeface="Arial"/>
                <a:cs typeface="Arial"/>
              </a:rPr>
              <a:t>surveys</a:t>
            </a:r>
            <a:r>
              <a:rPr sz="1400" spc="-15" dirty="0">
                <a:solidFill>
                  <a:srgbClr val="5C5B5A"/>
                </a:solidFill>
                <a:latin typeface="Arial"/>
                <a:cs typeface="Arial"/>
              </a:rPr>
              <a:t> </a:t>
            </a:r>
            <a:r>
              <a:rPr sz="1400" dirty="0">
                <a:solidFill>
                  <a:srgbClr val="5C5B5A"/>
                </a:solidFill>
                <a:latin typeface="Arial"/>
                <a:cs typeface="Arial"/>
              </a:rPr>
              <a:t>over</a:t>
            </a:r>
            <a:r>
              <a:rPr sz="1400" spc="-25" dirty="0">
                <a:solidFill>
                  <a:srgbClr val="5C5B5A"/>
                </a:solidFill>
                <a:latin typeface="Arial"/>
                <a:cs typeface="Arial"/>
              </a:rPr>
              <a:t> </a:t>
            </a:r>
            <a:r>
              <a:rPr sz="1400" dirty="0">
                <a:solidFill>
                  <a:srgbClr val="5C5B5A"/>
                </a:solidFill>
                <a:latin typeface="Arial"/>
                <a:cs typeface="Arial"/>
              </a:rPr>
              <a:t>several</a:t>
            </a:r>
            <a:r>
              <a:rPr sz="1400" spc="-10" dirty="0">
                <a:solidFill>
                  <a:srgbClr val="5C5B5A"/>
                </a:solidFill>
                <a:latin typeface="Arial"/>
                <a:cs typeface="Arial"/>
              </a:rPr>
              <a:t> </a:t>
            </a:r>
            <a:r>
              <a:rPr sz="1400" dirty="0">
                <a:solidFill>
                  <a:srgbClr val="5C5B5A"/>
                </a:solidFill>
                <a:latin typeface="Arial"/>
                <a:cs typeface="Arial"/>
              </a:rPr>
              <a:t>months,</a:t>
            </a:r>
            <a:r>
              <a:rPr sz="1400" spc="-55" dirty="0">
                <a:solidFill>
                  <a:srgbClr val="5C5B5A"/>
                </a:solidFill>
                <a:latin typeface="Arial"/>
                <a:cs typeface="Arial"/>
              </a:rPr>
              <a:t> </a:t>
            </a:r>
            <a:r>
              <a:rPr sz="1400" spc="-25" dirty="0">
                <a:solidFill>
                  <a:srgbClr val="5C5B5A"/>
                </a:solidFill>
                <a:latin typeface="Arial"/>
                <a:cs typeface="Arial"/>
              </a:rPr>
              <a:t>the </a:t>
            </a:r>
            <a:r>
              <a:rPr sz="1400" dirty="0">
                <a:solidFill>
                  <a:srgbClr val="5C5B5A"/>
                </a:solidFill>
                <a:latin typeface="Arial"/>
                <a:cs typeface="Arial"/>
              </a:rPr>
              <a:t>larger</a:t>
            </a:r>
            <a:r>
              <a:rPr sz="1400" spc="-60" dirty="0">
                <a:solidFill>
                  <a:srgbClr val="5C5B5A"/>
                </a:solidFill>
                <a:latin typeface="Arial"/>
                <a:cs typeface="Arial"/>
              </a:rPr>
              <a:t> </a:t>
            </a:r>
            <a:r>
              <a:rPr sz="1400" dirty="0">
                <a:solidFill>
                  <a:srgbClr val="5C5B5A"/>
                </a:solidFill>
                <a:latin typeface="Arial"/>
                <a:cs typeface="Arial"/>
              </a:rPr>
              <a:t>overall</a:t>
            </a:r>
            <a:r>
              <a:rPr sz="1400" spc="-20" dirty="0">
                <a:solidFill>
                  <a:srgbClr val="5C5B5A"/>
                </a:solidFill>
                <a:latin typeface="Arial"/>
                <a:cs typeface="Arial"/>
              </a:rPr>
              <a:t> </a:t>
            </a:r>
            <a:r>
              <a:rPr sz="1400" dirty="0">
                <a:solidFill>
                  <a:srgbClr val="5C5B5A"/>
                </a:solidFill>
                <a:latin typeface="Arial"/>
                <a:cs typeface="Arial"/>
              </a:rPr>
              <a:t>sample</a:t>
            </a:r>
            <a:r>
              <a:rPr sz="1400" spc="-50" dirty="0">
                <a:solidFill>
                  <a:srgbClr val="5C5B5A"/>
                </a:solidFill>
                <a:latin typeface="Arial"/>
                <a:cs typeface="Arial"/>
              </a:rPr>
              <a:t> </a:t>
            </a:r>
            <a:r>
              <a:rPr sz="1400" dirty="0">
                <a:solidFill>
                  <a:srgbClr val="5C5B5A"/>
                </a:solidFill>
                <a:latin typeface="Arial"/>
                <a:cs typeface="Arial"/>
              </a:rPr>
              <a:t>size</a:t>
            </a:r>
            <a:r>
              <a:rPr sz="1400" spc="-30" dirty="0">
                <a:solidFill>
                  <a:srgbClr val="5C5B5A"/>
                </a:solidFill>
                <a:latin typeface="Arial"/>
                <a:cs typeface="Arial"/>
              </a:rPr>
              <a:t> </a:t>
            </a:r>
            <a:r>
              <a:rPr sz="1400" dirty="0">
                <a:solidFill>
                  <a:srgbClr val="5C5B5A"/>
                </a:solidFill>
                <a:latin typeface="Arial"/>
                <a:cs typeface="Arial"/>
              </a:rPr>
              <a:t>allows</a:t>
            </a:r>
            <a:r>
              <a:rPr sz="1400" spc="-20" dirty="0">
                <a:solidFill>
                  <a:srgbClr val="5C5B5A"/>
                </a:solidFill>
                <a:latin typeface="Arial"/>
                <a:cs typeface="Arial"/>
              </a:rPr>
              <a:t> </a:t>
            </a:r>
            <a:r>
              <a:rPr sz="1400" dirty="0">
                <a:solidFill>
                  <a:srgbClr val="5C5B5A"/>
                </a:solidFill>
                <a:latin typeface="Arial"/>
                <a:cs typeface="Arial"/>
              </a:rPr>
              <a:t>us</a:t>
            </a:r>
            <a:r>
              <a:rPr sz="1400" spc="-1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look</a:t>
            </a:r>
            <a:r>
              <a:rPr sz="1400" spc="-35" dirty="0">
                <a:solidFill>
                  <a:srgbClr val="5C5B5A"/>
                </a:solidFill>
                <a:latin typeface="Arial"/>
                <a:cs typeface="Arial"/>
              </a:rPr>
              <a:t> </a:t>
            </a:r>
            <a:r>
              <a:rPr sz="1400" dirty="0">
                <a:solidFill>
                  <a:srgbClr val="5C5B5A"/>
                </a:solidFill>
                <a:latin typeface="Arial"/>
                <a:cs typeface="Arial"/>
              </a:rPr>
              <a:t>at</a:t>
            </a:r>
            <a:r>
              <a:rPr sz="1400" spc="-25" dirty="0">
                <a:solidFill>
                  <a:srgbClr val="5C5B5A"/>
                </a:solidFill>
                <a:latin typeface="Arial"/>
                <a:cs typeface="Arial"/>
              </a:rPr>
              <a:t> </a:t>
            </a:r>
            <a:r>
              <a:rPr sz="1400" dirty="0">
                <a:solidFill>
                  <a:srgbClr val="5C5B5A"/>
                </a:solidFill>
                <a:latin typeface="Arial"/>
                <a:cs typeface="Arial"/>
              </a:rPr>
              <a:t>smaller</a:t>
            </a:r>
            <a:r>
              <a:rPr sz="1400" spc="-45" dirty="0">
                <a:solidFill>
                  <a:srgbClr val="5C5B5A"/>
                </a:solidFill>
                <a:latin typeface="Arial"/>
                <a:cs typeface="Arial"/>
              </a:rPr>
              <a:t> </a:t>
            </a:r>
            <a:r>
              <a:rPr sz="1400" dirty="0">
                <a:solidFill>
                  <a:srgbClr val="5C5B5A"/>
                </a:solidFill>
                <a:latin typeface="Arial"/>
                <a:cs typeface="Arial"/>
              </a:rPr>
              <a:t>demographic</a:t>
            </a:r>
            <a:r>
              <a:rPr sz="1400" spc="-50" dirty="0">
                <a:solidFill>
                  <a:srgbClr val="5C5B5A"/>
                </a:solidFill>
                <a:latin typeface="Arial"/>
                <a:cs typeface="Arial"/>
              </a:rPr>
              <a:t> </a:t>
            </a:r>
            <a:r>
              <a:rPr sz="1400" dirty="0">
                <a:solidFill>
                  <a:srgbClr val="5C5B5A"/>
                </a:solidFill>
                <a:latin typeface="Arial"/>
                <a:cs typeface="Arial"/>
              </a:rPr>
              <a:t>groups</a:t>
            </a:r>
            <a:r>
              <a:rPr sz="1400" spc="-40" dirty="0">
                <a:solidFill>
                  <a:srgbClr val="5C5B5A"/>
                </a:solidFill>
                <a:latin typeface="Arial"/>
                <a:cs typeface="Arial"/>
              </a:rPr>
              <a:t> </a:t>
            </a:r>
            <a:r>
              <a:rPr sz="1400" dirty="0">
                <a:solidFill>
                  <a:srgbClr val="5C5B5A"/>
                </a:solidFill>
                <a:latin typeface="Arial"/>
                <a:cs typeface="Arial"/>
              </a:rPr>
              <a:t>in</a:t>
            </a:r>
            <a:r>
              <a:rPr sz="1400" spc="-25" dirty="0">
                <a:solidFill>
                  <a:srgbClr val="5C5B5A"/>
                </a:solidFill>
                <a:latin typeface="Arial"/>
                <a:cs typeface="Arial"/>
              </a:rPr>
              <a:t> </a:t>
            </a:r>
            <a:r>
              <a:rPr sz="1400" dirty="0">
                <a:solidFill>
                  <a:srgbClr val="5C5B5A"/>
                </a:solidFill>
                <a:latin typeface="Arial"/>
                <a:cs typeface="Arial"/>
              </a:rPr>
              <a:t>more</a:t>
            </a:r>
            <a:r>
              <a:rPr sz="1400" spc="-45" dirty="0">
                <a:solidFill>
                  <a:srgbClr val="5C5B5A"/>
                </a:solidFill>
                <a:latin typeface="Arial"/>
                <a:cs typeface="Arial"/>
              </a:rPr>
              <a:t> </a:t>
            </a:r>
            <a:r>
              <a:rPr sz="1400" dirty="0">
                <a:solidFill>
                  <a:srgbClr val="5C5B5A"/>
                </a:solidFill>
                <a:latin typeface="Arial"/>
                <a:cs typeface="Arial"/>
              </a:rPr>
              <a:t>detail.</a:t>
            </a:r>
            <a:r>
              <a:rPr sz="1400" spc="-100" dirty="0">
                <a:solidFill>
                  <a:srgbClr val="5C5B5A"/>
                </a:solidFill>
                <a:latin typeface="Arial"/>
                <a:cs typeface="Arial"/>
              </a:rPr>
              <a:t> </a:t>
            </a:r>
            <a:r>
              <a:rPr sz="1400" dirty="0">
                <a:solidFill>
                  <a:srgbClr val="5C5B5A"/>
                </a:solidFill>
                <a:latin typeface="Arial"/>
                <a:cs typeface="Arial"/>
              </a:rPr>
              <a:t>Any</a:t>
            </a:r>
            <a:r>
              <a:rPr sz="1400" spc="-35" dirty="0">
                <a:solidFill>
                  <a:srgbClr val="5C5B5A"/>
                </a:solidFill>
                <a:latin typeface="Arial"/>
                <a:cs typeface="Arial"/>
              </a:rPr>
              <a:t> </a:t>
            </a:r>
            <a:r>
              <a:rPr sz="1400" dirty="0">
                <a:solidFill>
                  <a:srgbClr val="5C5B5A"/>
                </a:solidFill>
                <a:latin typeface="Arial"/>
                <a:cs typeface="Arial"/>
              </a:rPr>
              <a:t>such</a:t>
            </a:r>
            <a:r>
              <a:rPr sz="1400" spc="-40" dirty="0">
                <a:solidFill>
                  <a:srgbClr val="5C5B5A"/>
                </a:solidFill>
                <a:latin typeface="Arial"/>
                <a:cs typeface="Arial"/>
              </a:rPr>
              <a:t> </a:t>
            </a:r>
            <a:r>
              <a:rPr sz="1400" dirty="0">
                <a:solidFill>
                  <a:srgbClr val="5C5B5A"/>
                </a:solidFill>
                <a:latin typeface="Arial"/>
                <a:cs typeface="Arial"/>
              </a:rPr>
              <a:t>differences</a:t>
            </a:r>
            <a:r>
              <a:rPr sz="1400" spc="-50" dirty="0">
                <a:solidFill>
                  <a:srgbClr val="5C5B5A"/>
                </a:solidFill>
                <a:latin typeface="Arial"/>
                <a:cs typeface="Arial"/>
              </a:rPr>
              <a:t> </a:t>
            </a:r>
            <a:r>
              <a:rPr sz="1400" dirty="0">
                <a:solidFill>
                  <a:srgbClr val="5C5B5A"/>
                </a:solidFill>
                <a:latin typeface="Arial"/>
                <a:cs typeface="Arial"/>
              </a:rPr>
              <a:t>are</a:t>
            </a:r>
            <a:r>
              <a:rPr sz="1400" spc="-40" dirty="0">
                <a:solidFill>
                  <a:srgbClr val="5C5B5A"/>
                </a:solidFill>
                <a:latin typeface="Arial"/>
                <a:cs typeface="Arial"/>
              </a:rPr>
              <a:t> </a:t>
            </a:r>
            <a:r>
              <a:rPr sz="1400" dirty="0">
                <a:solidFill>
                  <a:srgbClr val="5C5B5A"/>
                </a:solidFill>
                <a:latin typeface="Arial"/>
                <a:cs typeface="Arial"/>
              </a:rPr>
              <a:t>included</a:t>
            </a:r>
            <a:r>
              <a:rPr sz="1400" spc="-25" dirty="0">
                <a:solidFill>
                  <a:srgbClr val="5C5B5A"/>
                </a:solidFill>
                <a:latin typeface="Arial"/>
                <a:cs typeface="Arial"/>
              </a:rPr>
              <a:t> </a:t>
            </a:r>
            <a:r>
              <a:rPr sz="1400" spc="-10" dirty="0">
                <a:solidFill>
                  <a:srgbClr val="5C5B5A"/>
                </a:solidFill>
                <a:latin typeface="Arial"/>
                <a:cs typeface="Arial"/>
              </a:rPr>
              <a:t>throughout </a:t>
            </a:r>
            <a:r>
              <a:rPr sz="1400" dirty="0">
                <a:solidFill>
                  <a:srgbClr val="5C5B5A"/>
                </a:solidFill>
                <a:latin typeface="Arial"/>
                <a:cs typeface="Arial"/>
              </a:rPr>
              <a:t>this</a:t>
            </a:r>
            <a:r>
              <a:rPr sz="1400" spc="-15" dirty="0">
                <a:solidFill>
                  <a:srgbClr val="5C5B5A"/>
                </a:solidFill>
                <a:latin typeface="Arial"/>
                <a:cs typeface="Arial"/>
              </a:rPr>
              <a:t> </a:t>
            </a:r>
            <a:r>
              <a:rPr sz="1400" spc="-10" dirty="0">
                <a:solidFill>
                  <a:srgbClr val="5C5B5A"/>
                </a:solidFill>
                <a:latin typeface="Arial"/>
                <a:cs typeface="Arial"/>
              </a:rPr>
              <a:t>report.</a:t>
            </a:r>
            <a:endParaRPr sz="1400">
              <a:latin typeface="Arial"/>
              <a:cs typeface="Arial"/>
            </a:endParaRPr>
          </a:p>
        </p:txBody>
      </p:sp>
      <p:pic>
        <p:nvPicPr>
          <p:cNvPr id="5" name="object 5"/>
          <p:cNvPicPr/>
          <p:nvPr/>
        </p:nvPicPr>
        <p:blipFill>
          <a:blip r:embed="rId3" cstate="print"/>
          <a:stretch>
            <a:fillRect/>
          </a:stretch>
        </p:blipFill>
        <p:spPr>
          <a:xfrm>
            <a:off x="3043427" y="1919604"/>
            <a:ext cx="172085" cy="193675"/>
          </a:xfrm>
          <a:prstGeom prst="rect">
            <a:avLst/>
          </a:prstGeom>
        </p:spPr>
      </p:pic>
      <p:pic>
        <p:nvPicPr>
          <p:cNvPr id="6" name="object 6"/>
          <p:cNvPicPr/>
          <p:nvPr/>
        </p:nvPicPr>
        <p:blipFill>
          <a:blip r:embed="rId4" cstate="print"/>
          <a:stretch>
            <a:fillRect/>
          </a:stretch>
        </p:blipFill>
        <p:spPr>
          <a:xfrm>
            <a:off x="4048886" y="1919604"/>
            <a:ext cx="172085" cy="193675"/>
          </a:xfrm>
          <a:prstGeom prst="rect">
            <a:avLst/>
          </a:prstGeom>
        </p:spPr>
      </p:pic>
      <p:sp>
        <p:nvSpPr>
          <p:cNvPr id="7" name="object 7"/>
          <p:cNvSpPr txBox="1"/>
          <p:nvPr/>
        </p:nvSpPr>
        <p:spPr>
          <a:xfrm>
            <a:off x="11633961" y="6339636"/>
            <a:ext cx="141605" cy="300355"/>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5C5B5A"/>
                </a:solidFill>
                <a:latin typeface="Calibri"/>
                <a:cs typeface="Calibri"/>
              </a:rPr>
              <a:t>6</a:t>
            </a:r>
            <a:endParaRPr sz="18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3021" y="94615"/>
            <a:ext cx="11116945" cy="793750"/>
          </a:xfrm>
          <a:prstGeom prst="rect">
            <a:avLst/>
          </a:prstGeom>
        </p:spPr>
        <p:txBody>
          <a:bodyPr vert="horz" wrap="square" lIns="0" tIns="43815" rIns="0" bIns="0" rtlCol="0">
            <a:spAutoFit/>
          </a:bodyPr>
          <a:lstStyle/>
          <a:p>
            <a:pPr marL="12700" marR="5080">
              <a:lnSpc>
                <a:spcPts val="1939"/>
              </a:lnSpc>
              <a:spcBef>
                <a:spcPts val="345"/>
              </a:spcBef>
            </a:pPr>
            <a:r>
              <a:rPr dirty="0">
                <a:solidFill>
                  <a:srgbClr val="5C5B5A"/>
                </a:solidFill>
              </a:rPr>
              <a:t>Less</a:t>
            </a:r>
            <a:r>
              <a:rPr spc="-35" dirty="0">
                <a:solidFill>
                  <a:srgbClr val="5C5B5A"/>
                </a:solidFill>
              </a:rPr>
              <a:t> </a:t>
            </a:r>
            <a:r>
              <a:rPr spc="-10" dirty="0">
                <a:solidFill>
                  <a:srgbClr val="5C5B5A"/>
                </a:solidFill>
              </a:rPr>
              <a:t>positively,</a:t>
            </a:r>
            <a:r>
              <a:rPr dirty="0">
                <a:solidFill>
                  <a:srgbClr val="5C5B5A"/>
                </a:solidFill>
              </a:rPr>
              <a:t> around</a:t>
            </a:r>
            <a:r>
              <a:rPr spc="-40" dirty="0">
                <a:solidFill>
                  <a:srgbClr val="5C5B5A"/>
                </a:solidFill>
              </a:rPr>
              <a:t> </a:t>
            </a:r>
            <a:r>
              <a:rPr dirty="0">
                <a:solidFill>
                  <a:srgbClr val="5C5B5A"/>
                </a:solidFill>
              </a:rPr>
              <a:t>the</a:t>
            </a:r>
            <a:r>
              <a:rPr spc="-35" dirty="0">
                <a:solidFill>
                  <a:srgbClr val="5C5B5A"/>
                </a:solidFill>
              </a:rPr>
              <a:t> </a:t>
            </a:r>
            <a:r>
              <a:rPr dirty="0">
                <a:solidFill>
                  <a:srgbClr val="5C5B5A"/>
                </a:solidFill>
              </a:rPr>
              <a:t>same</a:t>
            </a:r>
            <a:r>
              <a:rPr spc="-30" dirty="0">
                <a:solidFill>
                  <a:srgbClr val="5C5B5A"/>
                </a:solidFill>
              </a:rPr>
              <a:t> </a:t>
            </a:r>
            <a:r>
              <a:rPr dirty="0">
                <a:solidFill>
                  <a:srgbClr val="5C5B5A"/>
                </a:solidFill>
              </a:rPr>
              <a:t>proportion</a:t>
            </a:r>
            <a:r>
              <a:rPr spc="-55" dirty="0">
                <a:solidFill>
                  <a:srgbClr val="5C5B5A"/>
                </a:solidFill>
              </a:rPr>
              <a:t> </a:t>
            </a:r>
            <a:r>
              <a:rPr dirty="0">
                <a:solidFill>
                  <a:srgbClr val="5C5B5A"/>
                </a:solidFill>
              </a:rPr>
              <a:t>of</a:t>
            </a:r>
            <a:r>
              <a:rPr spc="-30" dirty="0">
                <a:solidFill>
                  <a:srgbClr val="5C5B5A"/>
                </a:solidFill>
              </a:rPr>
              <a:t> </a:t>
            </a:r>
            <a:r>
              <a:rPr dirty="0">
                <a:solidFill>
                  <a:srgbClr val="5C5B5A"/>
                </a:solidFill>
              </a:rPr>
              <a:t>GM</a:t>
            </a:r>
            <a:r>
              <a:rPr spc="-35" dirty="0">
                <a:solidFill>
                  <a:srgbClr val="5C5B5A"/>
                </a:solidFill>
              </a:rPr>
              <a:t> </a:t>
            </a:r>
            <a:r>
              <a:rPr dirty="0">
                <a:solidFill>
                  <a:srgbClr val="5C5B5A"/>
                </a:solidFill>
              </a:rPr>
              <a:t>respondents</a:t>
            </a:r>
            <a:r>
              <a:rPr spc="-50" dirty="0">
                <a:solidFill>
                  <a:srgbClr val="5C5B5A"/>
                </a:solidFill>
              </a:rPr>
              <a:t> </a:t>
            </a:r>
            <a:r>
              <a:rPr dirty="0">
                <a:solidFill>
                  <a:srgbClr val="5C5B5A"/>
                </a:solidFill>
              </a:rPr>
              <a:t>(46%)</a:t>
            </a:r>
            <a:r>
              <a:rPr spc="-10" dirty="0">
                <a:solidFill>
                  <a:srgbClr val="5C5B5A"/>
                </a:solidFill>
              </a:rPr>
              <a:t> </a:t>
            </a:r>
            <a:r>
              <a:rPr dirty="0">
                <a:solidFill>
                  <a:srgbClr val="5C5B5A"/>
                </a:solidFill>
              </a:rPr>
              <a:t>continue</a:t>
            </a:r>
            <a:r>
              <a:rPr spc="-50" dirty="0">
                <a:solidFill>
                  <a:srgbClr val="5C5B5A"/>
                </a:solidFill>
              </a:rPr>
              <a:t> </a:t>
            </a:r>
            <a:r>
              <a:rPr dirty="0">
                <a:solidFill>
                  <a:srgbClr val="5C5B5A"/>
                </a:solidFill>
              </a:rPr>
              <a:t>to</a:t>
            </a:r>
            <a:r>
              <a:rPr spc="-35" dirty="0">
                <a:solidFill>
                  <a:srgbClr val="5C5B5A"/>
                </a:solidFill>
              </a:rPr>
              <a:t> </a:t>
            </a:r>
            <a:r>
              <a:rPr dirty="0">
                <a:solidFill>
                  <a:srgbClr val="5C5B5A"/>
                </a:solidFill>
              </a:rPr>
              <a:t>say</a:t>
            </a:r>
            <a:r>
              <a:rPr spc="-35" dirty="0">
                <a:solidFill>
                  <a:srgbClr val="5C5B5A"/>
                </a:solidFill>
              </a:rPr>
              <a:t> </a:t>
            </a:r>
            <a:r>
              <a:rPr dirty="0">
                <a:solidFill>
                  <a:srgbClr val="5C5B5A"/>
                </a:solidFill>
              </a:rPr>
              <a:t>they</a:t>
            </a:r>
            <a:r>
              <a:rPr spc="-40" dirty="0">
                <a:solidFill>
                  <a:srgbClr val="5C5B5A"/>
                </a:solidFill>
              </a:rPr>
              <a:t> </a:t>
            </a:r>
            <a:r>
              <a:rPr dirty="0">
                <a:solidFill>
                  <a:srgbClr val="5C5B5A"/>
                </a:solidFill>
              </a:rPr>
              <a:t>find</a:t>
            </a:r>
            <a:r>
              <a:rPr spc="-55" dirty="0">
                <a:solidFill>
                  <a:srgbClr val="5C5B5A"/>
                </a:solidFill>
              </a:rPr>
              <a:t> </a:t>
            </a:r>
            <a:r>
              <a:rPr spc="-25" dirty="0">
                <a:solidFill>
                  <a:srgbClr val="5C5B5A"/>
                </a:solidFill>
              </a:rPr>
              <a:t>it </a:t>
            </a:r>
            <a:r>
              <a:rPr dirty="0"/>
              <a:t>difficult</a:t>
            </a:r>
            <a:r>
              <a:rPr spc="-50" dirty="0"/>
              <a:t> </a:t>
            </a:r>
            <a:r>
              <a:rPr dirty="0"/>
              <a:t>to</a:t>
            </a:r>
            <a:r>
              <a:rPr spc="-25" dirty="0"/>
              <a:t> </a:t>
            </a:r>
            <a:r>
              <a:rPr dirty="0"/>
              <a:t>afford</a:t>
            </a:r>
            <a:r>
              <a:rPr spc="-40" dirty="0"/>
              <a:t> </a:t>
            </a:r>
            <a:r>
              <a:rPr dirty="0"/>
              <a:t>their</a:t>
            </a:r>
            <a:r>
              <a:rPr spc="-30" dirty="0"/>
              <a:t> </a:t>
            </a:r>
            <a:r>
              <a:rPr dirty="0"/>
              <a:t>energy</a:t>
            </a:r>
            <a:r>
              <a:rPr spc="-30" dirty="0"/>
              <a:t> </a:t>
            </a:r>
            <a:r>
              <a:rPr dirty="0"/>
              <a:t>costs</a:t>
            </a:r>
            <a:r>
              <a:rPr spc="-10" dirty="0"/>
              <a:t> </a:t>
            </a:r>
            <a:r>
              <a:rPr dirty="0">
                <a:solidFill>
                  <a:srgbClr val="5C5B5A"/>
                </a:solidFill>
              </a:rPr>
              <a:t>(GB</a:t>
            </a:r>
            <a:r>
              <a:rPr spc="-40" dirty="0">
                <a:solidFill>
                  <a:srgbClr val="5C5B5A"/>
                </a:solidFill>
              </a:rPr>
              <a:t> </a:t>
            </a:r>
            <a:r>
              <a:rPr dirty="0">
                <a:solidFill>
                  <a:srgbClr val="5C5B5A"/>
                </a:solidFill>
              </a:rPr>
              <a:t>average</a:t>
            </a:r>
            <a:r>
              <a:rPr spc="25" dirty="0">
                <a:solidFill>
                  <a:srgbClr val="5C5B5A"/>
                </a:solidFill>
              </a:rPr>
              <a:t> </a:t>
            </a:r>
            <a:r>
              <a:rPr dirty="0">
                <a:solidFill>
                  <a:srgbClr val="5C5B5A"/>
                </a:solidFill>
              </a:rPr>
              <a:t>32%).</a:t>
            </a:r>
            <a:r>
              <a:rPr spc="-15" dirty="0">
                <a:solidFill>
                  <a:srgbClr val="5C5B5A"/>
                </a:solidFill>
              </a:rPr>
              <a:t> </a:t>
            </a:r>
            <a:r>
              <a:rPr dirty="0">
                <a:solidFill>
                  <a:srgbClr val="5C5B5A"/>
                </a:solidFill>
              </a:rPr>
              <a:t>When</a:t>
            </a:r>
            <a:r>
              <a:rPr spc="-40" dirty="0">
                <a:solidFill>
                  <a:srgbClr val="5C5B5A"/>
                </a:solidFill>
              </a:rPr>
              <a:t> </a:t>
            </a:r>
            <a:r>
              <a:rPr dirty="0">
                <a:solidFill>
                  <a:srgbClr val="5C5B5A"/>
                </a:solidFill>
              </a:rPr>
              <a:t>looking</a:t>
            </a:r>
            <a:r>
              <a:rPr spc="-50" dirty="0">
                <a:solidFill>
                  <a:srgbClr val="5C5B5A"/>
                </a:solidFill>
              </a:rPr>
              <a:t> </a:t>
            </a:r>
            <a:r>
              <a:rPr dirty="0">
                <a:solidFill>
                  <a:srgbClr val="5C5B5A"/>
                </a:solidFill>
              </a:rPr>
              <a:t>at</a:t>
            </a:r>
            <a:r>
              <a:rPr spc="-30" dirty="0">
                <a:solidFill>
                  <a:srgbClr val="5C5B5A"/>
                </a:solidFill>
              </a:rPr>
              <a:t> </a:t>
            </a:r>
            <a:r>
              <a:rPr spc="-10" dirty="0">
                <a:solidFill>
                  <a:srgbClr val="5C5B5A"/>
                </a:solidFill>
              </a:rPr>
              <a:t>sub-</a:t>
            </a:r>
            <a:r>
              <a:rPr dirty="0">
                <a:solidFill>
                  <a:srgbClr val="5C5B5A"/>
                </a:solidFill>
              </a:rPr>
              <a:t>groups,</a:t>
            </a:r>
            <a:r>
              <a:rPr spc="-45" dirty="0">
                <a:solidFill>
                  <a:srgbClr val="5C5B5A"/>
                </a:solidFill>
              </a:rPr>
              <a:t> </a:t>
            </a:r>
            <a:r>
              <a:rPr dirty="0">
                <a:solidFill>
                  <a:srgbClr val="5C5B5A"/>
                </a:solidFill>
              </a:rPr>
              <a:t>those</a:t>
            </a:r>
            <a:r>
              <a:rPr spc="-40" dirty="0">
                <a:solidFill>
                  <a:srgbClr val="5C5B5A"/>
                </a:solidFill>
              </a:rPr>
              <a:t> </a:t>
            </a:r>
            <a:r>
              <a:rPr dirty="0">
                <a:solidFill>
                  <a:srgbClr val="5C5B5A"/>
                </a:solidFill>
              </a:rPr>
              <a:t>not</a:t>
            </a:r>
            <a:r>
              <a:rPr spc="-30" dirty="0">
                <a:solidFill>
                  <a:srgbClr val="5C5B5A"/>
                </a:solidFill>
              </a:rPr>
              <a:t> </a:t>
            </a:r>
            <a:r>
              <a:rPr dirty="0">
                <a:solidFill>
                  <a:srgbClr val="5C5B5A"/>
                </a:solidFill>
              </a:rPr>
              <a:t>in</a:t>
            </a:r>
            <a:r>
              <a:rPr spc="-30" dirty="0">
                <a:solidFill>
                  <a:srgbClr val="5C5B5A"/>
                </a:solidFill>
              </a:rPr>
              <a:t> </a:t>
            </a:r>
            <a:r>
              <a:rPr spc="-20" dirty="0">
                <a:solidFill>
                  <a:srgbClr val="5C5B5A"/>
                </a:solidFill>
              </a:rPr>
              <a:t>work </a:t>
            </a:r>
            <a:r>
              <a:rPr dirty="0">
                <a:solidFill>
                  <a:srgbClr val="5C5B5A"/>
                </a:solidFill>
              </a:rPr>
              <a:t>due</a:t>
            </a:r>
            <a:r>
              <a:rPr spc="-35" dirty="0">
                <a:solidFill>
                  <a:srgbClr val="5C5B5A"/>
                </a:solidFill>
              </a:rPr>
              <a:t> </a:t>
            </a:r>
            <a:r>
              <a:rPr dirty="0">
                <a:solidFill>
                  <a:srgbClr val="5C5B5A"/>
                </a:solidFill>
              </a:rPr>
              <a:t>to</a:t>
            </a:r>
            <a:r>
              <a:rPr spc="-15" dirty="0">
                <a:solidFill>
                  <a:srgbClr val="5C5B5A"/>
                </a:solidFill>
              </a:rPr>
              <a:t> </a:t>
            </a:r>
            <a:r>
              <a:rPr dirty="0">
                <a:solidFill>
                  <a:srgbClr val="5C5B5A"/>
                </a:solidFill>
              </a:rPr>
              <a:t>ill</a:t>
            </a:r>
            <a:r>
              <a:rPr spc="-35" dirty="0">
                <a:solidFill>
                  <a:srgbClr val="5C5B5A"/>
                </a:solidFill>
              </a:rPr>
              <a:t> </a:t>
            </a:r>
            <a:r>
              <a:rPr dirty="0">
                <a:solidFill>
                  <a:srgbClr val="5C5B5A"/>
                </a:solidFill>
              </a:rPr>
              <a:t>health</a:t>
            </a:r>
            <a:r>
              <a:rPr spc="-15" dirty="0">
                <a:solidFill>
                  <a:srgbClr val="5C5B5A"/>
                </a:solidFill>
              </a:rPr>
              <a:t> </a:t>
            </a:r>
            <a:r>
              <a:rPr dirty="0">
                <a:solidFill>
                  <a:srgbClr val="5C5B5A"/>
                </a:solidFill>
              </a:rPr>
              <a:t>or</a:t>
            </a:r>
            <a:r>
              <a:rPr spc="-30" dirty="0">
                <a:solidFill>
                  <a:srgbClr val="5C5B5A"/>
                </a:solidFill>
              </a:rPr>
              <a:t> </a:t>
            </a:r>
            <a:r>
              <a:rPr dirty="0">
                <a:solidFill>
                  <a:srgbClr val="5C5B5A"/>
                </a:solidFill>
              </a:rPr>
              <a:t>disability</a:t>
            </a:r>
            <a:r>
              <a:rPr spc="-40" dirty="0">
                <a:solidFill>
                  <a:srgbClr val="5C5B5A"/>
                </a:solidFill>
              </a:rPr>
              <a:t> </a:t>
            </a:r>
            <a:r>
              <a:rPr dirty="0">
                <a:solidFill>
                  <a:srgbClr val="5C5B5A"/>
                </a:solidFill>
              </a:rPr>
              <a:t>are</a:t>
            </a:r>
            <a:r>
              <a:rPr spc="-10" dirty="0">
                <a:solidFill>
                  <a:srgbClr val="5C5B5A"/>
                </a:solidFill>
              </a:rPr>
              <a:t> </a:t>
            </a:r>
            <a:r>
              <a:rPr dirty="0">
                <a:solidFill>
                  <a:srgbClr val="5C5B5A"/>
                </a:solidFill>
              </a:rPr>
              <a:t>significantly</a:t>
            </a:r>
            <a:r>
              <a:rPr spc="-50" dirty="0">
                <a:solidFill>
                  <a:srgbClr val="5C5B5A"/>
                </a:solidFill>
              </a:rPr>
              <a:t> </a:t>
            </a:r>
            <a:r>
              <a:rPr dirty="0">
                <a:solidFill>
                  <a:srgbClr val="5C5B5A"/>
                </a:solidFill>
              </a:rPr>
              <a:t>more</a:t>
            </a:r>
            <a:r>
              <a:rPr spc="-10" dirty="0">
                <a:solidFill>
                  <a:srgbClr val="5C5B5A"/>
                </a:solidFill>
              </a:rPr>
              <a:t> </a:t>
            </a:r>
            <a:r>
              <a:rPr dirty="0">
                <a:solidFill>
                  <a:srgbClr val="5C5B5A"/>
                </a:solidFill>
              </a:rPr>
              <a:t>likely</a:t>
            </a:r>
            <a:r>
              <a:rPr spc="-35" dirty="0">
                <a:solidFill>
                  <a:srgbClr val="5C5B5A"/>
                </a:solidFill>
              </a:rPr>
              <a:t> </a:t>
            </a:r>
            <a:r>
              <a:rPr dirty="0">
                <a:solidFill>
                  <a:srgbClr val="5C5B5A"/>
                </a:solidFill>
              </a:rPr>
              <a:t>to</a:t>
            </a:r>
            <a:r>
              <a:rPr spc="-10" dirty="0">
                <a:solidFill>
                  <a:srgbClr val="5C5B5A"/>
                </a:solidFill>
              </a:rPr>
              <a:t> </a:t>
            </a:r>
            <a:r>
              <a:rPr dirty="0">
                <a:solidFill>
                  <a:srgbClr val="5C5B5A"/>
                </a:solidFill>
              </a:rPr>
              <a:t>find</a:t>
            </a:r>
            <a:r>
              <a:rPr spc="-35" dirty="0">
                <a:solidFill>
                  <a:srgbClr val="5C5B5A"/>
                </a:solidFill>
              </a:rPr>
              <a:t> </a:t>
            </a:r>
            <a:r>
              <a:rPr dirty="0">
                <a:solidFill>
                  <a:srgbClr val="5C5B5A"/>
                </a:solidFill>
              </a:rPr>
              <a:t>it</a:t>
            </a:r>
            <a:r>
              <a:rPr spc="-15" dirty="0">
                <a:solidFill>
                  <a:srgbClr val="5C5B5A"/>
                </a:solidFill>
              </a:rPr>
              <a:t> </a:t>
            </a:r>
            <a:r>
              <a:rPr dirty="0">
                <a:solidFill>
                  <a:srgbClr val="5C5B5A"/>
                </a:solidFill>
              </a:rPr>
              <a:t>difficult</a:t>
            </a:r>
            <a:r>
              <a:rPr spc="-35" dirty="0">
                <a:solidFill>
                  <a:srgbClr val="5C5B5A"/>
                </a:solidFill>
              </a:rPr>
              <a:t> </a:t>
            </a:r>
            <a:r>
              <a:rPr dirty="0">
                <a:solidFill>
                  <a:srgbClr val="5C5B5A"/>
                </a:solidFill>
              </a:rPr>
              <a:t>(77%)</a:t>
            </a:r>
            <a:r>
              <a:rPr spc="5" dirty="0">
                <a:solidFill>
                  <a:srgbClr val="5C5B5A"/>
                </a:solidFill>
              </a:rPr>
              <a:t> </a:t>
            </a:r>
            <a:r>
              <a:rPr dirty="0">
                <a:solidFill>
                  <a:srgbClr val="5C5B5A"/>
                </a:solidFill>
              </a:rPr>
              <a:t>as</a:t>
            </a:r>
            <a:r>
              <a:rPr spc="-25" dirty="0">
                <a:solidFill>
                  <a:srgbClr val="5C5B5A"/>
                </a:solidFill>
              </a:rPr>
              <a:t> </a:t>
            </a:r>
            <a:r>
              <a:rPr dirty="0">
                <a:solidFill>
                  <a:srgbClr val="5C5B5A"/>
                </a:solidFill>
              </a:rPr>
              <a:t>well</a:t>
            </a:r>
            <a:r>
              <a:rPr spc="-65" dirty="0">
                <a:solidFill>
                  <a:srgbClr val="5C5B5A"/>
                </a:solidFill>
              </a:rPr>
              <a:t> </a:t>
            </a:r>
            <a:r>
              <a:rPr dirty="0">
                <a:solidFill>
                  <a:srgbClr val="5C5B5A"/>
                </a:solidFill>
              </a:rPr>
              <a:t>as</a:t>
            </a:r>
            <a:r>
              <a:rPr spc="-25" dirty="0">
                <a:solidFill>
                  <a:srgbClr val="5C5B5A"/>
                </a:solidFill>
              </a:rPr>
              <a:t> </a:t>
            </a:r>
            <a:r>
              <a:rPr dirty="0">
                <a:solidFill>
                  <a:srgbClr val="5C5B5A"/>
                </a:solidFill>
              </a:rPr>
              <a:t>those</a:t>
            </a:r>
            <a:r>
              <a:rPr spc="-30" dirty="0">
                <a:solidFill>
                  <a:srgbClr val="5C5B5A"/>
                </a:solidFill>
              </a:rPr>
              <a:t> </a:t>
            </a:r>
            <a:r>
              <a:rPr spc="-20" dirty="0">
                <a:solidFill>
                  <a:srgbClr val="5C5B5A"/>
                </a:solidFill>
              </a:rPr>
              <a:t>from</a:t>
            </a:r>
          </a:p>
        </p:txBody>
      </p:sp>
      <p:sp>
        <p:nvSpPr>
          <p:cNvPr id="3" name="object 3"/>
          <p:cNvSpPr txBox="1"/>
          <p:nvPr/>
        </p:nvSpPr>
        <p:spPr>
          <a:xfrm>
            <a:off x="503021" y="766894"/>
            <a:ext cx="4239895" cy="635635"/>
          </a:xfrm>
          <a:prstGeom prst="rect">
            <a:avLst/>
          </a:prstGeom>
        </p:spPr>
        <p:txBody>
          <a:bodyPr vert="horz" wrap="square" lIns="0" tIns="80645" rIns="0" bIns="0" rtlCol="0">
            <a:spAutoFit/>
          </a:bodyPr>
          <a:lstStyle/>
          <a:p>
            <a:pPr marL="12700">
              <a:lnSpc>
                <a:spcPct val="100000"/>
              </a:lnSpc>
              <a:spcBef>
                <a:spcPts val="635"/>
              </a:spcBef>
            </a:pPr>
            <a:r>
              <a:rPr sz="1800" b="1" dirty="0">
                <a:solidFill>
                  <a:srgbClr val="5C5B5A"/>
                </a:solidFill>
                <a:latin typeface="Arial"/>
                <a:cs typeface="Arial"/>
              </a:rPr>
              <a:t>racially</a:t>
            </a:r>
            <a:r>
              <a:rPr sz="1800" b="1" spc="-45" dirty="0">
                <a:solidFill>
                  <a:srgbClr val="5C5B5A"/>
                </a:solidFill>
                <a:latin typeface="Arial"/>
                <a:cs typeface="Arial"/>
              </a:rPr>
              <a:t> </a:t>
            </a:r>
            <a:r>
              <a:rPr sz="1800" b="1" dirty="0">
                <a:solidFill>
                  <a:srgbClr val="5C5B5A"/>
                </a:solidFill>
                <a:latin typeface="Arial"/>
                <a:cs typeface="Arial"/>
              </a:rPr>
              <a:t>minoritised</a:t>
            </a:r>
            <a:r>
              <a:rPr sz="1800" b="1" spc="-40" dirty="0">
                <a:solidFill>
                  <a:srgbClr val="5C5B5A"/>
                </a:solidFill>
                <a:latin typeface="Arial"/>
                <a:cs typeface="Arial"/>
              </a:rPr>
              <a:t> </a:t>
            </a:r>
            <a:r>
              <a:rPr sz="1800" b="1" dirty="0">
                <a:solidFill>
                  <a:srgbClr val="5C5B5A"/>
                </a:solidFill>
                <a:latin typeface="Arial"/>
                <a:cs typeface="Arial"/>
              </a:rPr>
              <a:t>groups</a:t>
            </a:r>
            <a:r>
              <a:rPr sz="1800" b="1" spc="-55" dirty="0">
                <a:solidFill>
                  <a:srgbClr val="5C5B5A"/>
                </a:solidFill>
                <a:latin typeface="Arial"/>
                <a:cs typeface="Arial"/>
              </a:rPr>
              <a:t> </a:t>
            </a:r>
            <a:r>
              <a:rPr sz="1800" b="1" spc="-10" dirty="0">
                <a:solidFill>
                  <a:srgbClr val="5C5B5A"/>
                </a:solidFill>
                <a:latin typeface="Arial"/>
                <a:cs typeface="Arial"/>
              </a:rPr>
              <a:t>(55%).</a:t>
            </a:r>
            <a:endParaRPr sz="1800">
              <a:latin typeface="Arial"/>
              <a:cs typeface="Arial"/>
            </a:endParaRPr>
          </a:p>
          <a:p>
            <a:pPr marL="1636395">
              <a:lnSpc>
                <a:spcPct val="100000"/>
              </a:lnSpc>
              <a:spcBef>
                <a:spcPts val="425"/>
              </a:spcBef>
            </a:pPr>
            <a:r>
              <a:rPr sz="1400" b="1" dirty="0">
                <a:solidFill>
                  <a:srgbClr val="5C5B5A"/>
                </a:solidFill>
                <a:latin typeface="Arial"/>
                <a:cs typeface="Arial"/>
              </a:rPr>
              <a:t>Ease</a:t>
            </a:r>
            <a:r>
              <a:rPr sz="1400" b="1" spc="-4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affording</a:t>
            </a:r>
            <a:r>
              <a:rPr sz="1400" b="1" spc="-70" dirty="0">
                <a:solidFill>
                  <a:srgbClr val="5C5B5A"/>
                </a:solidFill>
                <a:latin typeface="Arial"/>
                <a:cs typeface="Arial"/>
              </a:rPr>
              <a:t> </a:t>
            </a:r>
            <a:r>
              <a:rPr sz="1400" b="1" dirty="0">
                <a:solidFill>
                  <a:srgbClr val="5C5B5A"/>
                </a:solidFill>
                <a:latin typeface="Arial"/>
                <a:cs typeface="Arial"/>
              </a:rPr>
              <a:t>energy</a:t>
            </a:r>
            <a:r>
              <a:rPr sz="1400" b="1" spc="-40" dirty="0">
                <a:solidFill>
                  <a:srgbClr val="5C5B5A"/>
                </a:solidFill>
                <a:latin typeface="Arial"/>
                <a:cs typeface="Arial"/>
              </a:rPr>
              <a:t> </a:t>
            </a:r>
            <a:r>
              <a:rPr sz="1400" b="1" spc="-20" dirty="0">
                <a:solidFill>
                  <a:srgbClr val="5C5B5A"/>
                </a:solidFill>
                <a:latin typeface="Arial"/>
                <a:cs typeface="Arial"/>
              </a:rPr>
              <a:t>costs</a:t>
            </a:r>
            <a:endParaRPr sz="1400">
              <a:latin typeface="Arial"/>
              <a:cs typeface="Arial"/>
            </a:endParaRPr>
          </a:p>
        </p:txBody>
      </p:sp>
      <p:graphicFrame>
        <p:nvGraphicFramePr>
          <p:cNvPr id="4" name="object 4"/>
          <p:cNvGraphicFramePr>
            <a:graphicFrameLocks noGrp="1"/>
          </p:cNvGraphicFramePr>
          <p:nvPr/>
        </p:nvGraphicFramePr>
        <p:xfrm>
          <a:off x="582168" y="1536572"/>
          <a:ext cx="693420" cy="3248597"/>
        </p:xfrm>
        <a:graphic>
          <a:graphicData uri="http://schemas.openxmlformats.org/drawingml/2006/table">
            <a:tbl>
              <a:tblPr firstRow="1" bandRow="1">
                <a:tableStyleId>{2D5ABB26-0587-4C30-8999-92F81FD0307C}</a:tableStyleId>
              </a:tblPr>
              <a:tblGrid>
                <a:gridCol w="693420">
                  <a:extLst>
                    <a:ext uri="{9D8B030D-6E8A-4147-A177-3AD203B41FA5}">
                      <a16:colId xmlns:a16="http://schemas.microsoft.com/office/drawing/2014/main" val="20000"/>
                    </a:ext>
                  </a:extLst>
                </a:gridCol>
              </a:tblGrid>
              <a:tr h="360680">
                <a:tc>
                  <a:txBody>
                    <a:bodyPr/>
                    <a:lstStyle/>
                    <a:p>
                      <a:pPr algn="ctr">
                        <a:lnSpc>
                          <a:spcPct val="100000"/>
                        </a:lnSpc>
                        <a:spcBef>
                          <a:spcPts val="500"/>
                        </a:spcBef>
                      </a:pPr>
                      <a:r>
                        <a:rPr sz="1400" spc="-25" dirty="0">
                          <a:solidFill>
                            <a:srgbClr val="FFFFFF"/>
                          </a:solidFill>
                          <a:latin typeface="Calibri"/>
                          <a:cs typeface="Calibri"/>
                        </a:rPr>
                        <a:t>11%</a:t>
                      </a:r>
                      <a:endParaRPr sz="1400">
                        <a:latin typeface="Calibri"/>
                        <a:cs typeface="Calibri"/>
                      </a:endParaRPr>
                    </a:p>
                  </a:txBody>
                  <a:tcPr marL="0" marR="0" marT="63500" marB="0">
                    <a:solidFill>
                      <a:srgbClr val="33AFA6"/>
                    </a:solidFill>
                  </a:tcPr>
                </a:tc>
                <a:extLst>
                  <a:ext uri="{0D108BD9-81ED-4DB2-BD59-A6C34878D82A}">
                    <a16:rowId xmlns:a16="http://schemas.microsoft.com/office/drawing/2014/main" val="10000"/>
                  </a:ext>
                </a:extLst>
              </a:tr>
              <a:tr h="1214120">
                <a:tc>
                  <a:txBody>
                    <a:bodyPr/>
                    <a:lstStyle/>
                    <a:p>
                      <a:pPr>
                        <a:lnSpc>
                          <a:spcPct val="100000"/>
                        </a:lnSpc>
                      </a:pPr>
                      <a:endParaRPr sz="1400">
                        <a:latin typeface="Times New Roman"/>
                        <a:cs typeface="Times New Roman"/>
                      </a:endParaRPr>
                    </a:p>
                    <a:p>
                      <a:pPr>
                        <a:lnSpc>
                          <a:spcPct val="100000"/>
                        </a:lnSpc>
                        <a:spcBef>
                          <a:spcPts val="645"/>
                        </a:spcBef>
                      </a:pPr>
                      <a:endParaRPr sz="1400">
                        <a:latin typeface="Times New Roman"/>
                        <a:cs typeface="Times New Roman"/>
                      </a:endParaRPr>
                    </a:p>
                    <a:p>
                      <a:pPr algn="ctr">
                        <a:lnSpc>
                          <a:spcPct val="100000"/>
                        </a:lnSpc>
                      </a:pPr>
                      <a:r>
                        <a:rPr sz="1400" spc="-25" dirty="0">
                          <a:solidFill>
                            <a:srgbClr val="5C5B5A"/>
                          </a:solidFill>
                          <a:latin typeface="Calibri"/>
                          <a:cs typeface="Calibri"/>
                        </a:rPr>
                        <a:t>37%</a:t>
                      </a:r>
                      <a:endParaRPr sz="14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1180465">
                <a:tc>
                  <a:txBody>
                    <a:bodyPr/>
                    <a:lstStyle/>
                    <a:p>
                      <a:pPr>
                        <a:lnSpc>
                          <a:spcPct val="100000"/>
                        </a:lnSpc>
                      </a:pPr>
                      <a:endParaRPr sz="1400">
                        <a:latin typeface="Times New Roman"/>
                        <a:cs typeface="Times New Roman"/>
                      </a:endParaRPr>
                    </a:p>
                    <a:p>
                      <a:pPr>
                        <a:lnSpc>
                          <a:spcPct val="100000"/>
                        </a:lnSpc>
                        <a:spcBef>
                          <a:spcPts val="515"/>
                        </a:spcBef>
                      </a:pPr>
                      <a:endParaRPr sz="1400">
                        <a:latin typeface="Times New Roman"/>
                        <a:cs typeface="Times New Roman"/>
                      </a:endParaRPr>
                    </a:p>
                    <a:p>
                      <a:pPr algn="ctr">
                        <a:lnSpc>
                          <a:spcPct val="100000"/>
                        </a:lnSpc>
                      </a:pPr>
                      <a:r>
                        <a:rPr sz="1400" spc="-25" dirty="0">
                          <a:solidFill>
                            <a:srgbClr val="FFFFFF"/>
                          </a:solidFill>
                          <a:latin typeface="Calibri"/>
                          <a:cs typeface="Calibri"/>
                        </a:rPr>
                        <a:t>36%</a:t>
                      </a:r>
                      <a:endParaRPr sz="1400">
                        <a:latin typeface="Calibri"/>
                        <a:cs typeface="Calibri"/>
                      </a:endParaRPr>
                    </a:p>
                  </a:txBody>
                  <a:tcPr marL="0" marR="0" marT="0" marB="0">
                    <a:solidFill>
                      <a:srgbClr val="FF9999"/>
                    </a:solidFill>
                  </a:tcPr>
                </a:tc>
                <a:extLst>
                  <a:ext uri="{0D108BD9-81ED-4DB2-BD59-A6C34878D82A}">
                    <a16:rowId xmlns:a16="http://schemas.microsoft.com/office/drawing/2014/main" val="10002"/>
                  </a:ext>
                </a:extLst>
              </a:tr>
              <a:tr h="360680">
                <a:tc>
                  <a:txBody>
                    <a:bodyPr/>
                    <a:lstStyle/>
                    <a:p>
                      <a:pPr algn="ctr">
                        <a:lnSpc>
                          <a:spcPct val="100000"/>
                        </a:lnSpc>
                        <a:spcBef>
                          <a:spcPts val="509"/>
                        </a:spcBef>
                      </a:pPr>
                      <a:r>
                        <a:rPr sz="1400" spc="-25" dirty="0">
                          <a:solidFill>
                            <a:srgbClr val="FFFFFF"/>
                          </a:solidFill>
                          <a:latin typeface="Calibri"/>
                          <a:cs typeface="Calibri"/>
                        </a:rPr>
                        <a:t>11%</a:t>
                      </a:r>
                      <a:endParaRPr sz="1400">
                        <a:latin typeface="Calibri"/>
                        <a:cs typeface="Calibri"/>
                      </a:endParaRPr>
                    </a:p>
                  </a:txBody>
                  <a:tcPr marL="0" marR="0" marT="64769" marB="0">
                    <a:solidFill>
                      <a:srgbClr val="F90000"/>
                    </a:solidFill>
                  </a:tcPr>
                </a:tc>
                <a:extLst>
                  <a:ext uri="{0D108BD9-81ED-4DB2-BD59-A6C34878D82A}">
                    <a16:rowId xmlns:a16="http://schemas.microsoft.com/office/drawing/2014/main" val="10003"/>
                  </a:ext>
                </a:extLst>
              </a:tr>
              <a:tr h="131445">
                <a:tc>
                  <a:txBody>
                    <a:bodyPr/>
                    <a:lstStyle/>
                    <a:p>
                      <a:pPr algn="ctr">
                        <a:lnSpc>
                          <a:spcPts val="935"/>
                        </a:lnSpc>
                      </a:pPr>
                      <a:r>
                        <a:rPr sz="1400" spc="-25" dirty="0">
                          <a:solidFill>
                            <a:srgbClr val="5C5B5A"/>
                          </a:solidFill>
                          <a:latin typeface="Calibri"/>
                          <a:cs typeface="Calibri"/>
                        </a:rPr>
                        <a:t>4%</a:t>
                      </a:r>
                      <a:endParaRPr sz="1400">
                        <a:latin typeface="Calibri"/>
                        <a:cs typeface="Calibri"/>
                      </a:endParaRPr>
                    </a:p>
                  </a:txBody>
                  <a:tcPr marL="0" marR="0" marT="0" marB="0">
                    <a:solidFill>
                      <a:srgbClr val="E7E6E6"/>
                    </a:solidFill>
                  </a:tcPr>
                </a:tc>
                <a:extLst>
                  <a:ext uri="{0D108BD9-81ED-4DB2-BD59-A6C34878D82A}">
                    <a16:rowId xmlns:a16="http://schemas.microsoft.com/office/drawing/2014/main" val="10004"/>
                  </a:ext>
                </a:extLst>
              </a:tr>
            </a:tbl>
          </a:graphicData>
        </a:graphic>
      </p:graphicFrame>
      <p:graphicFrame>
        <p:nvGraphicFramePr>
          <p:cNvPr id="5" name="object 5"/>
          <p:cNvGraphicFramePr>
            <a:graphicFrameLocks noGrp="1"/>
          </p:cNvGraphicFramePr>
          <p:nvPr/>
        </p:nvGraphicFramePr>
        <p:xfrm>
          <a:off x="1830323" y="1536572"/>
          <a:ext cx="693420" cy="3263202"/>
        </p:xfrm>
        <a:graphic>
          <a:graphicData uri="http://schemas.openxmlformats.org/drawingml/2006/table">
            <a:tbl>
              <a:tblPr firstRow="1" bandRow="1">
                <a:tableStyleId>{2D5ABB26-0587-4C30-8999-92F81FD0307C}</a:tableStyleId>
              </a:tblPr>
              <a:tblGrid>
                <a:gridCol w="693420">
                  <a:extLst>
                    <a:ext uri="{9D8B030D-6E8A-4147-A177-3AD203B41FA5}">
                      <a16:colId xmlns:a16="http://schemas.microsoft.com/office/drawing/2014/main" val="20000"/>
                    </a:ext>
                  </a:extLst>
                </a:gridCol>
              </a:tblGrid>
              <a:tr h="487045">
                <a:tc>
                  <a:txBody>
                    <a:bodyPr/>
                    <a:lstStyle/>
                    <a:p>
                      <a:pPr marL="635" algn="ctr">
                        <a:lnSpc>
                          <a:spcPct val="100000"/>
                        </a:lnSpc>
                        <a:spcBef>
                          <a:spcPts val="1000"/>
                        </a:spcBef>
                      </a:pPr>
                      <a:r>
                        <a:rPr sz="1400" spc="-25" dirty="0">
                          <a:solidFill>
                            <a:srgbClr val="FFFFFF"/>
                          </a:solidFill>
                          <a:latin typeface="Calibri"/>
                          <a:cs typeface="Calibri"/>
                        </a:rPr>
                        <a:t>15%</a:t>
                      </a:r>
                      <a:endParaRPr sz="1400">
                        <a:latin typeface="Calibri"/>
                        <a:cs typeface="Calibri"/>
                      </a:endParaRPr>
                    </a:p>
                  </a:txBody>
                  <a:tcPr marL="0" marR="0" marT="127000" marB="0">
                    <a:solidFill>
                      <a:srgbClr val="33AFA6"/>
                    </a:solidFill>
                  </a:tcPr>
                </a:tc>
                <a:extLst>
                  <a:ext uri="{0D108BD9-81ED-4DB2-BD59-A6C34878D82A}">
                    <a16:rowId xmlns:a16="http://schemas.microsoft.com/office/drawing/2014/main" val="10000"/>
                  </a:ext>
                </a:extLst>
              </a:tr>
              <a:tr h="1202055">
                <a:tc>
                  <a:txBody>
                    <a:bodyPr/>
                    <a:lstStyle/>
                    <a:p>
                      <a:pPr>
                        <a:lnSpc>
                          <a:spcPct val="100000"/>
                        </a:lnSpc>
                      </a:pPr>
                      <a:endParaRPr sz="1400">
                        <a:latin typeface="Times New Roman"/>
                        <a:cs typeface="Times New Roman"/>
                      </a:endParaRPr>
                    </a:p>
                    <a:p>
                      <a:pPr>
                        <a:lnSpc>
                          <a:spcPct val="100000"/>
                        </a:lnSpc>
                        <a:spcBef>
                          <a:spcPts val="595"/>
                        </a:spcBef>
                      </a:pPr>
                      <a:endParaRPr sz="1400">
                        <a:latin typeface="Times New Roman"/>
                        <a:cs typeface="Times New Roman"/>
                      </a:endParaRPr>
                    </a:p>
                    <a:p>
                      <a:pPr marL="635" algn="ctr">
                        <a:lnSpc>
                          <a:spcPct val="100000"/>
                        </a:lnSpc>
                      </a:pPr>
                      <a:r>
                        <a:rPr sz="1400" spc="-25" dirty="0">
                          <a:solidFill>
                            <a:srgbClr val="5C5B5A"/>
                          </a:solidFill>
                          <a:latin typeface="Calibri"/>
                          <a:cs typeface="Calibri"/>
                        </a:rPr>
                        <a:t>37%</a:t>
                      </a:r>
                      <a:endParaRPr sz="14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1104265">
                <a:tc>
                  <a:txBody>
                    <a:bodyPr/>
                    <a:lstStyle/>
                    <a:p>
                      <a:pPr>
                        <a:lnSpc>
                          <a:spcPct val="100000"/>
                        </a:lnSpc>
                      </a:pPr>
                      <a:endParaRPr sz="1400">
                        <a:latin typeface="Times New Roman"/>
                        <a:cs typeface="Times New Roman"/>
                      </a:endParaRPr>
                    </a:p>
                    <a:p>
                      <a:pPr>
                        <a:lnSpc>
                          <a:spcPct val="100000"/>
                        </a:lnSpc>
                        <a:spcBef>
                          <a:spcPts val="210"/>
                        </a:spcBef>
                      </a:pPr>
                      <a:endParaRPr sz="1400">
                        <a:latin typeface="Times New Roman"/>
                        <a:cs typeface="Times New Roman"/>
                      </a:endParaRPr>
                    </a:p>
                    <a:p>
                      <a:pPr marL="635" algn="ctr">
                        <a:lnSpc>
                          <a:spcPct val="100000"/>
                        </a:lnSpc>
                        <a:spcBef>
                          <a:spcPts val="5"/>
                        </a:spcBef>
                      </a:pPr>
                      <a:r>
                        <a:rPr sz="1400" spc="-25" dirty="0">
                          <a:solidFill>
                            <a:srgbClr val="FFFFFF"/>
                          </a:solidFill>
                          <a:latin typeface="Calibri"/>
                          <a:cs typeface="Calibri"/>
                        </a:rPr>
                        <a:t>34%</a:t>
                      </a:r>
                      <a:endParaRPr sz="1400">
                        <a:latin typeface="Calibri"/>
                        <a:cs typeface="Calibri"/>
                      </a:endParaRPr>
                    </a:p>
                  </a:txBody>
                  <a:tcPr marL="0" marR="0" marT="0" marB="0">
                    <a:solidFill>
                      <a:srgbClr val="FF9999"/>
                    </a:solidFill>
                  </a:tcPr>
                </a:tc>
                <a:extLst>
                  <a:ext uri="{0D108BD9-81ED-4DB2-BD59-A6C34878D82A}">
                    <a16:rowId xmlns:a16="http://schemas.microsoft.com/office/drawing/2014/main" val="10002"/>
                  </a:ext>
                </a:extLst>
              </a:tr>
              <a:tr h="356235">
                <a:tc>
                  <a:txBody>
                    <a:bodyPr/>
                    <a:lstStyle/>
                    <a:p>
                      <a:pPr marL="635" algn="ctr">
                        <a:lnSpc>
                          <a:spcPct val="100000"/>
                        </a:lnSpc>
                        <a:spcBef>
                          <a:spcPts val="490"/>
                        </a:spcBef>
                      </a:pPr>
                      <a:r>
                        <a:rPr sz="1400" spc="-25" dirty="0">
                          <a:solidFill>
                            <a:srgbClr val="FFFFFF"/>
                          </a:solidFill>
                          <a:latin typeface="Calibri"/>
                          <a:cs typeface="Calibri"/>
                        </a:rPr>
                        <a:t>11%</a:t>
                      </a:r>
                      <a:endParaRPr sz="1400">
                        <a:latin typeface="Calibri"/>
                        <a:cs typeface="Calibri"/>
                      </a:endParaRPr>
                    </a:p>
                  </a:txBody>
                  <a:tcPr marL="0" marR="0" marT="62230" marB="0">
                    <a:solidFill>
                      <a:srgbClr val="F90000"/>
                    </a:solidFill>
                  </a:tcPr>
                </a:tc>
                <a:extLst>
                  <a:ext uri="{0D108BD9-81ED-4DB2-BD59-A6C34878D82A}">
                    <a16:rowId xmlns:a16="http://schemas.microsoft.com/office/drawing/2014/main" val="10003"/>
                  </a:ext>
                </a:extLst>
              </a:tr>
              <a:tr h="97790">
                <a:tc>
                  <a:txBody>
                    <a:bodyPr/>
                    <a:lstStyle/>
                    <a:p>
                      <a:pPr algn="ctr">
                        <a:lnSpc>
                          <a:spcPts val="675"/>
                        </a:lnSpc>
                      </a:pPr>
                      <a:r>
                        <a:rPr sz="1400" spc="-25" dirty="0">
                          <a:solidFill>
                            <a:srgbClr val="5C5B5A"/>
                          </a:solidFill>
                          <a:latin typeface="Calibri"/>
                          <a:cs typeface="Calibri"/>
                        </a:rPr>
                        <a:t>3%</a:t>
                      </a:r>
                      <a:endParaRPr sz="1400">
                        <a:latin typeface="Calibri"/>
                        <a:cs typeface="Calibri"/>
                      </a:endParaRPr>
                    </a:p>
                  </a:txBody>
                  <a:tcPr marL="0" marR="0" marT="0" marB="0">
                    <a:solidFill>
                      <a:srgbClr val="E7E6E6"/>
                    </a:solidFill>
                  </a:tcPr>
                </a:tc>
                <a:extLst>
                  <a:ext uri="{0D108BD9-81ED-4DB2-BD59-A6C34878D82A}">
                    <a16:rowId xmlns:a16="http://schemas.microsoft.com/office/drawing/2014/main" val="10004"/>
                  </a:ext>
                </a:extLst>
              </a:tr>
            </a:tbl>
          </a:graphicData>
        </a:graphic>
      </p:graphicFrame>
      <p:graphicFrame>
        <p:nvGraphicFramePr>
          <p:cNvPr id="6" name="object 6"/>
          <p:cNvGraphicFramePr>
            <a:graphicFrameLocks noGrp="1"/>
          </p:cNvGraphicFramePr>
          <p:nvPr/>
        </p:nvGraphicFramePr>
        <p:xfrm>
          <a:off x="3078479" y="1536572"/>
          <a:ext cx="693420" cy="3263837"/>
        </p:xfrm>
        <a:graphic>
          <a:graphicData uri="http://schemas.openxmlformats.org/drawingml/2006/table">
            <a:tbl>
              <a:tblPr firstRow="1" bandRow="1">
                <a:tableStyleId>{2D5ABB26-0587-4C30-8999-92F81FD0307C}</a:tableStyleId>
              </a:tblPr>
              <a:tblGrid>
                <a:gridCol w="693420">
                  <a:extLst>
                    <a:ext uri="{9D8B030D-6E8A-4147-A177-3AD203B41FA5}">
                      <a16:colId xmlns:a16="http://schemas.microsoft.com/office/drawing/2014/main" val="20000"/>
                    </a:ext>
                  </a:extLst>
                </a:gridCol>
              </a:tblGrid>
              <a:tr h="394335">
                <a:tc>
                  <a:txBody>
                    <a:bodyPr/>
                    <a:lstStyle/>
                    <a:p>
                      <a:pPr marL="1270" algn="ctr">
                        <a:lnSpc>
                          <a:spcPct val="100000"/>
                        </a:lnSpc>
                        <a:spcBef>
                          <a:spcPts val="630"/>
                        </a:spcBef>
                      </a:pPr>
                      <a:r>
                        <a:rPr sz="1400" spc="-25" dirty="0">
                          <a:solidFill>
                            <a:srgbClr val="FFFFFF"/>
                          </a:solidFill>
                          <a:latin typeface="Calibri"/>
                          <a:cs typeface="Calibri"/>
                        </a:rPr>
                        <a:t>12%</a:t>
                      </a:r>
                      <a:endParaRPr sz="1400">
                        <a:latin typeface="Calibri"/>
                        <a:cs typeface="Calibri"/>
                      </a:endParaRPr>
                    </a:p>
                  </a:txBody>
                  <a:tcPr marL="0" marR="0" marT="80010" marB="0">
                    <a:solidFill>
                      <a:srgbClr val="33AFA6"/>
                    </a:solidFill>
                  </a:tcPr>
                </a:tc>
                <a:extLst>
                  <a:ext uri="{0D108BD9-81ED-4DB2-BD59-A6C34878D82A}">
                    <a16:rowId xmlns:a16="http://schemas.microsoft.com/office/drawing/2014/main" val="10000"/>
                  </a:ext>
                </a:extLst>
              </a:tr>
              <a:tr h="1214120">
                <a:tc>
                  <a:txBody>
                    <a:bodyPr/>
                    <a:lstStyle/>
                    <a:p>
                      <a:pPr>
                        <a:lnSpc>
                          <a:spcPct val="100000"/>
                        </a:lnSpc>
                      </a:pPr>
                      <a:endParaRPr sz="1400">
                        <a:latin typeface="Times New Roman"/>
                        <a:cs typeface="Times New Roman"/>
                      </a:endParaRPr>
                    </a:p>
                    <a:p>
                      <a:pPr>
                        <a:lnSpc>
                          <a:spcPct val="100000"/>
                        </a:lnSpc>
                        <a:spcBef>
                          <a:spcPts val="635"/>
                        </a:spcBef>
                      </a:pPr>
                      <a:endParaRPr sz="1400">
                        <a:latin typeface="Times New Roman"/>
                        <a:cs typeface="Times New Roman"/>
                      </a:endParaRPr>
                    </a:p>
                    <a:p>
                      <a:pPr marL="1270" algn="ctr">
                        <a:lnSpc>
                          <a:spcPct val="100000"/>
                        </a:lnSpc>
                      </a:pPr>
                      <a:r>
                        <a:rPr sz="1400" spc="-25" dirty="0">
                          <a:solidFill>
                            <a:srgbClr val="5C5B5A"/>
                          </a:solidFill>
                          <a:latin typeface="Calibri"/>
                          <a:cs typeface="Calibri"/>
                        </a:rPr>
                        <a:t>37%</a:t>
                      </a:r>
                      <a:endParaRPr sz="14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1212850">
                <a:tc>
                  <a:txBody>
                    <a:bodyPr/>
                    <a:lstStyle/>
                    <a:p>
                      <a:pPr>
                        <a:lnSpc>
                          <a:spcPct val="100000"/>
                        </a:lnSpc>
                      </a:pPr>
                      <a:endParaRPr sz="1400">
                        <a:latin typeface="Times New Roman"/>
                        <a:cs typeface="Times New Roman"/>
                      </a:endParaRPr>
                    </a:p>
                    <a:p>
                      <a:pPr>
                        <a:lnSpc>
                          <a:spcPct val="100000"/>
                        </a:lnSpc>
                        <a:spcBef>
                          <a:spcPts val="640"/>
                        </a:spcBef>
                      </a:pPr>
                      <a:endParaRPr sz="1400">
                        <a:latin typeface="Times New Roman"/>
                        <a:cs typeface="Times New Roman"/>
                      </a:endParaRPr>
                    </a:p>
                    <a:p>
                      <a:pPr marL="1270" algn="ctr">
                        <a:lnSpc>
                          <a:spcPct val="100000"/>
                        </a:lnSpc>
                      </a:pPr>
                      <a:r>
                        <a:rPr sz="1400" spc="-25" dirty="0">
                          <a:solidFill>
                            <a:srgbClr val="FFFFFF"/>
                          </a:solidFill>
                          <a:latin typeface="Calibri"/>
                          <a:cs typeface="Calibri"/>
                        </a:rPr>
                        <a:t>37%</a:t>
                      </a:r>
                      <a:endParaRPr sz="1400">
                        <a:latin typeface="Calibri"/>
                        <a:cs typeface="Calibri"/>
                      </a:endParaRPr>
                    </a:p>
                  </a:txBody>
                  <a:tcPr marL="0" marR="0" marT="0" marB="0">
                    <a:solidFill>
                      <a:srgbClr val="FF9999"/>
                    </a:solidFill>
                  </a:tcPr>
                </a:tc>
                <a:extLst>
                  <a:ext uri="{0D108BD9-81ED-4DB2-BD59-A6C34878D82A}">
                    <a16:rowId xmlns:a16="http://schemas.microsoft.com/office/drawing/2014/main" val="10002"/>
                  </a:ext>
                </a:extLst>
              </a:tr>
              <a:tr h="328930">
                <a:tc>
                  <a:txBody>
                    <a:bodyPr/>
                    <a:lstStyle/>
                    <a:p>
                      <a:pPr marL="1270" algn="ctr">
                        <a:lnSpc>
                          <a:spcPct val="100000"/>
                        </a:lnSpc>
                        <a:spcBef>
                          <a:spcPts val="380"/>
                        </a:spcBef>
                      </a:pPr>
                      <a:r>
                        <a:rPr sz="1400" spc="-25" dirty="0">
                          <a:solidFill>
                            <a:srgbClr val="FFFFFF"/>
                          </a:solidFill>
                          <a:latin typeface="Calibri"/>
                          <a:cs typeface="Calibri"/>
                        </a:rPr>
                        <a:t>10%</a:t>
                      </a:r>
                      <a:endParaRPr sz="1400">
                        <a:latin typeface="Calibri"/>
                        <a:cs typeface="Calibri"/>
                      </a:endParaRPr>
                    </a:p>
                  </a:txBody>
                  <a:tcPr marL="0" marR="0" marT="48260" marB="0">
                    <a:solidFill>
                      <a:srgbClr val="F90000"/>
                    </a:solidFill>
                  </a:tcPr>
                </a:tc>
                <a:extLst>
                  <a:ext uri="{0D108BD9-81ED-4DB2-BD59-A6C34878D82A}">
                    <a16:rowId xmlns:a16="http://schemas.microsoft.com/office/drawing/2014/main" val="10003"/>
                  </a:ext>
                </a:extLst>
              </a:tr>
              <a:tr h="97790">
                <a:tc>
                  <a:txBody>
                    <a:bodyPr/>
                    <a:lstStyle/>
                    <a:p>
                      <a:pPr algn="ctr">
                        <a:lnSpc>
                          <a:spcPts val="675"/>
                        </a:lnSpc>
                      </a:pPr>
                      <a:r>
                        <a:rPr sz="1400" spc="-25" dirty="0">
                          <a:solidFill>
                            <a:srgbClr val="5C5B5A"/>
                          </a:solidFill>
                          <a:latin typeface="Calibri"/>
                          <a:cs typeface="Calibri"/>
                        </a:rPr>
                        <a:t>3%</a:t>
                      </a:r>
                      <a:endParaRPr sz="1400">
                        <a:latin typeface="Calibri"/>
                        <a:cs typeface="Calibri"/>
                      </a:endParaRPr>
                    </a:p>
                  </a:txBody>
                  <a:tcPr marL="0" marR="0" marT="0" marB="0">
                    <a:solidFill>
                      <a:srgbClr val="E7E6E6"/>
                    </a:solidFill>
                  </a:tcPr>
                </a:tc>
                <a:extLst>
                  <a:ext uri="{0D108BD9-81ED-4DB2-BD59-A6C34878D82A}">
                    <a16:rowId xmlns:a16="http://schemas.microsoft.com/office/drawing/2014/main" val="10004"/>
                  </a:ext>
                </a:extLst>
              </a:tr>
            </a:tbl>
          </a:graphicData>
        </a:graphic>
      </p:graphicFrame>
      <p:graphicFrame>
        <p:nvGraphicFramePr>
          <p:cNvPr id="7" name="object 7"/>
          <p:cNvGraphicFramePr>
            <a:graphicFrameLocks noGrp="1"/>
          </p:cNvGraphicFramePr>
          <p:nvPr/>
        </p:nvGraphicFramePr>
        <p:xfrm>
          <a:off x="4326635" y="1504251"/>
          <a:ext cx="693420" cy="3216274"/>
        </p:xfrm>
        <a:graphic>
          <a:graphicData uri="http://schemas.openxmlformats.org/drawingml/2006/table">
            <a:tbl>
              <a:tblPr firstRow="1" bandRow="1">
                <a:tableStyleId>{2D5ABB26-0587-4C30-8999-92F81FD0307C}</a:tableStyleId>
              </a:tblPr>
              <a:tblGrid>
                <a:gridCol w="693420">
                  <a:extLst>
                    <a:ext uri="{9D8B030D-6E8A-4147-A177-3AD203B41FA5}">
                      <a16:colId xmlns:a16="http://schemas.microsoft.com/office/drawing/2014/main" val="20000"/>
                    </a:ext>
                  </a:extLst>
                </a:gridCol>
              </a:tblGrid>
              <a:tr h="454659">
                <a:tc>
                  <a:txBody>
                    <a:bodyPr/>
                    <a:lstStyle/>
                    <a:p>
                      <a:pPr marL="1270" algn="ctr">
                        <a:lnSpc>
                          <a:spcPct val="100000"/>
                        </a:lnSpc>
                        <a:spcBef>
                          <a:spcPts val="869"/>
                        </a:spcBef>
                      </a:pPr>
                      <a:r>
                        <a:rPr sz="1400" spc="-25" dirty="0">
                          <a:solidFill>
                            <a:srgbClr val="FFFFFF"/>
                          </a:solidFill>
                          <a:latin typeface="Calibri"/>
                          <a:cs typeface="Calibri"/>
                        </a:rPr>
                        <a:t>14%</a:t>
                      </a:r>
                      <a:endParaRPr sz="1400">
                        <a:latin typeface="Calibri"/>
                        <a:cs typeface="Calibri"/>
                      </a:endParaRPr>
                    </a:p>
                  </a:txBody>
                  <a:tcPr marL="0" marR="0" marT="110489" marB="0">
                    <a:solidFill>
                      <a:srgbClr val="33AFA6"/>
                    </a:solidFill>
                  </a:tcPr>
                </a:tc>
                <a:extLst>
                  <a:ext uri="{0D108BD9-81ED-4DB2-BD59-A6C34878D82A}">
                    <a16:rowId xmlns:a16="http://schemas.microsoft.com/office/drawing/2014/main" val="10000"/>
                  </a:ext>
                </a:extLst>
              </a:tr>
              <a:tr h="1212215">
                <a:tc>
                  <a:txBody>
                    <a:bodyPr/>
                    <a:lstStyle/>
                    <a:p>
                      <a:pPr>
                        <a:lnSpc>
                          <a:spcPct val="100000"/>
                        </a:lnSpc>
                      </a:pPr>
                      <a:endParaRPr sz="1400">
                        <a:latin typeface="Times New Roman"/>
                        <a:cs typeface="Times New Roman"/>
                      </a:endParaRPr>
                    </a:p>
                    <a:p>
                      <a:pPr>
                        <a:lnSpc>
                          <a:spcPct val="100000"/>
                        </a:lnSpc>
                        <a:spcBef>
                          <a:spcPts val="590"/>
                        </a:spcBef>
                      </a:pPr>
                      <a:endParaRPr sz="1400">
                        <a:latin typeface="Times New Roman"/>
                        <a:cs typeface="Times New Roman"/>
                      </a:endParaRPr>
                    </a:p>
                    <a:p>
                      <a:pPr marL="1270" algn="ctr">
                        <a:lnSpc>
                          <a:spcPct val="100000"/>
                        </a:lnSpc>
                      </a:pPr>
                      <a:r>
                        <a:rPr sz="1400" spc="-25" dirty="0">
                          <a:solidFill>
                            <a:srgbClr val="5C5B5A"/>
                          </a:solidFill>
                          <a:latin typeface="Calibri"/>
                          <a:cs typeface="Calibri"/>
                        </a:rPr>
                        <a:t>37%</a:t>
                      </a:r>
                      <a:endParaRPr sz="14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1192530">
                <a:tc>
                  <a:txBody>
                    <a:bodyPr/>
                    <a:lstStyle/>
                    <a:p>
                      <a:pPr>
                        <a:lnSpc>
                          <a:spcPct val="100000"/>
                        </a:lnSpc>
                      </a:pPr>
                      <a:endParaRPr sz="1400">
                        <a:latin typeface="Times New Roman"/>
                        <a:cs typeface="Times New Roman"/>
                      </a:endParaRPr>
                    </a:p>
                    <a:p>
                      <a:pPr>
                        <a:lnSpc>
                          <a:spcPct val="100000"/>
                        </a:lnSpc>
                        <a:spcBef>
                          <a:spcPts val="515"/>
                        </a:spcBef>
                      </a:pPr>
                      <a:endParaRPr sz="1400">
                        <a:latin typeface="Times New Roman"/>
                        <a:cs typeface="Times New Roman"/>
                      </a:endParaRPr>
                    </a:p>
                    <a:p>
                      <a:pPr marL="1270" algn="ctr">
                        <a:lnSpc>
                          <a:spcPct val="100000"/>
                        </a:lnSpc>
                      </a:pPr>
                      <a:r>
                        <a:rPr sz="1400" spc="-25" dirty="0">
                          <a:solidFill>
                            <a:srgbClr val="FFFFFF"/>
                          </a:solidFill>
                          <a:latin typeface="Calibri"/>
                          <a:cs typeface="Calibri"/>
                        </a:rPr>
                        <a:t>37%</a:t>
                      </a:r>
                      <a:endParaRPr sz="1400">
                        <a:latin typeface="Calibri"/>
                        <a:cs typeface="Calibri"/>
                      </a:endParaRPr>
                    </a:p>
                  </a:txBody>
                  <a:tcPr marL="0" marR="0" marT="0" marB="0">
                    <a:solidFill>
                      <a:srgbClr val="FF9999"/>
                    </a:solidFill>
                  </a:tcPr>
                </a:tc>
                <a:extLst>
                  <a:ext uri="{0D108BD9-81ED-4DB2-BD59-A6C34878D82A}">
                    <a16:rowId xmlns:a16="http://schemas.microsoft.com/office/drawing/2014/main" val="10002"/>
                  </a:ext>
                </a:extLst>
              </a:tr>
              <a:tr h="356870">
                <a:tc>
                  <a:txBody>
                    <a:bodyPr/>
                    <a:lstStyle/>
                    <a:p>
                      <a:pPr marL="1270" algn="ctr">
                        <a:lnSpc>
                          <a:spcPct val="100000"/>
                        </a:lnSpc>
                        <a:spcBef>
                          <a:spcPts val="355"/>
                        </a:spcBef>
                      </a:pPr>
                      <a:r>
                        <a:rPr sz="1400" spc="-25" dirty="0">
                          <a:solidFill>
                            <a:srgbClr val="FFFFFF"/>
                          </a:solidFill>
                          <a:latin typeface="Calibri"/>
                          <a:cs typeface="Calibri"/>
                        </a:rPr>
                        <a:t>10%</a:t>
                      </a:r>
                      <a:endParaRPr sz="1400">
                        <a:latin typeface="Calibri"/>
                        <a:cs typeface="Calibri"/>
                      </a:endParaRPr>
                    </a:p>
                  </a:txBody>
                  <a:tcPr marL="0" marR="0" marT="45085" marB="0">
                    <a:lnB w="76200">
                      <a:solidFill>
                        <a:srgbClr val="E7E6E6"/>
                      </a:solidFill>
                      <a:prstDash val="solid"/>
                    </a:lnB>
                    <a:solidFill>
                      <a:srgbClr val="F90000"/>
                    </a:solidFill>
                  </a:tcPr>
                </a:tc>
                <a:extLst>
                  <a:ext uri="{0D108BD9-81ED-4DB2-BD59-A6C34878D82A}">
                    <a16:rowId xmlns:a16="http://schemas.microsoft.com/office/drawing/2014/main" val="10003"/>
                  </a:ext>
                </a:extLst>
              </a:tr>
            </a:tbl>
          </a:graphicData>
        </a:graphic>
      </p:graphicFrame>
      <p:sp>
        <p:nvSpPr>
          <p:cNvPr id="8" name="object 8"/>
          <p:cNvSpPr/>
          <p:nvPr/>
        </p:nvSpPr>
        <p:spPr>
          <a:xfrm>
            <a:off x="5574791" y="3467100"/>
            <a:ext cx="693420" cy="868680"/>
          </a:xfrm>
          <a:custGeom>
            <a:avLst/>
            <a:gdLst/>
            <a:ahLst/>
            <a:cxnLst/>
            <a:rect l="l" t="t" r="r" b="b"/>
            <a:pathLst>
              <a:path w="693420" h="868679">
                <a:moveTo>
                  <a:pt x="693420" y="0"/>
                </a:moveTo>
                <a:lnTo>
                  <a:pt x="0" y="0"/>
                </a:lnTo>
                <a:lnTo>
                  <a:pt x="0" y="868680"/>
                </a:lnTo>
                <a:lnTo>
                  <a:pt x="693420" y="868680"/>
                </a:lnTo>
                <a:lnTo>
                  <a:pt x="693420" y="0"/>
                </a:lnTo>
                <a:close/>
              </a:path>
            </a:pathLst>
          </a:custGeom>
          <a:solidFill>
            <a:srgbClr val="FF9999"/>
          </a:solidFill>
        </p:spPr>
        <p:txBody>
          <a:bodyPr wrap="square" lIns="0" tIns="0" rIns="0" bIns="0" rtlCol="0"/>
          <a:lstStyle/>
          <a:p>
            <a:endParaRPr/>
          </a:p>
        </p:txBody>
      </p:sp>
      <p:sp>
        <p:nvSpPr>
          <p:cNvPr id="9" name="object 9"/>
          <p:cNvSpPr txBox="1"/>
          <p:nvPr/>
        </p:nvSpPr>
        <p:spPr>
          <a:xfrm>
            <a:off x="5574791" y="1536572"/>
            <a:ext cx="693420" cy="546735"/>
          </a:xfrm>
          <a:prstGeom prst="rect">
            <a:avLst/>
          </a:prstGeom>
          <a:solidFill>
            <a:srgbClr val="33AFA6"/>
          </a:solidFill>
        </p:spPr>
        <p:txBody>
          <a:bodyPr vert="horz" wrap="square" lIns="0" tIns="156845" rIns="0" bIns="0" rtlCol="0">
            <a:spAutoFit/>
          </a:bodyPr>
          <a:lstStyle/>
          <a:p>
            <a:pPr marL="194310">
              <a:lnSpc>
                <a:spcPct val="100000"/>
              </a:lnSpc>
              <a:spcBef>
                <a:spcPts val="1235"/>
              </a:spcBef>
            </a:pPr>
            <a:r>
              <a:rPr sz="1400" spc="-25" dirty="0">
                <a:solidFill>
                  <a:srgbClr val="FFFFFF"/>
                </a:solidFill>
                <a:latin typeface="Calibri"/>
                <a:cs typeface="Calibri"/>
              </a:rPr>
              <a:t>17%</a:t>
            </a:r>
            <a:endParaRPr sz="1400">
              <a:latin typeface="Calibri"/>
              <a:cs typeface="Calibri"/>
            </a:endParaRPr>
          </a:p>
        </p:txBody>
      </p:sp>
      <p:sp>
        <p:nvSpPr>
          <p:cNvPr id="10" name="object 10"/>
          <p:cNvSpPr txBox="1"/>
          <p:nvPr/>
        </p:nvSpPr>
        <p:spPr>
          <a:xfrm>
            <a:off x="5574791" y="2083307"/>
            <a:ext cx="693420" cy="1384300"/>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1310"/>
              </a:spcBef>
            </a:pPr>
            <a:endParaRPr sz="1400">
              <a:latin typeface="Times New Roman"/>
              <a:cs typeface="Times New Roman"/>
            </a:endParaRPr>
          </a:p>
          <a:p>
            <a:pPr marL="194310">
              <a:lnSpc>
                <a:spcPct val="100000"/>
              </a:lnSpc>
            </a:pPr>
            <a:r>
              <a:rPr sz="1400" spc="-25" dirty="0">
                <a:solidFill>
                  <a:srgbClr val="5C5B5A"/>
                </a:solidFill>
                <a:latin typeface="Calibri"/>
                <a:cs typeface="Calibri"/>
              </a:rPr>
              <a:t>43%</a:t>
            </a:r>
            <a:endParaRPr sz="1400">
              <a:latin typeface="Calibri"/>
              <a:cs typeface="Calibri"/>
            </a:endParaRPr>
          </a:p>
        </p:txBody>
      </p:sp>
      <p:sp>
        <p:nvSpPr>
          <p:cNvPr id="11" name="object 11"/>
          <p:cNvSpPr txBox="1"/>
          <p:nvPr/>
        </p:nvSpPr>
        <p:spPr>
          <a:xfrm>
            <a:off x="5574791" y="4335779"/>
            <a:ext cx="693420" cy="160020"/>
          </a:xfrm>
          <a:prstGeom prst="rect">
            <a:avLst/>
          </a:prstGeom>
          <a:solidFill>
            <a:srgbClr val="F90000"/>
          </a:solidFill>
        </p:spPr>
        <p:txBody>
          <a:bodyPr vert="horz" wrap="square" lIns="0" tIns="0" rIns="0" bIns="0" rtlCol="0">
            <a:spAutoFit/>
          </a:bodyPr>
          <a:lstStyle/>
          <a:p>
            <a:pPr marL="635" algn="ctr">
              <a:lnSpc>
                <a:spcPts val="1260"/>
              </a:lnSpc>
            </a:pPr>
            <a:r>
              <a:rPr sz="1400" spc="-25" dirty="0">
                <a:solidFill>
                  <a:srgbClr val="FFFFFF"/>
                </a:solidFill>
                <a:latin typeface="Calibri"/>
                <a:cs typeface="Calibri"/>
              </a:rPr>
              <a:t>5%</a:t>
            </a:r>
            <a:endParaRPr sz="1400">
              <a:latin typeface="Calibri"/>
              <a:cs typeface="Calibri"/>
            </a:endParaRPr>
          </a:p>
        </p:txBody>
      </p:sp>
      <p:sp>
        <p:nvSpPr>
          <p:cNvPr id="12" name="object 12"/>
          <p:cNvSpPr txBox="1"/>
          <p:nvPr/>
        </p:nvSpPr>
        <p:spPr>
          <a:xfrm>
            <a:off x="5574791" y="4495800"/>
            <a:ext cx="693420" cy="290195"/>
          </a:xfrm>
          <a:prstGeom prst="rect">
            <a:avLst/>
          </a:prstGeom>
          <a:solidFill>
            <a:srgbClr val="E7E6E6"/>
          </a:solidFill>
        </p:spPr>
        <p:txBody>
          <a:bodyPr vert="horz" wrap="square" lIns="0" tIns="29209" rIns="0" bIns="0" rtlCol="0">
            <a:spAutoFit/>
          </a:bodyPr>
          <a:lstStyle/>
          <a:p>
            <a:pPr marL="635" algn="ctr">
              <a:lnSpc>
                <a:spcPct val="100000"/>
              </a:lnSpc>
              <a:spcBef>
                <a:spcPts val="229"/>
              </a:spcBef>
            </a:pPr>
            <a:r>
              <a:rPr sz="1400" spc="-25" dirty="0">
                <a:solidFill>
                  <a:srgbClr val="5C5B5A"/>
                </a:solidFill>
                <a:latin typeface="Calibri"/>
                <a:cs typeface="Calibri"/>
              </a:rPr>
              <a:t>9%</a:t>
            </a:r>
            <a:endParaRPr sz="1400">
              <a:latin typeface="Calibri"/>
              <a:cs typeface="Calibri"/>
            </a:endParaRPr>
          </a:p>
        </p:txBody>
      </p:sp>
      <p:sp>
        <p:nvSpPr>
          <p:cNvPr id="13" name="object 13"/>
          <p:cNvSpPr txBox="1"/>
          <p:nvPr/>
        </p:nvSpPr>
        <p:spPr>
          <a:xfrm>
            <a:off x="670661" y="4862906"/>
            <a:ext cx="518159" cy="39433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C5B5A"/>
                </a:solidFill>
                <a:latin typeface="Calibri"/>
                <a:cs typeface="Calibri"/>
              </a:rPr>
              <a:t>GM</a:t>
            </a:r>
            <a:r>
              <a:rPr sz="1200" spc="-30" dirty="0">
                <a:solidFill>
                  <a:srgbClr val="5C5B5A"/>
                </a:solidFill>
                <a:latin typeface="Calibri"/>
                <a:cs typeface="Calibri"/>
              </a:rPr>
              <a:t> </a:t>
            </a:r>
            <a:r>
              <a:rPr sz="1200" spc="-20" dirty="0">
                <a:solidFill>
                  <a:srgbClr val="5C5B5A"/>
                </a:solidFill>
                <a:latin typeface="Calibri"/>
                <a:cs typeface="Calibri"/>
              </a:rPr>
              <a:t>July</a:t>
            </a:r>
            <a:endParaRPr sz="1200">
              <a:latin typeface="Calibri"/>
              <a:cs typeface="Calibri"/>
            </a:endParaRPr>
          </a:p>
          <a:p>
            <a:pPr algn="ctr">
              <a:lnSpc>
                <a:spcPct val="100000"/>
              </a:lnSpc>
              <a:spcBef>
                <a:spcPts val="20"/>
              </a:spcBef>
            </a:pPr>
            <a:r>
              <a:rPr sz="1200" spc="-10" dirty="0">
                <a:solidFill>
                  <a:srgbClr val="5C5B5A"/>
                </a:solidFill>
                <a:latin typeface="Calibri"/>
                <a:cs typeface="Calibri"/>
              </a:rPr>
              <a:t>(S13)</a:t>
            </a:r>
            <a:endParaRPr sz="1200">
              <a:latin typeface="Calibri"/>
              <a:cs typeface="Calibri"/>
            </a:endParaRPr>
          </a:p>
        </p:txBody>
      </p:sp>
      <p:sp>
        <p:nvSpPr>
          <p:cNvPr id="14" name="object 14"/>
          <p:cNvSpPr txBox="1"/>
          <p:nvPr/>
        </p:nvSpPr>
        <p:spPr>
          <a:xfrm>
            <a:off x="1820036" y="4862906"/>
            <a:ext cx="715645" cy="39433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C5B5A"/>
                </a:solidFill>
                <a:latin typeface="Calibri"/>
                <a:cs typeface="Calibri"/>
              </a:rPr>
              <a:t>GM</a:t>
            </a:r>
            <a:r>
              <a:rPr sz="1200" spc="-30" dirty="0">
                <a:solidFill>
                  <a:srgbClr val="5C5B5A"/>
                </a:solidFill>
                <a:latin typeface="Calibri"/>
                <a:cs typeface="Calibri"/>
              </a:rPr>
              <a:t> </a:t>
            </a:r>
            <a:r>
              <a:rPr sz="1200" spc="-10" dirty="0">
                <a:solidFill>
                  <a:srgbClr val="5C5B5A"/>
                </a:solidFill>
                <a:latin typeface="Calibri"/>
                <a:cs typeface="Calibri"/>
              </a:rPr>
              <a:t>August</a:t>
            </a:r>
            <a:endParaRPr sz="1200">
              <a:latin typeface="Calibri"/>
              <a:cs typeface="Calibri"/>
            </a:endParaRPr>
          </a:p>
          <a:p>
            <a:pPr algn="ctr">
              <a:lnSpc>
                <a:spcPct val="100000"/>
              </a:lnSpc>
              <a:spcBef>
                <a:spcPts val="20"/>
              </a:spcBef>
            </a:pPr>
            <a:r>
              <a:rPr sz="1200" spc="-10" dirty="0">
                <a:solidFill>
                  <a:srgbClr val="5C5B5A"/>
                </a:solidFill>
                <a:latin typeface="Calibri"/>
                <a:cs typeface="Calibri"/>
              </a:rPr>
              <a:t>(S14)</a:t>
            </a:r>
            <a:endParaRPr sz="1200">
              <a:latin typeface="Calibri"/>
              <a:cs typeface="Calibri"/>
            </a:endParaRPr>
          </a:p>
        </p:txBody>
      </p:sp>
      <p:sp>
        <p:nvSpPr>
          <p:cNvPr id="15" name="object 15"/>
          <p:cNvSpPr txBox="1"/>
          <p:nvPr/>
        </p:nvSpPr>
        <p:spPr>
          <a:xfrm>
            <a:off x="3030982" y="4862906"/>
            <a:ext cx="790575" cy="39433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C5B5A"/>
                </a:solidFill>
                <a:latin typeface="Calibri"/>
                <a:cs typeface="Calibri"/>
              </a:rPr>
              <a:t>GM</a:t>
            </a:r>
            <a:r>
              <a:rPr sz="1200" spc="-30" dirty="0">
                <a:solidFill>
                  <a:srgbClr val="5C5B5A"/>
                </a:solidFill>
                <a:latin typeface="Calibri"/>
                <a:cs typeface="Calibri"/>
              </a:rPr>
              <a:t> </a:t>
            </a:r>
            <a:r>
              <a:rPr sz="1200" spc="-10" dirty="0">
                <a:solidFill>
                  <a:srgbClr val="5C5B5A"/>
                </a:solidFill>
                <a:latin typeface="Calibri"/>
                <a:cs typeface="Calibri"/>
              </a:rPr>
              <a:t>October</a:t>
            </a:r>
            <a:endParaRPr sz="1200">
              <a:latin typeface="Calibri"/>
              <a:cs typeface="Calibri"/>
            </a:endParaRPr>
          </a:p>
          <a:p>
            <a:pPr algn="ctr">
              <a:lnSpc>
                <a:spcPct val="100000"/>
              </a:lnSpc>
              <a:spcBef>
                <a:spcPts val="20"/>
              </a:spcBef>
            </a:pPr>
            <a:r>
              <a:rPr sz="1200" spc="-10" dirty="0">
                <a:solidFill>
                  <a:srgbClr val="5C5B5A"/>
                </a:solidFill>
                <a:latin typeface="Calibri"/>
                <a:cs typeface="Calibri"/>
              </a:rPr>
              <a:t>(S15)</a:t>
            </a:r>
            <a:endParaRPr sz="1200">
              <a:latin typeface="Calibri"/>
              <a:cs typeface="Calibri"/>
            </a:endParaRPr>
          </a:p>
        </p:txBody>
      </p:sp>
      <p:sp>
        <p:nvSpPr>
          <p:cNvPr id="16" name="object 16"/>
          <p:cNvSpPr txBox="1"/>
          <p:nvPr/>
        </p:nvSpPr>
        <p:spPr>
          <a:xfrm>
            <a:off x="4212082" y="4862906"/>
            <a:ext cx="924560" cy="39433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C5B5A"/>
                </a:solidFill>
                <a:latin typeface="Calibri"/>
                <a:cs typeface="Calibri"/>
              </a:rPr>
              <a:t>GM</a:t>
            </a:r>
            <a:r>
              <a:rPr sz="1200" spc="-30" dirty="0">
                <a:solidFill>
                  <a:srgbClr val="5C5B5A"/>
                </a:solidFill>
                <a:latin typeface="Calibri"/>
                <a:cs typeface="Calibri"/>
              </a:rPr>
              <a:t> </a:t>
            </a:r>
            <a:r>
              <a:rPr sz="1200" spc="-10" dirty="0">
                <a:solidFill>
                  <a:srgbClr val="5C5B5A"/>
                </a:solidFill>
                <a:latin typeface="Calibri"/>
                <a:cs typeface="Calibri"/>
              </a:rPr>
              <a:t>December</a:t>
            </a:r>
            <a:endParaRPr sz="1200">
              <a:latin typeface="Calibri"/>
              <a:cs typeface="Calibri"/>
            </a:endParaRPr>
          </a:p>
          <a:p>
            <a:pPr marL="635" algn="ctr">
              <a:lnSpc>
                <a:spcPct val="100000"/>
              </a:lnSpc>
              <a:spcBef>
                <a:spcPts val="20"/>
              </a:spcBef>
            </a:pPr>
            <a:r>
              <a:rPr sz="1200" spc="-10" dirty="0">
                <a:solidFill>
                  <a:srgbClr val="5C5B5A"/>
                </a:solidFill>
                <a:latin typeface="Calibri"/>
                <a:cs typeface="Calibri"/>
              </a:rPr>
              <a:t>(S16)</a:t>
            </a:r>
            <a:endParaRPr sz="1200">
              <a:latin typeface="Calibri"/>
              <a:cs typeface="Calibri"/>
            </a:endParaRPr>
          </a:p>
        </p:txBody>
      </p:sp>
      <p:sp>
        <p:nvSpPr>
          <p:cNvPr id="17" name="object 17"/>
          <p:cNvSpPr txBox="1"/>
          <p:nvPr/>
        </p:nvSpPr>
        <p:spPr>
          <a:xfrm>
            <a:off x="5361178" y="4862906"/>
            <a:ext cx="112268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GB</a:t>
            </a:r>
            <a:r>
              <a:rPr sz="1200" spc="-5" dirty="0">
                <a:solidFill>
                  <a:srgbClr val="5C5B5A"/>
                </a:solidFill>
                <a:latin typeface="Calibri"/>
                <a:cs typeface="Calibri"/>
              </a:rPr>
              <a:t> </a:t>
            </a:r>
            <a:r>
              <a:rPr sz="1200" spc="-10" dirty="0">
                <a:solidFill>
                  <a:srgbClr val="5C5B5A"/>
                </a:solidFill>
                <a:latin typeface="Calibri"/>
                <a:cs typeface="Calibri"/>
              </a:rPr>
              <a:t>Benchmarking</a:t>
            </a:r>
            <a:endParaRPr sz="1200">
              <a:latin typeface="Calibri"/>
              <a:cs typeface="Calibri"/>
            </a:endParaRPr>
          </a:p>
        </p:txBody>
      </p:sp>
      <p:sp>
        <p:nvSpPr>
          <p:cNvPr id="18" name="object 18"/>
          <p:cNvSpPr/>
          <p:nvPr/>
        </p:nvSpPr>
        <p:spPr>
          <a:xfrm>
            <a:off x="347103" y="555647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33AFA6"/>
          </a:solidFill>
        </p:spPr>
        <p:txBody>
          <a:bodyPr wrap="square" lIns="0" tIns="0" rIns="0" bIns="0" rtlCol="0"/>
          <a:lstStyle/>
          <a:p>
            <a:endParaRPr/>
          </a:p>
        </p:txBody>
      </p:sp>
      <p:sp>
        <p:nvSpPr>
          <p:cNvPr id="19" name="object 19"/>
          <p:cNvSpPr/>
          <p:nvPr/>
        </p:nvSpPr>
        <p:spPr>
          <a:xfrm>
            <a:off x="1119403" y="5556472"/>
            <a:ext cx="83820" cy="83820"/>
          </a:xfrm>
          <a:custGeom>
            <a:avLst/>
            <a:gdLst/>
            <a:ahLst/>
            <a:cxnLst/>
            <a:rect l="l" t="t" r="r" b="b"/>
            <a:pathLst>
              <a:path w="83819" h="83820">
                <a:moveTo>
                  <a:pt x="83496" y="0"/>
                </a:moveTo>
                <a:lnTo>
                  <a:pt x="0" y="0"/>
                </a:lnTo>
                <a:lnTo>
                  <a:pt x="0" y="83496"/>
                </a:lnTo>
                <a:lnTo>
                  <a:pt x="83496" y="83496"/>
                </a:lnTo>
                <a:lnTo>
                  <a:pt x="83496" y="0"/>
                </a:lnTo>
                <a:close/>
              </a:path>
            </a:pathLst>
          </a:custGeom>
          <a:solidFill>
            <a:srgbClr val="6CD4CE"/>
          </a:solidFill>
        </p:spPr>
        <p:txBody>
          <a:bodyPr wrap="square" lIns="0" tIns="0" rIns="0" bIns="0" rtlCol="0"/>
          <a:lstStyle/>
          <a:p>
            <a:endParaRPr/>
          </a:p>
        </p:txBody>
      </p:sp>
      <p:sp>
        <p:nvSpPr>
          <p:cNvPr id="20" name="object 20"/>
          <p:cNvSpPr/>
          <p:nvPr/>
        </p:nvSpPr>
        <p:spPr>
          <a:xfrm>
            <a:off x="2267330" y="5556472"/>
            <a:ext cx="83820" cy="83820"/>
          </a:xfrm>
          <a:custGeom>
            <a:avLst/>
            <a:gdLst/>
            <a:ahLst/>
            <a:cxnLst/>
            <a:rect l="l" t="t" r="r" b="b"/>
            <a:pathLst>
              <a:path w="83819" h="83820">
                <a:moveTo>
                  <a:pt x="83496" y="0"/>
                </a:moveTo>
                <a:lnTo>
                  <a:pt x="0" y="0"/>
                </a:lnTo>
                <a:lnTo>
                  <a:pt x="0" y="83496"/>
                </a:lnTo>
                <a:lnTo>
                  <a:pt x="83496" y="83496"/>
                </a:lnTo>
                <a:lnTo>
                  <a:pt x="83496" y="0"/>
                </a:lnTo>
                <a:close/>
              </a:path>
            </a:pathLst>
          </a:custGeom>
          <a:solidFill>
            <a:srgbClr val="FF9999"/>
          </a:solidFill>
        </p:spPr>
        <p:txBody>
          <a:bodyPr wrap="square" lIns="0" tIns="0" rIns="0" bIns="0" rtlCol="0"/>
          <a:lstStyle/>
          <a:p>
            <a:endParaRPr/>
          </a:p>
        </p:txBody>
      </p:sp>
      <p:sp>
        <p:nvSpPr>
          <p:cNvPr id="21" name="object 21"/>
          <p:cNvSpPr/>
          <p:nvPr/>
        </p:nvSpPr>
        <p:spPr>
          <a:xfrm>
            <a:off x="3610864" y="555647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90000"/>
          </a:solidFill>
        </p:spPr>
        <p:txBody>
          <a:bodyPr wrap="square" lIns="0" tIns="0" rIns="0" bIns="0" rtlCol="0"/>
          <a:lstStyle/>
          <a:p>
            <a:endParaRPr/>
          </a:p>
        </p:txBody>
      </p:sp>
      <p:sp>
        <p:nvSpPr>
          <p:cNvPr id="22" name="object 22"/>
          <p:cNvSpPr/>
          <p:nvPr/>
        </p:nvSpPr>
        <p:spPr>
          <a:xfrm>
            <a:off x="4578858" y="555647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E7E6E6"/>
          </a:solidFill>
        </p:spPr>
        <p:txBody>
          <a:bodyPr wrap="square" lIns="0" tIns="0" rIns="0" bIns="0" rtlCol="0"/>
          <a:lstStyle/>
          <a:p>
            <a:endParaRPr/>
          </a:p>
        </p:txBody>
      </p:sp>
      <p:sp>
        <p:nvSpPr>
          <p:cNvPr id="23" name="object 23"/>
          <p:cNvSpPr txBox="1"/>
          <p:nvPr/>
        </p:nvSpPr>
        <p:spPr>
          <a:xfrm>
            <a:off x="454863" y="5477967"/>
            <a:ext cx="6123940" cy="208279"/>
          </a:xfrm>
          <a:prstGeom prst="rect">
            <a:avLst/>
          </a:prstGeom>
        </p:spPr>
        <p:txBody>
          <a:bodyPr vert="horz" wrap="square" lIns="0" tIns="12700" rIns="0" bIns="0" rtlCol="0">
            <a:spAutoFit/>
          </a:bodyPr>
          <a:lstStyle/>
          <a:p>
            <a:pPr marL="12700">
              <a:lnSpc>
                <a:spcPct val="100000"/>
              </a:lnSpc>
              <a:spcBef>
                <a:spcPts val="100"/>
              </a:spcBef>
              <a:tabLst>
                <a:tab pos="784860" algn="l"/>
                <a:tab pos="1932939" algn="l"/>
                <a:tab pos="3276600" algn="l"/>
                <a:tab pos="4244975" algn="l"/>
              </a:tabLst>
            </a:pPr>
            <a:r>
              <a:rPr sz="1200" dirty="0">
                <a:solidFill>
                  <a:srgbClr val="5C5B5A"/>
                </a:solidFill>
                <a:latin typeface="Calibri"/>
                <a:cs typeface="Calibri"/>
              </a:rPr>
              <a:t>Very</a:t>
            </a:r>
            <a:r>
              <a:rPr sz="1200" spc="-10" dirty="0">
                <a:solidFill>
                  <a:srgbClr val="5C5B5A"/>
                </a:solidFill>
                <a:latin typeface="Calibri"/>
                <a:cs typeface="Calibri"/>
              </a:rPr>
              <a:t> </a:t>
            </a:r>
            <a:r>
              <a:rPr sz="1200" spc="-20" dirty="0">
                <a:solidFill>
                  <a:srgbClr val="5C5B5A"/>
                </a:solidFill>
                <a:latin typeface="Calibri"/>
                <a:cs typeface="Calibri"/>
              </a:rPr>
              <a:t>easy</a:t>
            </a:r>
            <a:r>
              <a:rPr sz="1200" dirty="0">
                <a:solidFill>
                  <a:srgbClr val="5C5B5A"/>
                </a:solidFill>
                <a:latin typeface="Calibri"/>
                <a:cs typeface="Calibri"/>
              </a:rPr>
              <a:t>	</a:t>
            </a:r>
            <a:r>
              <a:rPr sz="1200" spc="-10" dirty="0">
                <a:solidFill>
                  <a:srgbClr val="5C5B5A"/>
                </a:solidFill>
                <a:latin typeface="Calibri"/>
                <a:cs typeface="Calibri"/>
              </a:rPr>
              <a:t>Somewhat </a:t>
            </a:r>
            <a:r>
              <a:rPr sz="1200" spc="-20" dirty="0">
                <a:solidFill>
                  <a:srgbClr val="5C5B5A"/>
                </a:solidFill>
                <a:latin typeface="Calibri"/>
                <a:cs typeface="Calibri"/>
              </a:rPr>
              <a:t>easy</a:t>
            </a:r>
            <a:r>
              <a:rPr sz="1200" dirty="0">
                <a:solidFill>
                  <a:srgbClr val="5C5B5A"/>
                </a:solidFill>
                <a:latin typeface="Calibri"/>
                <a:cs typeface="Calibri"/>
              </a:rPr>
              <a:t>	</a:t>
            </a:r>
            <a:r>
              <a:rPr sz="1200" spc="-10" dirty="0">
                <a:solidFill>
                  <a:srgbClr val="5C5B5A"/>
                </a:solidFill>
                <a:latin typeface="Calibri"/>
                <a:cs typeface="Calibri"/>
              </a:rPr>
              <a:t>Somewhat difficult</a:t>
            </a:r>
            <a:r>
              <a:rPr sz="1200" dirty="0">
                <a:solidFill>
                  <a:srgbClr val="5C5B5A"/>
                </a:solidFill>
                <a:latin typeface="Calibri"/>
                <a:cs typeface="Calibri"/>
              </a:rPr>
              <a:t>	Very</a:t>
            </a:r>
            <a:r>
              <a:rPr sz="1200" spc="-10" dirty="0">
                <a:solidFill>
                  <a:srgbClr val="5C5B5A"/>
                </a:solidFill>
                <a:latin typeface="Calibri"/>
                <a:cs typeface="Calibri"/>
              </a:rPr>
              <a:t> difficult</a:t>
            </a:r>
            <a:r>
              <a:rPr sz="1200" dirty="0">
                <a:solidFill>
                  <a:srgbClr val="5C5B5A"/>
                </a:solidFill>
                <a:latin typeface="Calibri"/>
                <a:cs typeface="Calibri"/>
              </a:rPr>
              <a:t>	Don't</a:t>
            </a:r>
            <a:r>
              <a:rPr sz="1200" spc="-25" dirty="0">
                <a:solidFill>
                  <a:srgbClr val="5C5B5A"/>
                </a:solidFill>
                <a:latin typeface="Calibri"/>
                <a:cs typeface="Calibri"/>
              </a:rPr>
              <a:t> </a:t>
            </a:r>
            <a:r>
              <a:rPr sz="1200" dirty="0">
                <a:solidFill>
                  <a:srgbClr val="5C5B5A"/>
                </a:solidFill>
                <a:latin typeface="Calibri"/>
                <a:cs typeface="Calibri"/>
              </a:rPr>
              <a:t>know</a:t>
            </a:r>
            <a:r>
              <a:rPr sz="1200" spc="-15" dirty="0">
                <a:solidFill>
                  <a:srgbClr val="5C5B5A"/>
                </a:solidFill>
                <a:latin typeface="Calibri"/>
                <a:cs typeface="Calibri"/>
              </a:rPr>
              <a:t> </a:t>
            </a:r>
            <a:r>
              <a:rPr sz="1200" dirty="0">
                <a:solidFill>
                  <a:srgbClr val="5C5B5A"/>
                </a:solidFill>
                <a:latin typeface="Calibri"/>
                <a:cs typeface="Calibri"/>
              </a:rPr>
              <a:t>/</a:t>
            </a:r>
            <a:r>
              <a:rPr sz="1200" spc="-20" dirty="0">
                <a:solidFill>
                  <a:srgbClr val="5C5B5A"/>
                </a:solidFill>
                <a:latin typeface="Calibri"/>
                <a:cs typeface="Calibri"/>
              </a:rPr>
              <a:t> </a:t>
            </a:r>
            <a:r>
              <a:rPr sz="1200" dirty="0">
                <a:solidFill>
                  <a:srgbClr val="5C5B5A"/>
                </a:solidFill>
                <a:latin typeface="Calibri"/>
                <a:cs typeface="Calibri"/>
              </a:rPr>
              <a:t>Prefer</a:t>
            </a:r>
            <a:r>
              <a:rPr sz="1200" spc="-25" dirty="0">
                <a:solidFill>
                  <a:srgbClr val="5C5B5A"/>
                </a:solidFill>
                <a:latin typeface="Calibri"/>
                <a:cs typeface="Calibri"/>
              </a:rPr>
              <a:t> </a:t>
            </a:r>
            <a:r>
              <a:rPr sz="1200" dirty="0">
                <a:solidFill>
                  <a:srgbClr val="5C5B5A"/>
                </a:solidFill>
                <a:latin typeface="Calibri"/>
                <a:cs typeface="Calibri"/>
              </a:rPr>
              <a:t>not</a:t>
            </a:r>
            <a:r>
              <a:rPr sz="1200" spc="-15" dirty="0">
                <a:solidFill>
                  <a:srgbClr val="5C5B5A"/>
                </a:solidFill>
                <a:latin typeface="Calibri"/>
                <a:cs typeface="Calibri"/>
              </a:rPr>
              <a:t> </a:t>
            </a:r>
            <a:r>
              <a:rPr sz="1200" dirty="0">
                <a:solidFill>
                  <a:srgbClr val="5C5B5A"/>
                </a:solidFill>
                <a:latin typeface="Calibri"/>
                <a:cs typeface="Calibri"/>
              </a:rPr>
              <a:t>to</a:t>
            </a:r>
            <a:r>
              <a:rPr sz="1200" spc="-25" dirty="0">
                <a:solidFill>
                  <a:srgbClr val="5C5B5A"/>
                </a:solidFill>
                <a:latin typeface="Calibri"/>
                <a:cs typeface="Calibri"/>
              </a:rPr>
              <a:t> say</a:t>
            </a:r>
            <a:endParaRPr sz="1200">
              <a:latin typeface="Calibri"/>
              <a:cs typeface="Calibri"/>
            </a:endParaRPr>
          </a:p>
        </p:txBody>
      </p:sp>
      <p:sp>
        <p:nvSpPr>
          <p:cNvPr id="24" name="object 24"/>
          <p:cNvSpPr/>
          <p:nvPr/>
        </p:nvSpPr>
        <p:spPr>
          <a:xfrm>
            <a:off x="2542285" y="3261359"/>
            <a:ext cx="190500" cy="1395095"/>
          </a:xfrm>
          <a:custGeom>
            <a:avLst/>
            <a:gdLst/>
            <a:ahLst/>
            <a:cxnLst/>
            <a:rect l="l" t="t" r="r" b="b"/>
            <a:pathLst>
              <a:path w="190500" h="1395095">
                <a:moveTo>
                  <a:pt x="0" y="0"/>
                </a:moveTo>
                <a:lnTo>
                  <a:pt x="37044" y="4258"/>
                </a:lnTo>
                <a:lnTo>
                  <a:pt x="67278" y="15875"/>
                </a:lnTo>
                <a:lnTo>
                  <a:pt x="87653" y="33111"/>
                </a:lnTo>
                <a:lnTo>
                  <a:pt x="95122" y="54228"/>
                </a:lnTo>
                <a:lnTo>
                  <a:pt x="95122" y="638809"/>
                </a:lnTo>
                <a:lnTo>
                  <a:pt x="102610" y="659927"/>
                </a:lnTo>
                <a:lnTo>
                  <a:pt x="123015" y="677163"/>
                </a:lnTo>
                <a:lnTo>
                  <a:pt x="153255" y="688780"/>
                </a:lnTo>
                <a:lnTo>
                  <a:pt x="190245" y="693038"/>
                </a:lnTo>
                <a:lnTo>
                  <a:pt x="153255" y="697295"/>
                </a:lnTo>
                <a:lnTo>
                  <a:pt x="123015" y="708898"/>
                </a:lnTo>
                <a:lnTo>
                  <a:pt x="102610" y="726096"/>
                </a:lnTo>
                <a:lnTo>
                  <a:pt x="95122" y="747140"/>
                </a:lnTo>
                <a:lnTo>
                  <a:pt x="95122" y="1340484"/>
                </a:lnTo>
                <a:lnTo>
                  <a:pt x="87653" y="1361602"/>
                </a:lnTo>
                <a:lnTo>
                  <a:pt x="67278" y="1378839"/>
                </a:lnTo>
                <a:lnTo>
                  <a:pt x="37044" y="1390455"/>
                </a:lnTo>
                <a:lnTo>
                  <a:pt x="0" y="1394714"/>
                </a:lnTo>
              </a:path>
            </a:pathLst>
          </a:custGeom>
          <a:ln w="19049">
            <a:solidFill>
              <a:srgbClr val="F90000"/>
            </a:solidFill>
          </a:ln>
        </p:spPr>
        <p:txBody>
          <a:bodyPr wrap="square" lIns="0" tIns="0" rIns="0" bIns="0" rtlCol="0"/>
          <a:lstStyle/>
          <a:p>
            <a:endParaRPr/>
          </a:p>
        </p:txBody>
      </p:sp>
      <p:sp>
        <p:nvSpPr>
          <p:cNvPr id="25" name="object 25"/>
          <p:cNvSpPr txBox="1"/>
          <p:nvPr/>
        </p:nvSpPr>
        <p:spPr>
          <a:xfrm>
            <a:off x="2744851" y="3823538"/>
            <a:ext cx="332740"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C5B5A"/>
                </a:solidFill>
                <a:latin typeface="Arial"/>
                <a:cs typeface="Arial"/>
              </a:rPr>
              <a:t>45%</a:t>
            </a:r>
            <a:endParaRPr sz="1200">
              <a:latin typeface="Arial"/>
              <a:cs typeface="Arial"/>
            </a:endParaRPr>
          </a:p>
        </p:txBody>
      </p:sp>
      <p:pic>
        <p:nvPicPr>
          <p:cNvPr id="26" name="object 26"/>
          <p:cNvPicPr/>
          <p:nvPr/>
        </p:nvPicPr>
        <p:blipFill>
          <a:blip r:embed="rId2" cstate="print"/>
          <a:stretch>
            <a:fillRect/>
          </a:stretch>
        </p:blipFill>
        <p:spPr>
          <a:xfrm>
            <a:off x="643242" y="6041504"/>
            <a:ext cx="323011" cy="182181"/>
          </a:xfrm>
          <a:prstGeom prst="rect">
            <a:avLst/>
          </a:prstGeom>
        </p:spPr>
      </p:pic>
      <p:sp>
        <p:nvSpPr>
          <p:cNvPr id="27" name="object 27"/>
          <p:cNvSpPr txBox="1"/>
          <p:nvPr/>
        </p:nvSpPr>
        <p:spPr>
          <a:xfrm>
            <a:off x="1019047" y="6030264"/>
            <a:ext cx="33712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Significantly</a:t>
            </a:r>
            <a:r>
              <a:rPr sz="1200" spc="-55" dirty="0">
                <a:solidFill>
                  <a:srgbClr val="5C5B5A"/>
                </a:solidFill>
                <a:latin typeface="Arial"/>
                <a:cs typeface="Arial"/>
              </a:rPr>
              <a:t> </a:t>
            </a:r>
            <a:r>
              <a:rPr sz="1200" dirty="0">
                <a:solidFill>
                  <a:srgbClr val="5C5B5A"/>
                </a:solidFill>
                <a:latin typeface="Arial"/>
                <a:cs typeface="Arial"/>
              </a:rPr>
              <a:t>higher/lower</a:t>
            </a:r>
            <a:r>
              <a:rPr sz="1200" spc="-45" dirty="0">
                <a:solidFill>
                  <a:srgbClr val="5C5B5A"/>
                </a:solidFill>
                <a:latin typeface="Arial"/>
                <a:cs typeface="Arial"/>
              </a:rPr>
              <a:t> </a:t>
            </a:r>
            <a:r>
              <a:rPr sz="1200" dirty="0">
                <a:solidFill>
                  <a:srgbClr val="5C5B5A"/>
                </a:solidFill>
                <a:latin typeface="Arial"/>
                <a:cs typeface="Arial"/>
              </a:rPr>
              <a:t>than</a:t>
            </a:r>
            <a:r>
              <a:rPr sz="1200" spc="-40" dirty="0">
                <a:solidFill>
                  <a:srgbClr val="5C5B5A"/>
                </a:solidFill>
                <a:latin typeface="Arial"/>
                <a:cs typeface="Arial"/>
              </a:rPr>
              <a:t> </a:t>
            </a:r>
            <a:r>
              <a:rPr sz="1200" dirty="0">
                <a:solidFill>
                  <a:srgbClr val="5C5B5A"/>
                </a:solidFill>
                <a:latin typeface="Arial"/>
                <a:cs typeface="Arial"/>
              </a:rPr>
              <a:t>the</a:t>
            </a:r>
            <a:r>
              <a:rPr sz="1200" spc="-30" dirty="0">
                <a:solidFill>
                  <a:srgbClr val="5C5B5A"/>
                </a:solidFill>
                <a:latin typeface="Arial"/>
                <a:cs typeface="Arial"/>
              </a:rPr>
              <a:t> </a:t>
            </a:r>
            <a:r>
              <a:rPr sz="1200" dirty="0">
                <a:solidFill>
                  <a:srgbClr val="5C5B5A"/>
                </a:solidFill>
                <a:latin typeface="Arial"/>
                <a:cs typeface="Arial"/>
              </a:rPr>
              <a:t>GB</a:t>
            </a:r>
            <a:r>
              <a:rPr sz="1200" spc="-20" dirty="0">
                <a:solidFill>
                  <a:srgbClr val="5C5B5A"/>
                </a:solidFill>
                <a:latin typeface="Arial"/>
                <a:cs typeface="Arial"/>
              </a:rPr>
              <a:t> </a:t>
            </a:r>
            <a:r>
              <a:rPr sz="1200" spc="-10" dirty="0">
                <a:solidFill>
                  <a:srgbClr val="5C5B5A"/>
                </a:solidFill>
                <a:latin typeface="Arial"/>
                <a:cs typeface="Arial"/>
              </a:rPr>
              <a:t>Benchmark</a:t>
            </a:r>
            <a:endParaRPr sz="1200">
              <a:latin typeface="Arial"/>
              <a:cs typeface="Arial"/>
            </a:endParaRPr>
          </a:p>
        </p:txBody>
      </p:sp>
      <p:grpSp>
        <p:nvGrpSpPr>
          <p:cNvPr id="28" name="object 28"/>
          <p:cNvGrpSpPr/>
          <p:nvPr/>
        </p:nvGrpSpPr>
        <p:grpSpPr>
          <a:xfrm>
            <a:off x="5481065" y="3455542"/>
            <a:ext cx="965835" cy="1097280"/>
            <a:chOff x="5481065" y="3455542"/>
            <a:chExt cx="965835" cy="1097280"/>
          </a:xfrm>
        </p:grpSpPr>
        <p:pic>
          <p:nvPicPr>
            <p:cNvPr id="29" name="object 29"/>
            <p:cNvPicPr/>
            <p:nvPr/>
          </p:nvPicPr>
          <p:blipFill>
            <a:blip r:embed="rId3" cstate="print"/>
            <a:stretch>
              <a:fillRect/>
            </a:stretch>
          </p:blipFill>
          <p:spPr>
            <a:xfrm>
              <a:off x="5481065" y="3803014"/>
              <a:ext cx="172085" cy="193675"/>
            </a:xfrm>
            <a:prstGeom prst="rect">
              <a:avLst/>
            </a:prstGeom>
          </p:spPr>
        </p:pic>
        <p:sp>
          <p:nvSpPr>
            <p:cNvPr id="30" name="object 30"/>
            <p:cNvSpPr/>
            <p:nvPr/>
          </p:nvSpPr>
          <p:spPr>
            <a:xfrm>
              <a:off x="6277736" y="3465067"/>
              <a:ext cx="159385" cy="1078230"/>
            </a:xfrm>
            <a:custGeom>
              <a:avLst/>
              <a:gdLst/>
              <a:ahLst/>
              <a:cxnLst/>
              <a:rect l="l" t="t" r="r" b="b"/>
              <a:pathLst>
                <a:path w="159385" h="1078229">
                  <a:moveTo>
                    <a:pt x="0" y="0"/>
                  </a:moveTo>
                  <a:lnTo>
                    <a:pt x="31053" y="3567"/>
                  </a:lnTo>
                  <a:lnTo>
                    <a:pt x="56403" y="13303"/>
                  </a:lnTo>
                  <a:lnTo>
                    <a:pt x="73491" y="27753"/>
                  </a:lnTo>
                  <a:lnTo>
                    <a:pt x="79755" y="45466"/>
                  </a:lnTo>
                  <a:lnTo>
                    <a:pt x="79755" y="490093"/>
                  </a:lnTo>
                  <a:lnTo>
                    <a:pt x="86018" y="507805"/>
                  </a:lnTo>
                  <a:lnTo>
                    <a:pt x="103092" y="522255"/>
                  </a:lnTo>
                  <a:lnTo>
                    <a:pt x="128404" y="531991"/>
                  </a:lnTo>
                  <a:lnTo>
                    <a:pt x="159385" y="535559"/>
                  </a:lnTo>
                  <a:lnTo>
                    <a:pt x="128404" y="539124"/>
                  </a:lnTo>
                  <a:lnTo>
                    <a:pt x="103092" y="548846"/>
                  </a:lnTo>
                  <a:lnTo>
                    <a:pt x="86018" y="563258"/>
                  </a:lnTo>
                  <a:lnTo>
                    <a:pt x="79755" y="580898"/>
                  </a:lnTo>
                  <a:lnTo>
                    <a:pt x="79755" y="1032383"/>
                  </a:lnTo>
                  <a:lnTo>
                    <a:pt x="73491" y="1050022"/>
                  </a:lnTo>
                  <a:lnTo>
                    <a:pt x="56403" y="1064434"/>
                  </a:lnTo>
                  <a:lnTo>
                    <a:pt x="31053" y="1074156"/>
                  </a:lnTo>
                  <a:lnTo>
                    <a:pt x="0" y="1077722"/>
                  </a:lnTo>
                </a:path>
              </a:pathLst>
            </a:custGeom>
            <a:ln w="19050">
              <a:solidFill>
                <a:srgbClr val="F90000"/>
              </a:solidFill>
            </a:ln>
          </p:spPr>
          <p:txBody>
            <a:bodyPr wrap="square" lIns="0" tIns="0" rIns="0" bIns="0" rtlCol="0"/>
            <a:lstStyle/>
            <a:p>
              <a:endParaRPr/>
            </a:p>
          </p:txBody>
        </p:sp>
      </p:grpSp>
      <p:sp>
        <p:nvSpPr>
          <p:cNvPr id="31" name="object 31"/>
          <p:cNvSpPr txBox="1"/>
          <p:nvPr/>
        </p:nvSpPr>
        <p:spPr>
          <a:xfrm>
            <a:off x="5217414" y="3776852"/>
            <a:ext cx="1050925" cy="239395"/>
          </a:xfrm>
          <a:prstGeom prst="rect">
            <a:avLst/>
          </a:prstGeom>
        </p:spPr>
        <p:txBody>
          <a:bodyPr vert="horz" wrap="square" lIns="0" tIns="12700" rIns="0" bIns="0" rtlCol="0">
            <a:spAutoFit/>
          </a:bodyPr>
          <a:lstStyle/>
          <a:p>
            <a:pPr marL="12700">
              <a:lnSpc>
                <a:spcPct val="100000"/>
              </a:lnSpc>
              <a:spcBef>
                <a:spcPts val="100"/>
              </a:spcBef>
              <a:tabLst>
                <a:tab pos="551180" algn="l"/>
              </a:tabLst>
            </a:pPr>
            <a:r>
              <a:rPr sz="1200" b="1" spc="-25" dirty="0">
                <a:solidFill>
                  <a:srgbClr val="5C5B5A"/>
                </a:solidFill>
                <a:latin typeface="Arial"/>
                <a:cs typeface="Arial"/>
              </a:rPr>
              <a:t>46%</a:t>
            </a:r>
            <a:r>
              <a:rPr sz="1200" b="1" dirty="0">
                <a:solidFill>
                  <a:srgbClr val="5C5B5A"/>
                </a:solidFill>
                <a:latin typeface="Arial"/>
                <a:cs typeface="Arial"/>
              </a:rPr>
              <a:t>	</a:t>
            </a:r>
            <a:r>
              <a:rPr sz="2100" spc="-37" baseline="1984" dirty="0">
                <a:solidFill>
                  <a:srgbClr val="FFFFFF"/>
                </a:solidFill>
                <a:latin typeface="Calibri"/>
                <a:cs typeface="Calibri"/>
              </a:rPr>
              <a:t>27%</a:t>
            </a:r>
            <a:endParaRPr sz="2100" baseline="1984">
              <a:latin typeface="Calibri"/>
              <a:cs typeface="Calibri"/>
            </a:endParaRPr>
          </a:p>
        </p:txBody>
      </p:sp>
      <p:grpSp>
        <p:nvGrpSpPr>
          <p:cNvPr id="32" name="object 32"/>
          <p:cNvGrpSpPr/>
          <p:nvPr/>
        </p:nvGrpSpPr>
        <p:grpSpPr>
          <a:xfrm>
            <a:off x="6896798" y="1097305"/>
            <a:ext cx="5196840" cy="857250"/>
            <a:chOff x="6896798" y="1097305"/>
            <a:chExt cx="5196840" cy="857250"/>
          </a:xfrm>
        </p:grpSpPr>
        <p:sp>
          <p:nvSpPr>
            <p:cNvPr id="33" name="object 33"/>
            <p:cNvSpPr/>
            <p:nvPr/>
          </p:nvSpPr>
          <p:spPr>
            <a:xfrm>
              <a:off x="6901560" y="1102067"/>
              <a:ext cx="5187315" cy="847725"/>
            </a:xfrm>
            <a:custGeom>
              <a:avLst/>
              <a:gdLst/>
              <a:ahLst/>
              <a:cxnLst/>
              <a:rect l="l" t="t" r="r" b="b"/>
              <a:pathLst>
                <a:path w="5187315" h="847725">
                  <a:moveTo>
                    <a:pt x="5186933" y="0"/>
                  </a:moveTo>
                  <a:lnTo>
                    <a:pt x="0" y="0"/>
                  </a:lnTo>
                  <a:lnTo>
                    <a:pt x="0" y="847636"/>
                  </a:lnTo>
                  <a:lnTo>
                    <a:pt x="5186933" y="847636"/>
                  </a:lnTo>
                  <a:lnTo>
                    <a:pt x="5186933" y="0"/>
                  </a:lnTo>
                  <a:close/>
                </a:path>
              </a:pathLst>
            </a:custGeom>
            <a:solidFill>
              <a:srgbClr val="D0CECE">
                <a:alpha val="21174"/>
              </a:srgbClr>
            </a:solidFill>
          </p:spPr>
          <p:txBody>
            <a:bodyPr wrap="square" lIns="0" tIns="0" rIns="0" bIns="0" rtlCol="0"/>
            <a:lstStyle/>
            <a:p>
              <a:endParaRPr/>
            </a:p>
          </p:txBody>
        </p:sp>
        <p:sp>
          <p:nvSpPr>
            <p:cNvPr id="34" name="object 34"/>
            <p:cNvSpPr/>
            <p:nvPr/>
          </p:nvSpPr>
          <p:spPr>
            <a:xfrm>
              <a:off x="6901560" y="1102067"/>
              <a:ext cx="5187315" cy="847725"/>
            </a:xfrm>
            <a:custGeom>
              <a:avLst/>
              <a:gdLst/>
              <a:ahLst/>
              <a:cxnLst/>
              <a:rect l="l" t="t" r="r" b="b"/>
              <a:pathLst>
                <a:path w="5187315" h="847725">
                  <a:moveTo>
                    <a:pt x="0" y="847636"/>
                  </a:moveTo>
                  <a:lnTo>
                    <a:pt x="5186933" y="847636"/>
                  </a:lnTo>
                  <a:lnTo>
                    <a:pt x="5186933" y="0"/>
                  </a:lnTo>
                  <a:lnTo>
                    <a:pt x="0" y="0"/>
                  </a:lnTo>
                  <a:lnTo>
                    <a:pt x="0" y="847636"/>
                  </a:lnTo>
                  <a:close/>
                </a:path>
              </a:pathLst>
            </a:custGeom>
            <a:ln w="9525">
              <a:solidFill>
                <a:srgbClr val="5C5B5A"/>
              </a:solidFill>
            </a:ln>
          </p:spPr>
          <p:txBody>
            <a:bodyPr wrap="square" lIns="0" tIns="0" rIns="0" bIns="0" rtlCol="0"/>
            <a:lstStyle/>
            <a:p>
              <a:endParaRPr/>
            </a:p>
          </p:txBody>
        </p:sp>
      </p:grpSp>
      <p:sp>
        <p:nvSpPr>
          <p:cNvPr id="35" name="object 35"/>
          <p:cNvSpPr txBox="1"/>
          <p:nvPr/>
        </p:nvSpPr>
        <p:spPr>
          <a:xfrm>
            <a:off x="7028433" y="1136141"/>
            <a:ext cx="4929505" cy="754380"/>
          </a:xfrm>
          <a:prstGeom prst="rect">
            <a:avLst/>
          </a:prstGeom>
        </p:spPr>
        <p:txBody>
          <a:bodyPr vert="horz" wrap="square" lIns="0" tIns="33020" rIns="0" bIns="0" rtlCol="0">
            <a:spAutoFit/>
          </a:bodyPr>
          <a:lstStyle/>
          <a:p>
            <a:pPr marL="12700" marR="5080" algn="ctr">
              <a:lnSpc>
                <a:spcPts val="1300"/>
              </a:lnSpc>
              <a:spcBef>
                <a:spcPts val="260"/>
              </a:spcBef>
            </a:pPr>
            <a:r>
              <a:rPr sz="1200" b="1" dirty="0">
                <a:solidFill>
                  <a:srgbClr val="5C5B5A"/>
                </a:solidFill>
                <a:latin typeface="Arial"/>
                <a:cs typeface="Arial"/>
              </a:rPr>
              <a:t>%</a:t>
            </a:r>
            <a:r>
              <a:rPr sz="1200" b="1" spc="-10" dirty="0">
                <a:solidFill>
                  <a:srgbClr val="5C5B5A"/>
                </a:solidFill>
                <a:latin typeface="Arial"/>
                <a:cs typeface="Arial"/>
              </a:rPr>
              <a:t> </a:t>
            </a:r>
            <a:r>
              <a:rPr sz="1200" b="1" dirty="0">
                <a:solidFill>
                  <a:srgbClr val="5C5B5A"/>
                </a:solidFill>
                <a:latin typeface="Arial"/>
                <a:cs typeface="Arial"/>
              </a:rPr>
              <a:t>who</a:t>
            </a:r>
            <a:r>
              <a:rPr sz="1200" b="1" spc="-25" dirty="0">
                <a:solidFill>
                  <a:srgbClr val="5C5B5A"/>
                </a:solidFill>
                <a:latin typeface="Arial"/>
                <a:cs typeface="Arial"/>
              </a:rPr>
              <a:t> </a:t>
            </a:r>
            <a:r>
              <a:rPr sz="1200" b="1" dirty="0">
                <a:solidFill>
                  <a:srgbClr val="5C5B5A"/>
                </a:solidFill>
                <a:latin typeface="Arial"/>
                <a:cs typeface="Arial"/>
              </a:rPr>
              <a:t>are</a:t>
            </a:r>
            <a:r>
              <a:rPr sz="1200" b="1" spc="-30" dirty="0">
                <a:solidFill>
                  <a:srgbClr val="5C5B5A"/>
                </a:solidFill>
                <a:latin typeface="Arial"/>
                <a:cs typeface="Arial"/>
              </a:rPr>
              <a:t> </a:t>
            </a:r>
            <a:r>
              <a:rPr sz="1200" b="1" spc="-10" dirty="0">
                <a:solidFill>
                  <a:srgbClr val="5C5B5A"/>
                </a:solidFill>
                <a:latin typeface="Arial"/>
                <a:cs typeface="Arial"/>
              </a:rPr>
              <a:t>significantly</a:t>
            </a:r>
            <a:r>
              <a:rPr sz="1200" b="1" spc="-15" dirty="0">
                <a:solidFill>
                  <a:srgbClr val="5C5B5A"/>
                </a:solidFill>
                <a:latin typeface="Arial"/>
                <a:cs typeface="Arial"/>
              </a:rPr>
              <a:t> </a:t>
            </a:r>
            <a:r>
              <a:rPr sz="1200" b="1" dirty="0">
                <a:solidFill>
                  <a:srgbClr val="5C5B5A"/>
                </a:solidFill>
                <a:latin typeface="Arial"/>
                <a:cs typeface="Arial"/>
              </a:rPr>
              <a:t>more</a:t>
            </a:r>
            <a:r>
              <a:rPr sz="1200" b="1" spc="-15" dirty="0">
                <a:solidFill>
                  <a:srgbClr val="5C5B5A"/>
                </a:solidFill>
                <a:latin typeface="Arial"/>
                <a:cs typeface="Arial"/>
              </a:rPr>
              <a:t> </a:t>
            </a:r>
            <a:r>
              <a:rPr sz="1200" b="1" dirty="0">
                <a:solidFill>
                  <a:srgbClr val="5C5B5A"/>
                </a:solidFill>
                <a:latin typeface="Arial"/>
                <a:cs typeface="Arial"/>
              </a:rPr>
              <a:t>likely</a:t>
            </a:r>
            <a:r>
              <a:rPr sz="1200" b="1" spc="-30"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find</a:t>
            </a:r>
            <a:r>
              <a:rPr sz="1200" b="1" spc="10" dirty="0">
                <a:solidFill>
                  <a:srgbClr val="5C5B5A"/>
                </a:solidFill>
                <a:latin typeface="Arial"/>
                <a:cs typeface="Arial"/>
              </a:rPr>
              <a:t> </a:t>
            </a:r>
            <a:r>
              <a:rPr sz="1200" b="1" dirty="0">
                <a:solidFill>
                  <a:srgbClr val="5C5B5A"/>
                </a:solidFill>
                <a:latin typeface="Arial"/>
                <a:cs typeface="Arial"/>
              </a:rPr>
              <a:t>it</a:t>
            </a:r>
            <a:r>
              <a:rPr sz="1200" b="1" spc="-10" dirty="0">
                <a:solidFill>
                  <a:srgbClr val="5C5B5A"/>
                </a:solidFill>
                <a:latin typeface="Arial"/>
                <a:cs typeface="Arial"/>
              </a:rPr>
              <a:t> </a:t>
            </a:r>
            <a:r>
              <a:rPr sz="1200" b="1" dirty="0">
                <a:solidFill>
                  <a:srgbClr val="5C5B5A"/>
                </a:solidFill>
                <a:latin typeface="Arial"/>
                <a:cs typeface="Arial"/>
              </a:rPr>
              <a:t>very/somewhat</a:t>
            </a:r>
            <a:r>
              <a:rPr sz="1200" b="1" spc="-25" dirty="0">
                <a:solidFill>
                  <a:srgbClr val="5C5B5A"/>
                </a:solidFill>
                <a:latin typeface="Arial"/>
                <a:cs typeface="Arial"/>
              </a:rPr>
              <a:t> </a:t>
            </a:r>
            <a:r>
              <a:rPr sz="1200" b="1" spc="-10" dirty="0">
                <a:solidFill>
                  <a:srgbClr val="5C5B5A"/>
                </a:solidFill>
                <a:latin typeface="Arial"/>
                <a:cs typeface="Arial"/>
              </a:rPr>
              <a:t>difficult </a:t>
            </a:r>
            <a:r>
              <a:rPr sz="1200" b="1" dirty="0">
                <a:solidFill>
                  <a:srgbClr val="5C5B5A"/>
                </a:solidFill>
                <a:latin typeface="Arial"/>
                <a:cs typeface="Arial"/>
              </a:rPr>
              <a:t>to</a:t>
            </a:r>
            <a:r>
              <a:rPr sz="1200" b="1" spc="-20" dirty="0">
                <a:solidFill>
                  <a:srgbClr val="5C5B5A"/>
                </a:solidFill>
                <a:latin typeface="Arial"/>
                <a:cs typeface="Arial"/>
              </a:rPr>
              <a:t> </a:t>
            </a:r>
            <a:r>
              <a:rPr sz="1200" b="1" dirty="0">
                <a:solidFill>
                  <a:srgbClr val="5C5B5A"/>
                </a:solidFill>
                <a:latin typeface="Arial"/>
                <a:cs typeface="Arial"/>
              </a:rPr>
              <a:t>afford</a:t>
            </a:r>
            <a:r>
              <a:rPr sz="1200" b="1" spc="-20" dirty="0">
                <a:solidFill>
                  <a:srgbClr val="5C5B5A"/>
                </a:solidFill>
                <a:latin typeface="Arial"/>
                <a:cs typeface="Arial"/>
              </a:rPr>
              <a:t> </a:t>
            </a:r>
            <a:r>
              <a:rPr sz="1200" b="1" dirty="0">
                <a:solidFill>
                  <a:srgbClr val="5C5B5A"/>
                </a:solidFill>
                <a:latin typeface="Arial"/>
                <a:cs typeface="Arial"/>
              </a:rPr>
              <a:t>their</a:t>
            </a:r>
            <a:r>
              <a:rPr sz="1200" b="1" spc="-20" dirty="0">
                <a:solidFill>
                  <a:srgbClr val="5C5B5A"/>
                </a:solidFill>
                <a:latin typeface="Arial"/>
                <a:cs typeface="Arial"/>
              </a:rPr>
              <a:t> </a:t>
            </a:r>
            <a:r>
              <a:rPr sz="1200" b="1" dirty="0">
                <a:solidFill>
                  <a:srgbClr val="5C5B5A"/>
                </a:solidFill>
                <a:latin typeface="Arial"/>
                <a:cs typeface="Arial"/>
              </a:rPr>
              <a:t>energy</a:t>
            </a:r>
            <a:r>
              <a:rPr sz="1200" b="1" spc="-40" dirty="0">
                <a:solidFill>
                  <a:srgbClr val="5C5B5A"/>
                </a:solidFill>
                <a:latin typeface="Arial"/>
                <a:cs typeface="Arial"/>
              </a:rPr>
              <a:t> </a:t>
            </a:r>
            <a:r>
              <a:rPr sz="1200" b="1" dirty="0">
                <a:solidFill>
                  <a:srgbClr val="5C5B5A"/>
                </a:solidFill>
                <a:latin typeface="Arial"/>
                <a:cs typeface="Arial"/>
              </a:rPr>
              <a:t>costs</a:t>
            </a:r>
            <a:r>
              <a:rPr sz="1200" b="1" spc="-30" dirty="0">
                <a:solidFill>
                  <a:srgbClr val="5C5B5A"/>
                </a:solidFill>
                <a:latin typeface="Arial"/>
                <a:cs typeface="Arial"/>
              </a:rPr>
              <a:t> </a:t>
            </a:r>
            <a:r>
              <a:rPr sz="1200" b="1" dirty="0">
                <a:solidFill>
                  <a:srgbClr val="5C5B5A"/>
                </a:solidFill>
                <a:latin typeface="Arial"/>
                <a:cs typeface="Arial"/>
              </a:rPr>
              <a:t>compared</a:t>
            </a:r>
            <a:r>
              <a:rPr sz="1200" b="1" spc="-45" dirty="0">
                <a:solidFill>
                  <a:srgbClr val="5C5B5A"/>
                </a:solidFill>
                <a:latin typeface="Arial"/>
                <a:cs typeface="Arial"/>
              </a:rPr>
              <a:t> </a:t>
            </a:r>
            <a:r>
              <a:rPr sz="1200" b="1" dirty="0">
                <a:solidFill>
                  <a:srgbClr val="5C5B5A"/>
                </a:solidFill>
                <a:latin typeface="Arial"/>
                <a:cs typeface="Arial"/>
              </a:rPr>
              <a:t>to</a:t>
            </a:r>
            <a:r>
              <a:rPr sz="1200" b="1" spc="-15" dirty="0">
                <a:solidFill>
                  <a:srgbClr val="5C5B5A"/>
                </a:solidFill>
                <a:latin typeface="Arial"/>
                <a:cs typeface="Arial"/>
              </a:rPr>
              <a:t> </a:t>
            </a:r>
            <a:r>
              <a:rPr sz="1200" b="1" dirty="0">
                <a:solidFill>
                  <a:srgbClr val="5C5B5A"/>
                </a:solidFill>
                <a:latin typeface="Arial"/>
                <a:cs typeface="Arial"/>
              </a:rPr>
              <a:t>GM</a:t>
            </a:r>
            <a:r>
              <a:rPr sz="1200" b="1" spc="-10" dirty="0">
                <a:solidFill>
                  <a:srgbClr val="5C5B5A"/>
                </a:solidFill>
                <a:latin typeface="Arial"/>
                <a:cs typeface="Arial"/>
              </a:rPr>
              <a:t> </a:t>
            </a:r>
            <a:r>
              <a:rPr sz="1200" b="1" dirty="0">
                <a:solidFill>
                  <a:srgbClr val="5C5B5A"/>
                </a:solidFill>
                <a:latin typeface="Arial"/>
                <a:cs typeface="Arial"/>
              </a:rPr>
              <a:t>average</a:t>
            </a:r>
            <a:r>
              <a:rPr sz="1200" b="1" spc="-15" dirty="0">
                <a:solidFill>
                  <a:srgbClr val="5C5B5A"/>
                </a:solidFill>
                <a:latin typeface="Arial"/>
                <a:cs typeface="Arial"/>
              </a:rPr>
              <a:t> </a:t>
            </a:r>
            <a:r>
              <a:rPr sz="1200" b="1" spc="-10" dirty="0">
                <a:solidFill>
                  <a:srgbClr val="5C5B5A"/>
                </a:solidFill>
                <a:latin typeface="Arial"/>
                <a:cs typeface="Arial"/>
              </a:rPr>
              <a:t>(46%)*</a:t>
            </a:r>
            <a:endParaRPr sz="1200">
              <a:latin typeface="Arial"/>
              <a:cs typeface="Arial"/>
            </a:endParaRPr>
          </a:p>
          <a:p>
            <a:pPr marL="146685" marR="137795" algn="ctr">
              <a:lnSpc>
                <a:spcPts val="1300"/>
              </a:lnSpc>
              <a:spcBef>
                <a:spcPts val="400"/>
              </a:spcBef>
            </a:pPr>
            <a:r>
              <a:rPr sz="1200" i="1" dirty="0">
                <a:solidFill>
                  <a:srgbClr val="5C5B5A"/>
                </a:solidFill>
                <a:latin typeface="Arial"/>
                <a:cs typeface="Arial"/>
              </a:rPr>
              <a:t>Italics</a:t>
            </a:r>
            <a:r>
              <a:rPr sz="1200" i="1" spc="-25" dirty="0">
                <a:solidFill>
                  <a:srgbClr val="5C5B5A"/>
                </a:solidFill>
                <a:latin typeface="Arial"/>
                <a:cs typeface="Arial"/>
              </a:rPr>
              <a:t> </a:t>
            </a:r>
            <a:r>
              <a:rPr sz="1200" i="1" dirty="0">
                <a:solidFill>
                  <a:srgbClr val="5C5B5A"/>
                </a:solidFill>
                <a:latin typeface="Arial"/>
                <a:cs typeface="Arial"/>
              </a:rPr>
              <a:t>denotes</a:t>
            </a:r>
            <a:r>
              <a:rPr sz="1200" i="1" spc="-35" dirty="0">
                <a:solidFill>
                  <a:srgbClr val="5C5B5A"/>
                </a:solidFill>
                <a:latin typeface="Arial"/>
                <a:cs typeface="Arial"/>
              </a:rPr>
              <a:t> </a:t>
            </a:r>
            <a:r>
              <a:rPr sz="1200" i="1" dirty="0">
                <a:solidFill>
                  <a:srgbClr val="5C5B5A"/>
                </a:solidFill>
                <a:latin typeface="Arial"/>
                <a:cs typeface="Arial"/>
              </a:rPr>
              <a:t>greater</a:t>
            </a:r>
            <a:r>
              <a:rPr sz="1200" i="1" spc="-50" dirty="0">
                <a:solidFill>
                  <a:srgbClr val="5C5B5A"/>
                </a:solidFill>
                <a:latin typeface="Arial"/>
                <a:cs typeface="Arial"/>
              </a:rPr>
              <a:t> </a:t>
            </a:r>
            <a:r>
              <a:rPr sz="1200" i="1" dirty="0">
                <a:solidFill>
                  <a:srgbClr val="5C5B5A"/>
                </a:solidFill>
                <a:latin typeface="Arial"/>
                <a:cs typeface="Arial"/>
              </a:rPr>
              <a:t>prominence</a:t>
            </a:r>
            <a:r>
              <a:rPr sz="1200" i="1" spc="-40" dirty="0">
                <a:solidFill>
                  <a:srgbClr val="5C5B5A"/>
                </a:solidFill>
                <a:latin typeface="Arial"/>
                <a:cs typeface="Arial"/>
              </a:rPr>
              <a:t> </a:t>
            </a:r>
            <a:r>
              <a:rPr sz="1200" i="1" dirty="0">
                <a:solidFill>
                  <a:srgbClr val="5C5B5A"/>
                </a:solidFill>
                <a:latin typeface="Arial"/>
                <a:cs typeface="Arial"/>
              </a:rPr>
              <a:t>/ newly</a:t>
            </a:r>
            <a:r>
              <a:rPr sz="1200" i="1" spc="-50" dirty="0">
                <a:solidFill>
                  <a:srgbClr val="5C5B5A"/>
                </a:solidFill>
                <a:latin typeface="Arial"/>
                <a:cs typeface="Arial"/>
              </a:rPr>
              <a:t> </a:t>
            </a:r>
            <a:r>
              <a:rPr sz="1200" i="1" dirty="0">
                <a:solidFill>
                  <a:srgbClr val="5C5B5A"/>
                </a:solidFill>
                <a:latin typeface="Arial"/>
                <a:cs typeface="Arial"/>
              </a:rPr>
              <a:t>featuring</a:t>
            </a:r>
            <a:r>
              <a:rPr sz="1200" i="1" spc="-55" dirty="0">
                <a:solidFill>
                  <a:srgbClr val="5C5B5A"/>
                </a:solidFill>
                <a:latin typeface="Arial"/>
                <a:cs typeface="Arial"/>
              </a:rPr>
              <a:t> </a:t>
            </a:r>
            <a:r>
              <a:rPr sz="1200" i="1" dirty="0">
                <a:solidFill>
                  <a:srgbClr val="5C5B5A"/>
                </a:solidFill>
                <a:latin typeface="Arial"/>
                <a:cs typeface="Arial"/>
              </a:rPr>
              <a:t>in</a:t>
            </a:r>
            <a:r>
              <a:rPr sz="1200" i="1" spc="-10" dirty="0">
                <a:solidFill>
                  <a:srgbClr val="5C5B5A"/>
                </a:solidFill>
                <a:latin typeface="Arial"/>
                <a:cs typeface="Arial"/>
              </a:rPr>
              <a:t> </a:t>
            </a:r>
            <a:r>
              <a:rPr sz="1200" i="1" dirty="0">
                <a:solidFill>
                  <a:srgbClr val="5C5B5A"/>
                </a:solidFill>
                <a:latin typeface="Arial"/>
                <a:cs typeface="Arial"/>
              </a:rPr>
              <a:t>latest</a:t>
            </a:r>
            <a:r>
              <a:rPr sz="1200" i="1" spc="-30" dirty="0">
                <a:solidFill>
                  <a:srgbClr val="5C5B5A"/>
                </a:solidFill>
                <a:latin typeface="Arial"/>
                <a:cs typeface="Arial"/>
              </a:rPr>
              <a:t> </a:t>
            </a:r>
            <a:r>
              <a:rPr sz="1200" i="1" spc="-10" dirty="0">
                <a:solidFill>
                  <a:srgbClr val="5C5B5A"/>
                </a:solidFill>
                <a:latin typeface="Arial"/>
                <a:cs typeface="Arial"/>
              </a:rPr>
              <a:t>analysis </a:t>
            </a:r>
            <a:r>
              <a:rPr sz="1200" i="1" dirty="0">
                <a:solidFill>
                  <a:srgbClr val="5C5B5A"/>
                </a:solidFill>
                <a:latin typeface="Arial"/>
                <a:cs typeface="Arial"/>
              </a:rPr>
              <a:t>compared</a:t>
            </a:r>
            <a:r>
              <a:rPr sz="1200" i="1" spc="-55" dirty="0">
                <a:solidFill>
                  <a:srgbClr val="5C5B5A"/>
                </a:solidFill>
                <a:latin typeface="Arial"/>
                <a:cs typeface="Arial"/>
              </a:rPr>
              <a:t> </a:t>
            </a:r>
            <a:r>
              <a:rPr sz="1200" i="1" dirty="0">
                <a:solidFill>
                  <a:srgbClr val="5C5B5A"/>
                </a:solidFill>
                <a:latin typeface="Arial"/>
                <a:cs typeface="Arial"/>
              </a:rPr>
              <a:t>to</a:t>
            </a:r>
            <a:r>
              <a:rPr sz="1200" i="1" spc="-30" dirty="0">
                <a:solidFill>
                  <a:srgbClr val="5C5B5A"/>
                </a:solidFill>
                <a:latin typeface="Arial"/>
                <a:cs typeface="Arial"/>
              </a:rPr>
              <a:t> </a:t>
            </a:r>
            <a:r>
              <a:rPr sz="1200" i="1" dirty="0">
                <a:solidFill>
                  <a:srgbClr val="5C5B5A"/>
                </a:solidFill>
                <a:latin typeface="Arial"/>
                <a:cs typeface="Arial"/>
              </a:rPr>
              <a:t>previous</a:t>
            </a:r>
            <a:r>
              <a:rPr sz="1200" i="1" spc="-55" dirty="0">
                <a:solidFill>
                  <a:srgbClr val="5C5B5A"/>
                </a:solidFill>
                <a:latin typeface="Arial"/>
                <a:cs typeface="Arial"/>
              </a:rPr>
              <a:t> </a:t>
            </a:r>
            <a:r>
              <a:rPr sz="1200" i="1" spc="-20" dirty="0">
                <a:solidFill>
                  <a:srgbClr val="5C5B5A"/>
                </a:solidFill>
                <a:latin typeface="Arial"/>
                <a:cs typeface="Arial"/>
              </a:rPr>
              <a:t>wave</a:t>
            </a:r>
            <a:endParaRPr sz="1200">
              <a:latin typeface="Arial"/>
              <a:cs typeface="Arial"/>
            </a:endParaRPr>
          </a:p>
        </p:txBody>
      </p:sp>
      <p:sp>
        <p:nvSpPr>
          <p:cNvPr id="36" name="object 36"/>
          <p:cNvSpPr/>
          <p:nvPr/>
        </p:nvSpPr>
        <p:spPr>
          <a:xfrm>
            <a:off x="6901560" y="1945106"/>
            <a:ext cx="5187315" cy="4050029"/>
          </a:xfrm>
          <a:custGeom>
            <a:avLst/>
            <a:gdLst/>
            <a:ahLst/>
            <a:cxnLst/>
            <a:rect l="l" t="t" r="r" b="b"/>
            <a:pathLst>
              <a:path w="5187315" h="4050029">
                <a:moveTo>
                  <a:pt x="0" y="4050029"/>
                </a:moveTo>
                <a:lnTo>
                  <a:pt x="5186933" y="4050029"/>
                </a:lnTo>
                <a:lnTo>
                  <a:pt x="5186933" y="0"/>
                </a:lnTo>
                <a:lnTo>
                  <a:pt x="0" y="0"/>
                </a:lnTo>
                <a:lnTo>
                  <a:pt x="0" y="4050029"/>
                </a:lnTo>
                <a:close/>
              </a:path>
            </a:pathLst>
          </a:custGeom>
          <a:ln w="9525">
            <a:solidFill>
              <a:srgbClr val="5C5B5A"/>
            </a:solidFill>
          </a:ln>
        </p:spPr>
        <p:txBody>
          <a:bodyPr wrap="square" lIns="0" tIns="0" rIns="0" bIns="0" rtlCol="0"/>
          <a:lstStyle/>
          <a:p>
            <a:endParaRPr/>
          </a:p>
        </p:txBody>
      </p:sp>
      <p:sp>
        <p:nvSpPr>
          <p:cNvPr id="37" name="object 37"/>
          <p:cNvSpPr txBox="1"/>
          <p:nvPr/>
        </p:nvSpPr>
        <p:spPr>
          <a:xfrm>
            <a:off x="6979666" y="2018538"/>
            <a:ext cx="113665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38" name="object 38"/>
          <p:cNvSpPr txBox="1"/>
          <p:nvPr/>
        </p:nvSpPr>
        <p:spPr>
          <a:xfrm>
            <a:off x="6979666" y="2253234"/>
            <a:ext cx="4864100" cy="1040765"/>
          </a:xfrm>
          <a:prstGeom prst="rect">
            <a:avLst/>
          </a:prstGeom>
        </p:spPr>
        <p:txBody>
          <a:bodyPr vert="horz" wrap="square" lIns="0" tIns="12700" rIns="0" bIns="0" rtlCol="0">
            <a:spAutoFit/>
          </a:bodyPr>
          <a:lstStyle/>
          <a:p>
            <a:pPr marL="241300" marR="12700" indent="-228600">
              <a:lnSpc>
                <a:spcPct val="100000"/>
              </a:lnSpc>
              <a:spcBef>
                <a:spcPts val="100"/>
              </a:spcBef>
              <a:buFont typeface="Arial"/>
              <a:buChar char="•"/>
              <a:tabLst>
                <a:tab pos="24130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from</a:t>
            </a:r>
            <a:r>
              <a:rPr sz="1200" i="1" spc="-10" dirty="0">
                <a:solidFill>
                  <a:srgbClr val="5C5B5A"/>
                </a:solidFill>
                <a:latin typeface="Arial"/>
                <a:cs typeface="Arial"/>
              </a:rPr>
              <a:t> </a:t>
            </a:r>
            <a:r>
              <a:rPr sz="1200" i="1" dirty="0">
                <a:solidFill>
                  <a:srgbClr val="5C5B5A"/>
                </a:solidFill>
                <a:latin typeface="Arial"/>
                <a:cs typeface="Arial"/>
              </a:rPr>
              <a:t>racially</a:t>
            </a:r>
            <a:r>
              <a:rPr sz="1200" i="1" spc="-15" dirty="0">
                <a:solidFill>
                  <a:srgbClr val="5C5B5A"/>
                </a:solidFill>
                <a:latin typeface="Arial"/>
                <a:cs typeface="Arial"/>
              </a:rPr>
              <a:t> </a:t>
            </a:r>
            <a:r>
              <a:rPr sz="1200" i="1" spc="-10" dirty="0">
                <a:solidFill>
                  <a:srgbClr val="5C5B5A"/>
                </a:solidFill>
                <a:latin typeface="Arial"/>
                <a:cs typeface="Arial"/>
              </a:rPr>
              <a:t>minoritised</a:t>
            </a:r>
            <a:r>
              <a:rPr sz="1200" i="1" spc="-30" dirty="0">
                <a:solidFill>
                  <a:srgbClr val="5C5B5A"/>
                </a:solidFill>
                <a:latin typeface="Arial"/>
                <a:cs typeface="Arial"/>
              </a:rPr>
              <a:t> </a:t>
            </a:r>
            <a:r>
              <a:rPr sz="1200" i="1" dirty="0">
                <a:solidFill>
                  <a:srgbClr val="5C5B5A"/>
                </a:solidFill>
                <a:latin typeface="Arial"/>
                <a:cs typeface="Arial"/>
              </a:rPr>
              <a:t>groups</a:t>
            </a:r>
            <a:r>
              <a:rPr sz="1200" i="1" spc="-15" dirty="0">
                <a:solidFill>
                  <a:srgbClr val="5C5B5A"/>
                </a:solidFill>
                <a:latin typeface="Arial"/>
                <a:cs typeface="Arial"/>
              </a:rPr>
              <a:t> </a:t>
            </a:r>
            <a:r>
              <a:rPr sz="1200" i="1" dirty="0">
                <a:solidFill>
                  <a:srgbClr val="5C5B5A"/>
                </a:solidFill>
                <a:latin typeface="Arial"/>
                <a:cs typeface="Arial"/>
              </a:rPr>
              <a:t>(55%),</a:t>
            </a:r>
            <a:r>
              <a:rPr sz="1200" i="1" spc="-35" dirty="0">
                <a:solidFill>
                  <a:srgbClr val="5C5B5A"/>
                </a:solidFill>
                <a:latin typeface="Arial"/>
                <a:cs typeface="Arial"/>
              </a:rPr>
              <a:t> </a:t>
            </a:r>
            <a:r>
              <a:rPr sz="1200" i="1" dirty="0">
                <a:solidFill>
                  <a:srgbClr val="5C5B5A"/>
                </a:solidFill>
                <a:latin typeface="Arial"/>
                <a:cs typeface="Arial"/>
              </a:rPr>
              <a:t>including</a:t>
            </a:r>
            <a:r>
              <a:rPr sz="1200" i="1" spc="-45" dirty="0">
                <a:solidFill>
                  <a:srgbClr val="5C5B5A"/>
                </a:solidFill>
                <a:latin typeface="Arial"/>
                <a:cs typeface="Arial"/>
              </a:rPr>
              <a:t> </a:t>
            </a:r>
            <a:r>
              <a:rPr sz="1200" i="1" dirty="0">
                <a:solidFill>
                  <a:srgbClr val="5C5B5A"/>
                </a:solidFill>
                <a:latin typeface="Arial"/>
                <a:cs typeface="Arial"/>
              </a:rPr>
              <a:t>Indian</a:t>
            </a:r>
            <a:r>
              <a:rPr sz="1200" i="1" spc="-35" dirty="0">
                <a:solidFill>
                  <a:srgbClr val="5C5B5A"/>
                </a:solidFill>
                <a:latin typeface="Arial"/>
                <a:cs typeface="Arial"/>
              </a:rPr>
              <a:t> </a:t>
            </a:r>
            <a:r>
              <a:rPr sz="1200" i="1" spc="-10" dirty="0">
                <a:solidFill>
                  <a:srgbClr val="5C5B5A"/>
                </a:solidFill>
                <a:latin typeface="Arial"/>
                <a:cs typeface="Arial"/>
              </a:rPr>
              <a:t>(70%) </a:t>
            </a:r>
            <a:r>
              <a:rPr sz="1200" i="1" dirty="0">
                <a:solidFill>
                  <a:srgbClr val="5C5B5A"/>
                </a:solidFill>
                <a:latin typeface="Arial"/>
                <a:cs typeface="Arial"/>
              </a:rPr>
              <a:t>and</a:t>
            </a:r>
            <a:r>
              <a:rPr sz="1200" i="1" spc="-85" dirty="0">
                <a:solidFill>
                  <a:srgbClr val="5C5B5A"/>
                </a:solidFill>
                <a:latin typeface="Arial"/>
                <a:cs typeface="Arial"/>
              </a:rPr>
              <a:t> </a:t>
            </a:r>
            <a:r>
              <a:rPr sz="1200" i="1" dirty="0">
                <a:solidFill>
                  <a:srgbClr val="5C5B5A"/>
                </a:solidFill>
                <a:latin typeface="Arial"/>
                <a:cs typeface="Arial"/>
              </a:rPr>
              <a:t>Asian</a:t>
            </a:r>
            <a:r>
              <a:rPr sz="1200" i="1" spc="-40" dirty="0">
                <a:solidFill>
                  <a:srgbClr val="5C5B5A"/>
                </a:solidFill>
                <a:latin typeface="Arial"/>
                <a:cs typeface="Arial"/>
              </a:rPr>
              <a:t> </a:t>
            </a:r>
            <a:r>
              <a:rPr sz="1200" i="1" dirty="0">
                <a:solidFill>
                  <a:srgbClr val="5C5B5A"/>
                </a:solidFill>
                <a:latin typeface="Arial"/>
                <a:cs typeface="Arial"/>
              </a:rPr>
              <a:t>or</a:t>
            </a:r>
            <a:r>
              <a:rPr sz="1200" i="1" spc="-70" dirty="0">
                <a:solidFill>
                  <a:srgbClr val="5C5B5A"/>
                </a:solidFill>
                <a:latin typeface="Arial"/>
                <a:cs typeface="Arial"/>
              </a:rPr>
              <a:t> </a:t>
            </a:r>
            <a:r>
              <a:rPr sz="1200" i="1" dirty="0">
                <a:solidFill>
                  <a:srgbClr val="5C5B5A"/>
                </a:solidFill>
                <a:latin typeface="Arial"/>
                <a:cs typeface="Arial"/>
              </a:rPr>
              <a:t>Asian</a:t>
            </a:r>
            <a:r>
              <a:rPr sz="1200" i="1" spc="-40" dirty="0">
                <a:solidFill>
                  <a:srgbClr val="5C5B5A"/>
                </a:solidFill>
                <a:latin typeface="Arial"/>
                <a:cs typeface="Arial"/>
              </a:rPr>
              <a:t> </a:t>
            </a:r>
            <a:r>
              <a:rPr sz="1200" i="1" dirty="0">
                <a:solidFill>
                  <a:srgbClr val="5C5B5A"/>
                </a:solidFill>
                <a:latin typeface="Arial"/>
                <a:cs typeface="Arial"/>
              </a:rPr>
              <a:t>British</a:t>
            </a:r>
            <a:r>
              <a:rPr sz="1200" i="1" spc="-30" dirty="0">
                <a:solidFill>
                  <a:srgbClr val="5C5B5A"/>
                </a:solidFill>
                <a:latin typeface="Arial"/>
                <a:cs typeface="Arial"/>
              </a:rPr>
              <a:t> </a:t>
            </a:r>
            <a:r>
              <a:rPr sz="1200" i="1" dirty="0">
                <a:solidFill>
                  <a:srgbClr val="5C5B5A"/>
                </a:solidFill>
                <a:latin typeface="Arial"/>
                <a:cs typeface="Arial"/>
              </a:rPr>
              <a:t>respondents</a:t>
            </a:r>
            <a:r>
              <a:rPr sz="1200" i="1" spc="-50" dirty="0">
                <a:solidFill>
                  <a:srgbClr val="5C5B5A"/>
                </a:solidFill>
                <a:latin typeface="Arial"/>
                <a:cs typeface="Arial"/>
              </a:rPr>
              <a:t> </a:t>
            </a:r>
            <a:r>
              <a:rPr sz="1200" i="1" spc="-20" dirty="0">
                <a:solidFill>
                  <a:srgbClr val="5C5B5A"/>
                </a:solidFill>
                <a:latin typeface="Arial"/>
                <a:cs typeface="Arial"/>
              </a:rPr>
              <a:t>(58%)</a:t>
            </a:r>
            <a:endParaRPr sz="1200">
              <a:latin typeface="Arial"/>
              <a:cs typeface="Arial"/>
            </a:endParaRPr>
          </a:p>
          <a:p>
            <a:pPr marL="240665" indent="-227965">
              <a:lnSpc>
                <a:spcPct val="100000"/>
              </a:lnSpc>
              <a:spcBef>
                <a:spcPts val="395"/>
              </a:spcBef>
              <a:buFont typeface="Arial"/>
              <a:buChar char="•"/>
              <a:tabLst>
                <a:tab pos="24066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whose</a:t>
            </a:r>
            <a:r>
              <a:rPr sz="1200" i="1" spc="-40" dirty="0">
                <a:solidFill>
                  <a:srgbClr val="5C5B5A"/>
                </a:solidFill>
                <a:latin typeface="Arial"/>
                <a:cs typeface="Arial"/>
              </a:rPr>
              <a:t> </a:t>
            </a:r>
            <a:r>
              <a:rPr sz="1200" i="1" dirty="0">
                <a:solidFill>
                  <a:srgbClr val="5C5B5A"/>
                </a:solidFill>
                <a:latin typeface="Arial"/>
                <a:cs typeface="Arial"/>
              </a:rPr>
              <a:t>first</a:t>
            </a:r>
            <a:r>
              <a:rPr sz="1200" i="1" spc="-5" dirty="0">
                <a:solidFill>
                  <a:srgbClr val="5C5B5A"/>
                </a:solidFill>
                <a:latin typeface="Arial"/>
                <a:cs typeface="Arial"/>
              </a:rPr>
              <a:t> </a:t>
            </a:r>
            <a:r>
              <a:rPr sz="1200" i="1" dirty="0">
                <a:solidFill>
                  <a:srgbClr val="5C5B5A"/>
                </a:solidFill>
                <a:latin typeface="Arial"/>
                <a:cs typeface="Arial"/>
              </a:rPr>
              <a:t>language</a:t>
            </a:r>
            <a:r>
              <a:rPr sz="1200" i="1" spc="-55" dirty="0">
                <a:solidFill>
                  <a:srgbClr val="5C5B5A"/>
                </a:solidFill>
                <a:latin typeface="Arial"/>
                <a:cs typeface="Arial"/>
              </a:rPr>
              <a:t> </a:t>
            </a:r>
            <a:r>
              <a:rPr sz="1200" i="1" dirty="0">
                <a:solidFill>
                  <a:srgbClr val="5C5B5A"/>
                </a:solidFill>
                <a:latin typeface="Arial"/>
                <a:cs typeface="Arial"/>
              </a:rPr>
              <a:t>was</a:t>
            </a:r>
            <a:r>
              <a:rPr sz="1200" i="1" spc="-30" dirty="0">
                <a:solidFill>
                  <a:srgbClr val="5C5B5A"/>
                </a:solidFill>
                <a:latin typeface="Arial"/>
                <a:cs typeface="Arial"/>
              </a:rPr>
              <a:t> </a:t>
            </a:r>
            <a:r>
              <a:rPr sz="1200" i="1" dirty="0">
                <a:solidFill>
                  <a:srgbClr val="5C5B5A"/>
                </a:solidFill>
                <a:latin typeface="Arial"/>
                <a:cs typeface="Arial"/>
              </a:rPr>
              <a:t>not</a:t>
            </a:r>
            <a:r>
              <a:rPr sz="1200" i="1" spc="-20" dirty="0">
                <a:solidFill>
                  <a:srgbClr val="5C5B5A"/>
                </a:solidFill>
                <a:latin typeface="Arial"/>
                <a:cs typeface="Arial"/>
              </a:rPr>
              <a:t> </a:t>
            </a:r>
            <a:r>
              <a:rPr sz="1200" i="1" dirty="0">
                <a:solidFill>
                  <a:srgbClr val="5C5B5A"/>
                </a:solidFill>
                <a:latin typeface="Arial"/>
                <a:cs typeface="Arial"/>
              </a:rPr>
              <a:t>English</a:t>
            </a:r>
            <a:r>
              <a:rPr sz="1200" i="1" spc="-40" dirty="0">
                <a:solidFill>
                  <a:srgbClr val="5C5B5A"/>
                </a:solidFill>
                <a:latin typeface="Arial"/>
                <a:cs typeface="Arial"/>
              </a:rPr>
              <a:t> </a:t>
            </a:r>
            <a:r>
              <a:rPr sz="1200" i="1" spc="-10" dirty="0">
                <a:solidFill>
                  <a:srgbClr val="5C5B5A"/>
                </a:solidFill>
                <a:latin typeface="Arial"/>
                <a:cs typeface="Arial"/>
              </a:rPr>
              <a:t>(61%)</a:t>
            </a:r>
            <a:endParaRPr sz="1200">
              <a:latin typeface="Arial"/>
              <a:cs typeface="Arial"/>
            </a:endParaRPr>
          </a:p>
          <a:p>
            <a:pPr marL="241300" marR="5080" indent="-228600">
              <a:lnSpc>
                <a:spcPct val="100000"/>
              </a:lnSpc>
              <a:spcBef>
                <a:spcPts val="395"/>
              </a:spcBef>
              <a:buChar char="•"/>
              <a:tabLst>
                <a:tab pos="24130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(63%)</a:t>
            </a:r>
            <a:r>
              <a:rPr sz="1200" spc="-25"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mobility</a:t>
            </a:r>
            <a:r>
              <a:rPr sz="1200" spc="-35" dirty="0">
                <a:solidFill>
                  <a:srgbClr val="5C5B5A"/>
                </a:solidFill>
                <a:latin typeface="Arial"/>
                <a:cs typeface="Arial"/>
              </a:rPr>
              <a:t> </a:t>
            </a:r>
            <a:r>
              <a:rPr sz="1200" spc="-10" dirty="0">
                <a:solidFill>
                  <a:srgbClr val="5C5B5A"/>
                </a:solidFill>
                <a:latin typeface="Arial"/>
                <a:cs typeface="Arial"/>
              </a:rPr>
              <a:t>disability </a:t>
            </a:r>
            <a:r>
              <a:rPr sz="1200" dirty="0">
                <a:solidFill>
                  <a:srgbClr val="5C5B5A"/>
                </a:solidFill>
                <a:latin typeface="Arial"/>
                <a:cs typeface="Arial"/>
              </a:rPr>
              <a:t>(62%),</a:t>
            </a:r>
            <a:r>
              <a:rPr sz="1200" spc="-20"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sensory</a:t>
            </a:r>
            <a:r>
              <a:rPr sz="1200" spc="-30"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dirty="0">
                <a:solidFill>
                  <a:srgbClr val="5C5B5A"/>
                </a:solidFill>
                <a:latin typeface="Arial"/>
                <a:cs typeface="Arial"/>
              </a:rPr>
              <a:t>(63%)</a:t>
            </a:r>
            <a:r>
              <a:rPr sz="1200" spc="-3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mental</a:t>
            </a:r>
            <a:r>
              <a:rPr sz="1200" spc="-45" dirty="0">
                <a:solidFill>
                  <a:srgbClr val="5C5B5A"/>
                </a:solidFill>
                <a:latin typeface="Arial"/>
                <a:cs typeface="Arial"/>
              </a:rPr>
              <a:t> </a:t>
            </a:r>
            <a:r>
              <a:rPr sz="1200" dirty="0">
                <a:solidFill>
                  <a:srgbClr val="5C5B5A"/>
                </a:solidFill>
                <a:latin typeface="Arial"/>
                <a:cs typeface="Arial"/>
              </a:rPr>
              <a:t>ill</a:t>
            </a:r>
            <a:r>
              <a:rPr sz="1200" spc="-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spc="-10" dirty="0">
                <a:solidFill>
                  <a:srgbClr val="5C5B5A"/>
                </a:solidFill>
                <a:latin typeface="Arial"/>
                <a:cs typeface="Arial"/>
              </a:rPr>
              <a:t>(73%)</a:t>
            </a:r>
            <a:endParaRPr sz="1200">
              <a:latin typeface="Arial"/>
              <a:cs typeface="Arial"/>
            </a:endParaRPr>
          </a:p>
        </p:txBody>
      </p:sp>
      <p:sp>
        <p:nvSpPr>
          <p:cNvPr id="39" name="object 39"/>
          <p:cNvSpPr txBox="1"/>
          <p:nvPr/>
        </p:nvSpPr>
        <p:spPr>
          <a:xfrm>
            <a:off x="6979666" y="3553459"/>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40" name="object 40"/>
          <p:cNvSpPr txBox="1"/>
          <p:nvPr/>
        </p:nvSpPr>
        <p:spPr>
          <a:xfrm>
            <a:off x="6979666" y="3734816"/>
            <a:ext cx="4853940" cy="2211705"/>
          </a:xfrm>
          <a:prstGeom prst="rect">
            <a:avLst/>
          </a:prstGeom>
        </p:spPr>
        <p:txBody>
          <a:bodyPr vert="horz" wrap="square" lIns="0" tIns="64135" rIns="0" bIns="0" rtlCol="0">
            <a:spAutoFit/>
          </a:bodyPr>
          <a:lstStyle/>
          <a:p>
            <a:pPr marL="240665" indent="-227965">
              <a:lnSpc>
                <a:spcPct val="100000"/>
              </a:lnSpc>
              <a:spcBef>
                <a:spcPts val="505"/>
              </a:spcBef>
              <a:buChar char="•"/>
              <a:tabLst>
                <a:tab pos="24066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work due</a:t>
            </a:r>
            <a:r>
              <a:rPr sz="1200" spc="-3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ill</a:t>
            </a:r>
            <a:r>
              <a:rPr sz="1200" spc="-10" dirty="0">
                <a:solidFill>
                  <a:srgbClr val="5C5B5A"/>
                </a:solidFill>
                <a:latin typeface="Arial"/>
                <a:cs typeface="Arial"/>
              </a:rPr>
              <a:t> </a:t>
            </a:r>
            <a:r>
              <a:rPr sz="1200" dirty="0">
                <a:solidFill>
                  <a:srgbClr val="5C5B5A"/>
                </a:solidFill>
                <a:latin typeface="Arial"/>
                <a:cs typeface="Arial"/>
              </a:rPr>
              <a:t>health</a:t>
            </a:r>
            <a:r>
              <a:rPr sz="1200" spc="-20"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spc="-10" dirty="0">
                <a:solidFill>
                  <a:srgbClr val="5C5B5A"/>
                </a:solidFill>
                <a:latin typeface="Arial"/>
                <a:cs typeface="Arial"/>
              </a:rPr>
              <a:t>(77%)</a:t>
            </a:r>
            <a:endParaRPr sz="1200">
              <a:latin typeface="Arial"/>
              <a:cs typeface="Arial"/>
            </a:endParaRPr>
          </a:p>
          <a:p>
            <a:pPr marL="241300" marR="5080" indent="-228600">
              <a:lnSpc>
                <a:spcPct val="100000"/>
              </a:lnSpc>
              <a:spcBef>
                <a:spcPts val="409"/>
              </a:spcBef>
              <a:buChar char="•"/>
              <a:tabLst>
                <a:tab pos="24130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very</a:t>
            </a:r>
            <a:r>
              <a:rPr sz="1200" spc="-10" dirty="0">
                <a:solidFill>
                  <a:srgbClr val="5C5B5A"/>
                </a:solidFill>
                <a:latin typeface="Arial"/>
                <a:cs typeface="Arial"/>
              </a:rPr>
              <a:t> </a:t>
            </a:r>
            <a:r>
              <a:rPr sz="1200" dirty="0">
                <a:solidFill>
                  <a:srgbClr val="5C5B5A"/>
                </a:solidFill>
                <a:latin typeface="Arial"/>
                <a:cs typeface="Arial"/>
              </a:rPr>
              <a:t>low</a:t>
            </a:r>
            <a:r>
              <a:rPr sz="1200" spc="-30" dirty="0">
                <a:solidFill>
                  <a:srgbClr val="5C5B5A"/>
                </a:solidFill>
                <a:latin typeface="Arial"/>
                <a:cs typeface="Arial"/>
              </a:rPr>
              <a:t> </a:t>
            </a:r>
            <a:r>
              <a:rPr sz="1200" dirty="0">
                <a:solidFill>
                  <a:srgbClr val="5C5B5A"/>
                </a:solidFill>
                <a:latin typeface="Arial"/>
                <a:cs typeface="Arial"/>
              </a:rPr>
              <a:t>levels</a:t>
            </a:r>
            <a:r>
              <a:rPr sz="1200" spc="-30"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hopefulness</a:t>
            </a:r>
            <a:r>
              <a:rPr sz="1200" spc="-35" dirty="0">
                <a:solidFill>
                  <a:srgbClr val="5C5B5A"/>
                </a:solidFill>
                <a:latin typeface="Arial"/>
                <a:cs typeface="Arial"/>
              </a:rPr>
              <a:t> </a:t>
            </a:r>
            <a:r>
              <a:rPr sz="1200" dirty="0">
                <a:solidFill>
                  <a:srgbClr val="5C5B5A"/>
                </a:solidFill>
                <a:latin typeface="Arial"/>
                <a:cs typeface="Arial"/>
              </a:rPr>
              <a:t>(73%),</a:t>
            </a:r>
            <a:r>
              <a:rPr sz="1200" spc="-15" dirty="0">
                <a:solidFill>
                  <a:srgbClr val="5C5B5A"/>
                </a:solidFill>
                <a:latin typeface="Arial"/>
                <a:cs typeface="Arial"/>
              </a:rPr>
              <a:t> </a:t>
            </a:r>
            <a:r>
              <a:rPr sz="1200" i="1" dirty="0">
                <a:solidFill>
                  <a:srgbClr val="5C5B5A"/>
                </a:solidFill>
                <a:latin typeface="Arial"/>
                <a:cs typeface="Arial"/>
              </a:rPr>
              <a:t>low</a:t>
            </a:r>
            <a:r>
              <a:rPr sz="1200" i="1" spc="-30" dirty="0">
                <a:solidFill>
                  <a:srgbClr val="5C5B5A"/>
                </a:solidFill>
                <a:latin typeface="Arial"/>
                <a:cs typeface="Arial"/>
              </a:rPr>
              <a:t> </a:t>
            </a:r>
            <a:r>
              <a:rPr sz="1200" i="1" dirty="0">
                <a:solidFill>
                  <a:srgbClr val="5C5B5A"/>
                </a:solidFill>
                <a:latin typeface="Arial"/>
                <a:cs typeface="Arial"/>
              </a:rPr>
              <a:t>life</a:t>
            </a:r>
            <a:r>
              <a:rPr sz="1200" i="1" spc="-10" dirty="0">
                <a:solidFill>
                  <a:srgbClr val="5C5B5A"/>
                </a:solidFill>
                <a:latin typeface="Arial"/>
                <a:cs typeface="Arial"/>
              </a:rPr>
              <a:t> satisfaction </a:t>
            </a:r>
            <a:r>
              <a:rPr sz="1200" i="1" dirty="0">
                <a:solidFill>
                  <a:srgbClr val="5C5B5A"/>
                </a:solidFill>
                <a:latin typeface="Arial"/>
                <a:cs typeface="Arial"/>
              </a:rPr>
              <a:t>(73%)</a:t>
            </a:r>
            <a:r>
              <a:rPr sz="1200" i="1" spc="-25" dirty="0">
                <a:solidFill>
                  <a:srgbClr val="5C5B5A"/>
                </a:solidFill>
                <a:latin typeface="Arial"/>
                <a:cs typeface="Arial"/>
              </a:rPr>
              <a:t> </a:t>
            </a:r>
            <a:r>
              <a:rPr sz="1200" i="1" dirty="0">
                <a:solidFill>
                  <a:srgbClr val="5C5B5A"/>
                </a:solidFill>
                <a:latin typeface="Arial"/>
                <a:cs typeface="Arial"/>
              </a:rPr>
              <a:t>or</a:t>
            </a:r>
            <a:r>
              <a:rPr sz="1200" i="1" spc="-20" dirty="0">
                <a:solidFill>
                  <a:srgbClr val="5C5B5A"/>
                </a:solidFill>
                <a:latin typeface="Arial"/>
                <a:cs typeface="Arial"/>
              </a:rPr>
              <a:t> </a:t>
            </a:r>
            <a:r>
              <a:rPr sz="1200" i="1" dirty="0">
                <a:solidFill>
                  <a:srgbClr val="5C5B5A"/>
                </a:solidFill>
                <a:latin typeface="Arial"/>
                <a:cs typeface="Arial"/>
              </a:rPr>
              <a:t>low</a:t>
            </a:r>
            <a:r>
              <a:rPr sz="1200" i="1" spc="-25" dirty="0">
                <a:solidFill>
                  <a:srgbClr val="5C5B5A"/>
                </a:solidFill>
                <a:latin typeface="Arial"/>
                <a:cs typeface="Arial"/>
              </a:rPr>
              <a:t> </a:t>
            </a:r>
            <a:r>
              <a:rPr sz="1200" i="1" dirty="0">
                <a:solidFill>
                  <a:srgbClr val="5C5B5A"/>
                </a:solidFill>
                <a:latin typeface="Arial"/>
                <a:cs typeface="Arial"/>
              </a:rPr>
              <a:t>happiness</a:t>
            </a:r>
            <a:r>
              <a:rPr sz="1200" i="1" spc="-40" dirty="0">
                <a:solidFill>
                  <a:srgbClr val="5C5B5A"/>
                </a:solidFill>
                <a:latin typeface="Arial"/>
                <a:cs typeface="Arial"/>
              </a:rPr>
              <a:t> </a:t>
            </a:r>
            <a:r>
              <a:rPr sz="1200" i="1" spc="-10" dirty="0">
                <a:solidFill>
                  <a:srgbClr val="5C5B5A"/>
                </a:solidFill>
                <a:latin typeface="Arial"/>
                <a:cs typeface="Arial"/>
              </a:rPr>
              <a:t>(69%)</a:t>
            </a:r>
            <a:endParaRPr sz="1200">
              <a:latin typeface="Arial"/>
              <a:cs typeface="Arial"/>
            </a:endParaRPr>
          </a:p>
          <a:p>
            <a:pPr marL="240665" indent="-227965">
              <a:lnSpc>
                <a:spcPct val="100000"/>
              </a:lnSpc>
              <a:spcBef>
                <a:spcPts val="395"/>
              </a:spcBef>
              <a:buFont typeface="Arial"/>
              <a:buChar char="•"/>
              <a:tabLst>
                <a:tab pos="24066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out</a:t>
            </a:r>
            <a:r>
              <a:rPr sz="1200" i="1" spc="-20" dirty="0">
                <a:solidFill>
                  <a:srgbClr val="5C5B5A"/>
                </a:solidFill>
                <a:latin typeface="Arial"/>
                <a:cs typeface="Arial"/>
              </a:rPr>
              <a:t> </a:t>
            </a:r>
            <a:r>
              <a:rPr sz="1200" i="1" dirty="0">
                <a:solidFill>
                  <a:srgbClr val="5C5B5A"/>
                </a:solidFill>
                <a:latin typeface="Arial"/>
                <a:cs typeface="Arial"/>
              </a:rPr>
              <a:t>of</a:t>
            </a:r>
            <a:r>
              <a:rPr sz="1200" i="1" spc="-20" dirty="0">
                <a:solidFill>
                  <a:srgbClr val="5C5B5A"/>
                </a:solidFill>
                <a:latin typeface="Arial"/>
                <a:cs typeface="Arial"/>
              </a:rPr>
              <a:t> </a:t>
            </a:r>
            <a:r>
              <a:rPr sz="1200" i="1" dirty="0">
                <a:solidFill>
                  <a:srgbClr val="5C5B5A"/>
                </a:solidFill>
                <a:latin typeface="Arial"/>
                <a:cs typeface="Arial"/>
              </a:rPr>
              <a:t>work</a:t>
            </a:r>
            <a:r>
              <a:rPr sz="1200" i="1" spc="-25" dirty="0">
                <a:solidFill>
                  <a:srgbClr val="5C5B5A"/>
                </a:solidFill>
                <a:latin typeface="Arial"/>
                <a:cs typeface="Arial"/>
              </a:rPr>
              <a:t> </a:t>
            </a:r>
            <a:r>
              <a:rPr sz="1200" i="1" dirty="0">
                <a:solidFill>
                  <a:srgbClr val="5C5B5A"/>
                </a:solidFill>
                <a:latin typeface="Arial"/>
                <a:cs typeface="Arial"/>
              </a:rPr>
              <a:t>for</a:t>
            </a:r>
            <a:r>
              <a:rPr sz="1200" i="1" spc="-15" dirty="0">
                <a:solidFill>
                  <a:srgbClr val="5C5B5A"/>
                </a:solidFill>
                <a:latin typeface="Arial"/>
                <a:cs typeface="Arial"/>
              </a:rPr>
              <a:t> </a:t>
            </a:r>
            <a:r>
              <a:rPr sz="1200" i="1" dirty="0">
                <a:solidFill>
                  <a:srgbClr val="5C5B5A"/>
                </a:solidFill>
                <a:latin typeface="Arial"/>
                <a:cs typeface="Arial"/>
              </a:rPr>
              <a:t>more</a:t>
            </a:r>
            <a:r>
              <a:rPr sz="1200" i="1" spc="-10" dirty="0">
                <a:solidFill>
                  <a:srgbClr val="5C5B5A"/>
                </a:solidFill>
                <a:latin typeface="Arial"/>
                <a:cs typeface="Arial"/>
              </a:rPr>
              <a:t> </a:t>
            </a:r>
            <a:r>
              <a:rPr sz="1200" i="1" dirty="0">
                <a:solidFill>
                  <a:srgbClr val="5C5B5A"/>
                </a:solidFill>
                <a:latin typeface="Arial"/>
                <a:cs typeface="Arial"/>
              </a:rPr>
              <a:t>than</a:t>
            </a:r>
            <a:r>
              <a:rPr sz="1200" i="1" spc="-30" dirty="0">
                <a:solidFill>
                  <a:srgbClr val="5C5B5A"/>
                </a:solidFill>
                <a:latin typeface="Arial"/>
                <a:cs typeface="Arial"/>
              </a:rPr>
              <a:t> </a:t>
            </a:r>
            <a:r>
              <a:rPr sz="1200" i="1" dirty="0">
                <a:solidFill>
                  <a:srgbClr val="5C5B5A"/>
                </a:solidFill>
                <a:latin typeface="Arial"/>
                <a:cs typeface="Arial"/>
              </a:rPr>
              <a:t>6</a:t>
            </a:r>
            <a:r>
              <a:rPr sz="1200" i="1" spc="-20" dirty="0">
                <a:solidFill>
                  <a:srgbClr val="5C5B5A"/>
                </a:solidFill>
                <a:latin typeface="Arial"/>
                <a:cs typeface="Arial"/>
              </a:rPr>
              <a:t> </a:t>
            </a:r>
            <a:r>
              <a:rPr sz="1200" i="1" dirty="0">
                <a:solidFill>
                  <a:srgbClr val="5C5B5A"/>
                </a:solidFill>
                <a:latin typeface="Arial"/>
                <a:cs typeface="Arial"/>
              </a:rPr>
              <a:t>months</a:t>
            </a:r>
            <a:r>
              <a:rPr sz="1200" i="1" spc="-20" dirty="0">
                <a:solidFill>
                  <a:srgbClr val="5C5B5A"/>
                </a:solidFill>
                <a:latin typeface="Arial"/>
                <a:cs typeface="Arial"/>
              </a:rPr>
              <a:t> </a:t>
            </a:r>
            <a:r>
              <a:rPr sz="1200" i="1" spc="-10" dirty="0">
                <a:solidFill>
                  <a:srgbClr val="5C5B5A"/>
                </a:solidFill>
                <a:latin typeface="Arial"/>
                <a:cs typeface="Arial"/>
              </a:rPr>
              <a:t>(70%)</a:t>
            </a:r>
            <a:endParaRPr sz="1200">
              <a:latin typeface="Arial"/>
              <a:cs typeface="Arial"/>
            </a:endParaRPr>
          </a:p>
          <a:p>
            <a:pPr marL="240665" indent="-227965">
              <a:lnSpc>
                <a:spcPct val="100000"/>
              </a:lnSpc>
              <a:spcBef>
                <a:spcPts val="395"/>
              </a:spcBef>
              <a:buChar char="•"/>
              <a:tabLst>
                <a:tab pos="24066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unable</a:t>
            </a:r>
            <a:r>
              <a:rPr sz="1200" spc="-5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save</a:t>
            </a:r>
            <a:r>
              <a:rPr sz="1200" spc="-20" dirty="0">
                <a:solidFill>
                  <a:srgbClr val="5C5B5A"/>
                </a:solidFill>
                <a:latin typeface="Arial"/>
                <a:cs typeface="Arial"/>
              </a:rPr>
              <a:t> </a:t>
            </a:r>
            <a:r>
              <a:rPr sz="1200" dirty="0">
                <a:solidFill>
                  <a:srgbClr val="5C5B5A"/>
                </a:solidFill>
                <a:latin typeface="Arial"/>
                <a:cs typeface="Arial"/>
              </a:rPr>
              <a:t>money</a:t>
            </a:r>
            <a:r>
              <a:rPr sz="1200" spc="-45" dirty="0">
                <a:solidFill>
                  <a:srgbClr val="5C5B5A"/>
                </a:solidFill>
                <a:latin typeface="Arial"/>
                <a:cs typeface="Arial"/>
              </a:rPr>
              <a:t> </a:t>
            </a:r>
            <a:r>
              <a:rPr sz="1200" dirty="0">
                <a:solidFill>
                  <a:srgbClr val="5C5B5A"/>
                </a:solidFill>
                <a:latin typeface="Arial"/>
                <a:cs typeface="Arial"/>
              </a:rPr>
              <a:t>over</a:t>
            </a:r>
            <a:r>
              <a:rPr sz="1200" spc="-5"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next</a:t>
            </a:r>
            <a:r>
              <a:rPr sz="1200" spc="-10" dirty="0">
                <a:solidFill>
                  <a:srgbClr val="5C5B5A"/>
                </a:solidFill>
                <a:latin typeface="Arial"/>
                <a:cs typeface="Arial"/>
              </a:rPr>
              <a:t> </a:t>
            </a:r>
            <a:r>
              <a:rPr sz="1200" dirty="0">
                <a:solidFill>
                  <a:srgbClr val="5C5B5A"/>
                </a:solidFill>
                <a:latin typeface="Arial"/>
                <a:cs typeface="Arial"/>
              </a:rPr>
              <a:t>year</a:t>
            </a:r>
            <a:r>
              <a:rPr sz="1200" spc="-20" dirty="0">
                <a:solidFill>
                  <a:srgbClr val="5C5B5A"/>
                </a:solidFill>
                <a:latin typeface="Arial"/>
                <a:cs typeface="Arial"/>
              </a:rPr>
              <a:t> </a:t>
            </a:r>
            <a:r>
              <a:rPr sz="1200" spc="-10" dirty="0">
                <a:solidFill>
                  <a:srgbClr val="5C5B5A"/>
                </a:solidFill>
                <a:latin typeface="Arial"/>
                <a:cs typeface="Arial"/>
              </a:rPr>
              <a:t>(70%)</a:t>
            </a:r>
            <a:endParaRPr sz="1200">
              <a:latin typeface="Arial"/>
              <a:cs typeface="Arial"/>
            </a:endParaRPr>
          </a:p>
          <a:p>
            <a:pPr marL="240665" indent="-227965">
              <a:lnSpc>
                <a:spcPct val="100000"/>
              </a:lnSpc>
              <a:spcBef>
                <a:spcPts val="409"/>
              </a:spcBef>
              <a:buFont typeface="Arial"/>
              <a:buChar char="•"/>
              <a:tabLst>
                <a:tab pos="24066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dissatisfied</a:t>
            </a:r>
            <a:r>
              <a:rPr sz="1200" i="1" spc="-4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their</a:t>
            </a:r>
            <a:r>
              <a:rPr sz="1200" i="1" spc="-30" dirty="0">
                <a:solidFill>
                  <a:srgbClr val="5C5B5A"/>
                </a:solidFill>
                <a:latin typeface="Arial"/>
                <a:cs typeface="Arial"/>
              </a:rPr>
              <a:t> </a:t>
            </a:r>
            <a:r>
              <a:rPr sz="1200" i="1" dirty="0">
                <a:solidFill>
                  <a:srgbClr val="5C5B5A"/>
                </a:solidFill>
                <a:latin typeface="Arial"/>
                <a:cs typeface="Arial"/>
              </a:rPr>
              <a:t>local</a:t>
            </a:r>
            <a:r>
              <a:rPr sz="1200" i="1" spc="-35" dirty="0">
                <a:solidFill>
                  <a:srgbClr val="5C5B5A"/>
                </a:solidFill>
                <a:latin typeface="Arial"/>
                <a:cs typeface="Arial"/>
              </a:rPr>
              <a:t> </a:t>
            </a:r>
            <a:r>
              <a:rPr sz="1200" i="1" dirty="0">
                <a:solidFill>
                  <a:srgbClr val="5C5B5A"/>
                </a:solidFill>
                <a:latin typeface="Arial"/>
                <a:cs typeface="Arial"/>
              </a:rPr>
              <a:t>area</a:t>
            </a:r>
            <a:r>
              <a:rPr sz="1200" i="1" spc="-15" dirty="0">
                <a:solidFill>
                  <a:srgbClr val="5C5B5A"/>
                </a:solidFill>
                <a:latin typeface="Arial"/>
                <a:cs typeface="Arial"/>
              </a:rPr>
              <a:t> </a:t>
            </a:r>
            <a:r>
              <a:rPr sz="1200" i="1" spc="-10" dirty="0">
                <a:solidFill>
                  <a:srgbClr val="5C5B5A"/>
                </a:solidFill>
                <a:latin typeface="Arial"/>
                <a:cs typeface="Arial"/>
              </a:rPr>
              <a:t>(70%)</a:t>
            </a:r>
            <a:endParaRPr sz="1200">
              <a:latin typeface="Arial"/>
              <a:cs typeface="Arial"/>
            </a:endParaRPr>
          </a:p>
          <a:p>
            <a:pPr marL="241300" marR="214629" indent="-228600">
              <a:lnSpc>
                <a:spcPct val="100000"/>
              </a:lnSpc>
              <a:spcBef>
                <a:spcPts val="395"/>
              </a:spcBef>
              <a:buChar char="•"/>
              <a:tabLst>
                <a:tab pos="24130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can</a:t>
            </a:r>
            <a:r>
              <a:rPr sz="1200" spc="-30" dirty="0">
                <a:solidFill>
                  <a:srgbClr val="5C5B5A"/>
                </a:solidFill>
                <a:latin typeface="Arial"/>
                <a:cs typeface="Arial"/>
              </a:rPr>
              <a:t> </a:t>
            </a:r>
            <a:r>
              <a:rPr sz="1200" dirty="0">
                <a:solidFill>
                  <a:srgbClr val="5C5B5A"/>
                </a:solidFill>
                <a:latin typeface="Arial"/>
                <a:cs typeface="Arial"/>
              </a:rPr>
              <a:t>look</a:t>
            </a:r>
            <a:r>
              <a:rPr sz="1200" spc="-15" dirty="0">
                <a:solidFill>
                  <a:srgbClr val="5C5B5A"/>
                </a:solidFill>
                <a:latin typeface="Arial"/>
                <a:cs typeface="Arial"/>
              </a:rPr>
              <a:t> </a:t>
            </a:r>
            <a:r>
              <a:rPr sz="1200" dirty="0">
                <a:solidFill>
                  <a:srgbClr val="5C5B5A"/>
                </a:solidFill>
                <a:latin typeface="Arial"/>
                <a:cs typeface="Arial"/>
              </a:rPr>
              <a:t>after</a:t>
            </a:r>
            <a:r>
              <a:rPr sz="1200" spc="-3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(68%)</a:t>
            </a:r>
            <a:r>
              <a:rPr sz="1200" spc="-20"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who</a:t>
            </a:r>
            <a:r>
              <a:rPr sz="1200" spc="-20" dirty="0">
                <a:solidFill>
                  <a:srgbClr val="5C5B5A"/>
                </a:solidFill>
                <a:latin typeface="Arial"/>
                <a:cs typeface="Arial"/>
              </a:rPr>
              <a:t> </a:t>
            </a:r>
            <a:r>
              <a:rPr sz="1200" dirty="0">
                <a:solidFill>
                  <a:srgbClr val="5C5B5A"/>
                </a:solidFill>
                <a:latin typeface="Arial"/>
                <a:cs typeface="Arial"/>
              </a:rPr>
              <a:t>know</a:t>
            </a:r>
            <a:r>
              <a:rPr sz="1200" spc="-20" dirty="0">
                <a:solidFill>
                  <a:srgbClr val="5C5B5A"/>
                </a:solidFill>
                <a:latin typeface="Arial"/>
                <a:cs typeface="Arial"/>
              </a:rPr>
              <a:t> </a:t>
            </a:r>
            <a:r>
              <a:rPr sz="1200" dirty="0">
                <a:solidFill>
                  <a:srgbClr val="5C5B5A"/>
                </a:solidFill>
                <a:latin typeface="Arial"/>
                <a:cs typeface="Arial"/>
              </a:rPr>
              <a:t>enough</a:t>
            </a:r>
            <a:r>
              <a:rPr sz="1200" spc="-55" dirty="0">
                <a:solidFill>
                  <a:srgbClr val="5C5B5A"/>
                </a:solidFill>
                <a:latin typeface="Arial"/>
                <a:cs typeface="Arial"/>
              </a:rPr>
              <a:t> </a:t>
            </a:r>
            <a:r>
              <a:rPr sz="1200" dirty="0">
                <a:solidFill>
                  <a:srgbClr val="5C5B5A"/>
                </a:solidFill>
                <a:latin typeface="Arial"/>
                <a:cs typeface="Arial"/>
              </a:rPr>
              <a:t>about</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10" dirty="0">
                <a:solidFill>
                  <a:srgbClr val="5C5B5A"/>
                </a:solidFill>
                <a:latin typeface="Arial"/>
                <a:cs typeface="Arial"/>
              </a:rPr>
              <a:t>(68%)</a:t>
            </a:r>
            <a:endParaRPr sz="1200">
              <a:latin typeface="Arial"/>
              <a:cs typeface="Arial"/>
            </a:endParaRPr>
          </a:p>
          <a:p>
            <a:pPr marL="241300" marR="8890" indent="-228600">
              <a:lnSpc>
                <a:spcPct val="100000"/>
              </a:lnSpc>
              <a:spcBef>
                <a:spcPts val="400"/>
              </a:spcBef>
              <a:buChar char="•"/>
              <a:tabLst>
                <a:tab pos="24130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renting</a:t>
            </a:r>
            <a:r>
              <a:rPr sz="1200" spc="-30" dirty="0">
                <a:solidFill>
                  <a:srgbClr val="5C5B5A"/>
                </a:solidFill>
                <a:latin typeface="Arial"/>
                <a:cs typeface="Arial"/>
              </a:rPr>
              <a:t> </a:t>
            </a:r>
            <a:r>
              <a:rPr sz="1200" dirty="0">
                <a:solidFill>
                  <a:srgbClr val="5C5B5A"/>
                </a:solidFill>
                <a:latin typeface="Arial"/>
                <a:cs typeface="Arial"/>
              </a:rPr>
              <a:t>their</a:t>
            </a:r>
            <a:r>
              <a:rPr sz="1200" spc="-20" dirty="0">
                <a:solidFill>
                  <a:srgbClr val="5C5B5A"/>
                </a:solidFill>
                <a:latin typeface="Arial"/>
                <a:cs typeface="Arial"/>
              </a:rPr>
              <a:t> </a:t>
            </a:r>
            <a:r>
              <a:rPr sz="1200" dirty="0">
                <a:solidFill>
                  <a:srgbClr val="5C5B5A"/>
                </a:solidFill>
                <a:latin typeface="Arial"/>
                <a:cs typeface="Arial"/>
              </a:rPr>
              <a:t>homes</a:t>
            </a:r>
            <a:r>
              <a:rPr sz="1200" spc="-40" dirty="0">
                <a:solidFill>
                  <a:srgbClr val="5C5B5A"/>
                </a:solidFill>
                <a:latin typeface="Arial"/>
                <a:cs typeface="Arial"/>
              </a:rPr>
              <a:t> </a:t>
            </a:r>
            <a:r>
              <a:rPr sz="1200" dirty="0">
                <a:solidFill>
                  <a:srgbClr val="5C5B5A"/>
                </a:solidFill>
                <a:latin typeface="Arial"/>
                <a:cs typeface="Arial"/>
              </a:rPr>
              <a:t>(61%)</a:t>
            </a:r>
            <a:r>
              <a:rPr sz="1200" spc="-15"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dirty="0">
                <a:solidFill>
                  <a:srgbClr val="5C5B5A"/>
                </a:solidFill>
                <a:latin typeface="Arial"/>
                <a:cs typeface="Arial"/>
              </a:rPr>
              <a:t>from</a:t>
            </a:r>
            <a:r>
              <a:rPr sz="1200" spc="-2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Local</a:t>
            </a:r>
            <a:r>
              <a:rPr sz="1200" spc="-85" dirty="0">
                <a:solidFill>
                  <a:srgbClr val="5C5B5A"/>
                </a:solidFill>
                <a:latin typeface="Arial"/>
                <a:cs typeface="Arial"/>
              </a:rPr>
              <a:t> </a:t>
            </a:r>
            <a:r>
              <a:rPr sz="1200" spc="-10" dirty="0">
                <a:solidFill>
                  <a:srgbClr val="5C5B5A"/>
                </a:solidFill>
                <a:latin typeface="Arial"/>
                <a:cs typeface="Arial"/>
              </a:rPr>
              <a:t>Authority/ </a:t>
            </a:r>
            <a:r>
              <a:rPr sz="1200" dirty="0">
                <a:solidFill>
                  <a:srgbClr val="5C5B5A"/>
                </a:solidFill>
                <a:latin typeface="Arial"/>
                <a:cs typeface="Arial"/>
              </a:rPr>
              <a:t>Council</a:t>
            </a:r>
            <a:r>
              <a:rPr sz="1200" spc="-55" dirty="0">
                <a:solidFill>
                  <a:srgbClr val="5C5B5A"/>
                </a:solidFill>
                <a:latin typeface="Arial"/>
                <a:cs typeface="Arial"/>
              </a:rPr>
              <a:t> </a:t>
            </a:r>
            <a:r>
              <a:rPr sz="1200" dirty="0">
                <a:solidFill>
                  <a:srgbClr val="5C5B5A"/>
                </a:solidFill>
                <a:latin typeface="Arial"/>
                <a:cs typeface="Arial"/>
              </a:rPr>
              <a:t>(65%),</a:t>
            </a:r>
            <a:r>
              <a:rPr sz="1200" spc="-20" dirty="0">
                <a:solidFill>
                  <a:srgbClr val="5C5B5A"/>
                </a:solidFill>
                <a:latin typeface="Arial"/>
                <a:cs typeface="Arial"/>
              </a:rPr>
              <a:t> </a:t>
            </a:r>
            <a:r>
              <a:rPr sz="1200" spc="-10" dirty="0">
                <a:solidFill>
                  <a:srgbClr val="5C5B5A"/>
                </a:solidFill>
                <a:latin typeface="Arial"/>
                <a:cs typeface="Arial"/>
              </a:rPr>
              <a:t>Housing</a:t>
            </a:r>
            <a:r>
              <a:rPr sz="1200" spc="-100" dirty="0">
                <a:solidFill>
                  <a:srgbClr val="5C5B5A"/>
                </a:solidFill>
                <a:latin typeface="Arial"/>
                <a:cs typeface="Arial"/>
              </a:rPr>
              <a:t> </a:t>
            </a:r>
            <a:r>
              <a:rPr sz="1200" dirty="0">
                <a:solidFill>
                  <a:srgbClr val="5C5B5A"/>
                </a:solidFill>
                <a:latin typeface="Arial"/>
                <a:cs typeface="Arial"/>
              </a:rPr>
              <a:t>Association</a:t>
            </a:r>
            <a:r>
              <a:rPr sz="1200" spc="-40" dirty="0">
                <a:solidFill>
                  <a:srgbClr val="5C5B5A"/>
                </a:solidFill>
                <a:latin typeface="Arial"/>
                <a:cs typeface="Arial"/>
              </a:rPr>
              <a:t> </a:t>
            </a:r>
            <a:r>
              <a:rPr sz="1200" dirty="0">
                <a:solidFill>
                  <a:srgbClr val="5C5B5A"/>
                </a:solidFill>
                <a:latin typeface="Arial"/>
                <a:cs typeface="Arial"/>
              </a:rPr>
              <a:t>/</a:t>
            </a:r>
            <a:r>
              <a:rPr sz="1200" spc="-25" dirty="0">
                <a:solidFill>
                  <a:srgbClr val="5C5B5A"/>
                </a:solidFill>
                <a:latin typeface="Arial"/>
                <a:cs typeface="Arial"/>
              </a:rPr>
              <a:t> </a:t>
            </a:r>
            <a:r>
              <a:rPr sz="1200" dirty="0">
                <a:solidFill>
                  <a:srgbClr val="5C5B5A"/>
                </a:solidFill>
                <a:latin typeface="Arial"/>
                <a:cs typeface="Arial"/>
              </a:rPr>
              <a:t>Trust</a:t>
            </a:r>
            <a:r>
              <a:rPr sz="1200" spc="-10" dirty="0">
                <a:solidFill>
                  <a:srgbClr val="5C5B5A"/>
                </a:solidFill>
                <a:latin typeface="Arial"/>
                <a:cs typeface="Arial"/>
              </a:rPr>
              <a:t> </a:t>
            </a:r>
            <a:r>
              <a:rPr sz="1200" dirty="0">
                <a:solidFill>
                  <a:srgbClr val="5C5B5A"/>
                </a:solidFill>
                <a:latin typeface="Arial"/>
                <a:cs typeface="Arial"/>
              </a:rPr>
              <a:t>(68%),</a:t>
            </a:r>
            <a:r>
              <a:rPr sz="1200" spc="-2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privately</a:t>
            </a:r>
            <a:r>
              <a:rPr sz="1200" spc="-35" dirty="0">
                <a:solidFill>
                  <a:srgbClr val="5C5B5A"/>
                </a:solidFill>
                <a:latin typeface="Arial"/>
                <a:cs typeface="Arial"/>
              </a:rPr>
              <a:t> </a:t>
            </a:r>
            <a:r>
              <a:rPr sz="1200" spc="-10" dirty="0">
                <a:solidFill>
                  <a:srgbClr val="5C5B5A"/>
                </a:solidFill>
                <a:latin typeface="Arial"/>
                <a:cs typeface="Arial"/>
              </a:rPr>
              <a:t>(55%)</a:t>
            </a:r>
            <a:endParaRPr sz="1200">
              <a:latin typeface="Arial"/>
              <a:cs typeface="Arial"/>
            </a:endParaRPr>
          </a:p>
        </p:txBody>
      </p:sp>
      <p:sp>
        <p:nvSpPr>
          <p:cNvPr id="41" name="object 41"/>
          <p:cNvSpPr txBox="1"/>
          <p:nvPr/>
        </p:nvSpPr>
        <p:spPr>
          <a:xfrm>
            <a:off x="6896481" y="6006490"/>
            <a:ext cx="237998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*subgroup</a:t>
            </a:r>
            <a:r>
              <a:rPr sz="1100" spc="-55" dirty="0">
                <a:solidFill>
                  <a:srgbClr val="5C5B5A"/>
                </a:solidFill>
                <a:latin typeface="Arial"/>
                <a:cs typeface="Arial"/>
              </a:rPr>
              <a:t> </a:t>
            </a:r>
            <a:r>
              <a:rPr sz="1100" dirty="0">
                <a:solidFill>
                  <a:srgbClr val="5C5B5A"/>
                </a:solidFill>
                <a:latin typeface="Arial"/>
                <a:cs typeface="Arial"/>
              </a:rPr>
              <a:t>analysis</a:t>
            </a:r>
            <a:r>
              <a:rPr sz="1100" spc="-10" dirty="0">
                <a:solidFill>
                  <a:srgbClr val="5C5B5A"/>
                </a:solidFill>
                <a:latin typeface="Arial"/>
                <a:cs typeface="Arial"/>
              </a:rPr>
              <a:t> </a:t>
            </a:r>
            <a:r>
              <a:rPr sz="1100" dirty="0">
                <a:solidFill>
                  <a:srgbClr val="5C5B5A"/>
                </a:solidFill>
                <a:latin typeface="Arial"/>
                <a:cs typeface="Arial"/>
              </a:rPr>
              <a:t>uses</a:t>
            </a:r>
            <a:r>
              <a:rPr sz="1100" spc="-35" dirty="0">
                <a:solidFill>
                  <a:srgbClr val="5C5B5A"/>
                </a:solidFill>
                <a:latin typeface="Arial"/>
                <a:cs typeface="Arial"/>
              </a:rPr>
              <a:t> </a:t>
            </a:r>
            <a:r>
              <a:rPr sz="1100" spc="-10" dirty="0">
                <a:solidFill>
                  <a:srgbClr val="5C5B5A"/>
                </a:solidFill>
                <a:latin typeface="Arial"/>
                <a:cs typeface="Arial"/>
              </a:rPr>
              <a:t>S14-</a:t>
            </a:r>
            <a:r>
              <a:rPr sz="1100" dirty="0">
                <a:solidFill>
                  <a:srgbClr val="5C5B5A"/>
                </a:solidFill>
                <a:latin typeface="Arial"/>
                <a:cs typeface="Arial"/>
              </a:rPr>
              <a:t>16</a:t>
            </a:r>
            <a:r>
              <a:rPr sz="1100" spc="-35" dirty="0">
                <a:solidFill>
                  <a:srgbClr val="5C5B5A"/>
                </a:solidFill>
                <a:latin typeface="Arial"/>
                <a:cs typeface="Arial"/>
              </a:rPr>
              <a:t> </a:t>
            </a:r>
            <a:r>
              <a:rPr sz="1100" spc="-20" dirty="0">
                <a:solidFill>
                  <a:srgbClr val="5C5B5A"/>
                </a:solidFill>
                <a:latin typeface="Arial"/>
                <a:cs typeface="Arial"/>
              </a:rPr>
              <a:t>data.</a:t>
            </a:r>
            <a:endParaRPr sz="1100">
              <a:latin typeface="Arial"/>
              <a:cs typeface="Arial"/>
            </a:endParaRPr>
          </a:p>
        </p:txBody>
      </p:sp>
      <p:sp>
        <p:nvSpPr>
          <p:cNvPr id="42" name="object 42"/>
          <p:cNvSpPr txBox="1"/>
          <p:nvPr/>
        </p:nvSpPr>
        <p:spPr>
          <a:xfrm>
            <a:off x="6473190" y="3915867"/>
            <a:ext cx="33210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C5B5A"/>
                </a:solidFill>
                <a:latin typeface="Arial"/>
                <a:cs typeface="Arial"/>
              </a:rPr>
              <a:t>32%</a:t>
            </a:r>
            <a:endParaRPr sz="1200">
              <a:latin typeface="Arial"/>
              <a:cs typeface="Arial"/>
            </a:endParaRPr>
          </a:p>
        </p:txBody>
      </p:sp>
      <p:sp>
        <p:nvSpPr>
          <p:cNvPr id="43" name="object 43"/>
          <p:cNvSpPr txBox="1"/>
          <p:nvPr/>
        </p:nvSpPr>
        <p:spPr>
          <a:xfrm>
            <a:off x="3970401" y="3789426"/>
            <a:ext cx="332740"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C5B5A"/>
                </a:solidFill>
                <a:latin typeface="Arial"/>
                <a:cs typeface="Arial"/>
              </a:rPr>
              <a:t>47%</a:t>
            </a:r>
            <a:endParaRPr sz="1200">
              <a:latin typeface="Arial"/>
              <a:cs typeface="Arial"/>
            </a:endParaRPr>
          </a:p>
        </p:txBody>
      </p:sp>
      <p:sp>
        <p:nvSpPr>
          <p:cNvPr id="44" name="object 44"/>
          <p:cNvSpPr txBox="1"/>
          <p:nvPr/>
        </p:nvSpPr>
        <p:spPr>
          <a:xfrm>
            <a:off x="654812" y="6359144"/>
            <a:ext cx="1050988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CL9.</a:t>
            </a:r>
            <a:r>
              <a:rPr sz="1000" spc="-2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easy</a:t>
            </a:r>
            <a:r>
              <a:rPr sz="1000" spc="-20"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difficult</a:t>
            </a:r>
            <a:r>
              <a:rPr sz="1000" spc="-15" dirty="0">
                <a:solidFill>
                  <a:srgbClr val="7E7E7E"/>
                </a:solidFill>
                <a:latin typeface="Arial"/>
                <a:cs typeface="Arial"/>
              </a:rPr>
              <a:t> </a:t>
            </a:r>
            <a:r>
              <a:rPr sz="1000" dirty="0">
                <a:solidFill>
                  <a:srgbClr val="7E7E7E"/>
                </a:solidFill>
                <a:latin typeface="Arial"/>
                <a:cs typeface="Arial"/>
              </a:rPr>
              <a:t>is</a:t>
            </a:r>
            <a:r>
              <a:rPr sz="1000" spc="-15" dirty="0">
                <a:solidFill>
                  <a:srgbClr val="7E7E7E"/>
                </a:solidFill>
                <a:latin typeface="Arial"/>
                <a:cs typeface="Arial"/>
              </a:rPr>
              <a:t> </a:t>
            </a:r>
            <a:r>
              <a:rPr sz="1000" dirty="0">
                <a:solidFill>
                  <a:srgbClr val="7E7E7E"/>
                </a:solidFill>
                <a:latin typeface="Arial"/>
                <a:cs typeface="Arial"/>
              </a:rPr>
              <a:t>it</a:t>
            </a:r>
            <a:r>
              <a:rPr sz="1000" spc="-20"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afford</a:t>
            </a:r>
            <a:r>
              <a:rPr sz="1000" spc="-35"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following? </a:t>
            </a:r>
            <a:r>
              <a:rPr sz="1000" spc="-10" dirty="0">
                <a:solidFill>
                  <a:srgbClr val="7E7E7E"/>
                </a:solidFill>
                <a:latin typeface="Arial"/>
                <a:cs typeface="Arial"/>
              </a:rPr>
              <a:t>Unweighted </a:t>
            </a:r>
            <a:r>
              <a:rPr sz="1000" dirty="0">
                <a:solidFill>
                  <a:srgbClr val="7E7E7E"/>
                </a:solidFill>
                <a:latin typeface="Arial"/>
                <a:cs typeface="Arial"/>
              </a:rPr>
              <a:t>base:</a:t>
            </a:r>
            <a:r>
              <a:rPr sz="1000" spc="-1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13,</a:t>
            </a:r>
            <a:r>
              <a:rPr sz="1000" spc="-15" dirty="0">
                <a:solidFill>
                  <a:srgbClr val="7E7E7E"/>
                </a:solidFill>
                <a:latin typeface="Arial"/>
                <a:cs typeface="Arial"/>
              </a:rPr>
              <a:t> </a:t>
            </a:r>
            <a:r>
              <a:rPr sz="1000" dirty="0">
                <a:solidFill>
                  <a:srgbClr val="7E7E7E"/>
                </a:solidFill>
                <a:latin typeface="Arial"/>
                <a:cs typeface="Arial"/>
              </a:rPr>
              <a:t>1471;</a:t>
            </a:r>
            <a:r>
              <a:rPr sz="1000" spc="-35"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14,</a:t>
            </a:r>
            <a:r>
              <a:rPr sz="1000" spc="-20" dirty="0">
                <a:solidFill>
                  <a:srgbClr val="7E7E7E"/>
                </a:solidFill>
                <a:latin typeface="Arial"/>
                <a:cs typeface="Arial"/>
              </a:rPr>
              <a:t> </a:t>
            </a:r>
            <a:r>
              <a:rPr sz="1000" dirty="0">
                <a:solidFill>
                  <a:srgbClr val="7E7E7E"/>
                </a:solidFill>
                <a:latin typeface="Arial"/>
                <a:cs typeface="Arial"/>
              </a:rPr>
              <a:t>1423;</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15,</a:t>
            </a:r>
            <a:r>
              <a:rPr sz="1000" spc="-15" dirty="0">
                <a:solidFill>
                  <a:srgbClr val="7E7E7E"/>
                </a:solidFill>
                <a:latin typeface="Arial"/>
                <a:cs typeface="Arial"/>
              </a:rPr>
              <a:t> </a:t>
            </a:r>
            <a:r>
              <a:rPr sz="1000" dirty="0">
                <a:solidFill>
                  <a:srgbClr val="7E7E7E"/>
                </a:solidFill>
                <a:latin typeface="Arial"/>
                <a:cs typeface="Arial"/>
              </a:rPr>
              <a:t>1444;</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16,</a:t>
            </a:r>
            <a:r>
              <a:rPr sz="1000" spc="-15" dirty="0">
                <a:solidFill>
                  <a:srgbClr val="7E7E7E"/>
                </a:solidFill>
                <a:latin typeface="Arial"/>
                <a:cs typeface="Arial"/>
              </a:rPr>
              <a:t> </a:t>
            </a:r>
            <a:r>
              <a:rPr sz="1000" dirty="0">
                <a:solidFill>
                  <a:srgbClr val="7E7E7E"/>
                </a:solidFill>
                <a:latin typeface="Arial"/>
                <a:cs typeface="Arial"/>
              </a:rPr>
              <a:t>1468</a:t>
            </a:r>
            <a:r>
              <a:rPr sz="1000" spc="-2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r>
              <a:rPr sz="1000" spc="-40"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pay</a:t>
            </a:r>
            <a:r>
              <a:rPr sz="1000" spc="-25" dirty="0">
                <a:solidFill>
                  <a:srgbClr val="7E7E7E"/>
                </a:solidFill>
                <a:latin typeface="Arial"/>
                <a:cs typeface="Arial"/>
              </a:rPr>
              <a:t> </a:t>
            </a:r>
            <a:r>
              <a:rPr sz="1000" dirty="0">
                <a:solidFill>
                  <a:srgbClr val="7E7E7E"/>
                </a:solidFill>
                <a:latin typeface="Arial"/>
                <a:cs typeface="Arial"/>
              </a:rPr>
              <a:t>their</a:t>
            </a:r>
            <a:r>
              <a:rPr sz="1000" spc="-15" dirty="0">
                <a:solidFill>
                  <a:srgbClr val="7E7E7E"/>
                </a:solidFill>
                <a:latin typeface="Arial"/>
                <a:cs typeface="Arial"/>
              </a:rPr>
              <a:t> </a:t>
            </a:r>
            <a:r>
              <a:rPr sz="1000" dirty="0">
                <a:solidFill>
                  <a:srgbClr val="7E7E7E"/>
                </a:solidFill>
                <a:latin typeface="Arial"/>
                <a:cs typeface="Arial"/>
              </a:rPr>
              <a:t>energy</a:t>
            </a:r>
            <a:r>
              <a:rPr sz="1000" spc="-20" dirty="0">
                <a:solidFill>
                  <a:srgbClr val="7E7E7E"/>
                </a:solidFill>
                <a:latin typeface="Arial"/>
                <a:cs typeface="Arial"/>
              </a:rPr>
              <a:t> </a:t>
            </a:r>
            <a:r>
              <a:rPr sz="1000" spc="-10" dirty="0">
                <a:solidFill>
                  <a:srgbClr val="7E7E7E"/>
                </a:solidFill>
                <a:latin typeface="Arial"/>
                <a:cs typeface="Arial"/>
              </a:rPr>
              <a:t>costs). </a:t>
            </a:r>
            <a:r>
              <a:rPr sz="1000" dirty="0">
                <a:solidFill>
                  <a:srgbClr val="7E7E7E"/>
                </a:solidFill>
                <a:latin typeface="Arial"/>
                <a:cs typeface="Arial"/>
              </a:rPr>
              <a:t>ONS</a:t>
            </a:r>
            <a:r>
              <a:rPr sz="1000" spc="-30" dirty="0">
                <a:solidFill>
                  <a:srgbClr val="7E7E7E"/>
                </a:solidFill>
                <a:latin typeface="Arial"/>
                <a:cs typeface="Arial"/>
              </a:rPr>
              <a:t> </a:t>
            </a:r>
            <a:r>
              <a:rPr sz="1000" dirty="0">
                <a:solidFill>
                  <a:srgbClr val="7E7E7E"/>
                </a:solidFill>
                <a:latin typeface="Arial"/>
                <a:cs typeface="Arial"/>
              </a:rPr>
              <a:t>data,</a:t>
            </a:r>
            <a:r>
              <a:rPr sz="1000" spc="-45" dirty="0">
                <a:solidFill>
                  <a:srgbClr val="7E7E7E"/>
                </a:solidFill>
                <a:latin typeface="Arial"/>
                <a:cs typeface="Arial"/>
              </a:rPr>
              <a:t> </a:t>
            </a:r>
            <a:r>
              <a:rPr sz="1000" dirty="0">
                <a:solidFill>
                  <a:srgbClr val="7E7E7E"/>
                </a:solidFill>
                <a:latin typeface="Arial"/>
                <a:cs typeface="Arial"/>
              </a:rPr>
              <a:t>based</a:t>
            </a:r>
            <a:r>
              <a:rPr sz="1000" spc="-40" dirty="0">
                <a:solidFill>
                  <a:srgbClr val="7E7E7E"/>
                </a:solidFill>
                <a:latin typeface="Arial"/>
                <a:cs typeface="Arial"/>
              </a:rPr>
              <a:t> </a:t>
            </a:r>
            <a:r>
              <a:rPr sz="1000" dirty="0">
                <a:solidFill>
                  <a:srgbClr val="7E7E7E"/>
                </a:solidFill>
                <a:latin typeface="Arial"/>
                <a:cs typeface="Arial"/>
              </a:rPr>
              <a:t>on</a:t>
            </a:r>
            <a:r>
              <a:rPr sz="1000" spc="-35" dirty="0">
                <a:solidFill>
                  <a:srgbClr val="7E7E7E"/>
                </a:solidFill>
                <a:latin typeface="Arial"/>
                <a:cs typeface="Arial"/>
              </a:rPr>
              <a:t> </a:t>
            </a:r>
            <a:r>
              <a:rPr sz="1000" dirty="0">
                <a:solidFill>
                  <a:srgbClr val="7E7E7E"/>
                </a:solidFill>
                <a:latin typeface="Arial"/>
                <a:cs typeface="Arial"/>
              </a:rPr>
              <a:t>national</a:t>
            </a:r>
            <a:r>
              <a:rPr sz="1000" spc="-30" dirty="0">
                <a:solidFill>
                  <a:srgbClr val="7E7E7E"/>
                </a:solidFill>
                <a:latin typeface="Arial"/>
                <a:cs typeface="Arial"/>
              </a:rPr>
              <a:t> </a:t>
            </a:r>
            <a:r>
              <a:rPr sz="1000" dirty="0">
                <a:solidFill>
                  <a:srgbClr val="7E7E7E"/>
                </a:solidFill>
                <a:latin typeface="Arial"/>
                <a:cs typeface="Arial"/>
              </a:rPr>
              <a:t>fieldwork</a:t>
            </a:r>
            <a:r>
              <a:rPr sz="1000" spc="-10" dirty="0">
                <a:solidFill>
                  <a:srgbClr val="7E7E7E"/>
                </a:solidFill>
                <a:latin typeface="Arial"/>
                <a:cs typeface="Arial"/>
              </a:rPr>
              <a:t> </a:t>
            </a:r>
            <a:r>
              <a:rPr sz="1000" dirty="0">
                <a:solidFill>
                  <a:srgbClr val="7E7E7E"/>
                </a:solidFill>
                <a:latin typeface="Arial"/>
                <a:cs typeface="Arial"/>
              </a:rPr>
              <a:t>6</a:t>
            </a:r>
            <a:r>
              <a:rPr sz="1000" spc="-30" dirty="0">
                <a:solidFill>
                  <a:srgbClr val="7E7E7E"/>
                </a:solidFill>
                <a:latin typeface="Arial"/>
                <a:cs typeface="Arial"/>
              </a:rPr>
              <a:t> </a:t>
            </a:r>
            <a:r>
              <a:rPr sz="1000" dirty="0">
                <a:solidFill>
                  <a:srgbClr val="7E7E7E"/>
                </a:solidFill>
                <a:latin typeface="Arial"/>
                <a:cs typeface="Arial"/>
              </a:rPr>
              <a:t>November</a:t>
            </a:r>
            <a:r>
              <a:rPr sz="1000" spc="-35"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1</a:t>
            </a:r>
            <a:r>
              <a:rPr sz="1000" spc="-30" dirty="0">
                <a:solidFill>
                  <a:srgbClr val="7E7E7E"/>
                </a:solidFill>
                <a:latin typeface="Arial"/>
                <a:cs typeface="Arial"/>
              </a:rPr>
              <a:t> </a:t>
            </a:r>
            <a:r>
              <a:rPr sz="1000" dirty="0">
                <a:solidFill>
                  <a:srgbClr val="7E7E7E"/>
                </a:solidFill>
                <a:latin typeface="Arial"/>
                <a:cs typeface="Arial"/>
              </a:rPr>
              <a:t>December</a:t>
            </a:r>
            <a:r>
              <a:rPr sz="1000" spc="-40" dirty="0">
                <a:solidFill>
                  <a:srgbClr val="7E7E7E"/>
                </a:solidFill>
                <a:latin typeface="Arial"/>
                <a:cs typeface="Arial"/>
              </a:rPr>
              <a:t> </a:t>
            </a:r>
            <a:r>
              <a:rPr sz="1000" spc="-20" dirty="0">
                <a:solidFill>
                  <a:srgbClr val="7E7E7E"/>
                </a:solidFill>
                <a:latin typeface="Arial"/>
                <a:cs typeface="Arial"/>
              </a:rPr>
              <a:t>2024</a:t>
            </a:r>
            <a:endParaRPr sz="1000">
              <a:latin typeface="Arial"/>
              <a:cs typeface="Arial"/>
            </a:endParaRPr>
          </a:p>
        </p:txBody>
      </p:sp>
      <p:sp>
        <p:nvSpPr>
          <p:cNvPr id="45" name="object 45"/>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60</a:t>
            </a:r>
            <a:endParaRPr sz="1800">
              <a:latin typeface="Calibri"/>
              <a:cs typeface="Calibri"/>
            </a:endParaRPr>
          </a:p>
        </p:txBody>
      </p:sp>
      <p:sp>
        <p:nvSpPr>
          <p:cNvPr id="46" name="object 46"/>
          <p:cNvSpPr/>
          <p:nvPr/>
        </p:nvSpPr>
        <p:spPr>
          <a:xfrm>
            <a:off x="5038978" y="3199002"/>
            <a:ext cx="159385" cy="1467485"/>
          </a:xfrm>
          <a:custGeom>
            <a:avLst/>
            <a:gdLst/>
            <a:ahLst/>
            <a:cxnLst/>
            <a:rect l="l" t="t" r="r" b="b"/>
            <a:pathLst>
              <a:path w="159385" h="1467485">
                <a:moveTo>
                  <a:pt x="0" y="0"/>
                </a:moveTo>
                <a:lnTo>
                  <a:pt x="31053" y="3565"/>
                </a:lnTo>
                <a:lnTo>
                  <a:pt x="56403" y="13287"/>
                </a:lnTo>
                <a:lnTo>
                  <a:pt x="73491" y="27699"/>
                </a:lnTo>
                <a:lnTo>
                  <a:pt x="79756" y="45338"/>
                </a:lnTo>
                <a:lnTo>
                  <a:pt x="79756" y="683641"/>
                </a:lnTo>
                <a:lnTo>
                  <a:pt x="86018" y="701353"/>
                </a:lnTo>
                <a:lnTo>
                  <a:pt x="103092" y="715803"/>
                </a:lnTo>
                <a:lnTo>
                  <a:pt x="128404" y="725539"/>
                </a:lnTo>
                <a:lnTo>
                  <a:pt x="159385" y="729107"/>
                </a:lnTo>
                <a:lnTo>
                  <a:pt x="128404" y="732672"/>
                </a:lnTo>
                <a:lnTo>
                  <a:pt x="103092" y="742394"/>
                </a:lnTo>
                <a:lnTo>
                  <a:pt x="86018" y="756806"/>
                </a:lnTo>
                <a:lnTo>
                  <a:pt x="79756" y="774446"/>
                </a:lnTo>
                <a:lnTo>
                  <a:pt x="79756" y="1421892"/>
                </a:lnTo>
                <a:lnTo>
                  <a:pt x="73491" y="1439604"/>
                </a:lnTo>
                <a:lnTo>
                  <a:pt x="56403" y="1454054"/>
                </a:lnTo>
                <a:lnTo>
                  <a:pt x="31053" y="1463790"/>
                </a:lnTo>
                <a:lnTo>
                  <a:pt x="0" y="1467358"/>
                </a:lnTo>
              </a:path>
            </a:pathLst>
          </a:custGeom>
          <a:ln w="19050">
            <a:solidFill>
              <a:srgbClr val="F90000"/>
            </a:solidFill>
          </a:ln>
        </p:spPr>
        <p:txBody>
          <a:bodyPr wrap="square" lIns="0" tIns="0" rIns="0" bIns="0" rtlCol="0"/>
          <a:lstStyle/>
          <a:p>
            <a:endParaRPr/>
          </a:p>
        </p:txBody>
      </p:sp>
      <p:sp>
        <p:nvSpPr>
          <p:cNvPr id="47" name="object 47"/>
          <p:cNvSpPr/>
          <p:nvPr/>
        </p:nvSpPr>
        <p:spPr>
          <a:xfrm>
            <a:off x="3781044" y="3164458"/>
            <a:ext cx="190500" cy="1513205"/>
          </a:xfrm>
          <a:custGeom>
            <a:avLst/>
            <a:gdLst/>
            <a:ahLst/>
            <a:cxnLst/>
            <a:rect l="l" t="t" r="r" b="b"/>
            <a:pathLst>
              <a:path w="190500" h="1513204">
                <a:moveTo>
                  <a:pt x="0" y="0"/>
                </a:moveTo>
                <a:lnTo>
                  <a:pt x="37044" y="4258"/>
                </a:lnTo>
                <a:lnTo>
                  <a:pt x="67278" y="15875"/>
                </a:lnTo>
                <a:lnTo>
                  <a:pt x="87653" y="33111"/>
                </a:lnTo>
                <a:lnTo>
                  <a:pt x="95122" y="54228"/>
                </a:lnTo>
                <a:lnTo>
                  <a:pt x="95122" y="697610"/>
                </a:lnTo>
                <a:lnTo>
                  <a:pt x="102612" y="718728"/>
                </a:lnTo>
                <a:lnTo>
                  <a:pt x="123031" y="735964"/>
                </a:lnTo>
                <a:lnTo>
                  <a:pt x="153308" y="747581"/>
                </a:lnTo>
                <a:lnTo>
                  <a:pt x="190372" y="751839"/>
                </a:lnTo>
                <a:lnTo>
                  <a:pt x="153308" y="756098"/>
                </a:lnTo>
                <a:lnTo>
                  <a:pt x="123031" y="767714"/>
                </a:lnTo>
                <a:lnTo>
                  <a:pt x="102612" y="784951"/>
                </a:lnTo>
                <a:lnTo>
                  <a:pt x="95122" y="806068"/>
                </a:lnTo>
                <a:lnTo>
                  <a:pt x="95122" y="1458848"/>
                </a:lnTo>
                <a:lnTo>
                  <a:pt x="87653" y="1479966"/>
                </a:lnTo>
                <a:lnTo>
                  <a:pt x="67278" y="1497202"/>
                </a:lnTo>
                <a:lnTo>
                  <a:pt x="37044" y="1508819"/>
                </a:lnTo>
                <a:lnTo>
                  <a:pt x="0" y="1513077"/>
                </a:lnTo>
              </a:path>
            </a:pathLst>
          </a:custGeom>
          <a:ln w="19050">
            <a:solidFill>
              <a:srgbClr val="F90000"/>
            </a:solidFill>
          </a:ln>
        </p:spPr>
        <p:txBody>
          <a:bodyPr wrap="square" lIns="0" tIns="0" rIns="0" bIns="0" rtlCol="0"/>
          <a:lstStyle/>
          <a:p>
            <a:endParaRPr/>
          </a:p>
        </p:txBody>
      </p:sp>
      <p:sp>
        <p:nvSpPr>
          <p:cNvPr id="48" name="object 48"/>
          <p:cNvSpPr/>
          <p:nvPr/>
        </p:nvSpPr>
        <p:spPr>
          <a:xfrm>
            <a:off x="1284350" y="3132454"/>
            <a:ext cx="190500" cy="1513205"/>
          </a:xfrm>
          <a:custGeom>
            <a:avLst/>
            <a:gdLst/>
            <a:ahLst/>
            <a:cxnLst/>
            <a:rect l="l" t="t" r="r" b="b"/>
            <a:pathLst>
              <a:path w="190500" h="1513204">
                <a:moveTo>
                  <a:pt x="0" y="0"/>
                </a:moveTo>
                <a:lnTo>
                  <a:pt x="37044" y="4258"/>
                </a:lnTo>
                <a:lnTo>
                  <a:pt x="67278" y="15875"/>
                </a:lnTo>
                <a:lnTo>
                  <a:pt x="87653" y="33111"/>
                </a:lnTo>
                <a:lnTo>
                  <a:pt x="95123" y="54229"/>
                </a:lnTo>
                <a:lnTo>
                  <a:pt x="95123" y="697611"/>
                </a:lnTo>
                <a:lnTo>
                  <a:pt x="102610" y="718728"/>
                </a:lnTo>
                <a:lnTo>
                  <a:pt x="123015" y="735965"/>
                </a:lnTo>
                <a:lnTo>
                  <a:pt x="153255" y="747581"/>
                </a:lnTo>
                <a:lnTo>
                  <a:pt x="190246" y="751840"/>
                </a:lnTo>
                <a:lnTo>
                  <a:pt x="153255" y="756098"/>
                </a:lnTo>
                <a:lnTo>
                  <a:pt x="123015" y="767715"/>
                </a:lnTo>
                <a:lnTo>
                  <a:pt x="102610" y="784951"/>
                </a:lnTo>
                <a:lnTo>
                  <a:pt x="95123" y="806069"/>
                </a:lnTo>
                <a:lnTo>
                  <a:pt x="95123" y="1458849"/>
                </a:lnTo>
                <a:lnTo>
                  <a:pt x="87653" y="1479966"/>
                </a:lnTo>
                <a:lnTo>
                  <a:pt x="67278" y="1497203"/>
                </a:lnTo>
                <a:lnTo>
                  <a:pt x="37044" y="1508819"/>
                </a:lnTo>
                <a:lnTo>
                  <a:pt x="0" y="1513078"/>
                </a:lnTo>
              </a:path>
            </a:pathLst>
          </a:custGeom>
          <a:ln w="19050">
            <a:solidFill>
              <a:srgbClr val="F90000"/>
            </a:solidFill>
          </a:ln>
        </p:spPr>
        <p:txBody>
          <a:bodyPr wrap="square" lIns="0" tIns="0" rIns="0" bIns="0" rtlCol="0"/>
          <a:lstStyle/>
          <a:p>
            <a:endParaRPr/>
          </a:p>
        </p:txBody>
      </p:sp>
      <p:sp>
        <p:nvSpPr>
          <p:cNvPr id="49" name="object 49"/>
          <p:cNvSpPr txBox="1"/>
          <p:nvPr/>
        </p:nvSpPr>
        <p:spPr>
          <a:xfrm>
            <a:off x="1494789" y="3779266"/>
            <a:ext cx="33337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C5B5A"/>
                </a:solidFill>
                <a:latin typeface="Arial"/>
                <a:cs typeface="Arial"/>
              </a:rPr>
              <a:t>47%</a:t>
            </a:r>
            <a:endParaRPr sz="12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488645"/>
            <a:ext cx="10935970" cy="547370"/>
          </a:xfrm>
          <a:prstGeom prst="rect">
            <a:avLst/>
          </a:prstGeom>
        </p:spPr>
        <p:txBody>
          <a:bodyPr vert="horz" wrap="square" lIns="0" tIns="12700" rIns="0" bIns="0" rtlCol="0">
            <a:spAutoFit/>
          </a:bodyPr>
          <a:lstStyle/>
          <a:p>
            <a:pPr marL="12700">
              <a:lnSpc>
                <a:spcPts val="2055"/>
              </a:lnSpc>
              <a:spcBef>
                <a:spcPts val="100"/>
              </a:spcBef>
            </a:pPr>
            <a:r>
              <a:rPr dirty="0">
                <a:solidFill>
                  <a:srgbClr val="5C5B5A"/>
                </a:solidFill>
              </a:rPr>
              <a:t>The</a:t>
            </a:r>
            <a:r>
              <a:rPr spc="-40" dirty="0">
                <a:solidFill>
                  <a:srgbClr val="5C5B5A"/>
                </a:solidFill>
              </a:rPr>
              <a:t> </a:t>
            </a:r>
            <a:r>
              <a:rPr dirty="0">
                <a:solidFill>
                  <a:srgbClr val="5C5B5A"/>
                </a:solidFill>
              </a:rPr>
              <a:t>gap</a:t>
            </a:r>
            <a:r>
              <a:rPr spc="-10" dirty="0">
                <a:solidFill>
                  <a:srgbClr val="5C5B5A"/>
                </a:solidFill>
              </a:rPr>
              <a:t> </a:t>
            </a:r>
            <a:r>
              <a:rPr dirty="0">
                <a:solidFill>
                  <a:srgbClr val="5C5B5A"/>
                </a:solidFill>
              </a:rPr>
              <a:t>between</a:t>
            </a:r>
            <a:r>
              <a:rPr spc="-40" dirty="0">
                <a:solidFill>
                  <a:srgbClr val="5C5B5A"/>
                </a:solidFill>
              </a:rPr>
              <a:t> </a:t>
            </a:r>
            <a:r>
              <a:rPr dirty="0">
                <a:solidFill>
                  <a:srgbClr val="5C5B5A"/>
                </a:solidFill>
              </a:rPr>
              <a:t>those</a:t>
            </a:r>
            <a:r>
              <a:rPr spc="-20" dirty="0">
                <a:solidFill>
                  <a:srgbClr val="5C5B5A"/>
                </a:solidFill>
              </a:rPr>
              <a:t> </a:t>
            </a:r>
            <a:r>
              <a:rPr dirty="0">
                <a:solidFill>
                  <a:srgbClr val="5C5B5A"/>
                </a:solidFill>
              </a:rPr>
              <a:t>that</a:t>
            </a:r>
            <a:r>
              <a:rPr spc="-10" dirty="0">
                <a:solidFill>
                  <a:srgbClr val="5C5B5A"/>
                </a:solidFill>
              </a:rPr>
              <a:t> </a:t>
            </a:r>
            <a:r>
              <a:rPr dirty="0">
                <a:solidFill>
                  <a:srgbClr val="5C5B5A"/>
                </a:solidFill>
              </a:rPr>
              <a:t>find</a:t>
            </a:r>
            <a:r>
              <a:rPr spc="-30" dirty="0">
                <a:solidFill>
                  <a:srgbClr val="5C5B5A"/>
                </a:solidFill>
              </a:rPr>
              <a:t> </a:t>
            </a:r>
            <a:r>
              <a:rPr dirty="0">
                <a:solidFill>
                  <a:srgbClr val="5C5B5A"/>
                </a:solidFill>
              </a:rPr>
              <a:t>it</a:t>
            </a:r>
            <a:r>
              <a:rPr spc="5" dirty="0">
                <a:solidFill>
                  <a:srgbClr val="5C5B5A"/>
                </a:solidFill>
              </a:rPr>
              <a:t> </a:t>
            </a:r>
            <a:r>
              <a:rPr dirty="0"/>
              <a:t>easy</a:t>
            </a:r>
            <a:r>
              <a:rPr spc="-5" dirty="0"/>
              <a:t> </a:t>
            </a:r>
            <a:r>
              <a:rPr dirty="0"/>
              <a:t>or</a:t>
            </a:r>
            <a:r>
              <a:rPr spc="-25" dirty="0"/>
              <a:t> </a:t>
            </a:r>
            <a:r>
              <a:rPr dirty="0"/>
              <a:t>difficult</a:t>
            </a:r>
            <a:r>
              <a:rPr spc="-20" dirty="0"/>
              <a:t> </a:t>
            </a:r>
            <a:r>
              <a:rPr dirty="0"/>
              <a:t>to</a:t>
            </a:r>
            <a:r>
              <a:rPr spc="-20" dirty="0"/>
              <a:t> </a:t>
            </a:r>
            <a:r>
              <a:rPr dirty="0"/>
              <a:t>afford</a:t>
            </a:r>
            <a:r>
              <a:rPr spc="-10" dirty="0"/>
              <a:t> </a:t>
            </a:r>
            <a:r>
              <a:rPr dirty="0"/>
              <a:t>their</a:t>
            </a:r>
            <a:r>
              <a:rPr spc="-25" dirty="0"/>
              <a:t> </a:t>
            </a:r>
            <a:r>
              <a:rPr dirty="0"/>
              <a:t>energy</a:t>
            </a:r>
            <a:r>
              <a:rPr spc="-5" dirty="0"/>
              <a:t> </a:t>
            </a:r>
            <a:r>
              <a:rPr dirty="0"/>
              <a:t>costs</a:t>
            </a:r>
            <a:r>
              <a:rPr spc="-5" dirty="0"/>
              <a:t> </a:t>
            </a:r>
            <a:r>
              <a:rPr dirty="0">
                <a:solidFill>
                  <a:srgbClr val="5C5B5A"/>
                </a:solidFill>
              </a:rPr>
              <a:t>continues</a:t>
            </a:r>
            <a:r>
              <a:rPr spc="-30" dirty="0">
                <a:solidFill>
                  <a:srgbClr val="5C5B5A"/>
                </a:solidFill>
              </a:rPr>
              <a:t> </a:t>
            </a:r>
            <a:r>
              <a:rPr dirty="0">
                <a:solidFill>
                  <a:srgbClr val="5C5B5A"/>
                </a:solidFill>
              </a:rPr>
              <a:t>to</a:t>
            </a:r>
            <a:r>
              <a:rPr spc="-20" dirty="0">
                <a:solidFill>
                  <a:srgbClr val="5C5B5A"/>
                </a:solidFill>
              </a:rPr>
              <a:t> </a:t>
            </a:r>
            <a:r>
              <a:rPr spc="-10" dirty="0">
                <a:solidFill>
                  <a:srgbClr val="5C5B5A"/>
                </a:solidFill>
              </a:rPr>
              <a:t>fluctuate</a:t>
            </a:r>
          </a:p>
          <a:p>
            <a:pPr marL="12700">
              <a:lnSpc>
                <a:spcPts val="2055"/>
              </a:lnSpc>
            </a:pPr>
            <a:r>
              <a:rPr spc="-10" dirty="0">
                <a:solidFill>
                  <a:srgbClr val="5C5B5A"/>
                </a:solidFill>
              </a:rPr>
              <a:t>wave-on-</a:t>
            </a:r>
            <a:r>
              <a:rPr dirty="0">
                <a:solidFill>
                  <a:srgbClr val="5C5B5A"/>
                </a:solidFill>
              </a:rPr>
              <a:t>wave,</a:t>
            </a:r>
            <a:r>
              <a:rPr spc="-30" dirty="0">
                <a:solidFill>
                  <a:srgbClr val="5C5B5A"/>
                </a:solidFill>
              </a:rPr>
              <a:t> </a:t>
            </a:r>
            <a:r>
              <a:rPr dirty="0">
                <a:solidFill>
                  <a:srgbClr val="5C5B5A"/>
                </a:solidFill>
              </a:rPr>
              <a:t>with</a:t>
            </a:r>
            <a:r>
              <a:rPr spc="-50" dirty="0">
                <a:solidFill>
                  <a:srgbClr val="5C5B5A"/>
                </a:solidFill>
              </a:rPr>
              <a:t> </a:t>
            </a:r>
            <a:r>
              <a:rPr dirty="0">
                <a:solidFill>
                  <a:srgbClr val="5C5B5A"/>
                </a:solidFill>
              </a:rPr>
              <a:t>no</a:t>
            </a:r>
            <a:r>
              <a:rPr spc="-30" dirty="0">
                <a:solidFill>
                  <a:srgbClr val="5C5B5A"/>
                </a:solidFill>
              </a:rPr>
              <a:t> </a:t>
            </a:r>
            <a:r>
              <a:rPr dirty="0">
                <a:solidFill>
                  <a:srgbClr val="5C5B5A"/>
                </a:solidFill>
              </a:rPr>
              <a:t>significant</a:t>
            </a:r>
            <a:r>
              <a:rPr spc="-45" dirty="0">
                <a:solidFill>
                  <a:srgbClr val="5C5B5A"/>
                </a:solidFill>
              </a:rPr>
              <a:t> </a:t>
            </a:r>
            <a:r>
              <a:rPr dirty="0">
                <a:solidFill>
                  <a:srgbClr val="5C5B5A"/>
                </a:solidFill>
              </a:rPr>
              <a:t>changes</a:t>
            </a:r>
            <a:r>
              <a:rPr spc="-35" dirty="0">
                <a:solidFill>
                  <a:srgbClr val="5C5B5A"/>
                </a:solidFill>
              </a:rPr>
              <a:t> </a:t>
            </a:r>
            <a:r>
              <a:rPr dirty="0">
                <a:solidFill>
                  <a:srgbClr val="5C5B5A"/>
                </a:solidFill>
              </a:rPr>
              <a:t>reported</a:t>
            </a:r>
            <a:r>
              <a:rPr spc="-20" dirty="0">
                <a:solidFill>
                  <a:srgbClr val="5C5B5A"/>
                </a:solidFill>
              </a:rPr>
              <a:t> </a:t>
            </a:r>
            <a:r>
              <a:rPr dirty="0">
                <a:solidFill>
                  <a:srgbClr val="5C5B5A"/>
                </a:solidFill>
              </a:rPr>
              <a:t>this</a:t>
            </a:r>
            <a:r>
              <a:rPr spc="-40" dirty="0">
                <a:solidFill>
                  <a:srgbClr val="5C5B5A"/>
                </a:solidFill>
              </a:rPr>
              <a:t> </a:t>
            </a:r>
            <a:r>
              <a:rPr spc="-10" dirty="0">
                <a:solidFill>
                  <a:srgbClr val="5C5B5A"/>
                </a:solidFill>
              </a:rPr>
              <a:t>wave.</a:t>
            </a:r>
          </a:p>
        </p:txBody>
      </p:sp>
      <p:sp>
        <p:nvSpPr>
          <p:cNvPr id="3" name="object 3"/>
          <p:cNvSpPr txBox="1"/>
          <p:nvPr/>
        </p:nvSpPr>
        <p:spPr>
          <a:xfrm>
            <a:off x="4616958" y="1494536"/>
            <a:ext cx="295846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Difficulty</a:t>
            </a:r>
            <a:r>
              <a:rPr sz="1400" b="1" spc="-70" dirty="0">
                <a:solidFill>
                  <a:srgbClr val="5C5B5A"/>
                </a:solidFill>
                <a:latin typeface="Arial"/>
                <a:cs typeface="Arial"/>
              </a:rPr>
              <a:t> </a:t>
            </a:r>
            <a:r>
              <a:rPr sz="1400" b="1" dirty="0">
                <a:solidFill>
                  <a:srgbClr val="5C5B5A"/>
                </a:solidFill>
                <a:latin typeface="Arial"/>
                <a:cs typeface="Arial"/>
              </a:rPr>
              <a:t>of</a:t>
            </a:r>
            <a:r>
              <a:rPr sz="1400" b="1" spc="-30" dirty="0">
                <a:solidFill>
                  <a:srgbClr val="5C5B5A"/>
                </a:solidFill>
                <a:latin typeface="Arial"/>
                <a:cs typeface="Arial"/>
              </a:rPr>
              <a:t> </a:t>
            </a:r>
            <a:r>
              <a:rPr sz="1400" b="1" dirty="0">
                <a:solidFill>
                  <a:srgbClr val="5C5B5A"/>
                </a:solidFill>
                <a:latin typeface="Arial"/>
                <a:cs typeface="Arial"/>
              </a:rPr>
              <a:t>affording</a:t>
            </a:r>
            <a:r>
              <a:rPr sz="1400" b="1" spc="-70" dirty="0">
                <a:solidFill>
                  <a:srgbClr val="5C5B5A"/>
                </a:solidFill>
                <a:latin typeface="Arial"/>
                <a:cs typeface="Arial"/>
              </a:rPr>
              <a:t> </a:t>
            </a:r>
            <a:r>
              <a:rPr sz="1400" b="1" dirty="0">
                <a:solidFill>
                  <a:srgbClr val="5C5B5A"/>
                </a:solidFill>
                <a:latin typeface="Arial"/>
                <a:cs typeface="Arial"/>
              </a:rPr>
              <a:t>energy</a:t>
            </a:r>
            <a:r>
              <a:rPr sz="1400" b="1" spc="-45" dirty="0">
                <a:solidFill>
                  <a:srgbClr val="5C5B5A"/>
                </a:solidFill>
                <a:latin typeface="Arial"/>
                <a:cs typeface="Arial"/>
              </a:rPr>
              <a:t> </a:t>
            </a:r>
            <a:r>
              <a:rPr sz="1400" b="1" spc="-10" dirty="0">
                <a:solidFill>
                  <a:srgbClr val="5C5B5A"/>
                </a:solidFill>
                <a:latin typeface="Arial"/>
                <a:cs typeface="Arial"/>
              </a:rPr>
              <a:t>costs</a:t>
            </a:r>
            <a:endParaRPr sz="1400">
              <a:latin typeface="Arial"/>
              <a:cs typeface="Arial"/>
            </a:endParaRPr>
          </a:p>
        </p:txBody>
      </p:sp>
      <p:graphicFrame>
        <p:nvGraphicFramePr>
          <p:cNvPr id="4" name="object 4"/>
          <p:cNvGraphicFramePr>
            <a:graphicFrameLocks noGrp="1"/>
          </p:cNvGraphicFramePr>
          <p:nvPr/>
        </p:nvGraphicFramePr>
        <p:xfrm>
          <a:off x="576008" y="5246370"/>
          <a:ext cx="11039470" cy="465455"/>
        </p:xfrm>
        <a:graphic>
          <a:graphicData uri="http://schemas.openxmlformats.org/drawingml/2006/table">
            <a:tbl>
              <a:tblPr firstRow="1" bandRow="1">
                <a:tableStyleId>{2D5ABB26-0587-4C30-8999-92F81FD0307C}</a:tableStyleId>
              </a:tblPr>
              <a:tblGrid>
                <a:gridCol w="852805">
                  <a:extLst>
                    <a:ext uri="{9D8B030D-6E8A-4147-A177-3AD203B41FA5}">
                      <a16:colId xmlns:a16="http://schemas.microsoft.com/office/drawing/2014/main" val="20000"/>
                    </a:ext>
                  </a:extLst>
                </a:gridCol>
                <a:gridCol w="803909">
                  <a:extLst>
                    <a:ext uri="{9D8B030D-6E8A-4147-A177-3AD203B41FA5}">
                      <a16:colId xmlns:a16="http://schemas.microsoft.com/office/drawing/2014/main" val="20001"/>
                    </a:ext>
                  </a:extLst>
                </a:gridCol>
                <a:gridCol w="923289">
                  <a:extLst>
                    <a:ext uri="{9D8B030D-6E8A-4147-A177-3AD203B41FA5}">
                      <a16:colId xmlns:a16="http://schemas.microsoft.com/office/drawing/2014/main" val="20002"/>
                    </a:ext>
                  </a:extLst>
                </a:gridCol>
                <a:gridCol w="826770">
                  <a:extLst>
                    <a:ext uri="{9D8B030D-6E8A-4147-A177-3AD203B41FA5}">
                      <a16:colId xmlns:a16="http://schemas.microsoft.com/office/drawing/2014/main" val="20003"/>
                    </a:ext>
                  </a:extLst>
                </a:gridCol>
                <a:gridCol w="828039">
                  <a:extLst>
                    <a:ext uri="{9D8B030D-6E8A-4147-A177-3AD203B41FA5}">
                      <a16:colId xmlns:a16="http://schemas.microsoft.com/office/drawing/2014/main" val="20004"/>
                    </a:ext>
                  </a:extLst>
                </a:gridCol>
                <a:gridCol w="867410">
                  <a:extLst>
                    <a:ext uri="{9D8B030D-6E8A-4147-A177-3AD203B41FA5}">
                      <a16:colId xmlns:a16="http://schemas.microsoft.com/office/drawing/2014/main" val="20005"/>
                    </a:ext>
                  </a:extLst>
                </a:gridCol>
                <a:gridCol w="847725">
                  <a:extLst>
                    <a:ext uri="{9D8B030D-6E8A-4147-A177-3AD203B41FA5}">
                      <a16:colId xmlns:a16="http://schemas.microsoft.com/office/drawing/2014/main" val="20006"/>
                    </a:ext>
                  </a:extLst>
                </a:gridCol>
                <a:gridCol w="832484">
                  <a:extLst>
                    <a:ext uri="{9D8B030D-6E8A-4147-A177-3AD203B41FA5}">
                      <a16:colId xmlns:a16="http://schemas.microsoft.com/office/drawing/2014/main" val="20007"/>
                    </a:ext>
                  </a:extLst>
                </a:gridCol>
                <a:gridCol w="870584">
                  <a:extLst>
                    <a:ext uri="{9D8B030D-6E8A-4147-A177-3AD203B41FA5}">
                      <a16:colId xmlns:a16="http://schemas.microsoft.com/office/drawing/2014/main" val="20008"/>
                    </a:ext>
                  </a:extLst>
                </a:gridCol>
                <a:gridCol w="837565">
                  <a:extLst>
                    <a:ext uri="{9D8B030D-6E8A-4147-A177-3AD203B41FA5}">
                      <a16:colId xmlns:a16="http://schemas.microsoft.com/office/drawing/2014/main" val="20009"/>
                    </a:ext>
                  </a:extLst>
                </a:gridCol>
                <a:gridCol w="857250">
                  <a:extLst>
                    <a:ext uri="{9D8B030D-6E8A-4147-A177-3AD203B41FA5}">
                      <a16:colId xmlns:a16="http://schemas.microsoft.com/office/drawing/2014/main" val="20010"/>
                    </a:ext>
                  </a:extLst>
                </a:gridCol>
                <a:gridCol w="839470">
                  <a:extLst>
                    <a:ext uri="{9D8B030D-6E8A-4147-A177-3AD203B41FA5}">
                      <a16:colId xmlns:a16="http://schemas.microsoft.com/office/drawing/2014/main" val="20011"/>
                    </a:ext>
                  </a:extLst>
                </a:gridCol>
                <a:gridCol w="852170">
                  <a:extLst>
                    <a:ext uri="{9D8B030D-6E8A-4147-A177-3AD203B41FA5}">
                      <a16:colId xmlns:a16="http://schemas.microsoft.com/office/drawing/2014/main" val="20012"/>
                    </a:ext>
                  </a:extLst>
                </a:gridCol>
              </a:tblGrid>
              <a:tr h="296545">
                <a:tc>
                  <a:txBody>
                    <a:bodyPr/>
                    <a:lstStyle/>
                    <a:p>
                      <a:pPr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37465"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9525" algn="ctr">
                        <a:lnSpc>
                          <a:spcPct val="100000"/>
                        </a:lnSpc>
                        <a:spcBef>
                          <a:spcPts val="710"/>
                        </a:spcBef>
                      </a:pPr>
                      <a:r>
                        <a:rPr sz="1200" dirty="0">
                          <a:solidFill>
                            <a:srgbClr val="585858"/>
                          </a:solidFill>
                          <a:latin typeface="Calibri"/>
                          <a:cs typeface="Calibri"/>
                        </a:rPr>
                        <a:t>March</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3429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3175"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4445"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marL="5715" algn="ctr">
                        <a:lnSpc>
                          <a:spcPct val="100000"/>
                        </a:lnSpc>
                        <a:spcBef>
                          <a:spcPts val="710"/>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5080"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'24</a:t>
                      </a:r>
                      <a:endParaRPr sz="1200">
                        <a:latin typeface="Calibri"/>
                        <a:cs typeface="Calibri"/>
                      </a:endParaRPr>
                    </a:p>
                  </a:txBody>
                  <a:tcPr marL="0" marR="0" marT="90170" marB="0">
                    <a:lnT w="9525">
                      <a:solidFill>
                        <a:srgbClr val="D9D9D9"/>
                      </a:solidFill>
                      <a:prstDash val="solid"/>
                    </a:lnT>
                  </a:tcPr>
                </a:tc>
                <a:extLst>
                  <a:ext uri="{0D108BD9-81ED-4DB2-BD59-A6C34878D82A}">
                    <a16:rowId xmlns:a16="http://schemas.microsoft.com/office/drawing/2014/main" val="10000"/>
                  </a:ext>
                </a:extLst>
              </a:tr>
              <a:tr h="168910">
                <a:tc>
                  <a:txBody>
                    <a:bodyPr/>
                    <a:lstStyle/>
                    <a:p>
                      <a:pPr algn="ctr">
                        <a:lnSpc>
                          <a:spcPts val="1230"/>
                        </a:lnSpc>
                      </a:pPr>
                      <a:r>
                        <a:rPr sz="1200" spc="-20" dirty="0">
                          <a:solidFill>
                            <a:srgbClr val="585858"/>
                          </a:solidFill>
                          <a:latin typeface="Calibri"/>
                          <a:cs typeface="Calibri"/>
                        </a:rPr>
                        <a:t>(S4)</a:t>
                      </a:r>
                      <a:endParaRPr sz="1200">
                        <a:latin typeface="Calibri"/>
                        <a:cs typeface="Calibri"/>
                      </a:endParaRPr>
                    </a:p>
                  </a:txBody>
                  <a:tcPr marL="0" marR="0" marT="0" marB="0"/>
                </a:tc>
                <a:tc>
                  <a:txBody>
                    <a:bodyPr/>
                    <a:lstStyle/>
                    <a:p>
                      <a:pPr marL="38735" algn="ctr">
                        <a:lnSpc>
                          <a:spcPts val="1230"/>
                        </a:lnSpc>
                      </a:pPr>
                      <a:r>
                        <a:rPr sz="1200" spc="-20" dirty="0">
                          <a:solidFill>
                            <a:srgbClr val="585858"/>
                          </a:solidFill>
                          <a:latin typeface="Calibri"/>
                          <a:cs typeface="Calibri"/>
                        </a:rPr>
                        <a:t>(S5)</a:t>
                      </a:r>
                      <a:endParaRPr sz="1200">
                        <a:latin typeface="Calibri"/>
                        <a:cs typeface="Calibri"/>
                      </a:endParaRPr>
                    </a:p>
                  </a:txBody>
                  <a:tcPr marL="0" marR="0" marT="0" marB="0"/>
                </a:tc>
                <a:tc>
                  <a:txBody>
                    <a:bodyPr/>
                    <a:lstStyle/>
                    <a:p>
                      <a:pPr marL="9525" algn="ctr">
                        <a:lnSpc>
                          <a:spcPts val="1230"/>
                        </a:lnSpc>
                      </a:pPr>
                      <a:r>
                        <a:rPr sz="1200" spc="-20" dirty="0">
                          <a:solidFill>
                            <a:srgbClr val="585858"/>
                          </a:solidFill>
                          <a:latin typeface="Calibri"/>
                          <a:cs typeface="Calibri"/>
                        </a:rPr>
                        <a:t>(S6)</a:t>
                      </a:r>
                      <a:endParaRPr sz="1200">
                        <a:latin typeface="Calibri"/>
                        <a:cs typeface="Calibri"/>
                      </a:endParaRPr>
                    </a:p>
                  </a:txBody>
                  <a:tcPr marL="0" marR="0" marT="0" marB="0"/>
                </a:tc>
                <a:tc>
                  <a:txBody>
                    <a:bodyPr/>
                    <a:lstStyle/>
                    <a:p>
                      <a:pPr marR="33020"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270"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5080"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4445"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grpSp>
        <p:nvGrpSpPr>
          <p:cNvPr id="5" name="object 5"/>
          <p:cNvGrpSpPr/>
          <p:nvPr/>
        </p:nvGrpSpPr>
        <p:grpSpPr>
          <a:xfrm>
            <a:off x="986472" y="2339149"/>
            <a:ext cx="10222865" cy="1957705"/>
            <a:chOff x="986472" y="2339149"/>
            <a:chExt cx="10222865" cy="1957705"/>
          </a:xfrm>
        </p:grpSpPr>
        <p:sp>
          <p:nvSpPr>
            <p:cNvPr id="6" name="object 6"/>
            <p:cNvSpPr/>
            <p:nvPr/>
          </p:nvSpPr>
          <p:spPr>
            <a:xfrm>
              <a:off x="1000760" y="2781679"/>
              <a:ext cx="10194290" cy="1500505"/>
            </a:xfrm>
            <a:custGeom>
              <a:avLst/>
              <a:gdLst/>
              <a:ahLst/>
              <a:cxnLst/>
              <a:rect l="l" t="t" r="r" b="b"/>
              <a:pathLst>
                <a:path w="10194290" h="1500504">
                  <a:moveTo>
                    <a:pt x="0" y="1500379"/>
                  </a:moveTo>
                  <a:lnTo>
                    <a:pt x="44716" y="1476975"/>
                  </a:lnTo>
                  <a:lnTo>
                    <a:pt x="89430" y="1452072"/>
                  </a:lnTo>
                  <a:lnTo>
                    <a:pt x="134143" y="1425950"/>
                  </a:lnTo>
                  <a:lnTo>
                    <a:pt x="178854" y="1398890"/>
                  </a:lnTo>
                  <a:lnTo>
                    <a:pt x="223565" y="1371174"/>
                  </a:lnTo>
                  <a:lnTo>
                    <a:pt x="268274" y="1343083"/>
                  </a:lnTo>
                  <a:lnTo>
                    <a:pt x="312982" y="1314897"/>
                  </a:lnTo>
                  <a:lnTo>
                    <a:pt x="357690" y="1286900"/>
                  </a:lnTo>
                  <a:lnTo>
                    <a:pt x="402397" y="1259371"/>
                  </a:lnTo>
                  <a:lnTo>
                    <a:pt x="447105" y="1232593"/>
                  </a:lnTo>
                  <a:lnTo>
                    <a:pt x="491812" y="1206845"/>
                  </a:lnTo>
                  <a:lnTo>
                    <a:pt x="536520" y="1182411"/>
                  </a:lnTo>
                  <a:lnTo>
                    <a:pt x="581228" y="1159570"/>
                  </a:lnTo>
                  <a:lnTo>
                    <a:pt x="625937" y="1138605"/>
                  </a:lnTo>
                  <a:lnTo>
                    <a:pt x="670648" y="1119797"/>
                  </a:lnTo>
                  <a:lnTo>
                    <a:pt x="715359" y="1103426"/>
                  </a:lnTo>
                  <a:lnTo>
                    <a:pt x="760072" y="1089774"/>
                  </a:lnTo>
                  <a:lnTo>
                    <a:pt x="804786" y="1079123"/>
                  </a:lnTo>
                  <a:lnTo>
                    <a:pt x="849503" y="1071754"/>
                  </a:lnTo>
                  <a:lnTo>
                    <a:pt x="896703" y="1068046"/>
                  </a:lnTo>
                  <a:lnTo>
                    <a:pt x="943901" y="1068527"/>
                  </a:lnTo>
                  <a:lnTo>
                    <a:pt x="991098" y="1072754"/>
                  </a:lnTo>
                  <a:lnTo>
                    <a:pt x="1038293" y="1080287"/>
                  </a:lnTo>
                  <a:lnTo>
                    <a:pt x="1085487" y="1090686"/>
                  </a:lnTo>
                  <a:lnTo>
                    <a:pt x="1132680" y="1103508"/>
                  </a:lnTo>
                  <a:lnTo>
                    <a:pt x="1179871" y="1118314"/>
                  </a:lnTo>
                  <a:lnTo>
                    <a:pt x="1227063" y="1134663"/>
                  </a:lnTo>
                  <a:lnTo>
                    <a:pt x="1274254" y="1152113"/>
                  </a:lnTo>
                  <a:lnTo>
                    <a:pt x="1321445" y="1170224"/>
                  </a:lnTo>
                  <a:lnTo>
                    <a:pt x="1368637" y="1188555"/>
                  </a:lnTo>
                  <a:lnTo>
                    <a:pt x="1415828" y="1206665"/>
                  </a:lnTo>
                  <a:lnTo>
                    <a:pt x="1463021" y="1224114"/>
                  </a:lnTo>
                  <a:lnTo>
                    <a:pt x="1510215" y="1240460"/>
                  </a:lnTo>
                  <a:lnTo>
                    <a:pt x="1557410" y="1255263"/>
                  </a:lnTo>
                  <a:lnTo>
                    <a:pt x="1604607" y="1268081"/>
                  </a:lnTo>
                  <a:lnTo>
                    <a:pt x="1651805" y="1278475"/>
                  </a:lnTo>
                  <a:lnTo>
                    <a:pt x="1699006" y="1286003"/>
                  </a:lnTo>
                  <a:lnTo>
                    <a:pt x="1748982" y="1292125"/>
                  </a:lnTo>
                  <a:lnTo>
                    <a:pt x="1798957" y="1297807"/>
                  </a:lnTo>
                  <a:lnTo>
                    <a:pt x="1848930" y="1302985"/>
                  </a:lnTo>
                  <a:lnTo>
                    <a:pt x="1898901" y="1307593"/>
                  </a:lnTo>
                  <a:lnTo>
                    <a:pt x="1948870" y="1311566"/>
                  </a:lnTo>
                  <a:lnTo>
                    <a:pt x="1998839" y="1314839"/>
                  </a:lnTo>
                  <a:lnTo>
                    <a:pt x="2048806" y="1317346"/>
                  </a:lnTo>
                  <a:lnTo>
                    <a:pt x="2098773" y="1319024"/>
                  </a:lnTo>
                  <a:lnTo>
                    <a:pt x="2148741" y="1319805"/>
                  </a:lnTo>
                  <a:lnTo>
                    <a:pt x="2198708" y="1319626"/>
                  </a:lnTo>
                  <a:lnTo>
                    <a:pt x="2248675" y="1318422"/>
                  </a:lnTo>
                  <a:lnTo>
                    <a:pt x="2298644" y="1316126"/>
                  </a:lnTo>
                  <a:lnTo>
                    <a:pt x="2348613" y="1312674"/>
                  </a:lnTo>
                  <a:lnTo>
                    <a:pt x="2398584" y="1308001"/>
                  </a:lnTo>
                  <a:lnTo>
                    <a:pt x="2448557" y="1302041"/>
                  </a:lnTo>
                  <a:lnTo>
                    <a:pt x="2498532" y="1294730"/>
                  </a:lnTo>
                  <a:lnTo>
                    <a:pt x="2548509" y="1286003"/>
                  </a:lnTo>
                  <a:lnTo>
                    <a:pt x="2595690" y="1276125"/>
                  </a:lnTo>
                  <a:lnTo>
                    <a:pt x="2642874" y="1264426"/>
                  </a:lnTo>
                  <a:lnTo>
                    <a:pt x="2690060" y="1251071"/>
                  </a:lnTo>
                  <a:lnTo>
                    <a:pt x="2737248" y="1236225"/>
                  </a:lnTo>
                  <a:lnTo>
                    <a:pt x="2784438" y="1220054"/>
                  </a:lnTo>
                  <a:lnTo>
                    <a:pt x="2831629" y="1202723"/>
                  </a:lnTo>
                  <a:lnTo>
                    <a:pt x="2878822" y="1184399"/>
                  </a:lnTo>
                  <a:lnTo>
                    <a:pt x="2926017" y="1165246"/>
                  </a:lnTo>
                  <a:lnTo>
                    <a:pt x="2973212" y="1145429"/>
                  </a:lnTo>
                  <a:lnTo>
                    <a:pt x="3020409" y="1125116"/>
                  </a:lnTo>
                  <a:lnTo>
                    <a:pt x="3067607" y="1104470"/>
                  </a:lnTo>
                  <a:lnTo>
                    <a:pt x="3114806" y="1083659"/>
                  </a:lnTo>
                  <a:lnTo>
                    <a:pt x="3162006" y="1062846"/>
                  </a:lnTo>
                  <a:lnTo>
                    <a:pt x="3209206" y="1042198"/>
                  </a:lnTo>
                  <a:lnTo>
                    <a:pt x="3256407" y="1021881"/>
                  </a:lnTo>
                  <a:lnTo>
                    <a:pt x="3303608" y="1002059"/>
                  </a:lnTo>
                  <a:lnTo>
                    <a:pt x="3350810" y="982899"/>
                  </a:lnTo>
                  <a:lnTo>
                    <a:pt x="3398012" y="964566"/>
                  </a:lnTo>
                  <a:lnTo>
                    <a:pt x="3445193" y="946721"/>
                  </a:lnTo>
                  <a:lnTo>
                    <a:pt x="3492377" y="928874"/>
                  </a:lnTo>
                  <a:lnTo>
                    <a:pt x="3539563" y="911026"/>
                  </a:lnTo>
                  <a:lnTo>
                    <a:pt x="3586751" y="893176"/>
                  </a:lnTo>
                  <a:lnTo>
                    <a:pt x="3633941" y="875324"/>
                  </a:lnTo>
                  <a:lnTo>
                    <a:pt x="3681132" y="857472"/>
                  </a:lnTo>
                  <a:lnTo>
                    <a:pt x="3728325" y="839618"/>
                  </a:lnTo>
                  <a:lnTo>
                    <a:pt x="3775520" y="821765"/>
                  </a:lnTo>
                  <a:lnTo>
                    <a:pt x="3822715" y="803911"/>
                  </a:lnTo>
                  <a:lnTo>
                    <a:pt x="3869912" y="786057"/>
                  </a:lnTo>
                  <a:lnTo>
                    <a:pt x="3917110" y="768203"/>
                  </a:lnTo>
                  <a:lnTo>
                    <a:pt x="3964309" y="750349"/>
                  </a:lnTo>
                  <a:lnTo>
                    <a:pt x="4011509" y="732497"/>
                  </a:lnTo>
                  <a:lnTo>
                    <a:pt x="4058709" y="714646"/>
                  </a:lnTo>
                  <a:lnTo>
                    <a:pt x="4105910" y="696795"/>
                  </a:lnTo>
                  <a:lnTo>
                    <a:pt x="4153111" y="678947"/>
                  </a:lnTo>
                  <a:lnTo>
                    <a:pt x="4200313" y="661100"/>
                  </a:lnTo>
                  <a:lnTo>
                    <a:pt x="4247515" y="643256"/>
                  </a:lnTo>
                  <a:lnTo>
                    <a:pt x="4294696" y="624922"/>
                  </a:lnTo>
                  <a:lnTo>
                    <a:pt x="4341880" y="605762"/>
                  </a:lnTo>
                  <a:lnTo>
                    <a:pt x="4389066" y="585940"/>
                  </a:lnTo>
                  <a:lnTo>
                    <a:pt x="4436254" y="565623"/>
                  </a:lnTo>
                  <a:lnTo>
                    <a:pt x="4483444" y="544975"/>
                  </a:lnTo>
                  <a:lnTo>
                    <a:pt x="4530635" y="524162"/>
                  </a:lnTo>
                  <a:lnTo>
                    <a:pt x="4577828" y="503351"/>
                  </a:lnTo>
                  <a:lnTo>
                    <a:pt x="4625023" y="482705"/>
                  </a:lnTo>
                  <a:lnTo>
                    <a:pt x="4672218" y="462392"/>
                  </a:lnTo>
                  <a:lnTo>
                    <a:pt x="4719415" y="442576"/>
                  </a:lnTo>
                  <a:lnTo>
                    <a:pt x="4766613" y="423422"/>
                  </a:lnTo>
                  <a:lnTo>
                    <a:pt x="4813812" y="405098"/>
                  </a:lnTo>
                  <a:lnTo>
                    <a:pt x="4861012" y="387767"/>
                  </a:lnTo>
                  <a:lnTo>
                    <a:pt x="4908212" y="371596"/>
                  </a:lnTo>
                  <a:lnTo>
                    <a:pt x="4955413" y="356750"/>
                  </a:lnTo>
                  <a:lnTo>
                    <a:pt x="5002614" y="343395"/>
                  </a:lnTo>
                  <a:lnTo>
                    <a:pt x="5049816" y="331696"/>
                  </a:lnTo>
                  <a:lnTo>
                    <a:pt x="5097018" y="321819"/>
                  </a:lnTo>
                  <a:lnTo>
                    <a:pt x="5146975" y="313963"/>
                  </a:lnTo>
                  <a:lnTo>
                    <a:pt x="5196934" y="309051"/>
                  </a:lnTo>
                  <a:lnTo>
                    <a:pt x="5246896" y="306689"/>
                  </a:lnTo>
                  <a:lnTo>
                    <a:pt x="5296860" y="306487"/>
                  </a:lnTo>
                  <a:lnTo>
                    <a:pt x="5346826" y="308050"/>
                  </a:lnTo>
                  <a:lnTo>
                    <a:pt x="5396794" y="310988"/>
                  </a:lnTo>
                  <a:lnTo>
                    <a:pt x="5446764" y="314908"/>
                  </a:lnTo>
                  <a:lnTo>
                    <a:pt x="5496735" y="319418"/>
                  </a:lnTo>
                  <a:lnTo>
                    <a:pt x="5546708" y="324125"/>
                  </a:lnTo>
                  <a:lnTo>
                    <a:pt x="5596682" y="328637"/>
                  </a:lnTo>
                  <a:lnTo>
                    <a:pt x="5646657" y="332562"/>
                  </a:lnTo>
                  <a:lnTo>
                    <a:pt x="5696633" y="335508"/>
                  </a:lnTo>
                  <a:lnTo>
                    <a:pt x="5746609" y="337082"/>
                  </a:lnTo>
                  <a:lnTo>
                    <a:pt x="5796586" y="336892"/>
                  </a:lnTo>
                  <a:lnTo>
                    <a:pt x="5846564" y="334547"/>
                  </a:lnTo>
                  <a:lnTo>
                    <a:pt x="5896542" y="329653"/>
                  </a:lnTo>
                  <a:lnTo>
                    <a:pt x="5946520" y="321819"/>
                  </a:lnTo>
                  <a:lnTo>
                    <a:pt x="5991219" y="311505"/>
                  </a:lnTo>
                  <a:lnTo>
                    <a:pt x="6035919" y="297802"/>
                  </a:lnTo>
                  <a:lnTo>
                    <a:pt x="6080621" y="281178"/>
                  </a:lnTo>
                  <a:lnTo>
                    <a:pt x="6125325" y="262101"/>
                  </a:lnTo>
                  <a:lnTo>
                    <a:pt x="6170031" y="241040"/>
                  </a:lnTo>
                  <a:lnTo>
                    <a:pt x="6214738" y="218465"/>
                  </a:lnTo>
                  <a:lnTo>
                    <a:pt x="6259447" y="194843"/>
                  </a:lnTo>
                  <a:lnTo>
                    <a:pt x="6304157" y="170644"/>
                  </a:lnTo>
                  <a:lnTo>
                    <a:pt x="6348868" y="146336"/>
                  </a:lnTo>
                  <a:lnTo>
                    <a:pt x="6393581" y="122387"/>
                  </a:lnTo>
                  <a:lnTo>
                    <a:pt x="6438294" y="99267"/>
                  </a:lnTo>
                  <a:lnTo>
                    <a:pt x="6483008" y="77445"/>
                  </a:lnTo>
                  <a:lnTo>
                    <a:pt x="6527723" y="57388"/>
                  </a:lnTo>
                  <a:lnTo>
                    <a:pt x="6572439" y="39566"/>
                  </a:lnTo>
                  <a:lnTo>
                    <a:pt x="6617155" y="24448"/>
                  </a:lnTo>
                  <a:lnTo>
                    <a:pt x="6661872" y="12501"/>
                  </a:lnTo>
                  <a:lnTo>
                    <a:pt x="6706589" y="4196"/>
                  </a:lnTo>
                  <a:lnTo>
                    <a:pt x="6751306" y="0"/>
                  </a:lnTo>
                  <a:lnTo>
                    <a:pt x="6796024" y="382"/>
                  </a:lnTo>
                  <a:lnTo>
                    <a:pt x="6836465" y="5393"/>
                  </a:lnTo>
                  <a:lnTo>
                    <a:pt x="6876908" y="15022"/>
                  </a:lnTo>
                  <a:lnTo>
                    <a:pt x="6917352" y="28783"/>
                  </a:lnTo>
                  <a:lnTo>
                    <a:pt x="6957798" y="46190"/>
                  </a:lnTo>
                  <a:lnTo>
                    <a:pt x="6998246" y="66757"/>
                  </a:lnTo>
                  <a:lnTo>
                    <a:pt x="7038694" y="89997"/>
                  </a:lnTo>
                  <a:lnTo>
                    <a:pt x="7079144" y="115425"/>
                  </a:lnTo>
                  <a:lnTo>
                    <a:pt x="7119595" y="142554"/>
                  </a:lnTo>
                  <a:lnTo>
                    <a:pt x="7160047" y="170899"/>
                  </a:lnTo>
                  <a:lnTo>
                    <a:pt x="7200500" y="199972"/>
                  </a:lnTo>
                  <a:lnTo>
                    <a:pt x="7240954" y="229289"/>
                  </a:lnTo>
                  <a:lnTo>
                    <a:pt x="7281409" y="258363"/>
                  </a:lnTo>
                  <a:lnTo>
                    <a:pt x="7321865" y="286707"/>
                  </a:lnTo>
                  <a:lnTo>
                    <a:pt x="7362321" y="313836"/>
                  </a:lnTo>
                  <a:lnTo>
                    <a:pt x="7402778" y="339264"/>
                  </a:lnTo>
                  <a:lnTo>
                    <a:pt x="7443235" y="362505"/>
                  </a:lnTo>
                  <a:lnTo>
                    <a:pt x="7483693" y="383071"/>
                  </a:lnTo>
                  <a:lnTo>
                    <a:pt x="7524151" y="400478"/>
                  </a:lnTo>
                  <a:lnTo>
                    <a:pt x="7564609" y="414239"/>
                  </a:lnTo>
                  <a:lnTo>
                    <a:pt x="7605068" y="423868"/>
                  </a:lnTo>
                  <a:lnTo>
                    <a:pt x="7645527" y="428880"/>
                  </a:lnTo>
                  <a:lnTo>
                    <a:pt x="7687990" y="428973"/>
                  </a:lnTo>
                  <a:lnTo>
                    <a:pt x="7730455" y="424231"/>
                  </a:lnTo>
                  <a:lnTo>
                    <a:pt x="7772922" y="415174"/>
                  </a:lnTo>
                  <a:lnTo>
                    <a:pt x="7815391" y="402326"/>
                  </a:lnTo>
                  <a:lnTo>
                    <a:pt x="7857861" y="386210"/>
                  </a:lnTo>
                  <a:lnTo>
                    <a:pt x="7900332" y="367346"/>
                  </a:lnTo>
                  <a:lnTo>
                    <a:pt x="7942805" y="346259"/>
                  </a:lnTo>
                  <a:lnTo>
                    <a:pt x="7985279" y="323470"/>
                  </a:lnTo>
                  <a:lnTo>
                    <a:pt x="8027754" y="299501"/>
                  </a:lnTo>
                  <a:lnTo>
                    <a:pt x="8070230" y="274876"/>
                  </a:lnTo>
                  <a:lnTo>
                    <a:pt x="8112708" y="250117"/>
                  </a:lnTo>
                  <a:lnTo>
                    <a:pt x="8155186" y="225746"/>
                  </a:lnTo>
                  <a:lnTo>
                    <a:pt x="8197664" y="202285"/>
                  </a:lnTo>
                  <a:lnTo>
                    <a:pt x="8240144" y="180257"/>
                  </a:lnTo>
                  <a:lnTo>
                    <a:pt x="8282624" y="160185"/>
                  </a:lnTo>
                  <a:lnTo>
                    <a:pt x="8325105" y="142591"/>
                  </a:lnTo>
                  <a:lnTo>
                    <a:pt x="8367585" y="127997"/>
                  </a:lnTo>
                  <a:lnTo>
                    <a:pt x="8410067" y="116926"/>
                  </a:lnTo>
                  <a:lnTo>
                    <a:pt x="8452548" y="109901"/>
                  </a:lnTo>
                  <a:lnTo>
                    <a:pt x="8495030" y="107443"/>
                  </a:lnTo>
                  <a:lnTo>
                    <a:pt x="8539728" y="109880"/>
                  </a:lnTo>
                  <a:lnTo>
                    <a:pt x="8584428" y="116849"/>
                  </a:lnTo>
                  <a:lnTo>
                    <a:pt x="8629130" y="127833"/>
                  </a:lnTo>
                  <a:lnTo>
                    <a:pt x="8673834" y="142317"/>
                  </a:lnTo>
                  <a:lnTo>
                    <a:pt x="8718540" y="159785"/>
                  </a:lnTo>
                  <a:lnTo>
                    <a:pt x="8763247" y="179722"/>
                  </a:lnTo>
                  <a:lnTo>
                    <a:pt x="8807956" y="201611"/>
                  </a:lnTo>
                  <a:lnTo>
                    <a:pt x="8852666" y="224938"/>
                  </a:lnTo>
                  <a:lnTo>
                    <a:pt x="8897377" y="249185"/>
                  </a:lnTo>
                  <a:lnTo>
                    <a:pt x="8942090" y="273839"/>
                  </a:lnTo>
                  <a:lnTo>
                    <a:pt x="8986803" y="298382"/>
                  </a:lnTo>
                  <a:lnTo>
                    <a:pt x="9031517" y="322299"/>
                  </a:lnTo>
                  <a:lnTo>
                    <a:pt x="9076232" y="345075"/>
                  </a:lnTo>
                  <a:lnTo>
                    <a:pt x="9120948" y="366194"/>
                  </a:lnTo>
                  <a:lnTo>
                    <a:pt x="9165664" y="385140"/>
                  </a:lnTo>
                  <a:lnTo>
                    <a:pt x="9210381" y="401397"/>
                  </a:lnTo>
                  <a:lnTo>
                    <a:pt x="9255098" y="414450"/>
                  </a:lnTo>
                  <a:lnTo>
                    <a:pt x="9299815" y="423782"/>
                  </a:lnTo>
                  <a:lnTo>
                    <a:pt x="9344533" y="428880"/>
                  </a:lnTo>
                  <a:lnTo>
                    <a:pt x="9391714" y="430256"/>
                  </a:lnTo>
                  <a:lnTo>
                    <a:pt x="9438898" y="428598"/>
                  </a:lnTo>
                  <a:lnTo>
                    <a:pt x="9486084" y="424184"/>
                  </a:lnTo>
                  <a:lnTo>
                    <a:pt x="9533272" y="417287"/>
                  </a:lnTo>
                  <a:lnTo>
                    <a:pt x="9580462" y="408185"/>
                  </a:lnTo>
                  <a:lnTo>
                    <a:pt x="9627653" y="397153"/>
                  </a:lnTo>
                  <a:lnTo>
                    <a:pt x="9674846" y="384467"/>
                  </a:lnTo>
                  <a:lnTo>
                    <a:pt x="9722041" y="370402"/>
                  </a:lnTo>
                  <a:lnTo>
                    <a:pt x="9769236" y="355235"/>
                  </a:lnTo>
                  <a:lnTo>
                    <a:pt x="9816433" y="339242"/>
                  </a:lnTo>
                  <a:lnTo>
                    <a:pt x="9863631" y="322697"/>
                  </a:lnTo>
                  <a:lnTo>
                    <a:pt x="9910830" y="305878"/>
                  </a:lnTo>
                  <a:lnTo>
                    <a:pt x="9958030" y="289059"/>
                  </a:lnTo>
                  <a:lnTo>
                    <a:pt x="10005230" y="272517"/>
                  </a:lnTo>
                  <a:lnTo>
                    <a:pt x="10052431" y="256527"/>
                  </a:lnTo>
                  <a:lnTo>
                    <a:pt x="10099632" y="241366"/>
                  </a:lnTo>
                  <a:lnTo>
                    <a:pt x="10146834" y="227308"/>
                  </a:lnTo>
                  <a:lnTo>
                    <a:pt x="10194036" y="214631"/>
                  </a:lnTo>
                </a:path>
              </a:pathLst>
            </a:custGeom>
            <a:ln w="28575">
              <a:solidFill>
                <a:srgbClr val="009590"/>
              </a:solidFill>
            </a:ln>
          </p:spPr>
          <p:txBody>
            <a:bodyPr wrap="square" lIns="0" tIns="0" rIns="0" bIns="0" rtlCol="0"/>
            <a:lstStyle/>
            <a:p>
              <a:endParaRPr/>
            </a:p>
          </p:txBody>
        </p:sp>
        <p:sp>
          <p:nvSpPr>
            <p:cNvPr id="7" name="object 7"/>
            <p:cNvSpPr/>
            <p:nvPr/>
          </p:nvSpPr>
          <p:spPr>
            <a:xfrm>
              <a:off x="1000760" y="2353436"/>
              <a:ext cx="10194290" cy="1500505"/>
            </a:xfrm>
            <a:custGeom>
              <a:avLst/>
              <a:gdLst/>
              <a:ahLst/>
              <a:cxnLst/>
              <a:rect l="l" t="t" r="r" b="b"/>
              <a:pathLst>
                <a:path w="10194290" h="1500504">
                  <a:moveTo>
                    <a:pt x="0" y="0"/>
                  </a:moveTo>
                  <a:lnTo>
                    <a:pt x="44716" y="23402"/>
                  </a:lnTo>
                  <a:lnTo>
                    <a:pt x="89430" y="48302"/>
                  </a:lnTo>
                  <a:lnTo>
                    <a:pt x="134143" y="74420"/>
                  </a:lnTo>
                  <a:lnTo>
                    <a:pt x="178854" y="101475"/>
                  </a:lnTo>
                  <a:lnTo>
                    <a:pt x="223565" y="129185"/>
                  </a:lnTo>
                  <a:lnTo>
                    <a:pt x="268274" y="157270"/>
                  </a:lnTo>
                  <a:lnTo>
                    <a:pt x="312982" y="185448"/>
                  </a:lnTo>
                  <a:lnTo>
                    <a:pt x="357690" y="213439"/>
                  </a:lnTo>
                  <a:lnTo>
                    <a:pt x="402397" y="240962"/>
                  </a:lnTo>
                  <a:lnTo>
                    <a:pt x="447105" y="267735"/>
                  </a:lnTo>
                  <a:lnTo>
                    <a:pt x="491812" y="293479"/>
                  </a:lnTo>
                  <a:lnTo>
                    <a:pt x="536520" y="317911"/>
                  </a:lnTo>
                  <a:lnTo>
                    <a:pt x="581228" y="340751"/>
                  </a:lnTo>
                  <a:lnTo>
                    <a:pt x="625937" y="361718"/>
                  </a:lnTo>
                  <a:lnTo>
                    <a:pt x="670648" y="380532"/>
                  </a:lnTo>
                  <a:lnTo>
                    <a:pt x="715359" y="396910"/>
                  </a:lnTo>
                  <a:lnTo>
                    <a:pt x="760072" y="410572"/>
                  </a:lnTo>
                  <a:lnTo>
                    <a:pt x="804786" y="421237"/>
                  </a:lnTo>
                  <a:lnTo>
                    <a:pt x="849503" y="428625"/>
                  </a:lnTo>
                  <a:lnTo>
                    <a:pt x="896703" y="432332"/>
                  </a:lnTo>
                  <a:lnTo>
                    <a:pt x="943901" y="431851"/>
                  </a:lnTo>
                  <a:lnTo>
                    <a:pt x="991098" y="427623"/>
                  </a:lnTo>
                  <a:lnTo>
                    <a:pt x="1038293" y="420089"/>
                  </a:lnTo>
                  <a:lnTo>
                    <a:pt x="1085487" y="409690"/>
                  </a:lnTo>
                  <a:lnTo>
                    <a:pt x="1132680" y="396865"/>
                  </a:lnTo>
                  <a:lnTo>
                    <a:pt x="1179871" y="382056"/>
                  </a:lnTo>
                  <a:lnTo>
                    <a:pt x="1227063" y="365704"/>
                  </a:lnTo>
                  <a:lnTo>
                    <a:pt x="1274254" y="348249"/>
                  </a:lnTo>
                  <a:lnTo>
                    <a:pt x="1321445" y="330132"/>
                  </a:lnTo>
                  <a:lnTo>
                    <a:pt x="1368637" y="311794"/>
                  </a:lnTo>
                  <a:lnTo>
                    <a:pt x="1415828" y="293675"/>
                  </a:lnTo>
                  <a:lnTo>
                    <a:pt x="1463021" y="276216"/>
                  </a:lnTo>
                  <a:lnTo>
                    <a:pt x="1510215" y="259858"/>
                  </a:lnTo>
                  <a:lnTo>
                    <a:pt x="1557410" y="245042"/>
                  </a:lnTo>
                  <a:lnTo>
                    <a:pt x="1604607" y="232208"/>
                  </a:lnTo>
                  <a:lnTo>
                    <a:pt x="1651805" y="221796"/>
                  </a:lnTo>
                  <a:lnTo>
                    <a:pt x="1699006" y="214249"/>
                  </a:lnTo>
                  <a:lnTo>
                    <a:pt x="1748982" y="208496"/>
                  </a:lnTo>
                  <a:lnTo>
                    <a:pt x="1798957" y="203791"/>
                  </a:lnTo>
                  <a:lnTo>
                    <a:pt x="1848930" y="200067"/>
                  </a:lnTo>
                  <a:lnTo>
                    <a:pt x="1898901" y="197259"/>
                  </a:lnTo>
                  <a:lnTo>
                    <a:pt x="1948870" y="195302"/>
                  </a:lnTo>
                  <a:lnTo>
                    <a:pt x="1998839" y="194129"/>
                  </a:lnTo>
                  <a:lnTo>
                    <a:pt x="2048806" y="193675"/>
                  </a:lnTo>
                  <a:lnTo>
                    <a:pt x="2098773" y="193874"/>
                  </a:lnTo>
                  <a:lnTo>
                    <a:pt x="2148741" y="194661"/>
                  </a:lnTo>
                  <a:lnTo>
                    <a:pt x="2198708" y="195971"/>
                  </a:lnTo>
                  <a:lnTo>
                    <a:pt x="2248675" y="197737"/>
                  </a:lnTo>
                  <a:lnTo>
                    <a:pt x="2298644" y="199894"/>
                  </a:lnTo>
                  <a:lnTo>
                    <a:pt x="2348613" y="202377"/>
                  </a:lnTo>
                  <a:lnTo>
                    <a:pt x="2398584" y="205119"/>
                  </a:lnTo>
                  <a:lnTo>
                    <a:pt x="2448557" y="208055"/>
                  </a:lnTo>
                  <a:lnTo>
                    <a:pt x="2498532" y="211120"/>
                  </a:lnTo>
                  <a:lnTo>
                    <a:pt x="2548509" y="214249"/>
                  </a:lnTo>
                  <a:lnTo>
                    <a:pt x="2598466" y="217070"/>
                  </a:lnTo>
                  <a:lnTo>
                    <a:pt x="2648425" y="219344"/>
                  </a:lnTo>
                  <a:lnTo>
                    <a:pt x="2698387" y="221267"/>
                  </a:lnTo>
                  <a:lnTo>
                    <a:pt x="2748351" y="223036"/>
                  </a:lnTo>
                  <a:lnTo>
                    <a:pt x="2798317" y="224848"/>
                  </a:lnTo>
                  <a:lnTo>
                    <a:pt x="2848285" y="226899"/>
                  </a:lnTo>
                  <a:lnTo>
                    <a:pt x="2898255" y="229386"/>
                  </a:lnTo>
                  <a:lnTo>
                    <a:pt x="2948226" y="232504"/>
                  </a:lnTo>
                  <a:lnTo>
                    <a:pt x="2998199" y="236452"/>
                  </a:lnTo>
                  <a:lnTo>
                    <a:pt x="3048173" y="241424"/>
                  </a:lnTo>
                  <a:lnTo>
                    <a:pt x="3098148" y="247617"/>
                  </a:lnTo>
                  <a:lnTo>
                    <a:pt x="3148124" y="255229"/>
                  </a:lnTo>
                  <a:lnTo>
                    <a:pt x="3198100" y="264455"/>
                  </a:lnTo>
                  <a:lnTo>
                    <a:pt x="3248077" y="275493"/>
                  </a:lnTo>
                  <a:lnTo>
                    <a:pt x="3298055" y="288538"/>
                  </a:lnTo>
                  <a:lnTo>
                    <a:pt x="3348033" y="303787"/>
                  </a:lnTo>
                  <a:lnTo>
                    <a:pt x="3398012" y="321437"/>
                  </a:lnTo>
                  <a:lnTo>
                    <a:pt x="3440475" y="338940"/>
                  </a:lnTo>
                  <a:lnTo>
                    <a:pt x="3482940" y="359108"/>
                  </a:lnTo>
                  <a:lnTo>
                    <a:pt x="3525407" y="381659"/>
                  </a:lnTo>
                  <a:lnTo>
                    <a:pt x="3567876" y="406311"/>
                  </a:lnTo>
                  <a:lnTo>
                    <a:pt x="3610346" y="432784"/>
                  </a:lnTo>
                  <a:lnTo>
                    <a:pt x="3652817" y="460796"/>
                  </a:lnTo>
                  <a:lnTo>
                    <a:pt x="3695290" y="490066"/>
                  </a:lnTo>
                  <a:lnTo>
                    <a:pt x="3737764" y="520312"/>
                  </a:lnTo>
                  <a:lnTo>
                    <a:pt x="3780239" y="551255"/>
                  </a:lnTo>
                  <a:lnTo>
                    <a:pt x="3822715" y="582612"/>
                  </a:lnTo>
                  <a:lnTo>
                    <a:pt x="3865193" y="614102"/>
                  </a:lnTo>
                  <a:lnTo>
                    <a:pt x="3907671" y="645445"/>
                  </a:lnTo>
                  <a:lnTo>
                    <a:pt x="3950149" y="676359"/>
                  </a:lnTo>
                  <a:lnTo>
                    <a:pt x="3992629" y="706562"/>
                  </a:lnTo>
                  <a:lnTo>
                    <a:pt x="4035109" y="735774"/>
                  </a:lnTo>
                  <a:lnTo>
                    <a:pt x="4077590" y="763713"/>
                  </a:lnTo>
                  <a:lnTo>
                    <a:pt x="4120070" y="790099"/>
                  </a:lnTo>
                  <a:lnTo>
                    <a:pt x="4162552" y="814650"/>
                  </a:lnTo>
                  <a:lnTo>
                    <a:pt x="4205033" y="837085"/>
                  </a:lnTo>
                  <a:lnTo>
                    <a:pt x="4247515" y="857123"/>
                  </a:lnTo>
                  <a:lnTo>
                    <a:pt x="4297472" y="878446"/>
                  </a:lnTo>
                  <a:lnTo>
                    <a:pt x="4347431" y="898352"/>
                  </a:lnTo>
                  <a:lnTo>
                    <a:pt x="4397393" y="916908"/>
                  </a:lnTo>
                  <a:lnTo>
                    <a:pt x="4447357" y="934179"/>
                  </a:lnTo>
                  <a:lnTo>
                    <a:pt x="4497323" y="950229"/>
                  </a:lnTo>
                  <a:lnTo>
                    <a:pt x="4547291" y="965125"/>
                  </a:lnTo>
                  <a:lnTo>
                    <a:pt x="4597261" y="978932"/>
                  </a:lnTo>
                  <a:lnTo>
                    <a:pt x="4647232" y="991715"/>
                  </a:lnTo>
                  <a:lnTo>
                    <a:pt x="4697205" y="1003540"/>
                  </a:lnTo>
                  <a:lnTo>
                    <a:pt x="4747179" y="1014472"/>
                  </a:lnTo>
                  <a:lnTo>
                    <a:pt x="4797154" y="1024577"/>
                  </a:lnTo>
                  <a:lnTo>
                    <a:pt x="4847130" y="1033920"/>
                  </a:lnTo>
                  <a:lnTo>
                    <a:pt x="4897106" y="1042567"/>
                  </a:lnTo>
                  <a:lnTo>
                    <a:pt x="4947083" y="1050583"/>
                  </a:lnTo>
                  <a:lnTo>
                    <a:pt x="4997061" y="1058033"/>
                  </a:lnTo>
                  <a:lnTo>
                    <a:pt x="5047039" y="1064983"/>
                  </a:lnTo>
                  <a:lnTo>
                    <a:pt x="5097018" y="1071499"/>
                  </a:lnTo>
                  <a:lnTo>
                    <a:pt x="5146975" y="1076379"/>
                  </a:lnTo>
                  <a:lnTo>
                    <a:pt x="5196934" y="1078685"/>
                  </a:lnTo>
                  <a:lnTo>
                    <a:pt x="5246896" y="1078811"/>
                  </a:lnTo>
                  <a:lnTo>
                    <a:pt x="5296860" y="1077148"/>
                  </a:lnTo>
                  <a:lnTo>
                    <a:pt x="5346826" y="1074090"/>
                  </a:lnTo>
                  <a:lnTo>
                    <a:pt x="5396794" y="1070030"/>
                  </a:lnTo>
                  <a:lnTo>
                    <a:pt x="5446764" y="1065359"/>
                  </a:lnTo>
                  <a:lnTo>
                    <a:pt x="5496735" y="1060471"/>
                  </a:lnTo>
                  <a:lnTo>
                    <a:pt x="5546708" y="1055758"/>
                  </a:lnTo>
                  <a:lnTo>
                    <a:pt x="5596682" y="1051614"/>
                  </a:lnTo>
                  <a:lnTo>
                    <a:pt x="5646657" y="1048431"/>
                  </a:lnTo>
                  <a:lnTo>
                    <a:pt x="5696633" y="1046601"/>
                  </a:lnTo>
                  <a:lnTo>
                    <a:pt x="5746609" y="1046517"/>
                  </a:lnTo>
                  <a:lnTo>
                    <a:pt x="5796586" y="1048572"/>
                  </a:lnTo>
                  <a:lnTo>
                    <a:pt x="5846564" y="1053159"/>
                  </a:lnTo>
                  <a:lnTo>
                    <a:pt x="5896542" y="1060670"/>
                  </a:lnTo>
                  <a:lnTo>
                    <a:pt x="5946520" y="1071499"/>
                  </a:lnTo>
                  <a:lnTo>
                    <a:pt x="5988984" y="1084267"/>
                  </a:lnTo>
                  <a:lnTo>
                    <a:pt x="6031449" y="1100840"/>
                  </a:lnTo>
                  <a:lnTo>
                    <a:pt x="6073916" y="1120735"/>
                  </a:lnTo>
                  <a:lnTo>
                    <a:pt x="6116385" y="1143470"/>
                  </a:lnTo>
                  <a:lnTo>
                    <a:pt x="6158855" y="1168562"/>
                  </a:lnTo>
                  <a:lnTo>
                    <a:pt x="6201326" y="1195530"/>
                  </a:lnTo>
                  <a:lnTo>
                    <a:pt x="6243799" y="1223891"/>
                  </a:lnTo>
                  <a:lnTo>
                    <a:pt x="6286273" y="1253163"/>
                  </a:lnTo>
                  <a:lnTo>
                    <a:pt x="6328748" y="1282865"/>
                  </a:lnTo>
                  <a:lnTo>
                    <a:pt x="6371224" y="1312513"/>
                  </a:lnTo>
                  <a:lnTo>
                    <a:pt x="6413702" y="1341626"/>
                  </a:lnTo>
                  <a:lnTo>
                    <a:pt x="6456180" y="1369721"/>
                  </a:lnTo>
                  <a:lnTo>
                    <a:pt x="6498658" y="1396317"/>
                  </a:lnTo>
                  <a:lnTo>
                    <a:pt x="6541138" y="1420931"/>
                  </a:lnTo>
                  <a:lnTo>
                    <a:pt x="6583618" y="1443081"/>
                  </a:lnTo>
                  <a:lnTo>
                    <a:pt x="6626099" y="1462285"/>
                  </a:lnTo>
                  <a:lnTo>
                    <a:pt x="6668579" y="1478060"/>
                  </a:lnTo>
                  <a:lnTo>
                    <a:pt x="6711061" y="1489926"/>
                  </a:lnTo>
                  <a:lnTo>
                    <a:pt x="6753542" y="1497398"/>
                  </a:lnTo>
                  <a:lnTo>
                    <a:pt x="6796024" y="1499996"/>
                  </a:lnTo>
                  <a:lnTo>
                    <a:pt x="6836465" y="1497405"/>
                  </a:lnTo>
                  <a:lnTo>
                    <a:pt x="6876908" y="1489956"/>
                  </a:lnTo>
                  <a:lnTo>
                    <a:pt x="6917352" y="1478133"/>
                  </a:lnTo>
                  <a:lnTo>
                    <a:pt x="6957798" y="1462424"/>
                  </a:lnTo>
                  <a:lnTo>
                    <a:pt x="6998246" y="1443314"/>
                  </a:lnTo>
                  <a:lnTo>
                    <a:pt x="7038694" y="1421289"/>
                  </a:lnTo>
                  <a:lnTo>
                    <a:pt x="7079144" y="1396835"/>
                  </a:lnTo>
                  <a:lnTo>
                    <a:pt x="7119595" y="1370437"/>
                  </a:lnTo>
                  <a:lnTo>
                    <a:pt x="7160047" y="1342582"/>
                  </a:lnTo>
                  <a:lnTo>
                    <a:pt x="7200500" y="1313756"/>
                  </a:lnTo>
                  <a:lnTo>
                    <a:pt x="7240954" y="1284444"/>
                  </a:lnTo>
                  <a:lnTo>
                    <a:pt x="7281409" y="1255132"/>
                  </a:lnTo>
                  <a:lnTo>
                    <a:pt x="7321865" y="1226306"/>
                  </a:lnTo>
                  <a:lnTo>
                    <a:pt x="7362321" y="1198451"/>
                  </a:lnTo>
                  <a:lnTo>
                    <a:pt x="7402778" y="1172055"/>
                  </a:lnTo>
                  <a:lnTo>
                    <a:pt x="7443235" y="1147602"/>
                  </a:lnTo>
                  <a:lnTo>
                    <a:pt x="7483693" y="1125579"/>
                  </a:lnTo>
                  <a:lnTo>
                    <a:pt x="7524151" y="1106471"/>
                  </a:lnTo>
                  <a:lnTo>
                    <a:pt x="7564609" y="1090765"/>
                  </a:lnTo>
                  <a:lnTo>
                    <a:pt x="7605068" y="1078945"/>
                  </a:lnTo>
                  <a:lnTo>
                    <a:pt x="7645527" y="1071499"/>
                  </a:lnTo>
                  <a:lnTo>
                    <a:pt x="7690225" y="1068141"/>
                  </a:lnTo>
                  <a:lnTo>
                    <a:pt x="7734925" y="1069067"/>
                  </a:lnTo>
                  <a:lnTo>
                    <a:pt x="7779627" y="1073806"/>
                  </a:lnTo>
                  <a:lnTo>
                    <a:pt x="7824331" y="1081890"/>
                  </a:lnTo>
                  <a:lnTo>
                    <a:pt x="7869037" y="1092850"/>
                  </a:lnTo>
                  <a:lnTo>
                    <a:pt x="7913744" y="1106217"/>
                  </a:lnTo>
                  <a:lnTo>
                    <a:pt x="7958453" y="1121523"/>
                  </a:lnTo>
                  <a:lnTo>
                    <a:pt x="8003163" y="1138299"/>
                  </a:lnTo>
                  <a:lnTo>
                    <a:pt x="8047874" y="1156076"/>
                  </a:lnTo>
                  <a:lnTo>
                    <a:pt x="8092587" y="1174384"/>
                  </a:lnTo>
                  <a:lnTo>
                    <a:pt x="8137300" y="1192756"/>
                  </a:lnTo>
                  <a:lnTo>
                    <a:pt x="8182014" y="1210722"/>
                  </a:lnTo>
                  <a:lnTo>
                    <a:pt x="8226729" y="1227814"/>
                  </a:lnTo>
                  <a:lnTo>
                    <a:pt x="8271445" y="1243562"/>
                  </a:lnTo>
                  <a:lnTo>
                    <a:pt x="8316161" y="1257499"/>
                  </a:lnTo>
                  <a:lnTo>
                    <a:pt x="8360878" y="1269154"/>
                  </a:lnTo>
                  <a:lnTo>
                    <a:pt x="8405595" y="1278060"/>
                  </a:lnTo>
                  <a:lnTo>
                    <a:pt x="8450312" y="1283748"/>
                  </a:lnTo>
                  <a:lnTo>
                    <a:pt x="8495030" y="1285748"/>
                  </a:lnTo>
                  <a:lnTo>
                    <a:pt x="8542211" y="1283993"/>
                  </a:lnTo>
                  <a:lnTo>
                    <a:pt x="8589395" y="1278985"/>
                  </a:lnTo>
                  <a:lnTo>
                    <a:pt x="8636581" y="1271112"/>
                  </a:lnTo>
                  <a:lnTo>
                    <a:pt x="8683769" y="1260758"/>
                  </a:lnTo>
                  <a:lnTo>
                    <a:pt x="8730959" y="1248310"/>
                  </a:lnTo>
                  <a:lnTo>
                    <a:pt x="8778150" y="1234153"/>
                  </a:lnTo>
                  <a:lnTo>
                    <a:pt x="8825343" y="1218673"/>
                  </a:lnTo>
                  <a:lnTo>
                    <a:pt x="8872538" y="1202257"/>
                  </a:lnTo>
                  <a:lnTo>
                    <a:pt x="8919733" y="1185290"/>
                  </a:lnTo>
                  <a:lnTo>
                    <a:pt x="8966930" y="1168159"/>
                  </a:lnTo>
                  <a:lnTo>
                    <a:pt x="9014128" y="1151249"/>
                  </a:lnTo>
                  <a:lnTo>
                    <a:pt x="9061327" y="1134947"/>
                  </a:lnTo>
                  <a:lnTo>
                    <a:pt x="9108527" y="1119637"/>
                  </a:lnTo>
                  <a:lnTo>
                    <a:pt x="9155727" y="1105707"/>
                  </a:lnTo>
                  <a:lnTo>
                    <a:pt x="9202928" y="1093542"/>
                  </a:lnTo>
                  <a:lnTo>
                    <a:pt x="9250129" y="1083529"/>
                  </a:lnTo>
                  <a:lnTo>
                    <a:pt x="9297331" y="1076052"/>
                  </a:lnTo>
                  <a:lnTo>
                    <a:pt x="9344533" y="1071499"/>
                  </a:lnTo>
                  <a:lnTo>
                    <a:pt x="9394490" y="1069418"/>
                  </a:lnTo>
                  <a:lnTo>
                    <a:pt x="9444449" y="1069367"/>
                  </a:lnTo>
                  <a:lnTo>
                    <a:pt x="9494411" y="1071149"/>
                  </a:lnTo>
                  <a:lnTo>
                    <a:pt x="9544375" y="1074567"/>
                  </a:lnTo>
                  <a:lnTo>
                    <a:pt x="9594341" y="1079424"/>
                  </a:lnTo>
                  <a:lnTo>
                    <a:pt x="9644309" y="1085526"/>
                  </a:lnTo>
                  <a:lnTo>
                    <a:pt x="9694279" y="1092674"/>
                  </a:lnTo>
                  <a:lnTo>
                    <a:pt x="9744250" y="1100674"/>
                  </a:lnTo>
                  <a:lnTo>
                    <a:pt x="9794223" y="1109328"/>
                  </a:lnTo>
                  <a:lnTo>
                    <a:pt x="9844197" y="1118440"/>
                  </a:lnTo>
                  <a:lnTo>
                    <a:pt x="9894172" y="1127814"/>
                  </a:lnTo>
                  <a:lnTo>
                    <a:pt x="9944148" y="1137253"/>
                  </a:lnTo>
                  <a:lnTo>
                    <a:pt x="9994124" y="1146562"/>
                  </a:lnTo>
                  <a:lnTo>
                    <a:pt x="10044101" y="1155543"/>
                  </a:lnTo>
                  <a:lnTo>
                    <a:pt x="10094079" y="1164001"/>
                  </a:lnTo>
                  <a:lnTo>
                    <a:pt x="10144057" y="1171738"/>
                  </a:lnTo>
                  <a:lnTo>
                    <a:pt x="10194036" y="1178560"/>
                  </a:lnTo>
                </a:path>
              </a:pathLst>
            </a:custGeom>
            <a:ln w="28575">
              <a:solidFill>
                <a:srgbClr val="FF0000"/>
              </a:solidFill>
            </a:ln>
          </p:spPr>
          <p:txBody>
            <a:bodyPr wrap="square" lIns="0" tIns="0" rIns="0" bIns="0" rtlCol="0"/>
            <a:lstStyle/>
            <a:p>
              <a:endParaRPr/>
            </a:p>
          </p:txBody>
        </p:sp>
      </p:grpSp>
      <p:sp>
        <p:nvSpPr>
          <p:cNvPr id="8" name="object 8"/>
          <p:cNvSpPr txBox="1"/>
          <p:nvPr/>
        </p:nvSpPr>
        <p:spPr>
          <a:xfrm>
            <a:off x="856284" y="398780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39%</a:t>
            </a:r>
            <a:endParaRPr sz="1200">
              <a:latin typeface="Calibri"/>
              <a:cs typeface="Calibri"/>
            </a:endParaRPr>
          </a:p>
        </p:txBody>
      </p:sp>
      <p:sp>
        <p:nvSpPr>
          <p:cNvPr id="9" name="object 9"/>
          <p:cNvSpPr txBox="1"/>
          <p:nvPr/>
        </p:nvSpPr>
        <p:spPr>
          <a:xfrm>
            <a:off x="1692401" y="385127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10" name="object 10"/>
          <p:cNvSpPr txBox="1"/>
          <p:nvPr/>
        </p:nvSpPr>
        <p:spPr>
          <a:xfrm>
            <a:off x="2559176" y="409625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11" name="object 11"/>
          <p:cNvSpPr txBox="1"/>
          <p:nvPr/>
        </p:nvSpPr>
        <p:spPr>
          <a:xfrm>
            <a:off x="3404996" y="377286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12" name="object 12"/>
          <p:cNvSpPr txBox="1"/>
          <p:nvPr/>
        </p:nvSpPr>
        <p:spPr>
          <a:xfrm>
            <a:off x="4254753" y="345198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3" name="object 13"/>
          <p:cNvSpPr txBox="1"/>
          <p:nvPr/>
        </p:nvSpPr>
        <p:spPr>
          <a:xfrm>
            <a:off x="5142357" y="34099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14" name="object 14"/>
          <p:cNvSpPr txBox="1"/>
          <p:nvPr/>
        </p:nvSpPr>
        <p:spPr>
          <a:xfrm>
            <a:off x="5954014" y="28088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50%</a:t>
            </a:r>
            <a:endParaRPr sz="1200">
              <a:latin typeface="Calibri"/>
              <a:cs typeface="Calibri"/>
            </a:endParaRPr>
          </a:p>
        </p:txBody>
      </p:sp>
      <p:sp>
        <p:nvSpPr>
          <p:cNvPr id="15" name="object 15"/>
          <p:cNvSpPr txBox="1"/>
          <p:nvPr/>
        </p:nvSpPr>
        <p:spPr>
          <a:xfrm>
            <a:off x="6803517" y="28088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50%</a:t>
            </a:r>
            <a:endParaRPr sz="1200">
              <a:latin typeface="Calibri"/>
              <a:cs typeface="Calibri"/>
            </a:endParaRPr>
          </a:p>
        </p:txBody>
      </p:sp>
      <p:sp>
        <p:nvSpPr>
          <p:cNvPr id="16" name="object 16"/>
          <p:cNvSpPr txBox="1"/>
          <p:nvPr/>
        </p:nvSpPr>
        <p:spPr>
          <a:xfrm>
            <a:off x="7653019" y="248729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17" name="object 17"/>
          <p:cNvSpPr txBox="1"/>
          <p:nvPr/>
        </p:nvSpPr>
        <p:spPr>
          <a:xfrm>
            <a:off x="8502777" y="29161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18" name="object 18"/>
          <p:cNvSpPr txBox="1"/>
          <p:nvPr/>
        </p:nvSpPr>
        <p:spPr>
          <a:xfrm>
            <a:off x="9427844" y="29756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52%</a:t>
            </a:r>
            <a:endParaRPr sz="1200">
              <a:latin typeface="Calibri"/>
              <a:cs typeface="Calibri"/>
            </a:endParaRPr>
          </a:p>
        </p:txBody>
      </p:sp>
      <p:sp>
        <p:nvSpPr>
          <p:cNvPr id="19" name="object 19"/>
          <p:cNvSpPr txBox="1"/>
          <p:nvPr/>
        </p:nvSpPr>
        <p:spPr>
          <a:xfrm>
            <a:off x="10202036" y="29161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20" name="object 20"/>
          <p:cNvSpPr txBox="1"/>
          <p:nvPr/>
        </p:nvSpPr>
        <p:spPr>
          <a:xfrm>
            <a:off x="11051540" y="2701239"/>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51%</a:t>
            </a:r>
            <a:endParaRPr sz="1200">
              <a:latin typeface="Calibri"/>
              <a:cs typeface="Calibri"/>
            </a:endParaRPr>
          </a:p>
        </p:txBody>
      </p:sp>
      <p:sp>
        <p:nvSpPr>
          <p:cNvPr id="21" name="object 21"/>
          <p:cNvSpPr txBox="1"/>
          <p:nvPr/>
        </p:nvSpPr>
        <p:spPr>
          <a:xfrm>
            <a:off x="856284" y="242265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57%</a:t>
            </a:r>
            <a:endParaRPr sz="1200">
              <a:latin typeface="Calibri"/>
              <a:cs typeface="Calibri"/>
            </a:endParaRPr>
          </a:p>
        </p:txBody>
      </p:sp>
      <p:sp>
        <p:nvSpPr>
          <p:cNvPr id="22" name="object 22"/>
          <p:cNvSpPr txBox="1"/>
          <p:nvPr/>
        </p:nvSpPr>
        <p:spPr>
          <a:xfrm>
            <a:off x="1705101" y="25210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23" name="object 23"/>
          <p:cNvSpPr txBox="1"/>
          <p:nvPr/>
        </p:nvSpPr>
        <p:spPr>
          <a:xfrm>
            <a:off x="2533904" y="23394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55%</a:t>
            </a:r>
            <a:endParaRPr sz="1200">
              <a:latin typeface="Calibri"/>
              <a:cs typeface="Calibri"/>
            </a:endParaRPr>
          </a:p>
        </p:txBody>
      </p:sp>
      <p:sp>
        <p:nvSpPr>
          <p:cNvPr id="24" name="object 24"/>
          <p:cNvSpPr txBox="1"/>
          <p:nvPr/>
        </p:nvSpPr>
        <p:spPr>
          <a:xfrm>
            <a:off x="3404996" y="23192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55%</a:t>
            </a:r>
            <a:endParaRPr sz="1200">
              <a:latin typeface="Calibri"/>
              <a:cs typeface="Calibri"/>
            </a:endParaRPr>
          </a:p>
        </p:txBody>
      </p:sp>
      <p:sp>
        <p:nvSpPr>
          <p:cNvPr id="25" name="object 25"/>
          <p:cNvSpPr txBox="1"/>
          <p:nvPr/>
        </p:nvSpPr>
        <p:spPr>
          <a:xfrm>
            <a:off x="4254753" y="242658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54%</a:t>
            </a:r>
            <a:endParaRPr sz="1200">
              <a:latin typeface="Calibri"/>
              <a:cs typeface="Calibri"/>
            </a:endParaRPr>
          </a:p>
        </p:txBody>
      </p:sp>
      <p:sp>
        <p:nvSpPr>
          <p:cNvPr id="26" name="object 26"/>
          <p:cNvSpPr txBox="1"/>
          <p:nvPr/>
        </p:nvSpPr>
        <p:spPr>
          <a:xfrm>
            <a:off x="5142357" y="29116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27" name="object 27"/>
          <p:cNvSpPr txBox="1"/>
          <p:nvPr/>
        </p:nvSpPr>
        <p:spPr>
          <a:xfrm>
            <a:off x="5954014" y="34942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28" name="object 28"/>
          <p:cNvSpPr txBox="1"/>
          <p:nvPr/>
        </p:nvSpPr>
        <p:spPr>
          <a:xfrm>
            <a:off x="6803517" y="34942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29" name="object 29"/>
          <p:cNvSpPr txBox="1"/>
          <p:nvPr/>
        </p:nvSpPr>
        <p:spPr>
          <a:xfrm>
            <a:off x="7653019" y="392290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30" name="object 30"/>
          <p:cNvSpPr txBox="1"/>
          <p:nvPr/>
        </p:nvSpPr>
        <p:spPr>
          <a:xfrm>
            <a:off x="8527160" y="34180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31" name="object 31"/>
          <p:cNvSpPr txBox="1"/>
          <p:nvPr/>
        </p:nvSpPr>
        <p:spPr>
          <a:xfrm>
            <a:off x="9376918" y="364515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45%</a:t>
            </a:r>
            <a:endParaRPr sz="1200">
              <a:latin typeface="Calibri"/>
              <a:cs typeface="Calibri"/>
            </a:endParaRPr>
          </a:p>
        </p:txBody>
      </p:sp>
      <p:sp>
        <p:nvSpPr>
          <p:cNvPr id="32" name="object 32"/>
          <p:cNvSpPr txBox="1"/>
          <p:nvPr/>
        </p:nvSpPr>
        <p:spPr>
          <a:xfrm>
            <a:off x="10264520" y="34180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33" name="object 33"/>
          <p:cNvSpPr txBox="1"/>
          <p:nvPr/>
        </p:nvSpPr>
        <p:spPr>
          <a:xfrm>
            <a:off x="11051540" y="360103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34" name="object 34"/>
          <p:cNvSpPr/>
          <p:nvPr/>
        </p:nvSpPr>
        <p:spPr>
          <a:xfrm>
            <a:off x="5482844" y="614942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35" name="object 35"/>
          <p:cNvSpPr/>
          <p:nvPr/>
        </p:nvSpPr>
        <p:spPr>
          <a:xfrm>
            <a:off x="6738619" y="6149428"/>
            <a:ext cx="243840" cy="0"/>
          </a:xfrm>
          <a:custGeom>
            <a:avLst/>
            <a:gdLst/>
            <a:ahLst/>
            <a:cxnLst/>
            <a:rect l="l" t="t" r="r" b="b"/>
            <a:pathLst>
              <a:path w="243840">
                <a:moveTo>
                  <a:pt x="0" y="0"/>
                </a:moveTo>
                <a:lnTo>
                  <a:pt x="243839" y="0"/>
                </a:lnTo>
              </a:path>
            </a:pathLst>
          </a:custGeom>
          <a:ln w="28575">
            <a:solidFill>
              <a:srgbClr val="FF0000"/>
            </a:solidFill>
          </a:ln>
        </p:spPr>
        <p:txBody>
          <a:bodyPr wrap="square" lIns="0" tIns="0" rIns="0" bIns="0" rtlCol="0"/>
          <a:lstStyle/>
          <a:p>
            <a:endParaRPr/>
          </a:p>
        </p:txBody>
      </p:sp>
      <p:sp>
        <p:nvSpPr>
          <p:cNvPr id="36" name="object 36"/>
          <p:cNvSpPr txBox="1"/>
          <p:nvPr/>
        </p:nvSpPr>
        <p:spPr>
          <a:xfrm>
            <a:off x="451205" y="6029350"/>
            <a:ext cx="10457815" cy="682625"/>
          </a:xfrm>
          <a:prstGeom prst="rect">
            <a:avLst/>
          </a:prstGeom>
        </p:spPr>
        <p:txBody>
          <a:bodyPr vert="horz" wrap="square" lIns="0" tIns="12700" rIns="0" bIns="0" rtlCol="0">
            <a:spAutoFit/>
          </a:bodyPr>
          <a:lstStyle/>
          <a:p>
            <a:pPr marL="5301615">
              <a:lnSpc>
                <a:spcPct val="100000"/>
              </a:lnSpc>
              <a:spcBef>
                <a:spcPts val="100"/>
              </a:spcBef>
              <a:tabLst>
                <a:tab pos="6557645" algn="l"/>
              </a:tabLst>
            </a:pPr>
            <a:r>
              <a:rPr sz="1200" spc="-20" dirty="0">
                <a:solidFill>
                  <a:srgbClr val="585858"/>
                </a:solidFill>
                <a:latin typeface="Calibri"/>
                <a:cs typeface="Calibri"/>
              </a:rPr>
              <a:t>Easy</a:t>
            </a:r>
            <a:r>
              <a:rPr sz="1200" dirty="0">
                <a:solidFill>
                  <a:srgbClr val="585858"/>
                </a:solidFill>
                <a:latin typeface="Calibri"/>
                <a:cs typeface="Calibri"/>
              </a:rPr>
              <a:t>	</a:t>
            </a:r>
            <a:r>
              <a:rPr sz="1200" spc="-10" dirty="0">
                <a:solidFill>
                  <a:srgbClr val="585858"/>
                </a:solidFill>
                <a:latin typeface="Calibri"/>
                <a:cs typeface="Calibri"/>
              </a:rPr>
              <a:t>Difficult</a:t>
            </a:r>
            <a:endParaRPr sz="1200">
              <a:latin typeface="Calibri"/>
              <a:cs typeface="Calibri"/>
            </a:endParaRPr>
          </a:p>
          <a:p>
            <a:pPr marL="12700">
              <a:lnSpc>
                <a:spcPct val="100000"/>
              </a:lnSpc>
              <a:spcBef>
                <a:spcPts val="1330"/>
              </a:spcBef>
            </a:pPr>
            <a:r>
              <a:rPr sz="1000" dirty="0">
                <a:solidFill>
                  <a:srgbClr val="7E7E7E"/>
                </a:solidFill>
                <a:latin typeface="Arial"/>
                <a:cs typeface="Arial"/>
              </a:rPr>
              <a:t>CL9.</a:t>
            </a:r>
            <a:r>
              <a:rPr sz="1000" spc="-2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easy</a:t>
            </a:r>
            <a:r>
              <a:rPr sz="1000" spc="-20"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difficult</a:t>
            </a:r>
            <a:r>
              <a:rPr sz="1000" spc="-15" dirty="0">
                <a:solidFill>
                  <a:srgbClr val="7E7E7E"/>
                </a:solidFill>
                <a:latin typeface="Arial"/>
                <a:cs typeface="Arial"/>
              </a:rPr>
              <a:t> </a:t>
            </a:r>
            <a:r>
              <a:rPr sz="1000" dirty="0">
                <a:solidFill>
                  <a:srgbClr val="7E7E7E"/>
                </a:solidFill>
                <a:latin typeface="Arial"/>
                <a:cs typeface="Arial"/>
              </a:rPr>
              <a:t>is</a:t>
            </a:r>
            <a:r>
              <a:rPr sz="1000" spc="-15" dirty="0">
                <a:solidFill>
                  <a:srgbClr val="7E7E7E"/>
                </a:solidFill>
                <a:latin typeface="Arial"/>
                <a:cs typeface="Arial"/>
              </a:rPr>
              <a:t> </a:t>
            </a:r>
            <a:r>
              <a:rPr sz="1000" dirty="0">
                <a:solidFill>
                  <a:srgbClr val="7E7E7E"/>
                </a:solidFill>
                <a:latin typeface="Arial"/>
                <a:cs typeface="Arial"/>
              </a:rPr>
              <a:t>it</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afford</a:t>
            </a:r>
            <a:r>
              <a:rPr sz="1000" spc="-35" dirty="0">
                <a:solidFill>
                  <a:srgbClr val="7E7E7E"/>
                </a:solidFill>
                <a:latin typeface="Arial"/>
                <a:cs typeface="Arial"/>
              </a:rPr>
              <a:t> </a:t>
            </a:r>
            <a:r>
              <a:rPr sz="1000" spc="-10" dirty="0">
                <a:solidFill>
                  <a:srgbClr val="7E7E7E"/>
                </a:solidFill>
                <a:latin typeface="Arial"/>
                <a:cs typeface="Arial"/>
              </a:rPr>
              <a:t>your...</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S4,</a:t>
            </a:r>
            <a:r>
              <a:rPr sz="1000" spc="-15" dirty="0">
                <a:solidFill>
                  <a:srgbClr val="7E7E7E"/>
                </a:solidFill>
                <a:latin typeface="Arial"/>
                <a:cs typeface="Arial"/>
              </a:rPr>
              <a:t> </a:t>
            </a:r>
            <a:r>
              <a:rPr sz="1000" dirty="0">
                <a:solidFill>
                  <a:srgbClr val="7E7E7E"/>
                </a:solidFill>
                <a:latin typeface="Arial"/>
                <a:cs typeface="Arial"/>
              </a:rPr>
              <a:t>1569;</a:t>
            </a:r>
            <a:r>
              <a:rPr sz="1000" spc="-25" dirty="0">
                <a:solidFill>
                  <a:srgbClr val="7E7E7E"/>
                </a:solidFill>
                <a:latin typeface="Arial"/>
                <a:cs typeface="Arial"/>
              </a:rPr>
              <a:t> </a:t>
            </a:r>
            <a:r>
              <a:rPr sz="1000" dirty="0">
                <a:solidFill>
                  <a:srgbClr val="7E7E7E"/>
                </a:solidFill>
                <a:latin typeface="Arial"/>
                <a:cs typeface="Arial"/>
              </a:rPr>
              <a:t>S5,</a:t>
            </a:r>
            <a:r>
              <a:rPr sz="1000" spc="-15" dirty="0">
                <a:solidFill>
                  <a:srgbClr val="7E7E7E"/>
                </a:solidFill>
                <a:latin typeface="Arial"/>
                <a:cs typeface="Arial"/>
              </a:rPr>
              <a:t> </a:t>
            </a:r>
            <a:r>
              <a:rPr sz="1000" dirty="0">
                <a:solidFill>
                  <a:srgbClr val="7E7E7E"/>
                </a:solidFill>
                <a:latin typeface="Arial"/>
                <a:cs typeface="Arial"/>
              </a:rPr>
              <a:t>1424;</a:t>
            </a:r>
            <a:r>
              <a:rPr sz="1000" spc="-15" dirty="0">
                <a:solidFill>
                  <a:srgbClr val="7E7E7E"/>
                </a:solidFill>
                <a:latin typeface="Arial"/>
                <a:cs typeface="Arial"/>
              </a:rPr>
              <a:t> </a:t>
            </a:r>
            <a:r>
              <a:rPr sz="1000" dirty="0">
                <a:solidFill>
                  <a:srgbClr val="7E7E7E"/>
                </a:solidFill>
                <a:latin typeface="Arial"/>
                <a:cs typeface="Arial"/>
              </a:rPr>
              <a:t>S6,</a:t>
            </a:r>
            <a:r>
              <a:rPr sz="1000" spc="-30" dirty="0">
                <a:solidFill>
                  <a:srgbClr val="7E7E7E"/>
                </a:solidFill>
                <a:latin typeface="Arial"/>
                <a:cs typeface="Arial"/>
              </a:rPr>
              <a:t> </a:t>
            </a:r>
            <a:r>
              <a:rPr sz="1000" dirty="0">
                <a:solidFill>
                  <a:srgbClr val="7E7E7E"/>
                </a:solidFill>
                <a:latin typeface="Arial"/>
                <a:cs typeface="Arial"/>
              </a:rPr>
              <a:t>1708;</a:t>
            </a:r>
            <a:r>
              <a:rPr sz="1000" spc="-15" dirty="0">
                <a:solidFill>
                  <a:srgbClr val="7E7E7E"/>
                </a:solidFill>
                <a:latin typeface="Arial"/>
                <a:cs typeface="Arial"/>
              </a:rPr>
              <a:t> </a:t>
            </a:r>
            <a:r>
              <a:rPr sz="1000" dirty="0">
                <a:solidFill>
                  <a:srgbClr val="7E7E7E"/>
                </a:solidFill>
                <a:latin typeface="Arial"/>
                <a:cs typeface="Arial"/>
              </a:rPr>
              <a:t>S7,</a:t>
            </a:r>
            <a:r>
              <a:rPr sz="1000" spc="-30" dirty="0">
                <a:solidFill>
                  <a:srgbClr val="7E7E7E"/>
                </a:solidFill>
                <a:latin typeface="Arial"/>
                <a:cs typeface="Arial"/>
              </a:rPr>
              <a:t> </a:t>
            </a:r>
            <a:r>
              <a:rPr sz="1000" dirty="0">
                <a:solidFill>
                  <a:srgbClr val="7E7E7E"/>
                </a:solidFill>
                <a:latin typeface="Arial"/>
                <a:cs typeface="Arial"/>
              </a:rPr>
              <a:t>1426;</a:t>
            </a:r>
            <a:r>
              <a:rPr sz="1000" spc="-15" dirty="0">
                <a:solidFill>
                  <a:srgbClr val="7E7E7E"/>
                </a:solidFill>
                <a:latin typeface="Arial"/>
                <a:cs typeface="Arial"/>
              </a:rPr>
              <a:t> </a:t>
            </a:r>
            <a:r>
              <a:rPr sz="1000" dirty="0">
                <a:solidFill>
                  <a:srgbClr val="7E7E7E"/>
                </a:solidFill>
                <a:latin typeface="Arial"/>
                <a:cs typeface="Arial"/>
              </a:rPr>
              <a:t>S8,</a:t>
            </a:r>
            <a:r>
              <a:rPr sz="1000" spc="-30" dirty="0">
                <a:solidFill>
                  <a:srgbClr val="7E7E7E"/>
                </a:solidFill>
                <a:latin typeface="Arial"/>
                <a:cs typeface="Arial"/>
              </a:rPr>
              <a:t> </a:t>
            </a:r>
            <a:r>
              <a:rPr sz="1000" dirty="0">
                <a:solidFill>
                  <a:srgbClr val="7E7E7E"/>
                </a:solidFill>
                <a:latin typeface="Arial"/>
                <a:cs typeface="Arial"/>
              </a:rPr>
              <a:t>1561;</a:t>
            </a:r>
            <a:r>
              <a:rPr sz="1000" spc="-15" dirty="0">
                <a:solidFill>
                  <a:srgbClr val="7E7E7E"/>
                </a:solidFill>
                <a:latin typeface="Arial"/>
                <a:cs typeface="Arial"/>
              </a:rPr>
              <a:t> </a:t>
            </a:r>
            <a:r>
              <a:rPr sz="1000" dirty="0">
                <a:solidFill>
                  <a:srgbClr val="7E7E7E"/>
                </a:solidFill>
                <a:latin typeface="Arial"/>
                <a:cs typeface="Arial"/>
              </a:rPr>
              <a:t>S9,</a:t>
            </a:r>
            <a:r>
              <a:rPr sz="1000" spc="-15" dirty="0">
                <a:solidFill>
                  <a:srgbClr val="7E7E7E"/>
                </a:solidFill>
                <a:latin typeface="Arial"/>
                <a:cs typeface="Arial"/>
              </a:rPr>
              <a:t> </a:t>
            </a:r>
            <a:r>
              <a:rPr sz="1000" dirty="0">
                <a:solidFill>
                  <a:srgbClr val="7E7E7E"/>
                </a:solidFill>
                <a:latin typeface="Arial"/>
                <a:cs typeface="Arial"/>
              </a:rPr>
              <a:t>1497;</a:t>
            </a:r>
            <a:r>
              <a:rPr sz="1000" spc="-30" dirty="0">
                <a:solidFill>
                  <a:srgbClr val="7E7E7E"/>
                </a:solidFill>
                <a:latin typeface="Arial"/>
                <a:cs typeface="Arial"/>
              </a:rPr>
              <a:t> </a:t>
            </a:r>
            <a:r>
              <a:rPr sz="1000" dirty="0">
                <a:solidFill>
                  <a:srgbClr val="7E7E7E"/>
                </a:solidFill>
                <a:latin typeface="Arial"/>
                <a:cs typeface="Arial"/>
              </a:rPr>
              <a:t>S10,</a:t>
            </a:r>
            <a:r>
              <a:rPr sz="1000" spc="-25" dirty="0">
                <a:solidFill>
                  <a:srgbClr val="7E7E7E"/>
                </a:solidFill>
                <a:latin typeface="Arial"/>
                <a:cs typeface="Arial"/>
              </a:rPr>
              <a:t> </a:t>
            </a:r>
            <a:r>
              <a:rPr sz="1000" dirty="0">
                <a:solidFill>
                  <a:srgbClr val="7E7E7E"/>
                </a:solidFill>
                <a:latin typeface="Arial"/>
                <a:cs typeface="Arial"/>
              </a:rPr>
              <a:t>1488;</a:t>
            </a:r>
            <a:r>
              <a:rPr sz="1000" spc="-15" dirty="0">
                <a:solidFill>
                  <a:srgbClr val="7E7E7E"/>
                </a:solidFill>
                <a:latin typeface="Arial"/>
                <a:cs typeface="Arial"/>
              </a:rPr>
              <a:t> </a:t>
            </a:r>
            <a:r>
              <a:rPr sz="1000" dirty="0">
                <a:solidFill>
                  <a:srgbClr val="7E7E7E"/>
                </a:solidFill>
                <a:latin typeface="Arial"/>
                <a:cs typeface="Arial"/>
              </a:rPr>
              <a:t>S11,</a:t>
            </a:r>
            <a:r>
              <a:rPr sz="1000" spc="-25" dirty="0">
                <a:solidFill>
                  <a:srgbClr val="7E7E7E"/>
                </a:solidFill>
                <a:latin typeface="Arial"/>
                <a:cs typeface="Arial"/>
              </a:rPr>
              <a:t> </a:t>
            </a:r>
            <a:r>
              <a:rPr sz="1000" dirty="0">
                <a:solidFill>
                  <a:srgbClr val="7E7E7E"/>
                </a:solidFill>
                <a:latin typeface="Arial"/>
                <a:cs typeface="Arial"/>
              </a:rPr>
              <a:t>1403;</a:t>
            </a:r>
            <a:r>
              <a:rPr sz="1000" spc="-25" dirty="0">
                <a:solidFill>
                  <a:srgbClr val="7E7E7E"/>
                </a:solidFill>
                <a:latin typeface="Arial"/>
                <a:cs typeface="Arial"/>
              </a:rPr>
              <a:t> </a:t>
            </a:r>
            <a:r>
              <a:rPr sz="1000" dirty="0">
                <a:solidFill>
                  <a:srgbClr val="7E7E7E"/>
                </a:solidFill>
                <a:latin typeface="Arial"/>
                <a:cs typeface="Arial"/>
              </a:rPr>
              <a:t>S12,</a:t>
            </a:r>
            <a:r>
              <a:rPr sz="1000" spc="-15" dirty="0">
                <a:solidFill>
                  <a:srgbClr val="7E7E7E"/>
                </a:solidFill>
                <a:latin typeface="Arial"/>
                <a:cs typeface="Arial"/>
              </a:rPr>
              <a:t> </a:t>
            </a:r>
            <a:r>
              <a:rPr sz="1000" dirty="0">
                <a:solidFill>
                  <a:srgbClr val="7E7E7E"/>
                </a:solidFill>
                <a:latin typeface="Arial"/>
                <a:cs typeface="Arial"/>
              </a:rPr>
              <a:t>1497;</a:t>
            </a:r>
            <a:r>
              <a:rPr sz="1000" spc="-30" dirty="0">
                <a:solidFill>
                  <a:srgbClr val="7E7E7E"/>
                </a:solidFill>
                <a:latin typeface="Arial"/>
                <a:cs typeface="Arial"/>
              </a:rPr>
              <a:t> </a:t>
            </a:r>
            <a:r>
              <a:rPr sz="1000" dirty="0">
                <a:solidFill>
                  <a:srgbClr val="7E7E7E"/>
                </a:solidFill>
                <a:latin typeface="Arial"/>
                <a:cs typeface="Arial"/>
              </a:rPr>
              <a:t>S13,</a:t>
            </a:r>
            <a:r>
              <a:rPr sz="1000" spc="-15" dirty="0">
                <a:solidFill>
                  <a:srgbClr val="7E7E7E"/>
                </a:solidFill>
                <a:latin typeface="Arial"/>
                <a:cs typeface="Arial"/>
              </a:rPr>
              <a:t> </a:t>
            </a:r>
            <a:r>
              <a:rPr sz="1000" dirty="0">
                <a:solidFill>
                  <a:srgbClr val="7E7E7E"/>
                </a:solidFill>
                <a:latin typeface="Arial"/>
                <a:cs typeface="Arial"/>
              </a:rPr>
              <a:t>1471;</a:t>
            </a:r>
            <a:r>
              <a:rPr sz="1000" spc="-30" dirty="0">
                <a:solidFill>
                  <a:srgbClr val="7E7E7E"/>
                </a:solidFill>
                <a:latin typeface="Arial"/>
                <a:cs typeface="Arial"/>
              </a:rPr>
              <a:t> </a:t>
            </a:r>
            <a:r>
              <a:rPr sz="1000" dirty="0">
                <a:solidFill>
                  <a:srgbClr val="7E7E7E"/>
                </a:solidFill>
                <a:latin typeface="Arial"/>
                <a:cs typeface="Arial"/>
              </a:rPr>
              <a:t>S14,</a:t>
            </a:r>
            <a:r>
              <a:rPr sz="1000" spc="10" dirty="0">
                <a:solidFill>
                  <a:srgbClr val="7E7E7E"/>
                </a:solidFill>
                <a:latin typeface="Arial"/>
                <a:cs typeface="Arial"/>
              </a:rPr>
              <a:t> </a:t>
            </a:r>
            <a:r>
              <a:rPr sz="1000" dirty="0">
                <a:solidFill>
                  <a:srgbClr val="7E7E7E"/>
                </a:solidFill>
                <a:latin typeface="Arial"/>
                <a:cs typeface="Arial"/>
              </a:rPr>
              <a:t>1423;</a:t>
            </a:r>
            <a:r>
              <a:rPr sz="1000" spc="-25"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1444;</a:t>
            </a:r>
            <a:r>
              <a:rPr sz="1000" spc="-30"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1468</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pay</a:t>
            </a:r>
            <a:r>
              <a:rPr sz="1000" spc="-20" dirty="0">
                <a:solidFill>
                  <a:srgbClr val="7E7E7E"/>
                </a:solidFill>
                <a:latin typeface="Arial"/>
                <a:cs typeface="Arial"/>
              </a:rPr>
              <a:t> </a:t>
            </a:r>
            <a:r>
              <a:rPr sz="1000" dirty="0">
                <a:solidFill>
                  <a:srgbClr val="7E7E7E"/>
                </a:solidFill>
                <a:latin typeface="Arial"/>
                <a:cs typeface="Arial"/>
              </a:rPr>
              <a:t>energy</a:t>
            </a:r>
            <a:r>
              <a:rPr sz="1000" spc="-20" dirty="0">
                <a:solidFill>
                  <a:srgbClr val="7E7E7E"/>
                </a:solidFill>
                <a:latin typeface="Arial"/>
                <a:cs typeface="Arial"/>
              </a:rPr>
              <a:t> </a:t>
            </a:r>
            <a:r>
              <a:rPr sz="1000" spc="-10" dirty="0">
                <a:solidFill>
                  <a:srgbClr val="7E7E7E"/>
                </a:solidFill>
                <a:latin typeface="Arial"/>
                <a:cs typeface="Arial"/>
              </a:rPr>
              <a:t>costs)</a:t>
            </a:r>
            <a:endParaRPr sz="1000">
              <a:latin typeface="Arial"/>
              <a:cs typeface="Arial"/>
            </a:endParaRPr>
          </a:p>
        </p:txBody>
      </p:sp>
      <p:sp>
        <p:nvSpPr>
          <p:cNvPr id="37" name="object 3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61</a:t>
            </a:r>
            <a:endParaRPr sz="18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488645"/>
            <a:ext cx="10593070" cy="547370"/>
          </a:xfrm>
          <a:prstGeom prst="rect">
            <a:avLst/>
          </a:prstGeom>
        </p:spPr>
        <p:txBody>
          <a:bodyPr vert="horz" wrap="square" lIns="0" tIns="12700" rIns="0" bIns="0" rtlCol="0">
            <a:spAutoFit/>
          </a:bodyPr>
          <a:lstStyle/>
          <a:p>
            <a:pPr marL="12700">
              <a:lnSpc>
                <a:spcPts val="2055"/>
              </a:lnSpc>
              <a:spcBef>
                <a:spcPts val="100"/>
              </a:spcBef>
            </a:pPr>
            <a:r>
              <a:rPr dirty="0">
                <a:solidFill>
                  <a:srgbClr val="5C5B5A"/>
                </a:solidFill>
              </a:rPr>
              <a:t>The</a:t>
            </a:r>
            <a:r>
              <a:rPr spc="-30" dirty="0">
                <a:solidFill>
                  <a:srgbClr val="5C5B5A"/>
                </a:solidFill>
              </a:rPr>
              <a:t> </a:t>
            </a:r>
            <a:r>
              <a:rPr dirty="0">
                <a:solidFill>
                  <a:srgbClr val="5C5B5A"/>
                </a:solidFill>
              </a:rPr>
              <a:t>gap</a:t>
            </a:r>
            <a:r>
              <a:rPr spc="-5" dirty="0">
                <a:solidFill>
                  <a:srgbClr val="5C5B5A"/>
                </a:solidFill>
              </a:rPr>
              <a:t> </a:t>
            </a:r>
            <a:r>
              <a:rPr dirty="0">
                <a:solidFill>
                  <a:srgbClr val="5C5B5A"/>
                </a:solidFill>
              </a:rPr>
              <a:t>between</a:t>
            </a:r>
            <a:r>
              <a:rPr spc="-30" dirty="0">
                <a:solidFill>
                  <a:srgbClr val="5C5B5A"/>
                </a:solidFill>
              </a:rPr>
              <a:t> </a:t>
            </a:r>
            <a:r>
              <a:rPr dirty="0"/>
              <a:t>renters</a:t>
            </a:r>
            <a:r>
              <a:rPr spc="-10" dirty="0"/>
              <a:t> </a:t>
            </a:r>
            <a:r>
              <a:rPr dirty="0"/>
              <a:t>who</a:t>
            </a:r>
            <a:r>
              <a:rPr spc="-40" dirty="0"/>
              <a:t> </a:t>
            </a:r>
            <a:r>
              <a:rPr dirty="0"/>
              <a:t>find</a:t>
            </a:r>
            <a:r>
              <a:rPr spc="-15" dirty="0"/>
              <a:t> </a:t>
            </a:r>
            <a:r>
              <a:rPr dirty="0"/>
              <a:t>it</a:t>
            </a:r>
            <a:r>
              <a:rPr spc="-10" dirty="0"/>
              <a:t> </a:t>
            </a:r>
            <a:r>
              <a:rPr dirty="0"/>
              <a:t>difficult</a:t>
            </a:r>
            <a:r>
              <a:rPr spc="-25" dirty="0"/>
              <a:t> </a:t>
            </a:r>
            <a:r>
              <a:rPr dirty="0"/>
              <a:t>and easy to</a:t>
            </a:r>
            <a:r>
              <a:rPr spc="-10" dirty="0"/>
              <a:t> </a:t>
            </a:r>
            <a:r>
              <a:rPr dirty="0"/>
              <a:t>afford</a:t>
            </a:r>
            <a:r>
              <a:rPr spc="-5" dirty="0"/>
              <a:t> </a:t>
            </a:r>
            <a:r>
              <a:rPr dirty="0"/>
              <a:t>rent</a:t>
            </a:r>
            <a:r>
              <a:rPr spc="20" dirty="0"/>
              <a:t> </a:t>
            </a:r>
            <a:r>
              <a:rPr dirty="0">
                <a:solidFill>
                  <a:srgbClr val="5C5B5A"/>
                </a:solidFill>
              </a:rPr>
              <a:t>has</a:t>
            </a:r>
            <a:r>
              <a:rPr spc="-15" dirty="0">
                <a:solidFill>
                  <a:srgbClr val="5C5B5A"/>
                </a:solidFill>
              </a:rPr>
              <a:t> </a:t>
            </a:r>
            <a:r>
              <a:rPr dirty="0">
                <a:solidFill>
                  <a:srgbClr val="5C5B5A"/>
                </a:solidFill>
              </a:rPr>
              <a:t>continued</a:t>
            </a:r>
            <a:r>
              <a:rPr spc="-25" dirty="0">
                <a:solidFill>
                  <a:srgbClr val="5C5B5A"/>
                </a:solidFill>
              </a:rPr>
              <a:t> </a:t>
            </a:r>
            <a:r>
              <a:rPr dirty="0">
                <a:solidFill>
                  <a:srgbClr val="5C5B5A"/>
                </a:solidFill>
              </a:rPr>
              <a:t>to</a:t>
            </a:r>
            <a:r>
              <a:rPr spc="-15" dirty="0">
                <a:solidFill>
                  <a:srgbClr val="5C5B5A"/>
                </a:solidFill>
              </a:rPr>
              <a:t> </a:t>
            </a:r>
            <a:r>
              <a:rPr dirty="0">
                <a:solidFill>
                  <a:srgbClr val="5C5B5A"/>
                </a:solidFill>
              </a:rPr>
              <a:t>widen</a:t>
            </a:r>
            <a:r>
              <a:rPr spc="-30" dirty="0">
                <a:solidFill>
                  <a:srgbClr val="5C5B5A"/>
                </a:solidFill>
              </a:rPr>
              <a:t> </a:t>
            </a:r>
            <a:r>
              <a:rPr spc="-10" dirty="0">
                <a:solidFill>
                  <a:srgbClr val="5C5B5A"/>
                </a:solidFill>
              </a:rPr>
              <a:t>since</a:t>
            </a:r>
          </a:p>
          <a:p>
            <a:pPr marL="12700">
              <a:lnSpc>
                <a:spcPts val="2055"/>
              </a:lnSpc>
            </a:pPr>
            <a:r>
              <a:rPr dirty="0">
                <a:solidFill>
                  <a:srgbClr val="5C5B5A"/>
                </a:solidFill>
              </a:rPr>
              <a:t>August</a:t>
            </a:r>
            <a:r>
              <a:rPr spc="15" dirty="0">
                <a:solidFill>
                  <a:srgbClr val="5C5B5A"/>
                </a:solidFill>
              </a:rPr>
              <a:t> </a:t>
            </a:r>
            <a:r>
              <a:rPr dirty="0">
                <a:solidFill>
                  <a:srgbClr val="5C5B5A"/>
                </a:solidFill>
              </a:rPr>
              <a:t>2024,</a:t>
            </a:r>
            <a:r>
              <a:rPr spc="-15" dirty="0">
                <a:solidFill>
                  <a:srgbClr val="5C5B5A"/>
                </a:solidFill>
              </a:rPr>
              <a:t> </a:t>
            </a:r>
            <a:r>
              <a:rPr dirty="0">
                <a:solidFill>
                  <a:srgbClr val="5C5B5A"/>
                </a:solidFill>
              </a:rPr>
              <a:t>with</a:t>
            </a:r>
            <a:r>
              <a:rPr spc="-45" dirty="0">
                <a:solidFill>
                  <a:srgbClr val="5C5B5A"/>
                </a:solidFill>
              </a:rPr>
              <a:t> </a:t>
            </a:r>
            <a:r>
              <a:rPr dirty="0">
                <a:solidFill>
                  <a:srgbClr val="5C5B5A"/>
                </a:solidFill>
              </a:rPr>
              <a:t>the</a:t>
            </a:r>
            <a:r>
              <a:rPr spc="-25" dirty="0">
                <a:solidFill>
                  <a:srgbClr val="5C5B5A"/>
                </a:solidFill>
              </a:rPr>
              <a:t> </a:t>
            </a:r>
            <a:r>
              <a:rPr dirty="0">
                <a:solidFill>
                  <a:srgbClr val="5C5B5A"/>
                </a:solidFill>
              </a:rPr>
              <a:t>gap</a:t>
            </a:r>
            <a:r>
              <a:rPr spc="-15" dirty="0">
                <a:solidFill>
                  <a:srgbClr val="5C5B5A"/>
                </a:solidFill>
              </a:rPr>
              <a:t> </a:t>
            </a:r>
            <a:r>
              <a:rPr dirty="0">
                <a:solidFill>
                  <a:srgbClr val="5C5B5A"/>
                </a:solidFill>
              </a:rPr>
              <a:t>now</a:t>
            </a:r>
            <a:r>
              <a:rPr spc="-30" dirty="0">
                <a:solidFill>
                  <a:srgbClr val="5C5B5A"/>
                </a:solidFill>
              </a:rPr>
              <a:t> </a:t>
            </a:r>
            <a:r>
              <a:rPr dirty="0">
                <a:solidFill>
                  <a:srgbClr val="5C5B5A"/>
                </a:solidFill>
              </a:rPr>
              <a:t>almost</a:t>
            </a:r>
            <a:r>
              <a:rPr spc="-15" dirty="0">
                <a:solidFill>
                  <a:srgbClr val="5C5B5A"/>
                </a:solidFill>
              </a:rPr>
              <a:t> </a:t>
            </a:r>
            <a:r>
              <a:rPr dirty="0">
                <a:solidFill>
                  <a:srgbClr val="5C5B5A"/>
                </a:solidFill>
              </a:rPr>
              <a:t>as</a:t>
            </a:r>
            <a:r>
              <a:rPr spc="-30" dirty="0">
                <a:solidFill>
                  <a:srgbClr val="5C5B5A"/>
                </a:solidFill>
              </a:rPr>
              <a:t> </a:t>
            </a:r>
            <a:r>
              <a:rPr dirty="0">
                <a:solidFill>
                  <a:srgbClr val="5C5B5A"/>
                </a:solidFill>
              </a:rPr>
              <a:t>wide</a:t>
            </a:r>
            <a:r>
              <a:rPr spc="-55" dirty="0">
                <a:solidFill>
                  <a:srgbClr val="5C5B5A"/>
                </a:solidFill>
              </a:rPr>
              <a:t> </a:t>
            </a:r>
            <a:r>
              <a:rPr dirty="0">
                <a:solidFill>
                  <a:srgbClr val="5C5B5A"/>
                </a:solidFill>
              </a:rPr>
              <a:t>as</a:t>
            </a:r>
            <a:r>
              <a:rPr spc="-25" dirty="0">
                <a:solidFill>
                  <a:srgbClr val="5C5B5A"/>
                </a:solidFill>
              </a:rPr>
              <a:t> </a:t>
            </a:r>
            <a:r>
              <a:rPr dirty="0">
                <a:solidFill>
                  <a:srgbClr val="5C5B5A"/>
                </a:solidFill>
              </a:rPr>
              <a:t>in</a:t>
            </a:r>
            <a:r>
              <a:rPr spc="-20" dirty="0">
                <a:solidFill>
                  <a:srgbClr val="5C5B5A"/>
                </a:solidFill>
              </a:rPr>
              <a:t> </a:t>
            </a:r>
            <a:r>
              <a:rPr dirty="0">
                <a:solidFill>
                  <a:srgbClr val="5C5B5A"/>
                </a:solidFill>
              </a:rPr>
              <a:t>May</a:t>
            </a:r>
            <a:r>
              <a:rPr spc="-20" dirty="0">
                <a:solidFill>
                  <a:srgbClr val="5C5B5A"/>
                </a:solidFill>
              </a:rPr>
              <a:t> </a:t>
            </a:r>
            <a:r>
              <a:rPr dirty="0">
                <a:solidFill>
                  <a:srgbClr val="5C5B5A"/>
                </a:solidFill>
              </a:rPr>
              <a:t>2023. 56%</a:t>
            </a:r>
            <a:r>
              <a:rPr spc="-15" dirty="0">
                <a:solidFill>
                  <a:srgbClr val="5C5B5A"/>
                </a:solidFill>
              </a:rPr>
              <a:t> </a:t>
            </a:r>
            <a:r>
              <a:rPr dirty="0">
                <a:solidFill>
                  <a:srgbClr val="5C5B5A"/>
                </a:solidFill>
              </a:rPr>
              <a:t>are</a:t>
            </a:r>
            <a:r>
              <a:rPr spc="-15" dirty="0">
                <a:solidFill>
                  <a:srgbClr val="5C5B5A"/>
                </a:solidFill>
              </a:rPr>
              <a:t> </a:t>
            </a:r>
            <a:r>
              <a:rPr dirty="0">
                <a:solidFill>
                  <a:srgbClr val="5C5B5A"/>
                </a:solidFill>
              </a:rPr>
              <a:t>having</a:t>
            </a:r>
            <a:r>
              <a:rPr spc="10" dirty="0">
                <a:solidFill>
                  <a:srgbClr val="5C5B5A"/>
                </a:solidFill>
              </a:rPr>
              <a:t> </a:t>
            </a:r>
            <a:r>
              <a:rPr spc="-10" dirty="0">
                <a:solidFill>
                  <a:srgbClr val="5C5B5A"/>
                </a:solidFill>
              </a:rPr>
              <a:t>difficulties.</a:t>
            </a:r>
          </a:p>
        </p:txBody>
      </p:sp>
      <p:sp>
        <p:nvSpPr>
          <p:cNvPr id="3" name="object 3"/>
          <p:cNvSpPr txBox="1"/>
          <p:nvPr/>
        </p:nvSpPr>
        <p:spPr>
          <a:xfrm>
            <a:off x="4996434" y="1494536"/>
            <a:ext cx="219964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Difficulty</a:t>
            </a:r>
            <a:r>
              <a:rPr sz="1400" b="1" spc="-70" dirty="0">
                <a:solidFill>
                  <a:srgbClr val="5C5B5A"/>
                </a:solidFill>
                <a:latin typeface="Arial"/>
                <a:cs typeface="Arial"/>
              </a:rPr>
              <a:t> </a:t>
            </a:r>
            <a:r>
              <a:rPr sz="1400" b="1" dirty="0">
                <a:solidFill>
                  <a:srgbClr val="5C5B5A"/>
                </a:solidFill>
                <a:latin typeface="Arial"/>
                <a:cs typeface="Arial"/>
              </a:rPr>
              <a:t>of</a:t>
            </a:r>
            <a:r>
              <a:rPr sz="1400" b="1" spc="-30" dirty="0">
                <a:solidFill>
                  <a:srgbClr val="5C5B5A"/>
                </a:solidFill>
                <a:latin typeface="Arial"/>
                <a:cs typeface="Arial"/>
              </a:rPr>
              <a:t> </a:t>
            </a:r>
            <a:r>
              <a:rPr sz="1400" b="1" dirty="0">
                <a:solidFill>
                  <a:srgbClr val="5C5B5A"/>
                </a:solidFill>
                <a:latin typeface="Arial"/>
                <a:cs typeface="Arial"/>
              </a:rPr>
              <a:t>affording</a:t>
            </a:r>
            <a:r>
              <a:rPr sz="1400" b="1" spc="-70" dirty="0">
                <a:solidFill>
                  <a:srgbClr val="5C5B5A"/>
                </a:solidFill>
                <a:latin typeface="Arial"/>
                <a:cs typeface="Arial"/>
              </a:rPr>
              <a:t> </a:t>
            </a:r>
            <a:r>
              <a:rPr sz="1400" b="1" spc="-20" dirty="0">
                <a:solidFill>
                  <a:srgbClr val="5C5B5A"/>
                </a:solidFill>
                <a:latin typeface="Arial"/>
                <a:cs typeface="Arial"/>
              </a:rPr>
              <a:t>rent</a:t>
            </a:r>
            <a:endParaRPr sz="1400">
              <a:latin typeface="Arial"/>
              <a:cs typeface="Arial"/>
            </a:endParaRPr>
          </a:p>
        </p:txBody>
      </p:sp>
      <p:graphicFrame>
        <p:nvGraphicFramePr>
          <p:cNvPr id="4" name="object 4"/>
          <p:cNvGraphicFramePr>
            <a:graphicFrameLocks noGrp="1"/>
          </p:cNvGraphicFramePr>
          <p:nvPr/>
        </p:nvGraphicFramePr>
        <p:xfrm>
          <a:off x="576008" y="5246370"/>
          <a:ext cx="11040105" cy="465455"/>
        </p:xfrm>
        <a:graphic>
          <a:graphicData uri="http://schemas.openxmlformats.org/drawingml/2006/table">
            <a:tbl>
              <a:tblPr firstRow="1" bandRow="1">
                <a:tableStyleId>{2D5ABB26-0587-4C30-8999-92F81FD0307C}</a:tableStyleId>
              </a:tblPr>
              <a:tblGrid>
                <a:gridCol w="852805">
                  <a:extLst>
                    <a:ext uri="{9D8B030D-6E8A-4147-A177-3AD203B41FA5}">
                      <a16:colId xmlns:a16="http://schemas.microsoft.com/office/drawing/2014/main" val="20000"/>
                    </a:ext>
                  </a:extLst>
                </a:gridCol>
                <a:gridCol w="803909">
                  <a:extLst>
                    <a:ext uri="{9D8B030D-6E8A-4147-A177-3AD203B41FA5}">
                      <a16:colId xmlns:a16="http://schemas.microsoft.com/office/drawing/2014/main" val="20001"/>
                    </a:ext>
                  </a:extLst>
                </a:gridCol>
                <a:gridCol w="923289">
                  <a:extLst>
                    <a:ext uri="{9D8B030D-6E8A-4147-A177-3AD203B41FA5}">
                      <a16:colId xmlns:a16="http://schemas.microsoft.com/office/drawing/2014/main" val="20002"/>
                    </a:ext>
                  </a:extLst>
                </a:gridCol>
                <a:gridCol w="826770">
                  <a:extLst>
                    <a:ext uri="{9D8B030D-6E8A-4147-A177-3AD203B41FA5}">
                      <a16:colId xmlns:a16="http://schemas.microsoft.com/office/drawing/2014/main" val="20003"/>
                    </a:ext>
                  </a:extLst>
                </a:gridCol>
                <a:gridCol w="828039">
                  <a:extLst>
                    <a:ext uri="{9D8B030D-6E8A-4147-A177-3AD203B41FA5}">
                      <a16:colId xmlns:a16="http://schemas.microsoft.com/office/drawing/2014/main" val="20004"/>
                    </a:ext>
                  </a:extLst>
                </a:gridCol>
                <a:gridCol w="867410">
                  <a:extLst>
                    <a:ext uri="{9D8B030D-6E8A-4147-A177-3AD203B41FA5}">
                      <a16:colId xmlns:a16="http://schemas.microsoft.com/office/drawing/2014/main" val="20005"/>
                    </a:ext>
                  </a:extLst>
                </a:gridCol>
                <a:gridCol w="847725">
                  <a:extLst>
                    <a:ext uri="{9D8B030D-6E8A-4147-A177-3AD203B41FA5}">
                      <a16:colId xmlns:a16="http://schemas.microsoft.com/office/drawing/2014/main" val="20006"/>
                    </a:ext>
                  </a:extLst>
                </a:gridCol>
                <a:gridCol w="832484">
                  <a:extLst>
                    <a:ext uri="{9D8B030D-6E8A-4147-A177-3AD203B41FA5}">
                      <a16:colId xmlns:a16="http://schemas.microsoft.com/office/drawing/2014/main" val="20007"/>
                    </a:ext>
                  </a:extLst>
                </a:gridCol>
                <a:gridCol w="870584">
                  <a:extLst>
                    <a:ext uri="{9D8B030D-6E8A-4147-A177-3AD203B41FA5}">
                      <a16:colId xmlns:a16="http://schemas.microsoft.com/office/drawing/2014/main" val="20008"/>
                    </a:ext>
                  </a:extLst>
                </a:gridCol>
                <a:gridCol w="837565">
                  <a:extLst>
                    <a:ext uri="{9D8B030D-6E8A-4147-A177-3AD203B41FA5}">
                      <a16:colId xmlns:a16="http://schemas.microsoft.com/office/drawing/2014/main" val="20009"/>
                    </a:ext>
                  </a:extLst>
                </a:gridCol>
                <a:gridCol w="857250">
                  <a:extLst>
                    <a:ext uri="{9D8B030D-6E8A-4147-A177-3AD203B41FA5}">
                      <a16:colId xmlns:a16="http://schemas.microsoft.com/office/drawing/2014/main" val="20010"/>
                    </a:ext>
                  </a:extLst>
                </a:gridCol>
                <a:gridCol w="793750">
                  <a:extLst>
                    <a:ext uri="{9D8B030D-6E8A-4147-A177-3AD203B41FA5}">
                      <a16:colId xmlns:a16="http://schemas.microsoft.com/office/drawing/2014/main" val="20011"/>
                    </a:ext>
                  </a:extLst>
                </a:gridCol>
                <a:gridCol w="898525">
                  <a:extLst>
                    <a:ext uri="{9D8B030D-6E8A-4147-A177-3AD203B41FA5}">
                      <a16:colId xmlns:a16="http://schemas.microsoft.com/office/drawing/2014/main" val="20012"/>
                    </a:ext>
                  </a:extLst>
                </a:gridCol>
              </a:tblGrid>
              <a:tr h="296545">
                <a:tc>
                  <a:txBody>
                    <a:bodyPr/>
                    <a:lstStyle/>
                    <a:p>
                      <a:pPr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37465"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9525" algn="ctr">
                        <a:lnSpc>
                          <a:spcPct val="100000"/>
                        </a:lnSpc>
                        <a:spcBef>
                          <a:spcPts val="710"/>
                        </a:spcBef>
                      </a:pPr>
                      <a:r>
                        <a:rPr sz="1200" dirty="0">
                          <a:solidFill>
                            <a:srgbClr val="585858"/>
                          </a:solidFill>
                          <a:latin typeface="Calibri"/>
                          <a:cs typeface="Calibri"/>
                        </a:rPr>
                        <a:t>March</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3429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3175"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4445"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marL="5715" algn="ctr">
                        <a:lnSpc>
                          <a:spcPct val="100000"/>
                        </a:lnSpc>
                        <a:spcBef>
                          <a:spcPts val="710"/>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44450" algn="ctr">
                        <a:lnSpc>
                          <a:spcPct val="100000"/>
                        </a:lnSpc>
                        <a:spcBef>
                          <a:spcPts val="710"/>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51435" algn="ctr">
                        <a:lnSpc>
                          <a:spcPct val="100000"/>
                        </a:lnSpc>
                        <a:spcBef>
                          <a:spcPts val="710"/>
                        </a:spcBef>
                      </a:pPr>
                      <a:r>
                        <a:rPr sz="1200" spc="-10" dirty="0">
                          <a:solidFill>
                            <a:srgbClr val="585858"/>
                          </a:solidFill>
                          <a:latin typeface="Calibri"/>
                          <a:cs typeface="Calibri"/>
                        </a:rPr>
                        <a:t>December</a:t>
                      </a:r>
                      <a:endParaRPr sz="1200">
                        <a:latin typeface="Calibri"/>
                        <a:cs typeface="Calibri"/>
                      </a:endParaRPr>
                    </a:p>
                  </a:txBody>
                  <a:tcPr marL="0" marR="0" marT="90170" marB="0">
                    <a:lnT w="9525">
                      <a:solidFill>
                        <a:srgbClr val="D9D9D9"/>
                      </a:solidFill>
                      <a:prstDash val="solid"/>
                    </a:lnT>
                  </a:tcPr>
                </a:tc>
                <a:extLst>
                  <a:ext uri="{0D108BD9-81ED-4DB2-BD59-A6C34878D82A}">
                    <a16:rowId xmlns:a16="http://schemas.microsoft.com/office/drawing/2014/main" val="10000"/>
                  </a:ext>
                </a:extLst>
              </a:tr>
              <a:tr h="168910">
                <a:tc>
                  <a:txBody>
                    <a:bodyPr/>
                    <a:lstStyle/>
                    <a:p>
                      <a:pPr algn="ctr">
                        <a:lnSpc>
                          <a:spcPts val="1230"/>
                        </a:lnSpc>
                      </a:pPr>
                      <a:r>
                        <a:rPr sz="1200" spc="-20" dirty="0">
                          <a:solidFill>
                            <a:srgbClr val="585858"/>
                          </a:solidFill>
                          <a:latin typeface="Calibri"/>
                          <a:cs typeface="Calibri"/>
                        </a:rPr>
                        <a:t>(S4)</a:t>
                      </a:r>
                      <a:endParaRPr sz="1200">
                        <a:latin typeface="Calibri"/>
                        <a:cs typeface="Calibri"/>
                      </a:endParaRPr>
                    </a:p>
                  </a:txBody>
                  <a:tcPr marL="0" marR="0" marT="0" marB="0"/>
                </a:tc>
                <a:tc>
                  <a:txBody>
                    <a:bodyPr/>
                    <a:lstStyle/>
                    <a:p>
                      <a:pPr marL="38735" algn="ctr">
                        <a:lnSpc>
                          <a:spcPts val="1230"/>
                        </a:lnSpc>
                      </a:pPr>
                      <a:r>
                        <a:rPr sz="1200" spc="-20" dirty="0">
                          <a:solidFill>
                            <a:srgbClr val="585858"/>
                          </a:solidFill>
                          <a:latin typeface="Calibri"/>
                          <a:cs typeface="Calibri"/>
                        </a:rPr>
                        <a:t>(S5)</a:t>
                      </a:r>
                      <a:endParaRPr sz="1200">
                        <a:latin typeface="Calibri"/>
                        <a:cs typeface="Calibri"/>
                      </a:endParaRPr>
                    </a:p>
                  </a:txBody>
                  <a:tcPr marL="0" marR="0" marT="0" marB="0"/>
                </a:tc>
                <a:tc>
                  <a:txBody>
                    <a:bodyPr/>
                    <a:lstStyle/>
                    <a:p>
                      <a:pPr marL="9525" algn="ctr">
                        <a:lnSpc>
                          <a:spcPts val="1230"/>
                        </a:lnSpc>
                      </a:pPr>
                      <a:r>
                        <a:rPr sz="1200" spc="-20" dirty="0">
                          <a:solidFill>
                            <a:srgbClr val="585858"/>
                          </a:solidFill>
                          <a:latin typeface="Calibri"/>
                          <a:cs typeface="Calibri"/>
                        </a:rPr>
                        <a:t>(S6)</a:t>
                      </a:r>
                      <a:endParaRPr sz="1200">
                        <a:latin typeface="Calibri"/>
                        <a:cs typeface="Calibri"/>
                      </a:endParaRPr>
                    </a:p>
                  </a:txBody>
                  <a:tcPr marL="0" marR="0" marT="0" marB="0"/>
                </a:tc>
                <a:tc>
                  <a:txBody>
                    <a:bodyPr/>
                    <a:lstStyle/>
                    <a:p>
                      <a:pPr marR="33020"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270"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5080"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4445"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marL="44450"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51435" algn="ctr">
                        <a:lnSpc>
                          <a:spcPts val="1230"/>
                        </a:lnSpc>
                      </a:pPr>
                      <a:r>
                        <a:rPr sz="1200" dirty="0">
                          <a:solidFill>
                            <a:srgbClr val="585858"/>
                          </a:solidFill>
                          <a:latin typeface="Calibri"/>
                          <a:cs typeface="Calibri"/>
                        </a:rPr>
                        <a:t>'24</a:t>
                      </a:r>
                      <a:r>
                        <a:rPr sz="1200" spc="-20" dirty="0">
                          <a:solidFill>
                            <a:srgbClr val="585858"/>
                          </a:solidFill>
                          <a:latin typeface="Calibri"/>
                          <a:cs typeface="Calibri"/>
                        </a:rPr>
                        <a:t> </a:t>
                      </a: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grpSp>
        <p:nvGrpSpPr>
          <p:cNvPr id="5" name="object 5"/>
          <p:cNvGrpSpPr/>
          <p:nvPr/>
        </p:nvGrpSpPr>
        <p:grpSpPr>
          <a:xfrm>
            <a:off x="986472" y="2446337"/>
            <a:ext cx="10222865" cy="1854200"/>
            <a:chOff x="986472" y="2446337"/>
            <a:chExt cx="10222865" cy="1854200"/>
          </a:xfrm>
        </p:grpSpPr>
        <p:sp>
          <p:nvSpPr>
            <p:cNvPr id="6" name="object 6"/>
            <p:cNvSpPr/>
            <p:nvPr/>
          </p:nvSpPr>
          <p:spPr>
            <a:xfrm>
              <a:off x="1000760" y="3078955"/>
              <a:ext cx="10194290" cy="1207135"/>
            </a:xfrm>
            <a:custGeom>
              <a:avLst/>
              <a:gdLst/>
              <a:ahLst/>
              <a:cxnLst/>
              <a:rect l="l" t="t" r="r" b="b"/>
              <a:pathLst>
                <a:path w="10194290" h="1207135">
                  <a:moveTo>
                    <a:pt x="0" y="774478"/>
                  </a:moveTo>
                  <a:lnTo>
                    <a:pt x="42480" y="751903"/>
                  </a:lnTo>
                  <a:lnTo>
                    <a:pt x="84959" y="727278"/>
                  </a:lnTo>
                  <a:lnTo>
                    <a:pt x="127436" y="700968"/>
                  </a:lnTo>
                  <a:lnTo>
                    <a:pt x="169912" y="673332"/>
                  </a:lnTo>
                  <a:lnTo>
                    <a:pt x="212387" y="644732"/>
                  </a:lnTo>
                  <a:lnTo>
                    <a:pt x="254861" y="615531"/>
                  </a:lnTo>
                  <a:lnTo>
                    <a:pt x="297334" y="586089"/>
                  </a:lnTo>
                  <a:lnTo>
                    <a:pt x="339807" y="556768"/>
                  </a:lnTo>
                  <a:lnTo>
                    <a:pt x="382279" y="527930"/>
                  </a:lnTo>
                  <a:lnTo>
                    <a:pt x="424751" y="499936"/>
                  </a:lnTo>
                  <a:lnTo>
                    <a:pt x="467223" y="473148"/>
                  </a:lnTo>
                  <a:lnTo>
                    <a:pt x="509695" y="447928"/>
                  </a:lnTo>
                  <a:lnTo>
                    <a:pt x="552168" y="424636"/>
                  </a:lnTo>
                  <a:lnTo>
                    <a:pt x="594641" y="403636"/>
                  </a:lnTo>
                  <a:lnTo>
                    <a:pt x="637115" y="385287"/>
                  </a:lnTo>
                  <a:lnTo>
                    <a:pt x="679590" y="369952"/>
                  </a:lnTo>
                  <a:lnTo>
                    <a:pt x="722066" y="357992"/>
                  </a:lnTo>
                  <a:lnTo>
                    <a:pt x="764543" y="349769"/>
                  </a:lnTo>
                  <a:lnTo>
                    <a:pt x="807022" y="345645"/>
                  </a:lnTo>
                  <a:lnTo>
                    <a:pt x="849503" y="345980"/>
                  </a:lnTo>
                  <a:lnTo>
                    <a:pt x="889960" y="350887"/>
                  </a:lnTo>
                  <a:lnTo>
                    <a:pt x="930416" y="360272"/>
                  </a:lnTo>
                  <a:lnTo>
                    <a:pt x="970871" y="373755"/>
                  </a:lnTo>
                  <a:lnTo>
                    <a:pt x="1011325" y="390952"/>
                  </a:lnTo>
                  <a:lnTo>
                    <a:pt x="1051777" y="411482"/>
                  </a:lnTo>
                  <a:lnTo>
                    <a:pt x="1092229" y="434963"/>
                  </a:lnTo>
                  <a:lnTo>
                    <a:pt x="1132680" y="461014"/>
                  </a:lnTo>
                  <a:lnTo>
                    <a:pt x="1173130" y="489253"/>
                  </a:lnTo>
                  <a:lnTo>
                    <a:pt x="1213580" y="519297"/>
                  </a:lnTo>
                  <a:lnTo>
                    <a:pt x="1254029" y="550764"/>
                  </a:lnTo>
                  <a:lnTo>
                    <a:pt x="1294479" y="583274"/>
                  </a:lnTo>
                  <a:lnTo>
                    <a:pt x="1334928" y="616444"/>
                  </a:lnTo>
                  <a:lnTo>
                    <a:pt x="1375378" y="649892"/>
                  </a:lnTo>
                  <a:lnTo>
                    <a:pt x="1415828" y="683236"/>
                  </a:lnTo>
                  <a:lnTo>
                    <a:pt x="1456279" y="716095"/>
                  </a:lnTo>
                  <a:lnTo>
                    <a:pt x="1496731" y="748086"/>
                  </a:lnTo>
                  <a:lnTo>
                    <a:pt x="1537183" y="778828"/>
                  </a:lnTo>
                  <a:lnTo>
                    <a:pt x="1577637" y="807939"/>
                  </a:lnTo>
                  <a:lnTo>
                    <a:pt x="1618092" y="835037"/>
                  </a:lnTo>
                  <a:lnTo>
                    <a:pt x="1658548" y="859740"/>
                  </a:lnTo>
                  <a:lnTo>
                    <a:pt x="1699006" y="881666"/>
                  </a:lnTo>
                  <a:lnTo>
                    <a:pt x="1743722" y="904772"/>
                  </a:lnTo>
                  <a:lnTo>
                    <a:pt x="1788436" y="928783"/>
                  </a:lnTo>
                  <a:lnTo>
                    <a:pt x="1833149" y="953417"/>
                  </a:lnTo>
                  <a:lnTo>
                    <a:pt x="1877860" y="978395"/>
                  </a:lnTo>
                  <a:lnTo>
                    <a:pt x="1922571" y="1003435"/>
                  </a:lnTo>
                  <a:lnTo>
                    <a:pt x="1967280" y="1028256"/>
                  </a:lnTo>
                  <a:lnTo>
                    <a:pt x="2011988" y="1052577"/>
                  </a:lnTo>
                  <a:lnTo>
                    <a:pt x="2056696" y="1076116"/>
                  </a:lnTo>
                  <a:lnTo>
                    <a:pt x="2101403" y="1098593"/>
                  </a:lnTo>
                  <a:lnTo>
                    <a:pt x="2146111" y="1119727"/>
                  </a:lnTo>
                  <a:lnTo>
                    <a:pt x="2190818" y="1139236"/>
                  </a:lnTo>
                  <a:lnTo>
                    <a:pt x="2235526" y="1156840"/>
                  </a:lnTo>
                  <a:lnTo>
                    <a:pt x="2280234" y="1172258"/>
                  </a:lnTo>
                  <a:lnTo>
                    <a:pt x="2324943" y="1185207"/>
                  </a:lnTo>
                  <a:lnTo>
                    <a:pt x="2369654" y="1195408"/>
                  </a:lnTo>
                  <a:lnTo>
                    <a:pt x="2414365" y="1202579"/>
                  </a:lnTo>
                  <a:lnTo>
                    <a:pt x="2459078" y="1206440"/>
                  </a:lnTo>
                  <a:lnTo>
                    <a:pt x="2503792" y="1206708"/>
                  </a:lnTo>
                  <a:lnTo>
                    <a:pt x="2548509" y="1203103"/>
                  </a:lnTo>
                  <a:lnTo>
                    <a:pt x="2588950" y="1196223"/>
                  </a:lnTo>
                  <a:lnTo>
                    <a:pt x="2629393" y="1185940"/>
                  </a:lnTo>
                  <a:lnTo>
                    <a:pt x="2669837" y="1172496"/>
                  </a:lnTo>
                  <a:lnTo>
                    <a:pt x="2710283" y="1156137"/>
                  </a:lnTo>
                  <a:lnTo>
                    <a:pt x="2750731" y="1137103"/>
                  </a:lnTo>
                  <a:lnTo>
                    <a:pt x="2791179" y="1115639"/>
                  </a:lnTo>
                  <a:lnTo>
                    <a:pt x="2831629" y="1091988"/>
                  </a:lnTo>
                  <a:lnTo>
                    <a:pt x="2872080" y="1066392"/>
                  </a:lnTo>
                  <a:lnTo>
                    <a:pt x="2912532" y="1039095"/>
                  </a:lnTo>
                  <a:lnTo>
                    <a:pt x="2952985" y="1010339"/>
                  </a:lnTo>
                  <a:lnTo>
                    <a:pt x="2993439" y="980368"/>
                  </a:lnTo>
                  <a:lnTo>
                    <a:pt x="3033894" y="949425"/>
                  </a:lnTo>
                  <a:lnTo>
                    <a:pt x="3074350" y="917752"/>
                  </a:lnTo>
                  <a:lnTo>
                    <a:pt x="3114806" y="885594"/>
                  </a:lnTo>
                  <a:lnTo>
                    <a:pt x="3155263" y="853193"/>
                  </a:lnTo>
                  <a:lnTo>
                    <a:pt x="3195720" y="820791"/>
                  </a:lnTo>
                  <a:lnTo>
                    <a:pt x="3236178" y="788633"/>
                  </a:lnTo>
                  <a:lnTo>
                    <a:pt x="3276636" y="756960"/>
                  </a:lnTo>
                  <a:lnTo>
                    <a:pt x="3317094" y="726017"/>
                  </a:lnTo>
                  <a:lnTo>
                    <a:pt x="3357553" y="696046"/>
                  </a:lnTo>
                  <a:lnTo>
                    <a:pt x="3398012" y="667290"/>
                  </a:lnTo>
                  <a:lnTo>
                    <a:pt x="3436615" y="639560"/>
                  </a:lnTo>
                  <a:lnTo>
                    <a:pt x="3475219" y="610078"/>
                  </a:lnTo>
                  <a:lnTo>
                    <a:pt x="3513825" y="579086"/>
                  </a:lnTo>
                  <a:lnTo>
                    <a:pt x="3552432" y="546826"/>
                  </a:lnTo>
                  <a:lnTo>
                    <a:pt x="3591041" y="513538"/>
                  </a:lnTo>
                  <a:lnTo>
                    <a:pt x="3629651" y="479465"/>
                  </a:lnTo>
                  <a:lnTo>
                    <a:pt x="3668262" y="444848"/>
                  </a:lnTo>
                  <a:lnTo>
                    <a:pt x="3706874" y="409928"/>
                  </a:lnTo>
                  <a:lnTo>
                    <a:pt x="3745487" y="374947"/>
                  </a:lnTo>
                  <a:lnTo>
                    <a:pt x="3784101" y="340147"/>
                  </a:lnTo>
                  <a:lnTo>
                    <a:pt x="3822715" y="305769"/>
                  </a:lnTo>
                  <a:lnTo>
                    <a:pt x="3861331" y="272055"/>
                  </a:lnTo>
                  <a:lnTo>
                    <a:pt x="3899947" y="239245"/>
                  </a:lnTo>
                  <a:lnTo>
                    <a:pt x="3938564" y="207583"/>
                  </a:lnTo>
                  <a:lnTo>
                    <a:pt x="3977182" y="177308"/>
                  </a:lnTo>
                  <a:lnTo>
                    <a:pt x="4015800" y="148663"/>
                  </a:lnTo>
                  <a:lnTo>
                    <a:pt x="4054418" y="121890"/>
                  </a:lnTo>
                  <a:lnTo>
                    <a:pt x="4093037" y="97229"/>
                  </a:lnTo>
                  <a:lnTo>
                    <a:pt x="4131656" y="74922"/>
                  </a:lnTo>
                  <a:lnTo>
                    <a:pt x="4170276" y="55211"/>
                  </a:lnTo>
                  <a:lnTo>
                    <a:pt x="4208895" y="38338"/>
                  </a:lnTo>
                  <a:lnTo>
                    <a:pt x="4247515" y="24543"/>
                  </a:lnTo>
                  <a:lnTo>
                    <a:pt x="4294696" y="12070"/>
                  </a:lnTo>
                  <a:lnTo>
                    <a:pt x="4341880" y="4115"/>
                  </a:lnTo>
                  <a:lnTo>
                    <a:pt x="4389066" y="239"/>
                  </a:lnTo>
                  <a:lnTo>
                    <a:pt x="4436254" y="0"/>
                  </a:lnTo>
                  <a:lnTo>
                    <a:pt x="4483444" y="2956"/>
                  </a:lnTo>
                  <a:lnTo>
                    <a:pt x="4530635" y="8668"/>
                  </a:lnTo>
                  <a:lnTo>
                    <a:pt x="4577828" y="16695"/>
                  </a:lnTo>
                  <a:lnTo>
                    <a:pt x="4625023" y="26594"/>
                  </a:lnTo>
                  <a:lnTo>
                    <a:pt x="4672218" y="37926"/>
                  </a:lnTo>
                  <a:lnTo>
                    <a:pt x="4719415" y="50249"/>
                  </a:lnTo>
                  <a:lnTo>
                    <a:pt x="4766613" y="63123"/>
                  </a:lnTo>
                  <a:lnTo>
                    <a:pt x="4813812" y="76105"/>
                  </a:lnTo>
                  <a:lnTo>
                    <a:pt x="4861012" y="88757"/>
                  </a:lnTo>
                  <a:lnTo>
                    <a:pt x="4908212" y="100635"/>
                  </a:lnTo>
                  <a:lnTo>
                    <a:pt x="4955413" y="111300"/>
                  </a:lnTo>
                  <a:lnTo>
                    <a:pt x="5002614" y="120311"/>
                  </a:lnTo>
                  <a:lnTo>
                    <a:pt x="5049816" y="127226"/>
                  </a:lnTo>
                  <a:lnTo>
                    <a:pt x="5097018" y="131604"/>
                  </a:lnTo>
                  <a:lnTo>
                    <a:pt x="5146975" y="134404"/>
                  </a:lnTo>
                  <a:lnTo>
                    <a:pt x="5196934" y="136525"/>
                  </a:lnTo>
                  <a:lnTo>
                    <a:pt x="5246896" y="138034"/>
                  </a:lnTo>
                  <a:lnTo>
                    <a:pt x="5296860" y="138996"/>
                  </a:lnTo>
                  <a:lnTo>
                    <a:pt x="5346826" y="139477"/>
                  </a:lnTo>
                  <a:lnTo>
                    <a:pt x="5396794" y="139543"/>
                  </a:lnTo>
                  <a:lnTo>
                    <a:pt x="5446764" y="139259"/>
                  </a:lnTo>
                  <a:lnTo>
                    <a:pt x="5496735" y="138690"/>
                  </a:lnTo>
                  <a:lnTo>
                    <a:pt x="5546708" y="137903"/>
                  </a:lnTo>
                  <a:lnTo>
                    <a:pt x="5596682" y="136962"/>
                  </a:lnTo>
                  <a:lnTo>
                    <a:pt x="5646657" y="135934"/>
                  </a:lnTo>
                  <a:lnTo>
                    <a:pt x="5696633" y="134885"/>
                  </a:lnTo>
                  <a:lnTo>
                    <a:pt x="5746609" y="133879"/>
                  </a:lnTo>
                  <a:lnTo>
                    <a:pt x="5796586" y="132982"/>
                  </a:lnTo>
                  <a:lnTo>
                    <a:pt x="5846564" y="132260"/>
                  </a:lnTo>
                  <a:lnTo>
                    <a:pt x="5896542" y="131779"/>
                  </a:lnTo>
                  <a:lnTo>
                    <a:pt x="5946520" y="131604"/>
                  </a:lnTo>
                  <a:lnTo>
                    <a:pt x="5993702" y="130512"/>
                  </a:lnTo>
                  <a:lnTo>
                    <a:pt x="6040886" y="127490"/>
                  </a:lnTo>
                  <a:lnTo>
                    <a:pt x="6088072" y="122926"/>
                  </a:lnTo>
                  <a:lnTo>
                    <a:pt x="6135260" y="117205"/>
                  </a:lnTo>
                  <a:lnTo>
                    <a:pt x="6182450" y="110712"/>
                  </a:lnTo>
                  <a:lnTo>
                    <a:pt x="6229641" y="103834"/>
                  </a:lnTo>
                  <a:lnTo>
                    <a:pt x="6276834" y="96955"/>
                  </a:lnTo>
                  <a:lnTo>
                    <a:pt x="6324029" y="90463"/>
                  </a:lnTo>
                  <a:lnTo>
                    <a:pt x="6371224" y="84741"/>
                  </a:lnTo>
                  <a:lnTo>
                    <a:pt x="6418421" y="80177"/>
                  </a:lnTo>
                  <a:lnTo>
                    <a:pt x="6465619" y="77156"/>
                  </a:lnTo>
                  <a:lnTo>
                    <a:pt x="6512818" y="76063"/>
                  </a:lnTo>
                  <a:lnTo>
                    <a:pt x="6560018" y="77284"/>
                  </a:lnTo>
                  <a:lnTo>
                    <a:pt x="6607218" y="81206"/>
                  </a:lnTo>
                  <a:lnTo>
                    <a:pt x="6654419" y="88213"/>
                  </a:lnTo>
                  <a:lnTo>
                    <a:pt x="6701620" y="98691"/>
                  </a:lnTo>
                  <a:lnTo>
                    <a:pt x="6748822" y="113026"/>
                  </a:lnTo>
                  <a:lnTo>
                    <a:pt x="6796024" y="131604"/>
                  </a:lnTo>
                  <a:lnTo>
                    <a:pt x="6863966" y="170307"/>
                  </a:lnTo>
                  <a:lnTo>
                    <a:pt x="6897939" y="195573"/>
                  </a:lnTo>
                  <a:lnTo>
                    <a:pt x="6931913" y="224235"/>
                  </a:lnTo>
                  <a:lnTo>
                    <a:pt x="6965888" y="255880"/>
                  </a:lnTo>
                  <a:lnTo>
                    <a:pt x="6999863" y="290096"/>
                  </a:lnTo>
                  <a:lnTo>
                    <a:pt x="7033840" y="326474"/>
                  </a:lnTo>
                  <a:lnTo>
                    <a:pt x="7067818" y="364601"/>
                  </a:lnTo>
                  <a:lnTo>
                    <a:pt x="7101797" y="404065"/>
                  </a:lnTo>
                  <a:lnTo>
                    <a:pt x="7135776" y="444455"/>
                  </a:lnTo>
                  <a:lnTo>
                    <a:pt x="7169756" y="485360"/>
                  </a:lnTo>
                  <a:lnTo>
                    <a:pt x="7203737" y="526369"/>
                  </a:lnTo>
                  <a:lnTo>
                    <a:pt x="7237718" y="567069"/>
                  </a:lnTo>
                  <a:lnTo>
                    <a:pt x="7271700" y="607050"/>
                  </a:lnTo>
                  <a:lnTo>
                    <a:pt x="7305683" y="645900"/>
                  </a:lnTo>
                  <a:lnTo>
                    <a:pt x="7339666" y="683207"/>
                  </a:lnTo>
                  <a:lnTo>
                    <a:pt x="7373649" y="718560"/>
                  </a:lnTo>
                  <a:lnTo>
                    <a:pt x="7407633" y="751547"/>
                  </a:lnTo>
                  <a:lnTo>
                    <a:pt x="7441617" y="781758"/>
                  </a:lnTo>
                  <a:lnTo>
                    <a:pt x="7475602" y="808781"/>
                  </a:lnTo>
                  <a:lnTo>
                    <a:pt x="7509586" y="832203"/>
                  </a:lnTo>
                  <a:lnTo>
                    <a:pt x="7543571" y="851615"/>
                  </a:lnTo>
                  <a:lnTo>
                    <a:pt x="7611541" y="876758"/>
                  </a:lnTo>
                  <a:lnTo>
                    <a:pt x="7645527" y="881666"/>
                  </a:lnTo>
                  <a:lnTo>
                    <a:pt x="7680913" y="880720"/>
                  </a:lnTo>
                  <a:lnTo>
                    <a:pt x="7751688" y="861346"/>
                  </a:lnTo>
                  <a:lnTo>
                    <a:pt x="7787078" y="843942"/>
                  </a:lnTo>
                  <a:lnTo>
                    <a:pt x="7822469" y="822074"/>
                  </a:lnTo>
                  <a:lnTo>
                    <a:pt x="7857861" y="796255"/>
                  </a:lnTo>
                  <a:lnTo>
                    <a:pt x="7893253" y="766996"/>
                  </a:lnTo>
                  <a:lnTo>
                    <a:pt x="7928647" y="734807"/>
                  </a:lnTo>
                  <a:lnTo>
                    <a:pt x="7964042" y="700202"/>
                  </a:lnTo>
                  <a:lnTo>
                    <a:pt x="7999437" y="663690"/>
                  </a:lnTo>
                  <a:lnTo>
                    <a:pt x="8034833" y="625784"/>
                  </a:lnTo>
                  <a:lnTo>
                    <a:pt x="8070230" y="586995"/>
                  </a:lnTo>
                  <a:lnTo>
                    <a:pt x="8105628" y="547834"/>
                  </a:lnTo>
                  <a:lnTo>
                    <a:pt x="8141026" y="508812"/>
                  </a:lnTo>
                  <a:lnTo>
                    <a:pt x="8176425" y="470442"/>
                  </a:lnTo>
                  <a:lnTo>
                    <a:pt x="8211824" y="433234"/>
                  </a:lnTo>
                  <a:lnTo>
                    <a:pt x="8247224" y="397700"/>
                  </a:lnTo>
                  <a:lnTo>
                    <a:pt x="8282624" y="364352"/>
                  </a:lnTo>
                  <a:lnTo>
                    <a:pt x="8318024" y="333700"/>
                  </a:lnTo>
                  <a:lnTo>
                    <a:pt x="8353425" y="306256"/>
                  </a:lnTo>
                  <a:lnTo>
                    <a:pt x="8388826" y="282533"/>
                  </a:lnTo>
                  <a:lnTo>
                    <a:pt x="8424227" y="263040"/>
                  </a:lnTo>
                  <a:lnTo>
                    <a:pt x="8459628" y="248289"/>
                  </a:lnTo>
                  <a:lnTo>
                    <a:pt x="8539728" y="232791"/>
                  </a:lnTo>
                  <a:lnTo>
                    <a:pt x="8584428" y="231462"/>
                  </a:lnTo>
                  <a:lnTo>
                    <a:pt x="8629130" y="234429"/>
                  </a:lnTo>
                  <a:lnTo>
                    <a:pt x="8673834" y="241318"/>
                  </a:lnTo>
                  <a:lnTo>
                    <a:pt x="8718540" y="251754"/>
                  </a:lnTo>
                  <a:lnTo>
                    <a:pt x="8763247" y="265362"/>
                  </a:lnTo>
                  <a:lnTo>
                    <a:pt x="8807956" y="281766"/>
                  </a:lnTo>
                  <a:lnTo>
                    <a:pt x="8852666" y="300592"/>
                  </a:lnTo>
                  <a:lnTo>
                    <a:pt x="8897377" y="321464"/>
                  </a:lnTo>
                  <a:lnTo>
                    <a:pt x="8942090" y="344007"/>
                  </a:lnTo>
                  <a:lnTo>
                    <a:pt x="8986803" y="367847"/>
                  </a:lnTo>
                  <a:lnTo>
                    <a:pt x="9031517" y="392609"/>
                  </a:lnTo>
                  <a:lnTo>
                    <a:pt x="9076232" y="417916"/>
                  </a:lnTo>
                  <a:lnTo>
                    <a:pt x="9120948" y="443395"/>
                  </a:lnTo>
                  <a:lnTo>
                    <a:pt x="9165664" y="468670"/>
                  </a:lnTo>
                  <a:lnTo>
                    <a:pt x="9210381" y="493366"/>
                  </a:lnTo>
                  <a:lnTo>
                    <a:pt x="9255098" y="517108"/>
                  </a:lnTo>
                  <a:lnTo>
                    <a:pt x="9299815" y="539521"/>
                  </a:lnTo>
                  <a:lnTo>
                    <a:pt x="9344533" y="560229"/>
                  </a:lnTo>
                  <a:lnTo>
                    <a:pt x="9389231" y="580251"/>
                  </a:lnTo>
                  <a:lnTo>
                    <a:pt x="9433931" y="600821"/>
                  </a:lnTo>
                  <a:lnTo>
                    <a:pt x="9478633" y="621891"/>
                  </a:lnTo>
                  <a:lnTo>
                    <a:pt x="9523337" y="643416"/>
                  </a:lnTo>
                  <a:lnTo>
                    <a:pt x="9568043" y="665348"/>
                  </a:lnTo>
                  <a:lnTo>
                    <a:pt x="9612750" y="687639"/>
                  </a:lnTo>
                  <a:lnTo>
                    <a:pt x="9657459" y="710243"/>
                  </a:lnTo>
                  <a:lnTo>
                    <a:pt x="9702169" y="733112"/>
                  </a:lnTo>
                  <a:lnTo>
                    <a:pt x="9746880" y="756200"/>
                  </a:lnTo>
                  <a:lnTo>
                    <a:pt x="9791593" y="779459"/>
                  </a:lnTo>
                  <a:lnTo>
                    <a:pt x="9836306" y="802842"/>
                  </a:lnTo>
                  <a:lnTo>
                    <a:pt x="9881020" y="826303"/>
                  </a:lnTo>
                  <a:lnTo>
                    <a:pt x="9925735" y="849793"/>
                  </a:lnTo>
                  <a:lnTo>
                    <a:pt x="9970451" y="873266"/>
                  </a:lnTo>
                  <a:lnTo>
                    <a:pt x="10015167" y="896675"/>
                  </a:lnTo>
                  <a:lnTo>
                    <a:pt x="10059884" y="919973"/>
                  </a:lnTo>
                  <a:lnTo>
                    <a:pt x="10104601" y="943112"/>
                  </a:lnTo>
                  <a:lnTo>
                    <a:pt x="10149318" y="966046"/>
                  </a:lnTo>
                  <a:lnTo>
                    <a:pt x="10194036" y="988727"/>
                  </a:lnTo>
                </a:path>
              </a:pathLst>
            </a:custGeom>
            <a:ln w="28574">
              <a:solidFill>
                <a:srgbClr val="009590"/>
              </a:solidFill>
            </a:ln>
          </p:spPr>
          <p:txBody>
            <a:bodyPr wrap="square" lIns="0" tIns="0" rIns="0" bIns="0" rtlCol="0"/>
            <a:lstStyle/>
            <a:p>
              <a:endParaRPr/>
            </a:p>
          </p:txBody>
        </p:sp>
        <p:sp>
          <p:nvSpPr>
            <p:cNvPr id="7" name="object 7"/>
            <p:cNvSpPr/>
            <p:nvPr/>
          </p:nvSpPr>
          <p:spPr>
            <a:xfrm>
              <a:off x="1000760" y="2460625"/>
              <a:ext cx="10194290" cy="1311275"/>
            </a:xfrm>
            <a:custGeom>
              <a:avLst/>
              <a:gdLst/>
              <a:ahLst/>
              <a:cxnLst/>
              <a:rect l="l" t="t" r="r" b="b"/>
              <a:pathLst>
                <a:path w="10194290" h="1311275">
                  <a:moveTo>
                    <a:pt x="0" y="321437"/>
                  </a:moveTo>
                  <a:lnTo>
                    <a:pt x="42480" y="343885"/>
                  </a:lnTo>
                  <a:lnTo>
                    <a:pt x="84959" y="368153"/>
                  </a:lnTo>
                  <a:lnTo>
                    <a:pt x="127436" y="393920"/>
                  </a:lnTo>
                  <a:lnTo>
                    <a:pt x="169912" y="420864"/>
                  </a:lnTo>
                  <a:lnTo>
                    <a:pt x="212387" y="448665"/>
                  </a:lnTo>
                  <a:lnTo>
                    <a:pt x="254861" y="477000"/>
                  </a:lnTo>
                  <a:lnTo>
                    <a:pt x="297334" y="505549"/>
                  </a:lnTo>
                  <a:lnTo>
                    <a:pt x="339807" y="533990"/>
                  </a:lnTo>
                  <a:lnTo>
                    <a:pt x="382279" y="562002"/>
                  </a:lnTo>
                  <a:lnTo>
                    <a:pt x="424751" y="589264"/>
                  </a:lnTo>
                  <a:lnTo>
                    <a:pt x="467223" y="615454"/>
                  </a:lnTo>
                  <a:lnTo>
                    <a:pt x="509695" y="640251"/>
                  </a:lnTo>
                  <a:lnTo>
                    <a:pt x="552168" y="663334"/>
                  </a:lnTo>
                  <a:lnTo>
                    <a:pt x="594641" y="684382"/>
                  </a:lnTo>
                  <a:lnTo>
                    <a:pt x="637115" y="703073"/>
                  </a:lnTo>
                  <a:lnTo>
                    <a:pt x="679590" y="719087"/>
                  </a:lnTo>
                  <a:lnTo>
                    <a:pt x="722066" y="732101"/>
                  </a:lnTo>
                  <a:lnTo>
                    <a:pt x="764543" y="741794"/>
                  </a:lnTo>
                  <a:lnTo>
                    <a:pt x="807022" y="747846"/>
                  </a:lnTo>
                  <a:lnTo>
                    <a:pt x="849503" y="749935"/>
                  </a:lnTo>
                  <a:lnTo>
                    <a:pt x="891983" y="747591"/>
                  </a:lnTo>
                  <a:lnTo>
                    <a:pt x="934462" y="740827"/>
                  </a:lnTo>
                  <a:lnTo>
                    <a:pt x="976939" y="730046"/>
                  </a:lnTo>
                  <a:lnTo>
                    <a:pt x="1019415" y="715649"/>
                  </a:lnTo>
                  <a:lnTo>
                    <a:pt x="1061890" y="698037"/>
                  </a:lnTo>
                  <a:lnTo>
                    <a:pt x="1104364" y="677613"/>
                  </a:lnTo>
                  <a:lnTo>
                    <a:pt x="1146837" y="654779"/>
                  </a:lnTo>
                  <a:lnTo>
                    <a:pt x="1189310" y="629937"/>
                  </a:lnTo>
                  <a:lnTo>
                    <a:pt x="1231782" y="603487"/>
                  </a:lnTo>
                  <a:lnTo>
                    <a:pt x="1274254" y="575833"/>
                  </a:lnTo>
                  <a:lnTo>
                    <a:pt x="1316726" y="547376"/>
                  </a:lnTo>
                  <a:lnTo>
                    <a:pt x="1359198" y="518518"/>
                  </a:lnTo>
                  <a:lnTo>
                    <a:pt x="1401671" y="489661"/>
                  </a:lnTo>
                  <a:lnTo>
                    <a:pt x="1444144" y="461206"/>
                  </a:lnTo>
                  <a:lnTo>
                    <a:pt x="1486618" y="433556"/>
                  </a:lnTo>
                  <a:lnTo>
                    <a:pt x="1529093" y="407112"/>
                  </a:lnTo>
                  <a:lnTo>
                    <a:pt x="1571569" y="382276"/>
                  </a:lnTo>
                  <a:lnTo>
                    <a:pt x="1614046" y="359450"/>
                  </a:lnTo>
                  <a:lnTo>
                    <a:pt x="1656525" y="339036"/>
                  </a:lnTo>
                  <a:lnTo>
                    <a:pt x="1699006" y="321437"/>
                  </a:lnTo>
                  <a:lnTo>
                    <a:pt x="1746206" y="303435"/>
                  </a:lnTo>
                  <a:lnTo>
                    <a:pt x="1793404" y="285269"/>
                  </a:lnTo>
                  <a:lnTo>
                    <a:pt x="1840601" y="267104"/>
                  </a:lnTo>
                  <a:lnTo>
                    <a:pt x="1887796" y="249105"/>
                  </a:lnTo>
                  <a:lnTo>
                    <a:pt x="1934990" y="231438"/>
                  </a:lnTo>
                  <a:lnTo>
                    <a:pt x="1982183" y="214267"/>
                  </a:lnTo>
                  <a:lnTo>
                    <a:pt x="2029374" y="197758"/>
                  </a:lnTo>
                  <a:lnTo>
                    <a:pt x="2076566" y="182076"/>
                  </a:lnTo>
                  <a:lnTo>
                    <a:pt x="2123757" y="167386"/>
                  </a:lnTo>
                  <a:lnTo>
                    <a:pt x="2170948" y="153852"/>
                  </a:lnTo>
                  <a:lnTo>
                    <a:pt x="2218140" y="141641"/>
                  </a:lnTo>
                  <a:lnTo>
                    <a:pt x="2265331" y="130918"/>
                  </a:lnTo>
                  <a:lnTo>
                    <a:pt x="2312524" y="121847"/>
                  </a:lnTo>
                  <a:lnTo>
                    <a:pt x="2359718" y="114593"/>
                  </a:lnTo>
                  <a:lnTo>
                    <a:pt x="2406913" y="109323"/>
                  </a:lnTo>
                  <a:lnTo>
                    <a:pt x="2454110" y="106201"/>
                  </a:lnTo>
                  <a:lnTo>
                    <a:pt x="2501308" y="105391"/>
                  </a:lnTo>
                  <a:lnTo>
                    <a:pt x="2548509" y="107061"/>
                  </a:lnTo>
                  <a:lnTo>
                    <a:pt x="2595690" y="110872"/>
                  </a:lnTo>
                  <a:lnTo>
                    <a:pt x="2642874" y="116336"/>
                  </a:lnTo>
                  <a:lnTo>
                    <a:pt x="2690060" y="123453"/>
                  </a:lnTo>
                  <a:lnTo>
                    <a:pt x="2737248" y="132224"/>
                  </a:lnTo>
                  <a:lnTo>
                    <a:pt x="2784438" y="142647"/>
                  </a:lnTo>
                  <a:lnTo>
                    <a:pt x="2831629" y="154723"/>
                  </a:lnTo>
                  <a:lnTo>
                    <a:pt x="2878822" y="168452"/>
                  </a:lnTo>
                  <a:lnTo>
                    <a:pt x="2926017" y="183833"/>
                  </a:lnTo>
                  <a:lnTo>
                    <a:pt x="2973212" y="200866"/>
                  </a:lnTo>
                  <a:lnTo>
                    <a:pt x="3020409" y="219551"/>
                  </a:lnTo>
                  <a:lnTo>
                    <a:pt x="3067607" y="239889"/>
                  </a:lnTo>
                  <a:lnTo>
                    <a:pt x="3114806" y="261878"/>
                  </a:lnTo>
                  <a:lnTo>
                    <a:pt x="3162006" y="285519"/>
                  </a:lnTo>
                  <a:lnTo>
                    <a:pt x="3209206" y="310812"/>
                  </a:lnTo>
                  <a:lnTo>
                    <a:pt x="3256407" y="337757"/>
                  </a:lnTo>
                  <a:lnTo>
                    <a:pt x="3303608" y="366352"/>
                  </a:lnTo>
                  <a:lnTo>
                    <a:pt x="3350810" y="396599"/>
                  </a:lnTo>
                  <a:lnTo>
                    <a:pt x="3398012" y="428498"/>
                  </a:lnTo>
                  <a:lnTo>
                    <a:pt x="3431982" y="453737"/>
                  </a:lnTo>
                  <a:lnTo>
                    <a:pt x="3465954" y="482095"/>
                  </a:lnTo>
                  <a:lnTo>
                    <a:pt x="3499927" y="513265"/>
                  </a:lnTo>
                  <a:lnTo>
                    <a:pt x="3533901" y="546938"/>
                  </a:lnTo>
                  <a:lnTo>
                    <a:pt x="3567876" y="582805"/>
                  </a:lnTo>
                  <a:lnTo>
                    <a:pt x="3601851" y="620556"/>
                  </a:lnTo>
                  <a:lnTo>
                    <a:pt x="3635828" y="659885"/>
                  </a:lnTo>
                  <a:lnTo>
                    <a:pt x="3669806" y="700482"/>
                  </a:lnTo>
                  <a:lnTo>
                    <a:pt x="3703785" y="742038"/>
                  </a:lnTo>
                  <a:lnTo>
                    <a:pt x="3737764" y="784246"/>
                  </a:lnTo>
                  <a:lnTo>
                    <a:pt x="3771744" y="826796"/>
                  </a:lnTo>
                  <a:lnTo>
                    <a:pt x="3805725" y="869379"/>
                  </a:lnTo>
                  <a:lnTo>
                    <a:pt x="3839706" y="911688"/>
                  </a:lnTo>
                  <a:lnTo>
                    <a:pt x="3873688" y="953413"/>
                  </a:lnTo>
                  <a:lnTo>
                    <a:pt x="3907671" y="994246"/>
                  </a:lnTo>
                  <a:lnTo>
                    <a:pt x="3941654" y="1033878"/>
                  </a:lnTo>
                  <a:lnTo>
                    <a:pt x="3975637" y="1072002"/>
                  </a:lnTo>
                  <a:lnTo>
                    <a:pt x="4009621" y="1108307"/>
                  </a:lnTo>
                  <a:lnTo>
                    <a:pt x="4043605" y="1142486"/>
                  </a:lnTo>
                  <a:lnTo>
                    <a:pt x="4077590" y="1174229"/>
                  </a:lnTo>
                  <a:lnTo>
                    <a:pt x="4111574" y="1203229"/>
                  </a:lnTo>
                  <a:lnTo>
                    <a:pt x="4145559" y="1229177"/>
                  </a:lnTo>
                  <a:lnTo>
                    <a:pt x="4179544" y="1251764"/>
                  </a:lnTo>
                  <a:lnTo>
                    <a:pt x="4213529" y="1270681"/>
                  </a:lnTo>
                  <a:lnTo>
                    <a:pt x="4292213" y="1299514"/>
                  </a:lnTo>
                  <a:lnTo>
                    <a:pt x="4336913" y="1307690"/>
                  </a:lnTo>
                  <a:lnTo>
                    <a:pt x="4381615" y="1310664"/>
                  </a:lnTo>
                  <a:lnTo>
                    <a:pt x="4426319" y="1308951"/>
                  </a:lnTo>
                  <a:lnTo>
                    <a:pt x="4471025" y="1303067"/>
                  </a:lnTo>
                  <a:lnTo>
                    <a:pt x="4515732" y="1293527"/>
                  </a:lnTo>
                  <a:lnTo>
                    <a:pt x="4560441" y="1280846"/>
                  </a:lnTo>
                  <a:lnTo>
                    <a:pt x="4605151" y="1265541"/>
                  </a:lnTo>
                  <a:lnTo>
                    <a:pt x="4649862" y="1248126"/>
                  </a:lnTo>
                  <a:lnTo>
                    <a:pt x="4694575" y="1229118"/>
                  </a:lnTo>
                  <a:lnTo>
                    <a:pt x="4739288" y="1209031"/>
                  </a:lnTo>
                  <a:lnTo>
                    <a:pt x="4784002" y="1188381"/>
                  </a:lnTo>
                  <a:lnTo>
                    <a:pt x="4828717" y="1167684"/>
                  </a:lnTo>
                  <a:lnTo>
                    <a:pt x="4873433" y="1147455"/>
                  </a:lnTo>
                  <a:lnTo>
                    <a:pt x="4918149" y="1128209"/>
                  </a:lnTo>
                  <a:lnTo>
                    <a:pt x="4962866" y="1110463"/>
                  </a:lnTo>
                  <a:lnTo>
                    <a:pt x="5007583" y="1094730"/>
                  </a:lnTo>
                  <a:lnTo>
                    <a:pt x="5052300" y="1081528"/>
                  </a:lnTo>
                  <a:lnTo>
                    <a:pt x="5097018" y="1071372"/>
                  </a:lnTo>
                  <a:lnTo>
                    <a:pt x="5146975" y="1061926"/>
                  </a:lnTo>
                  <a:lnTo>
                    <a:pt x="5196934" y="1052548"/>
                  </a:lnTo>
                  <a:lnTo>
                    <a:pt x="5246896" y="1043303"/>
                  </a:lnTo>
                  <a:lnTo>
                    <a:pt x="5296860" y="1034256"/>
                  </a:lnTo>
                  <a:lnTo>
                    <a:pt x="5346826" y="1025473"/>
                  </a:lnTo>
                  <a:lnTo>
                    <a:pt x="5396794" y="1017017"/>
                  </a:lnTo>
                  <a:lnTo>
                    <a:pt x="5446764" y="1008956"/>
                  </a:lnTo>
                  <a:lnTo>
                    <a:pt x="5496735" y="1001352"/>
                  </a:lnTo>
                  <a:lnTo>
                    <a:pt x="5546708" y="994273"/>
                  </a:lnTo>
                  <a:lnTo>
                    <a:pt x="5596682" y="987783"/>
                  </a:lnTo>
                  <a:lnTo>
                    <a:pt x="5646657" y="981946"/>
                  </a:lnTo>
                  <a:lnTo>
                    <a:pt x="5696633" y="976829"/>
                  </a:lnTo>
                  <a:lnTo>
                    <a:pt x="5746609" y="972496"/>
                  </a:lnTo>
                  <a:lnTo>
                    <a:pt x="5796586" y="969013"/>
                  </a:lnTo>
                  <a:lnTo>
                    <a:pt x="5846564" y="966444"/>
                  </a:lnTo>
                  <a:lnTo>
                    <a:pt x="5896542" y="964855"/>
                  </a:lnTo>
                  <a:lnTo>
                    <a:pt x="5946520" y="964311"/>
                  </a:lnTo>
                  <a:lnTo>
                    <a:pt x="5991219" y="966013"/>
                  </a:lnTo>
                  <a:lnTo>
                    <a:pt x="6035919" y="970808"/>
                  </a:lnTo>
                  <a:lnTo>
                    <a:pt x="6080621" y="978226"/>
                  </a:lnTo>
                  <a:lnTo>
                    <a:pt x="6125325" y="987800"/>
                  </a:lnTo>
                  <a:lnTo>
                    <a:pt x="6170031" y="999060"/>
                  </a:lnTo>
                  <a:lnTo>
                    <a:pt x="6214738" y="1011538"/>
                  </a:lnTo>
                  <a:lnTo>
                    <a:pt x="6259447" y="1024765"/>
                  </a:lnTo>
                  <a:lnTo>
                    <a:pt x="6304157" y="1038273"/>
                  </a:lnTo>
                  <a:lnTo>
                    <a:pt x="6348868" y="1051593"/>
                  </a:lnTo>
                  <a:lnTo>
                    <a:pt x="6393581" y="1064257"/>
                  </a:lnTo>
                  <a:lnTo>
                    <a:pt x="6438294" y="1075796"/>
                  </a:lnTo>
                  <a:lnTo>
                    <a:pt x="6483008" y="1085741"/>
                  </a:lnTo>
                  <a:lnTo>
                    <a:pt x="6527723" y="1093624"/>
                  </a:lnTo>
                  <a:lnTo>
                    <a:pt x="6572439" y="1098976"/>
                  </a:lnTo>
                  <a:lnTo>
                    <a:pt x="6617155" y="1101328"/>
                  </a:lnTo>
                  <a:lnTo>
                    <a:pt x="6661872" y="1100212"/>
                  </a:lnTo>
                  <a:lnTo>
                    <a:pt x="6706589" y="1095160"/>
                  </a:lnTo>
                  <a:lnTo>
                    <a:pt x="6751306" y="1085703"/>
                  </a:lnTo>
                  <a:lnTo>
                    <a:pt x="6796024" y="1071372"/>
                  </a:lnTo>
                  <a:lnTo>
                    <a:pt x="6863966" y="1036937"/>
                  </a:lnTo>
                  <a:lnTo>
                    <a:pt x="6897939" y="1013752"/>
                  </a:lnTo>
                  <a:lnTo>
                    <a:pt x="6931913" y="987109"/>
                  </a:lnTo>
                  <a:lnTo>
                    <a:pt x="6965888" y="957400"/>
                  </a:lnTo>
                  <a:lnTo>
                    <a:pt x="6999863" y="925015"/>
                  </a:lnTo>
                  <a:lnTo>
                    <a:pt x="7033840" y="890346"/>
                  </a:lnTo>
                  <a:lnTo>
                    <a:pt x="7067818" y="853783"/>
                  </a:lnTo>
                  <a:lnTo>
                    <a:pt x="7101797" y="815719"/>
                  </a:lnTo>
                  <a:lnTo>
                    <a:pt x="7135776" y="776543"/>
                  </a:lnTo>
                  <a:lnTo>
                    <a:pt x="7169756" y="736646"/>
                  </a:lnTo>
                  <a:lnTo>
                    <a:pt x="7203737" y="696420"/>
                  </a:lnTo>
                  <a:lnTo>
                    <a:pt x="7237718" y="656256"/>
                  </a:lnTo>
                  <a:lnTo>
                    <a:pt x="7271700" y="616545"/>
                  </a:lnTo>
                  <a:lnTo>
                    <a:pt x="7305683" y="577678"/>
                  </a:lnTo>
                  <a:lnTo>
                    <a:pt x="7339666" y="540045"/>
                  </a:lnTo>
                  <a:lnTo>
                    <a:pt x="7373649" y="504038"/>
                  </a:lnTo>
                  <a:lnTo>
                    <a:pt x="7407633" y="470048"/>
                  </a:lnTo>
                  <a:lnTo>
                    <a:pt x="7441617" y="438466"/>
                  </a:lnTo>
                  <a:lnTo>
                    <a:pt x="7475602" y="409683"/>
                  </a:lnTo>
                  <a:lnTo>
                    <a:pt x="7509586" y="384090"/>
                  </a:lnTo>
                  <a:lnTo>
                    <a:pt x="7543571" y="362078"/>
                  </a:lnTo>
                  <a:lnTo>
                    <a:pt x="7577556" y="344037"/>
                  </a:lnTo>
                  <a:lnTo>
                    <a:pt x="7645527" y="321437"/>
                  </a:lnTo>
                  <a:lnTo>
                    <a:pt x="7684130" y="317142"/>
                  </a:lnTo>
                  <a:lnTo>
                    <a:pt x="7722734" y="318532"/>
                  </a:lnTo>
                  <a:lnTo>
                    <a:pt x="7761340" y="325095"/>
                  </a:lnTo>
                  <a:lnTo>
                    <a:pt x="7799947" y="336316"/>
                  </a:lnTo>
                  <a:lnTo>
                    <a:pt x="7838556" y="351683"/>
                  </a:lnTo>
                  <a:lnTo>
                    <a:pt x="7877166" y="370683"/>
                  </a:lnTo>
                  <a:lnTo>
                    <a:pt x="7915777" y="392801"/>
                  </a:lnTo>
                  <a:lnTo>
                    <a:pt x="7954389" y="417526"/>
                  </a:lnTo>
                  <a:lnTo>
                    <a:pt x="7993002" y="444344"/>
                  </a:lnTo>
                  <a:lnTo>
                    <a:pt x="8031616" y="472741"/>
                  </a:lnTo>
                  <a:lnTo>
                    <a:pt x="8070230" y="502205"/>
                  </a:lnTo>
                  <a:lnTo>
                    <a:pt x="8108846" y="532223"/>
                  </a:lnTo>
                  <a:lnTo>
                    <a:pt x="8147462" y="562280"/>
                  </a:lnTo>
                  <a:lnTo>
                    <a:pt x="8186079" y="591865"/>
                  </a:lnTo>
                  <a:lnTo>
                    <a:pt x="8224697" y="620463"/>
                  </a:lnTo>
                  <a:lnTo>
                    <a:pt x="8263315" y="647563"/>
                  </a:lnTo>
                  <a:lnTo>
                    <a:pt x="8301933" y="672649"/>
                  </a:lnTo>
                  <a:lnTo>
                    <a:pt x="8340552" y="695210"/>
                  </a:lnTo>
                  <a:lnTo>
                    <a:pt x="8379171" y="714733"/>
                  </a:lnTo>
                  <a:lnTo>
                    <a:pt x="8417791" y="730703"/>
                  </a:lnTo>
                  <a:lnTo>
                    <a:pt x="8456410" y="742608"/>
                  </a:lnTo>
                  <a:lnTo>
                    <a:pt x="8495030" y="749935"/>
                  </a:lnTo>
                  <a:lnTo>
                    <a:pt x="8542211" y="754422"/>
                  </a:lnTo>
                  <a:lnTo>
                    <a:pt x="8589395" y="756100"/>
                  </a:lnTo>
                  <a:lnTo>
                    <a:pt x="8636581" y="755134"/>
                  </a:lnTo>
                  <a:lnTo>
                    <a:pt x="8683769" y="751688"/>
                  </a:lnTo>
                  <a:lnTo>
                    <a:pt x="8730959" y="745928"/>
                  </a:lnTo>
                  <a:lnTo>
                    <a:pt x="8778150" y="738020"/>
                  </a:lnTo>
                  <a:lnTo>
                    <a:pt x="8825343" y="728128"/>
                  </a:lnTo>
                  <a:lnTo>
                    <a:pt x="8872538" y="716418"/>
                  </a:lnTo>
                  <a:lnTo>
                    <a:pt x="8919733" y="703056"/>
                  </a:lnTo>
                  <a:lnTo>
                    <a:pt x="8966930" y="688205"/>
                  </a:lnTo>
                  <a:lnTo>
                    <a:pt x="9014128" y="672033"/>
                  </a:lnTo>
                  <a:lnTo>
                    <a:pt x="9061327" y="654703"/>
                  </a:lnTo>
                  <a:lnTo>
                    <a:pt x="9108527" y="636382"/>
                  </a:lnTo>
                  <a:lnTo>
                    <a:pt x="9155727" y="617234"/>
                  </a:lnTo>
                  <a:lnTo>
                    <a:pt x="9202928" y="597426"/>
                  </a:lnTo>
                  <a:lnTo>
                    <a:pt x="9250129" y="577121"/>
                  </a:lnTo>
                  <a:lnTo>
                    <a:pt x="9297331" y="556486"/>
                  </a:lnTo>
                  <a:lnTo>
                    <a:pt x="9344533" y="535686"/>
                  </a:lnTo>
                  <a:lnTo>
                    <a:pt x="9386996" y="516156"/>
                  </a:lnTo>
                  <a:lnTo>
                    <a:pt x="9429461" y="495140"/>
                  </a:lnTo>
                  <a:lnTo>
                    <a:pt x="9471928" y="472757"/>
                  </a:lnTo>
                  <a:lnTo>
                    <a:pt x="9514397" y="449128"/>
                  </a:lnTo>
                  <a:lnTo>
                    <a:pt x="9556867" y="424374"/>
                  </a:lnTo>
                  <a:lnTo>
                    <a:pt x="9599338" y="398615"/>
                  </a:lnTo>
                  <a:lnTo>
                    <a:pt x="9641811" y="371971"/>
                  </a:lnTo>
                  <a:lnTo>
                    <a:pt x="9684285" y="344564"/>
                  </a:lnTo>
                  <a:lnTo>
                    <a:pt x="9726760" y="316513"/>
                  </a:lnTo>
                  <a:lnTo>
                    <a:pt x="9769236" y="287940"/>
                  </a:lnTo>
                  <a:lnTo>
                    <a:pt x="9811714" y="258965"/>
                  </a:lnTo>
                  <a:lnTo>
                    <a:pt x="9854192" y="229709"/>
                  </a:lnTo>
                  <a:lnTo>
                    <a:pt x="9896670" y="200292"/>
                  </a:lnTo>
                  <a:lnTo>
                    <a:pt x="9939150" y="170835"/>
                  </a:lnTo>
                  <a:lnTo>
                    <a:pt x="9981630" y="141458"/>
                  </a:lnTo>
                  <a:lnTo>
                    <a:pt x="10024111" y="112282"/>
                  </a:lnTo>
                  <a:lnTo>
                    <a:pt x="10066591" y="83427"/>
                  </a:lnTo>
                  <a:lnTo>
                    <a:pt x="10109073" y="55015"/>
                  </a:lnTo>
                  <a:lnTo>
                    <a:pt x="10151554" y="27166"/>
                  </a:lnTo>
                  <a:lnTo>
                    <a:pt x="10194036" y="0"/>
                  </a:lnTo>
                </a:path>
              </a:pathLst>
            </a:custGeom>
            <a:ln w="28575">
              <a:solidFill>
                <a:srgbClr val="FF0000"/>
              </a:solidFill>
            </a:ln>
          </p:spPr>
          <p:txBody>
            <a:bodyPr wrap="square" lIns="0" tIns="0" rIns="0" bIns="0" rtlCol="0"/>
            <a:lstStyle/>
            <a:p>
              <a:endParaRPr/>
            </a:p>
          </p:txBody>
        </p:sp>
      </p:grpSp>
      <p:sp>
        <p:nvSpPr>
          <p:cNvPr id="8" name="object 8"/>
          <p:cNvSpPr txBox="1"/>
          <p:nvPr/>
        </p:nvSpPr>
        <p:spPr>
          <a:xfrm>
            <a:off x="856284" y="355892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9" name="object 9"/>
          <p:cNvSpPr txBox="1"/>
          <p:nvPr/>
        </p:nvSpPr>
        <p:spPr>
          <a:xfrm>
            <a:off x="1692401" y="3422091"/>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10" name="object 10"/>
          <p:cNvSpPr txBox="1"/>
          <p:nvPr/>
        </p:nvSpPr>
        <p:spPr>
          <a:xfrm>
            <a:off x="2559176" y="398876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42%</a:t>
            </a:r>
            <a:endParaRPr sz="1200">
              <a:latin typeface="Calibri"/>
              <a:cs typeface="Calibri"/>
            </a:endParaRPr>
          </a:p>
        </p:txBody>
      </p:sp>
      <p:sp>
        <p:nvSpPr>
          <p:cNvPr id="11" name="object 11"/>
          <p:cNvSpPr txBox="1"/>
          <p:nvPr/>
        </p:nvSpPr>
        <p:spPr>
          <a:xfrm>
            <a:off x="3404996" y="398780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39%</a:t>
            </a:r>
            <a:endParaRPr sz="1200">
              <a:latin typeface="Calibri"/>
              <a:cs typeface="Calibri"/>
            </a:endParaRPr>
          </a:p>
        </p:txBody>
      </p:sp>
      <p:sp>
        <p:nvSpPr>
          <p:cNvPr id="12" name="object 12"/>
          <p:cNvSpPr txBox="1"/>
          <p:nvPr/>
        </p:nvSpPr>
        <p:spPr>
          <a:xfrm>
            <a:off x="4254753" y="345198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3" name="object 13"/>
          <p:cNvSpPr txBox="1"/>
          <p:nvPr/>
        </p:nvSpPr>
        <p:spPr>
          <a:xfrm>
            <a:off x="5104257" y="28088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50%</a:t>
            </a:r>
            <a:endParaRPr sz="1200">
              <a:latin typeface="Calibri"/>
              <a:cs typeface="Calibri"/>
            </a:endParaRPr>
          </a:p>
        </p:txBody>
      </p:sp>
      <p:sp>
        <p:nvSpPr>
          <p:cNvPr id="14" name="object 14"/>
          <p:cNvSpPr txBox="1"/>
          <p:nvPr/>
        </p:nvSpPr>
        <p:spPr>
          <a:xfrm>
            <a:off x="5954014" y="29161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15" name="object 15"/>
          <p:cNvSpPr txBox="1"/>
          <p:nvPr/>
        </p:nvSpPr>
        <p:spPr>
          <a:xfrm>
            <a:off x="6803517" y="29161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16" name="object 16"/>
          <p:cNvSpPr txBox="1"/>
          <p:nvPr/>
        </p:nvSpPr>
        <p:spPr>
          <a:xfrm>
            <a:off x="7653019" y="29161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17" name="object 17"/>
          <p:cNvSpPr txBox="1"/>
          <p:nvPr/>
        </p:nvSpPr>
        <p:spPr>
          <a:xfrm>
            <a:off x="8502777" y="366623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42%</a:t>
            </a:r>
            <a:endParaRPr sz="1200">
              <a:latin typeface="Calibri"/>
              <a:cs typeface="Calibri"/>
            </a:endParaRPr>
          </a:p>
        </p:txBody>
      </p:sp>
      <p:sp>
        <p:nvSpPr>
          <p:cNvPr id="18" name="object 18"/>
          <p:cNvSpPr txBox="1"/>
          <p:nvPr/>
        </p:nvSpPr>
        <p:spPr>
          <a:xfrm>
            <a:off x="9427844" y="34043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48%</a:t>
            </a:r>
            <a:endParaRPr sz="1200">
              <a:latin typeface="Calibri"/>
              <a:cs typeface="Calibri"/>
            </a:endParaRPr>
          </a:p>
        </p:txBody>
      </p:sp>
      <p:sp>
        <p:nvSpPr>
          <p:cNvPr id="19" name="object 19"/>
          <p:cNvSpPr txBox="1"/>
          <p:nvPr/>
        </p:nvSpPr>
        <p:spPr>
          <a:xfrm>
            <a:off x="10202036" y="334467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45%</a:t>
            </a:r>
            <a:endParaRPr sz="1200">
              <a:latin typeface="Calibri"/>
              <a:cs typeface="Calibri"/>
            </a:endParaRPr>
          </a:p>
        </p:txBody>
      </p:sp>
      <p:sp>
        <p:nvSpPr>
          <p:cNvPr id="20" name="object 20"/>
          <p:cNvSpPr txBox="1"/>
          <p:nvPr/>
        </p:nvSpPr>
        <p:spPr>
          <a:xfrm>
            <a:off x="11051540" y="377286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21" name="object 21"/>
          <p:cNvSpPr txBox="1"/>
          <p:nvPr/>
        </p:nvSpPr>
        <p:spPr>
          <a:xfrm>
            <a:off x="856284" y="28511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22" name="object 22"/>
          <p:cNvSpPr txBox="1"/>
          <p:nvPr/>
        </p:nvSpPr>
        <p:spPr>
          <a:xfrm>
            <a:off x="1705101" y="29497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23" name="object 23"/>
          <p:cNvSpPr txBox="1"/>
          <p:nvPr/>
        </p:nvSpPr>
        <p:spPr>
          <a:xfrm>
            <a:off x="2533904" y="255371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24" name="object 24"/>
          <p:cNvSpPr txBox="1"/>
          <p:nvPr/>
        </p:nvSpPr>
        <p:spPr>
          <a:xfrm>
            <a:off x="3404996" y="263690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55%</a:t>
            </a:r>
            <a:endParaRPr sz="1200">
              <a:latin typeface="Calibri"/>
              <a:cs typeface="Calibri"/>
            </a:endParaRPr>
          </a:p>
        </p:txBody>
      </p:sp>
      <p:sp>
        <p:nvSpPr>
          <p:cNvPr id="25" name="object 25"/>
          <p:cNvSpPr txBox="1"/>
          <p:nvPr/>
        </p:nvSpPr>
        <p:spPr>
          <a:xfrm>
            <a:off x="4254753" y="29584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52%</a:t>
            </a:r>
            <a:endParaRPr sz="1200">
              <a:latin typeface="Calibri"/>
              <a:cs typeface="Calibri"/>
            </a:endParaRPr>
          </a:p>
        </p:txBody>
      </p:sp>
      <p:sp>
        <p:nvSpPr>
          <p:cNvPr id="26" name="object 26"/>
          <p:cNvSpPr txBox="1"/>
          <p:nvPr/>
        </p:nvSpPr>
        <p:spPr>
          <a:xfrm>
            <a:off x="5104257" y="381584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27" name="object 27"/>
          <p:cNvSpPr txBox="1"/>
          <p:nvPr/>
        </p:nvSpPr>
        <p:spPr>
          <a:xfrm>
            <a:off x="5954014" y="360103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28" name="object 28"/>
          <p:cNvSpPr txBox="1"/>
          <p:nvPr/>
        </p:nvSpPr>
        <p:spPr>
          <a:xfrm>
            <a:off x="6803517" y="34942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29" name="object 29"/>
          <p:cNvSpPr txBox="1"/>
          <p:nvPr/>
        </p:nvSpPr>
        <p:spPr>
          <a:xfrm>
            <a:off x="7653019" y="360103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30" name="object 30"/>
          <p:cNvSpPr txBox="1"/>
          <p:nvPr/>
        </p:nvSpPr>
        <p:spPr>
          <a:xfrm>
            <a:off x="8501888" y="24829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31" name="object 31"/>
          <p:cNvSpPr txBox="1"/>
          <p:nvPr/>
        </p:nvSpPr>
        <p:spPr>
          <a:xfrm>
            <a:off x="9351391" y="29116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32" name="object 32"/>
          <p:cNvSpPr txBox="1"/>
          <p:nvPr/>
        </p:nvSpPr>
        <p:spPr>
          <a:xfrm>
            <a:off x="10150220" y="27353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51%</a:t>
            </a:r>
            <a:endParaRPr sz="1200">
              <a:latin typeface="Calibri"/>
              <a:cs typeface="Calibri"/>
            </a:endParaRPr>
          </a:p>
        </p:txBody>
      </p:sp>
      <p:sp>
        <p:nvSpPr>
          <p:cNvPr id="33" name="object 33"/>
          <p:cNvSpPr txBox="1"/>
          <p:nvPr/>
        </p:nvSpPr>
        <p:spPr>
          <a:xfrm>
            <a:off x="11051540" y="2529281"/>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56%</a:t>
            </a:r>
            <a:endParaRPr sz="1200">
              <a:latin typeface="Calibri"/>
              <a:cs typeface="Calibri"/>
            </a:endParaRPr>
          </a:p>
        </p:txBody>
      </p:sp>
      <p:sp>
        <p:nvSpPr>
          <p:cNvPr id="34" name="object 34"/>
          <p:cNvSpPr/>
          <p:nvPr/>
        </p:nvSpPr>
        <p:spPr>
          <a:xfrm>
            <a:off x="5384419" y="614942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35" name="object 35"/>
          <p:cNvSpPr/>
          <p:nvPr/>
        </p:nvSpPr>
        <p:spPr>
          <a:xfrm>
            <a:off x="6055995" y="6149428"/>
            <a:ext cx="243840" cy="0"/>
          </a:xfrm>
          <a:custGeom>
            <a:avLst/>
            <a:gdLst/>
            <a:ahLst/>
            <a:cxnLst/>
            <a:rect l="l" t="t" r="r" b="b"/>
            <a:pathLst>
              <a:path w="243839">
                <a:moveTo>
                  <a:pt x="0" y="0"/>
                </a:moveTo>
                <a:lnTo>
                  <a:pt x="243839" y="0"/>
                </a:lnTo>
              </a:path>
            </a:pathLst>
          </a:custGeom>
          <a:ln w="28575">
            <a:solidFill>
              <a:srgbClr val="FF0000"/>
            </a:solidFill>
          </a:ln>
        </p:spPr>
        <p:txBody>
          <a:bodyPr wrap="square" lIns="0" tIns="0" rIns="0" bIns="0" rtlCol="0"/>
          <a:lstStyle/>
          <a:p>
            <a:endParaRPr/>
          </a:p>
        </p:txBody>
      </p:sp>
      <p:sp>
        <p:nvSpPr>
          <p:cNvPr id="36" name="object 36"/>
          <p:cNvSpPr txBox="1"/>
          <p:nvPr/>
        </p:nvSpPr>
        <p:spPr>
          <a:xfrm>
            <a:off x="451205" y="6029350"/>
            <a:ext cx="8758555" cy="682625"/>
          </a:xfrm>
          <a:prstGeom prst="rect">
            <a:avLst/>
          </a:prstGeom>
        </p:spPr>
        <p:txBody>
          <a:bodyPr vert="horz" wrap="square" lIns="0" tIns="12700" rIns="0" bIns="0" rtlCol="0">
            <a:spAutoFit/>
          </a:bodyPr>
          <a:lstStyle/>
          <a:p>
            <a:pPr marL="5203190">
              <a:lnSpc>
                <a:spcPct val="100000"/>
              </a:lnSpc>
              <a:spcBef>
                <a:spcPts val="100"/>
              </a:spcBef>
              <a:tabLst>
                <a:tab pos="5875020" algn="l"/>
              </a:tabLst>
            </a:pPr>
            <a:r>
              <a:rPr sz="1200" spc="-20" dirty="0">
                <a:solidFill>
                  <a:srgbClr val="585858"/>
                </a:solidFill>
                <a:latin typeface="Calibri"/>
                <a:cs typeface="Calibri"/>
              </a:rPr>
              <a:t>Easy</a:t>
            </a:r>
            <a:r>
              <a:rPr sz="1200" dirty="0">
                <a:solidFill>
                  <a:srgbClr val="585858"/>
                </a:solidFill>
                <a:latin typeface="Calibri"/>
                <a:cs typeface="Calibri"/>
              </a:rPr>
              <a:t>	</a:t>
            </a:r>
            <a:r>
              <a:rPr sz="1200" spc="-10" dirty="0">
                <a:solidFill>
                  <a:srgbClr val="585858"/>
                </a:solidFill>
                <a:latin typeface="Calibri"/>
                <a:cs typeface="Calibri"/>
              </a:rPr>
              <a:t>Difficult</a:t>
            </a:r>
            <a:endParaRPr sz="1200">
              <a:latin typeface="Calibri"/>
              <a:cs typeface="Calibri"/>
            </a:endParaRPr>
          </a:p>
          <a:p>
            <a:pPr marL="12700">
              <a:lnSpc>
                <a:spcPct val="100000"/>
              </a:lnSpc>
              <a:spcBef>
                <a:spcPts val="1330"/>
              </a:spcBef>
            </a:pPr>
            <a:r>
              <a:rPr sz="1000" dirty="0">
                <a:solidFill>
                  <a:srgbClr val="7E7E7E"/>
                </a:solidFill>
                <a:latin typeface="Arial"/>
                <a:cs typeface="Arial"/>
              </a:rPr>
              <a:t>CL9.</a:t>
            </a:r>
            <a:r>
              <a:rPr sz="1000" spc="-2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easy</a:t>
            </a:r>
            <a:r>
              <a:rPr sz="1000" spc="-20"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difficult</a:t>
            </a:r>
            <a:r>
              <a:rPr sz="1000" spc="-15" dirty="0">
                <a:solidFill>
                  <a:srgbClr val="7E7E7E"/>
                </a:solidFill>
                <a:latin typeface="Arial"/>
                <a:cs typeface="Arial"/>
              </a:rPr>
              <a:t> </a:t>
            </a:r>
            <a:r>
              <a:rPr sz="1000" dirty="0">
                <a:solidFill>
                  <a:srgbClr val="7E7E7E"/>
                </a:solidFill>
                <a:latin typeface="Arial"/>
                <a:cs typeface="Arial"/>
              </a:rPr>
              <a:t>is</a:t>
            </a:r>
            <a:r>
              <a:rPr sz="1000" spc="-15" dirty="0">
                <a:solidFill>
                  <a:srgbClr val="7E7E7E"/>
                </a:solidFill>
                <a:latin typeface="Arial"/>
                <a:cs typeface="Arial"/>
              </a:rPr>
              <a:t> </a:t>
            </a:r>
            <a:r>
              <a:rPr sz="1000" dirty="0">
                <a:solidFill>
                  <a:srgbClr val="7E7E7E"/>
                </a:solidFill>
                <a:latin typeface="Arial"/>
                <a:cs typeface="Arial"/>
              </a:rPr>
              <a:t>it</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afford</a:t>
            </a:r>
            <a:r>
              <a:rPr sz="1000" spc="-35" dirty="0">
                <a:solidFill>
                  <a:srgbClr val="7E7E7E"/>
                </a:solidFill>
                <a:latin typeface="Arial"/>
                <a:cs typeface="Arial"/>
              </a:rPr>
              <a:t> </a:t>
            </a:r>
            <a:r>
              <a:rPr sz="1000" spc="-10" dirty="0">
                <a:solidFill>
                  <a:srgbClr val="7E7E7E"/>
                </a:solidFill>
                <a:latin typeface="Arial"/>
                <a:cs typeface="Arial"/>
              </a:rPr>
              <a:t>your...</a:t>
            </a:r>
            <a:endParaRPr sz="1000">
              <a:latin typeface="Arial"/>
              <a:cs typeface="Arial"/>
            </a:endParaRPr>
          </a:p>
          <a:p>
            <a:pPr marL="12700">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25" dirty="0">
                <a:solidFill>
                  <a:srgbClr val="7E7E7E"/>
                </a:solidFill>
                <a:latin typeface="Arial"/>
                <a:cs typeface="Arial"/>
              </a:rPr>
              <a:t> </a:t>
            </a:r>
            <a:r>
              <a:rPr sz="1000" dirty="0">
                <a:solidFill>
                  <a:srgbClr val="7E7E7E"/>
                </a:solidFill>
                <a:latin typeface="Arial"/>
                <a:cs typeface="Arial"/>
              </a:rPr>
              <a:t>S4,</a:t>
            </a:r>
            <a:r>
              <a:rPr sz="1000" spc="-15" dirty="0">
                <a:solidFill>
                  <a:srgbClr val="7E7E7E"/>
                </a:solidFill>
                <a:latin typeface="Arial"/>
                <a:cs typeface="Arial"/>
              </a:rPr>
              <a:t> </a:t>
            </a:r>
            <a:r>
              <a:rPr sz="1000" dirty="0">
                <a:solidFill>
                  <a:srgbClr val="7E7E7E"/>
                </a:solidFill>
                <a:latin typeface="Arial"/>
                <a:cs typeface="Arial"/>
              </a:rPr>
              <a:t>438;</a:t>
            </a:r>
            <a:r>
              <a:rPr sz="1000" spc="-10" dirty="0">
                <a:solidFill>
                  <a:srgbClr val="7E7E7E"/>
                </a:solidFill>
                <a:latin typeface="Arial"/>
                <a:cs typeface="Arial"/>
              </a:rPr>
              <a:t> </a:t>
            </a:r>
            <a:r>
              <a:rPr sz="1000" dirty="0">
                <a:solidFill>
                  <a:srgbClr val="7E7E7E"/>
                </a:solidFill>
                <a:latin typeface="Arial"/>
                <a:cs typeface="Arial"/>
              </a:rPr>
              <a:t>S5,</a:t>
            </a:r>
            <a:r>
              <a:rPr sz="1000" spc="-10" dirty="0">
                <a:solidFill>
                  <a:srgbClr val="7E7E7E"/>
                </a:solidFill>
                <a:latin typeface="Arial"/>
                <a:cs typeface="Arial"/>
              </a:rPr>
              <a:t> </a:t>
            </a:r>
            <a:r>
              <a:rPr sz="1000" dirty="0">
                <a:solidFill>
                  <a:srgbClr val="7E7E7E"/>
                </a:solidFill>
                <a:latin typeface="Arial"/>
                <a:cs typeface="Arial"/>
              </a:rPr>
              <a:t>368;</a:t>
            </a:r>
            <a:r>
              <a:rPr sz="1000" spc="-30" dirty="0">
                <a:solidFill>
                  <a:srgbClr val="7E7E7E"/>
                </a:solidFill>
                <a:latin typeface="Arial"/>
                <a:cs typeface="Arial"/>
              </a:rPr>
              <a:t> </a:t>
            </a:r>
            <a:r>
              <a:rPr sz="1000" dirty="0">
                <a:solidFill>
                  <a:srgbClr val="7E7E7E"/>
                </a:solidFill>
                <a:latin typeface="Arial"/>
                <a:cs typeface="Arial"/>
              </a:rPr>
              <a:t>S6,</a:t>
            </a:r>
            <a:r>
              <a:rPr sz="1000" spc="-10" dirty="0">
                <a:solidFill>
                  <a:srgbClr val="7E7E7E"/>
                </a:solidFill>
                <a:latin typeface="Arial"/>
                <a:cs typeface="Arial"/>
              </a:rPr>
              <a:t> </a:t>
            </a:r>
            <a:r>
              <a:rPr sz="1000" dirty="0">
                <a:solidFill>
                  <a:srgbClr val="7E7E7E"/>
                </a:solidFill>
                <a:latin typeface="Arial"/>
                <a:cs typeface="Arial"/>
              </a:rPr>
              <a:t>405;</a:t>
            </a:r>
            <a:r>
              <a:rPr sz="1000" spc="-30" dirty="0">
                <a:solidFill>
                  <a:srgbClr val="7E7E7E"/>
                </a:solidFill>
                <a:latin typeface="Arial"/>
                <a:cs typeface="Arial"/>
              </a:rPr>
              <a:t> </a:t>
            </a:r>
            <a:r>
              <a:rPr sz="1000" dirty="0">
                <a:solidFill>
                  <a:srgbClr val="7E7E7E"/>
                </a:solidFill>
                <a:latin typeface="Arial"/>
                <a:cs typeface="Arial"/>
              </a:rPr>
              <a:t>S7,</a:t>
            </a:r>
            <a:r>
              <a:rPr sz="1000" spc="-10" dirty="0">
                <a:solidFill>
                  <a:srgbClr val="7E7E7E"/>
                </a:solidFill>
                <a:latin typeface="Arial"/>
                <a:cs typeface="Arial"/>
              </a:rPr>
              <a:t> </a:t>
            </a:r>
            <a:r>
              <a:rPr sz="1000" dirty="0">
                <a:solidFill>
                  <a:srgbClr val="7E7E7E"/>
                </a:solidFill>
                <a:latin typeface="Arial"/>
                <a:cs typeface="Arial"/>
              </a:rPr>
              <a:t>388;</a:t>
            </a:r>
            <a:r>
              <a:rPr sz="1000" spc="-25" dirty="0">
                <a:solidFill>
                  <a:srgbClr val="7E7E7E"/>
                </a:solidFill>
                <a:latin typeface="Arial"/>
                <a:cs typeface="Arial"/>
              </a:rPr>
              <a:t> </a:t>
            </a:r>
            <a:r>
              <a:rPr sz="1000" dirty="0">
                <a:solidFill>
                  <a:srgbClr val="7E7E7E"/>
                </a:solidFill>
                <a:latin typeface="Arial"/>
                <a:cs typeface="Arial"/>
              </a:rPr>
              <a:t>S8,</a:t>
            </a:r>
            <a:r>
              <a:rPr sz="1000" spc="-15" dirty="0">
                <a:solidFill>
                  <a:srgbClr val="7E7E7E"/>
                </a:solidFill>
                <a:latin typeface="Arial"/>
                <a:cs typeface="Arial"/>
              </a:rPr>
              <a:t> </a:t>
            </a:r>
            <a:r>
              <a:rPr sz="1000" dirty="0">
                <a:solidFill>
                  <a:srgbClr val="7E7E7E"/>
                </a:solidFill>
                <a:latin typeface="Arial"/>
                <a:cs typeface="Arial"/>
              </a:rPr>
              <a:t>436;</a:t>
            </a:r>
            <a:r>
              <a:rPr sz="1000" spc="-25" dirty="0">
                <a:solidFill>
                  <a:srgbClr val="7E7E7E"/>
                </a:solidFill>
                <a:latin typeface="Arial"/>
                <a:cs typeface="Arial"/>
              </a:rPr>
              <a:t> </a:t>
            </a:r>
            <a:r>
              <a:rPr sz="1000" dirty="0">
                <a:solidFill>
                  <a:srgbClr val="7E7E7E"/>
                </a:solidFill>
                <a:latin typeface="Arial"/>
                <a:cs typeface="Arial"/>
              </a:rPr>
              <a:t>S9,</a:t>
            </a:r>
            <a:r>
              <a:rPr sz="1000" spc="-10" dirty="0">
                <a:solidFill>
                  <a:srgbClr val="7E7E7E"/>
                </a:solidFill>
                <a:latin typeface="Arial"/>
                <a:cs typeface="Arial"/>
              </a:rPr>
              <a:t> </a:t>
            </a:r>
            <a:r>
              <a:rPr sz="1000" dirty="0">
                <a:solidFill>
                  <a:srgbClr val="7E7E7E"/>
                </a:solidFill>
                <a:latin typeface="Arial"/>
                <a:cs typeface="Arial"/>
              </a:rPr>
              <a:t>377;</a:t>
            </a:r>
            <a:r>
              <a:rPr sz="1000" spc="-15" dirty="0">
                <a:solidFill>
                  <a:srgbClr val="7E7E7E"/>
                </a:solidFill>
                <a:latin typeface="Arial"/>
                <a:cs typeface="Arial"/>
              </a:rPr>
              <a:t> </a:t>
            </a:r>
            <a:r>
              <a:rPr sz="1000" dirty="0">
                <a:solidFill>
                  <a:srgbClr val="7E7E7E"/>
                </a:solidFill>
                <a:latin typeface="Arial"/>
                <a:cs typeface="Arial"/>
              </a:rPr>
              <a:t>S10,</a:t>
            </a:r>
            <a:r>
              <a:rPr sz="1000" spc="-20" dirty="0">
                <a:solidFill>
                  <a:srgbClr val="7E7E7E"/>
                </a:solidFill>
                <a:latin typeface="Arial"/>
                <a:cs typeface="Arial"/>
              </a:rPr>
              <a:t> </a:t>
            </a:r>
            <a:r>
              <a:rPr sz="1000" dirty="0">
                <a:solidFill>
                  <a:srgbClr val="7E7E7E"/>
                </a:solidFill>
                <a:latin typeface="Arial"/>
                <a:cs typeface="Arial"/>
              </a:rPr>
              <a:t>412;</a:t>
            </a:r>
            <a:r>
              <a:rPr sz="1000" spc="-15" dirty="0">
                <a:solidFill>
                  <a:srgbClr val="7E7E7E"/>
                </a:solidFill>
                <a:latin typeface="Arial"/>
                <a:cs typeface="Arial"/>
              </a:rPr>
              <a:t> </a:t>
            </a:r>
            <a:r>
              <a:rPr sz="1000" dirty="0">
                <a:solidFill>
                  <a:srgbClr val="7E7E7E"/>
                </a:solidFill>
                <a:latin typeface="Arial"/>
                <a:cs typeface="Arial"/>
              </a:rPr>
              <a:t>S11,</a:t>
            </a:r>
            <a:r>
              <a:rPr sz="1000" spc="-20" dirty="0">
                <a:solidFill>
                  <a:srgbClr val="7E7E7E"/>
                </a:solidFill>
                <a:latin typeface="Arial"/>
                <a:cs typeface="Arial"/>
              </a:rPr>
              <a:t> </a:t>
            </a:r>
            <a:r>
              <a:rPr sz="1000" dirty="0">
                <a:solidFill>
                  <a:srgbClr val="7E7E7E"/>
                </a:solidFill>
                <a:latin typeface="Arial"/>
                <a:cs typeface="Arial"/>
              </a:rPr>
              <a:t>369;</a:t>
            </a:r>
            <a:r>
              <a:rPr sz="1000" spc="-10" dirty="0">
                <a:solidFill>
                  <a:srgbClr val="7E7E7E"/>
                </a:solidFill>
                <a:latin typeface="Arial"/>
                <a:cs typeface="Arial"/>
              </a:rPr>
              <a:t> </a:t>
            </a:r>
            <a:r>
              <a:rPr sz="1000" dirty="0">
                <a:solidFill>
                  <a:srgbClr val="7E7E7E"/>
                </a:solidFill>
                <a:latin typeface="Arial"/>
                <a:cs typeface="Arial"/>
              </a:rPr>
              <a:t>S12,</a:t>
            </a:r>
            <a:r>
              <a:rPr sz="1000" spc="-25" dirty="0">
                <a:solidFill>
                  <a:srgbClr val="7E7E7E"/>
                </a:solidFill>
                <a:latin typeface="Arial"/>
                <a:cs typeface="Arial"/>
              </a:rPr>
              <a:t> </a:t>
            </a:r>
            <a:r>
              <a:rPr sz="1000" dirty="0">
                <a:solidFill>
                  <a:srgbClr val="7E7E7E"/>
                </a:solidFill>
                <a:latin typeface="Arial"/>
                <a:cs typeface="Arial"/>
              </a:rPr>
              <a:t>488;</a:t>
            </a:r>
            <a:r>
              <a:rPr sz="1000" spc="-10" dirty="0">
                <a:solidFill>
                  <a:srgbClr val="7E7E7E"/>
                </a:solidFill>
                <a:latin typeface="Arial"/>
                <a:cs typeface="Arial"/>
              </a:rPr>
              <a:t> </a:t>
            </a:r>
            <a:r>
              <a:rPr sz="1000" dirty="0">
                <a:solidFill>
                  <a:srgbClr val="7E7E7E"/>
                </a:solidFill>
                <a:latin typeface="Arial"/>
                <a:cs typeface="Arial"/>
              </a:rPr>
              <a:t>S13,</a:t>
            </a:r>
            <a:r>
              <a:rPr sz="1000" spc="-10" dirty="0">
                <a:solidFill>
                  <a:srgbClr val="7E7E7E"/>
                </a:solidFill>
                <a:latin typeface="Arial"/>
                <a:cs typeface="Arial"/>
              </a:rPr>
              <a:t> </a:t>
            </a:r>
            <a:r>
              <a:rPr sz="1000" dirty="0">
                <a:solidFill>
                  <a:srgbClr val="7E7E7E"/>
                </a:solidFill>
                <a:latin typeface="Arial"/>
                <a:cs typeface="Arial"/>
              </a:rPr>
              <a:t>497;</a:t>
            </a:r>
            <a:r>
              <a:rPr sz="1000" spc="-25" dirty="0">
                <a:solidFill>
                  <a:srgbClr val="7E7E7E"/>
                </a:solidFill>
                <a:latin typeface="Arial"/>
                <a:cs typeface="Arial"/>
              </a:rPr>
              <a:t> </a:t>
            </a:r>
            <a:r>
              <a:rPr sz="1000" dirty="0">
                <a:solidFill>
                  <a:srgbClr val="7E7E7E"/>
                </a:solidFill>
                <a:latin typeface="Arial"/>
                <a:cs typeface="Arial"/>
              </a:rPr>
              <a:t>S14,</a:t>
            </a:r>
            <a:r>
              <a:rPr sz="1000" spc="-10" dirty="0">
                <a:solidFill>
                  <a:srgbClr val="7E7E7E"/>
                </a:solidFill>
                <a:latin typeface="Arial"/>
                <a:cs typeface="Arial"/>
              </a:rPr>
              <a:t> </a:t>
            </a:r>
            <a:r>
              <a:rPr sz="1000" dirty="0">
                <a:solidFill>
                  <a:srgbClr val="7E7E7E"/>
                </a:solidFill>
                <a:latin typeface="Arial"/>
                <a:cs typeface="Arial"/>
              </a:rPr>
              <a:t>411;</a:t>
            </a:r>
            <a:r>
              <a:rPr sz="1000" spc="-25" dirty="0">
                <a:solidFill>
                  <a:srgbClr val="7E7E7E"/>
                </a:solidFill>
                <a:latin typeface="Arial"/>
                <a:cs typeface="Arial"/>
              </a:rPr>
              <a:t> </a:t>
            </a:r>
            <a:r>
              <a:rPr sz="1000" dirty="0">
                <a:solidFill>
                  <a:srgbClr val="7E7E7E"/>
                </a:solidFill>
                <a:latin typeface="Arial"/>
                <a:cs typeface="Arial"/>
              </a:rPr>
              <a:t>S15,</a:t>
            </a:r>
            <a:r>
              <a:rPr sz="1000" spc="10" dirty="0">
                <a:solidFill>
                  <a:srgbClr val="7E7E7E"/>
                </a:solidFill>
                <a:latin typeface="Arial"/>
                <a:cs typeface="Arial"/>
              </a:rPr>
              <a:t> </a:t>
            </a:r>
            <a:r>
              <a:rPr sz="1000" dirty="0">
                <a:solidFill>
                  <a:srgbClr val="7E7E7E"/>
                </a:solidFill>
                <a:latin typeface="Arial"/>
                <a:cs typeface="Arial"/>
              </a:rPr>
              <a:t>470,</a:t>
            </a:r>
            <a:r>
              <a:rPr sz="1000" spc="-25" dirty="0">
                <a:solidFill>
                  <a:srgbClr val="7E7E7E"/>
                </a:solidFill>
                <a:latin typeface="Arial"/>
                <a:cs typeface="Arial"/>
              </a:rPr>
              <a:t> </a:t>
            </a:r>
            <a:r>
              <a:rPr sz="1000" dirty="0">
                <a:solidFill>
                  <a:srgbClr val="7E7E7E"/>
                </a:solidFill>
                <a:latin typeface="Arial"/>
                <a:cs typeface="Arial"/>
              </a:rPr>
              <a:t>S16,</a:t>
            </a:r>
            <a:r>
              <a:rPr sz="1000" spc="-15" dirty="0">
                <a:solidFill>
                  <a:srgbClr val="7E7E7E"/>
                </a:solidFill>
                <a:latin typeface="Arial"/>
                <a:cs typeface="Arial"/>
              </a:rPr>
              <a:t> </a:t>
            </a:r>
            <a:r>
              <a:rPr sz="1000" dirty="0">
                <a:solidFill>
                  <a:srgbClr val="7E7E7E"/>
                </a:solidFill>
                <a:latin typeface="Arial"/>
                <a:cs typeface="Arial"/>
              </a:rPr>
              <a:t>362</a:t>
            </a:r>
            <a:r>
              <a:rPr sz="1000" spc="-2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renters).</a:t>
            </a:r>
            <a:endParaRPr sz="1000">
              <a:latin typeface="Arial"/>
              <a:cs typeface="Arial"/>
            </a:endParaRPr>
          </a:p>
        </p:txBody>
      </p:sp>
      <p:sp>
        <p:nvSpPr>
          <p:cNvPr id="37" name="object 3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62</a:t>
            </a:r>
            <a:endParaRPr sz="18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365201"/>
            <a:ext cx="10629900" cy="794385"/>
          </a:xfrm>
          <a:prstGeom prst="rect">
            <a:avLst/>
          </a:prstGeom>
        </p:spPr>
        <p:txBody>
          <a:bodyPr vert="horz" wrap="square" lIns="0" tIns="40005" rIns="0" bIns="0" rtlCol="0">
            <a:spAutoFit/>
          </a:bodyPr>
          <a:lstStyle/>
          <a:p>
            <a:pPr marL="12700" marR="5080">
              <a:lnSpc>
                <a:spcPct val="90100"/>
              </a:lnSpc>
              <a:spcBef>
                <a:spcPts val="315"/>
              </a:spcBef>
            </a:pPr>
            <a:r>
              <a:rPr dirty="0">
                <a:solidFill>
                  <a:srgbClr val="5C5B5A"/>
                </a:solidFill>
              </a:rPr>
              <a:t>Though</a:t>
            </a:r>
            <a:r>
              <a:rPr spc="-50" dirty="0">
                <a:solidFill>
                  <a:srgbClr val="5C5B5A"/>
                </a:solidFill>
              </a:rPr>
              <a:t> </a:t>
            </a:r>
            <a:r>
              <a:rPr dirty="0"/>
              <a:t>mortgage</a:t>
            </a:r>
            <a:r>
              <a:rPr spc="-20" dirty="0"/>
              <a:t> </a:t>
            </a:r>
            <a:r>
              <a:rPr dirty="0"/>
              <a:t>payers </a:t>
            </a:r>
            <a:r>
              <a:rPr dirty="0">
                <a:solidFill>
                  <a:srgbClr val="5C5B5A"/>
                </a:solidFill>
              </a:rPr>
              <a:t>are</a:t>
            </a:r>
            <a:r>
              <a:rPr spc="-35" dirty="0">
                <a:solidFill>
                  <a:srgbClr val="5C5B5A"/>
                </a:solidFill>
              </a:rPr>
              <a:t> </a:t>
            </a:r>
            <a:r>
              <a:rPr dirty="0">
                <a:solidFill>
                  <a:srgbClr val="5C5B5A"/>
                </a:solidFill>
              </a:rPr>
              <a:t>still</a:t>
            </a:r>
            <a:r>
              <a:rPr spc="-20" dirty="0">
                <a:solidFill>
                  <a:srgbClr val="5C5B5A"/>
                </a:solidFill>
              </a:rPr>
              <a:t> </a:t>
            </a:r>
            <a:r>
              <a:rPr dirty="0">
                <a:solidFill>
                  <a:srgbClr val="5C5B5A"/>
                </a:solidFill>
              </a:rPr>
              <a:t>more</a:t>
            </a:r>
            <a:r>
              <a:rPr spc="-20" dirty="0">
                <a:solidFill>
                  <a:srgbClr val="5C5B5A"/>
                </a:solidFill>
              </a:rPr>
              <a:t> </a:t>
            </a:r>
            <a:r>
              <a:rPr dirty="0">
                <a:solidFill>
                  <a:srgbClr val="5C5B5A"/>
                </a:solidFill>
              </a:rPr>
              <a:t>likely</a:t>
            </a:r>
            <a:r>
              <a:rPr spc="-35" dirty="0">
                <a:solidFill>
                  <a:srgbClr val="5C5B5A"/>
                </a:solidFill>
              </a:rPr>
              <a:t> </a:t>
            </a:r>
            <a:r>
              <a:rPr dirty="0">
                <a:solidFill>
                  <a:srgbClr val="5C5B5A"/>
                </a:solidFill>
              </a:rPr>
              <a:t>than</a:t>
            </a:r>
            <a:r>
              <a:rPr spc="-20" dirty="0">
                <a:solidFill>
                  <a:srgbClr val="5C5B5A"/>
                </a:solidFill>
              </a:rPr>
              <a:t> </a:t>
            </a:r>
            <a:r>
              <a:rPr dirty="0">
                <a:solidFill>
                  <a:srgbClr val="5C5B5A"/>
                </a:solidFill>
              </a:rPr>
              <a:t>renters</a:t>
            </a:r>
            <a:r>
              <a:rPr spc="-15" dirty="0">
                <a:solidFill>
                  <a:srgbClr val="5C5B5A"/>
                </a:solidFill>
              </a:rPr>
              <a:t> </a:t>
            </a:r>
            <a:r>
              <a:rPr dirty="0">
                <a:solidFill>
                  <a:srgbClr val="5C5B5A"/>
                </a:solidFill>
              </a:rPr>
              <a:t>to</a:t>
            </a:r>
            <a:r>
              <a:rPr spc="-30" dirty="0">
                <a:solidFill>
                  <a:srgbClr val="5C5B5A"/>
                </a:solidFill>
              </a:rPr>
              <a:t> </a:t>
            </a:r>
            <a:r>
              <a:rPr dirty="0">
                <a:solidFill>
                  <a:srgbClr val="5C5B5A"/>
                </a:solidFill>
              </a:rPr>
              <a:t>be</a:t>
            </a:r>
            <a:r>
              <a:rPr spc="-20" dirty="0">
                <a:solidFill>
                  <a:srgbClr val="5C5B5A"/>
                </a:solidFill>
              </a:rPr>
              <a:t> </a:t>
            </a:r>
            <a:r>
              <a:rPr dirty="0">
                <a:solidFill>
                  <a:srgbClr val="5C5B5A"/>
                </a:solidFill>
              </a:rPr>
              <a:t>able</a:t>
            </a:r>
            <a:r>
              <a:rPr spc="-30" dirty="0">
                <a:solidFill>
                  <a:srgbClr val="5C5B5A"/>
                </a:solidFill>
              </a:rPr>
              <a:t> </a:t>
            </a:r>
            <a:r>
              <a:rPr dirty="0">
                <a:solidFill>
                  <a:srgbClr val="5C5B5A"/>
                </a:solidFill>
              </a:rPr>
              <a:t>to</a:t>
            </a:r>
            <a:r>
              <a:rPr spc="-20" dirty="0">
                <a:solidFill>
                  <a:srgbClr val="5C5B5A"/>
                </a:solidFill>
              </a:rPr>
              <a:t> </a:t>
            </a:r>
            <a:r>
              <a:rPr dirty="0">
                <a:solidFill>
                  <a:srgbClr val="5C5B5A"/>
                </a:solidFill>
              </a:rPr>
              <a:t>afford</a:t>
            </a:r>
            <a:r>
              <a:rPr spc="-30" dirty="0">
                <a:solidFill>
                  <a:srgbClr val="5C5B5A"/>
                </a:solidFill>
              </a:rPr>
              <a:t> </a:t>
            </a:r>
            <a:r>
              <a:rPr dirty="0">
                <a:solidFill>
                  <a:srgbClr val="5C5B5A"/>
                </a:solidFill>
              </a:rPr>
              <a:t>payments,</a:t>
            </a:r>
            <a:r>
              <a:rPr spc="15" dirty="0">
                <a:solidFill>
                  <a:srgbClr val="5C5B5A"/>
                </a:solidFill>
              </a:rPr>
              <a:t> </a:t>
            </a:r>
            <a:r>
              <a:rPr dirty="0"/>
              <a:t>43%</a:t>
            </a:r>
            <a:r>
              <a:rPr spc="-20" dirty="0"/>
              <a:t> </a:t>
            </a:r>
            <a:r>
              <a:rPr spc="-25" dirty="0"/>
              <a:t>now </a:t>
            </a:r>
            <a:r>
              <a:rPr dirty="0"/>
              <a:t>say</a:t>
            </a:r>
            <a:r>
              <a:rPr spc="-30" dirty="0"/>
              <a:t> </a:t>
            </a:r>
            <a:r>
              <a:rPr dirty="0"/>
              <a:t>they</a:t>
            </a:r>
            <a:r>
              <a:rPr spc="-35" dirty="0"/>
              <a:t> </a:t>
            </a:r>
            <a:r>
              <a:rPr dirty="0"/>
              <a:t>are</a:t>
            </a:r>
            <a:r>
              <a:rPr spc="-30" dirty="0"/>
              <a:t> </a:t>
            </a:r>
            <a:r>
              <a:rPr dirty="0"/>
              <a:t>finding</a:t>
            </a:r>
            <a:r>
              <a:rPr spc="-45" dirty="0"/>
              <a:t> </a:t>
            </a:r>
            <a:r>
              <a:rPr dirty="0"/>
              <a:t>this</a:t>
            </a:r>
            <a:r>
              <a:rPr spc="-45" dirty="0"/>
              <a:t> </a:t>
            </a:r>
            <a:r>
              <a:rPr dirty="0"/>
              <a:t>difficult</a:t>
            </a:r>
            <a:r>
              <a:rPr dirty="0">
                <a:solidFill>
                  <a:srgbClr val="5C5B5A"/>
                </a:solidFill>
              </a:rPr>
              <a:t>.</a:t>
            </a:r>
            <a:r>
              <a:rPr spc="-50" dirty="0">
                <a:solidFill>
                  <a:srgbClr val="5C5B5A"/>
                </a:solidFill>
              </a:rPr>
              <a:t> </a:t>
            </a:r>
            <a:r>
              <a:rPr dirty="0">
                <a:solidFill>
                  <a:srgbClr val="5C5B5A"/>
                </a:solidFill>
              </a:rPr>
              <a:t>This</a:t>
            </a:r>
            <a:r>
              <a:rPr spc="-40" dirty="0">
                <a:solidFill>
                  <a:srgbClr val="5C5B5A"/>
                </a:solidFill>
              </a:rPr>
              <a:t> </a:t>
            </a:r>
            <a:r>
              <a:rPr dirty="0">
                <a:solidFill>
                  <a:srgbClr val="5C5B5A"/>
                </a:solidFill>
              </a:rPr>
              <a:t>is</a:t>
            </a:r>
            <a:r>
              <a:rPr spc="-30" dirty="0">
                <a:solidFill>
                  <a:srgbClr val="5C5B5A"/>
                </a:solidFill>
              </a:rPr>
              <a:t> </a:t>
            </a:r>
            <a:r>
              <a:rPr dirty="0">
                <a:solidFill>
                  <a:srgbClr val="5C5B5A"/>
                </a:solidFill>
              </a:rPr>
              <a:t>the</a:t>
            </a:r>
            <a:r>
              <a:rPr spc="-30" dirty="0">
                <a:solidFill>
                  <a:srgbClr val="5C5B5A"/>
                </a:solidFill>
              </a:rPr>
              <a:t> </a:t>
            </a:r>
            <a:r>
              <a:rPr dirty="0">
                <a:solidFill>
                  <a:srgbClr val="5C5B5A"/>
                </a:solidFill>
              </a:rPr>
              <a:t>highest</a:t>
            </a:r>
            <a:r>
              <a:rPr spc="-40" dirty="0">
                <a:solidFill>
                  <a:srgbClr val="5C5B5A"/>
                </a:solidFill>
              </a:rPr>
              <a:t> </a:t>
            </a:r>
            <a:r>
              <a:rPr dirty="0">
                <a:solidFill>
                  <a:srgbClr val="5C5B5A"/>
                </a:solidFill>
              </a:rPr>
              <a:t>proportion</a:t>
            </a:r>
            <a:r>
              <a:rPr spc="-50" dirty="0">
                <a:solidFill>
                  <a:srgbClr val="5C5B5A"/>
                </a:solidFill>
              </a:rPr>
              <a:t> </a:t>
            </a:r>
            <a:r>
              <a:rPr dirty="0">
                <a:solidFill>
                  <a:srgbClr val="5C5B5A"/>
                </a:solidFill>
              </a:rPr>
              <a:t>recorded</a:t>
            </a:r>
            <a:r>
              <a:rPr spc="-25" dirty="0">
                <a:solidFill>
                  <a:srgbClr val="5C5B5A"/>
                </a:solidFill>
              </a:rPr>
              <a:t> </a:t>
            </a:r>
            <a:r>
              <a:rPr dirty="0">
                <a:solidFill>
                  <a:srgbClr val="5C5B5A"/>
                </a:solidFill>
              </a:rPr>
              <a:t>since</a:t>
            </a:r>
            <a:r>
              <a:rPr spc="-40" dirty="0">
                <a:solidFill>
                  <a:srgbClr val="5C5B5A"/>
                </a:solidFill>
              </a:rPr>
              <a:t> </a:t>
            </a:r>
            <a:r>
              <a:rPr dirty="0">
                <a:solidFill>
                  <a:srgbClr val="5C5B5A"/>
                </a:solidFill>
              </a:rPr>
              <a:t>residents’</a:t>
            </a:r>
            <a:r>
              <a:rPr spc="-120" dirty="0">
                <a:solidFill>
                  <a:srgbClr val="5C5B5A"/>
                </a:solidFill>
              </a:rPr>
              <a:t> </a:t>
            </a:r>
            <a:r>
              <a:rPr spc="-10" dirty="0">
                <a:solidFill>
                  <a:srgbClr val="5C5B5A"/>
                </a:solidFill>
              </a:rPr>
              <a:t>survey </a:t>
            </a:r>
            <a:r>
              <a:rPr dirty="0">
                <a:solidFill>
                  <a:srgbClr val="5C5B5A"/>
                </a:solidFill>
              </a:rPr>
              <a:t>tracking</a:t>
            </a:r>
            <a:r>
              <a:rPr spc="-35" dirty="0">
                <a:solidFill>
                  <a:srgbClr val="5C5B5A"/>
                </a:solidFill>
              </a:rPr>
              <a:t> </a:t>
            </a:r>
            <a:r>
              <a:rPr dirty="0">
                <a:solidFill>
                  <a:srgbClr val="5C5B5A"/>
                </a:solidFill>
              </a:rPr>
              <a:t>of</a:t>
            </a:r>
            <a:r>
              <a:rPr spc="-40" dirty="0">
                <a:solidFill>
                  <a:srgbClr val="5C5B5A"/>
                </a:solidFill>
              </a:rPr>
              <a:t> </a:t>
            </a:r>
            <a:r>
              <a:rPr dirty="0">
                <a:solidFill>
                  <a:srgbClr val="5C5B5A"/>
                </a:solidFill>
              </a:rPr>
              <a:t>this</a:t>
            </a:r>
            <a:r>
              <a:rPr spc="-35" dirty="0">
                <a:solidFill>
                  <a:srgbClr val="5C5B5A"/>
                </a:solidFill>
              </a:rPr>
              <a:t> </a:t>
            </a:r>
            <a:r>
              <a:rPr dirty="0">
                <a:solidFill>
                  <a:srgbClr val="5C5B5A"/>
                </a:solidFill>
              </a:rPr>
              <a:t>question</a:t>
            </a:r>
            <a:r>
              <a:rPr spc="-55" dirty="0">
                <a:solidFill>
                  <a:srgbClr val="5C5B5A"/>
                </a:solidFill>
              </a:rPr>
              <a:t> </a:t>
            </a:r>
            <a:r>
              <a:rPr dirty="0">
                <a:solidFill>
                  <a:srgbClr val="5C5B5A"/>
                </a:solidFill>
              </a:rPr>
              <a:t>was</a:t>
            </a:r>
            <a:r>
              <a:rPr spc="-80" dirty="0">
                <a:solidFill>
                  <a:srgbClr val="5C5B5A"/>
                </a:solidFill>
              </a:rPr>
              <a:t> </a:t>
            </a:r>
            <a:r>
              <a:rPr dirty="0">
                <a:solidFill>
                  <a:srgbClr val="5C5B5A"/>
                </a:solidFill>
              </a:rPr>
              <a:t>introduced</a:t>
            </a:r>
            <a:r>
              <a:rPr spc="-40" dirty="0">
                <a:solidFill>
                  <a:srgbClr val="5C5B5A"/>
                </a:solidFill>
              </a:rPr>
              <a:t> </a:t>
            </a:r>
            <a:r>
              <a:rPr dirty="0">
                <a:solidFill>
                  <a:srgbClr val="5C5B5A"/>
                </a:solidFill>
              </a:rPr>
              <a:t>in</a:t>
            </a:r>
            <a:r>
              <a:rPr spc="-35" dirty="0">
                <a:solidFill>
                  <a:srgbClr val="5C5B5A"/>
                </a:solidFill>
              </a:rPr>
              <a:t> </a:t>
            </a:r>
            <a:r>
              <a:rPr dirty="0">
                <a:solidFill>
                  <a:srgbClr val="5C5B5A"/>
                </a:solidFill>
              </a:rPr>
              <a:t>November</a:t>
            </a:r>
            <a:r>
              <a:rPr spc="5" dirty="0">
                <a:solidFill>
                  <a:srgbClr val="5C5B5A"/>
                </a:solidFill>
              </a:rPr>
              <a:t> </a:t>
            </a:r>
            <a:r>
              <a:rPr spc="-20" dirty="0">
                <a:solidFill>
                  <a:srgbClr val="5C5B5A"/>
                </a:solidFill>
              </a:rPr>
              <a:t>2022</a:t>
            </a:r>
          </a:p>
        </p:txBody>
      </p:sp>
      <p:sp>
        <p:nvSpPr>
          <p:cNvPr id="3" name="object 3"/>
          <p:cNvSpPr txBox="1"/>
          <p:nvPr/>
        </p:nvSpPr>
        <p:spPr>
          <a:xfrm>
            <a:off x="4158741" y="1457070"/>
            <a:ext cx="421449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Ease</a:t>
            </a:r>
            <a:r>
              <a:rPr sz="1400" b="1" spc="-45" dirty="0">
                <a:solidFill>
                  <a:srgbClr val="5C5B5A"/>
                </a:solidFill>
                <a:latin typeface="Arial"/>
                <a:cs typeface="Arial"/>
              </a:rPr>
              <a:t> </a:t>
            </a:r>
            <a:r>
              <a:rPr sz="1400" b="1" dirty="0">
                <a:solidFill>
                  <a:srgbClr val="5C5B5A"/>
                </a:solidFill>
                <a:latin typeface="Arial"/>
                <a:cs typeface="Arial"/>
              </a:rPr>
              <a:t>or</a:t>
            </a:r>
            <a:r>
              <a:rPr sz="1400" b="1" spc="-30" dirty="0">
                <a:solidFill>
                  <a:srgbClr val="5C5B5A"/>
                </a:solidFill>
                <a:latin typeface="Arial"/>
                <a:cs typeface="Arial"/>
              </a:rPr>
              <a:t> </a:t>
            </a:r>
            <a:r>
              <a:rPr sz="1400" b="1" dirty="0">
                <a:solidFill>
                  <a:srgbClr val="5C5B5A"/>
                </a:solidFill>
                <a:latin typeface="Arial"/>
                <a:cs typeface="Arial"/>
              </a:rPr>
              <a:t>difficulty</a:t>
            </a:r>
            <a:r>
              <a:rPr sz="1400" b="1" spc="-65" dirty="0">
                <a:solidFill>
                  <a:srgbClr val="5C5B5A"/>
                </a:solidFill>
                <a:latin typeface="Arial"/>
                <a:cs typeface="Arial"/>
              </a:rPr>
              <a:t> </a:t>
            </a:r>
            <a:r>
              <a:rPr sz="1400" b="1" dirty="0">
                <a:solidFill>
                  <a:srgbClr val="5C5B5A"/>
                </a:solidFill>
                <a:latin typeface="Arial"/>
                <a:cs typeface="Arial"/>
              </a:rPr>
              <a:t>of</a:t>
            </a:r>
            <a:r>
              <a:rPr sz="1400" b="1" spc="-45" dirty="0">
                <a:solidFill>
                  <a:srgbClr val="5C5B5A"/>
                </a:solidFill>
                <a:latin typeface="Arial"/>
                <a:cs typeface="Arial"/>
              </a:rPr>
              <a:t> </a:t>
            </a:r>
            <a:r>
              <a:rPr sz="1400" b="1" dirty="0">
                <a:solidFill>
                  <a:srgbClr val="5C5B5A"/>
                </a:solidFill>
                <a:latin typeface="Arial"/>
                <a:cs typeface="Arial"/>
              </a:rPr>
              <a:t>affording</a:t>
            </a:r>
            <a:r>
              <a:rPr sz="1400" b="1" spc="-55" dirty="0">
                <a:solidFill>
                  <a:srgbClr val="5C5B5A"/>
                </a:solidFill>
                <a:latin typeface="Arial"/>
                <a:cs typeface="Arial"/>
              </a:rPr>
              <a:t> </a:t>
            </a:r>
            <a:r>
              <a:rPr sz="1400" b="1" dirty="0">
                <a:solidFill>
                  <a:srgbClr val="5C5B5A"/>
                </a:solidFill>
                <a:latin typeface="Arial"/>
                <a:cs typeface="Arial"/>
              </a:rPr>
              <a:t>mortgage</a:t>
            </a:r>
            <a:r>
              <a:rPr sz="1400" b="1" spc="-55" dirty="0">
                <a:solidFill>
                  <a:srgbClr val="5C5B5A"/>
                </a:solidFill>
                <a:latin typeface="Arial"/>
                <a:cs typeface="Arial"/>
              </a:rPr>
              <a:t> </a:t>
            </a:r>
            <a:r>
              <a:rPr sz="1400" b="1" spc="-10" dirty="0">
                <a:solidFill>
                  <a:srgbClr val="5C5B5A"/>
                </a:solidFill>
                <a:latin typeface="Arial"/>
                <a:cs typeface="Arial"/>
              </a:rPr>
              <a:t>payments</a:t>
            </a:r>
            <a:endParaRPr sz="1400">
              <a:latin typeface="Arial"/>
              <a:cs typeface="Arial"/>
            </a:endParaRPr>
          </a:p>
        </p:txBody>
      </p:sp>
      <p:graphicFrame>
        <p:nvGraphicFramePr>
          <p:cNvPr id="4" name="object 4"/>
          <p:cNvGraphicFramePr>
            <a:graphicFrameLocks noGrp="1"/>
          </p:cNvGraphicFramePr>
          <p:nvPr/>
        </p:nvGraphicFramePr>
        <p:xfrm>
          <a:off x="575703" y="5246370"/>
          <a:ext cx="11002643" cy="465455"/>
        </p:xfrm>
        <a:graphic>
          <a:graphicData uri="http://schemas.openxmlformats.org/drawingml/2006/table">
            <a:tbl>
              <a:tblPr firstRow="1" bandRow="1">
                <a:tableStyleId>{2D5ABB26-0587-4C30-8999-92F81FD0307C}</a:tableStyleId>
              </a:tblPr>
              <a:tblGrid>
                <a:gridCol w="850265">
                  <a:extLst>
                    <a:ext uri="{9D8B030D-6E8A-4147-A177-3AD203B41FA5}">
                      <a16:colId xmlns:a16="http://schemas.microsoft.com/office/drawing/2014/main" val="20000"/>
                    </a:ext>
                  </a:extLst>
                </a:gridCol>
                <a:gridCol w="801370">
                  <a:extLst>
                    <a:ext uri="{9D8B030D-6E8A-4147-A177-3AD203B41FA5}">
                      <a16:colId xmlns:a16="http://schemas.microsoft.com/office/drawing/2014/main" val="20001"/>
                    </a:ext>
                  </a:extLst>
                </a:gridCol>
                <a:gridCol w="920750">
                  <a:extLst>
                    <a:ext uri="{9D8B030D-6E8A-4147-A177-3AD203B41FA5}">
                      <a16:colId xmlns:a16="http://schemas.microsoft.com/office/drawing/2014/main" val="20002"/>
                    </a:ext>
                  </a:extLst>
                </a:gridCol>
                <a:gridCol w="824230">
                  <a:extLst>
                    <a:ext uri="{9D8B030D-6E8A-4147-A177-3AD203B41FA5}">
                      <a16:colId xmlns:a16="http://schemas.microsoft.com/office/drawing/2014/main" val="20003"/>
                    </a:ext>
                  </a:extLst>
                </a:gridCol>
                <a:gridCol w="825500">
                  <a:extLst>
                    <a:ext uri="{9D8B030D-6E8A-4147-A177-3AD203B41FA5}">
                      <a16:colId xmlns:a16="http://schemas.microsoft.com/office/drawing/2014/main" val="20004"/>
                    </a:ext>
                  </a:extLst>
                </a:gridCol>
                <a:gridCol w="864870">
                  <a:extLst>
                    <a:ext uri="{9D8B030D-6E8A-4147-A177-3AD203B41FA5}">
                      <a16:colId xmlns:a16="http://schemas.microsoft.com/office/drawing/2014/main" val="20005"/>
                    </a:ext>
                  </a:extLst>
                </a:gridCol>
                <a:gridCol w="844550">
                  <a:extLst>
                    <a:ext uri="{9D8B030D-6E8A-4147-A177-3AD203B41FA5}">
                      <a16:colId xmlns:a16="http://schemas.microsoft.com/office/drawing/2014/main" val="20006"/>
                    </a:ext>
                  </a:extLst>
                </a:gridCol>
                <a:gridCol w="829309">
                  <a:extLst>
                    <a:ext uri="{9D8B030D-6E8A-4147-A177-3AD203B41FA5}">
                      <a16:colId xmlns:a16="http://schemas.microsoft.com/office/drawing/2014/main" val="20007"/>
                    </a:ext>
                  </a:extLst>
                </a:gridCol>
                <a:gridCol w="867409">
                  <a:extLst>
                    <a:ext uri="{9D8B030D-6E8A-4147-A177-3AD203B41FA5}">
                      <a16:colId xmlns:a16="http://schemas.microsoft.com/office/drawing/2014/main" val="20008"/>
                    </a:ext>
                  </a:extLst>
                </a:gridCol>
                <a:gridCol w="834390">
                  <a:extLst>
                    <a:ext uri="{9D8B030D-6E8A-4147-A177-3AD203B41FA5}">
                      <a16:colId xmlns:a16="http://schemas.microsoft.com/office/drawing/2014/main" val="20009"/>
                    </a:ext>
                  </a:extLst>
                </a:gridCol>
                <a:gridCol w="854075">
                  <a:extLst>
                    <a:ext uri="{9D8B030D-6E8A-4147-A177-3AD203B41FA5}">
                      <a16:colId xmlns:a16="http://schemas.microsoft.com/office/drawing/2014/main" val="20010"/>
                    </a:ext>
                  </a:extLst>
                </a:gridCol>
                <a:gridCol w="790575">
                  <a:extLst>
                    <a:ext uri="{9D8B030D-6E8A-4147-A177-3AD203B41FA5}">
                      <a16:colId xmlns:a16="http://schemas.microsoft.com/office/drawing/2014/main" val="20011"/>
                    </a:ext>
                  </a:extLst>
                </a:gridCol>
                <a:gridCol w="895350">
                  <a:extLst>
                    <a:ext uri="{9D8B030D-6E8A-4147-A177-3AD203B41FA5}">
                      <a16:colId xmlns:a16="http://schemas.microsoft.com/office/drawing/2014/main" val="20012"/>
                    </a:ext>
                  </a:extLst>
                </a:gridCol>
              </a:tblGrid>
              <a:tr h="296545">
                <a:tc>
                  <a:txBody>
                    <a:bodyPr/>
                    <a:lstStyle/>
                    <a:p>
                      <a:pPr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37465"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9525" algn="ctr">
                        <a:lnSpc>
                          <a:spcPct val="100000"/>
                        </a:lnSpc>
                        <a:spcBef>
                          <a:spcPts val="710"/>
                        </a:spcBef>
                      </a:pPr>
                      <a:r>
                        <a:rPr sz="1200" dirty="0">
                          <a:solidFill>
                            <a:srgbClr val="585858"/>
                          </a:solidFill>
                          <a:latin typeface="Calibri"/>
                          <a:cs typeface="Calibri"/>
                        </a:rPr>
                        <a:t>March</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3429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635"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3810"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4445"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marL="5715" algn="ctr">
                        <a:lnSpc>
                          <a:spcPct val="100000"/>
                        </a:lnSpc>
                        <a:spcBef>
                          <a:spcPts val="710"/>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44450" algn="ctr">
                        <a:lnSpc>
                          <a:spcPct val="100000"/>
                        </a:lnSpc>
                        <a:spcBef>
                          <a:spcPts val="710"/>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51435" algn="ctr">
                        <a:lnSpc>
                          <a:spcPct val="100000"/>
                        </a:lnSpc>
                        <a:spcBef>
                          <a:spcPts val="710"/>
                        </a:spcBef>
                      </a:pPr>
                      <a:r>
                        <a:rPr sz="1200" spc="-10" dirty="0">
                          <a:solidFill>
                            <a:srgbClr val="585858"/>
                          </a:solidFill>
                          <a:latin typeface="Calibri"/>
                          <a:cs typeface="Calibri"/>
                        </a:rPr>
                        <a:t>December</a:t>
                      </a:r>
                      <a:endParaRPr sz="1200">
                        <a:latin typeface="Calibri"/>
                        <a:cs typeface="Calibri"/>
                      </a:endParaRPr>
                    </a:p>
                  </a:txBody>
                  <a:tcPr marL="0" marR="0" marT="90170" marB="0">
                    <a:lnT w="9525">
                      <a:solidFill>
                        <a:srgbClr val="D9D9D9"/>
                      </a:solidFill>
                      <a:prstDash val="solid"/>
                    </a:lnT>
                  </a:tcPr>
                </a:tc>
                <a:extLst>
                  <a:ext uri="{0D108BD9-81ED-4DB2-BD59-A6C34878D82A}">
                    <a16:rowId xmlns:a16="http://schemas.microsoft.com/office/drawing/2014/main" val="10000"/>
                  </a:ext>
                </a:extLst>
              </a:tr>
              <a:tr h="168910">
                <a:tc>
                  <a:txBody>
                    <a:bodyPr/>
                    <a:lstStyle/>
                    <a:p>
                      <a:pPr algn="ctr">
                        <a:lnSpc>
                          <a:spcPts val="1230"/>
                        </a:lnSpc>
                      </a:pPr>
                      <a:r>
                        <a:rPr sz="1200" spc="-20" dirty="0">
                          <a:solidFill>
                            <a:srgbClr val="585858"/>
                          </a:solidFill>
                          <a:latin typeface="Calibri"/>
                          <a:cs typeface="Calibri"/>
                        </a:rPr>
                        <a:t>(S4)</a:t>
                      </a:r>
                      <a:endParaRPr sz="1200">
                        <a:latin typeface="Calibri"/>
                        <a:cs typeface="Calibri"/>
                      </a:endParaRPr>
                    </a:p>
                  </a:txBody>
                  <a:tcPr marL="0" marR="0" marT="0" marB="0"/>
                </a:tc>
                <a:tc>
                  <a:txBody>
                    <a:bodyPr/>
                    <a:lstStyle/>
                    <a:p>
                      <a:pPr marL="38735" algn="ctr">
                        <a:lnSpc>
                          <a:spcPts val="1230"/>
                        </a:lnSpc>
                      </a:pPr>
                      <a:r>
                        <a:rPr sz="1200" spc="-20" dirty="0">
                          <a:solidFill>
                            <a:srgbClr val="585858"/>
                          </a:solidFill>
                          <a:latin typeface="Calibri"/>
                          <a:cs typeface="Calibri"/>
                        </a:rPr>
                        <a:t>(S5)</a:t>
                      </a:r>
                      <a:endParaRPr sz="1200">
                        <a:latin typeface="Calibri"/>
                        <a:cs typeface="Calibri"/>
                      </a:endParaRPr>
                    </a:p>
                  </a:txBody>
                  <a:tcPr marL="0" marR="0" marT="0" marB="0"/>
                </a:tc>
                <a:tc>
                  <a:txBody>
                    <a:bodyPr/>
                    <a:lstStyle/>
                    <a:p>
                      <a:pPr marL="9525" algn="ctr">
                        <a:lnSpc>
                          <a:spcPts val="1230"/>
                        </a:lnSpc>
                      </a:pPr>
                      <a:r>
                        <a:rPr sz="1200" spc="-20" dirty="0">
                          <a:solidFill>
                            <a:srgbClr val="585858"/>
                          </a:solidFill>
                          <a:latin typeface="Calibri"/>
                          <a:cs typeface="Calibri"/>
                        </a:rPr>
                        <a:t>(S6)</a:t>
                      </a:r>
                      <a:endParaRPr sz="1200">
                        <a:latin typeface="Calibri"/>
                        <a:cs typeface="Calibri"/>
                      </a:endParaRPr>
                    </a:p>
                  </a:txBody>
                  <a:tcPr marL="0" marR="0" marT="0" marB="0"/>
                </a:tc>
                <a:tc>
                  <a:txBody>
                    <a:bodyPr/>
                    <a:lstStyle/>
                    <a:p>
                      <a:pPr marR="33655"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270"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4445"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4445"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marL="44450"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51435" algn="ctr">
                        <a:lnSpc>
                          <a:spcPts val="1230"/>
                        </a:lnSpc>
                      </a:pPr>
                      <a:r>
                        <a:rPr sz="1200" dirty="0">
                          <a:solidFill>
                            <a:srgbClr val="585858"/>
                          </a:solidFill>
                          <a:latin typeface="Calibri"/>
                          <a:cs typeface="Calibri"/>
                        </a:rPr>
                        <a:t>'24</a:t>
                      </a:r>
                      <a:r>
                        <a:rPr sz="1200" spc="-20" dirty="0">
                          <a:solidFill>
                            <a:srgbClr val="585858"/>
                          </a:solidFill>
                          <a:latin typeface="Calibri"/>
                          <a:cs typeface="Calibri"/>
                        </a:rPr>
                        <a:t> </a:t>
                      </a: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998905" y="2500340"/>
            <a:ext cx="10156825" cy="661035"/>
          </a:xfrm>
          <a:custGeom>
            <a:avLst/>
            <a:gdLst/>
            <a:ahLst/>
            <a:cxnLst/>
            <a:rect l="l" t="t" r="r" b="b"/>
            <a:pathLst>
              <a:path w="10156825" h="661035">
                <a:moveTo>
                  <a:pt x="0" y="335188"/>
                </a:moveTo>
                <a:lnTo>
                  <a:pt x="47023" y="316759"/>
                </a:lnTo>
                <a:lnTo>
                  <a:pt x="94045" y="297294"/>
                </a:lnTo>
                <a:lnTo>
                  <a:pt x="141066" y="277001"/>
                </a:lnTo>
                <a:lnTo>
                  <a:pt x="188086" y="256086"/>
                </a:lnTo>
                <a:lnTo>
                  <a:pt x="235106" y="234758"/>
                </a:lnTo>
                <a:lnTo>
                  <a:pt x="282125" y="213221"/>
                </a:lnTo>
                <a:lnTo>
                  <a:pt x="329144" y="191684"/>
                </a:lnTo>
                <a:lnTo>
                  <a:pt x="376163" y="170353"/>
                </a:lnTo>
                <a:lnTo>
                  <a:pt x="423183" y="149435"/>
                </a:lnTo>
                <a:lnTo>
                  <a:pt x="470202" y="129137"/>
                </a:lnTo>
                <a:lnTo>
                  <a:pt x="517223" y="109665"/>
                </a:lnTo>
                <a:lnTo>
                  <a:pt x="564245" y="91226"/>
                </a:lnTo>
                <a:lnTo>
                  <a:pt x="611267" y="74028"/>
                </a:lnTo>
                <a:lnTo>
                  <a:pt x="658291" y="58277"/>
                </a:lnTo>
                <a:lnTo>
                  <a:pt x="705316" y="44179"/>
                </a:lnTo>
                <a:lnTo>
                  <a:pt x="752343" y="31942"/>
                </a:lnTo>
                <a:lnTo>
                  <a:pt x="799373" y="21773"/>
                </a:lnTo>
                <a:lnTo>
                  <a:pt x="846404" y="13878"/>
                </a:lnTo>
                <a:lnTo>
                  <a:pt x="896201" y="7732"/>
                </a:lnTo>
                <a:lnTo>
                  <a:pt x="945997" y="3435"/>
                </a:lnTo>
                <a:lnTo>
                  <a:pt x="995790" y="891"/>
                </a:lnTo>
                <a:lnTo>
                  <a:pt x="1045582" y="0"/>
                </a:lnTo>
                <a:lnTo>
                  <a:pt x="1095372" y="664"/>
                </a:lnTo>
                <a:lnTo>
                  <a:pt x="1145161" y="2784"/>
                </a:lnTo>
                <a:lnTo>
                  <a:pt x="1194949" y="6264"/>
                </a:lnTo>
                <a:lnTo>
                  <a:pt x="1244737" y="11003"/>
                </a:lnTo>
                <a:lnTo>
                  <a:pt x="1294525" y="16905"/>
                </a:lnTo>
                <a:lnTo>
                  <a:pt x="1344313" y="23870"/>
                </a:lnTo>
                <a:lnTo>
                  <a:pt x="1394101" y="31800"/>
                </a:lnTo>
                <a:lnTo>
                  <a:pt x="1443890" y="40597"/>
                </a:lnTo>
                <a:lnTo>
                  <a:pt x="1493681" y="50162"/>
                </a:lnTo>
                <a:lnTo>
                  <a:pt x="1543472" y="60398"/>
                </a:lnTo>
                <a:lnTo>
                  <a:pt x="1593266" y="71205"/>
                </a:lnTo>
                <a:lnTo>
                  <a:pt x="1643061" y="82486"/>
                </a:lnTo>
                <a:lnTo>
                  <a:pt x="1692859" y="94142"/>
                </a:lnTo>
                <a:lnTo>
                  <a:pt x="1739871" y="106274"/>
                </a:lnTo>
                <a:lnTo>
                  <a:pt x="1786885" y="120180"/>
                </a:lnTo>
                <a:lnTo>
                  <a:pt x="1833902" y="135653"/>
                </a:lnTo>
                <a:lnTo>
                  <a:pt x="1880919" y="152488"/>
                </a:lnTo>
                <a:lnTo>
                  <a:pt x="1927938" y="170478"/>
                </a:lnTo>
                <a:lnTo>
                  <a:pt x="1974959" y="189416"/>
                </a:lnTo>
                <a:lnTo>
                  <a:pt x="2021980" y="209097"/>
                </a:lnTo>
                <a:lnTo>
                  <a:pt x="2069001" y="229314"/>
                </a:lnTo>
                <a:lnTo>
                  <a:pt x="2116023" y="249860"/>
                </a:lnTo>
                <a:lnTo>
                  <a:pt x="2163044" y="270530"/>
                </a:lnTo>
                <a:lnTo>
                  <a:pt x="2210066" y="291118"/>
                </a:lnTo>
                <a:lnTo>
                  <a:pt x="2257087" y="311416"/>
                </a:lnTo>
                <a:lnTo>
                  <a:pt x="2304107" y="331219"/>
                </a:lnTo>
                <a:lnTo>
                  <a:pt x="2351126" y="350320"/>
                </a:lnTo>
                <a:lnTo>
                  <a:pt x="2398144" y="368512"/>
                </a:lnTo>
                <a:lnTo>
                  <a:pt x="2445160" y="385591"/>
                </a:lnTo>
                <a:lnTo>
                  <a:pt x="2492174" y="401349"/>
                </a:lnTo>
                <a:lnTo>
                  <a:pt x="2539187" y="415579"/>
                </a:lnTo>
                <a:lnTo>
                  <a:pt x="2588984" y="429750"/>
                </a:lnTo>
                <a:lnTo>
                  <a:pt x="2638780" y="443822"/>
                </a:lnTo>
                <a:lnTo>
                  <a:pt x="2688573" y="457698"/>
                </a:lnTo>
                <a:lnTo>
                  <a:pt x="2738365" y="471279"/>
                </a:lnTo>
                <a:lnTo>
                  <a:pt x="2788155" y="484467"/>
                </a:lnTo>
                <a:lnTo>
                  <a:pt x="2837944" y="497165"/>
                </a:lnTo>
                <a:lnTo>
                  <a:pt x="2887732" y="509274"/>
                </a:lnTo>
                <a:lnTo>
                  <a:pt x="2937520" y="520695"/>
                </a:lnTo>
                <a:lnTo>
                  <a:pt x="2987308" y="531331"/>
                </a:lnTo>
                <a:lnTo>
                  <a:pt x="3037096" y="541083"/>
                </a:lnTo>
                <a:lnTo>
                  <a:pt x="3086884" y="549854"/>
                </a:lnTo>
                <a:lnTo>
                  <a:pt x="3136673" y="557544"/>
                </a:lnTo>
                <a:lnTo>
                  <a:pt x="3186464" y="564057"/>
                </a:lnTo>
                <a:lnTo>
                  <a:pt x="3236255" y="569293"/>
                </a:lnTo>
                <a:lnTo>
                  <a:pt x="3286049" y="573154"/>
                </a:lnTo>
                <a:lnTo>
                  <a:pt x="3335844" y="575543"/>
                </a:lnTo>
                <a:lnTo>
                  <a:pt x="3385642" y="576361"/>
                </a:lnTo>
                <a:lnTo>
                  <a:pt x="3435419" y="575543"/>
                </a:lnTo>
                <a:lnTo>
                  <a:pt x="3485200" y="573154"/>
                </a:lnTo>
                <a:lnTo>
                  <a:pt x="3534982" y="569293"/>
                </a:lnTo>
                <a:lnTo>
                  <a:pt x="3584766" y="564057"/>
                </a:lnTo>
                <a:lnTo>
                  <a:pt x="3634551" y="557544"/>
                </a:lnTo>
                <a:lnTo>
                  <a:pt x="3684337" y="549854"/>
                </a:lnTo>
                <a:lnTo>
                  <a:pt x="3734124" y="541083"/>
                </a:lnTo>
                <a:lnTo>
                  <a:pt x="3783912" y="531331"/>
                </a:lnTo>
                <a:lnTo>
                  <a:pt x="3833700" y="520695"/>
                </a:lnTo>
                <a:lnTo>
                  <a:pt x="3883487" y="509274"/>
                </a:lnTo>
                <a:lnTo>
                  <a:pt x="3933274" y="497165"/>
                </a:lnTo>
                <a:lnTo>
                  <a:pt x="3983061" y="484467"/>
                </a:lnTo>
                <a:lnTo>
                  <a:pt x="4032846" y="471279"/>
                </a:lnTo>
                <a:lnTo>
                  <a:pt x="4082630" y="457698"/>
                </a:lnTo>
                <a:lnTo>
                  <a:pt x="4132412" y="443822"/>
                </a:lnTo>
                <a:lnTo>
                  <a:pt x="4182192" y="429750"/>
                </a:lnTo>
                <a:lnTo>
                  <a:pt x="4231970" y="415579"/>
                </a:lnTo>
                <a:lnTo>
                  <a:pt x="4279001" y="401114"/>
                </a:lnTo>
                <a:lnTo>
                  <a:pt x="4326030" y="384709"/>
                </a:lnTo>
                <a:lnTo>
                  <a:pt x="4373057" y="366652"/>
                </a:lnTo>
                <a:lnTo>
                  <a:pt x="4420083" y="347232"/>
                </a:lnTo>
                <a:lnTo>
                  <a:pt x="4467107" y="326739"/>
                </a:lnTo>
                <a:lnTo>
                  <a:pt x="4514131" y="305461"/>
                </a:lnTo>
                <a:lnTo>
                  <a:pt x="4561153" y="283688"/>
                </a:lnTo>
                <a:lnTo>
                  <a:pt x="4608175" y="261708"/>
                </a:lnTo>
                <a:lnTo>
                  <a:pt x="4655197" y="239811"/>
                </a:lnTo>
                <a:lnTo>
                  <a:pt x="4702219" y="218286"/>
                </a:lnTo>
                <a:lnTo>
                  <a:pt x="4749241" y="197421"/>
                </a:lnTo>
                <a:lnTo>
                  <a:pt x="4796264" y="177506"/>
                </a:lnTo>
                <a:lnTo>
                  <a:pt x="4843287" y="158830"/>
                </a:lnTo>
                <a:lnTo>
                  <a:pt x="4890311" y="141681"/>
                </a:lnTo>
                <a:lnTo>
                  <a:pt x="4937337" y="126349"/>
                </a:lnTo>
                <a:lnTo>
                  <a:pt x="4984364" y="113122"/>
                </a:lnTo>
                <a:lnTo>
                  <a:pt x="5031393" y="102290"/>
                </a:lnTo>
                <a:lnTo>
                  <a:pt x="5078425" y="94142"/>
                </a:lnTo>
                <a:lnTo>
                  <a:pt x="5128202" y="88541"/>
                </a:lnTo>
                <a:lnTo>
                  <a:pt x="5177983" y="85703"/>
                </a:lnTo>
                <a:lnTo>
                  <a:pt x="5227765" y="85334"/>
                </a:lnTo>
                <a:lnTo>
                  <a:pt x="5277549" y="87141"/>
                </a:lnTo>
                <a:lnTo>
                  <a:pt x="5327334" y="90828"/>
                </a:lnTo>
                <a:lnTo>
                  <a:pt x="5377120" y="96100"/>
                </a:lnTo>
                <a:lnTo>
                  <a:pt x="5426907" y="102665"/>
                </a:lnTo>
                <a:lnTo>
                  <a:pt x="5476695" y="110226"/>
                </a:lnTo>
                <a:lnTo>
                  <a:pt x="5526483" y="118489"/>
                </a:lnTo>
                <a:lnTo>
                  <a:pt x="5576270" y="127160"/>
                </a:lnTo>
                <a:lnTo>
                  <a:pt x="5626057" y="135944"/>
                </a:lnTo>
                <a:lnTo>
                  <a:pt x="5675844" y="144547"/>
                </a:lnTo>
                <a:lnTo>
                  <a:pt x="5725629" y="152674"/>
                </a:lnTo>
                <a:lnTo>
                  <a:pt x="5775413" y="160031"/>
                </a:lnTo>
                <a:lnTo>
                  <a:pt x="5825195" y="166323"/>
                </a:lnTo>
                <a:lnTo>
                  <a:pt x="5874975" y="171255"/>
                </a:lnTo>
                <a:lnTo>
                  <a:pt x="5924753" y="174533"/>
                </a:lnTo>
                <a:lnTo>
                  <a:pt x="5974550" y="175833"/>
                </a:lnTo>
                <a:lnTo>
                  <a:pt x="6024346" y="175252"/>
                </a:lnTo>
                <a:lnTo>
                  <a:pt x="6074139" y="173136"/>
                </a:lnTo>
                <a:lnTo>
                  <a:pt x="6123931" y="169827"/>
                </a:lnTo>
                <a:lnTo>
                  <a:pt x="6173721" y="165670"/>
                </a:lnTo>
                <a:lnTo>
                  <a:pt x="6223510" y="161006"/>
                </a:lnTo>
                <a:lnTo>
                  <a:pt x="6273298" y="156180"/>
                </a:lnTo>
                <a:lnTo>
                  <a:pt x="6323086" y="151535"/>
                </a:lnTo>
                <a:lnTo>
                  <a:pt x="6372874" y="147414"/>
                </a:lnTo>
                <a:lnTo>
                  <a:pt x="6422662" y="144161"/>
                </a:lnTo>
                <a:lnTo>
                  <a:pt x="6472450" y="142120"/>
                </a:lnTo>
                <a:lnTo>
                  <a:pt x="6522239" y="141632"/>
                </a:lnTo>
                <a:lnTo>
                  <a:pt x="6572030" y="143043"/>
                </a:lnTo>
                <a:lnTo>
                  <a:pt x="6621821" y="146695"/>
                </a:lnTo>
                <a:lnTo>
                  <a:pt x="6671615" y="152932"/>
                </a:lnTo>
                <a:lnTo>
                  <a:pt x="6721410" y="162097"/>
                </a:lnTo>
                <a:lnTo>
                  <a:pt x="6771208" y="174533"/>
                </a:lnTo>
                <a:lnTo>
                  <a:pt x="6813536" y="188626"/>
                </a:lnTo>
                <a:lnTo>
                  <a:pt x="6855862" y="206483"/>
                </a:lnTo>
                <a:lnTo>
                  <a:pt x="6898187" y="227655"/>
                </a:lnTo>
                <a:lnTo>
                  <a:pt x="6940511" y="251688"/>
                </a:lnTo>
                <a:lnTo>
                  <a:pt x="6982833" y="278132"/>
                </a:lnTo>
                <a:lnTo>
                  <a:pt x="7025155" y="306533"/>
                </a:lnTo>
                <a:lnTo>
                  <a:pt x="7067476" y="336440"/>
                </a:lnTo>
                <a:lnTo>
                  <a:pt x="7109796" y="367401"/>
                </a:lnTo>
                <a:lnTo>
                  <a:pt x="7152116" y="398964"/>
                </a:lnTo>
                <a:lnTo>
                  <a:pt x="7194435" y="430677"/>
                </a:lnTo>
                <a:lnTo>
                  <a:pt x="7236755" y="462088"/>
                </a:lnTo>
                <a:lnTo>
                  <a:pt x="7279075" y="492745"/>
                </a:lnTo>
                <a:lnTo>
                  <a:pt x="7321395" y="522196"/>
                </a:lnTo>
                <a:lnTo>
                  <a:pt x="7363716" y="549989"/>
                </a:lnTo>
                <a:lnTo>
                  <a:pt x="7406037" y="575673"/>
                </a:lnTo>
                <a:lnTo>
                  <a:pt x="7448360" y="598795"/>
                </a:lnTo>
                <a:lnTo>
                  <a:pt x="7490683" y="618903"/>
                </a:lnTo>
                <a:lnTo>
                  <a:pt x="7533008" y="635545"/>
                </a:lnTo>
                <a:lnTo>
                  <a:pt x="7575335" y="648270"/>
                </a:lnTo>
                <a:lnTo>
                  <a:pt x="7617663" y="656625"/>
                </a:lnTo>
                <a:lnTo>
                  <a:pt x="7662201" y="660504"/>
                </a:lnTo>
                <a:lnTo>
                  <a:pt x="7706740" y="659753"/>
                </a:lnTo>
                <a:lnTo>
                  <a:pt x="7751282" y="654866"/>
                </a:lnTo>
                <a:lnTo>
                  <a:pt x="7795825" y="646334"/>
                </a:lnTo>
                <a:lnTo>
                  <a:pt x="7840369" y="634650"/>
                </a:lnTo>
                <a:lnTo>
                  <a:pt x="7884914" y="620304"/>
                </a:lnTo>
                <a:lnTo>
                  <a:pt x="7929460" y="603791"/>
                </a:lnTo>
                <a:lnTo>
                  <a:pt x="7974006" y="585600"/>
                </a:lnTo>
                <a:lnTo>
                  <a:pt x="8018553" y="566226"/>
                </a:lnTo>
                <a:lnTo>
                  <a:pt x="8063100" y="546158"/>
                </a:lnTo>
                <a:lnTo>
                  <a:pt x="8107647" y="525891"/>
                </a:lnTo>
                <a:lnTo>
                  <a:pt x="8152193" y="505915"/>
                </a:lnTo>
                <a:lnTo>
                  <a:pt x="8196739" y="486722"/>
                </a:lnTo>
                <a:lnTo>
                  <a:pt x="8241284" y="468806"/>
                </a:lnTo>
                <a:lnTo>
                  <a:pt x="8285829" y="452657"/>
                </a:lnTo>
                <a:lnTo>
                  <a:pt x="8330372" y="438768"/>
                </a:lnTo>
                <a:lnTo>
                  <a:pt x="8374913" y="427630"/>
                </a:lnTo>
                <a:lnTo>
                  <a:pt x="8419453" y="419737"/>
                </a:lnTo>
                <a:lnTo>
                  <a:pt x="8463991" y="415579"/>
                </a:lnTo>
                <a:lnTo>
                  <a:pt x="8513788" y="414705"/>
                </a:lnTo>
                <a:lnTo>
                  <a:pt x="8563584" y="416593"/>
                </a:lnTo>
                <a:lnTo>
                  <a:pt x="8613377" y="420948"/>
                </a:lnTo>
                <a:lnTo>
                  <a:pt x="8663169" y="427477"/>
                </a:lnTo>
                <a:lnTo>
                  <a:pt x="8712959" y="435886"/>
                </a:lnTo>
                <a:lnTo>
                  <a:pt x="8762748" y="445880"/>
                </a:lnTo>
                <a:lnTo>
                  <a:pt x="8812536" y="457166"/>
                </a:lnTo>
                <a:lnTo>
                  <a:pt x="8862324" y="469449"/>
                </a:lnTo>
                <a:lnTo>
                  <a:pt x="8912112" y="482436"/>
                </a:lnTo>
                <a:lnTo>
                  <a:pt x="8961900" y="495831"/>
                </a:lnTo>
                <a:lnTo>
                  <a:pt x="9011688" y="509343"/>
                </a:lnTo>
                <a:lnTo>
                  <a:pt x="9061477" y="522675"/>
                </a:lnTo>
                <a:lnTo>
                  <a:pt x="9111268" y="535534"/>
                </a:lnTo>
                <a:lnTo>
                  <a:pt x="9161059" y="547627"/>
                </a:lnTo>
                <a:lnTo>
                  <a:pt x="9210853" y="558658"/>
                </a:lnTo>
                <a:lnTo>
                  <a:pt x="9260648" y="568334"/>
                </a:lnTo>
                <a:lnTo>
                  <a:pt x="9310446" y="576361"/>
                </a:lnTo>
                <a:lnTo>
                  <a:pt x="9360223" y="583175"/>
                </a:lnTo>
                <a:lnTo>
                  <a:pt x="9410004" y="589483"/>
                </a:lnTo>
                <a:lnTo>
                  <a:pt x="9459786" y="595335"/>
                </a:lnTo>
                <a:lnTo>
                  <a:pt x="9509570" y="600780"/>
                </a:lnTo>
                <a:lnTo>
                  <a:pt x="9559355" y="605865"/>
                </a:lnTo>
                <a:lnTo>
                  <a:pt x="9609141" y="610641"/>
                </a:lnTo>
                <a:lnTo>
                  <a:pt x="9658928" y="615155"/>
                </a:lnTo>
                <a:lnTo>
                  <a:pt x="9708716" y="619456"/>
                </a:lnTo>
                <a:lnTo>
                  <a:pt x="9758504" y="623593"/>
                </a:lnTo>
                <a:lnTo>
                  <a:pt x="9808291" y="627614"/>
                </a:lnTo>
                <a:lnTo>
                  <a:pt x="9858078" y="631569"/>
                </a:lnTo>
                <a:lnTo>
                  <a:pt x="9907865" y="635506"/>
                </a:lnTo>
                <a:lnTo>
                  <a:pt x="9957650" y="639474"/>
                </a:lnTo>
                <a:lnTo>
                  <a:pt x="10007434" y="643521"/>
                </a:lnTo>
                <a:lnTo>
                  <a:pt x="10057216" y="647696"/>
                </a:lnTo>
                <a:lnTo>
                  <a:pt x="10106996" y="652048"/>
                </a:lnTo>
                <a:lnTo>
                  <a:pt x="10156774" y="656625"/>
                </a:lnTo>
              </a:path>
            </a:pathLst>
          </a:custGeom>
          <a:ln w="28575">
            <a:solidFill>
              <a:srgbClr val="009590"/>
            </a:solidFill>
          </a:ln>
        </p:spPr>
        <p:txBody>
          <a:bodyPr wrap="square" lIns="0" tIns="0" rIns="0" bIns="0" rtlCol="0"/>
          <a:lstStyle/>
          <a:p>
            <a:endParaRPr/>
          </a:p>
        </p:txBody>
      </p:sp>
      <p:sp>
        <p:nvSpPr>
          <p:cNvPr id="6" name="object 6"/>
          <p:cNvSpPr/>
          <p:nvPr/>
        </p:nvSpPr>
        <p:spPr>
          <a:xfrm>
            <a:off x="998905" y="4201667"/>
            <a:ext cx="10156825" cy="812800"/>
          </a:xfrm>
          <a:custGeom>
            <a:avLst/>
            <a:gdLst/>
            <a:ahLst/>
            <a:cxnLst/>
            <a:rect l="l" t="t" r="r" b="b"/>
            <a:pathLst>
              <a:path w="10156825" h="812800">
                <a:moveTo>
                  <a:pt x="0" y="562482"/>
                </a:moveTo>
                <a:lnTo>
                  <a:pt x="47023" y="576466"/>
                </a:lnTo>
                <a:lnTo>
                  <a:pt x="94045" y="591483"/>
                </a:lnTo>
                <a:lnTo>
                  <a:pt x="141066" y="607325"/>
                </a:lnTo>
                <a:lnTo>
                  <a:pt x="188086" y="623787"/>
                </a:lnTo>
                <a:lnTo>
                  <a:pt x="235106" y="640662"/>
                </a:lnTo>
                <a:lnTo>
                  <a:pt x="282125" y="657742"/>
                </a:lnTo>
                <a:lnTo>
                  <a:pt x="329144" y="674821"/>
                </a:lnTo>
                <a:lnTo>
                  <a:pt x="376163" y="691694"/>
                </a:lnTo>
                <a:lnTo>
                  <a:pt x="423183" y="708152"/>
                </a:lnTo>
                <a:lnTo>
                  <a:pt x="470202" y="723989"/>
                </a:lnTo>
                <a:lnTo>
                  <a:pt x="517223" y="738998"/>
                </a:lnTo>
                <a:lnTo>
                  <a:pt x="564245" y="752973"/>
                </a:lnTo>
                <a:lnTo>
                  <a:pt x="611267" y="765707"/>
                </a:lnTo>
                <a:lnTo>
                  <a:pt x="658291" y="776994"/>
                </a:lnTo>
                <a:lnTo>
                  <a:pt x="705316" y="786626"/>
                </a:lnTo>
                <a:lnTo>
                  <a:pt x="752343" y="794397"/>
                </a:lnTo>
                <a:lnTo>
                  <a:pt x="799373" y="800100"/>
                </a:lnTo>
                <a:lnTo>
                  <a:pt x="846404" y="803528"/>
                </a:lnTo>
                <a:lnTo>
                  <a:pt x="896201" y="804684"/>
                </a:lnTo>
                <a:lnTo>
                  <a:pt x="945997" y="803532"/>
                </a:lnTo>
                <a:lnTo>
                  <a:pt x="995790" y="800268"/>
                </a:lnTo>
                <a:lnTo>
                  <a:pt x="1045582" y="795088"/>
                </a:lnTo>
                <a:lnTo>
                  <a:pt x="1095372" y="788190"/>
                </a:lnTo>
                <a:lnTo>
                  <a:pt x="1145161" y="779770"/>
                </a:lnTo>
                <a:lnTo>
                  <a:pt x="1194949" y="770023"/>
                </a:lnTo>
                <a:lnTo>
                  <a:pt x="1244737" y="759148"/>
                </a:lnTo>
                <a:lnTo>
                  <a:pt x="1294525" y="747339"/>
                </a:lnTo>
                <a:lnTo>
                  <a:pt x="1344313" y="734794"/>
                </a:lnTo>
                <a:lnTo>
                  <a:pt x="1394101" y="721710"/>
                </a:lnTo>
                <a:lnTo>
                  <a:pt x="1443890" y="708282"/>
                </a:lnTo>
                <a:lnTo>
                  <a:pt x="1493681" y="694708"/>
                </a:lnTo>
                <a:lnTo>
                  <a:pt x="1543472" y="681183"/>
                </a:lnTo>
                <a:lnTo>
                  <a:pt x="1593266" y="667905"/>
                </a:lnTo>
                <a:lnTo>
                  <a:pt x="1643061" y="655070"/>
                </a:lnTo>
                <a:lnTo>
                  <a:pt x="1692859" y="642873"/>
                </a:lnTo>
                <a:lnTo>
                  <a:pt x="1742636" y="630791"/>
                </a:lnTo>
                <a:lnTo>
                  <a:pt x="1792417" y="618200"/>
                </a:lnTo>
                <a:lnTo>
                  <a:pt x="1842199" y="605148"/>
                </a:lnTo>
                <a:lnTo>
                  <a:pt x="1891983" y="591685"/>
                </a:lnTo>
                <a:lnTo>
                  <a:pt x="1941768" y="577862"/>
                </a:lnTo>
                <a:lnTo>
                  <a:pt x="1991554" y="563727"/>
                </a:lnTo>
                <a:lnTo>
                  <a:pt x="2041341" y="549330"/>
                </a:lnTo>
                <a:lnTo>
                  <a:pt x="2091129" y="534720"/>
                </a:lnTo>
                <a:lnTo>
                  <a:pt x="2140917" y="519947"/>
                </a:lnTo>
                <a:lnTo>
                  <a:pt x="2190704" y="505061"/>
                </a:lnTo>
                <a:lnTo>
                  <a:pt x="2240491" y="490110"/>
                </a:lnTo>
                <a:lnTo>
                  <a:pt x="2290278" y="475144"/>
                </a:lnTo>
                <a:lnTo>
                  <a:pt x="2340063" y="460214"/>
                </a:lnTo>
                <a:lnTo>
                  <a:pt x="2389847" y="445367"/>
                </a:lnTo>
                <a:lnTo>
                  <a:pt x="2439629" y="430654"/>
                </a:lnTo>
                <a:lnTo>
                  <a:pt x="2489409" y="416125"/>
                </a:lnTo>
                <a:lnTo>
                  <a:pt x="2539187" y="401827"/>
                </a:lnTo>
                <a:lnTo>
                  <a:pt x="2586218" y="387609"/>
                </a:lnTo>
                <a:lnTo>
                  <a:pt x="2633247" y="371945"/>
                </a:lnTo>
                <a:lnTo>
                  <a:pt x="2680274" y="355123"/>
                </a:lnTo>
                <a:lnTo>
                  <a:pt x="2727300" y="337434"/>
                </a:lnTo>
                <a:lnTo>
                  <a:pt x="2774324" y="319166"/>
                </a:lnTo>
                <a:lnTo>
                  <a:pt x="2821348" y="300608"/>
                </a:lnTo>
                <a:lnTo>
                  <a:pt x="2868370" y="282051"/>
                </a:lnTo>
                <a:lnTo>
                  <a:pt x="2915392" y="263783"/>
                </a:lnTo>
                <a:lnTo>
                  <a:pt x="2962414" y="246094"/>
                </a:lnTo>
                <a:lnTo>
                  <a:pt x="3009436" y="229272"/>
                </a:lnTo>
                <a:lnTo>
                  <a:pt x="3056458" y="213608"/>
                </a:lnTo>
                <a:lnTo>
                  <a:pt x="3103481" y="199389"/>
                </a:lnTo>
                <a:lnTo>
                  <a:pt x="3150504" y="186907"/>
                </a:lnTo>
                <a:lnTo>
                  <a:pt x="3197528" y="176450"/>
                </a:lnTo>
                <a:lnTo>
                  <a:pt x="3244554" y="168306"/>
                </a:lnTo>
                <a:lnTo>
                  <a:pt x="3291581" y="162766"/>
                </a:lnTo>
                <a:lnTo>
                  <a:pt x="3338610" y="160119"/>
                </a:lnTo>
                <a:lnTo>
                  <a:pt x="3385642" y="160654"/>
                </a:lnTo>
                <a:lnTo>
                  <a:pt x="3432654" y="164702"/>
                </a:lnTo>
                <a:lnTo>
                  <a:pt x="3479668" y="172138"/>
                </a:lnTo>
                <a:lnTo>
                  <a:pt x="3526685" y="182630"/>
                </a:lnTo>
                <a:lnTo>
                  <a:pt x="3573702" y="195849"/>
                </a:lnTo>
                <a:lnTo>
                  <a:pt x="3620721" y="211465"/>
                </a:lnTo>
                <a:lnTo>
                  <a:pt x="3667742" y="229145"/>
                </a:lnTo>
                <a:lnTo>
                  <a:pt x="3714763" y="248561"/>
                </a:lnTo>
                <a:lnTo>
                  <a:pt x="3761784" y="269380"/>
                </a:lnTo>
                <a:lnTo>
                  <a:pt x="3808806" y="291274"/>
                </a:lnTo>
                <a:lnTo>
                  <a:pt x="3855827" y="313911"/>
                </a:lnTo>
                <a:lnTo>
                  <a:pt x="3902849" y="336960"/>
                </a:lnTo>
                <a:lnTo>
                  <a:pt x="3949870" y="360092"/>
                </a:lnTo>
                <a:lnTo>
                  <a:pt x="3996890" y="382974"/>
                </a:lnTo>
                <a:lnTo>
                  <a:pt x="4043909" y="405278"/>
                </a:lnTo>
                <a:lnTo>
                  <a:pt x="4090927" y="426672"/>
                </a:lnTo>
                <a:lnTo>
                  <a:pt x="4137943" y="446826"/>
                </a:lnTo>
                <a:lnTo>
                  <a:pt x="4184957" y="465410"/>
                </a:lnTo>
                <a:lnTo>
                  <a:pt x="4231970" y="482091"/>
                </a:lnTo>
                <a:lnTo>
                  <a:pt x="4281767" y="498906"/>
                </a:lnTo>
                <a:lnTo>
                  <a:pt x="4331563" y="516127"/>
                </a:lnTo>
                <a:lnTo>
                  <a:pt x="4381356" y="533608"/>
                </a:lnTo>
                <a:lnTo>
                  <a:pt x="4431148" y="551202"/>
                </a:lnTo>
                <a:lnTo>
                  <a:pt x="4480938" y="568761"/>
                </a:lnTo>
                <a:lnTo>
                  <a:pt x="4530727" y="586139"/>
                </a:lnTo>
                <a:lnTo>
                  <a:pt x="4580515" y="603188"/>
                </a:lnTo>
                <a:lnTo>
                  <a:pt x="4630303" y="619761"/>
                </a:lnTo>
                <a:lnTo>
                  <a:pt x="4680091" y="635713"/>
                </a:lnTo>
                <a:lnTo>
                  <a:pt x="4729879" y="650894"/>
                </a:lnTo>
                <a:lnTo>
                  <a:pt x="4779667" y="665159"/>
                </a:lnTo>
                <a:lnTo>
                  <a:pt x="4829456" y="678360"/>
                </a:lnTo>
                <a:lnTo>
                  <a:pt x="4879247" y="690350"/>
                </a:lnTo>
                <a:lnTo>
                  <a:pt x="4929038" y="700983"/>
                </a:lnTo>
                <a:lnTo>
                  <a:pt x="4978832" y="710111"/>
                </a:lnTo>
                <a:lnTo>
                  <a:pt x="5028627" y="717587"/>
                </a:lnTo>
                <a:lnTo>
                  <a:pt x="5078425" y="723264"/>
                </a:lnTo>
                <a:lnTo>
                  <a:pt x="5128202" y="726520"/>
                </a:lnTo>
                <a:lnTo>
                  <a:pt x="5177983" y="727058"/>
                </a:lnTo>
                <a:lnTo>
                  <a:pt x="5227765" y="725223"/>
                </a:lnTo>
                <a:lnTo>
                  <a:pt x="5277549" y="721358"/>
                </a:lnTo>
                <a:lnTo>
                  <a:pt x="5327334" y="715808"/>
                </a:lnTo>
                <a:lnTo>
                  <a:pt x="5377120" y="708915"/>
                </a:lnTo>
                <a:lnTo>
                  <a:pt x="5426907" y="701025"/>
                </a:lnTo>
                <a:lnTo>
                  <a:pt x="5476695" y="692480"/>
                </a:lnTo>
                <a:lnTo>
                  <a:pt x="5526483" y="683625"/>
                </a:lnTo>
                <a:lnTo>
                  <a:pt x="5576270" y="674803"/>
                </a:lnTo>
                <a:lnTo>
                  <a:pt x="5626057" y="666359"/>
                </a:lnTo>
                <a:lnTo>
                  <a:pt x="5675844" y="658636"/>
                </a:lnTo>
                <a:lnTo>
                  <a:pt x="5725629" y="651978"/>
                </a:lnTo>
                <a:lnTo>
                  <a:pt x="5775413" y="646729"/>
                </a:lnTo>
                <a:lnTo>
                  <a:pt x="5825195" y="643232"/>
                </a:lnTo>
                <a:lnTo>
                  <a:pt x="5874975" y="641833"/>
                </a:lnTo>
                <a:lnTo>
                  <a:pt x="5924753" y="642873"/>
                </a:lnTo>
                <a:lnTo>
                  <a:pt x="5971784" y="646757"/>
                </a:lnTo>
                <a:lnTo>
                  <a:pt x="6018813" y="653659"/>
                </a:lnTo>
                <a:lnTo>
                  <a:pt x="6065840" y="663126"/>
                </a:lnTo>
                <a:lnTo>
                  <a:pt x="6112866" y="674702"/>
                </a:lnTo>
                <a:lnTo>
                  <a:pt x="6159890" y="687932"/>
                </a:lnTo>
                <a:lnTo>
                  <a:pt x="6206914" y="702361"/>
                </a:lnTo>
                <a:lnTo>
                  <a:pt x="6253936" y="717536"/>
                </a:lnTo>
                <a:lnTo>
                  <a:pt x="6300958" y="733000"/>
                </a:lnTo>
                <a:lnTo>
                  <a:pt x="6347980" y="748299"/>
                </a:lnTo>
                <a:lnTo>
                  <a:pt x="6395002" y="762979"/>
                </a:lnTo>
                <a:lnTo>
                  <a:pt x="6442024" y="776584"/>
                </a:lnTo>
                <a:lnTo>
                  <a:pt x="6489047" y="788660"/>
                </a:lnTo>
                <a:lnTo>
                  <a:pt x="6536070" y="798752"/>
                </a:lnTo>
                <a:lnTo>
                  <a:pt x="6583094" y="806404"/>
                </a:lnTo>
                <a:lnTo>
                  <a:pt x="6630120" y="811163"/>
                </a:lnTo>
                <a:lnTo>
                  <a:pt x="6677147" y="812573"/>
                </a:lnTo>
                <a:lnTo>
                  <a:pt x="6724176" y="810180"/>
                </a:lnTo>
                <a:lnTo>
                  <a:pt x="6771208" y="803528"/>
                </a:lnTo>
                <a:lnTo>
                  <a:pt x="6813536" y="793272"/>
                </a:lnTo>
                <a:lnTo>
                  <a:pt x="6855862" y="778845"/>
                </a:lnTo>
                <a:lnTo>
                  <a:pt x="6898187" y="760698"/>
                </a:lnTo>
                <a:lnTo>
                  <a:pt x="6940511" y="739285"/>
                </a:lnTo>
                <a:lnTo>
                  <a:pt x="6982833" y="715057"/>
                </a:lnTo>
                <a:lnTo>
                  <a:pt x="7025155" y="688467"/>
                </a:lnTo>
                <a:lnTo>
                  <a:pt x="7067476" y="659967"/>
                </a:lnTo>
                <a:lnTo>
                  <a:pt x="7109796" y="630010"/>
                </a:lnTo>
                <a:lnTo>
                  <a:pt x="7152116" y="599047"/>
                </a:lnTo>
                <a:lnTo>
                  <a:pt x="7194435" y="567531"/>
                </a:lnTo>
                <a:lnTo>
                  <a:pt x="7236755" y="535914"/>
                </a:lnTo>
                <a:lnTo>
                  <a:pt x="7279075" y="504648"/>
                </a:lnTo>
                <a:lnTo>
                  <a:pt x="7321395" y="474185"/>
                </a:lnTo>
                <a:lnTo>
                  <a:pt x="7363716" y="444979"/>
                </a:lnTo>
                <a:lnTo>
                  <a:pt x="7406037" y="417480"/>
                </a:lnTo>
                <a:lnTo>
                  <a:pt x="7448360" y="392142"/>
                </a:lnTo>
                <a:lnTo>
                  <a:pt x="7490683" y="369416"/>
                </a:lnTo>
                <a:lnTo>
                  <a:pt x="7533008" y="349755"/>
                </a:lnTo>
                <a:lnTo>
                  <a:pt x="7575335" y="333611"/>
                </a:lnTo>
                <a:lnTo>
                  <a:pt x="7617663" y="321436"/>
                </a:lnTo>
                <a:lnTo>
                  <a:pt x="7664675" y="312320"/>
                </a:lnTo>
                <a:lnTo>
                  <a:pt x="7711689" y="307005"/>
                </a:lnTo>
                <a:lnTo>
                  <a:pt x="7758706" y="305078"/>
                </a:lnTo>
                <a:lnTo>
                  <a:pt x="7805723" y="306126"/>
                </a:lnTo>
                <a:lnTo>
                  <a:pt x="7852742" y="309737"/>
                </a:lnTo>
                <a:lnTo>
                  <a:pt x="7899763" y="315496"/>
                </a:lnTo>
                <a:lnTo>
                  <a:pt x="7946784" y="322990"/>
                </a:lnTo>
                <a:lnTo>
                  <a:pt x="7993805" y="331808"/>
                </a:lnTo>
                <a:lnTo>
                  <a:pt x="8040827" y="341534"/>
                </a:lnTo>
                <a:lnTo>
                  <a:pt x="8087848" y="351757"/>
                </a:lnTo>
                <a:lnTo>
                  <a:pt x="8134870" y="362063"/>
                </a:lnTo>
                <a:lnTo>
                  <a:pt x="8181891" y="372039"/>
                </a:lnTo>
                <a:lnTo>
                  <a:pt x="8228911" y="381272"/>
                </a:lnTo>
                <a:lnTo>
                  <a:pt x="8275930" y="389348"/>
                </a:lnTo>
                <a:lnTo>
                  <a:pt x="8322948" y="395855"/>
                </a:lnTo>
                <a:lnTo>
                  <a:pt x="8369964" y="400379"/>
                </a:lnTo>
                <a:lnTo>
                  <a:pt x="8416978" y="402508"/>
                </a:lnTo>
                <a:lnTo>
                  <a:pt x="8463991" y="401827"/>
                </a:lnTo>
                <a:lnTo>
                  <a:pt x="8513788" y="398773"/>
                </a:lnTo>
                <a:lnTo>
                  <a:pt x="8563584" y="394428"/>
                </a:lnTo>
                <a:lnTo>
                  <a:pt x="8613377" y="388889"/>
                </a:lnTo>
                <a:lnTo>
                  <a:pt x="8663169" y="382256"/>
                </a:lnTo>
                <a:lnTo>
                  <a:pt x="8712959" y="374626"/>
                </a:lnTo>
                <a:lnTo>
                  <a:pt x="8762748" y="366096"/>
                </a:lnTo>
                <a:lnTo>
                  <a:pt x="8812536" y="356767"/>
                </a:lnTo>
                <a:lnTo>
                  <a:pt x="8862324" y="346735"/>
                </a:lnTo>
                <a:lnTo>
                  <a:pt x="8912112" y="336099"/>
                </a:lnTo>
                <a:lnTo>
                  <a:pt x="8961900" y="324957"/>
                </a:lnTo>
                <a:lnTo>
                  <a:pt x="9011688" y="313408"/>
                </a:lnTo>
                <a:lnTo>
                  <a:pt x="9061477" y="301549"/>
                </a:lnTo>
                <a:lnTo>
                  <a:pt x="9111268" y="289478"/>
                </a:lnTo>
                <a:lnTo>
                  <a:pt x="9161059" y="277294"/>
                </a:lnTo>
                <a:lnTo>
                  <a:pt x="9210853" y="265096"/>
                </a:lnTo>
                <a:lnTo>
                  <a:pt x="9260648" y="252980"/>
                </a:lnTo>
                <a:lnTo>
                  <a:pt x="9310446" y="241045"/>
                </a:lnTo>
                <a:lnTo>
                  <a:pt x="9360223" y="228964"/>
                </a:lnTo>
                <a:lnTo>
                  <a:pt x="9410004" y="216376"/>
                </a:lnTo>
                <a:lnTo>
                  <a:pt x="9459786" y="203330"/>
                </a:lnTo>
                <a:lnTo>
                  <a:pt x="9509570" y="189874"/>
                </a:lnTo>
                <a:lnTo>
                  <a:pt x="9559355" y="176057"/>
                </a:lnTo>
                <a:lnTo>
                  <a:pt x="9609141" y="161930"/>
                </a:lnTo>
                <a:lnTo>
                  <a:pt x="9658928" y="147540"/>
                </a:lnTo>
                <a:lnTo>
                  <a:pt x="9708716" y="132937"/>
                </a:lnTo>
                <a:lnTo>
                  <a:pt x="9758504" y="118170"/>
                </a:lnTo>
                <a:lnTo>
                  <a:pt x="9808291" y="103287"/>
                </a:lnTo>
                <a:lnTo>
                  <a:pt x="9858078" y="88338"/>
                </a:lnTo>
                <a:lnTo>
                  <a:pt x="9907865" y="73372"/>
                </a:lnTo>
                <a:lnTo>
                  <a:pt x="9957650" y="58438"/>
                </a:lnTo>
                <a:lnTo>
                  <a:pt x="10007434" y="43585"/>
                </a:lnTo>
                <a:lnTo>
                  <a:pt x="10057216" y="28861"/>
                </a:lnTo>
                <a:lnTo>
                  <a:pt x="10106996" y="14316"/>
                </a:lnTo>
                <a:lnTo>
                  <a:pt x="10156774" y="0"/>
                </a:lnTo>
              </a:path>
            </a:pathLst>
          </a:custGeom>
          <a:ln w="28575">
            <a:solidFill>
              <a:srgbClr val="FF0000"/>
            </a:solidFill>
          </a:ln>
        </p:spPr>
        <p:txBody>
          <a:bodyPr wrap="square" lIns="0" tIns="0" rIns="0" bIns="0" rtlCol="0"/>
          <a:lstStyle/>
          <a:p>
            <a:endParaRPr/>
          </a:p>
        </p:txBody>
      </p:sp>
      <p:sp>
        <p:nvSpPr>
          <p:cNvPr id="7" name="object 7"/>
          <p:cNvSpPr txBox="1"/>
          <p:nvPr/>
        </p:nvSpPr>
        <p:spPr>
          <a:xfrm>
            <a:off x="853846" y="254088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60%</a:t>
            </a:r>
            <a:endParaRPr sz="1200">
              <a:latin typeface="Calibri"/>
              <a:cs typeface="Calibri"/>
            </a:endParaRPr>
          </a:p>
        </p:txBody>
      </p:sp>
      <p:sp>
        <p:nvSpPr>
          <p:cNvPr id="8" name="object 8"/>
          <p:cNvSpPr txBox="1"/>
          <p:nvPr/>
        </p:nvSpPr>
        <p:spPr>
          <a:xfrm>
            <a:off x="1700529" y="221932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64%</a:t>
            </a:r>
            <a:endParaRPr sz="1200">
              <a:latin typeface="Calibri"/>
              <a:cs typeface="Calibri"/>
            </a:endParaRPr>
          </a:p>
        </p:txBody>
      </p:sp>
      <p:sp>
        <p:nvSpPr>
          <p:cNvPr id="9" name="object 9"/>
          <p:cNvSpPr txBox="1"/>
          <p:nvPr/>
        </p:nvSpPr>
        <p:spPr>
          <a:xfrm>
            <a:off x="2546985" y="229984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63%</a:t>
            </a:r>
            <a:endParaRPr sz="1200">
              <a:latin typeface="Calibri"/>
              <a:cs typeface="Calibri"/>
            </a:endParaRPr>
          </a:p>
        </p:txBody>
      </p:sp>
      <p:sp>
        <p:nvSpPr>
          <p:cNvPr id="10" name="object 10"/>
          <p:cNvSpPr txBox="1"/>
          <p:nvPr/>
        </p:nvSpPr>
        <p:spPr>
          <a:xfrm>
            <a:off x="3393440" y="262140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59%</a:t>
            </a:r>
            <a:endParaRPr sz="1200">
              <a:latin typeface="Calibri"/>
              <a:cs typeface="Calibri"/>
            </a:endParaRPr>
          </a:p>
        </p:txBody>
      </p:sp>
      <p:sp>
        <p:nvSpPr>
          <p:cNvPr id="11" name="object 11"/>
          <p:cNvSpPr txBox="1"/>
          <p:nvPr/>
        </p:nvSpPr>
        <p:spPr>
          <a:xfrm>
            <a:off x="4239895" y="27820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57%</a:t>
            </a:r>
            <a:endParaRPr sz="1200">
              <a:latin typeface="Calibri"/>
              <a:cs typeface="Calibri"/>
            </a:endParaRPr>
          </a:p>
        </p:txBody>
      </p:sp>
      <p:sp>
        <p:nvSpPr>
          <p:cNvPr id="12" name="object 12"/>
          <p:cNvSpPr txBox="1"/>
          <p:nvPr/>
        </p:nvSpPr>
        <p:spPr>
          <a:xfrm>
            <a:off x="5086603" y="262140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59%</a:t>
            </a:r>
            <a:endParaRPr sz="1200">
              <a:latin typeface="Calibri"/>
              <a:cs typeface="Calibri"/>
            </a:endParaRPr>
          </a:p>
        </p:txBody>
      </p:sp>
      <p:sp>
        <p:nvSpPr>
          <p:cNvPr id="13" name="object 13"/>
          <p:cNvSpPr txBox="1"/>
          <p:nvPr/>
        </p:nvSpPr>
        <p:spPr>
          <a:xfrm>
            <a:off x="5933059" y="229984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63%</a:t>
            </a:r>
            <a:endParaRPr sz="1200">
              <a:latin typeface="Calibri"/>
              <a:cs typeface="Calibri"/>
            </a:endParaRPr>
          </a:p>
        </p:txBody>
      </p:sp>
      <p:sp>
        <p:nvSpPr>
          <p:cNvPr id="14" name="object 14"/>
          <p:cNvSpPr txBox="1"/>
          <p:nvPr/>
        </p:nvSpPr>
        <p:spPr>
          <a:xfrm>
            <a:off x="6779514" y="23802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62%</a:t>
            </a:r>
            <a:endParaRPr sz="1200">
              <a:latin typeface="Calibri"/>
              <a:cs typeface="Calibri"/>
            </a:endParaRPr>
          </a:p>
        </p:txBody>
      </p:sp>
      <p:sp>
        <p:nvSpPr>
          <p:cNvPr id="15" name="object 15"/>
          <p:cNvSpPr txBox="1"/>
          <p:nvPr/>
        </p:nvSpPr>
        <p:spPr>
          <a:xfrm>
            <a:off x="7625842" y="23802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62%</a:t>
            </a:r>
            <a:endParaRPr sz="1200">
              <a:latin typeface="Calibri"/>
              <a:cs typeface="Calibri"/>
            </a:endParaRPr>
          </a:p>
        </p:txBody>
      </p:sp>
      <p:sp>
        <p:nvSpPr>
          <p:cNvPr id="16" name="object 16"/>
          <p:cNvSpPr txBox="1"/>
          <p:nvPr/>
        </p:nvSpPr>
        <p:spPr>
          <a:xfrm>
            <a:off x="8472678" y="286245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56%</a:t>
            </a:r>
            <a:endParaRPr sz="1200">
              <a:latin typeface="Calibri"/>
              <a:cs typeface="Calibri"/>
            </a:endParaRPr>
          </a:p>
        </p:txBody>
      </p:sp>
      <p:sp>
        <p:nvSpPr>
          <p:cNvPr id="17" name="object 17"/>
          <p:cNvSpPr txBox="1"/>
          <p:nvPr/>
        </p:nvSpPr>
        <p:spPr>
          <a:xfrm>
            <a:off x="9319006" y="262140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59%</a:t>
            </a:r>
            <a:endParaRPr sz="1200">
              <a:latin typeface="Calibri"/>
              <a:cs typeface="Calibri"/>
            </a:endParaRPr>
          </a:p>
        </p:txBody>
      </p:sp>
      <p:sp>
        <p:nvSpPr>
          <p:cNvPr id="18" name="object 18"/>
          <p:cNvSpPr txBox="1"/>
          <p:nvPr/>
        </p:nvSpPr>
        <p:spPr>
          <a:xfrm>
            <a:off x="10165460" y="27820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57%</a:t>
            </a:r>
            <a:endParaRPr sz="1200">
              <a:latin typeface="Calibri"/>
              <a:cs typeface="Calibri"/>
            </a:endParaRPr>
          </a:p>
        </p:txBody>
      </p:sp>
      <p:sp>
        <p:nvSpPr>
          <p:cNvPr id="19" name="object 19"/>
          <p:cNvSpPr txBox="1"/>
          <p:nvPr/>
        </p:nvSpPr>
        <p:spPr>
          <a:xfrm>
            <a:off x="11011916" y="286245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56%</a:t>
            </a:r>
            <a:endParaRPr sz="1200">
              <a:latin typeface="Calibri"/>
              <a:cs typeface="Calibri"/>
            </a:endParaRPr>
          </a:p>
        </p:txBody>
      </p:sp>
      <p:sp>
        <p:nvSpPr>
          <p:cNvPr id="20" name="object 20"/>
          <p:cNvSpPr txBox="1"/>
          <p:nvPr/>
        </p:nvSpPr>
        <p:spPr>
          <a:xfrm>
            <a:off x="853846" y="44700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36%</a:t>
            </a:r>
            <a:endParaRPr sz="1200">
              <a:latin typeface="Calibri"/>
              <a:cs typeface="Calibri"/>
            </a:endParaRPr>
          </a:p>
        </p:txBody>
      </p:sp>
      <p:sp>
        <p:nvSpPr>
          <p:cNvPr id="21" name="object 21"/>
          <p:cNvSpPr txBox="1"/>
          <p:nvPr/>
        </p:nvSpPr>
        <p:spPr>
          <a:xfrm>
            <a:off x="1700529" y="47110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33%</a:t>
            </a:r>
            <a:endParaRPr sz="1200">
              <a:latin typeface="Calibri"/>
              <a:cs typeface="Calibri"/>
            </a:endParaRPr>
          </a:p>
        </p:txBody>
      </p:sp>
      <p:sp>
        <p:nvSpPr>
          <p:cNvPr id="22" name="object 22"/>
          <p:cNvSpPr txBox="1"/>
          <p:nvPr/>
        </p:nvSpPr>
        <p:spPr>
          <a:xfrm>
            <a:off x="2546985" y="45504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35%</a:t>
            </a:r>
            <a:endParaRPr sz="1200">
              <a:latin typeface="Calibri"/>
              <a:cs typeface="Calibri"/>
            </a:endParaRPr>
          </a:p>
        </p:txBody>
      </p:sp>
      <p:sp>
        <p:nvSpPr>
          <p:cNvPr id="23" name="object 23"/>
          <p:cNvSpPr txBox="1"/>
          <p:nvPr/>
        </p:nvSpPr>
        <p:spPr>
          <a:xfrm>
            <a:off x="3393440" y="430880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38%</a:t>
            </a:r>
            <a:endParaRPr sz="1200">
              <a:latin typeface="Calibri"/>
              <a:cs typeface="Calibri"/>
            </a:endParaRPr>
          </a:p>
        </p:txBody>
      </p:sp>
      <p:sp>
        <p:nvSpPr>
          <p:cNvPr id="24" name="object 24"/>
          <p:cNvSpPr txBox="1"/>
          <p:nvPr/>
        </p:nvSpPr>
        <p:spPr>
          <a:xfrm>
            <a:off x="4239895" y="4067632"/>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25" name="object 25"/>
          <p:cNvSpPr txBox="1"/>
          <p:nvPr/>
        </p:nvSpPr>
        <p:spPr>
          <a:xfrm>
            <a:off x="5086603" y="438950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37%</a:t>
            </a:r>
            <a:endParaRPr sz="1200">
              <a:latin typeface="Calibri"/>
              <a:cs typeface="Calibri"/>
            </a:endParaRPr>
          </a:p>
        </p:txBody>
      </p:sp>
      <p:sp>
        <p:nvSpPr>
          <p:cNvPr id="26" name="object 26"/>
          <p:cNvSpPr txBox="1"/>
          <p:nvPr/>
        </p:nvSpPr>
        <p:spPr>
          <a:xfrm>
            <a:off x="5933059" y="46306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34%</a:t>
            </a:r>
            <a:endParaRPr sz="1200">
              <a:latin typeface="Calibri"/>
              <a:cs typeface="Calibri"/>
            </a:endParaRPr>
          </a:p>
        </p:txBody>
      </p:sp>
      <p:sp>
        <p:nvSpPr>
          <p:cNvPr id="27" name="object 27"/>
          <p:cNvSpPr txBox="1"/>
          <p:nvPr/>
        </p:nvSpPr>
        <p:spPr>
          <a:xfrm>
            <a:off x="6779514" y="45504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35%</a:t>
            </a:r>
            <a:endParaRPr sz="1200">
              <a:latin typeface="Calibri"/>
              <a:cs typeface="Calibri"/>
            </a:endParaRPr>
          </a:p>
        </p:txBody>
      </p:sp>
      <p:sp>
        <p:nvSpPr>
          <p:cNvPr id="28" name="object 28"/>
          <p:cNvSpPr txBox="1"/>
          <p:nvPr/>
        </p:nvSpPr>
        <p:spPr>
          <a:xfrm>
            <a:off x="7625842" y="47110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33%</a:t>
            </a:r>
            <a:endParaRPr sz="1200">
              <a:latin typeface="Calibri"/>
              <a:cs typeface="Calibri"/>
            </a:endParaRPr>
          </a:p>
        </p:txBody>
      </p:sp>
      <p:sp>
        <p:nvSpPr>
          <p:cNvPr id="29" name="object 29"/>
          <p:cNvSpPr txBox="1"/>
          <p:nvPr/>
        </p:nvSpPr>
        <p:spPr>
          <a:xfrm>
            <a:off x="8472678" y="42288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39%</a:t>
            </a:r>
            <a:endParaRPr sz="1200">
              <a:latin typeface="Calibri"/>
              <a:cs typeface="Calibri"/>
            </a:endParaRPr>
          </a:p>
        </p:txBody>
      </p:sp>
      <p:sp>
        <p:nvSpPr>
          <p:cNvPr id="30" name="object 30"/>
          <p:cNvSpPr txBox="1"/>
          <p:nvPr/>
        </p:nvSpPr>
        <p:spPr>
          <a:xfrm>
            <a:off x="9319006" y="430880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38%</a:t>
            </a:r>
            <a:endParaRPr sz="1200">
              <a:latin typeface="Calibri"/>
              <a:cs typeface="Calibri"/>
            </a:endParaRPr>
          </a:p>
        </p:txBody>
      </p:sp>
      <p:sp>
        <p:nvSpPr>
          <p:cNvPr id="31" name="object 31"/>
          <p:cNvSpPr txBox="1"/>
          <p:nvPr/>
        </p:nvSpPr>
        <p:spPr>
          <a:xfrm>
            <a:off x="10165460" y="414845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40%</a:t>
            </a:r>
            <a:endParaRPr sz="1200">
              <a:latin typeface="Calibri"/>
              <a:cs typeface="Calibri"/>
            </a:endParaRPr>
          </a:p>
        </p:txBody>
      </p:sp>
      <p:sp>
        <p:nvSpPr>
          <p:cNvPr id="32" name="object 32"/>
          <p:cNvSpPr txBox="1"/>
          <p:nvPr/>
        </p:nvSpPr>
        <p:spPr>
          <a:xfrm>
            <a:off x="11011916" y="390728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33" name="object 33"/>
          <p:cNvSpPr/>
          <p:nvPr/>
        </p:nvSpPr>
        <p:spPr>
          <a:xfrm>
            <a:off x="5364098" y="614942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34" name="object 34"/>
          <p:cNvSpPr/>
          <p:nvPr/>
        </p:nvSpPr>
        <p:spPr>
          <a:xfrm>
            <a:off x="6035675" y="6149428"/>
            <a:ext cx="243840" cy="0"/>
          </a:xfrm>
          <a:custGeom>
            <a:avLst/>
            <a:gdLst/>
            <a:ahLst/>
            <a:cxnLst/>
            <a:rect l="l" t="t" r="r" b="b"/>
            <a:pathLst>
              <a:path w="243839">
                <a:moveTo>
                  <a:pt x="0" y="0"/>
                </a:moveTo>
                <a:lnTo>
                  <a:pt x="243839" y="0"/>
                </a:lnTo>
              </a:path>
            </a:pathLst>
          </a:custGeom>
          <a:ln w="28575">
            <a:solidFill>
              <a:srgbClr val="FF0000"/>
            </a:solidFill>
          </a:ln>
        </p:spPr>
        <p:txBody>
          <a:bodyPr wrap="square" lIns="0" tIns="0" rIns="0" bIns="0" rtlCol="0"/>
          <a:lstStyle/>
          <a:p>
            <a:endParaRPr/>
          </a:p>
        </p:txBody>
      </p:sp>
      <p:sp>
        <p:nvSpPr>
          <p:cNvPr id="35" name="object 35"/>
          <p:cNvSpPr txBox="1"/>
          <p:nvPr/>
        </p:nvSpPr>
        <p:spPr>
          <a:xfrm>
            <a:off x="451205" y="6029350"/>
            <a:ext cx="10331450" cy="682625"/>
          </a:xfrm>
          <a:prstGeom prst="rect">
            <a:avLst/>
          </a:prstGeom>
        </p:spPr>
        <p:txBody>
          <a:bodyPr vert="horz" wrap="square" lIns="0" tIns="12700" rIns="0" bIns="0" rtlCol="0">
            <a:spAutoFit/>
          </a:bodyPr>
          <a:lstStyle/>
          <a:p>
            <a:pPr marL="1193165" algn="ctr">
              <a:lnSpc>
                <a:spcPct val="100000"/>
              </a:lnSpc>
              <a:spcBef>
                <a:spcPts val="100"/>
              </a:spcBef>
              <a:tabLst>
                <a:tab pos="1864995" algn="l"/>
              </a:tabLst>
            </a:pPr>
            <a:r>
              <a:rPr sz="1200" spc="-20" dirty="0">
                <a:solidFill>
                  <a:srgbClr val="585858"/>
                </a:solidFill>
                <a:latin typeface="Calibri"/>
                <a:cs typeface="Calibri"/>
              </a:rPr>
              <a:t>Easy</a:t>
            </a:r>
            <a:r>
              <a:rPr sz="1200" dirty="0">
                <a:solidFill>
                  <a:srgbClr val="585858"/>
                </a:solidFill>
                <a:latin typeface="Calibri"/>
                <a:cs typeface="Calibri"/>
              </a:rPr>
              <a:t>	</a:t>
            </a:r>
            <a:r>
              <a:rPr sz="1200" spc="-10" dirty="0">
                <a:solidFill>
                  <a:srgbClr val="585858"/>
                </a:solidFill>
                <a:latin typeface="Calibri"/>
                <a:cs typeface="Calibri"/>
              </a:rPr>
              <a:t>Difficult</a:t>
            </a:r>
            <a:endParaRPr sz="1200">
              <a:latin typeface="Calibri"/>
              <a:cs typeface="Calibri"/>
            </a:endParaRPr>
          </a:p>
          <a:p>
            <a:pPr marL="12700">
              <a:lnSpc>
                <a:spcPct val="100000"/>
              </a:lnSpc>
              <a:spcBef>
                <a:spcPts val="1330"/>
              </a:spcBef>
            </a:pPr>
            <a:r>
              <a:rPr sz="1000" dirty="0">
                <a:solidFill>
                  <a:srgbClr val="7E7E7E"/>
                </a:solidFill>
                <a:latin typeface="Arial"/>
                <a:cs typeface="Arial"/>
              </a:rPr>
              <a:t>CL9.</a:t>
            </a:r>
            <a:r>
              <a:rPr sz="1000" spc="-2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easy</a:t>
            </a:r>
            <a:r>
              <a:rPr sz="1000" spc="-20"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difficult</a:t>
            </a:r>
            <a:r>
              <a:rPr sz="1000" spc="-15" dirty="0">
                <a:solidFill>
                  <a:srgbClr val="7E7E7E"/>
                </a:solidFill>
                <a:latin typeface="Arial"/>
                <a:cs typeface="Arial"/>
              </a:rPr>
              <a:t> </a:t>
            </a:r>
            <a:r>
              <a:rPr sz="1000" dirty="0">
                <a:solidFill>
                  <a:srgbClr val="7E7E7E"/>
                </a:solidFill>
                <a:latin typeface="Arial"/>
                <a:cs typeface="Arial"/>
              </a:rPr>
              <a:t>is</a:t>
            </a:r>
            <a:r>
              <a:rPr sz="1000" spc="-15" dirty="0">
                <a:solidFill>
                  <a:srgbClr val="7E7E7E"/>
                </a:solidFill>
                <a:latin typeface="Arial"/>
                <a:cs typeface="Arial"/>
              </a:rPr>
              <a:t> </a:t>
            </a:r>
            <a:r>
              <a:rPr sz="1000" dirty="0">
                <a:solidFill>
                  <a:srgbClr val="7E7E7E"/>
                </a:solidFill>
                <a:latin typeface="Arial"/>
                <a:cs typeface="Arial"/>
              </a:rPr>
              <a:t>it</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afford</a:t>
            </a:r>
            <a:r>
              <a:rPr sz="1000" spc="-35" dirty="0">
                <a:solidFill>
                  <a:srgbClr val="7E7E7E"/>
                </a:solidFill>
                <a:latin typeface="Arial"/>
                <a:cs typeface="Arial"/>
              </a:rPr>
              <a:t> </a:t>
            </a:r>
            <a:r>
              <a:rPr sz="1000" spc="-10" dirty="0">
                <a:solidFill>
                  <a:srgbClr val="7E7E7E"/>
                </a:solidFill>
                <a:latin typeface="Arial"/>
                <a:cs typeface="Arial"/>
              </a:rPr>
              <a:t>your...</a:t>
            </a:r>
            <a:endParaRPr sz="1000">
              <a:latin typeface="Arial"/>
              <a:cs typeface="Arial"/>
            </a:endParaRPr>
          </a:p>
          <a:p>
            <a:pPr marL="12700">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S4,</a:t>
            </a:r>
            <a:r>
              <a:rPr sz="1000" spc="-15" dirty="0">
                <a:solidFill>
                  <a:srgbClr val="7E7E7E"/>
                </a:solidFill>
                <a:latin typeface="Arial"/>
                <a:cs typeface="Arial"/>
              </a:rPr>
              <a:t> </a:t>
            </a:r>
            <a:r>
              <a:rPr sz="1000" dirty="0">
                <a:solidFill>
                  <a:srgbClr val="7E7E7E"/>
                </a:solidFill>
                <a:latin typeface="Arial"/>
                <a:cs typeface="Arial"/>
              </a:rPr>
              <a:t>459;</a:t>
            </a:r>
            <a:r>
              <a:rPr sz="1000" spc="-15" dirty="0">
                <a:solidFill>
                  <a:srgbClr val="7E7E7E"/>
                </a:solidFill>
                <a:latin typeface="Arial"/>
                <a:cs typeface="Arial"/>
              </a:rPr>
              <a:t> </a:t>
            </a:r>
            <a:r>
              <a:rPr sz="1000" dirty="0">
                <a:solidFill>
                  <a:srgbClr val="7E7E7E"/>
                </a:solidFill>
                <a:latin typeface="Arial"/>
                <a:cs typeface="Arial"/>
              </a:rPr>
              <a:t>S5,</a:t>
            </a:r>
            <a:r>
              <a:rPr sz="1000" spc="-15" dirty="0">
                <a:solidFill>
                  <a:srgbClr val="7E7E7E"/>
                </a:solidFill>
                <a:latin typeface="Arial"/>
                <a:cs typeface="Arial"/>
              </a:rPr>
              <a:t> </a:t>
            </a:r>
            <a:r>
              <a:rPr sz="1000" dirty="0">
                <a:solidFill>
                  <a:srgbClr val="7E7E7E"/>
                </a:solidFill>
                <a:latin typeface="Arial"/>
                <a:cs typeface="Arial"/>
              </a:rPr>
              <a:t>412;</a:t>
            </a:r>
            <a:r>
              <a:rPr sz="1000" spc="-30" dirty="0">
                <a:solidFill>
                  <a:srgbClr val="7E7E7E"/>
                </a:solidFill>
                <a:latin typeface="Arial"/>
                <a:cs typeface="Arial"/>
              </a:rPr>
              <a:t> </a:t>
            </a:r>
            <a:r>
              <a:rPr sz="1000" dirty="0">
                <a:solidFill>
                  <a:srgbClr val="7E7E7E"/>
                </a:solidFill>
                <a:latin typeface="Arial"/>
                <a:cs typeface="Arial"/>
              </a:rPr>
              <a:t>S6,</a:t>
            </a:r>
            <a:r>
              <a:rPr sz="1000" spc="-15" dirty="0">
                <a:solidFill>
                  <a:srgbClr val="7E7E7E"/>
                </a:solidFill>
                <a:latin typeface="Arial"/>
                <a:cs typeface="Arial"/>
              </a:rPr>
              <a:t> </a:t>
            </a:r>
            <a:r>
              <a:rPr sz="1000" dirty="0">
                <a:solidFill>
                  <a:srgbClr val="7E7E7E"/>
                </a:solidFill>
                <a:latin typeface="Arial"/>
                <a:cs typeface="Arial"/>
              </a:rPr>
              <a:t>469;</a:t>
            </a:r>
            <a:r>
              <a:rPr sz="1000" spc="-30" dirty="0">
                <a:solidFill>
                  <a:srgbClr val="7E7E7E"/>
                </a:solidFill>
                <a:latin typeface="Arial"/>
                <a:cs typeface="Arial"/>
              </a:rPr>
              <a:t> </a:t>
            </a:r>
            <a:r>
              <a:rPr sz="1000" dirty="0">
                <a:solidFill>
                  <a:srgbClr val="7E7E7E"/>
                </a:solidFill>
                <a:latin typeface="Arial"/>
                <a:cs typeface="Arial"/>
              </a:rPr>
              <a:t>S7,</a:t>
            </a:r>
            <a:r>
              <a:rPr sz="1000" spc="-15" dirty="0">
                <a:solidFill>
                  <a:srgbClr val="7E7E7E"/>
                </a:solidFill>
                <a:latin typeface="Arial"/>
                <a:cs typeface="Arial"/>
              </a:rPr>
              <a:t> </a:t>
            </a:r>
            <a:r>
              <a:rPr sz="1000" dirty="0">
                <a:solidFill>
                  <a:srgbClr val="7E7E7E"/>
                </a:solidFill>
                <a:latin typeface="Arial"/>
                <a:cs typeface="Arial"/>
              </a:rPr>
              <a:t>395;</a:t>
            </a:r>
            <a:r>
              <a:rPr sz="1000" spc="-30" dirty="0">
                <a:solidFill>
                  <a:srgbClr val="7E7E7E"/>
                </a:solidFill>
                <a:latin typeface="Arial"/>
                <a:cs typeface="Arial"/>
              </a:rPr>
              <a:t> </a:t>
            </a:r>
            <a:r>
              <a:rPr sz="1000" dirty="0">
                <a:solidFill>
                  <a:srgbClr val="7E7E7E"/>
                </a:solidFill>
                <a:latin typeface="Arial"/>
                <a:cs typeface="Arial"/>
              </a:rPr>
              <a:t>S8,</a:t>
            </a:r>
            <a:r>
              <a:rPr sz="1000" spc="-10" dirty="0">
                <a:solidFill>
                  <a:srgbClr val="7E7E7E"/>
                </a:solidFill>
                <a:latin typeface="Arial"/>
                <a:cs typeface="Arial"/>
              </a:rPr>
              <a:t> </a:t>
            </a:r>
            <a:r>
              <a:rPr sz="1000" dirty="0">
                <a:solidFill>
                  <a:srgbClr val="7E7E7E"/>
                </a:solidFill>
                <a:latin typeface="Arial"/>
                <a:cs typeface="Arial"/>
              </a:rPr>
              <a:t>456;</a:t>
            </a:r>
            <a:r>
              <a:rPr sz="1000" spc="-30" dirty="0">
                <a:solidFill>
                  <a:srgbClr val="7E7E7E"/>
                </a:solidFill>
                <a:latin typeface="Arial"/>
                <a:cs typeface="Arial"/>
              </a:rPr>
              <a:t> </a:t>
            </a:r>
            <a:r>
              <a:rPr sz="1000" dirty="0">
                <a:solidFill>
                  <a:srgbClr val="7E7E7E"/>
                </a:solidFill>
                <a:latin typeface="Arial"/>
                <a:cs typeface="Arial"/>
              </a:rPr>
              <a:t>S9,</a:t>
            </a:r>
            <a:r>
              <a:rPr sz="1000" spc="-15" dirty="0">
                <a:solidFill>
                  <a:srgbClr val="7E7E7E"/>
                </a:solidFill>
                <a:latin typeface="Arial"/>
                <a:cs typeface="Arial"/>
              </a:rPr>
              <a:t> </a:t>
            </a:r>
            <a:r>
              <a:rPr sz="1000" dirty="0">
                <a:solidFill>
                  <a:srgbClr val="7E7E7E"/>
                </a:solidFill>
                <a:latin typeface="Arial"/>
                <a:cs typeface="Arial"/>
              </a:rPr>
              <a:t>411;</a:t>
            </a:r>
            <a:r>
              <a:rPr sz="1000" spc="-15" dirty="0">
                <a:solidFill>
                  <a:srgbClr val="7E7E7E"/>
                </a:solidFill>
                <a:latin typeface="Arial"/>
                <a:cs typeface="Arial"/>
              </a:rPr>
              <a:t> </a:t>
            </a:r>
            <a:r>
              <a:rPr sz="1000" dirty="0">
                <a:solidFill>
                  <a:srgbClr val="7E7E7E"/>
                </a:solidFill>
                <a:latin typeface="Arial"/>
                <a:cs typeface="Arial"/>
              </a:rPr>
              <a:t>S10,</a:t>
            </a:r>
            <a:r>
              <a:rPr sz="1000" spc="-25" dirty="0">
                <a:solidFill>
                  <a:srgbClr val="7E7E7E"/>
                </a:solidFill>
                <a:latin typeface="Arial"/>
                <a:cs typeface="Arial"/>
              </a:rPr>
              <a:t> </a:t>
            </a:r>
            <a:r>
              <a:rPr sz="1000" dirty="0">
                <a:solidFill>
                  <a:srgbClr val="7E7E7E"/>
                </a:solidFill>
                <a:latin typeface="Arial"/>
                <a:cs typeface="Arial"/>
              </a:rPr>
              <a:t>392;</a:t>
            </a:r>
            <a:r>
              <a:rPr sz="1000" spc="-15" dirty="0">
                <a:solidFill>
                  <a:srgbClr val="7E7E7E"/>
                </a:solidFill>
                <a:latin typeface="Arial"/>
                <a:cs typeface="Arial"/>
              </a:rPr>
              <a:t> </a:t>
            </a:r>
            <a:r>
              <a:rPr sz="1000" dirty="0">
                <a:solidFill>
                  <a:srgbClr val="7E7E7E"/>
                </a:solidFill>
                <a:latin typeface="Arial"/>
                <a:cs typeface="Arial"/>
              </a:rPr>
              <a:t>S11,</a:t>
            </a:r>
            <a:r>
              <a:rPr sz="1000" spc="-25" dirty="0">
                <a:solidFill>
                  <a:srgbClr val="7E7E7E"/>
                </a:solidFill>
                <a:latin typeface="Arial"/>
                <a:cs typeface="Arial"/>
              </a:rPr>
              <a:t> </a:t>
            </a:r>
            <a:r>
              <a:rPr sz="1000" dirty="0">
                <a:solidFill>
                  <a:srgbClr val="7E7E7E"/>
                </a:solidFill>
                <a:latin typeface="Arial"/>
                <a:cs typeface="Arial"/>
              </a:rPr>
              <a:t>350;</a:t>
            </a:r>
            <a:r>
              <a:rPr sz="1000" spc="-15" dirty="0">
                <a:solidFill>
                  <a:srgbClr val="7E7E7E"/>
                </a:solidFill>
                <a:latin typeface="Arial"/>
                <a:cs typeface="Arial"/>
              </a:rPr>
              <a:t> </a:t>
            </a:r>
            <a:r>
              <a:rPr sz="1000" dirty="0">
                <a:solidFill>
                  <a:srgbClr val="7E7E7E"/>
                </a:solidFill>
                <a:latin typeface="Arial"/>
                <a:cs typeface="Arial"/>
              </a:rPr>
              <a:t>S12,</a:t>
            </a:r>
            <a:r>
              <a:rPr sz="1000" spc="-15" dirty="0">
                <a:solidFill>
                  <a:srgbClr val="7E7E7E"/>
                </a:solidFill>
                <a:latin typeface="Arial"/>
                <a:cs typeface="Arial"/>
              </a:rPr>
              <a:t> </a:t>
            </a:r>
            <a:r>
              <a:rPr sz="1000" dirty="0">
                <a:solidFill>
                  <a:srgbClr val="7E7E7E"/>
                </a:solidFill>
                <a:latin typeface="Arial"/>
                <a:cs typeface="Arial"/>
              </a:rPr>
              <a:t>409;</a:t>
            </a:r>
            <a:r>
              <a:rPr sz="1000" spc="-15" dirty="0">
                <a:solidFill>
                  <a:srgbClr val="7E7E7E"/>
                </a:solidFill>
                <a:latin typeface="Arial"/>
                <a:cs typeface="Arial"/>
              </a:rPr>
              <a:t> </a:t>
            </a:r>
            <a:r>
              <a:rPr sz="1000" dirty="0">
                <a:solidFill>
                  <a:srgbClr val="7E7E7E"/>
                </a:solidFill>
                <a:latin typeface="Arial"/>
                <a:cs typeface="Arial"/>
              </a:rPr>
              <a:t>S13,</a:t>
            </a:r>
            <a:r>
              <a:rPr sz="1000" spc="-15" dirty="0">
                <a:solidFill>
                  <a:srgbClr val="7E7E7E"/>
                </a:solidFill>
                <a:latin typeface="Arial"/>
                <a:cs typeface="Arial"/>
              </a:rPr>
              <a:t> </a:t>
            </a:r>
            <a:r>
              <a:rPr sz="1000" dirty="0">
                <a:solidFill>
                  <a:srgbClr val="7E7E7E"/>
                </a:solidFill>
                <a:latin typeface="Arial"/>
                <a:cs typeface="Arial"/>
              </a:rPr>
              <a:t>383;</a:t>
            </a:r>
            <a:r>
              <a:rPr sz="1000" spc="-20"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407;</a:t>
            </a:r>
            <a:r>
              <a:rPr sz="1000" spc="-25"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370;</a:t>
            </a:r>
            <a:r>
              <a:rPr sz="1000" spc="-25" dirty="0">
                <a:solidFill>
                  <a:srgbClr val="7E7E7E"/>
                </a:solidFill>
                <a:latin typeface="Arial"/>
                <a:cs typeface="Arial"/>
              </a:rPr>
              <a:t> </a:t>
            </a:r>
            <a:r>
              <a:rPr sz="1000" dirty="0">
                <a:solidFill>
                  <a:srgbClr val="7E7E7E"/>
                </a:solidFill>
                <a:latin typeface="Arial"/>
                <a:cs typeface="Arial"/>
              </a:rPr>
              <a:t>S16,</a:t>
            </a:r>
            <a:r>
              <a:rPr sz="1000" spc="-15" dirty="0">
                <a:solidFill>
                  <a:srgbClr val="7E7E7E"/>
                </a:solidFill>
                <a:latin typeface="Arial"/>
                <a:cs typeface="Arial"/>
              </a:rPr>
              <a:t> </a:t>
            </a:r>
            <a:r>
              <a:rPr sz="1000" dirty="0">
                <a:solidFill>
                  <a:srgbClr val="7E7E7E"/>
                </a:solidFill>
                <a:latin typeface="Arial"/>
                <a:cs typeface="Arial"/>
              </a:rPr>
              <a:t>308</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not</a:t>
            </a:r>
            <a:r>
              <a:rPr sz="1000" spc="-15" dirty="0">
                <a:solidFill>
                  <a:srgbClr val="7E7E7E"/>
                </a:solidFill>
                <a:latin typeface="Arial"/>
                <a:cs typeface="Arial"/>
              </a:rPr>
              <a:t> </a:t>
            </a:r>
            <a:r>
              <a:rPr sz="1000" dirty="0">
                <a:solidFill>
                  <a:srgbClr val="7E7E7E"/>
                </a:solidFill>
                <a:latin typeface="Arial"/>
                <a:cs typeface="Arial"/>
              </a:rPr>
              <a:t>own</a:t>
            </a:r>
            <a:r>
              <a:rPr sz="1000" spc="-5" dirty="0">
                <a:solidFill>
                  <a:srgbClr val="7E7E7E"/>
                </a:solidFill>
                <a:latin typeface="Arial"/>
                <a:cs typeface="Arial"/>
              </a:rPr>
              <a:t> </a:t>
            </a:r>
            <a:r>
              <a:rPr sz="1000" dirty="0">
                <a:solidFill>
                  <a:srgbClr val="7E7E7E"/>
                </a:solidFill>
                <a:latin typeface="Arial"/>
                <a:cs typeface="Arial"/>
              </a:rPr>
              <a:t>their</a:t>
            </a:r>
            <a:r>
              <a:rPr sz="1000" spc="-10" dirty="0">
                <a:solidFill>
                  <a:srgbClr val="7E7E7E"/>
                </a:solidFill>
                <a:latin typeface="Arial"/>
                <a:cs typeface="Arial"/>
              </a:rPr>
              <a:t> </a:t>
            </a:r>
            <a:r>
              <a:rPr sz="1000" dirty="0">
                <a:solidFill>
                  <a:srgbClr val="7E7E7E"/>
                </a:solidFill>
                <a:latin typeface="Arial"/>
                <a:cs typeface="Arial"/>
              </a:rPr>
              <a:t>home</a:t>
            </a:r>
            <a:r>
              <a:rPr sz="1000" spc="-35" dirty="0">
                <a:solidFill>
                  <a:srgbClr val="7E7E7E"/>
                </a:solidFill>
                <a:latin typeface="Arial"/>
                <a:cs typeface="Arial"/>
              </a:rPr>
              <a:t> </a:t>
            </a:r>
            <a:r>
              <a:rPr sz="1000" spc="-10" dirty="0">
                <a:solidFill>
                  <a:srgbClr val="7E7E7E"/>
                </a:solidFill>
                <a:latin typeface="Arial"/>
                <a:cs typeface="Arial"/>
              </a:rPr>
              <a:t>outright).</a:t>
            </a:r>
            <a:endParaRPr sz="1000">
              <a:latin typeface="Arial"/>
              <a:cs typeface="Arial"/>
            </a:endParaRPr>
          </a:p>
        </p:txBody>
      </p:sp>
      <p:sp>
        <p:nvSpPr>
          <p:cNvPr id="36" name="object 3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63</a:t>
            </a:r>
            <a:endParaRPr sz="18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solidFill>
                  <a:srgbClr val="5C5B5A"/>
                </a:solidFill>
              </a:rPr>
              <a:t>Those</a:t>
            </a:r>
            <a:r>
              <a:rPr spc="-45" dirty="0">
                <a:solidFill>
                  <a:srgbClr val="5C5B5A"/>
                </a:solidFill>
              </a:rPr>
              <a:t> </a:t>
            </a:r>
            <a:r>
              <a:rPr dirty="0"/>
              <a:t>more</a:t>
            </a:r>
            <a:r>
              <a:rPr spc="-15" dirty="0"/>
              <a:t> </a:t>
            </a:r>
            <a:r>
              <a:rPr dirty="0"/>
              <a:t>likely</a:t>
            </a:r>
            <a:r>
              <a:rPr spc="-30" dirty="0"/>
              <a:t> </a:t>
            </a:r>
            <a:r>
              <a:rPr dirty="0"/>
              <a:t>to</a:t>
            </a:r>
            <a:r>
              <a:rPr spc="-15" dirty="0"/>
              <a:t> </a:t>
            </a:r>
            <a:r>
              <a:rPr dirty="0"/>
              <a:t>find</a:t>
            </a:r>
            <a:r>
              <a:rPr spc="-35" dirty="0"/>
              <a:t> </a:t>
            </a:r>
            <a:r>
              <a:rPr dirty="0"/>
              <a:t>it</a:t>
            </a:r>
            <a:r>
              <a:rPr spc="-15" dirty="0"/>
              <a:t> </a:t>
            </a:r>
            <a:r>
              <a:rPr dirty="0"/>
              <a:t>difficult</a:t>
            </a:r>
            <a:r>
              <a:rPr spc="-35" dirty="0"/>
              <a:t> </a:t>
            </a:r>
            <a:r>
              <a:rPr dirty="0"/>
              <a:t>to</a:t>
            </a:r>
            <a:r>
              <a:rPr spc="-25" dirty="0"/>
              <a:t> </a:t>
            </a:r>
            <a:r>
              <a:rPr dirty="0"/>
              <a:t>afford</a:t>
            </a:r>
            <a:r>
              <a:rPr spc="-15" dirty="0"/>
              <a:t> </a:t>
            </a:r>
            <a:r>
              <a:rPr dirty="0"/>
              <a:t>mortgage</a:t>
            </a:r>
            <a:r>
              <a:rPr spc="-25" dirty="0"/>
              <a:t> </a:t>
            </a:r>
            <a:r>
              <a:rPr dirty="0"/>
              <a:t>or</a:t>
            </a:r>
            <a:r>
              <a:rPr spc="-15" dirty="0"/>
              <a:t> </a:t>
            </a:r>
            <a:r>
              <a:rPr dirty="0"/>
              <a:t>rent</a:t>
            </a:r>
            <a:r>
              <a:rPr spc="-15" dirty="0"/>
              <a:t> </a:t>
            </a:r>
            <a:r>
              <a:rPr dirty="0"/>
              <a:t>payments</a:t>
            </a:r>
            <a:r>
              <a:rPr spc="25" dirty="0"/>
              <a:t> </a:t>
            </a:r>
            <a:r>
              <a:rPr dirty="0">
                <a:solidFill>
                  <a:srgbClr val="5C5B5A"/>
                </a:solidFill>
              </a:rPr>
              <a:t>include</a:t>
            </a:r>
            <a:r>
              <a:rPr spc="-30" dirty="0">
                <a:solidFill>
                  <a:srgbClr val="5C5B5A"/>
                </a:solidFill>
              </a:rPr>
              <a:t> </a:t>
            </a:r>
            <a:r>
              <a:rPr dirty="0">
                <a:solidFill>
                  <a:srgbClr val="5C5B5A"/>
                </a:solidFill>
              </a:rPr>
              <a:t>those</a:t>
            </a:r>
            <a:r>
              <a:rPr spc="-25" dirty="0">
                <a:solidFill>
                  <a:srgbClr val="5C5B5A"/>
                </a:solidFill>
              </a:rPr>
              <a:t> </a:t>
            </a:r>
            <a:r>
              <a:rPr dirty="0">
                <a:solidFill>
                  <a:srgbClr val="5C5B5A"/>
                </a:solidFill>
              </a:rPr>
              <a:t>from</a:t>
            </a:r>
            <a:r>
              <a:rPr spc="-15" dirty="0">
                <a:solidFill>
                  <a:srgbClr val="5C5B5A"/>
                </a:solidFill>
              </a:rPr>
              <a:t> </a:t>
            </a:r>
            <a:r>
              <a:rPr spc="-10" dirty="0">
                <a:solidFill>
                  <a:srgbClr val="5C5B5A"/>
                </a:solidFill>
              </a:rPr>
              <a:t>racially</a:t>
            </a:r>
          </a:p>
          <a:p>
            <a:pPr marL="12700">
              <a:lnSpc>
                <a:spcPct val="100000"/>
              </a:lnSpc>
              <a:spcBef>
                <a:spcPts val="5"/>
              </a:spcBef>
            </a:pPr>
            <a:r>
              <a:rPr dirty="0">
                <a:solidFill>
                  <a:srgbClr val="5C5B5A"/>
                </a:solidFill>
              </a:rPr>
              <a:t>minoritised</a:t>
            </a:r>
            <a:r>
              <a:rPr spc="-20" dirty="0">
                <a:solidFill>
                  <a:srgbClr val="5C5B5A"/>
                </a:solidFill>
              </a:rPr>
              <a:t> </a:t>
            </a:r>
            <a:r>
              <a:rPr dirty="0">
                <a:solidFill>
                  <a:srgbClr val="5C5B5A"/>
                </a:solidFill>
              </a:rPr>
              <a:t>groups</a:t>
            </a:r>
            <a:r>
              <a:rPr spc="-25" dirty="0">
                <a:solidFill>
                  <a:srgbClr val="5C5B5A"/>
                </a:solidFill>
              </a:rPr>
              <a:t> </a:t>
            </a:r>
            <a:r>
              <a:rPr dirty="0">
                <a:solidFill>
                  <a:srgbClr val="5C5B5A"/>
                </a:solidFill>
              </a:rPr>
              <a:t>and</a:t>
            </a:r>
            <a:r>
              <a:rPr spc="-10" dirty="0">
                <a:solidFill>
                  <a:srgbClr val="5C5B5A"/>
                </a:solidFill>
              </a:rPr>
              <a:t> </a:t>
            </a:r>
            <a:r>
              <a:rPr dirty="0">
                <a:solidFill>
                  <a:srgbClr val="5C5B5A"/>
                </a:solidFill>
              </a:rPr>
              <a:t>those</a:t>
            </a:r>
            <a:r>
              <a:rPr spc="-10" dirty="0">
                <a:solidFill>
                  <a:srgbClr val="5C5B5A"/>
                </a:solidFill>
              </a:rPr>
              <a:t> </a:t>
            </a:r>
            <a:r>
              <a:rPr dirty="0">
                <a:solidFill>
                  <a:srgbClr val="5C5B5A"/>
                </a:solidFill>
              </a:rPr>
              <a:t>dissatisfied</a:t>
            </a:r>
            <a:r>
              <a:rPr spc="-15" dirty="0">
                <a:solidFill>
                  <a:srgbClr val="5C5B5A"/>
                </a:solidFill>
              </a:rPr>
              <a:t> </a:t>
            </a:r>
            <a:r>
              <a:rPr dirty="0">
                <a:solidFill>
                  <a:srgbClr val="5C5B5A"/>
                </a:solidFill>
              </a:rPr>
              <a:t>with</a:t>
            </a:r>
            <a:r>
              <a:rPr spc="-45" dirty="0">
                <a:solidFill>
                  <a:srgbClr val="5C5B5A"/>
                </a:solidFill>
              </a:rPr>
              <a:t> </a:t>
            </a:r>
            <a:r>
              <a:rPr dirty="0">
                <a:solidFill>
                  <a:srgbClr val="5C5B5A"/>
                </a:solidFill>
              </a:rPr>
              <a:t>their</a:t>
            </a:r>
            <a:r>
              <a:rPr spc="-10" dirty="0">
                <a:solidFill>
                  <a:srgbClr val="5C5B5A"/>
                </a:solidFill>
              </a:rPr>
              <a:t> </a:t>
            </a:r>
            <a:r>
              <a:rPr dirty="0">
                <a:solidFill>
                  <a:srgbClr val="5C5B5A"/>
                </a:solidFill>
              </a:rPr>
              <a:t>working</a:t>
            </a:r>
            <a:r>
              <a:rPr spc="-40" dirty="0">
                <a:solidFill>
                  <a:srgbClr val="5C5B5A"/>
                </a:solidFill>
              </a:rPr>
              <a:t> </a:t>
            </a:r>
            <a:r>
              <a:rPr spc="-10" dirty="0">
                <a:solidFill>
                  <a:srgbClr val="5C5B5A"/>
                </a:solidFill>
              </a:rPr>
              <a:t>situation</a:t>
            </a:r>
          </a:p>
        </p:txBody>
      </p:sp>
      <p:grpSp>
        <p:nvGrpSpPr>
          <p:cNvPr id="4" name="object 4"/>
          <p:cNvGrpSpPr/>
          <p:nvPr/>
        </p:nvGrpSpPr>
        <p:grpSpPr>
          <a:xfrm>
            <a:off x="580529" y="898804"/>
            <a:ext cx="5520055" cy="458470"/>
            <a:chOff x="580529" y="898804"/>
            <a:chExt cx="5520055" cy="458470"/>
          </a:xfrm>
        </p:grpSpPr>
        <p:sp>
          <p:nvSpPr>
            <p:cNvPr id="5" name="object 5"/>
            <p:cNvSpPr/>
            <p:nvPr/>
          </p:nvSpPr>
          <p:spPr>
            <a:xfrm>
              <a:off x="585292" y="903566"/>
              <a:ext cx="5510530" cy="448945"/>
            </a:xfrm>
            <a:custGeom>
              <a:avLst/>
              <a:gdLst/>
              <a:ahLst/>
              <a:cxnLst/>
              <a:rect l="l" t="t" r="r" b="b"/>
              <a:pathLst>
                <a:path w="5510530" h="448944">
                  <a:moveTo>
                    <a:pt x="5510022" y="0"/>
                  </a:moveTo>
                  <a:lnTo>
                    <a:pt x="0" y="0"/>
                  </a:lnTo>
                  <a:lnTo>
                    <a:pt x="0" y="448348"/>
                  </a:lnTo>
                  <a:lnTo>
                    <a:pt x="5510022" y="448348"/>
                  </a:lnTo>
                  <a:lnTo>
                    <a:pt x="5510022" y="0"/>
                  </a:lnTo>
                  <a:close/>
                </a:path>
              </a:pathLst>
            </a:custGeom>
            <a:solidFill>
              <a:srgbClr val="5C5B5A"/>
            </a:solidFill>
          </p:spPr>
          <p:txBody>
            <a:bodyPr wrap="square" lIns="0" tIns="0" rIns="0" bIns="0" rtlCol="0"/>
            <a:lstStyle/>
            <a:p>
              <a:endParaRPr/>
            </a:p>
          </p:txBody>
        </p:sp>
        <p:sp>
          <p:nvSpPr>
            <p:cNvPr id="6" name="object 6"/>
            <p:cNvSpPr/>
            <p:nvPr/>
          </p:nvSpPr>
          <p:spPr>
            <a:xfrm>
              <a:off x="585292" y="903566"/>
              <a:ext cx="5510530" cy="448945"/>
            </a:xfrm>
            <a:custGeom>
              <a:avLst/>
              <a:gdLst/>
              <a:ahLst/>
              <a:cxnLst/>
              <a:rect l="l" t="t" r="r" b="b"/>
              <a:pathLst>
                <a:path w="5510530" h="448944">
                  <a:moveTo>
                    <a:pt x="0" y="448348"/>
                  </a:moveTo>
                  <a:lnTo>
                    <a:pt x="5510022" y="448348"/>
                  </a:lnTo>
                  <a:lnTo>
                    <a:pt x="5510022" y="0"/>
                  </a:lnTo>
                  <a:lnTo>
                    <a:pt x="0" y="0"/>
                  </a:lnTo>
                  <a:lnTo>
                    <a:pt x="0" y="448348"/>
                  </a:lnTo>
                  <a:close/>
                </a:path>
              </a:pathLst>
            </a:custGeom>
            <a:ln w="9525">
              <a:solidFill>
                <a:srgbClr val="5C5B5A"/>
              </a:solidFill>
            </a:ln>
          </p:spPr>
          <p:txBody>
            <a:bodyPr wrap="square" lIns="0" tIns="0" rIns="0" bIns="0" rtlCol="0"/>
            <a:lstStyle/>
            <a:p>
              <a:endParaRPr/>
            </a:p>
          </p:txBody>
        </p:sp>
      </p:grpSp>
      <p:sp>
        <p:nvSpPr>
          <p:cNvPr id="7" name="object 7"/>
          <p:cNvSpPr txBox="1"/>
          <p:nvPr/>
        </p:nvSpPr>
        <p:spPr>
          <a:xfrm>
            <a:off x="743813" y="927861"/>
            <a:ext cx="5189220" cy="373380"/>
          </a:xfrm>
          <a:prstGeom prst="rect">
            <a:avLst/>
          </a:prstGeom>
        </p:spPr>
        <p:txBody>
          <a:bodyPr vert="horz" wrap="square" lIns="0" tIns="33020" rIns="0" bIns="0" rtlCol="0">
            <a:spAutoFit/>
          </a:bodyPr>
          <a:lstStyle/>
          <a:p>
            <a:pPr marL="895350" marR="5080" indent="-883285">
              <a:lnSpc>
                <a:spcPts val="1300"/>
              </a:lnSpc>
              <a:spcBef>
                <a:spcPts val="260"/>
              </a:spcBef>
            </a:pPr>
            <a:r>
              <a:rPr sz="1200" b="1" dirty="0">
                <a:solidFill>
                  <a:srgbClr val="FFFFFF"/>
                </a:solidFill>
                <a:latin typeface="Arial"/>
                <a:cs typeface="Arial"/>
              </a:rPr>
              <a:t>%</a:t>
            </a:r>
            <a:r>
              <a:rPr sz="1200" b="1" spc="-15" dirty="0">
                <a:solidFill>
                  <a:srgbClr val="FFFFFF"/>
                </a:solidFill>
                <a:latin typeface="Arial"/>
                <a:cs typeface="Arial"/>
              </a:rPr>
              <a:t> </a:t>
            </a:r>
            <a:r>
              <a:rPr sz="1200" b="1" dirty="0">
                <a:solidFill>
                  <a:srgbClr val="FFFFFF"/>
                </a:solidFill>
                <a:latin typeface="Arial"/>
                <a:cs typeface="Arial"/>
              </a:rPr>
              <a:t>who</a:t>
            </a:r>
            <a:r>
              <a:rPr sz="1200" b="1" spc="-25" dirty="0">
                <a:solidFill>
                  <a:srgbClr val="FFFFFF"/>
                </a:solidFill>
                <a:latin typeface="Arial"/>
                <a:cs typeface="Arial"/>
              </a:rPr>
              <a:t> </a:t>
            </a:r>
            <a:r>
              <a:rPr sz="1200" b="1" dirty="0">
                <a:solidFill>
                  <a:srgbClr val="FFFFFF"/>
                </a:solidFill>
                <a:latin typeface="Arial"/>
                <a:cs typeface="Arial"/>
              </a:rPr>
              <a:t>are</a:t>
            </a:r>
            <a:r>
              <a:rPr sz="1200" b="1" spc="-25" dirty="0">
                <a:solidFill>
                  <a:srgbClr val="FFFFFF"/>
                </a:solidFill>
                <a:latin typeface="Arial"/>
                <a:cs typeface="Arial"/>
              </a:rPr>
              <a:t> </a:t>
            </a:r>
            <a:r>
              <a:rPr sz="1200" b="1" spc="-10" dirty="0">
                <a:solidFill>
                  <a:srgbClr val="FFFFFF"/>
                </a:solidFill>
                <a:latin typeface="Arial"/>
                <a:cs typeface="Arial"/>
              </a:rPr>
              <a:t>significantly</a:t>
            </a:r>
            <a:r>
              <a:rPr sz="1200" b="1" spc="-15" dirty="0">
                <a:solidFill>
                  <a:srgbClr val="FFFFFF"/>
                </a:solidFill>
                <a:latin typeface="Arial"/>
                <a:cs typeface="Arial"/>
              </a:rPr>
              <a:t> </a:t>
            </a:r>
            <a:r>
              <a:rPr sz="1200" b="1" dirty="0">
                <a:solidFill>
                  <a:srgbClr val="FFFFFF"/>
                </a:solidFill>
                <a:latin typeface="Arial"/>
                <a:cs typeface="Arial"/>
              </a:rPr>
              <a:t>more</a:t>
            </a:r>
            <a:r>
              <a:rPr sz="1200" b="1" spc="-15" dirty="0">
                <a:solidFill>
                  <a:srgbClr val="FFFFFF"/>
                </a:solidFill>
                <a:latin typeface="Arial"/>
                <a:cs typeface="Arial"/>
              </a:rPr>
              <a:t> </a:t>
            </a:r>
            <a:r>
              <a:rPr sz="1200" b="1" dirty="0">
                <a:solidFill>
                  <a:srgbClr val="FFFFFF"/>
                </a:solidFill>
                <a:latin typeface="Arial"/>
                <a:cs typeface="Arial"/>
              </a:rPr>
              <a:t>likely</a:t>
            </a:r>
            <a:r>
              <a:rPr sz="1200" b="1" spc="-30" dirty="0">
                <a:solidFill>
                  <a:srgbClr val="FFFFFF"/>
                </a:solidFill>
                <a:latin typeface="Arial"/>
                <a:cs typeface="Arial"/>
              </a:rPr>
              <a:t> </a:t>
            </a:r>
            <a:r>
              <a:rPr sz="1200" b="1" dirty="0">
                <a:solidFill>
                  <a:srgbClr val="FFFFFF"/>
                </a:solidFill>
                <a:latin typeface="Arial"/>
                <a:cs typeface="Arial"/>
              </a:rPr>
              <a:t>to</a:t>
            </a:r>
            <a:r>
              <a:rPr sz="1200" b="1" spc="-5" dirty="0">
                <a:solidFill>
                  <a:srgbClr val="FFFFFF"/>
                </a:solidFill>
                <a:latin typeface="Arial"/>
                <a:cs typeface="Arial"/>
              </a:rPr>
              <a:t> </a:t>
            </a:r>
            <a:r>
              <a:rPr sz="1200" b="1" dirty="0">
                <a:solidFill>
                  <a:srgbClr val="FFFFFF"/>
                </a:solidFill>
                <a:latin typeface="Arial"/>
                <a:cs typeface="Arial"/>
              </a:rPr>
              <a:t>find</a:t>
            </a:r>
            <a:r>
              <a:rPr sz="1200" b="1" spc="5" dirty="0">
                <a:solidFill>
                  <a:srgbClr val="FFFFFF"/>
                </a:solidFill>
                <a:latin typeface="Arial"/>
                <a:cs typeface="Arial"/>
              </a:rPr>
              <a:t> </a:t>
            </a:r>
            <a:r>
              <a:rPr sz="1200" b="1" dirty="0">
                <a:solidFill>
                  <a:srgbClr val="FFFFFF"/>
                </a:solidFill>
                <a:latin typeface="Arial"/>
                <a:cs typeface="Arial"/>
              </a:rPr>
              <a:t>it</a:t>
            </a:r>
            <a:r>
              <a:rPr sz="1200" b="1" spc="-10" dirty="0">
                <a:solidFill>
                  <a:srgbClr val="FFFFFF"/>
                </a:solidFill>
                <a:latin typeface="Arial"/>
                <a:cs typeface="Arial"/>
              </a:rPr>
              <a:t> </a:t>
            </a:r>
            <a:r>
              <a:rPr sz="1200" b="1" dirty="0">
                <a:solidFill>
                  <a:srgbClr val="FFFFFF"/>
                </a:solidFill>
                <a:latin typeface="Arial"/>
                <a:cs typeface="Arial"/>
              </a:rPr>
              <a:t>difficult</a:t>
            </a:r>
            <a:r>
              <a:rPr sz="1200" b="1" spc="10" dirty="0">
                <a:solidFill>
                  <a:srgbClr val="FFFFFF"/>
                </a:solidFill>
                <a:latin typeface="Arial"/>
                <a:cs typeface="Arial"/>
              </a:rPr>
              <a:t> </a:t>
            </a:r>
            <a:r>
              <a:rPr sz="1200" b="1" dirty="0">
                <a:solidFill>
                  <a:srgbClr val="FFFFFF"/>
                </a:solidFill>
                <a:latin typeface="Arial"/>
                <a:cs typeface="Arial"/>
              </a:rPr>
              <a:t>to</a:t>
            </a:r>
            <a:r>
              <a:rPr sz="1200" b="1" spc="-5" dirty="0">
                <a:solidFill>
                  <a:srgbClr val="FFFFFF"/>
                </a:solidFill>
                <a:latin typeface="Arial"/>
                <a:cs typeface="Arial"/>
              </a:rPr>
              <a:t> </a:t>
            </a:r>
            <a:r>
              <a:rPr sz="1200" b="1" dirty="0">
                <a:solidFill>
                  <a:srgbClr val="FFFFFF"/>
                </a:solidFill>
                <a:latin typeface="Arial"/>
                <a:cs typeface="Arial"/>
              </a:rPr>
              <a:t>afford</a:t>
            </a:r>
            <a:r>
              <a:rPr sz="1200" b="1" spc="-10" dirty="0">
                <a:solidFill>
                  <a:srgbClr val="FFFFFF"/>
                </a:solidFill>
                <a:latin typeface="Arial"/>
                <a:cs typeface="Arial"/>
              </a:rPr>
              <a:t> mortgage </a:t>
            </a:r>
            <a:r>
              <a:rPr sz="1200" b="1" dirty="0">
                <a:solidFill>
                  <a:srgbClr val="FFFFFF"/>
                </a:solidFill>
                <a:latin typeface="Arial"/>
                <a:cs typeface="Arial"/>
              </a:rPr>
              <a:t>payments</a:t>
            </a:r>
            <a:r>
              <a:rPr sz="1200" b="1" spc="-15" dirty="0">
                <a:solidFill>
                  <a:srgbClr val="FFFFFF"/>
                </a:solidFill>
                <a:latin typeface="Arial"/>
                <a:cs typeface="Arial"/>
              </a:rPr>
              <a:t> </a:t>
            </a:r>
            <a:r>
              <a:rPr sz="1200" b="1" dirty="0">
                <a:solidFill>
                  <a:srgbClr val="FFFFFF"/>
                </a:solidFill>
                <a:latin typeface="Arial"/>
                <a:cs typeface="Arial"/>
              </a:rPr>
              <a:t>compared</a:t>
            </a:r>
            <a:r>
              <a:rPr sz="1200" b="1" spc="-50" dirty="0">
                <a:solidFill>
                  <a:srgbClr val="FFFFFF"/>
                </a:solidFill>
                <a:latin typeface="Arial"/>
                <a:cs typeface="Arial"/>
              </a:rPr>
              <a:t> </a:t>
            </a:r>
            <a:r>
              <a:rPr sz="1200" b="1" dirty="0">
                <a:solidFill>
                  <a:srgbClr val="FFFFFF"/>
                </a:solidFill>
                <a:latin typeface="Arial"/>
                <a:cs typeface="Arial"/>
              </a:rPr>
              <a:t>to</a:t>
            </a:r>
            <a:r>
              <a:rPr sz="1200" b="1" spc="-25" dirty="0">
                <a:solidFill>
                  <a:srgbClr val="FFFFFF"/>
                </a:solidFill>
                <a:latin typeface="Arial"/>
                <a:cs typeface="Arial"/>
              </a:rPr>
              <a:t> </a:t>
            </a:r>
            <a:r>
              <a:rPr sz="1200" b="1" dirty="0">
                <a:solidFill>
                  <a:srgbClr val="FFFFFF"/>
                </a:solidFill>
                <a:latin typeface="Arial"/>
                <a:cs typeface="Arial"/>
              </a:rPr>
              <a:t>the</a:t>
            </a:r>
            <a:r>
              <a:rPr sz="1200" b="1" spc="-30" dirty="0">
                <a:solidFill>
                  <a:srgbClr val="FFFFFF"/>
                </a:solidFill>
                <a:latin typeface="Arial"/>
                <a:cs typeface="Arial"/>
              </a:rPr>
              <a:t> </a:t>
            </a:r>
            <a:r>
              <a:rPr sz="1200" b="1" dirty="0">
                <a:solidFill>
                  <a:srgbClr val="FFFFFF"/>
                </a:solidFill>
                <a:latin typeface="Arial"/>
                <a:cs typeface="Arial"/>
              </a:rPr>
              <a:t>GM</a:t>
            </a:r>
            <a:r>
              <a:rPr sz="1200" b="1" spc="-20" dirty="0">
                <a:solidFill>
                  <a:srgbClr val="FFFFFF"/>
                </a:solidFill>
                <a:latin typeface="Arial"/>
                <a:cs typeface="Arial"/>
              </a:rPr>
              <a:t> </a:t>
            </a:r>
            <a:r>
              <a:rPr sz="1200" b="1" dirty="0">
                <a:solidFill>
                  <a:srgbClr val="FFFFFF"/>
                </a:solidFill>
                <a:latin typeface="Arial"/>
                <a:cs typeface="Arial"/>
              </a:rPr>
              <a:t>average</a:t>
            </a:r>
            <a:r>
              <a:rPr sz="1200" b="1" spc="-50" dirty="0">
                <a:solidFill>
                  <a:srgbClr val="FFFFFF"/>
                </a:solidFill>
                <a:latin typeface="Arial"/>
                <a:cs typeface="Arial"/>
              </a:rPr>
              <a:t> </a:t>
            </a:r>
            <a:r>
              <a:rPr sz="1200" b="1" spc="-10" dirty="0">
                <a:solidFill>
                  <a:srgbClr val="FFFFFF"/>
                </a:solidFill>
                <a:latin typeface="Arial"/>
                <a:cs typeface="Arial"/>
              </a:rPr>
              <a:t>(40%):*</a:t>
            </a:r>
            <a:endParaRPr sz="1200">
              <a:latin typeface="Arial"/>
              <a:cs typeface="Arial"/>
            </a:endParaRPr>
          </a:p>
        </p:txBody>
      </p:sp>
      <p:sp>
        <p:nvSpPr>
          <p:cNvPr id="8" name="object 8"/>
          <p:cNvSpPr/>
          <p:nvPr/>
        </p:nvSpPr>
        <p:spPr>
          <a:xfrm>
            <a:off x="586003" y="1352651"/>
            <a:ext cx="5510530" cy="4462145"/>
          </a:xfrm>
          <a:custGeom>
            <a:avLst/>
            <a:gdLst/>
            <a:ahLst/>
            <a:cxnLst/>
            <a:rect l="l" t="t" r="r" b="b"/>
            <a:pathLst>
              <a:path w="5510530" h="4462145">
                <a:moveTo>
                  <a:pt x="0" y="4462145"/>
                </a:moveTo>
                <a:lnTo>
                  <a:pt x="5510022" y="4462145"/>
                </a:lnTo>
                <a:lnTo>
                  <a:pt x="5510022" y="0"/>
                </a:lnTo>
                <a:lnTo>
                  <a:pt x="0" y="0"/>
                </a:lnTo>
                <a:lnTo>
                  <a:pt x="0" y="4462145"/>
                </a:lnTo>
                <a:close/>
              </a:path>
            </a:pathLst>
          </a:custGeom>
          <a:ln w="9525">
            <a:solidFill>
              <a:srgbClr val="5C5B5A"/>
            </a:solidFill>
          </a:ln>
        </p:spPr>
        <p:txBody>
          <a:bodyPr wrap="square" lIns="0" tIns="0" rIns="0" bIns="0" rtlCol="0"/>
          <a:lstStyle/>
          <a:p>
            <a:endParaRPr/>
          </a:p>
        </p:txBody>
      </p:sp>
      <p:sp>
        <p:nvSpPr>
          <p:cNvPr id="9" name="object 9"/>
          <p:cNvSpPr txBox="1"/>
          <p:nvPr/>
        </p:nvSpPr>
        <p:spPr>
          <a:xfrm>
            <a:off x="664870" y="1443304"/>
            <a:ext cx="1136650" cy="208915"/>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10" name="object 10"/>
          <p:cNvSpPr txBox="1"/>
          <p:nvPr/>
        </p:nvSpPr>
        <p:spPr>
          <a:xfrm>
            <a:off x="664870" y="1628393"/>
            <a:ext cx="5175885" cy="1143000"/>
          </a:xfrm>
          <a:prstGeom prst="rect">
            <a:avLst/>
          </a:prstGeom>
        </p:spPr>
        <p:txBody>
          <a:bodyPr vert="horz" wrap="square" lIns="0" tIns="62865" rIns="0" bIns="0" rtlCol="0">
            <a:spAutoFit/>
          </a:bodyPr>
          <a:lstStyle/>
          <a:p>
            <a:pPr marL="186055" indent="-173355">
              <a:lnSpc>
                <a:spcPct val="100000"/>
              </a:lnSpc>
              <a:spcBef>
                <a:spcPts val="49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aged</a:t>
            </a:r>
            <a:r>
              <a:rPr sz="1200" spc="-25" dirty="0">
                <a:solidFill>
                  <a:srgbClr val="5C5B5A"/>
                </a:solidFill>
                <a:latin typeface="Arial"/>
                <a:cs typeface="Arial"/>
              </a:rPr>
              <a:t> </a:t>
            </a:r>
            <a:r>
              <a:rPr sz="1200" dirty="0">
                <a:solidFill>
                  <a:srgbClr val="5C5B5A"/>
                </a:solidFill>
                <a:latin typeface="Arial"/>
                <a:cs typeface="Arial"/>
              </a:rPr>
              <a:t>18-24</a:t>
            </a:r>
            <a:r>
              <a:rPr sz="1200" spc="-35" dirty="0">
                <a:solidFill>
                  <a:srgbClr val="5C5B5A"/>
                </a:solidFill>
                <a:latin typeface="Arial"/>
                <a:cs typeface="Arial"/>
              </a:rPr>
              <a:t> </a:t>
            </a:r>
            <a:r>
              <a:rPr sz="1200" spc="-10" dirty="0">
                <a:solidFill>
                  <a:srgbClr val="5C5B5A"/>
                </a:solidFill>
                <a:latin typeface="Arial"/>
                <a:cs typeface="Arial"/>
              </a:rPr>
              <a:t>(62%)</a:t>
            </a:r>
            <a:endParaRPr sz="1200">
              <a:latin typeface="Arial"/>
              <a:cs typeface="Arial"/>
            </a:endParaRPr>
          </a:p>
          <a:p>
            <a:pPr marL="184785" marR="5080" indent="-172720">
              <a:lnSpc>
                <a:spcPct val="100000"/>
              </a:lnSpc>
              <a:spcBef>
                <a:spcPts val="395"/>
              </a:spcBef>
              <a:buChar char="•"/>
              <a:tabLst>
                <a:tab pos="184785" algn="l"/>
              </a:tabLst>
            </a:pP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in</a:t>
            </a:r>
            <a:r>
              <a:rPr sz="1200" spc="-5" dirty="0">
                <a:solidFill>
                  <a:srgbClr val="5C5B5A"/>
                </a:solidFill>
                <a:latin typeface="Arial"/>
                <a:cs typeface="Arial"/>
              </a:rPr>
              <a:t> </a:t>
            </a:r>
            <a:r>
              <a:rPr sz="1200" dirty="0">
                <a:solidFill>
                  <a:srgbClr val="5C5B5A"/>
                </a:solidFill>
                <a:latin typeface="Arial"/>
                <a:cs typeface="Arial"/>
              </a:rPr>
              <a:t>racially</a:t>
            </a:r>
            <a:r>
              <a:rPr sz="1200" spc="-10" dirty="0">
                <a:solidFill>
                  <a:srgbClr val="5C5B5A"/>
                </a:solidFill>
                <a:latin typeface="Arial"/>
                <a:cs typeface="Arial"/>
              </a:rPr>
              <a:t> minoritised</a:t>
            </a:r>
            <a:r>
              <a:rPr sz="1200" spc="-40" dirty="0">
                <a:solidFill>
                  <a:srgbClr val="5C5B5A"/>
                </a:solidFill>
                <a:latin typeface="Arial"/>
                <a:cs typeface="Arial"/>
              </a:rPr>
              <a:t> </a:t>
            </a:r>
            <a:r>
              <a:rPr sz="1200" dirty="0">
                <a:solidFill>
                  <a:srgbClr val="5C5B5A"/>
                </a:solidFill>
                <a:latin typeface="Arial"/>
                <a:cs typeface="Arial"/>
              </a:rPr>
              <a:t>groups</a:t>
            </a:r>
            <a:r>
              <a:rPr sz="1200" spc="-5" dirty="0">
                <a:solidFill>
                  <a:srgbClr val="5C5B5A"/>
                </a:solidFill>
                <a:latin typeface="Arial"/>
                <a:cs typeface="Arial"/>
              </a:rPr>
              <a:t> </a:t>
            </a:r>
            <a:r>
              <a:rPr sz="1200" dirty="0">
                <a:solidFill>
                  <a:srgbClr val="5C5B5A"/>
                </a:solidFill>
                <a:latin typeface="Arial"/>
                <a:cs typeface="Arial"/>
              </a:rPr>
              <a:t>(53%),</a:t>
            </a:r>
            <a:r>
              <a:rPr sz="1200" spc="-25" dirty="0">
                <a:solidFill>
                  <a:srgbClr val="5C5B5A"/>
                </a:solidFill>
                <a:latin typeface="Arial"/>
                <a:cs typeface="Arial"/>
              </a:rPr>
              <a:t> </a:t>
            </a:r>
            <a:r>
              <a:rPr sz="1200" spc="-10" dirty="0">
                <a:solidFill>
                  <a:srgbClr val="5C5B5A"/>
                </a:solidFill>
                <a:latin typeface="Arial"/>
                <a:cs typeface="Arial"/>
              </a:rPr>
              <a:t>including</a:t>
            </a:r>
            <a:r>
              <a:rPr sz="1200" spc="-95" dirty="0">
                <a:solidFill>
                  <a:srgbClr val="5C5B5A"/>
                </a:solidFill>
                <a:latin typeface="Arial"/>
                <a:cs typeface="Arial"/>
              </a:rPr>
              <a:t> </a:t>
            </a:r>
            <a:r>
              <a:rPr sz="1200" dirty="0">
                <a:solidFill>
                  <a:srgbClr val="5C5B5A"/>
                </a:solidFill>
                <a:latin typeface="Arial"/>
                <a:cs typeface="Arial"/>
              </a:rPr>
              <a:t>Asian</a:t>
            </a:r>
            <a:r>
              <a:rPr sz="1200" spc="-15" dirty="0">
                <a:solidFill>
                  <a:srgbClr val="5C5B5A"/>
                </a:solidFill>
                <a:latin typeface="Arial"/>
                <a:cs typeface="Arial"/>
              </a:rPr>
              <a:t> </a:t>
            </a:r>
            <a:r>
              <a:rPr sz="1200" dirty="0">
                <a:solidFill>
                  <a:srgbClr val="5C5B5A"/>
                </a:solidFill>
                <a:latin typeface="Arial"/>
                <a:cs typeface="Arial"/>
              </a:rPr>
              <a:t>or</a:t>
            </a:r>
            <a:r>
              <a:rPr sz="1200" spc="-75" dirty="0">
                <a:solidFill>
                  <a:srgbClr val="5C5B5A"/>
                </a:solidFill>
                <a:latin typeface="Arial"/>
                <a:cs typeface="Arial"/>
              </a:rPr>
              <a:t> </a:t>
            </a:r>
            <a:r>
              <a:rPr sz="1200" dirty="0">
                <a:solidFill>
                  <a:srgbClr val="5C5B5A"/>
                </a:solidFill>
                <a:latin typeface="Arial"/>
                <a:cs typeface="Arial"/>
              </a:rPr>
              <a:t>Asian</a:t>
            </a:r>
            <a:r>
              <a:rPr sz="1200" spc="-15" dirty="0">
                <a:solidFill>
                  <a:srgbClr val="5C5B5A"/>
                </a:solidFill>
                <a:latin typeface="Arial"/>
                <a:cs typeface="Arial"/>
              </a:rPr>
              <a:t> </a:t>
            </a:r>
            <a:r>
              <a:rPr sz="1200" spc="-10" dirty="0">
                <a:solidFill>
                  <a:srgbClr val="5C5B5A"/>
                </a:solidFill>
                <a:latin typeface="Arial"/>
                <a:cs typeface="Arial"/>
              </a:rPr>
              <a:t>British </a:t>
            </a:r>
            <a:r>
              <a:rPr sz="1200" dirty="0">
                <a:solidFill>
                  <a:srgbClr val="5C5B5A"/>
                </a:solidFill>
                <a:latin typeface="Arial"/>
                <a:cs typeface="Arial"/>
              </a:rPr>
              <a:t>respondents</a:t>
            </a:r>
            <a:r>
              <a:rPr sz="1200" spc="-80" dirty="0">
                <a:solidFill>
                  <a:srgbClr val="5C5B5A"/>
                </a:solidFill>
                <a:latin typeface="Arial"/>
                <a:cs typeface="Arial"/>
              </a:rPr>
              <a:t> </a:t>
            </a:r>
            <a:r>
              <a:rPr sz="1200" spc="-10" dirty="0">
                <a:solidFill>
                  <a:srgbClr val="5C5B5A"/>
                </a:solidFill>
                <a:latin typeface="Arial"/>
                <a:cs typeface="Arial"/>
              </a:rPr>
              <a:t>(58%)</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5" dirty="0">
                <a:solidFill>
                  <a:srgbClr val="5C5B5A"/>
                </a:solidFill>
                <a:latin typeface="Arial"/>
                <a:cs typeface="Arial"/>
              </a:rPr>
              <a:t> </a:t>
            </a:r>
            <a:r>
              <a:rPr sz="1200" i="1" dirty="0">
                <a:solidFill>
                  <a:srgbClr val="5C5B5A"/>
                </a:solidFill>
                <a:latin typeface="Arial"/>
                <a:cs typeface="Arial"/>
              </a:rPr>
              <a:t>disability</a:t>
            </a:r>
            <a:r>
              <a:rPr sz="1200" i="1" spc="-45" dirty="0">
                <a:solidFill>
                  <a:srgbClr val="5C5B5A"/>
                </a:solidFill>
                <a:latin typeface="Arial"/>
                <a:cs typeface="Arial"/>
              </a:rPr>
              <a:t> </a:t>
            </a:r>
            <a:r>
              <a:rPr sz="1200" i="1" dirty="0">
                <a:solidFill>
                  <a:srgbClr val="5C5B5A"/>
                </a:solidFill>
                <a:latin typeface="Arial"/>
                <a:cs typeface="Arial"/>
              </a:rPr>
              <a:t>(51%),</a:t>
            </a:r>
            <a:r>
              <a:rPr sz="1200" i="1" spc="-20" dirty="0">
                <a:solidFill>
                  <a:srgbClr val="5C5B5A"/>
                </a:solidFill>
                <a:latin typeface="Arial"/>
                <a:cs typeface="Arial"/>
              </a:rPr>
              <a:t> </a:t>
            </a:r>
            <a:r>
              <a:rPr sz="1200" i="1" dirty="0">
                <a:solidFill>
                  <a:srgbClr val="5C5B5A"/>
                </a:solidFill>
                <a:latin typeface="Arial"/>
                <a:cs typeface="Arial"/>
              </a:rPr>
              <a:t>including</a:t>
            </a:r>
            <a:r>
              <a:rPr sz="1200" i="1" spc="-40" dirty="0">
                <a:solidFill>
                  <a:srgbClr val="5C5B5A"/>
                </a:solidFill>
                <a:latin typeface="Arial"/>
                <a:cs typeface="Arial"/>
              </a:rPr>
              <a:t> </a:t>
            </a:r>
            <a:r>
              <a:rPr sz="1200" i="1" dirty="0">
                <a:solidFill>
                  <a:srgbClr val="5C5B5A"/>
                </a:solidFill>
                <a:latin typeface="Arial"/>
                <a:cs typeface="Arial"/>
              </a:rPr>
              <a:t>a</a:t>
            </a:r>
            <a:r>
              <a:rPr sz="1200" i="1" spc="-25" dirty="0">
                <a:solidFill>
                  <a:srgbClr val="5C5B5A"/>
                </a:solidFill>
                <a:latin typeface="Arial"/>
                <a:cs typeface="Arial"/>
              </a:rPr>
              <a:t> </a:t>
            </a:r>
            <a:r>
              <a:rPr sz="1200" i="1" dirty="0">
                <a:solidFill>
                  <a:srgbClr val="5C5B5A"/>
                </a:solidFill>
                <a:latin typeface="Arial"/>
                <a:cs typeface="Arial"/>
              </a:rPr>
              <a:t>mobility</a:t>
            </a:r>
            <a:r>
              <a:rPr sz="1200" i="1" spc="-10" dirty="0">
                <a:solidFill>
                  <a:srgbClr val="5C5B5A"/>
                </a:solidFill>
                <a:latin typeface="Arial"/>
                <a:cs typeface="Arial"/>
              </a:rPr>
              <a:t> </a:t>
            </a:r>
            <a:r>
              <a:rPr sz="1200" i="1" dirty="0">
                <a:solidFill>
                  <a:srgbClr val="5C5B5A"/>
                </a:solidFill>
                <a:latin typeface="Arial"/>
                <a:cs typeface="Arial"/>
              </a:rPr>
              <a:t>disability</a:t>
            </a:r>
            <a:r>
              <a:rPr sz="1200" i="1" spc="-45" dirty="0">
                <a:solidFill>
                  <a:srgbClr val="5C5B5A"/>
                </a:solidFill>
                <a:latin typeface="Arial"/>
                <a:cs typeface="Arial"/>
              </a:rPr>
              <a:t> </a:t>
            </a:r>
            <a:r>
              <a:rPr sz="1200" i="1" spc="-10" dirty="0">
                <a:solidFill>
                  <a:srgbClr val="5C5B5A"/>
                </a:solidFill>
                <a:latin typeface="Arial"/>
                <a:cs typeface="Arial"/>
              </a:rPr>
              <a:t>(53%)</a:t>
            </a:r>
            <a:endParaRPr sz="1200">
              <a:latin typeface="Arial"/>
              <a:cs typeface="Arial"/>
            </a:endParaRPr>
          </a:p>
          <a:p>
            <a:pPr marL="186055" indent="-173355">
              <a:lnSpc>
                <a:spcPct val="100000"/>
              </a:lnSpc>
              <a:spcBef>
                <a:spcPts val="409"/>
              </a:spcBef>
              <a:buFont typeface="Arial"/>
              <a:buChar char="•"/>
              <a:tabLst>
                <a:tab pos="18605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English</a:t>
            </a:r>
            <a:r>
              <a:rPr sz="1200" i="1" spc="-35" dirty="0">
                <a:solidFill>
                  <a:srgbClr val="5C5B5A"/>
                </a:solidFill>
                <a:latin typeface="Arial"/>
                <a:cs typeface="Arial"/>
              </a:rPr>
              <a:t> </a:t>
            </a:r>
            <a:r>
              <a:rPr sz="1200" i="1" dirty="0">
                <a:solidFill>
                  <a:srgbClr val="5C5B5A"/>
                </a:solidFill>
                <a:latin typeface="Arial"/>
                <a:cs typeface="Arial"/>
              </a:rPr>
              <a:t>is</a:t>
            </a:r>
            <a:r>
              <a:rPr sz="1200" i="1" spc="-10" dirty="0">
                <a:solidFill>
                  <a:srgbClr val="5C5B5A"/>
                </a:solidFill>
                <a:latin typeface="Arial"/>
                <a:cs typeface="Arial"/>
              </a:rPr>
              <a:t> </a:t>
            </a:r>
            <a:r>
              <a:rPr sz="1200" i="1" dirty="0">
                <a:solidFill>
                  <a:srgbClr val="5C5B5A"/>
                </a:solidFill>
                <a:latin typeface="Arial"/>
                <a:cs typeface="Arial"/>
              </a:rPr>
              <a:t>not</a:t>
            </a:r>
            <a:r>
              <a:rPr sz="1200" i="1" spc="-30"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first language</a:t>
            </a:r>
            <a:r>
              <a:rPr sz="1200" i="1" spc="-55" dirty="0">
                <a:solidFill>
                  <a:srgbClr val="5C5B5A"/>
                </a:solidFill>
                <a:latin typeface="Arial"/>
                <a:cs typeface="Arial"/>
              </a:rPr>
              <a:t> </a:t>
            </a:r>
            <a:r>
              <a:rPr sz="1200" i="1" spc="-20" dirty="0">
                <a:solidFill>
                  <a:srgbClr val="5C5B5A"/>
                </a:solidFill>
                <a:latin typeface="Arial"/>
                <a:cs typeface="Arial"/>
              </a:rPr>
              <a:t>(51%)</a:t>
            </a:r>
            <a:endParaRPr sz="1200">
              <a:latin typeface="Arial"/>
              <a:cs typeface="Arial"/>
            </a:endParaRPr>
          </a:p>
        </p:txBody>
      </p:sp>
      <p:sp>
        <p:nvSpPr>
          <p:cNvPr id="11" name="object 11"/>
          <p:cNvSpPr txBox="1"/>
          <p:nvPr/>
        </p:nvSpPr>
        <p:spPr>
          <a:xfrm>
            <a:off x="664870" y="3029203"/>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12" name="object 12"/>
          <p:cNvSpPr txBox="1"/>
          <p:nvPr/>
        </p:nvSpPr>
        <p:spPr>
          <a:xfrm>
            <a:off x="664870" y="3263900"/>
            <a:ext cx="5234305" cy="2392680"/>
          </a:xfrm>
          <a:prstGeom prst="rect">
            <a:avLst/>
          </a:prstGeom>
        </p:spPr>
        <p:txBody>
          <a:bodyPr vert="horz" wrap="square" lIns="0" tIns="12700" rIns="0" bIns="0" rtlCol="0">
            <a:spAutoFit/>
          </a:bodyPr>
          <a:lstStyle/>
          <a:p>
            <a:pPr marL="184785" marR="207010" indent="-172720">
              <a:lnSpc>
                <a:spcPct val="100000"/>
              </a:lnSpc>
              <a:spcBef>
                <a:spcPts val="100"/>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dissatisfied</a:t>
            </a:r>
            <a:r>
              <a:rPr sz="1200" spc="-50"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hours</a:t>
            </a:r>
            <a:r>
              <a:rPr sz="1200" spc="-35" dirty="0">
                <a:solidFill>
                  <a:srgbClr val="5C5B5A"/>
                </a:solidFill>
                <a:latin typeface="Arial"/>
                <a:cs typeface="Arial"/>
              </a:rPr>
              <a:t> </a:t>
            </a:r>
            <a:r>
              <a:rPr sz="1200" dirty="0">
                <a:solidFill>
                  <a:srgbClr val="5C5B5A"/>
                </a:solidFill>
                <a:latin typeface="Arial"/>
                <a:cs typeface="Arial"/>
              </a:rPr>
              <a:t>(63%), </a:t>
            </a:r>
            <a:r>
              <a:rPr sz="1200" i="1" dirty="0">
                <a:solidFill>
                  <a:srgbClr val="5C5B5A"/>
                </a:solidFill>
                <a:latin typeface="Arial"/>
                <a:cs typeface="Arial"/>
              </a:rPr>
              <a:t>dissatisfied</a:t>
            </a:r>
            <a:r>
              <a:rPr sz="1200" i="1" spc="-50" dirty="0">
                <a:solidFill>
                  <a:srgbClr val="5C5B5A"/>
                </a:solidFill>
                <a:latin typeface="Arial"/>
                <a:cs typeface="Arial"/>
              </a:rPr>
              <a:t> </a:t>
            </a:r>
            <a:r>
              <a:rPr sz="1200" i="1" dirty="0">
                <a:solidFill>
                  <a:srgbClr val="5C5B5A"/>
                </a:solidFill>
                <a:latin typeface="Arial"/>
                <a:cs typeface="Arial"/>
              </a:rPr>
              <a:t>with</a:t>
            </a:r>
            <a:r>
              <a:rPr sz="1200" i="1" spc="-20" dirty="0">
                <a:solidFill>
                  <a:srgbClr val="5C5B5A"/>
                </a:solidFill>
                <a:latin typeface="Arial"/>
                <a:cs typeface="Arial"/>
              </a:rPr>
              <a:t> </a:t>
            </a:r>
            <a:r>
              <a:rPr sz="1200" i="1" dirty="0">
                <a:solidFill>
                  <a:srgbClr val="5C5B5A"/>
                </a:solidFill>
                <a:latin typeface="Arial"/>
                <a:cs typeface="Arial"/>
              </a:rPr>
              <a:t>their</a:t>
            </a:r>
            <a:r>
              <a:rPr sz="1200" i="1" spc="-30" dirty="0">
                <a:solidFill>
                  <a:srgbClr val="5C5B5A"/>
                </a:solidFill>
                <a:latin typeface="Arial"/>
                <a:cs typeface="Arial"/>
              </a:rPr>
              <a:t> </a:t>
            </a:r>
            <a:r>
              <a:rPr sz="1200" i="1" spc="-25" dirty="0">
                <a:solidFill>
                  <a:srgbClr val="5C5B5A"/>
                </a:solidFill>
                <a:latin typeface="Arial"/>
                <a:cs typeface="Arial"/>
              </a:rPr>
              <a:t>job </a:t>
            </a:r>
            <a:r>
              <a:rPr sz="1200" i="1" dirty="0">
                <a:solidFill>
                  <a:srgbClr val="5C5B5A"/>
                </a:solidFill>
                <a:latin typeface="Arial"/>
                <a:cs typeface="Arial"/>
              </a:rPr>
              <a:t>(62%)</a:t>
            </a:r>
            <a:r>
              <a:rPr sz="1200" i="1" spc="-25" dirty="0">
                <a:solidFill>
                  <a:srgbClr val="5C5B5A"/>
                </a:solidFill>
                <a:latin typeface="Arial"/>
                <a:cs typeface="Arial"/>
              </a:rPr>
              <a:t> </a:t>
            </a:r>
            <a:r>
              <a:rPr sz="1200" i="1" dirty="0">
                <a:solidFill>
                  <a:srgbClr val="5C5B5A"/>
                </a:solidFill>
                <a:latin typeface="Arial"/>
                <a:cs typeface="Arial"/>
              </a:rPr>
              <a:t>or</a:t>
            </a:r>
            <a:r>
              <a:rPr sz="1200" i="1" spc="-20" dirty="0">
                <a:solidFill>
                  <a:srgbClr val="5C5B5A"/>
                </a:solidFill>
                <a:latin typeface="Arial"/>
                <a:cs typeface="Arial"/>
              </a:rPr>
              <a:t> </a:t>
            </a:r>
            <a:r>
              <a:rPr sz="1200" i="1" dirty="0">
                <a:solidFill>
                  <a:srgbClr val="5C5B5A"/>
                </a:solidFill>
                <a:latin typeface="Arial"/>
                <a:cs typeface="Arial"/>
              </a:rPr>
              <a:t>dissatisfied</a:t>
            </a:r>
            <a:r>
              <a:rPr sz="1200" i="1" spc="-35"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pay</a:t>
            </a:r>
            <a:r>
              <a:rPr sz="1200" i="1" spc="-15" dirty="0">
                <a:solidFill>
                  <a:srgbClr val="5C5B5A"/>
                </a:solidFill>
                <a:latin typeface="Arial"/>
                <a:cs typeface="Arial"/>
              </a:rPr>
              <a:t> </a:t>
            </a:r>
            <a:r>
              <a:rPr sz="1200" i="1" spc="-10" dirty="0">
                <a:solidFill>
                  <a:srgbClr val="5C5B5A"/>
                </a:solidFill>
                <a:latin typeface="Arial"/>
                <a:cs typeface="Arial"/>
              </a:rPr>
              <a:t>(57%)</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35" dirty="0">
                <a:solidFill>
                  <a:srgbClr val="5C5B5A"/>
                </a:solidFill>
                <a:latin typeface="Arial"/>
                <a:cs typeface="Arial"/>
              </a:rPr>
              <a:t> </a:t>
            </a:r>
            <a:r>
              <a:rPr sz="1200" dirty="0">
                <a:solidFill>
                  <a:srgbClr val="5C5B5A"/>
                </a:solidFill>
                <a:latin typeface="Arial"/>
                <a:cs typeface="Arial"/>
              </a:rPr>
              <a:t>unable</a:t>
            </a:r>
            <a:r>
              <a:rPr sz="1200" spc="-20" dirty="0">
                <a:solidFill>
                  <a:srgbClr val="5C5B5A"/>
                </a:solidFill>
                <a:latin typeface="Arial"/>
                <a:cs typeface="Arial"/>
              </a:rPr>
              <a:t> </a:t>
            </a:r>
            <a:r>
              <a:rPr sz="1200" dirty="0">
                <a:solidFill>
                  <a:srgbClr val="5C5B5A"/>
                </a:solidFill>
                <a:latin typeface="Arial"/>
                <a:cs typeface="Arial"/>
              </a:rPr>
              <a:t>to</a:t>
            </a:r>
            <a:r>
              <a:rPr sz="1200" spc="-40" dirty="0">
                <a:solidFill>
                  <a:srgbClr val="5C5B5A"/>
                </a:solidFill>
                <a:latin typeface="Arial"/>
                <a:cs typeface="Arial"/>
              </a:rPr>
              <a:t> </a:t>
            </a:r>
            <a:r>
              <a:rPr sz="1200" dirty="0">
                <a:solidFill>
                  <a:srgbClr val="5C5B5A"/>
                </a:solidFill>
                <a:latin typeface="Arial"/>
                <a:cs typeface="Arial"/>
              </a:rPr>
              <a:t>save</a:t>
            </a:r>
            <a:r>
              <a:rPr sz="1200" spc="-10" dirty="0">
                <a:solidFill>
                  <a:srgbClr val="5C5B5A"/>
                </a:solidFill>
                <a:latin typeface="Arial"/>
                <a:cs typeface="Arial"/>
              </a:rPr>
              <a:t> </a:t>
            </a:r>
            <a:r>
              <a:rPr sz="1200" dirty="0">
                <a:solidFill>
                  <a:srgbClr val="5C5B5A"/>
                </a:solidFill>
                <a:latin typeface="Arial"/>
                <a:cs typeface="Arial"/>
              </a:rPr>
              <a:t>money</a:t>
            </a:r>
            <a:r>
              <a:rPr sz="1200" spc="-4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next</a:t>
            </a:r>
            <a:r>
              <a:rPr sz="1200" spc="-15" dirty="0">
                <a:solidFill>
                  <a:srgbClr val="5C5B5A"/>
                </a:solidFill>
                <a:latin typeface="Arial"/>
                <a:cs typeface="Arial"/>
              </a:rPr>
              <a:t> </a:t>
            </a:r>
            <a:r>
              <a:rPr sz="1200" dirty="0">
                <a:solidFill>
                  <a:srgbClr val="5C5B5A"/>
                </a:solidFill>
                <a:latin typeface="Arial"/>
                <a:cs typeface="Arial"/>
              </a:rPr>
              <a:t>year</a:t>
            </a:r>
            <a:r>
              <a:rPr sz="1200" spc="-10" dirty="0">
                <a:solidFill>
                  <a:srgbClr val="5C5B5A"/>
                </a:solidFill>
                <a:latin typeface="Arial"/>
                <a:cs typeface="Arial"/>
              </a:rPr>
              <a:t> (61%)</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45"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0" dirty="0">
                <a:solidFill>
                  <a:srgbClr val="5C5B5A"/>
                </a:solidFill>
                <a:latin typeface="Arial"/>
                <a:cs typeface="Arial"/>
              </a:rPr>
              <a:t> </a:t>
            </a:r>
            <a:r>
              <a:rPr sz="1200" i="1" dirty="0">
                <a:solidFill>
                  <a:srgbClr val="5C5B5A"/>
                </a:solidFill>
                <a:latin typeface="Arial"/>
                <a:cs typeface="Arial"/>
              </a:rPr>
              <a:t>household</a:t>
            </a:r>
            <a:r>
              <a:rPr sz="1200" i="1" spc="-60" dirty="0">
                <a:solidFill>
                  <a:srgbClr val="5C5B5A"/>
                </a:solidFill>
                <a:latin typeface="Arial"/>
                <a:cs typeface="Arial"/>
              </a:rPr>
              <a:t> </a:t>
            </a:r>
            <a:r>
              <a:rPr sz="1200" i="1" dirty="0">
                <a:solidFill>
                  <a:srgbClr val="5C5B5A"/>
                </a:solidFill>
                <a:latin typeface="Arial"/>
                <a:cs typeface="Arial"/>
              </a:rPr>
              <a:t>income</a:t>
            </a:r>
            <a:r>
              <a:rPr sz="1200" i="1" spc="-20" dirty="0">
                <a:solidFill>
                  <a:srgbClr val="5C5B5A"/>
                </a:solidFill>
                <a:latin typeface="Arial"/>
                <a:cs typeface="Arial"/>
              </a:rPr>
              <a:t> </a:t>
            </a:r>
            <a:r>
              <a:rPr sz="1200" i="1" dirty="0">
                <a:solidFill>
                  <a:srgbClr val="5C5B5A"/>
                </a:solidFill>
                <a:latin typeface="Arial"/>
                <a:cs typeface="Arial"/>
              </a:rPr>
              <a:t>up</a:t>
            </a:r>
            <a:r>
              <a:rPr sz="1200" i="1" spc="-20" dirty="0">
                <a:solidFill>
                  <a:srgbClr val="5C5B5A"/>
                </a:solidFill>
                <a:latin typeface="Arial"/>
                <a:cs typeface="Arial"/>
              </a:rPr>
              <a:t> </a:t>
            </a:r>
            <a:r>
              <a:rPr sz="1200" i="1" dirty="0">
                <a:solidFill>
                  <a:srgbClr val="5C5B5A"/>
                </a:solidFill>
                <a:latin typeface="Arial"/>
                <a:cs typeface="Arial"/>
              </a:rPr>
              <a:t>£16k</a:t>
            </a:r>
            <a:r>
              <a:rPr sz="1200" i="1" spc="-45" dirty="0">
                <a:solidFill>
                  <a:srgbClr val="5C5B5A"/>
                </a:solidFill>
                <a:latin typeface="Arial"/>
                <a:cs typeface="Arial"/>
              </a:rPr>
              <a:t> </a:t>
            </a:r>
            <a:r>
              <a:rPr sz="1200" i="1" spc="-20" dirty="0">
                <a:solidFill>
                  <a:srgbClr val="5C5B5A"/>
                </a:solidFill>
                <a:latin typeface="Arial"/>
                <a:cs typeface="Arial"/>
              </a:rPr>
              <a:t>(60%)</a:t>
            </a:r>
            <a:endParaRPr sz="1200">
              <a:latin typeface="Arial"/>
              <a:cs typeface="Arial"/>
            </a:endParaRPr>
          </a:p>
          <a:p>
            <a:pPr marL="185420" indent="-172720">
              <a:lnSpc>
                <a:spcPct val="100000"/>
              </a:lnSpc>
              <a:spcBef>
                <a:spcPts val="409"/>
              </a:spcBef>
              <a:buChar char="•"/>
              <a:tabLst>
                <a:tab pos="18542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low</a:t>
            </a:r>
            <a:r>
              <a:rPr sz="1200" spc="-25" dirty="0">
                <a:solidFill>
                  <a:srgbClr val="5C5B5A"/>
                </a:solidFill>
                <a:latin typeface="Arial"/>
                <a:cs typeface="Arial"/>
              </a:rPr>
              <a:t> </a:t>
            </a:r>
            <a:r>
              <a:rPr sz="1200" dirty="0">
                <a:solidFill>
                  <a:srgbClr val="5C5B5A"/>
                </a:solidFill>
                <a:latin typeface="Arial"/>
                <a:cs typeface="Arial"/>
              </a:rPr>
              <a:t>levels</a:t>
            </a:r>
            <a:r>
              <a:rPr sz="1200" spc="-15"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life</a:t>
            </a:r>
            <a:r>
              <a:rPr sz="1200" spc="-30" dirty="0">
                <a:solidFill>
                  <a:srgbClr val="5C5B5A"/>
                </a:solidFill>
                <a:latin typeface="Arial"/>
                <a:cs typeface="Arial"/>
              </a:rPr>
              <a:t> </a:t>
            </a:r>
            <a:r>
              <a:rPr sz="1200" dirty="0">
                <a:solidFill>
                  <a:srgbClr val="5C5B5A"/>
                </a:solidFill>
                <a:latin typeface="Arial"/>
                <a:cs typeface="Arial"/>
              </a:rPr>
              <a:t>satisfaction</a:t>
            </a:r>
            <a:r>
              <a:rPr sz="1200" spc="-20" dirty="0">
                <a:solidFill>
                  <a:srgbClr val="5C5B5A"/>
                </a:solidFill>
                <a:latin typeface="Arial"/>
                <a:cs typeface="Arial"/>
              </a:rPr>
              <a:t> </a:t>
            </a:r>
            <a:r>
              <a:rPr sz="1200" dirty="0">
                <a:solidFill>
                  <a:srgbClr val="5C5B5A"/>
                </a:solidFill>
                <a:latin typeface="Arial"/>
                <a:cs typeface="Arial"/>
              </a:rPr>
              <a:t>(59%),</a:t>
            </a:r>
            <a:r>
              <a:rPr sz="1200" spc="-45" dirty="0">
                <a:solidFill>
                  <a:srgbClr val="5C5B5A"/>
                </a:solidFill>
                <a:latin typeface="Arial"/>
                <a:cs typeface="Arial"/>
              </a:rPr>
              <a:t> </a:t>
            </a:r>
            <a:r>
              <a:rPr sz="1200" dirty="0">
                <a:solidFill>
                  <a:srgbClr val="5C5B5A"/>
                </a:solidFill>
                <a:latin typeface="Arial"/>
                <a:cs typeface="Arial"/>
              </a:rPr>
              <a:t>low</a:t>
            </a:r>
            <a:r>
              <a:rPr sz="1200" spc="-15" dirty="0">
                <a:solidFill>
                  <a:srgbClr val="5C5B5A"/>
                </a:solidFill>
                <a:latin typeface="Arial"/>
                <a:cs typeface="Arial"/>
              </a:rPr>
              <a:t> </a:t>
            </a:r>
            <a:r>
              <a:rPr sz="1200" dirty="0">
                <a:solidFill>
                  <a:srgbClr val="5C5B5A"/>
                </a:solidFill>
                <a:latin typeface="Arial"/>
                <a:cs typeface="Arial"/>
              </a:rPr>
              <a:t>happiness</a:t>
            </a:r>
            <a:r>
              <a:rPr sz="1200" spc="-40" dirty="0">
                <a:solidFill>
                  <a:srgbClr val="5C5B5A"/>
                </a:solidFill>
                <a:latin typeface="Arial"/>
                <a:cs typeface="Arial"/>
              </a:rPr>
              <a:t> </a:t>
            </a:r>
            <a:r>
              <a:rPr sz="1200" dirty="0">
                <a:solidFill>
                  <a:srgbClr val="5C5B5A"/>
                </a:solidFill>
                <a:latin typeface="Arial"/>
                <a:cs typeface="Arial"/>
              </a:rPr>
              <a:t>(59%)</a:t>
            </a:r>
            <a:r>
              <a:rPr sz="1200" spc="-25"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i="1" spc="-25" dirty="0">
                <a:solidFill>
                  <a:srgbClr val="5C5B5A"/>
                </a:solidFill>
                <a:latin typeface="Arial"/>
                <a:cs typeface="Arial"/>
              </a:rPr>
              <a:t>low</a:t>
            </a:r>
            <a:endParaRPr sz="1200">
              <a:latin typeface="Arial"/>
              <a:cs typeface="Arial"/>
            </a:endParaRPr>
          </a:p>
          <a:p>
            <a:pPr marL="184785">
              <a:lnSpc>
                <a:spcPct val="100000"/>
              </a:lnSpc>
            </a:pPr>
            <a:r>
              <a:rPr sz="1200" i="1" dirty="0">
                <a:solidFill>
                  <a:srgbClr val="5C5B5A"/>
                </a:solidFill>
                <a:latin typeface="Arial"/>
                <a:cs typeface="Arial"/>
              </a:rPr>
              <a:t>hopefulness</a:t>
            </a:r>
            <a:r>
              <a:rPr sz="1200" i="1" spc="-60" dirty="0">
                <a:solidFill>
                  <a:srgbClr val="5C5B5A"/>
                </a:solidFill>
                <a:latin typeface="Arial"/>
                <a:cs typeface="Arial"/>
              </a:rPr>
              <a:t> </a:t>
            </a:r>
            <a:r>
              <a:rPr sz="1200" i="1" spc="-10" dirty="0">
                <a:solidFill>
                  <a:srgbClr val="5C5B5A"/>
                </a:solidFill>
                <a:latin typeface="Arial"/>
                <a:cs typeface="Arial"/>
              </a:rPr>
              <a:t>(53%)</a:t>
            </a:r>
            <a:endParaRPr sz="1200">
              <a:latin typeface="Arial"/>
              <a:cs typeface="Arial"/>
            </a:endParaRPr>
          </a:p>
          <a:p>
            <a:pPr marL="184785" marR="31750" indent="-172720">
              <a:lnSpc>
                <a:spcPct val="100000"/>
              </a:lnSpc>
              <a:spcBef>
                <a:spcPts val="395"/>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dirty="0">
                <a:solidFill>
                  <a:srgbClr val="5C5B5A"/>
                </a:solidFill>
                <a:latin typeface="Arial"/>
                <a:cs typeface="Arial"/>
              </a:rPr>
              <a:t>had</a:t>
            </a:r>
            <a:r>
              <a:rPr sz="1200" spc="-25" dirty="0">
                <a:solidFill>
                  <a:srgbClr val="5C5B5A"/>
                </a:solidFill>
                <a:latin typeface="Arial"/>
                <a:cs typeface="Arial"/>
              </a:rPr>
              <a:t> </a:t>
            </a:r>
            <a:r>
              <a:rPr sz="1200" dirty="0">
                <a:solidFill>
                  <a:srgbClr val="5C5B5A"/>
                </a:solidFill>
                <a:latin typeface="Arial"/>
                <a:cs typeface="Arial"/>
              </a:rPr>
              <a:t>to borrow</a:t>
            </a:r>
            <a:r>
              <a:rPr sz="1200" spc="-35" dirty="0">
                <a:solidFill>
                  <a:srgbClr val="5C5B5A"/>
                </a:solidFill>
                <a:latin typeface="Arial"/>
                <a:cs typeface="Arial"/>
              </a:rPr>
              <a:t> </a:t>
            </a:r>
            <a:r>
              <a:rPr sz="1200" dirty="0">
                <a:solidFill>
                  <a:srgbClr val="5C5B5A"/>
                </a:solidFill>
                <a:latin typeface="Arial"/>
                <a:cs typeface="Arial"/>
              </a:rPr>
              <a:t>money</a:t>
            </a:r>
            <a:r>
              <a:rPr sz="1200" spc="-4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use</a:t>
            </a:r>
            <a:r>
              <a:rPr sz="1200" spc="-30"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dirty="0">
                <a:solidFill>
                  <a:srgbClr val="5C5B5A"/>
                </a:solidFill>
                <a:latin typeface="Arial"/>
                <a:cs typeface="Arial"/>
              </a:rPr>
              <a:t>credit</a:t>
            </a:r>
            <a:r>
              <a:rPr sz="1200" spc="-1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last</a:t>
            </a:r>
            <a:r>
              <a:rPr sz="1200" spc="-15" dirty="0">
                <a:solidFill>
                  <a:srgbClr val="5C5B5A"/>
                </a:solidFill>
                <a:latin typeface="Arial"/>
                <a:cs typeface="Arial"/>
              </a:rPr>
              <a:t> </a:t>
            </a:r>
            <a:r>
              <a:rPr sz="1200" spc="-10" dirty="0">
                <a:solidFill>
                  <a:srgbClr val="5C5B5A"/>
                </a:solidFill>
                <a:latin typeface="Arial"/>
                <a:cs typeface="Arial"/>
              </a:rPr>
              <a:t>month </a:t>
            </a:r>
            <a:r>
              <a:rPr sz="1200" spc="-20" dirty="0">
                <a:solidFill>
                  <a:srgbClr val="5C5B5A"/>
                </a:solidFill>
                <a:latin typeface="Arial"/>
                <a:cs typeface="Arial"/>
              </a:rPr>
              <a:t>(57%)</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condition</a:t>
            </a:r>
            <a:r>
              <a:rPr sz="1200" spc="-45" dirty="0">
                <a:solidFill>
                  <a:srgbClr val="5C5B5A"/>
                </a:solidFill>
                <a:latin typeface="Arial"/>
                <a:cs typeface="Arial"/>
              </a:rPr>
              <a:t> </a:t>
            </a:r>
            <a:r>
              <a:rPr sz="1200" dirty="0">
                <a:solidFill>
                  <a:srgbClr val="5C5B5A"/>
                </a:solidFill>
                <a:latin typeface="Arial"/>
                <a:cs typeface="Arial"/>
              </a:rPr>
              <a:t>which</a:t>
            </a:r>
            <a:r>
              <a:rPr sz="1200" spc="-20" dirty="0">
                <a:solidFill>
                  <a:srgbClr val="5C5B5A"/>
                </a:solidFill>
                <a:latin typeface="Arial"/>
                <a:cs typeface="Arial"/>
              </a:rPr>
              <a:t> </a:t>
            </a:r>
            <a:r>
              <a:rPr sz="1200" dirty="0">
                <a:solidFill>
                  <a:srgbClr val="5C5B5A"/>
                </a:solidFill>
                <a:latin typeface="Arial"/>
                <a:cs typeface="Arial"/>
              </a:rPr>
              <a:t>reduces</a:t>
            </a:r>
            <a:r>
              <a:rPr sz="1200" spc="-4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ability</a:t>
            </a:r>
            <a:r>
              <a:rPr sz="1200" spc="-25" dirty="0">
                <a:solidFill>
                  <a:srgbClr val="5C5B5A"/>
                </a:solidFill>
                <a:latin typeface="Arial"/>
                <a:cs typeface="Arial"/>
              </a:rPr>
              <a:t> </a:t>
            </a:r>
            <a:r>
              <a:rPr sz="1200" dirty="0">
                <a:solidFill>
                  <a:srgbClr val="5C5B5A"/>
                </a:solidFill>
                <a:latin typeface="Arial"/>
                <a:cs typeface="Arial"/>
              </a:rPr>
              <a:t>to</a:t>
            </a:r>
            <a:r>
              <a:rPr sz="1200" spc="-25" dirty="0">
                <a:solidFill>
                  <a:srgbClr val="5C5B5A"/>
                </a:solidFill>
                <a:latin typeface="Arial"/>
                <a:cs typeface="Arial"/>
              </a:rPr>
              <a:t> </a:t>
            </a:r>
            <a:r>
              <a:rPr sz="1200" dirty="0">
                <a:solidFill>
                  <a:srgbClr val="5C5B5A"/>
                </a:solidFill>
                <a:latin typeface="Arial"/>
                <a:cs typeface="Arial"/>
              </a:rPr>
              <a:t>do</a:t>
            </a:r>
            <a:r>
              <a:rPr sz="1200" spc="-20" dirty="0">
                <a:solidFill>
                  <a:srgbClr val="5C5B5A"/>
                </a:solidFill>
                <a:latin typeface="Arial"/>
                <a:cs typeface="Arial"/>
              </a:rPr>
              <a:t> </a:t>
            </a:r>
            <a:r>
              <a:rPr sz="1200" dirty="0">
                <a:solidFill>
                  <a:srgbClr val="5C5B5A"/>
                </a:solidFill>
                <a:latin typeface="Arial"/>
                <a:cs typeface="Arial"/>
              </a:rPr>
              <a:t>activities</a:t>
            </a:r>
            <a:r>
              <a:rPr sz="1200" spc="-20" dirty="0">
                <a:solidFill>
                  <a:srgbClr val="5C5B5A"/>
                </a:solidFill>
                <a:latin typeface="Arial"/>
                <a:cs typeface="Arial"/>
              </a:rPr>
              <a:t> </a:t>
            </a:r>
            <a:r>
              <a:rPr sz="1200" spc="-10" dirty="0">
                <a:solidFill>
                  <a:srgbClr val="5C5B5A"/>
                </a:solidFill>
                <a:latin typeface="Arial"/>
                <a:cs typeface="Arial"/>
              </a:rPr>
              <a:t>(56%)</a:t>
            </a:r>
            <a:endParaRPr sz="1200">
              <a:latin typeface="Arial"/>
              <a:cs typeface="Arial"/>
            </a:endParaRPr>
          </a:p>
          <a:p>
            <a:pPr marL="186055" indent="-173355">
              <a:lnSpc>
                <a:spcPct val="100000"/>
              </a:lnSpc>
              <a:spcBef>
                <a:spcPts val="409"/>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know</a:t>
            </a:r>
            <a:r>
              <a:rPr sz="1200" spc="-35" dirty="0">
                <a:solidFill>
                  <a:srgbClr val="5C5B5A"/>
                </a:solidFill>
                <a:latin typeface="Arial"/>
                <a:cs typeface="Arial"/>
              </a:rPr>
              <a:t> </a:t>
            </a:r>
            <a:r>
              <a:rPr sz="1200" dirty="0">
                <a:solidFill>
                  <a:srgbClr val="5C5B5A"/>
                </a:solidFill>
                <a:latin typeface="Arial"/>
                <a:cs typeface="Arial"/>
              </a:rPr>
              <a:t>enough</a:t>
            </a:r>
            <a:r>
              <a:rPr sz="1200" spc="-55" dirty="0">
                <a:solidFill>
                  <a:srgbClr val="5C5B5A"/>
                </a:solidFill>
                <a:latin typeface="Arial"/>
                <a:cs typeface="Arial"/>
              </a:rPr>
              <a:t> </a:t>
            </a:r>
            <a:r>
              <a:rPr sz="1200" dirty="0">
                <a:solidFill>
                  <a:srgbClr val="5C5B5A"/>
                </a:solidFill>
                <a:latin typeface="Arial"/>
                <a:cs typeface="Arial"/>
              </a:rPr>
              <a:t>about</a:t>
            </a:r>
            <a:r>
              <a:rPr sz="1200" spc="-25" dirty="0">
                <a:solidFill>
                  <a:srgbClr val="5C5B5A"/>
                </a:solidFill>
                <a:latin typeface="Arial"/>
                <a:cs typeface="Arial"/>
              </a:rPr>
              <a:t> </a:t>
            </a:r>
            <a:r>
              <a:rPr sz="1200" dirty="0">
                <a:solidFill>
                  <a:srgbClr val="5C5B5A"/>
                </a:solidFill>
                <a:latin typeface="Arial"/>
                <a:cs typeface="Arial"/>
              </a:rPr>
              <a:t>their</a:t>
            </a:r>
            <a:r>
              <a:rPr sz="1200" spc="-40" dirty="0">
                <a:solidFill>
                  <a:srgbClr val="5C5B5A"/>
                </a:solidFill>
                <a:latin typeface="Arial"/>
                <a:cs typeface="Arial"/>
              </a:rPr>
              <a:t> </a:t>
            </a:r>
            <a:r>
              <a:rPr sz="1200" dirty="0">
                <a:solidFill>
                  <a:srgbClr val="5C5B5A"/>
                </a:solidFill>
                <a:latin typeface="Arial"/>
                <a:cs typeface="Arial"/>
              </a:rPr>
              <a:t>own</a:t>
            </a:r>
            <a:r>
              <a:rPr sz="1200" spc="-10"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spc="-10" dirty="0">
                <a:solidFill>
                  <a:srgbClr val="5C5B5A"/>
                </a:solidFill>
                <a:latin typeface="Arial"/>
                <a:cs typeface="Arial"/>
              </a:rPr>
              <a:t>(56%)</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are</a:t>
            </a:r>
            <a:r>
              <a:rPr sz="1200" i="1" spc="-35" dirty="0">
                <a:solidFill>
                  <a:srgbClr val="5C5B5A"/>
                </a:solidFill>
                <a:latin typeface="Arial"/>
                <a:cs typeface="Arial"/>
              </a:rPr>
              <a:t> </a:t>
            </a:r>
            <a:r>
              <a:rPr sz="1200" i="1" dirty="0">
                <a:solidFill>
                  <a:srgbClr val="5C5B5A"/>
                </a:solidFill>
                <a:latin typeface="Arial"/>
                <a:cs typeface="Arial"/>
              </a:rPr>
              <a:t>lonely</a:t>
            </a:r>
            <a:r>
              <a:rPr sz="1200" i="1" spc="-35" dirty="0">
                <a:solidFill>
                  <a:srgbClr val="5C5B5A"/>
                </a:solidFill>
                <a:latin typeface="Arial"/>
                <a:cs typeface="Arial"/>
              </a:rPr>
              <a:t> </a:t>
            </a:r>
            <a:r>
              <a:rPr sz="1200" i="1" dirty="0">
                <a:solidFill>
                  <a:srgbClr val="5C5B5A"/>
                </a:solidFill>
                <a:latin typeface="Arial"/>
                <a:cs typeface="Arial"/>
              </a:rPr>
              <a:t>at</a:t>
            </a:r>
            <a:r>
              <a:rPr sz="1200" i="1" spc="-20" dirty="0">
                <a:solidFill>
                  <a:srgbClr val="5C5B5A"/>
                </a:solidFill>
                <a:latin typeface="Arial"/>
                <a:cs typeface="Arial"/>
              </a:rPr>
              <a:t> </a:t>
            </a:r>
            <a:r>
              <a:rPr sz="1200" i="1" dirty="0">
                <a:solidFill>
                  <a:srgbClr val="5C5B5A"/>
                </a:solidFill>
                <a:latin typeface="Arial"/>
                <a:cs typeface="Arial"/>
              </a:rPr>
              <a:t>least</a:t>
            </a:r>
            <a:r>
              <a:rPr sz="1200" i="1" spc="-20" dirty="0">
                <a:solidFill>
                  <a:srgbClr val="5C5B5A"/>
                </a:solidFill>
                <a:latin typeface="Arial"/>
                <a:cs typeface="Arial"/>
              </a:rPr>
              <a:t> </a:t>
            </a:r>
            <a:r>
              <a:rPr sz="1200" i="1" dirty="0">
                <a:solidFill>
                  <a:srgbClr val="5C5B5A"/>
                </a:solidFill>
                <a:latin typeface="Arial"/>
                <a:cs typeface="Arial"/>
              </a:rPr>
              <a:t>some</a:t>
            </a:r>
            <a:r>
              <a:rPr sz="1200" i="1" spc="-15" dirty="0">
                <a:solidFill>
                  <a:srgbClr val="5C5B5A"/>
                </a:solidFill>
                <a:latin typeface="Arial"/>
                <a:cs typeface="Arial"/>
              </a:rPr>
              <a:t> </a:t>
            </a:r>
            <a:r>
              <a:rPr sz="1200" i="1" dirty="0">
                <a:solidFill>
                  <a:srgbClr val="5C5B5A"/>
                </a:solidFill>
                <a:latin typeface="Arial"/>
                <a:cs typeface="Arial"/>
              </a:rPr>
              <a:t>of</a:t>
            </a:r>
            <a:r>
              <a:rPr sz="1200" i="1" spc="-20" dirty="0">
                <a:solidFill>
                  <a:srgbClr val="5C5B5A"/>
                </a:solidFill>
                <a:latin typeface="Arial"/>
                <a:cs typeface="Arial"/>
              </a:rPr>
              <a:t> </a:t>
            </a:r>
            <a:r>
              <a:rPr sz="1200" i="1" dirty="0">
                <a:solidFill>
                  <a:srgbClr val="5C5B5A"/>
                </a:solidFill>
                <a:latin typeface="Arial"/>
                <a:cs typeface="Arial"/>
              </a:rPr>
              <a:t>the</a:t>
            </a:r>
            <a:r>
              <a:rPr sz="1200" i="1" spc="-20" dirty="0">
                <a:solidFill>
                  <a:srgbClr val="5C5B5A"/>
                </a:solidFill>
                <a:latin typeface="Arial"/>
                <a:cs typeface="Arial"/>
              </a:rPr>
              <a:t> </a:t>
            </a:r>
            <a:r>
              <a:rPr sz="1200" i="1" dirty="0">
                <a:solidFill>
                  <a:srgbClr val="5C5B5A"/>
                </a:solidFill>
                <a:latin typeface="Arial"/>
                <a:cs typeface="Arial"/>
              </a:rPr>
              <a:t>time</a:t>
            </a:r>
            <a:r>
              <a:rPr sz="1200" i="1" spc="5" dirty="0">
                <a:solidFill>
                  <a:srgbClr val="5C5B5A"/>
                </a:solidFill>
                <a:latin typeface="Arial"/>
                <a:cs typeface="Arial"/>
              </a:rPr>
              <a:t> </a:t>
            </a:r>
            <a:r>
              <a:rPr sz="1200" i="1" spc="-10" dirty="0">
                <a:solidFill>
                  <a:srgbClr val="5C5B5A"/>
                </a:solidFill>
                <a:latin typeface="Arial"/>
                <a:cs typeface="Arial"/>
              </a:rPr>
              <a:t>(51%)</a:t>
            </a:r>
            <a:endParaRPr sz="1200">
              <a:latin typeface="Arial"/>
              <a:cs typeface="Arial"/>
            </a:endParaRPr>
          </a:p>
        </p:txBody>
      </p:sp>
      <p:grpSp>
        <p:nvGrpSpPr>
          <p:cNvPr id="13" name="object 13"/>
          <p:cNvGrpSpPr/>
          <p:nvPr/>
        </p:nvGrpSpPr>
        <p:grpSpPr>
          <a:xfrm>
            <a:off x="6201600" y="898804"/>
            <a:ext cx="5409565" cy="458470"/>
            <a:chOff x="6201600" y="898804"/>
            <a:chExt cx="5409565" cy="458470"/>
          </a:xfrm>
        </p:grpSpPr>
        <p:sp>
          <p:nvSpPr>
            <p:cNvPr id="14" name="object 14"/>
            <p:cNvSpPr/>
            <p:nvPr/>
          </p:nvSpPr>
          <p:spPr>
            <a:xfrm>
              <a:off x="6206363" y="903566"/>
              <a:ext cx="5400040" cy="448945"/>
            </a:xfrm>
            <a:custGeom>
              <a:avLst/>
              <a:gdLst/>
              <a:ahLst/>
              <a:cxnLst/>
              <a:rect l="l" t="t" r="r" b="b"/>
              <a:pathLst>
                <a:path w="5400040" h="448944">
                  <a:moveTo>
                    <a:pt x="5400040" y="0"/>
                  </a:moveTo>
                  <a:lnTo>
                    <a:pt x="0" y="0"/>
                  </a:lnTo>
                  <a:lnTo>
                    <a:pt x="0" y="448348"/>
                  </a:lnTo>
                  <a:lnTo>
                    <a:pt x="5400040" y="448348"/>
                  </a:lnTo>
                  <a:lnTo>
                    <a:pt x="5400040" y="0"/>
                  </a:lnTo>
                  <a:close/>
                </a:path>
              </a:pathLst>
            </a:custGeom>
            <a:solidFill>
              <a:srgbClr val="5C5B5A"/>
            </a:solidFill>
          </p:spPr>
          <p:txBody>
            <a:bodyPr wrap="square" lIns="0" tIns="0" rIns="0" bIns="0" rtlCol="0"/>
            <a:lstStyle/>
            <a:p>
              <a:endParaRPr/>
            </a:p>
          </p:txBody>
        </p:sp>
        <p:sp>
          <p:nvSpPr>
            <p:cNvPr id="15" name="object 15"/>
            <p:cNvSpPr/>
            <p:nvPr/>
          </p:nvSpPr>
          <p:spPr>
            <a:xfrm>
              <a:off x="6206363" y="903566"/>
              <a:ext cx="5400040" cy="448945"/>
            </a:xfrm>
            <a:custGeom>
              <a:avLst/>
              <a:gdLst/>
              <a:ahLst/>
              <a:cxnLst/>
              <a:rect l="l" t="t" r="r" b="b"/>
              <a:pathLst>
                <a:path w="5400040" h="448944">
                  <a:moveTo>
                    <a:pt x="0" y="448348"/>
                  </a:moveTo>
                  <a:lnTo>
                    <a:pt x="5400040" y="448348"/>
                  </a:lnTo>
                  <a:lnTo>
                    <a:pt x="5400040" y="0"/>
                  </a:lnTo>
                  <a:lnTo>
                    <a:pt x="0" y="0"/>
                  </a:lnTo>
                  <a:lnTo>
                    <a:pt x="0" y="448348"/>
                  </a:lnTo>
                  <a:close/>
                </a:path>
              </a:pathLst>
            </a:custGeom>
            <a:ln w="9525">
              <a:solidFill>
                <a:srgbClr val="5C5B5A"/>
              </a:solidFill>
            </a:ln>
          </p:spPr>
          <p:txBody>
            <a:bodyPr wrap="square" lIns="0" tIns="0" rIns="0" bIns="0" rtlCol="0"/>
            <a:lstStyle/>
            <a:p>
              <a:endParaRPr/>
            </a:p>
          </p:txBody>
        </p:sp>
      </p:grpSp>
      <p:sp>
        <p:nvSpPr>
          <p:cNvPr id="16" name="object 16"/>
          <p:cNvSpPr txBox="1"/>
          <p:nvPr/>
        </p:nvSpPr>
        <p:spPr>
          <a:xfrm>
            <a:off x="6513321" y="927861"/>
            <a:ext cx="4783455" cy="373380"/>
          </a:xfrm>
          <a:prstGeom prst="rect">
            <a:avLst/>
          </a:prstGeom>
        </p:spPr>
        <p:txBody>
          <a:bodyPr vert="horz" wrap="square" lIns="0" tIns="33020" rIns="0" bIns="0" rtlCol="0">
            <a:spAutoFit/>
          </a:bodyPr>
          <a:lstStyle/>
          <a:p>
            <a:pPr marL="1097280" marR="5080" indent="-1085215">
              <a:lnSpc>
                <a:spcPts val="1300"/>
              </a:lnSpc>
              <a:spcBef>
                <a:spcPts val="260"/>
              </a:spcBef>
            </a:pPr>
            <a:r>
              <a:rPr sz="1200" b="1" dirty="0">
                <a:solidFill>
                  <a:srgbClr val="FFFFFF"/>
                </a:solidFill>
                <a:latin typeface="Arial"/>
                <a:cs typeface="Arial"/>
              </a:rPr>
              <a:t>%</a:t>
            </a:r>
            <a:r>
              <a:rPr sz="1200" b="1" spc="-15" dirty="0">
                <a:solidFill>
                  <a:srgbClr val="FFFFFF"/>
                </a:solidFill>
                <a:latin typeface="Arial"/>
                <a:cs typeface="Arial"/>
              </a:rPr>
              <a:t> </a:t>
            </a:r>
            <a:r>
              <a:rPr sz="1200" b="1" dirty="0">
                <a:solidFill>
                  <a:srgbClr val="FFFFFF"/>
                </a:solidFill>
                <a:latin typeface="Arial"/>
                <a:cs typeface="Arial"/>
              </a:rPr>
              <a:t>who</a:t>
            </a:r>
            <a:r>
              <a:rPr sz="1200" b="1" spc="-25" dirty="0">
                <a:solidFill>
                  <a:srgbClr val="FFFFFF"/>
                </a:solidFill>
                <a:latin typeface="Arial"/>
                <a:cs typeface="Arial"/>
              </a:rPr>
              <a:t> </a:t>
            </a:r>
            <a:r>
              <a:rPr sz="1200" b="1" dirty="0">
                <a:solidFill>
                  <a:srgbClr val="FFFFFF"/>
                </a:solidFill>
                <a:latin typeface="Arial"/>
                <a:cs typeface="Arial"/>
              </a:rPr>
              <a:t>are</a:t>
            </a:r>
            <a:r>
              <a:rPr sz="1200" b="1" spc="-25" dirty="0">
                <a:solidFill>
                  <a:srgbClr val="FFFFFF"/>
                </a:solidFill>
                <a:latin typeface="Arial"/>
                <a:cs typeface="Arial"/>
              </a:rPr>
              <a:t> </a:t>
            </a:r>
            <a:r>
              <a:rPr sz="1200" b="1" spc="-10" dirty="0">
                <a:solidFill>
                  <a:srgbClr val="FFFFFF"/>
                </a:solidFill>
                <a:latin typeface="Arial"/>
                <a:cs typeface="Arial"/>
              </a:rPr>
              <a:t>significantly</a:t>
            </a:r>
            <a:r>
              <a:rPr sz="1200" b="1" spc="-15" dirty="0">
                <a:solidFill>
                  <a:srgbClr val="FFFFFF"/>
                </a:solidFill>
                <a:latin typeface="Arial"/>
                <a:cs typeface="Arial"/>
              </a:rPr>
              <a:t> </a:t>
            </a:r>
            <a:r>
              <a:rPr sz="1200" b="1" dirty="0">
                <a:solidFill>
                  <a:srgbClr val="FFFFFF"/>
                </a:solidFill>
                <a:latin typeface="Arial"/>
                <a:cs typeface="Arial"/>
              </a:rPr>
              <a:t>more</a:t>
            </a:r>
            <a:r>
              <a:rPr sz="1200" b="1" spc="-15" dirty="0">
                <a:solidFill>
                  <a:srgbClr val="FFFFFF"/>
                </a:solidFill>
                <a:latin typeface="Arial"/>
                <a:cs typeface="Arial"/>
              </a:rPr>
              <a:t> </a:t>
            </a:r>
            <a:r>
              <a:rPr sz="1200" b="1" dirty="0">
                <a:solidFill>
                  <a:srgbClr val="FFFFFF"/>
                </a:solidFill>
                <a:latin typeface="Arial"/>
                <a:cs typeface="Arial"/>
              </a:rPr>
              <a:t>likely</a:t>
            </a:r>
            <a:r>
              <a:rPr sz="1200" b="1" spc="-30" dirty="0">
                <a:solidFill>
                  <a:srgbClr val="FFFFFF"/>
                </a:solidFill>
                <a:latin typeface="Arial"/>
                <a:cs typeface="Arial"/>
              </a:rPr>
              <a:t> </a:t>
            </a:r>
            <a:r>
              <a:rPr sz="1200" b="1" dirty="0">
                <a:solidFill>
                  <a:srgbClr val="FFFFFF"/>
                </a:solidFill>
                <a:latin typeface="Arial"/>
                <a:cs typeface="Arial"/>
              </a:rPr>
              <a:t>to</a:t>
            </a:r>
            <a:r>
              <a:rPr sz="1200" b="1" spc="-5" dirty="0">
                <a:solidFill>
                  <a:srgbClr val="FFFFFF"/>
                </a:solidFill>
                <a:latin typeface="Arial"/>
                <a:cs typeface="Arial"/>
              </a:rPr>
              <a:t> </a:t>
            </a:r>
            <a:r>
              <a:rPr sz="1200" b="1" dirty="0">
                <a:solidFill>
                  <a:srgbClr val="FFFFFF"/>
                </a:solidFill>
                <a:latin typeface="Arial"/>
                <a:cs typeface="Arial"/>
              </a:rPr>
              <a:t>find</a:t>
            </a:r>
            <a:r>
              <a:rPr sz="1200" b="1" spc="5" dirty="0">
                <a:solidFill>
                  <a:srgbClr val="FFFFFF"/>
                </a:solidFill>
                <a:latin typeface="Arial"/>
                <a:cs typeface="Arial"/>
              </a:rPr>
              <a:t> </a:t>
            </a:r>
            <a:r>
              <a:rPr sz="1200" b="1" dirty="0">
                <a:solidFill>
                  <a:srgbClr val="FFFFFF"/>
                </a:solidFill>
                <a:latin typeface="Arial"/>
                <a:cs typeface="Arial"/>
              </a:rPr>
              <a:t>it</a:t>
            </a:r>
            <a:r>
              <a:rPr sz="1200" b="1" spc="-10" dirty="0">
                <a:solidFill>
                  <a:srgbClr val="FFFFFF"/>
                </a:solidFill>
                <a:latin typeface="Arial"/>
                <a:cs typeface="Arial"/>
              </a:rPr>
              <a:t> </a:t>
            </a:r>
            <a:r>
              <a:rPr sz="1200" b="1" dirty="0">
                <a:solidFill>
                  <a:srgbClr val="FFFFFF"/>
                </a:solidFill>
                <a:latin typeface="Arial"/>
                <a:cs typeface="Arial"/>
              </a:rPr>
              <a:t>difficult</a:t>
            </a:r>
            <a:r>
              <a:rPr sz="1200" b="1" spc="10" dirty="0">
                <a:solidFill>
                  <a:srgbClr val="FFFFFF"/>
                </a:solidFill>
                <a:latin typeface="Arial"/>
                <a:cs typeface="Arial"/>
              </a:rPr>
              <a:t> </a:t>
            </a:r>
            <a:r>
              <a:rPr sz="1200" b="1" dirty="0">
                <a:solidFill>
                  <a:srgbClr val="FFFFFF"/>
                </a:solidFill>
                <a:latin typeface="Arial"/>
                <a:cs typeface="Arial"/>
              </a:rPr>
              <a:t>to</a:t>
            </a:r>
            <a:r>
              <a:rPr sz="1200" b="1" spc="-5" dirty="0">
                <a:solidFill>
                  <a:srgbClr val="FFFFFF"/>
                </a:solidFill>
                <a:latin typeface="Arial"/>
                <a:cs typeface="Arial"/>
              </a:rPr>
              <a:t> </a:t>
            </a:r>
            <a:r>
              <a:rPr sz="1200" b="1" dirty="0">
                <a:solidFill>
                  <a:srgbClr val="FFFFFF"/>
                </a:solidFill>
                <a:latin typeface="Arial"/>
                <a:cs typeface="Arial"/>
              </a:rPr>
              <a:t>afford</a:t>
            </a:r>
            <a:r>
              <a:rPr sz="1200" b="1" spc="-10" dirty="0">
                <a:solidFill>
                  <a:srgbClr val="FFFFFF"/>
                </a:solidFill>
                <a:latin typeface="Arial"/>
                <a:cs typeface="Arial"/>
              </a:rPr>
              <a:t> </a:t>
            </a:r>
            <a:r>
              <a:rPr sz="1200" b="1" spc="-20" dirty="0">
                <a:solidFill>
                  <a:srgbClr val="FFFFFF"/>
                </a:solidFill>
                <a:latin typeface="Arial"/>
                <a:cs typeface="Arial"/>
              </a:rPr>
              <a:t>rent </a:t>
            </a:r>
            <a:r>
              <a:rPr sz="1200" b="1" dirty="0">
                <a:solidFill>
                  <a:srgbClr val="FFFFFF"/>
                </a:solidFill>
                <a:latin typeface="Arial"/>
                <a:cs typeface="Arial"/>
              </a:rPr>
              <a:t>compared</a:t>
            </a:r>
            <a:r>
              <a:rPr sz="1200" b="1" spc="-45" dirty="0">
                <a:solidFill>
                  <a:srgbClr val="FFFFFF"/>
                </a:solidFill>
                <a:latin typeface="Arial"/>
                <a:cs typeface="Arial"/>
              </a:rPr>
              <a:t> </a:t>
            </a:r>
            <a:r>
              <a:rPr sz="1200" b="1" dirty="0">
                <a:solidFill>
                  <a:srgbClr val="FFFFFF"/>
                </a:solidFill>
                <a:latin typeface="Arial"/>
                <a:cs typeface="Arial"/>
              </a:rPr>
              <a:t>to</a:t>
            </a:r>
            <a:r>
              <a:rPr sz="1200" b="1" spc="-20" dirty="0">
                <a:solidFill>
                  <a:srgbClr val="FFFFFF"/>
                </a:solidFill>
                <a:latin typeface="Arial"/>
                <a:cs typeface="Arial"/>
              </a:rPr>
              <a:t> </a:t>
            </a:r>
            <a:r>
              <a:rPr sz="1200" b="1" dirty="0">
                <a:solidFill>
                  <a:srgbClr val="FFFFFF"/>
                </a:solidFill>
                <a:latin typeface="Arial"/>
                <a:cs typeface="Arial"/>
              </a:rPr>
              <a:t>the</a:t>
            </a:r>
            <a:r>
              <a:rPr sz="1200" b="1" spc="-20" dirty="0">
                <a:solidFill>
                  <a:srgbClr val="FFFFFF"/>
                </a:solidFill>
                <a:latin typeface="Arial"/>
                <a:cs typeface="Arial"/>
              </a:rPr>
              <a:t> </a:t>
            </a:r>
            <a:r>
              <a:rPr sz="1200" b="1" dirty="0">
                <a:solidFill>
                  <a:srgbClr val="FFFFFF"/>
                </a:solidFill>
                <a:latin typeface="Arial"/>
                <a:cs typeface="Arial"/>
              </a:rPr>
              <a:t>GM</a:t>
            </a:r>
            <a:r>
              <a:rPr sz="1200" b="1" spc="-15" dirty="0">
                <a:solidFill>
                  <a:srgbClr val="FFFFFF"/>
                </a:solidFill>
                <a:latin typeface="Arial"/>
                <a:cs typeface="Arial"/>
              </a:rPr>
              <a:t> </a:t>
            </a:r>
            <a:r>
              <a:rPr sz="1200" b="1" dirty="0">
                <a:solidFill>
                  <a:srgbClr val="FFFFFF"/>
                </a:solidFill>
                <a:latin typeface="Arial"/>
                <a:cs typeface="Arial"/>
              </a:rPr>
              <a:t>average</a:t>
            </a:r>
            <a:r>
              <a:rPr sz="1200" b="1" spc="-40" dirty="0">
                <a:solidFill>
                  <a:srgbClr val="FFFFFF"/>
                </a:solidFill>
                <a:latin typeface="Arial"/>
                <a:cs typeface="Arial"/>
              </a:rPr>
              <a:t> </a:t>
            </a:r>
            <a:r>
              <a:rPr sz="1200" b="1" spc="-10" dirty="0">
                <a:solidFill>
                  <a:srgbClr val="FFFFFF"/>
                </a:solidFill>
                <a:latin typeface="Arial"/>
                <a:cs typeface="Arial"/>
              </a:rPr>
              <a:t>(52%):</a:t>
            </a:r>
            <a:endParaRPr sz="1200">
              <a:latin typeface="Arial"/>
              <a:cs typeface="Arial"/>
            </a:endParaRPr>
          </a:p>
        </p:txBody>
      </p:sp>
      <p:sp>
        <p:nvSpPr>
          <p:cNvPr id="17" name="object 17"/>
          <p:cNvSpPr/>
          <p:nvPr/>
        </p:nvSpPr>
        <p:spPr>
          <a:xfrm>
            <a:off x="6209410" y="1352651"/>
            <a:ext cx="5400040" cy="4462145"/>
          </a:xfrm>
          <a:custGeom>
            <a:avLst/>
            <a:gdLst/>
            <a:ahLst/>
            <a:cxnLst/>
            <a:rect l="l" t="t" r="r" b="b"/>
            <a:pathLst>
              <a:path w="5400040" h="4462145">
                <a:moveTo>
                  <a:pt x="0" y="4462145"/>
                </a:moveTo>
                <a:lnTo>
                  <a:pt x="5400040" y="4462145"/>
                </a:lnTo>
                <a:lnTo>
                  <a:pt x="5400040" y="0"/>
                </a:lnTo>
                <a:lnTo>
                  <a:pt x="0" y="0"/>
                </a:lnTo>
                <a:lnTo>
                  <a:pt x="0" y="4462145"/>
                </a:lnTo>
                <a:close/>
              </a:path>
            </a:pathLst>
          </a:custGeom>
          <a:ln w="9525">
            <a:solidFill>
              <a:srgbClr val="5C5B5A"/>
            </a:solidFill>
          </a:ln>
        </p:spPr>
        <p:txBody>
          <a:bodyPr wrap="square" lIns="0" tIns="0" rIns="0" bIns="0" rtlCol="0"/>
          <a:lstStyle/>
          <a:p>
            <a:endParaRPr/>
          </a:p>
        </p:txBody>
      </p:sp>
      <p:sp>
        <p:nvSpPr>
          <p:cNvPr id="18" name="object 18"/>
          <p:cNvSpPr txBox="1"/>
          <p:nvPr/>
        </p:nvSpPr>
        <p:spPr>
          <a:xfrm>
            <a:off x="6289040" y="1443304"/>
            <a:ext cx="1136650" cy="208915"/>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19" name="object 19"/>
          <p:cNvSpPr txBox="1"/>
          <p:nvPr/>
        </p:nvSpPr>
        <p:spPr>
          <a:xfrm>
            <a:off x="6289040" y="1652778"/>
            <a:ext cx="4900295" cy="807720"/>
          </a:xfrm>
          <a:prstGeom prst="rect">
            <a:avLst/>
          </a:prstGeom>
        </p:spPr>
        <p:txBody>
          <a:bodyPr vert="horz" wrap="square" lIns="0" tIns="12700" rIns="0" bIns="0" rtlCol="0">
            <a:spAutoFit/>
          </a:bodyPr>
          <a:lstStyle/>
          <a:p>
            <a:pPr marL="184785" marR="5080" indent="-172720">
              <a:lnSpc>
                <a:spcPct val="100000"/>
              </a:lnSpc>
              <a:spcBef>
                <a:spcPts val="100"/>
              </a:spcBef>
              <a:buChar char="•"/>
              <a:tabLst>
                <a:tab pos="184785" algn="l"/>
              </a:tabLst>
            </a:pPr>
            <a:r>
              <a:rPr sz="1200" dirty="0">
                <a:solidFill>
                  <a:srgbClr val="5C5B5A"/>
                </a:solidFill>
                <a:latin typeface="Arial"/>
                <a:cs typeface="Arial"/>
              </a:rPr>
              <a:t>Those</a:t>
            </a:r>
            <a:r>
              <a:rPr sz="1200" spc="-25" dirty="0">
                <a:solidFill>
                  <a:srgbClr val="5C5B5A"/>
                </a:solidFill>
                <a:latin typeface="Arial"/>
                <a:cs typeface="Arial"/>
              </a:rPr>
              <a:t> </a:t>
            </a:r>
            <a:r>
              <a:rPr sz="1200" dirty="0">
                <a:solidFill>
                  <a:srgbClr val="5C5B5A"/>
                </a:solidFill>
                <a:latin typeface="Arial"/>
                <a:cs typeface="Arial"/>
              </a:rPr>
              <a:t>from</a:t>
            </a:r>
            <a:r>
              <a:rPr sz="1200" spc="-10" dirty="0">
                <a:solidFill>
                  <a:srgbClr val="5C5B5A"/>
                </a:solidFill>
                <a:latin typeface="Arial"/>
                <a:cs typeface="Arial"/>
              </a:rPr>
              <a:t> </a:t>
            </a:r>
            <a:r>
              <a:rPr sz="1200" dirty="0">
                <a:solidFill>
                  <a:srgbClr val="5C5B5A"/>
                </a:solidFill>
                <a:latin typeface="Arial"/>
                <a:cs typeface="Arial"/>
              </a:rPr>
              <a:t>racially</a:t>
            </a:r>
            <a:r>
              <a:rPr sz="1200" spc="-5" dirty="0">
                <a:solidFill>
                  <a:srgbClr val="5C5B5A"/>
                </a:solidFill>
                <a:latin typeface="Arial"/>
                <a:cs typeface="Arial"/>
              </a:rPr>
              <a:t> </a:t>
            </a:r>
            <a:r>
              <a:rPr sz="1200" spc="-10" dirty="0">
                <a:solidFill>
                  <a:srgbClr val="5C5B5A"/>
                </a:solidFill>
                <a:latin typeface="Arial"/>
                <a:cs typeface="Arial"/>
              </a:rPr>
              <a:t>minoritised</a:t>
            </a:r>
            <a:r>
              <a:rPr sz="1200" spc="-40" dirty="0">
                <a:solidFill>
                  <a:srgbClr val="5C5B5A"/>
                </a:solidFill>
                <a:latin typeface="Arial"/>
                <a:cs typeface="Arial"/>
              </a:rPr>
              <a:t> </a:t>
            </a:r>
            <a:r>
              <a:rPr sz="1200" dirty="0">
                <a:solidFill>
                  <a:srgbClr val="5C5B5A"/>
                </a:solidFill>
                <a:latin typeface="Arial"/>
                <a:cs typeface="Arial"/>
              </a:rPr>
              <a:t>groups (59%),</a:t>
            </a:r>
            <a:r>
              <a:rPr sz="1200" spc="-20" dirty="0">
                <a:solidFill>
                  <a:srgbClr val="5C5B5A"/>
                </a:solidFill>
                <a:latin typeface="Arial"/>
                <a:cs typeface="Arial"/>
              </a:rPr>
              <a:t> </a:t>
            </a:r>
            <a:r>
              <a:rPr sz="1200" spc="-10" dirty="0">
                <a:solidFill>
                  <a:srgbClr val="5C5B5A"/>
                </a:solidFill>
                <a:latin typeface="Arial"/>
                <a:cs typeface="Arial"/>
              </a:rPr>
              <a:t>including</a:t>
            </a:r>
            <a:r>
              <a:rPr sz="1200" spc="-95" dirty="0">
                <a:solidFill>
                  <a:srgbClr val="5C5B5A"/>
                </a:solidFill>
                <a:latin typeface="Arial"/>
                <a:cs typeface="Arial"/>
              </a:rPr>
              <a:t> </a:t>
            </a:r>
            <a:r>
              <a:rPr sz="1200" dirty="0">
                <a:solidFill>
                  <a:srgbClr val="5C5B5A"/>
                </a:solidFill>
                <a:latin typeface="Arial"/>
                <a:cs typeface="Arial"/>
              </a:rPr>
              <a:t>Asian</a:t>
            </a:r>
            <a:r>
              <a:rPr sz="1200" spc="-10" dirty="0">
                <a:solidFill>
                  <a:srgbClr val="5C5B5A"/>
                </a:solidFill>
                <a:latin typeface="Arial"/>
                <a:cs typeface="Arial"/>
              </a:rPr>
              <a:t> </a:t>
            </a:r>
            <a:r>
              <a:rPr sz="1200" dirty="0">
                <a:solidFill>
                  <a:srgbClr val="5C5B5A"/>
                </a:solidFill>
                <a:latin typeface="Arial"/>
                <a:cs typeface="Arial"/>
              </a:rPr>
              <a:t>or</a:t>
            </a:r>
            <a:r>
              <a:rPr sz="1200" spc="-70" dirty="0">
                <a:solidFill>
                  <a:srgbClr val="5C5B5A"/>
                </a:solidFill>
                <a:latin typeface="Arial"/>
                <a:cs typeface="Arial"/>
              </a:rPr>
              <a:t> </a:t>
            </a:r>
            <a:r>
              <a:rPr sz="1200" spc="-10" dirty="0">
                <a:solidFill>
                  <a:srgbClr val="5C5B5A"/>
                </a:solidFill>
                <a:latin typeface="Arial"/>
                <a:cs typeface="Arial"/>
              </a:rPr>
              <a:t>Asian </a:t>
            </a:r>
            <a:r>
              <a:rPr sz="1200" dirty="0">
                <a:solidFill>
                  <a:srgbClr val="5C5B5A"/>
                </a:solidFill>
                <a:latin typeface="Arial"/>
                <a:cs typeface="Arial"/>
              </a:rPr>
              <a:t>British</a:t>
            </a:r>
            <a:r>
              <a:rPr sz="1200" spc="-25" dirty="0">
                <a:solidFill>
                  <a:srgbClr val="5C5B5A"/>
                </a:solidFill>
                <a:latin typeface="Arial"/>
                <a:cs typeface="Arial"/>
              </a:rPr>
              <a:t> </a:t>
            </a:r>
            <a:r>
              <a:rPr sz="1200" dirty="0">
                <a:solidFill>
                  <a:srgbClr val="5C5B5A"/>
                </a:solidFill>
                <a:latin typeface="Arial"/>
                <a:cs typeface="Arial"/>
              </a:rPr>
              <a:t>(61%)</a:t>
            </a:r>
            <a:r>
              <a:rPr sz="1200" spc="-25" dirty="0">
                <a:solidFill>
                  <a:srgbClr val="5C5B5A"/>
                </a:solidFill>
                <a:latin typeface="Arial"/>
                <a:cs typeface="Arial"/>
              </a:rPr>
              <a:t> </a:t>
            </a:r>
            <a:r>
              <a:rPr sz="1200" dirty="0">
                <a:solidFill>
                  <a:srgbClr val="5C5B5A"/>
                </a:solidFill>
                <a:latin typeface="Arial"/>
                <a:cs typeface="Arial"/>
              </a:rPr>
              <a:t>or</a:t>
            </a:r>
            <a:r>
              <a:rPr sz="1200" spc="-15" dirty="0">
                <a:solidFill>
                  <a:srgbClr val="5C5B5A"/>
                </a:solidFill>
                <a:latin typeface="Arial"/>
                <a:cs typeface="Arial"/>
              </a:rPr>
              <a:t> </a:t>
            </a:r>
            <a:r>
              <a:rPr sz="1200" dirty="0">
                <a:solidFill>
                  <a:srgbClr val="5C5B5A"/>
                </a:solidFill>
                <a:latin typeface="Arial"/>
                <a:cs typeface="Arial"/>
              </a:rPr>
              <a:t>Black</a:t>
            </a:r>
            <a:r>
              <a:rPr sz="1200" spc="-35" dirty="0">
                <a:solidFill>
                  <a:srgbClr val="5C5B5A"/>
                </a:solidFill>
                <a:latin typeface="Arial"/>
                <a:cs typeface="Arial"/>
              </a:rPr>
              <a:t> </a:t>
            </a:r>
            <a:r>
              <a:rPr sz="1200" dirty="0">
                <a:solidFill>
                  <a:srgbClr val="5C5B5A"/>
                </a:solidFill>
                <a:latin typeface="Arial"/>
                <a:cs typeface="Arial"/>
              </a:rPr>
              <a:t>or</a:t>
            </a:r>
            <a:r>
              <a:rPr sz="1200" spc="-15" dirty="0">
                <a:solidFill>
                  <a:srgbClr val="5C5B5A"/>
                </a:solidFill>
                <a:latin typeface="Arial"/>
                <a:cs typeface="Arial"/>
              </a:rPr>
              <a:t> </a:t>
            </a:r>
            <a:r>
              <a:rPr sz="1200" dirty="0">
                <a:solidFill>
                  <a:srgbClr val="5C5B5A"/>
                </a:solidFill>
                <a:latin typeface="Arial"/>
                <a:cs typeface="Arial"/>
              </a:rPr>
              <a:t>Black</a:t>
            </a:r>
            <a:r>
              <a:rPr sz="1200" spc="-25" dirty="0">
                <a:solidFill>
                  <a:srgbClr val="5C5B5A"/>
                </a:solidFill>
                <a:latin typeface="Arial"/>
                <a:cs typeface="Arial"/>
              </a:rPr>
              <a:t> </a:t>
            </a:r>
            <a:r>
              <a:rPr sz="1200" dirty="0">
                <a:solidFill>
                  <a:srgbClr val="5C5B5A"/>
                </a:solidFill>
                <a:latin typeface="Arial"/>
                <a:cs typeface="Arial"/>
              </a:rPr>
              <a:t>British</a:t>
            </a:r>
            <a:r>
              <a:rPr sz="1200" spc="-20" dirty="0">
                <a:solidFill>
                  <a:srgbClr val="5C5B5A"/>
                </a:solidFill>
                <a:latin typeface="Arial"/>
                <a:cs typeface="Arial"/>
              </a:rPr>
              <a:t> </a:t>
            </a:r>
            <a:r>
              <a:rPr sz="1200" spc="-10" dirty="0">
                <a:solidFill>
                  <a:srgbClr val="5C5B5A"/>
                </a:solidFill>
                <a:latin typeface="Arial"/>
                <a:cs typeface="Arial"/>
              </a:rPr>
              <a:t>(61%)</a:t>
            </a:r>
            <a:endParaRPr sz="1200">
              <a:latin typeface="Arial"/>
              <a:cs typeface="Arial"/>
            </a:endParaRPr>
          </a:p>
          <a:p>
            <a:pPr marL="186055" indent="-173355">
              <a:lnSpc>
                <a:spcPct val="100000"/>
              </a:lnSpc>
              <a:spcBef>
                <a:spcPts val="200"/>
              </a:spcBef>
              <a:buFont typeface="Arial"/>
              <a:buChar char="•"/>
              <a:tabLst>
                <a:tab pos="18605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English</a:t>
            </a:r>
            <a:r>
              <a:rPr sz="1200" i="1" spc="-35" dirty="0">
                <a:solidFill>
                  <a:srgbClr val="5C5B5A"/>
                </a:solidFill>
                <a:latin typeface="Arial"/>
                <a:cs typeface="Arial"/>
              </a:rPr>
              <a:t> </a:t>
            </a:r>
            <a:r>
              <a:rPr sz="1200" i="1" dirty="0">
                <a:solidFill>
                  <a:srgbClr val="5C5B5A"/>
                </a:solidFill>
                <a:latin typeface="Arial"/>
                <a:cs typeface="Arial"/>
              </a:rPr>
              <a:t>is</a:t>
            </a:r>
            <a:r>
              <a:rPr sz="1200" i="1" spc="-10" dirty="0">
                <a:solidFill>
                  <a:srgbClr val="5C5B5A"/>
                </a:solidFill>
                <a:latin typeface="Arial"/>
                <a:cs typeface="Arial"/>
              </a:rPr>
              <a:t> </a:t>
            </a:r>
            <a:r>
              <a:rPr sz="1200" i="1" dirty="0">
                <a:solidFill>
                  <a:srgbClr val="5C5B5A"/>
                </a:solidFill>
                <a:latin typeface="Arial"/>
                <a:cs typeface="Arial"/>
              </a:rPr>
              <a:t>not</a:t>
            </a:r>
            <a:r>
              <a:rPr sz="1200" i="1" spc="-30"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first language</a:t>
            </a:r>
            <a:r>
              <a:rPr sz="1200" i="1" spc="-55" dirty="0">
                <a:solidFill>
                  <a:srgbClr val="5C5B5A"/>
                </a:solidFill>
                <a:latin typeface="Arial"/>
                <a:cs typeface="Arial"/>
              </a:rPr>
              <a:t> </a:t>
            </a:r>
            <a:r>
              <a:rPr sz="1200" i="1" spc="-20" dirty="0">
                <a:solidFill>
                  <a:srgbClr val="5C5B5A"/>
                </a:solidFill>
                <a:latin typeface="Arial"/>
                <a:cs typeface="Arial"/>
              </a:rPr>
              <a:t>(60%)</a:t>
            </a:r>
            <a:endParaRPr sz="1200">
              <a:latin typeface="Arial"/>
              <a:cs typeface="Arial"/>
            </a:endParaRPr>
          </a:p>
          <a:p>
            <a:pPr marL="186055" indent="-173355">
              <a:lnSpc>
                <a:spcPct val="100000"/>
              </a:lnSpc>
              <a:spcBef>
                <a:spcPts val="195"/>
              </a:spcBef>
              <a:buFont typeface="Arial"/>
              <a:buChar char="•"/>
              <a:tabLst>
                <a:tab pos="186055" algn="l"/>
              </a:tabLst>
            </a:pPr>
            <a:r>
              <a:rPr sz="1200" i="1" dirty="0">
                <a:solidFill>
                  <a:srgbClr val="5C5B5A"/>
                </a:solidFill>
                <a:latin typeface="Arial"/>
                <a:cs typeface="Arial"/>
              </a:rPr>
              <a:t>Those</a:t>
            </a:r>
            <a:r>
              <a:rPr sz="1200" i="1" spc="-20" dirty="0">
                <a:solidFill>
                  <a:srgbClr val="5C5B5A"/>
                </a:solidFill>
                <a:latin typeface="Arial"/>
                <a:cs typeface="Arial"/>
              </a:rPr>
              <a:t> </a:t>
            </a:r>
            <a:r>
              <a:rPr sz="1200" i="1" dirty="0">
                <a:solidFill>
                  <a:srgbClr val="5C5B5A"/>
                </a:solidFill>
                <a:latin typeface="Arial"/>
                <a:cs typeface="Arial"/>
              </a:rPr>
              <a:t>aged</a:t>
            </a:r>
            <a:r>
              <a:rPr sz="1200" i="1" spc="-20" dirty="0">
                <a:solidFill>
                  <a:srgbClr val="5C5B5A"/>
                </a:solidFill>
                <a:latin typeface="Arial"/>
                <a:cs typeface="Arial"/>
              </a:rPr>
              <a:t> </a:t>
            </a:r>
            <a:r>
              <a:rPr sz="1200" i="1" spc="-10" dirty="0">
                <a:solidFill>
                  <a:srgbClr val="5C5B5A"/>
                </a:solidFill>
                <a:latin typeface="Arial"/>
                <a:cs typeface="Arial"/>
              </a:rPr>
              <a:t>45-</a:t>
            </a:r>
            <a:r>
              <a:rPr sz="1200" i="1" dirty="0">
                <a:solidFill>
                  <a:srgbClr val="5C5B5A"/>
                </a:solidFill>
                <a:latin typeface="Arial"/>
                <a:cs typeface="Arial"/>
              </a:rPr>
              <a:t>54</a:t>
            </a:r>
            <a:r>
              <a:rPr sz="1200" i="1" spc="-25" dirty="0">
                <a:solidFill>
                  <a:srgbClr val="5C5B5A"/>
                </a:solidFill>
                <a:latin typeface="Arial"/>
                <a:cs typeface="Arial"/>
              </a:rPr>
              <a:t> </a:t>
            </a:r>
            <a:r>
              <a:rPr sz="1200" i="1" spc="-10" dirty="0">
                <a:solidFill>
                  <a:srgbClr val="5C5B5A"/>
                </a:solidFill>
                <a:latin typeface="Arial"/>
                <a:cs typeface="Arial"/>
              </a:rPr>
              <a:t>(59%)</a:t>
            </a:r>
            <a:endParaRPr sz="1200">
              <a:latin typeface="Arial"/>
              <a:cs typeface="Arial"/>
            </a:endParaRPr>
          </a:p>
        </p:txBody>
      </p:sp>
      <p:sp>
        <p:nvSpPr>
          <p:cNvPr id="20" name="object 20"/>
          <p:cNvSpPr txBox="1"/>
          <p:nvPr/>
        </p:nvSpPr>
        <p:spPr>
          <a:xfrm>
            <a:off x="6289040" y="2669285"/>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21" name="object 21"/>
          <p:cNvSpPr txBox="1"/>
          <p:nvPr/>
        </p:nvSpPr>
        <p:spPr>
          <a:xfrm>
            <a:off x="6289040" y="2850092"/>
            <a:ext cx="5207635" cy="2634615"/>
          </a:xfrm>
          <a:prstGeom prst="rect">
            <a:avLst/>
          </a:prstGeom>
        </p:spPr>
        <p:txBody>
          <a:bodyPr vert="horz" wrap="square" lIns="0" tIns="38735" rIns="0" bIns="0" rtlCol="0">
            <a:spAutoFit/>
          </a:bodyPr>
          <a:lstStyle/>
          <a:p>
            <a:pPr marL="185420" indent="-172720">
              <a:lnSpc>
                <a:spcPct val="100000"/>
              </a:lnSpc>
              <a:spcBef>
                <a:spcPts val="305"/>
              </a:spcBef>
              <a:buChar char="•"/>
              <a:tabLst>
                <a:tab pos="185420" algn="l"/>
              </a:tabLst>
            </a:pPr>
            <a:r>
              <a:rPr sz="1200" dirty="0">
                <a:solidFill>
                  <a:srgbClr val="5C5B5A"/>
                </a:solidFill>
                <a:latin typeface="Arial"/>
                <a:cs typeface="Arial"/>
              </a:rPr>
              <a:t>Parents</a:t>
            </a:r>
            <a:r>
              <a:rPr sz="1200" spc="-30" dirty="0">
                <a:solidFill>
                  <a:srgbClr val="5C5B5A"/>
                </a:solidFill>
                <a:latin typeface="Arial"/>
                <a:cs typeface="Arial"/>
              </a:rPr>
              <a:t> </a:t>
            </a:r>
            <a:r>
              <a:rPr sz="1200" dirty="0">
                <a:solidFill>
                  <a:srgbClr val="5C5B5A"/>
                </a:solidFill>
                <a:latin typeface="Arial"/>
                <a:cs typeface="Arial"/>
              </a:rPr>
              <a:t>with 19-</a:t>
            </a:r>
            <a:r>
              <a:rPr sz="1200" spc="-10" dirty="0">
                <a:solidFill>
                  <a:srgbClr val="5C5B5A"/>
                </a:solidFill>
                <a:latin typeface="Arial"/>
                <a:cs typeface="Arial"/>
              </a:rPr>
              <a:t>25-year-</a:t>
            </a:r>
            <a:r>
              <a:rPr sz="1200" dirty="0">
                <a:solidFill>
                  <a:srgbClr val="5C5B5A"/>
                </a:solidFill>
                <a:latin typeface="Arial"/>
                <a:cs typeface="Arial"/>
              </a:rPr>
              <a:t>olds</a:t>
            </a:r>
            <a:r>
              <a:rPr sz="1200" spc="-35"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the</a:t>
            </a:r>
            <a:r>
              <a:rPr sz="1200" spc="-10" dirty="0">
                <a:solidFill>
                  <a:srgbClr val="5C5B5A"/>
                </a:solidFill>
                <a:latin typeface="Arial"/>
                <a:cs typeface="Arial"/>
              </a:rPr>
              <a:t> </a:t>
            </a:r>
            <a:r>
              <a:rPr sz="1200" dirty="0">
                <a:solidFill>
                  <a:srgbClr val="5C5B5A"/>
                </a:solidFill>
                <a:latin typeface="Arial"/>
                <a:cs typeface="Arial"/>
              </a:rPr>
              <a:t>house</a:t>
            </a:r>
            <a:r>
              <a:rPr sz="1200" spc="-30" dirty="0">
                <a:solidFill>
                  <a:srgbClr val="5C5B5A"/>
                </a:solidFill>
                <a:latin typeface="Arial"/>
                <a:cs typeface="Arial"/>
              </a:rPr>
              <a:t> </a:t>
            </a:r>
            <a:r>
              <a:rPr sz="1200" spc="-20" dirty="0">
                <a:solidFill>
                  <a:srgbClr val="5C5B5A"/>
                </a:solidFill>
                <a:latin typeface="Arial"/>
                <a:cs typeface="Arial"/>
              </a:rPr>
              <a:t>(73%)</a:t>
            </a:r>
            <a:endParaRPr sz="1200">
              <a:latin typeface="Arial"/>
              <a:cs typeface="Arial"/>
            </a:endParaRPr>
          </a:p>
          <a:p>
            <a:pPr marL="184785" marR="182880" indent="-172720">
              <a:lnSpc>
                <a:spcPct val="100000"/>
              </a:lnSpc>
              <a:spcBef>
                <a:spcPts val="209"/>
              </a:spcBef>
              <a:buFont typeface="Arial"/>
              <a:buChar char="•"/>
              <a:tabLst>
                <a:tab pos="18478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dissatisfied</a:t>
            </a:r>
            <a:r>
              <a:rPr sz="1200" i="1" spc="-4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work</a:t>
            </a:r>
            <a:r>
              <a:rPr sz="1200" i="1" spc="-25" dirty="0">
                <a:solidFill>
                  <a:srgbClr val="5C5B5A"/>
                </a:solidFill>
                <a:latin typeface="Arial"/>
                <a:cs typeface="Arial"/>
              </a:rPr>
              <a:t> </a:t>
            </a:r>
            <a:r>
              <a:rPr sz="1200" i="1" dirty="0">
                <a:solidFill>
                  <a:srgbClr val="5C5B5A"/>
                </a:solidFill>
                <a:latin typeface="Arial"/>
                <a:cs typeface="Arial"/>
              </a:rPr>
              <a:t>hours</a:t>
            </a:r>
            <a:r>
              <a:rPr sz="1200" i="1" spc="-35" dirty="0">
                <a:solidFill>
                  <a:srgbClr val="5C5B5A"/>
                </a:solidFill>
                <a:latin typeface="Arial"/>
                <a:cs typeface="Arial"/>
              </a:rPr>
              <a:t> </a:t>
            </a:r>
            <a:r>
              <a:rPr sz="1200" i="1" dirty="0">
                <a:solidFill>
                  <a:srgbClr val="5C5B5A"/>
                </a:solidFill>
                <a:latin typeface="Arial"/>
                <a:cs typeface="Arial"/>
              </a:rPr>
              <a:t>(70%),</a:t>
            </a:r>
            <a:r>
              <a:rPr sz="1200" i="1" spc="-15" dirty="0">
                <a:solidFill>
                  <a:srgbClr val="5C5B5A"/>
                </a:solidFill>
                <a:latin typeface="Arial"/>
                <a:cs typeface="Arial"/>
              </a:rPr>
              <a:t> </a:t>
            </a:r>
            <a:r>
              <a:rPr sz="1200" i="1" dirty="0">
                <a:solidFill>
                  <a:srgbClr val="5C5B5A"/>
                </a:solidFill>
                <a:latin typeface="Arial"/>
                <a:cs typeface="Arial"/>
              </a:rPr>
              <a:t>dissatisfied</a:t>
            </a:r>
            <a:r>
              <a:rPr sz="1200" i="1" spc="-50" dirty="0">
                <a:solidFill>
                  <a:srgbClr val="5C5B5A"/>
                </a:solidFill>
                <a:latin typeface="Arial"/>
                <a:cs typeface="Arial"/>
              </a:rPr>
              <a:t> </a:t>
            </a:r>
            <a:r>
              <a:rPr sz="1200" i="1" dirty="0">
                <a:solidFill>
                  <a:srgbClr val="5C5B5A"/>
                </a:solidFill>
                <a:latin typeface="Arial"/>
                <a:cs typeface="Arial"/>
              </a:rPr>
              <a:t>with</a:t>
            </a:r>
            <a:r>
              <a:rPr sz="1200" i="1" spc="-20"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job </a:t>
            </a:r>
            <a:r>
              <a:rPr sz="1200" i="1" dirty="0">
                <a:solidFill>
                  <a:srgbClr val="5C5B5A"/>
                </a:solidFill>
                <a:latin typeface="Arial"/>
                <a:cs typeface="Arial"/>
              </a:rPr>
              <a:t>(66%)</a:t>
            </a:r>
            <a:r>
              <a:rPr sz="1200" i="1" spc="-25" dirty="0">
                <a:solidFill>
                  <a:srgbClr val="5C5B5A"/>
                </a:solidFill>
                <a:latin typeface="Arial"/>
                <a:cs typeface="Arial"/>
              </a:rPr>
              <a:t> </a:t>
            </a:r>
            <a:r>
              <a:rPr sz="1200" i="1" dirty="0">
                <a:solidFill>
                  <a:srgbClr val="5C5B5A"/>
                </a:solidFill>
                <a:latin typeface="Arial"/>
                <a:cs typeface="Arial"/>
              </a:rPr>
              <a:t>or</a:t>
            </a:r>
            <a:r>
              <a:rPr sz="1200" i="1" spc="-20" dirty="0">
                <a:solidFill>
                  <a:srgbClr val="5C5B5A"/>
                </a:solidFill>
                <a:latin typeface="Arial"/>
                <a:cs typeface="Arial"/>
              </a:rPr>
              <a:t> </a:t>
            </a:r>
            <a:r>
              <a:rPr sz="1200" i="1" dirty="0">
                <a:solidFill>
                  <a:srgbClr val="5C5B5A"/>
                </a:solidFill>
                <a:latin typeface="Arial"/>
                <a:cs typeface="Arial"/>
              </a:rPr>
              <a:t>dissatisfied</a:t>
            </a:r>
            <a:r>
              <a:rPr sz="1200" i="1" spc="-35"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pay</a:t>
            </a:r>
            <a:r>
              <a:rPr sz="1200" i="1" spc="-15" dirty="0">
                <a:solidFill>
                  <a:srgbClr val="5C5B5A"/>
                </a:solidFill>
                <a:latin typeface="Arial"/>
                <a:cs typeface="Arial"/>
              </a:rPr>
              <a:t> </a:t>
            </a:r>
            <a:r>
              <a:rPr sz="1200" i="1" spc="-10" dirty="0">
                <a:solidFill>
                  <a:srgbClr val="5C5B5A"/>
                </a:solidFill>
                <a:latin typeface="Arial"/>
                <a:cs typeface="Arial"/>
              </a:rPr>
              <a:t>(66%)</a:t>
            </a:r>
            <a:endParaRPr sz="1200">
              <a:latin typeface="Arial"/>
              <a:cs typeface="Arial"/>
            </a:endParaRPr>
          </a:p>
          <a:p>
            <a:pPr marL="186055" indent="-173355">
              <a:lnSpc>
                <a:spcPct val="100000"/>
              </a:lnSpc>
              <a:spcBef>
                <a:spcPts val="200"/>
              </a:spcBef>
              <a:buChar char="•"/>
              <a:tabLst>
                <a:tab pos="18605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with</a:t>
            </a:r>
            <a:r>
              <a:rPr sz="1200" spc="-20" dirty="0">
                <a:solidFill>
                  <a:srgbClr val="5C5B5A"/>
                </a:solidFill>
                <a:latin typeface="Arial"/>
                <a:cs typeface="Arial"/>
              </a:rPr>
              <a:t> </a:t>
            </a:r>
            <a:r>
              <a:rPr sz="1200" dirty="0">
                <a:solidFill>
                  <a:srgbClr val="5C5B5A"/>
                </a:solidFill>
                <a:latin typeface="Arial"/>
                <a:cs typeface="Arial"/>
              </a:rPr>
              <a:t>very</a:t>
            </a:r>
            <a:r>
              <a:rPr sz="1200" spc="-10" dirty="0">
                <a:solidFill>
                  <a:srgbClr val="5C5B5A"/>
                </a:solidFill>
                <a:latin typeface="Arial"/>
                <a:cs typeface="Arial"/>
              </a:rPr>
              <a:t> </a:t>
            </a:r>
            <a:r>
              <a:rPr sz="1200" dirty="0">
                <a:solidFill>
                  <a:srgbClr val="5C5B5A"/>
                </a:solidFill>
                <a:latin typeface="Arial"/>
                <a:cs typeface="Arial"/>
              </a:rPr>
              <a:t>low</a:t>
            </a:r>
            <a:r>
              <a:rPr sz="1200" spc="-35" dirty="0">
                <a:solidFill>
                  <a:srgbClr val="5C5B5A"/>
                </a:solidFill>
                <a:latin typeface="Arial"/>
                <a:cs typeface="Arial"/>
              </a:rPr>
              <a:t> </a:t>
            </a:r>
            <a:r>
              <a:rPr sz="1200" dirty="0">
                <a:solidFill>
                  <a:srgbClr val="5C5B5A"/>
                </a:solidFill>
                <a:latin typeface="Arial"/>
                <a:cs typeface="Arial"/>
              </a:rPr>
              <a:t>levels</a:t>
            </a:r>
            <a:r>
              <a:rPr sz="1200" spc="-3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hopefulness</a:t>
            </a:r>
            <a:r>
              <a:rPr sz="1200" spc="-40" dirty="0">
                <a:solidFill>
                  <a:srgbClr val="5C5B5A"/>
                </a:solidFill>
                <a:latin typeface="Arial"/>
                <a:cs typeface="Arial"/>
              </a:rPr>
              <a:t> </a:t>
            </a:r>
            <a:r>
              <a:rPr sz="1200" spc="-10" dirty="0">
                <a:solidFill>
                  <a:srgbClr val="5C5B5A"/>
                </a:solidFill>
                <a:latin typeface="Arial"/>
                <a:cs typeface="Arial"/>
              </a:rPr>
              <a:t>(66%)</a:t>
            </a:r>
            <a:endParaRPr sz="1200">
              <a:latin typeface="Arial"/>
              <a:cs typeface="Arial"/>
            </a:endParaRPr>
          </a:p>
          <a:p>
            <a:pPr marL="186055" indent="-173355">
              <a:lnSpc>
                <a:spcPct val="100000"/>
              </a:lnSpc>
              <a:spcBef>
                <a:spcPts val="195"/>
              </a:spcBef>
              <a:buChar char="•"/>
              <a:tabLst>
                <a:tab pos="186055" algn="l"/>
              </a:tabLst>
            </a:pPr>
            <a:r>
              <a:rPr sz="1200" dirty="0">
                <a:solidFill>
                  <a:srgbClr val="5C5B5A"/>
                </a:solidFill>
                <a:latin typeface="Arial"/>
                <a:cs typeface="Arial"/>
              </a:rPr>
              <a:t>Those</a:t>
            </a:r>
            <a:r>
              <a:rPr sz="1200" spc="-55"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low</a:t>
            </a:r>
            <a:r>
              <a:rPr sz="1200" spc="-25" dirty="0">
                <a:solidFill>
                  <a:srgbClr val="5C5B5A"/>
                </a:solidFill>
                <a:latin typeface="Arial"/>
                <a:cs typeface="Arial"/>
              </a:rPr>
              <a:t> </a:t>
            </a:r>
            <a:r>
              <a:rPr sz="1200" dirty="0">
                <a:solidFill>
                  <a:srgbClr val="5C5B5A"/>
                </a:solidFill>
                <a:latin typeface="Arial"/>
                <a:cs typeface="Arial"/>
              </a:rPr>
              <a:t>levels</a:t>
            </a:r>
            <a:r>
              <a:rPr sz="1200" spc="-15"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life</a:t>
            </a:r>
            <a:r>
              <a:rPr sz="1200" spc="-35" dirty="0">
                <a:solidFill>
                  <a:srgbClr val="5C5B5A"/>
                </a:solidFill>
                <a:latin typeface="Arial"/>
                <a:cs typeface="Arial"/>
              </a:rPr>
              <a:t> </a:t>
            </a:r>
            <a:r>
              <a:rPr sz="1200" dirty="0">
                <a:solidFill>
                  <a:srgbClr val="5C5B5A"/>
                </a:solidFill>
                <a:latin typeface="Arial"/>
                <a:cs typeface="Arial"/>
              </a:rPr>
              <a:t>satisfaction</a:t>
            </a:r>
            <a:r>
              <a:rPr sz="1200" spc="-20" dirty="0">
                <a:solidFill>
                  <a:srgbClr val="5C5B5A"/>
                </a:solidFill>
                <a:latin typeface="Arial"/>
                <a:cs typeface="Arial"/>
              </a:rPr>
              <a:t> </a:t>
            </a:r>
            <a:r>
              <a:rPr sz="1200" dirty="0">
                <a:solidFill>
                  <a:srgbClr val="5C5B5A"/>
                </a:solidFill>
                <a:latin typeface="Arial"/>
                <a:cs typeface="Arial"/>
              </a:rPr>
              <a:t>(65%)</a:t>
            </a:r>
            <a:r>
              <a:rPr sz="1200" spc="-5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i="1" dirty="0">
                <a:solidFill>
                  <a:srgbClr val="5C5B5A"/>
                </a:solidFill>
                <a:latin typeface="Arial"/>
                <a:cs typeface="Arial"/>
              </a:rPr>
              <a:t>low</a:t>
            </a:r>
            <a:r>
              <a:rPr sz="1200" i="1" spc="-25" dirty="0">
                <a:solidFill>
                  <a:srgbClr val="5C5B5A"/>
                </a:solidFill>
                <a:latin typeface="Arial"/>
                <a:cs typeface="Arial"/>
              </a:rPr>
              <a:t> </a:t>
            </a:r>
            <a:r>
              <a:rPr sz="1200" i="1" dirty="0">
                <a:solidFill>
                  <a:srgbClr val="5C5B5A"/>
                </a:solidFill>
                <a:latin typeface="Arial"/>
                <a:cs typeface="Arial"/>
              </a:rPr>
              <a:t>happiness</a:t>
            </a:r>
            <a:r>
              <a:rPr sz="1200" i="1" spc="-45" dirty="0">
                <a:solidFill>
                  <a:srgbClr val="5C5B5A"/>
                </a:solidFill>
                <a:latin typeface="Arial"/>
                <a:cs typeface="Arial"/>
              </a:rPr>
              <a:t> </a:t>
            </a:r>
            <a:r>
              <a:rPr sz="1200" i="1" spc="-10" dirty="0">
                <a:solidFill>
                  <a:srgbClr val="5C5B5A"/>
                </a:solidFill>
                <a:latin typeface="Arial"/>
                <a:cs typeface="Arial"/>
              </a:rPr>
              <a:t>(65%)</a:t>
            </a:r>
            <a:endParaRPr sz="1200">
              <a:latin typeface="Arial"/>
              <a:cs typeface="Arial"/>
            </a:endParaRPr>
          </a:p>
          <a:p>
            <a:pPr marL="184785" marR="109855" indent="-172720">
              <a:lnSpc>
                <a:spcPct val="100000"/>
              </a:lnSpc>
              <a:spcBef>
                <a:spcPts val="204"/>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are</a:t>
            </a:r>
            <a:r>
              <a:rPr sz="1200" spc="-15" dirty="0">
                <a:solidFill>
                  <a:srgbClr val="5C5B5A"/>
                </a:solidFill>
                <a:latin typeface="Arial"/>
                <a:cs typeface="Arial"/>
              </a:rPr>
              <a:t> </a:t>
            </a:r>
            <a:r>
              <a:rPr sz="1200" dirty="0">
                <a:solidFill>
                  <a:srgbClr val="5C5B5A"/>
                </a:solidFill>
                <a:latin typeface="Arial"/>
                <a:cs typeface="Arial"/>
              </a:rPr>
              <a:t>able</a:t>
            </a:r>
            <a:r>
              <a:rPr sz="1200" spc="-45" dirty="0">
                <a:solidFill>
                  <a:srgbClr val="5C5B5A"/>
                </a:solidFill>
                <a:latin typeface="Arial"/>
                <a:cs typeface="Arial"/>
              </a:rPr>
              <a:t> </a:t>
            </a:r>
            <a:r>
              <a:rPr sz="1200" dirty="0">
                <a:solidFill>
                  <a:srgbClr val="5C5B5A"/>
                </a:solidFill>
                <a:latin typeface="Arial"/>
                <a:cs typeface="Arial"/>
              </a:rPr>
              <a:t>to look</a:t>
            </a:r>
            <a:r>
              <a:rPr sz="1200" spc="-30" dirty="0">
                <a:solidFill>
                  <a:srgbClr val="5C5B5A"/>
                </a:solidFill>
                <a:latin typeface="Arial"/>
                <a:cs typeface="Arial"/>
              </a:rPr>
              <a:t> </a:t>
            </a:r>
            <a:r>
              <a:rPr sz="1200" dirty="0">
                <a:solidFill>
                  <a:srgbClr val="5C5B5A"/>
                </a:solidFill>
                <a:latin typeface="Arial"/>
                <a:cs typeface="Arial"/>
              </a:rPr>
              <a:t>after</a:t>
            </a:r>
            <a:r>
              <a:rPr sz="1200" spc="-3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(64%),</a:t>
            </a:r>
            <a:r>
              <a:rPr sz="1200" spc="-15"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know</a:t>
            </a:r>
            <a:r>
              <a:rPr sz="1200" spc="-35" dirty="0">
                <a:solidFill>
                  <a:srgbClr val="5C5B5A"/>
                </a:solidFill>
                <a:latin typeface="Arial"/>
                <a:cs typeface="Arial"/>
              </a:rPr>
              <a:t> </a:t>
            </a:r>
            <a:r>
              <a:rPr sz="1200" dirty="0">
                <a:solidFill>
                  <a:srgbClr val="5C5B5A"/>
                </a:solidFill>
                <a:latin typeface="Arial"/>
                <a:cs typeface="Arial"/>
              </a:rPr>
              <a:t>enough</a:t>
            </a:r>
            <a:r>
              <a:rPr sz="1200" spc="-40" dirty="0">
                <a:solidFill>
                  <a:srgbClr val="5C5B5A"/>
                </a:solidFill>
                <a:latin typeface="Arial"/>
                <a:cs typeface="Arial"/>
              </a:rPr>
              <a:t> </a:t>
            </a:r>
            <a:r>
              <a:rPr sz="1200" dirty="0">
                <a:solidFill>
                  <a:srgbClr val="5C5B5A"/>
                </a:solidFill>
                <a:latin typeface="Arial"/>
                <a:cs typeface="Arial"/>
              </a:rPr>
              <a:t>about</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10" dirty="0">
                <a:solidFill>
                  <a:srgbClr val="5C5B5A"/>
                </a:solidFill>
                <a:latin typeface="Arial"/>
                <a:cs typeface="Arial"/>
              </a:rPr>
              <a:t>(64%)</a:t>
            </a:r>
            <a:endParaRPr sz="1200">
              <a:latin typeface="Arial"/>
              <a:cs typeface="Arial"/>
            </a:endParaRPr>
          </a:p>
          <a:p>
            <a:pPr marL="185420" indent="-172720">
              <a:lnSpc>
                <a:spcPct val="100000"/>
              </a:lnSpc>
              <a:spcBef>
                <a:spcPts val="200"/>
              </a:spcBef>
              <a:buFont typeface="Arial"/>
              <a:buChar char="•"/>
              <a:tabLst>
                <a:tab pos="18542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feel</a:t>
            </a:r>
            <a:r>
              <a:rPr sz="1200" i="1" spc="-35" dirty="0">
                <a:solidFill>
                  <a:srgbClr val="5C5B5A"/>
                </a:solidFill>
                <a:latin typeface="Arial"/>
                <a:cs typeface="Arial"/>
              </a:rPr>
              <a:t> </a:t>
            </a:r>
            <a:r>
              <a:rPr sz="1200" i="1" dirty="0">
                <a:solidFill>
                  <a:srgbClr val="5C5B5A"/>
                </a:solidFill>
                <a:latin typeface="Arial"/>
                <a:cs typeface="Arial"/>
              </a:rPr>
              <a:t>they</a:t>
            </a:r>
            <a:r>
              <a:rPr sz="1200" i="1" spc="-15" dirty="0">
                <a:solidFill>
                  <a:srgbClr val="5C5B5A"/>
                </a:solidFill>
                <a:latin typeface="Arial"/>
                <a:cs typeface="Arial"/>
              </a:rPr>
              <a:t> </a:t>
            </a:r>
            <a:r>
              <a:rPr sz="1200" i="1" dirty="0">
                <a:solidFill>
                  <a:srgbClr val="5C5B5A"/>
                </a:solidFill>
                <a:latin typeface="Arial"/>
                <a:cs typeface="Arial"/>
              </a:rPr>
              <a:t>are</a:t>
            </a:r>
            <a:r>
              <a:rPr sz="1200" i="1" spc="-20" dirty="0">
                <a:solidFill>
                  <a:srgbClr val="5C5B5A"/>
                </a:solidFill>
                <a:latin typeface="Arial"/>
                <a:cs typeface="Arial"/>
              </a:rPr>
              <a:t> </a:t>
            </a:r>
            <a:r>
              <a:rPr sz="1200" i="1" dirty="0">
                <a:solidFill>
                  <a:srgbClr val="5C5B5A"/>
                </a:solidFill>
                <a:latin typeface="Arial"/>
                <a:cs typeface="Arial"/>
              </a:rPr>
              <a:t>treated</a:t>
            </a:r>
            <a:r>
              <a:rPr sz="1200" i="1" spc="-40" dirty="0">
                <a:solidFill>
                  <a:srgbClr val="5C5B5A"/>
                </a:solidFill>
                <a:latin typeface="Arial"/>
                <a:cs typeface="Arial"/>
              </a:rPr>
              <a:t> </a:t>
            </a:r>
            <a:r>
              <a:rPr sz="1200" i="1" dirty="0">
                <a:solidFill>
                  <a:srgbClr val="5C5B5A"/>
                </a:solidFill>
                <a:latin typeface="Arial"/>
                <a:cs typeface="Arial"/>
              </a:rPr>
              <a:t>unfairly</a:t>
            </a:r>
            <a:r>
              <a:rPr sz="1200" i="1" spc="-40" dirty="0">
                <a:solidFill>
                  <a:srgbClr val="5C5B5A"/>
                </a:solidFill>
                <a:latin typeface="Arial"/>
                <a:cs typeface="Arial"/>
              </a:rPr>
              <a:t> </a:t>
            </a:r>
            <a:r>
              <a:rPr sz="1200" i="1" dirty="0">
                <a:solidFill>
                  <a:srgbClr val="5C5B5A"/>
                </a:solidFill>
                <a:latin typeface="Arial"/>
                <a:cs typeface="Arial"/>
              </a:rPr>
              <a:t>by</a:t>
            </a:r>
            <a:r>
              <a:rPr sz="1200" i="1" spc="-5" dirty="0">
                <a:solidFill>
                  <a:srgbClr val="5C5B5A"/>
                </a:solidFill>
                <a:latin typeface="Arial"/>
                <a:cs typeface="Arial"/>
              </a:rPr>
              <a:t> </a:t>
            </a:r>
            <a:r>
              <a:rPr sz="1200" i="1" dirty="0">
                <a:solidFill>
                  <a:srgbClr val="5C5B5A"/>
                </a:solidFill>
                <a:latin typeface="Arial"/>
                <a:cs typeface="Arial"/>
              </a:rPr>
              <a:t>society</a:t>
            </a:r>
            <a:r>
              <a:rPr sz="1200" i="1" spc="-30" dirty="0">
                <a:solidFill>
                  <a:srgbClr val="5C5B5A"/>
                </a:solidFill>
                <a:latin typeface="Arial"/>
                <a:cs typeface="Arial"/>
              </a:rPr>
              <a:t> </a:t>
            </a:r>
            <a:r>
              <a:rPr sz="1200" i="1" spc="-10" dirty="0">
                <a:solidFill>
                  <a:srgbClr val="5C5B5A"/>
                </a:solidFill>
                <a:latin typeface="Arial"/>
                <a:cs typeface="Arial"/>
              </a:rPr>
              <a:t>(64%)</a:t>
            </a:r>
            <a:endParaRPr sz="1200">
              <a:latin typeface="Arial"/>
              <a:cs typeface="Arial"/>
            </a:endParaRPr>
          </a:p>
          <a:p>
            <a:pPr marL="184785" marR="374650" indent="-172720">
              <a:lnSpc>
                <a:spcPct val="100000"/>
              </a:lnSpc>
              <a:spcBef>
                <a:spcPts val="195"/>
              </a:spcBef>
              <a:buChar char="•"/>
              <a:tabLst>
                <a:tab pos="18478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feel</a:t>
            </a:r>
            <a:r>
              <a:rPr sz="1200" spc="-45" dirty="0">
                <a:solidFill>
                  <a:srgbClr val="5C5B5A"/>
                </a:solidFill>
                <a:latin typeface="Arial"/>
                <a:cs typeface="Arial"/>
              </a:rPr>
              <a:t> </a:t>
            </a:r>
            <a:r>
              <a:rPr sz="1200" dirty="0">
                <a:solidFill>
                  <a:srgbClr val="5C5B5A"/>
                </a:solidFill>
                <a:latin typeface="Arial"/>
                <a:cs typeface="Arial"/>
              </a:rPr>
              <a:t>able</a:t>
            </a:r>
            <a:r>
              <a:rPr sz="1200" spc="-25"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save</a:t>
            </a:r>
            <a:r>
              <a:rPr sz="1200" spc="-5" dirty="0">
                <a:solidFill>
                  <a:srgbClr val="5C5B5A"/>
                </a:solidFill>
                <a:latin typeface="Arial"/>
                <a:cs typeface="Arial"/>
              </a:rPr>
              <a:t> </a:t>
            </a:r>
            <a:r>
              <a:rPr sz="1200" dirty="0">
                <a:solidFill>
                  <a:srgbClr val="5C5B5A"/>
                </a:solidFill>
                <a:latin typeface="Arial"/>
                <a:cs typeface="Arial"/>
              </a:rPr>
              <a:t>any</a:t>
            </a:r>
            <a:r>
              <a:rPr sz="1200" spc="-20" dirty="0">
                <a:solidFill>
                  <a:srgbClr val="5C5B5A"/>
                </a:solidFill>
                <a:latin typeface="Arial"/>
                <a:cs typeface="Arial"/>
              </a:rPr>
              <a:t> </a:t>
            </a:r>
            <a:r>
              <a:rPr sz="1200" dirty="0">
                <a:solidFill>
                  <a:srgbClr val="5C5B5A"/>
                </a:solidFill>
                <a:latin typeface="Arial"/>
                <a:cs typeface="Arial"/>
              </a:rPr>
              <a:t>money</a:t>
            </a:r>
            <a:r>
              <a:rPr sz="1200" spc="-40"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next</a:t>
            </a:r>
            <a:r>
              <a:rPr sz="1200" spc="-15" dirty="0">
                <a:solidFill>
                  <a:srgbClr val="5C5B5A"/>
                </a:solidFill>
                <a:latin typeface="Arial"/>
                <a:cs typeface="Arial"/>
              </a:rPr>
              <a:t> </a:t>
            </a:r>
            <a:r>
              <a:rPr sz="1200" dirty="0">
                <a:solidFill>
                  <a:srgbClr val="5C5B5A"/>
                </a:solidFill>
                <a:latin typeface="Arial"/>
                <a:cs typeface="Arial"/>
              </a:rPr>
              <a:t>12</a:t>
            </a:r>
            <a:r>
              <a:rPr sz="1200" spc="-15" dirty="0">
                <a:solidFill>
                  <a:srgbClr val="5C5B5A"/>
                </a:solidFill>
                <a:latin typeface="Arial"/>
                <a:cs typeface="Arial"/>
              </a:rPr>
              <a:t> </a:t>
            </a:r>
            <a:r>
              <a:rPr sz="1200" spc="-10" dirty="0">
                <a:solidFill>
                  <a:srgbClr val="5C5B5A"/>
                </a:solidFill>
                <a:latin typeface="Arial"/>
                <a:cs typeface="Arial"/>
              </a:rPr>
              <a:t>months </a:t>
            </a:r>
            <a:r>
              <a:rPr sz="1200" spc="-20" dirty="0">
                <a:solidFill>
                  <a:srgbClr val="5C5B5A"/>
                </a:solidFill>
                <a:latin typeface="Arial"/>
                <a:cs typeface="Arial"/>
              </a:rPr>
              <a:t>(63%)</a:t>
            </a:r>
            <a:endParaRPr sz="1200">
              <a:latin typeface="Arial"/>
              <a:cs typeface="Arial"/>
            </a:endParaRPr>
          </a:p>
          <a:p>
            <a:pPr marL="184785" marR="5080" indent="-172720">
              <a:lnSpc>
                <a:spcPct val="100000"/>
              </a:lnSpc>
              <a:spcBef>
                <a:spcPts val="204"/>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dirty="0">
                <a:solidFill>
                  <a:srgbClr val="5C5B5A"/>
                </a:solidFill>
                <a:latin typeface="Arial"/>
                <a:cs typeface="Arial"/>
              </a:rPr>
              <a:t>had</a:t>
            </a:r>
            <a:r>
              <a:rPr sz="1200" spc="-25" dirty="0">
                <a:solidFill>
                  <a:srgbClr val="5C5B5A"/>
                </a:solidFill>
                <a:latin typeface="Arial"/>
                <a:cs typeface="Arial"/>
              </a:rPr>
              <a:t> </a:t>
            </a:r>
            <a:r>
              <a:rPr sz="1200" dirty="0">
                <a:solidFill>
                  <a:srgbClr val="5C5B5A"/>
                </a:solidFill>
                <a:latin typeface="Arial"/>
                <a:cs typeface="Arial"/>
              </a:rPr>
              <a:t>to borrow</a:t>
            </a:r>
            <a:r>
              <a:rPr sz="1200" spc="-35" dirty="0">
                <a:solidFill>
                  <a:srgbClr val="5C5B5A"/>
                </a:solidFill>
                <a:latin typeface="Arial"/>
                <a:cs typeface="Arial"/>
              </a:rPr>
              <a:t> </a:t>
            </a:r>
            <a:r>
              <a:rPr sz="1200" dirty="0">
                <a:solidFill>
                  <a:srgbClr val="5C5B5A"/>
                </a:solidFill>
                <a:latin typeface="Arial"/>
                <a:cs typeface="Arial"/>
              </a:rPr>
              <a:t>money</a:t>
            </a:r>
            <a:r>
              <a:rPr sz="1200" spc="-4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use</a:t>
            </a:r>
            <a:r>
              <a:rPr sz="1200" spc="-30"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dirty="0">
                <a:solidFill>
                  <a:srgbClr val="5C5B5A"/>
                </a:solidFill>
                <a:latin typeface="Arial"/>
                <a:cs typeface="Arial"/>
              </a:rPr>
              <a:t>credit</a:t>
            </a:r>
            <a:r>
              <a:rPr sz="1200" spc="-1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last</a:t>
            </a:r>
            <a:r>
              <a:rPr sz="1200" spc="-15" dirty="0">
                <a:solidFill>
                  <a:srgbClr val="5C5B5A"/>
                </a:solidFill>
                <a:latin typeface="Arial"/>
                <a:cs typeface="Arial"/>
              </a:rPr>
              <a:t> </a:t>
            </a:r>
            <a:r>
              <a:rPr sz="1200" spc="-10" dirty="0">
                <a:solidFill>
                  <a:srgbClr val="5C5B5A"/>
                </a:solidFill>
                <a:latin typeface="Arial"/>
                <a:cs typeface="Arial"/>
              </a:rPr>
              <a:t>month </a:t>
            </a:r>
            <a:r>
              <a:rPr sz="1200" spc="-20" dirty="0">
                <a:solidFill>
                  <a:srgbClr val="5C5B5A"/>
                </a:solidFill>
                <a:latin typeface="Arial"/>
                <a:cs typeface="Arial"/>
              </a:rPr>
              <a:t>(63%)</a:t>
            </a:r>
            <a:endParaRPr sz="1200">
              <a:latin typeface="Arial"/>
              <a:cs typeface="Arial"/>
            </a:endParaRPr>
          </a:p>
          <a:p>
            <a:pPr marL="186055" indent="-173355">
              <a:lnSpc>
                <a:spcPct val="100000"/>
              </a:lnSpc>
              <a:spcBef>
                <a:spcPts val="204"/>
              </a:spcBef>
              <a:buChar char="•"/>
              <a:tabLst>
                <a:tab pos="18605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whose</a:t>
            </a:r>
            <a:r>
              <a:rPr sz="1200" spc="-20" dirty="0">
                <a:solidFill>
                  <a:srgbClr val="5C5B5A"/>
                </a:solidFill>
                <a:latin typeface="Arial"/>
                <a:cs typeface="Arial"/>
              </a:rPr>
              <a:t> </a:t>
            </a:r>
            <a:r>
              <a:rPr sz="1200" dirty="0">
                <a:solidFill>
                  <a:srgbClr val="5C5B5A"/>
                </a:solidFill>
                <a:latin typeface="Arial"/>
                <a:cs typeface="Arial"/>
              </a:rPr>
              <a:t>cost</a:t>
            </a:r>
            <a:r>
              <a:rPr sz="1200" spc="-20" dirty="0">
                <a:solidFill>
                  <a:srgbClr val="5C5B5A"/>
                </a:solidFill>
                <a:latin typeface="Arial"/>
                <a:cs typeface="Arial"/>
              </a:rPr>
              <a:t> </a:t>
            </a:r>
            <a:r>
              <a:rPr sz="1200" dirty="0">
                <a:solidFill>
                  <a:srgbClr val="5C5B5A"/>
                </a:solidFill>
                <a:latin typeface="Arial"/>
                <a:cs typeface="Arial"/>
              </a:rPr>
              <a:t>of</a:t>
            </a:r>
            <a:r>
              <a:rPr sz="1200" spc="-10" dirty="0">
                <a:solidFill>
                  <a:srgbClr val="5C5B5A"/>
                </a:solidFill>
                <a:latin typeface="Arial"/>
                <a:cs typeface="Arial"/>
              </a:rPr>
              <a:t> </a:t>
            </a:r>
            <a:r>
              <a:rPr sz="1200" dirty="0">
                <a:solidFill>
                  <a:srgbClr val="5C5B5A"/>
                </a:solidFill>
                <a:latin typeface="Arial"/>
                <a:cs typeface="Arial"/>
              </a:rPr>
              <a:t>living</a:t>
            </a:r>
            <a:r>
              <a:rPr sz="1200" spc="-20" dirty="0">
                <a:solidFill>
                  <a:srgbClr val="5C5B5A"/>
                </a:solidFill>
                <a:latin typeface="Arial"/>
                <a:cs typeface="Arial"/>
              </a:rPr>
              <a:t> </a:t>
            </a:r>
            <a:r>
              <a:rPr sz="1200" dirty="0">
                <a:solidFill>
                  <a:srgbClr val="5C5B5A"/>
                </a:solidFill>
                <a:latin typeface="Arial"/>
                <a:cs typeface="Arial"/>
              </a:rPr>
              <a:t>has</a:t>
            </a:r>
            <a:r>
              <a:rPr sz="1200" spc="-35" dirty="0">
                <a:solidFill>
                  <a:srgbClr val="5C5B5A"/>
                </a:solidFill>
                <a:latin typeface="Arial"/>
                <a:cs typeface="Arial"/>
              </a:rPr>
              <a:t> </a:t>
            </a:r>
            <a:r>
              <a:rPr sz="1200" dirty="0">
                <a:solidFill>
                  <a:srgbClr val="5C5B5A"/>
                </a:solidFill>
                <a:latin typeface="Arial"/>
                <a:cs typeface="Arial"/>
              </a:rPr>
              <a:t>increased</a:t>
            </a:r>
            <a:r>
              <a:rPr sz="1200" spc="-40"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past</a:t>
            </a:r>
            <a:r>
              <a:rPr sz="1200" spc="-30" dirty="0">
                <a:solidFill>
                  <a:srgbClr val="5C5B5A"/>
                </a:solidFill>
                <a:latin typeface="Arial"/>
                <a:cs typeface="Arial"/>
              </a:rPr>
              <a:t> </a:t>
            </a:r>
            <a:r>
              <a:rPr sz="1200" dirty="0">
                <a:solidFill>
                  <a:srgbClr val="5C5B5A"/>
                </a:solidFill>
                <a:latin typeface="Arial"/>
                <a:cs typeface="Arial"/>
              </a:rPr>
              <a:t>month</a:t>
            </a:r>
            <a:r>
              <a:rPr sz="1200" spc="-30" dirty="0">
                <a:solidFill>
                  <a:srgbClr val="5C5B5A"/>
                </a:solidFill>
                <a:latin typeface="Arial"/>
                <a:cs typeface="Arial"/>
              </a:rPr>
              <a:t> </a:t>
            </a:r>
            <a:r>
              <a:rPr sz="1200" spc="-10" dirty="0">
                <a:solidFill>
                  <a:srgbClr val="5C5B5A"/>
                </a:solidFill>
                <a:latin typeface="Arial"/>
                <a:cs typeface="Arial"/>
              </a:rPr>
              <a:t>(60%)</a:t>
            </a:r>
            <a:endParaRPr sz="1200">
              <a:latin typeface="Arial"/>
              <a:cs typeface="Arial"/>
            </a:endParaRPr>
          </a:p>
        </p:txBody>
      </p:sp>
      <p:sp>
        <p:nvSpPr>
          <p:cNvPr id="22" name="object 22"/>
          <p:cNvSpPr txBox="1"/>
          <p:nvPr/>
        </p:nvSpPr>
        <p:spPr>
          <a:xfrm>
            <a:off x="521919" y="5874816"/>
            <a:ext cx="9032875" cy="685800"/>
          </a:xfrm>
          <a:prstGeom prst="rect">
            <a:avLst/>
          </a:prstGeom>
        </p:spPr>
        <p:txBody>
          <a:bodyPr vert="horz" wrap="square" lIns="0" tIns="12065" rIns="0" bIns="0" rtlCol="0">
            <a:spAutoFit/>
          </a:bodyPr>
          <a:lstStyle/>
          <a:p>
            <a:pPr marL="73660">
              <a:lnSpc>
                <a:spcPct val="100000"/>
              </a:lnSpc>
              <a:spcBef>
                <a:spcPts val="95"/>
              </a:spcBef>
            </a:pPr>
            <a:r>
              <a:rPr sz="1000" dirty="0">
                <a:solidFill>
                  <a:srgbClr val="7E7E7E"/>
                </a:solidFill>
                <a:latin typeface="Arial"/>
                <a:cs typeface="Arial"/>
              </a:rPr>
              <a:t>*Subgroup</a:t>
            </a:r>
            <a:r>
              <a:rPr sz="1000" spc="-35" dirty="0">
                <a:solidFill>
                  <a:srgbClr val="7E7E7E"/>
                </a:solidFill>
                <a:latin typeface="Arial"/>
                <a:cs typeface="Arial"/>
              </a:rPr>
              <a:t> </a:t>
            </a:r>
            <a:r>
              <a:rPr sz="1000" dirty="0">
                <a:solidFill>
                  <a:srgbClr val="7E7E7E"/>
                </a:solidFill>
                <a:latin typeface="Arial"/>
                <a:cs typeface="Arial"/>
              </a:rPr>
              <a:t>analysis uses</a:t>
            </a:r>
            <a:r>
              <a:rPr sz="1000" spc="-35" dirty="0">
                <a:solidFill>
                  <a:srgbClr val="7E7E7E"/>
                </a:solidFill>
                <a:latin typeface="Arial"/>
                <a:cs typeface="Arial"/>
              </a:rPr>
              <a:t> </a:t>
            </a:r>
            <a:r>
              <a:rPr sz="1000" dirty="0">
                <a:solidFill>
                  <a:srgbClr val="7E7E7E"/>
                </a:solidFill>
                <a:latin typeface="Arial"/>
                <a:cs typeface="Arial"/>
              </a:rPr>
              <a:t>merged</a:t>
            </a:r>
            <a:r>
              <a:rPr sz="1000" spc="-40" dirty="0">
                <a:solidFill>
                  <a:srgbClr val="7E7E7E"/>
                </a:solidFill>
                <a:latin typeface="Arial"/>
                <a:cs typeface="Arial"/>
              </a:rPr>
              <a:t> </a:t>
            </a:r>
            <a:r>
              <a:rPr sz="1000" dirty="0">
                <a:solidFill>
                  <a:srgbClr val="7E7E7E"/>
                </a:solidFill>
                <a:latin typeface="Arial"/>
                <a:cs typeface="Arial"/>
              </a:rPr>
              <a:t>data</a:t>
            </a:r>
            <a:r>
              <a:rPr sz="1000" spc="-45"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spc="-10" dirty="0">
                <a:solidFill>
                  <a:srgbClr val="7E7E7E"/>
                </a:solidFill>
                <a:latin typeface="Arial"/>
                <a:cs typeface="Arial"/>
              </a:rPr>
              <a:t>S14-</a:t>
            </a:r>
            <a:r>
              <a:rPr sz="1000" dirty="0">
                <a:solidFill>
                  <a:srgbClr val="7E7E7E"/>
                </a:solidFill>
                <a:latin typeface="Arial"/>
                <a:cs typeface="Arial"/>
              </a:rPr>
              <a:t>16</a:t>
            </a:r>
            <a:r>
              <a:rPr sz="1000" spc="-25" dirty="0">
                <a:solidFill>
                  <a:srgbClr val="7E7E7E"/>
                </a:solidFill>
                <a:latin typeface="Arial"/>
                <a:cs typeface="Arial"/>
              </a:rPr>
              <a:t> </a:t>
            </a:r>
            <a:r>
              <a:rPr sz="1000" dirty="0">
                <a:solidFill>
                  <a:srgbClr val="7E7E7E"/>
                </a:solidFill>
                <a:latin typeface="Arial"/>
                <a:cs typeface="Arial"/>
              </a:rPr>
              <a:t>combined.</a:t>
            </a:r>
            <a:r>
              <a:rPr sz="1000" spc="-55" dirty="0">
                <a:solidFill>
                  <a:srgbClr val="7E7E7E"/>
                </a:solidFill>
                <a:latin typeface="Arial"/>
                <a:cs typeface="Arial"/>
              </a:rPr>
              <a:t> </a:t>
            </a:r>
            <a:r>
              <a:rPr sz="1000" i="1" dirty="0">
                <a:solidFill>
                  <a:srgbClr val="5C5B5A"/>
                </a:solidFill>
                <a:latin typeface="Arial"/>
                <a:cs typeface="Arial"/>
              </a:rPr>
              <a:t>Italics</a:t>
            </a:r>
            <a:r>
              <a:rPr sz="1000" i="1" spc="-10" dirty="0">
                <a:solidFill>
                  <a:srgbClr val="5C5B5A"/>
                </a:solidFill>
                <a:latin typeface="Arial"/>
                <a:cs typeface="Arial"/>
              </a:rPr>
              <a:t> </a:t>
            </a:r>
            <a:r>
              <a:rPr sz="1000" i="1" dirty="0">
                <a:solidFill>
                  <a:srgbClr val="5C5B5A"/>
                </a:solidFill>
                <a:latin typeface="Arial"/>
                <a:cs typeface="Arial"/>
              </a:rPr>
              <a:t>denotes</a:t>
            </a:r>
            <a:r>
              <a:rPr sz="1000" i="1" spc="-45" dirty="0">
                <a:solidFill>
                  <a:srgbClr val="5C5B5A"/>
                </a:solidFill>
                <a:latin typeface="Arial"/>
                <a:cs typeface="Arial"/>
              </a:rPr>
              <a:t> </a:t>
            </a:r>
            <a:r>
              <a:rPr sz="1000" i="1" dirty="0">
                <a:solidFill>
                  <a:srgbClr val="5C5B5A"/>
                </a:solidFill>
                <a:latin typeface="Arial"/>
                <a:cs typeface="Arial"/>
              </a:rPr>
              <a:t>greater</a:t>
            </a:r>
            <a:r>
              <a:rPr sz="1000" i="1" spc="-25" dirty="0">
                <a:solidFill>
                  <a:srgbClr val="5C5B5A"/>
                </a:solidFill>
                <a:latin typeface="Arial"/>
                <a:cs typeface="Arial"/>
              </a:rPr>
              <a:t> </a:t>
            </a:r>
            <a:r>
              <a:rPr sz="1000" i="1" spc="-10" dirty="0">
                <a:solidFill>
                  <a:srgbClr val="5C5B5A"/>
                </a:solidFill>
                <a:latin typeface="Arial"/>
                <a:cs typeface="Arial"/>
              </a:rPr>
              <a:t>prominence</a:t>
            </a:r>
            <a:r>
              <a:rPr sz="1000" i="1" spc="-30" dirty="0">
                <a:solidFill>
                  <a:srgbClr val="5C5B5A"/>
                </a:solidFill>
                <a:latin typeface="Arial"/>
                <a:cs typeface="Arial"/>
              </a:rPr>
              <a:t> </a:t>
            </a:r>
            <a:r>
              <a:rPr sz="1000" i="1" dirty="0">
                <a:solidFill>
                  <a:srgbClr val="5C5B5A"/>
                </a:solidFill>
                <a:latin typeface="Arial"/>
                <a:cs typeface="Arial"/>
              </a:rPr>
              <a:t>/</a:t>
            </a:r>
            <a:r>
              <a:rPr sz="1000" i="1" spc="-25" dirty="0">
                <a:solidFill>
                  <a:srgbClr val="5C5B5A"/>
                </a:solidFill>
                <a:latin typeface="Arial"/>
                <a:cs typeface="Arial"/>
              </a:rPr>
              <a:t> </a:t>
            </a:r>
            <a:r>
              <a:rPr sz="1000" i="1" dirty="0">
                <a:solidFill>
                  <a:srgbClr val="5C5B5A"/>
                </a:solidFill>
                <a:latin typeface="Arial"/>
                <a:cs typeface="Arial"/>
              </a:rPr>
              <a:t>newly</a:t>
            </a:r>
            <a:r>
              <a:rPr sz="1000" i="1" spc="-25" dirty="0">
                <a:solidFill>
                  <a:srgbClr val="5C5B5A"/>
                </a:solidFill>
                <a:latin typeface="Arial"/>
                <a:cs typeface="Arial"/>
              </a:rPr>
              <a:t> </a:t>
            </a:r>
            <a:r>
              <a:rPr sz="1000" i="1" dirty="0">
                <a:solidFill>
                  <a:srgbClr val="5C5B5A"/>
                </a:solidFill>
                <a:latin typeface="Arial"/>
                <a:cs typeface="Arial"/>
              </a:rPr>
              <a:t>featuring</a:t>
            </a:r>
            <a:r>
              <a:rPr sz="1000" i="1" spc="-30" dirty="0">
                <a:solidFill>
                  <a:srgbClr val="5C5B5A"/>
                </a:solidFill>
                <a:latin typeface="Arial"/>
                <a:cs typeface="Arial"/>
              </a:rPr>
              <a:t> </a:t>
            </a:r>
            <a:r>
              <a:rPr sz="1000" i="1" dirty="0">
                <a:solidFill>
                  <a:srgbClr val="5C5B5A"/>
                </a:solidFill>
                <a:latin typeface="Arial"/>
                <a:cs typeface="Arial"/>
              </a:rPr>
              <a:t>in</a:t>
            </a:r>
            <a:r>
              <a:rPr sz="1000" i="1" spc="-20" dirty="0">
                <a:solidFill>
                  <a:srgbClr val="5C5B5A"/>
                </a:solidFill>
                <a:latin typeface="Arial"/>
                <a:cs typeface="Arial"/>
              </a:rPr>
              <a:t> </a:t>
            </a:r>
            <a:r>
              <a:rPr sz="1000" i="1" dirty="0">
                <a:solidFill>
                  <a:srgbClr val="5C5B5A"/>
                </a:solidFill>
                <a:latin typeface="Arial"/>
                <a:cs typeface="Arial"/>
              </a:rPr>
              <a:t>latest</a:t>
            </a:r>
            <a:r>
              <a:rPr sz="1000" i="1" spc="-35" dirty="0">
                <a:solidFill>
                  <a:srgbClr val="5C5B5A"/>
                </a:solidFill>
                <a:latin typeface="Arial"/>
                <a:cs typeface="Arial"/>
              </a:rPr>
              <a:t> </a:t>
            </a:r>
            <a:r>
              <a:rPr sz="1000" i="1" dirty="0">
                <a:solidFill>
                  <a:srgbClr val="5C5B5A"/>
                </a:solidFill>
                <a:latin typeface="Arial"/>
                <a:cs typeface="Arial"/>
              </a:rPr>
              <a:t>analysis</a:t>
            </a:r>
            <a:r>
              <a:rPr sz="1000" i="1" spc="-25" dirty="0">
                <a:solidFill>
                  <a:srgbClr val="5C5B5A"/>
                </a:solidFill>
                <a:latin typeface="Arial"/>
                <a:cs typeface="Arial"/>
              </a:rPr>
              <a:t> </a:t>
            </a:r>
            <a:r>
              <a:rPr sz="1000" i="1" dirty="0">
                <a:solidFill>
                  <a:srgbClr val="5C5B5A"/>
                </a:solidFill>
                <a:latin typeface="Arial"/>
                <a:cs typeface="Arial"/>
              </a:rPr>
              <a:t>compared</a:t>
            </a:r>
            <a:r>
              <a:rPr sz="1000" i="1" spc="-30" dirty="0">
                <a:solidFill>
                  <a:srgbClr val="5C5B5A"/>
                </a:solidFill>
                <a:latin typeface="Arial"/>
                <a:cs typeface="Arial"/>
              </a:rPr>
              <a:t> </a:t>
            </a:r>
            <a:r>
              <a:rPr sz="1000" i="1" dirty="0">
                <a:solidFill>
                  <a:srgbClr val="5C5B5A"/>
                </a:solidFill>
                <a:latin typeface="Arial"/>
                <a:cs typeface="Arial"/>
              </a:rPr>
              <a:t>to</a:t>
            </a:r>
            <a:r>
              <a:rPr sz="1000" i="1" spc="-30" dirty="0">
                <a:solidFill>
                  <a:srgbClr val="5C5B5A"/>
                </a:solidFill>
                <a:latin typeface="Arial"/>
                <a:cs typeface="Arial"/>
              </a:rPr>
              <a:t> </a:t>
            </a:r>
            <a:r>
              <a:rPr sz="1000" i="1" dirty="0">
                <a:solidFill>
                  <a:srgbClr val="5C5B5A"/>
                </a:solidFill>
                <a:latin typeface="Arial"/>
                <a:cs typeface="Arial"/>
              </a:rPr>
              <a:t>previous</a:t>
            </a:r>
            <a:r>
              <a:rPr sz="1000" i="1" spc="-35" dirty="0">
                <a:solidFill>
                  <a:srgbClr val="5C5B5A"/>
                </a:solidFill>
                <a:latin typeface="Arial"/>
                <a:cs typeface="Arial"/>
              </a:rPr>
              <a:t> </a:t>
            </a:r>
            <a:r>
              <a:rPr sz="1000" i="1" spc="-20" dirty="0">
                <a:solidFill>
                  <a:srgbClr val="5C5B5A"/>
                </a:solidFill>
                <a:latin typeface="Arial"/>
                <a:cs typeface="Arial"/>
              </a:rPr>
              <a:t>wave</a:t>
            </a:r>
            <a:endParaRPr sz="1000">
              <a:latin typeface="Arial"/>
              <a:cs typeface="Arial"/>
            </a:endParaRPr>
          </a:p>
          <a:p>
            <a:pPr>
              <a:lnSpc>
                <a:spcPct val="100000"/>
              </a:lnSpc>
              <a:spcBef>
                <a:spcPts val="450"/>
              </a:spcBef>
            </a:pPr>
            <a:endParaRPr sz="1000">
              <a:latin typeface="Arial"/>
              <a:cs typeface="Arial"/>
            </a:endParaRPr>
          </a:p>
          <a:p>
            <a:pPr marL="12700">
              <a:lnSpc>
                <a:spcPct val="100000"/>
              </a:lnSpc>
              <a:spcBef>
                <a:spcPts val="5"/>
              </a:spcBef>
            </a:pPr>
            <a:r>
              <a:rPr sz="1000" dirty="0">
                <a:solidFill>
                  <a:srgbClr val="7E7E7E"/>
                </a:solidFill>
                <a:latin typeface="Arial"/>
                <a:cs typeface="Arial"/>
              </a:rPr>
              <a:t>CL9.</a:t>
            </a:r>
            <a:r>
              <a:rPr sz="1000" spc="-2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easy</a:t>
            </a:r>
            <a:r>
              <a:rPr sz="1000" spc="-20"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difficult</a:t>
            </a:r>
            <a:r>
              <a:rPr sz="1000" spc="-15" dirty="0">
                <a:solidFill>
                  <a:srgbClr val="7E7E7E"/>
                </a:solidFill>
                <a:latin typeface="Arial"/>
                <a:cs typeface="Arial"/>
              </a:rPr>
              <a:t> </a:t>
            </a:r>
            <a:r>
              <a:rPr sz="1000" dirty="0">
                <a:solidFill>
                  <a:srgbClr val="7E7E7E"/>
                </a:solidFill>
                <a:latin typeface="Arial"/>
                <a:cs typeface="Arial"/>
              </a:rPr>
              <a:t>is</a:t>
            </a:r>
            <a:r>
              <a:rPr sz="1000" spc="-15" dirty="0">
                <a:solidFill>
                  <a:srgbClr val="7E7E7E"/>
                </a:solidFill>
                <a:latin typeface="Arial"/>
                <a:cs typeface="Arial"/>
              </a:rPr>
              <a:t> </a:t>
            </a:r>
            <a:r>
              <a:rPr sz="1000" dirty="0">
                <a:solidFill>
                  <a:srgbClr val="7E7E7E"/>
                </a:solidFill>
                <a:latin typeface="Arial"/>
                <a:cs typeface="Arial"/>
              </a:rPr>
              <a:t>it</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afford</a:t>
            </a:r>
            <a:r>
              <a:rPr sz="1000" spc="-35" dirty="0">
                <a:solidFill>
                  <a:srgbClr val="7E7E7E"/>
                </a:solidFill>
                <a:latin typeface="Arial"/>
                <a:cs typeface="Arial"/>
              </a:rPr>
              <a:t> </a:t>
            </a:r>
            <a:r>
              <a:rPr sz="1000" spc="-10" dirty="0">
                <a:solidFill>
                  <a:srgbClr val="7E7E7E"/>
                </a:solidFill>
                <a:latin typeface="Arial"/>
                <a:cs typeface="Arial"/>
              </a:rPr>
              <a:t>your...</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25" dirty="0">
                <a:solidFill>
                  <a:srgbClr val="7E7E7E"/>
                </a:solidFill>
                <a:latin typeface="Arial"/>
                <a:cs typeface="Arial"/>
              </a:rPr>
              <a:t> </a:t>
            </a:r>
            <a:r>
              <a:rPr sz="1000" dirty="0">
                <a:solidFill>
                  <a:srgbClr val="7E7E7E"/>
                </a:solidFill>
                <a:latin typeface="Arial"/>
                <a:cs typeface="Arial"/>
              </a:rPr>
              <a:t>base:</a:t>
            </a:r>
            <a:r>
              <a:rPr sz="1000" spc="-45" dirty="0">
                <a:solidFill>
                  <a:srgbClr val="7E7E7E"/>
                </a:solidFill>
                <a:latin typeface="Arial"/>
                <a:cs typeface="Arial"/>
              </a:rPr>
              <a:t> </a:t>
            </a:r>
            <a:r>
              <a:rPr sz="1000" dirty="0">
                <a:solidFill>
                  <a:srgbClr val="7E7E7E"/>
                </a:solidFill>
                <a:latin typeface="Arial"/>
                <a:cs typeface="Arial"/>
              </a:rPr>
              <a:t>Greater</a:t>
            </a:r>
            <a:r>
              <a:rPr sz="1000" spc="-25" dirty="0">
                <a:solidFill>
                  <a:srgbClr val="7E7E7E"/>
                </a:solidFill>
                <a:latin typeface="Arial"/>
                <a:cs typeface="Arial"/>
              </a:rPr>
              <a:t> </a:t>
            </a:r>
            <a:r>
              <a:rPr sz="1000" dirty="0">
                <a:solidFill>
                  <a:srgbClr val="7E7E7E"/>
                </a:solidFill>
                <a:latin typeface="Arial"/>
                <a:cs typeface="Arial"/>
              </a:rPr>
              <a:t>Manchester</a:t>
            </a:r>
            <a:r>
              <a:rPr sz="1000" spc="-40" dirty="0">
                <a:solidFill>
                  <a:srgbClr val="7E7E7E"/>
                </a:solidFill>
                <a:latin typeface="Arial"/>
                <a:cs typeface="Arial"/>
              </a:rPr>
              <a:t> </a:t>
            </a:r>
            <a:r>
              <a:rPr sz="1000" dirty="0">
                <a:solidFill>
                  <a:srgbClr val="7E7E7E"/>
                </a:solidFill>
                <a:latin typeface="Arial"/>
                <a:cs typeface="Arial"/>
              </a:rPr>
              <a:t>Residents</a:t>
            </a:r>
            <a:r>
              <a:rPr sz="1000" spc="-25" dirty="0">
                <a:solidFill>
                  <a:srgbClr val="7E7E7E"/>
                </a:solidFill>
                <a:latin typeface="Arial"/>
                <a:cs typeface="Arial"/>
              </a:rPr>
              <a:t> </a:t>
            </a:r>
            <a:r>
              <a:rPr sz="1000" dirty="0">
                <a:solidFill>
                  <a:srgbClr val="7E7E7E"/>
                </a:solidFill>
                <a:latin typeface="Arial"/>
                <a:cs typeface="Arial"/>
              </a:rPr>
              <a:t>Surveys 14-16,</a:t>
            </a:r>
            <a:r>
              <a:rPr sz="1000" spc="-30" dirty="0">
                <a:solidFill>
                  <a:srgbClr val="7E7E7E"/>
                </a:solidFill>
                <a:latin typeface="Arial"/>
                <a:cs typeface="Arial"/>
              </a:rPr>
              <a:t> </a:t>
            </a:r>
            <a:r>
              <a:rPr sz="1000" dirty="0">
                <a:solidFill>
                  <a:srgbClr val="7E7E7E"/>
                </a:solidFill>
                <a:latin typeface="Arial"/>
                <a:cs typeface="Arial"/>
              </a:rPr>
              <a:t>1085</a:t>
            </a:r>
            <a:r>
              <a:rPr sz="1000" spc="-3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with</a:t>
            </a:r>
            <a:r>
              <a:rPr sz="1000" spc="-5" dirty="0">
                <a:solidFill>
                  <a:srgbClr val="7E7E7E"/>
                </a:solidFill>
                <a:latin typeface="Arial"/>
                <a:cs typeface="Arial"/>
              </a:rPr>
              <a:t> </a:t>
            </a:r>
            <a:r>
              <a:rPr sz="1000" dirty="0">
                <a:solidFill>
                  <a:srgbClr val="7E7E7E"/>
                </a:solidFill>
                <a:latin typeface="Arial"/>
                <a:cs typeface="Arial"/>
              </a:rPr>
              <a:t>a</a:t>
            </a:r>
            <a:r>
              <a:rPr sz="1000" spc="-45" dirty="0">
                <a:solidFill>
                  <a:srgbClr val="7E7E7E"/>
                </a:solidFill>
                <a:latin typeface="Arial"/>
                <a:cs typeface="Arial"/>
              </a:rPr>
              <a:t> </a:t>
            </a:r>
            <a:r>
              <a:rPr sz="1000" dirty="0">
                <a:solidFill>
                  <a:srgbClr val="7E7E7E"/>
                </a:solidFill>
                <a:latin typeface="Arial"/>
                <a:cs typeface="Arial"/>
              </a:rPr>
              <a:t>mortgage);</a:t>
            </a:r>
            <a:r>
              <a:rPr sz="1000" spc="-50" dirty="0">
                <a:solidFill>
                  <a:srgbClr val="7E7E7E"/>
                </a:solidFill>
                <a:latin typeface="Arial"/>
                <a:cs typeface="Arial"/>
              </a:rPr>
              <a:t> </a:t>
            </a:r>
            <a:r>
              <a:rPr sz="1000" dirty="0">
                <a:solidFill>
                  <a:srgbClr val="7E7E7E"/>
                </a:solidFill>
                <a:latin typeface="Arial"/>
                <a:cs typeface="Arial"/>
              </a:rPr>
              <a:t>1243</a:t>
            </a:r>
            <a:r>
              <a:rPr sz="1000" spc="-30" dirty="0">
                <a:solidFill>
                  <a:srgbClr val="7E7E7E"/>
                </a:solidFill>
                <a:latin typeface="Arial"/>
                <a:cs typeface="Arial"/>
              </a:rPr>
              <a:t> </a:t>
            </a:r>
            <a:r>
              <a:rPr sz="1000" dirty="0">
                <a:solidFill>
                  <a:srgbClr val="7E7E7E"/>
                </a:solidFill>
                <a:latin typeface="Arial"/>
                <a:cs typeface="Arial"/>
              </a:rPr>
              <a:t>(All</a:t>
            </a:r>
            <a:r>
              <a:rPr sz="1000" spc="-25" dirty="0">
                <a:solidFill>
                  <a:srgbClr val="7E7E7E"/>
                </a:solidFill>
                <a:latin typeface="Arial"/>
                <a:cs typeface="Arial"/>
              </a:rPr>
              <a:t> </a:t>
            </a:r>
            <a:r>
              <a:rPr sz="1000" spc="-10" dirty="0">
                <a:solidFill>
                  <a:srgbClr val="7E7E7E"/>
                </a:solidFill>
                <a:latin typeface="Arial"/>
                <a:cs typeface="Arial"/>
              </a:rPr>
              <a:t>renters)</a:t>
            </a:r>
            <a:endParaRPr sz="1000">
              <a:latin typeface="Arial"/>
              <a:cs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205" y="254634"/>
            <a:ext cx="11069955" cy="57404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Over</a:t>
            </a:r>
            <a:r>
              <a:rPr spc="-15" dirty="0">
                <a:solidFill>
                  <a:srgbClr val="5C5B5A"/>
                </a:solidFill>
              </a:rPr>
              <a:t> </a:t>
            </a:r>
            <a:r>
              <a:rPr spc="-10" dirty="0">
                <a:solidFill>
                  <a:srgbClr val="5C5B5A"/>
                </a:solidFill>
              </a:rPr>
              <a:t>one-</a:t>
            </a:r>
            <a:r>
              <a:rPr dirty="0">
                <a:solidFill>
                  <a:srgbClr val="5C5B5A"/>
                </a:solidFill>
              </a:rPr>
              <a:t>quarter</a:t>
            </a:r>
            <a:r>
              <a:rPr spc="-40" dirty="0">
                <a:solidFill>
                  <a:srgbClr val="5C5B5A"/>
                </a:solidFill>
              </a:rPr>
              <a:t> </a:t>
            </a:r>
            <a:r>
              <a:rPr dirty="0">
                <a:solidFill>
                  <a:srgbClr val="5C5B5A"/>
                </a:solidFill>
              </a:rPr>
              <a:t>(27%)</a:t>
            </a:r>
            <a:r>
              <a:rPr spc="-15" dirty="0">
                <a:solidFill>
                  <a:srgbClr val="5C5B5A"/>
                </a:solidFill>
              </a:rPr>
              <a:t> </a:t>
            </a:r>
            <a:r>
              <a:rPr dirty="0">
                <a:solidFill>
                  <a:srgbClr val="5C5B5A"/>
                </a:solidFill>
              </a:rPr>
              <a:t>of</a:t>
            </a:r>
            <a:r>
              <a:rPr spc="-35" dirty="0">
                <a:solidFill>
                  <a:srgbClr val="5C5B5A"/>
                </a:solidFill>
              </a:rPr>
              <a:t> </a:t>
            </a:r>
            <a:r>
              <a:rPr dirty="0">
                <a:solidFill>
                  <a:srgbClr val="5C5B5A"/>
                </a:solidFill>
              </a:rPr>
              <a:t>Greater</a:t>
            </a:r>
            <a:r>
              <a:rPr spc="-25" dirty="0">
                <a:solidFill>
                  <a:srgbClr val="5C5B5A"/>
                </a:solidFill>
              </a:rPr>
              <a:t> </a:t>
            </a:r>
            <a:r>
              <a:rPr dirty="0">
                <a:solidFill>
                  <a:srgbClr val="5C5B5A"/>
                </a:solidFill>
              </a:rPr>
              <a:t>Manchester</a:t>
            </a:r>
            <a:r>
              <a:rPr spc="-30" dirty="0">
                <a:solidFill>
                  <a:srgbClr val="5C5B5A"/>
                </a:solidFill>
              </a:rPr>
              <a:t> </a:t>
            </a:r>
            <a:r>
              <a:rPr dirty="0">
                <a:solidFill>
                  <a:srgbClr val="5C5B5A"/>
                </a:solidFill>
              </a:rPr>
              <a:t>residents</a:t>
            </a:r>
            <a:r>
              <a:rPr spc="-25" dirty="0">
                <a:solidFill>
                  <a:srgbClr val="5C5B5A"/>
                </a:solidFill>
              </a:rPr>
              <a:t> </a:t>
            </a:r>
            <a:r>
              <a:rPr dirty="0">
                <a:solidFill>
                  <a:srgbClr val="5C5B5A"/>
                </a:solidFill>
              </a:rPr>
              <a:t>have</a:t>
            </a:r>
            <a:r>
              <a:rPr spc="10" dirty="0">
                <a:solidFill>
                  <a:srgbClr val="5C5B5A"/>
                </a:solidFill>
              </a:rPr>
              <a:t> </a:t>
            </a:r>
            <a:r>
              <a:rPr dirty="0"/>
              <a:t>claimed</a:t>
            </a:r>
            <a:r>
              <a:rPr spc="-30" dirty="0"/>
              <a:t> </a:t>
            </a:r>
            <a:r>
              <a:rPr dirty="0"/>
              <a:t>financial</a:t>
            </a:r>
            <a:r>
              <a:rPr spc="-40" dirty="0"/>
              <a:t> </a:t>
            </a:r>
            <a:r>
              <a:rPr dirty="0"/>
              <a:t>support</a:t>
            </a:r>
            <a:r>
              <a:rPr spc="-45" dirty="0"/>
              <a:t> </a:t>
            </a:r>
            <a:r>
              <a:rPr dirty="0"/>
              <a:t>in</a:t>
            </a:r>
            <a:r>
              <a:rPr spc="-35" dirty="0"/>
              <a:t> </a:t>
            </a:r>
            <a:r>
              <a:rPr dirty="0"/>
              <a:t>the</a:t>
            </a:r>
            <a:r>
              <a:rPr spc="-35" dirty="0"/>
              <a:t> </a:t>
            </a:r>
            <a:r>
              <a:rPr dirty="0"/>
              <a:t>past</a:t>
            </a:r>
            <a:r>
              <a:rPr spc="-35" dirty="0"/>
              <a:t> </a:t>
            </a:r>
            <a:r>
              <a:rPr spc="-25" dirty="0"/>
              <a:t>12 </a:t>
            </a:r>
            <a:r>
              <a:rPr dirty="0"/>
              <a:t>months</a:t>
            </a:r>
            <a:r>
              <a:rPr dirty="0">
                <a:solidFill>
                  <a:srgbClr val="5C5B5A"/>
                </a:solidFill>
              </a:rPr>
              <a:t>,</a:t>
            </a:r>
            <a:r>
              <a:rPr spc="-20" dirty="0">
                <a:solidFill>
                  <a:srgbClr val="5C5B5A"/>
                </a:solidFill>
              </a:rPr>
              <a:t> </a:t>
            </a:r>
            <a:r>
              <a:rPr dirty="0">
                <a:solidFill>
                  <a:srgbClr val="5C5B5A"/>
                </a:solidFill>
              </a:rPr>
              <a:t>in</a:t>
            </a:r>
            <a:r>
              <a:rPr spc="-20" dirty="0">
                <a:solidFill>
                  <a:srgbClr val="5C5B5A"/>
                </a:solidFill>
              </a:rPr>
              <a:t> </a:t>
            </a:r>
            <a:r>
              <a:rPr dirty="0">
                <a:solidFill>
                  <a:srgbClr val="5C5B5A"/>
                </a:solidFill>
              </a:rPr>
              <a:t>line</a:t>
            </a:r>
            <a:r>
              <a:rPr spc="-30" dirty="0">
                <a:solidFill>
                  <a:srgbClr val="5C5B5A"/>
                </a:solidFill>
              </a:rPr>
              <a:t> </a:t>
            </a:r>
            <a:r>
              <a:rPr dirty="0">
                <a:solidFill>
                  <a:srgbClr val="5C5B5A"/>
                </a:solidFill>
              </a:rPr>
              <a:t>with</a:t>
            </a:r>
            <a:r>
              <a:rPr spc="-50" dirty="0">
                <a:solidFill>
                  <a:srgbClr val="5C5B5A"/>
                </a:solidFill>
              </a:rPr>
              <a:t> </a:t>
            </a:r>
            <a:r>
              <a:rPr dirty="0">
                <a:solidFill>
                  <a:srgbClr val="5C5B5A"/>
                </a:solidFill>
              </a:rPr>
              <a:t>last</a:t>
            </a:r>
            <a:r>
              <a:rPr spc="-25" dirty="0">
                <a:solidFill>
                  <a:srgbClr val="5C5B5A"/>
                </a:solidFill>
              </a:rPr>
              <a:t> </a:t>
            </a:r>
            <a:r>
              <a:rPr dirty="0">
                <a:solidFill>
                  <a:srgbClr val="5C5B5A"/>
                </a:solidFill>
              </a:rPr>
              <a:t>wave.</a:t>
            </a:r>
            <a:r>
              <a:rPr spc="-10" dirty="0">
                <a:solidFill>
                  <a:srgbClr val="5C5B5A"/>
                </a:solidFill>
              </a:rPr>
              <a:t> </a:t>
            </a:r>
            <a:r>
              <a:rPr dirty="0">
                <a:solidFill>
                  <a:srgbClr val="5C5B5A"/>
                </a:solidFill>
              </a:rPr>
              <a:t>Those</a:t>
            </a:r>
            <a:r>
              <a:rPr spc="-30" dirty="0">
                <a:solidFill>
                  <a:srgbClr val="5C5B5A"/>
                </a:solidFill>
              </a:rPr>
              <a:t> </a:t>
            </a:r>
            <a:r>
              <a:rPr dirty="0">
                <a:solidFill>
                  <a:srgbClr val="5C5B5A"/>
                </a:solidFill>
              </a:rPr>
              <a:t>out</a:t>
            </a:r>
            <a:r>
              <a:rPr spc="-30" dirty="0">
                <a:solidFill>
                  <a:srgbClr val="5C5B5A"/>
                </a:solidFill>
              </a:rPr>
              <a:t> </a:t>
            </a:r>
            <a:r>
              <a:rPr dirty="0">
                <a:solidFill>
                  <a:srgbClr val="5C5B5A"/>
                </a:solidFill>
              </a:rPr>
              <a:t>of</a:t>
            </a:r>
            <a:r>
              <a:rPr spc="-20" dirty="0">
                <a:solidFill>
                  <a:srgbClr val="5C5B5A"/>
                </a:solidFill>
              </a:rPr>
              <a:t> </a:t>
            </a:r>
            <a:r>
              <a:rPr dirty="0">
                <a:solidFill>
                  <a:srgbClr val="5C5B5A"/>
                </a:solidFill>
              </a:rPr>
              <a:t>work</a:t>
            </a:r>
            <a:r>
              <a:rPr spc="-55" dirty="0">
                <a:solidFill>
                  <a:srgbClr val="5C5B5A"/>
                </a:solidFill>
              </a:rPr>
              <a:t> </a:t>
            </a:r>
            <a:r>
              <a:rPr dirty="0">
                <a:solidFill>
                  <a:srgbClr val="5C5B5A"/>
                </a:solidFill>
              </a:rPr>
              <a:t>for</a:t>
            </a:r>
            <a:r>
              <a:rPr spc="-20" dirty="0">
                <a:solidFill>
                  <a:srgbClr val="5C5B5A"/>
                </a:solidFill>
              </a:rPr>
              <a:t> </a:t>
            </a:r>
            <a:r>
              <a:rPr dirty="0">
                <a:solidFill>
                  <a:srgbClr val="5C5B5A"/>
                </a:solidFill>
              </a:rPr>
              <a:t>6</a:t>
            </a:r>
            <a:r>
              <a:rPr spc="-15" dirty="0">
                <a:solidFill>
                  <a:srgbClr val="5C5B5A"/>
                </a:solidFill>
              </a:rPr>
              <a:t> </a:t>
            </a:r>
            <a:r>
              <a:rPr dirty="0">
                <a:solidFill>
                  <a:srgbClr val="5C5B5A"/>
                </a:solidFill>
              </a:rPr>
              <a:t>months</a:t>
            </a:r>
            <a:r>
              <a:rPr spc="-30" dirty="0">
                <a:solidFill>
                  <a:srgbClr val="5C5B5A"/>
                </a:solidFill>
              </a:rPr>
              <a:t> </a:t>
            </a:r>
            <a:r>
              <a:rPr dirty="0">
                <a:solidFill>
                  <a:srgbClr val="5C5B5A"/>
                </a:solidFill>
              </a:rPr>
              <a:t>or</a:t>
            </a:r>
            <a:r>
              <a:rPr spc="-15" dirty="0">
                <a:solidFill>
                  <a:srgbClr val="5C5B5A"/>
                </a:solidFill>
              </a:rPr>
              <a:t> </a:t>
            </a:r>
            <a:r>
              <a:rPr dirty="0">
                <a:solidFill>
                  <a:srgbClr val="5C5B5A"/>
                </a:solidFill>
              </a:rPr>
              <a:t>more,</a:t>
            </a:r>
            <a:r>
              <a:rPr spc="-15" dirty="0">
                <a:solidFill>
                  <a:srgbClr val="5C5B5A"/>
                </a:solidFill>
              </a:rPr>
              <a:t> </a:t>
            </a:r>
            <a:r>
              <a:rPr dirty="0">
                <a:solidFill>
                  <a:srgbClr val="5C5B5A"/>
                </a:solidFill>
              </a:rPr>
              <a:t>and</a:t>
            </a:r>
            <a:r>
              <a:rPr spc="-20" dirty="0">
                <a:solidFill>
                  <a:srgbClr val="5C5B5A"/>
                </a:solidFill>
              </a:rPr>
              <a:t> </a:t>
            </a:r>
            <a:r>
              <a:rPr dirty="0">
                <a:solidFill>
                  <a:srgbClr val="5C5B5A"/>
                </a:solidFill>
              </a:rPr>
              <a:t>those</a:t>
            </a:r>
            <a:r>
              <a:rPr spc="-30" dirty="0">
                <a:solidFill>
                  <a:srgbClr val="5C5B5A"/>
                </a:solidFill>
              </a:rPr>
              <a:t> </a:t>
            </a:r>
            <a:r>
              <a:rPr dirty="0">
                <a:solidFill>
                  <a:srgbClr val="5C5B5A"/>
                </a:solidFill>
              </a:rPr>
              <a:t>with</a:t>
            </a:r>
            <a:r>
              <a:rPr spc="-60" dirty="0">
                <a:solidFill>
                  <a:srgbClr val="5C5B5A"/>
                </a:solidFill>
              </a:rPr>
              <a:t> </a:t>
            </a:r>
            <a:r>
              <a:rPr dirty="0">
                <a:solidFill>
                  <a:srgbClr val="5C5B5A"/>
                </a:solidFill>
              </a:rPr>
              <a:t>disabilities</a:t>
            </a:r>
            <a:r>
              <a:rPr spc="-30" dirty="0">
                <a:solidFill>
                  <a:srgbClr val="5C5B5A"/>
                </a:solidFill>
              </a:rPr>
              <a:t> </a:t>
            </a:r>
            <a:r>
              <a:rPr spc="-25" dirty="0">
                <a:solidFill>
                  <a:srgbClr val="5C5B5A"/>
                </a:solidFill>
              </a:rPr>
              <a:t>are</a:t>
            </a:r>
          </a:p>
        </p:txBody>
      </p:sp>
      <p:sp>
        <p:nvSpPr>
          <p:cNvPr id="3" name="object 3"/>
          <p:cNvSpPr txBox="1"/>
          <p:nvPr/>
        </p:nvSpPr>
        <p:spPr>
          <a:xfrm>
            <a:off x="451205" y="803275"/>
            <a:ext cx="62979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C5B5A"/>
                </a:solidFill>
                <a:latin typeface="Arial"/>
                <a:cs typeface="Arial"/>
              </a:rPr>
              <a:t>significantly</a:t>
            </a:r>
            <a:r>
              <a:rPr sz="1800" b="1" spc="-55" dirty="0">
                <a:solidFill>
                  <a:srgbClr val="5C5B5A"/>
                </a:solidFill>
                <a:latin typeface="Arial"/>
                <a:cs typeface="Arial"/>
              </a:rPr>
              <a:t> </a:t>
            </a:r>
            <a:r>
              <a:rPr sz="1800" b="1" dirty="0">
                <a:solidFill>
                  <a:srgbClr val="5C5B5A"/>
                </a:solidFill>
                <a:latin typeface="Arial"/>
                <a:cs typeface="Arial"/>
              </a:rPr>
              <a:t>more</a:t>
            </a:r>
            <a:r>
              <a:rPr sz="1800" b="1" spc="-45" dirty="0">
                <a:solidFill>
                  <a:srgbClr val="5C5B5A"/>
                </a:solidFill>
                <a:latin typeface="Arial"/>
                <a:cs typeface="Arial"/>
              </a:rPr>
              <a:t> </a:t>
            </a:r>
            <a:r>
              <a:rPr sz="1800" b="1" dirty="0">
                <a:solidFill>
                  <a:srgbClr val="5C5B5A"/>
                </a:solidFill>
                <a:latin typeface="Arial"/>
                <a:cs typeface="Arial"/>
              </a:rPr>
              <a:t>likely</a:t>
            </a:r>
            <a:r>
              <a:rPr sz="1800" b="1" spc="-30" dirty="0">
                <a:solidFill>
                  <a:srgbClr val="5C5B5A"/>
                </a:solidFill>
                <a:latin typeface="Arial"/>
                <a:cs typeface="Arial"/>
              </a:rPr>
              <a:t> </a:t>
            </a:r>
            <a:r>
              <a:rPr sz="1800" b="1" dirty="0">
                <a:solidFill>
                  <a:srgbClr val="5C5B5A"/>
                </a:solidFill>
                <a:latin typeface="Arial"/>
                <a:cs typeface="Arial"/>
              </a:rPr>
              <a:t>to</a:t>
            </a:r>
            <a:r>
              <a:rPr sz="1800" b="1" spc="-35" dirty="0">
                <a:solidFill>
                  <a:srgbClr val="5C5B5A"/>
                </a:solidFill>
                <a:latin typeface="Arial"/>
                <a:cs typeface="Arial"/>
              </a:rPr>
              <a:t> </a:t>
            </a:r>
            <a:r>
              <a:rPr sz="1800" b="1" dirty="0">
                <a:solidFill>
                  <a:srgbClr val="5C5B5A"/>
                </a:solidFill>
                <a:latin typeface="Arial"/>
                <a:cs typeface="Arial"/>
              </a:rPr>
              <a:t>have</a:t>
            </a:r>
            <a:r>
              <a:rPr sz="1800" b="1" spc="-5" dirty="0">
                <a:solidFill>
                  <a:srgbClr val="5C5B5A"/>
                </a:solidFill>
                <a:latin typeface="Arial"/>
                <a:cs typeface="Arial"/>
              </a:rPr>
              <a:t> </a:t>
            </a:r>
            <a:r>
              <a:rPr sz="1800" b="1" dirty="0">
                <a:solidFill>
                  <a:srgbClr val="5C5B5A"/>
                </a:solidFill>
                <a:latin typeface="Arial"/>
                <a:cs typeface="Arial"/>
              </a:rPr>
              <a:t>claimed</a:t>
            </a:r>
            <a:r>
              <a:rPr sz="1800" b="1" spc="-30" dirty="0">
                <a:solidFill>
                  <a:srgbClr val="5C5B5A"/>
                </a:solidFill>
                <a:latin typeface="Arial"/>
                <a:cs typeface="Arial"/>
              </a:rPr>
              <a:t> </a:t>
            </a:r>
            <a:r>
              <a:rPr sz="1800" b="1" dirty="0">
                <a:solidFill>
                  <a:srgbClr val="5C5B5A"/>
                </a:solidFill>
                <a:latin typeface="Arial"/>
                <a:cs typeface="Arial"/>
              </a:rPr>
              <a:t>financial</a:t>
            </a:r>
            <a:r>
              <a:rPr sz="1800" b="1" spc="-40" dirty="0">
                <a:solidFill>
                  <a:srgbClr val="5C5B5A"/>
                </a:solidFill>
                <a:latin typeface="Arial"/>
                <a:cs typeface="Arial"/>
              </a:rPr>
              <a:t> </a:t>
            </a:r>
            <a:r>
              <a:rPr sz="1800" b="1" spc="-10" dirty="0">
                <a:solidFill>
                  <a:srgbClr val="5C5B5A"/>
                </a:solidFill>
                <a:latin typeface="Arial"/>
                <a:cs typeface="Arial"/>
              </a:rPr>
              <a:t>support</a:t>
            </a:r>
            <a:endParaRPr sz="1800">
              <a:latin typeface="Arial"/>
              <a:cs typeface="Arial"/>
            </a:endParaRPr>
          </a:p>
        </p:txBody>
      </p:sp>
      <p:sp>
        <p:nvSpPr>
          <p:cNvPr id="4" name="object 4"/>
          <p:cNvSpPr txBox="1"/>
          <p:nvPr/>
        </p:nvSpPr>
        <p:spPr>
          <a:xfrm>
            <a:off x="608787" y="1371346"/>
            <a:ext cx="4780280" cy="482600"/>
          </a:xfrm>
          <a:prstGeom prst="rect">
            <a:avLst/>
          </a:prstGeom>
        </p:spPr>
        <p:txBody>
          <a:bodyPr vert="horz" wrap="square" lIns="0" tIns="12700" rIns="0" bIns="0" rtlCol="0">
            <a:spAutoFit/>
          </a:bodyPr>
          <a:lstStyle/>
          <a:p>
            <a:pPr marL="591820" marR="5080" indent="-579120">
              <a:lnSpc>
                <a:spcPct val="100000"/>
              </a:lnSpc>
              <a:spcBef>
                <a:spcPts val="100"/>
              </a:spcBef>
            </a:pPr>
            <a:r>
              <a:rPr sz="1500" b="1" dirty="0">
                <a:solidFill>
                  <a:srgbClr val="5C5B5A"/>
                </a:solidFill>
                <a:latin typeface="Arial"/>
                <a:cs typeface="Arial"/>
              </a:rPr>
              <a:t>Have</a:t>
            </a:r>
            <a:r>
              <a:rPr sz="1500" b="1" spc="-15" dirty="0">
                <a:solidFill>
                  <a:srgbClr val="5C5B5A"/>
                </a:solidFill>
                <a:latin typeface="Arial"/>
                <a:cs typeface="Arial"/>
              </a:rPr>
              <a:t> </a:t>
            </a:r>
            <a:r>
              <a:rPr sz="1500" b="1" dirty="0">
                <a:solidFill>
                  <a:srgbClr val="5C5B5A"/>
                </a:solidFill>
                <a:latin typeface="Arial"/>
                <a:cs typeface="Arial"/>
              </a:rPr>
              <a:t>you,</a:t>
            </a:r>
            <a:r>
              <a:rPr sz="1500" b="1" spc="-15" dirty="0">
                <a:solidFill>
                  <a:srgbClr val="5C5B5A"/>
                </a:solidFill>
                <a:latin typeface="Arial"/>
                <a:cs typeface="Arial"/>
              </a:rPr>
              <a:t> </a:t>
            </a:r>
            <a:r>
              <a:rPr sz="1500" b="1" dirty="0">
                <a:solidFill>
                  <a:srgbClr val="5C5B5A"/>
                </a:solidFill>
                <a:latin typeface="Arial"/>
                <a:cs typeface="Arial"/>
              </a:rPr>
              <a:t>or</a:t>
            </a:r>
            <a:r>
              <a:rPr sz="1500" b="1" spc="-45" dirty="0">
                <a:solidFill>
                  <a:srgbClr val="5C5B5A"/>
                </a:solidFill>
                <a:latin typeface="Arial"/>
                <a:cs typeface="Arial"/>
              </a:rPr>
              <a:t> </a:t>
            </a:r>
            <a:r>
              <a:rPr sz="1500" b="1" dirty="0">
                <a:solidFill>
                  <a:srgbClr val="5C5B5A"/>
                </a:solidFill>
                <a:latin typeface="Arial"/>
                <a:cs typeface="Arial"/>
              </a:rPr>
              <a:t>anyone</a:t>
            </a:r>
            <a:r>
              <a:rPr sz="1500" b="1" spc="-5" dirty="0">
                <a:solidFill>
                  <a:srgbClr val="5C5B5A"/>
                </a:solidFill>
                <a:latin typeface="Arial"/>
                <a:cs typeface="Arial"/>
              </a:rPr>
              <a:t> </a:t>
            </a:r>
            <a:r>
              <a:rPr sz="1500" b="1" dirty="0">
                <a:solidFill>
                  <a:srgbClr val="5C5B5A"/>
                </a:solidFill>
                <a:latin typeface="Arial"/>
                <a:cs typeface="Arial"/>
              </a:rPr>
              <a:t>in</a:t>
            </a:r>
            <a:r>
              <a:rPr sz="1500" b="1" spc="-75" dirty="0">
                <a:solidFill>
                  <a:srgbClr val="5C5B5A"/>
                </a:solidFill>
                <a:latin typeface="Arial"/>
                <a:cs typeface="Arial"/>
              </a:rPr>
              <a:t> </a:t>
            </a:r>
            <a:r>
              <a:rPr sz="1500" b="1" dirty="0">
                <a:solidFill>
                  <a:srgbClr val="5C5B5A"/>
                </a:solidFill>
                <a:latin typeface="Arial"/>
                <a:cs typeface="Arial"/>
              </a:rPr>
              <a:t>your</a:t>
            </a:r>
            <a:r>
              <a:rPr sz="1500" b="1" spc="10" dirty="0">
                <a:solidFill>
                  <a:srgbClr val="5C5B5A"/>
                </a:solidFill>
                <a:latin typeface="Arial"/>
                <a:cs typeface="Arial"/>
              </a:rPr>
              <a:t> </a:t>
            </a:r>
            <a:r>
              <a:rPr sz="1500" b="1" dirty="0">
                <a:solidFill>
                  <a:srgbClr val="5C5B5A"/>
                </a:solidFill>
                <a:latin typeface="Arial"/>
                <a:cs typeface="Arial"/>
              </a:rPr>
              <a:t>household,</a:t>
            </a:r>
            <a:r>
              <a:rPr sz="1500" b="1" spc="-65" dirty="0">
                <a:solidFill>
                  <a:srgbClr val="5C5B5A"/>
                </a:solidFill>
                <a:latin typeface="Arial"/>
                <a:cs typeface="Arial"/>
              </a:rPr>
              <a:t> </a:t>
            </a:r>
            <a:r>
              <a:rPr sz="1500" b="1" dirty="0">
                <a:solidFill>
                  <a:srgbClr val="5C5B5A"/>
                </a:solidFill>
                <a:latin typeface="Arial"/>
                <a:cs typeface="Arial"/>
              </a:rPr>
              <a:t>claimed</a:t>
            </a:r>
            <a:r>
              <a:rPr sz="1500" b="1" spc="-75" dirty="0">
                <a:solidFill>
                  <a:srgbClr val="5C5B5A"/>
                </a:solidFill>
                <a:latin typeface="Arial"/>
                <a:cs typeface="Arial"/>
              </a:rPr>
              <a:t> </a:t>
            </a:r>
            <a:r>
              <a:rPr sz="1500" b="1" spc="-25" dirty="0">
                <a:solidFill>
                  <a:srgbClr val="5C5B5A"/>
                </a:solidFill>
                <a:latin typeface="Arial"/>
                <a:cs typeface="Arial"/>
              </a:rPr>
              <a:t>any </a:t>
            </a:r>
            <a:r>
              <a:rPr sz="1500" b="1" dirty="0">
                <a:solidFill>
                  <a:srgbClr val="5C5B5A"/>
                </a:solidFill>
                <a:latin typeface="Arial"/>
                <a:cs typeface="Arial"/>
              </a:rPr>
              <a:t>financial</a:t>
            </a:r>
            <a:r>
              <a:rPr sz="1500" b="1" spc="-50" dirty="0">
                <a:solidFill>
                  <a:srgbClr val="5C5B5A"/>
                </a:solidFill>
                <a:latin typeface="Arial"/>
                <a:cs typeface="Arial"/>
              </a:rPr>
              <a:t> </a:t>
            </a:r>
            <a:r>
              <a:rPr sz="1500" b="1" dirty="0">
                <a:solidFill>
                  <a:srgbClr val="5C5B5A"/>
                </a:solidFill>
                <a:latin typeface="Arial"/>
                <a:cs typeface="Arial"/>
              </a:rPr>
              <a:t>support</a:t>
            </a:r>
            <a:r>
              <a:rPr sz="1500" b="1" spc="-25" dirty="0">
                <a:solidFill>
                  <a:srgbClr val="5C5B5A"/>
                </a:solidFill>
                <a:latin typeface="Arial"/>
                <a:cs typeface="Arial"/>
              </a:rPr>
              <a:t> </a:t>
            </a:r>
            <a:r>
              <a:rPr sz="1500" b="1" dirty="0">
                <a:solidFill>
                  <a:srgbClr val="5C5B5A"/>
                </a:solidFill>
                <a:latin typeface="Arial"/>
                <a:cs typeface="Arial"/>
              </a:rPr>
              <a:t>in</a:t>
            </a:r>
            <a:r>
              <a:rPr sz="1500" b="1" spc="-40" dirty="0">
                <a:solidFill>
                  <a:srgbClr val="5C5B5A"/>
                </a:solidFill>
                <a:latin typeface="Arial"/>
                <a:cs typeface="Arial"/>
              </a:rPr>
              <a:t> </a:t>
            </a:r>
            <a:r>
              <a:rPr sz="1500" b="1" dirty="0">
                <a:solidFill>
                  <a:srgbClr val="5C5B5A"/>
                </a:solidFill>
                <a:latin typeface="Arial"/>
                <a:cs typeface="Arial"/>
              </a:rPr>
              <a:t>the</a:t>
            </a:r>
            <a:r>
              <a:rPr sz="1500" b="1" spc="-25" dirty="0">
                <a:solidFill>
                  <a:srgbClr val="5C5B5A"/>
                </a:solidFill>
                <a:latin typeface="Arial"/>
                <a:cs typeface="Arial"/>
              </a:rPr>
              <a:t> </a:t>
            </a:r>
            <a:r>
              <a:rPr sz="1500" b="1" dirty="0">
                <a:solidFill>
                  <a:srgbClr val="5C5B5A"/>
                </a:solidFill>
                <a:latin typeface="Arial"/>
                <a:cs typeface="Arial"/>
              </a:rPr>
              <a:t>past</a:t>
            </a:r>
            <a:r>
              <a:rPr sz="1500" b="1" spc="-25" dirty="0">
                <a:solidFill>
                  <a:srgbClr val="5C5B5A"/>
                </a:solidFill>
                <a:latin typeface="Arial"/>
                <a:cs typeface="Arial"/>
              </a:rPr>
              <a:t> </a:t>
            </a:r>
            <a:r>
              <a:rPr sz="1500" b="1" dirty="0">
                <a:solidFill>
                  <a:srgbClr val="5C5B5A"/>
                </a:solidFill>
                <a:latin typeface="Arial"/>
                <a:cs typeface="Arial"/>
              </a:rPr>
              <a:t>12</a:t>
            </a:r>
            <a:r>
              <a:rPr sz="1500" b="1" spc="-25" dirty="0">
                <a:solidFill>
                  <a:srgbClr val="5C5B5A"/>
                </a:solidFill>
                <a:latin typeface="Arial"/>
                <a:cs typeface="Arial"/>
              </a:rPr>
              <a:t> </a:t>
            </a:r>
            <a:r>
              <a:rPr sz="1500" b="1" spc="-10" dirty="0">
                <a:solidFill>
                  <a:srgbClr val="5C5B5A"/>
                </a:solidFill>
                <a:latin typeface="Arial"/>
                <a:cs typeface="Arial"/>
              </a:rPr>
              <a:t>months</a:t>
            </a:r>
            <a:endParaRPr sz="1500">
              <a:latin typeface="Arial"/>
              <a:cs typeface="Arial"/>
            </a:endParaRPr>
          </a:p>
        </p:txBody>
      </p:sp>
      <p:grpSp>
        <p:nvGrpSpPr>
          <p:cNvPr id="5" name="object 5"/>
          <p:cNvGrpSpPr/>
          <p:nvPr/>
        </p:nvGrpSpPr>
        <p:grpSpPr>
          <a:xfrm>
            <a:off x="1400396" y="1984248"/>
            <a:ext cx="5401310" cy="2898140"/>
            <a:chOff x="1400396" y="1984248"/>
            <a:chExt cx="5401310" cy="2898140"/>
          </a:xfrm>
        </p:grpSpPr>
        <p:sp>
          <p:nvSpPr>
            <p:cNvPr id="6" name="object 6"/>
            <p:cNvSpPr/>
            <p:nvPr/>
          </p:nvSpPr>
          <p:spPr>
            <a:xfrm>
              <a:off x="2849499" y="1984248"/>
              <a:ext cx="1449070" cy="1706245"/>
            </a:xfrm>
            <a:custGeom>
              <a:avLst/>
              <a:gdLst/>
              <a:ahLst/>
              <a:cxnLst/>
              <a:rect l="l" t="t" r="r" b="b"/>
              <a:pathLst>
                <a:path w="1449070" h="1706245">
                  <a:moveTo>
                    <a:pt x="0" y="0"/>
                  </a:moveTo>
                  <a:lnTo>
                    <a:pt x="0" y="724407"/>
                  </a:lnTo>
                  <a:lnTo>
                    <a:pt x="32257" y="725142"/>
                  </a:lnTo>
                  <a:lnTo>
                    <a:pt x="64420" y="727328"/>
                  </a:lnTo>
                  <a:lnTo>
                    <a:pt x="128269" y="735964"/>
                  </a:lnTo>
                  <a:lnTo>
                    <a:pt x="174882" y="745918"/>
                  </a:lnTo>
                  <a:lnTo>
                    <a:pt x="220149" y="758696"/>
                  </a:lnTo>
                  <a:lnTo>
                    <a:pt x="263995" y="774189"/>
                  </a:lnTo>
                  <a:lnTo>
                    <a:pt x="306341" y="792284"/>
                  </a:lnTo>
                  <a:lnTo>
                    <a:pt x="347112" y="812873"/>
                  </a:lnTo>
                  <a:lnTo>
                    <a:pt x="386229" y="835842"/>
                  </a:lnTo>
                  <a:lnTo>
                    <a:pt x="423617" y="861083"/>
                  </a:lnTo>
                  <a:lnTo>
                    <a:pt x="459197" y="888483"/>
                  </a:lnTo>
                  <a:lnTo>
                    <a:pt x="492894" y="917933"/>
                  </a:lnTo>
                  <a:lnTo>
                    <a:pt x="524629" y="949320"/>
                  </a:lnTo>
                  <a:lnTo>
                    <a:pt x="554327" y="982535"/>
                  </a:lnTo>
                  <a:lnTo>
                    <a:pt x="581909" y="1017467"/>
                  </a:lnTo>
                  <a:lnTo>
                    <a:pt x="607300" y="1054004"/>
                  </a:lnTo>
                  <a:lnTo>
                    <a:pt x="630421" y="1092036"/>
                  </a:lnTo>
                  <a:lnTo>
                    <a:pt x="651197" y="1131452"/>
                  </a:lnTo>
                  <a:lnTo>
                    <a:pt x="669549" y="1172141"/>
                  </a:lnTo>
                  <a:lnTo>
                    <a:pt x="685401" y="1213992"/>
                  </a:lnTo>
                  <a:lnTo>
                    <a:pt x="698676" y="1256894"/>
                  </a:lnTo>
                  <a:lnTo>
                    <a:pt x="709298" y="1300737"/>
                  </a:lnTo>
                  <a:lnTo>
                    <a:pt x="717188" y="1345410"/>
                  </a:lnTo>
                  <a:lnTo>
                    <a:pt x="722270" y="1390802"/>
                  </a:lnTo>
                  <a:lnTo>
                    <a:pt x="724467" y="1436801"/>
                  </a:lnTo>
                  <a:lnTo>
                    <a:pt x="723702" y="1483298"/>
                  </a:lnTo>
                  <a:lnTo>
                    <a:pt x="719898" y="1530181"/>
                  </a:lnTo>
                  <a:lnTo>
                    <a:pt x="712977" y="1577339"/>
                  </a:lnTo>
                  <a:lnTo>
                    <a:pt x="1426083" y="1705737"/>
                  </a:lnTo>
                  <a:lnTo>
                    <a:pt x="1434312" y="1654768"/>
                  </a:lnTo>
                  <a:lnTo>
                    <a:pt x="1440713" y="1603549"/>
                  </a:lnTo>
                  <a:lnTo>
                    <a:pt x="1445285" y="1552136"/>
                  </a:lnTo>
                  <a:lnTo>
                    <a:pt x="1448028" y="1500582"/>
                  </a:lnTo>
                  <a:lnTo>
                    <a:pt x="1448942" y="1448942"/>
                  </a:lnTo>
                  <a:lnTo>
                    <a:pt x="1448168" y="1401115"/>
                  </a:lnTo>
                  <a:lnTo>
                    <a:pt x="1445860" y="1353674"/>
                  </a:lnTo>
                  <a:lnTo>
                    <a:pt x="1442044" y="1306645"/>
                  </a:lnTo>
                  <a:lnTo>
                    <a:pt x="1436742" y="1260052"/>
                  </a:lnTo>
                  <a:lnTo>
                    <a:pt x="1429978" y="1213917"/>
                  </a:lnTo>
                  <a:lnTo>
                    <a:pt x="1421777" y="1168265"/>
                  </a:lnTo>
                  <a:lnTo>
                    <a:pt x="1412162" y="1123120"/>
                  </a:lnTo>
                  <a:lnTo>
                    <a:pt x="1401158" y="1078506"/>
                  </a:lnTo>
                  <a:lnTo>
                    <a:pt x="1388787" y="1034446"/>
                  </a:lnTo>
                  <a:lnTo>
                    <a:pt x="1375074" y="990965"/>
                  </a:lnTo>
                  <a:lnTo>
                    <a:pt x="1360043" y="948086"/>
                  </a:lnTo>
                  <a:lnTo>
                    <a:pt x="1343718" y="905834"/>
                  </a:lnTo>
                  <a:lnTo>
                    <a:pt x="1326122" y="864231"/>
                  </a:lnTo>
                  <a:lnTo>
                    <a:pt x="1307279" y="823302"/>
                  </a:lnTo>
                  <a:lnTo>
                    <a:pt x="1287214" y="783071"/>
                  </a:lnTo>
                  <a:lnTo>
                    <a:pt x="1265949" y="743561"/>
                  </a:lnTo>
                  <a:lnTo>
                    <a:pt x="1243510" y="704797"/>
                  </a:lnTo>
                  <a:lnTo>
                    <a:pt x="1219919" y="666802"/>
                  </a:lnTo>
                  <a:lnTo>
                    <a:pt x="1195201" y="629601"/>
                  </a:lnTo>
                  <a:lnTo>
                    <a:pt x="1169380" y="593217"/>
                  </a:lnTo>
                  <a:lnTo>
                    <a:pt x="1142479" y="557673"/>
                  </a:lnTo>
                  <a:lnTo>
                    <a:pt x="1114522" y="522994"/>
                  </a:lnTo>
                  <a:lnTo>
                    <a:pt x="1085534" y="489204"/>
                  </a:lnTo>
                  <a:lnTo>
                    <a:pt x="1055537" y="456327"/>
                  </a:lnTo>
                  <a:lnTo>
                    <a:pt x="1024556" y="424386"/>
                  </a:lnTo>
                  <a:lnTo>
                    <a:pt x="992615" y="393405"/>
                  </a:lnTo>
                  <a:lnTo>
                    <a:pt x="959738" y="363408"/>
                  </a:lnTo>
                  <a:lnTo>
                    <a:pt x="925948" y="334420"/>
                  </a:lnTo>
                  <a:lnTo>
                    <a:pt x="891269" y="306463"/>
                  </a:lnTo>
                  <a:lnTo>
                    <a:pt x="855725" y="279562"/>
                  </a:lnTo>
                  <a:lnTo>
                    <a:pt x="819341" y="253741"/>
                  </a:lnTo>
                  <a:lnTo>
                    <a:pt x="782140" y="229023"/>
                  </a:lnTo>
                  <a:lnTo>
                    <a:pt x="744145" y="205432"/>
                  </a:lnTo>
                  <a:lnTo>
                    <a:pt x="705381" y="182993"/>
                  </a:lnTo>
                  <a:lnTo>
                    <a:pt x="665871" y="161728"/>
                  </a:lnTo>
                  <a:lnTo>
                    <a:pt x="625640" y="141663"/>
                  </a:lnTo>
                  <a:lnTo>
                    <a:pt x="584711" y="122820"/>
                  </a:lnTo>
                  <a:lnTo>
                    <a:pt x="543108" y="105224"/>
                  </a:lnTo>
                  <a:lnTo>
                    <a:pt x="500856" y="88899"/>
                  </a:lnTo>
                  <a:lnTo>
                    <a:pt x="457977" y="73868"/>
                  </a:lnTo>
                  <a:lnTo>
                    <a:pt x="414496" y="60155"/>
                  </a:lnTo>
                  <a:lnTo>
                    <a:pt x="370436" y="47784"/>
                  </a:lnTo>
                  <a:lnTo>
                    <a:pt x="325822" y="36780"/>
                  </a:lnTo>
                  <a:lnTo>
                    <a:pt x="280677" y="27165"/>
                  </a:lnTo>
                  <a:lnTo>
                    <a:pt x="235025" y="18964"/>
                  </a:lnTo>
                  <a:lnTo>
                    <a:pt x="188890" y="12200"/>
                  </a:lnTo>
                  <a:lnTo>
                    <a:pt x="142297" y="6898"/>
                  </a:lnTo>
                  <a:lnTo>
                    <a:pt x="95268" y="3082"/>
                  </a:lnTo>
                  <a:lnTo>
                    <a:pt x="47827" y="774"/>
                  </a:lnTo>
                  <a:lnTo>
                    <a:pt x="0" y="0"/>
                  </a:lnTo>
                  <a:close/>
                </a:path>
              </a:pathLst>
            </a:custGeom>
            <a:solidFill>
              <a:srgbClr val="009590"/>
            </a:solidFill>
          </p:spPr>
          <p:txBody>
            <a:bodyPr wrap="square" lIns="0" tIns="0" rIns="0" bIns="0" rtlCol="0"/>
            <a:lstStyle/>
            <a:p>
              <a:endParaRPr/>
            </a:p>
          </p:txBody>
        </p:sp>
        <p:sp>
          <p:nvSpPr>
            <p:cNvPr id="7" name="object 7"/>
            <p:cNvSpPr/>
            <p:nvPr/>
          </p:nvSpPr>
          <p:spPr>
            <a:xfrm>
              <a:off x="1400396" y="2011426"/>
              <a:ext cx="2875280" cy="2871470"/>
            </a:xfrm>
            <a:custGeom>
              <a:avLst/>
              <a:gdLst/>
              <a:ahLst/>
              <a:cxnLst/>
              <a:rect l="l" t="t" r="r" b="b"/>
              <a:pathLst>
                <a:path w="2875279" h="2871470">
                  <a:moveTo>
                    <a:pt x="1169194" y="0"/>
                  </a:moveTo>
                  <a:lnTo>
                    <a:pt x="1120711" y="10408"/>
                  </a:lnTo>
                  <a:lnTo>
                    <a:pt x="1072861" y="22395"/>
                  </a:lnTo>
                  <a:lnTo>
                    <a:pt x="1025670" y="35931"/>
                  </a:lnTo>
                  <a:lnTo>
                    <a:pt x="979168" y="50989"/>
                  </a:lnTo>
                  <a:lnTo>
                    <a:pt x="933382" y="67539"/>
                  </a:lnTo>
                  <a:lnTo>
                    <a:pt x="888341" y="85553"/>
                  </a:lnTo>
                  <a:lnTo>
                    <a:pt x="844073" y="105002"/>
                  </a:lnTo>
                  <a:lnTo>
                    <a:pt x="800606" y="125859"/>
                  </a:lnTo>
                  <a:lnTo>
                    <a:pt x="757968" y="148093"/>
                  </a:lnTo>
                  <a:lnTo>
                    <a:pt x="716187" y="171678"/>
                  </a:lnTo>
                  <a:lnTo>
                    <a:pt x="675291" y="196583"/>
                  </a:lnTo>
                  <a:lnTo>
                    <a:pt x="635309" y="222781"/>
                  </a:lnTo>
                  <a:lnTo>
                    <a:pt x="596269" y="250243"/>
                  </a:lnTo>
                  <a:lnTo>
                    <a:pt x="558199" y="278940"/>
                  </a:lnTo>
                  <a:lnTo>
                    <a:pt x="521126" y="308844"/>
                  </a:lnTo>
                  <a:lnTo>
                    <a:pt x="485080" y="339926"/>
                  </a:lnTo>
                  <a:lnTo>
                    <a:pt x="450088" y="372158"/>
                  </a:lnTo>
                  <a:lnTo>
                    <a:pt x="416179" y="405511"/>
                  </a:lnTo>
                  <a:lnTo>
                    <a:pt x="383380" y="439956"/>
                  </a:lnTo>
                  <a:lnTo>
                    <a:pt x="351721" y="475465"/>
                  </a:lnTo>
                  <a:lnTo>
                    <a:pt x="321228" y="512009"/>
                  </a:lnTo>
                  <a:lnTo>
                    <a:pt x="291930" y="549560"/>
                  </a:lnTo>
                  <a:lnTo>
                    <a:pt x="263856" y="588089"/>
                  </a:lnTo>
                  <a:lnTo>
                    <a:pt x="237033" y="627568"/>
                  </a:lnTo>
                  <a:lnTo>
                    <a:pt x="211489" y="667967"/>
                  </a:lnTo>
                  <a:lnTo>
                    <a:pt x="187254" y="709259"/>
                  </a:lnTo>
                  <a:lnTo>
                    <a:pt x="164354" y="751415"/>
                  </a:lnTo>
                  <a:lnTo>
                    <a:pt x="142818" y="794406"/>
                  </a:lnTo>
                  <a:lnTo>
                    <a:pt x="122675" y="838203"/>
                  </a:lnTo>
                  <a:lnTo>
                    <a:pt x="103952" y="882779"/>
                  </a:lnTo>
                  <a:lnTo>
                    <a:pt x="86677" y="928104"/>
                  </a:lnTo>
                  <a:lnTo>
                    <a:pt x="70880" y="974150"/>
                  </a:lnTo>
                  <a:lnTo>
                    <a:pt x="56587" y="1020888"/>
                  </a:lnTo>
                  <a:lnTo>
                    <a:pt x="43827" y="1068290"/>
                  </a:lnTo>
                  <a:lnTo>
                    <a:pt x="32628" y="1116327"/>
                  </a:lnTo>
                  <a:lnTo>
                    <a:pt x="23019" y="1164971"/>
                  </a:lnTo>
                  <a:lnTo>
                    <a:pt x="15302" y="1212184"/>
                  </a:lnTo>
                  <a:lnTo>
                    <a:pt x="9164" y="1259288"/>
                  </a:lnTo>
                  <a:lnTo>
                    <a:pt x="4583" y="1306254"/>
                  </a:lnTo>
                  <a:lnTo>
                    <a:pt x="1542" y="1353056"/>
                  </a:lnTo>
                  <a:lnTo>
                    <a:pt x="20" y="1399664"/>
                  </a:lnTo>
                  <a:lnTo>
                    <a:pt x="0" y="1446052"/>
                  </a:lnTo>
                  <a:lnTo>
                    <a:pt x="1460" y="1492191"/>
                  </a:lnTo>
                  <a:lnTo>
                    <a:pt x="4382" y="1538055"/>
                  </a:lnTo>
                  <a:lnTo>
                    <a:pt x="8747" y="1583614"/>
                  </a:lnTo>
                  <a:lnTo>
                    <a:pt x="14536" y="1628843"/>
                  </a:lnTo>
                  <a:lnTo>
                    <a:pt x="21729" y="1673711"/>
                  </a:lnTo>
                  <a:lnTo>
                    <a:pt x="30307" y="1718193"/>
                  </a:lnTo>
                  <a:lnTo>
                    <a:pt x="40251" y="1762261"/>
                  </a:lnTo>
                  <a:lnTo>
                    <a:pt x="51541" y="1805885"/>
                  </a:lnTo>
                  <a:lnTo>
                    <a:pt x="64159" y="1849040"/>
                  </a:lnTo>
                  <a:lnTo>
                    <a:pt x="78084" y="1891697"/>
                  </a:lnTo>
                  <a:lnTo>
                    <a:pt x="93299" y="1933828"/>
                  </a:lnTo>
                  <a:lnTo>
                    <a:pt x="109782" y="1975406"/>
                  </a:lnTo>
                  <a:lnTo>
                    <a:pt x="127516" y="2016403"/>
                  </a:lnTo>
                  <a:lnTo>
                    <a:pt x="146481" y="2056791"/>
                  </a:lnTo>
                  <a:lnTo>
                    <a:pt x="166658" y="2096543"/>
                  </a:lnTo>
                  <a:lnTo>
                    <a:pt x="188027" y="2135630"/>
                  </a:lnTo>
                  <a:lnTo>
                    <a:pt x="210569" y="2174025"/>
                  </a:lnTo>
                  <a:lnTo>
                    <a:pt x="234265" y="2211701"/>
                  </a:lnTo>
                  <a:lnTo>
                    <a:pt x="259096" y="2248630"/>
                  </a:lnTo>
                  <a:lnTo>
                    <a:pt x="285042" y="2284783"/>
                  </a:lnTo>
                  <a:lnTo>
                    <a:pt x="312085" y="2320134"/>
                  </a:lnTo>
                  <a:lnTo>
                    <a:pt x="340204" y="2354654"/>
                  </a:lnTo>
                  <a:lnTo>
                    <a:pt x="369381" y="2388315"/>
                  </a:lnTo>
                  <a:lnTo>
                    <a:pt x="399596" y="2421091"/>
                  </a:lnTo>
                  <a:lnTo>
                    <a:pt x="430831" y="2452953"/>
                  </a:lnTo>
                  <a:lnTo>
                    <a:pt x="463065" y="2483873"/>
                  </a:lnTo>
                  <a:lnTo>
                    <a:pt x="496280" y="2513825"/>
                  </a:lnTo>
                  <a:lnTo>
                    <a:pt x="530456" y="2542779"/>
                  </a:lnTo>
                  <a:lnTo>
                    <a:pt x="565575" y="2570709"/>
                  </a:lnTo>
                  <a:lnTo>
                    <a:pt x="601616" y="2597586"/>
                  </a:lnTo>
                  <a:lnTo>
                    <a:pt x="638561" y="2623384"/>
                  </a:lnTo>
                  <a:lnTo>
                    <a:pt x="676390" y="2648073"/>
                  </a:lnTo>
                  <a:lnTo>
                    <a:pt x="715084" y="2671627"/>
                  </a:lnTo>
                  <a:lnTo>
                    <a:pt x="754624" y="2694018"/>
                  </a:lnTo>
                  <a:lnTo>
                    <a:pt x="794991" y="2715218"/>
                  </a:lnTo>
                  <a:lnTo>
                    <a:pt x="836165" y="2735199"/>
                  </a:lnTo>
                  <a:lnTo>
                    <a:pt x="878127" y="2753934"/>
                  </a:lnTo>
                  <a:lnTo>
                    <a:pt x="920857" y="2771394"/>
                  </a:lnTo>
                  <a:lnTo>
                    <a:pt x="964338" y="2787553"/>
                  </a:lnTo>
                  <a:lnTo>
                    <a:pt x="1008548" y="2802382"/>
                  </a:lnTo>
                  <a:lnTo>
                    <a:pt x="1053470" y="2815854"/>
                  </a:lnTo>
                  <a:lnTo>
                    <a:pt x="1099083" y="2827940"/>
                  </a:lnTo>
                  <a:lnTo>
                    <a:pt x="1145369" y="2838614"/>
                  </a:lnTo>
                  <a:lnTo>
                    <a:pt x="1192308" y="2847848"/>
                  </a:lnTo>
                  <a:lnTo>
                    <a:pt x="1239521" y="2855564"/>
                  </a:lnTo>
                  <a:lnTo>
                    <a:pt x="1286625" y="2861702"/>
                  </a:lnTo>
                  <a:lnTo>
                    <a:pt x="1333590" y="2866282"/>
                  </a:lnTo>
                  <a:lnTo>
                    <a:pt x="1380391" y="2869322"/>
                  </a:lnTo>
                  <a:lnTo>
                    <a:pt x="1426998" y="2870842"/>
                  </a:lnTo>
                  <a:lnTo>
                    <a:pt x="1473384" y="2870862"/>
                  </a:lnTo>
                  <a:lnTo>
                    <a:pt x="1519522" y="2869400"/>
                  </a:lnTo>
                  <a:lnTo>
                    <a:pt x="1565384" y="2866476"/>
                  </a:lnTo>
                  <a:lnTo>
                    <a:pt x="1610942" y="2862109"/>
                  </a:lnTo>
                  <a:lnTo>
                    <a:pt x="1656168" y="2856318"/>
                  </a:lnTo>
                  <a:lnTo>
                    <a:pt x="1701034" y="2849123"/>
                  </a:lnTo>
                  <a:lnTo>
                    <a:pt x="1745514" y="2840542"/>
                  </a:lnTo>
                  <a:lnTo>
                    <a:pt x="1789579" y="2830596"/>
                  </a:lnTo>
                  <a:lnTo>
                    <a:pt x="1833201" y="2819304"/>
                  </a:lnTo>
                  <a:lnTo>
                    <a:pt x="1876353" y="2806683"/>
                  </a:lnTo>
                  <a:lnTo>
                    <a:pt x="1919008" y="2792755"/>
                  </a:lnTo>
                  <a:lnTo>
                    <a:pt x="1961136" y="2777539"/>
                  </a:lnTo>
                  <a:lnTo>
                    <a:pt x="2002712" y="2761052"/>
                  </a:lnTo>
                  <a:lnTo>
                    <a:pt x="2043706" y="2743316"/>
                  </a:lnTo>
                  <a:lnTo>
                    <a:pt x="2084092" y="2724349"/>
                  </a:lnTo>
                  <a:lnTo>
                    <a:pt x="2123841" y="2704170"/>
                  </a:lnTo>
                  <a:lnTo>
                    <a:pt x="2162926" y="2682798"/>
                  </a:lnTo>
                  <a:lnTo>
                    <a:pt x="2201319" y="2660254"/>
                  </a:lnTo>
                  <a:lnTo>
                    <a:pt x="2238993" y="2636556"/>
                  </a:lnTo>
                  <a:lnTo>
                    <a:pt x="2275919" y="2611723"/>
                  </a:lnTo>
                  <a:lnTo>
                    <a:pt x="2312071" y="2585775"/>
                  </a:lnTo>
                  <a:lnTo>
                    <a:pt x="2347420" y="2558731"/>
                  </a:lnTo>
                  <a:lnTo>
                    <a:pt x="2381938" y="2530610"/>
                  </a:lnTo>
                  <a:lnTo>
                    <a:pt x="2415599" y="2501432"/>
                  </a:lnTo>
                  <a:lnTo>
                    <a:pt x="2448373" y="2471215"/>
                  </a:lnTo>
                  <a:lnTo>
                    <a:pt x="2480234" y="2439980"/>
                  </a:lnTo>
                  <a:lnTo>
                    <a:pt x="2511154" y="2407745"/>
                  </a:lnTo>
                  <a:lnTo>
                    <a:pt x="2541105" y="2374530"/>
                  </a:lnTo>
                  <a:lnTo>
                    <a:pt x="2570060" y="2340354"/>
                  </a:lnTo>
                  <a:lnTo>
                    <a:pt x="2597990" y="2305236"/>
                  </a:lnTo>
                  <a:lnTo>
                    <a:pt x="2624868" y="2269195"/>
                  </a:lnTo>
                  <a:lnTo>
                    <a:pt x="2650667" y="2232251"/>
                  </a:lnTo>
                  <a:lnTo>
                    <a:pt x="2675358" y="2194424"/>
                  </a:lnTo>
                  <a:lnTo>
                    <a:pt x="2698913" y="2155731"/>
                  </a:lnTo>
                  <a:lnTo>
                    <a:pt x="2721306" y="2116193"/>
                  </a:lnTo>
                  <a:lnTo>
                    <a:pt x="2742509" y="2075829"/>
                  </a:lnTo>
                  <a:lnTo>
                    <a:pt x="2762493" y="2034659"/>
                  </a:lnTo>
                  <a:lnTo>
                    <a:pt x="2781231" y="1992700"/>
                  </a:lnTo>
                  <a:lnTo>
                    <a:pt x="2798696" y="1949974"/>
                  </a:lnTo>
                  <a:lnTo>
                    <a:pt x="2814859" y="1906498"/>
                  </a:lnTo>
                  <a:lnTo>
                    <a:pt x="2829693" y="1862292"/>
                  </a:lnTo>
                  <a:lnTo>
                    <a:pt x="2843171" y="1817376"/>
                  </a:lnTo>
                  <a:lnTo>
                    <a:pt x="2855263" y="1771769"/>
                  </a:lnTo>
                  <a:lnTo>
                    <a:pt x="2865944" y="1725490"/>
                  </a:lnTo>
                  <a:lnTo>
                    <a:pt x="2875185" y="1678559"/>
                  </a:lnTo>
                  <a:lnTo>
                    <a:pt x="2162080" y="1550162"/>
                  </a:lnTo>
                  <a:lnTo>
                    <a:pt x="2151675" y="1598502"/>
                  </a:lnTo>
                  <a:lnTo>
                    <a:pt x="2138147" y="1645574"/>
                  </a:lnTo>
                  <a:lnTo>
                    <a:pt x="2121608" y="1691261"/>
                  </a:lnTo>
                  <a:lnTo>
                    <a:pt x="2102172" y="1735450"/>
                  </a:lnTo>
                  <a:lnTo>
                    <a:pt x="2079950" y="1778026"/>
                  </a:lnTo>
                  <a:lnTo>
                    <a:pt x="2055056" y="1818875"/>
                  </a:lnTo>
                  <a:lnTo>
                    <a:pt x="2027603" y="1857881"/>
                  </a:lnTo>
                  <a:lnTo>
                    <a:pt x="1997702" y="1894930"/>
                  </a:lnTo>
                  <a:lnTo>
                    <a:pt x="1965468" y="1929907"/>
                  </a:lnTo>
                  <a:lnTo>
                    <a:pt x="1931012" y="1962699"/>
                  </a:lnTo>
                  <a:lnTo>
                    <a:pt x="1894448" y="1993190"/>
                  </a:lnTo>
                  <a:lnTo>
                    <a:pt x="1855887" y="2021266"/>
                  </a:lnTo>
                  <a:lnTo>
                    <a:pt x="1815444" y="2046812"/>
                  </a:lnTo>
                  <a:lnTo>
                    <a:pt x="1773231" y="2069713"/>
                  </a:lnTo>
                  <a:lnTo>
                    <a:pt x="1729360" y="2089856"/>
                  </a:lnTo>
                  <a:lnTo>
                    <a:pt x="1683944" y="2107125"/>
                  </a:lnTo>
                  <a:lnTo>
                    <a:pt x="1637096" y="2121405"/>
                  </a:lnTo>
                  <a:lnTo>
                    <a:pt x="1588929" y="2132584"/>
                  </a:lnTo>
                  <a:lnTo>
                    <a:pt x="1541897" y="2140279"/>
                  </a:lnTo>
                  <a:lnTo>
                    <a:pt x="1495089" y="2144853"/>
                  </a:lnTo>
                  <a:lnTo>
                    <a:pt x="1448617" y="2146380"/>
                  </a:lnTo>
                  <a:lnTo>
                    <a:pt x="1402594" y="2144937"/>
                  </a:lnTo>
                  <a:lnTo>
                    <a:pt x="1357131" y="2140599"/>
                  </a:lnTo>
                  <a:lnTo>
                    <a:pt x="1312341" y="2133440"/>
                  </a:lnTo>
                  <a:lnTo>
                    <a:pt x="1268336" y="2123536"/>
                  </a:lnTo>
                  <a:lnTo>
                    <a:pt x="1225227" y="2110962"/>
                  </a:lnTo>
                  <a:lnTo>
                    <a:pt x="1183126" y="2095795"/>
                  </a:lnTo>
                  <a:lnTo>
                    <a:pt x="1142147" y="2078108"/>
                  </a:lnTo>
                  <a:lnTo>
                    <a:pt x="1102400" y="2057977"/>
                  </a:lnTo>
                  <a:lnTo>
                    <a:pt x="1063998" y="2035478"/>
                  </a:lnTo>
                  <a:lnTo>
                    <a:pt x="1027054" y="2010685"/>
                  </a:lnTo>
                  <a:lnTo>
                    <a:pt x="991678" y="1983675"/>
                  </a:lnTo>
                  <a:lnTo>
                    <a:pt x="957984" y="1954522"/>
                  </a:lnTo>
                  <a:lnTo>
                    <a:pt x="926082" y="1923302"/>
                  </a:lnTo>
                  <a:lnTo>
                    <a:pt x="896086" y="1890090"/>
                  </a:lnTo>
                  <a:lnTo>
                    <a:pt x="868108" y="1854962"/>
                  </a:lnTo>
                  <a:lnTo>
                    <a:pt x="842258" y="1817991"/>
                  </a:lnTo>
                  <a:lnTo>
                    <a:pt x="818650" y="1779255"/>
                  </a:lnTo>
                  <a:lnTo>
                    <a:pt x="797396" y="1738828"/>
                  </a:lnTo>
                  <a:lnTo>
                    <a:pt x="778607" y="1696786"/>
                  </a:lnTo>
                  <a:lnTo>
                    <a:pt x="762396" y="1653203"/>
                  </a:lnTo>
                  <a:lnTo>
                    <a:pt x="748875" y="1608156"/>
                  </a:lnTo>
                  <a:lnTo>
                    <a:pt x="738156" y="1561719"/>
                  </a:lnTo>
                  <a:lnTo>
                    <a:pt x="730475" y="1514672"/>
                  </a:lnTo>
                  <a:lnTo>
                    <a:pt x="725915" y="1467851"/>
                  </a:lnTo>
                  <a:lnTo>
                    <a:pt x="724399" y="1421367"/>
                  </a:lnTo>
                  <a:lnTo>
                    <a:pt x="725854" y="1375333"/>
                  </a:lnTo>
                  <a:lnTo>
                    <a:pt x="730203" y="1329860"/>
                  </a:lnTo>
                  <a:lnTo>
                    <a:pt x="737371" y="1285061"/>
                  </a:lnTo>
                  <a:lnTo>
                    <a:pt x="747283" y="1241048"/>
                  </a:lnTo>
                  <a:lnTo>
                    <a:pt x="759864" y="1197933"/>
                  </a:lnTo>
                  <a:lnTo>
                    <a:pt x="775038" y="1155828"/>
                  </a:lnTo>
                  <a:lnTo>
                    <a:pt x="792731" y="1114845"/>
                  </a:lnTo>
                  <a:lnTo>
                    <a:pt x="812867" y="1075096"/>
                  </a:lnTo>
                  <a:lnTo>
                    <a:pt x="835371" y="1036693"/>
                  </a:lnTo>
                  <a:lnTo>
                    <a:pt x="860167" y="999748"/>
                  </a:lnTo>
                  <a:lnTo>
                    <a:pt x="887180" y="964374"/>
                  </a:lnTo>
                  <a:lnTo>
                    <a:pt x="916336" y="930682"/>
                  </a:lnTo>
                  <a:lnTo>
                    <a:pt x="947558" y="898784"/>
                  </a:lnTo>
                  <a:lnTo>
                    <a:pt x="980772" y="868793"/>
                  </a:lnTo>
                  <a:lnTo>
                    <a:pt x="1015902" y="840820"/>
                  </a:lnTo>
                  <a:lnTo>
                    <a:pt x="1052873" y="814978"/>
                  </a:lnTo>
                  <a:lnTo>
                    <a:pt x="1091610" y="791379"/>
                  </a:lnTo>
                  <a:lnTo>
                    <a:pt x="1132037" y="770135"/>
                  </a:lnTo>
                  <a:lnTo>
                    <a:pt x="1174080" y="751357"/>
                  </a:lnTo>
                  <a:lnTo>
                    <a:pt x="1217663" y="735158"/>
                  </a:lnTo>
                  <a:lnTo>
                    <a:pt x="1262711" y="721650"/>
                  </a:lnTo>
                  <a:lnTo>
                    <a:pt x="1309148" y="710946"/>
                  </a:lnTo>
                  <a:lnTo>
                    <a:pt x="1169194" y="0"/>
                  </a:lnTo>
                  <a:close/>
                </a:path>
              </a:pathLst>
            </a:custGeom>
            <a:solidFill>
              <a:srgbClr val="FF0000"/>
            </a:solidFill>
          </p:spPr>
          <p:txBody>
            <a:bodyPr wrap="square" lIns="0" tIns="0" rIns="0" bIns="0" rtlCol="0"/>
            <a:lstStyle/>
            <a:p>
              <a:endParaRPr/>
            </a:p>
          </p:txBody>
        </p:sp>
        <p:sp>
          <p:nvSpPr>
            <p:cNvPr id="8" name="object 8"/>
            <p:cNvSpPr/>
            <p:nvPr/>
          </p:nvSpPr>
          <p:spPr>
            <a:xfrm>
              <a:off x="2569591" y="1984248"/>
              <a:ext cx="280035" cy="738505"/>
            </a:xfrm>
            <a:custGeom>
              <a:avLst/>
              <a:gdLst/>
              <a:ahLst/>
              <a:cxnLst/>
              <a:rect l="l" t="t" r="r" b="b"/>
              <a:pathLst>
                <a:path w="280035" h="738505">
                  <a:moveTo>
                    <a:pt x="279907" y="0"/>
                  </a:moveTo>
                  <a:lnTo>
                    <a:pt x="232945" y="752"/>
                  </a:lnTo>
                  <a:lnTo>
                    <a:pt x="186059" y="3010"/>
                  </a:lnTo>
                  <a:lnTo>
                    <a:pt x="139287" y="6778"/>
                  </a:lnTo>
                  <a:lnTo>
                    <a:pt x="92662" y="12060"/>
                  </a:lnTo>
                  <a:lnTo>
                    <a:pt x="46222" y="18858"/>
                  </a:lnTo>
                  <a:lnTo>
                    <a:pt x="0" y="27177"/>
                  </a:lnTo>
                  <a:lnTo>
                    <a:pt x="139953" y="738124"/>
                  </a:lnTo>
                  <a:lnTo>
                    <a:pt x="174662" y="732123"/>
                  </a:lnTo>
                  <a:lnTo>
                    <a:pt x="209597" y="727836"/>
                  </a:lnTo>
                  <a:lnTo>
                    <a:pt x="244699" y="725265"/>
                  </a:lnTo>
                  <a:lnTo>
                    <a:pt x="279907" y="724407"/>
                  </a:lnTo>
                  <a:lnTo>
                    <a:pt x="279907" y="0"/>
                  </a:lnTo>
                  <a:close/>
                </a:path>
              </a:pathLst>
            </a:custGeom>
            <a:solidFill>
              <a:srgbClr val="7E7E7E"/>
            </a:solidFill>
          </p:spPr>
          <p:txBody>
            <a:bodyPr wrap="square" lIns="0" tIns="0" rIns="0" bIns="0" rtlCol="0"/>
            <a:lstStyle/>
            <a:p>
              <a:endParaRPr/>
            </a:p>
          </p:txBody>
        </p:sp>
        <p:sp>
          <p:nvSpPr>
            <p:cNvPr id="9" name="object 9"/>
            <p:cNvSpPr/>
            <p:nvPr/>
          </p:nvSpPr>
          <p:spPr>
            <a:xfrm>
              <a:off x="3670172" y="2298954"/>
              <a:ext cx="3124835" cy="289560"/>
            </a:xfrm>
            <a:custGeom>
              <a:avLst/>
              <a:gdLst/>
              <a:ahLst/>
              <a:cxnLst/>
              <a:rect l="l" t="t" r="r" b="b"/>
              <a:pathLst>
                <a:path w="3124834" h="289560">
                  <a:moveTo>
                    <a:pt x="2979928" y="0"/>
                  </a:moveTo>
                  <a:lnTo>
                    <a:pt x="2979928" y="72262"/>
                  </a:lnTo>
                  <a:lnTo>
                    <a:pt x="0" y="72262"/>
                  </a:lnTo>
                  <a:lnTo>
                    <a:pt x="0" y="216916"/>
                  </a:lnTo>
                  <a:lnTo>
                    <a:pt x="2979928" y="216916"/>
                  </a:lnTo>
                  <a:lnTo>
                    <a:pt x="2979928" y="289179"/>
                  </a:lnTo>
                  <a:lnTo>
                    <a:pt x="3124580" y="144525"/>
                  </a:lnTo>
                  <a:lnTo>
                    <a:pt x="2979928" y="0"/>
                  </a:lnTo>
                  <a:close/>
                </a:path>
              </a:pathLst>
            </a:custGeom>
            <a:solidFill>
              <a:srgbClr val="009590"/>
            </a:solidFill>
          </p:spPr>
          <p:txBody>
            <a:bodyPr wrap="square" lIns="0" tIns="0" rIns="0" bIns="0" rtlCol="0"/>
            <a:lstStyle/>
            <a:p>
              <a:endParaRPr/>
            </a:p>
          </p:txBody>
        </p:sp>
        <p:sp>
          <p:nvSpPr>
            <p:cNvPr id="10" name="object 10"/>
            <p:cNvSpPr/>
            <p:nvPr/>
          </p:nvSpPr>
          <p:spPr>
            <a:xfrm>
              <a:off x="3670172" y="2298954"/>
              <a:ext cx="3124835" cy="289560"/>
            </a:xfrm>
            <a:custGeom>
              <a:avLst/>
              <a:gdLst/>
              <a:ahLst/>
              <a:cxnLst/>
              <a:rect l="l" t="t" r="r" b="b"/>
              <a:pathLst>
                <a:path w="3124834" h="289560">
                  <a:moveTo>
                    <a:pt x="0" y="72262"/>
                  </a:moveTo>
                  <a:lnTo>
                    <a:pt x="2979928" y="72262"/>
                  </a:lnTo>
                  <a:lnTo>
                    <a:pt x="2979928" y="0"/>
                  </a:lnTo>
                  <a:lnTo>
                    <a:pt x="3124580" y="144525"/>
                  </a:lnTo>
                  <a:lnTo>
                    <a:pt x="2979928" y="289179"/>
                  </a:lnTo>
                  <a:lnTo>
                    <a:pt x="2979928" y="216916"/>
                  </a:lnTo>
                  <a:lnTo>
                    <a:pt x="0" y="216916"/>
                  </a:lnTo>
                  <a:lnTo>
                    <a:pt x="0" y="72262"/>
                  </a:lnTo>
                  <a:close/>
                </a:path>
              </a:pathLst>
            </a:custGeom>
            <a:ln w="12700">
              <a:solidFill>
                <a:srgbClr val="009590"/>
              </a:solidFill>
            </a:ln>
          </p:spPr>
          <p:txBody>
            <a:bodyPr wrap="square" lIns="0" tIns="0" rIns="0" bIns="0" rtlCol="0"/>
            <a:lstStyle/>
            <a:p>
              <a:endParaRPr/>
            </a:p>
          </p:txBody>
        </p:sp>
      </p:grpSp>
      <p:sp>
        <p:nvSpPr>
          <p:cNvPr id="11" name="object 11"/>
          <p:cNvSpPr txBox="1"/>
          <p:nvPr/>
        </p:nvSpPr>
        <p:spPr>
          <a:xfrm>
            <a:off x="1918207" y="4078046"/>
            <a:ext cx="400050" cy="409575"/>
          </a:xfrm>
          <a:prstGeom prst="rect">
            <a:avLst/>
          </a:prstGeom>
        </p:spPr>
        <p:txBody>
          <a:bodyPr vert="horz" wrap="square" lIns="0" tIns="13335" rIns="0" bIns="0" rtlCol="0">
            <a:spAutoFit/>
          </a:bodyPr>
          <a:lstStyle/>
          <a:p>
            <a:pPr marL="13970">
              <a:lnSpc>
                <a:spcPct val="100000"/>
              </a:lnSpc>
              <a:spcBef>
                <a:spcPts val="105"/>
              </a:spcBef>
            </a:pPr>
            <a:r>
              <a:rPr sz="1400" spc="-25" dirty="0">
                <a:solidFill>
                  <a:srgbClr val="FFFFFF"/>
                </a:solidFill>
                <a:latin typeface="Calibri"/>
                <a:cs typeface="Calibri"/>
              </a:rPr>
              <a:t>67%</a:t>
            </a:r>
            <a:endParaRPr sz="1400">
              <a:latin typeface="Calibri"/>
              <a:cs typeface="Calibri"/>
            </a:endParaRPr>
          </a:p>
          <a:p>
            <a:pPr marL="12700">
              <a:lnSpc>
                <a:spcPct val="100000"/>
              </a:lnSpc>
              <a:spcBef>
                <a:spcPts val="15"/>
              </a:spcBef>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12" name="object 12"/>
          <p:cNvSpPr txBox="1"/>
          <p:nvPr/>
        </p:nvSpPr>
        <p:spPr>
          <a:xfrm>
            <a:off x="3451986" y="2606420"/>
            <a:ext cx="435609" cy="368300"/>
          </a:xfrm>
          <a:prstGeom prst="rect">
            <a:avLst/>
          </a:prstGeom>
        </p:spPr>
        <p:txBody>
          <a:bodyPr vert="horz" wrap="square" lIns="0" tIns="13335" rIns="0" bIns="0" rtlCol="0">
            <a:spAutoFit/>
          </a:bodyPr>
          <a:lstStyle/>
          <a:p>
            <a:pPr marL="76835">
              <a:lnSpc>
                <a:spcPts val="1525"/>
              </a:lnSpc>
              <a:spcBef>
                <a:spcPts val="105"/>
              </a:spcBef>
            </a:pPr>
            <a:r>
              <a:rPr sz="1400" spc="-25" dirty="0">
                <a:solidFill>
                  <a:srgbClr val="FFFFFF"/>
                </a:solidFill>
                <a:latin typeface="Calibri"/>
                <a:cs typeface="Calibri"/>
              </a:rPr>
              <a:t>27%</a:t>
            </a:r>
            <a:endParaRPr sz="1400">
              <a:latin typeface="Calibri"/>
              <a:cs typeface="Calibri"/>
            </a:endParaRPr>
          </a:p>
          <a:p>
            <a:pPr marL="12700">
              <a:lnSpc>
                <a:spcPts val="1170"/>
              </a:lnSpc>
            </a:pPr>
            <a:r>
              <a:rPr sz="1100" spc="-10" dirty="0">
                <a:solidFill>
                  <a:srgbClr val="FFFFFF"/>
                </a:solidFill>
                <a:latin typeface="Arial"/>
                <a:cs typeface="Arial"/>
              </a:rPr>
              <a:t>(+1pp)</a:t>
            </a:r>
            <a:endParaRPr sz="1100">
              <a:latin typeface="Arial"/>
              <a:cs typeface="Arial"/>
            </a:endParaRPr>
          </a:p>
        </p:txBody>
      </p:sp>
      <p:sp>
        <p:nvSpPr>
          <p:cNvPr id="13" name="object 13"/>
          <p:cNvSpPr txBox="1"/>
          <p:nvPr/>
        </p:nvSpPr>
        <p:spPr>
          <a:xfrm>
            <a:off x="2511298" y="1996309"/>
            <a:ext cx="474345" cy="492759"/>
          </a:xfrm>
          <a:prstGeom prst="rect">
            <a:avLst/>
          </a:prstGeom>
        </p:spPr>
        <p:txBody>
          <a:bodyPr vert="horz" wrap="square" lIns="0" tIns="60325" rIns="0" bIns="0" rtlCol="0">
            <a:spAutoFit/>
          </a:bodyPr>
          <a:lstStyle/>
          <a:p>
            <a:pPr marR="52069" algn="ctr">
              <a:lnSpc>
                <a:spcPct val="100000"/>
              </a:lnSpc>
              <a:spcBef>
                <a:spcPts val="475"/>
              </a:spcBef>
            </a:pPr>
            <a:r>
              <a:rPr sz="1400" spc="-25" dirty="0">
                <a:solidFill>
                  <a:srgbClr val="FFFFFF"/>
                </a:solidFill>
                <a:latin typeface="Calibri"/>
                <a:cs typeface="Calibri"/>
              </a:rPr>
              <a:t>3%</a:t>
            </a:r>
            <a:endParaRPr sz="1400">
              <a:latin typeface="Calibri"/>
              <a:cs typeface="Calibri"/>
            </a:endParaRPr>
          </a:p>
          <a:p>
            <a:pPr algn="ctr">
              <a:lnSpc>
                <a:spcPct val="100000"/>
              </a:lnSpc>
              <a:spcBef>
                <a:spcPts val="300"/>
              </a:spcBef>
            </a:pPr>
            <a:r>
              <a:rPr sz="1100" spc="-10" dirty="0">
                <a:solidFill>
                  <a:srgbClr val="FFFFFF"/>
                </a:solidFill>
                <a:latin typeface="Arial"/>
                <a:cs typeface="Arial"/>
              </a:rPr>
              <a:t>(+/0pp)</a:t>
            </a:r>
            <a:endParaRPr sz="1100">
              <a:latin typeface="Arial"/>
              <a:cs typeface="Arial"/>
            </a:endParaRPr>
          </a:p>
        </p:txBody>
      </p:sp>
      <p:sp>
        <p:nvSpPr>
          <p:cNvPr id="14" name="object 14"/>
          <p:cNvSpPr/>
          <p:nvPr/>
        </p:nvSpPr>
        <p:spPr>
          <a:xfrm>
            <a:off x="1358011" y="5523109"/>
            <a:ext cx="97790" cy="97790"/>
          </a:xfrm>
          <a:custGeom>
            <a:avLst/>
            <a:gdLst/>
            <a:ahLst/>
            <a:cxnLst/>
            <a:rect l="l" t="t" r="r" b="b"/>
            <a:pathLst>
              <a:path w="97790" h="97789">
                <a:moveTo>
                  <a:pt x="97669" y="0"/>
                </a:moveTo>
                <a:lnTo>
                  <a:pt x="0" y="0"/>
                </a:lnTo>
                <a:lnTo>
                  <a:pt x="0" y="97669"/>
                </a:lnTo>
                <a:lnTo>
                  <a:pt x="97669" y="97669"/>
                </a:lnTo>
                <a:lnTo>
                  <a:pt x="97669" y="0"/>
                </a:lnTo>
                <a:close/>
              </a:path>
            </a:pathLst>
          </a:custGeom>
          <a:solidFill>
            <a:srgbClr val="009590"/>
          </a:solidFill>
        </p:spPr>
        <p:txBody>
          <a:bodyPr wrap="square" lIns="0" tIns="0" rIns="0" bIns="0" rtlCol="0"/>
          <a:lstStyle/>
          <a:p>
            <a:endParaRPr/>
          </a:p>
        </p:txBody>
      </p:sp>
      <p:sp>
        <p:nvSpPr>
          <p:cNvPr id="15" name="object 15"/>
          <p:cNvSpPr/>
          <p:nvPr/>
        </p:nvSpPr>
        <p:spPr>
          <a:xfrm>
            <a:off x="1990344" y="5523109"/>
            <a:ext cx="97790" cy="97790"/>
          </a:xfrm>
          <a:custGeom>
            <a:avLst/>
            <a:gdLst/>
            <a:ahLst/>
            <a:cxnLst/>
            <a:rect l="l" t="t" r="r" b="b"/>
            <a:pathLst>
              <a:path w="97789" h="97789">
                <a:moveTo>
                  <a:pt x="97669" y="0"/>
                </a:moveTo>
                <a:lnTo>
                  <a:pt x="0" y="0"/>
                </a:lnTo>
                <a:lnTo>
                  <a:pt x="0" y="97669"/>
                </a:lnTo>
                <a:lnTo>
                  <a:pt x="97669" y="97669"/>
                </a:lnTo>
                <a:lnTo>
                  <a:pt x="97669" y="0"/>
                </a:lnTo>
                <a:close/>
              </a:path>
            </a:pathLst>
          </a:custGeom>
          <a:solidFill>
            <a:srgbClr val="FF0000"/>
          </a:solidFill>
        </p:spPr>
        <p:txBody>
          <a:bodyPr wrap="square" lIns="0" tIns="0" rIns="0" bIns="0" rtlCol="0"/>
          <a:lstStyle/>
          <a:p>
            <a:endParaRPr/>
          </a:p>
        </p:txBody>
      </p:sp>
      <p:sp>
        <p:nvSpPr>
          <p:cNvPr id="16" name="object 16"/>
          <p:cNvSpPr/>
          <p:nvPr/>
        </p:nvSpPr>
        <p:spPr>
          <a:xfrm>
            <a:off x="2586608" y="5523109"/>
            <a:ext cx="97790" cy="97790"/>
          </a:xfrm>
          <a:custGeom>
            <a:avLst/>
            <a:gdLst/>
            <a:ahLst/>
            <a:cxnLst/>
            <a:rect l="l" t="t" r="r" b="b"/>
            <a:pathLst>
              <a:path w="97789" h="97789">
                <a:moveTo>
                  <a:pt x="97669" y="0"/>
                </a:moveTo>
                <a:lnTo>
                  <a:pt x="0" y="0"/>
                </a:lnTo>
                <a:lnTo>
                  <a:pt x="0" y="97669"/>
                </a:lnTo>
                <a:lnTo>
                  <a:pt x="97669" y="97669"/>
                </a:lnTo>
                <a:lnTo>
                  <a:pt x="97669" y="0"/>
                </a:lnTo>
                <a:close/>
              </a:path>
            </a:pathLst>
          </a:custGeom>
          <a:solidFill>
            <a:srgbClr val="7E7E7E"/>
          </a:solidFill>
        </p:spPr>
        <p:txBody>
          <a:bodyPr wrap="square" lIns="0" tIns="0" rIns="0" bIns="0" rtlCol="0"/>
          <a:lstStyle/>
          <a:p>
            <a:endParaRPr/>
          </a:p>
        </p:txBody>
      </p:sp>
      <p:sp>
        <p:nvSpPr>
          <p:cNvPr id="17" name="object 17"/>
          <p:cNvSpPr txBox="1"/>
          <p:nvPr/>
        </p:nvSpPr>
        <p:spPr>
          <a:xfrm>
            <a:off x="1487169" y="5433161"/>
            <a:ext cx="3439795" cy="239395"/>
          </a:xfrm>
          <a:prstGeom prst="rect">
            <a:avLst/>
          </a:prstGeom>
        </p:spPr>
        <p:txBody>
          <a:bodyPr vert="horz" wrap="square" lIns="0" tIns="12700" rIns="0" bIns="0" rtlCol="0">
            <a:spAutoFit/>
          </a:bodyPr>
          <a:lstStyle/>
          <a:p>
            <a:pPr marL="12700">
              <a:lnSpc>
                <a:spcPct val="100000"/>
              </a:lnSpc>
              <a:spcBef>
                <a:spcPts val="100"/>
              </a:spcBef>
              <a:tabLst>
                <a:tab pos="644525" algn="l"/>
                <a:tab pos="1240790" algn="l"/>
              </a:tabLst>
            </a:pPr>
            <a:r>
              <a:rPr sz="1400" spc="-25" dirty="0">
                <a:solidFill>
                  <a:srgbClr val="5C5B5A"/>
                </a:solidFill>
                <a:latin typeface="Calibri"/>
                <a:cs typeface="Calibri"/>
              </a:rPr>
              <a:t>Yes</a:t>
            </a:r>
            <a:r>
              <a:rPr sz="1400" dirty="0">
                <a:solidFill>
                  <a:srgbClr val="5C5B5A"/>
                </a:solidFill>
                <a:latin typeface="Calibri"/>
                <a:cs typeface="Calibri"/>
              </a:rPr>
              <a:t>	</a:t>
            </a:r>
            <a:r>
              <a:rPr sz="1400" spc="-25" dirty="0">
                <a:solidFill>
                  <a:srgbClr val="5C5B5A"/>
                </a:solidFill>
                <a:latin typeface="Calibri"/>
                <a:cs typeface="Calibri"/>
              </a:rPr>
              <a:t>No</a:t>
            </a:r>
            <a:r>
              <a:rPr sz="1400" dirty="0">
                <a:solidFill>
                  <a:srgbClr val="5C5B5A"/>
                </a:solidFill>
                <a:latin typeface="Calibri"/>
                <a:cs typeface="Calibri"/>
              </a:rPr>
              <a:t>	Don't</a:t>
            </a:r>
            <a:r>
              <a:rPr sz="1400" spc="-15" dirty="0">
                <a:solidFill>
                  <a:srgbClr val="5C5B5A"/>
                </a:solidFill>
                <a:latin typeface="Calibri"/>
                <a:cs typeface="Calibri"/>
              </a:rPr>
              <a:t> </a:t>
            </a:r>
            <a:r>
              <a:rPr sz="1400" dirty="0">
                <a:solidFill>
                  <a:srgbClr val="5C5B5A"/>
                </a:solidFill>
                <a:latin typeface="Calibri"/>
                <a:cs typeface="Calibri"/>
              </a:rPr>
              <a:t>know</a:t>
            </a:r>
            <a:r>
              <a:rPr sz="1400" spc="-15" dirty="0">
                <a:solidFill>
                  <a:srgbClr val="5C5B5A"/>
                </a:solidFill>
                <a:latin typeface="Calibri"/>
                <a:cs typeface="Calibri"/>
              </a:rPr>
              <a:t> </a:t>
            </a:r>
            <a:r>
              <a:rPr sz="1400" dirty="0">
                <a:solidFill>
                  <a:srgbClr val="5C5B5A"/>
                </a:solidFill>
                <a:latin typeface="Calibri"/>
                <a:cs typeface="Calibri"/>
              </a:rPr>
              <a:t>/</a:t>
            </a:r>
            <a:r>
              <a:rPr sz="1400" spc="-25" dirty="0">
                <a:solidFill>
                  <a:srgbClr val="5C5B5A"/>
                </a:solidFill>
                <a:latin typeface="Calibri"/>
                <a:cs typeface="Calibri"/>
              </a:rPr>
              <a:t> </a:t>
            </a:r>
            <a:r>
              <a:rPr sz="1400" dirty="0">
                <a:solidFill>
                  <a:srgbClr val="5C5B5A"/>
                </a:solidFill>
                <a:latin typeface="Calibri"/>
                <a:cs typeface="Calibri"/>
              </a:rPr>
              <a:t>Prefer</a:t>
            </a:r>
            <a:r>
              <a:rPr sz="1400" spc="-20" dirty="0">
                <a:solidFill>
                  <a:srgbClr val="5C5B5A"/>
                </a:solidFill>
                <a:latin typeface="Calibri"/>
                <a:cs typeface="Calibri"/>
              </a:rPr>
              <a:t> </a:t>
            </a:r>
            <a:r>
              <a:rPr sz="1400" dirty="0">
                <a:solidFill>
                  <a:srgbClr val="5C5B5A"/>
                </a:solidFill>
                <a:latin typeface="Calibri"/>
                <a:cs typeface="Calibri"/>
              </a:rPr>
              <a:t>not</a:t>
            </a:r>
            <a:r>
              <a:rPr sz="1400" spc="-15" dirty="0">
                <a:solidFill>
                  <a:srgbClr val="5C5B5A"/>
                </a:solidFill>
                <a:latin typeface="Calibri"/>
                <a:cs typeface="Calibri"/>
              </a:rPr>
              <a:t> </a:t>
            </a:r>
            <a:r>
              <a:rPr sz="1400" dirty="0">
                <a:solidFill>
                  <a:srgbClr val="5C5B5A"/>
                </a:solidFill>
                <a:latin typeface="Calibri"/>
                <a:cs typeface="Calibri"/>
              </a:rPr>
              <a:t>to</a:t>
            </a:r>
            <a:r>
              <a:rPr sz="1400" spc="-20" dirty="0">
                <a:solidFill>
                  <a:srgbClr val="5C5B5A"/>
                </a:solidFill>
                <a:latin typeface="Calibri"/>
                <a:cs typeface="Calibri"/>
              </a:rPr>
              <a:t> </a:t>
            </a:r>
            <a:r>
              <a:rPr sz="1400" spc="-25" dirty="0">
                <a:solidFill>
                  <a:srgbClr val="5C5B5A"/>
                </a:solidFill>
                <a:latin typeface="Calibri"/>
                <a:cs typeface="Calibri"/>
              </a:rPr>
              <a:t>say</a:t>
            </a:r>
            <a:endParaRPr sz="1400">
              <a:latin typeface="Calibri"/>
              <a:cs typeface="Calibri"/>
            </a:endParaRPr>
          </a:p>
        </p:txBody>
      </p:sp>
      <p:sp>
        <p:nvSpPr>
          <p:cNvPr id="18" name="object 18"/>
          <p:cNvSpPr txBox="1"/>
          <p:nvPr/>
        </p:nvSpPr>
        <p:spPr>
          <a:xfrm>
            <a:off x="7083043" y="953198"/>
            <a:ext cx="4471035" cy="707390"/>
          </a:xfrm>
          <a:prstGeom prst="rect">
            <a:avLst/>
          </a:prstGeom>
          <a:solidFill>
            <a:srgbClr val="D0CECE">
              <a:alpha val="21174"/>
            </a:srgbClr>
          </a:solidFill>
          <a:ln w="9525">
            <a:solidFill>
              <a:srgbClr val="5C5B5A"/>
            </a:solidFill>
          </a:ln>
        </p:spPr>
        <p:txBody>
          <a:bodyPr vert="horz" wrap="square" lIns="0" tIns="74930" rIns="0" bIns="0" rtlCol="0">
            <a:spAutoFit/>
          </a:bodyPr>
          <a:lstStyle/>
          <a:p>
            <a:pPr marL="156210" marR="147320" indent="-3175" algn="ctr">
              <a:lnSpc>
                <a:spcPct val="100000"/>
              </a:lnSpc>
              <a:spcBef>
                <a:spcPts val="590"/>
              </a:spcBef>
            </a:pPr>
            <a:r>
              <a:rPr sz="1200" b="1" dirty="0">
                <a:solidFill>
                  <a:srgbClr val="5C5B5A"/>
                </a:solidFill>
                <a:latin typeface="Arial"/>
                <a:cs typeface="Arial"/>
              </a:rPr>
              <a:t>Respondents</a:t>
            </a:r>
            <a:r>
              <a:rPr sz="1200" b="1" spc="-40" dirty="0">
                <a:solidFill>
                  <a:srgbClr val="5C5B5A"/>
                </a:solidFill>
                <a:latin typeface="Arial"/>
                <a:cs typeface="Arial"/>
              </a:rPr>
              <a:t> </a:t>
            </a:r>
            <a:r>
              <a:rPr sz="1200" b="1" dirty="0">
                <a:solidFill>
                  <a:srgbClr val="5C5B5A"/>
                </a:solidFill>
                <a:latin typeface="Arial"/>
                <a:cs typeface="Arial"/>
              </a:rPr>
              <a:t>who</a:t>
            </a:r>
            <a:r>
              <a:rPr sz="1200" b="1" spc="-30" dirty="0">
                <a:solidFill>
                  <a:srgbClr val="5C5B5A"/>
                </a:solidFill>
                <a:latin typeface="Arial"/>
                <a:cs typeface="Arial"/>
              </a:rPr>
              <a:t> </a:t>
            </a:r>
            <a:r>
              <a:rPr sz="1200" b="1" dirty="0">
                <a:solidFill>
                  <a:srgbClr val="5C5B5A"/>
                </a:solidFill>
                <a:latin typeface="Arial"/>
                <a:cs typeface="Arial"/>
              </a:rPr>
              <a:t>have</a:t>
            </a:r>
            <a:r>
              <a:rPr sz="1200" b="1" spc="-30" dirty="0">
                <a:solidFill>
                  <a:srgbClr val="5C5B5A"/>
                </a:solidFill>
                <a:latin typeface="Arial"/>
                <a:cs typeface="Arial"/>
              </a:rPr>
              <a:t> </a:t>
            </a:r>
            <a:r>
              <a:rPr sz="1200" b="1" dirty="0">
                <a:solidFill>
                  <a:srgbClr val="5C5B5A"/>
                </a:solidFill>
                <a:latin typeface="Arial"/>
                <a:cs typeface="Arial"/>
              </a:rPr>
              <a:t>claimed</a:t>
            </a:r>
            <a:r>
              <a:rPr sz="1200" b="1" spc="-50" dirty="0">
                <a:solidFill>
                  <a:srgbClr val="5C5B5A"/>
                </a:solidFill>
                <a:latin typeface="Arial"/>
                <a:cs typeface="Arial"/>
              </a:rPr>
              <a:t> </a:t>
            </a:r>
            <a:r>
              <a:rPr sz="1200" b="1" dirty="0">
                <a:solidFill>
                  <a:srgbClr val="5C5B5A"/>
                </a:solidFill>
                <a:latin typeface="Arial"/>
                <a:cs typeface="Arial"/>
              </a:rPr>
              <a:t>financial</a:t>
            </a:r>
            <a:r>
              <a:rPr sz="1200" b="1" spc="-40" dirty="0">
                <a:solidFill>
                  <a:srgbClr val="5C5B5A"/>
                </a:solidFill>
                <a:latin typeface="Arial"/>
                <a:cs typeface="Arial"/>
              </a:rPr>
              <a:t> </a:t>
            </a:r>
            <a:r>
              <a:rPr sz="1200" b="1" dirty="0">
                <a:solidFill>
                  <a:srgbClr val="5C5B5A"/>
                </a:solidFill>
                <a:latin typeface="Arial"/>
                <a:cs typeface="Arial"/>
              </a:rPr>
              <a:t>support</a:t>
            </a:r>
            <a:r>
              <a:rPr sz="1200" b="1" spc="-20" dirty="0">
                <a:solidFill>
                  <a:srgbClr val="5C5B5A"/>
                </a:solidFill>
                <a:latin typeface="Arial"/>
                <a:cs typeface="Arial"/>
              </a:rPr>
              <a:t> </a:t>
            </a:r>
            <a:r>
              <a:rPr sz="1200" b="1" dirty="0">
                <a:solidFill>
                  <a:srgbClr val="5C5B5A"/>
                </a:solidFill>
                <a:latin typeface="Arial"/>
                <a:cs typeface="Arial"/>
              </a:rPr>
              <a:t>in</a:t>
            </a:r>
            <a:r>
              <a:rPr sz="1200" b="1" spc="-15" dirty="0">
                <a:solidFill>
                  <a:srgbClr val="5C5B5A"/>
                </a:solidFill>
                <a:latin typeface="Arial"/>
                <a:cs typeface="Arial"/>
              </a:rPr>
              <a:t> </a:t>
            </a:r>
            <a:r>
              <a:rPr sz="1200" b="1" spc="-25" dirty="0">
                <a:solidFill>
                  <a:srgbClr val="5C5B5A"/>
                </a:solidFill>
                <a:latin typeface="Arial"/>
                <a:cs typeface="Arial"/>
              </a:rPr>
              <a:t>the </a:t>
            </a:r>
            <a:r>
              <a:rPr sz="1200" b="1" dirty="0">
                <a:solidFill>
                  <a:srgbClr val="5C5B5A"/>
                </a:solidFill>
                <a:latin typeface="Arial"/>
                <a:cs typeface="Arial"/>
              </a:rPr>
              <a:t>last</a:t>
            </a:r>
            <a:r>
              <a:rPr sz="1200" b="1" spc="-25" dirty="0">
                <a:solidFill>
                  <a:srgbClr val="5C5B5A"/>
                </a:solidFill>
                <a:latin typeface="Arial"/>
                <a:cs typeface="Arial"/>
              </a:rPr>
              <a:t> </a:t>
            </a:r>
            <a:r>
              <a:rPr sz="1200" b="1" dirty="0">
                <a:solidFill>
                  <a:srgbClr val="5C5B5A"/>
                </a:solidFill>
                <a:latin typeface="Arial"/>
                <a:cs typeface="Arial"/>
              </a:rPr>
              <a:t>year</a:t>
            </a:r>
            <a:r>
              <a:rPr sz="1200" b="1" spc="-15" dirty="0">
                <a:solidFill>
                  <a:srgbClr val="5C5B5A"/>
                </a:solidFill>
                <a:latin typeface="Arial"/>
                <a:cs typeface="Arial"/>
              </a:rPr>
              <a:t> </a:t>
            </a:r>
            <a:r>
              <a:rPr sz="1200" b="1" dirty="0">
                <a:solidFill>
                  <a:srgbClr val="5C5B5A"/>
                </a:solidFill>
                <a:latin typeface="Arial"/>
                <a:cs typeface="Arial"/>
              </a:rPr>
              <a:t>at</a:t>
            </a:r>
            <a:r>
              <a:rPr sz="1200" b="1" spc="-10" dirty="0">
                <a:solidFill>
                  <a:srgbClr val="5C5B5A"/>
                </a:solidFill>
                <a:latin typeface="Arial"/>
                <a:cs typeface="Arial"/>
              </a:rPr>
              <a:t> significantly</a:t>
            </a:r>
            <a:r>
              <a:rPr sz="1200" b="1" spc="-15" dirty="0">
                <a:solidFill>
                  <a:srgbClr val="5C5B5A"/>
                </a:solidFill>
                <a:latin typeface="Arial"/>
                <a:cs typeface="Arial"/>
              </a:rPr>
              <a:t> </a:t>
            </a:r>
            <a:r>
              <a:rPr sz="1200" b="1" dirty="0">
                <a:solidFill>
                  <a:srgbClr val="5C5B5A"/>
                </a:solidFill>
                <a:latin typeface="Arial"/>
                <a:cs typeface="Arial"/>
              </a:rPr>
              <a:t>higher rates</a:t>
            </a:r>
            <a:r>
              <a:rPr sz="1200" b="1" spc="-40" dirty="0">
                <a:solidFill>
                  <a:srgbClr val="5C5B5A"/>
                </a:solidFill>
                <a:latin typeface="Arial"/>
                <a:cs typeface="Arial"/>
              </a:rPr>
              <a:t> </a:t>
            </a:r>
            <a:r>
              <a:rPr sz="1200" b="1" dirty="0">
                <a:solidFill>
                  <a:srgbClr val="5C5B5A"/>
                </a:solidFill>
                <a:latin typeface="Arial"/>
                <a:cs typeface="Arial"/>
              </a:rPr>
              <a:t>compared</a:t>
            </a:r>
            <a:r>
              <a:rPr sz="1200" b="1" spc="-25"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the</a:t>
            </a:r>
            <a:r>
              <a:rPr sz="1200" b="1" spc="-10" dirty="0">
                <a:solidFill>
                  <a:srgbClr val="5C5B5A"/>
                </a:solidFill>
                <a:latin typeface="Arial"/>
                <a:cs typeface="Arial"/>
              </a:rPr>
              <a:t> </a:t>
            </a:r>
            <a:r>
              <a:rPr sz="1200" b="1" spc="-25" dirty="0">
                <a:solidFill>
                  <a:srgbClr val="5C5B5A"/>
                </a:solidFill>
                <a:latin typeface="Arial"/>
                <a:cs typeface="Arial"/>
              </a:rPr>
              <a:t>GM </a:t>
            </a:r>
            <a:r>
              <a:rPr sz="1200" b="1" dirty="0">
                <a:solidFill>
                  <a:srgbClr val="5C5B5A"/>
                </a:solidFill>
                <a:latin typeface="Arial"/>
                <a:cs typeface="Arial"/>
              </a:rPr>
              <a:t>average</a:t>
            </a:r>
            <a:r>
              <a:rPr sz="1200" b="1" spc="-50" dirty="0">
                <a:solidFill>
                  <a:srgbClr val="5C5B5A"/>
                </a:solidFill>
                <a:latin typeface="Arial"/>
                <a:cs typeface="Arial"/>
              </a:rPr>
              <a:t> </a:t>
            </a:r>
            <a:r>
              <a:rPr sz="1200" b="1" spc="-10" dirty="0">
                <a:solidFill>
                  <a:srgbClr val="5C5B5A"/>
                </a:solidFill>
                <a:latin typeface="Arial"/>
                <a:cs typeface="Arial"/>
              </a:rPr>
              <a:t>(26%)*:</a:t>
            </a:r>
            <a:endParaRPr sz="1200">
              <a:latin typeface="Arial"/>
              <a:cs typeface="Arial"/>
            </a:endParaRPr>
          </a:p>
        </p:txBody>
      </p:sp>
      <p:sp>
        <p:nvSpPr>
          <p:cNvPr id="19" name="object 19"/>
          <p:cNvSpPr txBox="1"/>
          <p:nvPr/>
        </p:nvSpPr>
        <p:spPr>
          <a:xfrm>
            <a:off x="7083043" y="1660543"/>
            <a:ext cx="4471035" cy="4244340"/>
          </a:xfrm>
          <a:prstGeom prst="rect">
            <a:avLst/>
          </a:prstGeom>
          <a:ln w="9525">
            <a:solidFill>
              <a:srgbClr val="5C5B5A"/>
            </a:solidFill>
          </a:ln>
        </p:spPr>
        <p:txBody>
          <a:bodyPr vert="horz" wrap="square" lIns="0" tIns="85725" rIns="0" bIns="0" rtlCol="0">
            <a:spAutoFit/>
          </a:bodyPr>
          <a:lstStyle/>
          <a:p>
            <a:pPr marL="90805">
              <a:lnSpc>
                <a:spcPct val="100000"/>
              </a:lnSpc>
              <a:spcBef>
                <a:spcPts val="675"/>
              </a:spcBef>
            </a:pPr>
            <a:r>
              <a:rPr sz="1200" b="1" spc="-10" dirty="0">
                <a:solidFill>
                  <a:srgbClr val="009590"/>
                </a:solidFill>
                <a:latin typeface="Arial"/>
                <a:cs typeface="Arial"/>
              </a:rPr>
              <a:t>Demographics:</a:t>
            </a:r>
            <a:endParaRPr sz="1200">
              <a:latin typeface="Arial"/>
              <a:cs typeface="Arial"/>
            </a:endParaRPr>
          </a:p>
          <a:p>
            <a:pPr marL="319405" marR="90170" indent="-228600">
              <a:lnSpc>
                <a:spcPct val="100000"/>
              </a:lnSpc>
              <a:spcBef>
                <a:spcPts val="409"/>
              </a:spcBef>
              <a:buChar char="•"/>
              <a:tabLst>
                <a:tab pos="31940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(42%),</a:t>
            </a:r>
            <a:r>
              <a:rPr sz="1200" spc="-20" dirty="0">
                <a:solidFill>
                  <a:srgbClr val="5C5B5A"/>
                </a:solidFill>
                <a:latin typeface="Arial"/>
                <a:cs typeface="Arial"/>
              </a:rPr>
              <a:t> </a:t>
            </a:r>
            <a:r>
              <a:rPr sz="1200" dirty="0">
                <a:solidFill>
                  <a:srgbClr val="5C5B5A"/>
                </a:solidFill>
                <a:latin typeface="Arial"/>
                <a:cs typeface="Arial"/>
              </a:rPr>
              <a:t>including</a:t>
            </a:r>
            <a:r>
              <a:rPr sz="1200" spc="-45"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spc="-10" dirty="0">
                <a:solidFill>
                  <a:srgbClr val="5C5B5A"/>
                </a:solidFill>
                <a:latin typeface="Arial"/>
                <a:cs typeface="Arial"/>
              </a:rPr>
              <a:t>learning </a:t>
            </a:r>
            <a:r>
              <a:rPr sz="1200" dirty="0">
                <a:solidFill>
                  <a:srgbClr val="5C5B5A"/>
                </a:solidFill>
                <a:latin typeface="Arial"/>
                <a:cs typeface="Arial"/>
              </a:rPr>
              <a:t>disability</a:t>
            </a:r>
            <a:r>
              <a:rPr sz="1200" spc="-40" dirty="0">
                <a:solidFill>
                  <a:srgbClr val="5C5B5A"/>
                </a:solidFill>
                <a:latin typeface="Arial"/>
                <a:cs typeface="Arial"/>
              </a:rPr>
              <a:t> </a:t>
            </a:r>
            <a:r>
              <a:rPr sz="1200" dirty="0">
                <a:solidFill>
                  <a:srgbClr val="5C5B5A"/>
                </a:solidFill>
                <a:latin typeface="Arial"/>
                <a:cs typeface="Arial"/>
              </a:rPr>
              <a:t>(53%),</a:t>
            </a:r>
            <a:r>
              <a:rPr sz="1200" spc="-15" dirty="0">
                <a:solidFill>
                  <a:srgbClr val="5C5B5A"/>
                </a:solidFill>
                <a:latin typeface="Arial"/>
                <a:cs typeface="Arial"/>
              </a:rPr>
              <a:t> </a:t>
            </a:r>
            <a:r>
              <a:rPr sz="1200" dirty="0">
                <a:solidFill>
                  <a:srgbClr val="5C5B5A"/>
                </a:solidFill>
                <a:latin typeface="Arial"/>
                <a:cs typeface="Arial"/>
              </a:rPr>
              <a:t>mental</a:t>
            </a:r>
            <a:r>
              <a:rPr sz="1200" spc="-45" dirty="0">
                <a:solidFill>
                  <a:srgbClr val="5C5B5A"/>
                </a:solidFill>
                <a:latin typeface="Arial"/>
                <a:cs typeface="Arial"/>
              </a:rPr>
              <a:t> </a:t>
            </a:r>
            <a:r>
              <a:rPr sz="1200" dirty="0">
                <a:solidFill>
                  <a:srgbClr val="5C5B5A"/>
                </a:solidFill>
                <a:latin typeface="Arial"/>
                <a:cs typeface="Arial"/>
              </a:rPr>
              <a:t>ill</a:t>
            </a:r>
            <a:r>
              <a:rPr sz="1200" spc="-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(47%),</a:t>
            </a:r>
            <a:r>
              <a:rPr sz="1200" spc="-15" dirty="0">
                <a:solidFill>
                  <a:srgbClr val="5C5B5A"/>
                </a:solidFill>
                <a:latin typeface="Arial"/>
                <a:cs typeface="Arial"/>
              </a:rPr>
              <a:t> </a:t>
            </a:r>
            <a:r>
              <a:rPr sz="1200" dirty="0">
                <a:solidFill>
                  <a:srgbClr val="5C5B5A"/>
                </a:solidFill>
                <a:latin typeface="Arial"/>
                <a:cs typeface="Arial"/>
              </a:rPr>
              <a:t>mobility</a:t>
            </a:r>
            <a:r>
              <a:rPr sz="1200" spc="-30" dirty="0">
                <a:solidFill>
                  <a:srgbClr val="5C5B5A"/>
                </a:solidFill>
                <a:latin typeface="Arial"/>
                <a:cs typeface="Arial"/>
              </a:rPr>
              <a:t> </a:t>
            </a:r>
            <a:r>
              <a:rPr sz="1200" spc="-10" dirty="0">
                <a:solidFill>
                  <a:srgbClr val="5C5B5A"/>
                </a:solidFill>
                <a:latin typeface="Arial"/>
                <a:cs typeface="Arial"/>
              </a:rPr>
              <a:t>disability </a:t>
            </a:r>
            <a:r>
              <a:rPr sz="1200" dirty="0">
                <a:solidFill>
                  <a:srgbClr val="5C5B5A"/>
                </a:solidFill>
                <a:latin typeface="Arial"/>
                <a:cs typeface="Arial"/>
              </a:rPr>
              <a:t>(43%),</a:t>
            </a:r>
            <a:r>
              <a:rPr sz="1200" spc="-20" dirty="0">
                <a:solidFill>
                  <a:srgbClr val="5C5B5A"/>
                </a:solidFill>
                <a:latin typeface="Arial"/>
                <a:cs typeface="Arial"/>
              </a:rPr>
              <a:t> </a:t>
            </a:r>
            <a:r>
              <a:rPr sz="1200" dirty="0">
                <a:solidFill>
                  <a:srgbClr val="5C5B5A"/>
                </a:solidFill>
                <a:latin typeface="Arial"/>
                <a:cs typeface="Arial"/>
              </a:rPr>
              <a:t>sensory</a:t>
            </a:r>
            <a:r>
              <a:rPr sz="1200" spc="-35"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dirty="0">
                <a:solidFill>
                  <a:srgbClr val="5C5B5A"/>
                </a:solidFill>
                <a:latin typeface="Arial"/>
                <a:cs typeface="Arial"/>
              </a:rPr>
              <a:t>(40%)</a:t>
            </a:r>
            <a:r>
              <a:rPr sz="1200" spc="-25"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other</a:t>
            </a:r>
            <a:r>
              <a:rPr sz="1200" spc="-30"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spc="-10" dirty="0">
                <a:solidFill>
                  <a:srgbClr val="5C5B5A"/>
                </a:solidFill>
                <a:latin typeface="Arial"/>
                <a:cs typeface="Arial"/>
              </a:rPr>
              <a:t>(43%)</a:t>
            </a:r>
            <a:endParaRPr sz="1200">
              <a:latin typeface="Arial"/>
              <a:cs typeface="Arial"/>
            </a:endParaRPr>
          </a:p>
          <a:p>
            <a:pPr marL="319405" indent="-228600">
              <a:lnSpc>
                <a:spcPct val="100000"/>
              </a:lnSpc>
              <a:spcBef>
                <a:spcPts val="395"/>
              </a:spcBef>
              <a:buFont typeface="Arial"/>
              <a:buChar char="•"/>
              <a:tabLst>
                <a:tab pos="31940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identify</a:t>
            </a:r>
            <a:r>
              <a:rPr sz="1200" i="1" spc="-40" dirty="0">
                <a:solidFill>
                  <a:srgbClr val="5C5B5A"/>
                </a:solidFill>
                <a:latin typeface="Arial"/>
                <a:cs typeface="Arial"/>
              </a:rPr>
              <a:t> </a:t>
            </a:r>
            <a:r>
              <a:rPr sz="1200" i="1" dirty="0">
                <a:solidFill>
                  <a:srgbClr val="5C5B5A"/>
                </a:solidFill>
                <a:latin typeface="Arial"/>
                <a:cs typeface="Arial"/>
              </a:rPr>
              <a:t>as</a:t>
            </a:r>
            <a:r>
              <a:rPr sz="1200" i="1" spc="-10" dirty="0">
                <a:solidFill>
                  <a:srgbClr val="5C5B5A"/>
                </a:solidFill>
                <a:latin typeface="Arial"/>
                <a:cs typeface="Arial"/>
              </a:rPr>
              <a:t> </a:t>
            </a:r>
            <a:r>
              <a:rPr sz="1200" i="1" dirty="0">
                <a:solidFill>
                  <a:srgbClr val="5C5B5A"/>
                </a:solidFill>
                <a:latin typeface="Arial"/>
                <a:cs typeface="Arial"/>
              </a:rPr>
              <a:t>trans</a:t>
            </a:r>
            <a:r>
              <a:rPr sz="1200" i="1" spc="-20" dirty="0">
                <a:solidFill>
                  <a:srgbClr val="5C5B5A"/>
                </a:solidFill>
                <a:latin typeface="Arial"/>
                <a:cs typeface="Arial"/>
              </a:rPr>
              <a:t> (47%)</a:t>
            </a:r>
            <a:endParaRPr sz="1200">
              <a:latin typeface="Arial"/>
              <a:cs typeface="Arial"/>
            </a:endParaRPr>
          </a:p>
          <a:p>
            <a:pPr marL="319405" indent="-228600">
              <a:lnSpc>
                <a:spcPct val="100000"/>
              </a:lnSpc>
              <a:spcBef>
                <a:spcPts val="395"/>
              </a:spcBef>
              <a:buFont typeface="Arial"/>
              <a:buChar char="•"/>
              <a:tabLst>
                <a:tab pos="319405" algn="l"/>
              </a:tabLst>
            </a:pP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aged</a:t>
            </a:r>
            <a:r>
              <a:rPr sz="1200" i="1" spc="-30" dirty="0">
                <a:solidFill>
                  <a:srgbClr val="5C5B5A"/>
                </a:solidFill>
                <a:latin typeface="Arial"/>
                <a:cs typeface="Arial"/>
              </a:rPr>
              <a:t> </a:t>
            </a:r>
            <a:r>
              <a:rPr sz="1200" i="1" dirty="0">
                <a:solidFill>
                  <a:srgbClr val="5C5B5A"/>
                </a:solidFill>
                <a:latin typeface="Arial"/>
                <a:cs typeface="Arial"/>
              </a:rPr>
              <a:t>25-34</a:t>
            </a:r>
            <a:r>
              <a:rPr sz="1200" i="1" spc="-35" dirty="0">
                <a:solidFill>
                  <a:srgbClr val="5C5B5A"/>
                </a:solidFill>
                <a:latin typeface="Arial"/>
                <a:cs typeface="Arial"/>
              </a:rPr>
              <a:t> </a:t>
            </a:r>
            <a:r>
              <a:rPr sz="1200" i="1" dirty="0">
                <a:solidFill>
                  <a:srgbClr val="5C5B5A"/>
                </a:solidFill>
                <a:latin typeface="Arial"/>
                <a:cs typeface="Arial"/>
              </a:rPr>
              <a:t>(38%)</a:t>
            </a:r>
            <a:r>
              <a:rPr sz="1200" i="1" spc="-15" dirty="0">
                <a:solidFill>
                  <a:srgbClr val="5C5B5A"/>
                </a:solidFill>
                <a:latin typeface="Arial"/>
                <a:cs typeface="Arial"/>
              </a:rPr>
              <a:t> </a:t>
            </a:r>
            <a:r>
              <a:rPr sz="1200" i="1" dirty="0">
                <a:solidFill>
                  <a:srgbClr val="5C5B5A"/>
                </a:solidFill>
                <a:latin typeface="Arial"/>
                <a:cs typeface="Arial"/>
              </a:rPr>
              <a:t>or</a:t>
            </a:r>
            <a:r>
              <a:rPr sz="1200" i="1" spc="-5" dirty="0">
                <a:solidFill>
                  <a:srgbClr val="5C5B5A"/>
                </a:solidFill>
                <a:latin typeface="Arial"/>
                <a:cs typeface="Arial"/>
              </a:rPr>
              <a:t> </a:t>
            </a:r>
            <a:r>
              <a:rPr sz="1200" i="1" dirty="0">
                <a:solidFill>
                  <a:srgbClr val="5C5B5A"/>
                </a:solidFill>
                <a:latin typeface="Arial"/>
                <a:cs typeface="Arial"/>
              </a:rPr>
              <a:t>18-24</a:t>
            </a:r>
            <a:r>
              <a:rPr sz="1200" i="1" spc="-30" dirty="0">
                <a:solidFill>
                  <a:srgbClr val="5C5B5A"/>
                </a:solidFill>
                <a:latin typeface="Arial"/>
                <a:cs typeface="Arial"/>
              </a:rPr>
              <a:t> </a:t>
            </a:r>
            <a:r>
              <a:rPr sz="1200" i="1" spc="-20" dirty="0">
                <a:solidFill>
                  <a:srgbClr val="5C5B5A"/>
                </a:solidFill>
                <a:latin typeface="Arial"/>
                <a:cs typeface="Arial"/>
              </a:rPr>
              <a:t>(33%)</a:t>
            </a:r>
            <a:endParaRPr sz="1200">
              <a:latin typeface="Arial"/>
              <a:cs typeface="Arial"/>
            </a:endParaRPr>
          </a:p>
          <a:p>
            <a:pPr marL="319405" marR="701675" indent="-228600">
              <a:lnSpc>
                <a:spcPct val="100000"/>
              </a:lnSpc>
              <a:spcBef>
                <a:spcPts val="409"/>
              </a:spcBef>
              <a:buFont typeface="Arial"/>
              <a:buChar char="•"/>
              <a:tabLst>
                <a:tab pos="319405" algn="l"/>
              </a:tabLst>
            </a:pPr>
            <a:r>
              <a:rPr sz="1200" i="1" dirty="0">
                <a:solidFill>
                  <a:srgbClr val="5C5B5A"/>
                </a:solidFill>
                <a:latin typeface="Arial"/>
                <a:cs typeface="Arial"/>
              </a:rPr>
              <a:t>Black</a:t>
            </a:r>
            <a:r>
              <a:rPr sz="1200" i="1" spc="-25" dirty="0">
                <a:solidFill>
                  <a:srgbClr val="5C5B5A"/>
                </a:solidFill>
                <a:latin typeface="Arial"/>
                <a:cs typeface="Arial"/>
              </a:rPr>
              <a:t> </a:t>
            </a:r>
            <a:r>
              <a:rPr sz="1200" i="1" dirty="0">
                <a:solidFill>
                  <a:srgbClr val="5C5B5A"/>
                </a:solidFill>
                <a:latin typeface="Arial"/>
                <a:cs typeface="Arial"/>
              </a:rPr>
              <a:t>or</a:t>
            </a:r>
            <a:r>
              <a:rPr sz="1200" i="1" spc="-15" dirty="0">
                <a:solidFill>
                  <a:srgbClr val="5C5B5A"/>
                </a:solidFill>
                <a:latin typeface="Arial"/>
                <a:cs typeface="Arial"/>
              </a:rPr>
              <a:t> </a:t>
            </a:r>
            <a:r>
              <a:rPr sz="1200" i="1" dirty="0">
                <a:solidFill>
                  <a:srgbClr val="5C5B5A"/>
                </a:solidFill>
                <a:latin typeface="Arial"/>
                <a:cs typeface="Arial"/>
              </a:rPr>
              <a:t>Black</a:t>
            </a:r>
            <a:r>
              <a:rPr sz="1200" i="1" spc="-40" dirty="0">
                <a:solidFill>
                  <a:srgbClr val="5C5B5A"/>
                </a:solidFill>
                <a:latin typeface="Arial"/>
                <a:cs typeface="Arial"/>
              </a:rPr>
              <a:t> </a:t>
            </a:r>
            <a:r>
              <a:rPr sz="1200" i="1" dirty="0">
                <a:solidFill>
                  <a:srgbClr val="5C5B5A"/>
                </a:solidFill>
                <a:latin typeface="Arial"/>
                <a:cs typeface="Arial"/>
              </a:rPr>
              <a:t>British</a:t>
            </a:r>
            <a:r>
              <a:rPr sz="1200" i="1" spc="-15" dirty="0">
                <a:solidFill>
                  <a:srgbClr val="5C5B5A"/>
                </a:solidFill>
                <a:latin typeface="Arial"/>
                <a:cs typeface="Arial"/>
              </a:rPr>
              <a:t> </a:t>
            </a:r>
            <a:r>
              <a:rPr sz="1200" i="1" dirty="0">
                <a:solidFill>
                  <a:srgbClr val="5C5B5A"/>
                </a:solidFill>
                <a:latin typeface="Arial"/>
                <a:cs typeface="Arial"/>
              </a:rPr>
              <a:t>respondents</a:t>
            </a:r>
            <a:r>
              <a:rPr sz="1200" i="1" spc="-35" dirty="0">
                <a:solidFill>
                  <a:srgbClr val="5C5B5A"/>
                </a:solidFill>
                <a:latin typeface="Arial"/>
                <a:cs typeface="Arial"/>
              </a:rPr>
              <a:t> </a:t>
            </a:r>
            <a:r>
              <a:rPr sz="1200" i="1" dirty="0">
                <a:solidFill>
                  <a:srgbClr val="5C5B5A"/>
                </a:solidFill>
                <a:latin typeface="Arial"/>
                <a:cs typeface="Arial"/>
              </a:rPr>
              <a:t>(35%)</a:t>
            </a:r>
            <a:r>
              <a:rPr sz="1200" i="1" spc="-35" dirty="0">
                <a:solidFill>
                  <a:srgbClr val="5C5B5A"/>
                </a:solidFill>
                <a:latin typeface="Arial"/>
                <a:cs typeface="Arial"/>
              </a:rPr>
              <a:t> </a:t>
            </a:r>
            <a:r>
              <a:rPr sz="1200" i="1" dirty="0">
                <a:solidFill>
                  <a:srgbClr val="5C5B5A"/>
                </a:solidFill>
                <a:latin typeface="Arial"/>
                <a:cs typeface="Arial"/>
              </a:rPr>
              <a:t>or</a:t>
            </a:r>
            <a:r>
              <a:rPr sz="1200" i="1" spc="-65" dirty="0">
                <a:solidFill>
                  <a:srgbClr val="5C5B5A"/>
                </a:solidFill>
                <a:latin typeface="Arial"/>
                <a:cs typeface="Arial"/>
              </a:rPr>
              <a:t> </a:t>
            </a:r>
            <a:r>
              <a:rPr sz="1200" i="1" spc="-10" dirty="0">
                <a:solidFill>
                  <a:srgbClr val="5C5B5A"/>
                </a:solidFill>
                <a:latin typeface="Arial"/>
                <a:cs typeface="Arial"/>
              </a:rPr>
              <a:t>African </a:t>
            </a:r>
            <a:r>
              <a:rPr sz="1200" i="1" dirty="0">
                <a:solidFill>
                  <a:srgbClr val="5C5B5A"/>
                </a:solidFill>
                <a:latin typeface="Arial"/>
                <a:cs typeface="Arial"/>
              </a:rPr>
              <a:t>respondents</a:t>
            </a:r>
            <a:r>
              <a:rPr sz="1200" i="1" spc="-80" dirty="0">
                <a:solidFill>
                  <a:srgbClr val="5C5B5A"/>
                </a:solidFill>
                <a:latin typeface="Arial"/>
                <a:cs typeface="Arial"/>
              </a:rPr>
              <a:t> </a:t>
            </a:r>
            <a:r>
              <a:rPr sz="1200" i="1" spc="-10" dirty="0">
                <a:solidFill>
                  <a:srgbClr val="5C5B5A"/>
                </a:solidFill>
                <a:latin typeface="Arial"/>
                <a:cs typeface="Arial"/>
              </a:rPr>
              <a:t>(34%)</a:t>
            </a:r>
            <a:endParaRPr sz="1200">
              <a:latin typeface="Arial"/>
              <a:cs typeface="Arial"/>
            </a:endParaRPr>
          </a:p>
          <a:p>
            <a:pPr marL="90805">
              <a:lnSpc>
                <a:spcPct val="100000"/>
              </a:lnSpc>
              <a:spcBef>
                <a:spcPts val="127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a:p>
            <a:pPr marL="319405" indent="-228600">
              <a:lnSpc>
                <a:spcPct val="100000"/>
              </a:lnSpc>
              <a:spcBef>
                <a:spcPts val="409"/>
              </a:spcBef>
              <a:buFont typeface="Arial"/>
              <a:buChar char="•"/>
              <a:tabLst>
                <a:tab pos="31940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out</a:t>
            </a:r>
            <a:r>
              <a:rPr sz="1200" i="1" spc="-20" dirty="0">
                <a:solidFill>
                  <a:srgbClr val="5C5B5A"/>
                </a:solidFill>
                <a:latin typeface="Arial"/>
                <a:cs typeface="Arial"/>
              </a:rPr>
              <a:t> </a:t>
            </a:r>
            <a:r>
              <a:rPr sz="1200" i="1" dirty="0">
                <a:solidFill>
                  <a:srgbClr val="5C5B5A"/>
                </a:solidFill>
                <a:latin typeface="Arial"/>
                <a:cs typeface="Arial"/>
              </a:rPr>
              <a:t>of</a:t>
            </a:r>
            <a:r>
              <a:rPr sz="1200" i="1" spc="-20" dirty="0">
                <a:solidFill>
                  <a:srgbClr val="5C5B5A"/>
                </a:solidFill>
                <a:latin typeface="Arial"/>
                <a:cs typeface="Arial"/>
              </a:rPr>
              <a:t> </a:t>
            </a:r>
            <a:r>
              <a:rPr sz="1200" i="1" dirty="0">
                <a:solidFill>
                  <a:srgbClr val="5C5B5A"/>
                </a:solidFill>
                <a:latin typeface="Arial"/>
                <a:cs typeface="Arial"/>
              </a:rPr>
              <a:t>work</a:t>
            </a:r>
            <a:r>
              <a:rPr sz="1200" i="1" spc="-25" dirty="0">
                <a:solidFill>
                  <a:srgbClr val="5C5B5A"/>
                </a:solidFill>
                <a:latin typeface="Arial"/>
                <a:cs typeface="Arial"/>
              </a:rPr>
              <a:t> </a:t>
            </a:r>
            <a:r>
              <a:rPr sz="1200" i="1" dirty="0">
                <a:solidFill>
                  <a:srgbClr val="5C5B5A"/>
                </a:solidFill>
                <a:latin typeface="Arial"/>
                <a:cs typeface="Arial"/>
              </a:rPr>
              <a:t>for</a:t>
            </a:r>
            <a:r>
              <a:rPr sz="1200" i="1" spc="-15" dirty="0">
                <a:solidFill>
                  <a:srgbClr val="5C5B5A"/>
                </a:solidFill>
                <a:latin typeface="Arial"/>
                <a:cs typeface="Arial"/>
              </a:rPr>
              <a:t> </a:t>
            </a:r>
            <a:r>
              <a:rPr sz="1200" i="1" dirty="0">
                <a:solidFill>
                  <a:srgbClr val="5C5B5A"/>
                </a:solidFill>
                <a:latin typeface="Arial"/>
                <a:cs typeface="Arial"/>
              </a:rPr>
              <a:t>6</a:t>
            </a:r>
            <a:r>
              <a:rPr sz="1200" i="1" spc="-20" dirty="0">
                <a:solidFill>
                  <a:srgbClr val="5C5B5A"/>
                </a:solidFill>
                <a:latin typeface="Arial"/>
                <a:cs typeface="Arial"/>
              </a:rPr>
              <a:t> </a:t>
            </a:r>
            <a:r>
              <a:rPr sz="1200" i="1" dirty="0">
                <a:solidFill>
                  <a:srgbClr val="5C5B5A"/>
                </a:solidFill>
                <a:latin typeface="Arial"/>
                <a:cs typeface="Arial"/>
              </a:rPr>
              <a:t>months</a:t>
            </a:r>
            <a:r>
              <a:rPr sz="1200" i="1" spc="-20"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dirty="0">
                <a:solidFill>
                  <a:srgbClr val="5C5B5A"/>
                </a:solidFill>
                <a:latin typeface="Arial"/>
                <a:cs typeface="Arial"/>
              </a:rPr>
              <a:t>more</a:t>
            </a:r>
            <a:r>
              <a:rPr sz="1200" i="1" spc="-15" dirty="0">
                <a:solidFill>
                  <a:srgbClr val="5C5B5A"/>
                </a:solidFill>
                <a:latin typeface="Arial"/>
                <a:cs typeface="Arial"/>
              </a:rPr>
              <a:t> </a:t>
            </a:r>
            <a:r>
              <a:rPr sz="1200" i="1" spc="-20" dirty="0">
                <a:solidFill>
                  <a:srgbClr val="5C5B5A"/>
                </a:solidFill>
                <a:latin typeface="Arial"/>
                <a:cs typeface="Arial"/>
              </a:rPr>
              <a:t>(55%)</a:t>
            </a:r>
            <a:endParaRPr sz="1200">
              <a:latin typeface="Arial"/>
              <a:cs typeface="Arial"/>
            </a:endParaRPr>
          </a:p>
          <a:p>
            <a:pPr marL="319405" indent="-228600">
              <a:lnSpc>
                <a:spcPct val="100000"/>
              </a:lnSpc>
              <a:spcBef>
                <a:spcPts val="395"/>
              </a:spcBef>
              <a:buFont typeface="Arial"/>
              <a:buChar char="•"/>
              <a:tabLst>
                <a:tab pos="31940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0" dirty="0">
                <a:solidFill>
                  <a:srgbClr val="5C5B5A"/>
                </a:solidFill>
                <a:latin typeface="Arial"/>
                <a:cs typeface="Arial"/>
              </a:rPr>
              <a:t> </a:t>
            </a:r>
            <a:r>
              <a:rPr sz="1200" i="1" dirty="0">
                <a:solidFill>
                  <a:srgbClr val="5C5B5A"/>
                </a:solidFill>
                <a:latin typeface="Arial"/>
                <a:cs typeface="Arial"/>
              </a:rPr>
              <a:t>household</a:t>
            </a:r>
            <a:r>
              <a:rPr sz="1200" i="1" spc="-55" dirty="0">
                <a:solidFill>
                  <a:srgbClr val="5C5B5A"/>
                </a:solidFill>
                <a:latin typeface="Arial"/>
                <a:cs typeface="Arial"/>
              </a:rPr>
              <a:t> </a:t>
            </a:r>
            <a:r>
              <a:rPr sz="1200" i="1" dirty="0">
                <a:solidFill>
                  <a:srgbClr val="5C5B5A"/>
                </a:solidFill>
                <a:latin typeface="Arial"/>
                <a:cs typeface="Arial"/>
              </a:rPr>
              <a:t>income</a:t>
            </a:r>
            <a:r>
              <a:rPr sz="1200" i="1" spc="-20" dirty="0">
                <a:solidFill>
                  <a:srgbClr val="5C5B5A"/>
                </a:solidFill>
                <a:latin typeface="Arial"/>
                <a:cs typeface="Arial"/>
              </a:rPr>
              <a:t> </a:t>
            </a:r>
            <a:r>
              <a:rPr sz="1200" i="1" dirty="0">
                <a:solidFill>
                  <a:srgbClr val="5C5B5A"/>
                </a:solidFill>
                <a:latin typeface="Arial"/>
                <a:cs typeface="Arial"/>
              </a:rPr>
              <a:t>from</a:t>
            </a:r>
            <a:r>
              <a:rPr sz="1200" i="1" spc="-15" dirty="0">
                <a:solidFill>
                  <a:srgbClr val="5C5B5A"/>
                </a:solidFill>
                <a:latin typeface="Arial"/>
                <a:cs typeface="Arial"/>
              </a:rPr>
              <a:t> </a:t>
            </a:r>
            <a:r>
              <a:rPr sz="1200" i="1" dirty="0">
                <a:solidFill>
                  <a:srgbClr val="5C5B5A"/>
                </a:solidFill>
                <a:latin typeface="Arial"/>
                <a:cs typeface="Arial"/>
              </a:rPr>
              <a:t>£10.4k-£15.6k</a:t>
            </a:r>
            <a:r>
              <a:rPr sz="1200" i="1" spc="-45" dirty="0">
                <a:solidFill>
                  <a:srgbClr val="5C5B5A"/>
                </a:solidFill>
                <a:latin typeface="Arial"/>
                <a:cs typeface="Arial"/>
              </a:rPr>
              <a:t> </a:t>
            </a:r>
            <a:r>
              <a:rPr sz="1200" i="1" spc="-25" dirty="0">
                <a:solidFill>
                  <a:srgbClr val="5C5B5A"/>
                </a:solidFill>
                <a:latin typeface="Arial"/>
                <a:cs typeface="Arial"/>
              </a:rPr>
              <a:t>per</a:t>
            </a:r>
            <a:endParaRPr sz="1200">
              <a:latin typeface="Arial"/>
              <a:cs typeface="Arial"/>
            </a:endParaRPr>
          </a:p>
          <a:p>
            <a:pPr marL="319405">
              <a:lnSpc>
                <a:spcPct val="100000"/>
              </a:lnSpc>
              <a:spcBef>
                <a:spcPts val="5"/>
              </a:spcBef>
            </a:pPr>
            <a:r>
              <a:rPr sz="1200" i="1" dirty="0">
                <a:solidFill>
                  <a:srgbClr val="5C5B5A"/>
                </a:solidFill>
                <a:latin typeface="Arial"/>
                <a:cs typeface="Arial"/>
              </a:rPr>
              <a:t>year</a:t>
            </a:r>
            <a:r>
              <a:rPr sz="1200" i="1" spc="-25" dirty="0">
                <a:solidFill>
                  <a:srgbClr val="5C5B5A"/>
                </a:solidFill>
                <a:latin typeface="Arial"/>
                <a:cs typeface="Arial"/>
              </a:rPr>
              <a:t> </a:t>
            </a:r>
            <a:r>
              <a:rPr sz="1200" i="1" spc="-10" dirty="0">
                <a:solidFill>
                  <a:srgbClr val="5C5B5A"/>
                </a:solidFill>
                <a:latin typeface="Arial"/>
                <a:cs typeface="Arial"/>
              </a:rPr>
              <a:t>(46%)</a:t>
            </a:r>
            <a:endParaRPr sz="1200">
              <a:latin typeface="Arial"/>
              <a:cs typeface="Arial"/>
            </a:endParaRPr>
          </a:p>
          <a:p>
            <a:pPr marL="319405" marR="374015" indent="-228600">
              <a:lnSpc>
                <a:spcPct val="100000"/>
              </a:lnSpc>
              <a:spcBef>
                <a:spcPts val="395"/>
              </a:spcBef>
              <a:buFont typeface="Arial"/>
              <a:buChar char="•"/>
              <a:tabLst>
                <a:tab pos="319405" algn="l"/>
              </a:tabLst>
            </a:pPr>
            <a:r>
              <a:rPr sz="1200" i="1" dirty="0">
                <a:solidFill>
                  <a:srgbClr val="5C5B5A"/>
                </a:solidFill>
                <a:latin typeface="Arial"/>
                <a:cs typeface="Arial"/>
              </a:rPr>
              <a:t>Those</a:t>
            </a:r>
            <a:r>
              <a:rPr sz="1200" i="1" spc="-15" dirty="0">
                <a:solidFill>
                  <a:srgbClr val="5C5B5A"/>
                </a:solidFill>
                <a:latin typeface="Arial"/>
                <a:cs typeface="Arial"/>
              </a:rPr>
              <a:t> </a:t>
            </a:r>
            <a:r>
              <a:rPr sz="1200" i="1" dirty="0">
                <a:solidFill>
                  <a:srgbClr val="5C5B5A"/>
                </a:solidFill>
                <a:latin typeface="Arial"/>
                <a:cs typeface="Arial"/>
              </a:rPr>
              <a:t>who</a:t>
            </a:r>
            <a:r>
              <a:rPr sz="1200" i="1" spc="-10" dirty="0">
                <a:solidFill>
                  <a:srgbClr val="5C5B5A"/>
                </a:solidFill>
                <a:latin typeface="Arial"/>
                <a:cs typeface="Arial"/>
              </a:rPr>
              <a:t> </a:t>
            </a:r>
            <a:r>
              <a:rPr sz="1200" i="1" dirty="0">
                <a:solidFill>
                  <a:srgbClr val="5C5B5A"/>
                </a:solidFill>
                <a:latin typeface="Arial"/>
                <a:cs typeface="Arial"/>
              </a:rPr>
              <a:t>rent from</a:t>
            </a:r>
            <a:r>
              <a:rPr sz="1200" i="1" spc="5" dirty="0">
                <a:solidFill>
                  <a:srgbClr val="5C5B5A"/>
                </a:solidFill>
                <a:latin typeface="Arial"/>
                <a:cs typeface="Arial"/>
              </a:rPr>
              <a:t> </a:t>
            </a:r>
            <a:r>
              <a:rPr sz="1200" i="1" dirty="0">
                <a:solidFill>
                  <a:srgbClr val="5C5B5A"/>
                </a:solidFill>
                <a:latin typeface="Arial"/>
                <a:cs typeface="Arial"/>
              </a:rPr>
              <a:t>the</a:t>
            </a:r>
            <a:r>
              <a:rPr sz="1200" i="1" spc="-10" dirty="0">
                <a:solidFill>
                  <a:srgbClr val="5C5B5A"/>
                </a:solidFill>
                <a:latin typeface="Arial"/>
                <a:cs typeface="Arial"/>
              </a:rPr>
              <a:t> </a:t>
            </a:r>
            <a:r>
              <a:rPr sz="1200" i="1" dirty="0">
                <a:solidFill>
                  <a:srgbClr val="5C5B5A"/>
                </a:solidFill>
                <a:latin typeface="Arial"/>
                <a:cs typeface="Arial"/>
              </a:rPr>
              <a:t>local</a:t>
            </a:r>
            <a:r>
              <a:rPr sz="1200" i="1" spc="-5" dirty="0">
                <a:solidFill>
                  <a:srgbClr val="5C5B5A"/>
                </a:solidFill>
                <a:latin typeface="Arial"/>
                <a:cs typeface="Arial"/>
              </a:rPr>
              <a:t> </a:t>
            </a:r>
            <a:r>
              <a:rPr sz="1200" i="1" spc="-10" dirty="0">
                <a:solidFill>
                  <a:srgbClr val="5C5B5A"/>
                </a:solidFill>
                <a:latin typeface="Arial"/>
                <a:cs typeface="Arial"/>
              </a:rPr>
              <a:t>authority/council</a:t>
            </a:r>
            <a:r>
              <a:rPr sz="1200" i="1" spc="-30" dirty="0">
                <a:solidFill>
                  <a:srgbClr val="5C5B5A"/>
                </a:solidFill>
                <a:latin typeface="Arial"/>
                <a:cs typeface="Arial"/>
              </a:rPr>
              <a:t> </a:t>
            </a:r>
            <a:r>
              <a:rPr sz="1200" i="1" dirty="0">
                <a:solidFill>
                  <a:srgbClr val="5C5B5A"/>
                </a:solidFill>
                <a:latin typeface="Arial"/>
                <a:cs typeface="Arial"/>
              </a:rPr>
              <a:t>(45%)</a:t>
            </a:r>
            <a:r>
              <a:rPr sz="1200" i="1" spc="-20" dirty="0">
                <a:solidFill>
                  <a:srgbClr val="5C5B5A"/>
                </a:solidFill>
                <a:latin typeface="Arial"/>
                <a:cs typeface="Arial"/>
              </a:rPr>
              <a:t> </a:t>
            </a:r>
            <a:r>
              <a:rPr sz="1200" i="1" spc="-25" dirty="0">
                <a:solidFill>
                  <a:srgbClr val="5C5B5A"/>
                </a:solidFill>
                <a:latin typeface="Arial"/>
                <a:cs typeface="Arial"/>
              </a:rPr>
              <a:t>or </a:t>
            </a:r>
            <a:r>
              <a:rPr sz="1200" i="1" dirty="0">
                <a:solidFill>
                  <a:srgbClr val="5C5B5A"/>
                </a:solidFill>
                <a:latin typeface="Arial"/>
                <a:cs typeface="Arial"/>
              </a:rPr>
              <a:t>housing</a:t>
            </a:r>
            <a:r>
              <a:rPr sz="1200" i="1" spc="-70" dirty="0">
                <a:solidFill>
                  <a:srgbClr val="5C5B5A"/>
                </a:solidFill>
                <a:latin typeface="Arial"/>
                <a:cs typeface="Arial"/>
              </a:rPr>
              <a:t> </a:t>
            </a:r>
            <a:r>
              <a:rPr sz="1200" i="1" dirty="0">
                <a:solidFill>
                  <a:srgbClr val="5C5B5A"/>
                </a:solidFill>
                <a:latin typeface="Arial"/>
                <a:cs typeface="Arial"/>
              </a:rPr>
              <a:t>association/trust</a:t>
            </a:r>
            <a:r>
              <a:rPr sz="1200" i="1" spc="-60" dirty="0">
                <a:solidFill>
                  <a:srgbClr val="5C5B5A"/>
                </a:solidFill>
                <a:latin typeface="Arial"/>
                <a:cs typeface="Arial"/>
              </a:rPr>
              <a:t> </a:t>
            </a:r>
            <a:r>
              <a:rPr sz="1200" i="1" spc="-10" dirty="0">
                <a:solidFill>
                  <a:srgbClr val="5C5B5A"/>
                </a:solidFill>
                <a:latin typeface="Arial"/>
                <a:cs typeface="Arial"/>
              </a:rPr>
              <a:t>(44%)</a:t>
            </a:r>
            <a:endParaRPr sz="1200">
              <a:latin typeface="Arial"/>
              <a:cs typeface="Arial"/>
            </a:endParaRPr>
          </a:p>
          <a:p>
            <a:pPr marL="319405" marR="278130" indent="-228600">
              <a:lnSpc>
                <a:spcPct val="100000"/>
              </a:lnSpc>
              <a:spcBef>
                <a:spcPts val="409"/>
              </a:spcBef>
              <a:buChar char="•"/>
              <a:tabLst>
                <a:tab pos="319405" algn="l"/>
              </a:tabLst>
            </a:pP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 caring</a:t>
            </a:r>
            <a:r>
              <a:rPr sz="1200" spc="-15" dirty="0">
                <a:solidFill>
                  <a:srgbClr val="5C5B5A"/>
                </a:solidFill>
                <a:latin typeface="Arial"/>
                <a:cs typeface="Arial"/>
              </a:rPr>
              <a:t> </a:t>
            </a:r>
            <a:r>
              <a:rPr sz="1200" spc="-10" dirty="0">
                <a:solidFill>
                  <a:srgbClr val="5C5B5A"/>
                </a:solidFill>
                <a:latin typeface="Arial"/>
                <a:cs typeface="Arial"/>
              </a:rPr>
              <a:t>responsibilities</a:t>
            </a:r>
            <a:r>
              <a:rPr sz="1200" spc="-25" dirty="0">
                <a:solidFill>
                  <a:srgbClr val="5C5B5A"/>
                </a:solidFill>
                <a:latin typeface="Arial"/>
                <a:cs typeface="Arial"/>
              </a:rPr>
              <a:t> </a:t>
            </a:r>
            <a:r>
              <a:rPr sz="1200" dirty="0">
                <a:solidFill>
                  <a:srgbClr val="5C5B5A"/>
                </a:solidFill>
                <a:latin typeface="Arial"/>
                <a:cs typeface="Arial"/>
              </a:rPr>
              <a:t>(44%),</a:t>
            </a:r>
            <a:r>
              <a:rPr sz="1200" spc="-2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previously</a:t>
            </a:r>
            <a:r>
              <a:rPr sz="1200" spc="-25" dirty="0">
                <a:solidFill>
                  <a:srgbClr val="5C5B5A"/>
                </a:solidFill>
                <a:latin typeface="Arial"/>
                <a:cs typeface="Arial"/>
              </a:rPr>
              <a:t> did </a:t>
            </a:r>
            <a:r>
              <a:rPr sz="1200" spc="-20" dirty="0">
                <a:solidFill>
                  <a:srgbClr val="5C5B5A"/>
                </a:solidFill>
                <a:latin typeface="Arial"/>
                <a:cs typeface="Arial"/>
              </a:rPr>
              <a:t>(42%)</a:t>
            </a:r>
            <a:endParaRPr sz="1200">
              <a:latin typeface="Arial"/>
              <a:cs typeface="Arial"/>
            </a:endParaRPr>
          </a:p>
          <a:p>
            <a:pPr marL="319405" indent="-228600">
              <a:lnSpc>
                <a:spcPct val="100000"/>
              </a:lnSpc>
              <a:spcBef>
                <a:spcPts val="395"/>
              </a:spcBef>
              <a:buChar char="•"/>
              <a:tabLst>
                <a:tab pos="319405" algn="l"/>
              </a:tabLst>
            </a:pPr>
            <a:r>
              <a:rPr sz="1200" dirty="0">
                <a:solidFill>
                  <a:srgbClr val="5C5B5A"/>
                </a:solidFill>
                <a:latin typeface="Arial"/>
                <a:cs typeface="Arial"/>
              </a:rPr>
              <a:t>Parents</a:t>
            </a:r>
            <a:r>
              <a:rPr sz="1200" spc="-40" dirty="0">
                <a:solidFill>
                  <a:srgbClr val="5C5B5A"/>
                </a:solidFill>
                <a:latin typeface="Arial"/>
                <a:cs typeface="Arial"/>
              </a:rPr>
              <a:t> </a:t>
            </a:r>
            <a:r>
              <a:rPr sz="1200" dirty="0">
                <a:solidFill>
                  <a:srgbClr val="5C5B5A"/>
                </a:solidFill>
                <a:latin typeface="Arial"/>
                <a:cs typeface="Arial"/>
              </a:rPr>
              <a:t>with</a:t>
            </a:r>
            <a:r>
              <a:rPr sz="1200" spc="-20" dirty="0">
                <a:solidFill>
                  <a:srgbClr val="5C5B5A"/>
                </a:solidFill>
                <a:latin typeface="Arial"/>
                <a:cs typeface="Arial"/>
              </a:rPr>
              <a:t> </a:t>
            </a:r>
            <a:r>
              <a:rPr sz="1200" dirty="0">
                <a:solidFill>
                  <a:srgbClr val="5C5B5A"/>
                </a:solidFill>
                <a:latin typeface="Arial"/>
                <a:cs typeface="Arial"/>
              </a:rPr>
              <a:t>children</a:t>
            </a:r>
            <a:r>
              <a:rPr sz="1200" spc="-45" dirty="0">
                <a:solidFill>
                  <a:srgbClr val="5C5B5A"/>
                </a:solidFill>
                <a:latin typeface="Arial"/>
                <a:cs typeface="Arial"/>
              </a:rPr>
              <a:t> </a:t>
            </a:r>
            <a:r>
              <a:rPr sz="1200" dirty="0">
                <a:solidFill>
                  <a:srgbClr val="5C5B5A"/>
                </a:solidFill>
                <a:latin typeface="Arial"/>
                <a:cs typeface="Arial"/>
              </a:rPr>
              <a:t>in</a:t>
            </a:r>
            <a:r>
              <a:rPr sz="1200" spc="-30" dirty="0">
                <a:solidFill>
                  <a:srgbClr val="5C5B5A"/>
                </a:solidFill>
                <a:latin typeface="Arial"/>
                <a:cs typeface="Arial"/>
              </a:rPr>
              <a:t> </a:t>
            </a:r>
            <a:r>
              <a:rPr sz="1200" dirty="0">
                <a:solidFill>
                  <a:srgbClr val="5C5B5A"/>
                </a:solidFill>
                <a:latin typeface="Arial"/>
                <a:cs typeface="Arial"/>
              </a:rPr>
              <a:t>early</a:t>
            </a:r>
            <a:r>
              <a:rPr sz="1200" spc="-30" dirty="0">
                <a:solidFill>
                  <a:srgbClr val="5C5B5A"/>
                </a:solidFill>
                <a:latin typeface="Arial"/>
                <a:cs typeface="Arial"/>
              </a:rPr>
              <a:t> </a:t>
            </a:r>
            <a:r>
              <a:rPr sz="1200" dirty="0">
                <a:solidFill>
                  <a:srgbClr val="5C5B5A"/>
                </a:solidFill>
                <a:latin typeface="Arial"/>
                <a:cs typeface="Arial"/>
              </a:rPr>
              <a:t>years</a:t>
            </a:r>
            <a:r>
              <a:rPr sz="1200" spc="-20" dirty="0">
                <a:solidFill>
                  <a:srgbClr val="5C5B5A"/>
                </a:solidFill>
                <a:latin typeface="Arial"/>
                <a:cs typeface="Arial"/>
              </a:rPr>
              <a:t> </a:t>
            </a:r>
            <a:r>
              <a:rPr sz="1200" dirty="0">
                <a:solidFill>
                  <a:srgbClr val="5C5B5A"/>
                </a:solidFill>
                <a:latin typeface="Arial"/>
                <a:cs typeface="Arial"/>
              </a:rPr>
              <a:t>education</a:t>
            </a:r>
            <a:r>
              <a:rPr sz="1200" spc="-60" dirty="0">
                <a:solidFill>
                  <a:srgbClr val="5C5B5A"/>
                </a:solidFill>
                <a:latin typeface="Arial"/>
                <a:cs typeface="Arial"/>
              </a:rPr>
              <a:t> </a:t>
            </a:r>
            <a:r>
              <a:rPr sz="1200" spc="-10" dirty="0">
                <a:solidFill>
                  <a:srgbClr val="5C5B5A"/>
                </a:solidFill>
                <a:latin typeface="Arial"/>
                <a:cs typeface="Arial"/>
              </a:rPr>
              <a:t>(44%)</a:t>
            </a:r>
            <a:endParaRPr sz="1200">
              <a:latin typeface="Arial"/>
              <a:cs typeface="Arial"/>
            </a:endParaRPr>
          </a:p>
          <a:p>
            <a:pPr marL="319405" marR="215900" indent="-228600">
              <a:lnSpc>
                <a:spcPct val="100000"/>
              </a:lnSpc>
              <a:spcBef>
                <a:spcPts val="400"/>
              </a:spcBef>
              <a:buFont typeface="Arial"/>
              <a:buChar char="•"/>
              <a:tabLst>
                <a:tab pos="31940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disagree</a:t>
            </a:r>
            <a:r>
              <a:rPr sz="1200" i="1" spc="-45" dirty="0">
                <a:solidFill>
                  <a:srgbClr val="5C5B5A"/>
                </a:solidFill>
                <a:latin typeface="Arial"/>
                <a:cs typeface="Arial"/>
              </a:rPr>
              <a:t> </a:t>
            </a:r>
            <a:r>
              <a:rPr sz="1200" i="1" dirty="0">
                <a:solidFill>
                  <a:srgbClr val="5C5B5A"/>
                </a:solidFill>
                <a:latin typeface="Arial"/>
                <a:cs typeface="Arial"/>
              </a:rPr>
              <a:t>they</a:t>
            </a:r>
            <a:r>
              <a:rPr sz="1200" i="1" spc="-15" dirty="0">
                <a:solidFill>
                  <a:srgbClr val="5C5B5A"/>
                </a:solidFill>
                <a:latin typeface="Arial"/>
                <a:cs typeface="Arial"/>
              </a:rPr>
              <a:t> </a:t>
            </a:r>
            <a:r>
              <a:rPr sz="1200" i="1" dirty="0">
                <a:solidFill>
                  <a:srgbClr val="5C5B5A"/>
                </a:solidFill>
                <a:latin typeface="Arial"/>
                <a:cs typeface="Arial"/>
              </a:rPr>
              <a:t>have</a:t>
            </a:r>
            <a:r>
              <a:rPr sz="1200" i="1" spc="-40" dirty="0">
                <a:solidFill>
                  <a:srgbClr val="5C5B5A"/>
                </a:solidFill>
                <a:latin typeface="Arial"/>
                <a:cs typeface="Arial"/>
              </a:rPr>
              <a:t> </a:t>
            </a:r>
            <a:r>
              <a:rPr sz="1200" i="1" dirty="0">
                <a:solidFill>
                  <a:srgbClr val="5C5B5A"/>
                </a:solidFill>
                <a:latin typeface="Arial"/>
                <a:cs typeface="Arial"/>
              </a:rPr>
              <a:t>the</a:t>
            </a:r>
            <a:r>
              <a:rPr sz="1200" i="1" spc="-15" dirty="0">
                <a:solidFill>
                  <a:srgbClr val="5C5B5A"/>
                </a:solidFill>
                <a:latin typeface="Arial"/>
                <a:cs typeface="Arial"/>
              </a:rPr>
              <a:t> </a:t>
            </a:r>
            <a:r>
              <a:rPr sz="1200" i="1" dirty="0">
                <a:solidFill>
                  <a:srgbClr val="5C5B5A"/>
                </a:solidFill>
                <a:latin typeface="Arial"/>
                <a:cs typeface="Arial"/>
              </a:rPr>
              <a:t>ability</a:t>
            </a:r>
            <a:r>
              <a:rPr sz="1200" i="1" spc="-30" dirty="0">
                <a:solidFill>
                  <a:srgbClr val="5C5B5A"/>
                </a:solidFill>
                <a:latin typeface="Arial"/>
                <a:cs typeface="Arial"/>
              </a:rPr>
              <a:t> </a:t>
            </a:r>
            <a:r>
              <a:rPr sz="1200" i="1" dirty="0">
                <a:solidFill>
                  <a:srgbClr val="5C5B5A"/>
                </a:solidFill>
                <a:latin typeface="Arial"/>
                <a:cs typeface="Arial"/>
              </a:rPr>
              <a:t>to look</a:t>
            </a:r>
            <a:r>
              <a:rPr sz="1200" i="1" spc="-35" dirty="0">
                <a:solidFill>
                  <a:srgbClr val="5C5B5A"/>
                </a:solidFill>
                <a:latin typeface="Arial"/>
                <a:cs typeface="Arial"/>
              </a:rPr>
              <a:t> </a:t>
            </a:r>
            <a:r>
              <a:rPr sz="1200" i="1" dirty="0">
                <a:solidFill>
                  <a:srgbClr val="5C5B5A"/>
                </a:solidFill>
                <a:latin typeface="Arial"/>
                <a:cs typeface="Arial"/>
              </a:rPr>
              <a:t>after</a:t>
            </a:r>
            <a:r>
              <a:rPr sz="1200" i="1" spc="-20" dirty="0">
                <a:solidFill>
                  <a:srgbClr val="5C5B5A"/>
                </a:solidFill>
                <a:latin typeface="Arial"/>
                <a:cs typeface="Arial"/>
              </a:rPr>
              <a:t> </a:t>
            </a:r>
            <a:r>
              <a:rPr sz="1200" i="1" spc="-10" dirty="0">
                <a:solidFill>
                  <a:srgbClr val="5C5B5A"/>
                </a:solidFill>
                <a:latin typeface="Arial"/>
                <a:cs typeface="Arial"/>
              </a:rPr>
              <a:t>their </a:t>
            </a:r>
            <a:r>
              <a:rPr sz="1200" i="1" dirty="0">
                <a:solidFill>
                  <a:srgbClr val="5C5B5A"/>
                </a:solidFill>
                <a:latin typeface="Arial"/>
                <a:cs typeface="Arial"/>
              </a:rPr>
              <a:t>own</a:t>
            </a:r>
            <a:r>
              <a:rPr sz="1200" i="1" spc="-45" dirty="0">
                <a:solidFill>
                  <a:srgbClr val="5C5B5A"/>
                </a:solidFill>
                <a:latin typeface="Arial"/>
                <a:cs typeface="Arial"/>
              </a:rPr>
              <a:t> </a:t>
            </a:r>
            <a:r>
              <a:rPr sz="1200" i="1" dirty="0">
                <a:solidFill>
                  <a:srgbClr val="5C5B5A"/>
                </a:solidFill>
                <a:latin typeface="Arial"/>
                <a:cs typeface="Arial"/>
              </a:rPr>
              <a:t>health</a:t>
            </a:r>
            <a:r>
              <a:rPr sz="1200" i="1" spc="-30" dirty="0">
                <a:solidFill>
                  <a:srgbClr val="5C5B5A"/>
                </a:solidFill>
                <a:latin typeface="Arial"/>
                <a:cs typeface="Arial"/>
              </a:rPr>
              <a:t> </a:t>
            </a:r>
            <a:r>
              <a:rPr sz="1200" i="1" spc="-10" dirty="0">
                <a:solidFill>
                  <a:srgbClr val="5C5B5A"/>
                </a:solidFill>
                <a:latin typeface="Arial"/>
                <a:cs typeface="Arial"/>
              </a:rPr>
              <a:t>(42%)</a:t>
            </a:r>
            <a:endParaRPr sz="1200">
              <a:latin typeface="Arial"/>
              <a:cs typeface="Arial"/>
            </a:endParaRPr>
          </a:p>
        </p:txBody>
      </p:sp>
      <p:sp>
        <p:nvSpPr>
          <p:cNvPr id="20" name="object 20"/>
          <p:cNvSpPr txBox="1"/>
          <p:nvPr/>
        </p:nvSpPr>
        <p:spPr>
          <a:xfrm>
            <a:off x="579526" y="5894425"/>
            <a:ext cx="8971280" cy="413384"/>
          </a:xfrm>
          <a:prstGeom prst="rect">
            <a:avLst/>
          </a:prstGeom>
        </p:spPr>
        <p:txBody>
          <a:bodyPr vert="horz" wrap="square" lIns="0" tIns="53975" rIns="0" bIns="0" rtlCol="0">
            <a:spAutoFit/>
          </a:bodyPr>
          <a:lstStyle/>
          <a:p>
            <a:pPr marL="51435">
              <a:lnSpc>
                <a:spcPct val="100000"/>
              </a:lnSpc>
              <a:spcBef>
                <a:spcPts val="425"/>
              </a:spcBef>
            </a:pPr>
            <a:r>
              <a:rPr sz="1000" dirty="0">
                <a:solidFill>
                  <a:srgbClr val="5C5B5A"/>
                </a:solidFill>
                <a:latin typeface="Arial"/>
                <a:cs typeface="Arial"/>
              </a:rPr>
              <a:t>Figures</a:t>
            </a:r>
            <a:r>
              <a:rPr sz="1000" spc="-25" dirty="0">
                <a:solidFill>
                  <a:srgbClr val="5C5B5A"/>
                </a:solidFill>
                <a:latin typeface="Arial"/>
                <a:cs typeface="Arial"/>
              </a:rPr>
              <a:t> </a:t>
            </a:r>
            <a:r>
              <a:rPr sz="1000" dirty="0">
                <a:solidFill>
                  <a:srgbClr val="5C5B5A"/>
                </a:solidFill>
                <a:latin typeface="Arial"/>
                <a:cs typeface="Arial"/>
              </a:rPr>
              <a:t>in</a:t>
            </a:r>
            <a:r>
              <a:rPr sz="1000" spc="-25" dirty="0">
                <a:solidFill>
                  <a:srgbClr val="5C5B5A"/>
                </a:solidFill>
                <a:latin typeface="Arial"/>
                <a:cs typeface="Arial"/>
              </a:rPr>
              <a:t> </a:t>
            </a:r>
            <a:r>
              <a:rPr sz="1000" dirty="0">
                <a:solidFill>
                  <a:srgbClr val="5C5B5A"/>
                </a:solidFill>
                <a:latin typeface="Arial"/>
                <a:cs typeface="Arial"/>
              </a:rPr>
              <a:t>brackets</a:t>
            </a:r>
            <a:r>
              <a:rPr sz="1000" spc="-40" dirty="0">
                <a:solidFill>
                  <a:srgbClr val="5C5B5A"/>
                </a:solidFill>
                <a:latin typeface="Arial"/>
                <a:cs typeface="Arial"/>
              </a:rPr>
              <a:t> </a:t>
            </a:r>
            <a:r>
              <a:rPr sz="1000" dirty="0">
                <a:solidFill>
                  <a:srgbClr val="5C5B5A"/>
                </a:solidFill>
                <a:latin typeface="Arial"/>
                <a:cs typeface="Arial"/>
              </a:rPr>
              <a:t>show</a:t>
            </a:r>
            <a:r>
              <a:rPr sz="1000" spc="-25" dirty="0">
                <a:solidFill>
                  <a:srgbClr val="5C5B5A"/>
                </a:solidFill>
                <a:latin typeface="Arial"/>
                <a:cs typeface="Arial"/>
              </a:rPr>
              <a:t> </a:t>
            </a:r>
            <a:r>
              <a:rPr sz="1000" dirty="0">
                <a:solidFill>
                  <a:srgbClr val="5C5B5A"/>
                </a:solidFill>
                <a:latin typeface="Arial"/>
                <a:cs typeface="Arial"/>
              </a:rPr>
              <a:t>change</a:t>
            </a:r>
            <a:r>
              <a:rPr sz="1000" spc="-50" dirty="0">
                <a:solidFill>
                  <a:srgbClr val="5C5B5A"/>
                </a:solidFill>
                <a:latin typeface="Arial"/>
                <a:cs typeface="Arial"/>
              </a:rPr>
              <a:t> </a:t>
            </a:r>
            <a:r>
              <a:rPr sz="1000" dirty="0">
                <a:solidFill>
                  <a:srgbClr val="5C5B5A"/>
                </a:solidFill>
                <a:latin typeface="Arial"/>
                <a:cs typeface="Arial"/>
              </a:rPr>
              <a:t>since</a:t>
            </a:r>
            <a:r>
              <a:rPr sz="1000" spc="-25" dirty="0">
                <a:solidFill>
                  <a:srgbClr val="5C5B5A"/>
                </a:solidFill>
                <a:latin typeface="Arial"/>
                <a:cs typeface="Arial"/>
              </a:rPr>
              <a:t> </a:t>
            </a:r>
            <a:r>
              <a:rPr sz="1000" dirty="0">
                <a:solidFill>
                  <a:srgbClr val="5C5B5A"/>
                </a:solidFill>
                <a:latin typeface="Arial"/>
                <a:cs typeface="Arial"/>
              </a:rPr>
              <a:t>October</a:t>
            </a:r>
            <a:r>
              <a:rPr sz="1000" spc="-35" dirty="0">
                <a:solidFill>
                  <a:srgbClr val="5C5B5A"/>
                </a:solidFill>
                <a:latin typeface="Arial"/>
                <a:cs typeface="Arial"/>
              </a:rPr>
              <a:t> </a:t>
            </a:r>
            <a:r>
              <a:rPr sz="1000" spc="-20" dirty="0">
                <a:solidFill>
                  <a:srgbClr val="5C5B5A"/>
                </a:solidFill>
                <a:latin typeface="Arial"/>
                <a:cs typeface="Arial"/>
              </a:rPr>
              <a:t>(S15)</a:t>
            </a:r>
            <a:endParaRPr sz="1000">
              <a:latin typeface="Arial"/>
              <a:cs typeface="Arial"/>
            </a:endParaRPr>
          </a:p>
          <a:p>
            <a:pPr marL="12700">
              <a:lnSpc>
                <a:spcPct val="100000"/>
              </a:lnSpc>
              <a:spcBef>
                <a:spcPts val="330"/>
              </a:spcBef>
            </a:pPr>
            <a:r>
              <a:rPr sz="1000" dirty="0">
                <a:solidFill>
                  <a:srgbClr val="7E7E7E"/>
                </a:solidFill>
                <a:latin typeface="Arial"/>
                <a:cs typeface="Arial"/>
              </a:rPr>
              <a:t>*Subgroup</a:t>
            </a:r>
            <a:r>
              <a:rPr sz="1000" spc="-30" dirty="0">
                <a:solidFill>
                  <a:srgbClr val="7E7E7E"/>
                </a:solidFill>
                <a:latin typeface="Arial"/>
                <a:cs typeface="Arial"/>
              </a:rPr>
              <a:t> </a:t>
            </a:r>
            <a:r>
              <a:rPr sz="1000" spc="-10" dirty="0">
                <a:solidFill>
                  <a:srgbClr val="7E7E7E"/>
                </a:solidFill>
                <a:latin typeface="Arial"/>
                <a:cs typeface="Arial"/>
              </a:rPr>
              <a:t>analysis</a:t>
            </a:r>
            <a:r>
              <a:rPr sz="1000" spc="-5" dirty="0">
                <a:solidFill>
                  <a:srgbClr val="7E7E7E"/>
                </a:solidFill>
                <a:latin typeface="Arial"/>
                <a:cs typeface="Arial"/>
              </a:rPr>
              <a:t> </a:t>
            </a:r>
            <a:r>
              <a:rPr sz="1000" dirty="0">
                <a:solidFill>
                  <a:srgbClr val="7E7E7E"/>
                </a:solidFill>
                <a:latin typeface="Arial"/>
                <a:cs typeface="Arial"/>
              </a:rPr>
              <a:t>uses</a:t>
            </a:r>
            <a:r>
              <a:rPr sz="1000" spc="-40" dirty="0">
                <a:solidFill>
                  <a:srgbClr val="7E7E7E"/>
                </a:solidFill>
                <a:latin typeface="Arial"/>
                <a:cs typeface="Arial"/>
              </a:rPr>
              <a:t> </a:t>
            </a:r>
            <a:r>
              <a:rPr sz="1000" dirty="0">
                <a:solidFill>
                  <a:srgbClr val="7E7E7E"/>
                </a:solidFill>
                <a:latin typeface="Arial"/>
                <a:cs typeface="Arial"/>
              </a:rPr>
              <a:t>merged</a:t>
            </a:r>
            <a:r>
              <a:rPr sz="1000" spc="-40" dirty="0">
                <a:solidFill>
                  <a:srgbClr val="7E7E7E"/>
                </a:solidFill>
                <a:latin typeface="Arial"/>
                <a:cs typeface="Arial"/>
              </a:rPr>
              <a:t> </a:t>
            </a:r>
            <a:r>
              <a:rPr sz="1000" dirty="0">
                <a:solidFill>
                  <a:srgbClr val="7E7E7E"/>
                </a:solidFill>
                <a:latin typeface="Arial"/>
                <a:cs typeface="Arial"/>
              </a:rPr>
              <a:t>data</a:t>
            </a:r>
            <a:r>
              <a:rPr sz="1000" spc="-45"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spc="-10" dirty="0">
                <a:solidFill>
                  <a:srgbClr val="7E7E7E"/>
                </a:solidFill>
                <a:latin typeface="Arial"/>
                <a:cs typeface="Arial"/>
              </a:rPr>
              <a:t>S15-</a:t>
            </a:r>
            <a:r>
              <a:rPr sz="1000" dirty="0">
                <a:solidFill>
                  <a:srgbClr val="7E7E7E"/>
                </a:solidFill>
                <a:latin typeface="Arial"/>
                <a:cs typeface="Arial"/>
              </a:rPr>
              <a:t>16</a:t>
            </a:r>
            <a:r>
              <a:rPr sz="1000" spc="-30" dirty="0">
                <a:solidFill>
                  <a:srgbClr val="7E7E7E"/>
                </a:solidFill>
                <a:latin typeface="Arial"/>
                <a:cs typeface="Arial"/>
              </a:rPr>
              <a:t> </a:t>
            </a:r>
            <a:r>
              <a:rPr sz="1000" dirty="0">
                <a:solidFill>
                  <a:srgbClr val="7E7E7E"/>
                </a:solidFill>
                <a:latin typeface="Arial"/>
                <a:cs typeface="Arial"/>
              </a:rPr>
              <a:t>combined.</a:t>
            </a:r>
            <a:r>
              <a:rPr sz="1000" spc="-50" dirty="0">
                <a:solidFill>
                  <a:srgbClr val="7E7E7E"/>
                </a:solidFill>
                <a:latin typeface="Arial"/>
                <a:cs typeface="Arial"/>
              </a:rPr>
              <a:t> </a:t>
            </a:r>
            <a:r>
              <a:rPr sz="1000" i="1" dirty="0">
                <a:solidFill>
                  <a:srgbClr val="5C5B5A"/>
                </a:solidFill>
                <a:latin typeface="Arial"/>
                <a:cs typeface="Arial"/>
              </a:rPr>
              <a:t>Italics</a:t>
            </a:r>
            <a:r>
              <a:rPr sz="1000" i="1" spc="-15" dirty="0">
                <a:solidFill>
                  <a:srgbClr val="5C5B5A"/>
                </a:solidFill>
                <a:latin typeface="Arial"/>
                <a:cs typeface="Arial"/>
              </a:rPr>
              <a:t> </a:t>
            </a:r>
            <a:r>
              <a:rPr sz="1000" i="1" dirty="0">
                <a:solidFill>
                  <a:srgbClr val="5C5B5A"/>
                </a:solidFill>
                <a:latin typeface="Arial"/>
                <a:cs typeface="Arial"/>
              </a:rPr>
              <a:t>denotes</a:t>
            </a:r>
            <a:r>
              <a:rPr sz="1000" i="1" spc="-45" dirty="0">
                <a:solidFill>
                  <a:srgbClr val="5C5B5A"/>
                </a:solidFill>
                <a:latin typeface="Arial"/>
                <a:cs typeface="Arial"/>
              </a:rPr>
              <a:t> </a:t>
            </a:r>
            <a:r>
              <a:rPr sz="1000" i="1" dirty="0">
                <a:solidFill>
                  <a:srgbClr val="5C5B5A"/>
                </a:solidFill>
                <a:latin typeface="Arial"/>
                <a:cs typeface="Arial"/>
              </a:rPr>
              <a:t>greater</a:t>
            </a:r>
            <a:r>
              <a:rPr sz="1000" i="1" spc="-25" dirty="0">
                <a:solidFill>
                  <a:srgbClr val="5C5B5A"/>
                </a:solidFill>
                <a:latin typeface="Arial"/>
                <a:cs typeface="Arial"/>
              </a:rPr>
              <a:t> </a:t>
            </a:r>
            <a:r>
              <a:rPr sz="1000" i="1" spc="-10" dirty="0">
                <a:solidFill>
                  <a:srgbClr val="5C5B5A"/>
                </a:solidFill>
                <a:latin typeface="Arial"/>
                <a:cs typeface="Arial"/>
              </a:rPr>
              <a:t>prominence</a:t>
            </a:r>
            <a:r>
              <a:rPr sz="1000" i="1" spc="-30" dirty="0">
                <a:solidFill>
                  <a:srgbClr val="5C5B5A"/>
                </a:solidFill>
                <a:latin typeface="Arial"/>
                <a:cs typeface="Arial"/>
              </a:rPr>
              <a:t> </a:t>
            </a:r>
            <a:r>
              <a:rPr sz="1000" i="1" dirty="0">
                <a:solidFill>
                  <a:srgbClr val="5C5B5A"/>
                </a:solidFill>
                <a:latin typeface="Arial"/>
                <a:cs typeface="Arial"/>
              </a:rPr>
              <a:t>/</a:t>
            </a:r>
            <a:r>
              <a:rPr sz="1000" i="1" spc="-30" dirty="0">
                <a:solidFill>
                  <a:srgbClr val="5C5B5A"/>
                </a:solidFill>
                <a:latin typeface="Arial"/>
                <a:cs typeface="Arial"/>
              </a:rPr>
              <a:t> </a:t>
            </a:r>
            <a:r>
              <a:rPr sz="1000" i="1" dirty="0">
                <a:solidFill>
                  <a:srgbClr val="5C5B5A"/>
                </a:solidFill>
                <a:latin typeface="Arial"/>
                <a:cs typeface="Arial"/>
              </a:rPr>
              <a:t>newly</a:t>
            </a:r>
            <a:r>
              <a:rPr sz="1000" i="1" spc="-20" dirty="0">
                <a:solidFill>
                  <a:srgbClr val="5C5B5A"/>
                </a:solidFill>
                <a:latin typeface="Arial"/>
                <a:cs typeface="Arial"/>
              </a:rPr>
              <a:t> </a:t>
            </a:r>
            <a:r>
              <a:rPr sz="1000" i="1" dirty="0">
                <a:solidFill>
                  <a:srgbClr val="5C5B5A"/>
                </a:solidFill>
                <a:latin typeface="Arial"/>
                <a:cs typeface="Arial"/>
              </a:rPr>
              <a:t>featuring</a:t>
            </a:r>
            <a:r>
              <a:rPr sz="1000" i="1" spc="-30" dirty="0">
                <a:solidFill>
                  <a:srgbClr val="5C5B5A"/>
                </a:solidFill>
                <a:latin typeface="Arial"/>
                <a:cs typeface="Arial"/>
              </a:rPr>
              <a:t> </a:t>
            </a:r>
            <a:r>
              <a:rPr sz="1000" i="1" dirty="0">
                <a:solidFill>
                  <a:srgbClr val="5C5B5A"/>
                </a:solidFill>
                <a:latin typeface="Arial"/>
                <a:cs typeface="Arial"/>
              </a:rPr>
              <a:t>in</a:t>
            </a:r>
            <a:r>
              <a:rPr sz="1000" i="1" spc="-20" dirty="0">
                <a:solidFill>
                  <a:srgbClr val="5C5B5A"/>
                </a:solidFill>
                <a:latin typeface="Arial"/>
                <a:cs typeface="Arial"/>
              </a:rPr>
              <a:t> </a:t>
            </a:r>
            <a:r>
              <a:rPr sz="1000" i="1" dirty="0">
                <a:solidFill>
                  <a:srgbClr val="5C5B5A"/>
                </a:solidFill>
                <a:latin typeface="Arial"/>
                <a:cs typeface="Arial"/>
              </a:rPr>
              <a:t>latest</a:t>
            </a:r>
            <a:r>
              <a:rPr sz="1000" i="1" spc="-40" dirty="0">
                <a:solidFill>
                  <a:srgbClr val="5C5B5A"/>
                </a:solidFill>
                <a:latin typeface="Arial"/>
                <a:cs typeface="Arial"/>
              </a:rPr>
              <a:t> </a:t>
            </a:r>
            <a:r>
              <a:rPr sz="1000" i="1" dirty="0">
                <a:solidFill>
                  <a:srgbClr val="5C5B5A"/>
                </a:solidFill>
                <a:latin typeface="Arial"/>
                <a:cs typeface="Arial"/>
              </a:rPr>
              <a:t>analysis</a:t>
            </a:r>
            <a:r>
              <a:rPr sz="1000" i="1" spc="-25" dirty="0">
                <a:solidFill>
                  <a:srgbClr val="5C5B5A"/>
                </a:solidFill>
                <a:latin typeface="Arial"/>
                <a:cs typeface="Arial"/>
              </a:rPr>
              <a:t> </a:t>
            </a:r>
            <a:r>
              <a:rPr sz="1000" i="1" dirty="0">
                <a:solidFill>
                  <a:srgbClr val="5C5B5A"/>
                </a:solidFill>
                <a:latin typeface="Arial"/>
                <a:cs typeface="Arial"/>
              </a:rPr>
              <a:t>compared</a:t>
            </a:r>
            <a:r>
              <a:rPr sz="1000" i="1" spc="-30" dirty="0">
                <a:solidFill>
                  <a:srgbClr val="5C5B5A"/>
                </a:solidFill>
                <a:latin typeface="Arial"/>
                <a:cs typeface="Arial"/>
              </a:rPr>
              <a:t> </a:t>
            </a:r>
            <a:r>
              <a:rPr sz="1000" i="1" dirty="0">
                <a:solidFill>
                  <a:srgbClr val="5C5B5A"/>
                </a:solidFill>
                <a:latin typeface="Arial"/>
                <a:cs typeface="Arial"/>
              </a:rPr>
              <a:t>to</a:t>
            </a:r>
            <a:r>
              <a:rPr sz="1000" i="1" spc="-30" dirty="0">
                <a:solidFill>
                  <a:srgbClr val="5C5B5A"/>
                </a:solidFill>
                <a:latin typeface="Arial"/>
                <a:cs typeface="Arial"/>
              </a:rPr>
              <a:t> </a:t>
            </a:r>
            <a:r>
              <a:rPr sz="1000" i="1" spc="-10" dirty="0">
                <a:solidFill>
                  <a:srgbClr val="5C5B5A"/>
                </a:solidFill>
                <a:latin typeface="Arial"/>
                <a:cs typeface="Arial"/>
              </a:rPr>
              <a:t>previous</a:t>
            </a:r>
            <a:r>
              <a:rPr sz="1000" i="1" spc="-35" dirty="0">
                <a:solidFill>
                  <a:srgbClr val="5C5B5A"/>
                </a:solidFill>
                <a:latin typeface="Arial"/>
                <a:cs typeface="Arial"/>
              </a:rPr>
              <a:t> </a:t>
            </a:r>
            <a:r>
              <a:rPr sz="1000" i="1" spc="-20" dirty="0">
                <a:solidFill>
                  <a:srgbClr val="5C5B5A"/>
                </a:solidFill>
                <a:latin typeface="Arial"/>
                <a:cs typeface="Arial"/>
              </a:rPr>
              <a:t>wave</a:t>
            </a:r>
            <a:endParaRPr sz="1000">
              <a:latin typeface="Arial"/>
              <a:cs typeface="Arial"/>
            </a:endParaRPr>
          </a:p>
        </p:txBody>
      </p:sp>
      <p:sp>
        <p:nvSpPr>
          <p:cNvPr id="21" name="object 21"/>
          <p:cNvSpPr txBox="1"/>
          <p:nvPr/>
        </p:nvSpPr>
        <p:spPr>
          <a:xfrm>
            <a:off x="451205" y="6353962"/>
            <a:ext cx="9490075"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7E7E7E"/>
                </a:solidFill>
                <a:latin typeface="Arial"/>
                <a:cs typeface="Arial"/>
              </a:rPr>
              <a:t>FS1.</a:t>
            </a:r>
            <a:r>
              <a:rPr sz="900" spc="-15" dirty="0">
                <a:solidFill>
                  <a:srgbClr val="7E7E7E"/>
                </a:solidFill>
                <a:latin typeface="Arial"/>
                <a:cs typeface="Arial"/>
              </a:rPr>
              <a:t> </a:t>
            </a:r>
            <a:r>
              <a:rPr sz="900" dirty="0">
                <a:solidFill>
                  <a:srgbClr val="7E7E7E"/>
                </a:solidFill>
                <a:latin typeface="Arial"/>
                <a:cs typeface="Arial"/>
              </a:rPr>
              <a:t>Have</a:t>
            </a:r>
            <a:r>
              <a:rPr sz="900" spc="-5" dirty="0">
                <a:solidFill>
                  <a:srgbClr val="7E7E7E"/>
                </a:solidFill>
                <a:latin typeface="Arial"/>
                <a:cs typeface="Arial"/>
              </a:rPr>
              <a:t> </a:t>
            </a:r>
            <a:r>
              <a:rPr sz="900" dirty="0">
                <a:solidFill>
                  <a:srgbClr val="7E7E7E"/>
                </a:solidFill>
                <a:latin typeface="Arial"/>
                <a:cs typeface="Arial"/>
              </a:rPr>
              <a:t>you,</a:t>
            </a:r>
            <a:r>
              <a:rPr sz="900" spc="-10" dirty="0">
                <a:solidFill>
                  <a:srgbClr val="7E7E7E"/>
                </a:solidFill>
                <a:latin typeface="Arial"/>
                <a:cs typeface="Arial"/>
              </a:rPr>
              <a:t> </a:t>
            </a:r>
            <a:r>
              <a:rPr sz="900" dirty="0">
                <a:solidFill>
                  <a:srgbClr val="7E7E7E"/>
                </a:solidFill>
                <a:latin typeface="Arial"/>
                <a:cs typeface="Arial"/>
              </a:rPr>
              <a:t>or</a:t>
            </a:r>
            <a:r>
              <a:rPr sz="900" spc="-5" dirty="0">
                <a:solidFill>
                  <a:srgbClr val="7E7E7E"/>
                </a:solidFill>
                <a:latin typeface="Arial"/>
                <a:cs typeface="Arial"/>
              </a:rPr>
              <a:t> </a:t>
            </a:r>
            <a:r>
              <a:rPr sz="900" dirty="0">
                <a:solidFill>
                  <a:srgbClr val="7E7E7E"/>
                </a:solidFill>
                <a:latin typeface="Arial"/>
                <a:cs typeface="Arial"/>
              </a:rPr>
              <a:t>anyone</a:t>
            </a:r>
            <a:r>
              <a:rPr sz="900" spc="-10" dirty="0">
                <a:solidFill>
                  <a:srgbClr val="7E7E7E"/>
                </a:solidFill>
                <a:latin typeface="Arial"/>
                <a:cs typeface="Arial"/>
              </a:rPr>
              <a:t> </a:t>
            </a:r>
            <a:r>
              <a:rPr sz="900" dirty="0">
                <a:solidFill>
                  <a:srgbClr val="7E7E7E"/>
                </a:solidFill>
                <a:latin typeface="Arial"/>
                <a:cs typeface="Arial"/>
              </a:rPr>
              <a:t>in</a:t>
            </a:r>
            <a:r>
              <a:rPr sz="900" spc="-15" dirty="0">
                <a:solidFill>
                  <a:srgbClr val="7E7E7E"/>
                </a:solidFill>
                <a:latin typeface="Arial"/>
                <a:cs typeface="Arial"/>
              </a:rPr>
              <a:t> </a:t>
            </a:r>
            <a:r>
              <a:rPr sz="900" dirty="0">
                <a:solidFill>
                  <a:srgbClr val="7E7E7E"/>
                </a:solidFill>
                <a:latin typeface="Arial"/>
                <a:cs typeface="Arial"/>
              </a:rPr>
              <a:t>your household,</a:t>
            </a:r>
            <a:r>
              <a:rPr sz="900" spc="-40" dirty="0">
                <a:solidFill>
                  <a:srgbClr val="7E7E7E"/>
                </a:solidFill>
                <a:latin typeface="Arial"/>
                <a:cs typeface="Arial"/>
              </a:rPr>
              <a:t> </a:t>
            </a:r>
            <a:r>
              <a:rPr sz="900" dirty="0">
                <a:solidFill>
                  <a:srgbClr val="7E7E7E"/>
                </a:solidFill>
                <a:latin typeface="Arial"/>
                <a:cs typeface="Arial"/>
              </a:rPr>
              <a:t>claimed</a:t>
            </a:r>
            <a:r>
              <a:rPr sz="900" spc="-35" dirty="0">
                <a:solidFill>
                  <a:srgbClr val="7E7E7E"/>
                </a:solidFill>
                <a:latin typeface="Arial"/>
                <a:cs typeface="Arial"/>
              </a:rPr>
              <a:t> </a:t>
            </a:r>
            <a:r>
              <a:rPr sz="900" dirty="0">
                <a:solidFill>
                  <a:srgbClr val="7E7E7E"/>
                </a:solidFill>
                <a:latin typeface="Arial"/>
                <a:cs typeface="Arial"/>
              </a:rPr>
              <a:t>any</a:t>
            </a:r>
            <a:r>
              <a:rPr sz="900" spc="-15" dirty="0">
                <a:solidFill>
                  <a:srgbClr val="7E7E7E"/>
                </a:solidFill>
                <a:latin typeface="Arial"/>
                <a:cs typeface="Arial"/>
              </a:rPr>
              <a:t> </a:t>
            </a:r>
            <a:r>
              <a:rPr sz="900" dirty="0">
                <a:solidFill>
                  <a:srgbClr val="7E7E7E"/>
                </a:solidFill>
                <a:latin typeface="Arial"/>
                <a:cs typeface="Arial"/>
              </a:rPr>
              <a:t>financial</a:t>
            </a:r>
            <a:r>
              <a:rPr sz="900" spc="-35" dirty="0">
                <a:solidFill>
                  <a:srgbClr val="7E7E7E"/>
                </a:solidFill>
                <a:latin typeface="Arial"/>
                <a:cs typeface="Arial"/>
              </a:rPr>
              <a:t> </a:t>
            </a:r>
            <a:r>
              <a:rPr sz="900" dirty="0">
                <a:solidFill>
                  <a:srgbClr val="7E7E7E"/>
                </a:solidFill>
                <a:latin typeface="Arial"/>
                <a:cs typeface="Arial"/>
              </a:rPr>
              <a:t>support</a:t>
            </a:r>
            <a:r>
              <a:rPr sz="900" spc="-25" dirty="0">
                <a:solidFill>
                  <a:srgbClr val="7E7E7E"/>
                </a:solidFill>
                <a:latin typeface="Arial"/>
                <a:cs typeface="Arial"/>
              </a:rPr>
              <a:t> </a:t>
            </a:r>
            <a:r>
              <a:rPr sz="900" dirty="0">
                <a:solidFill>
                  <a:srgbClr val="7E7E7E"/>
                </a:solidFill>
                <a:latin typeface="Arial"/>
                <a:cs typeface="Arial"/>
              </a:rPr>
              <a:t>in</a:t>
            </a:r>
            <a:r>
              <a:rPr sz="900" spc="-10" dirty="0">
                <a:solidFill>
                  <a:srgbClr val="7E7E7E"/>
                </a:solidFill>
                <a:latin typeface="Arial"/>
                <a:cs typeface="Arial"/>
              </a:rPr>
              <a:t> </a:t>
            </a:r>
            <a:r>
              <a:rPr sz="900" dirty="0">
                <a:solidFill>
                  <a:srgbClr val="7E7E7E"/>
                </a:solidFill>
                <a:latin typeface="Arial"/>
                <a:cs typeface="Arial"/>
              </a:rPr>
              <a:t>the</a:t>
            </a:r>
            <a:r>
              <a:rPr sz="900" spc="-15" dirty="0">
                <a:solidFill>
                  <a:srgbClr val="7E7E7E"/>
                </a:solidFill>
                <a:latin typeface="Arial"/>
                <a:cs typeface="Arial"/>
              </a:rPr>
              <a:t> </a:t>
            </a:r>
            <a:r>
              <a:rPr sz="900" dirty="0">
                <a:solidFill>
                  <a:srgbClr val="7E7E7E"/>
                </a:solidFill>
                <a:latin typeface="Arial"/>
                <a:cs typeface="Arial"/>
              </a:rPr>
              <a:t>past</a:t>
            </a:r>
            <a:r>
              <a:rPr sz="900" spc="-25" dirty="0">
                <a:solidFill>
                  <a:srgbClr val="7E7E7E"/>
                </a:solidFill>
                <a:latin typeface="Arial"/>
                <a:cs typeface="Arial"/>
              </a:rPr>
              <a:t> </a:t>
            </a:r>
            <a:r>
              <a:rPr sz="900" dirty="0">
                <a:solidFill>
                  <a:srgbClr val="7E7E7E"/>
                </a:solidFill>
                <a:latin typeface="Arial"/>
                <a:cs typeface="Arial"/>
              </a:rPr>
              <a:t>12</a:t>
            </a:r>
            <a:r>
              <a:rPr sz="900" spc="-15" dirty="0">
                <a:solidFill>
                  <a:srgbClr val="7E7E7E"/>
                </a:solidFill>
                <a:latin typeface="Arial"/>
                <a:cs typeface="Arial"/>
              </a:rPr>
              <a:t> </a:t>
            </a:r>
            <a:r>
              <a:rPr sz="900" dirty="0">
                <a:solidFill>
                  <a:srgbClr val="7E7E7E"/>
                </a:solidFill>
                <a:latin typeface="Arial"/>
                <a:cs typeface="Arial"/>
              </a:rPr>
              <a:t>months</a:t>
            </a:r>
            <a:r>
              <a:rPr sz="900" spc="-20" dirty="0">
                <a:solidFill>
                  <a:srgbClr val="7E7E7E"/>
                </a:solidFill>
                <a:latin typeface="Arial"/>
                <a:cs typeface="Arial"/>
              </a:rPr>
              <a:t> </a:t>
            </a:r>
            <a:r>
              <a:rPr sz="900" dirty="0">
                <a:solidFill>
                  <a:srgbClr val="7E7E7E"/>
                </a:solidFill>
                <a:latin typeface="Arial"/>
                <a:cs typeface="Arial"/>
              </a:rPr>
              <a:t>(including</a:t>
            </a:r>
            <a:r>
              <a:rPr sz="900" spc="-40" dirty="0">
                <a:solidFill>
                  <a:srgbClr val="7E7E7E"/>
                </a:solidFill>
                <a:latin typeface="Arial"/>
                <a:cs typeface="Arial"/>
              </a:rPr>
              <a:t> </a:t>
            </a:r>
            <a:r>
              <a:rPr sz="900" dirty="0">
                <a:solidFill>
                  <a:srgbClr val="7E7E7E"/>
                </a:solidFill>
                <a:latin typeface="Arial"/>
                <a:cs typeface="Arial"/>
              </a:rPr>
              <a:t>but</a:t>
            </a:r>
            <a:r>
              <a:rPr sz="900" spc="-15" dirty="0">
                <a:solidFill>
                  <a:srgbClr val="7E7E7E"/>
                </a:solidFill>
                <a:latin typeface="Arial"/>
                <a:cs typeface="Arial"/>
              </a:rPr>
              <a:t> </a:t>
            </a:r>
            <a:r>
              <a:rPr sz="900" dirty="0">
                <a:solidFill>
                  <a:srgbClr val="7E7E7E"/>
                </a:solidFill>
                <a:latin typeface="Arial"/>
                <a:cs typeface="Arial"/>
              </a:rPr>
              <a:t>not</a:t>
            </a:r>
            <a:r>
              <a:rPr sz="900" spc="-10" dirty="0">
                <a:solidFill>
                  <a:srgbClr val="7E7E7E"/>
                </a:solidFill>
                <a:latin typeface="Arial"/>
                <a:cs typeface="Arial"/>
              </a:rPr>
              <a:t> </a:t>
            </a:r>
            <a:r>
              <a:rPr sz="900" dirty="0">
                <a:solidFill>
                  <a:srgbClr val="7E7E7E"/>
                </a:solidFill>
                <a:latin typeface="Arial"/>
                <a:cs typeface="Arial"/>
              </a:rPr>
              <a:t>limited</a:t>
            </a:r>
            <a:r>
              <a:rPr sz="900" spc="-40" dirty="0">
                <a:solidFill>
                  <a:srgbClr val="7E7E7E"/>
                </a:solidFill>
                <a:latin typeface="Arial"/>
                <a:cs typeface="Arial"/>
              </a:rPr>
              <a:t> </a:t>
            </a:r>
            <a:r>
              <a:rPr sz="900" dirty="0">
                <a:solidFill>
                  <a:srgbClr val="7E7E7E"/>
                </a:solidFill>
                <a:latin typeface="Arial"/>
                <a:cs typeface="Arial"/>
              </a:rPr>
              <a:t>to</a:t>
            </a:r>
            <a:r>
              <a:rPr sz="900" spc="75" dirty="0">
                <a:solidFill>
                  <a:srgbClr val="7E7E7E"/>
                </a:solidFill>
                <a:latin typeface="Arial"/>
                <a:cs typeface="Arial"/>
              </a:rPr>
              <a:t> </a:t>
            </a:r>
            <a:r>
              <a:rPr sz="900" dirty="0">
                <a:solidFill>
                  <a:srgbClr val="7E7E7E"/>
                </a:solidFill>
                <a:latin typeface="Arial"/>
                <a:cs typeface="Arial"/>
              </a:rPr>
              <a:t>pension</a:t>
            </a:r>
            <a:r>
              <a:rPr sz="900" spc="-40" dirty="0">
                <a:solidFill>
                  <a:srgbClr val="7E7E7E"/>
                </a:solidFill>
                <a:latin typeface="Arial"/>
                <a:cs typeface="Arial"/>
              </a:rPr>
              <a:t> </a:t>
            </a:r>
            <a:r>
              <a:rPr sz="900" dirty="0">
                <a:solidFill>
                  <a:srgbClr val="7E7E7E"/>
                </a:solidFill>
                <a:latin typeface="Arial"/>
                <a:cs typeface="Arial"/>
              </a:rPr>
              <a:t>credits,</a:t>
            </a:r>
            <a:r>
              <a:rPr sz="900" spc="-35" dirty="0">
                <a:solidFill>
                  <a:srgbClr val="7E7E7E"/>
                </a:solidFill>
                <a:latin typeface="Arial"/>
                <a:cs typeface="Arial"/>
              </a:rPr>
              <a:t> </a:t>
            </a:r>
            <a:r>
              <a:rPr sz="900" dirty="0">
                <a:solidFill>
                  <a:srgbClr val="7E7E7E"/>
                </a:solidFill>
                <a:latin typeface="Arial"/>
                <a:cs typeface="Arial"/>
              </a:rPr>
              <a:t>free</a:t>
            </a:r>
            <a:r>
              <a:rPr sz="900" spc="-15" dirty="0">
                <a:solidFill>
                  <a:srgbClr val="7E7E7E"/>
                </a:solidFill>
                <a:latin typeface="Arial"/>
                <a:cs typeface="Arial"/>
              </a:rPr>
              <a:t> </a:t>
            </a:r>
            <a:r>
              <a:rPr sz="900" dirty="0">
                <a:solidFill>
                  <a:srgbClr val="7E7E7E"/>
                </a:solidFill>
                <a:latin typeface="Arial"/>
                <a:cs typeface="Arial"/>
              </a:rPr>
              <a:t>school</a:t>
            </a:r>
            <a:r>
              <a:rPr sz="900" spc="-20" dirty="0">
                <a:solidFill>
                  <a:srgbClr val="7E7E7E"/>
                </a:solidFill>
                <a:latin typeface="Arial"/>
                <a:cs typeface="Arial"/>
              </a:rPr>
              <a:t> </a:t>
            </a:r>
            <a:r>
              <a:rPr sz="900" dirty="0">
                <a:solidFill>
                  <a:srgbClr val="7E7E7E"/>
                </a:solidFill>
                <a:latin typeface="Arial"/>
                <a:cs typeface="Arial"/>
              </a:rPr>
              <a:t>meals,</a:t>
            </a:r>
            <a:r>
              <a:rPr sz="900" spc="-30" dirty="0">
                <a:solidFill>
                  <a:srgbClr val="7E7E7E"/>
                </a:solidFill>
                <a:latin typeface="Arial"/>
                <a:cs typeface="Arial"/>
              </a:rPr>
              <a:t> </a:t>
            </a:r>
            <a:r>
              <a:rPr sz="900" dirty="0">
                <a:solidFill>
                  <a:srgbClr val="7E7E7E"/>
                </a:solidFill>
                <a:latin typeface="Arial"/>
                <a:cs typeface="Arial"/>
              </a:rPr>
              <a:t>council</a:t>
            </a:r>
            <a:r>
              <a:rPr sz="900" spc="-35" dirty="0">
                <a:solidFill>
                  <a:srgbClr val="7E7E7E"/>
                </a:solidFill>
                <a:latin typeface="Arial"/>
                <a:cs typeface="Arial"/>
              </a:rPr>
              <a:t> </a:t>
            </a:r>
            <a:r>
              <a:rPr sz="900" dirty="0">
                <a:solidFill>
                  <a:srgbClr val="7E7E7E"/>
                </a:solidFill>
                <a:latin typeface="Arial"/>
                <a:cs typeface="Arial"/>
              </a:rPr>
              <a:t>tax</a:t>
            </a:r>
            <a:r>
              <a:rPr sz="900" spc="-15" dirty="0">
                <a:solidFill>
                  <a:srgbClr val="7E7E7E"/>
                </a:solidFill>
                <a:latin typeface="Arial"/>
                <a:cs typeface="Arial"/>
              </a:rPr>
              <a:t> </a:t>
            </a:r>
            <a:r>
              <a:rPr sz="900" dirty="0">
                <a:solidFill>
                  <a:srgbClr val="7E7E7E"/>
                </a:solidFill>
                <a:latin typeface="Arial"/>
                <a:cs typeface="Arial"/>
              </a:rPr>
              <a:t>reduction </a:t>
            </a:r>
            <a:r>
              <a:rPr sz="900" spc="-10" dirty="0">
                <a:solidFill>
                  <a:srgbClr val="7E7E7E"/>
                </a:solidFill>
                <a:latin typeface="Arial"/>
                <a:cs typeface="Arial"/>
              </a:rPr>
              <a:t>etc)? </a:t>
            </a:r>
            <a:r>
              <a:rPr sz="900" dirty="0">
                <a:solidFill>
                  <a:srgbClr val="7E7E7E"/>
                </a:solidFill>
                <a:latin typeface="Arial"/>
                <a:cs typeface="Arial"/>
              </a:rPr>
              <a:t>Unweighted</a:t>
            </a:r>
            <a:r>
              <a:rPr sz="900" spc="-20" dirty="0">
                <a:solidFill>
                  <a:srgbClr val="7E7E7E"/>
                </a:solidFill>
                <a:latin typeface="Arial"/>
                <a:cs typeface="Arial"/>
              </a:rPr>
              <a:t> </a:t>
            </a:r>
            <a:r>
              <a:rPr sz="900" dirty="0">
                <a:solidFill>
                  <a:srgbClr val="7E7E7E"/>
                </a:solidFill>
                <a:latin typeface="Arial"/>
                <a:cs typeface="Arial"/>
              </a:rPr>
              <a:t>base:</a:t>
            </a:r>
            <a:r>
              <a:rPr sz="900" spc="-20" dirty="0">
                <a:solidFill>
                  <a:srgbClr val="7E7E7E"/>
                </a:solidFill>
                <a:latin typeface="Arial"/>
                <a:cs typeface="Arial"/>
              </a:rPr>
              <a:t> </a:t>
            </a:r>
            <a:r>
              <a:rPr sz="900" dirty="0">
                <a:solidFill>
                  <a:srgbClr val="7E7E7E"/>
                </a:solidFill>
                <a:latin typeface="Arial"/>
                <a:cs typeface="Arial"/>
              </a:rPr>
              <a:t>S15,</a:t>
            </a:r>
            <a:r>
              <a:rPr sz="900" spc="-15" dirty="0">
                <a:solidFill>
                  <a:srgbClr val="7E7E7E"/>
                </a:solidFill>
                <a:latin typeface="Arial"/>
                <a:cs typeface="Arial"/>
              </a:rPr>
              <a:t> </a:t>
            </a:r>
            <a:r>
              <a:rPr sz="900" dirty="0">
                <a:solidFill>
                  <a:srgbClr val="7E7E7E"/>
                </a:solidFill>
                <a:latin typeface="Arial"/>
                <a:cs typeface="Arial"/>
              </a:rPr>
              <a:t>1517;</a:t>
            </a:r>
            <a:r>
              <a:rPr sz="900" spc="-30" dirty="0">
                <a:solidFill>
                  <a:srgbClr val="7E7E7E"/>
                </a:solidFill>
                <a:latin typeface="Arial"/>
                <a:cs typeface="Arial"/>
              </a:rPr>
              <a:t> </a:t>
            </a:r>
            <a:r>
              <a:rPr sz="900" dirty="0">
                <a:solidFill>
                  <a:srgbClr val="7E7E7E"/>
                </a:solidFill>
                <a:latin typeface="Arial"/>
                <a:cs typeface="Arial"/>
              </a:rPr>
              <a:t>S16,</a:t>
            </a:r>
            <a:r>
              <a:rPr sz="900" spc="-15" dirty="0">
                <a:solidFill>
                  <a:srgbClr val="7E7E7E"/>
                </a:solidFill>
                <a:latin typeface="Arial"/>
                <a:cs typeface="Arial"/>
              </a:rPr>
              <a:t> </a:t>
            </a:r>
            <a:r>
              <a:rPr sz="900" dirty="0">
                <a:solidFill>
                  <a:srgbClr val="7E7E7E"/>
                </a:solidFill>
                <a:latin typeface="Arial"/>
                <a:cs typeface="Arial"/>
              </a:rPr>
              <a:t>1523</a:t>
            </a:r>
            <a:r>
              <a:rPr sz="900" spc="-15" dirty="0">
                <a:solidFill>
                  <a:srgbClr val="7E7E7E"/>
                </a:solidFill>
                <a:latin typeface="Arial"/>
                <a:cs typeface="Arial"/>
              </a:rPr>
              <a:t> </a:t>
            </a:r>
            <a:r>
              <a:rPr sz="900" dirty="0">
                <a:solidFill>
                  <a:srgbClr val="7E7E7E"/>
                </a:solidFill>
                <a:latin typeface="Arial"/>
                <a:cs typeface="Arial"/>
              </a:rPr>
              <a:t>(All</a:t>
            </a:r>
            <a:r>
              <a:rPr sz="900" spc="-15" dirty="0">
                <a:solidFill>
                  <a:srgbClr val="7E7E7E"/>
                </a:solidFill>
                <a:latin typeface="Arial"/>
                <a:cs typeface="Arial"/>
              </a:rPr>
              <a:t> </a:t>
            </a:r>
            <a:r>
              <a:rPr sz="900" spc="-10" dirty="0">
                <a:solidFill>
                  <a:srgbClr val="7E7E7E"/>
                </a:solidFill>
                <a:latin typeface="Arial"/>
                <a:cs typeface="Arial"/>
              </a:rPr>
              <a:t>respondents)</a:t>
            </a:r>
            <a:endParaRPr sz="900">
              <a:latin typeface="Arial"/>
              <a:cs typeface="Arial"/>
            </a:endParaRPr>
          </a:p>
        </p:txBody>
      </p:sp>
      <p:sp>
        <p:nvSpPr>
          <p:cNvPr id="22" name="object 22"/>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65</a:t>
            </a:r>
            <a:endParaRPr sz="180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205" y="189103"/>
            <a:ext cx="11224260" cy="84836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When</a:t>
            </a:r>
            <a:r>
              <a:rPr spc="-35" dirty="0">
                <a:solidFill>
                  <a:srgbClr val="5C5B5A"/>
                </a:solidFill>
              </a:rPr>
              <a:t> </a:t>
            </a:r>
            <a:r>
              <a:rPr dirty="0">
                <a:solidFill>
                  <a:srgbClr val="5C5B5A"/>
                </a:solidFill>
              </a:rPr>
              <a:t>combining</a:t>
            </a:r>
            <a:r>
              <a:rPr spc="-45" dirty="0">
                <a:solidFill>
                  <a:srgbClr val="5C5B5A"/>
                </a:solidFill>
              </a:rPr>
              <a:t> </a:t>
            </a:r>
            <a:r>
              <a:rPr dirty="0">
                <a:solidFill>
                  <a:srgbClr val="5C5B5A"/>
                </a:solidFill>
              </a:rPr>
              <a:t>responses</a:t>
            </a:r>
            <a:r>
              <a:rPr spc="-20" dirty="0">
                <a:solidFill>
                  <a:srgbClr val="5C5B5A"/>
                </a:solidFill>
              </a:rPr>
              <a:t> </a:t>
            </a:r>
            <a:r>
              <a:rPr dirty="0">
                <a:solidFill>
                  <a:srgbClr val="5C5B5A"/>
                </a:solidFill>
              </a:rPr>
              <a:t>from</a:t>
            </a:r>
            <a:r>
              <a:rPr spc="-25" dirty="0">
                <a:solidFill>
                  <a:srgbClr val="5C5B5A"/>
                </a:solidFill>
              </a:rPr>
              <a:t> </a:t>
            </a:r>
            <a:r>
              <a:rPr dirty="0">
                <a:solidFill>
                  <a:srgbClr val="5C5B5A"/>
                </a:solidFill>
              </a:rPr>
              <a:t>October</a:t>
            </a:r>
            <a:r>
              <a:rPr spc="-40" dirty="0">
                <a:solidFill>
                  <a:srgbClr val="5C5B5A"/>
                </a:solidFill>
              </a:rPr>
              <a:t> </a:t>
            </a:r>
            <a:r>
              <a:rPr dirty="0">
                <a:solidFill>
                  <a:srgbClr val="5C5B5A"/>
                </a:solidFill>
              </a:rPr>
              <a:t>and</a:t>
            </a:r>
            <a:r>
              <a:rPr spc="-20" dirty="0">
                <a:solidFill>
                  <a:srgbClr val="5C5B5A"/>
                </a:solidFill>
              </a:rPr>
              <a:t> </a:t>
            </a:r>
            <a:r>
              <a:rPr dirty="0">
                <a:solidFill>
                  <a:srgbClr val="5C5B5A"/>
                </a:solidFill>
              </a:rPr>
              <a:t>December</a:t>
            </a:r>
            <a:r>
              <a:rPr spc="-20" dirty="0">
                <a:solidFill>
                  <a:srgbClr val="5C5B5A"/>
                </a:solidFill>
              </a:rPr>
              <a:t> </a:t>
            </a:r>
            <a:r>
              <a:rPr dirty="0">
                <a:solidFill>
                  <a:srgbClr val="5C5B5A"/>
                </a:solidFill>
              </a:rPr>
              <a:t>2024,</a:t>
            </a:r>
            <a:r>
              <a:rPr spc="-10" dirty="0">
                <a:solidFill>
                  <a:srgbClr val="5C5B5A"/>
                </a:solidFill>
              </a:rPr>
              <a:t> </a:t>
            </a:r>
            <a:r>
              <a:rPr dirty="0">
                <a:solidFill>
                  <a:srgbClr val="5C5B5A"/>
                </a:solidFill>
              </a:rPr>
              <a:t>the</a:t>
            </a:r>
            <a:r>
              <a:rPr spc="-25" dirty="0">
                <a:solidFill>
                  <a:srgbClr val="5C5B5A"/>
                </a:solidFill>
              </a:rPr>
              <a:t> </a:t>
            </a:r>
            <a:r>
              <a:rPr dirty="0">
                <a:solidFill>
                  <a:srgbClr val="5C5B5A"/>
                </a:solidFill>
              </a:rPr>
              <a:t>main</a:t>
            </a:r>
            <a:r>
              <a:rPr spc="-5" dirty="0">
                <a:solidFill>
                  <a:srgbClr val="5C5B5A"/>
                </a:solidFill>
              </a:rPr>
              <a:t> </a:t>
            </a:r>
            <a:r>
              <a:rPr dirty="0"/>
              <a:t>barriers</a:t>
            </a:r>
            <a:r>
              <a:rPr spc="-20" dirty="0"/>
              <a:t> </a:t>
            </a:r>
            <a:r>
              <a:rPr dirty="0"/>
              <a:t>to</a:t>
            </a:r>
            <a:r>
              <a:rPr spc="-20" dirty="0"/>
              <a:t> </a:t>
            </a:r>
            <a:r>
              <a:rPr dirty="0"/>
              <a:t>claiming</a:t>
            </a:r>
            <a:r>
              <a:rPr spc="-25" dirty="0"/>
              <a:t> </a:t>
            </a:r>
            <a:r>
              <a:rPr spc="-10" dirty="0"/>
              <a:t>financial </a:t>
            </a:r>
            <a:r>
              <a:rPr dirty="0"/>
              <a:t>support</a:t>
            </a:r>
            <a:r>
              <a:rPr spc="-35" dirty="0"/>
              <a:t> </a:t>
            </a:r>
            <a:r>
              <a:rPr dirty="0">
                <a:solidFill>
                  <a:srgbClr val="5C5B5A"/>
                </a:solidFill>
              </a:rPr>
              <a:t>are</a:t>
            </a:r>
            <a:r>
              <a:rPr spc="-15" dirty="0">
                <a:solidFill>
                  <a:srgbClr val="5C5B5A"/>
                </a:solidFill>
              </a:rPr>
              <a:t> </a:t>
            </a:r>
            <a:r>
              <a:rPr dirty="0">
                <a:solidFill>
                  <a:srgbClr val="5C5B5A"/>
                </a:solidFill>
              </a:rPr>
              <a:t>associated</a:t>
            </a:r>
            <a:r>
              <a:rPr spc="-15" dirty="0">
                <a:solidFill>
                  <a:srgbClr val="5C5B5A"/>
                </a:solidFill>
              </a:rPr>
              <a:t> </a:t>
            </a:r>
            <a:r>
              <a:rPr dirty="0">
                <a:solidFill>
                  <a:srgbClr val="5C5B5A"/>
                </a:solidFill>
              </a:rPr>
              <a:t>with</a:t>
            </a:r>
            <a:r>
              <a:rPr spc="-60" dirty="0">
                <a:solidFill>
                  <a:srgbClr val="5C5B5A"/>
                </a:solidFill>
              </a:rPr>
              <a:t> </a:t>
            </a:r>
            <a:r>
              <a:rPr dirty="0">
                <a:solidFill>
                  <a:srgbClr val="5C5B5A"/>
                </a:solidFill>
              </a:rPr>
              <a:t>means</a:t>
            </a:r>
            <a:r>
              <a:rPr spc="-15" dirty="0">
                <a:solidFill>
                  <a:srgbClr val="5C5B5A"/>
                </a:solidFill>
              </a:rPr>
              <a:t> </a:t>
            </a:r>
            <a:r>
              <a:rPr dirty="0">
                <a:solidFill>
                  <a:srgbClr val="5C5B5A"/>
                </a:solidFill>
              </a:rPr>
              <a:t>tested</a:t>
            </a:r>
            <a:r>
              <a:rPr spc="-20" dirty="0">
                <a:solidFill>
                  <a:srgbClr val="5C5B5A"/>
                </a:solidFill>
              </a:rPr>
              <a:t> </a:t>
            </a:r>
            <a:r>
              <a:rPr dirty="0">
                <a:solidFill>
                  <a:srgbClr val="5C5B5A"/>
                </a:solidFill>
              </a:rPr>
              <a:t>factors,</a:t>
            </a:r>
            <a:r>
              <a:rPr spc="-25" dirty="0">
                <a:solidFill>
                  <a:srgbClr val="5C5B5A"/>
                </a:solidFill>
              </a:rPr>
              <a:t> </a:t>
            </a:r>
            <a:r>
              <a:rPr dirty="0">
                <a:solidFill>
                  <a:srgbClr val="5C5B5A"/>
                </a:solidFill>
              </a:rPr>
              <a:t>such</a:t>
            </a:r>
            <a:r>
              <a:rPr spc="-20" dirty="0">
                <a:solidFill>
                  <a:srgbClr val="5C5B5A"/>
                </a:solidFill>
              </a:rPr>
              <a:t> </a:t>
            </a:r>
            <a:r>
              <a:rPr dirty="0">
                <a:solidFill>
                  <a:srgbClr val="5C5B5A"/>
                </a:solidFill>
              </a:rPr>
              <a:t>as</a:t>
            </a:r>
            <a:r>
              <a:rPr spc="-30" dirty="0">
                <a:solidFill>
                  <a:srgbClr val="5C5B5A"/>
                </a:solidFill>
              </a:rPr>
              <a:t> </a:t>
            </a:r>
            <a:r>
              <a:rPr dirty="0">
                <a:solidFill>
                  <a:srgbClr val="5C5B5A"/>
                </a:solidFill>
              </a:rPr>
              <a:t>not</a:t>
            </a:r>
            <a:r>
              <a:rPr spc="-20" dirty="0">
                <a:solidFill>
                  <a:srgbClr val="5C5B5A"/>
                </a:solidFill>
              </a:rPr>
              <a:t> </a:t>
            </a:r>
            <a:r>
              <a:rPr dirty="0">
                <a:solidFill>
                  <a:srgbClr val="5C5B5A"/>
                </a:solidFill>
              </a:rPr>
              <a:t>being</a:t>
            </a:r>
            <a:r>
              <a:rPr spc="-25" dirty="0">
                <a:solidFill>
                  <a:srgbClr val="5C5B5A"/>
                </a:solidFill>
              </a:rPr>
              <a:t> </a:t>
            </a:r>
            <a:r>
              <a:rPr dirty="0">
                <a:solidFill>
                  <a:srgbClr val="5C5B5A"/>
                </a:solidFill>
              </a:rPr>
              <a:t>eligible</a:t>
            </a:r>
            <a:r>
              <a:rPr spc="-45" dirty="0">
                <a:solidFill>
                  <a:srgbClr val="5C5B5A"/>
                </a:solidFill>
              </a:rPr>
              <a:t> </a:t>
            </a:r>
            <a:r>
              <a:rPr dirty="0">
                <a:solidFill>
                  <a:srgbClr val="5C5B5A"/>
                </a:solidFill>
              </a:rPr>
              <a:t>(40%),</a:t>
            </a:r>
            <a:r>
              <a:rPr spc="5" dirty="0">
                <a:solidFill>
                  <a:srgbClr val="5C5B5A"/>
                </a:solidFill>
              </a:rPr>
              <a:t> </a:t>
            </a:r>
            <a:r>
              <a:rPr dirty="0">
                <a:solidFill>
                  <a:srgbClr val="5C5B5A"/>
                </a:solidFill>
              </a:rPr>
              <a:t>they</a:t>
            </a:r>
            <a:r>
              <a:rPr spc="-25" dirty="0">
                <a:solidFill>
                  <a:srgbClr val="5C5B5A"/>
                </a:solidFill>
              </a:rPr>
              <a:t> </a:t>
            </a:r>
            <a:r>
              <a:rPr dirty="0">
                <a:solidFill>
                  <a:srgbClr val="5C5B5A"/>
                </a:solidFill>
              </a:rPr>
              <a:t>earn</a:t>
            </a:r>
            <a:r>
              <a:rPr spc="-20" dirty="0">
                <a:solidFill>
                  <a:srgbClr val="5C5B5A"/>
                </a:solidFill>
              </a:rPr>
              <a:t> </a:t>
            </a:r>
            <a:r>
              <a:rPr dirty="0">
                <a:solidFill>
                  <a:srgbClr val="5C5B5A"/>
                </a:solidFill>
              </a:rPr>
              <a:t>too</a:t>
            </a:r>
            <a:r>
              <a:rPr spc="-20" dirty="0">
                <a:solidFill>
                  <a:srgbClr val="5C5B5A"/>
                </a:solidFill>
              </a:rPr>
              <a:t> much </a:t>
            </a:r>
            <a:r>
              <a:rPr dirty="0">
                <a:solidFill>
                  <a:srgbClr val="5C5B5A"/>
                </a:solidFill>
              </a:rPr>
              <a:t>to</a:t>
            </a:r>
            <a:r>
              <a:rPr spc="-20" dirty="0">
                <a:solidFill>
                  <a:srgbClr val="5C5B5A"/>
                </a:solidFill>
              </a:rPr>
              <a:t> </a:t>
            </a:r>
            <a:r>
              <a:rPr dirty="0">
                <a:solidFill>
                  <a:srgbClr val="5C5B5A"/>
                </a:solidFill>
              </a:rPr>
              <a:t>claim</a:t>
            </a:r>
            <a:r>
              <a:rPr spc="-20" dirty="0">
                <a:solidFill>
                  <a:srgbClr val="5C5B5A"/>
                </a:solidFill>
              </a:rPr>
              <a:t> </a:t>
            </a:r>
            <a:r>
              <a:rPr dirty="0">
                <a:solidFill>
                  <a:srgbClr val="5C5B5A"/>
                </a:solidFill>
              </a:rPr>
              <a:t>it</a:t>
            </a:r>
            <a:r>
              <a:rPr spc="-20" dirty="0">
                <a:solidFill>
                  <a:srgbClr val="5C5B5A"/>
                </a:solidFill>
              </a:rPr>
              <a:t> </a:t>
            </a:r>
            <a:r>
              <a:rPr dirty="0">
                <a:solidFill>
                  <a:srgbClr val="5C5B5A"/>
                </a:solidFill>
              </a:rPr>
              <a:t>(26</a:t>
            </a:r>
            <a:r>
              <a:rPr spc="-15" dirty="0">
                <a:solidFill>
                  <a:srgbClr val="5C5B5A"/>
                </a:solidFill>
              </a:rPr>
              <a:t> </a:t>
            </a:r>
            <a:r>
              <a:rPr dirty="0">
                <a:solidFill>
                  <a:srgbClr val="5C5B5A"/>
                </a:solidFill>
              </a:rPr>
              <a:t>%)</a:t>
            </a:r>
            <a:r>
              <a:rPr spc="-10" dirty="0">
                <a:solidFill>
                  <a:srgbClr val="5C5B5A"/>
                </a:solidFill>
              </a:rPr>
              <a:t> </a:t>
            </a:r>
            <a:r>
              <a:rPr dirty="0">
                <a:solidFill>
                  <a:srgbClr val="5C5B5A"/>
                </a:solidFill>
              </a:rPr>
              <a:t>and</a:t>
            </a:r>
            <a:r>
              <a:rPr spc="-20" dirty="0">
                <a:solidFill>
                  <a:srgbClr val="5C5B5A"/>
                </a:solidFill>
              </a:rPr>
              <a:t> </a:t>
            </a:r>
            <a:r>
              <a:rPr dirty="0">
                <a:solidFill>
                  <a:srgbClr val="5C5B5A"/>
                </a:solidFill>
              </a:rPr>
              <a:t>not</a:t>
            </a:r>
            <a:r>
              <a:rPr spc="-15" dirty="0">
                <a:solidFill>
                  <a:srgbClr val="5C5B5A"/>
                </a:solidFill>
              </a:rPr>
              <a:t> </a:t>
            </a:r>
            <a:r>
              <a:rPr dirty="0">
                <a:solidFill>
                  <a:srgbClr val="5C5B5A"/>
                </a:solidFill>
              </a:rPr>
              <a:t>needing</a:t>
            </a:r>
            <a:r>
              <a:rPr spc="-25" dirty="0">
                <a:solidFill>
                  <a:srgbClr val="5C5B5A"/>
                </a:solidFill>
              </a:rPr>
              <a:t> </a:t>
            </a:r>
            <a:r>
              <a:rPr dirty="0">
                <a:solidFill>
                  <a:srgbClr val="5C5B5A"/>
                </a:solidFill>
              </a:rPr>
              <a:t>it</a:t>
            </a:r>
            <a:r>
              <a:rPr spc="-20" dirty="0">
                <a:solidFill>
                  <a:srgbClr val="5C5B5A"/>
                </a:solidFill>
              </a:rPr>
              <a:t> </a:t>
            </a:r>
            <a:r>
              <a:rPr spc="-10" dirty="0">
                <a:solidFill>
                  <a:srgbClr val="5C5B5A"/>
                </a:solidFill>
              </a:rPr>
              <a:t>(23%)</a:t>
            </a:r>
          </a:p>
        </p:txBody>
      </p:sp>
      <p:grpSp>
        <p:nvGrpSpPr>
          <p:cNvPr id="3" name="object 3"/>
          <p:cNvGrpSpPr/>
          <p:nvPr/>
        </p:nvGrpSpPr>
        <p:grpSpPr>
          <a:xfrm>
            <a:off x="5578030" y="1445196"/>
            <a:ext cx="3611879" cy="4590415"/>
            <a:chOff x="5578030" y="1445196"/>
            <a:chExt cx="3611879" cy="4590415"/>
          </a:xfrm>
        </p:grpSpPr>
        <p:sp>
          <p:nvSpPr>
            <p:cNvPr id="4" name="object 4"/>
            <p:cNvSpPr/>
            <p:nvPr/>
          </p:nvSpPr>
          <p:spPr>
            <a:xfrm>
              <a:off x="5582793" y="1508759"/>
              <a:ext cx="3607435" cy="4462780"/>
            </a:xfrm>
            <a:custGeom>
              <a:avLst/>
              <a:gdLst/>
              <a:ahLst/>
              <a:cxnLst/>
              <a:rect l="l" t="t" r="r" b="b"/>
              <a:pathLst>
                <a:path w="3607434" h="4462780">
                  <a:moveTo>
                    <a:pt x="270891" y="4229100"/>
                  </a:moveTo>
                  <a:lnTo>
                    <a:pt x="0" y="4229100"/>
                  </a:lnTo>
                  <a:lnTo>
                    <a:pt x="0" y="4462272"/>
                  </a:lnTo>
                  <a:lnTo>
                    <a:pt x="270891" y="4462272"/>
                  </a:lnTo>
                  <a:lnTo>
                    <a:pt x="270891" y="4229100"/>
                  </a:lnTo>
                  <a:close/>
                </a:path>
                <a:path w="3607434" h="4462780">
                  <a:moveTo>
                    <a:pt x="270891" y="3877056"/>
                  </a:moveTo>
                  <a:lnTo>
                    <a:pt x="0" y="3877056"/>
                  </a:lnTo>
                  <a:lnTo>
                    <a:pt x="0" y="4110228"/>
                  </a:lnTo>
                  <a:lnTo>
                    <a:pt x="270891" y="4110228"/>
                  </a:lnTo>
                  <a:lnTo>
                    <a:pt x="270891" y="3877056"/>
                  </a:lnTo>
                  <a:close/>
                </a:path>
                <a:path w="3607434" h="4462780">
                  <a:moveTo>
                    <a:pt x="270891" y="3525012"/>
                  </a:moveTo>
                  <a:lnTo>
                    <a:pt x="0" y="3525012"/>
                  </a:lnTo>
                  <a:lnTo>
                    <a:pt x="0" y="3758184"/>
                  </a:lnTo>
                  <a:lnTo>
                    <a:pt x="270891" y="3758184"/>
                  </a:lnTo>
                  <a:lnTo>
                    <a:pt x="270891" y="3525012"/>
                  </a:lnTo>
                  <a:close/>
                </a:path>
                <a:path w="3607434" h="4462780">
                  <a:moveTo>
                    <a:pt x="270891" y="3171444"/>
                  </a:moveTo>
                  <a:lnTo>
                    <a:pt x="0" y="3171444"/>
                  </a:lnTo>
                  <a:lnTo>
                    <a:pt x="0" y="3404616"/>
                  </a:lnTo>
                  <a:lnTo>
                    <a:pt x="270891" y="3404616"/>
                  </a:lnTo>
                  <a:lnTo>
                    <a:pt x="270891" y="3171444"/>
                  </a:lnTo>
                  <a:close/>
                </a:path>
                <a:path w="3607434" h="4462780">
                  <a:moveTo>
                    <a:pt x="360807" y="2819400"/>
                  </a:moveTo>
                  <a:lnTo>
                    <a:pt x="0" y="2819400"/>
                  </a:lnTo>
                  <a:lnTo>
                    <a:pt x="0" y="3052572"/>
                  </a:lnTo>
                  <a:lnTo>
                    <a:pt x="360807" y="3052572"/>
                  </a:lnTo>
                  <a:lnTo>
                    <a:pt x="360807" y="2819400"/>
                  </a:lnTo>
                  <a:close/>
                </a:path>
                <a:path w="3607434" h="4462780">
                  <a:moveTo>
                    <a:pt x="360807" y="2467356"/>
                  </a:moveTo>
                  <a:lnTo>
                    <a:pt x="0" y="2467356"/>
                  </a:lnTo>
                  <a:lnTo>
                    <a:pt x="0" y="2700528"/>
                  </a:lnTo>
                  <a:lnTo>
                    <a:pt x="360807" y="2700528"/>
                  </a:lnTo>
                  <a:lnTo>
                    <a:pt x="360807" y="2467356"/>
                  </a:lnTo>
                  <a:close/>
                </a:path>
                <a:path w="3607434" h="4462780">
                  <a:moveTo>
                    <a:pt x="360807" y="2115312"/>
                  </a:moveTo>
                  <a:lnTo>
                    <a:pt x="0" y="2115312"/>
                  </a:lnTo>
                  <a:lnTo>
                    <a:pt x="0" y="2348484"/>
                  </a:lnTo>
                  <a:lnTo>
                    <a:pt x="360807" y="2348484"/>
                  </a:lnTo>
                  <a:lnTo>
                    <a:pt x="360807" y="2115312"/>
                  </a:lnTo>
                  <a:close/>
                </a:path>
                <a:path w="3607434" h="4462780">
                  <a:moveTo>
                    <a:pt x="630555" y="1763268"/>
                  </a:moveTo>
                  <a:lnTo>
                    <a:pt x="0" y="1763268"/>
                  </a:lnTo>
                  <a:lnTo>
                    <a:pt x="0" y="1996440"/>
                  </a:lnTo>
                  <a:lnTo>
                    <a:pt x="630555" y="1996440"/>
                  </a:lnTo>
                  <a:lnTo>
                    <a:pt x="630555" y="1763268"/>
                  </a:lnTo>
                  <a:close/>
                </a:path>
                <a:path w="3607434" h="4462780">
                  <a:moveTo>
                    <a:pt x="630555" y="1409700"/>
                  </a:moveTo>
                  <a:lnTo>
                    <a:pt x="0" y="1409700"/>
                  </a:lnTo>
                  <a:lnTo>
                    <a:pt x="0" y="1642872"/>
                  </a:lnTo>
                  <a:lnTo>
                    <a:pt x="630555" y="1642872"/>
                  </a:lnTo>
                  <a:lnTo>
                    <a:pt x="630555" y="1409700"/>
                  </a:lnTo>
                  <a:close/>
                </a:path>
                <a:path w="3607434" h="4462780">
                  <a:moveTo>
                    <a:pt x="1622679" y="1057656"/>
                  </a:moveTo>
                  <a:lnTo>
                    <a:pt x="0" y="1057656"/>
                  </a:lnTo>
                  <a:lnTo>
                    <a:pt x="0" y="1290828"/>
                  </a:lnTo>
                  <a:lnTo>
                    <a:pt x="1622679" y="1290828"/>
                  </a:lnTo>
                  <a:lnTo>
                    <a:pt x="1622679" y="1057656"/>
                  </a:lnTo>
                  <a:close/>
                </a:path>
                <a:path w="3607434" h="4462780">
                  <a:moveTo>
                    <a:pt x="2073783" y="705612"/>
                  </a:moveTo>
                  <a:lnTo>
                    <a:pt x="0" y="705612"/>
                  </a:lnTo>
                  <a:lnTo>
                    <a:pt x="0" y="938784"/>
                  </a:lnTo>
                  <a:lnTo>
                    <a:pt x="2073783" y="938784"/>
                  </a:lnTo>
                  <a:lnTo>
                    <a:pt x="2073783" y="705612"/>
                  </a:lnTo>
                  <a:close/>
                </a:path>
                <a:path w="3607434" h="4462780">
                  <a:moveTo>
                    <a:pt x="2345055" y="353568"/>
                  </a:moveTo>
                  <a:lnTo>
                    <a:pt x="0" y="353568"/>
                  </a:lnTo>
                  <a:lnTo>
                    <a:pt x="0" y="586740"/>
                  </a:lnTo>
                  <a:lnTo>
                    <a:pt x="2345055" y="586740"/>
                  </a:lnTo>
                  <a:lnTo>
                    <a:pt x="2345055" y="353568"/>
                  </a:lnTo>
                  <a:close/>
                </a:path>
                <a:path w="3607434" h="4462780">
                  <a:moveTo>
                    <a:pt x="3606927" y="0"/>
                  </a:moveTo>
                  <a:lnTo>
                    <a:pt x="0" y="0"/>
                  </a:lnTo>
                  <a:lnTo>
                    <a:pt x="0" y="234696"/>
                  </a:lnTo>
                  <a:lnTo>
                    <a:pt x="3606927" y="234696"/>
                  </a:lnTo>
                  <a:lnTo>
                    <a:pt x="3606927" y="0"/>
                  </a:lnTo>
                  <a:close/>
                </a:path>
              </a:pathLst>
            </a:custGeom>
            <a:solidFill>
              <a:srgbClr val="009590"/>
            </a:solidFill>
          </p:spPr>
          <p:txBody>
            <a:bodyPr wrap="square" lIns="0" tIns="0" rIns="0" bIns="0" rtlCol="0"/>
            <a:lstStyle/>
            <a:p>
              <a:endParaRPr/>
            </a:p>
          </p:txBody>
        </p:sp>
        <p:sp>
          <p:nvSpPr>
            <p:cNvPr id="5" name="object 5"/>
            <p:cNvSpPr/>
            <p:nvPr/>
          </p:nvSpPr>
          <p:spPr>
            <a:xfrm>
              <a:off x="5582792" y="1449958"/>
              <a:ext cx="0" cy="4580890"/>
            </a:xfrm>
            <a:custGeom>
              <a:avLst/>
              <a:gdLst/>
              <a:ahLst/>
              <a:cxnLst/>
              <a:rect l="l" t="t" r="r" b="b"/>
              <a:pathLst>
                <a:path h="4580890">
                  <a:moveTo>
                    <a:pt x="0" y="0"/>
                  </a:moveTo>
                  <a:lnTo>
                    <a:pt x="0" y="4580674"/>
                  </a:lnTo>
                </a:path>
              </a:pathLst>
            </a:custGeom>
            <a:ln w="9525">
              <a:solidFill>
                <a:srgbClr val="D9D9D9"/>
              </a:solidFill>
            </a:ln>
          </p:spPr>
          <p:txBody>
            <a:bodyPr wrap="square" lIns="0" tIns="0" rIns="0" bIns="0" rtlCol="0"/>
            <a:lstStyle/>
            <a:p>
              <a:endParaRPr/>
            </a:p>
          </p:txBody>
        </p:sp>
        <p:sp>
          <p:nvSpPr>
            <p:cNvPr id="6" name="object 6"/>
            <p:cNvSpPr/>
            <p:nvPr/>
          </p:nvSpPr>
          <p:spPr>
            <a:xfrm>
              <a:off x="7571485" y="2697352"/>
              <a:ext cx="422275" cy="76200"/>
            </a:xfrm>
            <a:custGeom>
              <a:avLst/>
              <a:gdLst/>
              <a:ahLst/>
              <a:cxnLst/>
              <a:rect l="l" t="t" r="r" b="b"/>
              <a:pathLst>
                <a:path w="422275" h="76200">
                  <a:moveTo>
                    <a:pt x="346075" y="0"/>
                  </a:moveTo>
                  <a:lnTo>
                    <a:pt x="346075" y="76200"/>
                  </a:lnTo>
                  <a:lnTo>
                    <a:pt x="415925" y="41275"/>
                  </a:lnTo>
                  <a:lnTo>
                    <a:pt x="358775" y="41275"/>
                  </a:lnTo>
                  <a:lnTo>
                    <a:pt x="358775" y="34925"/>
                  </a:lnTo>
                  <a:lnTo>
                    <a:pt x="415925" y="34925"/>
                  </a:lnTo>
                  <a:lnTo>
                    <a:pt x="346075" y="0"/>
                  </a:lnTo>
                  <a:close/>
                </a:path>
                <a:path w="422275" h="76200">
                  <a:moveTo>
                    <a:pt x="346075" y="34925"/>
                  </a:moveTo>
                  <a:lnTo>
                    <a:pt x="0" y="34925"/>
                  </a:lnTo>
                  <a:lnTo>
                    <a:pt x="0" y="41275"/>
                  </a:lnTo>
                  <a:lnTo>
                    <a:pt x="346075" y="41275"/>
                  </a:lnTo>
                  <a:lnTo>
                    <a:pt x="346075" y="34925"/>
                  </a:lnTo>
                  <a:close/>
                </a:path>
                <a:path w="422275" h="76200">
                  <a:moveTo>
                    <a:pt x="415925" y="34925"/>
                  </a:moveTo>
                  <a:lnTo>
                    <a:pt x="358775" y="34925"/>
                  </a:lnTo>
                  <a:lnTo>
                    <a:pt x="358775" y="41275"/>
                  </a:lnTo>
                  <a:lnTo>
                    <a:pt x="415925" y="41275"/>
                  </a:lnTo>
                  <a:lnTo>
                    <a:pt x="422275" y="38100"/>
                  </a:lnTo>
                  <a:lnTo>
                    <a:pt x="415925" y="34925"/>
                  </a:lnTo>
                  <a:close/>
                </a:path>
              </a:pathLst>
            </a:custGeom>
            <a:solidFill>
              <a:srgbClr val="7E7E7E"/>
            </a:solidFill>
          </p:spPr>
          <p:txBody>
            <a:bodyPr wrap="square" lIns="0" tIns="0" rIns="0" bIns="0" rtlCol="0"/>
            <a:lstStyle/>
            <a:p>
              <a:endParaRPr/>
            </a:p>
          </p:txBody>
        </p:sp>
      </p:grpSp>
      <p:sp>
        <p:nvSpPr>
          <p:cNvPr id="7" name="object 7"/>
          <p:cNvSpPr txBox="1"/>
          <p:nvPr/>
        </p:nvSpPr>
        <p:spPr>
          <a:xfrm>
            <a:off x="2534792" y="1159001"/>
            <a:ext cx="8247380" cy="147383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Among</a:t>
            </a:r>
            <a:r>
              <a:rPr sz="1400" b="1" spc="-10" dirty="0">
                <a:solidFill>
                  <a:srgbClr val="5C5B5A"/>
                </a:solidFill>
                <a:latin typeface="Arial"/>
                <a:cs typeface="Arial"/>
              </a:rPr>
              <a:t> </a:t>
            </a:r>
            <a:r>
              <a:rPr sz="1400" b="1" dirty="0">
                <a:solidFill>
                  <a:srgbClr val="5C5B5A"/>
                </a:solidFill>
                <a:latin typeface="Arial"/>
                <a:cs typeface="Arial"/>
              </a:rPr>
              <a:t>those</a:t>
            </a:r>
            <a:r>
              <a:rPr sz="1400" b="1" spc="-40" dirty="0">
                <a:solidFill>
                  <a:srgbClr val="5C5B5A"/>
                </a:solidFill>
                <a:latin typeface="Arial"/>
                <a:cs typeface="Arial"/>
              </a:rPr>
              <a:t> </a:t>
            </a:r>
            <a:r>
              <a:rPr sz="1400" b="1" dirty="0">
                <a:solidFill>
                  <a:srgbClr val="5C5B5A"/>
                </a:solidFill>
                <a:latin typeface="Arial"/>
                <a:cs typeface="Arial"/>
              </a:rPr>
              <a:t>who</a:t>
            </a:r>
            <a:r>
              <a:rPr sz="1400" b="1" spc="-60" dirty="0">
                <a:solidFill>
                  <a:srgbClr val="5C5B5A"/>
                </a:solidFill>
                <a:latin typeface="Arial"/>
                <a:cs typeface="Arial"/>
              </a:rPr>
              <a:t> </a:t>
            </a:r>
            <a:r>
              <a:rPr sz="1400" b="1" dirty="0">
                <a:solidFill>
                  <a:srgbClr val="5C5B5A"/>
                </a:solidFill>
                <a:latin typeface="Arial"/>
                <a:cs typeface="Arial"/>
              </a:rPr>
              <a:t>have</a:t>
            </a:r>
            <a:r>
              <a:rPr sz="1400" b="1" spc="-40" dirty="0">
                <a:solidFill>
                  <a:srgbClr val="5C5B5A"/>
                </a:solidFill>
                <a:latin typeface="Arial"/>
                <a:cs typeface="Arial"/>
              </a:rPr>
              <a:t> </a:t>
            </a:r>
            <a:r>
              <a:rPr sz="1400" b="1" dirty="0">
                <a:solidFill>
                  <a:srgbClr val="5C5B5A"/>
                </a:solidFill>
                <a:latin typeface="Arial"/>
                <a:cs typeface="Arial"/>
              </a:rPr>
              <a:t>not,</a:t>
            </a:r>
            <a:r>
              <a:rPr sz="1400" b="1" spc="-40" dirty="0">
                <a:solidFill>
                  <a:srgbClr val="5C5B5A"/>
                </a:solidFill>
                <a:latin typeface="Arial"/>
                <a:cs typeface="Arial"/>
              </a:rPr>
              <a:t> </a:t>
            </a:r>
            <a:r>
              <a:rPr sz="1400" b="1" dirty="0">
                <a:solidFill>
                  <a:srgbClr val="5C5B5A"/>
                </a:solidFill>
                <a:latin typeface="Arial"/>
                <a:cs typeface="Arial"/>
              </a:rPr>
              <a:t>why</a:t>
            </a:r>
            <a:r>
              <a:rPr sz="1400" b="1" spc="-70" dirty="0">
                <a:solidFill>
                  <a:srgbClr val="5C5B5A"/>
                </a:solidFill>
                <a:latin typeface="Arial"/>
                <a:cs typeface="Arial"/>
              </a:rPr>
              <a:t> </a:t>
            </a:r>
            <a:r>
              <a:rPr sz="1400" b="1" dirty="0">
                <a:solidFill>
                  <a:srgbClr val="5C5B5A"/>
                </a:solidFill>
                <a:latin typeface="Arial"/>
                <a:cs typeface="Arial"/>
              </a:rPr>
              <a:t>have</a:t>
            </a:r>
            <a:r>
              <a:rPr sz="1400" b="1" spc="-40" dirty="0">
                <a:solidFill>
                  <a:srgbClr val="5C5B5A"/>
                </a:solidFill>
                <a:latin typeface="Arial"/>
                <a:cs typeface="Arial"/>
              </a:rPr>
              <a:t> </a:t>
            </a:r>
            <a:r>
              <a:rPr sz="1400" b="1" dirty="0">
                <a:solidFill>
                  <a:srgbClr val="5C5B5A"/>
                </a:solidFill>
                <a:latin typeface="Arial"/>
                <a:cs typeface="Arial"/>
              </a:rPr>
              <a:t>you</a:t>
            </a:r>
            <a:r>
              <a:rPr sz="1400" b="1" spc="5" dirty="0">
                <a:solidFill>
                  <a:srgbClr val="5C5B5A"/>
                </a:solidFill>
                <a:latin typeface="Arial"/>
                <a:cs typeface="Arial"/>
              </a:rPr>
              <a:t> </a:t>
            </a:r>
            <a:r>
              <a:rPr sz="1400" b="1" dirty="0">
                <a:solidFill>
                  <a:srgbClr val="5C5B5A"/>
                </a:solidFill>
                <a:latin typeface="Arial"/>
                <a:cs typeface="Arial"/>
              </a:rPr>
              <a:t>not</a:t>
            </a:r>
            <a:r>
              <a:rPr sz="1400" b="1" spc="-25" dirty="0">
                <a:solidFill>
                  <a:srgbClr val="5C5B5A"/>
                </a:solidFill>
                <a:latin typeface="Arial"/>
                <a:cs typeface="Arial"/>
              </a:rPr>
              <a:t> </a:t>
            </a:r>
            <a:r>
              <a:rPr sz="1400" b="1" dirty="0">
                <a:solidFill>
                  <a:srgbClr val="5C5B5A"/>
                </a:solidFill>
                <a:latin typeface="Arial"/>
                <a:cs typeface="Arial"/>
              </a:rPr>
              <a:t>claimed</a:t>
            </a:r>
            <a:r>
              <a:rPr sz="1400" b="1" spc="-75" dirty="0">
                <a:solidFill>
                  <a:srgbClr val="5C5B5A"/>
                </a:solidFill>
                <a:latin typeface="Arial"/>
                <a:cs typeface="Arial"/>
              </a:rPr>
              <a:t> </a:t>
            </a:r>
            <a:r>
              <a:rPr sz="1400" b="1" dirty="0">
                <a:solidFill>
                  <a:srgbClr val="5C5B5A"/>
                </a:solidFill>
                <a:latin typeface="Arial"/>
                <a:cs typeface="Arial"/>
              </a:rPr>
              <a:t>financial</a:t>
            </a:r>
            <a:r>
              <a:rPr sz="1400" b="1" spc="-70" dirty="0">
                <a:solidFill>
                  <a:srgbClr val="5C5B5A"/>
                </a:solidFill>
                <a:latin typeface="Arial"/>
                <a:cs typeface="Arial"/>
              </a:rPr>
              <a:t> </a:t>
            </a:r>
            <a:r>
              <a:rPr sz="1400" b="1" dirty="0">
                <a:solidFill>
                  <a:srgbClr val="5C5B5A"/>
                </a:solidFill>
                <a:latin typeface="Arial"/>
                <a:cs typeface="Arial"/>
              </a:rPr>
              <a:t>support?</a:t>
            </a:r>
            <a:r>
              <a:rPr sz="1400" b="1" spc="-50" dirty="0">
                <a:solidFill>
                  <a:srgbClr val="5C5B5A"/>
                </a:solidFill>
                <a:latin typeface="Arial"/>
                <a:cs typeface="Arial"/>
              </a:rPr>
              <a:t> </a:t>
            </a:r>
            <a:r>
              <a:rPr sz="1400" b="1" spc="-10" dirty="0">
                <a:solidFill>
                  <a:srgbClr val="5C5B5A"/>
                </a:solidFill>
                <a:latin typeface="Arial"/>
                <a:cs typeface="Arial"/>
              </a:rPr>
              <a:t>(n=2,072)*</a:t>
            </a:r>
            <a:endParaRPr sz="1400">
              <a:latin typeface="Arial"/>
              <a:cs typeface="Arial"/>
            </a:endParaRPr>
          </a:p>
          <a:p>
            <a:pPr marL="288290" algn="ctr">
              <a:lnSpc>
                <a:spcPct val="100000"/>
              </a:lnSpc>
              <a:spcBef>
                <a:spcPts val="1100"/>
              </a:spcBef>
              <a:tabLst>
                <a:tab pos="5481320" algn="l"/>
              </a:tabLst>
            </a:pPr>
            <a:r>
              <a:rPr sz="1800" baseline="2314" dirty="0">
                <a:solidFill>
                  <a:srgbClr val="585858"/>
                </a:solidFill>
                <a:latin typeface="Calibri"/>
                <a:cs typeface="Calibri"/>
              </a:rPr>
              <a:t>I/</a:t>
            </a:r>
            <a:r>
              <a:rPr sz="1800" spc="-30" baseline="2314" dirty="0">
                <a:solidFill>
                  <a:srgbClr val="585858"/>
                </a:solidFill>
                <a:latin typeface="Calibri"/>
                <a:cs typeface="Calibri"/>
              </a:rPr>
              <a:t> </a:t>
            </a:r>
            <a:r>
              <a:rPr sz="1800" baseline="2314" dirty="0">
                <a:solidFill>
                  <a:srgbClr val="585858"/>
                </a:solidFill>
                <a:latin typeface="Calibri"/>
                <a:cs typeface="Calibri"/>
              </a:rPr>
              <a:t>they</a:t>
            </a:r>
            <a:r>
              <a:rPr sz="1800" spc="-7" baseline="2314" dirty="0">
                <a:solidFill>
                  <a:srgbClr val="585858"/>
                </a:solidFill>
                <a:latin typeface="Calibri"/>
                <a:cs typeface="Calibri"/>
              </a:rPr>
              <a:t> </a:t>
            </a:r>
            <a:r>
              <a:rPr sz="1800" baseline="2314" dirty="0">
                <a:solidFill>
                  <a:srgbClr val="585858"/>
                </a:solidFill>
                <a:latin typeface="Calibri"/>
                <a:cs typeface="Calibri"/>
              </a:rPr>
              <a:t>are</a:t>
            </a:r>
            <a:r>
              <a:rPr sz="1800" spc="-15" baseline="2314" dirty="0">
                <a:solidFill>
                  <a:srgbClr val="585858"/>
                </a:solidFill>
                <a:latin typeface="Calibri"/>
                <a:cs typeface="Calibri"/>
              </a:rPr>
              <a:t> </a:t>
            </a:r>
            <a:r>
              <a:rPr sz="1800" baseline="2314" dirty="0">
                <a:solidFill>
                  <a:srgbClr val="585858"/>
                </a:solidFill>
                <a:latin typeface="Calibri"/>
                <a:cs typeface="Calibri"/>
              </a:rPr>
              <a:t>not</a:t>
            </a:r>
            <a:r>
              <a:rPr sz="1800" spc="-15" baseline="2314" dirty="0">
                <a:solidFill>
                  <a:srgbClr val="585858"/>
                </a:solidFill>
                <a:latin typeface="Calibri"/>
                <a:cs typeface="Calibri"/>
              </a:rPr>
              <a:t> eligible</a:t>
            </a:r>
            <a:r>
              <a:rPr sz="1800" baseline="2314" dirty="0">
                <a:solidFill>
                  <a:srgbClr val="585858"/>
                </a:solidFill>
                <a:latin typeface="Calibri"/>
                <a:cs typeface="Calibri"/>
              </a:rPr>
              <a:t>	</a:t>
            </a:r>
            <a:r>
              <a:rPr sz="1200" spc="-25" dirty="0">
                <a:solidFill>
                  <a:srgbClr val="404040"/>
                </a:solidFill>
                <a:latin typeface="Calibri"/>
                <a:cs typeface="Calibri"/>
              </a:rPr>
              <a:t>40%</a:t>
            </a:r>
            <a:endParaRPr sz="1200">
              <a:latin typeface="Calibri"/>
              <a:cs typeface="Calibri"/>
            </a:endParaRPr>
          </a:p>
          <a:p>
            <a:pPr marL="939800">
              <a:lnSpc>
                <a:spcPct val="100000"/>
              </a:lnSpc>
              <a:spcBef>
                <a:spcPts val="1335"/>
              </a:spcBef>
              <a:tabLst>
                <a:tab pos="5469255" algn="l"/>
              </a:tabLst>
            </a:pPr>
            <a:r>
              <a:rPr sz="1800" baseline="2314" dirty="0">
                <a:solidFill>
                  <a:srgbClr val="585858"/>
                </a:solidFill>
                <a:latin typeface="Calibri"/>
                <a:cs typeface="Calibri"/>
              </a:rPr>
              <a:t>I/they</a:t>
            </a:r>
            <a:r>
              <a:rPr sz="1800" spc="-30" baseline="2314" dirty="0">
                <a:solidFill>
                  <a:srgbClr val="585858"/>
                </a:solidFill>
                <a:latin typeface="Calibri"/>
                <a:cs typeface="Calibri"/>
              </a:rPr>
              <a:t> </a:t>
            </a:r>
            <a:r>
              <a:rPr sz="1800" baseline="2314" dirty="0">
                <a:solidFill>
                  <a:srgbClr val="585858"/>
                </a:solidFill>
                <a:latin typeface="Calibri"/>
                <a:cs typeface="Calibri"/>
              </a:rPr>
              <a:t>earn</a:t>
            </a:r>
            <a:r>
              <a:rPr sz="1800" spc="-37" baseline="2314" dirty="0">
                <a:solidFill>
                  <a:srgbClr val="585858"/>
                </a:solidFill>
                <a:latin typeface="Calibri"/>
                <a:cs typeface="Calibri"/>
              </a:rPr>
              <a:t> </a:t>
            </a:r>
            <a:r>
              <a:rPr sz="1800" baseline="2314" dirty="0">
                <a:solidFill>
                  <a:srgbClr val="585858"/>
                </a:solidFill>
                <a:latin typeface="Calibri"/>
                <a:cs typeface="Calibri"/>
              </a:rPr>
              <a:t>too</a:t>
            </a:r>
            <a:r>
              <a:rPr sz="1800" spc="-22" baseline="2314" dirty="0">
                <a:solidFill>
                  <a:srgbClr val="585858"/>
                </a:solidFill>
                <a:latin typeface="Calibri"/>
                <a:cs typeface="Calibri"/>
              </a:rPr>
              <a:t> </a:t>
            </a:r>
            <a:r>
              <a:rPr sz="1800" baseline="2314" dirty="0">
                <a:solidFill>
                  <a:srgbClr val="585858"/>
                </a:solidFill>
                <a:latin typeface="Calibri"/>
                <a:cs typeface="Calibri"/>
              </a:rPr>
              <a:t>much</a:t>
            </a:r>
            <a:r>
              <a:rPr sz="1800" spc="-37" baseline="2314" dirty="0">
                <a:solidFill>
                  <a:srgbClr val="585858"/>
                </a:solidFill>
                <a:latin typeface="Calibri"/>
                <a:cs typeface="Calibri"/>
              </a:rPr>
              <a:t> </a:t>
            </a:r>
            <a:r>
              <a:rPr sz="1800" baseline="2314" dirty="0">
                <a:solidFill>
                  <a:srgbClr val="585858"/>
                </a:solidFill>
                <a:latin typeface="Calibri"/>
                <a:cs typeface="Calibri"/>
              </a:rPr>
              <a:t>to</a:t>
            </a:r>
            <a:r>
              <a:rPr sz="1800" spc="-22" baseline="2314" dirty="0">
                <a:solidFill>
                  <a:srgbClr val="585858"/>
                </a:solidFill>
                <a:latin typeface="Calibri"/>
                <a:cs typeface="Calibri"/>
              </a:rPr>
              <a:t> </a:t>
            </a:r>
            <a:r>
              <a:rPr sz="1800" baseline="2314" dirty="0">
                <a:solidFill>
                  <a:srgbClr val="585858"/>
                </a:solidFill>
                <a:latin typeface="Calibri"/>
                <a:cs typeface="Calibri"/>
              </a:rPr>
              <a:t>claim</a:t>
            </a:r>
            <a:r>
              <a:rPr sz="1800" spc="-37" baseline="2314" dirty="0">
                <a:solidFill>
                  <a:srgbClr val="585858"/>
                </a:solidFill>
                <a:latin typeface="Calibri"/>
                <a:cs typeface="Calibri"/>
              </a:rPr>
              <a:t> it</a:t>
            </a:r>
            <a:r>
              <a:rPr sz="1800" baseline="2314" dirty="0">
                <a:solidFill>
                  <a:srgbClr val="585858"/>
                </a:solidFill>
                <a:latin typeface="Calibri"/>
                <a:cs typeface="Calibri"/>
              </a:rPr>
              <a:t>	</a:t>
            </a:r>
            <a:r>
              <a:rPr sz="1200" spc="-25" dirty="0">
                <a:solidFill>
                  <a:srgbClr val="404040"/>
                </a:solidFill>
                <a:latin typeface="Calibri"/>
                <a:cs typeface="Calibri"/>
              </a:rPr>
              <a:t>26%</a:t>
            </a:r>
            <a:endParaRPr sz="1200">
              <a:latin typeface="Calibri"/>
              <a:cs typeface="Calibri"/>
            </a:endParaRPr>
          </a:p>
          <a:p>
            <a:pPr marL="2101215">
              <a:lnSpc>
                <a:spcPct val="100000"/>
              </a:lnSpc>
              <a:spcBef>
                <a:spcPts val="1340"/>
              </a:spcBef>
              <a:tabLst>
                <a:tab pos="5198745" algn="l"/>
              </a:tabLst>
            </a:pPr>
            <a:r>
              <a:rPr sz="1800" baseline="2314" dirty="0">
                <a:solidFill>
                  <a:srgbClr val="585858"/>
                </a:solidFill>
                <a:latin typeface="Calibri"/>
                <a:cs typeface="Calibri"/>
              </a:rPr>
              <a:t>Don't</a:t>
            </a:r>
            <a:r>
              <a:rPr sz="1800" spc="-37" baseline="2314" dirty="0">
                <a:solidFill>
                  <a:srgbClr val="585858"/>
                </a:solidFill>
                <a:latin typeface="Calibri"/>
                <a:cs typeface="Calibri"/>
              </a:rPr>
              <a:t> </a:t>
            </a:r>
            <a:r>
              <a:rPr sz="1800" baseline="2314" dirty="0">
                <a:solidFill>
                  <a:srgbClr val="585858"/>
                </a:solidFill>
                <a:latin typeface="Calibri"/>
                <a:cs typeface="Calibri"/>
              </a:rPr>
              <a:t>need</a:t>
            </a:r>
            <a:r>
              <a:rPr sz="1800" spc="-37" baseline="2314" dirty="0">
                <a:solidFill>
                  <a:srgbClr val="585858"/>
                </a:solidFill>
                <a:latin typeface="Calibri"/>
                <a:cs typeface="Calibri"/>
              </a:rPr>
              <a:t> it</a:t>
            </a:r>
            <a:r>
              <a:rPr sz="1800" baseline="2314" dirty="0">
                <a:solidFill>
                  <a:srgbClr val="585858"/>
                </a:solidFill>
                <a:latin typeface="Calibri"/>
                <a:cs typeface="Calibri"/>
              </a:rPr>
              <a:t>	</a:t>
            </a:r>
            <a:r>
              <a:rPr sz="1200" spc="-25" dirty="0">
                <a:solidFill>
                  <a:srgbClr val="404040"/>
                </a:solidFill>
                <a:latin typeface="Calibri"/>
                <a:cs typeface="Calibri"/>
              </a:rPr>
              <a:t>23%</a:t>
            </a:r>
            <a:endParaRPr sz="1200">
              <a:latin typeface="Calibri"/>
              <a:cs typeface="Calibri"/>
            </a:endParaRPr>
          </a:p>
          <a:p>
            <a:pPr marR="5080" algn="r">
              <a:lnSpc>
                <a:spcPct val="100000"/>
              </a:lnSpc>
              <a:spcBef>
                <a:spcPts val="300"/>
              </a:spcBef>
            </a:pPr>
            <a:r>
              <a:rPr sz="1100" dirty="0">
                <a:solidFill>
                  <a:srgbClr val="5C5B5A"/>
                </a:solidFill>
                <a:latin typeface="Arial"/>
                <a:cs typeface="Arial"/>
              </a:rPr>
              <a:t>30%</a:t>
            </a:r>
            <a:r>
              <a:rPr sz="1100" spc="-35" dirty="0">
                <a:solidFill>
                  <a:srgbClr val="5C5B5A"/>
                </a:solidFill>
                <a:latin typeface="Arial"/>
                <a:cs typeface="Arial"/>
              </a:rPr>
              <a:t> </a:t>
            </a:r>
            <a:r>
              <a:rPr sz="1100" dirty="0">
                <a:solidFill>
                  <a:srgbClr val="5C5B5A"/>
                </a:solidFill>
                <a:latin typeface="Arial"/>
                <a:cs typeface="Arial"/>
              </a:rPr>
              <a:t>Not</a:t>
            </a:r>
            <a:r>
              <a:rPr sz="1100" spc="-25"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work</a:t>
            </a:r>
            <a:r>
              <a:rPr sz="1100" spc="-15" dirty="0">
                <a:solidFill>
                  <a:srgbClr val="5C5B5A"/>
                </a:solidFill>
                <a:latin typeface="Arial"/>
                <a:cs typeface="Arial"/>
              </a:rPr>
              <a:t> </a:t>
            </a:r>
            <a:r>
              <a:rPr sz="1100" dirty="0">
                <a:solidFill>
                  <a:srgbClr val="5C5B5A"/>
                </a:solidFill>
                <a:latin typeface="Arial"/>
                <a:cs typeface="Arial"/>
              </a:rPr>
              <a:t>due</a:t>
            </a:r>
            <a:r>
              <a:rPr sz="1100" spc="-25" dirty="0">
                <a:solidFill>
                  <a:srgbClr val="5C5B5A"/>
                </a:solidFill>
                <a:latin typeface="Arial"/>
                <a:cs typeface="Arial"/>
              </a:rPr>
              <a:t> </a:t>
            </a:r>
            <a:r>
              <a:rPr sz="1100" dirty="0">
                <a:solidFill>
                  <a:srgbClr val="5C5B5A"/>
                </a:solidFill>
                <a:latin typeface="Arial"/>
                <a:cs typeface="Arial"/>
              </a:rPr>
              <a:t>to</a:t>
            </a:r>
            <a:r>
              <a:rPr sz="1100" spc="-40" dirty="0">
                <a:solidFill>
                  <a:srgbClr val="5C5B5A"/>
                </a:solidFill>
                <a:latin typeface="Arial"/>
                <a:cs typeface="Arial"/>
              </a:rPr>
              <a:t> </a:t>
            </a:r>
            <a:r>
              <a:rPr sz="1100" dirty="0">
                <a:solidFill>
                  <a:srgbClr val="5C5B5A"/>
                </a:solidFill>
                <a:latin typeface="Arial"/>
                <a:cs typeface="Arial"/>
              </a:rPr>
              <a:t>ill</a:t>
            </a:r>
            <a:r>
              <a:rPr sz="1100" spc="-5" dirty="0">
                <a:solidFill>
                  <a:srgbClr val="5C5B5A"/>
                </a:solidFill>
                <a:latin typeface="Arial"/>
                <a:cs typeface="Arial"/>
              </a:rPr>
              <a:t> </a:t>
            </a:r>
            <a:r>
              <a:rPr sz="1100" dirty="0">
                <a:solidFill>
                  <a:srgbClr val="5C5B5A"/>
                </a:solidFill>
                <a:latin typeface="Arial"/>
                <a:cs typeface="Arial"/>
              </a:rPr>
              <a:t>health</a:t>
            </a:r>
            <a:r>
              <a:rPr sz="1100" spc="-25" dirty="0">
                <a:solidFill>
                  <a:srgbClr val="5C5B5A"/>
                </a:solidFill>
                <a:latin typeface="Arial"/>
                <a:cs typeface="Arial"/>
              </a:rPr>
              <a:t> </a:t>
            </a:r>
            <a:r>
              <a:rPr sz="1100" dirty="0">
                <a:solidFill>
                  <a:srgbClr val="5C5B5A"/>
                </a:solidFill>
                <a:latin typeface="Arial"/>
                <a:cs typeface="Arial"/>
              </a:rPr>
              <a:t>or</a:t>
            </a:r>
            <a:r>
              <a:rPr sz="1100" spc="-20" dirty="0">
                <a:solidFill>
                  <a:srgbClr val="5C5B5A"/>
                </a:solidFill>
                <a:latin typeface="Arial"/>
                <a:cs typeface="Arial"/>
              </a:rPr>
              <a:t> </a:t>
            </a:r>
            <a:r>
              <a:rPr sz="1100" spc="-10" dirty="0">
                <a:solidFill>
                  <a:srgbClr val="5C5B5A"/>
                </a:solidFill>
                <a:latin typeface="Arial"/>
                <a:cs typeface="Arial"/>
              </a:rPr>
              <a:t>disability</a:t>
            </a:r>
            <a:endParaRPr sz="1100">
              <a:latin typeface="Arial"/>
              <a:cs typeface="Arial"/>
            </a:endParaRPr>
          </a:p>
        </p:txBody>
      </p:sp>
      <p:sp>
        <p:nvSpPr>
          <p:cNvPr id="8" name="object 8"/>
          <p:cNvSpPr txBox="1"/>
          <p:nvPr/>
        </p:nvSpPr>
        <p:spPr>
          <a:xfrm>
            <a:off x="8027923" y="2606420"/>
            <a:ext cx="335915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25%</a:t>
            </a:r>
            <a:r>
              <a:rPr sz="1100" spc="-35" dirty="0">
                <a:solidFill>
                  <a:srgbClr val="5C5B5A"/>
                </a:solidFill>
                <a:latin typeface="Arial"/>
                <a:cs typeface="Arial"/>
              </a:rPr>
              <a:t> </a:t>
            </a:r>
            <a:r>
              <a:rPr sz="1100" dirty="0">
                <a:solidFill>
                  <a:srgbClr val="5C5B5A"/>
                </a:solidFill>
                <a:latin typeface="Arial"/>
                <a:cs typeface="Arial"/>
              </a:rPr>
              <a:t>Those</a:t>
            </a:r>
            <a:r>
              <a:rPr sz="1100" spc="-20" dirty="0">
                <a:solidFill>
                  <a:srgbClr val="5C5B5A"/>
                </a:solidFill>
                <a:latin typeface="Arial"/>
                <a:cs typeface="Arial"/>
              </a:rPr>
              <a:t> </a:t>
            </a:r>
            <a:r>
              <a:rPr sz="1100" dirty="0">
                <a:solidFill>
                  <a:srgbClr val="5C5B5A"/>
                </a:solidFill>
                <a:latin typeface="Arial"/>
                <a:cs typeface="Arial"/>
              </a:rPr>
              <a:t>who</a:t>
            </a:r>
            <a:r>
              <a:rPr sz="1100" spc="-10" dirty="0">
                <a:solidFill>
                  <a:srgbClr val="5C5B5A"/>
                </a:solidFill>
                <a:latin typeface="Arial"/>
                <a:cs typeface="Arial"/>
              </a:rPr>
              <a:t> </a:t>
            </a:r>
            <a:r>
              <a:rPr sz="1100" dirty="0">
                <a:solidFill>
                  <a:srgbClr val="5C5B5A"/>
                </a:solidFill>
                <a:latin typeface="Arial"/>
                <a:cs typeface="Arial"/>
              </a:rPr>
              <a:t>find</a:t>
            </a:r>
            <a:r>
              <a:rPr sz="1100" spc="-35" dirty="0">
                <a:solidFill>
                  <a:srgbClr val="5C5B5A"/>
                </a:solidFill>
                <a:latin typeface="Arial"/>
                <a:cs typeface="Arial"/>
              </a:rPr>
              <a:t> </a:t>
            </a:r>
            <a:r>
              <a:rPr sz="1100" dirty="0">
                <a:solidFill>
                  <a:srgbClr val="5C5B5A"/>
                </a:solidFill>
                <a:latin typeface="Arial"/>
                <a:cs typeface="Arial"/>
              </a:rPr>
              <a:t>it</a:t>
            </a:r>
            <a:r>
              <a:rPr sz="1100" spc="-15" dirty="0">
                <a:solidFill>
                  <a:srgbClr val="5C5B5A"/>
                </a:solidFill>
                <a:latin typeface="Arial"/>
                <a:cs typeface="Arial"/>
              </a:rPr>
              <a:t> </a:t>
            </a:r>
            <a:r>
              <a:rPr sz="1100" dirty="0">
                <a:solidFill>
                  <a:srgbClr val="5C5B5A"/>
                </a:solidFill>
                <a:latin typeface="Arial"/>
                <a:cs typeface="Arial"/>
              </a:rPr>
              <a:t>difficult</a:t>
            </a:r>
            <a:r>
              <a:rPr sz="1100" spc="-50" dirty="0">
                <a:solidFill>
                  <a:srgbClr val="5C5B5A"/>
                </a:solidFill>
                <a:latin typeface="Arial"/>
                <a:cs typeface="Arial"/>
              </a:rPr>
              <a:t> </a:t>
            </a:r>
            <a:r>
              <a:rPr sz="1100" dirty="0">
                <a:solidFill>
                  <a:srgbClr val="5C5B5A"/>
                </a:solidFill>
                <a:latin typeface="Arial"/>
                <a:cs typeface="Arial"/>
              </a:rPr>
              <a:t>to</a:t>
            </a:r>
            <a:r>
              <a:rPr sz="1100" spc="-20" dirty="0">
                <a:solidFill>
                  <a:srgbClr val="5C5B5A"/>
                </a:solidFill>
                <a:latin typeface="Arial"/>
                <a:cs typeface="Arial"/>
              </a:rPr>
              <a:t> </a:t>
            </a:r>
            <a:r>
              <a:rPr sz="1100" dirty="0">
                <a:solidFill>
                  <a:srgbClr val="5C5B5A"/>
                </a:solidFill>
                <a:latin typeface="Arial"/>
                <a:cs typeface="Arial"/>
              </a:rPr>
              <a:t>afford</a:t>
            </a:r>
            <a:r>
              <a:rPr sz="1100" spc="-55" dirty="0">
                <a:solidFill>
                  <a:srgbClr val="5C5B5A"/>
                </a:solidFill>
                <a:latin typeface="Arial"/>
                <a:cs typeface="Arial"/>
              </a:rPr>
              <a:t> </a:t>
            </a:r>
            <a:r>
              <a:rPr sz="1100" dirty="0">
                <a:solidFill>
                  <a:srgbClr val="5C5B5A"/>
                </a:solidFill>
                <a:latin typeface="Arial"/>
                <a:cs typeface="Arial"/>
              </a:rPr>
              <a:t>their</a:t>
            </a:r>
            <a:r>
              <a:rPr sz="1100" spc="-25" dirty="0">
                <a:solidFill>
                  <a:srgbClr val="5C5B5A"/>
                </a:solidFill>
                <a:latin typeface="Arial"/>
                <a:cs typeface="Arial"/>
              </a:rPr>
              <a:t> </a:t>
            </a:r>
            <a:r>
              <a:rPr sz="1100" spc="-10" dirty="0">
                <a:solidFill>
                  <a:srgbClr val="5C5B5A"/>
                </a:solidFill>
                <a:latin typeface="Arial"/>
                <a:cs typeface="Arial"/>
              </a:rPr>
              <a:t>mortgage</a:t>
            </a:r>
            <a:endParaRPr sz="1100">
              <a:latin typeface="Arial"/>
              <a:cs typeface="Arial"/>
            </a:endParaRPr>
          </a:p>
        </p:txBody>
      </p:sp>
      <p:sp>
        <p:nvSpPr>
          <p:cNvPr id="9" name="object 9"/>
          <p:cNvSpPr txBox="1"/>
          <p:nvPr/>
        </p:nvSpPr>
        <p:spPr>
          <a:xfrm>
            <a:off x="8027923" y="2774061"/>
            <a:ext cx="147828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23%</a:t>
            </a:r>
            <a:r>
              <a:rPr sz="1100" spc="-20" dirty="0">
                <a:solidFill>
                  <a:srgbClr val="5C5B5A"/>
                </a:solidFill>
                <a:latin typeface="Arial"/>
                <a:cs typeface="Arial"/>
              </a:rPr>
              <a:t> </a:t>
            </a:r>
            <a:r>
              <a:rPr sz="1100" dirty="0">
                <a:solidFill>
                  <a:srgbClr val="5C5B5A"/>
                </a:solidFill>
                <a:latin typeface="Arial"/>
                <a:cs typeface="Arial"/>
              </a:rPr>
              <a:t>Those</a:t>
            </a:r>
            <a:r>
              <a:rPr sz="1100" spc="-10" dirty="0">
                <a:solidFill>
                  <a:srgbClr val="5C5B5A"/>
                </a:solidFill>
                <a:latin typeface="Arial"/>
                <a:cs typeface="Arial"/>
              </a:rPr>
              <a:t> </a:t>
            </a:r>
            <a:r>
              <a:rPr sz="1100" dirty="0">
                <a:solidFill>
                  <a:srgbClr val="5C5B5A"/>
                </a:solidFill>
                <a:latin typeface="Arial"/>
                <a:cs typeface="Arial"/>
              </a:rPr>
              <a:t>aged</a:t>
            </a:r>
            <a:r>
              <a:rPr sz="1100" spc="-25" dirty="0">
                <a:solidFill>
                  <a:srgbClr val="5C5B5A"/>
                </a:solidFill>
                <a:latin typeface="Arial"/>
                <a:cs typeface="Arial"/>
              </a:rPr>
              <a:t> </a:t>
            </a:r>
            <a:r>
              <a:rPr sz="1100" spc="-10" dirty="0">
                <a:solidFill>
                  <a:srgbClr val="5C5B5A"/>
                </a:solidFill>
                <a:latin typeface="Arial"/>
                <a:cs typeface="Arial"/>
              </a:rPr>
              <a:t>25-</a:t>
            </a:r>
            <a:r>
              <a:rPr sz="1100" spc="-25" dirty="0">
                <a:solidFill>
                  <a:srgbClr val="5C5B5A"/>
                </a:solidFill>
                <a:latin typeface="Arial"/>
                <a:cs typeface="Arial"/>
              </a:rPr>
              <a:t>34</a:t>
            </a:r>
            <a:endParaRPr sz="1100">
              <a:latin typeface="Arial"/>
              <a:cs typeface="Arial"/>
            </a:endParaRPr>
          </a:p>
        </p:txBody>
      </p:sp>
      <p:sp>
        <p:nvSpPr>
          <p:cNvPr id="10" name="object 10"/>
          <p:cNvSpPr/>
          <p:nvPr/>
        </p:nvSpPr>
        <p:spPr>
          <a:xfrm>
            <a:off x="6389751" y="3357879"/>
            <a:ext cx="1537970" cy="1151255"/>
          </a:xfrm>
          <a:custGeom>
            <a:avLst/>
            <a:gdLst/>
            <a:ahLst/>
            <a:cxnLst/>
            <a:rect l="l" t="t" r="r" b="b"/>
            <a:pathLst>
              <a:path w="1537970" h="1151254">
                <a:moveTo>
                  <a:pt x="1313688" y="38100"/>
                </a:moveTo>
                <a:lnTo>
                  <a:pt x="1307338" y="34925"/>
                </a:lnTo>
                <a:lnTo>
                  <a:pt x="1237488" y="0"/>
                </a:lnTo>
                <a:lnTo>
                  <a:pt x="1237488" y="34925"/>
                </a:lnTo>
                <a:lnTo>
                  <a:pt x="224155" y="34925"/>
                </a:lnTo>
                <a:lnTo>
                  <a:pt x="224155" y="41275"/>
                </a:lnTo>
                <a:lnTo>
                  <a:pt x="1237488" y="41275"/>
                </a:lnTo>
                <a:lnTo>
                  <a:pt x="1237488" y="76200"/>
                </a:lnTo>
                <a:lnTo>
                  <a:pt x="1307338" y="41275"/>
                </a:lnTo>
                <a:lnTo>
                  <a:pt x="1313688" y="38100"/>
                </a:lnTo>
                <a:close/>
              </a:path>
              <a:path w="1537970" h="1151254">
                <a:moveTo>
                  <a:pt x="1537970" y="1113028"/>
                </a:moveTo>
                <a:lnTo>
                  <a:pt x="1531620" y="1109853"/>
                </a:lnTo>
                <a:lnTo>
                  <a:pt x="1461770" y="1074928"/>
                </a:lnTo>
                <a:lnTo>
                  <a:pt x="1461770" y="1109853"/>
                </a:lnTo>
                <a:lnTo>
                  <a:pt x="0" y="1109853"/>
                </a:lnTo>
                <a:lnTo>
                  <a:pt x="0" y="1116203"/>
                </a:lnTo>
                <a:lnTo>
                  <a:pt x="1461770" y="1116203"/>
                </a:lnTo>
                <a:lnTo>
                  <a:pt x="1461770" y="1151128"/>
                </a:lnTo>
                <a:lnTo>
                  <a:pt x="1531620" y="1116203"/>
                </a:lnTo>
                <a:lnTo>
                  <a:pt x="1537970" y="1113028"/>
                </a:lnTo>
                <a:close/>
              </a:path>
            </a:pathLst>
          </a:custGeom>
          <a:solidFill>
            <a:srgbClr val="7E7E7E"/>
          </a:solidFill>
        </p:spPr>
        <p:txBody>
          <a:bodyPr wrap="square" lIns="0" tIns="0" rIns="0" bIns="0" rtlCol="0"/>
          <a:lstStyle/>
          <a:p>
            <a:endParaRPr/>
          </a:p>
        </p:txBody>
      </p:sp>
      <p:sp>
        <p:nvSpPr>
          <p:cNvPr id="11" name="object 11"/>
          <p:cNvSpPr txBox="1"/>
          <p:nvPr/>
        </p:nvSpPr>
        <p:spPr>
          <a:xfrm>
            <a:off x="7771003" y="3144977"/>
            <a:ext cx="248031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14%</a:t>
            </a:r>
            <a:r>
              <a:rPr sz="1100" spc="-45" dirty="0">
                <a:solidFill>
                  <a:srgbClr val="5C5B5A"/>
                </a:solidFill>
                <a:latin typeface="Arial"/>
                <a:cs typeface="Arial"/>
              </a:rPr>
              <a:t> </a:t>
            </a:r>
            <a:r>
              <a:rPr sz="1100" dirty="0">
                <a:solidFill>
                  <a:srgbClr val="5C5B5A"/>
                </a:solidFill>
                <a:latin typeface="Arial"/>
                <a:cs typeface="Arial"/>
              </a:rPr>
              <a:t>Asian</a:t>
            </a:r>
            <a:r>
              <a:rPr sz="1100" spc="-15" dirty="0">
                <a:solidFill>
                  <a:srgbClr val="5C5B5A"/>
                </a:solidFill>
                <a:latin typeface="Arial"/>
                <a:cs typeface="Arial"/>
              </a:rPr>
              <a:t> </a:t>
            </a:r>
            <a:r>
              <a:rPr sz="1100" dirty="0">
                <a:solidFill>
                  <a:srgbClr val="5C5B5A"/>
                </a:solidFill>
                <a:latin typeface="Arial"/>
                <a:cs typeface="Arial"/>
              </a:rPr>
              <a:t>or</a:t>
            </a:r>
            <a:r>
              <a:rPr sz="1100" spc="-45" dirty="0">
                <a:solidFill>
                  <a:srgbClr val="5C5B5A"/>
                </a:solidFill>
                <a:latin typeface="Arial"/>
                <a:cs typeface="Arial"/>
              </a:rPr>
              <a:t> </a:t>
            </a:r>
            <a:r>
              <a:rPr sz="1100" dirty="0">
                <a:solidFill>
                  <a:srgbClr val="5C5B5A"/>
                </a:solidFill>
                <a:latin typeface="Arial"/>
                <a:cs typeface="Arial"/>
              </a:rPr>
              <a:t>Asian</a:t>
            </a:r>
            <a:r>
              <a:rPr sz="1100" spc="-30" dirty="0">
                <a:solidFill>
                  <a:srgbClr val="5C5B5A"/>
                </a:solidFill>
                <a:latin typeface="Arial"/>
                <a:cs typeface="Arial"/>
              </a:rPr>
              <a:t> </a:t>
            </a:r>
            <a:r>
              <a:rPr sz="1100" dirty="0">
                <a:solidFill>
                  <a:srgbClr val="5C5B5A"/>
                </a:solidFill>
                <a:latin typeface="Arial"/>
                <a:cs typeface="Arial"/>
              </a:rPr>
              <a:t>British</a:t>
            </a:r>
            <a:r>
              <a:rPr sz="1100" spc="-40" dirty="0">
                <a:solidFill>
                  <a:srgbClr val="5C5B5A"/>
                </a:solidFill>
                <a:latin typeface="Arial"/>
                <a:cs typeface="Arial"/>
              </a:rPr>
              <a:t> </a:t>
            </a:r>
            <a:r>
              <a:rPr sz="1100" spc="-10" dirty="0">
                <a:solidFill>
                  <a:srgbClr val="5C5B5A"/>
                </a:solidFill>
                <a:latin typeface="Arial"/>
                <a:cs typeface="Arial"/>
              </a:rPr>
              <a:t>respondents</a:t>
            </a:r>
            <a:endParaRPr sz="1100">
              <a:latin typeface="Arial"/>
              <a:cs typeface="Arial"/>
            </a:endParaRPr>
          </a:p>
        </p:txBody>
      </p:sp>
      <p:sp>
        <p:nvSpPr>
          <p:cNvPr id="12" name="object 12"/>
          <p:cNvSpPr txBox="1"/>
          <p:nvPr/>
        </p:nvSpPr>
        <p:spPr>
          <a:xfrm>
            <a:off x="7771003" y="3313302"/>
            <a:ext cx="159448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13%</a:t>
            </a:r>
            <a:r>
              <a:rPr sz="1100" spc="-55" dirty="0">
                <a:solidFill>
                  <a:srgbClr val="5C5B5A"/>
                </a:solidFill>
                <a:latin typeface="Arial"/>
                <a:cs typeface="Arial"/>
              </a:rPr>
              <a:t> </a:t>
            </a:r>
            <a:r>
              <a:rPr sz="1100" dirty="0">
                <a:solidFill>
                  <a:srgbClr val="5C5B5A"/>
                </a:solidFill>
                <a:latin typeface="Arial"/>
                <a:cs typeface="Arial"/>
              </a:rPr>
              <a:t>Muslim</a:t>
            </a:r>
            <a:r>
              <a:rPr sz="1100" spc="-20" dirty="0">
                <a:solidFill>
                  <a:srgbClr val="5C5B5A"/>
                </a:solidFill>
                <a:latin typeface="Arial"/>
                <a:cs typeface="Arial"/>
              </a:rPr>
              <a:t> </a:t>
            </a:r>
            <a:r>
              <a:rPr sz="1100" spc="-10" dirty="0">
                <a:solidFill>
                  <a:srgbClr val="5C5B5A"/>
                </a:solidFill>
                <a:latin typeface="Arial"/>
                <a:cs typeface="Arial"/>
              </a:rPr>
              <a:t>respondents</a:t>
            </a:r>
            <a:endParaRPr sz="1100">
              <a:latin typeface="Arial"/>
              <a:cs typeface="Arial"/>
            </a:endParaRPr>
          </a:p>
        </p:txBody>
      </p:sp>
      <p:sp>
        <p:nvSpPr>
          <p:cNvPr id="13" name="object 13"/>
          <p:cNvSpPr txBox="1"/>
          <p:nvPr/>
        </p:nvSpPr>
        <p:spPr>
          <a:xfrm>
            <a:off x="7771003" y="3480942"/>
            <a:ext cx="147828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12%</a:t>
            </a:r>
            <a:r>
              <a:rPr sz="1100" spc="-20" dirty="0">
                <a:solidFill>
                  <a:srgbClr val="5C5B5A"/>
                </a:solidFill>
                <a:latin typeface="Arial"/>
                <a:cs typeface="Arial"/>
              </a:rPr>
              <a:t> </a:t>
            </a:r>
            <a:r>
              <a:rPr sz="1100" dirty="0">
                <a:solidFill>
                  <a:srgbClr val="5C5B5A"/>
                </a:solidFill>
                <a:latin typeface="Arial"/>
                <a:cs typeface="Arial"/>
              </a:rPr>
              <a:t>Those</a:t>
            </a:r>
            <a:r>
              <a:rPr sz="1100" spc="-10" dirty="0">
                <a:solidFill>
                  <a:srgbClr val="5C5B5A"/>
                </a:solidFill>
                <a:latin typeface="Arial"/>
                <a:cs typeface="Arial"/>
              </a:rPr>
              <a:t> </a:t>
            </a:r>
            <a:r>
              <a:rPr sz="1100" dirty="0">
                <a:solidFill>
                  <a:srgbClr val="5C5B5A"/>
                </a:solidFill>
                <a:latin typeface="Arial"/>
                <a:cs typeface="Arial"/>
              </a:rPr>
              <a:t>aged</a:t>
            </a:r>
            <a:r>
              <a:rPr sz="1100" spc="-25" dirty="0">
                <a:solidFill>
                  <a:srgbClr val="5C5B5A"/>
                </a:solidFill>
                <a:latin typeface="Arial"/>
                <a:cs typeface="Arial"/>
              </a:rPr>
              <a:t> </a:t>
            </a:r>
            <a:r>
              <a:rPr sz="1100" spc="-10" dirty="0">
                <a:solidFill>
                  <a:srgbClr val="5C5B5A"/>
                </a:solidFill>
                <a:latin typeface="Arial"/>
                <a:cs typeface="Arial"/>
              </a:rPr>
              <a:t>18-</a:t>
            </a:r>
            <a:r>
              <a:rPr sz="1100" spc="-25" dirty="0">
                <a:solidFill>
                  <a:srgbClr val="5C5B5A"/>
                </a:solidFill>
                <a:latin typeface="Arial"/>
                <a:cs typeface="Arial"/>
              </a:rPr>
              <a:t>24</a:t>
            </a:r>
            <a:endParaRPr sz="1100">
              <a:latin typeface="Arial"/>
              <a:cs typeface="Arial"/>
            </a:endParaRPr>
          </a:p>
        </p:txBody>
      </p:sp>
      <p:sp>
        <p:nvSpPr>
          <p:cNvPr id="14" name="object 14"/>
          <p:cNvSpPr txBox="1"/>
          <p:nvPr/>
        </p:nvSpPr>
        <p:spPr>
          <a:xfrm>
            <a:off x="7771003" y="3648583"/>
            <a:ext cx="191135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12%</a:t>
            </a:r>
            <a:r>
              <a:rPr sz="1100" spc="-30" dirty="0">
                <a:solidFill>
                  <a:srgbClr val="5C5B5A"/>
                </a:solidFill>
                <a:latin typeface="Arial"/>
                <a:cs typeface="Arial"/>
              </a:rPr>
              <a:t> </a:t>
            </a:r>
            <a:r>
              <a:rPr sz="1100" dirty="0">
                <a:solidFill>
                  <a:srgbClr val="5C5B5A"/>
                </a:solidFill>
                <a:latin typeface="Arial"/>
                <a:cs typeface="Arial"/>
              </a:rPr>
              <a:t>English</a:t>
            </a:r>
            <a:r>
              <a:rPr sz="1100" spc="-10" dirty="0">
                <a:solidFill>
                  <a:srgbClr val="5C5B5A"/>
                </a:solidFill>
                <a:latin typeface="Arial"/>
                <a:cs typeface="Arial"/>
              </a:rPr>
              <a:t> </a:t>
            </a:r>
            <a:r>
              <a:rPr sz="1100" dirty="0">
                <a:solidFill>
                  <a:srgbClr val="5C5B5A"/>
                </a:solidFill>
                <a:latin typeface="Arial"/>
                <a:cs typeface="Arial"/>
              </a:rPr>
              <a:t>not</a:t>
            </a:r>
            <a:r>
              <a:rPr sz="1100" spc="-25" dirty="0">
                <a:solidFill>
                  <a:srgbClr val="5C5B5A"/>
                </a:solidFill>
                <a:latin typeface="Arial"/>
                <a:cs typeface="Arial"/>
              </a:rPr>
              <a:t> </a:t>
            </a:r>
            <a:r>
              <a:rPr sz="1100" dirty="0">
                <a:solidFill>
                  <a:srgbClr val="5C5B5A"/>
                </a:solidFill>
                <a:latin typeface="Arial"/>
                <a:cs typeface="Arial"/>
              </a:rPr>
              <a:t>first</a:t>
            </a:r>
            <a:r>
              <a:rPr sz="1100" spc="-45" dirty="0">
                <a:solidFill>
                  <a:srgbClr val="5C5B5A"/>
                </a:solidFill>
                <a:latin typeface="Arial"/>
                <a:cs typeface="Arial"/>
              </a:rPr>
              <a:t> </a:t>
            </a:r>
            <a:r>
              <a:rPr sz="1100" spc="-10" dirty="0">
                <a:solidFill>
                  <a:srgbClr val="5C5B5A"/>
                </a:solidFill>
                <a:latin typeface="Arial"/>
                <a:cs typeface="Arial"/>
              </a:rPr>
              <a:t>language</a:t>
            </a:r>
            <a:endParaRPr sz="1100">
              <a:latin typeface="Arial"/>
              <a:cs typeface="Arial"/>
            </a:endParaRPr>
          </a:p>
        </p:txBody>
      </p:sp>
      <p:sp>
        <p:nvSpPr>
          <p:cNvPr id="15" name="object 15"/>
          <p:cNvSpPr txBox="1"/>
          <p:nvPr/>
        </p:nvSpPr>
        <p:spPr>
          <a:xfrm>
            <a:off x="8027923" y="4202048"/>
            <a:ext cx="140081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9%</a:t>
            </a:r>
            <a:r>
              <a:rPr sz="1100" spc="-20" dirty="0">
                <a:solidFill>
                  <a:srgbClr val="5C5B5A"/>
                </a:solidFill>
                <a:latin typeface="Arial"/>
                <a:cs typeface="Arial"/>
              </a:rPr>
              <a:t> </a:t>
            </a:r>
            <a:r>
              <a:rPr sz="1100" dirty="0">
                <a:solidFill>
                  <a:srgbClr val="5C5B5A"/>
                </a:solidFill>
                <a:latin typeface="Arial"/>
                <a:cs typeface="Arial"/>
              </a:rPr>
              <a:t>Those</a:t>
            </a:r>
            <a:r>
              <a:rPr sz="1100" spc="-20" dirty="0">
                <a:solidFill>
                  <a:srgbClr val="5C5B5A"/>
                </a:solidFill>
                <a:latin typeface="Arial"/>
                <a:cs typeface="Arial"/>
              </a:rPr>
              <a:t> </a:t>
            </a:r>
            <a:r>
              <a:rPr sz="1100" dirty="0">
                <a:solidFill>
                  <a:srgbClr val="5C5B5A"/>
                </a:solidFill>
                <a:latin typeface="Arial"/>
                <a:cs typeface="Arial"/>
              </a:rPr>
              <a:t>aged</a:t>
            </a:r>
            <a:r>
              <a:rPr sz="1100" spc="-5" dirty="0">
                <a:solidFill>
                  <a:srgbClr val="5C5B5A"/>
                </a:solidFill>
                <a:latin typeface="Arial"/>
                <a:cs typeface="Arial"/>
              </a:rPr>
              <a:t> </a:t>
            </a:r>
            <a:r>
              <a:rPr sz="1100" spc="-10" dirty="0">
                <a:solidFill>
                  <a:srgbClr val="5C5B5A"/>
                </a:solidFill>
                <a:latin typeface="Arial"/>
                <a:cs typeface="Arial"/>
              </a:rPr>
              <a:t>16-</a:t>
            </a:r>
            <a:r>
              <a:rPr sz="1100" spc="-25" dirty="0">
                <a:solidFill>
                  <a:srgbClr val="5C5B5A"/>
                </a:solidFill>
                <a:latin typeface="Arial"/>
                <a:cs typeface="Arial"/>
              </a:rPr>
              <a:t>24</a:t>
            </a:r>
            <a:endParaRPr sz="1100">
              <a:latin typeface="Arial"/>
              <a:cs typeface="Arial"/>
            </a:endParaRPr>
          </a:p>
        </p:txBody>
      </p:sp>
      <p:sp>
        <p:nvSpPr>
          <p:cNvPr id="16" name="object 16"/>
          <p:cNvSpPr txBox="1"/>
          <p:nvPr/>
        </p:nvSpPr>
        <p:spPr>
          <a:xfrm>
            <a:off x="8027923" y="4369689"/>
            <a:ext cx="210248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8%</a:t>
            </a:r>
            <a:r>
              <a:rPr sz="1100" spc="-35" dirty="0">
                <a:solidFill>
                  <a:srgbClr val="5C5B5A"/>
                </a:solidFill>
                <a:latin typeface="Arial"/>
                <a:cs typeface="Arial"/>
              </a:rPr>
              <a:t> </a:t>
            </a:r>
            <a:r>
              <a:rPr sz="1100" dirty="0">
                <a:solidFill>
                  <a:srgbClr val="5C5B5A"/>
                </a:solidFill>
                <a:latin typeface="Arial"/>
                <a:cs typeface="Arial"/>
              </a:rPr>
              <a:t>Current</a:t>
            </a:r>
            <a:r>
              <a:rPr sz="1100" spc="-40" dirty="0">
                <a:solidFill>
                  <a:srgbClr val="5C5B5A"/>
                </a:solidFill>
                <a:latin typeface="Arial"/>
                <a:cs typeface="Arial"/>
              </a:rPr>
              <a:t> </a:t>
            </a:r>
            <a:r>
              <a:rPr sz="1100" dirty="0">
                <a:solidFill>
                  <a:srgbClr val="5C5B5A"/>
                </a:solidFill>
                <a:latin typeface="Arial"/>
                <a:cs typeface="Arial"/>
              </a:rPr>
              <a:t>caring</a:t>
            </a:r>
            <a:r>
              <a:rPr sz="1100" spc="-25" dirty="0">
                <a:solidFill>
                  <a:srgbClr val="5C5B5A"/>
                </a:solidFill>
                <a:latin typeface="Arial"/>
                <a:cs typeface="Arial"/>
              </a:rPr>
              <a:t> </a:t>
            </a:r>
            <a:r>
              <a:rPr sz="1100" spc="-10" dirty="0">
                <a:solidFill>
                  <a:srgbClr val="5C5B5A"/>
                </a:solidFill>
                <a:latin typeface="Arial"/>
                <a:cs typeface="Arial"/>
              </a:rPr>
              <a:t>responsibilities</a:t>
            </a:r>
            <a:endParaRPr sz="1100">
              <a:latin typeface="Arial"/>
              <a:cs typeface="Arial"/>
            </a:endParaRPr>
          </a:p>
        </p:txBody>
      </p:sp>
      <p:sp>
        <p:nvSpPr>
          <p:cNvPr id="17" name="object 17"/>
          <p:cNvSpPr txBox="1"/>
          <p:nvPr/>
        </p:nvSpPr>
        <p:spPr>
          <a:xfrm>
            <a:off x="8027923" y="4537328"/>
            <a:ext cx="225171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8%</a:t>
            </a:r>
            <a:r>
              <a:rPr sz="1100" spc="-30" dirty="0">
                <a:solidFill>
                  <a:srgbClr val="5C5B5A"/>
                </a:solidFill>
                <a:latin typeface="Arial"/>
                <a:cs typeface="Arial"/>
              </a:rPr>
              <a:t> </a:t>
            </a:r>
            <a:r>
              <a:rPr sz="1100" dirty="0">
                <a:solidFill>
                  <a:srgbClr val="5C5B5A"/>
                </a:solidFill>
                <a:latin typeface="Arial"/>
                <a:cs typeface="Arial"/>
              </a:rPr>
              <a:t>Rent</a:t>
            </a:r>
            <a:r>
              <a:rPr sz="1100" spc="-15" dirty="0">
                <a:solidFill>
                  <a:srgbClr val="5C5B5A"/>
                </a:solidFill>
                <a:latin typeface="Arial"/>
                <a:cs typeface="Arial"/>
              </a:rPr>
              <a:t> </a:t>
            </a:r>
            <a:r>
              <a:rPr sz="1100" dirty="0">
                <a:solidFill>
                  <a:srgbClr val="5C5B5A"/>
                </a:solidFill>
                <a:latin typeface="Arial"/>
                <a:cs typeface="Arial"/>
              </a:rPr>
              <a:t>from</a:t>
            </a:r>
            <a:r>
              <a:rPr sz="1100" spc="-60" dirty="0">
                <a:solidFill>
                  <a:srgbClr val="5C5B5A"/>
                </a:solidFill>
                <a:latin typeface="Arial"/>
                <a:cs typeface="Arial"/>
              </a:rPr>
              <a:t> </a:t>
            </a:r>
            <a:r>
              <a:rPr sz="1100" dirty="0">
                <a:solidFill>
                  <a:srgbClr val="5C5B5A"/>
                </a:solidFill>
                <a:latin typeface="Arial"/>
                <a:cs typeface="Arial"/>
              </a:rPr>
              <a:t>local </a:t>
            </a:r>
            <a:r>
              <a:rPr sz="1100" spc="-10" dirty="0">
                <a:solidFill>
                  <a:srgbClr val="5C5B5A"/>
                </a:solidFill>
                <a:latin typeface="Arial"/>
                <a:cs typeface="Arial"/>
              </a:rPr>
              <a:t>authority/council</a:t>
            </a:r>
            <a:endParaRPr sz="1100">
              <a:latin typeface="Arial"/>
              <a:cs typeface="Arial"/>
            </a:endParaRPr>
          </a:p>
        </p:txBody>
      </p:sp>
      <p:sp>
        <p:nvSpPr>
          <p:cNvPr id="18" name="object 18"/>
          <p:cNvSpPr txBox="1"/>
          <p:nvPr/>
        </p:nvSpPr>
        <p:spPr>
          <a:xfrm>
            <a:off x="8027923" y="4704663"/>
            <a:ext cx="251841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7%</a:t>
            </a:r>
            <a:r>
              <a:rPr sz="1100" spc="-55" dirty="0">
                <a:solidFill>
                  <a:srgbClr val="5C5B5A"/>
                </a:solidFill>
                <a:latin typeface="Arial"/>
                <a:cs typeface="Arial"/>
              </a:rPr>
              <a:t> </a:t>
            </a:r>
            <a:r>
              <a:rPr sz="1100" dirty="0">
                <a:solidFill>
                  <a:srgbClr val="5C5B5A"/>
                </a:solidFill>
                <a:latin typeface="Arial"/>
                <a:cs typeface="Arial"/>
              </a:rPr>
              <a:t>Household</a:t>
            </a:r>
            <a:r>
              <a:rPr sz="1100" spc="-25" dirty="0">
                <a:solidFill>
                  <a:srgbClr val="5C5B5A"/>
                </a:solidFill>
                <a:latin typeface="Arial"/>
                <a:cs typeface="Arial"/>
              </a:rPr>
              <a:t> </a:t>
            </a:r>
            <a:r>
              <a:rPr sz="1100" dirty="0">
                <a:solidFill>
                  <a:srgbClr val="5C5B5A"/>
                </a:solidFill>
                <a:latin typeface="Arial"/>
                <a:cs typeface="Arial"/>
              </a:rPr>
              <a:t>income</a:t>
            </a:r>
            <a:r>
              <a:rPr sz="1100" spc="-40" dirty="0">
                <a:solidFill>
                  <a:srgbClr val="5C5B5A"/>
                </a:solidFill>
                <a:latin typeface="Arial"/>
                <a:cs typeface="Arial"/>
              </a:rPr>
              <a:t> </a:t>
            </a:r>
            <a:r>
              <a:rPr sz="1100" dirty="0">
                <a:solidFill>
                  <a:srgbClr val="5C5B5A"/>
                </a:solidFill>
                <a:latin typeface="Arial"/>
                <a:cs typeface="Arial"/>
              </a:rPr>
              <a:t>below</a:t>
            </a:r>
            <a:r>
              <a:rPr sz="1100" spc="-35" dirty="0">
                <a:solidFill>
                  <a:srgbClr val="5C5B5A"/>
                </a:solidFill>
                <a:latin typeface="Arial"/>
                <a:cs typeface="Arial"/>
              </a:rPr>
              <a:t> </a:t>
            </a:r>
            <a:r>
              <a:rPr sz="1100" dirty="0">
                <a:solidFill>
                  <a:srgbClr val="5C5B5A"/>
                </a:solidFill>
                <a:latin typeface="Arial"/>
                <a:cs typeface="Arial"/>
              </a:rPr>
              <a:t>£10.4k</a:t>
            </a:r>
            <a:r>
              <a:rPr sz="1100" spc="-55" dirty="0">
                <a:solidFill>
                  <a:srgbClr val="5C5B5A"/>
                </a:solidFill>
                <a:latin typeface="Arial"/>
                <a:cs typeface="Arial"/>
              </a:rPr>
              <a:t> </a:t>
            </a:r>
            <a:r>
              <a:rPr sz="1100" spc="-25" dirty="0">
                <a:solidFill>
                  <a:srgbClr val="5C5B5A"/>
                </a:solidFill>
                <a:latin typeface="Arial"/>
                <a:cs typeface="Arial"/>
              </a:rPr>
              <a:t>p/a</a:t>
            </a:r>
            <a:endParaRPr sz="1100">
              <a:latin typeface="Arial"/>
              <a:cs typeface="Arial"/>
            </a:endParaRPr>
          </a:p>
        </p:txBody>
      </p:sp>
      <p:sp>
        <p:nvSpPr>
          <p:cNvPr id="19" name="object 19"/>
          <p:cNvSpPr txBox="1"/>
          <p:nvPr/>
        </p:nvSpPr>
        <p:spPr>
          <a:xfrm>
            <a:off x="579526" y="2570175"/>
            <a:ext cx="6981190" cy="3738245"/>
          </a:xfrm>
          <a:prstGeom prst="rect">
            <a:avLst/>
          </a:prstGeom>
        </p:spPr>
        <p:txBody>
          <a:bodyPr vert="horz" wrap="square" lIns="0" tIns="12700" rIns="0" bIns="0" rtlCol="0">
            <a:spAutoFit/>
          </a:bodyPr>
          <a:lstStyle/>
          <a:p>
            <a:pPr marL="3134995">
              <a:lnSpc>
                <a:spcPct val="100000"/>
              </a:lnSpc>
              <a:spcBef>
                <a:spcPts val="100"/>
              </a:spcBef>
              <a:tabLst>
                <a:tab pos="6703059" algn="l"/>
              </a:tabLst>
            </a:pPr>
            <a:r>
              <a:rPr sz="1800" baseline="2314" dirty="0">
                <a:solidFill>
                  <a:srgbClr val="585858"/>
                </a:solidFill>
                <a:latin typeface="Calibri"/>
                <a:cs typeface="Calibri"/>
              </a:rPr>
              <a:t>Not</a:t>
            </a:r>
            <a:r>
              <a:rPr sz="1800" spc="-30" baseline="2314" dirty="0">
                <a:solidFill>
                  <a:srgbClr val="585858"/>
                </a:solidFill>
                <a:latin typeface="Calibri"/>
                <a:cs typeface="Calibri"/>
              </a:rPr>
              <a:t> </a:t>
            </a:r>
            <a:r>
              <a:rPr sz="1800" baseline="2314" dirty="0">
                <a:solidFill>
                  <a:srgbClr val="585858"/>
                </a:solidFill>
                <a:latin typeface="Calibri"/>
                <a:cs typeface="Calibri"/>
              </a:rPr>
              <a:t>sure</a:t>
            </a:r>
            <a:r>
              <a:rPr sz="1800" spc="-30" baseline="2314" dirty="0">
                <a:solidFill>
                  <a:srgbClr val="585858"/>
                </a:solidFill>
                <a:latin typeface="Calibri"/>
                <a:cs typeface="Calibri"/>
              </a:rPr>
              <a:t> </a:t>
            </a:r>
            <a:r>
              <a:rPr sz="1800" baseline="2314" dirty="0">
                <a:solidFill>
                  <a:srgbClr val="585858"/>
                </a:solidFill>
                <a:latin typeface="Calibri"/>
                <a:cs typeface="Calibri"/>
              </a:rPr>
              <a:t>if</a:t>
            </a:r>
            <a:r>
              <a:rPr sz="1800" spc="-22" baseline="2314" dirty="0">
                <a:solidFill>
                  <a:srgbClr val="585858"/>
                </a:solidFill>
                <a:latin typeface="Calibri"/>
                <a:cs typeface="Calibri"/>
              </a:rPr>
              <a:t> </a:t>
            </a:r>
            <a:r>
              <a:rPr sz="1800" baseline="2314" dirty="0">
                <a:solidFill>
                  <a:srgbClr val="585858"/>
                </a:solidFill>
                <a:latin typeface="Calibri"/>
                <a:cs typeface="Calibri"/>
              </a:rPr>
              <a:t>we</a:t>
            </a:r>
            <a:r>
              <a:rPr sz="1800" spc="-30" baseline="2314" dirty="0">
                <a:solidFill>
                  <a:srgbClr val="585858"/>
                </a:solidFill>
                <a:latin typeface="Calibri"/>
                <a:cs typeface="Calibri"/>
              </a:rPr>
              <a:t> </a:t>
            </a:r>
            <a:r>
              <a:rPr sz="1800" baseline="2314" dirty="0">
                <a:solidFill>
                  <a:srgbClr val="585858"/>
                </a:solidFill>
                <a:latin typeface="Calibri"/>
                <a:cs typeface="Calibri"/>
              </a:rPr>
              <a:t>could</a:t>
            </a:r>
            <a:r>
              <a:rPr sz="1800" spc="-22" baseline="2314" dirty="0">
                <a:solidFill>
                  <a:srgbClr val="585858"/>
                </a:solidFill>
                <a:latin typeface="Calibri"/>
                <a:cs typeface="Calibri"/>
              </a:rPr>
              <a:t> </a:t>
            </a:r>
            <a:r>
              <a:rPr sz="1800" baseline="2314" dirty="0">
                <a:solidFill>
                  <a:srgbClr val="585858"/>
                </a:solidFill>
                <a:latin typeface="Calibri"/>
                <a:cs typeface="Calibri"/>
              </a:rPr>
              <a:t>claim</a:t>
            </a:r>
            <a:r>
              <a:rPr sz="1800" spc="-22" baseline="2314" dirty="0">
                <a:solidFill>
                  <a:srgbClr val="585858"/>
                </a:solidFill>
                <a:latin typeface="Calibri"/>
                <a:cs typeface="Calibri"/>
              </a:rPr>
              <a:t> </a:t>
            </a:r>
            <a:r>
              <a:rPr sz="1800" spc="-37" baseline="2314" dirty="0">
                <a:solidFill>
                  <a:srgbClr val="585858"/>
                </a:solidFill>
                <a:latin typeface="Calibri"/>
                <a:cs typeface="Calibri"/>
              </a:rPr>
              <a:t>it</a:t>
            </a:r>
            <a:r>
              <a:rPr sz="1800" baseline="2314" dirty="0">
                <a:solidFill>
                  <a:srgbClr val="585858"/>
                </a:solidFill>
                <a:latin typeface="Calibri"/>
                <a:cs typeface="Calibri"/>
              </a:rPr>
              <a:t>	</a:t>
            </a:r>
            <a:r>
              <a:rPr sz="1200" spc="-25" dirty="0">
                <a:solidFill>
                  <a:srgbClr val="404040"/>
                </a:solidFill>
                <a:latin typeface="Calibri"/>
                <a:cs typeface="Calibri"/>
              </a:rPr>
              <a:t>18%</a:t>
            </a:r>
            <a:endParaRPr sz="1200">
              <a:latin typeface="Calibri"/>
              <a:cs typeface="Calibri"/>
            </a:endParaRPr>
          </a:p>
          <a:p>
            <a:pPr marL="3107055">
              <a:lnSpc>
                <a:spcPct val="100000"/>
              </a:lnSpc>
              <a:spcBef>
                <a:spcPts val="1335"/>
              </a:spcBef>
              <a:tabLst>
                <a:tab pos="5710555" algn="l"/>
              </a:tabLst>
            </a:pPr>
            <a:r>
              <a:rPr sz="1800" baseline="2314" dirty="0">
                <a:solidFill>
                  <a:srgbClr val="585858"/>
                </a:solidFill>
                <a:latin typeface="Calibri"/>
                <a:cs typeface="Calibri"/>
              </a:rPr>
              <a:t>Don't</a:t>
            </a:r>
            <a:r>
              <a:rPr sz="1800" spc="-37" baseline="2314" dirty="0">
                <a:solidFill>
                  <a:srgbClr val="585858"/>
                </a:solidFill>
                <a:latin typeface="Calibri"/>
                <a:cs typeface="Calibri"/>
              </a:rPr>
              <a:t> </a:t>
            </a:r>
            <a:r>
              <a:rPr sz="1800" baseline="2314" dirty="0">
                <a:solidFill>
                  <a:srgbClr val="585858"/>
                </a:solidFill>
                <a:latin typeface="Calibri"/>
                <a:cs typeface="Calibri"/>
              </a:rPr>
              <a:t>want</a:t>
            </a:r>
            <a:r>
              <a:rPr sz="1800" spc="-37" baseline="2314" dirty="0">
                <a:solidFill>
                  <a:srgbClr val="585858"/>
                </a:solidFill>
                <a:latin typeface="Calibri"/>
                <a:cs typeface="Calibri"/>
              </a:rPr>
              <a:t> </a:t>
            </a:r>
            <a:r>
              <a:rPr sz="1800" baseline="2314" dirty="0">
                <a:solidFill>
                  <a:srgbClr val="585858"/>
                </a:solidFill>
                <a:latin typeface="Calibri"/>
                <a:cs typeface="Calibri"/>
              </a:rPr>
              <a:t>to</a:t>
            </a:r>
            <a:r>
              <a:rPr sz="1800" spc="-44" baseline="2314" dirty="0">
                <a:solidFill>
                  <a:srgbClr val="585858"/>
                </a:solidFill>
                <a:latin typeface="Calibri"/>
                <a:cs typeface="Calibri"/>
              </a:rPr>
              <a:t> </a:t>
            </a:r>
            <a:r>
              <a:rPr sz="1800" baseline="2314" dirty="0">
                <a:solidFill>
                  <a:srgbClr val="585858"/>
                </a:solidFill>
                <a:latin typeface="Calibri"/>
                <a:cs typeface="Calibri"/>
              </a:rPr>
              <a:t>claim</a:t>
            </a:r>
            <a:r>
              <a:rPr sz="1800" spc="-22" baseline="2314" dirty="0">
                <a:solidFill>
                  <a:srgbClr val="585858"/>
                </a:solidFill>
                <a:latin typeface="Calibri"/>
                <a:cs typeface="Calibri"/>
              </a:rPr>
              <a:t> </a:t>
            </a:r>
            <a:r>
              <a:rPr sz="1800" spc="-15" baseline="2314" dirty="0">
                <a:solidFill>
                  <a:srgbClr val="585858"/>
                </a:solidFill>
                <a:latin typeface="Calibri"/>
                <a:cs typeface="Calibri"/>
              </a:rPr>
              <a:t>benefits</a:t>
            </a:r>
            <a:r>
              <a:rPr sz="1800" baseline="2314" dirty="0">
                <a:solidFill>
                  <a:srgbClr val="585858"/>
                </a:solidFill>
                <a:latin typeface="Calibri"/>
                <a:cs typeface="Calibri"/>
              </a:rPr>
              <a:t>	</a:t>
            </a:r>
            <a:r>
              <a:rPr sz="1200" spc="-25" dirty="0">
                <a:solidFill>
                  <a:srgbClr val="404040"/>
                </a:solidFill>
                <a:latin typeface="Calibri"/>
                <a:cs typeface="Calibri"/>
              </a:rPr>
              <a:t>7%</a:t>
            </a:r>
            <a:endParaRPr sz="1200">
              <a:latin typeface="Calibri"/>
              <a:cs typeface="Calibri"/>
            </a:endParaRPr>
          </a:p>
          <a:p>
            <a:pPr marL="2323465" marR="1075055" indent="871855">
              <a:lnSpc>
                <a:spcPct val="192700"/>
              </a:lnSpc>
              <a:tabLst>
                <a:tab pos="5440045" algn="l"/>
                <a:tab pos="5710555" algn="l"/>
              </a:tabLst>
            </a:pPr>
            <a:r>
              <a:rPr sz="1800" baseline="2314" dirty="0">
                <a:solidFill>
                  <a:srgbClr val="585858"/>
                </a:solidFill>
                <a:latin typeface="Calibri"/>
                <a:cs typeface="Calibri"/>
              </a:rPr>
              <a:t>Don't</a:t>
            </a:r>
            <a:r>
              <a:rPr sz="1800" spc="-44" baseline="2314" dirty="0">
                <a:solidFill>
                  <a:srgbClr val="585858"/>
                </a:solidFill>
                <a:latin typeface="Calibri"/>
                <a:cs typeface="Calibri"/>
              </a:rPr>
              <a:t> </a:t>
            </a:r>
            <a:r>
              <a:rPr sz="1800" baseline="2314" dirty="0">
                <a:solidFill>
                  <a:srgbClr val="585858"/>
                </a:solidFill>
                <a:latin typeface="Calibri"/>
                <a:cs typeface="Calibri"/>
              </a:rPr>
              <a:t>know</a:t>
            </a:r>
            <a:r>
              <a:rPr sz="1800" spc="-30" baseline="2314" dirty="0">
                <a:solidFill>
                  <a:srgbClr val="585858"/>
                </a:solidFill>
                <a:latin typeface="Calibri"/>
                <a:cs typeface="Calibri"/>
              </a:rPr>
              <a:t> </a:t>
            </a:r>
            <a:r>
              <a:rPr sz="1800" baseline="2314" dirty="0">
                <a:solidFill>
                  <a:srgbClr val="585858"/>
                </a:solidFill>
                <a:latin typeface="Calibri"/>
                <a:cs typeface="Calibri"/>
              </a:rPr>
              <a:t>how</a:t>
            </a:r>
            <a:r>
              <a:rPr sz="1800" spc="-37" baseline="2314" dirty="0">
                <a:solidFill>
                  <a:srgbClr val="585858"/>
                </a:solidFill>
                <a:latin typeface="Calibri"/>
                <a:cs typeface="Calibri"/>
              </a:rPr>
              <a:t> </a:t>
            </a:r>
            <a:r>
              <a:rPr sz="1800" baseline="2314" dirty="0">
                <a:solidFill>
                  <a:srgbClr val="585858"/>
                </a:solidFill>
                <a:latin typeface="Calibri"/>
                <a:cs typeface="Calibri"/>
              </a:rPr>
              <a:t>to</a:t>
            </a:r>
            <a:r>
              <a:rPr sz="1800" spc="-37" baseline="2314" dirty="0">
                <a:solidFill>
                  <a:srgbClr val="585858"/>
                </a:solidFill>
                <a:latin typeface="Calibri"/>
                <a:cs typeface="Calibri"/>
              </a:rPr>
              <a:t> </a:t>
            </a:r>
            <a:r>
              <a:rPr sz="1800" baseline="2314" dirty="0">
                <a:solidFill>
                  <a:srgbClr val="585858"/>
                </a:solidFill>
                <a:latin typeface="Calibri"/>
                <a:cs typeface="Calibri"/>
              </a:rPr>
              <a:t>claim</a:t>
            </a:r>
            <a:r>
              <a:rPr sz="1800" spc="-22" baseline="2314" dirty="0">
                <a:solidFill>
                  <a:srgbClr val="585858"/>
                </a:solidFill>
                <a:latin typeface="Calibri"/>
                <a:cs typeface="Calibri"/>
              </a:rPr>
              <a:t> </a:t>
            </a:r>
            <a:r>
              <a:rPr sz="1800" spc="-37" baseline="2314" dirty="0">
                <a:solidFill>
                  <a:srgbClr val="585858"/>
                </a:solidFill>
                <a:latin typeface="Calibri"/>
                <a:cs typeface="Calibri"/>
              </a:rPr>
              <a:t>it</a:t>
            </a:r>
            <a:r>
              <a:rPr sz="1800" baseline="2314" dirty="0">
                <a:solidFill>
                  <a:srgbClr val="585858"/>
                </a:solidFill>
                <a:latin typeface="Calibri"/>
                <a:cs typeface="Calibri"/>
              </a:rPr>
              <a:t>		</a:t>
            </a:r>
            <a:r>
              <a:rPr sz="1200" spc="-25" dirty="0">
                <a:solidFill>
                  <a:srgbClr val="404040"/>
                </a:solidFill>
                <a:latin typeface="Calibri"/>
                <a:cs typeface="Calibri"/>
              </a:rPr>
              <a:t>7% </a:t>
            </a:r>
            <a:r>
              <a:rPr sz="1800" baseline="2314" dirty="0">
                <a:solidFill>
                  <a:srgbClr val="585858"/>
                </a:solidFill>
                <a:latin typeface="Calibri"/>
                <a:cs typeface="Calibri"/>
              </a:rPr>
              <a:t>Didn't</a:t>
            </a:r>
            <a:r>
              <a:rPr sz="1800" spc="-37" baseline="2314" dirty="0">
                <a:solidFill>
                  <a:srgbClr val="585858"/>
                </a:solidFill>
                <a:latin typeface="Calibri"/>
                <a:cs typeface="Calibri"/>
              </a:rPr>
              <a:t> </a:t>
            </a:r>
            <a:r>
              <a:rPr sz="1800" baseline="2314" dirty="0">
                <a:solidFill>
                  <a:srgbClr val="585858"/>
                </a:solidFill>
                <a:latin typeface="Calibri"/>
                <a:cs typeface="Calibri"/>
              </a:rPr>
              <a:t>realise</a:t>
            </a:r>
            <a:r>
              <a:rPr sz="1800" spc="-15" baseline="2314" dirty="0">
                <a:solidFill>
                  <a:srgbClr val="585858"/>
                </a:solidFill>
                <a:latin typeface="Calibri"/>
                <a:cs typeface="Calibri"/>
              </a:rPr>
              <a:t> </a:t>
            </a:r>
            <a:r>
              <a:rPr sz="1800" baseline="2314" dirty="0">
                <a:solidFill>
                  <a:srgbClr val="585858"/>
                </a:solidFill>
                <a:latin typeface="Calibri"/>
                <a:cs typeface="Calibri"/>
              </a:rPr>
              <a:t>there</a:t>
            </a:r>
            <a:r>
              <a:rPr sz="1800" spc="-22" baseline="2314" dirty="0">
                <a:solidFill>
                  <a:srgbClr val="585858"/>
                </a:solidFill>
                <a:latin typeface="Calibri"/>
                <a:cs typeface="Calibri"/>
              </a:rPr>
              <a:t> </a:t>
            </a:r>
            <a:r>
              <a:rPr sz="1800" baseline="2314" dirty="0">
                <a:solidFill>
                  <a:srgbClr val="585858"/>
                </a:solidFill>
                <a:latin typeface="Calibri"/>
                <a:cs typeface="Calibri"/>
              </a:rPr>
              <a:t>are</a:t>
            </a:r>
            <a:r>
              <a:rPr sz="1800" spc="-30" baseline="2314" dirty="0">
                <a:solidFill>
                  <a:srgbClr val="585858"/>
                </a:solidFill>
                <a:latin typeface="Calibri"/>
                <a:cs typeface="Calibri"/>
              </a:rPr>
              <a:t> </a:t>
            </a:r>
            <a:r>
              <a:rPr sz="1800" baseline="2314" dirty="0">
                <a:solidFill>
                  <a:srgbClr val="585858"/>
                </a:solidFill>
                <a:latin typeface="Calibri"/>
                <a:cs typeface="Calibri"/>
              </a:rPr>
              <a:t>other</a:t>
            </a:r>
            <a:r>
              <a:rPr sz="1800" spc="-30" baseline="2314" dirty="0">
                <a:solidFill>
                  <a:srgbClr val="585858"/>
                </a:solidFill>
                <a:latin typeface="Calibri"/>
                <a:cs typeface="Calibri"/>
              </a:rPr>
              <a:t> </a:t>
            </a:r>
            <a:r>
              <a:rPr sz="1800" spc="-15" baseline="2314" dirty="0">
                <a:solidFill>
                  <a:srgbClr val="585858"/>
                </a:solidFill>
                <a:latin typeface="Calibri"/>
                <a:cs typeface="Calibri"/>
              </a:rPr>
              <a:t>advantages</a:t>
            </a:r>
            <a:r>
              <a:rPr sz="1800" baseline="2314" dirty="0">
                <a:solidFill>
                  <a:srgbClr val="585858"/>
                </a:solidFill>
                <a:latin typeface="Calibri"/>
                <a:cs typeface="Calibri"/>
              </a:rPr>
              <a:t>	</a:t>
            </a:r>
            <a:r>
              <a:rPr sz="1200" spc="-25" dirty="0">
                <a:solidFill>
                  <a:srgbClr val="404040"/>
                </a:solidFill>
                <a:latin typeface="Calibri"/>
                <a:cs typeface="Calibri"/>
              </a:rPr>
              <a:t>4%</a:t>
            </a:r>
            <a:endParaRPr sz="1200">
              <a:latin typeface="Calibri"/>
              <a:cs typeface="Calibri"/>
            </a:endParaRPr>
          </a:p>
          <a:p>
            <a:pPr marL="2359660" marR="1345565" indent="783590">
              <a:lnSpc>
                <a:spcPts val="2780"/>
              </a:lnSpc>
              <a:spcBef>
                <a:spcPts val="310"/>
              </a:spcBef>
              <a:tabLst>
                <a:tab pos="5440045" algn="l"/>
              </a:tabLst>
            </a:pPr>
            <a:r>
              <a:rPr sz="1800" baseline="2314" dirty="0">
                <a:solidFill>
                  <a:srgbClr val="585858"/>
                </a:solidFill>
                <a:latin typeface="Calibri"/>
                <a:cs typeface="Calibri"/>
              </a:rPr>
              <a:t>Didn't</a:t>
            </a:r>
            <a:r>
              <a:rPr sz="1800" spc="-37" baseline="2314" dirty="0">
                <a:solidFill>
                  <a:srgbClr val="585858"/>
                </a:solidFill>
                <a:latin typeface="Calibri"/>
                <a:cs typeface="Calibri"/>
              </a:rPr>
              <a:t> </a:t>
            </a:r>
            <a:r>
              <a:rPr sz="1800" baseline="2314" dirty="0">
                <a:solidFill>
                  <a:srgbClr val="585858"/>
                </a:solidFill>
                <a:latin typeface="Calibri"/>
                <a:cs typeface="Calibri"/>
              </a:rPr>
              <a:t>understand</a:t>
            </a:r>
            <a:r>
              <a:rPr sz="1800" spc="-37" baseline="2314" dirty="0">
                <a:solidFill>
                  <a:srgbClr val="585858"/>
                </a:solidFill>
                <a:latin typeface="Calibri"/>
                <a:cs typeface="Calibri"/>
              </a:rPr>
              <a:t> </a:t>
            </a:r>
            <a:r>
              <a:rPr sz="1800" baseline="2314" dirty="0">
                <a:solidFill>
                  <a:srgbClr val="585858"/>
                </a:solidFill>
                <a:latin typeface="Calibri"/>
                <a:cs typeface="Calibri"/>
              </a:rPr>
              <a:t>what</a:t>
            </a:r>
            <a:r>
              <a:rPr sz="1800" spc="-30" baseline="2314" dirty="0">
                <a:solidFill>
                  <a:srgbClr val="585858"/>
                </a:solidFill>
                <a:latin typeface="Calibri"/>
                <a:cs typeface="Calibri"/>
              </a:rPr>
              <a:t> </a:t>
            </a:r>
            <a:r>
              <a:rPr sz="1800" baseline="2314" dirty="0">
                <a:solidFill>
                  <a:srgbClr val="585858"/>
                </a:solidFill>
                <a:latin typeface="Calibri"/>
                <a:cs typeface="Calibri"/>
              </a:rPr>
              <a:t>it</a:t>
            </a:r>
            <a:r>
              <a:rPr sz="1800" spc="-37" baseline="2314" dirty="0">
                <a:solidFill>
                  <a:srgbClr val="585858"/>
                </a:solidFill>
                <a:latin typeface="Calibri"/>
                <a:cs typeface="Calibri"/>
              </a:rPr>
              <a:t> is</a:t>
            </a:r>
            <a:r>
              <a:rPr sz="1800" baseline="2314" dirty="0">
                <a:solidFill>
                  <a:srgbClr val="585858"/>
                </a:solidFill>
                <a:latin typeface="Calibri"/>
                <a:cs typeface="Calibri"/>
              </a:rPr>
              <a:t>	</a:t>
            </a:r>
            <a:r>
              <a:rPr sz="1200" spc="-25" dirty="0">
                <a:solidFill>
                  <a:srgbClr val="404040"/>
                </a:solidFill>
                <a:latin typeface="Calibri"/>
                <a:cs typeface="Calibri"/>
              </a:rPr>
              <a:t>4% </a:t>
            </a:r>
            <a:r>
              <a:rPr sz="1800" baseline="2314" dirty="0">
                <a:solidFill>
                  <a:srgbClr val="585858"/>
                </a:solidFill>
                <a:latin typeface="Calibri"/>
                <a:cs typeface="Calibri"/>
              </a:rPr>
              <a:t>I/they</a:t>
            </a:r>
            <a:r>
              <a:rPr sz="1800" spc="-15" baseline="2314" dirty="0">
                <a:solidFill>
                  <a:srgbClr val="585858"/>
                </a:solidFill>
                <a:latin typeface="Calibri"/>
                <a:cs typeface="Calibri"/>
              </a:rPr>
              <a:t> </a:t>
            </a:r>
            <a:r>
              <a:rPr sz="1800" baseline="2314" dirty="0">
                <a:solidFill>
                  <a:srgbClr val="585858"/>
                </a:solidFill>
                <a:latin typeface="Calibri"/>
                <a:cs typeface="Calibri"/>
              </a:rPr>
              <a:t>have</a:t>
            </a:r>
            <a:r>
              <a:rPr sz="1800" spc="-7" baseline="2314" dirty="0">
                <a:solidFill>
                  <a:srgbClr val="585858"/>
                </a:solidFill>
                <a:latin typeface="Calibri"/>
                <a:cs typeface="Calibri"/>
              </a:rPr>
              <a:t> </a:t>
            </a:r>
            <a:r>
              <a:rPr sz="1800" baseline="2314" dirty="0">
                <a:solidFill>
                  <a:srgbClr val="585858"/>
                </a:solidFill>
                <a:latin typeface="Calibri"/>
                <a:cs typeface="Calibri"/>
              </a:rPr>
              <a:t>never</a:t>
            </a:r>
            <a:r>
              <a:rPr sz="1800" spc="-22" baseline="2314" dirty="0">
                <a:solidFill>
                  <a:srgbClr val="585858"/>
                </a:solidFill>
                <a:latin typeface="Calibri"/>
                <a:cs typeface="Calibri"/>
              </a:rPr>
              <a:t> </a:t>
            </a:r>
            <a:r>
              <a:rPr sz="1800" baseline="2314" dirty="0">
                <a:solidFill>
                  <a:srgbClr val="585858"/>
                </a:solidFill>
                <a:latin typeface="Calibri"/>
                <a:cs typeface="Calibri"/>
              </a:rPr>
              <a:t>seen</a:t>
            </a:r>
            <a:r>
              <a:rPr sz="1800" spc="-15" baseline="2314" dirty="0">
                <a:solidFill>
                  <a:srgbClr val="585858"/>
                </a:solidFill>
                <a:latin typeface="Calibri"/>
                <a:cs typeface="Calibri"/>
              </a:rPr>
              <a:t> </a:t>
            </a:r>
            <a:r>
              <a:rPr sz="1800" baseline="2314" dirty="0">
                <a:solidFill>
                  <a:srgbClr val="585858"/>
                </a:solidFill>
                <a:latin typeface="Calibri"/>
                <a:cs typeface="Calibri"/>
              </a:rPr>
              <a:t>it</a:t>
            </a:r>
            <a:r>
              <a:rPr sz="1800" spc="-22" baseline="2314" dirty="0">
                <a:solidFill>
                  <a:srgbClr val="585858"/>
                </a:solidFill>
                <a:latin typeface="Calibri"/>
                <a:cs typeface="Calibri"/>
              </a:rPr>
              <a:t> </a:t>
            </a:r>
            <a:r>
              <a:rPr sz="1800" spc="-15" baseline="2314" dirty="0">
                <a:solidFill>
                  <a:srgbClr val="585858"/>
                </a:solidFill>
                <a:latin typeface="Calibri"/>
                <a:cs typeface="Calibri"/>
              </a:rPr>
              <a:t>communicated</a:t>
            </a:r>
            <a:r>
              <a:rPr sz="1800" baseline="2314" dirty="0">
                <a:solidFill>
                  <a:srgbClr val="585858"/>
                </a:solidFill>
                <a:latin typeface="Calibri"/>
                <a:cs typeface="Calibri"/>
              </a:rPr>
              <a:t>	</a:t>
            </a:r>
            <a:r>
              <a:rPr sz="1200" spc="-25" dirty="0">
                <a:solidFill>
                  <a:srgbClr val="404040"/>
                </a:solidFill>
                <a:latin typeface="Calibri"/>
                <a:cs typeface="Calibri"/>
              </a:rPr>
              <a:t>4%</a:t>
            </a:r>
            <a:endParaRPr sz="1200">
              <a:latin typeface="Calibri"/>
              <a:cs typeface="Calibri"/>
            </a:endParaRPr>
          </a:p>
          <a:p>
            <a:pPr marR="1435735" algn="r">
              <a:lnSpc>
                <a:spcPct val="100000"/>
              </a:lnSpc>
              <a:spcBef>
                <a:spcPts val="1015"/>
              </a:spcBef>
              <a:tabLst>
                <a:tab pos="2765425" algn="l"/>
              </a:tabLst>
            </a:pPr>
            <a:r>
              <a:rPr sz="1800" baseline="2314" dirty="0">
                <a:solidFill>
                  <a:srgbClr val="585858"/>
                </a:solidFill>
                <a:latin typeface="Calibri"/>
                <a:cs typeface="Calibri"/>
              </a:rPr>
              <a:t>The</a:t>
            </a:r>
            <a:r>
              <a:rPr sz="1800" spc="-37" baseline="2314" dirty="0">
                <a:solidFill>
                  <a:srgbClr val="585858"/>
                </a:solidFill>
                <a:latin typeface="Calibri"/>
                <a:cs typeface="Calibri"/>
              </a:rPr>
              <a:t> </a:t>
            </a:r>
            <a:r>
              <a:rPr sz="1800" baseline="2314" dirty="0">
                <a:solidFill>
                  <a:srgbClr val="585858"/>
                </a:solidFill>
                <a:latin typeface="Calibri"/>
                <a:cs typeface="Calibri"/>
              </a:rPr>
              <a:t>amount</a:t>
            </a:r>
            <a:r>
              <a:rPr sz="1800" spc="-37" baseline="2314" dirty="0">
                <a:solidFill>
                  <a:srgbClr val="585858"/>
                </a:solidFill>
                <a:latin typeface="Calibri"/>
                <a:cs typeface="Calibri"/>
              </a:rPr>
              <a:t> </a:t>
            </a:r>
            <a:r>
              <a:rPr sz="1800" baseline="2314" dirty="0">
                <a:solidFill>
                  <a:srgbClr val="585858"/>
                </a:solidFill>
                <a:latin typeface="Calibri"/>
                <a:cs typeface="Calibri"/>
              </a:rPr>
              <a:t>of</a:t>
            </a:r>
            <a:r>
              <a:rPr sz="1800" spc="-30" baseline="2314" dirty="0">
                <a:solidFill>
                  <a:srgbClr val="585858"/>
                </a:solidFill>
                <a:latin typeface="Calibri"/>
                <a:cs typeface="Calibri"/>
              </a:rPr>
              <a:t> </a:t>
            </a:r>
            <a:r>
              <a:rPr sz="1800" baseline="2314" dirty="0">
                <a:solidFill>
                  <a:srgbClr val="585858"/>
                </a:solidFill>
                <a:latin typeface="Calibri"/>
                <a:cs typeface="Calibri"/>
              </a:rPr>
              <a:t>money</a:t>
            </a:r>
            <a:r>
              <a:rPr sz="1800" spc="-30" baseline="2314" dirty="0">
                <a:solidFill>
                  <a:srgbClr val="585858"/>
                </a:solidFill>
                <a:latin typeface="Calibri"/>
                <a:cs typeface="Calibri"/>
              </a:rPr>
              <a:t> </a:t>
            </a:r>
            <a:r>
              <a:rPr sz="1800" baseline="2314" dirty="0">
                <a:solidFill>
                  <a:srgbClr val="585858"/>
                </a:solidFill>
                <a:latin typeface="Calibri"/>
                <a:cs typeface="Calibri"/>
              </a:rPr>
              <a:t>is</a:t>
            </a:r>
            <a:r>
              <a:rPr sz="1800" spc="-37" baseline="2314" dirty="0">
                <a:solidFill>
                  <a:srgbClr val="585858"/>
                </a:solidFill>
                <a:latin typeface="Calibri"/>
                <a:cs typeface="Calibri"/>
              </a:rPr>
              <a:t> </a:t>
            </a:r>
            <a:r>
              <a:rPr sz="1800" baseline="2314" dirty="0">
                <a:solidFill>
                  <a:srgbClr val="585858"/>
                </a:solidFill>
                <a:latin typeface="Calibri"/>
                <a:cs typeface="Calibri"/>
              </a:rPr>
              <a:t>not</a:t>
            </a:r>
            <a:r>
              <a:rPr sz="1800" spc="-30" baseline="2314" dirty="0">
                <a:solidFill>
                  <a:srgbClr val="585858"/>
                </a:solidFill>
                <a:latin typeface="Calibri"/>
                <a:cs typeface="Calibri"/>
              </a:rPr>
              <a:t> </a:t>
            </a:r>
            <a:r>
              <a:rPr sz="1800" baseline="2314" dirty="0">
                <a:solidFill>
                  <a:srgbClr val="585858"/>
                </a:solidFill>
                <a:latin typeface="Calibri"/>
                <a:cs typeface="Calibri"/>
              </a:rPr>
              <a:t>worth</a:t>
            </a:r>
            <a:r>
              <a:rPr sz="1800" spc="-37" baseline="2314" dirty="0">
                <a:solidFill>
                  <a:srgbClr val="585858"/>
                </a:solidFill>
                <a:latin typeface="Calibri"/>
                <a:cs typeface="Calibri"/>
              </a:rPr>
              <a:t> it</a:t>
            </a:r>
            <a:r>
              <a:rPr sz="1800" baseline="2314" dirty="0">
                <a:solidFill>
                  <a:srgbClr val="585858"/>
                </a:solidFill>
                <a:latin typeface="Calibri"/>
                <a:cs typeface="Calibri"/>
              </a:rPr>
              <a:t>	</a:t>
            </a:r>
            <a:r>
              <a:rPr sz="1200" spc="-25" dirty="0">
                <a:solidFill>
                  <a:srgbClr val="404040"/>
                </a:solidFill>
                <a:latin typeface="Calibri"/>
                <a:cs typeface="Calibri"/>
              </a:rPr>
              <a:t>3%</a:t>
            </a:r>
            <a:endParaRPr sz="1200">
              <a:latin typeface="Calibri"/>
              <a:cs typeface="Calibri"/>
            </a:endParaRPr>
          </a:p>
          <a:p>
            <a:pPr marL="2776220" marR="1435735" indent="272415" algn="r">
              <a:lnSpc>
                <a:spcPct val="192600"/>
              </a:lnSpc>
              <a:spcBef>
                <a:spcPts val="5"/>
              </a:spcBef>
              <a:tabLst>
                <a:tab pos="5349875" algn="l"/>
              </a:tabLst>
            </a:pPr>
            <a:r>
              <a:rPr sz="1800" baseline="2314" dirty="0">
                <a:solidFill>
                  <a:srgbClr val="585858"/>
                </a:solidFill>
                <a:latin typeface="Calibri"/>
                <a:cs typeface="Calibri"/>
              </a:rPr>
              <a:t>The</a:t>
            </a:r>
            <a:r>
              <a:rPr sz="1800" spc="-37" baseline="2314" dirty="0">
                <a:solidFill>
                  <a:srgbClr val="585858"/>
                </a:solidFill>
                <a:latin typeface="Calibri"/>
                <a:cs typeface="Calibri"/>
              </a:rPr>
              <a:t> </a:t>
            </a:r>
            <a:r>
              <a:rPr sz="1800" baseline="2314" dirty="0">
                <a:solidFill>
                  <a:srgbClr val="585858"/>
                </a:solidFill>
                <a:latin typeface="Calibri"/>
                <a:cs typeface="Calibri"/>
              </a:rPr>
              <a:t>claim</a:t>
            </a:r>
            <a:r>
              <a:rPr sz="1800" spc="-37" baseline="2314" dirty="0">
                <a:solidFill>
                  <a:srgbClr val="585858"/>
                </a:solidFill>
                <a:latin typeface="Calibri"/>
                <a:cs typeface="Calibri"/>
              </a:rPr>
              <a:t> </a:t>
            </a:r>
            <a:r>
              <a:rPr sz="1800" baseline="2314" dirty="0">
                <a:solidFill>
                  <a:srgbClr val="585858"/>
                </a:solidFill>
                <a:latin typeface="Calibri"/>
                <a:cs typeface="Calibri"/>
              </a:rPr>
              <a:t>form</a:t>
            </a:r>
            <a:r>
              <a:rPr sz="1800" spc="-30" baseline="2314" dirty="0">
                <a:solidFill>
                  <a:srgbClr val="585858"/>
                </a:solidFill>
                <a:latin typeface="Calibri"/>
                <a:cs typeface="Calibri"/>
              </a:rPr>
              <a:t> </a:t>
            </a:r>
            <a:r>
              <a:rPr sz="1800" baseline="2314" dirty="0">
                <a:solidFill>
                  <a:srgbClr val="585858"/>
                </a:solidFill>
                <a:latin typeface="Calibri"/>
                <a:cs typeface="Calibri"/>
              </a:rPr>
              <a:t>is</a:t>
            </a:r>
            <a:r>
              <a:rPr sz="1800" spc="-30" baseline="2314" dirty="0">
                <a:solidFill>
                  <a:srgbClr val="585858"/>
                </a:solidFill>
                <a:latin typeface="Calibri"/>
                <a:cs typeface="Calibri"/>
              </a:rPr>
              <a:t> </a:t>
            </a:r>
            <a:r>
              <a:rPr sz="1800" baseline="2314" dirty="0">
                <a:solidFill>
                  <a:srgbClr val="585858"/>
                </a:solidFill>
                <a:latin typeface="Calibri"/>
                <a:cs typeface="Calibri"/>
              </a:rPr>
              <a:t>too</a:t>
            </a:r>
            <a:r>
              <a:rPr sz="1800" spc="-44" baseline="2314" dirty="0">
                <a:solidFill>
                  <a:srgbClr val="585858"/>
                </a:solidFill>
                <a:latin typeface="Calibri"/>
                <a:cs typeface="Calibri"/>
              </a:rPr>
              <a:t> </a:t>
            </a:r>
            <a:r>
              <a:rPr sz="1800" spc="-15" baseline="2314" dirty="0">
                <a:solidFill>
                  <a:srgbClr val="585858"/>
                </a:solidFill>
                <a:latin typeface="Calibri"/>
                <a:cs typeface="Calibri"/>
              </a:rPr>
              <a:t>difficult</a:t>
            </a:r>
            <a:r>
              <a:rPr sz="1800" baseline="2314" dirty="0">
                <a:solidFill>
                  <a:srgbClr val="585858"/>
                </a:solidFill>
                <a:latin typeface="Calibri"/>
                <a:cs typeface="Calibri"/>
              </a:rPr>
              <a:t>	</a:t>
            </a:r>
            <a:r>
              <a:rPr sz="1200" spc="-25" dirty="0">
                <a:solidFill>
                  <a:srgbClr val="404040"/>
                </a:solidFill>
                <a:latin typeface="Calibri"/>
                <a:cs typeface="Calibri"/>
              </a:rPr>
              <a:t>3% </a:t>
            </a:r>
            <a:r>
              <a:rPr sz="1800" baseline="2314" dirty="0">
                <a:solidFill>
                  <a:srgbClr val="585858"/>
                </a:solidFill>
                <a:latin typeface="Calibri"/>
                <a:cs typeface="Calibri"/>
              </a:rPr>
              <a:t>I</a:t>
            </a:r>
            <a:r>
              <a:rPr sz="1800" spc="-15" baseline="2314" dirty="0">
                <a:solidFill>
                  <a:srgbClr val="585858"/>
                </a:solidFill>
                <a:latin typeface="Calibri"/>
                <a:cs typeface="Calibri"/>
              </a:rPr>
              <a:t> </a:t>
            </a:r>
            <a:r>
              <a:rPr sz="1800" baseline="2314" dirty="0">
                <a:solidFill>
                  <a:srgbClr val="585858"/>
                </a:solidFill>
                <a:latin typeface="Calibri"/>
                <a:cs typeface="Calibri"/>
              </a:rPr>
              <a:t>am</a:t>
            </a:r>
            <a:r>
              <a:rPr sz="1800" spc="-30" baseline="2314" dirty="0">
                <a:solidFill>
                  <a:srgbClr val="585858"/>
                </a:solidFill>
                <a:latin typeface="Calibri"/>
                <a:cs typeface="Calibri"/>
              </a:rPr>
              <a:t> </a:t>
            </a:r>
            <a:r>
              <a:rPr sz="1800" baseline="2314" dirty="0">
                <a:solidFill>
                  <a:srgbClr val="585858"/>
                </a:solidFill>
                <a:latin typeface="Calibri"/>
                <a:cs typeface="Calibri"/>
              </a:rPr>
              <a:t>not/they</a:t>
            </a:r>
            <a:r>
              <a:rPr sz="1800" spc="-15" baseline="2314" dirty="0">
                <a:solidFill>
                  <a:srgbClr val="585858"/>
                </a:solidFill>
                <a:latin typeface="Calibri"/>
                <a:cs typeface="Calibri"/>
              </a:rPr>
              <a:t> </a:t>
            </a:r>
            <a:r>
              <a:rPr sz="1800" baseline="2314" dirty="0">
                <a:solidFill>
                  <a:srgbClr val="585858"/>
                </a:solidFill>
                <a:latin typeface="Calibri"/>
                <a:cs typeface="Calibri"/>
              </a:rPr>
              <a:t>are</a:t>
            </a:r>
            <a:r>
              <a:rPr sz="1800" spc="-7" baseline="2314" dirty="0">
                <a:solidFill>
                  <a:srgbClr val="585858"/>
                </a:solidFill>
                <a:latin typeface="Calibri"/>
                <a:cs typeface="Calibri"/>
              </a:rPr>
              <a:t> </a:t>
            </a:r>
            <a:r>
              <a:rPr sz="1800" baseline="2314" dirty="0">
                <a:solidFill>
                  <a:srgbClr val="585858"/>
                </a:solidFill>
                <a:latin typeface="Calibri"/>
                <a:cs typeface="Calibri"/>
              </a:rPr>
              <a:t>not</a:t>
            </a:r>
            <a:r>
              <a:rPr sz="1800" spc="-15" baseline="2314" dirty="0">
                <a:solidFill>
                  <a:srgbClr val="585858"/>
                </a:solidFill>
                <a:latin typeface="Calibri"/>
                <a:cs typeface="Calibri"/>
              </a:rPr>
              <a:t> </a:t>
            </a:r>
            <a:r>
              <a:rPr sz="1800" baseline="2314" dirty="0">
                <a:solidFill>
                  <a:srgbClr val="585858"/>
                </a:solidFill>
                <a:latin typeface="Calibri"/>
                <a:cs typeface="Calibri"/>
              </a:rPr>
              <a:t>a</a:t>
            </a:r>
            <a:r>
              <a:rPr sz="1800" spc="-22" baseline="2314" dirty="0">
                <a:solidFill>
                  <a:srgbClr val="585858"/>
                </a:solidFill>
                <a:latin typeface="Calibri"/>
                <a:cs typeface="Calibri"/>
              </a:rPr>
              <a:t> </a:t>
            </a:r>
            <a:r>
              <a:rPr sz="1800" baseline="2314" dirty="0">
                <a:solidFill>
                  <a:srgbClr val="585858"/>
                </a:solidFill>
                <a:latin typeface="Calibri"/>
                <a:cs typeface="Calibri"/>
              </a:rPr>
              <a:t>UK</a:t>
            </a:r>
            <a:r>
              <a:rPr sz="1800" spc="-30" baseline="2314" dirty="0">
                <a:solidFill>
                  <a:srgbClr val="585858"/>
                </a:solidFill>
                <a:latin typeface="Calibri"/>
                <a:cs typeface="Calibri"/>
              </a:rPr>
              <a:t> </a:t>
            </a:r>
            <a:r>
              <a:rPr sz="1800" spc="-15" baseline="2314" dirty="0">
                <a:solidFill>
                  <a:srgbClr val="585858"/>
                </a:solidFill>
                <a:latin typeface="Calibri"/>
                <a:cs typeface="Calibri"/>
              </a:rPr>
              <a:t>citizen</a:t>
            </a:r>
            <a:r>
              <a:rPr sz="1800" baseline="2314" dirty="0">
                <a:solidFill>
                  <a:srgbClr val="585858"/>
                </a:solidFill>
                <a:latin typeface="Calibri"/>
                <a:cs typeface="Calibri"/>
              </a:rPr>
              <a:t>	</a:t>
            </a:r>
            <a:r>
              <a:rPr sz="1200" spc="-25" dirty="0">
                <a:solidFill>
                  <a:srgbClr val="404040"/>
                </a:solidFill>
                <a:latin typeface="Calibri"/>
                <a:cs typeface="Calibri"/>
              </a:rPr>
              <a:t>3%</a:t>
            </a:r>
            <a:endParaRPr sz="1200">
              <a:latin typeface="Calibri"/>
              <a:cs typeface="Calibri"/>
            </a:endParaRPr>
          </a:p>
          <a:p>
            <a:pPr marR="1435735" algn="r">
              <a:lnSpc>
                <a:spcPct val="100000"/>
              </a:lnSpc>
              <a:spcBef>
                <a:spcPts val="1335"/>
              </a:spcBef>
              <a:tabLst>
                <a:tab pos="4502785" algn="l"/>
              </a:tabLst>
            </a:pPr>
            <a:r>
              <a:rPr sz="1800" baseline="2314" dirty="0">
                <a:solidFill>
                  <a:srgbClr val="585858"/>
                </a:solidFill>
                <a:latin typeface="Calibri"/>
                <a:cs typeface="Calibri"/>
              </a:rPr>
              <a:t>Didn't</a:t>
            </a:r>
            <a:r>
              <a:rPr sz="1800" spc="-30" baseline="2314" dirty="0">
                <a:solidFill>
                  <a:srgbClr val="585858"/>
                </a:solidFill>
                <a:latin typeface="Calibri"/>
                <a:cs typeface="Calibri"/>
              </a:rPr>
              <a:t> </a:t>
            </a:r>
            <a:r>
              <a:rPr sz="1800" baseline="2314" dirty="0">
                <a:solidFill>
                  <a:srgbClr val="585858"/>
                </a:solidFill>
                <a:latin typeface="Calibri"/>
                <a:cs typeface="Calibri"/>
              </a:rPr>
              <a:t>think</a:t>
            </a:r>
            <a:r>
              <a:rPr sz="1800" spc="-30" baseline="2314" dirty="0">
                <a:solidFill>
                  <a:srgbClr val="585858"/>
                </a:solidFill>
                <a:latin typeface="Calibri"/>
                <a:cs typeface="Calibri"/>
              </a:rPr>
              <a:t> </a:t>
            </a:r>
            <a:r>
              <a:rPr sz="1800" baseline="2314" dirty="0">
                <a:solidFill>
                  <a:srgbClr val="585858"/>
                </a:solidFill>
                <a:latin typeface="Calibri"/>
                <a:cs typeface="Calibri"/>
              </a:rPr>
              <a:t>I</a:t>
            </a:r>
            <a:r>
              <a:rPr sz="1800" spc="-15" baseline="2314" dirty="0">
                <a:solidFill>
                  <a:srgbClr val="585858"/>
                </a:solidFill>
                <a:latin typeface="Calibri"/>
                <a:cs typeface="Calibri"/>
              </a:rPr>
              <a:t> </a:t>
            </a:r>
            <a:r>
              <a:rPr sz="1800" baseline="2314" dirty="0">
                <a:solidFill>
                  <a:srgbClr val="585858"/>
                </a:solidFill>
                <a:latin typeface="Calibri"/>
                <a:cs typeface="Calibri"/>
              </a:rPr>
              <a:t>would</a:t>
            </a:r>
            <a:r>
              <a:rPr sz="1800" spc="-30" baseline="2314" dirty="0">
                <a:solidFill>
                  <a:srgbClr val="585858"/>
                </a:solidFill>
                <a:latin typeface="Calibri"/>
                <a:cs typeface="Calibri"/>
              </a:rPr>
              <a:t> </a:t>
            </a:r>
            <a:r>
              <a:rPr sz="1800" baseline="2314" dirty="0">
                <a:solidFill>
                  <a:srgbClr val="585858"/>
                </a:solidFill>
                <a:latin typeface="Calibri"/>
                <a:cs typeface="Calibri"/>
              </a:rPr>
              <a:t>be</a:t>
            </a:r>
            <a:r>
              <a:rPr sz="1800" spc="-37" baseline="2314" dirty="0">
                <a:solidFill>
                  <a:srgbClr val="585858"/>
                </a:solidFill>
                <a:latin typeface="Calibri"/>
                <a:cs typeface="Calibri"/>
              </a:rPr>
              <a:t> </a:t>
            </a:r>
            <a:r>
              <a:rPr sz="1800" baseline="2314" dirty="0">
                <a:solidFill>
                  <a:srgbClr val="585858"/>
                </a:solidFill>
                <a:latin typeface="Calibri"/>
                <a:cs typeface="Calibri"/>
              </a:rPr>
              <a:t>eligible</a:t>
            </a:r>
            <a:r>
              <a:rPr sz="1800" spc="-7" baseline="2314" dirty="0">
                <a:solidFill>
                  <a:srgbClr val="585858"/>
                </a:solidFill>
                <a:latin typeface="Calibri"/>
                <a:cs typeface="Calibri"/>
              </a:rPr>
              <a:t> </a:t>
            </a:r>
            <a:r>
              <a:rPr sz="1800" spc="-15" baseline="2314" dirty="0">
                <a:solidFill>
                  <a:srgbClr val="585858"/>
                </a:solidFill>
                <a:latin typeface="Calibri"/>
                <a:cs typeface="Calibri"/>
              </a:rPr>
              <a:t>because</a:t>
            </a:r>
            <a:r>
              <a:rPr sz="1800" spc="-37" baseline="2314" dirty="0">
                <a:solidFill>
                  <a:srgbClr val="585858"/>
                </a:solidFill>
                <a:latin typeface="Calibri"/>
                <a:cs typeface="Calibri"/>
              </a:rPr>
              <a:t> </a:t>
            </a:r>
            <a:r>
              <a:rPr sz="1800" baseline="2314" dirty="0">
                <a:solidFill>
                  <a:srgbClr val="585858"/>
                </a:solidFill>
                <a:latin typeface="Calibri"/>
                <a:cs typeface="Calibri"/>
              </a:rPr>
              <a:t>of</a:t>
            </a:r>
            <a:r>
              <a:rPr sz="1800" spc="-30" baseline="2314" dirty="0">
                <a:solidFill>
                  <a:srgbClr val="585858"/>
                </a:solidFill>
                <a:latin typeface="Calibri"/>
                <a:cs typeface="Calibri"/>
              </a:rPr>
              <a:t> </a:t>
            </a:r>
            <a:r>
              <a:rPr sz="1800" baseline="2314" dirty="0">
                <a:solidFill>
                  <a:srgbClr val="585858"/>
                </a:solidFill>
                <a:latin typeface="Calibri"/>
                <a:cs typeface="Calibri"/>
              </a:rPr>
              <a:t>my</a:t>
            </a:r>
            <a:r>
              <a:rPr sz="1800" spc="-15" baseline="2314" dirty="0">
                <a:solidFill>
                  <a:srgbClr val="585858"/>
                </a:solidFill>
                <a:latin typeface="Calibri"/>
                <a:cs typeface="Calibri"/>
              </a:rPr>
              <a:t> </a:t>
            </a:r>
            <a:r>
              <a:rPr sz="1800" baseline="2314" dirty="0">
                <a:solidFill>
                  <a:srgbClr val="585858"/>
                </a:solidFill>
                <a:latin typeface="Calibri"/>
                <a:cs typeface="Calibri"/>
              </a:rPr>
              <a:t>immigration</a:t>
            </a:r>
            <a:r>
              <a:rPr sz="1800" spc="-30" baseline="2314" dirty="0">
                <a:solidFill>
                  <a:srgbClr val="585858"/>
                </a:solidFill>
                <a:latin typeface="Calibri"/>
                <a:cs typeface="Calibri"/>
              </a:rPr>
              <a:t> </a:t>
            </a:r>
            <a:r>
              <a:rPr sz="1800" spc="-15" baseline="2314" dirty="0">
                <a:solidFill>
                  <a:srgbClr val="585858"/>
                </a:solidFill>
                <a:latin typeface="Calibri"/>
                <a:cs typeface="Calibri"/>
              </a:rPr>
              <a:t>status</a:t>
            </a:r>
            <a:r>
              <a:rPr sz="1800" baseline="2314" dirty="0">
                <a:solidFill>
                  <a:srgbClr val="585858"/>
                </a:solidFill>
                <a:latin typeface="Calibri"/>
                <a:cs typeface="Calibri"/>
              </a:rPr>
              <a:t>	</a:t>
            </a:r>
            <a:r>
              <a:rPr sz="1200" spc="-25" dirty="0">
                <a:solidFill>
                  <a:srgbClr val="404040"/>
                </a:solidFill>
                <a:latin typeface="Calibri"/>
                <a:cs typeface="Calibri"/>
              </a:rPr>
              <a:t>3%</a:t>
            </a:r>
            <a:endParaRPr sz="1200">
              <a:latin typeface="Calibri"/>
              <a:cs typeface="Calibri"/>
            </a:endParaRPr>
          </a:p>
          <a:p>
            <a:pPr>
              <a:lnSpc>
                <a:spcPct val="100000"/>
              </a:lnSpc>
              <a:spcBef>
                <a:spcPts val="145"/>
              </a:spcBef>
            </a:pPr>
            <a:endParaRPr sz="1200">
              <a:latin typeface="Calibri"/>
              <a:cs typeface="Calibri"/>
            </a:endParaRPr>
          </a:p>
          <a:p>
            <a:pPr marL="12700">
              <a:lnSpc>
                <a:spcPct val="100000"/>
              </a:lnSpc>
            </a:pPr>
            <a:r>
              <a:rPr sz="1000" dirty="0">
                <a:solidFill>
                  <a:srgbClr val="7E7E7E"/>
                </a:solidFill>
                <a:latin typeface="Arial"/>
                <a:cs typeface="Arial"/>
              </a:rPr>
              <a:t>*Using</a:t>
            </a:r>
            <a:r>
              <a:rPr sz="1000" spc="-15" dirty="0">
                <a:solidFill>
                  <a:srgbClr val="7E7E7E"/>
                </a:solidFill>
                <a:latin typeface="Arial"/>
                <a:cs typeface="Arial"/>
              </a:rPr>
              <a:t> </a:t>
            </a:r>
            <a:r>
              <a:rPr sz="1000" dirty="0">
                <a:solidFill>
                  <a:srgbClr val="7E7E7E"/>
                </a:solidFill>
                <a:latin typeface="Arial"/>
                <a:cs typeface="Arial"/>
              </a:rPr>
              <a:t>merged</a:t>
            </a:r>
            <a:r>
              <a:rPr sz="1000" spc="-50" dirty="0">
                <a:solidFill>
                  <a:srgbClr val="7E7E7E"/>
                </a:solidFill>
                <a:latin typeface="Arial"/>
                <a:cs typeface="Arial"/>
              </a:rPr>
              <a:t> </a:t>
            </a:r>
            <a:r>
              <a:rPr sz="1000" dirty="0">
                <a:solidFill>
                  <a:srgbClr val="7E7E7E"/>
                </a:solidFill>
                <a:latin typeface="Arial"/>
                <a:cs typeface="Arial"/>
              </a:rPr>
              <a:t>data</a:t>
            </a:r>
            <a:r>
              <a:rPr sz="1000" spc="-40" dirty="0">
                <a:solidFill>
                  <a:srgbClr val="7E7E7E"/>
                </a:solidFill>
                <a:latin typeface="Arial"/>
                <a:cs typeface="Arial"/>
              </a:rPr>
              <a:t> </a:t>
            </a:r>
            <a:r>
              <a:rPr sz="1000" dirty="0">
                <a:solidFill>
                  <a:srgbClr val="7E7E7E"/>
                </a:solidFill>
                <a:latin typeface="Arial"/>
                <a:cs typeface="Arial"/>
              </a:rPr>
              <a:t>from</a:t>
            </a:r>
            <a:r>
              <a:rPr sz="1000" spc="-25"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and</a:t>
            </a:r>
            <a:r>
              <a:rPr sz="1000" spc="-40" dirty="0">
                <a:solidFill>
                  <a:srgbClr val="7E7E7E"/>
                </a:solidFill>
                <a:latin typeface="Arial"/>
                <a:cs typeface="Arial"/>
              </a:rPr>
              <a:t> </a:t>
            </a:r>
            <a:r>
              <a:rPr sz="1000" spc="-25" dirty="0">
                <a:solidFill>
                  <a:srgbClr val="7E7E7E"/>
                </a:solidFill>
                <a:latin typeface="Arial"/>
                <a:cs typeface="Arial"/>
              </a:rPr>
              <a:t>S16</a:t>
            </a:r>
            <a:endParaRPr sz="1000">
              <a:latin typeface="Arial"/>
              <a:cs typeface="Arial"/>
            </a:endParaRPr>
          </a:p>
        </p:txBody>
      </p:sp>
      <p:sp>
        <p:nvSpPr>
          <p:cNvPr id="20" name="object 20"/>
          <p:cNvSpPr txBox="1"/>
          <p:nvPr/>
        </p:nvSpPr>
        <p:spPr>
          <a:xfrm>
            <a:off x="451205" y="6450888"/>
            <a:ext cx="9521825"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7E7E7E"/>
                </a:solidFill>
                <a:latin typeface="Arial"/>
                <a:cs typeface="Arial"/>
              </a:rPr>
              <a:t>FS2.</a:t>
            </a:r>
            <a:r>
              <a:rPr sz="900" spc="-15" dirty="0">
                <a:solidFill>
                  <a:srgbClr val="7E7E7E"/>
                </a:solidFill>
                <a:latin typeface="Arial"/>
                <a:cs typeface="Arial"/>
              </a:rPr>
              <a:t> </a:t>
            </a:r>
            <a:r>
              <a:rPr sz="900" dirty="0">
                <a:solidFill>
                  <a:srgbClr val="7E7E7E"/>
                </a:solidFill>
                <a:latin typeface="Arial"/>
                <a:cs typeface="Arial"/>
              </a:rPr>
              <a:t>Which</a:t>
            </a:r>
            <a:r>
              <a:rPr sz="900" spc="-50" dirty="0">
                <a:solidFill>
                  <a:srgbClr val="7E7E7E"/>
                </a:solidFill>
                <a:latin typeface="Arial"/>
                <a:cs typeface="Arial"/>
              </a:rPr>
              <a:t> </a:t>
            </a:r>
            <a:r>
              <a:rPr sz="900" dirty="0">
                <a:solidFill>
                  <a:srgbClr val="7E7E7E"/>
                </a:solidFill>
                <a:latin typeface="Arial"/>
                <a:cs typeface="Arial"/>
              </a:rPr>
              <a:t>of the</a:t>
            </a:r>
            <a:r>
              <a:rPr sz="900" spc="-15" dirty="0">
                <a:solidFill>
                  <a:srgbClr val="7E7E7E"/>
                </a:solidFill>
                <a:latin typeface="Arial"/>
                <a:cs typeface="Arial"/>
              </a:rPr>
              <a:t> </a:t>
            </a:r>
            <a:r>
              <a:rPr sz="900" dirty="0">
                <a:solidFill>
                  <a:srgbClr val="7E7E7E"/>
                </a:solidFill>
                <a:latin typeface="Arial"/>
                <a:cs typeface="Arial"/>
              </a:rPr>
              <a:t>below</a:t>
            </a:r>
            <a:r>
              <a:rPr sz="900" spc="-35" dirty="0">
                <a:solidFill>
                  <a:srgbClr val="7E7E7E"/>
                </a:solidFill>
                <a:latin typeface="Arial"/>
                <a:cs typeface="Arial"/>
              </a:rPr>
              <a:t> </a:t>
            </a:r>
            <a:r>
              <a:rPr sz="900" dirty="0">
                <a:solidFill>
                  <a:srgbClr val="7E7E7E"/>
                </a:solidFill>
                <a:latin typeface="Arial"/>
                <a:cs typeface="Arial"/>
              </a:rPr>
              <a:t>reasons</a:t>
            </a:r>
            <a:r>
              <a:rPr sz="900" spc="-20" dirty="0">
                <a:solidFill>
                  <a:srgbClr val="7E7E7E"/>
                </a:solidFill>
                <a:latin typeface="Arial"/>
                <a:cs typeface="Arial"/>
              </a:rPr>
              <a:t> </a:t>
            </a:r>
            <a:r>
              <a:rPr sz="900" dirty="0">
                <a:solidFill>
                  <a:srgbClr val="7E7E7E"/>
                </a:solidFill>
                <a:latin typeface="Arial"/>
                <a:cs typeface="Arial"/>
              </a:rPr>
              <a:t>best</a:t>
            </a:r>
            <a:r>
              <a:rPr sz="900" spc="-30" dirty="0">
                <a:solidFill>
                  <a:srgbClr val="7E7E7E"/>
                </a:solidFill>
                <a:latin typeface="Arial"/>
                <a:cs typeface="Arial"/>
              </a:rPr>
              <a:t> </a:t>
            </a:r>
            <a:r>
              <a:rPr sz="900" dirty="0">
                <a:solidFill>
                  <a:srgbClr val="7E7E7E"/>
                </a:solidFill>
                <a:latin typeface="Arial"/>
                <a:cs typeface="Arial"/>
              </a:rPr>
              <a:t>describe</a:t>
            </a:r>
            <a:r>
              <a:rPr sz="900" spc="-25" dirty="0">
                <a:solidFill>
                  <a:srgbClr val="7E7E7E"/>
                </a:solidFill>
                <a:latin typeface="Arial"/>
                <a:cs typeface="Arial"/>
              </a:rPr>
              <a:t> </a:t>
            </a:r>
            <a:r>
              <a:rPr sz="900" dirty="0">
                <a:solidFill>
                  <a:srgbClr val="7E7E7E"/>
                </a:solidFill>
                <a:latin typeface="Arial"/>
                <a:cs typeface="Arial"/>
              </a:rPr>
              <a:t>why</a:t>
            </a:r>
            <a:r>
              <a:rPr sz="900" spc="5" dirty="0">
                <a:solidFill>
                  <a:srgbClr val="7E7E7E"/>
                </a:solidFill>
                <a:latin typeface="Arial"/>
                <a:cs typeface="Arial"/>
              </a:rPr>
              <a:t> </a:t>
            </a:r>
            <a:r>
              <a:rPr sz="900" dirty="0">
                <a:solidFill>
                  <a:srgbClr val="7E7E7E"/>
                </a:solidFill>
                <a:latin typeface="Arial"/>
                <a:cs typeface="Arial"/>
              </a:rPr>
              <a:t>you</a:t>
            </a:r>
            <a:r>
              <a:rPr sz="900" spc="-15" dirty="0">
                <a:solidFill>
                  <a:srgbClr val="7E7E7E"/>
                </a:solidFill>
                <a:latin typeface="Arial"/>
                <a:cs typeface="Arial"/>
              </a:rPr>
              <a:t> </a:t>
            </a:r>
            <a:r>
              <a:rPr sz="900" dirty="0">
                <a:solidFill>
                  <a:srgbClr val="7E7E7E"/>
                </a:solidFill>
                <a:latin typeface="Arial"/>
                <a:cs typeface="Arial"/>
              </a:rPr>
              <a:t>or</a:t>
            </a:r>
            <a:r>
              <a:rPr sz="900" spc="-5" dirty="0">
                <a:solidFill>
                  <a:srgbClr val="7E7E7E"/>
                </a:solidFill>
                <a:latin typeface="Arial"/>
                <a:cs typeface="Arial"/>
              </a:rPr>
              <a:t> </a:t>
            </a:r>
            <a:r>
              <a:rPr sz="900" dirty="0">
                <a:solidFill>
                  <a:srgbClr val="7E7E7E"/>
                </a:solidFill>
                <a:latin typeface="Arial"/>
                <a:cs typeface="Arial"/>
              </a:rPr>
              <a:t>anyone</a:t>
            </a:r>
            <a:r>
              <a:rPr sz="900" spc="-10" dirty="0">
                <a:solidFill>
                  <a:srgbClr val="7E7E7E"/>
                </a:solidFill>
                <a:latin typeface="Arial"/>
                <a:cs typeface="Arial"/>
              </a:rPr>
              <a:t> </a:t>
            </a:r>
            <a:r>
              <a:rPr sz="900" dirty="0">
                <a:solidFill>
                  <a:srgbClr val="7E7E7E"/>
                </a:solidFill>
                <a:latin typeface="Arial"/>
                <a:cs typeface="Arial"/>
              </a:rPr>
              <a:t>in</a:t>
            </a:r>
            <a:r>
              <a:rPr sz="900" spc="-15" dirty="0">
                <a:solidFill>
                  <a:srgbClr val="7E7E7E"/>
                </a:solidFill>
                <a:latin typeface="Arial"/>
                <a:cs typeface="Arial"/>
              </a:rPr>
              <a:t> </a:t>
            </a:r>
            <a:r>
              <a:rPr sz="900" dirty="0">
                <a:solidFill>
                  <a:srgbClr val="7E7E7E"/>
                </a:solidFill>
                <a:latin typeface="Arial"/>
                <a:cs typeface="Arial"/>
              </a:rPr>
              <a:t>your</a:t>
            </a:r>
            <a:r>
              <a:rPr sz="900" spc="-15" dirty="0">
                <a:solidFill>
                  <a:srgbClr val="7E7E7E"/>
                </a:solidFill>
                <a:latin typeface="Arial"/>
                <a:cs typeface="Arial"/>
              </a:rPr>
              <a:t> </a:t>
            </a:r>
            <a:r>
              <a:rPr sz="900" dirty="0">
                <a:solidFill>
                  <a:srgbClr val="7E7E7E"/>
                </a:solidFill>
                <a:latin typeface="Arial"/>
                <a:cs typeface="Arial"/>
              </a:rPr>
              <a:t>household</a:t>
            </a:r>
            <a:r>
              <a:rPr sz="900" spc="-35" dirty="0">
                <a:solidFill>
                  <a:srgbClr val="7E7E7E"/>
                </a:solidFill>
                <a:latin typeface="Arial"/>
                <a:cs typeface="Arial"/>
              </a:rPr>
              <a:t> </a:t>
            </a:r>
            <a:r>
              <a:rPr sz="900" dirty="0">
                <a:solidFill>
                  <a:srgbClr val="7E7E7E"/>
                </a:solidFill>
                <a:latin typeface="Arial"/>
                <a:cs typeface="Arial"/>
              </a:rPr>
              <a:t>do</a:t>
            </a:r>
            <a:r>
              <a:rPr sz="900" spc="-15" dirty="0">
                <a:solidFill>
                  <a:srgbClr val="7E7E7E"/>
                </a:solidFill>
                <a:latin typeface="Arial"/>
                <a:cs typeface="Arial"/>
              </a:rPr>
              <a:t> </a:t>
            </a:r>
            <a:r>
              <a:rPr sz="900" dirty="0">
                <a:solidFill>
                  <a:srgbClr val="7E7E7E"/>
                </a:solidFill>
                <a:latin typeface="Arial"/>
                <a:cs typeface="Arial"/>
              </a:rPr>
              <a:t>not</a:t>
            </a:r>
            <a:r>
              <a:rPr sz="900" spc="-10" dirty="0">
                <a:solidFill>
                  <a:srgbClr val="7E7E7E"/>
                </a:solidFill>
                <a:latin typeface="Arial"/>
                <a:cs typeface="Arial"/>
              </a:rPr>
              <a:t> </a:t>
            </a:r>
            <a:r>
              <a:rPr sz="900" dirty="0">
                <a:solidFill>
                  <a:srgbClr val="7E7E7E"/>
                </a:solidFill>
                <a:latin typeface="Arial"/>
                <a:cs typeface="Arial"/>
              </a:rPr>
              <a:t>claim</a:t>
            </a:r>
            <a:r>
              <a:rPr sz="900" spc="-25" dirty="0">
                <a:solidFill>
                  <a:srgbClr val="7E7E7E"/>
                </a:solidFill>
                <a:latin typeface="Arial"/>
                <a:cs typeface="Arial"/>
              </a:rPr>
              <a:t> </a:t>
            </a:r>
            <a:r>
              <a:rPr sz="900" dirty="0">
                <a:solidFill>
                  <a:srgbClr val="7E7E7E"/>
                </a:solidFill>
                <a:latin typeface="Arial"/>
                <a:cs typeface="Arial"/>
              </a:rPr>
              <a:t>any</a:t>
            </a:r>
            <a:r>
              <a:rPr sz="900" spc="-15" dirty="0">
                <a:solidFill>
                  <a:srgbClr val="7E7E7E"/>
                </a:solidFill>
                <a:latin typeface="Arial"/>
                <a:cs typeface="Arial"/>
              </a:rPr>
              <a:t> </a:t>
            </a:r>
            <a:r>
              <a:rPr sz="900" dirty="0">
                <a:solidFill>
                  <a:srgbClr val="7E7E7E"/>
                </a:solidFill>
                <a:latin typeface="Arial"/>
                <a:cs typeface="Arial"/>
              </a:rPr>
              <a:t>of</a:t>
            </a:r>
            <a:r>
              <a:rPr sz="900" spc="-10" dirty="0">
                <a:solidFill>
                  <a:srgbClr val="7E7E7E"/>
                </a:solidFill>
                <a:latin typeface="Arial"/>
                <a:cs typeface="Arial"/>
              </a:rPr>
              <a:t> </a:t>
            </a:r>
            <a:r>
              <a:rPr sz="900" dirty="0">
                <a:solidFill>
                  <a:srgbClr val="7E7E7E"/>
                </a:solidFill>
                <a:latin typeface="Arial"/>
                <a:cs typeface="Arial"/>
              </a:rPr>
              <a:t>these?</a:t>
            </a:r>
            <a:r>
              <a:rPr sz="900" spc="-25" dirty="0">
                <a:solidFill>
                  <a:srgbClr val="7E7E7E"/>
                </a:solidFill>
                <a:latin typeface="Arial"/>
                <a:cs typeface="Arial"/>
              </a:rPr>
              <a:t> </a:t>
            </a:r>
            <a:r>
              <a:rPr sz="900" dirty="0">
                <a:solidFill>
                  <a:srgbClr val="7E7E7E"/>
                </a:solidFill>
                <a:latin typeface="Arial"/>
                <a:cs typeface="Arial"/>
              </a:rPr>
              <a:t>Unweighted</a:t>
            </a:r>
            <a:r>
              <a:rPr sz="900" spc="-15" dirty="0">
                <a:solidFill>
                  <a:srgbClr val="7E7E7E"/>
                </a:solidFill>
                <a:latin typeface="Arial"/>
                <a:cs typeface="Arial"/>
              </a:rPr>
              <a:t> </a:t>
            </a:r>
            <a:r>
              <a:rPr sz="900" dirty="0">
                <a:solidFill>
                  <a:srgbClr val="7E7E7E"/>
                </a:solidFill>
                <a:latin typeface="Arial"/>
                <a:cs typeface="Arial"/>
              </a:rPr>
              <a:t>base:</a:t>
            </a:r>
            <a:r>
              <a:rPr sz="900" spc="50" dirty="0">
                <a:solidFill>
                  <a:srgbClr val="7E7E7E"/>
                </a:solidFill>
                <a:latin typeface="Arial"/>
                <a:cs typeface="Arial"/>
              </a:rPr>
              <a:t> </a:t>
            </a:r>
            <a:r>
              <a:rPr sz="900" dirty="0">
                <a:solidFill>
                  <a:srgbClr val="7E7E7E"/>
                </a:solidFill>
                <a:latin typeface="Arial"/>
                <a:cs typeface="Arial"/>
              </a:rPr>
              <a:t>S15</a:t>
            </a:r>
            <a:r>
              <a:rPr sz="900" spc="-15" dirty="0">
                <a:solidFill>
                  <a:srgbClr val="7E7E7E"/>
                </a:solidFill>
                <a:latin typeface="Arial"/>
                <a:cs typeface="Arial"/>
              </a:rPr>
              <a:t> </a:t>
            </a:r>
            <a:r>
              <a:rPr sz="900" dirty="0">
                <a:solidFill>
                  <a:srgbClr val="7E7E7E"/>
                </a:solidFill>
                <a:latin typeface="Arial"/>
                <a:cs typeface="Arial"/>
              </a:rPr>
              <a:t>+</a:t>
            </a:r>
            <a:r>
              <a:rPr sz="900" spc="-15" dirty="0">
                <a:solidFill>
                  <a:srgbClr val="7E7E7E"/>
                </a:solidFill>
                <a:latin typeface="Arial"/>
                <a:cs typeface="Arial"/>
              </a:rPr>
              <a:t> </a:t>
            </a:r>
            <a:r>
              <a:rPr sz="900" dirty="0">
                <a:solidFill>
                  <a:srgbClr val="7E7E7E"/>
                </a:solidFill>
                <a:latin typeface="Arial"/>
                <a:cs typeface="Arial"/>
              </a:rPr>
              <a:t>S16,</a:t>
            </a:r>
            <a:r>
              <a:rPr sz="900" spc="-10" dirty="0">
                <a:solidFill>
                  <a:srgbClr val="7E7E7E"/>
                </a:solidFill>
                <a:latin typeface="Arial"/>
                <a:cs typeface="Arial"/>
              </a:rPr>
              <a:t> </a:t>
            </a:r>
            <a:r>
              <a:rPr sz="900" dirty="0">
                <a:solidFill>
                  <a:srgbClr val="7E7E7E"/>
                </a:solidFill>
                <a:latin typeface="Arial"/>
                <a:cs typeface="Arial"/>
              </a:rPr>
              <a:t>2072</a:t>
            </a:r>
            <a:r>
              <a:rPr sz="900" spc="-15" dirty="0">
                <a:solidFill>
                  <a:srgbClr val="7E7E7E"/>
                </a:solidFill>
                <a:latin typeface="Arial"/>
                <a:cs typeface="Arial"/>
              </a:rPr>
              <a:t> </a:t>
            </a:r>
            <a:r>
              <a:rPr sz="900" dirty="0">
                <a:solidFill>
                  <a:srgbClr val="7E7E7E"/>
                </a:solidFill>
                <a:latin typeface="Arial"/>
                <a:cs typeface="Arial"/>
              </a:rPr>
              <a:t>(All</a:t>
            </a:r>
            <a:r>
              <a:rPr sz="900" spc="-15" dirty="0">
                <a:solidFill>
                  <a:srgbClr val="7E7E7E"/>
                </a:solidFill>
                <a:latin typeface="Arial"/>
                <a:cs typeface="Arial"/>
              </a:rPr>
              <a:t> </a:t>
            </a:r>
            <a:r>
              <a:rPr sz="900" dirty="0">
                <a:solidFill>
                  <a:srgbClr val="7E7E7E"/>
                </a:solidFill>
                <a:latin typeface="Arial"/>
                <a:cs typeface="Arial"/>
              </a:rPr>
              <a:t>who do</a:t>
            </a:r>
            <a:r>
              <a:rPr sz="900" spc="-5" dirty="0">
                <a:solidFill>
                  <a:srgbClr val="7E7E7E"/>
                </a:solidFill>
                <a:latin typeface="Arial"/>
                <a:cs typeface="Arial"/>
              </a:rPr>
              <a:t> </a:t>
            </a:r>
            <a:r>
              <a:rPr sz="900" dirty="0">
                <a:solidFill>
                  <a:srgbClr val="7E7E7E"/>
                </a:solidFill>
                <a:latin typeface="Arial"/>
                <a:cs typeface="Arial"/>
              </a:rPr>
              <a:t>not</a:t>
            </a:r>
            <a:r>
              <a:rPr sz="900" spc="-15" dirty="0">
                <a:solidFill>
                  <a:srgbClr val="7E7E7E"/>
                </a:solidFill>
                <a:latin typeface="Arial"/>
                <a:cs typeface="Arial"/>
              </a:rPr>
              <a:t> </a:t>
            </a:r>
            <a:r>
              <a:rPr sz="900" dirty="0">
                <a:solidFill>
                  <a:srgbClr val="7E7E7E"/>
                </a:solidFill>
                <a:latin typeface="Arial"/>
                <a:cs typeface="Arial"/>
              </a:rPr>
              <a:t>claim</a:t>
            </a:r>
            <a:r>
              <a:rPr sz="900" spc="-30" dirty="0">
                <a:solidFill>
                  <a:srgbClr val="7E7E7E"/>
                </a:solidFill>
                <a:latin typeface="Arial"/>
                <a:cs typeface="Arial"/>
              </a:rPr>
              <a:t> </a:t>
            </a:r>
            <a:r>
              <a:rPr sz="900" dirty="0">
                <a:solidFill>
                  <a:srgbClr val="7E7E7E"/>
                </a:solidFill>
                <a:latin typeface="Arial"/>
                <a:cs typeface="Arial"/>
              </a:rPr>
              <a:t>financial</a:t>
            </a:r>
            <a:r>
              <a:rPr sz="900" spc="-40" dirty="0">
                <a:solidFill>
                  <a:srgbClr val="7E7E7E"/>
                </a:solidFill>
                <a:latin typeface="Arial"/>
                <a:cs typeface="Arial"/>
              </a:rPr>
              <a:t> </a:t>
            </a:r>
            <a:r>
              <a:rPr sz="900" spc="-10" dirty="0">
                <a:solidFill>
                  <a:srgbClr val="7E7E7E"/>
                </a:solidFill>
                <a:latin typeface="Arial"/>
                <a:cs typeface="Arial"/>
              </a:rPr>
              <a:t>support) </a:t>
            </a:r>
            <a:r>
              <a:rPr sz="900" dirty="0">
                <a:solidFill>
                  <a:srgbClr val="7E7E7E"/>
                </a:solidFill>
                <a:latin typeface="Arial"/>
                <a:cs typeface="Arial"/>
              </a:rPr>
              <a:t>Only</a:t>
            </a:r>
            <a:r>
              <a:rPr sz="900" spc="-15" dirty="0">
                <a:solidFill>
                  <a:srgbClr val="7E7E7E"/>
                </a:solidFill>
                <a:latin typeface="Arial"/>
                <a:cs typeface="Arial"/>
              </a:rPr>
              <a:t> </a:t>
            </a:r>
            <a:r>
              <a:rPr sz="900" dirty="0">
                <a:solidFill>
                  <a:srgbClr val="7E7E7E"/>
                </a:solidFill>
                <a:latin typeface="Arial"/>
                <a:cs typeface="Arial"/>
              </a:rPr>
              <a:t>codes</a:t>
            </a:r>
            <a:r>
              <a:rPr sz="900" spc="-25" dirty="0">
                <a:solidFill>
                  <a:srgbClr val="7E7E7E"/>
                </a:solidFill>
                <a:latin typeface="Arial"/>
                <a:cs typeface="Arial"/>
              </a:rPr>
              <a:t> </a:t>
            </a:r>
            <a:r>
              <a:rPr sz="900" dirty="0">
                <a:solidFill>
                  <a:srgbClr val="7E7E7E"/>
                </a:solidFill>
                <a:latin typeface="Arial"/>
                <a:cs typeface="Arial"/>
              </a:rPr>
              <a:t>above</a:t>
            </a:r>
            <a:r>
              <a:rPr sz="900" spc="-10" dirty="0">
                <a:solidFill>
                  <a:srgbClr val="7E7E7E"/>
                </a:solidFill>
                <a:latin typeface="Arial"/>
                <a:cs typeface="Arial"/>
              </a:rPr>
              <a:t> </a:t>
            </a:r>
            <a:r>
              <a:rPr sz="900" dirty="0">
                <a:solidFill>
                  <a:srgbClr val="7E7E7E"/>
                </a:solidFill>
                <a:latin typeface="Arial"/>
                <a:cs typeface="Arial"/>
              </a:rPr>
              <a:t>3%</a:t>
            </a:r>
            <a:r>
              <a:rPr sz="900" spc="-15" dirty="0">
                <a:solidFill>
                  <a:srgbClr val="7E7E7E"/>
                </a:solidFill>
                <a:latin typeface="Arial"/>
                <a:cs typeface="Arial"/>
              </a:rPr>
              <a:t> </a:t>
            </a:r>
            <a:r>
              <a:rPr sz="900" spc="-20" dirty="0">
                <a:solidFill>
                  <a:srgbClr val="7E7E7E"/>
                </a:solidFill>
                <a:latin typeface="Arial"/>
                <a:cs typeface="Arial"/>
              </a:rPr>
              <a:t>shown</a:t>
            </a:r>
            <a:endParaRPr sz="900">
              <a:latin typeface="Arial"/>
              <a:cs typeface="Arial"/>
            </a:endParaRPr>
          </a:p>
        </p:txBody>
      </p:sp>
      <p:sp>
        <p:nvSpPr>
          <p:cNvPr id="21" name="object 21"/>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66</a:t>
            </a:r>
            <a:endParaRPr sz="18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680110" y="1361897"/>
            <a:ext cx="4345305"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FFFF"/>
                </a:solidFill>
              </a:rPr>
              <a:t>Digital</a:t>
            </a:r>
            <a:r>
              <a:rPr sz="4400" spc="-10" dirty="0">
                <a:solidFill>
                  <a:srgbClr val="FFFFFF"/>
                </a:solidFill>
              </a:rPr>
              <a:t> inclusion</a:t>
            </a:r>
            <a:endParaRPr sz="4400"/>
          </a:p>
        </p:txBody>
      </p:sp>
      <p:sp>
        <p:nvSpPr>
          <p:cNvPr id="11" name="object 11"/>
          <p:cNvSpPr txBox="1"/>
          <p:nvPr/>
        </p:nvSpPr>
        <p:spPr>
          <a:xfrm>
            <a:off x="680110" y="2613787"/>
            <a:ext cx="5287010" cy="880110"/>
          </a:xfrm>
          <a:prstGeom prst="rect">
            <a:avLst/>
          </a:prstGeom>
        </p:spPr>
        <p:txBody>
          <a:bodyPr vert="horz" wrap="square" lIns="0" tIns="47625" rIns="0" bIns="0" rtlCol="0">
            <a:spAutoFit/>
          </a:bodyPr>
          <a:lstStyle/>
          <a:p>
            <a:pPr marL="12700" marR="5080">
              <a:lnSpc>
                <a:spcPts val="2160"/>
              </a:lnSpc>
              <a:spcBef>
                <a:spcPts val="375"/>
              </a:spcBef>
            </a:pPr>
            <a:r>
              <a:rPr sz="2000" dirty="0">
                <a:solidFill>
                  <a:srgbClr val="FFFFFF"/>
                </a:solidFill>
                <a:latin typeface="Arial"/>
                <a:cs typeface="Arial"/>
              </a:rPr>
              <a:t>Findings</a:t>
            </a:r>
            <a:r>
              <a:rPr sz="2000" spc="-15" dirty="0">
                <a:solidFill>
                  <a:srgbClr val="FFFFFF"/>
                </a:solidFill>
                <a:latin typeface="Arial"/>
                <a:cs typeface="Arial"/>
              </a:rPr>
              <a:t> </a:t>
            </a:r>
            <a:r>
              <a:rPr sz="2000" dirty="0">
                <a:solidFill>
                  <a:srgbClr val="FFFFFF"/>
                </a:solidFill>
                <a:latin typeface="Arial"/>
                <a:cs typeface="Arial"/>
              </a:rPr>
              <a:t>from</a:t>
            </a:r>
            <a:r>
              <a:rPr sz="2000" spc="-30" dirty="0">
                <a:solidFill>
                  <a:srgbClr val="FFFFFF"/>
                </a:solidFill>
                <a:latin typeface="Arial"/>
                <a:cs typeface="Arial"/>
              </a:rPr>
              <a:t> </a:t>
            </a:r>
            <a:r>
              <a:rPr sz="2000" spc="-10" dirty="0">
                <a:solidFill>
                  <a:srgbClr val="FFFFFF"/>
                </a:solidFill>
                <a:latin typeface="Arial"/>
                <a:cs typeface="Arial"/>
              </a:rPr>
              <a:t>the</a:t>
            </a:r>
            <a:r>
              <a:rPr sz="2000" spc="-130" dirty="0">
                <a:solidFill>
                  <a:srgbClr val="FFFFFF"/>
                </a:solidFill>
                <a:latin typeface="Arial"/>
                <a:cs typeface="Arial"/>
              </a:rPr>
              <a:t> </a:t>
            </a:r>
            <a:r>
              <a:rPr sz="2000" dirty="0">
                <a:solidFill>
                  <a:srgbClr val="FFFFFF"/>
                </a:solidFill>
                <a:latin typeface="Arial"/>
                <a:cs typeface="Arial"/>
              </a:rPr>
              <a:t>August</a:t>
            </a:r>
            <a:r>
              <a:rPr sz="2000" spc="-30" dirty="0">
                <a:solidFill>
                  <a:srgbClr val="FFFFFF"/>
                </a:solidFill>
                <a:latin typeface="Arial"/>
                <a:cs typeface="Arial"/>
              </a:rPr>
              <a:t> </a:t>
            </a:r>
            <a:r>
              <a:rPr sz="2000" dirty="0">
                <a:solidFill>
                  <a:srgbClr val="FFFFFF"/>
                </a:solidFill>
                <a:latin typeface="Arial"/>
                <a:cs typeface="Arial"/>
              </a:rPr>
              <a:t>to</a:t>
            </a:r>
            <a:r>
              <a:rPr sz="2000" spc="-20" dirty="0">
                <a:solidFill>
                  <a:srgbClr val="FFFFFF"/>
                </a:solidFill>
                <a:latin typeface="Arial"/>
                <a:cs typeface="Arial"/>
              </a:rPr>
              <a:t> </a:t>
            </a:r>
            <a:r>
              <a:rPr sz="2000" dirty="0">
                <a:solidFill>
                  <a:srgbClr val="FFFFFF"/>
                </a:solidFill>
                <a:latin typeface="Arial"/>
                <a:cs typeface="Arial"/>
              </a:rPr>
              <a:t>December</a:t>
            </a:r>
            <a:r>
              <a:rPr sz="2000" spc="-45" dirty="0">
                <a:solidFill>
                  <a:srgbClr val="FFFFFF"/>
                </a:solidFill>
                <a:latin typeface="Arial"/>
                <a:cs typeface="Arial"/>
              </a:rPr>
              <a:t> </a:t>
            </a:r>
            <a:r>
              <a:rPr sz="2000" spc="-10" dirty="0">
                <a:solidFill>
                  <a:srgbClr val="FFFFFF"/>
                </a:solidFill>
                <a:latin typeface="Arial"/>
                <a:cs typeface="Arial"/>
              </a:rPr>
              <a:t>merged </a:t>
            </a:r>
            <a:r>
              <a:rPr sz="2000" dirty="0">
                <a:solidFill>
                  <a:srgbClr val="FFFFFF"/>
                </a:solidFill>
                <a:latin typeface="Arial"/>
                <a:cs typeface="Arial"/>
              </a:rPr>
              <a:t>into</a:t>
            </a:r>
            <a:r>
              <a:rPr sz="2000" spc="-25" dirty="0">
                <a:solidFill>
                  <a:srgbClr val="FFFFFF"/>
                </a:solidFill>
                <a:latin typeface="Arial"/>
                <a:cs typeface="Arial"/>
              </a:rPr>
              <a:t> </a:t>
            </a:r>
            <a:r>
              <a:rPr sz="2000" dirty="0">
                <a:solidFill>
                  <a:srgbClr val="FFFFFF"/>
                </a:solidFill>
                <a:latin typeface="Arial"/>
                <a:cs typeface="Arial"/>
              </a:rPr>
              <a:t>groups</a:t>
            </a:r>
            <a:r>
              <a:rPr sz="2000" spc="-45" dirty="0">
                <a:solidFill>
                  <a:srgbClr val="FFFFFF"/>
                </a:solidFill>
                <a:latin typeface="Arial"/>
                <a:cs typeface="Arial"/>
              </a:rPr>
              <a:t> </a:t>
            </a:r>
            <a:r>
              <a:rPr sz="2000" dirty="0">
                <a:solidFill>
                  <a:srgbClr val="FFFFFF"/>
                </a:solidFill>
                <a:latin typeface="Arial"/>
                <a:cs typeface="Arial"/>
              </a:rPr>
              <a:t>of</a:t>
            </a:r>
            <a:r>
              <a:rPr sz="2000" spc="-30" dirty="0">
                <a:solidFill>
                  <a:srgbClr val="FFFFFF"/>
                </a:solidFill>
                <a:latin typeface="Arial"/>
                <a:cs typeface="Arial"/>
              </a:rPr>
              <a:t> </a:t>
            </a:r>
            <a:r>
              <a:rPr sz="2000" dirty="0">
                <a:solidFill>
                  <a:srgbClr val="FFFFFF"/>
                </a:solidFill>
                <a:latin typeface="Arial"/>
                <a:cs typeface="Arial"/>
              </a:rPr>
              <a:t>three</a:t>
            </a:r>
            <a:r>
              <a:rPr sz="2000" spc="-35" dirty="0">
                <a:solidFill>
                  <a:srgbClr val="FFFFFF"/>
                </a:solidFill>
                <a:latin typeface="Arial"/>
                <a:cs typeface="Arial"/>
              </a:rPr>
              <a:t> </a:t>
            </a:r>
            <a:r>
              <a:rPr sz="2000" dirty="0">
                <a:solidFill>
                  <a:srgbClr val="FFFFFF"/>
                </a:solidFill>
                <a:latin typeface="Arial"/>
                <a:cs typeface="Arial"/>
              </a:rPr>
              <a:t>waves</a:t>
            </a:r>
            <a:r>
              <a:rPr sz="2000" spc="-25" dirty="0">
                <a:solidFill>
                  <a:srgbClr val="FFFFFF"/>
                </a:solidFill>
                <a:latin typeface="Arial"/>
                <a:cs typeface="Arial"/>
              </a:rPr>
              <a:t> </a:t>
            </a:r>
            <a:r>
              <a:rPr sz="2000" dirty="0">
                <a:solidFill>
                  <a:srgbClr val="FFFFFF"/>
                </a:solidFill>
                <a:latin typeface="Arial"/>
                <a:cs typeface="Arial"/>
              </a:rPr>
              <a:t>(trio</a:t>
            </a:r>
            <a:r>
              <a:rPr sz="2000" spc="-35" dirty="0">
                <a:solidFill>
                  <a:srgbClr val="FFFFFF"/>
                </a:solidFill>
                <a:latin typeface="Arial"/>
                <a:cs typeface="Arial"/>
              </a:rPr>
              <a:t> </a:t>
            </a:r>
            <a:r>
              <a:rPr sz="2000" dirty="0">
                <a:solidFill>
                  <a:srgbClr val="FFFFFF"/>
                </a:solidFill>
                <a:latin typeface="Arial"/>
                <a:cs typeface="Arial"/>
              </a:rPr>
              <a:t>of</a:t>
            </a:r>
            <a:r>
              <a:rPr sz="2000" spc="-20" dirty="0">
                <a:solidFill>
                  <a:srgbClr val="FFFFFF"/>
                </a:solidFill>
                <a:latin typeface="Arial"/>
                <a:cs typeface="Arial"/>
              </a:rPr>
              <a:t> </a:t>
            </a:r>
            <a:r>
              <a:rPr sz="2000" dirty="0">
                <a:solidFill>
                  <a:srgbClr val="FFFFFF"/>
                </a:solidFill>
                <a:latin typeface="Arial"/>
                <a:cs typeface="Arial"/>
              </a:rPr>
              <a:t>face-</a:t>
            </a:r>
            <a:r>
              <a:rPr sz="2000" spc="-10" dirty="0">
                <a:solidFill>
                  <a:srgbClr val="FFFFFF"/>
                </a:solidFill>
                <a:latin typeface="Arial"/>
                <a:cs typeface="Arial"/>
              </a:rPr>
              <a:t>to-</a:t>
            </a:r>
            <a:r>
              <a:rPr sz="2000" spc="-20" dirty="0">
                <a:solidFill>
                  <a:srgbClr val="FFFFFF"/>
                </a:solidFill>
                <a:latin typeface="Arial"/>
                <a:cs typeface="Arial"/>
              </a:rPr>
              <a:t>face </a:t>
            </a:r>
            <a:r>
              <a:rPr sz="2000" spc="-10" dirty="0">
                <a:solidFill>
                  <a:srgbClr val="FFFFFF"/>
                </a:solidFill>
                <a:latin typeface="Arial"/>
                <a:cs typeface="Arial"/>
              </a:rPr>
              <a:t>samples)</a:t>
            </a:r>
            <a:endParaRPr sz="2000">
              <a:latin typeface="Arial"/>
              <a:cs typeface="Arial"/>
            </a:endParaRPr>
          </a:p>
        </p:txBody>
      </p:sp>
      <p:sp>
        <p:nvSpPr>
          <p:cNvPr id="12" name="object 12"/>
          <p:cNvSpPr txBox="1"/>
          <p:nvPr/>
        </p:nvSpPr>
        <p:spPr>
          <a:xfrm>
            <a:off x="665480" y="6286296"/>
            <a:ext cx="504380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Unweighted</a:t>
            </a:r>
            <a:r>
              <a:rPr sz="1400" spc="-45" dirty="0">
                <a:solidFill>
                  <a:srgbClr val="FFFFFF"/>
                </a:solidFill>
                <a:latin typeface="Arial"/>
                <a:cs typeface="Arial"/>
              </a:rPr>
              <a:t> </a:t>
            </a:r>
            <a:r>
              <a:rPr sz="1400" dirty="0">
                <a:solidFill>
                  <a:srgbClr val="FFFFFF"/>
                </a:solidFill>
                <a:latin typeface="Arial"/>
                <a:cs typeface="Arial"/>
              </a:rPr>
              <a:t>base:</a:t>
            </a:r>
            <a:r>
              <a:rPr sz="1400" spc="-60" dirty="0">
                <a:solidFill>
                  <a:srgbClr val="FFFFFF"/>
                </a:solidFill>
                <a:latin typeface="Arial"/>
                <a:cs typeface="Arial"/>
              </a:rPr>
              <a:t> </a:t>
            </a:r>
            <a:r>
              <a:rPr sz="1400" dirty="0">
                <a:solidFill>
                  <a:srgbClr val="FFFFFF"/>
                </a:solidFill>
                <a:latin typeface="Arial"/>
                <a:cs typeface="Arial"/>
              </a:rPr>
              <a:t>756</a:t>
            </a:r>
            <a:r>
              <a:rPr sz="1400" spc="-35" dirty="0">
                <a:solidFill>
                  <a:srgbClr val="FFFFFF"/>
                </a:solidFill>
                <a:latin typeface="Arial"/>
                <a:cs typeface="Arial"/>
              </a:rPr>
              <a:t> </a:t>
            </a:r>
            <a:r>
              <a:rPr sz="1400" dirty="0">
                <a:solidFill>
                  <a:srgbClr val="FFFFFF"/>
                </a:solidFill>
                <a:latin typeface="Arial"/>
                <a:cs typeface="Arial"/>
              </a:rPr>
              <a:t>(Face</a:t>
            </a:r>
            <a:r>
              <a:rPr sz="1400" spc="-45" dirty="0">
                <a:solidFill>
                  <a:srgbClr val="FFFFFF"/>
                </a:solidFill>
                <a:latin typeface="Arial"/>
                <a:cs typeface="Arial"/>
              </a:rPr>
              <a:t> </a:t>
            </a:r>
            <a:r>
              <a:rPr sz="1400" dirty="0">
                <a:solidFill>
                  <a:srgbClr val="FFFFFF"/>
                </a:solidFill>
                <a:latin typeface="Arial"/>
                <a:cs typeface="Arial"/>
              </a:rPr>
              <a:t>to</a:t>
            </a:r>
            <a:r>
              <a:rPr sz="1400" spc="-35" dirty="0">
                <a:solidFill>
                  <a:srgbClr val="FFFFFF"/>
                </a:solidFill>
                <a:latin typeface="Arial"/>
                <a:cs typeface="Arial"/>
              </a:rPr>
              <a:t> </a:t>
            </a:r>
            <a:r>
              <a:rPr sz="1400" dirty="0">
                <a:solidFill>
                  <a:srgbClr val="FFFFFF"/>
                </a:solidFill>
                <a:latin typeface="Arial"/>
                <a:cs typeface="Arial"/>
              </a:rPr>
              <a:t>face</a:t>
            </a:r>
            <a:r>
              <a:rPr sz="1400" spc="-45" dirty="0">
                <a:solidFill>
                  <a:srgbClr val="FFFFFF"/>
                </a:solidFill>
                <a:latin typeface="Arial"/>
                <a:cs typeface="Arial"/>
              </a:rPr>
              <a:t> </a:t>
            </a:r>
            <a:r>
              <a:rPr sz="1400" dirty="0">
                <a:solidFill>
                  <a:srgbClr val="FFFFFF"/>
                </a:solidFill>
                <a:latin typeface="Arial"/>
                <a:cs typeface="Arial"/>
              </a:rPr>
              <a:t>respondents</a:t>
            </a:r>
            <a:r>
              <a:rPr sz="1400" spc="-55" dirty="0">
                <a:solidFill>
                  <a:srgbClr val="FFFFFF"/>
                </a:solidFill>
                <a:latin typeface="Arial"/>
                <a:cs typeface="Arial"/>
              </a:rPr>
              <a:t> </a:t>
            </a:r>
            <a:r>
              <a:rPr sz="1400" spc="-10" dirty="0">
                <a:solidFill>
                  <a:srgbClr val="FFFFFF"/>
                </a:solidFill>
                <a:latin typeface="Arial"/>
                <a:cs typeface="Arial"/>
              </a:rPr>
              <a:t>S14+S15+16)</a:t>
            </a:r>
            <a:endParaRPr sz="1400">
              <a:latin typeface="Arial"/>
              <a:cs typeface="Arial"/>
            </a:endParaRPr>
          </a:p>
        </p:txBody>
      </p:sp>
      <p:graphicFrame>
        <p:nvGraphicFramePr>
          <p:cNvPr id="13" name="object 13"/>
          <p:cNvGraphicFramePr>
            <a:graphicFrameLocks noGrp="1"/>
          </p:cNvGraphicFramePr>
          <p:nvPr/>
        </p:nvGraphicFramePr>
        <p:xfrm>
          <a:off x="594613" y="3861307"/>
          <a:ext cx="4549140" cy="774065"/>
        </p:xfrm>
        <a:graphic>
          <a:graphicData uri="http://schemas.openxmlformats.org/drawingml/2006/table">
            <a:tbl>
              <a:tblPr firstRow="1" bandRow="1">
                <a:tableStyleId>{2D5ABB26-0587-4C30-8999-92F81FD0307C}</a:tableStyleId>
              </a:tblPr>
              <a:tblGrid>
                <a:gridCol w="3140075">
                  <a:extLst>
                    <a:ext uri="{9D8B030D-6E8A-4147-A177-3AD203B41FA5}">
                      <a16:colId xmlns:a16="http://schemas.microsoft.com/office/drawing/2014/main" val="20000"/>
                    </a:ext>
                  </a:extLst>
                </a:gridCol>
                <a:gridCol w="1332229">
                  <a:extLst>
                    <a:ext uri="{9D8B030D-6E8A-4147-A177-3AD203B41FA5}">
                      <a16:colId xmlns:a16="http://schemas.microsoft.com/office/drawing/2014/main" val="20001"/>
                    </a:ext>
                  </a:extLst>
                </a:gridCol>
              </a:tblGrid>
              <a:tr h="243204">
                <a:tc>
                  <a:txBody>
                    <a:bodyPr/>
                    <a:lstStyle/>
                    <a:p>
                      <a:pPr marL="31750">
                        <a:lnSpc>
                          <a:spcPts val="1550"/>
                        </a:lnSpc>
                      </a:pPr>
                      <a:r>
                        <a:rPr sz="1400" b="1" dirty="0">
                          <a:solidFill>
                            <a:srgbClr val="FFFFFF"/>
                          </a:solidFill>
                          <a:latin typeface="Arial"/>
                          <a:cs typeface="Arial"/>
                        </a:rPr>
                        <a:t>Overview</a:t>
                      </a:r>
                      <a:r>
                        <a:rPr sz="1400" b="1" spc="-45" dirty="0">
                          <a:solidFill>
                            <a:srgbClr val="FFFFFF"/>
                          </a:solidFill>
                          <a:latin typeface="Arial"/>
                          <a:cs typeface="Arial"/>
                        </a:rPr>
                        <a:t> </a:t>
                      </a:r>
                      <a:r>
                        <a:rPr sz="1400" b="1" dirty="0">
                          <a:solidFill>
                            <a:srgbClr val="FFFFFF"/>
                          </a:solidFill>
                          <a:latin typeface="Arial"/>
                          <a:cs typeface="Arial"/>
                        </a:rPr>
                        <a:t>and</a:t>
                      </a:r>
                      <a:r>
                        <a:rPr sz="1400" b="1" spc="-35" dirty="0">
                          <a:solidFill>
                            <a:srgbClr val="FFFFFF"/>
                          </a:solidFill>
                          <a:latin typeface="Arial"/>
                          <a:cs typeface="Arial"/>
                        </a:rPr>
                        <a:t> </a:t>
                      </a:r>
                      <a:r>
                        <a:rPr sz="1400" b="1" spc="-10" dirty="0">
                          <a:solidFill>
                            <a:srgbClr val="FFFFFF"/>
                          </a:solidFill>
                          <a:latin typeface="Arial"/>
                          <a:cs typeface="Arial"/>
                        </a:rPr>
                        <a:t>context</a:t>
                      </a:r>
                      <a:endParaRPr sz="1400">
                        <a:latin typeface="Arial"/>
                        <a:cs typeface="Arial"/>
                      </a:endParaRPr>
                    </a:p>
                  </a:txBody>
                  <a:tcPr marL="0" marR="0" marT="0" marB="0"/>
                </a:tc>
                <a:tc>
                  <a:txBody>
                    <a:bodyPr/>
                    <a:lstStyle/>
                    <a:p>
                      <a:pPr marL="283845">
                        <a:lnSpc>
                          <a:spcPts val="1550"/>
                        </a:lnSpc>
                      </a:pPr>
                      <a:r>
                        <a:rPr sz="1400" b="1" u="sng" dirty="0">
                          <a:solidFill>
                            <a:srgbClr val="FFFFFF"/>
                          </a:solidFill>
                          <a:uFill>
                            <a:solidFill>
                              <a:srgbClr val="FFFFFF"/>
                            </a:solidFill>
                          </a:uFill>
                          <a:latin typeface="Arial"/>
                          <a:cs typeface="Arial"/>
                          <a:hlinkClick r:id="rId6" action="ppaction://hlinksldjump"/>
                        </a:rPr>
                        <a:t>page</a:t>
                      </a:r>
                      <a:r>
                        <a:rPr sz="1400" b="1" u="sng" spc="-50" dirty="0">
                          <a:solidFill>
                            <a:srgbClr val="FFFFFF"/>
                          </a:solidFill>
                          <a:uFill>
                            <a:solidFill>
                              <a:srgbClr val="FFFFFF"/>
                            </a:solidFill>
                          </a:uFill>
                          <a:latin typeface="Arial"/>
                          <a:cs typeface="Arial"/>
                          <a:hlinkClick r:id="rId6" action="ppaction://hlinksldjump"/>
                        </a:rPr>
                        <a:t> </a:t>
                      </a:r>
                      <a:r>
                        <a:rPr sz="1400" b="1" u="sng" spc="-25" dirty="0">
                          <a:solidFill>
                            <a:srgbClr val="FFFFFF"/>
                          </a:solidFill>
                          <a:uFill>
                            <a:solidFill>
                              <a:srgbClr val="FFFFFF"/>
                            </a:solidFill>
                          </a:uFill>
                          <a:latin typeface="Arial"/>
                          <a:cs typeface="Arial"/>
                          <a:hlinkClick r:id="rId6" action="ppaction://hlinksldjump"/>
                        </a:rPr>
                        <a:t>68</a:t>
                      </a:r>
                      <a:endParaRPr sz="1400">
                        <a:latin typeface="Arial"/>
                        <a:cs typeface="Arial"/>
                      </a:endParaRPr>
                    </a:p>
                  </a:txBody>
                  <a:tcPr marL="0" marR="0" marT="0" marB="0"/>
                </a:tc>
                <a:extLst>
                  <a:ext uri="{0D108BD9-81ED-4DB2-BD59-A6C34878D82A}">
                    <a16:rowId xmlns:a16="http://schemas.microsoft.com/office/drawing/2014/main" val="10000"/>
                  </a:ext>
                </a:extLst>
              </a:tr>
              <a:tr h="287655">
                <a:tc>
                  <a:txBody>
                    <a:bodyPr/>
                    <a:lstStyle/>
                    <a:p>
                      <a:pPr marL="31750">
                        <a:lnSpc>
                          <a:spcPct val="100000"/>
                        </a:lnSpc>
                        <a:spcBef>
                          <a:spcPts val="220"/>
                        </a:spcBef>
                      </a:pPr>
                      <a:r>
                        <a:rPr sz="1400" b="1" dirty="0">
                          <a:solidFill>
                            <a:srgbClr val="FFFFFF"/>
                          </a:solidFill>
                          <a:latin typeface="Arial"/>
                          <a:cs typeface="Arial"/>
                        </a:rPr>
                        <a:t>Digital</a:t>
                      </a:r>
                      <a:r>
                        <a:rPr sz="1400" b="1" spc="-60" dirty="0">
                          <a:solidFill>
                            <a:srgbClr val="FFFFFF"/>
                          </a:solidFill>
                          <a:latin typeface="Arial"/>
                          <a:cs typeface="Arial"/>
                        </a:rPr>
                        <a:t> </a:t>
                      </a:r>
                      <a:r>
                        <a:rPr sz="1400" b="1" dirty="0">
                          <a:solidFill>
                            <a:srgbClr val="FFFFFF"/>
                          </a:solidFill>
                          <a:latin typeface="Arial"/>
                          <a:cs typeface="Arial"/>
                        </a:rPr>
                        <a:t>inclusion</a:t>
                      </a:r>
                      <a:r>
                        <a:rPr sz="1400" b="1" spc="-70" dirty="0">
                          <a:solidFill>
                            <a:srgbClr val="FFFFFF"/>
                          </a:solidFill>
                          <a:latin typeface="Arial"/>
                          <a:cs typeface="Arial"/>
                        </a:rPr>
                        <a:t> </a:t>
                      </a:r>
                      <a:r>
                        <a:rPr sz="1400" b="1" dirty="0">
                          <a:solidFill>
                            <a:srgbClr val="FFFFFF"/>
                          </a:solidFill>
                          <a:latin typeface="Arial"/>
                          <a:cs typeface="Arial"/>
                        </a:rPr>
                        <a:t>key</a:t>
                      </a:r>
                      <a:r>
                        <a:rPr sz="1400" b="1" spc="-45"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283845">
                        <a:lnSpc>
                          <a:spcPct val="100000"/>
                        </a:lnSpc>
                        <a:spcBef>
                          <a:spcPts val="220"/>
                        </a:spcBef>
                      </a:pPr>
                      <a:r>
                        <a:rPr sz="1400" b="1" u="sng" dirty="0">
                          <a:solidFill>
                            <a:srgbClr val="FFFFFF"/>
                          </a:solidFill>
                          <a:uFill>
                            <a:solidFill>
                              <a:srgbClr val="FFFFFF"/>
                            </a:solidFill>
                          </a:uFill>
                          <a:latin typeface="Arial"/>
                          <a:cs typeface="Arial"/>
                        </a:rPr>
                        <a:t>page</a:t>
                      </a:r>
                      <a:r>
                        <a:rPr sz="1400" b="1" u="sng" spc="-50" dirty="0">
                          <a:solidFill>
                            <a:srgbClr val="FFFFFF"/>
                          </a:solidFill>
                          <a:uFill>
                            <a:solidFill>
                              <a:srgbClr val="FFFFFF"/>
                            </a:solidFill>
                          </a:uFill>
                          <a:latin typeface="Arial"/>
                          <a:cs typeface="Arial"/>
                        </a:rPr>
                        <a:t> </a:t>
                      </a:r>
                      <a:r>
                        <a:rPr sz="1400" b="1" u="sng" spc="-25" dirty="0">
                          <a:solidFill>
                            <a:srgbClr val="FFFFFF"/>
                          </a:solidFill>
                          <a:uFill>
                            <a:solidFill>
                              <a:srgbClr val="FFFFFF"/>
                            </a:solidFill>
                          </a:uFill>
                          <a:latin typeface="Arial"/>
                          <a:cs typeface="Arial"/>
                        </a:rPr>
                        <a:t>69</a:t>
                      </a:r>
                      <a:endParaRPr sz="1400">
                        <a:latin typeface="Arial"/>
                        <a:cs typeface="Arial"/>
                      </a:endParaRPr>
                    </a:p>
                  </a:txBody>
                  <a:tcPr marL="0" marR="0" marT="27940" marB="0"/>
                </a:tc>
                <a:extLst>
                  <a:ext uri="{0D108BD9-81ED-4DB2-BD59-A6C34878D82A}">
                    <a16:rowId xmlns:a16="http://schemas.microsoft.com/office/drawing/2014/main" val="10001"/>
                  </a:ext>
                </a:extLst>
              </a:tr>
              <a:tr h="243204">
                <a:tc>
                  <a:txBody>
                    <a:bodyPr/>
                    <a:lstStyle/>
                    <a:p>
                      <a:pPr marL="31750">
                        <a:lnSpc>
                          <a:spcPts val="1600"/>
                        </a:lnSpc>
                        <a:spcBef>
                          <a:spcPts val="220"/>
                        </a:spcBef>
                      </a:pPr>
                      <a:r>
                        <a:rPr sz="1400" b="1" dirty="0">
                          <a:solidFill>
                            <a:srgbClr val="FFFFFF"/>
                          </a:solidFill>
                          <a:latin typeface="Arial"/>
                          <a:cs typeface="Arial"/>
                        </a:rPr>
                        <a:t>Digital</a:t>
                      </a:r>
                      <a:r>
                        <a:rPr sz="1400" b="1" spc="-65" dirty="0">
                          <a:solidFill>
                            <a:srgbClr val="FFFFFF"/>
                          </a:solidFill>
                          <a:latin typeface="Arial"/>
                          <a:cs typeface="Arial"/>
                        </a:rPr>
                        <a:t> </a:t>
                      </a:r>
                      <a:r>
                        <a:rPr sz="1400" b="1" dirty="0">
                          <a:solidFill>
                            <a:srgbClr val="FFFFFF"/>
                          </a:solidFill>
                          <a:latin typeface="Arial"/>
                          <a:cs typeface="Arial"/>
                        </a:rPr>
                        <a:t>inclusion</a:t>
                      </a:r>
                      <a:r>
                        <a:rPr sz="1400" b="1" spc="-70" dirty="0">
                          <a:solidFill>
                            <a:srgbClr val="FFFFFF"/>
                          </a:solidFill>
                          <a:latin typeface="Arial"/>
                          <a:cs typeface="Arial"/>
                        </a:rPr>
                        <a:t> </a:t>
                      </a:r>
                      <a:r>
                        <a:rPr sz="1400" b="1" dirty="0">
                          <a:solidFill>
                            <a:srgbClr val="FFFFFF"/>
                          </a:solidFill>
                          <a:latin typeface="Arial"/>
                          <a:cs typeface="Arial"/>
                        </a:rPr>
                        <a:t>detailed</a:t>
                      </a:r>
                      <a:r>
                        <a:rPr sz="1400" b="1" spc="-65"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283845">
                        <a:lnSpc>
                          <a:spcPts val="1600"/>
                        </a:lnSpc>
                        <a:spcBef>
                          <a:spcPts val="220"/>
                        </a:spcBef>
                      </a:pPr>
                      <a:r>
                        <a:rPr sz="1400" b="1" u="sng" dirty="0">
                          <a:solidFill>
                            <a:srgbClr val="FFFFFF"/>
                          </a:solidFill>
                          <a:uFill>
                            <a:solidFill>
                              <a:srgbClr val="FFFFFF"/>
                            </a:solidFill>
                          </a:uFill>
                          <a:latin typeface="Arial"/>
                          <a:cs typeface="Arial"/>
                        </a:rPr>
                        <a:t>pages</a:t>
                      </a:r>
                      <a:r>
                        <a:rPr sz="1400" b="1" u="sng" spc="-20" dirty="0">
                          <a:solidFill>
                            <a:srgbClr val="FFFFFF"/>
                          </a:solidFill>
                          <a:uFill>
                            <a:solidFill>
                              <a:srgbClr val="FFFFFF"/>
                            </a:solidFill>
                          </a:uFill>
                          <a:latin typeface="Arial"/>
                          <a:cs typeface="Arial"/>
                        </a:rPr>
                        <a:t> </a:t>
                      </a:r>
                      <a:r>
                        <a:rPr sz="1400" b="1" u="sng" spc="-10" dirty="0">
                          <a:solidFill>
                            <a:srgbClr val="FFFFFF"/>
                          </a:solidFill>
                          <a:uFill>
                            <a:solidFill>
                              <a:srgbClr val="FFFFFF"/>
                            </a:solidFill>
                          </a:uFill>
                          <a:latin typeface="Arial"/>
                          <a:cs typeface="Arial"/>
                        </a:rPr>
                        <a:t>70-</a:t>
                      </a:r>
                      <a:r>
                        <a:rPr sz="1400" b="1" u="sng" spc="-35" dirty="0">
                          <a:solidFill>
                            <a:srgbClr val="FFFFFF"/>
                          </a:solidFill>
                          <a:uFill>
                            <a:solidFill>
                              <a:srgbClr val="FFFFFF"/>
                            </a:solidFill>
                          </a:uFill>
                          <a:latin typeface="Arial"/>
                          <a:cs typeface="Arial"/>
                        </a:rPr>
                        <a:t>76</a:t>
                      </a:r>
                      <a:endParaRPr sz="1400">
                        <a:latin typeface="Arial"/>
                        <a:cs typeface="Arial"/>
                      </a:endParaRPr>
                    </a:p>
                  </a:txBody>
                  <a:tcPr marL="0" marR="0" marT="27940" marB="0"/>
                </a:tc>
                <a:extLst>
                  <a:ext uri="{0D108BD9-81ED-4DB2-BD59-A6C34878D82A}">
                    <a16:rowId xmlns:a16="http://schemas.microsoft.com/office/drawing/2014/main" val="10002"/>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196" rIns="0" bIns="0" rtlCol="0">
            <a:spAutoFit/>
          </a:bodyPr>
          <a:lstStyle/>
          <a:p>
            <a:pPr marL="330835">
              <a:lnSpc>
                <a:spcPct val="100000"/>
              </a:lnSpc>
              <a:spcBef>
                <a:spcPts val="100"/>
              </a:spcBef>
            </a:pPr>
            <a:r>
              <a:rPr sz="3600" b="0" dirty="0">
                <a:solidFill>
                  <a:srgbClr val="FFFFFF"/>
                </a:solidFill>
                <a:latin typeface="Arial"/>
                <a:cs typeface="Arial"/>
              </a:rPr>
              <a:t>Digital</a:t>
            </a:r>
            <a:r>
              <a:rPr sz="3600" b="0" spc="-20" dirty="0">
                <a:solidFill>
                  <a:srgbClr val="FFFFFF"/>
                </a:solidFill>
                <a:latin typeface="Arial"/>
                <a:cs typeface="Arial"/>
              </a:rPr>
              <a:t> </a:t>
            </a:r>
            <a:r>
              <a:rPr sz="3600" b="0" dirty="0">
                <a:solidFill>
                  <a:srgbClr val="FFFFFF"/>
                </a:solidFill>
                <a:latin typeface="Arial"/>
                <a:cs typeface="Arial"/>
              </a:rPr>
              <a:t>inclusion</a:t>
            </a:r>
            <a:r>
              <a:rPr sz="3600" b="0" spc="-55" dirty="0">
                <a:solidFill>
                  <a:srgbClr val="FFFFFF"/>
                </a:solidFill>
                <a:latin typeface="Arial"/>
                <a:cs typeface="Arial"/>
              </a:rPr>
              <a:t> </a:t>
            </a:r>
            <a:r>
              <a:rPr sz="3600" b="0" dirty="0">
                <a:solidFill>
                  <a:srgbClr val="FFFFFF"/>
                </a:solidFill>
                <a:latin typeface="Arial"/>
                <a:cs typeface="Arial"/>
              </a:rPr>
              <a:t>–</a:t>
            </a:r>
            <a:r>
              <a:rPr sz="3600" b="0" spc="-20" dirty="0">
                <a:solidFill>
                  <a:srgbClr val="FFFFFF"/>
                </a:solidFill>
                <a:latin typeface="Arial"/>
                <a:cs typeface="Arial"/>
              </a:rPr>
              <a:t> </a:t>
            </a:r>
            <a:r>
              <a:rPr sz="3600" b="0" spc="-10" dirty="0">
                <a:solidFill>
                  <a:srgbClr val="FFFFFF"/>
                </a:solidFill>
                <a:latin typeface="Arial"/>
                <a:cs typeface="Arial"/>
              </a:rPr>
              <a:t>context</a:t>
            </a:r>
            <a:endParaRPr sz="3600">
              <a:latin typeface="Arial"/>
              <a:cs typeface="Arial"/>
            </a:endParaRPr>
          </a:p>
        </p:txBody>
      </p:sp>
      <p:sp>
        <p:nvSpPr>
          <p:cNvPr id="7" name="object 7"/>
          <p:cNvSpPr txBox="1"/>
          <p:nvPr/>
        </p:nvSpPr>
        <p:spPr>
          <a:xfrm>
            <a:off x="665480" y="942594"/>
            <a:ext cx="10565130" cy="2851785"/>
          </a:xfrm>
          <a:prstGeom prst="rect">
            <a:avLst/>
          </a:prstGeom>
        </p:spPr>
        <p:txBody>
          <a:bodyPr vert="horz" wrap="square" lIns="0" tIns="113030" rIns="0" bIns="0" rtlCol="0">
            <a:spAutoFit/>
          </a:bodyPr>
          <a:lstStyle/>
          <a:p>
            <a:pPr marL="12700">
              <a:lnSpc>
                <a:spcPct val="100000"/>
              </a:lnSpc>
              <a:spcBef>
                <a:spcPts val="890"/>
              </a:spcBef>
            </a:pPr>
            <a:r>
              <a:rPr sz="1200" b="1" spc="-10" dirty="0">
                <a:solidFill>
                  <a:srgbClr val="FFFFFF"/>
                </a:solidFill>
                <a:latin typeface="Arial"/>
                <a:cs typeface="Arial"/>
              </a:rPr>
              <a:t>Sampling</a:t>
            </a:r>
            <a:endParaRPr sz="1200">
              <a:latin typeface="Arial"/>
              <a:cs typeface="Arial"/>
            </a:endParaRPr>
          </a:p>
          <a:p>
            <a:pPr marL="12700" marR="105410">
              <a:lnSpc>
                <a:spcPct val="114199"/>
              </a:lnSpc>
              <a:spcBef>
                <a:spcPts val="590"/>
              </a:spcBef>
            </a:pPr>
            <a:r>
              <a:rPr sz="1200" dirty="0">
                <a:solidFill>
                  <a:srgbClr val="FFFFFF"/>
                </a:solidFill>
                <a:latin typeface="Arial"/>
                <a:cs typeface="Arial"/>
              </a:rPr>
              <a:t>Digital</a:t>
            </a:r>
            <a:r>
              <a:rPr sz="1200" spc="-25" dirty="0">
                <a:solidFill>
                  <a:srgbClr val="FFFFFF"/>
                </a:solidFill>
                <a:latin typeface="Arial"/>
                <a:cs typeface="Arial"/>
              </a:rPr>
              <a:t> </a:t>
            </a:r>
            <a:r>
              <a:rPr sz="1200" dirty="0">
                <a:solidFill>
                  <a:srgbClr val="FFFFFF"/>
                </a:solidFill>
                <a:latin typeface="Arial"/>
                <a:cs typeface="Arial"/>
              </a:rPr>
              <a:t>inclusion</a:t>
            </a:r>
            <a:r>
              <a:rPr sz="1200" spc="-40" dirty="0">
                <a:solidFill>
                  <a:srgbClr val="FFFFFF"/>
                </a:solidFill>
                <a:latin typeface="Arial"/>
                <a:cs typeface="Arial"/>
              </a:rPr>
              <a:t> </a:t>
            </a:r>
            <a:r>
              <a:rPr sz="1200" dirty="0">
                <a:solidFill>
                  <a:srgbClr val="FFFFFF"/>
                </a:solidFill>
                <a:latin typeface="Arial"/>
                <a:cs typeface="Arial"/>
              </a:rPr>
              <a:t>questions</a:t>
            </a:r>
            <a:r>
              <a:rPr sz="1200" spc="-45"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been</a:t>
            </a:r>
            <a:r>
              <a:rPr sz="1200" spc="-40" dirty="0">
                <a:solidFill>
                  <a:srgbClr val="FFFFFF"/>
                </a:solidFill>
                <a:latin typeface="Arial"/>
                <a:cs typeface="Arial"/>
              </a:rPr>
              <a:t> </a:t>
            </a:r>
            <a:r>
              <a:rPr sz="1200" dirty="0">
                <a:solidFill>
                  <a:srgbClr val="FFFFFF"/>
                </a:solidFill>
                <a:latin typeface="Arial"/>
                <a:cs typeface="Arial"/>
              </a:rPr>
              <a:t>included</a:t>
            </a:r>
            <a:r>
              <a:rPr sz="1200" spc="-15" dirty="0">
                <a:solidFill>
                  <a:srgbClr val="FFFFFF"/>
                </a:solidFill>
                <a:latin typeface="Arial"/>
                <a:cs typeface="Arial"/>
              </a:rPr>
              <a:t> </a:t>
            </a:r>
            <a:r>
              <a:rPr sz="1200" dirty="0">
                <a:solidFill>
                  <a:srgbClr val="FFFFFF"/>
                </a:solidFill>
                <a:latin typeface="Arial"/>
                <a:cs typeface="Arial"/>
              </a:rPr>
              <a:t>in</a:t>
            </a:r>
            <a:r>
              <a:rPr sz="1200" spc="-4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since</a:t>
            </a:r>
            <a:r>
              <a:rPr sz="1200" spc="-15" dirty="0">
                <a:solidFill>
                  <a:srgbClr val="FFFFFF"/>
                </a:solidFill>
                <a:latin typeface="Arial"/>
                <a:cs typeface="Arial"/>
              </a:rPr>
              <a:t> </a:t>
            </a:r>
            <a:r>
              <a:rPr sz="1200" dirty="0">
                <a:solidFill>
                  <a:srgbClr val="FFFFFF"/>
                </a:solidFill>
                <a:latin typeface="Arial"/>
                <a:cs typeface="Arial"/>
              </a:rPr>
              <a:t>Spring</a:t>
            </a:r>
            <a:r>
              <a:rPr sz="1200" spc="-40" dirty="0">
                <a:solidFill>
                  <a:srgbClr val="FFFFFF"/>
                </a:solidFill>
                <a:latin typeface="Arial"/>
                <a:cs typeface="Arial"/>
              </a:rPr>
              <a:t> </a:t>
            </a:r>
            <a:r>
              <a:rPr sz="1200" dirty="0">
                <a:solidFill>
                  <a:srgbClr val="FFFFFF"/>
                </a:solidFill>
                <a:latin typeface="Arial"/>
                <a:cs typeface="Arial"/>
              </a:rPr>
              <a:t>2022</a:t>
            </a:r>
            <a:r>
              <a:rPr sz="1200" spc="-35" dirty="0">
                <a:solidFill>
                  <a:srgbClr val="FFFFFF"/>
                </a:solidFill>
                <a:latin typeface="Arial"/>
                <a:cs typeface="Arial"/>
              </a:rPr>
              <a:t> </a:t>
            </a:r>
            <a:r>
              <a:rPr sz="1200" dirty="0">
                <a:solidFill>
                  <a:srgbClr val="FFFFFF"/>
                </a:solidFill>
                <a:latin typeface="Arial"/>
                <a:cs typeface="Arial"/>
              </a:rPr>
              <a:t>(though</a:t>
            </a:r>
            <a:r>
              <a:rPr sz="1200" spc="-30"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methodology</a:t>
            </a:r>
            <a:r>
              <a:rPr sz="1200" spc="-35" dirty="0">
                <a:solidFill>
                  <a:srgbClr val="FFFFFF"/>
                </a:solidFill>
                <a:latin typeface="Arial"/>
                <a:cs typeface="Arial"/>
              </a:rPr>
              <a:t> </a:t>
            </a:r>
            <a:r>
              <a:rPr sz="1200" dirty="0">
                <a:solidFill>
                  <a:srgbClr val="FFFFFF"/>
                </a:solidFill>
                <a:latin typeface="Arial"/>
                <a:cs typeface="Arial"/>
              </a:rPr>
              <a:t>/</a:t>
            </a:r>
            <a:r>
              <a:rPr sz="1200" spc="-10" dirty="0">
                <a:solidFill>
                  <a:srgbClr val="FFFFFF"/>
                </a:solidFill>
                <a:latin typeface="Arial"/>
                <a:cs typeface="Arial"/>
              </a:rPr>
              <a:t> </a:t>
            </a:r>
            <a:r>
              <a:rPr sz="1200" dirty="0">
                <a:solidFill>
                  <a:srgbClr val="FFFFFF"/>
                </a:solidFill>
                <a:latin typeface="Arial"/>
                <a:cs typeface="Arial"/>
              </a:rPr>
              <a:t>approach</a:t>
            </a:r>
            <a:r>
              <a:rPr sz="1200" spc="-50" dirty="0">
                <a:solidFill>
                  <a:srgbClr val="FFFFFF"/>
                </a:solidFill>
                <a:latin typeface="Arial"/>
                <a:cs typeface="Arial"/>
              </a:rPr>
              <a:t> </a:t>
            </a:r>
            <a:r>
              <a:rPr sz="1200" dirty="0">
                <a:solidFill>
                  <a:srgbClr val="FFFFFF"/>
                </a:solidFill>
                <a:latin typeface="Arial"/>
                <a:cs typeface="Arial"/>
              </a:rPr>
              <a:t>was </a:t>
            </a:r>
            <a:r>
              <a:rPr sz="1200" spc="-10" dirty="0">
                <a:solidFill>
                  <a:srgbClr val="FFFFFF"/>
                </a:solidFill>
                <a:latin typeface="Arial"/>
                <a:cs typeface="Arial"/>
              </a:rPr>
              <a:t>amended,</a:t>
            </a:r>
            <a:r>
              <a:rPr sz="1200" spc="-30" dirty="0">
                <a:solidFill>
                  <a:srgbClr val="FFFFFF"/>
                </a:solidFill>
                <a:latin typeface="Arial"/>
                <a:cs typeface="Arial"/>
              </a:rPr>
              <a:t> </a:t>
            </a:r>
            <a:r>
              <a:rPr sz="1200" dirty="0">
                <a:solidFill>
                  <a:srgbClr val="FFFFFF"/>
                </a:solidFill>
                <a:latin typeface="Arial"/>
                <a:cs typeface="Arial"/>
              </a:rPr>
              <a:t>first</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September</a:t>
            </a:r>
            <a:r>
              <a:rPr sz="1200" spc="-35" dirty="0">
                <a:solidFill>
                  <a:srgbClr val="FFFFFF"/>
                </a:solidFill>
                <a:latin typeface="Arial"/>
                <a:cs typeface="Arial"/>
              </a:rPr>
              <a:t> </a:t>
            </a:r>
            <a:r>
              <a:rPr sz="1200" spc="-10" dirty="0">
                <a:solidFill>
                  <a:srgbClr val="FFFFFF"/>
                </a:solidFill>
                <a:latin typeface="Arial"/>
                <a:cs typeface="Arial"/>
              </a:rPr>
              <a:t>2022, </a:t>
            </a:r>
            <a:r>
              <a:rPr sz="1200" dirty="0">
                <a:solidFill>
                  <a:srgbClr val="FFFFFF"/>
                </a:solidFill>
                <a:latin typeface="Arial"/>
                <a:cs typeface="Arial"/>
              </a:rPr>
              <a:t>then</a:t>
            </a:r>
            <a:r>
              <a:rPr sz="1200" spc="-25" dirty="0">
                <a:solidFill>
                  <a:srgbClr val="FFFFFF"/>
                </a:solidFill>
                <a:latin typeface="Arial"/>
                <a:cs typeface="Arial"/>
              </a:rPr>
              <a:t> </a:t>
            </a:r>
            <a:r>
              <a:rPr sz="1200" dirty="0">
                <a:solidFill>
                  <a:srgbClr val="FFFFFF"/>
                </a:solidFill>
                <a:latin typeface="Arial"/>
                <a:cs typeface="Arial"/>
              </a:rPr>
              <a:t>again</a:t>
            </a:r>
            <a:r>
              <a:rPr sz="1200" spc="-20"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May </a:t>
            </a:r>
            <a:r>
              <a:rPr sz="1200" spc="-10" dirty="0">
                <a:solidFill>
                  <a:srgbClr val="FFFFFF"/>
                </a:solidFill>
                <a:latin typeface="Arial"/>
                <a:cs typeface="Arial"/>
              </a:rPr>
              <a:t>2024).</a:t>
            </a:r>
            <a:endParaRPr sz="1200">
              <a:latin typeface="Arial"/>
              <a:cs typeface="Arial"/>
            </a:endParaRPr>
          </a:p>
          <a:p>
            <a:pPr marL="12700" marR="17780">
              <a:lnSpc>
                <a:spcPct val="114199"/>
              </a:lnSpc>
              <a:spcBef>
                <a:spcPts val="600"/>
              </a:spcBef>
            </a:pP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sampling</a:t>
            </a:r>
            <a:r>
              <a:rPr sz="1200" spc="-50" dirty="0">
                <a:solidFill>
                  <a:srgbClr val="FFFFFF"/>
                </a:solidFill>
                <a:latin typeface="Arial"/>
                <a:cs typeface="Arial"/>
              </a:rPr>
              <a:t> </a:t>
            </a:r>
            <a:r>
              <a:rPr sz="1200" dirty="0">
                <a:solidFill>
                  <a:srgbClr val="FFFFFF"/>
                </a:solidFill>
                <a:latin typeface="Arial"/>
                <a:cs typeface="Arial"/>
              </a:rPr>
              <a:t>approach</a:t>
            </a:r>
            <a:r>
              <a:rPr sz="1200" spc="-40" dirty="0">
                <a:solidFill>
                  <a:srgbClr val="FFFFFF"/>
                </a:solidFill>
                <a:latin typeface="Arial"/>
                <a:cs typeface="Arial"/>
              </a:rPr>
              <a:t> </a:t>
            </a:r>
            <a:r>
              <a:rPr sz="1200" dirty="0">
                <a:solidFill>
                  <a:srgbClr val="FFFFFF"/>
                </a:solidFill>
                <a:latin typeface="Arial"/>
                <a:cs typeface="Arial"/>
              </a:rPr>
              <a:t>covers</a:t>
            </a:r>
            <a:r>
              <a:rPr sz="1200" spc="-10" dirty="0">
                <a:solidFill>
                  <a:srgbClr val="FFFFFF"/>
                </a:solidFill>
                <a:latin typeface="Arial"/>
                <a:cs typeface="Arial"/>
              </a:rPr>
              <a:t> </a:t>
            </a:r>
            <a:r>
              <a:rPr sz="1200" dirty="0">
                <a:solidFill>
                  <a:srgbClr val="FFFFFF"/>
                </a:solidFill>
                <a:latin typeface="Arial"/>
                <a:cs typeface="Arial"/>
              </a:rPr>
              <a:t>all</a:t>
            </a:r>
            <a:r>
              <a:rPr sz="1200" spc="-30" dirty="0">
                <a:solidFill>
                  <a:srgbClr val="FFFFFF"/>
                </a:solidFill>
                <a:latin typeface="Arial"/>
                <a:cs typeface="Arial"/>
              </a:rPr>
              <a:t> </a:t>
            </a:r>
            <a:r>
              <a:rPr sz="1200" dirty="0">
                <a:solidFill>
                  <a:srgbClr val="FFFFFF"/>
                </a:solidFill>
                <a:latin typeface="Arial"/>
                <a:cs typeface="Arial"/>
              </a:rPr>
              <a:t>ages</a:t>
            </a:r>
            <a:r>
              <a:rPr sz="1200" spc="-35"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provides</a:t>
            </a:r>
            <a:r>
              <a:rPr sz="1200" spc="-35"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sample</a:t>
            </a:r>
            <a:r>
              <a:rPr sz="1200" spc="-4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around</a:t>
            </a:r>
            <a:r>
              <a:rPr sz="1200" spc="-40" dirty="0">
                <a:solidFill>
                  <a:srgbClr val="FFFFFF"/>
                </a:solidFill>
                <a:latin typeface="Arial"/>
                <a:cs typeface="Arial"/>
              </a:rPr>
              <a:t> </a:t>
            </a:r>
            <a:r>
              <a:rPr sz="1200" dirty="0">
                <a:solidFill>
                  <a:srgbClr val="FFFFFF"/>
                </a:solidFill>
                <a:latin typeface="Arial"/>
                <a:cs typeface="Arial"/>
              </a:rPr>
              <a:t>250</a:t>
            </a:r>
            <a:r>
              <a:rPr sz="1200" spc="-40" dirty="0">
                <a:solidFill>
                  <a:srgbClr val="FFFFFF"/>
                </a:solidFill>
                <a:latin typeface="Arial"/>
                <a:cs typeface="Arial"/>
              </a:rPr>
              <a:t> </a:t>
            </a:r>
            <a:r>
              <a:rPr sz="1200" dirty="0">
                <a:solidFill>
                  <a:srgbClr val="FFFFFF"/>
                </a:solidFill>
                <a:latin typeface="Arial"/>
                <a:cs typeface="Arial"/>
              </a:rPr>
              <a:t>responses</a:t>
            </a:r>
            <a:r>
              <a:rPr sz="1200" spc="-45" dirty="0">
                <a:solidFill>
                  <a:srgbClr val="FFFFFF"/>
                </a:solidFill>
                <a:latin typeface="Arial"/>
                <a:cs typeface="Arial"/>
              </a:rPr>
              <a:t> </a:t>
            </a:r>
            <a:r>
              <a:rPr sz="1200" dirty="0">
                <a:solidFill>
                  <a:srgbClr val="FFFFFF"/>
                </a:solidFill>
                <a:latin typeface="Arial"/>
                <a:cs typeface="Arial"/>
              </a:rPr>
              <a:t>per</a:t>
            </a:r>
            <a:r>
              <a:rPr sz="1200" spc="-25" dirty="0">
                <a:solidFill>
                  <a:srgbClr val="FFFFFF"/>
                </a:solidFill>
                <a:latin typeface="Arial"/>
                <a:cs typeface="Arial"/>
              </a:rPr>
              <a:t> </a:t>
            </a:r>
            <a:r>
              <a:rPr sz="1200" dirty="0">
                <a:solidFill>
                  <a:srgbClr val="FFFFFF"/>
                </a:solidFill>
                <a:latin typeface="Arial"/>
                <a:cs typeface="Arial"/>
              </a:rPr>
              <a:t>survey</a:t>
            </a:r>
            <a:r>
              <a:rPr sz="1200" spc="-15" dirty="0">
                <a:solidFill>
                  <a:srgbClr val="FFFFFF"/>
                </a:solidFill>
                <a:latin typeface="Arial"/>
                <a:cs typeface="Arial"/>
              </a:rPr>
              <a:t> </a:t>
            </a:r>
            <a:r>
              <a:rPr sz="1200" dirty="0">
                <a:solidFill>
                  <a:srgbClr val="FFFFFF"/>
                </a:solidFill>
                <a:latin typeface="Arial"/>
                <a:cs typeface="Arial"/>
              </a:rPr>
              <a:t>(excludes</a:t>
            </a:r>
            <a:r>
              <a:rPr sz="1200" spc="-35" dirty="0">
                <a:solidFill>
                  <a:srgbClr val="FFFFFF"/>
                </a:solidFill>
                <a:latin typeface="Arial"/>
                <a:cs typeface="Arial"/>
              </a:rPr>
              <a:t> </a:t>
            </a:r>
            <a:r>
              <a:rPr sz="1200" dirty="0">
                <a:solidFill>
                  <a:srgbClr val="FFFFFF"/>
                </a:solidFill>
                <a:latin typeface="Arial"/>
                <a:cs typeface="Arial"/>
              </a:rPr>
              <a:t>online</a:t>
            </a:r>
            <a:r>
              <a:rPr sz="1200" spc="-20" dirty="0">
                <a:solidFill>
                  <a:srgbClr val="FFFFFF"/>
                </a:solidFill>
                <a:latin typeface="Arial"/>
                <a:cs typeface="Arial"/>
              </a:rPr>
              <a:t> </a:t>
            </a:r>
            <a:r>
              <a:rPr sz="1200" spc="-1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reporting</a:t>
            </a:r>
            <a:r>
              <a:rPr sz="1200" spc="-40" dirty="0">
                <a:solidFill>
                  <a:srgbClr val="FFFFFF"/>
                </a:solidFill>
                <a:latin typeface="Arial"/>
                <a:cs typeface="Arial"/>
              </a:rPr>
              <a:t> </a:t>
            </a:r>
            <a:r>
              <a:rPr sz="1200" spc="-10" dirty="0">
                <a:solidFill>
                  <a:srgbClr val="FFFFFF"/>
                </a:solidFill>
                <a:latin typeface="Arial"/>
                <a:cs typeface="Arial"/>
              </a:rPr>
              <a:t>approach </a:t>
            </a:r>
            <a:r>
              <a:rPr sz="1200" dirty="0">
                <a:solidFill>
                  <a:srgbClr val="FFFFFF"/>
                </a:solidFill>
                <a:latin typeface="Arial"/>
                <a:cs typeface="Arial"/>
              </a:rPr>
              <a:t>places</a:t>
            </a:r>
            <a:r>
              <a:rPr sz="1200" spc="-3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dirty="0">
                <a:solidFill>
                  <a:srgbClr val="FFFFFF"/>
                </a:solidFill>
                <a:latin typeface="Arial"/>
                <a:cs typeface="Arial"/>
              </a:rPr>
              <a:t>particular</a:t>
            </a:r>
            <a:r>
              <a:rPr sz="1200" spc="-40" dirty="0">
                <a:solidFill>
                  <a:srgbClr val="FFFFFF"/>
                </a:solidFill>
                <a:latin typeface="Arial"/>
                <a:cs typeface="Arial"/>
              </a:rPr>
              <a:t> </a:t>
            </a:r>
            <a:r>
              <a:rPr sz="1200" dirty="0">
                <a:solidFill>
                  <a:srgbClr val="FFFFFF"/>
                </a:solidFill>
                <a:latin typeface="Arial"/>
                <a:cs typeface="Arial"/>
              </a:rPr>
              <a:t>focus</a:t>
            </a:r>
            <a:r>
              <a:rPr sz="1200" spc="-30" dirty="0">
                <a:solidFill>
                  <a:srgbClr val="FFFFFF"/>
                </a:solidFill>
                <a:latin typeface="Arial"/>
                <a:cs typeface="Arial"/>
              </a:rPr>
              <a:t> </a:t>
            </a:r>
            <a:r>
              <a:rPr sz="1200" dirty="0">
                <a:solidFill>
                  <a:srgbClr val="FFFFFF"/>
                </a:solidFill>
                <a:latin typeface="Arial"/>
                <a:cs typeface="Arial"/>
              </a:rPr>
              <a:t>on</a:t>
            </a:r>
            <a:r>
              <a:rPr sz="1200" spc="-15" dirty="0">
                <a:solidFill>
                  <a:srgbClr val="FFFFFF"/>
                </a:solidFill>
                <a:latin typeface="Arial"/>
                <a:cs typeface="Arial"/>
              </a:rPr>
              <a:t> </a:t>
            </a:r>
            <a:r>
              <a:rPr sz="1200" dirty="0">
                <a:solidFill>
                  <a:srgbClr val="FFFFFF"/>
                </a:solidFill>
                <a:latin typeface="Arial"/>
                <a:cs typeface="Arial"/>
              </a:rPr>
              <a:t>over</a:t>
            </a:r>
            <a:r>
              <a:rPr sz="1200" spc="-5" dirty="0">
                <a:solidFill>
                  <a:srgbClr val="FFFFFF"/>
                </a:solidFill>
                <a:latin typeface="Arial"/>
                <a:cs typeface="Arial"/>
              </a:rPr>
              <a:t> </a:t>
            </a:r>
            <a:r>
              <a:rPr sz="1200" dirty="0">
                <a:solidFill>
                  <a:srgbClr val="FFFFFF"/>
                </a:solidFill>
                <a:latin typeface="Arial"/>
                <a:cs typeface="Arial"/>
              </a:rPr>
              <a:t>75-</a:t>
            </a:r>
            <a:r>
              <a:rPr sz="1200" spc="-10" dirty="0">
                <a:solidFill>
                  <a:srgbClr val="FFFFFF"/>
                </a:solidFill>
                <a:latin typeface="Arial"/>
                <a:cs typeface="Arial"/>
              </a:rPr>
              <a:t>year-</a:t>
            </a:r>
            <a:r>
              <a:rPr sz="1200" dirty="0">
                <a:solidFill>
                  <a:srgbClr val="FFFFFF"/>
                </a:solidFill>
                <a:latin typeface="Arial"/>
                <a:cs typeface="Arial"/>
              </a:rPr>
              <a:t>olds,</a:t>
            </a:r>
            <a:r>
              <a:rPr sz="1200" spc="-40" dirty="0">
                <a:solidFill>
                  <a:srgbClr val="FFFFFF"/>
                </a:solidFill>
                <a:latin typeface="Arial"/>
                <a:cs typeface="Arial"/>
              </a:rPr>
              <a:t> </a:t>
            </a:r>
            <a:r>
              <a:rPr sz="1200" dirty="0">
                <a:solidFill>
                  <a:srgbClr val="FFFFFF"/>
                </a:solidFill>
                <a:latin typeface="Arial"/>
                <a:cs typeface="Arial"/>
              </a:rPr>
              <a:t>under</a:t>
            </a:r>
            <a:r>
              <a:rPr sz="1200" spc="-45" dirty="0">
                <a:solidFill>
                  <a:srgbClr val="FFFFFF"/>
                </a:solidFill>
                <a:latin typeface="Arial"/>
                <a:cs typeface="Arial"/>
              </a:rPr>
              <a:t> </a:t>
            </a:r>
            <a:r>
              <a:rPr sz="1200" dirty="0">
                <a:solidFill>
                  <a:srgbClr val="FFFFFF"/>
                </a:solidFill>
                <a:latin typeface="Arial"/>
                <a:cs typeface="Arial"/>
              </a:rPr>
              <a:t>25-</a:t>
            </a:r>
            <a:r>
              <a:rPr sz="1200" spc="-10" dirty="0">
                <a:solidFill>
                  <a:srgbClr val="FFFFFF"/>
                </a:solidFill>
                <a:latin typeface="Arial"/>
                <a:cs typeface="Arial"/>
              </a:rPr>
              <a:t>year-</a:t>
            </a:r>
            <a:r>
              <a:rPr sz="1200" dirty="0">
                <a:solidFill>
                  <a:srgbClr val="FFFFFF"/>
                </a:solidFill>
                <a:latin typeface="Arial"/>
                <a:cs typeface="Arial"/>
              </a:rPr>
              <a:t>olds,</a:t>
            </a:r>
            <a:r>
              <a:rPr sz="1200" spc="-25"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dirty="0">
                <a:solidFill>
                  <a:srgbClr val="FFFFFF"/>
                </a:solidFill>
                <a:latin typeface="Arial"/>
                <a:cs typeface="Arial"/>
              </a:rPr>
              <a:t>disabled</a:t>
            </a:r>
            <a:r>
              <a:rPr sz="1200" spc="-45" dirty="0">
                <a:solidFill>
                  <a:srgbClr val="FFFFFF"/>
                </a:solidFill>
                <a:latin typeface="Arial"/>
                <a:cs typeface="Arial"/>
              </a:rPr>
              <a:t> </a:t>
            </a:r>
            <a:r>
              <a:rPr sz="1200" dirty="0">
                <a:solidFill>
                  <a:srgbClr val="FFFFFF"/>
                </a:solidFill>
                <a:latin typeface="Arial"/>
                <a:cs typeface="Arial"/>
              </a:rPr>
              <a:t>people</a:t>
            </a:r>
            <a:r>
              <a:rPr sz="1200" spc="-35" dirty="0">
                <a:solidFill>
                  <a:srgbClr val="FFFFFF"/>
                </a:solidFill>
                <a:latin typeface="Arial"/>
                <a:cs typeface="Arial"/>
              </a:rPr>
              <a:t> </a:t>
            </a:r>
            <a:r>
              <a:rPr sz="1200" dirty="0">
                <a:solidFill>
                  <a:srgbClr val="FFFFFF"/>
                </a:solidFill>
                <a:latin typeface="Arial"/>
                <a:cs typeface="Arial"/>
              </a:rPr>
              <a:t>– as</a:t>
            </a:r>
            <a:r>
              <a:rPr sz="1200" spc="-20" dirty="0">
                <a:solidFill>
                  <a:srgbClr val="FFFFFF"/>
                </a:solidFill>
                <a:latin typeface="Arial"/>
                <a:cs typeface="Arial"/>
              </a:rPr>
              <a:t> </a:t>
            </a:r>
            <a:r>
              <a:rPr sz="1200" dirty="0">
                <a:solidFill>
                  <a:srgbClr val="FFFFFF"/>
                </a:solidFill>
                <a:latin typeface="Arial"/>
                <a:cs typeface="Arial"/>
              </a:rPr>
              <a:t>priority</a:t>
            </a:r>
            <a:r>
              <a:rPr sz="1200" spc="-15" dirty="0">
                <a:solidFill>
                  <a:srgbClr val="FFFFFF"/>
                </a:solidFill>
                <a:latin typeface="Arial"/>
                <a:cs typeface="Arial"/>
              </a:rPr>
              <a:t> </a:t>
            </a:r>
            <a:r>
              <a:rPr sz="1200" dirty="0">
                <a:solidFill>
                  <a:srgbClr val="FFFFFF"/>
                </a:solidFill>
                <a:latin typeface="Arial"/>
                <a:cs typeface="Arial"/>
              </a:rPr>
              <a:t>groups</a:t>
            </a:r>
            <a:r>
              <a:rPr sz="1200" spc="-30" dirty="0">
                <a:solidFill>
                  <a:srgbClr val="FFFFFF"/>
                </a:solidFill>
                <a:latin typeface="Arial"/>
                <a:cs typeface="Arial"/>
              </a:rPr>
              <a:t> </a:t>
            </a:r>
            <a:r>
              <a:rPr sz="1200" dirty="0">
                <a:solidFill>
                  <a:srgbClr val="FFFFFF"/>
                </a:solidFill>
                <a:latin typeface="Arial"/>
                <a:cs typeface="Arial"/>
              </a:rPr>
              <a:t>for</a:t>
            </a:r>
            <a:r>
              <a:rPr sz="1200" spc="-20" dirty="0">
                <a:solidFill>
                  <a:srgbClr val="FFFFFF"/>
                </a:solidFill>
                <a:latin typeface="Arial"/>
                <a:cs typeface="Arial"/>
              </a:rPr>
              <a:t> </a:t>
            </a:r>
            <a:r>
              <a:rPr sz="1200" dirty="0">
                <a:solidFill>
                  <a:srgbClr val="FFFFFF"/>
                </a:solidFill>
                <a:latin typeface="Arial"/>
                <a:cs typeface="Arial"/>
              </a:rPr>
              <a:t>Greater</a:t>
            </a:r>
            <a:r>
              <a:rPr sz="1200" spc="-20" dirty="0">
                <a:solidFill>
                  <a:srgbClr val="FFFFFF"/>
                </a:solidFill>
                <a:latin typeface="Arial"/>
                <a:cs typeface="Arial"/>
              </a:rPr>
              <a:t> </a:t>
            </a:r>
            <a:r>
              <a:rPr sz="1200" dirty="0">
                <a:solidFill>
                  <a:srgbClr val="FFFFFF"/>
                </a:solidFill>
                <a:latin typeface="Arial"/>
                <a:cs typeface="Arial"/>
              </a:rPr>
              <a:t>Manchester</a:t>
            </a:r>
            <a:r>
              <a:rPr sz="1200" spc="-30" dirty="0">
                <a:solidFill>
                  <a:srgbClr val="FFFFFF"/>
                </a:solidFill>
                <a:latin typeface="Arial"/>
                <a:cs typeface="Arial"/>
              </a:rPr>
              <a:t> </a:t>
            </a:r>
            <a:r>
              <a:rPr sz="1200" dirty="0">
                <a:solidFill>
                  <a:srgbClr val="FFFFFF"/>
                </a:solidFill>
                <a:latin typeface="Arial"/>
                <a:cs typeface="Arial"/>
              </a:rPr>
              <a:t>activity</a:t>
            </a:r>
            <a:r>
              <a:rPr sz="1200" spc="-10" dirty="0">
                <a:solidFill>
                  <a:srgbClr val="FFFFFF"/>
                </a:solidFill>
                <a:latin typeface="Arial"/>
                <a:cs typeface="Arial"/>
              </a:rPr>
              <a:t> </a:t>
            </a:r>
            <a:r>
              <a:rPr sz="1200" dirty="0">
                <a:solidFill>
                  <a:srgbClr val="FFFFFF"/>
                </a:solidFill>
                <a:latin typeface="Arial"/>
                <a:cs typeface="Arial"/>
              </a:rPr>
              <a:t>to address</a:t>
            </a:r>
            <a:r>
              <a:rPr sz="1200" spc="-40" dirty="0">
                <a:solidFill>
                  <a:srgbClr val="FFFFFF"/>
                </a:solidFill>
                <a:latin typeface="Arial"/>
                <a:cs typeface="Arial"/>
              </a:rPr>
              <a:t> </a:t>
            </a:r>
            <a:r>
              <a:rPr sz="1200" spc="-10" dirty="0">
                <a:solidFill>
                  <a:srgbClr val="FFFFFF"/>
                </a:solidFill>
                <a:latin typeface="Arial"/>
                <a:cs typeface="Arial"/>
              </a:rPr>
              <a:t>digital exclusion.</a:t>
            </a:r>
            <a:endParaRPr sz="1200">
              <a:latin typeface="Arial"/>
              <a:cs typeface="Arial"/>
            </a:endParaRPr>
          </a:p>
          <a:p>
            <a:pPr marL="12700">
              <a:lnSpc>
                <a:spcPct val="100000"/>
              </a:lnSpc>
              <a:spcBef>
                <a:spcPts val="790"/>
              </a:spcBef>
            </a:pPr>
            <a:r>
              <a:rPr sz="1200" b="1" dirty="0">
                <a:solidFill>
                  <a:srgbClr val="FFFFFF"/>
                </a:solidFill>
                <a:latin typeface="Arial"/>
                <a:cs typeface="Arial"/>
              </a:rPr>
              <a:t>Merged</a:t>
            </a:r>
            <a:r>
              <a:rPr sz="1200" b="1" spc="-30" dirty="0">
                <a:solidFill>
                  <a:srgbClr val="FFFFFF"/>
                </a:solidFill>
                <a:latin typeface="Arial"/>
                <a:cs typeface="Arial"/>
              </a:rPr>
              <a:t> </a:t>
            </a:r>
            <a:r>
              <a:rPr sz="1200" b="1" spc="-10" dirty="0">
                <a:solidFill>
                  <a:srgbClr val="FFFFFF"/>
                </a:solidFill>
                <a:latin typeface="Arial"/>
                <a:cs typeface="Arial"/>
              </a:rPr>
              <a:t>Findings</a:t>
            </a:r>
            <a:endParaRPr sz="1200">
              <a:latin typeface="Arial"/>
              <a:cs typeface="Arial"/>
            </a:endParaRPr>
          </a:p>
          <a:p>
            <a:pPr marL="12700">
              <a:lnSpc>
                <a:spcPct val="100000"/>
              </a:lnSpc>
              <a:spcBef>
                <a:spcPts val="805"/>
              </a:spcBef>
            </a:pPr>
            <a:r>
              <a:rPr sz="1200" dirty="0">
                <a:solidFill>
                  <a:srgbClr val="FFFFFF"/>
                </a:solidFill>
                <a:latin typeface="Arial"/>
                <a:cs typeface="Arial"/>
              </a:rPr>
              <a:t>For</a:t>
            </a:r>
            <a:r>
              <a:rPr sz="1200" spc="-10"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report,</a:t>
            </a:r>
            <a:r>
              <a:rPr sz="1200" spc="-20" dirty="0">
                <a:solidFill>
                  <a:srgbClr val="FFFFFF"/>
                </a:solidFill>
                <a:latin typeface="Arial"/>
                <a:cs typeface="Arial"/>
              </a:rPr>
              <a:t> </a:t>
            </a:r>
            <a:r>
              <a:rPr sz="1200" dirty="0">
                <a:solidFill>
                  <a:srgbClr val="FFFFFF"/>
                </a:solidFill>
                <a:latin typeface="Arial"/>
                <a:cs typeface="Arial"/>
              </a:rPr>
              <a:t>we</a:t>
            </a:r>
            <a:r>
              <a:rPr sz="1200" spc="-5"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a:t>
            </a:r>
            <a:r>
              <a:rPr sz="1200" dirty="0">
                <a:solidFill>
                  <a:srgbClr val="FFFFFF"/>
                </a:solidFill>
                <a:latin typeface="Arial"/>
                <a:cs typeface="Arial"/>
              </a:rPr>
              <a:t>merged</a:t>
            </a:r>
            <a:r>
              <a:rPr sz="1200" spc="-30" dirty="0">
                <a:solidFill>
                  <a:srgbClr val="FFFFFF"/>
                </a:solidFill>
                <a:latin typeface="Arial"/>
                <a:cs typeface="Arial"/>
              </a:rPr>
              <a:t> </a:t>
            </a:r>
            <a:r>
              <a:rPr sz="1200" dirty="0">
                <a:solidFill>
                  <a:srgbClr val="FFFFFF"/>
                </a:solidFill>
                <a:latin typeface="Arial"/>
                <a:cs typeface="Arial"/>
              </a:rPr>
              <a:t>findings</a:t>
            </a:r>
            <a:r>
              <a:rPr sz="1200" spc="-35" dirty="0">
                <a:solidFill>
                  <a:srgbClr val="FFFFFF"/>
                </a:solidFill>
                <a:latin typeface="Arial"/>
                <a:cs typeface="Arial"/>
              </a:rPr>
              <a:t> </a:t>
            </a:r>
            <a:r>
              <a:rPr sz="1200" dirty="0">
                <a:solidFill>
                  <a:srgbClr val="FFFFFF"/>
                </a:solidFill>
                <a:latin typeface="Arial"/>
                <a:cs typeface="Arial"/>
              </a:rPr>
              <a:t>for</a:t>
            </a:r>
            <a:r>
              <a:rPr sz="1200" spc="-30"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16</a:t>
            </a:r>
            <a:r>
              <a:rPr sz="1200" spc="-15" dirty="0">
                <a:solidFill>
                  <a:srgbClr val="FFFFFF"/>
                </a:solidFill>
                <a:latin typeface="Arial"/>
                <a:cs typeface="Arial"/>
              </a:rPr>
              <a:t> </a:t>
            </a:r>
            <a:r>
              <a:rPr sz="1200" dirty="0">
                <a:solidFill>
                  <a:srgbClr val="FFFFFF"/>
                </a:solidFill>
                <a:latin typeface="Arial"/>
                <a:cs typeface="Arial"/>
              </a:rPr>
              <a:t>(December</a:t>
            </a:r>
            <a:r>
              <a:rPr sz="1200" spc="-35" dirty="0">
                <a:solidFill>
                  <a:srgbClr val="FFFFFF"/>
                </a:solidFill>
                <a:latin typeface="Arial"/>
                <a:cs typeface="Arial"/>
              </a:rPr>
              <a:t> </a:t>
            </a:r>
            <a:r>
              <a:rPr sz="1200" dirty="0">
                <a:solidFill>
                  <a:srgbClr val="FFFFFF"/>
                </a:solidFill>
                <a:latin typeface="Arial"/>
                <a:cs typeface="Arial"/>
              </a:rPr>
              <a:t>2024)</a:t>
            </a:r>
            <a:r>
              <a:rPr sz="1200" spc="-3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from</a:t>
            </a:r>
            <a:r>
              <a:rPr sz="1200" spc="-20" dirty="0">
                <a:solidFill>
                  <a:srgbClr val="FFFFFF"/>
                </a:solidFill>
                <a:latin typeface="Arial"/>
                <a:cs typeface="Arial"/>
              </a:rPr>
              <a:t> </a:t>
            </a:r>
            <a:r>
              <a:rPr sz="1200" dirty="0">
                <a:solidFill>
                  <a:srgbClr val="FFFFFF"/>
                </a:solidFill>
                <a:latin typeface="Arial"/>
                <a:cs typeface="Arial"/>
              </a:rPr>
              <a:t>survey</a:t>
            </a:r>
            <a:r>
              <a:rPr sz="1200" spc="-5" dirty="0">
                <a:solidFill>
                  <a:srgbClr val="FFFFFF"/>
                </a:solidFill>
                <a:latin typeface="Arial"/>
                <a:cs typeface="Arial"/>
              </a:rPr>
              <a:t> </a:t>
            </a:r>
            <a:r>
              <a:rPr sz="1200" dirty="0">
                <a:solidFill>
                  <a:srgbClr val="FFFFFF"/>
                </a:solidFill>
                <a:latin typeface="Arial"/>
                <a:cs typeface="Arial"/>
              </a:rPr>
              <a:t>15</a:t>
            </a:r>
            <a:r>
              <a:rPr sz="1200" spc="-15"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dirty="0">
                <a:solidFill>
                  <a:srgbClr val="FFFFFF"/>
                </a:solidFill>
                <a:latin typeface="Arial"/>
                <a:cs typeface="Arial"/>
              </a:rPr>
              <a:t>2024)</a:t>
            </a:r>
            <a:r>
              <a:rPr sz="1200" spc="-50"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14</a:t>
            </a:r>
            <a:r>
              <a:rPr sz="1200" spc="-75" dirty="0">
                <a:solidFill>
                  <a:srgbClr val="FFFFFF"/>
                </a:solidFill>
                <a:latin typeface="Arial"/>
                <a:cs typeface="Arial"/>
              </a:rPr>
              <a:t> </a:t>
            </a:r>
            <a:r>
              <a:rPr sz="1200" dirty="0">
                <a:solidFill>
                  <a:srgbClr val="FFFFFF"/>
                </a:solidFill>
                <a:latin typeface="Arial"/>
                <a:cs typeface="Arial"/>
              </a:rPr>
              <a:t>(August</a:t>
            </a:r>
            <a:r>
              <a:rPr sz="1200" spc="-20"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provide</a:t>
            </a:r>
            <a:r>
              <a:rPr sz="1200" spc="-25" dirty="0">
                <a:solidFill>
                  <a:srgbClr val="FFFFFF"/>
                </a:solidFill>
                <a:latin typeface="Arial"/>
                <a:cs typeface="Arial"/>
              </a:rPr>
              <a:t> </a:t>
            </a:r>
            <a:r>
              <a:rPr sz="1200" spc="-50" dirty="0">
                <a:solidFill>
                  <a:srgbClr val="FFFFFF"/>
                </a:solidFill>
                <a:latin typeface="Arial"/>
                <a:cs typeface="Arial"/>
              </a:rPr>
              <a:t>a</a:t>
            </a:r>
            <a:endParaRPr sz="1200">
              <a:latin typeface="Arial"/>
              <a:cs typeface="Arial"/>
            </a:endParaRPr>
          </a:p>
          <a:p>
            <a:pPr marL="12700">
              <a:lnSpc>
                <a:spcPct val="100000"/>
              </a:lnSpc>
              <a:spcBef>
                <a:spcPts val="204"/>
              </a:spcBef>
            </a:pPr>
            <a:r>
              <a:rPr sz="1200" dirty="0">
                <a:solidFill>
                  <a:srgbClr val="FFFFFF"/>
                </a:solidFill>
                <a:latin typeface="Arial"/>
                <a:cs typeface="Arial"/>
              </a:rPr>
              <a:t>robust</a:t>
            </a:r>
            <a:r>
              <a:rPr sz="1200" spc="-35" dirty="0">
                <a:solidFill>
                  <a:srgbClr val="FFFFFF"/>
                </a:solidFill>
                <a:latin typeface="Arial"/>
                <a:cs typeface="Arial"/>
              </a:rPr>
              <a:t> </a:t>
            </a:r>
            <a:r>
              <a:rPr sz="1200" dirty="0">
                <a:solidFill>
                  <a:srgbClr val="FFFFFF"/>
                </a:solidFill>
                <a:latin typeface="Arial"/>
                <a:cs typeface="Arial"/>
              </a:rPr>
              <a:t>sample</a:t>
            </a:r>
            <a:r>
              <a:rPr sz="1200" spc="-40" dirty="0">
                <a:solidFill>
                  <a:srgbClr val="FFFFFF"/>
                </a:solidFill>
                <a:latin typeface="Arial"/>
                <a:cs typeface="Arial"/>
              </a:rPr>
              <a:t> </a:t>
            </a:r>
            <a:r>
              <a:rPr sz="1200" dirty="0">
                <a:solidFill>
                  <a:srgbClr val="FFFFFF"/>
                </a:solidFill>
                <a:latin typeface="Arial"/>
                <a:cs typeface="Arial"/>
              </a:rPr>
              <a:t>size</a:t>
            </a:r>
            <a:r>
              <a:rPr sz="1200" spc="-5" dirty="0">
                <a:solidFill>
                  <a:srgbClr val="FFFFFF"/>
                </a:solidFill>
                <a:latin typeface="Arial"/>
                <a:cs typeface="Arial"/>
              </a:rPr>
              <a:t> </a:t>
            </a:r>
            <a:r>
              <a:rPr sz="1200" dirty="0">
                <a:solidFill>
                  <a:srgbClr val="FFFFFF"/>
                </a:solidFill>
                <a:latin typeface="Arial"/>
                <a:cs typeface="Arial"/>
              </a:rPr>
              <a:t>for</a:t>
            </a:r>
            <a:r>
              <a:rPr sz="1200" spc="-20" dirty="0">
                <a:solidFill>
                  <a:srgbClr val="FFFFFF"/>
                </a:solidFill>
                <a:latin typeface="Arial"/>
                <a:cs typeface="Arial"/>
              </a:rPr>
              <a:t> </a:t>
            </a:r>
            <a:r>
              <a:rPr sz="1200" spc="-10" dirty="0">
                <a:solidFill>
                  <a:srgbClr val="FFFFFF"/>
                </a:solidFill>
                <a:latin typeface="Arial"/>
                <a:cs typeface="Arial"/>
              </a:rPr>
              <a:t>sub-</a:t>
            </a:r>
            <a:r>
              <a:rPr sz="1200" dirty="0">
                <a:solidFill>
                  <a:srgbClr val="FFFFFF"/>
                </a:solidFill>
                <a:latin typeface="Arial"/>
                <a:cs typeface="Arial"/>
              </a:rPr>
              <a:t>group</a:t>
            </a:r>
            <a:r>
              <a:rPr sz="1200" spc="-40" dirty="0">
                <a:solidFill>
                  <a:srgbClr val="FFFFFF"/>
                </a:solidFill>
                <a:latin typeface="Arial"/>
                <a:cs typeface="Arial"/>
              </a:rPr>
              <a:t> </a:t>
            </a:r>
            <a:r>
              <a:rPr sz="1200" spc="-10" dirty="0">
                <a:solidFill>
                  <a:srgbClr val="FFFFFF"/>
                </a:solidFill>
                <a:latin typeface="Arial"/>
                <a:cs typeface="Arial"/>
              </a:rPr>
              <a:t>analysis.</a:t>
            </a:r>
            <a:r>
              <a:rPr sz="1200" spc="-80" dirty="0">
                <a:solidFill>
                  <a:srgbClr val="FFFFFF"/>
                </a:solidFill>
                <a:latin typeface="Arial"/>
                <a:cs typeface="Arial"/>
              </a:rPr>
              <a:t> </a:t>
            </a:r>
            <a:r>
              <a:rPr sz="1200" dirty="0">
                <a:solidFill>
                  <a:srgbClr val="FFFFFF"/>
                </a:solidFill>
                <a:latin typeface="Arial"/>
                <a:cs typeface="Arial"/>
              </a:rPr>
              <a:t>All</a:t>
            </a:r>
            <a:r>
              <a:rPr sz="1200" spc="-10" dirty="0">
                <a:solidFill>
                  <a:srgbClr val="FFFFFF"/>
                </a:solidFill>
                <a:latin typeface="Arial"/>
                <a:cs typeface="Arial"/>
              </a:rPr>
              <a:t> </a:t>
            </a:r>
            <a:r>
              <a:rPr sz="1200" dirty="0">
                <a:solidFill>
                  <a:srgbClr val="FFFFFF"/>
                </a:solidFill>
                <a:latin typeface="Arial"/>
                <a:cs typeface="Arial"/>
              </a:rPr>
              <a:t>three</a:t>
            </a:r>
            <a:r>
              <a:rPr sz="1200" spc="-25" dirty="0">
                <a:solidFill>
                  <a:srgbClr val="FFFFFF"/>
                </a:solidFill>
                <a:latin typeface="Arial"/>
                <a:cs typeface="Arial"/>
              </a:rPr>
              <a:t> </a:t>
            </a:r>
            <a:r>
              <a:rPr sz="1200" dirty="0">
                <a:solidFill>
                  <a:srgbClr val="FFFFFF"/>
                </a:solidFill>
                <a:latin typeface="Arial"/>
                <a:cs typeface="Arial"/>
              </a:rPr>
              <a:t>surveys</a:t>
            </a:r>
            <a:r>
              <a:rPr sz="1200" spc="5"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used</a:t>
            </a:r>
            <a:r>
              <a:rPr sz="1200" spc="-40"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face-</a:t>
            </a:r>
            <a:r>
              <a:rPr sz="1200" spc="-10" dirty="0">
                <a:solidFill>
                  <a:srgbClr val="FFFFFF"/>
                </a:solidFill>
                <a:latin typeface="Arial"/>
                <a:cs typeface="Arial"/>
              </a:rPr>
              <a:t>to-</a:t>
            </a:r>
            <a:r>
              <a:rPr sz="1200" dirty="0">
                <a:solidFill>
                  <a:srgbClr val="FFFFFF"/>
                </a:solidFill>
                <a:latin typeface="Arial"/>
                <a:cs typeface="Arial"/>
              </a:rPr>
              <a:t>face</a:t>
            </a:r>
            <a:r>
              <a:rPr sz="1200" spc="-50" dirty="0">
                <a:solidFill>
                  <a:srgbClr val="FFFFFF"/>
                </a:solidFill>
                <a:latin typeface="Arial"/>
                <a:cs typeface="Arial"/>
              </a:rPr>
              <a:t> </a:t>
            </a:r>
            <a:r>
              <a:rPr sz="1200" dirty="0">
                <a:solidFill>
                  <a:srgbClr val="FFFFFF"/>
                </a:solidFill>
                <a:latin typeface="Arial"/>
                <a:cs typeface="Arial"/>
              </a:rPr>
              <a:t>interview</a:t>
            </a:r>
            <a:r>
              <a:rPr sz="1200" spc="-20" dirty="0">
                <a:solidFill>
                  <a:srgbClr val="FFFFFF"/>
                </a:solidFill>
                <a:latin typeface="Arial"/>
                <a:cs typeface="Arial"/>
              </a:rPr>
              <a:t> </a:t>
            </a:r>
            <a:r>
              <a:rPr sz="1200" spc="-10" dirty="0">
                <a:solidFill>
                  <a:srgbClr val="FFFFFF"/>
                </a:solidFill>
                <a:latin typeface="Arial"/>
                <a:cs typeface="Arial"/>
              </a:rPr>
              <a:t>approach.</a:t>
            </a:r>
            <a:endParaRPr sz="1200">
              <a:latin typeface="Arial"/>
              <a:cs typeface="Arial"/>
            </a:endParaRPr>
          </a:p>
          <a:p>
            <a:pPr marL="12700">
              <a:lnSpc>
                <a:spcPct val="100000"/>
              </a:lnSpc>
              <a:spcBef>
                <a:spcPts val="805"/>
              </a:spcBef>
            </a:pPr>
            <a:r>
              <a:rPr sz="1200" dirty="0">
                <a:solidFill>
                  <a:srgbClr val="FFFFFF"/>
                </a:solidFill>
                <a:latin typeface="Arial"/>
                <a:cs typeface="Arial"/>
              </a:rPr>
              <a:t>Headlines</a:t>
            </a:r>
            <a:r>
              <a:rPr sz="1200" spc="-45" dirty="0">
                <a:solidFill>
                  <a:srgbClr val="FFFFFF"/>
                </a:solidFill>
                <a:latin typeface="Arial"/>
                <a:cs typeface="Arial"/>
              </a:rPr>
              <a:t> </a:t>
            </a:r>
            <a:r>
              <a:rPr sz="1200" dirty="0">
                <a:solidFill>
                  <a:srgbClr val="FFFFFF"/>
                </a:solidFill>
                <a:latin typeface="Arial"/>
                <a:cs typeface="Arial"/>
              </a:rPr>
              <a:t>reported</a:t>
            </a:r>
            <a:r>
              <a:rPr sz="1200" spc="-40" dirty="0">
                <a:solidFill>
                  <a:srgbClr val="FFFFFF"/>
                </a:solidFill>
                <a:latin typeface="Arial"/>
                <a:cs typeface="Arial"/>
              </a:rPr>
              <a:t> </a:t>
            </a:r>
            <a:r>
              <a:rPr sz="1200" dirty="0">
                <a:solidFill>
                  <a:srgbClr val="FFFFFF"/>
                </a:solidFill>
                <a:latin typeface="Arial"/>
                <a:cs typeface="Arial"/>
              </a:rPr>
              <a:t>are</a:t>
            </a:r>
            <a:r>
              <a:rPr sz="1200" spc="-15" dirty="0">
                <a:solidFill>
                  <a:srgbClr val="FFFFFF"/>
                </a:solidFill>
                <a:latin typeface="Arial"/>
                <a:cs typeface="Arial"/>
              </a:rPr>
              <a:t> </a:t>
            </a:r>
            <a:r>
              <a:rPr sz="1200" dirty="0">
                <a:solidFill>
                  <a:srgbClr val="FFFFFF"/>
                </a:solidFill>
                <a:latin typeface="Arial"/>
                <a:cs typeface="Arial"/>
              </a:rPr>
              <a:t>based</a:t>
            </a:r>
            <a:r>
              <a:rPr sz="1200" spc="-10" dirty="0">
                <a:solidFill>
                  <a:srgbClr val="FFFFFF"/>
                </a:solidFill>
                <a:latin typeface="Arial"/>
                <a:cs typeface="Arial"/>
              </a:rPr>
              <a:t> </a:t>
            </a:r>
            <a:r>
              <a:rPr sz="1200" dirty="0">
                <a:solidFill>
                  <a:srgbClr val="FFFFFF"/>
                </a:solidFill>
                <a:latin typeface="Arial"/>
                <a:cs typeface="Arial"/>
              </a:rPr>
              <a:t>on</a:t>
            </a:r>
            <a:r>
              <a:rPr sz="1200" spc="-45"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most</a:t>
            </a:r>
            <a:r>
              <a:rPr sz="1200" spc="-20" dirty="0">
                <a:solidFill>
                  <a:srgbClr val="FFFFFF"/>
                </a:solidFill>
                <a:latin typeface="Arial"/>
                <a:cs typeface="Arial"/>
              </a:rPr>
              <a:t> </a:t>
            </a:r>
            <a:r>
              <a:rPr sz="1200" dirty="0">
                <a:solidFill>
                  <a:srgbClr val="FFFFFF"/>
                </a:solidFill>
                <a:latin typeface="Arial"/>
                <a:cs typeface="Arial"/>
              </a:rPr>
              <a:t>recent</a:t>
            </a:r>
            <a:r>
              <a:rPr sz="1200" spc="-25" dirty="0">
                <a:solidFill>
                  <a:srgbClr val="FFFFFF"/>
                </a:solidFill>
                <a:latin typeface="Arial"/>
                <a:cs typeface="Arial"/>
              </a:rPr>
              <a:t> </a:t>
            </a:r>
            <a:r>
              <a:rPr sz="1200" dirty="0">
                <a:solidFill>
                  <a:srgbClr val="FFFFFF"/>
                </a:solidFill>
                <a:latin typeface="Arial"/>
                <a:cs typeface="Arial"/>
              </a:rPr>
              <a:t>three</a:t>
            </a:r>
            <a:r>
              <a:rPr sz="1200" spc="-20" dirty="0">
                <a:solidFill>
                  <a:srgbClr val="FFFFFF"/>
                </a:solidFill>
                <a:latin typeface="Arial"/>
                <a:cs typeface="Arial"/>
              </a:rPr>
              <a:t> </a:t>
            </a:r>
            <a:r>
              <a:rPr sz="1200" dirty="0">
                <a:solidFill>
                  <a:srgbClr val="FFFFFF"/>
                </a:solidFill>
                <a:latin typeface="Arial"/>
                <a:cs typeface="Arial"/>
              </a:rPr>
              <a:t>waves</a:t>
            </a:r>
            <a:r>
              <a:rPr sz="1200" spc="-5" dirty="0">
                <a:solidFill>
                  <a:srgbClr val="FFFFFF"/>
                </a:solidFill>
                <a:latin typeface="Arial"/>
                <a:cs typeface="Arial"/>
              </a:rPr>
              <a:t> </a:t>
            </a:r>
            <a:r>
              <a:rPr sz="1200" dirty="0">
                <a:solidFill>
                  <a:srgbClr val="FFFFFF"/>
                </a:solidFill>
                <a:latin typeface="Arial"/>
                <a:cs typeface="Arial"/>
              </a:rPr>
              <a:t>combined,</a:t>
            </a:r>
            <a:r>
              <a:rPr sz="1200" spc="-4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careful</a:t>
            </a:r>
            <a:r>
              <a:rPr sz="1200" spc="-45" dirty="0">
                <a:solidFill>
                  <a:srgbClr val="FFFFFF"/>
                </a:solidFill>
                <a:latin typeface="Arial"/>
                <a:cs typeface="Arial"/>
              </a:rPr>
              <a:t> </a:t>
            </a:r>
            <a:r>
              <a:rPr sz="1200" dirty="0">
                <a:solidFill>
                  <a:srgbClr val="FFFFFF"/>
                </a:solidFill>
                <a:latin typeface="Arial"/>
                <a:cs typeface="Arial"/>
              </a:rPr>
              <a:t>analysis</a:t>
            </a:r>
            <a:r>
              <a:rPr sz="1200" spc="-2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individual</a:t>
            </a:r>
            <a:r>
              <a:rPr sz="1200" spc="-45" dirty="0">
                <a:solidFill>
                  <a:srgbClr val="FFFFFF"/>
                </a:solidFill>
                <a:latin typeface="Arial"/>
                <a:cs typeface="Arial"/>
              </a:rPr>
              <a:t> </a:t>
            </a:r>
            <a:r>
              <a:rPr sz="1200" dirty="0">
                <a:solidFill>
                  <a:srgbClr val="FFFFFF"/>
                </a:solidFill>
                <a:latin typeface="Arial"/>
                <a:cs typeface="Arial"/>
              </a:rPr>
              <a:t>differences</a:t>
            </a:r>
            <a:r>
              <a:rPr sz="1200" spc="-40" dirty="0">
                <a:solidFill>
                  <a:srgbClr val="FFFFFF"/>
                </a:solidFill>
                <a:latin typeface="Arial"/>
                <a:cs typeface="Arial"/>
              </a:rPr>
              <a:t> </a:t>
            </a:r>
            <a:r>
              <a:rPr sz="1200" dirty="0">
                <a:solidFill>
                  <a:srgbClr val="FFFFFF"/>
                </a:solidFill>
                <a:latin typeface="Arial"/>
                <a:cs typeface="Arial"/>
              </a:rPr>
              <a:t>between</a:t>
            </a:r>
            <a:r>
              <a:rPr sz="1200" spc="-105" dirty="0">
                <a:solidFill>
                  <a:srgbClr val="FFFFFF"/>
                </a:solidFill>
                <a:latin typeface="Arial"/>
                <a:cs typeface="Arial"/>
              </a:rPr>
              <a:t> </a:t>
            </a:r>
            <a:r>
              <a:rPr sz="1200" dirty="0">
                <a:solidFill>
                  <a:srgbClr val="FFFFFF"/>
                </a:solidFill>
                <a:latin typeface="Arial"/>
                <a:cs typeface="Arial"/>
              </a:rPr>
              <a:t>waves</a:t>
            </a:r>
            <a:r>
              <a:rPr sz="1200" spc="-5" dirty="0">
                <a:solidFill>
                  <a:srgbClr val="FFFFFF"/>
                </a:solidFill>
                <a:latin typeface="Arial"/>
                <a:cs typeface="Arial"/>
              </a:rPr>
              <a:t> </a:t>
            </a:r>
            <a:r>
              <a:rPr sz="1200" dirty="0">
                <a:solidFill>
                  <a:srgbClr val="FFFFFF"/>
                </a:solidFill>
                <a:latin typeface="Arial"/>
                <a:cs typeface="Arial"/>
              </a:rPr>
              <a:t>where</a:t>
            </a:r>
            <a:r>
              <a:rPr sz="1200" spc="-20" dirty="0">
                <a:solidFill>
                  <a:srgbClr val="FFFFFF"/>
                </a:solidFill>
                <a:latin typeface="Arial"/>
                <a:cs typeface="Arial"/>
              </a:rPr>
              <a:t> </a:t>
            </a:r>
            <a:r>
              <a:rPr sz="1200" spc="-10" dirty="0">
                <a:solidFill>
                  <a:srgbClr val="FFFFFF"/>
                </a:solidFill>
                <a:latin typeface="Arial"/>
                <a:cs typeface="Arial"/>
              </a:rPr>
              <a:t>appropriate.</a:t>
            </a:r>
            <a:endParaRPr sz="1200">
              <a:latin typeface="Arial"/>
              <a:cs typeface="Arial"/>
            </a:endParaRPr>
          </a:p>
          <a:p>
            <a:pPr marL="12700">
              <a:lnSpc>
                <a:spcPct val="100000"/>
              </a:lnSpc>
              <a:spcBef>
                <a:spcPts val="805"/>
              </a:spcBef>
            </a:pPr>
            <a:r>
              <a:rPr sz="1200" i="1" dirty="0">
                <a:solidFill>
                  <a:srgbClr val="FFFFFF"/>
                </a:solidFill>
                <a:latin typeface="Arial"/>
                <a:cs typeface="Arial"/>
              </a:rPr>
              <a:t>*</a:t>
            </a:r>
            <a:r>
              <a:rPr sz="1200" i="1" spc="-10" dirty="0">
                <a:solidFill>
                  <a:srgbClr val="FFFFFF"/>
                </a:solidFill>
                <a:latin typeface="Arial"/>
                <a:cs typeface="Arial"/>
              </a:rPr>
              <a:t> </a:t>
            </a:r>
            <a:r>
              <a:rPr sz="1200" i="1" dirty="0">
                <a:solidFill>
                  <a:srgbClr val="FFFFFF"/>
                </a:solidFill>
                <a:latin typeface="Arial"/>
                <a:cs typeface="Arial"/>
              </a:rPr>
              <a:t>Base</a:t>
            </a:r>
            <a:r>
              <a:rPr sz="1200" i="1" spc="-30" dirty="0">
                <a:solidFill>
                  <a:srgbClr val="FFFFFF"/>
                </a:solidFill>
                <a:latin typeface="Arial"/>
                <a:cs typeface="Arial"/>
              </a:rPr>
              <a:t> </a:t>
            </a:r>
            <a:r>
              <a:rPr sz="1200" i="1" dirty="0">
                <a:solidFill>
                  <a:srgbClr val="FFFFFF"/>
                </a:solidFill>
                <a:latin typeface="Arial"/>
                <a:cs typeface="Arial"/>
              </a:rPr>
              <a:t>sizes:</a:t>
            </a:r>
            <a:r>
              <a:rPr sz="1200" i="1" spc="15" dirty="0">
                <a:solidFill>
                  <a:srgbClr val="FFFFFF"/>
                </a:solidFill>
                <a:latin typeface="Arial"/>
                <a:cs typeface="Arial"/>
              </a:rPr>
              <a:t> </a:t>
            </a:r>
            <a:r>
              <a:rPr sz="1200" i="1" dirty="0">
                <a:solidFill>
                  <a:srgbClr val="FFFFFF"/>
                </a:solidFill>
                <a:latin typeface="Arial"/>
                <a:cs typeface="Arial"/>
              </a:rPr>
              <a:t>Survey</a:t>
            </a:r>
            <a:r>
              <a:rPr sz="1200" i="1" spc="-20" dirty="0">
                <a:solidFill>
                  <a:srgbClr val="FFFFFF"/>
                </a:solidFill>
                <a:latin typeface="Arial"/>
                <a:cs typeface="Arial"/>
              </a:rPr>
              <a:t> </a:t>
            </a:r>
            <a:r>
              <a:rPr sz="1200" i="1" dirty="0">
                <a:solidFill>
                  <a:srgbClr val="FFFFFF"/>
                </a:solidFill>
                <a:latin typeface="Arial"/>
                <a:cs typeface="Arial"/>
              </a:rPr>
              <a:t>14:</a:t>
            </a:r>
            <a:r>
              <a:rPr sz="1200" i="1" spc="-60" dirty="0">
                <a:solidFill>
                  <a:srgbClr val="FFFFFF"/>
                </a:solidFill>
                <a:latin typeface="Arial"/>
                <a:cs typeface="Arial"/>
              </a:rPr>
              <a:t> </a:t>
            </a:r>
            <a:r>
              <a:rPr sz="1200" i="1" dirty="0">
                <a:solidFill>
                  <a:srgbClr val="FFFFFF"/>
                </a:solidFill>
                <a:latin typeface="Arial"/>
                <a:cs typeface="Arial"/>
              </a:rPr>
              <a:t>August</a:t>
            </a:r>
            <a:r>
              <a:rPr sz="1200" i="1" spc="-45" dirty="0">
                <a:solidFill>
                  <a:srgbClr val="FFFFFF"/>
                </a:solidFill>
                <a:latin typeface="Arial"/>
                <a:cs typeface="Arial"/>
              </a:rPr>
              <a:t> </a:t>
            </a:r>
            <a:r>
              <a:rPr sz="1200" i="1" dirty="0">
                <a:solidFill>
                  <a:srgbClr val="FFFFFF"/>
                </a:solidFill>
                <a:latin typeface="Arial"/>
                <a:cs typeface="Arial"/>
              </a:rPr>
              <a:t>2024</a:t>
            </a:r>
            <a:r>
              <a:rPr sz="1200" i="1" spc="-40" dirty="0">
                <a:solidFill>
                  <a:srgbClr val="FFFFFF"/>
                </a:solidFill>
                <a:latin typeface="Arial"/>
                <a:cs typeface="Arial"/>
              </a:rPr>
              <a:t> </a:t>
            </a:r>
            <a:r>
              <a:rPr sz="1200" i="1" dirty="0">
                <a:solidFill>
                  <a:srgbClr val="FFFFFF"/>
                </a:solidFill>
                <a:latin typeface="Arial"/>
                <a:cs typeface="Arial"/>
              </a:rPr>
              <a:t>(240),</a:t>
            </a:r>
            <a:r>
              <a:rPr sz="1200" i="1" spc="-25" dirty="0">
                <a:solidFill>
                  <a:srgbClr val="FFFFFF"/>
                </a:solidFill>
                <a:latin typeface="Arial"/>
                <a:cs typeface="Arial"/>
              </a:rPr>
              <a:t> </a:t>
            </a:r>
            <a:r>
              <a:rPr sz="1200" i="1" dirty="0">
                <a:solidFill>
                  <a:srgbClr val="FFFFFF"/>
                </a:solidFill>
                <a:latin typeface="Arial"/>
                <a:cs typeface="Arial"/>
              </a:rPr>
              <a:t>Survey</a:t>
            </a:r>
            <a:r>
              <a:rPr sz="1200" i="1" spc="-35" dirty="0">
                <a:solidFill>
                  <a:srgbClr val="FFFFFF"/>
                </a:solidFill>
                <a:latin typeface="Arial"/>
                <a:cs typeface="Arial"/>
              </a:rPr>
              <a:t> </a:t>
            </a:r>
            <a:r>
              <a:rPr sz="1200" i="1" dirty="0">
                <a:solidFill>
                  <a:srgbClr val="FFFFFF"/>
                </a:solidFill>
                <a:latin typeface="Arial"/>
                <a:cs typeface="Arial"/>
              </a:rPr>
              <a:t>15:</a:t>
            </a:r>
            <a:r>
              <a:rPr sz="1200" i="1" spc="-20" dirty="0">
                <a:solidFill>
                  <a:srgbClr val="FFFFFF"/>
                </a:solidFill>
                <a:latin typeface="Arial"/>
                <a:cs typeface="Arial"/>
              </a:rPr>
              <a:t> </a:t>
            </a:r>
            <a:r>
              <a:rPr sz="1200" i="1" dirty="0">
                <a:solidFill>
                  <a:srgbClr val="FFFFFF"/>
                </a:solidFill>
                <a:latin typeface="Arial"/>
                <a:cs typeface="Arial"/>
              </a:rPr>
              <a:t>October</a:t>
            </a:r>
            <a:r>
              <a:rPr sz="1200" i="1" spc="-35" dirty="0">
                <a:solidFill>
                  <a:srgbClr val="FFFFFF"/>
                </a:solidFill>
                <a:latin typeface="Arial"/>
                <a:cs typeface="Arial"/>
              </a:rPr>
              <a:t> </a:t>
            </a:r>
            <a:r>
              <a:rPr sz="1200" i="1" dirty="0">
                <a:solidFill>
                  <a:srgbClr val="FFFFFF"/>
                </a:solidFill>
                <a:latin typeface="Arial"/>
                <a:cs typeface="Arial"/>
              </a:rPr>
              <a:t>2024</a:t>
            </a:r>
            <a:r>
              <a:rPr sz="1200" i="1" spc="-40" dirty="0">
                <a:solidFill>
                  <a:srgbClr val="FFFFFF"/>
                </a:solidFill>
                <a:latin typeface="Arial"/>
                <a:cs typeface="Arial"/>
              </a:rPr>
              <a:t> </a:t>
            </a:r>
            <a:r>
              <a:rPr sz="1200" i="1" dirty="0">
                <a:solidFill>
                  <a:srgbClr val="FFFFFF"/>
                </a:solidFill>
                <a:latin typeface="Arial"/>
                <a:cs typeface="Arial"/>
              </a:rPr>
              <a:t>(266),</a:t>
            </a:r>
            <a:r>
              <a:rPr sz="1200" i="1" spc="-25" dirty="0">
                <a:solidFill>
                  <a:srgbClr val="FFFFFF"/>
                </a:solidFill>
                <a:latin typeface="Arial"/>
                <a:cs typeface="Arial"/>
              </a:rPr>
              <a:t> </a:t>
            </a:r>
            <a:r>
              <a:rPr sz="1200" i="1" dirty="0">
                <a:solidFill>
                  <a:srgbClr val="FFFFFF"/>
                </a:solidFill>
                <a:latin typeface="Arial"/>
                <a:cs typeface="Arial"/>
              </a:rPr>
              <a:t>Survey</a:t>
            </a:r>
            <a:r>
              <a:rPr sz="1200" i="1" spc="-35" dirty="0">
                <a:solidFill>
                  <a:srgbClr val="FFFFFF"/>
                </a:solidFill>
                <a:latin typeface="Arial"/>
                <a:cs typeface="Arial"/>
              </a:rPr>
              <a:t> </a:t>
            </a:r>
            <a:r>
              <a:rPr sz="1200" i="1" dirty="0">
                <a:solidFill>
                  <a:srgbClr val="FFFFFF"/>
                </a:solidFill>
                <a:latin typeface="Arial"/>
                <a:cs typeface="Arial"/>
              </a:rPr>
              <a:t>16:</a:t>
            </a:r>
            <a:r>
              <a:rPr sz="1200" i="1" spc="-20" dirty="0">
                <a:solidFill>
                  <a:srgbClr val="FFFFFF"/>
                </a:solidFill>
                <a:latin typeface="Arial"/>
                <a:cs typeface="Arial"/>
              </a:rPr>
              <a:t> </a:t>
            </a:r>
            <a:r>
              <a:rPr sz="1200" i="1" dirty="0">
                <a:solidFill>
                  <a:srgbClr val="FFFFFF"/>
                </a:solidFill>
                <a:latin typeface="Arial"/>
                <a:cs typeface="Arial"/>
              </a:rPr>
              <a:t>December</a:t>
            </a:r>
            <a:r>
              <a:rPr sz="1200" i="1" spc="-25" dirty="0">
                <a:solidFill>
                  <a:srgbClr val="FFFFFF"/>
                </a:solidFill>
                <a:latin typeface="Arial"/>
                <a:cs typeface="Arial"/>
              </a:rPr>
              <a:t> </a:t>
            </a:r>
            <a:r>
              <a:rPr sz="1200" i="1" dirty="0">
                <a:solidFill>
                  <a:srgbClr val="FFFFFF"/>
                </a:solidFill>
                <a:latin typeface="Arial"/>
                <a:cs typeface="Arial"/>
              </a:rPr>
              <a:t>2024</a:t>
            </a:r>
            <a:r>
              <a:rPr sz="1200" i="1" spc="-55" dirty="0">
                <a:solidFill>
                  <a:srgbClr val="FFFFFF"/>
                </a:solidFill>
                <a:latin typeface="Arial"/>
                <a:cs typeface="Arial"/>
              </a:rPr>
              <a:t> </a:t>
            </a:r>
            <a:r>
              <a:rPr sz="1200" i="1" spc="-10" dirty="0">
                <a:solidFill>
                  <a:srgbClr val="FFFFFF"/>
                </a:solidFill>
                <a:latin typeface="Arial"/>
                <a:cs typeface="Arial"/>
              </a:rPr>
              <a:t>(250)</a:t>
            </a:r>
            <a:endParaRPr sz="1200">
              <a:latin typeface="Arial"/>
              <a:cs typeface="Arial"/>
            </a:endParaRPr>
          </a:p>
        </p:txBody>
      </p:sp>
      <p:sp>
        <p:nvSpPr>
          <p:cNvPr id="8" name="object 8"/>
          <p:cNvSpPr txBox="1"/>
          <p:nvPr/>
        </p:nvSpPr>
        <p:spPr>
          <a:xfrm>
            <a:off x="668527" y="6228384"/>
            <a:ext cx="10771505" cy="361315"/>
          </a:xfrm>
          <a:prstGeom prst="rect">
            <a:avLst/>
          </a:prstGeom>
        </p:spPr>
        <p:txBody>
          <a:bodyPr vert="horz" wrap="square" lIns="0" tIns="12700" rIns="0" bIns="0" rtlCol="0">
            <a:spAutoFit/>
          </a:bodyPr>
          <a:lstStyle/>
          <a:p>
            <a:pPr marL="12700" marR="5080">
              <a:lnSpc>
                <a:spcPct val="100000"/>
              </a:lnSpc>
              <a:spcBef>
                <a:spcPts val="100"/>
              </a:spcBef>
            </a:pPr>
            <a:r>
              <a:rPr sz="1100" dirty="0">
                <a:solidFill>
                  <a:srgbClr val="FFFFFF"/>
                </a:solidFill>
                <a:latin typeface="Arial"/>
                <a:cs typeface="Arial"/>
              </a:rPr>
              <a:t>*Although</a:t>
            </a:r>
            <a:r>
              <a:rPr sz="1100" spc="-40" dirty="0">
                <a:solidFill>
                  <a:srgbClr val="FFFFFF"/>
                </a:solidFill>
                <a:latin typeface="Arial"/>
                <a:cs typeface="Arial"/>
              </a:rPr>
              <a:t> </a:t>
            </a:r>
            <a:r>
              <a:rPr sz="1100" dirty="0">
                <a:solidFill>
                  <a:srgbClr val="FFFFFF"/>
                </a:solidFill>
                <a:latin typeface="Arial"/>
                <a:cs typeface="Arial"/>
              </a:rPr>
              <a:t>early</a:t>
            </a:r>
            <a:r>
              <a:rPr sz="1100" spc="-25" dirty="0">
                <a:solidFill>
                  <a:srgbClr val="FFFFFF"/>
                </a:solidFill>
                <a:latin typeface="Arial"/>
                <a:cs typeface="Arial"/>
              </a:rPr>
              <a:t> </a:t>
            </a:r>
            <a:r>
              <a:rPr sz="1100" dirty="0">
                <a:solidFill>
                  <a:srgbClr val="FFFFFF"/>
                </a:solidFill>
                <a:latin typeface="Arial"/>
                <a:cs typeface="Arial"/>
              </a:rPr>
              <a:t>waves</a:t>
            </a:r>
            <a:r>
              <a:rPr sz="1100" spc="-5" dirty="0">
                <a:solidFill>
                  <a:srgbClr val="FFFFFF"/>
                </a:solidFill>
                <a:latin typeface="Arial"/>
                <a:cs typeface="Arial"/>
              </a:rPr>
              <a:t> </a:t>
            </a:r>
            <a:r>
              <a:rPr sz="1100" dirty="0">
                <a:solidFill>
                  <a:srgbClr val="FFFFFF"/>
                </a:solidFill>
                <a:latin typeface="Arial"/>
                <a:cs typeface="Arial"/>
              </a:rPr>
              <a:t>included</a:t>
            </a:r>
            <a:r>
              <a:rPr sz="1100" spc="-5" dirty="0">
                <a:solidFill>
                  <a:srgbClr val="FFFFFF"/>
                </a:solidFill>
                <a:latin typeface="Arial"/>
                <a:cs typeface="Arial"/>
              </a:rPr>
              <a:t> </a:t>
            </a:r>
            <a:r>
              <a:rPr sz="1100" dirty="0">
                <a:solidFill>
                  <a:srgbClr val="FFFFFF"/>
                </a:solidFill>
                <a:latin typeface="Arial"/>
                <a:cs typeface="Arial"/>
              </a:rPr>
              <a:t>digital</a:t>
            </a:r>
            <a:r>
              <a:rPr sz="1100" spc="-25" dirty="0">
                <a:solidFill>
                  <a:srgbClr val="FFFFFF"/>
                </a:solidFill>
                <a:latin typeface="Arial"/>
                <a:cs typeface="Arial"/>
              </a:rPr>
              <a:t> </a:t>
            </a:r>
            <a:r>
              <a:rPr sz="1100" spc="-10" dirty="0">
                <a:solidFill>
                  <a:srgbClr val="FFFFFF"/>
                </a:solidFill>
                <a:latin typeface="Arial"/>
                <a:cs typeface="Arial"/>
              </a:rPr>
              <a:t>inclusion </a:t>
            </a:r>
            <a:r>
              <a:rPr sz="1100" dirty="0">
                <a:solidFill>
                  <a:srgbClr val="FFFFFF"/>
                </a:solidFill>
                <a:latin typeface="Arial"/>
                <a:cs typeface="Arial"/>
              </a:rPr>
              <a:t>questions</a:t>
            </a:r>
            <a:r>
              <a:rPr sz="1100" spc="-35" dirty="0">
                <a:solidFill>
                  <a:srgbClr val="FFFFFF"/>
                </a:solidFill>
                <a:latin typeface="Arial"/>
                <a:cs typeface="Arial"/>
              </a:rPr>
              <a:t> </a:t>
            </a:r>
            <a:r>
              <a:rPr sz="1100" dirty="0">
                <a:solidFill>
                  <a:srgbClr val="FFFFFF"/>
                </a:solidFill>
                <a:latin typeface="Arial"/>
                <a:cs typeface="Arial"/>
              </a:rPr>
              <a:t>for</a:t>
            </a:r>
            <a:r>
              <a:rPr sz="1100" spc="-55" dirty="0">
                <a:solidFill>
                  <a:srgbClr val="FFFFFF"/>
                </a:solidFill>
                <a:latin typeface="Arial"/>
                <a:cs typeface="Arial"/>
              </a:rPr>
              <a:t> </a:t>
            </a:r>
            <a:r>
              <a:rPr sz="1100" dirty="0">
                <a:solidFill>
                  <a:srgbClr val="FFFFFF"/>
                </a:solidFill>
                <a:latin typeface="Arial"/>
                <a:cs typeface="Arial"/>
              </a:rPr>
              <a:t>all</a:t>
            </a:r>
            <a:r>
              <a:rPr sz="1100" spc="-10" dirty="0">
                <a:solidFill>
                  <a:srgbClr val="FFFFFF"/>
                </a:solidFill>
                <a:latin typeface="Arial"/>
                <a:cs typeface="Arial"/>
              </a:rPr>
              <a:t> </a:t>
            </a:r>
            <a:r>
              <a:rPr sz="1100" dirty="0">
                <a:solidFill>
                  <a:srgbClr val="FFFFFF"/>
                </a:solidFill>
                <a:latin typeface="Arial"/>
                <a:cs typeface="Arial"/>
              </a:rPr>
              <a:t>survey</a:t>
            </a:r>
            <a:r>
              <a:rPr sz="1100" spc="-35" dirty="0">
                <a:solidFill>
                  <a:srgbClr val="FFFFFF"/>
                </a:solidFill>
                <a:latin typeface="Arial"/>
                <a:cs typeface="Arial"/>
              </a:rPr>
              <a:t> </a:t>
            </a:r>
            <a:r>
              <a:rPr sz="1100" dirty="0">
                <a:solidFill>
                  <a:srgbClr val="FFFFFF"/>
                </a:solidFill>
                <a:latin typeface="Arial"/>
                <a:cs typeface="Arial"/>
              </a:rPr>
              <a:t>respondents,</a:t>
            </a:r>
            <a:r>
              <a:rPr sz="1100" spc="-40" dirty="0">
                <a:solidFill>
                  <a:srgbClr val="FFFFFF"/>
                </a:solidFill>
                <a:latin typeface="Arial"/>
                <a:cs typeface="Arial"/>
              </a:rPr>
              <a:t> </a:t>
            </a:r>
            <a:r>
              <a:rPr sz="1100" dirty="0">
                <a:solidFill>
                  <a:srgbClr val="FFFFFF"/>
                </a:solidFill>
                <a:latin typeface="Arial"/>
                <a:cs typeface="Arial"/>
              </a:rPr>
              <a:t>the</a:t>
            </a:r>
            <a:r>
              <a:rPr sz="1100" spc="-40" dirty="0">
                <a:solidFill>
                  <a:srgbClr val="FFFFFF"/>
                </a:solidFill>
                <a:latin typeface="Arial"/>
                <a:cs typeface="Arial"/>
              </a:rPr>
              <a:t> </a:t>
            </a:r>
            <a:r>
              <a:rPr sz="1100" dirty="0">
                <a:solidFill>
                  <a:srgbClr val="FFFFFF"/>
                </a:solidFill>
                <a:latin typeface="Arial"/>
                <a:cs typeface="Arial"/>
              </a:rPr>
              <a:t>decision</a:t>
            </a:r>
            <a:r>
              <a:rPr sz="1100" spc="-20" dirty="0">
                <a:solidFill>
                  <a:srgbClr val="FFFFFF"/>
                </a:solidFill>
                <a:latin typeface="Arial"/>
                <a:cs typeface="Arial"/>
              </a:rPr>
              <a:t> </a:t>
            </a:r>
            <a:r>
              <a:rPr sz="1100" dirty="0">
                <a:solidFill>
                  <a:srgbClr val="FFFFFF"/>
                </a:solidFill>
                <a:latin typeface="Arial"/>
                <a:cs typeface="Arial"/>
              </a:rPr>
              <a:t>was taken</a:t>
            </a:r>
            <a:r>
              <a:rPr sz="1100" spc="-55"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only</a:t>
            </a:r>
            <a:r>
              <a:rPr sz="1100" spc="-25" dirty="0">
                <a:solidFill>
                  <a:srgbClr val="FFFFFF"/>
                </a:solidFill>
                <a:latin typeface="Arial"/>
                <a:cs typeface="Arial"/>
              </a:rPr>
              <a:t> </a:t>
            </a:r>
            <a:r>
              <a:rPr sz="1100" dirty="0">
                <a:solidFill>
                  <a:srgbClr val="FFFFFF"/>
                </a:solidFill>
                <a:latin typeface="Arial"/>
                <a:cs typeface="Arial"/>
              </a:rPr>
              <a:t>ask</a:t>
            </a:r>
            <a:r>
              <a:rPr sz="1100" spc="-30" dirty="0">
                <a:solidFill>
                  <a:srgbClr val="FFFFFF"/>
                </a:solidFill>
                <a:latin typeface="Arial"/>
                <a:cs typeface="Arial"/>
              </a:rPr>
              <a:t> </a:t>
            </a:r>
            <a:r>
              <a:rPr sz="1100" dirty="0">
                <a:solidFill>
                  <a:srgbClr val="FFFFFF"/>
                </a:solidFill>
                <a:latin typeface="Arial"/>
                <a:cs typeface="Arial"/>
              </a:rPr>
              <a:t>digital</a:t>
            </a:r>
            <a:r>
              <a:rPr sz="1100" spc="-15" dirty="0">
                <a:solidFill>
                  <a:srgbClr val="FFFFFF"/>
                </a:solidFill>
                <a:latin typeface="Arial"/>
                <a:cs typeface="Arial"/>
              </a:rPr>
              <a:t> </a:t>
            </a:r>
            <a:r>
              <a:rPr sz="1100" spc="-10" dirty="0">
                <a:solidFill>
                  <a:srgbClr val="FFFFFF"/>
                </a:solidFill>
                <a:latin typeface="Arial"/>
                <a:cs typeface="Arial"/>
              </a:rPr>
              <a:t>inclusion </a:t>
            </a:r>
            <a:r>
              <a:rPr sz="1100" dirty="0">
                <a:solidFill>
                  <a:srgbClr val="FFFFFF"/>
                </a:solidFill>
                <a:latin typeface="Arial"/>
                <a:cs typeface="Arial"/>
              </a:rPr>
              <a:t>questions</a:t>
            </a:r>
            <a:r>
              <a:rPr sz="1100" spc="-35"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telephone</a:t>
            </a:r>
            <a:r>
              <a:rPr sz="1100" spc="-25" dirty="0">
                <a:solidFill>
                  <a:srgbClr val="FFFFFF"/>
                </a:solidFill>
                <a:latin typeface="Arial"/>
                <a:cs typeface="Arial"/>
              </a:rPr>
              <a:t> </a:t>
            </a:r>
            <a:r>
              <a:rPr sz="1100"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face</a:t>
            </a:r>
            <a:r>
              <a:rPr sz="1100" spc="-50" dirty="0">
                <a:solidFill>
                  <a:srgbClr val="FFFFFF"/>
                </a:solidFill>
                <a:latin typeface="Arial"/>
                <a:cs typeface="Arial"/>
              </a:rPr>
              <a:t> </a:t>
            </a:r>
            <a:r>
              <a:rPr sz="1100" dirty="0">
                <a:solidFill>
                  <a:srgbClr val="FFFFFF"/>
                </a:solidFill>
                <a:latin typeface="Arial"/>
                <a:cs typeface="Arial"/>
              </a:rPr>
              <a:t>to</a:t>
            </a:r>
            <a:r>
              <a:rPr sz="1100" spc="-40" dirty="0">
                <a:solidFill>
                  <a:srgbClr val="FFFFFF"/>
                </a:solidFill>
                <a:latin typeface="Arial"/>
                <a:cs typeface="Arial"/>
              </a:rPr>
              <a:t> </a:t>
            </a:r>
            <a:r>
              <a:rPr sz="1100" spc="-20" dirty="0">
                <a:solidFill>
                  <a:srgbClr val="FFFFFF"/>
                </a:solidFill>
                <a:latin typeface="Arial"/>
                <a:cs typeface="Arial"/>
              </a:rPr>
              <a:t>face </a:t>
            </a:r>
            <a:r>
              <a:rPr sz="1100" dirty="0">
                <a:solidFill>
                  <a:srgbClr val="FFFFFF"/>
                </a:solidFill>
                <a:latin typeface="Arial"/>
                <a:cs typeface="Arial"/>
              </a:rPr>
              <a:t>samples</a:t>
            </a:r>
            <a:r>
              <a:rPr sz="1100" spc="-30" dirty="0">
                <a:solidFill>
                  <a:srgbClr val="FFFFFF"/>
                </a:solidFill>
                <a:latin typeface="Arial"/>
                <a:cs typeface="Arial"/>
              </a:rPr>
              <a:t> </a:t>
            </a:r>
            <a:r>
              <a:rPr sz="1100" dirty="0">
                <a:solidFill>
                  <a:srgbClr val="FFFFFF"/>
                </a:solidFill>
                <a:latin typeface="Arial"/>
                <a:cs typeface="Arial"/>
              </a:rPr>
              <a:t>(and</a:t>
            </a:r>
            <a:r>
              <a:rPr sz="1100" spc="-35" dirty="0">
                <a:solidFill>
                  <a:srgbClr val="FFFFFF"/>
                </a:solidFill>
                <a:latin typeface="Arial"/>
                <a:cs typeface="Arial"/>
              </a:rPr>
              <a:t> </a:t>
            </a:r>
            <a:r>
              <a:rPr sz="1100" dirty="0">
                <a:solidFill>
                  <a:srgbClr val="FFFFFF"/>
                </a:solidFill>
                <a:latin typeface="Arial"/>
                <a:cs typeface="Arial"/>
              </a:rPr>
              <a:t>not</a:t>
            </a:r>
            <a:r>
              <a:rPr sz="1100" spc="-35" dirty="0">
                <a:solidFill>
                  <a:srgbClr val="FFFFFF"/>
                </a:solidFill>
                <a:latin typeface="Arial"/>
                <a:cs typeface="Arial"/>
              </a:rPr>
              <a:t> </a:t>
            </a:r>
            <a:r>
              <a:rPr sz="1100" dirty="0">
                <a:solidFill>
                  <a:srgbClr val="FFFFFF"/>
                </a:solidFill>
                <a:latin typeface="Arial"/>
                <a:cs typeface="Arial"/>
              </a:rPr>
              <a:t>of</a:t>
            </a:r>
            <a:r>
              <a:rPr sz="1100" spc="-35" dirty="0">
                <a:solidFill>
                  <a:srgbClr val="FFFFFF"/>
                </a:solidFill>
                <a:latin typeface="Arial"/>
                <a:cs typeface="Arial"/>
              </a:rPr>
              <a:t> </a:t>
            </a:r>
            <a:r>
              <a:rPr sz="1100" dirty="0">
                <a:solidFill>
                  <a:srgbClr val="FFFFFF"/>
                </a:solidFill>
                <a:latin typeface="Arial"/>
                <a:cs typeface="Arial"/>
              </a:rPr>
              <a:t>respondents</a:t>
            </a:r>
            <a:r>
              <a:rPr sz="1100" spc="-45" dirty="0">
                <a:solidFill>
                  <a:srgbClr val="FFFFFF"/>
                </a:solidFill>
                <a:latin typeface="Arial"/>
                <a:cs typeface="Arial"/>
              </a:rPr>
              <a:t> </a:t>
            </a:r>
            <a:r>
              <a:rPr sz="1100" dirty="0">
                <a:solidFill>
                  <a:srgbClr val="FFFFFF"/>
                </a:solidFill>
                <a:latin typeface="Arial"/>
                <a:cs typeface="Arial"/>
              </a:rPr>
              <a:t>taking</a:t>
            </a:r>
            <a:r>
              <a:rPr sz="1100" spc="-40" dirty="0">
                <a:solidFill>
                  <a:srgbClr val="FFFFFF"/>
                </a:solidFill>
                <a:latin typeface="Arial"/>
                <a:cs typeface="Arial"/>
              </a:rPr>
              <a:t> </a:t>
            </a:r>
            <a:r>
              <a:rPr sz="1100" dirty="0">
                <a:solidFill>
                  <a:srgbClr val="FFFFFF"/>
                </a:solidFill>
                <a:latin typeface="Arial"/>
                <a:cs typeface="Arial"/>
              </a:rPr>
              <a:t>part</a:t>
            </a:r>
            <a:r>
              <a:rPr sz="1100" spc="-40"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the</a:t>
            </a:r>
            <a:r>
              <a:rPr sz="1100" spc="-40" dirty="0">
                <a:solidFill>
                  <a:srgbClr val="FFFFFF"/>
                </a:solidFill>
                <a:latin typeface="Arial"/>
                <a:cs typeface="Arial"/>
              </a:rPr>
              <a:t> </a:t>
            </a:r>
            <a:r>
              <a:rPr sz="1100" dirty="0">
                <a:solidFill>
                  <a:srgbClr val="FFFFFF"/>
                </a:solidFill>
                <a:latin typeface="Arial"/>
                <a:cs typeface="Arial"/>
              </a:rPr>
              <a:t>survey</a:t>
            </a:r>
            <a:r>
              <a:rPr sz="1100" spc="-30" dirty="0">
                <a:solidFill>
                  <a:srgbClr val="FFFFFF"/>
                </a:solidFill>
                <a:latin typeface="Arial"/>
                <a:cs typeface="Arial"/>
              </a:rPr>
              <a:t> </a:t>
            </a:r>
            <a:r>
              <a:rPr sz="1100" dirty="0">
                <a:solidFill>
                  <a:srgbClr val="FFFFFF"/>
                </a:solidFill>
                <a:latin typeface="Arial"/>
                <a:cs typeface="Arial"/>
              </a:rPr>
              <a:t>online,</a:t>
            </a:r>
            <a:r>
              <a:rPr sz="1100" spc="-5" dirty="0">
                <a:solidFill>
                  <a:srgbClr val="FFFFFF"/>
                </a:solidFill>
                <a:latin typeface="Arial"/>
                <a:cs typeface="Arial"/>
              </a:rPr>
              <a:t> </a:t>
            </a:r>
            <a:r>
              <a:rPr sz="1100" dirty="0">
                <a:solidFill>
                  <a:srgbClr val="FFFFFF"/>
                </a:solidFill>
                <a:latin typeface="Arial"/>
                <a:cs typeface="Arial"/>
              </a:rPr>
              <a:t>who</a:t>
            </a:r>
            <a:r>
              <a:rPr sz="1100" spc="-10" dirty="0">
                <a:solidFill>
                  <a:srgbClr val="FFFFFF"/>
                </a:solidFill>
                <a:latin typeface="Arial"/>
                <a:cs typeface="Arial"/>
              </a:rPr>
              <a:t> </a:t>
            </a:r>
            <a:r>
              <a:rPr sz="1100" dirty="0">
                <a:solidFill>
                  <a:srgbClr val="FFFFFF"/>
                </a:solidFill>
                <a:latin typeface="Arial"/>
                <a:cs typeface="Arial"/>
              </a:rPr>
              <a:t>are</a:t>
            </a:r>
            <a:r>
              <a:rPr sz="1100" spc="-35" dirty="0">
                <a:solidFill>
                  <a:srgbClr val="FFFFFF"/>
                </a:solidFill>
                <a:latin typeface="Arial"/>
                <a:cs typeface="Arial"/>
              </a:rPr>
              <a:t> </a:t>
            </a:r>
            <a:r>
              <a:rPr sz="1100" dirty="0">
                <a:solidFill>
                  <a:srgbClr val="FFFFFF"/>
                </a:solidFill>
                <a:latin typeface="Arial"/>
                <a:cs typeface="Arial"/>
              </a:rPr>
              <a:t>therefore</a:t>
            </a:r>
            <a:r>
              <a:rPr sz="1100" spc="-60" dirty="0">
                <a:solidFill>
                  <a:srgbClr val="FFFFFF"/>
                </a:solidFill>
                <a:latin typeface="Arial"/>
                <a:cs typeface="Arial"/>
              </a:rPr>
              <a:t> </a:t>
            </a:r>
            <a:r>
              <a:rPr sz="1100" dirty="0">
                <a:solidFill>
                  <a:srgbClr val="FFFFFF"/>
                </a:solidFill>
                <a:latin typeface="Arial"/>
                <a:cs typeface="Arial"/>
              </a:rPr>
              <a:t>less</a:t>
            </a:r>
            <a:r>
              <a:rPr sz="1100" spc="-25" dirty="0">
                <a:solidFill>
                  <a:srgbClr val="FFFFFF"/>
                </a:solidFill>
                <a:latin typeface="Arial"/>
                <a:cs typeface="Arial"/>
              </a:rPr>
              <a:t> </a:t>
            </a:r>
            <a:r>
              <a:rPr sz="1100" dirty="0">
                <a:solidFill>
                  <a:srgbClr val="FFFFFF"/>
                </a:solidFill>
                <a:latin typeface="Arial"/>
                <a:cs typeface="Arial"/>
              </a:rPr>
              <a:t>likely</a:t>
            </a:r>
            <a:r>
              <a:rPr sz="1100" spc="-20"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be</a:t>
            </a:r>
            <a:r>
              <a:rPr sz="1100" spc="-20" dirty="0">
                <a:solidFill>
                  <a:srgbClr val="FFFFFF"/>
                </a:solidFill>
                <a:latin typeface="Arial"/>
                <a:cs typeface="Arial"/>
              </a:rPr>
              <a:t> </a:t>
            </a:r>
            <a:r>
              <a:rPr sz="1100" dirty="0">
                <a:solidFill>
                  <a:srgbClr val="FFFFFF"/>
                </a:solidFill>
                <a:latin typeface="Arial"/>
                <a:cs typeface="Arial"/>
              </a:rPr>
              <a:t>digitally</a:t>
            </a:r>
            <a:r>
              <a:rPr sz="1100" spc="-15" dirty="0">
                <a:solidFill>
                  <a:srgbClr val="FFFFFF"/>
                </a:solidFill>
                <a:latin typeface="Arial"/>
                <a:cs typeface="Arial"/>
              </a:rPr>
              <a:t> </a:t>
            </a:r>
            <a:r>
              <a:rPr sz="1100" dirty="0">
                <a:solidFill>
                  <a:srgbClr val="FFFFFF"/>
                </a:solidFill>
                <a:latin typeface="Arial"/>
                <a:cs typeface="Arial"/>
              </a:rPr>
              <a:t>excluded</a:t>
            </a:r>
            <a:r>
              <a:rPr sz="1100" spc="-10" dirty="0">
                <a:solidFill>
                  <a:srgbClr val="FFFFFF"/>
                </a:solidFill>
                <a:latin typeface="Arial"/>
                <a:cs typeface="Arial"/>
              </a:rPr>
              <a:t> </a:t>
            </a:r>
            <a:r>
              <a:rPr sz="1100" dirty="0">
                <a:solidFill>
                  <a:srgbClr val="FFFFFF"/>
                </a:solidFill>
                <a:latin typeface="Arial"/>
                <a:cs typeface="Arial"/>
              </a:rPr>
              <a:t>than</a:t>
            </a:r>
            <a:r>
              <a:rPr sz="1100" spc="-10" dirty="0">
                <a:solidFill>
                  <a:srgbClr val="FFFFFF"/>
                </a:solidFill>
                <a:latin typeface="Arial"/>
                <a:cs typeface="Arial"/>
              </a:rPr>
              <a:t> </a:t>
            </a:r>
            <a:r>
              <a:rPr sz="1100" dirty="0">
                <a:solidFill>
                  <a:srgbClr val="FFFFFF"/>
                </a:solidFill>
                <a:latin typeface="Arial"/>
                <a:cs typeface="Arial"/>
              </a:rPr>
              <a:t>the</a:t>
            </a:r>
            <a:r>
              <a:rPr sz="1100" spc="-35" dirty="0">
                <a:solidFill>
                  <a:srgbClr val="FFFFFF"/>
                </a:solidFill>
                <a:latin typeface="Arial"/>
                <a:cs typeface="Arial"/>
              </a:rPr>
              <a:t> </a:t>
            </a:r>
            <a:r>
              <a:rPr sz="1100" dirty="0">
                <a:solidFill>
                  <a:srgbClr val="FFFFFF"/>
                </a:solidFill>
                <a:latin typeface="Arial"/>
                <a:cs typeface="Arial"/>
              </a:rPr>
              <a:t>population</a:t>
            </a:r>
            <a:r>
              <a:rPr sz="1100" spc="-15" dirty="0">
                <a:solidFill>
                  <a:srgbClr val="FFFFFF"/>
                </a:solidFill>
                <a:latin typeface="Arial"/>
                <a:cs typeface="Arial"/>
              </a:rPr>
              <a:t> </a:t>
            </a:r>
            <a:r>
              <a:rPr sz="1100" dirty="0">
                <a:solidFill>
                  <a:srgbClr val="FFFFFF"/>
                </a:solidFill>
                <a:latin typeface="Arial"/>
                <a:cs typeface="Arial"/>
              </a:rPr>
              <a:t>as</a:t>
            </a:r>
            <a:r>
              <a:rPr sz="1100" spc="-25" dirty="0">
                <a:solidFill>
                  <a:srgbClr val="FFFFFF"/>
                </a:solidFill>
                <a:latin typeface="Arial"/>
                <a:cs typeface="Arial"/>
              </a:rPr>
              <a:t> </a:t>
            </a:r>
            <a:r>
              <a:rPr sz="1100" dirty="0">
                <a:solidFill>
                  <a:srgbClr val="FFFFFF"/>
                </a:solidFill>
                <a:latin typeface="Arial"/>
                <a:cs typeface="Arial"/>
              </a:rPr>
              <a:t>a</a:t>
            </a:r>
            <a:r>
              <a:rPr sz="1100" spc="-25" dirty="0">
                <a:solidFill>
                  <a:srgbClr val="FFFFFF"/>
                </a:solidFill>
                <a:latin typeface="Arial"/>
                <a:cs typeface="Arial"/>
              </a:rPr>
              <a:t> </a:t>
            </a:r>
            <a:r>
              <a:rPr sz="1100" spc="-10" dirty="0">
                <a:solidFill>
                  <a:srgbClr val="FFFFFF"/>
                </a:solidFill>
                <a:latin typeface="Arial"/>
                <a:cs typeface="Arial"/>
              </a:rPr>
              <a:t>whole).</a:t>
            </a:r>
            <a:endParaRPr sz="1100">
              <a:latin typeface="Arial"/>
              <a:cs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196" rIns="0" bIns="0" rtlCol="0">
            <a:spAutoFit/>
          </a:bodyPr>
          <a:lstStyle/>
          <a:p>
            <a:pPr marL="330835">
              <a:lnSpc>
                <a:spcPct val="100000"/>
              </a:lnSpc>
              <a:spcBef>
                <a:spcPts val="100"/>
              </a:spcBef>
            </a:pPr>
            <a:r>
              <a:rPr sz="3600" b="0" dirty="0">
                <a:solidFill>
                  <a:srgbClr val="FFFFFF"/>
                </a:solidFill>
                <a:latin typeface="Arial"/>
                <a:cs typeface="Arial"/>
              </a:rPr>
              <a:t>Digital</a:t>
            </a:r>
            <a:r>
              <a:rPr sz="3600" b="0" spc="-15" dirty="0">
                <a:solidFill>
                  <a:srgbClr val="FFFFFF"/>
                </a:solidFill>
                <a:latin typeface="Arial"/>
                <a:cs typeface="Arial"/>
              </a:rPr>
              <a:t> </a:t>
            </a:r>
            <a:r>
              <a:rPr sz="3600" b="0" dirty="0">
                <a:solidFill>
                  <a:srgbClr val="FFFFFF"/>
                </a:solidFill>
                <a:latin typeface="Arial"/>
                <a:cs typeface="Arial"/>
              </a:rPr>
              <a:t>inclusion</a:t>
            </a:r>
            <a:r>
              <a:rPr sz="3600" b="0" spc="-50" dirty="0">
                <a:solidFill>
                  <a:srgbClr val="FFFFFF"/>
                </a:solidFill>
                <a:latin typeface="Arial"/>
                <a:cs typeface="Arial"/>
              </a:rPr>
              <a:t> </a:t>
            </a:r>
            <a:r>
              <a:rPr sz="3600" b="0" dirty="0">
                <a:solidFill>
                  <a:srgbClr val="FFFFFF"/>
                </a:solidFill>
                <a:latin typeface="Arial"/>
                <a:cs typeface="Arial"/>
              </a:rPr>
              <a:t>–</a:t>
            </a:r>
            <a:r>
              <a:rPr sz="3600" b="0" spc="-20" dirty="0">
                <a:solidFill>
                  <a:srgbClr val="FFFFFF"/>
                </a:solidFill>
                <a:latin typeface="Arial"/>
                <a:cs typeface="Arial"/>
              </a:rPr>
              <a:t> </a:t>
            </a:r>
            <a:r>
              <a:rPr sz="3600" b="0" dirty="0">
                <a:solidFill>
                  <a:srgbClr val="FFFFFF"/>
                </a:solidFill>
                <a:latin typeface="Arial"/>
                <a:cs typeface="Arial"/>
              </a:rPr>
              <a:t>Key</a:t>
            </a:r>
            <a:r>
              <a:rPr sz="3600" b="0" spc="-10" dirty="0">
                <a:solidFill>
                  <a:srgbClr val="FFFFFF"/>
                </a:solidFill>
                <a:latin typeface="Arial"/>
                <a:cs typeface="Arial"/>
              </a:rPr>
              <a:t> findings</a:t>
            </a:r>
            <a:endParaRPr sz="3600">
              <a:latin typeface="Arial"/>
              <a:cs typeface="Arial"/>
            </a:endParaRPr>
          </a:p>
        </p:txBody>
      </p:sp>
      <p:sp>
        <p:nvSpPr>
          <p:cNvPr id="7" name="object 7"/>
          <p:cNvSpPr txBox="1"/>
          <p:nvPr/>
        </p:nvSpPr>
        <p:spPr>
          <a:xfrm>
            <a:off x="665480" y="869661"/>
            <a:ext cx="10840720" cy="4810760"/>
          </a:xfrm>
          <a:prstGeom prst="rect">
            <a:avLst/>
          </a:prstGeom>
        </p:spPr>
        <p:txBody>
          <a:bodyPr vert="horz" wrap="square" lIns="0" tIns="113665" rIns="0" bIns="0" rtlCol="0">
            <a:spAutoFit/>
          </a:bodyPr>
          <a:lstStyle/>
          <a:p>
            <a:pPr marL="12700">
              <a:lnSpc>
                <a:spcPct val="100000"/>
              </a:lnSpc>
              <a:spcBef>
                <a:spcPts val="895"/>
              </a:spcBef>
            </a:pPr>
            <a:r>
              <a:rPr sz="1400" b="1" dirty="0">
                <a:solidFill>
                  <a:srgbClr val="FFFFFF"/>
                </a:solidFill>
                <a:latin typeface="Arial"/>
                <a:cs typeface="Arial"/>
              </a:rPr>
              <a:t>EXPERIENCE</a:t>
            </a:r>
            <a:r>
              <a:rPr sz="1400" b="1" spc="-25" dirty="0">
                <a:solidFill>
                  <a:srgbClr val="FFFFFF"/>
                </a:solidFill>
                <a:latin typeface="Arial"/>
                <a:cs typeface="Arial"/>
              </a:rPr>
              <a:t> </a:t>
            </a:r>
            <a:r>
              <a:rPr sz="1400" b="1" dirty="0">
                <a:solidFill>
                  <a:srgbClr val="FFFFFF"/>
                </a:solidFill>
                <a:latin typeface="Arial"/>
                <a:cs typeface="Arial"/>
              </a:rPr>
              <a:t>OF</a:t>
            </a:r>
            <a:r>
              <a:rPr sz="1400" b="1" spc="-35" dirty="0">
                <a:solidFill>
                  <a:srgbClr val="FFFFFF"/>
                </a:solidFill>
                <a:latin typeface="Arial"/>
                <a:cs typeface="Arial"/>
              </a:rPr>
              <a:t> </a:t>
            </a:r>
            <a:r>
              <a:rPr sz="1400" b="1" spc="-20" dirty="0">
                <a:solidFill>
                  <a:srgbClr val="FFFFFF"/>
                </a:solidFill>
                <a:latin typeface="Arial"/>
                <a:cs typeface="Arial"/>
              </a:rPr>
              <a:t>DIGITAL</a:t>
            </a:r>
            <a:r>
              <a:rPr sz="1400" b="1" spc="-35" dirty="0">
                <a:solidFill>
                  <a:srgbClr val="FFFFFF"/>
                </a:solidFill>
                <a:latin typeface="Arial"/>
                <a:cs typeface="Arial"/>
              </a:rPr>
              <a:t> </a:t>
            </a:r>
            <a:r>
              <a:rPr sz="1400" b="1" dirty="0">
                <a:solidFill>
                  <a:srgbClr val="FFFFFF"/>
                </a:solidFill>
                <a:latin typeface="Arial"/>
                <a:cs typeface="Arial"/>
              </a:rPr>
              <a:t>EXCLUSION</a:t>
            </a:r>
            <a:r>
              <a:rPr sz="1400" b="1" spc="-60" dirty="0">
                <a:solidFill>
                  <a:srgbClr val="FFFFFF"/>
                </a:solidFill>
                <a:latin typeface="Arial"/>
                <a:cs typeface="Arial"/>
              </a:rPr>
              <a:t> </a:t>
            </a:r>
            <a:r>
              <a:rPr sz="1100" b="1" dirty="0">
                <a:solidFill>
                  <a:srgbClr val="FFFFFF"/>
                </a:solidFill>
                <a:latin typeface="Arial"/>
                <a:cs typeface="Arial"/>
              </a:rPr>
              <a:t>(survey</a:t>
            </a:r>
            <a:r>
              <a:rPr sz="1100" b="1" spc="-35" dirty="0">
                <a:solidFill>
                  <a:srgbClr val="FFFFFF"/>
                </a:solidFill>
                <a:latin typeface="Arial"/>
                <a:cs typeface="Arial"/>
              </a:rPr>
              <a:t> </a:t>
            </a:r>
            <a:r>
              <a:rPr sz="1100" b="1" dirty="0">
                <a:solidFill>
                  <a:srgbClr val="FFFFFF"/>
                </a:solidFill>
                <a:latin typeface="Arial"/>
                <a:cs typeface="Arial"/>
              </a:rPr>
              <a:t>14+15+16</a:t>
            </a:r>
            <a:r>
              <a:rPr sz="1100" b="1" spc="-55" dirty="0">
                <a:solidFill>
                  <a:srgbClr val="FFFFFF"/>
                </a:solidFill>
                <a:latin typeface="Arial"/>
                <a:cs typeface="Arial"/>
              </a:rPr>
              <a:t> </a:t>
            </a:r>
            <a:r>
              <a:rPr sz="1100" b="1" dirty="0">
                <a:solidFill>
                  <a:srgbClr val="FFFFFF"/>
                </a:solidFill>
                <a:latin typeface="Arial"/>
                <a:cs typeface="Arial"/>
              </a:rPr>
              <a:t>combined</a:t>
            </a:r>
            <a:r>
              <a:rPr sz="1100" b="1" spc="-25" dirty="0">
                <a:solidFill>
                  <a:srgbClr val="FFFFFF"/>
                </a:solidFill>
                <a:latin typeface="Arial"/>
                <a:cs typeface="Arial"/>
              </a:rPr>
              <a:t> </a:t>
            </a:r>
            <a:r>
              <a:rPr sz="1100" b="1" dirty="0">
                <a:solidFill>
                  <a:srgbClr val="FFFFFF"/>
                </a:solidFill>
                <a:latin typeface="Arial"/>
                <a:cs typeface="Arial"/>
              </a:rPr>
              <a:t>data,</a:t>
            </a:r>
            <a:r>
              <a:rPr sz="1100" b="1" spc="-50" dirty="0">
                <a:solidFill>
                  <a:srgbClr val="FFFFFF"/>
                </a:solidFill>
                <a:latin typeface="Arial"/>
                <a:cs typeface="Arial"/>
              </a:rPr>
              <a:t> </a:t>
            </a:r>
            <a:r>
              <a:rPr sz="1100" b="1" dirty="0">
                <a:solidFill>
                  <a:srgbClr val="FFFFFF"/>
                </a:solidFill>
                <a:latin typeface="Arial"/>
                <a:cs typeface="Arial"/>
              </a:rPr>
              <a:t>August</a:t>
            </a:r>
            <a:r>
              <a:rPr sz="1100" b="1" spc="15" dirty="0">
                <a:solidFill>
                  <a:srgbClr val="FFFFFF"/>
                </a:solidFill>
                <a:latin typeface="Arial"/>
                <a:cs typeface="Arial"/>
              </a:rPr>
              <a:t> </a:t>
            </a:r>
            <a:r>
              <a:rPr sz="1100" b="1" dirty="0">
                <a:solidFill>
                  <a:srgbClr val="FFFFFF"/>
                </a:solidFill>
                <a:latin typeface="Arial"/>
                <a:cs typeface="Arial"/>
              </a:rPr>
              <a:t>2024</a:t>
            </a:r>
            <a:r>
              <a:rPr sz="1100" b="1" spc="-20" dirty="0">
                <a:solidFill>
                  <a:srgbClr val="FFFFFF"/>
                </a:solidFill>
                <a:latin typeface="Arial"/>
                <a:cs typeface="Arial"/>
              </a:rPr>
              <a:t> </a:t>
            </a:r>
            <a:r>
              <a:rPr sz="1100" b="1" dirty="0">
                <a:solidFill>
                  <a:srgbClr val="FFFFFF"/>
                </a:solidFill>
                <a:latin typeface="Arial"/>
                <a:cs typeface="Arial"/>
              </a:rPr>
              <a:t>–</a:t>
            </a:r>
            <a:r>
              <a:rPr sz="1100" b="1" spc="-30" dirty="0">
                <a:solidFill>
                  <a:srgbClr val="FFFFFF"/>
                </a:solidFill>
                <a:latin typeface="Arial"/>
                <a:cs typeface="Arial"/>
              </a:rPr>
              <a:t> </a:t>
            </a:r>
            <a:r>
              <a:rPr sz="1100" b="1" dirty="0">
                <a:solidFill>
                  <a:srgbClr val="FFFFFF"/>
                </a:solidFill>
                <a:latin typeface="Arial"/>
                <a:cs typeface="Arial"/>
              </a:rPr>
              <a:t>December</a:t>
            </a:r>
            <a:r>
              <a:rPr sz="1100" b="1" spc="-25" dirty="0">
                <a:solidFill>
                  <a:srgbClr val="FFFFFF"/>
                </a:solidFill>
                <a:latin typeface="Arial"/>
                <a:cs typeface="Arial"/>
              </a:rPr>
              <a:t> </a:t>
            </a:r>
            <a:r>
              <a:rPr sz="1100" b="1" spc="-10" dirty="0">
                <a:solidFill>
                  <a:srgbClr val="FFFFFF"/>
                </a:solidFill>
                <a:latin typeface="Arial"/>
                <a:cs typeface="Arial"/>
              </a:rPr>
              <a:t>2024)</a:t>
            </a:r>
            <a:endParaRPr sz="1100">
              <a:latin typeface="Arial"/>
              <a:cs typeface="Arial"/>
            </a:endParaRPr>
          </a:p>
          <a:p>
            <a:pPr marL="299085" indent="-286385">
              <a:lnSpc>
                <a:spcPct val="100000"/>
              </a:lnSpc>
              <a:spcBef>
                <a:spcPts val="680"/>
              </a:spcBef>
              <a:buChar char="•"/>
              <a:tabLst>
                <a:tab pos="299085" algn="l"/>
              </a:tabLst>
            </a:pPr>
            <a:r>
              <a:rPr sz="1200" spc="-10" dirty="0">
                <a:solidFill>
                  <a:srgbClr val="FFFFFF"/>
                </a:solidFill>
                <a:latin typeface="Arial"/>
                <a:cs typeface="Arial"/>
              </a:rPr>
              <a:t>Since</a:t>
            </a:r>
            <a:r>
              <a:rPr sz="1200" spc="-80" dirty="0">
                <a:solidFill>
                  <a:srgbClr val="FFFFFF"/>
                </a:solidFill>
                <a:latin typeface="Arial"/>
                <a:cs typeface="Arial"/>
              </a:rPr>
              <a:t> </a:t>
            </a:r>
            <a:r>
              <a:rPr sz="1200" dirty="0">
                <a:solidFill>
                  <a:srgbClr val="FFFFFF"/>
                </a:solidFill>
                <a:latin typeface="Arial"/>
                <a:cs typeface="Arial"/>
              </a:rPr>
              <a:t>August,</a:t>
            </a:r>
            <a:r>
              <a:rPr sz="1200" spc="-35" dirty="0">
                <a:solidFill>
                  <a:srgbClr val="FFFFFF"/>
                </a:solidFill>
                <a:latin typeface="Arial"/>
                <a:cs typeface="Arial"/>
              </a:rPr>
              <a:t> </a:t>
            </a:r>
            <a:r>
              <a:rPr sz="1200" dirty="0">
                <a:solidFill>
                  <a:srgbClr val="FFFFFF"/>
                </a:solidFill>
                <a:latin typeface="Arial"/>
                <a:cs typeface="Arial"/>
              </a:rPr>
              <a:t>just</a:t>
            </a:r>
            <a:r>
              <a:rPr sz="1200" spc="-10" dirty="0">
                <a:solidFill>
                  <a:srgbClr val="FFFFFF"/>
                </a:solidFill>
                <a:latin typeface="Arial"/>
                <a:cs typeface="Arial"/>
              </a:rPr>
              <a:t> </a:t>
            </a:r>
            <a:r>
              <a:rPr sz="1200" dirty="0">
                <a:solidFill>
                  <a:srgbClr val="FFFFFF"/>
                </a:solidFill>
                <a:latin typeface="Arial"/>
                <a:cs typeface="Arial"/>
              </a:rPr>
              <a:t>over</a:t>
            </a:r>
            <a:r>
              <a:rPr sz="1200" spc="-15"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third</a:t>
            </a:r>
            <a:r>
              <a:rPr sz="1200" spc="-15" dirty="0">
                <a:solidFill>
                  <a:srgbClr val="FFFFFF"/>
                </a:solidFill>
                <a:latin typeface="Arial"/>
                <a:cs typeface="Arial"/>
              </a:rPr>
              <a:t> </a:t>
            </a:r>
            <a:r>
              <a:rPr sz="1200" dirty="0">
                <a:solidFill>
                  <a:srgbClr val="FFFFFF"/>
                </a:solidFill>
                <a:latin typeface="Arial"/>
                <a:cs typeface="Arial"/>
              </a:rPr>
              <a:t>(34%)</a:t>
            </a:r>
            <a:r>
              <a:rPr sz="1200" spc="-35"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said</a:t>
            </a:r>
            <a:r>
              <a:rPr sz="1200" spc="-25"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their</a:t>
            </a:r>
            <a:r>
              <a:rPr sz="1200" spc="-20" dirty="0">
                <a:solidFill>
                  <a:srgbClr val="FFFFFF"/>
                </a:solidFill>
                <a:latin typeface="Arial"/>
                <a:cs typeface="Arial"/>
              </a:rPr>
              <a:t> </a:t>
            </a:r>
            <a:r>
              <a:rPr sz="1200" dirty="0">
                <a:solidFill>
                  <a:srgbClr val="FFFFFF"/>
                </a:solidFill>
                <a:latin typeface="Arial"/>
                <a:cs typeface="Arial"/>
              </a:rPr>
              <a:t>household</a:t>
            </a:r>
            <a:r>
              <a:rPr sz="1200" spc="-50" dirty="0">
                <a:solidFill>
                  <a:srgbClr val="FFFFFF"/>
                </a:solidFill>
                <a:latin typeface="Arial"/>
                <a:cs typeface="Arial"/>
              </a:rPr>
              <a:t> </a:t>
            </a:r>
            <a:r>
              <a:rPr sz="1200" dirty="0">
                <a:solidFill>
                  <a:srgbClr val="FFFFFF"/>
                </a:solidFill>
                <a:latin typeface="Arial"/>
                <a:cs typeface="Arial"/>
              </a:rPr>
              <a:t>experiences</a:t>
            </a:r>
            <a:r>
              <a:rPr sz="1200" spc="-45" dirty="0">
                <a:solidFill>
                  <a:srgbClr val="FFFFFF"/>
                </a:solidFill>
                <a:latin typeface="Arial"/>
                <a:cs typeface="Arial"/>
              </a:rPr>
              <a:t> </a:t>
            </a:r>
            <a:r>
              <a:rPr sz="1200" dirty="0">
                <a:solidFill>
                  <a:srgbClr val="FFFFFF"/>
                </a:solidFill>
                <a:latin typeface="Arial"/>
                <a:cs typeface="Arial"/>
              </a:rPr>
              <a:t>some</a:t>
            </a:r>
            <a:r>
              <a:rPr sz="1200" spc="-25" dirty="0">
                <a:solidFill>
                  <a:srgbClr val="FFFFFF"/>
                </a:solidFill>
                <a:latin typeface="Arial"/>
                <a:cs typeface="Arial"/>
              </a:rPr>
              <a:t> </a:t>
            </a:r>
            <a:r>
              <a:rPr sz="1200" dirty="0">
                <a:solidFill>
                  <a:srgbClr val="FFFFFF"/>
                </a:solidFill>
                <a:latin typeface="Arial"/>
                <a:cs typeface="Arial"/>
              </a:rPr>
              <a:t>form</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digital</a:t>
            </a:r>
            <a:r>
              <a:rPr sz="1200" spc="-20" dirty="0">
                <a:solidFill>
                  <a:srgbClr val="FFFFFF"/>
                </a:solidFill>
                <a:latin typeface="Arial"/>
                <a:cs typeface="Arial"/>
              </a:rPr>
              <a:t> </a:t>
            </a:r>
            <a:r>
              <a:rPr sz="1200" dirty="0">
                <a:solidFill>
                  <a:srgbClr val="FFFFFF"/>
                </a:solidFill>
                <a:latin typeface="Arial"/>
                <a:cs typeface="Arial"/>
              </a:rPr>
              <a:t>exclusion.</a:t>
            </a:r>
            <a:r>
              <a:rPr sz="1200" spc="-55"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line</a:t>
            </a:r>
            <a:r>
              <a:rPr sz="1200" spc="-2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spc="-25" dirty="0">
                <a:solidFill>
                  <a:srgbClr val="FFFFFF"/>
                </a:solidFill>
                <a:latin typeface="Arial"/>
                <a:cs typeface="Arial"/>
              </a:rPr>
              <a:t>the</a:t>
            </a:r>
            <a:endParaRPr sz="1200">
              <a:latin typeface="Arial"/>
              <a:cs typeface="Arial"/>
            </a:endParaRPr>
          </a:p>
          <a:p>
            <a:pPr marL="299085">
              <a:lnSpc>
                <a:spcPct val="100000"/>
              </a:lnSpc>
              <a:spcBef>
                <a:spcPts val="190"/>
              </a:spcBef>
            </a:pPr>
            <a:r>
              <a:rPr sz="1200" dirty="0">
                <a:solidFill>
                  <a:srgbClr val="FFFFFF"/>
                </a:solidFill>
                <a:latin typeface="Arial"/>
                <a:cs typeface="Arial"/>
              </a:rPr>
              <a:t>proportion</a:t>
            </a:r>
            <a:r>
              <a:rPr sz="1200" spc="-55"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was</a:t>
            </a:r>
            <a:r>
              <a:rPr sz="1200" spc="-10" dirty="0">
                <a:solidFill>
                  <a:srgbClr val="FFFFFF"/>
                </a:solidFill>
                <a:latin typeface="Arial"/>
                <a:cs typeface="Arial"/>
              </a:rPr>
              <a:t> </a:t>
            </a:r>
            <a:r>
              <a:rPr sz="1200" dirty="0">
                <a:solidFill>
                  <a:srgbClr val="FFFFFF"/>
                </a:solidFill>
                <a:latin typeface="Arial"/>
                <a:cs typeface="Arial"/>
              </a:rPr>
              <a:t>seen</a:t>
            </a:r>
            <a:r>
              <a:rPr sz="1200" spc="-3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surveys</a:t>
            </a:r>
            <a:r>
              <a:rPr sz="1200" spc="-5" dirty="0">
                <a:solidFill>
                  <a:srgbClr val="FFFFFF"/>
                </a:solidFill>
                <a:latin typeface="Arial"/>
                <a:cs typeface="Arial"/>
              </a:rPr>
              <a:t> </a:t>
            </a:r>
            <a:r>
              <a:rPr sz="1200" dirty="0">
                <a:solidFill>
                  <a:srgbClr val="FFFFFF"/>
                </a:solidFill>
                <a:latin typeface="Arial"/>
                <a:cs typeface="Arial"/>
              </a:rPr>
              <a:t>8-10,</a:t>
            </a:r>
            <a:r>
              <a:rPr sz="1200" spc="-2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second</a:t>
            </a:r>
            <a:r>
              <a:rPr sz="1200" spc="-35" dirty="0">
                <a:solidFill>
                  <a:srgbClr val="FFFFFF"/>
                </a:solidFill>
                <a:latin typeface="Arial"/>
                <a:cs typeface="Arial"/>
              </a:rPr>
              <a:t> </a:t>
            </a:r>
            <a:r>
              <a:rPr sz="1200" dirty="0">
                <a:solidFill>
                  <a:srgbClr val="FFFFFF"/>
                </a:solidFill>
                <a:latin typeface="Arial"/>
                <a:cs typeface="Arial"/>
              </a:rPr>
              <a:t>half</a:t>
            </a:r>
            <a:r>
              <a:rPr sz="1200" spc="-3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2023</a:t>
            </a:r>
            <a:r>
              <a:rPr sz="1200" spc="-40" dirty="0">
                <a:solidFill>
                  <a:srgbClr val="FFFFFF"/>
                </a:solidFill>
                <a:latin typeface="Arial"/>
                <a:cs typeface="Arial"/>
              </a:rPr>
              <a:t> </a:t>
            </a:r>
            <a:r>
              <a:rPr sz="1200" spc="-10" dirty="0">
                <a:solidFill>
                  <a:srgbClr val="FFFFFF"/>
                </a:solidFill>
                <a:latin typeface="Arial"/>
                <a:cs typeface="Arial"/>
              </a:rPr>
              <a:t>(32%).</a:t>
            </a:r>
            <a:endParaRPr sz="1200">
              <a:latin typeface="Arial"/>
              <a:cs typeface="Arial"/>
            </a:endParaRPr>
          </a:p>
          <a:p>
            <a:pPr marL="299085" marR="75565" indent="-287020">
              <a:lnSpc>
                <a:spcPct val="114199"/>
              </a:lnSpc>
              <a:spcBef>
                <a:spcPts val="600"/>
              </a:spcBef>
              <a:buChar char="•"/>
              <a:tabLst>
                <a:tab pos="299085" algn="l"/>
              </a:tabLst>
            </a:pPr>
            <a:r>
              <a:rPr sz="1200" dirty="0">
                <a:solidFill>
                  <a:srgbClr val="FFFFFF"/>
                </a:solidFill>
                <a:latin typeface="Arial"/>
                <a:cs typeface="Arial"/>
              </a:rPr>
              <a:t>It</a:t>
            </a:r>
            <a:r>
              <a:rPr sz="1200" spc="-20" dirty="0">
                <a:solidFill>
                  <a:srgbClr val="FFFFFF"/>
                </a:solidFill>
                <a:latin typeface="Arial"/>
                <a:cs typeface="Arial"/>
              </a:rPr>
              <a:t> </a:t>
            </a:r>
            <a:r>
              <a:rPr sz="1200" dirty="0">
                <a:solidFill>
                  <a:srgbClr val="FFFFFF"/>
                </a:solidFill>
                <a:latin typeface="Arial"/>
                <a:cs typeface="Arial"/>
              </a:rPr>
              <a:t>appears</a:t>
            </a:r>
            <a:r>
              <a:rPr sz="1200" spc="-45" dirty="0">
                <a:solidFill>
                  <a:srgbClr val="FFFFFF"/>
                </a:solidFill>
                <a:latin typeface="Arial"/>
                <a:cs typeface="Arial"/>
              </a:rPr>
              <a:t> </a:t>
            </a:r>
            <a:r>
              <a:rPr sz="1200" dirty="0">
                <a:solidFill>
                  <a:srgbClr val="FFFFFF"/>
                </a:solidFill>
                <a:latin typeface="Arial"/>
                <a:cs typeface="Arial"/>
              </a:rPr>
              <a:t>that</a:t>
            </a:r>
            <a:r>
              <a:rPr sz="1200" spc="-30" dirty="0">
                <a:solidFill>
                  <a:srgbClr val="FFFFFF"/>
                </a:solidFill>
                <a:latin typeface="Arial"/>
                <a:cs typeface="Arial"/>
              </a:rPr>
              <a:t> </a:t>
            </a:r>
            <a:r>
              <a:rPr sz="1200" dirty="0">
                <a:solidFill>
                  <a:srgbClr val="FFFFFF"/>
                </a:solidFill>
                <a:latin typeface="Arial"/>
                <a:cs typeface="Arial"/>
              </a:rPr>
              <a:t>the</a:t>
            </a:r>
            <a:r>
              <a:rPr sz="1200" spc="-35" dirty="0">
                <a:solidFill>
                  <a:srgbClr val="FFFFFF"/>
                </a:solidFill>
                <a:latin typeface="Arial"/>
                <a:cs typeface="Arial"/>
              </a:rPr>
              <a:t> </a:t>
            </a:r>
            <a:r>
              <a:rPr sz="1200" dirty="0">
                <a:solidFill>
                  <a:srgbClr val="FFFFFF"/>
                </a:solidFill>
                <a:latin typeface="Arial"/>
                <a:cs typeface="Arial"/>
              </a:rPr>
              <a:t>proportion</a:t>
            </a:r>
            <a:r>
              <a:rPr sz="1200" spc="-6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respondents</a:t>
            </a:r>
            <a:r>
              <a:rPr sz="1200" spc="-55" dirty="0">
                <a:solidFill>
                  <a:srgbClr val="FFFFFF"/>
                </a:solidFill>
                <a:latin typeface="Arial"/>
                <a:cs typeface="Arial"/>
              </a:rPr>
              <a:t> </a:t>
            </a:r>
            <a:r>
              <a:rPr sz="1200" dirty="0">
                <a:solidFill>
                  <a:srgbClr val="FFFFFF"/>
                </a:solidFill>
                <a:latin typeface="Arial"/>
                <a:cs typeface="Arial"/>
              </a:rPr>
              <a:t>experiencing</a:t>
            </a:r>
            <a:r>
              <a:rPr sz="1200" spc="-45" dirty="0">
                <a:solidFill>
                  <a:srgbClr val="FFFFFF"/>
                </a:solidFill>
                <a:latin typeface="Arial"/>
                <a:cs typeface="Arial"/>
              </a:rPr>
              <a:t> </a:t>
            </a:r>
            <a:r>
              <a:rPr sz="1200" dirty="0">
                <a:solidFill>
                  <a:srgbClr val="FFFFFF"/>
                </a:solidFill>
                <a:latin typeface="Arial"/>
                <a:cs typeface="Arial"/>
              </a:rPr>
              <a:t>any</a:t>
            </a:r>
            <a:r>
              <a:rPr sz="1200" spc="-45" dirty="0">
                <a:solidFill>
                  <a:srgbClr val="FFFFFF"/>
                </a:solidFill>
                <a:latin typeface="Arial"/>
                <a:cs typeface="Arial"/>
              </a:rPr>
              <a:t> </a:t>
            </a:r>
            <a:r>
              <a:rPr sz="1200" dirty="0">
                <a:solidFill>
                  <a:srgbClr val="FFFFFF"/>
                </a:solidFill>
                <a:latin typeface="Arial"/>
                <a:cs typeface="Arial"/>
              </a:rPr>
              <a:t>form</a:t>
            </a:r>
            <a:r>
              <a:rPr sz="1200" spc="-3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digital</a:t>
            </a:r>
            <a:r>
              <a:rPr sz="1200" spc="-45" dirty="0">
                <a:solidFill>
                  <a:srgbClr val="FFFFFF"/>
                </a:solidFill>
                <a:latin typeface="Arial"/>
                <a:cs typeface="Arial"/>
              </a:rPr>
              <a:t> </a:t>
            </a:r>
            <a:r>
              <a:rPr sz="1200" dirty="0">
                <a:solidFill>
                  <a:srgbClr val="FFFFFF"/>
                </a:solidFill>
                <a:latin typeface="Arial"/>
                <a:cs typeface="Arial"/>
              </a:rPr>
              <a:t>exclusion</a:t>
            </a:r>
            <a:r>
              <a:rPr sz="1200" spc="-35" dirty="0">
                <a:solidFill>
                  <a:srgbClr val="FFFFFF"/>
                </a:solidFill>
                <a:latin typeface="Arial"/>
                <a:cs typeface="Arial"/>
              </a:rPr>
              <a:t> </a:t>
            </a:r>
            <a:r>
              <a:rPr sz="1200" dirty="0">
                <a:solidFill>
                  <a:srgbClr val="FFFFFF"/>
                </a:solidFill>
                <a:latin typeface="Arial"/>
                <a:cs typeface="Arial"/>
              </a:rPr>
              <a:t>overall</a:t>
            </a:r>
            <a:r>
              <a:rPr sz="1200" spc="-35" dirty="0">
                <a:solidFill>
                  <a:srgbClr val="FFFFFF"/>
                </a:solidFill>
                <a:latin typeface="Arial"/>
                <a:cs typeface="Arial"/>
              </a:rPr>
              <a:t> </a:t>
            </a:r>
            <a:r>
              <a:rPr sz="1200" dirty="0">
                <a:solidFill>
                  <a:srgbClr val="FFFFFF"/>
                </a:solidFill>
                <a:latin typeface="Arial"/>
                <a:cs typeface="Arial"/>
              </a:rPr>
              <a:t>has</a:t>
            </a:r>
            <a:r>
              <a:rPr sz="1200" spc="-40" dirty="0">
                <a:solidFill>
                  <a:srgbClr val="FFFFFF"/>
                </a:solidFill>
                <a:latin typeface="Arial"/>
                <a:cs typeface="Arial"/>
              </a:rPr>
              <a:t> </a:t>
            </a:r>
            <a:r>
              <a:rPr sz="1200" dirty="0">
                <a:solidFill>
                  <a:srgbClr val="FFFFFF"/>
                </a:solidFill>
                <a:latin typeface="Arial"/>
                <a:cs typeface="Arial"/>
              </a:rPr>
              <a:t>remained</a:t>
            </a:r>
            <a:r>
              <a:rPr sz="1200" spc="-65" dirty="0">
                <a:solidFill>
                  <a:srgbClr val="FFFFFF"/>
                </a:solidFill>
                <a:latin typeface="Arial"/>
                <a:cs typeface="Arial"/>
              </a:rPr>
              <a:t> </a:t>
            </a:r>
            <a:r>
              <a:rPr sz="1200" dirty="0">
                <a:solidFill>
                  <a:srgbClr val="FFFFFF"/>
                </a:solidFill>
                <a:latin typeface="Arial"/>
                <a:cs typeface="Arial"/>
              </a:rPr>
              <a:t>stable,</a:t>
            </a:r>
            <a:r>
              <a:rPr sz="1200" spc="-35" dirty="0">
                <a:solidFill>
                  <a:srgbClr val="FFFFFF"/>
                </a:solidFill>
                <a:latin typeface="Arial"/>
                <a:cs typeface="Arial"/>
              </a:rPr>
              <a:t> </a:t>
            </a:r>
            <a:r>
              <a:rPr sz="1200" dirty="0">
                <a:solidFill>
                  <a:srgbClr val="FFFFFF"/>
                </a:solidFill>
                <a:latin typeface="Arial"/>
                <a:cs typeface="Arial"/>
              </a:rPr>
              <a:t>however,</a:t>
            </a:r>
            <a:r>
              <a:rPr sz="1200" spc="-30" dirty="0">
                <a:solidFill>
                  <a:srgbClr val="FFFFFF"/>
                </a:solidFill>
                <a:latin typeface="Arial"/>
                <a:cs typeface="Arial"/>
              </a:rPr>
              <a:t> </a:t>
            </a:r>
            <a:r>
              <a:rPr sz="1200" dirty="0">
                <a:solidFill>
                  <a:srgbClr val="FFFFFF"/>
                </a:solidFill>
                <a:latin typeface="Arial"/>
                <a:cs typeface="Arial"/>
              </a:rPr>
              <a:t>there</a:t>
            </a:r>
            <a:r>
              <a:rPr sz="1200" spc="-40" dirty="0">
                <a:solidFill>
                  <a:srgbClr val="FFFFFF"/>
                </a:solidFill>
                <a:latin typeface="Arial"/>
                <a:cs typeface="Arial"/>
              </a:rPr>
              <a:t> </a:t>
            </a:r>
            <a:r>
              <a:rPr sz="1200" dirty="0">
                <a:solidFill>
                  <a:srgbClr val="FFFFFF"/>
                </a:solidFill>
                <a:latin typeface="Arial"/>
                <a:cs typeface="Arial"/>
              </a:rPr>
              <a:t>have</a:t>
            </a:r>
            <a:r>
              <a:rPr sz="1200" spc="-30" dirty="0">
                <a:solidFill>
                  <a:srgbClr val="FFFFFF"/>
                </a:solidFill>
                <a:latin typeface="Arial"/>
                <a:cs typeface="Arial"/>
              </a:rPr>
              <a:t> </a:t>
            </a:r>
            <a:r>
              <a:rPr sz="1200" dirty="0">
                <a:solidFill>
                  <a:srgbClr val="FFFFFF"/>
                </a:solidFill>
                <a:latin typeface="Arial"/>
                <a:cs typeface="Arial"/>
              </a:rPr>
              <a:t>been</a:t>
            </a:r>
            <a:r>
              <a:rPr sz="1200" spc="-30" dirty="0">
                <a:solidFill>
                  <a:srgbClr val="FFFFFF"/>
                </a:solidFill>
                <a:latin typeface="Arial"/>
                <a:cs typeface="Arial"/>
              </a:rPr>
              <a:t> </a:t>
            </a:r>
            <a:r>
              <a:rPr sz="1200" dirty="0">
                <a:solidFill>
                  <a:srgbClr val="FFFFFF"/>
                </a:solidFill>
                <a:latin typeface="Arial"/>
                <a:cs typeface="Arial"/>
              </a:rPr>
              <a:t>increases</a:t>
            </a:r>
            <a:r>
              <a:rPr sz="1200" spc="-50" dirty="0">
                <a:solidFill>
                  <a:srgbClr val="FFFFFF"/>
                </a:solidFill>
                <a:latin typeface="Arial"/>
                <a:cs typeface="Arial"/>
              </a:rPr>
              <a:t> </a:t>
            </a:r>
            <a:r>
              <a:rPr sz="1200" spc="-25" dirty="0">
                <a:solidFill>
                  <a:srgbClr val="FFFFFF"/>
                </a:solidFill>
                <a:latin typeface="Arial"/>
                <a:cs typeface="Arial"/>
              </a:rPr>
              <a:t>in </a:t>
            </a:r>
            <a:r>
              <a:rPr sz="1200" dirty="0">
                <a:solidFill>
                  <a:srgbClr val="FFFFFF"/>
                </a:solidFill>
                <a:latin typeface="Arial"/>
                <a:cs typeface="Arial"/>
              </a:rPr>
              <a:t>digital</a:t>
            </a:r>
            <a:r>
              <a:rPr sz="1200" spc="-30" dirty="0">
                <a:solidFill>
                  <a:srgbClr val="FFFFFF"/>
                </a:solidFill>
                <a:latin typeface="Arial"/>
                <a:cs typeface="Arial"/>
              </a:rPr>
              <a:t> </a:t>
            </a:r>
            <a:r>
              <a:rPr sz="1200" dirty="0">
                <a:solidFill>
                  <a:srgbClr val="FFFFFF"/>
                </a:solidFill>
                <a:latin typeface="Arial"/>
                <a:cs typeface="Arial"/>
              </a:rPr>
              <a:t>exclusion</a:t>
            </a:r>
            <a:r>
              <a:rPr sz="1200" spc="-25" dirty="0">
                <a:solidFill>
                  <a:srgbClr val="FFFFFF"/>
                </a:solidFill>
                <a:latin typeface="Arial"/>
                <a:cs typeface="Arial"/>
              </a:rPr>
              <a:t> </a:t>
            </a:r>
            <a:r>
              <a:rPr sz="1200" dirty="0">
                <a:solidFill>
                  <a:srgbClr val="FFFFFF"/>
                </a:solidFill>
                <a:latin typeface="Arial"/>
                <a:cs typeface="Arial"/>
              </a:rPr>
              <a:t>amongst</a:t>
            </a:r>
            <a:r>
              <a:rPr sz="1200" spc="-25" dirty="0">
                <a:solidFill>
                  <a:srgbClr val="FFFFFF"/>
                </a:solidFill>
                <a:latin typeface="Arial"/>
                <a:cs typeface="Arial"/>
              </a:rPr>
              <a:t> </a:t>
            </a:r>
            <a:r>
              <a:rPr sz="1200" spc="-10" dirty="0">
                <a:solidFill>
                  <a:srgbClr val="FFFFFF"/>
                </a:solidFill>
                <a:latin typeface="Arial"/>
                <a:cs typeface="Arial"/>
              </a:rPr>
              <a:t>16–24-year-</a:t>
            </a:r>
            <a:r>
              <a:rPr sz="1200" dirty="0">
                <a:solidFill>
                  <a:srgbClr val="FFFFFF"/>
                </a:solidFill>
                <a:latin typeface="Arial"/>
                <a:cs typeface="Arial"/>
              </a:rPr>
              <a:t>olds,</a:t>
            </a:r>
            <a:r>
              <a:rPr sz="1200" spc="-20" dirty="0">
                <a:solidFill>
                  <a:srgbClr val="FFFFFF"/>
                </a:solidFill>
                <a:latin typeface="Arial"/>
                <a:cs typeface="Arial"/>
              </a:rPr>
              <a:t> </a:t>
            </a:r>
            <a:r>
              <a:rPr sz="1200" dirty="0">
                <a:solidFill>
                  <a:srgbClr val="FFFFFF"/>
                </a:solidFill>
                <a:latin typeface="Arial"/>
                <a:cs typeface="Arial"/>
              </a:rPr>
              <a:t>those</a:t>
            </a:r>
            <a:r>
              <a:rPr sz="1200" spc="-25" dirty="0">
                <a:solidFill>
                  <a:srgbClr val="FFFFFF"/>
                </a:solidFill>
                <a:latin typeface="Arial"/>
                <a:cs typeface="Arial"/>
              </a:rPr>
              <a:t> </a:t>
            </a:r>
            <a:r>
              <a:rPr sz="1200" dirty="0">
                <a:solidFill>
                  <a:srgbClr val="FFFFFF"/>
                </a:solidFill>
                <a:latin typeface="Arial"/>
                <a:cs typeface="Arial"/>
              </a:rPr>
              <a:t>75+</a:t>
            </a:r>
            <a:r>
              <a:rPr sz="1200" spc="-35" dirty="0">
                <a:solidFill>
                  <a:srgbClr val="FFFFFF"/>
                </a:solidFill>
                <a:latin typeface="Arial"/>
                <a:cs typeface="Arial"/>
              </a:rPr>
              <a:t> </a:t>
            </a:r>
            <a:r>
              <a:rPr sz="1200" dirty="0">
                <a:solidFill>
                  <a:srgbClr val="FFFFFF"/>
                </a:solidFill>
                <a:latin typeface="Arial"/>
                <a:cs typeface="Arial"/>
              </a:rPr>
              <a:t>and</a:t>
            </a:r>
            <a:r>
              <a:rPr sz="1200" spc="-20" dirty="0">
                <a:solidFill>
                  <a:srgbClr val="FFFFFF"/>
                </a:solidFill>
                <a:latin typeface="Arial"/>
                <a:cs typeface="Arial"/>
              </a:rPr>
              <a:t> </a:t>
            </a:r>
            <a:r>
              <a:rPr sz="1200" dirty="0">
                <a:solidFill>
                  <a:srgbClr val="FFFFFF"/>
                </a:solidFill>
                <a:latin typeface="Arial"/>
                <a:cs typeface="Arial"/>
              </a:rPr>
              <a:t>disabled</a:t>
            </a:r>
            <a:r>
              <a:rPr sz="1200" spc="-45"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spc="-10" dirty="0">
                <a:solidFill>
                  <a:srgbClr val="FFFFFF"/>
                </a:solidFill>
                <a:latin typeface="Arial"/>
                <a:cs typeface="Arial"/>
              </a:rPr>
              <a:t>Methodological</a:t>
            </a:r>
            <a:r>
              <a:rPr sz="1200" spc="-40" dirty="0">
                <a:solidFill>
                  <a:srgbClr val="FFFFFF"/>
                </a:solidFill>
                <a:latin typeface="Arial"/>
                <a:cs typeface="Arial"/>
              </a:rPr>
              <a:t> </a:t>
            </a:r>
            <a:r>
              <a:rPr sz="1200" dirty="0">
                <a:solidFill>
                  <a:srgbClr val="FFFFFF"/>
                </a:solidFill>
                <a:latin typeface="Arial"/>
                <a:cs typeface="Arial"/>
              </a:rPr>
              <a:t>change</a:t>
            </a:r>
            <a:r>
              <a:rPr sz="1200" spc="-35" dirty="0">
                <a:solidFill>
                  <a:srgbClr val="FFFFFF"/>
                </a:solidFill>
                <a:latin typeface="Arial"/>
                <a:cs typeface="Arial"/>
              </a:rPr>
              <a:t> </a:t>
            </a:r>
            <a:r>
              <a:rPr sz="1200" dirty="0">
                <a:solidFill>
                  <a:srgbClr val="FFFFFF"/>
                </a:solidFill>
                <a:latin typeface="Arial"/>
                <a:cs typeface="Arial"/>
              </a:rPr>
              <a:t>is,</a:t>
            </a:r>
            <a:r>
              <a:rPr sz="1200" spc="-5" dirty="0">
                <a:solidFill>
                  <a:srgbClr val="FFFFFF"/>
                </a:solidFill>
                <a:latin typeface="Arial"/>
                <a:cs typeface="Arial"/>
              </a:rPr>
              <a:t> </a:t>
            </a:r>
            <a:r>
              <a:rPr sz="1200" spc="-10" dirty="0">
                <a:solidFill>
                  <a:srgbClr val="FFFFFF"/>
                </a:solidFill>
                <a:latin typeface="Arial"/>
                <a:cs typeface="Arial"/>
              </a:rPr>
              <a:t>however, </a:t>
            </a:r>
            <a:r>
              <a:rPr sz="1200" dirty="0">
                <a:solidFill>
                  <a:srgbClr val="FFFFFF"/>
                </a:solidFill>
                <a:latin typeface="Arial"/>
                <a:cs typeface="Arial"/>
              </a:rPr>
              <a:t>likely</a:t>
            </a:r>
            <a:r>
              <a:rPr sz="1200" spc="-2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be</a:t>
            </a:r>
            <a:r>
              <a:rPr sz="1200" spc="-20" dirty="0">
                <a:solidFill>
                  <a:srgbClr val="FFFFFF"/>
                </a:solidFill>
                <a:latin typeface="Arial"/>
                <a:cs typeface="Arial"/>
              </a:rPr>
              <a:t> </a:t>
            </a:r>
            <a:r>
              <a:rPr sz="1200" dirty="0">
                <a:solidFill>
                  <a:srgbClr val="FFFFFF"/>
                </a:solidFill>
                <a:latin typeface="Arial"/>
                <a:cs typeface="Arial"/>
              </a:rPr>
              <a:t>impacting</a:t>
            </a:r>
            <a:r>
              <a:rPr sz="1200" spc="-50" dirty="0">
                <a:solidFill>
                  <a:srgbClr val="FFFFFF"/>
                </a:solidFill>
                <a:latin typeface="Arial"/>
                <a:cs typeface="Arial"/>
              </a:rPr>
              <a:t> </a:t>
            </a:r>
            <a:r>
              <a:rPr sz="1200" dirty="0">
                <a:solidFill>
                  <a:srgbClr val="FFFFFF"/>
                </a:solidFill>
                <a:latin typeface="Arial"/>
                <a:cs typeface="Arial"/>
              </a:rPr>
              <a:t>this</a:t>
            </a:r>
            <a:r>
              <a:rPr sz="1200" spc="-5" dirty="0">
                <a:solidFill>
                  <a:srgbClr val="FFFFFF"/>
                </a:solidFill>
                <a:latin typeface="Arial"/>
                <a:cs typeface="Arial"/>
              </a:rPr>
              <a:t> </a:t>
            </a:r>
            <a:r>
              <a:rPr sz="1200" dirty="0">
                <a:solidFill>
                  <a:srgbClr val="FFFFFF"/>
                </a:solidFill>
                <a:latin typeface="Arial"/>
                <a:cs typeface="Arial"/>
              </a:rPr>
              <a:t>data</a:t>
            </a:r>
            <a:r>
              <a:rPr sz="1200" spc="-5" dirty="0">
                <a:solidFill>
                  <a:srgbClr val="FFFFFF"/>
                </a:solidFill>
                <a:latin typeface="Arial"/>
                <a:cs typeface="Arial"/>
              </a:rPr>
              <a:t> </a:t>
            </a:r>
            <a:r>
              <a:rPr sz="1200" dirty="0">
                <a:solidFill>
                  <a:srgbClr val="FFFFFF"/>
                </a:solidFill>
                <a:latin typeface="Arial"/>
                <a:cs typeface="Arial"/>
              </a:rPr>
              <a:t>-</a:t>
            </a:r>
            <a:r>
              <a:rPr sz="1200" spc="-10"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spc="-25" dirty="0">
                <a:solidFill>
                  <a:srgbClr val="FFFFFF"/>
                </a:solidFill>
                <a:latin typeface="Arial"/>
                <a:cs typeface="Arial"/>
              </a:rPr>
              <a:t>is </a:t>
            </a:r>
            <a:r>
              <a:rPr sz="1200" dirty="0">
                <a:solidFill>
                  <a:srgbClr val="FFFFFF"/>
                </a:solidFill>
                <a:latin typeface="Arial"/>
                <a:cs typeface="Arial"/>
              </a:rPr>
              <a:t>because</a:t>
            </a:r>
            <a:r>
              <a:rPr sz="1200" spc="-55"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because</a:t>
            </a:r>
            <a:r>
              <a:rPr sz="1200" spc="-40" dirty="0">
                <a:solidFill>
                  <a:srgbClr val="FFFFFF"/>
                </a:solidFill>
                <a:latin typeface="Arial"/>
                <a:cs typeface="Arial"/>
              </a:rPr>
              <a:t> </a:t>
            </a:r>
            <a:r>
              <a:rPr sz="1200" dirty="0">
                <a:solidFill>
                  <a:srgbClr val="FFFFFF"/>
                </a:solidFill>
                <a:latin typeface="Arial"/>
                <a:cs typeface="Arial"/>
              </a:rPr>
              <a:t>those</a:t>
            </a:r>
            <a:r>
              <a:rPr sz="1200" spc="-25" dirty="0">
                <a:solidFill>
                  <a:srgbClr val="FFFFFF"/>
                </a:solidFill>
                <a:latin typeface="Arial"/>
                <a:cs typeface="Arial"/>
              </a:rPr>
              <a:t> </a:t>
            </a:r>
            <a:r>
              <a:rPr sz="1200" dirty="0">
                <a:solidFill>
                  <a:srgbClr val="FFFFFF"/>
                </a:solidFill>
                <a:latin typeface="Arial"/>
                <a:cs typeface="Arial"/>
              </a:rPr>
              <a:t>who</a:t>
            </a:r>
            <a:r>
              <a:rPr sz="1200" spc="-20"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recruited</a:t>
            </a:r>
            <a:r>
              <a:rPr sz="1200" spc="-4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take</a:t>
            </a:r>
            <a:r>
              <a:rPr sz="1200" spc="-20" dirty="0">
                <a:solidFill>
                  <a:srgbClr val="FFFFFF"/>
                </a:solidFill>
                <a:latin typeface="Arial"/>
                <a:cs typeface="Arial"/>
              </a:rPr>
              <a:t> </a:t>
            </a:r>
            <a:r>
              <a:rPr sz="1200" dirty="0">
                <a:solidFill>
                  <a:srgbClr val="FFFFFF"/>
                </a:solidFill>
                <a:latin typeface="Arial"/>
                <a:cs typeface="Arial"/>
              </a:rPr>
              <a:t>part</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telephone</a:t>
            </a:r>
            <a:r>
              <a:rPr sz="1200" spc="-55" dirty="0">
                <a:solidFill>
                  <a:srgbClr val="FFFFFF"/>
                </a:solidFill>
                <a:latin typeface="Arial"/>
                <a:cs typeface="Arial"/>
              </a:rPr>
              <a:t> </a:t>
            </a:r>
            <a:r>
              <a:rPr sz="1200" dirty="0">
                <a:solidFill>
                  <a:srgbClr val="FFFFFF"/>
                </a:solidFill>
                <a:latin typeface="Arial"/>
                <a:cs typeface="Arial"/>
              </a:rPr>
              <a:t>research</a:t>
            </a:r>
            <a:r>
              <a:rPr sz="1200" spc="-35" dirty="0">
                <a:solidFill>
                  <a:srgbClr val="FFFFFF"/>
                </a:solidFill>
                <a:latin typeface="Arial"/>
                <a:cs typeface="Arial"/>
              </a:rPr>
              <a:t> </a:t>
            </a:r>
            <a:r>
              <a:rPr sz="1200" dirty="0">
                <a:solidFill>
                  <a:srgbClr val="FFFFFF"/>
                </a:solidFill>
                <a:latin typeface="Arial"/>
                <a:cs typeface="Arial"/>
              </a:rPr>
              <a:t>are</a:t>
            </a:r>
            <a:r>
              <a:rPr sz="1200" spc="-15" dirty="0">
                <a:solidFill>
                  <a:srgbClr val="FFFFFF"/>
                </a:solidFill>
                <a:latin typeface="Arial"/>
                <a:cs typeface="Arial"/>
              </a:rPr>
              <a:t> </a:t>
            </a:r>
            <a:r>
              <a:rPr sz="1200" dirty="0">
                <a:solidFill>
                  <a:srgbClr val="FFFFFF"/>
                </a:solidFill>
                <a:latin typeface="Arial"/>
                <a:cs typeface="Arial"/>
              </a:rPr>
              <a:t>often</a:t>
            </a:r>
            <a:r>
              <a:rPr sz="1200" spc="-40" dirty="0">
                <a:solidFill>
                  <a:srgbClr val="FFFFFF"/>
                </a:solidFill>
                <a:latin typeface="Arial"/>
                <a:cs typeface="Arial"/>
              </a:rPr>
              <a:t> </a:t>
            </a:r>
            <a:r>
              <a:rPr sz="1200" dirty="0">
                <a:solidFill>
                  <a:srgbClr val="FFFFFF"/>
                </a:solidFill>
                <a:latin typeface="Arial"/>
                <a:cs typeface="Arial"/>
              </a:rPr>
              <a:t>recruited</a:t>
            </a:r>
            <a:r>
              <a:rPr sz="1200" spc="-30" dirty="0">
                <a:solidFill>
                  <a:srgbClr val="FFFFFF"/>
                </a:solidFill>
                <a:latin typeface="Arial"/>
                <a:cs typeface="Arial"/>
              </a:rPr>
              <a:t> </a:t>
            </a:r>
            <a:r>
              <a:rPr sz="1200" dirty="0">
                <a:solidFill>
                  <a:srgbClr val="FFFFFF"/>
                </a:solidFill>
                <a:latin typeface="Arial"/>
                <a:cs typeface="Arial"/>
              </a:rPr>
              <a:t>through</a:t>
            </a:r>
            <a:r>
              <a:rPr sz="1200" spc="-40" dirty="0">
                <a:solidFill>
                  <a:srgbClr val="FFFFFF"/>
                </a:solidFill>
                <a:latin typeface="Arial"/>
                <a:cs typeface="Arial"/>
              </a:rPr>
              <a:t> </a:t>
            </a:r>
            <a:r>
              <a:rPr sz="1200" dirty="0">
                <a:solidFill>
                  <a:srgbClr val="FFFFFF"/>
                </a:solidFill>
                <a:latin typeface="Arial"/>
                <a:cs typeface="Arial"/>
              </a:rPr>
              <a:t>online</a:t>
            </a:r>
            <a:r>
              <a:rPr sz="1200" spc="-35" dirty="0">
                <a:solidFill>
                  <a:srgbClr val="FFFFFF"/>
                </a:solidFill>
                <a:latin typeface="Arial"/>
                <a:cs typeface="Arial"/>
              </a:rPr>
              <a:t> </a:t>
            </a:r>
            <a:r>
              <a:rPr sz="1200" dirty="0">
                <a:solidFill>
                  <a:srgbClr val="FFFFFF"/>
                </a:solidFill>
                <a:latin typeface="Arial"/>
                <a:cs typeface="Arial"/>
              </a:rPr>
              <a:t>methods,</a:t>
            </a:r>
            <a:r>
              <a:rPr sz="1200" spc="-45" dirty="0">
                <a:solidFill>
                  <a:srgbClr val="FFFFFF"/>
                </a:solidFill>
                <a:latin typeface="Arial"/>
                <a:cs typeface="Arial"/>
              </a:rPr>
              <a:t> </a:t>
            </a:r>
            <a:r>
              <a:rPr sz="1200" dirty="0">
                <a:solidFill>
                  <a:srgbClr val="FFFFFF"/>
                </a:solidFill>
                <a:latin typeface="Arial"/>
                <a:cs typeface="Arial"/>
              </a:rPr>
              <a:t>lowering</a:t>
            </a:r>
            <a:r>
              <a:rPr sz="1200" spc="-3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chance</a:t>
            </a:r>
            <a:r>
              <a:rPr sz="1200" spc="-35" dirty="0">
                <a:solidFill>
                  <a:srgbClr val="FFFFFF"/>
                </a:solidFill>
                <a:latin typeface="Arial"/>
                <a:cs typeface="Arial"/>
              </a:rPr>
              <a:t> </a:t>
            </a:r>
            <a:r>
              <a:rPr sz="1200" spc="-25" dirty="0">
                <a:solidFill>
                  <a:srgbClr val="FFFFFF"/>
                </a:solidFill>
                <a:latin typeface="Arial"/>
                <a:cs typeface="Arial"/>
              </a:rPr>
              <a:t>of </a:t>
            </a:r>
            <a:r>
              <a:rPr sz="1200" dirty="0">
                <a:solidFill>
                  <a:srgbClr val="FFFFFF"/>
                </a:solidFill>
                <a:latin typeface="Arial"/>
                <a:cs typeface="Arial"/>
              </a:rPr>
              <a:t>recruiting</a:t>
            </a:r>
            <a:r>
              <a:rPr sz="1200" spc="-45" dirty="0">
                <a:solidFill>
                  <a:srgbClr val="FFFFFF"/>
                </a:solidFill>
                <a:latin typeface="Arial"/>
                <a:cs typeface="Arial"/>
              </a:rPr>
              <a:t> </a:t>
            </a:r>
            <a:r>
              <a:rPr sz="1200" dirty="0">
                <a:solidFill>
                  <a:srgbClr val="FFFFFF"/>
                </a:solidFill>
                <a:latin typeface="Arial"/>
                <a:cs typeface="Arial"/>
              </a:rPr>
              <a:t>those</a:t>
            </a:r>
            <a:r>
              <a:rPr sz="1200" spc="-35" dirty="0">
                <a:solidFill>
                  <a:srgbClr val="FFFFFF"/>
                </a:solidFill>
                <a:latin typeface="Arial"/>
                <a:cs typeface="Arial"/>
              </a:rPr>
              <a:t> </a:t>
            </a:r>
            <a:r>
              <a:rPr sz="1200" dirty="0">
                <a:solidFill>
                  <a:srgbClr val="FFFFFF"/>
                </a:solidFill>
                <a:latin typeface="Arial"/>
                <a:cs typeface="Arial"/>
              </a:rPr>
              <a:t>who</a:t>
            </a:r>
            <a:r>
              <a:rPr sz="1200" spc="-15" dirty="0">
                <a:solidFill>
                  <a:srgbClr val="FFFFFF"/>
                </a:solidFill>
                <a:latin typeface="Arial"/>
                <a:cs typeface="Arial"/>
              </a:rPr>
              <a:t> </a:t>
            </a:r>
            <a:r>
              <a:rPr sz="1200" dirty="0">
                <a:solidFill>
                  <a:srgbClr val="FFFFFF"/>
                </a:solidFill>
                <a:latin typeface="Arial"/>
                <a:cs typeface="Arial"/>
              </a:rPr>
              <a:t>are</a:t>
            </a:r>
            <a:r>
              <a:rPr sz="1200" spc="-25" dirty="0">
                <a:solidFill>
                  <a:srgbClr val="FFFFFF"/>
                </a:solidFill>
                <a:latin typeface="Arial"/>
                <a:cs typeface="Arial"/>
              </a:rPr>
              <a:t> </a:t>
            </a:r>
            <a:r>
              <a:rPr sz="1200" dirty="0">
                <a:solidFill>
                  <a:srgbClr val="FFFFFF"/>
                </a:solidFill>
                <a:latin typeface="Arial"/>
                <a:cs typeface="Arial"/>
              </a:rPr>
              <a:t>digitally</a:t>
            </a:r>
            <a:r>
              <a:rPr sz="1200" spc="-40" dirty="0">
                <a:solidFill>
                  <a:srgbClr val="FFFFFF"/>
                </a:solidFill>
                <a:latin typeface="Arial"/>
                <a:cs typeface="Arial"/>
              </a:rPr>
              <a:t> </a:t>
            </a:r>
            <a:r>
              <a:rPr sz="1200" dirty="0">
                <a:solidFill>
                  <a:srgbClr val="FFFFFF"/>
                </a:solidFill>
                <a:latin typeface="Arial"/>
                <a:cs typeface="Arial"/>
              </a:rPr>
              <a:t>excluded</a:t>
            </a:r>
            <a:r>
              <a:rPr sz="1200" spc="-40" dirty="0">
                <a:solidFill>
                  <a:srgbClr val="FFFFFF"/>
                </a:solidFill>
                <a:latin typeface="Arial"/>
                <a:cs typeface="Arial"/>
              </a:rPr>
              <a:t> </a:t>
            </a:r>
            <a:r>
              <a:rPr sz="1200" dirty="0">
                <a:solidFill>
                  <a:srgbClr val="FFFFFF"/>
                </a:solidFill>
                <a:latin typeface="Arial"/>
                <a:cs typeface="Arial"/>
              </a:rPr>
              <a:t>vs</a:t>
            </a:r>
            <a:r>
              <a:rPr sz="1200" spc="-5" dirty="0">
                <a:solidFill>
                  <a:srgbClr val="FFFFFF"/>
                </a:solidFill>
                <a:latin typeface="Arial"/>
                <a:cs typeface="Arial"/>
              </a:rPr>
              <a:t> </a:t>
            </a:r>
            <a:r>
              <a:rPr sz="1200" dirty="0">
                <a:solidFill>
                  <a:srgbClr val="FFFFFF"/>
                </a:solidFill>
                <a:latin typeface="Arial"/>
                <a:cs typeface="Arial"/>
              </a:rPr>
              <a:t>our</a:t>
            </a:r>
            <a:r>
              <a:rPr sz="1200" spc="-30" dirty="0">
                <a:solidFill>
                  <a:srgbClr val="FFFFFF"/>
                </a:solidFill>
                <a:latin typeface="Arial"/>
                <a:cs typeface="Arial"/>
              </a:rPr>
              <a:t> </a:t>
            </a:r>
            <a:r>
              <a:rPr sz="1200" dirty="0">
                <a:solidFill>
                  <a:srgbClr val="FFFFFF"/>
                </a:solidFill>
                <a:latin typeface="Arial"/>
                <a:cs typeface="Arial"/>
              </a:rPr>
              <a:t>current</a:t>
            </a:r>
            <a:r>
              <a:rPr sz="1200" spc="-25" dirty="0">
                <a:solidFill>
                  <a:srgbClr val="FFFFFF"/>
                </a:solidFill>
                <a:latin typeface="Arial"/>
                <a:cs typeface="Arial"/>
              </a:rPr>
              <a:t> </a:t>
            </a:r>
            <a:r>
              <a:rPr sz="1200" dirty="0">
                <a:solidFill>
                  <a:srgbClr val="FFFFFF"/>
                </a:solidFill>
                <a:latin typeface="Arial"/>
                <a:cs typeface="Arial"/>
              </a:rPr>
              <a:t>approach</a:t>
            </a:r>
            <a:r>
              <a:rPr sz="1200" spc="-60"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face-</a:t>
            </a:r>
            <a:r>
              <a:rPr sz="1200" spc="-10" dirty="0">
                <a:solidFill>
                  <a:srgbClr val="FFFFFF"/>
                </a:solidFill>
                <a:latin typeface="Arial"/>
                <a:cs typeface="Arial"/>
              </a:rPr>
              <a:t>to-</a:t>
            </a:r>
            <a:r>
              <a:rPr sz="1200" dirty="0">
                <a:solidFill>
                  <a:srgbClr val="FFFFFF"/>
                </a:solidFill>
                <a:latin typeface="Arial"/>
                <a:cs typeface="Arial"/>
              </a:rPr>
              <a:t>face</a:t>
            </a:r>
            <a:r>
              <a:rPr sz="1200" spc="-60" dirty="0">
                <a:solidFill>
                  <a:srgbClr val="FFFFFF"/>
                </a:solidFill>
                <a:latin typeface="Arial"/>
                <a:cs typeface="Arial"/>
              </a:rPr>
              <a:t> </a:t>
            </a:r>
            <a:r>
              <a:rPr sz="1200" dirty="0">
                <a:solidFill>
                  <a:srgbClr val="FFFFFF"/>
                </a:solidFill>
                <a:latin typeface="Arial"/>
                <a:cs typeface="Arial"/>
              </a:rPr>
              <a:t>interviewing</a:t>
            </a:r>
            <a:r>
              <a:rPr sz="1200" spc="-30" dirty="0">
                <a:solidFill>
                  <a:srgbClr val="FFFFFF"/>
                </a:solidFill>
                <a:latin typeface="Arial"/>
                <a:cs typeface="Arial"/>
              </a:rPr>
              <a:t> </a:t>
            </a:r>
            <a:r>
              <a:rPr sz="1200" dirty="0">
                <a:solidFill>
                  <a:srgbClr val="FFFFFF"/>
                </a:solidFill>
                <a:latin typeface="Arial"/>
                <a:cs typeface="Arial"/>
              </a:rPr>
              <a:t>on</a:t>
            </a:r>
            <a:r>
              <a:rPr sz="1200" spc="-2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spc="-10" dirty="0">
                <a:solidFill>
                  <a:srgbClr val="FFFFFF"/>
                </a:solidFill>
                <a:latin typeface="Arial"/>
                <a:cs typeface="Arial"/>
              </a:rPr>
              <a:t>doorstep.</a:t>
            </a:r>
            <a:endParaRPr sz="1200">
              <a:latin typeface="Arial"/>
              <a:cs typeface="Arial"/>
            </a:endParaRPr>
          </a:p>
          <a:p>
            <a:pPr marL="756285" lvl="1" indent="-286385">
              <a:lnSpc>
                <a:spcPct val="100000"/>
              </a:lnSpc>
              <a:spcBef>
                <a:spcPts val="795"/>
              </a:spcBef>
              <a:buFont typeface="Courier New"/>
              <a:buChar char="•"/>
              <a:tabLst>
                <a:tab pos="756285" algn="l"/>
              </a:tabLst>
            </a:pPr>
            <a:r>
              <a:rPr sz="1200" dirty="0">
                <a:solidFill>
                  <a:srgbClr val="FFFFFF"/>
                </a:solidFill>
                <a:latin typeface="Arial"/>
                <a:cs typeface="Arial"/>
              </a:rPr>
              <a:t>72%</a:t>
            </a:r>
            <a:r>
              <a:rPr sz="1200" spc="-35" dirty="0">
                <a:solidFill>
                  <a:srgbClr val="FFFFFF"/>
                </a:solidFill>
                <a:latin typeface="Arial"/>
                <a:cs typeface="Arial"/>
              </a:rPr>
              <a:t> </a:t>
            </a:r>
            <a:r>
              <a:rPr sz="1200" dirty="0">
                <a:solidFill>
                  <a:srgbClr val="FFFFFF"/>
                </a:solidFill>
                <a:latin typeface="Arial"/>
                <a:cs typeface="Arial"/>
              </a:rPr>
              <a:t>of those</a:t>
            </a:r>
            <a:r>
              <a:rPr sz="1200" spc="-40" dirty="0">
                <a:solidFill>
                  <a:srgbClr val="FFFFFF"/>
                </a:solidFill>
                <a:latin typeface="Arial"/>
                <a:cs typeface="Arial"/>
              </a:rPr>
              <a:t> </a:t>
            </a:r>
            <a:r>
              <a:rPr sz="1200" dirty="0">
                <a:solidFill>
                  <a:srgbClr val="FFFFFF"/>
                </a:solidFill>
                <a:latin typeface="Arial"/>
                <a:cs typeface="Arial"/>
              </a:rPr>
              <a:t>aged</a:t>
            </a:r>
            <a:r>
              <a:rPr sz="1200" spc="-25" dirty="0">
                <a:solidFill>
                  <a:srgbClr val="FFFFFF"/>
                </a:solidFill>
                <a:latin typeface="Arial"/>
                <a:cs typeface="Arial"/>
              </a:rPr>
              <a:t> </a:t>
            </a:r>
            <a:r>
              <a:rPr sz="1200" dirty="0">
                <a:solidFill>
                  <a:srgbClr val="FFFFFF"/>
                </a:solidFill>
                <a:latin typeface="Arial"/>
                <a:cs typeface="Arial"/>
              </a:rPr>
              <a:t>75+</a:t>
            </a:r>
            <a:r>
              <a:rPr sz="1200" spc="-25" dirty="0">
                <a:solidFill>
                  <a:srgbClr val="FFFFFF"/>
                </a:solidFill>
                <a:latin typeface="Arial"/>
                <a:cs typeface="Arial"/>
              </a:rPr>
              <a:t> </a:t>
            </a:r>
            <a:r>
              <a:rPr sz="1200" dirty="0">
                <a:solidFill>
                  <a:srgbClr val="FFFFFF"/>
                </a:solidFill>
                <a:latin typeface="Arial"/>
                <a:cs typeface="Arial"/>
              </a:rPr>
              <a:t>now</a:t>
            </a:r>
            <a:r>
              <a:rPr sz="1200" spc="-20"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they</a:t>
            </a:r>
            <a:r>
              <a:rPr sz="1200" spc="-15" dirty="0">
                <a:solidFill>
                  <a:srgbClr val="FFFFFF"/>
                </a:solidFill>
                <a:latin typeface="Arial"/>
                <a:cs typeface="Arial"/>
              </a:rPr>
              <a:t> </a:t>
            </a:r>
            <a:r>
              <a:rPr sz="1200" dirty="0">
                <a:solidFill>
                  <a:srgbClr val="FFFFFF"/>
                </a:solidFill>
                <a:latin typeface="Arial"/>
                <a:cs typeface="Arial"/>
              </a:rPr>
              <a:t>have</a:t>
            </a:r>
            <a:r>
              <a:rPr sz="1200" spc="-30" dirty="0">
                <a:solidFill>
                  <a:srgbClr val="FFFFFF"/>
                </a:solidFill>
                <a:latin typeface="Arial"/>
                <a:cs typeface="Arial"/>
              </a:rPr>
              <a:t> </a:t>
            </a:r>
            <a:r>
              <a:rPr sz="1200" dirty="0">
                <a:solidFill>
                  <a:srgbClr val="FFFFFF"/>
                </a:solidFill>
                <a:latin typeface="Arial"/>
                <a:cs typeface="Arial"/>
              </a:rPr>
              <a:t>experienced</a:t>
            </a:r>
            <a:r>
              <a:rPr sz="1200" spc="-45" dirty="0">
                <a:solidFill>
                  <a:srgbClr val="FFFFFF"/>
                </a:solidFill>
                <a:latin typeface="Arial"/>
                <a:cs typeface="Arial"/>
              </a:rPr>
              <a:t> </a:t>
            </a:r>
            <a:r>
              <a:rPr sz="1200" dirty="0">
                <a:solidFill>
                  <a:srgbClr val="FFFFFF"/>
                </a:solidFill>
                <a:latin typeface="Arial"/>
                <a:cs typeface="Arial"/>
              </a:rPr>
              <a:t>one</a:t>
            </a:r>
            <a:r>
              <a:rPr sz="1200" spc="-25" dirty="0">
                <a:solidFill>
                  <a:srgbClr val="FFFFFF"/>
                </a:solidFill>
                <a:latin typeface="Arial"/>
                <a:cs typeface="Arial"/>
              </a:rPr>
              <a:t> </a:t>
            </a:r>
            <a:r>
              <a:rPr sz="1200" dirty="0">
                <a:solidFill>
                  <a:srgbClr val="FFFFFF"/>
                </a:solidFill>
                <a:latin typeface="Arial"/>
                <a:cs typeface="Arial"/>
              </a:rPr>
              <a:t>or</a:t>
            </a:r>
            <a:r>
              <a:rPr sz="1200" spc="-5" dirty="0">
                <a:solidFill>
                  <a:srgbClr val="FFFFFF"/>
                </a:solidFill>
                <a:latin typeface="Arial"/>
                <a:cs typeface="Arial"/>
              </a:rPr>
              <a:t> </a:t>
            </a:r>
            <a:r>
              <a:rPr sz="1200" dirty="0">
                <a:solidFill>
                  <a:srgbClr val="FFFFFF"/>
                </a:solidFill>
                <a:latin typeface="Arial"/>
                <a:cs typeface="Arial"/>
              </a:rPr>
              <a:t>more</a:t>
            </a:r>
            <a:r>
              <a:rPr sz="1200" spc="-30" dirty="0">
                <a:solidFill>
                  <a:srgbClr val="FFFFFF"/>
                </a:solidFill>
                <a:latin typeface="Arial"/>
                <a:cs typeface="Arial"/>
              </a:rPr>
              <a:t> </a:t>
            </a:r>
            <a:r>
              <a:rPr sz="1200" dirty="0">
                <a:solidFill>
                  <a:srgbClr val="FFFFFF"/>
                </a:solidFill>
                <a:latin typeface="Arial"/>
                <a:cs typeface="Arial"/>
              </a:rPr>
              <a:t>aspect</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digital</a:t>
            </a:r>
            <a:r>
              <a:rPr sz="1200" spc="-20" dirty="0">
                <a:solidFill>
                  <a:srgbClr val="FFFFFF"/>
                </a:solidFill>
                <a:latin typeface="Arial"/>
                <a:cs typeface="Arial"/>
              </a:rPr>
              <a:t> </a:t>
            </a:r>
            <a:r>
              <a:rPr sz="1200" dirty="0">
                <a:solidFill>
                  <a:srgbClr val="FFFFFF"/>
                </a:solidFill>
                <a:latin typeface="Arial"/>
                <a:cs typeface="Arial"/>
              </a:rPr>
              <a:t>exclusion,</a:t>
            </a:r>
            <a:r>
              <a:rPr sz="1200" spc="-25" dirty="0">
                <a:solidFill>
                  <a:srgbClr val="FFFFFF"/>
                </a:solidFill>
                <a:latin typeface="Arial"/>
                <a:cs typeface="Arial"/>
              </a:rPr>
              <a:t> </a:t>
            </a:r>
            <a:r>
              <a:rPr sz="1200" dirty="0">
                <a:solidFill>
                  <a:srgbClr val="FFFFFF"/>
                </a:solidFill>
                <a:latin typeface="Arial"/>
                <a:cs typeface="Arial"/>
              </a:rPr>
              <a:t>compared</a:t>
            </a:r>
            <a:r>
              <a:rPr sz="1200" spc="-45"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55%</a:t>
            </a:r>
            <a:r>
              <a:rPr sz="1200" spc="-2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surveys</a:t>
            </a:r>
            <a:r>
              <a:rPr sz="1200" spc="5" dirty="0">
                <a:solidFill>
                  <a:srgbClr val="FFFFFF"/>
                </a:solidFill>
                <a:latin typeface="Arial"/>
                <a:cs typeface="Arial"/>
              </a:rPr>
              <a:t> </a:t>
            </a:r>
            <a:r>
              <a:rPr sz="1200" dirty="0">
                <a:solidFill>
                  <a:srgbClr val="FFFFFF"/>
                </a:solidFill>
                <a:latin typeface="Arial"/>
                <a:cs typeface="Arial"/>
              </a:rPr>
              <a:t>8-</a:t>
            </a:r>
            <a:r>
              <a:rPr sz="1200" spc="-25" dirty="0">
                <a:solidFill>
                  <a:srgbClr val="FFFFFF"/>
                </a:solidFill>
                <a:latin typeface="Arial"/>
                <a:cs typeface="Arial"/>
              </a:rPr>
              <a:t>10</a:t>
            </a:r>
            <a:endParaRPr sz="1200">
              <a:latin typeface="Arial"/>
              <a:cs typeface="Arial"/>
            </a:endParaRPr>
          </a:p>
          <a:p>
            <a:pPr marL="756285" lvl="1" indent="-286385">
              <a:lnSpc>
                <a:spcPct val="100000"/>
              </a:lnSpc>
              <a:spcBef>
                <a:spcPts val="805"/>
              </a:spcBef>
              <a:buFont typeface="Courier New"/>
              <a:buChar char="•"/>
              <a:tabLst>
                <a:tab pos="756285" algn="l"/>
              </a:tabLst>
            </a:pPr>
            <a:r>
              <a:rPr sz="1200" dirty="0">
                <a:solidFill>
                  <a:srgbClr val="FFFFFF"/>
                </a:solidFill>
                <a:latin typeface="Arial"/>
                <a:cs typeface="Arial"/>
              </a:rPr>
              <a:t>55%</a:t>
            </a:r>
            <a:r>
              <a:rPr sz="1200" spc="-4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disabled</a:t>
            </a:r>
            <a:r>
              <a:rPr sz="1200" spc="-60"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report</a:t>
            </a:r>
            <a:r>
              <a:rPr sz="1200" spc="-40" dirty="0">
                <a:solidFill>
                  <a:srgbClr val="FFFFFF"/>
                </a:solidFill>
                <a:latin typeface="Arial"/>
                <a:cs typeface="Arial"/>
              </a:rPr>
              <a:t> </a:t>
            </a:r>
            <a:r>
              <a:rPr sz="1200" dirty="0">
                <a:solidFill>
                  <a:srgbClr val="FFFFFF"/>
                </a:solidFill>
                <a:latin typeface="Arial"/>
                <a:cs typeface="Arial"/>
              </a:rPr>
              <a:t>experiencing</a:t>
            </a:r>
            <a:r>
              <a:rPr sz="1200" spc="-45" dirty="0">
                <a:solidFill>
                  <a:srgbClr val="FFFFFF"/>
                </a:solidFill>
                <a:latin typeface="Arial"/>
                <a:cs typeface="Arial"/>
              </a:rPr>
              <a:t> </a:t>
            </a:r>
            <a:r>
              <a:rPr sz="1200" dirty="0">
                <a:solidFill>
                  <a:srgbClr val="FFFFFF"/>
                </a:solidFill>
                <a:latin typeface="Arial"/>
                <a:cs typeface="Arial"/>
              </a:rPr>
              <a:t>at</a:t>
            </a:r>
            <a:r>
              <a:rPr sz="1200" spc="-25" dirty="0">
                <a:solidFill>
                  <a:srgbClr val="FFFFFF"/>
                </a:solidFill>
                <a:latin typeface="Arial"/>
                <a:cs typeface="Arial"/>
              </a:rPr>
              <a:t> </a:t>
            </a:r>
            <a:r>
              <a:rPr sz="1200" dirty="0">
                <a:solidFill>
                  <a:srgbClr val="FFFFFF"/>
                </a:solidFill>
                <a:latin typeface="Arial"/>
                <a:cs typeface="Arial"/>
              </a:rPr>
              <a:t>least</a:t>
            </a:r>
            <a:r>
              <a:rPr sz="1200" spc="-25" dirty="0">
                <a:solidFill>
                  <a:srgbClr val="FFFFFF"/>
                </a:solidFill>
                <a:latin typeface="Arial"/>
                <a:cs typeface="Arial"/>
              </a:rPr>
              <a:t> </a:t>
            </a:r>
            <a:r>
              <a:rPr sz="1200" dirty="0">
                <a:solidFill>
                  <a:srgbClr val="FFFFFF"/>
                </a:solidFill>
                <a:latin typeface="Arial"/>
                <a:cs typeface="Arial"/>
              </a:rPr>
              <a:t>one</a:t>
            </a:r>
            <a:r>
              <a:rPr sz="1200" spc="-45" dirty="0">
                <a:solidFill>
                  <a:srgbClr val="FFFFFF"/>
                </a:solidFill>
                <a:latin typeface="Arial"/>
                <a:cs typeface="Arial"/>
              </a:rPr>
              <a:t> </a:t>
            </a:r>
            <a:r>
              <a:rPr sz="1200" dirty="0">
                <a:solidFill>
                  <a:srgbClr val="FFFFFF"/>
                </a:solidFill>
                <a:latin typeface="Arial"/>
                <a:cs typeface="Arial"/>
              </a:rPr>
              <a:t>form</a:t>
            </a:r>
            <a:r>
              <a:rPr sz="1200" spc="-25"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digital</a:t>
            </a:r>
            <a:r>
              <a:rPr sz="1200" spc="-30" dirty="0">
                <a:solidFill>
                  <a:srgbClr val="FFFFFF"/>
                </a:solidFill>
                <a:latin typeface="Arial"/>
                <a:cs typeface="Arial"/>
              </a:rPr>
              <a:t> </a:t>
            </a:r>
            <a:r>
              <a:rPr sz="1200" dirty="0">
                <a:solidFill>
                  <a:srgbClr val="FFFFFF"/>
                </a:solidFill>
                <a:latin typeface="Arial"/>
                <a:cs typeface="Arial"/>
              </a:rPr>
              <a:t>exclusion,</a:t>
            </a:r>
            <a:r>
              <a:rPr sz="1200" spc="-50" dirty="0">
                <a:solidFill>
                  <a:srgbClr val="FFFFFF"/>
                </a:solidFill>
                <a:latin typeface="Arial"/>
                <a:cs typeface="Arial"/>
              </a:rPr>
              <a:t> </a:t>
            </a:r>
            <a:r>
              <a:rPr sz="1200" dirty="0">
                <a:solidFill>
                  <a:srgbClr val="FFFFFF"/>
                </a:solidFill>
                <a:latin typeface="Arial"/>
                <a:cs typeface="Arial"/>
              </a:rPr>
              <a:t>rising</a:t>
            </a:r>
            <a:r>
              <a:rPr sz="1200" spc="-20" dirty="0">
                <a:solidFill>
                  <a:srgbClr val="FFFFFF"/>
                </a:solidFill>
                <a:latin typeface="Arial"/>
                <a:cs typeface="Arial"/>
              </a:rPr>
              <a:t> </a:t>
            </a:r>
            <a:r>
              <a:rPr sz="1200" dirty="0">
                <a:solidFill>
                  <a:srgbClr val="FFFFFF"/>
                </a:solidFill>
                <a:latin typeface="Arial"/>
                <a:cs typeface="Arial"/>
              </a:rPr>
              <a:t>from</a:t>
            </a:r>
            <a:r>
              <a:rPr sz="1200" spc="-30" dirty="0">
                <a:solidFill>
                  <a:srgbClr val="FFFFFF"/>
                </a:solidFill>
                <a:latin typeface="Arial"/>
                <a:cs typeface="Arial"/>
              </a:rPr>
              <a:t> </a:t>
            </a:r>
            <a:r>
              <a:rPr sz="1200" dirty="0">
                <a:solidFill>
                  <a:srgbClr val="FFFFFF"/>
                </a:solidFill>
                <a:latin typeface="Arial"/>
                <a:cs typeface="Arial"/>
              </a:rPr>
              <a:t>41%</a:t>
            </a:r>
            <a:r>
              <a:rPr sz="1200" spc="-40" dirty="0">
                <a:solidFill>
                  <a:srgbClr val="FFFFFF"/>
                </a:solidFill>
                <a:latin typeface="Arial"/>
                <a:cs typeface="Arial"/>
              </a:rPr>
              <a:t> </a:t>
            </a:r>
            <a:r>
              <a:rPr sz="1200" dirty="0">
                <a:solidFill>
                  <a:srgbClr val="FFFFFF"/>
                </a:solidFill>
                <a:latin typeface="Arial"/>
                <a:cs typeface="Arial"/>
              </a:rPr>
              <a:t>in</a:t>
            </a:r>
            <a:r>
              <a:rPr sz="1200" spc="-30" dirty="0">
                <a:solidFill>
                  <a:srgbClr val="FFFFFF"/>
                </a:solidFill>
                <a:latin typeface="Arial"/>
                <a:cs typeface="Arial"/>
              </a:rPr>
              <a:t> </a:t>
            </a:r>
            <a:r>
              <a:rPr sz="1200" dirty="0">
                <a:solidFill>
                  <a:srgbClr val="FFFFFF"/>
                </a:solidFill>
                <a:latin typeface="Arial"/>
                <a:cs typeface="Arial"/>
              </a:rPr>
              <a:t>surveys</a:t>
            </a:r>
            <a:r>
              <a:rPr sz="1200" spc="-5" dirty="0">
                <a:solidFill>
                  <a:srgbClr val="FFFFFF"/>
                </a:solidFill>
                <a:latin typeface="Arial"/>
                <a:cs typeface="Arial"/>
              </a:rPr>
              <a:t> </a:t>
            </a:r>
            <a:r>
              <a:rPr sz="1200" dirty="0">
                <a:solidFill>
                  <a:srgbClr val="FFFFFF"/>
                </a:solidFill>
                <a:latin typeface="Arial"/>
                <a:cs typeface="Arial"/>
              </a:rPr>
              <a:t>8-</a:t>
            </a:r>
            <a:r>
              <a:rPr sz="1200" spc="-25" dirty="0">
                <a:solidFill>
                  <a:srgbClr val="FFFFFF"/>
                </a:solidFill>
                <a:latin typeface="Arial"/>
                <a:cs typeface="Arial"/>
              </a:rPr>
              <a:t>10</a:t>
            </a:r>
            <a:endParaRPr sz="1200">
              <a:latin typeface="Arial"/>
              <a:cs typeface="Arial"/>
            </a:endParaRPr>
          </a:p>
          <a:p>
            <a:pPr marL="756285" lvl="1" indent="-286385">
              <a:lnSpc>
                <a:spcPct val="100000"/>
              </a:lnSpc>
              <a:spcBef>
                <a:spcPts val="805"/>
              </a:spcBef>
              <a:buFont typeface="Courier New"/>
              <a:buChar char="•"/>
              <a:tabLst>
                <a:tab pos="756285" algn="l"/>
              </a:tabLst>
            </a:pPr>
            <a:r>
              <a:rPr sz="1200" dirty="0">
                <a:solidFill>
                  <a:srgbClr val="FFFFFF"/>
                </a:solidFill>
                <a:latin typeface="Arial"/>
                <a:cs typeface="Arial"/>
              </a:rPr>
              <a:t>30%</a:t>
            </a:r>
            <a:r>
              <a:rPr sz="1200" spc="-30" dirty="0">
                <a:solidFill>
                  <a:srgbClr val="FFFFFF"/>
                </a:solidFill>
                <a:latin typeface="Arial"/>
                <a:cs typeface="Arial"/>
              </a:rPr>
              <a:t> </a:t>
            </a:r>
            <a:r>
              <a:rPr sz="1200" dirty="0">
                <a:solidFill>
                  <a:srgbClr val="FFFFFF"/>
                </a:solidFill>
                <a:latin typeface="Arial"/>
                <a:cs typeface="Arial"/>
              </a:rPr>
              <a:t>of </a:t>
            </a:r>
            <a:r>
              <a:rPr sz="1200" spc="-10" dirty="0">
                <a:solidFill>
                  <a:srgbClr val="FFFFFF"/>
                </a:solidFill>
                <a:latin typeface="Arial"/>
                <a:cs typeface="Arial"/>
              </a:rPr>
              <a:t>16–24-year-</a:t>
            </a:r>
            <a:r>
              <a:rPr sz="1200" dirty="0">
                <a:solidFill>
                  <a:srgbClr val="FFFFFF"/>
                </a:solidFill>
                <a:latin typeface="Arial"/>
                <a:cs typeface="Arial"/>
              </a:rPr>
              <a:t>olds</a:t>
            </a:r>
            <a:r>
              <a:rPr sz="1200" spc="-35" dirty="0">
                <a:solidFill>
                  <a:srgbClr val="FFFFFF"/>
                </a:solidFill>
                <a:latin typeface="Arial"/>
                <a:cs typeface="Arial"/>
              </a:rPr>
              <a:t> </a:t>
            </a:r>
            <a:r>
              <a:rPr sz="1200" dirty="0">
                <a:solidFill>
                  <a:srgbClr val="FFFFFF"/>
                </a:solidFill>
                <a:latin typeface="Arial"/>
                <a:cs typeface="Arial"/>
              </a:rPr>
              <a:t>now</a:t>
            </a:r>
            <a:r>
              <a:rPr sz="1200" spc="-15" dirty="0">
                <a:solidFill>
                  <a:srgbClr val="FFFFFF"/>
                </a:solidFill>
                <a:latin typeface="Arial"/>
                <a:cs typeface="Arial"/>
              </a:rPr>
              <a:t> </a:t>
            </a:r>
            <a:r>
              <a:rPr sz="1200" dirty="0">
                <a:solidFill>
                  <a:srgbClr val="FFFFFF"/>
                </a:solidFill>
                <a:latin typeface="Arial"/>
                <a:cs typeface="Arial"/>
              </a:rPr>
              <a:t>say</a:t>
            </a:r>
            <a:r>
              <a:rPr sz="1200" spc="-20" dirty="0">
                <a:solidFill>
                  <a:srgbClr val="FFFFFF"/>
                </a:solidFill>
                <a:latin typeface="Arial"/>
                <a:cs typeface="Arial"/>
              </a:rPr>
              <a:t> </a:t>
            </a:r>
            <a:r>
              <a:rPr sz="1200" dirty="0">
                <a:solidFill>
                  <a:srgbClr val="FFFFFF"/>
                </a:solidFill>
                <a:latin typeface="Arial"/>
                <a:cs typeface="Arial"/>
              </a:rPr>
              <a:t>they</a:t>
            </a:r>
            <a:r>
              <a:rPr sz="1200" spc="-15"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experienced</a:t>
            </a:r>
            <a:r>
              <a:rPr sz="1200" spc="-45" dirty="0">
                <a:solidFill>
                  <a:srgbClr val="FFFFFF"/>
                </a:solidFill>
                <a:latin typeface="Arial"/>
                <a:cs typeface="Arial"/>
              </a:rPr>
              <a:t> </a:t>
            </a:r>
            <a:r>
              <a:rPr sz="1200" dirty="0">
                <a:solidFill>
                  <a:srgbClr val="FFFFFF"/>
                </a:solidFill>
                <a:latin typeface="Arial"/>
                <a:cs typeface="Arial"/>
              </a:rPr>
              <a:t>one</a:t>
            </a:r>
            <a:r>
              <a:rPr sz="1200" spc="-25" dirty="0">
                <a:solidFill>
                  <a:srgbClr val="FFFFFF"/>
                </a:solidFill>
                <a:latin typeface="Arial"/>
                <a:cs typeface="Arial"/>
              </a:rPr>
              <a:t> </a:t>
            </a:r>
            <a:r>
              <a:rPr sz="1200" dirty="0">
                <a:solidFill>
                  <a:srgbClr val="FFFFFF"/>
                </a:solidFill>
                <a:latin typeface="Arial"/>
                <a:cs typeface="Arial"/>
              </a:rPr>
              <a:t>or more</a:t>
            </a:r>
            <a:r>
              <a:rPr sz="1200" spc="-25" dirty="0">
                <a:solidFill>
                  <a:srgbClr val="FFFFFF"/>
                </a:solidFill>
                <a:latin typeface="Arial"/>
                <a:cs typeface="Arial"/>
              </a:rPr>
              <a:t> </a:t>
            </a:r>
            <a:r>
              <a:rPr sz="1200" dirty="0">
                <a:solidFill>
                  <a:srgbClr val="FFFFFF"/>
                </a:solidFill>
                <a:latin typeface="Arial"/>
                <a:cs typeface="Arial"/>
              </a:rPr>
              <a:t>aspect</a:t>
            </a:r>
            <a:r>
              <a:rPr sz="1200" spc="-2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digital</a:t>
            </a:r>
            <a:r>
              <a:rPr sz="1200" spc="-15" dirty="0">
                <a:solidFill>
                  <a:srgbClr val="FFFFFF"/>
                </a:solidFill>
                <a:latin typeface="Arial"/>
                <a:cs typeface="Arial"/>
              </a:rPr>
              <a:t> </a:t>
            </a:r>
            <a:r>
              <a:rPr sz="1200" dirty="0">
                <a:solidFill>
                  <a:srgbClr val="FFFFFF"/>
                </a:solidFill>
                <a:latin typeface="Arial"/>
                <a:cs typeface="Arial"/>
              </a:rPr>
              <a:t>exclusion,</a:t>
            </a:r>
            <a:r>
              <a:rPr sz="1200" spc="-20" dirty="0">
                <a:solidFill>
                  <a:srgbClr val="FFFFFF"/>
                </a:solidFill>
                <a:latin typeface="Arial"/>
                <a:cs typeface="Arial"/>
              </a:rPr>
              <a:t> </a:t>
            </a:r>
            <a:r>
              <a:rPr sz="1200" dirty="0">
                <a:solidFill>
                  <a:srgbClr val="FFFFFF"/>
                </a:solidFill>
                <a:latin typeface="Arial"/>
                <a:cs typeface="Arial"/>
              </a:rPr>
              <a:t>higher</a:t>
            </a:r>
            <a:r>
              <a:rPr sz="1200" spc="-30" dirty="0">
                <a:solidFill>
                  <a:srgbClr val="FFFFFF"/>
                </a:solidFill>
                <a:latin typeface="Arial"/>
                <a:cs typeface="Arial"/>
              </a:rPr>
              <a:t> </a:t>
            </a:r>
            <a:r>
              <a:rPr sz="1200" dirty="0">
                <a:solidFill>
                  <a:srgbClr val="FFFFFF"/>
                </a:solidFill>
                <a:latin typeface="Arial"/>
                <a:cs typeface="Arial"/>
              </a:rPr>
              <a:t>than</a:t>
            </a:r>
            <a:r>
              <a:rPr sz="1200" spc="-2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24%</a:t>
            </a:r>
            <a:r>
              <a:rPr sz="1200" spc="-25" dirty="0">
                <a:solidFill>
                  <a:srgbClr val="FFFFFF"/>
                </a:solidFill>
                <a:latin typeface="Arial"/>
                <a:cs typeface="Arial"/>
              </a:rPr>
              <a:t> </a:t>
            </a:r>
            <a:r>
              <a:rPr sz="1200" dirty="0">
                <a:solidFill>
                  <a:srgbClr val="FFFFFF"/>
                </a:solidFill>
                <a:latin typeface="Arial"/>
                <a:cs typeface="Arial"/>
              </a:rPr>
              <a:t>reported</a:t>
            </a:r>
            <a:r>
              <a:rPr sz="1200" spc="-35" dirty="0">
                <a:solidFill>
                  <a:srgbClr val="FFFFFF"/>
                </a:solidFill>
                <a:latin typeface="Arial"/>
                <a:cs typeface="Arial"/>
              </a:rPr>
              <a:t> </a:t>
            </a:r>
            <a:r>
              <a:rPr sz="1200" dirty="0">
                <a:solidFill>
                  <a:srgbClr val="FFFFFF"/>
                </a:solidFill>
                <a:latin typeface="Arial"/>
                <a:cs typeface="Arial"/>
              </a:rPr>
              <a:t>in surveys</a:t>
            </a:r>
            <a:r>
              <a:rPr sz="1200" spc="10" dirty="0">
                <a:solidFill>
                  <a:srgbClr val="FFFFFF"/>
                </a:solidFill>
                <a:latin typeface="Arial"/>
                <a:cs typeface="Arial"/>
              </a:rPr>
              <a:t> </a:t>
            </a:r>
            <a:r>
              <a:rPr sz="1200" spc="-10" dirty="0">
                <a:solidFill>
                  <a:srgbClr val="FFFFFF"/>
                </a:solidFill>
                <a:latin typeface="Arial"/>
                <a:cs typeface="Arial"/>
              </a:rPr>
              <a:t>8-</a:t>
            </a:r>
            <a:r>
              <a:rPr sz="1200" spc="-25" dirty="0">
                <a:solidFill>
                  <a:srgbClr val="FFFFFF"/>
                </a:solidFill>
                <a:latin typeface="Arial"/>
                <a:cs typeface="Arial"/>
              </a:rPr>
              <a:t>10</a:t>
            </a:r>
            <a:endParaRPr sz="1200">
              <a:latin typeface="Arial"/>
              <a:cs typeface="Arial"/>
            </a:endParaRPr>
          </a:p>
          <a:p>
            <a:pPr marL="299085" marR="5080" indent="-287020">
              <a:lnSpc>
                <a:spcPct val="113700"/>
              </a:lnSpc>
              <a:spcBef>
                <a:spcPts val="605"/>
              </a:spcBef>
              <a:buChar char="•"/>
              <a:tabLst>
                <a:tab pos="299085" algn="l"/>
              </a:tabLst>
            </a:pPr>
            <a:r>
              <a:rPr sz="1200" dirty="0">
                <a:solidFill>
                  <a:srgbClr val="FFFFFF"/>
                </a:solidFill>
                <a:latin typeface="Arial"/>
                <a:cs typeface="Arial"/>
              </a:rPr>
              <a:t>The</a:t>
            </a:r>
            <a:r>
              <a:rPr sz="1200" spc="-40" dirty="0">
                <a:solidFill>
                  <a:srgbClr val="FFFFFF"/>
                </a:solidFill>
                <a:latin typeface="Arial"/>
                <a:cs typeface="Arial"/>
              </a:rPr>
              <a:t> </a:t>
            </a:r>
            <a:r>
              <a:rPr sz="1200" dirty="0">
                <a:solidFill>
                  <a:srgbClr val="FFFFFF"/>
                </a:solidFill>
                <a:latin typeface="Arial"/>
                <a:cs typeface="Arial"/>
              </a:rPr>
              <a:t>extent</a:t>
            </a:r>
            <a:r>
              <a:rPr sz="1200" spc="-25" dirty="0">
                <a:solidFill>
                  <a:srgbClr val="FFFFFF"/>
                </a:solidFill>
                <a:latin typeface="Arial"/>
                <a:cs typeface="Arial"/>
              </a:rPr>
              <a:t> </a:t>
            </a:r>
            <a:r>
              <a:rPr sz="1200" dirty="0">
                <a:solidFill>
                  <a:srgbClr val="FFFFFF"/>
                </a:solidFill>
                <a:latin typeface="Arial"/>
                <a:cs typeface="Arial"/>
              </a:rPr>
              <a:t>/</a:t>
            </a:r>
            <a:r>
              <a:rPr sz="1200" spc="-15" dirty="0">
                <a:solidFill>
                  <a:srgbClr val="FFFFFF"/>
                </a:solidFill>
                <a:latin typeface="Arial"/>
                <a:cs typeface="Arial"/>
              </a:rPr>
              <a:t> </a:t>
            </a:r>
            <a:r>
              <a:rPr sz="1200" dirty="0">
                <a:solidFill>
                  <a:srgbClr val="FFFFFF"/>
                </a:solidFill>
                <a:latin typeface="Arial"/>
                <a:cs typeface="Arial"/>
              </a:rPr>
              <a:t>nature</a:t>
            </a:r>
            <a:r>
              <a:rPr sz="1200" spc="-40"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digital</a:t>
            </a:r>
            <a:r>
              <a:rPr sz="1200" spc="-30" dirty="0">
                <a:solidFill>
                  <a:srgbClr val="FFFFFF"/>
                </a:solidFill>
                <a:latin typeface="Arial"/>
                <a:cs typeface="Arial"/>
              </a:rPr>
              <a:t> </a:t>
            </a:r>
            <a:r>
              <a:rPr sz="1200" dirty="0">
                <a:solidFill>
                  <a:srgbClr val="FFFFFF"/>
                </a:solidFill>
                <a:latin typeface="Arial"/>
                <a:cs typeface="Arial"/>
              </a:rPr>
              <a:t>exclusion</a:t>
            </a:r>
            <a:r>
              <a:rPr sz="1200" spc="-35" dirty="0">
                <a:solidFill>
                  <a:srgbClr val="FFFFFF"/>
                </a:solidFill>
                <a:latin typeface="Arial"/>
                <a:cs typeface="Arial"/>
              </a:rPr>
              <a:t> </a:t>
            </a:r>
            <a:r>
              <a:rPr sz="1200" dirty="0">
                <a:solidFill>
                  <a:srgbClr val="FFFFFF"/>
                </a:solidFill>
                <a:latin typeface="Arial"/>
                <a:cs typeface="Arial"/>
              </a:rPr>
              <a:t>can</a:t>
            </a:r>
            <a:r>
              <a:rPr sz="1200" spc="-35" dirty="0">
                <a:solidFill>
                  <a:srgbClr val="FFFFFF"/>
                </a:solidFill>
                <a:latin typeface="Arial"/>
                <a:cs typeface="Arial"/>
              </a:rPr>
              <a:t> </a:t>
            </a:r>
            <a:r>
              <a:rPr sz="1200" dirty="0">
                <a:solidFill>
                  <a:srgbClr val="FFFFFF"/>
                </a:solidFill>
                <a:latin typeface="Arial"/>
                <a:cs typeface="Arial"/>
              </a:rPr>
              <a:t>be</a:t>
            </a:r>
            <a:r>
              <a:rPr sz="1200" spc="-25" dirty="0">
                <a:solidFill>
                  <a:srgbClr val="FFFFFF"/>
                </a:solidFill>
                <a:latin typeface="Arial"/>
                <a:cs typeface="Arial"/>
              </a:rPr>
              <a:t> </a:t>
            </a:r>
            <a:r>
              <a:rPr sz="1200" dirty="0">
                <a:solidFill>
                  <a:srgbClr val="FFFFFF"/>
                </a:solidFill>
                <a:latin typeface="Arial"/>
                <a:cs typeface="Arial"/>
              </a:rPr>
              <a:t>expressed</a:t>
            </a:r>
            <a:r>
              <a:rPr sz="1200" spc="-45" dirty="0">
                <a:solidFill>
                  <a:srgbClr val="FFFFFF"/>
                </a:solidFill>
                <a:latin typeface="Arial"/>
                <a:cs typeface="Arial"/>
              </a:rPr>
              <a:t> </a:t>
            </a:r>
            <a:r>
              <a:rPr sz="1200" dirty="0">
                <a:solidFill>
                  <a:srgbClr val="FFFFFF"/>
                </a:solidFill>
                <a:latin typeface="Arial"/>
                <a:cs typeface="Arial"/>
              </a:rPr>
              <a:t>by</a:t>
            </a:r>
            <a:r>
              <a:rPr sz="1200" spc="-15" dirty="0">
                <a:solidFill>
                  <a:srgbClr val="FFFFFF"/>
                </a:solidFill>
                <a:latin typeface="Arial"/>
                <a:cs typeface="Arial"/>
              </a:rPr>
              <a:t> </a:t>
            </a:r>
            <a:r>
              <a:rPr sz="1200" dirty="0">
                <a:solidFill>
                  <a:srgbClr val="FFFFFF"/>
                </a:solidFill>
                <a:latin typeface="Arial"/>
                <a:cs typeface="Arial"/>
              </a:rPr>
              <a:t>reviewing</a:t>
            </a:r>
            <a:r>
              <a:rPr sz="1200" spc="-20" dirty="0">
                <a:solidFill>
                  <a:srgbClr val="FFFFFF"/>
                </a:solidFill>
                <a:latin typeface="Arial"/>
                <a:cs typeface="Arial"/>
              </a:rPr>
              <a:t> </a:t>
            </a:r>
            <a:r>
              <a:rPr sz="1200" dirty="0">
                <a:solidFill>
                  <a:srgbClr val="FFFFFF"/>
                </a:solidFill>
                <a:latin typeface="Arial"/>
                <a:cs typeface="Arial"/>
              </a:rPr>
              <a:t>whether</a:t>
            </a:r>
            <a:r>
              <a:rPr sz="1200" spc="-40" dirty="0">
                <a:solidFill>
                  <a:srgbClr val="FFFFFF"/>
                </a:solidFill>
                <a:latin typeface="Arial"/>
                <a:cs typeface="Arial"/>
              </a:rPr>
              <a:t> </a:t>
            </a:r>
            <a:r>
              <a:rPr sz="120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have</a:t>
            </a:r>
            <a:r>
              <a:rPr sz="1200" spc="-25" dirty="0">
                <a:solidFill>
                  <a:srgbClr val="FFFFFF"/>
                </a:solidFill>
                <a:latin typeface="Arial"/>
                <a:cs typeface="Arial"/>
              </a:rPr>
              <a:t> </a:t>
            </a:r>
            <a:r>
              <a:rPr sz="1200" dirty="0">
                <a:solidFill>
                  <a:srgbClr val="FFFFFF"/>
                </a:solidFill>
                <a:latin typeface="Arial"/>
                <a:cs typeface="Arial"/>
              </a:rPr>
              <a:t>issues</a:t>
            </a:r>
            <a:r>
              <a:rPr sz="1200" spc="-40" dirty="0">
                <a:solidFill>
                  <a:srgbClr val="FFFFFF"/>
                </a:solidFill>
                <a:latin typeface="Arial"/>
                <a:cs typeface="Arial"/>
              </a:rPr>
              <a:t> </a:t>
            </a:r>
            <a:r>
              <a:rPr sz="1200" dirty="0">
                <a:solidFill>
                  <a:srgbClr val="FFFFFF"/>
                </a:solidFill>
                <a:latin typeface="Arial"/>
                <a:cs typeface="Arial"/>
              </a:rPr>
              <a:t>relating</a:t>
            </a:r>
            <a:r>
              <a:rPr sz="1200" spc="-45" dirty="0">
                <a:solidFill>
                  <a:srgbClr val="FFFFFF"/>
                </a:solidFill>
                <a:latin typeface="Arial"/>
                <a:cs typeface="Arial"/>
              </a:rPr>
              <a:t> </a:t>
            </a:r>
            <a:r>
              <a:rPr sz="1200" dirty="0">
                <a:solidFill>
                  <a:srgbClr val="FFFFFF"/>
                </a:solidFill>
                <a:latin typeface="Arial"/>
                <a:cs typeface="Arial"/>
              </a:rPr>
              <a:t>only</a:t>
            </a:r>
            <a:r>
              <a:rPr sz="1200" spc="-30" dirty="0">
                <a:solidFill>
                  <a:srgbClr val="FFFFFF"/>
                </a:solidFill>
                <a:latin typeface="Arial"/>
                <a:cs typeface="Arial"/>
              </a:rPr>
              <a:t> </a:t>
            </a:r>
            <a:r>
              <a:rPr sz="1200" dirty="0">
                <a:solidFill>
                  <a:srgbClr val="FFFFFF"/>
                </a:solidFill>
                <a:latin typeface="Arial"/>
                <a:cs typeface="Arial"/>
              </a:rPr>
              <a:t>to</a:t>
            </a:r>
            <a:r>
              <a:rPr sz="1200" spc="40" dirty="0">
                <a:solidFill>
                  <a:srgbClr val="FFFFFF"/>
                </a:solidFill>
                <a:latin typeface="Arial"/>
                <a:cs typeface="Arial"/>
              </a:rPr>
              <a:t> </a:t>
            </a:r>
            <a:r>
              <a:rPr sz="1200" dirty="0">
                <a:solidFill>
                  <a:srgbClr val="FFFFFF"/>
                </a:solidFill>
                <a:latin typeface="Arial"/>
                <a:cs typeface="Arial"/>
              </a:rPr>
              <a:t>one</a:t>
            </a:r>
            <a:r>
              <a:rPr sz="1200" spc="-35" dirty="0">
                <a:solidFill>
                  <a:srgbClr val="FFFFFF"/>
                </a:solidFill>
                <a:latin typeface="Arial"/>
                <a:cs typeface="Arial"/>
              </a:rPr>
              <a:t> </a:t>
            </a:r>
            <a:r>
              <a:rPr sz="1200" dirty="0">
                <a:solidFill>
                  <a:srgbClr val="FFFFFF"/>
                </a:solidFill>
                <a:latin typeface="Arial"/>
                <a:cs typeface="Arial"/>
              </a:rPr>
              <a:t>aspect</a:t>
            </a:r>
            <a:r>
              <a:rPr sz="1200" spc="-35"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exclusion</a:t>
            </a:r>
            <a:r>
              <a:rPr sz="1200" spc="-35" dirty="0">
                <a:solidFill>
                  <a:srgbClr val="FFFFFF"/>
                </a:solidFill>
                <a:latin typeface="Arial"/>
                <a:cs typeface="Arial"/>
              </a:rPr>
              <a:t> </a:t>
            </a:r>
            <a:r>
              <a:rPr sz="1200" dirty="0">
                <a:solidFill>
                  <a:srgbClr val="FFFFFF"/>
                </a:solidFill>
                <a:latin typeface="Arial"/>
                <a:cs typeface="Arial"/>
              </a:rPr>
              <a:t>or</a:t>
            </a:r>
            <a:r>
              <a:rPr sz="1200" spc="-20" dirty="0">
                <a:solidFill>
                  <a:srgbClr val="FFFFFF"/>
                </a:solidFill>
                <a:latin typeface="Arial"/>
                <a:cs typeface="Arial"/>
              </a:rPr>
              <a:t> many </a:t>
            </a:r>
            <a:r>
              <a:rPr sz="1200" dirty="0">
                <a:solidFill>
                  <a:srgbClr val="FFFFFF"/>
                </a:solidFill>
                <a:latin typeface="Arial"/>
                <a:cs typeface="Arial"/>
              </a:rPr>
              <a:t>(from</a:t>
            </a:r>
            <a:r>
              <a:rPr sz="1200" spc="-20"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list*</a:t>
            </a:r>
            <a:r>
              <a:rPr sz="1200" spc="-15" dirty="0">
                <a:solidFill>
                  <a:srgbClr val="FFFFFF"/>
                </a:solidFill>
                <a:latin typeface="Arial"/>
                <a:cs typeface="Arial"/>
              </a:rPr>
              <a:t> </a:t>
            </a:r>
            <a:r>
              <a:rPr sz="1200" dirty="0">
                <a:solidFill>
                  <a:srgbClr val="FFFFFF"/>
                </a:solidFill>
                <a:latin typeface="Arial"/>
                <a:cs typeface="Arial"/>
              </a:rPr>
              <a:t>including:</a:t>
            </a:r>
            <a:r>
              <a:rPr sz="1200" spc="-40" dirty="0">
                <a:solidFill>
                  <a:srgbClr val="FFFFFF"/>
                </a:solidFill>
                <a:latin typeface="Arial"/>
                <a:cs typeface="Arial"/>
              </a:rPr>
              <a:t> </a:t>
            </a:r>
            <a:r>
              <a:rPr sz="1200" spc="-10" dirty="0">
                <a:solidFill>
                  <a:srgbClr val="FFFFFF"/>
                </a:solidFill>
                <a:latin typeface="Arial"/>
                <a:cs typeface="Arial"/>
              </a:rPr>
              <a:t>consistent/reliable</a:t>
            </a:r>
            <a:r>
              <a:rPr sz="1200" spc="-50" dirty="0">
                <a:solidFill>
                  <a:srgbClr val="FFFFFF"/>
                </a:solidFill>
                <a:latin typeface="Arial"/>
                <a:cs typeface="Arial"/>
              </a:rPr>
              <a:t> </a:t>
            </a:r>
            <a:r>
              <a:rPr sz="1200" dirty="0">
                <a:solidFill>
                  <a:srgbClr val="FFFFFF"/>
                </a:solidFill>
                <a:latin typeface="Arial"/>
                <a:cs typeface="Arial"/>
              </a:rPr>
              <a:t>internet</a:t>
            </a:r>
            <a:r>
              <a:rPr sz="1200" spc="-25" dirty="0">
                <a:solidFill>
                  <a:srgbClr val="FFFFFF"/>
                </a:solidFill>
                <a:latin typeface="Arial"/>
                <a:cs typeface="Arial"/>
              </a:rPr>
              <a:t> </a:t>
            </a:r>
            <a:r>
              <a:rPr sz="1200" dirty="0">
                <a:solidFill>
                  <a:srgbClr val="FFFFFF"/>
                </a:solidFill>
                <a:latin typeface="Arial"/>
                <a:cs typeface="Arial"/>
              </a:rPr>
              <a:t>connection;</a:t>
            </a:r>
            <a:r>
              <a:rPr sz="1200" spc="-35" dirty="0">
                <a:solidFill>
                  <a:srgbClr val="FFFFFF"/>
                </a:solidFill>
                <a:latin typeface="Arial"/>
                <a:cs typeface="Arial"/>
              </a:rPr>
              <a:t> </a:t>
            </a:r>
            <a:r>
              <a:rPr sz="1200" dirty="0">
                <a:solidFill>
                  <a:srgbClr val="FFFFFF"/>
                </a:solidFill>
                <a:latin typeface="Arial"/>
                <a:cs typeface="Arial"/>
              </a:rPr>
              <a:t>suitable</a:t>
            </a:r>
            <a:r>
              <a:rPr sz="1200" spc="-40" dirty="0">
                <a:solidFill>
                  <a:srgbClr val="FFFFFF"/>
                </a:solidFill>
                <a:latin typeface="Arial"/>
                <a:cs typeface="Arial"/>
              </a:rPr>
              <a:t> </a:t>
            </a:r>
            <a:r>
              <a:rPr sz="1200" dirty="0">
                <a:solidFill>
                  <a:srgbClr val="FFFFFF"/>
                </a:solidFill>
                <a:latin typeface="Arial"/>
                <a:cs typeface="Arial"/>
              </a:rPr>
              <a:t>devices;</a:t>
            </a:r>
            <a:r>
              <a:rPr sz="1200" spc="-15" dirty="0">
                <a:solidFill>
                  <a:srgbClr val="FFFFFF"/>
                </a:solidFill>
                <a:latin typeface="Arial"/>
                <a:cs typeface="Arial"/>
              </a:rPr>
              <a:t> </a:t>
            </a:r>
            <a:r>
              <a:rPr sz="1200" spc="-10" dirty="0">
                <a:solidFill>
                  <a:srgbClr val="FFFFFF"/>
                </a:solidFill>
                <a:latin typeface="Arial"/>
                <a:cs typeface="Arial"/>
              </a:rPr>
              <a:t>affordability;</a:t>
            </a:r>
            <a:r>
              <a:rPr sz="1200" spc="-15" dirty="0">
                <a:solidFill>
                  <a:srgbClr val="FFFFFF"/>
                </a:solidFill>
                <a:latin typeface="Arial"/>
                <a:cs typeface="Arial"/>
              </a:rPr>
              <a:t> </a:t>
            </a:r>
            <a:r>
              <a:rPr sz="1200" dirty="0">
                <a:solidFill>
                  <a:srgbClr val="FFFFFF"/>
                </a:solidFill>
                <a:latin typeface="Arial"/>
                <a:cs typeface="Arial"/>
              </a:rPr>
              <a:t>digital</a:t>
            </a:r>
            <a:r>
              <a:rPr sz="1200" spc="-30" dirty="0">
                <a:solidFill>
                  <a:srgbClr val="FFFFFF"/>
                </a:solidFill>
                <a:latin typeface="Arial"/>
                <a:cs typeface="Arial"/>
              </a:rPr>
              <a:t> </a:t>
            </a:r>
            <a:r>
              <a:rPr sz="1200" dirty="0">
                <a:solidFill>
                  <a:srgbClr val="FFFFFF"/>
                </a:solidFill>
                <a:latin typeface="Arial"/>
                <a:cs typeface="Arial"/>
              </a:rPr>
              <a:t>skills;</a:t>
            </a:r>
            <a:r>
              <a:rPr sz="1200" spc="-5" dirty="0">
                <a:solidFill>
                  <a:srgbClr val="FFFFFF"/>
                </a:solidFill>
                <a:latin typeface="Arial"/>
                <a:cs typeface="Arial"/>
              </a:rPr>
              <a:t> </a:t>
            </a:r>
            <a:r>
              <a:rPr sz="1200" dirty="0">
                <a:solidFill>
                  <a:srgbClr val="FFFFFF"/>
                </a:solidFill>
                <a:latin typeface="Arial"/>
                <a:cs typeface="Arial"/>
              </a:rPr>
              <a:t>access</a:t>
            </a:r>
            <a:r>
              <a:rPr sz="1200" spc="-15" dirty="0">
                <a:solidFill>
                  <a:srgbClr val="FFFFFF"/>
                </a:solidFill>
                <a:latin typeface="Arial"/>
                <a:cs typeface="Arial"/>
              </a:rPr>
              <a:t> </a:t>
            </a:r>
            <a:r>
              <a:rPr sz="1200" dirty="0">
                <a:solidFill>
                  <a:srgbClr val="FFFFFF"/>
                </a:solidFill>
                <a:latin typeface="Arial"/>
                <a:cs typeface="Arial"/>
              </a:rPr>
              <a:t>to</a:t>
            </a:r>
            <a:r>
              <a:rPr sz="1200" spc="40" dirty="0">
                <a:solidFill>
                  <a:srgbClr val="FFFFFF"/>
                </a:solidFill>
                <a:latin typeface="Arial"/>
                <a:cs typeface="Arial"/>
              </a:rPr>
              <a:t> </a:t>
            </a:r>
            <a:r>
              <a:rPr sz="1200" dirty="0">
                <a:solidFill>
                  <a:srgbClr val="FFFFFF"/>
                </a:solidFill>
                <a:latin typeface="Arial"/>
                <a:cs typeface="Arial"/>
              </a:rPr>
              <a:t>support).</a:t>
            </a:r>
            <a:r>
              <a:rPr sz="1200" spc="-25" dirty="0">
                <a:solidFill>
                  <a:srgbClr val="FFFFFF"/>
                </a:solidFill>
                <a:latin typeface="Arial"/>
                <a:cs typeface="Arial"/>
              </a:rPr>
              <a:t> </a:t>
            </a:r>
            <a:r>
              <a:rPr sz="1200" dirty="0">
                <a:solidFill>
                  <a:srgbClr val="FFFFFF"/>
                </a:solidFill>
                <a:latin typeface="Arial"/>
                <a:cs typeface="Arial"/>
              </a:rPr>
              <a:t>9%</a:t>
            </a:r>
            <a:r>
              <a:rPr sz="1200" spc="-1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Greater</a:t>
            </a:r>
            <a:r>
              <a:rPr sz="1200" spc="-20" dirty="0">
                <a:solidFill>
                  <a:srgbClr val="FFFFFF"/>
                </a:solidFill>
                <a:latin typeface="Arial"/>
                <a:cs typeface="Arial"/>
              </a:rPr>
              <a:t> </a:t>
            </a:r>
            <a:r>
              <a:rPr sz="1200" spc="-10" dirty="0">
                <a:solidFill>
                  <a:srgbClr val="FFFFFF"/>
                </a:solidFill>
                <a:latin typeface="Arial"/>
                <a:cs typeface="Arial"/>
              </a:rPr>
              <a:t>Manchester </a:t>
            </a:r>
            <a:r>
              <a:rPr sz="1200" dirty="0">
                <a:solidFill>
                  <a:srgbClr val="FFFFFF"/>
                </a:solidFill>
                <a:latin typeface="Arial"/>
                <a:cs typeface="Arial"/>
              </a:rPr>
              <a:t>households</a:t>
            </a:r>
            <a:r>
              <a:rPr sz="1200" spc="-45"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a:t>
            </a:r>
            <a:r>
              <a:rPr sz="1200" dirty="0">
                <a:solidFill>
                  <a:srgbClr val="FFFFFF"/>
                </a:solidFill>
                <a:latin typeface="Arial"/>
                <a:cs typeface="Arial"/>
              </a:rPr>
              <a:t>experienced</a:t>
            </a:r>
            <a:r>
              <a:rPr sz="1200" spc="-45"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single</a:t>
            </a:r>
            <a:r>
              <a:rPr sz="1200" spc="-15" dirty="0">
                <a:solidFill>
                  <a:srgbClr val="FFFFFF"/>
                </a:solidFill>
                <a:latin typeface="Arial"/>
                <a:cs typeface="Arial"/>
              </a:rPr>
              <a:t> </a:t>
            </a:r>
            <a:r>
              <a:rPr sz="1200" dirty="0">
                <a:solidFill>
                  <a:srgbClr val="FFFFFF"/>
                </a:solidFill>
                <a:latin typeface="Arial"/>
                <a:cs typeface="Arial"/>
              </a:rPr>
              <a:t>aspect</a:t>
            </a:r>
            <a:r>
              <a:rPr sz="1200" spc="-2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digital</a:t>
            </a:r>
            <a:r>
              <a:rPr sz="1200" spc="-20" dirty="0">
                <a:solidFill>
                  <a:srgbClr val="FFFFFF"/>
                </a:solidFill>
                <a:latin typeface="Arial"/>
                <a:cs typeface="Arial"/>
              </a:rPr>
              <a:t> </a:t>
            </a:r>
            <a:r>
              <a:rPr sz="1200" spc="-10" dirty="0">
                <a:solidFill>
                  <a:srgbClr val="FFFFFF"/>
                </a:solidFill>
                <a:latin typeface="Arial"/>
                <a:cs typeface="Arial"/>
              </a:rPr>
              <a:t>exclusion.</a:t>
            </a:r>
            <a:r>
              <a:rPr sz="1200" spc="-95" dirty="0">
                <a:solidFill>
                  <a:srgbClr val="FFFFFF"/>
                </a:solidFill>
                <a:latin typeface="Arial"/>
                <a:cs typeface="Arial"/>
              </a:rPr>
              <a:t> </a:t>
            </a:r>
            <a:r>
              <a:rPr sz="1200" dirty="0">
                <a:solidFill>
                  <a:srgbClr val="FFFFFF"/>
                </a:solidFill>
                <a:latin typeface="Arial"/>
                <a:cs typeface="Arial"/>
              </a:rPr>
              <a:t>A</a:t>
            </a:r>
            <a:r>
              <a:rPr sz="1200" spc="-75" dirty="0">
                <a:solidFill>
                  <a:srgbClr val="FFFFFF"/>
                </a:solidFill>
                <a:latin typeface="Arial"/>
                <a:cs typeface="Arial"/>
              </a:rPr>
              <a:t> </a:t>
            </a:r>
            <a:r>
              <a:rPr sz="1200" dirty="0">
                <a:solidFill>
                  <a:srgbClr val="FFFFFF"/>
                </a:solidFill>
                <a:latin typeface="Arial"/>
                <a:cs typeface="Arial"/>
              </a:rPr>
              <a:t>similar</a:t>
            </a:r>
            <a:r>
              <a:rPr sz="1200" spc="-10" dirty="0">
                <a:solidFill>
                  <a:srgbClr val="FFFFFF"/>
                </a:solidFill>
                <a:latin typeface="Arial"/>
                <a:cs typeface="Arial"/>
              </a:rPr>
              <a:t> proportion</a:t>
            </a:r>
            <a:r>
              <a:rPr sz="1200" spc="-50" dirty="0">
                <a:solidFill>
                  <a:srgbClr val="FFFFFF"/>
                </a:solidFill>
                <a:latin typeface="Arial"/>
                <a:cs typeface="Arial"/>
              </a:rPr>
              <a:t> </a:t>
            </a:r>
            <a:r>
              <a:rPr sz="1200" dirty="0">
                <a:solidFill>
                  <a:srgbClr val="FFFFFF"/>
                </a:solidFill>
                <a:latin typeface="Arial"/>
                <a:cs typeface="Arial"/>
              </a:rPr>
              <a:t>(10%)</a:t>
            </a:r>
            <a:r>
              <a:rPr sz="1200" spc="-2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experienced</a:t>
            </a:r>
            <a:r>
              <a:rPr sz="1200" spc="-45" dirty="0">
                <a:solidFill>
                  <a:srgbClr val="FFFFFF"/>
                </a:solidFill>
                <a:latin typeface="Arial"/>
                <a:cs typeface="Arial"/>
              </a:rPr>
              <a:t> </a:t>
            </a:r>
            <a:r>
              <a:rPr sz="1200" dirty="0">
                <a:solidFill>
                  <a:srgbClr val="FFFFFF"/>
                </a:solidFill>
                <a:latin typeface="Arial"/>
                <a:cs typeface="Arial"/>
              </a:rPr>
              <a:t>all</a:t>
            </a:r>
            <a:r>
              <a:rPr sz="1200" spc="-15" dirty="0">
                <a:solidFill>
                  <a:srgbClr val="FFFFFF"/>
                </a:solidFill>
                <a:latin typeface="Arial"/>
                <a:cs typeface="Arial"/>
              </a:rPr>
              <a:t> </a:t>
            </a:r>
            <a:r>
              <a:rPr sz="1200" dirty="0">
                <a:solidFill>
                  <a:srgbClr val="FFFFFF"/>
                </a:solidFill>
                <a:latin typeface="Arial"/>
                <a:cs typeface="Arial"/>
              </a:rPr>
              <a:t>5</a:t>
            </a:r>
            <a:r>
              <a:rPr sz="1200" spc="-5" dirty="0">
                <a:solidFill>
                  <a:srgbClr val="FFFFFF"/>
                </a:solidFill>
                <a:latin typeface="Arial"/>
                <a:cs typeface="Arial"/>
              </a:rPr>
              <a:t> </a:t>
            </a:r>
            <a:r>
              <a:rPr sz="1200" dirty="0">
                <a:solidFill>
                  <a:srgbClr val="FFFFFF"/>
                </a:solidFill>
                <a:latin typeface="Arial"/>
                <a:cs typeface="Arial"/>
              </a:rPr>
              <a:t>aspects</a:t>
            </a:r>
            <a:r>
              <a:rPr sz="1200" spc="-30"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digital</a:t>
            </a:r>
            <a:r>
              <a:rPr sz="1200" spc="-20" dirty="0">
                <a:solidFill>
                  <a:srgbClr val="FFFFFF"/>
                </a:solidFill>
                <a:latin typeface="Arial"/>
                <a:cs typeface="Arial"/>
              </a:rPr>
              <a:t> </a:t>
            </a:r>
            <a:r>
              <a:rPr sz="1200" spc="-10" dirty="0">
                <a:solidFill>
                  <a:srgbClr val="FFFFFF"/>
                </a:solidFill>
                <a:latin typeface="Arial"/>
                <a:cs typeface="Arial"/>
              </a:rPr>
              <a:t>exclusion</a:t>
            </a:r>
            <a:endParaRPr sz="1200">
              <a:latin typeface="Arial"/>
              <a:cs typeface="Arial"/>
            </a:endParaRPr>
          </a:p>
          <a:p>
            <a:pPr>
              <a:lnSpc>
                <a:spcPct val="100000"/>
              </a:lnSpc>
              <a:spcBef>
                <a:spcPts val="1325"/>
              </a:spcBef>
              <a:buClr>
                <a:srgbClr val="FFFFFF"/>
              </a:buClr>
              <a:buFont typeface="Arial"/>
              <a:buChar char="•"/>
            </a:pPr>
            <a:endParaRPr sz="1200">
              <a:latin typeface="Arial"/>
              <a:cs typeface="Arial"/>
            </a:endParaRPr>
          </a:p>
          <a:p>
            <a:pPr marL="12700">
              <a:lnSpc>
                <a:spcPct val="100000"/>
              </a:lnSpc>
            </a:pPr>
            <a:r>
              <a:rPr sz="1400" b="1" dirty="0">
                <a:solidFill>
                  <a:srgbClr val="FFFFFF"/>
                </a:solidFill>
                <a:latin typeface="Arial"/>
                <a:cs typeface="Arial"/>
              </a:rPr>
              <a:t>CONFIDENCE</a:t>
            </a:r>
            <a:r>
              <a:rPr sz="1400" b="1" spc="-20" dirty="0">
                <a:solidFill>
                  <a:srgbClr val="FFFFFF"/>
                </a:solidFill>
                <a:latin typeface="Arial"/>
                <a:cs typeface="Arial"/>
              </a:rPr>
              <a:t> </a:t>
            </a:r>
            <a:r>
              <a:rPr sz="1400" b="1" dirty="0">
                <a:solidFill>
                  <a:srgbClr val="FFFFFF"/>
                </a:solidFill>
                <a:latin typeface="Arial"/>
                <a:cs typeface="Arial"/>
              </a:rPr>
              <a:t>USING</a:t>
            </a:r>
            <a:r>
              <a:rPr sz="1400" b="1" spc="-35" dirty="0">
                <a:solidFill>
                  <a:srgbClr val="FFFFFF"/>
                </a:solidFill>
                <a:latin typeface="Arial"/>
                <a:cs typeface="Arial"/>
              </a:rPr>
              <a:t> </a:t>
            </a:r>
            <a:r>
              <a:rPr sz="1400" b="1" spc="-20" dirty="0">
                <a:solidFill>
                  <a:srgbClr val="FFFFFF"/>
                </a:solidFill>
                <a:latin typeface="Arial"/>
                <a:cs typeface="Arial"/>
              </a:rPr>
              <a:t>DIGITAL</a:t>
            </a:r>
            <a:r>
              <a:rPr sz="1400" b="1" spc="-30" dirty="0">
                <a:solidFill>
                  <a:srgbClr val="FFFFFF"/>
                </a:solidFill>
                <a:latin typeface="Arial"/>
                <a:cs typeface="Arial"/>
              </a:rPr>
              <a:t> </a:t>
            </a:r>
            <a:r>
              <a:rPr sz="1400" b="1" spc="-10" dirty="0">
                <a:solidFill>
                  <a:srgbClr val="FFFFFF"/>
                </a:solidFill>
                <a:latin typeface="Arial"/>
                <a:cs typeface="Arial"/>
              </a:rPr>
              <a:t>SERVICES</a:t>
            </a:r>
            <a:r>
              <a:rPr sz="1400" b="1" spc="-60" dirty="0">
                <a:solidFill>
                  <a:srgbClr val="FFFFFF"/>
                </a:solidFill>
                <a:latin typeface="Arial"/>
                <a:cs typeface="Arial"/>
              </a:rPr>
              <a:t> </a:t>
            </a:r>
            <a:r>
              <a:rPr sz="1100" b="1" dirty="0">
                <a:solidFill>
                  <a:srgbClr val="FFFFFF"/>
                </a:solidFill>
                <a:latin typeface="Arial"/>
                <a:cs typeface="Arial"/>
              </a:rPr>
              <a:t>(survey</a:t>
            </a:r>
            <a:r>
              <a:rPr sz="1100" b="1" spc="-35" dirty="0">
                <a:solidFill>
                  <a:srgbClr val="FFFFFF"/>
                </a:solidFill>
                <a:latin typeface="Arial"/>
                <a:cs typeface="Arial"/>
              </a:rPr>
              <a:t> </a:t>
            </a:r>
            <a:r>
              <a:rPr sz="1100" b="1" dirty="0">
                <a:solidFill>
                  <a:srgbClr val="FFFFFF"/>
                </a:solidFill>
                <a:latin typeface="Arial"/>
                <a:cs typeface="Arial"/>
              </a:rPr>
              <a:t>14+15+16</a:t>
            </a:r>
            <a:r>
              <a:rPr sz="1100" b="1" spc="-35" dirty="0">
                <a:solidFill>
                  <a:srgbClr val="FFFFFF"/>
                </a:solidFill>
                <a:latin typeface="Arial"/>
                <a:cs typeface="Arial"/>
              </a:rPr>
              <a:t> </a:t>
            </a:r>
            <a:r>
              <a:rPr sz="1100" b="1" dirty="0">
                <a:solidFill>
                  <a:srgbClr val="FFFFFF"/>
                </a:solidFill>
                <a:latin typeface="Arial"/>
                <a:cs typeface="Arial"/>
              </a:rPr>
              <a:t>combined</a:t>
            </a:r>
            <a:r>
              <a:rPr sz="1100" b="1" spc="-35" dirty="0">
                <a:solidFill>
                  <a:srgbClr val="FFFFFF"/>
                </a:solidFill>
                <a:latin typeface="Arial"/>
                <a:cs typeface="Arial"/>
              </a:rPr>
              <a:t> </a:t>
            </a:r>
            <a:r>
              <a:rPr sz="1100" b="1" dirty="0">
                <a:solidFill>
                  <a:srgbClr val="FFFFFF"/>
                </a:solidFill>
                <a:latin typeface="Arial"/>
                <a:cs typeface="Arial"/>
              </a:rPr>
              <a:t>data,</a:t>
            </a:r>
            <a:r>
              <a:rPr sz="1100" b="1" spc="-35" dirty="0">
                <a:solidFill>
                  <a:srgbClr val="FFFFFF"/>
                </a:solidFill>
                <a:latin typeface="Arial"/>
                <a:cs typeface="Arial"/>
              </a:rPr>
              <a:t> </a:t>
            </a:r>
            <a:r>
              <a:rPr sz="1100" b="1" dirty="0">
                <a:solidFill>
                  <a:srgbClr val="FFFFFF"/>
                </a:solidFill>
                <a:latin typeface="Arial"/>
                <a:cs typeface="Arial"/>
              </a:rPr>
              <a:t>August</a:t>
            </a:r>
            <a:r>
              <a:rPr sz="1100" b="1" spc="10" dirty="0">
                <a:solidFill>
                  <a:srgbClr val="FFFFFF"/>
                </a:solidFill>
                <a:latin typeface="Arial"/>
                <a:cs typeface="Arial"/>
              </a:rPr>
              <a:t> </a:t>
            </a:r>
            <a:r>
              <a:rPr sz="1100" b="1" dirty="0">
                <a:solidFill>
                  <a:srgbClr val="FFFFFF"/>
                </a:solidFill>
                <a:latin typeface="Arial"/>
                <a:cs typeface="Arial"/>
              </a:rPr>
              <a:t>2024</a:t>
            </a:r>
            <a:r>
              <a:rPr sz="1100" b="1" spc="-20" dirty="0">
                <a:solidFill>
                  <a:srgbClr val="FFFFFF"/>
                </a:solidFill>
                <a:latin typeface="Arial"/>
                <a:cs typeface="Arial"/>
              </a:rPr>
              <a:t> </a:t>
            </a:r>
            <a:r>
              <a:rPr sz="1100" b="1" dirty="0">
                <a:solidFill>
                  <a:srgbClr val="FFFFFF"/>
                </a:solidFill>
                <a:latin typeface="Arial"/>
                <a:cs typeface="Arial"/>
              </a:rPr>
              <a:t>–</a:t>
            </a:r>
            <a:r>
              <a:rPr sz="1100" b="1" spc="-20" dirty="0">
                <a:solidFill>
                  <a:srgbClr val="FFFFFF"/>
                </a:solidFill>
                <a:latin typeface="Arial"/>
                <a:cs typeface="Arial"/>
              </a:rPr>
              <a:t> </a:t>
            </a:r>
            <a:r>
              <a:rPr sz="1100" b="1" dirty="0">
                <a:solidFill>
                  <a:srgbClr val="FFFFFF"/>
                </a:solidFill>
                <a:latin typeface="Arial"/>
                <a:cs typeface="Arial"/>
              </a:rPr>
              <a:t>December</a:t>
            </a:r>
            <a:r>
              <a:rPr sz="1100" b="1" spc="-35" dirty="0">
                <a:solidFill>
                  <a:srgbClr val="FFFFFF"/>
                </a:solidFill>
                <a:latin typeface="Arial"/>
                <a:cs typeface="Arial"/>
              </a:rPr>
              <a:t> </a:t>
            </a:r>
            <a:r>
              <a:rPr sz="1100" b="1" spc="-10" dirty="0">
                <a:solidFill>
                  <a:srgbClr val="FFFFFF"/>
                </a:solidFill>
                <a:latin typeface="Arial"/>
                <a:cs typeface="Arial"/>
              </a:rPr>
              <a:t>2024)</a:t>
            </a:r>
            <a:endParaRPr sz="1100">
              <a:latin typeface="Arial"/>
              <a:cs typeface="Arial"/>
            </a:endParaRPr>
          </a:p>
          <a:p>
            <a:pPr marL="299085" marR="137795" indent="-287020">
              <a:lnSpc>
                <a:spcPct val="114199"/>
              </a:lnSpc>
              <a:spcBef>
                <a:spcPts val="465"/>
              </a:spcBef>
              <a:buChar char="•"/>
              <a:tabLst>
                <a:tab pos="299085" algn="l"/>
              </a:tabLst>
            </a:pPr>
            <a:r>
              <a:rPr sz="1200" dirty="0">
                <a:solidFill>
                  <a:srgbClr val="FFFFFF"/>
                </a:solidFill>
                <a:latin typeface="Arial"/>
                <a:cs typeface="Arial"/>
              </a:rPr>
              <a:t>19%</a:t>
            </a:r>
            <a:r>
              <a:rPr sz="1200" spc="-40"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either</a:t>
            </a:r>
            <a:r>
              <a:rPr sz="1200" spc="-40"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(14%)</a:t>
            </a:r>
            <a:r>
              <a:rPr sz="1200" spc="-35" dirty="0">
                <a:solidFill>
                  <a:srgbClr val="FFFFFF"/>
                </a:solidFill>
                <a:latin typeface="Arial"/>
                <a:cs typeface="Arial"/>
              </a:rPr>
              <a:t> </a:t>
            </a:r>
            <a:r>
              <a:rPr sz="1200" dirty="0">
                <a:solidFill>
                  <a:srgbClr val="FFFFFF"/>
                </a:solidFill>
                <a:latin typeface="Arial"/>
                <a:cs typeface="Arial"/>
              </a:rPr>
              <a:t>or</a:t>
            </a:r>
            <a:r>
              <a:rPr sz="1200" spc="-15" dirty="0">
                <a:solidFill>
                  <a:srgbClr val="FFFFFF"/>
                </a:solidFill>
                <a:latin typeface="Arial"/>
                <a:cs typeface="Arial"/>
              </a:rPr>
              <a:t> </a:t>
            </a:r>
            <a:r>
              <a:rPr sz="1200" dirty="0">
                <a:solidFill>
                  <a:srgbClr val="FFFFFF"/>
                </a:solidFill>
                <a:latin typeface="Arial"/>
                <a:cs typeface="Arial"/>
              </a:rPr>
              <a:t>someone</a:t>
            </a:r>
            <a:r>
              <a:rPr sz="1200" spc="-20" dirty="0">
                <a:solidFill>
                  <a:srgbClr val="FFFFFF"/>
                </a:solidFill>
                <a:latin typeface="Arial"/>
                <a:cs typeface="Arial"/>
              </a:rPr>
              <a:t> </a:t>
            </a:r>
            <a:r>
              <a:rPr sz="1200" dirty="0">
                <a:solidFill>
                  <a:srgbClr val="FFFFFF"/>
                </a:solidFill>
                <a:latin typeface="Arial"/>
                <a:cs typeface="Arial"/>
              </a:rPr>
              <a:t>in</a:t>
            </a:r>
            <a:r>
              <a:rPr sz="1200" spc="-4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household</a:t>
            </a:r>
            <a:r>
              <a:rPr sz="1200" spc="-55" dirty="0">
                <a:solidFill>
                  <a:srgbClr val="FFFFFF"/>
                </a:solidFill>
                <a:latin typeface="Arial"/>
                <a:cs typeface="Arial"/>
              </a:rPr>
              <a:t> </a:t>
            </a:r>
            <a:r>
              <a:rPr sz="1200" spc="-10" dirty="0">
                <a:solidFill>
                  <a:srgbClr val="FFFFFF"/>
                </a:solidFill>
                <a:latin typeface="Arial"/>
                <a:cs typeface="Arial"/>
              </a:rPr>
              <a:t>(11%)</a:t>
            </a:r>
            <a:r>
              <a:rPr sz="1200" spc="-4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not</a:t>
            </a:r>
            <a:r>
              <a:rPr sz="1200" spc="-25" dirty="0">
                <a:solidFill>
                  <a:srgbClr val="FFFFFF"/>
                </a:solidFill>
                <a:latin typeface="Arial"/>
                <a:cs typeface="Arial"/>
              </a:rPr>
              <a:t> </a:t>
            </a:r>
            <a:r>
              <a:rPr sz="1200" dirty="0">
                <a:solidFill>
                  <a:srgbClr val="FFFFFF"/>
                </a:solidFill>
                <a:latin typeface="Arial"/>
                <a:cs typeface="Arial"/>
              </a:rPr>
              <a:t>confident</a:t>
            </a:r>
            <a:r>
              <a:rPr sz="1200" spc="-45" dirty="0">
                <a:solidFill>
                  <a:srgbClr val="FFFFFF"/>
                </a:solidFill>
                <a:latin typeface="Arial"/>
                <a:cs typeface="Arial"/>
              </a:rPr>
              <a:t> </a:t>
            </a:r>
            <a:r>
              <a:rPr sz="1200" dirty="0">
                <a:solidFill>
                  <a:srgbClr val="FFFFFF"/>
                </a:solidFill>
                <a:latin typeface="Arial"/>
                <a:cs typeface="Arial"/>
              </a:rPr>
              <a:t>using</a:t>
            </a:r>
            <a:r>
              <a:rPr sz="1200" spc="-25" dirty="0">
                <a:solidFill>
                  <a:srgbClr val="FFFFFF"/>
                </a:solidFill>
                <a:latin typeface="Arial"/>
                <a:cs typeface="Arial"/>
              </a:rPr>
              <a:t> </a:t>
            </a:r>
            <a:r>
              <a:rPr sz="1200" dirty="0">
                <a:solidFill>
                  <a:srgbClr val="FFFFFF"/>
                </a:solidFill>
                <a:latin typeface="Arial"/>
                <a:cs typeface="Arial"/>
              </a:rPr>
              <a:t>digital</a:t>
            </a:r>
            <a:r>
              <a:rPr sz="1200" spc="-30" dirty="0">
                <a:solidFill>
                  <a:srgbClr val="FFFFFF"/>
                </a:solidFill>
                <a:latin typeface="Arial"/>
                <a:cs typeface="Arial"/>
              </a:rPr>
              <a:t> </a:t>
            </a:r>
            <a:r>
              <a:rPr sz="1200" dirty="0">
                <a:solidFill>
                  <a:srgbClr val="FFFFFF"/>
                </a:solidFill>
                <a:latin typeface="Arial"/>
                <a:cs typeface="Arial"/>
              </a:rPr>
              <a:t>services</a:t>
            </a:r>
            <a:r>
              <a:rPr sz="1200" spc="-20" dirty="0">
                <a:solidFill>
                  <a:srgbClr val="FFFFFF"/>
                </a:solidFill>
                <a:latin typeface="Arial"/>
                <a:cs typeface="Arial"/>
              </a:rPr>
              <a:t> </a:t>
            </a:r>
            <a:r>
              <a:rPr sz="1200" dirty="0">
                <a:solidFill>
                  <a:srgbClr val="FFFFFF"/>
                </a:solidFill>
                <a:latin typeface="Arial"/>
                <a:cs typeface="Arial"/>
              </a:rPr>
              <a:t>online</a:t>
            </a:r>
            <a:r>
              <a:rPr sz="1200" spc="10" dirty="0">
                <a:solidFill>
                  <a:srgbClr val="FFFFFF"/>
                </a:solidFill>
                <a:latin typeface="Arial"/>
                <a:cs typeface="Arial"/>
              </a:rPr>
              <a:t> </a:t>
            </a:r>
            <a:r>
              <a:rPr sz="1200" dirty="0">
                <a:solidFill>
                  <a:srgbClr val="FFFFFF"/>
                </a:solidFill>
                <a:latin typeface="Arial"/>
                <a:cs typeface="Arial"/>
              </a:rPr>
              <a:t>–</a:t>
            </a:r>
            <a:r>
              <a:rPr sz="1200" spc="-15" dirty="0">
                <a:solidFill>
                  <a:srgbClr val="FFFFFF"/>
                </a:solidFill>
                <a:latin typeface="Arial"/>
                <a:cs typeface="Arial"/>
              </a:rPr>
              <a:t> </a:t>
            </a:r>
            <a:r>
              <a:rPr sz="1200" dirty="0">
                <a:solidFill>
                  <a:srgbClr val="FFFFFF"/>
                </a:solidFill>
                <a:latin typeface="Arial"/>
                <a:cs typeface="Arial"/>
              </a:rPr>
              <a:t>these</a:t>
            </a:r>
            <a:r>
              <a:rPr sz="1200" spc="-35" dirty="0">
                <a:solidFill>
                  <a:srgbClr val="FFFFFF"/>
                </a:solidFill>
                <a:latin typeface="Arial"/>
                <a:cs typeface="Arial"/>
              </a:rPr>
              <a:t>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are</a:t>
            </a:r>
            <a:r>
              <a:rPr sz="1200" spc="-25" dirty="0">
                <a:solidFill>
                  <a:srgbClr val="FFFFFF"/>
                </a:solidFill>
                <a:latin typeface="Arial"/>
                <a:cs typeface="Arial"/>
              </a:rPr>
              <a:t> </a:t>
            </a:r>
            <a:r>
              <a:rPr sz="1200" dirty="0">
                <a:solidFill>
                  <a:srgbClr val="FFFFFF"/>
                </a:solidFill>
                <a:latin typeface="Arial"/>
                <a:cs typeface="Arial"/>
              </a:rPr>
              <a:t>just</a:t>
            </a:r>
            <a:r>
              <a:rPr sz="1200" spc="-10" dirty="0">
                <a:solidFill>
                  <a:srgbClr val="FFFFFF"/>
                </a:solidFill>
                <a:latin typeface="Arial"/>
                <a:cs typeface="Arial"/>
              </a:rPr>
              <a:t> slightly </a:t>
            </a:r>
            <a:r>
              <a:rPr sz="1200" dirty="0">
                <a:solidFill>
                  <a:srgbClr val="FFFFFF"/>
                </a:solidFill>
                <a:latin typeface="Arial"/>
                <a:cs typeface="Arial"/>
              </a:rPr>
              <a:t>lower</a:t>
            </a:r>
            <a:r>
              <a:rPr sz="1200" spc="-20" dirty="0">
                <a:solidFill>
                  <a:srgbClr val="FFFFFF"/>
                </a:solidFill>
                <a:latin typeface="Arial"/>
                <a:cs typeface="Arial"/>
              </a:rPr>
              <a:t> </a:t>
            </a:r>
            <a:r>
              <a:rPr sz="1200" dirty="0">
                <a:solidFill>
                  <a:srgbClr val="FFFFFF"/>
                </a:solidFill>
                <a:latin typeface="Arial"/>
                <a:cs typeface="Arial"/>
              </a:rPr>
              <a:t>than</a:t>
            </a:r>
            <a:r>
              <a:rPr sz="1200" spc="-4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equivalent</a:t>
            </a:r>
            <a:r>
              <a:rPr sz="1200" spc="-50" dirty="0">
                <a:solidFill>
                  <a:srgbClr val="FFFFFF"/>
                </a:solidFill>
                <a:latin typeface="Arial"/>
                <a:cs typeface="Arial"/>
              </a:rPr>
              <a:t> </a:t>
            </a:r>
            <a:r>
              <a:rPr sz="1200" dirty="0">
                <a:solidFill>
                  <a:srgbClr val="FFFFFF"/>
                </a:solidFill>
                <a:latin typeface="Arial"/>
                <a:cs typeface="Arial"/>
              </a:rPr>
              <a:t>figures</a:t>
            </a:r>
            <a:r>
              <a:rPr sz="1200" spc="-30" dirty="0">
                <a:solidFill>
                  <a:srgbClr val="FFFFFF"/>
                </a:solidFill>
                <a:latin typeface="Arial"/>
                <a:cs typeface="Arial"/>
              </a:rPr>
              <a:t> </a:t>
            </a:r>
            <a:r>
              <a:rPr sz="1200" dirty="0">
                <a:solidFill>
                  <a:srgbClr val="FFFFFF"/>
                </a:solidFill>
                <a:latin typeface="Arial"/>
                <a:cs typeface="Arial"/>
              </a:rPr>
              <a:t>published</a:t>
            </a:r>
            <a:r>
              <a:rPr sz="1200" spc="-4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last</a:t>
            </a:r>
            <a:r>
              <a:rPr sz="1200" spc="-25" dirty="0">
                <a:solidFill>
                  <a:srgbClr val="FFFFFF"/>
                </a:solidFill>
                <a:latin typeface="Arial"/>
                <a:cs typeface="Arial"/>
              </a:rPr>
              <a:t> </a:t>
            </a:r>
            <a:r>
              <a:rPr sz="1200" dirty="0">
                <a:solidFill>
                  <a:srgbClr val="FFFFFF"/>
                </a:solidFill>
                <a:latin typeface="Arial"/>
                <a:cs typeface="Arial"/>
              </a:rPr>
              <a:t>survey</a:t>
            </a:r>
            <a:r>
              <a:rPr sz="1200" spc="-15" dirty="0">
                <a:solidFill>
                  <a:srgbClr val="FFFFFF"/>
                </a:solidFill>
                <a:latin typeface="Arial"/>
                <a:cs typeface="Arial"/>
              </a:rPr>
              <a:t> </a:t>
            </a:r>
            <a:r>
              <a:rPr sz="1200" dirty="0">
                <a:solidFill>
                  <a:srgbClr val="FFFFFF"/>
                </a:solidFill>
                <a:latin typeface="Arial"/>
                <a:cs typeface="Arial"/>
              </a:rPr>
              <a:t>findings</a:t>
            </a:r>
            <a:r>
              <a:rPr sz="1200" spc="-40" dirty="0">
                <a:solidFill>
                  <a:srgbClr val="FFFFFF"/>
                </a:solidFill>
                <a:latin typeface="Arial"/>
                <a:cs typeface="Arial"/>
              </a:rPr>
              <a:t> </a:t>
            </a:r>
            <a:r>
              <a:rPr sz="1200" dirty="0">
                <a:solidFill>
                  <a:srgbClr val="FFFFFF"/>
                </a:solidFill>
                <a:latin typeface="Arial"/>
                <a:cs typeface="Arial"/>
              </a:rPr>
              <a:t>report</a:t>
            </a:r>
            <a:r>
              <a:rPr sz="1200" spc="-45" dirty="0">
                <a:solidFill>
                  <a:srgbClr val="FFFFFF"/>
                </a:solidFill>
                <a:latin typeface="Arial"/>
                <a:cs typeface="Arial"/>
              </a:rPr>
              <a:t> </a:t>
            </a:r>
            <a:r>
              <a:rPr sz="1200" dirty="0">
                <a:solidFill>
                  <a:srgbClr val="FFFFFF"/>
                </a:solidFill>
                <a:latin typeface="Arial"/>
                <a:cs typeface="Arial"/>
              </a:rPr>
              <a:t>(though</a:t>
            </a:r>
            <a:r>
              <a:rPr sz="1200" spc="-35" dirty="0">
                <a:solidFill>
                  <a:srgbClr val="FFFFFF"/>
                </a:solidFill>
                <a:latin typeface="Arial"/>
                <a:cs typeface="Arial"/>
              </a:rPr>
              <a:t> </a:t>
            </a:r>
            <a:r>
              <a:rPr sz="1200" dirty="0">
                <a:solidFill>
                  <a:srgbClr val="FFFFFF"/>
                </a:solidFill>
                <a:latin typeface="Arial"/>
                <a:cs typeface="Arial"/>
              </a:rPr>
              <a:t>not</a:t>
            </a:r>
            <a:r>
              <a:rPr sz="1200" spc="-35" dirty="0">
                <a:solidFill>
                  <a:srgbClr val="FFFFFF"/>
                </a:solidFill>
                <a:latin typeface="Arial"/>
                <a:cs typeface="Arial"/>
              </a:rPr>
              <a:t> </a:t>
            </a:r>
            <a:r>
              <a:rPr sz="1200" dirty="0">
                <a:solidFill>
                  <a:srgbClr val="FFFFFF"/>
                </a:solidFill>
                <a:latin typeface="Arial"/>
                <a:cs typeface="Arial"/>
              </a:rPr>
              <a:t>significantly</a:t>
            </a:r>
            <a:r>
              <a:rPr sz="1200" spc="-50" dirty="0">
                <a:solidFill>
                  <a:srgbClr val="FFFFFF"/>
                </a:solidFill>
                <a:latin typeface="Arial"/>
                <a:cs typeface="Arial"/>
              </a:rPr>
              <a:t> </a:t>
            </a:r>
            <a:r>
              <a:rPr sz="1200" spc="-25" dirty="0">
                <a:solidFill>
                  <a:srgbClr val="FFFFFF"/>
                </a:solidFill>
                <a:latin typeface="Arial"/>
                <a:cs typeface="Arial"/>
              </a:rPr>
              <a:t>so)</a:t>
            </a:r>
            <a:endParaRPr sz="1200">
              <a:latin typeface="Arial"/>
              <a:cs typeface="Arial"/>
            </a:endParaRPr>
          </a:p>
          <a:p>
            <a:pPr marL="798830" lvl="1" indent="-328930">
              <a:lnSpc>
                <a:spcPct val="100000"/>
              </a:lnSpc>
              <a:spcBef>
                <a:spcPts val="805"/>
              </a:spcBef>
              <a:buChar char="•"/>
              <a:tabLst>
                <a:tab pos="798830" algn="l"/>
              </a:tabLst>
            </a:pPr>
            <a:r>
              <a:rPr sz="1200" dirty="0">
                <a:solidFill>
                  <a:srgbClr val="FFFFFF"/>
                </a:solidFill>
                <a:latin typeface="Arial"/>
                <a:cs typeface="Arial"/>
              </a:rPr>
              <a:t>Subgroup</a:t>
            </a:r>
            <a:r>
              <a:rPr sz="1200" spc="-55" dirty="0">
                <a:solidFill>
                  <a:srgbClr val="FFFFFF"/>
                </a:solidFill>
                <a:latin typeface="Arial"/>
                <a:cs typeface="Arial"/>
              </a:rPr>
              <a:t> </a:t>
            </a:r>
            <a:r>
              <a:rPr sz="1200" dirty="0">
                <a:solidFill>
                  <a:srgbClr val="FFFFFF"/>
                </a:solidFill>
                <a:latin typeface="Arial"/>
                <a:cs typeface="Arial"/>
              </a:rPr>
              <a:t>analysis</a:t>
            </a:r>
            <a:r>
              <a:rPr sz="1200" spc="-25" dirty="0">
                <a:solidFill>
                  <a:srgbClr val="FFFFFF"/>
                </a:solidFill>
                <a:latin typeface="Arial"/>
                <a:cs typeface="Arial"/>
              </a:rPr>
              <a:t> </a:t>
            </a:r>
            <a:r>
              <a:rPr sz="1200" dirty="0">
                <a:solidFill>
                  <a:srgbClr val="FFFFFF"/>
                </a:solidFill>
                <a:latin typeface="Arial"/>
                <a:cs typeface="Arial"/>
              </a:rPr>
              <a:t>based</a:t>
            </a:r>
            <a:r>
              <a:rPr sz="1200" spc="-40" dirty="0">
                <a:solidFill>
                  <a:srgbClr val="FFFFFF"/>
                </a:solidFill>
                <a:latin typeface="Arial"/>
                <a:cs typeface="Arial"/>
              </a:rPr>
              <a:t> </a:t>
            </a:r>
            <a:r>
              <a:rPr sz="1200" dirty="0">
                <a:solidFill>
                  <a:srgbClr val="FFFFFF"/>
                </a:solidFill>
                <a:latin typeface="Arial"/>
                <a:cs typeface="Arial"/>
              </a:rPr>
              <a:t>on</a:t>
            </a:r>
            <a:r>
              <a:rPr sz="1200" spc="-10" dirty="0">
                <a:solidFill>
                  <a:srgbClr val="FFFFFF"/>
                </a:solidFill>
                <a:latin typeface="Arial"/>
                <a:cs typeface="Arial"/>
              </a:rPr>
              <a:t> </a:t>
            </a:r>
            <a:r>
              <a:rPr sz="1200" dirty="0">
                <a:solidFill>
                  <a:srgbClr val="FFFFFF"/>
                </a:solidFill>
                <a:latin typeface="Arial"/>
                <a:cs typeface="Arial"/>
              </a:rPr>
              <a:t>responses</a:t>
            </a:r>
            <a:r>
              <a:rPr sz="1200" spc="-45" dirty="0">
                <a:solidFill>
                  <a:srgbClr val="FFFFFF"/>
                </a:solidFill>
                <a:latin typeface="Arial"/>
                <a:cs typeface="Arial"/>
              </a:rPr>
              <a:t> </a:t>
            </a:r>
            <a:r>
              <a:rPr sz="1200" dirty="0">
                <a:solidFill>
                  <a:srgbClr val="FFFFFF"/>
                </a:solidFill>
                <a:latin typeface="Arial"/>
                <a:cs typeface="Arial"/>
              </a:rPr>
              <a:t>combined</a:t>
            </a:r>
            <a:r>
              <a:rPr sz="1200" spc="-55" dirty="0">
                <a:solidFill>
                  <a:srgbClr val="FFFFFF"/>
                </a:solidFill>
                <a:latin typeface="Arial"/>
                <a:cs typeface="Arial"/>
              </a:rPr>
              <a:t> </a:t>
            </a:r>
            <a:r>
              <a:rPr sz="1200" dirty="0">
                <a:solidFill>
                  <a:srgbClr val="FFFFFF"/>
                </a:solidFill>
                <a:latin typeface="Arial"/>
                <a:cs typeface="Arial"/>
              </a:rPr>
              <a:t>from</a:t>
            </a:r>
            <a:r>
              <a:rPr sz="1200" spc="-15" dirty="0">
                <a:solidFill>
                  <a:srgbClr val="FFFFFF"/>
                </a:solidFill>
                <a:latin typeface="Arial"/>
                <a:cs typeface="Arial"/>
              </a:rPr>
              <a:t> </a:t>
            </a:r>
            <a:r>
              <a:rPr sz="1200" dirty="0">
                <a:solidFill>
                  <a:srgbClr val="FFFFFF"/>
                </a:solidFill>
                <a:latin typeface="Arial"/>
                <a:cs typeface="Arial"/>
              </a:rPr>
              <a:t>S14-16</a:t>
            </a:r>
            <a:r>
              <a:rPr sz="1200" spc="-45" dirty="0">
                <a:solidFill>
                  <a:srgbClr val="FFFFFF"/>
                </a:solidFill>
                <a:latin typeface="Arial"/>
                <a:cs typeface="Arial"/>
              </a:rPr>
              <a:t> </a:t>
            </a:r>
            <a:r>
              <a:rPr sz="1200" dirty="0">
                <a:solidFill>
                  <a:srgbClr val="FFFFFF"/>
                </a:solidFill>
                <a:latin typeface="Arial"/>
                <a:cs typeface="Arial"/>
              </a:rPr>
              <a:t>continue</a:t>
            </a:r>
            <a:r>
              <a:rPr sz="1200" spc="-4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show</a:t>
            </a:r>
            <a:r>
              <a:rPr sz="1200" spc="-25" dirty="0">
                <a:solidFill>
                  <a:srgbClr val="FFFFFF"/>
                </a:solidFill>
                <a:latin typeface="Arial"/>
                <a:cs typeface="Arial"/>
              </a:rPr>
              <a:t> </a:t>
            </a:r>
            <a:r>
              <a:rPr sz="1200" dirty="0">
                <a:solidFill>
                  <a:srgbClr val="FFFFFF"/>
                </a:solidFill>
                <a:latin typeface="Arial"/>
                <a:cs typeface="Arial"/>
              </a:rPr>
              <a:t>confidence</a:t>
            </a:r>
            <a:r>
              <a:rPr sz="1200" spc="-50" dirty="0">
                <a:solidFill>
                  <a:srgbClr val="FFFFFF"/>
                </a:solidFill>
                <a:latin typeface="Arial"/>
                <a:cs typeface="Arial"/>
              </a:rPr>
              <a:t> </a:t>
            </a:r>
            <a:r>
              <a:rPr sz="1200" dirty="0">
                <a:solidFill>
                  <a:srgbClr val="FFFFFF"/>
                </a:solidFill>
                <a:latin typeface="Arial"/>
                <a:cs typeface="Arial"/>
              </a:rPr>
              <a:t>is</a:t>
            </a:r>
            <a:r>
              <a:rPr sz="1200" spc="-15" dirty="0">
                <a:solidFill>
                  <a:srgbClr val="FFFFFF"/>
                </a:solidFill>
                <a:latin typeface="Arial"/>
                <a:cs typeface="Arial"/>
              </a:rPr>
              <a:t> </a:t>
            </a:r>
            <a:r>
              <a:rPr sz="1200" dirty="0">
                <a:solidFill>
                  <a:srgbClr val="FFFFFF"/>
                </a:solidFill>
                <a:latin typeface="Arial"/>
                <a:cs typeface="Arial"/>
              </a:rPr>
              <a:t>lacking</a:t>
            </a:r>
            <a:r>
              <a:rPr sz="1200" spc="-40" dirty="0">
                <a:solidFill>
                  <a:srgbClr val="FFFFFF"/>
                </a:solidFill>
                <a:latin typeface="Arial"/>
                <a:cs typeface="Arial"/>
              </a:rPr>
              <a:t> </a:t>
            </a:r>
            <a:r>
              <a:rPr sz="1200" dirty="0">
                <a:solidFill>
                  <a:srgbClr val="FFFFFF"/>
                </a:solidFill>
                <a:latin typeface="Arial"/>
                <a:cs typeface="Arial"/>
              </a:rPr>
              <a:t>amongst</a:t>
            </a:r>
            <a:r>
              <a:rPr sz="1200" spc="-30" dirty="0">
                <a:solidFill>
                  <a:srgbClr val="FFFFFF"/>
                </a:solidFill>
                <a:latin typeface="Arial"/>
                <a:cs typeface="Arial"/>
              </a:rPr>
              <a:t> </a:t>
            </a:r>
            <a:r>
              <a:rPr sz="1200" dirty="0">
                <a:solidFill>
                  <a:srgbClr val="FFFFFF"/>
                </a:solidFill>
                <a:latin typeface="Arial"/>
                <a:cs typeface="Arial"/>
              </a:rPr>
              <a:t>older</a:t>
            </a:r>
            <a:r>
              <a:rPr sz="1200" spc="-40" dirty="0">
                <a:solidFill>
                  <a:srgbClr val="FFFFFF"/>
                </a:solidFill>
                <a:latin typeface="Arial"/>
                <a:cs typeface="Arial"/>
              </a:rPr>
              <a:t> </a:t>
            </a:r>
            <a:r>
              <a:rPr sz="1200" dirty="0">
                <a:solidFill>
                  <a:srgbClr val="FFFFFF"/>
                </a:solidFill>
                <a:latin typeface="Arial"/>
                <a:cs typeface="Arial"/>
              </a:rPr>
              <a:t>cohorts</a:t>
            </a:r>
            <a:r>
              <a:rPr sz="1200" spc="-35" dirty="0">
                <a:solidFill>
                  <a:srgbClr val="FFFFFF"/>
                </a:solidFill>
                <a:latin typeface="Arial"/>
                <a:cs typeface="Arial"/>
              </a:rPr>
              <a:t> </a:t>
            </a:r>
            <a:r>
              <a:rPr sz="1200" dirty="0">
                <a:solidFill>
                  <a:srgbClr val="FFFFFF"/>
                </a:solidFill>
                <a:latin typeface="Arial"/>
                <a:cs typeface="Arial"/>
              </a:rPr>
              <a:t>aged</a:t>
            </a:r>
            <a:r>
              <a:rPr sz="1200" spc="-30" dirty="0">
                <a:solidFill>
                  <a:srgbClr val="FFFFFF"/>
                </a:solidFill>
                <a:latin typeface="Arial"/>
                <a:cs typeface="Arial"/>
              </a:rPr>
              <a:t> </a:t>
            </a:r>
            <a:r>
              <a:rPr sz="1200" dirty="0">
                <a:solidFill>
                  <a:srgbClr val="FFFFFF"/>
                </a:solidFill>
                <a:latin typeface="Arial"/>
                <a:cs typeface="Arial"/>
              </a:rPr>
              <a:t>75+</a:t>
            </a:r>
            <a:r>
              <a:rPr sz="1200" spc="-70" dirty="0">
                <a:solidFill>
                  <a:srgbClr val="FFFFFF"/>
                </a:solidFill>
                <a:latin typeface="Arial"/>
                <a:cs typeface="Arial"/>
              </a:rPr>
              <a:t> </a:t>
            </a:r>
            <a:r>
              <a:rPr sz="1200" dirty="0">
                <a:solidFill>
                  <a:srgbClr val="FFFFFF"/>
                </a:solidFill>
                <a:latin typeface="Arial"/>
                <a:cs typeface="Arial"/>
              </a:rPr>
              <a:t>(63%)</a:t>
            </a:r>
            <a:r>
              <a:rPr sz="1200" spc="-25" dirty="0">
                <a:solidFill>
                  <a:srgbClr val="FFFFFF"/>
                </a:solidFill>
                <a:latin typeface="Arial"/>
                <a:cs typeface="Arial"/>
              </a:rPr>
              <a:t> and</a:t>
            </a:r>
            <a:endParaRPr sz="1200">
              <a:latin typeface="Arial"/>
              <a:cs typeface="Arial"/>
            </a:endParaRPr>
          </a:p>
          <a:p>
            <a:pPr marL="756285">
              <a:lnSpc>
                <a:spcPct val="100000"/>
              </a:lnSpc>
              <a:spcBef>
                <a:spcPts val="204"/>
              </a:spcBef>
            </a:pPr>
            <a:r>
              <a:rPr sz="1200" dirty="0">
                <a:solidFill>
                  <a:srgbClr val="FFFFFF"/>
                </a:solidFill>
                <a:latin typeface="Arial"/>
                <a:cs typeface="Arial"/>
              </a:rPr>
              <a:t>disabled</a:t>
            </a:r>
            <a:r>
              <a:rPr sz="1200" spc="-75" dirty="0">
                <a:solidFill>
                  <a:srgbClr val="FFFFFF"/>
                </a:solidFill>
                <a:latin typeface="Arial"/>
                <a:cs typeface="Arial"/>
              </a:rPr>
              <a:t> </a:t>
            </a:r>
            <a:r>
              <a:rPr sz="1200" dirty="0">
                <a:solidFill>
                  <a:srgbClr val="FFFFFF"/>
                </a:solidFill>
                <a:latin typeface="Arial"/>
                <a:cs typeface="Arial"/>
              </a:rPr>
              <a:t>respondents</a:t>
            </a:r>
            <a:r>
              <a:rPr sz="1200" spc="-65" dirty="0">
                <a:solidFill>
                  <a:srgbClr val="FFFFFF"/>
                </a:solidFill>
                <a:latin typeface="Arial"/>
                <a:cs typeface="Arial"/>
              </a:rPr>
              <a:t> </a:t>
            </a:r>
            <a:r>
              <a:rPr sz="1200" spc="-20" dirty="0">
                <a:solidFill>
                  <a:srgbClr val="FFFFFF"/>
                </a:solidFill>
                <a:latin typeface="Arial"/>
                <a:cs typeface="Arial"/>
              </a:rPr>
              <a:t>(32%)</a:t>
            </a:r>
            <a:endParaRPr sz="1200">
              <a:latin typeface="Arial"/>
              <a:cs typeface="Arial"/>
            </a:endParaRPr>
          </a:p>
        </p:txBody>
      </p:sp>
      <p:sp>
        <p:nvSpPr>
          <p:cNvPr id="8" name="object 8"/>
          <p:cNvSpPr txBox="1"/>
          <p:nvPr/>
        </p:nvSpPr>
        <p:spPr>
          <a:xfrm>
            <a:off x="668527" y="6142126"/>
            <a:ext cx="10584180" cy="409575"/>
          </a:xfrm>
          <a:prstGeom prst="rect">
            <a:avLst/>
          </a:prstGeom>
        </p:spPr>
        <p:txBody>
          <a:bodyPr vert="horz" wrap="square" lIns="0" tIns="12700" rIns="0" bIns="0" rtlCol="0">
            <a:spAutoFit/>
          </a:bodyPr>
          <a:lstStyle/>
          <a:p>
            <a:pPr marL="12700" marR="5080">
              <a:lnSpc>
                <a:spcPct val="114500"/>
              </a:lnSpc>
              <a:spcBef>
                <a:spcPts val="100"/>
              </a:spcBef>
            </a:pPr>
            <a:r>
              <a:rPr sz="1100" i="1" dirty="0">
                <a:solidFill>
                  <a:srgbClr val="FFFFFF"/>
                </a:solidFill>
                <a:latin typeface="Arial"/>
                <a:cs typeface="Arial"/>
              </a:rPr>
              <a:t>*In</a:t>
            </a:r>
            <a:r>
              <a:rPr sz="1100" i="1" spc="-50" dirty="0">
                <a:solidFill>
                  <a:srgbClr val="FFFFFF"/>
                </a:solidFill>
                <a:latin typeface="Arial"/>
                <a:cs typeface="Arial"/>
              </a:rPr>
              <a:t> </a:t>
            </a:r>
            <a:r>
              <a:rPr sz="1100" i="1" dirty="0">
                <a:solidFill>
                  <a:srgbClr val="FFFFFF"/>
                </a:solidFill>
                <a:latin typeface="Arial"/>
                <a:cs typeface="Arial"/>
              </a:rPr>
              <a:t>full,</a:t>
            </a:r>
            <a:r>
              <a:rPr sz="1100" i="1" spc="-20" dirty="0">
                <a:solidFill>
                  <a:srgbClr val="FFFFFF"/>
                </a:solidFill>
                <a:latin typeface="Arial"/>
                <a:cs typeface="Arial"/>
              </a:rPr>
              <a:t> </a:t>
            </a:r>
            <a:r>
              <a:rPr sz="1100" i="1" dirty="0">
                <a:solidFill>
                  <a:srgbClr val="FFFFFF"/>
                </a:solidFill>
                <a:latin typeface="Arial"/>
                <a:cs typeface="Arial"/>
              </a:rPr>
              <a:t>the</a:t>
            </a:r>
            <a:r>
              <a:rPr sz="1100" i="1" spc="-40" dirty="0">
                <a:solidFill>
                  <a:srgbClr val="FFFFFF"/>
                </a:solidFill>
                <a:latin typeface="Arial"/>
                <a:cs typeface="Arial"/>
              </a:rPr>
              <a:t> </a:t>
            </a:r>
            <a:r>
              <a:rPr sz="1100" i="1" dirty="0">
                <a:solidFill>
                  <a:srgbClr val="FFFFFF"/>
                </a:solidFill>
                <a:latin typeface="Arial"/>
                <a:cs typeface="Arial"/>
              </a:rPr>
              <a:t>five</a:t>
            </a:r>
            <a:r>
              <a:rPr sz="1100" i="1" spc="-25" dirty="0">
                <a:solidFill>
                  <a:srgbClr val="FFFFFF"/>
                </a:solidFill>
                <a:latin typeface="Arial"/>
                <a:cs typeface="Arial"/>
              </a:rPr>
              <a:t> </a:t>
            </a:r>
            <a:r>
              <a:rPr sz="1100" i="1" dirty="0">
                <a:solidFill>
                  <a:srgbClr val="FFFFFF"/>
                </a:solidFill>
                <a:latin typeface="Arial"/>
                <a:cs typeface="Arial"/>
              </a:rPr>
              <a:t>aspects</a:t>
            </a:r>
            <a:r>
              <a:rPr sz="1100" i="1" spc="-30" dirty="0">
                <a:solidFill>
                  <a:srgbClr val="FFFFFF"/>
                </a:solidFill>
                <a:latin typeface="Arial"/>
                <a:cs typeface="Arial"/>
              </a:rPr>
              <a:t> </a:t>
            </a:r>
            <a:r>
              <a:rPr sz="1100" i="1" dirty="0">
                <a:solidFill>
                  <a:srgbClr val="FFFFFF"/>
                </a:solidFill>
                <a:latin typeface="Arial"/>
                <a:cs typeface="Arial"/>
              </a:rPr>
              <a:t>of</a:t>
            </a:r>
            <a:r>
              <a:rPr sz="1100" i="1" spc="-30" dirty="0">
                <a:solidFill>
                  <a:srgbClr val="FFFFFF"/>
                </a:solidFill>
                <a:latin typeface="Arial"/>
                <a:cs typeface="Arial"/>
              </a:rPr>
              <a:t> </a:t>
            </a:r>
            <a:r>
              <a:rPr sz="1100" i="1" dirty="0">
                <a:solidFill>
                  <a:srgbClr val="FFFFFF"/>
                </a:solidFill>
                <a:latin typeface="Arial"/>
                <a:cs typeface="Arial"/>
              </a:rPr>
              <a:t>digital</a:t>
            </a:r>
            <a:r>
              <a:rPr sz="1100" i="1" spc="-20" dirty="0">
                <a:solidFill>
                  <a:srgbClr val="FFFFFF"/>
                </a:solidFill>
                <a:latin typeface="Arial"/>
                <a:cs typeface="Arial"/>
              </a:rPr>
              <a:t> </a:t>
            </a:r>
            <a:r>
              <a:rPr sz="1100" i="1" dirty="0">
                <a:solidFill>
                  <a:srgbClr val="FFFFFF"/>
                </a:solidFill>
                <a:latin typeface="Arial"/>
                <a:cs typeface="Arial"/>
              </a:rPr>
              <a:t>exclusion</a:t>
            </a:r>
            <a:r>
              <a:rPr sz="1100" i="1" spc="-5" dirty="0">
                <a:solidFill>
                  <a:srgbClr val="FFFFFF"/>
                </a:solidFill>
                <a:latin typeface="Arial"/>
                <a:cs typeface="Arial"/>
              </a:rPr>
              <a:t> </a:t>
            </a:r>
            <a:r>
              <a:rPr sz="1100" i="1" dirty="0">
                <a:solidFill>
                  <a:srgbClr val="FFFFFF"/>
                </a:solidFill>
                <a:latin typeface="Arial"/>
                <a:cs typeface="Arial"/>
              </a:rPr>
              <a:t>relate</a:t>
            </a:r>
            <a:r>
              <a:rPr sz="1100" i="1" spc="-35" dirty="0">
                <a:solidFill>
                  <a:srgbClr val="FFFFFF"/>
                </a:solidFill>
                <a:latin typeface="Arial"/>
                <a:cs typeface="Arial"/>
              </a:rPr>
              <a:t> </a:t>
            </a:r>
            <a:r>
              <a:rPr sz="1100" i="1" dirty="0">
                <a:solidFill>
                  <a:srgbClr val="FFFFFF"/>
                </a:solidFill>
                <a:latin typeface="Arial"/>
                <a:cs typeface="Arial"/>
              </a:rPr>
              <a:t>to:</a:t>
            </a:r>
            <a:r>
              <a:rPr sz="1100" i="1" spc="-40" dirty="0">
                <a:solidFill>
                  <a:srgbClr val="FFFFFF"/>
                </a:solidFill>
                <a:latin typeface="Arial"/>
                <a:cs typeface="Arial"/>
              </a:rPr>
              <a:t> </a:t>
            </a:r>
            <a:r>
              <a:rPr sz="1100" i="1" dirty="0">
                <a:solidFill>
                  <a:srgbClr val="FFFFFF"/>
                </a:solidFill>
                <a:latin typeface="Arial"/>
                <a:cs typeface="Arial"/>
              </a:rPr>
              <a:t>(I)</a:t>
            </a:r>
            <a:r>
              <a:rPr sz="1100" i="1" spc="-55" dirty="0">
                <a:solidFill>
                  <a:srgbClr val="FFFFFF"/>
                </a:solidFill>
                <a:latin typeface="Arial"/>
                <a:cs typeface="Arial"/>
              </a:rPr>
              <a:t> </a:t>
            </a:r>
            <a:r>
              <a:rPr sz="1100" i="1" dirty="0">
                <a:solidFill>
                  <a:srgbClr val="FFFFFF"/>
                </a:solidFill>
                <a:latin typeface="Arial"/>
                <a:cs typeface="Arial"/>
              </a:rPr>
              <a:t>consistent</a:t>
            </a:r>
            <a:r>
              <a:rPr sz="1100" i="1" spc="-30" dirty="0">
                <a:solidFill>
                  <a:srgbClr val="FFFFFF"/>
                </a:solidFill>
                <a:latin typeface="Arial"/>
                <a:cs typeface="Arial"/>
              </a:rPr>
              <a:t> </a:t>
            </a:r>
            <a:r>
              <a:rPr sz="1100" i="1" dirty="0">
                <a:solidFill>
                  <a:srgbClr val="FFFFFF"/>
                </a:solidFill>
                <a:latin typeface="Arial"/>
                <a:cs typeface="Arial"/>
              </a:rPr>
              <a:t>and</a:t>
            </a:r>
            <a:r>
              <a:rPr sz="1100" i="1" spc="-25" dirty="0">
                <a:solidFill>
                  <a:srgbClr val="FFFFFF"/>
                </a:solidFill>
                <a:latin typeface="Arial"/>
                <a:cs typeface="Arial"/>
              </a:rPr>
              <a:t> </a:t>
            </a:r>
            <a:r>
              <a:rPr sz="1100" i="1" dirty="0">
                <a:solidFill>
                  <a:srgbClr val="FFFFFF"/>
                </a:solidFill>
                <a:latin typeface="Arial"/>
                <a:cs typeface="Arial"/>
              </a:rPr>
              <a:t>reliable access</a:t>
            </a:r>
            <a:r>
              <a:rPr sz="1100" i="1" spc="-35" dirty="0">
                <a:solidFill>
                  <a:srgbClr val="FFFFFF"/>
                </a:solidFill>
                <a:latin typeface="Arial"/>
                <a:cs typeface="Arial"/>
              </a:rPr>
              <a:t> </a:t>
            </a:r>
            <a:r>
              <a:rPr sz="1100" i="1" dirty="0">
                <a:solidFill>
                  <a:srgbClr val="FFFFFF"/>
                </a:solidFill>
                <a:latin typeface="Arial"/>
                <a:cs typeface="Arial"/>
              </a:rPr>
              <a:t>to</a:t>
            </a:r>
            <a:r>
              <a:rPr sz="1100" i="1" spc="-35" dirty="0">
                <a:solidFill>
                  <a:srgbClr val="FFFFFF"/>
                </a:solidFill>
                <a:latin typeface="Arial"/>
                <a:cs typeface="Arial"/>
              </a:rPr>
              <a:t> </a:t>
            </a:r>
            <a:r>
              <a:rPr sz="1100" i="1" dirty="0">
                <a:solidFill>
                  <a:srgbClr val="FFFFFF"/>
                </a:solidFill>
                <a:latin typeface="Arial"/>
                <a:cs typeface="Arial"/>
              </a:rPr>
              <a:t>an</a:t>
            </a:r>
            <a:r>
              <a:rPr sz="1100" i="1" spc="-25" dirty="0">
                <a:solidFill>
                  <a:srgbClr val="FFFFFF"/>
                </a:solidFill>
                <a:latin typeface="Arial"/>
                <a:cs typeface="Arial"/>
              </a:rPr>
              <a:t> </a:t>
            </a:r>
            <a:r>
              <a:rPr sz="1100" i="1" dirty="0">
                <a:solidFill>
                  <a:srgbClr val="FFFFFF"/>
                </a:solidFill>
                <a:latin typeface="Arial"/>
                <a:cs typeface="Arial"/>
              </a:rPr>
              <a:t>internet</a:t>
            </a:r>
            <a:r>
              <a:rPr sz="1100" i="1" spc="-35" dirty="0">
                <a:solidFill>
                  <a:srgbClr val="FFFFFF"/>
                </a:solidFill>
                <a:latin typeface="Arial"/>
                <a:cs typeface="Arial"/>
              </a:rPr>
              <a:t> </a:t>
            </a:r>
            <a:r>
              <a:rPr sz="1100" i="1" dirty="0">
                <a:solidFill>
                  <a:srgbClr val="FFFFFF"/>
                </a:solidFill>
                <a:latin typeface="Arial"/>
                <a:cs typeface="Arial"/>
              </a:rPr>
              <a:t>connection</a:t>
            </a:r>
            <a:r>
              <a:rPr sz="1100" i="1" spc="-25" dirty="0">
                <a:solidFill>
                  <a:srgbClr val="FFFFFF"/>
                </a:solidFill>
                <a:latin typeface="Arial"/>
                <a:cs typeface="Arial"/>
              </a:rPr>
              <a:t> </a:t>
            </a:r>
            <a:r>
              <a:rPr sz="1100" i="1" dirty="0">
                <a:solidFill>
                  <a:srgbClr val="FFFFFF"/>
                </a:solidFill>
                <a:latin typeface="Arial"/>
                <a:cs typeface="Arial"/>
              </a:rPr>
              <a:t>at</a:t>
            </a:r>
            <a:r>
              <a:rPr sz="1100" i="1" spc="-30" dirty="0">
                <a:solidFill>
                  <a:srgbClr val="FFFFFF"/>
                </a:solidFill>
                <a:latin typeface="Arial"/>
                <a:cs typeface="Arial"/>
              </a:rPr>
              <a:t> </a:t>
            </a:r>
            <a:r>
              <a:rPr sz="1100" i="1" dirty="0">
                <a:solidFill>
                  <a:srgbClr val="FFFFFF"/>
                </a:solidFill>
                <a:latin typeface="Arial"/>
                <a:cs typeface="Arial"/>
              </a:rPr>
              <a:t>home;</a:t>
            </a:r>
            <a:r>
              <a:rPr sz="1100" i="1" spc="-45" dirty="0">
                <a:solidFill>
                  <a:srgbClr val="FFFFFF"/>
                </a:solidFill>
                <a:latin typeface="Arial"/>
                <a:cs typeface="Arial"/>
              </a:rPr>
              <a:t> </a:t>
            </a:r>
            <a:r>
              <a:rPr sz="1100" i="1" dirty="0">
                <a:solidFill>
                  <a:srgbClr val="FFFFFF"/>
                </a:solidFill>
                <a:latin typeface="Arial"/>
                <a:cs typeface="Arial"/>
              </a:rPr>
              <a:t>(II)</a:t>
            </a:r>
            <a:r>
              <a:rPr sz="1100" i="1" spc="-50" dirty="0">
                <a:solidFill>
                  <a:srgbClr val="FFFFFF"/>
                </a:solidFill>
                <a:latin typeface="Arial"/>
                <a:cs typeface="Arial"/>
              </a:rPr>
              <a:t> </a:t>
            </a:r>
            <a:r>
              <a:rPr sz="1100" i="1" dirty="0">
                <a:solidFill>
                  <a:srgbClr val="FFFFFF"/>
                </a:solidFill>
                <a:latin typeface="Arial"/>
                <a:cs typeface="Arial"/>
              </a:rPr>
              <a:t>to</a:t>
            </a:r>
            <a:r>
              <a:rPr sz="1100" i="1" spc="-35" dirty="0">
                <a:solidFill>
                  <a:srgbClr val="FFFFFF"/>
                </a:solidFill>
                <a:latin typeface="Arial"/>
                <a:cs typeface="Arial"/>
              </a:rPr>
              <a:t> </a:t>
            </a:r>
            <a:r>
              <a:rPr sz="1100" i="1" dirty="0">
                <a:solidFill>
                  <a:srgbClr val="FFFFFF"/>
                </a:solidFill>
                <a:latin typeface="Arial"/>
                <a:cs typeface="Arial"/>
              </a:rPr>
              <a:t>devices</a:t>
            </a:r>
            <a:r>
              <a:rPr sz="1100" i="1" spc="-25" dirty="0">
                <a:solidFill>
                  <a:srgbClr val="FFFFFF"/>
                </a:solidFill>
                <a:latin typeface="Arial"/>
                <a:cs typeface="Arial"/>
              </a:rPr>
              <a:t> </a:t>
            </a:r>
            <a:r>
              <a:rPr sz="1100" i="1" dirty="0">
                <a:solidFill>
                  <a:srgbClr val="FFFFFF"/>
                </a:solidFill>
                <a:latin typeface="Arial"/>
                <a:cs typeface="Arial"/>
              </a:rPr>
              <a:t>that</a:t>
            </a:r>
            <a:r>
              <a:rPr sz="1100" i="1" spc="-40" dirty="0">
                <a:solidFill>
                  <a:srgbClr val="FFFFFF"/>
                </a:solidFill>
                <a:latin typeface="Arial"/>
                <a:cs typeface="Arial"/>
              </a:rPr>
              <a:t> </a:t>
            </a:r>
            <a:r>
              <a:rPr sz="1100" i="1" dirty="0">
                <a:solidFill>
                  <a:srgbClr val="FFFFFF"/>
                </a:solidFill>
                <a:latin typeface="Arial"/>
                <a:cs typeface="Arial"/>
              </a:rPr>
              <a:t>allow</a:t>
            </a:r>
            <a:r>
              <a:rPr sz="1100" i="1" spc="5" dirty="0">
                <a:solidFill>
                  <a:srgbClr val="FFFFFF"/>
                </a:solidFill>
                <a:latin typeface="Arial"/>
                <a:cs typeface="Arial"/>
              </a:rPr>
              <a:t> </a:t>
            </a:r>
            <a:r>
              <a:rPr sz="1100" i="1" dirty="0">
                <a:solidFill>
                  <a:srgbClr val="FFFFFF"/>
                </a:solidFill>
                <a:latin typeface="Arial"/>
                <a:cs typeface="Arial"/>
              </a:rPr>
              <a:t>access</a:t>
            </a:r>
            <a:r>
              <a:rPr sz="1100" i="1" spc="-35" dirty="0">
                <a:solidFill>
                  <a:srgbClr val="FFFFFF"/>
                </a:solidFill>
                <a:latin typeface="Arial"/>
                <a:cs typeface="Arial"/>
              </a:rPr>
              <a:t> </a:t>
            </a:r>
            <a:r>
              <a:rPr sz="1100" i="1" dirty="0">
                <a:solidFill>
                  <a:srgbClr val="FFFFFF"/>
                </a:solidFill>
                <a:latin typeface="Arial"/>
                <a:cs typeface="Arial"/>
              </a:rPr>
              <a:t>to</a:t>
            </a:r>
            <a:r>
              <a:rPr sz="1100" i="1" spc="-35" dirty="0">
                <a:solidFill>
                  <a:srgbClr val="FFFFFF"/>
                </a:solidFill>
                <a:latin typeface="Arial"/>
                <a:cs typeface="Arial"/>
              </a:rPr>
              <a:t> </a:t>
            </a:r>
            <a:r>
              <a:rPr sz="1100" i="1" dirty="0">
                <a:solidFill>
                  <a:srgbClr val="FFFFFF"/>
                </a:solidFill>
                <a:latin typeface="Arial"/>
                <a:cs typeface="Arial"/>
              </a:rPr>
              <a:t>the</a:t>
            </a:r>
            <a:r>
              <a:rPr sz="1100" i="1" spc="-40" dirty="0">
                <a:solidFill>
                  <a:srgbClr val="FFFFFF"/>
                </a:solidFill>
                <a:latin typeface="Arial"/>
                <a:cs typeface="Arial"/>
              </a:rPr>
              <a:t> </a:t>
            </a:r>
            <a:r>
              <a:rPr sz="1100" i="1" dirty="0">
                <a:solidFill>
                  <a:srgbClr val="FFFFFF"/>
                </a:solidFill>
                <a:latin typeface="Arial"/>
                <a:cs typeface="Arial"/>
              </a:rPr>
              <a:t>internet;</a:t>
            </a:r>
            <a:r>
              <a:rPr sz="1100" i="1" spc="-40" dirty="0">
                <a:solidFill>
                  <a:srgbClr val="FFFFFF"/>
                </a:solidFill>
                <a:latin typeface="Arial"/>
                <a:cs typeface="Arial"/>
              </a:rPr>
              <a:t> </a:t>
            </a:r>
            <a:r>
              <a:rPr sz="1100" i="1" spc="-10" dirty="0">
                <a:solidFill>
                  <a:srgbClr val="FFFFFF"/>
                </a:solidFill>
                <a:latin typeface="Arial"/>
                <a:cs typeface="Arial"/>
              </a:rPr>
              <a:t>(III) </a:t>
            </a:r>
            <a:r>
              <a:rPr sz="1100" i="1" dirty="0">
                <a:solidFill>
                  <a:srgbClr val="FFFFFF"/>
                </a:solidFill>
                <a:latin typeface="Arial"/>
                <a:cs typeface="Arial"/>
              </a:rPr>
              <a:t>affording</a:t>
            </a:r>
            <a:r>
              <a:rPr sz="1100" i="1" spc="-55" dirty="0">
                <a:solidFill>
                  <a:srgbClr val="FFFFFF"/>
                </a:solidFill>
                <a:latin typeface="Arial"/>
                <a:cs typeface="Arial"/>
              </a:rPr>
              <a:t> </a:t>
            </a:r>
            <a:r>
              <a:rPr sz="1100" i="1" dirty="0">
                <a:solidFill>
                  <a:srgbClr val="FFFFFF"/>
                </a:solidFill>
                <a:latin typeface="Arial"/>
                <a:cs typeface="Arial"/>
              </a:rPr>
              <a:t>access</a:t>
            </a:r>
            <a:r>
              <a:rPr sz="1100" i="1" spc="-30" dirty="0">
                <a:solidFill>
                  <a:srgbClr val="FFFFFF"/>
                </a:solidFill>
                <a:latin typeface="Arial"/>
                <a:cs typeface="Arial"/>
              </a:rPr>
              <a:t> </a:t>
            </a:r>
            <a:r>
              <a:rPr sz="1100" i="1" dirty="0">
                <a:solidFill>
                  <a:srgbClr val="FFFFFF"/>
                </a:solidFill>
                <a:latin typeface="Arial"/>
                <a:cs typeface="Arial"/>
              </a:rPr>
              <a:t>to</a:t>
            </a:r>
            <a:r>
              <a:rPr sz="1100" i="1" spc="-35" dirty="0">
                <a:solidFill>
                  <a:srgbClr val="FFFFFF"/>
                </a:solidFill>
                <a:latin typeface="Arial"/>
                <a:cs typeface="Arial"/>
              </a:rPr>
              <a:t> </a:t>
            </a:r>
            <a:r>
              <a:rPr sz="1100" i="1" dirty="0">
                <a:solidFill>
                  <a:srgbClr val="FFFFFF"/>
                </a:solidFill>
                <a:latin typeface="Arial"/>
                <a:cs typeface="Arial"/>
              </a:rPr>
              <a:t>the</a:t>
            </a:r>
            <a:r>
              <a:rPr sz="1100" i="1" spc="-45" dirty="0">
                <a:solidFill>
                  <a:srgbClr val="FFFFFF"/>
                </a:solidFill>
                <a:latin typeface="Arial"/>
                <a:cs typeface="Arial"/>
              </a:rPr>
              <a:t> </a:t>
            </a:r>
            <a:r>
              <a:rPr sz="1100" i="1" dirty="0">
                <a:solidFill>
                  <a:srgbClr val="FFFFFF"/>
                </a:solidFill>
                <a:latin typeface="Arial"/>
                <a:cs typeface="Arial"/>
              </a:rPr>
              <a:t>internet;</a:t>
            </a:r>
            <a:r>
              <a:rPr sz="1100" i="1" spc="-60" dirty="0">
                <a:solidFill>
                  <a:srgbClr val="FFFFFF"/>
                </a:solidFill>
                <a:latin typeface="Arial"/>
                <a:cs typeface="Arial"/>
              </a:rPr>
              <a:t> </a:t>
            </a:r>
            <a:r>
              <a:rPr sz="1100" i="1" dirty="0">
                <a:solidFill>
                  <a:srgbClr val="FFFFFF"/>
                </a:solidFill>
                <a:latin typeface="Arial"/>
                <a:cs typeface="Arial"/>
              </a:rPr>
              <a:t>(IV)</a:t>
            </a:r>
            <a:r>
              <a:rPr sz="1100" i="1" spc="-45" dirty="0">
                <a:solidFill>
                  <a:srgbClr val="FFFFFF"/>
                </a:solidFill>
                <a:latin typeface="Arial"/>
                <a:cs typeface="Arial"/>
              </a:rPr>
              <a:t> </a:t>
            </a:r>
            <a:r>
              <a:rPr sz="1100" i="1" dirty="0">
                <a:solidFill>
                  <a:srgbClr val="FFFFFF"/>
                </a:solidFill>
                <a:latin typeface="Arial"/>
                <a:cs typeface="Arial"/>
              </a:rPr>
              <a:t>skills</a:t>
            </a:r>
            <a:r>
              <a:rPr sz="1100" i="1" spc="-5" dirty="0">
                <a:solidFill>
                  <a:srgbClr val="FFFFFF"/>
                </a:solidFill>
                <a:latin typeface="Arial"/>
                <a:cs typeface="Arial"/>
              </a:rPr>
              <a:t> </a:t>
            </a:r>
            <a:r>
              <a:rPr sz="1100" i="1" dirty="0">
                <a:solidFill>
                  <a:srgbClr val="FFFFFF"/>
                </a:solidFill>
                <a:latin typeface="Arial"/>
                <a:cs typeface="Arial"/>
              </a:rPr>
              <a:t>needed</a:t>
            </a:r>
            <a:r>
              <a:rPr sz="1100" i="1" spc="-30" dirty="0">
                <a:solidFill>
                  <a:srgbClr val="FFFFFF"/>
                </a:solidFill>
                <a:latin typeface="Arial"/>
                <a:cs typeface="Arial"/>
              </a:rPr>
              <a:t> </a:t>
            </a:r>
            <a:r>
              <a:rPr sz="1100" i="1" dirty="0">
                <a:solidFill>
                  <a:srgbClr val="FFFFFF"/>
                </a:solidFill>
                <a:latin typeface="Arial"/>
                <a:cs typeface="Arial"/>
              </a:rPr>
              <a:t>to</a:t>
            </a:r>
            <a:r>
              <a:rPr sz="1100" i="1" spc="-40" dirty="0">
                <a:solidFill>
                  <a:srgbClr val="FFFFFF"/>
                </a:solidFill>
                <a:latin typeface="Arial"/>
                <a:cs typeface="Arial"/>
              </a:rPr>
              <a:t> </a:t>
            </a:r>
            <a:r>
              <a:rPr sz="1100" i="1" dirty="0">
                <a:solidFill>
                  <a:srgbClr val="FFFFFF"/>
                </a:solidFill>
                <a:latin typeface="Arial"/>
                <a:cs typeface="Arial"/>
              </a:rPr>
              <a:t>access</a:t>
            </a:r>
            <a:r>
              <a:rPr sz="1100" i="1" spc="-30" dirty="0">
                <a:solidFill>
                  <a:srgbClr val="FFFFFF"/>
                </a:solidFill>
                <a:latin typeface="Arial"/>
                <a:cs typeface="Arial"/>
              </a:rPr>
              <a:t> </a:t>
            </a:r>
            <a:r>
              <a:rPr sz="1100" i="1" dirty="0">
                <a:solidFill>
                  <a:srgbClr val="FFFFFF"/>
                </a:solidFill>
                <a:latin typeface="Arial"/>
                <a:cs typeface="Arial"/>
              </a:rPr>
              <a:t>and</a:t>
            </a:r>
            <a:r>
              <a:rPr sz="1100" i="1" spc="-25" dirty="0">
                <a:solidFill>
                  <a:srgbClr val="FFFFFF"/>
                </a:solidFill>
                <a:latin typeface="Arial"/>
                <a:cs typeface="Arial"/>
              </a:rPr>
              <a:t> </a:t>
            </a:r>
            <a:r>
              <a:rPr sz="1100" i="1" dirty="0">
                <a:solidFill>
                  <a:srgbClr val="FFFFFF"/>
                </a:solidFill>
                <a:latin typeface="Arial"/>
                <a:cs typeface="Arial"/>
              </a:rPr>
              <a:t>use</a:t>
            </a:r>
            <a:r>
              <a:rPr sz="1100" i="1" spc="-30" dirty="0">
                <a:solidFill>
                  <a:srgbClr val="FFFFFF"/>
                </a:solidFill>
                <a:latin typeface="Arial"/>
                <a:cs typeface="Arial"/>
              </a:rPr>
              <a:t> </a:t>
            </a:r>
            <a:r>
              <a:rPr sz="1100" i="1" dirty="0">
                <a:solidFill>
                  <a:srgbClr val="FFFFFF"/>
                </a:solidFill>
                <a:latin typeface="Arial"/>
                <a:cs typeface="Arial"/>
              </a:rPr>
              <a:t>digital</a:t>
            </a:r>
            <a:r>
              <a:rPr sz="1100" i="1" spc="-25" dirty="0">
                <a:solidFill>
                  <a:srgbClr val="FFFFFF"/>
                </a:solidFill>
                <a:latin typeface="Arial"/>
                <a:cs typeface="Arial"/>
              </a:rPr>
              <a:t> </a:t>
            </a:r>
            <a:r>
              <a:rPr sz="1100" i="1" dirty="0">
                <a:solidFill>
                  <a:srgbClr val="FFFFFF"/>
                </a:solidFill>
                <a:latin typeface="Arial"/>
                <a:cs typeface="Arial"/>
              </a:rPr>
              <a:t>services</a:t>
            </a:r>
            <a:r>
              <a:rPr sz="1100" i="1" spc="-30" dirty="0">
                <a:solidFill>
                  <a:srgbClr val="FFFFFF"/>
                </a:solidFill>
                <a:latin typeface="Arial"/>
                <a:cs typeface="Arial"/>
              </a:rPr>
              <a:t> </a:t>
            </a:r>
            <a:r>
              <a:rPr sz="1100" i="1" dirty="0">
                <a:solidFill>
                  <a:srgbClr val="FFFFFF"/>
                </a:solidFill>
                <a:latin typeface="Arial"/>
                <a:cs typeface="Arial"/>
              </a:rPr>
              <a:t>online;</a:t>
            </a:r>
            <a:r>
              <a:rPr sz="1100" i="1" spc="-10" dirty="0">
                <a:solidFill>
                  <a:srgbClr val="FFFFFF"/>
                </a:solidFill>
                <a:latin typeface="Arial"/>
                <a:cs typeface="Arial"/>
              </a:rPr>
              <a:t> </a:t>
            </a:r>
            <a:r>
              <a:rPr sz="1100" i="1" dirty="0">
                <a:solidFill>
                  <a:srgbClr val="FFFFFF"/>
                </a:solidFill>
                <a:latin typeface="Arial"/>
                <a:cs typeface="Arial"/>
              </a:rPr>
              <a:t>(IV)</a:t>
            </a:r>
            <a:r>
              <a:rPr sz="1100" i="1" spc="-55" dirty="0">
                <a:solidFill>
                  <a:srgbClr val="FFFFFF"/>
                </a:solidFill>
                <a:latin typeface="Arial"/>
                <a:cs typeface="Arial"/>
              </a:rPr>
              <a:t> </a:t>
            </a:r>
            <a:r>
              <a:rPr sz="1100" i="1" dirty="0">
                <a:solidFill>
                  <a:srgbClr val="FFFFFF"/>
                </a:solidFill>
                <a:latin typeface="Arial"/>
                <a:cs typeface="Arial"/>
              </a:rPr>
              <a:t>support</a:t>
            </a:r>
            <a:r>
              <a:rPr sz="1100" i="1" spc="-35" dirty="0">
                <a:solidFill>
                  <a:srgbClr val="FFFFFF"/>
                </a:solidFill>
                <a:latin typeface="Arial"/>
                <a:cs typeface="Arial"/>
              </a:rPr>
              <a:t> </a:t>
            </a:r>
            <a:r>
              <a:rPr sz="1100" i="1" dirty="0">
                <a:solidFill>
                  <a:srgbClr val="FFFFFF"/>
                </a:solidFill>
                <a:latin typeface="Arial"/>
                <a:cs typeface="Arial"/>
              </a:rPr>
              <a:t>needed</a:t>
            </a:r>
            <a:r>
              <a:rPr sz="1100" i="1" spc="-30" dirty="0">
                <a:solidFill>
                  <a:srgbClr val="FFFFFF"/>
                </a:solidFill>
                <a:latin typeface="Arial"/>
                <a:cs typeface="Arial"/>
              </a:rPr>
              <a:t> </a:t>
            </a:r>
            <a:r>
              <a:rPr sz="1100" i="1" dirty="0">
                <a:solidFill>
                  <a:srgbClr val="FFFFFF"/>
                </a:solidFill>
                <a:latin typeface="Arial"/>
                <a:cs typeface="Arial"/>
              </a:rPr>
              <a:t>to</a:t>
            </a:r>
            <a:r>
              <a:rPr sz="1100" i="1" spc="-40" dirty="0">
                <a:solidFill>
                  <a:srgbClr val="FFFFFF"/>
                </a:solidFill>
                <a:latin typeface="Arial"/>
                <a:cs typeface="Arial"/>
              </a:rPr>
              <a:t> </a:t>
            </a:r>
            <a:r>
              <a:rPr sz="1100" i="1" dirty="0">
                <a:solidFill>
                  <a:srgbClr val="FFFFFF"/>
                </a:solidFill>
                <a:latin typeface="Arial"/>
                <a:cs typeface="Arial"/>
              </a:rPr>
              <a:t>access</a:t>
            </a:r>
            <a:r>
              <a:rPr sz="1100" i="1" spc="-20" dirty="0">
                <a:solidFill>
                  <a:srgbClr val="FFFFFF"/>
                </a:solidFill>
                <a:latin typeface="Arial"/>
                <a:cs typeface="Arial"/>
              </a:rPr>
              <a:t> </a:t>
            </a:r>
            <a:r>
              <a:rPr sz="1100" i="1" dirty="0">
                <a:solidFill>
                  <a:srgbClr val="FFFFFF"/>
                </a:solidFill>
                <a:latin typeface="Arial"/>
                <a:cs typeface="Arial"/>
              </a:rPr>
              <a:t>and</a:t>
            </a:r>
            <a:r>
              <a:rPr sz="1100" i="1" spc="-30" dirty="0">
                <a:solidFill>
                  <a:srgbClr val="FFFFFF"/>
                </a:solidFill>
                <a:latin typeface="Arial"/>
                <a:cs typeface="Arial"/>
              </a:rPr>
              <a:t> </a:t>
            </a:r>
            <a:r>
              <a:rPr sz="1100" i="1" dirty="0">
                <a:solidFill>
                  <a:srgbClr val="FFFFFF"/>
                </a:solidFill>
                <a:latin typeface="Arial"/>
                <a:cs typeface="Arial"/>
              </a:rPr>
              <a:t>use</a:t>
            </a:r>
            <a:r>
              <a:rPr sz="1100" i="1" spc="-25" dirty="0">
                <a:solidFill>
                  <a:srgbClr val="FFFFFF"/>
                </a:solidFill>
                <a:latin typeface="Arial"/>
                <a:cs typeface="Arial"/>
              </a:rPr>
              <a:t> </a:t>
            </a:r>
            <a:r>
              <a:rPr sz="1100" i="1" dirty="0">
                <a:solidFill>
                  <a:srgbClr val="FFFFFF"/>
                </a:solidFill>
                <a:latin typeface="Arial"/>
                <a:cs typeface="Arial"/>
              </a:rPr>
              <a:t>digital</a:t>
            </a:r>
            <a:r>
              <a:rPr sz="1100" i="1" spc="-15" dirty="0">
                <a:solidFill>
                  <a:srgbClr val="FFFFFF"/>
                </a:solidFill>
                <a:latin typeface="Arial"/>
                <a:cs typeface="Arial"/>
              </a:rPr>
              <a:t> </a:t>
            </a:r>
            <a:r>
              <a:rPr sz="1100" i="1" dirty="0">
                <a:solidFill>
                  <a:srgbClr val="FFFFFF"/>
                </a:solidFill>
                <a:latin typeface="Arial"/>
                <a:cs typeface="Arial"/>
              </a:rPr>
              <a:t>services</a:t>
            </a:r>
            <a:r>
              <a:rPr sz="1100" i="1" spc="-40" dirty="0">
                <a:solidFill>
                  <a:srgbClr val="FFFFFF"/>
                </a:solidFill>
                <a:latin typeface="Arial"/>
                <a:cs typeface="Arial"/>
              </a:rPr>
              <a:t> </a:t>
            </a:r>
            <a:r>
              <a:rPr sz="1100" i="1" spc="-10" dirty="0">
                <a:solidFill>
                  <a:srgbClr val="FFFFFF"/>
                </a:solidFill>
                <a:latin typeface="Arial"/>
                <a:cs typeface="Arial"/>
              </a:rPr>
              <a:t>online</a:t>
            </a:r>
            <a:endParaRPr sz="11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680110" y="1740535"/>
            <a:ext cx="4850765"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FFFFFF"/>
                </a:solidFill>
              </a:rPr>
              <a:t>Executive</a:t>
            </a:r>
            <a:r>
              <a:rPr sz="4000" spc="-195" dirty="0">
                <a:solidFill>
                  <a:srgbClr val="FFFFFF"/>
                </a:solidFill>
              </a:rPr>
              <a:t> </a:t>
            </a:r>
            <a:r>
              <a:rPr sz="4000" spc="-10" dirty="0">
                <a:solidFill>
                  <a:srgbClr val="FFFFFF"/>
                </a:solidFill>
              </a:rPr>
              <a:t>Summary</a:t>
            </a:r>
            <a:endParaRPr sz="40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646331"/>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Over a third of respondents continue to report experience of </a:t>
            </a:r>
            <a:r>
              <a:rPr lang="en-GB" sz="1800" b="1" dirty="0">
                <a:solidFill>
                  <a:srgbClr val="009690"/>
                </a:solidFill>
                <a:latin typeface="Arial" panose="020B0604020202020204" pitchFamily="34" charset="0"/>
                <a:cs typeface="Arial" panose="020B0604020202020204" pitchFamily="34" charset="0"/>
              </a:rPr>
              <a:t>at least one aspect of digital exclusion in their household</a:t>
            </a:r>
            <a:r>
              <a:rPr lang="en-GB" sz="1800" b="1" dirty="0">
                <a:solidFill>
                  <a:srgbClr val="5C5B5A"/>
                </a:solidFill>
                <a:latin typeface="Arial" panose="020B0604020202020204" pitchFamily="34" charset="0"/>
                <a:cs typeface="Arial" panose="020B0604020202020204" pitchFamily="34" charset="0"/>
              </a:rPr>
              <a:t>, a figure that rises among older and disabled respondents </a:t>
            </a:r>
          </a:p>
        </p:txBody>
      </p:sp>
      <p:graphicFrame>
        <p:nvGraphicFramePr>
          <p:cNvPr id="37" name="Table Placeholder 6" descr="Column chart showing the proportion of respondents who are experiencing some form of digital exclusion. 64% are not experiencing any form of digital exclusion, 9% are experiencing one aspect, 10% two aspects, 5% 3 aspects, 2% 4 aspects and 10% are completely digitally excluded.">
            <a:extLst>
              <a:ext uri="{FF2B5EF4-FFF2-40B4-BE49-F238E27FC236}">
                <a16:creationId xmlns:a16="http://schemas.microsoft.com/office/drawing/2014/main" id="{313F2446-7939-4AC7-B046-82FBC0D5B429}"/>
              </a:ext>
            </a:extLst>
          </p:cNvPr>
          <p:cNvGraphicFramePr>
            <a:graphicFrameLocks/>
          </p:cNvGraphicFramePr>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4"/>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109745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DACD5EC-49EE-2845-4B32-ECEE1252A258}"/>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Arial"/>
              </a:rPr>
              <a:t>1 or more aspect of digital exclusion ...</a:t>
            </a:r>
            <a:endParaRPr lang="en-GB" sz="1400" dirty="0"/>
          </a:p>
        </p:txBody>
      </p:sp>
      <p:graphicFrame>
        <p:nvGraphicFramePr>
          <p:cNvPr id="3" name="Table 4">
            <a:extLst>
              <a:ext uri="{FF2B5EF4-FFF2-40B4-BE49-F238E27FC236}">
                <a16:creationId xmlns:a16="http://schemas.microsoft.com/office/drawing/2014/main" id="{81D497A2-07E9-99F4-91E8-5396E59BB2E2}"/>
              </a:ext>
            </a:extLst>
          </p:cNvPr>
          <p:cNvGraphicFramePr>
            <a:graphicFrameLocks noGrp="1"/>
          </p:cNvGraphicFramePr>
          <p:nvPr/>
        </p:nvGraphicFramePr>
        <p:xfrm>
          <a:off x="4876318" y="2100719"/>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dirty="0">
                          <a:solidFill>
                            <a:srgbClr val="5C5B5A"/>
                          </a:solidFill>
                        </a:rPr>
                        <a:t>Total</a:t>
                      </a:r>
                    </a:p>
                  </a:txBody>
                  <a:tcPr>
                    <a:solidFill>
                      <a:srgbClr val="5C5B5A">
                        <a:alpha val="21000"/>
                      </a:srgbClr>
                    </a:solidFill>
                  </a:tcPr>
                </a:tc>
                <a:tc>
                  <a:txBody>
                    <a:bodyPr/>
                    <a:lstStyle/>
                    <a:p>
                      <a:pPr algn="ctr"/>
                      <a:r>
                        <a:rPr lang="en-GB" sz="1400" b="1" dirty="0">
                          <a:solidFill>
                            <a:srgbClr val="5C5B5A"/>
                          </a:solidFill>
                        </a:rPr>
                        <a:t>16-24</a:t>
                      </a:r>
                    </a:p>
                  </a:txBody>
                  <a:tcPr>
                    <a:solidFill>
                      <a:srgbClr val="5C5B5A">
                        <a:alpha val="21000"/>
                      </a:srgbClr>
                    </a:solidFill>
                  </a:tcPr>
                </a:tc>
                <a:tc>
                  <a:txBody>
                    <a:bodyPr/>
                    <a:lstStyle/>
                    <a:p>
                      <a:pPr algn="ctr"/>
                      <a:r>
                        <a:rPr lang="en-GB" sz="1400" b="1" dirty="0">
                          <a:solidFill>
                            <a:srgbClr val="5C5B5A"/>
                          </a:solidFill>
                        </a:rPr>
                        <a:t>75+</a:t>
                      </a:r>
                    </a:p>
                  </a:txBody>
                  <a:tcPr>
                    <a:solidFill>
                      <a:srgbClr val="5C5B5A">
                        <a:alpha val="21000"/>
                      </a:srgbClr>
                    </a:solidFill>
                  </a:tcPr>
                </a:tc>
                <a:tc>
                  <a:txBody>
                    <a:bodyPr/>
                    <a:lstStyle/>
                    <a:p>
                      <a:pPr algn="ctr"/>
                      <a:r>
                        <a:rPr lang="en-GB" sz="1400" b="1" dirty="0">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latin typeface="Arial"/>
                          <a:cs typeface="Arial"/>
                        </a:rPr>
                        <a:t>34%</a:t>
                      </a:r>
                    </a:p>
                  </a:txBody>
                  <a:tcPr>
                    <a:solidFill>
                      <a:srgbClr val="5C5B5A">
                        <a:alpha val="21000"/>
                      </a:srgbClr>
                    </a:solidFill>
                  </a:tcPr>
                </a:tc>
                <a:tc>
                  <a:txBody>
                    <a:bodyPr/>
                    <a:lstStyle/>
                    <a:p>
                      <a:pPr algn="ctr"/>
                      <a:r>
                        <a:rPr lang="en-GB" sz="1400" b="1" dirty="0">
                          <a:solidFill>
                            <a:srgbClr val="5C5B5A"/>
                          </a:solidFill>
                          <a:latin typeface="Arial"/>
                          <a:cs typeface="Arial"/>
                        </a:rPr>
                        <a:t>30%</a:t>
                      </a:r>
                    </a:p>
                  </a:txBody>
                  <a:tcPr>
                    <a:solidFill>
                      <a:srgbClr val="5C5B5A">
                        <a:alpha val="21000"/>
                      </a:srgbClr>
                    </a:solidFill>
                  </a:tcPr>
                </a:tc>
                <a:tc>
                  <a:txBody>
                    <a:bodyPr/>
                    <a:lstStyle/>
                    <a:p>
                      <a:pPr algn="ctr"/>
                      <a:r>
                        <a:rPr lang="en-GB" sz="1400" b="1" dirty="0">
                          <a:solidFill>
                            <a:srgbClr val="5C5B5A"/>
                          </a:solidFill>
                          <a:latin typeface="Arial"/>
                          <a:cs typeface="Arial"/>
                        </a:rPr>
                        <a:t>72%</a:t>
                      </a:r>
                    </a:p>
                  </a:txBody>
                  <a:tcPr>
                    <a:solidFill>
                      <a:srgbClr val="5C5B5A">
                        <a:alpha val="21000"/>
                      </a:srgbClr>
                    </a:solidFill>
                  </a:tcPr>
                </a:tc>
                <a:tc>
                  <a:txBody>
                    <a:bodyPr/>
                    <a:lstStyle/>
                    <a:p>
                      <a:pPr algn="ctr"/>
                      <a:r>
                        <a:rPr lang="en-GB" sz="1400" b="1" dirty="0">
                          <a:solidFill>
                            <a:srgbClr val="5C5B5A"/>
                          </a:solidFill>
                          <a:latin typeface="Arial"/>
                          <a:cs typeface="Arial"/>
                        </a:rPr>
                        <a:t>55%</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DI11. How often…? Unweighted base: 756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492314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061" y="210692"/>
            <a:ext cx="11446510" cy="848360"/>
          </a:xfrm>
          <a:prstGeom prst="rect">
            <a:avLst/>
          </a:prstGeom>
        </p:spPr>
        <p:txBody>
          <a:bodyPr vert="horz" wrap="square" lIns="0" tIns="12700" rIns="0" bIns="0" rtlCol="0">
            <a:spAutoFit/>
          </a:bodyPr>
          <a:lstStyle/>
          <a:p>
            <a:pPr marL="12700" marR="5080">
              <a:lnSpc>
                <a:spcPct val="100000"/>
              </a:lnSpc>
              <a:spcBef>
                <a:spcPts val="100"/>
              </a:spcBef>
            </a:pPr>
            <a:r>
              <a:rPr spc="-40" dirty="0"/>
              <a:t>Wave-</a:t>
            </a:r>
            <a:r>
              <a:rPr spc="-10" dirty="0"/>
              <a:t>on-</a:t>
            </a:r>
            <a:r>
              <a:rPr dirty="0"/>
              <a:t>wave</a:t>
            </a:r>
            <a:r>
              <a:rPr spc="10" dirty="0"/>
              <a:t> </a:t>
            </a:r>
            <a:r>
              <a:rPr dirty="0"/>
              <a:t>trends:</a:t>
            </a:r>
            <a:r>
              <a:rPr spc="-15" dirty="0"/>
              <a:t> </a:t>
            </a:r>
            <a:r>
              <a:rPr dirty="0">
                <a:solidFill>
                  <a:srgbClr val="5C5B5A"/>
                </a:solidFill>
              </a:rPr>
              <a:t>December</a:t>
            </a:r>
            <a:r>
              <a:rPr spc="-15" dirty="0">
                <a:solidFill>
                  <a:srgbClr val="5C5B5A"/>
                </a:solidFill>
              </a:rPr>
              <a:t> </a:t>
            </a:r>
            <a:r>
              <a:rPr dirty="0">
                <a:solidFill>
                  <a:srgbClr val="5C5B5A"/>
                </a:solidFill>
              </a:rPr>
              <a:t>shows</a:t>
            </a:r>
            <a:r>
              <a:rPr spc="-55" dirty="0">
                <a:solidFill>
                  <a:srgbClr val="5C5B5A"/>
                </a:solidFill>
              </a:rPr>
              <a:t> </a:t>
            </a:r>
            <a:r>
              <a:rPr dirty="0">
                <a:solidFill>
                  <a:srgbClr val="5C5B5A"/>
                </a:solidFill>
              </a:rPr>
              <a:t>an</a:t>
            </a:r>
            <a:r>
              <a:rPr spc="-25" dirty="0">
                <a:solidFill>
                  <a:srgbClr val="5C5B5A"/>
                </a:solidFill>
              </a:rPr>
              <a:t> </a:t>
            </a:r>
            <a:r>
              <a:rPr dirty="0">
                <a:solidFill>
                  <a:srgbClr val="5C5B5A"/>
                </a:solidFill>
              </a:rPr>
              <a:t>increase</a:t>
            </a:r>
            <a:r>
              <a:rPr spc="-10" dirty="0">
                <a:solidFill>
                  <a:srgbClr val="5C5B5A"/>
                </a:solidFill>
              </a:rPr>
              <a:t> </a:t>
            </a:r>
            <a:r>
              <a:rPr dirty="0">
                <a:solidFill>
                  <a:srgbClr val="5C5B5A"/>
                </a:solidFill>
              </a:rPr>
              <a:t>in</a:t>
            </a:r>
            <a:r>
              <a:rPr spc="-20" dirty="0">
                <a:solidFill>
                  <a:srgbClr val="5C5B5A"/>
                </a:solidFill>
              </a:rPr>
              <a:t> </a:t>
            </a:r>
            <a:r>
              <a:rPr dirty="0">
                <a:solidFill>
                  <a:srgbClr val="5C5B5A"/>
                </a:solidFill>
              </a:rPr>
              <a:t>those</a:t>
            </a:r>
            <a:r>
              <a:rPr spc="-25" dirty="0">
                <a:solidFill>
                  <a:srgbClr val="5C5B5A"/>
                </a:solidFill>
              </a:rPr>
              <a:t> </a:t>
            </a:r>
            <a:r>
              <a:rPr dirty="0">
                <a:solidFill>
                  <a:srgbClr val="5C5B5A"/>
                </a:solidFill>
              </a:rPr>
              <a:t>who</a:t>
            </a:r>
            <a:r>
              <a:rPr spc="-50" dirty="0">
                <a:solidFill>
                  <a:srgbClr val="5C5B5A"/>
                </a:solidFill>
              </a:rPr>
              <a:t> </a:t>
            </a:r>
            <a:r>
              <a:rPr dirty="0">
                <a:solidFill>
                  <a:srgbClr val="5C5B5A"/>
                </a:solidFill>
              </a:rPr>
              <a:t>do</a:t>
            </a:r>
            <a:r>
              <a:rPr spc="-20" dirty="0">
                <a:solidFill>
                  <a:srgbClr val="5C5B5A"/>
                </a:solidFill>
              </a:rPr>
              <a:t> </a:t>
            </a:r>
            <a:r>
              <a:rPr dirty="0">
                <a:solidFill>
                  <a:srgbClr val="5C5B5A"/>
                </a:solidFill>
              </a:rPr>
              <a:t>not</a:t>
            </a:r>
            <a:r>
              <a:rPr spc="-25" dirty="0">
                <a:solidFill>
                  <a:srgbClr val="5C5B5A"/>
                </a:solidFill>
              </a:rPr>
              <a:t> </a:t>
            </a:r>
            <a:r>
              <a:rPr dirty="0">
                <a:solidFill>
                  <a:srgbClr val="5C5B5A"/>
                </a:solidFill>
              </a:rPr>
              <a:t>experience</a:t>
            </a:r>
            <a:r>
              <a:rPr spc="-10" dirty="0">
                <a:solidFill>
                  <a:srgbClr val="5C5B5A"/>
                </a:solidFill>
              </a:rPr>
              <a:t> </a:t>
            </a:r>
            <a:r>
              <a:rPr dirty="0">
                <a:solidFill>
                  <a:srgbClr val="5C5B5A"/>
                </a:solidFill>
              </a:rPr>
              <a:t>any</a:t>
            </a:r>
            <a:r>
              <a:rPr spc="-25" dirty="0">
                <a:solidFill>
                  <a:srgbClr val="5C5B5A"/>
                </a:solidFill>
              </a:rPr>
              <a:t> </a:t>
            </a:r>
            <a:r>
              <a:rPr dirty="0">
                <a:solidFill>
                  <a:srgbClr val="5C5B5A"/>
                </a:solidFill>
              </a:rPr>
              <a:t>aspect</a:t>
            </a:r>
            <a:r>
              <a:rPr spc="-15" dirty="0">
                <a:solidFill>
                  <a:srgbClr val="5C5B5A"/>
                </a:solidFill>
              </a:rPr>
              <a:t> </a:t>
            </a:r>
            <a:r>
              <a:rPr dirty="0">
                <a:solidFill>
                  <a:srgbClr val="5C5B5A"/>
                </a:solidFill>
              </a:rPr>
              <a:t>of</a:t>
            </a:r>
            <a:r>
              <a:rPr spc="-15" dirty="0">
                <a:solidFill>
                  <a:srgbClr val="5C5B5A"/>
                </a:solidFill>
              </a:rPr>
              <a:t> </a:t>
            </a:r>
            <a:r>
              <a:rPr spc="-10" dirty="0">
                <a:solidFill>
                  <a:srgbClr val="5C5B5A"/>
                </a:solidFill>
              </a:rPr>
              <a:t>digital </a:t>
            </a:r>
            <a:r>
              <a:rPr dirty="0">
                <a:solidFill>
                  <a:srgbClr val="5C5B5A"/>
                </a:solidFill>
              </a:rPr>
              <a:t>exclusion</a:t>
            </a:r>
            <a:r>
              <a:rPr spc="-30" dirty="0">
                <a:solidFill>
                  <a:srgbClr val="5C5B5A"/>
                </a:solidFill>
              </a:rPr>
              <a:t> </a:t>
            </a:r>
            <a:r>
              <a:rPr dirty="0">
                <a:solidFill>
                  <a:srgbClr val="5C5B5A"/>
                </a:solidFill>
              </a:rPr>
              <a:t>compared</a:t>
            </a:r>
            <a:r>
              <a:rPr spc="-10" dirty="0">
                <a:solidFill>
                  <a:srgbClr val="5C5B5A"/>
                </a:solidFill>
              </a:rPr>
              <a:t> </a:t>
            </a:r>
            <a:r>
              <a:rPr dirty="0">
                <a:solidFill>
                  <a:srgbClr val="5C5B5A"/>
                </a:solidFill>
              </a:rPr>
              <a:t>to</a:t>
            </a:r>
            <a:r>
              <a:rPr spc="-25" dirty="0">
                <a:solidFill>
                  <a:srgbClr val="5C5B5A"/>
                </a:solidFill>
              </a:rPr>
              <a:t> </a:t>
            </a:r>
            <a:r>
              <a:rPr spc="-10" dirty="0">
                <a:solidFill>
                  <a:srgbClr val="5C5B5A"/>
                </a:solidFill>
              </a:rPr>
              <a:t>October.</a:t>
            </a:r>
            <a:r>
              <a:rPr spc="-25" dirty="0">
                <a:solidFill>
                  <a:srgbClr val="5C5B5A"/>
                </a:solidFill>
              </a:rPr>
              <a:t> </a:t>
            </a:r>
            <a:r>
              <a:rPr dirty="0">
                <a:solidFill>
                  <a:srgbClr val="5C5B5A"/>
                </a:solidFill>
              </a:rPr>
              <a:t>There</a:t>
            </a:r>
            <a:r>
              <a:rPr spc="-40" dirty="0">
                <a:solidFill>
                  <a:srgbClr val="5C5B5A"/>
                </a:solidFill>
              </a:rPr>
              <a:t> </a:t>
            </a:r>
            <a:r>
              <a:rPr dirty="0">
                <a:solidFill>
                  <a:srgbClr val="5C5B5A"/>
                </a:solidFill>
              </a:rPr>
              <a:t>was</a:t>
            </a:r>
            <a:r>
              <a:rPr spc="-70" dirty="0">
                <a:solidFill>
                  <a:srgbClr val="5C5B5A"/>
                </a:solidFill>
              </a:rPr>
              <a:t> </a:t>
            </a:r>
            <a:r>
              <a:rPr dirty="0">
                <a:solidFill>
                  <a:srgbClr val="5C5B5A"/>
                </a:solidFill>
              </a:rPr>
              <a:t>also</a:t>
            </a:r>
            <a:r>
              <a:rPr spc="-20" dirty="0">
                <a:solidFill>
                  <a:srgbClr val="5C5B5A"/>
                </a:solidFill>
              </a:rPr>
              <a:t> </a:t>
            </a:r>
            <a:r>
              <a:rPr dirty="0">
                <a:solidFill>
                  <a:srgbClr val="5C5B5A"/>
                </a:solidFill>
              </a:rPr>
              <a:t>a</a:t>
            </a:r>
            <a:r>
              <a:rPr spc="-25" dirty="0">
                <a:solidFill>
                  <a:srgbClr val="5C5B5A"/>
                </a:solidFill>
              </a:rPr>
              <a:t> </a:t>
            </a:r>
            <a:r>
              <a:rPr dirty="0">
                <a:solidFill>
                  <a:srgbClr val="5C5B5A"/>
                </a:solidFill>
              </a:rPr>
              <a:t>significant</a:t>
            </a:r>
            <a:r>
              <a:rPr spc="-45" dirty="0">
                <a:solidFill>
                  <a:srgbClr val="5C5B5A"/>
                </a:solidFill>
              </a:rPr>
              <a:t> </a:t>
            </a:r>
            <a:r>
              <a:rPr dirty="0">
                <a:solidFill>
                  <a:srgbClr val="5C5B5A"/>
                </a:solidFill>
              </a:rPr>
              <a:t>fall</a:t>
            </a:r>
            <a:r>
              <a:rPr spc="-20" dirty="0">
                <a:solidFill>
                  <a:srgbClr val="5C5B5A"/>
                </a:solidFill>
              </a:rPr>
              <a:t> </a:t>
            </a:r>
            <a:r>
              <a:rPr dirty="0">
                <a:solidFill>
                  <a:srgbClr val="5C5B5A"/>
                </a:solidFill>
              </a:rPr>
              <a:t>in</a:t>
            </a:r>
            <a:r>
              <a:rPr spc="-30" dirty="0">
                <a:solidFill>
                  <a:srgbClr val="5C5B5A"/>
                </a:solidFill>
              </a:rPr>
              <a:t> </a:t>
            </a:r>
            <a:r>
              <a:rPr dirty="0">
                <a:solidFill>
                  <a:srgbClr val="5C5B5A"/>
                </a:solidFill>
              </a:rPr>
              <a:t>those</a:t>
            </a:r>
            <a:r>
              <a:rPr spc="-45" dirty="0">
                <a:solidFill>
                  <a:srgbClr val="5C5B5A"/>
                </a:solidFill>
              </a:rPr>
              <a:t> </a:t>
            </a:r>
            <a:r>
              <a:rPr dirty="0">
                <a:solidFill>
                  <a:srgbClr val="5C5B5A"/>
                </a:solidFill>
              </a:rPr>
              <a:t>experiencing</a:t>
            </a:r>
            <a:r>
              <a:rPr spc="-20" dirty="0">
                <a:solidFill>
                  <a:srgbClr val="5C5B5A"/>
                </a:solidFill>
              </a:rPr>
              <a:t> </a:t>
            </a:r>
            <a:r>
              <a:rPr dirty="0">
                <a:solidFill>
                  <a:srgbClr val="5C5B5A"/>
                </a:solidFill>
              </a:rPr>
              <a:t>4</a:t>
            </a:r>
            <a:r>
              <a:rPr spc="-25" dirty="0">
                <a:solidFill>
                  <a:srgbClr val="5C5B5A"/>
                </a:solidFill>
              </a:rPr>
              <a:t> </a:t>
            </a:r>
            <a:r>
              <a:rPr dirty="0">
                <a:solidFill>
                  <a:srgbClr val="5C5B5A"/>
                </a:solidFill>
              </a:rPr>
              <a:t>aspects</a:t>
            </a:r>
            <a:r>
              <a:rPr spc="-20" dirty="0">
                <a:solidFill>
                  <a:srgbClr val="5C5B5A"/>
                </a:solidFill>
              </a:rPr>
              <a:t> </a:t>
            </a:r>
            <a:r>
              <a:rPr spc="-25" dirty="0">
                <a:solidFill>
                  <a:srgbClr val="5C5B5A"/>
                </a:solidFill>
              </a:rPr>
              <a:t>of</a:t>
            </a:r>
            <a:r>
              <a:rPr spc="500" dirty="0">
                <a:solidFill>
                  <a:srgbClr val="5C5B5A"/>
                </a:solidFill>
              </a:rPr>
              <a:t> </a:t>
            </a:r>
            <a:r>
              <a:rPr dirty="0">
                <a:solidFill>
                  <a:srgbClr val="5C5B5A"/>
                </a:solidFill>
              </a:rPr>
              <a:t>digital</a:t>
            </a:r>
            <a:r>
              <a:rPr spc="-45" dirty="0">
                <a:solidFill>
                  <a:srgbClr val="5C5B5A"/>
                </a:solidFill>
              </a:rPr>
              <a:t> </a:t>
            </a:r>
            <a:r>
              <a:rPr dirty="0">
                <a:solidFill>
                  <a:srgbClr val="5C5B5A"/>
                </a:solidFill>
              </a:rPr>
              <a:t>exclusion</a:t>
            </a:r>
            <a:r>
              <a:rPr spc="-15" dirty="0">
                <a:solidFill>
                  <a:srgbClr val="5C5B5A"/>
                </a:solidFill>
              </a:rPr>
              <a:t> </a:t>
            </a:r>
            <a:r>
              <a:rPr dirty="0">
                <a:solidFill>
                  <a:srgbClr val="5C5B5A"/>
                </a:solidFill>
              </a:rPr>
              <a:t>(from</a:t>
            </a:r>
            <a:r>
              <a:rPr spc="-20" dirty="0">
                <a:solidFill>
                  <a:srgbClr val="5C5B5A"/>
                </a:solidFill>
              </a:rPr>
              <a:t> </a:t>
            </a:r>
            <a:r>
              <a:rPr dirty="0">
                <a:solidFill>
                  <a:srgbClr val="5C5B5A"/>
                </a:solidFill>
              </a:rPr>
              <a:t>5%</a:t>
            </a:r>
            <a:r>
              <a:rPr spc="-25" dirty="0">
                <a:solidFill>
                  <a:srgbClr val="5C5B5A"/>
                </a:solidFill>
              </a:rPr>
              <a:t> </a:t>
            </a:r>
            <a:r>
              <a:rPr dirty="0">
                <a:solidFill>
                  <a:srgbClr val="5C5B5A"/>
                </a:solidFill>
              </a:rPr>
              <a:t>to</a:t>
            </a:r>
            <a:r>
              <a:rPr spc="-20" dirty="0">
                <a:solidFill>
                  <a:srgbClr val="5C5B5A"/>
                </a:solidFill>
              </a:rPr>
              <a:t> </a:t>
            </a:r>
            <a:r>
              <a:rPr dirty="0">
                <a:solidFill>
                  <a:srgbClr val="5C5B5A"/>
                </a:solidFill>
              </a:rPr>
              <a:t>1%)</a:t>
            </a:r>
            <a:r>
              <a:rPr spc="20" dirty="0">
                <a:solidFill>
                  <a:srgbClr val="5C5B5A"/>
                </a:solidFill>
              </a:rPr>
              <a:t> </a:t>
            </a:r>
            <a:r>
              <a:rPr dirty="0">
                <a:solidFill>
                  <a:srgbClr val="5C5B5A"/>
                </a:solidFill>
              </a:rPr>
              <a:t>–</a:t>
            </a:r>
            <a:r>
              <a:rPr spc="-25" dirty="0">
                <a:solidFill>
                  <a:srgbClr val="5C5B5A"/>
                </a:solidFill>
              </a:rPr>
              <a:t> </a:t>
            </a:r>
            <a:r>
              <a:rPr dirty="0">
                <a:solidFill>
                  <a:srgbClr val="5C5B5A"/>
                </a:solidFill>
              </a:rPr>
              <a:t>though</a:t>
            </a:r>
            <a:r>
              <a:rPr spc="-35" dirty="0">
                <a:solidFill>
                  <a:srgbClr val="5C5B5A"/>
                </a:solidFill>
              </a:rPr>
              <a:t> </a:t>
            </a:r>
            <a:r>
              <a:rPr dirty="0">
                <a:solidFill>
                  <a:srgbClr val="5C5B5A"/>
                </a:solidFill>
              </a:rPr>
              <a:t>the</a:t>
            </a:r>
            <a:r>
              <a:rPr spc="-30" dirty="0">
                <a:solidFill>
                  <a:srgbClr val="5C5B5A"/>
                </a:solidFill>
              </a:rPr>
              <a:t> </a:t>
            </a:r>
            <a:r>
              <a:rPr dirty="0">
                <a:solidFill>
                  <a:srgbClr val="5C5B5A"/>
                </a:solidFill>
              </a:rPr>
              <a:t>5%</a:t>
            </a:r>
            <a:r>
              <a:rPr spc="-20" dirty="0">
                <a:solidFill>
                  <a:srgbClr val="5C5B5A"/>
                </a:solidFill>
              </a:rPr>
              <a:t> </a:t>
            </a:r>
            <a:r>
              <a:rPr dirty="0">
                <a:solidFill>
                  <a:srgbClr val="5C5B5A"/>
                </a:solidFill>
              </a:rPr>
              <a:t>figure</a:t>
            </a:r>
            <a:r>
              <a:rPr spc="-30" dirty="0">
                <a:solidFill>
                  <a:srgbClr val="5C5B5A"/>
                </a:solidFill>
              </a:rPr>
              <a:t> </a:t>
            </a:r>
            <a:r>
              <a:rPr dirty="0">
                <a:solidFill>
                  <a:srgbClr val="5C5B5A"/>
                </a:solidFill>
              </a:rPr>
              <a:t>in</a:t>
            </a:r>
            <a:r>
              <a:rPr spc="-25" dirty="0">
                <a:solidFill>
                  <a:srgbClr val="5C5B5A"/>
                </a:solidFill>
              </a:rPr>
              <a:t> </a:t>
            </a:r>
            <a:r>
              <a:rPr dirty="0">
                <a:solidFill>
                  <a:srgbClr val="5C5B5A"/>
                </a:solidFill>
              </a:rPr>
              <a:t>October</a:t>
            </a:r>
            <a:r>
              <a:rPr spc="-40" dirty="0">
                <a:solidFill>
                  <a:srgbClr val="5C5B5A"/>
                </a:solidFill>
              </a:rPr>
              <a:t> </a:t>
            </a:r>
            <a:r>
              <a:rPr dirty="0">
                <a:solidFill>
                  <a:srgbClr val="5C5B5A"/>
                </a:solidFill>
              </a:rPr>
              <a:t>was</a:t>
            </a:r>
            <a:r>
              <a:rPr spc="-45" dirty="0">
                <a:solidFill>
                  <a:srgbClr val="5C5B5A"/>
                </a:solidFill>
              </a:rPr>
              <a:t> </a:t>
            </a:r>
            <a:r>
              <a:rPr dirty="0">
                <a:solidFill>
                  <a:srgbClr val="5C5B5A"/>
                </a:solidFill>
              </a:rPr>
              <a:t>itself</a:t>
            </a:r>
            <a:r>
              <a:rPr spc="-20" dirty="0">
                <a:solidFill>
                  <a:srgbClr val="5C5B5A"/>
                </a:solidFill>
              </a:rPr>
              <a:t> </a:t>
            </a:r>
            <a:r>
              <a:rPr spc="-10" dirty="0">
                <a:solidFill>
                  <a:srgbClr val="5C5B5A"/>
                </a:solidFill>
              </a:rPr>
              <a:t>unusual</a:t>
            </a:r>
          </a:p>
        </p:txBody>
      </p:sp>
      <p:grpSp>
        <p:nvGrpSpPr>
          <p:cNvPr id="3" name="object 3"/>
          <p:cNvGrpSpPr/>
          <p:nvPr/>
        </p:nvGrpSpPr>
        <p:grpSpPr>
          <a:xfrm>
            <a:off x="395592" y="1991867"/>
            <a:ext cx="11405235" cy="3073400"/>
            <a:chOff x="395592" y="1991867"/>
            <a:chExt cx="11405235" cy="3073400"/>
          </a:xfrm>
        </p:grpSpPr>
        <p:sp>
          <p:nvSpPr>
            <p:cNvPr id="4" name="object 4"/>
            <p:cNvSpPr/>
            <p:nvPr/>
          </p:nvSpPr>
          <p:spPr>
            <a:xfrm>
              <a:off x="637032" y="2461259"/>
              <a:ext cx="9972040" cy="2599690"/>
            </a:xfrm>
            <a:custGeom>
              <a:avLst/>
              <a:gdLst/>
              <a:ahLst/>
              <a:cxnLst/>
              <a:rect l="l" t="t" r="r" b="b"/>
              <a:pathLst>
                <a:path w="9972040" h="2599690">
                  <a:moveTo>
                    <a:pt x="475488" y="0"/>
                  </a:moveTo>
                  <a:lnTo>
                    <a:pt x="0" y="0"/>
                  </a:lnTo>
                  <a:lnTo>
                    <a:pt x="0" y="2599182"/>
                  </a:lnTo>
                  <a:lnTo>
                    <a:pt x="475488" y="2599182"/>
                  </a:lnTo>
                  <a:lnTo>
                    <a:pt x="475488" y="0"/>
                  </a:lnTo>
                  <a:close/>
                </a:path>
                <a:path w="9972040" h="2599690">
                  <a:moveTo>
                    <a:pt x="2374392" y="2087880"/>
                  </a:moveTo>
                  <a:lnTo>
                    <a:pt x="1900428" y="2087880"/>
                  </a:lnTo>
                  <a:lnTo>
                    <a:pt x="1900428" y="2599182"/>
                  </a:lnTo>
                  <a:lnTo>
                    <a:pt x="2374392" y="2599182"/>
                  </a:lnTo>
                  <a:lnTo>
                    <a:pt x="2374392" y="2087880"/>
                  </a:lnTo>
                  <a:close/>
                </a:path>
                <a:path w="9972040" h="2599690">
                  <a:moveTo>
                    <a:pt x="4273296" y="2130552"/>
                  </a:moveTo>
                  <a:lnTo>
                    <a:pt x="3799332" y="2130552"/>
                  </a:lnTo>
                  <a:lnTo>
                    <a:pt x="3799332" y="2599182"/>
                  </a:lnTo>
                  <a:lnTo>
                    <a:pt x="4273296" y="2599182"/>
                  </a:lnTo>
                  <a:lnTo>
                    <a:pt x="4273296" y="2130552"/>
                  </a:lnTo>
                  <a:close/>
                </a:path>
                <a:path w="9972040" h="2599690">
                  <a:moveTo>
                    <a:pt x="6173724" y="2301240"/>
                  </a:moveTo>
                  <a:lnTo>
                    <a:pt x="5698236" y="2301240"/>
                  </a:lnTo>
                  <a:lnTo>
                    <a:pt x="5698236" y="2599182"/>
                  </a:lnTo>
                  <a:lnTo>
                    <a:pt x="6173724" y="2599182"/>
                  </a:lnTo>
                  <a:lnTo>
                    <a:pt x="6173724" y="2301240"/>
                  </a:lnTo>
                  <a:close/>
                </a:path>
                <a:path w="9972040" h="2599690">
                  <a:moveTo>
                    <a:pt x="8072628" y="2557272"/>
                  </a:moveTo>
                  <a:lnTo>
                    <a:pt x="7597140" y="2557272"/>
                  </a:lnTo>
                  <a:lnTo>
                    <a:pt x="7597140" y="2599182"/>
                  </a:lnTo>
                  <a:lnTo>
                    <a:pt x="8072628" y="2599182"/>
                  </a:lnTo>
                  <a:lnTo>
                    <a:pt x="8072628" y="2557272"/>
                  </a:lnTo>
                  <a:close/>
                </a:path>
                <a:path w="9972040" h="2599690">
                  <a:moveTo>
                    <a:pt x="9971532" y="2258568"/>
                  </a:moveTo>
                  <a:lnTo>
                    <a:pt x="9497568" y="2258568"/>
                  </a:lnTo>
                  <a:lnTo>
                    <a:pt x="9497568" y="2599182"/>
                  </a:lnTo>
                  <a:lnTo>
                    <a:pt x="9971532" y="2599182"/>
                  </a:lnTo>
                  <a:lnTo>
                    <a:pt x="9971532" y="2258568"/>
                  </a:lnTo>
                  <a:close/>
                </a:path>
              </a:pathLst>
            </a:custGeom>
            <a:solidFill>
              <a:srgbClr val="245E91"/>
            </a:solidFill>
          </p:spPr>
          <p:txBody>
            <a:bodyPr wrap="square" lIns="0" tIns="0" rIns="0" bIns="0" rtlCol="0"/>
            <a:lstStyle/>
            <a:p>
              <a:endParaRPr/>
            </a:p>
          </p:txBody>
        </p:sp>
        <p:sp>
          <p:nvSpPr>
            <p:cNvPr id="5" name="object 5"/>
            <p:cNvSpPr/>
            <p:nvPr/>
          </p:nvSpPr>
          <p:spPr>
            <a:xfrm>
              <a:off x="1112520" y="2290571"/>
              <a:ext cx="9972040" cy="2769870"/>
            </a:xfrm>
            <a:custGeom>
              <a:avLst/>
              <a:gdLst/>
              <a:ahLst/>
              <a:cxnLst/>
              <a:rect l="l" t="t" r="r" b="b"/>
              <a:pathLst>
                <a:path w="9972040" h="2769870">
                  <a:moveTo>
                    <a:pt x="475488" y="0"/>
                  </a:moveTo>
                  <a:lnTo>
                    <a:pt x="0" y="0"/>
                  </a:lnTo>
                  <a:lnTo>
                    <a:pt x="0" y="2769870"/>
                  </a:lnTo>
                  <a:lnTo>
                    <a:pt x="475488" y="2769870"/>
                  </a:lnTo>
                  <a:lnTo>
                    <a:pt x="475488" y="0"/>
                  </a:lnTo>
                  <a:close/>
                </a:path>
                <a:path w="9972040" h="2769870">
                  <a:moveTo>
                    <a:pt x="2374392" y="2514600"/>
                  </a:moveTo>
                  <a:lnTo>
                    <a:pt x="1898904" y="2514600"/>
                  </a:lnTo>
                  <a:lnTo>
                    <a:pt x="1898904" y="2769870"/>
                  </a:lnTo>
                  <a:lnTo>
                    <a:pt x="2374392" y="2769870"/>
                  </a:lnTo>
                  <a:lnTo>
                    <a:pt x="2374392" y="2514600"/>
                  </a:lnTo>
                  <a:close/>
                </a:path>
                <a:path w="9972040" h="2769870">
                  <a:moveTo>
                    <a:pt x="4273296" y="2429256"/>
                  </a:moveTo>
                  <a:lnTo>
                    <a:pt x="3797808" y="2429256"/>
                  </a:lnTo>
                  <a:lnTo>
                    <a:pt x="3797808" y="2769870"/>
                  </a:lnTo>
                  <a:lnTo>
                    <a:pt x="4273296" y="2769870"/>
                  </a:lnTo>
                  <a:lnTo>
                    <a:pt x="4273296" y="2429256"/>
                  </a:lnTo>
                  <a:close/>
                </a:path>
                <a:path w="9972040" h="2769870">
                  <a:moveTo>
                    <a:pt x="6172200" y="2599944"/>
                  </a:moveTo>
                  <a:lnTo>
                    <a:pt x="5698236" y="2599944"/>
                  </a:lnTo>
                  <a:lnTo>
                    <a:pt x="5698236" y="2769870"/>
                  </a:lnTo>
                  <a:lnTo>
                    <a:pt x="6172200" y="2769870"/>
                  </a:lnTo>
                  <a:lnTo>
                    <a:pt x="6172200" y="2599944"/>
                  </a:lnTo>
                  <a:close/>
                </a:path>
                <a:path w="9972040" h="2769870">
                  <a:moveTo>
                    <a:pt x="8071104" y="2557272"/>
                  </a:moveTo>
                  <a:lnTo>
                    <a:pt x="7597140" y="2557272"/>
                  </a:lnTo>
                  <a:lnTo>
                    <a:pt x="7597140" y="2769870"/>
                  </a:lnTo>
                  <a:lnTo>
                    <a:pt x="8071104" y="2769870"/>
                  </a:lnTo>
                  <a:lnTo>
                    <a:pt x="8071104" y="2557272"/>
                  </a:lnTo>
                  <a:close/>
                </a:path>
                <a:path w="9972040" h="2769870">
                  <a:moveTo>
                    <a:pt x="9971532" y="2215896"/>
                  </a:moveTo>
                  <a:lnTo>
                    <a:pt x="9496044" y="2215896"/>
                  </a:lnTo>
                  <a:lnTo>
                    <a:pt x="9496044" y="2769870"/>
                  </a:lnTo>
                  <a:lnTo>
                    <a:pt x="9971532" y="2769870"/>
                  </a:lnTo>
                  <a:lnTo>
                    <a:pt x="9971532" y="2215896"/>
                  </a:lnTo>
                  <a:close/>
                </a:path>
              </a:pathLst>
            </a:custGeom>
            <a:solidFill>
              <a:srgbClr val="9F5FCF"/>
            </a:solidFill>
          </p:spPr>
          <p:txBody>
            <a:bodyPr wrap="square" lIns="0" tIns="0" rIns="0" bIns="0" rtlCol="0"/>
            <a:lstStyle/>
            <a:p>
              <a:endParaRPr/>
            </a:p>
          </p:txBody>
        </p:sp>
        <p:sp>
          <p:nvSpPr>
            <p:cNvPr id="6" name="object 6"/>
            <p:cNvSpPr/>
            <p:nvPr/>
          </p:nvSpPr>
          <p:spPr>
            <a:xfrm>
              <a:off x="1588008" y="1991867"/>
              <a:ext cx="9970135" cy="3068955"/>
            </a:xfrm>
            <a:custGeom>
              <a:avLst/>
              <a:gdLst/>
              <a:ahLst/>
              <a:cxnLst/>
              <a:rect l="l" t="t" r="r" b="b"/>
              <a:pathLst>
                <a:path w="9970135" h="3068954">
                  <a:moveTo>
                    <a:pt x="473964" y="0"/>
                  </a:moveTo>
                  <a:lnTo>
                    <a:pt x="0" y="0"/>
                  </a:lnTo>
                  <a:lnTo>
                    <a:pt x="0" y="3068574"/>
                  </a:lnTo>
                  <a:lnTo>
                    <a:pt x="473964" y="3068574"/>
                  </a:lnTo>
                  <a:lnTo>
                    <a:pt x="473964" y="0"/>
                  </a:lnTo>
                  <a:close/>
                </a:path>
                <a:path w="9970135" h="3068954">
                  <a:moveTo>
                    <a:pt x="2372868" y="2685288"/>
                  </a:moveTo>
                  <a:lnTo>
                    <a:pt x="1898904" y="2685288"/>
                  </a:lnTo>
                  <a:lnTo>
                    <a:pt x="1898904" y="3068574"/>
                  </a:lnTo>
                  <a:lnTo>
                    <a:pt x="2372868" y="3068574"/>
                  </a:lnTo>
                  <a:lnTo>
                    <a:pt x="2372868" y="2685288"/>
                  </a:lnTo>
                  <a:close/>
                </a:path>
                <a:path w="9970135" h="3068954">
                  <a:moveTo>
                    <a:pt x="4273296" y="2770632"/>
                  </a:moveTo>
                  <a:lnTo>
                    <a:pt x="3797808" y="2770632"/>
                  </a:lnTo>
                  <a:lnTo>
                    <a:pt x="3797808" y="3068574"/>
                  </a:lnTo>
                  <a:lnTo>
                    <a:pt x="4273296" y="3068574"/>
                  </a:lnTo>
                  <a:lnTo>
                    <a:pt x="4273296" y="2770632"/>
                  </a:lnTo>
                  <a:close/>
                </a:path>
                <a:path w="9970135" h="3068954">
                  <a:moveTo>
                    <a:pt x="6172200" y="2983992"/>
                  </a:moveTo>
                  <a:lnTo>
                    <a:pt x="5696712" y="2983992"/>
                  </a:lnTo>
                  <a:lnTo>
                    <a:pt x="5696712" y="3068574"/>
                  </a:lnTo>
                  <a:lnTo>
                    <a:pt x="6172200" y="3068574"/>
                  </a:lnTo>
                  <a:lnTo>
                    <a:pt x="6172200" y="2983992"/>
                  </a:lnTo>
                  <a:close/>
                </a:path>
                <a:path w="9970135" h="3068954">
                  <a:moveTo>
                    <a:pt x="8071104" y="3026664"/>
                  </a:moveTo>
                  <a:lnTo>
                    <a:pt x="7595616" y="3026664"/>
                  </a:lnTo>
                  <a:lnTo>
                    <a:pt x="7595616" y="3068574"/>
                  </a:lnTo>
                  <a:lnTo>
                    <a:pt x="8071104" y="3068574"/>
                  </a:lnTo>
                  <a:lnTo>
                    <a:pt x="8071104" y="3026664"/>
                  </a:lnTo>
                  <a:close/>
                </a:path>
                <a:path w="9970135" h="3068954">
                  <a:moveTo>
                    <a:pt x="9970008" y="2685288"/>
                  </a:moveTo>
                  <a:lnTo>
                    <a:pt x="9496044" y="2685288"/>
                  </a:lnTo>
                  <a:lnTo>
                    <a:pt x="9496044" y="3068574"/>
                  </a:lnTo>
                  <a:lnTo>
                    <a:pt x="9970008" y="3068574"/>
                  </a:lnTo>
                  <a:lnTo>
                    <a:pt x="9970008" y="2685288"/>
                  </a:lnTo>
                  <a:close/>
                </a:path>
              </a:pathLst>
            </a:custGeom>
            <a:solidFill>
              <a:srgbClr val="698ED0"/>
            </a:solidFill>
          </p:spPr>
          <p:txBody>
            <a:bodyPr wrap="square" lIns="0" tIns="0" rIns="0" bIns="0" rtlCol="0"/>
            <a:lstStyle/>
            <a:p>
              <a:endParaRPr/>
            </a:p>
          </p:txBody>
        </p:sp>
        <p:sp>
          <p:nvSpPr>
            <p:cNvPr id="7" name="object 7"/>
            <p:cNvSpPr/>
            <p:nvPr/>
          </p:nvSpPr>
          <p:spPr>
            <a:xfrm>
              <a:off x="400354" y="5060441"/>
              <a:ext cx="11395710" cy="0"/>
            </a:xfrm>
            <a:custGeom>
              <a:avLst/>
              <a:gdLst/>
              <a:ahLst/>
              <a:cxnLst/>
              <a:rect l="l" t="t" r="r" b="b"/>
              <a:pathLst>
                <a:path w="11395710">
                  <a:moveTo>
                    <a:pt x="0" y="0"/>
                  </a:moveTo>
                  <a:lnTo>
                    <a:pt x="11395405" y="0"/>
                  </a:lnTo>
                </a:path>
              </a:pathLst>
            </a:custGeom>
            <a:ln w="9525">
              <a:solidFill>
                <a:srgbClr val="F1F1F1"/>
              </a:solidFill>
            </a:ln>
          </p:spPr>
          <p:txBody>
            <a:bodyPr wrap="square" lIns="0" tIns="0" rIns="0" bIns="0" rtlCol="0"/>
            <a:lstStyle/>
            <a:p>
              <a:endParaRPr/>
            </a:p>
          </p:txBody>
        </p:sp>
      </p:grpSp>
      <p:sp>
        <p:nvSpPr>
          <p:cNvPr id="8" name="object 8"/>
          <p:cNvSpPr txBox="1"/>
          <p:nvPr/>
        </p:nvSpPr>
        <p:spPr>
          <a:xfrm>
            <a:off x="683768" y="217449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61%</a:t>
            </a:r>
            <a:endParaRPr sz="1400">
              <a:latin typeface="Arial"/>
              <a:cs typeface="Arial"/>
            </a:endParaRPr>
          </a:p>
        </p:txBody>
      </p:sp>
      <p:sp>
        <p:nvSpPr>
          <p:cNvPr id="9" name="object 9"/>
          <p:cNvSpPr txBox="1"/>
          <p:nvPr/>
        </p:nvSpPr>
        <p:spPr>
          <a:xfrm>
            <a:off x="2583307" y="4263085"/>
            <a:ext cx="3822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12%</a:t>
            </a:r>
            <a:endParaRPr sz="1400">
              <a:latin typeface="Arial"/>
              <a:cs typeface="Arial"/>
            </a:endParaRPr>
          </a:p>
        </p:txBody>
      </p:sp>
      <p:sp>
        <p:nvSpPr>
          <p:cNvPr id="10" name="object 10"/>
          <p:cNvSpPr txBox="1"/>
          <p:nvPr/>
        </p:nvSpPr>
        <p:spPr>
          <a:xfrm>
            <a:off x="4490465" y="4306061"/>
            <a:ext cx="368935"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11%</a:t>
            </a:r>
            <a:endParaRPr sz="1400">
              <a:latin typeface="Arial"/>
              <a:cs typeface="Arial"/>
            </a:endParaRPr>
          </a:p>
        </p:txBody>
      </p:sp>
      <p:sp>
        <p:nvSpPr>
          <p:cNvPr id="11" name="object 11"/>
          <p:cNvSpPr txBox="1"/>
          <p:nvPr/>
        </p:nvSpPr>
        <p:spPr>
          <a:xfrm>
            <a:off x="6432550" y="4476750"/>
            <a:ext cx="28321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7%</a:t>
            </a:r>
            <a:endParaRPr sz="1400">
              <a:latin typeface="Arial"/>
              <a:cs typeface="Arial"/>
            </a:endParaRPr>
          </a:p>
        </p:txBody>
      </p:sp>
      <p:sp>
        <p:nvSpPr>
          <p:cNvPr id="12" name="object 12"/>
          <p:cNvSpPr txBox="1"/>
          <p:nvPr/>
        </p:nvSpPr>
        <p:spPr>
          <a:xfrm>
            <a:off x="10231373" y="4434077"/>
            <a:ext cx="28321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8%</a:t>
            </a:r>
            <a:endParaRPr sz="1400">
              <a:latin typeface="Arial"/>
              <a:cs typeface="Arial"/>
            </a:endParaRPr>
          </a:p>
        </p:txBody>
      </p:sp>
      <p:sp>
        <p:nvSpPr>
          <p:cNvPr id="13" name="object 13"/>
          <p:cNvSpPr txBox="1"/>
          <p:nvPr/>
        </p:nvSpPr>
        <p:spPr>
          <a:xfrm>
            <a:off x="3108451" y="4519421"/>
            <a:ext cx="28321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6%</a:t>
            </a:r>
            <a:endParaRPr sz="1400">
              <a:latin typeface="Arial"/>
              <a:cs typeface="Arial"/>
            </a:endParaRPr>
          </a:p>
        </p:txBody>
      </p:sp>
      <p:sp>
        <p:nvSpPr>
          <p:cNvPr id="14" name="object 14"/>
          <p:cNvSpPr txBox="1"/>
          <p:nvPr/>
        </p:nvSpPr>
        <p:spPr>
          <a:xfrm>
            <a:off x="5007990" y="4434077"/>
            <a:ext cx="28321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8%</a:t>
            </a:r>
            <a:endParaRPr sz="1400">
              <a:latin typeface="Arial"/>
              <a:cs typeface="Arial"/>
            </a:endParaRPr>
          </a:p>
        </p:txBody>
      </p:sp>
      <p:sp>
        <p:nvSpPr>
          <p:cNvPr id="15" name="object 15"/>
          <p:cNvSpPr txBox="1"/>
          <p:nvPr/>
        </p:nvSpPr>
        <p:spPr>
          <a:xfrm>
            <a:off x="6907530" y="4604384"/>
            <a:ext cx="28321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4%</a:t>
            </a:r>
            <a:endParaRPr sz="1400">
              <a:latin typeface="Arial"/>
              <a:cs typeface="Arial"/>
            </a:endParaRPr>
          </a:p>
        </p:txBody>
      </p:sp>
      <p:sp>
        <p:nvSpPr>
          <p:cNvPr id="16" name="object 16"/>
          <p:cNvSpPr txBox="1"/>
          <p:nvPr/>
        </p:nvSpPr>
        <p:spPr>
          <a:xfrm>
            <a:off x="8806688" y="4561408"/>
            <a:ext cx="28321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5%</a:t>
            </a:r>
            <a:endParaRPr sz="1400">
              <a:latin typeface="Arial"/>
              <a:cs typeface="Arial"/>
            </a:endParaRPr>
          </a:p>
        </p:txBody>
      </p:sp>
      <p:sp>
        <p:nvSpPr>
          <p:cNvPr id="17" name="object 17"/>
          <p:cNvSpPr txBox="1"/>
          <p:nvPr/>
        </p:nvSpPr>
        <p:spPr>
          <a:xfrm>
            <a:off x="10655934" y="4220971"/>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13%</a:t>
            </a:r>
            <a:endParaRPr sz="1400">
              <a:latin typeface="Arial"/>
              <a:cs typeface="Arial"/>
            </a:endParaRPr>
          </a:p>
        </p:txBody>
      </p:sp>
      <p:sp>
        <p:nvSpPr>
          <p:cNvPr id="18" name="object 18"/>
          <p:cNvSpPr txBox="1"/>
          <p:nvPr/>
        </p:nvSpPr>
        <p:spPr>
          <a:xfrm>
            <a:off x="1158646" y="1621256"/>
            <a:ext cx="861694" cy="622300"/>
          </a:xfrm>
          <a:prstGeom prst="rect">
            <a:avLst/>
          </a:prstGeom>
        </p:spPr>
        <p:txBody>
          <a:bodyPr vert="horz" wrap="square" lIns="0" tIns="97790" rIns="0" bIns="0" rtlCol="0">
            <a:spAutoFit/>
          </a:bodyPr>
          <a:lstStyle/>
          <a:p>
            <a:pPr marL="491490">
              <a:lnSpc>
                <a:spcPct val="100000"/>
              </a:lnSpc>
              <a:spcBef>
                <a:spcPts val="770"/>
              </a:spcBef>
            </a:pPr>
            <a:r>
              <a:rPr sz="1400" b="1" spc="-25" dirty="0">
                <a:solidFill>
                  <a:srgbClr val="5C5B5A"/>
                </a:solidFill>
                <a:latin typeface="Arial"/>
                <a:cs typeface="Arial"/>
              </a:rPr>
              <a:t>72%</a:t>
            </a:r>
            <a:endParaRPr sz="1400">
              <a:latin typeface="Arial"/>
              <a:cs typeface="Arial"/>
            </a:endParaRPr>
          </a:p>
          <a:p>
            <a:pPr marL="12700">
              <a:lnSpc>
                <a:spcPct val="100000"/>
              </a:lnSpc>
              <a:spcBef>
                <a:spcPts val="670"/>
              </a:spcBef>
            </a:pPr>
            <a:r>
              <a:rPr sz="1400" spc="-25" dirty="0">
                <a:solidFill>
                  <a:srgbClr val="5C5B5A"/>
                </a:solidFill>
                <a:latin typeface="Arial"/>
                <a:cs typeface="Arial"/>
              </a:rPr>
              <a:t>65%</a:t>
            </a:r>
            <a:endParaRPr sz="1400">
              <a:latin typeface="Arial"/>
              <a:cs typeface="Arial"/>
            </a:endParaRPr>
          </a:p>
        </p:txBody>
      </p:sp>
      <p:sp>
        <p:nvSpPr>
          <p:cNvPr id="19" name="object 19"/>
          <p:cNvSpPr txBox="1"/>
          <p:nvPr/>
        </p:nvSpPr>
        <p:spPr>
          <a:xfrm>
            <a:off x="3586353" y="4391405"/>
            <a:ext cx="28321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Arial"/>
                <a:cs typeface="Arial"/>
              </a:rPr>
              <a:t>9%</a:t>
            </a:r>
            <a:endParaRPr sz="1400">
              <a:latin typeface="Arial"/>
              <a:cs typeface="Arial"/>
            </a:endParaRPr>
          </a:p>
        </p:txBody>
      </p:sp>
      <p:sp>
        <p:nvSpPr>
          <p:cNvPr id="20" name="object 20"/>
          <p:cNvSpPr txBox="1"/>
          <p:nvPr/>
        </p:nvSpPr>
        <p:spPr>
          <a:xfrm>
            <a:off x="5485891" y="4476750"/>
            <a:ext cx="28321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Arial"/>
                <a:cs typeface="Arial"/>
              </a:rPr>
              <a:t>7%</a:t>
            </a:r>
            <a:endParaRPr sz="1400">
              <a:latin typeface="Arial"/>
              <a:cs typeface="Arial"/>
            </a:endParaRPr>
          </a:p>
        </p:txBody>
      </p:sp>
      <p:sp>
        <p:nvSpPr>
          <p:cNvPr id="21" name="object 21"/>
          <p:cNvSpPr txBox="1"/>
          <p:nvPr/>
        </p:nvSpPr>
        <p:spPr>
          <a:xfrm>
            <a:off x="7385050" y="4689728"/>
            <a:ext cx="283845"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Arial"/>
                <a:cs typeface="Arial"/>
              </a:rPr>
              <a:t>2%</a:t>
            </a:r>
            <a:endParaRPr sz="1400">
              <a:latin typeface="Arial"/>
              <a:cs typeface="Arial"/>
            </a:endParaRPr>
          </a:p>
        </p:txBody>
      </p:sp>
      <p:sp>
        <p:nvSpPr>
          <p:cNvPr id="22" name="object 22"/>
          <p:cNvSpPr txBox="1"/>
          <p:nvPr/>
        </p:nvSpPr>
        <p:spPr>
          <a:xfrm>
            <a:off x="8331834" y="4732401"/>
            <a:ext cx="1235710" cy="239395"/>
          </a:xfrm>
          <a:prstGeom prst="rect">
            <a:avLst/>
          </a:prstGeom>
        </p:spPr>
        <p:txBody>
          <a:bodyPr vert="horz" wrap="square" lIns="0" tIns="12700" rIns="0" bIns="0" rtlCol="0">
            <a:spAutoFit/>
          </a:bodyPr>
          <a:lstStyle/>
          <a:p>
            <a:pPr marL="12700">
              <a:lnSpc>
                <a:spcPct val="100000"/>
              </a:lnSpc>
              <a:spcBef>
                <a:spcPts val="100"/>
              </a:spcBef>
              <a:tabLst>
                <a:tab pos="965200" algn="l"/>
              </a:tabLst>
            </a:pPr>
            <a:r>
              <a:rPr sz="1400" spc="-25" dirty="0">
                <a:solidFill>
                  <a:srgbClr val="5C5B5A"/>
                </a:solidFill>
                <a:latin typeface="Arial"/>
                <a:cs typeface="Arial"/>
              </a:rPr>
              <a:t>1%</a:t>
            </a:r>
            <a:r>
              <a:rPr sz="1400" dirty="0">
                <a:solidFill>
                  <a:srgbClr val="5C5B5A"/>
                </a:solidFill>
                <a:latin typeface="Arial"/>
                <a:cs typeface="Arial"/>
              </a:rPr>
              <a:t>	</a:t>
            </a:r>
            <a:r>
              <a:rPr sz="1400" b="1" spc="-25" dirty="0">
                <a:solidFill>
                  <a:srgbClr val="5C5B5A"/>
                </a:solidFill>
                <a:latin typeface="Arial"/>
                <a:cs typeface="Arial"/>
              </a:rPr>
              <a:t>1%</a:t>
            </a:r>
            <a:endParaRPr sz="1400">
              <a:latin typeface="Arial"/>
              <a:cs typeface="Arial"/>
            </a:endParaRPr>
          </a:p>
        </p:txBody>
      </p:sp>
      <p:sp>
        <p:nvSpPr>
          <p:cNvPr id="23" name="object 23"/>
          <p:cNvSpPr txBox="1"/>
          <p:nvPr/>
        </p:nvSpPr>
        <p:spPr>
          <a:xfrm>
            <a:off x="11184128" y="4391405"/>
            <a:ext cx="28321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Arial"/>
                <a:cs typeface="Arial"/>
              </a:rPr>
              <a:t>9%</a:t>
            </a:r>
            <a:endParaRPr sz="1400">
              <a:latin typeface="Arial"/>
              <a:cs typeface="Arial"/>
            </a:endParaRPr>
          </a:p>
        </p:txBody>
      </p:sp>
      <p:sp>
        <p:nvSpPr>
          <p:cNvPr id="24" name="object 24"/>
          <p:cNvSpPr txBox="1"/>
          <p:nvPr/>
        </p:nvSpPr>
        <p:spPr>
          <a:xfrm>
            <a:off x="617626" y="5127116"/>
            <a:ext cx="146558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C5B5A"/>
                </a:solidFill>
                <a:latin typeface="Arial"/>
                <a:cs typeface="Arial"/>
              </a:rPr>
              <a:t>No</a:t>
            </a:r>
            <a:r>
              <a:rPr sz="1200" b="1" spc="-25" dirty="0">
                <a:solidFill>
                  <a:srgbClr val="5C5B5A"/>
                </a:solidFill>
                <a:latin typeface="Arial"/>
                <a:cs typeface="Arial"/>
              </a:rPr>
              <a:t> </a:t>
            </a:r>
            <a:r>
              <a:rPr sz="1200" b="1" dirty="0">
                <a:solidFill>
                  <a:srgbClr val="5C5B5A"/>
                </a:solidFill>
                <a:latin typeface="Arial"/>
                <a:cs typeface="Arial"/>
              </a:rPr>
              <a:t>digital</a:t>
            </a:r>
            <a:r>
              <a:rPr sz="1200" b="1" spc="-30" dirty="0">
                <a:solidFill>
                  <a:srgbClr val="5C5B5A"/>
                </a:solidFill>
                <a:latin typeface="Arial"/>
                <a:cs typeface="Arial"/>
              </a:rPr>
              <a:t> </a:t>
            </a:r>
            <a:r>
              <a:rPr sz="1200" b="1" spc="-10" dirty="0">
                <a:solidFill>
                  <a:srgbClr val="5C5B5A"/>
                </a:solidFill>
                <a:latin typeface="Arial"/>
                <a:cs typeface="Arial"/>
              </a:rPr>
              <a:t>exclusion</a:t>
            </a:r>
            <a:endParaRPr sz="1200">
              <a:latin typeface="Arial"/>
              <a:cs typeface="Arial"/>
            </a:endParaRPr>
          </a:p>
        </p:txBody>
      </p:sp>
      <p:sp>
        <p:nvSpPr>
          <p:cNvPr id="25" name="object 25"/>
          <p:cNvSpPr txBox="1"/>
          <p:nvPr/>
        </p:nvSpPr>
        <p:spPr>
          <a:xfrm>
            <a:off x="2593085" y="5127116"/>
            <a:ext cx="1312545" cy="384175"/>
          </a:xfrm>
          <a:prstGeom prst="rect">
            <a:avLst/>
          </a:prstGeom>
        </p:spPr>
        <p:txBody>
          <a:bodyPr vert="horz" wrap="square" lIns="0" tIns="24765" rIns="0" bIns="0" rtlCol="0">
            <a:spAutoFit/>
          </a:bodyPr>
          <a:lstStyle/>
          <a:p>
            <a:pPr marL="304800" marR="5080" indent="-292735">
              <a:lnSpc>
                <a:spcPts val="1380"/>
              </a:lnSpc>
              <a:spcBef>
                <a:spcPts val="195"/>
              </a:spcBef>
            </a:pPr>
            <a:r>
              <a:rPr sz="1200" b="1" dirty="0">
                <a:solidFill>
                  <a:srgbClr val="5C5B5A"/>
                </a:solidFill>
                <a:latin typeface="Arial"/>
                <a:cs typeface="Arial"/>
              </a:rPr>
              <a:t>1</a:t>
            </a:r>
            <a:r>
              <a:rPr sz="1200" b="1" spc="-20" dirty="0">
                <a:solidFill>
                  <a:srgbClr val="5C5B5A"/>
                </a:solidFill>
                <a:latin typeface="Arial"/>
                <a:cs typeface="Arial"/>
              </a:rPr>
              <a:t> </a:t>
            </a:r>
            <a:r>
              <a:rPr sz="1200" b="1" dirty="0">
                <a:solidFill>
                  <a:srgbClr val="5C5B5A"/>
                </a:solidFill>
                <a:latin typeface="Arial"/>
                <a:cs typeface="Arial"/>
              </a:rPr>
              <a:t>aspect</a:t>
            </a:r>
            <a:r>
              <a:rPr sz="1200" b="1" spc="-15" dirty="0">
                <a:solidFill>
                  <a:srgbClr val="5C5B5A"/>
                </a:solidFill>
                <a:latin typeface="Arial"/>
                <a:cs typeface="Arial"/>
              </a:rPr>
              <a:t> </a:t>
            </a:r>
            <a:r>
              <a:rPr sz="1200" b="1" dirty="0">
                <a:solidFill>
                  <a:srgbClr val="5C5B5A"/>
                </a:solidFill>
                <a:latin typeface="Arial"/>
                <a:cs typeface="Arial"/>
              </a:rPr>
              <a:t>of</a:t>
            </a:r>
            <a:r>
              <a:rPr sz="1200" b="1" spc="-20" dirty="0">
                <a:solidFill>
                  <a:srgbClr val="5C5B5A"/>
                </a:solidFill>
                <a:latin typeface="Arial"/>
                <a:cs typeface="Arial"/>
              </a:rPr>
              <a:t> </a:t>
            </a:r>
            <a:r>
              <a:rPr sz="1200" b="1" spc="-10" dirty="0">
                <a:solidFill>
                  <a:srgbClr val="5C5B5A"/>
                </a:solidFill>
                <a:latin typeface="Arial"/>
                <a:cs typeface="Arial"/>
              </a:rPr>
              <a:t>digital exclusion</a:t>
            </a:r>
            <a:endParaRPr sz="1200">
              <a:latin typeface="Arial"/>
              <a:cs typeface="Arial"/>
            </a:endParaRPr>
          </a:p>
        </p:txBody>
      </p:sp>
      <p:sp>
        <p:nvSpPr>
          <p:cNvPr id="26" name="object 26"/>
          <p:cNvSpPr txBox="1"/>
          <p:nvPr/>
        </p:nvSpPr>
        <p:spPr>
          <a:xfrm>
            <a:off x="4450207" y="5127116"/>
            <a:ext cx="1397635" cy="384175"/>
          </a:xfrm>
          <a:prstGeom prst="rect">
            <a:avLst/>
          </a:prstGeom>
        </p:spPr>
        <p:txBody>
          <a:bodyPr vert="horz" wrap="square" lIns="0" tIns="24765" rIns="0" bIns="0" rtlCol="0">
            <a:spAutoFit/>
          </a:bodyPr>
          <a:lstStyle/>
          <a:p>
            <a:pPr marL="346710" marR="5080" indent="-334645">
              <a:lnSpc>
                <a:spcPts val="1380"/>
              </a:lnSpc>
              <a:spcBef>
                <a:spcPts val="195"/>
              </a:spcBef>
            </a:pPr>
            <a:r>
              <a:rPr sz="1200" b="1" dirty="0">
                <a:solidFill>
                  <a:srgbClr val="5C5B5A"/>
                </a:solidFill>
                <a:latin typeface="Arial"/>
                <a:cs typeface="Arial"/>
              </a:rPr>
              <a:t>2</a:t>
            </a:r>
            <a:r>
              <a:rPr sz="1200" b="1" spc="-25" dirty="0">
                <a:solidFill>
                  <a:srgbClr val="5C5B5A"/>
                </a:solidFill>
                <a:latin typeface="Arial"/>
                <a:cs typeface="Arial"/>
              </a:rPr>
              <a:t> </a:t>
            </a:r>
            <a:r>
              <a:rPr sz="1200" b="1" dirty="0">
                <a:solidFill>
                  <a:srgbClr val="5C5B5A"/>
                </a:solidFill>
                <a:latin typeface="Arial"/>
                <a:cs typeface="Arial"/>
              </a:rPr>
              <a:t>aspects</a:t>
            </a:r>
            <a:r>
              <a:rPr sz="1200" b="1" spc="-10" dirty="0">
                <a:solidFill>
                  <a:srgbClr val="5C5B5A"/>
                </a:solidFill>
                <a:latin typeface="Arial"/>
                <a:cs typeface="Arial"/>
              </a:rPr>
              <a:t> </a:t>
            </a:r>
            <a:r>
              <a:rPr sz="1200" b="1" dirty="0">
                <a:solidFill>
                  <a:srgbClr val="5C5B5A"/>
                </a:solidFill>
                <a:latin typeface="Arial"/>
                <a:cs typeface="Arial"/>
              </a:rPr>
              <a:t>of</a:t>
            </a:r>
            <a:r>
              <a:rPr sz="1200" b="1" spc="-10" dirty="0">
                <a:solidFill>
                  <a:srgbClr val="5C5B5A"/>
                </a:solidFill>
                <a:latin typeface="Arial"/>
                <a:cs typeface="Arial"/>
              </a:rPr>
              <a:t> digital exclusion</a:t>
            </a:r>
            <a:endParaRPr sz="1200">
              <a:latin typeface="Arial"/>
              <a:cs typeface="Arial"/>
            </a:endParaRPr>
          </a:p>
        </p:txBody>
      </p:sp>
      <p:sp>
        <p:nvSpPr>
          <p:cNvPr id="27" name="object 27"/>
          <p:cNvSpPr txBox="1"/>
          <p:nvPr/>
        </p:nvSpPr>
        <p:spPr>
          <a:xfrm>
            <a:off x="6349746" y="5127116"/>
            <a:ext cx="1397635" cy="384175"/>
          </a:xfrm>
          <a:prstGeom prst="rect">
            <a:avLst/>
          </a:prstGeom>
        </p:spPr>
        <p:txBody>
          <a:bodyPr vert="horz" wrap="square" lIns="0" tIns="24765" rIns="0" bIns="0" rtlCol="0">
            <a:spAutoFit/>
          </a:bodyPr>
          <a:lstStyle/>
          <a:p>
            <a:pPr marL="347345" marR="5080" indent="-334645">
              <a:lnSpc>
                <a:spcPts val="1380"/>
              </a:lnSpc>
              <a:spcBef>
                <a:spcPts val="195"/>
              </a:spcBef>
            </a:pPr>
            <a:r>
              <a:rPr sz="1200" b="1" dirty="0">
                <a:solidFill>
                  <a:srgbClr val="5C5B5A"/>
                </a:solidFill>
                <a:latin typeface="Arial"/>
                <a:cs typeface="Arial"/>
              </a:rPr>
              <a:t>3</a:t>
            </a:r>
            <a:r>
              <a:rPr sz="1200" b="1" spc="-25" dirty="0">
                <a:solidFill>
                  <a:srgbClr val="5C5B5A"/>
                </a:solidFill>
                <a:latin typeface="Arial"/>
                <a:cs typeface="Arial"/>
              </a:rPr>
              <a:t> </a:t>
            </a:r>
            <a:r>
              <a:rPr sz="1200" b="1" dirty="0">
                <a:solidFill>
                  <a:srgbClr val="5C5B5A"/>
                </a:solidFill>
                <a:latin typeface="Arial"/>
                <a:cs typeface="Arial"/>
              </a:rPr>
              <a:t>aspects</a:t>
            </a:r>
            <a:r>
              <a:rPr sz="1200" b="1" spc="-10" dirty="0">
                <a:solidFill>
                  <a:srgbClr val="5C5B5A"/>
                </a:solidFill>
                <a:latin typeface="Arial"/>
                <a:cs typeface="Arial"/>
              </a:rPr>
              <a:t> </a:t>
            </a:r>
            <a:r>
              <a:rPr sz="1200" b="1" dirty="0">
                <a:solidFill>
                  <a:srgbClr val="5C5B5A"/>
                </a:solidFill>
                <a:latin typeface="Arial"/>
                <a:cs typeface="Arial"/>
              </a:rPr>
              <a:t>of</a:t>
            </a:r>
            <a:r>
              <a:rPr sz="1200" b="1" spc="-10" dirty="0">
                <a:solidFill>
                  <a:srgbClr val="5C5B5A"/>
                </a:solidFill>
                <a:latin typeface="Arial"/>
                <a:cs typeface="Arial"/>
              </a:rPr>
              <a:t> digital exclusion</a:t>
            </a:r>
            <a:endParaRPr sz="1200">
              <a:latin typeface="Arial"/>
              <a:cs typeface="Arial"/>
            </a:endParaRPr>
          </a:p>
        </p:txBody>
      </p:sp>
      <p:sp>
        <p:nvSpPr>
          <p:cNvPr id="28" name="object 28"/>
          <p:cNvSpPr txBox="1"/>
          <p:nvPr/>
        </p:nvSpPr>
        <p:spPr>
          <a:xfrm>
            <a:off x="8249157" y="5127116"/>
            <a:ext cx="1397635" cy="384175"/>
          </a:xfrm>
          <a:prstGeom prst="rect">
            <a:avLst/>
          </a:prstGeom>
        </p:spPr>
        <p:txBody>
          <a:bodyPr vert="horz" wrap="square" lIns="0" tIns="24765" rIns="0" bIns="0" rtlCol="0">
            <a:spAutoFit/>
          </a:bodyPr>
          <a:lstStyle/>
          <a:p>
            <a:pPr marL="346710" marR="5080" indent="-334645">
              <a:lnSpc>
                <a:spcPts val="1380"/>
              </a:lnSpc>
              <a:spcBef>
                <a:spcPts val="195"/>
              </a:spcBef>
            </a:pPr>
            <a:r>
              <a:rPr sz="1200" b="1" dirty="0">
                <a:solidFill>
                  <a:srgbClr val="5C5B5A"/>
                </a:solidFill>
                <a:latin typeface="Arial"/>
                <a:cs typeface="Arial"/>
              </a:rPr>
              <a:t>4</a:t>
            </a:r>
            <a:r>
              <a:rPr sz="1200" b="1" spc="-25" dirty="0">
                <a:solidFill>
                  <a:srgbClr val="5C5B5A"/>
                </a:solidFill>
                <a:latin typeface="Arial"/>
                <a:cs typeface="Arial"/>
              </a:rPr>
              <a:t> </a:t>
            </a:r>
            <a:r>
              <a:rPr sz="1200" b="1" dirty="0">
                <a:solidFill>
                  <a:srgbClr val="5C5B5A"/>
                </a:solidFill>
                <a:latin typeface="Arial"/>
                <a:cs typeface="Arial"/>
              </a:rPr>
              <a:t>aspects</a:t>
            </a:r>
            <a:r>
              <a:rPr sz="1200" b="1" spc="-10" dirty="0">
                <a:solidFill>
                  <a:srgbClr val="5C5B5A"/>
                </a:solidFill>
                <a:latin typeface="Arial"/>
                <a:cs typeface="Arial"/>
              </a:rPr>
              <a:t> </a:t>
            </a:r>
            <a:r>
              <a:rPr sz="1200" b="1" dirty="0">
                <a:solidFill>
                  <a:srgbClr val="5C5B5A"/>
                </a:solidFill>
                <a:latin typeface="Arial"/>
                <a:cs typeface="Arial"/>
              </a:rPr>
              <a:t>of</a:t>
            </a:r>
            <a:r>
              <a:rPr sz="1200" b="1" spc="-10" dirty="0">
                <a:solidFill>
                  <a:srgbClr val="5C5B5A"/>
                </a:solidFill>
                <a:latin typeface="Arial"/>
                <a:cs typeface="Arial"/>
              </a:rPr>
              <a:t> digital exclusion</a:t>
            </a:r>
            <a:endParaRPr sz="1200">
              <a:latin typeface="Arial"/>
              <a:cs typeface="Arial"/>
            </a:endParaRPr>
          </a:p>
        </p:txBody>
      </p:sp>
      <p:sp>
        <p:nvSpPr>
          <p:cNvPr id="29" name="object 29"/>
          <p:cNvSpPr txBox="1"/>
          <p:nvPr/>
        </p:nvSpPr>
        <p:spPr>
          <a:xfrm>
            <a:off x="10114915" y="5127116"/>
            <a:ext cx="1464310" cy="384175"/>
          </a:xfrm>
          <a:prstGeom prst="rect">
            <a:avLst/>
          </a:prstGeom>
        </p:spPr>
        <p:txBody>
          <a:bodyPr vert="horz" wrap="square" lIns="0" tIns="24765" rIns="0" bIns="0" rtlCol="0">
            <a:spAutoFit/>
          </a:bodyPr>
          <a:lstStyle/>
          <a:p>
            <a:pPr marL="401955" marR="5080" indent="-389890">
              <a:lnSpc>
                <a:spcPts val="1380"/>
              </a:lnSpc>
              <a:spcBef>
                <a:spcPts val="195"/>
              </a:spcBef>
            </a:pPr>
            <a:r>
              <a:rPr sz="1200" b="1" dirty="0">
                <a:solidFill>
                  <a:srgbClr val="5C5B5A"/>
                </a:solidFill>
                <a:latin typeface="Arial"/>
                <a:cs typeface="Arial"/>
              </a:rPr>
              <a:t>Completely</a:t>
            </a:r>
            <a:r>
              <a:rPr sz="1200" b="1" spc="-45" dirty="0">
                <a:solidFill>
                  <a:srgbClr val="5C5B5A"/>
                </a:solidFill>
                <a:latin typeface="Arial"/>
                <a:cs typeface="Arial"/>
              </a:rPr>
              <a:t> </a:t>
            </a:r>
            <a:r>
              <a:rPr sz="1200" b="1" spc="-10" dirty="0">
                <a:solidFill>
                  <a:srgbClr val="5C5B5A"/>
                </a:solidFill>
                <a:latin typeface="Arial"/>
                <a:cs typeface="Arial"/>
              </a:rPr>
              <a:t>digitally excluded</a:t>
            </a:r>
            <a:endParaRPr sz="1200">
              <a:latin typeface="Arial"/>
              <a:cs typeface="Arial"/>
            </a:endParaRPr>
          </a:p>
        </p:txBody>
      </p:sp>
      <p:sp>
        <p:nvSpPr>
          <p:cNvPr id="30" name="object 30"/>
          <p:cNvSpPr txBox="1"/>
          <p:nvPr/>
        </p:nvSpPr>
        <p:spPr>
          <a:xfrm>
            <a:off x="3840607" y="1528394"/>
            <a:ext cx="4443730"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Number</a:t>
            </a:r>
            <a:r>
              <a:rPr sz="1400" b="1" spc="-10" dirty="0">
                <a:solidFill>
                  <a:srgbClr val="5C5B5A"/>
                </a:solidFill>
                <a:latin typeface="Arial"/>
                <a:cs typeface="Arial"/>
              </a:rPr>
              <a:t> </a:t>
            </a:r>
            <a:r>
              <a:rPr sz="1400" b="1" dirty="0">
                <a:solidFill>
                  <a:srgbClr val="5C5B5A"/>
                </a:solidFill>
                <a:latin typeface="Arial"/>
                <a:cs typeface="Arial"/>
              </a:rPr>
              <a:t>of</a:t>
            </a:r>
            <a:r>
              <a:rPr sz="1400" b="1" spc="-5" dirty="0">
                <a:solidFill>
                  <a:srgbClr val="5C5B5A"/>
                </a:solidFill>
                <a:latin typeface="Arial"/>
                <a:cs typeface="Arial"/>
              </a:rPr>
              <a:t> </a:t>
            </a:r>
            <a:r>
              <a:rPr sz="1400" b="1" dirty="0">
                <a:solidFill>
                  <a:srgbClr val="5C5B5A"/>
                </a:solidFill>
                <a:latin typeface="Arial"/>
                <a:cs typeface="Arial"/>
              </a:rPr>
              <a:t>aspects</a:t>
            </a:r>
            <a:r>
              <a:rPr sz="1400" b="1" spc="-15" dirty="0">
                <a:solidFill>
                  <a:srgbClr val="5C5B5A"/>
                </a:solidFill>
                <a:latin typeface="Arial"/>
                <a:cs typeface="Arial"/>
              </a:rPr>
              <a:t> </a:t>
            </a:r>
            <a:r>
              <a:rPr sz="1400" b="1" dirty="0">
                <a:solidFill>
                  <a:srgbClr val="5C5B5A"/>
                </a:solidFill>
                <a:latin typeface="Arial"/>
                <a:cs typeface="Arial"/>
              </a:rPr>
              <a:t>of</a:t>
            </a:r>
            <a:r>
              <a:rPr sz="1400" b="1" spc="-10" dirty="0">
                <a:solidFill>
                  <a:srgbClr val="5C5B5A"/>
                </a:solidFill>
                <a:latin typeface="Arial"/>
                <a:cs typeface="Arial"/>
              </a:rPr>
              <a:t> </a:t>
            </a:r>
            <a:r>
              <a:rPr sz="1400" b="1" dirty="0">
                <a:solidFill>
                  <a:srgbClr val="5C5B5A"/>
                </a:solidFill>
                <a:latin typeface="Arial"/>
                <a:cs typeface="Arial"/>
              </a:rPr>
              <a:t>digital</a:t>
            </a:r>
            <a:r>
              <a:rPr sz="1400" b="1" spc="-20" dirty="0">
                <a:solidFill>
                  <a:srgbClr val="5C5B5A"/>
                </a:solidFill>
                <a:latin typeface="Arial"/>
                <a:cs typeface="Arial"/>
              </a:rPr>
              <a:t> </a:t>
            </a:r>
            <a:r>
              <a:rPr sz="1400" b="1" dirty="0">
                <a:solidFill>
                  <a:srgbClr val="5C5B5A"/>
                </a:solidFill>
                <a:latin typeface="Arial"/>
                <a:cs typeface="Arial"/>
              </a:rPr>
              <a:t>exclusion</a:t>
            </a:r>
            <a:r>
              <a:rPr sz="1400" b="1" spc="-25" dirty="0">
                <a:solidFill>
                  <a:srgbClr val="5C5B5A"/>
                </a:solidFill>
                <a:latin typeface="Arial"/>
                <a:cs typeface="Arial"/>
              </a:rPr>
              <a:t> </a:t>
            </a:r>
            <a:r>
              <a:rPr sz="1400" b="1" spc="-10" dirty="0">
                <a:solidFill>
                  <a:srgbClr val="5C5B5A"/>
                </a:solidFill>
                <a:latin typeface="Arial"/>
                <a:cs typeface="Arial"/>
              </a:rPr>
              <a:t>experienced*</a:t>
            </a:r>
            <a:endParaRPr sz="1400">
              <a:latin typeface="Arial"/>
              <a:cs typeface="Arial"/>
            </a:endParaRPr>
          </a:p>
        </p:txBody>
      </p:sp>
      <p:sp>
        <p:nvSpPr>
          <p:cNvPr id="31" name="object 31"/>
          <p:cNvSpPr/>
          <p:nvPr/>
        </p:nvSpPr>
        <p:spPr>
          <a:xfrm>
            <a:off x="4520819" y="2507049"/>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245E91"/>
          </a:solidFill>
        </p:spPr>
        <p:txBody>
          <a:bodyPr wrap="square" lIns="0" tIns="0" rIns="0" bIns="0" rtlCol="0"/>
          <a:lstStyle/>
          <a:p>
            <a:endParaRPr/>
          </a:p>
        </p:txBody>
      </p:sp>
      <p:sp>
        <p:nvSpPr>
          <p:cNvPr id="32" name="object 32"/>
          <p:cNvSpPr txBox="1"/>
          <p:nvPr/>
        </p:nvSpPr>
        <p:spPr>
          <a:xfrm>
            <a:off x="4618990" y="2430017"/>
            <a:ext cx="9137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August</a:t>
            </a:r>
            <a:r>
              <a:rPr sz="1200" spc="-30" dirty="0">
                <a:solidFill>
                  <a:srgbClr val="5C5B5A"/>
                </a:solidFill>
                <a:latin typeface="Arial"/>
                <a:cs typeface="Arial"/>
              </a:rPr>
              <a:t> </a:t>
            </a:r>
            <a:r>
              <a:rPr sz="1200" spc="-10" dirty="0">
                <a:solidFill>
                  <a:srgbClr val="5C5B5A"/>
                </a:solidFill>
                <a:latin typeface="Arial"/>
                <a:cs typeface="Arial"/>
              </a:rPr>
              <a:t>(S14)</a:t>
            </a:r>
            <a:endParaRPr sz="1200">
              <a:latin typeface="Arial"/>
              <a:cs typeface="Arial"/>
            </a:endParaRPr>
          </a:p>
        </p:txBody>
      </p:sp>
      <p:sp>
        <p:nvSpPr>
          <p:cNvPr id="33" name="object 33"/>
          <p:cNvSpPr/>
          <p:nvPr/>
        </p:nvSpPr>
        <p:spPr>
          <a:xfrm>
            <a:off x="5734939" y="2507049"/>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9F5FCF"/>
          </a:solidFill>
        </p:spPr>
        <p:txBody>
          <a:bodyPr wrap="square" lIns="0" tIns="0" rIns="0" bIns="0" rtlCol="0"/>
          <a:lstStyle/>
          <a:p>
            <a:endParaRPr/>
          </a:p>
        </p:txBody>
      </p:sp>
      <p:sp>
        <p:nvSpPr>
          <p:cNvPr id="34" name="object 34"/>
          <p:cNvSpPr txBox="1"/>
          <p:nvPr/>
        </p:nvSpPr>
        <p:spPr>
          <a:xfrm>
            <a:off x="5833109" y="2430017"/>
            <a:ext cx="98298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October</a:t>
            </a:r>
            <a:r>
              <a:rPr sz="1200" spc="-40" dirty="0">
                <a:solidFill>
                  <a:srgbClr val="5C5B5A"/>
                </a:solidFill>
                <a:latin typeface="Arial"/>
                <a:cs typeface="Arial"/>
              </a:rPr>
              <a:t> </a:t>
            </a:r>
            <a:r>
              <a:rPr sz="1200" spc="-20" dirty="0">
                <a:solidFill>
                  <a:srgbClr val="5C5B5A"/>
                </a:solidFill>
                <a:latin typeface="Arial"/>
                <a:cs typeface="Arial"/>
              </a:rPr>
              <a:t>(S15)</a:t>
            </a:r>
            <a:endParaRPr sz="1200">
              <a:latin typeface="Arial"/>
              <a:cs typeface="Arial"/>
            </a:endParaRPr>
          </a:p>
        </p:txBody>
      </p:sp>
      <p:sp>
        <p:nvSpPr>
          <p:cNvPr id="35" name="object 35"/>
          <p:cNvSpPr/>
          <p:nvPr/>
        </p:nvSpPr>
        <p:spPr>
          <a:xfrm>
            <a:off x="7016622" y="2507049"/>
            <a:ext cx="76835" cy="76835"/>
          </a:xfrm>
          <a:custGeom>
            <a:avLst/>
            <a:gdLst/>
            <a:ahLst/>
            <a:cxnLst/>
            <a:rect l="l" t="t" r="r" b="b"/>
            <a:pathLst>
              <a:path w="76834" h="76835">
                <a:moveTo>
                  <a:pt x="76638" y="0"/>
                </a:moveTo>
                <a:lnTo>
                  <a:pt x="0" y="0"/>
                </a:lnTo>
                <a:lnTo>
                  <a:pt x="0" y="76638"/>
                </a:lnTo>
                <a:lnTo>
                  <a:pt x="76638" y="76638"/>
                </a:lnTo>
                <a:lnTo>
                  <a:pt x="76638" y="0"/>
                </a:lnTo>
                <a:close/>
              </a:path>
            </a:pathLst>
          </a:custGeom>
          <a:solidFill>
            <a:srgbClr val="698ED0"/>
          </a:solidFill>
        </p:spPr>
        <p:txBody>
          <a:bodyPr wrap="square" lIns="0" tIns="0" rIns="0" bIns="0" rtlCol="0"/>
          <a:lstStyle/>
          <a:p>
            <a:endParaRPr/>
          </a:p>
        </p:txBody>
      </p:sp>
      <p:sp>
        <p:nvSpPr>
          <p:cNvPr id="36" name="object 36"/>
          <p:cNvSpPr txBox="1"/>
          <p:nvPr/>
        </p:nvSpPr>
        <p:spPr>
          <a:xfrm>
            <a:off x="7115047" y="2430017"/>
            <a:ext cx="11423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December</a:t>
            </a:r>
            <a:r>
              <a:rPr sz="1200" spc="-40" dirty="0">
                <a:solidFill>
                  <a:srgbClr val="5C5B5A"/>
                </a:solidFill>
                <a:latin typeface="Arial"/>
                <a:cs typeface="Arial"/>
              </a:rPr>
              <a:t> </a:t>
            </a:r>
            <a:r>
              <a:rPr sz="1200" spc="-20" dirty="0">
                <a:solidFill>
                  <a:srgbClr val="5C5B5A"/>
                </a:solidFill>
                <a:latin typeface="Arial"/>
                <a:cs typeface="Arial"/>
              </a:rPr>
              <a:t>(S16)</a:t>
            </a:r>
            <a:endParaRPr sz="1200">
              <a:latin typeface="Arial"/>
              <a:cs typeface="Arial"/>
            </a:endParaRPr>
          </a:p>
        </p:txBody>
      </p:sp>
      <p:sp>
        <p:nvSpPr>
          <p:cNvPr id="37" name="object 37"/>
          <p:cNvSpPr txBox="1"/>
          <p:nvPr/>
        </p:nvSpPr>
        <p:spPr>
          <a:xfrm>
            <a:off x="380796" y="6358839"/>
            <a:ext cx="10804525" cy="482600"/>
          </a:xfrm>
          <a:prstGeom prst="rect">
            <a:avLst/>
          </a:prstGeom>
        </p:spPr>
        <p:txBody>
          <a:bodyPr vert="horz" wrap="square" lIns="0" tIns="12065" rIns="0" bIns="0" rtlCol="0">
            <a:spAutoFit/>
          </a:bodyPr>
          <a:lstStyle/>
          <a:p>
            <a:pPr marL="12700" marR="5080">
              <a:lnSpc>
                <a:spcPct val="100000"/>
              </a:lnSpc>
              <a:spcBef>
                <a:spcPts val="95"/>
              </a:spcBef>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S14+S15+16,</a:t>
            </a:r>
            <a:r>
              <a:rPr sz="1000" spc="10" dirty="0">
                <a:solidFill>
                  <a:srgbClr val="7E7E7E"/>
                </a:solidFill>
                <a:latin typeface="Arial"/>
                <a:cs typeface="Arial"/>
              </a:rPr>
              <a:t> </a:t>
            </a:r>
            <a:r>
              <a:rPr sz="1000" dirty="0">
                <a:solidFill>
                  <a:srgbClr val="7E7E7E"/>
                </a:solidFill>
                <a:latin typeface="Arial"/>
                <a:cs typeface="Arial"/>
              </a:rPr>
              <a:t>756;</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14,</a:t>
            </a:r>
            <a:r>
              <a:rPr sz="1000" spc="-20" dirty="0">
                <a:solidFill>
                  <a:srgbClr val="7E7E7E"/>
                </a:solidFill>
                <a:latin typeface="Arial"/>
                <a:cs typeface="Arial"/>
              </a:rPr>
              <a:t> </a:t>
            </a:r>
            <a:r>
              <a:rPr sz="1000" dirty="0">
                <a:solidFill>
                  <a:srgbClr val="7E7E7E"/>
                </a:solidFill>
                <a:latin typeface="Arial"/>
                <a:cs typeface="Arial"/>
              </a:rPr>
              <a:t>240,</a:t>
            </a:r>
            <a:r>
              <a:rPr sz="1000" spc="-3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15;</a:t>
            </a:r>
            <a:r>
              <a:rPr sz="1000" spc="-20" dirty="0">
                <a:solidFill>
                  <a:srgbClr val="7E7E7E"/>
                </a:solidFill>
                <a:latin typeface="Arial"/>
                <a:cs typeface="Arial"/>
              </a:rPr>
              <a:t> </a:t>
            </a:r>
            <a:r>
              <a:rPr sz="1000" dirty="0">
                <a:solidFill>
                  <a:srgbClr val="7E7E7E"/>
                </a:solidFill>
                <a:latin typeface="Arial"/>
                <a:cs typeface="Arial"/>
              </a:rPr>
              <a:t>266;</a:t>
            </a:r>
            <a:r>
              <a:rPr sz="1000" spc="-3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16,</a:t>
            </a:r>
            <a:r>
              <a:rPr sz="1000" spc="-20" dirty="0">
                <a:solidFill>
                  <a:srgbClr val="7E7E7E"/>
                </a:solidFill>
                <a:latin typeface="Arial"/>
                <a:cs typeface="Arial"/>
              </a:rPr>
              <a:t> </a:t>
            </a:r>
            <a:r>
              <a:rPr sz="1000" dirty="0">
                <a:solidFill>
                  <a:srgbClr val="7E7E7E"/>
                </a:solidFill>
                <a:latin typeface="Arial"/>
                <a:cs typeface="Arial"/>
              </a:rPr>
              <a:t>250;</a:t>
            </a:r>
            <a:r>
              <a:rPr sz="1000" spc="-25" dirty="0">
                <a:solidFill>
                  <a:srgbClr val="7E7E7E"/>
                </a:solidFill>
                <a:latin typeface="Arial"/>
                <a:cs typeface="Arial"/>
              </a:rPr>
              <a:t> </a:t>
            </a:r>
            <a:r>
              <a:rPr sz="1000" dirty="0">
                <a:solidFill>
                  <a:srgbClr val="7E7E7E"/>
                </a:solidFill>
                <a:latin typeface="Arial"/>
                <a:cs typeface="Arial"/>
              </a:rPr>
              <a:t>(Face</a:t>
            </a:r>
            <a:r>
              <a:rPr sz="1000" spc="-20" dirty="0">
                <a:solidFill>
                  <a:srgbClr val="7E7E7E"/>
                </a:solidFill>
                <a:latin typeface="Arial"/>
                <a:cs typeface="Arial"/>
              </a:rPr>
              <a:t> </a:t>
            </a:r>
            <a:r>
              <a:rPr sz="1000" dirty="0">
                <a:solidFill>
                  <a:srgbClr val="7E7E7E"/>
                </a:solidFill>
                <a:latin typeface="Arial"/>
                <a:cs typeface="Arial"/>
              </a:rPr>
              <a:t>to</a:t>
            </a:r>
            <a:r>
              <a:rPr sz="1000" spc="-30" dirty="0">
                <a:solidFill>
                  <a:srgbClr val="7E7E7E"/>
                </a:solidFill>
                <a:latin typeface="Arial"/>
                <a:cs typeface="Arial"/>
              </a:rPr>
              <a:t> </a:t>
            </a:r>
            <a:r>
              <a:rPr sz="1000" dirty="0">
                <a:solidFill>
                  <a:srgbClr val="7E7E7E"/>
                </a:solidFill>
                <a:latin typeface="Arial"/>
                <a:cs typeface="Arial"/>
              </a:rPr>
              <a:t>Face</a:t>
            </a:r>
            <a:r>
              <a:rPr sz="1000" spc="-20" dirty="0">
                <a:solidFill>
                  <a:srgbClr val="7E7E7E"/>
                </a:solidFill>
                <a:latin typeface="Arial"/>
                <a:cs typeface="Arial"/>
              </a:rPr>
              <a:t> </a:t>
            </a:r>
            <a:r>
              <a:rPr sz="1000" spc="-10" dirty="0">
                <a:solidFill>
                  <a:srgbClr val="7E7E7E"/>
                </a:solidFill>
                <a:latin typeface="Arial"/>
                <a:cs typeface="Arial"/>
              </a:rPr>
              <a:t>Respondents)</a:t>
            </a:r>
            <a:r>
              <a:rPr sz="1000" spc="-35" dirty="0">
                <a:solidFill>
                  <a:srgbClr val="7E7E7E"/>
                </a:solidFill>
                <a:latin typeface="Arial"/>
                <a:cs typeface="Arial"/>
              </a:rPr>
              <a:t> </a:t>
            </a:r>
            <a:r>
              <a:rPr sz="1000" dirty="0">
                <a:solidFill>
                  <a:srgbClr val="7E7E7E"/>
                </a:solidFill>
                <a:latin typeface="Arial"/>
                <a:cs typeface="Arial"/>
              </a:rPr>
              <a:t>*Aspects</a:t>
            </a:r>
            <a:r>
              <a:rPr sz="1000" spc="-25"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digital</a:t>
            </a:r>
            <a:r>
              <a:rPr sz="1000" spc="-10" dirty="0">
                <a:solidFill>
                  <a:srgbClr val="7E7E7E"/>
                </a:solidFill>
                <a:latin typeface="Arial"/>
                <a:cs typeface="Arial"/>
              </a:rPr>
              <a:t> </a:t>
            </a:r>
            <a:r>
              <a:rPr sz="1000" dirty="0">
                <a:solidFill>
                  <a:srgbClr val="7E7E7E"/>
                </a:solidFill>
                <a:latin typeface="Arial"/>
                <a:cs typeface="Arial"/>
              </a:rPr>
              <a:t>exclusion</a:t>
            </a:r>
            <a:r>
              <a:rPr sz="1000" spc="-25" dirty="0">
                <a:solidFill>
                  <a:srgbClr val="7E7E7E"/>
                </a:solidFill>
                <a:latin typeface="Arial"/>
                <a:cs typeface="Arial"/>
              </a:rPr>
              <a:t> </a:t>
            </a:r>
            <a:r>
              <a:rPr sz="1000" dirty="0">
                <a:solidFill>
                  <a:srgbClr val="7E7E7E"/>
                </a:solidFill>
                <a:latin typeface="Arial"/>
                <a:cs typeface="Arial"/>
              </a:rPr>
              <a:t>=</a:t>
            </a:r>
            <a:r>
              <a:rPr sz="1000" spc="-15" dirty="0">
                <a:solidFill>
                  <a:srgbClr val="7E7E7E"/>
                </a:solidFill>
                <a:latin typeface="Arial"/>
                <a:cs typeface="Arial"/>
              </a:rPr>
              <a:t> </a:t>
            </a:r>
            <a:r>
              <a:rPr sz="1000" dirty="0">
                <a:solidFill>
                  <a:srgbClr val="7E7E7E"/>
                </a:solidFill>
                <a:latin typeface="Arial"/>
                <a:cs typeface="Arial"/>
              </a:rPr>
              <a:t>consistent</a:t>
            </a:r>
            <a:r>
              <a:rPr sz="1000" spc="-30" dirty="0">
                <a:solidFill>
                  <a:srgbClr val="7E7E7E"/>
                </a:solidFill>
                <a:latin typeface="Arial"/>
                <a:cs typeface="Arial"/>
              </a:rPr>
              <a:t> </a:t>
            </a:r>
            <a:r>
              <a:rPr sz="1000" dirty="0">
                <a:solidFill>
                  <a:srgbClr val="7E7E7E"/>
                </a:solidFill>
                <a:latin typeface="Arial"/>
                <a:cs typeface="Arial"/>
              </a:rPr>
              <a:t>and</a:t>
            </a:r>
            <a:r>
              <a:rPr sz="1000" spc="-30" dirty="0">
                <a:solidFill>
                  <a:srgbClr val="7E7E7E"/>
                </a:solidFill>
                <a:latin typeface="Arial"/>
                <a:cs typeface="Arial"/>
              </a:rPr>
              <a:t> </a:t>
            </a:r>
            <a:r>
              <a:rPr sz="1000" dirty="0">
                <a:solidFill>
                  <a:srgbClr val="7E7E7E"/>
                </a:solidFill>
                <a:latin typeface="Arial"/>
                <a:cs typeface="Arial"/>
              </a:rPr>
              <a:t>reliable access</a:t>
            </a:r>
            <a:r>
              <a:rPr sz="1000" spc="-40"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an</a:t>
            </a:r>
            <a:r>
              <a:rPr sz="1000" spc="-35" dirty="0">
                <a:solidFill>
                  <a:srgbClr val="7E7E7E"/>
                </a:solidFill>
                <a:latin typeface="Arial"/>
                <a:cs typeface="Arial"/>
              </a:rPr>
              <a:t> </a:t>
            </a:r>
            <a:r>
              <a:rPr sz="1000" spc="-10" dirty="0">
                <a:solidFill>
                  <a:srgbClr val="7E7E7E"/>
                </a:solidFill>
                <a:latin typeface="Arial"/>
                <a:cs typeface="Arial"/>
              </a:rPr>
              <a:t>internet </a:t>
            </a:r>
            <a:r>
              <a:rPr sz="1000" dirty="0">
                <a:solidFill>
                  <a:srgbClr val="7E7E7E"/>
                </a:solidFill>
                <a:latin typeface="Arial"/>
                <a:cs typeface="Arial"/>
              </a:rPr>
              <a:t>connection</a:t>
            </a:r>
            <a:r>
              <a:rPr sz="1000" spc="-40" dirty="0">
                <a:solidFill>
                  <a:srgbClr val="7E7E7E"/>
                </a:solidFill>
                <a:latin typeface="Arial"/>
                <a:cs typeface="Arial"/>
              </a:rPr>
              <a:t> </a:t>
            </a:r>
            <a:r>
              <a:rPr sz="1000" dirty="0">
                <a:solidFill>
                  <a:srgbClr val="7E7E7E"/>
                </a:solidFill>
                <a:latin typeface="Arial"/>
                <a:cs typeface="Arial"/>
              </a:rPr>
              <a:t>at</a:t>
            </a:r>
            <a:r>
              <a:rPr sz="1000" spc="-25" dirty="0">
                <a:solidFill>
                  <a:srgbClr val="7E7E7E"/>
                </a:solidFill>
                <a:latin typeface="Arial"/>
                <a:cs typeface="Arial"/>
              </a:rPr>
              <a:t> </a:t>
            </a:r>
            <a:r>
              <a:rPr sz="1000" dirty="0">
                <a:solidFill>
                  <a:srgbClr val="7E7E7E"/>
                </a:solidFill>
                <a:latin typeface="Arial"/>
                <a:cs typeface="Arial"/>
              </a:rPr>
              <a:t>home;</a:t>
            </a:r>
            <a:r>
              <a:rPr sz="1000" spc="-45"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devices</a:t>
            </a:r>
            <a:r>
              <a:rPr sz="1000" spc="-10" dirty="0">
                <a:solidFill>
                  <a:srgbClr val="7E7E7E"/>
                </a:solidFill>
                <a:latin typeface="Arial"/>
                <a:cs typeface="Arial"/>
              </a:rPr>
              <a:t> </a:t>
            </a:r>
            <a:r>
              <a:rPr sz="1000" dirty="0">
                <a:solidFill>
                  <a:srgbClr val="7E7E7E"/>
                </a:solidFill>
                <a:latin typeface="Arial"/>
                <a:cs typeface="Arial"/>
              </a:rPr>
              <a:t>that</a:t>
            </a:r>
            <a:r>
              <a:rPr sz="1000" spc="-35" dirty="0">
                <a:solidFill>
                  <a:srgbClr val="7E7E7E"/>
                </a:solidFill>
                <a:latin typeface="Arial"/>
                <a:cs typeface="Arial"/>
              </a:rPr>
              <a:t> </a:t>
            </a:r>
            <a:r>
              <a:rPr sz="1000" dirty="0">
                <a:solidFill>
                  <a:srgbClr val="7E7E7E"/>
                </a:solidFill>
                <a:latin typeface="Arial"/>
                <a:cs typeface="Arial"/>
              </a:rPr>
              <a:t>allow</a:t>
            </a:r>
            <a:r>
              <a:rPr sz="1000" spc="-15" dirty="0">
                <a:solidFill>
                  <a:srgbClr val="7E7E7E"/>
                </a:solidFill>
                <a:latin typeface="Arial"/>
                <a:cs typeface="Arial"/>
              </a:rPr>
              <a:t> </a:t>
            </a:r>
            <a:r>
              <a:rPr sz="1000" dirty="0">
                <a:solidFill>
                  <a:srgbClr val="7E7E7E"/>
                </a:solidFill>
                <a:latin typeface="Arial"/>
                <a:cs typeface="Arial"/>
              </a:rPr>
              <a:t>access</a:t>
            </a:r>
            <a:r>
              <a:rPr sz="1000" spc="-25" dirty="0">
                <a:solidFill>
                  <a:srgbClr val="7E7E7E"/>
                </a:solidFill>
                <a:latin typeface="Arial"/>
                <a:cs typeface="Arial"/>
              </a:rPr>
              <a:t> </a:t>
            </a:r>
            <a:r>
              <a:rPr sz="1000" dirty="0">
                <a:solidFill>
                  <a:srgbClr val="7E7E7E"/>
                </a:solidFill>
                <a:latin typeface="Arial"/>
                <a:cs typeface="Arial"/>
              </a:rPr>
              <a:t>to</a:t>
            </a:r>
            <a:r>
              <a:rPr sz="1000" spc="-40" dirty="0">
                <a:solidFill>
                  <a:srgbClr val="7E7E7E"/>
                </a:solidFill>
                <a:latin typeface="Arial"/>
                <a:cs typeface="Arial"/>
              </a:rPr>
              <a:t> </a:t>
            </a:r>
            <a:r>
              <a:rPr sz="1000" dirty="0">
                <a:solidFill>
                  <a:srgbClr val="7E7E7E"/>
                </a:solidFill>
                <a:latin typeface="Arial"/>
                <a:cs typeface="Arial"/>
              </a:rPr>
              <a:t>the</a:t>
            </a:r>
            <a:r>
              <a:rPr sz="1000" spc="-25" dirty="0">
                <a:solidFill>
                  <a:srgbClr val="7E7E7E"/>
                </a:solidFill>
                <a:latin typeface="Arial"/>
                <a:cs typeface="Arial"/>
              </a:rPr>
              <a:t> </a:t>
            </a:r>
            <a:r>
              <a:rPr sz="1000" dirty="0">
                <a:solidFill>
                  <a:srgbClr val="7E7E7E"/>
                </a:solidFill>
                <a:latin typeface="Arial"/>
                <a:cs typeface="Arial"/>
              </a:rPr>
              <a:t>internet;</a:t>
            </a:r>
            <a:r>
              <a:rPr sz="1000" spc="-25" dirty="0">
                <a:solidFill>
                  <a:srgbClr val="7E7E7E"/>
                </a:solidFill>
                <a:latin typeface="Arial"/>
                <a:cs typeface="Arial"/>
              </a:rPr>
              <a:t> </a:t>
            </a:r>
            <a:r>
              <a:rPr sz="1000" dirty="0">
                <a:solidFill>
                  <a:srgbClr val="7E7E7E"/>
                </a:solidFill>
                <a:latin typeface="Arial"/>
                <a:cs typeface="Arial"/>
              </a:rPr>
              <a:t>affording</a:t>
            </a:r>
            <a:r>
              <a:rPr sz="1000" spc="-45" dirty="0">
                <a:solidFill>
                  <a:srgbClr val="7E7E7E"/>
                </a:solidFill>
                <a:latin typeface="Arial"/>
                <a:cs typeface="Arial"/>
              </a:rPr>
              <a:t> </a:t>
            </a:r>
            <a:r>
              <a:rPr sz="1000" dirty="0">
                <a:solidFill>
                  <a:srgbClr val="7E7E7E"/>
                </a:solidFill>
                <a:latin typeface="Arial"/>
                <a:cs typeface="Arial"/>
              </a:rPr>
              <a:t>access</a:t>
            </a:r>
            <a:r>
              <a:rPr sz="1000" spc="-45"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the</a:t>
            </a:r>
            <a:r>
              <a:rPr sz="1000" spc="-30" dirty="0">
                <a:solidFill>
                  <a:srgbClr val="7E7E7E"/>
                </a:solidFill>
                <a:latin typeface="Arial"/>
                <a:cs typeface="Arial"/>
              </a:rPr>
              <a:t> </a:t>
            </a:r>
            <a:r>
              <a:rPr sz="1000" dirty="0">
                <a:solidFill>
                  <a:srgbClr val="7E7E7E"/>
                </a:solidFill>
                <a:latin typeface="Arial"/>
                <a:cs typeface="Arial"/>
              </a:rPr>
              <a:t>internet;</a:t>
            </a:r>
            <a:r>
              <a:rPr sz="1000" spc="-20" dirty="0">
                <a:solidFill>
                  <a:srgbClr val="7E7E7E"/>
                </a:solidFill>
                <a:latin typeface="Arial"/>
                <a:cs typeface="Arial"/>
              </a:rPr>
              <a:t> </a:t>
            </a:r>
            <a:r>
              <a:rPr sz="1000" dirty="0">
                <a:solidFill>
                  <a:srgbClr val="7E7E7E"/>
                </a:solidFill>
                <a:latin typeface="Arial"/>
                <a:cs typeface="Arial"/>
              </a:rPr>
              <a:t>skills</a:t>
            </a:r>
            <a:r>
              <a:rPr sz="1000" spc="-20" dirty="0">
                <a:solidFill>
                  <a:srgbClr val="7E7E7E"/>
                </a:solidFill>
                <a:latin typeface="Arial"/>
                <a:cs typeface="Arial"/>
              </a:rPr>
              <a:t> </a:t>
            </a:r>
            <a:r>
              <a:rPr sz="1000" dirty="0">
                <a:solidFill>
                  <a:srgbClr val="7E7E7E"/>
                </a:solidFill>
                <a:latin typeface="Arial"/>
                <a:cs typeface="Arial"/>
              </a:rPr>
              <a:t>needed</a:t>
            </a:r>
            <a:r>
              <a:rPr sz="1000" spc="-35" dirty="0">
                <a:solidFill>
                  <a:srgbClr val="7E7E7E"/>
                </a:solidFill>
                <a:latin typeface="Arial"/>
                <a:cs typeface="Arial"/>
              </a:rPr>
              <a:t> </a:t>
            </a:r>
            <a:r>
              <a:rPr sz="1000" dirty="0">
                <a:solidFill>
                  <a:srgbClr val="7E7E7E"/>
                </a:solidFill>
                <a:latin typeface="Arial"/>
                <a:cs typeface="Arial"/>
              </a:rPr>
              <a:t>to</a:t>
            </a:r>
            <a:r>
              <a:rPr sz="1000" spc="-30" dirty="0">
                <a:solidFill>
                  <a:srgbClr val="7E7E7E"/>
                </a:solidFill>
                <a:latin typeface="Arial"/>
                <a:cs typeface="Arial"/>
              </a:rPr>
              <a:t> </a:t>
            </a:r>
            <a:r>
              <a:rPr sz="1000" dirty="0">
                <a:solidFill>
                  <a:srgbClr val="7E7E7E"/>
                </a:solidFill>
                <a:latin typeface="Arial"/>
                <a:cs typeface="Arial"/>
              </a:rPr>
              <a:t>access</a:t>
            </a:r>
            <a:r>
              <a:rPr sz="1000" spc="-40" dirty="0">
                <a:solidFill>
                  <a:srgbClr val="7E7E7E"/>
                </a:solidFill>
                <a:latin typeface="Arial"/>
                <a:cs typeface="Arial"/>
              </a:rPr>
              <a:t> </a:t>
            </a:r>
            <a:r>
              <a:rPr sz="1000" dirty="0">
                <a:solidFill>
                  <a:srgbClr val="7E7E7E"/>
                </a:solidFill>
                <a:latin typeface="Arial"/>
                <a:cs typeface="Arial"/>
              </a:rPr>
              <a:t>and</a:t>
            </a:r>
            <a:r>
              <a:rPr sz="1000" spc="-40" dirty="0">
                <a:solidFill>
                  <a:srgbClr val="7E7E7E"/>
                </a:solidFill>
                <a:latin typeface="Arial"/>
                <a:cs typeface="Arial"/>
              </a:rPr>
              <a:t> </a:t>
            </a:r>
            <a:r>
              <a:rPr sz="1000" dirty="0">
                <a:solidFill>
                  <a:srgbClr val="7E7E7E"/>
                </a:solidFill>
                <a:latin typeface="Arial"/>
                <a:cs typeface="Arial"/>
              </a:rPr>
              <a:t>use</a:t>
            </a:r>
            <a:r>
              <a:rPr sz="1000" spc="-25" dirty="0">
                <a:solidFill>
                  <a:srgbClr val="7E7E7E"/>
                </a:solidFill>
                <a:latin typeface="Arial"/>
                <a:cs typeface="Arial"/>
              </a:rPr>
              <a:t> </a:t>
            </a:r>
            <a:r>
              <a:rPr sz="1000" dirty="0">
                <a:solidFill>
                  <a:srgbClr val="7E7E7E"/>
                </a:solidFill>
                <a:latin typeface="Arial"/>
                <a:cs typeface="Arial"/>
              </a:rPr>
              <a:t>digital</a:t>
            </a:r>
            <a:r>
              <a:rPr sz="1000" spc="-15" dirty="0">
                <a:solidFill>
                  <a:srgbClr val="7E7E7E"/>
                </a:solidFill>
                <a:latin typeface="Arial"/>
                <a:cs typeface="Arial"/>
              </a:rPr>
              <a:t> </a:t>
            </a:r>
            <a:r>
              <a:rPr sz="1000" dirty="0">
                <a:solidFill>
                  <a:srgbClr val="7E7E7E"/>
                </a:solidFill>
                <a:latin typeface="Arial"/>
                <a:cs typeface="Arial"/>
              </a:rPr>
              <a:t>services</a:t>
            </a:r>
            <a:r>
              <a:rPr sz="1000" spc="-20" dirty="0">
                <a:solidFill>
                  <a:srgbClr val="7E7E7E"/>
                </a:solidFill>
                <a:latin typeface="Arial"/>
                <a:cs typeface="Arial"/>
              </a:rPr>
              <a:t> </a:t>
            </a:r>
            <a:r>
              <a:rPr sz="1000" dirty="0">
                <a:solidFill>
                  <a:srgbClr val="7E7E7E"/>
                </a:solidFill>
                <a:latin typeface="Arial"/>
                <a:cs typeface="Arial"/>
              </a:rPr>
              <a:t>online;</a:t>
            </a:r>
            <a:r>
              <a:rPr sz="1000" spc="-15" dirty="0">
                <a:solidFill>
                  <a:srgbClr val="7E7E7E"/>
                </a:solidFill>
                <a:latin typeface="Arial"/>
                <a:cs typeface="Arial"/>
              </a:rPr>
              <a:t> </a:t>
            </a:r>
            <a:r>
              <a:rPr sz="1000" dirty="0">
                <a:solidFill>
                  <a:srgbClr val="7E7E7E"/>
                </a:solidFill>
                <a:latin typeface="Arial"/>
                <a:cs typeface="Arial"/>
              </a:rPr>
              <a:t>support</a:t>
            </a:r>
            <a:r>
              <a:rPr sz="1000" spc="-30" dirty="0">
                <a:solidFill>
                  <a:srgbClr val="7E7E7E"/>
                </a:solidFill>
                <a:latin typeface="Arial"/>
                <a:cs typeface="Arial"/>
              </a:rPr>
              <a:t> </a:t>
            </a:r>
            <a:r>
              <a:rPr sz="1000" dirty="0">
                <a:solidFill>
                  <a:srgbClr val="7E7E7E"/>
                </a:solidFill>
                <a:latin typeface="Arial"/>
                <a:cs typeface="Arial"/>
              </a:rPr>
              <a:t>needed</a:t>
            </a:r>
            <a:r>
              <a:rPr sz="1000" spc="-40"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access</a:t>
            </a:r>
            <a:r>
              <a:rPr sz="1000" spc="-30" dirty="0">
                <a:solidFill>
                  <a:srgbClr val="7E7E7E"/>
                </a:solidFill>
                <a:latin typeface="Arial"/>
                <a:cs typeface="Arial"/>
              </a:rPr>
              <a:t> </a:t>
            </a:r>
            <a:r>
              <a:rPr sz="1000" dirty="0">
                <a:solidFill>
                  <a:srgbClr val="7E7E7E"/>
                </a:solidFill>
                <a:latin typeface="Arial"/>
                <a:cs typeface="Arial"/>
              </a:rPr>
              <a:t>and</a:t>
            </a:r>
            <a:r>
              <a:rPr sz="1000" spc="-35" dirty="0">
                <a:solidFill>
                  <a:srgbClr val="7E7E7E"/>
                </a:solidFill>
                <a:latin typeface="Arial"/>
                <a:cs typeface="Arial"/>
              </a:rPr>
              <a:t> </a:t>
            </a:r>
            <a:r>
              <a:rPr sz="1000" dirty="0">
                <a:solidFill>
                  <a:srgbClr val="7E7E7E"/>
                </a:solidFill>
                <a:latin typeface="Arial"/>
                <a:cs typeface="Arial"/>
              </a:rPr>
              <a:t>use</a:t>
            </a:r>
            <a:r>
              <a:rPr sz="1000" spc="-40" dirty="0">
                <a:solidFill>
                  <a:srgbClr val="7E7E7E"/>
                </a:solidFill>
                <a:latin typeface="Arial"/>
                <a:cs typeface="Arial"/>
              </a:rPr>
              <a:t> </a:t>
            </a:r>
            <a:r>
              <a:rPr sz="1000" spc="-10" dirty="0">
                <a:solidFill>
                  <a:srgbClr val="7E7E7E"/>
                </a:solidFill>
                <a:latin typeface="Arial"/>
                <a:cs typeface="Arial"/>
              </a:rPr>
              <a:t>digital </a:t>
            </a:r>
            <a:r>
              <a:rPr sz="1000" dirty="0">
                <a:solidFill>
                  <a:srgbClr val="7E7E7E"/>
                </a:solidFill>
                <a:latin typeface="Arial"/>
                <a:cs typeface="Arial"/>
              </a:rPr>
              <a:t>services</a:t>
            </a:r>
            <a:r>
              <a:rPr sz="1000" spc="-35" dirty="0">
                <a:solidFill>
                  <a:srgbClr val="7E7E7E"/>
                </a:solidFill>
                <a:latin typeface="Arial"/>
                <a:cs typeface="Arial"/>
              </a:rPr>
              <a:t> </a:t>
            </a:r>
            <a:r>
              <a:rPr sz="1000" spc="-10" dirty="0">
                <a:solidFill>
                  <a:srgbClr val="7E7E7E"/>
                </a:solidFill>
                <a:latin typeface="Arial"/>
                <a:cs typeface="Arial"/>
              </a:rPr>
              <a:t>online</a:t>
            </a:r>
            <a:endParaRPr sz="1000">
              <a:latin typeface="Arial"/>
              <a:cs typeface="Arial"/>
            </a:endParaRPr>
          </a:p>
        </p:txBody>
      </p:sp>
      <p:pic>
        <p:nvPicPr>
          <p:cNvPr id="38" name="object 38"/>
          <p:cNvPicPr/>
          <p:nvPr/>
        </p:nvPicPr>
        <p:blipFill>
          <a:blip r:embed="rId2" cstate="print"/>
          <a:stretch>
            <a:fillRect/>
          </a:stretch>
        </p:blipFill>
        <p:spPr>
          <a:xfrm>
            <a:off x="7996173" y="6043447"/>
            <a:ext cx="147700" cy="204724"/>
          </a:xfrm>
          <a:prstGeom prst="rect">
            <a:avLst/>
          </a:prstGeom>
        </p:spPr>
      </p:pic>
      <p:pic>
        <p:nvPicPr>
          <p:cNvPr id="39" name="object 39"/>
          <p:cNvPicPr/>
          <p:nvPr/>
        </p:nvPicPr>
        <p:blipFill>
          <a:blip r:embed="rId3" cstate="print"/>
          <a:stretch>
            <a:fillRect/>
          </a:stretch>
        </p:blipFill>
        <p:spPr>
          <a:xfrm>
            <a:off x="7799958" y="6042152"/>
            <a:ext cx="147700" cy="204724"/>
          </a:xfrm>
          <a:prstGeom prst="rect">
            <a:avLst/>
          </a:prstGeom>
        </p:spPr>
      </p:pic>
      <p:sp>
        <p:nvSpPr>
          <p:cNvPr id="40" name="object 40"/>
          <p:cNvSpPr txBox="1"/>
          <p:nvPr/>
        </p:nvSpPr>
        <p:spPr>
          <a:xfrm>
            <a:off x="8194929" y="6036055"/>
            <a:ext cx="32607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Significantly</a:t>
            </a:r>
            <a:r>
              <a:rPr sz="1200" spc="-60" dirty="0">
                <a:solidFill>
                  <a:srgbClr val="5C5B5A"/>
                </a:solidFill>
                <a:latin typeface="Arial"/>
                <a:cs typeface="Arial"/>
              </a:rPr>
              <a:t> </a:t>
            </a:r>
            <a:r>
              <a:rPr sz="1200" dirty="0">
                <a:solidFill>
                  <a:srgbClr val="5C5B5A"/>
                </a:solidFill>
                <a:latin typeface="Arial"/>
                <a:cs typeface="Arial"/>
              </a:rPr>
              <a:t>higher/lower</a:t>
            </a:r>
            <a:r>
              <a:rPr sz="1200" spc="-50" dirty="0">
                <a:solidFill>
                  <a:srgbClr val="5C5B5A"/>
                </a:solidFill>
                <a:latin typeface="Arial"/>
                <a:cs typeface="Arial"/>
              </a:rPr>
              <a:t> </a:t>
            </a:r>
            <a:r>
              <a:rPr sz="1200" dirty="0">
                <a:solidFill>
                  <a:srgbClr val="5C5B5A"/>
                </a:solidFill>
                <a:latin typeface="Arial"/>
                <a:cs typeface="Arial"/>
              </a:rPr>
              <a:t>than</a:t>
            </a:r>
            <a:r>
              <a:rPr sz="1200" spc="-40" dirty="0">
                <a:solidFill>
                  <a:srgbClr val="5C5B5A"/>
                </a:solidFill>
                <a:latin typeface="Arial"/>
                <a:cs typeface="Arial"/>
              </a:rPr>
              <a:t> </a:t>
            </a:r>
            <a:r>
              <a:rPr sz="1200" dirty="0">
                <a:solidFill>
                  <a:srgbClr val="5C5B5A"/>
                </a:solidFill>
                <a:latin typeface="Arial"/>
                <a:cs typeface="Arial"/>
              </a:rPr>
              <a:t>the</a:t>
            </a:r>
            <a:r>
              <a:rPr sz="1200" spc="-35" dirty="0">
                <a:solidFill>
                  <a:srgbClr val="5C5B5A"/>
                </a:solidFill>
                <a:latin typeface="Arial"/>
                <a:cs typeface="Arial"/>
              </a:rPr>
              <a:t> </a:t>
            </a:r>
            <a:r>
              <a:rPr sz="1200" dirty="0">
                <a:solidFill>
                  <a:srgbClr val="5C5B5A"/>
                </a:solidFill>
                <a:latin typeface="Arial"/>
                <a:cs typeface="Arial"/>
              </a:rPr>
              <a:t>survey</a:t>
            </a:r>
            <a:r>
              <a:rPr sz="1200" spc="-25" dirty="0">
                <a:solidFill>
                  <a:srgbClr val="5C5B5A"/>
                </a:solidFill>
                <a:latin typeface="Arial"/>
                <a:cs typeface="Arial"/>
              </a:rPr>
              <a:t> </a:t>
            </a:r>
            <a:r>
              <a:rPr sz="1200" spc="-10" dirty="0">
                <a:solidFill>
                  <a:srgbClr val="5C5B5A"/>
                </a:solidFill>
                <a:latin typeface="Arial"/>
                <a:cs typeface="Arial"/>
              </a:rPr>
              <a:t>before</a:t>
            </a:r>
            <a:endParaRPr sz="1200">
              <a:latin typeface="Arial"/>
              <a:cs typeface="Arial"/>
            </a:endParaRPr>
          </a:p>
        </p:txBody>
      </p:sp>
      <p:pic>
        <p:nvPicPr>
          <p:cNvPr id="41" name="object 41"/>
          <p:cNvPicPr/>
          <p:nvPr/>
        </p:nvPicPr>
        <p:blipFill>
          <a:blip r:embed="rId4" cstate="print"/>
          <a:stretch>
            <a:fillRect/>
          </a:stretch>
        </p:blipFill>
        <p:spPr>
          <a:xfrm>
            <a:off x="9600945" y="4731892"/>
            <a:ext cx="147700" cy="204724"/>
          </a:xfrm>
          <a:prstGeom prst="rect">
            <a:avLst/>
          </a:prstGeom>
        </p:spPr>
      </p:pic>
      <p:sp>
        <p:nvSpPr>
          <p:cNvPr id="42" name="object 42"/>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71</a:t>
            </a:r>
            <a:endParaRPr sz="180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5956" rIns="0" bIns="0" rtlCol="0">
            <a:spAutoFit/>
          </a:bodyPr>
          <a:lstStyle/>
          <a:p>
            <a:pPr marL="116839" marR="5080">
              <a:lnSpc>
                <a:spcPct val="100000"/>
              </a:lnSpc>
              <a:spcBef>
                <a:spcPts val="100"/>
              </a:spcBef>
            </a:pPr>
            <a:r>
              <a:rPr spc="-10" dirty="0"/>
              <a:t>Trend</a:t>
            </a:r>
            <a:r>
              <a:rPr spc="-50" dirty="0"/>
              <a:t> </a:t>
            </a:r>
            <a:r>
              <a:rPr dirty="0"/>
              <a:t>over</a:t>
            </a:r>
            <a:r>
              <a:rPr spc="-10" dirty="0"/>
              <a:t> </a:t>
            </a:r>
            <a:r>
              <a:rPr dirty="0"/>
              <a:t>time:</a:t>
            </a:r>
            <a:r>
              <a:rPr spc="-35" dirty="0"/>
              <a:t> </a:t>
            </a:r>
            <a:r>
              <a:rPr dirty="0">
                <a:solidFill>
                  <a:srgbClr val="5C5B5A"/>
                </a:solidFill>
              </a:rPr>
              <a:t>It</a:t>
            </a:r>
            <a:r>
              <a:rPr spc="-30" dirty="0">
                <a:solidFill>
                  <a:srgbClr val="5C5B5A"/>
                </a:solidFill>
              </a:rPr>
              <a:t> </a:t>
            </a:r>
            <a:r>
              <a:rPr dirty="0">
                <a:solidFill>
                  <a:srgbClr val="5C5B5A"/>
                </a:solidFill>
              </a:rPr>
              <a:t>appears</a:t>
            </a:r>
            <a:r>
              <a:rPr spc="-45" dirty="0">
                <a:solidFill>
                  <a:srgbClr val="5C5B5A"/>
                </a:solidFill>
              </a:rPr>
              <a:t> </a:t>
            </a:r>
            <a:r>
              <a:rPr dirty="0">
                <a:solidFill>
                  <a:srgbClr val="5C5B5A"/>
                </a:solidFill>
              </a:rPr>
              <a:t>that</a:t>
            </a:r>
            <a:r>
              <a:rPr spc="-35" dirty="0">
                <a:solidFill>
                  <a:srgbClr val="5C5B5A"/>
                </a:solidFill>
              </a:rPr>
              <a:t> </a:t>
            </a:r>
            <a:r>
              <a:rPr dirty="0">
                <a:solidFill>
                  <a:srgbClr val="5C5B5A"/>
                </a:solidFill>
              </a:rPr>
              <a:t>the</a:t>
            </a:r>
            <a:r>
              <a:rPr spc="-30" dirty="0">
                <a:solidFill>
                  <a:srgbClr val="5C5B5A"/>
                </a:solidFill>
              </a:rPr>
              <a:t> </a:t>
            </a:r>
            <a:r>
              <a:rPr dirty="0">
                <a:solidFill>
                  <a:srgbClr val="5C5B5A"/>
                </a:solidFill>
              </a:rPr>
              <a:t>proportion</a:t>
            </a:r>
            <a:r>
              <a:rPr spc="-50" dirty="0">
                <a:solidFill>
                  <a:srgbClr val="5C5B5A"/>
                </a:solidFill>
              </a:rPr>
              <a:t> </a:t>
            </a:r>
            <a:r>
              <a:rPr dirty="0">
                <a:solidFill>
                  <a:srgbClr val="5C5B5A"/>
                </a:solidFill>
              </a:rPr>
              <a:t>of</a:t>
            </a:r>
            <a:r>
              <a:rPr spc="-35" dirty="0">
                <a:solidFill>
                  <a:srgbClr val="5C5B5A"/>
                </a:solidFill>
              </a:rPr>
              <a:t> </a:t>
            </a:r>
            <a:r>
              <a:rPr dirty="0">
                <a:solidFill>
                  <a:srgbClr val="5C5B5A"/>
                </a:solidFill>
              </a:rPr>
              <a:t>respondents</a:t>
            </a:r>
            <a:r>
              <a:rPr spc="-35" dirty="0">
                <a:solidFill>
                  <a:srgbClr val="5C5B5A"/>
                </a:solidFill>
              </a:rPr>
              <a:t> </a:t>
            </a:r>
            <a:r>
              <a:rPr dirty="0">
                <a:solidFill>
                  <a:srgbClr val="5C5B5A"/>
                </a:solidFill>
              </a:rPr>
              <a:t>experiencing</a:t>
            </a:r>
            <a:r>
              <a:rPr spc="-30" dirty="0">
                <a:solidFill>
                  <a:srgbClr val="5C5B5A"/>
                </a:solidFill>
              </a:rPr>
              <a:t> </a:t>
            </a:r>
            <a:r>
              <a:rPr dirty="0">
                <a:solidFill>
                  <a:srgbClr val="5C5B5A"/>
                </a:solidFill>
              </a:rPr>
              <a:t>one</a:t>
            </a:r>
            <a:r>
              <a:rPr spc="-35" dirty="0">
                <a:solidFill>
                  <a:srgbClr val="5C5B5A"/>
                </a:solidFill>
              </a:rPr>
              <a:t> </a:t>
            </a:r>
            <a:r>
              <a:rPr dirty="0">
                <a:solidFill>
                  <a:srgbClr val="5C5B5A"/>
                </a:solidFill>
              </a:rPr>
              <a:t>or</a:t>
            </a:r>
            <a:r>
              <a:rPr spc="-50" dirty="0">
                <a:solidFill>
                  <a:srgbClr val="5C5B5A"/>
                </a:solidFill>
              </a:rPr>
              <a:t> </a:t>
            </a:r>
            <a:r>
              <a:rPr dirty="0">
                <a:solidFill>
                  <a:srgbClr val="5C5B5A"/>
                </a:solidFill>
              </a:rPr>
              <a:t>more</a:t>
            </a:r>
            <a:r>
              <a:rPr spc="-30" dirty="0">
                <a:solidFill>
                  <a:srgbClr val="5C5B5A"/>
                </a:solidFill>
              </a:rPr>
              <a:t> </a:t>
            </a:r>
            <a:r>
              <a:rPr dirty="0">
                <a:solidFill>
                  <a:srgbClr val="5C5B5A"/>
                </a:solidFill>
              </a:rPr>
              <a:t>aspects</a:t>
            </a:r>
            <a:r>
              <a:rPr spc="-25" dirty="0">
                <a:solidFill>
                  <a:srgbClr val="5C5B5A"/>
                </a:solidFill>
              </a:rPr>
              <a:t> of </a:t>
            </a:r>
            <a:r>
              <a:rPr dirty="0">
                <a:solidFill>
                  <a:srgbClr val="5C5B5A"/>
                </a:solidFill>
              </a:rPr>
              <a:t>digital</a:t>
            </a:r>
            <a:r>
              <a:rPr spc="-60" dirty="0">
                <a:solidFill>
                  <a:srgbClr val="5C5B5A"/>
                </a:solidFill>
              </a:rPr>
              <a:t> </a:t>
            </a:r>
            <a:r>
              <a:rPr dirty="0">
                <a:solidFill>
                  <a:srgbClr val="5C5B5A"/>
                </a:solidFill>
              </a:rPr>
              <a:t>exclusion</a:t>
            </a:r>
            <a:r>
              <a:rPr spc="-30" dirty="0">
                <a:solidFill>
                  <a:srgbClr val="5C5B5A"/>
                </a:solidFill>
              </a:rPr>
              <a:t> </a:t>
            </a:r>
            <a:r>
              <a:rPr dirty="0">
                <a:solidFill>
                  <a:srgbClr val="5C5B5A"/>
                </a:solidFill>
              </a:rPr>
              <a:t>has</a:t>
            </a:r>
            <a:r>
              <a:rPr spc="-40" dirty="0">
                <a:solidFill>
                  <a:srgbClr val="5C5B5A"/>
                </a:solidFill>
              </a:rPr>
              <a:t> </a:t>
            </a:r>
            <a:r>
              <a:rPr dirty="0">
                <a:solidFill>
                  <a:srgbClr val="5C5B5A"/>
                </a:solidFill>
              </a:rPr>
              <a:t>increased,</a:t>
            </a:r>
            <a:r>
              <a:rPr spc="-30" dirty="0">
                <a:solidFill>
                  <a:srgbClr val="5C5B5A"/>
                </a:solidFill>
              </a:rPr>
              <a:t> </a:t>
            </a:r>
            <a:r>
              <a:rPr spc="-10" dirty="0">
                <a:solidFill>
                  <a:srgbClr val="5C5B5A"/>
                </a:solidFill>
              </a:rPr>
              <a:t>however,</a:t>
            </a:r>
            <a:r>
              <a:rPr spc="-30" dirty="0">
                <a:solidFill>
                  <a:srgbClr val="5C5B5A"/>
                </a:solidFill>
              </a:rPr>
              <a:t> </a:t>
            </a:r>
            <a:r>
              <a:rPr dirty="0">
                <a:solidFill>
                  <a:srgbClr val="5C5B5A"/>
                </a:solidFill>
              </a:rPr>
              <a:t>methodological</a:t>
            </a:r>
            <a:r>
              <a:rPr spc="-50" dirty="0">
                <a:solidFill>
                  <a:srgbClr val="5C5B5A"/>
                </a:solidFill>
              </a:rPr>
              <a:t> </a:t>
            </a:r>
            <a:r>
              <a:rPr dirty="0">
                <a:solidFill>
                  <a:srgbClr val="5C5B5A"/>
                </a:solidFill>
              </a:rPr>
              <a:t>change</a:t>
            </a:r>
            <a:r>
              <a:rPr spc="-35" dirty="0">
                <a:solidFill>
                  <a:srgbClr val="5C5B5A"/>
                </a:solidFill>
              </a:rPr>
              <a:t> </a:t>
            </a:r>
            <a:r>
              <a:rPr dirty="0">
                <a:solidFill>
                  <a:srgbClr val="5C5B5A"/>
                </a:solidFill>
              </a:rPr>
              <a:t>is</a:t>
            </a:r>
            <a:r>
              <a:rPr spc="-30" dirty="0">
                <a:solidFill>
                  <a:srgbClr val="5C5B5A"/>
                </a:solidFill>
              </a:rPr>
              <a:t> </a:t>
            </a:r>
            <a:r>
              <a:rPr dirty="0">
                <a:solidFill>
                  <a:srgbClr val="5C5B5A"/>
                </a:solidFill>
              </a:rPr>
              <a:t>likely</a:t>
            </a:r>
            <a:r>
              <a:rPr spc="-50" dirty="0">
                <a:solidFill>
                  <a:srgbClr val="5C5B5A"/>
                </a:solidFill>
              </a:rPr>
              <a:t> </a:t>
            </a:r>
            <a:r>
              <a:rPr dirty="0">
                <a:solidFill>
                  <a:srgbClr val="5C5B5A"/>
                </a:solidFill>
              </a:rPr>
              <a:t>to</a:t>
            </a:r>
            <a:r>
              <a:rPr spc="-25" dirty="0">
                <a:solidFill>
                  <a:srgbClr val="5C5B5A"/>
                </a:solidFill>
              </a:rPr>
              <a:t> </a:t>
            </a:r>
            <a:r>
              <a:rPr dirty="0">
                <a:solidFill>
                  <a:srgbClr val="5C5B5A"/>
                </a:solidFill>
              </a:rPr>
              <a:t>be</a:t>
            </a:r>
            <a:r>
              <a:rPr spc="-50" dirty="0">
                <a:solidFill>
                  <a:srgbClr val="5C5B5A"/>
                </a:solidFill>
              </a:rPr>
              <a:t> </a:t>
            </a:r>
            <a:r>
              <a:rPr dirty="0">
                <a:solidFill>
                  <a:srgbClr val="5C5B5A"/>
                </a:solidFill>
              </a:rPr>
              <a:t>impacting</a:t>
            </a:r>
            <a:r>
              <a:rPr spc="-35" dirty="0">
                <a:solidFill>
                  <a:srgbClr val="5C5B5A"/>
                </a:solidFill>
              </a:rPr>
              <a:t> </a:t>
            </a:r>
            <a:r>
              <a:rPr dirty="0">
                <a:solidFill>
                  <a:srgbClr val="5C5B5A"/>
                </a:solidFill>
              </a:rPr>
              <a:t>this</a:t>
            </a:r>
            <a:r>
              <a:rPr spc="-30" dirty="0">
                <a:solidFill>
                  <a:srgbClr val="5C5B5A"/>
                </a:solidFill>
              </a:rPr>
              <a:t> </a:t>
            </a:r>
            <a:r>
              <a:rPr spc="-10" dirty="0">
                <a:solidFill>
                  <a:srgbClr val="5C5B5A"/>
                </a:solidFill>
              </a:rPr>
              <a:t>data*.</a:t>
            </a:r>
          </a:p>
        </p:txBody>
      </p:sp>
      <p:grpSp>
        <p:nvGrpSpPr>
          <p:cNvPr id="3" name="object 3"/>
          <p:cNvGrpSpPr/>
          <p:nvPr/>
        </p:nvGrpSpPr>
        <p:grpSpPr>
          <a:xfrm>
            <a:off x="811771" y="2124455"/>
            <a:ext cx="8027034" cy="2927985"/>
            <a:chOff x="811771" y="2124455"/>
            <a:chExt cx="8027034" cy="2927985"/>
          </a:xfrm>
        </p:grpSpPr>
        <p:sp>
          <p:nvSpPr>
            <p:cNvPr id="4" name="object 4"/>
            <p:cNvSpPr/>
            <p:nvPr/>
          </p:nvSpPr>
          <p:spPr>
            <a:xfrm>
              <a:off x="1034796" y="2124455"/>
              <a:ext cx="7135495" cy="2922905"/>
            </a:xfrm>
            <a:custGeom>
              <a:avLst/>
              <a:gdLst/>
              <a:ahLst/>
              <a:cxnLst/>
              <a:rect l="l" t="t" r="r" b="b"/>
              <a:pathLst>
                <a:path w="7135495" h="2922904">
                  <a:moveTo>
                    <a:pt x="446532" y="0"/>
                  </a:moveTo>
                  <a:lnTo>
                    <a:pt x="0" y="0"/>
                  </a:lnTo>
                  <a:lnTo>
                    <a:pt x="0" y="2922778"/>
                  </a:lnTo>
                  <a:lnTo>
                    <a:pt x="446532" y="2922778"/>
                  </a:lnTo>
                  <a:lnTo>
                    <a:pt x="446532" y="0"/>
                  </a:lnTo>
                  <a:close/>
                </a:path>
                <a:path w="7135495" h="2922904">
                  <a:moveTo>
                    <a:pt x="1783080" y="2235708"/>
                  </a:moveTo>
                  <a:lnTo>
                    <a:pt x="1338072" y="2235708"/>
                  </a:lnTo>
                  <a:lnTo>
                    <a:pt x="1338072" y="2922778"/>
                  </a:lnTo>
                  <a:lnTo>
                    <a:pt x="1783080" y="2922778"/>
                  </a:lnTo>
                  <a:lnTo>
                    <a:pt x="1783080" y="2235708"/>
                  </a:lnTo>
                  <a:close/>
                </a:path>
                <a:path w="7135495" h="2922904">
                  <a:moveTo>
                    <a:pt x="3121152" y="2578608"/>
                  </a:moveTo>
                  <a:lnTo>
                    <a:pt x="2676144" y="2578608"/>
                  </a:lnTo>
                  <a:lnTo>
                    <a:pt x="2676144" y="2922778"/>
                  </a:lnTo>
                  <a:lnTo>
                    <a:pt x="3121152" y="2922778"/>
                  </a:lnTo>
                  <a:lnTo>
                    <a:pt x="3121152" y="2578608"/>
                  </a:lnTo>
                  <a:close/>
                </a:path>
                <a:path w="7135495" h="2922904">
                  <a:moveTo>
                    <a:pt x="4459224" y="2750820"/>
                  </a:moveTo>
                  <a:lnTo>
                    <a:pt x="4012692" y="2750820"/>
                  </a:lnTo>
                  <a:lnTo>
                    <a:pt x="4012692" y="2922778"/>
                  </a:lnTo>
                  <a:lnTo>
                    <a:pt x="4459224" y="2922778"/>
                  </a:lnTo>
                  <a:lnTo>
                    <a:pt x="4459224" y="2750820"/>
                  </a:lnTo>
                  <a:close/>
                </a:path>
                <a:path w="7135495" h="2922904">
                  <a:moveTo>
                    <a:pt x="5797296" y="2836164"/>
                  </a:moveTo>
                  <a:lnTo>
                    <a:pt x="5350764" y="2836164"/>
                  </a:lnTo>
                  <a:lnTo>
                    <a:pt x="5350764" y="2922778"/>
                  </a:lnTo>
                  <a:lnTo>
                    <a:pt x="5797296" y="2922778"/>
                  </a:lnTo>
                  <a:lnTo>
                    <a:pt x="5797296" y="2836164"/>
                  </a:lnTo>
                  <a:close/>
                </a:path>
                <a:path w="7135495" h="2922904">
                  <a:moveTo>
                    <a:pt x="7135368" y="2836164"/>
                  </a:moveTo>
                  <a:lnTo>
                    <a:pt x="6688836" y="2836164"/>
                  </a:lnTo>
                  <a:lnTo>
                    <a:pt x="6688836" y="2922778"/>
                  </a:lnTo>
                  <a:lnTo>
                    <a:pt x="7135368" y="2922778"/>
                  </a:lnTo>
                  <a:lnTo>
                    <a:pt x="7135368" y="2836164"/>
                  </a:lnTo>
                  <a:close/>
                </a:path>
              </a:pathLst>
            </a:custGeom>
            <a:solidFill>
              <a:srgbClr val="6F2F9F"/>
            </a:solidFill>
          </p:spPr>
          <p:txBody>
            <a:bodyPr wrap="square" lIns="0" tIns="0" rIns="0" bIns="0" rtlCol="0"/>
            <a:lstStyle/>
            <a:p>
              <a:endParaRPr/>
            </a:p>
          </p:txBody>
        </p:sp>
        <p:sp>
          <p:nvSpPr>
            <p:cNvPr id="5" name="object 5"/>
            <p:cNvSpPr/>
            <p:nvPr/>
          </p:nvSpPr>
          <p:spPr>
            <a:xfrm>
              <a:off x="1481328" y="2209799"/>
              <a:ext cx="7134225" cy="2837815"/>
            </a:xfrm>
            <a:custGeom>
              <a:avLst/>
              <a:gdLst/>
              <a:ahLst/>
              <a:cxnLst/>
              <a:rect l="l" t="t" r="r" b="b"/>
              <a:pathLst>
                <a:path w="7134225" h="2837815">
                  <a:moveTo>
                    <a:pt x="445008" y="0"/>
                  </a:moveTo>
                  <a:lnTo>
                    <a:pt x="0" y="0"/>
                  </a:lnTo>
                  <a:lnTo>
                    <a:pt x="0" y="2837434"/>
                  </a:lnTo>
                  <a:lnTo>
                    <a:pt x="445008" y="2837434"/>
                  </a:lnTo>
                  <a:lnTo>
                    <a:pt x="445008" y="0"/>
                  </a:lnTo>
                  <a:close/>
                </a:path>
                <a:path w="7134225" h="2837815">
                  <a:moveTo>
                    <a:pt x="1783080" y="2450592"/>
                  </a:moveTo>
                  <a:lnTo>
                    <a:pt x="1336548" y="2450592"/>
                  </a:lnTo>
                  <a:lnTo>
                    <a:pt x="1336548" y="2837434"/>
                  </a:lnTo>
                  <a:lnTo>
                    <a:pt x="1783080" y="2837434"/>
                  </a:lnTo>
                  <a:lnTo>
                    <a:pt x="1783080" y="2450592"/>
                  </a:lnTo>
                  <a:close/>
                </a:path>
                <a:path w="7134225" h="2837815">
                  <a:moveTo>
                    <a:pt x="3121152" y="2450592"/>
                  </a:moveTo>
                  <a:lnTo>
                    <a:pt x="2674620" y="2450592"/>
                  </a:lnTo>
                  <a:lnTo>
                    <a:pt x="2674620" y="2837434"/>
                  </a:lnTo>
                  <a:lnTo>
                    <a:pt x="3121152" y="2837434"/>
                  </a:lnTo>
                  <a:lnTo>
                    <a:pt x="3121152" y="2450592"/>
                  </a:lnTo>
                  <a:close/>
                </a:path>
                <a:path w="7134225" h="2837815">
                  <a:moveTo>
                    <a:pt x="4459224" y="2665476"/>
                  </a:moveTo>
                  <a:lnTo>
                    <a:pt x="4012692" y="2665476"/>
                  </a:lnTo>
                  <a:lnTo>
                    <a:pt x="4012692" y="2837434"/>
                  </a:lnTo>
                  <a:lnTo>
                    <a:pt x="4459224" y="2837434"/>
                  </a:lnTo>
                  <a:lnTo>
                    <a:pt x="4459224" y="2665476"/>
                  </a:lnTo>
                  <a:close/>
                </a:path>
                <a:path w="7134225" h="2837815">
                  <a:moveTo>
                    <a:pt x="5797296" y="2750820"/>
                  </a:moveTo>
                  <a:lnTo>
                    <a:pt x="5350764" y="2750820"/>
                  </a:lnTo>
                  <a:lnTo>
                    <a:pt x="5350764" y="2837434"/>
                  </a:lnTo>
                  <a:lnTo>
                    <a:pt x="5797296" y="2837434"/>
                  </a:lnTo>
                  <a:lnTo>
                    <a:pt x="5797296" y="2750820"/>
                  </a:lnTo>
                  <a:close/>
                </a:path>
                <a:path w="7134225" h="2837815">
                  <a:moveTo>
                    <a:pt x="7133844" y="2407920"/>
                  </a:moveTo>
                  <a:lnTo>
                    <a:pt x="6688836" y="2407920"/>
                  </a:lnTo>
                  <a:lnTo>
                    <a:pt x="6688836" y="2837434"/>
                  </a:lnTo>
                  <a:lnTo>
                    <a:pt x="7133844" y="2837434"/>
                  </a:lnTo>
                  <a:lnTo>
                    <a:pt x="7133844" y="2407920"/>
                  </a:lnTo>
                  <a:close/>
                </a:path>
              </a:pathLst>
            </a:custGeom>
            <a:solidFill>
              <a:srgbClr val="5B9BD4"/>
            </a:solidFill>
          </p:spPr>
          <p:txBody>
            <a:bodyPr wrap="square" lIns="0" tIns="0" rIns="0" bIns="0" rtlCol="0"/>
            <a:lstStyle/>
            <a:p>
              <a:endParaRPr/>
            </a:p>
          </p:txBody>
        </p:sp>
        <p:sp>
          <p:nvSpPr>
            <p:cNvPr id="6" name="object 6"/>
            <p:cNvSpPr/>
            <p:nvPr/>
          </p:nvSpPr>
          <p:spPr>
            <a:xfrm>
              <a:off x="811771" y="5047233"/>
              <a:ext cx="8027034" cy="0"/>
            </a:xfrm>
            <a:custGeom>
              <a:avLst/>
              <a:gdLst/>
              <a:ahLst/>
              <a:cxnLst/>
              <a:rect l="l" t="t" r="r" b="b"/>
              <a:pathLst>
                <a:path w="8027034">
                  <a:moveTo>
                    <a:pt x="0" y="0"/>
                  </a:moveTo>
                  <a:lnTo>
                    <a:pt x="8026920" y="0"/>
                  </a:lnTo>
                </a:path>
              </a:pathLst>
            </a:custGeom>
            <a:ln w="9525">
              <a:solidFill>
                <a:srgbClr val="F1F1F1"/>
              </a:solidFill>
            </a:ln>
          </p:spPr>
          <p:txBody>
            <a:bodyPr wrap="square" lIns="0" tIns="0" rIns="0" bIns="0" rtlCol="0"/>
            <a:lstStyle/>
            <a:p>
              <a:endParaRPr/>
            </a:p>
          </p:txBody>
        </p:sp>
      </p:grpSp>
      <p:sp>
        <p:nvSpPr>
          <p:cNvPr id="7" name="object 7"/>
          <p:cNvSpPr txBox="1"/>
          <p:nvPr/>
        </p:nvSpPr>
        <p:spPr>
          <a:xfrm>
            <a:off x="1092200" y="1870709"/>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68%</a:t>
            </a:r>
            <a:endParaRPr sz="1200">
              <a:latin typeface="Arial"/>
              <a:cs typeface="Arial"/>
            </a:endParaRPr>
          </a:p>
        </p:txBody>
      </p:sp>
      <p:sp>
        <p:nvSpPr>
          <p:cNvPr id="8" name="object 8"/>
          <p:cNvSpPr txBox="1"/>
          <p:nvPr/>
        </p:nvSpPr>
        <p:spPr>
          <a:xfrm>
            <a:off x="2430272" y="4106036"/>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16%</a:t>
            </a:r>
            <a:endParaRPr sz="1200">
              <a:latin typeface="Arial"/>
              <a:cs typeface="Arial"/>
            </a:endParaRPr>
          </a:p>
        </p:txBody>
      </p:sp>
      <p:sp>
        <p:nvSpPr>
          <p:cNvPr id="9" name="object 9"/>
          <p:cNvSpPr txBox="1"/>
          <p:nvPr/>
        </p:nvSpPr>
        <p:spPr>
          <a:xfrm>
            <a:off x="3811015" y="4450207"/>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8%</a:t>
            </a:r>
            <a:endParaRPr sz="1200">
              <a:latin typeface="Arial"/>
              <a:cs typeface="Arial"/>
            </a:endParaRPr>
          </a:p>
        </p:txBody>
      </p:sp>
      <p:sp>
        <p:nvSpPr>
          <p:cNvPr id="10" name="object 10"/>
          <p:cNvSpPr txBox="1"/>
          <p:nvPr/>
        </p:nvSpPr>
        <p:spPr>
          <a:xfrm>
            <a:off x="1538097" y="195656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66%</a:t>
            </a:r>
            <a:endParaRPr sz="1200">
              <a:latin typeface="Arial"/>
              <a:cs typeface="Arial"/>
            </a:endParaRPr>
          </a:p>
        </p:txBody>
      </p:sp>
      <p:sp>
        <p:nvSpPr>
          <p:cNvPr id="11" name="object 11"/>
          <p:cNvSpPr txBox="1"/>
          <p:nvPr/>
        </p:nvSpPr>
        <p:spPr>
          <a:xfrm>
            <a:off x="2918841" y="4407154"/>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9%</a:t>
            </a:r>
            <a:endParaRPr sz="1200">
              <a:latin typeface="Arial"/>
              <a:cs typeface="Arial"/>
            </a:endParaRPr>
          </a:p>
        </p:txBody>
      </p:sp>
      <p:sp>
        <p:nvSpPr>
          <p:cNvPr id="12" name="object 12"/>
          <p:cNvSpPr txBox="1"/>
          <p:nvPr/>
        </p:nvSpPr>
        <p:spPr>
          <a:xfrm>
            <a:off x="4256913" y="4407154"/>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9%</a:t>
            </a:r>
            <a:endParaRPr sz="1200">
              <a:latin typeface="Arial"/>
              <a:cs typeface="Arial"/>
            </a:endParaRPr>
          </a:p>
        </p:txBody>
      </p:sp>
      <p:sp>
        <p:nvSpPr>
          <p:cNvPr id="13" name="object 13"/>
          <p:cNvSpPr txBox="1"/>
          <p:nvPr/>
        </p:nvSpPr>
        <p:spPr>
          <a:xfrm>
            <a:off x="5148834" y="4622038"/>
            <a:ext cx="693420" cy="208279"/>
          </a:xfrm>
          <a:prstGeom prst="rect">
            <a:avLst/>
          </a:prstGeom>
        </p:spPr>
        <p:txBody>
          <a:bodyPr vert="horz" wrap="square" lIns="0" tIns="12700" rIns="0" bIns="0" rtlCol="0">
            <a:spAutoFit/>
          </a:bodyPr>
          <a:lstStyle/>
          <a:p>
            <a:pPr marL="12700">
              <a:lnSpc>
                <a:spcPct val="100000"/>
              </a:lnSpc>
              <a:spcBef>
                <a:spcPts val="100"/>
              </a:spcBef>
              <a:tabLst>
                <a:tab pos="458470" algn="l"/>
              </a:tabLst>
            </a:pPr>
            <a:r>
              <a:rPr sz="1200" spc="-25" dirty="0">
                <a:solidFill>
                  <a:srgbClr val="5C5B5A"/>
                </a:solidFill>
                <a:latin typeface="Arial"/>
                <a:cs typeface="Arial"/>
              </a:rPr>
              <a:t>4%</a:t>
            </a:r>
            <a:r>
              <a:rPr sz="1200" dirty="0">
                <a:solidFill>
                  <a:srgbClr val="5C5B5A"/>
                </a:solidFill>
                <a:latin typeface="Arial"/>
                <a:cs typeface="Arial"/>
              </a:rPr>
              <a:t>	</a:t>
            </a:r>
            <a:r>
              <a:rPr sz="1200" spc="-25" dirty="0">
                <a:solidFill>
                  <a:srgbClr val="5C5B5A"/>
                </a:solidFill>
                <a:latin typeface="Arial"/>
                <a:cs typeface="Arial"/>
              </a:rPr>
              <a:t>4%</a:t>
            </a:r>
            <a:endParaRPr sz="1200">
              <a:latin typeface="Arial"/>
              <a:cs typeface="Arial"/>
            </a:endParaRPr>
          </a:p>
        </p:txBody>
      </p:sp>
      <p:sp>
        <p:nvSpPr>
          <p:cNvPr id="14" name="object 14"/>
          <p:cNvSpPr txBox="1"/>
          <p:nvPr/>
        </p:nvSpPr>
        <p:spPr>
          <a:xfrm>
            <a:off x="6486905" y="4708017"/>
            <a:ext cx="1584960" cy="208279"/>
          </a:xfrm>
          <a:prstGeom prst="rect">
            <a:avLst/>
          </a:prstGeom>
        </p:spPr>
        <p:txBody>
          <a:bodyPr vert="horz" wrap="square" lIns="0" tIns="12700" rIns="0" bIns="0" rtlCol="0">
            <a:spAutoFit/>
          </a:bodyPr>
          <a:lstStyle/>
          <a:p>
            <a:pPr marL="12700">
              <a:lnSpc>
                <a:spcPct val="100000"/>
              </a:lnSpc>
              <a:spcBef>
                <a:spcPts val="100"/>
              </a:spcBef>
              <a:tabLst>
                <a:tab pos="458470" algn="l"/>
                <a:tab pos="1350645" algn="l"/>
              </a:tabLst>
            </a:pPr>
            <a:r>
              <a:rPr sz="1200" spc="-25" dirty="0">
                <a:solidFill>
                  <a:srgbClr val="5C5B5A"/>
                </a:solidFill>
                <a:latin typeface="Arial"/>
                <a:cs typeface="Arial"/>
              </a:rPr>
              <a:t>2%</a:t>
            </a:r>
            <a:r>
              <a:rPr sz="1200" dirty="0">
                <a:solidFill>
                  <a:srgbClr val="5C5B5A"/>
                </a:solidFill>
                <a:latin typeface="Arial"/>
                <a:cs typeface="Arial"/>
              </a:rPr>
              <a:t>	</a:t>
            </a:r>
            <a:r>
              <a:rPr sz="1200" spc="-25" dirty="0">
                <a:solidFill>
                  <a:srgbClr val="5C5B5A"/>
                </a:solidFill>
                <a:latin typeface="Arial"/>
                <a:cs typeface="Arial"/>
              </a:rPr>
              <a:t>2%</a:t>
            </a:r>
            <a:r>
              <a:rPr sz="1200" dirty="0">
                <a:solidFill>
                  <a:srgbClr val="5C5B5A"/>
                </a:solidFill>
                <a:latin typeface="Arial"/>
                <a:cs typeface="Arial"/>
              </a:rPr>
              <a:t>	</a:t>
            </a:r>
            <a:r>
              <a:rPr sz="1200" spc="-25" dirty="0">
                <a:solidFill>
                  <a:srgbClr val="5C5B5A"/>
                </a:solidFill>
                <a:latin typeface="Arial"/>
                <a:cs typeface="Arial"/>
              </a:rPr>
              <a:t>2%</a:t>
            </a:r>
            <a:endParaRPr sz="1200">
              <a:latin typeface="Arial"/>
              <a:cs typeface="Arial"/>
            </a:endParaRPr>
          </a:p>
        </p:txBody>
      </p:sp>
      <p:sp>
        <p:nvSpPr>
          <p:cNvPr id="15" name="object 15"/>
          <p:cNvSpPr txBox="1"/>
          <p:nvPr/>
        </p:nvSpPr>
        <p:spPr>
          <a:xfrm>
            <a:off x="8228203" y="4364228"/>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10%</a:t>
            </a:r>
            <a:endParaRPr sz="1200">
              <a:latin typeface="Arial"/>
              <a:cs typeface="Arial"/>
            </a:endParaRPr>
          </a:p>
        </p:txBody>
      </p:sp>
      <p:sp>
        <p:nvSpPr>
          <p:cNvPr id="16" name="object 16"/>
          <p:cNvSpPr txBox="1"/>
          <p:nvPr/>
        </p:nvSpPr>
        <p:spPr>
          <a:xfrm>
            <a:off x="811479" y="5114035"/>
            <a:ext cx="2612390"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C5B5A"/>
                </a:solidFill>
                <a:latin typeface="Arial"/>
                <a:cs typeface="Arial"/>
              </a:rPr>
              <a:t>No</a:t>
            </a:r>
            <a:r>
              <a:rPr sz="1200" spc="-15" dirty="0">
                <a:solidFill>
                  <a:srgbClr val="5C5B5A"/>
                </a:solidFill>
                <a:latin typeface="Arial"/>
                <a:cs typeface="Arial"/>
              </a:rPr>
              <a:t> </a:t>
            </a:r>
            <a:r>
              <a:rPr sz="1200" dirty="0">
                <a:solidFill>
                  <a:srgbClr val="5C5B5A"/>
                </a:solidFill>
                <a:latin typeface="Arial"/>
                <a:cs typeface="Arial"/>
              </a:rPr>
              <a:t>digital</a:t>
            </a:r>
            <a:r>
              <a:rPr sz="1200" spc="-15" dirty="0">
                <a:solidFill>
                  <a:srgbClr val="5C5B5A"/>
                </a:solidFill>
                <a:latin typeface="Arial"/>
                <a:cs typeface="Arial"/>
              </a:rPr>
              <a:t> </a:t>
            </a:r>
            <a:r>
              <a:rPr sz="1200" dirty="0">
                <a:solidFill>
                  <a:srgbClr val="5C5B5A"/>
                </a:solidFill>
                <a:latin typeface="Arial"/>
                <a:cs typeface="Arial"/>
              </a:rPr>
              <a:t>exclusion</a:t>
            </a:r>
            <a:r>
              <a:rPr sz="1200" spc="340" dirty="0">
                <a:solidFill>
                  <a:srgbClr val="5C5B5A"/>
                </a:solidFill>
                <a:latin typeface="Arial"/>
                <a:cs typeface="Arial"/>
              </a:rPr>
              <a:t> </a:t>
            </a:r>
            <a:r>
              <a:rPr sz="1200" dirty="0">
                <a:solidFill>
                  <a:srgbClr val="5C5B5A"/>
                </a:solidFill>
                <a:latin typeface="Arial"/>
                <a:cs typeface="Arial"/>
              </a:rPr>
              <a:t>1</a:t>
            </a:r>
            <a:r>
              <a:rPr sz="1200" spc="-25" dirty="0">
                <a:solidFill>
                  <a:srgbClr val="5C5B5A"/>
                </a:solidFill>
                <a:latin typeface="Arial"/>
                <a:cs typeface="Arial"/>
              </a:rPr>
              <a:t> </a:t>
            </a:r>
            <a:r>
              <a:rPr sz="1200" dirty="0">
                <a:solidFill>
                  <a:srgbClr val="5C5B5A"/>
                </a:solidFill>
                <a:latin typeface="Arial"/>
                <a:cs typeface="Arial"/>
              </a:rPr>
              <a:t>aspect</a:t>
            </a:r>
            <a:r>
              <a:rPr sz="1200" spc="-10"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spc="-10" dirty="0">
                <a:solidFill>
                  <a:srgbClr val="5C5B5A"/>
                </a:solidFill>
                <a:latin typeface="Arial"/>
                <a:cs typeface="Arial"/>
              </a:rPr>
              <a:t>digital</a:t>
            </a:r>
            <a:endParaRPr sz="1200">
              <a:latin typeface="Arial"/>
              <a:cs typeface="Arial"/>
            </a:endParaRPr>
          </a:p>
          <a:p>
            <a:pPr marL="1689100">
              <a:lnSpc>
                <a:spcPts val="1410"/>
              </a:lnSpc>
            </a:pPr>
            <a:r>
              <a:rPr sz="1200" spc="-10" dirty="0">
                <a:solidFill>
                  <a:srgbClr val="5C5B5A"/>
                </a:solidFill>
                <a:latin typeface="Arial"/>
                <a:cs typeface="Arial"/>
              </a:rPr>
              <a:t>exclusion</a:t>
            </a:r>
            <a:endParaRPr sz="1200">
              <a:latin typeface="Arial"/>
              <a:cs typeface="Arial"/>
            </a:endParaRPr>
          </a:p>
        </p:txBody>
      </p:sp>
      <p:sp>
        <p:nvSpPr>
          <p:cNvPr id="17" name="object 17"/>
          <p:cNvSpPr txBox="1"/>
          <p:nvPr/>
        </p:nvSpPr>
        <p:spPr>
          <a:xfrm>
            <a:off x="3512946" y="5114035"/>
            <a:ext cx="5327015" cy="383540"/>
          </a:xfrm>
          <a:prstGeom prst="rect">
            <a:avLst/>
          </a:prstGeom>
        </p:spPr>
        <p:txBody>
          <a:bodyPr vert="horz" wrap="square" lIns="0" tIns="24765" rIns="0" bIns="0" rtlCol="0">
            <a:spAutoFit/>
          </a:bodyPr>
          <a:lstStyle/>
          <a:p>
            <a:pPr marL="325755" marR="5080" indent="-313690">
              <a:lnSpc>
                <a:spcPts val="1380"/>
              </a:lnSpc>
              <a:spcBef>
                <a:spcPts val="195"/>
              </a:spcBef>
              <a:tabLst>
                <a:tab pos="1663700" algn="l"/>
                <a:tab pos="3001645" algn="l"/>
                <a:tab pos="4352290" algn="l"/>
              </a:tabLst>
            </a:pPr>
            <a:r>
              <a:rPr sz="1200" dirty="0">
                <a:solidFill>
                  <a:srgbClr val="5C5B5A"/>
                </a:solidFill>
                <a:latin typeface="Arial"/>
                <a:cs typeface="Arial"/>
              </a:rPr>
              <a:t>2</a:t>
            </a:r>
            <a:r>
              <a:rPr sz="1200" spc="-25" dirty="0">
                <a:solidFill>
                  <a:srgbClr val="5C5B5A"/>
                </a:solidFill>
                <a:latin typeface="Arial"/>
                <a:cs typeface="Arial"/>
              </a:rPr>
              <a:t> </a:t>
            </a:r>
            <a:r>
              <a:rPr sz="1200" dirty="0">
                <a:solidFill>
                  <a:srgbClr val="5C5B5A"/>
                </a:solidFill>
                <a:latin typeface="Arial"/>
                <a:cs typeface="Arial"/>
              </a:rPr>
              <a:t>aspects</a:t>
            </a:r>
            <a:r>
              <a:rPr sz="1200" spc="-10"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dirty="0">
                <a:solidFill>
                  <a:srgbClr val="5C5B5A"/>
                </a:solidFill>
                <a:latin typeface="Arial"/>
                <a:cs typeface="Arial"/>
              </a:rPr>
              <a:t>digital</a:t>
            </a:r>
            <a:r>
              <a:rPr sz="1200" spc="250" dirty="0">
                <a:solidFill>
                  <a:srgbClr val="5C5B5A"/>
                </a:solidFill>
                <a:latin typeface="Arial"/>
                <a:cs typeface="Arial"/>
              </a:rPr>
              <a:t> </a:t>
            </a:r>
            <a:r>
              <a:rPr sz="1200" dirty="0">
                <a:solidFill>
                  <a:srgbClr val="5C5B5A"/>
                </a:solidFill>
                <a:latin typeface="Arial"/>
                <a:cs typeface="Arial"/>
              </a:rPr>
              <a:t>3</a:t>
            </a:r>
            <a:r>
              <a:rPr sz="1200" spc="-20" dirty="0">
                <a:solidFill>
                  <a:srgbClr val="5C5B5A"/>
                </a:solidFill>
                <a:latin typeface="Arial"/>
                <a:cs typeface="Arial"/>
              </a:rPr>
              <a:t> </a:t>
            </a:r>
            <a:r>
              <a:rPr sz="1200" dirty="0">
                <a:solidFill>
                  <a:srgbClr val="5C5B5A"/>
                </a:solidFill>
                <a:latin typeface="Arial"/>
                <a:cs typeface="Arial"/>
              </a:rPr>
              <a:t>aspects</a:t>
            </a:r>
            <a:r>
              <a:rPr sz="1200" spc="-1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digital</a:t>
            </a:r>
            <a:r>
              <a:rPr sz="1200" spc="229" dirty="0">
                <a:solidFill>
                  <a:srgbClr val="5C5B5A"/>
                </a:solidFill>
                <a:latin typeface="Arial"/>
                <a:cs typeface="Arial"/>
              </a:rPr>
              <a:t> </a:t>
            </a:r>
            <a:r>
              <a:rPr sz="1200" dirty="0">
                <a:solidFill>
                  <a:srgbClr val="5C5B5A"/>
                </a:solidFill>
                <a:latin typeface="Arial"/>
                <a:cs typeface="Arial"/>
              </a:rPr>
              <a:t>4</a:t>
            </a:r>
            <a:r>
              <a:rPr sz="1200" spc="-20" dirty="0">
                <a:solidFill>
                  <a:srgbClr val="5C5B5A"/>
                </a:solidFill>
                <a:latin typeface="Arial"/>
                <a:cs typeface="Arial"/>
              </a:rPr>
              <a:t> </a:t>
            </a:r>
            <a:r>
              <a:rPr sz="1200" dirty="0">
                <a:solidFill>
                  <a:srgbClr val="5C5B5A"/>
                </a:solidFill>
                <a:latin typeface="Arial"/>
                <a:cs typeface="Arial"/>
              </a:rPr>
              <a:t>aspects</a:t>
            </a:r>
            <a:r>
              <a:rPr sz="1200" spc="-15"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digital</a:t>
            </a:r>
            <a:r>
              <a:rPr sz="1200" spc="55" dirty="0">
                <a:solidFill>
                  <a:srgbClr val="5C5B5A"/>
                </a:solidFill>
                <a:latin typeface="Arial"/>
                <a:cs typeface="Arial"/>
              </a:rPr>
              <a:t> </a:t>
            </a:r>
            <a:r>
              <a:rPr sz="1200" dirty="0">
                <a:solidFill>
                  <a:srgbClr val="5C5B5A"/>
                </a:solidFill>
                <a:latin typeface="Arial"/>
                <a:cs typeface="Arial"/>
              </a:rPr>
              <a:t>Completely</a:t>
            </a:r>
            <a:r>
              <a:rPr sz="1200" spc="-15" dirty="0">
                <a:solidFill>
                  <a:srgbClr val="5C5B5A"/>
                </a:solidFill>
                <a:latin typeface="Arial"/>
                <a:cs typeface="Arial"/>
              </a:rPr>
              <a:t> </a:t>
            </a:r>
            <a:r>
              <a:rPr sz="1200" spc="-10" dirty="0">
                <a:solidFill>
                  <a:srgbClr val="5C5B5A"/>
                </a:solidFill>
                <a:latin typeface="Arial"/>
                <a:cs typeface="Arial"/>
              </a:rPr>
              <a:t>digitally exclusion</a:t>
            </a:r>
            <a:r>
              <a:rPr sz="1200" dirty="0">
                <a:solidFill>
                  <a:srgbClr val="5C5B5A"/>
                </a:solidFill>
                <a:latin typeface="Arial"/>
                <a:cs typeface="Arial"/>
              </a:rPr>
              <a:t>	</a:t>
            </a:r>
            <a:r>
              <a:rPr sz="1200" spc="-10" dirty="0">
                <a:solidFill>
                  <a:srgbClr val="5C5B5A"/>
                </a:solidFill>
                <a:latin typeface="Arial"/>
                <a:cs typeface="Arial"/>
              </a:rPr>
              <a:t>exclusion</a:t>
            </a:r>
            <a:r>
              <a:rPr sz="1200" dirty="0">
                <a:solidFill>
                  <a:srgbClr val="5C5B5A"/>
                </a:solidFill>
                <a:latin typeface="Arial"/>
                <a:cs typeface="Arial"/>
              </a:rPr>
              <a:t>	</a:t>
            </a:r>
            <a:r>
              <a:rPr sz="1200" spc="-10" dirty="0">
                <a:solidFill>
                  <a:srgbClr val="5C5B5A"/>
                </a:solidFill>
                <a:latin typeface="Arial"/>
                <a:cs typeface="Arial"/>
              </a:rPr>
              <a:t>exclusion</a:t>
            </a:r>
            <a:r>
              <a:rPr sz="1200" dirty="0">
                <a:solidFill>
                  <a:srgbClr val="5C5B5A"/>
                </a:solidFill>
                <a:latin typeface="Arial"/>
                <a:cs typeface="Arial"/>
              </a:rPr>
              <a:t>	</a:t>
            </a:r>
            <a:r>
              <a:rPr sz="1200" spc="-10" dirty="0">
                <a:solidFill>
                  <a:srgbClr val="5C5B5A"/>
                </a:solidFill>
                <a:latin typeface="Arial"/>
                <a:cs typeface="Arial"/>
              </a:rPr>
              <a:t>excluded</a:t>
            </a:r>
            <a:endParaRPr sz="1200">
              <a:latin typeface="Arial"/>
              <a:cs typeface="Arial"/>
            </a:endParaRPr>
          </a:p>
        </p:txBody>
      </p:sp>
      <p:sp>
        <p:nvSpPr>
          <p:cNvPr id="18" name="object 18"/>
          <p:cNvSpPr txBox="1"/>
          <p:nvPr/>
        </p:nvSpPr>
        <p:spPr>
          <a:xfrm>
            <a:off x="3095370" y="1487805"/>
            <a:ext cx="4374515" cy="445134"/>
          </a:xfrm>
          <a:prstGeom prst="rect">
            <a:avLst/>
          </a:prstGeom>
        </p:spPr>
        <p:txBody>
          <a:bodyPr vert="horz" wrap="square" lIns="0" tIns="26034" rIns="0" bIns="0" rtlCol="0">
            <a:spAutoFit/>
          </a:bodyPr>
          <a:lstStyle/>
          <a:p>
            <a:pPr marL="342900" marR="5080" indent="-330835">
              <a:lnSpc>
                <a:spcPts val="1620"/>
              </a:lnSpc>
              <a:spcBef>
                <a:spcPts val="204"/>
              </a:spcBef>
            </a:pPr>
            <a:r>
              <a:rPr sz="1400" b="1" dirty="0">
                <a:solidFill>
                  <a:srgbClr val="5C5B5A"/>
                </a:solidFill>
                <a:latin typeface="Arial"/>
                <a:cs typeface="Arial"/>
              </a:rPr>
              <a:t>Number</a:t>
            </a:r>
            <a:r>
              <a:rPr sz="1400" b="1" spc="-25" dirty="0">
                <a:solidFill>
                  <a:srgbClr val="5C5B5A"/>
                </a:solidFill>
                <a:latin typeface="Arial"/>
                <a:cs typeface="Arial"/>
              </a:rPr>
              <a:t> </a:t>
            </a:r>
            <a:r>
              <a:rPr sz="1400" b="1" dirty="0">
                <a:solidFill>
                  <a:srgbClr val="5C5B5A"/>
                </a:solidFill>
                <a:latin typeface="Arial"/>
                <a:cs typeface="Arial"/>
              </a:rPr>
              <a:t>of</a:t>
            </a:r>
            <a:r>
              <a:rPr sz="1400" b="1" spc="-10" dirty="0">
                <a:solidFill>
                  <a:srgbClr val="5C5B5A"/>
                </a:solidFill>
                <a:latin typeface="Arial"/>
                <a:cs typeface="Arial"/>
              </a:rPr>
              <a:t> </a:t>
            </a:r>
            <a:r>
              <a:rPr sz="1400" b="1" dirty="0">
                <a:solidFill>
                  <a:srgbClr val="5C5B5A"/>
                </a:solidFill>
                <a:latin typeface="Arial"/>
                <a:cs typeface="Arial"/>
              </a:rPr>
              <a:t>aspects</a:t>
            </a:r>
            <a:r>
              <a:rPr sz="1400" b="1" spc="-25" dirty="0">
                <a:solidFill>
                  <a:srgbClr val="5C5B5A"/>
                </a:solidFill>
                <a:latin typeface="Arial"/>
                <a:cs typeface="Arial"/>
              </a:rPr>
              <a:t> </a:t>
            </a:r>
            <a:r>
              <a:rPr sz="1400" b="1" dirty="0">
                <a:solidFill>
                  <a:srgbClr val="5C5B5A"/>
                </a:solidFill>
                <a:latin typeface="Arial"/>
                <a:cs typeface="Arial"/>
              </a:rPr>
              <a:t>of</a:t>
            </a:r>
            <a:r>
              <a:rPr sz="1400" b="1" spc="-20" dirty="0">
                <a:solidFill>
                  <a:srgbClr val="5C5B5A"/>
                </a:solidFill>
                <a:latin typeface="Arial"/>
                <a:cs typeface="Arial"/>
              </a:rPr>
              <a:t> </a:t>
            </a:r>
            <a:r>
              <a:rPr sz="1400" b="1" dirty="0">
                <a:solidFill>
                  <a:srgbClr val="5C5B5A"/>
                </a:solidFill>
                <a:latin typeface="Arial"/>
                <a:cs typeface="Arial"/>
              </a:rPr>
              <a:t>digital</a:t>
            </a:r>
            <a:r>
              <a:rPr sz="1400" b="1" spc="-30" dirty="0">
                <a:solidFill>
                  <a:srgbClr val="5C5B5A"/>
                </a:solidFill>
                <a:latin typeface="Arial"/>
                <a:cs typeface="Arial"/>
              </a:rPr>
              <a:t> </a:t>
            </a:r>
            <a:r>
              <a:rPr sz="1400" b="1" dirty="0">
                <a:solidFill>
                  <a:srgbClr val="5C5B5A"/>
                </a:solidFill>
                <a:latin typeface="Arial"/>
                <a:cs typeface="Arial"/>
              </a:rPr>
              <a:t>exclusion</a:t>
            </a:r>
            <a:r>
              <a:rPr sz="1400" b="1" spc="-45" dirty="0">
                <a:solidFill>
                  <a:srgbClr val="5C5B5A"/>
                </a:solidFill>
                <a:latin typeface="Arial"/>
                <a:cs typeface="Arial"/>
              </a:rPr>
              <a:t> </a:t>
            </a:r>
            <a:r>
              <a:rPr sz="1400" b="1" spc="-10" dirty="0">
                <a:solidFill>
                  <a:srgbClr val="5C5B5A"/>
                </a:solidFill>
                <a:latin typeface="Arial"/>
                <a:cs typeface="Arial"/>
              </a:rPr>
              <a:t>experienced </a:t>
            </a:r>
            <a:r>
              <a:rPr sz="1400" b="1" dirty="0">
                <a:solidFill>
                  <a:srgbClr val="5C5B5A"/>
                </a:solidFill>
                <a:latin typeface="Arial"/>
                <a:cs typeface="Arial"/>
              </a:rPr>
              <a:t>Second</a:t>
            </a:r>
            <a:r>
              <a:rPr sz="1400" b="1" spc="-10" dirty="0">
                <a:solidFill>
                  <a:srgbClr val="5C5B5A"/>
                </a:solidFill>
                <a:latin typeface="Arial"/>
                <a:cs typeface="Arial"/>
              </a:rPr>
              <a:t> </a:t>
            </a:r>
            <a:r>
              <a:rPr sz="1400" b="1" dirty="0">
                <a:solidFill>
                  <a:srgbClr val="5C5B5A"/>
                </a:solidFill>
                <a:latin typeface="Arial"/>
                <a:cs typeface="Arial"/>
              </a:rPr>
              <a:t>half</a:t>
            </a:r>
            <a:r>
              <a:rPr sz="1400" b="1" spc="-15" dirty="0">
                <a:solidFill>
                  <a:srgbClr val="5C5B5A"/>
                </a:solidFill>
                <a:latin typeface="Arial"/>
                <a:cs typeface="Arial"/>
              </a:rPr>
              <a:t> </a:t>
            </a:r>
            <a:r>
              <a:rPr sz="1400" b="1" dirty="0">
                <a:solidFill>
                  <a:srgbClr val="5C5B5A"/>
                </a:solidFill>
                <a:latin typeface="Arial"/>
                <a:cs typeface="Arial"/>
              </a:rPr>
              <a:t>of</a:t>
            </a:r>
            <a:r>
              <a:rPr sz="1400" b="1" spc="-15" dirty="0">
                <a:solidFill>
                  <a:srgbClr val="5C5B5A"/>
                </a:solidFill>
                <a:latin typeface="Arial"/>
                <a:cs typeface="Arial"/>
              </a:rPr>
              <a:t> </a:t>
            </a:r>
            <a:r>
              <a:rPr sz="1400" b="1" dirty="0">
                <a:solidFill>
                  <a:srgbClr val="5C5B5A"/>
                </a:solidFill>
                <a:latin typeface="Arial"/>
                <a:cs typeface="Arial"/>
              </a:rPr>
              <a:t>2023</a:t>
            </a:r>
            <a:r>
              <a:rPr sz="1400" b="1" spc="-20" dirty="0">
                <a:solidFill>
                  <a:srgbClr val="5C5B5A"/>
                </a:solidFill>
                <a:latin typeface="Arial"/>
                <a:cs typeface="Arial"/>
              </a:rPr>
              <a:t> </a:t>
            </a:r>
            <a:r>
              <a:rPr sz="1400" b="1" dirty="0">
                <a:solidFill>
                  <a:srgbClr val="5C5B5A"/>
                </a:solidFill>
                <a:latin typeface="Arial"/>
                <a:cs typeface="Arial"/>
              </a:rPr>
              <a:t>vs.</a:t>
            </a:r>
            <a:r>
              <a:rPr sz="1400" b="1" spc="-5" dirty="0">
                <a:solidFill>
                  <a:srgbClr val="5C5B5A"/>
                </a:solidFill>
                <a:latin typeface="Arial"/>
                <a:cs typeface="Arial"/>
              </a:rPr>
              <a:t> </a:t>
            </a:r>
            <a:r>
              <a:rPr sz="1400" b="1" dirty="0">
                <a:solidFill>
                  <a:srgbClr val="5C5B5A"/>
                </a:solidFill>
                <a:latin typeface="Arial"/>
                <a:cs typeface="Arial"/>
              </a:rPr>
              <a:t>Second</a:t>
            </a:r>
            <a:r>
              <a:rPr sz="1400" b="1" spc="-20" dirty="0">
                <a:solidFill>
                  <a:srgbClr val="5C5B5A"/>
                </a:solidFill>
                <a:latin typeface="Arial"/>
                <a:cs typeface="Arial"/>
              </a:rPr>
              <a:t> </a:t>
            </a:r>
            <a:r>
              <a:rPr sz="1400" b="1" dirty="0">
                <a:solidFill>
                  <a:srgbClr val="5C5B5A"/>
                </a:solidFill>
                <a:latin typeface="Arial"/>
                <a:cs typeface="Arial"/>
              </a:rPr>
              <a:t>half</a:t>
            </a:r>
            <a:r>
              <a:rPr sz="1400" b="1" spc="-15" dirty="0">
                <a:solidFill>
                  <a:srgbClr val="5C5B5A"/>
                </a:solidFill>
                <a:latin typeface="Arial"/>
                <a:cs typeface="Arial"/>
              </a:rPr>
              <a:t> </a:t>
            </a:r>
            <a:r>
              <a:rPr sz="1400" b="1" dirty="0">
                <a:solidFill>
                  <a:srgbClr val="5C5B5A"/>
                </a:solidFill>
                <a:latin typeface="Arial"/>
                <a:cs typeface="Arial"/>
              </a:rPr>
              <a:t>of</a:t>
            </a:r>
            <a:r>
              <a:rPr sz="1400" b="1" spc="-5" dirty="0">
                <a:solidFill>
                  <a:srgbClr val="5C5B5A"/>
                </a:solidFill>
                <a:latin typeface="Arial"/>
                <a:cs typeface="Arial"/>
              </a:rPr>
              <a:t> </a:t>
            </a:r>
            <a:r>
              <a:rPr sz="1400" b="1" spc="-20" dirty="0">
                <a:solidFill>
                  <a:srgbClr val="5C5B5A"/>
                </a:solidFill>
                <a:latin typeface="Arial"/>
                <a:cs typeface="Arial"/>
              </a:rPr>
              <a:t>2024</a:t>
            </a:r>
            <a:endParaRPr sz="1400">
              <a:latin typeface="Arial"/>
              <a:cs typeface="Arial"/>
            </a:endParaRPr>
          </a:p>
        </p:txBody>
      </p:sp>
      <p:sp>
        <p:nvSpPr>
          <p:cNvPr id="19" name="object 19"/>
          <p:cNvSpPr/>
          <p:nvPr/>
        </p:nvSpPr>
        <p:spPr>
          <a:xfrm>
            <a:off x="3591178" y="5929242"/>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6F2F9F"/>
          </a:solidFill>
        </p:spPr>
        <p:txBody>
          <a:bodyPr wrap="square" lIns="0" tIns="0" rIns="0" bIns="0" rtlCol="0"/>
          <a:lstStyle/>
          <a:p>
            <a:endParaRPr/>
          </a:p>
        </p:txBody>
      </p:sp>
      <p:sp>
        <p:nvSpPr>
          <p:cNvPr id="20" name="object 20"/>
          <p:cNvSpPr txBox="1"/>
          <p:nvPr/>
        </p:nvSpPr>
        <p:spPr>
          <a:xfrm>
            <a:off x="3689096" y="5852871"/>
            <a:ext cx="12700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S8+S9+S10:</a:t>
            </a:r>
            <a:r>
              <a:rPr sz="1200" spc="-40" dirty="0">
                <a:solidFill>
                  <a:srgbClr val="5C5B5A"/>
                </a:solidFill>
                <a:latin typeface="Arial"/>
                <a:cs typeface="Arial"/>
              </a:rPr>
              <a:t> </a:t>
            </a:r>
            <a:r>
              <a:rPr sz="1200" spc="-20" dirty="0">
                <a:solidFill>
                  <a:srgbClr val="5C5B5A"/>
                </a:solidFill>
                <a:latin typeface="Arial"/>
                <a:cs typeface="Arial"/>
              </a:rPr>
              <a:t>Total</a:t>
            </a:r>
            <a:endParaRPr sz="1200">
              <a:latin typeface="Arial"/>
              <a:cs typeface="Arial"/>
            </a:endParaRPr>
          </a:p>
        </p:txBody>
      </p:sp>
      <p:sp>
        <p:nvSpPr>
          <p:cNvPr id="21" name="object 21"/>
          <p:cNvSpPr/>
          <p:nvPr/>
        </p:nvSpPr>
        <p:spPr>
          <a:xfrm>
            <a:off x="5179695" y="5929242"/>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5B9BD4"/>
          </a:solidFill>
        </p:spPr>
        <p:txBody>
          <a:bodyPr wrap="square" lIns="0" tIns="0" rIns="0" bIns="0" rtlCol="0"/>
          <a:lstStyle/>
          <a:p>
            <a:endParaRPr/>
          </a:p>
        </p:txBody>
      </p:sp>
      <p:sp>
        <p:nvSpPr>
          <p:cNvPr id="22" name="object 22"/>
          <p:cNvSpPr txBox="1"/>
          <p:nvPr/>
        </p:nvSpPr>
        <p:spPr>
          <a:xfrm>
            <a:off x="5277992" y="5852871"/>
            <a:ext cx="14389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S14+S15+S16:</a:t>
            </a:r>
            <a:r>
              <a:rPr sz="1200" spc="-50" dirty="0">
                <a:solidFill>
                  <a:srgbClr val="5C5B5A"/>
                </a:solidFill>
                <a:latin typeface="Arial"/>
                <a:cs typeface="Arial"/>
              </a:rPr>
              <a:t> </a:t>
            </a:r>
            <a:r>
              <a:rPr sz="1200" spc="-20" dirty="0">
                <a:solidFill>
                  <a:srgbClr val="5C5B5A"/>
                </a:solidFill>
                <a:latin typeface="Arial"/>
                <a:cs typeface="Arial"/>
              </a:rPr>
              <a:t>Total</a:t>
            </a:r>
            <a:endParaRPr sz="1200">
              <a:latin typeface="Arial"/>
              <a:cs typeface="Arial"/>
            </a:endParaRPr>
          </a:p>
        </p:txBody>
      </p:sp>
      <p:sp>
        <p:nvSpPr>
          <p:cNvPr id="23" name="object 23"/>
          <p:cNvSpPr txBox="1"/>
          <p:nvPr/>
        </p:nvSpPr>
        <p:spPr>
          <a:xfrm>
            <a:off x="3559809" y="2133726"/>
            <a:ext cx="324802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1</a:t>
            </a:r>
            <a:r>
              <a:rPr sz="1400" b="1" spc="-25" dirty="0">
                <a:solidFill>
                  <a:srgbClr val="5C5B5A"/>
                </a:solidFill>
                <a:latin typeface="Arial"/>
                <a:cs typeface="Arial"/>
              </a:rPr>
              <a:t> </a:t>
            </a:r>
            <a:r>
              <a:rPr sz="1400" b="1" dirty="0">
                <a:solidFill>
                  <a:srgbClr val="5C5B5A"/>
                </a:solidFill>
                <a:latin typeface="Arial"/>
                <a:cs typeface="Arial"/>
              </a:rPr>
              <a:t>or</a:t>
            </a:r>
            <a:r>
              <a:rPr sz="1400" b="1" spc="-15" dirty="0">
                <a:solidFill>
                  <a:srgbClr val="5C5B5A"/>
                </a:solidFill>
                <a:latin typeface="Arial"/>
                <a:cs typeface="Arial"/>
              </a:rPr>
              <a:t> </a:t>
            </a:r>
            <a:r>
              <a:rPr sz="1400" b="1" dirty="0">
                <a:solidFill>
                  <a:srgbClr val="5C5B5A"/>
                </a:solidFill>
                <a:latin typeface="Arial"/>
                <a:cs typeface="Arial"/>
              </a:rPr>
              <a:t>more</a:t>
            </a:r>
            <a:r>
              <a:rPr sz="1400" b="1" spc="-20" dirty="0">
                <a:solidFill>
                  <a:srgbClr val="5C5B5A"/>
                </a:solidFill>
                <a:latin typeface="Arial"/>
                <a:cs typeface="Arial"/>
              </a:rPr>
              <a:t> </a:t>
            </a:r>
            <a:r>
              <a:rPr sz="1400" b="1" dirty="0">
                <a:solidFill>
                  <a:srgbClr val="5C5B5A"/>
                </a:solidFill>
                <a:latin typeface="Arial"/>
                <a:cs typeface="Arial"/>
              </a:rPr>
              <a:t>aspect</a:t>
            </a:r>
            <a:r>
              <a:rPr sz="1400" b="1" spc="-40" dirty="0">
                <a:solidFill>
                  <a:srgbClr val="5C5B5A"/>
                </a:solidFill>
                <a:latin typeface="Arial"/>
                <a:cs typeface="Arial"/>
              </a:rPr>
              <a:t> </a:t>
            </a:r>
            <a:r>
              <a:rPr sz="1400" b="1" dirty="0">
                <a:solidFill>
                  <a:srgbClr val="5C5B5A"/>
                </a:solidFill>
                <a:latin typeface="Arial"/>
                <a:cs typeface="Arial"/>
              </a:rPr>
              <a:t>of</a:t>
            </a:r>
            <a:r>
              <a:rPr sz="1400" b="1" spc="-35" dirty="0">
                <a:solidFill>
                  <a:srgbClr val="5C5B5A"/>
                </a:solidFill>
                <a:latin typeface="Arial"/>
                <a:cs typeface="Arial"/>
              </a:rPr>
              <a:t> </a:t>
            </a:r>
            <a:r>
              <a:rPr sz="1400" b="1" dirty="0">
                <a:solidFill>
                  <a:srgbClr val="5C5B5A"/>
                </a:solidFill>
                <a:latin typeface="Arial"/>
                <a:cs typeface="Arial"/>
              </a:rPr>
              <a:t>digital</a:t>
            </a:r>
            <a:r>
              <a:rPr sz="1400" b="1" spc="-50" dirty="0">
                <a:solidFill>
                  <a:srgbClr val="5C5B5A"/>
                </a:solidFill>
                <a:latin typeface="Arial"/>
                <a:cs typeface="Arial"/>
              </a:rPr>
              <a:t> </a:t>
            </a:r>
            <a:r>
              <a:rPr sz="1400" b="1" spc="-10" dirty="0">
                <a:solidFill>
                  <a:srgbClr val="5C5B5A"/>
                </a:solidFill>
                <a:latin typeface="Arial"/>
                <a:cs typeface="Arial"/>
              </a:rPr>
              <a:t>exclusion...</a:t>
            </a:r>
            <a:endParaRPr sz="1400">
              <a:latin typeface="Arial"/>
              <a:cs typeface="Arial"/>
            </a:endParaRPr>
          </a:p>
        </p:txBody>
      </p:sp>
      <p:graphicFrame>
        <p:nvGraphicFramePr>
          <p:cNvPr id="24" name="object 24"/>
          <p:cNvGraphicFramePr>
            <a:graphicFrameLocks noGrp="1"/>
          </p:cNvGraphicFramePr>
          <p:nvPr/>
        </p:nvGraphicFramePr>
        <p:xfrm>
          <a:off x="2510917" y="2378836"/>
          <a:ext cx="5413375" cy="925830"/>
        </p:xfrm>
        <a:graphic>
          <a:graphicData uri="http://schemas.openxmlformats.org/drawingml/2006/table">
            <a:tbl>
              <a:tblPr firstRow="1" bandRow="1">
                <a:tableStyleId>{2D5ABB26-0587-4C30-8999-92F81FD0307C}</a:tableStyleId>
              </a:tblPr>
              <a:tblGrid>
                <a:gridCol w="1082675">
                  <a:extLst>
                    <a:ext uri="{9D8B030D-6E8A-4147-A177-3AD203B41FA5}">
                      <a16:colId xmlns:a16="http://schemas.microsoft.com/office/drawing/2014/main" val="20000"/>
                    </a:ext>
                  </a:extLst>
                </a:gridCol>
                <a:gridCol w="1082675">
                  <a:extLst>
                    <a:ext uri="{9D8B030D-6E8A-4147-A177-3AD203B41FA5}">
                      <a16:colId xmlns:a16="http://schemas.microsoft.com/office/drawing/2014/main" val="20001"/>
                    </a:ext>
                  </a:extLst>
                </a:gridCol>
                <a:gridCol w="1082675">
                  <a:extLst>
                    <a:ext uri="{9D8B030D-6E8A-4147-A177-3AD203B41FA5}">
                      <a16:colId xmlns:a16="http://schemas.microsoft.com/office/drawing/2014/main" val="20002"/>
                    </a:ext>
                  </a:extLst>
                </a:gridCol>
                <a:gridCol w="1082675">
                  <a:extLst>
                    <a:ext uri="{9D8B030D-6E8A-4147-A177-3AD203B41FA5}">
                      <a16:colId xmlns:a16="http://schemas.microsoft.com/office/drawing/2014/main" val="20003"/>
                    </a:ext>
                  </a:extLst>
                </a:gridCol>
                <a:gridCol w="1082675">
                  <a:extLst>
                    <a:ext uri="{9D8B030D-6E8A-4147-A177-3AD203B41FA5}">
                      <a16:colId xmlns:a16="http://schemas.microsoft.com/office/drawing/2014/main" val="20004"/>
                    </a:ext>
                  </a:extLst>
                </a:gridCol>
              </a:tblGrid>
              <a:tr h="308610">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tc>
                  <a:txBody>
                    <a:bodyPr/>
                    <a:lstStyle/>
                    <a:p>
                      <a:pPr marL="635" algn="ctr">
                        <a:lnSpc>
                          <a:spcPct val="100000"/>
                        </a:lnSpc>
                        <a:spcBef>
                          <a:spcPts val="270"/>
                        </a:spcBef>
                      </a:pPr>
                      <a:r>
                        <a:rPr sz="1400" b="1" spc="-20" dirty="0">
                          <a:solidFill>
                            <a:srgbClr val="5C5B5A"/>
                          </a:solidFill>
                          <a:latin typeface="Calibri"/>
                          <a:cs typeface="Calibri"/>
                        </a:rPr>
                        <a:t>Total</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tc>
                  <a:txBody>
                    <a:bodyPr/>
                    <a:lstStyle/>
                    <a:p>
                      <a:pPr marL="1905" algn="ctr">
                        <a:lnSpc>
                          <a:spcPct val="100000"/>
                        </a:lnSpc>
                        <a:spcBef>
                          <a:spcPts val="270"/>
                        </a:spcBef>
                      </a:pPr>
                      <a:r>
                        <a:rPr sz="1400" b="1" spc="-10" dirty="0">
                          <a:solidFill>
                            <a:srgbClr val="5C5B5A"/>
                          </a:solidFill>
                          <a:latin typeface="Calibri"/>
                          <a:cs typeface="Calibri"/>
                        </a:rPr>
                        <a:t>16-</a:t>
                      </a:r>
                      <a:r>
                        <a:rPr sz="1400" b="1" spc="-25" dirty="0">
                          <a:solidFill>
                            <a:srgbClr val="5C5B5A"/>
                          </a:solidFill>
                          <a:latin typeface="Calibri"/>
                          <a:cs typeface="Calibri"/>
                        </a:rPr>
                        <a:t>24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tc>
                  <a:txBody>
                    <a:bodyPr/>
                    <a:lstStyle/>
                    <a:p>
                      <a:pPr marL="1270" algn="ctr">
                        <a:lnSpc>
                          <a:spcPct val="100000"/>
                        </a:lnSpc>
                        <a:spcBef>
                          <a:spcPts val="270"/>
                        </a:spcBef>
                      </a:pPr>
                      <a:r>
                        <a:rPr sz="1400" b="1" spc="-25" dirty="0">
                          <a:solidFill>
                            <a:srgbClr val="5C5B5A"/>
                          </a:solidFill>
                          <a:latin typeface="Calibri"/>
                          <a:cs typeface="Calibri"/>
                        </a:rPr>
                        <a:t>75+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tc>
                  <a:txBody>
                    <a:bodyPr/>
                    <a:lstStyle/>
                    <a:p>
                      <a:pPr marL="1270" algn="ctr">
                        <a:lnSpc>
                          <a:spcPct val="100000"/>
                        </a:lnSpc>
                        <a:spcBef>
                          <a:spcPts val="270"/>
                        </a:spcBef>
                      </a:pPr>
                      <a:r>
                        <a:rPr sz="1400" b="1" spc="-10" dirty="0">
                          <a:solidFill>
                            <a:srgbClr val="5C5B5A"/>
                          </a:solidFill>
                          <a:latin typeface="Calibri"/>
                          <a:cs typeface="Calibri"/>
                        </a:rPr>
                        <a:t>Disabled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extLst>
                  <a:ext uri="{0D108BD9-81ED-4DB2-BD59-A6C34878D82A}">
                    <a16:rowId xmlns:a16="http://schemas.microsoft.com/office/drawing/2014/main" val="10000"/>
                  </a:ext>
                </a:extLst>
              </a:tr>
              <a:tr h="308610">
                <a:tc>
                  <a:txBody>
                    <a:bodyPr/>
                    <a:lstStyle/>
                    <a:p>
                      <a:pPr marL="1270" algn="ctr">
                        <a:lnSpc>
                          <a:spcPct val="100000"/>
                        </a:lnSpc>
                        <a:spcBef>
                          <a:spcPts val="320"/>
                        </a:spcBef>
                      </a:pPr>
                      <a:r>
                        <a:rPr sz="1400" b="1" spc="-10" dirty="0">
                          <a:solidFill>
                            <a:srgbClr val="5C5B5A"/>
                          </a:solidFill>
                          <a:latin typeface="Arial"/>
                          <a:cs typeface="Arial"/>
                        </a:rPr>
                        <a:t>S8-</a:t>
                      </a:r>
                      <a:r>
                        <a:rPr sz="1400" b="1" spc="-25" dirty="0">
                          <a:solidFill>
                            <a:srgbClr val="5C5B5A"/>
                          </a:solidFill>
                          <a:latin typeface="Arial"/>
                          <a:cs typeface="Arial"/>
                        </a:rPr>
                        <a:t>10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tc>
                  <a:txBody>
                    <a:bodyPr/>
                    <a:lstStyle/>
                    <a:p>
                      <a:pPr marL="6985" algn="ctr">
                        <a:lnSpc>
                          <a:spcPct val="100000"/>
                        </a:lnSpc>
                        <a:spcBef>
                          <a:spcPts val="320"/>
                        </a:spcBef>
                      </a:pPr>
                      <a:r>
                        <a:rPr sz="1400" b="1" spc="-25" dirty="0">
                          <a:solidFill>
                            <a:srgbClr val="5C5B5A"/>
                          </a:solidFill>
                          <a:latin typeface="Arial"/>
                          <a:cs typeface="Arial"/>
                        </a:rPr>
                        <a:t>32%</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tc>
                  <a:txBody>
                    <a:bodyPr/>
                    <a:lstStyle/>
                    <a:p>
                      <a:pPr marL="7620" algn="ctr">
                        <a:lnSpc>
                          <a:spcPct val="100000"/>
                        </a:lnSpc>
                        <a:spcBef>
                          <a:spcPts val="320"/>
                        </a:spcBef>
                      </a:pPr>
                      <a:r>
                        <a:rPr sz="1400" b="1" spc="-25" dirty="0">
                          <a:solidFill>
                            <a:srgbClr val="5C5B5A"/>
                          </a:solidFill>
                          <a:latin typeface="Arial"/>
                          <a:cs typeface="Arial"/>
                        </a:rPr>
                        <a:t>24%</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tc>
                  <a:txBody>
                    <a:bodyPr/>
                    <a:lstStyle/>
                    <a:p>
                      <a:pPr marL="7620" algn="ctr">
                        <a:lnSpc>
                          <a:spcPct val="100000"/>
                        </a:lnSpc>
                        <a:spcBef>
                          <a:spcPts val="320"/>
                        </a:spcBef>
                      </a:pPr>
                      <a:r>
                        <a:rPr sz="1400" b="1" spc="-25" dirty="0">
                          <a:solidFill>
                            <a:srgbClr val="5C5B5A"/>
                          </a:solidFill>
                          <a:latin typeface="Arial"/>
                          <a:cs typeface="Arial"/>
                        </a:rPr>
                        <a:t>55%</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tc>
                  <a:txBody>
                    <a:bodyPr/>
                    <a:lstStyle/>
                    <a:p>
                      <a:pPr marL="8255" algn="ctr">
                        <a:lnSpc>
                          <a:spcPct val="100000"/>
                        </a:lnSpc>
                        <a:spcBef>
                          <a:spcPts val="320"/>
                        </a:spcBef>
                      </a:pPr>
                      <a:r>
                        <a:rPr sz="1400" b="1" spc="-25" dirty="0">
                          <a:solidFill>
                            <a:srgbClr val="5C5B5A"/>
                          </a:solidFill>
                          <a:latin typeface="Arial"/>
                          <a:cs typeface="Arial"/>
                        </a:rPr>
                        <a:t>41%</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extLst>
                  <a:ext uri="{0D108BD9-81ED-4DB2-BD59-A6C34878D82A}">
                    <a16:rowId xmlns:a16="http://schemas.microsoft.com/office/drawing/2014/main" val="10001"/>
                  </a:ext>
                </a:extLst>
              </a:tr>
              <a:tr h="308610">
                <a:tc>
                  <a:txBody>
                    <a:bodyPr/>
                    <a:lstStyle/>
                    <a:p>
                      <a:pPr algn="ctr">
                        <a:lnSpc>
                          <a:spcPct val="100000"/>
                        </a:lnSpc>
                        <a:spcBef>
                          <a:spcPts val="320"/>
                        </a:spcBef>
                      </a:pPr>
                      <a:r>
                        <a:rPr sz="1400" b="1" spc="-10" dirty="0">
                          <a:solidFill>
                            <a:srgbClr val="5C5B5A"/>
                          </a:solidFill>
                          <a:latin typeface="Arial"/>
                          <a:cs typeface="Arial"/>
                        </a:rPr>
                        <a:t>S14-</a:t>
                      </a:r>
                      <a:r>
                        <a:rPr sz="1400" b="1" spc="-25" dirty="0">
                          <a:solidFill>
                            <a:srgbClr val="5C5B5A"/>
                          </a:solidFill>
                          <a:latin typeface="Arial"/>
                          <a:cs typeface="Arial"/>
                        </a:rPr>
                        <a:t>16</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C5B5A">
                        <a:alpha val="21174"/>
                      </a:srgbClr>
                    </a:solidFill>
                  </a:tcPr>
                </a:tc>
                <a:tc>
                  <a:txBody>
                    <a:bodyPr/>
                    <a:lstStyle/>
                    <a:p>
                      <a:pPr marL="6985" algn="ctr">
                        <a:lnSpc>
                          <a:spcPct val="100000"/>
                        </a:lnSpc>
                        <a:spcBef>
                          <a:spcPts val="320"/>
                        </a:spcBef>
                      </a:pPr>
                      <a:r>
                        <a:rPr sz="1400" b="1" spc="-25" dirty="0">
                          <a:solidFill>
                            <a:srgbClr val="5C5B5A"/>
                          </a:solidFill>
                          <a:latin typeface="Arial"/>
                          <a:cs typeface="Arial"/>
                        </a:rPr>
                        <a:t>34%</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C5B5A">
                        <a:alpha val="21174"/>
                      </a:srgbClr>
                    </a:solidFill>
                  </a:tcPr>
                </a:tc>
                <a:tc>
                  <a:txBody>
                    <a:bodyPr/>
                    <a:lstStyle/>
                    <a:p>
                      <a:pPr marL="7620" algn="ctr">
                        <a:lnSpc>
                          <a:spcPct val="100000"/>
                        </a:lnSpc>
                        <a:spcBef>
                          <a:spcPts val="320"/>
                        </a:spcBef>
                      </a:pPr>
                      <a:r>
                        <a:rPr sz="1400" b="1" spc="-25" dirty="0">
                          <a:solidFill>
                            <a:srgbClr val="5C5B5A"/>
                          </a:solidFill>
                          <a:latin typeface="Arial"/>
                          <a:cs typeface="Arial"/>
                        </a:rPr>
                        <a:t>30%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C5B5A">
                        <a:alpha val="21174"/>
                      </a:srgbClr>
                    </a:solidFill>
                  </a:tcPr>
                </a:tc>
                <a:tc>
                  <a:txBody>
                    <a:bodyPr/>
                    <a:lstStyle/>
                    <a:p>
                      <a:pPr marL="7620" algn="ctr">
                        <a:lnSpc>
                          <a:spcPct val="100000"/>
                        </a:lnSpc>
                        <a:spcBef>
                          <a:spcPts val="320"/>
                        </a:spcBef>
                      </a:pPr>
                      <a:r>
                        <a:rPr sz="1400" b="1" spc="-25" dirty="0">
                          <a:solidFill>
                            <a:srgbClr val="5C5B5A"/>
                          </a:solidFill>
                          <a:latin typeface="Arial"/>
                          <a:cs typeface="Arial"/>
                        </a:rPr>
                        <a:t>72%</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C5B5A">
                        <a:alpha val="21174"/>
                      </a:srgbClr>
                    </a:solidFill>
                  </a:tcPr>
                </a:tc>
                <a:tc>
                  <a:txBody>
                    <a:bodyPr/>
                    <a:lstStyle/>
                    <a:p>
                      <a:pPr marL="8255" algn="ctr">
                        <a:lnSpc>
                          <a:spcPct val="100000"/>
                        </a:lnSpc>
                        <a:spcBef>
                          <a:spcPts val="320"/>
                        </a:spcBef>
                      </a:pPr>
                      <a:r>
                        <a:rPr sz="1400" b="1" spc="-25" dirty="0">
                          <a:solidFill>
                            <a:srgbClr val="5C5B5A"/>
                          </a:solidFill>
                          <a:latin typeface="Arial"/>
                          <a:cs typeface="Arial"/>
                        </a:rPr>
                        <a:t>55%</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C5B5A">
                        <a:alpha val="21174"/>
                      </a:srgbClr>
                    </a:solidFill>
                  </a:tcPr>
                </a:tc>
                <a:extLst>
                  <a:ext uri="{0D108BD9-81ED-4DB2-BD59-A6C34878D82A}">
                    <a16:rowId xmlns:a16="http://schemas.microsoft.com/office/drawing/2014/main" val="10002"/>
                  </a:ext>
                </a:extLst>
              </a:tr>
            </a:tbl>
          </a:graphicData>
        </a:graphic>
      </p:graphicFrame>
      <p:sp>
        <p:nvSpPr>
          <p:cNvPr id="25" name="object 25"/>
          <p:cNvSpPr txBox="1"/>
          <p:nvPr/>
        </p:nvSpPr>
        <p:spPr>
          <a:xfrm>
            <a:off x="9068561" y="1536014"/>
            <a:ext cx="2833370" cy="3749040"/>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5C5B5A"/>
                </a:solidFill>
                <a:latin typeface="Arial"/>
                <a:cs typeface="Arial"/>
              </a:rPr>
              <a:t>*Change</a:t>
            </a:r>
            <a:r>
              <a:rPr sz="1100" b="1" spc="-15" dirty="0">
                <a:solidFill>
                  <a:srgbClr val="5C5B5A"/>
                </a:solidFill>
                <a:latin typeface="Arial"/>
                <a:cs typeface="Arial"/>
              </a:rPr>
              <a:t> </a:t>
            </a:r>
            <a:r>
              <a:rPr sz="1100" b="1" dirty="0">
                <a:solidFill>
                  <a:srgbClr val="5C5B5A"/>
                </a:solidFill>
                <a:latin typeface="Arial"/>
                <a:cs typeface="Arial"/>
              </a:rPr>
              <a:t>in</a:t>
            </a:r>
            <a:r>
              <a:rPr sz="1100" b="1" spc="-35" dirty="0">
                <a:solidFill>
                  <a:srgbClr val="5C5B5A"/>
                </a:solidFill>
                <a:latin typeface="Arial"/>
                <a:cs typeface="Arial"/>
              </a:rPr>
              <a:t> </a:t>
            </a:r>
            <a:r>
              <a:rPr sz="1100" b="1" spc="-10" dirty="0">
                <a:solidFill>
                  <a:srgbClr val="5C5B5A"/>
                </a:solidFill>
                <a:latin typeface="Arial"/>
                <a:cs typeface="Arial"/>
              </a:rPr>
              <a:t>Methodology</a:t>
            </a:r>
            <a:endParaRPr sz="1100">
              <a:latin typeface="Arial"/>
              <a:cs typeface="Arial"/>
            </a:endParaRPr>
          </a:p>
          <a:p>
            <a:pPr marL="12700" marR="110489">
              <a:lnSpc>
                <a:spcPct val="113599"/>
              </a:lnSpc>
              <a:spcBef>
                <a:spcPts val="615"/>
              </a:spcBef>
            </a:pPr>
            <a:r>
              <a:rPr sz="1100" dirty="0">
                <a:solidFill>
                  <a:srgbClr val="5C5B5A"/>
                </a:solidFill>
                <a:latin typeface="Arial"/>
                <a:cs typeface="Arial"/>
              </a:rPr>
              <a:t>From</a:t>
            </a:r>
            <a:r>
              <a:rPr sz="1100" spc="-30" dirty="0">
                <a:solidFill>
                  <a:srgbClr val="5C5B5A"/>
                </a:solidFill>
                <a:latin typeface="Arial"/>
                <a:cs typeface="Arial"/>
              </a:rPr>
              <a:t> </a:t>
            </a:r>
            <a:r>
              <a:rPr sz="1100" dirty="0">
                <a:solidFill>
                  <a:srgbClr val="5C5B5A"/>
                </a:solidFill>
                <a:latin typeface="Arial"/>
                <a:cs typeface="Arial"/>
              </a:rPr>
              <a:t>wave 12,</a:t>
            </a:r>
            <a:r>
              <a:rPr sz="1100" spc="-25" dirty="0">
                <a:solidFill>
                  <a:srgbClr val="5C5B5A"/>
                </a:solidFill>
                <a:latin typeface="Arial"/>
                <a:cs typeface="Arial"/>
              </a:rPr>
              <a:t> </a:t>
            </a:r>
            <a:r>
              <a:rPr sz="1100" dirty="0">
                <a:solidFill>
                  <a:srgbClr val="5C5B5A"/>
                </a:solidFill>
                <a:latin typeface="Arial"/>
                <a:cs typeface="Arial"/>
              </a:rPr>
              <a:t>the</a:t>
            </a:r>
            <a:r>
              <a:rPr sz="1100" spc="-40" dirty="0">
                <a:solidFill>
                  <a:srgbClr val="5C5B5A"/>
                </a:solidFill>
                <a:latin typeface="Arial"/>
                <a:cs typeface="Arial"/>
              </a:rPr>
              <a:t> </a:t>
            </a:r>
            <a:r>
              <a:rPr sz="1100" dirty="0">
                <a:solidFill>
                  <a:srgbClr val="5C5B5A"/>
                </a:solidFill>
                <a:latin typeface="Arial"/>
                <a:cs typeface="Arial"/>
              </a:rPr>
              <a:t>survey</a:t>
            </a:r>
            <a:r>
              <a:rPr sz="1100" spc="-20" dirty="0">
                <a:solidFill>
                  <a:srgbClr val="5C5B5A"/>
                </a:solidFill>
                <a:latin typeface="Arial"/>
                <a:cs typeface="Arial"/>
              </a:rPr>
              <a:t> </a:t>
            </a:r>
            <a:r>
              <a:rPr sz="1100" dirty="0">
                <a:solidFill>
                  <a:srgbClr val="5C5B5A"/>
                </a:solidFill>
                <a:latin typeface="Arial"/>
                <a:cs typeface="Arial"/>
              </a:rPr>
              <a:t>utilises</a:t>
            </a:r>
            <a:r>
              <a:rPr sz="1100" spc="-15" dirty="0">
                <a:solidFill>
                  <a:srgbClr val="5C5B5A"/>
                </a:solidFill>
                <a:latin typeface="Arial"/>
                <a:cs typeface="Arial"/>
              </a:rPr>
              <a:t> </a:t>
            </a:r>
            <a:r>
              <a:rPr sz="1100" dirty="0">
                <a:solidFill>
                  <a:srgbClr val="5C5B5A"/>
                </a:solidFill>
                <a:latin typeface="Arial"/>
                <a:cs typeface="Arial"/>
              </a:rPr>
              <a:t>a</a:t>
            </a:r>
            <a:r>
              <a:rPr sz="1100" spc="-20" dirty="0">
                <a:solidFill>
                  <a:srgbClr val="5C5B5A"/>
                </a:solidFill>
                <a:latin typeface="Arial"/>
                <a:cs typeface="Arial"/>
              </a:rPr>
              <a:t> </a:t>
            </a:r>
            <a:r>
              <a:rPr sz="1100" dirty="0">
                <a:solidFill>
                  <a:srgbClr val="5C5B5A"/>
                </a:solidFill>
                <a:latin typeface="Arial"/>
                <a:cs typeface="Arial"/>
              </a:rPr>
              <a:t>face-</a:t>
            </a:r>
            <a:r>
              <a:rPr sz="1100" spc="-25" dirty="0">
                <a:solidFill>
                  <a:srgbClr val="5C5B5A"/>
                </a:solidFill>
                <a:latin typeface="Arial"/>
                <a:cs typeface="Arial"/>
              </a:rPr>
              <a:t>to- </a:t>
            </a:r>
            <a:r>
              <a:rPr sz="1100" dirty="0">
                <a:solidFill>
                  <a:srgbClr val="5C5B5A"/>
                </a:solidFill>
                <a:latin typeface="Arial"/>
                <a:cs typeface="Arial"/>
              </a:rPr>
              <a:t>face</a:t>
            </a:r>
            <a:r>
              <a:rPr sz="1100" spc="-45" dirty="0">
                <a:solidFill>
                  <a:srgbClr val="5C5B5A"/>
                </a:solidFill>
                <a:latin typeface="Arial"/>
                <a:cs typeface="Arial"/>
              </a:rPr>
              <a:t> </a:t>
            </a:r>
            <a:r>
              <a:rPr sz="1100" spc="-10" dirty="0">
                <a:solidFill>
                  <a:srgbClr val="5C5B5A"/>
                </a:solidFill>
                <a:latin typeface="Arial"/>
                <a:cs typeface="Arial"/>
              </a:rPr>
              <a:t>methodology,</a:t>
            </a:r>
            <a:r>
              <a:rPr sz="1100" spc="-40" dirty="0">
                <a:solidFill>
                  <a:srgbClr val="5C5B5A"/>
                </a:solidFill>
                <a:latin typeface="Arial"/>
                <a:cs typeface="Arial"/>
              </a:rPr>
              <a:t> </a:t>
            </a:r>
            <a:r>
              <a:rPr sz="1100" dirty="0">
                <a:solidFill>
                  <a:srgbClr val="5C5B5A"/>
                </a:solidFill>
                <a:latin typeface="Arial"/>
                <a:cs typeface="Arial"/>
              </a:rPr>
              <a:t>while</a:t>
            </a:r>
            <a:r>
              <a:rPr sz="1100" spc="15" dirty="0">
                <a:solidFill>
                  <a:srgbClr val="5C5B5A"/>
                </a:solidFill>
                <a:latin typeface="Arial"/>
                <a:cs typeface="Arial"/>
              </a:rPr>
              <a:t> </a:t>
            </a:r>
            <a:r>
              <a:rPr sz="1100" dirty="0">
                <a:solidFill>
                  <a:srgbClr val="5C5B5A"/>
                </a:solidFill>
                <a:latin typeface="Arial"/>
                <a:cs typeface="Arial"/>
              </a:rPr>
              <a:t>all</a:t>
            </a:r>
            <a:r>
              <a:rPr sz="1100" spc="5" dirty="0">
                <a:solidFill>
                  <a:srgbClr val="5C5B5A"/>
                </a:solidFill>
                <a:latin typeface="Arial"/>
                <a:cs typeface="Arial"/>
              </a:rPr>
              <a:t> </a:t>
            </a:r>
            <a:r>
              <a:rPr sz="1100" dirty="0">
                <a:solidFill>
                  <a:srgbClr val="5C5B5A"/>
                </a:solidFill>
                <a:latin typeface="Arial"/>
                <a:cs typeface="Arial"/>
              </a:rPr>
              <a:t>surveys</a:t>
            </a:r>
            <a:r>
              <a:rPr sz="1100" spc="-5" dirty="0">
                <a:solidFill>
                  <a:srgbClr val="5C5B5A"/>
                </a:solidFill>
                <a:latin typeface="Arial"/>
                <a:cs typeface="Arial"/>
              </a:rPr>
              <a:t> </a:t>
            </a:r>
            <a:r>
              <a:rPr sz="1100" spc="-10" dirty="0">
                <a:solidFill>
                  <a:srgbClr val="5C5B5A"/>
                </a:solidFill>
                <a:latin typeface="Arial"/>
                <a:cs typeface="Arial"/>
              </a:rPr>
              <a:t>before </a:t>
            </a:r>
            <a:r>
              <a:rPr sz="1100" dirty="0">
                <a:solidFill>
                  <a:srgbClr val="5C5B5A"/>
                </a:solidFill>
                <a:latin typeface="Arial"/>
                <a:cs typeface="Arial"/>
              </a:rPr>
              <a:t>this</a:t>
            </a:r>
            <a:r>
              <a:rPr sz="1100" spc="-35" dirty="0">
                <a:solidFill>
                  <a:srgbClr val="5C5B5A"/>
                </a:solidFill>
                <a:latin typeface="Arial"/>
                <a:cs typeface="Arial"/>
              </a:rPr>
              <a:t> </a:t>
            </a:r>
            <a:r>
              <a:rPr sz="1100" dirty="0">
                <a:solidFill>
                  <a:srgbClr val="5C5B5A"/>
                </a:solidFill>
                <a:latin typeface="Arial"/>
                <a:cs typeface="Arial"/>
              </a:rPr>
              <a:t>wave</a:t>
            </a:r>
            <a:r>
              <a:rPr sz="1100" spc="-10" dirty="0">
                <a:solidFill>
                  <a:srgbClr val="5C5B5A"/>
                </a:solidFill>
                <a:latin typeface="Arial"/>
                <a:cs typeface="Arial"/>
              </a:rPr>
              <a:t> </a:t>
            </a:r>
            <a:r>
              <a:rPr sz="1100" dirty="0">
                <a:solidFill>
                  <a:srgbClr val="5C5B5A"/>
                </a:solidFill>
                <a:latin typeface="Arial"/>
                <a:cs typeface="Arial"/>
              </a:rPr>
              <a:t>use</a:t>
            </a:r>
            <a:r>
              <a:rPr sz="1100" spc="-30" dirty="0">
                <a:solidFill>
                  <a:srgbClr val="5C5B5A"/>
                </a:solidFill>
                <a:latin typeface="Arial"/>
                <a:cs typeface="Arial"/>
              </a:rPr>
              <a:t> </a:t>
            </a:r>
            <a:r>
              <a:rPr sz="1100" dirty="0">
                <a:solidFill>
                  <a:srgbClr val="5C5B5A"/>
                </a:solidFill>
                <a:latin typeface="Arial"/>
                <a:cs typeface="Arial"/>
              </a:rPr>
              <a:t>a</a:t>
            </a:r>
            <a:r>
              <a:rPr sz="1100" spc="-35" dirty="0">
                <a:solidFill>
                  <a:srgbClr val="5C5B5A"/>
                </a:solidFill>
                <a:latin typeface="Arial"/>
                <a:cs typeface="Arial"/>
              </a:rPr>
              <a:t> </a:t>
            </a:r>
            <a:r>
              <a:rPr sz="1100" dirty="0">
                <a:solidFill>
                  <a:srgbClr val="5C5B5A"/>
                </a:solidFill>
                <a:latin typeface="Arial"/>
                <a:cs typeface="Arial"/>
              </a:rPr>
              <a:t>telephone</a:t>
            </a:r>
            <a:r>
              <a:rPr sz="1100" spc="-30" dirty="0">
                <a:solidFill>
                  <a:srgbClr val="5C5B5A"/>
                </a:solidFill>
                <a:latin typeface="Arial"/>
                <a:cs typeface="Arial"/>
              </a:rPr>
              <a:t> </a:t>
            </a:r>
            <a:r>
              <a:rPr sz="1100" spc="-10" dirty="0">
                <a:solidFill>
                  <a:srgbClr val="5C5B5A"/>
                </a:solidFill>
                <a:latin typeface="Arial"/>
                <a:cs typeface="Arial"/>
              </a:rPr>
              <a:t>approach.</a:t>
            </a:r>
            <a:endParaRPr sz="1100">
              <a:latin typeface="Arial"/>
              <a:cs typeface="Arial"/>
            </a:endParaRPr>
          </a:p>
          <a:p>
            <a:pPr marL="12700" marR="5080">
              <a:lnSpc>
                <a:spcPct val="114100"/>
              </a:lnSpc>
              <a:spcBef>
                <a:spcPts val="605"/>
              </a:spcBef>
            </a:pPr>
            <a:r>
              <a:rPr sz="1100" dirty="0">
                <a:solidFill>
                  <a:srgbClr val="5C5B5A"/>
                </a:solidFill>
                <a:latin typeface="Arial"/>
                <a:cs typeface="Arial"/>
              </a:rPr>
              <a:t>Changes</a:t>
            </a:r>
            <a:r>
              <a:rPr sz="1100" spc="-30" dirty="0">
                <a:solidFill>
                  <a:srgbClr val="5C5B5A"/>
                </a:solidFill>
                <a:latin typeface="Arial"/>
                <a:cs typeface="Arial"/>
              </a:rPr>
              <a:t> </a:t>
            </a:r>
            <a:r>
              <a:rPr sz="1100" dirty="0">
                <a:solidFill>
                  <a:srgbClr val="5C5B5A"/>
                </a:solidFill>
                <a:latin typeface="Arial"/>
                <a:cs typeface="Arial"/>
              </a:rPr>
              <a:t>in</a:t>
            </a:r>
            <a:r>
              <a:rPr sz="1100" spc="-25" dirty="0">
                <a:solidFill>
                  <a:srgbClr val="5C5B5A"/>
                </a:solidFill>
                <a:latin typeface="Arial"/>
                <a:cs typeface="Arial"/>
              </a:rPr>
              <a:t> </a:t>
            </a:r>
            <a:r>
              <a:rPr sz="1100" dirty="0">
                <a:solidFill>
                  <a:srgbClr val="5C5B5A"/>
                </a:solidFill>
                <a:latin typeface="Arial"/>
                <a:cs typeface="Arial"/>
              </a:rPr>
              <a:t>who</a:t>
            </a:r>
            <a:r>
              <a:rPr sz="1100" spc="-20" dirty="0">
                <a:solidFill>
                  <a:srgbClr val="5C5B5A"/>
                </a:solidFill>
                <a:latin typeface="Arial"/>
                <a:cs typeface="Arial"/>
              </a:rPr>
              <a:t> </a:t>
            </a:r>
            <a:r>
              <a:rPr sz="1100" dirty="0">
                <a:solidFill>
                  <a:srgbClr val="5C5B5A"/>
                </a:solidFill>
                <a:latin typeface="Arial"/>
                <a:cs typeface="Arial"/>
              </a:rPr>
              <a:t>we</a:t>
            </a:r>
            <a:r>
              <a:rPr sz="1100" spc="-5" dirty="0">
                <a:solidFill>
                  <a:srgbClr val="5C5B5A"/>
                </a:solidFill>
                <a:latin typeface="Arial"/>
                <a:cs typeface="Arial"/>
              </a:rPr>
              <a:t> </a:t>
            </a:r>
            <a:r>
              <a:rPr sz="1100" dirty="0">
                <a:solidFill>
                  <a:srgbClr val="5C5B5A"/>
                </a:solidFill>
                <a:latin typeface="Arial"/>
                <a:cs typeface="Arial"/>
              </a:rPr>
              <a:t>can</a:t>
            </a:r>
            <a:r>
              <a:rPr sz="1100" spc="-30" dirty="0">
                <a:solidFill>
                  <a:srgbClr val="5C5B5A"/>
                </a:solidFill>
                <a:latin typeface="Arial"/>
                <a:cs typeface="Arial"/>
              </a:rPr>
              <a:t> </a:t>
            </a:r>
            <a:r>
              <a:rPr sz="1100" dirty="0">
                <a:solidFill>
                  <a:srgbClr val="5C5B5A"/>
                </a:solidFill>
                <a:latin typeface="Arial"/>
                <a:cs typeface="Arial"/>
              </a:rPr>
              <a:t>talk</a:t>
            </a:r>
            <a:r>
              <a:rPr sz="1100" spc="-30" dirty="0">
                <a:solidFill>
                  <a:srgbClr val="5C5B5A"/>
                </a:solidFill>
                <a:latin typeface="Arial"/>
                <a:cs typeface="Arial"/>
              </a:rPr>
              <a:t> </a:t>
            </a:r>
            <a:r>
              <a:rPr sz="1100" dirty="0">
                <a:solidFill>
                  <a:srgbClr val="5C5B5A"/>
                </a:solidFill>
                <a:latin typeface="Arial"/>
                <a:cs typeface="Arial"/>
              </a:rPr>
              <a:t>to</a:t>
            </a:r>
            <a:r>
              <a:rPr sz="1100" spc="-40" dirty="0">
                <a:solidFill>
                  <a:srgbClr val="5C5B5A"/>
                </a:solidFill>
                <a:latin typeface="Arial"/>
                <a:cs typeface="Arial"/>
              </a:rPr>
              <a:t> </a:t>
            </a:r>
            <a:r>
              <a:rPr sz="1100" dirty="0">
                <a:solidFill>
                  <a:srgbClr val="5C5B5A"/>
                </a:solidFill>
                <a:latin typeface="Arial"/>
                <a:cs typeface="Arial"/>
              </a:rPr>
              <a:t>between</a:t>
            </a:r>
            <a:r>
              <a:rPr sz="1100" spc="-20" dirty="0">
                <a:solidFill>
                  <a:srgbClr val="5C5B5A"/>
                </a:solidFill>
                <a:latin typeface="Arial"/>
                <a:cs typeface="Arial"/>
              </a:rPr>
              <a:t> </a:t>
            </a:r>
            <a:r>
              <a:rPr sz="1100" spc="-25" dirty="0">
                <a:solidFill>
                  <a:srgbClr val="5C5B5A"/>
                </a:solidFill>
                <a:latin typeface="Arial"/>
                <a:cs typeface="Arial"/>
              </a:rPr>
              <a:t>the </a:t>
            </a:r>
            <a:r>
              <a:rPr sz="1100" dirty="0">
                <a:solidFill>
                  <a:srgbClr val="5C5B5A"/>
                </a:solidFill>
                <a:latin typeface="Arial"/>
                <a:cs typeface="Arial"/>
              </a:rPr>
              <a:t>two</a:t>
            </a:r>
            <a:r>
              <a:rPr sz="1100" spc="-25" dirty="0">
                <a:solidFill>
                  <a:srgbClr val="5C5B5A"/>
                </a:solidFill>
                <a:latin typeface="Arial"/>
                <a:cs typeface="Arial"/>
              </a:rPr>
              <a:t> </a:t>
            </a:r>
            <a:r>
              <a:rPr sz="1100" dirty="0">
                <a:solidFill>
                  <a:srgbClr val="5C5B5A"/>
                </a:solidFill>
                <a:latin typeface="Arial"/>
                <a:cs typeface="Arial"/>
              </a:rPr>
              <a:t>approaches</a:t>
            </a:r>
            <a:r>
              <a:rPr sz="1100" spc="-40" dirty="0">
                <a:solidFill>
                  <a:srgbClr val="5C5B5A"/>
                </a:solidFill>
                <a:latin typeface="Arial"/>
                <a:cs typeface="Arial"/>
              </a:rPr>
              <a:t> </a:t>
            </a:r>
            <a:r>
              <a:rPr sz="1100" dirty="0">
                <a:solidFill>
                  <a:srgbClr val="5C5B5A"/>
                </a:solidFill>
                <a:latin typeface="Arial"/>
                <a:cs typeface="Arial"/>
              </a:rPr>
              <a:t>have</a:t>
            </a:r>
            <a:r>
              <a:rPr sz="1100" spc="-20" dirty="0">
                <a:solidFill>
                  <a:srgbClr val="5C5B5A"/>
                </a:solidFill>
                <a:latin typeface="Arial"/>
                <a:cs typeface="Arial"/>
              </a:rPr>
              <a:t> </a:t>
            </a:r>
            <a:r>
              <a:rPr sz="1100" dirty="0">
                <a:solidFill>
                  <a:srgbClr val="5C5B5A"/>
                </a:solidFill>
                <a:latin typeface="Arial"/>
                <a:cs typeface="Arial"/>
              </a:rPr>
              <a:t>impacted</a:t>
            </a:r>
            <a:r>
              <a:rPr sz="1100" spc="-45" dirty="0">
                <a:solidFill>
                  <a:srgbClr val="5C5B5A"/>
                </a:solidFill>
                <a:latin typeface="Arial"/>
                <a:cs typeface="Arial"/>
              </a:rPr>
              <a:t> </a:t>
            </a:r>
            <a:r>
              <a:rPr sz="1100" dirty="0">
                <a:solidFill>
                  <a:srgbClr val="5C5B5A"/>
                </a:solidFill>
                <a:latin typeface="Arial"/>
                <a:cs typeface="Arial"/>
              </a:rPr>
              <a:t>the</a:t>
            </a:r>
            <a:r>
              <a:rPr sz="1100" spc="-45" dirty="0">
                <a:solidFill>
                  <a:srgbClr val="5C5B5A"/>
                </a:solidFill>
                <a:latin typeface="Arial"/>
                <a:cs typeface="Arial"/>
              </a:rPr>
              <a:t> </a:t>
            </a:r>
            <a:r>
              <a:rPr sz="1100" dirty="0">
                <a:solidFill>
                  <a:srgbClr val="5C5B5A"/>
                </a:solidFill>
                <a:latin typeface="Arial"/>
                <a:cs typeface="Arial"/>
              </a:rPr>
              <a:t>results</a:t>
            </a:r>
            <a:r>
              <a:rPr sz="1100" spc="-40" dirty="0">
                <a:solidFill>
                  <a:srgbClr val="5C5B5A"/>
                </a:solidFill>
                <a:latin typeface="Arial"/>
                <a:cs typeface="Arial"/>
              </a:rPr>
              <a:t> </a:t>
            </a:r>
            <a:r>
              <a:rPr sz="1100" spc="-25" dirty="0">
                <a:solidFill>
                  <a:srgbClr val="5C5B5A"/>
                </a:solidFill>
                <a:latin typeface="Arial"/>
                <a:cs typeface="Arial"/>
              </a:rPr>
              <a:t>on </a:t>
            </a:r>
            <a:r>
              <a:rPr sz="1100" dirty="0">
                <a:solidFill>
                  <a:srgbClr val="5C5B5A"/>
                </a:solidFill>
                <a:latin typeface="Arial"/>
                <a:cs typeface="Arial"/>
              </a:rPr>
              <a:t>this</a:t>
            </a:r>
            <a:r>
              <a:rPr sz="1100" spc="-30" dirty="0">
                <a:solidFill>
                  <a:srgbClr val="5C5B5A"/>
                </a:solidFill>
                <a:latin typeface="Arial"/>
                <a:cs typeface="Arial"/>
              </a:rPr>
              <a:t> </a:t>
            </a:r>
            <a:r>
              <a:rPr sz="1100" spc="-10" dirty="0">
                <a:solidFill>
                  <a:srgbClr val="5C5B5A"/>
                </a:solidFill>
                <a:latin typeface="Arial"/>
                <a:cs typeface="Arial"/>
              </a:rPr>
              <a:t>slide.</a:t>
            </a:r>
            <a:endParaRPr sz="1100">
              <a:latin typeface="Arial"/>
              <a:cs typeface="Arial"/>
            </a:endParaRPr>
          </a:p>
          <a:p>
            <a:pPr marL="12700" marR="52705">
              <a:lnSpc>
                <a:spcPct val="114100"/>
              </a:lnSpc>
              <a:spcBef>
                <a:spcPts val="595"/>
              </a:spcBef>
            </a:pPr>
            <a:r>
              <a:rPr sz="1100" dirty="0">
                <a:solidFill>
                  <a:srgbClr val="5C5B5A"/>
                </a:solidFill>
                <a:latin typeface="Arial"/>
                <a:cs typeface="Arial"/>
              </a:rPr>
              <a:t>This</a:t>
            </a:r>
            <a:r>
              <a:rPr sz="1100" spc="-35" dirty="0">
                <a:solidFill>
                  <a:srgbClr val="5C5B5A"/>
                </a:solidFill>
                <a:latin typeface="Arial"/>
                <a:cs typeface="Arial"/>
              </a:rPr>
              <a:t> </a:t>
            </a:r>
            <a:r>
              <a:rPr sz="1100" dirty="0">
                <a:solidFill>
                  <a:srgbClr val="5C5B5A"/>
                </a:solidFill>
                <a:latin typeface="Arial"/>
                <a:cs typeface="Arial"/>
              </a:rPr>
              <a:t>is</a:t>
            </a:r>
            <a:r>
              <a:rPr sz="1100" spc="-15" dirty="0">
                <a:solidFill>
                  <a:srgbClr val="5C5B5A"/>
                </a:solidFill>
                <a:latin typeface="Arial"/>
                <a:cs typeface="Arial"/>
              </a:rPr>
              <a:t> </a:t>
            </a:r>
            <a:r>
              <a:rPr sz="1100" dirty="0">
                <a:solidFill>
                  <a:srgbClr val="5C5B5A"/>
                </a:solidFill>
                <a:latin typeface="Arial"/>
                <a:cs typeface="Arial"/>
              </a:rPr>
              <a:t>because</a:t>
            </a:r>
            <a:r>
              <a:rPr sz="1100" spc="-40" dirty="0">
                <a:solidFill>
                  <a:srgbClr val="5C5B5A"/>
                </a:solidFill>
                <a:latin typeface="Arial"/>
                <a:cs typeface="Arial"/>
              </a:rPr>
              <a:t> </a:t>
            </a:r>
            <a:r>
              <a:rPr sz="1100" dirty="0">
                <a:solidFill>
                  <a:srgbClr val="5C5B5A"/>
                </a:solidFill>
                <a:latin typeface="Arial"/>
                <a:cs typeface="Arial"/>
              </a:rPr>
              <a:t>those</a:t>
            </a:r>
            <a:r>
              <a:rPr sz="1100" spc="-40" dirty="0">
                <a:solidFill>
                  <a:srgbClr val="5C5B5A"/>
                </a:solidFill>
                <a:latin typeface="Arial"/>
                <a:cs typeface="Arial"/>
              </a:rPr>
              <a:t> </a:t>
            </a:r>
            <a:r>
              <a:rPr sz="1100" dirty="0">
                <a:solidFill>
                  <a:srgbClr val="5C5B5A"/>
                </a:solidFill>
                <a:latin typeface="Arial"/>
                <a:cs typeface="Arial"/>
              </a:rPr>
              <a:t>who</a:t>
            </a:r>
            <a:r>
              <a:rPr sz="1100" spc="-10" dirty="0">
                <a:solidFill>
                  <a:srgbClr val="5C5B5A"/>
                </a:solidFill>
                <a:latin typeface="Arial"/>
                <a:cs typeface="Arial"/>
              </a:rPr>
              <a:t> </a:t>
            </a:r>
            <a:r>
              <a:rPr sz="1100" dirty="0">
                <a:solidFill>
                  <a:srgbClr val="5C5B5A"/>
                </a:solidFill>
                <a:latin typeface="Arial"/>
                <a:cs typeface="Arial"/>
              </a:rPr>
              <a:t>are</a:t>
            </a:r>
            <a:r>
              <a:rPr sz="1100" spc="-30" dirty="0">
                <a:solidFill>
                  <a:srgbClr val="5C5B5A"/>
                </a:solidFill>
                <a:latin typeface="Arial"/>
                <a:cs typeface="Arial"/>
              </a:rPr>
              <a:t> </a:t>
            </a:r>
            <a:r>
              <a:rPr sz="1100" dirty="0">
                <a:solidFill>
                  <a:srgbClr val="5C5B5A"/>
                </a:solidFill>
                <a:latin typeface="Arial"/>
                <a:cs typeface="Arial"/>
              </a:rPr>
              <a:t>recruited</a:t>
            </a:r>
            <a:r>
              <a:rPr sz="1100" spc="-55" dirty="0">
                <a:solidFill>
                  <a:srgbClr val="5C5B5A"/>
                </a:solidFill>
                <a:latin typeface="Arial"/>
                <a:cs typeface="Arial"/>
              </a:rPr>
              <a:t> </a:t>
            </a:r>
            <a:r>
              <a:rPr sz="1100" spc="-25" dirty="0">
                <a:solidFill>
                  <a:srgbClr val="5C5B5A"/>
                </a:solidFill>
                <a:latin typeface="Arial"/>
                <a:cs typeface="Arial"/>
              </a:rPr>
              <a:t>to </a:t>
            </a:r>
            <a:r>
              <a:rPr sz="1100" dirty="0">
                <a:solidFill>
                  <a:srgbClr val="5C5B5A"/>
                </a:solidFill>
                <a:latin typeface="Arial"/>
                <a:cs typeface="Arial"/>
              </a:rPr>
              <a:t>take</a:t>
            </a:r>
            <a:r>
              <a:rPr sz="1100" spc="-50" dirty="0">
                <a:solidFill>
                  <a:srgbClr val="5C5B5A"/>
                </a:solidFill>
                <a:latin typeface="Arial"/>
                <a:cs typeface="Arial"/>
              </a:rPr>
              <a:t> </a:t>
            </a:r>
            <a:r>
              <a:rPr sz="1100" dirty="0">
                <a:solidFill>
                  <a:srgbClr val="5C5B5A"/>
                </a:solidFill>
                <a:latin typeface="Arial"/>
                <a:cs typeface="Arial"/>
              </a:rPr>
              <a:t>part</a:t>
            </a:r>
            <a:r>
              <a:rPr sz="1100" spc="-35"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telephone</a:t>
            </a:r>
            <a:r>
              <a:rPr sz="1100" spc="-25" dirty="0">
                <a:solidFill>
                  <a:srgbClr val="5C5B5A"/>
                </a:solidFill>
                <a:latin typeface="Arial"/>
                <a:cs typeface="Arial"/>
              </a:rPr>
              <a:t> </a:t>
            </a:r>
            <a:r>
              <a:rPr sz="1100" dirty="0">
                <a:solidFill>
                  <a:srgbClr val="5C5B5A"/>
                </a:solidFill>
                <a:latin typeface="Arial"/>
                <a:cs typeface="Arial"/>
              </a:rPr>
              <a:t>research</a:t>
            </a:r>
            <a:r>
              <a:rPr sz="1100" spc="-40" dirty="0">
                <a:solidFill>
                  <a:srgbClr val="5C5B5A"/>
                </a:solidFill>
                <a:latin typeface="Arial"/>
                <a:cs typeface="Arial"/>
              </a:rPr>
              <a:t> </a:t>
            </a:r>
            <a:r>
              <a:rPr sz="1100" dirty="0">
                <a:solidFill>
                  <a:srgbClr val="5C5B5A"/>
                </a:solidFill>
                <a:latin typeface="Arial"/>
                <a:cs typeface="Arial"/>
              </a:rPr>
              <a:t>are</a:t>
            </a:r>
            <a:r>
              <a:rPr sz="1100" spc="-25" dirty="0">
                <a:solidFill>
                  <a:srgbClr val="5C5B5A"/>
                </a:solidFill>
                <a:latin typeface="Arial"/>
                <a:cs typeface="Arial"/>
              </a:rPr>
              <a:t> </a:t>
            </a:r>
            <a:r>
              <a:rPr sz="1100" spc="-20" dirty="0">
                <a:solidFill>
                  <a:srgbClr val="5C5B5A"/>
                </a:solidFill>
                <a:latin typeface="Arial"/>
                <a:cs typeface="Arial"/>
              </a:rPr>
              <a:t>often </a:t>
            </a:r>
            <a:r>
              <a:rPr sz="1100" dirty="0">
                <a:solidFill>
                  <a:srgbClr val="5C5B5A"/>
                </a:solidFill>
                <a:latin typeface="Arial"/>
                <a:cs typeface="Arial"/>
              </a:rPr>
              <a:t>recruited</a:t>
            </a:r>
            <a:r>
              <a:rPr sz="1100" spc="-55" dirty="0">
                <a:solidFill>
                  <a:srgbClr val="5C5B5A"/>
                </a:solidFill>
                <a:latin typeface="Arial"/>
                <a:cs typeface="Arial"/>
              </a:rPr>
              <a:t> </a:t>
            </a:r>
            <a:r>
              <a:rPr sz="1100" dirty="0">
                <a:solidFill>
                  <a:srgbClr val="5C5B5A"/>
                </a:solidFill>
                <a:latin typeface="Arial"/>
                <a:cs typeface="Arial"/>
              </a:rPr>
              <a:t>through</a:t>
            </a:r>
            <a:r>
              <a:rPr sz="1100" spc="-55" dirty="0">
                <a:solidFill>
                  <a:srgbClr val="5C5B5A"/>
                </a:solidFill>
                <a:latin typeface="Arial"/>
                <a:cs typeface="Arial"/>
              </a:rPr>
              <a:t> </a:t>
            </a:r>
            <a:r>
              <a:rPr sz="1100" dirty="0">
                <a:solidFill>
                  <a:srgbClr val="5C5B5A"/>
                </a:solidFill>
                <a:latin typeface="Arial"/>
                <a:cs typeface="Arial"/>
              </a:rPr>
              <a:t>online</a:t>
            </a:r>
            <a:r>
              <a:rPr sz="1100" spc="-20" dirty="0">
                <a:solidFill>
                  <a:srgbClr val="5C5B5A"/>
                </a:solidFill>
                <a:latin typeface="Arial"/>
                <a:cs typeface="Arial"/>
              </a:rPr>
              <a:t> </a:t>
            </a:r>
            <a:r>
              <a:rPr sz="1100" dirty="0">
                <a:solidFill>
                  <a:srgbClr val="5C5B5A"/>
                </a:solidFill>
                <a:latin typeface="Arial"/>
                <a:cs typeface="Arial"/>
              </a:rPr>
              <a:t>methods</a:t>
            </a:r>
            <a:r>
              <a:rPr sz="1100" spc="-40" dirty="0">
                <a:solidFill>
                  <a:srgbClr val="5C5B5A"/>
                </a:solidFill>
                <a:latin typeface="Arial"/>
                <a:cs typeface="Arial"/>
              </a:rPr>
              <a:t> </a:t>
            </a:r>
            <a:r>
              <a:rPr sz="1100" dirty="0">
                <a:solidFill>
                  <a:srgbClr val="5C5B5A"/>
                </a:solidFill>
                <a:latin typeface="Arial"/>
                <a:cs typeface="Arial"/>
              </a:rPr>
              <a:t>or</a:t>
            </a:r>
            <a:r>
              <a:rPr sz="1100" spc="-40" dirty="0">
                <a:solidFill>
                  <a:srgbClr val="5C5B5A"/>
                </a:solidFill>
                <a:latin typeface="Arial"/>
                <a:cs typeface="Arial"/>
              </a:rPr>
              <a:t> </a:t>
            </a:r>
            <a:r>
              <a:rPr sz="1100" dirty="0">
                <a:solidFill>
                  <a:srgbClr val="5C5B5A"/>
                </a:solidFill>
                <a:latin typeface="Arial"/>
                <a:cs typeface="Arial"/>
              </a:rPr>
              <a:t>live</a:t>
            </a:r>
            <a:r>
              <a:rPr sz="1100" spc="-5" dirty="0">
                <a:solidFill>
                  <a:srgbClr val="5C5B5A"/>
                </a:solidFill>
                <a:latin typeface="Arial"/>
                <a:cs typeface="Arial"/>
              </a:rPr>
              <a:t> </a:t>
            </a:r>
            <a:r>
              <a:rPr sz="1100" spc="-25" dirty="0">
                <a:solidFill>
                  <a:srgbClr val="5C5B5A"/>
                </a:solidFill>
                <a:latin typeface="Arial"/>
                <a:cs typeface="Arial"/>
              </a:rPr>
              <a:t>in </a:t>
            </a:r>
            <a:r>
              <a:rPr sz="1100" dirty="0">
                <a:solidFill>
                  <a:srgbClr val="5C5B5A"/>
                </a:solidFill>
                <a:latin typeface="Arial"/>
                <a:cs typeface="Arial"/>
              </a:rPr>
              <a:t>homes</a:t>
            </a:r>
            <a:r>
              <a:rPr sz="1100" spc="-45" dirty="0">
                <a:solidFill>
                  <a:srgbClr val="5C5B5A"/>
                </a:solidFill>
                <a:latin typeface="Arial"/>
                <a:cs typeface="Arial"/>
              </a:rPr>
              <a:t> </a:t>
            </a:r>
            <a:r>
              <a:rPr sz="1100" dirty="0">
                <a:solidFill>
                  <a:srgbClr val="5C5B5A"/>
                </a:solidFill>
                <a:latin typeface="Arial"/>
                <a:cs typeface="Arial"/>
              </a:rPr>
              <a:t>which</a:t>
            </a:r>
            <a:r>
              <a:rPr sz="1100" spc="-10" dirty="0">
                <a:solidFill>
                  <a:srgbClr val="5C5B5A"/>
                </a:solidFill>
                <a:latin typeface="Arial"/>
                <a:cs typeface="Arial"/>
              </a:rPr>
              <a:t> </a:t>
            </a:r>
            <a:r>
              <a:rPr sz="1100" dirty="0">
                <a:solidFill>
                  <a:srgbClr val="5C5B5A"/>
                </a:solidFill>
                <a:latin typeface="Arial"/>
                <a:cs typeface="Arial"/>
              </a:rPr>
              <a:t>are</a:t>
            </a:r>
            <a:r>
              <a:rPr sz="1100" spc="-35" dirty="0">
                <a:solidFill>
                  <a:srgbClr val="5C5B5A"/>
                </a:solidFill>
                <a:latin typeface="Arial"/>
                <a:cs typeface="Arial"/>
              </a:rPr>
              <a:t> </a:t>
            </a:r>
            <a:r>
              <a:rPr sz="1100" dirty="0">
                <a:solidFill>
                  <a:srgbClr val="5C5B5A"/>
                </a:solidFill>
                <a:latin typeface="Arial"/>
                <a:cs typeface="Arial"/>
              </a:rPr>
              <a:t>generally</a:t>
            </a:r>
            <a:r>
              <a:rPr sz="1100" spc="-35" dirty="0">
                <a:solidFill>
                  <a:srgbClr val="5C5B5A"/>
                </a:solidFill>
                <a:latin typeface="Arial"/>
                <a:cs typeface="Arial"/>
              </a:rPr>
              <a:t> </a:t>
            </a:r>
            <a:r>
              <a:rPr sz="1100" dirty="0">
                <a:solidFill>
                  <a:srgbClr val="5C5B5A"/>
                </a:solidFill>
                <a:latin typeface="Arial"/>
                <a:cs typeface="Arial"/>
              </a:rPr>
              <a:t>more</a:t>
            </a:r>
            <a:r>
              <a:rPr sz="1100" spc="-50" dirty="0">
                <a:solidFill>
                  <a:srgbClr val="5C5B5A"/>
                </a:solidFill>
                <a:latin typeface="Arial"/>
                <a:cs typeface="Arial"/>
              </a:rPr>
              <a:t> </a:t>
            </a:r>
            <a:r>
              <a:rPr sz="1100" dirty="0">
                <a:solidFill>
                  <a:srgbClr val="5C5B5A"/>
                </a:solidFill>
                <a:latin typeface="Arial"/>
                <a:cs typeface="Arial"/>
              </a:rPr>
              <a:t>likely</a:t>
            </a:r>
            <a:r>
              <a:rPr sz="1100" spc="-25" dirty="0">
                <a:solidFill>
                  <a:srgbClr val="5C5B5A"/>
                </a:solidFill>
                <a:latin typeface="Arial"/>
                <a:cs typeface="Arial"/>
              </a:rPr>
              <a:t> </a:t>
            </a:r>
            <a:r>
              <a:rPr sz="1100" dirty="0">
                <a:solidFill>
                  <a:srgbClr val="5C5B5A"/>
                </a:solidFill>
                <a:latin typeface="Arial"/>
                <a:cs typeface="Arial"/>
              </a:rPr>
              <a:t>to</a:t>
            </a:r>
            <a:r>
              <a:rPr sz="1100" spc="-40" dirty="0">
                <a:solidFill>
                  <a:srgbClr val="5C5B5A"/>
                </a:solidFill>
                <a:latin typeface="Arial"/>
                <a:cs typeface="Arial"/>
              </a:rPr>
              <a:t> </a:t>
            </a:r>
            <a:r>
              <a:rPr sz="1100" spc="-25" dirty="0">
                <a:solidFill>
                  <a:srgbClr val="5C5B5A"/>
                </a:solidFill>
                <a:latin typeface="Arial"/>
                <a:cs typeface="Arial"/>
              </a:rPr>
              <a:t>be </a:t>
            </a:r>
            <a:r>
              <a:rPr sz="1100" dirty="0">
                <a:solidFill>
                  <a:srgbClr val="5C5B5A"/>
                </a:solidFill>
                <a:latin typeface="Arial"/>
                <a:cs typeface="Arial"/>
              </a:rPr>
              <a:t>connected</a:t>
            </a:r>
            <a:r>
              <a:rPr sz="1100" spc="-45" dirty="0">
                <a:solidFill>
                  <a:srgbClr val="5C5B5A"/>
                </a:solidFill>
                <a:latin typeface="Arial"/>
                <a:cs typeface="Arial"/>
              </a:rPr>
              <a:t> </a:t>
            </a:r>
            <a:r>
              <a:rPr sz="1100" dirty="0">
                <a:solidFill>
                  <a:srgbClr val="5C5B5A"/>
                </a:solidFill>
                <a:latin typeface="Arial"/>
                <a:cs typeface="Arial"/>
              </a:rPr>
              <a:t>to</a:t>
            </a:r>
            <a:r>
              <a:rPr sz="1100" spc="-35" dirty="0">
                <a:solidFill>
                  <a:srgbClr val="5C5B5A"/>
                </a:solidFill>
                <a:latin typeface="Arial"/>
                <a:cs typeface="Arial"/>
              </a:rPr>
              <a:t> </a:t>
            </a:r>
            <a:r>
              <a:rPr sz="1100" dirty="0">
                <a:solidFill>
                  <a:srgbClr val="5C5B5A"/>
                </a:solidFill>
                <a:latin typeface="Arial"/>
                <a:cs typeface="Arial"/>
              </a:rPr>
              <a:t>the</a:t>
            </a:r>
            <a:r>
              <a:rPr sz="1100" spc="-45" dirty="0">
                <a:solidFill>
                  <a:srgbClr val="5C5B5A"/>
                </a:solidFill>
                <a:latin typeface="Arial"/>
                <a:cs typeface="Arial"/>
              </a:rPr>
              <a:t> </a:t>
            </a:r>
            <a:r>
              <a:rPr sz="1100" dirty="0">
                <a:solidFill>
                  <a:srgbClr val="5C5B5A"/>
                </a:solidFill>
                <a:latin typeface="Arial"/>
                <a:cs typeface="Arial"/>
              </a:rPr>
              <a:t>internet</a:t>
            </a:r>
            <a:r>
              <a:rPr sz="1100" spc="-40" dirty="0">
                <a:solidFill>
                  <a:srgbClr val="5C5B5A"/>
                </a:solidFill>
                <a:latin typeface="Arial"/>
                <a:cs typeface="Arial"/>
              </a:rPr>
              <a:t> </a:t>
            </a:r>
            <a:r>
              <a:rPr sz="1100" dirty="0">
                <a:solidFill>
                  <a:srgbClr val="5C5B5A"/>
                </a:solidFill>
                <a:latin typeface="Arial"/>
                <a:cs typeface="Arial"/>
              </a:rPr>
              <a:t>and</a:t>
            </a:r>
            <a:r>
              <a:rPr sz="1100" spc="-30" dirty="0">
                <a:solidFill>
                  <a:srgbClr val="5C5B5A"/>
                </a:solidFill>
                <a:latin typeface="Arial"/>
                <a:cs typeface="Arial"/>
              </a:rPr>
              <a:t> </a:t>
            </a:r>
            <a:r>
              <a:rPr sz="1100" dirty="0">
                <a:solidFill>
                  <a:srgbClr val="5C5B5A"/>
                </a:solidFill>
                <a:latin typeface="Arial"/>
                <a:cs typeface="Arial"/>
              </a:rPr>
              <a:t>phoneline</a:t>
            </a:r>
            <a:r>
              <a:rPr sz="1100" spc="-10" dirty="0">
                <a:solidFill>
                  <a:srgbClr val="5C5B5A"/>
                </a:solidFill>
                <a:latin typeface="Arial"/>
                <a:cs typeface="Arial"/>
              </a:rPr>
              <a:t> </a:t>
            </a:r>
            <a:r>
              <a:rPr sz="1100" spc="-25" dirty="0">
                <a:solidFill>
                  <a:srgbClr val="5C5B5A"/>
                </a:solidFill>
                <a:latin typeface="Arial"/>
                <a:cs typeface="Arial"/>
              </a:rPr>
              <a:t>in </a:t>
            </a:r>
            <a:r>
              <a:rPr sz="1100" dirty="0">
                <a:solidFill>
                  <a:srgbClr val="5C5B5A"/>
                </a:solidFill>
                <a:latin typeface="Arial"/>
                <a:cs typeface="Arial"/>
              </a:rPr>
              <a:t>combination.</a:t>
            </a:r>
            <a:r>
              <a:rPr sz="1100" spc="-35" dirty="0">
                <a:solidFill>
                  <a:srgbClr val="5C5B5A"/>
                </a:solidFill>
                <a:latin typeface="Arial"/>
                <a:cs typeface="Arial"/>
              </a:rPr>
              <a:t> </a:t>
            </a:r>
            <a:r>
              <a:rPr sz="1100" dirty="0">
                <a:solidFill>
                  <a:srgbClr val="5C5B5A"/>
                </a:solidFill>
                <a:latin typeface="Arial"/>
                <a:cs typeface="Arial"/>
              </a:rPr>
              <a:t>Both</a:t>
            </a:r>
            <a:r>
              <a:rPr sz="1100" spc="-35" dirty="0">
                <a:solidFill>
                  <a:srgbClr val="5C5B5A"/>
                </a:solidFill>
                <a:latin typeface="Arial"/>
                <a:cs typeface="Arial"/>
              </a:rPr>
              <a:t> </a:t>
            </a:r>
            <a:r>
              <a:rPr sz="1100" dirty="0">
                <a:solidFill>
                  <a:srgbClr val="5C5B5A"/>
                </a:solidFill>
                <a:latin typeface="Arial"/>
                <a:cs typeface="Arial"/>
              </a:rPr>
              <a:t>factors</a:t>
            </a:r>
            <a:r>
              <a:rPr sz="1100" spc="-55" dirty="0">
                <a:solidFill>
                  <a:srgbClr val="5C5B5A"/>
                </a:solidFill>
                <a:latin typeface="Arial"/>
                <a:cs typeface="Arial"/>
              </a:rPr>
              <a:t> </a:t>
            </a:r>
            <a:r>
              <a:rPr sz="1100" dirty="0">
                <a:solidFill>
                  <a:srgbClr val="5C5B5A"/>
                </a:solidFill>
                <a:latin typeface="Arial"/>
                <a:cs typeface="Arial"/>
              </a:rPr>
              <a:t>reduce</a:t>
            </a:r>
            <a:r>
              <a:rPr sz="1100" spc="-25" dirty="0">
                <a:solidFill>
                  <a:srgbClr val="5C5B5A"/>
                </a:solidFill>
                <a:latin typeface="Arial"/>
                <a:cs typeface="Arial"/>
              </a:rPr>
              <a:t> </a:t>
            </a:r>
            <a:r>
              <a:rPr sz="1100" dirty="0">
                <a:solidFill>
                  <a:srgbClr val="5C5B5A"/>
                </a:solidFill>
                <a:latin typeface="Arial"/>
                <a:cs typeface="Arial"/>
              </a:rPr>
              <a:t>the</a:t>
            </a:r>
            <a:r>
              <a:rPr sz="1100" spc="-40" dirty="0">
                <a:solidFill>
                  <a:srgbClr val="5C5B5A"/>
                </a:solidFill>
                <a:latin typeface="Arial"/>
                <a:cs typeface="Arial"/>
              </a:rPr>
              <a:t> </a:t>
            </a:r>
            <a:r>
              <a:rPr sz="1100" spc="-10" dirty="0">
                <a:solidFill>
                  <a:srgbClr val="5C5B5A"/>
                </a:solidFill>
                <a:latin typeface="Arial"/>
                <a:cs typeface="Arial"/>
              </a:rPr>
              <a:t>chance </a:t>
            </a:r>
            <a:r>
              <a:rPr sz="1100" dirty="0">
                <a:solidFill>
                  <a:srgbClr val="5C5B5A"/>
                </a:solidFill>
                <a:latin typeface="Arial"/>
                <a:cs typeface="Arial"/>
              </a:rPr>
              <a:t>that</a:t>
            </a:r>
            <a:r>
              <a:rPr sz="1100" spc="-60" dirty="0">
                <a:solidFill>
                  <a:srgbClr val="5C5B5A"/>
                </a:solidFill>
                <a:latin typeface="Arial"/>
                <a:cs typeface="Arial"/>
              </a:rPr>
              <a:t> </a:t>
            </a:r>
            <a:r>
              <a:rPr sz="1100" dirty="0">
                <a:solidFill>
                  <a:srgbClr val="5C5B5A"/>
                </a:solidFill>
                <a:latin typeface="Arial"/>
                <a:cs typeface="Arial"/>
              </a:rPr>
              <a:t>they</a:t>
            </a:r>
            <a:r>
              <a:rPr sz="1100" spc="-45" dirty="0">
                <a:solidFill>
                  <a:srgbClr val="5C5B5A"/>
                </a:solidFill>
                <a:latin typeface="Arial"/>
                <a:cs typeface="Arial"/>
              </a:rPr>
              <a:t> </a:t>
            </a:r>
            <a:r>
              <a:rPr sz="1100" dirty="0">
                <a:solidFill>
                  <a:srgbClr val="5C5B5A"/>
                </a:solidFill>
                <a:latin typeface="Arial"/>
                <a:cs typeface="Arial"/>
              </a:rPr>
              <a:t>will be</a:t>
            </a:r>
            <a:r>
              <a:rPr sz="1100" spc="-45" dirty="0">
                <a:solidFill>
                  <a:srgbClr val="5C5B5A"/>
                </a:solidFill>
                <a:latin typeface="Arial"/>
                <a:cs typeface="Arial"/>
              </a:rPr>
              <a:t> </a:t>
            </a:r>
            <a:r>
              <a:rPr sz="1100" dirty="0">
                <a:solidFill>
                  <a:srgbClr val="5C5B5A"/>
                </a:solidFill>
                <a:latin typeface="Arial"/>
                <a:cs typeface="Arial"/>
              </a:rPr>
              <a:t>digitally</a:t>
            </a:r>
            <a:r>
              <a:rPr sz="1100" spc="-15" dirty="0">
                <a:solidFill>
                  <a:srgbClr val="5C5B5A"/>
                </a:solidFill>
                <a:latin typeface="Arial"/>
                <a:cs typeface="Arial"/>
              </a:rPr>
              <a:t> </a:t>
            </a:r>
            <a:r>
              <a:rPr sz="1100" spc="-10" dirty="0">
                <a:solidFill>
                  <a:srgbClr val="5C5B5A"/>
                </a:solidFill>
                <a:latin typeface="Arial"/>
                <a:cs typeface="Arial"/>
              </a:rPr>
              <a:t>excluded.</a:t>
            </a:r>
            <a:endParaRPr sz="1100">
              <a:latin typeface="Arial"/>
              <a:cs typeface="Arial"/>
            </a:endParaRPr>
          </a:p>
          <a:p>
            <a:pPr marL="12700" marR="31750">
              <a:lnSpc>
                <a:spcPct val="113900"/>
              </a:lnSpc>
              <a:spcBef>
                <a:spcPts val="600"/>
              </a:spcBef>
            </a:pPr>
            <a:r>
              <a:rPr sz="1100" dirty="0">
                <a:solidFill>
                  <a:srgbClr val="5C5B5A"/>
                </a:solidFill>
                <a:latin typeface="Arial"/>
                <a:cs typeface="Arial"/>
              </a:rPr>
              <a:t>While</a:t>
            </a:r>
            <a:r>
              <a:rPr sz="1100" spc="-35" dirty="0">
                <a:solidFill>
                  <a:srgbClr val="5C5B5A"/>
                </a:solidFill>
                <a:latin typeface="Arial"/>
                <a:cs typeface="Arial"/>
              </a:rPr>
              <a:t> </a:t>
            </a:r>
            <a:r>
              <a:rPr sz="1100" dirty="0">
                <a:solidFill>
                  <a:srgbClr val="5C5B5A"/>
                </a:solidFill>
                <a:latin typeface="Arial"/>
                <a:cs typeface="Arial"/>
              </a:rPr>
              <a:t>this</a:t>
            </a:r>
            <a:r>
              <a:rPr sz="1100" spc="-25" dirty="0">
                <a:solidFill>
                  <a:srgbClr val="5C5B5A"/>
                </a:solidFill>
                <a:latin typeface="Arial"/>
                <a:cs typeface="Arial"/>
              </a:rPr>
              <a:t> </a:t>
            </a:r>
            <a:r>
              <a:rPr sz="1100" dirty="0">
                <a:solidFill>
                  <a:srgbClr val="5C5B5A"/>
                </a:solidFill>
                <a:latin typeface="Arial"/>
                <a:cs typeface="Arial"/>
              </a:rPr>
              <a:t>impacts</a:t>
            </a:r>
            <a:r>
              <a:rPr sz="1100" spc="-35" dirty="0">
                <a:solidFill>
                  <a:srgbClr val="5C5B5A"/>
                </a:solidFill>
                <a:latin typeface="Arial"/>
                <a:cs typeface="Arial"/>
              </a:rPr>
              <a:t> </a:t>
            </a:r>
            <a:r>
              <a:rPr sz="1100" dirty="0">
                <a:solidFill>
                  <a:srgbClr val="5C5B5A"/>
                </a:solidFill>
                <a:latin typeface="Arial"/>
                <a:cs typeface="Arial"/>
              </a:rPr>
              <a:t>the</a:t>
            </a:r>
            <a:r>
              <a:rPr sz="1100" spc="-40" dirty="0">
                <a:solidFill>
                  <a:srgbClr val="5C5B5A"/>
                </a:solidFill>
                <a:latin typeface="Arial"/>
                <a:cs typeface="Arial"/>
              </a:rPr>
              <a:t> </a:t>
            </a:r>
            <a:r>
              <a:rPr sz="1100" dirty="0">
                <a:solidFill>
                  <a:srgbClr val="5C5B5A"/>
                </a:solidFill>
                <a:latin typeface="Arial"/>
                <a:cs typeface="Arial"/>
              </a:rPr>
              <a:t>trackability</a:t>
            </a:r>
            <a:r>
              <a:rPr sz="1100" spc="-45" dirty="0">
                <a:solidFill>
                  <a:srgbClr val="5C5B5A"/>
                </a:solidFill>
                <a:latin typeface="Arial"/>
                <a:cs typeface="Arial"/>
              </a:rPr>
              <a:t> </a:t>
            </a:r>
            <a:r>
              <a:rPr sz="1100" dirty="0">
                <a:solidFill>
                  <a:srgbClr val="5C5B5A"/>
                </a:solidFill>
                <a:latin typeface="Arial"/>
                <a:cs typeface="Arial"/>
              </a:rPr>
              <a:t>of</a:t>
            </a:r>
            <a:r>
              <a:rPr sz="1100" spc="-20" dirty="0">
                <a:solidFill>
                  <a:srgbClr val="5C5B5A"/>
                </a:solidFill>
                <a:latin typeface="Arial"/>
                <a:cs typeface="Arial"/>
              </a:rPr>
              <a:t> these </a:t>
            </a:r>
            <a:r>
              <a:rPr sz="1100" dirty="0">
                <a:solidFill>
                  <a:srgbClr val="5C5B5A"/>
                </a:solidFill>
                <a:latin typeface="Arial"/>
                <a:cs typeface="Arial"/>
              </a:rPr>
              <a:t>results,</a:t>
            </a:r>
            <a:r>
              <a:rPr sz="1100" spc="-60" dirty="0">
                <a:solidFill>
                  <a:srgbClr val="5C5B5A"/>
                </a:solidFill>
                <a:latin typeface="Arial"/>
                <a:cs typeface="Arial"/>
              </a:rPr>
              <a:t> </a:t>
            </a:r>
            <a:r>
              <a:rPr sz="1100" dirty="0">
                <a:solidFill>
                  <a:srgbClr val="5C5B5A"/>
                </a:solidFill>
                <a:latin typeface="Arial"/>
                <a:cs typeface="Arial"/>
              </a:rPr>
              <a:t>changing</a:t>
            </a:r>
            <a:r>
              <a:rPr sz="1100" spc="-45" dirty="0">
                <a:solidFill>
                  <a:srgbClr val="5C5B5A"/>
                </a:solidFill>
                <a:latin typeface="Arial"/>
                <a:cs typeface="Arial"/>
              </a:rPr>
              <a:t> </a:t>
            </a:r>
            <a:r>
              <a:rPr sz="1100" dirty="0">
                <a:solidFill>
                  <a:srgbClr val="5C5B5A"/>
                </a:solidFill>
                <a:latin typeface="Arial"/>
                <a:cs typeface="Arial"/>
              </a:rPr>
              <a:t>approach</a:t>
            </a:r>
            <a:r>
              <a:rPr sz="1100" spc="-55" dirty="0">
                <a:solidFill>
                  <a:srgbClr val="5C5B5A"/>
                </a:solidFill>
                <a:latin typeface="Arial"/>
                <a:cs typeface="Arial"/>
              </a:rPr>
              <a:t> </a:t>
            </a:r>
            <a:r>
              <a:rPr sz="1100" dirty="0">
                <a:solidFill>
                  <a:srgbClr val="5C5B5A"/>
                </a:solidFill>
                <a:latin typeface="Arial"/>
                <a:cs typeface="Arial"/>
              </a:rPr>
              <a:t>allows</a:t>
            </a:r>
            <a:r>
              <a:rPr sz="1100" spc="-10" dirty="0">
                <a:solidFill>
                  <a:srgbClr val="5C5B5A"/>
                </a:solidFill>
                <a:latin typeface="Arial"/>
                <a:cs typeface="Arial"/>
              </a:rPr>
              <a:t> </a:t>
            </a:r>
            <a:r>
              <a:rPr sz="1100" dirty="0">
                <a:solidFill>
                  <a:srgbClr val="5C5B5A"/>
                </a:solidFill>
                <a:latin typeface="Arial"/>
                <a:cs typeface="Arial"/>
              </a:rPr>
              <a:t>us</a:t>
            </a:r>
            <a:r>
              <a:rPr sz="1100" spc="-40" dirty="0">
                <a:solidFill>
                  <a:srgbClr val="5C5B5A"/>
                </a:solidFill>
                <a:latin typeface="Arial"/>
                <a:cs typeface="Arial"/>
              </a:rPr>
              <a:t> </a:t>
            </a:r>
            <a:r>
              <a:rPr sz="1100" spc="-25" dirty="0">
                <a:solidFill>
                  <a:srgbClr val="5C5B5A"/>
                </a:solidFill>
                <a:latin typeface="Arial"/>
                <a:cs typeface="Arial"/>
              </a:rPr>
              <a:t>to </a:t>
            </a:r>
            <a:r>
              <a:rPr sz="1100" dirty="0">
                <a:solidFill>
                  <a:srgbClr val="5C5B5A"/>
                </a:solidFill>
                <a:latin typeface="Arial"/>
                <a:cs typeface="Arial"/>
              </a:rPr>
              <a:t>provide</a:t>
            </a:r>
            <a:r>
              <a:rPr sz="1100" spc="-15" dirty="0">
                <a:solidFill>
                  <a:srgbClr val="5C5B5A"/>
                </a:solidFill>
                <a:latin typeface="Arial"/>
                <a:cs typeface="Arial"/>
              </a:rPr>
              <a:t> </a:t>
            </a:r>
            <a:r>
              <a:rPr sz="1100" dirty="0">
                <a:solidFill>
                  <a:srgbClr val="5C5B5A"/>
                </a:solidFill>
                <a:latin typeface="Arial"/>
                <a:cs typeface="Arial"/>
              </a:rPr>
              <a:t>a</a:t>
            </a:r>
            <a:r>
              <a:rPr sz="1100" spc="-25" dirty="0">
                <a:solidFill>
                  <a:srgbClr val="5C5B5A"/>
                </a:solidFill>
                <a:latin typeface="Arial"/>
                <a:cs typeface="Arial"/>
              </a:rPr>
              <a:t> </a:t>
            </a:r>
            <a:r>
              <a:rPr sz="1100" dirty="0">
                <a:solidFill>
                  <a:srgbClr val="5C5B5A"/>
                </a:solidFill>
                <a:latin typeface="Arial"/>
                <a:cs typeface="Arial"/>
              </a:rPr>
              <a:t>truer</a:t>
            </a:r>
            <a:r>
              <a:rPr sz="1100" spc="-40" dirty="0">
                <a:solidFill>
                  <a:srgbClr val="5C5B5A"/>
                </a:solidFill>
                <a:latin typeface="Arial"/>
                <a:cs typeface="Arial"/>
              </a:rPr>
              <a:t> </a:t>
            </a:r>
            <a:r>
              <a:rPr sz="1100" dirty="0">
                <a:solidFill>
                  <a:srgbClr val="5C5B5A"/>
                </a:solidFill>
                <a:latin typeface="Arial"/>
                <a:cs typeface="Arial"/>
              </a:rPr>
              <a:t>understanding</a:t>
            </a:r>
            <a:r>
              <a:rPr sz="1100" spc="-40" dirty="0">
                <a:solidFill>
                  <a:srgbClr val="5C5B5A"/>
                </a:solidFill>
                <a:latin typeface="Arial"/>
                <a:cs typeface="Arial"/>
              </a:rPr>
              <a:t> </a:t>
            </a:r>
            <a:r>
              <a:rPr sz="1100" dirty="0">
                <a:solidFill>
                  <a:srgbClr val="5C5B5A"/>
                </a:solidFill>
                <a:latin typeface="Arial"/>
                <a:cs typeface="Arial"/>
              </a:rPr>
              <a:t>of</a:t>
            </a:r>
            <a:r>
              <a:rPr sz="1100" spc="-30" dirty="0">
                <a:solidFill>
                  <a:srgbClr val="5C5B5A"/>
                </a:solidFill>
                <a:latin typeface="Arial"/>
                <a:cs typeface="Arial"/>
              </a:rPr>
              <a:t> </a:t>
            </a:r>
            <a:r>
              <a:rPr sz="1100" dirty="0">
                <a:solidFill>
                  <a:srgbClr val="5C5B5A"/>
                </a:solidFill>
                <a:latin typeface="Arial"/>
                <a:cs typeface="Arial"/>
              </a:rPr>
              <a:t>the</a:t>
            </a:r>
            <a:r>
              <a:rPr sz="1100" spc="-40" dirty="0">
                <a:solidFill>
                  <a:srgbClr val="5C5B5A"/>
                </a:solidFill>
                <a:latin typeface="Arial"/>
                <a:cs typeface="Arial"/>
              </a:rPr>
              <a:t> </a:t>
            </a:r>
            <a:r>
              <a:rPr sz="1100" dirty="0">
                <a:solidFill>
                  <a:srgbClr val="5C5B5A"/>
                </a:solidFill>
                <a:latin typeface="Arial"/>
                <a:cs typeface="Arial"/>
              </a:rPr>
              <a:t>extent</a:t>
            </a:r>
            <a:r>
              <a:rPr sz="1100" spc="-30" dirty="0">
                <a:solidFill>
                  <a:srgbClr val="5C5B5A"/>
                </a:solidFill>
                <a:latin typeface="Arial"/>
                <a:cs typeface="Arial"/>
              </a:rPr>
              <a:t> </a:t>
            </a:r>
            <a:r>
              <a:rPr sz="1100" spc="-25" dirty="0">
                <a:solidFill>
                  <a:srgbClr val="5C5B5A"/>
                </a:solidFill>
                <a:latin typeface="Arial"/>
                <a:cs typeface="Arial"/>
              </a:rPr>
              <a:t>of </a:t>
            </a:r>
            <a:r>
              <a:rPr sz="1100" dirty="0">
                <a:solidFill>
                  <a:srgbClr val="5C5B5A"/>
                </a:solidFill>
                <a:latin typeface="Arial"/>
                <a:cs typeface="Arial"/>
              </a:rPr>
              <a:t>digital</a:t>
            </a:r>
            <a:r>
              <a:rPr sz="1100" spc="-45" dirty="0">
                <a:solidFill>
                  <a:srgbClr val="5C5B5A"/>
                </a:solidFill>
                <a:latin typeface="Arial"/>
                <a:cs typeface="Arial"/>
              </a:rPr>
              <a:t> </a:t>
            </a:r>
            <a:r>
              <a:rPr sz="1100" dirty="0">
                <a:solidFill>
                  <a:srgbClr val="5C5B5A"/>
                </a:solidFill>
                <a:latin typeface="Arial"/>
                <a:cs typeface="Arial"/>
              </a:rPr>
              <a:t>exclusion</a:t>
            </a:r>
            <a:r>
              <a:rPr sz="1100" spc="-20" dirty="0">
                <a:solidFill>
                  <a:srgbClr val="5C5B5A"/>
                </a:solidFill>
                <a:latin typeface="Arial"/>
                <a:cs typeface="Arial"/>
              </a:rPr>
              <a:t> </a:t>
            </a:r>
            <a:r>
              <a:rPr sz="1100" dirty="0">
                <a:solidFill>
                  <a:srgbClr val="5C5B5A"/>
                </a:solidFill>
                <a:latin typeface="Arial"/>
                <a:cs typeface="Arial"/>
              </a:rPr>
              <a:t>in</a:t>
            </a:r>
            <a:r>
              <a:rPr sz="1100" spc="-35" dirty="0">
                <a:solidFill>
                  <a:srgbClr val="5C5B5A"/>
                </a:solidFill>
                <a:latin typeface="Arial"/>
                <a:cs typeface="Arial"/>
              </a:rPr>
              <a:t> </a:t>
            </a:r>
            <a:r>
              <a:rPr sz="1100" dirty="0">
                <a:solidFill>
                  <a:srgbClr val="5C5B5A"/>
                </a:solidFill>
                <a:latin typeface="Arial"/>
                <a:cs typeface="Arial"/>
              </a:rPr>
              <a:t>Greater</a:t>
            </a:r>
            <a:r>
              <a:rPr sz="1100" spc="-75" dirty="0">
                <a:solidFill>
                  <a:srgbClr val="5C5B5A"/>
                </a:solidFill>
                <a:latin typeface="Arial"/>
                <a:cs typeface="Arial"/>
              </a:rPr>
              <a:t> </a:t>
            </a:r>
            <a:r>
              <a:rPr sz="1100" spc="-10" dirty="0">
                <a:solidFill>
                  <a:srgbClr val="5C5B5A"/>
                </a:solidFill>
                <a:latin typeface="Arial"/>
                <a:cs typeface="Arial"/>
              </a:rPr>
              <a:t>Manchester.</a:t>
            </a:r>
            <a:endParaRPr sz="1100">
              <a:latin typeface="Arial"/>
              <a:cs typeface="Arial"/>
            </a:endParaRPr>
          </a:p>
        </p:txBody>
      </p:sp>
      <p:sp>
        <p:nvSpPr>
          <p:cNvPr id="26" name="object 26"/>
          <p:cNvSpPr txBox="1"/>
          <p:nvPr/>
        </p:nvSpPr>
        <p:spPr>
          <a:xfrm>
            <a:off x="234492" y="6352743"/>
            <a:ext cx="1154112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7E7E7E"/>
                </a:solidFill>
                <a:latin typeface="Arial"/>
                <a:cs typeface="Arial"/>
              </a:rPr>
              <a:t>DI11.</a:t>
            </a:r>
            <a:r>
              <a:rPr sz="900" spc="-15" dirty="0">
                <a:solidFill>
                  <a:srgbClr val="7E7E7E"/>
                </a:solidFill>
                <a:latin typeface="Arial"/>
                <a:cs typeface="Arial"/>
              </a:rPr>
              <a:t> </a:t>
            </a:r>
            <a:r>
              <a:rPr sz="900" dirty="0">
                <a:solidFill>
                  <a:srgbClr val="7E7E7E"/>
                </a:solidFill>
                <a:latin typeface="Arial"/>
                <a:cs typeface="Arial"/>
              </a:rPr>
              <a:t>How</a:t>
            </a:r>
            <a:r>
              <a:rPr sz="900" spc="-5" dirty="0">
                <a:solidFill>
                  <a:srgbClr val="7E7E7E"/>
                </a:solidFill>
                <a:latin typeface="Arial"/>
                <a:cs typeface="Arial"/>
              </a:rPr>
              <a:t> </a:t>
            </a:r>
            <a:r>
              <a:rPr sz="900" dirty="0">
                <a:solidFill>
                  <a:srgbClr val="7E7E7E"/>
                </a:solidFill>
                <a:latin typeface="Arial"/>
                <a:cs typeface="Arial"/>
              </a:rPr>
              <a:t>often…?</a:t>
            </a:r>
            <a:r>
              <a:rPr sz="900" spc="-25" dirty="0">
                <a:solidFill>
                  <a:srgbClr val="7E7E7E"/>
                </a:solidFill>
                <a:latin typeface="Arial"/>
                <a:cs typeface="Arial"/>
              </a:rPr>
              <a:t> </a:t>
            </a:r>
            <a:r>
              <a:rPr sz="900" dirty="0">
                <a:solidFill>
                  <a:srgbClr val="7E7E7E"/>
                </a:solidFill>
                <a:latin typeface="Arial"/>
                <a:cs typeface="Arial"/>
              </a:rPr>
              <a:t>Unweighted</a:t>
            </a:r>
            <a:r>
              <a:rPr sz="900" spc="-15" dirty="0">
                <a:solidFill>
                  <a:srgbClr val="7E7E7E"/>
                </a:solidFill>
                <a:latin typeface="Arial"/>
                <a:cs typeface="Arial"/>
              </a:rPr>
              <a:t> </a:t>
            </a:r>
            <a:r>
              <a:rPr sz="900" dirty="0">
                <a:solidFill>
                  <a:srgbClr val="7E7E7E"/>
                </a:solidFill>
                <a:latin typeface="Arial"/>
                <a:cs typeface="Arial"/>
              </a:rPr>
              <a:t>base:</a:t>
            </a:r>
            <a:r>
              <a:rPr sz="900" spc="-5" dirty="0">
                <a:solidFill>
                  <a:srgbClr val="7E7E7E"/>
                </a:solidFill>
                <a:latin typeface="Arial"/>
                <a:cs typeface="Arial"/>
              </a:rPr>
              <a:t> </a:t>
            </a:r>
            <a:r>
              <a:rPr sz="900" spc="-10" dirty="0">
                <a:solidFill>
                  <a:srgbClr val="7E7E7E"/>
                </a:solidFill>
                <a:latin typeface="Arial"/>
                <a:cs typeface="Arial"/>
              </a:rPr>
              <a:t>S8-</a:t>
            </a:r>
            <a:r>
              <a:rPr sz="900" dirty="0">
                <a:solidFill>
                  <a:srgbClr val="7E7E7E"/>
                </a:solidFill>
                <a:latin typeface="Arial"/>
                <a:cs typeface="Arial"/>
              </a:rPr>
              <a:t>10</a:t>
            </a:r>
            <a:r>
              <a:rPr sz="900" spc="-15" dirty="0">
                <a:solidFill>
                  <a:srgbClr val="7E7E7E"/>
                </a:solidFill>
                <a:latin typeface="Arial"/>
                <a:cs typeface="Arial"/>
              </a:rPr>
              <a:t> </a:t>
            </a:r>
            <a:r>
              <a:rPr sz="900" dirty="0">
                <a:solidFill>
                  <a:srgbClr val="7E7E7E"/>
                </a:solidFill>
                <a:latin typeface="Arial"/>
                <a:cs typeface="Arial"/>
              </a:rPr>
              <a:t>(748),</a:t>
            </a:r>
            <a:r>
              <a:rPr sz="900" spc="-25" dirty="0">
                <a:solidFill>
                  <a:srgbClr val="7E7E7E"/>
                </a:solidFill>
                <a:latin typeface="Arial"/>
                <a:cs typeface="Arial"/>
              </a:rPr>
              <a:t> </a:t>
            </a:r>
            <a:r>
              <a:rPr sz="900" dirty="0">
                <a:solidFill>
                  <a:srgbClr val="7E7E7E"/>
                </a:solidFill>
                <a:latin typeface="Arial"/>
                <a:cs typeface="Arial"/>
              </a:rPr>
              <a:t>S14-16</a:t>
            </a:r>
            <a:r>
              <a:rPr sz="900" spc="-15" dirty="0">
                <a:solidFill>
                  <a:srgbClr val="7E7E7E"/>
                </a:solidFill>
                <a:latin typeface="Arial"/>
                <a:cs typeface="Arial"/>
              </a:rPr>
              <a:t> </a:t>
            </a:r>
            <a:r>
              <a:rPr sz="900" dirty="0">
                <a:solidFill>
                  <a:srgbClr val="7E7E7E"/>
                </a:solidFill>
                <a:latin typeface="Arial"/>
                <a:cs typeface="Arial"/>
              </a:rPr>
              <a:t>(756)</a:t>
            </a:r>
            <a:r>
              <a:rPr sz="900" spc="-15" dirty="0">
                <a:solidFill>
                  <a:srgbClr val="7E7E7E"/>
                </a:solidFill>
                <a:latin typeface="Arial"/>
                <a:cs typeface="Arial"/>
              </a:rPr>
              <a:t> </a:t>
            </a:r>
            <a:r>
              <a:rPr sz="900" dirty="0">
                <a:solidFill>
                  <a:srgbClr val="7E7E7E"/>
                </a:solidFill>
                <a:latin typeface="Arial"/>
                <a:cs typeface="Arial"/>
              </a:rPr>
              <a:t>(Face</a:t>
            </a:r>
            <a:r>
              <a:rPr sz="900" spc="-20" dirty="0">
                <a:solidFill>
                  <a:srgbClr val="7E7E7E"/>
                </a:solidFill>
                <a:latin typeface="Arial"/>
                <a:cs typeface="Arial"/>
              </a:rPr>
              <a:t> </a:t>
            </a:r>
            <a:r>
              <a:rPr sz="900" dirty="0">
                <a:solidFill>
                  <a:srgbClr val="7E7E7E"/>
                </a:solidFill>
                <a:latin typeface="Arial"/>
                <a:cs typeface="Arial"/>
              </a:rPr>
              <a:t>to</a:t>
            </a:r>
            <a:r>
              <a:rPr sz="900" spc="-5" dirty="0">
                <a:solidFill>
                  <a:srgbClr val="7E7E7E"/>
                </a:solidFill>
                <a:latin typeface="Arial"/>
                <a:cs typeface="Arial"/>
              </a:rPr>
              <a:t> </a:t>
            </a:r>
            <a:r>
              <a:rPr sz="900" dirty="0">
                <a:solidFill>
                  <a:srgbClr val="7E7E7E"/>
                </a:solidFill>
                <a:latin typeface="Arial"/>
                <a:cs typeface="Arial"/>
              </a:rPr>
              <a:t>Face</a:t>
            </a:r>
            <a:r>
              <a:rPr sz="900" spc="-25" dirty="0">
                <a:solidFill>
                  <a:srgbClr val="7E7E7E"/>
                </a:solidFill>
                <a:latin typeface="Arial"/>
                <a:cs typeface="Arial"/>
              </a:rPr>
              <a:t> </a:t>
            </a:r>
            <a:r>
              <a:rPr sz="900" dirty="0">
                <a:solidFill>
                  <a:srgbClr val="7E7E7E"/>
                </a:solidFill>
                <a:latin typeface="Arial"/>
                <a:cs typeface="Arial"/>
              </a:rPr>
              <a:t>respondents)</a:t>
            </a:r>
            <a:r>
              <a:rPr sz="900" spc="-35" dirty="0">
                <a:solidFill>
                  <a:srgbClr val="7E7E7E"/>
                </a:solidFill>
                <a:latin typeface="Arial"/>
                <a:cs typeface="Arial"/>
              </a:rPr>
              <a:t> </a:t>
            </a:r>
            <a:r>
              <a:rPr sz="900" dirty="0">
                <a:solidFill>
                  <a:srgbClr val="7E7E7E"/>
                </a:solidFill>
                <a:latin typeface="Arial"/>
                <a:cs typeface="Arial"/>
              </a:rPr>
              <a:t>Prefer</a:t>
            </a:r>
            <a:r>
              <a:rPr sz="900" spc="-10" dirty="0">
                <a:solidFill>
                  <a:srgbClr val="7E7E7E"/>
                </a:solidFill>
                <a:latin typeface="Arial"/>
                <a:cs typeface="Arial"/>
              </a:rPr>
              <a:t> </a:t>
            </a:r>
            <a:r>
              <a:rPr sz="900" dirty="0">
                <a:solidFill>
                  <a:srgbClr val="7E7E7E"/>
                </a:solidFill>
                <a:latin typeface="Arial"/>
                <a:cs typeface="Arial"/>
              </a:rPr>
              <a:t>not</a:t>
            </a:r>
            <a:r>
              <a:rPr sz="900" spc="-15" dirty="0">
                <a:solidFill>
                  <a:srgbClr val="7E7E7E"/>
                </a:solidFill>
                <a:latin typeface="Arial"/>
                <a:cs typeface="Arial"/>
              </a:rPr>
              <a:t> </a:t>
            </a:r>
            <a:r>
              <a:rPr sz="900" dirty="0">
                <a:solidFill>
                  <a:srgbClr val="7E7E7E"/>
                </a:solidFill>
                <a:latin typeface="Arial"/>
                <a:cs typeface="Arial"/>
              </a:rPr>
              <a:t>to</a:t>
            </a:r>
            <a:r>
              <a:rPr sz="900" spc="-5" dirty="0">
                <a:solidFill>
                  <a:srgbClr val="7E7E7E"/>
                </a:solidFill>
                <a:latin typeface="Arial"/>
                <a:cs typeface="Arial"/>
              </a:rPr>
              <a:t> </a:t>
            </a:r>
            <a:r>
              <a:rPr sz="900" dirty="0">
                <a:solidFill>
                  <a:srgbClr val="7E7E7E"/>
                </a:solidFill>
                <a:latin typeface="Arial"/>
                <a:cs typeface="Arial"/>
              </a:rPr>
              <a:t>say</a:t>
            </a:r>
            <a:r>
              <a:rPr sz="900" spc="-25" dirty="0">
                <a:solidFill>
                  <a:srgbClr val="7E7E7E"/>
                </a:solidFill>
                <a:latin typeface="Arial"/>
                <a:cs typeface="Arial"/>
              </a:rPr>
              <a:t> </a:t>
            </a:r>
            <a:r>
              <a:rPr sz="900" dirty="0">
                <a:solidFill>
                  <a:srgbClr val="7E7E7E"/>
                </a:solidFill>
                <a:latin typeface="Arial"/>
                <a:cs typeface="Arial"/>
              </a:rPr>
              <a:t>not</a:t>
            </a:r>
            <a:r>
              <a:rPr sz="900" spc="-10" dirty="0">
                <a:solidFill>
                  <a:srgbClr val="7E7E7E"/>
                </a:solidFill>
                <a:latin typeface="Arial"/>
                <a:cs typeface="Arial"/>
              </a:rPr>
              <a:t> </a:t>
            </a:r>
            <a:r>
              <a:rPr sz="900" dirty="0">
                <a:solidFill>
                  <a:srgbClr val="7E7E7E"/>
                </a:solidFill>
                <a:latin typeface="Arial"/>
                <a:cs typeface="Arial"/>
              </a:rPr>
              <a:t>shown.</a:t>
            </a:r>
            <a:r>
              <a:rPr sz="900" spc="-5" dirty="0">
                <a:solidFill>
                  <a:srgbClr val="7E7E7E"/>
                </a:solidFill>
                <a:latin typeface="Arial"/>
                <a:cs typeface="Arial"/>
              </a:rPr>
              <a:t> </a:t>
            </a:r>
            <a:r>
              <a:rPr sz="900" dirty="0">
                <a:solidFill>
                  <a:srgbClr val="7E7E7E"/>
                </a:solidFill>
                <a:latin typeface="Arial"/>
                <a:cs typeface="Arial"/>
              </a:rPr>
              <a:t>Question</a:t>
            </a:r>
            <a:r>
              <a:rPr sz="900" spc="-40" dirty="0">
                <a:solidFill>
                  <a:srgbClr val="7E7E7E"/>
                </a:solidFill>
                <a:latin typeface="Arial"/>
                <a:cs typeface="Arial"/>
              </a:rPr>
              <a:t> </a:t>
            </a:r>
            <a:r>
              <a:rPr sz="900" dirty="0">
                <a:solidFill>
                  <a:srgbClr val="7E7E7E"/>
                </a:solidFill>
                <a:latin typeface="Arial"/>
                <a:cs typeface="Arial"/>
              </a:rPr>
              <a:t>in</a:t>
            </a:r>
            <a:r>
              <a:rPr sz="900" spc="-5" dirty="0">
                <a:solidFill>
                  <a:srgbClr val="7E7E7E"/>
                </a:solidFill>
                <a:latin typeface="Arial"/>
                <a:cs typeface="Arial"/>
              </a:rPr>
              <a:t> </a:t>
            </a:r>
            <a:r>
              <a:rPr sz="900" dirty="0">
                <a:solidFill>
                  <a:srgbClr val="7E7E7E"/>
                </a:solidFill>
                <a:latin typeface="Arial"/>
                <a:cs typeface="Arial"/>
              </a:rPr>
              <a:t>S6</a:t>
            </a:r>
            <a:r>
              <a:rPr sz="900" spc="-15" dirty="0">
                <a:solidFill>
                  <a:srgbClr val="7E7E7E"/>
                </a:solidFill>
                <a:latin typeface="Arial"/>
                <a:cs typeface="Arial"/>
              </a:rPr>
              <a:t> </a:t>
            </a:r>
            <a:r>
              <a:rPr sz="900" dirty="0">
                <a:solidFill>
                  <a:srgbClr val="7E7E7E"/>
                </a:solidFill>
                <a:latin typeface="Arial"/>
                <a:cs typeface="Arial"/>
              </a:rPr>
              <a:t>onwards</a:t>
            </a:r>
            <a:r>
              <a:rPr sz="900" spc="-5" dirty="0">
                <a:solidFill>
                  <a:srgbClr val="7E7E7E"/>
                </a:solidFill>
                <a:latin typeface="Arial"/>
                <a:cs typeface="Arial"/>
              </a:rPr>
              <a:t> </a:t>
            </a:r>
            <a:r>
              <a:rPr sz="900" dirty="0">
                <a:solidFill>
                  <a:srgbClr val="7E7E7E"/>
                </a:solidFill>
                <a:latin typeface="Arial"/>
                <a:cs typeface="Arial"/>
              </a:rPr>
              <a:t>was asked</a:t>
            </a:r>
            <a:r>
              <a:rPr sz="900" spc="-25" dirty="0">
                <a:solidFill>
                  <a:srgbClr val="7E7E7E"/>
                </a:solidFill>
                <a:latin typeface="Arial"/>
                <a:cs typeface="Arial"/>
              </a:rPr>
              <a:t> </a:t>
            </a:r>
            <a:r>
              <a:rPr sz="900" dirty="0">
                <a:solidFill>
                  <a:srgbClr val="7E7E7E"/>
                </a:solidFill>
                <a:latin typeface="Arial"/>
                <a:cs typeface="Arial"/>
              </a:rPr>
              <a:t>as</a:t>
            </a:r>
            <a:r>
              <a:rPr sz="900" spc="-10" dirty="0">
                <a:solidFill>
                  <a:srgbClr val="7E7E7E"/>
                </a:solidFill>
                <a:latin typeface="Arial"/>
                <a:cs typeface="Arial"/>
              </a:rPr>
              <a:t> </a:t>
            </a:r>
            <a:r>
              <a:rPr sz="900" dirty="0">
                <a:solidFill>
                  <a:srgbClr val="7E7E7E"/>
                </a:solidFill>
                <a:latin typeface="Arial"/>
                <a:cs typeface="Arial"/>
              </a:rPr>
              <a:t>a</a:t>
            </a:r>
            <a:r>
              <a:rPr sz="900" spc="-5" dirty="0">
                <a:solidFill>
                  <a:srgbClr val="7E7E7E"/>
                </a:solidFill>
                <a:latin typeface="Arial"/>
                <a:cs typeface="Arial"/>
              </a:rPr>
              <a:t> </a:t>
            </a:r>
            <a:r>
              <a:rPr sz="900" dirty="0">
                <a:solidFill>
                  <a:srgbClr val="7E7E7E"/>
                </a:solidFill>
                <a:latin typeface="Arial"/>
                <a:cs typeface="Arial"/>
              </a:rPr>
              <a:t>grid,</a:t>
            </a:r>
            <a:r>
              <a:rPr sz="900" spc="-25" dirty="0">
                <a:solidFill>
                  <a:srgbClr val="7E7E7E"/>
                </a:solidFill>
                <a:latin typeface="Arial"/>
                <a:cs typeface="Arial"/>
              </a:rPr>
              <a:t> </a:t>
            </a:r>
            <a:r>
              <a:rPr sz="900" dirty="0">
                <a:solidFill>
                  <a:srgbClr val="7E7E7E"/>
                </a:solidFill>
                <a:latin typeface="Arial"/>
                <a:cs typeface="Arial"/>
              </a:rPr>
              <a:t>between</a:t>
            </a:r>
            <a:r>
              <a:rPr sz="900" spc="-5" dirty="0">
                <a:solidFill>
                  <a:srgbClr val="7E7E7E"/>
                </a:solidFill>
                <a:latin typeface="Arial"/>
                <a:cs typeface="Arial"/>
              </a:rPr>
              <a:t> </a:t>
            </a:r>
            <a:r>
              <a:rPr sz="900" dirty="0">
                <a:solidFill>
                  <a:srgbClr val="7E7E7E"/>
                </a:solidFill>
                <a:latin typeface="Arial"/>
                <a:cs typeface="Arial"/>
              </a:rPr>
              <a:t>“you”</a:t>
            </a:r>
            <a:r>
              <a:rPr sz="900" spc="-15" dirty="0">
                <a:solidFill>
                  <a:srgbClr val="7E7E7E"/>
                </a:solidFill>
                <a:latin typeface="Arial"/>
                <a:cs typeface="Arial"/>
              </a:rPr>
              <a:t> </a:t>
            </a:r>
            <a:r>
              <a:rPr sz="900" dirty="0">
                <a:solidFill>
                  <a:srgbClr val="7E7E7E"/>
                </a:solidFill>
                <a:latin typeface="Arial"/>
                <a:cs typeface="Arial"/>
              </a:rPr>
              <a:t>and</a:t>
            </a:r>
            <a:r>
              <a:rPr sz="900" spc="-15" dirty="0">
                <a:solidFill>
                  <a:srgbClr val="7E7E7E"/>
                </a:solidFill>
                <a:latin typeface="Arial"/>
                <a:cs typeface="Arial"/>
              </a:rPr>
              <a:t> </a:t>
            </a:r>
            <a:r>
              <a:rPr sz="900" dirty="0">
                <a:solidFill>
                  <a:srgbClr val="7E7E7E"/>
                </a:solidFill>
                <a:latin typeface="Arial"/>
                <a:cs typeface="Arial"/>
              </a:rPr>
              <a:t>“others</a:t>
            </a:r>
            <a:r>
              <a:rPr sz="900" spc="-20" dirty="0">
                <a:solidFill>
                  <a:srgbClr val="7E7E7E"/>
                </a:solidFill>
                <a:latin typeface="Arial"/>
                <a:cs typeface="Arial"/>
              </a:rPr>
              <a:t> </a:t>
            </a:r>
            <a:r>
              <a:rPr sz="900" dirty="0">
                <a:solidFill>
                  <a:srgbClr val="7E7E7E"/>
                </a:solidFill>
                <a:latin typeface="Arial"/>
                <a:cs typeface="Arial"/>
              </a:rPr>
              <a:t>in</a:t>
            </a:r>
            <a:r>
              <a:rPr sz="900" spc="-15" dirty="0">
                <a:solidFill>
                  <a:srgbClr val="7E7E7E"/>
                </a:solidFill>
                <a:latin typeface="Arial"/>
                <a:cs typeface="Arial"/>
              </a:rPr>
              <a:t> </a:t>
            </a:r>
            <a:r>
              <a:rPr sz="900" dirty="0">
                <a:solidFill>
                  <a:srgbClr val="7E7E7E"/>
                </a:solidFill>
                <a:latin typeface="Arial"/>
                <a:cs typeface="Arial"/>
              </a:rPr>
              <a:t>your</a:t>
            </a:r>
            <a:r>
              <a:rPr sz="900" spc="-5" dirty="0">
                <a:solidFill>
                  <a:srgbClr val="7E7E7E"/>
                </a:solidFill>
                <a:latin typeface="Arial"/>
                <a:cs typeface="Arial"/>
              </a:rPr>
              <a:t> </a:t>
            </a:r>
            <a:r>
              <a:rPr sz="900" dirty="0">
                <a:solidFill>
                  <a:srgbClr val="7E7E7E"/>
                </a:solidFill>
                <a:latin typeface="Arial"/>
                <a:cs typeface="Arial"/>
              </a:rPr>
              <a:t>household”.</a:t>
            </a:r>
            <a:r>
              <a:rPr sz="900" spc="-40" dirty="0">
                <a:solidFill>
                  <a:srgbClr val="7E7E7E"/>
                </a:solidFill>
                <a:latin typeface="Arial"/>
                <a:cs typeface="Arial"/>
              </a:rPr>
              <a:t> </a:t>
            </a:r>
            <a:r>
              <a:rPr sz="900" dirty="0">
                <a:solidFill>
                  <a:srgbClr val="7E7E7E"/>
                </a:solidFill>
                <a:latin typeface="Arial"/>
                <a:cs typeface="Arial"/>
              </a:rPr>
              <a:t>The</a:t>
            </a:r>
            <a:r>
              <a:rPr sz="900" spc="-5" dirty="0">
                <a:solidFill>
                  <a:srgbClr val="7E7E7E"/>
                </a:solidFill>
                <a:latin typeface="Arial"/>
                <a:cs typeface="Arial"/>
              </a:rPr>
              <a:t> </a:t>
            </a:r>
            <a:r>
              <a:rPr sz="900" dirty="0">
                <a:solidFill>
                  <a:srgbClr val="7E7E7E"/>
                </a:solidFill>
                <a:latin typeface="Arial"/>
                <a:cs typeface="Arial"/>
              </a:rPr>
              <a:t>data</a:t>
            </a:r>
            <a:r>
              <a:rPr sz="900" spc="-20" dirty="0">
                <a:solidFill>
                  <a:srgbClr val="7E7E7E"/>
                </a:solidFill>
                <a:latin typeface="Arial"/>
                <a:cs typeface="Arial"/>
              </a:rPr>
              <a:t> </a:t>
            </a:r>
            <a:r>
              <a:rPr sz="900" spc="-25" dirty="0">
                <a:solidFill>
                  <a:srgbClr val="7E7E7E"/>
                </a:solidFill>
                <a:latin typeface="Arial"/>
                <a:cs typeface="Arial"/>
              </a:rPr>
              <a:t>on</a:t>
            </a:r>
            <a:endParaRPr sz="900">
              <a:latin typeface="Arial"/>
              <a:cs typeface="Arial"/>
            </a:endParaRPr>
          </a:p>
        </p:txBody>
      </p:sp>
      <p:sp>
        <p:nvSpPr>
          <p:cNvPr id="27" name="object 27"/>
          <p:cNvSpPr txBox="1"/>
          <p:nvPr/>
        </p:nvSpPr>
        <p:spPr>
          <a:xfrm>
            <a:off x="234492" y="6490208"/>
            <a:ext cx="11301730"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7E7E7E"/>
                </a:solidFill>
                <a:latin typeface="Arial"/>
                <a:cs typeface="Arial"/>
              </a:rPr>
              <a:t>this</a:t>
            </a:r>
            <a:r>
              <a:rPr sz="900" spc="-25" dirty="0">
                <a:solidFill>
                  <a:srgbClr val="7E7E7E"/>
                </a:solidFill>
                <a:latin typeface="Arial"/>
                <a:cs typeface="Arial"/>
              </a:rPr>
              <a:t> </a:t>
            </a:r>
            <a:r>
              <a:rPr sz="900" dirty="0">
                <a:solidFill>
                  <a:srgbClr val="7E7E7E"/>
                </a:solidFill>
                <a:latin typeface="Arial"/>
                <a:cs typeface="Arial"/>
              </a:rPr>
              <a:t>slide</a:t>
            </a:r>
            <a:r>
              <a:rPr sz="900" spc="-25" dirty="0">
                <a:solidFill>
                  <a:srgbClr val="7E7E7E"/>
                </a:solidFill>
                <a:latin typeface="Arial"/>
                <a:cs typeface="Arial"/>
              </a:rPr>
              <a:t> </a:t>
            </a:r>
            <a:r>
              <a:rPr sz="900" dirty="0">
                <a:solidFill>
                  <a:srgbClr val="7E7E7E"/>
                </a:solidFill>
                <a:latin typeface="Arial"/>
                <a:cs typeface="Arial"/>
              </a:rPr>
              <a:t>shows</a:t>
            </a:r>
            <a:r>
              <a:rPr sz="900" spc="-5" dirty="0">
                <a:solidFill>
                  <a:srgbClr val="7E7E7E"/>
                </a:solidFill>
                <a:latin typeface="Arial"/>
                <a:cs typeface="Arial"/>
              </a:rPr>
              <a:t> </a:t>
            </a:r>
            <a:r>
              <a:rPr sz="900" dirty="0">
                <a:solidFill>
                  <a:srgbClr val="7E7E7E"/>
                </a:solidFill>
                <a:latin typeface="Arial"/>
                <a:cs typeface="Arial"/>
              </a:rPr>
              <a:t>the</a:t>
            </a:r>
            <a:r>
              <a:rPr sz="900" spc="-15" dirty="0">
                <a:solidFill>
                  <a:srgbClr val="7E7E7E"/>
                </a:solidFill>
                <a:latin typeface="Arial"/>
                <a:cs typeface="Arial"/>
              </a:rPr>
              <a:t> </a:t>
            </a:r>
            <a:r>
              <a:rPr sz="900" dirty="0">
                <a:solidFill>
                  <a:srgbClr val="7E7E7E"/>
                </a:solidFill>
                <a:latin typeface="Arial"/>
                <a:cs typeface="Arial"/>
              </a:rPr>
              <a:t>percentages</a:t>
            </a:r>
            <a:r>
              <a:rPr sz="900" spc="-50" dirty="0">
                <a:solidFill>
                  <a:srgbClr val="7E7E7E"/>
                </a:solidFill>
                <a:latin typeface="Arial"/>
                <a:cs typeface="Arial"/>
              </a:rPr>
              <a:t> </a:t>
            </a:r>
            <a:r>
              <a:rPr sz="900" dirty="0">
                <a:solidFill>
                  <a:srgbClr val="7E7E7E"/>
                </a:solidFill>
                <a:latin typeface="Arial"/>
                <a:cs typeface="Arial"/>
              </a:rPr>
              <a:t>of</a:t>
            </a:r>
            <a:r>
              <a:rPr sz="900" spc="-5" dirty="0">
                <a:solidFill>
                  <a:srgbClr val="7E7E7E"/>
                </a:solidFill>
                <a:latin typeface="Arial"/>
                <a:cs typeface="Arial"/>
              </a:rPr>
              <a:t> </a:t>
            </a:r>
            <a:r>
              <a:rPr sz="900" dirty="0">
                <a:solidFill>
                  <a:srgbClr val="7E7E7E"/>
                </a:solidFill>
                <a:latin typeface="Arial"/>
                <a:cs typeface="Arial"/>
              </a:rPr>
              <a:t>households</a:t>
            </a:r>
            <a:r>
              <a:rPr sz="900" spc="-35" dirty="0">
                <a:solidFill>
                  <a:srgbClr val="7E7E7E"/>
                </a:solidFill>
                <a:latin typeface="Arial"/>
                <a:cs typeface="Arial"/>
              </a:rPr>
              <a:t> </a:t>
            </a:r>
            <a:r>
              <a:rPr sz="900" dirty="0">
                <a:solidFill>
                  <a:srgbClr val="7E7E7E"/>
                </a:solidFill>
                <a:latin typeface="Arial"/>
                <a:cs typeface="Arial"/>
              </a:rPr>
              <a:t>where</a:t>
            </a:r>
            <a:r>
              <a:rPr sz="900" spc="-5" dirty="0">
                <a:solidFill>
                  <a:srgbClr val="7E7E7E"/>
                </a:solidFill>
                <a:latin typeface="Arial"/>
                <a:cs typeface="Arial"/>
              </a:rPr>
              <a:t> </a:t>
            </a:r>
            <a:r>
              <a:rPr sz="900" dirty="0">
                <a:solidFill>
                  <a:srgbClr val="7E7E7E"/>
                </a:solidFill>
                <a:latin typeface="Arial"/>
                <a:cs typeface="Arial"/>
              </a:rPr>
              <a:t>there</a:t>
            </a:r>
            <a:r>
              <a:rPr sz="900" spc="-25" dirty="0">
                <a:solidFill>
                  <a:srgbClr val="7E7E7E"/>
                </a:solidFill>
                <a:latin typeface="Arial"/>
                <a:cs typeface="Arial"/>
              </a:rPr>
              <a:t> </a:t>
            </a:r>
            <a:r>
              <a:rPr sz="900" dirty="0">
                <a:solidFill>
                  <a:srgbClr val="7E7E7E"/>
                </a:solidFill>
                <a:latin typeface="Arial"/>
                <a:cs typeface="Arial"/>
              </a:rPr>
              <a:t>is</a:t>
            </a:r>
            <a:r>
              <a:rPr sz="900" spc="-10" dirty="0">
                <a:solidFill>
                  <a:srgbClr val="7E7E7E"/>
                </a:solidFill>
                <a:latin typeface="Arial"/>
                <a:cs typeface="Arial"/>
              </a:rPr>
              <a:t> </a:t>
            </a:r>
            <a:r>
              <a:rPr sz="900" dirty="0">
                <a:solidFill>
                  <a:srgbClr val="7E7E7E"/>
                </a:solidFill>
                <a:latin typeface="Arial"/>
                <a:cs typeface="Arial"/>
              </a:rPr>
              <a:t>someone</a:t>
            </a:r>
            <a:r>
              <a:rPr sz="900" spc="-25" dirty="0">
                <a:solidFill>
                  <a:srgbClr val="7E7E7E"/>
                </a:solidFill>
                <a:latin typeface="Arial"/>
                <a:cs typeface="Arial"/>
              </a:rPr>
              <a:t> </a:t>
            </a:r>
            <a:r>
              <a:rPr sz="900" dirty="0">
                <a:solidFill>
                  <a:srgbClr val="7E7E7E"/>
                </a:solidFill>
                <a:latin typeface="Arial"/>
                <a:cs typeface="Arial"/>
              </a:rPr>
              <a:t>(either</a:t>
            </a:r>
            <a:r>
              <a:rPr sz="900" spc="-30" dirty="0">
                <a:solidFill>
                  <a:srgbClr val="7E7E7E"/>
                </a:solidFill>
                <a:latin typeface="Arial"/>
                <a:cs typeface="Arial"/>
              </a:rPr>
              <a:t> </a:t>
            </a:r>
            <a:r>
              <a:rPr sz="900" dirty="0">
                <a:solidFill>
                  <a:srgbClr val="7E7E7E"/>
                </a:solidFill>
                <a:latin typeface="Arial"/>
                <a:cs typeface="Arial"/>
              </a:rPr>
              <a:t>you</a:t>
            </a:r>
            <a:r>
              <a:rPr sz="900" spc="-5" dirty="0">
                <a:solidFill>
                  <a:srgbClr val="7E7E7E"/>
                </a:solidFill>
                <a:latin typeface="Arial"/>
                <a:cs typeface="Arial"/>
              </a:rPr>
              <a:t> </a:t>
            </a:r>
            <a:r>
              <a:rPr sz="900" dirty="0">
                <a:solidFill>
                  <a:srgbClr val="7E7E7E"/>
                </a:solidFill>
                <a:latin typeface="Arial"/>
                <a:cs typeface="Arial"/>
              </a:rPr>
              <a:t>or</a:t>
            </a:r>
            <a:r>
              <a:rPr sz="900" spc="-15" dirty="0">
                <a:solidFill>
                  <a:srgbClr val="7E7E7E"/>
                </a:solidFill>
                <a:latin typeface="Arial"/>
                <a:cs typeface="Arial"/>
              </a:rPr>
              <a:t> </a:t>
            </a:r>
            <a:r>
              <a:rPr sz="900" dirty="0">
                <a:solidFill>
                  <a:srgbClr val="7E7E7E"/>
                </a:solidFill>
                <a:latin typeface="Arial"/>
                <a:cs typeface="Arial"/>
              </a:rPr>
              <a:t>others)</a:t>
            </a:r>
            <a:r>
              <a:rPr sz="900" spc="-30" dirty="0">
                <a:solidFill>
                  <a:srgbClr val="7E7E7E"/>
                </a:solidFill>
                <a:latin typeface="Arial"/>
                <a:cs typeface="Arial"/>
              </a:rPr>
              <a:t> </a:t>
            </a:r>
            <a:r>
              <a:rPr sz="900" dirty="0">
                <a:solidFill>
                  <a:srgbClr val="7E7E7E"/>
                </a:solidFill>
                <a:latin typeface="Arial"/>
                <a:cs typeface="Arial"/>
              </a:rPr>
              <a:t>who</a:t>
            </a:r>
            <a:r>
              <a:rPr sz="900" spc="10" dirty="0">
                <a:solidFill>
                  <a:srgbClr val="7E7E7E"/>
                </a:solidFill>
                <a:latin typeface="Arial"/>
                <a:cs typeface="Arial"/>
              </a:rPr>
              <a:t> </a:t>
            </a:r>
            <a:r>
              <a:rPr sz="900" dirty="0">
                <a:solidFill>
                  <a:srgbClr val="7E7E7E"/>
                </a:solidFill>
                <a:latin typeface="Arial"/>
                <a:cs typeface="Arial"/>
              </a:rPr>
              <a:t>has</a:t>
            </a:r>
            <a:r>
              <a:rPr sz="900" spc="-25" dirty="0">
                <a:solidFill>
                  <a:srgbClr val="7E7E7E"/>
                </a:solidFill>
                <a:latin typeface="Arial"/>
                <a:cs typeface="Arial"/>
              </a:rPr>
              <a:t> </a:t>
            </a:r>
            <a:r>
              <a:rPr sz="900" dirty="0">
                <a:solidFill>
                  <a:srgbClr val="7E7E7E"/>
                </a:solidFill>
                <a:latin typeface="Arial"/>
                <a:cs typeface="Arial"/>
              </a:rPr>
              <a:t>said</a:t>
            </a:r>
            <a:r>
              <a:rPr sz="900" spc="-15" dirty="0">
                <a:solidFill>
                  <a:srgbClr val="7E7E7E"/>
                </a:solidFill>
                <a:latin typeface="Arial"/>
                <a:cs typeface="Arial"/>
              </a:rPr>
              <a:t> </a:t>
            </a:r>
            <a:r>
              <a:rPr sz="900" dirty="0">
                <a:solidFill>
                  <a:srgbClr val="7E7E7E"/>
                </a:solidFill>
                <a:latin typeface="Arial"/>
                <a:cs typeface="Arial"/>
              </a:rPr>
              <a:t>they</a:t>
            </a:r>
            <a:r>
              <a:rPr sz="900" spc="-25" dirty="0">
                <a:solidFill>
                  <a:srgbClr val="7E7E7E"/>
                </a:solidFill>
                <a:latin typeface="Arial"/>
                <a:cs typeface="Arial"/>
              </a:rPr>
              <a:t> </a:t>
            </a:r>
            <a:r>
              <a:rPr sz="900" dirty="0">
                <a:solidFill>
                  <a:srgbClr val="7E7E7E"/>
                </a:solidFill>
                <a:latin typeface="Arial"/>
                <a:cs typeface="Arial"/>
              </a:rPr>
              <a:t>are</a:t>
            </a:r>
            <a:r>
              <a:rPr sz="900" spc="-15" dirty="0">
                <a:solidFill>
                  <a:srgbClr val="7E7E7E"/>
                </a:solidFill>
                <a:latin typeface="Arial"/>
                <a:cs typeface="Arial"/>
              </a:rPr>
              <a:t> </a:t>
            </a:r>
            <a:r>
              <a:rPr sz="900" dirty="0">
                <a:solidFill>
                  <a:srgbClr val="7E7E7E"/>
                </a:solidFill>
                <a:latin typeface="Arial"/>
                <a:cs typeface="Arial"/>
              </a:rPr>
              <a:t>digitally</a:t>
            </a:r>
            <a:r>
              <a:rPr sz="900" spc="40" dirty="0">
                <a:solidFill>
                  <a:srgbClr val="7E7E7E"/>
                </a:solidFill>
                <a:latin typeface="Arial"/>
                <a:cs typeface="Arial"/>
              </a:rPr>
              <a:t> </a:t>
            </a:r>
            <a:r>
              <a:rPr sz="900" dirty="0">
                <a:solidFill>
                  <a:srgbClr val="7E7E7E"/>
                </a:solidFill>
                <a:latin typeface="Arial"/>
                <a:cs typeface="Arial"/>
              </a:rPr>
              <a:t>excluded.</a:t>
            </a:r>
            <a:r>
              <a:rPr sz="900" spc="-10" dirty="0">
                <a:solidFill>
                  <a:srgbClr val="7E7E7E"/>
                </a:solidFill>
                <a:latin typeface="Arial"/>
                <a:cs typeface="Arial"/>
              </a:rPr>
              <a:t> </a:t>
            </a:r>
            <a:r>
              <a:rPr sz="900" dirty="0">
                <a:solidFill>
                  <a:srgbClr val="7E7E7E"/>
                </a:solidFill>
                <a:latin typeface="Arial"/>
                <a:cs typeface="Arial"/>
              </a:rPr>
              <a:t>Aspects</a:t>
            </a:r>
            <a:r>
              <a:rPr sz="900" spc="-35" dirty="0">
                <a:solidFill>
                  <a:srgbClr val="7E7E7E"/>
                </a:solidFill>
                <a:latin typeface="Arial"/>
                <a:cs typeface="Arial"/>
              </a:rPr>
              <a:t> </a:t>
            </a:r>
            <a:r>
              <a:rPr sz="900" dirty="0">
                <a:solidFill>
                  <a:srgbClr val="7E7E7E"/>
                </a:solidFill>
                <a:latin typeface="Arial"/>
                <a:cs typeface="Arial"/>
              </a:rPr>
              <a:t>of</a:t>
            </a:r>
            <a:r>
              <a:rPr sz="900" spc="-5" dirty="0">
                <a:solidFill>
                  <a:srgbClr val="7E7E7E"/>
                </a:solidFill>
                <a:latin typeface="Arial"/>
                <a:cs typeface="Arial"/>
              </a:rPr>
              <a:t> </a:t>
            </a:r>
            <a:r>
              <a:rPr sz="900" dirty="0">
                <a:solidFill>
                  <a:srgbClr val="7E7E7E"/>
                </a:solidFill>
                <a:latin typeface="Arial"/>
                <a:cs typeface="Arial"/>
              </a:rPr>
              <a:t>digital</a:t>
            </a:r>
            <a:r>
              <a:rPr sz="900" spc="-40" dirty="0">
                <a:solidFill>
                  <a:srgbClr val="7E7E7E"/>
                </a:solidFill>
                <a:latin typeface="Arial"/>
                <a:cs typeface="Arial"/>
              </a:rPr>
              <a:t> </a:t>
            </a:r>
            <a:r>
              <a:rPr sz="900" dirty="0">
                <a:solidFill>
                  <a:srgbClr val="7E7E7E"/>
                </a:solidFill>
                <a:latin typeface="Arial"/>
                <a:cs typeface="Arial"/>
              </a:rPr>
              <a:t>exclusion</a:t>
            </a:r>
            <a:r>
              <a:rPr sz="900" spc="-15" dirty="0">
                <a:solidFill>
                  <a:srgbClr val="7E7E7E"/>
                </a:solidFill>
                <a:latin typeface="Arial"/>
                <a:cs typeface="Arial"/>
              </a:rPr>
              <a:t> </a:t>
            </a:r>
            <a:r>
              <a:rPr sz="900" dirty="0">
                <a:solidFill>
                  <a:srgbClr val="7E7E7E"/>
                </a:solidFill>
                <a:latin typeface="Arial"/>
                <a:cs typeface="Arial"/>
              </a:rPr>
              <a:t>=</a:t>
            </a:r>
            <a:r>
              <a:rPr sz="900" spc="-15" dirty="0">
                <a:solidFill>
                  <a:srgbClr val="7E7E7E"/>
                </a:solidFill>
                <a:latin typeface="Arial"/>
                <a:cs typeface="Arial"/>
              </a:rPr>
              <a:t> </a:t>
            </a:r>
            <a:r>
              <a:rPr sz="900" dirty="0">
                <a:solidFill>
                  <a:srgbClr val="7E7E7E"/>
                </a:solidFill>
                <a:latin typeface="Arial"/>
                <a:cs typeface="Arial"/>
              </a:rPr>
              <a:t>consistent</a:t>
            </a:r>
            <a:r>
              <a:rPr sz="900" spc="-50" dirty="0">
                <a:solidFill>
                  <a:srgbClr val="7E7E7E"/>
                </a:solidFill>
                <a:latin typeface="Arial"/>
                <a:cs typeface="Arial"/>
              </a:rPr>
              <a:t> </a:t>
            </a:r>
            <a:r>
              <a:rPr sz="900" dirty="0">
                <a:solidFill>
                  <a:srgbClr val="7E7E7E"/>
                </a:solidFill>
                <a:latin typeface="Arial"/>
                <a:cs typeface="Arial"/>
              </a:rPr>
              <a:t>and</a:t>
            </a:r>
            <a:r>
              <a:rPr sz="900" spc="-15" dirty="0">
                <a:solidFill>
                  <a:srgbClr val="7E7E7E"/>
                </a:solidFill>
                <a:latin typeface="Arial"/>
                <a:cs typeface="Arial"/>
              </a:rPr>
              <a:t> </a:t>
            </a:r>
            <a:r>
              <a:rPr sz="900" dirty="0">
                <a:solidFill>
                  <a:srgbClr val="7E7E7E"/>
                </a:solidFill>
                <a:latin typeface="Arial"/>
                <a:cs typeface="Arial"/>
              </a:rPr>
              <a:t>reliable</a:t>
            </a:r>
            <a:r>
              <a:rPr sz="900" spc="-25" dirty="0">
                <a:solidFill>
                  <a:srgbClr val="7E7E7E"/>
                </a:solidFill>
                <a:latin typeface="Arial"/>
                <a:cs typeface="Arial"/>
              </a:rPr>
              <a:t> </a:t>
            </a:r>
            <a:r>
              <a:rPr sz="900" dirty="0">
                <a:solidFill>
                  <a:srgbClr val="7E7E7E"/>
                </a:solidFill>
                <a:latin typeface="Arial"/>
                <a:cs typeface="Arial"/>
              </a:rPr>
              <a:t>access</a:t>
            </a:r>
            <a:r>
              <a:rPr sz="900" spc="-35" dirty="0">
                <a:solidFill>
                  <a:srgbClr val="7E7E7E"/>
                </a:solidFill>
                <a:latin typeface="Arial"/>
                <a:cs typeface="Arial"/>
              </a:rPr>
              <a:t> </a:t>
            </a:r>
            <a:r>
              <a:rPr sz="900" dirty="0">
                <a:solidFill>
                  <a:srgbClr val="7E7E7E"/>
                </a:solidFill>
                <a:latin typeface="Arial"/>
                <a:cs typeface="Arial"/>
              </a:rPr>
              <a:t>to</a:t>
            </a:r>
            <a:r>
              <a:rPr sz="900" spc="-15" dirty="0">
                <a:solidFill>
                  <a:srgbClr val="7E7E7E"/>
                </a:solidFill>
                <a:latin typeface="Arial"/>
                <a:cs typeface="Arial"/>
              </a:rPr>
              <a:t> </a:t>
            </a:r>
            <a:r>
              <a:rPr sz="900" dirty="0">
                <a:solidFill>
                  <a:srgbClr val="7E7E7E"/>
                </a:solidFill>
                <a:latin typeface="Arial"/>
                <a:cs typeface="Arial"/>
              </a:rPr>
              <a:t>an</a:t>
            </a:r>
            <a:r>
              <a:rPr sz="900" spc="-10" dirty="0">
                <a:solidFill>
                  <a:srgbClr val="7E7E7E"/>
                </a:solidFill>
                <a:latin typeface="Arial"/>
                <a:cs typeface="Arial"/>
              </a:rPr>
              <a:t> </a:t>
            </a:r>
            <a:r>
              <a:rPr sz="900" dirty="0">
                <a:solidFill>
                  <a:srgbClr val="7E7E7E"/>
                </a:solidFill>
                <a:latin typeface="Arial"/>
                <a:cs typeface="Arial"/>
              </a:rPr>
              <a:t>internet</a:t>
            </a:r>
            <a:r>
              <a:rPr sz="900" spc="-30" dirty="0">
                <a:solidFill>
                  <a:srgbClr val="7E7E7E"/>
                </a:solidFill>
                <a:latin typeface="Arial"/>
                <a:cs typeface="Arial"/>
              </a:rPr>
              <a:t> </a:t>
            </a:r>
            <a:r>
              <a:rPr sz="900" dirty="0">
                <a:solidFill>
                  <a:srgbClr val="7E7E7E"/>
                </a:solidFill>
                <a:latin typeface="Arial"/>
                <a:cs typeface="Arial"/>
              </a:rPr>
              <a:t>connection</a:t>
            </a:r>
            <a:r>
              <a:rPr sz="900" spc="-40" dirty="0">
                <a:solidFill>
                  <a:srgbClr val="7E7E7E"/>
                </a:solidFill>
                <a:latin typeface="Arial"/>
                <a:cs typeface="Arial"/>
              </a:rPr>
              <a:t> </a:t>
            </a:r>
            <a:r>
              <a:rPr sz="900" spc="-25" dirty="0">
                <a:solidFill>
                  <a:srgbClr val="7E7E7E"/>
                </a:solidFill>
                <a:latin typeface="Arial"/>
                <a:cs typeface="Arial"/>
              </a:rPr>
              <a:t>at </a:t>
            </a:r>
            <a:r>
              <a:rPr sz="900" dirty="0">
                <a:solidFill>
                  <a:srgbClr val="7E7E7E"/>
                </a:solidFill>
                <a:latin typeface="Arial"/>
                <a:cs typeface="Arial"/>
              </a:rPr>
              <a:t>home;</a:t>
            </a:r>
            <a:r>
              <a:rPr sz="900" spc="-40" dirty="0">
                <a:solidFill>
                  <a:srgbClr val="7E7E7E"/>
                </a:solidFill>
                <a:latin typeface="Arial"/>
                <a:cs typeface="Arial"/>
              </a:rPr>
              <a:t> </a:t>
            </a:r>
            <a:r>
              <a:rPr sz="900" dirty="0">
                <a:solidFill>
                  <a:srgbClr val="7E7E7E"/>
                </a:solidFill>
                <a:latin typeface="Arial"/>
                <a:cs typeface="Arial"/>
              </a:rPr>
              <a:t>to</a:t>
            </a:r>
            <a:r>
              <a:rPr sz="900" spc="-10" dirty="0">
                <a:solidFill>
                  <a:srgbClr val="7E7E7E"/>
                </a:solidFill>
                <a:latin typeface="Arial"/>
                <a:cs typeface="Arial"/>
              </a:rPr>
              <a:t> </a:t>
            </a:r>
            <a:r>
              <a:rPr sz="900" dirty="0">
                <a:solidFill>
                  <a:srgbClr val="7E7E7E"/>
                </a:solidFill>
                <a:latin typeface="Arial"/>
                <a:cs typeface="Arial"/>
              </a:rPr>
              <a:t>devices</a:t>
            </a:r>
            <a:r>
              <a:rPr sz="900" spc="-25" dirty="0">
                <a:solidFill>
                  <a:srgbClr val="7E7E7E"/>
                </a:solidFill>
                <a:latin typeface="Arial"/>
                <a:cs typeface="Arial"/>
              </a:rPr>
              <a:t> </a:t>
            </a:r>
            <a:r>
              <a:rPr sz="900" dirty="0">
                <a:solidFill>
                  <a:srgbClr val="7E7E7E"/>
                </a:solidFill>
                <a:latin typeface="Arial"/>
                <a:cs typeface="Arial"/>
              </a:rPr>
              <a:t>that</a:t>
            </a:r>
            <a:r>
              <a:rPr sz="900" spc="-10" dirty="0">
                <a:solidFill>
                  <a:srgbClr val="7E7E7E"/>
                </a:solidFill>
                <a:latin typeface="Arial"/>
                <a:cs typeface="Arial"/>
              </a:rPr>
              <a:t> </a:t>
            </a:r>
            <a:r>
              <a:rPr sz="900" dirty="0">
                <a:solidFill>
                  <a:srgbClr val="7E7E7E"/>
                </a:solidFill>
                <a:latin typeface="Arial"/>
                <a:cs typeface="Arial"/>
              </a:rPr>
              <a:t>allow</a:t>
            </a:r>
            <a:r>
              <a:rPr sz="900" spc="-20" dirty="0">
                <a:solidFill>
                  <a:srgbClr val="7E7E7E"/>
                </a:solidFill>
                <a:latin typeface="Arial"/>
                <a:cs typeface="Arial"/>
              </a:rPr>
              <a:t> </a:t>
            </a:r>
            <a:r>
              <a:rPr sz="900" dirty="0">
                <a:solidFill>
                  <a:srgbClr val="7E7E7E"/>
                </a:solidFill>
                <a:latin typeface="Arial"/>
                <a:cs typeface="Arial"/>
              </a:rPr>
              <a:t>access</a:t>
            </a:r>
            <a:r>
              <a:rPr sz="900" spc="-35" dirty="0">
                <a:solidFill>
                  <a:srgbClr val="7E7E7E"/>
                </a:solidFill>
                <a:latin typeface="Arial"/>
                <a:cs typeface="Arial"/>
              </a:rPr>
              <a:t> </a:t>
            </a:r>
            <a:r>
              <a:rPr sz="900" dirty="0">
                <a:solidFill>
                  <a:srgbClr val="7E7E7E"/>
                </a:solidFill>
                <a:latin typeface="Arial"/>
                <a:cs typeface="Arial"/>
              </a:rPr>
              <a:t>to the</a:t>
            </a:r>
            <a:r>
              <a:rPr sz="900" spc="-10" dirty="0">
                <a:solidFill>
                  <a:srgbClr val="7E7E7E"/>
                </a:solidFill>
                <a:latin typeface="Arial"/>
                <a:cs typeface="Arial"/>
              </a:rPr>
              <a:t> </a:t>
            </a:r>
            <a:r>
              <a:rPr sz="900" dirty="0">
                <a:solidFill>
                  <a:srgbClr val="7E7E7E"/>
                </a:solidFill>
                <a:latin typeface="Arial"/>
                <a:cs typeface="Arial"/>
              </a:rPr>
              <a:t>internet;</a:t>
            </a:r>
            <a:r>
              <a:rPr sz="900" spc="-40" dirty="0">
                <a:solidFill>
                  <a:srgbClr val="7E7E7E"/>
                </a:solidFill>
                <a:latin typeface="Arial"/>
                <a:cs typeface="Arial"/>
              </a:rPr>
              <a:t> </a:t>
            </a:r>
            <a:r>
              <a:rPr sz="900" dirty="0">
                <a:solidFill>
                  <a:srgbClr val="7E7E7E"/>
                </a:solidFill>
                <a:latin typeface="Arial"/>
                <a:cs typeface="Arial"/>
              </a:rPr>
              <a:t>affording</a:t>
            </a:r>
            <a:r>
              <a:rPr sz="900" spc="-20" dirty="0">
                <a:solidFill>
                  <a:srgbClr val="7E7E7E"/>
                </a:solidFill>
                <a:latin typeface="Arial"/>
                <a:cs typeface="Arial"/>
              </a:rPr>
              <a:t> </a:t>
            </a:r>
            <a:r>
              <a:rPr sz="900" dirty="0">
                <a:solidFill>
                  <a:srgbClr val="7E7E7E"/>
                </a:solidFill>
                <a:latin typeface="Arial"/>
                <a:cs typeface="Arial"/>
              </a:rPr>
              <a:t>access</a:t>
            </a:r>
            <a:r>
              <a:rPr sz="900" spc="-30" dirty="0">
                <a:solidFill>
                  <a:srgbClr val="7E7E7E"/>
                </a:solidFill>
                <a:latin typeface="Arial"/>
                <a:cs typeface="Arial"/>
              </a:rPr>
              <a:t> </a:t>
            </a:r>
            <a:r>
              <a:rPr sz="900" dirty="0">
                <a:solidFill>
                  <a:srgbClr val="7E7E7E"/>
                </a:solidFill>
                <a:latin typeface="Arial"/>
                <a:cs typeface="Arial"/>
              </a:rPr>
              <a:t>to</a:t>
            </a:r>
            <a:r>
              <a:rPr sz="900" spc="-15" dirty="0">
                <a:solidFill>
                  <a:srgbClr val="7E7E7E"/>
                </a:solidFill>
                <a:latin typeface="Arial"/>
                <a:cs typeface="Arial"/>
              </a:rPr>
              <a:t> </a:t>
            </a:r>
            <a:r>
              <a:rPr sz="900" dirty="0">
                <a:solidFill>
                  <a:srgbClr val="7E7E7E"/>
                </a:solidFill>
                <a:latin typeface="Arial"/>
                <a:cs typeface="Arial"/>
              </a:rPr>
              <a:t>the</a:t>
            </a:r>
            <a:r>
              <a:rPr sz="900" spc="-10" dirty="0">
                <a:solidFill>
                  <a:srgbClr val="7E7E7E"/>
                </a:solidFill>
                <a:latin typeface="Arial"/>
                <a:cs typeface="Arial"/>
              </a:rPr>
              <a:t> </a:t>
            </a:r>
            <a:r>
              <a:rPr sz="900" dirty="0">
                <a:solidFill>
                  <a:srgbClr val="7E7E7E"/>
                </a:solidFill>
                <a:latin typeface="Arial"/>
                <a:cs typeface="Arial"/>
              </a:rPr>
              <a:t>internet;</a:t>
            </a:r>
            <a:r>
              <a:rPr sz="900" spc="-20" dirty="0">
                <a:solidFill>
                  <a:srgbClr val="7E7E7E"/>
                </a:solidFill>
                <a:latin typeface="Arial"/>
                <a:cs typeface="Arial"/>
              </a:rPr>
              <a:t> </a:t>
            </a:r>
            <a:r>
              <a:rPr sz="900" dirty="0">
                <a:solidFill>
                  <a:srgbClr val="7E7E7E"/>
                </a:solidFill>
                <a:latin typeface="Arial"/>
                <a:cs typeface="Arial"/>
              </a:rPr>
              <a:t>skills</a:t>
            </a:r>
            <a:r>
              <a:rPr sz="900" spc="-35" dirty="0">
                <a:solidFill>
                  <a:srgbClr val="7E7E7E"/>
                </a:solidFill>
                <a:latin typeface="Arial"/>
                <a:cs typeface="Arial"/>
              </a:rPr>
              <a:t> </a:t>
            </a:r>
            <a:r>
              <a:rPr sz="900" dirty="0">
                <a:solidFill>
                  <a:srgbClr val="7E7E7E"/>
                </a:solidFill>
                <a:latin typeface="Arial"/>
                <a:cs typeface="Arial"/>
              </a:rPr>
              <a:t>needed</a:t>
            </a:r>
            <a:r>
              <a:rPr sz="900" spc="-20" dirty="0">
                <a:solidFill>
                  <a:srgbClr val="7E7E7E"/>
                </a:solidFill>
                <a:latin typeface="Arial"/>
                <a:cs typeface="Arial"/>
              </a:rPr>
              <a:t> </a:t>
            </a:r>
            <a:r>
              <a:rPr sz="900" dirty="0">
                <a:solidFill>
                  <a:srgbClr val="7E7E7E"/>
                </a:solidFill>
                <a:latin typeface="Arial"/>
                <a:cs typeface="Arial"/>
              </a:rPr>
              <a:t>to</a:t>
            </a:r>
            <a:r>
              <a:rPr sz="900" spc="-10" dirty="0">
                <a:solidFill>
                  <a:srgbClr val="7E7E7E"/>
                </a:solidFill>
                <a:latin typeface="Arial"/>
                <a:cs typeface="Arial"/>
              </a:rPr>
              <a:t> </a:t>
            </a:r>
            <a:r>
              <a:rPr sz="900" dirty="0">
                <a:solidFill>
                  <a:srgbClr val="7E7E7E"/>
                </a:solidFill>
                <a:latin typeface="Arial"/>
                <a:cs typeface="Arial"/>
              </a:rPr>
              <a:t>access</a:t>
            </a:r>
            <a:r>
              <a:rPr sz="900" spc="-25" dirty="0">
                <a:solidFill>
                  <a:srgbClr val="7E7E7E"/>
                </a:solidFill>
                <a:latin typeface="Arial"/>
                <a:cs typeface="Arial"/>
              </a:rPr>
              <a:t> </a:t>
            </a:r>
            <a:r>
              <a:rPr sz="900" dirty="0">
                <a:solidFill>
                  <a:srgbClr val="7E7E7E"/>
                </a:solidFill>
                <a:latin typeface="Arial"/>
                <a:cs typeface="Arial"/>
              </a:rPr>
              <a:t>and</a:t>
            </a:r>
            <a:r>
              <a:rPr sz="900" spc="-20" dirty="0">
                <a:solidFill>
                  <a:srgbClr val="7E7E7E"/>
                </a:solidFill>
                <a:latin typeface="Arial"/>
                <a:cs typeface="Arial"/>
              </a:rPr>
              <a:t> </a:t>
            </a:r>
            <a:r>
              <a:rPr sz="900" dirty="0">
                <a:solidFill>
                  <a:srgbClr val="7E7E7E"/>
                </a:solidFill>
                <a:latin typeface="Arial"/>
                <a:cs typeface="Arial"/>
              </a:rPr>
              <a:t>use</a:t>
            </a:r>
            <a:r>
              <a:rPr sz="900" spc="-15" dirty="0">
                <a:solidFill>
                  <a:srgbClr val="7E7E7E"/>
                </a:solidFill>
                <a:latin typeface="Arial"/>
                <a:cs typeface="Arial"/>
              </a:rPr>
              <a:t> </a:t>
            </a:r>
            <a:r>
              <a:rPr sz="900" dirty="0">
                <a:solidFill>
                  <a:srgbClr val="7E7E7E"/>
                </a:solidFill>
                <a:latin typeface="Arial"/>
                <a:cs typeface="Arial"/>
              </a:rPr>
              <a:t>digital</a:t>
            </a:r>
            <a:r>
              <a:rPr sz="900" spc="55" dirty="0">
                <a:solidFill>
                  <a:srgbClr val="7E7E7E"/>
                </a:solidFill>
                <a:latin typeface="Arial"/>
                <a:cs typeface="Arial"/>
              </a:rPr>
              <a:t> </a:t>
            </a:r>
            <a:r>
              <a:rPr sz="900" dirty="0">
                <a:solidFill>
                  <a:srgbClr val="7E7E7E"/>
                </a:solidFill>
                <a:latin typeface="Arial"/>
                <a:cs typeface="Arial"/>
              </a:rPr>
              <a:t>services</a:t>
            </a:r>
            <a:r>
              <a:rPr sz="900" spc="-20" dirty="0">
                <a:solidFill>
                  <a:srgbClr val="7E7E7E"/>
                </a:solidFill>
                <a:latin typeface="Arial"/>
                <a:cs typeface="Arial"/>
              </a:rPr>
              <a:t> </a:t>
            </a:r>
            <a:r>
              <a:rPr sz="900" dirty="0">
                <a:solidFill>
                  <a:srgbClr val="7E7E7E"/>
                </a:solidFill>
                <a:latin typeface="Arial"/>
                <a:cs typeface="Arial"/>
              </a:rPr>
              <a:t>online;</a:t>
            </a:r>
            <a:r>
              <a:rPr sz="900" spc="-40" dirty="0">
                <a:solidFill>
                  <a:srgbClr val="7E7E7E"/>
                </a:solidFill>
                <a:latin typeface="Arial"/>
                <a:cs typeface="Arial"/>
              </a:rPr>
              <a:t> </a:t>
            </a:r>
            <a:r>
              <a:rPr sz="900" dirty="0">
                <a:solidFill>
                  <a:srgbClr val="7E7E7E"/>
                </a:solidFill>
                <a:latin typeface="Arial"/>
                <a:cs typeface="Arial"/>
              </a:rPr>
              <a:t>support</a:t>
            </a:r>
            <a:r>
              <a:rPr sz="900" spc="-20" dirty="0">
                <a:solidFill>
                  <a:srgbClr val="7E7E7E"/>
                </a:solidFill>
                <a:latin typeface="Arial"/>
                <a:cs typeface="Arial"/>
              </a:rPr>
              <a:t> </a:t>
            </a:r>
            <a:r>
              <a:rPr sz="900" dirty="0">
                <a:solidFill>
                  <a:srgbClr val="7E7E7E"/>
                </a:solidFill>
                <a:latin typeface="Arial"/>
                <a:cs typeface="Arial"/>
              </a:rPr>
              <a:t>needed</a:t>
            </a:r>
            <a:r>
              <a:rPr sz="900" spc="-20" dirty="0">
                <a:solidFill>
                  <a:srgbClr val="7E7E7E"/>
                </a:solidFill>
                <a:latin typeface="Arial"/>
                <a:cs typeface="Arial"/>
              </a:rPr>
              <a:t> </a:t>
            </a:r>
            <a:r>
              <a:rPr sz="900" dirty="0">
                <a:solidFill>
                  <a:srgbClr val="7E7E7E"/>
                </a:solidFill>
                <a:latin typeface="Arial"/>
                <a:cs typeface="Arial"/>
              </a:rPr>
              <a:t>to</a:t>
            </a:r>
            <a:r>
              <a:rPr sz="900" spc="-15" dirty="0">
                <a:solidFill>
                  <a:srgbClr val="7E7E7E"/>
                </a:solidFill>
                <a:latin typeface="Arial"/>
                <a:cs typeface="Arial"/>
              </a:rPr>
              <a:t> </a:t>
            </a:r>
            <a:r>
              <a:rPr sz="900" dirty="0">
                <a:solidFill>
                  <a:srgbClr val="7E7E7E"/>
                </a:solidFill>
                <a:latin typeface="Arial"/>
                <a:cs typeface="Arial"/>
              </a:rPr>
              <a:t>access</a:t>
            </a:r>
            <a:r>
              <a:rPr sz="900" spc="-30" dirty="0">
                <a:solidFill>
                  <a:srgbClr val="7E7E7E"/>
                </a:solidFill>
                <a:latin typeface="Arial"/>
                <a:cs typeface="Arial"/>
              </a:rPr>
              <a:t> </a:t>
            </a:r>
            <a:r>
              <a:rPr sz="900" dirty="0">
                <a:solidFill>
                  <a:srgbClr val="7E7E7E"/>
                </a:solidFill>
                <a:latin typeface="Arial"/>
                <a:cs typeface="Arial"/>
              </a:rPr>
              <a:t>and</a:t>
            </a:r>
            <a:r>
              <a:rPr sz="900" spc="-10" dirty="0">
                <a:solidFill>
                  <a:srgbClr val="7E7E7E"/>
                </a:solidFill>
                <a:latin typeface="Arial"/>
                <a:cs typeface="Arial"/>
              </a:rPr>
              <a:t> </a:t>
            </a:r>
            <a:r>
              <a:rPr sz="900" dirty="0">
                <a:solidFill>
                  <a:srgbClr val="7E7E7E"/>
                </a:solidFill>
                <a:latin typeface="Arial"/>
                <a:cs typeface="Arial"/>
              </a:rPr>
              <a:t>use</a:t>
            </a:r>
            <a:r>
              <a:rPr sz="900" spc="-15" dirty="0">
                <a:solidFill>
                  <a:srgbClr val="7E7E7E"/>
                </a:solidFill>
                <a:latin typeface="Arial"/>
                <a:cs typeface="Arial"/>
              </a:rPr>
              <a:t> </a:t>
            </a:r>
            <a:r>
              <a:rPr sz="900" dirty="0">
                <a:solidFill>
                  <a:srgbClr val="7E7E7E"/>
                </a:solidFill>
                <a:latin typeface="Arial"/>
                <a:cs typeface="Arial"/>
              </a:rPr>
              <a:t>digital</a:t>
            </a:r>
            <a:r>
              <a:rPr sz="900" spc="-20" dirty="0">
                <a:solidFill>
                  <a:srgbClr val="7E7E7E"/>
                </a:solidFill>
                <a:latin typeface="Arial"/>
                <a:cs typeface="Arial"/>
              </a:rPr>
              <a:t> </a:t>
            </a:r>
            <a:r>
              <a:rPr sz="900" dirty="0">
                <a:solidFill>
                  <a:srgbClr val="7E7E7E"/>
                </a:solidFill>
                <a:latin typeface="Arial"/>
                <a:cs typeface="Arial"/>
              </a:rPr>
              <a:t>services</a:t>
            </a:r>
            <a:r>
              <a:rPr sz="900" spc="-30" dirty="0">
                <a:solidFill>
                  <a:srgbClr val="7E7E7E"/>
                </a:solidFill>
                <a:latin typeface="Arial"/>
                <a:cs typeface="Arial"/>
              </a:rPr>
              <a:t> </a:t>
            </a:r>
            <a:r>
              <a:rPr sz="900" spc="-10" dirty="0">
                <a:solidFill>
                  <a:srgbClr val="7E7E7E"/>
                </a:solidFill>
                <a:latin typeface="Arial"/>
                <a:cs typeface="Arial"/>
              </a:rPr>
              <a:t>online</a:t>
            </a:r>
            <a:endParaRPr sz="900">
              <a:latin typeface="Arial"/>
              <a:cs typeface="Arial"/>
            </a:endParaRPr>
          </a:p>
        </p:txBody>
      </p:sp>
      <p:sp>
        <p:nvSpPr>
          <p:cNvPr id="28" name="object 28"/>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72</a:t>
            </a:r>
            <a:endParaRPr sz="1800">
              <a:latin typeface="Calibri"/>
              <a:cs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205" y="355219"/>
            <a:ext cx="10714355" cy="57404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Where</a:t>
            </a:r>
            <a:r>
              <a:rPr spc="-35" dirty="0">
                <a:solidFill>
                  <a:srgbClr val="5C5B5A"/>
                </a:solidFill>
              </a:rPr>
              <a:t> </a:t>
            </a:r>
            <a:r>
              <a:rPr dirty="0">
                <a:solidFill>
                  <a:srgbClr val="5C5B5A"/>
                </a:solidFill>
              </a:rPr>
              <a:t>respondents</a:t>
            </a:r>
            <a:r>
              <a:rPr spc="-30" dirty="0">
                <a:solidFill>
                  <a:srgbClr val="5C5B5A"/>
                </a:solidFill>
              </a:rPr>
              <a:t> </a:t>
            </a:r>
            <a:r>
              <a:rPr dirty="0">
                <a:solidFill>
                  <a:srgbClr val="5C5B5A"/>
                </a:solidFill>
              </a:rPr>
              <a:t>are</a:t>
            </a:r>
            <a:r>
              <a:rPr spc="-40" dirty="0">
                <a:solidFill>
                  <a:srgbClr val="5C5B5A"/>
                </a:solidFill>
              </a:rPr>
              <a:t> </a:t>
            </a:r>
            <a:r>
              <a:rPr dirty="0">
                <a:solidFill>
                  <a:srgbClr val="5C5B5A"/>
                </a:solidFill>
              </a:rPr>
              <a:t>experiencing</a:t>
            </a:r>
            <a:r>
              <a:rPr spc="-30" dirty="0">
                <a:solidFill>
                  <a:srgbClr val="5C5B5A"/>
                </a:solidFill>
              </a:rPr>
              <a:t> </a:t>
            </a:r>
            <a:r>
              <a:rPr dirty="0">
                <a:solidFill>
                  <a:srgbClr val="5C5B5A"/>
                </a:solidFill>
              </a:rPr>
              <a:t>digital</a:t>
            </a:r>
            <a:r>
              <a:rPr spc="-55" dirty="0">
                <a:solidFill>
                  <a:srgbClr val="5C5B5A"/>
                </a:solidFill>
              </a:rPr>
              <a:t> </a:t>
            </a:r>
            <a:r>
              <a:rPr dirty="0">
                <a:solidFill>
                  <a:srgbClr val="5C5B5A"/>
                </a:solidFill>
              </a:rPr>
              <a:t>exclusion,</a:t>
            </a:r>
            <a:r>
              <a:rPr spc="-40" dirty="0">
                <a:solidFill>
                  <a:srgbClr val="5C5B5A"/>
                </a:solidFill>
              </a:rPr>
              <a:t> </a:t>
            </a:r>
            <a:r>
              <a:rPr dirty="0">
                <a:solidFill>
                  <a:srgbClr val="5C5B5A"/>
                </a:solidFill>
              </a:rPr>
              <a:t>this</a:t>
            </a:r>
            <a:r>
              <a:rPr spc="-35" dirty="0">
                <a:solidFill>
                  <a:srgbClr val="5C5B5A"/>
                </a:solidFill>
              </a:rPr>
              <a:t> </a:t>
            </a:r>
            <a:r>
              <a:rPr dirty="0">
                <a:solidFill>
                  <a:srgbClr val="5C5B5A"/>
                </a:solidFill>
              </a:rPr>
              <a:t>continues</a:t>
            </a:r>
            <a:r>
              <a:rPr spc="-45" dirty="0">
                <a:solidFill>
                  <a:srgbClr val="5C5B5A"/>
                </a:solidFill>
              </a:rPr>
              <a:t> </a:t>
            </a:r>
            <a:r>
              <a:rPr dirty="0">
                <a:solidFill>
                  <a:srgbClr val="5C5B5A"/>
                </a:solidFill>
              </a:rPr>
              <a:t>to</a:t>
            </a:r>
            <a:r>
              <a:rPr spc="-30" dirty="0">
                <a:solidFill>
                  <a:srgbClr val="5C5B5A"/>
                </a:solidFill>
              </a:rPr>
              <a:t> </a:t>
            </a:r>
            <a:r>
              <a:rPr dirty="0">
                <a:solidFill>
                  <a:srgbClr val="5C5B5A"/>
                </a:solidFill>
              </a:rPr>
              <a:t>be</a:t>
            </a:r>
            <a:r>
              <a:rPr spc="-35" dirty="0">
                <a:solidFill>
                  <a:srgbClr val="5C5B5A"/>
                </a:solidFill>
              </a:rPr>
              <a:t> </a:t>
            </a:r>
            <a:r>
              <a:rPr dirty="0">
                <a:solidFill>
                  <a:srgbClr val="5C5B5A"/>
                </a:solidFill>
              </a:rPr>
              <a:t>driven</a:t>
            </a:r>
            <a:r>
              <a:rPr spc="-5" dirty="0">
                <a:solidFill>
                  <a:srgbClr val="5C5B5A"/>
                </a:solidFill>
              </a:rPr>
              <a:t> </a:t>
            </a:r>
            <a:r>
              <a:rPr dirty="0">
                <a:solidFill>
                  <a:srgbClr val="5C5B5A"/>
                </a:solidFill>
              </a:rPr>
              <a:t>by</a:t>
            </a:r>
            <a:r>
              <a:rPr spc="-35" dirty="0">
                <a:solidFill>
                  <a:srgbClr val="5C5B5A"/>
                </a:solidFill>
              </a:rPr>
              <a:t> </a:t>
            </a:r>
            <a:r>
              <a:rPr dirty="0">
                <a:solidFill>
                  <a:srgbClr val="5C5B5A"/>
                </a:solidFill>
              </a:rPr>
              <a:t>those</a:t>
            </a:r>
            <a:r>
              <a:rPr spc="-40" dirty="0">
                <a:solidFill>
                  <a:srgbClr val="5C5B5A"/>
                </a:solidFill>
              </a:rPr>
              <a:t> </a:t>
            </a:r>
            <a:r>
              <a:rPr spc="-10" dirty="0">
                <a:solidFill>
                  <a:srgbClr val="5C5B5A"/>
                </a:solidFill>
              </a:rPr>
              <a:t>saying </a:t>
            </a:r>
            <a:r>
              <a:rPr dirty="0">
                <a:solidFill>
                  <a:srgbClr val="5C5B5A"/>
                </a:solidFill>
              </a:rPr>
              <a:t>that</a:t>
            </a:r>
            <a:r>
              <a:rPr spc="-20" dirty="0">
                <a:solidFill>
                  <a:srgbClr val="5C5B5A"/>
                </a:solidFill>
              </a:rPr>
              <a:t> </a:t>
            </a:r>
            <a:r>
              <a:rPr dirty="0">
                <a:solidFill>
                  <a:srgbClr val="5C5B5A"/>
                </a:solidFill>
              </a:rPr>
              <a:t>they</a:t>
            </a:r>
            <a:r>
              <a:rPr spc="-30" dirty="0">
                <a:solidFill>
                  <a:srgbClr val="5C5B5A"/>
                </a:solidFill>
              </a:rPr>
              <a:t> </a:t>
            </a:r>
            <a:r>
              <a:rPr dirty="0">
                <a:solidFill>
                  <a:srgbClr val="5C5B5A"/>
                </a:solidFill>
              </a:rPr>
              <a:t>have</a:t>
            </a:r>
            <a:r>
              <a:rPr spc="10" dirty="0">
                <a:solidFill>
                  <a:srgbClr val="5C5B5A"/>
                </a:solidFill>
              </a:rPr>
              <a:t> </a:t>
            </a:r>
            <a:r>
              <a:rPr dirty="0">
                <a:solidFill>
                  <a:srgbClr val="5C5B5A"/>
                </a:solidFill>
              </a:rPr>
              <a:t>a</a:t>
            </a:r>
            <a:r>
              <a:rPr spc="-20" dirty="0">
                <a:solidFill>
                  <a:srgbClr val="5C5B5A"/>
                </a:solidFill>
              </a:rPr>
              <a:t> </a:t>
            </a:r>
            <a:r>
              <a:rPr dirty="0"/>
              <a:t>lack</a:t>
            </a:r>
            <a:r>
              <a:rPr spc="-20" dirty="0"/>
              <a:t> </a:t>
            </a:r>
            <a:r>
              <a:rPr dirty="0"/>
              <a:t>of</a:t>
            </a:r>
            <a:r>
              <a:rPr spc="-15" dirty="0"/>
              <a:t> </a:t>
            </a:r>
            <a:r>
              <a:rPr dirty="0"/>
              <a:t>skills</a:t>
            </a:r>
            <a:r>
              <a:rPr spc="-25" dirty="0"/>
              <a:t> </a:t>
            </a:r>
            <a:r>
              <a:rPr dirty="0">
                <a:solidFill>
                  <a:srgbClr val="5C5B5A"/>
                </a:solidFill>
              </a:rPr>
              <a:t>or</a:t>
            </a:r>
            <a:r>
              <a:rPr spc="-20" dirty="0">
                <a:solidFill>
                  <a:srgbClr val="5C5B5A"/>
                </a:solidFill>
              </a:rPr>
              <a:t> </a:t>
            </a:r>
            <a:r>
              <a:rPr dirty="0"/>
              <a:t>affordability</a:t>
            </a:r>
            <a:r>
              <a:rPr spc="-30" dirty="0"/>
              <a:t> </a:t>
            </a:r>
            <a:r>
              <a:rPr dirty="0">
                <a:solidFill>
                  <a:srgbClr val="5C5B5A"/>
                </a:solidFill>
              </a:rPr>
              <a:t>to</a:t>
            </a:r>
            <a:r>
              <a:rPr spc="-20" dirty="0">
                <a:solidFill>
                  <a:srgbClr val="5C5B5A"/>
                </a:solidFill>
              </a:rPr>
              <a:t> </a:t>
            </a:r>
            <a:r>
              <a:rPr dirty="0">
                <a:solidFill>
                  <a:srgbClr val="5C5B5A"/>
                </a:solidFill>
              </a:rPr>
              <a:t>allow</a:t>
            </a:r>
            <a:r>
              <a:rPr spc="-15" dirty="0">
                <a:solidFill>
                  <a:srgbClr val="5C5B5A"/>
                </a:solidFill>
              </a:rPr>
              <a:t> </a:t>
            </a:r>
            <a:r>
              <a:rPr dirty="0">
                <a:solidFill>
                  <a:srgbClr val="5C5B5A"/>
                </a:solidFill>
              </a:rPr>
              <a:t>them</a:t>
            </a:r>
            <a:r>
              <a:rPr spc="-20" dirty="0">
                <a:solidFill>
                  <a:srgbClr val="5C5B5A"/>
                </a:solidFill>
              </a:rPr>
              <a:t> </a:t>
            </a:r>
            <a:r>
              <a:rPr dirty="0">
                <a:solidFill>
                  <a:srgbClr val="5C5B5A"/>
                </a:solidFill>
              </a:rPr>
              <a:t>to</a:t>
            </a:r>
            <a:r>
              <a:rPr spc="-20" dirty="0">
                <a:solidFill>
                  <a:srgbClr val="5C5B5A"/>
                </a:solidFill>
              </a:rPr>
              <a:t> </a:t>
            </a:r>
            <a:r>
              <a:rPr dirty="0">
                <a:solidFill>
                  <a:srgbClr val="5C5B5A"/>
                </a:solidFill>
              </a:rPr>
              <a:t>access digital</a:t>
            </a:r>
            <a:r>
              <a:rPr spc="-45" dirty="0">
                <a:solidFill>
                  <a:srgbClr val="5C5B5A"/>
                </a:solidFill>
              </a:rPr>
              <a:t> </a:t>
            </a:r>
            <a:r>
              <a:rPr dirty="0">
                <a:solidFill>
                  <a:srgbClr val="5C5B5A"/>
                </a:solidFill>
              </a:rPr>
              <a:t>online</a:t>
            </a:r>
            <a:r>
              <a:rPr spc="-30" dirty="0">
                <a:solidFill>
                  <a:srgbClr val="5C5B5A"/>
                </a:solidFill>
              </a:rPr>
              <a:t> </a:t>
            </a:r>
            <a:r>
              <a:rPr spc="-10" dirty="0">
                <a:solidFill>
                  <a:srgbClr val="5C5B5A"/>
                </a:solidFill>
              </a:rPr>
              <a:t>services</a:t>
            </a:r>
          </a:p>
        </p:txBody>
      </p:sp>
      <p:grpSp>
        <p:nvGrpSpPr>
          <p:cNvPr id="3" name="object 3"/>
          <p:cNvGrpSpPr/>
          <p:nvPr/>
        </p:nvGrpSpPr>
        <p:grpSpPr>
          <a:xfrm>
            <a:off x="1198575" y="2545079"/>
            <a:ext cx="10814050" cy="775970"/>
            <a:chOff x="1198575" y="2545079"/>
            <a:chExt cx="10814050" cy="775970"/>
          </a:xfrm>
        </p:grpSpPr>
        <p:sp>
          <p:nvSpPr>
            <p:cNvPr id="4" name="object 4"/>
            <p:cNvSpPr/>
            <p:nvPr/>
          </p:nvSpPr>
          <p:spPr>
            <a:xfrm>
              <a:off x="1629156" y="3008375"/>
              <a:ext cx="9953625" cy="307975"/>
            </a:xfrm>
            <a:custGeom>
              <a:avLst/>
              <a:gdLst/>
              <a:ahLst/>
              <a:cxnLst/>
              <a:rect l="l" t="t" r="r" b="b"/>
              <a:pathLst>
                <a:path w="9953625" h="307975">
                  <a:moveTo>
                    <a:pt x="1309116" y="0"/>
                  </a:moveTo>
                  <a:lnTo>
                    <a:pt x="0" y="0"/>
                  </a:lnTo>
                  <a:lnTo>
                    <a:pt x="0" y="307467"/>
                  </a:lnTo>
                  <a:lnTo>
                    <a:pt x="1309116" y="307467"/>
                  </a:lnTo>
                  <a:lnTo>
                    <a:pt x="1309116" y="0"/>
                  </a:lnTo>
                  <a:close/>
                </a:path>
                <a:path w="9953625" h="307975">
                  <a:moveTo>
                    <a:pt x="3470148" y="0"/>
                  </a:moveTo>
                  <a:lnTo>
                    <a:pt x="2161032" y="0"/>
                  </a:lnTo>
                  <a:lnTo>
                    <a:pt x="2161032" y="307467"/>
                  </a:lnTo>
                  <a:lnTo>
                    <a:pt x="3470148" y="307467"/>
                  </a:lnTo>
                  <a:lnTo>
                    <a:pt x="3470148" y="0"/>
                  </a:lnTo>
                  <a:close/>
                </a:path>
                <a:path w="9953625" h="307975">
                  <a:moveTo>
                    <a:pt x="5631180" y="0"/>
                  </a:moveTo>
                  <a:lnTo>
                    <a:pt x="4322064" y="0"/>
                  </a:lnTo>
                  <a:lnTo>
                    <a:pt x="4322064" y="307467"/>
                  </a:lnTo>
                  <a:lnTo>
                    <a:pt x="5631180" y="307467"/>
                  </a:lnTo>
                  <a:lnTo>
                    <a:pt x="5631180" y="0"/>
                  </a:lnTo>
                  <a:close/>
                </a:path>
                <a:path w="9953625" h="307975">
                  <a:moveTo>
                    <a:pt x="7792212" y="0"/>
                  </a:moveTo>
                  <a:lnTo>
                    <a:pt x="6481572" y="0"/>
                  </a:lnTo>
                  <a:lnTo>
                    <a:pt x="6481572" y="307467"/>
                  </a:lnTo>
                  <a:lnTo>
                    <a:pt x="7792212" y="307467"/>
                  </a:lnTo>
                  <a:lnTo>
                    <a:pt x="7792212" y="0"/>
                  </a:lnTo>
                  <a:close/>
                </a:path>
                <a:path w="9953625" h="307975">
                  <a:moveTo>
                    <a:pt x="9953244" y="0"/>
                  </a:moveTo>
                  <a:lnTo>
                    <a:pt x="8642604" y="0"/>
                  </a:lnTo>
                  <a:lnTo>
                    <a:pt x="8642604" y="307467"/>
                  </a:lnTo>
                  <a:lnTo>
                    <a:pt x="9953244" y="307467"/>
                  </a:lnTo>
                  <a:lnTo>
                    <a:pt x="9953244" y="0"/>
                  </a:lnTo>
                  <a:close/>
                </a:path>
              </a:pathLst>
            </a:custGeom>
            <a:solidFill>
              <a:srgbClr val="FF0000"/>
            </a:solidFill>
          </p:spPr>
          <p:txBody>
            <a:bodyPr wrap="square" lIns="0" tIns="0" rIns="0" bIns="0" rtlCol="0"/>
            <a:lstStyle/>
            <a:p>
              <a:endParaRPr/>
            </a:p>
          </p:txBody>
        </p:sp>
        <p:sp>
          <p:nvSpPr>
            <p:cNvPr id="5" name="object 5"/>
            <p:cNvSpPr/>
            <p:nvPr/>
          </p:nvSpPr>
          <p:spPr>
            <a:xfrm>
              <a:off x="1629156" y="2904743"/>
              <a:ext cx="9953625" cy="104139"/>
            </a:xfrm>
            <a:custGeom>
              <a:avLst/>
              <a:gdLst/>
              <a:ahLst/>
              <a:cxnLst/>
              <a:rect l="l" t="t" r="r" b="b"/>
              <a:pathLst>
                <a:path w="9953625" h="104139">
                  <a:moveTo>
                    <a:pt x="1309116" y="51816"/>
                  </a:moveTo>
                  <a:lnTo>
                    <a:pt x="0" y="51816"/>
                  </a:lnTo>
                  <a:lnTo>
                    <a:pt x="0" y="103632"/>
                  </a:lnTo>
                  <a:lnTo>
                    <a:pt x="1309116" y="103632"/>
                  </a:lnTo>
                  <a:lnTo>
                    <a:pt x="1309116" y="51816"/>
                  </a:lnTo>
                  <a:close/>
                </a:path>
                <a:path w="9953625" h="104139">
                  <a:moveTo>
                    <a:pt x="3470148" y="51816"/>
                  </a:moveTo>
                  <a:lnTo>
                    <a:pt x="2161032" y="51816"/>
                  </a:lnTo>
                  <a:lnTo>
                    <a:pt x="2161032" y="103632"/>
                  </a:lnTo>
                  <a:lnTo>
                    <a:pt x="3470148" y="103632"/>
                  </a:lnTo>
                  <a:lnTo>
                    <a:pt x="3470148" y="51816"/>
                  </a:lnTo>
                  <a:close/>
                </a:path>
                <a:path w="9953625" h="104139">
                  <a:moveTo>
                    <a:pt x="5631180" y="51816"/>
                  </a:moveTo>
                  <a:lnTo>
                    <a:pt x="4322064" y="51816"/>
                  </a:lnTo>
                  <a:lnTo>
                    <a:pt x="4322064" y="103632"/>
                  </a:lnTo>
                  <a:lnTo>
                    <a:pt x="5631180" y="103632"/>
                  </a:lnTo>
                  <a:lnTo>
                    <a:pt x="5631180" y="51816"/>
                  </a:lnTo>
                  <a:close/>
                </a:path>
                <a:path w="9953625" h="104139">
                  <a:moveTo>
                    <a:pt x="9953244" y="0"/>
                  </a:moveTo>
                  <a:lnTo>
                    <a:pt x="8642604" y="0"/>
                  </a:lnTo>
                  <a:lnTo>
                    <a:pt x="8642604" y="103632"/>
                  </a:lnTo>
                  <a:lnTo>
                    <a:pt x="9953244" y="103632"/>
                  </a:lnTo>
                  <a:lnTo>
                    <a:pt x="9953244" y="0"/>
                  </a:lnTo>
                  <a:close/>
                </a:path>
              </a:pathLst>
            </a:custGeom>
            <a:solidFill>
              <a:srgbClr val="FF9999"/>
            </a:solidFill>
          </p:spPr>
          <p:txBody>
            <a:bodyPr wrap="square" lIns="0" tIns="0" rIns="0" bIns="0" rtlCol="0"/>
            <a:lstStyle/>
            <a:p>
              <a:endParaRPr/>
            </a:p>
          </p:txBody>
        </p:sp>
        <p:sp>
          <p:nvSpPr>
            <p:cNvPr id="6" name="object 6"/>
            <p:cNvSpPr/>
            <p:nvPr/>
          </p:nvSpPr>
          <p:spPr>
            <a:xfrm>
              <a:off x="1629156" y="2545079"/>
              <a:ext cx="3470275" cy="411480"/>
            </a:xfrm>
            <a:custGeom>
              <a:avLst/>
              <a:gdLst/>
              <a:ahLst/>
              <a:cxnLst/>
              <a:rect l="l" t="t" r="r" b="b"/>
              <a:pathLst>
                <a:path w="3470275" h="411480">
                  <a:moveTo>
                    <a:pt x="1309116" y="0"/>
                  </a:moveTo>
                  <a:lnTo>
                    <a:pt x="0" y="0"/>
                  </a:lnTo>
                  <a:lnTo>
                    <a:pt x="0" y="411480"/>
                  </a:lnTo>
                  <a:lnTo>
                    <a:pt x="1309116" y="411480"/>
                  </a:lnTo>
                  <a:lnTo>
                    <a:pt x="1309116" y="0"/>
                  </a:lnTo>
                  <a:close/>
                </a:path>
                <a:path w="3470275" h="411480">
                  <a:moveTo>
                    <a:pt x="3470148" y="51816"/>
                  </a:moveTo>
                  <a:lnTo>
                    <a:pt x="2161032" y="51816"/>
                  </a:lnTo>
                  <a:lnTo>
                    <a:pt x="2161032" y="411480"/>
                  </a:lnTo>
                  <a:lnTo>
                    <a:pt x="3470148" y="411480"/>
                  </a:lnTo>
                  <a:lnTo>
                    <a:pt x="3470148" y="51816"/>
                  </a:lnTo>
                  <a:close/>
                </a:path>
              </a:pathLst>
            </a:custGeom>
            <a:solidFill>
              <a:srgbClr val="FFC5C5"/>
            </a:solidFill>
          </p:spPr>
          <p:txBody>
            <a:bodyPr wrap="square" lIns="0" tIns="0" rIns="0" bIns="0" rtlCol="0"/>
            <a:lstStyle/>
            <a:p>
              <a:endParaRPr/>
            </a:p>
          </p:txBody>
        </p:sp>
        <p:sp>
          <p:nvSpPr>
            <p:cNvPr id="7" name="object 7"/>
            <p:cNvSpPr/>
            <p:nvPr/>
          </p:nvSpPr>
          <p:spPr>
            <a:xfrm>
              <a:off x="1203337" y="3315842"/>
              <a:ext cx="10804525" cy="0"/>
            </a:xfrm>
            <a:custGeom>
              <a:avLst/>
              <a:gdLst/>
              <a:ahLst/>
              <a:cxnLst/>
              <a:rect l="l" t="t" r="r" b="b"/>
              <a:pathLst>
                <a:path w="10804525">
                  <a:moveTo>
                    <a:pt x="0" y="0"/>
                  </a:moveTo>
                  <a:lnTo>
                    <a:pt x="10804004" y="0"/>
                  </a:lnTo>
                </a:path>
              </a:pathLst>
            </a:custGeom>
            <a:ln w="9525">
              <a:solidFill>
                <a:srgbClr val="F1F1F1"/>
              </a:solidFill>
            </a:ln>
          </p:spPr>
          <p:txBody>
            <a:bodyPr wrap="square" lIns="0" tIns="0" rIns="0" bIns="0" rtlCol="0"/>
            <a:lstStyle/>
            <a:p>
              <a:endParaRPr/>
            </a:p>
          </p:txBody>
        </p:sp>
      </p:grpSp>
      <p:sp>
        <p:nvSpPr>
          <p:cNvPr id="8" name="object 8"/>
          <p:cNvSpPr txBox="1"/>
          <p:nvPr/>
        </p:nvSpPr>
        <p:spPr>
          <a:xfrm>
            <a:off x="2141601" y="3035300"/>
            <a:ext cx="28321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FFFFFF"/>
                </a:solidFill>
                <a:latin typeface="Arial"/>
                <a:cs typeface="Arial"/>
              </a:rPr>
              <a:t>6%</a:t>
            </a:r>
            <a:endParaRPr sz="1400">
              <a:latin typeface="Arial"/>
              <a:cs typeface="Arial"/>
            </a:endParaRPr>
          </a:p>
        </p:txBody>
      </p:sp>
      <p:sp>
        <p:nvSpPr>
          <p:cNvPr id="9" name="object 9"/>
          <p:cNvSpPr txBox="1"/>
          <p:nvPr/>
        </p:nvSpPr>
        <p:spPr>
          <a:xfrm>
            <a:off x="4302633" y="3035300"/>
            <a:ext cx="28321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FFFFFF"/>
                </a:solidFill>
                <a:latin typeface="Arial"/>
                <a:cs typeface="Arial"/>
              </a:rPr>
              <a:t>6%</a:t>
            </a:r>
            <a:endParaRPr sz="1400">
              <a:latin typeface="Arial"/>
              <a:cs typeface="Arial"/>
            </a:endParaRPr>
          </a:p>
        </p:txBody>
      </p:sp>
      <p:sp>
        <p:nvSpPr>
          <p:cNvPr id="10" name="object 10"/>
          <p:cNvSpPr txBox="1"/>
          <p:nvPr/>
        </p:nvSpPr>
        <p:spPr>
          <a:xfrm>
            <a:off x="6476365" y="3035300"/>
            <a:ext cx="270510" cy="239395"/>
          </a:xfrm>
          <a:prstGeom prst="rect">
            <a:avLst/>
          </a:prstGeom>
        </p:spPr>
        <p:txBody>
          <a:bodyPr vert="horz" wrap="square" lIns="0" tIns="13335" rIns="0" bIns="0" rtlCol="0">
            <a:spAutoFit/>
          </a:bodyPr>
          <a:lstStyle/>
          <a:p>
            <a:pPr>
              <a:lnSpc>
                <a:spcPct val="100000"/>
              </a:lnSpc>
              <a:spcBef>
                <a:spcPts val="105"/>
              </a:spcBef>
            </a:pPr>
            <a:r>
              <a:rPr sz="1400" spc="-25" dirty="0">
                <a:solidFill>
                  <a:srgbClr val="FFFFFF"/>
                </a:solidFill>
                <a:latin typeface="Arial"/>
                <a:cs typeface="Arial"/>
              </a:rPr>
              <a:t>6%</a:t>
            </a:r>
            <a:endParaRPr sz="1400">
              <a:latin typeface="Arial"/>
              <a:cs typeface="Arial"/>
            </a:endParaRPr>
          </a:p>
        </p:txBody>
      </p:sp>
      <p:sp>
        <p:nvSpPr>
          <p:cNvPr id="11" name="object 11"/>
          <p:cNvSpPr txBox="1"/>
          <p:nvPr/>
        </p:nvSpPr>
        <p:spPr>
          <a:xfrm>
            <a:off x="8637396" y="3035300"/>
            <a:ext cx="270510" cy="239395"/>
          </a:xfrm>
          <a:prstGeom prst="rect">
            <a:avLst/>
          </a:prstGeom>
        </p:spPr>
        <p:txBody>
          <a:bodyPr vert="horz" wrap="square" lIns="0" tIns="13335" rIns="0" bIns="0" rtlCol="0">
            <a:spAutoFit/>
          </a:bodyPr>
          <a:lstStyle/>
          <a:p>
            <a:pPr>
              <a:lnSpc>
                <a:spcPct val="100000"/>
              </a:lnSpc>
              <a:spcBef>
                <a:spcPts val="105"/>
              </a:spcBef>
            </a:pPr>
            <a:r>
              <a:rPr sz="1400" spc="-25" dirty="0">
                <a:solidFill>
                  <a:srgbClr val="FFFFFF"/>
                </a:solidFill>
                <a:latin typeface="Arial"/>
                <a:cs typeface="Arial"/>
              </a:rPr>
              <a:t>6%</a:t>
            </a:r>
            <a:endParaRPr sz="1400">
              <a:latin typeface="Arial"/>
              <a:cs typeface="Arial"/>
            </a:endParaRPr>
          </a:p>
        </p:txBody>
      </p:sp>
      <p:sp>
        <p:nvSpPr>
          <p:cNvPr id="12" name="object 12"/>
          <p:cNvSpPr txBox="1"/>
          <p:nvPr/>
        </p:nvSpPr>
        <p:spPr>
          <a:xfrm>
            <a:off x="8110728" y="3035300"/>
            <a:ext cx="3472179" cy="239395"/>
          </a:xfrm>
          <a:prstGeom prst="rect">
            <a:avLst/>
          </a:prstGeom>
        </p:spPr>
        <p:txBody>
          <a:bodyPr vert="horz" wrap="square" lIns="0" tIns="13335" rIns="0" bIns="0" rtlCol="0">
            <a:spAutoFit/>
          </a:bodyPr>
          <a:lstStyle/>
          <a:p>
            <a:pPr marR="518795" algn="r">
              <a:lnSpc>
                <a:spcPct val="100000"/>
              </a:lnSpc>
              <a:spcBef>
                <a:spcPts val="105"/>
              </a:spcBef>
            </a:pPr>
            <a:r>
              <a:rPr sz="1400" spc="-25" dirty="0">
                <a:solidFill>
                  <a:srgbClr val="FFFFFF"/>
                </a:solidFill>
                <a:latin typeface="Arial"/>
                <a:cs typeface="Arial"/>
              </a:rPr>
              <a:t>6%</a:t>
            </a:r>
            <a:endParaRPr sz="1400">
              <a:latin typeface="Arial"/>
              <a:cs typeface="Arial"/>
            </a:endParaRPr>
          </a:p>
        </p:txBody>
      </p:sp>
      <p:sp>
        <p:nvSpPr>
          <p:cNvPr id="13" name="object 13"/>
          <p:cNvSpPr txBox="1"/>
          <p:nvPr/>
        </p:nvSpPr>
        <p:spPr>
          <a:xfrm>
            <a:off x="8110728" y="2852927"/>
            <a:ext cx="1310640" cy="149225"/>
          </a:xfrm>
          <a:prstGeom prst="rect">
            <a:avLst/>
          </a:prstGeom>
          <a:solidFill>
            <a:srgbClr val="FF9999"/>
          </a:solidFill>
        </p:spPr>
        <p:txBody>
          <a:bodyPr vert="horz" wrap="square" lIns="0" tIns="0" rIns="0" bIns="0" rtlCol="0">
            <a:spAutoFit/>
          </a:bodyPr>
          <a:lstStyle/>
          <a:p>
            <a:pPr algn="ctr">
              <a:lnSpc>
                <a:spcPts val="1175"/>
              </a:lnSpc>
            </a:pPr>
            <a:r>
              <a:rPr sz="1400" spc="-25" dirty="0">
                <a:solidFill>
                  <a:srgbClr val="5C5B5A"/>
                </a:solidFill>
                <a:latin typeface="Arial"/>
                <a:cs typeface="Arial"/>
              </a:rPr>
              <a:t>3%</a:t>
            </a:r>
            <a:endParaRPr sz="1400">
              <a:latin typeface="Arial"/>
              <a:cs typeface="Arial"/>
            </a:endParaRPr>
          </a:p>
        </p:txBody>
      </p:sp>
      <p:sp>
        <p:nvSpPr>
          <p:cNvPr id="14" name="object 14"/>
          <p:cNvSpPr txBox="1"/>
          <p:nvPr/>
        </p:nvSpPr>
        <p:spPr>
          <a:xfrm>
            <a:off x="10785729" y="2829813"/>
            <a:ext cx="28321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2%</a:t>
            </a:r>
            <a:endParaRPr sz="1400">
              <a:latin typeface="Arial"/>
              <a:cs typeface="Arial"/>
            </a:endParaRPr>
          </a:p>
        </p:txBody>
      </p:sp>
      <p:sp>
        <p:nvSpPr>
          <p:cNvPr id="15" name="object 15"/>
          <p:cNvSpPr txBox="1"/>
          <p:nvPr/>
        </p:nvSpPr>
        <p:spPr>
          <a:xfrm>
            <a:off x="2141601" y="2606376"/>
            <a:ext cx="283210" cy="488950"/>
          </a:xfrm>
          <a:prstGeom prst="rect">
            <a:avLst/>
          </a:prstGeom>
        </p:spPr>
        <p:txBody>
          <a:bodyPr vert="horz" wrap="square" lIns="0" tIns="30480" rIns="0" bIns="0" rtlCol="0">
            <a:spAutoFit/>
          </a:bodyPr>
          <a:lstStyle/>
          <a:p>
            <a:pPr marL="12700">
              <a:lnSpc>
                <a:spcPct val="100000"/>
              </a:lnSpc>
              <a:spcBef>
                <a:spcPts val="240"/>
              </a:spcBef>
            </a:pPr>
            <a:r>
              <a:rPr sz="1400" spc="-25" dirty="0">
                <a:solidFill>
                  <a:srgbClr val="5C5B5A"/>
                </a:solidFill>
                <a:latin typeface="Arial"/>
                <a:cs typeface="Arial"/>
              </a:rPr>
              <a:t>8%</a:t>
            </a:r>
            <a:endParaRPr sz="1400">
              <a:latin typeface="Arial"/>
              <a:cs typeface="Arial"/>
            </a:endParaRPr>
          </a:p>
          <a:p>
            <a:pPr marL="12700">
              <a:lnSpc>
                <a:spcPct val="100000"/>
              </a:lnSpc>
              <a:spcBef>
                <a:spcPts val="145"/>
              </a:spcBef>
            </a:pPr>
            <a:r>
              <a:rPr sz="1400" spc="-25" dirty="0">
                <a:solidFill>
                  <a:srgbClr val="5C5B5A"/>
                </a:solidFill>
                <a:latin typeface="Arial"/>
                <a:cs typeface="Arial"/>
              </a:rPr>
              <a:t>1%</a:t>
            </a:r>
            <a:endParaRPr sz="1400">
              <a:latin typeface="Arial"/>
              <a:cs typeface="Arial"/>
            </a:endParaRPr>
          </a:p>
        </p:txBody>
      </p:sp>
      <p:sp>
        <p:nvSpPr>
          <p:cNvPr id="16" name="object 16"/>
          <p:cNvSpPr txBox="1"/>
          <p:nvPr/>
        </p:nvSpPr>
        <p:spPr>
          <a:xfrm>
            <a:off x="4302633" y="2649982"/>
            <a:ext cx="283210" cy="445134"/>
          </a:xfrm>
          <a:prstGeom prst="rect">
            <a:avLst/>
          </a:prstGeom>
        </p:spPr>
        <p:txBody>
          <a:bodyPr vert="horz" wrap="square" lIns="0" tIns="13335" rIns="0" bIns="0" rtlCol="0">
            <a:spAutoFit/>
          </a:bodyPr>
          <a:lstStyle/>
          <a:p>
            <a:pPr marL="12700">
              <a:lnSpc>
                <a:spcPts val="1650"/>
              </a:lnSpc>
              <a:spcBef>
                <a:spcPts val="105"/>
              </a:spcBef>
            </a:pPr>
            <a:r>
              <a:rPr sz="1400" spc="-25" dirty="0">
                <a:solidFill>
                  <a:srgbClr val="5C5B5A"/>
                </a:solidFill>
                <a:latin typeface="Arial"/>
                <a:cs typeface="Arial"/>
              </a:rPr>
              <a:t>7%</a:t>
            </a:r>
            <a:endParaRPr sz="1400">
              <a:latin typeface="Arial"/>
              <a:cs typeface="Arial"/>
            </a:endParaRPr>
          </a:p>
          <a:p>
            <a:pPr marL="12700">
              <a:lnSpc>
                <a:spcPts val="1650"/>
              </a:lnSpc>
            </a:pPr>
            <a:r>
              <a:rPr sz="1400" spc="-25" dirty="0">
                <a:solidFill>
                  <a:srgbClr val="5C5B5A"/>
                </a:solidFill>
                <a:latin typeface="Arial"/>
                <a:cs typeface="Arial"/>
              </a:rPr>
              <a:t>1%</a:t>
            </a:r>
            <a:endParaRPr sz="1400">
              <a:latin typeface="Arial"/>
              <a:cs typeface="Arial"/>
            </a:endParaRPr>
          </a:p>
        </p:txBody>
      </p:sp>
      <p:sp>
        <p:nvSpPr>
          <p:cNvPr id="17" name="object 17"/>
          <p:cNvSpPr txBox="1"/>
          <p:nvPr/>
        </p:nvSpPr>
        <p:spPr>
          <a:xfrm>
            <a:off x="5951220" y="2442972"/>
            <a:ext cx="1309370" cy="527050"/>
          </a:xfrm>
          <a:prstGeom prst="rect">
            <a:avLst/>
          </a:prstGeom>
          <a:solidFill>
            <a:srgbClr val="FFC5C5"/>
          </a:solidFill>
        </p:spPr>
        <p:txBody>
          <a:bodyPr vert="horz" wrap="square" lIns="0" tIns="142875" rIns="0" bIns="0" rtlCol="0">
            <a:spAutoFit/>
          </a:bodyPr>
          <a:lstStyle/>
          <a:p>
            <a:pPr algn="ctr">
              <a:lnSpc>
                <a:spcPct val="100000"/>
              </a:lnSpc>
              <a:spcBef>
                <a:spcPts val="1125"/>
              </a:spcBef>
            </a:pPr>
            <a:r>
              <a:rPr sz="1400" spc="-25" dirty="0">
                <a:solidFill>
                  <a:srgbClr val="5C5B5A"/>
                </a:solidFill>
                <a:latin typeface="Arial"/>
                <a:cs typeface="Arial"/>
              </a:rPr>
              <a:t>10%</a:t>
            </a:r>
            <a:endParaRPr sz="1400">
              <a:latin typeface="Arial"/>
              <a:cs typeface="Arial"/>
            </a:endParaRPr>
          </a:p>
          <a:p>
            <a:pPr algn="ctr">
              <a:lnSpc>
                <a:spcPts val="795"/>
              </a:lnSpc>
              <a:spcBef>
                <a:spcPts val="545"/>
              </a:spcBef>
            </a:pPr>
            <a:r>
              <a:rPr sz="1400" spc="-25" dirty="0">
                <a:solidFill>
                  <a:srgbClr val="5C5B5A"/>
                </a:solidFill>
                <a:latin typeface="Arial"/>
                <a:cs typeface="Arial"/>
              </a:rPr>
              <a:t>1%</a:t>
            </a:r>
            <a:endParaRPr sz="1400">
              <a:latin typeface="Arial"/>
              <a:cs typeface="Arial"/>
            </a:endParaRPr>
          </a:p>
        </p:txBody>
      </p:sp>
      <p:sp>
        <p:nvSpPr>
          <p:cNvPr id="18" name="object 18"/>
          <p:cNvSpPr txBox="1"/>
          <p:nvPr/>
        </p:nvSpPr>
        <p:spPr>
          <a:xfrm>
            <a:off x="8110728" y="2237232"/>
            <a:ext cx="1310640" cy="615950"/>
          </a:xfrm>
          <a:prstGeom prst="rect">
            <a:avLst/>
          </a:prstGeom>
          <a:solidFill>
            <a:srgbClr val="FFC5C5"/>
          </a:solidFill>
        </p:spPr>
        <p:txBody>
          <a:bodyPr vert="horz" wrap="square" lIns="0" tIns="194310" rIns="0" bIns="0" rtlCol="0">
            <a:spAutoFit/>
          </a:bodyPr>
          <a:lstStyle/>
          <a:p>
            <a:pPr marL="1270" algn="ctr">
              <a:lnSpc>
                <a:spcPct val="100000"/>
              </a:lnSpc>
              <a:spcBef>
                <a:spcPts val="1530"/>
              </a:spcBef>
            </a:pPr>
            <a:r>
              <a:rPr sz="1400" spc="-25" dirty="0">
                <a:solidFill>
                  <a:srgbClr val="5C5B5A"/>
                </a:solidFill>
                <a:latin typeface="Arial"/>
                <a:cs typeface="Arial"/>
              </a:rPr>
              <a:t>12%</a:t>
            </a:r>
            <a:endParaRPr sz="1400">
              <a:latin typeface="Arial"/>
              <a:cs typeface="Arial"/>
            </a:endParaRPr>
          </a:p>
        </p:txBody>
      </p:sp>
      <p:sp>
        <p:nvSpPr>
          <p:cNvPr id="19" name="object 19"/>
          <p:cNvSpPr txBox="1"/>
          <p:nvPr/>
        </p:nvSpPr>
        <p:spPr>
          <a:xfrm>
            <a:off x="10271759" y="2391155"/>
            <a:ext cx="1310640" cy="513715"/>
          </a:xfrm>
          <a:prstGeom prst="rect">
            <a:avLst/>
          </a:prstGeom>
          <a:solidFill>
            <a:srgbClr val="FFC5C5"/>
          </a:solidFill>
        </p:spPr>
        <p:txBody>
          <a:bodyPr vert="horz" wrap="square" lIns="0" tIns="143510" rIns="0" bIns="0" rtlCol="0">
            <a:spAutoFit/>
          </a:bodyPr>
          <a:lstStyle/>
          <a:p>
            <a:pPr marL="1270" algn="ctr">
              <a:lnSpc>
                <a:spcPct val="100000"/>
              </a:lnSpc>
              <a:spcBef>
                <a:spcPts val="1130"/>
              </a:spcBef>
            </a:pPr>
            <a:r>
              <a:rPr sz="1400" spc="-25" dirty="0">
                <a:solidFill>
                  <a:srgbClr val="5C5B5A"/>
                </a:solidFill>
                <a:latin typeface="Arial"/>
                <a:cs typeface="Arial"/>
              </a:rPr>
              <a:t>10%</a:t>
            </a:r>
            <a:endParaRPr sz="1400">
              <a:latin typeface="Arial"/>
              <a:cs typeface="Arial"/>
            </a:endParaRPr>
          </a:p>
        </p:txBody>
      </p:sp>
      <p:sp>
        <p:nvSpPr>
          <p:cNvPr id="20" name="object 20"/>
          <p:cNvSpPr txBox="1"/>
          <p:nvPr/>
        </p:nvSpPr>
        <p:spPr>
          <a:xfrm>
            <a:off x="1307972" y="3386404"/>
            <a:ext cx="1905635" cy="384810"/>
          </a:xfrm>
          <a:prstGeom prst="rect">
            <a:avLst/>
          </a:prstGeom>
        </p:spPr>
        <p:txBody>
          <a:bodyPr vert="horz" wrap="square" lIns="0" tIns="12700" rIns="0" bIns="0" rtlCol="0">
            <a:spAutoFit/>
          </a:bodyPr>
          <a:lstStyle/>
          <a:p>
            <a:pPr algn="ctr">
              <a:lnSpc>
                <a:spcPts val="1410"/>
              </a:lnSpc>
              <a:spcBef>
                <a:spcPts val="100"/>
              </a:spcBef>
            </a:pPr>
            <a:r>
              <a:rPr sz="1200" dirty="0">
                <a:solidFill>
                  <a:srgbClr val="5C5B5A"/>
                </a:solidFill>
                <a:latin typeface="Arial"/>
                <a:cs typeface="Arial"/>
              </a:rPr>
              <a:t>…do</a:t>
            </a:r>
            <a:r>
              <a:rPr sz="1200" spc="-35" dirty="0">
                <a:solidFill>
                  <a:srgbClr val="5C5B5A"/>
                </a:solidFill>
                <a:latin typeface="Arial"/>
                <a:cs typeface="Arial"/>
              </a:rPr>
              <a:t> </a:t>
            </a:r>
            <a:r>
              <a:rPr sz="1200" dirty="0">
                <a:solidFill>
                  <a:srgbClr val="5C5B5A"/>
                </a:solidFill>
                <a:latin typeface="Arial"/>
                <a:cs typeface="Arial"/>
              </a:rPr>
              <a:t>you</a:t>
            </a:r>
            <a:r>
              <a:rPr sz="1200" spc="-5"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access</a:t>
            </a:r>
            <a:r>
              <a:rPr sz="1200" spc="-25" dirty="0">
                <a:solidFill>
                  <a:srgbClr val="5C5B5A"/>
                </a:solidFill>
                <a:latin typeface="Arial"/>
                <a:cs typeface="Arial"/>
              </a:rPr>
              <a:t> </a:t>
            </a:r>
            <a:r>
              <a:rPr sz="1200" dirty="0">
                <a:solidFill>
                  <a:srgbClr val="5C5B5A"/>
                </a:solidFill>
                <a:latin typeface="Arial"/>
                <a:cs typeface="Arial"/>
              </a:rPr>
              <a:t>to</a:t>
            </a:r>
            <a:r>
              <a:rPr sz="1200" spc="-20" dirty="0">
                <a:solidFill>
                  <a:srgbClr val="5C5B5A"/>
                </a:solidFill>
                <a:latin typeface="Arial"/>
                <a:cs typeface="Arial"/>
              </a:rPr>
              <a:t> </a:t>
            </a:r>
            <a:r>
              <a:rPr sz="1200" spc="-25" dirty="0">
                <a:solidFill>
                  <a:srgbClr val="5C5B5A"/>
                </a:solidFill>
                <a:latin typeface="Arial"/>
                <a:cs typeface="Arial"/>
              </a:rPr>
              <a:t>an</a:t>
            </a:r>
            <a:endParaRPr sz="1200">
              <a:latin typeface="Arial"/>
              <a:cs typeface="Arial"/>
            </a:endParaRPr>
          </a:p>
          <a:p>
            <a:pPr algn="ctr">
              <a:lnSpc>
                <a:spcPts val="1410"/>
              </a:lnSpc>
            </a:pPr>
            <a:r>
              <a:rPr sz="1200" dirty="0">
                <a:solidFill>
                  <a:srgbClr val="5C5B5A"/>
                </a:solidFill>
                <a:latin typeface="Arial"/>
                <a:cs typeface="Arial"/>
              </a:rPr>
              <a:t>internet</a:t>
            </a:r>
            <a:r>
              <a:rPr sz="1200" spc="-40" dirty="0">
                <a:solidFill>
                  <a:srgbClr val="5C5B5A"/>
                </a:solidFill>
                <a:latin typeface="Arial"/>
                <a:cs typeface="Arial"/>
              </a:rPr>
              <a:t> </a:t>
            </a:r>
            <a:r>
              <a:rPr sz="1200" spc="-10" dirty="0">
                <a:solidFill>
                  <a:srgbClr val="5C5B5A"/>
                </a:solidFill>
                <a:latin typeface="Arial"/>
                <a:cs typeface="Arial"/>
              </a:rPr>
              <a:t>connection?</a:t>
            </a:r>
            <a:endParaRPr sz="1200">
              <a:latin typeface="Arial"/>
              <a:cs typeface="Arial"/>
            </a:endParaRPr>
          </a:p>
        </p:txBody>
      </p:sp>
      <p:sp>
        <p:nvSpPr>
          <p:cNvPr id="21" name="object 21"/>
          <p:cNvSpPr txBox="1"/>
          <p:nvPr/>
        </p:nvSpPr>
        <p:spPr>
          <a:xfrm>
            <a:off x="5543169" y="3386404"/>
            <a:ext cx="2081530" cy="384810"/>
          </a:xfrm>
          <a:prstGeom prst="rect">
            <a:avLst/>
          </a:prstGeom>
        </p:spPr>
        <p:txBody>
          <a:bodyPr vert="horz" wrap="square" lIns="0" tIns="12700" rIns="0" bIns="0" rtlCol="0">
            <a:spAutoFit/>
          </a:bodyPr>
          <a:lstStyle/>
          <a:p>
            <a:pPr algn="ctr">
              <a:lnSpc>
                <a:spcPts val="1410"/>
              </a:lnSpc>
              <a:spcBef>
                <a:spcPts val="100"/>
              </a:spcBef>
            </a:pPr>
            <a:r>
              <a:rPr sz="1200" dirty="0">
                <a:solidFill>
                  <a:srgbClr val="5C5B5A"/>
                </a:solidFill>
                <a:latin typeface="Arial"/>
                <a:cs typeface="Arial"/>
              </a:rPr>
              <a:t>…can</a:t>
            </a:r>
            <a:r>
              <a:rPr sz="1200" spc="-30" dirty="0">
                <a:solidFill>
                  <a:srgbClr val="5C5B5A"/>
                </a:solidFill>
                <a:latin typeface="Arial"/>
                <a:cs typeface="Arial"/>
              </a:rPr>
              <a:t> </a:t>
            </a:r>
            <a:r>
              <a:rPr sz="1200" dirty="0">
                <a:solidFill>
                  <a:srgbClr val="5C5B5A"/>
                </a:solidFill>
                <a:latin typeface="Arial"/>
                <a:cs typeface="Arial"/>
              </a:rPr>
              <a:t>you</a:t>
            </a:r>
            <a:r>
              <a:rPr sz="1200" spc="-10" dirty="0">
                <a:solidFill>
                  <a:srgbClr val="5C5B5A"/>
                </a:solidFill>
                <a:latin typeface="Arial"/>
                <a:cs typeface="Arial"/>
              </a:rPr>
              <a:t> </a:t>
            </a:r>
            <a:r>
              <a:rPr sz="1200" dirty="0">
                <a:solidFill>
                  <a:srgbClr val="5C5B5A"/>
                </a:solidFill>
                <a:latin typeface="Arial"/>
                <a:cs typeface="Arial"/>
              </a:rPr>
              <a:t>afford</a:t>
            </a:r>
            <a:r>
              <a:rPr sz="1200" spc="-50" dirty="0">
                <a:solidFill>
                  <a:srgbClr val="5C5B5A"/>
                </a:solidFill>
                <a:latin typeface="Arial"/>
                <a:cs typeface="Arial"/>
              </a:rPr>
              <a:t> </a:t>
            </a:r>
            <a:r>
              <a:rPr sz="1200" dirty="0">
                <a:solidFill>
                  <a:srgbClr val="5C5B5A"/>
                </a:solidFill>
                <a:latin typeface="Arial"/>
                <a:cs typeface="Arial"/>
              </a:rPr>
              <a:t>access</a:t>
            </a:r>
            <a:r>
              <a:rPr sz="1200" spc="-35" dirty="0">
                <a:solidFill>
                  <a:srgbClr val="5C5B5A"/>
                </a:solidFill>
                <a:latin typeface="Arial"/>
                <a:cs typeface="Arial"/>
              </a:rPr>
              <a:t> </a:t>
            </a:r>
            <a:r>
              <a:rPr sz="1200" dirty="0">
                <a:solidFill>
                  <a:srgbClr val="5C5B5A"/>
                </a:solidFill>
                <a:latin typeface="Arial"/>
                <a:cs typeface="Arial"/>
              </a:rPr>
              <a:t>to</a:t>
            </a:r>
            <a:r>
              <a:rPr sz="1200" spc="-25" dirty="0">
                <a:solidFill>
                  <a:srgbClr val="5C5B5A"/>
                </a:solidFill>
                <a:latin typeface="Arial"/>
                <a:cs typeface="Arial"/>
              </a:rPr>
              <a:t> the</a:t>
            </a:r>
            <a:endParaRPr sz="1200">
              <a:latin typeface="Arial"/>
              <a:cs typeface="Arial"/>
            </a:endParaRPr>
          </a:p>
          <a:p>
            <a:pPr algn="ctr">
              <a:lnSpc>
                <a:spcPts val="1410"/>
              </a:lnSpc>
            </a:pPr>
            <a:r>
              <a:rPr sz="1200" spc="-10" dirty="0">
                <a:solidFill>
                  <a:srgbClr val="5C5B5A"/>
                </a:solidFill>
                <a:latin typeface="Arial"/>
                <a:cs typeface="Arial"/>
              </a:rPr>
              <a:t>internet?</a:t>
            </a:r>
            <a:endParaRPr sz="1200">
              <a:latin typeface="Arial"/>
              <a:cs typeface="Arial"/>
            </a:endParaRPr>
          </a:p>
        </p:txBody>
      </p:sp>
      <p:sp>
        <p:nvSpPr>
          <p:cNvPr id="22" name="object 22"/>
          <p:cNvSpPr txBox="1"/>
          <p:nvPr/>
        </p:nvSpPr>
        <p:spPr>
          <a:xfrm>
            <a:off x="3880865" y="1092453"/>
            <a:ext cx="4806315" cy="445134"/>
          </a:xfrm>
          <a:prstGeom prst="rect">
            <a:avLst/>
          </a:prstGeom>
        </p:spPr>
        <p:txBody>
          <a:bodyPr vert="horz" wrap="square" lIns="0" tIns="26034" rIns="0" bIns="0" rtlCol="0">
            <a:spAutoFit/>
          </a:bodyPr>
          <a:lstStyle/>
          <a:p>
            <a:pPr marL="1306195" marR="5080" indent="-1294130">
              <a:lnSpc>
                <a:spcPts val="1620"/>
              </a:lnSpc>
              <a:spcBef>
                <a:spcPts val="204"/>
              </a:spcBef>
            </a:pPr>
            <a:r>
              <a:rPr sz="1400" b="1" dirty="0">
                <a:solidFill>
                  <a:srgbClr val="5C5B5A"/>
                </a:solidFill>
                <a:latin typeface="Arial"/>
                <a:cs typeface="Arial"/>
              </a:rPr>
              <a:t>How</a:t>
            </a:r>
            <a:r>
              <a:rPr sz="1400" b="1" spc="-35" dirty="0">
                <a:solidFill>
                  <a:srgbClr val="5C5B5A"/>
                </a:solidFill>
                <a:latin typeface="Arial"/>
                <a:cs typeface="Arial"/>
              </a:rPr>
              <a:t> </a:t>
            </a:r>
            <a:r>
              <a:rPr sz="1400" b="1" dirty="0">
                <a:solidFill>
                  <a:srgbClr val="5C5B5A"/>
                </a:solidFill>
                <a:latin typeface="Arial"/>
                <a:cs typeface="Arial"/>
              </a:rPr>
              <a:t>often…?</a:t>
            </a:r>
            <a:r>
              <a:rPr sz="1400" b="1" spc="-45" dirty="0">
                <a:solidFill>
                  <a:srgbClr val="5C5B5A"/>
                </a:solidFill>
                <a:latin typeface="Arial"/>
                <a:cs typeface="Arial"/>
              </a:rPr>
              <a:t> </a:t>
            </a:r>
            <a:r>
              <a:rPr sz="1400" b="1" dirty="0">
                <a:solidFill>
                  <a:srgbClr val="5C5B5A"/>
                </a:solidFill>
                <a:latin typeface="Arial"/>
                <a:cs typeface="Arial"/>
              </a:rPr>
              <a:t>(Respondents</a:t>
            </a:r>
            <a:r>
              <a:rPr sz="1400" b="1" spc="-30" dirty="0">
                <a:solidFill>
                  <a:srgbClr val="5C5B5A"/>
                </a:solidFill>
                <a:latin typeface="Arial"/>
                <a:cs typeface="Arial"/>
              </a:rPr>
              <a:t> </a:t>
            </a:r>
            <a:r>
              <a:rPr sz="1400" b="1" dirty="0">
                <a:solidFill>
                  <a:srgbClr val="5C5B5A"/>
                </a:solidFill>
                <a:latin typeface="Arial"/>
                <a:cs typeface="Arial"/>
              </a:rPr>
              <a:t>reporting</a:t>
            </a:r>
            <a:r>
              <a:rPr sz="1400" b="1" spc="-45" dirty="0">
                <a:solidFill>
                  <a:srgbClr val="5C5B5A"/>
                </a:solidFill>
                <a:latin typeface="Arial"/>
                <a:cs typeface="Arial"/>
              </a:rPr>
              <a:t> </a:t>
            </a:r>
            <a:r>
              <a:rPr sz="1400" b="1" dirty="0">
                <a:solidFill>
                  <a:srgbClr val="5C5B5A"/>
                </a:solidFill>
                <a:latin typeface="Arial"/>
                <a:cs typeface="Arial"/>
              </a:rPr>
              <a:t>digital</a:t>
            </a:r>
            <a:r>
              <a:rPr sz="1400" b="1" spc="-65" dirty="0">
                <a:solidFill>
                  <a:srgbClr val="5C5B5A"/>
                </a:solidFill>
                <a:latin typeface="Arial"/>
                <a:cs typeface="Arial"/>
              </a:rPr>
              <a:t> </a:t>
            </a:r>
            <a:r>
              <a:rPr sz="1400" b="1" spc="-10" dirty="0">
                <a:solidFill>
                  <a:srgbClr val="5C5B5A"/>
                </a:solidFill>
                <a:latin typeface="Arial"/>
                <a:cs typeface="Arial"/>
              </a:rPr>
              <a:t>exclusion)* </a:t>
            </a:r>
            <a:r>
              <a:rPr sz="1400" b="1" dirty="0">
                <a:solidFill>
                  <a:srgbClr val="5C5B5A"/>
                </a:solidFill>
                <a:latin typeface="Arial"/>
                <a:cs typeface="Arial"/>
              </a:rPr>
              <a:t>(August</a:t>
            </a:r>
            <a:r>
              <a:rPr sz="1400" b="1" spc="5" dirty="0">
                <a:solidFill>
                  <a:srgbClr val="5C5B5A"/>
                </a:solidFill>
                <a:latin typeface="Arial"/>
                <a:cs typeface="Arial"/>
              </a:rPr>
              <a:t> </a:t>
            </a:r>
            <a:r>
              <a:rPr sz="1400" b="1" dirty="0">
                <a:solidFill>
                  <a:srgbClr val="5C5B5A"/>
                </a:solidFill>
                <a:latin typeface="Arial"/>
                <a:cs typeface="Arial"/>
              </a:rPr>
              <a:t>-</a:t>
            </a:r>
            <a:r>
              <a:rPr sz="1400" b="1" spc="-35" dirty="0">
                <a:solidFill>
                  <a:srgbClr val="5C5B5A"/>
                </a:solidFill>
                <a:latin typeface="Arial"/>
                <a:cs typeface="Arial"/>
              </a:rPr>
              <a:t> </a:t>
            </a:r>
            <a:r>
              <a:rPr sz="1400" b="1" dirty="0">
                <a:solidFill>
                  <a:srgbClr val="5C5B5A"/>
                </a:solidFill>
                <a:latin typeface="Arial"/>
                <a:cs typeface="Arial"/>
              </a:rPr>
              <a:t>December</a:t>
            </a:r>
            <a:r>
              <a:rPr sz="1400" b="1" spc="-40" dirty="0">
                <a:solidFill>
                  <a:srgbClr val="5C5B5A"/>
                </a:solidFill>
                <a:latin typeface="Arial"/>
                <a:cs typeface="Arial"/>
              </a:rPr>
              <a:t> </a:t>
            </a:r>
            <a:r>
              <a:rPr sz="1400" b="1" spc="-20" dirty="0">
                <a:solidFill>
                  <a:srgbClr val="5C5B5A"/>
                </a:solidFill>
                <a:latin typeface="Arial"/>
                <a:cs typeface="Arial"/>
              </a:rPr>
              <a:t>2024)</a:t>
            </a:r>
            <a:endParaRPr sz="1400">
              <a:latin typeface="Arial"/>
              <a:cs typeface="Arial"/>
            </a:endParaRPr>
          </a:p>
        </p:txBody>
      </p:sp>
      <p:sp>
        <p:nvSpPr>
          <p:cNvPr id="23" name="object 23"/>
          <p:cNvSpPr/>
          <p:nvPr/>
        </p:nvSpPr>
        <p:spPr>
          <a:xfrm>
            <a:off x="2485898" y="6174047"/>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FF0000"/>
          </a:solidFill>
        </p:spPr>
        <p:txBody>
          <a:bodyPr wrap="square" lIns="0" tIns="0" rIns="0" bIns="0" rtlCol="0"/>
          <a:lstStyle/>
          <a:p>
            <a:endParaRPr/>
          </a:p>
        </p:txBody>
      </p:sp>
      <p:sp>
        <p:nvSpPr>
          <p:cNvPr id="24" name="object 24"/>
          <p:cNvSpPr/>
          <p:nvPr/>
        </p:nvSpPr>
        <p:spPr>
          <a:xfrm>
            <a:off x="5596635" y="6174047"/>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FF9999"/>
          </a:solidFill>
        </p:spPr>
        <p:txBody>
          <a:bodyPr wrap="square" lIns="0" tIns="0" rIns="0" bIns="0" rtlCol="0"/>
          <a:lstStyle/>
          <a:p>
            <a:endParaRPr/>
          </a:p>
        </p:txBody>
      </p:sp>
      <p:sp>
        <p:nvSpPr>
          <p:cNvPr id="25" name="object 25"/>
          <p:cNvSpPr/>
          <p:nvPr/>
        </p:nvSpPr>
        <p:spPr>
          <a:xfrm>
            <a:off x="8775192" y="6174047"/>
            <a:ext cx="76835" cy="76835"/>
          </a:xfrm>
          <a:custGeom>
            <a:avLst/>
            <a:gdLst/>
            <a:ahLst/>
            <a:cxnLst/>
            <a:rect l="l" t="t" r="r" b="b"/>
            <a:pathLst>
              <a:path w="76834" h="76835">
                <a:moveTo>
                  <a:pt x="76638" y="0"/>
                </a:moveTo>
                <a:lnTo>
                  <a:pt x="0" y="0"/>
                </a:lnTo>
                <a:lnTo>
                  <a:pt x="0" y="76638"/>
                </a:lnTo>
                <a:lnTo>
                  <a:pt x="76638" y="76638"/>
                </a:lnTo>
                <a:lnTo>
                  <a:pt x="76638" y="0"/>
                </a:lnTo>
                <a:close/>
              </a:path>
            </a:pathLst>
          </a:custGeom>
          <a:solidFill>
            <a:srgbClr val="FFC5C5"/>
          </a:solidFill>
        </p:spPr>
        <p:txBody>
          <a:bodyPr wrap="square" lIns="0" tIns="0" rIns="0" bIns="0" rtlCol="0"/>
          <a:lstStyle/>
          <a:p>
            <a:endParaRPr/>
          </a:p>
        </p:txBody>
      </p:sp>
      <p:sp>
        <p:nvSpPr>
          <p:cNvPr id="26" name="object 26"/>
          <p:cNvSpPr txBox="1"/>
          <p:nvPr/>
        </p:nvSpPr>
        <p:spPr>
          <a:xfrm>
            <a:off x="451205" y="6097320"/>
            <a:ext cx="10673080" cy="615315"/>
          </a:xfrm>
          <a:prstGeom prst="rect">
            <a:avLst/>
          </a:prstGeom>
        </p:spPr>
        <p:txBody>
          <a:bodyPr vert="horz" wrap="square" lIns="0" tIns="12700" rIns="0" bIns="0" rtlCol="0">
            <a:spAutoFit/>
          </a:bodyPr>
          <a:lstStyle/>
          <a:p>
            <a:pPr marL="2145030">
              <a:lnSpc>
                <a:spcPct val="100000"/>
              </a:lnSpc>
              <a:spcBef>
                <a:spcPts val="100"/>
              </a:spcBef>
              <a:tabLst>
                <a:tab pos="5255895" algn="l"/>
                <a:tab pos="8434705" algn="l"/>
              </a:tabLst>
            </a:pPr>
            <a:r>
              <a:rPr sz="1200" dirty="0">
                <a:solidFill>
                  <a:srgbClr val="5C5B5A"/>
                </a:solidFill>
                <a:latin typeface="Arial"/>
                <a:cs typeface="Arial"/>
              </a:rPr>
              <a:t>1</a:t>
            </a:r>
            <a:r>
              <a:rPr sz="1200" spc="-20" dirty="0">
                <a:solidFill>
                  <a:srgbClr val="5C5B5A"/>
                </a:solidFill>
                <a:latin typeface="Arial"/>
                <a:cs typeface="Arial"/>
              </a:rPr>
              <a:t> </a:t>
            </a:r>
            <a:r>
              <a:rPr sz="1200" dirty="0">
                <a:solidFill>
                  <a:srgbClr val="5C5B5A"/>
                </a:solidFill>
                <a:latin typeface="Arial"/>
                <a:cs typeface="Arial"/>
              </a:rPr>
              <a:t>-</a:t>
            </a:r>
            <a:r>
              <a:rPr sz="1200" spc="-5" dirty="0">
                <a:solidFill>
                  <a:srgbClr val="5C5B5A"/>
                </a:solidFill>
                <a:latin typeface="Arial"/>
                <a:cs typeface="Arial"/>
              </a:rPr>
              <a:t> </a:t>
            </a:r>
            <a:r>
              <a:rPr sz="1200" dirty="0">
                <a:solidFill>
                  <a:srgbClr val="5C5B5A"/>
                </a:solidFill>
                <a:latin typeface="Arial"/>
                <a:cs typeface="Arial"/>
              </a:rPr>
              <a:t>Never</a:t>
            </a:r>
            <a:r>
              <a:rPr sz="1200" spc="-10" dirty="0">
                <a:solidFill>
                  <a:srgbClr val="5C5B5A"/>
                </a:solidFill>
                <a:latin typeface="Arial"/>
                <a:cs typeface="Arial"/>
              </a:rPr>
              <a:t> </a:t>
            </a:r>
            <a:r>
              <a:rPr sz="1200" dirty="0">
                <a:solidFill>
                  <a:srgbClr val="5C5B5A"/>
                </a:solidFill>
                <a:latin typeface="Arial"/>
                <a:cs typeface="Arial"/>
              </a:rPr>
              <a:t>do</a:t>
            </a:r>
            <a:r>
              <a:rPr sz="1200" spc="-20" dirty="0">
                <a:solidFill>
                  <a:srgbClr val="5C5B5A"/>
                </a:solidFill>
                <a:latin typeface="Arial"/>
                <a:cs typeface="Arial"/>
              </a:rPr>
              <a:t> </a:t>
            </a:r>
            <a:r>
              <a:rPr sz="1200" dirty="0">
                <a:solidFill>
                  <a:srgbClr val="5C5B5A"/>
                </a:solidFill>
                <a:latin typeface="Arial"/>
                <a:cs typeface="Arial"/>
              </a:rPr>
              <a:t>/</a:t>
            </a:r>
            <a:r>
              <a:rPr sz="1200" spc="-5" dirty="0">
                <a:solidFill>
                  <a:srgbClr val="5C5B5A"/>
                </a:solidFill>
                <a:latin typeface="Arial"/>
                <a:cs typeface="Arial"/>
              </a:rPr>
              <a:t> </a:t>
            </a:r>
            <a:r>
              <a:rPr sz="1200" dirty="0">
                <a:solidFill>
                  <a:srgbClr val="5C5B5A"/>
                </a:solidFill>
                <a:latin typeface="Arial"/>
                <a:cs typeface="Arial"/>
              </a:rPr>
              <a:t>Never</a:t>
            </a:r>
            <a:r>
              <a:rPr sz="1200" spc="-15" dirty="0">
                <a:solidFill>
                  <a:srgbClr val="5C5B5A"/>
                </a:solidFill>
                <a:latin typeface="Arial"/>
                <a:cs typeface="Arial"/>
              </a:rPr>
              <a:t> </a:t>
            </a:r>
            <a:r>
              <a:rPr sz="1200" spc="-20" dirty="0">
                <a:solidFill>
                  <a:srgbClr val="5C5B5A"/>
                </a:solidFill>
                <a:latin typeface="Arial"/>
                <a:cs typeface="Arial"/>
              </a:rPr>
              <a:t>have</a:t>
            </a:r>
            <a:r>
              <a:rPr sz="1200" dirty="0">
                <a:solidFill>
                  <a:srgbClr val="5C5B5A"/>
                </a:solidFill>
                <a:latin typeface="Arial"/>
                <a:cs typeface="Arial"/>
              </a:rPr>
              <a:t>	2</a:t>
            </a:r>
            <a:r>
              <a:rPr sz="1200" spc="-15" dirty="0">
                <a:solidFill>
                  <a:srgbClr val="5C5B5A"/>
                </a:solidFill>
                <a:latin typeface="Arial"/>
                <a:cs typeface="Arial"/>
              </a:rPr>
              <a:t> </a:t>
            </a:r>
            <a:r>
              <a:rPr sz="1200" dirty="0">
                <a:solidFill>
                  <a:srgbClr val="5C5B5A"/>
                </a:solidFill>
                <a:latin typeface="Arial"/>
                <a:cs typeface="Arial"/>
              </a:rPr>
              <a:t>- Rarely</a:t>
            </a:r>
            <a:r>
              <a:rPr sz="1200" spc="-10" dirty="0">
                <a:solidFill>
                  <a:srgbClr val="5C5B5A"/>
                </a:solidFill>
                <a:latin typeface="Arial"/>
                <a:cs typeface="Arial"/>
              </a:rPr>
              <a:t> </a:t>
            </a:r>
            <a:r>
              <a:rPr sz="1200" dirty="0">
                <a:solidFill>
                  <a:srgbClr val="5C5B5A"/>
                </a:solidFill>
                <a:latin typeface="Arial"/>
                <a:cs typeface="Arial"/>
              </a:rPr>
              <a:t>do</a:t>
            </a:r>
            <a:r>
              <a:rPr sz="1200" spc="-15" dirty="0">
                <a:solidFill>
                  <a:srgbClr val="5C5B5A"/>
                </a:solidFill>
                <a:latin typeface="Arial"/>
                <a:cs typeface="Arial"/>
              </a:rPr>
              <a:t> </a:t>
            </a:r>
            <a:r>
              <a:rPr sz="1200" dirty="0">
                <a:solidFill>
                  <a:srgbClr val="5C5B5A"/>
                </a:solidFill>
                <a:latin typeface="Arial"/>
                <a:cs typeface="Arial"/>
              </a:rPr>
              <a:t>/</a:t>
            </a:r>
            <a:r>
              <a:rPr sz="1200" spc="-5" dirty="0">
                <a:solidFill>
                  <a:srgbClr val="5C5B5A"/>
                </a:solidFill>
                <a:latin typeface="Arial"/>
                <a:cs typeface="Arial"/>
              </a:rPr>
              <a:t> </a:t>
            </a:r>
            <a:r>
              <a:rPr sz="1200" dirty="0">
                <a:solidFill>
                  <a:srgbClr val="5C5B5A"/>
                </a:solidFill>
                <a:latin typeface="Arial"/>
                <a:cs typeface="Arial"/>
              </a:rPr>
              <a:t>Rarely</a:t>
            </a:r>
            <a:r>
              <a:rPr sz="1200" spc="-5" dirty="0">
                <a:solidFill>
                  <a:srgbClr val="5C5B5A"/>
                </a:solidFill>
                <a:latin typeface="Arial"/>
                <a:cs typeface="Arial"/>
              </a:rPr>
              <a:t> </a:t>
            </a:r>
            <a:r>
              <a:rPr sz="1200" spc="-20" dirty="0">
                <a:solidFill>
                  <a:srgbClr val="5C5B5A"/>
                </a:solidFill>
                <a:latin typeface="Arial"/>
                <a:cs typeface="Arial"/>
              </a:rPr>
              <a:t>have</a:t>
            </a:r>
            <a:r>
              <a:rPr sz="1200" dirty="0">
                <a:solidFill>
                  <a:srgbClr val="5C5B5A"/>
                </a:solidFill>
                <a:latin typeface="Arial"/>
                <a:cs typeface="Arial"/>
              </a:rPr>
              <a:t>	3</a:t>
            </a:r>
            <a:r>
              <a:rPr sz="1200" spc="-20" dirty="0">
                <a:solidFill>
                  <a:srgbClr val="5C5B5A"/>
                </a:solidFill>
                <a:latin typeface="Arial"/>
                <a:cs typeface="Arial"/>
              </a:rPr>
              <a:t> </a:t>
            </a:r>
            <a:r>
              <a:rPr sz="1200" dirty="0">
                <a:solidFill>
                  <a:srgbClr val="5C5B5A"/>
                </a:solidFill>
                <a:latin typeface="Arial"/>
                <a:cs typeface="Arial"/>
              </a:rPr>
              <a:t>-</a:t>
            </a:r>
            <a:r>
              <a:rPr sz="1200" spc="-5" dirty="0">
                <a:solidFill>
                  <a:srgbClr val="5C5B5A"/>
                </a:solidFill>
                <a:latin typeface="Arial"/>
                <a:cs typeface="Arial"/>
              </a:rPr>
              <a:t> </a:t>
            </a:r>
            <a:r>
              <a:rPr sz="1200" dirty="0">
                <a:solidFill>
                  <a:srgbClr val="5C5B5A"/>
                </a:solidFill>
                <a:latin typeface="Arial"/>
                <a:cs typeface="Arial"/>
              </a:rPr>
              <a:t>Usually</a:t>
            </a:r>
            <a:r>
              <a:rPr sz="1200" spc="-10" dirty="0">
                <a:solidFill>
                  <a:srgbClr val="5C5B5A"/>
                </a:solidFill>
                <a:latin typeface="Arial"/>
                <a:cs typeface="Arial"/>
              </a:rPr>
              <a:t> </a:t>
            </a:r>
            <a:r>
              <a:rPr sz="1200" dirty="0">
                <a:solidFill>
                  <a:srgbClr val="5C5B5A"/>
                </a:solidFill>
                <a:latin typeface="Arial"/>
                <a:cs typeface="Arial"/>
              </a:rPr>
              <a:t>do</a:t>
            </a:r>
            <a:r>
              <a:rPr sz="1200" spc="-20" dirty="0">
                <a:solidFill>
                  <a:srgbClr val="5C5B5A"/>
                </a:solidFill>
                <a:latin typeface="Arial"/>
                <a:cs typeface="Arial"/>
              </a:rPr>
              <a:t> </a:t>
            </a:r>
            <a:r>
              <a:rPr sz="1200" dirty="0">
                <a:solidFill>
                  <a:srgbClr val="5C5B5A"/>
                </a:solidFill>
                <a:latin typeface="Arial"/>
                <a:cs typeface="Arial"/>
              </a:rPr>
              <a:t>/</a:t>
            </a:r>
            <a:r>
              <a:rPr sz="1200" spc="-10" dirty="0">
                <a:solidFill>
                  <a:srgbClr val="5C5B5A"/>
                </a:solidFill>
                <a:latin typeface="Arial"/>
                <a:cs typeface="Arial"/>
              </a:rPr>
              <a:t> </a:t>
            </a:r>
            <a:r>
              <a:rPr sz="1200" dirty="0">
                <a:solidFill>
                  <a:srgbClr val="5C5B5A"/>
                </a:solidFill>
                <a:latin typeface="Arial"/>
                <a:cs typeface="Arial"/>
              </a:rPr>
              <a:t>Usually</a:t>
            </a:r>
            <a:r>
              <a:rPr sz="1200" spc="-25" dirty="0">
                <a:solidFill>
                  <a:srgbClr val="5C5B5A"/>
                </a:solidFill>
                <a:latin typeface="Arial"/>
                <a:cs typeface="Arial"/>
              </a:rPr>
              <a:t> </a:t>
            </a:r>
            <a:r>
              <a:rPr sz="1200" spc="-20" dirty="0">
                <a:solidFill>
                  <a:srgbClr val="5C5B5A"/>
                </a:solidFill>
                <a:latin typeface="Arial"/>
                <a:cs typeface="Arial"/>
              </a:rPr>
              <a:t>have</a:t>
            </a:r>
            <a:endParaRPr sz="1200">
              <a:latin typeface="Arial"/>
              <a:cs typeface="Arial"/>
            </a:endParaRPr>
          </a:p>
          <a:p>
            <a:pPr marL="12700" marR="5080">
              <a:lnSpc>
                <a:spcPct val="100000"/>
              </a:lnSpc>
              <a:spcBef>
                <a:spcPts val="800"/>
              </a:spcBef>
            </a:pPr>
            <a:r>
              <a:rPr sz="1000" dirty="0">
                <a:solidFill>
                  <a:srgbClr val="7E7E7E"/>
                </a:solidFill>
                <a:latin typeface="Arial"/>
                <a:cs typeface="Arial"/>
              </a:rPr>
              <a:t>DI_11.</a:t>
            </a:r>
            <a:r>
              <a:rPr sz="1000" spc="-2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often…?</a:t>
            </a:r>
            <a:r>
              <a:rPr sz="1000" spc="-40" dirty="0">
                <a:solidFill>
                  <a:srgbClr val="7E7E7E"/>
                </a:solidFill>
                <a:latin typeface="Arial"/>
                <a:cs typeface="Arial"/>
              </a:rPr>
              <a:t> </a:t>
            </a:r>
            <a:r>
              <a:rPr sz="1000" spc="-10" dirty="0">
                <a:solidFill>
                  <a:srgbClr val="7E7E7E"/>
                </a:solidFill>
                <a:latin typeface="Arial"/>
                <a:cs typeface="Arial"/>
              </a:rPr>
              <a:t>Unweighted </a:t>
            </a:r>
            <a:r>
              <a:rPr sz="1000" dirty="0">
                <a:solidFill>
                  <a:srgbClr val="7E7E7E"/>
                </a:solidFill>
                <a:latin typeface="Arial"/>
                <a:cs typeface="Arial"/>
              </a:rPr>
              <a:t>base:</a:t>
            </a:r>
            <a:r>
              <a:rPr sz="1000" spc="-25" dirty="0">
                <a:solidFill>
                  <a:srgbClr val="7E7E7E"/>
                </a:solidFill>
                <a:latin typeface="Arial"/>
                <a:cs typeface="Arial"/>
              </a:rPr>
              <a:t> </a:t>
            </a:r>
            <a:r>
              <a:rPr sz="1000" dirty="0">
                <a:solidFill>
                  <a:srgbClr val="7E7E7E"/>
                </a:solidFill>
                <a:latin typeface="Arial"/>
                <a:cs typeface="Arial"/>
              </a:rPr>
              <a:t>756;</a:t>
            </a:r>
            <a:r>
              <a:rPr sz="1000" spc="-3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S14,</a:t>
            </a:r>
            <a:r>
              <a:rPr sz="1000" spc="-25" dirty="0">
                <a:solidFill>
                  <a:srgbClr val="7E7E7E"/>
                </a:solidFill>
                <a:latin typeface="Arial"/>
                <a:cs typeface="Arial"/>
              </a:rPr>
              <a:t> </a:t>
            </a:r>
            <a:r>
              <a:rPr sz="1000" dirty="0">
                <a:solidFill>
                  <a:srgbClr val="7E7E7E"/>
                </a:solidFill>
                <a:latin typeface="Arial"/>
                <a:cs typeface="Arial"/>
              </a:rPr>
              <a:t>240,</a:t>
            </a:r>
            <a:r>
              <a:rPr sz="1000" spc="-2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15,</a:t>
            </a:r>
            <a:r>
              <a:rPr sz="1000" spc="-30" dirty="0">
                <a:solidFill>
                  <a:srgbClr val="7E7E7E"/>
                </a:solidFill>
                <a:latin typeface="Arial"/>
                <a:cs typeface="Arial"/>
              </a:rPr>
              <a:t> </a:t>
            </a:r>
            <a:r>
              <a:rPr sz="1000" dirty="0">
                <a:solidFill>
                  <a:srgbClr val="7E7E7E"/>
                </a:solidFill>
                <a:latin typeface="Arial"/>
                <a:cs typeface="Arial"/>
              </a:rPr>
              <a:t>266;</a:t>
            </a:r>
            <a:r>
              <a:rPr sz="1000" spc="-1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16,</a:t>
            </a:r>
            <a:r>
              <a:rPr sz="1000" spc="-20" dirty="0">
                <a:solidFill>
                  <a:srgbClr val="7E7E7E"/>
                </a:solidFill>
                <a:latin typeface="Arial"/>
                <a:cs typeface="Arial"/>
              </a:rPr>
              <a:t> </a:t>
            </a:r>
            <a:r>
              <a:rPr sz="1000" dirty="0">
                <a:solidFill>
                  <a:srgbClr val="7E7E7E"/>
                </a:solidFill>
                <a:latin typeface="Arial"/>
                <a:cs typeface="Arial"/>
              </a:rPr>
              <a:t>250</a:t>
            </a:r>
            <a:r>
              <a:rPr sz="1000" spc="-35" dirty="0">
                <a:solidFill>
                  <a:srgbClr val="7E7E7E"/>
                </a:solidFill>
                <a:latin typeface="Arial"/>
                <a:cs typeface="Arial"/>
              </a:rPr>
              <a:t> </a:t>
            </a:r>
            <a:r>
              <a:rPr sz="1000" dirty="0">
                <a:solidFill>
                  <a:srgbClr val="7E7E7E"/>
                </a:solidFill>
                <a:latin typeface="Arial"/>
                <a:cs typeface="Arial"/>
              </a:rPr>
              <a:t>(Face</a:t>
            </a:r>
            <a:r>
              <a:rPr sz="1000" spc="-30"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face</a:t>
            </a:r>
            <a:r>
              <a:rPr sz="1000" spc="-40" dirty="0">
                <a:solidFill>
                  <a:srgbClr val="7E7E7E"/>
                </a:solidFill>
                <a:latin typeface="Arial"/>
                <a:cs typeface="Arial"/>
              </a:rPr>
              <a:t> </a:t>
            </a:r>
            <a:r>
              <a:rPr sz="1000" dirty="0">
                <a:solidFill>
                  <a:srgbClr val="7E7E7E"/>
                </a:solidFill>
                <a:latin typeface="Arial"/>
                <a:cs typeface="Arial"/>
              </a:rPr>
              <a:t>respondents)</a:t>
            </a:r>
            <a:r>
              <a:rPr sz="1000" spc="-30" dirty="0">
                <a:solidFill>
                  <a:srgbClr val="7E7E7E"/>
                </a:solidFill>
                <a:latin typeface="Arial"/>
                <a:cs typeface="Arial"/>
              </a:rPr>
              <a:t> </a:t>
            </a:r>
            <a:r>
              <a:rPr sz="1000" dirty="0">
                <a:solidFill>
                  <a:srgbClr val="7E7E7E"/>
                </a:solidFill>
                <a:latin typeface="Arial"/>
                <a:cs typeface="Arial"/>
              </a:rPr>
              <a:t>*Prefer</a:t>
            </a:r>
            <a:r>
              <a:rPr sz="1000" spc="-20" dirty="0">
                <a:solidFill>
                  <a:srgbClr val="7E7E7E"/>
                </a:solidFill>
                <a:latin typeface="Arial"/>
                <a:cs typeface="Arial"/>
              </a:rPr>
              <a:t> </a:t>
            </a:r>
            <a:r>
              <a:rPr sz="1000" dirty="0">
                <a:solidFill>
                  <a:srgbClr val="7E7E7E"/>
                </a:solidFill>
                <a:latin typeface="Arial"/>
                <a:cs typeface="Arial"/>
              </a:rPr>
              <a:t>not</a:t>
            </a:r>
            <a:r>
              <a:rPr sz="1000" spc="-30"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say,</a:t>
            </a:r>
            <a:r>
              <a:rPr sz="1000" spc="5" dirty="0">
                <a:solidFill>
                  <a:srgbClr val="7E7E7E"/>
                </a:solidFill>
                <a:latin typeface="Arial"/>
                <a:cs typeface="Arial"/>
              </a:rPr>
              <a:t> </a:t>
            </a:r>
            <a:r>
              <a:rPr sz="1000" dirty="0">
                <a:solidFill>
                  <a:srgbClr val="7E7E7E"/>
                </a:solidFill>
                <a:latin typeface="Arial"/>
                <a:cs typeface="Arial"/>
              </a:rPr>
              <a:t>4,</a:t>
            </a:r>
            <a:r>
              <a:rPr sz="1000" spc="-20" dirty="0">
                <a:solidFill>
                  <a:srgbClr val="7E7E7E"/>
                </a:solidFill>
                <a:latin typeface="Arial"/>
                <a:cs typeface="Arial"/>
              </a:rPr>
              <a:t> </a:t>
            </a:r>
            <a:r>
              <a:rPr sz="1000" dirty="0">
                <a:solidFill>
                  <a:srgbClr val="7E7E7E"/>
                </a:solidFill>
                <a:latin typeface="Arial"/>
                <a:cs typeface="Arial"/>
              </a:rPr>
              <a:t>and</a:t>
            </a:r>
            <a:r>
              <a:rPr sz="1000" spc="-35" dirty="0">
                <a:solidFill>
                  <a:srgbClr val="7E7E7E"/>
                </a:solidFill>
                <a:latin typeface="Arial"/>
                <a:cs typeface="Arial"/>
              </a:rPr>
              <a:t> </a:t>
            </a:r>
            <a:r>
              <a:rPr sz="1000" dirty="0">
                <a:solidFill>
                  <a:srgbClr val="7E7E7E"/>
                </a:solidFill>
                <a:latin typeface="Arial"/>
                <a:cs typeface="Arial"/>
              </a:rPr>
              <a:t>5</a:t>
            </a:r>
            <a:r>
              <a:rPr sz="1000" spc="-15" dirty="0">
                <a:solidFill>
                  <a:srgbClr val="7E7E7E"/>
                </a:solidFill>
                <a:latin typeface="Arial"/>
                <a:cs typeface="Arial"/>
              </a:rPr>
              <a:t> </a:t>
            </a:r>
            <a:r>
              <a:rPr sz="1000" dirty="0">
                <a:solidFill>
                  <a:srgbClr val="7E7E7E"/>
                </a:solidFill>
                <a:latin typeface="Arial"/>
                <a:cs typeface="Arial"/>
              </a:rPr>
              <a:t>(Mostly</a:t>
            </a:r>
            <a:r>
              <a:rPr sz="1000" spc="-15" dirty="0">
                <a:solidFill>
                  <a:srgbClr val="7E7E7E"/>
                </a:solidFill>
                <a:latin typeface="Arial"/>
                <a:cs typeface="Arial"/>
              </a:rPr>
              <a:t> </a:t>
            </a:r>
            <a:r>
              <a:rPr sz="1000" dirty="0">
                <a:solidFill>
                  <a:srgbClr val="7E7E7E"/>
                </a:solidFill>
                <a:latin typeface="Arial"/>
                <a:cs typeface="Arial"/>
              </a:rPr>
              <a:t>do</a:t>
            </a:r>
            <a:r>
              <a:rPr sz="1000" spc="-25" dirty="0">
                <a:solidFill>
                  <a:srgbClr val="7E7E7E"/>
                </a:solidFill>
                <a:latin typeface="Arial"/>
                <a:cs typeface="Arial"/>
              </a:rPr>
              <a:t> </a:t>
            </a:r>
            <a:r>
              <a:rPr sz="1000" dirty="0">
                <a:solidFill>
                  <a:srgbClr val="7E7E7E"/>
                </a:solidFill>
                <a:latin typeface="Arial"/>
                <a:cs typeface="Arial"/>
              </a:rPr>
              <a:t>/</a:t>
            </a:r>
            <a:r>
              <a:rPr sz="1000" spc="-20" dirty="0">
                <a:solidFill>
                  <a:srgbClr val="7E7E7E"/>
                </a:solidFill>
                <a:latin typeface="Arial"/>
                <a:cs typeface="Arial"/>
              </a:rPr>
              <a:t> </a:t>
            </a:r>
            <a:r>
              <a:rPr sz="1000" dirty="0">
                <a:solidFill>
                  <a:srgbClr val="7E7E7E"/>
                </a:solidFill>
                <a:latin typeface="Arial"/>
                <a:cs typeface="Arial"/>
              </a:rPr>
              <a:t>have</a:t>
            </a:r>
            <a:r>
              <a:rPr sz="1000" spc="-15" dirty="0">
                <a:solidFill>
                  <a:srgbClr val="7E7E7E"/>
                </a:solidFill>
                <a:latin typeface="Arial"/>
                <a:cs typeface="Arial"/>
              </a:rPr>
              <a:t> </a:t>
            </a:r>
            <a:r>
              <a:rPr sz="1000" dirty="0">
                <a:solidFill>
                  <a:srgbClr val="7E7E7E"/>
                </a:solidFill>
                <a:latin typeface="Arial"/>
                <a:cs typeface="Arial"/>
              </a:rPr>
              <a:t>and</a:t>
            </a:r>
            <a:r>
              <a:rPr sz="1000" spc="-25" dirty="0">
                <a:solidFill>
                  <a:srgbClr val="7E7E7E"/>
                </a:solidFill>
                <a:latin typeface="Arial"/>
                <a:cs typeface="Arial"/>
              </a:rPr>
              <a:t> </a:t>
            </a:r>
            <a:r>
              <a:rPr sz="1000" dirty="0">
                <a:solidFill>
                  <a:srgbClr val="7E7E7E"/>
                </a:solidFill>
                <a:latin typeface="Arial"/>
                <a:cs typeface="Arial"/>
              </a:rPr>
              <a:t>Always</a:t>
            </a:r>
            <a:r>
              <a:rPr sz="1000" spc="45"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a:t>
            </a:r>
            <a:r>
              <a:rPr sz="1000" spc="-20" dirty="0">
                <a:solidFill>
                  <a:srgbClr val="7E7E7E"/>
                </a:solidFill>
                <a:latin typeface="Arial"/>
                <a:cs typeface="Arial"/>
              </a:rPr>
              <a:t> </a:t>
            </a:r>
            <a:r>
              <a:rPr sz="1000" spc="-10" dirty="0">
                <a:solidFill>
                  <a:srgbClr val="7E7E7E"/>
                </a:solidFill>
                <a:latin typeface="Arial"/>
                <a:cs typeface="Arial"/>
              </a:rPr>
              <a:t>have) </a:t>
            </a:r>
            <a:r>
              <a:rPr sz="1000" dirty="0">
                <a:solidFill>
                  <a:srgbClr val="7E7E7E"/>
                </a:solidFill>
                <a:latin typeface="Arial"/>
                <a:cs typeface="Arial"/>
              </a:rPr>
              <a:t>not</a:t>
            </a:r>
            <a:r>
              <a:rPr sz="1000" spc="-25" dirty="0">
                <a:solidFill>
                  <a:srgbClr val="7E7E7E"/>
                </a:solidFill>
                <a:latin typeface="Arial"/>
                <a:cs typeface="Arial"/>
              </a:rPr>
              <a:t> </a:t>
            </a:r>
            <a:r>
              <a:rPr sz="1000" spc="-10" dirty="0">
                <a:solidFill>
                  <a:srgbClr val="7E7E7E"/>
                </a:solidFill>
                <a:latin typeface="Arial"/>
                <a:cs typeface="Arial"/>
              </a:rPr>
              <a:t>shown.</a:t>
            </a:r>
            <a:endParaRPr sz="1000">
              <a:latin typeface="Arial"/>
              <a:cs typeface="Arial"/>
            </a:endParaRPr>
          </a:p>
        </p:txBody>
      </p:sp>
      <p:sp>
        <p:nvSpPr>
          <p:cNvPr id="27" name="object 27"/>
          <p:cNvSpPr txBox="1"/>
          <p:nvPr/>
        </p:nvSpPr>
        <p:spPr>
          <a:xfrm>
            <a:off x="1735963" y="1547317"/>
            <a:ext cx="2976245" cy="240029"/>
          </a:xfrm>
          <a:prstGeom prst="rect">
            <a:avLst/>
          </a:prstGeom>
        </p:spPr>
        <p:txBody>
          <a:bodyPr vert="horz" wrap="square" lIns="0" tIns="13335" rIns="0" bIns="0" rtlCol="0">
            <a:spAutoFit/>
          </a:bodyPr>
          <a:lstStyle/>
          <a:p>
            <a:pPr marL="12700">
              <a:lnSpc>
                <a:spcPct val="100000"/>
              </a:lnSpc>
              <a:spcBef>
                <a:spcPts val="105"/>
              </a:spcBef>
              <a:tabLst>
                <a:tab pos="2395855" algn="l"/>
              </a:tabLst>
            </a:pPr>
            <a:r>
              <a:rPr sz="1400" b="1" spc="-10" dirty="0">
                <a:solidFill>
                  <a:srgbClr val="5C5B5A"/>
                </a:solidFill>
                <a:latin typeface="Calibri"/>
                <a:cs typeface="Calibri"/>
              </a:rPr>
              <a:t>Connectivity</a:t>
            </a:r>
            <a:r>
              <a:rPr sz="1400" b="1" dirty="0">
                <a:solidFill>
                  <a:srgbClr val="5C5B5A"/>
                </a:solidFill>
                <a:latin typeface="Calibri"/>
                <a:cs typeface="Calibri"/>
              </a:rPr>
              <a:t>	</a:t>
            </a:r>
            <a:r>
              <a:rPr sz="1400" b="1" spc="-10" dirty="0">
                <a:solidFill>
                  <a:srgbClr val="5C5B5A"/>
                </a:solidFill>
                <a:latin typeface="Calibri"/>
                <a:cs typeface="Calibri"/>
              </a:rPr>
              <a:t>Devices</a:t>
            </a:r>
            <a:endParaRPr sz="1400">
              <a:latin typeface="Calibri"/>
              <a:cs typeface="Calibri"/>
            </a:endParaRPr>
          </a:p>
        </p:txBody>
      </p:sp>
      <p:sp>
        <p:nvSpPr>
          <p:cNvPr id="28" name="object 28"/>
          <p:cNvSpPr txBox="1"/>
          <p:nvPr/>
        </p:nvSpPr>
        <p:spPr>
          <a:xfrm>
            <a:off x="8517763" y="1547317"/>
            <a:ext cx="431800" cy="634365"/>
          </a:xfrm>
          <a:prstGeom prst="rect">
            <a:avLst/>
          </a:prstGeom>
        </p:spPr>
        <p:txBody>
          <a:bodyPr vert="horz" wrap="square" lIns="0" tIns="13335" rIns="0" bIns="0" rtlCol="0">
            <a:spAutoFit/>
          </a:bodyPr>
          <a:lstStyle/>
          <a:p>
            <a:pPr marL="12700">
              <a:lnSpc>
                <a:spcPts val="1550"/>
              </a:lnSpc>
              <a:spcBef>
                <a:spcPts val="105"/>
              </a:spcBef>
            </a:pPr>
            <a:r>
              <a:rPr sz="1400" b="1" spc="-10" dirty="0">
                <a:solidFill>
                  <a:srgbClr val="5C5B5A"/>
                </a:solidFill>
                <a:latin typeface="Calibri"/>
                <a:cs typeface="Calibri"/>
              </a:rPr>
              <a:t>Skills</a:t>
            </a:r>
            <a:endParaRPr sz="1400">
              <a:latin typeface="Calibri"/>
              <a:cs typeface="Calibri"/>
            </a:endParaRPr>
          </a:p>
          <a:p>
            <a:pPr marL="88265">
              <a:lnSpc>
                <a:spcPts val="1550"/>
              </a:lnSpc>
            </a:pPr>
            <a:r>
              <a:rPr sz="1400" b="1" spc="-25" dirty="0">
                <a:solidFill>
                  <a:srgbClr val="5C5B5A"/>
                </a:solidFill>
                <a:latin typeface="Calibri"/>
                <a:cs typeface="Calibri"/>
              </a:rPr>
              <a:t>22%</a:t>
            </a:r>
            <a:endParaRPr sz="1400">
              <a:latin typeface="Calibri"/>
              <a:cs typeface="Calibri"/>
            </a:endParaRPr>
          </a:p>
          <a:p>
            <a:pPr marL="68580">
              <a:lnSpc>
                <a:spcPct val="100000"/>
              </a:lnSpc>
            </a:pPr>
            <a:r>
              <a:rPr sz="1400" b="1" spc="-20" dirty="0">
                <a:solidFill>
                  <a:srgbClr val="5C5B5A"/>
                </a:solidFill>
                <a:latin typeface="Calibri"/>
                <a:cs typeface="Calibri"/>
              </a:rPr>
              <a:t>total</a:t>
            </a:r>
            <a:endParaRPr sz="1400">
              <a:latin typeface="Calibri"/>
              <a:cs typeface="Calibri"/>
            </a:endParaRPr>
          </a:p>
        </p:txBody>
      </p:sp>
      <p:sp>
        <p:nvSpPr>
          <p:cNvPr id="29" name="object 29"/>
          <p:cNvSpPr txBox="1"/>
          <p:nvPr/>
        </p:nvSpPr>
        <p:spPr>
          <a:xfrm>
            <a:off x="10607420" y="1547317"/>
            <a:ext cx="618490" cy="634365"/>
          </a:xfrm>
          <a:prstGeom prst="rect">
            <a:avLst/>
          </a:prstGeom>
        </p:spPr>
        <p:txBody>
          <a:bodyPr vert="horz" wrap="square" lIns="0" tIns="13335" rIns="0" bIns="0" rtlCol="0">
            <a:spAutoFit/>
          </a:bodyPr>
          <a:lstStyle/>
          <a:p>
            <a:pPr algn="ctr">
              <a:lnSpc>
                <a:spcPts val="1550"/>
              </a:lnSpc>
              <a:spcBef>
                <a:spcPts val="105"/>
              </a:spcBef>
            </a:pPr>
            <a:r>
              <a:rPr sz="1400" b="1" spc="-10" dirty="0">
                <a:solidFill>
                  <a:srgbClr val="5C5B5A"/>
                </a:solidFill>
                <a:latin typeface="Calibri"/>
                <a:cs typeface="Calibri"/>
              </a:rPr>
              <a:t>Support</a:t>
            </a:r>
            <a:endParaRPr sz="1400">
              <a:latin typeface="Calibri"/>
              <a:cs typeface="Calibri"/>
            </a:endParaRPr>
          </a:p>
          <a:p>
            <a:pPr marL="22225" algn="ctr">
              <a:lnSpc>
                <a:spcPts val="1550"/>
              </a:lnSpc>
            </a:pPr>
            <a:r>
              <a:rPr sz="1400" b="1" spc="-25" dirty="0">
                <a:solidFill>
                  <a:srgbClr val="5C5B5A"/>
                </a:solidFill>
                <a:latin typeface="Calibri"/>
                <a:cs typeface="Calibri"/>
              </a:rPr>
              <a:t>18%</a:t>
            </a:r>
            <a:endParaRPr sz="1400">
              <a:latin typeface="Calibri"/>
              <a:cs typeface="Calibri"/>
            </a:endParaRPr>
          </a:p>
          <a:p>
            <a:pPr marL="23495" algn="ctr">
              <a:lnSpc>
                <a:spcPct val="100000"/>
              </a:lnSpc>
            </a:pPr>
            <a:r>
              <a:rPr sz="1400" b="1" spc="-20" dirty="0">
                <a:solidFill>
                  <a:srgbClr val="5C5B5A"/>
                </a:solidFill>
                <a:latin typeface="Calibri"/>
                <a:cs typeface="Calibri"/>
              </a:rPr>
              <a:t>total</a:t>
            </a:r>
            <a:endParaRPr sz="1400">
              <a:latin typeface="Calibri"/>
              <a:cs typeface="Calibri"/>
            </a:endParaRPr>
          </a:p>
        </p:txBody>
      </p:sp>
      <p:grpSp>
        <p:nvGrpSpPr>
          <p:cNvPr id="30" name="object 30"/>
          <p:cNvGrpSpPr/>
          <p:nvPr/>
        </p:nvGrpSpPr>
        <p:grpSpPr>
          <a:xfrm>
            <a:off x="5986271" y="4581144"/>
            <a:ext cx="1313815" cy="581025"/>
            <a:chOff x="5986271" y="4581144"/>
            <a:chExt cx="1313815" cy="581025"/>
          </a:xfrm>
        </p:grpSpPr>
        <p:sp>
          <p:nvSpPr>
            <p:cNvPr id="31" name="object 31"/>
            <p:cNvSpPr/>
            <p:nvPr/>
          </p:nvSpPr>
          <p:spPr>
            <a:xfrm>
              <a:off x="5986271" y="5108448"/>
              <a:ext cx="1313815" cy="53340"/>
            </a:xfrm>
            <a:custGeom>
              <a:avLst/>
              <a:gdLst/>
              <a:ahLst/>
              <a:cxnLst/>
              <a:rect l="l" t="t" r="r" b="b"/>
              <a:pathLst>
                <a:path w="1313815" h="53339">
                  <a:moveTo>
                    <a:pt x="1313687" y="0"/>
                  </a:moveTo>
                  <a:lnTo>
                    <a:pt x="0" y="0"/>
                  </a:lnTo>
                  <a:lnTo>
                    <a:pt x="0" y="53339"/>
                  </a:lnTo>
                  <a:lnTo>
                    <a:pt x="1313687" y="53339"/>
                  </a:lnTo>
                  <a:lnTo>
                    <a:pt x="1313687" y="0"/>
                  </a:lnTo>
                  <a:close/>
                </a:path>
              </a:pathLst>
            </a:custGeom>
            <a:solidFill>
              <a:srgbClr val="FF9999"/>
            </a:solidFill>
          </p:spPr>
          <p:txBody>
            <a:bodyPr wrap="square" lIns="0" tIns="0" rIns="0" bIns="0" rtlCol="0"/>
            <a:lstStyle/>
            <a:p>
              <a:endParaRPr/>
            </a:p>
          </p:txBody>
        </p:sp>
        <p:sp>
          <p:nvSpPr>
            <p:cNvPr id="32" name="object 32"/>
            <p:cNvSpPr/>
            <p:nvPr/>
          </p:nvSpPr>
          <p:spPr>
            <a:xfrm>
              <a:off x="5986271" y="4581144"/>
              <a:ext cx="1313815" cy="527685"/>
            </a:xfrm>
            <a:custGeom>
              <a:avLst/>
              <a:gdLst/>
              <a:ahLst/>
              <a:cxnLst/>
              <a:rect l="l" t="t" r="r" b="b"/>
              <a:pathLst>
                <a:path w="1313815" h="527685">
                  <a:moveTo>
                    <a:pt x="1313687" y="0"/>
                  </a:moveTo>
                  <a:lnTo>
                    <a:pt x="0" y="0"/>
                  </a:lnTo>
                  <a:lnTo>
                    <a:pt x="0" y="527303"/>
                  </a:lnTo>
                  <a:lnTo>
                    <a:pt x="1313687" y="527303"/>
                  </a:lnTo>
                  <a:lnTo>
                    <a:pt x="1313687" y="0"/>
                  </a:lnTo>
                  <a:close/>
                </a:path>
              </a:pathLst>
            </a:custGeom>
            <a:solidFill>
              <a:srgbClr val="FFC5C5"/>
            </a:solidFill>
          </p:spPr>
          <p:txBody>
            <a:bodyPr wrap="square" lIns="0" tIns="0" rIns="0" bIns="0" rtlCol="0"/>
            <a:lstStyle/>
            <a:p>
              <a:endParaRPr/>
            </a:p>
          </p:txBody>
        </p:sp>
      </p:grpSp>
      <p:grpSp>
        <p:nvGrpSpPr>
          <p:cNvPr id="33" name="object 33"/>
          <p:cNvGrpSpPr/>
          <p:nvPr/>
        </p:nvGrpSpPr>
        <p:grpSpPr>
          <a:xfrm>
            <a:off x="1219352" y="4422647"/>
            <a:ext cx="10848975" cy="849630"/>
            <a:chOff x="1219352" y="4422647"/>
            <a:chExt cx="10848975" cy="849630"/>
          </a:xfrm>
        </p:grpSpPr>
        <p:sp>
          <p:nvSpPr>
            <p:cNvPr id="34" name="object 34"/>
            <p:cNvSpPr/>
            <p:nvPr/>
          </p:nvSpPr>
          <p:spPr>
            <a:xfrm>
              <a:off x="1650492" y="5108447"/>
              <a:ext cx="9985375" cy="158750"/>
            </a:xfrm>
            <a:custGeom>
              <a:avLst/>
              <a:gdLst/>
              <a:ahLst/>
              <a:cxnLst/>
              <a:rect l="l" t="t" r="r" b="b"/>
              <a:pathLst>
                <a:path w="9985375" h="158750">
                  <a:moveTo>
                    <a:pt x="1315212" y="0"/>
                  </a:moveTo>
                  <a:lnTo>
                    <a:pt x="0" y="0"/>
                  </a:lnTo>
                  <a:lnTo>
                    <a:pt x="0" y="158623"/>
                  </a:lnTo>
                  <a:lnTo>
                    <a:pt x="1315212" y="158623"/>
                  </a:lnTo>
                  <a:lnTo>
                    <a:pt x="1315212" y="0"/>
                  </a:lnTo>
                  <a:close/>
                </a:path>
                <a:path w="9985375" h="158750">
                  <a:moveTo>
                    <a:pt x="3482340" y="53340"/>
                  </a:moveTo>
                  <a:lnTo>
                    <a:pt x="2168652" y="53340"/>
                  </a:lnTo>
                  <a:lnTo>
                    <a:pt x="2168652" y="158623"/>
                  </a:lnTo>
                  <a:lnTo>
                    <a:pt x="3482340" y="158623"/>
                  </a:lnTo>
                  <a:lnTo>
                    <a:pt x="3482340" y="53340"/>
                  </a:lnTo>
                  <a:close/>
                </a:path>
                <a:path w="9985375" h="158750">
                  <a:moveTo>
                    <a:pt x="9985248" y="0"/>
                  </a:moveTo>
                  <a:lnTo>
                    <a:pt x="8671560" y="0"/>
                  </a:lnTo>
                  <a:lnTo>
                    <a:pt x="8671560" y="158623"/>
                  </a:lnTo>
                  <a:lnTo>
                    <a:pt x="9985248" y="158623"/>
                  </a:lnTo>
                  <a:lnTo>
                    <a:pt x="9985248" y="0"/>
                  </a:lnTo>
                  <a:close/>
                </a:path>
              </a:pathLst>
            </a:custGeom>
            <a:solidFill>
              <a:srgbClr val="FF0000"/>
            </a:solidFill>
          </p:spPr>
          <p:txBody>
            <a:bodyPr wrap="square" lIns="0" tIns="0" rIns="0" bIns="0" rtlCol="0"/>
            <a:lstStyle/>
            <a:p>
              <a:endParaRPr/>
            </a:p>
          </p:txBody>
        </p:sp>
        <p:sp>
          <p:nvSpPr>
            <p:cNvPr id="35" name="object 35"/>
            <p:cNvSpPr/>
            <p:nvPr/>
          </p:nvSpPr>
          <p:spPr>
            <a:xfrm>
              <a:off x="1650492" y="5056631"/>
              <a:ext cx="9985375" cy="105410"/>
            </a:xfrm>
            <a:custGeom>
              <a:avLst/>
              <a:gdLst/>
              <a:ahLst/>
              <a:cxnLst/>
              <a:rect l="l" t="t" r="r" b="b"/>
              <a:pathLst>
                <a:path w="9985375" h="105410">
                  <a:moveTo>
                    <a:pt x="1315212" y="0"/>
                  </a:moveTo>
                  <a:lnTo>
                    <a:pt x="0" y="0"/>
                  </a:lnTo>
                  <a:lnTo>
                    <a:pt x="0" y="51816"/>
                  </a:lnTo>
                  <a:lnTo>
                    <a:pt x="1315212" y="51816"/>
                  </a:lnTo>
                  <a:lnTo>
                    <a:pt x="1315212" y="0"/>
                  </a:lnTo>
                  <a:close/>
                </a:path>
                <a:path w="9985375" h="105410">
                  <a:moveTo>
                    <a:pt x="3482340" y="51816"/>
                  </a:moveTo>
                  <a:lnTo>
                    <a:pt x="2168652" y="51816"/>
                  </a:lnTo>
                  <a:lnTo>
                    <a:pt x="2168652" y="105156"/>
                  </a:lnTo>
                  <a:lnTo>
                    <a:pt x="3482340" y="105156"/>
                  </a:lnTo>
                  <a:lnTo>
                    <a:pt x="3482340" y="51816"/>
                  </a:lnTo>
                  <a:close/>
                </a:path>
                <a:path w="9985375" h="105410">
                  <a:moveTo>
                    <a:pt x="9985248" y="0"/>
                  </a:moveTo>
                  <a:lnTo>
                    <a:pt x="8671560" y="0"/>
                  </a:lnTo>
                  <a:lnTo>
                    <a:pt x="8671560" y="51816"/>
                  </a:lnTo>
                  <a:lnTo>
                    <a:pt x="9985248" y="51816"/>
                  </a:lnTo>
                  <a:lnTo>
                    <a:pt x="9985248" y="0"/>
                  </a:lnTo>
                  <a:close/>
                </a:path>
              </a:pathLst>
            </a:custGeom>
            <a:solidFill>
              <a:srgbClr val="FF9999"/>
            </a:solidFill>
          </p:spPr>
          <p:txBody>
            <a:bodyPr wrap="square" lIns="0" tIns="0" rIns="0" bIns="0" rtlCol="0"/>
            <a:lstStyle/>
            <a:p>
              <a:endParaRPr/>
            </a:p>
          </p:txBody>
        </p:sp>
        <p:sp>
          <p:nvSpPr>
            <p:cNvPr id="36" name="object 36"/>
            <p:cNvSpPr/>
            <p:nvPr/>
          </p:nvSpPr>
          <p:spPr>
            <a:xfrm>
              <a:off x="1650492" y="4422647"/>
              <a:ext cx="9985375" cy="685800"/>
            </a:xfrm>
            <a:custGeom>
              <a:avLst/>
              <a:gdLst/>
              <a:ahLst/>
              <a:cxnLst/>
              <a:rect l="l" t="t" r="r" b="b"/>
              <a:pathLst>
                <a:path w="9985375" h="685800">
                  <a:moveTo>
                    <a:pt x="1315212" y="211836"/>
                  </a:moveTo>
                  <a:lnTo>
                    <a:pt x="0" y="211836"/>
                  </a:lnTo>
                  <a:lnTo>
                    <a:pt x="0" y="633984"/>
                  </a:lnTo>
                  <a:lnTo>
                    <a:pt x="1315212" y="633984"/>
                  </a:lnTo>
                  <a:lnTo>
                    <a:pt x="1315212" y="211836"/>
                  </a:lnTo>
                  <a:close/>
                </a:path>
                <a:path w="9985375" h="685800">
                  <a:moveTo>
                    <a:pt x="3482340" y="422148"/>
                  </a:moveTo>
                  <a:lnTo>
                    <a:pt x="2168652" y="422148"/>
                  </a:lnTo>
                  <a:lnTo>
                    <a:pt x="2168652" y="685800"/>
                  </a:lnTo>
                  <a:lnTo>
                    <a:pt x="3482340" y="685800"/>
                  </a:lnTo>
                  <a:lnTo>
                    <a:pt x="3482340" y="422148"/>
                  </a:lnTo>
                  <a:close/>
                </a:path>
                <a:path w="9985375" h="685800">
                  <a:moveTo>
                    <a:pt x="9985248" y="0"/>
                  </a:moveTo>
                  <a:lnTo>
                    <a:pt x="8671560" y="0"/>
                  </a:lnTo>
                  <a:lnTo>
                    <a:pt x="8671560" y="633984"/>
                  </a:lnTo>
                  <a:lnTo>
                    <a:pt x="9985248" y="633984"/>
                  </a:lnTo>
                  <a:lnTo>
                    <a:pt x="9985248" y="0"/>
                  </a:lnTo>
                  <a:close/>
                </a:path>
              </a:pathLst>
            </a:custGeom>
            <a:solidFill>
              <a:srgbClr val="FFC5C5"/>
            </a:solidFill>
          </p:spPr>
          <p:txBody>
            <a:bodyPr wrap="square" lIns="0" tIns="0" rIns="0" bIns="0" rtlCol="0"/>
            <a:lstStyle/>
            <a:p>
              <a:endParaRPr/>
            </a:p>
          </p:txBody>
        </p:sp>
        <p:sp>
          <p:nvSpPr>
            <p:cNvPr id="37" name="object 37"/>
            <p:cNvSpPr/>
            <p:nvPr/>
          </p:nvSpPr>
          <p:spPr>
            <a:xfrm>
              <a:off x="1224114" y="5267070"/>
              <a:ext cx="10839450" cy="0"/>
            </a:xfrm>
            <a:custGeom>
              <a:avLst/>
              <a:gdLst/>
              <a:ahLst/>
              <a:cxnLst/>
              <a:rect l="l" t="t" r="r" b="b"/>
              <a:pathLst>
                <a:path w="10839450">
                  <a:moveTo>
                    <a:pt x="0" y="0"/>
                  </a:moveTo>
                  <a:lnTo>
                    <a:pt x="10839234" y="0"/>
                  </a:lnTo>
                </a:path>
              </a:pathLst>
            </a:custGeom>
            <a:ln w="9525">
              <a:solidFill>
                <a:srgbClr val="F1F1F1"/>
              </a:solidFill>
            </a:ln>
          </p:spPr>
          <p:txBody>
            <a:bodyPr wrap="square" lIns="0" tIns="0" rIns="0" bIns="0" rtlCol="0"/>
            <a:lstStyle/>
            <a:p>
              <a:endParaRPr/>
            </a:p>
          </p:txBody>
        </p:sp>
      </p:grpSp>
      <p:sp>
        <p:nvSpPr>
          <p:cNvPr id="38" name="object 38"/>
          <p:cNvSpPr txBox="1"/>
          <p:nvPr/>
        </p:nvSpPr>
        <p:spPr>
          <a:xfrm>
            <a:off x="2179573" y="5061661"/>
            <a:ext cx="270510" cy="240029"/>
          </a:xfrm>
          <a:prstGeom prst="rect">
            <a:avLst/>
          </a:prstGeom>
        </p:spPr>
        <p:txBody>
          <a:bodyPr vert="horz" wrap="square" lIns="0" tIns="13335" rIns="0" bIns="0" rtlCol="0">
            <a:spAutoFit/>
          </a:bodyPr>
          <a:lstStyle/>
          <a:p>
            <a:pPr>
              <a:lnSpc>
                <a:spcPct val="100000"/>
              </a:lnSpc>
              <a:spcBef>
                <a:spcPts val="105"/>
              </a:spcBef>
            </a:pPr>
            <a:r>
              <a:rPr sz="1400" spc="-25" dirty="0">
                <a:solidFill>
                  <a:srgbClr val="FFFFFF"/>
                </a:solidFill>
                <a:latin typeface="Arial"/>
                <a:cs typeface="Arial"/>
              </a:rPr>
              <a:t>3%</a:t>
            </a:r>
            <a:endParaRPr sz="1400">
              <a:latin typeface="Arial"/>
              <a:cs typeface="Arial"/>
            </a:endParaRPr>
          </a:p>
        </p:txBody>
      </p:sp>
      <p:sp>
        <p:nvSpPr>
          <p:cNvPr id="39" name="object 39"/>
          <p:cNvSpPr txBox="1"/>
          <p:nvPr/>
        </p:nvSpPr>
        <p:spPr>
          <a:xfrm>
            <a:off x="8154923" y="5108447"/>
            <a:ext cx="1313815" cy="158750"/>
          </a:xfrm>
          <a:prstGeom prst="rect">
            <a:avLst/>
          </a:prstGeom>
          <a:solidFill>
            <a:srgbClr val="FF0000"/>
          </a:solidFill>
        </p:spPr>
        <p:txBody>
          <a:bodyPr vert="horz" wrap="square" lIns="0" tIns="0" rIns="0" bIns="0" rtlCol="0">
            <a:spAutoFit/>
          </a:bodyPr>
          <a:lstStyle/>
          <a:p>
            <a:pPr marL="1905" algn="ctr">
              <a:lnSpc>
                <a:spcPts val="1250"/>
              </a:lnSpc>
            </a:pPr>
            <a:r>
              <a:rPr sz="1400" spc="-25" dirty="0">
                <a:solidFill>
                  <a:srgbClr val="FFFFFF"/>
                </a:solidFill>
                <a:latin typeface="Arial"/>
                <a:cs typeface="Arial"/>
              </a:rPr>
              <a:t>3%</a:t>
            </a:r>
            <a:endParaRPr sz="1400">
              <a:latin typeface="Arial"/>
              <a:cs typeface="Arial"/>
            </a:endParaRPr>
          </a:p>
        </p:txBody>
      </p:sp>
      <p:sp>
        <p:nvSpPr>
          <p:cNvPr id="40" name="object 40"/>
          <p:cNvSpPr txBox="1"/>
          <p:nvPr/>
        </p:nvSpPr>
        <p:spPr>
          <a:xfrm>
            <a:off x="10839450" y="5061661"/>
            <a:ext cx="28321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FFFFFF"/>
                </a:solidFill>
                <a:latin typeface="Arial"/>
                <a:cs typeface="Arial"/>
              </a:rPr>
              <a:t>3%</a:t>
            </a:r>
            <a:endParaRPr sz="1400">
              <a:latin typeface="Arial"/>
              <a:cs typeface="Arial"/>
            </a:endParaRPr>
          </a:p>
        </p:txBody>
      </p:sp>
      <p:sp>
        <p:nvSpPr>
          <p:cNvPr id="41" name="object 41"/>
          <p:cNvSpPr txBox="1"/>
          <p:nvPr/>
        </p:nvSpPr>
        <p:spPr>
          <a:xfrm>
            <a:off x="2179573" y="4956428"/>
            <a:ext cx="270510" cy="239395"/>
          </a:xfrm>
          <a:prstGeom prst="rect">
            <a:avLst/>
          </a:prstGeom>
        </p:spPr>
        <p:txBody>
          <a:bodyPr vert="horz" wrap="square" lIns="0" tIns="12700" rIns="0" bIns="0" rtlCol="0">
            <a:spAutoFit/>
          </a:bodyPr>
          <a:lstStyle/>
          <a:p>
            <a:pPr>
              <a:lnSpc>
                <a:spcPct val="100000"/>
              </a:lnSpc>
              <a:spcBef>
                <a:spcPts val="100"/>
              </a:spcBef>
            </a:pPr>
            <a:r>
              <a:rPr sz="1400" spc="-25" dirty="0">
                <a:solidFill>
                  <a:srgbClr val="5C5B5A"/>
                </a:solidFill>
                <a:latin typeface="Arial"/>
                <a:cs typeface="Arial"/>
              </a:rPr>
              <a:t>1%</a:t>
            </a:r>
            <a:endParaRPr sz="1400">
              <a:latin typeface="Arial"/>
              <a:cs typeface="Arial"/>
            </a:endParaRPr>
          </a:p>
        </p:txBody>
      </p:sp>
      <p:sp>
        <p:nvSpPr>
          <p:cNvPr id="42" name="object 42"/>
          <p:cNvSpPr txBox="1"/>
          <p:nvPr/>
        </p:nvSpPr>
        <p:spPr>
          <a:xfrm>
            <a:off x="5986271" y="5148453"/>
            <a:ext cx="1313815" cy="114300"/>
          </a:xfrm>
          <a:prstGeom prst="rect">
            <a:avLst/>
          </a:prstGeom>
          <a:solidFill>
            <a:srgbClr val="FF0000"/>
          </a:solidFill>
        </p:spPr>
        <p:txBody>
          <a:bodyPr vert="horz" wrap="square" lIns="0" tIns="0" rIns="0" bIns="0" rtlCol="0">
            <a:spAutoFit/>
          </a:bodyPr>
          <a:lstStyle/>
          <a:p>
            <a:pPr marL="3175" algn="ctr">
              <a:lnSpc>
                <a:spcPts val="685"/>
              </a:lnSpc>
            </a:pPr>
            <a:r>
              <a:rPr sz="2100" spc="-1214" baseline="-23809" dirty="0">
                <a:solidFill>
                  <a:srgbClr val="FFFFFF"/>
                </a:solidFill>
                <a:latin typeface="Arial"/>
                <a:cs typeface="Arial"/>
              </a:rPr>
              <a:t>2</a:t>
            </a:r>
            <a:r>
              <a:rPr sz="1400" spc="-25" dirty="0">
                <a:solidFill>
                  <a:srgbClr val="5C5B5A"/>
                </a:solidFill>
                <a:latin typeface="Arial"/>
                <a:cs typeface="Arial"/>
              </a:rPr>
              <a:t>1</a:t>
            </a:r>
            <a:r>
              <a:rPr sz="2100" spc="-1935" baseline="-23809" dirty="0">
                <a:solidFill>
                  <a:srgbClr val="FFFFFF"/>
                </a:solidFill>
                <a:latin typeface="Arial"/>
                <a:cs typeface="Arial"/>
              </a:rPr>
              <a:t>%</a:t>
            </a:r>
            <a:r>
              <a:rPr sz="1400" spc="-25" dirty="0">
                <a:solidFill>
                  <a:srgbClr val="5C5B5A"/>
                </a:solidFill>
                <a:latin typeface="Arial"/>
                <a:cs typeface="Arial"/>
              </a:rPr>
              <a:t>%</a:t>
            </a:r>
            <a:endParaRPr sz="1400">
              <a:latin typeface="Arial"/>
              <a:cs typeface="Arial"/>
            </a:endParaRPr>
          </a:p>
        </p:txBody>
      </p:sp>
      <p:sp>
        <p:nvSpPr>
          <p:cNvPr id="43" name="object 43"/>
          <p:cNvSpPr txBox="1"/>
          <p:nvPr/>
        </p:nvSpPr>
        <p:spPr>
          <a:xfrm>
            <a:off x="8154923" y="4949952"/>
            <a:ext cx="1313815" cy="132715"/>
          </a:xfrm>
          <a:prstGeom prst="rect">
            <a:avLst/>
          </a:prstGeom>
          <a:solidFill>
            <a:srgbClr val="FF9999"/>
          </a:solidFill>
        </p:spPr>
        <p:txBody>
          <a:bodyPr vert="horz" wrap="square" lIns="0" tIns="0" rIns="0" bIns="0" rtlCol="0">
            <a:spAutoFit/>
          </a:bodyPr>
          <a:lstStyle/>
          <a:p>
            <a:pPr marL="1905" algn="ctr">
              <a:lnSpc>
                <a:spcPts val="1045"/>
              </a:lnSpc>
            </a:pPr>
            <a:r>
              <a:rPr sz="1400" spc="-25" dirty="0">
                <a:solidFill>
                  <a:srgbClr val="5C5B5A"/>
                </a:solidFill>
                <a:latin typeface="Arial"/>
                <a:cs typeface="Arial"/>
              </a:rPr>
              <a:t>3%</a:t>
            </a:r>
            <a:endParaRPr sz="1400">
              <a:latin typeface="Arial"/>
              <a:cs typeface="Arial"/>
            </a:endParaRPr>
          </a:p>
        </p:txBody>
      </p:sp>
      <p:sp>
        <p:nvSpPr>
          <p:cNvPr id="44" name="object 44"/>
          <p:cNvSpPr txBox="1"/>
          <p:nvPr/>
        </p:nvSpPr>
        <p:spPr>
          <a:xfrm>
            <a:off x="10839450" y="4956428"/>
            <a:ext cx="28321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a:t>
            </a:r>
            <a:endParaRPr sz="1400">
              <a:latin typeface="Arial"/>
              <a:cs typeface="Arial"/>
            </a:endParaRPr>
          </a:p>
        </p:txBody>
      </p:sp>
      <p:sp>
        <p:nvSpPr>
          <p:cNvPr id="45" name="object 45"/>
          <p:cNvSpPr txBox="1"/>
          <p:nvPr/>
        </p:nvSpPr>
        <p:spPr>
          <a:xfrm>
            <a:off x="2179573" y="4719065"/>
            <a:ext cx="270510" cy="239395"/>
          </a:xfrm>
          <a:prstGeom prst="rect">
            <a:avLst/>
          </a:prstGeom>
        </p:spPr>
        <p:txBody>
          <a:bodyPr vert="horz" wrap="square" lIns="0" tIns="12700" rIns="0" bIns="0" rtlCol="0">
            <a:spAutoFit/>
          </a:bodyPr>
          <a:lstStyle/>
          <a:p>
            <a:pPr>
              <a:lnSpc>
                <a:spcPct val="100000"/>
              </a:lnSpc>
              <a:spcBef>
                <a:spcPts val="100"/>
              </a:spcBef>
            </a:pPr>
            <a:r>
              <a:rPr sz="1400" spc="-25" dirty="0">
                <a:solidFill>
                  <a:srgbClr val="5C5B5A"/>
                </a:solidFill>
                <a:latin typeface="Arial"/>
                <a:cs typeface="Arial"/>
              </a:rPr>
              <a:t>8%</a:t>
            </a:r>
            <a:endParaRPr sz="1400">
              <a:latin typeface="Arial"/>
              <a:cs typeface="Arial"/>
            </a:endParaRPr>
          </a:p>
        </p:txBody>
      </p:sp>
      <p:sp>
        <p:nvSpPr>
          <p:cNvPr id="46" name="object 46"/>
          <p:cNvSpPr txBox="1"/>
          <p:nvPr/>
        </p:nvSpPr>
        <p:spPr>
          <a:xfrm>
            <a:off x="3793744" y="4851019"/>
            <a:ext cx="1364615" cy="398145"/>
          </a:xfrm>
          <a:prstGeom prst="rect">
            <a:avLst/>
          </a:prstGeom>
        </p:spPr>
        <p:txBody>
          <a:bodyPr vert="horz" wrap="square" lIns="0" tIns="12700" rIns="0" bIns="0" rtlCol="0">
            <a:spAutoFit/>
          </a:bodyPr>
          <a:lstStyle/>
          <a:p>
            <a:pPr marL="635" algn="ctr">
              <a:lnSpc>
                <a:spcPts val="1465"/>
              </a:lnSpc>
              <a:spcBef>
                <a:spcPts val="100"/>
              </a:spcBef>
            </a:pPr>
            <a:r>
              <a:rPr sz="1400" spc="-25" dirty="0">
                <a:solidFill>
                  <a:srgbClr val="5C5B5A"/>
                </a:solidFill>
                <a:latin typeface="Arial"/>
                <a:cs typeface="Arial"/>
              </a:rPr>
              <a:t>5%</a:t>
            </a:r>
            <a:endParaRPr sz="1400">
              <a:latin typeface="Arial"/>
              <a:cs typeface="Arial"/>
            </a:endParaRPr>
          </a:p>
          <a:p>
            <a:pPr marL="635" algn="ctr">
              <a:lnSpc>
                <a:spcPts val="1465"/>
              </a:lnSpc>
            </a:pPr>
            <a:r>
              <a:rPr sz="2100" spc="-1214" baseline="-23809" dirty="0">
                <a:solidFill>
                  <a:srgbClr val="FFFFFF"/>
                </a:solidFill>
                <a:latin typeface="Arial"/>
                <a:cs typeface="Arial"/>
              </a:rPr>
              <a:t>2</a:t>
            </a:r>
            <a:r>
              <a:rPr sz="1400" spc="-30" dirty="0">
                <a:solidFill>
                  <a:srgbClr val="5C5B5A"/>
                </a:solidFill>
                <a:latin typeface="Arial"/>
                <a:cs typeface="Arial"/>
              </a:rPr>
              <a:t>1</a:t>
            </a:r>
            <a:r>
              <a:rPr sz="2100" spc="-1935" baseline="-23809" dirty="0">
                <a:solidFill>
                  <a:srgbClr val="FFFFFF"/>
                </a:solidFill>
                <a:latin typeface="Arial"/>
                <a:cs typeface="Arial"/>
              </a:rPr>
              <a:t>%</a:t>
            </a:r>
            <a:r>
              <a:rPr sz="1400" spc="-30" dirty="0">
                <a:solidFill>
                  <a:srgbClr val="5C5B5A"/>
                </a:solidFill>
                <a:latin typeface="Arial"/>
                <a:cs typeface="Arial"/>
              </a:rPr>
              <a:t>%</a:t>
            </a:r>
            <a:endParaRPr sz="1400">
              <a:latin typeface="Arial"/>
              <a:cs typeface="Arial"/>
            </a:endParaRPr>
          </a:p>
        </p:txBody>
      </p:sp>
      <p:sp>
        <p:nvSpPr>
          <p:cNvPr id="47" name="object 47"/>
          <p:cNvSpPr txBox="1"/>
          <p:nvPr/>
        </p:nvSpPr>
        <p:spPr>
          <a:xfrm>
            <a:off x="6452742" y="471906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10%</a:t>
            </a:r>
            <a:endParaRPr sz="1400">
              <a:latin typeface="Arial"/>
              <a:cs typeface="Arial"/>
            </a:endParaRPr>
          </a:p>
        </p:txBody>
      </p:sp>
      <p:sp>
        <p:nvSpPr>
          <p:cNvPr id="48" name="object 48"/>
          <p:cNvSpPr txBox="1"/>
          <p:nvPr/>
        </p:nvSpPr>
        <p:spPr>
          <a:xfrm>
            <a:off x="8154923" y="4370832"/>
            <a:ext cx="1313815" cy="579120"/>
          </a:xfrm>
          <a:prstGeom prst="rect">
            <a:avLst/>
          </a:prstGeom>
          <a:solidFill>
            <a:srgbClr val="FFC5C5"/>
          </a:solidFill>
        </p:spPr>
        <p:txBody>
          <a:bodyPr vert="horz" wrap="square" lIns="0" tIns="176530" rIns="0" bIns="0" rtlCol="0">
            <a:spAutoFit/>
          </a:bodyPr>
          <a:lstStyle/>
          <a:p>
            <a:pPr marL="2540" algn="ctr">
              <a:lnSpc>
                <a:spcPct val="100000"/>
              </a:lnSpc>
              <a:spcBef>
                <a:spcPts val="1390"/>
              </a:spcBef>
            </a:pPr>
            <a:r>
              <a:rPr sz="1400" spc="-25" dirty="0">
                <a:solidFill>
                  <a:srgbClr val="5C5B5A"/>
                </a:solidFill>
                <a:latin typeface="Arial"/>
                <a:cs typeface="Arial"/>
              </a:rPr>
              <a:t>11%</a:t>
            </a:r>
            <a:endParaRPr sz="1400">
              <a:latin typeface="Arial"/>
              <a:cs typeface="Arial"/>
            </a:endParaRPr>
          </a:p>
        </p:txBody>
      </p:sp>
      <p:sp>
        <p:nvSpPr>
          <p:cNvPr id="49" name="object 49"/>
          <p:cNvSpPr txBox="1"/>
          <p:nvPr/>
        </p:nvSpPr>
        <p:spPr>
          <a:xfrm>
            <a:off x="10789157" y="4613528"/>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12%</a:t>
            </a:r>
            <a:endParaRPr sz="1400">
              <a:latin typeface="Arial"/>
              <a:cs typeface="Arial"/>
            </a:endParaRPr>
          </a:p>
        </p:txBody>
      </p:sp>
      <p:sp>
        <p:nvSpPr>
          <p:cNvPr id="50" name="object 50"/>
          <p:cNvSpPr txBox="1"/>
          <p:nvPr/>
        </p:nvSpPr>
        <p:spPr>
          <a:xfrm>
            <a:off x="1383538" y="5513933"/>
            <a:ext cx="1805305" cy="383540"/>
          </a:xfrm>
          <a:prstGeom prst="rect">
            <a:avLst/>
          </a:prstGeom>
        </p:spPr>
        <p:txBody>
          <a:bodyPr vert="horz" wrap="square" lIns="0" tIns="24765" rIns="0" bIns="0" rtlCol="0">
            <a:spAutoFit/>
          </a:bodyPr>
          <a:lstStyle/>
          <a:p>
            <a:pPr marL="489584" marR="5080" indent="-477520">
              <a:lnSpc>
                <a:spcPts val="1380"/>
              </a:lnSpc>
              <a:spcBef>
                <a:spcPts val="195"/>
              </a:spcBef>
            </a:pPr>
            <a:r>
              <a:rPr sz="1200" dirty="0">
                <a:solidFill>
                  <a:srgbClr val="5C5B5A"/>
                </a:solidFill>
                <a:latin typeface="Arial"/>
                <a:cs typeface="Arial"/>
              </a:rPr>
              <a:t>have</a:t>
            </a:r>
            <a:r>
              <a:rPr sz="1200" spc="-10" dirty="0">
                <a:solidFill>
                  <a:srgbClr val="5C5B5A"/>
                </a:solidFill>
                <a:latin typeface="Arial"/>
                <a:cs typeface="Arial"/>
              </a:rPr>
              <a:t> </a:t>
            </a:r>
            <a:r>
              <a:rPr sz="1200" dirty="0">
                <a:solidFill>
                  <a:srgbClr val="5C5B5A"/>
                </a:solidFill>
                <a:latin typeface="Arial"/>
                <a:cs typeface="Arial"/>
              </a:rPr>
              <a:t>access</a:t>
            </a:r>
            <a:r>
              <a:rPr sz="1200" spc="-15"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an</a:t>
            </a:r>
            <a:r>
              <a:rPr sz="1200" spc="-15" dirty="0">
                <a:solidFill>
                  <a:srgbClr val="5C5B5A"/>
                </a:solidFill>
                <a:latin typeface="Arial"/>
                <a:cs typeface="Arial"/>
              </a:rPr>
              <a:t> </a:t>
            </a:r>
            <a:r>
              <a:rPr sz="1200" spc="-10" dirty="0">
                <a:solidFill>
                  <a:srgbClr val="5C5B5A"/>
                </a:solidFill>
                <a:latin typeface="Arial"/>
                <a:cs typeface="Arial"/>
              </a:rPr>
              <a:t>internet connection?</a:t>
            </a:r>
            <a:endParaRPr sz="1200">
              <a:latin typeface="Arial"/>
              <a:cs typeface="Arial"/>
            </a:endParaRPr>
          </a:p>
        </p:txBody>
      </p:sp>
      <p:sp>
        <p:nvSpPr>
          <p:cNvPr id="51" name="object 51"/>
          <p:cNvSpPr txBox="1"/>
          <p:nvPr/>
        </p:nvSpPr>
        <p:spPr>
          <a:xfrm>
            <a:off x="3504438" y="5513933"/>
            <a:ext cx="1898014" cy="558800"/>
          </a:xfrm>
          <a:prstGeom prst="rect">
            <a:avLst/>
          </a:prstGeom>
        </p:spPr>
        <p:txBody>
          <a:bodyPr vert="horz" wrap="square" lIns="0" tIns="24765" rIns="0" bIns="0" rtlCol="0">
            <a:spAutoFit/>
          </a:bodyPr>
          <a:lstStyle/>
          <a:p>
            <a:pPr marL="12065" marR="5080" algn="ctr">
              <a:lnSpc>
                <a:spcPts val="1380"/>
              </a:lnSpc>
              <a:spcBef>
                <a:spcPts val="195"/>
              </a:spcBef>
            </a:pP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access</a:t>
            </a:r>
            <a:r>
              <a:rPr sz="1200" spc="-15" dirty="0">
                <a:solidFill>
                  <a:srgbClr val="5C5B5A"/>
                </a:solidFill>
                <a:latin typeface="Arial"/>
                <a:cs typeface="Arial"/>
              </a:rPr>
              <a:t> </a:t>
            </a:r>
            <a:r>
              <a:rPr sz="1200" dirty="0">
                <a:solidFill>
                  <a:srgbClr val="5C5B5A"/>
                </a:solidFill>
                <a:latin typeface="Arial"/>
                <a:cs typeface="Arial"/>
              </a:rPr>
              <a:t>to</a:t>
            </a:r>
            <a:r>
              <a:rPr sz="1200" spc="-15" dirty="0">
                <a:solidFill>
                  <a:srgbClr val="5C5B5A"/>
                </a:solidFill>
                <a:latin typeface="Arial"/>
                <a:cs typeface="Arial"/>
              </a:rPr>
              <a:t> </a:t>
            </a:r>
            <a:r>
              <a:rPr sz="1200" dirty="0">
                <a:solidFill>
                  <a:srgbClr val="5C5B5A"/>
                </a:solidFill>
                <a:latin typeface="Arial"/>
                <a:cs typeface="Arial"/>
              </a:rPr>
              <a:t>devices</a:t>
            </a:r>
            <a:r>
              <a:rPr sz="1200" spc="-10" dirty="0">
                <a:solidFill>
                  <a:srgbClr val="5C5B5A"/>
                </a:solidFill>
                <a:latin typeface="Arial"/>
                <a:cs typeface="Arial"/>
              </a:rPr>
              <a:t> </a:t>
            </a:r>
            <a:r>
              <a:rPr sz="1200" spc="-20" dirty="0">
                <a:solidFill>
                  <a:srgbClr val="5C5B5A"/>
                </a:solidFill>
                <a:latin typeface="Arial"/>
                <a:cs typeface="Arial"/>
              </a:rPr>
              <a:t>that </a:t>
            </a:r>
            <a:r>
              <a:rPr sz="1200" dirty="0">
                <a:solidFill>
                  <a:srgbClr val="5C5B5A"/>
                </a:solidFill>
                <a:latin typeface="Arial"/>
                <a:cs typeface="Arial"/>
              </a:rPr>
              <a:t>allow</a:t>
            </a:r>
            <a:r>
              <a:rPr sz="1200" spc="-5" dirty="0">
                <a:solidFill>
                  <a:srgbClr val="5C5B5A"/>
                </a:solidFill>
                <a:latin typeface="Arial"/>
                <a:cs typeface="Arial"/>
              </a:rPr>
              <a:t> </a:t>
            </a:r>
            <a:r>
              <a:rPr sz="1200" dirty="0">
                <a:solidFill>
                  <a:srgbClr val="5C5B5A"/>
                </a:solidFill>
                <a:latin typeface="Arial"/>
                <a:cs typeface="Arial"/>
              </a:rPr>
              <a:t>you to</a:t>
            </a:r>
            <a:r>
              <a:rPr sz="1200" spc="-5" dirty="0">
                <a:solidFill>
                  <a:srgbClr val="5C5B5A"/>
                </a:solidFill>
                <a:latin typeface="Arial"/>
                <a:cs typeface="Arial"/>
              </a:rPr>
              <a:t> </a:t>
            </a:r>
            <a:r>
              <a:rPr sz="1200" dirty="0">
                <a:solidFill>
                  <a:srgbClr val="5C5B5A"/>
                </a:solidFill>
                <a:latin typeface="Arial"/>
                <a:cs typeface="Arial"/>
              </a:rPr>
              <a:t>access</a:t>
            </a:r>
            <a:r>
              <a:rPr sz="1200" spc="-15" dirty="0">
                <a:solidFill>
                  <a:srgbClr val="5C5B5A"/>
                </a:solidFill>
                <a:latin typeface="Arial"/>
                <a:cs typeface="Arial"/>
              </a:rPr>
              <a:t> </a:t>
            </a:r>
            <a:r>
              <a:rPr sz="1200" spc="-25" dirty="0">
                <a:solidFill>
                  <a:srgbClr val="5C5B5A"/>
                </a:solidFill>
                <a:latin typeface="Arial"/>
                <a:cs typeface="Arial"/>
              </a:rPr>
              <a:t>the </a:t>
            </a:r>
            <a:r>
              <a:rPr sz="1200" spc="-10" dirty="0">
                <a:solidFill>
                  <a:srgbClr val="5C5B5A"/>
                </a:solidFill>
                <a:latin typeface="Arial"/>
                <a:cs typeface="Arial"/>
              </a:rPr>
              <a:t>internet?</a:t>
            </a:r>
            <a:endParaRPr sz="1200">
              <a:latin typeface="Arial"/>
              <a:cs typeface="Arial"/>
            </a:endParaRPr>
          </a:p>
        </p:txBody>
      </p:sp>
      <p:sp>
        <p:nvSpPr>
          <p:cNvPr id="52" name="object 52"/>
          <p:cNvSpPr txBox="1"/>
          <p:nvPr/>
        </p:nvSpPr>
        <p:spPr>
          <a:xfrm>
            <a:off x="5814440" y="5513933"/>
            <a:ext cx="1614805" cy="383540"/>
          </a:xfrm>
          <a:prstGeom prst="rect">
            <a:avLst/>
          </a:prstGeom>
        </p:spPr>
        <p:txBody>
          <a:bodyPr vert="horz" wrap="square" lIns="0" tIns="24765" rIns="0" bIns="0" rtlCol="0">
            <a:spAutoFit/>
          </a:bodyPr>
          <a:lstStyle/>
          <a:p>
            <a:pPr marL="510540" marR="5080" indent="-498475">
              <a:lnSpc>
                <a:spcPts val="1380"/>
              </a:lnSpc>
              <a:spcBef>
                <a:spcPts val="195"/>
              </a:spcBef>
            </a:pPr>
            <a:r>
              <a:rPr sz="1200" dirty="0">
                <a:solidFill>
                  <a:srgbClr val="5C5B5A"/>
                </a:solidFill>
                <a:latin typeface="Arial"/>
                <a:cs typeface="Arial"/>
              </a:rPr>
              <a:t>HH</a:t>
            </a:r>
            <a:r>
              <a:rPr sz="1200" spc="-15" dirty="0">
                <a:solidFill>
                  <a:srgbClr val="5C5B5A"/>
                </a:solidFill>
                <a:latin typeface="Arial"/>
                <a:cs typeface="Arial"/>
              </a:rPr>
              <a:t> </a:t>
            </a:r>
            <a:r>
              <a:rPr sz="1200" dirty="0">
                <a:solidFill>
                  <a:srgbClr val="5C5B5A"/>
                </a:solidFill>
                <a:latin typeface="Arial"/>
                <a:cs typeface="Arial"/>
              </a:rPr>
              <a:t>afford</a:t>
            </a:r>
            <a:r>
              <a:rPr sz="1200" spc="-40" dirty="0">
                <a:solidFill>
                  <a:srgbClr val="5C5B5A"/>
                </a:solidFill>
                <a:latin typeface="Arial"/>
                <a:cs typeface="Arial"/>
              </a:rPr>
              <a:t> </a:t>
            </a:r>
            <a:r>
              <a:rPr sz="1200" dirty="0">
                <a:solidFill>
                  <a:srgbClr val="5C5B5A"/>
                </a:solidFill>
                <a:latin typeface="Arial"/>
                <a:cs typeface="Arial"/>
              </a:rPr>
              <a:t>access</a:t>
            </a:r>
            <a:r>
              <a:rPr sz="1200" spc="-20"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spc="-25" dirty="0">
                <a:solidFill>
                  <a:srgbClr val="5C5B5A"/>
                </a:solidFill>
                <a:latin typeface="Arial"/>
                <a:cs typeface="Arial"/>
              </a:rPr>
              <a:t>the </a:t>
            </a:r>
            <a:r>
              <a:rPr sz="1200" spc="-10" dirty="0">
                <a:solidFill>
                  <a:srgbClr val="5C5B5A"/>
                </a:solidFill>
                <a:latin typeface="Arial"/>
                <a:cs typeface="Arial"/>
              </a:rPr>
              <a:t>internet?</a:t>
            </a:r>
            <a:endParaRPr sz="1200">
              <a:latin typeface="Arial"/>
              <a:cs typeface="Arial"/>
            </a:endParaRPr>
          </a:p>
        </p:txBody>
      </p:sp>
      <p:sp>
        <p:nvSpPr>
          <p:cNvPr id="53" name="object 53"/>
          <p:cNvSpPr txBox="1"/>
          <p:nvPr/>
        </p:nvSpPr>
        <p:spPr>
          <a:xfrm>
            <a:off x="7834630" y="5513933"/>
            <a:ext cx="1912620" cy="558800"/>
          </a:xfrm>
          <a:prstGeom prst="rect">
            <a:avLst/>
          </a:prstGeom>
        </p:spPr>
        <p:txBody>
          <a:bodyPr vert="horz" wrap="square" lIns="0" tIns="24765" rIns="0" bIns="0" rtlCol="0">
            <a:spAutoFit/>
          </a:bodyPr>
          <a:lstStyle/>
          <a:p>
            <a:pPr marL="12700" marR="5080" indent="-1905" algn="ctr">
              <a:lnSpc>
                <a:spcPts val="1380"/>
              </a:lnSpc>
              <a:spcBef>
                <a:spcPts val="195"/>
              </a:spcBef>
            </a:pPr>
            <a:r>
              <a:rPr sz="1200" dirty="0">
                <a:solidFill>
                  <a:srgbClr val="5C5B5A"/>
                </a:solidFill>
                <a:latin typeface="Arial"/>
                <a:cs typeface="Arial"/>
              </a:rPr>
              <a:t>have</a:t>
            </a:r>
            <a:r>
              <a:rPr sz="1200" spc="-10"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skills they</a:t>
            </a:r>
            <a:r>
              <a:rPr sz="1200" spc="-20" dirty="0">
                <a:solidFill>
                  <a:srgbClr val="5C5B5A"/>
                </a:solidFill>
                <a:latin typeface="Arial"/>
                <a:cs typeface="Arial"/>
              </a:rPr>
              <a:t> </a:t>
            </a:r>
            <a:r>
              <a:rPr sz="1200" dirty="0">
                <a:solidFill>
                  <a:srgbClr val="5C5B5A"/>
                </a:solidFill>
                <a:latin typeface="Arial"/>
                <a:cs typeface="Arial"/>
              </a:rPr>
              <a:t>need</a:t>
            </a:r>
            <a:r>
              <a:rPr sz="1200" spc="-3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access</a:t>
            </a:r>
            <a:r>
              <a:rPr sz="1200" spc="-25" dirty="0">
                <a:solidFill>
                  <a:srgbClr val="5C5B5A"/>
                </a:solidFill>
                <a:latin typeface="Arial"/>
                <a:cs typeface="Arial"/>
              </a:rPr>
              <a:t> </a:t>
            </a:r>
            <a:r>
              <a:rPr sz="1200" dirty="0">
                <a:solidFill>
                  <a:srgbClr val="5C5B5A"/>
                </a:solidFill>
                <a:latin typeface="Arial"/>
                <a:cs typeface="Arial"/>
              </a:rPr>
              <a:t>/</a:t>
            </a:r>
            <a:r>
              <a:rPr sz="1200" spc="-10" dirty="0">
                <a:solidFill>
                  <a:srgbClr val="5C5B5A"/>
                </a:solidFill>
                <a:latin typeface="Arial"/>
                <a:cs typeface="Arial"/>
              </a:rPr>
              <a:t> </a:t>
            </a:r>
            <a:r>
              <a:rPr sz="1200" dirty="0">
                <a:solidFill>
                  <a:srgbClr val="5C5B5A"/>
                </a:solidFill>
                <a:latin typeface="Arial"/>
                <a:cs typeface="Arial"/>
              </a:rPr>
              <a:t>use</a:t>
            </a:r>
            <a:r>
              <a:rPr sz="1200" spc="-20" dirty="0">
                <a:solidFill>
                  <a:srgbClr val="5C5B5A"/>
                </a:solidFill>
                <a:latin typeface="Arial"/>
                <a:cs typeface="Arial"/>
              </a:rPr>
              <a:t> </a:t>
            </a:r>
            <a:r>
              <a:rPr sz="1200" dirty="0">
                <a:solidFill>
                  <a:srgbClr val="5C5B5A"/>
                </a:solidFill>
                <a:latin typeface="Arial"/>
                <a:cs typeface="Arial"/>
              </a:rPr>
              <a:t>digital</a:t>
            </a:r>
            <a:r>
              <a:rPr sz="1200" spc="-10" dirty="0">
                <a:solidFill>
                  <a:srgbClr val="5C5B5A"/>
                </a:solidFill>
                <a:latin typeface="Arial"/>
                <a:cs typeface="Arial"/>
              </a:rPr>
              <a:t> services online?</a:t>
            </a:r>
            <a:endParaRPr sz="1200">
              <a:latin typeface="Arial"/>
              <a:cs typeface="Arial"/>
            </a:endParaRPr>
          </a:p>
        </p:txBody>
      </p:sp>
      <p:sp>
        <p:nvSpPr>
          <p:cNvPr id="54" name="object 54"/>
          <p:cNvSpPr txBox="1"/>
          <p:nvPr/>
        </p:nvSpPr>
        <p:spPr>
          <a:xfrm>
            <a:off x="1194612" y="5338013"/>
            <a:ext cx="1085723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…do</a:t>
            </a:r>
            <a:r>
              <a:rPr sz="1200" spc="-15" dirty="0">
                <a:solidFill>
                  <a:srgbClr val="5C5B5A"/>
                </a:solidFill>
                <a:latin typeface="Arial"/>
                <a:cs typeface="Arial"/>
              </a:rPr>
              <a:t> </a:t>
            </a:r>
            <a:r>
              <a:rPr sz="1200" dirty="0">
                <a:solidFill>
                  <a:srgbClr val="5C5B5A"/>
                </a:solidFill>
                <a:latin typeface="Arial"/>
                <a:cs typeface="Arial"/>
              </a:rPr>
              <a:t>other</a:t>
            </a:r>
            <a:r>
              <a:rPr sz="1200" spc="-15" dirty="0">
                <a:solidFill>
                  <a:srgbClr val="5C5B5A"/>
                </a:solidFill>
                <a:latin typeface="Arial"/>
                <a:cs typeface="Arial"/>
              </a:rPr>
              <a:t> </a:t>
            </a:r>
            <a:r>
              <a:rPr sz="1200" dirty="0">
                <a:solidFill>
                  <a:srgbClr val="5C5B5A"/>
                </a:solidFill>
                <a:latin typeface="Arial"/>
                <a:cs typeface="Arial"/>
              </a:rPr>
              <a:t>members</a:t>
            </a:r>
            <a:r>
              <a:rPr sz="1200" spc="-35" dirty="0">
                <a:solidFill>
                  <a:srgbClr val="5C5B5A"/>
                </a:solidFill>
                <a:latin typeface="Arial"/>
                <a:cs typeface="Arial"/>
              </a:rPr>
              <a:t> </a:t>
            </a:r>
            <a:r>
              <a:rPr sz="1200" dirty="0">
                <a:solidFill>
                  <a:srgbClr val="5C5B5A"/>
                </a:solidFill>
                <a:latin typeface="Arial"/>
                <a:cs typeface="Arial"/>
              </a:rPr>
              <a:t>of</a:t>
            </a:r>
            <a:r>
              <a:rPr sz="1200" spc="5" dirty="0">
                <a:solidFill>
                  <a:srgbClr val="5C5B5A"/>
                </a:solidFill>
                <a:latin typeface="Arial"/>
                <a:cs typeface="Arial"/>
              </a:rPr>
              <a:t> </a:t>
            </a:r>
            <a:r>
              <a:rPr sz="1200" dirty="0">
                <a:solidFill>
                  <a:srgbClr val="5C5B5A"/>
                </a:solidFill>
                <a:latin typeface="Arial"/>
                <a:cs typeface="Arial"/>
              </a:rPr>
              <a:t>your</a:t>
            </a:r>
            <a:r>
              <a:rPr sz="1200" spc="-5" dirty="0">
                <a:solidFill>
                  <a:srgbClr val="5C5B5A"/>
                </a:solidFill>
                <a:latin typeface="Arial"/>
                <a:cs typeface="Arial"/>
              </a:rPr>
              <a:t> </a:t>
            </a:r>
            <a:r>
              <a:rPr sz="1200" dirty="0">
                <a:solidFill>
                  <a:srgbClr val="5C5B5A"/>
                </a:solidFill>
                <a:latin typeface="Arial"/>
                <a:cs typeface="Arial"/>
              </a:rPr>
              <a:t>HH…do</a:t>
            </a:r>
            <a:r>
              <a:rPr sz="1200" spc="-10" dirty="0">
                <a:solidFill>
                  <a:srgbClr val="5C5B5A"/>
                </a:solidFill>
                <a:latin typeface="Arial"/>
                <a:cs typeface="Arial"/>
              </a:rPr>
              <a:t> </a:t>
            </a:r>
            <a:r>
              <a:rPr sz="1200" dirty="0">
                <a:solidFill>
                  <a:srgbClr val="5C5B5A"/>
                </a:solidFill>
                <a:latin typeface="Arial"/>
                <a:cs typeface="Arial"/>
              </a:rPr>
              <a:t>other</a:t>
            </a:r>
            <a:r>
              <a:rPr sz="1200" spc="-15" dirty="0">
                <a:solidFill>
                  <a:srgbClr val="5C5B5A"/>
                </a:solidFill>
                <a:latin typeface="Arial"/>
                <a:cs typeface="Arial"/>
              </a:rPr>
              <a:t> </a:t>
            </a:r>
            <a:r>
              <a:rPr sz="1200" dirty="0">
                <a:solidFill>
                  <a:srgbClr val="5C5B5A"/>
                </a:solidFill>
                <a:latin typeface="Arial"/>
                <a:cs typeface="Arial"/>
              </a:rPr>
              <a:t>members</a:t>
            </a:r>
            <a:r>
              <a:rPr sz="1200" spc="-35" dirty="0">
                <a:solidFill>
                  <a:srgbClr val="5C5B5A"/>
                </a:solidFill>
                <a:latin typeface="Arial"/>
                <a:cs typeface="Arial"/>
              </a:rPr>
              <a:t> </a:t>
            </a:r>
            <a:r>
              <a:rPr sz="1200" dirty="0">
                <a:solidFill>
                  <a:srgbClr val="5C5B5A"/>
                </a:solidFill>
                <a:latin typeface="Arial"/>
                <a:cs typeface="Arial"/>
              </a:rPr>
              <a:t>of</a:t>
            </a:r>
            <a:r>
              <a:rPr sz="1200" spc="5" dirty="0">
                <a:solidFill>
                  <a:srgbClr val="5C5B5A"/>
                </a:solidFill>
                <a:latin typeface="Arial"/>
                <a:cs typeface="Arial"/>
              </a:rPr>
              <a:t> </a:t>
            </a:r>
            <a:r>
              <a:rPr sz="1200" dirty="0">
                <a:solidFill>
                  <a:srgbClr val="5C5B5A"/>
                </a:solidFill>
                <a:latin typeface="Arial"/>
                <a:cs typeface="Arial"/>
              </a:rPr>
              <a:t>your</a:t>
            </a:r>
            <a:r>
              <a:rPr sz="1200" spc="-5" dirty="0">
                <a:solidFill>
                  <a:srgbClr val="5C5B5A"/>
                </a:solidFill>
                <a:latin typeface="Arial"/>
                <a:cs typeface="Arial"/>
              </a:rPr>
              <a:t> </a:t>
            </a:r>
            <a:r>
              <a:rPr sz="1200" dirty="0">
                <a:solidFill>
                  <a:srgbClr val="5C5B5A"/>
                </a:solidFill>
                <a:latin typeface="Arial"/>
                <a:cs typeface="Arial"/>
              </a:rPr>
              <a:t>HH</a:t>
            </a:r>
            <a:r>
              <a:rPr sz="1200" spc="470" dirty="0">
                <a:solidFill>
                  <a:srgbClr val="5C5B5A"/>
                </a:solidFill>
                <a:latin typeface="Arial"/>
                <a:cs typeface="Arial"/>
              </a:rPr>
              <a:t> </a:t>
            </a:r>
            <a:r>
              <a:rPr sz="1200" dirty="0">
                <a:solidFill>
                  <a:srgbClr val="5C5B5A"/>
                </a:solidFill>
                <a:latin typeface="Arial"/>
                <a:cs typeface="Arial"/>
              </a:rPr>
              <a:t>…can</a:t>
            </a:r>
            <a:r>
              <a:rPr sz="1200" spc="-10" dirty="0">
                <a:solidFill>
                  <a:srgbClr val="5C5B5A"/>
                </a:solidFill>
                <a:latin typeface="Arial"/>
                <a:cs typeface="Arial"/>
              </a:rPr>
              <a:t> </a:t>
            </a:r>
            <a:r>
              <a:rPr sz="1200" dirty="0">
                <a:solidFill>
                  <a:srgbClr val="5C5B5A"/>
                </a:solidFill>
                <a:latin typeface="Arial"/>
                <a:cs typeface="Arial"/>
              </a:rPr>
              <a:t>other</a:t>
            </a:r>
            <a:r>
              <a:rPr sz="1200" spc="-15" dirty="0">
                <a:solidFill>
                  <a:srgbClr val="5C5B5A"/>
                </a:solidFill>
                <a:latin typeface="Arial"/>
                <a:cs typeface="Arial"/>
              </a:rPr>
              <a:t> </a:t>
            </a:r>
            <a:r>
              <a:rPr sz="1200" dirty="0">
                <a:solidFill>
                  <a:srgbClr val="5C5B5A"/>
                </a:solidFill>
                <a:latin typeface="Arial"/>
                <a:cs typeface="Arial"/>
              </a:rPr>
              <a:t>members</a:t>
            </a:r>
            <a:r>
              <a:rPr sz="1200" spc="-35" dirty="0">
                <a:solidFill>
                  <a:srgbClr val="5C5B5A"/>
                </a:solidFill>
                <a:latin typeface="Arial"/>
                <a:cs typeface="Arial"/>
              </a:rPr>
              <a:t> </a:t>
            </a:r>
            <a:r>
              <a:rPr sz="1200" dirty="0">
                <a:solidFill>
                  <a:srgbClr val="5C5B5A"/>
                </a:solidFill>
                <a:latin typeface="Arial"/>
                <a:cs typeface="Arial"/>
              </a:rPr>
              <a:t>of</a:t>
            </a:r>
            <a:r>
              <a:rPr sz="1200" spc="5" dirty="0">
                <a:solidFill>
                  <a:srgbClr val="5C5B5A"/>
                </a:solidFill>
                <a:latin typeface="Arial"/>
                <a:cs typeface="Arial"/>
              </a:rPr>
              <a:t> </a:t>
            </a:r>
            <a:r>
              <a:rPr sz="1200" dirty="0">
                <a:solidFill>
                  <a:srgbClr val="5C5B5A"/>
                </a:solidFill>
                <a:latin typeface="Arial"/>
                <a:cs typeface="Arial"/>
              </a:rPr>
              <a:t>your</a:t>
            </a:r>
            <a:r>
              <a:rPr sz="1200" spc="470" dirty="0">
                <a:solidFill>
                  <a:srgbClr val="5C5B5A"/>
                </a:solidFill>
                <a:latin typeface="Arial"/>
                <a:cs typeface="Arial"/>
              </a:rPr>
              <a:t> </a:t>
            </a:r>
            <a:r>
              <a:rPr sz="1200" dirty="0">
                <a:solidFill>
                  <a:srgbClr val="5C5B5A"/>
                </a:solidFill>
                <a:latin typeface="Arial"/>
                <a:cs typeface="Arial"/>
              </a:rPr>
              <a:t>…do</a:t>
            </a:r>
            <a:r>
              <a:rPr sz="1200" spc="-10" dirty="0">
                <a:solidFill>
                  <a:srgbClr val="5C5B5A"/>
                </a:solidFill>
                <a:latin typeface="Arial"/>
                <a:cs typeface="Arial"/>
              </a:rPr>
              <a:t> </a:t>
            </a:r>
            <a:r>
              <a:rPr sz="1200" dirty="0">
                <a:solidFill>
                  <a:srgbClr val="5C5B5A"/>
                </a:solidFill>
                <a:latin typeface="Arial"/>
                <a:cs typeface="Arial"/>
              </a:rPr>
              <a:t>other</a:t>
            </a:r>
            <a:r>
              <a:rPr sz="1200" spc="-15" dirty="0">
                <a:solidFill>
                  <a:srgbClr val="5C5B5A"/>
                </a:solidFill>
                <a:latin typeface="Arial"/>
                <a:cs typeface="Arial"/>
              </a:rPr>
              <a:t> </a:t>
            </a:r>
            <a:r>
              <a:rPr sz="1200" dirty="0">
                <a:solidFill>
                  <a:srgbClr val="5C5B5A"/>
                </a:solidFill>
                <a:latin typeface="Arial"/>
                <a:cs typeface="Arial"/>
              </a:rPr>
              <a:t>members</a:t>
            </a:r>
            <a:r>
              <a:rPr sz="1200" spc="-35" dirty="0">
                <a:solidFill>
                  <a:srgbClr val="5C5B5A"/>
                </a:solidFill>
                <a:latin typeface="Arial"/>
                <a:cs typeface="Arial"/>
              </a:rPr>
              <a:t> </a:t>
            </a:r>
            <a:r>
              <a:rPr sz="1200" dirty="0">
                <a:solidFill>
                  <a:srgbClr val="5C5B5A"/>
                </a:solidFill>
                <a:latin typeface="Arial"/>
                <a:cs typeface="Arial"/>
              </a:rPr>
              <a:t>of</a:t>
            </a:r>
            <a:r>
              <a:rPr sz="1200" spc="5" dirty="0">
                <a:solidFill>
                  <a:srgbClr val="5C5B5A"/>
                </a:solidFill>
                <a:latin typeface="Arial"/>
                <a:cs typeface="Arial"/>
              </a:rPr>
              <a:t> </a:t>
            </a:r>
            <a:r>
              <a:rPr sz="1200" dirty="0">
                <a:solidFill>
                  <a:srgbClr val="5C5B5A"/>
                </a:solidFill>
                <a:latin typeface="Arial"/>
                <a:cs typeface="Arial"/>
              </a:rPr>
              <a:t>your</a:t>
            </a:r>
            <a:r>
              <a:rPr sz="1200" spc="-5" dirty="0">
                <a:solidFill>
                  <a:srgbClr val="5C5B5A"/>
                </a:solidFill>
                <a:latin typeface="Arial"/>
                <a:cs typeface="Arial"/>
              </a:rPr>
              <a:t> </a:t>
            </a:r>
            <a:r>
              <a:rPr sz="1200" dirty="0">
                <a:solidFill>
                  <a:srgbClr val="5C5B5A"/>
                </a:solidFill>
                <a:latin typeface="Arial"/>
                <a:cs typeface="Arial"/>
              </a:rPr>
              <a:t>HH…do</a:t>
            </a:r>
            <a:r>
              <a:rPr sz="1200" spc="-10" dirty="0">
                <a:solidFill>
                  <a:srgbClr val="5C5B5A"/>
                </a:solidFill>
                <a:latin typeface="Arial"/>
                <a:cs typeface="Arial"/>
              </a:rPr>
              <a:t> </a:t>
            </a:r>
            <a:r>
              <a:rPr sz="1200" dirty="0">
                <a:solidFill>
                  <a:srgbClr val="5C5B5A"/>
                </a:solidFill>
                <a:latin typeface="Arial"/>
                <a:cs typeface="Arial"/>
              </a:rPr>
              <a:t>other</a:t>
            </a:r>
            <a:r>
              <a:rPr sz="1200" spc="-15" dirty="0">
                <a:solidFill>
                  <a:srgbClr val="5C5B5A"/>
                </a:solidFill>
                <a:latin typeface="Arial"/>
                <a:cs typeface="Arial"/>
              </a:rPr>
              <a:t> </a:t>
            </a:r>
            <a:r>
              <a:rPr sz="1200" dirty="0">
                <a:solidFill>
                  <a:srgbClr val="5C5B5A"/>
                </a:solidFill>
                <a:latin typeface="Arial"/>
                <a:cs typeface="Arial"/>
              </a:rPr>
              <a:t>members</a:t>
            </a:r>
            <a:r>
              <a:rPr sz="1200" spc="-35" dirty="0">
                <a:solidFill>
                  <a:srgbClr val="5C5B5A"/>
                </a:solidFill>
                <a:latin typeface="Arial"/>
                <a:cs typeface="Arial"/>
              </a:rPr>
              <a:t> </a:t>
            </a:r>
            <a:r>
              <a:rPr sz="1200" dirty="0">
                <a:solidFill>
                  <a:srgbClr val="5C5B5A"/>
                </a:solidFill>
                <a:latin typeface="Arial"/>
                <a:cs typeface="Arial"/>
              </a:rPr>
              <a:t>of</a:t>
            </a:r>
            <a:r>
              <a:rPr sz="1200" spc="5" dirty="0">
                <a:solidFill>
                  <a:srgbClr val="5C5B5A"/>
                </a:solidFill>
                <a:latin typeface="Arial"/>
                <a:cs typeface="Arial"/>
              </a:rPr>
              <a:t> </a:t>
            </a:r>
            <a:r>
              <a:rPr sz="1200" dirty="0">
                <a:solidFill>
                  <a:srgbClr val="5C5B5A"/>
                </a:solidFill>
                <a:latin typeface="Arial"/>
                <a:cs typeface="Arial"/>
              </a:rPr>
              <a:t>your</a:t>
            </a:r>
            <a:r>
              <a:rPr sz="1200" spc="-5" dirty="0">
                <a:solidFill>
                  <a:srgbClr val="5C5B5A"/>
                </a:solidFill>
                <a:latin typeface="Arial"/>
                <a:cs typeface="Arial"/>
              </a:rPr>
              <a:t> </a:t>
            </a:r>
            <a:r>
              <a:rPr sz="1200" spc="-25" dirty="0">
                <a:solidFill>
                  <a:srgbClr val="5C5B5A"/>
                </a:solidFill>
                <a:latin typeface="Arial"/>
                <a:cs typeface="Arial"/>
              </a:rPr>
              <a:t>HH</a:t>
            </a:r>
            <a:endParaRPr sz="1200">
              <a:latin typeface="Arial"/>
              <a:cs typeface="Arial"/>
            </a:endParaRPr>
          </a:p>
        </p:txBody>
      </p:sp>
      <p:sp>
        <p:nvSpPr>
          <p:cNvPr id="55" name="object 55"/>
          <p:cNvSpPr txBox="1"/>
          <p:nvPr/>
        </p:nvSpPr>
        <p:spPr>
          <a:xfrm>
            <a:off x="10002773" y="5513933"/>
            <a:ext cx="1912620" cy="558800"/>
          </a:xfrm>
          <a:prstGeom prst="rect">
            <a:avLst/>
          </a:prstGeom>
        </p:spPr>
        <p:txBody>
          <a:bodyPr vert="horz" wrap="square" lIns="0" tIns="24765" rIns="0" bIns="0" rtlCol="0">
            <a:spAutoFit/>
          </a:bodyPr>
          <a:lstStyle/>
          <a:p>
            <a:pPr marL="12700" marR="5080" indent="-1905" algn="ctr">
              <a:lnSpc>
                <a:spcPts val="1380"/>
              </a:lnSpc>
              <a:spcBef>
                <a:spcPts val="195"/>
              </a:spcBef>
            </a:pPr>
            <a:r>
              <a:rPr sz="1200" dirty="0">
                <a:solidFill>
                  <a:srgbClr val="5C5B5A"/>
                </a:solidFill>
                <a:latin typeface="Arial"/>
                <a:cs typeface="Arial"/>
              </a:rPr>
              <a:t>have</a:t>
            </a:r>
            <a:r>
              <a:rPr sz="1200" spc="-10"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support</a:t>
            </a:r>
            <a:r>
              <a:rPr sz="1200" spc="-20" dirty="0">
                <a:solidFill>
                  <a:srgbClr val="5C5B5A"/>
                </a:solidFill>
                <a:latin typeface="Arial"/>
                <a:cs typeface="Arial"/>
              </a:rPr>
              <a:t> </a:t>
            </a:r>
            <a:r>
              <a:rPr sz="1200" dirty="0">
                <a:solidFill>
                  <a:srgbClr val="5C5B5A"/>
                </a:solidFill>
                <a:latin typeface="Arial"/>
                <a:cs typeface="Arial"/>
              </a:rPr>
              <a:t>it</a:t>
            </a:r>
            <a:r>
              <a:rPr sz="1200" spc="-5" dirty="0">
                <a:solidFill>
                  <a:srgbClr val="5C5B5A"/>
                </a:solidFill>
                <a:latin typeface="Arial"/>
                <a:cs typeface="Arial"/>
              </a:rPr>
              <a:t> </a:t>
            </a:r>
            <a:r>
              <a:rPr sz="1200" dirty="0">
                <a:solidFill>
                  <a:srgbClr val="5C5B5A"/>
                </a:solidFill>
                <a:latin typeface="Arial"/>
                <a:cs typeface="Arial"/>
              </a:rPr>
              <a:t>needs</a:t>
            </a:r>
            <a:r>
              <a:rPr sz="1200" spc="-3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access</a:t>
            </a:r>
            <a:r>
              <a:rPr sz="1200" spc="-25" dirty="0">
                <a:solidFill>
                  <a:srgbClr val="5C5B5A"/>
                </a:solidFill>
                <a:latin typeface="Arial"/>
                <a:cs typeface="Arial"/>
              </a:rPr>
              <a:t> </a:t>
            </a:r>
            <a:r>
              <a:rPr sz="1200" dirty="0">
                <a:solidFill>
                  <a:srgbClr val="5C5B5A"/>
                </a:solidFill>
                <a:latin typeface="Arial"/>
                <a:cs typeface="Arial"/>
              </a:rPr>
              <a:t>/</a:t>
            </a:r>
            <a:r>
              <a:rPr sz="1200" spc="-10" dirty="0">
                <a:solidFill>
                  <a:srgbClr val="5C5B5A"/>
                </a:solidFill>
                <a:latin typeface="Arial"/>
                <a:cs typeface="Arial"/>
              </a:rPr>
              <a:t> </a:t>
            </a:r>
            <a:r>
              <a:rPr sz="1200" dirty="0">
                <a:solidFill>
                  <a:srgbClr val="5C5B5A"/>
                </a:solidFill>
                <a:latin typeface="Arial"/>
                <a:cs typeface="Arial"/>
              </a:rPr>
              <a:t>use</a:t>
            </a:r>
            <a:r>
              <a:rPr sz="1200" spc="-20" dirty="0">
                <a:solidFill>
                  <a:srgbClr val="5C5B5A"/>
                </a:solidFill>
                <a:latin typeface="Arial"/>
                <a:cs typeface="Arial"/>
              </a:rPr>
              <a:t> </a:t>
            </a:r>
            <a:r>
              <a:rPr sz="1200" dirty="0">
                <a:solidFill>
                  <a:srgbClr val="5C5B5A"/>
                </a:solidFill>
                <a:latin typeface="Arial"/>
                <a:cs typeface="Arial"/>
              </a:rPr>
              <a:t>digital</a:t>
            </a:r>
            <a:r>
              <a:rPr sz="1200" spc="-10" dirty="0">
                <a:solidFill>
                  <a:srgbClr val="5C5B5A"/>
                </a:solidFill>
                <a:latin typeface="Arial"/>
                <a:cs typeface="Arial"/>
              </a:rPr>
              <a:t> services online?</a:t>
            </a:r>
            <a:endParaRPr sz="1200">
              <a:latin typeface="Arial"/>
              <a:cs typeface="Arial"/>
            </a:endParaRPr>
          </a:p>
        </p:txBody>
      </p:sp>
      <p:sp>
        <p:nvSpPr>
          <p:cNvPr id="56" name="object 56"/>
          <p:cNvSpPr txBox="1"/>
          <p:nvPr/>
        </p:nvSpPr>
        <p:spPr>
          <a:xfrm>
            <a:off x="2109342" y="1887093"/>
            <a:ext cx="375285" cy="452755"/>
          </a:xfrm>
          <a:prstGeom prst="rect">
            <a:avLst/>
          </a:prstGeom>
        </p:spPr>
        <p:txBody>
          <a:bodyPr vert="horz" wrap="square" lIns="0" tIns="13335" rIns="0" bIns="0" rtlCol="0">
            <a:spAutoFit/>
          </a:bodyPr>
          <a:lstStyle/>
          <a:p>
            <a:pPr marL="32384">
              <a:lnSpc>
                <a:spcPct val="100000"/>
              </a:lnSpc>
              <a:spcBef>
                <a:spcPts val="105"/>
              </a:spcBef>
            </a:pPr>
            <a:r>
              <a:rPr sz="1400" b="1" spc="-25" dirty="0">
                <a:solidFill>
                  <a:srgbClr val="5C5B5A"/>
                </a:solidFill>
                <a:latin typeface="Calibri"/>
                <a:cs typeface="Calibri"/>
              </a:rPr>
              <a:t>16%</a:t>
            </a:r>
            <a:endParaRPr sz="1400">
              <a:latin typeface="Calibri"/>
              <a:cs typeface="Calibri"/>
            </a:endParaRPr>
          </a:p>
          <a:p>
            <a:pPr marL="12700">
              <a:lnSpc>
                <a:spcPct val="100000"/>
              </a:lnSpc>
            </a:pPr>
            <a:r>
              <a:rPr sz="1400" b="1" spc="-20" dirty="0">
                <a:solidFill>
                  <a:srgbClr val="5C5B5A"/>
                </a:solidFill>
                <a:latin typeface="Calibri"/>
                <a:cs typeface="Calibri"/>
              </a:rPr>
              <a:t>total</a:t>
            </a:r>
            <a:endParaRPr sz="1400">
              <a:latin typeface="Calibri"/>
              <a:cs typeface="Calibri"/>
            </a:endParaRPr>
          </a:p>
        </p:txBody>
      </p:sp>
      <p:sp>
        <p:nvSpPr>
          <p:cNvPr id="57" name="object 57"/>
          <p:cNvSpPr txBox="1"/>
          <p:nvPr/>
        </p:nvSpPr>
        <p:spPr>
          <a:xfrm>
            <a:off x="326542" y="2859735"/>
            <a:ext cx="913130" cy="240029"/>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5C5B5A"/>
                </a:solidFill>
                <a:latin typeface="Calibri"/>
                <a:cs typeface="Calibri"/>
              </a:rPr>
              <a:t>Respondent</a:t>
            </a:r>
            <a:endParaRPr sz="1400">
              <a:latin typeface="Calibri"/>
              <a:cs typeface="Calibri"/>
            </a:endParaRPr>
          </a:p>
        </p:txBody>
      </p:sp>
      <p:sp>
        <p:nvSpPr>
          <p:cNvPr id="58" name="object 58"/>
          <p:cNvSpPr txBox="1"/>
          <p:nvPr/>
        </p:nvSpPr>
        <p:spPr>
          <a:xfrm>
            <a:off x="2109342" y="4006722"/>
            <a:ext cx="375285" cy="452755"/>
          </a:xfrm>
          <a:prstGeom prst="rect">
            <a:avLst/>
          </a:prstGeom>
        </p:spPr>
        <p:txBody>
          <a:bodyPr vert="horz" wrap="square" lIns="0" tIns="12700" rIns="0" bIns="0" rtlCol="0">
            <a:spAutoFit/>
          </a:bodyPr>
          <a:lstStyle/>
          <a:p>
            <a:pPr marL="32384">
              <a:lnSpc>
                <a:spcPct val="100000"/>
              </a:lnSpc>
              <a:spcBef>
                <a:spcPts val="100"/>
              </a:spcBef>
            </a:pPr>
            <a:r>
              <a:rPr sz="1400" b="1" spc="-25" dirty="0">
                <a:solidFill>
                  <a:srgbClr val="5C5B5A"/>
                </a:solidFill>
                <a:latin typeface="Calibri"/>
                <a:cs typeface="Calibri"/>
              </a:rPr>
              <a:t>12%</a:t>
            </a:r>
            <a:endParaRPr sz="1400">
              <a:latin typeface="Calibri"/>
              <a:cs typeface="Calibri"/>
            </a:endParaRPr>
          </a:p>
          <a:p>
            <a:pPr marL="12700">
              <a:lnSpc>
                <a:spcPct val="100000"/>
              </a:lnSpc>
              <a:spcBef>
                <a:spcPts val="5"/>
              </a:spcBef>
            </a:pPr>
            <a:r>
              <a:rPr sz="1400" b="1" spc="-20" dirty="0">
                <a:solidFill>
                  <a:srgbClr val="5C5B5A"/>
                </a:solidFill>
                <a:latin typeface="Calibri"/>
                <a:cs typeface="Calibri"/>
              </a:rPr>
              <a:t>total</a:t>
            </a:r>
            <a:endParaRPr sz="1400">
              <a:latin typeface="Calibri"/>
              <a:cs typeface="Calibri"/>
            </a:endParaRPr>
          </a:p>
        </p:txBody>
      </p:sp>
      <p:sp>
        <p:nvSpPr>
          <p:cNvPr id="59" name="object 59"/>
          <p:cNvSpPr txBox="1"/>
          <p:nvPr/>
        </p:nvSpPr>
        <p:spPr>
          <a:xfrm>
            <a:off x="379577" y="4694377"/>
            <a:ext cx="807720" cy="453390"/>
          </a:xfrm>
          <a:prstGeom prst="rect">
            <a:avLst/>
          </a:prstGeom>
        </p:spPr>
        <p:txBody>
          <a:bodyPr vert="horz" wrap="square" lIns="0" tIns="13335" rIns="0" bIns="0" rtlCol="0">
            <a:spAutoFit/>
          </a:bodyPr>
          <a:lstStyle/>
          <a:p>
            <a:pPr marL="62865">
              <a:lnSpc>
                <a:spcPct val="100000"/>
              </a:lnSpc>
              <a:spcBef>
                <a:spcPts val="105"/>
              </a:spcBef>
            </a:pPr>
            <a:r>
              <a:rPr sz="1400" b="1" dirty="0">
                <a:solidFill>
                  <a:srgbClr val="5C5B5A"/>
                </a:solidFill>
                <a:latin typeface="Calibri"/>
                <a:cs typeface="Calibri"/>
              </a:rPr>
              <a:t>Others</a:t>
            </a:r>
            <a:r>
              <a:rPr sz="1400" b="1" spc="-45" dirty="0">
                <a:solidFill>
                  <a:srgbClr val="5C5B5A"/>
                </a:solidFill>
                <a:latin typeface="Calibri"/>
                <a:cs typeface="Calibri"/>
              </a:rPr>
              <a:t> </a:t>
            </a:r>
            <a:r>
              <a:rPr sz="1400" b="1" spc="-25" dirty="0">
                <a:solidFill>
                  <a:srgbClr val="5C5B5A"/>
                </a:solidFill>
                <a:latin typeface="Calibri"/>
                <a:cs typeface="Calibri"/>
              </a:rPr>
              <a:t>in</a:t>
            </a:r>
            <a:endParaRPr sz="1400">
              <a:latin typeface="Calibri"/>
              <a:cs typeface="Calibri"/>
            </a:endParaRPr>
          </a:p>
          <a:p>
            <a:pPr marL="12700">
              <a:lnSpc>
                <a:spcPct val="100000"/>
              </a:lnSpc>
            </a:pPr>
            <a:r>
              <a:rPr sz="1400" b="1" spc="-10" dirty="0">
                <a:solidFill>
                  <a:srgbClr val="5C5B5A"/>
                </a:solidFill>
                <a:latin typeface="Calibri"/>
                <a:cs typeface="Calibri"/>
              </a:rPr>
              <a:t>household</a:t>
            </a:r>
            <a:endParaRPr sz="1400">
              <a:latin typeface="Calibri"/>
              <a:cs typeface="Calibri"/>
            </a:endParaRPr>
          </a:p>
        </p:txBody>
      </p:sp>
      <p:sp>
        <p:nvSpPr>
          <p:cNvPr id="60" name="object 60"/>
          <p:cNvSpPr/>
          <p:nvPr/>
        </p:nvSpPr>
        <p:spPr>
          <a:xfrm>
            <a:off x="3383534" y="2315972"/>
            <a:ext cx="6468745" cy="2844165"/>
          </a:xfrm>
          <a:custGeom>
            <a:avLst/>
            <a:gdLst/>
            <a:ahLst/>
            <a:cxnLst/>
            <a:rect l="l" t="t" r="r" b="b"/>
            <a:pathLst>
              <a:path w="6468745" h="2844165">
                <a:moveTo>
                  <a:pt x="0" y="0"/>
                </a:moveTo>
                <a:lnTo>
                  <a:pt x="0" y="2843910"/>
                </a:lnTo>
              </a:path>
              <a:path w="6468745" h="2844165">
                <a:moveTo>
                  <a:pt x="2164715" y="0"/>
                </a:moveTo>
                <a:lnTo>
                  <a:pt x="2164715" y="2843910"/>
                </a:lnTo>
              </a:path>
              <a:path w="6468745" h="2844165">
                <a:moveTo>
                  <a:pt x="4313936" y="0"/>
                </a:moveTo>
                <a:lnTo>
                  <a:pt x="4313936" y="2843910"/>
                </a:lnTo>
              </a:path>
              <a:path w="6468745" h="2844165">
                <a:moveTo>
                  <a:pt x="6468745" y="0"/>
                </a:moveTo>
                <a:lnTo>
                  <a:pt x="6468745" y="2843910"/>
                </a:lnTo>
              </a:path>
            </a:pathLst>
          </a:custGeom>
          <a:ln w="6350">
            <a:solidFill>
              <a:srgbClr val="A4A4A4"/>
            </a:solidFill>
          </a:ln>
        </p:spPr>
        <p:txBody>
          <a:bodyPr wrap="square" lIns="0" tIns="0" rIns="0" bIns="0" rtlCol="0"/>
          <a:lstStyle/>
          <a:p>
            <a:endParaRPr/>
          </a:p>
        </p:txBody>
      </p:sp>
      <p:sp>
        <p:nvSpPr>
          <p:cNvPr id="61" name="object 61"/>
          <p:cNvSpPr txBox="1"/>
          <p:nvPr/>
        </p:nvSpPr>
        <p:spPr>
          <a:xfrm>
            <a:off x="4286250" y="1887093"/>
            <a:ext cx="375285" cy="452755"/>
          </a:xfrm>
          <a:prstGeom prst="rect">
            <a:avLst/>
          </a:prstGeom>
        </p:spPr>
        <p:txBody>
          <a:bodyPr vert="horz" wrap="square" lIns="0" tIns="13335" rIns="0" bIns="0" rtlCol="0">
            <a:spAutoFit/>
          </a:bodyPr>
          <a:lstStyle/>
          <a:p>
            <a:pPr marL="32384">
              <a:lnSpc>
                <a:spcPct val="100000"/>
              </a:lnSpc>
              <a:spcBef>
                <a:spcPts val="105"/>
              </a:spcBef>
            </a:pPr>
            <a:r>
              <a:rPr sz="1400" b="1" spc="-25" dirty="0">
                <a:solidFill>
                  <a:srgbClr val="5C5B5A"/>
                </a:solidFill>
                <a:latin typeface="Calibri"/>
                <a:cs typeface="Calibri"/>
              </a:rPr>
              <a:t>14%</a:t>
            </a:r>
            <a:endParaRPr sz="1400">
              <a:latin typeface="Calibri"/>
              <a:cs typeface="Calibri"/>
            </a:endParaRPr>
          </a:p>
          <a:p>
            <a:pPr marL="12700">
              <a:lnSpc>
                <a:spcPct val="100000"/>
              </a:lnSpc>
            </a:pPr>
            <a:r>
              <a:rPr sz="1400" b="1" spc="-20" dirty="0">
                <a:solidFill>
                  <a:srgbClr val="5C5B5A"/>
                </a:solidFill>
                <a:latin typeface="Calibri"/>
                <a:cs typeface="Calibri"/>
              </a:rPr>
              <a:t>total</a:t>
            </a:r>
            <a:endParaRPr sz="1400">
              <a:latin typeface="Calibri"/>
              <a:cs typeface="Calibri"/>
            </a:endParaRPr>
          </a:p>
        </p:txBody>
      </p:sp>
      <p:sp>
        <p:nvSpPr>
          <p:cNvPr id="62" name="object 62"/>
          <p:cNvSpPr txBox="1"/>
          <p:nvPr/>
        </p:nvSpPr>
        <p:spPr>
          <a:xfrm>
            <a:off x="3554348" y="3386404"/>
            <a:ext cx="1736725" cy="1073150"/>
          </a:xfrm>
          <a:prstGeom prst="rect">
            <a:avLst/>
          </a:prstGeom>
        </p:spPr>
        <p:txBody>
          <a:bodyPr vert="horz" wrap="square" lIns="0" tIns="20320" rIns="0" bIns="0" rtlCol="0">
            <a:spAutoFit/>
          </a:bodyPr>
          <a:lstStyle/>
          <a:p>
            <a:pPr marL="12065" marR="5080" algn="ctr">
              <a:lnSpc>
                <a:spcPct val="95900"/>
              </a:lnSpc>
              <a:spcBef>
                <a:spcPts val="160"/>
              </a:spcBef>
            </a:pP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you</a:t>
            </a:r>
            <a:r>
              <a:rPr sz="1200" spc="-15"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access</a:t>
            </a:r>
            <a:r>
              <a:rPr sz="1200" spc="-25" dirty="0">
                <a:solidFill>
                  <a:srgbClr val="5C5B5A"/>
                </a:solidFill>
                <a:latin typeface="Arial"/>
                <a:cs typeface="Arial"/>
              </a:rPr>
              <a:t> to </a:t>
            </a:r>
            <a:r>
              <a:rPr sz="1200" dirty="0">
                <a:solidFill>
                  <a:srgbClr val="5C5B5A"/>
                </a:solidFill>
                <a:latin typeface="Arial"/>
                <a:cs typeface="Arial"/>
              </a:rPr>
              <a:t>devices</a:t>
            </a:r>
            <a:r>
              <a:rPr sz="1200" spc="-15" dirty="0">
                <a:solidFill>
                  <a:srgbClr val="5C5B5A"/>
                </a:solidFill>
                <a:latin typeface="Arial"/>
                <a:cs typeface="Arial"/>
              </a:rPr>
              <a:t> </a:t>
            </a:r>
            <a:r>
              <a:rPr sz="1200" dirty="0">
                <a:solidFill>
                  <a:srgbClr val="5C5B5A"/>
                </a:solidFill>
                <a:latin typeface="Arial"/>
                <a:cs typeface="Arial"/>
              </a:rPr>
              <a:t>that</a:t>
            </a:r>
            <a:r>
              <a:rPr sz="1200" spc="-30" dirty="0">
                <a:solidFill>
                  <a:srgbClr val="5C5B5A"/>
                </a:solidFill>
                <a:latin typeface="Arial"/>
                <a:cs typeface="Arial"/>
              </a:rPr>
              <a:t> </a:t>
            </a:r>
            <a:r>
              <a:rPr sz="1200" dirty="0">
                <a:solidFill>
                  <a:srgbClr val="5C5B5A"/>
                </a:solidFill>
                <a:latin typeface="Arial"/>
                <a:cs typeface="Arial"/>
              </a:rPr>
              <a:t>allow</a:t>
            </a:r>
            <a:r>
              <a:rPr sz="1200" spc="-15" dirty="0">
                <a:solidFill>
                  <a:srgbClr val="5C5B5A"/>
                </a:solidFill>
                <a:latin typeface="Arial"/>
                <a:cs typeface="Arial"/>
              </a:rPr>
              <a:t> </a:t>
            </a:r>
            <a:r>
              <a:rPr sz="1200" dirty="0">
                <a:solidFill>
                  <a:srgbClr val="5C5B5A"/>
                </a:solidFill>
                <a:latin typeface="Arial"/>
                <a:cs typeface="Arial"/>
              </a:rPr>
              <a:t>you</a:t>
            </a:r>
            <a:r>
              <a:rPr sz="1200" spc="-1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access</a:t>
            </a:r>
            <a:r>
              <a:rPr sz="1200" spc="-1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spc="-10" dirty="0">
                <a:solidFill>
                  <a:srgbClr val="5C5B5A"/>
                </a:solidFill>
                <a:latin typeface="Arial"/>
                <a:cs typeface="Arial"/>
              </a:rPr>
              <a:t>internet?</a:t>
            </a:r>
            <a:endParaRPr sz="1200">
              <a:latin typeface="Arial"/>
              <a:cs typeface="Arial"/>
            </a:endParaRPr>
          </a:p>
          <a:p>
            <a:pPr marL="33655" algn="ctr">
              <a:lnSpc>
                <a:spcPct val="100000"/>
              </a:lnSpc>
              <a:spcBef>
                <a:spcPts val="685"/>
              </a:spcBef>
            </a:pPr>
            <a:r>
              <a:rPr sz="1400" b="1" spc="-25" dirty="0">
                <a:solidFill>
                  <a:srgbClr val="5C5B5A"/>
                </a:solidFill>
                <a:latin typeface="Calibri"/>
                <a:cs typeface="Calibri"/>
              </a:rPr>
              <a:t>9%</a:t>
            </a:r>
            <a:endParaRPr sz="1400">
              <a:latin typeface="Calibri"/>
              <a:cs typeface="Calibri"/>
            </a:endParaRPr>
          </a:p>
          <a:p>
            <a:pPr marL="33020" algn="ctr">
              <a:lnSpc>
                <a:spcPct val="100000"/>
              </a:lnSpc>
            </a:pPr>
            <a:r>
              <a:rPr sz="1400" b="1" spc="-20" dirty="0">
                <a:solidFill>
                  <a:srgbClr val="5C5B5A"/>
                </a:solidFill>
                <a:latin typeface="Calibri"/>
                <a:cs typeface="Calibri"/>
              </a:rPr>
              <a:t>total</a:t>
            </a:r>
            <a:endParaRPr sz="1400">
              <a:latin typeface="Calibri"/>
              <a:cs typeface="Calibri"/>
            </a:endParaRPr>
          </a:p>
        </p:txBody>
      </p:sp>
      <p:sp>
        <p:nvSpPr>
          <p:cNvPr id="63" name="object 63"/>
          <p:cNvSpPr txBox="1"/>
          <p:nvPr/>
        </p:nvSpPr>
        <p:spPr>
          <a:xfrm>
            <a:off x="6114669" y="1440617"/>
            <a:ext cx="965200" cy="880744"/>
          </a:xfrm>
          <a:prstGeom prst="rect">
            <a:avLst/>
          </a:prstGeom>
        </p:spPr>
        <p:txBody>
          <a:bodyPr vert="horz" wrap="square" lIns="0" tIns="120014" rIns="0" bIns="0" rtlCol="0">
            <a:spAutoFit/>
          </a:bodyPr>
          <a:lstStyle/>
          <a:p>
            <a:pPr algn="ctr">
              <a:lnSpc>
                <a:spcPct val="100000"/>
              </a:lnSpc>
              <a:spcBef>
                <a:spcPts val="944"/>
              </a:spcBef>
            </a:pPr>
            <a:r>
              <a:rPr sz="1400" b="1" spc="-10" dirty="0">
                <a:solidFill>
                  <a:srgbClr val="5C5B5A"/>
                </a:solidFill>
                <a:latin typeface="Calibri"/>
                <a:cs typeface="Calibri"/>
              </a:rPr>
              <a:t>Affordability</a:t>
            </a:r>
            <a:endParaRPr sz="1400">
              <a:latin typeface="Calibri"/>
              <a:cs typeface="Calibri"/>
            </a:endParaRPr>
          </a:p>
          <a:p>
            <a:pPr marR="17780" algn="ctr">
              <a:lnSpc>
                <a:spcPct val="100000"/>
              </a:lnSpc>
              <a:spcBef>
                <a:spcPts val="844"/>
              </a:spcBef>
            </a:pPr>
            <a:r>
              <a:rPr sz="1400" b="1" spc="-25" dirty="0">
                <a:solidFill>
                  <a:srgbClr val="5C5B5A"/>
                </a:solidFill>
                <a:latin typeface="Calibri"/>
                <a:cs typeface="Calibri"/>
              </a:rPr>
              <a:t>17%</a:t>
            </a:r>
            <a:endParaRPr sz="1400">
              <a:latin typeface="Calibri"/>
              <a:cs typeface="Calibri"/>
            </a:endParaRPr>
          </a:p>
          <a:p>
            <a:pPr marR="17145" algn="ctr">
              <a:lnSpc>
                <a:spcPct val="100000"/>
              </a:lnSpc>
            </a:pPr>
            <a:r>
              <a:rPr sz="1400" b="1" spc="-20" dirty="0">
                <a:solidFill>
                  <a:srgbClr val="5C5B5A"/>
                </a:solidFill>
                <a:latin typeface="Calibri"/>
                <a:cs typeface="Calibri"/>
              </a:rPr>
              <a:t>total</a:t>
            </a:r>
            <a:endParaRPr sz="1400">
              <a:latin typeface="Calibri"/>
              <a:cs typeface="Calibri"/>
            </a:endParaRPr>
          </a:p>
        </p:txBody>
      </p:sp>
      <p:sp>
        <p:nvSpPr>
          <p:cNvPr id="64" name="object 64"/>
          <p:cNvSpPr txBox="1"/>
          <p:nvPr/>
        </p:nvSpPr>
        <p:spPr>
          <a:xfrm>
            <a:off x="6402451" y="4006722"/>
            <a:ext cx="375285" cy="452755"/>
          </a:xfrm>
          <a:prstGeom prst="rect">
            <a:avLst/>
          </a:prstGeom>
        </p:spPr>
        <p:txBody>
          <a:bodyPr vert="horz" wrap="square" lIns="0" tIns="12700" rIns="0" bIns="0" rtlCol="0">
            <a:spAutoFit/>
          </a:bodyPr>
          <a:lstStyle/>
          <a:p>
            <a:pPr marL="32384">
              <a:lnSpc>
                <a:spcPct val="100000"/>
              </a:lnSpc>
              <a:spcBef>
                <a:spcPts val="100"/>
              </a:spcBef>
            </a:pPr>
            <a:r>
              <a:rPr sz="1400" b="1" spc="-25" dirty="0">
                <a:solidFill>
                  <a:srgbClr val="5C5B5A"/>
                </a:solidFill>
                <a:latin typeface="Calibri"/>
                <a:cs typeface="Calibri"/>
              </a:rPr>
              <a:t>13%</a:t>
            </a:r>
            <a:endParaRPr sz="1400">
              <a:latin typeface="Calibri"/>
              <a:cs typeface="Calibri"/>
            </a:endParaRPr>
          </a:p>
          <a:p>
            <a:pPr marL="12700">
              <a:lnSpc>
                <a:spcPct val="100000"/>
              </a:lnSpc>
              <a:spcBef>
                <a:spcPts val="5"/>
              </a:spcBef>
            </a:pPr>
            <a:r>
              <a:rPr sz="1400" b="1" spc="-20" dirty="0">
                <a:solidFill>
                  <a:srgbClr val="5C5B5A"/>
                </a:solidFill>
                <a:latin typeface="Calibri"/>
                <a:cs typeface="Calibri"/>
              </a:rPr>
              <a:t>total</a:t>
            </a:r>
            <a:endParaRPr sz="1400">
              <a:latin typeface="Calibri"/>
              <a:cs typeface="Calibri"/>
            </a:endParaRPr>
          </a:p>
        </p:txBody>
      </p:sp>
      <p:sp>
        <p:nvSpPr>
          <p:cNvPr id="65" name="object 65"/>
          <p:cNvSpPr txBox="1"/>
          <p:nvPr/>
        </p:nvSpPr>
        <p:spPr>
          <a:xfrm>
            <a:off x="7783448" y="3386404"/>
            <a:ext cx="1920875" cy="986790"/>
          </a:xfrm>
          <a:prstGeom prst="rect">
            <a:avLst/>
          </a:prstGeom>
        </p:spPr>
        <p:txBody>
          <a:bodyPr vert="horz" wrap="square" lIns="0" tIns="20320" rIns="0" bIns="0" rtlCol="0">
            <a:spAutoFit/>
          </a:bodyPr>
          <a:lstStyle/>
          <a:p>
            <a:pPr marL="12065" marR="5080" algn="ctr">
              <a:lnSpc>
                <a:spcPct val="95900"/>
              </a:lnSpc>
              <a:spcBef>
                <a:spcPts val="160"/>
              </a:spcBef>
            </a:pP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you</a:t>
            </a:r>
            <a:r>
              <a:rPr sz="1200" spc="-10"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skills</a:t>
            </a:r>
            <a:r>
              <a:rPr sz="1200" spc="-10" dirty="0">
                <a:solidFill>
                  <a:srgbClr val="5C5B5A"/>
                </a:solidFill>
                <a:latin typeface="Arial"/>
                <a:cs typeface="Arial"/>
              </a:rPr>
              <a:t> </a:t>
            </a:r>
            <a:r>
              <a:rPr sz="1200" spc="-25" dirty="0">
                <a:solidFill>
                  <a:srgbClr val="5C5B5A"/>
                </a:solidFill>
                <a:latin typeface="Arial"/>
                <a:cs typeface="Arial"/>
              </a:rPr>
              <a:t>you </a:t>
            </a:r>
            <a:r>
              <a:rPr sz="1200" dirty="0">
                <a:solidFill>
                  <a:srgbClr val="5C5B5A"/>
                </a:solidFill>
                <a:latin typeface="Arial"/>
                <a:cs typeface="Arial"/>
              </a:rPr>
              <a:t>need</a:t>
            </a:r>
            <a:r>
              <a:rPr sz="1200" spc="-30"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access</a:t>
            </a:r>
            <a:r>
              <a:rPr sz="1200" spc="-5" dirty="0">
                <a:solidFill>
                  <a:srgbClr val="5C5B5A"/>
                </a:solidFill>
                <a:latin typeface="Arial"/>
                <a:cs typeface="Arial"/>
              </a:rPr>
              <a:t> </a:t>
            </a:r>
            <a:r>
              <a:rPr sz="1200" dirty="0">
                <a:solidFill>
                  <a:srgbClr val="5C5B5A"/>
                </a:solidFill>
                <a:latin typeface="Arial"/>
                <a:cs typeface="Arial"/>
              </a:rPr>
              <a:t>/</a:t>
            </a:r>
            <a:r>
              <a:rPr sz="1200" spc="-15" dirty="0">
                <a:solidFill>
                  <a:srgbClr val="5C5B5A"/>
                </a:solidFill>
                <a:latin typeface="Arial"/>
                <a:cs typeface="Arial"/>
              </a:rPr>
              <a:t> </a:t>
            </a:r>
            <a:r>
              <a:rPr sz="1200" dirty="0">
                <a:solidFill>
                  <a:srgbClr val="5C5B5A"/>
                </a:solidFill>
                <a:latin typeface="Arial"/>
                <a:cs typeface="Arial"/>
              </a:rPr>
              <a:t>use</a:t>
            </a:r>
            <a:r>
              <a:rPr sz="1200" spc="-15" dirty="0">
                <a:solidFill>
                  <a:srgbClr val="5C5B5A"/>
                </a:solidFill>
                <a:latin typeface="Arial"/>
                <a:cs typeface="Arial"/>
              </a:rPr>
              <a:t> </a:t>
            </a:r>
            <a:r>
              <a:rPr sz="1200" spc="-10" dirty="0">
                <a:solidFill>
                  <a:srgbClr val="5C5B5A"/>
                </a:solidFill>
                <a:latin typeface="Arial"/>
                <a:cs typeface="Arial"/>
              </a:rPr>
              <a:t>digital </a:t>
            </a:r>
            <a:r>
              <a:rPr sz="1200" dirty="0">
                <a:solidFill>
                  <a:srgbClr val="5C5B5A"/>
                </a:solidFill>
                <a:latin typeface="Arial"/>
                <a:cs typeface="Arial"/>
              </a:rPr>
              <a:t>services</a:t>
            </a:r>
            <a:r>
              <a:rPr sz="1200" spc="-20" dirty="0">
                <a:solidFill>
                  <a:srgbClr val="5C5B5A"/>
                </a:solidFill>
                <a:latin typeface="Arial"/>
                <a:cs typeface="Arial"/>
              </a:rPr>
              <a:t> </a:t>
            </a:r>
            <a:r>
              <a:rPr sz="1200" spc="-10" dirty="0">
                <a:solidFill>
                  <a:srgbClr val="5C5B5A"/>
                </a:solidFill>
                <a:latin typeface="Arial"/>
                <a:cs typeface="Arial"/>
              </a:rPr>
              <a:t>online?</a:t>
            </a:r>
            <a:endParaRPr sz="1200">
              <a:latin typeface="Arial"/>
              <a:cs typeface="Arial"/>
            </a:endParaRPr>
          </a:p>
          <a:p>
            <a:pPr marL="44450" algn="ctr">
              <a:lnSpc>
                <a:spcPct val="100000"/>
              </a:lnSpc>
            </a:pPr>
            <a:r>
              <a:rPr sz="1400" b="1" spc="-25" dirty="0">
                <a:solidFill>
                  <a:srgbClr val="5C5B5A"/>
                </a:solidFill>
                <a:latin typeface="Calibri"/>
                <a:cs typeface="Calibri"/>
              </a:rPr>
              <a:t>16%</a:t>
            </a:r>
            <a:endParaRPr sz="1400">
              <a:latin typeface="Calibri"/>
              <a:cs typeface="Calibri"/>
            </a:endParaRPr>
          </a:p>
          <a:p>
            <a:pPr marL="45085" algn="ctr">
              <a:lnSpc>
                <a:spcPct val="100000"/>
              </a:lnSpc>
            </a:pPr>
            <a:r>
              <a:rPr sz="1400" b="1" spc="-20" dirty="0">
                <a:solidFill>
                  <a:srgbClr val="5C5B5A"/>
                </a:solidFill>
                <a:latin typeface="Calibri"/>
                <a:cs typeface="Calibri"/>
              </a:rPr>
              <a:t>total</a:t>
            </a:r>
            <a:endParaRPr sz="1400">
              <a:latin typeface="Calibri"/>
              <a:cs typeface="Calibri"/>
            </a:endParaRPr>
          </a:p>
        </p:txBody>
      </p:sp>
      <p:sp>
        <p:nvSpPr>
          <p:cNvPr id="66" name="object 66"/>
          <p:cNvSpPr txBox="1"/>
          <p:nvPr/>
        </p:nvSpPr>
        <p:spPr>
          <a:xfrm>
            <a:off x="9856089" y="3386404"/>
            <a:ext cx="2099310" cy="793115"/>
          </a:xfrm>
          <a:prstGeom prst="rect">
            <a:avLst/>
          </a:prstGeom>
        </p:spPr>
        <p:txBody>
          <a:bodyPr vert="horz" wrap="square" lIns="0" tIns="20320" rIns="0" bIns="0" rtlCol="0">
            <a:spAutoFit/>
          </a:bodyPr>
          <a:lstStyle/>
          <a:p>
            <a:pPr marL="12700" marR="5080" algn="ctr">
              <a:lnSpc>
                <a:spcPct val="95900"/>
              </a:lnSpc>
              <a:spcBef>
                <a:spcPts val="160"/>
              </a:spcBef>
            </a:pP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you</a:t>
            </a:r>
            <a:r>
              <a:rPr sz="1200" spc="-10"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support</a:t>
            </a:r>
            <a:r>
              <a:rPr sz="1200" spc="-35" dirty="0">
                <a:solidFill>
                  <a:srgbClr val="5C5B5A"/>
                </a:solidFill>
                <a:latin typeface="Arial"/>
                <a:cs typeface="Arial"/>
              </a:rPr>
              <a:t> </a:t>
            </a:r>
            <a:r>
              <a:rPr sz="1200" spc="-25" dirty="0">
                <a:solidFill>
                  <a:srgbClr val="5C5B5A"/>
                </a:solidFill>
                <a:latin typeface="Arial"/>
                <a:cs typeface="Arial"/>
              </a:rPr>
              <a:t>you </a:t>
            </a:r>
            <a:r>
              <a:rPr sz="1200" dirty="0">
                <a:solidFill>
                  <a:srgbClr val="5C5B5A"/>
                </a:solidFill>
                <a:latin typeface="Arial"/>
                <a:cs typeface="Arial"/>
              </a:rPr>
              <a:t>need</a:t>
            </a:r>
            <a:r>
              <a:rPr sz="1200" spc="-30"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access</a:t>
            </a:r>
            <a:r>
              <a:rPr sz="1200" spc="-5" dirty="0">
                <a:solidFill>
                  <a:srgbClr val="5C5B5A"/>
                </a:solidFill>
                <a:latin typeface="Arial"/>
                <a:cs typeface="Arial"/>
              </a:rPr>
              <a:t> </a:t>
            </a:r>
            <a:r>
              <a:rPr sz="1200" dirty="0">
                <a:solidFill>
                  <a:srgbClr val="5C5B5A"/>
                </a:solidFill>
                <a:latin typeface="Arial"/>
                <a:cs typeface="Arial"/>
              </a:rPr>
              <a:t>/</a:t>
            </a:r>
            <a:r>
              <a:rPr sz="1200" spc="-15" dirty="0">
                <a:solidFill>
                  <a:srgbClr val="5C5B5A"/>
                </a:solidFill>
                <a:latin typeface="Arial"/>
                <a:cs typeface="Arial"/>
              </a:rPr>
              <a:t> </a:t>
            </a:r>
            <a:r>
              <a:rPr sz="1200" dirty="0">
                <a:solidFill>
                  <a:srgbClr val="5C5B5A"/>
                </a:solidFill>
                <a:latin typeface="Arial"/>
                <a:cs typeface="Arial"/>
              </a:rPr>
              <a:t>use</a:t>
            </a:r>
            <a:r>
              <a:rPr sz="1200" spc="-15" dirty="0">
                <a:solidFill>
                  <a:srgbClr val="5C5B5A"/>
                </a:solidFill>
                <a:latin typeface="Arial"/>
                <a:cs typeface="Arial"/>
              </a:rPr>
              <a:t> </a:t>
            </a:r>
            <a:r>
              <a:rPr sz="1200" spc="-10" dirty="0">
                <a:solidFill>
                  <a:srgbClr val="5C5B5A"/>
                </a:solidFill>
                <a:latin typeface="Arial"/>
                <a:cs typeface="Arial"/>
              </a:rPr>
              <a:t>digital </a:t>
            </a:r>
            <a:r>
              <a:rPr sz="1200" dirty="0">
                <a:solidFill>
                  <a:srgbClr val="5C5B5A"/>
                </a:solidFill>
                <a:latin typeface="Arial"/>
                <a:cs typeface="Arial"/>
              </a:rPr>
              <a:t>services</a:t>
            </a:r>
            <a:r>
              <a:rPr sz="1200" spc="-20" dirty="0">
                <a:solidFill>
                  <a:srgbClr val="5C5B5A"/>
                </a:solidFill>
                <a:latin typeface="Arial"/>
                <a:cs typeface="Arial"/>
              </a:rPr>
              <a:t> </a:t>
            </a:r>
            <a:r>
              <a:rPr sz="1200" spc="-10" dirty="0">
                <a:solidFill>
                  <a:srgbClr val="5C5B5A"/>
                </a:solidFill>
                <a:latin typeface="Arial"/>
                <a:cs typeface="Arial"/>
              </a:rPr>
              <a:t>online?</a:t>
            </a:r>
            <a:endParaRPr sz="1200">
              <a:latin typeface="Arial"/>
              <a:cs typeface="Arial"/>
            </a:endParaRPr>
          </a:p>
          <a:p>
            <a:pPr marL="107950" algn="ctr">
              <a:lnSpc>
                <a:spcPct val="100000"/>
              </a:lnSpc>
              <a:spcBef>
                <a:spcPts val="155"/>
              </a:spcBef>
            </a:pPr>
            <a:r>
              <a:rPr sz="1400" b="1" spc="-25" dirty="0">
                <a:solidFill>
                  <a:srgbClr val="5C5B5A"/>
                </a:solidFill>
                <a:latin typeface="Calibri"/>
                <a:cs typeface="Calibri"/>
              </a:rPr>
              <a:t>15%</a:t>
            </a:r>
            <a:endParaRPr sz="1400">
              <a:latin typeface="Calibri"/>
              <a:cs typeface="Calibri"/>
            </a:endParaRPr>
          </a:p>
        </p:txBody>
      </p:sp>
      <p:sp>
        <p:nvSpPr>
          <p:cNvPr id="67" name="object 67"/>
          <p:cNvSpPr txBox="1"/>
          <p:nvPr/>
        </p:nvSpPr>
        <p:spPr>
          <a:xfrm>
            <a:off x="10772647" y="4153661"/>
            <a:ext cx="375285" cy="23939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5C5B5A"/>
                </a:solidFill>
                <a:latin typeface="Calibri"/>
                <a:cs typeface="Calibri"/>
              </a:rPr>
              <a:t>total</a:t>
            </a:r>
            <a:endParaRPr sz="1400">
              <a:latin typeface="Calibri"/>
              <a:cs typeface="Calibri"/>
            </a:endParaRPr>
          </a:p>
        </p:txBody>
      </p:sp>
      <p:sp>
        <p:nvSpPr>
          <p:cNvPr id="68" name="object 68"/>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73</a:t>
            </a:r>
            <a:endParaRPr sz="180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205" y="245745"/>
            <a:ext cx="11301095" cy="854710"/>
          </a:xfrm>
          <a:prstGeom prst="rect">
            <a:avLst/>
          </a:prstGeom>
        </p:spPr>
        <p:txBody>
          <a:bodyPr vert="horz" wrap="square" lIns="0" tIns="9525" rIns="0" bIns="0" rtlCol="0">
            <a:spAutoFit/>
          </a:bodyPr>
          <a:lstStyle/>
          <a:p>
            <a:pPr marL="12700" marR="5080">
              <a:lnSpc>
                <a:spcPct val="101099"/>
              </a:lnSpc>
              <a:spcBef>
                <a:spcPts val="75"/>
              </a:spcBef>
            </a:pPr>
            <a:r>
              <a:rPr dirty="0">
                <a:solidFill>
                  <a:srgbClr val="5C5B5A"/>
                </a:solidFill>
              </a:rPr>
              <a:t>For</a:t>
            </a:r>
            <a:r>
              <a:rPr spc="-55" dirty="0">
                <a:solidFill>
                  <a:srgbClr val="5C5B5A"/>
                </a:solidFill>
              </a:rPr>
              <a:t> </a:t>
            </a:r>
            <a:r>
              <a:rPr dirty="0">
                <a:solidFill>
                  <a:srgbClr val="5C5B5A"/>
                </a:solidFill>
              </a:rPr>
              <a:t>another</a:t>
            </a:r>
            <a:r>
              <a:rPr spc="-35" dirty="0">
                <a:solidFill>
                  <a:srgbClr val="5C5B5A"/>
                </a:solidFill>
              </a:rPr>
              <a:t> </a:t>
            </a:r>
            <a:r>
              <a:rPr dirty="0">
                <a:solidFill>
                  <a:srgbClr val="5C5B5A"/>
                </a:solidFill>
              </a:rPr>
              <a:t>wave,</a:t>
            </a:r>
            <a:r>
              <a:rPr spc="-20" dirty="0">
                <a:solidFill>
                  <a:srgbClr val="5C5B5A"/>
                </a:solidFill>
              </a:rPr>
              <a:t> </a:t>
            </a:r>
            <a:r>
              <a:rPr spc="-10" dirty="0">
                <a:solidFill>
                  <a:srgbClr val="5C5B5A"/>
                </a:solidFill>
              </a:rPr>
              <a:t>those</a:t>
            </a:r>
            <a:r>
              <a:rPr spc="-114" dirty="0">
                <a:solidFill>
                  <a:srgbClr val="5C5B5A"/>
                </a:solidFill>
              </a:rPr>
              <a:t> </a:t>
            </a:r>
            <a:r>
              <a:rPr dirty="0"/>
              <a:t>aged</a:t>
            </a:r>
            <a:r>
              <a:rPr spc="-20" dirty="0"/>
              <a:t> </a:t>
            </a:r>
            <a:r>
              <a:rPr dirty="0"/>
              <a:t>75+</a:t>
            </a:r>
            <a:r>
              <a:rPr spc="-15" dirty="0"/>
              <a:t> </a:t>
            </a:r>
            <a:r>
              <a:rPr dirty="0"/>
              <a:t>and</a:t>
            </a:r>
            <a:r>
              <a:rPr spc="-25" dirty="0"/>
              <a:t> </a:t>
            </a:r>
            <a:r>
              <a:rPr dirty="0"/>
              <a:t>disabled</a:t>
            </a:r>
            <a:r>
              <a:rPr spc="-30" dirty="0"/>
              <a:t> </a:t>
            </a:r>
            <a:r>
              <a:rPr dirty="0"/>
              <a:t>respondents</a:t>
            </a:r>
            <a:r>
              <a:rPr spc="-25" dirty="0"/>
              <a:t> </a:t>
            </a:r>
            <a:r>
              <a:rPr dirty="0"/>
              <a:t>continue</a:t>
            </a:r>
            <a:r>
              <a:rPr spc="-30" dirty="0"/>
              <a:t> </a:t>
            </a:r>
            <a:r>
              <a:rPr dirty="0"/>
              <a:t>consistently</a:t>
            </a:r>
            <a:r>
              <a:rPr spc="-40" dirty="0"/>
              <a:t> </a:t>
            </a:r>
            <a:r>
              <a:rPr dirty="0"/>
              <a:t>to</a:t>
            </a:r>
            <a:r>
              <a:rPr spc="-20" dirty="0"/>
              <a:t> </a:t>
            </a:r>
            <a:r>
              <a:rPr dirty="0"/>
              <a:t>be</a:t>
            </a:r>
            <a:r>
              <a:rPr spc="-15" dirty="0"/>
              <a:t> </a:t>
            </a:r>
            <a:r>
              <a:rPr dirty="0">
                <a:solidFill>
                  <a:srgbClr val="5C5B5A"/>
                </a:solidFill>
              </a:rPr>
              <a:t>far</a:t>
            </a:r>
            <a:r>
              <a:rPr spc="-15" dirty="0">
                <a:solidFill>
                  <a:srgbClr val="5C5B5A"/>
                </a:solidFill>
              </a:rPr>
              <a:t> </a:t>
            </a:r>
            <a:r>
              <a:rPr dirty="0">
                <a:solidFill>
                  <a:srgbClr val="5C5B5A"/>
                </a:solidFill>
              </a:rPr>
              <a:t>more</a:t>
            </a:r>
            <a:r>
              <a:rPr spc="-20" dirty="0">
                <a:solidFill>
                  <a:srgbClr val="5C5B5A"/>
                </a:solidFill>
              </a:rPr>
              <a:t> </a:t>
            </a:r>
            <a:r>
              <a:rPr spc="-10" dirty="0">
                <a:solidFill>
                  <a:srgbClr val="5C5B5A"/>
                </a:solidFill>
              </a:rPr>
              <a:t>likely </a:t>
            </a:r>
            <a:r>
              <a:rPr dirty="0">
                <a:solidFill>
                  <a:srgbClr val="5C5B5A"/>
                </a:solidFill>
              </a:rPr>
              <a:t>to</a:t>
            </a:r>
            <a:r>
              <a:rPr spc="-25" dirty="0">
                <a:solidFill>
                  <a:srgbClr val="5C5B5A"/>
                </a:solidFill>
              </a:rPr>
              <a:t> </a:t>
            </a:r>
            <a:r>
              <a:rPr dirty="0">
                <a:solidFill>
                  <a:srgbClr val="5C5B5A"/>
                </a:solidFill>
              </a:rPr>
              <a:t>lack</a:t>
            </a:r>
            <a:r>
              <a:rPr spc="-5" dirty="0">
                <a:solidFill>
                  <a:srgbClr val="5C5B5A"/>
                </a:solidFill>
              </a:rPr>
              <a:t> </a:t>
            </a:r>
            <a:r>
              <a:rPr dirty="0">
                <a:solidFill>
                  <a:srgbClr val="5C5B5A"/>
                </a:solidFill>
              </a:rPr>
              <a:t>access</a:t>
            </a:r>
            <a:r>
              <a:rPr spc="-10" dirty="0">
                <a:solidFill>
                  <a:srgbClr val="5C5B5A"/>
                </a:solidFill>
              </a:rPr>
              <a:t> </a:t>
            </a:r>
            <a:r>
              <a:rPr dirty="0">
                <a:solidFill>
                  <a:srgbClr val="5C5B5A"/>
                </a:solidFill>
              </a:rPr>
              <a:t>to</a:t>
            </a:r>
            <a:r>
              <a:rPr spc="-10" dirty="0">
                <a:solidFill>
                  <a:srgbClr val="5C5B5A"/>
                </a:solidFill>
              </a:rPr>
              <a:t> </a:t>
            </a:r>
            <a:r>
              <a:rPr dirty="0">
                <a:solidFill>
                  <a:srgbClr val="5C5B5A"/>
                </a:solidFill>
              </a:rPr>
              <a:t>enable</a:t>
            </a:r>
            <a:r>
              <a:rPr spc="-30" dirty="0">
                <a:solidFill>
                  <a:srgbClr val="5C5B5A"/>
                </a:solidFill>
              </a:rPr>
              <a:t> </a:t>
            </a:r>
            <a:r>
              <a:rPr dirty="0">
                <a:solidFill>
                  <a:srgbClr val="5C5B5A"/>
                </a:solidFill>
              </a:rPr>
              <a:t>"all"</a:t>
            </a:r>
            <a:r>
              <a:rPr spc="-25" dirty="0">
                <a:solidFill>
                  <a:srgbClr val="5C5B5A"/>
                </a:solidFill>
              </a:rPr>
              <a:t> </a:t>
            </a:r>
            <a:r>
              <a:rPr dirty="0">
                <a:solidFill>
                  <a:srgbClr val="5C5B5A"/>
                </a:solidFill>
              </a:rPr>
              <a:t>or</a:t>
            </a:r>
            <a:r>
              <a:rPr spc="-15" dirty="0">
                <a:solidFill>
                  <a:srgbClr val="5C5B5A"/>
                </a:solidFill>
              </a:rPr>
              <a:t> </a:t>
            </a:r>
            <a:r>
              <a:rPr dirty="0">
                <a:solidFill>
                  <a:srgbClr val="5C5B5A"/>
                </a:solidFill>
              </a:rPr>
              <a:t>"most"</a:t>
            </a:r>
            <a:r>
              <a:rPr spc="-10" dirty="0">
                <a:solidFill>
                  <a:srgbClr val="5C5B5A"/>
                </a:solidFill>
              </a:rPr>
              <a:t> </a:t>
            </a:r>
            <a:r>
              <a:rPr dirty="0">
                <a:solidFill>
                  <a:srgbClr val="5C5B5A"/>
                </a:solidFill>
              </a:rPr>
              <a:t>of</a:t>
            </a:r>
            <a:r>
              <a:rPr spc="-15" dirty="0">
                <a:solidFill>
                  <a:srgbClr val="5C5B5A"/>
                </a:solidFill>
              </a:rPr>
              <a:t> </a:t>
            </a:r>
            <a:r>
              <a:rPr dirty="0">
                <a:solidFill>
                  <a:srgbClr val="5C5B5A"/>
                </a:solidFill>
              </a:rPr>
              <a:t>the</a:t>
            </a:r>
            <a:r>
              <a:rPr spc="-15" dirty="0">
                <a:solidFill>
                  <a:srgbClr val="5C5B5A"/>
                </a:solidFill>
              </a:rPr>
              <a:t> </a:t>
            </a:r>
            <a:r>
              <a:rPr dirty="0">
                <a:solidFill>
                  <a:srgbClr val="5C5B5A"/>
                </a:solidFill>
              </a:rPr>
              <a:t>time,</a:t>
            </a:r>
            <a:r>
              <a:rPr spc="-25" dirty="0">
                <a:solidFill>
                  <a:srgbClr val="5C5B5A"/>
                </a:solidFill>
              </a:rPr>
              <a:t> </a:t>
            </a:r>
            <a:r>
              <a:rPr dirty="0">
                <a:solidFill>
                  <a:srgbClr val="5C5B5A"/>
                </a:solidFill>
              </a:rPr>
              <a:t>or</a:t>
            </a:r>
            <a:r>
              <a:rPr spc="-15" dirty="0">
                <a:solidFill>
                  <a:srgbClr val="5C5B5A"/>
                </a:solidFill>
              </a:rPr>
              <a:t> </a:t>
            </a:r>
            <a:r>
              <a:rPr dirty="0">
                <a:solidFill>
                  <a:srgbClr val="5C5B5A"/>
                </a:solidFill>
              </a:rPr>
              <a:t>the</a:t>
            </a:r>
            <a:r>
              <a:rPr spc="-15" dirty="0">
                <a:solidFill>
                  <a:srgbClr val="5C5B5A"/>
                </a:solidFill>
              </a:rPr>
              <a:t> </a:t>
            </a:r>
            <a:r>
              <a:rPr dirty="0">
                <a:solidFill>
                  <a:srgbClr val="5C5B5A"/>
                </a:solidFill>
              </a:rPr>
              <a:t>skills</a:t>
            </a:r>
            <a:r>
              <a:rPr spc="-30" dirty="0">
                <a:solidFill>
                  <a:srgbClr val="5C5B5A"/>
                </a:solidFill>
              </a:rPr>
              <a:t> </a:t>
            </a:r>
            <a:r>
              <a:rPr dirty="0">
                <a:solidFill>
                  <a:srgbClr val="5C5B5A"/>
                </a:solidFill>
              </a:rPr>
              <a:t>and</a:t>
            </a:r>
            <a:r>
              <a:rPr spc="-5" dirty="0">
                <a:solidFill>
                  <a:srgbClr val="5C5B5A"/>
                </a:solidFill>
              </a:rPr>
              <a:t> </a:t>
            </a:r>
            <a:r>
              <a:rPr dirty="0">
                <a:solidFill>
                  <a:srgbClr val="5C5B5A"/>
                </a:solidFill>
              </a:rPr>
              <a:t>support</a:t>
            </a:r>
            <a:r>
              <a:rPr spc="-25" dirty="0">
                <a:solidFill>
                  <a:srgbClr val="5C5B5A"/>
                </a:solidFill>
              </a:rPr>
              <a:t> </a:t>
            </a:r>
            <a:r>
              <a:rPr dirty="0">
                <a:solidFill>
                  <a:srgbClr val="5C5B5A"/>
                </a:solidFill>
              </a:rPr>
              <a:t>to</a:t>
            </a:r>
            <a:r>
              <a:rPr spc="-15" dirty="0">
                <a:solidFill>
                  <a:srgbClr val="5C5B5A"/>
                </a:solidFill>
              </a:rPr>
              <a:t> </a:t>
            </a:r>
            <a:r>
              <a:rPr dirty="0">
                <a:solidFill>
                  <a:srgbClr val="5C5B5A"/>
                </a:solidFill>
              </a:rPr>
              <a:t>do</a:t>
            </a:r>
            <a:r>
              <a:rPr spc="-15" dirty="0">
                <a:solidFill>
                  <a:srgbClr val="5C5B5A"/>
                </a:solidFill>
              </a:rPr>
              <a:t> </a:t>
            </a:r>
            <a:r>
              <a:rPr dirty="0">
                <a:solidFill>
                  <a:srgbClr val="5C5B5A"/>
                </a:solidFill>
              </a:rPr>
              <a:t>so.</a:t>
            </a:r>
            <a:r>
              <a:rPr spc="-25" dirty="0">
                <a:solidFill>
                  <a:srgbClr val="5C5B5A"/>
                </a:solidFill>
              </a:rPr>
              <a:t> </a:t>
            </a:r>
            <a:r>
              <a:rPr dirty="0">
                <a:solidFill>
                  <a:srgbClr val="5C5B5A"/>
                </a:solidFill>
              </a:rPr>
              <a:t>This</a:t>
            </a:r>
            <a:r>
              <a:rPr spc="-25" dirty="0">
                <a:solidFill>
                  <a:srgbClr val="5C5B5A"/>
                </a:solidFill>
              </a:rPr>
              <a:t> </a:t>
            </a:r>
            <a:r>
              <a:rPr dirty="0">
                <a:solidFill>
                  <a:srgbClr val="5C5B5A"/>
                </a:solidFill>
              </a:rPr>
              <a:t>is</a:t>
            </a:r>
            <a:r>
              <a:rPr spc="-10" dirty="0">
                <a:solidFill>
                  <a:srgbClr val="5C5B5A"/>
                </a:solidFill>
              </a:rPr>
              <a:t> consistent </a:t>
            </a:r>
            <a:r>
              <a:rPr dirty="0">
                <a:solidFill>
                  <a:srgbClr val="5C5B5A"/>
                </a:solidFill>
              </a:rPr>
              <a:t>with</a:t>
            </a:r>
            <a:r>
              <a:rPr spc="-55" dirty="0">
                <a:solidFill>
                  <a:srgbClr val="5C5B5A"/>
                </a:solidFill>
              </a:rPr>
              <a:t> </a:t>
            </a:r>
            <a:r>
              <a:rPr dirty="0">
                <a:solidFill>
                  <a:srgbClr val="5C5B5A"/>
                </a:solidFill>
              </a:rPr>
              <a:t>previous</a:t>
            </a:r>
            <a:r>
              <a:rPr spc="5" dirty="0">
                <a:solidFill>
                  <a:srgbClr val="5C5B5A"/>
                </a:solidFill>
              </a:rPr>
              <a:t> </a:t>
            </a:r>
            <a:r>
              <a:rPr dirty="0">
                <a:solidFill>
                  <a:srgbClr val="5C5B5A"/>
                </a:solidFill>
              </a:rPr>
              <a:t>surveys</a:t>
            </a:r>
            <a:r>
              <a:rPr spc="30" dirty="0">
                <a:solidFill>
                  <a:srgbClr val="5C5B5A"/>
                </a:solidFill>
              </a:rPr>
              <a:t> </a:t>
            </a:r>
            <a:r>
              <a:rPr dirty="0">
                <a:solidFill>
                  <a:srgbClr val="5C5B5A"/>
                </a:solidFill>
              </a:rPr>
              <a:t>and</a:t>
            </a:r>
            <a:r>
              <a:rPr spc="-20" dirty="0">
                <a:solidFill>
                  <a:srgbClr val="5C5B5A"/>
                </a:solidFill>
              </a:rPr>
              <a:t> </a:t>
            </a:r>
            <a:r>
              <a:rPr dirty="0">
                <a:solidFill>
                  <a:srgbClr val="5C5B5A"/>
                </a:solidFill>
              </a:rPr>
              <a:t>with</a:t>
            </a:r>
            <a:r>
              <a:rPr spc="-50" dirty="0">
                <a:solidFill>
                  <a:srgbClr val="5C5B5A"/>
                </a:solidFill>
              </a:rPr>
              <a:t> </a:t>
            </a:r>
            <a:r>
              <a:rPr dirty="0">
                <a:solidFill>
                  <a:srgbClr val="5C5B5A"/>
                </a:solidFill>
              </a:rPr>
              <a:t>the</a:t>
            </a:r>
            <a:r>
              <a:rPr spc="-35" dirty="0">
                <a:solidFill>
                  <a:srgbClr val="5C5B5A"/>
                </a:solidFill>
              </a:rPr>
              <a:t> </a:t>
            </a:r>
            <a:r>
              <a:rPr dirty="0">
                <a:solidFill>
                  <a:srgbClr val="5C5B5A"/>
                </a:solidFill>
              </a:rPr>
              <a:t>same</a:t>
            </a:r>
            <a:r>
              <a:rPr spc="-15" dirty="0">
                <a:solidFill>
                  <a:srgbClr val="5C5B5A"/>
                </a:solidFill>
              </a:rPr>
              <a:t> </a:t>
            </a:r>
            <a:r>
              <a:rPr dirty="0">
                <a:solidFill>
                  <a:srgbClr val="5C5B5A"/>
                </a:solidFill>
              </a:rPr>
              <a:t>time</a:t>
            </a:r>
            <a:r>
              <a:rPr spc="-20" dirty="0">
                <a:solidFill>
                  <a:srgbClr val="5C5B5A"/>
                </a:solidFill>
              </a:rPr>
              <a:t> </a:t>
            </a:r>
            <a:r>
              <a:rPr dirty="0">
                <a:solidFill>
                  <a:srgbClr val="5C5B5A"/>
                </a:solidFill>
              </a:rPr>
              <a:t>period</a:t>
            </a:r>
            <a:r>
              <a:rPr spc="-25" dirty="0">
                <a:solidFill>
                  <a:srgbClr val="5C5B5A"/>
                </a:solidFill>
              </a:rPr>
              <a:t> </a:t>
            </a:r>
            <a:r>
              <a:rPr dirty="0">
                <a:solidFill>
                  <a:srgbClr val="5C5B5A"/>
                </a:solidFill>
              </a:rPr>
              <a:t>last</a:t>
            </a:r>
            <a:r>
              <a:rPr spc="-20" dirty="0">
                <a:solidFill>
                  <a:srgbClr val="5C5B5A"/>
                </a:solidFill>
              </a:rPr>
              <a:t> </a:t>
            </a:r>
            <a:r>
              <a:rPr dirty="0">
                <a:solidFill>
                  <a:srgbClr val="5C5B5A"/>
                </a:solidFill>
              </a:rPr>
              <a:t>year</a:t>
            </a:r>
            <a:r>
              <a:rPr spc="-5" dirty="0">
                <a:solidFill>
                  <a:srgbClr val="5C5B5A"/>
                </a:solidFill>
              </a:rPr>
              <a:t> </a:t>
            </a:r>
            <a:r>
              <a:rPr dirty="0">
                <a:solidFill>
                  <a:srgbClr val="5C5B5A"/>
                </a:solidFill>
              </a:rPr>
              <a:t>(July</a:t>
            </a:r>
            <a:r>
              <a:rPr spc="5" dirty="0">
                <a:solidFill>
                  <a:srgbClr val="5C5B5A"/>
                </a:solidFill>
              </a:rPr>
              <a:t> </a:t>
            </a:r>
            <a:r>
              <a:rPr dirty="0">
                <a:solidFill>
                  <a:srgbClr val="5C5B5A"/>
                </a:solidFill>
              </a:rPr>
              <a:t>–</a:t>
            </a:r>
            <a:r>
              <a:rPr spc="-30" dirty="0">
                <a:solidFill>
                  <a:srgbClr val="5C5B5A"/>
                </a:solidFill>
              </a:rPr>
              <a:t> </a:t>
            </a:r>
            <a:r>
              <a:rPr dirty="0">
                <a:solidFill>
                  <a:srgbClr val="5C5B5A"/>
                </a:solidFill>
              </a:rPr>
              <a:t>Oct</a:t>
            </a:r>
            <a:r>
              <a:rPr spc="-20" dirty="0">
                <a:solidFill>
                  <a:srgbClr val="5C5B5A"/>
                </a:solidFill>
              </a:rPr>
              <a:t> </a:t>
            </a:r>
            <a:r>
              <a:rPr spc="-10" dirty="0">
                <a:solidFill>
                  <a:srgbClr val="5C5B5A"/>
                </a:solidFill>
              </a:rPr>
              <a:t>2023)</a:t>
            </a:r>
          </a:p>
        </p:txBody>
      </p:sp>
      <p:sp>
        <p:nvSpPr>
          <p:cNvPr id="3" name="object 3"/>
          <p:cNvSpPr txBox="1"/>
          <p:nvPr/>
        </p:nvSpPr>
        <p:spPr>
          <a:xfrm>
            <a:off x="2689986" y="1166240"/>
            <a:ext cx="6814184" cy="666115"/>
          </a:xfrm>
          <a:prstGeom prst="rect">
            <a:avLst/>
          </a:prstGeom>
        </p:spPr>
        <p:txBody>
          <a:bodyPr vert="horz" wrap="square" lIns="0" tIns="13335" rIns="0" bIns="0" rtlCol="0">
            <a:spAutoFit/>
          </a:bodyPr>
          <a:lstStyle/>
          <a:p>
            <a:pPr marL="1270" algn="ctr">
              <a:lnSpc>
                <a:spcPct val="100000"/>
              </a:lnSpc>
              <a:spcBef>
                <a:spcPts val="105"/>
              </a:spcBef>
            </a:pPr>
            <a:r>
              <a:rPr sz="1400" b="1" dirty="0">
                <a:solidFill>
                  <a:srgbClr val="5C5B5A"/>
                </a:solidFill>
                <a:latin typeface="Arial"/>
                <a:cs typeface="Arial"/>
              </a:rPr>
              <a:t>How</a:t>
            </a:r>
            <a:r>
              <a:rPr sz="1400" b="1" spc="-45" dirty="0">
                <a:solidFill>
                  <a:srgbClr val="5C5B5A"/>
                </a:solidFill>
                <a:latin typeface="Arial"/>
                <a:cs typeface="Arial"/>
              </a:rPr>
              <a:t> </a:t>
            </a:r>
            <a:r>
              <a:rPr sz="1400" b="1" dirty="0">
                <a:solidFill>
                  <a:srgbClr val="5C5B5A"/>
                </a:solidFill>
                <a:latin typeface="Arial"/>
                <a:cs typeface="Arial"/>
              </a:rPr>
              <a:t>often</a:t>
            </a:r>
            <a:r>
              <a:rPr sz="1400" b="1" spc="-55" dirty="0">
                <a:solidFill>
                  <a:srgbClr val="5C5B5A"/>
                </a:solidFill>
                <a:latin typeface="Arial"/>
                <a:cs typeface="Arial"/>
              </a:rPr>
              <a:t> </a:t>
            </a:r>
            <a:r>
              <a:rPr sz="1400" b="1" dirty="0">
                <a:solidFill>
                  <a:srgbClr val="5C5B5A"/>
                </a:solidFill>
                <a:latin typeface="Arial"/>
                <a:cs typeface="Arial"/>
              </a:rPr>
              <a:t>do</a:t>
            </a:r>
            <a:r>
              <a:rPr sz="1400" b="1" spc="-40" dirty="0">
                <a:solidFill>
                  <a:srgbClr val="5C5B5A"/>
                </a:solidFill>
                <a:latin typeface="Arial"/>
                <a:cs typeface="Arial"/>
              </a:rPr>
              <a:t> </a:t>
            </a:r>
            <a:r>
              <a:rPr sz="1400" b="1" dirty="0">
                <a:solidFill>
                  <a:srgbClr val="5C5B5A"/>
                </a:solidFill>
                <a:latin typeface="Arial"/>
                <a:cs typeface="Arial"/>
              </a:rPr>
              <a:t>you/do</a:t>
            </a:r>
            <a:r>
              <a:rPr sz="1400" b="1" spc="-20" dirty="0">
                <a:solidFill>
                  <a:srgbClr val="5C5B5A"/>
                </a:solidFill>
                <a:latin typeface="Arial"/>
                <a:cs typeface="Arial"/>
              </a:rPr>
              <a:t> </a:t>
            </a:r>
            <a:r>
              <a:rPr sz="1400" b="1" dirty="0">
                <a:solidFill>
                  <a:srgbClr val="5C5B5A"/>
                </a:solidFill>
                <a:latin typeface="Arial"/>
                <a:cs typeface="Arial"/>
              </a:rPr>
              <a:t>others</a:t>
            </a:r>
            <a:r>
              <a:rPr sz="1400" b="1" spc="-50" dirty="0">
                <a:solidFill>
                  <a:srgbClr val="5C5B5A"/>
                </a:solidFill>
                <a:latin typeface="Arial"/>
                <a:cs typeface="Arial"/>
              </a:rPr>
              <a:t> </a:t>
            </a:r>
            <a:r>
              <a:rPr sz="1400" b="1" dirty="0">
                <a:solidFill>
                  <a:srgbClr val="5C5B5A"/>
                </a:solidFill>
                <a:latin typeface="Arial"/>
                <a:cs typeface="Arial"/>
              </a:rPr>
              <a:t>in</a:t>
            </a:r>
            <a:r>
              <a:rPr sz="1400" b="1" spc="-55" dirty="0">
                <a:solidFill>
                  <a:srgbClr val="5C5B5A"/>
                </a:solidFill>
                <a:latin typeface="Arial"/>
                <a:cs typeface="Arial"/>
              </a:rPr>
              <a:t> </a:t>
            </a:r>
            <a:r>
              <a:rPr sz="1400" b="1" dirty="0">
                <a:solidFill>
                  <a:srgbClr val="5C5B5A"/>
                </a:solidFill>
                <a:latin typeface="Arial"/>
                <a:cs typeface="Arial"/>
              </a:rPr>
              <a:t>your</a:t>
            </a:r>
            <a:r>
              <a:rPr sz="1400" b="1" spc="5" dirty="0">
                <a:solidFill>
                  <a:srgbClr val="5C5B5A"/>
                </a:solidFill>
                <a:latin typeface="Arial"/>
                <a:cs typeface="Arial"/>
              </a:rPr>
              <a:t> </a:t>
            </a:r>
            <a:r>
              <a:rPr sz="1400" b="1" spc="-10" dirty="0">
                <a:solidFill>
                  <a:srgbClr val="5C5B5A"/>
                </a:solidFill>
                <a:latin typeface="Arial"/>
                <a:cs typeface="Arial"/>
              </a:rPr>
              <a:t>household…?</a:t>
            </a:r>
            <a:endParaRPr sz="1400">
              <a:latin typeface="Arial"/>
              <a:cs typeface="Arial"/>
            </a:endParaRPr>
          </a:p>
          <a:p>
            <a:pPr marL="12065" marR="5080" algn="ctr">
              <a:lnSpc>
                <a:spcPct val="100000"/>
              </a:lnSpc>
            </a:pPr>
            <a:r>
              <a:rPr sz="1400" b="1" dirty="0">
                <a:solidFill>
                  <a:srgbClr val="5C5B5A"/>
                </a:solidFill>
                <a:latin typeface="Arial"/>
                <a:cs typeface="Arial"/>
              </a:rPr>
              <a:t>(Showing</a:t>
            </a:r>
            <a:r>
              <a:rPr sz="1400" b="1" spc="-70" dirty="0">
                <a:solidFill>
                  <a:srgbClr val="5C5B5A"/>
                </a:solidFill>
                <a:latin typeface="Arial"/>
                <a:cs typeface="Arial"/>
              </a:rPr>
              <a:t> </a:t>
            </a:r>
            <a:r>
              <a:rPr sz="1400" b="1" dirty="0">
                <a:solidFill>
                  <a:srgbClr val="5C5B5A"/>
                </a:solidFill>
                <a:latin typeface="Arial"/>
                <a:cs typeface="Arial"/>
              </a:rPr>
              <a:t>households</a:t>
            </a:r>
            <a:r>
              <a:rPr sz="1400" b="1" spc="-50" dirty="0">
                <a:solidFill>
                  <a:srgbClr val="5C5B5A"/>
                </a:solidFill>
                <a:latin typeface="Arial"/>
                <a:cs typeface="Arial"/>
              </a:rPr>
              <a:t> </a:t>
            </a:r>
            <a:r>
              <a:rPr sz="1400" b="1" dirty="0">
                <a:solidFill>
                  <a:srgbClr val="5C5B5A"/>
                </a:solidFill>
                <a:latin typeface="Arial"/>
                <a:cs typeface="Arial"/>
              </a:rPr>
              <a:t>without</a:t>
            </a:r>
            <a:r>
              <a:rPr sz="1400" b="1" spc="-70"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access/skills</a:t>
            </a:r>
            <a:r>
              <a:rPr sz="1400" b="1" spc="-60" dirty="0">
                <a:solidFill>
                  <a:srgbClr val="5C5B5A"/>
                </a:solidFill>
                <a:latin typeface="Arial"/>
                <a:cs typeface="Arial"/>
              </a:rPr>
              <a:t> </a:t>
            </a:r>
            <a:r>
              <a:rPr sz="1400" b="1" dirty="0">
                <a:solidFill>
                  <a:srgbClr val="5C5B5A"/>
                </a:solidFill>
                <a:latin typeface="Arial"/>
                <a:cs typeface="Arial"/>
              </a:rPr>
              <a:t>to</a:t>
            </a:r>
            <a:r>
              <a:rPr sz="1400" b="1" spc="-30" dirty="0">
                <a:solidFill>
                  <a:srgbClr val="5C5B5A"/>
                </a:solidFill>
                <a:latin typeface="Arial"/>
                <a:cs typeface="Arial"/>
              </a:rPr>
              <a:t> </a:t>
            </a:r>
            <a:r>
              <a:rPr sz="1400" b="1" dirty="0">
                <a:solidFill>
                  <a:srgbClr val="5C5B5A"/>
                </a:solidFill>
                <a:latin typeface="Arial"/>
                <a:cs typeface="Arial"/>
              </a:rPr>
              <a:t>get</a:t>
            </a:r>
            <a:r>
              <a:rPr sz="1400" b="1" spc="-40" dirty="0">
                <a:solidFill>
                  <a:srgbClr val="5C5B5A"/>
                </a:solidFill>
                <a:latin typeface="Arial"/>
                <a:cs typeface="Arial"/>
              </a:rPr>
              <a:t> </a:t>
            </a:r>
            <a:r>
              <a:rPr sz="1400" b="1" dirty="0">
                <a:solidFill>
                  <a:srgbClr val="5C5B5A"/>
                </a:solidFill>
                <a:latin typeface="Arial"/>
                <a:cs typeface="Arial"/>
              </a:rPr>
              <a:t>online</a:t>
            </a:r>
            <a:r>
              <a:rPr sz="1400" b="1" spc="-50" dirty="0">
                <a:solidFill>
                  <a:srgbClr val="5C5B5A"/>
                </a:solidFill>
                <a:latin typeface="Arial"/>
                <a:cs typeface="Arial"/>
              </a:rPr>
              <a:t> </a:t>
            </a:r>
            <a:r>
              <a:rPr sz="1400" b="1" dirty="0">
                <a:solidFill>
                  <a:srgbClr val="5C5B5A"/>
                </a:solidFill>
                <a:latin typeface="Arial"/>
                <a:cs typeface="Arial"/>
              </a:rPr>
              <a:t>all/most</a:t>
            </a:r>
            <a:r>
              <a:rPr sz="1400" b="1" spc="-6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the</a:t>
            </a:r>
            <a:r>
              <a:rPr sz="1400" b="1" spc="-40" dirty="0">
                <a:solidFill>
                  <a:srgbClr val="5C5B5A"/>
                </a:solidFill>
                <a:latin typeface="Arial"/>
                <a:cs typeface="Arial"/>
              </a:rPr>
              <a:t> </a:t>
            </a:r>
            <a:r>
              <a:rPr sz="1400" b="1" spc="-10" dirty="0">
                <a:solidFill>
                  <a:srgbClr val="5C5B5A"/>
                </a:solidFill>
                <a:latin typeface="Arial"/>
                <a:cs typeface="Arial"/>
              </a:rPr>
              <a:t>time) </a:t>
            </a:r>
            <a:r>
              <a:rPr sz="1400" b="1" dirty="0">
                <a:solidFill>
                  <a:srgbClr val="5C5B5A"/>
                </a:solidFill>
                <a:latin typeface="Arial"/>
                <a:cs typeface="Arial"/>
              </a:rPr>
              <a:t>July</a:t>
            </a:r>
            <a:r>
              <a:rPr sz="1400" b="1" spc="-35" dirty="0">
                <a:solidFill>
                  <a:srgbClr val="5C5B5A"/>
                </a:solidFill>
                <a:latin typeface="Arial"/>
                <a:cs typeface="Arial"/>
              </a:rPr>
              <a:t> </a:t>
            </a:r>
            <a:r>
              <a:rPr sz="1400" b="1" dirty="0">
                <a:solidFill>
                  <a:srgbClr val="5C5B5A"/>
                </a:solidFill>
                <a:latin typeface="Arial"/>
                <a:cs typeface="Arial"/>
              </a:rPr>
              <a:t>-</a:t>
            </a:r>
            <a:r>
              <a:rPr sz="1400" b="1" spc="-30" dirty="0">
                <a:solidFill>
                  <a:srgbClr val="5C5B5A"/>
                </a:solidFill>
                <a:latin typeface="Arial"/>
                <a:cs typeface="Arial"/>
              </a:rPr>
              <a:t> </a:t>
            </a:r>
            <a:r>
              <a:rPr sz="1400" b="1" dirty="0">
                <a:solidFill>
                  <a:srgbClr val="5C5B5A"/>
                </a:solidFill>
                <a:latin typeface="Arial"/>
                <a:cs typeface="Arial"/>
              </a:rPr>
              <a:t>October</a:t>
            </a:r>
            <a:r>
              <a:rPr sz="1400" b="1" spc="-25" dirty="0">
                <a:solidFill>
                  <a:srgbClr val="5C5B5A"/>
                </a:solidFill>
                <a:latin typeface="Arial"/>
                <a:cs typeface="Arial"/>
              </a:rPr>
              <a:t> </a:t>
            </a:r>
            <a:r>
              <a:rPr sz="1400" b="1" spc="-20" dirty="0">
                <a:solidFill>
                  <a:srgbClr val="5C5B5A"/>
                </a:solidFill>
                <a:latin typeface="Arial"/>
                <a:cs typeface="Arial"/>
              </a:rPr>
              <a:t>2024</a:t>
            </a:r>
            <a:endParaRPr sz="1400">
              <a:latin typeface="Arial"/>
              <a:cs typeface="Arial"/>
            </a:endParaRPr>
          </a:p>
        </p:txBody>
      </p:sp>
      <p:graphicFrame>
        <p:nvGraphicFramePr>
          <p:cNvPr id="4" name="object 4"/>
          <p:cNvGraphicFramePr>
            <a:graphicFrameLocks noGrp="1"/>
          </p:cNvGraphicFramePr>
          <p:nvPr/>
        </p:nvGraphicFramePr>
        <p:xfrm>
          <a:off x="962990" y="1859660"/>
          <a:ext cx="10342245" cy="4222115"/>
        </p:xfrm>
        <a:graphic>
          <a:graphicData uri="http://schemas.openxmlformats.org/drawingml/2006/table">
            <a:tbl>
              <a:tblPr firstRow="1" bandRow="1">
                <a:tableStyleId>{2D5ABB26-0587-4C30-8999-92F81FD0307C}</a:tableStyleId>
              </a:tblPr>
              <a:tblGrid>
                <a:gridCol w="3154680">
                  <a:extLst>
                    <a:ext uri="{9D8B030D-6E8A-4147-A177-3AD203B41FA5}">
                      <a16:colId xmlns:a16="http://schemas.microsoft.com/office/drawing/2014/main" val="20000"/>
                    </a:ext>
                  </a:extLst>
                </a:gridCol>
                <a:gridCol w="1774190">
                  <a:extLst>
                    <a:ext uri="{9D8B030D-6E8A-4147-A177-3AD203B41FA5}">
                      <a16:colId xmlns:a16="http://schemas.microsoft.com/office/drawing/2014/main" val="20001"/>
                    </a:ext>
                  </a:extLst>
                </a:gridCol>
                <a:gridCol w="1774189">
                  <a:extLst>
                    <a:ext uri="{9D8B030D-6E8A-4147-A177-3AD203B41FA5}">
                      <a16:colId xmlns:a16="http://schemas.microsoft.com/office/drawing/2014/main" val="20002"/>
                    </a:ext>
                  </a:extLst>
                </a:gridCol>
                <a:gridCol w="1774190">
                  <a:extLst>
                    <a:ext uri="{9D8B030D-6E8A-4147-A177-3AD203B41FA5}">
                      <a16:colId xmlns:a16="http://schemas.microsoft.com/office/drawing/2014/main" val="20003"/>
                    </a:ext>
                  </a:extLst>
                </a:gridCol>
                <a:gridCol w="1774190">
                  <a:extLst>
                    <a:ext uri="{9D8B030D-6E8A-4147-A177-3AD203B41FA5}">
                      <a16:colId xmlns:a16="http://schemas.microsoft.com/office/drawing/2014/main" val="20004"/>
                    </a:ext>
                  </a:extLst>
                </a:gridCol>
              </a:tblGrid>
              <a:tr h="628650">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nSpc>
                          <a:spcPct val="100000"/>
                        </a:lnSpc>
                      </a:pPr>
                      <a:endParaRPr sz="1200">
                        <a:latin typeface="Times New Roman"/>
                        <a:cs typeface="Times New Roman"/>
                      </a:endParaRPr>
                    </a:p>
                    <a:p>
                      <a:pPr>
                        <a:lnSpc>
                          <a:spcPct val="100000"/>
                        </a:lnSpc>
                        <a:spcBef>
                          <a:spcPts val="360"/>
                        </a:spcBef>
                      </a:pPr>
                      <a:endParaRPr sz="1200">
                        <a:latin typeface="Times New Roman"/>
                        <a:cs typeface="Times New Roman"/>
                      </a:endParaRPr>
                    </a:p>
                    <a:p>
                      <a:pPr marL="635" algn="ctr">
                        <a:lnSpc>
                          <a:spcPct val="100000"/>
                        </a:lnSpc>
                      </a:pPr>
                      <a:r>
                        <a:rPr sz="1200" b="1" spc="-10" dirty="0">
                          <a:latin typeface="Arial"/>
                          <a:cs typeface="Arial"/>
                        </a:rPr>
                        <a:t>Total</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nSpc>
                          <a:spcPct val="100000"/>
                        </a:lnSpc>
                        <a:spcBef>
                          <a:spcPts val="300"/>
                        </a:spcBef>
                      </a:pPr>
                      <a:endParaRPr sz="1200">
                        <a:latin typeface="Times New Roman"/>
                        <a:cs typeface="Times New Roman"/>
                      </a:endParaRPr>
                    </a:p>
                    <a:p>
                      <a:pPr marL="661035" marR="471170" indent="-181610">
                        <a:lnSpc>
                          <a:spcPct val="100000"/>
                        </a:lnSpc>
                      </a:pPr>
                      <a:r>
                        <a:rPr sz="1200" b="1" dirty="0">
                          <a:latin typeface="Arial"/>
                          <a:cs typeface="Arial"/>
                        </a:rPr>
                        <a:t>Aged</a:t>
                      </a:r>
                      <a:r>
                        <a:rPr sz="1200" b="1" spc="5" dirty="0">
                          <a:latin typeface="Arial"/>
                          <a:cs typeface="Arial"/>
                        </a:rPr>
                        <a:t> </a:t>
                      </a:r>
                      <a:r>
                        <a:rPr sz="1200" b="1" spc="-10" dirty="0">
                          <a:latin typeface="Arial"/>
                          <a:cs typeface="Arial"/>
                        </a:rPr>
                        <a:t>16-</a:t>
                      </a:r>
                      <a:r>
                        <a:rPr sz="1200" b="1" spc="-25" dirty="0">
                          <a:latin typeface="Arial"/>
                          <a:cs typeface="Arial"/>
                        </a:rPr>
                        <a:t>24 </a:t>
                      </a:r>
                      <a:r>
                        <a:rPr sz="1200" b="1" spc="-10" dirty="0">
                          <a:latin typeface="Arial"/>
                          <a:cs typeface="Arial"/>
                        </a:rPr>
                        <a:t>(n=93)</a:t>
                      </a:r>
                      <a:endParaRPr sz="120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nSpc>
                          <a:spcPct val="100000"/>
                        </a:lnSpc>
                        <a:spcBef>
                          <a:spcPts val="300"/>
                        </a:spcBef>
                      </a:pPr>
                      <a:endParaRPr sz="1200">
                        <a:latin typeface="Times New Roman"/>
                        <a:cs typeface="Times New Roman"/>
                      </a:endParaRPr>
                    </a:p>
                    <a:p>
                      <a:pPr marL="661035" marR="536575" indent="-114300">
                        <a:lnSpc>
                          <a:spcPct val="100000"/>
                        </a:lnSpc>
                      </a:pPr>
                      <a:r>
                        <a:rPr sz="1200" b="1" dirty="0">
                          <a:latin typeface="Arial"/>
                          <a:cs typeface="Arial"/>
                        </a:rPr>
                        <a:t>Aged</a:t>
                      </a:r>
                      <a:r>
                        <a:rPr sz="1200" b="1" spc="-20" dirty="0">
                          <a:latin typeface="Arial"/>
                          <a:cs typeface="Arial"/>
                        </a:rPr>
                        <a:t> </a:t>
                      </a:r>
                      <a:r>
                        <a:rPr sz="1200" b="1" spc="-25" dirty="0">
                          <a:latin typeface="Arial"/>
                          <a:cs typeface="Arial"/>
                        </a:rPr>
                        <a:t>75+ </a:t>
                      </a:r>
                      <a:r>
                        <a:rPr sz="1200" b="1" spc="-10" dirty="0">
                          <a:latin typeface="Arial"/>
                          <a:cs typeface="Arial"/>
                        </a:rPr>
                        <a:t>(n=59)</a:t>
                      </a:r>
                      <a:endParaRPr sz="120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nSpc>
                          <a:spcPct val="100000"/>
                        </a:lnSpc>
                        <a:spcBef>
                          <a:spcPts val="300"/>
                        </a:spcBef>
                      </a:pPr>
                      <a:endParaRPr sz="1200">
                        <a:latin typeface="Times New Roman"/>
                        <a:cs typeface="Times New Roman"/>
                      </a:endParaRPr>
                    </a:p>
                    <a:p>
                      <a:pPr marL="139700" marR="132080" indent="429259">
                        <a:lnSpc>
                          <a:spcPct val="100000"/>
                        </a:lnSpc>
                      </a:pPr>
                      <a:r>
                        <a:rPr sz="1200" b="1" spc="-10" dirty="0">
                          <a:latin typeface="Arial"/>
                          <a:cs typeface="Arial"/>
                        </a:rPr>
                        <a:t>Disabled </a:t>
                      </a:r>
                      <a:r>
                        <a:rPr sz="1200" b="1" dirty="0">
                          <a:latin typeface="Arial"/>
                          <a:cs typeface="Arial"/>
                        </a:rPr>
                        <a:t>respondents</a:t>
                      </a:r>
                      <a:r>
                        <a:rPr sz="1200" b="1" spc="-70" dirty="0">
                          <a:latin typeface="Arial"/>
                          <a:cs typeface="Arial"/>
                        </a:rPr>
                        <a:t> </a:t>
                      </a:r>
                      <a:r>
                        <a:rPr sz="1200" b="1" spc="-10" dirty="0">
                          <a:latin typeface="Arial"/>
                          <a:cs typeface="Arial"/>
                        </a:rPr>
                        <a:t>(n=150)</a:t>
                      </a:r>
                      <a:endParaRPr sz="120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extLst>
                  <a:ext uri="{0D108BD9-81ED-4DB2-BD59-A6C34878D82A}">
                    <a16:rowId xmlns:a16="http://schemas.microsoft.com/office/drawing/2014/main" val="10000"/>
                  </a:ext>
                </a:extLst>
              </a:tr>
              <a:tr h="730885">
                <a:tc>
                  <a:txBody>
                    <a:bodyPr/>
                    <a:lstStyle/>
                    <a:p>
                      <a:pPr marL="102235" marR="83820" indent="408305" algn="r">
                        <a:lnSpc>
                          <a:spcPct val="100000"/>
                        </a:lnSpc>
                        <a:spcBef>
                          <a:spcPts val="320"/>
                        </a:spcBef>
                      </a:pPr>
                      <a:r>
                        <a:rPr sz="1400" b="1" dirty="0">
                          <a:latin typeface="Arial"/>
                          <a:cs typeface="Arial"/>
                        </a:rPr>
                        <a:t>…have</a:t>
                      </a:r>
                      <a:r>
                        <a:rPr sz="1400" b="1" spc="-45" dirty="0">
                          <a:latin typeface="Arial"/>
                          <a:cs typeface="Arial"/>
                        </a:rPr>
                        <a:t> </a:t>
                      </a:r>
                      <a:r>
                        <a:rPr sz="1400" b="1" dirty="0">
                          <a:latin typeface="Arial"/>
                          <a:cs typeface="Arial"/>
                        </a:rPr>
                        <a:t>consistent</a:t>
                      </a:r>
                      <a:r>
                        <a:rPr sz="1400" b="1" spc="-70" dirty="0">
                          <a:latin typeface="Arial"/>
                          <a:cs typeface="Arial"/>
                        </a:rPr>
                        <a:t> </a:t>
                      </a:r>
                      <a:r>
                        <a:rPr sz="1400" b="1" dirty="0">
                          <a:latin typeface="Arial"/>
                          <a:cs typeface="Arial"/>
                        </a:rPr>
                        <a:t>and</a:t>
                      </a:r>
                      <a:r>
                        <a:rPr sz="1400" b="1" spc="-45" dirty="0">
                          <a:latin typeface="Arial"/>
                          <a:cs typeface="Arial"/>
                        </a:rPr>
                        <a:t> </a:t>
                      </a:r>
                      <a:r>
                        <a:rPr sz="1400" b="1" spc="-10" dirty="0">
                          <a:latin typeface="Arial"/>
                          <a:cs typeface="Arial"/>
                        </a:rPr>
                        <a:t>reliable </a:t>
                      </a:r>
                      <a:r>
                        <a:rPr sz="1400" b="1" dirty="0">
                          <a:latin typeface="Arial"/>
                          <a:cs typeface="Arial"/>
                        </a:rPr>
                        <a:t>access</a:t>
                      </a:r>
                      <a:r>
                        <a:rPr sz="1400" b="1" spc="-60" dirty="0">
                          <a:latin typeface="Arial"/>
                          <a:cs typeface="Arial"/>
                        </a:rPr>
                        <a:t> </a:t>
                      </a:r>
                      <a:r>
                        <a:rPr sz="1400" b="1" dirty="0">
                          <a:latin typeface="Arial"/>
                          <a:cs typeface="Arial"/>
                        </a:rPr>
                        <a:t>to</a:t>
                      </a:r>
                      <a:r>
                        <a:rPr sz="1400" b="1" spc="-45" dirty="0">
                          <a:latin typeface="Arial"/>
                          <a:cs typeface="Arial"/>
                        </a:rPr>
                        <a:t> </a:t>
                      </a:r>
                      <a:r>
                        <a:rPr sz="1400" b="1" dirty="0">
                          <a:latin typeface="Arial"/>
                          <a:cs typeface="Arial"/>
                        </a:rPr>
                        <a:t>an</a:t>
                      </a:r>
                      <a:r>
                        <a:rPr sz="1400" b="1" spc="-35" dirty="0">
                          <a:latin typeface="Arial"/>
                          <a:cs typeface="Arial"/>
                        </a:rPr>
                        <a:t> </a:t>
                      </a:r>
                      <a:r>
                        <a:rPr sz="1400" b="1" dirty="0">
                          <a:latin typeface="Arial"/>
                          <a:cs typeface="Arial"/>
                        </a:rPr>
                        <a:t>internet</a:t>
                      </a:r>
                      <a:r>
                        <a:rPr sz="1400" b="1" spc="-50" dirty="0">
                          <a:latin typeface="Arial"/>
                          <a:cs typeface="Arial"/>
                        </a:rPr>
                        <a:t> </a:t>
                      </a:r>
                      <a:r>
                        <a:rPr sz="1400" b="1" dirty="0">
                          <a:latin typeface="Arial"/>
                          <a:cs typeface="Arial"/>
                        </a:rPr>
                        <a:t>connection</a:t>
                      </a:r>
                      <a:r>
                        <a:rPr sz="1400" b="1" spc="-55" dirty="0">
                          <a:latin typeface="Arial"/>
                          <a:cs typeface="Arial"/>
                        </a:rPr>
                        <a:t> </a:t>
                      </a:r>
                      <a:r>
                        <a:rPr sz="1400" b="1" spc="-25" dirty="0">
                          <a:latin typeface="Arial"/>
                          <a:cs typeface="Arial"/>
                        </a:rPr>
                        <a:t>at</a:t>
                      </a:r>
                      <a:endParaRPr sz="1400">
                        <a:latin typeface="Arial"/>
                        <a:cs typeface="Arial"/>
                      </a:endParaRPr>
                    </a:p>
                    <a:p>
                      <a:pPr marR="82550" algn="r">
                        <a:lnSpc>
                          <a:spcPct val="100000"/>
                        </a:lnSpc>
                      </a:pPr>
                      <a:r>
                        <a:rPr sz="1400" b="1" spc="-10" dirty="0">
                          <a:latin typeface="Arial"/>
                          <a:cs typeface="Arial"/>
                        </a:rPr>
                        <a:t>home?</a:t>
                      </a:r>
                      <a:endParaRPr sz="14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nSpc>
                          <a:spcPct val="100000"/>
                        </a:lnSpc>
                        <a:spcBef>
                          <a:spcPts val="390"/>
                        </a:spcBef>
                      </a:pPr>
                      <a:endParaRPr sz="1400">
                        <a:latin typeface="Times New Roman"/>
                        <a:cs typeface="Times New Roman"/>
                      </a:endParaRPr>
                    </a:p>
                    <a:p>
                      <a:pPr marL="7620" algn="ctr">
                        <a:lnSpc>
                          <a:spcPct val="100000"/>
                        </a:lnSpc>
                      </a:pPr>
                      <a:r>
                        <a:rPr sz="1400" b="1" spc="-25" dirty="0">
                          <a:latin typeface="Arial"/>
                          <a:cs typeface="Arial"/>
                        </a:rPr>
                        <a:t>14%</a:t>
                      </a:r>
                      <a:endParaRPr sz="1400">
                        <a:latin typeface="Arial"/>
                        <a:cs typeface="Arial"/>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90"/>
                        </a:spcBef>
                      </a:pPr>
                      <a:endParaRPr sz="1400">
                        <a:latin typeface="Times New Roman"/>
                        <a:cs typeface="Times New Roman"/>
                      </a:endParaRPr>
                    </a:p>
                    <a:p>
                      <a:pPr marL="7620" algn="ctr">
                        <a:lnSpc>
                          <a:spcPct val="100000"/>
                        </a:lnSpc>
                      </a:pPr>
                      <a:r>
                        <a:rPr sz="1400" b="1" spc="-25" dirty="0">
                          <a:latin typeface="Arial"/>
                          <a:cs typeface="Arial"/>
                        </a:rPr>
                        <a:t>10%</a:t>
                      </a:r>
                      <a:endParaRPr sz="1400">
                        <a:latin typeface="Arial"/>
                        <a:cs typeface="Arial"/>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90"/>
                        </a:spcBef>
                      </a:pPr>
                      <a:endParaRPr sz="1400">
                        <a:latin typeface="Times New Roman"/>
                        <a:cs typeface="Times New Roman"/>
                      </a:endParaRPr>
                    </a:p>
                    <a:p>
                      <a:pPr marL="8255" algn="ctr">
                        <a:lnSpc>
                          <a:spcPct val="100000"/>
                        </a:lnSpc>
                      </a:pPr>
                      <a:r>
                        <a:rPr sz="1400" b="1" spc="-25" dirty="0">
                          <a:latin typeface="Arial"/>
                          <a:cs typeface="Arial"/>
                        </a:rPr>
                        <a:t>35%</a:t>
                      </a:r>
                      <a:endParaRPr sz="1400">
                        <a:latin typeface="Arial"/>
                        <a:cs typeface="Arial"/>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90"/>
                        </a:spcBef>
                      </a:pPr>
                      <a:endParaRPr sz="1400">
                        <a:latin typeface="Times New Roman"/>
                        <a:cs typeface="Times New Roman"/>
                      </a:endParaRPr>
                    </a:p>
                    <a:p>
                      <a:pPr marL="9525" algn="ctr">
                        <a:lnSpc>
                          <a:spcPct val="100000"/>
                        </a:lnSpc>
                      </a:pPr>
                      <a:r>
                        <a:rPr sz="1400" b="1" spc="-25" dirty="0">
                          <a:latin typeface="Arial"/>
                          <a:cs typeface="Arial"/>
                        </a:rPr>
                        <a:t>22%</a:t>
                      </a:r>
                      <a:endParaRPr sz="1400">
                        <a:latin typeface="Arial"/>
                        <a:cs typeface="Arial"/>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944880">
                <a:tc>
                  <a:txBody>
                    <a:bodyPr/>
                    <a:lstStyle/>
                    <a:p>
                      <a:pPr marL="523875" marR="83820" indent="-13970" algn="r">
                        <a:lnSpc>
                          <a:spcPct val="100000"/>
                        </a:lnSpc>
                        <a:spcBef>
                          <a:spcPts val="320"/>
                        </a:spcBef>
                      </a:pPr>
                      <a:r>
                        <a:rPr sz="1400" b="1" dirty="0">
                          <a:latin typeface="Arial"/>
                          <a:cs typeface="Arial"/>
                        </a:rPr>
                        <a:t>…have</a:t>
                      </a:r>
                      <a:r>
                        <a:rPr sz="1400" b="1" spc="-45" dirty="0">
                          <a:latin typeface="Arial"/>
                          <a:cs typeface="Arial"/>
                        </a:rPr>
                        <a:t> </a:t>
                      </a:r>
                      <a:r>
                        <a:rPr sz="1400" b="1" dirty="0">
                          <a:latin typeface="Arial"/>
                          <a:cs typeface="Arial"/>
                        </a:rPr>
                        <a:t>consistent</a:t>
                      </a:r>
                      <a:r>
                        <a:rPr sz="1400" b="1" spc="-70" dirty="0">
                          <a:latin typeface="Arial"/>
                          <a:cs typeface="Arial"/>
                        </a:rPr>
                        <a:t> </a:t>
                      </a:r>
                      <a:r>
                        <a:rPr sz="1400" b="1" dirty="0">
                          <a:latin typeface="Arial"/>
                          <a:cs typeface="Arial"/>
                        </a:rPr>
                        <a:t>and</a:t>
                      </a:r>
                      <a:r>
                        <a:rPr sz="1400" b="1" spc="-45" dirty="0">
                          <a:latin typeface="Arial"/>
                          <a:cs typeface="Arial"/>
                        </a:rPr>
                        <a:t> </a:t>
                      </a:r>
                      <a:r>
                        <a:rPr sz="1400" b="1" spc="-10" dirty="0">
                          <a:latin typeface="Arial"/>
                          <a:cs typeface="Arial"/>
                        </a:rPr>
                        <a:t>reliable </a:t>
                      </a:r>
                      <a:r>
                        <a:rPr sz="1400" b="1" dirty="0">
                          <a:latin typeface="Arial"/>
                          <a:cs typeface="Arial"/>
                        </a:rPr>
                        <a:t>access</a:t>
                      </a:r>
                      <a:r>
                        <a:rPr sz="1400" b="1" spc="-55" dirty="0">
                          <a:latin typeface="Arial"/>
                          <a:cs typeface="Arial"/>
                        </a:rPr>
                        <a:t> </a:t>
                      </a:r>
                      <a:r>
                        <a:rPr sz="1400" b="1" dirty="0">
                          <a:latin typeface="Arial"/>
                          <a:cs typeface="Arial"/>
                        </a:rPr>
                        <a:t>to</a:t>
                      </a:r>
                      <a:r>
                        <a:rPr sz="1400" b="1" spc="-45" dirty="0">
                          <a:latin typeface="Arial"/>
                          <a:cs typeface="Arial"/>
                        </a:rPr>
                        <a:t> </a:t>
                      </a:r>
                      <a:r>
                        <a:rPr sz="1400" b="1" dirty="0">
                          <a:latin typeface="Arial"/>
                          <a:cs typeface="Arial"/>
                        </a:rPr>
                        <a:t>devices</a:t>
                      </a:r>
                      <a:r>
                        <a:rPr sz="1400" b="1" spc="-40" dirty="0">
                          <a:latin typeface="Arial"/>
                          <a:cs typeface="Arial"/>
                        </a:rPr>
                        <a:t> </a:t>
                      </a:r>
                      <a:r>
                        <a:rPr sz="1400" b="1" dirty="0">
                          <a:latin typeface="Arial"/>
                          <a:cs typeface="Arial"/>
                        </a:rPr>
                        <a:t>that</a:t>
                      </a:r>
                      <a:r>
                        <a:rPr sz="1400" b="1" spc="-35" dirty="0">
                          <a:latin typeface="Arial"/>
                          <a:cs typeface="Arial"/>
                        </a:rPr>
                        <a:t> </a:t>
                      </a:r>
                      <a:r>
                        <a:rPr sz="1400" b="1" spc="-20" dirty="0">
                          <a:latin typeface="Arial"/>
                          <a:cs typeface="Arial"/>
                        </a:rPr>
                        <a:t>allow </a:t>
                      </a:r>
                      <a:r>
                        <a:rPr sz="1400" b="1" dirty="0">
                          <a:latin typeface="Arial"/>
                          <a:cs typeface="Arial"/>
                        </a:rPr>
                        <a:t>access</a:t>
                      </a:r>
                      <a:r>
                        <a:rPr sz="1400" b="1" spc="-50" dirty="0">
                          <a:latin typeface="Arial"/>
                          <a:cs typeface="Arial"/>
                        </a:rPr>
                        <a:t> </a:t>
                      </a:r>
                      <a:r>
                        <a:rPr sz="1400" b="1" dirty="0">
                          <a:latin typeface="Arial"/>
                          <a:cs typeface="Arial"/>
                        </a:rPr>
                        <a:t>to</a:t>
                      </a:r>
                      <a:r>
                        <a:rPr sz="1400" b="1" spc="-40" dirty="0">
                          <a:latin typeface="Arial"/>
                          <a:cs typeface="Arial"/>
                        </a:rPr>
                        <a:t> </a:t>
                      </a:r>
                      <a:r>
                        <a:rPr sz="1400" b="1" dirty="0">
                          <a:latin typeface="Arial"/>
                          <a:cs typeface="Arial"/>
                        </a:rPr>
                        <a:t>the</a:t>
                      </a:r>
                      <a:r>
                        <a:rPr sz="1400" b="1" spc="-30" dirty="0">
                          <a:latin typeface="Arial"/>
                          <a:cs typeface="Arial"/>
                        </a:rPr>
                        <a:t> </a:t>
                      </a:r>
                      <a:r>
                        <a:rPr sz="1400" b="1" dirty="0">
                          <a:latin typeface="Arial"/>
                          <a:cs typeface="Arial"/>
                        </a:rPr>
                        <a:t>internet</a:t>
                      </a:r>
                      <a:r>
                        <a:rPr sz="1400" b="1" spc="-55" dirty="0">
                          <a:latin typeface="Arial"/>
                          <a:cs typeface="Arial"/>
                        </a:rPr>
                        <a:t> </a:t>
                      </a:r>
                      <a:r>
                        <a:rPr sz="1400" b="1" dirty="0">
                          <a:latin typeface="Arial"/>
                          <a:cs typeface="Arial"/>
                        </a:rPr>
                        <a:t>and</a:t>
                      </a:r>
                      <a:r>
                        <a:rPr sz="1400" b="1" spc="-25" dirty="0">
                          <a:latin typeface="Arial"/>
                          <a:cs typeface="Arial"/>
                        </a:rPr>
                        <a:t> use </a:t>
                      </a:r>
                      <a:r>
                        <a:rPr sz="1400" b="1" dirty="0">
                          <a:latin typeface="Arial"/>
                          <a:cs typeface="Arial"/>
                        </a:rPr>
                        <a:t>digital</a:t>
                      </a:r>
                      <a:r>
                        <a:rPr sz="1400" b="1" spc="-70" dirty="0">
                          <a:latin typeface="Arial"/>
                          <a:cs typeface="Arial"/>
                        </a:rPr>
                        <a:t> </a:t>
                      </a:r>
                      <a:r>
                        <a:rPr sz="1400" b="1" dirty="0">
                          <a:latin typeface="Arial"/>
                          <a:cs typeface="Arial"/>
                        </a:rPr>
                        <a:t>services</a:t>
                      </a:r>
                      <a:r>
                        <a:rPr sz="1400" b="1" spc="-60" dirty="0">
                          <a:latin typeface="Arial"/>
                          <a:cs typeface="Arial"/>
                        </a:rPr>
                        <a:t> </a:t>
                      </a:r>
                      <a:r>
                        <a:rPr sz="1400" b="1" spc="-10" dirty="0">
                          <a:latin typeface="Arial"/>
                          <a:cs typeface="Arial"/>
                        </a:rPr>
                        <a:t>online?</a:t>
                      </a:r>
                      <a:endParaRPr sz="14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nSpc>
                          <a:spcPct val="100000"/>
                        </a:lnSpc>
                        <a:spcBef>
                          <a:spcPts val="1230"/>
                        </a:spcBef>
                      </a:pPr>
                      <a:endParaRPr sz="1400">
                        <a:latin typeface="Times New Roman"/>
                        <a:cs typeface="Times New Roman"/>
                      </a:endParaRPr>
                    </a:p>
                    <a:p>
                      <a:pPr marL="7620" algn="ctr">
                        <a:lnSpc>
                          <a:spcPct val="100000"/>
                        </a:lnSpc>
                      </a:pPr>
                      <a:r>
                        <a:rPr sz="1400" b="1" spc="-25" dirty="0">
                          <a:latin typeface="Arial"/>
                          <a:cs typeface="Arial"/>
                        </a:rPr>
                        <a:t>12%</a:t>
                      </a:r>
                      <a:endParaRPr sz="1400">
                        <a:latin typeface="Arial"/>
                        <a:cs typeface="Arial"/>
                      </a:endParaRPr>
                    </a:p>
                  </a:txBody>
                  <a:tcPr marL="0" marR="0" marT="1562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230"/>
                        </a:spcBef>
                      </a:pPr>
                      <a:endParaRPr sz="1400">
                        <a:latin typeface="Times New Roman"/>
                        <a:cs typeface="Times New Roman"/>
                      </a:endParaRPr>
                    </a:p>
                    <a:p>
                      <a:pPr marL="7620" algn="ctr">
                        <a:lnSpc>
                          <a:spcPct val="100000"/>
                        </a:lnSpc>
                      </a:pPr>
                      <a:r>
                        <a:rPr sz="1400" b="1" spc="-25" dirty="0">
                          <a:latin typeface="Arial"/>
                          <a:cs typeface="Arial"/>
                        </a:rPr>
                        <a:t>13%</a:t>
                      </a:r>
                      <a:endParaRPr sz="1400">
                        <a:latin typeface="Arial"/>
                        <a:cs typeface="Arial"/>
                      </a:endParaRPr>
                    </a:p>
                  </a:txBody>
                  <a:tcPr marL="0" marR="0" marT="1562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230"/>
                        </a:spcBef>
                      </a:pPr>
                      <a:endParaRPr sz="1400">
                        <a:latin typeface="Times New Roman"/>
                        <a:cs typeface="Times New Roman"/>
                      </a:endParaRPr>
                    </a:p>
                    <a:p>
                      <a:pPr marL="8255" algn="ctr">
                        <a:lnSpc>
                          <a:spcPct val="100000"/>
                        </a:lnSpc>
                      </a:pPr>
                      <a:r>
                        <a:rPr sz="1400" b="1" spc="-25" dirty="0">
                          <a:latin typeface="Arial"/>
                          <a:cs typeface="Arial"/>
                        </a:rPr>
                        <a:t>39%</a:t>
                      </a:r>
                      <a:endParaRPr sz="1400">
                        <a:latin typeface="Arial"/>
                        <a:cs typeface="Arial"/>
                      </a:endParaRPr>
                    </a:p>
                  </a:txBody>
                  <a:tcPr marL="0" marR="0" marT="1562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230"/>
                        </a:spcBef>
                      </a:pPr>
                      <a:endParaRPr sz="1400">
                        <a:latin typeface="Times New Roman"/>
                        <a:cs typeface="Times New Roman"/>
                      </a:endParaRPr>
                    </a:p>
                    <a:p>
                      <a:pPr marL="9525" algn="ctr">
                        <a:lnSpc>
                          <a:spcPct val="100000"/>
                        </a:lnSpc>
                      </a:pPr>
                      <a:r>
                        <a:rPr sz="1400" b="1" spc="-25" dirty="0">
                          <a:latin typeface="Arial"/>
                          <a:cs typeface="Arial"/>
                        </a:rPr>
                        <a:t>23%</a:t>
                      </a:r>
                      <a:endParaRPr sz="1400">
                        <a:latin typeface="Arial"/>
                        <a:cs typeface="Arial"/>
                      </a:endParaRPr>
                    </a:p>
                  </a:txBody>
                  <a:tcPr marL="0" marR="0" marT="1562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18159">
                <a:tc>
                  <a:txBody>
                    <a:bodyPr/>
                    <a:lstStyle/>
                    <a:p>
                      <a:pPr marR="83185" algn="r">
                        <a:lnSpc>
                          <a:spcPct val="100000"/>
                        </a:lnSpc>
                        <a:spcBef>
                          <a:spcPts val="320"/>
                        </a:spcBef>
                      </a:pPr>
                      <a:r>
                        <a:rPr sz="1400" b="1" dirty="0">
                          <a:latin typeface="Arial"/>
                          <a:cs typeface="Arial"/>
                        </a:rPr>
                        <a:t>…can</a:t>
                      </a:r>
                      <a:r>
                        <a:rPr sz="1400" b="1" spc="-30" dirty="0">
                          <a:latin typeface="Arial"/>
                          <a:cs typeface="Arial"/>
                        </a:rPr>
                        <a:t> </a:t>
                      </a:r>
                      <a:r>
                        <a:rPr sz="1400" b="1" dirty="0">
                          <a:latin typeface="Arial"/>
                          <a:cs typeface="Arial"/>
                        </a:rPr>
                        <a:t>afford</a:t>
                      </a:r>
                      <a:r>
                        <a:rPr sz="1400" b="1" spc="-40" dirty="0">
                          <a:latin typeface="Arial"/>
                          <a:cs typeface="Arial"/>
                        </a:rPr>
                        <a:t> </a:t>
                      </a:r>
                      <a:r>
                        <a:rPr sz="1400" b="1" dirty="0">
                          <a:latin typeface="Arial"/>
                          <a:cs typeface="Arial"/>
                        </a:rPr>
                        <a:t>access</a:t>
                      </a:r>
                      <a:r>
                        <a:rPr sz="1400" b="1" spc="-30" dirty="0">
                          <a:latin typeface="Arial"/>
                          <a:cs typeface="Arial"/>
                        </a:rPr>
                        <a:t> </a:t>
                      </a:r>
                      <a:r>
                        <a:rPr sz="1400" b="1" dirty="0">
                          <a:latin typeface="Arial"/>
                          <a:cs typeface="Arial"/>
                        </a:rPr>
                        <a:t>to</a:t>
                      </a:r>
                      <a:r>
                        <a:rPr sz="1400" b="1" spc="-15" dirty="0">
                          <a:latin typeface="Arial"/>
                          <a:cs typeface="Arial"/>
                        </a:rPr>
                        <a:t> </a:t>
                      </a:r>
                      <a:r>
                        <a:rPr sz="1400" b="1" spc="-25" dirty="0">
                          <a:latin typeface="Arial"/>
                          <a:cs typeface="Arial"/>
                        </a:rPr>
                        <a:t>the</a:t>
                      </a:r>
                      <a:endParaRPr sz="1400">
                        <a:latin typeface="Arial"/>
                        <a:cs typeface="Arial"/>
                      </a:endParaRPr>
                    </a:p>
                    <a:p>
                      <a:pPr marR="82550" algn="r">
                        <a:lnSpc>
                          <a:spcPct val="100000"/>
                        </a:lnSpc>
                        <a:spcBef>
                          <a:spcPts val="5"/>
                        </a:spcBef>
                      </a:pPr>
                      <a:r>
                        <a:rPr sz="1400" b="1" spc="-10" dirty="0">
                          <a:latin typeface="Arial"/>
                          <a:cs typeface="Arial"/>
                        </a:rPr>
                        <a:t>internet?</a:t>
                      </a:r>
                      <a:endParaRPr sz="14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7620" algn="ctr">
                        <a:lnSpc>
                          <a:spcPct val="100000"/>
                        </a:lnSpc>
                        <a:spcBef>
                          <a:spcPts val="1160"/>
                        </a:spcBef>
                      </a:pPr>
                      <a:r>
                        <a:rPr sz="1400" b="1" spc="-25" dirty="0">
                          <a:latin typeface="Arial"/>
                          <a:cs typeface="Arial"/>
                        </a:rPr>
                        <a:t>16%</a:t>
                      </a:r>
                      <a:endParaRPr sz="14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255" algn="ctr">
                        <a:lnSpc>
                          <a:spcPct val="100000"/>
                        </a:lnSpc>
                        <a:spcBef>
                          <a:spcPts val="1160"/>
                        </a:spcBef>
                      </a:pPr>
                      <a:r>
                        <a:rPr sz="1400" b="1" spc="-25" dirty="0">
                          <a:latin typeface="Arial"/>
                          <a:cs typeface="Arial"/>
                        </a:rPr>
                        <a:t>12%</a:t>
                      </a:r>
                      <a:endParaRPr sz="14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255" algn="ctr">
                        <a:lnSpc>
                          <a:spcPct val="100000"/>
                        </a:lnSpc>
                        <a:spcBef>
                          <a:spcPts val="1160"/>
                        </a:spcBef>
                      </a:pPr>
                      <a:r>
                        <a:rPr sz="1400" b="1" spc="-25" dirty="0">
                          <a:latin typeface="Arial"/>
                          <a:cs typeface="Arial"/>
                        </a:rPr>
                        <a:t>41%</a:t>
                      </a:r>
                      <a:endParaRPr sz="14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ct val="100000"/>
                        </a:lnSpc>
                        <a:spcBef>
                          <a:spcPts val="1160"/>
                        </a:spcBef>
                      </a:pPr>
                      <a:r>
                        <a:rPr sz="1400" b="1" spc="-25" dirty="0">
                          <a:latin typeface="Arial"/>
                          <a:cs typeface="Arial"/>
                        </a:rPr>
                        <a:t>31%</a:t>
                      </a:r>
                      <a:endParaRPr sz="14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731520">
                <a:tc>
                  <a:txBody>
                    <a:bodyPr/>
                    <a:lstStyle/>
                    <a:p>
                      <a:pPr marL="422275" marR="83185" indent="161290" algn="r">
                        <a:lnSpc>
                          <a:spcPct val="100000"/>
                        </a:lnSpc>
                        <a:spcBef>
                          <a:spcPts val="325"/>
                        </a:spcBef>
                      </a:pPr>
                      <a:r>
                        <a:rPr sz="1400" b="1" dirty="0">
                          <a:latin typeface="Arial"/>
                          <a:cs typeface="Arial"/>
                        </a:rPr>
                        <a:t>…have</a:t>
                      </a:r>
                      <a:r>
                        <a:rPr sz="1400" b="1" spc="-25" dirty="0">
                          <a:latin typeface="Arial"/>
                          <a:cs typeface="Arial"/>
                        </a:rPr>
                        <a:t> </a:t>
                      </a:r>
                      <a:r>
                        <a:rPr sz="1400" b="1" dirty="0">
                          <a:latin typeface="Arial"/>
                          <a:cs typeface="Arial"/>
                        </a:rPr>
                        <a:t>the</a:t>
                      </a:r>
                      <a:r>
                        <a:rPr sz="1400" b="1" spc="-35" dirty="0">
                          <a:latin typeface="Arial"/>
                          <a:cs typeface="Arial"/>
                        </a:rPr>
                        <a:t> </a:t>
                      </a:r>
                      <a:r>
                        <a:rPr sz="1400" b="1" dirty="0">
                          <a:latin typeface="Arial"/>
                          <a:cs typeface="Arial"/>
                        </a:rPr>
                        <a:t>skills</a:t>
                      </a:r>
                      <a:r>
                        <a:rPr sz="1400" b="1" spc="-55" dirty="0">
                          <a:latin typeface="Arial"/>
                          <a:cs typeface="Arial"/>
                        </a:rPr>
                        <a:t> </a:t>
                      </a:r>
                      <a:r>
                        <a:rPr sz="1400" b="1" dirty="0">
                          <a:latin typeface="Arial"/>
                          <a:cs typeface="Arial"/>
                        </a:rPr>
                        <a:t>they</a:t>
                      </a:r>
                      <a:r>
                        <a:rPr sz="1400" b="1" spc="-35" dirty="0">
                          <a:latin typeface="Arial"/>
                          <a:cs typeface="Arial"/>
                        </a:rPr>
                        <a:t> </a:t>
                      </a:r>
                      <a:r>
                        <a:rPr sz="1400" b="1" dirty="0">
                          <a:latin typeface="Arial"/>
                          <a:cs typeface="Arial"/>
                        </a:rPr>
                        <a:t>need</a:t>
                      </a:r>
                      <a:r>
                        <a:rPr sz="1400" b="1" spc="-35" dirty="0">
                          <a:latin typeface="Arial"/>
                          <a:cs typeface="Arial"/>
                        </a:rPr>
                        <a:t> </a:t>
                      </a:r>
                      <a:r>
                        <a:rPr sz="1400" b="1" spc="-25" dirty="0">
                          <a:latin typeface="Arial"/>
                          <a:cs typeface="Arial"/>
                        </a:rPr>
                        <a:t>to </a:t>
                      </a:r>
                      <a:r>
                        <a:rPr sz="1400" b="1" dirty="0">
                          <a:latin typeface="Arial"/>
                          <a:cs typeface="Arial"/>
                        </a:rPr>
                        <a:t>access</a:t>
                      </a:r>
                      <a:r>
                        <a:rPr sz="1400" b="1" spc="-55" dirty="0">
                          <a:latin typeface="Arial"/>
                          <a:cs typeface="Arial"/>
                        </a:rPr>
                        <a:t> </a:t>
                      </a:r>
                      <a:r>
                        <a:rPr sz="1400" b="1" dirty="0">
                          <a:latin typeface="Arial"/>
                          <a:cs typeface="Arial"/>
                        </a:rPr>
                        <a:t>and</a:t>
                      </a:r>
                      <a:r>
                        <a:rPr sz="1400" b="1" spc="-40" dirty="0">
                          <a:latin typeface="Arial"/>
                          <a:cs typeface="Arial"/>
                        </a:rPr>
                        <a:t> </a:t>
                      </a:r>
                      <a:r>
                        <a:rPr sz="1400" b="1" dirty="0">
                          <a:latin typeface="Arial"/>
                          <a:cs typeface="Arial"/>
                        </a:rPr>
                        <a:t>use</a:t>
                      </a:r>
                      <a:r>
                        <a:rPr sz="1400" b="1" spc="-30" dirty="0">
                          <a:latin typeface="Arial"/>
                          <a:cs typeface="Arial"/>
                        </a:rPr>
                        <a:t> </a:t>
                      </a:r>
                      <a:r>
                        <a:rPr sz="1400" b="1" dirty="0">
                          <a:latin typeface="Arial"/>
                          <a:cs typeface="Arial"/>
                        </a:rPr>
                        <a:t>digital</a:t>
                      </a:r>
                      <a:r>
                        <a:rPr sz="1400" b="1" spc="-55" dirty="0">
                          <a:latin typeface="Arial"/>
                          <a:cs typeface="Arial"/>
                        </a:rPr>
                        <a:t> </a:t>
                      </a:r>
                      <a:r>
                        <a:rPr sz="1400" b="1" spc="-10" dirty="0">
                          <a:latin typeface="Arial"/>
                          <a:cs typeface="Arial"/>
                        </a:rPr>
                        <a:t>services</a:t>
                      </a:r>
                      <a:endParaRPr sz="1400">
                        <a:latin typeface="Arial"/>
                        <a:cs typeface="Arial"/>
                      </a:endParaRPr>
                    </a:p>
                    <a:p>
                      <a:pPr marR="82550" algn="r">
                        <a:lnSpc>
                          <a:spcPct val="100000"/>
                        </a:lnSpc>
                      </a:pPr>
                      <a:r>
                        <a:rPr sz="1400" b="1" spc="-10" dirty="0">
                          <a:latin typeface="Arial"/>
                          <a:cs typeface="Arial"/>
                        </a:rPr>
                        <a:t>online?</a:t>
                      </a:r>
                      <a:endParaRPr sz="14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nSpc>
                          <a:spcPct val="100000"/>
                        </a:lnSpc>
                        <a:spcBef>
                          <a:spcPts val="395"/>
                        </a:spcBef>
                      </a:pPr>
                      <a:endParaRPr sz="1400">
                        <a:latin typeface="Times New Roman"/>
                        <a:cs typeface="Times New Roman"/>
                      </a:endParaRPr>
                    </a:p>
                    <a:p>
                      <a:pPr marL="7620" algn="ctr">
                        <a:lnSpc>
                          <a:spcPct val="100000"/>
                        </a:lnSpc>
                      </a:pPr>
                      <a:r>
                        <a:rPr sz="1400" b="1" spc="-25" dirty="0">
                          <a:latin typeface="Arial"/>
                          <a:cs typeface="Arial"/>
                        </a:rPr>
                        <a:t>18%</a:t>
                      </a:r>
                      <a:endParaRPr sz="1400">
                        <a:latin typeface="Arial"/>
                        <a:cs typeface="Arial"/>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95"/>
                        </a:spcBef>
                      </a:pPr>
                      <a:endParaRPr sz="1400">
                        <a:latin typeface="Times New Roman"/>
                        <a:cs typeface="Times New Roman"/>
                      </a:endParaRPr>
                    </a:p>
                    <a:p>
                      <a:pPr marL="7620" algn="ctr">
                        <a:lnSpc>
                          <a:spcPct val="100000"/>
                        </a:lnSpc>
                      </a:pPr>
                      <a:r>
                        <a:rPr sz="1400" b="1" spc="-25" dirty="0">
                          <a:latin typeface="Arial"/>
                          <a:cs typeface="Arial"/>
                        </a:rPr>
                        <a:t>14%</a:t>
                      </a:r>
                      <a:endParaRPr sz="1400">
                        <a:latin typeface="Arial"/>
                        <a:cs typeface="Arial"/>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95"/>
                        </a:spcBef>
                      </a:pPr>
                      <a:endParaRPr sz="1400">
                        <a:latin typeface="Times New Roman"/>
                        <a:cs typeface="Times New Roman"/>
                      </a:endParaRPr>
                    </a:p>
                    <a:p>
                      <a:pPr marL="8255" algn="ctr">
                        <a:lnSpc>
                          <a:spcPct val="100000"/>
                        </a:lnSpc>
                      </a:pPr>
                      <a:r>
                        <a:rPr sz="1400" b="1" spc="-25" dirty="0">
                          <a:latin typeface="Arial"/>
                          <a:cs typeface="Arial"/>
                        </a:rPr>
                        <a:t>59%</a:t>
                      </a:r>
                      <a:endParaRPr sz="1400">
                        <a:latin typeface="Arial"/>
                        <a:cs typeface="Arial"/>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95"/>
                        </a:spcBef>
                      </a:pPr>
                      <a:endParaRPr sz="1400">
                        <a:latin typeface="Times New Roman"/>
                        <a:cs typeface="Times New Roman"/>
                      </a:endParaRPr>
                    </a:p>
                    <a:p>
                      <a:pPr marL="9525" algn="ctr">
                        <a:lnSpc>
                          <a:spcPct val="100000"/>
                        </a:lnSpc>
                      </a:pPr>
                      <a:r>
                        <a:rPr sz="1400" b="1" spc="-25" dirty="0">
                          <a:latin typeface="Arial"/>
                          <a:cs typeface="Arial"/>
                        </a:rPr>
                        <a:t>34%</a:t>
                      </a:r>
                      <a:endParaRPr sz="1400">
                        <a:latin typeface="Arial"/>
                        <a:cs typeface="Arial"/>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668020">
                <a:tc>
                  <a:txBody>
                    <a:bodyPr/>
                    <a:lstStyle/>
                    <a:p>
                      <a:pPr marL="384175" marR="83185" indent="-137160">
                        <a:lnSpc>
                          <a:spcPct val="100000"/>
                        </a:lnSpc>
                        <a:spcBef>
                          <a:spcPts val="915"/>
                        </a:spcBef>
                      </a:pPr>
                      <a:r>
                        <a:rPr sz="1400" b="1" dirty="0">
                          <a:latin typeface="Arial"/>
                          <a:cs typeface="Arial"/>
                        </a:rPr>
                        <a:t>…have</a:t>
                      </a:r>
                      <a:r>
                        <a:rPr sz="1400" b="1" spc="-35" dirty="0">
                          <a:latin typeface="Arial"/>
                          <a:cs typeface="Arial"/>
                        </a:rPr>
                        <a:t> </a:t>
                      </a:r>
                      <a:r>
                        <a:rPr sz="1400" b="1" dirty="0">
                          <a:latin typeface="Arial"/>
                          <a:cs typeface="Arial"/>
                        </a:rPr>
                        <a:t>support</a:t>
                      </a:r>
                      <a:r>
                        <a:rPr sz="1400" b="1" spc="-55" dirty="0">
                          <a:latin typeface="Arial"/>
                          <a:cs typeface="Arial"/>
                        </a:rPr>
                        <a:t> </a:t>
                      </a:r>
                      <a:r>
                        <a:rPr sz="1400" b="1" dirty="0">
                          <a:latin typeface="Arial"/>
                          <a:cs typeface="Arial"/>
                        </a:rPr>
                        <a:t>needed</a:t>
                      </a:r>
                      <a:r>
                        <a:rPr sz="1400" b="1" spc="-45" dirty="0">
                          <a:latin typeface="Arial"/>
                          <a:cs typeface="Arial"/>
                        </a:rPr>
                        <a:t> </a:t>
                      </a:r>
                      <a:r>
                        <a:rPr sz="1400" b="1" dirty="0">
                          <a:latin typeface="Arial"/>
                          <a:cs typeface="Arial"/>
                        </a:rPr>
                        <a:t>to</a:t>
                      </a:r>
                      <a:r>
                        <a:rPr sz="1400" b="1" spc="-50" dirty="0">
                          <a:latin typeface="Arial"/>
                          <a:cs typeface="Arial"/>
                        </a:rPr>
                        <a:t> </a:t>
                      </a:r>
                      <a:r>
                        <a:rPr sz="1400" b="1" spc="-10" dirty="0">
                          <a:latin typeface="Arial"/>
                          <a:cs typeface="Arial"/>
                        </a:rPr>
                        <a:t>access </a:t>
                      </a:r>
                      <a:r>
                        <a:rPr sz="1400" b="1" dirty="0">
                          <a:latin typeface="Arial"/>
                          <a:cs typeface="Arial"/>
                        </a:rPr>
                        <a:t>and</a:t>
                      </a:r>
                      <a:r>
                        <a:rPr sz="1400" b="1" spc="-35" dirty="0">
                          <a:latin typeface="Arial"/>
                          <a:cs typeface="Arial"/>
                        </a:rPr>
                        <a:t> </a:t>
                      </a:r>
                      <a:r>
                        <a:rPr sz="1400" b="1" dirty="0">
                          <a:latin typeface="Arial"/>
                          <a:cs typeface="Arial"/>
                        </a:rPr>
                        <a:t>use</a:t>
                      </a:r>
                      <a:r>
                        <a:rPr sz="1400" b="1" spc="-40" dirty="0">
                          <a:latin typeface="Arial"/>
                          <a:cs typeface="Arial"/>
                        </a:rPr>
                        <a:t> </a:t>
                      </a:r>
                      <a:r>
                        <a:rPr sz="1400" b="1" dirty="0">
                          <a:latin typeface="Arial"/>
                          <a:cs typeface="Arial"/>
                        </a:rPr>
                        <a:t>digital</a:t>
                      </a:r>
                      <a:r>
                        <a:rPr sz="1400" b="1" spc="-60" dirty="0">
                          <a:latin typeface="Arial"/>
                          <a:cs typeface="Arial"/>
                        </a:rPr>
                        <a:t> </a:t>
                      </a:r>
                      <a:r>
                        <a:rPr sz="1400" b="1" dirty="0">
                          <a:latin typeface="Arial"/>
                          <a:cs typeface="Arial"/>
                        </a:rPr>
                        <a:t>services</a:t>
                      </a:r>
                      <a:r>
                        <a:rPr sz="1400" b="1" spc="-50" dirty="0">
                          <a:latin typeface="Arial"/>
                          <a:cs typeface="Arial"/>
                        </a:rPr>
                        <a:t> </a:t>
                      </a:r>
                      <a:r>
                        <a:rPr sz="1400" b="1" spc="-10" dirty="0">
                          <a:latin typeface="Arial"/>
                          <a:cs typeface="Arial"/>
                        </a:rPr>
                        <a:t>online?</a:t>
                      </a:r>
                      <a:endParaRPr sz="14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nSpc>
                          <a:spcPct val="100000"/>
                        </a:lnSpc>
                        <a:spcBef>
                          <a:spcPts val="145"/>
                        </a:spcBef>
                      </a:pPr>
                      <a:endParaRPr sz="1400">
                        <a:latin typeface="Times New Roman"/>
                        <a:cs typeface="Times New Roman"/>
                      </a:endParaRPr>
                    </a:p>
                    <a:p>
                      <a:pPr marL="7620" algn="ctr">
                        <a:lnSpc>
                          <a:spcPct val="100000"/>
                        </a:lnSpc>
                      </a:pPr>
                      <a:r>
                        <a:rPr sz="1400" b="1" spc="-25" dirty="0">
                          <a:latin typeface="Arial"/>
                          <a:cs typeface="Arial"/>
                        </a:rPr>
                        <a:t>16%</a:t>
                      </a:r>
                      <a:endParaRPr sz="14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45"/>
                        </a:spcBef>
                      </a:pPr>
                      <a:endParaRPr sz="1400">
                        <a:latin typeface="Times New Roman"/>
                        <a:cs typeface="Times New Roman"/>
                      </a:endParaRPr>
                    </a:p>
                    <a:p>
                      <a:pPr marL="8255" algn="ctr">
                        <a:lnSpc>
                          <a:spcPct val="100000"/>
                        </a:lnSpc>
                      </a:pPr>
                      <a:r>
                        <a:rPr sz="1400" b="1" spc="-25" dirty="0">
                          <a:latin typeface="Arial"/>
                          <a:cs typeface="Arial"/>
                        </a:rPr>
                        <a:t>11%</a:t>
                      </a:r>
                      <a:endParaRPr sz="14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45"/>
                        </a:spcBef>
                      </a:pPr>
                      <a:endParaRPr sz="1400">
                        <a:latin typeface="Times New Roman"/>
                        <a:cs typeface="Times New Roman"/>
                      </a:endParaRPr>
                    </a:p>
                    <a:p>
                      <a:pPr marL="8255" algn="ctr">
                        <a:lnSpc>
                          <a:spcPct val="100000"/>
                        </a:lnSpc>
                      </a:pPr>
                      <a:r>
                        <a:rPr sz="1400" b="1" spc="-25" dirty="0">
                          <a:latin typeface="Arial"/>
                          <a:cs typeface="Arial"/>
                        </a:rPr>
                        <a:t>48%</a:t>
                      </a:r>
                      <a:endParaRPr sz="14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45"/>
                        </a:spcBef>
                      </a:pPr>
                      <a:endParaRPr sz="1400">
                        <a:latin typeface="Times New Roman"/>
                        <a:cs typeface="Times New Roman"/>
                      </a:endParaRPr>
                    </a:p>
                    <a:p>
                      <a:pPr marL="9525" algn="ctr">
                        <a:lnSpc>
                          <a:spcPct val="100000"/>
                        </a:lnSpc>
                      </a:pPr>
                      <a:r>
                        <a:rPr sz="1400" b="1" spc="-25" dirty="0">
                          <a:latin typeface="Arial"/>
                          <a:cs typeface="Arial"/>
                        </a:rPr>
                        <a:t>30%</a:t>
                      </a:r>
                      <a:endParaRPr sz="14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grpSp>
        <p:nvGrpSpPr>
          <p:cNvPr id="5" name="object 5"/>
          <p:cNvGrpSpPr/>
          <p:nvPr/>
        </p:nvGrpSpPr>
        <p:grpSpPr>
          <a:xfrm>
            <a:off x="9135491" y="6111379"/>
            <a:ext cx="387350" cy="208279"/>
            <a:chOff x="9135491" y="6111379"/>
            <a:chExt cx="387350" cy="208279"/>
          </a:xfrm>
        </p:grpSpPr>
        <p:pic>
          <p:nvPicPr>
            <p:cNvPr id="6" name="object 6"/>
            <p:cNvPicPr/>
            <p:nvPr/>
          </p:nvPicPr>
          <p:blipFill>
            <a:blip r:embed="rId2" cstate="print"/>
            <a:stretch>
              <a:fillRect/>
            </a:stretch>
          </p:blipFill>
          <p:spPr>
            <a:xfrm>
              <a:off x="9135491" y="6111379"/>
              <a:ext cx="172084" cy="193662"/>
            </a:xfrm>
            <a:prstGeom prst="rect">
              <a:avLst/>
            </a:prstGeom>
          </p:spPr>
        </p:pic>
        <p:pic>
          <p:nvPicPr>
            <p:cNvPr id="7" name="object 7"/>
            <p:cNvPicPr/>
            <p:nvPr/>
          </p:nvPicPr>
          <p:blipFill>
            <a:blip r:embed="rId3" cstate="print"/>
            <a:stretch>
              <a:fillRect/>
            </a:stretch>
          </p:blipFill>
          <p:spPr>
            <a:xfrm>
              <a:off x="9350248" y="6125463"/>
              <a:ext cx="172084" cy="193662"/>
            </a:xfrm>
            <a:prstGeom prst="rect">
              <a:avLst/>
            </a:prstGeom>
          </p:spPr>
        </p:pic>
      </p:grpSp>
      <p:sp>
        <p:nvSpPr>
          <p:cNvPr id="8" name="object 8"/>
          <p:cNvSpPr txBox="1"/>
          <p:nvPr/>
        </p:nvSpPr>
        <p:spPr>
          <a:xfrm>
            <a:off x="9586721" y="6081776"/>
            <a:ext cx="227965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spc="-20" dirty="0">
                <a:solidFill>
                  <a:srgbClr val="5C5B5A"/>
                </a:solidFill>
                <a:latin typeface="Arial"/>
                <a:cs typeface="Arial"/>
              </a:rPr>
              <a:t>total</a:t>
            </a:r>
            <a:endParaRPr sz="1150">
              <a:latin typeface="Arial"/>
              <a:cs typeface="Arial"/>
            </a:endParaRPr>
          </a:p>
        </p:txBody>
      </p:sp>
      <p:pic>
        <p:nvPicPr>
          <p:cNvPr id="9" name="object 9"/>
          <p:cNvPicPr/>
          <p:nvPr/>
        </p:nvPicPr>
        <p:blipFill>
          <a:blip r:embed="rId4" cstate="print"/>
          <a:stretch>
            <a:fillRect/>
          </a:stretch>
        </p:blipFill>
        <p:spPr>
          <a:xfrm>
            <a:off x="8773541" y="2767583"/>
            <a:ext cx="172084" cy="193675"/>
          </a:xfrm>
          <a:prstGeom prst="rect">
            <a:avLst/>
          </a:prstGeom>
        </p:spPr>
      </p:pic>
      <p:pic>
        <p:nvPicPr>
          <p:cNvPr id="10" name="object 10"/>
          <p:cNvPicPr/>
          <p:nvPr/>
        </p:nvPicPr>
        <p:blipFill>
          <a:blip r:embed="rId5" cstate="print"/>
          <a:stretch>
            <a:fillRect/>
          </a:stretch>
        </p:blipFill>
        <p:spPr>
          <a:xfrm>
            <a:off x="8773541" y="3562350"/>
            <a:ext cx="172084" cy="193675"/>
          </a:xfrm>
          <a:prstGeom prst="rect">
            <a:avLst/>
          </a:prstGeom>
        </p:spPr>
      </p:pic>
      <p:pic>
        <p:nvPicPr>
          <p:cNvPr id="11" name="object 11"/>
          <p:cNvPicPr/>
          <p:nvPr/>
        </p:nvPicPr>
        <p:blipFill>
          <a:blip r:embed="rId6" cstate="print"/>
          <a:stretch>
            <a:fillRect/>
          </a:stretch>
        </p:blipFill>
        <p:spPr>
          <a:xfrm>
            <a:off x="10571480" y="3572509"/>
            <a:ext cx="172085" cy="193675"/>
          </a:xfrm>
          <a:prstGeom prst="rect">
            <a:avLst/>
          </a:prstGeom>
        </p:spPr>
      </p:pic>
      <p:pic>
        <p:nvPicPr>
          <p:cNvPr id="12" name="object 12"/>
          <p:cNvPicPr/>
          <p:nvPr/>
        </p:nvPicPr>
        <p:blipFill>
          <a:blip r:embed="rId4" cstate="print"/>
          <a:stretch>
            <a:fillRect/>
          </a:stretch>
        </p:blipFill>
        <p:spPr>
          <a:xfrm>
            <a:off x="8773541" y="4344034"/>
            <a:ext cx="172084" cy="193675"/>
          </a:xfrm>
          <a:prstGeom prst="rect">
            <a:avLst/>
          </a:prstGeom>
        </p:spPr>
      </p:pic>
      <p:pic>
        <p:nvPicPr>
          <p:cNvPr id="13" name="object 13"/>
          <p:cNvPicPr/>
          <p:nvPr/>
        </p:nvPicPr>
        <p:blipFill>
          <a:blip r:embed="rId7" cstate="print"/>
          <a:stretch>
            <a:fillRect/>
          </a:stretch>
        </p:blipFill>
        <p:spPr>
          <a:xfrm>
            <a:off x="8799194" y="4957826"/>
            <a:ext cx="172084" cy="193548"/>
          </a:xfrm>
          <a:prstGeom prst="rect">
            <a:avLst/>
          </a:prstGeom>
        </p:spPr>
      </p:pic>
      <p:pic>
        <p:nvPicPr>
          <p:cNvPr id="14" name="object 14"/>
          <p:cNvPicPr/>
          <p:nvPr/>
        </p:nvPicPr>
        <p:blipFill>
          <a:blip r:embed="rId6" cstate="print"/>
          <a:stretch>
            <a:fillRect/>
          </a:stretch>
        </p:blipFill>
        <p:spPr>
          <a:xfrm>
            <a:off x="10571480" y="2744597"/>
            <a:ext cx="172085" cy="193675"/>
          </a:xfrm>
          <a:prstGeom prst="rect">
            <a:avLst/>
          </a:prstGeom>
        </p:spPr>
      </p:pic>
      <p:pic>
        <p:nvPicPr>
          <p:cNvPr id="15" name="object 15"/>
          <p:cNvPicPr/>
          <p:nvPr/>
        </p:nvPicPr>
        <p:blipFill>
          <a:blip r:embed="rId8" cstate="print"/>
          <a:stretch>
            <a:fillRect/>
          </a:stretch>
        </p:blipFill>
        <p:spPr>
          <a:xfrm>
            <a:off x="10571480" y="4329048"/>
            <a:ext cx="172085" cy="193548"/>
          </a:xfrm>
          <a:prstGeom prst="rect">
            <a:avLst/>
          </a:prstGeom>
        </p:spPr>
      </p:pic>
      <p:pic>
        <p:nvPicPr>
          <p:cNvPr id="16" name="object 16"/>
          <p:cNvPicPr/>
          <p:nvPr/>
        </p:nvPicPr>
        <p:blipFill>
          <a:blip r:embed="rId9" cstate="print"/>
          <a:stretch>
            <a:fillRect/>
          </a:stretch>
        </p:blipFill>
        <p:spPr>
          <a:xfrm>
            <a:off x="10597006" y="4957826"/>
            <a:ext cx="172085" cy="193548"/>
          </a:xfrm>
          <a:prstGeom prst="rect">
            <a:avLst/>
          </a:prstGeom>
        </p:spPr>
      </p:pic>
      <p:sp>
        <p:nvSpPr>
          <p:cNvPr id="17" name="object 17"/>
          <p:cNvSpPr txBox="1"/>
          <p:nvPr/>
        </p:nvSpPr>
        <p:spPr>
          <a:xfrm>
            <a:off x="451205" y="6382613"/>
            <a:ext cx="678307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DI_11.</a:t>
            </a:r>
            <a:r>
              <a:rPr sz="1000" spc="-20" dirty="0">
                <a:solidFill>
                  <a:srgbClr val="7E7E7E"/>
                </a:solidFill>
                <a:latin typeface="Arial"/>
                <a:cs typeface="Arial"/>
              </a:rPr>
              <a:t> </a:t>
            </a:r>
            <a:r>
              <a:rPr sz="1000" dirty="0">
                <a:solidFill>
                  <a:srgbClr val="7E7E7E"/>
                </a:solidFill>
                <a:latin typeface="Arial"/>
                <a:cs typeface="Arial"/>
              </a:rPr>
              <a:t>How</a:t>
            </a:r>
            <a:r>
              <a:rPr sz="1000" spc="-15" dirty="0">
                <a:solidFill>
                  <a:srgbClr val="7E7E7E"/>
                </a:solidFill>
                <a:latin typeface="Arial"/>
                <a:cs typeface="Arial"/>
              </a:rPr>
              <a:t> </a:t>
            </a:r>
            <a:r>
              <a:rPr sz="1000" dirty="0">
                <a:solidFill>
                  <a:srgbClr val="7E7E7E"/>
                </a:solidFill>
                <a:latin typeface="Arial"/>
                <a:cs typeface="Arial"/>
              </a:rPr>
              <a:t>often…?</a:t>
            </a:r>
            <a:r>
              <a:rPr sz="1000" spc="-35" dirty="0">
                <a:solidFill>
                  <a:srgbClr val="7E7E7E"/>
                </a:solidFill>
                <a:latin typeface="Arial"/>
                <a:cs typeface="Arial"/>
              </a:rPr>
              <a:t> </a:t>
            </a:r>
            <a:r>
              <a:rPr sz="1000" spc="-10" dirty="0">
                <a:solidFill>
                  <a:srgbClr val="7E7E7E"/>
                </a:solidFill>
                <a:latin typeface="Arial"/>
                <a:cs typeface="Arial"/>
              </a:rPr>
              <a:t>Unweighted </a:t>
            </a:r>
            <a:r>
              <a:rPr sz="1000" dirty="0">
                <a:solidFill>
                  <a:srgbClr val="7E7E7E"/>
                </a:solidFill>
                <a:latin typeface="Arial"/>
                <a:cs typeface="Arial"/>
              </a:rPr>
              <a:t>base:</a:t>
            </a:r>
            <a:r>
              <a:rPr sz="1000" spc="-20" dirty="0">
                <a:solidFill>
                  <a:srgbClr val="7E7E7E"/>
                </a:solidFill>
                <a:latin typeface="Arial"/>
                <a:cs typeface="Arial"/>
              </a:rPr>
              <a:t> </a:t>
            </a:r>
            <a:r>
              <a:rPr sz="1000" dirty="0">
                <a:solidFill>
                  <a:srgbClr val="7E7E7E"/>
                </a:solidFill>
                <a:latin typeface="Arial"/>
                <a:cs typeface="Arial"/>
              </a:rPr>
              <a:t>756;</a:t>
            </a:r>
            <a:r>
              <a:rPr sz="1000" spc="-30" dirty="0">
                <a:solidFill>
                  <a:srgbClr val="7E7E7E"/>
                </a:solidFill>
                <a:latin typeface="Arial"/>
                <a:cs typeface="Arial"/>
              </a:rPr>
              <a:t> </a:t>
            </a:r>
            <a:r>
              <a:rPr sz="1000" dirty="0">
                <a:solidFill>
                  <a:srgbClr val="7E7E7E"/>
                </a:solidFill>
                <a:latin typeface="Arial"/>
                <a:cs typeface="Arial"/>
              </a:rPr>
              <a:t>Survey 14,</a:t>
            </a:r>
            <a:r>
              <a:rPr sz="1000" spc="-25" dirty="0">
                <a:solidFill>
                  <a:srgbClr val="7E7E7E"/>
                </a:solidFill>
                <a:latin typeface="Arial"/>
                <a:cs typeface="Arial"/>
              </a:rPr>
              <a:t> </a:t>
            </a:r>
            <a:r>
              <a:rPr sz="1000" dirty="0">
                <a:solidFill>
                  <a:srgbClr val="7E7E7E"/>
                </a:solidFill>
                <a:latin typeface="Arial"/>
                <a:cs typeface="Arial"/>
              </a:rPr>
              <a:t>240;</a:t>
            </a:r>
            <a:r>
              <a:rPr sz="1000" spc="-15"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15,</a:t>
            </a:r>
            <a:r>
              <a:rPr sz="1000" spc="-25" dirty="0">
                <a:solidFill>
                  <a:srgbClr val="7E7E7E"/>
                </a:solidFill>
                <a:latin typeface="Arial"/>
                <a:cs typeface="Arial"/>
              </a:rPr>
              <a:t> </a:t>
            </a:r>
            <a:r>
              <a:rPr sz="1000" dirty="0">
                <a:solidFill>
                  <a:srgbClr val="7E7E7E"/>
                </a:solidFill>
                <a:latin typeface="Arial"/>
                <a:cs typeface="Arial"/>
              </a:rPr>
              <a:t>266;</a:t>
            </a:r>
            <a:r>
              <a:rPr sz="1000" spc="-15"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16,</a:t>
            </a:r>
            <a:r>
              <a:rPr sz="1000" spc="-25" dirty="0">
                <a:solidFill>
                  <a:srgbClr val="7E7E7E"/>
                </a:solidFill>
                <a:latin typeface="Arial"/>
                <a:cs typeface="Arial"/>
              </a:rPr>
              <a:t> </a:t>
            </a:r>
            <a:r>
              <a:rPr sz="1000" dirty="0">
                <a:solidFill>
                  <a:srgbClr val="7E7E7E"/>
                </a:solidFill>
                <a:latin typeface="Arial"/>
                <a:cs typeface="Arial"/>
              </a:rPr>
              <a:t>250</a:t>
            </a:r>
            <a:r>
              <a:rPr sz="1000" spc="-10" dirty="0">
                <a:solidFill>
                  <a:srgbClr val="7E7E7E"/>
                </a:solidFill>
                <a:latin typeface="Arial"/>
                <a:cs typeface="Arial"/>
              </a:rPr>
              <a:t> </a:t>
            </a:r>
            <a:r>
              <a:rPr sz="1000" dirty="0">
                <a:solidFill>
                  <a:srgbClr val="7E7E7E"/>
                </a:solidFill>
                <a:latin typeface="Arial"/>
                <a:cs typeface="Arial"/>
              </a:rPr>
              <a:t>(Face</a:t>
            </a:r>
            <a:r>
              <a:rPr sz="1000" spc="-30"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face</a:t>
            </a:r>
            <a:r>
              <a:rPr sz="1000" spc="-40"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18" name="object 18"/>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74</a:t>
            </a:r>
            <a:endParaRPr sz="1800">
              <a:latin typeface="Calibri"/>
              <a:cs typeface="Calibri"/>
            </a:endParaRPr>
          </a:p>
        </p:txBody>
      </p:sp>
      <p:pic>
        <p:nvPicPr>
          <p:cNvPr id="19" name="object 19"/>
          <p:cNvPicPr/>
          <p:nvPr/>
        </p:nvPicPr>
        <p:blipFill>
          <a:blip r:embed="rId10" cstate="print"/>
          <a:stretch>
            <a:fillRect/>
          </a:stretch>
        </p:blipFill>
        <p:spPr>
          <a:xfrm>
            <a:off x="8799194" y="5655932"/>
            <a:ext cx="172084" cy="193662"/>
          </a:xfrm>
          <a:prstGeom prst="rect">
            <a:avLst/>
          </a:prstGeom>
        </p:spPr>
      </p:pic>
      <p:pic>
        <p:nvPicPr>
          <p:cNvPr id="20" name="object 20"/>
          <p:cNvPicPr/>
          <p:nvPr/>
        </p:nvPicPr>
        <p:blipFill>
          <a:blip r:embed="rId11" cstate="print"/>
          <a:stretch>
            <a:fillRect/>
          </a:stretch>
        </p:blipFill>
        <p:spPr>
          <a:xfrm>
            <a:off x="10597006" y="5685586"/>
            <a:ext cx="172085" cy="193662"/>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0783" y="217423"/>
            <a:ext cx="11219815"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1</a:t>
            </a:r>
            <a:r>
              <a:rPr spc="-35" dirty="0">
                <a:solidFill>
                  <a:srgbClr val="5C5B5A"/>
                </a:solidFill>
              </a:rPr>
              <a:t> </a:t>
            </a:r>
            <a:r>
              <a:rPr dirty="0">
                <a:solidFill>
                  <a:srgbClr val="5C5B5A"/>
                </a:solidFill>
              </a:rPr>
              <a:t>in</a:t>
            </a:r>
            <a:r>
              <a:rPr spc="-25" dirty="0">
                <a:solidFill>
                  <a:srgbClr val="5C5B5A"/>
                </a:solidFill>
              </a:rPr>
              <a:t> </a:t>
            </a:r>
            <a:r>
              <a:rPr dirty="0">
                <a:solidFill>
                  <a:srgbClr val="5C5B5A"/>
                </a:solidFill>
              </a:rPr>
              <a:t>10</a:t>
            </a:r>
            <a:r>
              <a:rPr spc="-35" dirty="0">
                <a:solidFill>
                  <a:srgbClr val="5C5B5A"/>
                </a:solidFill>
              </a:rPr>
              <a:t> </a:t>
            </a:r>
            <a:r>
              <a:rPr dirty="0">
                <a:solidFill>
                  <a:srgbClr val="5C5B5A"/>
                </a:solidFill>
              </a:rPr>
              <a:t>respondents</a:t>
            </a:r>
            <a:r>
              <a:rPr spc="-20" dirty="0">
                <a:solidFill>
                  <a:srgbClr val="5C5B5A"/>
                </a:solidFill>
              </a:rPr>
              <a:t> </a:t>
            </a:r>
            <a:r>
              <a:rPr dirty="0">
                <a:solidFill>
                  <a:srgbClr val="5C5B5A"/>
                </a:solidFill>
              </a:rPr>
              <a:t>(14%) say</a:t>
            </a:r>
            <a:r>
              <a:rPr spc="-25" dirty="0">
                <a:solidFill>
                  <a:srgbClr val="5C5B5A"/>
                </a:solidFill>
              </a:rPr>
              <a:t> </a:t>
            </a:r>
            <a:r>
              <a:rPr dirty="0">
                <a:solidFill>
                  <a:srgbClr val="5C5B5A"/>
                </a:solidFill>
              </a:rPr>
              <a:t>they</a:t>
            </a:r>
            <a:r>
              <a:rPr spc="-30" dirty="0">
                <a:solidFill>
                  <a:srgbClr val="5C5B5A"/>
                </a:solidFill>
              </a:rPr>
              <a:t> </a:t>
            </a:r>
            <a:r>
              <a:rPr dirty="0">
                <a:solidFill>
                  <a:srgbClr val="5C5B5A"/>
                </a:solidFill>
              </a:rPr>
              <a:t>or</a:t>
            </a:r>
            <a:r>
              <a:rPr spc="-20" dirty="0">
                <a:solidFill>
                  <a:srgbClr val="5C5B5A"/>
                </a:solidFill>
              </a:rPr>
              <a:t> </a:t>
            </a:r>
            <a:r>
              <a:rPr dirty="0">
                <a:solidFill>
                  <a:srgbClr val="5C5B5A"/>
                </a:solidFill>
              </a:rPr>
              <a:t>others</a:t>
            </a:r>
            <a:r>
              <a:rPr spc="-30" dirty="0">
                <a:solidFill>
                  <a:srgbClr val="5C5B5A"/>
                </a:solidFill>
              </a:rPr>
              <a:t> </a:t>
            </a:r>
            <a:r>
              <a:rPr dirty="0">
                <a:solidFill>
                  <a:srgbClr val="5C5B5A"/>
                </a:solidFill>
              </a:rPr>
              <a:t>in</a:t>
            </a:r>
            <a:r>
              <a:rPr spc="-25" dirty="0">
                <a:solidFill>
                  <a:srgbClr val="5C5B5A"/>
                </a:solidFill>
              </a:rPr>
              <a:t> </a:t>
            </a:r>
            <a:r>
              <a:rPr dirty="0">
                <a:solidFill>
                  <a:srgbClr val="5C5B5A"/>
                </a:solidFill>
              </a:rPr>
              <a:t>their</a:t>
            </a:r>
            <a:r>
              <a:rPr spc="-20" dirty="0">
                <a:solidFill>
                  <a:srgbClr val="5C5B5A"/>
                </a:solidFill>
              </a:rPr>
              <a:t> </a:t>
            </a:r>
            <a:r>
              <a:rPr dirty="0">
                <a:solidFill>
                  <a:srgbClr val="5C5B5A"/>
                </a:solidFill>
              </a:rPr>
              <a:t>household</a:t>
            </a:r>
            <a:r>
              <a:rPr spc="-35" dirty="0">
                <a:solidFill>
                  <a:srgbClr val="5C5B5A"/>
                </a:solidFill>
              </a:rPr>
              <a:t> </a:t>
            </a:r>
            <a:r>
              <a:rPr dirty="0">
                <a:solidFill>
                  <a:srgbClr val="5C5B5A"/>
                </a:solidFill>
              </a:rPr>
              <a:t>are</a:t>
            </a:r>
            <a:r>
              <a:rPr spc="-5" dirty="0">
                <a:solidFill>
                  <a:srgbClr val="5C5B5A"/>
                </a:solidFill>
              </a:rPr>
              <a:t> </a:t>
            </a:r>
            <a:r>
              <a:rPr dirty="0"/>
              <a:t>not</a:t>
            </a:r>
            <a:r>
              <a:rPr spc="-30" dirty="0"/>
              <a:t> </a:t>
            </a:r>
            <a:r>
              <a:rPr dirty="0"/>
              <a:t>confident</a:t>
            </a:r>
            <a:r>
              <a:rPr spc="-25" dirty="0"/>
              <a:t> </a:t>
            </a:r>
            <a:r>
              <a:rPr dirty="0"/>
              <a:t>using</a:t>
            </a:r>
            <a:r>
              <a:rPr spc="-25" dirty="0"/>
              <a:t> </a:t>
            </a:r>
            <a:r>
              <a:rPr dirty="0"/>
              <a:t>digital</a:t>
            </a:r>
            <a:r>
              <a:rPr spc="-45" dirty="0"/>
              <a:t> </a:t>
            </a:r>
            <a:r>
              <a:rPr spc="-10" dirty="0"/>
              <a:t>services </a:t>
            </a:r>
            <a:r>
              <a:rPr dirty="0"/>
              <a:t>online</a:t>
            </a:r>
            <a:r>
              <a:rPr dirty="0">
                <a:solidFill>
                  <a:srgbClr val="5C5B5A"/>
                </a:solidFill>
              </a:rPr>
              <a:t>.</a:t>
            </a:r>
            <a:r>
              <a:rPr spc="-45" dirty="0">
                <a:solidFill>
                  <a:srgbClr val="5C5B5A"/>
                </a:solidFill>
              </a:rPr>
              <a:t> </a:t>
            </a:r>
            <a:r>
              <a:rPr dirty="0">
                <a:solidFill>
                  <a:srgbClr val="5C5B5A"/>
                </a:solidFill>
              </a:rPr>
              <a:t>In</a:t>
            </a:r>
            <a:r>
              <a:rPr spc="-30" dirty="0">
                <a:solidFill>
                  <a:srgbClr val="5C5B5A"/>
                </a:solidFill>
              </a:rPr>
              <a:t> </a:t>
            </a:r>
            <a:r>
              <a:rPr dirty="0">
                <a:solidFill>
                  <a:srgbClr val="5C5B5A"/>
                </a:solidFill>
              </a:rPr>
              <a:t>combination</a:t>
            </a:r>
            <a:r>
              <a:rPr spc="-40" dirty="0">
                <a:solidFill>
                  <a:srgbClr val="5C5B5A"/>
                </a:solidFill>
              </a:rPr>
              <a:t> </a:t>
            </a:r>
            <a:r>
              <a:rPr dirty="0">
                <a:solidFill>
                  <a:srgbClr val="5C5B5A"/>
                </a:solidFill>
              </a:rPr>
              <a:t>this</a:t>
            </a:r>
            <a:r>
              <a:rPr spc="-25" dirty="0">
                <a:solidFill>
                  <a:srgbClr val="5C5B5A"/>
                </a:solidFill>
              </a:rPr>
              <a:t> </a:t>
            </a:r>
            <a:r>
              <a:rPr dirty="0">
                <a:solidFill>
                  <a:srgbClr val="5C5B5A"/>
                </a:solidFill>
              </a:rPr>
              <a:t>equates</a:t>
            </a:r>
            <a:r>
              <a:rPr spc="-25" dirty="0">
                <a:solidFill>
                  <a:srgbClr val="5C5B5A"/>
                </a:solidFill>
              </a:rPr>
              <a:t> </a:t>
            </a:r>
            <a:r>
              <a:rPr dirty="0">
                <a:solidFill>
                  <a:srgbClr val="5C5B5A"/>
                </a:solidFill>
              </a:rPr>
              <a:t>to</a:t>
            </a:r>
            <a:r>
              <a:rPr spc="-25" dirty="0">
                <a:solidFill>
                  <a:srgbClr val="5C5B5A"/>
                </a:solidFill>
              </a:rPr>
              <a:t> </a:t>
            </a:r>
            <a:r>
              <a:rPr dirty="0">
                <a:solidFill>
                  <a:srgbClr val="5C5B5A"/>
                </a:solidFill>
              </a:rPr>
              <a:t>a</a:t>
            </a:r>
            <a:r>
              <a:rPr spc="-35" dirty="0">
                <a:solidFill>
                  <a:srgbClr val="5C5B5A"/>
                </a:solidFill>
              </a:rPr>
              <a:t> </a:t>
            </a:r>
            <a:r>
              <a:rPr dirty="0">
                <a:solidFill>
                  <a:srgbClr val="5C5B5A"/>
                </a:solidFill>
              </a:rPr>
              <a:t>fifth</a:t>
            </a:r>
            <a:r>
              <a:rPr spc="-30" dirty="0">
                <a:solidFill>
                  <a:srgbClr val="5C5B5A"/>
                </a:solidFill>
              </a:rPr>
              <a:t> </a:t>
            </a:r>
            <a:r>
              <a:rPr dirty="0">
                <a:solidFill>
                  <a:srgbClr val="5C5B5A"/>
                </a:solidFill>
              </a:rPr>
              <a:t>(19%) of</a:t>
            </a:r>
            <a:r>
              <a:rPr spc="-25" dirty="0">
                <a:solidFill>
                  <a:srgbClr val="5C5B5A"/>
                </a:solidFill>
              </a:rPr>
              <a:t> </a:t>
            </a:r>
            <a:r>
              <a:rPr dirty="0">
                <a:solidFill>
                  <a:srgbClr val="5C5B5A"/>
                </a:solidFill>
              </a:rPr>
              <a:t>households</a:t>
            </a:r>
            <a:r>
              <a:rPr spc="-40" dirty="0">
                <a:solidFill>
                  <a:srgbClr val="5C5B5A"/>
                </a:solidFill>
              </a:rPr>
              <a:t> </a:t>
            </a:r>
            <a:r>
              <a:rPr dirty="0">
                <a:solidFill>
                  <a:srgbClr val="5C5B5A"/>
                </a:solidFill>
              </a:rPr>
              <a:t>with</a:t>
            </a:r>
            <a:r>
              <a:rPr spc="-65" dirty="0">
                <a:solidFill>
                  <a:srgbClr val="5C5B5A"/>
                </a:solidFill>
              </a:rPr>
              <a:t> </a:t>
            </a:r>
            <a:r>
              <a:rPr dirty="0">
                <a:solidFill>
                  <a:srgbClr val="5C5B5A"/>
                </a:solidFill>
              </a:rPr>
              <a:t>someone</a:t>
            </a:r>
            <a:r>
              <a:rPr spc="-25" dirty="0">
                <a:solidFill>
                  <a:srgbClr val="5C5B5A"/>
                </a:solidFill>
              </a:rPr>
              <a:t> </a:t>
            </a:r>
            <a:r>
              <a:rPr dirty="0">
                <a:solidFill>
                  <a:srgbClr val="5C5B5A"/>
                </a:solidFill>
              </a:rPr>
              <a:t>lacking</a:t>
            </a:r>
            <a:r>
              <a:rPr spc="-20" dirty="0">
                <a:solidFill>
                  <a:srgbClr val="5C5B5A"/>
                </a:solidFill>
              </a:rPr>
              <a:t> </a:t>
            </a:r>
            <a:r>
              <a:rPr spc="-10" dirty="0">
                <a:solidFill>
                  <a:srgbClr val="5C5B5A"/>
                </a:solidFill>
              </a:rPr>
              <a:t>confidence.</a:t>
            </a:r>
          </a:p>
          <a:p>
            <a:pPr marL="12700">
              <a:lnSpc>
                <a:spcPct val="100000"/>
              </a:lnSpc>
            </a:pPr>
            <a:r>
              <a:rPr dirty="0">
                <a:solidFill>
                  <a:srgbClr val="5C5B5A"/>
                </a:solidFill>
              </a:rPr>
              <a:t>These</a:t>
            </a:r>
            <a:r>
              <a:rPr spc="-40" dirty="0">
                <a:solidFill>
                  <a:srgbClr val="5C5B5A"/>
                </a:solidFill>
              </a:rPr>
              <a:t> </a:t>
            </a:r>
            <a:r>
              <a:rPr dirty="0">
                <a:solidFill>
                  <a:srgbClr val="5C5B5A"/>
                </a:solidFill>
              </a:rPr>
              <a:t>figures</a:t>
            </a:r>
            <a:r>
              <a:rPr spc="-25" dirty="0">
                <a:solidFill>
                  <a:srgbClr val="5C5B5A"/>
                </a:solidFill>
              </a:rPr>
              <a:t> </a:t>
            </a:r>
            <a:r>
              <a:rPr dirty="0">
                <a:solidFill>
                  <a:srgbClr val="5C5B5A"/>
                </a:solidFill>
              </a:rPr>
              <a:t>are</a:t>
            </a:r>
            <a:r>
              <a:rPr spc="-25" dirty="0">
                <a:solidFill>
                  <a:srgbClr val="5C5B5A"/>
                </a:solidFill>
              </a:rPr>
              <a:t> </a:t>
            </a:r>
            <a:r>
              <a:rPr dirty="0">
                <a:solidFill>
                  <a:srgbClr val="5C5B5A"/>
                </a:solidFill>
              </a:rPr>
              <a:t>just</a:t>
            </a:r>
            <a:r>
              <a:rPr spc="-20" dirty="0">
                <a:solidFill>
                  <a:srgbClr val="5C5B5A"/>
                </a:solidFill>
              </a:rPr>
              <a:t> </a:t>
            </a:r>
            <a:r>
              <a:rPr dirty="0">
                <a:solidFill>
                  <a:srgbClr val="5C5B5A"/>
                </a:solidFill>
              </a:rPr>
              <a:t>slightly</a:t>
            </a:r>
            <a:r>
              <a:rPr spc="-50" dirty="0">
                <a:solidFill>
                  <a:srgbClr val="5C5B5A"/>
                </a:solidFill>
              </a:rPr>
              <a:t> </a:t>
            </a:r>
            <a:r>
              <a:rPr dirty="0">
                <a:solidFill>
                  <a:srgbClr val="5C5B5A"/>
                </a:solidFill>
              </a:rPr>
              <a:t>lower</a:t>
            </a:r>
            <a:r>
              <a:rPr spc="-50" dirty="0">
                <a:solidFill>
                  <a:srgbClr val="5C5B5A"/>
                </a:solidFill>
              </a:rPr>
              <a:t> </a:t>
            </a:r>
            <a:r>
              <a:rPr dirty="0">
                <a:solidFill>
                  <a:srgbClr val="5C5B5A"/>
                </a:solidFill>
              </a:rPr>
              <a:t>than</a:t>
            </a:r>
            <a:r>
              <a:rPr spc="-30" dirty="0">
                <a:solidFill>
                  <a:srgbClr val="5C5B5A"/>
                </a:solidFill>
              </a:rPr>
              <a:t> </a:t>
            </a:r>
            <a:r>
              <a:rPr dirty="0">
                <a:solidFill>
                  <a:srgbClr val="5C5B5A"/>
                </a:solidFill>
              </a:rPr>
              <a:t>the</a:t>
            </a:r>
            <a:r>
              <a:rPr spc="-20" dirty="0">
                <a:solidFill>
                  <a:srgbClr val="5C5B5A"/>
                </a:solidFill>
              </a:rPr>
              <a:t> </a:t>
            </a:r>
            <a:r>
              <a:rPr dirty="0">
                <a:solidFill>
                  <a:srgbClr val="5C5B5A"/>
                </a:solidFill>
              </a:rPr>
              <a:t>equivalent results</a:t>
            </a:r>
            <a:r>
              <a:rPr spc="-30" dirty="0">
                <a:solidFill>
                  <a:srgbClr val="5C5B5A"/>
                </a:solidFill>
              </a:rPr>
              <a:t> </a:t>
            </a:r>
            <a:r>
              <a:rPr dirty="0">
                <a:solidFill>
                  <a:srgbClr val="5C5B5A"/>
                </a:solidFill>
              </a:rPr>
              <a:t>reported</a:t>
            </a:r>
            <a:r>
              <a:rPr spc="-20" dirty="0">
                <a:solidFill>
                  <a:srgbClr val="5C5B5A"/>
                </a:solidFill>
              </a:rPr>
              <a:t> </a:t>
            </a:r>
            <a:r>
              <a:rPr dirty="0">
                <a:solidFill>
                  <a:srgbClr val="5C5B5A"/>
                </a:solidFill>
              </a:rPr>
              <a:t>in</a:t>
            </a:r>
            <a:r>
              <a:rPr spc="-25" dirty="0">
                <a:solidFill>
                  <a:srgbClr val="5C5B5A"/>
                </a:solidFill>
              </a:rPr>
              <a:t> </a:t>
            </a:r>
            <a:r>
              <a:rPr dirty="0">
                <a:solidFill>
                  <a:srgbClr val="5C5B5A"/>
                </a:solidFill>
              </a:rPr>
              <a:t>the</a:t>
            </a:r>
            <a:r>
              <a:rPr spc="-25" dirty="0">
                <a:solidFill>
                  <a:srgbClr val="5C5B5A"/>
                </a:solidFill>
              </a:rPr>
              <a:t> </a:t>
            </a:r>
            <a:r>
              <a:rPr dirty="0">
                <a:solidFill>
                  <a:srgbClr val="5C5B5A"/>
                </a:solidFill>
              </a:rPr>
              <a:t>last</a:t>
            </a:r>
            <a:r>
              <a:rPr spc="-20" dirty="0">
                <a:solidFill>
                  <a:srgbClr val="5C5B5A"/>
                </a:solidFill>
              </a:rPr>
              <a:t> </a:t>
            </a:r>
            <a:r>
              <a:rPr dirty="0">
                <a:solidFill>
                  <a:srgbClr val="5C5B5A"/>
                </a:solidFill>
              </a:rPr>
              <a:t>survey</a:t>
            </a:r>
            <a:r>
              <a:rPr spc="20" dirty="0">
                <a:solidFill>
                  <a:srgbClr val="5C5B5A"/>
                </a:solidFill>
              </a:rPr>
              <a:t> </a:t>
            </a:r>
            <a:r>
              <a:rPr spc="-10" dirty="0">
                <a:solidFill>
                  <a:srgbClr val="5C5B5A"/>
                </a:solidFill>
              </a:rPr>
              <a:t>publication</a:t>
            </a:r>
          </a:p>
        </p:txBody>
      </p:sp>
      <p:grpSp>
        <p:nvGrpSpPr>
          <p:cNvPr id="3" name="object 3"/>
          <p:cNvGrpSpPr/>
          <p:nvPr/>
        </p:nvGrpSpPr>
        <p:grpSpPr>
          <a:xfrm>
            <a:off x="2137600" y="2007107"/>
            <a:ext cx="6216015" cy="3222625"/>
            <a:chOff x="2137600" y="2007107"/>
            <a:chExt cx="6216015" cy="3222625"/>
          </a:xfrm>
        </p:grpSpPr>
        <p:sp>
          <p:nvSpPr>
            <p:cNvPr id="4" name="object 4"/>
            <p:cNvSpPr/>
            <p:nvPr/>
          </p:nvSpPr>
          <p:spPr>
            <a:xfrm>
              <a:off x="2759964" y="5128259"/>
              <a:ext cx="4971415" cy="96520"/>
            </a:xfrm>
            <a:custGeom>
              <a:avLst/>
              <a:gdLst/>
              <a:ahLst/>
              <a:cxnLst/>
              <a:rect l="l" t="t" r="r" b="b"/>
              <a:pathLst>
                <a:path w="4971415" h="96520">
                  <a:moveTo>
                    <a:pt x="1868424" y="32004"/>
                  </a:moveTo>
                  <a:lnTo>
                    <a:pt x="0" y="32004"/>
                  </a:lnTo>
                  <a:lnTo>
                    <a:pt x="0" y="96520"/>
                  </a:lnTo>
                  <a:lnTo>
                    <a:pt x="1868424" y="96520"/>
                  </a:lnTo>
                  <a:lnTo>
                    <a:pt x="1868424" y="32004"/>
                  </a:lnTo>
                  <a:close/>
                </a:path>
                <a:path w="4971415" h="96520">
                  <a:moveTo>
                    <a:pt x="4971288" y="0"/>
                  </a:moveTo>
                  <a:lnTo>
                    <a:pt x="3102864" y="0"/>
                  </a:lnTo>
                  <a:lnTo>
                    <a:pt x="3102864" y="96520"/>
                  </a:lnTo>
                  <a:lnTo>
                    <a:pt x="4971288" y="96520"/>
                  </a:lnTo>
                  <a:lnTo>
                    <a:pt x="4971288" y="0"/>
                  </a:lnTo>
                  <a:close/>
                </a:path>
              </a:pathLst>
            </a:custGeom>
            <a:solidFill>
              <a:srgbClr val="E7E6E6"/>
            </a:solidFill>
          </p:spPr>
          <p:txBody>
            <a:bodyPr wrap="square" lIns="0" tIns="0" rIns="0" bIns="0" rtlCol="0"/>
            <a:lstStyle/>
            <a:p>
              <a:endParaRPr/>
            </a:p>
          </p:txBody>
        </p:sp>
        <p:sp>
          <p:nvSpPr>
            <p:cNvPr id="5" name="object 5"/>
            <p:cNvSpPr/>
            <p:nvPr/>
          </p:nvSpPr>
          <p:spPr>
            <a:xfrm>
              <a:off x="2759964" y="4966715"/>
              <a:ext cx="1868805" cy="193675"/>
            </a:xfrm>
            <a:custGeom>
              <a:avLst/>
              <a:gdLst/>
              <a:ahLst/>
              <a:cxnLst/>
              <a:rect l="l" t="t" r="r" b="b"/>
              <a:pathLst>
                <a:path w="1868804" h="193675">
                  <a:moveTo>
                    <a:pt x="1868424" y="0"/>
                  </a:moveTo>
                  <a:lnTo>
                    <a:pt x="0" y="0"/>
                  </a:lnTo>
                  <a:lnTo>
                    <a:pt x="0" y="193547"/>
                  </a:lnTo>
                  <a:lnTo>
                    <a:pt x="1868424" y="193547"/>
                  </a:lnTo>
                  <a:lnTo>
                    <a:pt x="1868424" y="0"/>
                  </a:lnTo>
                  <a:close/>
                </a:path>
              </a:pathLst>
            </a:custGeom>
            <a:solidFill>
              <a:srgbClr val="F90000"/>
            </a:solidFill>
          </p:spPr>
          <p:txBody>
            <a:bodyPr wrap="square" lIns="0" tIns="0" rIns="0" bIns="0" rtlCol="0"/>
            <a:lstStyle/>
            <a:p>
              <a:endParaRPr/>
            </a:p>
          </p:txBody>
        </p:sp>
        <p:sp>
          <p:nvSpPr>
            <p:cNvPr id="6" name="object 6"/>
            <p:cNvSpPr/>
            <p:nvPr/>
          </p:nvSpPr>
          <p:spPr>
            <a:xfrm>
              <a:off x="2759964" y="3422903"/>
              <a:ext cx="4971415" cy="1351915"/>
            </a:xfrm>
            <a:custGeom>
              <a:avLst/>
              <a:gdLst/>
              <a:ahLst/>
              <a:cxnLst/>
              <a:rect l="l" t="t" r="r" b="b"/>
              <a:pathLst>
                <a:path w="4971415" h="1351914">
                  <a:moveTo>
                    <a:pt x="1868424" y="0"/>
                  </a:moveTo>
                  <a:lnTo>
                    <a:pt x="0" y="0"/>
                  </a:lnTo>
                  <a:lnTo>
                    <a:pt x="0" y="1287780"/>
                  </a:lnTo>
                  <a:lnTo>
                    <a:pt x="1868424" y="1287780"/>
                  </a:lnTo>
                  <a:lnTo>
                    <a:pt x="1868424" y="0"/>
                  </a:lnTo>
                  <a:close/>
                </a:path>
                <a:path w="4971415" h="1351914">
                  <a:moveTo>
                    <a:pt x="4971288" y="0"/>
                  </a:moveTo>
                  <a:lnTo>
                    <a:pt x="3102864" y="0"/>
                  </a:lnTo>
                  <a:lnTo>
                    <a:pt x="3102864" y="1351788"/>
                  </a:lnTo>
                  <a:lnTo>
                    <a:pt x="4971288" y="1351788"/>
                  </a:lnTo>
                  <a:lnTo>
                    <a:pt x="4971288" y="0"/>
                  </a:lnTo>
                  <a:close/>
                </a:path>
              </a:pathLst>
            </a:custGeom>
            <a:solidFill>
              <a:srgbClr val="6CD4CE"/>
            </a:solidFill>
          </p:spPr>
          <p:txBody>
            <a:bodyPr wrap="square" lIns="0" tIns="0" rIns="0" bIns="0" rtlCol="0"/>
            <a:lstStyle/>
            <a:p>
              <a:endParaRPr/>
            </a:p>
          </p:txBody>
        </p:sp>
        <p:sp>
          <p:nvSpPr>
            <p:cNvPr id="7" name="object 7"/>
            <p:cNvSpPr/>
            <p:nvPr/>
          </p:nvSpPr>
          <p:spPr>
            <a:xfrm>
              <a:off x="2759964" y="2007107"/>
              <a:ext cx="4971415" cy="1416050"/>
            </a:xfrm>
            <a:custGeom>
              <a:avLst/>
              <a:gdLst/>
              <a:ahLst/>
              <a:cxnLst/>
              <a:rect l="l" t="t" r="r" b="b"/>
              <a:pathLst>
                <a:path w="4971415" h="1416050">
                  <a:moveTo>
                    <a:pt x="1868424" y="0"/>
                  </a:moveTo>
                  <a:lnTo>
                    <a:pt x="0" y="0"/>
                  </a:lnTo>
                  <a:lnTo>
                    <a:pt x="0" y="1415796"/>
                  </a:lnTo>
                  <a:lnTo>
                    <a:pt x="1868424" y="1415796"/>
                  </a:lnTo>
                  <a:lnTo>
                    <a:pt x="1868424" y="0"/>
                  </a:lnTo>
                  <a:close/>
                </a:path>
                <a:path w="4971415" h="1416050">
                  <a:moveTo>
                    <a:pt x="4971288" y="0"/>
                  </a:moveTo>
                  <a:lnTo>
                    <a:pt x="3102864" y="0"/>
                  </a:lnTo>
                  <a:lnTo>
                    <a:pt x="3102864" y="1415796"/>
                  </a:lnTo>
                  <a:lnTo>
                    <a:pt x="4971288" y="1415796"/>
                  </a:lnTo>
                  <a:lnTo>
                    <a:pt x="4971288" y="0"/>
                  </a:lnTo>
                  <a:close/>
                </a:path>
              </a:pathLst>
            </a:custGeom>
            <a:solidFill>
              <a:srgbClr val="009590"/>
            </a:solidFill>
          </p:spPr>
          <p:txBody>
            <a:bodyPr wrap="square" lIns="0" tIns="0" rIns="0" bIns="0" rtlCol="0"/>
            <a:lstStyle/>
            <a:p>
              <a:endParaRPr/>
            </a:p>
          </p:txBody>
        </p:sp>
        <p:sp>
          <p:nvSpPr>
            <p:cNvPr id="8" name="object 8"/>
            <p:cNvSpPr/>
            <p:nvPr/>
          </p:nvSpPr>
          <p:spPr>
            <a:xfrm>
              <a:off x="2142363" y="5224779"/>
              <a:ext cx="6206490" cy="0"/>
            </a:xfrm>
            <a:custGeom>
              <a:avLst/>
              <a:gdLst/>
              <a:ahLst/>
              <a:cxnLst/>
              <a:rect l="l" t="t" r="r" b="b"/>
              <a:pathLst>
                <a:path w="6206490">
                  <a:moveTo>
                    <a:pt x="6206236" y="0"/>
                  </a:moveTo>
                  <a:lnTo>
                    <a:pt x="0" y="0"/>
                  </a:lnTo>
                </a:path>
              </a:pathLst>
            </a:custGeom>
            <a:ln w="9525">
              <a:solidFill>
                <a:srgbClr val="D9D9D9"/>
              </a:solidFill>
            </a:ln>
          </p:spPr>
          <p:txBody>
            <a:bodyPr wrap="square" lIns="0" tIns="0" rIns="0" bIns="0" rtlCol="0"/>
            <a:lstStyle/>
            <a:p>
              <a:endParaRPr/>
            </a:p>
          </p:txBody>
        </p:sp>
      </p:grpSp>
      <p:sp>
        <p:nvSpPr>
          <p:cNvPr id="9" name="object 9"/>
          <p:cNvSpPr txBox="1"/>
          <p:nvPr/>
        </p:nvSpPr>
        <p:spPr>
          <a:xfrm>
            <a:off x="5862828" y="5000244"/>
            <a:ext cx="1868805" cy="128270"/>
          </a:xfrm>
          <a:prstGeom prst="rect">
            <a:avLst/>
          </a:prstGeom>
          <a:solidFill>
            <a:srgbClr val="F90000"/>
          </a:solidFill>
        </p:spPr>
        <p:txBody>
          <a:bodyPr vert="horz" wrap="square" lIns="0" tIns="0" rIns="0" bIns="0" rtlCol="0">
            <a:spAutoFit/>
          </a:bodyPr>
          <a:lstStyle/>
          <a:p>
            <a:pPr marL="1905" algn="ctr">
              <a:lnSpc>
                <a:spcPts val="1010"/>
              </a:lnSpc>
            </a:pPr>
            <a:r>
              <a:rPr sz="1200" spc="-25" dirty="0">
                <a:solidFill>
                  <a:srgbClr val="FFFFFF"/>
                </a:solidFill>
                <a:latin typeface="Calibri"/>
                <a:cs typeface="Calibri"/>
              </a:rPr>
              <a:t>4%</a:t>
            </a:r>
            <a:endParaRPr sz="1200">
              <a:latin typeface="Calibri"/>
              <a:cs typeface="Calibri"/>
            </a:endParaRPr>
          </a:p>
        </p:txBody>
      </p:sp>
      <p:sp>
        <p:nvSpPr>
          <p:cNvPr id="10" name="object 10"/>
          <p:cNvSpPr txBox="1"/>
          <p:nvPr/>
        </p:nvSpPr>
        <p:spPr>
          <a:xfrm>
            <a:off x="3588511" y="4951857"/>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6%</a:t>
            </a:r>
            <a:endParaRPr sz="1200">
              <a:latin typeface="Calibri"/>
              <a:cs typeface="Calibri"/>
            </a:endParaRPr>
          </a:p>
        </p:txBody>
      </p:sp>
      <p:sp>
        <p:nvSpPr>
          <p:cNvPr id="11" name="object 11"/>
          <p:cNvSpPr txBox="1"/>
          <p:nvPr/>
        </p:nvSpPr>
        <p:spPr>
          <a:xfrm>
            <a:off x="5862828" y="4774691"/>
            <a:ext cx="1868805" cy="226060"/>
          </a:xfrm>
          <a:prstGeom prst="rect">
            <a:avLst/>
          </a:prstGeom>
          <a:solidFill>
            <a:srgbClr val="FF9999"/>
          </a:solidFill>
        </p:spPr>
        <p:txBody>
          <a:bodyPr vert="horz" wrap="square" lIns="0" tIns="12700" rIns="0" bIns="0" rtlCol="0">
            <a:spAutoFit/>
          </a:bodyPr>
          <a:lstStyle/>
          <a:p>
            <a:pPr marL="1905" algn="ctr">
              <a:lnSpc>
                <a:spcPct val="100000"/>
              </a:lnSpc>
              <a:spcBef>
                <a:spcPts val="100"/>
              </a:spcBef>
            </a:pPr>
            <a:r>
              <a:rPr sz="1200" spc="-25" dirty="0">
                <a:solidFill>
                  <a:srgbClr val="404040"/>
                </a:solidFill>
                <a:latin typeface="Calibri"/>
                <a:cs typeface="Calibri"/>
              </a:rPr>
              <a:t>7%</a:t>
            </a:r>
            <a:endParaRPr sz="1200">
              <a:latin typeface="Calibri"/>
              <a:cs typeface="Calibri"/>
            </a:endParaRPr>
          </a:p>
        </p:txBody>
      </p:sp>
      <p:sp>
        <p:nvSpPr>
          <p:cNvPr id="12" name="object 12"/>
          <p:cNvSpPr txBox="1"/>
          <p:nvPr/>
        </p:nvSpPr>
        <p:spPr>
          <a:xfrm>
            <a:off x="2759964" y="4710684"/>
            <a:ext cx="1868805" cy="256540"/>
          </a:xfrm>
          <a:prstGeom prst="rect">
            <a:avLst/>
          </a:prstGeom>
          <a:solidFill>
            <a:srgbClr val="FF9999"/>
          </a:solidFill>
        </p:spPr>
        <p:txBody>
          <a:bodyPr vert="horz" wrap="square" lIns="0" tIns="28575" rIns="0" bIns="0" rtlCol="0">
            <a:spAutoFit/>
          </a:bodyPr>
          <a:lstStyle/>
          <a:p>
            <a:pPr marL="635" algn="ctr">
              <a:lnSpc>
                <a:spcPct val="100000"/>
              </a:lnSpc>
              <a:spcBef>
                <a:spcPts val="225"/>
              </a:spcBef>
            </a:pPr>
            <a:r>
              <a:rPr sz="1200" spc="-25" dirty="0">
                <a:solidFill>
                  <a:srgbClr val="404040"/>
                </a:solidFill>
                <a:latin typeface="Calibri"/>
                <a:cs typeface="Calibri"/>
              </a:rPr>
              <a:t>8%</a:t>
            </a:r>
            <a:endParaRPr sz="1200">
              <a:latin typeface="Calibri"/>
              <a:cs typeface="Calibri"/>
            </a:endParaRPr>
          </a:p>
        </p:txBody>
      </p:sp>
      <p:sp>
        <p:nvSpPr>
          <p:cNvPr id="13" name="object 13"/>
          <p:cNvSpPr txBox="1"/>
          <p:nvPr/>
        </p:nvSpPr>
        <p:spPr>
          <a:xfrm>
            <a:off x="6665086" y="3986276"/>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14" name="object 14"/>
          <p:cNvSpPr txBox="1"/>
          <p:nvPr/>
        </p:nvSpPr>
        <p:spPr>
          <a:xfrm>
            <a:off x="3561588" y="3954271"/>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404040"/>
                </a:solidFill>
                <a:latin typeface="Calibri"/>
                <a:cs typeface="Calibri"/>
              </a:rPr>
              <a:t>40%</a:t>
            </a:r>
            <a:endParaRPr sz="1200">
              <a:latin typeface="Calibri"/>
              <a:cs typeface="Calibri"/>
            </a:endParaRPr>
          </a:p>
        </p:txBody>
      </p:sp>
      <p:sp>
        <p:nvSpPr>
          <p:cNvPr id="15" name="object 15"/>
          <p:cNvSpPr txBox="1"/>
          <p:nvPr/>
        </p:nvSpPr>
        <p:spPr>
          <a:xfrm>
            <a:off x="6665086" y="2602229"/>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44%</a:t>
            </a:r>
            <a:endParaRPr sz="1200">
              <a:latin typeface="Calibri"/>
              <a:cs typeface="Calibri"/>
            </a:endParaRPr>
          </a:p>
        </p:txBody>
      </p:sp>
      <p:sp>
        <p:nvSpPr>
          <p:cNvPr id="16" name="object 16"/>
          <p:cNvSpPr txBox="1"/>
          <p:nvPr/>
        </p:nvSpPr>
        <p:spPr>
          <a:xfrm>
            <a:off x="3561588" y="2602229"/>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44%</a:t>
            </a:r>
            <a:endParaRPr sz="1200">
              <a:latin typeface="Calibri"/>
              <a:cs typeface="Calibri"/>
            </a:endParaRPr>
          </a:p>
        </p:txBody>
      </p:sp>
      <p:sp>
        <p:nvSpPr>
          <p:cNvPr id="17" name="object 17"/>
          <p:cNvSpPr txBox="1"/>
          <p:nvPr/>
        </p:nvSpPr>
        <p:spPr>
          <a:xfrm>
            <a:off x="6277736" y="5302377"/>
            <a:ext cx="1039494" cy="394970"/>
          </a:xfrm>
          <a:prstGeom prst="rect">
            <a:avLst/>
          </a:prstGeom>
        </p:spPr>
        <p:txBody>
          <a:bodyPr vert="horz" wrap="square" lIns="0" tIns="9525" rIns="0" bIns="0" rtlCol="0">
            <a:spAutoFit/>
          </a:bodyPr>
          <a:lstStyle/>
          <a:p>
            <a:pPr marL="53340" marR="5080" indent="-41275">
              <a:lnSpc>
                <a:spcPct val="101800"/>
              </a:lnSpc>
              <a:spcBef>
                <a:spcPts val="75"/>
              </a:spcBef>
            </a:pPr>
            <a:r>
              <a:rPr sz="1200" dirty="0">
                <a:solidFill>
                  <a:srgbClr val="585858"/>
                </a:solidFill>
                <a:latin typeface="Calibri"/>
                <a:cs typeface="Calibri"/>
              </a:rPr>
              <a:t>Someone</a:t>
            </a:r>
            <a:r>
              <a:rPr sz="1200" spc="-45" dirty="0">
                <a:solidFill>
                  <a:srgbClr val="585858"/>
                </a:solidFill>
                <a:latin typeface="Calibri"/>
                <a:cs typeface="Calibri"/>
              </a:rPr>
              <a:t> </a:t>
            </a:r>
            <a:r>
              <a:rPr sz="1200" dirty="0">
                <a:solidFill>
                  <a:srgbClr val="585858"/>
                </a:solidFill>
                <a:latin typeface="Calibri"/>
                <a:cs typeface="Calibri"/>
              </a:rPr>
              <a:t>else</a:t>
            </a:r>
            <a:r>
              <a:rPr sz="1200" spc="-40" dirty="0">
                <a:solidFill>
                  <a:srgbClr val="585858"/>
                </a:solidFill>
                <a:latin typeface="Calibri"/>
                <a:cs typeface="Calibri"/>
              </a:rPr>
              <a:t> </a:t>
            </a:r>
            <a:r>
              <a:rPr sz="1200" spc="-25" dirty="0">
                <a:solidFill>
                  <a:srgbClr val="585858"/>
                </a:solidFill>
                <a:latin typeface="Calibri"/>
                <a:cs typeface="Calibri"/>
              </a:rPr>
              <a:t>in </a:t>
            </a:r>
            <a:r>
              <a:rPr sz="1200" dirty="0">
                <a:solidFill>
                  <a:srgbClr val="585858"/>
                </a:solidFill>
                <a:latin typeface="Calibri"/>
                <a:cs typeface="Calibri"/>
              </a:rPr>
              <a:t>your</a:t>
            </a:r>
            <a:r>
              <a:rPr sz="1200" spc="-15" dirty="0">
                <a:solidFill>
                  <a:srgbClr val="585858"/>
                </a:solidFill>
                <a:latin typeface="Calibri"/>
                <a:cs typeface="Calibri"/>
              </a:rPr>
              <a:t> </a:t>
            </a:r>
            <a:r>
              <a:rPr sz="1200" spc="-10" dirty="0">
                <a:solidFill>
                  <a:srgbClr val="585858"/>
                </a:solidFill>
                <a:latin typeface="Calibri"/>
                <a:cs typeface="Calibri"/>
              </a:rPr>
              <a:t>household</a:t>
            </a:r>
            <a:endParaRPr sz="1200">
              <a:latin typeface="Calibri"/>
              <a:cs typeface="Calibri"/>
            </a:endParaRPr>
          </a:p>
        </p:txBody>
      </p:sp>
      <p:sp>
        <p:nvSpPr>
          <p:cNvPr id="18" name="object 18"/>
          <p:cNvSpPr txBox="1"/>
          <p:nvPr/>
        </p:nvSpPr>
        <p:spPr>
          <a:xfrm>
            <a:off x="3564382" y="5302377"/>
            <a:ext cx="26162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Calibri"/>
                <a:cs typeface="Calibri"/>
              </a:rPr>
              <a:t>You</a:t>
            </a:r>
            <a:endParaRPr sz="1200">
              <a:latin typeface="Calibri"/>
              <a:cs typeface="Calibri"/>
            </a:endParaRPr>
          </a:p>
        </p:txBody>
      </p:sp>
      <p:sp>
        <p:nvSpPr>
          <p:cNvPr id="19" name="object 19"/>
          <p:cNvSpPr txBox="1"/>
          <p:nvPr/>
        </p:nvSpPr>
        <p:spPr>
          <a:xfrm>
            <a:off x="2311145" y="1361058"/>
            <a:ext cx="4677410" cy="445770"/>
          </a:xfrm>
          <a:prstGeom prst="rect">
            <a:avLst/>
          </a:prstGeom>
        </p:spPr>
        <p:txBody>
          <a:bodyPr vert="horz" wrap="square" lIns="0" tIns="26034" rIns="0" bIns="0" rtlCol="0">
            <a:spAutoFit/>
          </a:bodyPr>
          <a:lstStyle/>
          <a:p>
            <a:pPr marL="1221105" marR="5080" indent="-1209040">
              <a:lnSpc>
                <a:spcPts val="1620"/>
              </a:lnSpc>
              <a:spcBef>
                <a:spcPts val="204"/>
              </a:spcBef>
            </a:pPr>
            <a:r>
              <a:rPr sz="1400" b="1" dirty="0">
                <a:solidFill>
                  <a:srgbClr val="585858"/>
                </a:solidFill>
                <a:latin typeface="Arial"/>
                <a:cs typeface="Arial"/>
              </a:rPr>
              <a:t>How</a:t>
            </a:r>
            <a:r>
              <a:rPr sz="1400" b="1" spc="-25" dirty="0">
                <a:solidFill>
                  <a:srgbClr val="585858"/>
                </a:solidFill>
                <a:latin typeface="Arial"/>
                <a:cs typeface="Arial"/>
              </a:rPr>
              <a:t> </a:t>
            </a:r>
            <a:r>
              <a:rPr sz="1400" b="1" dirty="0">
                <a:solidFill>
                  <a:srgbClr val="585858"/>
                </a:solidFill>
                <a:latin typeface="Arial"/>
                <a:cs typeface="Arial"/>
              </a:rPr>
              <a:t>confident</a:t>
            </a:r>
            <a:r>
              <a:rPr sz="1400" b="1" spc="-30" dirty="0">
                <a:solidFill>
                  <a:srgbClr val="585858"/>
                </a:solidFill>
                <a:latin typeface="Arial"/>
                <a:cs typeface="Arial"/>
              </a:rPr>
              <a:t> </a:t>
            </a:r>
            <a:r>
              <a:rPr sz="1400" b="1" dirty="0">
                <a:solidFill>
                  <a:srgbClr val="585858"/>
                </a:solidFill>
                <a:latin typeface="Arial"/>
                <a:cs typeface="Arial"/>
              </a:rPr>
              <a:t>are</a:t>
            </a:r>
            <a:r>
              <a:rPr sz="1400" b="1" spc="-35" dirty="0">
                <a:solidFill>
                  <a:srgbClr val="585858"/>
                </a:solidFill>
                <a:latin typeface="Arial"/>
                <a:cs typeface="Arial"/>
              </a:rPr>
              <a:t> </a:t>
            </a:r>
            <a:r>
              <a:rPr sz="1400" b="1" dirty="0">
                <a:solidFill>
                  <a:srgbClr val="585858"/>
                </a:solidFill>
                <a:latin typeface="Arial"/>
                <a:cs typeface="Arial"/>
              </a:rPr>
              <a:t>you</a:t>
            </a:r>
            <a:r>
              <a:rPr sz="1400" b="1" spc="10" dirty="0">
                <a:solidFill>
                  <a:srgbClr val="585858"/>
                </a:solidFill>
                <a:latin typeface="Arial"/>
                <a:cs typeface="Arial"/>
              </a:rPr>
              <a:t> </a:t>
            </a:r>
            <a:r>
              <a:rPr sz="1400" b="1" dirty="0">
                <a:solidFill>
                  <a:srgbClr val="585858"/>
                </a:solidFill>
                <a:latin typeface="Arial"/>
                <a:cs typeface="Arial"/>
              </a:rPr>
              <a:t>in</a:t>
            </a:r>
            <a:r>
              <a:rPr sz="1400" b="1" spc="-35" dirty="0">
                <a:solidFill>
                  <a:srgbClr val="585858"/>
                </a:solidFill>
                <a:latin typeface="Arial"/>
                <a:cs typeface="Arial"/>
              </a:rPr>
              <a:t> </a:t>
            </a:r>
            <a:r>
              <a:rPr sz="1400" b="1" dirty="0">
                <a:solidFill>
                  <a:srgbClr val="585858"/>
                </a:solidFill>
                <a:latin typeface="Arial"/>
                <a:cs typeface="Arial"/>
              </a:rPr>
              <a:t>using</a:t>
            </a:r>
            <a:r>
              <a:rPr sz="1400" b="1" spc="-25" dirty="0">
                <a:solidFill>
                  <a:srgbClr val="585858"/>
                </a:solidFill>
                <a:latin typeface="Arial"/>
                <a:cs typeface="Arial"/>
              </a:rPr>
              <a:t> </a:t>
            </a:r>
            <a:r>
              <a:rPr sz="1400" b="1" dirty="0">
                <a:solidFill>
                  <a:srgbClr val="585858"/>
                </a:solidFill>
                <a:latin typeface="Arial"/>
                <a:cs typeface="Arial"/>
              </a:rPr>
              <a:t>digital</a:t>
            </a:r>
            <a:r>
              <a:rPr sz="1400" b="1" spc="-40" dirty="0">
                <a:solidFill>
                  <a:srgbClr val="585858"/>
                </a:solidFill>
                <a:latin typeface="Arial"/>
                <a:cs typeface="Arial"/>
              </a:rPr>
              <a:t> </a:t>
            </a:r>
            <a:r>
              <a:rPr sz="1400" b="1" dirty="0">
                <a:solidFill>
                  <a:srgbClr val="585858"/>
                </a:solidFill>
                <a:latin typeface="Arial"/>
                <a:cs typeface="Arial"/>
              </a:rPr>
              <a:t>services</a:t>
            </a:r>
            <a:r>
              <a:rPr sz="1400" b="1" spc="-45" dirty="0">
                <a:solidFill>
                  <a:srgbClr val="585858"/>
                </a:solidFill>
                <a:latin typeface="Arial"/>
                <a:cs typeface="Arial"/>
              </a:rPr>
              <a:t> </a:t>
            </a:r>
            <a:r>
              <a:rPr sz="1400" b="1" spc="-10" dirty="0">
                <a:solidFill>
                  <a:srgbClr val="585858"/>
                </a:solidFill>
                <a:latin typeface="Arial"/>
                <a:cs typeface="Arial"/>
              </a:rPr>
              <a:t>online? </a:t>
            </a:r>
            <a:r>
              <a:rPr sz="1400" b="1" dirty="0">
                <a:solidFill>
                  <a:srgbClr val="585858"/>
                </a:solidFill>
                <a:latin typeface="Arial"/>
                <a:cs typeface="Arial"/>
              </a:rPr>
              <a:t>(August –</a:t>
            </a:r>
            <a:r>
              <a:rPr sz="1400" b="1" spc="-40" dirty="0">
                <a:solidFill>
                  <a:srgbClr val="585858"/>
                </a:solidFill>
                <a:latin typeface="Arial"/>
                <a:cs typeface="Arial"/>
              </a:rPr>
              <a:t> </a:t>
            </a:r>
            <a:r>
              <a:rPr sz="1400" b="1" dirty="0">
                <a:solidFill>
                  <a:srgbClr val="585858"/>
                </a:solidFill>
                <a:latin typeface="Arial"/>
                <a:cs typeface="Arial"/>
              </a:rPr>
              <a:t>December</a:t>
            </a:r>
            <a:r>
              <a:rPr sz="1400" b="1" spc="-35" dirty="0">
                <a:solidFill>
                  <a:srgbClr val="585858"/>
                </a:solidFill>
                <a:latin typeface="Arial"/>
                <a:cs typeface="Arial"/>
              </a:rPr>
              <a:t> </a:t>
            </a:r>
            <a:r>
              <a:rPr sz="1400" b="1" spc="-20" dirty="0">
                <a:solidFill>
                  <a:srgbClr val="585858"/>
                </a:solidFill>
                <a:latin typeface="Arial"/>
                <a:cs typeface="Arial"/>
              </a:rPr>
              <a:t>2024)</a:t>
            </a:r>
            <a:endParaRPr sz="1400">
              <a:latin typeface="Arial"/>
              <a:cs typeface="Arial"/>
            </a:endParaRPr>
          </a:p>
        </p:txBody>
      </p:sp>
      <p:sp>
        <p:nvSpPr>
          <p:cNvPr id="20" name="object 20"/>
          <p:cNvSpPr/>
          <p:nvPr/>
        </p:nvSpPr>
        <p:spPr>
          <a:xfrm>
            <a:off x="546912" y="2226303"/>
            <a:ext cx="97790" cy="97790"/>
          </a:xfrm>
          <a:custGeom>
            <a:avLst/>
            <a:gdLst/>
            <a:ahLst/>
            <a:cxnLst/>
            <a:rect l="l" t="t" r="r" b="b"/>
            <a:pathLst>
              <a:path w="97790" h="97789">
                <a:moveTo>
                  <a:pt x="97669" y="0"/>
                </a:moveTo>
                <a:lnTo>
                  <a:pt x="0" y="0"/>
                </a:lnTo>
                <a:lnTo>
                  <a:pt x="0" y="97669"/>
                </a:lnTo>
                <a:lnTo>
                  <a:pt x="97669" y="97669"/>
                </a:lnTo>
                <a:lnTo>
                  <a:pt x="97669" y="0"/>
                </a:lnTo>
                <a:close/>
              </a:path>
            </a:pathLst>
          </a:custGeom>
          <a:solidFill>
            <a:srgbClr val="009590"/>
          </a:solidFill>
        </p:spPr>
        <p:txBody>
          <a:bodyPr wrap="square" lIns="0" tIns="0" rIns="0" bIns="0" rtlCol="0"/>
          <a:lstStyle/>
          <a:p>
            <a:endParaRPr/>
          </a:p>
        </p:txBody>
      </p:sp>
      <p:sp>
        <p:nvSpPr>
          <p:cNvPr id="21" name="object 21"/>
          <p:cNvSpPr txBox="1"/>
          <p:nvPr/>
        </p:nvSpPr>
        <p:spPr>
          <a:xfrm>
            <a:off x="676148" y="2135505"/>
            <a:ext cx="109029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585858"/>
                </a:solidFill>
                <a:latin typeface="Calibri"/>
                <a:cs typeface="Calibri"/>
              </a:rPr>
              <a:t>Very</a:t>
            </a:r>
            <a:r>
              <a:rPr sz="1400" spc="-40" dirty="0">
                <a:solidFill>
                  <a:srgbClr val="585858"/>
                </a:solidFill>
                <a:latin typeface="Calibri"/>
                <a:cs typeface="Calibri"/>
              </a:rPr>
              <a:t> </a:t>
            </a:r>
            <a:r>
              <a:rPr sz="1400" spc="-10" dirty="0">
                <a:solidFill>
                  <a:srgbClr val="585858"/>
                </a:solidFill>
                <a:latin typeface="Calibri"/>
                <a:cs typeface="Calibri"/>
              </a:rPr>
              <a:t>confident</a:t>
            </a:r>
            <a:endParaRPr sz="1400">
              <a:latin typeface="Calibri"/>
              <a:cs typeface="Calibri"/>
            </a:endParaRPr>
          </a:p>
        </p:txBody>
      </p:sp>
      <p:sp>
        <p:nvSpPr>
          <p:cNvPr id="22" name="object 22"/>
          <p:cNvSpPr/>
          <p:nvPr/>
        </p:nvSpPr>
        <p:spPr>
          <a:xfrm>
            <a:off x="546912" y="2894958"/>
            <a:ext cx="97790" cy="97790"/>
          </a:xfrm>
          <a:custGeom>
            <a:avLst/>
            <a:gdLst/>
            <a:ahLst/>
            <a:cxnLst/>
            <a:rect l="l" t="t" r="r" b="b"/>
            <a:pathLst>
              <a:path w="97790" h="97789">
                <a:moveTo>
                  <a:pt x="97669" y="0"/>
                </a:moveTo>
                <a:lnTo>
                  <a:pt x="0" y="0"/>
                </a:lnTo>
                <a:lnTo>
                  <a:pt x="0" y="97669"/>
                </a:lnTo>
                <a:lnTo>
                  <a:pt x="97669" y="97669"/>
                </a:lnTo>
                <a:lnTo>
                  <a:pt x="97669" y="0"/>
                </a:lnTo>
                <a:close/>
              </a:path>
            </a:pathLst>
          </a:custGeom>
          <a:solidFill>
            <a:srgbClr val="6CD4CE"/>
          </a:solidFill>
        </p:spPr>
        <p:txBody>
          <a:bodyPr wrap="square" lIns="0" tIns="0" rIns="0" bIns="0" rtlCol="0"/>
          <a:lstStyle/>
          <a:p>
            <a:endParaRPr/>
          </a:p>
        </p:txBody>
      </p:sp>
      <p:sp>
        <p:nvSpPr>
          <p:cNvPr id="23" name="object 23"/>
          <p:cNvSpPr txBox="1"/>
          <p:nvPr/>
        </p:nvSpPr>
        <p:spPr>
          <a:xfrm>
            <a:off x="676148" y="2804287"/>
            <a:ext cx="116078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585858"/>
                </a:solidFill>
                <a:latin typeface="Calibri"/>
                <a:cs typeface="Calibri"/>
              </a:rPr>
              <a:t>Quite</a:t>
            </a:r>
            <a:r>
              <a:rPr sz="1400" spc="-50" dirty="0">
                <a:solidFill>
                  <a:srgbClr val="585858"/>
                </a:solidFill>
                <a:latin typeface="Calibri"/>
                <a:cs typeface="Calibri"/>
              </a:rPr>
              <a:t> </a:t>
            </a:r>
            <a:r>
              <a:rPr sz="1400" spc="-10" dirty="0">
                <a:solidFill>
                  <a:srgbClr val="585858"/>
                </a:solidFill>
                <a:latin typeface="Calibri"/>
                <a:cs typeface="Calibri"/>
              </a:rPr>
              <a:t>confident</a:t>
            </a:r>
            <a:endParaRPr sz="1400">
              <a:latin typeface="Calibri"/>
              <a:cs typeface="Calibri"/>
            </a:endParaRPr>
          </a:p>
        </p:txBody>
      </p:sp>
      <p:sp>
        <p:nvSpPr>
          <p:cNvPr id="24" name="object 24"/>
          <p:cNvSpPr/>
          <p:nvPr/>
        </p:nvSpPr>
        <p:spPr>
          <a:xfrm>
            <a:off x="546912" y="3563740"/>
            <a:ext cx="97790" cy="97790"/>
          </a:xfrm>
          <a:custGeom>
            <a:avLst/>
            <a:gdLst/>
            <a:ahLst/>
            <a:cxnLst/>
            <a:rect l="l" t="t" r="r" b="b"/>
            <a:pathLst>
              <a:path w="97790" h="97789">
                <a:moveTo>
                  <a:pt x="97669" y="0"/>
                </a:moveTo>
                <a:lnTo>
                  <a:pt x="0" y="0"/>
                </a:lnTo>
                <a:lnTo>
                  <a:pt x="0" y="97669"/>
                </a:lnTo>
                <a:lnTo>
                  <a:pt x="97669" y="97669"/>
                </a:lnTo>
                <a:lnTo>
                  <a:pt x="97669" y="0"/>
                </a:lnTo>
                <a:close/>
              </a:path>
            </a:pathLst>
          </a:custGeom>
          <a:solidFill>
            <a:srgbClr val="FF9999"/>
          </a:solidFill>
        </p:spPr>
        <p:txBody>
          <a:bodyPr wrap="square" lIns="0" tIns="0" rIns="0" bIns="0" rtlCol="0"/>
          <a:lstStyle/>
          <a:p>
            <a:endParaRPr/>
          </a:p>
        </p:txBody>
      </p:sp>
      <p:sp>
        <p:nvSpPr>
          <p:cNvPr id="25" name="object 25"/>
          <p:cNvSpPr txBox="1"/>
          <p:nvPr/>
        </p:nvSpPr>
        <p:spPr>
          <a:xfrm>
            <a:off x="676148" y="3473322"/>
            <a:ext cx="137795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585858"/>
                </a:solidFill>
                <a:latin typeface="Calibri"/>
                <a:cs typeface="Calibri"/>
              </a:rPr>
              <a:t>Not</a:t>
            </a:r>
            <a:r>
              <a:rPr sz="1400" spc="-30" dirty="0">
                <a:solidFill>
                  <a:srgbClr val="585858"/>
                </a:solidFill>
                <a:latin typeface="Calibri"/>
                <a:cs typeface="Calibri"/>
              </a:rPr>
              <a:t> </a:t>
            </a:r>
            <a:r>
              <a:rPr sz="1400" dirty="0">
                <a:solidFill>
                  <a:srgbClr val="585858"/>
                </a:solidFill>
                <a:latin typeface="Calibri"/>
                <a:cs typeface="Calibri"/>
              </a:rPr>
              <a:t>very</a:t>
            </a:r>
            <a:r>
              <a:rPr sz="1400" spc="-25" dirty="0">
                <a:solidFill>
                  <a:srgbClr val="585858"/>
                </a:solidFill>
                <a:latin typeface="Calibri"/>
                <a:cs typeface="Calibri"/>
              </a:rPr>
              <a:t> </a:t>
            </a:r>
            <a:r>
              <a:rPr sz="1400" spc="-10" dirty="0">
                <a:solidFill>
                  <a:srgbClr val="585858"/>
                </a:solidFill>
                <a:latin typeface="Calibri"/>
                <a:cs typeface="Calibri"/>
              </a:rPr>
              <a:t>confident</a:t>
            </a:r>
            <a:endParaRPr sz="1400">
              <a:latin typeface="Calibri"/>
              <a:cs typeface="Calibri"/>
            </a:endParaRPr>
          </a:p>
        </p:txBody>
      </p:sp>
      <p:sp>
        <p:nvSpPr>
          <p:cNvPr id="26" name="object 26"/>
          <p:cNvSpPr/>
          <p:nvPr/>
        </p:nvSpPr>
        <p:spPr>
          <a:xfrm>
            <a:off x="546912" y="4232395"/>
            <a:ext cx="97790" cy="97790"/>
          </a:xfrm>
          <a:custGeom>
            <a:avLst/>
            <a:gdLst/>
            <a:ahLst/>
            <a:cxnLst/>
            <a:rect l="l" t="t" r="r" b="b"/>
            <a:pathLst>
              <a:path w="97790" h="97789">
                <a:moveTo>
                  <a:pt x="97669" y="0"/>
                </a:moveTo>
                <a:lnTo>
                  <a:pt x="0" y="0"/>
                </a:lnTo>
                <a:lnTo>
                  <a:pt x="0" y="97669"/>
                </a:lnTo>
                <a:lnTo>
                  <a:pt x="97669" y="97669"/>
                </a:lnTo>
                <a:lnTo>
                  <a:pt x="97669" y="0"/>
                </a:lnTo>
                <a:close/>
              </a:path>
            </a:pathLst>
          </a:custGeom>
          <a:solidFill>
            <a:srgbClr val="F90000"/>
          </a:solidFill>
        </p:spPr>
        <p:txBody>
          <a:bodyPr wrap="square" lIns="0" tIns="0" rIns="0" bIns="0" rtlCol="0"/>
          <a:lstStyle/>
          <a:p>
            <a:endParaRPr/>
          </a:p>
        </p:txBody>
      </p:sp>
      <p:sp>
        <p:nvSpPr>
          <p:cNvPr id="27" name="object 27"/>
          <p:cNvSpPr txBox="1"/>
          <p:nvPr/>
        </p:nvSpPr>
        <p:spPr>
          <a:xfrm>
            <a:off x="676148" y="4141977"/>
            <a:ext cx="141859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585858"/>
                </a:solidFill>
                <a:latin typeface="Calibri"/>
                <a:cs typeface="Calibri"/>
              </a:rPr>
              <a:t>Not</a:t>
            </a:r>
            <a:r>
              <a:rPr sz="1400" spc="-25" dirty="0">
                <a:solidFill>
                  <a:srgbClr val="585858"/>
                </a:solidFill>
                <a:latin typeface="Calibri"/>
                <a:cs typeface="Calibri"/>
              </a:rPr>
              <a:t> </a:t>
            </a:r>
            <a:r>
              <a:rPr sz="1400" dirty="0">
                <a:solidFill>
                  <a:srgbClr val="585858"/>
                </a:solidFill>
                <a:latin typeface="Calibri"/>
                <a:cs typeface="Calibri"/>
              </a:rPr>
              <a:t>at</a:t>
            </a:r>
            <a:r>
              <a:rPr sz="1400" spc="-25" dirty="0">
                <a:solidFill>
                  <a:srgbClr val="585858"/>
                </a:solidFill>
                <a:latin typeface="Calibri"/>
                <a:cs typeface="Calibri"/>
              </a:rPr>
              <a:t> </a:t>
            </a:r>
            <a:r>
              <a:rPr sz="1400" dirty="0">
                <a:solidFill>
                  <a:srgbClr val="585858"/>
                </a:solidFill>
                <a:latin typeface="Calibri"/>
                <a:cs typeface="Calibri"/>
              </a:rPr>
              <a:t>all</a:t>
            </a:r>
            <a:r>
              <a:rPr sz="1400" spc="-25" dirty="0">
                <a:solidFill>
                  <a:srgbClr val="585858"/>
                </a:solidFill>
                <a:latin typeface="Calibri"/>
                <a:cs typeface="Calibri"/>
              </a:rPr>
              <a:t> </a:t>
            </a:r>
            <a:r>
              <a:rPr sz="1400" spc="-10" dirty="0">
                <a:solidFill>
                  <a:srgbClr val="585858"/>
                </a:solidFill>
                <a:latin typeface="Calibri"/>
                <a:cs typeface="Calibri"/>
              </a:rPr>
              <a:t>confident</a:t>
            </a:r>
            <a:endParaRPr sz="1400">
              <a:latin typeface="Calibri"/>
              <a:cs typeface="Calibri"/>
            </a:endParaRPr>
          </a:p>
        </p:txBody>
      </p:sp>
      <p:sp>
        <p:nvSpPr>
          <p:cNvPr id="28" name="object 28"/>
          <p:cNvSpPr/>
          <p:nvPr/>
        </p:nvSpPr>
        <p:spPr>
          <a:xfrm>
            <a:off x="546912" y="4901050"/>
            <a:ext cx="97790" cy="97790"/>
          </a:xfrm>
          <a:custGeom>
            <a:avLst/>
            <a:gdLst/>
            <a:ahLst/>
            <a:cxnLst/>
            <a:rect l="l" t="t" r="r" b="b"/>
            <a:pathLst>
              <a:path w="97790" h="97789">
                <a:moveTo>
                  <a:pt x="97669" y="0"/>
                </a:moveTo>
                <a:lnTo>
                  <a:pt x="0" y="0"/>
                </a:lnTo>
                <a:lnTo>
                  <a:pt x="0" y="97669"/>
                </a:lnTo>
                <a:lnTo>
                  <a:pt x="97669" y="97669"/>
                </a:lnTo>
                <a:lnTo>
                  <a:pt x="97669" y="0"/>
                </a:lnTo>
                <a:close/>
              </a:path>
            </a:pathLst>
          </a:custGeom>
          <a:solidFill>
            <a:srgbClr val="E7E6E6"/>
          </a:solidFill>
        </p:spPr>
        <p:txBody>
          <a:bodyPr wrap="square" lIns="0" tIns="0" rIns="0" bIns="0" rtlCol="0"/>
          <a:lstStyle/>
          <a:p>
            <a:endParaRPr/>
          </a:p>
        </p:txBody>
      </p:sp>
      <p:sp>
        <p:nvSpPr>
          <p:cNvPr id="29" name="object 29"/>
          <p:cNvSpPr txBox="1"/>
          <p:nvPr/>
        </p:nvSpPr>
        <p:spPr>
          <a:xfrm>
            <a:off x="676148" y="4810759"/>
            <a:ext cx="122745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585858"/>
                </a:solidFill>
                <a:latin typeface="Calibri"/>
                <a:cs typeface="Calibri"/>
              </a:rPr>
              <a:t>Prefer</a:t>
            </a:r>
            <a:r>
              <a:rPr sz="1400" spc="-25" dirty="0">
                <a:solidFill>
                  <a:srgbClr val="585858"/>
                </a:solidFill>
                <a:latin typeface="Calibri"/>
                <a:cs typeface="Calibri"/>
              </a:rPr>
              <a:t> </a:t>
            </a:r>
            <a:r>
              <a:rPr sz="1400" dirty="0">
                <a:solidFill>
                  <a:srgbClr val="585858"/>
                </a:solidFill>
                <a:latin typeface="Calibri"/>
                <a:cs typeface="Calibri"/>
              </a:rPr>
              <a:t>not</a:t>
            </a:r>
            <a:r>
              <a:rPr sz="1400" spc="-15" dirty="0">
                <a:solidFill>
                  <a:srgbClr val="585858"/>
                </a:solidFill>
                <a:latin typeface="Calibri"/>
                <a:cs typeface="Calibri"/>
              </a:rPr>
              <a:t> </a:t>
            </a:r>
            <a:r>
              <a:rPr sz="1400" dirty="0">
                <a:solidFill>
                  <a:srgbClr val="585858"/>
                </a:solidFill>
                <a:latin typeface="Calibri"/>
                <a:cs typeface="Calibri"/>
              </a:rPr>
              <a:t>to</a:t>
            </a:r>
            <a:r>
              <a:rPr sz="1400" spc="-20" dirty="0">
                <a:solidFill>
                  <a:srgbClr val="585858"/>
                </a:solidFill>
                <a:latin typeface="Calibri"/>
                <a:cs typeface="Calibri"/>
              </a:rPr>
              <a:t> </a:t>
            </a:r>
            <a:r>
              <a:rPr sz="1400" spc="-25" dirty="0">
                <a:solidFill>
                  <a:srgbClr val="585858"/>
                </a:solidFill>
                <a:latin typeface="Calibri"/>
                <a:cs typeface="Calibri"/>
              </a:rPr>
              <a:t>say</a:t>
            </a:r>
            <a:endParaRPr sz="1400">
              <a:latin typeface="Calibri"/>
              <a:cs typeface="Calibri"/>
            </a:endParaRPr>
          </a:p>
        </p:txBody>
      </p:sp>
      <p:sp>
        <p:nvSpPr>
          <p:cNvPr id="30" name="object 30"/>
          <p:cNvSpPr txBox="1"/>
          <p:nvPr/>
        </p:nvSpPr>
        <p:spPr>
          <a:xfrm>
            <a:off x="8414131" y="1649564"/>
            <a:ext cx="3552825" cy="812800"/>
          </a:xfrm>
          <a:prstGeom prst="rect">
            <a:avLst/>
          </a:prstGeom>
          <a:solidFill>
            <a:srgbClr val="5C5B5A">
              <a:alpha val="21174"/>
            </a:srgbClr>
          </a:solidFill>
          <a:ln w="9525">
            <a:solidFill>
              <a:srgbClr val="5C5B5A"/>
            </a:solidFill>
          </a:ln>
        </p:spPr>
        <p:txBody>
          <a:bodyPr vert="horz" wrap="square" lIns="0" tIns="36195" rIns="0" bIns="0" rtlCol="0">
            <a:spAutoFit/>
          </a:bodyPr>
          <a:lstStyle/>
          <a:p>
            <a:pPr marL="156845" marR="151130" algn="ctr">
              <a:lnSpc>
                <a:spcPct val="100000"/>
              </a:lnSpc>
              <a:spcBef>
                <a:spcPts val="285"/>
              </a:spcBef>
            </a:pPr>
            <a:r>
              <a:rPr sz="1200" b="1" dirty="0">
                <a:solidFill>
                  <a:srgbClr val="5C5B5A"/>
                </a:solidFill>
                <a:latin typeface="Arial"/>
                <a:cs typeface="Arial"/>
              </a:rPr>
              <a:t>Respondents</a:t>
            </a:r>
            <a:r>
              <a:rPr sz="1200" b="1" spc="-40" dirty="0">
                <a:solidFill>
                  <a:srgbClr val="5C5B5A"/>
                </a:solidFill>
                <a:latin typeface="Arial"/>
                <a:cs typeface="Arial"/>
              </a:rPr>
              <a:t> </a:t>
            </a:r>
            <a:r>
              <a:rPr sz="1200" b="1" dirty="0">
                <a:solidFill>
                  <a:srgbClr val="5C5B5A"/>
                </a:solidFill>
                <a:latin typeface="Arial"/>
                <a:cs typeface="Arial"/>
              </a:rPr>
              <a:t>or</a:t>
            </a:r>
            <a:r>
              <a:rPr sz="1200" b="1" spc="-15" dirty="0">
                <a:solidFill>
                  <a:srgbClr val="5C5B5A"/>
                </a:solidFill>
                <a:latin typeface="Arial"/>
                <a:cs typeface="Arial"/>
              </a:rPr>
              <a:t> </a:t>
            </a:r>
            <a:r>
              <a:rPr sz="1200" b="1" dirty="0">
                <a:solidFill>
                  <a:srgbClr val="5C5B5A"/>
                </a:solidFill>
                <a:latin typeface="Arial"/>
                <a:cs typeface="Arial"/>
              </a:rPr>
              <a:t>someone</a:t>
            </a:r>
            <a:r>
              <a:rPr sz="1200" b="1" spc="-45" dirty="0">
                <a:solidFill>
                  <a:srgbClr val="5C5B5A"/>
                </a:solidFill>
                <a:latin typeface="Arial"/>
                <a:cs typeface="Arial"/>
              </a:rPr>
              <a:t> </a:t>
            </a:r>
            <a:r>
              <a:rPr sz="1200" b="1" dirty="0">
                <a:solidFill>
                  <a:srgbClr val="5C5B5A"/>
                </a:solidFill>
                <a:latin typeface="Arial"/>
                <a:cs typeface="Arial"/>
              </a:rPr>
              <a:t>in</a:t>
            </a:r>
            <a:r>
              <a:rPr sz="1200" b="1" spc="-20" dirty="0">
                <a:solidFill>
                  <a:srgbClr val="5C5B5A"/>
                </a:solidFill>
                <a:latin typeface="Arial"/>
                <a:cs typeface="Arial"/>
              </a:rPr>
              <a:t> </a:t>
            </a:r>
            <a:r>
              <a:rPr sz="1200" b="1" dirty="0">
                <a:solidFill>
                  <a:srgbClr val="5C5B5A"/>
                </a:solidFill>
                <a:latin typeface="Arial"/>
                <a:cs typeface="Arial"/>
              </a:rPr>
              <a:t>their</a:t>
            </a:r>
            <a:r>
              <a:rPr sz="1200" b="1" spc="-25" dirty="0">
                <a:solidFill>
                  <a:srgbClr val="5C5B5A"/>
                </a:solidFill>
                <a:latin typeface="Arial"/>
                <a:cs typeface="Arial"/>
              </a:rPr>
              <a:t> </a:t>
            </a:r>
            <a:r>
              <a:rPr sz="1200" b="1" spc="-10" dirty="0">
                <a:solidFill>
                  <a:srgbClr val="5C5B5A"/>
                </a:solidFill>
                <a:latin typeface="Arial"/>
                <a:cs typeface="Arial"/>
              </a:rPr>
              <a:t>household </a:t>
            </a:r>
            <a:r>
              <a:rPr sz="1200" b="1" dirty="0">
                <a:solidFill>
                  <a:srgbClr val="5C5B5A"/>
                </a:solidFill>
                <a:latin typeface="Arial"/>
                <a:cs typeface="Arial"/>
              </a:rPr>
              <a:t>in</a:t>
            </a:r>
            <a:r>
              <a:rPr sz="1200" b="1" spc="5" dirty="0">
                <a:solidFill>
                  <a:srgbClr val="5C5B5A"/>
                </a:solidFill>
                <a:latin typeface="Arial"/>
                <a:cs typeface="Arial"/>
              </a:rPr>
              <a:t> </a:t>
            </a:r>
            <a:r>
              <a:rPr sz="1200" b="1" dirty="0">
                <a:solidFill>
                  <a:srgbClr val="5C5B5A"/>
                </a:solidFill>
                <a:latin typeface="Arial"/>
                <a:cs typeface="Arial"/>
              </a:rPr>
              <a:t>the </a:t>
            </a:r>
            <a:r>
              <a:rPr sz="1200" b="1" spc="-10" dirty="0">
                <a:solidFill>
                  <a:srgbClr val="5C5B5A"/>
                </a:solidFill>
                <a:latin typeface="Arial"/>
                <a:cs typeface="Arial"/>
              </a:rPr>
              <a:t>face-</a:t>
            </a:r>
            <a:r>
              <a:rPr sz="1200" b="1" spc="-20" dirty="0">
                <a:solidFill>
                  <a:srgbClr val="5C5B5A"/>
                </a:solidFill>
                <a:latin typeface="Arial"/>
                <a:cs typeface="Arial"/>
              </a:rPr>
              <a:t>to-</a:t>
            </a:r>
            <a:r>
              <a:rPr sz="1200" b="1" dirty="0">
                <a:solidFill>
                  <a:srgbClr val="5C5B5A"/>
                </a:solidFill>
                <a:latin typeface="Arial"/>
                <a:cs typeface="Arial"/>
              </a:rPr>
              <a:t>face</a:t>
            </a:r>
            <a:r>
              <a:rPr sz="1200" b="1" spc="-35" dirty="0">
                <a:solidFill>
                  <a:srgbClr val="5C5B5A"/>
                </a:solidFill>
                <a:latin typeface="Arial"/>
                <a:cs typeface="Arial"/>
              </a:rPr>
              <a:t> </a:t>
            </a:r>
            <a:r>
              <a:rPr sz="1200" b="1" dirty="0">
                <a:solidFill>
                  <a:srgbClr val="5C5B5A"/>
                </a:solidFill>
                <a:latin typeface="Arial"/>
                <a:cs typeface="Arial"/>
              </a:rPr>
              <a:t>sample</a:t>
            </a:r>
            <a:r>
              <a:rPr sz="1200" b="1" spc="-25" dirty="0">
                <a:solidFill>
                  <a:srgbClr val="5C5B5A"/>
                </a:solidFill>
                <a:latin typeface="Arial"/>
                <a:cs typeface="Arial"/>
              </a:rPr>
              <a:t> </a:t>
            </a:r>
            <a:r>
              <a:rPr sz="1200" b="1" dirty="0">
                <a:solidFill>
                  <a:srgbClr val="5C5B5A"/>
                </a:solidFill>
                <a:latin typeface="Arial"/>
                <a:cs typeface="Arial"/>
              </a:rPr>
              <a:t>more</a:t>
            </a:r>
            <a:r>
              <a:rPr sz="1200" b="1" spc="-10" dirty="0">
                <a:solidFill>
                  <a:srgbClr val="5C5B5A"/>
                </a:solidFill>
                <a:latin typeface="Arial"/>
                <a:cs typeface="Arial"/>
              </a:rPr>
              <a:t> </a:t>
            </a:r>
            <a:r>
              <a:rPr sz="1200" b="1" dirty="0">
                <a:solidFill>
                  <a:srgbClr val="5C5B5A"/>
                </a:solidFill>
                <a:latin typeface="Arial"/>
                <a:cs typeface="Arial"/>
              </a:rPr>
              <a:t>likely</a:t>
            </a:r>
            <a:r>
              <a:rPr sz="1200" b="1" spc="-25" dirty="0">
                <a:solidFill>
                  <a:srgbClr val="5C5B5A"/>
                </a:solidFill>
                <a:latin typeface="Arial"/>
                <a:cs typeface="Arial"/>
              </a:rPr>
              <a:t> </a:t>
            </a:r>
            <a:r>
              <a:rPr sz="1200" b="1" dirty="0">
                <a:solidFill>
                  <a:srgbClr val="5C5B5A"/>
                </a:solidFill>
                <a:latin typeface="Arial"/>
                <a:cs typeface="Arial"/>
              </a:rPr>
              <a:t>to </a:t>
            </a:r>
            <a:r>
              <a:rPr sz="1200" b="1" spc="-25" dirty="0">
                <a:solidFill>
                  <a:srgbClr val="5C5B5A"/>
                </a:solidFill>
                <a:latin typeface="Arial"/>
                <a:cs typeface="Arial"/>
              </a:rPr>
              <a:t>be </a:t>
            </a:r>
            <a:r>
              <a:rPr sz="1200" b="1" dirty="0">
                <a:solidFill>
                  <a:srgbClr val="5C5B5A"/>
                </a:solidFill>
                <a:latin typeface="Arial"/>
                <a:cs typeface="Arial"/>
              </a:rPr>
              <a:t>not</a:t>
            </a:r>
            <a:r>
              <a:rPr sz="1200" b="1" spc="-30" dirty="0">
                <a:solidFill>
                  <a:srgbClr val="5C5B5A"/>
                </a:solidFill>
                <a:latin typeface="Arial"/>
                <a:cs typeface="Arial"/>
              </a:rPr>
              <a:t> </a:t>
            </a:r>
            <a:r>
              <a:rPr sz="1200" b="1" dirty="0">
                <a:solidFill>
                  <a:srgbClr val="5C5B5A"/>
                </a:solidFill>
                <a:latin typeface="Arial"/>
                <a:cs typeface="Arial"/>
              </a:rPr>
              <a:t>very/not</a:t>
            </a:r>
            <a:r>
              <a:rPr sz="1200" b="1" spc="10" dirty="0">
                <a:solidFill>
                  <a:srgbClr val="5C5B5A"/>
                </a:solidFill>
                <a:latin typeface="Arial"/>
                <a:cs typeface="Arial"/>
              </a:rPr>
              <a:t> </a:t>
            </a:r>
            <a:r>
              <a:rPr sz="1200" b="1" dirty="0">
                <a:solidFill>
                  <a:srgbClr val="5C5B5A"/>
                </a:solidFill>
                <a:latin typeface="Arial"/>
                <a:cs typeface="Arial"/>
              </a:rPr>
              <a:t>at</a:t>
            </a:r>
            <a:r>
              <a:rPr sz="1200" b="1" spc="-30" dirty="0">
                <a:solidFill>
                  <a:srgbClr val="5C5B5A"/>
                </a:solidFill>
                <a:latin typeface="Arial"/>
                <a:cs typeface="Arial"/>
              </a:rPr>
              <a:t> </a:t>
            </a:r>
            <a:r>
              <a:rPr sz="1200" b="1" dirty="0">
                <a:solidFill>
                  <a:srgbClr val="5C5B5A"/>
                </a:solidFill>
                <a:latin typeface="Arial"/>
                <a:cs typeface="Arial"/>
              </a:rPr>
              <a:t>all</a:t>
            </a:r>
            <a:r>
              <a:rPr sz="1200" b="1" spc="-40" dirty="0">
                <a:solidFill>
                  <a:srgbClr val="5C5B5A"/>
                </a:solidFill>
                <a:latin typeface="Arial"/>
                <a:cs typeface="Arial"/>
              </a:rPr>
              <a:t> </a:t>
            </a:r>
            <a:r>
              <a:rPr sz="1200" b="1" dirty="0">
                <a:solidFill>
                  <a:srgbClr val="5C5B5A"/>
                </a:solidFill>
                <a:latin typeface="Arial"/>
                <a:cs typeface="Arial"/>
              </a:rPr>
              <a:t>confident</a:t>
            </a:r>
            <a:r>
              <a:rPr sz="1200" b="1" spc="-25" dirty="0">
                <a:solidFill>
                  <a:srgbClr val="5C5B5A"/>
                </a:solidFill>
                <a:latin typeface="Arial"/>
                <a:cs typeface="Arial"/>
              </a:rPr>
              <a:t> </a:t>
            </a:r>
            <a:r>
              <a:rPr sz="1200" b="1" dirty="0">
                <a:solidFill>
                  <a:srgbClr val="5C5B5A"/>
                </a:solidFill>
                <a:latin typeface="Arial"/>
                <a:cs typeface="Arial"/>
              </a:rPr>
              <a:t>in</a:t>
            </a:r>
            <a:r>
              <a:rPr sz="1200" b="1" spc="-20" dirty="0">
                <a:solidFill>
                  <a:srgbClr val="5C5B5A"/>
                </a:solidFill>
                <a:latin typeface="Arial"/>
                <a:cs typeface="Arial"/>
              </a:rPr>
              <a:t> </a:t>
            </a:r>
            <a:r>
              <a:rPr sz="1200" b="1" dirty="0">
                <a:solidFill>
                  <a:srgbClr val="5C5B5A"/>
                </a:solidFill>
                <a:latin typeface="Arial"/>
                <a:cs typeface="Arial"/>
              </a:rPr>
              <a:t>using</a:t>
            </a:r>
            <a:r>
              <a:rPr sz="1200" b="1" spc="-20" dirty="0">
                <a:solidFill>
                  <a:srgbClr val="5C5B5A"/>
                </a:solidFill>
                <a:latin typeface="Arial"/>
                <a:cs typeface="Arial"/>
              </a:rPr>
              <a:t> </a:t>
            </a:r>
            <a:r>
              <a:rPr sz="1200" b="1" spc="-10" dirty="0">
                <a:solidFill>
                  <a:srgbClr val="5C5B5A"/>
                </a:solidFill>
                <a:latin typeface="Arial"/>
                <a:cs typeface="Arial"/>
              </a:rPr>
              <a:t>digital </a:t>
            </a:r>
            <a:r>
              <a:rPr sz="1200" b="1" dirty="0">
                <a:solidFill>
                  <a:srgbClr val="5C5B5A"/>
                </a:solidFill>
                <a:latin typeface="Arial"/>
                <a:cs typeface="Arial"/>
              </a:rPr>
              <a:t>services</a:t>
            </a:r>
            <a:r>
              <a:rPr sz="1200" b="1" spc="-55" dirty="0">
                <a:solidFill>
                  <a:srgbClr val="5C5B5A"/>
                </a:solidFill>
                <a:latin typeface="Arial"/>
                <a:cs typeface="Arial"/>
              </a:rPr>
              <a:t> </a:t>
            </a:r>
            <a:r>
              <a:rPr sz="1200" b="1" dirty="0">
                <a:solidFill>
                  <a:srgbClr val="5C5B5A"/>
                </a:solidFill>
                <a:latin typeface="Arial"/>
                <a:cs typeface="Arial"/>
              </a:rPr>
              <a:t>online</a:t>
            </a:r>
            <a:r>
              <a:rPr sz="1200" b="1" spc="-15" dirty="0">
                <a:solidFill>
                  <a:srgbClr val="5C5B5A"/>
                </a:solidFill>
                <a:latin typeface="Arial"/>
                <a:cs typeface="Arial"/>
              </a:rPr>
              <a:t> </a:t>
            </a:r>
            <a:r>
              <a:rPr sz="1200" b="1" dirty="0">
                <a:solidFill>
                  <a:srgbClr val="5C5B5A"/>
                </a:solidFill>
                <a:latin typeface="Arial"/>
                <a:cs typeface="Arial"/>
              </a:rPr>
              <a:t>(vs.</a:t>
            </a:r>
            <a:r>
              <a:rPr sz="1200" b="1" spc="-10" dirty="0">
                <a:solidFill>
                  <a:srgbClr val="5C5B5A"/>
                </a:solidFill>
                <a:latin typeface="Arial"/>
                <a:cs typeface="Arial"/>
              </a:rPr>
              <a:t> </a:t>
            </a:r>
            <a:r>
              <a:rPr sz="1200" b="1" dirty="0">
                <a:solidFill>
                  <a:srgbClr val="5C5B5A"/>
                </a:solidFill>
                <a:latin typeface="Arial"/>
                <a:cs typeface="Arial"/>
              </a:rPr>
              <a:t>19%</a:t>
            </a:r>
            <a:r>
              <a:rPr sz="1200" b="1" spc="-50" dirty="0">
                <a:solidFill>
                  <a:srgbClr val="5C5B5A"/>
                </a:solidFill>
                <a:latin typeface="Arial"/>
                <a:cs typeface="Arial"/>
              </a:rPr>
              <a:t> </a:t>
            </a:r>
            <a:r>
              <a:rPr sz="1200" b="1" dirty="0">
                <a:solidFill>
                  <a:srgbClr val="5C5B5A"/>
                </a:solidFill>
                <a:latin typeface="Arial"/>
                <a:cs typeface="Arial"/>
              </a:rPr>
              <a:t>GM</a:t>
            </a:r>
            <a:r>
              <a:rPr sz="1200" b="1" spc="-20" dirty="0">
                <a:solidFill>
                  <a:srgbClr val="5C5B5A"/>
                </a:solidFill>
                <a:latin typeface="Arial"/>
                <a:cs typeface="Arial"/>
              </a:rPr>
              <a:t> </a:t>
            </a:r>
            <a:r>
              <a:rPr sz="1200" b="1" spc="-10" dirty="0">
                <a:solidFill>
                  <a:srgbClr val="5C5B5A"/>
                </a:solidFill>
                <a:latin typeface="Arial"/>
                <a:cs typeface="Arial"/>
              </a:rPr>
              <a:t>average):</a:t>
            </a:r>
            <a:endParaRPr sz="1200">
              <a:latin typeface="Arial"/>
              <a:cs typeface="Arial"/>
            </a:endParaRPr>
          </a:p>
        </p:txBody>
      </p:sp>
      <p:sp>
        <p:nvSpPr>
          <p:cNvPr id="31" name="object 31"/>
          <p:cNvSpPr txBox="1"/>
          <p:nvPr/>
        </p:nvSpPr>
        <p:spPr>
          <a:xfrm>
            <a:off x="8414131" y="2461895"/>
            <a:ext cx="3552825" cy="2481580"/>
          </a:xfrm>
          <a:prstGeom prst="rect">
            <a:avLst/>
          </a:prstGeom>
          <a:ln w="9525">
            <a:solidFill>
              <a:srgbClr val="5C5B5A"/>
            </a:solidFill>
          </a:ln>
        </p:spPr>
        <p:txBody>
          <a:bodyPr vert="horz" wrap="square" lIns="0" tIns="67310" rIns="0" bIns="0" rtlCol="0">
            <a:spAutoFit/>
          </a:bodyPr>
          <a:lstStyle/>
          <a:p>
            <a:pPr marL="90805">
              <a:lnSpc>
                <a:spcPct val="100000"/>
              </a:lnSpc>
              <a:spcBef>
                <a:spcPts val="530"/>
              </a:spcBef>
            </a:pPr>
            <a:r>
              <a:rPr sz="1200" b="1" spc="-10" dirty="0">
                <a:solidFill>
                  <a:srgbClr val="5C5B5A"/>
                </a:solidFill>
                <a:latin typeface="Arial"/>
                <a:cs typeface="Arial"/>
              </a:rPr>
              <a:t>Demographics:</a:t>
            </a:r>
            <a:endParaRPr sz="1200">
              <a:latin typeface="Arial"/>
              <a:cs typeface="Arial"/>
            </a:endParaRPr>
          </a:p>
          <a:p>
            <a:pPr marL="319405" indent="-228600">
              <a:lnSpc>
                <a:spcPct val="100000"/>
              </a:lnSpc>
              <a:spcBef>
                <a:spcPts val="459"/>
              </a:spcBef>
              <a:buChar char="•"/>
              <a:tabLst>
                <a:tab pos="31940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aged</a:t>
            </a:r>
            <a:r>
              <a:rPr sz="1200" spc="-25" dirty="0">
                <a:solidFill>
                  <a:srgbClr val="5C5B5A"/>
                </a:solidFill>
                <a:latin typeface="Arial"/>
                <a:cs typeface="Arial"/>
              </a:rPr>
              <a:t> </a:t>
            </a:r>
            <a:r>
              <a:rPr sz="1200" dirty="0">
                <a:solidFill>
                  <a:srgbClr val="5C5B5A"/>
                </a:solidFill>
                <a:latin typeface="Arial"/>
                <a:cs typeface="Arial"/>
              </a:rPr>
              <a:t>75+</a:t>
            </a:r>
            <a:r>
              <a:rPr sz="1200" spc="-20" dirty="0">
                <a:solidFill>
                  <a:srgbClr val="5C5B5A"/>
                </a:solidFill>
                <a:latin typeface="Arial"/>
                <a:cs typeface="Arial"/>
              </a:rPr>
              <a:t> </a:t>
            </a:r>
            <a:r>
              <a:rPr sz="1200" spc="-10" dirty="0">
                <a:solidFill>
                  <a:srgbClr val="5C5B5A"/>
                </a:solidFill>
                <a:latin typeface="Arial"/>
                <a:cs typeface="Arial"/>
              </a:rPr>
              <a:t>(63%)</a:t>
            </a:r>
            <a:endParaRPr sz="1200">
              <a:latin typeface="Arial"/>
              <a:cs typeface="Arial"/>
            </a:endParaRPr>
          </a:p>
          <a:p>
            <a:pPr marL="319405" marR="199390" indent="-228600">
              <a:lnSpc>
                <a:spcPts val="1300"/>
              </a:lnSpc>
              <a:spcBef>
                <a:spcPts val="615"/>
              </a:spcBef>
              <a:buChar char="•"/>
              <a:tabLst>
                <a:tab pos="31940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aged</a:t>
            </a:r>
            <a:r>
              <a:rPr sz="1200" spc="-35" dirty="0">
                <a:solidFill>
                  <a:srgbClr val="5C5B5A"/>
                </a:solidFill>
                <a:latin typeface="Arial"/>
                <a:cs typeface="Arial"/>
              </a:rPr>
              <a:t> </a:t>
            </a:r>
            <a:r>
              <a:rPr sz="1200" dirty="0">
                <a:solidFill>
                  <a:srgbClr val="5C5B5A"/>
                </a:solidFill>
                <a:latin typeface="Arial"/>
                <a:cs typeface="Arial"/>
              </a:rPr>
              <a:t>65+</a:t>
            </a:r>
            <a:r>
              <a:rPr sz="1200" spc="-2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single</a:t>
            </a:r>
            <a:r>
              <a:rPr sz="1200" spc="-20" dirty="0">
                <a:solidFill>
                  <a:srgbClr val="5C5B5A"/>
                </a:solidFill>
                <a:latin typeface="Arial"/>
                <a:cs typeface="Arial"/>
              </a:rPr>
              <a:t> </a:t>
            </a:r>
            <a:r>
              <a:rPr sz="1200" dirty="0">
                <a:solidFill>
                  <a:srgbClr val="5C5B5A"/>
                </a:solidFill>
                <a:latin typeface="Arial"/>
                <a:cs typeface="Arial"/>
              </a:rPr>
              <a:t>person</a:t>
            </a:r>
            <a:r>
              <a:rPr sz="1200" spc="-40" dirty="0">
                <a:solidFill>
                  <a:srgbClr val="5C5B5A"/>
                </a:solidFill>
                <a:latin typeface="Arial"/>
                <a:cs typeface="Arial"/>
              </a:rPr>
              <a:t> </a:t>
            </a:r>
            <a:r>
              <a:rPr sz="1200" spc="-10" dirty="0">
                <a:solidFill>
                  <a:srgbClr val="5C5B5A"/>
                </a:solidFill>
                <a:latin typeface="Arial"/>
                <a:cs typeface="Arial"/>
              </a:rPr>
              <a:t>households </a:t>
            </a:r>
            <a:r>
              <a:rPr sz="1200" spc="-20" dirty="0">
                <a:solidFill>
                  <a:srgbClr val="5C5B5A"/>
                </a:solidFill>
                <a:latin typeface="Arial"/>
                <a:cs typeface="Arial"/>
              </a:rPr>
              <a:t>(48%)</a:t>
            </a:r>
            <a:endParaRPr sz="1200">
              <a:latin typeface="Arial"/>
              <a:cs typeface="Arial"/>
            </a:endParaRPr>
          </a:p>
          <a:p>
            <a:pPr marL="319405" indent="-228600">
              <a:lnSpc>
                <a:spcPct val="100000"/>
              </a:lnSpc>
              <a:spcBef>
                <a:spcPts val="434"/>
              </a:spcBef>
              <a:buChar char="•"/>
              <a:tabLst>
                <a:tab pos="319405" algn="l"/>
              </a:tabLst>
            </a:pPr>
            <a:r>
              <a:rPr sz="1200" dirty="0">
                <a:solidFill>
                  <a:srgbClr val="5C5B5A"/>
                </a:solidFill>
                <a:latin typeface="Arial"/>
                <a:cs typeface="Arial"/>
              </a:rPr>
              <a:t>Retired</a:t>
            </a:r>
            <a:r>
              <a:rPr sz="1200" spc="-50" dirty="0">
                <a:solidFill>
                  <a:srgbClr val="5C5B5A"/>
                </a:solidFill>
                <a:latin typeface="Arial"/>
                <a:cs typeface="Arial"/>
              </a:rPr>
              <a:t> </a:t>
            </a:r>
            <a:r>
              <a:rPr sz="1200" dirty="0">
                <a:solidFill>
                  <a:srgbClr val="5C5B5A"/>
                </a:solidFill>
                <a:latin typeface="Arial"/>
                <a:cs typeface="Arial"/>
              </a:rPr>
              <a:t>respondents</a:t>
            </a:r>
            <a:r>
              <a:rPr sz="1200" spc="-60" dirty="0">
                <a:solidFill>
                  <a:srgbClr val="5C5B5A"/>
                </a:solidFill>
                <a:latin typeface="Arial"/>
                <a:cs typeface="Arial"/>
              </a:rPr>
              <a:t> </a:t>
            </a:r>
            <a:r>
              <a:rPr sz="1200" spc="-10" dirty="0">
                <a:solidFill>
                  <a:srgbClr val="5C5B5A"/>
                </a:solidFill>
                <a:latin typeface="Arial"/>
                <a:cs typeface="Arial"/>
              </a:rPr>
              <a:t>(46%)</a:t>
            </a:r>
            <a:endParaRPr sz="1200">
              <a:latin typeface="Arial"/>
              <a:cs typeface="Arial"/>
            </a:endParaRPr>
          </a:p>
          <a:p>
            <a:pPr marL="319405" indent="-228600">
              <a:lnSpc>
                <a:spcPts val="1370"/>
              </a:lnSpc>
              <a:spcBef>
                <a:spcPts val="455"/>
              </a:spcBef>
              <a:buChar char="•"/>
              <a:tabLst>
                <a:tab pos="31940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with</a:t>
            </a:r>
            <a:r>
              <a:rPr sz="1200" spc="-20" dirty="0">
                <a:solidFill>
                  <a:srgbClr val="5C5B5A"/>
                </a:solidFill>
                <a:latin typeface="Arial"/>
                <a:cs typeface="Arial"/>
              </a:rPr>
              <a:t> </a:t>
            </a:r>
            <a:r>
              <a:rPr sz="1200" dirty="0">
                <a:solidFill>
                  <a:srgbClr val="5C5B5A"/>
                </a:solidFill>
                <a:latin typeface="Arial"/>
                <a:cs typeface="Arial"/>
              </a:rPr>
              <a:t>current</a:t>
            </a:r>
            <a:r>
              <a:rPr sz="1200" spc="-30" dirty="0">
                <a:solidFill>
                  <a:srgbClr val="5C5B5A"/>
                </a:solidFill>
                <a:latin typeface="Arial"/>
                <a:cs typeface="Arial"/>
              </a:rPr>
              <a:t> </a:t>
            </a:r>
            <a:r>
              <a:rPr sz="1200" dirty="0">
                <a:solidFill>
                  <a:srgbClr val="5C5B5A"/>
                </a:solidFill>
                <a:latin typeface="Arial"/>
                <a:cs typeface="Arial"/>
              </a:rPr>
              <a:t>caring</a:t>
            </a:r>
            <a:r>
              <a:rPr sz="1200" spc="-40" dirty="0">
                <a:solidFill>
                  <a:srgbClr val="5C5B5A"/>
                </a:solidFill>
                <a:latin typeface="Arial"/>
                <a:cs typeface="Arial"/>
              </a:rPr>
              <a:t> </a:t>
            </a:r>
            <a:r>
              <a:rPr sz="1200" spc="-10" dirty="0">
                <a:solidFill>
                  <a:srgbClr val="5C5B5A"/>
                </a:solidFill>
                <a:latin typeface="Arial"/>
                <a:cs typeface="Arial"/>
              </a:rPr>
              <a:t>responsibilities</a:t>
            </a:r>
            <a:endParaRPr sz="1200">
              <a:latin typeface="Arial"/>
              <a:cs typeface="Arial"/>
            </a:endParaRPr>
          </a:p>
          <a:p>
            <a:pPr marL="319405">
              <a:lnSpc>
                <a:spcPts val="1370"/>
              </a:lnSpc>
            </a:pPr>
            <a:r>
              <a:rPr sz="1200" spc="-20" dirty="0">
                <a:solidFill>
                  <a:srgbClr val="5C5B5A"/>
                </a:solidFill>
                <a:latin typeface="Arial"/>
                <a:cs typeface="Arial"/>
              </a:rPr>
              <a:t>(40%)</a:t>
            </a:r>
            <a:endParaRPr sz="1200">
              <a:latin typeface="Arial"/>
              <a:cs typeface="Arial"/>
            </a:endParaRPr>
          </a:p>
          <a:p>
            <a:pPr marL="319405" marR="179705" indent="-228600">
              <a:lnSpc>
                <a:spcPts val="1300"/>
              </a:lnSpc>
              <a:spcBef>
                <a:spcPts val="615"/>
              </a:spcBef>
              <a:buChar char="•"/>
              <a:tabLst>
                <a:tab pos="319405" algn="l"/>
              </a:tabLst>
            </a:pPr>
            <a:r>
              <a:rPr sz="1200" dirty="0">
                <a:solidFill>
                  <a:srgbClr val="5C5B5A"/>
                </a:solidFill>
                <a:latin typeface="Arial"/>
                <a:cs typeface="Arial"/>
              </a:rPr>
              <a:t>Disabled</a:t>
            </a:r>
            <a:r>
              <a:rPr sz="1200" spc="-10" dirty="0">
                <a:solidFill>
                  <a:srgbClr val="5C5B5A"/>
                </a:solidFill>
                <a:latin typeface="Arial"/>
                <a:cs typeface="Arial"/>
              </a:rPr>
              <a:t> respondents</a:t>
            </a:r>
            <a:r>
              <a:rPr sz="1200" spc="-25" dirty="0">
                <a:solidFill>
                  <a:srgbClr val="5C5B5A"/>
                </a:solidFill>
                <a:latin typeface="Arial"/>
                <a:cs typeface="Arial"/>
              </a:rPr>
              <a:t> </a:t>
            </a:r>
            <a:r>
              <a:rPr sz="1200" dirty="0">
                <a:solidFill>
                  <a:srgbClr val="5C5B5A"/>
                </a:solidFill>
                <a:latin typeface="Arial"/>
                <a:cs typeface="Arial"/>
              </a:rPr>
              <a:t>(32%)</a:t>
            </a:r>
            <a:r>
              <a:rPr sz="1200" spc="-20"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spc="-20" dirty="0">
                <a:solidFill>
                  <a:srgbClr val="5C5B5A"/>
                </a:solidFill>
                <a:latin typeface="Arial"/>
                <a:cs typeface="Arial"/>
              </a:rPr>
              <a:t>those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mobility</a:t>
            </a:r>
            <a:r>
              <a:rPr sz="1200" spc="-40"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dirty="0">
                <a:solidFill>
                  <a:srgbClr val="5C5B5A"/>
                </a:solidFill>
                <a:latin typeface="Arial"/>
                <a:cs typeface="Arial"/>
              </a:rPr>
              <a:t>(45%)</a:t>
            </a:r>
            <a:r>
              <a:rPr sz="1200" spc="-30" dirty="0">
                <a:solidFill>
                  <a:srgbClr val="5C5B5A"/>
                </a:solidFill>
                <a:latin typeface="Arial"/>
                <a:cs typeface="Arial"/>
              </a:rPr>
              <a:t> </a:t>
            </a:r>
            <a:r>
              <a:rPr sz="1200" dirty="0">
                <a:solidFill>
                  <a:srgbClr val="5C5B5A"/>
                </a:solidFill>
                <a:latin typeface="Arial"/>
                <a:cs typeface="Arial"/>
              </a:rPr>
              <a:t>and</a:t>
            </a:r>
            <a:r>
              <a:rPr sz="1200" spc="-30" dirty="0">
                <a:solidFill>
                  <a:srgbClr val="5C5B5A"/>
                </a:solidFill>
                <a:latin typeface="Arial"/>
                <a:cs typeface="Arial"/>
              </a:rPr>
              <a:t> </a:t>
            </a:r>
            <a:r>
              <a:rPr sz="1200" dirty="0">
                <a:solidFill>
                  <a:srgbClr val="5C5B5A"/>
                </a:solidFill>
                <a:latin typeface="Arial"/>
                <a:cs typeface="Arial"/>
              </a:rPr>
              <a:t>those</a:t>
            </a:r>
            <a:r>
              <a:rPr sz="1200" spc="-25" dirty="0">
                <a:solidFill>
                  <a:srgbClr val="5C5B5A"/>
                </a:solidFill>
                <a:latin typeface="Arial"/>
                <a:cs typeface="Arial"/>
              </a:rPr>
              <a:t> </a:t>
            </a:r>
            <a:r>
              <a:rPr sz="1200" spc="-20" dirty="0">
                <a:solidFill>
                  <a:srgbClr val="5C5B5A"/>
                </a:solidFill>
                <a:latin typeface="Arial"/>
                <a:cs typeface="Arial"/>
              </a:rPr>
              <a:t>with </a:t>
            </a:r>
            <a:r>
              <a:rPr sz="1200" dirty="0">
                <a:solidFill>
                  <a:srgbClr val="5C5B5A"/>
                </a:solidFill>
                <a:latin typeface="Arial"/>
                <a:cs typeface="Arial"/>
              </a:rPr>
              <a:t>other</a:t>
            </a:r>
            <a:r>
              <a:rPr sz="1200" spc="-35" dirty="0">
                <a:solidFill>
                  <a:srgbClr val="5C5B5A"/>
                </a:solidFill>
                <a:latin typeface="Arial"/>
                <a:cs typeface="Arial"/>
              </a:rPr>
              <a:t> </a:t>
            </a:r>
            <a:r>
              <a:rPr sz="1200" dirty="0">
                <a:solidFill>
                  <a:srgbClr val="5C5B5A"/>
                </a:solidFill>
                <a:latin typeface="Arial"/>
                <a:cs typeface="Arial"/>
              </a:rPr>
              <a:t>disabilities</a:t>
            </a:r>
            <a:r>
              <a:rPr sz="1200" spc="-45" dirty="0">
                <a:solidFill>
                  <a:srgbClr val="5C5B5A"/>
                </a:solidFill>
                <a:latin typeface="Arial"/>
                <a:cs typeface="Arial"/>
              </a:rPr>
              <a:t> </a:t>
            </a:r>
            <a:r>
              <a:rPr sz="1200" spc="-10" dirty="0">
                <a:solidFill>
                  <a:srgbClr val="5C5B5A"/>
                </a:solidFill>
                <a:latin typeface="Arial"/>
                <a:cs typeface="Arial"/>
              </a:rPr>
              <a:t>(43%)</a:t>
            </a:r>
            <a:endParaRPr sz="1200">
              <a:latin typeface="Arial"/>
              <a:cs typeface="Arial"/>
            </a:endParaRPr>
          </a:p>
          <a:p>
            <a:pPr marL="319405" indent="-228600">
              <a:lnSpc>
                <a:spcPct val="100000"/>
              </a:lnSpc>
              <a:spcBef>
                <a:spcPts val="430"/>
              </a:spcBef>
              <a:buChar char="•"/>
              <a:tabLst>
                <a:tab pos="31940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without</a:t>
            </a:r>
            <a:r>
              <a:rPr sz="1200" spc="-20" dirty="0">
                <a:solidFill>
                  <a:srgbClr val="5C5B5A"/>
                </a:solidFill>
                <a:latin typeface="Arial"/>
                <a:cs typeface="Arial"/>
              </a:rPr>
              <a:t> </a:t>
            </a:r>
            <a:r>
              <a:rPr sz="1200" dirty="0">
                <a:solidFill>
                  <a:srgbClr val="5C5B5A"/>
                </a:solidFill>
                <a:latin typeface="Arial"/>
                <a:cs typeface="Arial"/>
              </a:rPr>
              <a:t>women</a:t>
            </a:r>
            <a:r>
              <a:rPr sz="1200" spc="-30" dirty="0">
                <a:solidFill>
                  <a:srgbClr val="5C5B5A"/>
                </a:solidFill>
                <a:latin typeface="Arial"/>
                <a:cs typeface="Arial"/>
              </a:rPr>
              <a:t> </a:t>
            </a:r>
            <a:r>
              <a:rPr sz="1200" dirty="0">
                <a:solidFill>
                  <a:srgbClr val="5C5B5A"/>
                </a:solidFill>
                <a:latin typeface="Arial"/>
                <a:cs typeface="Arial"/>
              </a:rPr>
              <a:t>in</a:t>
            </a:r>
            <a:r>
              <a:rPr sz="1200" spc="-25"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house</a:t>
            </a:r>
            <a:r>
              <a:rPr sz="1200" spc="-40" dirty="0">
                <a:solidFill>
                  <a:srgbClr val="5C5B5A"/>
                </a:solidFill>
                <a:latin typeface="Arial"/>
                <a:cs typeface="Arial"/>
              </a:rPr>
              <a:t> </a:t>
            </a:r>
            <a:r>
              <a:rPr sz="1200" spc="-20" dirty="0">
                <a:solidFill>
                  <a:srgbClr val="5C5B5A"/>
                </a:solidFill>
                <a:latin typeface="Arial"/>
                <a:cs typeface="Arial"/>
              </a:rPr>
              <a:t>(25%)</a:t>
            </a:r>
            <a:endParaRPr sz="1200">
              <a:latin typeface="Arial"/>
              <a:cs typeface="Arial"/>
            </a:endParaRPr>
          </a:p>
        </p:txBody>
      </p:sp>
      <p:sp>
        <p:nvSpPr>
          <p:cNvPr id="32" name="object 32"/>
          <p:cNvSpPr/>
          <p:nvPr/>
        </p:nvSpPr>
        <p:spPr>
          <a:xfrm>
            <a:off x="4625340" y="4745101"/>
            <a:ext cx="210185" cy="376555"/>
          </a:xfrm>
          <a:custGeom>
            <a:avLst/>
            <a:gdLst/>
            <a:ahLst/>
            <a:cxnLst/>
            <a:rect l="l" t="t" r="r" b="b"/>
            <a:pathLst>
              <a:path w="210185" h="376554">
                <a:moveTo>
                  <a:pt x="0" y="0"/>
                </a:moveTo>
                <a:lnTo>
                  <a:pt x="40915" y="6842"/>
                </a:lnTo>
                <a:lnTo>
                  <a:pt x="74342" y="25495"/>
                </a:lnTo>
                <a:lnTo>
                  <a:pt x="96887" y="53149"/>
                </a:lnTo>
                <a:lnTo>
                  <a:pt x="105156" y="86994"/>
                </a:lnTo>
                <a:lnTo>
                  <a:pt x="113405" y="120840"/>
                </a:lnTo>
                <a:lnTo>
                  <a:pt x="135905" y="148494"/>
                </a:lnTo>
                <a:lnTo>
                  <a:pt x="169289" y="167147"/>
                </a:lnTo>
                <a:lnTo>
                  <a:pt x="210185" y="173990"/>
                </a:lnTo>
                <a:lnTo>
                  <a:pt x="169289" y="180814"/>
                </a:lnTo>
                <a:lnTo>
                  <a:pt x="135905" y="199437"/>
                </a:lnTo>
                <a:lnTo>
                  <a:pt x="113405" y="227085"/>
                </a:lnTo>
                <a:lnTo>
                  <a:pt x="105156" y="260985"/>
                </a:lnTo>
                <a:lnTo>
                  <a:pt x="105156" y="289306"/>
                </a:lnTo>
                <a:lnTo>
                  <a:pt x="96887" y="323151"/>
                </a:lnTo>
                <a:lnTo>
                  <a:pt x="74342" y="350805"/>
                </a:lnTo>
                <a:lnTo>
                  <a:pt x="40915" y="369458"/>
                </a:lnTo>
                <a:lnTo>
                  <a:pt x="0" y="376300"/>
                </a:lnTo>
              </a:path>
            </a:pathLst>
          </a:custGeom>
          <a:ln w="19050">
            <a:solidFill>
              <a:srgbClr val="FF0000"/>
            </a:solidFill>
          </a:ln>
        </p:spPr>
        <p:txBody>
          <a:bodyPr wrap="square" lIns="0" tIns="0" rIns="0" bIns="0" rtlCol="0"/>
          <a:lstStyle/>
          <a:p>
            <a:endParaRPr/>
          </a:p>
        </p:txBody>
      </p:sp>
      <p:sp>
        <p:nvSpPr>
          <p:cNvPr id="33" name="object 33"/>
          <p:cNvSpPr txBox="1"/>
          <p:nvPr/>
        </p:nvSpPr>
        <p:spPr>
          <a:xfrm>
            <a:off x="4855590" y="4784597"/>
            <a:ext cx="38227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Arial"/>
                <a:cs typeface="Arial"/>
              </a:rPr>
              <a:t>14%</a:t>
            </a:r>
            <a:endParaRPr sz="1400">
              <a:latin typeface="Arial"/>
              <a:cs typeface="Arial"/>
            </a:endParaRPr>
          </a:p>
        </p:txBody>
      </p:sp>
      <p:sp>
        <p:nvSpPr>
          <p:cNvPr id="34" name="object 34"/>
          <p:cNvSpPr/>
          <p:nvPr/>
        </p:nvSpPr>
        <p:spPr>
          <a:xfrm>
            <a:off x="7735061" y="4783201"/>
            <a:ext cx="210185" cy="306070"/>
          </a:xfrm>
          <a:custGeom>
            <a:avLst/>
            <a:gdLst/>
            <a:ahLst/>
            <a:cxnLst/>
            <a:rect l="l" t="t" r="r" b="b"/>
            <a:pathLst>
              <a:path w="210184" h="306070">
                <a:moveTo>
                  <a:pt x="0" y="0"/>
                </a:moveTo>
                <a:lnTo>
                  <a:pt x="40915" y="5927"/>
                </a:lnTo>
                <a:lnTo>
                  <a:pt x="74342" y="22082"/>
                </a:lnTo>
                <a:lnTo>
                  <a:pt x="96887" y="46023"/>
                </a:lnTo>
                <a:lnTo>
                  <a:pt x="105156" y="75311"/>
                </a:lnTo>
                <a:lnTo>
                  <a:pt x="113405" y="104598"/>
                </a:lnTo>
                <a:lnTo>
                  <a:pt x="135905" y="128539"/>
                </a:lnTo>
                <a:lnTo>
                  <a:pt x="169289" y="144694"/>
                </a:lnTo>
                <a:lnTo>
                  <a:pt x="210185" y="150622"/>
                </a:lnTo>
                <a:lnTo>
                  <a:pt x="169289" y="156529"/>
                </a:lnTo>
                <a:lnTo>
                  <a:pt x="135905" y="172640"/>
                </a:lnTo>
                <a:lnTo>
                  <a:pt x="113405" y="196538"/>
                </a:lnTo>
                <a:lnTo>
                  <a:pt x="105156" y="225806"/>
                </a:lnTo>
                <a:lnTo>
                  <a:pt x="105156" y="230378"/>
                </a:lnTo>
                <a:lnTo>
                  <a:pt x="96887" y="259645"/>
                </a:lnTo>
                <a:lnTo>
                  <a:pt x="74342" y="283543"/>
                </a:lnTo>
                <a:lnTo>
                  <a:pt x="40915" y="299654"/>
                </a:lnTo>
                <a:lnTo>
                  <a:pt x="0" y="305562"/>
                </a:lnTo>
              </a:path>
            </a:pathLst>
          </a:custGeom>
          <a:ln w="19050">
            <a:solidFill>
              <a:srgbClr val="FF0000"/>
            </a:solidFill>
          </a:ln>
        </p:spPr>
        <p:txBody>
          <a:bodyPr wrap="square" lIns="0" tIns="0" rIns="0" bIns="0" rtlCol="0"/>
          <a:lstStyle/>
          <a:p>
            <a:endParaRPr/>
          </a:p>
        </p:txBody>
      </p:sp>
      <p:sp>
        <p:nvSpPr>
          <p:cNvPr id="35" name="object 35"/>
          <p:cNvSpPr txBox="1"/>
          <p:nvPr/>
        </p:nvSpPr>
        <p:spPr>
          <a:xfrm>
            <a:off x="7951978" y="4804028"/>
            <a:ext cx="3733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Arial"/>
                <a:cs typeface="Arial"/>
              </a:rPr>
              <a:t>11%</a:t>
            </a:r>
            <a:endParaRPr sz="1400">
              <a:latin typeface="Arial"/>
              <a:cs typeface="Arial"/>
            </a:endParaRPr>
          </a:p>
        </p:txBody>
      </p:sp>
      <p:sp>
        <p:nvSpPr>
          <p:cNvPr id="36" name="object 36"/>
          <p:cNvSpPr/>
          <p:nvPr/>
        </p:nvSpPr>
        <p:spPr>
          <a:xfrm>
            <a:off x="2771901" y="5611037"/>
            <a:ext cx="4963160" cy="215900"/>
          </a:xfrm>
          <a:custGeom>
            <a:avLst/>
            <a:gdLst/>
            <a:ahLst/>
            <a:cxnLst/>
            <a:rect l="l" t="t" r="r" b="b"/>
            <a:pathLst>
              <a:path w="4963159" h="215900">
                <a:moveTo>
                  <a:pt x="4963159" y="0"/>
                </a:moveTo>
                <a:lnTo>
                  <a:pt x="4953932" y="41927"/>
                </a:lnTo>
                <a:lnTo>
                  <a:pt x="4928774" y="76168"/>
                </a:lnTo>
                <a:lnTo>
                  <a:pt x="4891472" y="99255"/>
                </a:lnTo>
                <a:lnTo>
                  <a:pt x="4845812" y="107721"/>
                </a:lnTo>
                <a:lnTo>
                  <a:pt x="2785872" y="107721"/>
                </a:lnTo>
                <a:lnTo>
                  <a:pt x="2740138" y="116187"/>
                </a:lnTo>
                <a:lnTo>
                  <a:pt x="2702798" y="139274"/>
                </a:lnTo>
                <a:lnTo>
                  <a:pt x="2677626" y="173515"/>
                </a:lnTo>
                <a:lnTo>
                  <a:pt x="2668397" y="215442"/>
                </a:lnTo>
                <a:lnTo>
                  <a:pt x="2659187" y="173515"/>
                </a:lnTo>
                <a:lnTo>
                  <a:pt x="2634059" y="139274"/>
                </a:lnTo>
                <a:lnTo>
                  <a:pt x="2596763" y="116187"/>
                </a:lnTo>
                <a:lnTo>
                  <a:pt x="2551049" y="107721"/>
                </a:lnTo>
                <a:lnTo>
                  <a:pt x="117348" y="107721"/>
                </a:lnTo>
                <a:lnTo>
                  <a:pt x="71687" y="99255"/>
                </a:lnTo>
                <a:lnTo>
                  <a:pt x="34385" y="76168"/>
                </a:lnTo>
                <a:lnTo>
                  <a:pt x="9227" y="41927"/>
                </a:lnTo>
                <a:lnTo>
                  <a:pt x="0" y="0"/>
                </a:lnTo>
              </a:path>
            </a:pathLst>
          </a:custGeom>
          <a:ln w="19049">
            <a:solidFill>
              <a:srgbClr val="FF0000"/>
            </a:solidFill>
          </a:ln>
        </p:spPr>
        <p:txBody>
          <a:bodyPr wrap="square" lIns="0" tIns="0" rIns="0" bIns="0" rtlCol="0"/>
          <a:lstStyle/>
          <a:p>
            <a:endParaRPr/>
          </a:p>
        </p:txBody>
      </p:sp>
      <p:sp>
        <p:nvSpPr>
          <p:cNvPr id="37" name="object 37"/>
          <p:cNvSpPr txBox="1"/>
          <p:nvPr/>
        </p:nvSpPr>
        <p:spPr>
          <a:xfrm>
            <a:off x="3394709" y="5823915"/>
            <a:ext cx="4088765" cy="452755"/>
          </a:xfrm>
          <a:prstGeom prst="rect">
            <a:avLst/>
          </a:prstGeom>
        </p:spPr>
        <p:txBody>
          <a:bodyPr vert="horz" wrap="square" lIns="0" tIns="12700" rIns="0" bIns="0" rtlCol="0">
            <a:spAutoFit/>
          </a:bodyPr>
          <a:lstStyle/>
          <a:p>
            <a:pPr marL="332105" marR="5080" indent="-320040">
              <a:lnSpc>
                <a:spcPct val="100000"/>
              </a:lnSpc>
              <a:spcBef>
                <a:spcPts val="100"/>
              </a:spcBef>
            </a:pPr>
            <a:r>
              <a:rPr sz="1400" b="1" dirty="0">
                <a:solidFill>
                  <a:srgbClr val="5C5B5A"/>
                </a:solidFill>
                <a:latin typeface="Arial"/>
                <a:cs typeface="Arial"/>
              </a:rPr>
              <a:t>19%</a:t>
            </a:r>
            <a:r>
              <a:rPr sz="1400" b="1" spc="-15" dirty="0">
                <a:solidFill>
                  <a:srgbClr val="5C5B5A"/>
                </a:solidFill>
                <a:latin typeface="Arial"/>
                <a:cs typeface="Arial"/>
              </a:rPr>
              <a:t> </a:t>
            </a:r>
            <a:r>
              <a:rPr sz="1400" b="1" dirty="0">
                <a:solidFill>
                  <a:srgbClr val="5C5B5A"/>
                </a:solidFill>
                <a:latin typeface="Arial"/>
                <a:cs typeface="Arial"/>
              </a:rPr>
              <a:t>of</a:t>
            </a:r>
            <a:r>
              <a:rPr sz="1400" b="1" spc="-20" dirty="0">
                <a:solidFill>
                  <a:srgbClr val="5C5B5A"/>
                </a:solidFill>
                <a:latin typeface="Arial"/>
                <a:cs typeface="Arial"/>
              </a:rPr>
              <a:t> </a:t>
            </a:r>
            <a:r>
              <a:rPr sz="1400" b="1" dirty="0">
                <a:solidFill>
                  <a:srgbClr val="5C5B5A"/>
                </a:solidFill>
                <a:latin typeface="Arial"/>
                <a:cs typeface="Arial"/>
              </a:rPr>
              <a:t>all</a:t>
            </a:r>
            <a:r>
              <a:rPr sz="1400" b="1" spc="-20" dirty="0">
                <a:solidFill>
                  <a:srgbClr val="5C5B5A"/>
                </a:solidFill>
                <a:latin typeface="Arial"/>
                <a:cs typeface="Arial"/>
              </a:rPr>
              <a:t> </a:t>
            </a:r>
            <a:r>
              <a:rPr sz="1400" b="1" spc="-10" dirty="0">
                <a:solidFill>
                  <a:srgbClr val="5C5B5A"/>
                </a:solidFill>
                <a:latin typeface="Arial"/>
                <a:cs typeface="Arial"/>
              </a:rPr>
              <a:t>households</a:t>
            </a:r>
            <a:r>
              <a:rPr sz="1400" b="1" spc="-45" dirty="0">
                <a:solidFill>
                  <a:srgbClr val="5C5B5A"/>
                </a:solidFill>
                <a:latin typeface="Arial"/>
                <a:cs typeface="Arial"/>
              </a:rPr>
              <a:t> </a:t>
            </a:r>
            <a:r>
              <a:rPr sz="1400" b="1" dirty="0">
                <a:solidFill>
                  <a:srgbClr val="5C5B5A"/>
                </a:solidFill>
                <a:latin typeface="Arial"/>
                <a:cs typeface="Arial"/>
              </a:rPr>
              <a:t>have</a:t>
            </a:r>
            <a:r>
              <a:rPr sz="1400" b="1" spc="-10" dirty="0">
                <a:solidFill>
                  <a:srgbClr val="5C5B5A"/>
                </a:solidFill>
                <a:latin typeface="Arial"/>
                <a:cs typeface="Arial"/>
              </a:rPr>
              <a:t> </a:t>
            </a:r>
            <a:r>
              <a:rPr sz="1400" b="1" dirty="0">
                <a:solidFill>
                  <a:srgbClr val="5C5B5A"/>
                </a:solidFill>
                <a:latin typeface="Arial"/>
                <a:cs typeface="Arial"/>
              </a:rPr>
              <a:t>someone</a:t>
            </a:r>
            <a:r>
              <a:rPr sz="1400" b="1" spc="-25" dirty="0">
                <a:solidFill>
                  <a:srgbClr val="5C5B5A"/>
                </a:solidFill>
                <a:latin typeface="Arial"/>
                <a:cs typeface="Arial"/>
              </a:rPr>
              <a:t> </a:t>
            </a:r>
            <a:r>
              <a:rPr sz="1400" b="1" dirty="0">
                <a:solidFill>
                  <a:srgbClr val="5C5B5A"/>
                </a:solidFill>
                <a:latin typeface="Arial"/>
                <a:cs typeface="Arial"/>
              </a:rPr>
              <a:t>who</a:t>
            </a:r>
            <a:r>
              <a:rPr sz="1400" b="1" spc="-50" dirty="0">
                <a:solidFill>
                  <a:srgbClr val="5C5B5A"/>
                </a:solidFill>
                <a:latin typeface="Arial"/>
                <a:cs typeface="Arial"/>
              </a:rPr>
              <a:t> </a:t>
            </a:r>
            <a:r>
              <a:rPr sz="1400" b="1" dirty="0">
                <a:solidFill>
                  <a:srgbClr val="5C5B5A"/>
                </a:solidFill>
                <a:latin typeface="Arial"/>
                <a:cs typeface="Arial"/>
              </a:rPr>
              <a:t>is</a:t>
            </a:r>
            <a:r>
              <a:rPr sz="1400" b="1" spc="-25" dirty="0">
                <a:solidFill>
                  <a:srgbClr val="5C5B5A"/>
                </a:solidFill>
                <a:latin typeface="Arial"/>
                <a:cs typeface="Arial"/>
              </a:rPr>
              <a:t> not </a:t>
            </a:r>
            <a:r>
              <a:rPr sz="1400" b="1" dirty="0">
                <a:solidFill>
                  <a:srgbClr val="5C5B5A"/>
                </a:solidFill>
                <a:latin typeface="Arial"/>
                <a:cs typeface="Arial"/>
              </a:rPr>
              <a:t>confident</a:t>
            </a:r>
            <a:r>
              <a:rPr sz="1400" b="1" spc="-70" dirty="0">
                <a:solidFill>
                  <a:srgbClr val="5C5B5A"/>
                </a:solidFill>
                <a:latin typeface="Arial"/>
                <a:cs typeface="Arial"/>
              </a:rPr>
              <a:t> </a:t>
            </a:r>
            <a:r>
              <a:rPr sz="1400" b="1" dirty="0">
                <a:solidFill>
                  <a:srgbClr val="5C5B5A"/>
                </a:solidFill>
                <a:latin typeface="Arial"/>
                <a:cs typeface="Arial"/>
              </a:rPr>
              <a:t>in</a:t>
            </a:r>
            <a:r>
              <a:rPr sz="1400" b="1" spc="-30" dirty="0">
                <a:solidFill>
                  <a:srgbClr val="5C5B5A"/>
                </a:solidFill>
                <a:latin typeface="Arial"/>
                <a:cs typeface="Arial"/>
              </a:rPr>
              <a:t> </a:t>
            </a:r>
            <a:r>
              <a:rPr sz="1400" b="1" dirty="0">
                <a:solidFill>
                  <a:srgbClr val="5C5B5A"/>
                </a:solidFill>
                <a:latin typeface="Arial"/>
                <a:cs typeface="Arial"/>
              </a:rPr>
              <a:t>using</a:t>
            </a:r>
            <a:r>
              <a:rPr sz="1400" b="1" spc="-60" dirty="0">
                <a:solidFill>
                  <a:srgbClr val="5C5B5A"/>
                </a:solidFill>
                <a:latin typeface="Arial"/>
                <a:cs typeface="Arial"/>
              </a:rPr>
              <a:t> </a:t>
            </a:r>
            <a:r>
              <a:rPr sz="1400" b="1" dirty="0">
                <a:solidFill>
                  <a:srgbClr val="5C5B5A"/>
                </a:solidFill>
                <a:latin typeface="Arial"/>
                <a:cs typeface="Arial"/>
              </a:rPr>
              <a:t>digital</a:t>
            </a:r>
            <a:r>
              <a:rPr sz="1400" b="1" spc="-60" dirty="0">
                <a:solidFill>
                  <a:srgbClr val="5C5B5A"/>
                </a:solidFill>
                <a:latin typeface="Arial"/>
                <a:cs typeface="Arial"/>
              </a:rPr>
              <a:t> </a:t>
            </a:r>
            <a:r>
              <a:rPr sz="1400" b="1" dirty="0">
                <a:solidFill>
                  <a:srgbClr val="5C5B5A"/>
                </a:solidFill>
                <a:latin typeface="Arial"/>
                <a:cs typeface="Arial"/>
              </a:rPr>
              <a:t>services</a:t>
            </a:r>
            <a:r>
              <a:rPr sz="1400" b="1" spc="-60" dirty="0">
                <a:solidFill>
                  <a:srgbClr val="5C5B5A"/>
                </a:solidFill>
                <a:latin typeface="Arial"/>
                <a:cs typeface="Arial"/>
              </a:rPr>
              <a:t> </a:t>
            </a:r>
            <a:r>
              <a:rPr sz="1400" b="1" spc="-10" dirty="0">
                <a:solidFill>
                  <a:srgbClr val="5C5B5A"/>
                </a:solidFill>
                <a:latin typeface="Arial"/>
                <a:cs typeface="Arial"/>
              </a:rPr>
              <a:t>online</a:t>
            </a:r>
            <a:endParaRPr sz="1400">
              <a:latin typeface="Arial"/>
              <a:cs typeface="Arial"/>
            </a:endParaRPr>
          </a:p>
        </p:txBody>
      </p:sp>
      <p:sp>
        <p:nvSpPr>
          <p:cNvPr id="38" name="object 38"/>
          <p:cNvSpPr txBox="1"/>
          <p:nvPr/>
        </p:nvSpPr>
        <p:spPr>
          <a:xfrm>
            <a:off x="438708" y="6371335"/>
            <a:ext cx="594804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DI10.</a:t>
            </a:r>
            <a:r>
              <a:rPr sz="1000" spc="-30" dirty="0">
                <a:solidFill>
                  <a:srgbClr val="7E7E7E"/>
                </a:solidFill>
                <a:latin typeface="Arial"/>
                <a:cs typeface="Arial"/>
              </a:rPr>
              <a:t> </a:t>
            </a:r>
            <a:r>
              <a:rPr sz="1000" spc="-10" dirty="0">
                <a:solidFill>
                  <a:srgbClr val="7E7E7E"/>
                </a:solidFill>
                <a:latin typeface="Arial"/>
                <a:cs typeface="Arial"/>
              </a:rPr>
              <a:t>Overall,</a:t>
            </a:r>
            <a:r>
              <a:rPr sz="1000" spc="-20" dirty="0">
                <a:solidFill>
                  <a:srgbClr val="7E7E7E"/>
                </a:solidFill>
                <a:latin typeface="Arial"/>
                <a:cs typeface="Arial"/>
              </a:rPr>
              <a:t> </a:t>
            </a:r>
            <a:r>
              <a:rPr sz="1000" dirty="0">
                <a:solidFill>
                  <a:srgbClr val="7E7E7E"/>
                </a:solidFill>
                <a:latin typeface="Arial"/>
                <a:cs typeface="Arial"/>
              </a:rPr>
              <a:t>how</a:t>
            </a:r>
            <a:r>
              <a:rPr sz="1000" spc="-25" dirty="0">
                <a:solidFill>
                  <a:srgbClr val="7E7E7E"/>
                </a:solidFill>
                <a:latin typeface="Arial"/>
                <a:cs typeface="Arial"/>
              </a:rPr>
              <a:t> </a:t>
            </a:r>
            <a:r>
              <a:rPr sz="1000" dirty="0">
                <a:solidFill>
                  <a:srgbClr val="7E7E7E"/>
                </a:solidFill>
                <a:latin typeface="Arial"/>
                <a:cs typeface="Arial"/>
              </a:rPr>
              <a:t>confident</a:t>
            </a:r>
            <a:r>
              <a:rPr sz="1000" spc="-40" dirty="0">
                <a:solidFill>
                  <a:srgbClr val="7E7E7E"/>
                </a:solidFill>
                <a:latin typeface="Arial"/>
                <a:cs typeface="Arial"/>
              </a:rPr>
              <a:t> </a:t>
            </a:r>
            <a:r>
              <a:rPr sz="1000" dirty="0">
                <a:solidFill>
                  <a:srgbClr val="7E7E7E"/>
                </a:solidFill>
                <a:latin typeface="Arial"/>
                <a:cs typeface="Arial"/>
              </a:rPr>
              <a:t>is</a:t>
            </a:r>
            <a:r>
              <a:rPr sz="1000" spc="-25" dirty="0">
                <a:solidFill>
                  <a:srgbClr val="7E7E7E"/>
                </a:solidFill>
                <a:latin typeface="Arial"/>
                <a:cs typeface="Arial"/>
              </a:rPr>
              <a:t> </a:t>
            </a:r>
            <a:r>
              <a:rPr sz="1000" dirty="0">
                <a:solidFill>
                  <a:srgbClr val="7E7E7E"/>
                </a:solidFill>
                <a:latin typeface="Arial"/>
                <a:cs typeface="Arial"/>
              </a:rPr>
              <a:t>your</a:t>
            </a:r>
            <a:r>
              <a:rPr sz="1000" spc="-5" dirty="0">
                <a:solidFill>
                  <a:srgbClr val="7E7E7E"/>
                </a:solidFill>
                <a:latin typeface="Arial"/>
                <a:cs typeface="Arial"/>
              </a:rPr>
              <a:t> </a:t>
            </a:r>
            <a:r>
              <a:rPr sz="1000" dirty="0">
                <a:solidFill>
                  <a:srgbClr val="7E7E7E"/>
                </a:solidFill>
                <a:latin typeface="Arial"/>
                <a:cs typeface="Arial"/>
              </a:rPr>
              <a:t>household</a:t>
            </a:r>
            <a:r>
              <a:rPr sz="1000" spc="-40" dirty="0">
                <a:solidFill>
                  <a:srgbClr val="7E7E7E"/>
                </a:solidFill>
                <a:latin typeface="Arial"/>
                <a:cs typeface="Arial"/>
              </a:rPr>
              <a:t> </a:t>
            </a:r>
            <a:r>
              <a:rPr sz="1000" dirty="0">
                <a:solidFill>
                  <a:srgbClr val="7E7E7E"/>
                </a:solidFill>
                <a:latin typeface="Arial"/>
                <a:cs typeface="Arial"/>
              </a:rPr>
              <a:t>in</a:t>
            </a:r>
            <a:r>
              <a:rPr sz="1000" spc="-15" dirty="0">
                <a:solidFill>
                  <a:srgbClr val="7E7E7E"/>
                </a:solidFill>
                <a:latin typeface="Arial"/>
                <a:cs typeface="Arial"/>
              </a:rPr>
              <a:t> </a:t>
            </a:r>
            <a:r>
              <a:rPr sz="1000" dirty="0">
                <a:solidFill>
                  <a:srgbClr val="7E7E7E"/>
                </a:solidFill>
                <a:latin typeface="Arial"/>
                <a:cs typeface="Arial"/>
              </a:rPr>
              <a:t>using</a:t>
            </a:r>
            <a:r>
              <a:rPr sz="1000" spc="-35"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digital</a:t>
            </a:r>
            <a:r>
              <a:rPr sz="1000" spc="-15" dirty="0">
                <a:solidFill>
                  <a:srgbClr val="7E7E7E"/>
                </a:solidFill>
                <a:latin typeface="Arial"/>
                <a:cs typeface="Arial"/>
              </a:rPr>
              <a:t> </a:t>
            </a:r>
            <a:r>
              <a:rPr sz="1000" dirty="0">
                <a:solidFill>
                  <a:srgbClr val="7E7E7E"/>
                </a:solidFill>
                <a:latin typeface="Arial"/>
                <a:cs typeface="Arial"/>
              </a:rPr>
              <a:t>services</a:t>
            </a:r>
            <a:r>
              <a:rPr sz="1000" spc="-20" dirty="0">
                <a:solidFill>
                  <a:srgbClr val="7E7E7E"/>
                </a:solidFill>
                <a:latin typeface="Arial"/>
                <a:cs typeface="Arial"/>
              </a:rPr>
              <a:t> </a:t>
            </a:r>
            <a:r>
              <a:rPr sz="1000" dirty="0">
                <a:solidFill>
                  <a:srgbClr val="7E7E7E"/>
                </a:solidFill>
                <a:latin typeface="Arial"/>
                <a:cs typeface="Arial"/>
              </a:rPr>
              <a:t>online</a:t>
            </a:r>
            <a:r>
              <a:rPr sz="1000" spc="-25" dirty="0">
                <a:solidFill>
                  <a:srgbClr val="7E7E7E"/>
                </a:solidFill>
                <a:latin typeface="Arial"/>
                <a:cs typeface="Arial"/>
              </a:rPr>
              <a:t> </a:t>
            </a:r>
            <a:r>
              <a:rPr sz="1000" dirty="0">
                <a:solidFill>
                  <a:srgbClr val="7E7E7E"/>
                </a:solidFill>
                <a:latin typeface="Arial"/>
                <a:cs typeface="Arial"/>
              </a:rPr>
              <a:t>that</a:t>
            </a:r>
            <a:r>
              <a:rPr sz="1000" spc="-35" dirty="0">
                <a:solidFill>
                  <a:srgbClr val="7E7E7E"/>
                </a:solidFill>
                <a:latin typeface="Arial"/>
                <a:cs typeface="Arial"/>
              </a:rPr>
              <a:t> </a:t>
            </a:r>
            <a:r>
              <a:rPr sz="1000" dirty="0">
                <a:solidFill>
                  <a:srgbClr val="7E7E7E"/>
                </a:solidFill>
                <a:latin typeface="Arial"/>
                <a:cs typeface="Arial"/>
              </a:rPr>
              <a:t>it</a:t>
            </a:r>
            <a:r>
              <a:rPr sz="1000" spc="-15" dirty="0">
                <a:solidFill>
                  <a:srgbClr val="7E7E7E"/>
                </a:solidFill>
                <a:latin typeface="Arial"/>
                <a:cs typeface="Arial"/>
              </a:rPr>
              <a:t> </a:t>
            </a:r>
            <a:r>
              <a:rPr sz="1000" dirty="0">
                <a:solidFill>
                  <a:srgbClr val="7E7E7E"/>
                </a:solidFill>
                <a:latin typeface="Arial"/>
                <a:cs typeface="Arial"/>
              </a:rPr>
              <a:t>needs</a:t>
            </a:r>
            <a:r>
              <a:rPr sz="1000" spc="-35" dirty="0">
                <a:solidFill>
                  <a:srgbClr val="7E7E7E"/>
                </a:solidFill>
                <a:latin typeface="Arial"/>
                <a:cs typeface="Arial"/>
              </a:rPr>
              <a:t> </a:t>
            </a:r>
            <a:r>
              <a:rPr sz="1000" dirty="0">
                <a:solidFill>
                  <a:srgbClr val="7E7E7E"/>
                </a:solidFill>
                <a:latin typeface="Arial"/>
                <a:cs typeface="Arial"/>
              </a:rPr>
              <a:t>and</a:t>
            </a:r>
            <a:r>
              <a:rPr sz="1000" spc="-40" dirty="0">
                <a:solidFill>
                  <a:srgbClr val="7E7E7E"/>
                </a:solidFill>
                <a:latin typeface="Arial"/>
                <a:cs typeface="Arial"/>
              </a:rPr>
              <a:t> </a:t>
            </a:r>
            <a:r>
              <a:rPr sz="1000" spc="-10" dirty="0">
                <a:solidFill>
                  <a:srgbClr val="7E7E7E"/>
                </a:solidFill>
                <a:latin typeface="Arial"/>
                <a:cs typeface="Arial"/>
              </a:rPr>
              <a:t>wants? Unweighted </a:t>
            </a:r>
            <a:r>
              <a:rPr sz="1000" dirty="0">
                <a:solidFill>
                  <a:srgbClr val="7E7E7E"/>
                </a:solidFill>
                <a:latin typeface="Arial"/>
                <a:cs typeface="Arial"/>
              </a:rPr>
              <a:t>base:</a:t>
            </a:r>
            <a:r>
              <a:rPr sz="1000" spc="-20" dirty="0">
                <a:solidFill>
                  <a:srgbClr val="7E7E7E"/>
                </a:solidFill>
                <a:latin typeface="Arial"/>
                <a:cs typeface="Arial"/>
              </a:rPr>
              <a:t> </a:t>
            </a:r>
            <a:r>
              <a:rPr sz="1000" dirty="0">
                <a:solidFill>
                  <a:srgbClr val="7E7E7E"/>
                </a:solidFill>
                <a:latin typeface="Arial"/>
                <a:cs typeface="Arial"/>
              </a:rPr>
              <a:t>756,</a:t>
            </a:r>
            <a:r>
              <a:rPr sz="1000" spc="-1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240,</a:t>
            </a:r>
            <a:r>
              <a:rPr sz="1000" spc="-2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15,</a:t>
            </a:r>
            <a:r>
              <a:rPr sz="1000" spc="-10" dirty="0">
                <a:solidFill>
                  <a:srgbClr val="7E7E7E"/>
                </a:solidFill>
                <a:latin typeface="Arial"/>
                <a:cs typeface="Arial"/>
              </a:rPr>
              <a:t> </a:t>
            </a:r>
            <a:r>
              <a:rPr sz="1000" dirty="0">
                <a:solidFill>
                  <a:srgbClr val="7E7E7E"/>
                </a:solidFill>
                <a:latin typeface="Arial"/>
                <a:cs typeface="Arial"/>
              </a:rPr>
              <a:t>266;</a:t>
            </a:r>
            <a:r>
              <a:rPr sz="1000" spc="-2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16,</a:t>
            </a:r>
            <a:r>
              <a:rPr sz="1000" spc="-15" dirty="0">
                <a:solidFill>
                  <a:srgbClr val="7E7E7E"/>
                </a:solidFill>
                <a:latin typeface="Arial"/>
                <a:cs typeface="Arial"/>
              </a:rPr>
              <a:t> </a:t>
            </a:r>
            <a:r>
              <a:rPr sz="1000" dirty="0">
                <a:solidFill>
                  <a:srgbClr val="7E7E7E"/>
                </a:solidFill>
                <a:latin typeface="Arial"/>
                <a:cs typeface="Arial"/>
              </a:rPr>
              <a:t>250</a:t>
            </a:r>
            <a:r>
              <a:rPr sz="1000" spc="-25" dirty="0">
                <a:solidFill>
                  <a:srgbClr val="7E7E7E"/>
                </a:solidFill>
                <a:latin typeface="Arial"/>
                <a:cs typeface="Arial"/>
              </a:rPr>
              <a:t> </a:t>
            </a:r>
            <a:r>
              <a:rPr sz="1000" dirty="0">
                <a:solidFill>
                  <a:srgbClr val="7E7E7E"/>
                </a:solidFill>
                <a:latin typeface="Arial"/>
                <a:cs typeface="Arial"/>
              </a:rPr>
              <a:t>(Face</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face</a:t>
            </a:r>
            <a:r>
              <a:rPr sz="1000" spc="-2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39" name="object 39"/>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75</a:t>
            </a:r>
            <a:endParaRPr sz="1800">
              <a:latin typeface="Calibri"/>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372" y="227838"/>
            <a:ext cx="11074400" cy="57404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18%</a:t>
            </a:r>
            <a:r>
              <a:rPr spc="-15" dirty="0">
                <a:solidFill>
                  <a:srgbClr val="5C5B5A"/>
                </a:solidFill>
              </a:rPr>
              <a:t> </a:t>
            </a:r>
            <a:r>
              <a:rPr dirty="0">
                <a:solidFill>
                  <a:srgbClr val="5C5B5A"/>
                </a:solidFill>
              </a:rPr>
              <a:t>of</a:t>
            </a:r>
            <a:r>
              <a:rPr spc="-15" dirty="0">
                <a:solidFill>
                  <a:srgbClr val="5C5B5A"/>
                </a:solidFill>
              </a:rPr>
              <a:t> </a:t>
            </a:r>
            <a:r>
              <a:rPr dirty="0">
                <a:solidFill>
                  <a:srgbClr val="5C5B5A"/>
                </a:solidFill>
              </a:rPr>
              <a:t>households</a:t>
            </a:r>
            <a:r>
              <a:rPr spc="-35" dirty="0">
                <a:solidFill>
                  <a:srgbClr val="5C5B5A"/>
                </a:solidFill>
              </a:rPr>
              <a:t> </a:t>
            </a:r>
            <a:r>
              <a:rPr dirty="0"/>
              <a:t>use</a:t>
            </a:r>
            <a:r>
              <a:rPr spc="-25" dirty="0"/>
              <a:t> </a:t>
            </a:r>
            <a:r>
              <a:rPr dirty="0"/>
              <a:t>digital</a:t>
            </a:r>
            <a:r>
              <a:rPr spc="-20" dirty="0"/>
              <a:t> </a:t>
            </a:r>
            <a:r>
              <a:rPr dirty="0"/>
              <a:t>services</a:t>
            </a:r>
            <a:r>
              <a:rPr spc="30" dirty="0"/>
              <a:t> </a:t>
            </a:r>
            <a:r>
              <a:rPr dirty="0">
                <a:solidFill>
                  <a:srgbClr val="585858"/>
                </a:solidFill>
              </a:rPr>
              <a:t>and</a:t>
            </a:r>
            <a:r>
              <a:rPr spc="-15" dirty="0">
                <a:solidFill>
                  <a:srgbClr val="585858"/>
                </a:solidFill>
              </a:rPr>
              <a:t> </a:t>
            </a:r>
            <a:r>
              <a:rPr dirty="0">
                <a:solidFill>
                  <a:srgbClr val="585858"/>
                </a:solidFill>
              </a:rPr>
              <a:t>want</a:t>
            </a:r>
            <a:r>
              <a:rPr spc="-45" dirty="0">
                <a:solidFill>
                  <a:srgbClr val="585858"/>
                </a:solidFill>
              </a:rPr>
              <a:t> </a:t>
            </a:r>
            <a:r>
              <a:rPr dirty="0">
                <a:solidFill>
                  <a:srgbClr val="585858"/>
                </a:solidFill>
              </a:rPr>
              <a:t>to</a:t>
            </a:r>
            <a:r>
              <a:rPr spc="-20" dirty="0">
                <a:solidFill>
                  <a:srgbClr val="585858"/>
                </a:solidFill>
              </a:rPr>
              <a:t> </a:t>
            </a:r>
            <a:r>
              <a:rPr dirty="0">
                <a:solidFill>
                  <a:srgbClr val="585858"/>
                </a:solidFill>
              </a:rPr>
              <a:t>use</a:t>
            </a:r>
            <a:r>
              <a:rPr spc="-15" dirty="0">
                <a:solidFill>
                  <a:srgbClr val="585858"/>
                </a:solidFill>
              </a:rPr>
              <a:t> </a:t>
            </a:r>
            <a:r>
              <a:rPr dirty="0">
                <a:solidFill>
                  <a:srgbClr val="585858"/>
                </a:solidFill>
              </a:rPr>
              <a:t>them</a:t>
            </a:r>
            <a:r>
              <a:rPr spc="-15" dirty="0">
                <a:solidFill>
                  <a:srgbClr val="585858"/>
                </a:solidFill>
              </a:rPr>
              <a:t> </a:t>
            </a:r>
            <a:r>
              <a:rPr dirty="0">
                <a:solidFill>
                  <a:srgbClr val="585858"/>
                </a:solidFill>
              </a:rPr>
              <a:t>more</a:t>
            </a:r>
            <a:r>
              <a:rPr spc="-10" dirty="0">
                <a:solidFill>
                  <a:srgbClr val="585858"/>
                </a:solidFill>
              </a:rPr>
              <a:t> </a:t>
            </a:r>
            <a:r>
              <a:rPr dirty="0">
                <a:solidFill>
                  <a:srgbClr val="585858"/>
                </a:solidFill>
              </a:rPr>
              <a:t>(was</a:t>
            </a:r>
            <a:r>
              <a:rPr spc="-45" dirty="0">
                <a:solidFill>
                  <a:srgbClr val="585858"/>
                </a:solidFill>
              </a:rPr>
              <a:t> </a:t>
            </a:r>
            <a:r>
              <a:rPr dirty="0">
                <a:solidFill>
                  <a:srgbClr val="585858"/>
                </a:solidFill>
              </a:rPr>
              <a:t>16%). Just</a:t>
            </a:r>
            <a:r>
              <a:rPr spc="-15" dirty="0">
                <a:solidFill>
                  <a:srgbClr val="585858"/>
                </a:solidFill>
              </a:rPr>
              <a:t> </a:t>
            </a:r>
            <a:r>
              <a:rPr dirty="0">
                <a:solidFill>
                  <a:srgbClr val="585858"/>
                </a:solidFill>
              </a:rPr>
              <a:t>1%</a:t>
            </a:r>
            <a:r>
              <a:rPr spc="-20" dirty="0">
                <a:solidFill>
                  <a:srgbClr val="585858"/>
                </a:solidFill>
              </a:rPr>
              <a:t> </a:t>
            </a:r>
            <a:r>
              <a:rPr dirty="0">
                <a:solidFill>
                  <a:srgbClr val="585858"/>
                </a:solidFill>
              </a:rPr>
              <a:t>of</a:t>
            </a:r>
            <a:r>
              <a:rPr spc="-15" dirty="0">
                <a:solidFill>
                  <a:srgbClr val="585858"/>
                </a:solidFill>
              </a:rPr>
              <a:t> </a:t>
            </a:r>
            <a:r>
              <a:rPr dirty="0">
                <a:solidFill>
                  <a:srgbClr val="585858"/>
                </a:solidFill>
              </a:rPr>
              <a:t>people</a:t>
            </a:r>
            <a:r>
              <a:rPr spc="-25" dirty="0">
                <a:solidFill>
                  <a:srgbClr val="585858"/>
                </a:solidFill>
              </a:rPr>
              <a:t> who </a:t>
            </a:r>
            <a:r>
              <a:rPr dirty="0">
                <a:solidFill>
                  <a:srgbClr val="585858"/>
                </a:solidFill>
              </a:rPr>
              <a:t>do</a:t>
            </a:r>
            <a:r>
              <a:rPr spc="-25" dirty="0">
                <a:solidFill>
                  <a:srgbClr val="585858"/>
                </a:solidFill>
              </a:rPr>
              <a:t> </a:t>
            </a:r>
            <a:r>
              <a:rPr dirty="0">
                <a:solidFill>
                  <a:srgbClr val="585858"/>
                </a:solidFill>
              </a:rPr>
              <a:t>not</a:t>
            </a:r>
            <a:r>
              <a:rPr spc="-25" dirty="0">
                <a:solidFill>
                  <a:srgbClr val="585858"/>
                </a:solidFill>
              </a:rPr>
              <a:t> </a:t>
            </a:r>
            <a:r>
              <a:rPr dirty="0">
                <a:solidFill>
                  <a:srgbClr val="585858"/>
                </a:solidFill>
              </a:rPr>
              <a:t>use</a:t>
            </a:r>
            <a:r>
              <a:rPr spc="-30" dirty="0">
                <a:solidFill>
                  <a:srgbClr val="585858"/>
                </a:solidFill>
              </a:rPr>
              <a:t> </a:t>
            </a:r>
            <a:r>
              <a:rPr dirty="0">
                <a:solidFill>
                  <a:srgbClr val="585858"/>
                </a:solidFill>
              </a:rPr>
              <a:t>digital</a:t>
            </a:r>
            <a:r>
              <a:rPr spc="-35" dirty="0">
                <a:solidFill>
                  <a:srgbClr val="585858"/>
                </a:solidFill>
              </a:rPr>
              <a:t> </a:t>
            </a:r>
            <a:r>
              <a:rPr dirty="0">
                <a:solidFill>
                  <a:srgbClr val="585858"/>
                </a:solidFill>
              </a:rPr>
              <a:t>services</a:t>
            </a:r>
            <a:r>
              <a:rPr spc="35" dirty="0">
                <a:solidFill>
                  <a:srgbClr val="585858"/>
                </a:solidFill>
              </a:rPr>
              <a:t> </a:t>
            </a:r>
            <a:r>
              <a:rPr dirty="0">
                <a:solidFill>
                  <a:srgbClr val="585858"/>
                </a:solidFill>
              </a:rPr>
              <a:t>online</a:t>
            </a:r>
            <a:r>
              <a:rPr spc="-40" dirty="0">
                <a:solidFill>
                  <a:srgbClr val="585858"/>
                </a:solidFill>
              </a:rPr>
              <a:t> </a:t>
            </a:r>
            <a:r>
              <a:rPr dirty="0">
                <a:solidFill>
                  <a:srgbClr val="585858"/>
                </a:solidFill>
              </a:rPr>
              <a:t>want</a:t>
            </a:r>
            <a:r>
              <a:rPr spc="-50" dirty="0">
                <a:solidFill>
                  <a:srgbClr val="585858"/>
                </a:solidFill>
              </a:rPr>
              <a:t> </a:t>
            </a:r>
            <a:r>
              <a:rPr dirty="0">
                <a:solidFill>
                  <a:srgbClr val="585858"/>
                </a:solidFill>
              </a:rPr>
              <a:t>to</a:t>
            </a:r>
            <a:r>
              <a:rPr spc="-15" dirty="0">
                <a:solidFill>
                  <a:srgbClr val="585858"/>
                </a:solidFill>
              </a:rPr>
              <a:t> </a:t>
            </a:r>
            <a:r>
              <a:rPr dirty="0">
                <a:solidFill>
                  <a:srgbClr val="585858"/>
                </a:solidFill>
              </a:rPr>
              <a:t>be</a:t>
            </a:r>
            <a:r>
              <a:rPr spc="-20" dirty="0">
                <a:solidFill>
                  <a:srgbClr val="585858"/>
                </a:solidFill>
              </a:rPr>
              <a:t> </a:t>
            </a:r>
            <a:r>
              <a:rPr dirty="0">
                <a:solidFill>
                  <a:srgbClr val="585858"/>
                </a:solidFill>
              </a:rPr>
              <a:t>able</a:t>
            </a:r>
            <a:r>
              <a:rPr spc="-30" dirty="0">
                <a:solidFill>
                  <a:srgbClr val="585858"/>
                </a:solidFill>
              </a:rPr>
              <a:t> </a:t>
            </a:r>
            <a:r>
              <a:rPr dirty="0">
                <a:solidFill>
                  <a:srgbClr val="585858"/>
                </a:solidFill>
              </a:rPr>
              <a:t>to</a:t>
            </a:r>
            <a:r>
              <a:rPr spc="-15" dirty="0">
                <a:solidFill>
                  <a:srgbClr val="585858"/>
                </a:solidFill>
              </a:rPr>
              <a:t> </a:t>
            </a:r>
            <a:r>
              <a:rPr dirty="0">
                <a:solidFill>
                  <a:srgbClr val="585858"/>
                </a:solidFill>
              </a:rPr>
              <a:t>do</a:t>
            </a:r>
            <a:r>
              <a:rPr spc="-20" dirty="0">
                <a:solidFill>
                  <a:srgbClr val="585858"/>
                </a:solidFill>
              </a:rPr>
              <a:t> </a:t>
            </a:r>
            <a:r>
              <a:rPr dirty="0">
                <a:solidFill>
                  <a:srgbClr val="585858"/>
                </a:solidFill>
              </a:rPr>
              <a:t>so</a:t>
            </a:r>
            <a:r>
              <a:rPr spc="-5" dirty="0">
                <a:solidFill>
                  <a:srgbClr val="585858"/>
                </a:solidFill>
              </a:rPr>
              <a:t> </a:t>
            </a:r>
            <a:r>
              <a:rPr dirty="0">
                <a:solidFill>
                  <a:srgbClr val="585858"/>
                </a:solidFill>
              </a:rPr>
              <a:t>–</a:t>
            </a:r>
            <a:r>
              <a:rPr spc="-25" dirty="0">
                <a:solidFill>
                  <a:srgbClr val="585858"/>
                </a:solidFill>
              </a:rPr>
              <a:t> </a:t>
            </a:r>
            <a:r>
              <a:rPr dirty="0">
                <a:solidFill>
                  <a:srgbClr val="585858"/>
                </a:solidFill>
              </a:rPr>
              <a:t>in</a:t>
            </a:r>
            <a:r>
              <a:rPr spc="-20" dirty="0">
                <a:solidFill>
                  <a:srgbClr val="585858"/>
                </a:solidFill>
              </a:rPr>
              <a:t> </a:t>
            </a:r>
            <a:r>
              <a:rPr dirty="0">
                <a:solidFill>
                  <a:srgbClr val="585858"/>
                </a:solidFill>
              </a:rPr>
              <a:t>line</a:t>
            </a:r>
            <a:r>
              <a:rPr spc="-30" dirty="0">
                <a:solidFill>
                  <a:srgbClr val="585858"/>
                </a:solidFill>
              </a:rPr>
              <a:t> </a:t>
            </a:r>
            <a:r>
              <a:rPr dirty="0">
                <a:solidFill>
                  <a:srgbClr val="585858"/>
                </a:solidFill>
              </a:rPr>
              <a:t>with</a:t>
            </a:r>
            <a:r>
              <a:rPr spc="-55" dirty="0">
                <a:solidFill>
                  <a:srgbClr val="585858"/>
                </a:solidFill>
              </a:rPr>
              <a:t> </a:t>
            </a:r>
            <a:r>
              <a:rPr dirty="0">
                <a:solidFill>
                  <a:srgbClr val="585858"/>
                </a:solidFill>
              </a:rPr>
              <a:t>previous</a:t>
            </a:r>
            <a:r>
              <a:rPr spc="20" dirty="0">
                <a:solidFill>
                  <a:srgbClr val="585858"/>
                </a:solidFill>
              </a:rPr>
              <a:t> </a:t>
            </a:r>
            <a:r>
              <a:rPr spc="-10" dirty="0">
                <a:solidFill>
                  <a:srgbClr val="585858"/>
                </a:solidFill>
              </a:rPr>
              <a:t>surveys</a:t>
            </a:r>
          </a:p>
        </p:txBody>
      </p:sp>
      <p:grpSp>
        <p:nvGrpSpPr>
          <p:cNvPr id="3" name="object 3"/>
          <p:cNvGrpSpPr/>
          <p:nvPr/>
        </p:nvGrpSpPr>
        <p:grpSpPr>
          <a:xfrm>
            <a:off x="2871152" y="1553972"/>
            <a:ext cx="9008110" cy="4438650"/>
            <a:chOff x="2871152" y="1553972"/>
            <a:chExt cx="9008110" cy="4438650"/>
          </a:xfrm>
        </p:grpSpPr>
        <p:sp>
          <p:nvSpPr>
            <p:cNvPr id="4" name="object 4"/>
            <p:cNvSpPr/>
            <p:nvPr/>
          </p:nvSpPr>
          <p:spPr>
            <a:xfrm>
              <a:off x="3518916" y="5679948"/>
              <a:ext cx="7713345" cy="264160"/>
            </a:xfrm>
            <a:custGeom>
              <a:avLst/>
              <a:gdLst/>
              <a:ahLst/>
              <a:cxnLst/>
              <a:rect l="l" t="t" r="r" b="b"/>
              <a:pathLst>
                <a:path w="7713345" h="264160">
                  <a:moveTo>
                    <a:pt x="1714500" y="132588"/>
                  </a:moveTo>
                  <a:lnTo>
                    <a:pt x="0" y="132588"/>
                  </a:lnTo>
                  <a:lnTo>
                    <a:pt x="0" y="264083"/>
                  </a:lnTo>
                  <a:lnTo>
                    <a:pt x="1714500" y="264083"/>
                  </a:lnTo>
                  <a:lnTo>
                    <a:pt x="1714500" y="132588"/>
                  </a:lnTo>
                  <a:close/>
                </a:path>
                <a:path w="7713345" h="264160">
                  <a:moveTo>
                    <a:pt x="4713732" y="0"/>
                  </a:moveTo>
                  <a:lnTo>
                    <a:pt x="2999232" y="0"/>
                  </a:lnTo>
                  <a:lnTo>
                    <a:pt x="2999232" y="264083"/>
                  </a:lnTo>
                  <a:lnTo>
                    <a:pt x="4713732" y="264083"/>
                  </a:lnTo>
                  <a:lnTo>
                    <a:pt x="4713732" y="0"/>
                  </a:lnTo>
                  <a:close/>
                </a:path>
                <a:path w="7713345" h="264160">
                  <a:moveTo>
                    <a:pt x="7712964" y="131064"/>
                  </a:moveTo>
                  <a:lnTo>
                    <a:pt x="5998464" y="131064"/>
                  </a:lnTo>
                  <a:lnTo>
                    <a:pt x="5998464" y="264083"/>
                  </a:lnTo>
                  <a:lnTo>
                    <a:pt x="7712964" y="264083"/>
                  </a:lnTo>
                  <a:lnTo>
                    <a:pt x="7712964" y="131064"/>
                  </a:lnTo>
                  <a:close/>
                </a:path>
              </a:pathLst>
            </a:custGeom>
            <a:solidFill>
              <a:srgbClr val="5C5B5A"/>
            </a:solidFill>
          </p:spPr>
          <p:txBody>
            <a:bodyPr wrap="square" lIns="0" tIns="0" rIns="0" bIns="0" rtlCol="0"/>
            <a:lstStyle/>
            <a:p>
              <a:endParaRPr/>
            </a:p>
          </p:txBody>
        </p:sp>
        <p:sp>
          <p:nvSpPr>
            <p:cNvPr id="5" name="object 5"/>
            <p:cNvSpPr/>
            <p:nvPr/>
          </p:nvSpPr>
          <p:spPr>
            <a:xfrm>
              <a:off x="3518916" y="5548883"/>
              <a:ext cx="7713345" cy="264160"/>
            </a:xfrm>
            <a:custGeom>
              <a:avLst/>
              <a:gdLst/>
              <a:ahLst/>
              <a:cxnLst/>
              <a:rect l="l" t="t" r="r" b="b"/>
              <a:pathLst>
                <a:path w="7713345" h="264160">
                  <a:moveTo>
                    <a:pt x="1714500" y="0"/>
                  </a:moveTo>
                  <a:lnTo>
                    <a:pt x="0" y="0"/>
                  </a:lnTo>
                  <a:lnTo>
                    <a:pt x="0" y="263652"/>
                  </a:lnTo>
                  <a:lnTo>
                    <a:pt x="1714500" y="263652"/>
                  </a:lnTo>
                  <a:lnTo>
                    <a:pt x="1714500" y="0"/>
                  </a:lnTo>
                  <a:close/>
                </a:path>
                <a:path w="7713345" h="264160">
                  <a:moveTo>
                    <a:pt x="4713732" y="0"/>
                  </a:moveTo>
                  <a:lnTo>
                    <a:pt x="2999232" y="0"/>
                  </a:lnTo>
                  <a:lnTo>
                    <a:pt x="2999232" y="131064"/>
                  </a:lnTo>
                  <a:lnTo>
                    <a:pt x="4713732" y="131064"/>
                  </a:lnTo>
                  <a:lnTo>
                    <a:pt x="4713732" y="0"/>
                  </a:lnTo>
                  <a:close/>
                </a:path>
                <a:path w="7713345" h="264160">
                  <a:moveTo>
                    <a:pt x="7712964" y="41148"/>
                  </a:moveTo>
                  <a:lnTo>
                    <a:pt x="5998464" y="41148"/>
                  </a:lnTo>
                  <a:lnTo>
                    <a:pt x="5998464" y="262128"/>
                  </a:lnTo>
                  <a:lnTo>
                    <a:pt x="7712964" y="262128"/>
                  </a:lnTo>
                  <a:lnTo>
                    <a:pt x="7712964" y="41148"/>
                  </a:lnTo>
                  <a:close/>
                </a:path>
              </a:pathLst>
            </a:custGeom>
            <a:solidFill>
              <a:srgbClr val="6F2F9F"/>
            </a:solidFill>
          </p:spPr>
          <p:txBody>
            <a:bodyPr wrap="square" lIns="0" tIns="0" rIns="0" bIns="0" rtlCol="0"/>
            <a:lstStyle/>
            <a:p>
              <a:endParaRPr/>
            </a:p>
          </p:txBody>
        </p:sp>
        <p:sp>
          <p:nvSpPr>
            <p:cNvPr id="6" name="object 6"/>
            <p:cNvSpPr/>
            <p:nvPr/>
          </p:nvSpPr>
          <p:spPr>
            <a:xfrm>
              <a:off x="3518916" y="5504687"/>
              <a:ext cx="7713345" cy="85725"/>
            </a:xfrm>
            <a:custGeom>
              <a:avLst/>
              <a:gdLst/>
              <a:ahLst/>
              <a:cxnLst/>
              <a:rect l="l" t="t" r="r" b="b"/>
              <a:pathLst>
                <a:path w="7713345" h="85725">
                  <a:moveTo>
                    <a:pt x="1714500" y="0"/>
                  </a:moveTo>
                  <a:lnTo>
                    <a:pt x="0" y="0"/>
                  </a:lnTo>
                  <a:lnTo>
                    <a:pt x="0" y="44196"/>
                  </a:lnTo>
                  <a:lnTo>
                    <a:pt x="1714500" y="44196"/>
                  </a:lnTo>
                  <a:lnTo>
                    <a:pt x="1714500" y="0"/>
                  </a:lnTo>
                  <a:close/>
                </a:path>
                <a:path w="7713345" h="85725">
                  <a:moveTo>
                    <a:pt x="4713732" y="0"/>
                  </a:moveTo>
                  <a:lnTo>
                    <a:pt x="2999232" y="0"/>
                  </a:lnTo>
                  <a:lnTo>
                    <a:pt x="2999232" y="44196"/>
                  </a:lnTo>
                  <a:lnTo>
                    <a:pt x="4713732" y="44196"/>
                  </a:lnTo>
                  <a:lnTo>
                    <a:pt x="4713732" y="0"/>
                  </a:lnTo>
                  <a:close/>
                </a:path>
                <a:path w="7713345" h="85725">
                  <a:moveTo>
                    <a:pt x="7712964" y="39624"/>
                  </a:moveTo>
                  <a:lnTo>
                    <a:pt x="5998464" y="39624"/>
                  </a:lnTo>
                  <a:lnTo>
                    <a:pt x="5998464" y="85344"/>
                  </a:lnTo>
                  <a:lnTo>
                    <a:pt x="7712964" y="85344"/>
                  </a:lnTo>
                  <a:lnTo>
                    <a:pt x="7712964" y="39624"/>
                  </a:lnTo>
                  <a:close/>
                </a:path>
              </a:pathLst>
            </a:custGeom>
            <a:solidFill>
              <a:srgbClr val="A468D2"/>
            </a:solidFill>
          </p:spPr>
          <p:txBody>
            <a:bodyPr wrap="square" lIns="0" tIns="0" rIns="0" bIns="0" rtlCol="0"/>
            <a:lstStyle/>
            <a:p>
              <a:endParaRPr/>
            </a:p>
          </p:txBody>
        </p:sp>
        <p:sp>
          <p:nvSpPr>
            <p:cNvPr id="7" name="object 7"/>
            <p:cNvSpPr/>
            <p:nvPr/>
          </p:nvSpPr>
          <p:spPr>
            <a:xfrm>
              <a:off x="3518916" y="5241036"/>
              <a:ext cx="7713345" cy="303530"/>
            </a:xfrm>
            <a:custGeom>
              <a:avLst/>
              <a:gdLst/>
              <a:ahLst/>
              <a:cxnLst/>
              <a:rect l="l" t="t" r="r" b="b"/>
              <a:pathLst>
                <a:path w="7713345" h="303529">
                  <a:moveTo>
                    <a:pt x="1714500" y="0"/>
                  </a:moveTo>
                  <a:lnTo>
                    <a:pt x="0" y="0"/>
                  </a:lnTo>
                  <a:lnTo>
                    <a:pt x="0" y="263652"/>
                  </a:lnTo>
                  <a:lnTo>
                    <a:pt x="1714500" y="263652"/>
                  </a:lnTo>
                  <a:lnTo>
                    <a:pt x="1714500" y="0"/>
                  </a:lnTo>
                  <a:close/>
                </a:path>
                <a:path w="7713345" h="303529">
                  <a:moveTo>
                    <a:pt x="4713732" y="44196"/>
                  </a:moveTo>
                  <a:lnTo>
                    <a:pt x="2999232" y="44196"/>
                  </a:lnTo>
                  <a:lnTo>
                    <a:pt x="2999232" y="263652"/>
                  </a:lnTo>
                  <a:lnTo>
                    <a:pt x="4713732" y="263652"/>
                  </a:lnTo>
                  <a:lnTo>
                    <a:pt x="4713732" y="44196"/>
                  </a:lnTo>
                  <a:close/>
                </a:path>
                <a:path w="7713345" h="303529">
                  <a:moveTo>
                    <a:pt x="7712964" y="82296"/>
                  </a:moveTo>
                  <a:lnTo>
                    <a:pt x="5998464" y="82296"/>
                  </a:lnTo>
                  <a:lnTo>
                    <a:pt x="5998464" y="303276"/>
                  </a:lnTo>
                  <a:lnTo>
                    <a:pt x="7712964" y="303276"/>
                  </a:lnTo>
                  <a:lnTo>
                    <a:pt x="7712964" y="82296"/>
                  </a:lnTo>
                  <a:close/>
                </a:path>
              </a:pathLst>
            </a:custGeom>
            <a:solidFill>
              <a:srgbClr val="9DC3E6"/>
            </a:solidFill>
          </p:spPr>
          <p:txBody>
            <a:bodyPr wrap="square" lIns="0" tIns="0" rIns="0" bIns="0" rtlCol="0"/>
            <a:lstStyle/>
            <a:p>
              <a:endParaRPr/>
            </a:p>
          </p:txBody>
        </p:sp>
        <p:sp>
          <p:nvSpPr>
            <p:cNvPr id="8" name="object 8"/>
            <p:cNvSpPr/>
            <p:nvPr/>
          </p:nvSpPr>
          <p:spPr>
            <a:xfrm>
              <a:off x="3518662" y="4495355"/>
              <a:ext cx="7713345" cy="828040"/>
            </a:xfrm>
            <a:custGeom>
              <a:avLst/>
              <a:gdLst/>
              <a:ahLst/>
              <a:cxnLst/>
              <a:rect l="l" t="t" r="r" b="b"/>
              <a:pathLst>
                <a:path w="7713345" h="828039">
                  <a:moveTo>
                    <a:pt x="1713992" y="0"/>
                  </a:moveTo>
                  <a:lnTo>
                    <a:pt x="0" y="0"/>
                  </a:lnTo>
                  <a:lnTo>
                    <a:pt x="0" y="746315"/>
                  </a:lnTo>
                  <a:lnTo>
                    <a:pt x="1713992" y="746315"/>
                  </a:lnTo>
                  <a:lnTo>
                    <a:pt x="1713992" y="0"/>
                  </a:lnTo>
                  <a:close/>
                </a:path>
                <a:path w="7713345" h="828039">
                  <a:moveTo>
                    <a:pt x="4713986" y="87312"/>
                  </a:moveTo>
                  <a:lnTo>
                    <a:pt x="2999486" y="87312"/>
                  </a:lnTo>
                  <a:lnTo>
                    <a:pt x="2999486" y="789876"/>
                  </a:lnTo>
                  <a:lnTo>
                    <a:pt x="4713986" y="789876"/>
                  </a:lnTo>
                  <a:lnTo>
                    <a:pt x="4713986" y="87312"/>
                  </a:lnTo>
                  <a:close/>
                </a:path>
                <a:path w="7713345" h="828039">
                  <a:moveTo>
                    <a:pt x="7713218" y="29400"/>
                  </a:moveTo>
                  <a:lnTo>
                    <a:pt x="5998718" y="29400"/>
                  </a:lnTo>
                  <a:lnTo>
                    <a:pt x="5998718" y="827976"/>
                  </a:lnTo>
                  <a:lnTo>
                    <a:pt x="7713218" y="827976"/>
                  </a:lnTo>
                  <a:lnTo>
                    <a:pt x="7713218" y="29400"/>
                  </a:lnTo>
                  <a:close/>
                </a:path>
              </a:pathLst>
            </a:custGeom>
            <a:solidFill>
              <a:srgbClr val="5B9BD4"/>
            </a:solidFill>
          </p:spPr>
          <p:txBody>
            <a:bodyPr wrap="square" lIns="0" tIns="0" rIns="0" bIns="0" rtlCol="0"/>
            <a:lstStyle/>
            <a:p>
              <a:endParaRPr/>
            </a:p>
          </p:txBody>
        </p:sp>
        <p:sp>
          <p:nvSpPr>
            <p:cNvPr id="9" name="object 9"/>
            <p:cNvSpPr/>
            <p:nvPr/>
          </p:nvSpPr>
          <p:spPr>
            <a:xfrm>
              <a:off x="3518916" y="1553971"/>
              <a:ext cx="7713345" cy="3028950"/>
            </a:xfrm>
            <a:custGeom>
              <a:avLst/>
              <a:gdLst/>
              <a:ahLst/>
              <a:cxnLst/>
              <a:rect l="l" t="t" r="r" b="b"/>
              <a:pathLst>
                <a:path w="7713345" h="3028950">
                  <a:moveTo>
                    <a:pt x="1714500" y="0"/>
                  </a:moveTo>
                  <a:lnTo>
                    <a:pt x="0" y="0"/>
                  </a:lnTo>
                  <a:lnTo>
                    <a:pt x="0" y="2941828"/>
                  </a:lnTo>
                  <a:lnTo>
                    <a:pt x="1714500" y="2941828"/>
                  </a:lnTo>
                  <a:lnTo>
                    <a:pt x="1714500" y="0"/>
                  </a:lnTo>
                  <a:close/>
                </a:path>
                <a:path w="7713345" h="3028950">
                  <a:moveTo>
                    <a:pt x="4713732" y="0"/>
                  </a:moveTo>
                  <a:lnTo>
                    <a:pt x="2999232" y="0"/>
                  </a:lnTo>
                  <a:lnTo>
                    <a:pt x="2999232" y="3028696"/>
                  </a:lnTo>
                  <a:lnTo>
                    <a:pt x="4713732" y="3028696"/>
                  </a:lnTo>
                  <a:lnTo>
                    <a:pt x="4713732" y="0"/>
                  </a:lnTo>
                  <a:close/>
                </a:path>
                <a:path w="7713345" h="3028950">
                  <a:moveTo>
                    <a:pt x="7712964" y="0"/>
                  </a:moveTo>
                  <a:lnTo>
                    <a:pt x="5998464" y="0"/>
                  </a:lnTo>
                  <a:lnTo>
                    <a:pt x="5998464" y="2970784"/>
                  </a:lnTo>
                  <a:lnTo>
                    <a:pt x="7712964" y="2970784"/>
                  </a:lnTo>
                  <a:lnTo>
                    <a:pt x="7712964" y="0"/>
                  </a:lnTo>
                  <a:close/>
                </a:path>
              </a:pathLst>
            </a:custGeom>
            <a:solidFill>
              <a:srgbClr val="BEBEBE"/>
            </a:solidFill>
          </p:spPr>
          <p:txBody>
            <a:bodyPr wrap="square" lIns="0" tIns="0" rIns="0" bIns="0" rtlCol="0"/>
            <a:lstStyle/>
            <a:p>
              <a:endParaRPr/>
            </a:p>
          </p:txBody>
        </p:sp>
        <p:sp>
          <p:nvSpPr>
            <p:cNvPr id="10" name="object 10"/>
            <p:cNvSpPr/>
            <p:nvPr/>
          </p:nvSpPr>
          <p:spPr>
            <a:xfrm>
              <a:off x="2875914" y="5944031"/>
              <a:ext cx="8998585" cy="48260"/>
            </a:xfrm>
            <a:custGeom>
              <a:avLst/>
              <a:gdLst/>
              <a:ahLst/>
              <a:cxnLst/>
              <a:rect l="l" t="t" r="r" b="b"/>
              <a:pathLst>
                <a:path w="8998585" h="48260">
                  <a:moveTo>
                    <a:pt x="0" y="0"/>
                  </a:moveTo>
                  <a:lnTo>
                    <a:pt x="8998585" y="0"/>
                  </a:lnTo>
                </a:path>
                <a:path w="8998585" h="48260">
                  <a:moveTo>
                    <a:pt x="0" y="0"/>
                  </a:moveTo>
                  <a:lnTo>
                    <a:pt x="0" y="48247"/>
                  </a:lnTo>
                </a:path>
                <a:path w="8998585" h="48260">
                  <a:moveTo>
                    <a:pt x="2999105" y="0"/>
                  </a:moveTo>
                  <a:lnTo>
                    <a:pt x="2999105" y="48247"/>
                  </a:lnTo>
                </a:path>
                <a:path w="8998585" h="48260">
                  <a:moveTo>
                    <a:pt x="5998337" y="0"/>
                  </a:moveTo>
                  <a:lnTo>
                    <a:pt x="5998337" y="48247"/>
                  </a:lnTo>
                </a:path>
                <a:path w="8998585" h="48260">
                  <a:moveTo>
                    <a:pt x="8998585" y="0"/>
                  </a:moveTo>
                  <a:lnTo>
                    <a:pt x="8998585" y="48247"/>
                  </a:lnTo>
                </a:path>
              </a:pathLst>
            </a:custGeom>
            <a:ln w="9525">
              <a:solidFill>
                <a:srgbClr val="D9D9D9"/>
              </a:solidFill>
            </a:ln>
          </p:spPr>
          <p:txBody>
            <a:bodyPr wrap="square" lIns="0" tIns="0" rIns="0" bIns="0" rtlCol="0"/>
            <a:lstStyle/>
            <a:p>
              <a:endParaRPr/>
            </a:p>
          </p:txBody>
        </p:sp>
      </p:grpSp>
      <p:sp>
        <p:nvSpPr>
          <p:cNvPr id="11" name="object 11"/>
          <p:cNvSpPr txBox="1"/>
          <p:nvPr/>
        </p:nvSpPr>
        <p:spPr>
          <a:xfrm>
            <a:off x="4270375" y="5568797"/>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6%</a:t>
            </a:r>
            <a:endParaRPr sz="1200">
              <a:latin typeface="Calibri"/>
              <a:cs typeface="Calibri"/>
            </a:endParaRPr>
          </a:p>
        </p:txBody>
      </p:sp>
      <p:sp>
        <p:nvSpPr>
          <p:cNvPr id="12" name="object 12"/>
          <p:cNvSpPr txBox="1"/>
          <p:nvPr/>
        </p:nvSpPr>
        <p:spPr>
          <a:xfrm>
            <a:off x="7270242" y="5502961"/>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3%</a:t>
            </a:r>
            <a:endParaRPr sz="1200">
              <a:latin typeface="Calibri"/>
              <a:cs typeface="Calibri"/>
            </a:endParaRPr>
          </a:p>
        </p:txBody>
      </p:sp>
      <p:sp>
        <p:nvSpPr>
          <p:cNvPr id="13" name="object 13"/>
          <p:cNvSpPr txBox="1"/>
          <p:nvPr/>
        </p:nvSpPr>
        <p:spPr>
          <a:xfrm>
            <a:off x="10269981" y="5588304"/>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5%</a:t>
            </a:r>
            <a:endParaRPr sz="1200">
              <a:latin typeface="Calibri"/>
              <a:cs typeface="Calibri"/>
            </a:endParaRPr>
          </a:p>
        </p:txBody>
      </p:sp>
      <p:sp>
        <p:nvSpPr>
          <p:cNvPr id="14" name="object 14"/>
          <p:cNvSpPr txBox="1"/>
          <p:nvPr/>
        </p:nvSpPr>
        <p:spPr>
          <a:xfrm>
            <a:off x="4270375" y="5261609"/>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a:t>
            </a:r>
            <a:endParaRPr sz="1200">
              <a:latin typeface="Calibri"/>
              <a:cs typeface="Calibri"/>
            </a:endParaRPr>
          </a:p>
        </p:txBody>
      </p:sp>
      <p:sp>
        <p:nvSpPr>
          <p:cNvPr id="15" name="object 15"/>
          <p:cNvSpPr txBox="1"/>
          <p:nvPr/>
        </p:nvSpPr>
        <p:spPr>
          <a:xfrm>
            <a:off x="7270242" y="5283453"/>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a:t>
            </a:r>
            <a:endParaRPr sz="1200">
              <a:latin typeface="Calibri"/>
              <a:cs typeface="Calibri"/>
            </a:endParaRPr>
          </a:p>
        </p:txBody>
      </p:sp>
      <p:sp>
        <p:nvSpPr>
          <p:cNvPr id="16" name="object 16"/>
          <p:cNvSpPr txBox="1"/>
          <p:nvPr/>
        </p:nvSpPr>
        <p:spPr>
          <a:xfrm>
            <a:off x="10269981" y="5322189"/>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a:t>
            </a:r>
            <a:endParaRPr sz="1200">
              <a:latin typeface="Calibri"/>
              <a:cs typeface="Calibri"/>
            </a:endParaRPr>
          </a:p>
        </p:txBody>
      </p:sp>
      <p:sp>
        <p:nvSpPr>
          <p:cNvPr id="17" name="object 17"/>
          <p:cNvSpPr txBox="1"/>
          <p:nvPr/>
        </p:nvSpPr>
        <p:spPr>
          <a:xfrm>
            <a:off x="4230751" y="475653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17%</a:t>
            </a:r>
            <a:endParaRPr sz="1200">
              <a:latin typeface="Calibri"/>
              <a:cs typeface="Calibri"/>
            </a:endParaRPr>
          </a:p>
        </p:txBody>
      </p:sp>
      <p:sp>
        <p:nvSpPr>
          <p:cNvPr id="18" name="object 18"/>
          <p:cNvSpPr txBox="1"/>
          <p:nvPr/>
        </p:nvSpPr>
        <p:spPr>
          <a:xfrm>
            <a:off x="7230618" y="482231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16%</a:t>
            </a:r>
            <a:endParaRPr sz="1200">
              <a:latin typeface="Calibri"/>
              <a:cs typeface="Calibri"/>
            </a:endParaRPr>
          </a:p>
        </p:txBody>
      </p:sp>
      <p:sp>
        <p:nvSpPr>
          <p:cNvPr id="19" name="object 19"/>
          <p:cNvSpPr txBox="1"/>
          <p:nvPr/>
        </p:nvSpPr>
        <p:spPr>
          <a:xfrm>
            <a:off x="10230357" y="481228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18%</a:t>
            </a:r>
            <a:endParaRPr sz="1200">
              <a:latin typeface="Calibri"/>
              <a:cs typeface="Calibri"/>
            </a:endParaRPr>
          </a:p>
        </p:txBody>
      </p:sp>
      <p:sp>
        <p:nvSpPr>
          <p:cNvPr id="20" name="object 20"/>
          <p:cNvSpPr txBox="1"/>
          <p:nvPr/>
        </p:nvSpPr>
        <p:spPr>
          <a:xfrm>
            <a:off x="4230751" y="29121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67%</a:t>
            </a:r>
            <a:endParaRPr sz="1200">
              <a:latin typeface="Calibri"/>
              <a:cs typeface="Calibri"/>
            </a:endParaRPr>
          </a:p>
        </p:txBody>
      </p:sp>
      <p:sp>
        <p:nvSpPr>
          <p:cNvPr id="21" name="object 21"/>
          <p:cNvSpPr txBox="1"/>
          <p:nvPr/>
        </p:nvSpPr>
        <p:spPr>
          <a:xfrm>
            <a:off x="7230618" y="2955747"/>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69%</a:t>
            </a:r>
            <a:endParaRPr sz="1200">
              <a:latin typeface="Calibri"/>
              <a:cs typeface="Calibri"/>
            </a:endParaRPr>
          </a:p>
        </p:txBody>
      </p:sp>
      <p:sp>
        <p:nvSpPr>
          <p:cNvPr id="22" name="object 22"/>
          <p:cNvSpPr txBox="1"/>
          <p:nvPr/>
        </p:nvSpPr>
        <p:spPr>
          <a:xfrm>
            <a:off x="10230357" y="292709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67%</a:t>
            </a:r>
            <a:endParaRPr sz="1200">
              <a:latin typeface="Calibri"/>
              <a:cs typeface="Calibri"/>
            </a:endParaRPr>
          </a:p>
        </p:txBody>
      </p:sp>
      <p:sp>
        <p:nvSpPr>
          <p:cNvPr id="23" name="object 23"/>
          <p:cNvSpPr txBox="1"/>
          <p:nvPr/>
        </p:nvSpPr>
        <p:spPr>
          <a:xfrm>
            <a:off x="734059" y="953887"/>
            <a:ext cx="7781290" cy="1917064"/>
          </a:xfrm>
          <a:prstGeom prst="rect">
            <a:avLst/>
          </a:prstGeom>
        </p:spPr>
        <p:txBody>
          <a:bodyPr vert="horz" wrap="square" lIns="0" tIns="66675" rIns="0" bIns="0" rtlCol="0">
            <a:spAutoFit/>
          </a:bodyPr>
          <a:lstStyle/>
          <a:p>
            <a:pPr marL="2942590" algn="ctr">
              <a:lnSpc>
                <a:spcPct val="100000"/>
              </a:lnSpc>
              <a:spcBef>
                <a:spcPts val="525"/>
              </a:spcBef>
            </a:pPr>
            <a:r>
              <a:rPr sz="1400" b="1" dirty="0">
                <a:solidFill>
                  <a:srgbClr val="5C5B5A"/>
                </a:solidFill>
                <a:latin typeface="Arial"/>
                <a:cs typeface="Arial"/>
              </a:rPr>
              <a:t>Current</a:t>
            </a:r>
            <a:r>
              <a:rPr sz="1400" b="1" spc="-45" dirty="0">
                <a:solidFill>
                  <a:srgbClr val="5C5B5A"/>
                </a:solidFill>
                <a:latin typeface="Arial"/>
                <a:cs typeface="Arial"/>
              </a:rPr>
              <a:t> </a:t>
            </a:r>
            <a:r>
              <a:rPr sz="1400" b="1" dirty="0">
                <a:solidFill>
                  <a:srgbClr val="5C5B5A"/>
                </a:solidFill>
                <a:latin typeface="Arial"/>
                <a:cs typeface="Arial"/>
              </a:rPr>
              <a:t>and</a:t>
            </a:r>
            <a:r>
              <a:rPr sz="1400" b="1" spc="-35" dirty="0">
                <a:solidFill>
                  <a:srgbClr val="5C5B5A"/>
                </a:solidFill>
                <a:latin typeface="Arial"/>
                <a:cs typeface="Arial"/>
              </a:rPr>
              <a:t> </a:t>
            </a:r>
            <a:r>
              <a:rPr sz="1400" b="1" dirty="0">
                <a:solidFill>
                  <a:srgbClr val="5C5B5A"/>
                </a:solidFill>
                <a:latin typeface="Arial"/>
                <a:cs typeface="Arial"/>
              </a:rPr>
              <a:t>intended</a:t>
            </a:r>
            <a:r>
              <a:rPr sz="1400" b="1" spc="-70" dirty="0">
                <a:solidFill>
                  <a:srgbClr val="5C5B5A"/>
                </a:solidFill>
                <a:latin typeface="Arial"/>
                <a:cs typeface="Arial"/>
              </a:rPr>
              <a:t> </a:t>
            </a:r>
            <a:r>
              <a:rPr sz="1400" b="1" dirty="0">
                <a:solidFill>
                  <a:srgbClr val="5C5B5A"/>
                </a:solidFill>
                <a:latin typeface="Arial"/>
                <a:cs typeface="Arial"/>
              </a:rPr>
              <a:t>future</a:t>
            </a:r>
            <a:r>
              <a:rPr sz="1400" b="1" spc="-40" dirty="0">
                <a:solidFill>
                  <a:srgbClr val="5C5B5A"/>
                </a:solidFill>
                <a:latin typeface="Arial"/>
                <a:cs typeface="Arial"/>
              </a:rPr>
              <a:t> </a:t>
            </a:r>
            <a:r>
              <a:rPr sz="1400" b="1" dirty="0">
                <a:solidFill>
                  <a:srgbClr val="5C5B5A"/>
                </a:solidFill>
                <a:latin typeface="Arial"/>
                <a:cs typeface="Arial"/>
              </a:rPr>
              <a:t>use</a:t>
            </a:r>
            <a:r>
              <a:rPr sz="1400" b="1" spc="-4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digital</a:t>
            </a:r>
            <a:r>
              <a:rPr sz="1400" b="1" spc="-65" dirty="0">
                <a:solidFill>
                  <a:srgbClr val="5C5B5A"/>
                </a:solidFill>
                <a:latin typeface="Arial"/>
                <a:cs typeface="Arial"/>
              </a:rPr>
              <a:t> </a:t>
            </a:r>
            <a:r>
              <a:rPr sz="1400" b="1" dirty="0">
                <a:solidFill>
                  <a:srgbClr val="5C5B5A"/>
                </a:solidFill>
                <a:latin typeface="Arial"/>
                <a:cs typeface="Arial"/>
              </a:rPr>
              <a:t>services</a:t>
            </a:r>
            <a:r>
              <a:rPr sz="1400" b="1" spc="-55" dirty="0">
                <a:solidFill>
                  <a:srgbClr val="5C5B5A"/>
                </a:solidFill>
                <a:latin typeface="Arial"/>
                <a:cs typeface="Arial"/>
              </a:rPr>
              <a:t> </a:t>
            </a:r>
            <a:r>
              <a:rPr sz="1400" b="1" spc="-10" dirty="0">
                <a:solidFill>
                  <a:srgbClr val="5C5B5A"/>
                </a:solidFill>
                <a:latin typeface="Arial"/>
                <a:cs typeface="Arial"/>
              </a:rPr>
              <a:t>online</a:t>
            </a:r>
            <a:endParaRPr sz="1400">
              <a:latin typeface="Arial"/>
              <a:cs typeface="Arial"/>
            </a:endParaRPr>
          </a:p>
          <a:p>
            <a:pPr marL="2947035" algn="ctr">
              <a:lnSpc>
                <a:spcPct val="100000"/>
              </a:lnSpc>
              <a:spcBef>
                <a:spcPts val="434"/>
              </a:spcBef>
            </a:pPr>
            <a:r>
              <a:rPr sz="1400" b="1" dirty="0">
                <a:solidFill>
                  <a:srgbClr val="5C5B5A"/>
                </a:solidFill>
                <a:latin typeface="Arial"/>
                <a:cs typeface="Arial"/>
              </a:rPr>
              <a:t>(August</a:t>
            </a:r>
            <a:r>
              <a:rPr sz="1400" b="1" spc="-10" dirty="0">
                <a:solidFill>
                  <a:srgbClr val="5C5B5A"/>
                </a:solidFill>
                <a:latin typeface="Arial"/>
                <a:cs typeface="Arial"/>
              </a:rPr>
              <a:t> </a:t>
            </a:r>
            <a:r>
              <a:rPr sz="1400" b="1" dirty="0">
                <a:solidFill>
                  <a:srgbClr val="5C5B5A"/>
                </a:solidFill>
                <a:latin typeface="Arial"/>
                <a:cs typeface="Arial"/>
              </a:rPr>
              <a:t>–</a:t>
            </a:r>
            <a:r>
              <a:rPr sz="1400" b="1" spc="-35" dirty="0">
                <a:solidFill>
                  <a:srgbClr val="5C5B5A"/>
                </a:solidFill>
                <a:latin typeface="Arial"/>
                <a:cs typeface="Arial"/>
              </a:rPr>
              <a:t> </a:t>
            </a:r>
            <a:r>
              <a:rPr sz="1400" b="1" dirty="0">
                <a:solidFill>
                  <a:srgbClr val="5C5B5A"/>
                </a:solidFill>
                <a:latin typeface="Arial"/>
                <a:cs typeface="Arial"/>
              </a:rPr>
              <a:t>November</a:t>
            </a:r>
            <a:r>
              <a:rPr sz="1400" b="1" spc="-25" dirty="0">
                <a:solidFill>
                  <a:srgbClr val="5C5B5A"/>
                </a:solidFill>
                <a:latin typeface="Arial"/>
                <a:cs typeface="Arial"/>
              </a:rPr>
              <a:t> </a:t>
            </a:r>
            <a:r>
              <a:rPr sz="1400" b="1" spc="-10" dirty="0">
                <a:solidFill>
                  <a:srgbClr val="5C5B5A"/>
                </a:solidFill>
                <a:latin typeface="Arial"/>
                <a:cs typeface="Arial"/>
              </a:rPr>
              <a:t>2024)</a:t>
            </a:r>
            <a:endParaRPr sz="1400">
              <a:latin typeface="Arial"/>
              <a:cs typeface="Arial"/>
            </a:endParaRPr>
          </a:p>
          <a:p>
            <a:pPr>
              <a:lnSpc>
                <a:spcPct val="100000"/>
              </a:lnSpc>
              <a:spcBef>
                <a:spcPts val="170"/>
              </a:spcBef>
            </a:pPr>
            <a:endParaRPr sz="1400">
              <a:latin typeface="Arial"/>
              <a:cs typeface="Arial"/>
            </a:endParaRPr>
          </a:p>
          <a:p>
            <a:pPr marL="12700" marR="5581015">
              <a:lnSpc>
                <a:spcPct val="101499"/>
              </a:lnSpc>
              <a:spcBef>
                <a:spcPts val="5"/>
              </a:spcBef>
            </a:pPr>
            <a:r>
              <a:rPr sz="1200" dirty="0">
                <a:solidFill>
                  <a:srgbClr val="585858"/>
                </a:solidFill>
                <a:latin typeface="Calibri"/>
                <a:cs typeface="Calibri"/>
              </a:rPr>
              <a:t>I</a:t>
            </a:r>
            <a:r>
              <a:rPr sz="1200" spc="-30" dirty="0">
                <a:solidFill>
                  <a:srgbClr val="585858"/>
                </a:solidFill>
                <a:latin typeface="Calibri"/>
                <a:cs typeface="Calibri"/>
              </a:rPr>
              <a:t> </a:t>
            </a:r>
            <a:r>
              <a:rPr sz="1200" dirty="0">
                <a:solidFill>
                  <a:srgbClr val="585858"/>
                </a:solidFill>
                <a:latin typeface="Calibri"/>
                <a:cs typeface="Calibri"/>
              </a:rPr>
              <a:t>use</a:t>
            </a:r>
            <a:r>
              <a:rPr sz="1200" spc="-35" dirty="0">
                <a:solidFill>
                  <a:srgbClr val="585858"/>
                </a:solidFill>
                <a:latin typeface="Calibri"/>
                <a:cs typeface="Calibri"/>
              </a:rPr>
              <a:t> </a:t>
            </a:r>
            <a:r>
              <a:rPr sz="1200" dirty="0">
                <a:solidFill>
                  <a:srgbClr val="585858"/>
                </a:solidFill>
                <a:latin typeface="Calibri"/>
                <a:cs typeface="Calibri"/>
              </a:rPr>
              <a:t>digital</a:t>
            </a:r>
            <a:r>
              <a:rPr sz="1200" spc="-35" dirty="0">
                <a:solidFill>
                  <a:srgbClr val="585858"/>
                </a:solidFill>
                <a:latin typeface="Calibri"/>
                <a:cs typeface="Calibri"/>
              </a:rPr>
              <a:t> </a:t>
            </a:r>
            <a:r>
              <a:rPr sz="1200" dirty="0">
                <a:solidFill>
                  <a:srgbClr val="585858"/>
                </a:solidFill>
                <a:latin typeface="Calibri"/>
                <a:cs typeface="Calibri"/>
              </a:rPr>
              <a:t>services</a:t>
            </a:r>
            <a:r>
              <a:rPr sz="1200" spc="-25" dirty="0">
                <a:solidFill>
                  <a:srgbClr val="585858"/>
                </a:solidFill>
                <a:latin typeface="Calibri"/>
                <a:cs typeface="Calibri"/>
              </a:rPr>
              <a:t> </a:t>
            </a:r>
            <a:r>
              <a:rPr sz="1200" dirty="0">
                <a:solidFill>
                  <a:srgbClr val="585858"/>
                </a:solidFill>
                <a:latin typeface="Calibri"/>
                <a:cs typeface="Calibri"/>
              </a:rPr>
              <a:t>online,</a:t>
            </a:r>
            <a:r>
              <a:rPr sz="1200" spc="-25" dirty="0">
                <a:solidFill>
                  <a:srgbClr val="585858"/>
                </a:solidFill>
                <a:latin typeface="Calibri"/>
                <a:cs typeface="Calibri"/>
              </a:rPr>
              <a:t> </a:t>
            </a:r>
            <a:r>
              <a:rPr sz="1200" dirty="0">
                <a:solidFill>
                  <a:srgbClr val="585858"/>
                </a:solidFill>
                <a:latin typeface="Calibri"/>
                <a:cs typeface="Calibri"/>
              </a:rPr>
              <a:t>and</a:t>
            </a:r>
            <a:r>
              <a:rPr sz="1200" spc="-30" dirty="0">
                <a:solidFill>
                  <a:srgbClr val="585858"/>
                </a:solidFill>
                <a:latin typeface="Calibri"/>
                <a:cs typeface="Calibri"/>
              </a:rPr>
              <a:t> </a:t>
            </a:r>
            <a:r>
              <a:rPr sz="1200" spc="-25" dirty="0">
                <a:solidFill>
                  <a:srgbClr val="585858"/>
                </a:solidFill>
                <a:latin typeface="Calibri"/>
                <a:cs typeface="Calibri"/>
              </a:rPr>
              <a:t>am </a:t>
            </a:r>
            <a:r>
              <a:rPr sz="1200" dirty="0">
                <a:solidFill>
                  <a:srgbClr val="585858"/>
                </a:solidFill>
                <a:latin typeface="Calibri"/>
                <a:cs typeface="Calibri"/>
              </a:rPr>
              <a:t>happy</a:t>
            </a:r>
            <a:r>
              <a:rPr sz="1200" spc="-15" dirty="0">
                <a:solidFill>
                  <a:srgbClr val="585858"/>
                </a:solidFill>
                <a:latin typeface="Calibri"/>
                <a:cs typeface="Calibri"/>
              </a:rPr>
              <a:t> </a:t>
            </a:r>
            <a:r>
              <a:rPr sz="1200" dirty="0">
                <a:solidFill>
                  <a:srgbClr val="585858"/>
                </a:solidFill>
                <a:latin typeface="Calibri"/>
                <a:cs typeface="Calibri"/>
              </a:rPr>
              <a:t>with</a:t>
            </a:r>
            <a:r>
              <a:rPr sz="1200" spc="-20" dirty="0">
                <a:solidFill>
                  <a:srgbClr val="585858"/>
                </a:solidFill>
                <a:latin typeface="Calibri"/>
                <a:cs typeface="Calibri"/>
              </a:rPr>
              <a:t> </a:t>
            </a:r>
            <a:r>
              <a:rPr sz="1200" dirty="0">
                <a:solidFill>
                  <a:srgbClr val="585858"/>
                </a:solidFill>
                <a:latin typeface="Calibri"/>
                <a:cs typeface="Calibri"/>
              </a:rPr>
              <a:t>my</a:t>
            </a:r>
            <a:r>
              <a:rPr sz="1200" spc="-15" dirty="0">
                <a:solidFill>
                  <a:srgbClr val="585858"/>
                </a:solidFill>
                <a:latin typeface="Calibri"/>
                <a:cs typeface="Calibri"/>
              </a:rPr>
              <a:t> </a:t>
            </a:r>
            <a:r>
              <a:rPr sz="1200" dirty="0">
                <a:solidFill>
                  <a:srgbClr val="585858"/>
                </a:solidFill>
                <a:latin typeface="Calibri"/>
                <a:cs typeface="Calibri"/>
              </a:rPr>
              <a:t>level</a:t>
            </a:r>
            <a:r>
              <a:rPr sz="1200" spc="-25" dirty="0">
                <a:solidFill>
                  <a:srgbClr val="585858"/>
                </a:solidFill>
                <a:latin typeface="Calibri"/>
                <a:cs typeface="Calibri"/>
              </a:rPr>
              <a:t> </a:t>
            </a:r>
            <a:r>
              <a:rPr sz="1200" dirty="0">
                <a:solidFill>
                  <a:srgbClr val="585858"/>
                </a:solidFill>
                <a:latin typeface="Calibri"/>
                <a:cs typeface="Calibri"/>
              </a:rPr>
              <a:t>of</a:t>
            </a:r>
            <a:r>
              <a:rPr sz="1200" spc="-20" dirty="0">
                <a:solidFill>
                  <a:srgbClr val="585858"/>
                </a:solidFill>
                <a:latin typeface="Calibri"/>
                <a:cs typeface="Calibri"/>
              </a:rPr>
              <a:t> </a:t>
            </a:r>
            <a:r>
              <a:rPr sz="1200" spc="-25" dirty="0">
                <a:solidFill>
                  <a:srgbClr val="585858"/>
                </a:solidFill>
                <a:latin typeface="Calibri"/>
                <a:cs typeface="Calibri"/>
              </a:rPr>
              <a:t>use</a:t>
            </a:r>
            <a:endParaRPr sz="1200">
              <a:latin typeface="Calibri"/>
              <a:cs typeface="Calibri"/>
            </a:endParaRPr>
          </a:p>
          <a:p>
            <a:pPr>
              <a:lnSpc>
                <a:spcPct val="100000"/>
              </a:lnSpc>
            </a:pPr>
            <a:endParaRPr sz="1200">
              <a:latin typeface="Calibri"/>
              <a:cs typeface="Calibri"/>
            </a:endParaRPr>
          </a:p>
          <a:p>
            <a:pPr>
              <a:lnSpc>
                <a:spcPct val="100000"/>
              </a:lnSpc>
              <a:spcBef>
                <a:spcPts val="110"/>
              </a:spcBef>
            </a:pPr>
            <a:endParaRPr sz="1200">
              <a:latin typeface="Calibri"/>
              <a:cs typeface="Calibri"/>
            </a:endParaRPr>
          </a:p>
          <a:p>
            <a:pPr marL="12700" marR="5462905">
              <a:lnSpc>
                <a:spcPct val="101499"/>
              </a:lnSpc>
            </a:pPr>
            <a:r>
              <a:rPr sz="1200" dirty="0">
                <a:solidFill>
                  <a:srgbClr val="585858"/>
                </a:solidFill>
                <a:latin typeface="Calibri"/>
                <a:cs typeface="Calibri"/>
              </a:rPr>
              <a:t>I</a:t>
            </a:r>
            <a:r>
              <a:rPr sz="1200" spc="-30" dirty="0">
                <a:solidFill>
                  <a:srgbClr val="585858"/>
                </a:solidFill>
                <a:latin typeface="Calibri"/>
                <a:cs typeface="Calibri"/>
              </a:rPr>
              <a:t> </a:t>
            </a:r>
            <a:r>
              <a:rPr sz="1200" dirty="0">
                <a:solidFill>
                  <a:srgbClr val="585858"/>
                </a:solidFill>
                <a:latin typeface="Calibri"/>
                <a:cs typeface="Calibri"/>
              </a:rPr>
              <a:t>use</a:t>
            </a:r>
            <a:r>
              <a:rPr sz="1200" spc="-35" dirty="0">
                <a:solidFill>
                  <a:srgbClr val="585858"/>
                </a:solidFill>
                <a:latin typeface="Calibri"/>
                <a:cs typeface="Calibri"/>
              </a:rPr>
              <a:t> </a:t>
            </a:r>
            <a:r>
              <a:rPr sz="1200" dirty="0">
                <a:solidFill>
                  <a:srgbClr val="585858"/>
                </a:solidFill>
                <a:latin typeface="Calibri"/>
                <a:cs typeface="Calibri"/>
              </a:rPr>
              <a:t>digital</a:t>
            </a:r>
            <a:r>
              <a:rPr sz="1200" spc="-35" dirty="0">
                <a:solidFill>
                  <a:srgbClr val="585858"/>
                </a:solidFill>
                <a:latin typeface="Calibri"/>
                <a:cs typeface="Calibri"/>
              </a:rPr>
              <a:t> </a:t>
            </a:r>
            <a:r>
              <a:rPr sz="1200" dirty="0">
                <a:solidFill>
                  <a:srgbClr val="585858"/>
                </a:solidFill>
                <a:latin typeface="Calibri"/>
                <a:cs typeface="Calibri"/>
              </a:rPr>
              <a:t>services</a:t>
            </a:r>
            <a:r>
              <a:rPr sz="1200" spc="-25" dirty="0">
                <a:solidFill>
                  <a:srgbClr val="585858"/>
                </a:solidFill>
                <a:latin typeface="Calibri"/>
                <a:cs typeface="Calibri"/>
              </a:rPr>
              <a:t> </a:t>
            </a:r>
            <a:r>
              <a:rPr sz="1200" dirty="0">
                <a:solidFill>
                  <a:srgbClr val="585858"/>
                </a:solidFill>
                <a:latin typeface="Calibri"/>
                <a:cs typeface="Calibri"/>
              </a:rPr>
              <a:t>online,</a:t>
            </a:r>
            <a:r>
              <a:rPr sz="1200" spc="-25" dirty="0">
                <a:solidFill>
                  <a:srgbClr val="585858"/>
                </a:solidFill>
                <a:latin typeface="Calibri"/>
                <a:cs typeface="Calibri"/>
              </a:rPr>
              <a:t> </a:t>
            </a:r>
            <a:r>
              <a:rPr sz="1200" dirty="0">
                <a:solidFill>
                  <a:srgbClr val="585858"/>
                </a:solidFill>
                <a:latin typeface="Calibri"/>
                <a:cs typeface="Calibri"/>
              </a:rPr>
              <a:t>and</a:t>
            </a:r>
            <a:r>
              <a:rPr sz="1200" spc="-30" dirty="0">
                <a:solidFill>
                  <a:srgbClr val="585858"/>
                </a:solidFill>
                <a:latin typeface="Calibri"/>
                <a:cs typeface="Calibri"/>
              </a:rPr>
              <a:t> </a:t>
            </a:r>
            <a:r>
              <a:rPr sz="1200" spc="-20" dirty="0">
                <a:solidFill>
                  <a:srgbClr val="585858"/>
                </a:solidFill>
                <a:latin typeface="Calibri"/>
                <a:cs typeface="Calibri"/>
              </a:rPr>
              <a:t>want </a:t>
            </a:r>
            <a:r>
              <a:rPr sz="1200" dirty="0">
                <a:solidFill>
                  <a:srgbClr val="585858"/>
                </a:solidFill>
                <a:latin typeface="Calibri"/>
                <a:cs typeface="Calibri"/>
              </a:rPr>
              <a:t>to</a:t>
            </a:r>
            <a:r>
              <a:rPr sz="1200" spc="-20" dirty="0">
                <a:solidFill>
                  <a:srgbClr val="585858"/>
                </a:solidFill>
                <a:latin typeface="Calibri"/>
                <a:cs typeface="Calibri"/>
              </a:rPr>
              <a:t> </a:t>
            </a:r>
            <a:r>
              <a:rPr sz="1200" dirty="0">
                <a:solidFill>
                  <a:srgbClr val="585858"/>
                </a:solidFill>
                <a:latin typeface="Calibri"/>
                <a:cs typeface="Calibri"/>
              </a:rPr>
              <a:t>use</a:t>
            </a:r>
            <a:r>
              <a:rPr sz="1200" spc="-30" dirty="0">
                <a:solidFill>
                  <a:srgbClr val="585858"/>
                </a:solidFill>
                <a:latin typeface="Calibri"/>
                <a:cs typeface="Calibri"/>
              </a:rPr>
              <a:t> </a:t>
            </a:r>
            <a:r>
              <a:rPr sz="1200" dirty="0">
                <a:solidFill>
                  <a:srgbClr val="585858"/>
                </a:solidFill>
                <a:latin typeface="Calibri"/>
                <a:cs typeface="Calibri"/>
              </a:rPr>
              <a:t>them</a:t>
            </a:r>
            <a:r>
              <a:rPr sz="1200" spc="-25" dirty="0">
                <a:solidFill>
                  <a:srgbClr val="585858"/>
                </a:solidFill>
                <a:latin typeface="Calibri"/>
                <a:cs typeface="Calibri"/>
              </a:rPr>
              <a:t> </a:t>
            </a:r>
            <a:r>
              <a:rPr sz="1200" spc="-20" dirty="0">
                <a:solidFill>
                  <a:srgbClr val="585858"/>
                </a:solidFill>
                <a:latin typeface="Calibri"/>
                <a:cs typeface="Calibri"/>
              </a:rPr>
              <a:t>more</a:t>
            </a:r>
            <a:endParaRPr sz="1200">
              <a:latin typeface="Calibri"/>
              <a:cs typeface="Calibri"/>
            </a:endParaRPr>
          </a:p>
        </p:txBody>
      </p:sp>
      <p:sp>
        <p:nvSpPr>
          <p:cNvPr id="24" name="object 24"/>
          <p:cNvSpPr txBox="1"/>
          <p:nvPr/>
        </p:nvSpPr>
        <p:spPr>
          <a:xfrm>
            <a:off x="4260596" y="6021730"/>
            <a:ext cx="230504"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Calibri"/>
                <a:cs typeface="Calibri"/>
              </a:rPr>
              <a:t>Me</a:t>
            </a:r>
            <a:endParaRPr sz="1200">
              <a:latin typeface="Calibri"/>
              <a:cs typeface="Calibri"/>
            </a:endParaRPr>
          </a:p>
        </p:txBody>
      </p:sp>
      <p:sp>
        <p:nvSpPr>
          <p:cNvPr id="25" name="object 25"/>
          <p:cNvSpPr txBox="1"/>
          <p:nvPr/>
        </p:nvSpPr>
        <p:spPr>
          <a:xfrm>
            <a:off x="6385940" y="6021730"/>
            <a:ext cx="197929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Someone</a:t>
            </a:r>
            <a:r>
              <a:rPr sz="1200" spc="-20" dirty="0">
                <a:solidFill>
                  <a:srgbClr val="585858"/>
                </a:solidFill>
                <a:latin typeface="Calibri"/>
                <a:cs typeface="Calibri"/>
              </a:rPr>
              <a:t> </a:t>
            </a:r>
            <a:r>
              <a:rPr sz="1200" dirty="0">
                <a:solidFill>
                  <a:srgbClr val="585858"/>
                </a:solidFill>
                <a:latin typeface="Calibri"/>
                <a:cs typeface="Calibri"/>
              </a:rPr>
              <a:t>else</a:t>
            </a:r>
            <a:r>
              <a:rPr sz="1200" spc="-5" dirty="0">
                <a:solidFill>
                  <a:srgbClr val="585858"/>
                </a:solidFill>
                <a:latin typeface="Calibri"/>
                <a:cs typeface="Calibri"/>
              </a:rPr>
              <a:t> </a:t>
            </a:r>
            <a:r>
              <a:rPr sz="1200" dirty="0">
                <a:solidFill>
                  <a:srgbClr val="585858"/>
                </a:solidFill>
                <a:latin typeface="Calibri"/>
                <a:cs typeface="Calibri"/>
              </a:rPr>
              <a:t>in</a:t>
            </a:r>
            <a:r>
              <a:rPr sz="1200" spc="-15" dirty="0">
                <a:solidFill>
                  <a:srgbClr val="585858"/>
                </a:solidFill>
                <a:latin typeface="Calibri"/>
                <a:cs typeface="Calibri"/>
              </a:rPr>
              <a:t> </a:t>
            </a:r>
            <a:r>
              <a:rPr sz="1200" dirty="0">
                <a:solidFill>
                  <a:srgbClr val="585858"/>
                </a:solidFill>
                <a:latin typeface="Calibri"/>
                <a:cs typeface="Calibri"/>
              </a:rPr>
              <a:t>my</a:t>
            </a:r>
            <a:r>
              <a:rPr sz="1200" spc="250" dirty="0">
                <a:solidFill>
                  <a:srgbClr val="585858"/>
                </a:solidFill>
                <a:latin typeface="Calibri"/>
                <a:cs typeface="Calibri"/>
              </a:rPr>
              <a:t> </a:t>
            </a:r>
            <a:r>
              <a:rPr sz="1200" spc="-10" dirty="0">
                <a:solidFill>
                  <a:srgbClr val="585858"/>
                </a:solidFill>
                <a:latin typeface="Calibri"/>
                <a:cs typeface="Calibri"/>
              </a:rPr>
              <a:t>household</a:t>
            </a:r>
            <a:endParaRPr sz="1200">
              <a:latin typeface="Calibri"/>
              <a:cs typeface="Calibri"/>
            </a:endParaRPr>
          </a:p>
        </p:txBody>
      </p:sp>
      <p:sp>
        <p:nvSpPr>
          <p:cNvPr id="26" name="object 26"/>
          <p:cNvSpPr txBox="1"/>
          <p:nvPr/>
        </p:nvSpPr>
        <p:spPr>
          <a:xfrm>
            <a:off x="9043796" y="6021730"/>
            <a:ext cx="26638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NET:</a:t>
            </a:r>
            <a:r>
              <a:rPr sz="1200" spc="-30" dirty="0">
                <a:solidFill>
                  <a:srgbClr val="585858"/>
                </a:solidFill>
                <a:latin typeface="Calibri"/>
                <a:cs typeface="Calibri"/>
              </a:rPr>
              <a:t> </a:t>
            </a:r>
            <a:r>
              <a:rPr sz="1200" dirty="0">
                <a:solidFill>
                  <a:srgbClr val="585858"/>
                </a:solidFill>
                <a:latin typeface="Calibri"/>
                <a:cs typeface="Calibri"/>
              </a:rPr>
              <a:t>Me</a:t>
            </a:r>
            <a:r>
              <a:rPr sz="1200" spc="-25" dirty="0">
                <a:solidFill>
                  <a:srgbClr val="585858"/>
                </a:solidFill>
                <a:latin typeface="Calibri"/>
                <a:cs typeface="Calibri"/>
              </a:rPr>
              <a:t> </a:t>
            </a:r>
            <a:r>
              <a:rPr sz="1200" dirty="0">
                <a:solidFill>
                  <a:srgbClr val="585858"/>
                </a:solidFill>
                <a:latin typeface="Calibri"/>
                <a:cs typeface="Calibri"/>
              </a:rPr>
              <a:t>or</a:t>
            </a:r>
            <a:r>
              <a:rPr sz="1200" spc="-25" dirty="0">
                <a:solidFill>
                  <a:srgbClr val="585858"/>
                </a:solidFill>
                <a:latin typeface="Calibri"/>
                <a:cs typeface="Calibri"/>
              </a:rPr>
              <a:t> </a:t>
            </a:r>
            <a:r>
              <a:rPr sz="1200" dirty="0">
                <a:solidFill>
                  <a:srgbClr val="585858"/>
                </a:solidFill>
                <a:latin typeface="Calibri"/>
                <a:cs typeface="Calibri"/>
              </a:rPr>
              <a:t>someone</a:t>
            </a:r>
            <a:r>
              <a:rPr sz="1200" spc="-30" dirty="0">
                <a:solidFill>
                  <a:srgbClr val="585858"/>
                </a:solidFill>
                <a:latin typeface="Calibri"/>
                <a:cs typeface="Calibri"/>
              </a:rPr>
              <a:t> </a:t>
            </a:r>
            <a:r>
              <a:rPr sz="1200" dirty="0">
                <a:solidFill>
                  <a:srgbClr val="585858"/>
                </a:solidFill>
                <a:latin typeface="Calibri"/>
                <a:cs typeface="Calibri"/>
              </a:rPr>
              <a:t>else</a:t>
            </a:r>
            <a:r>
              <a:rPr sz="1200" spc="-25" dirty="0">
                <a:solidFill>
                  <a:srgbClr val="585858"/>
                </a:solidFill>
                <a:latin typeface="Calibri"/>
                <a:cs typeface="Calibri"/>
              </a:rPr>
              <a:t> </a:t>
            </a:r>
            <a:r>
              <a:rPr sz="1200" dirty="0">
                <a:solidFill>
                  <a:srgbClr val="585858"/>
                </a:solidFill>
                <a:latin typeface="Calibri"/>
                <a:cs typeface="Calibri"/>
              </a:rPr>
              <a:t>in</a:t>
            </a:r>
            <a:r>
              <a:rPr sz="1200" spc="-25" dirty="0">
                <a:solidFill>
                  <a:srgbClr val="585858"/>
                </a:solidFill>
                <a:latin typeface="Calibri"/>
                <a:cs typeface="Calibri"/>
              </a:rPr>
              <a:t> </a:t>
            </a:r>
            <a:r>
              <a:rPr sz="1200" dirty="0">
                <a:solidFill>
                  <a:srgbClr val="585858"/>
                </a:solidFill>
                <a:latin typeface="Calibri"/>
                <a:cs typeface="Calibri"/>
              </a:rPr>
              <a:t>my</a:t>
            </a:r>
            <a:r>
              <a:rPr sz="1200" spc="-30" dirty="0">
                <a:solidFill>
                  <a:srgbClr val="585858"/>
                </a:solidFill>
                <a:latin typeface="Calibri"/>
                <a:cs typeface="Calibri"/>
              </a:rPr>
              <a:t> </a:t>
            </a:r>
            <a:r>
              <a:rPr sz="1200" spc="-10" dirty="0">
                <a:solidFill>
                  <a:srgbClr val="585858"/>
                </a:solidFill>
                <a:latin typeface="Calibri"/>
                <a:cs typeface="Calibri"/>
              </a:rPr>
              <a:t>household</a:t>
            </a:r>
            <a:endParaRPr sz="1200">
              <a:latin typeface="Calibri"/>
              <a:cs typeface="Calibri"/>
            </a:endParaRPr>
          </a:p>
        </p:txBody>
      </p:sp>
      <p:sp>
        <p:nvSpPr>
          <p:cNvPr id="27" name="object 27"/>
          <p:cNvSpPr/>
          <p:nvPr/>
        </p:nvSpPr>
        <p:spPr>
          <a:xfrm>
            <a:off x="626186" y="1798516"/>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BEBEBE"/>
          </a:solidFill>
        </p:spPr>
        <p:txBody>
          <a:bodyPr wrap="square" lIns="0" tIns="0" rIns="0" bIns="0" rtlCol="0"/>
          <a:lstStyle/>
          <a:p>
            <a:endParaRPr/>
          </a:p>
        </p:txBody>
      </p:sp>
      <p:sp>
        <p:nvSpPr>
          <p:cNvPr id="28" name="object 28"/>
          <p:cNvSpPr/>
          <p:nvPr/>
        </p:nvSpPr>
        <p:spPr>
          <a:xfrm>
            <a:off x="626186" y="2555944"/>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5B9BD4"/>
          </a:solidFill>
        </p:spPr>
        <p:txBody>
          <a:bodyPr wrap="square" lIns="0" tIns="0" rIns="0" bIns="0" rtlCol="0"/>
          <a:lstStyle/>
          <a:p>
            <a:endParaRPr/>
          </a:p>
        </p:txBody>
      </p:sp>
      <p:sp>
        <p:nvSpPr>
          <p:cNvPr id="29" name="object 29"/>
          <p:cNvSpPr/>
          <p:nvPr/>
        </p:nvSpPr>
        <p:spPr>
          <a:xfrm>
            <a:off x="626186" y="331337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9DC3E6"/>
          </a:solidFill>
        </p:spPr>
        <p:txBody>
          <a:bodyPr wrap="square" lIns="0" tIns="0" rIns="0" bIns="0" rtlCol="0"/>
          <a:lstStyle/>
          <a:p>
            <a:endParaRPr/>
          </a:p>
        </p:txBody>
      </p:sp>
      <p:sp>
        <p:nvSpPr>
          <p:cNvPr id="30" name="object 30"/>
          <p:cNvSpPr txBox="1"/>
          <p:nvPr/>
        </p:nvSpPr>
        <p:spPr>
          <a:xfrm>
            <a:off x="734059" y="3234309"/>
            <a:ext cx="2466340" cy="1151890"/>
          </a:xfrm>
          <a:prstGeom prst="rect">
            <a:avLst/>
          </a:prstGeom>
        </p:spPr>
        <p:txBody>
          <a:bodyPr vert="horz" wrap="square" lIns="0" tIns="9525" rIns="0" bIns="0" rtlCol="0">
            <a:spAutoFit/>
          </a:bodyPr>
          <a:lstStyle/>
          <a:p>
            <a:pPr marL="12700" marR="5080">
              <a:lnSpc>
                <a:spcPct val="101499"/>
              </a:lnSpc>
              <a:spcBef>
                <a:spcPts val="75"/>
              </a:spcBef>
            </a:pPr>
            <a:r>
              <a:rPr sz="1200" dirty="0">
                <a:solidFill>
                  <a:srgbClr val="585858"/>
                </a:solidFill>
                <a:latin typeface="Calibri"/>
                <a:cs typeface="Calibri"/>
              </a:rPr>
              <a:t>I</a:t>
            </a:r>
            <a:r>
              <a:rPr sz="1200" spc="-30" dirty="0">
                <a:solidFill>
                  <a:srgbClr val="585858"/>
                </a:solidFill>
                <a:latin typeface="Calibri"/>
                <a:cs typeface="Calibri"/>
              </a:rPr>
              <a:t> </a:t>
            </a:r>
            <a:r>
              <a:rPr sz="1200" dirty="0">
                <a:solidFill>
                  <a:srgbClr val="585858"/>
                </a:solidFill>
                <a:latin typeface="Calibri"/>
                <a:cs typeface="Calibri"/>
              </a:rPr>
              <a:t>use</a:t>
            </a:r>
            <a:r>
              <a:rPr sz="1200" spc="-35" dirty="0">
                <a:solidFill>
                  <a:srgbClr val="585858"/>
                </a:solidFill>
                <a:latin typeface="Calibri"/>
                <a:cs typeface="Calibri"/>
              </a:rPr>
              <a:t> </a:t>
            </a:r>
            <a:r>
              <a:rPr sz="1200" dirty="0">
                <a:solidFill>
                  <a:srgbClr val="585858"/>
                </a:solidFill>
                <a:latin typeface="Calibri"/>
                <a:cs typeface="Calibri"/>
              </a:rPr>
              <a:t>digital</a:t>
            </a:r>
            <a:r>
              <a:rPr sz="1200" spc="-35" dirty="0">
                <a:solidFill>
                  <a:srgbClr val="585858"/>
                </a:solidFill>
                <a:latin typeface="Calibri"/>
                <a:cs typeface="Calibri"/>
              </a:rPr>
              <a:t> </a:t>
            </a:r>
            <a:r>
              <a:rPr sz="1200" dirty="0">
                <a:solidFill>
                  <a:srgbClr val="585858"/>
                </a:solidFill>
                <a:latin typeface="Calibri"/>
                <a:cs typeface="Calibri"/>
              </a:rPr>
              <a:t>services</a:t>
            </a:r>
            <a:r>
              <a:rPr sz="1200" spc="-25" dirty="0">
                <a:solidFill>
                  <a:srgbClr val="585858"/>
                </a:solidFill>
                <a:latin typeface="Calibri"/>
                <a:cs typeface="Calibri"/>
              </a:rPr>
              <a:t> </a:t>
            </a:r>
            <a:r>
              <a:rPr sz="1200" dirty="0">
                <a:solidFill>
                  <a:srgbClr val="585858"/>
                </a:solidFill>
                <a:latin typeface="Calibri"/>
                <a:cs typeface="Calibri"/>
              </a:rPr>
              <a:t>online,</a:t>
            </a:r>
            <a:r>
              <a:rPr sz="1200" spc="-30" dirty="0">
                <a:solidFill>
                  <a:srgbClr val="585858"/>
                </a:solidFill>
                <a:latin typeface="Calibri"/>
                <a:cs typeface="Calibri"/>
              </a:rPr>
              <a:t> </a:t>
            </a:r>
            <a:r>
              <a:rPr sz="1200" dirty="0">
                <a:solidFill>
                  <a:srgbClr val="585858"/>
                </a:solidFill>
                <a:latin typeface="Calibri"/>
                <a:cs typeface="Calibri"/>
              </a:rPr>
              <a:t>but</a:t>
            </a:r>
            <a:r>
              <a:rPr sz="1200" spc="-30" dirty="0">
                <a:solidFill>
                  <a:srgbClr val="585858"/>
                </a:solidFill>
                <a:latin typeface="Calibri"/>
                <a:cs typeface="Calibri"/>
              </a:rPr>
              <a:t> </a:t>
            </a:r>
            <a:r>
              <a:rPr sz="1200" dirty="0">
                <a:solidFill>
                  <a:srgbClr val="585858"/>
                </a:solidFill>
                <a:latin typeface="Calibri"/>
                <a:cs typeface="Calibri"/>
              </a:rPr>
              <a:t>want</a:t>
            </a:r>
            <a:r>
              <a:rPr sz="1200" spc="-30" dirty="0">
                <a:solidFill>
                  <a:srgbClr val="585858"/>
                </a:solidFill>
                <a:latin typeface="Calibri"/>
                <a:cs typeface="Calibri"/>
              </a:rPr>
              <a:t> </a:t>
            </a:r>
            <a:r>
              <a:rPr sz="1200" spc="-25" dirty="0">
                <a:solidFill>
                  <a:srgbClr val="585858"/>
                </a:solidFill>
                <a:latin typeface="Calibri"/>
                <a:cs typeface="Calibri"/>
              </a:rPr>
              <a:t>to </a:t>
            </a:r>
            <a:r>
              <a:rPr sz="1200" dirty="0">
                <a:solidFill>
                  <a:srgbClr val="585858"/>
                </a:solidFill>
                <a:latin typeface="Calibri"/>
                <a:cs typeface="Calibri"/>
              </a:rPr>
              <a:t>use</a:t>
            </a:r>
            <a:r>
              <a:rPr sz="1200" spc="-25" dirty="0">
                <a:solidFill>
                  <a:srgbClr val="585858"/>
                </a:solidFill>
                <a:latin typeface="Calibri"/>
                <a:cs typeface="Calibri"/>
              </a:rPr>
              <a:t> </a:t>
            </a:r>
            <a:r>
              <a:rPr sz="1200" dirty="0">
                <a:solidFill>
                  <a:srgbClr val="585858"/>
                </a:solidFill>
                <a:latin typeface="Calibri"/>
                <a:cs typeface="Calibri"/>
              </a:rPr>
              <a:t>them</a:t>
            </a:r>
            <a:r>
              <a:rPr sz="1200" spc="-35" dirty="0">
                <a:solidFill>
                  <a:srgbClr val="585858"/>
                </a:solidFill>
                <a:latin typeface="Calibri"/>
                <a:cs typeface="Calibri"/>
              </a:rPr>
              <a:t> </a:t>
            </a:r>
            <a:r>
              <a:rPr sz="1200" spc="-20" dirty="0">
                <a:solidFill>
                  <a:srgbClr val="585858"/>
                </a:solidFill>
                <a:latin typeface="Calibri"/>
                <a:cs typeface="Calibri"/>
              </a:rPr>
              <a:t>less</a:t>
            </a:r>
            <a:endParaRPr sz="1200">
              <a:latin typeface="Calibri"/>
              <a:cs typeface="Calibri"/>
            </a:endParaRPr>
          </a:p>
          <a:p>
            <a:pPr>
              <a:lnSpc>
                <a:spcPct val="100000"/>
              </a:lnSpc>
            </a:pPr>
            <a:endParaRPr sz="1200">
              <a:latin typeface="Calibri"/>
              <a:cs typeface="Calibri"/>
            </a:endParaRPr>
          </a:p>
          <a:p>
            <a:pPr>
              <a:lnSpc>
                <a:spcPct val="100000"/>
              </a:lnSpc>
              <a:spcBef>
                <a:spcPts val="114"/>
              </a:spcBef>
            </a:pPr>
            <a:endParaRPr sz="1200">
              <a:latin typeface="Calibri"/>
              <a:cs typeface="Calibri"/>
            </a:endParaRPr>
          </a:p>
          <a:p>
            <a:pPr marL="12700" marR="78105">
              <a:lnSpc>
                <a:spcPct val="101499"/>
              </a:lnSpc>
            </a:pPr>
            <a:r>
              <a:rPr sz="1200" dirty="0">
                <a:solidFill>
                  <a:srgbClr val="585858"/>
                </a:solidFill>
                <a:latin typeface="Calibri"/>
                <a:cs typeface="Calibri"/>
              </a:rPr>
              <a:t>I</a:t>
            </a:r>
            <a:r>
              <a:rPr sz="1200" spc="-25" dirty="0">
                <a:solidFill>
                  <a:srgbClr val="585858"/>
                </a:solidFill>
                <a:latin typeface="Calibri"/>
                <a:cs typeface="Calibri"/>
              </a:rPr>
              <a:t> </a:t>
            </a:r>
            <a:r>
              <a:rPr sz="1200" dirty="0">
                <a:solidFill>
                  <a:srgbClr val="585858"/>
                </a:solidFill>
                <a:latin typeface="Calibri"/>
                <a:cs typeface="Calibri"/>
              </a:rPr>
              <a:t>do</a:t>
            </a:r>
            <a:r>
              <a:rPr sz="1200" spc="-25" dirty="0">
                <a:solidFill>
                  <a:srgbClr val="585858"/>
                </a:solidFill>
                <a:latin typeface="Calibri"/>
                <a:cs typeface="Calibri"/>
              </a:rPr>
              <a:t> </a:t>
            </a:r>
            <a:r>
              <a:rPr sz="1200" dirty="0">
                <a:solidFill>
                  <a:srgbClr val="585858"/>
                </a:solidFill>
                <a:latin typeface="Calibri"/>
                <a:cs typeface="Calibri"/>
              </a:rPr>
              <a:t>not</a:t>
            </a:r>
            <a:r>
              <a:rPr sz="1200" spc="-25" dirty="0">
                <a:solidFill>
                  <a:srgbClr val="585858"/>
                </a:solidFill>
                <a:latin typeface="Calibri"/>
                <a:cs typeface="Calibri"/>
              </a:rPr>
              <a:t> </a:t>
            </a:r>
            <a:r>
              <a:rPr sz="1200" dirty="0">
                <a:solidFill>
                  <a:srgbClr val="585858"/>
                </a:solidFill>
                <a:latin typeface="Calibri"/>
                <a:cs typeface="Calibri"/>
              </a:rPr>
              <a:t>use</a:t>
            </a:r>
            <a:r>
              <a:rPr sz="1200" spc="-30" dirty="0">
                <a:solidFill>
                  <a:srgbClr val="585858"/>
                </a:solidFill>
                <a:latin typeface="Calibri"/>
                <a:cs typeface="Calibri"/>
              </a:rPr>
              <a:t> </a:t>
            </a:r>
            <a:r>
              <a:rPr sz="1200" dirty="0">
                <a:solidFill>
                  <a:srgbClr val="585858"/>
                </a:solidFill>
                <a:latin typeface="Calibri"/>
                <a:cs typeface="Calibri"/>
              </a:rPr>
              <a:t>digital</a:t>
            </a:r>
            <a:r>
              <a:rPr sz="1200" spc="-15" dirty="0">
                <a:solidFill>
                  <a:srgbClr val="585858"/>
                </a:solidFill>
                <a:latin typeface="Calibri"/>
                <a:cs typeface="Calibri"/>
              </a:rPr>
              <a:t> </a:t>
            </a:r>
            <a:r>
              <a:rPr sz="1200" dirty="0">
                <a:solidFill>
                  <a:srgbClr val="585858"/>
                </a:solidFill>
                <a:latin typeface="Calibri"/>
                <a:cs typeface="Calibri"/>
              </a:rPr>
              <a:t>services</a:t>
            </a:r>
            <a:r>
              <a:rPr sz="1200" spc="-30" dirty="0">
                <a:solidFill>
                  <a:srgbClr val="585858"/>
                </a:solidFill>
                <a:latin typeface="Calibri"/>
                <a:cs typeface="Calibri"/>
              </a:rPr>
              <a:t> </a:t>
            </a:r>
            <a:r>
              <a:rPr sz="1200" dirty="0">
                <a:solidFill>
                  <a:srgbClr val="585858"/>
                </a:solidFill>
                <a:latin typeface="Calibri"/>
                <a:cs typeface="Calibri"/>
              </a:rPr>
              <a:t>online,</a:t>
            </a:r>
            <a:r>
              <a:rPr sz="1200" spc="-25" dirty="0">
                <a:solidFill>
                  <a:srgbClr val="585858"/>
                </a:solidFill>
                <a:latin typeface="Calibri"/>
                <a:cs typeface="Calibri"/>
              </a:rPr>
              <a:t> but </a:t>
            </a:r>
            <a:r>
              <a:rPr sz="1200" dirty="0">
                <a:solidFill>
                  <a:srgbClr val="585858"/>
                </a:solidFill>
                <a:latin typeface="Calibri"/>
                <a:cs typeface="Calibri"/>
              </a:rPr>
              <a:t>want</a:t>
            </a:r>
            <a:r>
              <a:rPr sz="1200" spc="-30" dirty="0">
                <a:solidFill>
                  <a:srgbClr val="585858"/>
                </a:solidFill>
                <a:latin typeface="Calibri"/>
                <a:cs typeface="Calibri"/>
              </a:rPr>
              <a:t> </a:t>
            </a:r>
            <a:r>
              <a:rPr sz="1200" dirty="0">
                <a:solidFill>
                  <a:srgbClr val="585858"/>
                </a:solidFill>
                <a:latin typeface="Calibri"/>
                <a:cs typeface="Calibri"/>
              </a:rPr>
              <a:t>to</a:t>
            </a:r>
            <a:r>
              <a:rPr sz="1200" spc="-25" dirty="0">
                <a:solidFill>
                  <a:srgbClr val="585858"/>
                </a:solidFill>
                <a:latin typeface="Calibri"/>
                <a:cs typeface="Calibri"/>
              </a:rPr>
              <a:t> </a:t>
            </a:r>
            <a:r>
              <a:rPr sz="1200" dirty="0">
                <a:solidFill>
                  <a:srgbClr val="585858"/>
                </a:solidFill>
                <a:latin typeface="Calibri"/>
                <a:cs typeface="Calibri"/>
              </a:rPr>
              <a:t>use</a:t>
            </a:r>
            <a:r>
              <a:rPr sz="1200" spc="-15" dirty="0">
                <a:solidFill>
                  <a:srgbClr val="585858"/>
                </a:solidFill>
                <a:latin typeface="Calibri"/>
                <a:cs typeface="Calibri"/>
              </a:rPr>
              <a:t> </a:t>
            </a:r>
            <a:r>
              <a:rPr sz="1200" spc="-20" dirty="0">
                <a:solidFill>
                  <a:srgbClr val="585858"/>
                </a:solidFill>
                <a:latin typeface="Calibri"/>
                <a:cs typeface="Calibri"/>
              </a:rPr>
              <a:t>them</a:t>
            </a:r>
            <a:endParaRPr sz="1200">
              <a:latin typeface="Calibri"/>
              <a:cs typeface="Calibri"/>
            </a:endParaRPr>
          </a:p>
        </p:txBody>
      </p:sp>
      <p:sp>
        <p:nvSpPr>
          <p:cNvPr id="31" name="object 31"/>
          <p:cNvSpPr/>
          <p:nvPr/>
        </p:nvSpPr>
        <p:spPr>
          <a:xfrm>
            <a:off x="626186" y="4070800"/>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A468D2"/>
          </a:solidFill>
        </p:spPr>
        <p:txBody>
          <a:bodyPr wrap="square" lIns="0" tIns="0" rIns="0" bIns="0" rtlCol="0"/>
          <a:lstStyle/>
          <a:p>
            <a:endParaRPr/>
          </a:p>
        </p:txBody>
      </p:sp>
      <p:sp>
        <p:nvSpPr>
          <p:cNvPr id="32" name="object 32"/>
          <p:cNvSpPr/>
          <p:nvPr/>
        </p:nvSpPr>
        <p:spPr>
          <a:xfrm>
            <a:off x="626186" y="4828228"/>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6F2F9F"/>
          </a:solidFill>
        </p:spPr>
        <p:txBody>
          <a:bodyPr wrap="square" lIns="0" tIns="0" rIns="0" bIns="0" rtlCol="0"/>
          <a:lstStyle/>
          <a:p>
            <a:endParaRPr/>
          </a:p>
        </p:txBody>
      </p:sp>
      <p:sp>
        <p:nvSpPr>
          <p:cNvPr id="33" name="object 33"/>
          <p:cNvSpPr txBox="1"/>
          <p:nvPr/>
        </p:nvSpPr>
        <p:spPr>
          <a:xfrm>
            <a:off x="734059" y="4749241"/>
            <a:ext cx="237871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I</a:t>
            </a:r>
            <a:r>
              <a:rPr sz="1200" spc="-20" dirty="0">
                <a:solidFill>
                  <a:srgbClr val="585858"/>
                </a:solidFill>
                <a:latin typeface="Calibri"/>
                <a:cs typeface="Calibri"/>
              </a:rPr>
              <a:t> </a:t>
            </a:r>
            <a:r>
              <a:rPr sz="1200" dirty="0">
                <a:solidFill>
                  <a:srgbClr val="585858"/>
                </a:solidFill>
                <a:latin typeface="Calibri"/>
                <a:cs typeface="Calibri"/>
              </a:rPr>
              <a:t>do</a:t>
            </a:r>
            <a:r>
              <a:rPr sz="1200" spc="-25" dirty="0">
                <a:solidFill>
                  <a:srgbClr val="585858"/>
                </a:solidFill>
                <a:latin typeface="Calibri"/>
                <a:cs typeface="Calibri"/>
              </a:rPr>
              <a:t> </a:t>
            </a:r>
            <a:r>
              <a:rPr sz="1200" dirty="0">
                <a:solidFill>
                  <a:srgbClr val="585858"/>
                </a:solidFill>
                <a:latin typeface="Calibri"/>
                <a:cs typeface="Calibri"/>
              </a:rPr>
              <a:t>not</a:t>
            </a:r>
            <a:r>
              <a:rPr sz="1200" spc="-25" dirty="0">
                <a:solidFill>
                  <a:srgbClr val="585858"/>
                </a:solidFill>
                <a:latin typeface="Calibri"/>
                <a:cs typeface="Calibri"/>
              </a:rPr>
              <a:t> </a:t>
            </a:r>
            <a:r>
              <a:rPr sz="1200" dirty="0">
                <a:solidFill>
                  <a:srgbClr val="585858"/>
                </a:solidFill>
                <a:latin typeface="Calibri"/>
                <a:cs typeface="Calibri"/>
              </a:rPr>
              <a:t>use</a:t>
            </a:r>
            <a:r>
              <a:rPr sz="1200" spc="-25" dirty="0">
                <a:solidFill>
                  <a:srgbClr val="585858"/>
                </a:solidFill>
                <a:latin typeface="Calibri"/>
                <a:cs typeface="Calibri"/>
              </a:rPr>
              <a:t> </a:t>
            </a:r>
            <a:r>
              <a:rPr sz="1200" dirty="0">
                <a:solidFill>
                  <a:srgbClr val="585858"/>
                </a:solidFill>
                <a:latin typeface="Calibri"/>
                <a:cs typeface="Calibri"/>
              </a:rPr>
              <a:t>digital</a:t>
            </a:r>
            <a:r>
              <a:rPr sz="1200" spc="-20" dirty="0">
                <a:solidFill>
                  <a:srgbClr val="585858"/>
                </a:solidFill>
                <a:latin typeface="Calibri"/>
                <a:cs typeface="Calibri"/>
              </a:rPr>
              <a:t> </a:t>
            </a:r>
            <a:r>
              <a:rPr sz="1200" dirty="0">
                <a:solidFill>
                  <a:srgbClr val="585858"/>
                </a:solidFill>
                <a:latin typeface="Calibri"/>
                <a:cs typeface="Calibri"/>
              </a:rPr>
              <a:t>services</a:t>
            </a:r>
            <a:r>
              <a:rPr sz="1200" spc="-25" dirty="0">
                <a:solidFill>
                  <a:srgbClr val="585858"/>
                </a:solidFill>
                <a:latin typeface="Calibri"/>
                <a:cs typeface="Calibri"/>
              </a:rPr>
              <a:t> </a:t>
            </a:r>
            <a:r>
              <a:rPr sz="1200" dirty="0">
                <a:solidFill>
                  <a:srgbClr val="585858"/>
                </a:solidFill>
                <a:latin typeface="Calibri"/>
                <a:cs typeface="Calibri"/>
              </a:rPr>
              <a:t>online</a:t>
            </a:r>
            <a:r>
              <a:rPr sz="1200" spc="-15" dirty="0">
                <a:solidFill>
                  <a:srgbClr val="585858"/>
                </a:solidFill>
                <a:latin typeface="Calibri"/>
                <a:cs typeface="Calibri"/>
              </a:rPr>
              <a:t> </a:t>
            </a:r>
            <a:r>
              <a:rPr sz="1200" spc="-25" dirty="0">
                <a:solidFill>
                  <a:srgbClr val="585858"/>
                </a:solidFill>
                <a:latin typeface="Calibri"/>
                <a:cs typeface="Calibri"/>
              </a:rPr>
              <a:t>and</a:t>
            </a:r>
            <a:endParaRPr sz="1200">
              <a:latin typeface="Calibri"/>
              <a:cs typeface="Calibri"/>
            </a:endParaRPr>
          </a:p>
        </p:txBody>
      </p:sp>
      <p:sp>
        <p:nvSpPr>
          <p:cNvPr id="34" name="object 34"/>
          <p:cNvSpPr txBox="1"/>
          <p:nvPr/>
        </p:nvSpPr>
        <p:spPr>
          <a:xfrm>
            <a:off x="734059" y="4935092"/>
            <a:ext cx="155448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do</a:t>
            </a:r>
            <a:r>
              <a:rPr sz="1200" spc="-20" dirty="0">
                <a:solidFill>
                  <a:srgbClr val="585858"/>
                </a:solidFill>
                <a:latin typeface="Calibri"/>
                <a:cs typeface="Calibri"/>
              </a:rPr>
              <a:t> </a:t>
            </a:r>
            <a:r>
              <a:rPr sz="1200" dirty="0">
                <a:solidFill>
                  <a:srgbClr val="585858"/>
                </a:solidFill>
                <a:latin typeface="Calibri"/>
                <a:cs typeface="Calibri"/>
              </a:rPr>
              <a:t>not</a:t>
            </a:r>
            <a:r>
              <a:rPr sz="1200" spc="-20" dirty="0">
                <a:solidFill>
                  <a:srgbClr val="585858"/>
                </a:solidFill>
                <a:latin typeface="Calibri"/>
                <a:cs typeface="Calibri"/>
              </a:rPr>
              <a:t> </a:t>
            </a:r>
            <a:r>
              <a:rPr sz="1200" dirty="0">
                <a:solidFill>
                  <a:srgbClr val="585858"/>
                </a:solidFill>
                <a:latin typeface="Calibri"/>
                <a:cs typeface="Calibri"/>
              </a:rPr>
              <a:t>want</a:t>
            </a:r>
            <a:r>
              <a:rPr sz="1200" spc="-25" dirty="0">
                <a:solidFill>
                  <a:srgbClr val="585858"/>
                </a:solidFill>
                <a:latin typeface="Calibri"/>
                <a:cs typeface="Calibri"/>
              </a:rPr>
              <a:t> </a:t>
            </a:r>
            <a:r>
              <a:rPr sz="1200" dirty="0">
                <a:solidFill>
                  <a:srgbClr val="585858"/>
                </a:solidFill>
                <a:latin typeface="Calibri"/>
                <a:cs typeface="Calibri"/>
              </a:rPr>
              <a:t>to</a:t>
            </a:r>
            <a:r>
              <a:rPr sz="1200" spc="-15" dirty="0">
                <a:solidFill>
                  <a:srgbClr val="585858"/>
                </a:solidFill>
                <a:latin typeface="Calibri"/>
                <a:cs typeface="Calibri"/>
              </a:rPr>
              <a:t> </a:t>
            </a:r>
            <a:r>
              <a:rPr sz="1200" dirty="0">
                <a:solidFill>
                  <a:srgbClr val="585858"/>
                </a:solidFill>
                <a:latin typeface="Calibri"/>
                <a:cs typeface="Calibri"/>
              </a:rPr>
              <a:t>use</a:t>
            </a:r>
            <a:r>
              <a:rPr sz="1200" spc="-30" dirty="0">
                <a:solidFill>
                  <a:srgbClr val="585858"/>
                </a:solidFill>
                <a:latin typeface="Calibri"/>
                <a:cs typeface="Calibri"/>
              </a:rPr>
              <a:t> </a:t>
            </a:r>
            <a:r>
              <a:rPr sz="1200" spc="-20" dirty="0">
                <a:solidFill>
                  <a:srgbClr val="585858"/>
                </a:solidFill>
                <a:latin typeface="Calibri"/>
                <a:cs typeface="Calibri"/>
              </a:rPr>
              <a:t>them</a:t>
            </a:r>
            <a:endParaRPr sz="1200">
              <a:latin typeface="Calibri"/>
              <a:cs typeface="Calibri"/>
            </a:endParaRPr>
          </a:p>
        </p:txBody>
      </p:sp>
      <p:sp>
        <p:nvSpPr>
          <p:cNvPr id="35" name="object 35"/>
          <p:cNvSpPr/>
          <p:nvPr/>
        </p:nvSpPr>
        <p:spPr>
          <a:xfrm>
            <a:off x="626186" y="5585644"/>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5C5B5A"/>
          </a:solidFill>
        </p:spPr>
        <p:txBody>
          <a:bodyPr wrap="square" lIns="0" tIns="0" rIns="0" bIns="0" rtlCol="0"/>
          <a:lstStyle/>
          <a:p>
            <a:endParaRPr/>
          </a:p>
        </p:txBody>
      </p:sp>
      <p:sp>
        <p:nvSpPr>
          <p:cNvPr id="36" name="object 36"/>
          <p:cNvSpPr txBox="1"/>
          <p:nvPr/>
        </p:nvSpPr>
        <p:spPr>
          <a:xfrm>
            <a:off x="734059" y="5507228"/>
            <a:ext cx="10547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Prefer</a:t>
            </a:r>
            <a:r>
              <a:rPr sz="1200" spc="-25" dirty="0">
                <a:solidFill>
                  <a:srgbClr val="585858"/>
                </a:solidFill>
                <a:latin typeface="Calibri"/>
                <a:cs typeface="Calibri"/>
              </a:rPr>
              <a:t> </a:t>
            </a:r>
            <a:r>
              <a:rPr sz="1200" dirty="0">
                <a:solidFill>
                  <a:srgbClr val="585858"/>
                </a:solidFill>
                <a:latin typeface="Calibri"/>
                <a:cs typeface="Calibri"/>
              </a:rPr>
              <a:t>not</a:t>
            </a:r>
            <a:r>
              <a:rPr sz="1200" spc="-15" dirty="0">
                <a:solidFill>
                  <a:srgbClr val="585858"/>
                </a:solidFill>
                <a:latin typeface="Calibri"/>
                <a:cs typeface="Calibri"/>
              </a:rPr>
              <a:t> </a:t>
            </a:r>
            <a:r>
              <a:rPr sz="1200" dirty="0">
                <a:solidFill>
                  <a:srgbClr val="585858"/>
                </a:solidFill>
                <a:latin typeface="Calibri"/>
                <a:cs typeface="Calibri"/>
              </a:rPr>
              <a:t>to</a:t>
            </a:r>
            <a:r>
              <a:rPr sz="1200" spc="-20" dirty="0">
                <a:solidFill>
                  <a:srgbClr val="585858"/>
                </a:solidFill>
                <a:latin typeface="Calibri"/>
                <a:cs typeface="Calibri"/>
              </a:rPr>
              <a:t> </a:t>
            </a:r>
            <a:r>
              <a:rPr sz="1200" spc="-25" dirty="0">
                <a:solidFill>
                  <a:srgbClr val="585858"/>
                </a:solidFill>
                <a:latin typeface="Calibri"/>
                <a:cs typeface="Calibri"/>
              </a:rPr>
              <a:t>say</a:t>
            </a:r>
            <a:endParaRPr sz="1200">
              <a:latin typeface="Calibri"/>
              <a:cs typeface="Calibri"/>
            </a:endParaRPr>
          </a:p>
        </p:txBody>
      </p:sp>
      <p:sp>
        <p:nvSpPr>
          <p:cNvPr id="37" name="object 37"/>
          <p:cNvSpPr txBox="1"/>
          <p:nvPr/>
        </p:nvSpPr>
        <p:spPr>
          <a:xfrm>
            <a:off x="475589" y="6349390"/>
            <a:ext cx="566166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DI8.</a:t>
            </a:r>
            <a:r>
              <a:rPr sz="1000" spc="-35"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would</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describe</a:t>
            </a:r>
            <a:r>
              <a:rPr sz="1000" spc="-35" dirty="0">
                <a:solidFill>
                  <a:srgbClr val="7E7E7E"/>
                </a:solidFill>
                <a:latin typeface="Arial"/>
                <a:cs typeface="Arial"/>
              </a:rPr>
              <a:t> </a:t>
            </a:r>
            <a:r>
              <a:rPr sz="1000" dirty="0">
                <a:solidFill>
                  <a:srgbClr val="7E7E7E"/>
                </a:solidFill>
                <a:latin typeface="Arial"/>
                <a:cs typeface="Arial"/>
              </a:rPr>
              <a:t>your</a:t>
            </a:r>
            <a:r>
              <a:rPr sz="1000" spc="-10" dirty="0">
                <a:solidFill>
                  <a:srgbClr val="7E7E7E"/>
                </a:solidFill>
                <a:latin typeface="Arial"/>
                <a:cs typeface="Arial"/>
              </a:rPr>
              <a:t> </a:t>
            </a:r>
            <a:r>
              <a:rPr sz="1000" dirty="0">
                <a:solidFill>
                  <a:srgbClr val="7E7E7E"/>
                </a:solidFill>
                <a:latin typeface="Arial"/>
                <a:cs typeface="Arial"/>
              </a:rPr>
              <a:t>current</a:t>
            </a:r>
            <a:r>
              <a:rPr sz="1000" spc="-30" dirty="0">
                <a:solidFill>
                  <a:srgbClr val="7E7E7E"/>
                </a:solidFill>
                <a:latin typeface="Arial"/>
                <a:cs typeface="Arial"/>
              </a:rPr>
              <a:t> </a:t>
            </a:r>
            <a:r>
              <a:rPr sz="1000" dirty="0">
                <a:solidFill>
                  <a:srgbClr val="7E7E7E"/>
                </a:solidFill>
                <a:latin typeface="Arial"/>
                <a:cs typeface="Arial"/>
              </a:rPr>
              <a:t>and</a:t>
            </a:r>
            <a:r>
              <a:rPr sz="1000" spc="-45" dirty="0">
                <a:solidFill>
                  <a:srgbClr val="7E7E7E"/>
                </a:solidFill>
                <a:latin typeface="Arial"/>
                <a:cs typeface="Arial"/>
              </a:rPr>
              <a:t> </a:t>
            </a:r>
            <a:r>
              <a:rPr sz="1000" dirty="0">
                <a:solidFill>
                  <a:srgbClr val="7E7E7E"/>
                </a:solidFill>
                <a:latin typeface="Arial"/>
                <a:cs typeface="Arial"/>
              </a:rPr>
              <a:t>future</a:t>
            </a:r>
            <a:r>
              <a:rPr sz="1000" spc="-55" dirty="0">
                <a:solidFill>
                  <a:srgbClr val="7E7E7E"/>
                </a:solidFill>
                <a:latin typeface="Arial"/>
                <a:cs typeface="Arial"/>
              </a:rPr>
              <a:t> </a:t>
            </a:r>
            <a:r>
              <a:rPr sz="1000" dirty="0">
                <a:solidFill>
                  <a:srgbClr val="7E7E7E"/>
                </a:solidFill>
                <a:latin typeface="Arial"/>
                <a:cs typeface="Arial"/>
              </a:rPr>
              <a:t>intended</a:t>
            </a:r>
            <a:r>
              <a:rPr sz="1000" spc="-35" dirty="0">
                <a:solidFill>
                  <a:srgbClr val="7E7E7E"/>
                </a:solidFill>
                <a:latin typeface="Arial"/>
                <a:cs typeface="Arial"/>
              </a:rPr>
              <a:t> </a:t>
            </a:r>
            <a:r>
              <a:rPr sz="1000" dirty="0">
                <a:solidFill>
                  <a:srgbClr val="7E7E7E"/>
                </a:solidFill>
                <a:latin typeface="Arial"/>
                <a:cs typeface="Arial"/>
              </a:rPr>
              <a:t>use</a:t>
            </a:r>
            <a:r>
              <a:rPr sz="1000" spc="-45"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digital</a:t>
            </a:r>
            <a:r>
              <a:rPr sz="1000" spc="-25" dirty="0">
                <a:solidFill>
                  <a:srgbClr val="7E7E7E"/>
                </a:solidFill>
                <a:latin typeface="Arial"/>
                <a:cs typeface="Arial"/>
              </a:rPr>
              <a:t> </a:t>
            </a:r>
            <a:r>
              <a:rPr sz="1000" dirty="0">
                <a:solidFill>
                  <a:srgbClr val="7E7E7E"/>
                </a:solidFill>
                <a:latin typeface="Arial"/>
                <a:cs typeface="Arial"/>
              </a:rPr>
              <a:t>services</a:t>
            </a:r>
            <a:r>
              <a:rPr sz="1000" spc="-20" dirty="0">
                <a:solidFill>
                  <a:srgbClr val="7E7E7E"/>
                </a:solidFill>
                <a:latin typeface="Arial"/>
                <a:cs typeface="Arial"/>
              </a:rPr>
              <a:t> </a:t>
            </a:r>
            <a:r>
              <a:rPr sz="1000" spc="-10" dirty="0">
                <a:solidFill>
                  <a:srgbClr val="7E7E7E"/>
                </a:solidFill>
                <a:latin typeface="Arial"/>
                <a:cs typeface="Arial"/>
              </a:rPr>
              <a:t>online? Unweighted </a:t>
            </a:r>
            <a:r>
              <a:rPr sz="1000" dirty="0">
                <a:solidFill>
                  <a:srgbClr val="7E7E7E"/>
                </a:solidFill>
                <a:latin typeface="Arial"/>
                <a:cs typeface="Arial"/>
              </a:rPr>
              <a:t>base:</a:t>
            </a:r>
            <a:r>
              <a:rPr sz="1000" spc="-20" dirty="0">
                <a:solidFill>
                  <a:srgbClr val="7E7E7E"/>
                </a:solidFill>
                <a:latin typeface="Arial"/>
                <a:cs typeface="Arial"/>
              </a:rPr>
              <a:t> </a:t>
            </a:r>
            <a:r>
              <a:rPr sz="1000" dirty="0">
                <a:solidFill>
                  <a:srgbClr val="7E7E7E"/>
                </a:solidFill>
                <a:latin typeface="Arial"/>
                <a:cs typeface="Arial"/>
              </a:rPr>
              <a:t>756;</a:t>
            </a:r>
            <a:r>
              <a:rPr sz="1000" spc="-1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240;</a:t>
            </a:r>
            <a:r>
              <a:rPr sz="1000" spc="-2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15,</a:t>
            </a:r>
            <a:r>
              <a:rPr sz="1000" spc="-10" dirty="0">
                <a:solidFill>
                  <a:srgbClr val="7E7E7E"/>
                </a:solidFill>
                <a:latin typeface="Arial"/>
                <a:cs typeface="Arial"/>
              </a:rPr>
              <a:t> </a:t>
            </a:r>
            <a:r>
              <a:rPr sz="1000" dirty="0">
                <a:solidFill>
                  <a:srgbClr val="7E7E7E"/>
                </a:solidFill>
                <a:latin typeface="Arial"/>
                <a:cs typeface="Arial"/>
              </a:rPr>
              <a:t>266;</a:t>
            </a:r>
            <a:r>
              <a:rPr sz="1000" spc="-2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16,</a:t>
            </a:r>
            <a:r>
              <a:rPr sz="1000" spc="-15" dirty="0">
                <a:solidFill>
                  <a:srgbClr val="7E7E7E"/>
                </a:solidFill>
                <a:latin typeface="Arial"/>
                <a:cs typeface="Arial"/>
              </a:rPr>
              <a:t> </a:t>
            </a:r>
            <a:r>
              <a:rPr sz="1000" dirty="0">
                <a:solidFill>
                  <a:srgbClr val="7E7E7E"/>
                </a:solidFill>
                <a:latin typeface="Arial"/>
                <a:cs typeface="Arial"/>
              </a:rPr>
              <a:t>250</a:t>
            </a:r>
            <a:r>
              <a:rPr sz="1000" spc="-25" dirty="0">
                <a:solidFill>
                  <a:srgbClr val="7E7E7E"/>
                </a:solidFill>
                <a:latin typeface="Arial"/>
                <a:cs typeface="Arial"/>
              </a:rPr>
              <a:t> </a:t>
            </a:r>
            <a:r>
              <a:rPr sz="1000" dirty="0">
                <a:solidFill>
                  <a:srgbClr val="7E7E7E"/>
                </a:solidFill>
                <a:latin typeface="Arial"/>
                <a:cs typeface="Arial"/>
              </a:rPr>
              <a:t>(Face</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face</a:t>
            </a:r>
            <a:r>
              <a:rPr sz="1000" spc="-2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38" name="object 38"/>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76</a:t>
            </a:r>
            <a:endParaRPr sz="1800">
              <a:latin typeface="Calibri"/>
              <a:cs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588365" y="1678381"/>
            <a:ext cx="3376929" cy="772160"/>
          </a:xfrm>
          <a:prstGeom prst="rect">
            <a:avLst/>
          </a:prstGeom>
        </p:spPr>
        <p:txBody>
          <a:bodyPr vert="horz" wrap="square" lIns="0" tIns="12065" rIns="0" bIns="0" rtlCol="0">
            <a:spAutoFit/>
          </a:bodyPr>
          <a:lstStyle/>
          <a:p>
            <a:pPr marL="12700">
              <a:lnSpc>
                <a:spcPct val="100000"/>
              </a:lnSpc>
              <a:spcBef>
                <a:spcPts val="95"/>
              </a:spcBef>
            </a:pPr>
            <a:r>
              <a:rPr sz="4900" dirty="0">
                <a:solidFill>
                  <a:srgbClr val="FFFFFF"/>
                </a:solidFill>
              </a:rPr>
              <a:t>Appendix</a:t>
            </a:r>
            <a:r>
              <a:rPr sz="4900" spc="-70" dirty="0">
                <a:solidFill>
                  <a:srgbClr val="FFFFFF"/>
                </a:solidFill>
              </a:rPr>
              <a:t> </a:t>
            </a:r>
            <a:r>
              <a:rPr sz="4900" spc="-50" dirty="0">
                <a:solidFill>
                  <a:srgbClr val="FFFFFF"/>
                </a:solidFill>
              </a:rPr>
              <a:t>1</a:t>
            </a:r>
            <a:endParaRPr sz="4900"/>
          </a:p>
        </p:txBody>
      </p:sp>
      <p:graphicFrame>
        <p:nvGraphicFramePr>
          <p:cNvPr id="11" name="object 11"/>
          <p:cNvGraphicFramePr>
            <a:graphicFrameLocks noGrp="1"/>
          </p:cNvGraphicFramePr>
          <p:nvPr/>
        </p:nvGraphicFramePr>
        <p:xfrm>
          <a:off x="488848" y="4007357"/>
          <a:ext cx="4598035" cy="486409"/>
        </p:xfrm>
        <a:graphic>
          <a:graphicData uri="http://schemas.openxmlformats.org/drawingml/2006/table">
            <a:tbl>
              <a:tblPr firstRow="1" bandRow="1">
                <a:tableStyleId>{2D5ABB26-0587-4C30-8999-92F81FD0307C}</a:tableStyleId>
              </a:tblPr>
              <a:tblGrid>
                <a:gridCol w="2922905">
                  <a:extLst>
                    <a:ext uri="{9D8B030D-6E8A-4147-A177-3AD203B41FA5}">
                      <a16:colId xmlns:a16="http://schemas.microsoft.com/office/drawing/2014/main" val="20000"/>
                    </a:ext>
                  </a:extLst>
                </a:gridCol>
                <a:gridCol w="1598930">
                  <a:extLst>
                    <a:ext uri="{9D8B030D-6E8A-4147-A177-3AD203B41FA5}">
                      <a16:colId xmlns:a16="http://schemas.microsoft.com/office/drawing/2014/main" val="20001"/>
                    </a:ext>
                  </a:extLst>
                </a:gridCol>
              </a:tblGrid>
              <a:tr h="243204">
                <a:tc>
                  <a:txBody>
                    <a:bodyPr/>
                    <a:lstStyle/>
                    <a:p>
                      <a:pPr marL="31750">
                        <a:lnSpc>
                          <a:spcPts val="1550"/>
                        </a:lnSpc>
                      </a:pPr>
                      <a:r>
                        <a:rPr sz="1400" b="1" dirty="0">
                          <a:solidFill>
                            <a:srgbClr val="FFFFFF"/>
                          </a:solidFill>
                          <a:latin typeface="Arial"/>
                          <a:cs typeface="Arial"/>
                        </a:rPr>
                        <a:t>Survey</a:t>
                      </a:r>
                      <a:r>
                        <a:rPr sz="1400" b="1" spc="-50" dirty="0">
                          <a:solidFill>
                            <a:srgbClr val="FFFFFF"/>
                          </a:solidFill>
                          <a:latin typeface="Arial"/>
                          <a:cs typeface="Arial"/>
                        </a:rPr>
                        <a:t> </a:t>
                      </a:r>
                      <a:r>
                        <a:rPr sz="1400" b="1" spc="-10" dirty="0">
                          <a:solidFill>
                            <a:srgbClr val="FFFFFF"/>
                          </a:solidFill>
                          <a:latin typeface="Arial"/>
                          <a:cs typeface="Arial"/>
                        </a:rPr>
                        <a:t>methodology</a:t>
                      </a:r>
                      <a:endParaRPr sz="1400">
                        <a:latin typeface="Arial"/>
                        <a:cs typeface="Arial"/>
                      </a:endParaRPr>
                    </a:p>
                  </a:txBody>
                  <a:tcPr marL="0" marR="0" marT="0" marB="0"/>
                </a:tc>
                <a:tc>
                  <a:txBody>
                    <a:bodyPr/>
                    <a:lstStyle/>
                    <a:p>
                      <a:pPr algn="r">
                        <a:lnSpc>
                          <a:spcPts val="1550"/>
                        </a:lnSpc>
                      </a:pPr>
                      <a:r>
                        <a:rPr sz="1400" b="1" u="sng" spc="-20" dirty="0">
                          <a:solidFill>
                            <a:srgbClr val="FFFFFF"/>
                          </a:solidFill>
                          <a:uFill>
                            <a:solidFill>
                              <a:srgbClr val="FFFFFF"/>
                            </a:solidFill>
                          </a:uFill>
                          <a:latin typeface="Arial"/>
                          <a:cs typeface="Arial"/>
                          <a:hlinkClick r:id="rId6" action="ppaction://hlinksldjump"/>
                        </a:rPr>
                        <a:t>page</a:t>
                      </a:r>
                      <a:r>
                        <a:rPr sz="1400" b="1" u="sng" spc="500" dirty="0">
                          <a:solidFill>
                            <a:srgbClr val="FFFFFF"/>
                          </a:solidFill>
                          <a:uFill>
                            <a:solidFill>
                              <a:srgbClr val="FFFFFF"/>
                            </a:solidFill>
                          </a:uFill>
                          <a:latin typeface="Arial"/>
                          <a:cs typeface="Arial"/>
                          <a:hlinkClick r:id="rId6" action="ppaction://hlinksldjump"/>
                        </a:rPr>
                        <a:t> </a:t>
                      </a:r>
                      <a:endParaRPr sz="1400">
                        <a:latin typeface="Arial"/>
                        <a:cs typeface="Arial"/>
                      </a:endParaRPr>
                    </a:p>
                  </a:txBody>
                  <a:tcPr marL="0" marR="0" marT="0" marB="0"/>
                </a:tc>
                <a:extLst>
                  <a:ext uri="{0D108BD9-81ED-4DB2-BD59-A6C34878D82A}">
                    <a16:rowId xmlns:a16="http://schemas.microsoft.com/office/drawing/2014/main" val="10000"/>
                  </a:ext>
                </a:extLst>
              </a:tr>
              <a:tr h="243204">
                <a:tc>
                  <a:txBody>
                    <a:bodyPr/>
                    <a:lstStyle/>
                    <a:p>
                      <a:pPr marL="31750">
                        <a:lnSpc>
                          <a:spcPts val="1600"/>
                        </a:lnSpc>
                        <a:spcBef>
                          <a:spcPts val="220"/>
                        </a:spcBef>
                      </a:pPr>
                      <a:r>
                        <a:rPr sz="1400" b="1" dirty="0">
                          <a:solidFill>
                            <a:srgbClr val="FFFFFF"/>
                          </a:solidFill>
                          <a:latin typeface="Arial"/>
                          <a:cs typeface="Arial"/>
                        </a:rPr>
                        <a:t>Sample</a:t>
                      </a:r>
                      <a:r>
                        <a:rPr sz="1400" b="1" spc="-30" dirty="0">
                          <a:solidFill>
                            <a:srgbClr val="FFFFFF"/>
                          </a:solidFill>
                          <a:latin typeface="Arial"/>
                          <a:cs typeface="Arial"/>
                        </a:rPr>
                        <a:t> </a:t>
                      </a:r>
                      <a:r>
                        <a:rPr sz="1400" b="1" spc="-10" dirty="0">
                          <a:solidFill>
                            <a:srgbClr val="FFFFFF"/>
                          </a:solidFill>
                          <a:latin typeface="Arial"/>
                          <a:cs typeface="Arial"/>
                        </a:rPr>
                        <a:t>information</a:t>
                      </a:r>
                      <a:endParaRPr sz="1400">
                        <a:latin typeface="Arial"/>
                        <a:cs typeface="Arial"/>
                      </a:endParaRPr>
                    </a:p>
                  </a:txBody>
                  <a:tcPr marL="0" marR="0" marT="27940" marB="0"/>
                </a:tc>
                <a:tc>
                  <a:txBody>
                    <a:bodyPr/>
                    <a:lstStyle/>
                    <a:p>
                      <a:pPr algn="r">
                        <a:lnSpc>
                          <a:spcPts val="1600"/>
                        </a:lnSpc>
                        <a:spcBef>
                          <a:spcPts val="220"/>
                        </a:spcBef>
                      </a:pPr>
                      <a:r>
                        <a:rPr sz="1400" b="1" u="sng" spc="-20" dirty="0">
                          <a:solidFill>
                            <a:srgbClr val="FFFFFF"/>
                          </a:solidFill>
                          <a:uFill>
                            <a:solidFill>
                              <a:srgbClr val="FFFFFF"/>
                            </a:solidFill>
                          </a:uFill>
                          <a:latin typeface="Arial"/>
                          <a:cs typeface="Arial"/>
                          <a:hlinkClick r:id="rId7" action="ppaction://hlinksldjump"/>
                        </a:rPr>
                        <a:t>page</a:t>
                      </a:r>
                      <a:r>
                        <a:rPr sz="1400" b="1" u="sng" spc="500" dirty="0">
                          <a:solidFill>
                            <a:srgbClr val="FFFFFF"/>
                          </a:solidFill>
                          <a:uFill>
                            <a:solidFill>
                              <a:srgbClr val="FFFFFF"/>
                            </a:solidFill>
                          </a:uFill>
                          <a:latin typeface="Arial"/>
                          <a:cs typeface="Arial"/>
                          <a:hlinkClick r:id="rId7" action="ppaction://hlinksldjump"/>
                        </a:rPr>
                        <a:t> </a:t>
                      </a:r>
                      <a:endParaRPr sz="1400">
                        <a:latin typeface="Arial"/>
                        <a:cs typeface="Arial"/>
                      </a:endParaRPr>
                    </a:p>
                  </a:txBody>
                  <a:tcPr marL="0" marR="0" marT="27940" marB="0"/>
                </a:tc>
                <a:extLst>
                  <a:ext uri="{0D108BD9-81ED-4DB2-BD59-A6C34878D82A}">
                    <a16:rowId xmlns:a16="http://schemas.microsoft.com/office/drawing/2014/main" val="10001"/>
                  </a:ext>
                </a:extLst>
              </a:tr>
            </a:tbl>
          </a:graphicData>
        </a:graphic>
      </p:graphicFrame>
      <p:sp>
        <p:nvSpPr>
          <p:cNvPr id="12" name="object 12"/>
          <p:cNvSpPr txBox="1"/>
          <p:nvPr/>
        </p:nvSpPr>
        <p:spPr>
          <a:xfrm>
            <a:off x="4994909" y="3903700"/>
            <a:ext cx="223520" cy="601980"/>
          </a:xfrm>
          <a:prstGeom prst="rect">
            <a:avLst/>
          </a:prstGeom>
        </p:spPr>
        <p:txBody>
          <a:bodyPr vert="horz" wrap="square" lIns="0" tIns="86995" rIns="0" bIns="0" rtlCol="0">
            <a:spAutoFit/>
          </a:bodyPr>
          <a:lstStyle/>
          <a:p>
            <a:pPr marL="12700">
              <a:lnSpc>
                <a:spcPct val="100000"/>
              </a:lnSpc>
              <a:spcBef>
                <a:spcPts val="685"/>
              </a:spcBef>
            </a:pPr>
            <a:r>
              <a:rPr sz="1400" b="1" u="sng" spc="-25" dirty="0">
                <a:solidFill>
                  <a:srgbClr val="FFFFFF"/>
                </a:solidFill>
                <a:uFill>
                  <a:solidFill>
                    <a:srgbClr val="FFFFFF"/>
                  </a:solidFill>
                </a:uFill>
                <a:latin typeface="Arial"/>
                <a:cs typeface="Arial"/>
                <a:hlinkClick r:id="rId6" action="ppaction://hlinksldjump"/>
              </a:rPr>
              <a:t>78</a:t>
            </a:r>
            <a:endParaRPr sz="1400">
              <a:latin typeface="Arial"/>
              <a:cs typeface="Arial"/>
            </a:endParaRPr>
          </a:p>
          <a:p>
            <a:pPr marL="12700">
              <a:lnSpc>
                <a:spcPct val="100000"/>
              </a:lnSpc>
              <a:spcBef>
                <a:spcPts val="590"/>
              </a:spcBef>
            </a:pPr>
            <a:r>
              <a:rPr sz="1400" b="1" u="sng" spc="-25" dirty="0">
                <a:solidFill>
                  <a:srgbClr val="FFFFFF"/>
                </a:solidFill>
                <a:uFill>
                  <a:solidFill>
                    <a:srgbClr val="FFFFFF"/>
                  </a:solidFill>
                </a:uFill>
                <a:latin typeface="Arial"/>
                <a:cs typeface="Arial"/>
                <a:hlinkClick r:id="rId7" action="ppaction://hlinksldjump"/>
              </a:rPr>
              <a:t>80</a:t>
            </a:r>
            <a:endParaRPr sz="1400">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xfrm>
            <a:off x="408838" y="165861"/>
            <a:ext cx="5130800" cy="299720"/>
          </a:xfrm>
          <a:prstGeom prst="rect">
            <a:avLst/>
          </a:prstGeom>
        </p:spPr>
        <p:txBody>
          <a:bodyPr vert="horz" wrap="square" lIns="0" tIns="12700" rIns="0" bIns="0" rtlCol="0">
            <a:spAutoFit/>
          </a:bodyPr>
          <a:lstStyle/>
          <a:p>
            <a:pPr marL="12700">
              <a:lnSpc>
                <a:spcPct val="100000"/>
              </a:lnSpc>
              <a:spcBef>
                <a:spcPts val="100"/>
              </a:spcBef>
            </a:pPr>
            <a:r>
              <a:rPr dirty="0">
                <a:solidFill>
                  <a:srgbClr val="5C5B5A"/>
                </a:solidFill>
              </a:rPr>
              <a:t>More</a:t>
            </a:r>
            <a:r>
              <a:rPr spc="-35" dirty="0">
                <a:solidFill>
                  <a:srgbClr val="5C5B5A"/>
                </a:solidFill>
              </a:rPr>
              <a:t> </a:t>
            </a:r>
            <a:r>
              <a:rPr dirty="0">
                <a:solidFill>
                  <a:srgbClr val="5C5B5A"/>
                </a:solidFill>
              </a:rPr>
              <a:t>detail</a:t>
            </a:r>
            <a:r>
              <a:rPr spc="-35" dirty="0">
                <a:solidFill>
                  <a:srgbClr val="5C5B5A"/>
                </a:solidFill>
              </a:rPr>
              <a:t> </a:t>
            </a:r>
            <a:r>
              <a:rPr dirty="0">
                <a:solidFill>
                  <a:srgbClr val="5C5B5A"/>
                </a:solidFill>
              </a:rPr>
              <a:t>on</a:t>
            </a:r>
            <a:r>
              <a:rPr spc="-30" dirty="0">
                <a:solidFill>
                  <a:srgbClr val="5C5B5A"/>
                </a:solidFill>
              </a:rPr>
              <a:t> </a:t>
            </a:r>
            <a:r>
              <a:rPr dirty="0">
                <a:solidFill>
                  <a:srgbClr val="5C5B5A"/>
                </a:solidFill>
              </a:rPr>
              <a:t>changes</a:t>
            </a:r>
            <a:r>
              <a:rPr spc="-35" dirty="0">
                <a:solidFill>
                  <a:srgbClr val="5C5B5A"/>
                </a:solidFill>
              </a:rPr>
              <a:t> </a:t>
            </a:r>
            <a:r>
              <a:rPr dirty="0">
                <a:solidFill>
                  <a:srgbClr val="5C5B5A"/>
                </a:solidFill>
              </a:rPr>
              <a:t>in</a:t>
            </a:r>
            <a:r>
              <a:rPr spc="-20" dirty="0">
                <a:solidFill>
                  <a:srgbClr val="5C5B5A"/>
                </a:solidFill>
              </a:rPr>
              <a:t> </a:t>
            </a:r>
            <a:r>
              <a:rPr dirty="0">
                <a:solidFill>
                  <a:srgbClr val="5C5B5A"/>
                </a:solidFill>
              </a:rPr>
              <a:t>survey</a:t>
            </a:r>
            <a:r>
              <a:rPr spc="5" dirty="0">
                <a:solidFill>
                  <a:srgbClr val="5C5B5A"/>
                </a:solidFill>
              </a:rPr>
              <a:t> </a:t>
            </a:r>
            <a:r>
              <a:rPr spc="-10" dirty="0">
                <a:solidFill>
                  <a:srgbClr val="5C5B5A"/>
                </a:solidFill>
              </a:rPr>
              <a:t>methodology</a:t>
            </a:r>
          </a:p>
        </p:txBody>
      </p:sp>
      <p:sp>
        <p:nvSpPr>
          <p:cNvPr id="4" name="object 4"/>
          <p:cNvSpPr txBox="1"/>
          <p:nvPr/>
        </p:nvSpPr>
        <p:spPr>
          <a:xfrm>
            <a:off x="818184" y="613918"/>
            <a:ext cx="1045972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5C5B5A"/>
                </a:solidFill>
                <a:latin typeface="Arial"/>
                <a:cs typeface="Arial"/>
              </a:rPr>
              <a:t>The</a:t>
            </a:r>
            <a:r>
              <a:rPr sz="1400" spc="-45" dirty="0">
                <a:solidFill>
                  <a:srgbClr val="5C5B5A"/>
                </a:solidFill>
                <a:latin typeface="Arial"/>
                <a:cs typeface="Arial"/>
              </a:rPr>
              <a:t> </a:t>
            </a:r>
            <a:r>
              <a:rPr sz="1400" dirty="0">
                <a:solidFill>
                  <a:srgbClr val="5C5B5A"/>
                </a:solidFill>
                <a:latin typeface="Arial"/>
                <a:cs typeface="Arial"/>
              </a:rPr>
              <a:t>table</a:t>
            </a:r>
            <a:r>
              <a:rPr sz="1400" spc="-35" dirty="0">
                <a:solidFill>
                  <a:srgbClr val="5C5B5A"/>
                </a:solidFill>
                <a:latin typeface="Arial"/>
                <a:cs typeface="Arial"/>
              </a:rPr>
              <a:t> </a:t>
            </a:r>
            <a:r>
              <a:rPr sz="1400" dirty="0">
                <a:solidFill>
                  <a:srgbClr val="5C5B5A"/>
                </a:solidFill>
                <a:latin typeface="Arial"/>
                <a:cs typeface="Arial"/>
              </a:rPr>
              <a:t>below</a:t>
            </a:r>
            <a:r>
              <a:rPr sz="1400" spc="-40" dirty="0">
                <a:solidFill>
                  <a:srgbClr val="5C5B5A"/>
                </a:solidFill>
                <a:latin typeface="Arial"/>
                <a:cs typeface="Arial"/>
              </a:rPr>
              <a:t> </a:t>
            </a:r>
            <a:r>
              <a:rPr sz="1400" dirty="0">
                <a:solidFill>
                  <a:srgbClr val="5C5B5A"/>
                </a:solidFill>
                <a:latin typeface="Arial"/>
                <a:cs typeface="Arial"/>
              </a:rPr>
              <a:t>details</a:t>
            </a:r>
            <a:r>
              <a:rPr sz="1400" spc="-40"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methodology</a:t>
            </a:r>
            <a:r>
              <a:rPr sz="1400" spc="-55" dirty="0">
                <a:solidFill>
                  <a:srgbClr val="5C5B5A"/>
                </a:solidFill>
                <a:latin typeface="Arial"/>
                <a:cs typeface="Arial"/>
              </a:rPr>
              <a:t> </a:t>
            </a:r>
            <a:r>
              <a:rPr sz="1400" dirty="0">
                <a:solidFill>
                  <a:srgbClr val="5C5B5A"/>
                </a:solidFill>
                <a:latin typeface="Arial"/>
                <a:cs typeface="Arial"/>
              </a:rPr>
              <a:t>used</a:t>
            </a:r>
            <a:r>
              <a:rPr sz="1400" spc="-45"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previous</a:t>
            </a:r>
            <a:r>
              <a:rPr sz="1400" spc="-30" dirty="0">
                <a:solidFill>
                  <a:srgbClr val="5C5B5A"/>
                </a:solidFill>
                <a:latin typeface="Arial"/>
                <a:cs typeface="Arial"/>
              </a:rPr>
              <a:t> </a:t>
            </a:r>
            <a:r>
              <a:rPr sz="1400" dirty="0">
                <a:solidFill>
                  <a:srgbClr val="5C5B5A"/>
                </a:solidFill>
                <a:latin typeface="Arial"/>
                <a:cs typeface="Arial"/>
              </a:rPr>
              <a:t>and</a:t>
            </a:r>
            <a:r>
              <a:rPr sz="1400" spc="-35" dirty="0">
                <a:solidFill>
                  <a:srgbClr val="5C5B5A"/>
                </a:solidFill>
                <a:latin typeface="Arial"/>
                <a:cs typeface="Arial"/>
              </a:rPr>
              <a:t> </a:t>
            </a:r>
            <a:r>
              <a:rPr sz="1400" dirty="0">
                <a:solidFill>
                  <a:srgbClr val="5C5B5A"/>
                </a:solidFill>
                <a:latin typeface="Arial"/>
                <a:cs typeface="Arial"/>
              </a:rPr>
              <a:t>future</a:t>
            </a:r>
            <a:r>
              <a:rPr sz="1400" spc="-60" dirty="0">
                <a:solidFill>
                  <a:srgbClr val="5C5B5A"/>
                </a:solidFill>
                <a:latin typeface="Arial"/>
                <a:cs typeface="Arial"/>
              </a:rPr>
              <a:t> </a:t>
            </a:r>
            <a:r>
              <a:rPr sz="1400" dirty="0">
                <a:solidFill>
                  <a:srgbClr val="5C5B5A"/>
                </a:solidFill>
                <a:latin typeface="Arial"/>
                <a:cs typeface="Arial"/>
              </a:rPr>
              <a:t>waves</a:t>
            </a:r>
            <a:r>
              <a:rPr sz="1400" spc="10" dirty="0">
                <a:solidFill>
                  <a:srgbClr val="5C5B5A"/>
                </a:solidFill>
                <a:latin typeface="Arial"/>
                <a:cs typeface="Arial"/>
              </a:rPr>
              <a:t> </a:t>
            </a:r>
            <a:r>
              <a:rPr sz="1400" dirty="0">
                <a:solidFill>
                  <a:srgbClr val="5C5B5A"/>
                </a:solidFill>
                <a:latin typeface="Arial"/>
                <a:cs typeface="Arial"/>
              </a:rPr>
              <a:t>–</a:t>
            </a:r>
            <a:r>
              <a:rPr sz="1400" spc="-25" dirty="0">
                <a:solidFill>
                  <a:srgbClr val="5C5B5A"/>
                </a:solidFill>
                <a:latin typeface="Arial"/>
                <a:cs typeface="Arial"/>
              </a:rPr>
              <a:t> </a:t>
            </a:r>
            <a:r>
              <a:rPr sz="1400" dirty="0">
                <a:solidFill>
                  <a:srgbClr val="5C5B5A"/>
                </a:solidFill>
                <a:latin typeface="Arial"/>
                <a:cs typeface="Arial"/>
              </a:rPr>
              <a:t>matching</a:t>
            </a:r>
            <a:r>
              <a:rPr sz="1400" spc="-55" dirty="0">
                <a:solidFill>
                  <a:srgbClr val="5C5B5A"/>
                </a:solidFill>
                <a:latin typeface="Arial"/>
                <a:cs typeface="Arial"/>
              </a:rPr>
              <a:t> </a:t>
            </a:r>
            <a:r>
              <a:rPr sz="1400" dirty="0">
                <a:solidFill>
                  <a:srgbClr val="5C5B5A"/>
                </a:solidFill>
                <a:latin typeface="Arial"/>
                <a:cs typeface="Arial"/>
              </a:rPr>
              <a:t>up</a:t>
            </a:r>
            <a:r>
              <a:rPr sz="1400" spc="-25"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sample</a:t>
            </a:r>
            <a:r>
              <a:rPr sz="1400" spc="-40" dirty="0">
                <a:solidFill>
                  <a:srgbClr val="5C5B5A"/>
                </a:solidFill>
                <a:latin typeface="Arial"/>
                <a:cs typeface="Arial"/>
              </a:rPr>
              <a:t> </a:t>
            </a:r>
            <a:r>
              <a:rPr sz="1400" dirty="0">
                <a:solidFill>
                  <a:srgbClr val="5C5B5A"/>
                </a:solidFill>
                <a:latin typeface="Arial"/>
                <a:cs typeface="Arial"/>
              </a:rPr>
              <a:t>elements</a:t>
            </a:r>
            <a:r>
              <a:rPr sz="1400" spc="-55" dirty="0">
                <a:solidFill>
                  <a:srgbClr val="5C5B5A"/>
                </a:solidFill>
                <a:latin typeface="Arial"/>
                <a:cs typeface="Arial"/>
              </a:rPr>
              <a:t> </a:t>
            </a:r>
            <a:r>
              <a:rPr sz="1400" dirty="0">
                <a:solidFill>
                  <a:srgbClr val="5C5B5A"/>
                </a:solidFill>
                <a:latin typeface="Arial"/>
                <a:cs typeface="Arial"/>
              </a:rPr>
              <a:t>that</a:t>
            </a:r>
            <a:r>
              <a:rPr sz="1400" spc="-4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spc="-10" dirty="0">
                <a:solidFill>
                  <a:srgbClr val="5C5B5A"/>
                </a:solidFill>
                <a:latin typeface="Arial"/>
                <a:cs typeface="Arial"/>
              </a:rPr>
              <a:t>comparable.</a:t>
            </a:r>
            <a:endParaRPr sz="1400">
              <a:latin typeface="Arial"/>
              <a:cs typeface="Arial"/>
            </a:endParaRPr>
          </a:p>
        </p:txBody>
      </p:sp>
      <p:sp>
        <p:nvSpPr>
          <p:cNvPr id="5" name="object 5"/>
          <p:cNvSpPr txBox="1"/>
          <p:nvPr/>
        </p:nvSpPr>
        <p:spPr>
          <a:xfrm>
            <a:off x="818184" y="2276068"/>
            <a:ext cx="10934065" cy="3531870"/>
          </a:xfrm>
          <a:prstGeom prst="rect">
            <a:avLst/>
          </a:prstGeom>
        </p:spPr>
        <p:txBody>
          <a:bodyPr vert="horz" wrap="square" lIns="0" tIns="88900" rIns="0" bIns="0" rtlCol="0">
            <a:spAutoFit/>
          </a:bodyPr>
          <a:lstStyle/>
          <a:p>
            <a:pPr marL="12700">
              <a:lnSpc>
                <a:spcPct val="100000"/>
              </a:lnSpc>
              <a:spcBef>
                <a:spcPts val="700"/>
              </a:spcBef>
            </a:pP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renewal</a:t>
            </a:r>
            <a:r>
              <a:rPr sz="1400" spc="-15"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spc="-10" dirty="0">
                <a:solidFill>
                  <a:srgbClr val="5C5B5A"/>
                </a:solidFill>
                <a:latin typeface="Arial"/>
                <a:cs typeface="Arial"/>
              </a:rPr>
              <a:t>Residents’</a:t>
            </a:r>
            <a:r>
              <a:rPr sz="1400" spc="-95" dirty="0">
                <a:solidFill>
                  <a:srgbClr val="5C5B5A"/>
                </a:solidFill>
                <a:latin typeface="Arial"/>
                <a:cs typeface="Arial"/>
              </a:rPr>
              <a:t> </a:t>
            </a:r>
            <a:r>
              <a:rPr sz="1400" dirty="0">
                <a:solidFill>
                  <a:srgbClr val="5C5B5A"/>
                </a:solidFill>
                <a:latin typeface="Arial"/>
                <a:cs typeface="Arial"/>
              </a:rPr>
              <a:t>Survey</a:t>
            </a:r>
            <a:r>
              <a:rPr sz="1400" spc="-20" dirty="0">
                <a:solidFill>
                  <a:srgbClr val="5C5B5A"/>
                </a:solidFill>
                <a:latin typeface="Arial"/>
                <a:cs typeface="Arial"/>
              </a:rPr>
              <a:t> </a:t>
            </a:r>
            <a:r>
              <a:rPr sz="1400" dirty="0">
                <a:solidFill>
                  <a:srgbClr val="5C5B5A"/>
                </a:solidFill>
                <a:latin typeface="Arial"/>
                <a:cs typeface="Arial"/>
              </a:rPr>
              <a:t>for</a:t>
            </a:r>
            <a:r>
              <a:rPr sz="1400" spc="-25" dirty="0">
                <a:solidFill>
                  <a:srgbClr val="5C5B5A"/>
                </a:solidFill>
                <a:latin typeface="Arial"/>
                <a:cs typeface="Arial"/>
              </a:rPr>
              <a:t> </a:t>
            </a:r>
            <a:r>
              <a:rPr sz="1400" dirty="0">
                <a:solidFill>
                  <a:srgbClr val="5C5B5A"/>
                </a:solidFill>
                <a:latin typeface="Arial"/>
                <a:cs typeface="Arial"/>
              </a:rPr>
              <a:t>another</a:t>
            </a:r>
            <a:r>
              <a:rPr sz="1400" spc="-50" dirty="0">
                <a:solidFill>
                  <a:srgbClr val="5C5B5A"/>
                </a:solidFill>
                <a:latin typeface="Arial"/>
                <a:cs typeface="Arial"/>
              </a:rPr>
              <a:t> </a:t>
            </a:r>
            <a:r>
              <a:rPr sz="1400" dirty="0">
                <a:solidFill>
                  <a:srgbClr val="5C5B5A"/>
                </a:solidFill>
                <a:latin typeface="Arial"/>
                <a:cs typeface="Arial"/>
              </a:rPr>
              <a:t>six</a:t>
            </a:r>
            <a:r>
              <a:rPr sz="1400" spc="-20" dirty="0">
                <a:solidFill>
                  <a:srgbClr val="5C5B5A"/>
                </a:solidFill>
                <a:latin typeface="Arial"/>
                <a:cs typeface="Arial"/>
              </a:rPr>
              <a:t> </a:t>
            </a:r>
            <a:r>
              <a:rPr sz="1400" dirty="0">
                <a:solidFill>
                  <a:srgbClr val="5C5B5A"/>
                </a:solidFill>
                <a:latin typeface="Arial"/>
                <a:cs typeface="Arial"/>
              </a:rPr>
              <a:t>waves</a:t>
            </a:r>
            <a:r>
              <a:rPr sz="1400" spc="15" dirty="0">
                <a:solidFill>
                  <a:srgbClr val="5C5B5A"/>
                </a:solidFill>
                <a:latin typeface="Arial"/>
                <a:cs typeface="Arial"/>
              </a:rPr>
              <a:t> </a:t>
            </a:r>
            <a:r>
              <a:rPr sz="1400" dirty="0">
                <a:solidFill>
                  <a:srgbClr val="5C5B5A"/>
                </a:solidFill>
                <a:latin typeface="Arial"/>
                <a:cs typeface="Arial"/>
              </a:rPr>
              <a:t>provided</a:t>
            </a:r>
            <a:r>
              <a:rPr sz="1400" spc="-30" dirty="0">
                <a:solidFill>
                  <a:srgbClr val="5C5B5A"/>
                </a:solidFill>
                <a:latin typeface="Arial"/>
                <a:cs typeface="Arial"/>
              </a:rPr>
              <a:t> </a:t>
            </a:r>
            <a:r>
              <a:rPr sz="1400" dirty="0">
                <a:solidFill>
                  <a:srgbClr val="5C5B5A"/>
                </a:solidFill>
                <a:latin typeface="Arial"/>
                <a:cs typeface="Arial"/>
              </a:rPr>
              <a:t>an</a:t>
            </a:r>
            <a:r>
              <a:rPr sz="1400" spc="-25" dirty="0">
                <a:solidFill>
                  <a:srgbClr val="5C5B5A"/>
                </a:solidFill>
                <a:latin typeface="Arial"/>
                <a:cs typeface="Arial"/>
              </a:rPr>
              <a:t> </a:t>
            </a:r>
            <a:r>
              <a:rPr sz="1400" dirty="0">
                <a:solidFill>
                  <a:srgbClr val="5C5B5A"/>
                </a:solidFill>
                <a:latin typeface="Arial"/>
                <a:cs typeface="Arial"/>
              </a:rPr>
              <a:t>opportunity</a:t>
            </a:r>
            <a:r>
              <a:rPr sz="1400" spc="-55" dirty="0">
                <a:solidFill>
                  <a:srgbClr val="5C5B5A"/>
                </a:solidFill>
                <a:latin typeface="Arial"/>
                <a:cs typeface="Arial"/>
              </a:rPr>
              <a:t> </a:t>
            </a:r>
            <a:r>
              <a:rPr sz="1400" dirty="0">
                <a:solidFill>
                  <a:srgbClr val="5C5B5A"/>
                </a:solidFill>
                <a:latin typeface="Arial"/>
                <a:cs typeface="Arial"/>
              </a:rPr>
              <a:t>to</a:t>
            </a:r>
            <a:r>
              <a:rPr sz="1400" spc="-20" dirty="0">
                <a:solidFill>
                  <a:srgbClr val="5C5B5A"/>
                </a:solidFill>
                <a:latin typeface="Arial"/>
                <a:cs typeface="Arial"/>
              </a:rPr>
              <a:t> </a:t>
            </a:r>
            <a:r>
              <a:rPr sz="1400" dirty="0">
                <a:solidFill>
                  <a:srgbClr val="5C5B5A"/>
                </a:solidFill>
                <a:latin typeface="Arial"/>
                <a:cs typeface="Arial"/>
              </a:rPr>
              <a:t>update</a:t>
            </a:r>
            <a:r>
              <a:rPr sz="1400" spc="-45" dirty="0">
                <a:solidFill>
                  <a:srgbClr val="5C5B5A"/>
                </a:solidFill>
                <a:latin typeface="Arial"/>
                <a:cs typeface="Arial"/>
              </a:rPr>
              <a:t> </a:t>
            </a:r>
            <a:r>
              <a:rPr sz="1400" dirty="0">
                <a:solidFill>
                  <a:srgbClr val="5C5B5A"/>
                </a:solidFill>
                <a:latin typeface="Arial"/>
                <a:cs typeface="Arial"/>
              </a:rPr>
              <a:t>our</a:t>
            </a:r>
            <a:r>
              <a:rPr sz="1400" spc="-25" dirty="0">
                <a:solidFill>
                  <a:srgbClr val="5C5B5A"/>
                </a:solidFill>
                <a:latin typeface="Arial"/>
                <a:cs typeface="Arial"/>
              </a:rPr>
              <a:t> </a:t>
            </a:r>
            <a:r>
              <a:rPr sz="1400" spc="-10" dirty="0">
                <a:solidFill>
                  <a:srgbClr val="5C5B5A"/>
                </a:solidFill>
                <a:latin typeface="Arial"/>
                <a:cs typeface="Arial"/>
              </a:rPr>
              <a:t>methodology</a:t>
            </a:r>
            <a:r>
              <a:rPr sz="1400" spc="-4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improve</a:t>
            </a:r>
            <a:r>
              <a:rPr sz="1400" spc="-15" dirty="0">
                <a:solidFill>
                  <a:srgbClr val="5C5B5A"/>
                </a:solidFill>
                <a:latin typeface="Arial"/>
                <a:cs typeface="Arial"/>
              </a:rPr>
              <a:t> </a:t>
            </a:r>
            <a:r>
              <a:rPr sz="1400" spc="-10" dirty="0">
                <a:solidFill>
                  <a:srgbClr val="5C5B5A"/>
                </a:solidFill>
                <a:latin typeface="Arial"/>
                <a:cs typeface="Arial"/>
              </a:rPr>
              <a:t>robustness.</a:t>
            </a:r>
            <a:endParaRPr sz="1400">
              <a:latin typeface="Arial"/>
              <a:cs typeface="Arial"/>
            </a:endParaRPr>
          </a:p>
          <a:p>
            <a:pPr marL="12700" marR="175895">
              <a:lnSpc>
                <a:spcPct val="100000"/>
              </a:lnSpc>
              <a:spcBef>
                <a:spcPts val="600"/>
              </a:spcBef>
            </a:pPr>
            <a:r>
              <a:rPr sz="1400" b="1" dirty="0">
                <a:solidFill>
                  <a:srgbClr val="009590"/>
                </a:solidFill>
                <a:latin typeface="Arial"/>
                <a:cs typeface="Arial"/>
              </a:rPr>
              <a:t>Changing</a:t>
            </a:r>
            <a:r>
              <a:rPr sz="1400" b="1" spc="-40" dirty="0">
                <a:solidFill>
                  <a:srgbClr val="009590"/>
                </a:solidFill>
                <a:latin typeface="Arial"/>
                <a:cs typeface="Arial"/>
              </a:rPr>
              <a:t> </a:t>
            </a:r>
            <a:r>
              <a:rPr sz="1400" b="1" dirty="0">
                <a:solidFill>
                  <a:srgbClr val="009590"/>
                </a:solidFill>
                <a:latin typeface="Arial"/>
                <a:cs typeface="Arial"/>
              </a:rPr>
              <a:t>from</a:t>
            </a:r>
            <a:r>
              <a:rPr sz="1400" b="1" spc="-30" dirty="0">
                <a:solidFill>
                  <a:srgbClr val="009590"/>
                </a:solidFill>
                <a:latin typeface="Arial"/>
                <a:cs typeface="Arial"/>
              </a:rPr>
              <a:t> </a:t>
            </a:r>
            <a:r>
              <a:rPr sz="1400" b="1" dirty="0">
                <a:solidFill>
                  <a:srgbClr val="009590"/>
                </a:solidFill>
                <a:latin typeface="Arial"/>
                <a:cs typeface="Arial"/>
              </a:rPr>
              <a:t>river</a:t>
            </a:r>
            <a:r>
              <a:rPr sz="1400" b="1" spc="-15" dirty="0">
                <a:solidFill>
                  <a:srgbClr val="009590"/>
                </a:solidFill>
                <a:latin typeface="Arial"/>
                <a:cs typeface="Arial"/>
              </a:rPr>
              <a:t> </a:t>
            </a:r>
            <a:r>
              <a:rPr sz="1400" b="1" dirty="0">
                <a:solidFill>
                  <a:srgbClr val="009590"/>
                </a:solidFill>
                <a:latin typeface="Arial"/>
                <a:cs typeface="Arial"/>
              </a:rPr>
              <a:t>sampling</a:t>
            </a:r>
            <a:r>
              <a:rPr sz="1400" b="1" spc="-45" dirty="0">
                <a:solidFill>
                  <a:srgbClr val="009590"/>
                </a:solidFill>
                <a:latin typeface="Arial"/>
                <a:cs typeface="Arial"/>
              </a:rPr>
              <a:t> </a:t>
            </a:r>
            <a:r>
              <a:rPr sz="1400" b="1" dirty="0">
                <a:solidFill>
                  <a:srgbClr val="009590"/>
                </a:solidFill>
                <a:latin typeface="Arial"/>
                <a:cs typeface="Arial"/>
              </a:rPr>
              <a:t>to</a:t>
            </a:r>
            <a:r>
              <a:rPr sz="1400" b="1" spc="-35" dirty="0">
                <a:solidFill>
                  <a:srgbClr val="009590"/>
                </a:solidFill>
                <a:latin typeface="Arial"/>
                <a:cs typeface="Arial"/>
              </a:rPr>
              <a:t> </a:t>
            </a:r>
            <a:r>
              <a:rPr sz="1400" b="1" dirty="0">
                <a:solidFill>
                  <a:srgbClr val="009590"/>
                </a:solidFill>
                <a:latin typeface="Arial"/>
                <a:cs typeface="Arial"/>
              </a:rPr>
              <a:t>online</a:t>
            </a:r>
            <a:r>
              <a:rPr sz="1400" b="1" spc="-40" dirty="0">
                <a:solidFill>
                  <a:srgbClr val="009590"/>
                </a:solidFill>
                <a:latin typeface="Arial"/>
                <a:cs typeface="Arial"/>
              </a:rPr>
              <a:t> </a:t>
            </a:r>
            <a:r>
              <a:rPr sz="1400" b="1" dirty="0">
                <a:solidFill>
                  <a:srgbClr val="009590"/>
                </a:solidFill>
                <a:latin typeface="Arial"/>
                <a:cs typeface="Arial"/>
              </a:rPr>
              <a:t>rapid</a:t>
            </a:r>
            <a:r>
              <a:rPr sz="1400" b="1" spc="-25" dirty="0">
                <a:solidFill>
                  <a:srgbClr val="009590"/>
                </a:solidFill>
                <a:latin typeface="Arial"/>
                <a:cs typeface="Arial"/>
              </a:rPr>
              <a:t> </a:t>
            </a:r>
            <a:r>
              <a:rPr sz="1400" b="1" dirty="0">
                <a:solidFill>
                  <a:srgbClr val="009590"/>
                </a:solidFill>
                <a:latin typeface="Arial"/>
                <a:cs typeface="Arial"/>
              </a:rPr>
              <a:t>sampling</a:t>
            </a:r>
            <a:r>
              <a:rPr sz="1400" b="1" spc="-45" dirty="0">
                <a:solidFill>
                  <a:srgbClr val="009590"/>
                </a:solidFill>
                <a:latin typeface="Arial"/>
                <a:cs typeface="Arial"/>
              </a:rPr>
              <a:t> </a:t>
            </a:r>
            <a:r>
              <a:rPr sz="1400" dirty="0">
                <a:solidFill>
                  <a:srgbClr val="5C5B5A"/>
                </a:solidFill>
                <a:latin typeface="Arial"/>
                <a:cs typeface="Arial"/>
              </a:rPr>
              <a:t>means</a:t>
            </a:r>
            <a:r>
              <a:rPr sz="1400" spc="-40" dirty="0">
                <a:solidFill>
                  <a:srgbClr val="5C5B5A"/>
                </a:solidFill>
                <a:latin typeface="Arial"/>
                <a:cs typeface="Arial"/>
              </a:rPr>
              <a:t> </a:t>
            </a:r>
            <a:r>
              <a:rPr sz="1400" dirty="0">
                <a:solidFill>
                  <a:srgbClr val="5C5B5A"/>
                </a:solidFill>
                <a:latin typeface="Arial"/>
                <a:cs typeface="Arial"/>
              </a:rPr>
              <a:t>we</a:t>
            </a:r>
            <a:r>
              <a:rPr sz="1400" spc="-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better</a:t>
            </a:r>
            <a:r>
              <a:rPr sz="1400" spc="-55" dirty="0">
                <a:solidFill>
                  <a:srgbClr val="5C5B5A"/>
                </a:solidFill>
                <a:latin typeface="Arial"/>
                <a:cs typeface="Arial"/>
              </a:rPr>
              <a:t> </a:t>
            </a:r>
            <a:r>
              <a:rPr sz="1400" dirty="0">
                <a:solidFill>
                  <a:srgbClr val="5C5B5A"/>
                </a:solidFill>
                <a:latin typeface="Arial"/>
                <a:cs typeface="Arial"/>
              </a:rPr>
              <a:t>able</a:t>
            </a:r>
            <a:r>
              <a:rPr sz="1400" spc="-30" dirty="0">
                <a:solidFill>
                  <a:srgbClr val="5C5B5A"/>
                </a:solidFill>
                <a:latin typeface="Arial"/>
                <a:cs typeface="Arial"/>
              </a:rPr>
              <a:t> </a:t>
            </a:r>
            <a:r>
              <a:rPr sz="1400" dirty="0">
                <a:solidFill>
                  <a:srgbClr val="5C5B5A"/>
                </a:solidFill>
                <a:latin typeface="Arial"/>
                <a:cs typeface="Arial"/>
              </a:rPr>
              <a:t>to</a:t>
            </a:r>
            <a:r>
              <a:rPr sz="1400" spc="-35" dirty="0">
                <a:solidFill>
                  <a:srgbClr val="5C5B5A"/>
                </a:solidFill>
                <a:latin typeface="Arial"/>
                <a:cs typeface="Arial"/>
              </a:rPr>
              <a:t> </a:t>
            </a:r>
            <a:r>
              <a:rPr sz="1400" dirty="0">
                <a:solidFill>
                  <a:srgbClr val="5C5B5A"/>
                </a:solidFill>
                <a:latin typeface="Arial"/>
                <a:cs typeface="Arial"/>
              </a:rPr>
              <a:t>target</a:t>
            </a:r>
            <a:r>
              <a:rPr sz="1400" spc="-40" dirty="0">
                <a:solidFill>
                  <a:srgbClr val="5C5B5A"/>
                </a:solidFill>
                <a:latin typeface="Arial"/>
                <a:cs typeface="Arial"/>
              </a:rPr>
              <a:t> </a:t>
            </a:r>
            <a:r>
              <a:rPr sz="1400" spc="-10" dirty="0">
                <a:solidFill>
                  <a:srgbClr val="5C5B5A"/>
                </a:solidFill>
                <a:latin typeface="Arial"/>
                <a:cs typeface="Arial"/>
              </a:rPr>
              <a:t>underrepresented</a:t>
            </a:r>
            <a:r>
              <a:rPr sz="1400" spc="-55" dirty="0">
                <a:solidFill>
                  <a:srgbClr val="5C5B5A"/>
                </a:solidFill>
                <a:latin typeface="Arial"/>
                <a:cs typeface="Arial"/>
              </a:rPr>
              <a:t> </a:t>
            </a:r>
            <a:r>
              <a:rPr sz="1400" dirty="0">
                <a:solidFill>
                  <a:srgbClr val="5C5B5A"/>
                </a:solidFill>
                <a:latin typeface="Arial"/>
                <a:cs typeface="Arial"/>
              </a:rPr>
              <a:t>digital</a:t>
            </a:r>
            <a:r>
              <a:rPr sz="1400" spc="-40" dirty="0">
                <a:solidFill>
                  <a:srgbClr val="5C5B5A"/>
                </a:solidFill>
                <a:latin typeface="Arial"/>
                <a:cs typeface="Arial"/>
              </a:rPr>
              <a:t> </a:t>
            </a:r>
            <a:r>
              <a:rPr sz="1400" dirty="0">
                <a:solidFill>
                  <a:srgbClr val="5C5B5A"/>
                </a:solidFill>
                <a:latin typeface="Arial"/>
                <a:cs typeface="Arial"/>
              </a:rPr>
              <a:t>users</a:t>
            </a:r>
            <a:r>
              <a:rPr sz="1400" spc="-4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spc="-10" dirty="0">
                <a:solidFill>
                  <a:srgbClr val="5C5B5A"/>
                </a:solidFill>
                <a:latin typeface="Arial"/>
                <a:cs typeface="Arial"/>
              </a:rPr>
              <a:t>extend </a:t>
            </a:r>
            <a:r>
              <a:rPr sz="1400" dirty="0">
                <a:solidFill>
                  <a:srgbClr val="5C5B5A"/>
                </a:solidFill>
                <a:latin typeface="Arial"/>
                <a:cs typeface="Arial"/>
              </a:rPr>
              <a:t>our</a:t>
            </a:r>
            <a:r>
              <a:rPr sz="1400" spc="-35" dirty="0">
                <a:solidFill>
                  <a:srgbClr val="5C5B5A"/>
                </a:solidFill>
                <a:latin typeface="Arial"/>
                <a:cs typeface="Arial"/>
              </a:rPr>
              <a:t> </a:t>
            </a:r>
            <a:r>
              <a:rPr sz="1400" dirty="0">
                <a:solidFill>
                  <a:srgbClr val="5C5B5A"/>
                </a:solidFill>
                <a:latin typeface="Arial"/>
                <a:cs typeface="Arial"/>
              </a:rPr>
              <a:t>reach</a:t>
            </a:r>
            <a:r>
              <a:rPr sz="1400" spc="-40" dirty="0">
                <a:solidFill>
                  <a:srgbClr val="5C5B5A"/>
                </a:solidFill>
                <a:latin typeface="Arial"/>
                <a:cs typeface="Arial"/>
              </a:rPr>
              <a:t> </a:t>
            </a:r>
            <a:r>
              <a:rPr sz="1400" dirty="0">
                <a:solidFill>
                  <a:srgbClr val="5C5B5A"/>
                </a:solidFill>
                <a:latin typeface="Arial"/>
                <a:cs typeface="Arial"/>
              </a:rPr>
              <a:t>outside</a:t>
            </a:r>
            <a:r>
              <a:rPr sz="1400" spc="-60" dirty="0">
                <a:solidFill>
                  <a:srgbClr val="5C5B5A"/>
                </a:solidFill>
                <a:latin typeface="Arial"/>
                <a:cs typeface="Arial"/>
              </a:rPr>
              <a:t> </a:t>
            </a:r>
            <a:r>
              <a:rPr sz="1400" dirty="0">
                <a:solidFill>
                  <a:srgbClr val="5C5B5A"/>
                </a:solidFill>
                <a:latin typeface="Arial"/>
                <a:cs typeface="Arial"/>
              </a:rPr>
              <a:t>those</a:t>
            </a:r>
            <a:r>
              <a:rPr sz="1400" spc="-40" dirty="0">
                <a:solidFill>
                  <a:srgbClr val="5C5B5A"/>
                </a:solidFill>
                <a:latin typeface="Arial"/>
                <a:cs typeface="Arial"/>
              </a:rPr>
              <a:t> </a:t>
            </a:r>
            <a:r>
              <a:rPr sz="1400" dirty="0">
                <a:solidFill>
                  <a:srgbClr val="5C5B5A"/>
                </a:solidFill>
                <a:latin typeface="Arial"/>
                <a:cs typeface="Arial"/>
              </a:rPr>
              <a:t>who</a:t>
            </a:r>
            <a:r>
              <a:rPr sz="1400" spc="-15" dirty="0">
                <a:solidFill>
                  <a:srgbClr val="5C5B5A"/>
                </a:solidFill>
                <a:latin typeface="Arial"/>
                <a:cs typeface="Arial"/>
              </a:rPr>
              <a:t> </a:t>
            </a:r>
            <a:r>
              <a:rPr sz="1400" dirty="0">
                <a:solidFill>
                  <a:srgbClr val="5C5B5A"/>
                </a:solidFill>
                <a:latin typeface="Arial"/>
                <a:cs typeface="Arial"/>
              </a:rPr>
              <a:t>are</a:t>
            </a:r>
            <a:r>
              <a:rPr sz="1400" spc="-35" dirty="0">
                <a:solidFill>
                  <a:srgbClr val="5C5B5A"/>
                </a:solidFill>
                <a:latin typeface="Arial"/>
                <a:cs typeface="Arial"/>
              </a:rPr>
              <a:t> </a:t>
            </a:r>
            <a:r>
              <a:rPr sz="1400" dirty="0">
                <a:solidFill>
                  <a:srgbClr val="5C5B5A"/>
                </a:solidFill>
                <a:latin typeface="Arial"/>
                <a:cs typeface="Arial"/>
              </a:rPr>
              <a:t>typically</a:t>
            </a:r>
            <a:r>
              <a:rPr sz="1400" spc="-25" dirty="0">
                <a:solidFill>
                  <a:srgbClr val="5C5B5A"/>
                </a:solidFill>
                <a:latin typeface="Arial"/>
                <a:cs typeface="Arial"/>
              </a:rPr>
              <a:t> </a:t>
            </a:r>
            <a:r>
              <a:rPr sz="1400" dirty="0">
                <a:solidFill>
                  <a:srgbClr val="5C5B5A"/>
                </a:solidFill>
                <a:latin typeface="Arial"/>
                <a:cs typeface="Arial"/>
              </a:rPr>
              <a:t>found</a:t>
            </a:r>
            <a:r>
              <a:rPr sz="1400" spc="-45" dirty="0">
                <a:solidFill>
                  <a:srgbClr val="5C5B5A"/>
                </a:solidFill>
                <a:latin typeface="Arial"/>
                <a:cs typeface="Arial"/>
              </a:rPr>
              <a:t> </a:t>
            </a:r>
            <a:r>
              <a:rPr sz="1400" dirty="0">
                <a:solidFill>
                  <a:srgbClr val="5C5B5A"/>
                </a:solidFill>
                <a:latin typeface="Arial"/>
                <a:cs typeface="Arial"/>
              </a:rPr>
              <a:t>on</a:t>
            </a:r>
            <a:r>
              <a:rPr sz="1400" spc="-35" dirty="0">
                <a:solidFill>
                  <a:srgbClr val="5C5B5A"/>
                </a:solidFill>
                <a:latin typeface="Arial"/>
                <a:cs typeface="Arial"/>
              </a:rPr>
              <a:t> </a:t>
            </a:r>
            <a:r>
              <a:rPr sz="1400" dirty="0">
                <a:solidFill>
                  <a:srgbClr val="5C5B5A"/>
                </a:solidFill>
                <a:latin typeface="Arial"/>
                <a:cs typeface="Arial"/>
              </a:rPr>
              <a:t>panels.</a:t>
            </a:r>
            <a:r>
              <a:rPr sz="1400" spc="-45" dirty="0">
                <a:solidFill>
                  <a:srgbClr val="5C5B5A"/>
                </a:solidFill>
                <a:latin typeface="Arial"/>
                <a:cs typeface="Arial"/>
              </a:rPr>
              <a:t> </a:t>
            </a:r>
            <a:r>
              <a:rPr sz="1400" spc="-10" dirty="0">
                <a:solidFill>
                  <a:srgbClr val="5C5B5A"/>
                </a:solidFill>
                <a:latin typeface="Arial"/>
                <a:cs typeface="Arial"/>
              </a:rPr>
              <a:t>Previously, </a:t>
            </a:r>
            <a:r>
              <a:rPr sz="1400" dirty="0">
                <a:solidFill>
                  <a:srgbClr val="5C5B5A"/>
                </a:solidFill>
                <a:latin typeface="Arial"/>
                <a:cs typeface="Arial"/>
              </a:rPr>
              <a:t>we</a:t>
            </a:r>
            <a:r>
              <a:rPr sz="1400" spc="-10" dirty="0">
                <a:solidFill>
                  <a:srgbClr val="5C5B5A"/>
                </a:solidFill>
                <a:latin typeface="Arial"/>
                <a:cs typeface="Arial"/>
              </a:rPr>
              <a:t> </a:t>
            </a:r>
            <a:r>
              <a:rPr sz="1400" dirty="0">
                <a:solidFill>
                  <a:srgbClr val="5C5B5A"/>
                </a:solidFill>
                <a:latin typeface="Arial"/>
                <a:cs typeface="Arial"/>
              </a:rPr>
              <a:t>were</a:t>
            </a:r>
            <a:r>
              <a:rPr sz="1400" spc="-20" dirty="0">
                <a:solidFill>
                  <a:srgbClr val="5C5B5A"/>
                </a:solidFill>
                <a:latin typeface="Arial"/>
                <a:cs typeface="Arial"/>
              </a:rPr>
              <a:t> </a:t>
            </a:r>
            <a:r>
              <a:rPr sz="1400" dirty="0">
                <a:solidFill>
                  <a:srgbClr val="5C5B5A"/>
                </a:solidFill>
                <a:latin typeface="Arial"/>
                <a:cs typeface="Arial"/>
              </a:rPr>
              <a:t>not</a:t>
            </a:r>
            <a:r>
              <a:rPr sz="1400" spc="-30" dirty="0">
                <a:solidFill>
                  <a:srgbClr val="5C5B5A"/>
                </a:solidFill>
                <a:latin typeface="Arial"/>
                <a:cs typeface="Arial"/>
              </a:rPr>
              <a:t> </a:t>
            </a:r>
            <a:r>
              <a:rPr sz="1400" dirty="0">
                <a:solidFill>
                  <a:srgbClr val="5C5B5A"/>
                </a:solidFill>
                <a:latin typeface="Arial"/>
                <a:cs typeface="Arial"/>
              </a:rPr>
              <a:t>able</a:t>
            </a:r>
            <a:r>
              <a:rPr sz="1400" spc="-3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set</a:t>
            </a:r>
            <a:r>
              <a:rPr sz="1400" spc="-30" dirty="0">
                <a:solidFill>
                  <a:srgbClr val="5C5B5A"/>
                </a:solidFill>
                <a:latin typeface="Arial"/>
                <a:cs typeface="Arial"/>
              </a:rPr>
              <a:t> </a:t>
            </a:r>
            <a:r>
              <a:rPr sz="1400" dirty="0">
                <a:solidFill>
                  <a:srgbClr val="5C5B5A"/>
                </a:solidFill>
                <a:latin typeface="Arial"/>
                <a:cs typeface="Arial"/>
              </a:rPr>
              <a:t>hard</a:t>
            </a:r>
            <a:r>
              <a:rPr sz="1400" spc="-45" dirty="0">
                <a:solidFill>
                  <a:srgbClr val="5C5B5A"/>
                </a:solidFill>
                <a:latin typeface="Arial"/>
                <a:cs typeface="Arial"/>
              </a:rPr>
              <a:t> </a:t>
            </a:r>
            <a:r>
              <a:rPr sz="1400" dirty="0">
                <a:solidFill>
                  <a:srgbClr val="5C5B5A"/>
                </a:solidFill>
                <a:latin typeface="Arial"/>
                <a:cs typeface="Arial"/>
              </a:rPr>
              <a:t>quotas</a:t>
            </a:r>
            <a:r>
              <a:rPr sz="1400" spc="-40"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river</a:t>
            </a:r>
            <a:r>
              <a:rPr sz="1400" spc="-25" dirty="0">
                <a:solidFill>
                  <a:srgbClr val="5C5B5A"/>
                </a:solidFill>
                <a:latin typeface="Arial"/>
                <a:cs typeface="Arial"/>
              </a:rPr>
              <a:t> </a:t>
            </a:r>
            <a:r>
              <a:rPr sz="1400" dirty="0">
                <a:solidFill>
                  <a:srgbClr val="5C5B5A"/>
                </a:solidFill>
                <a:latin typeface="Arial"/>
                <a:cs typeface="Arial"/>
              </a:rPr>
              <a:t>sampling,</a:t>
            </a:r>
            <a:r>
              <a:rPr sz="1400" spc="-5" dirty="0">
                <a:solidFill>
                  <a:srgbClr val="5C5B5A"/>
                </a:solidFill>
                <a:latin typeface="Arial"/>
                <a:cs typeface="Arial"/>
              </a:rPr>
              <a:t> </a:t>
            </a:r>
            <a:r>
              <a:rPr sz="1400" dirty="0">
                <a:solidFill>
                  <a:srgbClr val="5C5B5A"/>
                </a:solidFill>
                <a:latin typeface="Arial"/>
                <a:cs typeface="Arial"/>
              </a:rPr>
              <a:t>however</a:t>
            </a:r>
            <a:r>
              <a:rPr sz="1400" spc="-10" dirty="0">
                <a:solidFill>
                  <a:srgbClr val="5C5B5A"/>
                </a:solidFill>
                <a:latin typeface="Arial"/>
                <a:cs typeface="Arial"/>
              </a:rPr>
              <a:t> </a:t>
            </a:r>
            <a:r>
              <a:rPr sz="1400" spc="-25" dirty="0">
                <a:solidFill>
                  <a:srgbClr val="5C5B5A"/>
                </a:solidFill>
                <a:latin typeface="Arial"/>
                <a:cs typeface="Arial"/>
              </a:rPr>
              <a:t>by </a:t>
            </a:r>
            <a:r>
              <a:rPr sz="1400" dirty="0">
                <a:solidFill>
                  <a:srgbClr val="5C5B5A"/>
                </a:solidFill>
                <a:latin typeface="Arial"/>
                <a:cs typeface="Arial"/>
              </a:rPr>
              <a:t>partnering</a:t>
            </a:r>
            <a:r>
              <a:rPr sz="1400" spc="-65" dirty="0">
                <a:solidFill>
                  <a:srgbClr val="5C5B5A"/>
                </a:solidFill>
                <a:latin typeface="Arial"/>
                <a:cs typeface="Arial"/>
              </a:rPr>
              <a:t> </a:t>
            </a:r>
            <a:r>
              <a:rPr sz="1400" dirty="0">
                <a:solidFill>
                  <a:srgbClr val="5C5B5A"/>
                </a:solidFill>
                <a:latin typeface="Arial"/>
                <a:cs typeface="Arial"/>
              </a:rPr>
              <a:t>with Find</a:t>
            </a:r>
            <a:r>
              <a:rPr sz="1400" spc="-30" dirty="0">
                <a:solidFill>
                  <a:srgbClr val="5C5B5A"/>
                </a:solidFill>
                <a:latin typeface="Arial"/>
                <a:cs typeface="Arial"/>
              </a:rPr>
              <a:t> </a:t>
            </a:r>
            <a:r>
              <a:rPr sz="1400" dirty="0">
                <a:solidFill>
                  <a:srgbClr val="5C5B5A"/>
                </a:solidFill>
                <a:latin typeface="Arial"/>
                <a:cs typeface="Arial"/>
              </a:rPr>
              <a:t>Out</a:t>
            </a:r>
            <a:r>
              <a:rPr sz="1400" spc="-20" dirty="0">
                <a:solidFill>
                  <a:srgbClr val="5C5B5A"/>
                </a:solidFill>
                <a:latin typeface="Arial"/>
                <a:cs typeface="Arial"/>
              </a:rPr>
              <a:t> </a:t>
            </a:r>
            <a:r>
              <a:rPr sz="1400" dirty="0">
                <a:solidFill>
                  <a:srgbClr val="5C5B5A"/>
                </a:solidFill>
                <a:latin typeface="Arial"/>
                <a:cs typeface="Arial"/>
              </a:rPr>
              <a:t>Now</a:t>
            </a:r>
            <a:r>
              <a:rPr sz="1400" spc="-15" dirty="0">
                <a:solidFill>
                  <a:srgbClr val="5C5B5A"/>
                </a:solidFill>
                <a:latin typeface="Arial"/>
                <a:cs typeface="Arial"/>
              </a:rPr>
              <a:t> </a:t>
            </a: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this</a:t>
            </a:r>
            <a:r>
              <a:rPr sz="1400" spc="-25" dirty="0">
                <a:solidFill>
                  <a:srgbClr val="5C5B5A"/>
                </a:solidFill>
                <a:latin typeface="Arial"/>
                <a:cs typeface="Arial"/>
              </a:rPr>
              <a:t> </a:t>
            </a:r>
            <a:r>
              <a:rPr sz="1400" spc="-10" dirty="0">
                <a:solidFill>
                  <a:srgbClr val="5C5B5A"/>
                </a:solidFill>
                <a:latin typeface="Arial"/>
                <a:cs typeface="Arial"/>
              </a:rPr>
              <a:t>methodological</a:t>
            </a:r>
            <a:r>
              <a:rPr sz="1400" spc="-50" dirty="0">
                <a:solidFill>
                  <a:srgbClr val="5C5B5A"/>
                </a:solidFill>
                <a:latin typeface="Arial"/>
                <a:cs typeface="Arial"/>
              </a:rPr>
              <a:t> </a:t>
            </a:r>
            <a:r>
              <a:rPr sz="1400" dirty="0">
                <a:solidFill>
                  <a:srgbClr val="5C5B5A"/>
                </a:solidFill>
                <a:latin typeface="Arial"/>
                <a:cs typeface="Arial"/>
              </a:rPr>
              <a:t>change,</a:t>
            </a:r>
            <a:r>
              <a:rPr sz="1400" spc="-50" dirty="0">
                <a:solidFill>
                  <a:srgbClr val="5C5B5A"/>
                </a:solidFill>
                <a:latin typeface="Arial"/>
                <a:cs typeface="Arial"/>
              </a:rPr>
              <a:t> </a:t>
            </a:r>
            <a:r>
              <a:rPr sz="1400" dirty="0">
                <a:solidFill>
                  <a:srgbClr val="5C5B5A"/>
                </a:solidFill>
                <a:latin typeface="Arial"/>
                <a:cs typeface="Arial"/>
              </a:rPr>
              <a:t>we are</a:t>
            </a:r>
            <a:r>
              <a:rPr sz="1400" spc="-30" dirty="0">
                <a:solidFill>
                  <a:srgbClr val="5C5B5A"/>
                </a:solidFill>
                <a:latin typeface="Arial"/>
                <a:cs typeface="Arial"/>
              </a:rPr>
              <a:t> </a:t>
            </a:r>
            <a:r>
              <a:rPr sz="1400" dirty="0">
                <a:solidFill>
                  <a:srgbClr val="5C5B5A"/>
                </a:solidFill>
                <a:latin typeface="Arial"/>
                <a:cs typeface="Arial"/>
              </a:rPr>
              <a:t>now</a:t>
            </a:r>
            <a:r>
              <a:rPr sz="1400" spc="-20" dirty="0">
                <a:solidFill>
                  <a:srgbClr val="5C5B5A"/>
                </a:solidFill>
                <a:latin typeface="Arial"/>
                <a:cs typeface="Arial"/>
              </a:rPr>
              <a:t> </a:t>
            </a:r>
            <a:r>
              <a:rPr sz="1400" dirty="0">
                <a:solidFill>
                  <a:srgbClr val="5C5B5A"/>
                </a:solidFill>
                <a:latin typeface="Arial"/>
                <a:cs typeface="Arial"/>
              </a:rPr>
              <a:t>able</a:t>
            </a:r>
            <a:r>
              <a:rPr sz="1400" spc="-2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set</a:t>
            </a:r>
            <a:r>
              <a:rPr sz="1400" spc="-20" dirty="0">
                <a:solidFill>
                  <a:srgbClr val="5C5B5A"/>
                </a:solidFill>
                <a:latin typeface="Arial"/>
                <a:cs typeface="Arial"/>
              </a:rPr>
              <a:t> </a:t>
            </a:r>
            <a:r>
              <a:rPr sz="1400" dirty="0">
                <a:solidFill>
                  <a:srgbClr val="5C5B5A"/>
                </a:solidFill>
                <a:latin typeface="Arial"/>
                <a:cs typeface="Arial"/>
              </a:rPr>
              <a:t>hard</a:t>
            </a:r>
            <a:r>
              <a:rPr sz="1400" spc="-45" dirty="0">
                <a:solidFill>
                  <a:srgbClr val="5C5B5A"/>
                </a:solidFill>
                <a:latin typeface="Arial"/>
                <a:cs typeface="Arial"/>
              </a:rPr>
              <a:t> </a:t>
            </a:r>
            <a:r>
              <a:rPr sz="1400" dirty="0">
                <a:solidFill>
                  <a:srgbClr val="5C5B5A"/>
                </a:solidFill>
                <a:latin typeface="Arial"/>
                <a:cs typeface="Arial"/>
              </a:rPr>
              <a:t>quotas</a:t>
            </a:r>
            <a:r>
              <a:rPr sz="1400" spc="-3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control</a:t>
            </a:r>
            <a:r>
              <a:rPr sz="1400" spc="-5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sample</a:t>
            </a:r>
            <a:r>
              <a:rPr sz="1400" spc="-35" dirty="0">
                <a:solidFill>
                  <a:srgbClr val="5C5B5A"/>
                </a:solidFill>
                <a:latin typeface="Arial"/>
                <a:cs typeface="Arial"/>
              </a:rPr>
              <a:t> </a:t>
            </a:r>
            <a:r>
              <a:rPr sz="1400" dirty="0">
                <a:solidFill>
                  <a:srgbClr val="5C5B5A"/>
                </a:solidFill>
                <a:latin typeface="Arial"/>
                <a:cs typeface="Arial"/>
              </a:rPr>
              <a:t>makeup</a:t>
            </a:r>
            <a:r>
              <a:rPr sz="1400" spc="-10" dirty="0">
                <a:solidFill>
                  <a:srgbClr val="5C5B5A"/>
                </a:solidFill>
                <a:latin typeface="Arial"/>
                <a:cs typeface="Arial"/>
              </a:rPr>
              <a:t> </a:t>
            </a:r>
            <a:r>
              <a:rPr sz="1400" spc="-20" dirty="0">
                <a:solidFill>
                  <a:srgbClr val="5C5B5A"/>
                </a:solidFill>
                <a:latin typeface="Arial"/>
                <a:cs typeface="Arial"/>
              </a:rPr>
              <a:t>more accurately.</a:t>
            </a:r>
            <a:r>
              <a:rPr sz="1400" spc="-110" dirty="0">
                <a:solidFill>
                  <a:srgbClr val="5C5B5A"/>
                </a:solidFill>
                <a:latin typeface="Arial"/>
                <a:cs typeface="Arial"/>
              </a:rPr>
              <a:t> </a:t>
            </a:r>
            <a:r>
              <a:rPr sz="1400" dirty="0">
                <a:solidFill>
                  <a:srgbClr val="5C5B5A"/>
                </a:solidFill>
                <a:latin typeface="Arial"/>
                <a:cs typeface="Arial"/>
              </a:rPr>
              <a:t>Alongside</a:t>
            </a:r>
            <a:r>
              <a:rPr sz="1400" spc="-65" dirty="0">
                <a:solidFill>
                  <a:srgbClr val="5C5B5A"/>
                </a:solidFill>
                <a:latin typeface="Arial"/>
                <a:cs typeface="Arial"/>
              </a:rPr>
              <a:t> </a:t>
            </a:r>
            <a:r>
              <a:rPr sz="1400" dirty="0">
                <a:solidFill>
                  <a:srgbClr val="5C5B5A"/>
                </a:solidFill>
                <a:latin typeface="Arial"/>
                <a:cs typeface="Arial"/>
              </a:rPr>
              <a:t>enjoying</a:t>
            </a:r>
            <a:r>
              <a:rPr sz="1400" spc="-15" dirty="0">
                <a:solidFill>
                  <a:srgbClr val="5C5B5A"/>
                </a:solidFill>
                <a:latin typeface="Arial"/>
                <a:cs typeface="Arial"/>
              </a:rPr>
              <a:t> </a:t>
            </a:r>
            <a:r>
              <a:rPr sz="1400" dirty="0">
                <a:solidFill>
                  <a:srgbClr val="5C5B5A"/>
                </a:solidFill>
                <a:latin typeface="Arial"/>
                <a:cs typeface="Arial"/>
              </a:rPr>
              <a:t>better</a:t>
            </a:r>
            <a:r>
              <a:rPr sz="1400" spc="-55" dirty="0">
                <a:solidFill>
                  <a:srgbClr val="5C5B5A"/>
                </a:solidFill>
                <a:latin typeface="Arial"/>
                <a:cs typeface="Arial"/>
              </a:rPr>
              <a:t> </a:t>
            </a:r>
            <a:r>
              <a:rPr sz="1400" dirty="0">
                <a:solidFill>
                  <a:srgbClr val="5C5B5A"/>
                </a:solidFill>
                <a:latin typeface="Arial"/>
                <a:cs typeface="Arial"/>
              </a:rPr>
              <a:t>control</a:t>
            </a:r>
            <a:r>
              <a:rPr sz="1400" spc="-4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a</a:t>
            </a:r>
            <a:r>
              <a:rPr sz="1400" spc="-30" dirty="0">
                <a:solidFill>
                  <a:srgbClr val="5C5B5A"/>
                </a:solidFill>
                <a:latin typeface="Arial"/>
                <a:cs typeface="Arial"/>
              </a:rPr>
              <a:t> </a:t>
            </a:r>
            <a:r>
              <a:rPr sz="1400" dirty="0">
                <a:solidFill>
                  <a:srgbClr val="5C5B5A"/>
                </a:solidFill>
                <a:latin typeface="Arial"/>
                <a:cs typeface="Arial"/>
              </a:rPr>
              <a:t>more</a:t>
            </a:r>
            <a:r>
              <a:rPr sz="1400" spc="-25" dirty="0">
                <a:solidFill>
                  <a:srgbClr val="5C5B5A"/>
                </a:solidFill>
                <a:latin typeface="Arial"/>
                <a:cs typeface="Arial"/>
              </a:rPr>
              <a:t> </a:t>
            </a:r>
            <a:r>
              <a:rPr sz="1400" dirty="0">
                <a:solidFill>
                  <a:srgbClr val="5C5B5A"/>
                </a:solidFill>
                <a:latin typeface="Arial"/>
                <a:cs typeface="Arial"/>
              </a:rPr>
              <a:t>extensive</a:t>
            </a:r>
            <a:r>
              <a:rPr sz="1400" spc="-20" dirty="0">
                <a:solidFill>
                  <a:srgbClr val="5C5B5A"/>
                </a:solidFill>
                <a:latin typeface="Arial"/>
                <a:cs typeface="Arial"/>
              </a:rPr>
              <a:t> </a:t>
            </a:r>
            <a:r>
              <a:rPr sz="1400" dirty="0">
                <a:solidFill>
                  <a:srgbClr val="5C5B5A"/>
                </a:solidFill>
                <a:latin typeface="Arial"/>
                <a:cs typeface="Arial"/>
              </a:rPr>
              <a:t>scope</a:t>
            </a:r>
            <a:r>
              <a:rPr sz="1400" spc="-45" dirty="0">
                <a:solidFill>
                  <a:srgbClr val="5C5B5A"/>
                </a:solidFill>
                <a:latin typeface="Arial"/>
                <a:cs typeface="Arial"/>
              </a:rPr>
              <a:t> </a:t>
            </a:r>
            <a:r>
              <a:rPr sz="1400" dirty="0">
                <a:solidFill>
                  <a:srgbClr val="5C5B5A"/>
                </a:solidFill>
                <a:latin typeface="Arial"/>
                <a:cs typeface="Arial"/>
              </a:rPr>
              <a:t>over</a:t>
            </a:r>
            <a:r>
              <a:rPr sz="1400" spc="-20" dirty="0">
                <a:solidFill>
                  <a:srgbClr val="5C5B5A"/>
                </a:solidFill>
                <a:latin typeface="Arial"/>
                <a:cs typeface="Arial"/>
              </a:rPr>
              <a:t> </a:t>
            </a:r>
            <a:r>
              <a:rPr sz="1400" dirty="0">
                <a:solidFill>
                  <a:srgbClr val="5C5B5A"/>
                </a:solidFill>
                <a:latin typeface="Arial"/>
                <a:cs typeface="Arial"/>
              </a:rPr>
              <a:t>residents,</a:t>
            </a:r>
            <a:r>
              <a:rPr sz="1400" spc="-50" dirty="0">
                <a:solidFill>
                  <a:srgbClr val="5C5B5A"/>
                </a:solidFill>
                <a:latin typeface="Arial"/>
                <a:cs typeface="Arial"/>
              </a:rPr>
              <a:t> </a:t>
            </a:r>
            <a:r>
              <a:rPr sz="1400" dirty="0">
                <a:solidFill>
                  <a:srgbClr val="5C5B5A"/>
                </a:solidFill>
                <a:latin typeface="Arial"/>
                <a:cs typeface="Arial"/>
              </a:rPr>
              <a:t>sample</a:t>
            </a:r>
            <a:r>
              <a:rPr sz="1400" spc="-35" dirty="0">
                <a:solidFill>
                  <a:srgbClr val="5C5B5A"/>
                </a:solidFill>
                <a:latin typeface="Arial"/>
                <a:cs typeface="Arial"/>
              </a:rPr>
              <a:t> </a:t>
            </a:r>
            <a:r>
              <a:rPr sz="1400" dirty="0">
                <a:solidFill>
                  <a:srgbClr val="5C5B5A"/>
                </a:solidFill>
                <a:latin typeface="Arial"/>
                <a:cs typeface="Arial"/>
              </a:rPr>
              <a:t>analysis</a:t>
            </a:r>
            <a:r>
              <a:rPr sz="1400" spc="-25" dirty="0">
                <a:solidFill>
                  <a:srgbClr val="5C5B5A"/>
                </a:solidFill>
                <a:latin typeface="Arial"/>
                <a:cs typeface="Arial"/>
              </a:rPr>
              <a:t> </a:t>
            </a:r>
            <a:r>
              <a:rPr sz="1400" dirty="0">
                <a:solidFill>
                  <a:srgbClr val="5C5B5A"/>
                </a:solidFill>
                <a:latin typeface="Arial"/>
                <a:cs typeface="Arial"/>
              </a:rPr>
              <a:t>confirms</a:t>
            </a:r>
            <a:r>
              <a:rPr sz="1400" spc="-50" dirty="0">
                <a:solidFill>
                  <a:srgbClr val="5C5B5A"/>
                </a:solidFill>
                <a:latin typeface="Arial"/>
                <a:cs typeface="Arial"/>
              </a:rPr>
              <a:t> </a:t>
            </a:r>
            <a:r>
              <a:rPr sz="1400" dirty="0">
                <a:solidFill>
                  <a:srgbClr val="5C5B5A"/>
                </a:solidFill>
                <a:latin typeface="Arial"/>
                <a:cs typeface="Arial"/>
              </a:rPr>
              <a:t>online</a:t>
            </a:r>
            <a:r>
              <a:rPr sz="1400" spc="-30" dirty="0">
                <a:solidFill>
                  <a:srgbClr val="5C5B5A"/>
                </a:solidFill>
                <a:latin typeface="Arial"/>
                <a:cs typeface="Arial"/>
              </a:rPr>
              <a:t> </a:t>
            </a:r>
            <a:r>
              <a:rPr sz="1400" dirty="0">
                <a:solidFill>
                  <a:srgbClr val="5C5B5A"/>
                </a:solidFill>
                <a:latin typeface="Arial"/>
                <a:cs typeface="Arial"/>
              </a:rPr>
              <a:t>rapid</a:t>
            </a:r>
            <a:r>
              <a:rPr sz="1400" spc="-35" dirty="0">
                <a:solidFill>
                  <a:srgbClr val="5C5B5A"/>
                </a:solidFill>
                <a:latin typeface="Arial"/>
                <a:cs typeface="Arial"/>
              </a:rPr>
              <a:t> </a:t>
            </a:r>
            <a:r>
              <a:rPr sz="1400" spc="-10" dirty="0">
                <a:solidFill>
                  <a:srgbClr val="5C5B5A"/>
                </a:solidFill>
                <a:latin typeface="Arial"/>
                <a:cs typeface="Arial"/>
              </a:rPr>
              <a:t>sampling </a:t>
            </a:r>
            <a:r>
              <a:rPr sz="1400" dirty="0">
                <a:solidFill>
                  <a:srgbClr val="5C5B5A"/>
                </a:solidFill>
                <a:latin typeface="Arial"/>
                <a:cs typeface="Arial"/>
              </a:rPr>
              <a:t>has</a:t>
            </a:r>
            <a:r>
              <a:rPr sz="1400" spc="-2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same</a:t>
            </a:r>
            <a:r>
              <a:rPr sz="1400" spc="-40" dirty="0">
                <a:solidFill>
                  <a:srgbClr val="5C5B5A"/>
                </a:solidFill>
                <a:latin typeface="Arial"/>
                <a:cs typeface="Arial"/>
              </a:rPr>
              <a:t> </a:t>
            </a:r>
            <a:r>
              <a:rPr sz="1400" dirty="0">
                <a:solidFill>
                  <a:srgbClr val="5C5B5A"/>
                </a:solidFill>
                <a:latin typeface="Arial"/>
                <a:cs typeface="Arial"/>
              </a:rPr>
              <a:t>data</a:t>
            </a:r>
            <a:r>
              <a:rPr sz="1400" spc="-30" dirty="0">
                <a:solidFill>
                  <a:srgbClr val="5C5B5A"/>
                </a:solidFill>
                <a:latin typeface="Arial"/>
                <a:cs typeface="Arial"/>
              </a:rPr>
              <a:t> </a:t>
            </a:r>
            <a:r>
              <a:rPr sz="1400" dirty="0">
                <a:solidFill>
                  <a:srgbClr val="5C5B5A"/>
                </a:solidFill>
                <a:latin typeface="Arial"/>
                <a:cs typeface="Arial"/>
              </a:rPr>
              <a:t>quality</a:t>
            </a:r>
            <a:r>
              <a:rPr sz="1400" spc="-50" dirty="0">
                <a:solidFill>
                  <a:srgbClr val="5C5B5A"/>
                </a:solidFill>
                <a:latin typeface="Arial"/>
                <a:cs typeface="Arial"/>
              </a:rPr>
              <a:t> </a:t>
            </a:r>
            <a:r>
              <a:rPr sz="1400" dirty="0">
                <a:solidFill>
                  <a:srgbClr val="5C5B5A"/>
                </a:solidFill>
                <a:latin typeface="Arial"/>
                <a:cs typeface="Arial"/>
              </a:rPr>
              <a:t>river</a:t>
            </a:r>
            <a:r>
              <a:rPr sz="1400" spc="-5" dirty="0">
                <a:solidFill>
                  <a:srgbClr val="5C5B5A"/>
                </a:solidFill>
                <a:latin typeface="Arial"/>
                <a:cs typeface="Arial"/>
              </a:rPr>
              <a:t> </a:t>
            </a:r>
            <a:r>
              <a:rPr sz="1400" dirty="0">
                <a:solidFill>
                  <a:srgbClr val="5C5B5A"/>
                </a:solidFill>
                <a:latin typeface="Arial"/>
                <a:cs typeface="Arial"/>
              </a:rPr>
              <a:t>sampling</a:t>
            </a:r>
            <a:r>
              <a:rPr sz="1400" spc="-35" dirty="0">
                <a:solidFill>
                  <a:srgbClr val="5C5B5A"/>
                </a:solidFill>
                <a:latin typeface="Arial"/>
                <a:cs typeface="Arial"/>
              </a:rPr>
              <a:t> </a:t>
            </a:r>
            <a:r>
              <a:rPr sz="1400" spc="-10" dirty="0">
                <a:solidFill>
                  <a:srgbClr val="5C5B5A"/>
                </a:solidFill>
                <a:latin typeface="Arial"/>
                <a:cs typeface="Arial"/>
              </a:rPr>
              <a:t>offers.</a:t>
            </a:r>
            <a:endParaRPr sz="1400">
              <a:latin typeface="Arial"/>
              <a:cs typeface="Arial"/>
            </a:endParaRPr>
          </a:p>
          <a:p>
            <a:pPr marL="12700" marR="5080">
              <a:lnSpc>
                <a:spcPct val="100000"/>
              </a:lnSpc>
              <a:spcBef>
                <a:spcPts val="600"/>
              </a:spcBef>
            </a:pPr>
            <a:r>
              <a:rPr sz="1400" b="1" dirty="0">
                <a:solidFill>
                  <a:srgbClr val="009590"/>
                </a:solidFill>
                <a:latin typeface="Arial"/>
                <a:cs typeface="Arial"/>
              </a:rPr>
              <a:t>Changing</a:t>
            </a:r>
            <a:r>
              <a:rPr sz="1400" b="1" spc="-40" dirty="0">
                <a:solidFill>
                  <a:srgbClr val="009590"/>
                </a:solidFill>
                <a:latin typeface="Arial"/>
                <a:cs typeface="Arial"/>
              </a:rPr>
              <a:t> </a:t>
            </a:r>
            <a:r>
              <a:rPr sz="1400" b="1" dirty="0">
                <a:solidFill>
                  <a:srgbClr val="009590"/>
                </a:solidFill>
                <a:latin typeface="Arial"/>
                <a:cs typeface="Arial"/>
              </a:rPr>
              <a:t>from</a:t>
            </a:r>
            <a:r>
              <a:rPr sz="1400" b="1" spc="-30" dirty="0">
                <a:solidFill>
                  <a:srgbClr val="009590"/>
                </a:solidFill>
                <a:latin typeface="Arial"/>
                <a:cs typeface="Arial"/>
              </a:rPr>
              <a:t> </a:t>
            </a:r>
            <a:r>
              <a:rPr sz="1400" b="1" dirty="0">
                <a:solidFill>
                  <a:srgbClr val="009590"/>
                </a:solidFill>
                <a:latin typeface="Arial"/>
                <a:cs typeface="Arial"/>
              </a:rPr>
              <a:t>telephone</a:t>
            </a:r>
            <a:r>
              <a:rPr sz="1400" b="1" spc="-40" dirty="0">
                <a:solidFill>
                  <a:srgbClr val="009590"/>
                </a:solidFill>
                <a:latin typeface="Arial"/>
                <a:cs typeface="Arial"/>
              </a:rPr>
              <a:t> </a:t>
            </a:r>
            <a:r>
              <a:rPr sz="1400" b="1" dirty="0">
                <a:solidFill>
                  <a:srgbClr val="009590"/>
                </a:solidFill>
                <a:latin typeface="Arial"/>
                <a:cs typeface="Arial"/>
              </a:rPr>
              <a:t>to</a:t>
            </a:r>
            <a:r>
              <a:rPr sz="1400" b="1" spc="-35" dirty="0">
                <a:solidFill>
                  <a:srgbClr val="009590"/>
                </a:solidFill>
                <a:latin typeface="Arial"/>
                <a:cs typeface="Arial"/>
              </a:rPr>
              <a:t> </a:t>
            </a:r>
            <a:r>
              <a:rPr sz="1400" b="1" spc="-10" dirty="0">
                <a:solidFill>
                  <a:srgbClr val="009590"/>
                </a:solidFill>
                <a:latin typeface="Arial"/>
                <a:cs typeface="Arial"/>
              </a:rPr>
              <a:t>face-to-</a:t>
            </a:r>
            <a:r>
              <a:rPr sz="1400" b="1" dirty="0">
                <a:solidFill>
                  <a:srgbClr val="009590"/>
                </a:solidFill>
                <a:latin typeface="Arial"/>
                <a:cs typeface="Arial"/>
              </a:rPr>
              <a:t>face</a:t>
            </a:r>
            <a:r>
              <a:rPr sz="1400" b="1" spc="-50" dirty="0">
                <a:solidFill>
                  <a:srgbClr val="009590"/>
                </a:solidFill>
                <a:latin typeface="Arial"/>
                <a:cs typeface="Arial"/>
              </a:rPr>
              <a:t> </a:t>
            </a:r>
            <a:r>
              <a:rPr sz="1400" b="1" dirty="0">
                <a:solidFill>
                  <a:srgbClr val="009590"/>
                </a:solidFill>
                <a:latin typeface="Arial"/>
                <a:cs typeface="Arial"/>
              </a:rPr>
              <a:t>sampling</a:t>
            </a:r>
            <a:r>
              <a:rPr sz="1400" b="1" spc="-60" dirty="0">
                <a:solidFill>
                  <a:srgbClr val="009590"/>
                </a:solidFill>
                <a:latin typeface="Arial"/>
                <a:cs typeface="Arial"/>
              </a:rPr>
              <a:t> </a:t>
            </a:r>
            <a:r>
              <a:rPr sz="1400" dirty="0">
                <a:solidFill>
                  <a:srgbClr val="5C5B5A"/>
                </a:solidFill>
                <a:latin typeface="Arial"/>
                <a:cs typeface="Arial"/>
              </a:rPr>
              <a:t>ensures</a:t>
            </a:r>
            <a:r>
              <a:rPr sz="1400" spc="-50" dirty="0">
                <a:solidFill>
                  <a:srgbClr val="5C5B5A"/>
                </a:solidFill>
                <a:latin typeface="Arial"/>
                <a:cs typeface="Arial"/>
              </a:rPr>
              <a:t> </a:t>
            </a:r>
            <a:r>
              <a:rPr sz="1400" dirty="0">
                <a:solidFill>
                  <a:srgbClr val="5C5B5A"/>
                </a:solidFill>
                <a:latin typeface="Arial"/>
                <a:cs typeface="Arial"/>
              </a:rPr>
              <a:t>improved</a:t>
            </a:r>
            <a:r>
              <a:rPr sz="1400" spc="-20" dirty="0">
                <a:solidFill>
                  <a:srgbClr val="5C5B5A"/>
                </a:solidFill>
                <a:latin typeface="Arial"/>
                <a:cs typeface="Arial"/>
              </a:rPr>
              <a:t> </a:t>
            </a:r>
            <a:r>
              <a:rPr sz="1400" dirty="0">
                <a:solidFill>
                  <a:srgbClr val="5C5B5A"/>
                </a:solidFill>
                <a:latin typeface="Arial"/>
                <a:cs typeface="Arial"/>
              </a:rPr>
              <a:t>delivery</a:t>
            </a:r>
            <a:r>
              <a:rPr sz="1400" spc="-25"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an</a:t>
            </a:r>
            <a:r>
              <a:rPr sz="1400" spc="-20" dirty="0">
                <a:solidFill>
                  <a:srgbClr val="5C5B5A"/>
                </a:solidFill>
                <a:latin typeface="Arial"/>
                <a:cs typeface="Arial"/>
              </a:rPr>
              <a:t> </a:t>
            </a:r>
            <a:r>
              <a:rPr sz="1400" spc="-10" dirty="0">
                <a:solidFill>
                  <a:srgbClr val="5C5B5A"/>
                </a:solidFill>
                <a:latin typeface="Arial"/>
                <a:cs typeface="Arial"/>
              </a:rPr>
              <a:t>interviewer-</a:t>
            </a:r>
            <a:r>
              <a:rPr sz="1400" dirty="0">
                <a:solidFill>
                  <a:srgbClr val="5C5B5A"/>
                </a:solidFill>
                <a:latin typeface="Arial"/>
                <a:cs typeface="Arial"/>
              </a:rPr>
              <a:t>led</a:t>
            </a:r>
            <a:r>
              <a:rPr sz="1400" spc="-40" dirty="0">
                <a:solidFill>
                  <a:srgbClr val="5C5B5A"/>
                </a:solidFill>
                <a:latin typeface="Arial"/>
                <a:cs typeface="Arial"/>
              </a:rPr>
              <a:t> </a:t>
            </a:r>
            <a:r>
              <a:rPr sz="1400" dirty="0">
                <a:solidFill>
                  <a:srgbClr val="5C5B5A"/>
                </a:solidFill>
                <a:latin typeface="Arial"/>
                <a:cs typeface="Arial"/>
              </a:rPr>
              <a:t>offline</a:t>
            </a:r>
            <a:r>
              <a:rPr sz="1400" spc="-40" dirty="0">
                <a:solidFill>
                  <a:srgbClr val="5C5B5A"/>
                </a:solidFill>
                <a:latin typeface="Arial"/>
                <a:cs typeface="Arial"/>
              </a:rPr>
              <a:t> </a:t>
            </a:r>
            <a:r>
              <a:rPr sz="1400" dirty="0">
                <a:solidFill>
                  <a:srgbClr val="5C5B5A"/>
                </a:solidFill>
                <a:latin typeface="Arial"/>
                <a:cs typeface="Arial"/>
              </a:rPr>
              <a:t>approach.</a:t>
            </a:r>
            <a:r>
              <a:rPr sz="1400" spc="-85" dirty="0">
                <a:solidFill>
                  <a:srgbClr val="5C5B5A"/>
                </a:solidFill>
                <a:latin typeface="Arial"/>
                <a:cs typeface="Arial"/>
              </a:rPr>
              <a:t> </a:t>
            </a:r>
            <a:r>
              <a:rPr sz="1400" dirty="0">
                <a:solidFill>
                  <a:srgbClr val="5C5B5A"/>
                </a:solidFill>
                <a:latin typeface="Arial"/>
                <a:cs typeface="Arial"/>
              </a:rPr>
              <a:t>This</a:t>
            </a:r>
            <a:r>
              <a:rPr sz="1400" spc="-15" dirty="0">
                <a:solidFill>
                  <a:srgbClr val="5C5B5A"/>
                </a:solidFill>
                <a:latin typeface="Arial"/>
                <a:cs typeface="Arial"/>
              </a:rPr>
              <a:t> </a:t>
            </a:r>
            <a:r>
              <a:rPr sz="1400" dirty="0">
                <a:solidFill>
                  <a:srgbClr val="5C5B5A"/>
                </a:solidFill>
                <a:latin typeface="Arial"/>
                <a:cs typeface="Arial"/>
              </a:rPr>
              <a:t>change</a:t>
            </a:r>
            <a:r>
              <a:rPr sz="1400" spc="-55" dirty="0">
                <a:solidFill>
                  <a:srgbClr val="5C5B5A"/>
                </a:solidFill>
                <a:latin typeface="Arial"/>
                <a:cs typeface="Arial"/>
              </a:rPr>
              <a:t> </a:t>
            </a:r>
            <a:r>
              <a:rPr sz="1400" spc="-10" dirty="0">
                <a:solidFill>
                  <a:srgbClr val="5C5B5A"/>
                </a:solidFill>
                <a:latin typeface="Arial"/>
                <a:cs typeface="Arial"/>
              </a:rPr>
              <a:t>allows </a:t>
            </a:r>
            <a:r>
              <a:rPr sz="1400" dirty="0">
                <a:solidFill>
                  <a:srgbClr val="5C5B5A"/>
                </a:solidFill>
                <a:latin typeface="Arial"/>
                <a:cs typeface="Arial"/>
              </a:rPr>
              <a:t>for</a:t>
            </a:r>
            <a:r>
              <a:rPr sz="1400" spc="-35" dirty="0">
                <a:solidFill>
                  <a:srgbClr val="5C5B5A"/>
                </a:solidFill>
                <a:latin typeface="Arial"/>
                <a:cs typeface="Arial"/>
              </a:rPr>
              <a:t> </a:t>
            </a:r>
            <a:r>
              <a:rPr sz="1400" dirty="0">
                <a:solidFill>
                  <a:srgbClr val="5C5B5A"/>
                </a:solidFill>
                <a:latin typeface="Arial"/>
                <a:cs typeface="Arial"/>
              </a:rPr>
              <a:t>a</a:t>
            </a:r>
            <a:r>
              <a:rPr sz="1400" spc="-25" dirty="0">
                <a:solidFill>
                  <a:srgbClr val="5C5B5A"/>
                </a:solidFill>
                <a:latin typeface="Arial"/>
                <a:cs typeface="Arial"/>
              </a:rPr>
              <a:t> </a:t>
            </a:r>
            <a:r>
              <a:rPr sz="1400" dirty="0">
                <a:solidFill>
                  <a:srgbClr val="5C5B5A"/>
                </a:solidFill>
                <a:latin typeface="Arial"/>
                <a:cs typeface="Arial"/>
              </a:rPr>
              <a:t>higher</a:t>
            </a:r>
            <a:r>
              <a:rPr sz="1400" spc="-45" dirty="0">
                <a:solidFill>
                  <a:srgbClr val="5C5B5A"/>
                </a:solidFill>
                <a:latin typeface="Arial"/>
                <a:cs typeface="Arial"/>
              </a:rPr>
              <a:t> </a:t>
            </a:r>
            <a:r>
              <a:rPr sz="1400" dirty="0">
                <a:solidFill>
                  <a:srgbClr val="5C5B5A"/>
                </a:solidFill>
                <a:latin typeface="Arial"/>
                <a:cs typeface="Arial"/>
              </a:rPr>
              <a:t>degree</a:t>
            </a:r>
            <a:r>
              <a:rPr sz="1400" spc="-50"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control</a:t>
            </a:r>
            <a:r>
              <a:rPr sz="1400" spc="-55" dirty="0">
                <a:solidFill>
                  <a:srgbClr val="5C5B5A"/>
                </a:solidFill>
                <a:latin typeface="Arial"/>
                <a:cs typeface="Arial"/>
              </a:rPr>
              <a:t> </a:t>
            </a:r>
            <a:r>
              <a:rPr sz="1400" dirty="0">
                <a:solidFill>
                  <a:srgbClr val="5C5B5A"/>
                </a:solidFill>
                <a:latin typeface="Arial"/>
                <a:cs typeface="Arial"/>
              </a:rPr>
              <a:t>over</a:t>
            </a:r>
            <a:r>
              <a:rPr sz="1400" spc="-25" dirty="0">
                <a:solidFill>
                  <a:srgbClr val="5C5B5A"/>
                </a:solidFill>
                <a:latin typeface="Arial"/>
                <a:cs typeface="Arial"/>
              </a:rPr>
              <a:t> </a:t>
            </a:r>
            <a:r>
              <a:rPr sz="1400" dirty="0">
                <a:solidFill>
                  <a:srgbClr val="5C5B5A"/>
                </a:solidFill>
                <a:latin typeface="Arial"/>
                <a:cs typeface="Arial"/>
              </a:rPr>
              <a:t>fieldwork</a:t>
            </a:r>
            <a:r>
              <a:rPr sz="1400" spc="-30" dirty="0">
                <a:solidFill>
                  <a:srgbClr val="5C5B5A"/>
                </a:solidFill>
                <a:latin typeface="Arial"/>
                <a:cs typeface="Arial"/>
              </a:rPr>
              <a:t> </a:t>
            </a:r>
            <a:r>
              <a:rPr sz="1400" dirty="0">
                <a:solidFill>
                  <a:srgbClr val="5C5B5A"/>
                </a:solidFill>
                <a:latin typeface="Arial"/>
                <a:cs typeface="Arial"/>
              </a:rPr>
              <a:t>progress,</a:t>
            </a:r>
            <a:r>
              <a:rPr sz="1400" spc="-50" dirty="0">
                <a:solidFill>
                  <a:srgbClr val="5C5B5A"/>
                </a:solidFill>
                <a:latin typeface="Arial"/>
                <a:cs typeface="Arial"/>
              </a:rPr>
              <a:t> </a:t>
            </a:r>
            <a:r>
              <a:rPr sz="1400" dirty="0">
                <a:solidFill>
                  <a:srgbClr val="5C5B5A"/>
                </a:solidFill>
                <a:latin typeface="Arial"/>
                <a:cs typeface="Arial"/>
              </a:rPr>
              <a:t>whilst</a:t>
            </a:r>
            <a:r>
              <a:rPr sz="1400" spc="-15" dirty="0">
                <a:solidFill>
                  <a:srgbClr val="5C5B5A"/>
                </a:solidFill>
                <a:latin typeface="Arial"/>
                <a:cs typeface="Arial"/>
              </a:rPr>
              <a:t> </a:t>
            </a:r>
            <a:r>
              <a:rPr sz="1400" dirty="0">
                <a:solidFill>
                  <a:srgbClr val="5C5B5A"/>
                </a:solidFill>
                <a:latin typeface="Arial"/>
                <a:cs typeface="Arial"/>
              </a:rPr>
              <a:t>still</a:t>
            </a:r>
            <a:r>
              <a:rPr sz="1400" spc="-35" dirty="0">
                <a:solidFill>
                  <a:srgbClr val="5C5B5A"/>
                </a:solidFill>
                <a:latin typeface="Arial"/>
                <a:cs typeface="Arial"/>
              </a:rPr>
              <a:t> </a:t>
            </a:r>
            <a:r>
              <a:rPr sz="1400" dirty="0">
                <a:solidFill>
                  <a:srgbClr val="5C5B5A"/>
                </a:solidFill>
                <a:latin typeface="Arial"/>
                <a:cs typeface="Arial"/>
              </a:rPr>
              <a:t>ensuring</a:t>
            </a:r>
            <a:r>
              <a:rPr sz="1400" spc="-60" dirty="0">
                <a:solidFill>
                  <a:srgbClr val="5C5B5A"/>
                </a:solidFill>
                <a:latin typeface="Arial"/>
                <a:cs typeface="Arial"/>
              </a:rPr>
              <a:t> </a:t>
            </a:r>
            <a:r>
              <a:rPr sz="1400" dirty="0">
                <a:solidFill>
                  <a:srgbClr val="5C5B5A"/>
                </a:solidFill>
                <a:latin typeface="Arial"/>
                <a:cs typeface="Arial"/>
              </a:rPr>
              <a:t>traditional</a:t>
            </a:r>
            <a:r>
              <a:rPr sz="1400" spc="-60" dirty="0">
                <a:solidFill>
                  <a:srgbClr val="5C5B5A"/>
                </a:solidFill>
                <a:latin typeface="Arial"/>
                <a:cs typeface="Arial"/>
              </a:rPr>
              <a:t> </a:t>
            </a:r>
            <a:r>
              <a:rPr sz="1400" dirty="0">
                <a:solidFill>
                  <a:srgbClr val="5C5B5A"/>
                </a:solidFill>
                <a:latin typeface="Arial"/>
                <a:cs typeface="Arial"/>
              </a:rPr>
              <a:t>offline</a:t>
            </a:r>
            <a:r>
              <a:rPr sz="1400" spc="-45" dirty="0">
                <a:solidFill>
                  <a:srgbClr val="5C5B5A"/>
                </a:solidFill>
                <a:latin typeface="Arial"/>
                <a:cs typeface="Arial"/>
              </a:rPr>
              <a:t> </a:t>
            </a:r>
            <a:r>
              <a:rPr sz="1400" dirty="0">
                <a:solidFill>
                  <a:srgbClr val="5C5B5A"/>
                </a:solidFill>
                <a:latin typeface="Arial"/>
                <a:cs typeface="Arial"/>
              </a:rPr>
              <a:t>groups</a:t>
            </a:r>
            <a:r>
              <a:rPr sz="1400" spc="-60" dirty="0">
                <a:solidFill>
                  <a:srgbClr val="5C5B5A"/>
                </a:solidFill>
                <a:latin typeface="Arial"/>
                <a:cs typeface="Arial"/>
              </a:rPr>
              <a:t> </a:t>
            </a:r>
            <a:r>
              <a:rPr sz="1400" dirty="0">
                <a:solidFill>
                  <a:srgbClr val="5C5B5A"/>
                </a:solidFill>
                <a:latin typeface="Arial"/>
                <a:cs typeface="Arial"/>
              </a:rPr>
              <a:t>are</a:t>
            </a:r>
            <a:r>
              <a:rPr sz="1400" spc="-35" dirty="0">
                <a:solidFill>
                  <a:srgbClr val="5C5B5A"/>
                </a:solidFill>
                <a:latin typeface="Arial"/>
                <a:cs typeface="Arial"/>
              </a:rPr>
              <a:t> </a:t>
            </a:r>
            <a:r>
              <a:rPr sz="1400" dirty="0">
                <a:solidFill>
                  <a:srgbClr val="5C5B5A"/>
                </a:solidFill>
                <a:latin typeface="Arial"/>
                <a:cs typeface="Arial"/>
              </a:rPr>
              <a:t>reached,</a:t>
            </a:r>
            <a:r>
              <a:rPr sz="1400" spc="-55" dirty="0">
                <a:solidFill>
                  <a:srgbClr val="5C5B5A"/>
                </a:solidFill>
                <a:latin typeface="Arial"/>
                <a:cs typeface="Arial"/>
              </a:rPr>
              <a:t> </a:t>
            </a:r>
            <a:r>
              <a:rPr sz="1400" dirty="0">
                <a:solidFill>
                  <a:srgbClr val="5C5B5A"/>
                </a:solidFill>
                <a:latin typeface="Arial"/>
                <a:cs typeface="Arial"/>
              </a:rPr>
              <a:t>which</a:t>
            </a:r>
            <a:r>
              <a:rPr sz="1400" spc="-20" dirty="0">
                <a:solidFill>
                  <a:srgbClr val="5C5B5A"/>
                </a:solidFill>
                <a:latin typeface="Arial"/>
                <a:cs typeface="Arial"/>
              </a:rPr>
              <a:t> </a:t>
            </a:r>
            <a:r>
              <a:rPr sz="1400" dirty="0">
                <a:solidFill>
                  <a:srgbClr val="5C5B5A"/>
                </a:solidFill>
                <a:latin typeface="Arial"/>
                <a:cs typeface="Arial"/>
              </a:rPr>
              <a:t>is</a:t>
            </a:r>
            <a:r>
              <a:rPr sz="1400" spc="-15" dirty="0">
                <a:solidFill>
                  <a:srgbClr val="5C5B5A"/>
                </a:solidFill>
                <a:latin typeface="Arial"/>
                <a:cs typeface="Arial"/>
              </a:rPr>
              <a:t> </a:t>
            </a:r>
            <a:r>
              <a:rPr sz="1400" spc="-10" dirty="0">
                <a:solidFill>
                  <a:srgbClr val="5C5B5A"/>
                </a:solidFill>
                <a:latin typeface="Arial"/>
                <a:cs typeface="Arial"/>
              </a:rPr>
              <a:t>particularly </a:t>
            </a:r>
            <a:r>
              <a:rPr sz="1400" dirty="0">
                <a:solidFill>
                  <a:srgbClr val="5C5B5A"/>
                </a:solidFill>
                <a:latin typeface="Arial"/>
                <a:cs typeface="Arial"/>
              </a:rPr>
              <a:t>important</a:t>
            </a:r>
            <a:r>
              <a:rPr sz="1400" spc="-50" dirty="0">
                <a:solidFill>
                  <a:srgbClr val="5C5B5A"/>
                </a:solidFill>
                <a:latin typeface="Arial"/>
                <a:cs typeface="Arial"/>
              </a:rPr>
              <a:t> </a:t>
            </a:r>
            <a:r>
              <a:rPr sz="1400" dirty="0">
                <a:solidFill>
                  <a:srgbClr val="5C5B5A"/>
                </a:solidFill>
                <a:latin typeface="Arial"/>
                <a:cs typeface="Arial"/>
              </a:rPr>
              <a:t>for</a:t>
            </a:r>
            <a:r>
              <a:rPr sz="1400" spc="-35" dirty="0">
                <a:solidFill>
                  <a:srgbClr val="5C5B5A"/>
                </a:solidFill>
                <a:latin typeface="Arial"/>
                <a:cs typeface="Arial"/>
              </a:rPr>
              <a:t> </a:t>
            </a:r>
            <a:r>
              <a:rPr sz="1400" dirty="0">
                <a:solidFill>
                  <a:srgbClr val="5C5B5A"/>
                </a:solidFill>
                <a:latin typeface="Arial"/>
                <a:cs typeface="Arial"/>
              </a:rPr>
              <a:t>sections</a:t>
            </a:r>
            <a:r>
              <a:rPr sz="1400" spc="-45" dirty="0">
                <a:solidFill>
                  <a:srgbClr val="5C5B5A"/>
                </a:solidFill>
                <a:latin typeface="Arial"/>
                <a:cs typeface="Arial"/>
              </a:rPr>
              <a:t> </a:t>
            </a:r>
            <a:r>
              <a:rPr sz="1400" dirty="0">
                <a:solidFill>
                  <a:srgbClr val="5C5B5A"/>
                </a:solidFill>
                <a:latin typeface="Arial"/>
                <a:cs typeface="Arial"/>
              </a:rPr>
              <a:t>such</a:t>
            </a:r>
            <a:r>
              <a:rPr sz="1400" spc="-35" dirty="0">
                <a:solidFill>
                  <a:srgbClr val="5C5B5A"/>
                </a:solidFill>
                <a:latin typeface="Arial"/>
                <a:cs typeface="Arial"/>
              </a:rPr>
              <a:t> </a:t>
            </a:r>
            <a:r>
              <a:rPr sz="1400" dirty="0">
                <a:solidFill>
                  <a:srgbClr val="5C5B5A"/>
                </a:solidFill>
                <a:latin typeface="Arial"/>
                <a:cs typeface="Arial"/>
              </a:rPr>
              <a:t>as</a:t>
            </a:r>
            <a:r>
              <a:rPr sz="1400" spc="-20" dirty="0">
                <a:solidFill>
                  <a:srgbClr val="5C5B5A"/>
                </a:solidFill>
                <a:latin typeface="Arial"/>
                <a:cs typeface="Arial"/>
              </a:rPr>
              <a:t> </a:t>
            </a:r>
            <a:r>
              <a:rPr sz="1400" dirty="0">
                <a:solidFill>
                  <a:srgbClr val="5C5B5A"/>
                </a:solidFill>
                <a:latin typeface="Arial"/>
                <a:cs typeface="Arial"/>
              </a:rPr>
              <a:t>digital</a:t>
            </a:r>
            <a:r>
              <a:rPr sz="1400" spc="-25" dirty="0">
                <a:solidFill>
                  <a:srgbClr val="5C5B5A"/>
                </a:solidFill>
                <a:latin typeface="Arial"/>
                <a:cs typeface="Arial"/>
              </a:rPr>
              <a:t> </a:t>
            </a:r>
            <a:r>
              <a:rPr sz="1400" dirty="0">
                <a:solidFill>
                  <a:srgbClr val="5C5B5A"/>
                </a:solidFill>
                <a:latin typeface="Arial"/>
                <a:cs typeface="Arial"/>
              </a:rPr>
              <a:t>inclusion.</a:t>
            </a:r>
            <a:r>
              <a:rPr sz="1400" spc="-55" dirty="0">
                <a:solidFill>
                  <a:srgbClr val="5C5B5A"/>
                </a:solidFill>
                <a:latin typeface="Arial"/>
                <a:cs typeface="Arial"/>
              </a:rPr>
              <a:t> </a:t>
            </a:r>
            <a:r>
              <a:rPr sz="1400" dirty="0">
                <a:solidFill>
                  <a:srgbClr val="5C5B5A"/>
                </a:solidFill>
                <a:latin typeface="Arial"/>
                <a:cs typeface="Arial"/>
              </a:rPr>
              <a:t>While</a:t>
            </a:r>
            <a:r>
              <a:rPr sz="1400" spc="-35" dirty="0">
                <a:solidFill>
                  <a:srgbClr val="5C5B5A"/>
                </a:solidFill>
                <a:latin typeface="Arial"/>
                <a:cs typeface="Arial"/>
              </a:rPr>
              <a:t> </a:t>
            </a:r>
            <a:r>
              <a:rPr sz="1400" dirty="0">
                <a:solidFill>
                  <a:srgbClr val="5C5B5A"/>
                </a:solidFill>
                <a:latin typeface="Arial"/>
                <a:cs typeface="Arial"/>
              </a:rPr>
              <a:t>our</a:t>
            </a:r>
            <a:r>
              <a:rPr sz="1400" spc="-30" dirty="0">
                <a:solidFill>
                  <a:srgbClr val="5C5B5A"/>
                </a:solidFill>
                <a:latin typeface="Arial"/>
                <a:cs typeface="Arial"/>
              </a:rPr>
              <a:t> </a:t>
            </a:r>
            <a:r>
              <a:rPr sz="1400" dirty="0">
                <a:solidFill>
                  <a:srgbClr val="5C5B5A"/>
                </a:solidFill>
                <a:latin typeface="Arial"/>
                <a:cs typeface="Arial"/>
              </a:rPr>
              <a:t>sampling</a:t>
            </a:r>
            <a:r>
              <a:rPr sz="1400" spc="-35" dirty="0">
                <a:solidFill>
                  <a:srgbClr val="5C5B5A"/>
                </a:solidFill>
                <a:latin typeface="Arial"/>
                <a:cs typeface="Arial"/>
              </a:rPr>
              <a:t> </a:t>
            </a:r>
            <a:r>
              <a:rPr sz="1400" dirty="0">
                <a:solidFill>
                  <a:srgbClr val="5C5B5A"/>
                </a:solidFill>
                <a:latin typeface="Arial"/>
                <a:cs typeface="Arial"/>
              </a:rPr>
              <a:t>approach,</a:t>
            </a:r>
            <a:r>
              <a:rPr sz="1400" spc="-50" dirty="0">
                <a:solidFill>
                  <a:srgbClr val="5C5B5A"/>
                </a:solidFill>
                <a:latin typeface="Arial"/>
                <a:cs typeface="Arial"/>
              </a:rPr>
              <a:t> </a:t>
            </a:r>
            <a:r>
              <a:rPr sz="1400" dirty="0">
                <a:solidFill>
                  <a:srgbClr val="5C5B5A"/>
                </a:solidFill>
                <a:latin typeface="Arial"/>
                <a:cs typeface="Arial"/>
              </a:rPr>
              <a:t>alongside</a:t>
            </a:r>
            <a:r>
              <a:rPr sz="1400" spc="-45"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spc="-10" dirty="0">
                <a:solidFill>
                  <a:srgbClr val="5C5B5A"/>
                </a:solidFill>
                <a:latin typeface="Arial"/>
                <a:cs typeface="Arial"/>
              </a:rPr>
              <a:t>interviewer-</a:t>
            </a:r>
            <a:r>
              <a:rPr sz="1400" dirty="0">
                <a:solidFill>
                  <a:srgbClr val="5C5B5A"/>
                </a:solidFill>
                <a:latin typeface="Arial"/>
                <a:cs typeface="Arial"/>
              </a:rPr>
              <a:t>led</a:t>
            </a:r>
            <a:r>
              <a:rPr sz="1400" spc="-25" dirty="0">
                <a:solidFill>
                  <a:srgbClr val="5C5B5A"/>
                </a:solidFill>
                <a:latin typeface="Arial"/>
                <a:cs typeface="Arial"/>
              </a:rPr>
              <a:t> </a:t>
            </a:r>
            <a:r>
              <a:rPr sz="1400" dirty="0">
                <a:solidFill>
                  <a:srgbClr val="5C5B5A"/>
                </a:solidFill>
                <a:latin typeface="Arial"/>
                <a:cs typeface="Arial"/>
              </a:rPr>
              <a:t>interviewing,</a:t>
            </a:r>
            <a:r>
              <a:rPr sz="1400" spc="-20" dirty="0">
                <a:solidFill>
                  <a:srgbClr val="5C5B5A"/>
                </a:solidFill>
                <a:latin typeface="Arial"/>
                <a:cs typeface="Arial"/>
              </a:rPr>
              <a:t>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comparable</a:t>
            </a:r>
            <a:r>
              <a:rPr sz="1400" spc="-55" dirty="0">
                <a:solidFill>
                  <a:srgbClr val="5C5B5A"/>
                </a:solidFill>
                <a:latin typeface="Arial"/>
                <a:cs typeface="Arial"/>
              </a:rPr>
              <a:t> </a:t>
            </a:r>
            <a:r>
              <a:rPr sz="1400" spc="-20" dirty="0">
                <a:solidFill>
                  <a:srgbClr val="5C5B5A"/>
                </a:solidFill>
                <a:latin typeface="Arial"/>
                <a:cs typeface="Arial"/>
              </a:rPr>
              <a:t>with </a:t>
            </a:r>
            <a:r>
              <a:rPr sz="1400" dirty="0">
                <a:solidFill>
                  <a:srgbClr val="5C5B5A"/>
                </a:solidFill>
                <a:latin typeface="Arial"/>
                <a:cs typeface="Arial"/>
              </a:rPr>
              <a:t>a</a:t>
            </a:r>
            <a:r>
              <a:rPr sz="1400" spc="-30" dirty="0">
                <a:solidFill>
                  <a:srgbClr val="5C5B5A"/>
                </a:solidFill>
                <a:latin typeface="Arial"/>
                <a:cs typeface="Arial"/>
              </a:rPr>
              <a:t> </a:t>
            </a:r>
            <a:r>
              <a:rPr sz="1400" dirty="0">
                <a:solidFill>
                  <a:srgbClr val="5C5B5A"/>
                </a:solidFill>
                <a:latin typeface="Arial"/>
                <a:cs typeface="Arial"/>
              </a:rPr>
              <a:t>telephone</a:t>
            </a:r>
            <a:r>
              <a:rPr sz="1400" spc="-60" dirty="0">
                <a:solidFill>
                  <a:srgbClr val="5C5B5A"/>
                </a:solidFill>
                <a:latin typeface="Arial"/>
                <a:cs typeface="Arial"/>
              </a:rPr>
              <a:t> </a:t>
            </a:r>
            <a:r>
              <a:rPr sz="1400" dirty="0">
                <a:solidFill>
                  <a:srgbClr val="5C5B5A"/>
                </a:solidFill>
                <a:latin typeface="Arial"/>
                <a:cs typeface="Arial"/>
              </a:rPr>
              <a:t>approach,</a:t>
            </a:r>
            <a:r>
              <a:rPr sz="1400" spc="-50" dirty="0">
                <a:solidFill>
                  <a:srgbClr val="5C5B5A"/>
                </a:solidFill>
                <a:latin typeface="Arial"/>
                <a:cs typeface="Arial"/>
              </a:rPr>
              <a:t> </a:t>
            </a:r>
            <a:r>
              <a:rPr sz="1400" dirty="0">
                <a:solidFill>
                  <a:srgbClr val="5C5B5A"/>
                </a:solidFill>
                <a:latin typeface="Arial"/>
                <a:cs typeface="Arial"/>
              </a:rPr>
              <a:t>changes</a:t>
            </a:r>
            <a:r>
              <a:rPr sz="1400" spc="-55"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who</a:t>
            </a:r>
            <a:r>
              <a:rPr sz="1400" spc="-10" dirty="0">
                <a:solidFill>
                  <a:srgbClr val="5C5B5A"/>
                </a:solidFill>
                <a:latin typeface="Arial"/>
                <a:cs typeface="Arial"/>
              </a:rPr>
              <a:t> </a:t>
            </a:r>
            <a:r>
              <a:rPr sz="1400" dirty="0">
                <a:solidFill>
                  <a:srgbClr val="5C5B5A"/>
                </a:solidFill>
                <a:latin typeface="Arial"/>
                <a:cs typeface="Arial"/>
              </a:rPr>
              <a:t>we are</a:t>
            </a:r>
            <a:r>
              <a:rPr sz="1400" spc="-25" dirty="0">
                <a:solidFill>
                  <a:srgbClr val="5C5B5A"/>
                </a:solidFill>
                <a:latin typeface="Arial"/>
                <a:cs typeface="Arial"/>
              </a:rPr>
              <a:t> </a:t>
            </a:r>
            <a:r>
              <a:rPr sz="1400" dirty="0">
                <a:solidFill>
                  <a:srgbClr val="5C5B5A"/>
                </a:solidFill>
                <a:latin typeface="Arial"/>
                <a:cs typeface="Arial"/>
              </a:rPr>
              <a:t>able</a:t>
            </a:r>
            <a:r>
              <a:rPr sz="1400" spc="-15" dirty="0">
                <a:solidFill>
                  <a:srgbClr val="5C5B5A"/>
                </a:solidFill>
                <a:latin typeface="Arial"/>
                <a:cs typeface="Arial"/>
              </a:rPr>
              <a:t> </a:t>
            </a:r>
            <a:r>
              <a:rPr sz="1400" dirty="0">
                <a:solidFill>
                  <a:srgbClr val="5C5B5A"/>
                </a:solidFill>
                <a:latin typeface="Arial"/>
                <a:cs typeface="Arial"/>
              </a:rPr>
              <a:t>to</a:t>
            </a:r>
            <a:r>
              <a:rPr sz="1400" spc="-40" dirty="0">
                <a:solidFill>
                  <a:srgbClr val="5C5B5A"/>
                </a:solidFill>
                <a:latin typeface="Arial"/>
                <a:cs typeface="Arial"/>
              </a:rPr>
              <a:t> </a:t>
            </a:r>
            <a:r>
              <a:rPr sz="1400" dirty="0">
                <a:solidFill>
                  <a:srgbClr val="5C5B5A"/>
                </a:solidFill>
                <a:latin typeface="Arial"/>
                <a:cs typeface="Arial"/>
              </a:rPr>
              <a:t>talk</a:t>
            </a:r>
            <a:r>
              <a:rPr sz="1400" spc="-3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has</a:t>
            </a:r>
            <a:r>
              <a:rPr sz="1400" spc="-25" dirty="0">
                <a:solidFill>
                  <a:srgbClr val="5C5B5A"/>
                </a:solidFill>
                <a:latin typeface="Arial"/>
                <a:cs typeface="Arial"/>
              </a:rPr>
              <a:t> </a:t>
            </a:r>
            <a:r>
              <a:rPr sz="1400" dirty="0">
                <a:solidFill>
                  <a:srgbClr val="5C5B5A"/>
                </a:solidFill>
                <a:latin typeface="Arial"/>
                <a:cs typeface="Arial"/>
              </a:rPr>
              <a:t>impacted</a:t>
            </a:r>
            <a:r>
              <a:rPr sz="1400" spc="-55" dirty="0">
                <a:solidFill>
                  <a:srgbClr val="5C5B5A"/>
                </a:solidFill>
                <a:latin typeface="Arial"/>
                <a:cs typeface="Arial"/>
              </a:rPr>
              <a:t> </a:t>
            </a:r>
            <a:r>
              <a:rPr sz="1400" dirty="0">
                <a:solidFill>
                  <a:srgbClr val="5C5B5A"/>
                </a:solidFill>
                <a:latin typeface="Arial"/>
                <a:cs typeface="Arial"/>
              </a:rPr>
              <a:t>some</a:t>
            </a:r>
            <a:r>
              <a:rPr sz="1400" spc="-25" dirty="0">
                <a:solidFill>
                  <a:srgbClr val="5C5B5A"/>
                </a:solidFill>
                <a:latin typeface="Arial"/>
                <a:cs typeface="Arial"/>
              </a:rPr>
              <a:t> </a:t>
            </a:r>
            <a:r>
              <a:rPr sz="1400" dirty="0">
                <a:solidFill>
                  <a:srgbClr val="5C5B5A"/>
                </a:solidFill>
                <a:latin typeface="Arial"/>
                <a:cs typeface="Arial"/>
              </a:rPr>
              <a:t>results,</a:t>
            </a:r>
            <a:r>
              <a:rPr sz="1400" spc="-60" dirty="0">
                <a:solidFill>
                  <a:srgbClr val="5C5B5A"/>
                </a:solidFill>
                <a:latin typeface="Arial"/>
                <a:cs typeface="Arial"/>
              </a:rPr>
              <a:t> </a:t>
            </a:r>
            <a:r>
              <a:rPr sz="1400" dirty="0">
                <a:solidFill>
                  <a:srgbClr val="5C5B5A"/>
                </a:solidFill>
                <a:latin typeface="Arial"/>
                <a:cs typeface="Arial"/>
              </a:rPr>
              <a:t>particularly</a:t>
            </a:r>
            <a:r>
              <a:rPr sz="1400" spc="-50"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dirty="0">
                <a:solidFill>
                  <a:srgbClr val="5C5B5A"/>
                </a:solidFill>
                <a:latin typeface="Arial"/>
                <a:cs typeface="Arial"/>
              </a:rPr>
              <a:t>Digital</a:t>
            </a:r>
            <a:r>
              <a:rPr sz="1400" spc="-30" dirty="0">
                <a:solidFill>
                  <a:srgbClr val="5C5B5A"/>
                </a:solidFill>
                <a:latin typeface="Arial"/>
                <a:cs typeface="Arial"/>
              </a:rPr>
              <a:t> </a:t>
            </a:r>
            <a:r>
              <a:rPr sz="1400" dirty="0">
                <a:solidFill>
                  <a:srgbClr val="5C5B5A"/>
                </a:solidFill>
                <a:latin typeface="Arial"/>
                <a:cs typeface="Arial"/>
              </a:rPr>
              <a:t>Inclusion</a:t>
            </a:r>
            <a:r>
              <a:rPr sz="1400" spc="-55" dirty="0">
                <a:solidFill>
                  <a:srgbClr val="5C5B5A"/>
                </a:solidFill>
                <a:latin typeface="Arial"/>
                <a:cs typeface="Arial"/>
              </a:rPr>
              <a:t> </a:t>
            </a:r>
            <a:r>
              <a:rPr sz="1400" dirty="0">
                <a:solidFill>
                  <a:srgbClr val="5C5B5A"/>
                </a:solidFill>
                <a:latin typeface="Arial"/>
                <a:cs typeface="Arial"/>
              </a:rPr>
              <a:t>section</a:t>
            </a:r>
            <a:r>
              <a:rPr sz="1400" spc="-55"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this </a:t>
            </a:r>
            <a:r>
              <a:rPr sz="1400" dirty="0">
                <a:solidFill>
                  <a:srgbClr val="5C5B5A"/>
                </a:solidFill>
                <a:latin typeface="Arial"/>
                <a:cs typeface="Arial"/>
              </a:rPr>
              <a:t>report.</a:t>
            </a:r>
            <a:r>
              <a:rPr sz="1400" spc="-80" dirty="0">
                <a:solidFill>
                  <a:srgbClr val="5C5B5A"/>
                </a:solidFill>
                <a:latin typeface="Arial"/>
                <a:cs typeface="Arial"/>
              </a:rPr>
              <a:t> </a:t>
            </a:r>
            <a:r>
              <a:rPr sz="1400" dirty="0">
                <a:solidFill>
                  <a:srgbClr val="5C5B5A"/>
                </a:solidFill>
                <a:latin typeface="Arial"/>
                <a:cs typeface="Arial"/>
              </a:rPr>
              <a:t>This</a:t>
            </a:r>
            <a:r>
              <a:rPr sz="1400" spc="-20" dirty="0">
                <a:solidFill>
                  <a:srgbClr val="5C5B5A"/>
                </a:solidFill>
                <a:latin typeface="Arial"/>
                <a:cs typeface="Arial"/>
              </a:rPr>
              <a:t> </a:t>
            </a:r>
            <a:r>
              <a:rPr sz="1400" dirty="0">
                <a:solidFill>
                  <a:srgbClr val="5C5B5A"/>
                </a:solidFill>
                <a:latin typeface="Arial"/>
                <a:cs typeface="Arial"/>
              </a:rPr>
              <a:t>is</a:t>
            </a:r>
            <a:r>
              <a:rPr sz="1400" spc="-25" dirty="0">
                <a:solidFill>
                  <a:srgbClr val="5C5B5A"/>
                </a:solidFill>
                <a:latin typeface="Arial"/>
                <a:cs typeface="Arial"/>
              </a:rPr>
              <a:t> </a:t>
            </a:r>
            <a:r>
              <a:rPr sz="1400" dirty="0">
                <a:solidFill>
                  <a:srgbClr val="5C5B5A"/>
                </a:solidFill>
                <a:latin typeface="Arial"/>
                <a:cs typeface="Arial"/>
              </a:rPr>
              <a:t>because</a:t>
            </a:r>
            <a:r>
              <a:rPr sz="1400" spc="-50" dirty="0">
                <a:solidFill>
                  <a:srgbClr val="5C5B5A"/>
                </a:solidFill>
                <a:latin typeface="Arial"/>
                <a:cs typeface="Arial"/>
              </a:rPr>
              <a:t> </a:t>
            </a:r>
            <a:r>
              <a:rPr sz="1400" dirty="0">
                <a:solidFill>
                  <a:srgbClr val="5C5B5A"/>
                </a:solidFill>
                <a:latin typeface="Arial"/>
                <a:cs typeface="Arial"/>
              </a:rPr>
              <a:t>those</a:t>
            </a:r>
            <a:r>
              <a:rPr sz="1400" spc="-40" dirty="0">
                <a:solidFill>
                  <a:srgbClr val="5C5B5A"/>
                </a:solidFill>
                <a:latin typeface="Arial"/>
                <a:cs typeface="Arial"/>
              </a:rPr>
              <a:t> </a:t>
            </a:r>
            <a:r>
              <a:rPr sz="1400" dirty="0">
                <a:solidFill>
                  <a:srgbClr val="5C5B5A"/>
                </a:solidFill>
                <a:latin typeface="Arial"/>
                <a:cs typeface="Arial"/>
              </a:rPr>
              <a:t>who</a:t>
            </a:r>
            <a:r>
              <a:rPr sz="1400" spc="-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recruited</a:t>
            </a:r>
            <a:r>
              <a:rPr sz="1400" spc="-5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take</a:t>
            </a:r>
            <a:r>
              <a:rPr sz="1400" spc="-35" dirty="0">
                <a:solidFill>
                  <a:srgbClr val="5C5B5A"/>
                </a:solidFill>
                <a:latin typeface="Arial"/>
                <a:cs typeface="Arial"/>
              </a:rPr>
              <a:t> </a:t>
            </a:r>
            <a:r>
              <a:rPr sz="1400" dirty="0">
                <a:solidFill>
                  <a:srgbClr val="5C5B5A"/>
                </a:solidFill>
                <a:latin typeface="Arial"/>
                <a:cs typeface="Arial"/>
              </a:rPr>
              <a:t>part</a:t>
            </a:r>
            <a:r>
              <a:rPr sz="1400" spc="-25" dirty="0">
                <a:solidFill>
                  <a:srgbClr val="5C5B5A"/>
                </a:solidFill>
                <a:latin typeface="Arial"/>
                <a:cs typeface="Arial"/>
              </a:rPr>
              <a:t> </a:t>
            </a:r>
            <a:r>
              <a:rPr sz="1400" dirty="0">
                <a:solidFill>
                  <a:srgbClr val="5C5B5A"/>
                </a:solidFill>
                <a:latin typeface="Arial"/>
                <a:cs typeface="Arial"/>
              </a:rPr>
              <a:t>in</a:t>
            </a:r>
            <a:r>
              <a:rPr sz="1400" spc="-15" dirty="0">
                <a:solidFill>
                  <a:srgbClr val="5C5B5A"/>
                </a:solidFill>
                <a:latin typeface="Arial"/>
                <a:cs typeface="Arial"/>
              </a:rPr>
              <a:t> </a:t>
            </a:r>
            <a:r>
              <a:rPr sz="1400" dirty="0">
                <a:solidFill>
                  <a:srgbClr val="5C5B5A"/>
                </a:solidFill>
                <a:latin typeface="Arial"/>
                <a:cs typeface="Arial"/>
              </a:rPr>
              <a:t>telephone</a:t>
            </a:r>
            <a:r>
              <a:rPr sz="1400" spc="-55" dirty="0">
                <a:solidFill>
                  <a:srgbClr val="5C5B5A"/>
                </a:solidFill>
                <a:latin typeface="Arial"/>
                <a:cs typeface="Arial"/>
              </a:rPr>
              <a:t> </a:t>
            </a:r>
            <a:r>
              <a:rPr sz="1400" dirty="0">
                <a:solidFill>
                  <a:srgbClr val="5C5B5A"/>
                </a:solidFill>
                <a:latin typeface="Arial"/>
                <a:cs typeface="Arial"/>
              </a:rPr>
              <a:t>research</a:t>
            </a:r>
            <a:r>
              <a:rPr sz="1400" spc="-50" dirty="0">
                <a:solidFill>
                  <a:srgbClr val="5C5B5A"/>
                </a:solidFill>
                <a:latin typeface="Arial"/>
                <a:cs typeface="Arial"/>
              </a:rPr>
              <a:t> </a:t>
            </a:r>
            <a:r>
              <a:rPr sz="1400" dirty="0">
                <a:solidFill>
                  <a:srgbClr val="5C5B5A"/>
                </a:solidFill>
                <a:latin typeface="Arial"/>
                <a:cs typeface="Arial"/>
              </a:rPr>
              <a:t>are</a:t>
            </a:r>
            <a:r>
              <a:rPr sz="1400" spc="-25" dirty="0">
                <a:solidFill>
                  <a:srgbClr val="5C5B5A"/>
                </a:solidFill>
                <a:latin typeface="Arial"/>
                <a:cs typeface="Arial"/>
              </a:rPr>
              <a:t> </a:t>
            </a:r>
            <a:r>
              <a:rPr sz="1400" dirty="0">
                <a:solidFill>
                  <a:srgbClr val="5C5B5A"/>
                </a:solidFill>
                <a:latin typeface="Arial"/>
                <a:cs typeface="Arial"/>
              </a:rPr>
              <a:t>often</a:t>
            </a:r>
            <a:r>
              <a:rPr sz="1400" spc="-55" dirty="0">
                <a:solidFill>
                  <a:srgbClr val="5C5B5A"/>
                </a:solidFill>
                <a:latin typeface="Arial"/>
                <a:cs typeface="Arial"/>
              </a:rPr>
              <a:t> </a:t>
            </a:r>
            <a:r>
              <a:rPr sz="1400" dirty="0">
                <a:solidFill>
                  <a:srgbClr val="5C5B5A"/>
                </a:solidFill>
                <a:latin typeface="Arial"/>
                <a:cs typeface="Arial"/>
              </a:rPr>
              <a:t>recruited</a:t>
            </a:r>
            <a:r>
              <a:rPr sz="1400" spc="-50" dirty="0">
                <a:solidFill>
                  <a:srgbClr val="5C5B5A"/>
                </a:solidFill>
                <a:latin typeface="Arial"/>
                <a:cs typeface="Arial"/>
              </a:rPr>
              <a:t> </a:t>
            </a:r>
            <a:r>
              <a:rPr sz="1400" dirty="0">
                <a:solidFill>
                  <a:srgbClr val="5C5B5A"/>
                </a:solidFill>
                <a:latin typeface="Arial"/>
                <a:cs typeface="Arial"/>
              </a:rPr>
              <a:t>through</a:t>
            </a:r>
            <a:r>
              <a:rPr sz="1400" spc="-55" dirty="0">
                <a:solidFill>
                  <a:srgbClr val="5C5B5A"/>
                </a:solidFill>
                <a:latin typeface="Arial"/>
                <a:cs typeface="Arial"/>
              </a:rPr>
              <a:t> </a:t>
            </a:r>
            <a:r>
              <a:rPr sz="1400" dirty="0">
                <a:solidFill>
                  <a:srgbClr val="5C5B5A"/>
                </a:solidFill>
                <a:latin typeface="Arial"/>
                <a:cs typeface="Arial"/>
              </a:rPr>
              <a:t>online</a:t>
            </a:r>
            <a:r>
              <a:rPr sz="1400" spc="-40" dirty="0">
                <a:solidFill>
                  <a:srgbClr val="5C5B5A"/>
                </a:solidFill>
                <a:latin typeface="Arial"/>
                <a:cs typeface="Arial"/>
              </a:rPr>
              <a:t> </a:t>
            </a:r>
            <a:r>
              <a:rPr sz="1400" dirty="0">
                <a:solidFill>
                  <a:srgbClr val="5C5B5A"/>
                </a:solidFill>
                <a:latin typeface="Arial"/>
                <a:cs typeface="Arial"/>
              </a:rPr>
              <a:t>methods,</a:t>
            </a:r>
            <a:r>
              <a:rPr sz="1400" spc="-45"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as</a:t>
            </a:r>
            <a:r>
              <a:rPr sz="1400" spc="-20" dirty="0">
                <a:solidFill>
                  <a:srgbClr val="5C5B5A"/>
                </a:solidFill>
                <a:latin typeface="Arial"/>
                <a:cs typeface="Arial"/>
              </a:rPr>
              <a:t> such </a:t>
            </a:r>
            <a:r>
              <a:rPr sz="1400" dirty="0">
                <a:solidFill>
                  <a:srgbClr val="5C5B5A"/>
                </a:solidFill>
                <a:latin typeface="Arial"/>
                <a:cs typeface="Arial"/>
              </a:rPr>
              <a:t>this</a:t>
            </a:r>
            <a:r>
              <a:rPr sz="1400" spc="-25" dirty="0">
                <a:solidFill>
                  <a:srgbClr val="5C5B5A"/>
                </a:solidFill>
                <a:latin typeface="Arial"/>
                <a:cs typeface="Arial"/>
              </a:rPr>
              <a:t> </a:t>
            </a:r>
            <a:r>
              <a:rPr sz="1400" dirty="0">
                <a:solidFill>
                  <a:srgbClr val="5C5B5A"/>
                </a:solidFill>
                <a:latin typeface="Arial"/>
                <a:cs typeface="Arial"/>
              </a:rPr>
              <a:t>reduces</a:t>
            </a:r>
            <a:r>
              <a:rPr sz="1400" spc="-6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chance</a:t>
            </a:r>
            <a:r>
              <a:rPr sz="1400" spc="-45" dirty="0">
                <a:solidFill>
                  <a:srgbClr val="5C5B5A"/>
                </a:solidFill>
                <a:latin typeface="Arial"/>
                <a:cs typeface="Arial"/>
              </a:rPr>
              <a:t> </a:t>
            </a:r>
            <a:r>
              <a:rPr sz="1400" dirty="0">
                <a:solidFill>
                  <a:srgbClr val="5C5B5A"/>
                </a:solidFill>
                <a:latin typeface="Arial"/>
                <a:cs typeface="Arial"/>
              </a:rPr>
              <a:t>that</a:t>
            </a:r>
            <a:r>
              <a:rPr sz="1400" spc="-40" dirty="0">
                <a:solidFill>
                  <a:srgbClr val="5C5B5A"/>
                </a:solidFill>
                <a:latin typeface="Arial"/>
                <a:cs typeface="Arial"/>
              </a:rPr>
              <a:t> </a:t>
            </a:r>
            <a:r>
              <a:rPr sz="1400" dirty="0">
                <a:solidFill>
                  <a:srgbClr val="5C5B5A"/>
                </a:solidFill>
                <a:latin typeface="Arial"/>
                <a:cs typeface="Arial"/>
              </a:rPr>
              <a:t>they</a:t>
            </a:r>
            <a:r>
              <a:rPr sz="1400" spc="-25" dirty="0">
                <a:solidFill>
                  <a:srgbClr val="5C5B5A"/>
                </a:solidFill>
                <a:latin typeface="Arial"/>
                <a:cs typeface="Arial"/>
              </a:rPr>
              <a:t> </a:t>
            </a:r>
            <a:r>
              <a:rPr sz="1400" dirty="0">
                <a:solidFill>
                  <a:srgbClr val="5C5B5A"/>
                </a:solidFill>
                <a:latin typeface="Arial"/>
                <a:cs typeface="Arial"/>
              </a:rPr>
              <a:t>will be</a:t>
            </a:r>
            <a:r>
              <a:rPr sz="1400" spc="-20" dirty="0">
                <a:solidFill>
                  <a:srgbClr val="5C5B5A"/>
                </a:solidFill>
                <a:latin typeface="Arial"/>
                <a:cs typeface="Arial"/>
              </a:rPr>
              <a:t> </a:t>
            </a:r>
            <a:r>
              <a:rPr sz="1400" dirty="0">
                <a:solidFill>
                  <a:srgbClr val="5C5B5A"/>
                </a:solidFill>
                <a:latin typeface="Arial"/>
                <a:cs typeface="Arial"/>
              </a:rPr>
              <a:t>digitally</a:t>
            </a:r>
            <a:r>
              <a:rPr sz="1400" spc="-35" dirty="0">
                <a:solidFill>
                  <a:srgbClr val="5C5B5A"/>
                </a:solidFill>
                <a:latin typeface="Arial"/>
                <a:cs typeface="Arial"/>
              </a:rPr>
              <a:t> </a:t>
            </a:r>
            <a:r>
              <a:rPr sz="1400" dirty="0">
                <a:solidFill>
                  <a:srgbClr val="5C5B5A"/>
                </a:solidFill>
                <a:latin typeface="Arial"/>
                <a:cs typeface="Arial"/>
              </a:rPr>
              <a:t>excluded.</a:t>
            </a:r>
            <a:r>
              <a:rPr sz="1400" spc="-55" dirty="0">
                <a:solidFill>
                  <a:srgbClr val="5C5B5A"/>
                </a:solidFill>
                <a:latin typeface="Arial"/>
                <a:cs typeface="Arial"/>
              </a:rPr>
              <a:t> </a:t>
            </a:r>
            <a:r>
              <a:rPr sz="1400" dirty="0">
                <a:solidFill>
                  <a:srgbClr val="5C5B5A"/>
                </a:solidFill>
                <a:latin typeface="Arial"/>
                <a:cs typeface="Arial"/>
              </a:rPr>
              <a:t>Therefore,</a:t>
            </a:r>
            <a:r>
              <a:rPr sz="1400" spc="-60" dirty="0">
                <a:solidFill>
                  <a:srgbClr val="5C5B5A"/>
                </a:solidFill>
                <a:latin typeface="Arial"/>
                <a:cs typeface="Arial"/>
              </a:rPr>
              <a:t> </a:t>
            </a:r>
            <a:r>
              <a:rPr sz="1400" dirty="0">
                <a:solidFill>
                  <a:srgbClr val="5C5B5A"/>
                </a:solidFill>
                <a:latin typeface="Arial"/>
                <a:cs typeface="Arial"/>
              </a:rPr>
              <a:t>while</a:t>
            </a:r>
            <a:r>
              <a:rPr sz="1400" spc="-5" dirty="0">
                <a:solidFill>
                  <a:srgbClr val="5C5B5A"/>
                </a:solidFill>
                <a:latin typeface="Arial"/>
                <a:cs typeface="Arial"/>
              </a:rPr>
              <a:t> </a:t>
            </a:r>
            <a:r>
              <a:rPr sz="1400" dirty="0">
                <a:solidFill>
                  <a:srgbClr val="5C5B5A"/>
                </a:solidFill>
                <a:latin typeface="Arial"/>
                <a:cs typeface="Arial"/>
              </a:rPr>
              <a:t>this</a:t>
            </a:r>
            <a:r>
              <a:rPr sz="1400" spc="-25" dirty="0">
                <a:solidFill>
                  <a:srgbClr val="5C5B5A"/>
                </a:solidFill>
                <a:latin typeface="Arial"/>
                <a:cs typeface="Arial"/>
              </a:rPr>
              <a:t> </a:t>
            </a:r>
            <a:r>
              <a:rPr sz="1400" dirty="0">
                <a:solidFill>
                  <a:srgbClr val="5C5B5A"/>
                </a:solidFill>
                <a:latin typeface="Arial"/>
                <a:cs typeface="Arial"/>
              </a:rPr>
              <a:t>impacts</a:t>
            </a:r>
            <a:r>
              <a:rPr sz="1400" spc="-4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trackability</a:t>
            </a:r>
            <a:r>
              <a:rPr sz="1400" spc="-55"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levels</a:t>
            </a:r>
            <a:r>
              <a:rPr sz="1400" spc="-5"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digital</a:t>
            </a:r>
            <a:r>
              <a:rPr sz="1400" spc="-35" dirty="0">
                <a:solidFill>
                  <a:srgbClr val="5C5B5A"/>
                </a:solidFill>
                <a:latin typeface="Arial"/>
                <a:cs typeface="Arial"/>
              </a:rPr>
              <a:t> </a:t>
            </a:r>
            <a:r>
              <a:rPr sz="1400" dirty="0">
                <a:solidFill>
                  <a:srgbClr val="5C5B5A"/>
                </a:solidFill>
                <a:latin typeface="Arial"/>
                <a:cs typeface="Arial"/>
              </a:rPr>
              <a:t>inclusion,</a:t>
            </a:r>
            <a:r>
              <a:rPr sz="1400" spc="-50" dirty="0">
                <a:solidFill>
                  <a:srgbClr val="5C5B5A"/>
                </a:solidFill>
                <a:latin typeface="Arial"/>
                <a:cs typeface="Arial"/>
              </a:rPr>
              <a:t> </a:t>
            </a:r>
            <a:r>
              <a:rPr sz="1400" spc="-25" dirty="0">
                <a:solidFill>
                  <a:srgbClr val="5C5B5A"/>
                </a:solidFill>
                <a:latin typeface="Arial"/>
                <a:cs typeface="Arial"/>
              </a:rPr>
              <a:t>by </a:t>
            </a:r>
            <a:r>
              <a:rPr sz="1400" dirty="0">
                <a:solidFill>
                  <a:srgbClr val="5C5B5A"/>
                </a:solidFill>
                <a:latin typeface="Arial"/>
                <a:cs typeface="Arial"/>
              </a:rPr>
              <a:t>changing</a:t>
            </a:r>
            <a:r>
              <a:rPr sz="1400" spc="-60" dirty="0">
                <a:solidFill>
                  <a:srgbClr val="5C5B5A"/>
                </a:solidFill>
                <a:latin typeface="Arial"/>
                <a:cs typeface="Arial"/>
              </a:rPr>
              <a:t> </a:t>
            </a:r>
            <a:r>
              <a:rPr sz="1400" dirty="0">
                <a:solidFill>
                  <a:srgbClr val="5C5B5A"/>
                </a:solidFill>
                <a:latin typeface="Arial"/>
                <a:cs typeface="Arial"/>
              </a:rPr>
              <a:t>approach</a:t>
            </a:r>
            <a:r>
              <a:rPr sz="1400" spc="-45" dirty="0">
                <a:solidFill>
                  <a:srgbClr val="5C5B5A"/>
                </a:solidFill>
                <a:latin typeface="Arial"/>
                <a:cs typeface="Arial"/>
              </a:rPr>
              <a:t> </a:t>
            </a:r>
            <a:r>
              <a:rPr sz="1400" dirty="0">
                <a:solidFill>
                  <a:srgbClr val="5C5B5A"/>
                </a:solidFill>
                <a:latin typeface="Arial"/>
                <a:cs typeface="Arial"/>
              </a:rPr>
              <a:t>allows</a:t>
            </a:r>
            <a:r>
              <a:rPr sz="1400" spc="-15" dirty="0">
                <a:solidFill>
                  <a:srgbClr val="5C5B5A"/>
                </a:solidFill>
                <a:latin typeface="Arial"/>
                <a:cs typeface="Arial"/>
              </a:rPr>
              <a:t> </a:t>
            </a:r>
            <a:r>
              <a:rPr sz="1400" dirty="0">
                <a:solidFill>
                  <a:srgbClr val="5C5B5A"/>
                </a:solidFill>
                <a:latin typeface="Arial"/>
                <a:cs typeface="Arial"/>
              </a:rPr>
              <a:t>us</a:t>
            </a:r>
            <a:r>
              <a:rPr sz="1400" spc="-2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provide</a:t>
            </a:r>
            <a:r>
              <a:rPr sz="1400" spc="-15" dirty="0">
                <a:solidFill>
                  <a:srgbClr val="5C5B5A"/>
                </a:solidFill>
                <a:latin typeface="Arial"/>
                <a:cs typeface="Arial"/>
              </a:rPr>
              <a:t> </a:t>
            </a:r>
            <a:r>
              <a:rPr sz="1400" dirty="0">
                <a:solidFill>
                  <a:srgbClr val="5C5B5A"/>
                </a:solidFill>
                <a:latin typeface="Arial"/>
                <a:cs typeface="Arial"/>
              </a:rPr>
              <a:t>a</a:t>
            </a:r>
            <a:r>
              <a:rPr sz="1400" spc="-20" dirty="0">
                <a:solidFill>
                  <a:srgbClr val="5C5B5A"/>
                </a:solidFill>
                <a:latin typeface="Arial"/>
                <a:cs typeface="Arial"/>
              </a:rPr>
              <a:t> </a:t>
            </a:r>
            <a:r>
              <a:rPr sz="1400" dirty="0">
                <a:solidFill>
                  <a:srgbClr val="5C5B5A"/>
                </a:solidFill>
                <a:latin typeface="Arial"/>
                <a:cs typeface="Arial"/>
              </a:rPr>
              <a:t>truer</a:t>
            </a:r>
            <a:r>
              <a:rPr sz="1400" spc="-35" dirty="0">
                <a:solidFill>
                  <a:srgbClr val="5C5B5A"/>
                </a:solidFill>
                <a:latin typeface="Arial"/>
                <a:cs typeface="Arial"/>
              </a:rPr>
              <a:t> </a:t>
            </a:r>
            <a:r>
              <a:rPr sz="1400" spc="-10" dirty="0">
                <a:solidFill>
                  <a:srgbClr val="5C5B5A"/>
                </a:solidFill>
                <a:latin typeface="Arial"/>
                <a:cs typeface="Arial"/>
              </a:rPr>
              <a:t>understanding</a:t>
            </a:r>
            <a:r>
              <a:rPr sz="1400" spc="-65" dirty="0">
                <a:solidFill>
                  <a:srgbClr val="5C5B5A"/>
                </a:solidFill>
                <a:latin typeface="Arial"/>
                <a:cs typeface="Arial"/>
              </a:rPr>
              <a:t> </a:t>
            </a:r>
            <a:r>
              <a:rPr sz="1400" dirty="0">
                <a:solidFill>
                  <a:srgbClr val="5C5B5A"/>
                </a:solidFill>
                <a:latin typeface="Arial"/>
                <a:cs typeface="Arial"/>
              </a:rPr>
              <a:t>of</a:t>
            </a:r>
            <a:r>
              <a:rPr sz="1400" spc="-5" dirty="0">
                <a:solidFill>
                  <a:srgbClr val="5C5B5A"/>
                </a:solidFill>
                <a:latin typeface="Arial"/>
                <a:cs typeface="Arial"/>
              </a:rPr>
              <a:t> </a:t>
            </a:r>
            <a:r>
              <a:rPr sz="1400" dirty="0">
                <a:solidFill>
                  <a:srgbClr val="5C5B5A"/>
                </a:solidFill>
                <a:latin typeface="Arial"/>
                <a:cs typeface="Arial"/>
              </a:rPr>
              <a:t>the</a:t>
            </a:r>
            <a:r>
              <a:rPr sz="1400" spc="-40" dirty="0">
                <a:solidFill>
                  <a:srgbClr val="5C5B5A"/>
                </a:solidFill>
                <a:latin typeface="Arial"/>
                <a:cs typeface="Arial"/>
              </a:rPr>
              <a:t> </a:t>
            </a:r>
            <a:r>
              <a:rPr sz="1400" dirty="0">
                <a:solidFill>
                  <a:srgbClr val="5C5B5A"/>
                </a:solidFill>
                <a:latin typeface="Arial"/>
                <a:cs typeface="Arial"/>
              </a:rPr>
              <a:t>extent</a:t>
            </a:r>
            <a:r>
              <a:rPr sz="1400" spc="-20" dirty="0">
                <a:solidFill>
                  <a:srgbClr val="5C5B5A"/>
                </a:solidFill>
                <a:latin typeface="Arial"/>
                <a:cs typeface="Arial"/>
              </a:rPr>
              <a:t> </a:t>
            </a:r>
            <a:r>
              <a:rPr sz="1400" dirty="0">
                <a:solidFill>
                  <a:srgbClr val="5C5B5A"/>
                </a:solidFill>
                <a:latin typeface="Arial"/>
                <a:cs typeface="Arial"/>
              </a:rPr>
              <a:t>to</a:t>
            </a:r>
            <a:r>
              <a:rPr sz="1400" spc="-20" dirty="0">
                <a:solidFill>
                  <a:srgbClr val="5C5B5A"/>
                </a:solidFill>
                <a:latin typeface="Arial"/>
                <a:cs typeface="Arial"/>
              </a:rPr>
              <a:t> </a:t>
            </a:r>
            <a:r>
              <a:rPr sz="1400" dirty="0">
                <a:solidFill>
                  <a:srgbClr val="5C5B5A"/>
                </a:solidFill>
                <a:latin typeface="Arial"/>
                <a:cs typeface="Arial"/>
              </a:rPr>
              <a:t>which</a:t>
            </a:r>
            <a:r>
              <a:rPr sz="1400" spc="-15" dirty="0">
                <a:solidFill>
                  <a:srgbClr val="5C5B5A"/>
                </a:solidFill>
                <a:latin typeface="Arial"/>
                <a:cs typeface="Arial"/>
              </a:rPr>
              <a:t> </a:t>
            </a:r>
            <a:r>
              <a:rPr sz="1400" dirty="0">
                <a:solidFill>
                  <a:srgbClr val="5C5B5A"/>
                </a:solidFill>
                <a:latin typeface="Arial"/>
                <a:cs typeface="Arial"/>
              </a:rPr>
              <a:t>digital</a:t>
            </a:r>
            <a:r>
              <a:rPr sz="1400" spc="-40" dirty="0">
                <a:solidFill>
                  <a:srgbClr val="5C5B5A"/>
                </a:solidFill>
                <a:latin typeface="Arial"/>
                <a:cs typeface="Arial"/>
              </a:rPr>
              <a:t> </a:t>
            </a:r>
            <a:r>
              <a:rPr sz="1400" dirty="0">
                <a:solidFill>
                  <a:srgbClr val="5C5B5A"/>
                </a:solidFill>
                <a:latin typeface="Arial"/>
                <a:cs typeface="Arial"/>
              </a:rPr>
              <a:t>exclusion</a:t>
            </a:r>
            <a:r>
              <a:rPr sz="1400" spc="-25" dirty="0">
                <a:solidFill>
                  <a:srgbClr val="5C5B5A"/>
                </a:solidFill>
                <a:latin typeface="Arial"/>
                <a:cs typeface="Arial"/>
              </a:rPr>
              <a:t> </a:t>
            </a:r>
            <a:r>
              <a:rPr sz="1400" dirty="0">
                <a:solidFill>
                  <a:srgbClr val="5C5B5A"/>
                </a:solidFill>
                <a:latin typeface="Arial"/>
                <a:cs typeface="Arial"/>
              </a:rPr>
              <a:t>impacts</a:t>
            </a:r>
            <a:r>
              <a:rPr sz="1400" spc="-50" dirty="0">
                <a:solidFill>
                  <a:srgbClr val="5C5B5A"/>
                </a:solidFill>
                <a:latin typeface="Arial"/>
                <a:cs typeface="Arial"/>
              </a:rPr>
              <a:t> </a:t>
            </a:r>
            <a:r>
              <a:rPr sz="1400" dirty="0">
                <a:solidFill>
                  <a:srgbClr val="5C5B5A"/>
                </a:solidFill>
                <a:latin typeface="Arial"/>
                <a:cs typeface="Arial"/>
              </a:rPr>
              <a:t>on</a:t>
            </a:r>
            <a:r>
              <a:rPr sz="1400" spc="-15" dirty="0">
                <a:solidFill>
                  <a:srgbClr val="5C5B5A"/>
                </a:solidFill>
                <a:latin typeface="Arial"/>
                <a:cs typeface="Arial"/>
              </a:rPr>
              <a:t> </a:t>
            </a:r>
            <a:r>
              <a:rPr sz="1400" dirty="0">
                <a:solidFill>
                  <a:srgbClr val="5C5B5A"/>
                </a:solidFill>
                <a:latin typeface="Arial"/>
                <a:cs typeface="Arial"/>
              </a:rPr>
              <a:t>the</a:t>
            </a:r>
            <a:r>
              <a:rPr sz="1400" spc="-40" dirty="0">
                <a:solidFill>
                  <a:srgbClr val="5C5B5A"/>
                </a:solidFill>
                <a:latin typeface="Arial"/>
                <a:cs typeface="Arial"/>
              </a:rPr>
              <a:t> </a:t>
            </a:r>
            <a:r>
              <a:rPr sz="1400" dirty="0">
                <a:solidFill>
                  <a:srgbClr val="5C5B5A"/>
                </a:solidFill>
                <a:latin typeface="Arial"/>
                <a:cs typeface="Arial"/>
              </a:rPr>
              <a:t>residents</a:t>
            </a:r>
            <a:r>
              <a:rPr sz="1400" spc="-45"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spc="-10" dirty="0">
                <a:solidFill>
                  <a:srgbClr val="5C5B5A"/>
                </a:solidFill>
                <a:latin typeface="Arial"/>
                <a:cs typeface="Arial"/>
              </a:rPr>
              <a:t>Greater Manchester.</a:t>
            </a:r>
            <a:r>
              <a:rPr sz="1400" spc="-65" dirty="0">
                <a:solidFill>
                  <a:srgbClr val="5C5B5A"/>
                </a:solidFill>
                <a:latin typeface="Arial"/>
                <a:cs typeface="Arial"/>
              </a:rPr>
              <a:t> </a:t>
            </a:r>
            <a:r>
              <a:rPr sz="1400" dirty="0">
                <a:solidFill>
                  <a:srgbClr val="5C5B5A"/>
                </a:solidFill>
                <a:latin typeface="Arial"/>
                <a:cs typeface="Arial"/>
              </a:rPr>
              <a:t>BMG</a:t>
            </a:r>
            <a:r>
              <a:rPr sz="1400" spc="-15" dirty="0">
                <a:solidFill>
                  <a:srgbClr val="5C5B5A"/>
                </a:solidFill>
                <a:latin typeface="Arial"/>
                <a:cs typeface="Arial"/>
              </a:rPr>
              <a:t> </a:t>
            </a:r>
            <a:r>
              <a:rPr sz="1400" dirty="0">
                <a:solidFill>
                  <a:srgbClr val="5C5B5A"/>
                </a:solidFill>
                <a:latin typeface="Arial"/>
                <a:cs typeface="Arial"/>
              </a:rPr>
              <a:t>is</a:t>
            </a:r>
            <a:r>
              <a:rPr sz="1400" spc="-10" dirty="0">
                <a:solidFill>
                  <a:srgbClr val="5C5B5A"/>
                </a:solidFill>
                <a:latin typeface="Arial"/>
                <a:cs typeface="Arial"/>
              </a:rPr>
              <a:t> undertaking</a:t>
            </a:r>
            <a:r>
              <a:rPr sz="1400" spc="-55" dirty="0">
                <a:solidFill>
                  <a:srgbClr val="5C5B5A"/>
                </a:solidFill>
                <a:latin typeface="Arial"/>
                <a:cs typeface="Arial"/>
              </a:rPr>
              <a:t> </a:t>
            </a:r>
            <a:r>
              <a:rPr sz="1400" dirty="0">
                <a:solidFill>
                  <a:srgbClr val="5C5B5A"/>
                </a:solidFill>
                <a:latin typeface="Arial"/>
                <a:cs typeface="Arial"/>
              </a:rPr>
              <a:t>further</a:t>
            </a:r>
            <a:r>
              <a:rPr sz="1400" spc="-60" dirty="0">
                <a:solidFill>
                  <a:srgbClr val="5C5B5A"/>
                </a:solidFill>
                <a:latin typeface="Arial"/>
                <a:cs typeface="Arial"/>
              </a:rPr>
              <a:t> </a:t>
            </a:r>
            <a:r>
              <a:rPr sz="1400" dirty="0">
                <a:solidFill>
                  <a:srgbClr val="5C5B5A"/>
                </a:solidFill>
                <a:latin typeface="Arial"/>
                <a:cs typeface="Arial"/>
              </a:rPr>
              <a:t>analysis</a:t>
            </a:r>
            <a:r>
              <a:rPr sz="1400" spc="-20" dirty="0">
                <a:solidFill>
                  <a:srgbClr val="5C5B5A"/>
                </a:solidFill>
                <a:latin typeface="Arial"/>
                <a:cs typeface="Arial"/>
              </a:rPr>
              <a:t> </a:t>
            </a:r>
            <a:r>
              <a:rPr sz="1400" dirty="0">
                <a:solidFill>
                  <a:srgbClr val="5C5B5A"/>
                </a:solidFill>
                <a:latin typeface="Arial"/>
                <a:cs typeface="Arial"/>
              </a:rPr>
              <a:t>on</a:t>
            </a:r>
            <a:r>
              <a:rPr sz="1400" spc="-15"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dirty="0">
                <a:solidFill>
                  <a:srgbClr val="5C5B5A"/>
                </a:solidFill>
                <a:latin typeface="Arial"/>
                <a:cs typeface="Arial"/>
              </a:rPr>
              <a:t>extent</a:t>
            </a:r>
            <a:r>
              <a:rPr sz="1400" spc="-20"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dirty="0">
                <a:solidFill>
                  <a:srgbClr val="5C5B5A"/>
                </a:solidFill>
                <a:latin typeface="Arial"/>
                <a:cs typeface="Arial"/>
              </a:rPr>
              <a:t>this</a:t>
            </a:r>
            <a:r>
              <a:rPr sz="1400" spc="-30" dirty="0">
                <a:solidFill>
                  <a:srgbClr val="5C5B5A"/>
                </a:solidFill>
                <a:latin typeface="Arial"/>
                <a:cs typeface="Arial"/>
              </a:rPr>
              <a:t> </a:t>
            </a:r>
            <a:r>
              <a:rPr sz="1400" dirty="0">
                <a:solidFill>
                  <a:srgbClr val="5C5B5A"/>
                </a:solidFill>
                <a:latin typeface="Arial"/>
                <a:cs typeface="Arial"/>
              </a:rPr>
              <a:t>mode</a:t>
            </a:r>
            <a:r>
              <a:rPr sz="1400" spc="-25" dirty="0">
                <a:solidFill>
                  <a:srgbClr val="5C5B5A"/>
                </a:solidFill>
                <a:latin typeface="Arial"/>
                <a:cs typeface="Arial"/>
              </a:rPr>
              <a:t> </a:t>
            </a:r>
            <a:r>
              <a:rPr sz="1400" dirty="0">
                <a:solidFill>
                  <a:srgbClr val="5C5B5A"/>
                </a:solidFill>
                <a:latin typeface="Arial"/>
                <a:cs typeface="Arial"/>
              </a:rPr>
              <a:t>impact</a:t>
            </a:r>
            <a:r>
              <a:rPr sz="1400" spc="-35" dirty="0">
                <a:solidFill>
                  <a:srgbClr val="5C5B5A"/>
                </a:solidFill>
                <a:latin typeface="Arial"/>
                <a:cs typeface="Arial"/>
              </a:rPr>
              <a:t> </a:t>
            </a:r>
            <a:r>
              <a:rPr sz="1400" dirty="0">
                <a:solidFill>
                  <a:srgbClr val="5C5B5A"/>
                </a:solidFill>
                <a:latin typeface="Arial"/>
                <a:cs typeface="Arial"/>
              </a:rPr>
              <a:t>to</a:t>
            </a:r>
            <a:r>
              <a:rPr sz="1400" spc="-25" dirty="0">
                <a:solidFill>
                  <a:srgbClr val="5C5B5A"/>
                </a:solidFill>
                <a:latin typeface="Arial"/>
                <a:cs typeface="Arial"/>
              </a:rPr>
              <a:t> </a:t>
            </a:r>
            <a:r>
              <a:rPr sz="1400" dirty="0">
                <a:solidFill>
                  <a:srgbClr val="5C5B5A"/>
                </a:solidFill>
                <a:latin typeface="Arial"/>
                <a:cs typeface="Arial"/>
              </a:rPr>
              <a:t>allow</a:t>
            </a:r>
            <a:r>
              <a:rPr sz="1400" spc="-20" dirty="0">
                <a:solidFill>
                  <a:srgbClr val="5C5B5A"/>
                </a:solidFill>
                <a:latin typeface="Arial"/>
                <a:cs typeface="Arial"/>
              </a:rPr>
              <a:t> </a:t>
            </a:r>
            <a:r>
              <a:rPr sz="1400" dirty="0">
                <a:solidFill>
                  <a:srgbClr val="5C5B5A"/>
                </a:solidFill>
                <a:latin typeface="Arial"/>
                <a:cs typeface="Arial"/>
              </a:rPr>
              <a:t>us</a:t>
            </a:r>
            <a:r>
              <a:rPr sz="1400" spc="-10" dirty="0">
                <a:solidFill>
                  <a:srgbClr val="5C5B5A"/>
                </a:solidFill>
                <a:latin typeface="Arial"/>
                <a:cs typeface="Arial"/>
              </a:rPr>
              <a:t> </a:t>
            </a:r>
            <a:r>
              <a:rPr sz="1400" dirty="0">
                <a:solidFill>
                  <a:srgbClr val="5C5B5A"/>
                </a:solidFill>
                <a:latin typeface="Arial"/>
                <a:cs typeface="Arial"/>
              </a:rPr>
              <a:t>to</a:t>
            </a:r>
            <a:r>
              <a:rPr sz="1400" spc="-25" dirty="0">
                <a:solidFill>
                  <a:srgbClr val="5C5B5A"/>
                </a:solidFill>
                <a:latin typeface="Arial"/>
                <a:cs typeface="Arial"/>
              </a:rPr>
              <a:t> </a:t>
            </a:r>
            <a:r>
              <a:rPr sz="1400" dirty="0">
                <a:solidFill>
                  <a:srgbClr val="5C5B5A"/>
                </a:solidFill>
                <a:latin typeface="Arial"/>
                <a:cs typeface="Arial"/>
              </a:rPr>
              <a:t>directly</a:t>
            </a:r>
            <a:r>
              <a:rPr sz="1400" spc="-45" dirty="0">
                <a:solidFill>
                  <a:srgbClr val="5C5B5A"/>
                </a:solidFill>
                <a:latin typeface="Arial"/>
                <a:cs typeface="Arial"/>
              </a:rPr>
              <a:t> </a:t>
            </a:r>
            <a:r>
              <a:rPr sz="1400" dirty="0">
                <a:solidFill>
                  <a:srgbClr val="5C5B5A"/>
                </a:solidFill>
                <a:latin typeface="Arial"/>
                <a:cs typeface="Arial"/>
              </a:rPr>
              <a:t>compare</a:t>
            </a:r>
            <a:r>
              <a:rPr sz="1400" spc="-50"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dirty="0">
                <a:solidFill>
                  <a:srgbClr val="5C5B5A"/>
                </a:solidFill>
                <a:latin typeface="Arial"/>
                <a:cs typeface="Arial"/>
              </a:rPr>
              <a:t>two</a:t>
            </a:r>
            <a:r>
              <a:rPr sz="1400" spc="-10" dirty="0">
                <a:solidFill>
                  <a:srgbClr val="5C5B5A"/>
                </a:solidFill>
                <a:latin typeface="Arial"/>
                <a:cs typeface="Arial"/>
              </a:rPr>
              <a:t> datasets.</a:t>
            </a:r>
            <a:endParaRPr sz="1400">
              <a:latin typeface="Arial"/>
              <a:cs typeface="Arial"/>
            </a:endParaRPr>
          </a:p>
          <a:p>
            <a:pPr marL="12700">
              <a:lnSpc>
                <a:spcPct val="100000"/>
              </a:lnSpc>
              <a:spcBef>
                <a:spcPts val="605"/>
              </a:spcBef>
            </a:pPr>
            <a:r>
              <a:rPr sz="1400" dirty="0">
                <a:solidFill>
                  <a:srgbClr val="5C5B5A"/>
                </a:solidFill>
                <a:latin typeface="Arial"/>
                <a:cs typeface="Arial"/>
              </a:rPr>
              <a:t>Overall,</a:t>
            </a:r>
            <a:r>
              <a:rPr sz="1400" spc="-30"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changes</a:t>
            </a:r>
            <a:r>
              <a:rPr sz="1400" spc="-55" dirty="0">
                <a:solidFill>
                  <a:srgbClr val="5C5B5A"/>
                </a:solidFill>
                <a:latin typeface="Arial"/>
                <a:cs typeface="Arial"/>
              </a:rPr>
              <a:t> </a:t>
            </a:r>
            <a:r>
              <a:rPr sz="1400" dirty="0">
                <a:solidFill>
                  <a:srgbClr val="5C5B5A"/>
                </a:solidFill>
                <a:latin typeface="Arial"/>
                <a:cs typeface="Arial"/>
              </a:rPr>
              <a:t>to</a:t>
            </a:r>
            <a:r>
              <a:rPr sz="1400" spc="-35"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sampling</a:t>
            </a:r>
            <a:r>
              <a:rPr sz="1400" spc="-45" dirty="0">
                <a:solidFill>
                  <a:srgbClr val="5C5B5A"/>
                </a:solidFill>
                <a:latin typeface="Arial"/>
                <a:cs typeface="Arial"/>
              </a:rPr>
              <a:t> </a:t>
            </a:r>
            <a:r>
              <a:rPr sz="1400" dirty="0">
                <a:solidFill>
                  <a:srgbClr val="5C5B5A"/>
                </a:solidFill>
                <a:latin typeface="Arial"/>
                <a:cs typeface="Arial"/>
              </a:rPr>
              <a:t>approach</a:t>
            </a:r>
            <a:r>
              <a:rPr sz="1400" spc="-70" dirty="0">
                <a:solidFill>
                  <a:srgbClr val="5C5B5A"/>
                </a:solidFill>
                <a:latin typeface="Arial"/>
                <a:cs typeface="Arial"/>
              </a:rPr>
              <a:t> </a:t>
            </a:r>
            <a:r>
              <a:rPr sz="1400" dirty="0">
                <a:solidFill>
                  <a:srgbClr val="5C5B5A"/>
                </a:solidFill>
                <a:latin typeface="Arial"/>
                <a:cs typeface="Arial"/>
              </a:rPr>
              <a:t>were</a:t>
            </a:r>
            <a:r>
              <a:rPr sz="1400" spc="-15" dirty="0">
                <a:solidFill>
                  <a:srgbClr val="5C5B5A"/>
                </a:solidFill>
                <a:latin typeface="Arial"/>
                <a:cs typeface="Arial"/>
              </a:rPr>
              <a:t> </a:t>
            </a:r>
            <a:r>
              <a:rPr sz="1400" dirty="0">
                <a:solidFill>
                  <a:srgbClr val="5C5B5A"/>
                </a:solidFill>
                <a:latin typeface="Arial"/>
                <a:cs typeface="Arial"/>
              </a:rPr>
              <a:t>made</a:t>
            </a:r>
            <a:r>
              <a:rPr sz="1400" spc="-3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upgrade</a:t>
            </a:r>
            <a:r>
              <a:rPr sz="1400" spc="-60" dirty="0">
                <a:solidFill>
                  <a:srgbClr val="5C5B5A"/>
                </a:solidFill>
                <a:latin typeface="Arial"/>
                <a:cs typeface="Arial"/>
              </a:rPr>
              <a:t> </a:t>
            </a:r>
            <a:r>
              <a:rPr sz="1400" dirty="0">
                <a:solidFill>
                  <a:srgbClr val="5C5B5A"/>
                </a:solidFill>
                <a:latin typeface="Arial"/>
                <a:cs typeface="Arial"/>
              </a:rPr>
              <a:t>our</a:t>
            </a:r>
            <a:r>
              <a:rPr sz="1400" spc="-35" dirty="0">
                <a:solidFill>
                  <a:srgbClr val="5C5B5A"/>
                </a:solidFill>
                <a:latin typeface="Arial"/>
                <a:cs typeface="Arial"/>
              </a:rPr>
              <a:t> </a:t>
            </a:r>
            <a:r>
              <a:rPr sz="1400" dirty="0">
                <a:solidFill>
                  <a:srgbClr val="5C5B5A"/>
                </a:solidFill>
                <a:latin typeface="Arial"/>
                <a:cs typeface="Arial"/>
              </a:rPr>
              <a:t>approach</a:t>
            </a:r>
            <a:r>
              <a:rPr sz="1400" spc="-55" dirty="0">
                <a:solidFill>
                  <a:srgbClr val="5C5B5A"/>
                </a:solidFill>
                <a:latin typeface="Arial"/>
                <a:cs typeface="Arial"/>
              </a:rPr>
              <a:t> </a:t>
            </a:r>
            <a:r>
              <a:rPr sz="1400" dirty="0">
                <a:solidFill>
                  <a:srgbClr val="5C5B5A"/>
                </a:solidFill>
                <a:latin typeface="Arial"/>
                <a:cs typeface="Arial"/>
              </a:rPr>
              <a:t>while</a:t>
            </a:r>
            <a:r>
              <a:rPr sz="1400" spc="-10" dirty="0">
                <a:solidFill>
                  <a:srgbClr val="5C5B5A"/>
                </a:solidFill>
                <a:latin typeface="Arial"/>
                <a:cs typeface="Arial"/>
              </a:rPr>
              <a:t> </a:t>
            </a:r>
            <a:r>
              <a:rPr sz="1400" dirty="0">
                <a:solidFill>
                  <a:srgbClr val="5C5B5A"/>
                </a:solidFill>
                <a:latin typeface="Arial"/>
                <a:cs typeface="Arial"/>
              </a:rPr>
              <a:t>still</a:t>
            </a:r>
            <a:r>
              <a:rPr sz="1400" spc="-35" dirty="0">
                <a:solidFill>
                  <a:srgbClr val="5C5B5A"/>
                </a:solidFill>
                <a:latin typeface="Arial"/>
                <a:cs typeface="Arial"/>
              </a:rPr>
              <a:t> </a:t>
            </a:r>
            <a:r>
              <a:rPr sz="1400" dirty="0">
                <a:solidFill>
                  <a:srgbClr val="5C5B5A"/>
                </a:solidFill>
                <a:latin typeface="Arial"/>
                <a:cs typeface="Arial"/>
              </a:rPr>
              <a:t>ensuring</a:t>
            </a:r>
            <a:r>
              <a:rPr sz="1400" spc="-60"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quality</a:t>
            </a:r>
            <a:r>
              <a:rPr sz="1400" spc="-40"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data</a:t>
            </a:r>
            <a:r>
              <a:rPr sz="1400" spc="-40" dirty="0">
                <a:solidFill>
                  <a:srgbClr val="5C5B5A"/>
                </a:solidFill>
                <a:latin typeface="Arial"/>
                <a:cs typeface="Arial"/>
              </a:rPr>
              <a:t> </a:t>
            </a:r>
            <a:r>
              <a:rPr sz="1400" spc="-10" dirty="0">
                <a:solidFill>
                  <a:srgbClr val="5C5B5A"/>
                </a:solidFill>
                <a:latin typeface="Arial"/>
                <a:cs typeface="Arial"/>
              </a:rPr>
              <a:t>produced.</a:t>
            </a:r>
            <a:endParaRPr sz="1400">
              <a:latin typeface="Arial"/>
              <a:cs typeface="Arial"/>
            </a:endParaRPr>
          </a:p>
        </p:txBody>
      </p:sp>
      <p:graphicFrame>
        <p:nvGraphicFramePr>
          <p:cNvPr id="6" name="object 6"/>
          <p:cNvGraphicFramePr>
            <a:graphicFrameLocks noGrp="1"/>
          </p:cNvGraphicFramePr>
          <p:nvPr/>
        </p:nvGraphicFramePr>
        <p:xfrm>
          <a:off x="1988692" y="975105"/>
          <a:ext cx="8216900" cy="121920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04800">
                <a:tc>
                  <a:txBody>
                    <a:bodyPr/>
                    <a:lstStyle/>
                    <a:p>
                      <a:pPr marR="1270" algn="ctr">
                        <a:lnSpc>
                          <a:spcPct val="100000"/>
                        </a:lnSpc>
                        <a:spcBef>
                          <a:spcPts val="315"/>
                        </a:spcBef>
                      </a:pPr>
                      <a:r>
                        <a:rPr sz="1400" b="1" dirty="0">
                          <a:solidFill>
                            <a:srgbClr val="FFFFFF"/>
                          </a:solidFill>
                          <a:latin typeface="Arial"/>
                          <a:cs typeface="Arial"/>
                        </a:rPr>
                        <a:t>Surveys</a:t>
                      </a:r>
                      <a:r>
                        <a:rPr sz="1400" b="1" spc="-60" dirty="0">
                          <a:solidFill>
                            <a:srgbClr val="FFFFFF"/>
                          </a:solidFill>
                          <a:latin typeface="Arial"/>
                          <a:cs typeface="Arial"/>
                        </a:rPr>
                        <a:t> </a:t>
                      </a:r>
                      <a:r>
                        <a:rPr sz="1400" b="1" dirty="0">
                          <a:solidFill>
                            <a:srgbClr val="FFFFFF"/>
                          </a:solidFill>
                          <a:latin typeface="Arial"/>
                          <a:cs typeface="Arial"/>
                        </a:rPr>
                        <a:t>1-</a:t>
                      </a:r>
                      <a:r>
                        <a:rPr sz="1400" b="1" spc="-25" dirty="0">
                          <a:solidFill>
                            <a:srgbClr val="FFFFFF"/>
                          </a:solidFill>
                          <a:latin typeface="Arial"/>
                          <a:cs typeface="Arial"/>
                        </a:rPr>
                        <a:t>11</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a:txBody>
                    <a:bodyPr/>
                    <a:lstStyle/>
                    <a:p>
                      <a:pPr marL="1905" algn="ctr">
                        <a:lnSpc>
                          <a:spcPct val="100000"/>
                        </a:lnSpc>
                        <a:spcBef>
                          <a:spcPts val="315"/>
                        </a:spcBef>
                      </a:pPr>
                      <a:r>
                        <a:rPr sz="1400" b="1" dirty="0">
                          <a:solidFill>
                            <a:srgbClr val="FFFFFF"/>
                          </a:solidFill>
                          <a:latin typeface="Arial"/>
                          <a:cs typeface="Arial"/>
                        </a:rPr>
                        <a:t>Surveys</a:t>
                      </a:r>
                      <a:r>
                        <a:rPr sz="1400" b="1" spc="-15" dirty="0">
                          <a:solidFill>
                            <a:srgbClr val="FFFFFF"/>
                          </a:solidFill>
                          <a:latin typeface="Arial"/>
                          <a:cs typeface="Arial"/>
                        </a:rPr>
                        <a:t> </a:t>
                      </a:r>
                      <a:r>
                        <a:rPr sz="1400" b="1" dirty="0">
                          <a:solidFill>
                            <a:srgbClr val="FFFFFF"/>
                          </a:solidFill>
                          <a:latin typeface="Arial"/>
                          <a:cs typeface="Arial"/>
                        </a:rPr>
                        <a:t>12</a:t>
                      </a:r>
                      <a:r>
                        <a:rPr sz="1400" b="1" spc="-40" dirty="0">
                          <a:solidFill>
                            <a:srgbClr val="FFFFFF"/>
                          </a:solidFill>
                          <a:latin typeface="Arial"/>
                          <a:cs typeface="Arial"/>
                        </a:rPr>
                        <a:t> </a:t>
                      </a:r>
                      <a:r>
                        <a:rPr sz="1400" b="1" dirty="0">
                          <a:solidFill>
                            <a:srgbClr val="FFFFFF"/>
                          </a:solidFill>
                          <a:latin typeface="Arial"/>
                          <a:cs typeface="Arial"/>
                        </a:rPr>
                        <a:t>onwards</a:t>
                      </a:r>
                      <a:r>
                        <a:rPr sz="1400" b="1" spc="-75" dirty="0">
                          <a:solidFill>
                            <a:srgbClr val="FFFFFF"/>
                          </a:solidFill>
                          <a:latin typeface="Arial"/>
                          <a:cs typeface="Arial"/>
                        </a:rPr>
                        <a:t> </a:t>
                      </a:r>
                      <a:r>
                        <a:rPr sz="1400" b="1" dirty="0">
                          <a:solidFill>
                            <a:srgbClr val="FFFFFF"/>
                          </a:solidFill>
                          <a:latin typeface="Arial"/>
                          <a:cs typeface="Arial"/>
                        </a:rPr>
                        <a:t>(April</a:t>
                      </a:r>
                      <a:r>
                        <a:rPr sz="1400" b="1" spc="-15" dirty="0">
                          <a:solidFill>
                            <a:srgbClr val="FFFFFF"/>
                          </a:solidFill>
                          <a:latin typeface="Arial"/>
                          <a:cs typeface="Arial"/>
                        </a:rPr>
                        <a:t> </a:t>
                      </a:r>
                      <a:r>
                        <a:rPr sz="1400" b="1" dirty="0">
                          <a:solidFill>
                            <a:srgbClr val="FFFFFF"/>
                          </a:solidFill>
                          <a:latin typeface="Arial"/>
                          <a:cs typeface="Arial"/>
                        </a:rPr>
                        <a:t>2024-</a:t>
                      </a:r>
                      <a:r>
                        <a:rPr sz="1400" b="1" spc="-60" dirty="0">
                          <a:solidFill>
                            <a:srgbClr val="FFFFFF"/>
                          </a:solidFill>
                          <a:latin typeface="Arial"/>
                          <a:cs typeface="Arial"/>
                        </a:rPr>
                        <a:t> </a:t>
                      </a:r>
                      <a:r>
                        <a:rPr sz="1400" b="1" spc="-50" dirty="0">
                          <a:solidFill>
                            <a:srgbClr val="FFFFFF"/>
                          </a:solidFill>
                          <a:latin typeface="Arial"/>
                          <a:cs typeface="Arial"/>
                        </a:rPr>
                        <a:t>)</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extLst>
                  <a:ext uri="{0D108BD9-81ED-4DB2-BD59-A6C34878D82A}">
                    <a16:rowId xmlns:a16="http://schemas.microsoft.com/office/drawing/2014/main" val="10000"/>
                  </a:ext>
                </a:extLst>
              </a:tr>
              <a:tr h="304800">
                <a:tc>
                  <a:txBody>
                    <a:bodyPr/>
                    <a:lstStyle/>
                    <a:p>
                      <a:pPr marL="1270" algn="ctr">
                        <a:lnSpc>
                          <a:spcPct val="100000"/>
                        </a:lnSpc>
                        <a:spcBef>
                          <a:spcPts val="315"/>
                        </a:spcBef>
                      </a:pPr>
                      <a:r>
                        <a:rPr sz="1400" dirty="0">
                          <a:latin typeface="Arial"/>
                          <a:cs typeface="Arial"/>
                        </a:rPr>
                        <a:t>Online</a:t>
                      </a:r>
                      <a:r>
                        <a:rPr sz="1400" spc="-35" dirty="0">
                          <a:latin typeface="Arial"/>
                          <a:cs typeface="Arial"/>
                        </a:rPr>
                        <a:t> </a:t>
                      </a:r>
                      <a:r>
                        <a:rPr sz="1400" dirty="0">
                          <a:latin typeface="Arial"/>
                          <a:cs typeface="Arial"/>
                        </a:rPr>
                        <a:t>panels</a:t>
                      </a:r>
                      <a:r>
                        <a:rPr sz="1400" spc="-40" dirty="0">
                          <a:latin typeface="Arial"/>
                          <a:cs typeface="Arial"/>
                        </a:rPr>
                        <a:t> </a:t>
                      </a:r>
                      <a:r>
                        <a:rPr sz="1400" spc="-10" dirty="0">
                          <a:latin typeface="Arial"/>
                          <a:cs typeface="Arial"/>
                        </a:rPr>
                        <a:t>(n=750)</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2540" algn="ctr">
                        <a:lnSpc>
                          <a:spcPct val="100000"/>
                        </a:lnSpc>
                        <a:spcBef>
                          <a:spcPts val="315"/>
                        </a:spcBef>
                      </a:pPr>
                      <a:r>
                        <a:rPr sz="1400" dirty="0">
                          <a:latin typeface="Arial"/>
                          <a:cs typeface="Arial"/>
                        </a:rPr>
                        <a:t>Online</a:t>
                      </a:r>
                      <a:r>
                        <a:rPr sz="1400" spc="-35" dirty="0">
                          <a:latin typeface="Arial"/>
                          <a:cs typeface="Arial"/>
                        </a:rPr>
                        <a:t> </a:t>
                      </a:r>
                      <a:r>
                        <a:rPr sz="1400" dirty="0">
                          <a:latin typeface="Arial"/>
                          <a:cs typeface="Arial"/>
                        </a:rPr>
                        <a:t>panels</a:t>
                      </a:r>
                      <a:r>
                        <a:rPr sz="1400" spc="-40" dirty="0">
                          <a:latin typeface="Arial"/>
                          <a:cs typeface="Arial"/>
                        </a:rPr>
                        <a:t> </a:t>
                      </a:r>
                      <a:r>
                        <a:rPr sz="1400" spc="-10" dirty="0">
                          <a:latin typeface="Arial"/>
                          <a:cs typeface="Arial"/>
                        </a:rPr>
                        <a:t>(n=750)</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1"/>
                  </a:ext>
                </a:extLst>
              </a:tr>
              <a:tr h="304800">
                <a:tc>
                  <a:txBody>
                    <a:bodyPr/>
                    <a:lstStyle/>
                    <a:p>
                      <a:pPr marL="635" algn="ctr">
                        <a:lnSpc>
                          <a:spcPct val="100000"/>
                        </a:lnSpc>
                        <a:spcBef>
                          <a:spcPts val="320"/>
                        </a:spcBef>
                      </a:pPr>
                      <a:r>
                        <a:rPr sz="1400" dirty="0">
                          <a:latin typeface="Arial"/>
                          <a:cs typeface="Arial"/>
                        </a:rPr>
                        <a:t>River</a:t>
                      </a:r>
                      <a:r>
                        <a:rPr sz="1400" spc="-30" dirty="0">
                          <a:latin typeface="Arial"/>
                          <a:cs typeface="Arial"/>
                        </a:rPr>
                        <a:t> </a:t>
                      </a:r>
                      <a:r>
                        <a:rPr sz="1400" dirty="0">
                          <a:latin typeface="Arial"/>
                          <a:cs typeface="Arial"/>
                        </a:rPr>
                        <a:t>sampling</a:t>
                      </a:r>
                      <a:r>
                        <a:rPr sz="1400" spc="-55" dirty="0">
                          <a:latin typeface="Arial"/>
                          <a:cs typeface="Arial"/>
                        </a:rPr>
                        <a:t> </a:t>
                      </a:r>
                      <a:r>
                        <a:rPr sz="1400" spc="-10" dirty="0">
                          <a:latin typeface="Arial"/>
                          <a:cs typeface="Arial"/>
                        </a:rPr>
                        <a:t>(n=500)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635" algn="ctr">
                        <a:lnSpc>
                          <a:spcPct val="100000"/>
                        </a:lnSpc>
                        <a:spcBef>
                          <a:spcPts val="320"/>
                        </a:spcBef>
                      </a:pPr>
                      <a:r>
                        <a:rPr sz="1400" dirty="0">
                          <a:latin typeface="Arial"/>
                          <a:cs typeface="Arial"/>
                        </a:rPr>
                        <a:t>Online</a:t>
                      </a:r>
                      <a:r>
                        <a:rPr sz="1400" spc="-50" dirty="0">
                          <a:latin typeface="Arial"/>
                          <a:cs typeface="Arial"/>
                        </a:rPr>
                        <a:t> </a:t>
                      </a:r>
                      <a:r>
                        <a:rPr sz="1400" dirty="0">
                          <a:latin typeface="Arial"/>
                          <a:cs typeface="Arial"/>
                        </a:rPr>
                        <a:t>rapid</a:t>
                      </a:r>
                      <a:r>
                        <a:rPr sz="1400" spc="-55" dirty="0">
                          <a:latin typeface="Arial"/>
                          <a:cs typeface="Arial"/>
                        </a:rPr>
                        <a:t> </a:t>
                      </a:r>
                      <a:r>
                        <a:rPr sz="1400" dirty="0">
                          <a:latin typeface="Arial"/>
                          <a:cs typeface="Arial"/>
                        </a:rPr>
                        <a:t>sampling</a:t>
                      </a:r>
                      <a:r>
                        <a:rPr sz="1400" spc="-50" dirty="0">
                          <a:latin typeface="Arial"/>
                          <a:cs typeface="Arial"/>
                        </a:rPr>
                        <a:t> </a:t>
                      </a:r>
                      <a:r>
                        <a:rPr sz="1400" spc="-10" dirty="0">
                          <a:latin typeface="Arial"/>
                          <a:cs typeface="Arial"/>
                        </a:rPr>
                        <a:t>(n=500)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2"/>
                  </a:ext>
                </a:extLst>
              </a:tr>
              <a:tr h="304800">
                <a:tc>
                  <a:txBody>
                    <a:bodyPr/>
                    <a:lstStyle/>
                    <a:p>
                      <a:pPr marL="1270" algn="ctr">
                        <a:lnSpc>
                          <a:spcPct val="100000"/>
                        </a:lnSpc>
                        <a:spcBef>
                          <a:spcPts val="320"/>
                        </a:spcBef>
                      </a:pPr>
                      <a:r>
                        <a:rPr sz="1400" spc="-25" dirty="0">
                          <a:latin typeface="Arial"/>
                          <a:cs typeface="Arial"/>
                        </a:rPr>
                        <a:t>Telephone</a:t>
                      </a:r>
                      <a:r>
                        <a:rPr sz="1400" spc="-55" dirty="0">
                          <a:latin typeface="Arial"/>
                          <a:cs typeface="Arial"/>
                        </a:rPr>
                        <a:t> </a:t>
                      </a:r>
                      <a:r>
                        <a:rPr sz="1400" dirty="0">
                          <a:latin typeface="Arial"/>
                          <a:cs typeface="Arial"/>
                        </a:rPr>
                        <a:t>sampling</a:t>
                      </a:r>
                      <a:r>
                        <a:rPr sz="1400" spc="-30" dirty="0">
                          <a:latin typeface="Arial"/>
                          <a:cs typeface="Arial"/>
                        </a:rPr>
                        <a:t> </a:t>
                      </a:r>
                      <a:r>
                        <a:rPr sz="1400" spc="-10" dirty="0">
                          <a:latin typeface="Arial"/>
                          <a:cs typeface="Arial"/>
                        </a:rPr>
                        <a:t>(n=250)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320"/>
                        </a:spcBef>
                      </a:pPr>
                      <a:r>
                        <a:rPr sz="1400" spc="-10" dirty="0">
                          <a:latin typeface="Arial"/>
                          <a:cs typeface="Arial"/>
                        </a:rPr>
                        <a:t>Face-to-</a:t>
                      </a:r>
                      <a:r>
                        <a:rPr sz="1400" dirty="0">
                          <a:latin typeface="Arial"/>
                          <a:cs typeface="Arial"/>
                        </a:rPr>
                        <a:t>face</a:t>
                      </a:r>
                      <a:r>
                        <a:rPr sz="1400" spc="-45" dirty="0">
                          <a:latin typeface="Arial"/>
                          <a:cs typeface="Arial"/>
                        </a:rPr>
                        <a:t> </a:t>
                      </a:r>
                      <a:r>
                        <a:rPr sz="1400" dirty="0">
                          <a:latin typeface="Arial"/>
                          <a:cs typeface="Arial"/>
                        </a:rPr>
                        <a:t>sampling</a:t>
                      </a:r>
                      <a:r>
                        <a:rPr sz="1400" spc="-30" dirty="0">
                          <a:latin typeface="Arial"/>
                          <a:cs typeface="Arial"/>
                        </a:rPr>
                        <a:t> </a:t>
                      </a:r>
                      <a:r>
                        <a:rPr sz="1400" spc="-10" dirty="0">
                          <a:latin typeface="Arial"/>
                          <a:cs typeface="Arial"/>
                        </a:rPr>
                        <a:t>(n=250)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3"/>
                  </a:ext>
                </a:extLst>
              </a:tr>
            </a:tbl>
          </a:graphicData>
        </a:graphic>
      </p:graphicFrame>
      <p:sp>
        <p:nvSpPr>
          <p:cNvPr id="7" name="object 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78</a:t>
            </a:r>
            <a:endParaRPr sz="1800">
              <a:latin typeface="Calibri"/>
              <a:cs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438531" rIns="0" bIns="0" rtlCol="0">
            <a:spAutoFit/>
          </a:bodyPr>
          <a:lstStyle/>
          <a:p>
            <a:pPr marL="239395">
              <a:lnSpc>
                <a:spcPct val="100000"/>
              </a:lnSpc>
              <a:spcBef>
                <a:spcPts val="100"/>
              </a:spcBef>
            </a:pPr>
            <a:r>
              <a:rPr dirty="0">
                <a:solidFill>
                  <a:srgbClr val="5C5B5A"/>
                </a:solidFill>
              </a:rPr>
              <a:t>Significance</a:t>
            </a:r>
            <a:r>
              <a:rPr spc="-45" dirty="0">
                <a:solidFill>
                  <a:srgbClr val="5C5B5A"/>
                </a:solidFill>
              </a:rPr>
              <a:t> </a:t>
            </a:r>
            <a:r>
              <a:rPr spc="-10" dirty="0">
                <a:solidFill>
                  <a:srgbClr val="5C5B5A"/>
                </a:solidFill>
              </a:rPr>
              <a:t>Testing</a:t>
            </a:r>
            <a:r>
              <a:rPr spc="-40" dirty="0">
                <a:solidFill>
                  <a:srgbClr val="5C5B5A"/>
                </a:solidFill>
              </a:rPr>
              <a:t> </a:t>
            </a:r>
            <a:r>
              <a:rPr dirty="0">
                <a:solidFill>
                  <a:srgbClr val="5C5B5A"/>
                </a:solidFill>
              </a:rPr>
              <a:t>and</a:t>
            </a:r>
            <a:r>
              <a:rPr spc="-30" dirty="0">
                <a:solidFill>
                  <a:srgbClr val="5C5B5A"/>
                </a:solidFill>
              </a:rPr>
              <a:t> </a:t>
            </a:r>
            <a:r>
              <a:rPr dirty="0">
                <a:solidFill>
                  <a:srgbClr val="5C5B5A"/>
                </a:solidFill>
              </a:rPr>
              <a:t>statistical</a:t>
            </a:r>
            <a:r>
              <a:rPr spc="-15" dirty="0">
                <a:solidFill>
                  <a:srgbClr val="5C5B5A"/>
                </a:solidFill>
              </a:rPr>
              <a:t> </a:t>
            </a:r>
            <a:r>
              <a:rPr dirty="0">
                <a:solidFill>
                  <a:srgbClr val="5C5B5A"/>
                </a:solidFill>
              </a:rPr>
              <a:t>difference</a:t>
            </a:r>
            <a:r>
              <a:rPr spc="-80" dirty="0">
                <a:solidFill>
                  <a:srgbClr val="5C5B5A"/>
                </a:solidFill>
              </a:rPr>
              <a:t> </a:t>
            </a:r>
            <a:r>
              <a:rPr dirty="0">
                <a:solidFill>
                  <a:srgbClr val="5C5B5A"/>
                </a:solidFill>
              </a:rPr>
              <a:t>–</a:t>
            </a:r>
            <a:r>
              <a:rPr spc="-30" dirty="0">
                <a:solidFill>
                  <a:srgbClr val="5C5B5A"/>
                </a:solidFill>
              </a:rPr>
              <a:t> </a:t>
            </a:r>
            <a:r>
              <a:rPr dirty="0">
                <a:solidFill>
                  <a:srgbClr val="5C5B5A"/>
                </a:solidFill>
              </a:rPr>
              <a:t>technical</a:t>
            </a:r>
            <a:r>
              <a:rPr spc="-25" dirty="0">
                <a:solidFill>
                  <a:srgbClr val="5C5B5A"/>
                </a:solidFill>
              </a:rPr>
              <a:t> </a:t>
            </a:r>
            <a:r>
              <a:rPr spc="-20" dirty="0">
                <a:solidFill>
                  <a:srgbClr val="5C5B5A"/>
                </a:solidFill>
              </a:rPr>
              <a:t>note</a:t>
            </a:r>
          </a:p>
        </p:txBody>
      </p:sp>
      <p:sp>
        <p:nvSpPr>
          <p:cNvPr id="4" name="object 4"/>
          <p:cNvSpPr txBox="1"/>
          <p:nvPr/>
        </p:nvSpPr>
        <p:spPr>
          <a:xfrm>
            <a:off x="523443" y="1055624"/>
            <a:ext cx="11045190" cy="4012565"/>
          </a:xfrm>
          <a:prstGeom prst="rect">
            <a:avLst/>
          </a:prstGeom>
        </p:spPr>
        <p:txBody>
          <a:bodyPr vert="horz" wrap="square" lIns="0" tIns="64769" rIns="0" bIns="0" rtlCol="0">
            <a:spAutoFit/>
          </a:bodyPr>
          <a:lstStyle/>
          <a:p>
            <a:pPr marL="241300" marR="6350" indent="-228600" algn="just">
              <a:lnSpc>
                <a:spcPct val="80000"/>
              </a:lnSpc>
              <a:spcBef>
                <a:spcPts val="509"/>
              </a:spcBef>
              <a:buChar char="•"/>
              <a:tabLst>
                <a:tab pos="241300" algn="l"/>
              </a:tabLst>
            </a:pPr>
            <a:r>
              <a:rPr sz="1700" dirty="0">
                <a:solidFill>
                  <a:srgbClr val="5C5B5A"/>
                </a:solidFill>
                <a:latin typeface="Arial"/>
                <a:cs typeface="Arial"/>
              </a:rPr>
              <a:t>Where</a:t>
            </a:r>
            <a:r>
              <a:rPr sz="1700" spc="90" dirty="0">
                <a:solidFill>
                  <a:srgbClr val="5C5B5A"/>
                </a:solidFill>
                <a:latin typeface="Arial"/>
                <a:cs typeface="Arial"/>
              </a:rPr>
              <a:t> </a:t>
            </a:r>
            <a:r>
              <a:rPr sz="1700" dirty="0">
                <a:solidFill>
                  <a:srgbClr val="5C5B5A"/>
                </a:solidFill>
                <a:latin typeface="Arial"/>
                <a:cs typeface="Arial"/>
              </a:rPr>
              <a:t>relevant,</a:t>
            </a:r>
            <a:r>
              <a:rPr sz="1700" spc="95" dirty="0">
                <a:solidFill>
                  <a:srgbClr val="5C5B5A"/>
                </a:solidFill>
                <a:latin typeface="Arial"/>
                <a:cs typeface="Arial"/>
              </a:rPr>
              <a:t> </a:t>
            </a:r>
            <a:r>
              <a:rPr sz="1700" dirty="0">
                <a:solidFill>
                  <a:srgbClr val="5C5B5A"/>
                </a:solidFill>
                <a:latin typeface="Arial"/>
                <a:cs typeface="Arial"/>
              </a:rPr>
              <a:t>differences</a:t>
            </a:r>
            <a:r>
              <a:rPr sz="1700" spc="90" dirty="0">
                <a:solidFill>
                  <a:srgbClr val="5C5B5A"/>
                </a:solidFill>
                <a:latin typeface="Arial"/>
                <a:cs typeface="Arial"/>
              </a:rPr>
              <a:t> </a:t>
            </a:r>
            <a:r>
              <a:rPr sz="1700" dirty="0">
                <a:solidFill>
                  <a:srgbClr val="5C5B5A"/>
                </a:solidFill>
                <a:latin typeface="Arial"/>
                <a:cs typeface="Arial"/>
              </a:rPr>
              <a:t>in</a:t>
            </a:r>
            <a:r>
              <a:rPr sz="1700" spc="105" dirty="0">
                <a:solidFill>
                  <a:srgbClr val="5C5B5A"/>
                </a:solidFill>
                <a:latin typeface="Arial"/>
                <a:cs typeface="Arial"/>
              </a:rPr>
              <a:t> </a:t>
            </a:r>
            <a:r>
              <a:rPr sz="1700" dirty="0">
                <a:solidFill>
                  <a:srgbClr val="5C5B5A"/>
                </a:solidFill>
                <a:latin typeface="Arial"/>
                <a:cs typeface="Arial"/>
              </a:rPr>
              <a:t>findings</a:t>
            </a:r>
            <a:r>
              <a:rPr sz="1700" spc="95" dirty="0">
                <a:solidFill>
                  <a:srgbClr val="5C5B5A"/>
                </a:solidFill>
                <a:latin typeface="Arial"/>
                <a:cs typeface="Arial"/>
              </a:rPr>
              <a:t> </a:t>
            </a:r>
            <a:r>
              <a:rPr sz="1700" dirty="0">
                <a:solidFill>
                  <a:srgbClr val="5C5B5A"/>
                </a:solidFill>
                <a:latin typeface="Arial"/>
                <a:cs typeface="Arial"/>
              </a:rPr>
              <a:t>for</a:t>
            </a:r>
            <a:r>
              <a:rPr sz="1700" spc="85" dirty="0">
                <a:solidFill>
                  <a:srgbClr val="5C5B5A"/>
                </a:solidFill>
                <a:latin typeface="Arial"/>
                <a:cs typeface="Arial"/>
              </a:rPr>
              <a:t> </a:t>
            </a:r>
            <a:r>
              <a:rPr sz="1700" dirty="0">
                <a:solidFill>
                  <a:srgbClr val="5C5B5A"/>
                </a:solidFill>
                <a:latin typeface="Arial"/>
                <a:cs typeface="Arial"/>
              </a:rPr>
              <a:t>specific</a:t>
            </a:r>
            <a:r>
              <a:rPr sz="1700" spc="95" dirty="0">
                <a:solidFill>
                  <a:srgbClr val="5C5B5A"/>
                </a:solidFill>
                <a:latin typeface="Arial"/>
                <a:cs typeface="Arial"/>
              </a:rPr>
              <a:t> </a:t>
            </a:r>
            <a:r>
              <a:rPr sz="1700" dirty="0">
                <a:solidFill>
                  <a:srgbClr val="5C5B5A"/>
                </a:solidFill>
                <a:latin typeface="Arial"/>
                <a:cs typeface="Arial"/>
              </a:rPr>
              <a:t>demographic</a:t>
            </a:r>
            <a:r>
              <a:rPr sz="1700" spc="95" dirty="0">
                <a:solidFill>
                  <a:srgbClr val="5C5B5A"/>
                </a:solidFill>
                <a:latin typeface="Arial"/>
                <a:cs typeface="Arial"/>
              </a:rPr>
              <a:t> </a:t>
            </a:r>
            <a:r>
              <a:rPr sz="1700" dirty="0">
                <a:solidFill>
                  <a:srgbClr val="5C5B5A"/>
                </a:solidFill>
                <a:latin typeface="Arial"/>
                <a:cs typeface="Arial"/>
              </a:rPr>
              <a:t>and</a:t>
            </a:r>
            <a:r>
              <a:rPr sz="1700" spc="105" dirty="0">
                <a:solidFill>
                  <a:srgbClr val="5C5B5A"/>
                </a:solidFill>
                <a:latin typeface="Arial"/>
                <a:cs typeface="Arial"/>
              </a:rPr>
              <a:t> </a:t>
            </a:r>
            <a:r>
              <a:rPr sz="1700" dirty="0">
                <a:solidFill>
                  <a:srgbClr val="5C5B5A"/>
                </a:solidFill>
                <a:latin typeface="Arial"/>
                <a:cs typeface="Arial"/>
              </a:rPr>
              <a:t>other</a:t>
            </a:r>
            <a:r>
              <a:rPr sz="1700" spc="100" dirty="0">
                <a:solidFill>
                  <a:srgbClr val="5C5B5A"/>
                </a:solidFill>
                <a:latin typeface="Arial"/>
                <a:cs typeface="Arial"/>
              </a:rPr>
              <a:t> </a:t>
            </a:r>
            <a:r>
              <a:rPr sz="1700" dirty="0">
                <a:solidFill>
                  <a:srgbClr val="5C5B5A"/>
                </a:solidFill>
                <a:latin typeface="Arial"/>
                <a:cs typeface="Arial"/>
              </a:rPr>
              <a:t>population</a:t>
            </a:r>
            <a:r>
              <a:rPr sz="1700" spc="100" dirty="0">
                <a:solidFill>
                  <a:srgbClr val="5C5B5A"/>
                </a:solidFill>
                <a:latin typeface="Arial"/>
                <a:cs typeface="Arial"/>
              </a:rPr>
              <a:t> </a:t>
            </a:r>
            <a:r>
              <a:rPr sz="1700" dirty="0">
                <a:solidFill>
                  <a:srgbClr val="5C5B5A"/>
                </a:solidFill>
                <a:latin typeface="Arial"/>
                <a:cs typeface="Arial"/>
              </a:rPr>
              <a:t>characteristics</a:t>
            </a:r>
            <a:r>
              <a:rPr sz="1700" spc="90" dirty="0">
                <a:solidFill>
                  <a:srgbClr val="5C5B5A"/>
                </a:solidFill>
                <a:latin typeface="Arial"/>
                <a:cs typeface="Arial"/>
              </a:rPr>
              <a:t> </a:t>
            </a:r>
            <a:r>
              <a:rPr sz="1700" spc="-10" dirty="0">
                <a:solidFill>
                  <a:srgbClr val="5C5B5A"/>
                </a:solidFill>
                <a:latin typeface="Arial"/>
                <a:cs typeface="Arial"/>
              </a:rPr>
              <a:t>compared </a:t>
            </a:r>
            <a:r>
              <a:rPr sz="1700" dirty="0">
                <a:solidFill>
                  <a:srgbClr val="5C5B5A"/>
                </a:solidFill>
                <a:latin typeface="Arial"/>
                <a:cs typeface="Arial"/>
              </a:rPr>
              <a:t>to</a:t>
            </a:r>
            <a:r>
              <a:rPr sz="1700" spc="480" dirty="0">
                <a:solidFill>
                  <a:srgbClr val="5C5B5A"/>
                </a:solidFill>
                <a:latin typeface="Arial"/>
                <a:cs typeface="Arial"/>
              </a:rPr>
              <a:t> </a:t>
            </a:r>
            <a:r>
              <a:rPr sz="1700" dirty="0">
                <a:solidFill>
                  <a:srgbClr val="5C5B5A"/>
                </a:solidFill>
                <a:latin typeface="Arial"/>
                <a:cs typeface="Arial"/>
              </a:rPr>
              <a:t>the</a:t>
            </a:r>
            <a:r>
              <a:rPr sz="1700" spc="484" dirty="0">
                <a:solidFill>
                  <a:srgbClr val="5C5B5A"/>
                </a:solidFill>
                <a:latin typeface="Arial"/>
                <a:cs typeface="Arial"/>
              </a:rPr>
              <a:t> </a:t>
            </a:r>
            <a:r>
              <a:rPr sz="1700" dirty="0">
                <a:solidFill>
                  <a:srgbClr val="5C5B5A"/>
                </a:solidFill>
                <a:latin typeface="Arial"/>
                <a:cs typeface="Arial"/>
              </a:rPr>
              <a:t>Greater</a:t>
            </a:r>
            <a:r>
              <a:rPr sz="1700" spc="470" dirty="0">
                <a:solidFill>
                  <a:srgbClr val="5C5B5A"/>
                </a:solidFill>
                <a:latin typeface="Arial"/>
                <a:cs typeface="Arial"/>
              </a:rPr>
              <a:t> </a:t>
            </a:r>
            <a:r>
              <a:rPr sz="1700" dirty="0">
                <a:solidFill>
                  <a:srgbClr val="5C5B5A"/>
                </a:solidFill>
                <a:latin typeface="Arial"/>
                <a:cs typeface="Arial"/>
              </a:rPr>
              <a:t>Manchester</a:t>
            </a:r>
            <a:r>
              <a:rPr sz="1700" spc="465" dirty="0">
                <a:solidFill>
                  <a:srgbClr val="5C5B5A"/>
                </a:solidFill>
                <a:latin typeface="Arial"/>
                <a:cs typeface="Arial"/>
              </a:rPr>
              <a:t> </a:t>
            </a:r>
            <a:r>
              <a:rPr sz="1700" dirty="0">
                <a:solidFill>
                  <a:srgbClr val="5C5B5A"/>
                </a:solidFill>
                <a:latin typeface="Arial"/>
                <a:cs typeface="Arial"/>
              </a:rPr>
              <a:t>average</a:t>
            </a:r>
            <a:r>
              <a:rPr sz="1700" spc="475" dirty="0">
                <a:solidFill>
                  <a:srgbClr val="5C5B5A"/>
                </a:solidFill>
                <a:latin typeface="Arial"/>
                <a:cs typeface="Arial"/>
              </a:rPr>
              <a:t> </a:t>
            </a:r>
            <a:r>
              <a:rPr sz="1700" dirty="0">
                <a:solidFill>
                  <a:srgbClr val="5C5B5A"/>
                </a:solidFill>
                <a:latin typeface="Arial"/>
                <a:cs typeface="Arial"/>
              </a:rPr>
              <a:t>are</a:t>
            </a:r>
            <a:r>
              <a:rPr sz="1700" spc="470" dirty="0">
                <a:solidFill>
                  <a:srgbClr val="5C5B5A"/>
                </a:solidFill>
                <a:latin typeface="Arial"/>
                <a:cs typeface="Arial"/>
              </a:rPr>
              <a:t> </a:t>
            </a:r>
            <a:r>
              <a:rPr sz="1700" dirty="0">
                <a:solidFill>
                  <a:srgbClr val="5C5B5A"/>
                </a:solidFill>
                <a:latin typeface="Arial"/>
                <a:cs typeface="Arial"/>
              </a:rPr>
              <a:t>reported.</a:t>
            </a:r>
            <a:r>
              <a:rPr sz="1700" spc="465" dirty="0">
                <a:solidFill>
                  <a:srgbClr val="5C5B5A"/>
                </a:solidFill>
                <a:latin typeface="Arial"/>
                <a:cs typeface="Arial"/>
              </a:rPr>
              <a:t> </a:t>
            </a:r>
            <a:r>
              <a:rPr sz="1700" dirty="0">
                <a:solidFill>
                  <a:srgbClr val="5C5B5A"/>
                </a:solidFill>
                <a:latin typeface="Arial"/>
                <a:cs typeface="Arial"/>
              </a:rPr>
              <a:t>These</a:t>
            </a:r>
            <a:r>
              <a:rPr sz="1700" spc="480" dirty="0">
                <a:solidFill>
                  <a:srgbClr val="5C5B5A"/>
                </a:solidFill>
                <a:latin typeface="Arial"/>
                <a:cs typeface="Arial"/>
              </a:rPr>
              <a:t> </a:t>
            </a:r>
            <a:r>
              <a:rPr sz="1700" dirty="0">
                <a:solidFill>
                  <a:srgbClr val="5C5B5A"/>
                </a:solidFill>
                <a:latin typeface="Arial"/>
                <a:cs typeface="Arial"/>
              </a:rPr>
              <a:t>differences</a:t>
            </a:r>
            <a:r>
              <a:rPr sz="1700" spc="459" dirty="0">
                <a:solidFill>
                  <a:srgbClr val="5C5B5A"/>
                </a:solidFill>
                <a:latin typeface="Arial"/>
                <a:cs typeface="Arial"/>
              </a:rPr>
              <a:t> </a:t>
            </a:r>
            <a:r>
              <a:rPr sz="1700" dirty="0">
                <a:solidFill>
                  <a:srgbClr val="5C5B5A"/>
                </a:solidFill>
                <a:latin typeface="Arial"/>
                <a:cs typeface="Arial"/>
              </a:rPr>
              <a:t>are</a:t>
            </a:r>
            <a:r>
              <a:rPr sz="1700" spc="480" dirty="0">
                <a:solidFill>
                  <a:srgbClr val="5C5B5A"/>
                </a:solidFill>
                <a:latin typeface="Arial"/>
                <a:cs typeface="Arial"/>
              </a:rPr>
              <a:t> </a:t>
            </a:r>
            <a:r>
              <a:rPr sz="1700" dirty="0">
                <a:solidFill>
                  <a:srgbClr val="5C5B5A"/>
                </a:solidFill>
                <a:latin typeface="Arial"/>
                <a:cs typeface="Arial"/>
              </a:rPr>
              <a:t>only</a:t>
            </a:r>
            <a:r>
              <a:rPr sz="1700" spc="459" dirty="0">
                <a:solidFill>
                  <a:srgbClr val="5C5B5A"/>
                </a:solidFill>
                <a:latin typeface="Arial"/>
                <a:cs typeface="Arial"/>
              </a:rPr>
              <a:t> </a:t>
            </a:r>
            <a:r>
              <a:rPr sz="1700" dirty="0">
                <a:solidFill>
                  <a:srgbClr val="5C5B5A"/>
                </a:solidFill>
                <a:latin typeface="Arial"/>
                <a:cs typeface="Arial"/>
              </a:rPr>
              <a:t>highlighted</a:t>
            </a:r>
            <a:r>
              <a:rPr sz="1700" spc="475" dirty="0">
                <a:solidFill>
                  <a:srgbClr val="5C5B5A"/>
                </a:solidFill>
                <a:latin typeface="Arial"/>
                <a:cs typeface="Arial"/>
              </a:rPr>
              <a:t> </a:t>
            </a:r>
            <a:r>
              <a:rPr sz="1700" dirty="0">
                <a:solidFill>
                  <a:srgbClr val="5C5B5A"/>
                </a:solidFill>
                <a:latin typeface="Arial"/>
                <a:cs typeface="Arial"/>
              </a:rPr>
              <a:t>where</a:t>
            </a:r>
            <a:r>
              <a:rPr sz="1700" spc="484" dirty="0">
                <a:solidFill>
                  <a:srgbClr val="5C5B5A"/>
                </a:solidFill>
                <a:latin typeface="Arial"/>
                <a:cs typeface="Arial"/>
              </a:rPr>
              <a:t> </a:t>
            </a:r>
            <a:r>
              <a:rPr sz="1700" dirty="0">
                <a:solidFill>
                  <a:srgbClr val="5C5B5A"/>
                </a:solidFill>
                <a:latin typeface="Arial"/>
                <a:cs typeface="Arial"/>
              </a:rPr>
              <a:t>they</a:t>
            </a:r>
            <a:r>
              <a:rPr sz="1700" spc="475" dirty="0">
                <a:solidFill>
                  <a:srgbClr val="5C5B5A"/>
                </a:solidFill>
                <a:latin typeface="Arial"/>
                <a:cs typeface="Arial"/>
              </a:rPr>
              <a:t> </a:t>
            </a:r>
            <a:r>
              <a:rPr sz="1700" spc="-25" dirty="0">
                <a:solidFill>
                  <a:srgbClr val="5C5B5A"/>
                </a:solidFill>
                <a:latin typeface="Arial"/>
                <a:cs typeface="Arial"/>
              </a:rPr>
              <a:t>are </a:t>
            </a:r>
            <a:r>
              <a:rPr sz="1700" dirty="0">
                <a:solidFill>
                  <a:srgbClr val="5C5B5A"/>
                </a:solidFill>
                <a:latin typeface="Arial"/>
                <a:cs typeface="Arial"/>
              </a:rPr>
              <a:t>significantly</a:t>
            </a:r>
            <a:r>
              <a:rPr sz="1700" spc="355" dirty="0">
                <a:solidFill>
                  <a:srgbClr val="5C5B5A"/>
                </a:solidFill>
                <a:latin typeface="Arial"/>
                <a:cs typeface="Arial"/>
              </a:rPr>
              <a:t> </a:t>
            </a:r>
            <a:r>
              <a:rPr sz="1700" dirty="0">
                <a:solidFill>
                  <a:srgbClr val="5C5B5A"/>
                </a:solidFill>
                <a:latin typeface="Arial"/>
                <a:cs typeface="Arial"/>
              </a:rPr>
              <a:t>different</a:t>
            </a:r>
            <a:r>
              <a:rPr sz="1700" spc="360" dirty="0">
                <a:solidFill>
                  <a:srgbClr val="5C5B5A"/>
                </a:solidFill>
                <a:latin typeface="Arial"/>
                <a:cs typeface="Arial"/>
              </a:rPr>
              <a:t> </a:t>
            </a:r>
            <a:r>
              <a:rPr sz="1700" dirty="0">
                <a:solidFill>
                  <a:srgbClr val="5C5B5A"/>
                </a:solidFill>
                <a:latin typeface="Arial"/>
                <a:cs typeface="Arial"/>
              </a:rPr>
              <a:t>statistically</a:t>
            </a:r>
            <a:r>
              <a:rPr sz="1700" spc="350" dirty="0">
                <a:solidFill>
                  <a:srgbClr val="5C5B5A"/>
                </a:solidFill>
                <a:latin typeface="Arial"/>
                <a:cs typeface="Arial"/>
              </a:rPr>
              <a:t> </a:t>
            </a:r>
            <a:r>
              <a:rPr sz="1700" dirty="0">
                <a:solidFill>
                  <a:srgbClr val="5C5B5A"/>
                </a:solidFill>
                <a:latin typeface="Arial"/>
                <a:cs typeface="Arial"/>
              </a:rPr>
              <a:t>(at</a:t>
            </a:r>
            <a:r>
              <a:rPr sz="1700" spc="370" dirty="0">
                <a:solidFill>
                  <a:srgbClr val="5C5B5A"/>
                </a:solidFill>
                <a:latin typeface="Arial"/>
                <a:cs typeface="Arial"/>
              </a:rPr>
              <a:t> </a:t>
            </a:r>
            <a:r>
              <a:rPr sz="1700" dirty="0">
                <a:solidFill>
                  <a:srgbClr val="5C5B5A"/>
                </a:solidFill>
                <a:latin typeface="Arial"/>
                <a:cs typeface="Arial"/>
              </a:rPr>
              <a:t>the</a:t>
            </a:r>
            <a:r>
              <a:rPr sz="1700" spc="360" dirty="0">
                <a:solidFill>
                  <a:srgbClr val="5C5B5A"/>
                </a:solidFill>
                <a:latin typeface="Arial"/>
                <a:cs typeface="Arial"/>
              </a:rPr>
              <a:t> </a:t>
            </a:r>
            <a:r>
              <a:rPr sz="1700" dirty="0">
                <a:solidFill>
                  <a:srgbClr val="5C5B5A"/>
                </a:solidFill>
                <a:latin typeface="Arial"/>
                <a:cs typeface="Arial"/>
              </a:rPr>
              <a:t>95%</a:t>
            </a:r>
            <a:r>
              <a:rPr sz="1700" spc="365" dirty="0">
                <a:solidFill>
                  <a:srgbClr val="5C5B5A"/>
                </a:solidFill>
                <a:latin typeface="Arial"/>
                <a:cs typeface="Arial"/>
              </a:rPr>
              <a:t> </a:t>
            </a:r>
            <a:r>
              <a:rPr sz="1700" dirty="0">
                <a:solidFill>
                  <a:srgbClr val="5C5B5A"/>
                </a:solidFill>
                <a:latin typeface="Arial"/>
                <a:cs typeface="Arial"/>
              </a:rPr>
              <a:t>level</a:t>
            </a:r>
            <a:r>
              <a:rPr sz="1700" spc="365" dirty="0">
                <a:solidFill>
                  <a:srgbClr val="5C5B5A"/>
                </a:solidFill>
                <a:latin typeface="Arial"/>
                <a:cs typeface="Arial"/>
              </a:rPr>
              <a:t> </a:t>
            </a:r>
            <a:r>
              <a:rPr sz="1700" dirty="0">
                <a:solidFill>
                  <a:srgbClr val="5C5B5A"/>
                </a:solidFill>
                <a:latin typeface="Arial"/>
                <a:cs typeface="Arial"/>
              </a:rPr>
              <a:t>of</a:t>
            </a:r>
            <a:r>
              <a:rPr sz="1700" spc="355" dirty="0">
                <a:solidFill>
                  <a:srgbClr val="5C5B5A"/>
                </a:solidFill>
                <a:latin typeface="Arial"/>
                <a:cs typeface="Arial"/>
              </a:rPr>
              <a:t> </a:t>
            </a:r>
            <a:r>
              <a:rPr sz="1700" dirty="0">
                <a:solidFill>
                  <a:srgbClr val="5C5B5A"/>
                </a:solidFill>
                <a:latin typeface="Arial"/>
                <a:cs typeface="Arial"/>
              </a:rPr>
              <a:t>confidence)</a:t>
            </a:r>
            <a:r>
              <a:rPr sz="1700" spc="350" dirty="0">
                <a:solidFill>
                  <a:srgbClr val="5C5B5A"/>
                </a:solidFill>
                <a:latin typeface="Arial"/>
                <a:cs typeface="Arial"/>
              </a:rPr>
              <a:t> </a:t>
            </a:r>
            <a:r>
              <a:rPr sz="1700" dirty="0">
                <a:solidFill>
                  <a:srgbClr val="5C5B5A"/>
                </a:solidFill>
                <a:latin typeface="Arial"/>
                <a:cs typeface="Arial"/>
              </a:rPr>
              <a:t>compared</a:t>
            </a:r>
            <a:r>
              <a:rPr sz="1700" spc="380" dirty="0">
                <a:solidFill>
                  <a:srgbClr val="5C5B5A"/>
                </a:solidFill>
                <a:latin typeface="Arial"/>
                <a:cs typeface="Arial"/>
              </a:rPr>
              <a:t> </a:t>
            </a:r>
            <a:r>
              <a:rPr sz="1700" dirty="0">
                <a:solidFill>
                  <a:srgbClr val="5C5B5A"/>
                </a:solidFill>
                <a:latin typeface="Arial"/>
                <a:cs typeface="Arial"/>
              </a:rPr>
              <a:t>with</a:t>
            </a:r>
            <a:r>
              <a:rPr sz="1700" spc="375" dirty="0">
                <a:solidFill>
                  <a:srgbClr val="5C5B5A"/>
                </a:solidFill>
                <a:latin typeface="Arial"/>
                <a:cs typeface="Arial"/>
              </a:rPr>
              <a:t> </a:t>
            </a:r>
            <a:r>
              <a:rPr sz="1700" dirty="0">
                <a:solidFill>
                  <a:srgbClr val="5C5B5A"/>
                </a:solidFill>
                <a:latin typeface="Arial"/>
                <a:cs typeface="Arial"/>
              </a:rPr>
              <a:t>the</a:t>
            </a:r>
            <a:r>
              <a:rPr sz="1700" spc="370" dirty="0">
                <a:solidFill>
                  <a:srgbClr val="5C5B5A"/>
                </a:solidFill>
                <a:latin typeface="Arial"/>
                <a:cs typeface="Arial"/>
              </a:rPr>
              <a:t> </a:t>
            </a:r>
            <a:r>
              <a:rPr sz="1700" dirty="0">
                <a:solidFill>
                  <a:srgbClr val="5C5B5A"/>
                </a:solidFill>
                <a:latin typeface="Arial"/>
                <a:cs typeface="Arial"/>
              </a:rPr>
              <a:t>‘total’</a:t>
            </a:r>
            <a:r>
              <a:rPr sz="1700" spc="310" dirty="0">
                <a:solidFill>
                  <a:srgbClr val="5C5B5A"/>
                </a:solidFill>
                <a:latin typeface="Arial"/>
                <a:cs typeface="Arial"/>
              </a:rPr>
              <a:t> </a:t>
            </a:r>
            <a:r>
              <a:rPr sz="1700" dirty="0">
                <a:solidFill>
                  <a:srgbClr val="5C5B5A"/>
                </a:solidFill>
                <a:latin typeface="Arial"/>
                <a:cs typeface="Arial"/>
              </a:rPr>
              <a:t>figures</a:t>
            </a:r>
            <a:r>
              <a:rPr sz="1700" spc="355" dirty="0">
                <a:solidFill>
                  <a:srgbClr val="5C5B5A"/>
                </a:solidFill>
                <a:latin typeface="Arial"/>
                <a:cs typeface="Arial"/>
              </a:rPr>
              <a:t> </a:t>
            </a:r>
            <a:r>
              <a:rPr sz="1700" dirty="0">
                <a:solidFill>
                  <a:srgbClr val="5C5B5A"/>
                </a:solidFill>
                <a:latin typeface="Arial"/>
                <a:cs typeface="Arial"/>
              </a:rPr>
              <a:t>(i.e.</a:t>
            </a:r>
            <a:r>
              <a:rPr sz="1700" spc="370" dirty="0">
                <a:solidFill>
                  <a:srgbClr val="5C5B5A"/>
                </a:solidFill>
                <a:latin typeface="Arial"/>
                <a:cs typeface="Arial"/>
              </a:rPr>
              <a:t> </a:t>
            </a:r>
            <a:r>
              <a:rPr sz="1700" spc="-25" dirty="0">
                <a:solidFill>
                  <a:srgbClr val="5C5B5A"/>
                </a:solidFill>
                <a:latin typeface="Arial"/>
                <a:cs typeface="Arial"/>
              </a:rPr>
              <a:t>the </a:t>
            </a:r>
            <a:r>
              <a:rPr sz="1700" dirty="0">
                <a:solidFill>
                  <a:srgbClr val="5C5B5A"/>
                </a:solidFill>
                <a:latin typeface="Arial"/>
                <a:cs typeface="Arial"/>
              </a:rPr>
              <a:t>Greater</a:t>
            </a:r>
            <a:r>
              <a:rPr sz="1700" spc="229" dirty="0">
                <a:solidFill>
                  <a:srgbClr val="5C5B5A"/>
                </a:solidFill>
                <a:latin typeface="Arial"/>
                <a:cs typeface="Arial"/>
              </a:rPr>
              <a:t> </a:t>
            </a:r>
            <a:r>
              <a:rPr sz="1700" dirty="0">
                <a:solidFill>
                  <a:srgbClr val="5C5B5A"/>
                </a:solidFill>
                <a:latin typeface="Arial"/>
                <a:cs typeface="Arial"/>
              </a:rPr>
              <a:t>Manchester</a:t>
            </a:r>
            <a:r>
              <a:rPr sz="1700" spc="225" dirty="0">
                <a:solidFill>
                  <a:srgbClr val="5C5B5A"/>
                </a:solidFill>
                <a:latin typeface="Arial"/>
                <a:cs typeface="Arial"/>
              </a:rPr>
              <a:t> </a:t>
            </a:r>
            <a:r>
              <a:rPr sz="1700" dirty="0">
                <a:solidFill>
                  <a:srgbClr val="5C5B5A"/>
                </a:solidFill>
                <a:latin typeface="Arial"/>
                <a:cs typeface="Arial"/>
              </a:rPr>
              <a:t>average).</a:t>
            </a:r>
            <a:r>
              <a:rPr sz="1700" spc="229" dirty="0">
                <a:solidFill>
                  <a:srgbClr val="5C5B5A"/>
                </a:solidFill>
                <a:latin typeface="Arial"/>
                <a:cs typeface="Arial"/>
              </a:rPr>
              <a:t> </a:t>
            </a:r>
            <a:r>
              <a:rPr sz="1700" dirty="0">
                <a:solidFill>
                  <a:srgbClr val="5C5B5A"/>
                </a:solidFill>
                <a:latin typeface="Arial"/>
                <a:cs typeface="Arial"/>
              </a:rPr>
              <a:t>Significant</a:t>
            </a:r>
            <a:r>
              <a:rPr sz="1700" spc="225" dirty="0">
                <a:solidFill>
                  <a:srgbClr val="5C5B5A"/>
                </a:solidFill>
                <a:latin typeface="Arial"/>
                <a:cs typeface="Arial"/>
              </a:rPr>
              <a:t> </a:t>
            </a:r>
            <a:r>
              <a:rPr sz="1700" dirty="0">
                <a:solidFill>
                  <a:srgbClr val="5C5B5A"/>
                </a:solidFill>
                <a:latin typeface="Arial"/>
                <a:cs typeface="Arial"/>
              </a:rPr>
              <a:t>differences</a:t>
            </a:r>
            <a:r>
              <a:rPr sz="1700" spc="215" dirty="0">
                <a:solidFill>
                  <a:srgbClr val="5C5B5A"/>
                </a:solidFill>
                <a:latin typeface="Arial"/>
                <a:cs typeface="Arial"/>
              </a:rPr>
              <a:t> </a:t>
            </a:r>
            <a:r>
              <a:rPr sz="1700" dirty="0">
                <a:solidFill>
                  <a:srgbClr val="5C5B5A"/>
                </a:solidFill>
                <a:latin typeface="Arial"/>
                <a:cs typeface="Arial"/>
              </a:rPr>
              <a:t>are</a:t>
            </a:r>
            <a:r>
              <a:rPr sz="1700" spc="235" dirty="0">
                <a:solidFill>
                  <a:srgbClr val="5C5B5A"/>
                </a:solidFill>
                <a:latin typeface="Arial"/>
                <a:cs typeface="Arial"/>
              </a:rPr>
              <a:t> </a:t>
            </a:r>
            <a:r>
              <a:rPr sz="1700" dirty="0">
                <a:solidFill>
                  <a:srgbClr val="5C5B5A"/>
                </a:solidFill>
                <a:latin typeface="Arial"/>
                <a:cs typeface="Arial"/>
              </a:rPr>
              <a:t>shown</a:t>
            </a:r>
            <a:r>
              <a:rPr sz="1700" spc="240" dirty="0">
                <a:solidFill>
                  <a:srgbClr val="5C5B5A"/>
                </a:solidFill>
                <a:latin typeface="Arial"/>
                <a:cs typeface="Arial"/>
              </a:rPr>
              <a:t> </a:t>
            </a:r>
            <a:r>
              <a:rPr sz="1700" dirty="0">
                <a:solidFill>
                  <a:srgbClr val="5C5B5A"/>
                </a:solidFill>
                <a:latin typeface="Arial"/>
                <a:cs typeface="Arial"/>
              </a:rPr>
              <a:t>in</a:t>
            </a:r>
            <a:r>
              <a:rPr sz="1700" spc="225" dirty="0">
                <a:solidFill>
                  <a:srgbClr val="5C5B5A"/>
                </a:solidFill>
                <a:latin typeface="Arial"/>
                <a:cs typeface="Arial"/>
              </a:rPr>
              <a:t> </a:t>
            </a:r>
            <a:r>
              <a:rPr sz="1700" dirty="0">
                <a:solidFill>
                  <a:srgbClr val="5C5B5A"/>
                </a:solidFill>
                <a:latin typeface="Arial"/>
                <a:cs typeface="Arial"/>
              </a:rPr>
              <a:t>charts</a:t>
            </a:r>
            <a:r>
              <a:rPr sz="1700" spc="225" dirty="0">
                <a:solidFill>
                  <a:srgbClr val="5C5B5A"/>
                </a:solidFill>
                <a:latin typeface="Arial"/>
                <a:cs typeface="Arial"/>
              </a:rPr>
              <a:t> </a:t>
            </a:r>
            <a:r>
              <a:rPr sz="1700" dirty="0">
                <a:solidFill>
                  <a:srgbClr val="5C5B5A"/>
                </a:solidFill>
                <a:latin typeface="Arial"/>
                <a:cs typeface="Arial"/>
              </a:rPr>
              <a:t>and</a:t>
            </a:r>
            <a:r>
              <a:rPr sz="1700" spc="235" dirty="0">
                <a:solidFill>
                  <a:srgbClr val="5C5B5A"/>
                </a:solidFill>
                <a:latin typeface="Arial"/>
                <a:cs typeface="Arial"/>
              </a:rPr>
              <a:t> </a:t>
            </a:r>
            <a:r>
              <a:rPr sz="1700" dirty="0">
                <a:solidFill>
                  <a:srgbClr val="5C5B5A"/>
                </a:solidFill>
                <a:latin typeface="Arial"/>
                <a:cs typeface="Arial"/>
              </a:rPr>
              <a:t>tables</a:t>
            </a:r>
            <a:r>
              <a:rPr sz="1700" spc="240" dirty="0">
                <a:solidFill>
                  <a:srgbClr val="5C5B5A"/>
                </a:solidFill>
                <a:latin typeface="Arial"/>
                <a:cs typeface="Arial"/>
              </a:rPr>
              <a:t> </a:t>
            </a:r>
            <a:r>
              <a:rPr sz="1700" dirty="0">
                <a:solidFill>
                  <a:srgbClr val="5C5B5A"/>
                </a:solidFill>
                <a:latin typeface="Arial"/>
                <a:cs typeface="Arial"/>
              </a:rPr>
              <a:t>with</a:t>
            </a:r>
            <a:r>
              <a:rPr sz="1700" spc="240" dirty="0">
                <a:solidFill>
                  <a:srgbClr val="5C5B5A"/>
                </a:solidFill>
                <a:latin typeface="Arial"/>
                <a:cs typeface="Arial"/>
              </a:rPr>
              <a:t> </a:t>
            </a:r>
            <a:r>
              <a:rPr sz="1700" dirty="0">
                <a:solidFill>
                  <a:srgbClr val="5C5B5A"/>
                </a:solidFill>
                <a:latin typeface="Arial"/>
                <a:cs typeface="Arial"/>
              </a:rPr>
              <a:t>the</a:t>
            </a:r>
            <a:r>
              <a:rPr sz="1700" spc="220" dirty="0">
                <a:solidFill>
                  <a:srgbClr val="5C5B5A"/>
                </a:solidFill>
                <a:latin typeface="Arial"/>
                <a:cs typeface="Arial"/>
              </a:rPr>
              <a:t> </a:t>
            </a:r>
            <a:r>
              <a:rPr sz="1700" dirty="0">
                <a:solidFill>
                  <a:srgbClr val="5C5B5A"/>
                </a:solidFill>
                <a:latin typeface="Arial"/>
                <a:cs typeface="Arial"/>
              </a:rPr>
              <a:t>use</a:t>
            </a:r>
            <a:r>
              <a:rPr sz="1700" spc="235" dirty="0">
                <a:solidFill>
                  <a:srgbClr val="5C5B5A"/>
                </a:solidFill>
                <a:latin typeface="Arial"/>
                <a:cs typeface="Arial"/>
              </a:rPr>
              <a:t> </a:t>
            </a:r>
            <a:r>
              <a:rPr sz="1700" dirty="0">
                <a:solidFill>
                  <a:srgbClr val="5C5B5A"/>
                </a:solidFill>
                <a:latin typeface="Arial"/>
                <a:cs typeface="Arial"/>
              </a:rPr>
              <a:t>of</a:t>
            </a:r>
            <a:r>
              <a:rPr sz="1700" spc="229" dirty="0">
                <a:solidFill>
                  <a:srgbClr val="5C5B5A"/>
                </a:solidFill>
                <a:latin typeface="Arial"/>
                <a:cs typeface="Arial"/>
              </a:rPr>
              <a:t> </a:t>
            </a:r>
            <a:r>
              <a:rPr sz="1700" dirty="0">
                <a:solidFill>
                  <a:srgbClr val="5C5B5A"/>
                </a:solidFill>
                <a:latin typeface="Arial"/>
                <a:cs typeface="Arial"/>
              </a:rPr>
              <a:t>up</a:t>
            </a:r>
            <a:r>
              <a:rPr sz="1700" spc="235" dirty="0">
                <a:solidFill>
                  <a:srgbClr val="5C5B5A"/>
                </a:solidFill>
                <a:latin typeface="Arial"/>
                <a:cs typeface="Arial"/>
              </a:rPr>
              <a:t> </a:t>
            </a:r>
            <a:r>
              <a:rPr sz="1700" spc="-25" dirty="0">
                <a:solidFill>
                  <a:srgbClr val="5C5B5A"/>
                </a:solidFill>
                <a:latin typeface="Arial"/>
                <a:cs typeface="Arial"/>
              </a:rPr>
              <a:t>and </a:t>
            </a:r>
            <a:r>
              <a:rPr sz="1700" dirty="0">
                <a:solidFill>
                  <a:srgbClr val="5C5B5A"/>
                </a:solidFill>
                <a:latin typeface="Arial"/>
                <a:cs typeface="Arial"/>
              </a:rPr>
              <a:t>down</a:t>
            </a:r>
            <a:r>
              <a:rPr sz="1700" spc="-30" dirty="0">
                <a:solidFill>
                  <a:srgbClr val="5C5B5A"/>
                </a:solidFill>
                <a:latin typeface="Arial"/>
                <a:cs typeface="Arial"/>
              </a:rPr>
              <a:t> </a:t>
            </a:r>
            <a:r>
              <a:rPr sz="1700" spc="-10" dirty="0">
                <a:solidFill>
                  <a:srgbClr val="5C5B5A"/>
                </a:solidFill>
                <a:latin typeface="Arial"/>
                <a:cs typeface="Arial"/>
              </a:rPr>
              <a:t>arrows.</a:t>
            </a:r>
            <a:endParaRPr sz="1700">
              <a:latin typeface="Arial"/>
              <a:cs typeface="Arial"/>
            </a:endParaRPr>
          </a:p>
          <a:p>
            <a:pPr>
              <a:lnSpc>
                <a:spcPct val="100000"/>
              </a:lnSpc>
              <a:spcBef>
                <a:spcPts val="65"/>
              </a:spcBef>
              <a:buClr>
                <a:srgbClr val="5C5B5A"/>
              </a:buClr>
              <a:buFont typeface="Arial"/>
              <a:buChar char="•"/>
            </a:pPr>
            <a:endParaRPr sz="1700">
              <a:latin typeface="Arial"/>
              <a:cs typeface="Arial"/>
            </a:endParaRPr>
          </a:p>
          <a:p>
            <a:pPr marL="241300" marR="6985" indent="-228600" algn="just">
              <a:lnSpc>
                <a:spcPts val="1630"/>
              </a:lnSpc>
              <a:buChar char="•"/>
              <a:tabLst>
                <a:tab pos="241300" algn="l"/>
              </a:tabLst>
            </a:pPr>
            <a:r>
              <a:rPr sz="1700" dirty="0">
                <a:solidFill>
                  <a:srgbClr val="5C5B5A"/>
                </a:solidFill>
                <a:latin typeface="Arial"/>
                <a:cs typeface="Arial"/>
              </a:rPr>
              <a:t>The</a:t>
            </a:r>
            <a:r>
              <a:rPr sz="1700" spc="-5" dirty="0">
                <a:solidFill>
                  <a:srgbClr val="5C5B5A"/>
                </a:solidFill>
                <a:latin typeface="Arial"/>
                <a:cs typeface="Arial"/>
              </a:rPr>
              <a:t> </a:t>
            </a:r>
            <a:r>
              <a:rPr sz="1700" dirty="0">
                <a:solidFill>
                  <a:srgbClr val="5C5B5A"/>
                </a:solidFill>
                <a:latin typeface="Arial"/>
                <a:cs typeface="Arial"/>
              </a:rPr>
              <a:t>confidence</a:t>
            </a:r>
            <a:r>
              <a:rPr sz="1700" spc="-10" dirty="0">
                <a:solidFill>
                  <a:srgbClr val="5C5B5A"/>
                </a:solidFill>
                <a:latin typeface="Arial"/>
                <a:cs typeface="Arial"/>
              </a:rPr>
              <a:t> </a:t>
            </a:r>
            <a:r>
              <a:rPr sz="1700" dirty="0">
                <a:solidFill>
                  <a:srgbClr val="5C5B5A"/>
                </a:solidFill>
                <a:latin typeface="Arial"/>
                <a:cs typeface="Arial"/>
              </a:rPr>
              <a:t>interval is</a:t>
            </a:r>
            <a:r>
              <a:rPr sz="1700" spc="-5" dirty="0">
                <a:solidFill>
                  <a:srgbClr val="5C5B5A"/>
                </a:solidFill>
                <a:latin typeface="Arial"/>
                <a:cs typeface="Arial"/>
              </a:rPr>
              <a:t> </a:t>
            </a:r>
            <a:r>
              <a:rPr sz="1700" dirty="0">
                <a:solidFill>
                  <a:srgbClr val="5C5B5A"/>
                </a:solidFill>
                <a:latin typeface="Arial"/>
                <a:cs typeface="Arial"/>
              </a:rPr>
              <a:t>an</a:t>
            </a:r>
            <a:r>
              <a:rPr sz="1700" spc="-5" dirty="0">
                <a:solidFill>
                  <a:srgbClr val="5C5B5A"/>
                </a:solidFill>
                <a:latin typeface="Arial"/>
                <a:cs typeface="Arial"/>
              </a:rPr>
              <a:t> </a:t>
            </a:r>
            <a:r>
              <a:rPr sz="1700" dirty="0">
                <a:solidFill>
                  <a:srgbClr val="5C5B5A"/>
                </a:solidFill>
                <a:latin typeface="Arial"/>
                <a:cs typeface="Arial"/>
              </a:rPr>
              <a:t>estimate</a:t>
            </a:r>
            <a:r>
              <a:rPr sz="1700" spc="-5" dirty="0">
                <a:solidFill>
                  <a:srgbClr val="5C5B5A"/>
                </a:solidFill>
                <a:latin typeface="Arial"/>
                <a:cs typeface="Arial"/>
              </a:rPr>
              <a:t> </a:t>
            </a:r>
            <a:r>
              <a:rPr sz="1700" dirty="0">
                <a:solidFill>
                  <a:srgbClr val="5C5B5A"/>
                </a:solidFill>
                <a:latin typeface="Arial"/>
                <a:cs typeface="Arial"/>
              </a:rPr>
              <a:t>of the</a:t>
            </a:r>
            <a:r>
              <a:rPr sz="1700" spc="5" dirty="0">
                <a:solidFill>
                  <a:srgbClr val="5C5B5A"/>
                </a:solidFill>
                <a:latin typeface="Arial"/>
                <a:cs typeface="Arial"/>
              </a:rPr>
              <a:t> </a:t>
            </a:r>
            <a:r>
              <a:rPr sz="1700" dirty="0">
                <a:solidFill>
                  <a:srgbClr val="5C5B5A"/>
                </a:solidFill>
                <a:latin typeface="Arial"/>
                <a:cs typeface="Arial"/>
              </a:rPr>
              <a:t>amount</a:t>
            </a:r>
            <a:r>
              <a:rPr sz="1700" spc="-10" dirty="0">
                <a:solidFill>
                  <a:srgbClr val="5C5B5A"/>
                </a:solidFill>
                <a:latin typeface="Arial"/>
                <a:cs typeface="Arial"/>
              </a:rPr>
              <a:t> </a:t>
            </a:r>
            <a:r>
              <a:rPr sz="1700" dirty="0">
                <a:solidFill>
                  <a:srgbClr val="5C5B5A"/>
                </a:solidFill>
                <a:latin typeface="Arial"/>
                <a:cs typeface="Arial"/>
              </a:rPr>
              <a:t>of uncertainty</a:t>
            </a:r>
            <a:r>
              <a:rPr sz="1700" spc="-10" dirty="0">
                <a:solidFill>
                  <a:srgbClr val="5C5B5A"/>
                </a:solidFill>
                <a:latin typeface="Arial"/>
                <a:cs typeface="Arial"/>
              </a:rPr>
              <a:t> </a:t>
            </a:r>
            <a:r>
              <a:rPr sz="1700" dirty="0">
                <a:solidFill>
                  <a:srgbClr val="5C5B5A"/>
                </a:solidFill>
                <a:latin typeface="Arial"/>
                <a:cs typeface="Arial"/>
              </a:rPr>
              <a:t>associated</a:t>
            </a:r>
            <a:r>
              <a:rPr sz="1700" spc="15" dirty="0">
                <a:solidFill>
                  <a:srgbClr val="5C5B5A"/>
                </a:solidFill>
                <a:latin typeface="Arial"/>
                <a:cs typeface="Arial"/>
              </a:rPr>
              <a:t> </a:t>
            </a:r>
            <a:r>
              <a:rPr sz="1700" dirty="0">
                <a:solidFill>
                  <a:srgbClr val="5C5B5A"/>
                </a:solidFill>
                <a:latin typeface="Arial"/>
                <a:cs typeface="Arial"/>
              </a:rPr>
              <a:t>with</a:t>
            </a:r>
            <a:r>
              <a:rPr sz="1700" spc="-5" dirty="0">
                <a:solidFill>
                  <a:srgbClr val="5C5B5A"/>
                </a:solidFill>
                <a:latin typeface="Arial"/>
                <a:cs typeface="Arial"/>
              </a:rPr>
              <a:t> </a:t>
            </a:r>
            <a:r>
              <a:rPr sz="1700" dirty="0">
                <a:solidFill>
                  <a:srgbClr val="5C5B5A"/>
                </a:solidFill>
                <a:latin typeface="Arial"/>
                <a:cs typeface="Arial"/>
              </a:rPr>
              <a:t>a</a:t>
            </a:r>
            <a:r>
              <a:rPr sz="1700" spc="10" dirty="0">
                <a:solidFill>
                  <a:srgbClr val="5C5B5A"/>
                </a:solidFill>
                <a:latin typeface="Arial"/>
                <a:cs typeface="Arial"/>
              </a:rPr>
              <a:t> </a:t>
            </a:r>
            <a:r>
              <a:rPr sz="1700" dirty="0">
                <a:solidFill>
                  <a:srgbClr val="5C5B5A"/>
                </a:solidFill>
                <a:latin typeface="Arial"/>
                <a:cs typeface="Arial"/>
              </a:rPr>
              <a:t>sample. A</a:t>
            </a:r>
            <a:r>
              <a:rPr sz="1700" spc="-90" dirty="0">
                <a:solidFill>
                  <a:srgbClr val="5C5B5A"/>
                </a:solidFill>
                <a:latin typeface="Arial"/>
                <a:cs typeface="Arial"/>
              </a:rPr>
              <a:t> </a:t>
            </a:r>
            <a:r>
              <a:rPr sz="1700" dirty="0">
                <a:solidFill>
                  <a:srgbClr val="5C5B5A"/>
                </a:solidFill>
                <a:latin typeface="Arial"/>
                <a:cs typeface="Arial"/>
              </a:rPr>
              <a:t>95%</a:t>
            </a:r>
            <a:r>
              <a:rPr sz="1700" spc="-10" dirty="0">
                <a:solidFill>
                  <a:srgbClr val="5C5B5A"/>
                </a:solidFill>
                <a:latin typeface="Arial"/>
                <a:cs typeface="Arial"/>
              </a:rPr>
              <a:t> confidence </a:t>
            </a:r>
            <a:r>
              <a:rPr sz="1700" dirty="0">
                <a:solidFill>
                  <a:srgbClr val="5C5B5A"/>
                </a:solidFill>
                <a:latin typeface="Arial"/>
                <a:cs typeface="Arial"/>
              </a:rPr>
              <a:t>interval</a:t>
            </a:r>
            <a:r>
              <a:rPr sz="1700" spc="-30" dirty="0">
                <a:solidFill>
                  <a:srgbClr val="5C5B5A"/>
                </a:solidFill>
                <a:latin typeface="Arial"/>
                <a:cs typeface="Arial"/>
              </a:rPr>
              <a:t> </a:t>
            </a:r>
            <a:r>
              <a:rPr sz="1700" dirty="0">
                <a:solidFill>
                  <a:srgbClr val="5C5B5A"/>
                </a:solidFill>
                <a:latin typeface="Arial"/>
                <a:cs typeface="Arial"/>
              </a:rPr>
              <a:t>is</a:t>
            </a:r>
            <a:r>
              <a:rPr sz="1700" spc="-35" dirty="0">
                <a:solidFill>
                  <a:srgbClr val="5C5B5A"/>
                </a:solidFill>
                <a:latin typeface="Arial"/>
                <a:cs typeface="Arial"/>
              </a:rPr>
              <a:t> </a:t>
            </a:r>
            <a:r>
              <a:rPr sz="1700" dirty="0">
                <a:solidFill>
                  <a:srgbClr val="5C5B5A"/>
                </a:solidFill>
                <a:latin typeface="Arial"/>
                <a:cs typeface="Arial"/>
              </a:rPr>
              <a:t>where</a:t>
            </a:r>
            <a:r>
              <a:rPr sz="1700" spc="-10" dirty="0">
                <a:solidFill>
                  <a:srgbClr val="5C5B5A"/>
                </a:solidFill>
                <a:latin typeface="Arial"/>
                <a:cs typeface="Arial"/>
              </a:rPr>
              <a:t> </a:t>
            </a:r>
            <a:r>
              <a:rPr sz="1700" dirty="0">
                <a:solidFill>
                  <a:srgbClr val="5C5B5A"/>
                </a:solidFill>
                <a:latin typeface="Arial"/>
                <a:cs typeface="Arial"/>
              </a:rPr>
              <a:t>you</a:t>
            </a:r>
            <a:r>
              <a:rPr sz="1700" spc="-10" dirty="0">
                <a:solidFill>
                  <a:srgbClr val="5C5B5A"/>
                </a:solidFill>
                <a:latin typeface="Arial"/>
                <a:cs typeface="Arial"/>
              </a:rPr>
              <a:t> </a:t>
            </a:r>
            <a:r>
              <a:rPr sz="1700" dirty="0">
                <a:solidFill>
                  <a:srgbClr val="5C5B5A"/>
                </a:solidFill>
                <a:latin typeface="Arial"/>
                <a:cs typeface="Arial"/>
              </a:rPr>
              <a:t>can</a:t>
            </a:r>
            <a:r>
              <a:rPr sz="1700" spc="-25" dirty="0">
                <a:solidFill>
                  <a:srgbClr val="5C5B5A"/>
                </a:solidFill>
                <a:latin typeface="Arial"/>
                <a:cs typeface="Arial"/>
              </a:rPr>
              <a:t> </a:t>
            </a:r>
            <a:r>
              <a:rPr sz="1700" dirty="0">
                <a:solidFill>
                  <a:srgbClr val="5C5B5A"/>
                </a:solidFill>
                <a:latin typeface="Arial"/>
                <a:cs typeface="Arial"/>
              </a:rPr>
              <a:t>be</a:t>
            </a:r>
            <a:r>
              <a:rPr sz="1700" spc="-20" dirty="0">
                <a:solidFill>
                  <a:srgbClr val="5C5B5A"/>
                </a:solidFill>
                <a:latin typeface="Arial"/>
                <a:cs typeface="Arial"/>
              </a:rPr>
              <a:t> </a:t>
            </a:r>
            <a:r>
              <a:rPr sz="1700" dirty="0">
                <a:solidFill>
                  <a:srgbClr val="5C5B5A"/>
                </a:solidFill>
                <a:latin typeface="Arial"/>
                <a:cs typeface="Arial"/>
              </a:rPr>
              <a:t>95%</a:t>
            </a:r>
            <a:r>
              <a:rPr sz="1700" spc="-25" dirty="0">
                <a:solidFill>
                  <a:srgbClr val="5C5B5A"/>
                </a:solidFill>
                <a:latin typeface="Arial"/>
                <a:cs typeface="Arial"/>
              </a:rPr>
              <a:t> </a:t>
            </a:r>
            <a:r>
              <a:rPr sz="1700" dirty="0">
                <a:solidFill>
                  <a:srgbClr val="5C5B5A"/>
                </a:solidFill>
                <a:latin typeface="Arial"/>
                <a:cs typeface="Arial"/>
              </a:rPr>
              <a:t>certain</a:t>
            </a:r>
            <a:r>
              <a:rPr sz="1700" spc="-25" dirty="0">
                <a:solidFill>
                  <a:srgbClr val="5C5B5A"/>
                </a:solidFill>
                <a:latin typeface="Arial"/>
                <a:cs typeface="Arial"/>
              </a:rPr>
              <a:t> </a:t>
            </a:r>
            <a:r>
              <a:rPr sz="1700" dirty="0">
                <a:solidFill>
                  <a:srgbClr val="5C5B5A"/>
                </a:solidFill>
                <a:latin typeface="Arial"/>
                <a:cs typeface="Arial"/>
              </a:rPr>
              <a:t>a</a:t>
            </a:r>
            <a:r>
              <a:rPr sz="1700" spc="-30" dirty="0">
                <a:solidFill>
                  <a:srgbClr val="5C5B5A"/>
                </a:solidFill>
                <a:latin typeface="Arial"/>
                <a:cs typeface="Arial"/>
              </a:rPr>
              <a:t> </a:t>
            </a:r>
            <a:r>
              <a:rPr sz="1700" spc="-10" dirty="0">
                <a:solidFill>
                  <a:srgbClr val="5C5B5A"/>
                </a:solidFill>
                <a:latin typeface="Arial"/>
                <a:cs typeface="Arial"/>
              </a:rPr>
              <a:t>difference</a:t>
            </a:r>
            <a:r>
              <a:rPr sz="1700" spc="-15" dirty="0">
                <a:solidFill>
                  <a:srgbClr val="5C5B5A"/>
                </a:solidFill>
                <a:latin typeface="Arial"/>
                <a:cs typeface="Arial"/>
              </a:rPr>
              <a:t> </a:t>
            </a:r>
            <a:r>
              <a:rPr sz="1700" dirty="0">
                <a:solidFill>
                  <a:srgbClr val="5C5B5A"/>
                </a:solidFill>
                <a:latin typeface="Arial"/>
                <a:cs typeface="Arial"/>
              </a:rPr>
              <a:t>is</a:t>
            </a:r>
            <a:r>
              <a:rPr sz="1700" spc="-35" dirty="0">
                <a:solidFill>
                  <a:srgbClr val="5C5B5A"/>
                </a:solidFill>
                <a:latin typeface="Arial"/>
                <a:cs typeface="Arial"/>
              </a:rPr>
              <a:t> </a:t>
            </a:r>
            <a:r>
              <a:rPr sz="1700" dirty="0">
                <a:solidFill>
                  <a:srgbClr val="5C5B5A"/>
                </a:solidFill>
                <a:latin typeface="Arial"/>
                <a:cs typeface="Arial"/>
              </a:rPr>
              <a:t>statistically</a:t>
            </a:r>
            <a:r>
              <a:rPr sz="1700" spc="-35" dirty="0">
                <a:solidFill>
                  <a:srgbClr val="5C5B5A"/>
                </a:solidFill>
                <a:latin typeface="Arial"/>
                <a:cs typeface="Arial"/>
              </a:rPr>
              <a:t> </a:t>
            </a:r>
            <a:r>
              <a:rPr sz="1700" spc="-10" dirty="0">
                <a:solidFill>
                  <a:srgbClr val="5C5B5A"/>
                </a:solidFill>
                <a:latin typeface="Arial"/>
                <a:cs typeface="Arial"/>
              </a:rPr>
              <a:t>significant.</a:t>
            </a:r>
            <a:endParaRPr sz="1700">
              <a:latin typeface="Arial"/>
              <a:cs typeface="Arial"/>
            </a:endParaRPr>
          </a:p>
          <a:p>
            <a:pPr marL="240665" indent="-227965">
              <a:lnSpc>
                <a:spcPct val="100000"/>
              </a:lnSpc>
              <a:spcBef>
                <a:spcPts val="1635"/>
              </a:spcBef>
              <a:buChar char="•"/>
              <a:tabLst>
                <a:tab pos="240665" algn="l"/>
              </a:tabLst>
            </a:pPr>
            <a:r>
              <a:rPr sz="1700" dirty="0">
                <a:solidFill>
                  <a:srgbClr val="5C5B5A"/>
                </a:solidFill>
                <a:latin typeface="Arial"/>
                <a:cs typeface="Arial"/>
              </a:rPr>
              <a:t>The</a:t>
            </a:r>
            <a:r>
              <a:rPr sz="1700" spc="-50" dirty="0">
                <a:solidFill>
                  <a:srgbClr val="5C5B5A"/>
                </a:solidFill>
                <a:latin typeface="Arial"/>
                <a:cs typeface="Arial"/>
              </a:rPr>
              <a:t> </a:t>
            </a:r>
            <a:r>
              <a:rPr sz="1700" dirty="0">
                <a:solidFill>
                  <a:srgbClr val="5C5B5A"/>
                </a:solidFill>
                <a:latin typeface="Arial"/>
                <a:cs typeface="Arial"/>
              </a:rPr>
              <a:t>sample</a:t>
            </a:r>
            <a:r>
              <a:rPr sz="1700" spc="-40" dirty="0">
                <a:solidFill>
                  <a:srgbClr val="5C5B5A"/>
                </a:solidFill>
                <a:latin typeface="Arial"/>
                <a:cs typeface="Arial"/>
              </a:rPr>
              <a:t> </a:t>
            </a:r>
            <a:r>
              <a:rPr sz="1700" dirty="0">
                <a:solidFill>
                  <a:srgbClr val="5C5B5A"/>
                </a:solidFill>
                <a:latin typeface="Arial"/>
                <a:cs typeface="Arial"/>
              </a:rPr>
              <a:t>size</a:t>
            </a:r>
            <a:r>
              <a:rPr sz="1700" spc="-35" dirty="0">
                <a:solidFill>
                  <a:srgbClr val="5C5B5A"/>
                </a:solidFill>
                <a:latin typeface="Arial"/>
                <a:cs typeface="Arial"/>
              </a:rPr>
              <a:t> </a:t>
            </a:r>
            <a:r>
              <a:rPr sz="1700" dirty="0">
                <a:solidFill>
                  <a:srgbClr val="5C5B5A"/>
                </a:solidFill>
                <a:latin typeface="Arial"/>
                <a:cs typeface="Arial"/>
              </a:rPr>
              <a:t>included</a:t>
            </a:r>
            <a:r>
              <a:rPr sz="1700" spc="-30" dirty="0">
                <a:solidFill>
                  <a:srgbClr val="5C5B5A"/>
                </a:solidFill>
                <a:latin typeface="Arial"/>
                <a:cs typeface="Arial"/>
              </a:rPr>
              <a:t> </a:t>
            </a:r>
            <a:r>
              <a:rPr sz="1700" dirty="0">
                <a:solidFill>
                  <a:srgbClr val="5C5B5A"/>
                </a:solidFill>
                <a:latin typeface="Arial"/>
                <a:cs typeface="Arial"/>
              </a:rPr>
              <a:t>in</a:t>
            </a:r>
            <a:r>
              <a:rPr sz="1700" spc="-35" dirty="0">
                <a:solidFill>
                  <a:srgbClr val="5C5B5A"/>
                </a:solidFill>
                <a:latin typeface="Arial"/>
                <a:cs typeface="Arial"/>
              </a:rPr>
              <a:t> </a:t>
            </a:r>
            <a:r>
              <a:rPr sz="1700" dirty="0">
                <a:solidFill>
                  <a:srgbClr val="5C5B5A"/>
                </a:solidFill>
                <a:latin typeface="Arial"/>
                <a:cs typeface="Arial"/>
              </a:rPr>
              <a:t>each</a:t>
            </a:r>
            <a:r>
              <a:rPr sz="1700" spc="-25" dirty="0">
                <a:solidFill>
                  <a:srgbClr val="5C5B5A"/>
                </a:solidFill>
                <a:latin typeface="Arial"/>
                <a:cs typeface="Arial"/>
              </a:rPr>
              <a:t> </a:t>
            </a:r>
            <a:r>
              <a:rPr sz="1700" dirty="0">
                <a:solidFill>
                  <a:srgbClr val="5C5B5A"/>
                </a:solidFill>
                <a:latin typeface="Arial"/>
                <a:cs typeface="Arial"/>
              </a:rPr>
              <a:t>wave</a:t>
            </a:r>
            <a:r>
              <a:rPr sz="1700" spc="-30" dirty="0">
                <a:solidFill>
                  <a:srgbClr val="5C5B5A"/>
                </a:solidFill>
                <a:latin typeface="Arial"/>
                <a:cs typeface="Arial"/>
              </a:rPr>
              <a:t> </a:t>
            </a:r>
            <a:r>
              <a:rPr sz="1700" dirty="0">
                <a:solidFill>
                  <a:srgbClr val="5C5B5A"/>
                </a:solidFill>
                <a:latin typeface="Arial"/>
                <a:cs typeface="Arial"/>
              </a:rPr>
              <a:t>of</a:t>
            </a:r>
            <a:r>
              <a:rPr sz="1700" spc="-20" dirty="0">
                <a:solidFill>
                  <a:srgbClr val="5C5B5A"/>
                </a:solidFill>
                <a:latin typeface="Arial"/>
                <a:cs typeface="Arial"/>
              </a:rPr>
              <a:t> </a:t>
            </a:r>
            <a:r>
              <a:rPr sz="1700" dirty="0">
                <a:solidFill>
                  <a:srgbClr val="5C5B5A"/>
                </a:solidFill>
                <a:latin typeface="Arial"/>
                <a:cs typeface="Arial"/>
              </a:rPr>
              <a:t>the</a:t>
            </a:r>
            <a:r>
              <a:rPr sz="1700" spc="-25" dirty="0">
                <a:solidFill>
                  <a:srgbClr val="5C5B5A"/>
                </a:solidFill>
                <a:latin typeface="Arial"/>
                <a:cs typeface="Arial"/>
              </a:rPr>
              <a:t> </a:t>
            </a:r>
            <a:r>
              <a:rPr sz="1700" dirty="0">
                <a:solidFill>
                  <a:srgbClr val="5C5B5A"/>
                </a:solidFill>
                <a:latin typeface="Arial"/>
                <a:cs typeface="Arial"/>
              </a:rPr>
              <a:t>survey</a:t>
            </a:r>
            <a:r>
              <a:rPr sz="1700" spc="-35" dirty="0">
                <a:solidFill>
                  <a:srgbClr val="5C5B5A"/>
                </a:solidFill>
                <a:latin typeface="Arial"/>
                <a:cs typeface="Arial"/>
              </a:rPr>
              <a:t> </a:t>
            </a:r>
            <a:r>
              <a:rPr sz="1700" dirty="0">
                <a:solidFill>
                  <a:srgbClr val="5C5B5A"/>
                </a:solidFill>
                <a:latin typeface="Arial"/>
                <a:cs typeface="Arial"/>
              </a:rPr>
              <a:t>has</a:t>
            </a:r>
            <a:r>
              <a:rPr sz="1700" spc="-35" dirty="0">
                <a:solidFill>
                  <a:srgbClr val="5C5B5A"/>
                </a:solidFill>
                <a:latin typeface="Arial"/>
                <a:cs typeface="Arial"/>
              </a:rPr>
              <a:t> </a:t>
            </a:r>
            <a:r>
              <a:rPr sz="1700" dirty="0">
                <a:solidFill>
                  <a:srgbClr val="5C5B5A"/>
                </a:solidFill>
                <a:latin typeface="Arial"/>
                <a:cs typeface="Arial"/>
              </a:rPr>
              <a:t>differed</a:t>
            </a:r>
            <a:r>
              <a:rPr sz="1700" spc="-15" dirty="0">
                <a:solidFill>
                  <a:srgbClr val="5C5B5A"/>
                </a:solidFill>
                <a:latin typeface="Arial"/>
                <a:cs typeface="Arial"/>
              </a:rPr>
              <a:t> </a:t>
            </a:r>
            <a:r>
              <a:rPr sz="1700" dirty="0">
                <a:solidFill>
                  <a:srgbClr val="5C5B5A"/>
                </a:solidFill>
                <a:latin typeface="Arial"/>
                <a:cs typeface="Arial"/>
              </a:rPr>
              <a:t>(see</a:t>
            </a:r>
            <a:r>
              <a:rPr sz="1700" spc="-25" dirty="0">
                <a:solidFill>
                  <a:srgbClr val="5C5B5A"/>
                </a:solidFill>
                <a:latin typeface="Arial"/>
                <a:cs typeface="Arial"/>
              </a:rPr>
              <a:t> </a:t>
            </a:r>
            <a:r>
              <a:rPr sz="1700" dirty="0">
                <a:solidFill>
                  <a:srgbClr val="5C5B5A"/>
                </a:solidFill>
                <a:latin typeface="Arial"/>
                <a:cs typeface="Arial"/>
              </a:rPr>
              <a:t>the</a:t>
            </a:r>
            <a:r>
              <a:rPr sz="1700" spc="-30" dirty="0">
                <a:solidFill>
                  <a:srgbClr val="5C5B5A"/>
                </a:solidFill>
                <a:latin typeface="Arial"/>
                <a:cs typeface="Arial"/>
              </a:rPr>
              <a:t> </a:t>
            </a:r>
            <a:r>
              <a:rPr sz="1700" dirty="0">
                <a:solidFill>
                  <a:srgbClr val="5C5B5A"/>
                </a:solidFill>
                <a:latin typeface="Arial"/>
                <a:cs typeface="Arial"/>
              </a:rPr>
              <a:t>previous</a:t>
            </a:r>
            <a:r>
              <a:rPr sz="1700" spc="-35" dirty="0">
                <a:solidFill>
                  <a:srgbClr val="5C5B5A"/>
                </a:solidFill>
                <a:latin typeface="Arial"/>
                <a:cs typeface="Arial"/>
              </a:rPr>
              <a:t> </a:t>
            </a:r>
            <a:r>
              <a:rPr sz="1700" dirty="0">
                <a:solidFill>
                  <a:srgbClr val="5C5B5A"/>
                </a:solidFill>
                <a:latin typeface="Arial"/>
                <a:cs typeface="Arial"/>
              </a:rPr>
              <a:t>slide</a:t>
            </a:r>
            <a:r>
              <a:rPr sz="1700" spc="-30" dirty="0">
                <a:solidFill>
                  <a:srgbClr val="5C5B5A"/>
                </a:solidFill>
                <a:latin typeface="Arial"/>
                <a:cs typeface="Arial"/>
              </a:rPr>
              <a:t> </a:t>
            </a:r>
            <a:r>
              <a:rPr sz="1700" dirty="0">
                <a:solidFill>
                  <a:srgbClr val="5C5B5A"/>
                </a:solidFill>
                <a:latin typeface="Arial"/>
                <a:cs typeface="Arial"/>
              </a:rPr>
              <a:t>for</a:t>
            </a:r>
            <a:r>
              <a:rPr sz="1700" spc="-30" dirty="0">
                <a:solidFill>
                  <a:srgbClr val="5C5B5A"/>
                </a:solidFill>
                <a:latin typeface="Arial"/>
                <a:cs typeface="Arial"/>
              </a:rPr>
              <a:t> </a:t>
            </a:r>
            <a:r>
              <a:rPr sz="1700" dirty="0">
                <a:solidFill>
                  <a:srgbClr val="5C5B5A"/>
                </a:solidFill>
                <a:latin typeface="Arial"/>
                <a:cs typeface="Arial"/>
              </a:rPr>
              <a:t>details</a:t>
            </a:r>
            <a:r>
              <a:rPr sz="1700" spc="-35" dirty="0">
                <a:solidFill>
                  <a:srgbClr val="5C5B5A"/>
                </a:solidFill>
                <a:latin typeface="Arial"/>
                <a:cs typeface="Arial"/>
              </a:rPr>
              <a:t> </a:t>
            </a:r>
            <a:r>
              <a:rPr sz="1700" dirty="0">
                <a:solidFill>
                  <a:srgbClr val="5C5B5A"/>
                </a:solidFill>
                <a:latin typeface="Arial"/>
                <a:cs typeface="Arial"/>
              </a:rPr>
              <a:t>on</a:t>
            </a:r>
            <a:r>
              <a:rPr sz="1700" spc="-30" dirty="0">
                <a:solidFill>
                  <a:srgbClr val="5C5B5A"/>
                </a:solidFill>
                <a:latin typeface="Arial"/>
                <a:cs typeface="Arial"/>
              </a:rPr>
              <a:t> </a:t>
            </a:r>
            <a:r>
              <a:rPr sz="1700" dirty="0">
                <a:solidFill>
                  <a:srgbClr val="5C5B5A"/>
                </a:solidFill>
                <a:latin typeface="Arial"/>
                <a:cs typeface="Arial"/>
              </a:rPr>
              <a:t>the</a:t>
            </a:r>
            <a:r>
              <a:rPr sz="1700" spc="-25" dirty="0">
                <a:solidFill>
                  <a:srgbClr val="5C5B5A"/>
                </a:solidFill>
                <a:latin typeface="Arial"/>
                <a:cs typeface="Arial"/>
              </a:rPr>
              <a:t> </a:t>
            </a:r>
            <a:r>
              <a:rPr sz="1700" spc="-10" dirty="0">
                <a:solidFill>
                  <a:srgbClr val="5C5B5A"/>
                </a:solidFill>
                <a:latin typeface="Arial"/>
                <a:cs typeface="Arial"/>
              </a:rPr>
              <a:t>size).</a:t>
            </a:r>
            <a:endParaRPr sz="1700">
              <a:latin typeface="Arial"/>
              <a:cs typeface="Arial"/>
            </a:endParaRPr>
          </a:p>
          <a:p>
            <a:pPr>
              <a:lnSpc>
                <a:spcPct val="100000"/>
              </a:lnSpc>
              <a:spcBef>
                <a:spcPts val="75"/>
              </a:spcBef>
              <a:buClr>
                <a:srgbClr val="5C5B5A"/>
              </a:buClr>
              <a:buFont typeface="Arial"/>
              <a:buChar char="•"/>
            </a:pPr>
            <a:endParaRPr sz="1700">
              <a:latin typeface="Arial"/>
              <a:cs typeface="Arial"/>
            </a:endParaRPr>
          </a:p>
          <a:p>
            <a:pPr marL="241300" marR="7620" indent="-228600" algn="just">
              <a:lnSpc>
                <a:spcPts val="1630"/>
              </a:lnSpc>
              <a:buChar char="•"/>
              <a:tabLst>
                <a:tab pos="241300" algn="l"/>
              </a:tabLst>
            </a:pPr>
            <a:r>
              <a:rPr sz="1700" dirty="0">
                <a:solidFill>
                  <a:srgbClr val="5C5B5A"/>
                </a:solidFill>
                <a:latin typeface="Arial"/>
                <a:cs typeface="Arial"/>
              </a:rPr>
              <a:t>At</a:t>
            </a:r>
            <a:r>
              <a:rPr sz="1700" spc="100" dirty="0">
                <a:solidFill>
                  <a:srgbClr val="5C5B5A"/>
                </a:solidFill>
                <a:latin typeface="Arial"/>
                <a:cs typeface="Arial"/>
              </a:rPr>
              <a:t> </a:t>
            </a:r>
            <a:r>
              <a:rPr sz="1700" dirty="0">
                <a:solidFill>
                  <a:srgbClr val="5C5B5A"/>
                </a:solidFill>
                <a:latin typeface="Arial"/>
                <a:cs typeface="Arial"/>
              </a:rPr>
              <a:t>95%</a:t>
            </a:r>
            <a:r>
              <a:rPr sz="1700" spc="105" dirty="0">
                <a:solidFill>
                  <a:srgbClr val="5C5B5A"/>
                </a:solidFill>
                <a:latin typeface="Arial"/>
                <a:cs typeface="Arial"/>
              </a:rPr>
              <a:t> </a:t>
            </a:r>
            <a:r>
              <a:rPr sz="1700" dirty="0">
                <a:solidFill>
                  <a:srgbClr val="5C5B5A"/>
                </a:solidFill>
                <a:latin typeface="Arial"/>
                <a:cs typeface="Arial"/>
              </a:rPr>
              <a:t>confidence</a:t>
            </a:r>
            <a:r>
              <a:rPr sz="1700" spc="110" dirty="0">
                <a:solidFill>
                  <a:srgbClr val="5C5B5A"/>
                </a:solidFill>
                <a:latin typeface="Arial"/>
                <a:cs typeface="Arial"/>
              </a:rPr>
              <a:t> </a:t>
            </a:r>
            <a:r>
              <a:rPr sz="1700" dirty="0">
                <a:solidFill>
                  <a:srgbClr val="5C5B5A"/>
                </a:solidFill>
                <a:latin typeface="Arial"/>
                <a:cs typeface="Arial"/>
              </a:rPr>
              <a:t>this</a:t>
            </a:r>
            <a:r>
              <a:rPr sz="1700" spc="110" dirty="0">
                <a:solidFill>
                  <a:srgbClr val="5C5B5A"/>
                </a:solidFill>
                <a:latin typeface="Arial"/>
                <a:cs typeface="Arial"/>
              </a:rPr>
              <a:t> </a:t>
            </a:r>
            <a:r>
              <a:rPr sz="1700" dirty="0">
                <a:solidFill>
                  <a:srgbClr val="5C5B5A"/>
                </a:solidFill>
                <a:latin typeface="Arial"/>
                <a:cs typeface="Arial"/>
              </a:rPr>
              <a:t>means</a:t>
            </a:r>
            <a:r>
              <a:rPr sz="1700" spc="114" dirty="0">
                <a:solidFill>
                  <a:srgbClr val="5C5B5A"/>
                </a:solidFill>
                <a:latin typeface="Arial"/>
                <a:cs typeface="Arial"/>
              </a:rPr>
              <a:t> </a:t>
            </a:r>
            <a:r>
              <a:rPr sz="1700" dirty="0">
                <a:solidFill>
                  <a:srgbClr val="5C5B5A"/>
                </a:solidFill>
                <a:latin typeface="Arial"/>
                <a:cs typeface="Arial"/>
              </a:rPr>
              <a:t>the</a:t>
            </a:r>
            <a:r>
              <a:rPr sz="1700" spc="120" dirty="0">
                <a:solidFill>
                  <a:srgbClr val="5C5B5A"/>
                </a:solidFill>
                <a:latin typeface="Arial"/>
                <a:cs typeface="Arial"/>
              </a:rPr>
              <a:t> </a:t>
            </a:r>
            <a:r>
              <a:rPr sz="1700" dirty="0">
                <a:solidFill>
                  <a:srgbClr val="5C5B5A"/>
                </a:solidFill>
                <a:latin typeface="Arial"/>
                <a:cs typeface="Arial"/>
              </a:rPr>
              <a:t>size</a:t>
            </a:r>
            <a:r>
              <a:rPr sz="1700" spc="105" dirty="0">
                <a:solidFill>
                  <a:srgbClr val="5C5B5A"/>
                </a:solidFill>
                <a:latin typeface="Arial"/>
                <a:cs typeface="Arial"/>
              </a:rPr>
              <a:t> </a:t>
            </a:r>
            <a:r>
              <a:rPr sz="1700" dirty="0">
                <a:solidFill>
                  <a:srgbClr val="5C5B5A"/>
                </a:solidFill>
                <a:latin typeface="Arial"/>
                <a:cs typeface="Arial"/>
              </a:rPr>
              <a:t>of</a:t>
            </a:r>
            <a:r>
              <a:rPr sz="1700" spc="114" dirty="0">
                <a:solidFill>
                  <a:srgbClr val="5C5B5A"/>
                </a:solidFill>
                <a:latin typeface="Arial"/>
                <a:cs typeface="Arial"/>
              </a:rPr>
              <a:t> </a:t>
            </a:r>
            <a:r>
              <a:rPr sz="1700" dirty="0">
                <a:solidFill>
                  <a:srgbClr val="5C5B5A"/>
                </a:solidFill>
                <a:latin typeface="Arial"/>
                <a:cs typeface="Arial"/>
              </a:rPr>
              <a:t>the</a:t>
            </a:r>
            <a:r>
              <a:rPr sz="1700" spc="114" dirty="0">
                <a:solidFill>
                  <a:srgbClr val="5C5B5A"/>
                </a:solidFill>
                <a:latin typeface="Arial"/>
                <a:cs typeface="Arial"/>
              </a:rPr>
              <a:t> </a:t>
            </a:r>
            <a:r>
              <a:rPr sz="1700" dirty="0">
                <a:solidFill>
                  <a:srgbClr val="5C5B5A"/>
                </a:solidFill>
                <a:latin typeface="Arial"/>
                <a:cs typeface="Arial"/>
              </a:rPr>
              <a:t>sample</a:t>
            </a:r>
            <a:r>
              <a:rPr sz="1700" spc="110" dirty="0">
                <a:solidFill>
                  <a:srgbClr val="5C5B5A"/>
                </a:solidFill>
                <a:latin typeface="Arial"/>
                <a:cs typeface="Arial"/>
              </a:rPr>
              <a:t> </a:t>
            </a:r>
            <a:r>
              <a:rPr sz="1700" dirty="0">
                <a:solidFill>
                  <a:srgbClr val="5C5B5A"/>
                </a:solidFill>
                <a:latin typeface="Arial"/>
                <a:cs typeface="Arial"/>
              </a:rPr>
              <a:t>affects</a:t>
            </a:r>
            <a:r>
              <a:rPr sz="1700" spc="114" dirty="0">
                <a:solidFill>
                  <a:srgbClr val="5C5B5A"/>
                </a:solidFill>
                <a:latin typeface="Arial"/>
                <a:cs typeface="Arial"/>
              </a:rPr>
              <a:t> </a:t>
            </a:r>
            <a:r>
              <a:rPr sz="1700" dirty="0">
                <a:solidFill>
                  <a:srgbClr val="5C5B5A"/>
                </a:solidFill>
                <a:latin typeface="Arial"/>
                <a:cs typeface="Arial"/>
              </a:rPr>
              <a:t>the</a:t>
            </a:r>
            <a:r>
              <a:rPr sz="1700" spc="114" dirty="0">
                <a:solidFill>
                  <a:srgbClr val="5C5B5A"/>
                </a:solidFill>
                <a:latin typeface="Arial"/>
                <a:cs typeface="Arial"/>
              </a:rPr>
              <a:t> </a:t>
            </a:r>
            <a:r>
              <a:rPr sz="1700" dirty="0">
                <a:solidFill>
                  <a:srgbClr val="5C5B5A"/>
                </a:solidFill>
                <a:latin typeface="Arial"/>
                <a:cs typeface="Arial"/>
              </a:rPr>
              <a:t>percentage</a:t>
            </a:r>
            <a:r>
              <a:rPr sz="1700" spc="125" dirty="0">
                <a:solidFill>
                  <a:srgbClr val="5C5B5A"/>
                </a:solidFill>
                <a:latin typeface="Arial"/>
                <a:cs typeface="Arial"/>
              </a:rPr>
              <a:t> </a:t>
            </a:r>
            <a:r>
              <a:rPr sz="1700" dirty="0">
                <a:solidFill>
                  <a:srgbClr val="5C5B5A"/>
                </a:solidFill>
                <a:latin typeface="Arial"/>
                <a:cs typeface="Arial"/>
              </a:rPr>
              <a:t>difference</a:t>
            </a:r>
            <a:r>
              <a:rPr sz="1700" spc="105" dirty="0">
                <a:solidFill>
                  <a:srgbClr val="5C5B5A"/>
                </a:solidFill>
                <a:latin typeface="Arial"/>
                <a:cs typeface="Arial"/>
              </a:rPr>
              <a:t> </a:t>
            </a:r>
            <a:r>
              <a:rPr sz="1700" dirty="0">
                <a:solidFill>
                  <a:srgbClr val="5C5B5A"/>
                </a:solidFill>
                <a:latin typeface="Arial"/>
                <a:cs typeface="Arial"/>
              </a:rPr>
              <a:t>required</a:t>
            </a:r>
            <a:r>
              <a:rPr sz="1700" spc="105" dirty="0">
                <a:solidFill>
                  <a:srgbClr val="5C5B5A"/>
                </a:solidFill>
                <a:latin typeface="Arial"/>
                <a:cs typeface="Arial"/>
              </a:rPr>
              <a:t> </a:t>
            </a:r>
            <a:r>
              <a:rPr sz="1700" dirty="0">
                <a:solidFill>
                  <a:srgbClr val="5C5B5A"/>
                </a:solidFill>
                <a:latin typeface="Arial"/>
                <a:cs typeface="Arial"/>
              </a:rPr>
              <a:t>for</a:t>
            </a:r>
            <a:r>
              <a:rPr sz="1700" spc="105" dirty="0">
                <a:solidFill>
                  <a:srgbClr val="5C5B5A"/>
                </a:solidFill>
                <a:latin typeface="Arial"/>
                <a:cs typeface="Arial"/>
              </a:rPr>
              <a:t> </a:t>
            </a:r>
            <a:r>
              <a:rPr sz="1700" spc="-10" dirty="0">
                <a:solidFill>
                  <a:srgbClr val="5C5B5A"/>
                </a:solidFill>
                <a:latin typeface="Arial"/>
                <a:cs typeface="Arial"/>
              </a:rPr>
              <a:t>significant </a:t>
            </a:r>
            <a:r>
              <a:rPr sz="1700" dirty="0">
                <a:solidFill>
                  <a:srgbClr val="5C5B5A"/>
                </a:solidFill>
                <a:latin typeface="Arial"/>
                <a:cs typeface="Arial"/>
              </a:rPr>
              <a:t>changes.</a:t>
            </a:r>
            <a:r>
              <a:rPr sz="1700" spc="-60" dirty="0">
                <a:solidFill>
                  <a:srgbClr val="5C5B5A"/>
                </a:solidFill>
                <a:latin typeface="Arial"/>
                <a:cs typeface="Arial"/>
              </a:rPr>
              <a:t> </a:t>
            </a:r>
            <a:r>
              <a:rPr sz="1700" dirty="0">
                <a:solidFill>
                  <a:srgbClr val="5C5B5A"/>
                </a:solidFill>
                <a:latin typeface="Arial"/>
                <a:cs typeface="Arial"/>
              </a:rPr>
              <a:t>The</a:t>
            </a:r>
            <a:r>
              <a:rPr sz="1700" spc="-45" dirty="0">
                <a:solidFill>
                  <a:srgbClr val="5C5B5A"/>
                </a:solidFill>
                <a:latin typeface="Arial"/>
                <a:cs typeface="Arial"/>
              </a:rPr>
              <a:t> </a:t>
            </a:r>
            <a:r>
              <a:rPr sz="1700" dirty="0">
                <a:solidFill>
                  <a:srgbClr val="5C5B5A"/>
                </a:solidFill>
                <a:latin typeface="Arial"/>
                <a:cs typeface="Arial"/>
              </a:rPr>
              <a:t>bigger</a:t>
            </a:r>
            <a:r>
              <a:rPr sz="1700" spc="-25" dirty="0">
                <a:solidFill>
                  <a:srgbClr val="5C5B5A"/>
                </a:solidFill>
                <a:latin typeface="Arial"/>
                <a:cs typeface="Arial"/>
              </a:rPr>
              <a:t> </a:t>
            </a:r>
            <a:r>
              <a:rPr sz="1700" dirty="0">
                <a:solidFill>
                  <a:srgbClr val="5C5B5A"/>
                </a:solidFill>
                <a:latin typeface="Arial"/>
                <a:cs typeface="Arial"/>
              </a:rPr>
              <a:t>the</a:t>
            </a:r>
            <a:r>
              <a:rPr sz="1700" spc="-30" dirty="0">
                <a:solidFill>
                  <a:srgbClr val="5C5B5A"/>
                </a:solidFill>
                <a:latin typeface="Arial"/>
                <a:cs typeface="Arial"/>
              </a:rPr>
              <a:t> </a:t>
            </a:r>
            <a:r>
              <a:rPr sz="1700" dirty="0">
                <a:solidFill>
                  <a:srgbClr val="5C5B5A"/>
                </a:solidFill>
                <a:latin typeface="Arial"/>
                <a:cs typeface="Arial"/>
              </a:rPr>
              <a:t>sample</a:t>
            </a:r>
            <a:r>
              <a:rPr sz="1700" spc="-30" dirty="0">
                <a:solidFill>
                  <a:srgbClr val="5C5B5A"/>
                </a:solidFill>
                <a:latin typeface="Arial"/>
                <a:cs typeface="Arial"/>
              </a:rPr>
              <a:t> </a:t>
            </a:r>
            <a:r>
              <a:rPr sz="1700" dirty="0">
                <a:solidFill>
                  <a:srgbClr val="5C5B5A"/>
                </a:solidFill>
                <a:latin typeface="Arial"/>
                <a:cs typeface="Arial"/>
              </a:rPr>
              <a:t>size,</a:t>
            </a:r>
            <a:r>
              <a:rPr sz="1700" spc="-35" dirty="0">
                <a:solidFill>
                  <a:srgbClr val="5C5B5A"/>
                </a:solidFill>
                <a:latin typeface="Arial"/>
                <a:cs typeface="Arial"/>
              </a:rPr>
              <a:t> </a:t>
            </a:r>
            <a:r>
              <a:rPr sz="1700" dirty="0">
                <a:solidFill>
                  <a:srgbClr val="5C5B5A"/>
                </a:solidFill>
                <a:latin typeface="Arial"/>
                <a:cs typeface="Arial"/>
              </a:rPr>
              <a:t>the</a:t>
            </a:r>
            <a:r>
              <a:rPr sz="1700" spc="-25" dirty="0">
                <a:solidFill>
                  <a:srgbClr val="5C5B5A"/>
                </a:solidFill>
                <a:latin typeface="Arial"/>
                <a:cs typeface="Arial"/>
              </a:rPr>
              <a:t> </a:t>
            </a:r>
            <a:r>
              <a:rPr sz="1700" dirty="0">
                <a:solidFill>
                  <a:srgbClr val="5C5B5A"/>
                </a:solidFill>
                <a:latin typeface="Arial"/>
                <a:cs typeface="Arial"/>
              </a:rPr>
              <a:t>smaller</a:t>
            </a:r>
            <a:r>
              <a:rPr sz="1700" spc="-50" dirty="0">
                <a:solidFill>
                  <a:srgbClr val="5C5B5A"/>
                </a:solidFill>
                <a:latin typeface="Arial"/>
                <a:cs typeface="Arial"/>
              </a:rPr>
              <a:t> </a:t>
            </a:r>
            <a:r>
              <a:rPr sz="1700" dirty="0">
                <a:solidFill>
                  <a:srgbClr val="5C5B5A"/>
                </a:solidFill>
                <a:latin typeface="Arial"/>
                <a:cs typeface="Arial"/>
              </a:rPr>
              <a:t>the</a:t>
            </a:r>
            <a:r>
              <a:rPr sz="1700" spc="-30" dirty="0">
                <a:solidFill>
                  <a:srgbClr val="5C5B5A"/>
                </a:solidFill>
                <a:latin typeface="Arial"/>
                <a:cs typeface="Arial"/>
              </a:rPr>
              <a:t> </a:t>
            </a:r>
            <a:r>
              <a:rPr sz="1700" spc="-10" dirty="0">
                <a:solidFill>
                  <a:srgbClr val="5C5B5A"/>
                </a:solidFill>
                <a:latin typeface="Arial"/>
                <a:cs typeface="Arial"/>
              </a:rPr>
              <a:t>difference</a:t>
            </a:r>
            <a:r>
              <a:rPr sz="1700" spc="-15" dirty="0">
                <a:solidFill>
                  <a:srgbClr val="5C5B5A"/>
                </a:solidFill>
                <a:latin typeface="Arial"/>
                <a:cs typeface="Arial"/>
              </a:rPr>
              <a:t> </a:t>
            </a:r>
            <a:r>
              <a:rPr sz="1700" dirty="0">
                <a:solidFill>
                  <a:srgbClr val="5C5B5A"/>
                </a:solidFill>
                <a:latin typeface="Arial"/>
                <a:cs typeface="Arial"/>
              </a:rPr>
              <a:t>required</a:t>
            </a:r>
            <a:r>
              <a:rPr sz="1700" spc="-25" dirty="0">
                <a:solidFill>
                  <a:srgbClr val="5C5B5A"/>
                </a:solidFill>
                <a:latin typeface="Arial"/>
                <a:cs typeface="Arial"/>
              </a:rPr>
              <a:t> </a:t>
            </a:r>
            <a:r>
              <a:rPr sz="1700" dirty="0">
                <a:solidFill>
                  <a:srgbClr val="5C5B5A"/>
                </a:solidFill>
                <a:latin typeface="Arial"/>
                <a:cs typeface="Arial"/>
              </a:rPr>
              <a:t>to</a:t>
            </a:r>
            <a:r>
              <a:rPr sz="1700" spc="-30" dirty="0">
                <a:solidFill>
                  <a:srgbClr val="5C5B5A"/>
                </a:solidFill>
                <a:latin typeface="Arial"/>
                <a:cs typeface="Arial"/>
              </a:rPr>
              <a:t> </a:t>
            </a:r>
            <a:r>
              <a:rPr sz="1700" dirty="0">
                <a:solidFill>
                  <a:srgbClr val="5C5B5A"/>
                </a:solidFill>
                <a:latin typeface="Arial"/>
                <a:cs typeface="Arial"/>
              </a:rPr>
              <a:t>be</a:t>
            </a:r>
            <a:r>
              <a:rPr sz="1700" spc="-25" dirty="0">
                <a:solidFill>
                  <a:srgbClr val="5C5B5A"/>
                </a:solidFill>
                <a:latin typeface="Arial"/>
                <a:cs typeface="Arial"/>
              </a:rPr>
              <a:t> </a:t>
            </a:r>
            <a:r>
              <a:rPr sz="1700" dirty="0">
                <a:solidFill>
                  <a:srgbClr val="5C5B5A"/>
                </a:solidFill>
                <a:latin typeface="Arial"/>
                <a:cs typeface="Arial"/>
              </a:rPr>
              <a:t>statistically</a:t>
            </a:r>
            <a:r>
              <a:rPr sz="1700" spc="-45" dirty="0">
                <a:solidFill>
                  <a:srgbClr val="5C5B5A"/>
                </a:solidFill>
                <a:latin typeface="Arial"/>
                <a:cs typeface="Arial"/>
              </a:rPr>
              <a:t> </a:t>
            </a:r>
            <a:r>
              <a:rPr sz="1700" spc="-10" dirty="0">
                <a:solidFill>
                  <a:srgbClr val="5C5B5A"/>
                </a:solidFill>
                <a:latin typeface="Arial"/>
                <a:cs typeface="Arial"/>
              </a:rPr>
              <a:t>different.</a:t>
            </a:r>
            <a:endParaRPr sz="1700">
              <a:latin typeface="Arial"/>
              <a:cs typeface="Arial"/>
            </a:endParaRPr>
          </a:p>
          <a:p>
            <a:pPr>
              <a:lnSpc>
                <a:spcPct val="100000"/>
              </a:lnSpc>
              <a:spcBef>
                <a:spcPts val="90"/>
              </a:spcBef>
              <a:buClr>
                <a:srgbClr val="5C5B5A"/>
              </a:buClr>
              <a:buFont typeface="Arial"/>
              <a:buChar char="•"/>
            </a:pPr>
            <a:endParaRPr sz="1700">
              <a:latin typeface="Arial"/>
              <a:cs typeface="Arial"/>
            </a:endParaRPr>
          </a:p>
          <a:p>
            <a:pPr marL="241300" marR="5080" indent="-228600" algn="just">
              <a:lnSpc>
                <a:spcPct val="80000"/>
              </a:lnSpc>
              <a:buChar char="•"/>
              <a:tabLst>
                <a:tab pos="241300" algn="l"/>
              </a:tabLst>
            </a:pPr>
            <a:r>
              <a:rPr sz="1700" dirty="0">
                <a:solidFill>
                  <a:srgbClr val="5C5B5A"/>
                </a:solidFill>
                <a:latin typeface="Arial"/>
                <a:cs typeface="Arial"/>
              </a:rPr>
              <a:t>The</a:t>
            </a:r>
            <a:r>
              <a:rPr sz="1700" spc="65" dirty="0">
                <a:solidFill>
                  <a:srgbClr val="5C5B5A"/>
                </a:solidFill>
                <a:latin typeface="Arial"/>
                <a:cs typeface="Arial"/>
              </a:rPr>
              <a:t> </a:t>
            </a:r>
            <a:r>
              <a:rPr sz="1700" dirty="0">
                <a:solidFill>
                  <a:srgbClr val="5C5B5A"/>
                </a:solidFill>
                <a:latin typeface="Arial"/>
                <a:cs typeface="Arial"/>
              </a:rPr>
              <a:t>percentage</a:t>
            </a:r>
            <a:r>
              <a:rPr sz="1700" spc="70" dirty="0">
                <a:solidFill>
                  <a:srgbClr val="5C5B5A"/>
                </a:solidFill>
                <a:latin typeface="Arial"/>
                <a:cs typeface="Arial"/>
              </a:rPr>
              <a:t> </a:t>
            </a:r>
            <a:r>
              <a:rPr sz="1700" dirty="0">
                <a:solidFill>
                  <a:srgbClr val="5C5B5A"/>
                </a:solidFill>
                <a:latin typeface="Arial"/>
                <a:cs typeface="Arial"/>
              </a:rPr>
              <a:t>difference</a:t>
            </a:r>
            <a:r>
              <a:rPr sz="1700" spc="65" dirty="0">
                <a:solidFill>
                  <a:srgbClr val="5C5B5A"/>
                </a:solidFill>
                <a:latin typeface="Arial"/>
                <a:cs typeface="Arial"/>
              </a:rPr>
              <a:t> </a:t>
            </a:r>
            <a:r>
              <a:rPr sz="1700" dirty="0">
                <a:solidFill>
                  <a:srgbClr val="5C5B5A"/>
                </a:solidFill>
                <a:latin typeface="Arial"/>
                <a:cs typeface="Arial"/>
              </a:rPr>
              <a:t>required</a:t>
            </a:r>
            <a:r>
              <a:rPr sz="1700" spc="70" dirty="0">
                <a:solidFill>
                  <a:srgbClr val="5C5B5A"/>
                </a:solidFill>
                <a:latin typeface="Arial"/>
                <a:cs typeface="Arial"/>
              </a:rPr>
              <a:t> </a:t>
            </a:r>
            <a:r>
              <a:rPr sz="1700" dirty="0">
                <a:solidFill>
                  <a:srgbClr val="5C5B5A"/>
                </a:solidFill>
                <a:latin typeface="Arial"/>
                <a:cs typeface="Arial"/>
              </a:rPr>
              <a:t>is</a:t>
            </a:r>
            <a:r>
              <a:rPr sz="1700" spc="65" dirty="0">
                <a:solidFill>
                  <a:srgbClr val="5C5B5A"/>
                </a:solidFill>
                <a:latin typeface="Arial"/>
                <a:cs typeface="Arial"/>
              </a:rPr>
              <a:t> </a:t>
            </a:r>
            <a:r>
              <a:rPr sz="1700" dirty="0">
                <a:solidFill>
                  <a:srgbClr val="5C5B5A"/>
                </a:solidFill>
                <a:latin typeface="Arial"/>
                <a:cs typeface="Arial"/>
              </a:rPr>
              <a:t>also</a:t>
            </a:r>
            <a:r>
              <a:rPr sz="1700" spc="65" dirty="0">
                <a:solidFill>
                  <a:srgbClr val="5C5B5A"/>
                </a:solidFill>
                <a:latin typeface="Arial"/>
                <a:cs typeface="Arial"/>
              </a:rPr>
              <a:t> </a:t>
            </a:r>
            <a:r>
              <a:rPr sz="1700" dirty="0">
                <a:solidFill>
                  <a:srgbClr val="5C5B5A"/>
                </a:solidFill>
                <a:latin typeface="Arial"/>
                <a:cs typeface="Arial"/>
              </a:rPr>
              <a:t>impacted</a:t>
            </a:r>
            <a:r>
              <a:rPr sz="1700" spc="65" dirty="0">
                <a:solidFill>
                  <a:srgbClr val="5C5B5A"/>
                </a:solidFill>
                <a:latin typeface="Arial"/>
                <a:cs typeface="Arial"/>
              </a:rPr>
              <a:t> </a:t>
            </a:r>
            <a:r>
              <a:rPr sz="1700" dirty="0">
                <a:solidFill>
                  <a:srgbClr val="5C5B5A"/>
                </a:solidFill>
                <a:latin typeface="Arial"/>
                <a:cs typeface="Arial"/>
              </a:rPr>
              <a:t>by</a:t>
            </a:r>
            <a:r>
              <a:rPr sz="1700" spc="65" dirty="0">
                <a:solidFill>
                  <a:srgbClr val="5C5B5A"/>
                </a:solidFill>
                <a:latin typeface="Arial"/>
                <a:cs typeface="Arial"/>
              </a:rPr>
              <a:t> </a:t>
            </a:r>
            <a:r>
              <a:rPr sz="1700" dirty="0">
                <a:solidFill>
                  <a:srgbClr val="5C5B5A"/>
                </a:solidFill>
                <a:latin typeface="Arial"/>
                <a:cs typeface="Arial"/>
              </a:rPr>
              <a:t>how</a:t>
            </a:r>
            <a:r>
              <a:rPr sz="1700" spc="45" dirty="0">
                <a:solidFill>
                  <a:srgbClr val="5C5B5A"/>
                </a:solidFill>
                <a:latin typeface="Arial"/>
                <a:cs typeface="Arial"/>
              </a:rPr>
              <a:t> </a:t>
            </a:r>
            <a:r>
              <a:rPr sz="1700" dirty="0">
                <a:solidFill>
                  <a:srgbClr val="5C5B5A"/>
                </a:solidFill>
                <a:latin typeface="Arial"/>
                <a:cs typeface="Arial"/>
              </a:rPr>
              <a:t>many</a:t>
            </a:r>
            <a:r>
              <a:rPr sz="1700" spc="55" dirty="0">
                <a:solidFill>
                  <a:srgbClr val="5C5B5A"/>
                </a:solidFill>
                <a:latin typeface="Arial"/>
                <a:cs typeface="Arial"/>
              </a:rPr>
              <a:t> </a:t>
            </a:r>
            <a:r>
              <a:rPr sz="1700" dirty="0">
                <a:solidFill>
                  <a:srgbClr val="5C5B5A"/>
                </a:solidFill>
                <a:latin typeface="Arial"/>
                <a:cs typeface="Arial"/>
              </a:rPr>
              <a:t>or</a:t>
            </a:r>
            <a:r>
              <a:rPr sz="1700" spc="65" dirty="0">
                <a:solidFill>
                  <a:srgbClr val="5C5B5A"/>
                </a:solidFill>
                <a:latin typeface="Arial"/>
                <a:cs typeface="Arial"/>
              </a:rPr>
              <a:t> </a:t>
            </a:r>
            <a:r>
              <a:rPr sz="1700" dirty="0">
                <a:solidFill>
                  <a:srgbClr val="5C5B5A"/>
                </a:solidFill>
                <a:latin typeface="Arial"/>
                <a:cs typeface="Arial"/>
              </a:rPr>
              <a:t>few</a:t>
            </a:r>
            <a:r>
              <a:rPr sz="1700" spc="50" dirty="0">
                <a:solidFill>
                  <a:srgbClr val="5C5B5A"/>
                </a:solidFill>
                <a:latin typeface="Arial"/>
                <a:cs typeface="Arial"/>
              </a:rPr>
              <a:t> </a:t>
            </a:r>
            <a:r>
              <a:rPr sz="1700" dirty="0">
                <a:solidFill>
                  <a:srgbClr val="5C5B5A"/>
                </a:solidFill>
                <a:latin typeface="Arial"/>
                <a:cs typeface="Arial"/>
              </a:rPr>
              <a:t>people</a:t>
            </a:r>
            <a:r>
              <a:rPr sz="1700" spc="70" dirty="0">
                <a:solidFill>
                  <a:srgbClr val="5C5B5A"/>
                </a:solidFill>
                <a:latin typeface="Arial"/>
                <a:cs typeface="Arial"/>
              </a:rPr>
              <a:t> </a:t>
            </a:r>
            <a:r>
              <a:rPr sz="1700" dirty="0">
                <a:solidFill>
                  <a:srgbClr val="5C5B5A"/>
                </a:solidFill>
                <a:latin typeface="Arial"/>
                <a:cs typeface="Arial"/>
              </a:rPr>
              <a:t>are</a:t>
            </a:r>
            <a:r>
              <a:rPr sz="1700" spc="65" dirty="0">
                <a:solidFill>
                  <a:srgbClr val="5C5B5A"/>
                </a:solidFill>
                <a:latin typeface="Arial"/>
                <a:cs typeface="Arial"/>
              </a:rPr>
              <a:t> </a:t>
            </a:r>
            <a:r>
              <a:rPr sz="1700" dirty="0">
                <a:solidFill>
                  <a:srgbClr val="5C5B5A"/>
                </a:solidFill>
                <a:latin typeface="Arial"/>
                <a:cs typeface="Arial"/>
              </a:rPr>
              <a:t>providing</a:t>
            </a:r>
            <a:r>
              <a:rPr sz="1700" spc="70" dirty="0">
                <a:solidFill>
                  <a:srgbClr val="5C5B5A"/>
                </a:solidFill>
                <a:latin typeface="Arial"/>
                <a:cs typeface="Arial"/>
              </a:rPr>
              <a:t> </a:t>
            </a:r>
            <a:r>
              <a:rPr sz="1700" dirty="0">
                <a:solidFill>
                  <a:srgbClr val="5C5B5A"/>
                </a:solidFill>
                <a:latin typeface="Arial"/>
                <a:cs typeface="Arial"/>
              </a:rPr>
              <a:t>a</a:t>
            </a:r>
            <a:r>
              <a:rPr sz="1700" spc="65" dirty="0">
                <a:solidFill>
                  <a:srgbClr val="5C5B5A"/>
                </a:solidFill>
                <a:latin typeface="Arial"/>
                <a:cs typeface="Arial"/>
              </a:rPr>
              <a:t> </a:t>
            </a:r>
            <a:r>
              <a:rPr sz="1700" dirty="0">
                <a:solidFill>
                  <a:srgbClr val="5C5B5A"/>
                </a:solidFill>
                <a:latin typeface="Arial"/>
                <a:cs typeface="Arial"/>
              </a:rPr>
              <a:t>given</a:t>
            </a:r>
            <a:r>
              <a:rPr sz="1700" spc="70" dirty="0">
                <a:solidFill>
                  <a:srgbClr val="5C5B5A"/>
                </a:solidFill>
                <a:latin typeface="Arial"/>
                <a:cs typeface="Arial"/>
              </a:rPr>
              <a:t> </a:t>
            </a:r>
            <a:r>
              <a:rPr sz="1700" spc="-10" dirty="0">
                <a:solidFill>
                  <a:srgbClr val="5C5B5A"/>
                </a:solidFill>
                <a:latin typeface="Arial"/>
                <a:cs typeface="Arial"/>
              </a:rPr>
              <a:t>answer. </a:t>
            </a:r>
            <a:r>
              <a:rPr sz="1700" dirty="0">
                <a:solidFill>
                  <a:srgbClr val="5C5B5A"/>
                </a:solidFill>
                <a:latin typeface="Arial"/>
                <a:cs typeface="Arial"/>
              </a:rPr>
              <a:t>For</a:t>
            </a:r>
            <a:r>
              <a:rPr sz="1700" spc="35" dirty="0">
                <a:solidFill>
                  <a:srgbClr val="5C5B5A"/>
                </a:solidFill>
                <a:latin typeface="Arial"/>
                <a:cs typeface="Arial"/>
              </a:rPr>
              <a:t> </a:t>
            </a:r>
            <a:r>
              <a:rPr sz="1700" dirty="0">
                <a:solidFill>
                  <a:srgbClr val="5C5B5A"/>
                </a:solidFill>
                <a:latin typeface="Arial"/>
                <a:cs typeface="Arial"/>
              </a:rPr>
              <a:t>example,</a:t>
            </a:r>
            <a:r>
              <a:rPr sz="1700" spc="35" dirty="0">
                <a:solidFill>
                  <a:srgbClr val="5C5B5A"/>
                </a:solidFill>
                <a:latin typeface="Arial"/>
                <a:cs typeface="Arial"/>
              </a:rPr>
              <a:t> </a:t>
            </a:r>
            <a:r>
              <a:rPr sz="1700" dirty="0">
                <a:solidFill>
                  <a:srgbClr val="5C5B5A"/>
                </a:solidFill>
                <a:latin typeface="Arial"/>
                <a:cs typeface="Arial"/>
              </a:rPr>
              <a:t>a</a:t>
            </a:r>
            <a:r>
              <a:rPr sz="1700" spc="60" dirty="0">
                <a:solidFill>
                  <a:srgbClr val="5C5B5A"/>
                </a:solidFill>
                <a:latin typeface="Arial"/>
                <a:cs typeface="Arial"/>
              </a:rPr>
              <a:t> </a:t>
            </a:r>
            <a:r>
              <a:rPr sz="1700" dirty="0">
                <a:solidFill>
                  <a:srgbClr val="5C5B5A"/>
                </a:solidFill>
                <a:latin typeface="Arial"/>
                <a:cs typeface="Arial"/>
              </a:rPr>
              <a:t>percentage</a:t>
            </a:r>
            <a:r>
              <a:rPr sz="1700" spc="45" dirty="0">
                <a:solidFill>
                  <a:srgbClr val="5C5B5A"/>
                </a:solidFill>
                <a:latin typeface="Arial"/>
                <a:cs typeface="Arial"/>
              </a:rPr>
              <a:t> </a:t>
            </a:r>
            <a:r>
              <a:rPr sz="1700" dirty="0">
                <a:solidFill>
                  <a:srgbClr val="5C5B5A"/>
                </a:solidFill>
                <a:latin typeface="Arial"/>
                <a:cs typeface="Arial"/>
              </a:rPr>
              <a:t>nearer</a:t>
            </a:r>
            <a:r>
              <a:rPr sz="1700" spc="30" dirty="0">
                <a:solidFill>
                  <a:srgbClr val="5C5B5A"/>
                </a:solidFill>
                <a:latin typeface="Arial"/>
                <a:cs typeface="Arial"/>
              </a:rPr>
              <a:t> </a:t>
            </a:r>
            <a:r>
              <a:rPr sz="1700" dirty="0">
                <a:solidFill>
                  <a:srgbClr val="5C5B5A"/>
                </a:solidFill>
                <a:latin typeface="Arial"/>
                <a:cs typeface="Arial"/>
              </a:rPr>
              <a:t>to</a:t>
            </a:r>
            <a:r>
              <a:rPr sz="1700" spc="45" dirty="0">
                <a:solidFill>
                  <a:srgbClr val="5C5B5A"/>
                </a:solidFill>
                <a:latin typeface="Arial"/>
                <a:cs typeface="Arial"/>
              </a:rPr>
              <a:t> </a:t>
            </a:r>
            <a:r>
              <a:rPr sz="1700" dirty="0">
                <a:solidFill>
                  <a:srgbClr val="5C5B5A"/>
                </a:solidFill>
                <a:latin typeface="Arial"/>
                <a:cs typeface="Arial"/>
              </a:rPr>
              <a:t>10%</a:t>
            </a:r>
            <a:r>
              <a:rPr sz="1700" spc="40" dirty="0">
                <a:solidFill>
                  <a:srgbClr val="5C5B5A"/>
                </a:solidFill>
                <a:latin typeface="Arial"/>
                <a:cs typeface="Arial"/>
              </a:rPr>
              <a:t> </a:t>
            </a:r>
            <a:r>
              <a:rPr sz="1700" dirty="0">
                <a:solidFill>
                  <a:srgbClr val="5C5B5A"/>
                </a:solidFill>
                <a:latin typeface="Arial"/>
                <a:cs typeface="Arial"/>
              </a:rPr>
              <a:t>or</a:t>
            </a:r>
            <a:r>
              <a:rPr sz="1700" spc="40" dirty="0">
                <a:solidFill>
                  <a:srgbClr val="5C5B5A"/>
                </a:solidFill>
                <a:latin typeface="Arial"/>
                <a:cs typeface="Arial"/>
              </a:rPr>
              <a:t> </a:t>
            </a:r>
            <a:r>
              <a:rPr sz="1700" dirty="0">
                <a:solidFill>
                  <a:srgbClr val="5C5B5A"/>
                </a:solidFill>
                <a:latin typeface="Arial"/>
                <a:cs typeface="Arial"/>
              </a:rPr>
              <a:t>90%</a:t>
            </a:r>
            <a:r>
              <a:rPr sz="1700" spc="30" dirty="0">
                <a:solidFill>
                  <a:srgbClr val="5C5B5A"/>
                </a:solidFill>
                <a:latin typeface="Arial"/>
                <a:cs typeface="Arial"/>
              </a:rPr>
              <a:t> </a:t>
            </a:r>
            <a:r>
              <a:rPr sz="1700" dirty="0">
                <a:solidFill>
                  <a:srgbClr val="5C5B5A"/>
                </a:solidFill>
                <a:latin typeface="Arial"/>
                <a:cs typeface="Arial"/>
              </a:rPr>
              <a:t>provides</a:t>
            </a:r>
            <a:r>
              <a:rPr sz="1700" spc="50" dirty="0">
                <a:solidFill>
                  <a:srgbClr val="5C5B5A"/>
                </a:solidFill>
                <a:latin typeface="Arial"/>
                <a:cs typeface="Arial"/>
              </a:rPr>
              <a:t> </a:t>
            </a:r>
            <a:r>
              <a:rPr sz="1700" dirty="0">
                <a:solidFill>
                  <a:srgbClr val="5C5B5A"/>
                </a:solidFill>
                <a:latin typeface="Arial"/>
                <a:cs typeface="Arial"/>
              </a:rPr>
              <a:t>greater</a:t>
            </a:r>
            <a:r>
              <a:rPr sz="1700" spc="40" dirty="0">
                <a:solidFill>
                  <a:srgbClr val="5C5B5A"/>
                </a:solidFill>
                <a:latin typeface="Arial"/>
                <a:cs typeface="Arial"/>
              </a:rPr>
              <a:t> </a:t>
            </a:r>
            <a:r>
              <a:rPr sz="1700" dirty="0">
                <a:solidFill>
                  <a:srgbClr val="5C5B5A"/>
                </a:solidFill>
                <a:latin typeface="Arial"/>
                <a:cs typeface="Arial"/>
              </a:rPr>
              <a:t>certainty</a:t>
            </a:r>
            <a:r>
              <a:rPr sz="1700" spc="35" dirty="0">
                <a:solidFill>
                  <a:srgbClr val="5C5B5A"/>
                </a:solidFill>
                <a:latin typeface="Arial"/>
                <a:cs typeface="Arial"/>
              </a:rPr>
              <a:t> </a:t>
            </a:r>
            <a:r>
              <a:rPr sz="1700" dirty="0">
                <a:solidFill>
                  <a:srgbClr val="5C5B5A"/>
                </a:solidFill>
                <a:latin typeface="Arial"/>
                <a:cs typeface="Arial"/>
              </a:rPr>
              <a:t>than</a:t>
            </a:r>
            <a:r>
              <a:rPr sz="1700" spc="50" dirty="0">
                <a:solidFill>
                  <a:srgbClr val="5C5B5A"/>
                </a:solidFill>
                <a:latin typeface="Arial"/>
                <a:cs typeface="Arial"/>
              </a:rPr>
              <a:t> </a:t>
            </a:r>
            <a:r>
              <a:rPr sz="1700" dirty="0">
                <a:solidFill>
                  <a:srgbClr val="5C5B5A"/>
                </a:solidFill>
                <a:latin typeface="Arial"/>
                <a:cs typeface="Arial"/>
              </a:rPr>
              <a:t>a</a:t>
            </a:r>
            <a:r>
              <a:rPr sz="1700" spc="35" dirty="0">
                <a:solidFill>
                  <a:srgbClr val="5C5B5A"/>
                </a:solidFill>
                <a:latin typeface="Arial"/>
                <a:cs typeface="Arial"/>
              </a:rPr>
              <a:t> </a:t>
            </a:r>
            <a:r>
              <a:rPr sz="1700" dirty="0">
                <a:solidFill>
                  <a:srgbClr val="5C5B5A"/>
                </a:solidFill>
                <a:latin typeface="Arial"/>
                <a:cs typeface="Arial"/>
              </a:rPr>
              <a:t>value</a:t>
            </a:r>
            <a:r>
              <a:rPr sz="1700" spc="50" dirty="0">
                <a:solidFill>
                  <a:srgbClr val="5C5B5A"/>
                </a:solidFill>
                <a:latin typeface="Arial"/>
                <a:cs typeface="Arial"/>
              </a:rPr>
              <a:t> </a:t>
            </a:r>
            <a:r>
              <a:rPr sz="1700" dirty="0">
                <a:solidFill>
                  <a:srgbClr val="5C5B5A"/>
                </a:solidFill>
                <a:latin typeface="Arial"/>
                <a:cs typeface="Arial"/>
              </a:rPr>
              <a:t>of</a:t>
            </a:r>
            <a:r>
              <a:rPr sz="1700" spc="50" dirty="0">
                <a:solidFill>
                  <a:srgbClr val="5C5B5A"/>
                </a:solidFill>
                <a:latin typeface="Arial"/>
                <a:cs typeface="Arial"/>
              </a:rPr>
              <a:t> </a:t>
            </a:r>
            <a:r>
              <a:rPr sz="1700" dirty="0">
                <a:solidFill>
                  <a:srgbClr val="5C5B5A"/>
                </a:solidFill>
                <a:latin typeface="Arial"/>
                <a:cs typeface="Arial"/>
              </a:rPr>
              <a:t>50%,</a:t>
            </a:r>
            <a:r>
              <a:rPr sz="1700" spc="40" dirty="0">
                <a:solidFill>
                  <a:srgbClr val="5C5B5A"/>
                </a:solidFill>
                <a:latin typeface="Arial"/>
                <a:cs typeface="Arial"/>
              </a:rPr>
              <a:t> </a:t>
            </a:r>
            <a:r>
              <a:rPr sz="1700" dirty="0">
                <a:solidFill>
                  <a:srgbClr val="5C5B5A"/>
                </a:solidFill>
                <a:latin typeface="Arial"/>
                <a:cs typeface="Arial"/>
              </a:rPr>
              <a:t>and</a:t>
            </a:r>
            <a:r>
              <a:rPr sz="1700" spc="60" dirty="0">
                <a:solidFill>
                  <a:srgbClr val="5C5B5A"/>
                </a:solidFill>
                <a:latin typeface="Arial"/>
                <a:cs typeface="Arial"/>
              </a:rPr>
              <a:t> </a:t>
            </a:r>
            <a:r>
              <a:rPr sz="1700" spc="-10" dirty="0">
                <a:solidFill>
                  <a:srgbClr val="5C5B5A"/>
                </a:solidFill>
                <a:latin typeface="Arial"/>
                <a:cs typeface="Arial"/>
              </a:rPr>
              <a:t>therefore </a:t>
            </a:r>
            <a:r>
              <a:rPr sz="1700" dirty="0">
                <a:solidFill>
                  <a:srgbClr val="5C5B5A"/>
                </a:solidFill>
                <a:latin typeface="Arial"/>
                <a:cs typeface="Arial"/>
              </a:rPr>
              <a:t>requires</a:t>
            </a:r>
            <a:r>
              <a:rPr sz="1700" spc="204" dirty="0">
                <a:solidFill>
                  <a:srgbClr val="5C5B5A"/>
                </a:solidFill>
                <a:latin typeface="Arial"/>
                <a:cs typeface="Arial"/>
              </a:rPr>
              <a:t> </a:t>
            </a:r>
            <a:r>
              <a:rPr sz="1700" dirty="0">
                <a:solidFill>
                  <a:srgbClr val="5C5B5A"/>
                </a:solidFill>
                <a:latin typeface="Arial"/>
                <a:cs typeface="Arial"/>
              </a:rPr>
              <a:t>a</a:t>
            </a:r>
            <a:r>
              <a:rPr sz="1700" spc="220" dirty="0">
                <a:solidFill>
                  <a:srgbClr val="5C5B5A"/>
                </a:solidFill>
                <a:latin typeface="Arial"/>
                <a:cs typeface="Arial"/>
              </a:rPr>
              <a:t> </a:t>
            </a:r>
            <a:r>
              <a:rPr sz="1700" dirty="0">
                <a:solidFill>
                  <a:srgbClr val="5C5B5A"/>
                </a:solidFill>
                <a:latin typeface="Arial"/>
                <a:cs typeface="Arial"/>
              </a:rPr>
              <a:t>smaller</a:t>
            </a:r>
            <a:r>
              <a:rPr sz="1700" spc="204" dirty="0">
                <a:solidFill>
                  <a:srgbClr val="5C5B5A"/>
                </a:solidFill>
                <a:latin typeface="Arial"/>
                <a:cs typeface="Arial"/>
              </a:rPr>
              <a:t> </a:t>
            </a:r>
            <a:r>
              <a:rPr sz="1700" dirty="0">
                <a:solidFill>
                  <a:srgbClr val="5C5B5A"/>
                </a:solidFill>
                <a:latin typeface="Arial"/>
                <a:cs typeface="Arial"/>
              </a:rPr>
              <a:t>difference</a:t>
            </a:r>
            <a:r>
              <a:rPr sz="1700" spc="220" dirty="0">
                <a:solidFill>
                  <a:srgbClr val="5C5B5A"/>
                </a:solidFill>
                <a:latin typeface="Arial"/>
                <a:cs typeface="Arial"/>
              </a:rPr>
              <a:t> </a:t>
            </a:r>
            <a:r>
              <a:rPr sz="1700" dirty="0">
                <a:solidFill>
                  <a:srgbClr val="5C5B5A"/>
                </a:solidFill>
                <a:latin typeface="Arial"/>
                <a:cs typeface="Arial"/>
              </a:rPr>
              <a:t>to</a:t>
            </a:r>
            <a:r>
              <a:rPr sz="1700" spc="220" dirty="0">
                <a:solidFill>
                  <a:srgbClr val="5C5B5A"/>
                </a:solidFill>
                <a:latin typeface="Arial"/>
                <a:cs typeface="Arial"/>
              </a:rPr>
              <a:t> </a:t>
            </a:r>
            <a:r>
              <a:rPr sz="1700" dirty="0">
                <a:solidFill>
                  <a:srgbClr val="5C5B5A"/>
                </a:solidFill>
                <a:latin typeface="Arial"/>
                <a:cs typeface="Arial"/>
              </a:rPr>
              <a:t>be</a:t>
            </a:r>
            <a:r>
              <a:rPr sz="1700" spc="220" dirty="0">
                <a:solidFill>
                  <a:srgbClr val="5C5B5A"/>
                </a:solidFill>
                <a:latin typeface="Arial"/>
                <a:cs typeface="Arial"/>
              </a:rPr>
              <a:t> </a:t>
            </a:r>
            <a:r>
              <a:rPr sz="1700" dirty="0">
                <a:solidFill>
                  <a:srgbClr val="5C5B5A"/>
                </a:solidFill>
                <a:latin typeface="Arial"/>
                <a:cs typeface="Arial"/>
              </a:rPr>
              <a:t>significant.</a:t>
            </a:r>
            <a:r>
              <a:rPr sz="1700" spc="229" dirty="0">
                <a:solidFill>
                  <a:srgbClr val="5C5B5A"/>
                </a:solidFill>
                <a:latin typeface="Arial"/>
                <a:cs typeface="Arial"/>
              </a:rPr>
              <a:t> </a:t>
            </a:r>
            <a:r>
              <a:rPr sz="1700" dirty="0">
                <a:solidFill>
                  <a:srgbClr val="5C5B5A"/>
                </a:solidFill>
                <a:latin typeface="Arial"/>
                <a:cs typeface="Arial"/>
              </a:rPr>
              <a:t>As</a:t>
            </a:r>
            <a:r>
              <a:rPr sz="1700" spc="204" dirty="0">
                <a:solidFill>
                  <a:srgbClr val="5C5B5A"/>
                </a:solidFill>
                <a:latin typeface="Arial"/>
                <a:cs typeface="Arial"/>
              </a:rPr>
              <a:t> </a:t>
            </a:r>
            <a:r>
              <a:rPr sz="1700" dirty="0">
                <a:solidFill>
                  <a:srgbClr val="5C5B5A"/>
                </a:solidFill>
                <a:latin typeface="Arial"/>
                <a:cs typeface="Arial"/>
              </a:rPr>
              <a:t>such,</a:t>
            </a:r>
            <a:r>
              <a:rPr sz="1700" spc="220" dirty="0">
                <a:solidFill>
                  <a:srgbClr val="5C5B5A"/>
                </a:solidFill>
                <a:latin typeface="Arial"/>
                <a:cs typeface="Arial"/>
              </a:rPr>
              <a:t> </a:t>
            </a:r>
            <a:r>
              <a:rPr sz="1700" dirty="0">
                <a:solidFill>
                  <a:srgbClr val="5C5B5A"/>
                </a:solidFill>
                <a:latin typeface="Arial"/>
                <a:cs typeface="Arial"/>
              </a:rPr>
              <a:t>please</a:t>
            </a:r>
            <a:r>
              <a:rPr sz="1700" spc="204" dirty="0">
                <a:solidFill>
                  <a:srgbClr val="5C5B5A"/>
                </a:solidFill>
                <a:latin typeface="Arial"/>
                <a:cs typeface="Arial"/>
              </a:rPr>
              <a:t> </a:t>
            </a:r>
            <a:r>
              <a:rPr sz="1700" dirty="0">
                <a:solidFill>
                  <a:srgbClr val="5C5B5A"/>
                </a:solidFill>
                <a:latin typeface="Arial"/>
                <a:cs typeface="Arial"/>
              </a:rPr>
              <a:t>remember</a:t>
            </a:r>
            <a:r>
              <a:rPr sz="1700" spc="229" dirty="0">
                <a:solidFill>
                  <a:srgbClr val="5C5B5A"/>
                </a:solidFill>
                <a:latin typeface="Arial"/>
                <a:cs typeface="Arial"/>
              </a:rPr>
              <a:t> </a:t>
            </a:r>
            <a:r>
              <a:rPr sz="1700" dirty="0">
                <a:solidFill>
                  <a:srgbClr val="5C5B5A"/>
                </a:solidFill>
                <a:latin typeface="Arial"/>
                <a:cs typeface="Arial"/>
              </a:rPr>
              <a:t>that</a:t>
            </a:r>
            <a:r>
              <a:rPr sz="1700" spc="215" dirty="0">
                <a:solidFill>
                  <a:srgbClr val="5C5B5A"/>
                </a:solidFill>
                <a:latin typeface="Arial"/>
                <a:cs typeface="Arial"/>
              </a:rPr>
              <a:t> </a:t>
            </a:r>
            <a:r>
              <a:rPr sz="1700" dirty="0">
                <a:solidFill>
                  <a:srgbClr val="5C5B5A"/>
                </a:solidFill>
                <a:latin typeface="Arial"/>
                <a:cs typeface="Arial"/>
              </a:rPr>
              <a:t>the</a:t>
            </a:r>
            <a:r>
              <a:rPr sz="1700" spc="225" dirty="0">
                <a:solidFill>
                  <a:srgbClr val="5C5B5A"/>
                </a:solidFill>
                <a:latin typeface="Arial"/>
                <a:cs typeface="Arial"/>
              </a:rPr>
              <a:t> </a:t>
            </a:r>
            <a:r>
              <a:rPr sz="1700" dirty="0">
                <a:solidFill>
                  <a:srgbClr val="5C5B5A"/>
                </a:solidFill>
                <a:latin typeface="Arial"/>
                <a:cs typeface="Arial"/>
              </a:rPr>
              <a:t>difference</a:t>
            </a:r>
            <a:r>
              <a:rPr sz="1700" spc="200" dirty="0">
                <a:solidFill>
                  <a:srgbClr val="5C5B5A"/>
                </a:solidFill>
                <a:latin typeface="Arial"/>
                <a:cs typeface="Arial"/>
              </a:rPr>
              <a:t> </a:t>
            </a:r>
            <a:r>
              <a:rPr sz="1700" dirty="0">
                <a:solidFill>
                  <a:srgbClr val="5C5B5A"/>
                </a:solidFill>
                <a:latin typeface="Arial"/>
                <a:cs typeface="Arial"/>
              </a:rPr>
              <a:t>required</a:t>
            </a:r>
            <a:r>
              <a:rPr sz="1700" spc="225" dirty="0">
                <a:solidFill>
                  <a:srgbClr val="5C5B5A"/>
                </a:solidFill>
                <a:latin typeface="Arial"/>
                <a:cs typeface="Arial"/>
              </a:rPr>
              <a:t> </a:t>
            </a:r>
            <a:r>
              <a:rPr sz="1700" dirty="0">
                <a:solidFill>
                  <a:srgbClr val="5C5B5A"/>
                </a:solidFill>
                <a:latin typeface="Arial"/>
                <a:cs typeface="Arial"/>
              </a:rPr>
              <a:t>will</a:t>
            </a:r>
            <a:r>
              <a:rPr sz="1700" spc="220" dirty="0">
                <a:solidFill>
                  <a:srgbClr val="5C5B5A"/>
                </a:solidFill>
                <a:latin typeface="Arial"/>
                <a:cs typeface="Arial"/>
              </a:rPr>
              <a:t> </a:t>
            </a:r>
            <a:r>
              <a:rPr sz="1700" spc="-25" dirty="0">
                <a:solidFill>
                  <a:srgbClr val="5C5B5A"/>
                </a:solidFill>
                <a:latin typeface="Arial"/>
                <a:cs typeface="Arial"/>
              </a:rPr>
              <a:t>be </a:t>
            </a:r>
            <a:r>
              <a:rPr sz="1700" dirty="0">
                <a:solidFill>
                  <a:srgbClr val="5C5B5A"/>
                </a:solidFill>
                <a:latin typeface="Arial"/>
                <a:cs typeface="Arial"/>
              </a:rPr>
              <a:t>lower</a:t>
            </a:r>
            <a:r>
              <a:rPr sz="1700" spc="-40" dirty="0">
                <a:solidFill>
                  <a:srgbClr val="5C5B5A"/>
                </a:solidFill>
                <a:latin typeface="Arial"/>
                <a:cs typeface="Arial"/>
              </a:rPr>
              <a:t> </a:t>
            </a:r>
            <a:r>
              <a:rPr sz="1700" dirty="0">
                <a:solidFill>
                  <a:srgbClr val="5C5B5A"/>
                </a:solidFill>
                <a:latin typeface="Arial"/>
                <a:cs typeface="Arial"/>
              </a:rPr>
              <a:t>when</a:t>
            </a:r>
            <a:r>
              <a:rPr sz="1700" spc="-35" dirty="0">
                <a:solidFill>
                  <a:srgbClr val="5C5B5A"/>
                </a:solidFill>
                <a:latin typeface="Arial"/>
                <a:cs typeface="Arial"/>
              </a:rPr>
              <a:t> </a:t>
            </a:r>
            <a:r>
              <a:rPr sz="1700" dirty="0">
                <a:solidFill>
                  <a:srgbClr val="5C5B5A"/>
                </a:solidFill>
                <a:latin typeface="Arial"/>
                <a:cs typeface="Arial"/>
              </a:rPr>
              <a:t>dealing</a:t>
            </a:r>
            <a:r>
              <a:rPr sz="1700" spc="-40" dirty="0">
                <a:solidFill>
                  <a:srgbClr val="5C5B5A"/>
                </a:solidFill>
                <a:latin typeface="Arial"/>
                <a:cs typeface="Arial"/>
              </a:rPr>
              <a:t> </a:t>
            </a:r>
            <a:r>
              <a:rPr sz="1700" dirty="0">
                <a:solidFill>
                  <a:srgbClr val="5C5B5A"/>
                </a:solidFill>
                <a:latin typeface="Arial"/>
                <a:cs typeface="Arial"/>
              </a:rPr>
              <a:t>with</a:t>
            </a:r>
            <a:r>
              <a:rPr sz="1700" spc="-30" dirty="0">
                <a:solidFill>
                  <a:srgbClr val="5C5B5A"/>
                </a:solidFill>
                <a:latin typeface="Arial"/>
                <a:cs typeface="Arial"/>
              </a:rPr>
              <a:t> </a:t>
            </a:r>
            <a:r>
              <a:rPr sz="1700" dirty="0">
                <a:solidFill>
                  <a:srgbClr val="5C5B5A"/>
                </a:solidFill>
                <a:latin typeface="Arial"/>
                <a:cs typeface="Arial"/>
              </a:rPr>
              <a:t>percentages</a:t>
            </a:r>
            <a:r>
              <a:rPr sz="1700" spc="-30" dirty="0">
                <a:solidFill>
                  <a:srgbClr val="5C5B5A"/>
                </a:solidFill>
                <a:latin typeface="Arial"/>
                <a:cs typeface="Arial"/>
              </a:rPr>
              <a:t> </a:t>
            </a:r>
            <a:r>
              <a:rPr sz="1700" dirty="0">
                <a:solidFill>
                  <a:srgbClr val="5C5B5A"/>
                </a:solidFill>
                <a:latin typeface="Arial"/>
                <a:cs typeface="Arial"/>
              </a:rPr>
              <a:t>higher</a:t>
            </a:r>
            <a:r>
              <a:rPr sz="1700" spc="-50" dirty="0">
                <a:solidFill>
                  <a:srgbClr val="5C5B5A"/>
                </a:solidFill>
                <a:latin typeface="Arial"/>
                <a:cs typeface="Arial"/>
              </a:rPr>
              <a:t> </a:t>
            </a:r>
            <a:r>
              <a:rPr sz="1700" dirty="0">
                <a:solidFill>
                  <a:srgbClr val="5C5B5A"/>
                </a:solidFill>
                <a:latin typeface="Arial"/>
                <a:cs typeface="Arial"/>
              </a:rPr>
              <a:t>or</a:t>
            </a:r>
            <a:r>
              <a:rPr sz="1700" spc="-45" dirty="0">
                <a:solidFill>
                  <a:srgbClr val="5C5B5A"/>
                </a:solidFill>
                <a:latin typeface="Arial"/>
                <a:cs typeface="Arial"/>
              </a:rPr>
              <a:t> </a:t>
            </a:r>
            <a:r>
              <a:rPr sz="1700" dirty="0">
                <a:solidFill>
                  <a:srgbClr val="5C5B5A"/>
                </a:solidFill>
                <a:latin typeface="Arial"/>
                <a:cs typeface="Arial"/>
              </a:rPr>
              <a:t>lower</a:t>
            </a:r>
            <a:r>
              <a:rPr sz="1700" spc="-40" dirty="0">
                <a:solidFill>
                  <a:srgbClr val="5C5B5A"/>
                </a:solidFill>
                <a:latin typeface="Arial"/>
                <a:cs typeface="Arial"/>
              </a:rPr>
              <a:t> </a:t>
            </a:r>
            <a:r>
              <a:rPr sz="1700" dirty="0">
                <a:solidFill>
                  <a:srgbClr val="5C5B5A"/>
                </a:solidFill>
                <a:latin typeface="Arial"/>
                <a:cs typeface="Arial"/>
              </a:rPr>
              <a:t>than</a:t>
            </a:r>
            <a:r>
              <a:rPr sz="1700" spc="-30" dirty="0">
                <a:solidFill>
                  <a:srgbClr val="5C5B5A"/>
                </a:solidFill>
                <a:latin typeface="Arial"/>
                <a:cs typeface="Arial"/>
              </a:rPr>
              <a:t> </a:t>
            </a:r>
            <a:r>
              <a:rPr sz="1700" spc="-20" dirty="0">
                <a:solidFill>
                  <a:srgbClr val="5C5B5A"/>
                </a:solidFill>
                <a:latin typeface="Arial"/>
                <a:cs typeface="Arial"/>
              </a:rPr>
              <a:t>50%.</a:t>
            </a:r>
            <a:endParaRPr sz="1700">
              <a:latin typeface="Arial"/>
              <a:cs typeface="Arial"/>
            </a:endParaRPr>
          </a:p>
        </p:txBody>
      </p:sp>
      <p:sp>
        <p:nvSpPr>
          <p:cNvPr id="5" name="object 5"/>
          <p:cNvSpPr txBox="1"/>
          <p:nvPr/>
        </p:nvSpPr>
        <p:spPr>
          <a:xfrm>
            <a:off x="11510264"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79</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3930" y="367411"/>
            <a:ext cx="2439035" cy="330835"/>
          </a:xfrm>
          <a:prstGeom prst="rect">
            <a:avLst/>
          </a:prstGeom>
        </p:spPr>
        <p:txBody>
          <a:bodyPr vert="horz" wrap="square" lIns="0" tIns="13335" rIns="0" bIns="0" rtlCol="0">
            <a:spAutoFit/>
          </a:bodyPr>
          <a:lstStyle/>
          <a:p>
            <a:pPr marL="12700">
              <a:lnSpc>
                <a:spcPct val="100000"/>
              </a:lnSpc>
              <a:spcBef>
                <a:spcPts val="105"/>
              </a:spcBef>
            </a:pPr>
            <a:r>
              <a:rPr sz="2000" dirty="0"/>
              <a:t>Executive</a:t>
            </a:r>
            <a:r>
              <a:rPr sz="2000" spc="-60" dirty="0"/>
              <a:t> </a:t>
            </a:r>
            <a:r>
              <a:rPr sz="2000" spc="-10" dirty="0"/>
              <a:t>Summary</a:t>
            </a:r>
            <a:endParaRPr sz="2000"/>
          </a:p>
        </p:txBody>
      </p:sp>
      <p:sp>
        <p:nvSpPr>
          <p:cNvPr id="3" name="object 3"/>
          <p:cNvSpPr txBox="1"/>
          <p:nvPr/>
        </p:nvSpPr>
        <p:spPr>
          <a:xfrm>
            <a:off x="580898" y="827684"/>
            <a:ext cx="2601595" cy="286385"/>
          </a:xfrm>
          <a:prstGeom prst="rect">
            <a:avLst/>
          </a:prstGeom>
          <a:solidFill>
            <a:srgbClr val="009590"/>
          </a:solidFill>
        </p:spPr>
        <p:txBody>
          <a:bodyPr vert="horz" wrap="square" lIns="0" tIns="13970" rIns="0" bIns="0" rtlCol="0">
            <a:spAutoFit/>
          </a:bodyPr>
          <a:lstStyle/>
          <a:p>
            <a:pPr marL="504190">
              <a:lnSpc>
                <a:spcPct val="100000"/>
              </a:lnSpc>
              <a:spcBef>
                <a:spcPts val="110"/>
              </a:spcBef>
            </a:pPr>
            <a:r>
              <a:rPr sz="1400" b="1" dirty="0">
                <a:solidFill>
                  <a:srgbClr val="FFFFFF"/>
                </a:solidFill>
                <a:latin typeface="Calibri"/>
                <a:cs typeface="Calibri"/>
              </a:rPr>
              <a:t>Health</a:t>
            </a:r>
            <a:r>
              <a:rPr sz="1400" b="1" spc="-35" dirty="0">
                <a:solidFill>
                  <a:srgbClr val="FFFFFF"/>
                </a:solidFill>
                <a:latin typeface="Calibri"/>
                <a:cs typeface="Calibri"/>
              </a:rPr>
              <a:t> </a:t>
            </a:r>
            <a:r>
              <a:rPr sz="1400" b="1" dirty="0">
                <a:solidFill>
                  <a:srgbClr val="FFFFFF"/>
                </a:solidFill>
                <a:latin typeface="Calibri"/>
                <a:cs typeface="Calibri"/>
              </a:rPr>
              <a:t>and</a:t>
            </a:r>
            <a:r>
              <a:rPr sz="1400" b="1" spc="-30" dirty="0">
                <a:solidFill>
                  <a:srgbClr val="FFFFFF"/>
                </a:solidFill>
                <a:latin typeface="Calibri"/>
                <a:cs typeface="Calibri"/>
              </a:rPr>
              <a:t> </a:t>
            </a:r>
            <a:r>
              <a:rPr sz="1400" b="1" spc="-10" dirty="0">
                <a:solidFill>
                  <a:srgbClr val="FFFFFF"/>
                </a:solidFill>
                <a:latin typeface="Calibri"/>
                <a:cs typeface="Calibri"/>
              </a:rPr>
              <a:t>Wellbeing</a:t>
            </a:r>
            <a:endParaRPr sz="1400">
              <a:latin typeface="Calibri"/>
              <a:cs typeface="Calibri"/>
            </a:endParaRPr>
          </a:p>
        </p:txBody>
      </p:sp>
      <p:sp>
        <p:nvSpPr>
          <p:cNvPr id="4" name="object 4"/>
          <p:cNvSpPr txBox="1"/>
          <p:nvPr/>
        </p:nvSpPr>
        <p:spPr>
          <a:xfrm>
            <a:off x="3346703" y="827684"/>
            <a:ext cx="2498725" cy="286385"/>
          </a:xfrm>
          <a:prstGeom prst="rect">
            <a:avLst/>
          </a:prstGeom>
          <a:solidFill>
            <a:srgbClr val="009590"/>
          </a:solidFill>
        </p:spPr>
        <p:txBody>
          <a:bodyPr vert="horz" wrap="square" lIns="0" tIns="13970" rIns="0" bIns="0" rtlCol="0">
            <a:spAutoFit/>
          </a:bodyPr>
          <a:lstStyle/>
          <a:p>
            <a:pPr marL="831850">
              <a:lnSpc>
                <a:spcPct val="100000"/>
              </a:lnSpc>
              <a:spcBef>
                <a:spcPts val="110"/>
              </a:spcBef>
            </a:pPr>
            <a:r>
              <a:rPr sz="1400" b="1" dirty="0">
                <a:solidFill>
                  <a:srgbClr val="FFFFFF"/>
                </a:solidFill>
                <a:latin typeface="Calibri"/>
                <a:cs typeface="Calibri"/>
              </a:rPr>
              <a:t>Good</a:t>
            </a:r>
            <a:r>
              <a:rPr sz="1400" b="1" spc="-50" dirty="0">
                <a:solidFill>
                  <a:srgbClr val="FFFFFF"/>
                </a:solidFill>
                <a:latin typeface="Calibri"/>
                <a:cs typeface="Calibri"/>
              </a:rPr>
              <a:t> </a:t>
            </a:r>
            <a:r>
              <a:rPr sz="1400" b="1" spc="-20" dirty="0">
                <a:solidFill>
                  <a:srgbClr val="FFFFFF"/>
                </a:solidFill>
                <a:latin typeface="Calibri"/>
                <a:cs typeface="Calibri"/>
              </a:rPr>
              <a:t>Work</a:t>
            </a:r>
            <a:endParaRPr sz="1400">
              <a:latin typeface="Calibri"/>
              <a:cs typeface="Calibri"/>
            </a:endParaRPr>
          </a:p>
        </p:txBody>
      </p:sp>
      <p:sp>
        <p:nvSpPr>
          <p:cNvPr id="5" name="object 5"/>
          <p:cNvSpPr txBox="1"/>
          <p:nvPr/>
        </p:nvSpPr>
        <p:spPr>
          <a:xfrm>
            <a:off x="6220205" y="827684"/>
            <a:ext cx="2498725" cy="286385"/>
          </a:xfrm>
          <a:prstGeom prst="rect">
            <a:avLst/>
          </a:prstGeom>
          <a:solidFill>
            <a:srgbClr val="009590"/>
          </a:solidFill>
        </p:spPr>
        <p:txBody>
          <a:bodyPr vert="horz" wrap="square" lIns="0" tIns="13970" rIns="0" bIns="0" rtlCol="0">
            <a:spAutoFit/>
          </a:bodyPr>
          <a:lstStyle/>
          <a:p>
            <a:pPr marL="706755">
              <a:lnSpc>
                <a:spcPct val="100000"/>
              </a:lnSpc>
              <a:spcBef>
                <a:spcPts val="110"/>
              </a:spcBef>
            </a:pPr>
            <a:r>
              <a:rPr sz="1400" b="1" spc="-25" dirty="0">
                <a:solidFill>
                  <a:srgbClr val="FFFFFF"/>
                </a:solidFill>
                <a:latin typeface="Calibri"/>
                <a:cs typeface="Calibri"/>
              </a:rPr>
              <a:t>Your</a:t>
            </a:r>
            <a:r>
              <a:rPr sz="1400" b="1" spc="-55" dirty="0">
                <a:solidFill>
                  <a:srgbClr val="FFFFFF"/>
                </a:solidFill>
                <a:latin typeface="Calibri"/>
                <a:cs typeface="Calibri"/>
              </a:rPr>
              <a:t> </a:t>
            </a:r>
            <a:r>
              <a:rPr sz="1400" b="1" dirty="0">
                <a:solidFill>
                  <a:srgbClr val="FFFFFF"/>
                </a:solidFill>
                <a:latin typeface="Calibri"/>
                <a:cs typeface="Calibri"/>
              </a:rPr>
              <a:t>local</a:t>
            </a:r>
            <a:r>
              <a:rPr sz="1400" b="1" spc="-45" dirty="0">
                <a:solidFill>
                  <a:srgbClr val="FFFFFF"/>
                </a:solidFill>
                <a:latin typeface="Calibri"/>
                <a:cs typeface="Calibri"/>
              </a:rPr>
              <a:t> </a:t>
            </a:r>
            <a:r>
              <a:rPr sz="1400" b="1" spc="-20" dirty="0">
                <a:solidFill>
                  <a:srgbClr val="FFFFFF"/>
                </a:solidFill>
                <a:latin typeface="Calibri"/>
                <a:cs typeface="Calibri"/>
              </a:rPr>
              <a:t>area</a:t>
            </a:r>
            <a:endParaRPr sz="1400">
              <a:latin typeface="Calibri"/>
              <a:cs typeface="Calibri"/>
            </a:endParaRPr>
          </a:p>
        </p:txBody>
      </p:sp>
      <p:sp>
        <p:nvSpPr>
          <p:cNvPr id="6" name="object 6"/>
          <p:cNvSpPr txBox="1"/>
          <p:nvPr/>
        </p:nvSpPr>
        <p:spPr>
          <a:xfrm>
            <a:off x="9093581" y="827684"/>
            <a:ext cx="2498725" cy="286385"/>
          </a:xfrm>
          <a:prstGeom prst="rect">
            <a:avLst/>
          </a:prstGeom>
          <a:solidFill>
            <a:srgbClr val="009590"/>
          </a:solidFill>
        </p:spPr>
        <p:txBody>
          <a:bodyPr vert="horz" wrap="square" lIns="0" tIns="13970" rIns="0" bIns="0" rtlCol="0">
            <a:spAutoFit/>
          </a:bodyPr>
          <a:lstStyle/>
          <a:p>
            <a:pPr marL="777240">
              <a:lnSpc>
                <a:spcPct val="100000"/>
              </a:lnSpc>
              <a:spcBef>
                <a:spcPts val="110"/>
              </a:spcBef>
            </a:pPr>
            <a:r>
              <a:rPr sz="1400" b="1" dirty="0">
                <a:solidFill>
                  <a:srgbClr val="FFFFFF"/>
                </a:solidFill>
                <a:latin typeface="Calibri"/>
                <a:cs typeface="Calibri"/>
              </a:rPr>
              <a:t>Cost</a:t>
            </a:r>
            <a:r>
              <a:rPr sz="1400" b="1" spc="-40" dirty="0">
                <a:solidFill>
                  <a:srgbClr val="FFFFFF"/>
                </a:solidFill>
                <a:latin typeface="Calibri"/>
                <a:cs typeface="Calibri"/>
              </a:rPr>
              <a:t> </a:t>
            </a:r>
            <a:r>
              <a:rPr sz="1400" b="1" dirty="0">
                <a:solidFill>
                  <a:srgbClr val="FFFFFF"/>
                </a:solidFill>
                <a:latin typeface="Calibri"/>
                <a:cs typeface="Calibri"/>
              </a:rPr>
              <a:t>of</a:t>
            </a:r>
            <a:r>
              <a:rPr sz="1400" b="1" spc="-30" dirty="0">
                <a:solidFill>
                  <a:srgbClr val="FFFFFF"/>
                </a:solidFill>
                <a:latin typeface="Calibri"/>
                <a:cs typeface="Calibri"/>
              </a:rPr>
              <a:t> </a:t>
            </a:r>
            <a:r>
              <a:rPr sz="1400" b="1" spc="-10" dirty="0">
                <a:solidFill>
                  <a:srgbClr val="FFFFFF"/>
                </a:solidFill>
                <a:latin typeface="Calibri"/>
                <a:cs typeface="Calibri"/>
              </a:rPr>
              <a:t>living</a:t>
            </a:r>
            <a:endParaRPr sz="1400">
              <a:latin typeface="Calibri"/>
              <a:cs typeface="Calibri"/>
            </a:endParaRPr>
          </a:p>
        </p:txBody>
      </p:sp>
      <p:sp>
        <p:nvSpPr>
          <p:cNvPr id="7" name="object 7"/>
          <p:cNvSpPr txBox="1"/>
          <p:nvPr/>
        </p:nvSpPr>
        <p:spPr>
          <a:xfrm>
            <a:off x="659688" y="1177290"/>
            <a:ext cx="2441575" cy="3629025"/>
          </a:xfrm>
          <a:prstGeom prst="rect">
            <a:avLst/>
          </a:prstGeom>
        </p:spPr>
        <p:txBody>
          <a:bodyPr vert="horz" wrap="square" lIns="0" tIns="30480" rIns="0" bIns="0" rtlCol="0">
            <a:spAutoFit/>
          </a:bodyPr>
          <a:lstStyle/>
          <a:p>
            <a:pPr marL="241300" marR="5080" indent="-228600">
              <a:lnSpc>
                <a:spcPct val="90000"/>
              </a:lnSpc>
              <a:spcBef>
                <a:spcPts val="240"/>
              </a:spcBef>
              <a:buClr>
                <a:srgbClr val="009590"/>
              </a:buClr>
              <a:buFont typeface="Wingdings"/>
              <a:buChar char=""/>
              <a:tabLst>
                <a:tab pos="241300" algn="l"/>
              </a:tabLst>
            </a:pPr>
            <a:r>
              <a:rPr sz="1200" dirty="0">
                <a:solidFill>
                  <a:srgbClr val="5C5B5A"/>
                </a:solidFill>
                <a:latin typeface="Arial"/>
                <a:cs typeface="Arial"/>
              </a:rPr>
              <a:t>Two</a:t>
            </a:r>
            <a:r>
              <a:rPr sz="1200" spc="-35" dirty="0">
                <a:solidFill>
                  <a:srgbClr val="5C5B5A"/>
                </a:solidFill>
                <a:latin typeface="Arial"/>
                <a:cs typeface="Arial"/>
              </a:rPr>
              <a:t> </a:t>
            </a:r>
            <a:r>
              <a:rPr sz="1200" dirty="0">
                <a:solidFill>
                  <a:srgbClr val="5C5B5A"/>
                </a:solidFill>
                <a:latin typeface="Arial"/>
                <a:cs typeface="Arial"/>
              </a:rPr>
              <a:t>thirds</a:t>
            </a:r>
            <a:r>
              <a:rPr sz="1200" spc="-30" dirty="0">
                <a:solidFill>
                  <a:srgbClr val="5C5B5A"/>
                </a:solidFill>
                <a:latin typeface="Arial"/>
                <a:cs typeface="Arial"/>
              </a:rPr>
              <a:t> </a:t>
            </a:r>
            <a:r>
              <a:rPr sz="1200" dirty="0">
                <a:solidFill>
                  <a:srgbClr val="5C5B5A"/>
                </a:solidFill>
                <a:latin typeface="Arial"/>
                <a:cs typeface="Arial"/>
              </a:rPr>
              <a:t>(67%)</a:t>
            </a:r>
            <a:r>
              <a:rPr sz="1200" spc="-40" dirty="0">
                <a:solidFill>
                  <a:srgbClr val="5C5B5A"/>
                </a:solidFill>
                <a:latin typeface="Arial"/>
                <a:cs typeface="Arial"/>
              </a:rPr>
              <a:t> </a:t>
            </a:r>
            <a:r>
              <a:rPr sz="1200" dirty="0">
                <a:solidFill>
                  <a:srgbClr val="5C5B5A"/>
                </a:solidFill>
                <a:latin typeface="Arial"/>
                <a:cs typeface="Arial"/>
              </a:rPr>
              <a:t>of</a:t>
            </a:r>
            <a:r>
              <a:rPr sz="1200" spc="-30" dirty="0">
                <a:solidFill>
                  <a:srgbClr val="5C5B5A"/>
                </a:solidFill>
                <a:latin typeface="Arial"/>
                <a:cs typeface="Arial"/>
              </a:rPr>
              <a:t> </a:t>
            </a:r>
            <a:r>
              <a:rPr sz="1200" spc="-10" dirty="0">
                <a:solidFill>
                  <a:srgbClr val="5C5B5A"/>
                </a:solidFill>
                <a:latin typeface="Arial"/>
                <a:cs typeface="Arial"/>
              </a:rPr>
              <a:t>respondents </a:t>
            </a:r>
            <a:r>
              <a:rPr sz="1200" dirty="0">
                <a:solidFill>
                  <a:srgbClr val="5C5B5A"/>
                </a:solidFill>
                <a:latin typeface="Arial"/>
                <a:cs typeface="Arial"/>
              </a:rPr>
              <a:t>are</a:t>
            </a:r>
            <a:r>
              <a:rPr sz="1200" spc="-25" dirty="0">
                <a:solidFill>
                  <a:srgbClr val="5C5B5A"/>
                </a:solidFill>
                <a:latin typeface="Arial"/>
                <a:cs typeface="Arial"/>
              </a:rPr>
              <a:t> </a:t>
            </a:r>
            <a:r>
              <a:rPr sz="1200" dirty="0">
                <a:solidFill>
                  <a:srgbClr val="5C5B5A"/>
                </a:solidFill>
                <a:latin typeface="Arial"/>
                <a:cs typeface="Arial"/>
              </a:rPr>
              <a:t>feeling</a:t>
            </a:r>
            <a:r>
              <a:rPr sz="1200" spc="-35" dirty="0">
                <a:solidFill>
                  <a:srgbClr val="5C5B5A"/>
                </a:solidFill>
                <a:latin typeface="Arial"/>
                <a:cs typeface="Arial"/>
              </a:rPr>
              <a:t> </a:t>
            </a:r>
            <a:r>
              <a:rPr sz="1200" b="1" dirty="0">
                <a:solidFill>
                  <a:srgbClr val="009590"/>
                </a:solidFill>
                <a:latin typeface="Arial"/>
                <a:cs typeface="Arial"/>
              </a:rPr>
              <a:t>satisfied</a:t>
            </a:r>
            <a:r>
              <a:rPr sz="1200" b="1" spc="-35" dirty="0">
                <a:solidFill>
                  <a:srgbClr val="009590"/>
                </a:solidFill>
                <a:latin typeface="Arial"/>
                <a:cs typeface="Arial"/>
              </a:rPr>
              <a:t> </a:t>
            </a:r>
            <a:r>
              <a:rPr sz="1200" b="1" dirty="0">
                <a:solidFill>
                  <a:srgbClr val="009590"/>
                </a:solidFill>
                <a:latin typeface="Arial"/>
                <a:cs typeface="Arial"/>
              </a:rPr>
              <a:t>with</a:t>
            </a:r>
            <a:r>
              <a:rPr sz="1200" b="1" spc="-25" dirty="0">
                <a:solidFill>
                  <a:srgbClr val="009590"/>
                </a:solidFill>
                <a:latin typeface="Arial"/>
                <a:cs typeface="Arial"/>
              </a:rPr>
              <a:t> </a:t>
            </a:r>
            <a:r>
              <a:rPr sz="1200" b="1" spc="-20" dirty="0">
                <a:solidFill>
                  <a:srgbClr val="009590"/>
                </a:solidFill>
                <a:latin typeface="Arial"/>
                <a:cs typeface="Arial"/>
              </a:rPr>
              <a:t>their </a:t>
            </a:r>
            <a:r>
              <a:rPr sz="1200" b="1" dirty="0">
                <a:solidFill>
                  <a:srgbClr val="009590"/>
                </a:solidFill>
                <a:latin typeface="Arial"/>
                <a:cs typeface="Arial"/>
              </a:rPr>
              <a:t>lives</a:t>
            </a:r>
            <a:r>
              <a:rPr sz="1200" b="1" spc="-25" dirty="0">
                <a:solidFill>
                  <a:srgbClr val="009590"/>
                </a:solidFill>
                <a:latin typeface="Arial"/>
                <a:cs typeface="Arial"/>
              </a:rPr>
              <a:t> </a:t>
            </a:r>
            <a:r>
              <a:rPr sz="1200" b="1" dirty="0">
                <a:solidFill>
                  <a:srgbClr val="009590"/>
                </a:solidFill>
                <a:latin typeface="Arial"/>
                <a:cs typeface="Arial"/>
              </a:rPr>
              <a:t>overall</a:t>
            </a:r>
            <a:r>
              <a:rPr sz="1200" dirty="0">
                <a:solidFill>
                  <a:srgbClr val="5C5B5A"/>
                </a:solidFill>
                <a:latin typeface="Arial"/>
                <a:cs typeface="Arial"/>
              </a:rPr>
              <a:t>,</a:t>
            </a:r>
            <a:r>
              <a:rPr sz="1200" spc="-20" dirty="0">
                <a:solidFill>
                  <a:srgbClr val="5C5B5A"/>
                </a:solidFill>
                <a:latin typeface="Arial"/>
                <a:cs typeface="Arial"/>
              </a:rPr>
              <a:t> </a:t>
            </a:r>
            <a:r>
              <a:rPr sz="1200" dirty="0">
                <a:solidFill>
                  <a:srgbClr val="5C5B5A"/>
                </a:solidFill>
                <a:latin typeface="Arial"/>
                <a:cs typeface="Arial"/>
              </a:rPr>
              <a:t>and</a:t>
            </a:r>
            <a:r>
              <a:rPr sz="1200" spc="-40" dirty="0">
                <a:solidFill>
                  <a:srgbClr val="5C5B5A"/>
                </a:solidFill>
                <a:latin typeface="Arial"/>
                <a:cs typeface="Arial"/>
              </a:rPr>
              <a:t> </a:t>
            </a:r>
            <a:r>
              <a:rPr sz="1200" dirty="0">
                <a:solidFill>
                  <a:srgbClr val="5C5B5A"/>
                </a:solidFill>
                <a:latin typeface="Arial"/>
                <a:cs typeface="Arial"/>
              </a:rPr>
              <a:t>that</a:t>
            </a:r>
            <a:r>
              <a:rPr sz="1200" spc="-30" dirty="0">
                <a:solidFill>
                  <a:srgbClr val="5C5B5A"/>
                </a:solidFill>
                <a:latin typeface="Arial"/>
                <a:cs typeface="Arial"/>
              </a:rPr>
              <a:t> </a:t>
            </a:r>
            <a:r>
              <a:rPr sz="1200" spc="-10" dirty="0">
                <a:solidFill>
                  <a:srgbClr val="5C5B5A"/>
                </a:solidFill>
                <a:latin typeface="Arial"/>
                <a:cs typeface="Arial"/>
              </a:rPr>
              <a:t>things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lives </a:t>
            </a:r>
            <a:r>
              <a:rPr sz="1200" spc="-25" dirty="0">
                <a:solidFill>
                  <a:srgbClr val="5C5B5A"/>
                </a:solidFill>
                <a:latin typeface="Arial"/>
                <a:cs typeface="Arial"/>
              </a:rPr>
              <a:t>are </a:t>
            </a:r>
            <a:r>
              <a:rPr sz="1200" spc="-10" dirty="0">
                <a:solidFill>
                  <a:srgbClr val="5C5B5A"/>
                </a:solidFill>
                <a:latin typeface="Arial"/>
                <a:cs typeface="Arial"/>
              </a:rPr>
              <a:t>worthwhile.</a:t>
            </a:r>
            <a:r>
              <a:rPr sz="1200" spc="-25" dirty="0">
                <a:solidFill>
                  <a:srgbClr val="5C5B5A"/>
                </a:solidFill>
                <a:latin typeface="Arial"/>
                <a:cs typeface="Arial"/>
              </a:rPr>
              <a:t> </a:t>
            </a:r>
            <a:r>
              <a:rPr sz="1200" dirty="0">
                <a:solidFill>
                  <a:srgbClr val="5C5B5A"/>
                </a:solidFill>
                <a:latin typeface="Arial"/>
                <a:cs typeface="Arial"/>
              </a:rPr>
              <a:t>This is</a:t>
            </a:r>
            <a:r>
              <a:rPr sz="1200" spc="15"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spc="-10" dirty="0">
                <a:solidFill>
                  <a:srgbClr val="5C5B5A"/>
                </a:solidFill>
                <a:latin typeface="Arial"/>
                <a:cs typeface="Arial"/>
              </a:rPr>
              <a:t>relatively </a:t>
            </a:r>
            <a:r>
              <a:rPr sz="1200" dirty="0">
                <a:solidFill>
                  <a:srgbClr val="5C5B5A"/>
                </a:solidFill>
                <a:latin typeface="Arial"/>
                <a:cs typeface="Arial"/>
              </a:rPr>
              <a:t>high</a:t>
            </a:r>
            <a:r>
              <a:rPr sz="1200" spc="-40" dirty="0">
                <a:solidFill>
                  <a:srgbClr val="5C5B5A"/>
                </a:solidFill>
                <a:latin typeface="Arial"/>
                <a:cs typeface="Arial"/>
              </a:rPr>
              <a:t> </a:t>
            </a:r>
            <a:r>
              <a:rPr sz="1200" dirty="0">
                <a:solidFill>
                  <a:srgbClr val="5C5B5A"/>
                </a:solidFill>
                <a:latin typeface="Arial"/>
                <a:cs typeface="Arial"/>
              </a:rPr>
              <a:t>benchmark</a:t>
            </a:r>
            <a:r>
              <a:rPr sz="1200" spc="-65" dirty="0">
                <a:solidFill>
                  <a:srgbClr val="5C5B5A"/>
                </a:solidFill>
                <a:latin typeface="Arial"/>
                <a:cs typeface="Arial"/>
              </a:rPr>
              <a:t> </a:t>
            </a:r>
            <a:r>
              <a:rPr sz="1200" dirty="0">
                <a:solidFill>
                  <a:srgbClr val="5C5B5A"/>
                </a:solidFill>
                <a:latin typeface="Arial"/>
                <a:cs typeface="Arial"/>
              </a:rPr>
              <a:t>compared</a:t>
            </a:r>
            <a:r>
              <a:rPr sz="1200" spc="-6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what</a:t>
            </a:r>
            <a:r>
              <a:rPr sz="1200" spc="-15" dirty="0">
                <a:solidFill>
                  <a:srgbClr val="5C5B5A"/>
                </a:solidFill>
                <a:latin typeface="Arial"/>
                <a:cs typeface="Arial"/>
              </a:rPr>
              <a:t> </a:t>
            </a:r>
            <a:r>
              <a:rPr sz="1200" dirty="0">
                <a:solidFill>
                  <a:srgbClr val="5C5B5A"/>
                </a:solidFill>
                <a:latin typeface="Arial"/>
                <a:cs typeface="Arial"/>
              </a:rPr>
              <a:t>we</a:t>
            </a:r>
            <a:r>
              <a:rPr sz="1200" spc="-15" dirty="0">
                <a:solidFill>
                  <a:srgbClr val="5C5B5A"/>
                </a:solidFill>
                <a:latin typeface="Arial"/>
                <a:cs typeface="Arial"/>
              </a:rPr>
              <a:t> </a:t>
            </a:r>
            <a:r>
              <a:rPr sz="1200" dirty="0">
                <a:solidFill>
                  <a:srgbClr val="5C5B5A"/>
                </a:solidFill>
                <a:latin typeface="Arial"/>
                <a:cs typeface="Arial"/>
              </a:rPr>
              <a:t>typically</a:t>
            </a:r>
            <a:r>
              <a:rPr sz="1200" spc="-25" dirty="0">
                <a:solidFill>
                  <a:srgbClr val="5C5B5A"/>
                </a:solidFill>
                <a:latin typeface="Arial"/>
                <a:cs typeface="Arial"/>
              </a:rPr>
              <a:t> </a:t>
            </a:r>
            <a:r>
              <a:rPr sz="1200" dirty="0">
                <a:solidFill>
                  <a:srgbClr val="5C5B5A"/>
                </a:solidFill>
                <a:latin typeface="Arial"/>
                <a:cs typeface="Arial"/>
              </a:rPr>
              <a:t>see</a:t>
            </a:r>
            <a:r>
              <a:rPr sz="1200" spc="-2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spc="-25" dirty="0">
                <a:solidFill>
                  <a:srgbClr val="5C5B5A"/>
                </a:solidFill>
                <a:latin typeface="Arial"/>
                <a:cs typeface="Arial"/>
              </a:rPr>
              <a:t>the </a:t>
            </a:r>
            <a:r>
              <a:rPr sz="1200" spc="-10" dirty="0">
                <a:solidFill>
                  <a:srgbClr val="5C5B5A"/>
                </a:solidFill>
                <a:latin typeface="Arial"/>
                <a:cs typeface="Arial"/>
              </a:rPr>
              <a:t>survey,</a:t>
            </a:r>
            <a:r>
              <a:rPr sz="1200" spc="-20" dirty="0">
                <a:solidFill>
                  <a:srgbClr val="5C5B5A"/>
                </a:solidFill>
                <a:latin typeface="Arial"/>
                <a:cs typeface="Arial"/>
              </a:rPr>
              <a:t> </a:t>
            </a:r>
            <a:r>
              <a:rPr sz="1200" dirty="0">
                <a:solidFill>
                  <a:srgbClr val="5C5B5A"/>
                </a:solidFill>
                <a:latin typeface="Arial"/>
                <a:cs typeface="Arial"/>
              </a:rPr>
              <a:t>continuing</a:t>
            </a:r>
            <a:r>
              <a:rPr sz="1200" spc="-65" dirty="0">
                <a:solidFill>
                  <a:srgbClr val="5C5B5A"/>
                </a:solidFill>
                <a:latin typeface="Arial"/>
                <a:cs typeface="Arial"/>
              </a:rPr>
              <a:t> </a:t>
            </a:r>
            <a:r>
              <a:rPr sz="1200" dirty="0">
                <a:solidFill>
                  <a:srgbClr val="5C5B5A"/>
                </a:solidFill>
                <a:latin typeface="Arial"/>
                <a:cs typeface="Arial"/>
              </a:rPr>
              <a:t>a</a:t>
            </a:r>
            <a:r>
              <a:rPr sz="1200" spc="-40" dirty="0">
                <a:solidFill>
                  <a:srgbClr val="5C5B5A"/>
                </a:solidFill>
                <a:latin typeface="Arial"/>
                <a:cs typeface="Arial"/>
              </a:rPr>
              <a:t> </a:t>
            </a:r>
            <a:r>
              <a:rPr sz="1200" spc="-10" dirty="0">
                <a:solidFill>
                  <a:srgbClr val="5C5B5A"/>
                </a:solidFill>
                <a:latin typeface="Arial"/>
                <a:cs typeface="Arial"/>
              </a:rPr>
              <a:t>positive </a:t>
            </a:r>
            <a:r>
              <a:rPr sz="1200" dirty="0">
                <a:solidFill>
                  <a:srgbClr val="5C5B5A"/>
                </a:solidFill>
                <a:latin typeface="Arial"/>
                <a:cs typeface="Arial"/>
              </a:rPr>
              <a:t>trend</a:t>
            </a:r>
            <a:r>
              <a:rPr sz="1200" spc="-40" dirty="0">
                <a:solidFill>
                  <a:srgbClr val="5C5B5A"/>
                </a:solidFill>
                <a:latin typeface="Arial"/>
                <a:cs typeface="Arial"/>
              </a:rPr>
              <a:t> </a:t>
            </a:r>
            <a:r>
              <a:rPr sz="1200" dirty="0">
                <a:solidFill>
                  <a:srgbClr val="5C5B5A"/>
                </a:solidFill>
                <a:latin typeface="Arial"/>
                <a:cs typeface="Arial"/>
              </a:rPr>
              <a:t>from</a:t>
            </a:r>
            <a:r>
              <a:rPr sz="1200" spc="-30" dirty="0">
                <a:solidFill>
                  <a:srgbClr val="5C5B5A"/>
                </a:solidFill>
                <a:latin typeface="Arial"/>
                <a:cs typeface="Arial"/>
              </a:rPr>
              <a:t> </a:t>
            </a:r>
            <a:r>
              <a:rPr sz="1200" spc="-10" dirty="0">
                <a:solidFill>
                  <a:srgbClr val="5C5B5A"/>
                </a:solidFill>
                <a:latin typeface="Arial"/>
                <a:cs typeface="Arial"/>
              </a:rPr>
              <a:t>October.</a:t>
            </a:r>
            <a:r>
              <a:rPr sz="1200" spc="-60" dirty="0">
                <a:solidFill>
                  <a:srgbClr val="5C5B5A"/>
                </a:solidFill>
                <a:latin typeface="Arial"/>
                <a:cs typeface="Arial"/>
              </a:rPr>
              <a:t> </a:t>
            </a:r>
            <a:r>
              <a:rPr sz="1200" spc="-20" dirty="0">
                <a:solidFill>
                  <a:srgbClr val="5C5B5A"/>
                </a:solidFill>
                <a:latin typeface="Arial"/>
                <a:cs typeface="Arial"/>
              </a:rPr>
              <a:t>You</a:t>
            </a:r>
            <a:r>
              <a:rPr sz="1200" spc="-15" dirty="0">
                <a:solidFill>
                  <a:srgbClr val="5C5B5A"/>
                </a:solidFill>
                <a:latin typeface="Arial"/>
                <a:cs typeface="Arial"/>
              </a:rPr>
              <a:t> </a:t>
            </a:r>
            <a:r>
              <a:rPr sz="1200" dirty="0">
                <a:solidFill>
                  <a:srgbClr val="5C5B5A"/>
                </a:solidFill>
                <a:latin typeface="Arial"/>
                <a:cs typeface="Arial"/>
              </a:rPr>
              <a:t>can</a:t>
            </a:r>
            <a:r>
              <a:rPr sz="1200" spc="-40" dirty="0">
                <a:solidFill>
                  <a:srgbClr val="5C5B5A"/>
                </a:solidFill>
                <a:latin typeface="Arial"/>
                <a:cs typeface="Arial"/>
              </a:rPr>
              <a:t> </a:t>
            </a:r>
            <a:r>
              <a:rPr sz="1200" spc="-20" dirty="0">
                <a:solidFill>
                  <a:srgbClr val="5C5B5A"/>
                </a:solidFill>
                <a:latin typeface="Arial"/>
                <a:cs typeface="Arial"/>
              </a:rPr>
              <a:t>find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2" action="ppaction://hlinksldjump"/>
              </a:rPr>
              <a:t>here</a:t>
            </a:r>
            <a:r>
              <a:rPr sz="1200" u="none" spc="-20" dirty="0">
                <a:solidFill>
                  <a:srgbClr val="5C5B5A"/>
                </a:solidFill>
                <a:latin typeface="Arial"/>
                <a:cs typeface="Arial"/>
              </a:rPr>
              <a:t>.</a:t>
            </a:r>
            <a:endParaRPr sz="1200">
              <a:latin typeface="Arial"/>
              <a:cs typeface="Arial"/>
            </a:endParaRPr>
          </a:p>
          <a:p>
            <a:pPr marL="241300" marR="17145" indent="-228600">
              <a:lnSpc>
                <a:spcPct val="90000"/>
              </a:lnSpc>
              <a:spcBef>
                <a:spcPts val="1010"/>
              </a:spcBef>
              <a:buClr>
                <a:srgbClr val="009590"/>
              </a:buClr>
              <a:buFont typeface="Wingdings"/>
              <a:buChar char=""/>
              <a:tabLst>
                <a:tab pos="241300" algn="l"/>
              </a:tabLst>
            </a:pPr>
            <a:r>
              <a:rPr sz="1200" dirty="0">
                <a:solidFill>
                  <a:srgbClr val="5C5B5A"/>
                </a:solidFill>
                <a:latin typeface="Arial"/>
                <a:cs typeface="Arial"/>
              </a:rPr>
              <a:t>Levels</a:t>
            </a:r>
            <a:r>
              <a:rPr sz="1200" spc="-50" dirty="0">
                <a:solidFill>
                  <a:srgbClr val="5C5B5A"/>
                </a:solidFill>
                <a:latin typeface="Arial"/>
                <a:cs typeface="Arial"/>
              </a:rPr>
              <a:t> </a:t>
            </a:r>
            <a:r>
              <a:rPr sz="1200" dirty="0">
                <a:solidFill>
                  <a:srgbClr val="5C5B5A"/>
                </a:solidFill>
                <a:latin typeface="Arial"/>
                <a:cs typeface="Arial"/>
              </a:rPr>
              <a:t>of</a:t>
            </a:r>
            <a:r>
              <a:rPr sz="1200" spc="-40" dirty="0">
                <a:solidFill>
                  <a:srgbClr val="5C5B5A"/>
                </a:solidFill>
                <a:latin typeface="Arial"/>
                <a:cs typeface="Arial"/>
              </a:rPr>
              <a:t> </a:t>
            </a:r>
            <a:r>
              <a:rPr sz="1200" dirty="0">
                <a:solidFill>
                  <a:srgbClr val="5C5B5A"/>
                </a:solidFill>
                <a:latin typeface="Arial"/>
                <a:cs typeface="Arial"/>
              </a:rPr>
              <a:t>“</a:t>
            </a:r>
            <a:r>
              <a:rPr sz="1200" b="1" dirty="0">
                <a:solidFill>
                  <a:srgbClr val="009590"/>
                </a:solidFill>
                <a:latin typeface="Arial"/>
                <a:cs typeface="Arial"/>
              </a:rPr>
              <a:t>hopefulness</a:t>
            </a:r>
            <a:r>
              <a:rPr sz="1200" b="1" spc="-35" dirty="0">
                <a:solidFill>
                  <a:srgbClr val="009590"/>
                </a:solidFill>
                <a:latin typeface="Arial"/>
                <a:cs typeface="Arial"/>
              </a:rPr>
              <a:t> </a:t>
            </a:r>
            <a:r>
              <a:rPr sz="1200" b="1" spc="-10" dirty="0">
                <a:solidFill>
                  <a:srgbClr val="009590"/>
                </a:solidFill>
                <a:latin typeface="Arial"/>
                <a:cs typeface="Arial"/>
              </a:rPr>
              <a:t>about </a:t>
            </a:r>
            <a:r>
              <a:rPr sz="1200" b="1" dirty="0">
                <a:solidFill>
                  <a:srgbClr val="009590"/>
                </a:solidFill>
                <a:latin typeface="Arial"/>
                <a:cs typeface="Arial"/>
              </a:rPr>
              <a:t>the</a:t>
            </a:r>
            <a:r>
              <a:rPr sz="1200" b="1" spc="-25" dirty="0">
                <a:solidFill>
                  <a:srgbClr val="009590"/>
                </a:solidFill>
                <a:latin typeface="Arial"/>
                <a:cs typeface="Arial"/>
              </a:rPr>
              <a:t> </a:t>
            </a:r>
            <a:r>
              <a:rPr sz="1200" b="1" dirty="0">
                <a:solidFill>
                  <a:srgbClr val="009590"/>
                </a:solidFill>
                <a:latin typeface="Arial"/>
                <a:cs typeface="Arial"/>
              </a:rPr>
              <a:t>future</a:t>
            </a:r>
            <a:r>
              <a:rPr sz="1200" dirty="0">
                <a:solidFill>
                  <a:srgbClr val="5C5B5A"/>
                </a:solidFill>
                <a:latin typeface="Arial"/>
                <a:cs typeface="Arial"/>
              </a:rPr>
              <a:t>”</a:t>
            </a:r>
            <a:r>
              <a:rPr sz="1200" spc="-15" dirty="0">
                <a:solidFill>
                  <a:srgbClr val="5C5B5A"/>
                </a:solidFill>
                <a:latin typeface="Arial"/>
                <a:cs typeface="Arial"/>
              </a:rPr>
              <a:t> </a:t>
            </a:r>
            <a:r>
              <a:rPr sz="1200" dirty="0">
                <a:solidFill>
                  <a:srgbClr val="5C5B5A"/>
                </a:solidFill>
                <a:latin typeface="Arial"/>
                <a:cs typeface="Arial"/>
              </a:rPr>
              <a:t>(79%</a:t>
            </a:r>
            <a:r>
              <a:rPr sz="1200" spc="-45" dirty="0">
                <a:solidFill>
                  <a:srgbClr val="5C5B5A"/>
                </a:solidFill>
                <a:latin typeface="Arial"/>
                <a:cs typeface="Arial"/>
              </a:rPr>
              <a:t> </a:t>
            </a:r>
            <a:r>
              <a:rPr sz="1200" spc="-10" dirty="0">
                <a:solidFill>
                  <a:srgbClr val="5C5B5A"/>
                </a:solidFill>
                <a:latin typeface="Arial"/>
                <a:cs typeface="Arial"/>
              </a:rPr>
              <a:t>hopeful) </a:t>
            </a:r>
            <a:r>
              <a:rPr sz="1200" dirty="0">
                <a:solidFill>
                  <a:srgbClr val="5C5B5A"/>
                </a:solidFill>
                <a:latin typeface="Arial"/>
                <a:cs typeface="Arial"/>
              </a:rPr>
              <a:t>compare</a:t>
            </a:r>
            <a:r>
              <a:rPr sz="1200" spc="-10" dirty="0">
                <a:solidFill>
                  <a:srgbClr val="5C5B5A"/>
                </a:solidFill>
                <a:latin typeface="Arial"/>
                <a:cs typeface="Arial"/>
              </a:rPr>
              <a:t> favourably</a:t>
            </a:r>
            <a:r>
              <a:rPr sz="1200" spc="-35"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the</a:t>
            </a:r>
            <a:r>
              <a:rPr sz="1200" spc="-10" dirty="0">
                <a:solidFill>
                  <a:srgbClr val="5C5B5A"/>
                </a:solidFill>
                <a:latin typeface="Arial"/>
                <a:cs typeface="Arial"/>
              </a:rPr>
              <a:t> latest </a:t>
            </a:r>
            <a:r>
              <a:rPr sz="1200" dirty="0">
                <a:solidFill>
                  <a:srgbClr val="5C5B5A"/>
                </a:solidFill>
                <a:latin typeface="Arial"/>
                <a:cs typeface="Arial"/>
              </a:rPr>
              <a:t>figures</a:t>
            </a:r>
            <a:r>
              <a:rPr sz="1200" spc="-35" dirty="0">
                <a:solidFill>
                  <a:srgbClr val="5C5B5A"/>
                </a:solidFill>
                <a:latin typeface="Arial"/>
                <a:cs typeface="Arial"/>
              </a:rPr>
              <a:t> </a:t>
            </a:r>
            <a:r>
              <a:rPr sz="1200" dirty="0">
                <a:solidFill>
                  <a:srgbClr val="5C5B5A"/>
                </a:solidFill>
                <a:latin typeface="Arial"/>
                <a:cs typeface="Arial"/>
              </a:rPr>
              <a:t>being</a:t>
            </a:r>
            <a:r>
              <a:rPr sz="1200" spc="-35" dirty="0">
                <a:solidFill>
                  <a:srgbClr val="5C5B5A"/>
                </a:solidFill>
                <a:latin typeface="Arial"/>
                <a:cs typeface="Arial"/>
              </a:rPr>
              <a:t> </a:t>
            </a:r>
            <a:r>
              <a:rPr sz="1200" dirty="0">
                <a:solidFill>
                  <a:srgbClr val="5C5B5A"/>
                </a:solidFill>
                <a:latin typeface="Arial"/>
                <a:cs typeface="Arial"/>
              </a:rPr>
              <a:t>seen</a:t>
            </a:r>
            <a:r>
              <a:rPr sz="1200" spc="-25" dirty="0">
                <a:solidFill>
                  <a:srgbClr val="5C5B5A"/>
                </a:solidFill>
                <a:latin typeface="Arial"/>
                <a:cs typeface="Arial"/>
              </a:rPr>
              <a:t> </a:t>
            </a:r>
            <a:r>
              <a:rPr sz="1200" dirty="0">
                <a:solidFill>
                  <a:srgbClr val="5C5B5A"/>
                </a:solidFill>
                <a:latin typeface="Arial"/>
                <a:cs typeface="Arial"/>
              </a:rPr>
              <a:t>by</a:t>
            </a:r>
            <a:r>
              <a:rPr sz="1200" spc="-2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spc="-25" dirty="0">
                <a:solidFill>
                  <a:srgbClr val="5C5B5A"/>
                </a:solidFill>
                <a:latin typeface="Arial"/>
                <a:cs typeface="Arial"/>
              </a:rPr>
              <a:t>ONS </a:t>
            </a:r>
            <a:r>
              <a:rPr sz="1200" dirty="0">
                <a:solidFill>
                  <a:srgbClr val="5C5B5A"/>
                </a:solidFill>
                <a:latin typeface="Arial"/>
                <a:cs typeface="Arial"/>
              </a:rPr>
              <a:t>across</a:t>
            </a:r>
            <a:r>
              <a:rPr sz="1200" spc="-20" dirty="0">
                <a:solidFill>
                  <a:srgbClr val="5C5B5A"/>
                </a:solidFill>
                <a:latin typeface="Arial"/>
                <a:cs typeface="Arial"/>
              </a:rPr>
              <a:t> </a:t>
            </a:r>
            <a:r>
              <a:rPr sz="1200" dirty="0">
                <a:solidFill>
                  <a:srgbClr val="5C5B5A"/>
                </a:solidFill>
                <a:latin typeface="Arial"/>
                <a:cs typeface="Arial"/>
              </a:rPr>
              <a:t>GB</a:t>
            </a:r>
            <a:r>
              <a:rPr sz="1200" spc="-5" dirty="0">
                <a:solidFill>
                  <a:srgbClr val="5C5B5A"/>
                </a:solidFill>
                <a:latin typeface="Arial"/>
                <a:cs typeface="Arial"/>
              </a:rPr>
              <a:t> </a:t>
            </a:r>
            <a:r>
              <a:rPr sz="1200" dirty="0">
                <a:solidFill>
                  <a:srgbClr val="5C5B5A"/>
                </a:solidFill>
                <a:latin typeface="Arial"/>
                <a:cs typeface="Arial"/>
              </a:rPr>
              <a:t>as</a:t>
            </a:r>
            <a:r>
              <a:rPr sz="1200" spc="-10"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whole</a:t>
            </a:r>
            <a:r>
              <a:rPr sz="1200" spc="-10" dirty="0">
                <a:solidFill>
                  <a:srgbClr val="5C5B5A"/>
                </a:solidFill>
                <a:latin typeface="Arial"/>
                <a:cs typeface="Arial"/>
              </a:rPr>
              <a:t> (69%). </a:t>
            </a:r>
            <a:r>
              <a:rPr sz="1200" dirty="0">
                <a:solidFill>
                  <a:srgbClr val="5C5B5A"/>
                </a:solidFill>
                <a:latin typeface="Arial"/>
                <a:cs typeface="Arial"/>
              </a:rPr>
              <a:t>Sentiments</a:t>
            </a:r>
            <a:r>
              <a:rPr sz="1200" spc="-50"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dirty="0">
                <a:solidFill>
                  <a:srgbClr val="5C5B5A"/>
                </a:solidFill>
                <a:latin typeface="Arial"/>
                <a:cs typeface="Arial"/>
              </a:rPr>
              <a:t>“fair</a:t>
            </a:r>
            <a:r>
              <a:rPr sz="1200" spc="-30" dirty="0">
                <a:solidFill>
                  <a:srgbClr val="5C5B5A"/>
                </a:solidFill>
                <a:latin typeface="Arial"/>
                <a:cs typeface="Arial"/>
              </a:rPr>
              <a:t> </a:t>
            </a:r>
            <a:r>
              <a:rPr sz="1200" spc="-10" dirty="0">
                <a:solidFill>
                  <a:srgbClr val="5C5B5A"/>
                </a:solidFill>
                <a:latin typeface="Arial"/>
                <a:cs typeface="Arial"/>
              </a:rPr>
              <a:t>treatment </a:t>
            </a:r>
            <a:r>
              <a:rPr sz="1200" dirty="0">
                <a:solidFill>
                  <a:srgbClr val="5C5B5A"/>
                </a:solidFill>
                <a:latin typeface="Arial"/>
                <a:cs typeface="Arial"/>
              </a:rPr>
              <a:t>by</a:t>
            </a:r>
            <a:r>
              <a:rPr sz="1200" spc="-25" dirty="0">
                <a:solidFill>
                  <a:srgbClr val="5C5B5A"/>
                </a:solidFill>
                <a:latin typeface="Arial"/>
                <a:cs typeface="Arial"/>
              </a:rPr>
              <a:t> </a:t>
            </a:r>
            <a:r>
              <a:rPr sz="1200" dirty="0">
                <a:solidFill>
                  <a:srgbClr val="5C5B5A"/>
                </a:solidFill>
                <a:latin typeface="Arial"/>
                <a:cs typeface="Arial"/>
              </a:rPr>
              <a:t>society”</a:t>
            </a:r>
            <a:r>
              <a:rPr sz="1200" spc="-5" dirty="0">
                <a:solidFill>
                  <a:srgbClr val="5C5B5A"/>
                </a:solidFill>
                <a:latin typeface="Arial"/>
                <a:cs typeface="Arial"/>
              </a:rPr>
              <a:t> </a:t>
            </a:r>
            <a:r>
              <a:rPr sz="1200" dirty="0">
                <a:solidFill>
                  <a:srgbClr val="5C5B5A"/>
                </a:solidFill>
                <a:latin typeface="Arial"/>
                <a:cs typeface="Arial"/>
              </a:rPr>
              <a:t>are</a:t>
            </a:r>
            <a:r>
              <a:rPr sz="1200" spc="-20"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dirty="0">
                <a:solidFill>
                  <a:srgbClr val="5C5B5A"/>
                </a:solidFill>
                <a:latin typeface="Arial"/>
                <a:cs typeface="Arial"/>
              </a:rPr>
              <a:t>in</a:t>
            </a:r>
            <a:r>
              <a:rPr sz="1200" spc="-10" dirty="0">
                <a:solidFill>
                  <a:srgbClr val="5C5B5A"/>
                </a:solidFill>
                <a:latin typeface="Arial"/>
                <a:cs typeface="Arial"/>
              </a:rPr>
              <a:t> </a:t>
            </a:r>
            <a:r>
              <a:rPr sz="1200" dirty="0">
                <a:solidFill>
                  <a:srgbClr val="5C5B5A"/>
                </a:solidFill>
                <a:latin typeface="Arial"/>
                <a:cs typeface="Arial"/>
              </a:rPr>
              <a:t>line</a:t>
            </a:r>
            <a:r>
              <a:rPr sz="1200" spc="-25" dirty="0">
                <a:solidFill>
                  <a:srgbClr val="5C5B5A"/>
                </a:solidFill>
                <a:latin typeface="Arial"/>
                <a:cs typeface="Arial"/>
              </a:rPr>
              <a:t> </a:t>
            </a:r>
            <a:r>
              <a:rPr sz="1200" spc="-20" dirty="0">
                <a:solidFill>
                  <a:srgbClr val="5C5B5A"/>
                </a:solidFill>
                <a:latin typeface="Arial"/>
                <a:cs typeface="Arial"/>
              </a:rPr>
              <a:t>with </a:t>
            </a:r>
            <a:r>
              <a:rPr sz="1200" dirty="0">
                <a:solidFill>
                  <a:srgbClr val="5C5B5A"/>
                </a:solidFill>
                <a:latin typeface="Arial"/>
                <a:cs typeface="Arial"/>
              </a:rPr>
              <a:t>GB</a:t>
            </a:r>
            <a:r>
              <a:rPr sz="1200" spc="-10" dirty="0">
                <a:solidFill>
                  <a:srgbClr val="5C5B5A"/>
                </a:solidFill>
                <a:latin typeface="Arial"/>
                <a:cs typeface="Arial"/>
              </a:rPr>
              <a:t> </a:t>
            </a:r>
            <a:r>
              <a:rPr sz="1200" dirty="0">
                <a:solidFill>
                  <a:srgbClr val="5C5B5A"/>
                </a:solidFill>
                <a:latin typeface="Arial"/>
                <a:cs typeface="Arial"/>
              </a:rPr>
              <a:t>figures</a:t>
            </a:r>
            <a:r>
              <a:rPr sz="1200" spc="-35" dirty="0">
                <a:solidFill>
                  <a:srgbClr val="5C5B5A"/>
                </a:solidFill>
                <a:latin typeface="Arial"/>
                <a:cs typeface="Arial"/>
              </a:rPr>
              <a:t> </a:t>
            </a:r>
            <a:r>
              <a:rPr sz="1200" dirty="0">
                <a:solidFill>
                  <a:srgbClr val="5C5B5A"/>
                </a:solidFill>
                <a:latin typeface="Arial"/>
                <a:cs typeface="Arial"/>
              </a:rPr>
              <a:t>(though</a:t>
            </a:r>
            <a:r>
              <a:rPr sz="1200" spc="-30" dirty="0">
                <a:solidFill>
                  <a:srgbClr val="5C5B5A"/>
                </a:solidFill>
                <a:latin typeface="Arial"/>
                <a:cs typeface="Arial"/>
              </a:rPr>
              <a:t> </a:t>
            </a:r>
            <a:r>
              <a:rPr sz="1200" dirty="0">
                <a:solidFill>
                  <a:srgbClr val="5C5B5A"/>
                </a:solidFill>
                <a:latin typeface="Arial"/>
                <a:cs typeface="Arial"/>
              </a:rPr>
              <a:t>no</a:t>
            </a:r>
            <a:r>
              <a:rPr sz="1200" spc="-30" dirty="0">
                <a:solidFill>
                  <a:srgbClr val="5C5B5A"/>
                </a:solidFill>
                <a:latin typeface="Arial"/>
                <a:cs typeface="Arial"/>
              </a:rPr>
              <a:t> </a:t>
            </a:r>
            <a:r>
              <a:rPr sz="1200" spc="-10" dirty="0">
                <a:solidFill>
                  <a:srgbClr val="5C5B5A"/>
                </a:solidFill>
                <a:latin typeface="Arial"/>
                <a:cs typeface="Arial"/>
              </a:rPr>
              <a:t>worse </a:t>
            </a:r>
            <a:r>
              <a:rPr sz="1200" dirty="0">
                <a:solidFill>
                  <a:srgbClr val="5C5B5A"/>
                </a:solidFill>
                <a:latin typeface="Arial"/>
                <a:cs typeface="Arial"/>
              </a:rPr>
              <a:t>when</a:t>
            </a:r>
            <a:r>
              <a:rPr sz="1200" spc="-40" dirty="0">
                <a:solidFill>
                  <a:srgbClr val="5C5B5A"/>
                </a:solidFill>
                <a:latin typeface="Arial"/>
                <a:cs typeface="Arial"/>
              </a:rPr>
              <a:t> </a:t>
            </a:r>
            <a:r>
              <a:rPr sz="1200" dirty="0">
                <a:solidFill>
                  <a:srgbClr val="5C5B5A"/>
                </a:solidFill>
                <a:latin typeface="Arial"/>
                <a:cs typeface="Arial"/>
              </a:rPr>
              <a:t>comparing</a:t>
            </a:r>
            <a:r>
              <a:rPr sz="1200" spc="-65" dirty="0">
                <a:solidFill>
                  <a:srgbClr val="5C5B5A"/>
                </a:solidFill>
                <a:latin typeface="Arial"/>
                <a:cs typeface="Arial"/>
              </a:rPr>
              <a:t> </a:t>
            </a:r>
            <a:r>
              <a:rPr sz="1200" spc="-10" dirty="0">
                <a:solidFill>
                  <a:srgbClr val="5C5B5A"/>
                </a:solidFill>
                <a:latin typeface="Arial"/>
                <a:cs typeface="Arial"/>
              </a:rPr>
              <a:t>latest </a:t>
            </a:r>
            <a:r>
              <a:rPr sz="1200" dirty="0">
                <a:solidFill>
                  <a:srgbClr val="5C5B5A"/>
                </a:solidFill>
                <a:latin typeface="Arial"/>
                <a:cs typeface="Arial"/>
              </a:rPr>
              <a:t>respective</a:t>
            </a:r>
            <a:r>
              <a:rPr sz="1200" spc="-30" dirty="0">
                <a:solidFill>
                  <a:srgbClr val="5C5B5A"/>
                </a:solidFill>
                <a:latin typeface="Arial"/>
                <a:cs typeface="Arial"/>
              </a:rPr>
              <a:t> </a:t>
            </a:r>
            <a:r>
              <a:rPr sz="1200" spc="-10" dirty="0">
                <a:solidFill>
                  <a:srgbClr val="5C5B5A"/>
                </a:solidFill>
                <a:latin typeface="Arial"/>
                <a:cs typeface="Arial"/>
              </a:rPr>
              <a:t>fieldwork).</a:t>
            </a:r>
            <a:r>
              <a:rPr sz="1200" spc="-40" dirty="0">
                <a:solidFill>
                  <a:srgbClr val="5C5B5A"/>
                </a:solidFill>
                <a:latin typeface="Arial"/>
                <a:cs typeface="Arial"/>
              </a:rPr>
              <a:t> </a:t>
            </a:r>
            <a:r>
              <a:rPr sz="1200" spc="-25" dirty="0">
                <a:solidFill>
                  <a:srgbClr val="5C5B5A"/>
                </a:solidFill>
                <a:latin typeface="Arial"/>
                <a:cs typeface="Arial"/>
              </a:rPr>
              <a:t>You</a:t>
            </a:r>
            <a:r>
              <a:rPr sz="1200" spc="-20" dirty="0">
                <a:solidFill>
                  <a:srgbClr val="5C5B5A"/>
                </a:solidFill>
                <a:latin typeface="Arial"/>
                <a:cs typeface="Arial"/>
              </a:rPr>
              <a:t> </a:t>
            </a:r>
            <a:r>
              <a:rPr sz="1200" spc="-25" dirty="0">
                <a:solidFill>
                  <a:srgbClr val="5C5B5A"/>
                </a:solidFill>
                <a:latin typeface="Arial"/>
                <a:cs typeface="Arial"/>
              </a:rPr>
              <a:t>can </a:t>
            </a:r>
            <a:r>
              <a:rPr sz="1200" dirty="0">
                <a:solidFill>
                  <a:srgbClr val="5C5B5A"/>
                </a:solidFill>
                <a:latin typeface="Arial"/>
                <a:cs typeface="Arial"/>
              </a:rPr>
              <a:t>find</a:t>
            </a:r>
            <a:r>
              <a:rPr sz="1200" spc="-30" dirty="0">
                <a:solidFill>
                  <a:srgbClr val="5C5B5A"/>
                </a:solidFill>
                <a:latin typeface="Arial"/>
                <a:cs typeface="Arial"/>
              </a:rPr>
              <a:t> </a:t>
            </a:r>
            <a:r>
              <a:rPr sz="1200" dirty="0">
                <a:solidFill>
                  <a:srgbClr val="5C5B5A"/>
                </a:solidFill>
                <a:latin typeface="Arial"/>
                <a:cs typeface="Arial"/>
              </a:rPr>
              <a:t>out</a:t>
            </a:r>
            <a:r>
              <a:rPr sz="1200" spc="-30" dirty="0">
                <a:solidFill>
                  <a:srgbClr val="5C5B5A"/>
                </a:solidFill>
                <a:latin typeface="Arial"/>
                <a:cs typeface="Arial"/>
              </a:rPr>
              <a:t> </a:t>
            </a:r>
            <a:r>
              <a:rPr sz="1200" dirty="0">
                <a:solidFill>
                  <a:srgbClr val="5C5B5A"/>
                </a:solidFill>
                <a:latin typeface="Arial"/>
                <a:cs typeface="Arial"/>
              </a:rPr>
              <a:t>more</a:t>
            </a:r>
            <a:r>
              <a:rPr sz="1200" spc="-20"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3" action="ppaction://hlinksldjump"/>
              </a:rPr>
              <a:t>here</a:t>
            </a:r>
            <a:r>
              <a:rPr sz="1200" u="none" spc="-20" dirty="0">
                <a:solidFill>
                  <a:srgbClr val="5C5B5A"/>
                </a:solidFill>
                <a:latin typeface="Arial"/>
                <a:cs typeface="Arial"/>
              </a:rPr>
              <a:t>.</a:t>
            </a:r>
            <a:endParaRPr sz="1200">
              <a:latin typeface="Arial"/>
              <a:cs typeface="Arial"/>
            </a:endParaRPr>
          </a:p>
        </p:txBody>
      </p:sp>
      <p:sp>
        <p:nvSpPr>
          <p:cNvPr id="8" name="object 8"/>
          <p:cNvSpPr txBox="1"/>
          <p:nvPr/>
        </p:nvSpPr>
        <p:spPr>
          <a:xfrm>
            <a:off x="3425697" y="1181861"/>
            <a:ext cx="2317750" cy="4617085"/>
          </a:xfrm>
          <a:prstGeom prst="rect">
            <a:avLst/>
          </a:prstGeom>
        </p:spPr>
        <p:txBody>
          <a:bodyPr vert="horz" wrap="square" lIns="0" tIns="30480" rIns="0" bIns="0" rtlCol="0">
            <a:spAutoFit/>
          </a:bodyPr>
          <a:lstStyle/>
          <a:p>
            <a:pPr marL="241300" marR="19685" indent="-229235">
              <a:lnSpc>
                <a:spcPct val="90000"/>
              </a:lnSpc>
              <a:spcBef>
                <a:spcPts val="240"/>
              </a:spcBef>
              <a:buClr>
                <a:srgbClr val="009590"/>
              </a:buClr>
              <a:buFont typeface="Wingdings"/>
              <a:buChar char=""/>
              <a:tabLst>
                <a:tab pos="241300" algn="l"/>
              </a:tabLst>
            </a:pPr>
            <a:r>
              <a:rPr sz="1200" spc="-25" dirty="0">
                <a:solidFill>
                  <a:srgbClr val="5C5B5A"/>
                </a:solidFill>
                <a:latin typeface="Arial"/>
                <a:cs typeface="Arial"/>
              </a:rPr>
              <a:t>Taken</a:t>
            </a:r>
            <a:r>
              <a:rPr sz="1200" spc="-50" dirty="0">
                <a:solidFill>
                  <a:srgbClr val="5C5B5A"/>
                </a:solidFill>
                <a:latin typeface="Arial"/>
                <a:cs typeface="Arial"/>
              </a:rPr>
              <a:t> </a:t>
            </a:r>
            <a:r>
              <a:rPr sz="1200" dirty="0">
                <a:solidFill>
                  <a:srgbClr val="5C5B5A"/>
                </a:solidFill>
                <a:latin typeface="Arial"/>
                <a:cs typeface="Arial"/>
              </a:rPr>
              <a:t>together</a:t>
            </a:r>
            <a:r>
              <a:rPr sz="1200" spc="-40" dirty="0">
                <a:solidFill>
                  <a:srgbClr val="5C5B5A"/>
                </a:solidFill>
                <a:latin typeface="Arial"/>
                <a:cs typeface="Arial"/>
              </a:rPr>
              <a:t> </a:t>
            </a:r>
            <a:r>
              <a:rPr sz="1200" dirty="0">
                <a:solidFill>
                  <a:srgbClr val="5C5B5A"/>
                </a:solidFill>
                <a:latin typeface="Arial"/>
                <a:cs typeface="Arial"/>
              </a:rPr>
              <a:t>with</a:t>
            </a:r>
            <a:r>
              <a:rPr sz="1200" spc="-20" dirty="0">
                <a:solidFill>
                  <a:srgbClr val="5C5B5A"/>
                </a:solidFill>
                <a:latin typeface="Arial"/>
                <a:cs typeface="Arial"/>
              </a:rPr>
              <a:t> </a:t>
            </a:r>
            <a:r>
              <a:rPr sz="1200" spc="-10" dirty="0">
                <a:solidFill>
                  <a:srgbClr val="5C5B5A"/>
                </a:solidFill>
                <a:latin typeface="Arial"/>
                <a:cs typeface="Arial"/>
              </a:rPr>
              <a:t>fieldwork </a:t>
            </a:r>
            <a:r>
              <a:rPr sz="1200" dirty="0">
                <a:solidFill>
                  <a:srgbClr val="5C5B5A"/>
                </a:solidFill>
                <a:latin typeface="Arial"/>
                <a:cs typeface="Arial"/>
              </a:rPr>
              <a:t>in</a:t>
            </a:r>
            <a:r>
              <a:rPr sz="1200" spc="-20" dirty="0">
                <a:solidFill>
                  <a:srgbClr val="5C5B5A"/>
                </a:solidFill>
                <a:latin typeface="Arial"/>
                <a:cs typeface="Arial"/>
              </a:rPr>
              <a:t> </a:t>
            </a:r>
            <a:r>
              <a:rPr sz="1200" spc="-10" dirty="0">
                <a:solidFill>
                  <a:srgbClr val="5C5B5A"/>
                </a:solidFill>
                <a:latin typeface="Arial"/>
                <a:cs typeface="Arial"/>
              </a:rPr>
              <a:t>October,</a:t>
            </a:r>
            <a:r>
              <a:rPr sz="1200" spc="-25"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latest</a:t>
            </a:r>
            <a:r>
              <a:rPr sz="1200" spc="-25" dirty="0">
                <a:solidFill>
                  <a:srgbClr val="5C5B5A"/>
                </a:solidFill>
                <a:latin typeface="Arial"/>
                <a:cs typeface="Arial"/>
              </a:rPr>
              <a:t> </a:t>
            </a:r>
            <a:r>
              <a:rPr sz="1200" spc="-10" dirty="0">
                <a:solidFill>
                  <a:srgbClr val="5C5B5A"/>
                </a:solidFill>
                <a:latin typeface="Arial"/>
                <a:cs typeface="Arial"/>
              </a:rPr>
              <a:t>figures </a:t>
            </a:r>
            <a:r>
              <a:rPr sz="1200" dirty="0">
                <a:solidFill>
                  <a:srgbClr val="5C5B5A"/>
                </a:solidFill>
                <a:latin typeface="Arial"/>
                <a:cs typeface="Arial"/>
              </a:rPr>
              <a:t>suggest</a:t>
            </a:r>
            <a:r>
              <a:rPr sz="1200" spc="-50" dirty="0">
                <a:solidFill>
                  <a:srgbClr val="5C5B5A"/>
                </a:solidFill>
                <a:latin typeface="Arial"/>
                <a:cs typeface="Arial"/>
              </a:rPr>
              <a:t> </a:t>
            </a:r>
            <a:r>
              <a:rPr sz="1200" b="1" dirty="0">
                <a:solidFill>
                  <a:srgbClr val="009590"/>
                </a:solidFill>
                <a:latin typeface="Arial"/>
                <a:cs typeface="Arial"/>
              </a:rPr>
              <a:t>overall</a:t>
            </a:r>
            <a:r>
              <a:rPr sz="1200" b="1" spc="-40" dirty="0">
                <a:solidFill>
                  <a:srgbClr val="009590"/>
                </a:solidFill>
                <a:latin typeface="Arial"/>
                <a:cs typeface="Arial"/>
              </a:rPr>
              <a:t> </a:t>
            </a:r>
            <a:r>
              <a:rPr sz="1200" b="1" spc="-25" dirty="0">
                <a:solidFill>
                  <a:srgbClr val="009590"/>
                </a:solidFill>
                <a:latin typeface="Arial"/>
                <a:cs typeface="Arial"/>
              </a:rPr>
              <a:t>job </a:t>
            </a:r>
            <a:r>
              <a:rPr sz="1200" b="1" dirty="0">
                <a:solidFill>
                  <a:srgbClr val="009590"/>
                </a:solidFill>
                <a:latin typeface="Arial"/>
                <a:cs typeface="Arial"/>
              </a:rPr>
              <a:t>satisfaction</a:t>
            </a:r>
            <a:r>
              <a:rPr sz="1200" b="1" spc="-40" dirty="0">
                <a:solidFill>
                  <a:srgbClr val="009590"/>
                </a:solidFill>
                <a:latin typeface="Arial"/>
                <a:cs typeface="Arial"/>
              </a:rPr>
              <a:t> </a:t>
            </a:r>
            <a:r>
              <a:rPr sz="1200" dirty="0">
                <a:solidFill>
                  <a:srgbClr val="5C5B5A"/>
                </a:solidFill>
                <a:latin typeface="Arial"/>
                <a:cs typeface="Arial"/>
              </a:rPr>
              <a:t>is</a:t>
            </a:r>
            <a:r>
              <a:rPr sz="1200" spc="-15"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little</a:t>
            </a:r>
            <a:r>
              <a:rPr sz="1200" spc="-25" dirty="0">
                <a:solidFill>
                  <a:srgbClr val="5C5B5A"/>
                </a:solidFill>
                <a:latin typeface="Arial"/>
                <a:cs typeface="Arial"/>
              </a:rPr>
              <a:t> </a:t>
            </a:r>
            <a:r>
              <a:rPr sz="1200" spc="-10" dirty="0">
                <a:solidFill>
                  <a:srgbClr val="5C5B5A"/>
                </a:solidFill>
                <a:latin typeface="Arial"/>
                <a:cs typeface="Arial"/>
              </a:rPr>
              <a:t>lower </a:t>
            </a:r>
            <a:r>
              <a:rPr sz="1200" dirty="0">
                <a:solidFill>
                  <a:srgbClr val="5C5B5A"/>
                </a:solidFill>
                <a:latin typeface="Arial"/>
                <a:cs typeface="Arial"/>
              </a:rPr>
              <a:t>than</a:t>
            </a:r>
            <a:r>
              <a:rPr sz="1200" spc="-35" dirty="0">
                <a:solidFill>
                  <a:srgbClr val="5C5B5A"/>
                </a:solidFill>
                <a:latin typeface="Arial"/>
                <a:cs typeface="Arial"/>
              </a:rPr>
              <a:t> </a:t>
            </a:r>
            <a:r>
              <a:rPr sz="1200" dirty="0">
                <a:solidFill>
                  <a:srgbClr val="5C5B5A"/>
                </a:solidFill>
                <a:latin typeface="Arial"/>
                <a:cs typeface="Arial"/>
              </a:rPr>
              <a:t>twelve</a:t>
            </a:r>
            <a:r>
              <a:rPr sz="1200" spc="-15" dirty="0">
                <a:solidFill>
                  <a:srgbClr val="5C5B5A"/>
                </a:solidFill>
                <a:latin typeface="Arial"/>
                <a:cs typeface="Arial"/>
              </a:rPr>
              <a:t> </a:t>
            </a:r>
            <a:r>
              <a:rPr sz="1200" dirty="0">
                <a:solidFill>
                  <a:srgbClr val="5C5B5A"/>
                </a:solidFill>
                <a:latin typeface="Arial"/>
                <a:cs typeface="Arial"/>
              </a:rPr>
              <a:t>months</a:t>
            </a:r>
            <a:r>
              <a:rPr sz="1200" spc="-45" dirty="0">
                <a:solidFill>
                  <a:srgbClr val="5C5B5A"/>
                </a:solidFill>
                <a:latin typeface="Arial"/>
                <a:cs typeface="Arial"/>
              </a:rPr>
              <a:t> </a:t>
            </a:r>
            <a:r>
              <a:rPr sz="1200" dirty="0">
                <a:solidFill>
                  <a:srgbClr val="5C5B5A"/>
                </a:solidFill>
                <a:latin typeface="Arial"/>
                <a:cs typeface="Arial"/>
              </a:rPr>
              <a:t>ago</a:t>
            </a:r>
            <a:r>
              <a:rPr sz="1200" spc="-20" dirty="0">
                <a:solidFill>
                  <a:srgbClr val="5C5B5A"/>
                </a:solidFill>
                <a:latin typeface="Arial"/>
                <a:cs typeface="Arial"/>
              </a:rPr>
              <a:t> (Feb </a:t>
            </a:r>
            <a:r>
              <a:rPr sz="1200" dirty="0">
                <a:solidFill>
                  <a:srgbClr val="5C5B5A"/>
                </a:solidFill>
                <a:latin typeface="Arial"/>
                <a:cs typeface="Arial"/>
              </a:rPr>
              <a:t>2024).</a:t>
            </a:r>
            <a:r>
              <a:rPr sz="1200" spc="-50" dirty="0">
                <a:solidFill>
                  <a:srgbClr val="5C5B5A"/>
                </a:solidFill>
                <a:latin typeface="Arial"/>
                <a:cs typeface="Arial"/>
              </a:rPr>
              <a:t> </a:t>
            </a:r>
            <a:r>
              <a:rPr sz="1200" dirty="0">
                <a:solidFill>
                  <a:srgbClr val="5C5B5A"/>
                </a:solidFill>
                <a:latin typeface="Arial"/>
                <a:cs typeface="Arial"/>
              </a:rPr>
              <a:t>New</a:t>
            </a:r>
            <a:r>
              <a:rPr sz="1200" spc="-30" dirty="0">
                <a:solidFill>
                  <a:srgbClr val="5C5B5A"/>
                </a:solidFill>
                <a:latin typeface="Arial"/>
                <a:cs typeface="Arial"/>
              </a:rPr>
              <a:t> </a:t>
            </a:r>
            <a:r>
              <a:rPr sz="1200" dirty="0">
                <a:solidFill>
                  <a:srgbClr val="5C5B5A"/>
                </a:solidFill>
                <a:latin typeface="Arial"/>
                <a:cs typeface="Arial"/>
              </a:rPr>
              <a:t>insights</a:t>
            </a:r>
            <a:r>
              <a:rPr sz="1200" spc="-25" dirty="0">
                <a:solidFill>
                  <a:srgbClr val="5C5B5A"/>
                </a:solidFill>
                <a:latin typeface="Arial"/>
                <a:cs typeface="Arial"/>
              </a:rPr>
              <a:t> </a:t>
            </a:r>
            <a:r>
              <a:rPr sz="1200" dirty="0">
                <a:solidFill>
                  <a:srgbClr val="5C5B5A"/>
                </a:solidFill>
                <a:latin typeface="Arial"/>
                <a:cs typeface="Arial"/>
              </a:rPr>
              <a:t>show</a:t>
            </a:r>
            <a:r>
              <a:rPr sz="1200" spc="-30" dirty="0">
                <a:solidFill>
                  <a:srgbClr val="5C5B5A"/>
                </a:solidFill>
                <a:latin typeface="Arial"/>
                <a:cs typeface="Arial"/>
              </a:rPr>
              <a:t> </a:t>
            </a:r>
            <a:r>
              <a:rPr sz="1200" spc="-20" dirty="0">
                <a:solidFill>
                  <a:srgbClr val="5C5B5A"/>
                </a:solidFill>
                <a:latin typeface="Arial"/>
                <a:cs typeface="Arial"/>
              </a:rPr>
              <a:t>that </a:t>
            </a:r>
            <a:r>
              <a:rPr sz="1200" dirty="0">
                <a:solidFill>
                  <a:srgbClr val="5C5B5A"/>
                </a:solidFill>
                <a:latin typeface="Arial"/>
                <a:cs typeface="Arial"/>
              </a:rPr>
              <a:t>a</a:t>
            </a:r>
            <a:r>
              <a:rPr sz="1200" spc="-30" dirty="0">
                <a:solidFill>
                  <a:srgbClr val="5C5B5A"/>
                </a:solidFill>
                <a:latin typeface="Arial"/>
                <a:cs typeface="Arial"/>
              </a:rPr>
              <a:t> </a:t>
            </a:r>
            <a:r>
              <a:rPr sz="1200" dirty="0">
                <a:solidFill>
                  <a:srgbClr val="5C5B5A"/>
                </a:solidFill>
                <a:latin typeface="Arial"/>
                <a:cs typeface="Arial"/>
              </a:rPr>
              <a:t>high</a:t>
            </a:r>
            <a:r>
              <a:rPr sz="1200" spc="-25" dirty="0">
                <a:solidFill>
                  <a:srgbClr val="5C5B5A"/>
                </a:solidFill>
                <a:latin typeface="Arial"/>
                <a:cs typeface="Arial"/>
              </a:rPr>
              <a:t> </a:t>
            </a:r>
            <a:r>
              <a:rPr sz="1200" dirty="0">
                <a:solidFill>
                  <a:srgbClr val="5C5B5A"/>
                </a:solidFill>
                <a:latin typeface="Arial"/>
                <a:cs typeface="Arial"/>
              </a:rPr>
              <a:t>percentage</a:t>
            </a:r>
            <a:r>
              <a:rPr sz="1200" spc="-45" dirty="0">
                <a:solidFill>
                  <a:srgbClr val="5C5B5A"/>
                </a:solidFill>
                <a:latin typeface="Arial"/>
                <a:cs typeface="Arial"/>
              </a:rPr>
              <a:t> </a:t>
            </a:r>
            <a:r>
              <a:rPr sz="1200" spc="-25" dirty="0">
                <a:solidFill>
                  <a:srgbClr val="5C5B5A"/>
                </a:solidFill>
                <a:latin typeface="Arial"/>
                <a:cs typeface="Arial"/>
              </a:rPr>
              <a:t>of </a:t>
            </a:r>
            <a:r>
              <a:rPr sz="1200" dirty="0">
                <a:solidFill>
                  <a:srgbClr val="5C5B5A"/>
                </a:solidFill>
                <a:latin typeface="Arial"/>
                <a:cs typeface="Arial"/>
              </a:rPr>
              <a:t>respondents</a:t>
            </a:r>
            <a:r>
              <a:rPr sz="1200" spc="-60" dirty="0">
                <a:solidFill>
                  <a:srgbClr val="5C5B5A"/>
                </a:solidFill>
                <a:latin typeface="Arial"/>
                <a:cs typeface="Arial"/>
              </a:rPr>
              <a:t> </a:t>
            </a:r>
            <a:r>
              <a:rPr sz="1200" dirty="0">
                <a:solidFill>
                  <a:srgbClr val="5C5B5A"/>
                </a:solidFill>
                <a:latin typeface="Arial"/>
                <a:cs typeface="Arial"/>
              </a:rPr>
              <a:t>are</a:t>
            </a:r>
            <a:r>
              <a:rPr sz="1200" spc="-35" dirty="0">
                <a:solidFill>
                  <a:srgbClr val="5C5B5A"/>
                </a:solidFill>
                <a:latin typeface="Arial"/>
                <a:cs typeface="Arial"/>
              </a:rPr>
              <a:t> </a:t>
            </a:r>
            <a:r>
              <a:rPr sz="1200" spc="-10" dirty="0">
                <a:solidFill>
                  <a:srgbClr val="5C5B5A"/>
                </a:solidFill>
                <a:latin typeface="Arial"/>
                <a:cs typeface="Arial"/>
              </a:rPr>
              <a:t>working </a:t>
            </a:r>
            <a:r>
              <a:rPr sz="1200" dirty="0">
                <a:solidFill>
                  <a:srgbClr val="5C5B5A"/>
                </a:solidFill>
                <a:latin typeface="Arial"/>
                <a:cs typeface="Arial"/>
              </a:rPr>
              <a:t>beyond</a:t>
            </a:r>
            <a:r>
              <a:rPr sz="1200" spc="-4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contracted</a:t>
            </a:r>
            <a:r>
              <a:rPr sz="1200" spc="-40" dirty="0">
                <a:solidFill>
                  <a:srgbClr val="5C5B5A"/>
                </a:solidFill>
                <a:latin typeface="Arial"/>
                <a:cs typeface="Arial"/>
              </a:rPr>
              <a:t> </a:t>
            </a:r>
            <a:r>
              <a:rPr sz="1200" spc="-10" dirty="0">
                <a:solidFill>
                  <a:srgbClr val="5C5B5A"/>
                </a:solidFill>
                <a:latin typeface="Arial"/>
                <a:cs typeface="Arial"/>
              </a:rPr>
              <a:t>hours </a:t>
            </a:r>
            <a:r>
              <a:rPr sz="1200" dirty="0">
                <a:solidFill>
                  <a:srgbClr val="5C5B5A"/>
                </a:solidFill>
                <a:latin typeface="Arial"/>
                <a:cs typeface="Arial"/>
              </a:rPr>
              <a:t>(68%)</a:t>
            </a:r>
            <a:r>
              <a:rPr sz="1200" spc="10" dirty="0">
                <a:solidFill>
                  <a:srgbClr val="5C5B5A"/>
                </a:solidFill>
                <a:latin typeface="Arial"/>
                <a:cs typeface="Arial"/>
              </a:rPr>
              <a:t> </a:t>
            </a:r>
            <a:r>
              <a:rPr sz="1200" dirty="0">
                <a:solidFill>
                  <a:srgbClr val="5C5B5A"/>
                </a:solidFill>
                <a:latin typeface="Arial"/>
                <a:cs typeface="Arial"/>
              </a:rPr>
              <a:t>and</a:t>
            </a:r>
            <a:r>
              <a:rPr sz="1200" spc="-5" dirty="0">
                <a:solidFill>
                  <a:srgbClr val="5C5B5A"/>
                </a:solidFill>
                <a:latin typeface="Arial"/>
                <a:cs typeface="Arial"/>
              </a:rPr>
              <a:t> </a:t>
            </a:r>
            <a:r>
              <a:rPr sz="1200" spc="-10" dirty="0">
                <a:solidFill>
                  <a:srgbClr val="5C5B5A"/>
                </a:solidFill>
                <a:latin typeface="Arial"/>
                <a:cs typeface="Arial"/>
              </a:rPr>
              <a:t>experiencing</a:t>
            </a:r>
            <a:r>
              <a:rPr sz="1200" spc="-15" dirty="0">
                <a:solidFill>
                  <a:srgbClr val="5C5B5A"/>
                </a:solidFill>
                <a:latin typeface="Arial"/>
                <a:cs typeface="Arial"/>
              </a:rPr>
              <a:t> </a:t>
            </a:r>
            <a:r>
              <a:rPr sz="1200" spc="-20" dirty="0">
                <a:solidFill>
                  <a:srgbClr val="5C5B5A"/>
                </a:solidFill>
                <a:latin typeface="Arial"/>
                <a:cs typeface="Arial"/>
              </a:rPr>
              <a:t>high </a:t>
            </a:r>
            <a:r>
              <a:rPr sz="1200" dirty="0">
                <a:solidFill>
                  <a:srgbClr val="5C5B5A"/>
                </a:solidFill>
                <a:latin typeface="Arial"/>
                <a:cs typeface="Arial"/>
              </a:rPr>
              <a:t>levels</a:t>
            </a:r>
            <a:r>
              <a:rPr sz="1200" spc="-40"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dirty="0">
                <a:solidFill>
                  <a:srgbClr val="5C5B5A"/>
                </a:solidFill>
                <a:latin typeface="Arial"/>
                <a:cs typeface="Arial"/>
              </a:rPr>
              <a:t>stress/pressure</a:t>
            </a:r>
            <a:r>
              <a:rPr sz="1200" spc="-45" dirty="0">
                <a:solidFill>
                  <a:srgbClr val="5C5B5A"/>
                </a:solidFill>
                <a:latin typeface="Arial"/>
                <a:cs typeface="Arial"/>
              </a:rPr>
              <a:t> </a:t>
            </a:r>
            <a:r>
              <a:rPr sz="1200" spc="-50" dirty="0">
                <a:solidFill>
                  <a:srgbClr val="5C5B5A"/>
                </a:solidFill>
                <a:latin typeface="Arial"/>
                <a:cs typeface="Arial"/>
              </a:rPr>
              <a:t>- </a:t>
            </a:r>
            <a:r>
              <a:rPr sz="1200" dirty="0">
                <a:solidFill>
                  <a:srgbClr val="5C5B5A"/>
                </a:solidFill>
                <a:latin typeface="Arial"/>
                <a:cs typeface="Arial"/>
              </a:rPr>
              <a:t>(76%)</a:t>
            </a:r>
            <a:r>
              <a:rPr sz="1200" spc="-30"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dirty="0">
                <a:solidFill>
                  <a:srgbClr val="5C5B5A"/>
                </a:solidFill>
                <a:latin typeface="Arial"/>
                <a:cs typeface="Arial"/>
              </a:rPr>
              <a:t>respondents</a:t>
            </a:r>
            <a:r>
              <a:rPr sz="1200" spc="-50" dirty="0">
                <a:solidFill>
                  <a:srgbClr val="5C5B5A"/>
                </a:solidFill>
                <a:latin typeface="Arial"/>
                <a:cs typeface="Arial"/>
              </a:rPr>
              <a:t> </a:t>
            </a:r>
            <a:r>
              <a:rPr sz="1200" dirty="0">
                <a:solidFill>
                  <a:srgbClr val="5C5B5A"/>
                </a:solidFill>
                <a:latin typeface="Arial"/>
                <a:cs typeface="Arial"/>
              </a:rPr>
              <a:t>in</a:t>
            </a:r>
            <a:r>
              <a:rPr sz="1200" spc="-25" dirty="0">
                <a:solidFill>
                  <a:srgbClr val="5C5B5A"/>
                </a:solidFill>
                <a:latin typeface="Arial"/>
                <a:cs typeface="Arial"/>
              </a:rPr>
              <a:t> </a:t>
            </a:r>
            <a:r>
              <a:rPr sz="1200" spc="-20" dirty="0">
                <a:solidFill>
                  <a:srgbClr val="5C5B5A"/>
                </a:solidFill>
                <a:latin typeface="Arial"/>
                <a:cs typeface="Arial"/>
              </a:rPr>
              <a:t>their </a:t>
            </a:r>
            <a:r>
              <a:rPr sz="1200" dirty="0">
                <a:solidFill>
                  <a:srgbClr val="5C5B5A"/>
                </a:solidFill>
                <a:latin typeface="Arial"/>
                <a:cs typeface="Arial"/>
              </a:rPr>
              <a:t>job</a:t>
            </a:r>
            <a:r>
              <a:rPr sz="1200" spc="-30" dirty="0">
                <a:solidFill>
                  <a:srgbClr val="5C5B5A"/>
                </a:solidFill>
                <a:latin typeface="Arial"/>
                <a:cs typeface="Arial"/>
              </a:rPr>
              <a:t> </a:t>
            </a:r>
            <a:r>
              <a:rPr sz="1200" dirty="0">
                <a:solidFill>
                  <a:srgbClr val="5C5B5A"/>
                </a:solidFill>
                <a:latin typeface="Arial"/>
                <a:cs typeface="Arial"/>
              </a:rPr>
              <a:t>at</a:t>
            </a:r>
            <a:r>
              <a:rPr sz="1200" spc="-5" dirty="0">
                <a:solidFill>
                  <a:srgbClr val="5C5B5A"/>
                </a:solidFill>
                <a:latin typeface="Arial"/>
                <a:cs typeface="Arial"/>
              </a:rPr>
              <a:t> </a:t>
            </a:r>
            <a:r>
              <a:rPr sz="1200" dirty="0">
                <a:solidFill>
                  <a:srgbClr val="5C5B5A"/>
                </a:solidFill>
                <a:latin typeface="Arial"/>
                <a:cs typeface="Arial"/>
              </a:rPr>
              <a:t>least</a:t>
            </a:r>
            <a:r>
              <a:rPr sz="1200" spc="-25" dirty="0">
                <a:solidFill>
                  <a:srgbClr val="5C5B5A"/>
                </a:solidFill>
                <a:latin typeface="Arial"/>
                <a:cs typeface="Arial"/>
              </a:rPr>
              <a:t> </a:t>
            </a:r>
            <a:r>
              <a:rPr sz="1200" dirty="0">
                <a:solidFill>
                  <a:srgbClr val="5C5B5A"/>
                </a:solidFill>
                <a:latin typeface="Arial"/>
                <a:cs typeface="Arial"/>
              </a:rPr>
              <a:t>“some</a:t>
            </a:r>
            <a:r>
              <a:rPr sz="1200" spc="-1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spc="-10" dirty="0">
                <a:solidFill>
                  <a:srgbClr val="5C5B5A"/>
                </a:solidFill>
                <a:latin typeface="Arial"/>
                <a:cs typeface="Arial"/>
              </a:rPr>
              <a:t>time”. </a:t>
            </a:r>
            <a:r>
              <a:rPr sz="1200" spc="-25" dirty="0">
                <a:solidFill>
                  <a:srgbClr val="5C5B5A"/>
                </a:solidFill>
                <a:latin typeface="Arial"/>
                <a:cs typeface="Arial"/>
              </a:rPr>
              <a:t>You </a:t>
            </a:r>
            <a:r>
              <a:rPr sz="1200" dirty="0">
                <a:solidFill>
                  <a:srgbClr val="5C5B5A"/>
                </a:solidFill>
                <a:latin typeface="Arial"/>
                <a:cs typeface="Arial"/>
              </a:rPr>
              <a:t>can</a:t>
            </a:r>
            <a:r>
              <a:rPr sz="1200" spc="-25" dirty="0">
                <a:solidFill>
                  <a:srgbClr val="5C5B5A"/>
                </a:solidFill>
                <a:latin typeface="Arial"/>
                <a:cs typeface="Arial"/>
              </a:rPr>
              <a:t> </a:t>
            </a:r>
            <a:r>
              <a:rPr sz="1200" dirty="0">
                <a:solidFill>
                  <a:srgbClr val="5C5B5A"/>
                </a:solidFill>
                <a:latin typeface="Arial"/>
                <a:cs typeface="Arial"/>
              </a:rPr>
              <a:t>find</a:t>
            </a:r>
            <a:r>
              <a:rPr sz="1200" spc="-45" dirty="0">
                <a:solidFill>
                  <a:srgbClr val="5C5B5A"/>
                </a:solidFill>
                <a:latin typeface="Arial"/>
                <a:cs typeface="Arial"/>
              </a:rPr>
              <a:t> </a:t>
            </a:r>
            <a:r>
              <a:rPr sz="1200" dirty="0">
                <a:solidFill>
                  <a:srgbClr val="5C5B5A"/>
                </a:solidFill>
                <a:latin typeface="Arial"/>
                <a:cs typeface="Arial"/>
              </a:rPr>
              <a:t>out</a:t>
            </a:r>
            <a:r>
              <a:rPr sz="1200" spc="-25" dirty="0">
                <a:solidFill>
                  <a:srgbClr val="5C5B5A"/>
                </a:solidFill>
                <a:latin typeface="Arial"/>
                <a:cs typeface="Arial"/>
              </a:rPr>
              <a:t> </a:t>
            </a:r>
            <a:r>
              <a:rPr sz="1200" dirty="0">
                <a:solidFill>
                  <a:srgbClr val="5C5B5A"/>
                </a:solidFill>
                <a:latin typeface="Arial"/>
                <a:cs typeface="Arial"/>
              </a:rPr>
              <a:t>more</a:t>
            </a:r>
            <a:r>
              <a:rPr sz="1200" spc="-25"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4" action="ppaction://hlinksldjump"/>
              </a:rPr>
              <a:t>here</a:t>
            </a:r>
            <a:r>
              <a:rPr sz="1200" u="none" spc="-20" dirty="0">
                <a:solidFill>
                  <a:srgbClr val="0462C1"/>
                </a:solidFill>
                <a:latin typeface="Arial"/>
                <a:cs typeface="Arial"/>
              </a:rPr>
              <a:t> </a:t>
            </a:r>
            <a:r>
              <a:rPr sz="1200" u="none" dirty="0">
                <a:solidFill>
                  <a:srgbClr val="5C5B5A"/>
                </a:solidFill>
                <a:latin typeface="Arial"/>
                <a:cs typeface="Arial"/>
              </a:rPr>
              <a:t>and</a:t>
            </a:r>
            <a:r>
              <a:rPr sz="1200" u="none" spc="-20" dirty="0">
                <a:solidFill>
                  <a:srgbClr val="5C5B5A"/>
                </a:solidFill>
                <a:latin typeface="Arial"/>
                <a:cs typeface="Arial"/>
              </a:rPr>
              <a:t> </a:t>
            </a:r>
            <a:r>
              <a:rPr sz="1200" u="sng" spc="-10" dirty="0">
                <a:solidFill>
                  <a:srgbClr val="0462C1"/>
                </a:solidFill>
                <a:uFill>
                  <a:solidFill>
                    <a:srgbClr val="0462C1"/>
                  </a:solidFill>
                </a:uFill>
                <a:latin typeface="Arial"/>
                <a:cs typeface="Arial"/>
                <a:hlinkClick r:id="rId5" action="ppaction://hlinksldjump"/>
              </a:rPr>
              <a:t>here</a:t>
            </a:r>
            <a:r>
              <a:rPr sz="1200" u="none" spc="-10" dirty="0">
                <a:solidFill>
                  <a:srgbClr val="5C5B5A"/>
                </a:solidFill>
                <a:latin typeface="Arial"/>
                <a:cs typeface="Arial"/>
              </a:rPr>
              <a:t>.</a:t>
            </a:r>
            <a:endParaRPr sz="1200">
              <a:latin typeface="Arial"/>
              <a:cs typeface="Arial"/>
            </a:endParaRPr>
          </a:p>
          <a:p>
            <a:pPr marL="241300" marR="5080" indent="-229235">
              <a:lnSpc>
                <a:spcPct val="90000"/>
              </a:lnSpc>
              <a:spcBef>
                <a:spcPts val="1010"/>
              </a:spcBef>
              <a:buClr>
                <a:srgbClr val="009590"/>
              </a:buClr>
              <a:buFont typeface="Wingdings"/>
              <a:buChar char=""/>
              <a:tabLst>
                <a:tab pos="241300" algn="l"/>
              </a:tabLst>
            </a:pPr>
            <a:r>
              <a:rPr sz="1200" dirty="0">
                <a:solidFill>
                  <a:srgbClr val="5C5B5A"/>
                </a:solidFill>
                <a:latin typeface="Arial"/>
                <a:cs typeface="Arial"/>
              </a:rPr>
              <a:t>More</a:t>
            </a:r>
            <a:r>
              <a:rPr sz="1200" spc="-30" dirty="0">
                <a:solidFill>
                  <a:srgbClr val="5C5B5A"/>
                </a:solidFill>
                <a:latin typeface="Arial"/>
                <a:cs typeface="Arial"/>
              </a:rPr>
              <a:t> </a:t>
            </a:r>
            <a:r>
              <a:rPr sz="1200" spc="-10" dirty="0">
                <a:solidFill>
                  <a:srgbClr val="5C5B5A"/>
                </a:solidFill>
                <a:latin typeface="Arial"/>
                <a:cs typeface="Arial"/>
              </a:rPr>
              <a:t>positively,</a:t>
            </a:r>
            <a:r>
              <a:rPr sz="1200" spc="-30" dirty="0">
                <a:solidFill>
                  <a:srgbClr val="5C5B5A"/>
                </a:solidFill>
                <a:latin typeface="Arial"/>
                <a:cs typeface="Arial"/>
              </a:rPr>
              <a:t> </a:t>
            </a:r>
            <a:r>
              <a:rPr sz="1200" dirty="0">
                <a:solidFill>
                  <a:srgbClr val="5C5B5A"/>
                </a:solidFill>
                <a:latin typeface="Arial"/>
                <a:cs typeface="Arial"/>
              </a:rPr>
              <a:t>slightly</a:t>
            </a:r>
            <a:r>
              <a:rPr sz="1200" spc="-20" dirty="0">
                <a:solidFill>
                  <a:srgbClr val="5C5B5A"/>
                </a:solidFill>
                <a:latin typeface="Arial"/>
                <a:cs typeface="Arial"/>
              </a:rPr>
              <a:t> fewer </a:t>
            </a:r>
            <a:r>
              <a:rPr sz="1200" dirty="0">
                <a:solidFill>
                  <a:srgbClr val="5C5B5A"/>
                </a:solidFill>
                <a:latin typeface="Arial"/>
                <a:cs typeface="Arial"/>
              </a:rPr>
              <a:t>feel</a:t>
            </a:r>
            <a:r>
              <a:rPr sz="1200" spc="-40" dirty="0">
                <a:solidFill>
                  <a:srgbClr val="5C5B5A"/>
                </a:solidFill>
                <a:latin typeface="Arial"/>
                <a:cs typeface="Arial"/>
              </a:rPr>
              <a:t> </a:t>
            </a:r>
            <a:r>
              <a:rPr sz="1200" dirty="0">
                <a:solidFill>
                  <a:srgbClr val="5C5B5A"/>
                </a:solidFill>
                <a:latin typeface="Arial"/>
                <a:cs typeface="Arial"/>
              </a:rPr>
              <a:t>they</a:t>
            </a:r>
            <a:r>
              <a:rPr sz="1200" spc="-40" dirty="0">
                <a:solidFill>
                  <a:srgbClr val="5C5B5A"/>
                </a:solidFill>
                <a:latin typeface="Arial"/>
                <a:cs typeface="Arial"/>
              </a:rPr>
              <a:t> </a:t>
            </a:r>
            <a:r>
              <a:rPr sz="1200" dirty="0">
                <a:solidFill>
                  <a:srgbClr val="5C5B5A"/>
                </a:solidFill>
                <a:latin typeface="Arial"/>
                <a:cs typeface="Arial"/>
              </a:rPr>
              <a:t>might</a:t>
            </a:r>
            <a:r>
              <a:rPr sz="1200" spc="-15" dirty="0">
                <a:solidFill>
                  <a:srgbClr val="5C5B5A"/>
                </a:solidFill>
                <a:latin typeface="Arial"/>
                <a:cs typeface="Arial"/>
              </a:rPr>
              <a:t> </a:t>
            </a:r>
            <a:r>
              <a:rPr sz="1200" b="1" dirty="0">
                <a:solidFill>
                  <a:srgbClr val="009590"/>
                </a:solidFill>
                <a:latin typeface="Arial"/>
                <a:cs typeface="Arial"/>
              </a:rPr>
              <a:t>lose</a:t>
            </a:r>
            <a:r>
              <a:rPr sz="1200" b="1" spc="-25" dirty="0">
                <a:solidFill>
                  <a:srgbClr val="009590"/>
                </a:solidFill>
                <a:latin typeface="Arial"/>
                <a:cs typeface="Arial"/>
              </a:rPr>
              <a:t> </a:t>
            </a:r>
            <a:r>
              <a:rPr sz="1200" b="1" dirty="0">
                <a:solidFill>
                  <a:srgbClr val="009590"/>
                </a:solidFill>
                <a:latin typeface="Arial"/>
                <a:cs typeface="Arial"/>
              </a:rPr>
              <a:t>their</a:t>
            </a:r>
            <a:r>
              <a:rPr sz="1200" b="1" spc="-10" dirty="0">
                <a:solidFill>
                  <a:srgbClr val="009590"/>
                </a:solidFill>
                <a:latin typeface="Arial"/>
                <a:cs typeface="Arial"/>
              </a:rPr>
              <a:t> </a:t>
            </a:r>
            <a:r>
              <a:rPr sz="1200" b="1" spc="-25" dirty="0">
                <a:solidFill>
                  <a:srgbClr val="009590"/>
                </a:solidFill>
                <a:latin typeface="Arial"/>
                <a:cs typeface="Arial"/>
              </a:rPr>
              <a:t>job </a:t>
            </a:r>
            <a:r>
              <a:rPr sz="1200" b="1" dirty="0">
                <a:solidFill>
                  <a:srgbClr val="009590"/>
                </a:solidFill>
                <a:latin typeface="Arial"/>
                <a:cs typeface="Arial"/>
              </a:rPr>
              <a:t>in</a:t>
            </a:r>
            <a:r>
              <a:rPr sz="1200" b="1" spc="-5" dirty="0">
                <a:solidFill>
                  <a:srgbClr val="009590"/>
                </a:solidFill>
                <a:latin typeface="Arial"/>
                <a:cs typeface="Arial"/>
              </a:rPr>
              <a:t> </a:t>
            </a:r>
            <a:r>
              <a:rPr sz="1200" b="1" dirty="0">
                <a:solidFill>
                  <a:srgbClr val="009590"/>
                </a:solidFill>
                <a:latin typeface="Arial"/>
                <a:cs typeface="Arial"/>
              </a:rPr>
              <a:t>the</a:t>
            </a:r>
            <a:r>
              <a:rPr sz="1200" b="1" spc="-15" dirty="0">
                <a:solidFill>
                  <a:srgbClr val="009590"/>
                </a:solidFill>
                <a:latin typeface="Arial"/>
                <a:cs typeface="Arial"/>
              </a:rPr>
              <a:t> </a:t>
            </a:r>
            <a:r>
              <a:rPr sz="1200" b="1" dirty="0">
                <a:solidFill>
                  <a:srgbClr val="009590"/>
                </a:solidFill>
                <a:latin typeface="Arial"/>
                <a:cs typeface="Arial"/>
              </a:rPr>
              <a:t>next</a:t>
            </a:r>
            <a:r>
              <a:rPr sz="1200" b="1" spc="-30" dirty="0">
                <a:solidFill>
                  <a:srgbClr val="009590"/>
                </a:solidFill>
                <a:latin typeface="Arial"/>
                <a:cs typeface="Arial"/>
              </a:rPr>
              <a:t> </a:t>
            </a:r>
            <a:r>
              <a:rPr sz="1200" b="1" dirty="0">
                <a:solidFill>
                  <a:srgbClr val="009590"/>
                </a:solidFill>
                <a:latin typeface="Arial"/>
                <a:cs typeface="Arial"/>
              </a:rPr>
              <a:t>year</a:t>
            </a:r>
            <a:r>
              <a:rPr sz="1200" b="1" spc="-5" dirty="0">
                <a:solidFill>
                  <a:srgbClr val="009590"/>
                </a:solidFill>
                <a:latin typeface="Arial"/>
                <a:cs typeface="Arial"/>
              </a:rPr>
              <a:t> </a:t>
            </a:r>
            <a:r>
              <a:rPr sz="1200" dirty="0">
                <a:solidFill>
                  <a:srgbClr val="5C5B5A"/>
                </a:solidFill>
                <a:latin typeface="Arial"/>
                <a:cs typeface="Arial"/>
              </a:rPr>
              <a:t>(14%,</a:t>
            </a:r>
            <a:r>
              <a:rPr sz="1200" spc="-25" dirty="0">
                <a:solidFill>
                  <a:srgbClr val="5C5B5A"/>
                </a:solidFill>
                <a:latin typeface="Arial"/>
                <a:cs typeface="Arial"/>
              </a:rPr>
              <a:t> was </a:t>
            </a:r>
            <a:r>
              <a:rPr sz="1200" dirty="0">
                <a:solidFill>
                  <a:srgbClr val="5C5B5A"/>
                </a:solidFill>
                <a:latin typeface="Arial"/>
                <a:cs typeface="Arial"/>
              </a:rPr>
              <a:t>16%</a:t>
            </a:r>
            <a:r>
              <a:rPr sz="1200" spc="-50" dirty="0">
                <a:solidFill>
                  <a:srgbClr val="5C5B5A"/>
                </a:solidFill>
                <a:latin typeface="Arial"/>
                <a:cs typeface="Arial"/>
              </a:rPr>
              <a:t> </a:t>
            </a:r>
            <a:r>
              <a:rPr sz="1200" dirty="0">
                <a:solidFill>
                  <a:srgbClr val="5C5B5A"/>
                </a:solidFill>
                <a:latin typeface="Arial"/>
                <a:cs typeface="Arial"/>
              </a:rPr>
              <a:t>twelve</a:t>
            </a:r>
            <a:r>
              <a:rPr sz="1200" spc="-15" dirty="0">
                <a:solidFill>
                  <a:srgbClr val="5C5B5A"/>
                </a:solidFill>
                <a:latin typeface="Arial"/>
                <a:cs typeface="Arial"/>
              </a:rPr>
              <a:t> </a:t>
            </a:r>
            <a:r>
              <a:rPr sz="1200" dirty="0">
                <a:solidFill>
                  <a:srgbClr val="5C5B5A"/>
                </a:solidFill>
                <a:latin typeface="Arial"/>
                <a:cs typeface="Arial"/>
              </a:rPr>
              <a:t>months</a:t>
            </a:r>
            <a:r>
              <a:rPr sz="1200" spc="-35" dirty="0">
                <a:solidFill>
                  <a:srgbClr val="5C5B5A"/>
                </a:solidFill>
                <a:latin typeface="Arial"/>
                <a:cs typeface="Arial"/>
              </a:rPr>
              <a:t> </a:t>
            </a:r>
            <a:r>
              <a:rPr sz="1200" spc="-20" dirty="0">
                <a:solidFill>
                  <a:srgbClr val="5C5B5A"/>
                </a:solidFill>
                <a:latin typeface="Arial"/>
                <a:cs typeface="Arial"/>
              </a:rPr>
              <a:t>ago). </a:t>
            </a:r>
            <a:r>
              <a:rPr sz="1200" dirty="0">
                <a:solidFill>
                  <a:srgbClr val="5C5B5A"/>
                </a:solidFill>
                <a:latin typeface="Arial"/>
                <a:cs typeface="Arial"/>
              </a:rPr>
              <a:t>Results</a:t>
            </a:r>
            <a:r>
              <a:rPr sz="1200" spc="-40" dirty="0">
                <a:solidFill>
                  <a:srgbClr val="5C5B5A"/>
                </a:solidFill>
                <a:latin typeface="Arial"/>
                <a:cs typeface="Arial"/>
              </a:rPr>
              <a:t> </a:t>
            </a:r>
            <a:r>
              <a:rPr sz="1200" dirty="0">
                <a:solidFill>
                  <a:srgbClr val="5C5B5A"/>
                </a:solidFill>
                <a:latin typeface="Arial"/>
                <a:cs typeface="Arial"/>
              </a:rPr>
              <a:t>also</a:t>
            </a:r>
            <a:r>
              <a:rPr sz="1200" spc="-20" dirty="0">
                <a:solidFill>
                  <a:srgbClr val="5C5B5A"/>
                </a:solidFill>
                <a:latin typeface="Arial"/>
                <a:cs typeface="Arial"/>
              </a:rPr>
              <a:t> </a:t>
            </a:r>
            <a:r>
              <a:rPr sz="1200" dirty="0">
                <a:solidFill>
                  <a:srgbClr val="5C5B5A"/>
                </a:solidFill>
                <a:latin typeface="Arial"/>
                <a:cs typeface="Arial"/>
              </a:rPr>
              <a:t>provide</a:t>
            </a:r>
            <a:r>
              <a:rPr sz="1200" spc="-3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spc="-10" dirty="0">
                <a:solidFill>
                  <a:srgbClr val="5C5B5A"/>
                </a:solidFill>
                <a:latin typeface="Arial"/>
                <a:cs typeface="Arial"/>
              </a:rPr>
              <a:t>sense </a:t>
            </a:r>
            <a:r>
              <a:rPr sz="1200" dirty="0">
                <a:solidFill>
                  <a:srgbClr val="5C5B5A"/>
                </a:solidFill>
                <a:latin typeface="Arial"/>
                <a:cs typeface="Arial"/>
              </a:rPr>
              <a:t>that</a:t>
            </a:r>
            <a:r>
              <a:rPr sz="1200" spc="-25" dirty="0">
                <a:solidFill>
                  <a:srgbClr val="5C5B5A"/>
                </a:solidFill>
                <a:latin typeface="Arial"/>
                <a:cs typeface="Arial"/>
              </a:rPr>
              <a:t> </a:t>
            </a:r>
            <a:r>
              <a:rPr sz="1200" dirty="0">
                <a:solidFill>
                  <a:srgbClr val="5C5B5A"/>
                </a:solidFill>
                <a:latin typeface="Arial"/>
                <a:cs typeface="Arial"/>
              </a:rPr>
              <a:t>slightly</a:t>
            </a:r>
            <a:r>
              <a:rPr sz="1200" spc="-30" dirty="0">
                <a:solidFill>
                  <a:srgbClr val="5C5B5A"/>
                </a:solidFill>
                <a:latin typeface="Arial"/>
                <a:cs typeface="Arial"/>
              </a:rPr>
              <a:t> </a:t>
            </a:r>
            <a:r>
              <a:rPr sz="1200" dirty="0">
                <a:solidFill>
                  <a:srgbClr val="5C5B5A"/>
                </a:solidFill>
                <a:latin typeface="Arial"/>
                <a:cs typeface="Arial"/>
              </a:rPr>
              <a:t>more</a:t>
            </a:r>
            <a:r>
              <a:rPr sz="1200" spc="-40" dirty="0">
                <a:solidFill>
                  <a:srgbClr val="5C5B5A"/>
                </a:solidFill>
                <a:latin typeface="Arial"/>
                <a:cs typeface="Arial"/>
              </a:rPr>
              <a:t> </a:t>
            </a:r>
            <a:r>
              <a:rPr sz="1200" spc="-10" dirty="0">
                <a:solidFill>
                  <a:srgbClr val="5C5B5A"/>
                </a:solidFill>
                <a:latin typeface="Arial"/>
                <a:cs typeface="Arial"/>
              </a:rPr>
              <a:t>respondents </a:t>
            </a:r>
            <a:r>
              <a:rPr sz="1200" dirty="0">
                <a:solidFill>
                  <a:srgbClr val="5C5B5A"/>
                </a:solidFill>
                <a:latin typeface="Arial"/>
                <a:cs typeface="Arial"/>
              </a:rPr>
              <a:t>are</a:t>
            </a:r>
            <a:r>
              <a:rPr sz="1200" spc="-25" dirty="0">
                <a:solidFill>
                  <a:srgbClr val="5C5B5A"/>
                </a:solidFill>
                <a:latin typeface="Arial"/>
                <a:cs typeface="Arial"/>
              </a:rPr>
              <a:t> </a:t>
            </a:r>
            <a:r>
              <a:rPr sz="1200" dirty="0">
                <a:solidFill>
                  <a:srgbClr val="5C5B5A"/>
                </a:solidFill>
                <a:latin typeface="Arial"/>
                <a:cs typeface="Arial"/>
              </a:rPr>
              <a:t>benefiting</a:t>
            </a:r>
            <a:r>
              <a:rPr sz="1200" spc="-55" dirty="0">
                <a:solidFill>
                  <a:srgbClr val="5C5B5A"/>
                </a:solidFill>
                <a:latin typeface="Arial"/>
                <a:cs typeface="Arial"/>
              </a:rPr>
              <a:t> </a:t>
            </a:r>
            <a:r>
              <a:rPr sz="1200" dirty="0">
                <a:solidFill>
                  <a:srgbClr val="5C5B5A"/>
                </a:solidFill>
                <a:latin typeface="Arial"/>
                <a:cs typeface="Arial"/>
              </a:rPr>
              <a:t>from</a:t>
            </a:r>
            <a:r>
              <a:rPr sz="1200" spc="-25" dirty="0">
                <a:solidFill>
                  <a:srgbClr val="5C5B5A"/>
                </a:solidFill>
                <a:latin typeface="Arial"/>
                <a:cs typeface="Arial"/>
              </a:rPr>
              <a:t> </a:t>
            </a:r>
            <a:r>
              <a:rPr sz="1200" spc="-10" dirty="0">
                <a:solidFill>
                  <a:srgbClr val="5C5B5A"/>
                </a:solidFill>
                <a:latin typeface="Arial"/>
                <a:cs typeface="Arial"/>
              </a:rPr>
              <a:t>flexibilities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their</a:t>
            </a:r>
            <a:r>
              <a:rPr sz="1200" spc="-20" dirty="0">
                <a:solidFill>
                  <a:srgbClr val="5C5B5A"/>
                </a:solidFill>
                <a:latin typeface="Arial"/>
                <a:cs typeface="Arial"/>
              </a:rPr>
              <a:t> </a:t>
            </a:r>
            <a:r>
              <a:rPr sz="1200" dirty="0">
                <a:solidFill>
                  <a:srgbClr val="5C5B5A"/>
                </a:solidFill>
                <a:latin typeface="Arial"/>
                <a:cs typeface="Arial"/>
              </a:rPr>
              <a:t>job</a:t>
            </a:r>
            <a:r>
              <a:rPr sz="1200" spc="-25" dirty="0">
                <a:solidFill>
                  <a:srgbClr val="5C5B5A"/>
                </a:solidFill>
                <a:latin typeface="Arial"/>
                <a:cs typeface="Arial"/>
              </a:rPr>
              <a:t> </a:t>
            </a:r>
            <a:r>
              <a:rPr sz="1200" dirty="0">
                <a:solidFill>
                  <a:srgbClr val="5C5B5A"/>
                </a:solidFill>
                <a:latin typeface="Arial"/>
                <a:cs typeface="Arial"/>
              </a:rPr>
              <a:t>(start</a:t>
            </a:r>
            <a:r>
              <a:rPr sz="1200" spc="10" dirty="0">
                <a:solidFill>
                  <a:srgbClr val="5C5B5A"/>
                </a:solidFill>
                <a:latin typeface="Arial"/>
                <a:cs typeface="Arial"/>
              </a:rPr>
              <a:t> </a:t>
            </a:r>
            <a:r>
              <a:rPr sz="1200" dirty="0">
                <a:solidFill>
                  <a:srgbClr val="5C5B5A"/>
                </a:solidFill>
                <a:latin typeface="Arial"/>
                <a:cs typeface="Arial"/>
              </a:rPr>
              <a:t>and</a:t>
            </a:r>
            <a:r>
              <a:rPr sz="1200" spc="-40" dirty="0">
                <a:solidFill>
                  <a:srgbClr val="5C5B5A"/>
                </a:solidFill>
                <a:latin typeface="Arial"/>
                <a:cs typeface="Arial"/>
              </a:rPr>
              <a:t> </a:t>
            </a:r>
            <a:r>
              <a:rPr sz="1200" spc="-10" dirty="0">
                <a:solidFill>
                  <a:srgbClr val="5C5B5A"/>
                </a:solidFill>
                <a:latin typeface="Arial"/>
                <a:cs typeface="Arial"/>
              </a:rPr>
              <a:t>finish </a:t>
            </a:r>
            <a:r>
              <a:rPr sz="1200" dirty="0">
                <a:solidFill>
                  <a:srgbClr val="5C5B5A"/>
                </a:solidFill>
                <a:latin typeface="Arial"/>
                <a:cs typeface="Arial"/>
              </a:rPr>
              <a:t>times;</a:t>
            </a:r>
            <a:r>
              <a:rPr sz="1200" spc="-40" dirty="0">
                <a:solidFill>
                  <a:srgbClr val="5C5B5A"/>
                </a:solidFill>
                <a:latin typeface="Arial"/>
                <a:cs typeface="Arial"/>
              </a:rPr>
              <a:t> </a:t>
            </a:r>
            <a:r>
              <a:rPr sz="1200" dirty="0">
                <a:solidFill>
                  <a:srgbClr val="5C5B5A"/>
                </a:solidFill>
                <a:latin typeface="Arial"/>
                <a:cs typeface="Arial"/>
              </a:rPr>
              <a:t>varying</a:t>
            </a:r>
            <a:r>
              <a:rPr sz="1200" spc="-20" dirty="0">
                <a:solidFill>
                  <a:srgbClr val="5C5B5A"/>
                </a:solidFill>
                <a:latin typeface="Arial"/>
                <a:cs typeface="Arial"/>
              </a:rPr>
              <a:t> </a:t>
            </a:r>
            <a:r>
              <a:rPr sz="1200" dirty="0">
                <a:solidFill>
                  <a:srgbClr val="5C5B5A"/>
                </a:solidFill>
                <a:latin typeface="Arial"/>
                <a:cs typeface="Arial"/>
              </a:rPr>
              <a:t>hours;</a:t>
            </a:r>
            <a:r>
              <a:rPr sz="1200" spc="-50" dirty="0">
                <a:solidFill>
                  <a:srgbClr val="5C5B5A"/>
                </a:solidFill>
                <a:latin typeface="Arial"/>
                <a:cs typeface="Arial"/>
              </a:rPr>
              <a:t> </a:t>
            </a:r>
            <a:r>
              <a:rPr sz="1200" dirty="0">
                <a:solidFill>
                  <a:srgbClr val="5C5B5A"/>
                </a:solidFill>
                <a:latin typeface="Arial"/>
                <a:cs typeface="Arial"/>
              </a:rPr>
              <a:t>taking</a:t>
            </a:r>
            <a:r>
              <a:rPr sz="1200" spc="-40" dirty="0">
                <a:solidFill>
                  <a:srgbClr val="5C5B5A"/>
                </a:solidFill>
                <a:latin typeface="Arial"/>
                <a:cs typeface="Arial"/>
              </a:rPr>
              <a:t> </a:t>
            </a:r>
            <a:r>
              <a:rPr sz="1200" spc="-25" dirty="0">
                <a:solidFill>
                  <a:srgbClr val="5C5B5A"/>
                </a:solidFill>
                <a:latin typeface="Arial"/>
                <a:cs typeface="Arial"/>
              </a:rPr>
              <a:t>an </a:t>
            </a:r>
            <a:r>
              <a:rPr sz="1200" dirty="0">
                <a:solidFill>
                  <a:srgbClr val="5C5B5A"/>
                </a:solidFill>
                <a:latin typeface="Arial"/>
                <a:cs typeface="Arial"/>
              </a:rPr>
              <a:t>hour</a:t>
            </a:r>
            <a:r>
              <a:rPr sz="1200" spc="-4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two</a:t>
            </a:r>
            <a:r>
              <a:rPr sz="1200" spc="-15" dirty="0">
                <a:solidFill>
                  <a:srgbClr val="5C5B5A"/>
                </a:solidFill>
                <a:latin typeface="Arial"/>
                <a:cs typeface="Arial"/>
              </a:rPr>
              <a:t> </a:t>
            </a:r>
            <a:r>
              <a:rPr sz="1200" dirty="0">
                <a:solidFill>
                  <a:srgbClr val="5C5B5A"/>
                </a:solidFill>
                <a:latin typeface="Arial"/>
                <a:cs typeface="Arial"/>
              </a:rPr>
              <a:t>off</a:t>
            </a:r>
            <a:r>
              <a:rPr sz="1200" spc="-20" dirty="0">
                <a:solidFill>
                  <a:srgbClr val="5C5B5A"/>
                </a:solidFill>
                <a:latin typeface="Arial"/>
                <a:cs typeface="Arial"/>
              </a:rPr>
              <a:t> </a:t>
            </a:r>
            <a:r>
              <a:rPr sz="1200" dirty="0">
                <a:solidFill>
                  <a:srgbClr val="5C5B5A"/>
                </a:solidFill>
                <a:latin typeface="Arial"/>
                <a:cs typeface="Arial"/>
              </a:rPr>
              <a:t>for</a:t>
            </a:r>
            <a:r>
              <a:rPr sz="1200" spc="-25" dirty="0">
                <a:solidFill>
                  <a:srgbClr val="5C5B5A"/>
                </a:solidFill>
                <a:latin typeface="Arial"/>
                <a:cs typeface="Arial"/>
              </a:rPr>
              <a:t> </a:t>
            </a:r>
            <a:r>
              <a:rPr sz="1200" dirty="0">
                <a:solidFill>
                  <a:srgbClr val="5C5B5A"/>
                </a:solidFill>
                <a:latin typeface="Arial"/>
                <a:cs typeface="Arial"/>
              </a:rPr>
              <a:t>personal</a:t>
            </a:r>
            <a:r>
              <a:rPr sz="1200" spc="-50"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family</a:t>
            </a:r>
            <a:r>
              <a:rPr sz="1200" spc="-55" dirty="0">
                <a:solidFill>
                  <a:srgbClr val="5C5B5A"/>
                </a:solidFill>
                <a:latin typeface="Arial"/>
                <a:cs typeface="Arial"/>
              </a:rPr>
              <a:t> </a:t>
            </a:r>
            <a:r>
              <a:rPr sz="1200" dirty="0">
                <a:solidFill>
                  <a:srgbClr val="5C5B5A"/>
                </a:solidFill>
                <a:latin typeface="Arial"/>
                <a:cs typeface="Arial"/>
              </a:rPr>
              <a:t>matters).</a:t>
            </a:r>
            <a:r>
              <a:rPr sz="1200" spc="-60" dirty="0">
                <a:solidFill>
                  <a:srgbClr val="5C5B5A"/>
                </a:solidFill>
                <a:latin typeface="Arial"/>
                <a:cs typeface="Arial"/>
              </a:rPr>
              <a:t> </a:t>
            </a:r>
            <a:r>
              <a:rPr sz="1200" spc="-25" dirty="0">
                <a:solidFill>
                  <a:srgbClr val="5C5B5A"/>
                </a:solidFill>
                <a:latin typeface="Arial"/>
                <a:cs typeface="Arial"/>
              </a:rPr>
              <a:t>You</a:t>
            </a:r>
            <a:r>
              <a:rPr sz="1200" spc="-35" dirty="0">
                <a:solidFill>
                  <a:srgbClr val="5C5B5A"/>
                </a:solidFill>
                <a:latin typeface="Arial"/>
                <a:cs typeface="Arial"/>
              </a:rPr>
              <a:t> </a:t>
            </a:r>
            <a:r>
              <a:rPr sz="1200" dirty="0">
                <a:solidFill>
                  <a:srgbClr val="5C5B5A"/>
                </a:solidFill>
                <a:latin typeface="Arial"/>
                <a:cs typeface="Arial"/>
              </a:rPr>
              <a:t>can</a:t>
            </a:r>
            <a:r>
              <a:rPr sz="1200" spc="-50" dirty="0">
                <a:solidFill>
                  <a:srgbClr val="5C5B5A"/>
                </a:solidFill>
                <a:latin typeface="Arial"/>
                <a:cs typeface="Arial"/>
              </a:rPr>
              <a:t> </a:t>
            </a:r>
            <a:r>
              <a:rPr sz="1200" spc="-20" dirty="0">
                <a:solidFill>
                  <a:srgbClr val="5C5B5A"/>
                </a:solidFill>
                <a:latin typeface="Arial"/>
                <a:cs typeface="Arial"/>
              </a:rPr>
              <a:t>find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more</a:t>
            </a:r>
            <a:r>
              <a:rPr sz="1200" spc="-25" dirty="0">
                <a:solidFill>
                  <a:srgbClr val="5C5B5A"/>
                </a:solidFill>
                <a:latin typeface="Arial"/>
                <a:cs typeface="Arial"/>
              </a:rPr>
              <a:t> </a:t>
            </a:r>
            <a:r>
              <a:rPr sz="1200" u="sng" dirty="0">
                <a:solidFill>
                  <a:srgbClr val="0462C1"/>
                </a:solidFill>
                <a:uFill>
                  <a:solidFill>
                    <a:srgbClr val="0462C1"/>
                  </a:solidFill>
                </a:uFill>
                <a:latin typeface="Arial"/>
                <a:cs typeface="Arial"/>
                <a:hlinkClick r:id="rId6" action="ppaction://hlinksldjump"/>
              </a:rPr>
              <a:t>here</a:t>
            </a:r>
            <a:r>
              <a:rPr sz="1200" u="none" spc="-25" dirty="0">
                <a:solidFill>
                  <a:srgbClr val="0462C1"/>
                </a:solidFill>
                <a:latin typeface="Arial"/>
                <a:cs typeface="Arial"/>
              </a:rPr>
              <a:t> </a:t>
            </a:r>
            <a:r>
              <a:rPr sz="1200" u="none" dirty="0">
                <a:solidFill>
                  <a:srgbClr val="5C5B5A"/>
                </a:solidFill>
                <a:latin typeface="Arial"/>
                <a:cs typeface="Arial"/>
              </a:rPr>
              <a:t>and</a:t>
            </a:r>
            <a:r>
              <a:rPr sz="1200" u="none" spc="-25"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7" action="ppaction://hlinksldjump"/>
              </a:rPr>
              <a:t>here</a:t>
            </a:r>
            <a:r>
              <a:rPr sz="1200" u="none" spc="-20" dirty="0">
                <a:solidFill>
                  <a:srgbClr val="5C5B5A"/>
                </a:solidFill>
                <a:latin typeface="Arial"/>
                <a:cs typeface="Arial"/>
              </a:rPr>
              <a:t>.</a:t>
            </a:r>
            <a:endParaRPr sz="1200">
              <a:latin typeface="Arial"/>
              <a:cs typeface="Arial"/>
            </a:endParaRPr>
          </a:p>
        </p:txBody>
      </p:sp>
      <p:sp>
        <p:nvSpPr>
          <p:cNvPr id="9" name="object 9"/>
          <p:cNvSpPr txBox="1"/>
          <p:nvPr/>
        </p:nvSpPr>
        <p:spPr>
          <a:xfrm>
            <a:off x="6299708" y="1177290"/>
            <a:ext cx="2324100" cy="4123054"/>
          </a:xfrm>
          <a:prstGeom prst="rect">
            <a:avLst/>
          </a:prstGeom>
        </p:spPr>
        <p:txBody>
          <a:bodyPr vert="horz" wrap="square" lIns="0" tIns="30480" rIns="0" bIns="0" rtlCol="0">
            <a:spAutoFit/>
          </a:bodyPr>
          <a:lstStyle/>
          <a:p>
            <a:pPr marL="240665" marR="6350" indent="-228600">
              <a:lnSpc>
                <a:spcPct val="90000"/>
              </a:lnSpc>
              <a:spcBef>
                <a:spcPts val="240"/>
              </a:spcBef>
              <a:buClr>
                <a:srgbClr val="009590"/>
              </a:buClr>
              <a:buFont typeface="Wingdings"/>
              <a:buChar char=""/>
              <a:tabLst>
                <a:tab pos="240665" algn="l"/>
              </a:tabLst>
            </a:pPr>
            <a:r>
              <a:rPr sz="1200" dirty="0">
                <a:solidFill>
                  <a:srgbClr val="5C5B5A"/>
                </a:solidFill>
                <a:latin typeface="Arial"/>
                <a:cs typeface="Arial"/>
              </a:rPr>
              <a:t>Three</a:t>
            </a:r>
            <a:r>
              <a:rPr sz="1200" spc="-35" dirty="0">
                <a:solidFill>
                  <a:srgbClr val="5C5B5A"/>
                </a:solidFill>
                <a:latin typeface="Arial"/>
                <a:cs typeface="Arial"/>
              </a:rPr>
              <a:t> </a:t>
            </a:r>
            <a:r>
              <a:rPr sz="1200" dirty="0">
                <a:solidFill>
                  <a:srgbClr val="5C5B5A"/>
                </a:solidFill>
                <a:latin typeface="Arial"/>
                <a:cs typeface="Arial"/>
              </a:rPr>
              <a:t>quarters</a:t>
            </a:r>
            <a:r>
              <a:rPr sz="1200" spc="-40" dirty="0">
                <a:solidFill>
                  <a:srgbClr val="5C5B5A"/>
                </a:solidFill>
                <a:latin typeface="Arial"/>
                <a:cs typeface="Arial"/>
              </a:rPr>
              <a:t> </a:t>
            </a:r>
            <a:r>
              <a:rPr sz="1200" dirty="0">
                <a:solidFill>
                  <a:srgbClr val="5C5B5A"/>
                </a:solidFill>
                <a:latin typeface="Arial"/>
                <a:cs typeface="Arial"/>
              </a:rPr>
              <a:t>(76%)</a:t>
            </a:r>
            <a:r>
              <a:rPr sz="1200" spc="-30" dirty="0">
                <a:solidFill>
                  <a:srgbClr val="5C5B5A"/>
                </a:solidFill>
                <a:latin typeface="Arial"/>
                <a:cs typeface="Arial"/>
              </a:rPr>
              <a:t> </a:t>
            </a:r>
            <a:r>
              <a:rPr sz="1200" spc="-25" dirty="0">
                <a:solidFill>
                  <a:srgbClr val="5C5B5A"/>
                </a:solidFill>
                <a:latin typeface="Arial"/>
                <a:cs typeface="Arial"/>
              </a:rPr>
              <a:t>of </a:t>
            </a:r>
            <a:r>
              <a:rPr sz="1200" dirty="0">
                <a:solidFill>
                  <a:srgbClr val="5C5B5A"/>
                </a:solidFill>
                <a:latin typeface="Arial"/>
                <a:cs typeface="Arial"/>
              </a:rPr>
              <a:t>respondents</a:t>
            </a:r>
            <a:r>
              <a:rPr sz="1200" spc="-60" dirty="0">
                <a:solidFill>
                  <a:srgbClr val="5C5B5A"/>
                </a:solidFill>
                <a:latin typeface="Arial"/>
                <a:cs typeface="Arial"/>
              </a:rPr>
              <a:t> </a:t>
            </a:r>
            <a:r>
              <a:rPr sz="1200" dirty="0">
                <a:solidFill>
                  <a:srgbClr val="5C5B5A"/>
                </a:solidFill>
                <a:latin typeface="Arial"/>
                <a:cs typeface="Arial"/>
              </a:rPr>
              <a:t>are</a:t>
            </a:r>
            <a:r>
              <a:rPr sz="1200" spc="-30" dirty="0">
                <a:solidFill>
                  <a:srgbClr val="5C5B5A"/>
                </a:solidFill>
                <a:latin typeface="Arial"/>
                <a:cs typeface="Arial"/>
              </a:rPr>
              <a:t> </a:t>
            </a:r>
            <a:r>
              <a:rPr sz="1200" b="1" spc="-10" dirty="0">
                <a:solidFill>
                  <a:srgbClr val="009590"/>
                </a:solidFill>
                <a:latin typeface="Arial"/>
                <a:cs typeface="Arial"/>
              </a:rPr>
              <a:t>satisfied</a:t>
            </a:r>
            <a:r>
              <a:rPr sz="1200" b="1" spc="500" dirty="0">
                <a:solidFill>
                  <a:srgbClr val="009590"/>
                </a:solidFill>
                <a:latin typeface="Arial"/>
                <a:cs typeface="Arial"/>
              </a:rPr>
              <a:t> </a:t>
            </a:r>
            <a:r>
              <a:rPr sz="1200" b="1" dirty="0">
                <a:solidFill>
                  <a:srgbClr val="009590"/>
                </a:solidFill>
                <a:latin typeface="Arial"/>
                <a:cs typeface="Arial"/>
              </a:rPr>
              <a:t>with</a:t>
            </a:r>
            <a:r>
              <a:rPr sz="1200" b="1" spc="-30" dirty="0">
                <a:solidFill>
                  <a:srgbClr val="009590"/>
                </a:solidFill>
                <a:latin typeface="Arial"/>
                <a:cs typeface="Arial"/>
              </a:rPr>
              <a:t> </a:t>
            </a:r>
            <a:r>
              <a:rPr sz="1200" b="1" dirty="0">
                <a:solidFill>
                  <a:srgbClr val="009590"/>
                </a:solidFill>
                <a:latin typeface="Arial"/>
                <a:cs typeface="Arial"/>
              </a:rPr>
              <a:t>their</a:t>
            </a:r>
            <a:r>
              <a:rPr sz="1200" b="1" spc="-10" dirty="0">
                <a:solidFill>
                  <a:srgbClr val="009590"/>
                </a:solidFill>
                <a:latin typeface="Arial"/>
                <a:cs typeface="Arial"/>
              </a:rPr>
              <a:t> </a:t>
            </a:r>
            <a:r>
              <a:rPr sz="1200" b="1" dirty="0">
                <a:solidFill>
                  <a:srgbClr val="009590"/>
                </a:solidFill>
                <a:latin typeface="Arial"/>
                <a:cs typeface="Arial"/>
              </a:rPr>
              <a:t>local</a:t>
            </a:r>
            <a:r>
              <a:rPr sz="1200" b="1" spc="-25" dirty="0">
                <a:solidFill>
                  <a:srgbClr val="009590"/>
                </a:solidFill>
                <a:latin typeface="Arial"/>
                <a:cs typeface="Arial"/>
              </a:rPr>
              <a:t> </a:t>
            </a:r>
            <a:r>
              <a:rPr sz="1200" b="1" dirty="0">
                <a:solidFill>
                  <a:srgbClr val="009590"/>
                </a:solidFill>
                <a:latin typeface="Arial"/>
                <a:cs typeface="Arial"/>
              </a:rPr>
              <a:t>area</a:t>
            </a:r>
            <a:r>
              <a:rPr sz="1200" b="1" spc="-30" dirty="0">
                <a:solidFill>
                  <a:srgbClr val="009590"/>
                </a:solidFill>
                <a:latin typeface="Arial"/>
                <a:cs typeface="Arial"/>
              </a:rPr>
              <a:t> </a:t>
            </a:r>
            <a:r>
              <a:rPr sz="1200" dirty="0">
                <a:solidFill>
                  <a:srgbClr val="5C5B5A"/>
                </a:solidFill>
                <a:latin typeface="Arial"/>
                <a:cs typeface="Arial"/>
              </a:rPr>
              <a:t>as</a:t>
            </a:r>
            <a:r>
              <a:rPr sz="1200" spc="-10" dirty="0">
                <a:solidFill>
                  <a:srgbClr val="5C5B5A"/>
                </a:solidFill>
                <a:latin typeface="Arial"/>
                <a:cs typeface="Arial"/>
              </a:rPr>
              <a:t> </a:t>
            </a:r>
            <a:r>
              <a:rPr sz="1200" spc="-50" dirty="0">
                <a:solidFill>
                  <a:srgbClr val="5C5B5A"/>
                </a:solidFill>
                <a:latin typeface="Arial"/>
                <a:cs typeface="Arial"/>
              </a:rPr>
              <a:t>a </a:t>
            </a:r>
            <a:r>
              <a:rPr sz="1200" dirty="0">
                <a:solidFill>
                  <a:srgbClr val="5C5B5A"/>
                </a:solidFill>
                <a:latin typeface="Arial"/>
                <a:cs typeface="Arial"/>
              </a:rPr>
              <a:t>place</a:t>
            </a:r>
            <a:r>
              <a:rPr sz="1200" spc="-40" dirty="0">
                <a:solidFill>
                  <a:srgbClr val="5C5B5A"/>
                </a:solidFill>
                <a:latin typeface="Arial"/>
                <a:cs typeface="Arial"/>
              </a:rPr>
              <a:t> </a:t>
            </a:r>
            <a:r>
              <a:rPr sz="1200" dirty="0">
                <a:solidFill>
                  <a:srgbClr val="5C5B5A"/>
                </a:solidFill>
                <a:latin typeface="Arial"/>
                <a:cs typeface="Arial"/>
              </a:rPr>
              <a:t>to</a:t>
            </a:r>
            <a:r>
              <a:rPr sz="1200" spc="-25" dirty="0">
                <a:solidFill>
                  <a:srgbClr val="5C5B5A"/>
                </a:solidFill>
                <a:latin typeface="Arial"/>
                <a:cs typeface="Arial"/>
              </a:rPr>
              <a:t> </a:t>
            </a:r>
            <a:r>
              <a:rPr sz="1200" dirty="0">
                <a:solidFill>
                  <a:srgbClr val="5C5B5A"/>
                </a:solidFill>
                <a:latin typeface="Arial"/>
                <a:cs typeface="Arial"/>
              </a:rPr>
              <a:t>live,</a:t>
            </a:r>
            <a:r>
              <a:rPr sz="1200" spc="-20" dirty="0">
                <a:solidFill>
                  <a:srgbClr val="5C5B5A"/>
                </a:solidFill>
                <a:latin typeface="Arial"/>
                <a:cs typeface="Arial"/>
              </a:rPr>
              <a:t> </a:t>
            </a:r>
            <a:r>
              <a:rPr sz="1200" dirty="0">
                <a:solidFill>
                  <a:srgbClr val="5C5B5A"/>
                </a:solidFill>
                <a:latin typeface="Arial"/>
                <a:cs typeface="Arial"/>
              </a:rPr>
              <a:t>including</a:t>
            </a:r>
            <a:r>
              <a:rPr sz="1200" spc="-60" dirty="0">
                <a:solidFill>
                  <a:srgbClr val="5C5B5A"/>
                </a:solidFill>
                <a:latin typeface="Arial"/>
                <a:cs typeface="Arial"/>
              </a:rPr>
              <a:t> </a:t>
            </a:r>
            <a:r>
              <a:rPr sz="1200" spc="-25" dirty="0">
                <a:solidFill>
                  <a:srgbClr val="5C5B5A"/>
                </a:solidFill>
                <a:latin typeface="Arial"/>
                <a:cs typeface="Arial"/>
              </a:rPr>
              <a:t>25% </a:t>
            </a:r>
            <a:r>
              <a:rPr sz="1200" dirty="0">
                <a:solidFill>
                  <a:srgbClr val="5C5B5A"/>
                </a:solidFill>
                <a:latin typeface="Arial"/>
                <a:cs typeface="Arial"/>
              </a:rPr>
              <a:t>very</a:t>
            </a:r>
            <a:r>
              <a:rPr sz="1200" spc="-15" dirty="0">
                <a:solidFill>
                  <a:srgbClr val="5C5B5A"/>
                </a:solidFill>
                <a:latin typeface="Arial"/>
                <a:cs typeface="Arial"/>
              </a:rPr>
              <a:t> </a:t>
            </a:r>
            <a:r>
              <a:rPr sz="1200" dirty="0">
                <a:solidFill>
                  <a:srgbClr val="5C5B5A"/>
                </a:solidFill>
                <a:latin typeface="Arial"/>
                <a:cs typeface="Arial"/>
              </a:rPr>
              <a:t>satisfied</a:t>
            </a:r>
            <a:r>
              <a:rPr sz="1200" spc="-55" dirty="0">
                <a:solidFill>
                  <a:srgbClr val="5C5B5A"/>
                </a:solidFill>
                <a:latin typeface="Arial"/>
                <a:cs typeface="Arial"/>
              </a:rPr>
              <a:t> </a:t>
            </a:r>
            <a:r>
              <a:rPr sz="1200" dirty="0">
                <a:solidFill>
                  <a:srgbClr val="5C5B5A"/>
                </a:solidFill>
                <a:latin typeface="Arial"/>
                <a:cs typeface="Arial"/>
              </a:rPr>
              <a:t>(which</a:t>
            </a:r>
            <a:r>
              <a:rPr sz="1200" spc="-15" dirty="0">
                <a:solidFill>
                  <a:srgbClr val="5C5B5A"/>
                </a:solidFill>
                <a:latin typeface="Arial"/>
                <a:cs typeface="Arial"/>
              </a:rPr>
              <a:t> </a:t>
            </a:r>
            <a:r>
              <a:rPr sz="1200" dirty="0">
                <a:solidFill>
                  <a:srgbClr val="5C5B5A"/>
                </a:solidFill>
                <a:latin typeface="Arial"/>
                <a:cs typeface="Arial"/>
              </a:rPr>
              <a:t>is</a:t>
            </a:r>
            <a:r>
              <a:rPr sz="1200" spc="-15" dirty="0">
                <a:solidFill>
                  <a:srgbClr val="5C5B5A"/>
                </a:solidFill>
                <a:latin typeface="Arial"/>
                <a:cs typeface="Arial"/>
              </a:rPr>
              <a:t> </a:t>
            </a:r>
            <a:r>
              <a:rPr sz="1200" dirty="0">
                <a:solidFill>
                  <a:srgbClr val="5C5B5A"/>
                </a:solidFill>
                <a:latin typeface="Arial"/>
                <a:cs typeface="Arial"/>
              </a:rPr>
              <a:t>back</a:t>
            </a:r>
            <a:r>
              <a:rPr sz="1200" spc="-30" dirty="0">
                <a:solidFill>
                  <a:srgbClr val="5C5B5A"/>
                </a:solidFill>
                <a:latin typeface="Arial"/>
                <a:cs typeface="Arial"/>
              </a:rPr>
              <a:t> </a:t>
            </a:r>
            <a:r>
              <a:rPr sz="1200" spc="-25" dirty="0">
                <a:solidFill>
                  <a:srgbClr val="5C5B5A"/>
                </a:solidFill>
                <a:latin typeface="Arial"/>
                <a:cs typeface="Arial"/>
              </a:rPr>
              <a:t>in </a:t>
            </a:r>
            <a:r>
              <a:rPr sz="1200" dirty="0">
                <a:solidFill>
                  <a:srgbClr val="5C5B5A"/>
                </a:solidFill>
                <a:latin typeface="Arial"/>
                <a:cs typeface="Arial"/>
              </a:rPr>
              <a:t>line</a:t>
            </a:r>
            <a:r>
              <a:rPr sz="1200" spc="-35" dirty="0">
                <a:solidFill>
                  <a:srgbClr val="5C5B5A"/>
                </a:solidFill>
                <a:latin typeface="Arial"/>
                <a:cs typeface="Arial"/>
              </a:rPr>
              <a:t> </a:t>
            </a:r>
            <a:r>
              <a:rPr sz="1200" dirty="0">
                <a:solidFill>
                  <a:srgbClr val="5C5B5A"/>
                </a:solidFill>
                <a:latin typeface="Arial"/>
                <a:cs typeface="Arial"/>
              </a:rPr>
              <a:t>with</a:t>
            </a:r>
            <a:r>
              <a:rPr sz="1200" spc="-65" dirty="0">
                <a:solidFill>
                  <a:srgbClr val="5C5B5A"/>
                </a:solidFill>
                <a:latin typeface="Arial"/>
                <a:cs typeface="Arial"/>
              </a:rPr>
              <a:t> </a:t>
            </a:r>
            <a:r>
              <a:rPr sz="1200" dirty="0">
                <a:solidFill>
                  <a:srgbClr val="5C5B5A"/>
                </a:solidFill>
                <a:latin typeface="Arial"/>
                <a:cs typeface="Arial"/>
              </a:rPr>
              <a:t>August</a:t>
            </a:r>
            <a:r>
              <a:rPr sz="1200" spc="-25" dirty="0">
                <a:solidFill>
                  <a:srgbClr val="5C5B5A"/>
                </a:solidFill>
                <a:latin typeface="Arial"/>
                <a:cs typeface="Arial"/>
              </a:rPr>
              <a:t> </a:t>
            </a:r>
            <a:r>
              <a:rPr sz="1200" dirty="0">
                <a:solidFill>
                  <a:srgbClr val="5C5B5A"/>
                </a:solidFill>
                <a:latin typeface="Arial"/>
                <a:cs typeface="Arial"/>
              </a:rPr>
              <a:t>2024</a:t>
            </a:r>
            <a:r>
              <a:rPr sz="1200" spc="-55" dirty="0">
                <a:solidFill>
                  <a:srgbClr val="5C5B5A"/>
                </a:solidFill>
                <a:latin typeface="Arial"/>
                <a:cs typeface="Arial"/>
              </a:rPr>
              <a:t> </a:t>
            </a:r>
            <a:r>
              <a:rPr sz="1200" spc="-10" dirty="0">
                <a:solidFill>
                  <a:srgbClr val="5C5B5A"/>
                </a:solidFill>
                <a:latin typeface="Arial"/>
                <a:cs typeface="Arial"/>
              </a:rPr>
              <a:t>following </a:t>
            </a:r>
            <a:r>
              <a:rPr sz="1200" dirty="0">
                <a:solidFill>
                  <a:srgbClr val="5C5B5A"/>
                </a:solidFill>
                <a:latin typeface="Arial"/>
                <a:cs typeface="Arial"/>
              </a:rPr>
              <a:t>a</a:t>
            </a:r>
            <a:r>
              <a:rPr sz="1200" spc="-25" dirty="0">
                <a:solidFill>
                  <a:srgbClr val="5C5B5A"/>
                </a:solidFill>
                <a:latin typeface="Arial"/>
                <a:cs typeface="Arial"/>
              </a:rPr>
              <a:t> </a:t>
            </a:r>
            <a:r>
              <a:rPr sz="1200" dirty="0">
                <a:solidFill>
                  <a:srgbClr val="5C5B5A"/>
                </a:solidFill>
                <a:latin typeface="Arial"/>
                <a:cs typeface="Arial"/>
              </a:rPr>
              <a:t>slight</a:t>
            </a:r>
            <a:r>
              <a:rPr sz="1200" spc="-15" dirty="0">
                <a:solidFill>
                  <a:srgbClr val="5C5B5A"/>
                </a:solidFill>
                <a:latin typeface="Arial"/>
                <a:cs typeface="Arial"/>
              </a:rPr>
              <a:t> </a:t>
            </a:r>
            <a:r>
              <a:rPr sz="1200" dirty="0">
                <a:solidFill>
                  <a:srgbClr val="5C5B5A"/>
                </a:solidFill>
                <a:latin typeface="Arial"/>
                <a:cs typeface="Arial"/>
              </a:rPr>
              <a:t>drop</a:t>
            </a:r>
            <a:r>
              <a:rPr sz="1200" spc="-35" dirty="0">
                <a:solidFill>
                  <a:srgbClr val="5C5B5A"/>
                </a:solidFill>
                <a:latin typeface="Arial"/>
                <a:cs typeface="Arial"/>
              </a:rPr>
              <a:t> </a:t>
            </a:r>
            <a:r>
              <a:rPr sz="1200" dirty="0">
                <a:solidFill>
                  <a:srgbClr val="5C5B5A"/>
                </a:solidFill>
                <a:latin typeface="Arial"/>
                <a:cs typeface="Arial"/>
              </a:rPr>
              <a:t>in</a:t>
            </a:r>
            <a:r>
              <a:rPr sz="1200" spc="-25" dirty="0">
                <a:solidFill>
                  <a:srgbClr val="5C5B5A"/>
                </a:solidFill>
                <a:latin typeface="Arial"/>
                <a:cs typeface="Arial"/>
              </a:rPr>
              <a:t> </a:t>
            </a:r>
            <a:r>
              <a:rPr sz="1200" dirty="0">
                <a:solidFill>
                  <a:srgbClr val="5C5B5A"/>
                </a:solidFill>
                <a:latin typeface="Arial"/>
                <a:cs typeface="Arial"/>
              </a:rPr>
              <a:t>October</a:t>
            </a:r>
            <a:r>
              <a:rPr sz="1200" spc="-35" dirty="0">
                <a:solidFill>
                  <a:srgbClr val="5C5B5A"/>
                </a:solidFill>
                <a:latin typeface="Arial"/>
                <a:cs typeface="Arial"/>
              </a:rPr>
              <a:t> </a:t>
            </a:r>
            <a:r>
              <a:rPr sz="1200" spc="-10" dirty="0">
                <a:solidFill>
                  <a:srgbClr val="5C5B5A"/>
                </a:solidFill>
                <a:latin typeface="Arial"/>
                <a:cs typeface="Arial"/>
              </a:rPr>
              <a:t>2024). </a:t>
            </a:r>
            <a:r>
              <a:rPr sz="1200" dirty="0">
                <a:solidFill>
                  <a:srgbClr val="5C5B5A"/>
                </a:solidFill>
                <a:latin typeface="Arial"/>
                <a:cs typeface="Arial"/>
              </a:rPr>
              <a:t>Given</a:t>
            </a:r>
            <a:r>
              <a:rPr sz="1200" spc="-15" dirty="0">
                <a:solidFill>
                  <a:srgbClr val="5C5B5A"/>
                </a:solidFill>
                <a:latin typeface="Arial"/>
                <a:cs typeface="Arial"/>
              </a:rPr>
              <a:t> </a:t>
            </a:r>
            <a:r>
              <a:rPr sz="1200" dirty="0">
                <a:solidFill>
                  <a:srgbClr val="5C5B5A"/>
                </a:solidFill>
                <a:latin typeface="Arial"/>
                <a:cs typeface="Arial"/>
              </a:rPr>
              <a:t>that</a:t>
            </a:r>
            <a:r>
              <a:rPr sz="1200" spc="-30" dirty="0">
                <a:solidFill>
                  <a:srgbClr val="5C5B5A"/>
                </a:solidFill>
                <a:latin typeface="Arial"/>
                <a:cs typeface="Arial"/>
              </a:rPr>
              <a:t> </a:t>
            </a:r>
            <a:r>
              <a:rPr sz="1200" dirty="0">
                <a:solidFill>
                  <a:srgbClr val="5C5B5A"/>
                </a:solidFill>
                <a:latin typeface="Arial"/>
                <a:cs typeface="Arial"/>
              </a:rPr>
              <a:t>new</a:t>
            </a:r>
            <a:r>
              <a:rPr sz="1200" spc="-20" dirty="0">
                <a:solidFill>
                  <a:srgbClr val="5C5B5A"/>
                </a:solidFill>
                <a:latin typeface="Arial"/>
                <a:cs typeface="Arial"/>
              </a:rPr>
              <a:t> DCMS </a:t>
            </a:r>
            <a:r>
              <a:rPr sz="1200" spc="-10" dirty="0">
                <a:solidFill>
                  <a:srgbClr val="5C5B5A"/>
                </a:solidFill>
                <a:latin typeface="Arial"/>
                <a:cs typeface="Arial"/>
              </a:rPr>
              <a:t>benchmarking</a:t>
            </a:r>
            <a:r>
              <a:rPr sz="1200" spc="-15" dirty="0">
                <a:solidFill>
                  <a:srgbClr val="5C5B5A"/>
                </a:solidFill>
                <a:latin typeface="Arial"/>
                <a:cs typeface="Arial"/>
              </a:rPr>
              <a:t> </a:t>
            </a:r>
            <a:r>
              <a:rPr sz="1200" dirty="0">
                <a:solidFill>
                  <a:srgbClr val="5C5B5A"/>
                </a:solidFill>
                <a:latin typeface="Arial"/>
                <a:cs typeface="Arial"/>
              </a:rPr>
              <a:t>data</a:t>
            </a:r>
            <a:r>
              <a:rPr sz="1200" spc="15" dirty="0">
                <a:solidFill>
                  <a:srgbClr val="5C5B5A"/>
                </a:solidFill>
                <a:latin typeface="Arial"/>
                <a:cs typeface="Arial"/>
              </a:rPr>
              <a:t> </a:t>
            </a:r>
            <a:r>
              <a:rPr sz="1200" spc="-10" dirty="0">
                <a:solidFill>
                  <a:srgbClr val="5C5B5A"/>
                </a:solidFill>
                <a:latin typeface="Arial"/>
                <a:cs typeface="Arial"/>
              </a:rPr>
              <a:t>suggests </a:t>
            </a:r>
            <a:r>
              <a:rPr sz="1200" dirty="0">
                <a:solidFill>
                  <a:srgbClr val="5C5B5A"/>
                </a:solidFill>
                <a:latin typeface="Arial"/>
                <a:cs typeface="Arial"/>
              </a:rPr>
              <a:t>74%</a:t>
            </a:r>
            <a:r>
              <a:rPr sz="1200" spc="-40" dirty="0">
                <a:solidFill>
                  <a:srgbClr val="5C5B5A"/>
                </a:solidFill>
                <a:latin typeface="Arial"/>
                <a:cs typeface="Arial"/>
              </a:rPr>
              <a:t> </a:t>
            </a:r>
            <a:r>
              <a:rPr sz="1200" dirty="0">
                <a:solidFill>
                  <a:srgbClr val="5C5B5A"/>
                </a:solidFill>
                <a:latin typeface="Arial"/>
                <a:cs typeface="Arial"/>
              </a:rPr>
              <a:t>of</a:t>
            </a:r>
            <a:r>
              <a:rPr sz="1200" spc="-10" dirty="0">
                <a:solidFill>
                  <a:srgbClr val="5C5B5A"/>
                </a:solidFill>
                <a:latin typeface="Arial"/>
                <a:cs typeface="Arial"/>
              </a:rPr>
              <a:t> </a:t>
            </a:r>
            <a:r>
              <a:rPr sz="1200" dirty="0">
                <a:solidFill>
                  <a:srgbClr val="5C5B5A"/>
                </a:solidFill>
                <a:latin typeface="Arial"/>
                <a:cs typeface="Arial"/>
              </a:rPr>
              <a:t>people</a:t>
            </a:r>
            <a:r>
              <a:rPr sz="1200" spc="-20" dirty="0">
                <a:solidFill>
                  <a:srgbClr val="5C5B5A"/>
                </a:solidFill>
                <a:latin typeface="Arial"/>
                <a:cs typeface="Arial"/>
              </a:rPr>
              <a:t> </a:t>
            </a:r>
            <a:r>
              <a:rPr sz="1200" dirty="0">
                <a:solidFill>
                  <a:srgbClr val="5C5B5A"/>
                </a:solidFill>
                <a:latin typeface="Arial"/>
                <a:cs typeface="Arial"/>
              </a:rPr>
              <a:t>across</a:t>
            </a:r>
            <a:r>
              <a:rPr sz="1200" spc="-45" dirty="0">
                <a:solidFill>
                  <a:srgbClr val="5C5B5A"/>
                </a:solidFill>
                <a:latin typeface="Arial"/>
                <a:cs typeface="Arial"/>
              </a:rPr>
              <a:t> </a:t>
            </a:r>
            <a:r>
              <a:rPr sz="1200" spc="-10" dirty="0">
                <a:solidFill>
                  <a:srgbClr val="5C5B5A"/>
                </a:solidFill>
                <a:latin typeface="Arial"/>
                <a:cs typeface="Arial"/>
              </a:rPr>
              <a:t>England </a:t>
            </a:r>
            <a:r>
              <a:rPr sz="1200" dirty="0">
                <a:solidFill>
                  <a:srgbClr val="5C5B5A"/>
                </a:solidFill>
                <a:latin typeface="Arial"/>
                <a:cs typeface="Arial"/>
              </a:rPr>
              <a:t>are</a:t>
            </a:r>
            <a:r>
              <a:rPr sz="1200" spc="-25" dirty="0">
                <a:solidFill>
                  <a:srgbClr val="5C5B5A"/>
                </a:solidFill>
                <a:latin typeface="Arial"/>
                <a:cs typeface="Arial"/>
              </a:rPr>
              <a:t> </a:t>
            </a:r>
            <a:r>
              <a:rPr sz="1200" dirty="0">
                <a:solidFill>
                  <a:srgbClr val="5C5B5A"/>
                </a:solidFill>
                <a:latin typeface="Arial"/>
                <a:cs typeface="Arial"/>
              </a:rPr>
              <a:t>satisfied</a:t>
            </a:r>
            <a:r>
              <a:rPr sz="1200" spc="-20" dirty="0">
                <a:solidFill>
                  <a:srgbClr val="5C5B5A"/>
                </a:solidFill>
                <a:latin typeface="Arial"/>
                <a:cs typeface="Arial"/>
              </a:rPr>
              <a:t> </a:t>
            </a:r>
            <a:r>
              <a:rPr sz="1200" dirty="0">
                <a:solidFill>
                  <a:srgbClr val="5C5B5A"/>
                </a:solidFill>
                <a:latin typeface="Arial"/>
                <a:cs typeface="Arial"/>
              </a:rPr>
              <a:t>with</a:t>
            </a:r>
            <a:r>
              <a:rPr sz="1200" spc="-30" dirty="0">
                <a:solidFill>
                  <a:srgbClr val="5C5B5A"/>
                </a:solidFill>
                <a:latin typeface="Arial"/>
                <a:cs typeface="Arial"/>
              </a:rPr>
              <a:t> </a:t>
            </a:r>
            <a:r>
              <a:rPr sz="1200" dirty="0">
                <a:solidFill>
                  <a:srgbClr val="5C5B5A"/>
                </a:solidFill>
                <a:latin typeface="Arial"/>
                <a:cs typeface="Arial"/>
              </a:rPr>
              <a:t>their</a:t>
            </a:r>
            <a:r>
              <a:rPr sz="1200" spc="-35" dirty="0">
                <a:solidFill>
                  <a:srgbClr val="5C5B5A"/>
                </a:solidFill>
                <a:latin typeface="Arial"/>
                <a:cs typeface="Arial"/>
              </a:rPr>
              <a:t> </a:t>
            </a:r>
            <a:r>
              <a:rPr sz="1200" spc="-10" dirty="0">
                <a:solidFill>
                  <a:srgbClr val="5C5B5A"/>
                </a:solidFill>
                <a:latin typeface="Arial"/>
                <a:cs typeface="Arial"/>
              </a:rPr>
              <a:t>local </a:t>
            </a:r>
            <a:r>
              <a:rPr sz="1200" dirty="0">
                <a:solidFill>
                  <a:srgbClr val="5C5B5A"/>
                </a:solidFill>
                <a:latin typeface="Arial"/>
                <a:cs typeface="Arial"/>
              </a:rPr>
              <a:t>area</a:t>
            </a:r>
            <a:r>
              <a:rPr sz="1200" spc="-30" dirty="0">
                <a:solidFill>
                  <a:srgbClr val="5C5B5A"/>
                </a:solidFill>
                <a:latin typeface="Arial"/>
                <a:cs typeface="Arial"/>
              </a:rPr>
              <a:t> </a:t>
            </a:r>
            <a:r>
              <a:rPr sz="1200" dirty="0">
                <a:solidFill>
                  <a:srgbClr val="5C5B5A"/>
                </a:solidFill>
                <a:latin typeface="Arial"/>
                <a:cs typeface="Arial"/>
              </a:rPr>
              <a:t>as</a:t>
            </a:r>
            <a:r>
              <a:rPr sz="1200" spc="-2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place</a:t>
            </a:r>
            <a:r>
              <a:rPr sz="1200" spc="-40" dirty="0">
                <a:solidFill>
                  <a:srgbClr val="5C5B5A"/>
                </a:solidFill>
                <a:latin typeface="Arial"/>
                <a:cs typeface="Arial"/>
              </a:rPr>
              <a:t> </a:t>
            </a:r>
            <a:r>
              <a:rPr sz="1200" dirty="0">
                <a:solidFill>
                  <a:srgbClr val="5C5B5A"/>
                </a:solidFill>
                <a:latin typeface="Arial"/>
                <a:cs typeface="Arial"/>
              </a:rPr>
              <a:t>to live,</a:t>
            </a:r>
            <a:r>
              <a:rPr sz="1200" spc="-10" dirty="0">
                <a:solidFill>
                  <a:srgbClr val="5C5B5A"/>
                </a:solidFill>
                <a:latin typeface="Arial"/>
                <a:cs typeface="Arial"/>
              </a:rPr>
              <a:t> </a:t>
            </a:r>
            <a:r>
              <a:rPr sz="1200" spc="-25" dirty="0">
                <a:solidFill>
                  <a:srgbClr val="5C5B5A"/>
                </a:solidFill>
                <a:latin typeface="Arial"/>
                <a:cs typeface="Arial"/>
              </a:rPr>
              <a:t>GM </a:t>
            </a:r>
            <a:r>
              <a:rPr sz="1200" dirty="0">
                <a:solidFill>
                  <a:srgbClr val="5C5B5A"/>
                </a:solidFill>
                <a:latin typeface="Arial"/>
                <a:cs typeface="Arial"/>
              </a:rPr>
              <a:t>results</a:t>
            </a:r>
            <a:r>
              <a:rPr sz="1200" spc="-20" dirty="0">
                <a:solidFill>
                  <a:srgbClr val="5C5B5A"/>
                </a:solidFill>
                <a:latin typeface="Arial"/>
                <a:cs typeface="Arial"/>
              </a:rPr>
              <a:t> </a:t>
            </a:r>
            <a:r>
              <a:rPr sz="1200" dirty="0">
                <a:solidFill>
                  <a:srgbClr val="5C5B5A"/>
                </a:solidFill>
                <a:latin typeface="Arial"/>
                <a:cs typeface="Arial"/>
              </a:rPr>
              <a:t>can</a:t>
            </a:r>
            <a:r>
              <a:rPr sz="1200" spc="-25" dirty="0">
                <a:solidFill>
                  <a:srgbClr val="5C5B5A"/>
                </a:solidFill>
                <a:latin typeface="Arial"/>
                <a:cs typeface="Arial"/>
              </a:rPr>
              <a:t> </a:t>
            </a:r>
            <a:r>
              <a:rPr sz="1200" dirty="0">
                <a:solidFill>
                  <a:srgbClr val="5C5B5A"/>
                </a:solidFill>
                <a:latin typeface="Arial"/>
                <a:cs typeface="Arial"/>
              </a:rPr>
              <a:t>be</a:t>
            </a:r>
            <a:r>
              <a:rPr sz="1200" spc="-15" dirty="0">
                <a:solidFill>
                  <a:srgbClr val="5C5B5A"/>
                </a:solidFill>
                <a:latin typeface="Arial"/>
                <a:cs typeface="Arial"/>
              </a:rPr>
              <a:t> </a:t>
            </a:r>
            <a:r>
              <a:rPr sz="1200" dirty="0">
                <a:solidFill>
                  <a:srgbClr val="5C5B5A"/>
                </a:solidFill>
                <a:latin typeface="Arial"/>
                <a:cs typeface="Arial"/>
              </a:rPr>
              <a:t>seen</a:t>
            </a:r>
            <a:r>
              <a:rPr sz="1200" spc="-25"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spc="-60" dirty="0">
                <a:solidFill>
                  <a:srgbClr val="5C5B5A"/>
                </a:solidFill>
                <a:latin typeface="Arial"/>
                <a:cs typeface="Arial"/>
              </a:rPr>
              <a:t>a </a:t>
            </a:r>
            <a:r>
              <a:rPr sz="1200" dirty="0">
                <a:solidFill>
                  <a:srgbClr val="5C5B5A"/>
                </a:solidFill>
                <a:latin typeface="Arial"/>
                <a:cs typeface="Arial"/>
              </a:rPr>
              <a:t>broadly</a:t>
            </a:r>
            <a:r>
              <a:rPr sz="1200" spc="-65" dirty="0">
                <a:solidFill>
                  <a:srgbClr val="5C5B5A"/>
                </a:solidFill>
                <a:latin typeface="Arial"/>
                <a:cs typeface="Arial"/>
              </a:rPr>
              <a:t> </a:t>
            </a:r>
            <a:r>
              <a:rPr sz="1200" dirty="0">
                <a:solidFill>
                  <a:srgbClr val="5C5B5A"/>
                </a:solidFill>
                <a:latin typeface="Arial"/>
                <a:cs typeface="Arial"/>
              </a:rPr>
              <a:t>positive</a:t>
            </a:r>
            <a:r>
              <a:rPr sz="1200" spc="-35" dirty="0">
                <a:solidFill>
                  <a:srgbClr val="5C5B5A"/>
                </a:solidFill>
                <a:latin typeface="Arial"/>
                <a:cs typeface="Arial"/>
              </a:rPr>
              <a:t> </a:t>
            </a:r>
            <a:r>
              <a:rPr sz="1200" dirty="0">
                <a:solidFill>
                  <a:srgbClr val="5C5B5A"/>
                </a:solidFill>
                <a:latin typeface="Arial"/>
                <a:cs typeface="Arial"/>
              </a:rPr>
              <a:t>light.</a:t>
            </a:r>
            <a:r>
              <a:rPr sz="1200" spc="-45" dirty="0">
                <a:solidFill>
                  <a:srgbClr val="5C5B5A"/>
                </a:solidFill>
                <a:latin typeface="Arial"/>
                <a:cs typeface="Arial"/>
              </a:rPr>
              <a:t> </a:t>
            </a:r>
            <a:r>
              <a:rPr sz="1200" spc="-25" dirty="0">
                <a:solidFill>
                  <a:srgbClr val="5C5B5A"/>
                </a:solidFill>
                <a:latin typeface="Arial"/>
                <a:cs typeface="Arial"/>
              </a:rPr>
              <a:t>You</a:t>
            </a:r>
            <a:r>
              <a:rPr sz="1200" spc="-35" dirty="0">
                <a:solidFill>
                  <a:srgbClr val="5C5B5A"/>
                </a:solidFill>
                <a:latin typeface="Arial"/>
                <a:cs typeface="Arial"/>
              </a:rPr>
              <a:t> </a:t>
            </a:r>
            <a:r>
              <a:rPr sz="1200" spc="-25" dirty="0">
                <a:solidFill>
                  <a:srgbClr val="5C5B5A"/>
                </a:solidFill>
                <a:latin typeface="Arial"/>
                <a:cs typeface="Arial"/>
              </a:rPr>
              <a:t>can </a:t>
            </a:r>
            <a:r>
              <a:rPr sz="1200" dirty="0">
                <a:solidFill>
                  <a:srgbClr val="5C5B5A"/>
                </a:solidFill>
                <a:latin typeface="Arial"/>
                <a:cs typeface="Arial"/>
              </a:rPr>
              <a:t>find</a:t>
            </a:r>
            <a:r>
              <a:rPr sz="1200" spc="-30" dirty="0">
                <a:solidFill>
                  <a:srgbClr val="5C5B5A"/>
                </a:solidFill>
                <a:latin typeface="Arial"/>
                <a:cs typeface="Arial"/>
              </a:rPr>
              <a:t> </a:t>
            </a:r>
            <a:r>
              <a:rPr sz="1200" dirty="0">
                <a:solidFill>
                  <a:srgbClr val="5C5B5A"/>
                </a:solidFill>
                <a:latin typeface="Arial"/>
                <a:cs typeface="Arial"/>
              </a:rPr>
              <a:t>out</a:t>
            </a:r>
            <a:r>
              <a:rPr sz="1200" spc="-30" dirty="0">
                <a:solidFill>
                  <a:srgbClr val="5C5B5A"/>
                </a:solidFill>
                <a:latin typeface="Arial"/>
                <a:cs typeface="Arial"/>
              </a:rPr>
              <a:t> </a:t>
            </a:r>
            <a:r>
              <a:rPr sz="1200" dirty="0">
                <a:solidFill>
                  <a:srgbClr val="5C5B5A"/>
                </a:solidFill>
                <a:latin typeface="Arial"/>
                <a:cs typeface="Arial"/>
              </a:rPr>
              <a:t>more</a:t>
            </a:r>
            <a:r>
              <a:rPr sz="1200" spc="-20"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8" action="ppaction://hlinksldjump"/>
              </a:rPr>
              <a:t>here</a:t>
            </a:r>
            <a:r>
              <a:rPr sz="1200" u="none" spc="-20" dirty="0">
                <a:solidFill>
                  <a:srgbClr val="5C5B5A"/>
                </a:solidFill>
                <a:latin typeface="Arial"/>
                <a:cs typeface="Arial"/>
              </a:rPr>
              <a:t>.</a:t>
            </a:r>
            <a:endParaRPr sz="1200">
              <a:latin typeface="Arial"/>
              <a:cs typeface="Arial"/>
            </a:endParaRPr>
          </a:p>
          <a:p>
            <a:pPr marL="240665" marR="5080" indent="-228600">
              <a:lnSpc>
                <a:spcPct val="90000"/>
              </a:lnSpc>
              <a:spcBef>
                <a:spcPts val="1010"/>
              </a:spcBef>
              <a:buClr>
                <a:srgbClr val="009590"/>
              </a:buClr>
              <a:buFont typeface="Wingdings"/>
              <a:buChar char=""/>
              <a:tabLst>
                <a:tab pos="240665" algn="l"/>
              </a:tabLst>
            </a:pPr>
            <a:r>
              <a:rPr sz="1200" dirty="0">
                <a:solidFill>
                  <a:srgbClr val="5C5B5A"/>
                </a:solidFill>
                <a:latin typeface="Arial"/>
                <a:cs typeface="Arial"/>
              </a:rPr>
              <a:t>8%</a:t>
            </a:r>
            <a:r>
              <a:rPr sz="1200" spc="-2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GM </a:t>
            </a:r>
            <a:r>
              <a:rPr sz="1200" spc="-10" dirty="0">
                <a:solidFill>
                  <a:srgbClr val="5C5B5A"/>
                </a:solidFill>
                <a:latin typeface="Arial"/>
                <a:cs typeface="Arial"/>
              </a:rPr>
              <a:t>respondents </a:t>
            </a:r>
            <a:r>
              <a:rPr sz="1200" dirty="0">
                <a:solidFill>
                  <a:srgbClr val="5C5B5A"/>
                </a:solidFill>
                <a:latin typeface="Arial"/>
                <a:cs typeface="Arial"/>
              </a:rPr>
              <a:t>reported</a:t>
            </a:r>
            <a:r>
              <a:rPr sz="1200" spc="-50" dirty="0">
                <a:solidFill>
                  <a:srgbClr val="5C5B5A"/>
                </a:solidFill>
                <a:latin typeface="Arial"/>
                <a:cs typeface="Arial"/>
              </a:rPr>
              <a:t> </a:t>
            </a:r>
            <a:r>
              <a:rPr sz="1200" b="1" dirty="0">
                <a:solidFill>
                  <a:srgbClr val="009590"/>
                </a:solidFill>
                <a:latin typeface="Arial"/>
                <a:cs typeface="Arial"/>
              </a:rPr>
              <a:t>feeling</a:t>
            </a:r>
            <a:r>
              <a:rPr sz="1200" b="1" spc="-25" dirty="0">
                <a:solidFill>
                  <a:srgbClr val="009590"/>
                </a:solidFill>
                <a:latin typeface="Arial"/>
                <a:cs typeface="Arial"/>
              </a:rPr>
              <a:t> </a:t>
            </a:r>
            <a:r>
              <a:rPr sz="1200" b="1" dirty="0">
                <a:solidFill>
                  <a:srgbClr val="009590"/>
                </a:solidFill>
                <a:latin typeface="Arial"/>
                <a:cs typeface="Arial"/>
              </a:rPr>
              <a:t>lonely</a:t>
            </a:r>
            <a:r>
              <a:rPr sz="1200" b="1" spc="-25" dirty="0">
                <a:solidFill>
                  <a:srgbClr val="009590"/>
                </a:solidFill>
                <a:latin typeface="Arial"/>
                <a:cs typeface="Arial"/>
              </a:rPr>
              <a:t> </a:t>
            </a:r>
            <a:r>
              <a:rPr sz="1200" spc="-10" dirty="0">
                <a:solidFill>
                  <a:srgbClr val="5C5B5A"/>
                </a:solidFill>
                <a:latin typeface="Arial"/>
                <a:cs typeface="Arial"/>
              </a:rPr>
              <a:t>‘often’ </a:t>
            </a:r>
            <a:r>
              <a:rPr sz="1200" dirty="0">
                <a:solidFill>
                  <a:srgbClr val="5C5B5A"/>
                </a:solidFill>
                <a:latin typeface="Arial"/>
                <a:cs typeface="Arial"/>
              </a:rPr>
              <a:t>or</a:t>
            </a:r>
            <a:r>
              <a:rPr sz="1200" spc="-25" dirty="0">
                <a:solidFill>
                  <a:srgbClr val="5C5B5A"/>
                </a:solidFill>
                <a:latin typeface="Arial"/>
                <a:cs typeface="Arial"/>
              </a:rPr>
              <a:t> </a:t>
            </a:r>
            <a:r>
              <a:rPr sz="1200" dirty="0">
                <a:solidFill>
                  <a:srgbClr val="5C5B5A"/>
                </a:solidFill>
                <a:latin typeface="Arial"/>
                <a:cs typeface="Arial"/>
              </a:rPr>
              <a:t>‘always’,</a:t>
            </a:r>
            <a:r>
              <a:rPr sz="1200" spc="-20" dirty="0">
                <a:solidFill>
                  <a:srgbClr val="5C5B5A"/>
                </a:solidFill>
                <a:latin typeface="Arial"/>
                <a:cs typeface="Arial"/>
              </a:rPr>
              <a:t> </a:t>
            </a:r>
            <a:r>
              <a:rPr sz="1200" dirty="0">
                <a:solidFill>
                  <a:srgbClr val="5C5B5A"/>
                </a:solidFill>
                <a:latin typeface="Arial"/>
                <a:cs typeface="Arial"/>
              </a:rPr>
              <a:t>while</a:t>
            </a:r>
            <a:r>
              <a:rPr sz="1200" spc="-35" dirty="0">
                <a:solidFill>
                  <a:srgbClr val="5C5B5A"/>
                </a:solidFill>
                <a:latin typeface="Arial"/>
                <a:cs typeface="Arial"/>
              </a:rPr>
              <a:t> </a:t>
            </a:r>
            <a:r>
              <a:rPr sz="1200" spc="-10" dirty="0">
                <a:solidFill>
                  <a:srgbClr val="5C5B5A"/>
                </a:solidFill>
                <a:latin typeface="Arial"/>
                <a:cs typeface="Arial"/>
              </a:rPr>
              <a:t>approaching </a:t>
            </a:r>
            <a:r>
              <a:rPr sz="1200" dirty="0">
                <a:solidFill>
                  <a:srgbClr val="5C5B5A"/>
                </a:solidFill>
                <a:latin typeface="Arial"/>
                <a:cs typeface="Arial"/>
              </a:rPr>
              <a:t>three</a:t>
            </a:r>
            <a:r>
              <a:rPr sz="1200" spc="-25"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ten</a:t>
            </a:r>
            <a:r>
              <a:rPr sz="1200" spc="-15" dirty="0">
                <a:solidFill>
                  <a:srgbClr val="5C5B5A"/>
                </a:solidFill>
                <a:latin typeface="Arial"/>
                <a:cs typeface="Arial"/>
              </a:rPr>
              <a:t> </a:t>
            </a:r>
            <a:r>
              <a:rPr sz="1200" dirty="0">
                <a:solidFill>
                  <a:srgbClr val="5C5B5A"/>
                </a:solidFill>
                <a:latin typeface="Arial"/>
                <a:cs typeface="Arial"/>
              </a:rPr>
              <a:t>(28%)</a:t>
            </a:r>
            <a:r>
              <a:rPr sz="1200" spc="-15" dirty="0">
                <a:solidFill>
                  <a:srgbClr val="5C5B5A"/>
                </a:solidFill>
                <a:latin typeface="Arial"/>
                <a:cs typeface="Arial"/>
              </a:rPr>
              <a:t> </a:t>
            </a:r>
            <a:r>
              <a:rPr sz="1200" spc="-10" dirty="0">
                <a:solidFill>
                  <a:srgbClr val="5C5B5A"/>
                </a:solidFill>
                <a:latin typeface="Arial"/>
                <a:cs typeface="Arial"/>
              </a:rPr>
              <a:t>reported </a:t>
            </a:r>
            <a:r>
              <a:rPr sz="1200" dirty="0">
                <a:solidFill>
                  <a:srgbClr val="5C5B5A"/>
                </a:solidFill>
                <a:latin typeface="Arial"/>
                <a:cs typeface="Arial"/>
              </a:rPr>
              <a:t>feeling</a:t>
            </a:r>
            <a:r>
              <a:rPr sz="1200" spc="-40" dirty="0">
                <a:solidFill>
                  <a:srgbClr val="5C5B5A"/>
                </a:solidFill>
                <a:latin typeface="Arial"/>
                <a:cs typeface="Arial"/>
              </a:rPr>
              <a:t> </a:t>
            </a:r>
            <a:r>
              <a:rPr sz="1200" dirty="0">
                <a:solidFill>
                  <a:srgbClr val="5C5B5A"/>
                </a:solidFill>
                <a:latin typeface="Arial"/>
                <a:cs typeface="Arial"/>
              </a:rPr>
              <a:t>lonely</a:t>
            </a:r>
            <a:r>
              <a:rPr sz="1200" spc="-50" dirty="0">
                <a:solidFill>
                  <a:srgbClr val="5C5B5A"/>
                </a:solidFill>
                <a:latin typeface="Arial"/>
                <a:cs typeface="Arial"/>
              </a:rPr>
              <a:t> </a:t>
            </a:r>
            <a:r>
              <a:rPr sz="1200" dirty="0">
                <a:solidFill>
                  <a:srgbClr val="5C5B5A"/>
                </a:solidFill>
                <a:latin typeface="Arial"/>
                <a:cs typeface="Arial"/>
              </a:rPr>
              <a:t>‘at</a:t>
            </a:r>
            <a:r>
              <a:rPr sz="1200" spc="-5" dirty="0">
                <a:solidFill>
                  <a:srgbClr val="5C5B5A"/>
                </a:solidFill>
                <a:latin typeface="Arial"/>
                <a:cs typeface="Arial"/>
              </a:rPr>
              <a:t> </a:t>
            </a:r>
            <a:r>
              <a:rPr sz="1200" dirty="0">
                <a:solidFill>
                  <a:srgbClr val="5C5B5A"/>
                </a:solidFill>
                <a:latin typeface="Arial"/>
                <a:cs typeface="Arial"/>
              </a:rPr>
              <a:t>least</a:t>
            </a:r>
            <a:r>
              <a:rPr sz="1200" spc="-30" dirty="0">
                <a:solidFill>
                  <a:srgbClr val="5C5B5A"/>
                </a:solidFill>
                <a:latin typeface="Arial"/>
                <a:cs typeface="Arial"/>
              </a:rPr>
              <a:t> </a:t>
            </a:r>
            <a:r>
              <a:rPr sz="1200" dirty="0">
                <a:solidFill>
                  <a:srgbClr val="5C5B5A"/>
                </a:solidFill>
                <a:latin typeface="Arial"/>
                <a:cs typeface="Arial"/>
              </a:rPr>
              <a:t>some</a:t>
            </a:r>
            <a:r>
              <a:rPr sz="1200" spc="-30" dirty="0">
                <a:solidFill>
                  <a:srgbClr val="5C5B5A"/>
                </a:solidFill>
                <a:latin typeface="Arial"/>
                <a:cs typeface="Arial"/>
              </a:rPr>
              <a:t> </a:t>
            </a:r>
            <a:r>
              <a:rPr sz="1200" spc="-25" dirty="0">
                <a:solidFill>
                  <a:srgbClr val="5C5B5A"/>
                </a:solidFill>
                <a:latin typeface="Arial"/>
                <a:cs typeface="Arial"/>
              </a:rPr>
              <a:t>of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time’.</a:t>
            </a:r>
            <a:r>
              <a:rPr sz="1200" spc="-45" dirty="0">
                <a:solidFill>
                  <a:srgbClr val="5C5B5A"/>
                </a:solidFill>
                <a:latin typeface="Arial"/>
                <a:cs typeface="Arial"/>
              </a:rPr>
              <a:t> </a:t>
            </a:r>
            <a:r>
              <a:rPr sz="1200" dirty="0">
                <a:solidFill>
                  <a:srgbClr val="5C5B5A"/>
                </a:solidFill>
                <a:latin typeface="Arial"/>
                <a:cs typeface="Arial"/>
              </a:rPr>
              <a:t>These</a:t>
            </a:r>
            <a:r>
              <a:rPr sz="1200" spc="-35" dirty="0">
                <a:solidFill>
                  <a:srgbClr val="5C5B5A"/>
                </a:solidFill>
                <a:latin typeface="Arial"/>
                <a:cs typeface="Arial"/>
              </a:rPr>
              <a:t> </a:t>
            </a:r>
            <a:r>
              <a:rPr sz="1200" dirty="0">
                <a:solidFill>
                  <a:srgbClr val="5C5B5A"/>
                </a:solidFill>
                <a:latin typeface="Arial"/>
                <a:cs typeface="Arial"/>
              </a:rPr>
              <a:t>figures</a:t>
            </a:r>
            <a:r>
              <a:rPr sz="1200" spc="-35" dirty="0">
                <a:solidFill>
                  <a:srgbClr val="5C5B5A"/>
                </a:solidFill>
                <a:latin typeface="Arial"/>
                <a:cs typeface="Arial"/>
              </a:rPr>
              <a:t> </a:t>
            </a:r>
            <a:r>
              <a:rPr sz="1200" spc="-25" dirty="0">
                <a:solidFill>
                  <a:srgbClr val="5C5B5A"/>
                </a:solidFill>
                <a:latin typeface="Arial"/>
                <a:cs typeface="Arial"/>
              </a:rPr>
              <a:t>are </a:t>
            </a:r>
            <a:r>
              <a:rPr sz="1200" dirty="0">
                <a:solidFill>
                  <a:srgbClr val="5C5B5A"/>
                </a:solidFill>
                <a:latin typeface="Arial"/>
                <a:cs typeface="Arial"/>
              </a:rPr>
              <a:t>broadly</a:t>
            </a:r>
            <a:r>
              <a:rPr sz="1200" spc="-65" dirty="0">
                <a:solidFill>
                  <a:srgbClr val="5C5B5A"/>
                </a:solidFill>
                <a:latin typeface="Arial"/>
                <a:cs typeface="Arial"/>
              </a:rPr>
              <a:t> </a:t>
            </a:r>
            <a:r>
              <a:rPr sz="1200" dirty="0">
                <a:solidFill>
                  <a:srgbClr val="5C5B5A"/>
                </a:solidFill>
                <a:latin typeface="Arial"/>
                <a:cs typeface="Arial"/>
              </a:rPr>
              <a:t>comparable</a:t>
            </a:r>
            <a:r>
              <a:rPr sz="1200" spc="-65" dirty="0">
                <a:solidFill>
                  <a:srgbClr val="5C5B5A"/>
                </a:solidFill>
                <a:latin typeface="Arial"/>
                <a:cs typeface="Arial"/>
              </a:rPr>
              <a:t> </a:t>
            </a:r>
            <a:r>
              <a:rPr sz="1200" spc="-20" dirty="0">
                <a:solidFill>
                  <a:srgbClr val="5C5B5A"/>
                </a:solidFill>
                <a:latin typeface="Arial"/>
                <a:cs typeface="Arial"/>
              </a:rPr>
              <a:t>with </a:t>
            </a:r>
            <a:r>
              <a:rPr sz="1200" dirty="0">
                <a:solidFill>
                  <a:srgbClr val="5C5B5A"/>
                </a:solidFill>
                <a:latin typeface="Arial"/>
                <a:cs typeface="Arial"/>
              </a:rPr>
              <a:t>available</a:t>
            </a:r>
            <a:r>
              <a:rPr sz="1200" spc="-20" dirty="0">
                <a:solidFill>
                  <a:srgbClr val="5C5B5A"/>
                </a:solidFill>
                <a:latin typeface="Arial"/>
                <a:cs typeface="Arial"/>
              </a:rPr>
              <a:t> </a:t>
            </a:r>
            <a:r>
              <a:rPr sz="1200" dirty="0">
                <a:solidFill>
                  <a:srgbClr val="5C5B5A"/>
                </a:solidFill>
                <a:latin typeface="Arial"/>
                <a:cs typeface="Arial"/>
              </a:rPr>
              <a:t>GB</a:t>
            </a:r>
            <a:r>
              <a:rPr sz="1200" spc="25" dirty="0">
                <a:solidFill>
                  <a:srgbClr val="5C5B5A"/>
                </a:solidFill>
                <a:latin typeface="Arial"/>
                <a:cs typeface="Arial"/>
              </a:rPr>
              <a:t> </a:t>
            </a:r>
            <a:r>
              <a:rPr sz="1200" spc="-10" dirty="0">
                <a:solidFill>
                  <a:srgbClr val="5C5B5A"/>
                </a:solidFill>
                <a:latin typeface="Arial"/>
                <a:cs typeface="Arial"/>
              </a:rPr>
              <a:t>benchmarks.</a:t>
            </a:r>
            <a:r>
              <a:rPr sz="1200" spc="-35" dirty="0">
                <a:solidFill>
                  <a:srgbClr val="5C5B5A"/>
                </a:solidFill>
                <a:latin typeface="Arial"/>
                <a:cs typeface="Arial"/>
              </a:rPr>
              <a:t> </a:t>
            </a:r>
            <a:r>
              <a:rPr sz="1200" spc="-25" dirty="0">
                <a:solidFill>
                  <a:srgbClr val="5C5B5A"/>
                </a:solidFill>
                <a:latin typeface="Arial"/>
                <a:cs typeface="Arial"/>
              </a:rPr>
              <a:t>You </a:t>
            </a:r>
            <a:r>
              <a:rPr sz="1200" dirty="0">
                <a:solidFill>
                  <a:srgbClr val="5C5B5A"/>
                </a:solidFill>
                <a:latin typeface="Arial"/>
                <a:cs typeface="Arial"/>
              </a:rPr>
              <a:t>can</a:t>
            </a:r>
            <a:r>
              <a:rPr sz="1200" spc="-20" dirty="0">
                <a:solidFill>
                  <a:srgbClr val="5C5B5A"/>
                </a:solidFill>
                <a:latin typeface="Arial"/>
                <a:cs typeface="Arial"/>
              </a:rPr>
              <a:t> </a:t>
            </a:r>
            <a:r>
              <a:rPr sz="1200" dirty="0">
                <a:solidFill>
                  <a:srgbClr val="5C5B5A"/>
                </a:solidFill>
                <a:latin typeface="Arial"/>
                <a:cs typeface="Arial"/>
              </a:rPr>
              <a:t>find</a:t>
            </a:r>
            <a:r>
              <a:rPr sz="1200" spc="-35"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more</a:t>
            </a:r>
            <a:r>
              <a:rPr sz="1200" spc="-20"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9" action="ppaction://hlinksldjump"/>
              </a:rPr>
              <a:t>here</a:t>
            </a:r>
            <a:r>
              <a:rPr sz="1200" u="none" spc="-20" dirty="0">
                <a:solidFill>
                  <a:srgbClr val="5C5B5A"/>
                </a:solidFill>
                <a:latin typeface="Arial"/>
                <a:cs typeface="Arial"/>
              </a:rPr>
              <a:t>.</a:t>
            </a:r>
            <a:endParaRPr sz="1200">
              <a:latin typeface="Arial"/>
              <a:cs typeface="Arial"/>
            </a:endParaRPr>
          </a:p>
        </p:txBody>
      </p:sp>
      <p:sp>
        <p:nvSpPr>
          <p:cNvPr id="10" name="object 10"/>
          <p:cNvSpPr txBox="1"/>
          <p:nvPr/>
        </p:nvSpPr>
        <p:spPr>
          <a:xfrm>
            <a:off x="9173336" y="1177290"/>
            <a:ext cx="2421890" cy="5401945"/>
          </a:xfrm>
          <a:prstGeom prst="rect">
            <a:avLst/>
          </a:prstGeom>
        </p:spPr>
        <p:txBody>
          <a:bodyPr vert="horz" wrap="square" lIns="0" tIns="30480" rIns="0" bIns="0" rtlCol="0">
            <a:spAutoFit/>
          </a:bodyPr>
          <a:lstStyle/>
          <a:p>
            <a:pPr marL="241300" marR="100330" indent="-229235">
              <a:lnSpc>
                <a:spcPct val="90000"/>
              </a:lnSpc>
              <a:spcBef>
                <a:spcPts val="240"/>
              </a:spcBef>
              <a:buClr>
                <a:srgbClr val="009590"/>
              </a:buClr>
              <a:buFont typeface="Wingdings"/>
              <a:buChar char=""/>
              <a:tabLst>
                <a:tab pos="241300" algn="l"/>
              </a:tabLst>
            </a:pPr>
            <a:r>
              <a:rPr sz="1200" dirty="0">
                <a:solidFill>
                  <a:srgbClr val="5C5B5A"/>
                </a:solidFill>
                <a:latin typeface="Arial"/>
                <a:cs typeface="Arial"/>
              </a:rPr>
              <a:t>3</a:t>
            </a:r>
            <a:r>
              <a:rPr sz="1200" spc="-15" dirty="0">
                <a:solidFill>
                  <a:srgbClr val="5C5B5A"/>
                </a:solidFill>
                <a:latin typeface="Arial"/>
                <a:cs typeface="Arial"/>
              </a:rPr>
              <a:t> </a:t>
            </a:r>
            <a:r>
              <a:rPr sz="1200" dirty="0">
                <a:solidFill>
                  <a:srgbClr val="5C5B5A"/>
                </a:solidFill>
                <a:latin typeface="Arial"/>
                <a:cs typeface="Arial"/>
              </a:rPr>
              <a:t>in 10</a:t>
            </a:r>
            <a:r>
              <a:rPr sz="1200" spc="-25" dirty="0">
                <a:solidFill>
                  <a:srgbClr val="5C5B5A"/>
                </a:solidFill>
                <a:latin typeface="Arial"/>
                <a:cs typeface="Arial"/>
              </a:rPr>
              <a:t> </a:t>
            </a:r>
            <a:r>
              <a:rPr sz="1200" dirty="0">
                <a:solidFill>
                  <a:srgbClr val="5C5B5A"/>
                </a:solidFill>
                <a:latin typeface="Arial"/>
                <a:cs typeface="Arial"/>
              </a:rPr>
              <a:t>(29%)</a:t>
            </a:r>
            <a:r>
              <a:rPr sz="1200" spc="-1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spc="-25" dirty="0">
                <a:solidFill>
                  <a:srgbClr val="5C5B5A"/>
                </a:solidFill>
                <a:latin typeface="Arial"/>
                <a:cs typeface="Arial"/>
              </a:rPr>
              <a:t>GM </a:t>
            </a:r>
            <a:r>
              <a:rPr sz="1200" dirty="0">
                <a:solidFill>
                  <a:srgbClr val="5C5B5A"/>
                </a:solidFill>
                <a:latin typeface="Arial"/>
                <a:cs typeface="Arial"/>
              </a:rPr>
              <a:t>respondents</a:t>
            </a:r>
            <a:r>
              <a:rPr sz="1200" spc="-65"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b="1" spc="-10" dirty="0">
                <a:solidFill>
                  <a:srgbClr val="009590"/>
                </a:solidFill>
                <a:latin typeface="Arial"/>
                <a:cs typeface="Arial"/>
              </a:rPr>
              <a:t>borrowed </a:t>
            </a:r>
            <a:r>
              <a:rPr sz="1200" b="1" dirty="0">
                <a:solidFill>
                  <a:srgbClr val="009590"/>
                </a:solidFill>
                <a:latin typeface="Arial"/>
                <a:cs typeface="Arial"/>
              </a:rPr>
              <a:t>more</a:t>
            </a:r>
            <a:r>
              <a:rPr sz="1200" b="1" spc="-20" dirty="0">
                <a:solidFill>
                  <a:srgbClr val="009590"/>
                </a:solidFill>
                <a:latin typeface="Arial"/>
                <a:cs typeface="Arial"/>
              </a:rPr>
              <a:t> </a:t>
            </a:r>
            <a:r>
              <a:rPr sz="1200" b="1" dirty="0">
                <a:solidFill>
                  <a:srgbClr val="009590"/>
                </a:solidFill>
                <a:latin typeface="Arial"/>
                <a:cs typeface="Arial"/>
              </a:rPr>
              <a:t>money</a:t>
            </a:r>
            <a:r>
              <a:rPr sz="1200" b="1" spc="-20" dirty="0">
                <a:solidFill>
                  <a:srgbClr val="009590"/>
                </a:solidFill>
                <a:latin typeface="Arial"/>
                <a:cs typeface="Arial"/>
              </a:rPr>
              <a:t> </a:t>
            </a:r>
            <a:r>
              <a:rPr sz="1200" b="1" dirty="0">
                <a:solidFill>
                  <a:srgbClr val="009590"/>
                </a:solidFill>
                <a:latin typeface="Arial"/>
                <a:cs typeface="Arial"/>
              </a:rPr>
              <a:t>or</a:t>
            </a:r>
            <a:r>
              <a:rPr sz="1200" b="1" spc="-15" dirty="0">
                <a:solidFill>
                  <a:srgbClr val="009590"/>
                </a:solidFill>
                <a:latin typeface="Arial"/>
                <a:cs typeface="Arial"/>
              </a:rPr>
              <a:t> </a:t>
            </a:r>
            <a:r>
              <a:rPr sz="1200" b="1" dirty="0">
                <a:solidFill>
                  <a:srgbClr val="009590"/>
                </a:solidFill>
                <a:latin typeface="Arial"/>
                <a:cs typeface="Arial"/>
              </a:rPr>
              <a:t>used</a:t>
            </a:r>
            <a:r>
              <a:rPr sz="1200" b="1" spc="-25" dirty="0">
                <a:solidFill>
                  <a:srgbClr val="009590"/>
                </a:solidFill>
                <a:latin typeface="Arial"/>
                <a:cs typeface="Arial"/>
              </a:rPr>
              <a:t> </a:t>
            </a:r>
            <a:r>
              <a:rPr sz="1200" b="1" spc="-20" dirty="0">
                <a:solidFill>
                  <a:srgbClr val="009590"/>
                </a:solidFill>
                <a:latin typeface="Arial"/>
                <a:cs typeface="Arial"/>
              </a:rPr>
              <a:t>more </a:t>
            </a:r>
            <a:r>
              <a:rPr sz="1200" b="1" dirty="0">
                <a:solidFill>
                  <a:srgbClr val="009590"/>
                </a:solidFill>
                <a:latin typeface="Arial"/>
                <a:cs typeface="Arial"/>
              </a:rPr>
              <a:t>credit</a:t>
            </a:r>
            <a:r>
              <a:rPr sz="1200" b="1" spc="-35" dirty="0">
                <a:solidFill>
                  <a:srgbClr val="009590"/>
                </a:solidFill>
                <a:latin typeface="Arial"/>
                <a:cs typeface="Arial"/>
              </a:rPr>
              <a:t> </a:t>
            </a:r>
            <a:r>
              <a:rPr sz="1200" b="1" dirty="0">
                <a:solidFill>
                  <a:srgbClr val="009590"/>
                </a:solidFill>
                <a:latin typeface="Arial"/>
                <a:cs typeface="Arial"/>
              </a:rPr>
              <a:t>in</a:t>
            </a:r>
            <a:r>
              <a:rPr sz="1200" b="1" spc="-10" dirty="0">
                <a:solidFill>
                  <a:srgbClr val="009590"/>
                </a:solidFill>
                <a:latin typeface="Arial"/>
                <a:cs typeface="Arial"/>
              </a:rPr>
              <a:t> </a:t>
            </a:r>
            <a:r>
              <a:rPr sz="1200" b="1" dirty="0">
                <a:solidFill>
                  <a:srgbClr val="009590"/>
                </a:solidFill>
                <a:latin typeface="Arial"/>
                <a:cs typeface="Arial"/>
              </a:rPr>
              <a:t>the</a:t>
            </a:r>
            <a:r>
              <a:rPr sz="1200" b="1" spc="-20" dirty="0">
                <a:solidFill>
                  <a:srgbClr val="009590"/>
                </a:solidFill>
                <a:latin typeface="Arial"/>
                <a:cs typeface="Arial"/>
              </a:rPr>
              <a:t> </a:t>
            </a:r>
            <a:r>
              <a:rPr sz="1200" b="1" dirty="0">
                <a:solidFill>
                  <a:srgbClr val="009590"/>
                </a:solidFill>
                <a:latin typeface="Arial"/>
                <a:cs typeface="Arial"/>
              </a:rPr>
              <a:t>past</a:t>
            </a:r>
            <a:r>
              <a:rPr sz="1200" b="1" spc="-35" dirty="0">
                <a:solidFill>
                  <a:srgbClr val="009590"/>
                </a:solidFill>
                <a:latin typeface="Arial"/>
                <a:cs typeface="Arial"/>
              </a:rPr>
              <a:t> </a:t>
            </a:r>
            <a:r>
              <a:rPr sz="1200" b="1" dirty="0">
                <a:solidFill>
                  <a:srgbClr val="009590"/>
                </a:solidFill>
                <a:latin typeface="Arial"/>
                <a:cs typeface="Arial"/>
              </a:rPr>
              <a:t>month</a:t>
            </a:r>
            <a:r>
              <a:rPr sz="1200" b="1" spc="10" dirty="0">
                <a:solidFill>
                  <a:srgbClr val="009590"/>
                </a:solidFill>
                <a:latin typeface="Arial"/>
                <a:cs typeface="Arial"/>
              </a:rPr>
              <a:t> </a:t>
            </a:r>
            <a:r>
              <a:rPr sz="1200" spc="-20" dirty="0">
                <a:solidFill>
                  <a:srgbClr val="5C5B5A"/>
                </a:solidFill>
                <a:latin typeface="Arial"/>
                <a:cs typeface="Arial"/>
              </a:rPr>
              <a:t>than </a:t>
            </a:r>
            <a:r>
              <a:rPr sz="1200" dirty="0">
                <a:solidFill>
                  <a:srgbClr val="5C5B5A"/>
                </a:solidFill>
                <a:latin typeface="Arial"/>
                <a:cs typeface="Arial"/>
              </a:rPr>
              <a:t>was</a:t>
            </a:r>
            <a:r>
              <a:rPr sz="1200" spc="-10"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case</a:t>
            </a:r>
            <a:r>
              <a:rPr sz="1200" spc="-3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year</a:t>
            </a:r>
            <a:r>
              <a:rPr sz="1200" spc="-10" dirty="0">
                <a:solidFill>
                  <a:srgbClr val="5C5B5A"/>
                </a:solidFill>
                <a:latin typeface="Arial"/>
                <a:cs typeface="Arial"/>
              </a:rPr>
              <a:t> </a:t>
            </a:r>
            <a:r>
              <a:rPr sz="1200" spc="-20" dirty="0">
                <a:solidFill>
                  <a:srgbClr val="5C5B5A"/>
                </a:solidFill>
                <a:latin typeface="Arial"/>
                <a:cs typeface="Arial"/>
              </a:rPr>
              <a:t>ago. </a:t>
            </a:r>
            <a:r>
              <a:rPr sz="1200" spc="-10" dirty="0">
                <a:solidFill>
                  <a:srgbClr val="5C5B5A"/>
                </a:solidFill>
                <a:latin typeface="Arial"/>
                <a:cs typeface="Arial"/>
              </a:rPr>
              <a:t>Encouragingly,</a:t>
            </a:r>
            <a:r>
              <a:rPr sz="1200" spc="-30" dirty="0">
                <a:solidFill>
                  <a:srgbClr val="5C5B5A"/>
                </a:solidFill>
                <a:latin typeface="Arial"/>
                <a:cs typeface="Arial"/>
              </a:rPr>
              <a:t> </a:t>
            </a:r>
            <a:r>
              <a:rPr sz="1200" dirty="0">
                <a:solidFill>
                  <a:srgbClr val="5C5B5A"/>
                </a:solidFill>
                <a:latin typeface="Arial"/>
                <a:cs typeface="Arial"/>
              </a:rPr>
              <a:t>this</a:t>
            </a:r>
            <a:r>
              <a:rPr sz="1200" spc="-20" dirty="0">
                <a:solidFill>
                  <a:srgbClr val="5C5B5A"/>
                </a:solidFill>
                <a:latin typeface="Arial"/>
                <a:cs typeface="Arial"/>
              </a:rPr>
              <a:t> </a:t>
            </a:r>
            <a:r>
              <a:rPr sz="1200" dirty="0">
                <a:solidFill>
                  <a:srgbClr val="5C5B5A"/>
                </a:solidFill>
                <a:latin typeface="Arial"/>
                <a:cs typeface="Arial"/>
              </a:rPr>
              <a:t>is</a:t>
            </a:r>
            <a:r>
              <a:rPr sz="1200" spc="-5" dirty="0">
                <a:solidFill>
                  <a:srgbClr val="5C5B5A"/>
                </a:solidFill>
                <a:latin typeface="Arial"/>
                <a:cs typeface="Arial"/>
              </a:rPr>
              <a:t> </a:t>
            </a:r>
            <a:r>
              <a:rPr sz="1200" dirty="0">
                <a:solidFill>
                  <a:srgbClr val="5C5B5A"/>
                </a:solidFill>
                <a:latin typeface="Arial"/>
                <a:cs typeface="Arial"/>
              </a:rPr>
              <a:t>at</a:t>
            </a:r>
            <a:r>
              <a:rPr sz="1200" spc="-5" dirty="0">
                <a:solidFill>
                  <a:srgbClr val="5C5B5A"/>
                </a:solidFill>
                <a:latin typeface="Arial"/>
                <a:cs typeface="Arial"/>
              </a:rPr>
              <a:t> </a:t>
            </a:r>
            <a:r>
              <a:rPr sz="1200" spc="-20" dirty="0">
                <a:solidFill>
                  <a:srgbClr val="5C5B5A"/>
                </a:solidFill>
                <a:latin typeface="Arial"/>
                <a:cs typeface="Arial"/>
              </a:rPr>
              <a:t>least </a:t>
            </a:r>
            <a:r>
              <a:rPr sz="1200" dirty="0">
                <a:solidFill>
                  <a:srgbClr val="5C5B5A"/>
                </a:solidFill>
                <a:latin typeface="Arial"/>
                <a:cs typeface="Arial"/>
              </a:rPr>
              <a:t>significantly</a:t>
            </a:r>
            <a:r>
              <a:rPr sz="1200" spc="-55" dirty="0">
                <a:solidFill>
                  <a:srgbClr val="5C5B5A"/>
                </a:solidFill>
                <a:latin typeface="Arial"/>
                <a:cs typeface="Arial"/>
              </a:rPr>
              <a:t> </a:t>
            </a:r>
            <a:r>
              <a:rPr sz="1200" dirty="0">
                <a:solidFill>
                  <a:srgbClr val="5C5B5A"/>
                </a:solidFill>
                <a:latin typeface="Arial"/>
                <a:cs typeface="Arial"/>
              </a:rPr>
              <a:t>lower</a:t>
            </a:r>
            <a:r>
              <a:rPr sz="1200" spc="-30" dirty="0">
                <a:solidFill>
                  <a:srgbClr val="5C5B5A"/>
                </a:solidFill>
                <a:latin typeface="Arial"/>
                <a:cs typeface="Arial"/>
              </a:rPr>
              <a:t> </a:t>
            </a:r>
            <a:r>
              <a:rPr sz="1200" dirty="0">
                <a:solidFill>
                  <a:srgbClr val="5C5B5A"/>
                </a:solidFill>
                <a:latin typeface="Arial"/>
                <a:cs typeface="Arial"/>
              </a:rPr>
              <a:t>than</a:t>
            </a:r>
            <a:r>
              <a:rPr sz="1200" spc="-35" dirty="0">
                <a:solidFill>
                  <a:srgbClr val="5C5B5A"/>
                </a:solidFill>
                <a:latin typeface="Arial"/>
                <a:cs typeface="Arial"/>
              </a:rPr>
              <a:t> </a:t>
            </a:r>
            <a:r>
              <a:rPr sz="1200" spc="-25" dirty="0">
                <a:solidFill>
                  <a:srgbClr val="5C5B5A"/>
                </a:solidFill>
                <a:latin typeface="Arial"/>
                <a:cs typeface="Arial"/>
              </a:rPr>
              <a:t>the </a:t>
            </a:r>
            <a:r>
              <a:rPr sz="1200" spc="-10" dirty="0">
                <a:solidFill>
                  <a:srgbClr val="5C5B5A"/>
                </a:solidFill>
                <a:latin typeface="Arial"/>
                <a:cs typeface="Arial"/>
              </a:rPr>
              <a:t>proportions</a:t>
            </a:r>
            <a:r>
              <a:rPr sz="1200" spc="-30" dirty="0">
                <a:solidFill>
                  <a:srgbClr val="5C5B5A"/>
                </a:solidFill>
                <a:latin typeface="Arial"/>
                <a:cs typeface="Arial"/>
              </a:rPr>
              <a:t> </a:t>
            </a:r>
            <a:r>
              <a:rPr sz="1200" dirty="0">
                <a:solidFill>
                  <a:srgbClr val="5C5B5A"/>
                </a:solidFill>
                <a:latin typeface="Arial"/>
                <a:cs typeface="Arial"/>
              </a:rPr>
              <a:t>reporting</a:t>
            </a:r>
            <a:r>
              <a:rPr sz="1200" spc="-20" dirty="0">
                <a:solidFill>
                  <a:srgbClr val="5C5B5A"/>
                </a:solidFill>
                <a:latin typeface="Arial"/>
                <a:cs typeface="Arial"/>
              </a:rPr>
              <a:t> </a:t>
            </a:r>
            <a:r>
              <a:rPr sz="1200" dirty="0">
                <a:solidFill>
                  <a:srgbClr val="5C5B5A"/>
                </a:solidFill>
                <a:latin typeface="Arial"/>
                <a:cs typeface="Arial"/>
              </a:rPr>
              <a:t>this</a:t>
            </a:r>
            <a:r>
              <a:rPr sz="1200" spc="-5" dirty="0">
                <a:solidFill>
                  <a:srgbClr val="5C5B5A"/>
                </a:solidFill>
                <a:latin typeface="Arial"/>
                <a:cs typeface="Arial"/>
              </a:rPr>
              <a:t> </a:t>
            </a:r>
            <a:r>
              <a:rPr sz="1200" spc="-25" dirty="0">
                <a:solidFill>
                  <a:srgbClr val="5C5B5A"/>
                </a:solidFill>
                <a:latin typeface="Arial"/>
                <a:cs typeface="Arial"/>
              </a:rPr>
              <a:t>in </a:t>
            </a:r>
            <a:r>
              <a:rPr sz="1200" dirty="0">
                <a:solidFill>
                  <a:srgbClr val="5C5B5A"/>
                </a:solidFill>
                <a:latin typeface="Arial"/>
                <a:cs typeface="Arial"/>
              </a:rPr>
              <a:t>Autumn</a:t>
            </a:r>
            <a:r>
              <a:rPr sz="1200" spc="-40" dirty="0">
                <a:solidFill>
                  <a:srgbClr val="5C5B5A"/>
                </a:solidFill>
                <a:latin typeface="Arial"/>
                <a:cs typeface="Arial"/>
              </a:rPr>
              <a:t> </a:t>
            </a:r>
            <a:r>
              <a:rPr sz="1200" dirty="0">
                <a:solidFill>
                  <a:srgbClr val="5C5B5A"/>
                </a:solidFill>
                <a:latin typeface="Arial"/>
                <a:cs typeface="Arial"/>
              </a:rPr>
              <a:t>2023.</a:t>
            </a:r>
            <a:r>
              <a:rPr sz="1200" spc="-40" dirty="0">
                <a:solidFill>
                  <a:srgbClr val="5C5B5A"/>
                </a:solidFill>
                <a:latin typeface="Arial"/>
                <a:cs typeface="Arial"/>
              </a:rPr>
              <a:t> </a:t>
            </a:r>
            <a:r>
              <a:rPr sz="1200" spc="-10" dirty="0">
                <a:solidFill>
                  <a:srgbClr val="5C5B5A"/>
                </a:solidFill>
                <a:latin typeface="Arial"/>
                <a:cs typeface="Arial"/>
              </a:rPr>
              <a:t>Concurrently, </a:t>
            </a:r>
            <a:r>
              <a:rPr sz="1200" dirty="0">
                <a:solidFill>
                  <a:srgbClr val="5C5B5A"/>
                </a:solidFill>
                <a:latin typeface="Arial"/>
                <a:cs typeface="Arial"/>
              </a:rPr>
              <a:t>more</a:t>
            </a:r>
            <a:r>
              <a:rPr sz="1200" spc="-45" dirty="0">
                <a:solidFill>
                  <a:srgbClr val="5C5B5A"/>
                </a:solidFill>
                <a:latin typeface="Arial"/>
                <a:cs typeface="Arial"/>
              </a:rPr>
              <a:t> </a:t>
            </a:r>
            <a:r>
              <a:rPr sz="1200" dirty="0">
                <a:solidFill>
                  <a:srgbClr val="5C5B5A"/>
                </a:solidFill>
                <a:latin typeface="Arial"/>
                <a:cs typeface="Arial"/>
              </a:rPr>
              <a:t>respondents</a:t>
            </a:r>
            <a:r>
              <a:rPr sz="1200" spc="-55" dirty="0">
                <a:solidFill>
                  <a:srgbClr val="5C5B5A"/>
                </a:solidFill>
                <a:latin typeface="Arial"/>
                <a:cs typeface="Arial"/>
              </a:rPr>
              <a:t> </a:t>
            </a:r>
            <a:r>
              <a:rPr sz="1200" dirty="0">
                <a:solidFill>
                  <a:srgbClr val="5C5B5A"/>
                </a:solidFill>
                <a:latin typeface="Arial"/>
                <a:cs typeface="Arial"/>
              </a:rPr>
              <a:t>(48%)</a:t>
            </a:r>
            <a:r>
              <a:rPr sz="1200" spc="-30" dirty="0">
                <a:solidFill>
                  <a:srgbClr val="5C5B5A"/>
                </a:solidFill>
                <a:latin typeface="Arial"/>
                <a:cs typeface="Arial"/>
              </a:rPr>
              <a:t> </a:t>
            </a:r>
            <a:r>
              <a:rPr sz="1200" spc="-20" dirty="0">
                <a:solidFill>
                  <a:srgbClr val="5C5B5A"/>
                </a:solidFill>
                <a:latin typeface="Arial"/>
                <a:cs typeface="Arial"/>
              </a:rPr>
              <a:t>feel </a:t>
            </a:r>
            <a:r>
              <a:rPr sz="1200" dirty="0">
                <a:solidFill>
                  <a:srgbClr val="5C5B5A"/>
                </a:solidFill>
                <a:latin typeface="Arial"/>
                <a:cs typeface="Arial"/>
              </a:rPr>
              <a:t>like</a:t>
            </a:r>
            <a:r>
              <a:rPr sz="1200" spc="-15"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may</a:t>
            </a:r>
            <a:r>
              <a:rPr sz="1200" spc="-30" dirty="0">
                <a:solidFill>
                  <a:srgbClr val="5C5B5A"/>
                </a:solidFill>
                <a:latin typeface="Arial"/>
                <a:cs typeface="Arial"/>
              </a:rPr>
              <a:t> </a:t>
            </a:r>
            <a:r>
              <a:rPr sz="1200" dirty="0">
                <a:solidFill>
                  <a:srgbClr val="5C5B5A"/>
                </a:solidFill>
                <a:latin typeface="Arial"/>
                <a:cs typeface="Arial"/>
              </a:rPr>
              <a:t>be</a:t>
            </a:r>
            <a:r>
              <a:rPr sz="1200" spc="-15" dirty="0">
                <a:solidFill>
                  <a:srgbClr val="5C5B5A"/>
                </a:solidFill>
                <a:latin typeface="Arial"/>
                <a:cs typeface="Arial"/>
              </a:rPr>
              <a:t> </a:t>
            </a:r>
            <a:r>
              <a:rPr sz="1200" dirty="0">
                <a:solidFill>
                  <a:srgbClr val="5C5B5A"/>
                </a:solidFill>
                <a:latin typeface="Arial"/>
                <a:cs typeface="Arial"/>
              </a:rPr>
              <a:t>able</a:t>
            </a:r>
            <a:r>
              <a:rPr sz="1200" spc="-2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spc="-20" dirty="0">
                <a:solidFill>
                  <a:srgbClr val="5C5B5A"/>
                </a:solidFill>
                <a:latin typeface="Arial"/>
                <a:cs typeface="Arial"/>
              </a:rPr>
              <a:t>save </a:t>
            </a:r>
            <a:r>
              <a:rPr sz="1200" dirty="0">
                <a:solidFill>
                  <a:srgbClr val="5C5B5A"/>
                </a:solidFill>
                <a:latin typeface="Arial"/>
                <a:cs typeface="Arial"/>
              </a:rPr>
              <a:t>money</a:t>
            </a:r>
            <a:r>
              <a:rPr sz="1200" spc="-45"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coming</a:t>
            </a:r>
            <a:r>
              <a:rPr sz="1200" spc="-35" dirty="0">
                <a:solidFill>
                  <a:srgbClr val="5C5B5A"/>
                </a:solidFill>
                <a:latin typeface="Arial"/>
                <a:cs typeface="Arial"/>
              </a:rPr>
              <a:t> </a:t>
            </a:r>
            <a:r>
              <a:rPr sz="1200" spc="-10" dirty="0">
                <a:solidFill>
                  <a:srgbClr val="5C5B5A"/>
                </a:solidFill>
                <a:latin typeface="Arial"/>
                <a:cs typeface="Arial"/>
              </a:rPr>
              <a:t>twelve </a:t>
            </a:r>
            <a:r>
              <a:rPr sz="1200" dirty="0">
                <a:solidFill>
                  <a:srgbClr val="5C5B5A"/>
                </a:solidFill>
                <a:latin typeface="Arial"/>
                <a:cs typeface="Arial"/>
              </a:rPr>
              <a:t>months.</a:t>
            </a:r>
            <a:r>
              <a:rPr sz="1200" spc="-60" dirty="0">
                <a:solidFill>
                  <a:srgbClr val="5C5B5A"/>
                </a:solidFill>
                <a:latin typeface="Arial"/>
                <a:cs typeface="Arial"/>
              </a:rPr>
              <a:t> </a:t>
            </a:r>
            <a:r>
              <a:rPr sz="1200" spc="-25" dirty="0">
                <a:solidFill>
                  <a:srgbClr val="5C5B5A"/>
                </a:solidFill>
                <a:latin typeface="Arial"/>
                <a:cs typeface="Arial"/>
              </a:rPr>
              <a:t>You</a:t>
            </a:r>
            <a:r>
              <a:rPr sz="1200" spc="-30" dirty="0">
                <a:solidFill>
                  <a:srgbClr val="5C5B5A"/>
                </a:solidFill>
                <a:latin typeface="Arial"/>
                <a:cs typeface="Arial"/>
              </a:rPr>
              <a:t> </a:t>
            </a:r>
            <a:r>
              <a:rPr sz="1200" dirty="0">
                <a:solidFill>
                  <a:srgbClr val="5C5B5A"/>
                </a:solidFill>
                <a:latin typeface="Arial"/>
                <a:cs typeface="Arial"/>
              </a:rPr>
              <a:t>can</a:t>
            </a:r>
            <a:r>
              <a:rPr sz="1200" spc="-35" dirty="0">
                <a:solidFill>
                  <a:srgbClr val="5C5B5A"/>
                </a:solidFill>
                <a:latin typeface="Arial"/>
                <a:cs typeface="Arial"/>
              </a:rPr>
              <a:t> </a:t>
            </a:r>
            <a:r>
              <a:rPr sz="1200" dirty="0">
                <a:solidFill>
                  <a:srgbClr val="5C5B5A"/>
                </a:solidFill>
                <a:latin typeface="Arial"/>
                <a:cs typeface="Arial"/>
              </a:rPr>
              <a:t>find</a:t>
            </a:r>
            <a:r>
              <a:rPr sz="1200" spc="-35" dirty="0">
                <a:solidFill>
                  <a:srgbClr val="5C5B5A"/>
                </a:solidFill>
                <a:latin typeface="Arial"/>
                <a:cs typeface="Arial"/>
              </a:rPr>
              <a:t> </a:t>
            </a:r>
            <a:r>
              <a:rPr sz="1200" dirty="0">
                <a:solidFill>
                  <a:srgbClr val="5C5B5A"/>
                </a:solidFill>
                <a:latin typeface="Arial"/>
                <a:cs typeface="Arial"/>
              </a:rPr>
              <a:t>out</a:t>
            </a:r>
            <a:r>
              <a:rPr sz="1200" spc="-35" dirty="0">
                <a:solidFill>
                  <a:srgbClr val="5C5B5A"/>
                </a:solidFill>
                <a:latin typeface="Arial"/>
                <a:cs typeface="Arial"/>
              </a:rPr>
              <a:t> </a:t>
            </a:r>
            <a:r>
              <a:rPr sz="1200" spc="-20" dirty="0">
                <a:solidFill>
                  <a:srgbClr val="5C5B5A"/>
                </a:solidFill>
                <a:latin typeface="Arial"/>
                <a:cs typeface="Arial"/>
              </a:rPr>
              <a:t>more </a:t>
            </a:r>
            <a:r>
              <a:rPr sz="1200" u="sng" spc="-10" dirty="0">
                <a:solidFill>
                  <a:srgbClr val="0462C1"/>
                </a:solidFill>
                <a:uFill>
                  <a:solidFill>
                    <a:srgbClr val="0462C1"/>
                  </a:solidFill>
                </a:uFill>
                <a:latin typeface="Arial"/>
                <a:cs typeface="Arial"/>
                <a:hlinkClick r:id="rId10" action="ppaction://hlinksldjump"/>
              </a:rPr>
              <a:t>here</a:t>
            </a:r>
            <a:r>
              <a:rPr sz="1200" u="none" spc="-10" dirty="0">
                <a:solidFill>
                  <a:srgbClr val="5C5B5A"/>
                </a:solidFill>
                <a:latin typeface="Arial"/>
                <a:cs typeface="Arial"/>
              </a:rPr>
              <a:t>.</a:t>
            </a:r>
            <a:endParaRPr sz="1200">
              <a:latin typeface="Arial"/>
              <a:cs typeface="Arial"/>
            </a:endParaRPr>
          </a:p>
          <a:p>
            <a:pPr marL="241300" marR="5080" indent="-229235">
              <a:lnSpc>
                <a:spcPct val="90000"/>
              </a:lnSpc>
              <a:spcBef>
                <a:spcPts val="1010"/>
              </a:spcBef>
              <a:buClr>
                <a:srgbClr val="009590"/>
              </a:buClr>
              <a:buFont typeface="Wingdings"/>
              <a:buChar char=""/>
              <a:tabLst>
                <a:tab pos="241300" algn="l"/>
              </a:tabLst>
            </a:pPr>
            <a:r>
              <a:rPr sz="1200" dirty="0">
                <a:solidFill>
                  <a:srgbClr val="5C5B5A"/>
                </a:solidFill>
                <a:latin typeface="Arial"/>
                <a:cs typeface="Arial"/>
              </a:rPr>
              <a:t>Less</a:t>
            </a:r>
            <a:r>
              <a:rPr sz="1200" spc="-10" dirty="0">
                <a:solidFill>
                  <a:srgbClr val="5C5B5A"/>
                </a:solidFill>
                <a:latin typeface="Arial"/>
                <a:cs typeface="Arial"/>
              </a:rPr>
              <a:t> positively,</a:t>
            </a:r>
            <a:r>
              <a:rPr sz="1200" dirty="0">
                <a:solidFill>
                  <a:srgbClr val="5C5B5A"/>
                </a:solidFill>
                <a:latin typeface="Arial"/>
                <a:cs typeface="Arial"/>
              </a:rPr>
              <a:t> the</a:t>
            </a:r>
            <a:r>
              <a:rPr sz="1200" spc="-10" dirty="0">
                <a:solidFill>
                  <a:srgbClr val="5C5B5A"/>
                </a:solidFill>
                <a:latin typeface="Arial"/>
                <a:cs typeface="Arial"/>
              </a:rPr>
              <a:t> proportion</a:t>
            </a:r>
            <a:r>
              <a:rPr sz="1200" spc="-35" dirty="0">
                <a:solidFill>
                  <a:srgbClr val="5C5B5A"/>
                </a:solidFill>
                <a:latin typeface="Arial"/>
                <a:cs typeface="Arial"/>
              </a:rPr>
              <a:t> </a:t>
            </a:r>
            <a:r>
              <a:rPr sz="1200" spc="-25" dirty="0">
                <a:solidFill>
                  <a:srgbClr val="5C5B5A"/>
                </a:solidFill>
                <a:latin typeface="Arial"/>
                <a:cs typeface="Arial"/>
              </a:rPr>
              <a:t>of </a:t>
            </a:r>
            <a:r>
              <a:rPr sz="1200" dirty="0">
                <a:solidFill>
                  <a:srgbClr val="5C5B5A"/>
                </a:solidFill>
                <a:latin typeface="Arial"/>
                <a:cs typeface="Arial"/>
              </a:rPr>
              <a:t>GM</a:t>
            </a:r>
            <a:r>
              <a:rPr sz="1200" spc="-25" dirty="0">
                <a:solidFill>
                  <a:srgbClr val="5C5B5A"/>
                </a:solidFill>
                <a:latin typeface="Arial"/>
                <a:cs typeface="Arial"/>
              </a:rPr>
              <a:t> </a:t>
            </a:r>
            <a:r>
              <a:rPr sz="1200" dirty="0">
                <a:solidFill>
                  <a:srgbClr val="5C5B5A"/>
                </a:solidFill>
                <a:latin typeface="Arial"/>
                <a:cs typeface="Arial"/>
              </a:rPr>
              <a:t>respondents</a:t>
            </a:r>
            <a:r>
              <a:rPr sz="1200" spc="-50" dirty="0">
                <a:solidFill>
                  <a:srgbClr val="5C5B5A"/>
                </a:solidFill>
                <a:latin typeface="Arial"/>
                <a:cs typeface="Arial"/>
              </a:rPr>
              <a:t> </a:t>
            </a:r>
            <a:r>
              <a:rPr sz="1200" dirty="0">
                <a:solidFill>
                  <a:srgbClr val="5C5B5A"/>
                </a:solidFill>
                <a:latin typeface="Arial"/>
                <a:cs typeface="Arial"/>
              </a:rPr>
              <a:t>finding</a:t>
            </a:r>
            <a:r>
              <a:rPr sz="1200" spc="-75" dirty="0">
                <a:solidFill>
                  <a:srgbClr val="5C5B5A"/>
                </a:solidFill>
                <a:latin typeface="Arial"/>
                <a:cs typeface="Arial"/>
              </a:rPr>
              <a:t> </a:t>
            </a:r>
            <a:r>
              <a:rPr sz="1200" spc="-25" dirty="0">
                <a:solidFill>
                  <a:srgbClr val="5C5B5A"/>
                </a:solidFill>
                <a:latin typeface="Arial"/>
                <a:cs typeface="Arial"/>
              </a:rPr>
              <a:t>it </a:t>
            </a:r>
            <a:r>
              <a:rPr sz="1200" b="1" dirty="0">
                <a:solidFill>
                  <a:srgbClr val="009590"/>
                </a:solidFill>
                <a:latin typeface="Arial"/>
                <a:cs typeface="Arial"/>
              </a:rPr>
              <a:t>difficult</a:t>
            </a:r>
            <a:r>
              <a:rPr sz="1200" b="1" spc="-10" dirty="0">
                <a:solidFill>
                  <a:srgbClr val="009590"/>
                </a:solidFill>
                <a:latin typeface="Arial"/>
                <a:cs typeface="Arial"/>
              </a:rPr>
              <a:t> </a:t>
            </a:r>
            <a:r>
              <a:rPr sz="1200" b="1" dirty="0">
                <a:solidFill>
                  <a:srgbClr val="009590"/>
                </a:solidFill>
                <a:latin typeface="Arial"/>
                <a:cs typeface="Arial"/>
              </a:rPr>
              <a:t>to</a:t>
            </a:r>
            <a:r>
              <a:rPr sz="1200" b="1" spc="-25" dirty="0">
                <a:solidFill>
                  <a:srgbClr val="009590"/>
                </a:solidFill>
                <a:latin typeface="Arial"/>
                <a:cs typeface="Arial"/>
              </a:rPr>
              <a:t> </a:t>
            </a:r>
            <a:r>
              <a:rPr sz="1200" b="1" dirty="0">
                <a:solidFill>
                  <a:srgbClr val="009590"/>
                </a:solidFill>
                <a:latin typeface="Arial"/>
                <a:cs typeface="Arial"/>
              </a:rPr>
              <a:t>afford</a:t>
            </a:r>
            <a:r>
              <a:rPr sz="1200" b="1" spc="-30" dirty="0">
                <a:solidFill>
                  <a:srgbClr val="009590"/>
                </a:solidFill>
                <a:latin typeface="Arial"/>
                <a:cs typeface="Arial"/>
              </a:rPr>
              <a:t> </a:t>
            </a:r>
            <a:r>
              <a:rPr sz="1200" b="1" dirty="0">
                <a:solidFill>
                  <a:srgbClr val="009590"/>
                </a:solidFill>
                <a:latin typeface="Arial"/>
                <a:cs typeface="Arial"/>
              </a:rPr>
              <a:t>their</a:t>
            </a:r>
            <a:r>
              <a:rPr sz="1200" b="1" spc="-25" dirty="0">
                <a:solidFill>
                  <a:srgbClr val="009590"/>
                </a:solidFill>
                <a:latin typeface="Arial"/>
                <a:cs typeface="Arial"/>
              </a:rPr>
              <a:t> </a:t>
            </a:r>
            <a:r>
              <a:rPr sz="1200" b="1" spc="-10" dirty="0">
                <a:solidFill>
                  <a:srgbClr val="009590"/>
                </a:solidFill>
                <a:latin typeface="Arial"/>
                <a:cs typeface="Arial"/>
              </a:rPr>
              <a:t>energy </a:t>
            </a:r>
            <a:r>
              <a:rPr sz="1200" b="1" dirty="0">
                <a:solidFill>
                  <a:srgbClr val="009590"/>
                </a:solidFill>
                <a:latin typeface="Arial"/>
                <a:cs typeface="Arial"/>
              </a:rPr>
              <a:t>costs</a:t>
            </a:r>
            <a:r>
              <a:rPr sz="1200" b="1" spc="-20" dirty="0">
                <a:solidFill>
                  <a:srgbClr val="009590"/>
                </a:solidFill>
                <a:latin typeface="Arial"/>
                <a:cs typeface="Arial"/>
              </a:rPr>
              <a:t> </a:t>
            </a:r>
            <a:r>
              <a:rPr sz="1200" dirty="0">
                <a:solidFill>
                  <a:srgbClr val="5C5B5A"/>
                </a:solidFill>
                <a:latin typeface="Arial"/>
                <a:cs typeface="Arial"/>
              </a:rPr>
              <a:t>(46%)</a:t>
            </a:r>
            <a:r>
              <a:rPr sz="1200" spc="-25" dirty="0">
                <a:solidFill>
                  <a:srgbClr val="5C5B5A"/>
                </a:solidFill>
                <a:latin typeface="Arial"/>
                <a:cs typeface="Arial"/>
              </a:rPr>
              <a:t> </a:t>
            </a:r>
            <a:r>
              <a:rPr sz="1200" spc="-10" dirty="0">
                <a:solidFill>
                  <a:srgbClr val="5C5B5A"/>
                </a:solidFill>
                <a:latin typeface="Arial"/>
                <a:cs typeface="Arial"/>
              </a:rPr>
              <a:t>remains </a:t>
            </a:r>
            <a:r>
              <a:rPr sz="1200" dirty="0">
                <a:solidFill>
                  <a:srgbClr val="5C5B5A"/>
                </a:solidFill>
                <a:latin typeface="Arial"/>
                <a:cs typeface="Arial"/>
              </a:rPr>
              <a:t>significantly</a:t>
            </a:r>
            <a:r>
              <a:rPr sz="1200" spc="-50" dirty="0">
                <a:solidFill>
                  <a:srgbClr val="5C5B5A"/>
                </a:solidFill>
                <a:latin typeface="Arial"/>
                <a:cs typeface="Arial"/>
              </a:rPr>
              <a:t> </a:t>
            </a:r>
            <a:r>
              <a:rPr sz="1200" dirty="0">
                <a:solidFill>
                  <a:srgbClr val="5C5B5A"/>
                </a:solidFill>
                <a:latin typeface="Arial"/>
                <a:cs typeface="Arial"/>
              </a:rPr>
              <a:t>higher</a:t>
            </a:r>
            <a:r>
              <a:rPr sz="1200" spc="-40" dirty="0">
                <a:solidFill>
                  <a:srgbClr val="5C5B5A"/>
                </a:solidFill>
                <a:latin typeface="Arial"/>
                <a:cs typeface="Arial"/>
              </a:rPr>
              <a:t> </a:t>
            </a:r>
            <a:r>
              <a:rPr sz="1200" dirty="0">
                <a:solidFill>
                  <a:srgbClr val="5C5B5A"/>
                </a:solidFill>
                <a:latin typeface="Arial"/>
                <a:cs typeface="Arial"/>
              </a:rPr>
              <a:t>than</a:t>
            </a:r>
            <a:r>
              <a:rPr sz="1200" spc="-30" dirty="0">
                <a:solidFill>
                  <a:srgbClr val="5C5B5A"/>
                </a:solidFill>
                <a:latin typeface="Arial"/>
                <a:cs typeface="Arial"/>
              </a:rPr>
              <a:t> </a:t>
            </a:r>
            <a:r>
              <a:rPr sz="1200" spc="-25" dirty="0">
                <a:solidFill>
                  <a:srgbClr val="5C5B5A"/>
                </a:solidFill>
                <a:latin typeface="Arial"/>
                <a:cs typeface="Arial"/>
              </a:rPr>
              <a:t>the</a:t>
            </a:r>
            <a:r>
              <a:rPr sz="1200" spc="500" dirty="0">
                <a:solidFill>
                  <a:srgbClr val="5C5B5A"/>
                </a:solidFill>
                <a:latin typeface="Arial"/>
                <a:cs typeface="Arial"/>
              </a:rPr>
              <a:t> </a:t>
            </a:r>
            <a:r>
              <a:rPr sz="1200" dirty="0">
                <a:solidFill>
                  <a:srgbClr val="5C5B5A"/>
                </a:solidFill>
                <a:latin typeface="Arial"/>
                <a:cs typeface="Arial"/>
              </a:rPr>
              <a:t>32%</a:t>
            </a:r>
            <a:r>
              <a:rPr sz="1200" spc="-30" dirty="0">
                <a:solidFill>
                  <a:srgbClr val="5C5B5A"/>
                </a:solidFill>
                <a:latin typeface="Arial"/>
                <a:cs typeface="Arial"/>
              </a:rPr>
              <a:t> </a:t>
            </a:r>
            <a:r>
              <a:rPr sz="1200" dirty="0">
                <a:solidFill>
                  <a:srgbClr val="5C5B5A"/>
                </a:solidFill>
                <a:latin typeface="Arial"/>
                <a:cs typeface="Arial"/>
              </a:rPr>
              <a:t>GB</a:t>
            </a:r>
            <a:r>
              <a:rPr sz="1200" spc="5" dirty="0">
                <a:solidFill>
                  <a:srgbClr val="5C5B5A"/>
                </a:solidFill>
                <a:latin typeface="Arial"/>
                <a:cs typeface="Arial"/>
              </a:rPr>
              <a:t> </a:t>
            </a:r>
            <a:r>
              <a:rPr sz="1200" spc="-10" dirty="0">
                <a:solidFill>
                  <a:srgbClr val="5C5B5A"/>
                </a:solidFill>
                <a:latin typeface="Arial"/>
                <a:cs typeface="Arial"/>
              </a:rPr>
              <a:t>benchmark.</a:t>
            </a:r>
            <a:r>
              <a:rPr sz="1200" spc="-50" dirty="0">
                <a:solidFill>
                  <a:srgbClr val="5C5B5A"/>
                </a:solidFill>
                <a:latin typeface="Arial"/>
                <a:cs typeface="Arial"/>
              </a:rPr>
              <a:t> </a:t>
            </a:r>
            <a:r>
              <a:rPr sz="1200" spc="-25" dirty="0">
                <a:solidFill>
                  <a:srgbClr val="5C5B5A"/>
                </a:solidFill>
                <a:latin typeface="Arial"/>
                <a:cs typeface="Arial"/>
              </a:rPr>
              <a:t>You</a:t>
            </a:r>
            <a:r>
              <a:rPr sz="1200" spc="-10" dirty="0">
                <a:solidFill>
                  <a:srgbClr val="5C5B5A"/>
                </a:solidFill>
                <a:latin typeface="Arial"/>
                <a:cs typeface="Arial"/>
              </a:rPr>
              <a:t> </a:t>
            </a:r>
            <a:r>
              <a:rPr sz="1200" spc="-25" dirty="0">
                <a:solidFill>
                  <a:srgbClr val="5C5B5A"/>
                </a:solidFill>
                <a:latin typeface="Arial"/>
                <a:cs typeface="Arial"/>
              </a:rPr>
              <a:t>can </a:t>
            </a:r>
            <a:r>
              <a:rPr sz="1200" dirty="0">
                <a:solidFill>
                  <a:srgbClr val="5C5B5A"/>
                </a:solidFill>
                <a:latin typeface="Arial"/>
                <a:cs typeface="Arial"/>
              </a:rPr>
              <a:t>find</a:t>
            </a:r>
            <a:r>
              <a:rPr sz="1200" spc="-30" dirty="0">
                <a:solidFill>
                  <a:srgbClr val="5C5B5A"/>
                </a:solidFill>
                <a:latin typeface="Arial"/>
                <a:cs typeface="Arial"/>
              </a:rPr>
              <a:t> </a:t>
            </a:r>
            <a:r>
              <a:rPr sz="1200" dirty="0">
                <a:solidFill>
                  <a:srgbClr val="5C5B5A"/>
                </a:solidFill>
                <a:latin typeface="Arial"/>
                <a:cs typeface="Arial"/>
              </a:rPr>
              <a:t>out</a:t>
            </a:r>
            <a:r>
              <a:rPr sz="1200" spc="-30" dirty="0">
                <a:solidFill>
                  <a:srgbClr val="5C5B5A"/>
                </a:solidFill>
                <a:latin typeface="Arial"/>
                <a:cs typeface="Arial"/>
              </a:rPr>
              <a:t> </a:t>
            </a:r>
            <a:r>
              <a:rPr sz="1200" dirty="0">
                <a:solidFill>
                  <a:srgbClr val="5C5B5A"/>
                </a:solidFill>
                <a:latin typeface="Arial"/>
                <a:cs typeface="Arial"/>
              </a:rPr>
              <a:t>more</a:t>
            </a:r>
            <a:r>
              <a:rPr sz="1200" spc="-20"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11" action="ppaction://hlinksldjump"/>
              </a:rPr>
              <a:t>here</a:t>
            </a:r>
            <a:r>
              <a:rPr sz="1200" u="none" spc="-20" dirty="0">
                <a:solidFill>
                  <a:srgbClr val="5C5B5A"/>
                </a:solidFill>
                <a:latin typeface="Arial"/>
                <a:cs typeface="Arial"/>
              </a:rPr>
              <a:t>.</a:t>
            </a:r>
            <a:endParaRPr sz="1200">
              <a:latin typeface="Arial"/>
              <a:cs typeface="Arial"/>
            </a:endParaRPr>
          </a:p>
          <a:p>
            <a:pPr marL="241300" marR="13970" indent="-229235">
              <a:lnSpc>
                <a:spcPct val="90000"/>
              </a:lnSpc>
              <a:spcBef>
                <a:spcPts val="994"/>
              </a:spcBef>
              <a:buClr>
                <a:srgbClr val="009590"/>
              </a:buClr>
              <a:buFont typeface="Wingdings"/>
              <a:buChar char=""/>
              <a:tabLst>
                <a:tab pos="241300" algn="l"/>
              </a:tabLst>
            </a:pPr>
            <a:r>
              <a:rPr sz="1200" dirty="0">
                <a:solidFill>
                  <a:srgbClr val="5C5B5A"/>
                </a:solidFill>
                <a:latin typeface="Arial"/>
                <a:cs typeface="Arial"/>
              </a:rPr>
              <a:t>Though</a:t>
            </a:r>
            <a:r>
              <a:rPr sz="1200" spc="-35" dirty="0">
                <a:solidFill>
                  <a:srgbClr val="5C5B5A"/>
                </a:solidFill>
                <a:latin typeface="Arial"/>
                <a:cs typeface="Arial"/>
              </a:rPr>
              <a:t> </a:t>
            </a:r>
            <a:r>
              <a:rPr sz="1200" b="1" dirty="0">
                <a:solidFill>
                  <a:srgbClr val="009590"/>
                </a:solidFill>
                <a:latin typeface="Arial"/>
                <a:cs typeface="Arial"/>
              </a:rPr>
              <a:t>mortgage</a:t>
            </a:r>
            <a:r>
              <a:rPr sz="1200" b="1" spc="-70" dirty="0">
                <a:solidFill>
                  <a:srgbClr val="009590"/>
                </a:solidFill>
                <a:latin typeface="Arial"/>
                <a:cs typeface="Arial"/>
              </a:rPr>
              <a:t> </a:t>
            </a:r>
            <a:r>
              <a:rPr sz="1200" b="1" dirty="0">
                <a:solidFill>
                  <a:srgbClr val="009590"/>
                </a:solidFill>
                <a:latin typeface="Arial"/>
                <a:cs typeface="Arial"/>
              </a:rPr>
              <a:t>payers</a:t>
            </a:r>
            <a:r>
              <a:rPr sz="1200" b="1" spc="-25" dirty="0">
                <a:solidFill>
                  <a:srgbClr val="009590"/>
                </a:solidFill>
                <a:latin typeface="Arial"/>
                <a:cs typeface="Arial"/>
              </a:rPr>
              <a:t> </a:t>
            </a:r>
            <a:r>
              <a:rPr sz="1200" spc="-25" dirty="0">
                <a:solidFill>
                  <a:srgbClr val="5C5B5A"/>
                </a:solidFill>
                <a:latin typeface="Arial"/>
                <a:cs typeface="Arial"/>
              </a:rPr>
              <a:t>are </a:t>
            </a:r>
            <a:r>
              <a:rPr sz="1200" dirty="0">
                <a:solidFill>
                  <a:srgbClr val="5C5B5A"/>
                </a:solidFill>
                <a:latin typeface="Arial"/>
                <a:cs typeface="Arial"/>
              </a:rPr>
              <a:t>still</a:t>
            </a:r>
            <a:r>
              <a:rPr sz="1200" spc="-15"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dirty="0">
                <a:solidFill>
                  <a:srgbClr val="5C5B5A"/>
                </a:solidFill>
                <a:latin typeface="Arial"/>
                <a:cs typeface="Arial"/>
              </a:rPr>
              <a:t>likely</a:t>
            </a:r>
            <a:r>
              <a:rPr sz="1200" spc="-25" dirty="0">
                <a:solidFill>
                  <a:srgbClr val="5C5B5A"/>
                </a:solidFill>
                <a:latin typeface="Arial"/>
                <a:cs typeface="Arial"/>
              </a:rPr>
              <a:t> </a:t>
            </a:r>
            <a:r>
              <a:rPr sz="1200" dirty="0">
                <a:solidFill>
                  <a:srgbClr val="5C5B5A"/>
                </a:solidFill>
                <a:latin typeface="Arial"/>
                <a:cs typeface="Arial"/>
              </a:rPr>
              <a:t>than</a:t>
            </a:r>
            <a:r>
              <a:rPr sz="1200" spc="-35" dirty="0">
                <a:solidFill>
                  <a:srgbClr val="5C5B5A"/>
                </a:solidFill>
                <a:latin typeface="Arial"/>
                <a:cs typeface="Arial"/>
              </a:rPr>
              <a:t> </a:t>
            </a:r>
            <a:r>
              <a:rPr sz="1200" dirty="0">
                <a:solidFill>
                  <a:srgbClr val="5C5B5A"/>
                </a:solidFill>
                <a:latin typeface="Arial"/>
                <a:cs typeface="Arial"/>
              </a:rPr>
              <a:t>renters</a:t>
            </a:r>
            <a:r>
              <a:rPr sz="1200" spc="-35"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be</a:t>
            </a:r>
            <a:r>
              <a:rPr sz="1200" spc="-20" dirty="0">
                <a:solidFill>
                  <a:srgbClr val="5C5B5A"/>
                </a:solidFill>
                <a:latin typeface="Arial"/>
                <a:cs typeface="Arial"/>
              </a:rPr>
              <a:t> </a:t>
            </a:r>
            <a:r>
              <a:rPr sz="1200" dirty="0">
                <a:solidFill>
                  <a:srgbClr val="5C5B5A"/>
                </a:solidFill>
                <a:latin typeface="Arial"/>
                <a:cs typeface="Arial"/>
              </a:rPr>
              <a:t>able</a:t>
            </a:r>
            <a:r>
              <a:rPr sz="1200" spc="-4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afford</a:t>
            </a:r>
            <a:r>
              <a:rPr sz="1200" spc="-40" dirty="0">
                <a:solidFill>
                  <a:srgbClr val="5C5B5A"/>
                </a:solidFill>
                <a:latin typeface="Arial"/>
                <a:cs typeface="Arial"/>
              </a:rPr>
              <a:t> </a:t>
            </a:r>
            <a:r>
              <a:rPr sz="1200" spc="-10" dirty="0">
                <a:solidFill>
                  <a:srgbClr val="5C5B5A"/>
                </a:solidFill>
                <a:latin typeface="Arial"/>
                <a:cs typeface="Arial"/>
              </a:rPr>
              <a:t>payments,</a:t>
            </a:r>
            <a:r>
              <a:rPr sz="1200" spc="500" dirty="0">
                <a:solidFill>
                  <a:srgbClr val="5C5B5A"/>
                </a:solidFill>
                <a:latin typeface="Arial"/>
                <a:cs typeface="Arial"/>
              </a:rPr>
              <a:t> </a:t>
            </a:r>
            <a:r>
              <a:rPr sz="1200" b="1" dirty="0">
                <a:solidFill>
                  <a:srgbClr val="009590"/>
                </a:solidFill>
                <a:latin typeface="Arial"/>
                <a:cs typeface="Arial"/>
              </a:rPr>
              <a:t>43%</a:t>
            </a:r>
            <a:r>
              <a:rPr sz="1200" b="1" spc="-35" dirty="0">
                <a:solidFill>
                  <a:srgbClr val="009590"/>
                </a:solidFill>
                <a:latin typeface="Arial"/>
                <a:cs typeface="Arial"/>
              </a:rPr>
              <a:t> </a:t>
            </a:r>
            <a:r>
              <a:rPr sz="1200" b="1" dirty="0">
                <a:solidFill>
                  <a:srgbClr val="009590"/>
                </a:solidFill>
                <a:latin typeface="Arial"/>
                <a:cs typeface="Arial"/>
              </a:rPr>
              <a:t>now say</a:t>
            </a:r>
            <a:r>
              <a:rPr sz="1200" b="1" spc="-30" dirty="0">
                <a:solidFill>
                  <a:srgbClr val="009590"/>
                </a:solidFill>
                <a:latin typeface="Arial"/>
                <a:cs typeface="Arial"/>
              </a:rPr>
              <a:t> </a:t>
            </a:r>
            <a:r>
              <a:rPr sz="1200" b="1" dirty="0">
                <a:solidFill>
                  <a:srgbClr val="009590"/>
                </a:solidFill>
                <a:latin typeface="Arial"/>
                <a:cs typeface="Arial"/>
              </a:rPr>
              <a:t>they</a:t>
            </a:r>
            <a:r>
              <a:rPr sz="1200" b="1" spc="-20" dirty="0">
                <a:solidFill>
                  <a:srgbClr val="009590"/>
                </a:solidFill>
                <a:latin typeface="Arial"/>
                <a:cs typeface="Arial"/>
              </a:rPr>
              <a:t> </a:t>
            </a:r>
            <a:r>
              <a:rPr sz="1200" b="1" dirty="0">
                <a:solidFill>
                  <a:srgbClr val="009590"/>
                </a:solidFill>
                <a:latin typeface="Arial"/>
                <a:cs typeface="Arial"/>
              </a:rPr>
              <a:t>are</a:t>
            </a:r>
            <a:r>
              <a:rPr sz="1200" b="1" spc="-30" dirty="0">
                <a:solidFill>
                  <a:srgbClr val="009590"/>
                </a:solidFill>
                <a:latin typeface="Arial"/>
                <a:cs typeface="Arial"/>
              </a:rPr>
              <a:t> </a:t>
            </a:r>
            <a:r>
              <a:rPr sz="1200" b="1" spc="-10" dirty="0">
                <a:solidFill>
                  <a:srgbClr val="009590"/>
                </a:solidFill>
                <a:latin typeface="Arial"/>
                <a:cs typeface="Arial"/>
              </a:rPr>
              <a:t>finding </a:t>
            </a:r>
            <a:r>
              <a:rPr sz="1200" b="1" dirty="0">
                <a:solidFill>
                  <a:srgbClr val="009590"/>
                </a:solidFill>
                <a:latin typeface="Arial"/>
                <a:cs typeface="Arial"/>
              </a:rPr>
              <a:t>this</a:t>
            </a:r>
            <a:r>
              <a:rPr sz="1200" b="1" spc="-15" dirty="0">
                <a:solidFill>
                  <a:srgbClr val="009590"/>
                </a:solidFill>
                <a:latin typeface="Arial"/>
                <a:cs typeface="Arial"/>
              </a:rPr>
              <a:t> </a:t>
            </a:r>
            <a:r>
              <a:rPr sz="1200" b="1" dirty="0">
                <a:solidFill>
                  <a:srgbClr val="009590"/>
                </a:solidFill>
                <a:latin typeface="Arial"/>
                <a:cs typeface="Arial"/>
              </a:rPr>
              <a:t>difficult</a:t>
            </a:r>
            <a:r>
              <a:rPr sz="1200" b="1" spc="5" dirty="0">
                <a:solidFill>
                  <a:srgbClr val="009590"/>
                </a:solidFill>
                <a:latin typeface="Arial"/>
                <a:cs typeface="Arial"/>
              </a:rPr>
              <a:t> </a:t>
            </a:r>
            <a:r>
              <a:rPr sz="1200" dirty="0">
                <a:solidFill>
                  <a:srgbClr val="5C5B5A"/>
                </a:solidFill>
                <a:latin typeface="Arial"/>
                <a:cs typeface="Arial"/>
              </a:rPr>
              <a:t>-</a:t>
            </a:r>
            <a:r>
              <a:rPr sz="1200" spc="300" dirty="0">
                <a:solidFill>
                  <a:srgbClr val="5C5B5A"/>
                </a:solidFill>
                <a:latin typeface="Arial"/>
                <a:cs typeface="Arial"/>
              </a:rPr>
              <a:t> </a:t>
            </a:r>
            <a:r>
              <a:rPr sz="1200" dirty="0">
                <a:solidFill>
                  <a:srgbClr val="5C5B5A"/>
                </a:solidFill>
                <a:latin typeface="Arial"/>
                <a:cs typeface="Arial"/>
              </a:rPr>
              <a:t>the</a:t>
            </a:r>
            <a:r>
              <a:rPr sz="1200" spc="-30" dirty="0">
                <a:solidFill>
                  <a:srgbClr val="5C5B5A"/>
                </a:solidFill>
                <a:latin typeface="Arial"/>
                <a:cs typeface="Arial"/>
              </a:rPr>
              <a:t> </a:t>
            </a:r>
            <a:r>
              <a:rPr sz="1200" spc="-10" dirty="0">
                <a:solidFill>
                  <a:srgbClr val="5C5B5A"/>
                </a:solidFill>
                <a:latin typeface="Arial"/>
                <a:cs typeface="Arial"/>
              </a:rPr>
              <a:t>highest </a:t>
            </a:r>
            <a:r>
              <a:rPr sz="1200" dirty="0">
                <a:solidFill>
                  <a:srgbClr val="5C5B5A"/>
                </a:solidFill>
                <a:latin typeface="Arial"/>
                <a:cs typeface="Arial"/>
              </a:rPr>
              <a:t>proportion</a:t>
            </a:r>
            <a:r>
              <a:rPr sz="1200" spc="-75" dirty="0">
                <a:solidFill>
                  <a:srgbClr val="5C5B5A"/>
                </a:solidFill>
                <a:latin typeface="Arial"/>
                <a:cs typeface="Arial"/>
              </a:rPr>
              <a:t> </a:t>
            </a:r>
            <a:r>
              <a:rPr sz="1200" dirty="0">
                <a:solidFill>
                  <a:srgbClr val="5C5B5A"/>
                </a:solidFill>
                <a:latin typeface="Arial"/>
                <a:cs typeface="Arial"/>
              </a:rPr>
              <a:t>recorded</a:t>
            </a:r>
            <a:r>
              <a:rPr sz="1200" spc="-60" dirty="0">
                <a:solidFill>
                  <a:srgbClr val="5C5B5A"/>
                </a:solidFill>
                <a:latin typeface="Arial"/>
                <a:cs typeface="Arial"/>
              </a:rPr>
              <a:t> </a:t>
            </a:r>
            <a:r>
              <a:rPr sz="1200" spc="-10" dirty="0">
                <a:solidFill>
                  <a:srgbClr val="5C5B5A"/>
                </a:solidFill>
                <a:latin typeface="Arial"/>
                <a:cs typeface="Arial"/>
              </a:rPr>
              <a:t>since residents’</a:t>
            </a:r>
            <a:r>
              <a:rPr sz="1200" spc="-85" dirty="0">
                <a:solidFill>
                  <a:srgbClr val="5C5B5A"/>
                </a:solidFill>
                <a:latin typeface="Arial"/>
                <a:cs typeface="Arial"/>
              </a:rPr>
              <a:t> </a:t>
            </a:r>
            <a:r>
              <a:rPr sz="1200" dirty="0">
                <a:solidFill>
                  <a:srgbClr val="5C5B5A"/>
                </a:solidFill>
                <a:latin typeface="Arial"/>
                <a:cs typeface="Arial"/>
              </a:rPr>
              <a:t>survey</a:t>
            </a:r>
            <a:r>
              <a:rPr sz="1200" spc="-5" dirty="0">
                <a:solidFill>
                  <a:srgbClr val="5C5B5A"/>
                </a:solidFill>
                <a:latin typeface="Arial"/>
                <a:cs typeface="Arial"/>
              </a:rPr>
              <a:t> </a:t>
            </a:r>
            <a:r>
              <a:rPr sz="1200" dirty="0">
                <a:solidFill>
                  <a:srgbClr val="5C5B5A"/>
                </a:solidFill>
                <a:latin typeface="Arial"/>
                <a:cs typeface="Arial"/>
              </a:rPr>
              <a:t>tracking</a:t>
            </a:r>
            <a:r>
              <a:rPr sz="1200" spc="-15" dirty="0">
                <a:solidFill>
                  <a:srgbClr val="5C5B5A"/>
                </a:solidFill>
                <a:latin typeface="Arial"/>
                <a:cs typeface="Arial"/>
              </a:rPr>
              <a:t> </a:t>
            </a:r>
            <a:r>
              <a:rPr sz="1200" dirty="0">
                <a:solidFill>
                  <a:srgbClr val="5C5B5A"/>
                </a:solidFill>
                <a:latin typeface="Arial"/>
                <a:cs typeface="Arial"/>
              </a:rPr>
              <a:t>of </a:t>
            </a:r>
            <a:r>
              <a:rPr sz="1200" spc="-20" dirty="0">
                <a:solidFill>
                  <a:srgbClr val="5C5B5A"/>
                </a:solidFill>
                <a:latin typeface="Arial"/>
                <a:cs typeface="Arial"/>
              </a:rPr>
              <a:t>this </a:t>
            </a:r>
            <a:r>
              <a:rPr sz="1200" dirty="0">
                <a:solidFill>
                  <a:srgbClr val="5C5B5A"/>
                </a:solidFill>
                <a:latin typeface="Arial"/>
                <a:cs typeface="Arial"/>
              </a:rPr>
              <a:t>question</a:t>
            </a:r>
            <a:r>
              <a:rPr sz="1200" spc="-50" dirty="0">
                <a:solidFill>
                  <a:srgbClr val="5C5B5A"/>
                </a:solidFill>
                <a:latin typeface="Arial"/>
                <a:cs typeface="Arial"/>
              </a:rPr>
              <a:t> </a:t>
            </a:r>
            <a:r>
              <a:rPr sz="1200" dirty="0">
                <a:solidFill>
                  <a:srgbClr val="5C5B5A"/>
                </a:solidFill>
                <a:latin typeface="Arial"/>
                <a:cs typeface="Arial"/>
              </a:rPr>
              <a:t>was</a:t>
            </a:r>
            <a:r>
              <a:rPr sz="1200" spc="-25" dirty="0">
                <a:solidFill>
                  <a:srgbClr val="5C5B5A"/>
                </a:solidFill>
                <a:latin typeface="Arial"/>
                <a:cs typeface="Arial"/>
              </a:rPr>
              <a:t> </a:t>
            </a:r>
            <a:r>
              <a:rPr sz="1200" dirty="0">
                <a:solidFill>
                  <a:srgbClr val="5C5B5A"/>
                </a:solidFill>
                <a:latin typeface="Arial"/>
                <a:cs typeface="Arial"/>
              </a:rPr>
              <a:t>introduced</a:t>
            </a:r>
            <a:r>
              <a:rPr sz="1200" spc="-60" dirty="0">
                <a:solidFill>
                  <a:srgbClr val="5C5B5A"/>
                </a:solidFill>
                <a:latin typeface="Arial"/>
                <a:cs typeface="Arial"/>
              </a:rPr>
              <a:t> </a:t>
            </a:r>
            <a:r>
              <a:rPr sz="1200" spc="-25" dirty="0">
                <a:solidFill>
                  <a:srgbClr val="5C5B5A"/>
                </a:solidFill>
                <a:latin typeface="Arial"/>
                <a:cs typeface="Arial"/>
              </a:rPr>
              <a:t>in </a:t>
            </a:r>
            <a:r>
              <a:rPr sz="1200" dirty="0">
                <a:solidFill>
                  <a:srgbClr val="5C5B5A"/>
                </a:solidFill>
                <a:latin typeface="Arial"/>
                <a:cs typeface="Arial"/>
              </a:rPr>
              <a:t>November</a:t>
            </a:r>
            <a:r>
              <a:rPr sz="1200" spc="-60" dirty="0">
                <a:solidFill>
                  <a:srgbClr val="5C5B5A"/>
                </a:solidFill>
                <a:latin typeface="Arial"/>
                <a:cs typeface="Arial"/>
              </a:rPr>
              <a:t> </a:t>
            </a:r>
            <a:r>
              <a:rPr sz="1200" dirty="0">
                <a:solidFill>
                  <a:srgbClr val="5C5B5A"/>
                </a:solidFill>
                <a:latin typeface="Arial"/>
                <a:cs typeface="Arial"/>
              </a:rPr>
              <a:t>2022.</a:t>
            </a:r>
            <a:r>
              <a:rPr sz="1200" spc="-65" dirty="0">
                <a:solidFill>
                  <a:srgbClr val="5C5B5A"/>
                </a:solidFill>
                <a:latin typeface="Arial"/>
                <a:cs typeface="Arial"/>
              </a:rPr>
              <a:t> </a:t>
            </a:r>
            <a:r>
              <a:rPr sz="1200" spc="-25" dirty="0">
                <a:solidFill>
                  <a:srgbClr val="5C5B5A"/>
                </a:solidFill>
                <a:latin typeface="Arial"/>
                <a:cs typeface="Arial"/>
              </a:rPr>
              <a:t>You</a:t>
            </a:r>
            <a:r>
              <a:rPr sz="1200" spc="-30" dirty="0">
                <a:solidFill>
                  <a:srgbClr val="5C5B5A"/>
                </a:solidFill>
                <a:latin typeface="Arial"/>
                <a:cs typeface="Arial"/>
              </a:rPr>
              <a:t> </a:t>
            </a:r>
            <a:r>
              <a:rPr sz="1200" dirty="0">
                <a:solidFill>
                  <a:srgbClr val="5C5B5A"/>
                </a:solidFill>
                <a:latin typeface="Arial"/>
                <a:cs typeface="Arial"/>
              </a:rPr>
              <a:t>can</a:t>
            </a:r>
            <a:r>
              <a:rPr sz="1200" spc="-40" dirty="0">
                <a:solidFill>
                  <a:srgbClr val="5C5B5A"/>
                </a:solidFill>
                <a:latin typeface="Arial"/>
                <a:cs typeface="Arial"/>
              </a:rPr>
              <a:t> </a:t>
            </a:r>
            <a:r>
              <a:rPr sz="1200" spc="-20" dirty="0">
                <a:solidFill>
                  <a:srgbClr val="5C5B5A"/>
                </a:solidFill>
                <a:latin typeface="Arial"/>
                <a:cs typeface="Arial"/>
              </a:rPr>
              <a:t>find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12" action="ppaction://hlinksldjump"/>
              </a:rPr>
              <a:t>here</a:t>
            </a:r>
            <a:r>
              <a:rPr sz="1200" u="none" spc="-20" dirty="0">
                <a:solidFill>
                  <a:srgbClr val="5C5B5A"/>
                </a:solidFill>
                <a:latin typeface="Arial"/>
                <a:cs typeface="Arial"/>
              </a:rPr>
              <a:t>.</a:t>
            </a:r>
            <a:endParaRPr sz="1200">
              <a:latin typeface="Arial"/>
              <a:cs typeface="Arial"/>
            </a:endParaRPr>
          </a:p>
        </p:txBody>
      </p:sp>
      <p:sp>
        <p:nvSpPr>
          <p:cNvPr id="11" name="object 11"/>
          <p:cNvSpPr txBox="1"/>
          <p:nvPr/>
        </p:nvSpPr>
        <p:spPr>
          <a:xfrm>
            <a:off x="11633961" y="6339636"/>
            <a:ext cx="141605" cy="300355"/>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5C5B5A"/>
                </a:solidFill>
                <a:latin typeface="Calibri"/>
                <a:cs typeface="Calibri"/>
              </a:rPr>
              <a:t>8</a:t>
            </a:r>
            <a:endParaRPr sz="1800">
              <a:latin typeface="Calibri"/>
              <a:cs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p:nvPr/>
        </p:nvSpPr>
        <p:spPr>
          <a:xfrm>
            <a:off x="574040" y="179578"/>
            <a:ext cx="216281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C5B5A"/>
                </a:solidFill>
                <a:latin typeface="Arial"/>
                <a:cs typeface="Arial"/>
              </a:rPr>
              <a:t>Sample</a:t>
            </a:r>
            <a:r>
              <a:rPr sz="1800" b="1" spc="5" dirty="0">
                <a:solidFill>
                  <a:srgbClr val="5C5B5A"/>
                </a:solidFill>
                <a:latin typeface="Arial"/>
                <a:cs typeface="Arial"/>
              </a:rPr>
              <a:t> </a:t>
            </a:r>
            <a:r>
              <a:rPr sz="1800" b="1" spc="-10" dirty="0">
                <a:solidFill>
                  <a:srgbClr val="5C5B5A"/>
                </a:solidFill>
                <a:latin typeface="Arial"/>
                <a:cs typeface="Arial"/>
              </a:rPr>
              <a:t>information</a:t>
            </a:r>
            <a:endParaRPr sz="1800">
              <a:latin typeface="Arial"/>
              <a:cs typeface="Arial"/>
            </a:endParaRPr>
          </a:p>
        </p:txBody>
      </p:sp>
      <p:graphicFrame>
        <p:nvGraphicFramePr>
          <p:cNvPr id="4" name="object 4"/>
          <p:cNvGraphicFramePr>
            <a:graphicFrameLocks noGrp="1"/>
          </p:cNvGraphicFramePr>
          <p:nvPr/>
        </p:nvGraphicFramePr>
        <p:xfrm>
          <a:off x="300418" y="682625"/>
          <a:ext cx="11577320" cy="4551680"/>
        </p:xfrm>
        <a:graphic>
          <a:graphicData uri="http://schemas.openxmlformats.org/drawingml/2006/table">
            <a:tbl>
              <a:tblPr firstRow="1" bandRow="1">
                <a:tableStyleId>{2D5ABB26-0587-4C30-8999-92F81FD0307C}</a:tableStyleId>
              </a:tblPr>
              <a:tblGrid>
                <a:gridCol w="1043940">
                  <a:extLst>
                    <a:ext uri="{9D8B030D-6E8A-4147-A177-3AD203B41FA5}">
                      <a16:colId xmlns:a16="http://schemas.microsoft.com/office/drawing/2014/main" val="20000"/>
                    </a:ext>
                  </a:extLst>
                </a:gridCol>
                <a:gridCol w="652779">
                  <a:extLst>
                    <a:ext uri="{9D8B030D-6E8A-4147-A177-3AD203B41FA5}">
                      <a16:colId xmlns:a16="http://schemas.microsoft.com/office/drawing/2014/main" val="20001"/>
                    </a:ext>
                  </a:extLst>
                </a:gridCol>
                <a:gridCol w="652780">
                  <a:extLst>
                    <a:ext uri="{9D8B030D-6E8A-4147-A177-3AD203B41FA5}">
                      <a16:colId xmlns:a16="http://schemas.microsoft.com/office/drawing/2014/main" val="20002"/>
                    </a:ext>
                  </a:extLst>
                </a:gridCol>
                <a:gridCol w="652780">
                  <a:extLst>
                    <a:ext uri="{9D8B030D-6E8A-4147-A177-3AD203B41FA5}">
                      <a16:colId xmlns:a16="http://schemas.microsoft.com/office/drawing/2014/main" val="20003"/>
                    </a:ext>
                  </a:extLst>
                </a:gridCol>
                <a:gridCol w="652780">
                  <a:extLst>
                    <a:ext uri="{9D8B030D-6E8A-4147-A177-3AD203B41FA5}">
                      <a16:colId xmlns:a16="http://schemas.microsoft.com/office/drawing/2014/main" val="20004"/>
                    </a:ext>
                  </a:extLst>
                </a:gridCol>
                <a:gridCol w="652779">
                  <a:extLst>
                    <a:ext uri="{9D8B030D-6E8A-4147-A177-3AD203B41FA5}">
                      <a16:colId xmlns:a16="http://schemas.microsoft.com/office/drawing/2014/main" val="20005"/>
                    </a:ext>
                  </a:extLst>
                </a:gridCol>
                <a:gridCol w="652779">
                  <a:extLst>
                    <a:ext uri="{9D8B030D-6E8A-4147-A177-3AD203B41FA5}">
                      <a16:colId xmlns:a16="http://schemas.microsoft.com/office/drawing/2014/main" val="20006"/>
                    </a:ext>
                  </a:extLst>
                </a:gridCol>
                <a:gridCol w="652779">
                  <a:extLst>
                    <a:ext uri="{9D8B030D-6E8A-4147-A177-3AD203B41FA5}">
                      <a16:colId xmlns:a16="http://schemas.microsoft.com/office/drawing/2014/main" val="20007"/>
                    </a:ext>
                  </a:extLst>
                </a:gridCol>
                <a:gridCol w="652779">
                  <a:extLst>
                    <a:ext uri="{9D8B030D-6E8A-4147-A177-3AD203B41FA5}">
                      <a16:colId xmlns:a16="http://schemas.microsoft.com/office/drawing/2014/main" val="20008"/>
                    </a:ext>
                  </a:extLst>
                </a:gridCol>
                <a:gridCol w="652780">
                  <a:extLst>
                    <a:ext uri="{9D8B030D-6E8A-4147-A177-3AD203B41FA5}">
                      <a16:colId xmlns:a16="http://schemas.microsoft.com/office/drawing/2014/main" val="20009"/>
                    </a:ext>
                  </a:extLst>
                </a:gridCol>
                <a:gridCol w="652779">
                  <a:extLst>
                    <a:ext uri="{9D8B030D-6E8A-4147-A177-3AD203B41FA5}">
                      <a16:colId xmlns:a16="http://schemas.microsoft.com/office/drawing/2014/main" val="20010"/>
                    </a:ext>
                  </a:extLst>
                </a:gridCol>
                <a:gridCol w="652779">
                  <a:extLst>
                    <a:ext uri="{9D8B030D-6E8A-4147-A177-3AD203B41FA5}">
                      <a16:colId xmlns:a16="http://schemas.microsoft.com/office/drawing/2014/main" val="20011"/>
                    </a:ext>
                  </a:extLst>
                </a:gridCol>
                <a:gridCol w="652779">
                  <a:extLst>
                    <a:ext uri="{9D8B030D-6E8A-4147-A177-3AD203B41FA5}">
                      <a16:colId xmlns:a16="http://schemas.microsoft.com/office/drawing/2014/main" val="20012"/>
                    </a:ext>
                  </a:extLst>
                </a:gridCol>
                <a:gridCol w="652779">
                  <a:extLst>
                    <a:ext uri="{9D8B030D-6E8A-4147-A177-3AD203B41FA5}">
                      <a16:colId xmlns:a16="http://schemas.microsoft.com/office/drawing/2014/main" val="20013"/>
                    </a:ext>
                  </a:extLst>
                </a:gridCol>
                <a:gridCol w="652779">
                  <a:extLst>
                    <a:ext uri="{9D8B030D-6E8A-4147-A177-3AD203B41FA5}">
                      <a16:colId xmlns:a16="http://schemas.microsoft.com/office/drawing/2014/main" val="20014"/>
                    </a:ext>
                  </a:extLst>
                </a:gridCol>
                <a:gridCol w="652779">
                  <a:extLst>
                    <a:ext uri="{9D8B030D-6E8A-4147-A177-3AD203B41FA5}">
                      <a16:colId xmlns:a16="http://schemas.microsoft.com/office/drawing/2014/main" val="20015"/>
                    </a:ext>
                  </a:extLst>
                </a:gridCol>
                <a:gridCol w="652779">
                  <a:extLst>
                    <a:ext uri="{9D8B030D-6E8A-4147-A177-3AD203B41FA5}">
                      <a16:colId xmlns:a16="http://schemas.microsoft.com/office/drawing/2014/main" val="20016"/>
                    </a:ext>
                  </a:extLst>
                </a:gridCol>
              </a:tblGrid>
              <a:tr h="423545">
                <a:tc>
                  <a:txBody>
                    <a:bodyPr/>
                    <a:lstStyle/>
                    <a:p>
                      <a:pPr marL="270510">
                        <a:lnSpc>
                          <a:spcPct val="100000"/>
                        </a:lnSpc>
                        <a:spcBef>
                          <a:spcPts val="915"/>
                        </a:spcBef>
                      </a:pPr>
                      <a:r>
                        <a:rPr sz="1200" b="1" spc="-10" dirty="0">
                          <a:solidFill>
                            <a:srgbClr val="FFFFFF"/>
                          </a:solidFill>
                          <a:latin typeface="Arial"/>
                          <a:cs typeface="Arial"/>
                        </a:rPr>
                        <a:t>Survey</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1</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2</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3</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4</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5</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6</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7</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8</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635" algn="ctr">
                        <a:lnSpc>
                          <a:spcPct val="100000"/>
                        </a:lnSpc>
                        <a:spcBef>
                          <a:spcPts val="915"/>
                        </a:spcBef>
                      </a:pPr>
                      <a:r>
                        <a:rPr sz="1200" b="1" spc="-50" dirty="0">
                          <a:solidFill>
                            <a:srgbClr val="FFFFFF"/>
                          </a:solidFill>
                          <a:latin typeface="Arial"/>
                          <a:cs typeface="Arial"/>
                        </a:rPr>
                        <a:t>9</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270" algn="ctr">
                        <a:lnSpc>
                          <a:spcPct val="100000"/>
                        </a:lnSpc>
                        <a:spcBef>
                          <a:spcPts val="915"/>
                        </a:spcBef>
                      </a:pPr>
                      <a:r>
                        <a:rPr sz="1200" b="1" spc="-25" dirty="0">
                          <a:solidFill>
                            <a:srgbClr val="FFFFFF"/>
                          </a:solidFill>
                          <a:latin typeface="Arial"/>
                          <a:cs typeface="Arial"/>
                        </a:rPr>
                        <a:t>10</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25" dirty="0">
                          <a:solidFill>
                            <a:srgbClr val="FFFFFF"/>
                          </a:solidFill>
                          <a:latin typeface="Arial"/>
                          <a:cs typeface="Arial"/>
                        </a:rPr>
                        <a:t>11</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905" algn="ctr">
                        <a:lnSpc>
                          <a:spcPct val="100000"/>
                        </a:lnSpc>
                        <a:spcBef>
                          <a:spcPts val="915"/>
                        </a:spcBef>
                      </a:pPr>
                      <a:r>
                        <a:rPr sz="1200" b="1" spc="-25" dirty="0">
                          <a:solidFill>
                            <a:srgbClr val="FFFFFF"/>
                          </a:solidFill>
                          <a:latin typeface="Arial"/>
                          <a:cs typeface="Arial"/>
                        </a:rPr>
                        <a:t>12</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905" algn="ctr">
                        <a:lnSpc>
                          <a:spcPct val="100000"/>
                        </a:lnSpc>
                        <a:spcBef>
                          <a:spcPts val="915"/>
                        </a:spcBef>
                      </a:pPr>
                      <a:r>
                        <a:rPr sz="1200" b="1" spc="-25" dirty="0">
                          <a:solidFill>
                            <a:srgbClr val="FFFFFF"/>
                          </a:solidFill>
                          <a:latin typeface="Arial"/>
                          <a:cs typeface="Arial"/>
                        </a:rPr>
                        <a:t>13</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2540" algn="ctr">
                        <a:lnSpc>
                          <a:spcPct val="100000"/>
                        </a:lnSpc>
                        <a:spcBef>
                          <a:spcPts val="915"/>
                        </a:spcBef>
                      </a:pPr>
                      <a:r>
                        <a:rPr sz="1200" b="1" spc="-25" dirty="0">
                          <a:solidFill>
                            <a:srgbClr val="FFFFFF"/>
                          </a:solidFill>
                          <a:latin typeface="Arial"/>
                          <a:cs typeface="Arial"/>
                        </a:rPr>
                        <a:t>14</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905" algn="ctr">
                        <a:lnSpc>
                          <a:spcPct val="100000"/>
                        </a:lnSpc>
                        <a:spcBef>
                          <a:spcPts val="915"/>
                        </a:spcBef>
                      </a:pPr>
                      <a:r>
                        <a:rPr sz="1200" b="1" spc="-25" dirty="0">
                          <a:solidFill>
                            <a:srgbClr val="FFFFFF"/>
                          </a:solidFill>
                          <a:latin typeface="Arial"/>
                          <a:cs typeface="Arial"/>
                        </a:rPr>
                        <a:t>15</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905" algn="ctr">
                        <a:lnSpc>
                          <a:spcPct val="100000"/>
                        </a:lnSpc>
                        <a:spcBef>
                          <a:spcPts val="915"/>
                        </a:spcBef>
                      </a:pPr>
                      <a:r>
                        <a:rPr sz="1200" b="1" spc="-25" dirty="0">
                          <a:solidFill>
                            <a:srgbClr val="FFFFFF"/>
                          </a:solidFill>
                          <a:latin typeface="Arial"/>
                          <a:cs typeface="Arial"/>
                        </a:rPr>
                        <a:t>16</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extLst>
                  <a:ext uri="{0D108BD9-81ED-4DB2-BD59-A6C34878D82A}">
                    <a16:rowId xmlns:a16="http://schemas.microsoft.com/office/drawing/2014/main" val="10000"/>
                  </a:ext>
                </a:extLst>
              </a:tr>
              <a:tr h="503555">
                <a:tc>
                  <a:txBody>
                    <a:bodyPr/>
                    <a:lstStyle/>
                    <a:p>
                      <a:pPr marL="356235" marR="156210" indent="-192405">
                        <a:lnSpc>
                          <a:spcPct val="100000"/>
                        </a:lnSpc>
                        <a:spcBef>
                          <a:spcPts val="509"/>
                        </a:spcBef>
                      </a:pPr>
                      <a:r>
                        <a:rPr sz="1200" b="1" spc="-10" dirty="0">
                          <a:solidFill>
                            <a:srgbClr val="5C5B5A"/>
                          </a:solidFill>
                          <a:latin typeface="Arial"/>
                          <a:cs typeface="Arial"/>
                        </a:rPr>
                        <a:t>Fieldwork </a:t>
                      </a:r>
                      <a:r>
                        <a:rPr sz="1200" b="1" spc="-20" dirty="0">
                          <a:solidFill>
                            <a:srgbClr val="5C5B5A"/>
                          </a:solidFill>
                          <a:latin typeface="Arial"/>
                          <a:cs typeface="Arial"/>
                        </a:rPr>
                        <a:t>start</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9</a:t>
                      </a:r>
                      <a:r>
                        <a:rPr sz="1200" spc="-10" dirty="0">
                          <a:solidFill>
                            <a:srgbClr val="5C5B5A"/>
                          </a:solidFill>
                          <a:latin typeface="Arial"/>
                          <a:cs typeface="Arial"/>
                        </a:rPr>
                        <a:t> </a:t>
                      </a:r>
                      <a:r>
                        <a:rPr sz="1200" spc="-25" dirty="0">
                          <a:solidFill>
                            <a:srgbClr val="5C5B5A"/>
                          </a:solidFill>
                          <a:latin typeface="Arial"/>
                          <a:cs typeface="Arial"/>
                        </a:rPr>
                        <a:t>Feb</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25</a:t>
                      </a:r>
                      <a:r>
                        <a:rPr sz="1200" spc="-10" dirty="0">
                          <a:solidFill>
                            <a:srgbClr val="5C5B5A"/>
                          </a:solidFill>
                          <a:latin typeface="Arial"/>
                          <a:cs typeface="Arial"/>
                        </a:rPr>
                        <a:t> </a:t>
                      </a:r>
                      <a:r>
                        <a:rPr sz="1200" spc="-25" dirty="0">
                          <a:solidFill>
                            <a:srgbClr val="5C5B5A"/>
                          </a:solidFill>
                          <a:latin typeface="Arial"/>
                          <a:cs typeface="Arial"/>
                        </a:rPr>
                        <a:t>Mar</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1</a:t>
                      </a:r>
                      <a:r>
                        <a:rPr sz="1200" spc="-5" dirty="0">
                          <a:solidFill>
                            <a:srgbClr val="5C5B5A"/>
                          </a:solidFill>
                          <a:latin typeface="Arial"/>
                          <a:cs typeface="Arial"/>
                        </a:rPr>
                        <a:t> </a:t>
                      </a:r>
                      <a:r>
                        <a:rPr sz="1200" spc="-25" dirty="0">
                          <a:solidFill>
                            <a:srgbClr val="5C5B5A"/>
                          </a:solidFill>
                          <a:latin typeface="Arial"/>
                          <a:cs typeface="Arial"/>
                        </a:rPr>
                        <a:t>Sep</a:t>
                      </a:r>
                      <a:endParaRPr sz="1200">
                        <a:latin typeface="Arial"/>
                        <a:cs typeface="Arial"/>
                      </a:endParaRPr>
                    </a:p>
                    <a:p>
                      <a:pPr marL="635" algn="ctr">
                        <a:lnSpc>
                          <a:spcPct val="100000"/>
                        </a:lnSpc>
                      </a:pPr>
                      <a:r>
                        <a:rPr sz="1200" spc="-25" dirty="0">
                          <a:solidFill>
                            <a:srgbClr val="5C5B5A"/>
                          </a:solidFill>
                          <a:latin typeface="Arial"/>
                          <a:cs typeface="Arial"/>
                        </a:rPr>
                        <a:t>22</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20</a:t>
                      </a:r>
                      <a:r>
                        <a:rPr sz="1200" spc="-10" dirty="0">
                          <a:solidFill>
                            <a:srgbClr val="5C5B5A"/>
                          </a:solidFill>
                          <a:latin typeface="Arial"/>
                          <a:cs typeface="Arial"/>
                        </a:rPr>
                        <a:t> </a:t>
                      </a:r>
                      <a:r>
                        <a:rPr sz="1200" spc="-25" dirty="0">
                          <a:solidFill>
                            <a:srgbClr val="5C5B5A"/>
                          </a:solidFill>
                          <a:latin typeface="Arial"/>
                          <a:cs typeface="Arial"/>
                        </a:rPr>
                        <a:t>Oct</a:t>
                      </a:r>
                      <a:endParaRPr sz="1200">
                        <a:latin typeface="Arial"/>
                        <a:cs typeface="Arial"/>
                      </a:endParaRPr>
                    </a:p>
                    <a:p>
                      <a:pPr marR="34290" algn="ctr">
                        <a:lnSpc>
                          <a:spcPct val="100000"/>
                        </a:lnSpc>
                      </a:pPr>
                      <a:r>
                        <a:rPr sz="1200" spc="-25" dirty="0">
                          <a:solidFill>
                            <a:srgbClr val="5C5B5A"/>
                          </a:solidFill>
                          <a:latin typeface="Arial"/>
                          <a:cs typeface="Arial"/>
                        </a:rPr>
                        <a:t>22</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7</a:t>
                      </a:r>
                      <a:r>
                        <a:rPr sz="1200" spc="-10" dirty="0">
                          <a:solidFill>
                            <a:srgbClr val="5C5B5A"/>
                          </a:solidFill>
                          <a:latin typeface="Arial"/>
                          <a:cs typeface="Arial"/>
                        </a:rPr>
                        <a:t> </a:t>
                      </a:r>
                      <a:r>
                        <a:rPr sz="1200" spc="-25" dirty="0">
                          <a:solidFill>
                            <a:srgbClr val="5C5B5A"/>
                          </a:solidFill>
                          <a:latin typeface="Arial"/>
                          <a:cs typeface="Arial"/>
                        </a:rPr>
                        <a:t>Dec</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2</a:t>
                      </a:r>
                      <a:r>
                        <a:rPr sz="1200" spc="-10" dirty="0">
                          <a:solidFill>
                            <a:srgbClr val="5C5B5A"/>
                          </a:solidFill>
                          <a:latin typeface="Arial"/>
                          <a:cs typeface="Arial"/>
                        </a:rPr>
                        <a:t> </a:t>
                      </a:r>
                      <a:r>
                        <a:rPr sz="1200" spc="-25" dirty="0">
                          <a:solidFill>
                            <a:srgbClr val="5C5B5A"/>
                          </a:solidFill>
                          <a:latin typeface="Arial"/>
                          <a:cs typeface="Arial"/>
                        </a:rPr>
                        <a:t>Mar</a:t>
                      </a:r>
                      <a:endParaRPr sz="1200">
                        <a:latin typeface="Arial"/>
                        <a:cs typeface="Arial"/>
                      </a:endParaRPr>
                    </a:p>
                    <a:p>
                      <a:pPr marL="635" algn="ctr">
                        <a:lnSpc>
                          <a:spcPct val="100000"/>
                        </a:lnSpc>
                      </a:pPr>
                      <a:r>
                        <a:rPr sz="1200" spc="-25" dirty="0">
                          <a:solidFill>
                            <a:srgbClr val="5C5B5A"/>
                          </a:solidFill>
                          <a:latin typeface="Arial"/>
                          <a:cs typeface="Arial"/>
                        </a:rPr>
                        <a:t>23</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509"/>
                        </a:spcBef>
                      </a:pPr>
                      <a:r>
                        <a:rPr sz="1200" dirty="0">
                          <a:solidFill>
                            <a:srgbClr val="5C5B5A"/>
                          </a:solidFill>
                          <a:latin typeface="Arial"/>
                          <a:cs typeface="Arial"/>
                        </a:rPr>
                        <a:t>5</a:t>
                      </a:r>
                      <a:r>
                        <a:rPr sz="1200" spc="-10" dirty="0">
                          <a:solidFill>
                            <a:srgbClr val="5C5B5A"/>
                          </a:solidFill>
                          <a:latin typeface="Arial"/>
                          <a:cs typeface="Arial"/>
                        </a:rPr>
                        <a:t> </a:t>
                      </a:r>
                      <a:r>
                        <a:rPr sz="1200" spc="-25" dirty="0">
                          <a:solidFill>
                            <a:srgbClr val="5C5B5A"/>
                          </a:solidFill>
                          <a:latin typeface="Arial"/>
                          <a:cs typeface="Arial"/>
                        </a:rPr>
                        <a:t>May</a:t>
                      </a:r>
                      <a:endParaRPr sz="1200">
                        <a:latin typeface="Arial"/>
                        <a:cs typeface="Arial"/>
                      </a:endParaRPr>
                    </a:p>
                    <a:p>
                      <a:pPr marL="635" algn="ctr">
                        <a:lnSpc>
                          <a:spcPct val="100000"/>
                        </a:lnSpc>
                      </a:pPr>
                      <a:r>
                        <a:rPr sz="1200" spc="-25" dirty="0">
                          <a:solidFill>
                            <a:srgbClr val="5C5B5A"/>
                          </a:solidFill>
                          <a:latin typeface="Arial"/>
                          <a:cs typeface="Arial"/>
                        </a:rPr>
                        <a:t>23</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26</a:t>
                      </a:r>
                      <a:r>
                        <a:rPr sz="1200" spc="-10" dirty="0">
                          <a:solidFill>
                            <a:srgbClr val="5C5B5A"/>
                          </a:solidFill>
                          <a:latin typeface="Arial"/>
                          <a:cs typeface="Arial"/>
                        </a:rPr>
                        <a:t> </a:t>
                      </a:r>
                      <a:r>
                        <a:rPr sz="1200" spc="-20" dirty="0">
                          <a:solidFill>
                            <a:srgbClr val="5C5B5A"/>
                          </a:solidFill>
                          <a:latin typeface="Arial"/>
                          <a:cs typeface="Arial"/>
                        </a:rPr>
                        <a:t>June</a:t>
                      </a:r>
                      <a:endParaRPr sz="1200">
                        <a:latin typeface="Arial"/>
                        <a:cs typeface="Arial"/>
                      </a:endParaRPr>
                    </a:p>
                    <a:p>
                      <a:pPr marL="635" algn="ctr">
                        <a:lnSpc>
                          <a:spcPct val="100000"/>
                        </a:lnSpc>
                      </a:pPr>
                      <a:r>
                        <a:rPr sz="1200" spc="-25" dirty="0">
                          <a:solidFill>
                            <a:srgbClr val="5C5B5A"/>
                          </a:solidFill>
                          <a:latin typeface="Arial"/>
                          <a:cs typeface="Arial"/>
                        </a:rPr>
                        <a:t>23</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4</a:t>
                      </a:r>
                      <a:r>
                        <a:rPr sz="1200" spc="-20" dirty="0">
                          <a:solidFill>
                            <a:srgbClr val="5C5B5A"/>
                          </a:solidFill>
                          <a:latin typeface="Arial"/>
                          <a:cs typeface="Arial"/>
                        </a:rPr>
                        <a:t> Sept</a:t>
                      </a:r>
                      <a:endParaRPr sz="1200">
                        <a:latin typeface="Arial"/>
                        <a:cs typeface="Arial"/>
                      </a:endParaRPr>
                    </a:p>
                    <a:p>
                      <a:pPr marL="1270" algn="ctr">
                        <a:lnSpc>
                          <a:spcPct val="100000"/>
                        </a:lnSpc>
                      </a:pPr>
                      <a:r>
                        <a:rPr sz="1200" spc="-25" dirty="0">
                          <a:solidFill>
                            <a:srgbClr val="5C5B5A"/>
                          </a:solidFill>
                          <a:latin typeface="Arial"/>
                          <a:cs typeface="Arial"/>
                        </a:rPr>
                        <a:t>23</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2540" algn="ctr">
                        <a:lnSpc>
                          <a:spcPct val="100000"/>
                        </a:lnSpc>
                        <a:spcBef>
                          <a:spcPts val="509"/>
                        </a:spcBef>
                      </a:pPr>
                      <a:r>
                        <a:rPr sz="1200" dirty="0">
                          <a:solidFill>
                            <a:srgbClr val="5C5B5A"/>
                          </a:solidFill>
                          <a:latin typeface="Arial"/>
                          <a:cs typeface="Arial"/>
                        </a:rPr>
                        <a:t>13</a:t>
                      </a:r>
                      <a:r>
                        <a:rPr sz="1200" spc="-10" dirty="0">
                          <a:solidFill>
                            <a:srgbClr val="5C5B5A"/>
                          </a:solidFill>
                          <a:latin typeface="Arial"/>
                          <a:cs typeface="Arial"/>
                        </a:rPr>
                        <a:t> </a:t>
                      </a:r>
                      <a:r>
                        <a:rPr sz="1200" spc="-25" dirty="0">
                          <a:solidFill>
                            <a:srgbClr val="5C5B5A"/>
                          </a:solidFill>
                          <a:latin typeface="Arial"/>
                          <a:cs typeface="Arial"/>
                        </a:rPr>
                        <a:t>Nov</a:t>
                      </a:r>
                      <a:endParaRPr sz="1200">
                        <a:latin typeface="Arial"/>
                        <a:cs typeface="Arial"/>
                      </a:endParaRPr>
                    </a:p>
                    <a:p>
                      <a:pPr marL="1270" algn="ctr">
                        <a:lnSpc>
                          <a:spcPct val="100000"/>
                        </a:lnSpc>
                      </a:pPr>
                      <a:r>
                        <a:rPr sz="1200" spc="-25" dirty="0">
                          <a:solidFill>
                            <a:srgbClr val="5C5B5A"/>
                          </a:solidFill>
                          <a:latin typeface="Arial"/>
                          <a:cs typeface="Arial"/>
                        </a:rPr>
                        <a:t>23</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29</a:t>
                      </a:r>
                      <a:r>
                        <a:rPr sz="1200" spc="-10" dirty="0">
                          <a:solidFill>
                            <a:srgbClr val="5C5B5A"/>
                          </a:solidFill>
                          <a:latin typeface="Arial"/>
                          <a:cs typeface="Arial"/>
                        </a:rPr>
                        <a:t> </a:t>
                      </a:r>
                      <a:r>
                        <a:rPr sz="1200" spc="-25" dirty="0">
                          <a:solidFill>
                            <a:srgbClr val="5C5B5A"/>
                          </a:solidFill>
                          <a:latin typeface="Arial"/>
                          <a:cs typeface="Arial"/>
                        </a:rPr>
                        <a:t>Jan</a:t>
                      </a:r>
                      <a:endParaRPr sz="1200">
                        <a:latin typeface="Arial"/>
                        <a:cs typeface="Arial"/>
                      </a:endParaRPr>
                    </a:p>
                    <a:p>
                      <a:pPr marR="33655" algn="ctr">
                        <a:lnSpc>
                          <a:spcPct val="100000"/>
                        </a:lnSpc>
                      </a:pPr>
                      <a:r>
                        <a:rPr sz="1200" spc="-25" dirty="0">
                          <a:solidFill>
                            <a:srgbClr val="5C5B5A"/>
                          </a:solidFill>
                          <a:latin typeface="Arial"/>
                          <a:cs typeface="Arial"/>
                        </a:rPr>
                        <a:t>24</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509"/>
                        </a:spcBef>
                      </a:pPr>
                      <a:r>
                        <a:rPr sz="1200" dirty="0">
                          <a:solidFill>
                            <a:srgbClr val="5C5B5A"/>
                          </a:solidFill>
                          <a:latin typeface="Arial"/>
                          <a:cs typeface="Arial"/>
                        </a:rPr>
                        <a:t>13</a:t>
                      </a:r>
                      <a:r>
                        <a:rPr sz="1200" spc="-10" dirty="0">
                          <a:solidFill>
                            <a:srgbClr val="5C5B5A"/>
                          </a:solidFill>
                          <a:latin typeface="Arial"/>
                          <a:cs typeface="Arial"/>
                        </a:rPr>
                        <a:t> </a:t>
                      </a:r>
                      <a:r>
                        <a:rPr sz="1200" spc="-25" dirty="0">
                          <a:solidFill>
                            <a:srgbClr val="5C5B5A"/>
                          </a:solidFill>
                          <a:latin typeface="Arial"/>
                          <a:cs typeface="Arial"/>
                        </a:rPr>
                        <a:t>May</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3810" algn="ctr">
                        <a:lnSpc>
                          <a:spcPct val="100000"/>
                        </a:lnSpc>
                        <a:spcBef>
                          <a:spcPts val="509"/>
                        </a:spcBef>
                      </a:pPr>
                      <a:r>
                        <a:rPr sz="1200" dirty="0">
                          <a:solidFill>
                            <a:srgbClr val="5C5B5A"/>
                          </a:solidFill>
                          <a:latin typeface="Arial"/>
                          <a:cs typeface="Arial"/>
                        </a:rPr>
                        <a:t>8</a:t>
                      </a:r>
                      <a:r>
                        <a:rPr sz="1200" spc="-10" dirty="0">
                          <a:solidFill>
                            <a:srgbClr val="5C5B5A"/>
                          </a:solidFill>
                          <a:latin typeface="Arial"/>
                          <a:cs typeface="Arial"/>
                        </a:rPr>
                        <a:t> </a:t>
                      </a:r>
                      <a:r>
                        <a:rPr sz="1200" spc="-20" dirty="0">
                          <a:solidFill>
                            <a:srgbClr val="5C5B5A"/>
                          </a:solidFill>
                          <a:latin typeface="Arial"/>
                          <a:cs typeface="Arial"/>
                        </a:rPr>
                        <a:t>July</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509"/>
                        </a:spcBef>
                      </a:pPr>
                      <a:r>
                        <a:rPr sz="1200" dirty="0">
                          <a:solidFill>
                            <a:srgbClr val="5C5B5A"/>
                          </a:solidFill>
                          <a:latin typeface="Arial"/>
                          <a:cs typeface="Arial"/>
                        </a:rPr>
                        <a:t>19</a:t>
                      </a:r>
                      <a:r>
                        <a:rPr sz="1200" spc="-80" dirty="0">
                          <a:solidFill>
                            <a:srgbClr val="5C5B5A"/>
                          </a:solidFill>
                          <a:latin typeface="Arial"/>
                          <a:cs typeface="Arial"/>
                        </a:rPr>
                        <a:t> </a:t>
                      </a:r>
                      <a:r>
                        <a:rPr sz="1200" spc="-25" dirty="0">
                          <a:solidFill>
                            <a:srgbClr val="5C5B5A"/>
                          </a:solidFill>
                          <a:latin typeface="Arial"/>
                          <a:cs typeface="Arial"/>
                        </a:rPr>
                        <a:t>Aug</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14</a:t>
                      </a:r>
                      <a:r>
                        <a:rPr sz="1200" spc="-10" dirty="0">
                          <a:solidFill>
                            <a:srgbClr val="5C5B5A"/>
                          </a:solidFill>
                          <a:latin typeface="Arial"/>
                          <a:cs typeface="Arial"/>
                        </a:rPr>
                        <a:t> </a:t>
                      </a:r>
                      <a:r>
                        <a:rPr sz="1200" spc="-25" dirty="0">
                          <a:solidFill>
                            <a:srgbClr val="5C5B5A"/>
                          </a:solidFill>
                          <a:latin typeface="Arial"/>
                          <a:cs typeface="Arial"/>
                        </a:rPr>
                        <a:t>Oct</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9</a:t>
                      </a:r>
                      <a:r>
                        <a:rPr sz="1200" spc="-10" dirty="0">
                          <a:solidFill>
                            <a:srgbClr val="5C5B5A"/>
                          </a:solidFill>
                          <a:latin typeface="Arial"/>
                          <a:cs typeface="Arial"/>
                        </a:rPr>
                        <a:t> </a:t>
                      </a:r>
                      <a:r>
                        <a:rPr sz="1200" spc="-25" dirty="0">
                          <a:solidFill>
                            <a:srgbClr val="5C5B5A"/>
                          </a:solidFill>
                          <a:latin typeface="Arial"/>
                          <a:cs typeface="Arial"/>
                        </a:rPr>
                        <a:t>Dec</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1"/>
                  </a:ext>
                </a:extLst>
              </a:tr>
              <a:tr h="531495">
                <a:tc>
                  <a:txBody>
                    <a:bodyPr/>
                    <a:lstStyle/>
                    <a:p>
                      <a:pPr algn="ctr">
                        <a:lnSpc>
                          <a:spcPct val="100000"/>
                        </a:lnSpc>
                        <a:spcBef>
                          <a:spcPts val="620"/>
                        </a:spcBef>
                      </a:pPr>
                      <a:r>
                        <a:rPr sz="1200" b="1" spc="-10" dirty="0">
                          <a:solidFill>
                            <a:srgbClr val="5C5B5A"/>
                          </a:solidFill>
                          <a:latin typeface="Arial"/>
                          <a:cs typeface="Arial"/>
                        </a:rPr>
                        <a:t>Fieldwork</a:t>
                      </a:r>
                      <a:endParaRPr sz="1200">
                        <a:latin typeface="Arial"/>
                        <a:cs typeface="Arial"/>
                      </a:endParaRPr>
                    </a:p>
                    <a:p>
                      <a:pPr marL="1270" algn="ctr">
                        <a:lnSpc>
                          <a:spcPct val="100000"/>
                        </a:lnSpc>
                      </a:pPr>
                      <a:r>
                        <a:rPr sz="1200" b="1" spc="-25" dirty="0">
                          <a:solidFill>
                            <a:srgbClr val="5C5B5A"/>
                          </a:solidFill>
                          <a:latin typeface="Arial"/>
                          <a:cs typeface="Arial"/>
                        </a:rPr>
                        <a:t>end</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25</a:t>
                      </a:r>
                      <a:r>
                        <a:rPr sz="1200" spc="-10" dirty="0">
                          <a:solidFill>
                            <a:srgbClr val="5C5B5A"/>
                          </a:solidFill>
                          <a:latin typeface="Arial"/>
                          <a:cs typeface="Arial"/>
                        </a:rPr>
                        <a:t> </a:t>
                      </a:r>
                      <a:r>
                        <a:rPr sz="1200" spc="-25" dirty="0">
                          <a:solidFill>
                            <a:srgbClr val="5C5B5A"/>
                          </a:solidFill>
                          <a:latin typeface="Arial"/>
                          <a:cs typeface="Arial"/>
                        </a:rPr>
                        <a:t>Feb</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spc="-45" dirty="0">
                          <a:solidFill>
                            <a:srgbClr val="5C5B5A"/>
                          </a:solidFill>
                          <a:latin typeface="Arial"/>
                          <a:cs typeface="Arial"/>
                        </a:rPr>
                        <a:t>11</a:t>
                      </a:r>
                      <a:r>
                        <a:rPr sz="1200" spc="-70" dirty="0">
                          <a:solidFill>
                            <a:srgbClr val="5C5B5A"/>
                          </a:solidFill>
                          <a:latin typeface="Arial"/>
                          <a:cs typeface="Arial"/>
                        </a:rPr>
                        <a:t> </a:t>
                      </a:r>
                      <a:r>
                        <a:rPr sz="1200" spc="-10" dirty="0">
                          <a:solidFill>
                            <a:srgbClr val="5C5B5A"/>
                          </a:solidFill>
                          <a:latin typeface="Arial"/>
                          <a:cs typeface="Arial"/>
                        </a:rPr>
                        <a:t>April</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24</a:t>
                      </a:r>
                      <a:r>
                        <a:rPr sz="1200" spc="-10" dirty="0">
                          <a:solidFill>
                            <a:srgbClr val="5C5B5A"/>
                          </a:solidFill>
                          <a:latin typeface="Arial"/>
                          <a:cs typeface="Arial"/>
                        </a:rPr>
                        <a:t> </a:t>
                      </a:r>
                      <a:r>
                        <a:rPr sz="1200" spc="-25" dirty="0">
                          <a:solidFill>
                            <a:srgbClr val="5C5B5A"/>
                          </a:solidFill>
                          <a:latin typeface="Arial"/>
                          <a:cs typeface="Arial"/>
                        </a:rPr>
                        <a:t>Sep</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620"/>
                        </a:spcBef>
                      </a:pPr>
                      <a:r>
                        <a:rPr sz="1200" dirty="0">
                          <a:solidFill>
                            <a:srgbClr val="5C5B5A"/>
                          </a:solidFill>
                          <a:latin typeface="Arial"/>
                          <a:cs typeface="Arial"/>
                        </a:rPr>
                        <a:t>3</a:t>
                      </a:r>
                      <a:r>
                        <a:rPr sz="1200" spc="-10" dirty="0">
                          <a:solidFill>
                            <a:srgbClr val="5C5B5A"/>
                          </a:solidFill>
                          <a:latin typeface="Arial"/>
                          <a:cs typeface="Arial"/>
                        </a:rPr>
                        <a:t> </a:t>
                      </a:r>
                      <a:r>
                        <a:rPr sz="1200" spc="-25" dirty="0">
                          <a:solidFill>
                            <a:srgbClr val="5C5B5A"/>
                          </a:solidFill>
                          <a:latin typeface="Arial"/>
                          <a:cs typeface="Arial"/>
                        </a:rPr>
                        <a:t>Nov</a:t>
                      </a:r>
                      <a:endParaRPr sz="1200">
                        <a:latin typeface="Arial"/>
                        <a:cs typeface="Arial"/>
                      </a:endParaRPr>
                    </a:p>
                    <a:p>
                      <a:pPr marL="635" algn="ctr">
                        <a:lnSpc>
                          <a:spcPct val="100000"/>
                        </a:lnSpc>
                      </a:pPr>
                      <a:r>
                        <a:rPr sz="1200" spc="-25" dirty="0">
                          <a:solidFill>
                            <a:srgbClr val="5C5B5A"/>
                          </a:solidFill>
                          <a:latin typeface="Arial"/>
                          <a:cs typeface="Arial"/>
                        </a:rPr>
                        <a:t>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21</a:t>
                      </a:r>
                      <a:r>
                        <a:rPr sz="1200" spc="-10" dirty="0">
                          <a:solidFill>
                            <a:srgbClr val="5C5B5A"/>
                          </a:solidFill>
                          <a:latin typeface="Arial"/>
                          <a:cs typeface="Arial"/>
                        </a:rPr>
                        <a:t> </a:t>
                      </a:r>
                      <a:r>
                        <a:rPr sz="1200" spc="-25" dirty="0">
                          <a:solidFill>
                            <a:srgbClr val="5C5B5A"/>
                          </a:solidFill>
                          <a:latin typeface="Arial"/>
                          <a:cs typeface="Arial"/>
                        </a:rPr>
                        <a:t>Dec</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14</a:t>
                      </a:r>
                      <a:r>
                        <a:rPr sz="1200" spc="-10" dirty="0">
                          <a:solidFill>
                            <a:srgbClr val="5C5B5A"/>
                          </a:solidFill>
                          <a:latin typeface="Arial"/>
                          <a:cs typeface="Arial"/>
                        </a:rPr>
                        <a:t> </a:t>
                      </a:r>
                      <a:r>
                        <a:rPr sz="1200" spc="-25" dirty="0">
                          <a:solidFill>
                            <a:srgbClr val="5C5B5A"/>
                          </a:solidFill>
                          <a:latin typeface="Arial"/>
                          <a:cs typeface="Arial"/>
                        </a:rPr>
                        <a:t>Mar</a:t>
                      </a:r>
                      <a:endParaRPr sz="1200">
                        <a:latin typeface="Arial"/>
                        <a:cs typeface="Arial"/>
                      </a:endParaRPr>
                    </a:p>
                    <a:p>
                      <a:pPr marL="635" algn="ctr">
                        <a:lnSpc>
                          <a:spcPct val="100000"/>
                        </a:lnSpc>
                      </a:pPr>
                      <a:r>
                        <a:rPr sz="1200" spc="-25" dirty="0">
                          <a:solidFill>
                            <a:srgbClr val="5C5B5A"/>
                          </a:solidFill>
                          <a:latin typeface="Arial"/>
                          <a:cs typeface="Arial"/>
                        </a:rPr>
                        <a:t>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22</a:t>
                      </a:r>
                      <a:r>
                        <a:rPr sz="1200" spc="-10" dirty="0">
                          <a:solidFill>
                            <a:srgbClr val="5C5B5A"/>
                          </a:solidFill>
                          <a:latin typeface="Arial"/>
                          <a:cs typeface="Arial"/>
                        </a:rPr>
                        <a:t> </a:t>
                      </a:r>
                      <a:r>
                        <a:rPr sz="1200" spc="-25" dirty="0">
                          <a:solidFill>
                            <a:srgbClr val="5C5B5A"/>
                          </a:solidFill>
                          <a:latin typeface="Arial"/>
                          <a:cs typeface="Arial"/>
                        </a:rPr>
                        <a:t>May</a:t>
                      </a:r>
                      <a:endParaRPr sz="1200">
                        <a:latin typeface="Arial"/>
                        <a:cs typeface="Arial"/>
                      </a:endParaRPr>
                    </a:p>
                    <a:p>
                      <a:pPr marL="635" algn="ctr">
                        <a:lnSpc>
                          <a:spcPct val="100000"/>
                        </a:lnSpc>
                      </a:pPr>
                      <a:r>
                        <a:rPr sz="1200" spc="-25" dirty="0">
                          <a:solidFill>
                            <a:srgbClr val="5C5B5A"/>
                          </a:solidFill>
                          <a:latin typeface="Arial"/>
                          <a:cs typeface="Arial"/>
                        </a:rPr>
                        <a:t>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620"/>
                        </a:spcBef>
                      </a:pPr>
                      <a:r>
                        <a:rPr sz="1200" dirty="0">
                          <a:solidFill>
                            <a:srgbClr val="5C5B5A"/>
                          </a:solidFill>
                          <a:latin typeface="Arial"/>
                          <a:cs typeface="Arial"/>
                        </a:rPr>
                        <a:t>10</a:t>
                      </a:r>
                      <a:r>
                        <a:rPr sz="1200" spc="-10" dirty="0">
                          <a:solidFill>
                            <a:srgbClr val="5C5B5A"/>
                          </a:solidFill>
                          <a:latin typeface="Arial"/>
                          <a:cs typeface="Arial"/>
                        </a:rPr>
                        <a:t> </a:t>
                      </a:r>
                      <a:r>
                        <a:rPr sz="1200" spc="-20" dirty="0">
                          <a:solidFill>
                            <a:srgbClr val="5C5B5A"/>
                          </a:solidFill>
                          <a:latin typeface="Arial"/>
                          <a:cs typeface="Arial"/>
                        </a:rPr>
                        <a:t>July</a:t>
                      </a:r>
                      <a:endParaRPr sz="1200">
                        <a:latin typeface="Arial"/>
                        <a:cs typeface="Arial"/>
                      </a:endParaRPr>
                    </a:p>
                    <a:p>
                      <a:pPr marL="635" algn="ctr">
                        <a:lnSpc>
                          <a:spcPct val="100000"/>
                        </a:lnSpc>
                      </a:pPr>
                      <a:r>
                        <a:rPr sz="1200" spc="-25" dirty="0">
                          <a:solidFill>
                            <a:srgbClr val="5C5B5A"/>
                          </a:solidFill>
                          <a:latin typeface="Arial"/>
                          <a:cs typeface="Arial"/>
                        </a:rPr>
                        <a:t>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18</a:t>
                      </a:r>
                      <a:r>
                        <a:rPr sz="1200" spc="-10" dirty="0">
                          <a:solidFill>
                            <a:srgbClr val="5C5B5A"/>
                          </a:solidFill>
                          <a:latin typeface="Arial"/>
                          <a:cs typeface="Arial"/>
                        </a:rPr>
                        <a:t> </a:t>
                      </a:r>
                      <a:r>
                        <a:rPr sz="1200" spc="-20" dirty="0">
                          <a:solidFill>
                            <a:srgbClr val="5C5B5A"/>
                          </a:solidFill>
                          <a:latin typeface="Arial"/>
                          <a:cs typeface="Arial"/>
                        </a:rPr>
                        <a:t>Sept</a:t>
                      </a:r>
                      <a:endParaRPr sz="1200">
                        <a:latin typeface="Arial"/>
                        <a:cs typeface="Arial"/>
                      </a:endParaRPr>
                    </a:p>
                    <a:p>
                      <a:pPr marR="33020" algn="ctr">
                        <a:lnSpc>
                          <a:spcPct val="100000"/>
                        </a:lnSpc>
                      </a:pPr>
                      <a:r>
                        <a:rPr sz="1200" spc="-25" dirty="0">
                          <a:solidFill>
                            <a:srgbClr val="5C5B5A"/>
                          </a:solidFill>
                          <a:latin typeface="Arial"/>
                          <a:cs typeface="Arial"/>
                        </a:rPr>
                        <a:t>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2540" algn="ctr">
                        <a:lnSpc>
                          <a:spcPct val="100000"/>
                        </a:lnSpc>
                        <a:spcBef>
                          <a:spcPts val="620"/>
                        </a:spcBef>
                      </a:pPr>
                      <a:r>
                        <a:rPr sz="1200" dirty="0">
                          <a:solidFill>
                            <a:srgbClr val="5C5B5A"/>
                          </a:solidFill>
                          <a:latin typeface="Arial"/>
                          <a:cs typeface="Arial"/>
                        </a:rPr>
                        <a:t>29</a:t>
                      </a:r>
                      <a:r>
                        <a:rPr sz="1200" spc="-10" dirty="0">
                          <a:solidFill>
                            <a:srgbClr val="5C5B5A"/>
                          </a:solidFill>
                          <a:latin typeface="Arial"/>
                          <a:cs typeface="Arial"/>
                        </a:rPr>
                        <a:t> </a:t>
                      </a:r>
                      <a:r>
                        <a:rPr sz="1200" spc="-25" dirty="0">
                          <a:solidFill>
                            <a:srgbClr val="5C5B5A"/>
                          </a:solidFill>
                          <a:latin typeface="Arial"/>
                          <a:cs typeface="Arial"/>
                        </a:rPr>
                        <a:t>Nov</a:t>
                      </a:r>
                      <a:endParaRPr sz="1200">
                        <a:latin typeface="Arial"/>
                        <a:cs typeface="Arial"/>
                      </a:endParaRPr>
                    </a:p>
                    <a:p>
                      <a:pPr marL="1270" algn="ctr">
                        <a:lnSpc>
                          <a:spcPct val="100000"/>
                        </a:lnSpc>
                      </a:pPr>
                      <a:r>
                        <a:rPr sz="1200" spc="-25" dirty="0">
                          <a:solidFill>
                            <a:srgbClr val="5C5B5A"/>
                          </a:solidFill>
                          <a:latin typeface="Arial"/>
                          <a:cs typeface="Arial"/>
                        </a:rPr>
                        <a:t>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620"/>
                        </a:spcBef>
                      </a:pPr>
                      <a:r>
                        <a:rPr sz="1200" dirty="0">
                          <a:solidFill>
                            <a:srgbClr val="5C5B5A"/>
                          </a:solidFill>
                          <a:latin typeface="Arial"/>
                          <a:cs typeface="Arial"/>
                        </a:rPr>
                        <a:t>13</a:t>
                      </a:r>
                      <a:r>
                        <a:rPr sz="1200" spc="-10" dirty="0">
                          <a:solidFill>
                            <a:srgbClr val="5C5B5A"/>
                          </a:solidFill>
                          <a:latin typeface="Arial"/>
                          <a:cs typeface="Arial"/>
                        </a:rPr>
                        <a:t> </a:t>
                      </a:r>
                      <a:r>
                        <a:rPr sz="1200" spc="-25" dirty="0">
                          <a:solidFill>
                            <a:srgbClr val="5C5B5A"/>
                          </a:solidFill>
                          <a:latin typeface="Arial"/>
                          <a:cs typeface="Arial"/>
                        </a:rPr>
                        <a:t>Feb</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620"/>
                        </a:spcBef>
                      </a:pPr>
                      <a:r>
                        <a:rPr sz="1200" dirty="0">
                          <a:solidFill>
                            <a:srgbClr val="5C5B5A"/>
                          </a:solidFill>
                          <a:latin typeface="Arial"/>
                          <a:cs typeface="Arial"/>
                        </a:rPr>
                        <a:t>25</a:t>
                      </a:r>
                      <a:r>
                        <a:rPr sz="1200" spc="-10" dirty="0">
                          <a:solidFill>
                            <a:srgbClr val="5C5B5A"/>
                          </a:solidFill>
                          <a:latin typeface="Arial"/>
                          <a:cs typeface="Arial"/>
                        </a:rPr>
                        <a:t> </a:t>
                      </a:r>
                      <a:r>
                        <a:rPr sz="1200" spc="-25" dirty="0">
                          <a:solidFill>
                            <a:srgbClr val="5C5B5A"/>
                          </a:solidFill>
                          <a:latin typeface="Arial"/>
                          <a:cs typeface="Arial"/>
                        </a:rPr>
                        <a:t>May</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2540" algn="ctr">
                        <a:lnSpc>
                          <a:spcPct val="100000"/>
                        </a:lnSpc>
                        <a:spcBef>
                          <a:spcPts val="620"/>
                        </a:spcBef>
                      </a:pPr>
                      <a:r>
                        <a:rPr sz="1200" dirty="0">
                          <a:solidFill>
                            <a:srgbClr val="5C5B5A"/>
                          </a:solidFill>
                          <a:latin typeface="Arial"/>
                          <a:cs typeface="Arial"/>
                        </a:rPr>
                        <a:t>19</a:t>
                      </a:r>
                      <a:r>
                        <a:rPr sz="1200" spc="-10" dirty="0">
                          <a:solidFill>
                            <a:srgbClr val="5C5B5A"/>
                          </a:solidFill>
                          <a:latin typeface="Arial"/>
                          <a:cs typeface="Arial"/>
                        </a:rPr>
                        <a:t> </a:t>
                      </a:r>
                      <a:r>
                        <a:rPr sz="1200" spc="-20" dirty="0">
                          <a:solidFill>
                            <a:srgbClr val="5C5B5A"/>
                          </a:solidFill>
                          <a:latin typeface="Arial"/>
                          <a:cs typeface="Arial"/>
                        </a:rPr>
                        <a:t>July</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620"/>
                        </a:spcBef>
                      </a:pPr>
                      <a:r>
                        <a:rPr sz="1200" dirty="0">
                          <a:solidFill>
                            <a:srgbClr val="5C5B5A"/>
                          </a:solidFill>
                          <a:latin typeface="Arial"/>
                          <a:cs typeface="Arial"/>
                        </a:rPr>
                        <a:t>2</a:t>
                      </a:r>
                      <a:r>
                        <a:rPr sz="1200" spc="-20" dirty="0">
                          <a:solidFill>
                            <a:srgbClr val="5C5B5A"/>
                          </a:solidFill>
                          <a:latin typeface="Arial"/>
                          <a:cs typeface="Arial"/>
                        </a:rPr>
                        <a:t> Sept</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28</a:t>
                      </a:r>
                      <a:r>
                        <a:rPr sz="1200" spc="-10" dirty="0">
                          <a:solidFill>
                            <a:srgbClr val="5C5B5A"/>
                          </a:solidFill>
                          <a:latin typeface="Arial"/>
                          <a:cs typeface="Arial"/>
                        </a:rPr>
                        <a:t> </a:t>
                      </a:r>
                      <a:r>
                        <a:rPr sz="1200" spc="-25" dirty="0">
                          <a:solidFill>
                            <a:srgbClr val="5C5B5A"/>
                          </a:solidFill>
                          <a:latin typeface="Arial"/>
                          <a:cs typeface="Arial"/>
                        </a:rPr>
                        <a:t>Oct</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23</a:t>
                      </a:r>
                      <a:r>
                        <a:rPr sz="1200" spc="-10" dirty="0">
                          <a:solidFill>
                            <a:srgbClr val="5C5B5A"/>
                          </a:solidFill>
                          <a:latin typeface="Arial"/>
                          <a:cs typeface="Arial"/>
                        </a:rPr>
                        <a:t> </a:t>
                      </a:r>
                      <a:r>
                        <a:rPr sz="1200" spc="-25" dirty="0">
                          <a:solidFill>
                            <a:srgbClr val="5C5B5A"/>
                          </a:solidFill>
                          <a:latin typeface="Arial"/>
                          <a:cs typeface="Arial"/>
                        </a:rPr>
                        <a:t>Dec</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2"/>
                  </a:ext>
                </a:extLst>
              </a:tr>
              <a:tr h="531495">
                <a:tc>
                  <a:txBody>
                    <a:bodyPr/>
                    <a:lstStyle/>
                    <a:p>
                      <a:pPr marL="115570" marR="106680" indent="161290">
                        <a:lnSpc>
                          <a:spcPct val="100000"/>
                        </a:lnSpc>
                        <a:spcBef>
                          <a:spcPts val="620"/>
                        </a:spcBef>
                      </a:pPr>
                      <a:r>
                        <a:rPr sz="1200" b="1" spc="-10" dirty="0">
                          <a:solidFill>
                            <a:srgbClr val="5C5B5A"/>
                          </a:solidFill>
                          <a:latin typeface="Arial"/>
                          <a:cs typeface="Arial"/>
                        </a:rPr>
                        <a:t>Report publication</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340"/>
                        </a:spcBef>
                      </a:pPr>
                      <a:r>
                        <a:rPr sz="1200" dirty="0">
                          <a:solidFill>
                            <a:srgbClr val="5C5B5A"/>
                          </a:solidFill>
                          <a:latin typeface="Arial"/>
                          <a:cs typeface="Arial"/>
                        </a:rPr>
                        <a:t>Mar</a:t>
                      </a:r>
                      <a:r>
                        <a:rPr sz="1200" spc="-20" dirty="0">
                          <a:solidFill>
                            <a:srgbClr val="5C5B5A"/>
                          </a:solidFill>
                          <a:latin typeface="Arial"/>
                          <a:cs typeface="Arial"/>
                        </a:rPr>
                        <a:t> </a:t>
                      </a:r>
                      <a:r>
                        <a:rPr sz="1200" spc="-25" dirty="0">
                          <a:solidFill>
                            <a:srgbClr val="5C5B5A"/>
                          </a:solidFill>
                          <a:latin typeface="Arial"/>
                          <a:cs typeface="Arial"/>
                        </a:rPr>
                        <a:t>22</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340"/>
                        </a:spcBef>
                      </a:pPr>
                      <a:r>
                        <a:rPr sz="1200" dirty="0">
                          <a:solidFill>
                            <a:srgbClr val="5C5B5A"/>
                          </a:solidFill>
                          <a:latin typeface="Arial"/>
                          <a:cs typeface="Arial"/>
                        </a:rPr>
                        <a:t>Apr</a:t>
                      </a:r>
                      <a:r>
                        <a:rPr sz="1200" spc="-20" dirty="0">
                          <a:solidFill>
                            <a:srgbClr val="5C5B5A"/>
                          </a:solidFill>
                          <a:latin typeface="Arial"/>
                          <a:cs typeface="Arial"/>
                        </a:rPr>
                        <a:t> </a:t>
                      </a:r>
                      <a:r>
                        <a:rPr sz="1200" spc="-25" dirty="0">
                          <a:solidFill>
                            <a:srgbClr val="5C5B5A"/>
                          </a:solidFill>
                          <a:latin typeface="Arial"/>
                          <a:cs typeface="Arial"/>
                        </a:rPr>
                        <a:t>22</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5575" marR="147320" indent="33020">
                        <a:lnSpc>
                          <a:spcPct val="100000"/>
                        </a:lnSpc>
                        <a:spcBef>
                          <a:spcPts val="620"/>
                        </a:spcBef>
                      </a:pPr>
                      <a:r>
                        <a:rPr sz="1200" spc="-25" dirty="0">
                          <a:solidFill>
                            <a:srgbClr val="5C5B5A"/>
                          </a:solidFill>
                          <a:latin typeface="Arial"/>
                          <a:cs typeface="Arial"/>
                        </a:rPr>
                        <a:t>Sep </a:t>
                      </a:r>
                      <a:r>
                        <a:rPr sz="1200" spc="-20" dirty="0">
                          <a:solidFill>
                            <a:srgbClr val="5C5B5A"/>
                          </a:solidFill>
                          <a:latin typeface="Arial"/>
                          <a:cs typeface="Arial"/>
                        </a:rPr>
                        <a:t>2022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5575" marR="148590" indent="34925">
                        <a:lnSpc>
                          <a:spcPct val="100000"/>
                        </a:lnSpc>
                        <a:spcBef>
                          <a:spcPts val="620"/>
                        </a:spcBef>
                      </a:pPr>
                      <a:r>
                        <a:rPr sz="1200" spc="-25" dirty="0">
                          <a:solidFill>
                            <a:srgbClr val="5C5B5A"/>
                          </a:solidFill>
                          <a:latin typeface="Arial"/>
                          <a:cs typeface="Arial"/>
                        </a:rPr>
                        <a:t>Nov </a:t>
                      </a:r>
                      <a:r>
                        <a:rPr sz="1200" spc="-20" dirty="0">
                          <a:solidFill>
                            <a:srgbClr val="5C5B5A"/>
                          </a:solidFill>
                          <a:latin typeface="Arial"/>
                          <a:cs typeface="Arial"/>
                        </a:rPr>
                        <a:t>2022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5575" marR="147320" indent="46990">
                        <a:lnSpc>
                          <a:spcPct val="100000"/>
                        </a:lnSpc>
                        <a:spcBef>
                          <a:spcPts val="620"/>
                        </a:spcBef>
                      </a:pPr>
                      <a:r>
                        <a:rPr sz="1200" spc="-25" dirty="0">
                          <a:solidFill>
                            <a:srgbClr val="5C5B5A"/>
                          </a:solidFill>
                          <a:latin typeface="Arial"/>
                          <a:cs typeface="Arial"/>
                        </a:rPr>
                        <a:t>Jan </a:t>
                      </a:r>
                      <a:r>
                        <a:rPr sz="1200" spc="-20" dirty="0">
                          <a:solidFill>
                            <a:srgbClr val="5C5B5A"/>
                          </a:solidFill>
                          <a:latin typeface="Arial"/>
                          <a:cs typeface="Arial"/>
                        </a:rPr>
                        <a:t>2023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5575" marR="147320" indent="51435">
                        <a:lnSpc>
                          <a:spcPct val="100000"/>
                        </a:lnSpc>
                        <a:spcBef>
                          <a:spcPts val="620"/>
                        </a:spcBef>
                      </a:pPr>
                      <a:r>
                        <a:rPr sz="1200" spc="-25" dirty="0">
                          <a:solidFill>
                            <a:srgbClr val="5C5B5A"/>
                          </a:solidFill>
                          <a:latin typeface="Arial"/>
                          <a:cs typeface="Arial"/>
                        </a:rPr>
                        <a:t>Apr </a:t>
                      </a:r>
                      <a:r>
                        <a:rPr sz="1200" spc="-20" dirty="0">
                          <a:solidFill>
                            <a:srgbClr val="5C5B5A"/>
                          </a:solidFill>
                          <a:latin typeface="Arial"/>
                          <a:cs typeface="Arial"/>
                        </a:rPr>
                        <a:t>2023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210" marR="147320" indent="4445">
                        <a:lnSpc>
                          <a:spcPct val="100000"/>
                        </a:lnSpc>
                        <a:spcBef>
                          <a:spcPts val="620"/>
                        </a:spcBef>
                      </a:pPr>
                      <a:r>
                        <a:rPr sz="1200" spc="-20" dirty="0">
                          <a:solidFill>
                            <a:srgbClr val="5C5B5A"/>
                          </a:solidFill>
                          <a:latin typeface="Arial"/>
                          <a:cs typeface="Arial"/>
                        </a:rPr>
                        <a:t>June 2023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35890" marR="167005" indent="54610">
                        <a:lnSpc>
                          <a:spcPct val="100000"/>
                        </a:lnSpc>
                        <a:spcBef>
                          <a:spcPts val="620"/>
                        </a:spcBef>
                      </a:pPr>
                      <a:r>
                        <a:rPr sz="1200" spc="-20" dirty="0">
                          <a:solidFill>
                            <a:srgbClr val="5C5B5A"/>
                          </a:solidFill>
                          <a:latin typeface="Arial"/>
                          <a:cs typeface="Arial"/>
                        </a:rPr>
                        <a:t>July 2023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210" marR="147955" indent="12065">
                        <a:lnSpc>
                          <a:spcPct val="100000"/>
                        </a:lnSpc>
                        <a:spcBef>
                          <a:spcPts val="620"/>
                        </a:spcBef>
                      </a:pPr>
                      <a:r>
                        <a:rPr sz="1200" spc="-20" dirty="0">
                          <a:solidFill>
                            <a:srgbClr val="5C5B5A"/>
                          </a:solidFill>
                          <a:latin typeface="Arial"/>
                          <a:cs typeface="Arial"/>
                        </a:rPr>
                        <a:t>Sept 2023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210" marR="146685" indent="34925">
                        <a:lnSpc>
                          <a:spcPct val="100000"/>
                        </a:lnSpc>
                        <a:spcBef>
                          <a:spcPts val="620"/>
                        </a:spcBef>
                      </a:pPr>
                      <a:r>
                        <a:rPr sz="1200" spc="-25" dirty="0">
                          <a:solidFill>
                            <a:srgbClr val="5C5B5A"/>
                          </a:solidFill>
                          <a:latin typeface="Arial"/>
                          <a:cs typeface="Arial"/>
                        </a:rPr>
                        <a:t>Dec </a:t>
                      </a:r>
                      <a:r>
                        <a:rPr sz="1200" spc="-20" dirty="0">
                          <a:solidFill>
                            <a:srgbClr val="5C5B5A"/>
                          </a:solidFill>
                          <a:latin typeface="Arial"/>
                          <a:cs typeface="Arial"/>
                        </a:rPr>
                        <a:t>2023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210" marR="146685" indent="39370">
                        <a:lnSpc>
                          <a:spcPct val="100000"/>
                        </a:lnSpc>
                        <a:spcBef>
                          <a:spcPts val="620"/>
                        </a:spcBef>
                      </a:pPr>
                      <a:r>
                        <a:rPr sz="1200" spc="-25" dirty="0">
                          <a:solidFill>
                            <a:srgbClr val="5C5B5A"/>
                          </a:solidFill>
                          <a:latin typeface="Arial"/>
                          <a:cs typeface="Arial"/>
                        </a:rPr>
                        <a:t>Mar </a:t>
                      </a:r>
                      <a:r>
                        <a:rPr sz="1200" spc="-20" dirty="0">
                          <a:solidFill>
                            <a:srgbClr val="5C5B5A"/>
                          </a:solidFill>
                          <a:latin typeface="Arial"/>
                          <a:cs typeface="Arial"/>
                        </a:rPr>
                        <a:t>2024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845" marR="146685" indent="4445">
                        <a:lnSpc>
                          <a:spcPct val="100000"/>
                        </a:lnSpc>
                        <a:spcBef>
                          <a:spcPts val="620"/>
                        </a:spcBef>
                      </a:pPr>
                      <a:r>
                        <a:rPr sz="1200" spc="-20" dirty="0">
                          <a:solidFill>
                            <a:srgbClr val="5C5B5A"/>
                          </a:solidFill>
                          <a:latin typeface="Arial"/>
                          <a:cs typeface="Arial"/>
                        </a:rPr>
                        <a:t>June 2024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845" marR="146685" indent="34925">
                        <a:lnSpc>
                          <a:spcPct val="100000"/>
                        </a:lnSpc>
                        <a:spcBef>
                          <a:spcPts val="620"/>
                        </a:spcBef>
                      </a:pPr>
                      <a:r>
                        <a:rPr sz="1200" spc="-25" dirty="0">
                          <a:solidFill>
                            <a:srgbClr val="5C5B5A"/>
                          </a:solidFill>
                          <a:latin typeface="Arial"/>
                          <a:cs typeface="Arial"/>
                        </a:rPr>
                        <a:t>Aug </a:t>
                      </a:r>
                      <a:r>
                        <a:rPr sz="1200" spc="-20" dirty="0">
                          <a:solidFill>
                            <a:srgbClr val="5C5B5A"/>
                          </a:solidFill>
                          <a:latin typeface="Arial"/>
                          <a:cs typeface="Arial"/>
                        </a:rPr>
                        <a:t>2024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210" marR="146685" indent="12065">
                        <a:lnSpc>
                          <a:spcPct val="100000"/>
                        </a:lnSpc>
                        <a:spcBef>
                          <a:spcPts val="620"/>
                        </a:spcBef>
                      </a:pPr>
                      <a:r>
                        <a:rPr sz="1200" spc="-20" dirty="0">
                          <a:solidFill>
                            <a:srgbClr val="5C5B5A"/>
                          </a:solidFill>
                          <a:latin typeface="Arial"/>
                          <a:cs typeface="Arial"/>
                        </a:rPr>
                        <a:t>Sept 2024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210" marR="146685" indent="34925">
                        <a:lnSpc>
                          <a:spcPct val="100000"/>
                        </a:lnSpc>
                        <a:spcBef>
                          <a:spcPts val="620"/>
                        </a:spcBef>
                      </a:pPr>
                      <a:r>
                        <a:rPr sz="1200" spc="-25" dirty="0">
                          <a:solidFill>
                            <a:srgbClr val="5C5B5A"/>
                          </a:solidFill>
                          <a:latin typeface="Arial"/>
                          <a:cs typeface="Arial"/>
                        </a:rPr>
                        <a:t>Nov </a:t>
                      </a:r>
                      <a:r>
                        <a:rPr sz="1200" spc="-20" dirty="0">
                          <a:solidFill>
                            <a:srgbClr val="5C5B5A"/>
                          </a:solidFill>
                          <a:latin typeface="Arial"/>
                          <a:cs typeface="Arial"/>
                        </a:rPr>
                        <a:t>2024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845" marR="146685" indent="46990">
                        <a:lnSpc>
                          <a:spcPct val="100000"/>
                        </a:lnSpc>
                        <a:spcBef>
                          <a:spcPts val="620"/>
                        </a:spcBef>
                      </a:pPr>
                      <a:r>
                        <a:rPr sz="1200" spc="-25" dirty="0">
                          <a:solidFill>
                            <a:srgbClr val="5C5B5A"/>
                          </a:solidFill>
                          <a:latin typeface="Arial"/>
                          <a:cs typeface="Arial"/>
                        </a:rPr>
                        <a:t>Jan </a:t>
                      </a:r>
                      <a:r>
                        <a:rPr sz="1200" spc="-20" dirty="0">
                          <a:solidFill>
                            <a:srgbClr val="5C5B5A"/>
                          </a:solidFill>
                          <a:latin typeface="Arial"/>
                          <a:cs typeface="Arial"/>
                        </a:rPr>
                        <a:t>2025</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3"/>
                  </a:ext>
                </a:extLst>
              </a:tr>
              <a:tr h="531495">
                <a:tc>
                  <a:txBody>
                    <a:bodyPr/>
                    <a:lstStyle/>
                    <a:p>
                      <a:pPr marL="63500" marR="57150" indent="281940">
                        <a:lnSpc>
                          <a:spcPct val="100000"/>
                        </a:lnSpc>
                        <a:spcBef>
                          <a:spcPts val="620"/>
                        </a:spcBef>
                      </a:pPr>
                      <a:r>
                        <a:rPr sz="1200" b="1" spc="-10" dirty="0">
                          <a:solidFill>
                            <a:srgbClr val="5C5B5A"/>
                          </a:solidFill>
                          <a:latin typeface="Arial"/>
                          <a:cs typeface="Arial"/>
                        </a:rPr>
                        <a:t>Total respondents</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340"/>
                        </a:spcBef>
                      </a:pPr>
                      <a:r>
                        <a:rPr sz="1200" spc="-20" dirty="0">
                          <a:solidFill>
                            <a:srgbClr val="5C5B5A"/>
                          </a:solidFill>
                          <a:latin typeface="Arial"/>
                          <a:cs typeface="Arial"/>
                        </a:rPr>
                        <a:t>1385</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340"/>
                        </a:spcBef>
                      </a:pPr>
                      <a:r>
                        <a:rPr sz="1200" spc="-20" dirty="0">
                          <a:solidFill>
                            <a:srgbClr val="5C5B5A"/>
                          </a:solidFill>
                          <a:latin typeface="Arial"/>
                          <a:cs typeface="Arial"/>
                        </a:rPr>
                        <a:t>1467</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340"/>
                        </a:spcBef>
                      </a:pPr>
                      <a:r>
                        <a:rPr sz="1200" spc="-20" dirty="0">
                          <a:solidFill>
                            <a:srgbClr val="5C5B5A"/>
                          </a:solidFill>
                          <a:latin typeface="Arial"/>
                          <a:cs typeface="Arial"/>
                        </a:rPr>
                        <a:t>1677</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340"/>
                        </a:spcBef>
                      </a:pPr>
                      <a:r>
                        <a:rPr sz="1200" spc="-20" dirty="0">
                          <a:solidFill>
                            <a:srgbClr val="5C5B5A"/>
                          </a:solidFill>
                          <a:latin typeface="Arial"/>
                          <a:cs typeface="Arial"/>
                        </a:rPr>
                        <a:t>1636</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340"/>
                        </a:spcBef>
                      </a:pPr>
                      <a:r>
                        <a:rPr sz="1200" spc="-20" dirty="0">
                          <a:solidFill>
                            <a:srgbClr val="5C5B5A"/>
                          </a:solidFill>
                          <a:latin typeface="Arial"/>
                          <a:cs typeface="Arial"/>
                        </a:rPr>
                        <a:t>1470</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340"/>
                        </a:spcBef>
                      </a:pPr>
                      <a:r>
                        <a:rPr sz="1200" spc="-20" dirty="0">
                          <a:solidFill>
                            <a:srgbClr val="5C5B5A"/>
                          </a:solidFill>
                          <a:latin typeface="Arial"/>
                          <a:cs typeface="Arial"/>
                        </a:rPr>
                        <a:t>1767</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340"/>
                        </a:spcBef>
                      </a:pPr>
                      <a:r>
                        <a:rPr sz="1200" spc="-20" dirty="0">
                          <a:solidFill>
                            <a:srgbClr val="5C5B5A"/>
                          </a:solidFill>
                          <a:latin typeface="Arial"/>
                          <a:cs typeface="Arial"/>
                        </a:rPr>
                        <a:t>1488</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340"/>
                        </a:spcBef>
                      </a:pPr>
                      <a:r>
                        <a:rPr sz="1200" spc="-20" dirty="0">
                          <a:solidFill>
                            <a:srgbClr val="5C5B5A"/>
                          </a:solidFill>
                          <a:latin typeface="Arial"/>
                          <a:cs typeface="Arial"/>
                        </a:rPr>
                        <a:t>1612</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370"/>
                        </a:spcBef>
                      </a:pPr>
                      <a:r>
                        <a:rPr sz="1200" spc="-20" dirty="0">
                          <a:solidFill>
                            <a:srgbClr val="5C5B5A"/>
                          </a:solidFill>
                          <a:latin typeface="Arial"/>
                          <a:cs typeface="Arial"/>
                        </a:rPr>
                        <a:t>1560</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370"/>
                        </a:spcBef>
                      </a:pPr>
                      <a:r>
                        <a:rPr sz="1200" spc="-20" dirty="0">
                          <a:solidFill>
                            <a:srgbClr val="5C5B5A"/>
                          </a:solidFill>
                          <a:latin typeface="Arial"/>
                          <a:cs typeface="Arial"/>
                        </a:rPr>
                        <a:t>1546</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2540" algn="ctr">
                        <a:lnSpc>
                          <a:spcPct val="100000"/>
                        </a:lnSpc>
                        <a:spcBef>
                          <a:spcPts val="1370"/>
                        </a:spcBef>
                      </a:pPr>
                      <a:r>
                        <a:rPr sz="1200" spc="-20" dirty="0">
                          <a:solidFill>
                            <a:srgbClr val="5C5B5A"/>
                          </a:solidFill>
                          <a:latin typeface="Arial"/>
                          <a:cs typeface="Arial"/>
                        </a:rPr>
                        <a:t>1460</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2540" algn="ctr">
                        <a:lnSpc>
                          <a:spcPct val="100000"/>
                        </a:lnSpc>
                        <a:spcBef>
                          <a:spcPts val="1370"/>
                        </a:spcBef>
                      </a:pPr>
                      <a:r>
                        <a:rPr sz="1200" spc="-20" dirty="0">
                          <a:solidFill>
                            <a:srgbClr val="5C5B5A"/>
                          </a:solidFill>
                          <a:latin typeface="Arial"/>
                          <a:cs typeface="Arial"/>
                        </a:rPr>
                        <a:t>1551</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2540" algn="ctr">
                        <a:lnSpc>
                          <a:spcPct val="100000"/>
                        </a:lnSpc>
                        <a:spcBef>
                          <a:spcPts val="1370"/>
                        </a:spcBef>
                      </a:pPr>
                      <a:r>
                        <a:rPr sz="1200" spc="-20" dirty="0">
                          <a:solidFill>
                            <a:srgbClr val="5C5B5A"/>
                          </a:solidFill>
                          <a:latin typeface="Arial"/>
                          <a:cs typeface="Arial"/>
                        </a:rPr>
                        <a:t>1540</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3175" algn="ctr">
                        <a:lnSpc>
                          <a:spcPct val="100000"/>
                        </a:lnSpc>
                        <a:spcBef>
                          <a:spcPts val="1370"/>
                        </a:spcBef>
                      </a:pPr>
                      <a:r>
                        <a:rPr sz="1200" spc="-20" dirty="0">
                          <a:solidFill>
                            <a:srgbClr val="5C5B5A"/>
                          </a:solidFill>
                          <a:latin typeface="Arial"/>
                          <a:cs typeface="Arial"/>
                        </a:rPr>
                        <a:t>1482</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3175" algn="ctr">
                        <a:lnSpc>
                          <a:spcPct val="100000"/>
                        </a:lnSpc>
                        <a:spcBef>
                          <a:spcPts val="1370"/>
                        </a:spcBef>
                      </a:pPr>
                      <a:r>
                        <a:rPr sz="1200" spc="-20" dirty="0">
                          <a:solidFill>
                            <a:srgbClr val="5C5B5A"/>
                          </a:solidFill>
                          <a:latin typeface="Arial"/>
                          <a:cs typeface="Arial"/>
                        </a:rPr>
                        <a:t>1517</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3810" algn="ctr">
                        <a:lnSpc>
                          <a:spcPct val="100000"/>
                        </a:lnSpc>
                        <a:spcBef>
                          <a:spcPts val="1370"/>
                        </a:spcBef>
                      </a:pPr>
                      <a:r>
                        <a:rPr sz="1200" spc="-20" dirty="0">
                          <a:solidFill>
                            <a:srgbClr val="5C5B5A"/>
                          </a:solidFill>
                          <a:latin typeface="Arial"/>
                          <a:cs typeface="Arial"/>
                        </a:rPr>
                        <a:t>1523</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4"/>
                  </a:ext>
                </a:extLst>
              </a:tr>
              <a:tr h="531495">
                <a:tc>
                  <a:txBody>
                    <a:bodyPr/>
                    <a:lstStyle/>
                    <a:p>
                      <a:pPr marL="63500" marR="57150" indent="298450">
                        <a:lnSpc>
                          <a:spcPct val="100000"/>
                        </a:lnSpc>
                        <a:spcBef>
                          <a:spcPts val="625"/>
                        </a:spcBef>
                      </a:pPr>
                      <a:r>
                        <a:rPr sz="1200" b="1" spc="-25" dirty="0">
                          <a:solidFill>
                            <a:srgbClr val="5C5B5A"/>
                          </a:solidFill>
                          <a:latin typeface="Arial"/>
                          <a:cs typeface="Arial"/>
                        </a:rPr>
                        <a:t>Web </a:t>
                      </a:r>
                      <a:r>
                        <a:rPr sz="1200" b="1" spc="-10" dirty="0">
                          <a:solidFill>
                            <a:srgbClr val="5C5B5A"/>
                          </a:solidFill>
                          <a:latin typeface="Arial"/>
                          <a:cs typeface="Arial"/>
                        </a:rPr>
                        <a:t>respondents</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120">
                        <a:lnSpc>
                          <a:spcPct val="100000"/>
                        </a:lnSpc>
                        <a:spcBef>
                          <a:spcPts val="625"/>
                        </a:spcBef>
                      </a:pPr>
                      <a:r>
                        <a:rPr sz="1200" spc="-25" dirty="0">
                          <a:solidFill>
                            <a:srgbClr val="5C5B5A"/>
                          </a:solidFill>
                          <a:latin typeface="Arial"/>
                          <a:cs typeface="Arial"/>
                        </a:rPr>
                        <a:t>762</a:t>
                      </a:r>
                      <a:endParaRPr sz="1200">
                        <a:latin typeface="Arial"/>
                        <a:cs typeface="Arial"/>
                      </a:endParaRPr>
                    </a:p>
                    <a:p>
                      <a:pPr marL="121920">
                        <a:lnSpc>
                          <a:spcPct val="100000"/>
                        </a:lnSpc>
                      </a:pPr>
                      <a:r>
                        <a:rPr sz="1200" spc="-20" dirty="0">
                          <a:solidFill>
                            <a:srgbClr val="5C5B5A"/>
                          </a:solidFill>
                          <a:latin typeface="Arial"/>
                          <a:cs typeface="Arial"/>
                        </a:rPr>
                        <a:t>(55%)</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120">
                        <a:lnSpc>
                          <a:spcPct val="100000"/>
                        </a:lnSpc>
                        <a:spcBef>
                          <a:spcPts val="625"/>
                        </a:spcBef>
                      </a:pPr>
                      <a:r>
                        <a:rPr sz="1200" spc="-25" dirty="0">
                          <a:solidFill>
                            <a:srgbClr val="5C5B5A"/>
                          </a:solidFill>
                          <a:latin typeface="Arial"/>
                          <a:cs typeface="Arial"/>
                        </a:rPr>
                        <a:t>794</a:t>
                      </a:r>
                      <a:endParaRPr sz="1200">
                        <a:latin typeface="Arial"/>
                        <a:cs typeface="Arial"/>
                      </a:endParaRPr>
                    </a:p>
                    <a:p>
                      <a:pPr marL="121920">
                        <a:lnSpc>
                          <a:spcPct val="100000"/>
                        </a:lnSpc>
                      </a:pPr>
                      <a:r>
                        <a:rPr sz="1200" spc="-20" dirty="0">
                          <a:solidFill>
                            <a:srgbClr val="5C5B5A"/>
                          </a:solidFill>
                          <a:latin typeface="Arial"/>
                          <a:cs typeface="Arial"/>
                        </a:rPr>
                        <a:t>(54%)</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120">
                        <a:lnSpc>
                          <a:spcPct val="100000"/>
                        </a:lnSpc>
                        <a:spcBef>
                          <a:spcPts val="625"/>
                        </a:spcBef>
                      </a:pPr>
                      <a:r>
                        <a:rPr sz="1200" spc="-25" dirty="0">
                          <a:solidFill>
                            <a:srgbClr val="5C5B5A"/>
                          </a:solidFill>
                          <a:latin typeface="Arial"/>
                          <a:cs typeface="Arial"/>
                        </a:rPr>
                        <a:t>785</a:t>
                      </a:r>
                      <a:endParaRPr sz="1200">
                        <a:latin typeface="Arial"/>
                        <a:cs typeface="Arial"/>
                      </a:endParaRPr>
                    </a:p>
                    <a:p>
                      <a:pPr marL="121920">
                        <a:lnSpc>
                          <a:spcPct val="100000"/>
                        </a:lnSpc>
                      </a:pPr>
                      <a:r>
                        <a:rPr sz="1200" spc="-20" dirty="0">
                          <a:solidFill>
                            <a:srgbClr val="5C5B5A"/>
                          </a:solidFill>
                          <a:latin typeface="Arial"/>
                          <a:cs typeface="Arial"/>
                        </a:rPr>
                        <a:t>(47%)</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R="190500" algn="r">
                        <a:lnSpc>
                          <a:spcPct val="100000"/>
                        </a:lnSpc>
                        <a:spcBef>
                          <a:spcPts val="625"/>
                        </a:spcBef>
                      </a:pPr>
                      <a:r>
                        <a:rPr sz="1200" spc="-25" dirty="0">
                          <a:solidFill>
                            <a:srgbClr val="5C5B5A"/>
                          </a:solidFill>
                          <a:latin typeface="Arial"/>
                          <a:cs typeface="Arial"/>
                        </a:rPr>
                        <a:t>791</a:t>
                      </a:r>
                      <a:endParaRPr sz="1200">
                        <a:latin typeface="Arial"/>
                        <a:cs typeface="Arial"/>
                      </a:endParaRPr>
                    </a:p>
                    <a:p>
                      <a:pPr marR="135255" algn="r">
                        <a:lnSpc>
                          <a:spcPct val="100000"/>
                        </a:lnSpc>
                      </a:pPr>
                      <a:r>
                        <a:rPr sz="1200" spc="-20" dirty="0">
                          <a:solidFill>
                            <a:srgbClr val="5C5B5A"/>
                          </a:solidFill>
                          <a:latin typeface="Arial"/>
                          <a:cs typeface="Arial"/>
                        </a:rPr>
                        <a:t>(48%)</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120">
                        <a:lnSpc>
                          <a:spcPct val="100000"/>
                        </a:lnSpc>
                        <a:spcBef>
                          <a:spcPts val="625"/>
                        </a:spcBef>
                      </a:pPr>
                      <a:r>
                        <a:rPr sz="1200" spc="-25" dirty="0">
                          <a:solidFill>
                            <a:srgbClr val="5C5B5A"/>
                          </a:solidFill>
                          <a:latin typeface="Arial"/>
                          <a:cs typeface="Arial"/>
                        </a:rPr>
                        <a:t>721</a:t>
                      </a:r>
                      <a:endParaRPr sz="1200">
                        <a:latin typeface="Arial"/>
                        <a:cs typeface="Arial"/>
                      </a:endParaRPr>
                    </a:p>
                    <a:p>
                      <a:pPr marL="121920">
                        <a:lnSpc>
                          <a:spcPct val="100000"/>
                        </a:lnSpc>
                      </a:pPr>
                      <a:r>
                        <a:rPr sz="1200" spc="-20" dirty="0">
                          <a:solidFill>
                            <a:srgbClr val="5C5B5A"/>
                          </a:solidFill>
                          <a:latin typeface="Arial"/>
                          <a:cs typeface="Arial"/>
                        </a:rPr>
                        <a:t>(49%)</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120">
                        <a:lnSpc>
                          <a:spcPct val="100000"/>
                        </a:lnSpc>
                        <a:spcBef>
                          <a:spcPts val="625"/>
                        </a:spcBef>
                      </a:pPr>
                      <a:r>
                        <a:rPr sz="1200" spc="-25" dirty="0">
                          <a:solidFill>
                            <a:srgbClr val="5C5B5A"/>
                          </a:solidFill>
                          <a:latin typeface="Arial"/>
                          <a:cs typeface="Arial"/>
                        </a:rPr>
                        <a:t>765</a:t>
                      </a:r>
                      <a:endParaRPr sz="1200">
                        <a:latin typeface="Arial"/>
                        <a:cs typeface="Arial"/>
                      </a:endParaRPr>
                    </a:p>
                    <a:p>
                      <a:pPr marL="121920">
                        <a:lnSpc>
                          <a:spcPct val="100000"/>
                        </a:lnSpc>
                      </a:pPr>
                      <a:r>
                        <a:rPr sz="1200" spc="-20" dirty="0">
                          <a:solidFill>
                            <a:srgbClr val="5C5B5A"/>
                          </a:solidFill>
                          <a:latin typeface="Arial"/>
                          <a:cs typeface="Arial"/>
                        </a:rPr>
                        <a:t>(43%)</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755">
                        <a:lnSpc>
                          <a:spcPct val="100000"/>
                        </a:lnSpc>
                        <a:spcBef>
                          <a:spcPts val="625"/>
                        </a:spcBef>
                      </a:pPr>
                      <a:r>
                        <a:rPr sz="1200" spc="-25" dirty="0">
                          <a:solidFill>
                            <a:srgbClr val="5C5B5A"/>
                          </a:solidFill>
                          <a:latin typeface="Arial"/>
                          <a:cs typeface="Arial"/>
                        </a:rPr>
                        <a:t>789</a:t>
                      </a:r>
                      <a:endParaRPr sz="1200">
                        <a:latin typeface="Arial"/>
                        <a:cs typeface="Arial"/>
                      </a:endParaRPr>
                    </a:p>
                    <a:p>
                      <a:pPr marL="122555">
                        <a:lnSpc>
                          <a:spcPct val="100000"/>
                        </a:lnSpc>
                      </a:pPr>
                      <a:r>
                        <a:rPr sz="1200" spc="-20" dirty="0">
                          <a:solidFill>
                            <a:srgbClr val="5C5B5A"/>
                          </a:solidFill>
                          <a:latin typeface="Arial"/>
                          <a:cs typeface="Arial"/>
                        </a:rPr>
                        <a:t>(53%)</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755">
                        <a:lnSpc>
                          <a:spcPct val="100000"/>
                        </a:lnSpc>
                        <a:spcBef>
                          <a:spcPts val="625"/>
                        </a:spcBef>
                      </a:pPr>
                      <a:r>
                        <a:rPr sz="1200" spc="-25" dirty="0">
                          <a:solidFill>
                            <a:srgbClr val="5C5B5A"/>
                          </a:solidFill>
                          <a:latin typeface="Arial"/>
                          <a:cs typeface="Arial"/>
                        </a:rPr>
                        <a:t>766</a:t>
                      </a:r>
                      <a:endParaRPr sz="1200">
                        <a:latin typeface="Arial"/>
                        <a:cs typeface="Arial"/>
                      </a:endParaRPr>
                    </a:p>
                    <a:p>
                      <a:pPr marL="122555">
                        <a:lnSpc>
                          <a:spcPct val="100000"/>
                        </a:lnSpc>
                      </a:pPr>
                      <a:r>
                        <a:rPr sz="1200" spc="-20" dirty="0">
                          <a:solidFill>
                            <a:srgbClr val="5C5B5A"/>
                          </a:solidFill>
                          <a:latin typeface="Arial"/>
                          <a:cs typeface="Arial"/>
                        </a:rPr>
                        <a:t>(48%)</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755">
                        <a:lnSpc>
                          <a:spcPct val="100000"/>
                        </a:lnSpc>
                        <a:spcBef>
                          <a:spcPts val="625"/>
                        </a:spcBef>
                      </a:pPr>
                      <a:r>
                        <a:rPr sz="1200" spc="-25" dirty="0">
                          <a:solidFill>
                            <a:srgbClr val="5C5B5A"/>
                          </a:solidFill>
                          <a:latin typeface="Arial"/>
                          <a:cs typeface="Arial"/>
                        </a:rPr>
                        <a:t>755</a:t>
                      </a:r>
                      <a:endParaRPr sz="1200">
                        <a:latin typeface="Arial"/>
                        <a:cs typeface="Arial"/>
                      </a:endParaRPr>
                    </a:p>
                    <a:p>
                      <a:pPr marL="122555">
                        <a:lnSpc>
                          <a:spcPct val="100000"/>
                        </a:lnSpc>
                      </a:pPr>
                      <a:r>
                        <a:rPr sz="1200" spc="-20" dirty="0">
                          <a:solidFill>
                            <a:srgbClr val="5C5B5A"/>
                          </a:solidFill>
                          <a:latin typeface="Arial"/>
                          <a:cs typeface="Arial"/>
                        </a:rPr>
                        <a:t>(48%)</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755">
                        <a:lnSpc>
                          <a:spcPct val="100000"/>
                        </a:lnSpc>
                        <a:spcBef>
                          <a:spcPts val="625"/>
                        </a:spcBef>
                      </a:pPr>
                      <a:r>
                        <a:rPr sz="1200" spc="-25" dirty="0">
                          <a:solidFill>
                            <a:srgbClr val="5C5B5A"/>
                          </a:solidFill>
                          <a:latin typeface="Arial"/>
                          <a:cs typeface="Arial"/>
                        </a:rPr>
                        <a:t>754</a:t>
                      </a:r>
                      <a:endParaRPr sz="1200">
                        <a:latin typeface="Arial"/>
                        <a:cs typeface="Arial"/>
                      </a:endParaRPr>
                    </a:p>
                    <a:p>
                      <a:pPr marL="122555">
                        <a:lnSpc>
                          <a:spcPct val="100000"/>
                        </a:lnSpc>
                      </a:pPr>
                      <a:r>
                        <a:rPr sz="1200" spc="-20" dirty="0">
                          <a:solidFill>
                            <a:srgbClr val="5C5B5A"/>
                          </a:solidFill>
                          <a:latin typeface="Arial"/>
                          <a:cs typeface="Arial"/>
                        </a:rPr>
                        <a:t>(49%)</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755">
                        <a:lnSpc>
                          <a:spcPct val="100000"/>
                        </a:lnSpc>
                        <a:spcBef>
                          <a:spcPts val="625"/>
                        </a:spcBef>
                      </a:pPr>
                      <a:r>
                        <a:rPr sz="1200" spc="-25" dirty="0">
                          <a:solidFill>
                            <a:srgbClr val="5C5B5A"/>
                          </a:solidFill>
                          <a:latin typeface="Arial"/>
                          <a:cs typeface="Arial"/>
                        </a:rPr>
                        <a:t>766</a:t>
                      </a:r>
                      <a:endParaRPr sz="1200">
                        <a:latin typeface="Arial"/>
                        <a:cs typeface="Arial"/>
                      </a:endParaRPr>
                    </a:p>
                    <a:p>
                      <a:pPr marL="122555">
                        <a:lnSpc>
                          <a:spcPct val="100000"/>
                        </a:lnSpc>
                      </a:pPr>
                      <a:r>
                        <a:rPr sz="1200" spc="-20" dirty="0">
                          <a:solidFill>
                            <a:srgbClr val="5C5B5A"/>
                          </a:solidFill>
                          <a:latin typeface="Arial"/>
                          <a:cs typeface="Arial"/>
                        </a:rPr>
                        <a:t>(52%)</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9390">
                        <a:lnSpc>
                          <a:spcPct val="100000"/>
                        </a:lnSpc>
                        <a:spcBef>
                          <a:spcPts val="625"/>
                        </a:spcBef>
                      </a:pPr>
                      <a:r>
                        <a:rPr sz="1200" spc="-25" dirty="0">
                          <a:solidFill>
                            <a:srgbClr val="5C5B5A"/>
                          </a:solidFill>
                          <a:latin typeface="Arial"/>
                          <a:cs typeface="Arial"/>
                        </a:rPr>
                        <a:t>775</a:t>
                      </a:r>
                      <a:endParaRPr sz="1200">
                        <a:latin typeface="Arial"/>
                        <a:cs typeface="Arial"/>
                      </a:endParaRPr>
                    </a:p>
                    <a:p>
                      <a:pPr marL="123189">
                        <a:lnSpc>
                          <a:spcPct val="100000"/>
                        </a:lnSpc>
                      </a:pPr>
                      <a:r>
                        <a:rPr sz="1200" spc="-20" dirty="0">
                          <a:solidFill>
                            <a:srgbClr val="5C5B5A"/>
                          </a:solidFill>
                          <a:latin typeface="Arial"/>
                          <a:cs typeface="Arial"/>
                        </a:rPr>
                        <a:t>(50%)</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755">
                        <a:lnSpc>
                          <a:spcPct val="100000"/>
                        </a:lnSpc>
                        <a:spcBef>
                          <a:spcPts val="625"/>
                        </a:spcBef>
                      </a:pPr>
                      <a:r>
                        <a:rPr sz="1200" spc="-25" dirty="0">
                          <a:solidFill>
                            <a:srgbClr val="5C5B5A"/>
                          </a:solidFill>
                          <a:latin typeface="Arial"/>
                          <a:cs typeface="Arial"/>
                        </a:rPr>
                        <a:t>770</a:t>
                      </a:r>
                      <a:endParaRPr sz="1200">
                        <a:latin typeface="Arial"/>
                        <a:cs typeface="Arial"/>
                      </a:endParaRPr>
                    </a:p>
                    <a:p>
                      <a:pPr marL="122555">
                        <a:lnSpc>
                          <a:spcPct val="100000"/>
                        </a:lnSpc>
                      </a:pPr>
                      <a:r>
                        <a:rPr sz="1200" spc="-20" dirty="0">
                          <a:solidFill>
                            <a:srgbClr val="5C5B5A"/>
                          </a:solidFill>
                          <a:latin typeface="Arial"/>
                          <a:cs typeface="Arial"/>
                        </a:rPr>
                        <a:t>(50%)</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9390">
                        <a:lnSpc>
                          <a:spcPct val="100000"/>
                        </a:lnSpc>
                        <a:spcBef>
                          <a:spcPts val="625"/>
                        </a:spcBef>
                      </a:pPr>
                      <a:r>
                        <a:rPr sz="1200" spc="-25" dirty="0">
                          <a:solidFill>
                            <a:srgbClr val="5C5B5A"/>
                          </a:solidFill>
                          <a:latin typeface="Arial"/>
                          <a:cs typeface="Arial"/>
                        </a:rPr>
                        <a:t>775</a:t>
                      </a:r>
                      <a:endParaRPr sz="1200">
                        <a:latin typeface="Arial"/>
                        <a:cs typeface="Arial"/>
                      </a:endParaRPr>
                    </a:p>
                    <a:p>
                      <a:pPr marL="123189">
                        <a:lnSpc>
                          <a:spcPct val="100000"/>
                        </a:lnSpc>
                      </a:pPr>
                      <a:r>
                        <a:rPr sz="1200" spc="-20" dirty="0">
                          <a:solidFill>
                            <a:srgbClr val="5C5B5A"/>
                          </a:solidFill>
                          <a:latin typeface="Arial"/>
                          <a:cs typeface="Arial"/>
                        </a:rPr>
                        <a:t>(52%)</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9390">
                        <a:lnSpc>
                          <a:spcPct val="100000"/>
                        </a:lnSpc>
                        <a:spcBef>
                          <a:spcPts val="625"/>
                        </a:spcBef>
                      </a:pPr>
                      <a:r>
                        <a:rPr sz="1200" spc="-25" dirty="0">
                          <a:solidFill>
                            <a:srgbClr val="5C5B5A"/>
                          </a:solidFill>
                          <a:latin typeface="Arial"/>
                          <a:cs typeface="Arial"/>
                        </a:rPr>
                        <a:t>759</a:t>
                      </a:r>
                      <a:endParaRPr sz="1200">
                        <a:latin typeface="Arial"/>
                        <a:cs typeface="Arial"/>
                      </a:endParaRPr>
                    </a:p>
                    <a:p>
                      <a:pPr marL="123189">
                        <a:lnSpc>
                          <a:spcPct val="100000"/>
                        </a:lnSpc>
                      </a:pPr>
                      <a:r>
                        <a:rPr sz="1200" spc="-20" dirty="0">
                          <a:solidFill>
                            <a:srgbClr val="5C5B5A"/>
                          </a:solidFill>
                          <a:latin typeface="Arial"/>
                          <a:cs typeface="Arial"/>
                        </a:rPr>
                        <a:t>(50%)</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9390">
                        <a:lnSpc>
                          <a:spcPct val="100000"/>
                        </a:lnSpc>
                        <a:spcBef>
                          <a:spcPts val="625"/>
                        </a:spcBef>
                      </a:pPr>
                      <a:r>
                        <a:rPr sz="1200" spc="-25" dirty="0">
                          <a:solidFill>
                            <a:srgbClr val="5C5B5A"/>
                          </a:solidFill>
                          <a:latin typeface="Arial"/>
                          <a:cs typeface="Arial"/>
                        </a:rPr>
                        <a:t>762</a:t>
                      </a:r>
                      <a:endParaRPr sz="1200">
                        <a:latin typeface="Arial"/>
                        <a:cs typeface="Arial"/>
                      </a:endParaRPr>
                    </a:p>
                    <a:p>
                      <a:pPr marL="123189">
                        <a:lnSpc>
                          <a:spcPct val="100000"/>
                        </a:lnSpc>
                      </a:pPr>
                      <a:r>
                        <a:rPr sz="1200" spc="-20" dirty="0">
                          <a:solidFill>
                            <a:srgbClr val="5C5B5A"/>
                          </a:solidFill>
                          <a:latin typeface="Arial"/>
                          <a:cs typeface="Arial"/>
                        </a:rPr>
                        <a:t>(50%)</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5"/>
                  </a:ext>
                </a:extLst>
              </a:tr>
              <a:tr h="749300">
                <a:tc>
                  <a:txBody>
                    <a:bodyPr/>
                    <a:lstStyle/>
                    <a:p>
                      <a:pPr marL="635" algn="ctr">
                        <a:lnSpc>
                          <a:spcPct val="100000"/>
                        </a:lnSpc>
                        <a:spcBef>
                          <a:spcPts val="40"/>
                        </a:spcBef>
                      </a:pPr>
                      <a:r>
                        <a:rPr sz="1200" b="1" spc="-25" dirty="0">
                          <a:solidFill>
                            <a:srgbClr val="5C5B5A"/>
                          </a:solidFill>
                          <a:latin typeface="Arial"/>
                          <a:cs typeface="Arial"/>
                        </a:rPr>
                        <a:t>F2F</a:t>
                      </a:r>
                      <a:endParaRPr sz="1200">
                        <a:latin typeface="Arial"/>
                        <a:cs typeface="Arial"/>
                      </a:endParaRPr>
                    </a:p>
                    <a:p>
                      <a:pPr marL="63500" marR="57150" indent="5715" algn="ctr">
                        <a:lnSpc>
                          <a:spcPct val="100000"/>
                        </a:lnSpc>
                        <a:spcBef>
                          <a:spcPts val="5"/>
                        </a:spcBef>
                      </a:pPr>
                      <a:r>
                        <a:rPr sz="1200" b="1" spc="-10" dirty="0">
                          <a:solidFill>
                            <a:srgbClr val="5C5B5A"/>
                          </a:solidFill>
                          <a:latin typeface="Arial"/>
                          <a:cs typeface="Arial"/>
                        </a:rPr>
                        <a:t>(previously phone) respondents</a:t>
                      </a:r>
                      <a:endParaRPr sz="12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120">
                        <a:lnSpc>
                          <a:spcPct val="100000"/>
                        </a:lnSpc>
                        <a:spcBef>
                          <a:spcPts val="5"/>
                        </a:spcBef>
                      </a:pPr>
                      <a:r>
                        <a:rPr sz="1200" spc="-25" dirty="0">
                          <a:solidFill>
                            <a:srgbClr val="5C5B5A"/>
                          </a:solidFill>
                          <a:latin typeface="Arial"/>
                          <a:cs typeface="Arial"/>
                        </a:rPr>
                        <a:t>250</a:t>
                      </a:r>
                      <a:endParaRPr sz="1200">
                        <a:latin typeface="Arial"/>
                        <a:cs typeface="Arial"/>
                      </a:endParaRPr>
                    </a:p>
                    <a:p>
                      <a:pPr marL="121920">
                        <a:lnSpc>
                          <a:spcPct val="100000"/>
                        </a:lnSpc>
                      </a:pPr>
                      <a:r>
                        <a:rPr sz="1200" spc="-20" dirty="0">
                          <a:solidFill>
                            <a:srgbClr val="5C5B5A"/>
                          </a:solidFill>
                          <a:latin typeface="Arial"/>
                          <a:cs typeface="Arial"/>
                        </a:rPr>
                        <a:t>(18%)</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120">
                        <a:lnSpc>
                          <a:spcPct val="100000"/>
                        </a:lnSpc>
                        <a:spcBef>
                          <a:spcPts val="5"/>
                        </a:spcBef>
                      </a:pPr>
                      <a:r>
                        <a:rPr sz="1200" spc="-25" dirty="0">
                          <a:solidFill>
                            <a:srgbClr val="5C5B5A"/>
                          </a:solidFill>
                          <a:latin typeface="Arial"/>
                          <a:cs typeface="Arial"/>
                        </a:rPr>
                        <a:t>250</a:t>
                      </a:r>
                      <a:endParaRPr sz="1200">
                        <a:latin typeface="Arial"/>
                        <a:cs typeface="Arial"/>
                      </a:endParaRPr>
                    </a:p>
                    <a:p>
                      <a:pPr marL="121920">
                        <a:lnSpc>
                          <a:spcPct val="100000"/>
                        </a:lnSpc>
                      </a:pPr>
                      <a:r>
                        <a:rPr sz="1200" spc="-20" dirty="0">
                          <a:solidFill>
                            <a:srgbClr val="5C5B5A"/>
                          </a:solidFill>
                          <a:latin typeface="Arial"/>
                          <a:cs typeface="Arial"/>
                        </a:rPr>
                        <a:t>(17%)</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120">
                        <a:lnSpc>
                          <a:spcPct val="100000"/>
                        </a:lnSpc>
                        <a:spcBef>
                          <a:spcPts val="5"/>
                        </a:spcBef>
                      </a:pPr>
                      <a:r>
                        <a:rPr sz="1200" spc="-25" dirty="0">
                          <a:solidFill>
                            <a:srgbClr val="5C5B5A"/>
                          </a:solidFill>
                          <a:latin typeface="Arial"/>
                          <a:cs typeface="Arial"/>
                        </a:rPr>
                        <a:t>235</a:t>
                      </a:r>
                      <a:endParaRPr sz="1200">
                        <a:latin typeface="Arial"/>
                        <a:cs typeface="Arial"/>
                      </a:endParaRPr>
                    </a:p>
                    <a:p>
                      <a:pPr marL="121920">
                        <a:lnSpc>
                          <a:spcPct val="100000"/>
                        </a:lnSpc>
                      </a:pPr>
                      <a:r>
                        <a:rPr sz="1200" spc="-20" dirty="0">
                          <a:solidFill>
                            <a:srgbClr val="5C5B5A"/>
                          </a:solidFill>
                          <a:latin typeface="Arial"/>
                          <a:cs typeface="Arial"/>
                        </a:rPr>
                        <a:t>(14%)</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120">
                        <a:lnSpc>
                          <a:spcPct val="100000"/>
                        </a:lnSpc>
                        <a:spcBef>
                          <a:spcPts val="5"/>
                        </a:spcBef>
                      </a:pPr>
                      <a:r>
                        <a:rPr sz="1200" spc="-25" dirty="0">
                          <a:solidFill>
                            <a:srgbClr val="5C5B5A"/>
                          </a:solidFill>
                          <a:latin typeface="Arial"/>
                          <a:cs typeface="Arial"/>
                        </a:rPr>
                        <a:t>270</a:t>
                      </a:r>
                      <a:endParaRPr sz="1200">
                        <a:latin typeface="Arial"/>
                        <a:cs typeface="Arial"/>
                      </a:endParaRPr>
                    </a:p>
                    <a:p>
                      <a:pPr marL="121920">
                        <a:lnSpc>
                          <a:spcPct val="100000"/>
                        </a:lnSpc>
                      </a:pPr>
                      <a:r>
                        <a:rPr sz="1200" spc="-20" dirty="0">
                          <a:solidFill>
                            <a:srgbClr val="5C5B5A"/>
                          </a:solidFill>
                          <a:latin typeface="Arial"/>
                          <a:cs typeface="Arial"/>
                        </a:rPr>
                        <a:t>(17%)</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78435">
                        <a:lnSpc>
                          <a:spcPct val="100000"/>
                        </a:lnSpc>
                        <a:spcBef>
                          <a:spcPts val="5"/>
                        </a:spcBef>
                      </a:pPr>
                      <a:r>
                        <a:rPr sz="1200" spc="-25" dirty="0">
                          <a:solidFill>
                            <a:srgbClr val="5C5B5A"/>
                          </a:solidFill>
                          <a:latin typeface="Arial"/>
                          <a:cs typeface="Arial"/>
                        </a:rPr>
                        <a:t>250</a:t>
                      </a:r>
                      <a:endParaRPr sz="1200">
                        <a:latin typeface="Arial"/>
                        <a:cs typeface="Arial"/>
                      </a:endParaRPr>
                    </a:p>
                    <a:p>
                      <a:pPr marL="121920">
                        <a:lnSpc>
                          <a:spcPct val="100000"/>
                        </a:lnSpc>
                      </a:pPr>
                      <a:r>
                        <a:rPr sz="1200" spc="-20" dirty="0">
                          <a:solidFill>
                            <a:srgbClr val="5C5B5A"/>
                          </a:solidFill>
                          <a:latin typeface="Arial"/>
                          <a:cs typeface="Arial"/>
                        </a:rPr>
                        <a:t>(17%)</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120">
                        <a:lnSpc>
                          <a:spcPct val="100000"/>
                        </a:lnSpc>
                        <a:spcBef>
                          <a:spcPts val="5"/>
                        </a:spcBef>
                      </a:pPr>
                      <a:r>
                        <a:rPr sz="1200" spc="-25" dirty="0">
                          <a:solidFill>
                            <a:srgbClr val="5C5B5A"/>
                          </a:solidFill>
                          <a:latin typeface="Arial"/>
                          <a:cs typeface="Arial"/>
                        </a:rPr>
                        <a:t>250</a:t>
                      </a:r>
                      <a:endParaRPr sz="1200">
                        <a:latin typeface="Arial"/>
                        <a:cs typeface="Arial"/>
                      </a:endParaRPr>
                    </a:p>
                    <a:p>
                      <a:pPr marL="121920">
                        <a:lnSpc>
                          <a:spcPct val="100000"/>
                        </a:lnSpc>
                      </a:pPr>
                      <a:r>
                        <a:rPr sz="1200" spc="-20" dirty="0">
                          <a:solidFill>
                            <a:srgbClr val="5C5B5A"/>
                          </a:solidFill>
                          <a:latin typeface="Arial"/>
                          <a:cs typeface="Arial"/>
                        </a:rPr>
                        <a:t>(14%)</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755">
                        <a:lnSpc>
                          <a:spcPct val="100000"/>
                        </a:lnSpc>
                        <a:spcBef>
                          <a:spcPts val="5"/>
                        </a:spcBef>
                      </a:pPr>
                      <a:r>
                        <a:rPr sz="1200" spc="-25" dirty="0">
                          <a:solidFill>
                            <a:srgbClr val="5C5B5A"/>
                          </a:solidFill>
                          <a:latin typeface="Arial"/>
                          <a:cs typeface="Arial"/>
                        </a:rPr>
                        <a:t>251</a:t>
                      </a:r>
                      <a:endParaRPr sz="1200">
                        <a:latin typeface="Arial"/>
                        <a:cs typeface="Arial"/>
                      </a:endParaRPr>
                    </a:p>
                    <a:p>
                      <a:pPr marL="122555">
                        <a:lnSpc>
                          <a:spcPct val="100000"/>
                        </a:lnSpc>
                      </a:pPr>
                      <a:r>
                        <a:rPr sz="1200" spc="-20" dirty="0">
                          <a:solidFill>
                            <a:srgbClr val="5C5B5A"/>
                          </a:solidFill>
                          <a:latin typeface="Arial"/>
                          <a:cs typeface="Arial"/>
                        </a:rPr>
                        <a:t>(17%)</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755">
                        <a:lnSpc>
                          <a:spcPct val="100000"/>
                        </a:lnSpc>
                        <a:spcBef>
                          <a:spcPts val="5"/>
                        </a:spcBef>
                      </a:pPr>
                      <a:r>
                        <a:rPr sz="1200" spc="-25" dirty="0">
                          <a:solidFill>
                            <a:srgbClr val="5C5B5A"/>
                          </a:solidFill>
                          <a:latin typeface="Arial"/>
                          <a:cs typeface="Arial"/>
                        </a:rPr>
                        <a:t>250</a:t>
                      </a:r>
                      <a:endParaRPr sz="1200">
                        <a:latin typeface="Arial"/>
                        <a:cs typeface="Arial"/>
                      </a:endParaRPr>
                    </a:p>
                    <a:p>
                      <a:pPr marL="122555">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755">
                        <a:lnSpc>
                          <a:spcPct val="100000"/>
                        </a:lnSpc>
                        <a:spcBef>
                          <a:spcPts val="5"/>
                        </a:spcBef>
                      </a:pPr>
                      <a:r>
                        <a:rPr sz="1200" spc="-25" dirty="0">
                          <a:solidFill>
                            <a:srgbClr val="5C5B5A"/>
                          </a:solidFill>
                          <a:latin typeface="Arial"/>
                          <a:cs typeface="Arial"/>
                        </a:rPr>
                        <a:t>248</a:t>
                      </a:r>
                      <a:endParaRPr sz="1200">
                        <a:latin typeface="Arial"/>
                        <a:cs typeface="Arial"/>
                      </a:endParaRPr>
                    </a:p>
                    <a:p>
                      <a:pPr marL="122555">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755">
                        <a:lnSpc>
                          <a:spcPct val="100000"/>
                        </a:lnSpc>
                        <a:spcBef>
                          <a:spcPts val="5"/>
                        </a:spcBef>
                      </a:pPr>
                      <a:r>
                        <a:rPr sz="1200" spc="-25" dirty="0">
                          <a:solidFill>
                            <a:srgbClr val="5C5B5A"/>
                          </a:solidFill>
                          <a:latin typeface="Arial"/>
                          <a:cs typeface="Arial"/>
                        </a:rPr>
                        <a:t>250</a:t>
                      </a:r>
                      <a:endParaRPr sz="1200">
                        <a:latin typeface="Arial"/>
                        <a:cs typeface="Arial"/>
                      </a:endParaRPr>
                    </a:p>
                    <a:p>
                      <a:pPr marL="122555">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755">
                        <a:lnSpc>
                          <a:spcPct val="100000"/>
                        </a:lnSpc>
                        <a:spcBef>
                          <a:spcPts val="5"/>
                        </a:spcBef>
                      </a:pPr>
                      <a:r>
                        <a:rPr sz="1200" spc="-25" dirty="0">
                          <a:solidFill>
                            <a:srgbClr val="5C5B5A"/>
                          </a:solidFill>
                          <a:latin typeface="Arial"/>
                          <a:cs typeface="Arial"/>
                        </a:rPr>
                        <a:t>259</a:t>
                      </a:r>
                      <a:endParaRPr sz="1200">
                        <a:latin typeface="Arial"/>
                        <a:cs typeface="Arial"/>
                      </a:endParaRPr>
                    </a:p>
                    <a:p>
                      <a:pPr marL="122555">
                        <a:lnSpc>
                          <a:spcPct val="100000"/>
                        </a:lnSpc>
                      </a:pPr>
                      <a:r>
                        <a:rPr sz="1200" spc="-20" dirty="0">
                          <a:solidFill>
                            <a:srgbClr val="5C5B5A"/>
                          </a:solidFill>
                          <a:latin typeface="Arial"/>
                          <a:cs typeface="Arial"/>
                        </a:rPr>
                        <a:t>(18%)</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9390">
                        <a:lnSpc>
                          <a:spcPct val="100000"/>
                        </a:lnSpc>
                        <a:spcBef>
                          <a:spcPts val="5"/>
                        </a:spcBef>
                      </a:pPr>
                      <a:r>
                        <a:rPr sz="1200" spc="-25" dirty="0">
                          <a:solidFill>
                            <a:srgbClr val="5C5B5A"/>
                          </a:solidFill>
                          <a:latin typeface="Arial"/>
                          <a:cs typeface="Arial"/>
                        </a:rPr>
                        <a:t>251</a:t>
                      </a:r>
                      <a:endParaRPr sz="1200">
                        <a:latin typeface="Arial"/>
                        <a:cs typeface="Arial"/>
                      </a:endParaRPr>
                    </a:p>
                    <a:p>
                      <a:pPr marL="123189">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755">
                        <a:lnSpc>
                          <a:spcPct val="100000"/>
                        </a:lnSpc>
                        <a:spcBef>
                          <a:spcPts val="5"/>
                        </a:spcBef>
                      </a:pPr>
                      <a:r>
                        <a:rPr sz="1200" spc="-25" dirty="0">
                          <a:solidFill>
                            <a:srgbClr val="5C5B5A"/>
                          </a:solidFill>
                          <a:latin typeface="Arial"/>
                          <a:cs typeface="Arial"/>
                        </a:rPr>
                        <a:t>250</a:t>
                      </a:r>
                      <a:endParaRPr sz="1200">
                        <a:latin typeface="Arial"/>
                        <a:cs typeface="Arial"/>
                      </a:endParaRPr>
                    </a:p>
                    <a:p>
                      <a:pPr marL="122555">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9390">
                        <a:lnSpc>
                          <a:spcPct val="100000"/>
                        </a:lnSpc>
                        <a:spcBef>
                          <a:spcPts val="5"/>
                        </a:spcBef>
                      </a:pPr>
                      <a:r>
                        <a:rPr sz="1200" spc="-25" dirty="0">
                          <a:solidFill>
                            <a:srgbClr val="5C5B5A"/>
                          </a:solidFill>
                          <a:latin typeface="Arial"/>
                          <a:cs typeface="Arial"/>
                        </a:rPr>
                        <a:t>241</a:t>
                      </a:r>
                      <a:endParaRPr sz="1200">
                        <a:latin typeface="Arial"/>
                        <a:cs typeface="Arial"/>
                      </a:endParaRPr>
                    </a:p>
                    <a:p>
                      <a:pPr marL="123189">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9390">
                        <a:lnSpc>
                          <a:spcPct val="100000"/>
                        </a:lnSpc>
                        <a:spcBef>
                          <a:spcPts val="5"/>
                        </a:spcBef>
                      </a:pPr>
                      <a:r>
                        <a:rPr sz="1200" spc="-25" dirty="0">
                          <a:solidFill>
                            <a:srgbClr val="5C5B5A"/>
                          </a:solidFill>
                          <a:latin typeface="Arial"/>
                          <a:cs typeface="Arial"/>
                        </a:rPr>
                        <a:t>266</a:t>
                      </a:r>
                      <a:endParaRPr sz="1200">
                        <a:latin typeface="Arial"/>
                        <a:cs typeface="Arial"/>
                      </a:endParaRPr>
                    </a:p>
                    <a:p>
                      <a:pPr marL="123189">
                        <a:lnSpc>
                          <a:spcPct val="100000"/>
                        </a:lnSpc>
                      </a:pPr>
                      <a:r>
                        <a:rPr sz="1200" spc="-20" dirty="0">
                          <a:solidFill>
                            <a:srgbClr val="5C5B5A"/>
                          </a:solidFill>
                          <a:latin typeface="Arial"/>
                          <a:cs typeface="Arial"/>
                        </a:rPr>
                        <a:t>(18%)</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9390">
                        <a:lnSpc>
                          <a:spcPct val="100000"/>
                        </a:lnSpc>
                        <a:spcBef>
                          <a:spcPts val="5"/>
                        </a:spcBef>
                      </a:pPr>
                      <a:r>
                        <a:rPr sz="1200" spc="-25" dirty="0">
                          <a:solidFill>
                            <a:srgbClr val="5C5B5A"/>
                          </a:solidFill>
                          <a:latin typeface="Arial"/>
                          <a:cs typeface="Arial"/>
                        </a:rPr>
                        <a:t>250</a:t>
                      </a:r>
                      <a:endParaRPr sz="1200">
                        <a:latin typeface="Arial"/>
                        <a:cs typeface="Arial"/>
                      </a:endParaRPr>
                    </a:p>
                    <a:p>
                      <a:pPr marL="123189">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6"/>
                  </a:ext>
                </a:extLst>
              </a:tr>
              <a:tr h="749300">
                <a:tc>
                  <a:txBody>
                    <a:bodyPr/>
                    <a:lstStyle/>
                    <a:p>
                      <a:pPr marL="75565" marR="67310" algn="ctr">
                        <a:lnSpc>
                          <a:spcPct val="100000"/>
                        </a:lnSpc>
                        <a:spcBef>
                          <a:spcPts val="40"/>
                        </a:spcBef>
                      </a:pPr>
                      <a:r>
                        <a:rPr sz="1200" b="1" dirty="0">
                          <a:solidFill>
                            <a:srgbClr val="5C5B5A"/>
                          </a:solidFill>
                          <a:latin typeface="Arial"/>
                          <a:cs typeface="Arial"/>
                        </a:rPr>
                        <a:t>Online</a:t>
                      </a:r>
                      <a:r>
                        <a:rPr sz="1200" b="1" spc="-35" dirty="0">
                          <a:solidFill>
                            <a:srgbClr val="5C5B5A"/>
                          </a:solidFill>
                          <a:latin typeface="Arial"/>
                          <a:cs typeface="Arial"/>
                        </a:rPr>
                        <a:t> </a:t>
                      </a:r>
                      <a:r>
                        <a:rPr sz="1200" b="1" spc="-10" dirty="0">
                          <a:solidFill>
                            <a:srgbClr val="5C5B5A"/>
                          </a:solidFill>
                          <a:latin typeface="Arial"/>
                          <a:cs typeface="Arial"/>
                        </a:rPr>
                        <a:t>rapid (previously river) sampling</a:t>
                      </a:r>
                      <a:endParaRPr sz="12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120">
                        <a:lnSpc>
                          <a:spcPct val="100000"/>
                        </a:lnSpc>
                      </a:pPr>
                      <a:r>
                        <a:rPr sz="1200" spc="-25" dirty="0">
                          <a:solidFill>
                            <a:srgbClr val="5C5B5A"/>
                          </a:solidFill>
                          <a:latin typeface="Arial"/>
                          <a:cs typeface="Arial"/>
                        </a:rPr>
                        <a:t>373</a:t>
                      </a:r>
                      <a:endParaRPr sz="1200">
                        <a:latin typeface="Arial"/>
                        <a:cs typeface="Arial"/>
                      </a:endParaRPr>
                    </a:p>
                    <a:p>
                      <a:pPr marL="121920">
                        <a:lnSpc>
                          <a:spcPct val="100000"/>
                        </a:lnSpc>
                      </a:pPr>
                      <a:r>
                        <a:rPr sz="1200" spc="-20" dirty="0">
                          <a:solidFill>
                            <a:srgbClr val="5C5B5A"/>
                          </a:solidFill>
                          <a:latin typeface="Arial"/>
                          <a:cs typeface="Arial"/>
                        </a:rPr>
                        <a:t>(27%)</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120">
                        <a:lnSpc>
                          <a:spcPct val="100000"/>
                        </a:lnSpc>
                      </a:pPr>
                      <a:r>
                        <a:rPr sz="1200" spc="-25" dirty="0">
                          <a:solidFill>
                            <a:srgbClr val="5C5B5A"/>
                          </a:solidFill>
                          <a:latin typeface="Arial"/>
                          <a:cs typeface="Arial"/>
                        </a:rPr>
                        <a:t>423</a:t>
                      </a:r>
                      <a:endParaRPr sz="1200">
                        <a:latin typeface="Arial"/>
                        <a:cs typeface="Arial"/>
                      </a:endParaRPr>
                    </a:p>
                    <a:p>
                      <a:pPr marL="121920">
                        <a:lnSpc>
                          <a:spcPct val="100000"/>
                        </a:lnSpc>
                      </a:pPr>
                      <a:r>
                        <a:rPr sz="1200" spc="-20" dirty="0">
                          <a:solidFill>
                            <a:srgbClr val="5C5B5A"/>
                          </a:solidFill>
                          <a:latin typeface="Arial"/>
                          <a:cs typeface="Arial"/>
                        </a:rPr>
                        <a:t>(29%)</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120">
                        <a:lnSpc>
                          <a:spcPct val="100000"/>
                        </a:lnSpc>
                      </a:pPr>
                      <a:r>
                        <a:rPr sz="1200" spc="-25" dirty="0">
                          <a:solidFill>
                            <a:srgbClr val="5C5B5A"/>
                          </a:solidFill>
                          <a:latin typeface="Arial"/>
                          <a:cs typeface="Arial"/>
                        </a:rPr>
                        <a:t>657</a:t>
                      </a:r>
                      <a:endParaRPr sz="1200">
                        <a:latin typeface="Arial"/>
                        <a:cs typeface="Arial"/>
                      </a:endParaRPr>
                    </a:p>
                    <a:p>
                      <a:pPr marL="121920">
                        <a:lnSpc>
                          <a:spcPct val="100000"/>
                        </a:lnSpc>
                      </a:pPr>
                      <a:r>
                        <a:rPr sz="1200" spc="-20" dirty="0">
                          <a:solidFill>
                            <a:srgbClr val="5C5B5A"/>
                          </a:solidFill>
                          <a:latin typeface="Arial"/>
                          <a:cs typeface="Arial"/>
                        </a:rPr>
                        <a:t>(39%)</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120">
                        <a:lnSpc>
                          <a:spcPct val="100000"/>
                        </a:lnSpc>
                      </a:pPr>
                      <a:r>
                        <a:rPr sz="1200" spc="-25" dirty="0">
                          <a:solidFill>
                            <a:srgbClr val="5C5B5A"/>
                          </a:solidFill>
                          <a:latin typeface="Arial"/>
                          <a:cs typeface="Arial"/>
                        </a:rPr>
                        <a:t>575</a:t>
                      </a:r>
                      <a:endParaRPr sz="1200">
                        <a:latin typeface="Arial"/>
                        <a:cs typeface="Arial"/>
                      </a:endParaRPr>
                    </a:p>
                    <a:p>
                      <a:pPr marL="121920">
                        <a:lnSpc>
                          <a:spcPct val="100000"/>
                        </a:lnSpc>
                      </a:pPr>
                      <a:r>
                        <a:rPr sz="1200" spc="-20" dirty="0">
                          <a:solidFill>
                            <a:srgbClr val="5C5B5A"/>
                          </a:solidFill>
                          <a:latin typeface="Arial"/>
                          <a:cs typeface="Arial"/>
                        </a:rPr>
                        <a:t>(35%)</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120">
                        <a:lnSpc>
                          <a:spcPct val="100000"/>
                        </a:lnSpc>
                      </a:pPr>
                      <a:r>
                        <a:rPr sz="1200" spc="-25" dirty="0">
                          <a:solidFill>
                            <a:srgbClr val="5C5B5A"/>
                          </a:solidFill>
                          <a:latin typeface="Arial"/>
                          <a:cs typeface="Arial"/>
                        </a:rPr>
                        <a:t>499</a:t>
                      </a:r>
                      <a:endParaRPr sz="1200">
                        <a:latin typeface="Arial"/>
                        <a:cs typeface="Arial"/>
                      </a:endParaRPr>
                    </a:p>
                    <a:p>
                      <a:pPr marL="121920">
                        <a:lnSpc>
                          <a:spcPct val="100000"/>
                        </a:lnSpc>
                      </a:pPr>
                      <a:r>
                        <a:rPr sz="1200" spc="-20" dirty="0">
                          <a:solidFill>
                            <a:srgbClr val="5C5B5A"/>
                          </a:solidFill>
                          <a:latin typeface="Arial"/>
                          <a:cs typeface="Arial"/>
                        </a:rPr>
                        <a:t>(33%)</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120">
                        <a:lnSpc>
                          <a:spcPct val="100000"/>
                        </a:lnSpc>
                      </a:pPr>
                      <a:r>
                        <a:rPr sz="1200" spc="-25" dirty="0">
                          <a:solidFill>
                            <a:srgbClr val="5C5B5A"/>
                          </a:solidFill>
                          <a:latin typeface="Arial"/>
                          <a:cs typeface="Arial"/>
                        </a:rPr>
                        <a:t>752</a:t>
                      </a:r>
                      <a:endParaRPr sz="1200">
                        <a:latin typeface="Arial"/>
                        <a:cs typeface="Arial"/>
                      </a:endParaRPr>
                    </a:p>
                    <a:p>
                      <a:pPr marL="121920">
                        <a:lnSpc>
                          <a:spcPct val="100000"/>
                        </a:lnSpc>
                      </a:pPr>
                      <a:r>
                        <a:rPr sz="1200" spc="-20" dirty="0">
                          <a:solidFill>
                            <a:srgbClr val="5C5B5A"/>
                          </a:solidFill>
                          <a:latin typeface="Arial"/>
                          <a:cs typeface="Arial"/>
                        </a:rPr>
                        <a:t>(43%)</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755">
                        <a:lnSpc>
                          <a:spcPct val="100000"/>
                        </a:lnSpc>
                      </a:pPr>
                      <a:r>
                        <a:rPr sz="1200" spc="-25" dirty="0">
                          <a:solidFill>
                            <a:srgbClr val="5C5B5A"/>
                          </a:solidFill>
                          <a:latin typeface="Arial"/>
                          <a:cs typeface="Arial"/>
                        </a:rPr>
                        <a:t>448</a:t>
                      </a:r>
                      <a:endParaRPr sz="1200">
                        <a:latin typeface="Arial"/>
                        <a:cs typeface="Arial"/>
                      </a:endParaRPr>
                    </a:p>
                    <a:p>
                      <a:pPr marL="122555">
                        <a:lnSpc>
                          <a:spcPct val="100000"/>
                        </a:lnSpc>
                      </a:pPr>
                      <a:r>
                        <a:rPr sz="1200" spc="-20" dirty="0">
                          <a:solidFill>
                            <a:srgbClr val="5C5B5A"/>
                          </a:solidFill>
                          <a:latin typeface="Arial"/>
                          <a:cs typeface="Arial"/>
                        </a:rPr>
                        <a:t>(30%)</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755">
                        <a:lnSpc>
                          <a:spcPct val="100000"/>
                        </a:lnSpc>
                      </a:pPr>
                      <a:r>
                        <a:rPr sz="1200" spc="-25" dirty="0">
                          <a:solidFill>
                            <a:srgbClr val="5C5B5A"/>
                          </a:solidFill>
                          <a:latin typeface="Arial"/>
                          <a:cs typeface="Arial"/>
                        </a:rPr>
                        <a:t>596</a:t>
                      </a:r>
                      <a:endParaRPr sz="1200">
                        <a:latin typeface="Arial"/>
                        <a:cs typeface="Arial"/>
                      </a:endParaRPr>
                    </a:p>
                    <a:p>
                      <a:pPr marL="122555">
                        <a:lnSpc>
                          <a:spcPct val="100000"/>
                        </a:lnSpc>
                      </a:pPr>
                      <a:r>
                        <a:rPr sz="1200" spc="-20" dirty="0">
                          <a:solidFill>
                            <a:srgbClr val="5C5B5A"/>
                          </a:solidFill>
                          <a:latin typeface="Arial"/>
                          <a:cs typeface="Arial"/>
                        </a:rPr>
                        <a:t>(37%)</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755">
                        <a:lnSpc>
                          <a:spcPct val="100000"/>
                        </a:lnSpc>
                      </a:pPr>
                      <a:r>
                        <a:rPr sz="1200" spc="-25" dirty="0">
                          <a:solidFill>
                            <a:srgbClr val="5C5B5A"/>
                          </a:solidFill>
                          <a:latin typeface="Arial"/>
                          <a:cs typeface="Arial"/>
                        </a:rPr>
                        <a:t>557</a:t>
                      </a:r>
                      <a:endParaRPr sz="1200">
                        <a:latin typeface="Arial"/>
                        <a:cs typeface="Arial"/>
                      </a:endParaRPr>
                    </a:p>
                    <a:p>
                      <a:pPr marL="122555">
                        <a:lnSpc>
                          <a:spcPct val="100000"/>
                        </a:lnSpc>
                      </a:pPr>
                      <a:r>
                        <a:rPr sz="1200" spc="-20" dirty="0">
                          <a:solidFill>
                            <a:srgbClr val="5C5B5A"/>
                          </a:solidFill>
                          <a:latin typeface="Arial"/>
                          <a:cs typeface="Arial"/>
                        </a:rPr>
                        <a:t>(36%)</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755">
                        <a:lnSpc>
                          <a:spcPct val="100000"/>
                        </a:lnSpc>
                      </a:pPr>
                      <a:r>
                        <a:rPr sz="1200" spc="-25" dirty="0">
                          <a:solidFill>
                            <a:srgbClr val="5C5B5A"/>
                          </a:solidFill>
                          <a:latin typeface="Arial"/>
                          <a:cs typeface="Arial"/>
                        </a:rPr>
                        <a:t>542</a:t>
                      </a:r>
                      <a:endParaRPr sz="1200">
                        <a:latin typeface="Arial"/>
                        <a:cs typeface="Arial"/>
                      </a:endParaRPr>
                    </a:p>
                    <a:p>
                      <a:pPr marL="122555">
                        <a:lnSpc>
                          <a:spcPct val="100000"/>
                        </a:lnSpc>
                      </a:pPr>
                      <a:r>
                        <a:rPr sz="1200" spc="-20" dirty="0">
                          <a:solidFill>
                            <a:srgbClr val="5C5B5A"/>
                          </a:solidFill>
                          <a:latin typeface="Arial"/>
                          <a:cs typeface="Arial"/>
                        </a:rPr>
                        <a:t>(35%)</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755">
                        <a:lnSpc>
                          <a:spcPct val="100000"/>
                        </a:lnSpc>
                      </a:pPr>
                      <a:r>
                        <a:rPr sz="1200" spc="-25" dirty="0">
                          <a:solidFill>
                            <a:srgbClr val="5C5B5A"/>
                          </a:solidFill>
                          <a:latin typeface="Arial"/>
                          <a:cs typeface="Arial"/>
                        </a:rPr>
                        <a:t>435</a:t>
                      </a:r>
                      <a:endParaRPr sz="1200">
                        <a:latin typeface="Arial"/>
                        <a:cs typeface="Arial"/>
                      </a:endParaRPr>
                    </a:p>
                    <a:p>
                      <a:pPr marL="122555">
                        <a:lnSpc>
                          <a:spcPct val="100000"/>
                        </a:lnSpc>
                      </a:pPr>
                      <a:r>
                        <a:rPr sz="1200" spc="-20" dirty="0">
                          <a:solidFill>
                            <a:srgbClr val="5C5B5A"/>
                          </a:solidFill>
                          <a:latin typeface="Arial"/>
                          <a:cs typeface="Arial"/>
                        </a:rPr>
                        <a:t>(30%)</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9390">
                        <a:lnSpc>
                          <a:spcPct val="100000"/>
                        </a:lnSpc>
                      </a:pPr>
                      <a:r>
                        <a:rPr sz="1200" spc="-25" dirty="0">
                          <a:solidFill>
                            <a:srgbClr val="5C5B5A"/>
                          </a:solidFill>
                          <a:latin typeface="Arial"/>
                          <a:cs typeface="Arial"/>
                        </a:rPr>
                        <a:t>525</a:t>
                      </a:r>
                      <a:endParaRPr sz="1200">
                        <a:latin typeface="Arial"/>
                        <a:cs typeface="Arial"/>
                      </a:endParaRPr>
                    </a:p>
                    <a:p>
                      <a:pPr marL="123189">
                        <a:lnSpc>
                          <a:spcPct val="100000"/>
                        </a:lnSpc>
                      </a:pPr>
                      <a:r>
                        <a:rPr sz="1200" spc="-20" dirty="0">
                          <a:solidFill>
                            <a:srgbClr val="5C5B5A"/>
                          </a:solidFill>
                          <a:latin typeface="Arial"/>
                          <a:cs typeface="Arial"/>
                        </a:rPr>
                        <a:t>(34%)</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755">
                        <a:lnSpc>
                          <a:spcPct val="100000"/>
                        </a:lnSpc>
                      </a:pPr>
                      <a:r>
                        <a:rPr sz="1200" spc="-25" dirty="0">
                          <a:solidFill>
                            <a:srgbClr val="5C5B5A"/>
                          </a:solidFill>
                          <a:latin typeface="Arial"/>
                          <a:cs typeface="Arial"/>
                        </a:rPr>
                        <a:t>517</a:t>
                      </a:r>
                      <a:endParaRPr sz="1200">
                        <a:latin typeface="Arial"/>
                        <a:cs typeface="Arial"/>
                      </a:endParaRPr>
                    </a:p>
                    <a:p>
                      <a:pPr marL="122555">
                        <a:lnSpc>
                          <a:spcPct val="100000"/>
                        </a:lnSpc>
                      </a:pPr>
                      <a:r>
                        <a:rPr sz="1200" spc="-20" dirty="0">
                          <a:solidFill>
                            <a:srgbClr val="5C5B5A"/>
                          </a:solidFill>
                          <a:latin typeface="Arial"/>
                          <a:cs typeface="Arial"/>
                        </a:rPr>
                        <a:t>(34%)</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9390">
                        <a:lnSpc>
                          <a:spcPct val="100000"/>
                        </a:lnSpc>
                      </a:pPr>
                      <a:r>
                        <a:rPr sz="1200" spc="-25" dirty="0">
                          <a:solidFill>
                            <a:srgbClr val="5C5B5A"/>
                          </a:solidFill>
                          <a:latin typeface="Arial"/>
                          <a:cs typeface="Arial"/>
                        </a:rPr>
                        <a:t>463</a:t>
                      </a:r>
                      <a:endParaRPr sz="1200">
                        <a:latin typeface="Arial"/>
                        <a:cs typeface="Arial"/>
                      </a:endParaRPr>
                    </a:p>
                    <a:p>
                      <a:pPr marL="123189">
                        <a:lnSpc>
                          <a:spcPct val="100000"/>
                        </a:lnSpc>
                      </a:pPr>
                      <a:r>
                        <a:rPr sz="1200" spc="-20" dirty="0">
                          <a:solidFill>
                            <a:srgbClr val="5C5B5A"/>
                          </a:solidFill>
                          <a:latin typeface="Arial"/>
                          <a:cs typeface="Arial"/>
                        </a:rPr>
                        <a:t>(31%)</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9390">
                        <a:lnSpc>
                          <a:spcPct val="100000"/>
                        </a:lnSpc>
                      </a:pPr>
                      <a:r>
                        <a:rPr sz="1200" spc="-25" dirty="0">
                          <a:solidFill>
                            <a:srgbClr val="5C5B5A"/>
                          </a:solidFill>
                          <a:latin typeface="Arial"/>
                          <a:cs typeface="Arial"/>
                        </a:rPr>
                        <a:t>492</a:t>
                      </a:r>
                      <a:endParaRPr sz="1200">
                        <a:latin typeface="Arial"/>
                        <a:cs typeface="Arial"/>
                      </a:endParaRPr>
                    </a:p>
                    <a:p>
                      <a:pPr marL="123189">
                        <a:lnSpc>
                          <a:spcPct val="100000"/>
                        </a:lnSpc>
                      </a:pPr>
                      <a:r>
                        <a:rPr sz="1200" spc="-20" dirty="0">
                          <a:solidFill>
                            <a:srgbClr val="5C5B5A"/>
                          </a:solidFill>
                          <a:latin typeface="Arial"/>
                          <a:cs typeface="Arial"/>
                        </a:rPr>
                        <a:t>(32%)</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203835">
                        <a:lnSpc>
                          <a:spcPct val="100000"/>
                        </a:lnSpc>
                      </a:pPr>
                      <a:r>
                        <a:rPr sz="1200" spc="-25" dirty="0">
                          <a:solidFill>
                            <a:srgbClr val="5C5B5A"/>
                          </a:solidFill>
                          <a:latin typeface="Arial"/>
                          <a:cs typeface="Arial"/>
                        </a:rPr>
                        <a:t>511</a:t>
                      </a:r>
                      <a:endParaRPr sz="1200">
                        <a:latin typeface="Arial"/>
                        <a:cs typeface="Arial"/>
                      </a:endParaRPr>
                    </a:p>
                    <a:p>
                      <a:pPr marL="123189">
                        <a:lnSpc>
                          <a:spcPct val="100000"/>
                        </a:lnSpc>
                      </a:pPr>
                      <a:r>
                        <a:rPr sz="1200" spc="-20" dirty="0">
                          <a:solidFill>
                            <a:srgbClr val="5C5B5A"/>
                          </a:solidFill>
                          <a:latin typeface="Arial"/>
                          <a:cs typeface="Arial"/>
                        </a:rPr>
                        <a:t>(34%)</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7"/>
                  </a:ext>
                </a:extLst>
              </a:tr>
            </a:tbl>
          </a:graphicData>
        </a:graphic>
      </p:graphicFrame>
      <p:sp>
        <p:nvSpPr>
          <p:cNvPr id="5" name="object 5"/>
          <p:cNvSpPr txBox="1"/>
          <p:nvPr/>
        </p:nvSpPr>
        <p:spPr>
          <a:xfrm>
            <a:off x="11546840"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80</a:t>
            </a:r>
            <a:endParaRPr sz="1800">
              <a:latin typeface="Calibri"/>
              <a:cs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p:nvPr/>
        </p:nvSpPr>
        <p:spPr>
          <a:xfrm>
            <a:off x="574040" y="179578"/>
            <a:ext cx="498665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C5B5A"/>
                </a:solidFill>
                <a:latin typeface="Arial"/>
                <a:cs typeface="Arial"/>
              </a:rPr>
              <a:t>Key</a:t>
            </a:r>
            <a:r>
              <a:rPr sz="1800" b="1" spc="-10" dirty="0">
                <a:solidFill>
                  <a:srgbClr val="5C5B5A"/>
                </a:solidFill>
                <a:latin typeface="Arial"/>
                <a:cs typeface="Arial"/>
              </a:rPr>
              <a:t> </a:t>
            </a:r>
            <a:r>
              <a:rPr sz="1800" b="1" dirty="0">
                <a:solidFill>
                  <a:srgbClr val="5C5B5A"/>
                </a:solidFill>
                <a:latin typeface="Arial"/>
                <a:cs typeface="Arial"/>
              </a:rPr>
              <a:t>demographics</a:t>
            </a:r>
            <a:r>
              <a:rPr sz="1800" b="1" spc="-20" dirty="0">
                <a:solidFill>
                  <a:srgbClr val="5C5B5A"/>
                </a:solidFill>
                <a:latin typeface="Arial"/>
                <a:cs typeface="Arial"/>
              </a:rPr>
              <a:t> </a:t>
            </a:r>
            <a:r>
              <a:rPr sz="1800" b="1" dirty="0">
                <a:solidFill>
                  <a:srgbClr val="5C5B5A"/>
                </a:solidFill>
                <a:latin typeface="Arial"/>
                <a:cs typeface="Arial"/>
              </a:rPr>
              <a:t>(before</a:t>
            </a:r>
            <a:r>
              <a:rPr sz="1800" b="1" spc="-15" dirty="0">
                <a:solidFill>
                  <a:srgbClr val="5C5B5A"/>
                </a:solidFill>
                <a:latin typeface="Arial"/>
                <a:cs typeface="Arial"/>
              </a:rPr>
              <a:t> </a:t>
            </a:r>
            <a:r>
              <a:rPr sz="1800" b="1" dirty="0">
                <a:solidFill>
                  <a:srgbClr val="5C5B5A"/>
                </a:solidFill>
                <a:latin typeface="Arial"/>
                <a:cs typeface="Arial"/>
              </a:rPr>
              <a:t>weighting</a:t>
            </a:r>
            <a:r>
              <a:rPr sz="1800" b="1" spc="-50" dirty="0">
                <a:solidFill>
                  <a:srgbClr val="5C5B5A"/>
                </a:solidFill>
                <a:latin typeface="Arial"/>
                <a:cs typeface="Arial"/>
              </a:rPr>
              <a:t> </a:t>
            </a:r>
            <a:r>
              <a:rPr sz="1800" b="1" spc="-10" dirty="0">
                <a:solidFill>
                  <a:srgbClr val="5C5B5A"/>
                </a:solidFill>
                <a:latin typeface="Arial"/>
                <a:cs typeface="Arial"/>
              </a:rPr>
              <a:t>applied)</a:t>
            </a:r>
            <a:endParaRPr sz="1800">
              <a:latin typeface="Arial"/>
              <a:cs typeface="Arial"/>
            </a:endParaRPr>
          </a:p>
        </p:txBody>
      </p:sp>
      <p:graphicFrame>
        <p:nvGraphicFramePr>
          <p:cNvPr id="4" name="object 4"/>
          <p:cNvGraphicFramePr>
            <a:graphicFrameLocks noGrp="1"/>
          </p:cNvGraphicFramePr>
          <p:nvPr/>
        </p:nvGraphicFramePr>
        <p:xfrm>
          <a:off x="364096" y="908050"/>
          <a:ext cx="11539855" cy="4191635"/>
        </p:xfrm>
        <a:graphic>
          <a:graphicData uri="http://schemas.openxmlformats.org/drawingml/2006/table">
            <a:tbl>
              <a:tblPr firstRow="1" bandRow="1">
                <a:tableStyleId>{2D5ABB26-0587-4C30-8999-92F81FD0307C}</a:tableStyleId>
              </a:tblPr>
              <a:tblGrid>
                <a:gridCol w="1259840">
                  <a:extLst>
                    <a:ext uri="{9D8B030D-6E8A-4147-A177-3AD203B41FA5}">
                      <a16:colId xmlns:a16="http://schemas.microsoft.com/office/drawing/2014/main" val="20000"/>
                    </a:ext>
                  </a:extLst>
                </a:gridCol>
                <a:gridCol w="636904">
                  <a:extLst>
                    <a:ext uri="{9D8B030D-6E8A-4147-A177-3AD203B41FA5}">
                      <a16:colId xmlns:a16="http://schemas.microsoft.com/office/drawing/2014/main" val="20001"/>
                    </a:ext>
                  </a:extLst>
                </a:gridCol>
                <a:gridCol w="636905">
                  <a:extLst>
                    <a:ext uri="{9D8B030D-6E8A-4147-A177-3AD203B41FA5}">
                      <a16:colId xmlns:a16="http://schemas.microsoft.com/office/drawing/2014/main" val="20002"/>
                    </a:ext>
                  </a:extLst>
                </a:gridCol>
                <a:gridCol w="636905">
                  <a:extLst>
                    <a:ext uri="{9D8B030D-6E8A-4147-A177-3AD203B41FA5}">
                      <a16:colId xmlns:a16="http://schemas.microsoft.com/office/drawing/2014/main" val="20003"/>
                    </a:ext>
                  </a:extLst>
                </a:gridCol>
                <a:gridCol w="636905">
                  <a:extLst>
                    <a:ext uri="{9D8B030D-6E8A-4147-A177-3AD203B41FA5}">
                      <a16:colId xmlns:a16="http://schemas.microsoft.com/office/drawing/2014/main" val="20004"/>
                    </a:ext>
                  </a:extLst>
                </a:gridCol>
                <a:gridCol w="636904">
                  <a:extLst>
                    <a:ext uri="{9D8B030D-6E8A-4147-A177-3AD203B41FA5}">
                      <a16:colId xmlns:a16="http://schemas.microsoft.com/office/drawing/2014/main" val="20005"/>
                    </a:ext>
                  </a:extLst>
                </a:gridCol>
                <a:gridCol w="636904">
                  <a:extLst>
                    <a:ext uri="{9D8B030D-6E8A-4147-A177-3AD203B41FA5}">
                      <a16:colId xmlns:a16="http://schemas.microsoft.com/office/drawing/2014/main" val="20006"/>
                    </a:ext>
                  </a:extLst>
                </a:gridCol>
                <a:gridCol w="636904">
                  <a:extLst>
                    <a:ext uri="{9D8B030D-6E8A-4147-A177-3AD203B41FA5}">
                      <a16:colId xmlns:a16="http://schemas.microsoft.com/office/drawing/2014/main" val="20007"/>
                    </a:ext>
                  </a:extLst>
                </a:gridCol>
                <a:gridCol w="636904">
                  <a:extLst>
                    <a:ext uri="{9D8B030D-6E8A-4147-A177-3AD203B41FA5}">
                      <a16:colId xmlns:a16="http://schemas.microsoft.com/office/drawing/2014/main" val="20008"/>
                    </a:ext>
                  </a:extLst>
                </a:gridCol>
                <a:gridCol w="636905">
                  <a:extLst>
                    <a:ext uri="{9D8B030D-6E8A-4147-A177-3AD203B41FA5}">
                      <a16:colId xmlns:a16="http://schemas.microsoft.com/office/drawing/2014/main" val="20009"/>
                    </a:ext>
                  </a:extLst>
                </a:gridCol>
                <a:gridCol w="636904">
                  <a:extLst>
                    <a:ext uri="{9D8B030D-6E8A-4147-A177-3AD203B41FA5}">
                      <a16:colId xmlns:a16="http://schemas.microsoft.com/office/drawing/2014/main" val="20010"/>
                    </a:ext>
                  </a:extLst>
                </a:gridCol>
                <a:gridCol w="636904">
                  <a:extLst>
                    <a:ext uri="{9D8B030D-6E8A-4147-A177-3AD203B41FA5}">
                      <a16:colId xmlns:a16="http://schemas.microsoft.com/office/drawing/2014/main" val="20011"/>
                    </a:ext>
                  </a:extLst>
                </a:gridCol>
                <a:gridCol w="636904">
                  <a:extLst>
                    <a:ext uri="{9D8B030D-6E8A-4147-A177-3AD203B41FA5}">
                      <a16:colId xmlns:a16="http://schemas.microsoft.com/office/drawing/2014/main" val="20012"/>
                    </a:ext>
                  </a:extLst>
                </a:gridCol>
                <a:gridCol w="636904">
                  <a:extLst>
                    <a:ext uri="{9D8B030D-6E8A-4147-A177-3AD203B41FA5}">
                      <a16:colId xmlns:a16="http://schemas.microsoft.com/office/drawing/2014/main" val="20013"/>
                    </a:ext>
                  </a:extLst>
                </a:gridCol>
                <a:gridCol w="636904">
                  <a:extLst>
                    <a:ext uri="{9D8B030D-6E8A-4147-A177-3AD203B41FA5}">
                      <a16:colId xmlns:a16="http://schemas.microsoft.com/office/drawing/2014/main" val="20014"/>
                    </a:ext>
                  </a:extLst>
                </a:gridCol>
                <a:gridCol w="636904">
                  <a:extLst>
                    <a:ext uri="{9D8B030D-6E8A-4147-A177-3AD203B41FA5}">
                      <a16:colId xmlns:a16="http://schemas.microsoft.com/office/drawing/2014/main" val="20015"/>
                    </a:ext>
                  </a:extLst>
                </a:gridCol>
                <a:gridCol w="636904">
                  <a:extLst>
                    <a:ext uri="{9D8B030D-6E8A-4147-A177-3AD203B41FA5}">
                      <a16:colId xmlns:a16="http://schemas.microsoft.com/office/drawing/2014/main" val="20016"/>
                    </a:ext>
                  </a:extLst>
                </a:gridCol>
              </a:tblGrid>
              <a:tr h="452755">
                <a:tc>
                  <a:txBody>
                    <a:bodyPr/>
                    <a:lstStyle/>
                    <a:p>
                      <a:pPr marL="1905" algn="ctr">
                        <a:lnSpc>
                          <a:spcPct val="100000"/>
                        </a:lnSpc>
                        <a:spcBef>
                          <a:spcPts val="1030"/>
                        </a:spcBef>
                      </a:pPr>
                      <a:r>
                        <a:rPr sz="1200" b="1" spc="-10" dirty="0">
                          <a:solidFill>
                            <a:srgbClr val="FFFFFF"/>
                          </a:solidFill>
                          <a:latin typeface="Arial"/>
                          <a:cs typeface="Arial"/>
                        </a:rPr>
                        <a:t>Survey</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1030"/>
                        </a:spcBef>
                      </a:pPr>
                      <a:r>
                        <a:rPr sz="1200" b="1" spc="-50" dirty="0">
                          <a:solidFill>
                            <a:srgbClr val="FFFFFF"/>
                          </a:solidFill>
                          <a:latin typeface="Arial"/>
                          <a:cs typeface="Arial"/>
                        </a:rPr>
                        <a:t>1</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1030"/>
                        </a:spcBef>
                      </a:pPr>
                      <a:r>
                        <a:rPr sz="1200" b="1" spc="-50" dirty="0">
                          <a:solidFill>
                            <a:srgbClr val="FFFFFF"/>
                          </a:solidFill>
                          <a:latin typeface="Arial"/>
                          <a:cs typeface="Arial"/>
                        </a:rPr>
                        <a:t>2</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1030"/>
                        </a:spcBef>
                      </a:pPr>
                      <a:r>
                        <a:rPr sz="1200" b="1" spc="-50" dirty="0">
                          <a:solidFill>
                            <a:srgbClr val="FFFFFF"/>
                          </a:solidFill>
                          <a:latin typeface="Arial"/>
                          <a:cs typeface="Arial"/>
                        </a:rPr>
                        <a:t>3</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635" algn="ctr">
                        <a:lnSpc>
                          <a:spcPct val="100000"/>
                        </a:lnSpc>
                        <a:spcBef>
                          <a:spcPts val="1030"/>
                        </a:spcBef>
                      </a:pPr>
                      <a:r>
                        <a:rPr sz="1200" b="1" spc="-50" dirty="0">
                          <a:solidFill>
                            <a:srgbClr val="FFFFFF"/>
                          </a:solidFill>
                          <a:latin typeface="Arial"/>
                          <a:cs typeface="Arial"/>
                        </a:rPr>
                        <a:t>4</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635" algn="ctr">
                        <a:lnSpc>
                          <a:spcPct val="100000"/>
                        </a:lnSpc>
                        <a:spcBef>
                          <a:spcPts val="1030"/>
                        </a:spcBef>
                      </a:pPr>
                      <a:r>
                        <a:rPr sz="1200" b="1" spc="-50" dirty="0">
                          <a:solidFill>
                            <a:srgbClr val="FFFFFF"/>
                          </a:solidFill>
                          <a:latin typeface="Arial"/>
                          <a:cs typeface="Arial"/>
                        </a:rPr>
                        <a:t>5</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270" algn="ctr">
                        <a:lnSpc>
                          <a:spcPct val="100000"/>
                        </a:lnSpc>
                        <a:spcBef>
                          <a:spcPts val="1030"/>
                        </a:spcBef>
                      </a:pPr>
                      <a:r>
                        <a:rPr sz="1200" b="1" spc="-50" dirty="0">
                          <a:solidFill>
                            <a:srgbClr val="FFFFFF"/>
                          </a:solidFill>
                          <a:latin typeface="Arial"/>
                          <a:cs typeface="Arial"/>
                        </a:rPr>
                        <a:t>6</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635" algn="ctr">
                        <a:lnSpc>
                          <a:spcPct val="100000"/>
                        </a:lnSpc>
                        <a:spcBef>
                          <a:spcPts val="1030"/>
                        </a:spcBef>
                      </a:pPr>
                      <a:r>
                        <a:rPr sz="1200" b="1" spc="-50" dirty="0">
                          <a:solidFill>
                            <a:srgbClr val="FFFFFF"/>
                          </a:solidFill>
                          <a:latin typeface="Arial"/>
                          <a:cs typeface="Arial"/>
                        </a:rPr>
                        <a:t>7</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270" algn="ctr">
                        <a:lnSpc>
                          <a:spcPct val="100000"/>
                        </a:lnSpc>
                        <a:spcBef>
                          <a:spcPts val="1030"/>
                        </a:spcBef>
                      </a:pPr>
                      <a:r>
                        <a:rPr sz="1200" b="1" spc="-50" dirty="0">
                          <a:solidFill>
                            <a:srgbClr val="FFFFFF"/>
                          </a:solidFill>
                          <a:latin typeface="Arial"/>
                          <a:cs typeface="Arial"/>
                        </a:rPr>
                        <a:t>8</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270" algn="ctr">
                        <a:lnSpc>
                          <a:spcPct val="100000"/>
                        </a:lnSpc>
                        <a:spcBef>
                          <a:spcPts val="1030"/>
                        </a:spcBef>
                      </a:pPr>
                      <a:r>
                        <a:rPr sz="1200" b="1" spc="-50" dirty="0">
                          <a:solidFill>
                            <a:srgbClr val="FFFFFF"/>
                          </a:solidFill>
                          <a:latin typeface="Arial"/>
                          <a:cs typeface="Arial"/>
                        </a:rPr>
                        <a:t>9</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905" algn="ctr">
                        <a:lnSpc>
                          <a:spcPct val="100000"/>
                        </a:lnSpc>
                        <a:spcBef>
                          <a:spcPts val="1030"/>
                        </a:spcBef>
                      </a:pPr>
                      <a:r>
                        <a:rPr sz="1200" b="1" spc="-25" dirty="0">
                          <a:solidFill>
                            <a:srgbClr val="FFFFFF"/>
                          </a:solidFill>
                          <a:latin typeface="Arial"/>
                          <a:cs typeface="Arial"/>
                        </a:rPr>
                        <a:t>10</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1030"/>
                        </a:spcBef>
                      </a:pPr>
                      <a:r>
                        <a:rPr sz="1200" b="1" spc="-25" dirty="0">
                          <a:solidFill>
                            <a:srgbClr val="FFFFFF"/>
                          </a:solidFill>
                          <a:latin typeface="Arial"/>
                          <a:cs typeface="Arial"/>
                        </a:rPr>
                        <a:t>11</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2540" algn="ctr">
                        <a:lnSpc>
                          <a:spcPct val="100000"/>
                        </a:lnSpc>
                        <a:spcBef>
                          <a:spcPts val="1030"/>
                        </a:spcBef>
                      </a:pPr>
                      <a:r>
                        <a:rPr sz="1200" b="1" spc="-25" dirty="0">
                          <a:solidFill>
                            <a:srgbClr val="FFFFFF"/>
                          </a:solidFill>
                          <a:latin typeface="Arial"/>
                          <a:cs typeface="Arial"/>
                        </a:rPr>
                        <a:t>12</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3175" algn="ctr">
                        <a:lnSpc>
                          <a:spcPct val="100000"/>
                        </a:lnSpc>
                        <a:spcBef>
                          <a:spcPts val="1030"/>
                        </a:spcBef>
                      </a:pPr>
                      <a:r>
                        <a:rPr sz="1200" b="1" spc="-25" dirty="0">
                          <a:solidFill>
                            <a:srgbClr val="FFFFFF"/>
                          </a:solidFill>
                          <a:latin typeface="Arial"/>
                          <a:cs typeface="Arial"/>
                        </a:rPr>
                        <a:t>13</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3175" algn="ctr">
                        <a:lnSpc>
                          <a:spcPct val="100000"/>
                        </a:lnSpc>
                        <a:spcBef>
                          <a:spcPts val="1030"/>
                        </a:spcBef>
                      </a:pPr>
                      <a:r>
                        <a:rPr sz="1200" b="1" spc="-25" dirty="0">
                          <a:solidFill>
                            <a:srgbClr val="FFFFFF"/>
                          </a:solidFill>
                          <a:latin typeface="Arial"/>
                          <a:cs typeface="Arial"/>
                        </a:rPr>
                        <a:t>14</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2540" algn="ctr">
                        <a:lnSpc>
                          <a:spcPct val="100000"/>
                        </a:lnSpc>
                        <a:spcBef>
                          <a:spcPts val="1030"/>
                        </a:spcBef>
                      </a:pPr>
                      <a:r>
                        <a:rPr sz="1200" b="1" spc="-25" dirty="0">
                          <a:solidFill>
                            <a:srgbClr val="FFFFFF"/>
                          </a:solidFill>
                          <a:latin typeface="Arial"/>
                          <a:cs typeface="Arial"/>
                        </a:rPr>
                        <a:t>15</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2540" algn="ctr">
                        <a:lnSpc>
                          <a:spcPct val="100000"/>
                        </a:lnSpc>
                        <a:spcBef>
                          <a:spcPts val="1030"/>
                        </a:spcBef>
                      </a:pPr>
                      <a:r>
                        <a:rPr sz="1200" b="1" spc="-25" dirty="0">
                          <a:solidFill>
                            <a:srgbClr val="FFFFFF"/>
                          </a:solidFill>
                          <a:latin typeface="Arial"/>
                          <a:cs typeface="Arial"/>
                        </a:rPr>
                        <a:t>16</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extLst>
                  <a:ext uri="{0D108BD9-81ED-4DB2-BD59-A6C34878D82A}">
                    <a16:rowId xmlns:a16="http://schemas.microsoft.com/office/drawing/2014/main" val="10000"/>
                  </a:ext>
                </a:extLst>
              </a:tr>
              <a:tr h="452755">
                <a:tc>
                  <a:txBody>
                    <a:bodyPr/>
                    <a:lstStyle/>
                    <a:p>
                      <a:pPr algn="ctr">
                        <a:lnSpc>
                          <a:spcPct val="100000"/>
                        </a:lnSpc>
                        <a:spcBef>
                          <a:spcPts val="1030"/>
                        </a:spcBef>
                      </a:pPr>
                      <a:r>
                        <a:rPr sz="1200" b="1" spc="-20" dirty="0">
                          <a:solidFill>
                            <a:srgbClr val="5C5B5A"/>
                          </a:solidFill>
                          <a:latin typeface="Arial"/>
                          <a:cs typeface="Arial"/>
                        </a:rPr>
                        <a:t>Male</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597</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593</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739</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0"/>
                        </a:spcBef>
                      </a:pPr>
                      <a:r>
                        <a:rPr sz="1200" spc="-25" dirty="0">
                          <a:solidFill>
                            <a:srgbClr val="5C5B5A"/>
                          </a:solidFill>
                          <a:latin typeface="Arial"/>
                          <a:cs typeface="Arial"/>
                        </a:rPr>
                        <a:t>666</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0"/>
                        </a:spcBef>
                      </a:pPr>
                      <a:r>
                        <a:rPr sz="1200" spc="-25" dirty="0">
                          <a:solidFill>
                            <a:srgbClr val="5C5B5A"/>
                          </a:solidFill>
                          <a:latin typeface="Arial"/>
                          <a:cs typeface="Arial"/>
                        </a:rPr>
                        <a:t>686</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030"/>
                        </a:spcBef>
                      </a:pPr>
                      <a:r>
                        <a:rPr sz="1200" spc="-25" dirty="0">
                          <a:solidFill>
                            <a:srgbClr val="5C5B5A"/>
                          </a:solidFill>
                          <a:latin typeface="Arial"/>
                          <a:cs typeface="Arial"/>
                        </a:rPr>
                        <a:t>782</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657</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701</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25"/>
                        </a:spcBef>
                      </a:pPr>
                      <a:r>
                        <a:rPr sz="1100" spc="-25" dirty="0">
                          <a:solidFill>
                            <a:srgbClr val="5C5B5A"/>
                          </a:solidFill>
                          <a:latin typeface="Arial"/>
                          <a:cs typeface="Arial"/>
                        </a:rPr>
                        <a:t>680</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664</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673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678</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657</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598</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668</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673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1"/>
                  </a:ext>
                </a:extLst>
              </a:tr>
              <a:tr h="453390">
                <a:tc>
                  <a:txBody>
                    <a:bodyPr/>
                    <a:lstStyle/>
                    <a:p>
                      <a:pPr algn="ctr">
                        <a:lnSpc>
                          <a:spcPct val="100000"/>
                        </a:lnSpc>
                        <a:spcBef>
                          <a:spcPts val="1030"/>
                        </a:spcBef>
                      </a:pPr>
                      <a:r>
                        <a:rPr sz="1200" b="1" spc="-10" dirty="0">
                          <a:solidFill>
                            <a:srgbClr val="5C5B5A"/>
                          </a:solidFill>
                          <a:latin typeface="Arial"/>
                          <a:cs typeface="Arial"/>
                        </a:rPr>
                        <a:t>Female</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761</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843</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906</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0"/>
                        </a:spcBef>
                      </a:pPr>
                      <a:r>
                        <a:rPr sz="1200" spc="-25" dirty="0">
                          <a:solidFill>
                            <a:srgbClr val="5C5B5A"/>
                          </a:solidFill>
                          <a:latin typeface="Arial"/>
                          <a:cs typeface="Arial"/>
                        </a:rPr>
                        <a:t>970</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0"/>
                        </a:spcBef>
                      </a:pPr>
                      <a:r>
                        <a:rPr sz="1200" spc="-25" dirty="0">
                          <a:solidFill>
                            <a:srgbClr val="5C5B5A"/>
                          </a:solidFill>
                          <a:latin typeface="Arial"/>
                          <a:cs typeface="Arial"/>
                        </a:rPr>
                        <a:t>784</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030"/>
                        </a:spcBef>
                      </a:pPr>
                      <a:r>
                        <a:rPr sz="1200" spc="-25" dirty="0">
                          <a:solidFill>
                            <a:srgbClr val="5C5B5A"/>
                          </a:solidFill>
                          <a:latin typeface="Arial"/>
                          <a:cs typeface="Arial"/>
                        </a:rPr>
                        <a:t>964</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831</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877</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25"/>
                        </a:spcBef>
                      </a:pPr>
                      <a:r>
                        <a:rPr sz="1100" spc="-25" dirty="0">
                          <a:solidFill>
                            <a:srgbClr val="5C5B5A"/>
                          </a:solidFill>
                          <a:latin typeface="Arial"/>
                          <a:cs typeface="Arial"/>
                        </a:rPr>
                        <a:t>852</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840</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766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843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856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866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823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806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2"/>
                  </a:ext>
                </a:extLst>
              </a:tr>
              <a:tr h="452755">
                <a:tc>
                  <a:txBody>
                    <a:bodyPr/>
                    <a:lstStyle/>
                    <a:p>
                      <a:pPr algn="ctr">
                        <a:lnSpc>
                          <a:spcPct val="100000"/>
                        </a:lnSpc>
                        <a:spcBef>
                          <a:spcPts val="1030"/>
                        </a:spcBef>
                      </a:pPr>
                      <a:r>
                        <a:rPr sz="1200" b="1" spc="-10" dirty="0">
                          <a:solidFill>
                            <a:srgbClr val="5C5B5A"/>
                          </a:solidFill>
                          <a:latin typeface="Arial"/>
                          <a:cs typeface="Arial"/>
                        </a:rPr>
                        <a:t>16-</a:t>
                      </a:r>
                      <a:r>
                        <a:rPr sz="1200" b="1" spc="-25" dirty="0">
                          <a:solidFill>
                            <a:srgbClr val="5C5B5A"/>
                          </a:solidFill>
                          <a:latin typeface="Arial"/>
                          <a:cs typeface="Arial"/>
                        </a:rPr>
                        <a:t>24</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30"/>
                        </a:spcBef>
                      </a:pPr>
                      <a:r>
                        <a:rPr sz="1200" spc="-25" dirty="0">
                          <a:solidFill>
                            <a:srgbClr val="5C5B5A"/>
                          </a:solidFill>
                          <a:latin typeface="Arial"/>
                          <a:cs typeface="Arial"/>
                        </a:rPr>
                        <a:t>113</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96</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123</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0"/>
                        </a:spcBef>
                      </a:pPr>
                      <a:r>
                        <a:rPr sz="1200" spc="-25" dirty="0">
                          <a:solidFill>
                            <a:srgbClr val="5C5B5A"/>
                          </a:solidFill>
                          <a:latin typeface="Arial"/>
                          <a:cs typeface="Arial"/>
                        </a:rPr>
                        <a:t>170</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R="1270" algn="ctr">
                        <a:lnSpc>
                          <a:spcPct val="100000"/>
                        </a:lnSpc>
                        <a:spcBef>
                          <a:spcPts val="1030"/>
                        </a:spcBef>
                      </a:pPr>
                      <a:r>
                        <a:rPr sz="1200" spc="-25" dirty="0">
                          <a:solidFill>
                            <a:srgbClr val="5C5B5A"/>
                          </a:solidFill>
                          <a:latin typeface="Arial"/>
                          <a:cs typeface="Arial"/>
                        </a:rPr>
                        <a:t>111</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30"/>
                        </a:spcBef>
                      </a:pPr>
                      <a:r>
                        <a:rPr sz="1200" spc="-25" dirty="0">
                          <a:solidFill>
                            <a:srgbClr val="5C5B5A"/>
                          </a:solidFill>
                          <a:latin typeface="Arial"/>
                          <a:cs typeface="Arial"/>
                        </a:rPr>
                        <a:t>114</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133</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146</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25"/>
                        </a:spcBef>
                      </a:pPr>
                      <a:r>
                        <a:rPr sz="1100" spc="-25" dirty="0">
                          <a:solidFill>
                            <a:srgbClr val="5C5B5A"/>
                          </a:solidFill>
                          <a:latin typeface="Arial"/>
                          <a:cs typeface="Arial"/>
                        </a:rPr>
                        <a:t>123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139</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150</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138</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139</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156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141</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151</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3"/>
                  </a:ext>
                </a:extLst>
              </a:tr>
              <a:tr h="452755">
                <a:tc>
                  <a:txBody>
                    <a:bodyPr/>
                    <a:lstStyle/>
                    <a:p>
                      <a:pPr algn="ctr">
                        <a:lnSpc>
                          <a:spcPct val="100000"/>
                        </a:lnSpc>
                        <a:spcBef>
                          <a:spcPts val="1035"/>
                        </a:spcBef>
                      </a:pPr>
                      <a:r>
                        <a:rPr sz="1200" b="1" spc="-10" dirty="0">
                          <a:solidFill>
                            <a:srgbClr val="5C5B5A"/>
                          </a:solidFill>
                          <a:latin typeface="Arial"/>
                          <a:cs typeface="Arial"/>
                        </a:rPr>
                        <a:t>25-</a:t>
                      </a:r>
                      <a:r>
                        <a:rPr sz="1200" b="1" spc="-25" dirty="0">
                          <a:solidFill>
                            <a:srgbClr val="5C5B5A"/>
                          </a:solidFill>
                          <a:latin typeface="Arial"/>
                          <a:cs typeface="Arial"/>
                        </a:rPr>
                        <a:t>44</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413</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421</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455</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5" dirty="0">
                          <a:solidFill>
                            <a:srgbClr val="5C5B5A"/>
                          </a:solidFill>
                          <a:latin typeface="Arial"/>
                          <a:cs typeface="Arial"/>
                        </a:rPr>
                        <a:t>503</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5" dirty="0">
                          <a:solidFill>
                            <a:srgbClr val="5C5B5A"/>
                          </a:solidFill>
                          <a:latin typeface="Arial"/>
                          <a:cs typeface="Arial"/>
                        </a:rPr>
                        <a:t>440</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035"/>
                        </a:spcBef>
                      </a:pPr>
                      <a:r>
                        <a:rPr sz="1200" spc="-25" dirty="0">
                          <a:solidFill>
                            <a:srgbClr val="5C5B5A"/>
                          </a:solidFill>
                          <a:latin typeface="Arial"/>
                          <a:cs typeface="Arial"/>
                        </a:rPr>
                        <a:t>483</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487</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457</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25"/>
                        </a:spcBef>
                      </a:pPr>
                      <a:r>
                        <a:rPr sz="1100" spc="-25" dirty="0">
                          <a:solidFill>
                            <a:srgbClr val="5C5B5A"/>
                          </a:solidFill>
                          <a:latin typeface="Arial"/>
                          <a:cs typeface="Arial"/>
                        </a:rPr>
                        <a:t>412</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460</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405</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531</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543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451</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496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536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4"/>
                  </a:ext>
                </a:extLst>
              </a:tr>
              <a:tr h="452755">
                <a:tc>
                  <a:txBody>
                    <a:bodyPr/>
                    <a:lstStyle/>
                    <a:p>
                      <a:pPr algn="ctr">
                        <a:lnSpc>
                          <a:spcPct val="100000"/>
                        </a:lnSpc>
                        <a:spcBef>
                          <a:spcPts val="1035"/>
                        </a:spcBef>
                      </a:pPr>
                      <a:r>
                        <a:rPr sz="1200" b="1" spc="-10" dirty="0">
                          <a:solidFill>
                            <a:srgbClr val="5C5B5A"/>
                          </a:solidFill>
                          <a:latin typeface="Arial"/>
                          <a:cs typeface="Arial"/>
                        </a:rPr>
                        <a:t>45-</a:t>
                      </a:r>
                      <a:r>
                        <a:rPr sz="1200" b="1" spc="-25" dirty="0">
                          <a:solidFill>
                            <a:srgbClr val="5C5B5A"/>
                          </a:solidFill>
                          <a:latin typeface="Arial"/>
                          <a:cs typeface="Arial"/>
                        </a:rPr>
                        <a:t>64</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484</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538</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525</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5" dirty="0">
                          <a:solidFill>
                            <a:srgbClr val="5C5B5A"/>
                          </a:solidFill>
                          <a:latin typeface="Arial"/>
                          <a:cs typeface="Arial"/>
                        </a:rPr>
                        <a:t>565</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5" dirty="0">
                          <a:solidFill>
                            <a:srgbClr val="5C5B5A"/>
                          </a:solidFill>
                          <a:latin typeface="Arial"/>
                          <a:cs typeface="Arial"/>
                        </a:rPr>
                        <a:t>570</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035"/>
                        </a:spcBef>
                      </a:pPr>
                      <a:r>
                        <a:rPr sz="1200" spc="-25" dirty="0">
                          <a:solidFill>
                            <a:srgbClr val="5C5B5A"/>
                          </a:solidFill>
                          <a:latin typeface="Arial"/>
                          <a:cs typeface="Arial"/>
                        </a:rPr>
                        <a:t>644</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100"/>
                        </a:spcBef>
                      </a:pPr>
                      <a:r>
                        <a:rPr sz="1100" spc="-25" dirty="0">
                          <a:solidFill>
                            <a:srgbClr val="5C5B5A"/>
                          </a:solidFill>
                          <a:latin typeface="Arial"/>
                          <a:cs typeface="Arial"/>
                        </a:rPr>
                        <a:t>506</a:t>
                      </a:r>
                      <a:endParaRPr sz="1100">
                        <a:latin typeface="Arial"/>
                        <a:cs typeface="Arial"/>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100"/>
                        </a:spcBef>
                      </a:pPr>
                      <a:r>
                        <a:rPr sz="1100" spc="-25" dirty="0">
                          <a:solidFill>
                            <a:srgbClr val="5C5B5A"/>
                          </a:solidFill>
                          <a:latin typeface="Arial"/>
                          <a:cs typeface="Arial"/>
                        </a:rPr>
                        <a:t>624</a:t>
                      </a:r>
                      <a:endParaRPr sz="1100">
                        <a:latin typeface="Arial"/>
                        <a:cs typeface="Arial"/>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25"/>
                        </a:spcBef>
                      </a:pPr>
                      <a:r>
                        <a:rPr sz="1100" spc="-25" dirty="0">
                          <a:solidFill>
                            <a:srgbClr val="5C5B5A"/>
                          </a:solidFill>
                          <a:latin typeface="Arial"/>
                          <a:cs typeface="Arial"/>
                        </a:rPr>
                        <a:t>607</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506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489</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546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566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572</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557</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533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5"/>
                  </a:ext>
                </a:extLst>
              </a:tr>
              <a:tr h="452755">
                <a:tc>
                  <a:txBody>
                    <a:bodyPr/>
                    <a:lstStyle/>
                    <a:p>
                      <a:pPr algn="ctr">
                        <a:lnSpc>
                          <a:spcPct val="100000"/>
                        </a:lnSpc>
                        <a:spcBef>
                          <a:spcPts val="1035"/>
                        </a:spcBef>
                      </a:pPr>
                      <a:r>
                        <a:rPr sz="1200" b="1" spc="-25" dirty="0">
                          <a:solidFill>
                            <a:srgbClr val="5C5B5A"/>
                          </a:solidFill>
                          <a:latin typeface="Arial"/>
                          <a:cs typeface="Arial"/>
                        </a:rPr>
                        <a:t>65+</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375</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412</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574</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5" dirty="0">
                          <a:solidFill>
                            <a:srgbClr val="5C5B5A"/>
                          </a:solidFill>
                          <a:latin typeface="Arial"/>
                          <a:cs typeface="Arial"/>
                        </a:rPr>
                        <a:t>398</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5" dirty="0">
                          <a:solidFill>
                            <a:srgbClr val="5C5B5A"/>
                          </a:solidFill>
                          <a:latin typeface="Arial"/>
                          <a:cs typeface="Arial"/>
                        </a:rPr>
                        <a:t>349</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035"/>
                        </a:spcBef>
                      </a:pPr>
                      <a:r>
                        <a:rPr sz="1200" spc="-25" dirty="0">
                          <a:solidFill>
                            <a:srgbClr val="5C5B5A"/>
                          </a:solidFill>
                          <a:latin typeface="Arial"/>
                          <a:cs typeface="Arial"/>
                        </a:rPr>
                        <a:t>526</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362</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385</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30"/>
                        </a:spcBef>
                      </a:pPr>
                      <a:r>
                        <a:rPr sz="1100" spc="-25" dirty="0">
                          <a:solidFill>
                            <a:srgbClr val="5C5B5A"/>
                          </a:solidFill>
                          <a:latin typeface="Arial"/>
                          <a:cs typeface="Arial"/>
                        </a:rPr>
                        <a:t>418</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30"/>
                        </a:spcBef>
                      </a:pPr>
                      <a:r>
                        <a:rPr sz="1100" spc="-25" dirty="0">
                          <a:solidFill>
                            <a:srgbClr val="5C5B5A"/>
                          </a:solidFill>
                          <a:latin typeface="Arial"/>
                          <a:cs typeface="Arial"/>
                        </a:rPr>
                        <a:t>441</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30"/>
                        </a:spcBef>
                      </a:pPr>
                      <a:r>
                        <a:rPr sz="1100" spc="-25" dirty="0">
                          <a:solidFill>
                            <a:srgbClr val="5C5B5A"/>
                          </a:solidFill>
                          <a:latin typeface="Arial"/>
                          <a:cs typeface="Arial"/>
                        </a:rPr>
                        <a:t>416</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30"/>
                        </a:spcBef>
                      </a:pPr>
                      <a:r>
                        <a:rPr sz="1100" spc="-25" dirty="0">
                          <a:solidFill>
                            <a:srgbClr val="5C5B5A"/>
                          </a:solidFill>
                          <a:latin typeface="Arial"/>
                          <a:cs typeface="Arial"/>
                        </a:rPr>
                        <a:t>336</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30"/>
                        </a:spcBef>
                      </a:pPr>
                      <a:r>
                        <a:rPr sz="1100" spc="-25" dirty="0">
                          <a:solidFill>
                            <a:srgbClr val="5C5B5A"/>
                          </a:solidFill>
                          <a:latin typeface="Arial"/>
                          <a:cs typeface="Arial"/>
                        </a:rPr>
                        <a:t>292</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30"/>
                        </a:spcBef>
                      </a:pPr>
                      <a:r>
                        <a:rPr sz="1100" spc="-25" dirty="0">
                          <a:solidFill>
                            <a:srgbClr val="5C5B5A"/>
                          </a:solidFill>
                          <a:latin typeface="Arial"/>
                          <a:cs typeface="Arial"/>
                        </a:rPr>
                        <a:t>303</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30"/>
                        </a:spcBef>
                      </a:pPr>
                      <a:r>
                        <a:rPr sz="1100" spc="-25" dirty="0">
                          <a:solidFill>
                            <a:srgbClr val="5C5B5A"/>
                          </a:solidFill>
                          <a:latin typeface="Arial"/>
                          <a:cs typeface="Arial"/>
                        </a:rPr>
                        <a:t>323</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30"/>
                        </a:spcBef>
                      </a:pPr>
                      <a:r>
                        <a:rPr sz="1100" spc="-25" dirty="0">
                          <a:solidFill>
                            <a:srgbClr val="5C5B5A"/>
                          </a:solidFill>
                          <a:latin typeface="Arial"/>
                          <a:cs typeface="Arial"/>
                        </a:rPr>
                        <a:t>303</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6"/>
                  </a:ext>
                </a:extLst>
              </a:tr>
              <a:tr h="453390">
                <a:tc>
                  <a:txBody>
                    <a:bodyPr/>
                    <a:lstStyle/>
                    <a:p>
                      <a:pPr algn="ctr">
                        <a:lnSpc>
                          <a:spcPct val="100000"/>
                        </a:lnSpc>
                        <a:spcBef>
                          <a:spcPts val="1035"/>
                        </a:spcBef>
                      </a:pPr>
                      <a:r>
                        <a:rPr sz="1200" b="1" spc="-10" dirty="0">
                          <a:solidFill>
                            <a:srgbClr val="5C5B5A"/>
                          </a:solidFill>
                          <a:latin typeface="Arial"/>
                          <a:cs typeface="Arial"/>
                        </a:rPr>
                        <a:t>White</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0" dirty="0">
                          <a:solidFill>
                            <a:srgbClr val="5C5B5A"/>
                          </a:solidFill>
                          <a:latin typeface="Arial"/>
                          <a:cs typeface="Arial"/>
                        </a:rPr>
                        <a:t>1201</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0" dirty="0">
                          <a:solidFill>
                            <a:srgbClr val="5C5B5A"/>
                          </a:solidFill>
                          <a:latin typeface="Arial"/>
                          <a:cs typeface="Arial"/>
                        </a:rPr>
                        <a:t>1314</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0" dirty="0">
                          <a:solidFill>
                            <a:srgbClr val="5C5B5A"/>
                          </a:solidFill>
                          <a:latin typeface="Arial"/>
                          <a:cs typeface="Arial"/>
                        </a:rPr>
                        <a:t>1503</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0" dirty="0">
                          <a:solidFill>
                            <a:srgbClr val="5C5B5A"/>
                          </a:solidFill>
                          <a:latin typeface="Arial"/>
                          <a:cs typeface="Arial"/>
                        </a:rPr>
                        <a:t>1405</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0" dirty="0">
                          <a:solidFill>
                            <a:srgbClr val="5C5B5A"/>
                          </a:solidFill>
                          <a:latin typeface="Arial"/>
                          <a:cs typeface="Arial"/>
                        </a:rPr>
                        <a:t>1297</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035"/>
                        </a:spcBef>
                      </a:pPr>
                      <a:r>
                        <a:rPr sz="1200" spc="-20" dirty="0">
                          <a:solidFill>
                            <a:srgbClr val="5C5B5A"/>
                          </a:solidFill>
                          <a:latin typeface="Arial"/>
                          <a:cs typeface="Arial"/>
                        </a:rPr>
                        <a:t>1572</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00"/>
                        </a:spcBef>
                      </a:pPr>
                      <a:r>
                        <a:rPr sz="1100" spc="-20" dirty="0">
                          <a:solidFill>
                            <a:srgbClr val="5C5B5A"/>
                          </a:solidFill>
                          <a:latin typeface="Arial"/>
                          <a:cs typeface="Arial"/>
                        </a:rPr>
                        <a:t>1278</a:t>
                      </a:r>
                      <a:endParaRPr sz="1100">
                        <a:latin typeface="Arial"/>
                        <a:cs typeface="Arial"/>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00"/>
                        </a:spcBef>
                      </a:pPr>
                      <a:r>
                        <a:rPr sz="1100" spc="-20" dirty="0">
                          <a:solidFill>
                            <a:srgbClr val="5C5B5A"/>
                          </a:solidFill>
                          <a:latin typeface="Arial"/>
                          <a:cs typeface="Arial"/>
                        </a:rPr>
                        <a:t>1390</a:t>
                      </a:r>
                      <a:endParaRPr sz="1100">
                        <a:latin typeface="Arial"/>
                        <a:cs typeface="Arial"/>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130"/>
                        </a:spcBef>
                      </a:pPr>
                      <a:r>
                        <a:rPr sz="1100" spc="-20" dirty="0">
                          <a:solidFill>
                            <a:srgbClr val="5C5B5A"/>
                          </a:solidFill>
                          <a:latin typeface="Arial"/>
                          <a:cs typeface="Arial"/>
                        </a:rPr>
                        <a:t>1358</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130"/>
                        </a:spcBef>
                      </a:pPr>
                      <a:r>
                        <a:rPr sz="1100" spc="-20" dirty="0">
                          <a:solidFill>
                            <a:srgbClr val="5C5B5A"/>
                          </a:solidFill>
                          <a:latin typeface="Arial"/>
                          <a:cs typeface="Arial"/>
                        </a:rPr>
                        <a:t>1319</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130"/>
                        </a:spcBef>
                      </a:pPr>
                      <a:r>
                        <a:rPr sz="1100" spc="-20" dirty="0">
                          <a:solidFill>
                            <a:srgbClr val="5C5B5A"/>
                          </a:solidFill>
                          <a:latin typeface="Arial"/>
                          <a:cs typeface="Arial"/>
                        </a:rPr>
                        <a:t>1253</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130"/>
                        </a:spcBef>
                      </a:pPr>
                      <a:r>
                        <a:rPr sz="1100" spc="-20" dirty="0">
                          <a:solidFill>
                            <a:srgbClr val="5C5B5A"/>
                          </a:solidFill>
                          <a:latin typeface="Arial"/>
                          <a:cs typeface="Arial"/>
                        </a:rPr>
                        <a:t>1251</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30"/>
                        </a:spcBef>
                      </a:pPr>
                      <a:r>
                        <a:rPr sz="1100" spc="-20" dirty="0">
                          <a:solidFill>
                            <a:srgbClr val="5C5B5A"/>
                          </a:solidFill>
                          <a:latin typeface="Arial"/>
                          <a:cs typeface="Arial"/>
                        </a:rPr>
                        <a:t>1281</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30"/>
                        </a:spcBef>
                      </a:pPr>
                      <a:r>
                        <a:rPr sz="1100" spc="-20" dirty="0">
                          <a:solidFill>
                            <a:srgbClr val="5C5B5A"/>
                          </a:solidFill>
                          <a:latin typeface="Arial"/>
                          <a:cs typeface="Arial"/>
                        </a:rPr>
                        <a:t>1259</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30"/>
                        </a:spcBef>
                      </a:pPr>
                      <a:r>
                        <a:rPr sz="1100" spc="-20" dirty="0">
                          <a:solidFill>
                            <a:srgbClr val="5C5B5A"/>
                          </a:solidFill>
                          <a:latin typeface="Arial"/>
                          <a:cs typeface="Arial"/>
                        </a:rPr>
                        <a:t>1284</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30"/>
                        </a:spcBef>
                      </a:pPr>
                      <a:r>
                        <a:rPr sz="1100" spc="-20" dirty="0">
                          <a:solidFill>
                            <a:srgbClr val="5C5B5A"/>
                          </a:solidFill>
                          <a:latin typeface="Arial"/>
                          <a:cs typeface="Arial"/>
                        </a:rPr>
                        <a:t>1266</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7"/>
                  </a:ext>
                </a:extLst>
              </a:tr>
              <a:tr h="568325">
                <a:tc>
                  <a:txBody>
                    <a:bodyPr/>
                    <a:lstStyle/>
                    <a:p>
                      <a:pPr marL="112395" marR="101600" algn="ctr">
                        <a:lnSpc>
                          <a:spcPct val="100000"/>
                        </a:lnSpc>
                        <a:spcBef>
                          <a:spcPts val="50"/>
                        </a:spcBef>
                      </a:pPr>
                      <a:r>
                        <a:rPr sz="1200" b="1" dirty="0">
                          <a:solidFill>
                            <a:srgbClr val="5C5B5A"/>
                          </a:solidFill>
                          <a:latin typeface="Arial"/>
                          <a:cs typeface="Arial"/>
                        </a:rPr>
                        <a:t>Within</a:t>
                      </a:r>
                      <a:r>
                        <a:rPr sz="1200" b="1" spc="-25" dirty="0">
                          <a:solidFill>
                            <a:srgbClr val="5C5B5A"/>
                          </a:solidFill>
                          <a:latin typeface="Arial"/>
                          <a:cs typeface="Arial"/>
                        </a:rPr>
                        <a:t> </a:t>
                      </a:r>
                      <a:r>
                        <a:rPr sz="1200" b="1" spc="-10" dirty="0">
                          <a:solidFill>
                            <a:srgbClr val="5C5B5A"/>
                          </a:solidFill>
                          <a:latin typeface="Arial"/>
                          <a:cs typeface="Arial"/>
                        </a:rPr>
                        <a:t>racially minoritised communities</a:t>
                      </a:r>
                      <a:endParaRPr sz="1200">
                        <a:latin typeface="Arial"/>
                        <a:cs typeface="Aria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10"/>
                        </a:spcBef>
                      </a:pPr>
                      <a:endParaRPr sz="1200">
                        <a:latin typeface="Times New Roman"/>
                        <a:cs typeface="Times New Roman"/>
                      </a:endParaRPr>
                    </a:p>
                    <a:p>
                      <a:pPr marL="635" algn="ctr">
                        <a:lnSpc>
                          <a:spcPct val="100000"/>
                        </a:lnSpc>
                      </a:pPr>
                      <a:r>
                        <a:rPr sz="1200" spc="-25" dirty="0">
                          <a:solidFill>
                            <a:srgbClr val="5C5B5A"/>
                          </a:solidFill>
                          <a:latin typeface="Arial"/>
                          <a:cs typeface="Arial"/>
                        </a:rPr>
                        <a:t>166</a:t>
                      </a:r>
                      <a:endParaRPr sz="12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10"/>
                        </a:spcBef>
                      </a:pPr>
                      <a:endParaRPr sz="1200">
                        <a:latin typeface="Times New Roman"/>
                        <a:cs typeface="Times New Roman"/>
                      </a:endParaRPr>
                    </a:p>
                    <a:p>
                      <a:pPr marL="635" algn="ctr">
                        <a:lnSpc>
                          <a:spcPct val="100000"/>
                        </a:lnSpc>
                      </a:pPr>
                      <a:r>
                        <a:rPr sz="1200" spc="-25" dirty="0">
                          <a:solidFill>
                            <a:srgbClr val="5C5B5A"/>
                          </a:solidFill>
                          <a:latin typeface="Arial"/>
                          <a:cs typeface="Arial"/>
                        </a:rPr>
                        <a:t>137</a:t>
                      </a:r>
                      <a:endParaRPr sz="12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10"/>
                        </a:spcBef>
                      </a:pPr>
                      <a:endParaRPr sz="1200">
                        <a:latin typeface="Times New Roman"/>
                        <a:cs typeface="Times New Roman"/>
                      </a:endParaRPr>
                    </a:p>
                    <a:p>
                      <a:pPr marL="635" algn="ctr">
                        <a:lnSpc>
                          <a:spcPct val="100000"/>
                        </a:lnSpc>
                      </a:pPr>
                      <a:r>
                        <a:rPr sz="1200" spc="-25" dirty="0">
                          <a:solidFill>
                            <a:srgbClr val="5C5B5A"/>
                          </a:solidFill>
                          <a:latin typeface="Arial"/>
                          <a:cs typeface="Arial"/>
                        </a:rPr>
                        <a:t>159</a:t>
                      </a:r>
                      <a:endParaRPr sz="12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10"/>
                        </a:spcBef>
                      </a:pPr>
                      <a:endParaRPr sz="1200">
                        <a:latin typeface="Times New Roman"/>
                        <a:cs typeface="Times New Roman"/>
                      </a:endParaRPr>
                    </a:p>
                    <a:p>
                      <a:pPr marL="1270" algn="ctr">
                        <a:lnSpc>
                          <a:spcPct val="100000"/>
                        </a:lnSpc>
                      </a:pPr>
                      <a:r>
                        <a:rPr sz="1200" spc="-25" dirty="0">
                          <a:solidFill>
                            <a:srgbClr val="5C5B5A"/>
                          </a:solidFill>
                          <a:latin typeface="Arial"/>
                          <a:cs typeface="Arial"/>
                        </a:rPr>
                        <a:t>208</a:t>
                      </a:r>
                      <a:endParaRPr sz="12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10"/>
                        </a:spcBef>
                      </a:pPr>
                      <a:endParaRPr sz="1200">
                        <a:latin typeface="Times New Roman"/>
                        <a:cs typeface="Times New Roman"/>
                      </a:endParaRPr>
                    </a:p>
                    <a:p>
                      <a:pPr marL="1270" algn="ctr">
                        <a:lnSpc>
                          <a:spcPct val="100000"/>
                        </a:lnSpc>
                      </a:pPr>
                      <a:r>
                        <a:rPr sz="1200" spc="-25" dirty="0">
                          <a:solidFill>
                            <a:srgbClr val="5C5B5A"/>
                          </a:solidFill>
                          <a:latin typeface="Arial"/>
                          <a:cs typeface="Arial"/>
                        </a:rPr>
                        <a:t>173</a:t>
                      </a:r>
                      <a:endParaRPr sz="12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10"/>
                        </a:spcBef>
                      </a:pPr>
                      <a:endParaRPr sz="1200">
                        <a:latin typeface="Times New Roman"/>
                        <a:cs typeface="Times New Roman"/>
                      </a:endParaRPr>
                    </a:p>
                    <a:p>
                      <a:pPr marL="1905" algn="ctr">
                        <a:lnSpc>
                          <a:spcPct val="100000"/>
                        </a:lnSpc>
                      </a:pPr>
                      <a:r>
                        <a:rPr sz="1200" spc="-25" dirty="0">
                          <a:solidFill>
                            <a:srgbClr val="5C5B5A"/>
                          </a:solidFill>
                          <a:latin typeface="Arial"/>
                          <a:cs typeface="Arial"/>
                        </a:rPr>
                        <a:t>181</a:t>
                      </a:r>
                      <a:endParaRPr sz="12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290"/>
                        </a:spcBef>
                      </a:pPr>
                      <a:endParaRPr sz="1100">
                        <a:latin typeface="Times New Roman"/>
                        <a:cs typeface="Times New Roman"/>
                      </a:endParaRPr>
                    </a:p>
                    <a:p>
                      <a:pPr algn="ctr">
                        <a:lnSpc>
                          <a:spcPct val="100000"/>
                        </a:lnSpc>
                      </a:pPr>
                      <a:r>
                        <a:rPr sz="1100" spc="-25" dirty="0">
                          <a:solidFill>
                            <a:srgbClr val="5C5B5A"/>
                          </a:solidFill>
                          <a:latin typeface="Arial"/>
                          <a:cs typeface="Arial"/>
                        </a:rPr>
                        <a:t>194</a:t>
                      </a:r>
                      <a:endParaRPr sz="1100">
                        <a:latin typeface="Arial"/>
                        <a:cs typeface="Arial"/>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290"/>
                        </a:spcBef>
                      </a:pPr>
                      <a:endParaRPr sz="1100">
                        <a:latin typeface="Times New Roman"/>
                        <a:cs typeface="Times New Roman"/>
                      </a:endParaRPr>
                    </a:p>
                    <a:p>
                      <a:pPr algn="ctr">
                        <a:lnSpc>
                          <a:spcPct val="100000"/>
                        </a:lnSpc>
                      </a:pPr>
                      <a:r>
                        <a:rPr sz="1100" spc="-25" dirty="0">
                          <a:solidFill>
                            <a:srgbClr val="5C5B5A"/>
                          </a:solidFill>
                          <a:latin typeface="Arial"/>
                          <a:cs typeface="Arial"/>
                        </a:rPr>
                        <a:t>197</a:t>
                      </a:r>
                      <a:endParaRPr sz="1100">
                        <a:latin typeface="Arial"/>
                        <a:cs typeface="Arial"/>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635" algn="ctr">
                        <a:lnSpc>
                          <a:spcPct val="100000"/>
                        </a:lnSpc>
                        <a:spcBef>
                          <a:spcPts val="5"/>
                        </a:spcBef>
                      </a:pPr>
                      <a:r>
                        <a:rPr sz="1100" spc="-25" dirty="0">
                          <a:solidFill>
                            <a:srgbClr val="5C5B5A"/>
                          </a:solidFill>
                          <a:latin typeface="Arial"/>
                          <a:cs typeface="Arial"/>
                        </a:rPr>
                        <a:t>194</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270" algn="ctr">
                        <a:lnSpc>
                          <a:spcPct val="100000"/>
                        </a:lnSpc>
                        <a:spcBef>
                          <a:spcPts val="5"/>
                        </a:spcBef>
                      </a:pPr>
                      <a:r>
                        <a:rPr sz="1100" spc="-25" dirty="0">
                          <a:solidFill>
                            <a:srgbClr val="5C5B5A"/>
                          </a:solidFill>
                          <a:latin typeface="Arial"/>
                          <a:cs typeface="Arial"/>
                        </a:rPr>
                        <a:t>218</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270" algn="ctr">
                        <a:lnSpc>
                          <a:spcPct val="100000"/>
                        </a:lnSpc>
                        <a:spcBef>
                          <a:spcPts val="5"/>
                        </a:spcBef>
                      </a:pPr>
                      <a:r>
                        <a:rPr sz="1100" spc="-25" dirty="0">
                          <a:solidFill>
                            <a:srgbClr val="5C5B5A"/>
                          </a:solidFill>
                          <a:latin typeface="Arial"/>
                          <a:cs typeface="Arial"/>
                        </a:rPr>
                        <a:t>195</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905" algn="ctr">
                        <a:lnSpc>
                          <a:spcPct val="100000"/>
                        </a:lnSpc>
                        <a:spcBef>
                          <a:spcPts val="5"/>
                        </a:spcBef>
                      </a:pPr>
                      <a:r>
                        <a:rPr sz="1100" spc="-25" dirty="0">
                          <a:solidFill>
                            <a:srgbClr val="5C5B5A"/>
                          </a:solidFill>
                          <a:latin typeface="Arial"/>
                          <a:cs typeface="Arial"/>
                        </a:rPr>
                        <a:t>218</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905" algn="ctr">
                        <a:lnSpc>
                          <a:spcPct val="100000"/>
                        </a:lnSpc>
                        <a:spcBef>
                          <a:spcPts val="5"/>
                        </a:spcBef>
                      </a:pPr>
                      <a:r>
                        <a:rPr sz="1100" spc="-25" dirty="0">
                          <a:solidFill>
                            <a:srgbClr val="5C5B5A"/>
                          </a:solidFill>
                          <a:latin typeface="Arial"/>
                          <a:cs typeface="Arial"/>
                        </a:rPr>
                        <a:t>246</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905" algn="ctr">
                        <a:lnSpc>
                          <a:spcPct val="100000"/>
                        </a:lnSpc>
                        <a:spcBef>
                          <a:spcPts val="5"/>
                        </a:spcBef>
                      </a:pPr>
                      <a:r>
                        <a:rPr sz="1100" spc="-25" dirty="0">
                          <a:solidFill>
                            <a:srgbClr val="5C5B5A"/>
                          </a:solidFill>
                          <a:latin typeface="Arial"/>
                          <a:cs typeface="Arial"/>
                        </a:rPr>
                        <a:t>216</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905" algn="ctr">
                        <a:lnSpc>
                          <a:spcPct val="100000"/>
                        </a:lnSpc>
                        <a:spcBef>
                          <a:spcPts val="5"/>
                        </a:spcBef>
                      </a:pPr>
                      <a:r>
                        <a:rPr sz="1100" spc="-25" dirty="0">
                          <a:solidFill>
                            <a:srgbClr val="5C5B5A"/>
                          </a:solidFill>
                          <a:latin typeface="Arial"/>
                          <a:cs typeface="Arial"/>
                        </a:rPr>
                        <a:t>222</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905" algn="ctr">
                        <a:lnSpc>
                          <a:spcPct val="100000"/>
                        </a:lnSpc>
                        <a:spcBef>
                          <a:spcPts val="5"/>
                        </a:spcBef>
                      </a:pPr>
                      <a:r>
                        <a:rPr sz="1100" spc="-25" dirty="0">
                          <a:solidFill>
                            <a:srgbClr val="5C5B5A"/>
                          </a:solidFill>
                          <a:latin typeface="Arial"/>
                          <a:cs typeface="Arial"/>
                        </a:rPr>
                        <a:t>244</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8"/>
                  </a:ext>
                </a:extLst>
              </a:tr>
            </a:tbl>
          </a:graphicData>
        </a:graphic>
      </p:graphicFrame>
      <p:sp>
        <p:nvSpPr>
          <p:cNvPr id="5" name="object 5"/>
          <p:cNvSpPr txBox="1"/>
          <p:nvPr/>
        </p:nvSpPr>
        <p:spPr>
          <a:xfrm>
            <a:off x="11528552"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81</a:t>
            </a:r>
            <a:endParaRPr sz="1800">
              <a:latin typeface="Calibri"/>
              <a:cs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588365" y="1678381"/>
            <a:ext cx="3376929" cy="772160"/>
          </a:xfrm>
          <a:prstGeom prst="rect">
            <a:avLst/>
          </a:prstGeom>
        </p:spPr>
        <p:txBody>
          <a:bodyPr vert="horz" wrap="square" lIns="0" tIns="12065" rIns="0" bIns="0" rtlCol="0">
            <a:spAutoFit/>
          </a:bodyPr>
          <a:lstStyle/>
          <a:p>
            <a:pPr marL="12700">
              <a:lnSpc>
                <a:spcPct val="100000"/>
              </a:lnSpc>
              <a:spcBef>
                <a:spcPts val="95"/>
              </a:spcBef>
            </a:pPr>
            <a:r>
              <a:rPr sz="4900" dirty="0">
                <a:solidFill>
                  <a:srgbClr val="FFFFFF"/>
                </a:solidFill>
              </a:rPr>
              <a:t>Appendix</a:t>
            </a:r>
            <a:r>
              <a:rPr sz="4900" spc="-70" dirty="0">
                <a:solidFill>
                  <a:srgbClr val="FFFFFF"/>
                </a:solidFill>
              </a:rPr>
              <a:t> </a:t>
            </a:r>
            <a:r>
              <a:rPr sz="4900" spc="-50" dirty="0">
                <a:solidFill>
                  <a:srgbClr val="FFFFFF"/>
                </a:solidFill>
              </a:rPr>
              <a:t>2</a:t>
            </a:r>
            <a:endParaRPr sz="4900"/>
          </a:p>
        </p:txBody>
      </p:sp>
      <p:graphicFrame>
        <p:nvGraphicFramePr>
          <p:cNvPr id="11" name="object 11"/>
          <p:cNvGraphicFramePr>
            <a:graphicFrameLocks noGrp="1"/>
          </p:cNvGraphicFramePr>
          <p:nvPr/>
        </p:nvGraphicFramePr>
        <p:xfrm>
          <a:off x="488848" y="4007357"/>
          <a:ext cx="5157470" cy="1053465"/>
        </p:xfrm>
        <a:graphic>
          <a:graphicData uri="http://schemas.openxmlformats.org/drawingml/2006/table">
            <a:tbl>
              <a:tblPr firstRow="1" bandRow="1">
                <a:tableStyleId>{2D5ABB26-0587-4C30-8999-92F81FD0307C}</a:tableStyleId>
              </a:tblPr>
              <a:tblGrid>
                <a:gridCol w="3679825">
                  <a:extLst>
                    <a:ext uri="{9D8B030D-6E8A-4147-A177-3AD203B41FA5}">
                      <a16:colId xmlns:a16="http://schemas.microsoft.com/office/drawing/2014/main" val="20000"/>
                    </a:ext>
                  </a:extLst>
                </a:gridCol>
                <a:gridCol w="1401444">
                  <a:extLst>
                    <a:ext uri="{9D8B030D-6E8A-4147-A177-3AD203B41FA5}">
                      <a16:colId xmlns:a16="http://schemas.microsoft.com/office/drawing/2014/main" val="20001"/>
                    </a:ext>
                  </a:extLst>
                </a:gridCol>
              </a:tblGrid>
              <a:tr h="241935">
                <a:tc>
                  <a:txBody>
                    <a:bodyPr/>
                    <a:lstStyle/>
                    <a:p>
                      <a:pPr marL="31750">
                        <a:lnSpc>
                          <a:spcPts val="1550"/>
                        </a:lnSpc>
                      </a:pPr>
                      <a:r>
                        <a:rPr sz="1400" b="1" dirty="0">
                          <a:solidFill>
                            <a:srgbClr val="FFFFFF"/>
                          </a:solidFill>
                          <a:latin typeface="Arial"/>
                          <a:cs typeface="Arial"/>
                        </a:rPr>
                        <a:t>Supplementary</a:t>
                      </a:r>
                      <a:r>
                        <a:rPr sz="1400" b="1" spc="-65" dirty="0">
                          <a:solidFill>
                            <a:srgbClr val="FFFFFF"/>
                          </a:solidFill>
                          <a:latin typeface="Arial"/>
                          <a:cs typeface="Arial"/>
                        </a:rPr>
                        <a:t> </a:t>
                      </a:r>
                      <a:r>
                        <a:rPr sz="1400" b="1" dirty="0">
                          <a:solidFill>
                            <a:srgbClr val="FFFFFF"/>
                          </a:solidFill>
                          <a:latin typeface="Arial"/>
                          <a:cs typeface="Arial"/>
                        </a:rPr>
                        <a:t>–</a:t>
                      </a:r>
                      <a:r>
                        <a:rPr sz="1400" b="1" spc="-25" dirty="0">
                          <a:solidFill>
                            <a:srgbClr val="FFFFFF"/>
                          </a:solidFill>
                          <a:latin typeface="Arial"/>
                          <a:cs typeface="Arial"/>
                        </a:rPr>
                        <a:t> </a:t>
                      </a:r>
                      <a:r>
                        <a:rPr sz="1400" b="1" dirty="0">
                          <a:solidFill>
                            <a:srgbClr val="FFFFFF"/>
                          </a:solidFill>
                          <a:latin typeface="Arial"/>
                          <a:cs typeface="Arial"/>
                        </a:rPr>
                        <a:t>Health</a:t>
                      </a:r>
                      <a:r>
                        <a:rPr sz="1400" b="1" spc="-55" dirty="0">
                          <a:solidFill>
                            <a:srgbClr val="FFFFFF"/>
                          </a:solidFill>
                          <a:latin typeface="Arial"/>
                          <a:cs typeface="Arial"/>
                        </a:rPr>
                        <a:t> </a:t>
                      </a:r>
                      <a:r>
                        <a:rPr sz="1400" b="1" dirty="0">
                          <a:solidFill>
                            <a:srgbClr val="FFFFFF"/>
                          </a:solidFill>
                          <a:latin typeface="Arial"/>
                          <a:cs typeface="Arial"/>
                        </a:rPr>
                        <a:t>and</a:t>
                      </a:r>
                      <a:r>
                        <a:rPr sz="1400" b="1" spc="-25" dirty="0">
                          <a:solidFill>
                            <a:srgbClr val="FFFFFF"/>
                          </a:solidFill>
                          <a:latin typeface="Arial"/>
                          <a:cs typeface="Arial"/>
                        </a:rPr>
                        <a:t> </a:t>
                      </a:r>
                      <a:r>
                        <a:rPr sz="1400" b="1" spc="-10" dirty="0">
                          <a:solidFill>
                            <a:srgbClr val="FFFFFF"/>
                          </a:solidFill>
                          <a:latin typeface="Arial"/>
                          <a:cs typeface="Arial"/>
                        </a:rPr>
                        <a:t>Wellbeing</a:t>
                      </a:r>
                      <a:endParaRPr sz="1400">
                        <a:latin typeface="Arial"/>
                        <a:cs typeface="Arial"/>
                      </a:endParaRPr>
                    </a:p>
                  </a:txBody>
                  <a:tcPr marL="0" marR="0" marT="0" marB="0"/>
                </a:tc>
                <a:tc>
                  <a:txBody>
                    <a:bodyPr/>
                    <a:lstStyle/>
                    <a:p>
                      <a:pPr marL="376555">
                        <a:lnSpc>
                          <a:spcPts val="1550"/>
                        </a:lnSpc>
                      </a:pPr>
                      <a:r>
                        <a:rPr sz="1400" b="1" u="sng" dirty="0">
                          <a:solidFill>
                            <a:srgbClr val="FFFFFF"/>
                          </a:solidFill>
                          <a:uFill>
                            <a:solidFill>
                              <a:srgbClr val="FFFFFF"/>
                            </a:solidFill>
                          </a:uFill>
                          <a:latin typeface="Arial"/>
                          <a:cs typeface="Arial"/>
                          <a:hlinkClick r:id="rId6" action="ppaction://hlinksldjump"/>
                        </a:rPr>
                        <a:t>pages</a:t>
                      </a:r>
                      <a:r>
                        <a:rPr sz="1400" b="1" u="sng" spc="-25" dirty="0">
                          <a:solidFill>
                            <a:srgbClr val="FFFFFF"/>
                          </a:solidFill>
                          <a:uFill>
                            <a:solidFill>
                              <a:srgbClr val="FFFFFF"/>
                            </a:solidFill>
                          </a:uFill>
                          <a:latin typeface="Arial"/>
                          <a:cs typeface="Arial"/>
                          <a:hlinkClick r:id="rId6" action="ppaction://hlinksldjump"/>
                        </a:rPr>
                        <a:t> </a:t>
                      </a:r>
                      <a:r>
                        <a:rPr sz="1400" b="1" u="sng" spc="-10" dirty="0">
                          <a:solidFill>
                            <a:srgbClr val="FFFFFF"/>
                          </a:solidFill>
                          <a:uFill>
                            <a:solidFill>
                              <a:srgbClr val="FFFFFF"/>
                            </a:solidFill>
                          </a:uFill>
                          <a:latin typeface="Arial"/>
                          <a:cs typeface="Arial"/>
                          <a:hlinkClick r:id="rId6" action="ppaction://hlinksldjump"/>
                        </a:rPr>
                        <a:t>83-</a:t>
                      </a:r>
                      <a:r>
                        <a:rPr sz="1400" b="1" u="sng" spc="-35" dirty="0">
                          <a:solidFill>
                            <a:srgbClr val="FFFFFF"/>
                          </a:solidFill>
                          <a:uFill>
                            <a:solidFill>
                              <a:srgbClr val="FFFFFF"/>
                            </a:solidFill>
                          </a:uFill>
                          <a:latin typeface="Arial"/>
                          <a:cs typeface="Arial"/>
                          <a:hlinkClick r:id="rId6" action="ppaction://hlinksldjump"/>
                        </a:rPr>
                        <a:t>86</a:t>
                      </a:r>
                      <a:endParaRPr sz="1400">
                        <a:latin typeface="Arial"/>
                        <a:cs typeface="Arial"/>
                      </a:endParaRPr>
                    </a:p>
                  </a:txBody>
                  <a:tcPr marL="0" marR="0" marT="0" marB="0"/>
                </a:tc>
                <a:extLst>
                  <a:ext uri="{0D108BD9-81ED-4DB2-BD59-A6C34878D82A}">
                    <a16:rowId xmlns:a16="http://schemas.microsoft.com/office/drawing/2014/main" val="10000"/>
                  </a:ext>
                </a:extLst>
              </a:tr>
              <a:tr h="285115">
                <a:tc>
                  <a:txBody>
                    <a:bodyPr/>
                    <a:lstStyle/>
                    <a:p>
                      <a:pPr marL="31750">
                        <a:lnSpc>
                          <a:spcPct val="100000"/>
                        </a:lnSpc>
                        <a:spcBef>
                          <a:spcPts val="210"/>
                        </a:spcBef>
                      </a:pPr>
                      <a:r>
                        <a:rPr sz="1400" b="1" dirty="0">
                          <a:solidFill>
                            <a:srgbClr val="FFFFFF"/>
                          </a:solidFill>
                          <a:latin typeface="Arial"/>
                          <a:cs typeface="Arial"/>
                        </a:rPr>
                        <a:t>Supplementary</a:t>
                      </a:r>
                      <a:r>
                        <a:rPr sz="1400" b="1" spc="-70" dirty="0">
                          <a:solidFill>
                            <a:srgbClr val="FFFFFF"/>
                          </a:solidFill>
                          <a:latin typeface="Arial"/>
                          <a:cs typeface="Arial"/>
                        </a:rPr>
                        <a:t> </a:t>
                      </a:r>
                      <a:r>
                        <a:rPr sz="1400" b="1" dirty="0">
                          <a:solidFill>
                            <a:srgbClr val="FFFFFF"/>
                          </a:solidFill>
                          <a:latin typeface="Arial"/>
                          <a:cs typeface="Arial"/>
                        </a:rPr>
                        <a:t>–</a:t>
                      </a:r>
                      <a:r>
                        <a:rPr sz="1400" b="1" spc="-35" dirty="0">
                          <a:solidFill>
                            <a:srgbClr val="FFFFFF"/>
                          </a:solidFill>
                          <a:latin typeface="Arial"/>
                          <a:cs typeface="Arial"/>
                        </a:rPr>
                        <a:t> </a:t>
                      </a:r>
                      <a:r>
                        <a:rPr sz="1400" b="1" dirty="0">
                          <a:solidFill>
                            <a:srgbClr val="FFFFFF"/>
                          </a:solidFill>
                          <a:latin typeface="Arial"/>
                          <a:cs typeface="Arial"/>
                        </a:rPr>
                        <a:t>Good</a:t>
                      </a:r>
                      <a:r>
                        <a:rPr sz="1400" b="1" spc="-45" dirty="0">
                          <a:solidFill>
                            <a:srgbClr val="FFFFFF"/>
                          </a:solidFill>
                          <a:latin typeface="Arial"/>
                          <a:cs typeface="Arial"/>
                        </a:rPr>
                        <a:t> </a:t>
                      </a:r>
                      <a:r>
                        <a:rPr sz="1400" b="1" spc="-20" dirty="0">
                          <a:solidFill>
                            <a:srgbClr val="FFFFFF"/>
                          </a:solidFill>
                          <a:latin typeface="Arial"/>
                          <a:cs typeface="Arial"/>
                        </a:rPr>
                        <a:t>Work</a:t>
                      </a:r>
                      <a:endParaRPr sz="1400">
                        <a:latin typeface="Arial"/>
                        <a:cs typeface="Arial"/>
                      </a:endParaRPr>
                    </a:p>
                  </a:txBody>
                  <a:tcPr marL="0" marR="0" marT="26670" marB="0"/>
                </a:tc>
                <a:tc>
                  <a:txBody>
                    <a:bodyPr/>
                    <a:lstStyle/>
                    <a:p>
                      <a:pPr marL="376555" marR="167640">
                        <a:lnSpc>
                          <a:spcPct val="100000"/>
                        </a:lnSpc>
                        <a:spcBef>
                          <a:spcPts val="210"/>
                        </a:spcBef>
                      </a:pPr>
                      <a:r>
                        <a:rPr sz="1400" b="1" u="sng" dirty="0">
                          <a:solidFill>
                            <a:srgbClr val="FFFFFF"/>
                          </a:solidFill>
                          <a:uFill>
                            <a:solidFill>
                              <a:srgbClr val="FFFFFF"/>
                            </a:solidFill>
                          </a:uFill>
                          <a:latin typeface="Arial"/>
                          <a:cs typeface="Arial"/>
                          <a:hlinkClick r:id="rId7" action="ppaction://hlinksldjump"/>
                        </a:rPr>
                        <a:t>page</a:t>
                      </a:r>
                      <a:r>
                        <a:rPr sz="1400" b="1" u="sng" spc="-50" dirty="0">
                          <a:solidFill>
                            <a:srgbClr val="FFFFFF"/>
                          </a:solidFill>
                          <a:uFill>
                            <a:solidFill>
                              <a:srgbClr val="FFFFFF"/>
                            </a:solidFill>
                          </a:uFill>
                          <a:latin typeface="Arial"/>
                          <a:cs typeface="Arial"/>
                          <a:hlinkClick r:id="rId7" action="ppaction://hlinksldjump"/>
                        </a:rPr>
                        <a:t> </a:t>
                      </a:r>
                      <a:r>
                        <a:rPr sz="1400" b="1" u="sng" spc="-25" dirty="0">
                          <a:solidFill>
                            <a:srgbClr val="FFFFFF"/>
                          </a:solidFill>
                          <a:uFill>
                            <a:solidFill>
                              <a:srgbClr val="FFFFFF"/>
                            </a:solidFill>
                          </a:uFill>
                          <a:latin typeface="Arial"/>
                          <a:cs typeface="Arial"/>
                          <a:hlinkClick r:id="rId7" action="ppaction://hlinksldjump"/>
                        </a:rPr>
                        <a:t>87</a:t>
                      </a:r>
                      <a:endParaRPr sz="1400">
                        <a:latin typeface="Arial"/>
                        <a:cs typeface="Arial"/>
                      </a:endParaRPr>
                    </a:p>
                  </a:txBody>
                  <a:tcPr marL="0" marR="0" marT="26670" marB="0"/>
                </a:tc>
                <a:extLst>
                  <a:ext uri="{0D108BD9-81ED-4DB2-BD59-A6C34878D82A}">
                    <a16:rowId xmlns:a16="http://schemas.microsoft.com/office/drawing/2014/main" val="10001"/>
                  </a:ext>
                </a:extLst>
              </a:tr>
              <a:tr h="284480">
                <a:tc>
                  <a:txBody>
                    <a:bodyPr/>
                    <a:lstStyle/>
                    <a:p>
                      <a:pPr marL="31750">
                        <a:lnSpc>
                          <a:spcPct val="100000"/>
                        </a:lnSpc>
                        <a:spcBef>
                          <a:spcPts val="209"/>
                        </a:spcBef>
                      </a:pPr>
                      <a:r>
                        <a:rPr sz="1400" b="1" dirty="0">
                          <a:solidFill>
                            <a:srgbClr val="FFFFFF"/>
                          </a:solidFill>
                          <a:latin typeface="Arial"/>
                          <a:cs typeface="Arial"/>
                        </a:rPr>
                        <a:t>Supplementary</a:t>
                      </a:r>
                      <a:r>
                        <a:rPr sz="1400" b="1" spc="-90" dirty="0">
                          <a:solidFill>
                            <a:srgbClr val="FFFFFF"/>
                          </a:solidFill>
                          <a:latin typeface="Arial"/>
                          <a:cs typeface="Arial"/>
                        </a:rPr>
                        <a:t> </a:t>
                      </a:r>
                      <a:r>
                        <a:rPr sz="1400" b="1" dirty="0">
                          <a:solidFill>
                            <a:srgbClr val="FFFFFF"/>
                          </a:solidFill>
                          <a:latin typeface="Arial"/>
                          <a:cs typeface="Arial"/>
                        </a:rPr>
                        <a:t>–</a:t>
                      </a:r>
                      <a:r>
                        <a:rPr sz="1400" b="1" spc="-65" dirty="0">
                          <a:solidFill>
                            <a:srgbClr val="FFFFFF"/>
                          </a:solidFill>
                          <a:latin typeface="Arial"/>
                          <a:cs typeface="Arial"/>
                        </a:rPr>
                        <a:t> </a:t>
                      </a:r>
                      <a:r>
                        <a:rPr sz="1400" b="1" spc="-20" dirty="0">
                          <a:solidFill>
                            <a:srgbClr val="FFFFFF"/>
                          </a:solidFill>
                          <a:latin typeface="Arial"/>
                          <a:cs typeface="Arial"/>
                        </a:rPr>
                        <a:t>Your</a:t>
                      </a:r>
                      <a:r>
                        <a:rPr sz="1400" b="1" spc="-40" dirty="0">
                          <a:solidFill>
                            <a:srgbClr val="FFFFFF"/>
                          </a:solidFill>
                          <a:latin typeface="Arial"/>
                          <a:cs typeface="Arial"/>
                        </a:rPr>
                        <a:t> </a:t>
                      </a:r>
                      <a:r>
                        <a:rPr sz="1400" b="1" dirty="0">
                          <a:solidFill>
                            <a:srgbClr val="FFFFFF"/>
                          </a:solidFill>
                          <a:latin typeface="Arial"/>
                          <a:cs typeface="Arial"/>
                        </a:rPr>
                        <a:t>Local</a:t>
                      </a:r>
                      <a:r>
                        <a:rPr sz="1400" b="1" spc="-95" dirty="0">
                          <a:solidFill>
                            <a:srgbClr val="FFFFFF"/>
                          </a:solidFill>
                          <a:latin typeface="Arial"/>
                          <a:cs typeface="Arial"/>
                        </a:rPr>
                        <a:t> </a:t>
                      </a:r>
                      <a:r>
                        <a:rPr sz="1400" b="1" spc="-20" dirty="0">
                          <a:solidFill>
                            <a:srgbClr val="FFFFFF"/>
                          </a:solidFill>
                          <a:latin typeface="Arial"/>
                          <a:cs typeface="Arial"/>
                        </a:rPr>
                        <a:t>Area</a:t>
                      </a:r>
                      <a:endParaRPr sz="1400">
                        <a:latin typeface="Arial"/>
                        <a:cs typeface="Arial"/>
                      </a:endParaRPr>
                    </a:p>
                  </a:txBody>
                  <a:tcPr marL="0" marR="0" marT="26669" marB="0"/>
                </a:tc>
                <a:tc>
                  <a:txBody>
                    <a:bodyPr/>
                    <a:lstStyle/>
                    <a:p>
                      <a:pPr marL="376555">
                        <a:lnSpc>
                          <a:spcPct val="100000"/>
                        </a:lnSpc>
                        <a:spcBef>
                          <a:spcPts val="209"/>
                        </a:spcBef>
                      </a:pPr>
                      <a:r>
                        <a:rPr sz="1400" b="1" u="sng" dirty="0">
                          <a:solidFill>
                            <a:srgbClr val="FFFFFF"/>
                          </a:solidFill>
                          <a:uFill>
                            <a:solidFill>
                              <a:srgbClr val="FFFFFF"/>
                            </a:solidFill>
                          </a:uFill>
                          <a:latin typeface="Arial"/>
                          <a:cs typeface="Arial"/>
                          <a:hlinkClick r:id="rId8" action="ppaction://hlinksldjump"/>
                        </a:rPr>
                        <a:t>pages</a:t>
                      </a:r>
                      <a:r>
                        <a:rPr sz="1400" b="1" u="sng" spc="-20" dirty="0">
                          <a:solidFill>
                            <a:srgbClr val="FFFFFF"/>
                          </a:solidFill>
                          <a:uFill>
                            <a:solidFill>
                              <a:srgbClr val="FFFFFF"/>
                            </a:solidFill>
                          </a:uFill>
                          <a:latin typeface="Arial"/>
                          <a:cs typeface="Arial"/>
                          <a:hlinkClick r:id="rId8" action="ppaction://hlinksldjump"/>
                        </a:rPr>
                        <a:t> </a:t>
                      </a:r>
                      <a:r>
                        <a:rPr sz="1400" b="1" u="sng" spc="-10" dirty="0">
                          <a:solidFill>
                            <a:srgbClr val="FFFFFF"/>
                          </a:solidFill>
                          <a:uFill>
                            <a:solidFill>
                              <a:srgbClr val="FFFFFF"/>
                            </a:solidFill>
                          </a:uFill>
                          <a:latin typeface="Arial"/>
                          <a:cs typeface="Arial"/>
                          <a:hlinkClick r:id="rId8" action="ppaction://hlinksldjump"/>
                        </a:rPr>
                        <a:t>88-</a:t>
                      </a:r>
                      <a:r>
                        <a:rPr sz="1400" b="1" u="sng" spc="-35" dirty="0">
                          <a:solidFill>
                            <a:srgbClr val="FFFFFF"/>
                          </a:solidFill>
                          <a:uFill>
                            <a:solidFill>
                              <a:srgbClr val="FFFFFF"/>
                            </a:solidFill>
                          </a:uFill>
                          <a:latin typeface="Arial"/>
                          <a:cs typeface="Arial"/>
                          <a:hlinkClick r:id="rId8" action="ppaction://hlinksldjump"/>
                        </a:rPr>
                        <a:t>94</a:t>
                      </a:r>
                      <a:endParaRPr sz="1400">
                        <a:latin typeface="Arial"/>
                        <a:cs typeface="Arial"/>
                      </a:endParaRPr>
                    </a:p>
                  </a:txBody>
                  <a:tcPr marL="0" marR="0" marT="26669" marB="0"/>
                </a:tc>
                <a:extLst>
                  <a:ext uri="{0D108BD9-81ED-4DB2-BD59-A6C34878D82A}">
                    <a16:rowId xmlns:a16="http://schemas.microsoft.com/office/drawing/2014/main" val="10002"/>
                  </a:ext>
                </a:extLst>
              </a:tr>
              <a:tr h="241935">
                <a:tc>
                  <a:txBody>
                    <a:bodyPr/>
                    <a:lstStyle/>
                    <a:p>
                      <a:pPr marL="31750">
                        <a:lnSpc>
                          <a:spcPts val="1600"/>
                        </a:lnSpc>
                        <a:spcBef>
                          <a:spcPts val="210"/>
                        </a:spcBef>
                      </a:pPr>
                      <a:r>
                        <a:rPr sz="1400" b="1" dirty="0">
                          <a:solidFill>
                            <a:srgbClr val="FFFFFF"/>
                          </a:solidFill>
                          <a:latin typeface="Arial"/>
                          <a:cs typeface="Arial"/>
                        </a:rPr>
                        <a:t>Supplementary</a:t>
                      </a:r>
                      <a:r>
                        <a:rPr sz="1400" b="1" spc="-50" dirty="0">
                          <a:solidFill>
                            <a:srgbClr val="FFFFFF"/>
                          </a:solidFill>
                          <a:latin typeface="Arial"/>
                          <a:cs typeface="Arial"/>
                        </a:rPr>
                        <a:t> </a:t>
                      </a:r>
                      <a:r>
                        <a:rPr sz="1400" b="1" dirty="0">
                          <a:solidFill>
                            <a:srgbClr val="FFFFFF"/>
                          </a:solidFill>
                          <a:latin typeface="Arial"/>
                          <a:cs typeface="Arial"/>
                        </a:rPr>
                        <a:t>–</a:t>
                      </a:r>
                      <a:r>
                        <a:rPr sz="1400" b="1" spc="-15" dirty="0">
                          <a:solidFill>
                            <a:srgbClr val="FFFFFF"/>
                          </a:solidFill>
                          <a:latin typeface="Arial"/>
                          <a:cs typeface="Arial"/>
                        </a:rPr>
                        <a:t> </a:t>
                      </a:r>
                      <a:r>
                        <a:rPr sz="1400" b="1" dirty="0">
                          <a:solidFill>
                            <a:srgbClr val="FFFFFF"/>
                          </a:solidFill>
                          <a:latin typeface="Arial"/>
                          <a:cs typeface="Arial"/>
                        </a:rPr>
                        <a:t>Cost</a:t>
                      </a:r>
                      <a:r>
                        <a:rPr sz="1400" b="1" spc="-30" dirty="0">
                          <a:solidFill>
                            <a:srgbClr val="FFFFFF"/>
                          </a:solidFill>
                          <a:latin typeface="Arial"/>
                          <a:cs typeface="Arial"/>
                        </a:rPr>
                        <a:t> </a:t>
                      </a:r>
                      <a:r>
                        <a:rPr sz="1400" b="1" dirty="0">
                          <a:solidFill>
                            <a:srgbClr val="FFFFFF"/>
                          </a:solidFill>
                          <a:latin typeface="Arial"/>
                          <a:cs typeface="Arial"/>
                        </a:rPr>
                        <a:t>of</a:t>
                      </a:r>
                      <a:r>
                        <a:rPr sz="1400" b="1" spc="-10" dirty="0">
                          <a:solidFill>
                            <a:srgbClr val="FFFFFF"/>
                          </a:solidFill>
                          <a:latin typeface="Arial"/>
                          <a:cs typeface="Arial"/>
                        </a:rPr>
                        <a:t> Living</a:t>
                      </a:r>
                      <a:endParaRPr sz="1400">
                        <a:latin typeface="Arial"/>
                        <a:cs typeface="Arial"/>
                      </a:endParaRPr>
                    </a:p>
                  </a:txBody>
                  <a:tcPr marL="0" marR="0" marT="26670" marB="0"/>
                </a:tc>
                <a:tc>
                  <a:txBody>
                    <a:bodyPr/>
                    <a:lstStyle/>
                    <a:p>
                      <a:pPr marL="376555">
                        <a:lnSpc>
                          <a:spcPts val="1600"/>
                        </a:lnSpc>
                        <a:spcBef>
                          <a:spcPts val="210"/>
                        </a:spcBef>
                      </a:pPr>
                      <a:r>
                        <a:rPr sz="1400" b="1" u="sng" dirty="0">
                          <a:solidFill>
                            <a:srgbClr val="FFFFFF"/>
                          </a:solidFill>
                          <a:uFill>
                            <a:solidFill>
                              <a:srgbClr val="FFFFFF"/>
                            </a:solidFill>
                          </a:uFill>
                          <a:latin typeface="Arial"/>
                          <a:cs typeface="Arial"/>
                          <a:hlinkClick r:id="rId9" action="ppaction://hlinksldjump"/>
                        </a:rPr>
                        <a:t>pages</a:t>
                      </a:r>
                      <a:r>
                        <a:rPr sz="1400" b="1" u="sng" spc="-5" dirty="0">
                          <a:solidFill>
                            <a:srgbClr val="FFFFFF"/>
                          </a:solidFill>
                          <a:uFill>
                            <a:solidFill>
                              <a:srgbClr val="FFFFFF"/>
                            </a:solidFill>
                          </a:uFill>
                          <a:latin typeface="Arial"/>
                          <a:cs typeface="Arial"/>
                          <a:hlinkClick r:id="rId9" action="ppaction://hlinksldjump"/>
                        </a:rPr>
                        <a:t> </a:t>
                      </a:r>
                      <a:r>
                        <a:rPr sz="1400" b="1" u="sng" spc="-10" dirty="0">
                          <a:solidFill>
                            <a:srgbClr val="FFFFFF"/>
                          </a:solidFill>
                          <a:uFill>
                            <a:solidFill>
                              <a:srgbClr val="FFFFFF"/>
                            </a:solidFill>
                          </a:uFill>
                          <a:latin typeface="Arial"/>
                          <a:cs typeface="Arial"/>
                          <a:hlinkClick r:id="rId9" action="ppaction://hlinksldjump"/>
                        </a:rPr>
                        <a:t>95-</a:t>
                      </a:r>
                      <a:r>
                        <a:rPr sz="1400" b="1" u="sng" spc="-25" dirty="0">
                          <a:solidFill>
                            <a:srgbClr val="FFFFFF"/>
                          </a:solidFill>
                          <a:uFill>
                            <a:solidFill>
                              <a:srgbClr val="FFFFFF"/>
                            </a:solidFill>
                          </a:uFill>
                          <a:latin typeface="Arial"/>
                          <a:cs typeface="Arial"/>
                          <a:hlinkClick r:id="rId9" action="ppaction://hlinksldjump"/>
                        </a:rPr>
                        <a:t>97</a:t>
                      </a:r>
                      <a:endParaRPr sz="1400">
                        <a:latin typeface="Arial"/>
                        <a:cs typeface="Arial"/>
                      </a:endParaRPr>
                    </a:p>
                  </a:txBody>
                  <a:tcPr marL="0" marR="0" marT="26670" marB="0"/>
                </a:tc>
                <a:extLst>
                  <a:ext uri="{0D108BD9-81ED-4DB2-BD59-A6C34878D82A}">
                    <a16:rowId xmlns:a16="http://schemas.microsoft.com/office/drawing/2014/main" val="10003"/>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0771" y="319532"/>
            <a:ext cx="11548110" cy="1040765"/>
          </a:xfrm>
          <a:prstGeom prst="rect">
            <a:avLst/>
          </a:prstGeom>
        </p:spPr>
        <p:txBody>
          <a:bodyPr vert="horz" wrap="square" lIns="0" tIns="40005" rIns="0" bIns="0" rtlCol="0">
            <a:spAutoFit/>
          </a:bodyPr>
          <a:lstStyle/>
          <a:p>
            <a:pPr marL="12700" marR="5080">
              <a:lnSpc>
                <a:spcPct val="90000"/>
              </a:lnSpc>
              <a:spcBef>
                <a:spcPts val="315"/>
              </a:spcBef>
            </a:pPr>
            <a:r>
              <a:rPr dirty="0">
                <a:solidFill>
                  <a:srgbClr val="5C5B5A"/>
                </a:solidFill>
              </a:rPr>
              <a:t>Respondents</a:t>
            </a:r>
            <a:r>
              <a:rPr spc="-30" dirty="0">
                <a:solidFill>
                  <a:srgbClr val="5C5B5A"/>
                </a:solidFill>
              </a:rPr>
              <a:t> </a:t>
            </a:r>
            <a:r>
              <a:rPr dirty="0">
                <a:solidFill>
                  <a:srgbClr val="5C5B5A"/>
                </a:solidFill>
              </a:rPr>
              <a:t>remain</a:t>
            </a:r>
            <a:r>
              <a:rPr spc="-25" dirty="0">
                <a:solidFill>
                  <a:srgbClr val="5C5B5A"/>
                </a:solidFill>
              </a:rPr>
              <a:t> </a:t>
            </a:r>
            <a:r>
              <a:rPr dirty="0">
                <a:solidFill>
                  <a:srgbClr val="5C5B5A"/>
                </a:solidFill>
              </a:rPr>
              <a:t>largely</a:t>
            </a:r>
            <a:r>
              <a:rPr spc="-25" dirty="0">
                <a:solidFill>
                  <a:srgbClr val="5C5B5A"/>
                </a:solidFill>
              </a:rPr>
              <a:t> </a:t>
            </a:r>
            <a:r>
              <a:rPr dirty="0">
                <a:solidFill>
                  <a:srgbClr val="5C5B5A"/>
                </a:solidFill>
              </a:rPr>
              <a:t>positive</a:t>
            </a:r>
            <a:r>
              <a:rPr spc="-25" dirty="0">
                <a:solidFill>
                  <a:srgbClr val="5C5B5A"/>
                </a:solidFill>
              </a:rPr>
              <a:t> </a:t>
            </a:r>
            <a:r>
              <a:rPr dirty="0">
                <a:solidFill>
                  <a:srgbClr val="5C5B5A"/>
                </a:solidFill>
              </a:rPr>
              <a:t>with</a:t>
            </a:r>
            <a:r>
              <a:rPr spc="-65" dirty="0">
                <a:solidFill>
                  <a:srgbClr val="5C5B5A"/>
                </a:solidFill>
              </a:rPr>
              <a:t> </a:t>
            </a:r>
            <a:r>
              <a:rPr dirty="0">
                <a:solidFill>
                  <a:srgbClr val="5C5B5A"/>
                </a:solidFill>
              </a:rPr>
              <a:t>regards</a:t>
            </a:r>
            <a:r>
              <a:rPr spc="-20" dirty="0">
                <a:solidFill>
                  <a:srgbClr val="5C5B5A"/>
                </a:solidFill>
              </a:rPr>
              <a:t> </a:t>
            </a:r>
            <a:r>
              <a:rPr dirty="0">
                <a:solidFill>
                  <a:srgbClr val="5C5B5A"/>
                </a:solidFill>
              </a:rPr>
              <a:t>to</a:t>
            </a:r>
            <a:r>
              <a:rPr spc="-10" dirty="0">
                <a:solidFill>
                  <a:srgbClr val="5C5B5A"/>
                </a:solidFill>
              </a:rPr>
              <a:t> </a:t>
            </a:r>
            <a:r>
              <a:rPr dirty="0"/>
              <a:t>‘health</a:t>
            </a:r>
            <a:r>
              <a:rPr spc="-30" dirty="0"/>
              <a:t> </a:t>
            </a:r>
            <a:r>
              <a:rPr dirty="0"/>
              <a:t>confidence’,</a:t>
            </a:r>
            <a:r>
              <a:rPr spc="-30" dirty="0"/>
              <a:t> </a:t>
            </a:r>
            <a:r>
              <a:rPr dirty="0">
                <a:solidFill>
                  <a:srgbClr val="5C5B5A"/>
                </a:solidFill>
              </a:rPr>
              <a:t>with</a:t>
            </a:r>
            <a:r>
              <a:rPr spc="-65" dirty="0">
                <a:solidFill>
                  <a:srgbClr val="5C5B5A"/>
                </a:solidFill>
              </a:rPr>
              <a:t> </a:t>
            </a:r>
            <a:r>
              <a:rPr dirty="0">
                <a:solidFill>
                  <a:srgbClr val="5C5B5A"/>
                </a:solidFill>
              </a:rPr>
              <a:t>over</a:t>
            </a:r>
            <a:r>
              <a:rPr spc="15" dirty="0">
                <a:solidFill>
                  <a:srgbClr val="5C5B5A"/>
                </a:solidFill>
              </a:rPr>
              <a:t> </a:t>
            </a:r>
            <a:r>
              <a:rPr dirty="0">
                <a:solidFill>
                  <a:srgbClr val="5C5B5A"/>
                </a:solidFill>
              </a:rPr>
              <a:t>9</a:t>
            </a:r>
            <a:r>
              <a:rPr spc="-25" dirty="0">
                <a:solidFill>
                  <a:srgbClr val="5C5B5A"/>
                </a:solidFill>
              </a:rPr>
              <a:t> </a:t>
            </a:r>
            <a:r>
              <a:rPr dirty="0">
                <a:solidFill>
                  <a:srgbClr val="5C5B5A"/>
                </a:solidFill>
              </a:rPr>
              <a:t>in</a:t>
            </a:r>
            <a:r>
              <a:rPr spc="-30" dirty="0">
                <a:solidFill>
                  <a:srgbClr val="5C5B5A"/>
                </a:solidFill>
              </a:rPr>
              <a:t> </a:t>
            </a:r>
            <a:r>
              <a:rPr dirty="0">
                <a:solidFill>
                  <a:srgbClr val="5C5B5A"/>
                </a:solidFill>
              </a:rPr>
              <a:t>10</a:t>
            </a:r>
            <a:r>
              <a:rPr spc="-25" dirty="0">
                <a:solidFill>
                  <a:srgbClr val="5C5B5A"/>
                </a:solidFill>
              </a:rPr>
              <a:t> </a:t>
            </a:r>
            <a:r>
              <a:rPr dirty="0">
                <a:solidFill>
                  <a:srgbClr val="5C5B5A"/>
                </a:solidFill>
              </a:rPr>
              <a:t>(92%)</a:t>
            </a:r>
            <a:r>
              <a:rPr spc="-5" dirty="0">
                <a:solidFill>
                  <a:srgbClr val="5C5B5A"/>
                </a:solidFill>
              </a:rPr>
              <a:t> </a:t>
            </a:r>
            <a:r>
              <a:rPr spc="-10" dirty="0">
                <a:solidFill>
                  <a:srgbClr val="5C5B5A"/>
                </a:solidFill>
              </a:rPr>
              <a:t>involved </a:t>
            </a:r>
            <a:r>
              <a:rPr dirty="0">
                <a:solidFill>
                  <a:srgbClr val="5C5B5A"/>
                </a:solidFill>
              </a:rPr>
              <a:t>in</a:t>
            </a:r>
            <a:r>
              <a:rPr spc="-40" dirty="0">
                <a:solidFill>
                  <a:srgbClr val="5C5B5A"/>
                </a:solidFill>
              </a:rPr>
              <a:t> </a:t>
            </a:r>
            <a:r>
              <a:rPr dirty="0"/>
              <a:t>decisions</a:t>
            </a:r>
            <a:r>
              <a:rPr spc="-35" dirty="0"/>
              <a:t> </a:t>
            </a:r>
            <a:r>
              <a:rPr dirty="0"/>
              <a:t>about</a:t>
            </a:r>
            <a:r>
              <a:rPr spc="-25" dirty="0"/>
              <a:t> </a:t>
            </a:r>
            <a:r>
              <a:rPr dirty="0"/>
              <a:t>themselves,</a:t>
            </a:r>
            <a:r>
              <a:rPr spc="20" dirty="0"/>
              <a:t> </a:t>
            </a:r>
            <a:r>
              <a:rPr dirty="0">
                <a:solidFill>
                  <a:srgbClr val="585858"/>
                </a:solidFill>
              </a:rPr>
              <a:t>which</a:t>
            </a:r>
            <a:r>
              <a:rPr spc="-45" dirty="0">
                <a:solidFill>
                  <a:srgbClr val="585858"/>
                </a:solidFill>
              </a:rPr>
              <a:t> </a:t>
            </a:r>
            <a:r>
              <a:rPr dirty="0">
                <a:solidFill>
                  <a:srgbClr val="585858"/>
                </a:solidFill>
              </a:rPr>
              <a:t>is</a:t>
            </a:r>
            <a:r>
              <a:rPr spc="-20" dirty="0">
                <a:solidFill>
                  <a:srgbClr val="585858"/>
                </a:solidFill>
              </a:rPr>
              <a:t> </a:t>
            </a:r>
            <a:r>
              <a:rPr dirty="0">
                <a:solidFill>
                  <a:srgbClr val="585858"/>
                </a:solidFill>
              </a:rPr>
              <a:t>consistent</a:t>
            </a:r>
            <a:r>
              <a:rPr spc="-30" dirty="0">
                <a:solidFill>
                  <a:srgbClr val="585858"/>
                </a:solidFill>
              </a:rPr>
              <a:t> </a:t>
            </a:r>
            <a:r>
              <a:rPr dirty="0">
                <a:solidFill>
                  <a:srgbClr val="585858"/>
                </a:solidFill>
              </a:rPr>
              <a:t>with</a:t>
            </a:r>
            <a:r>
              <a:rPr spc="-55" dirty="0">
                <a:solidFill>
                  <a:srgbClr val="585858"/>
                </a:solidFill>
              </a:rPr>
              <a:t> </a:t>
            </a:r>
            <a:r>
              <a:rPr dirty="0">
                <a:solidFill>
                  <a:srgbClr val="585858"/>
                </a:solidFill>
              </a:rPr>
              <a:t>last</a:t>
            </a:r>
            <a:r>
              <a:rPr spc="-20" dirty="0">
                <a:solidFill>
                  <a:srgbClr val="585858"/>
                </a:solidFill>
              </a:rPr>
              <a:t> </a:t>
            </a:r>
            <a:r>
              <a:rPr dirty="0">
                <a:solidFill>
                  <a:srgbClr val="585858"/>
                </a:solidFill>
              </a:rPr>
              <a:t>wave.</a:t>
            </a:r>
            <a:r>
              <a:rPr spc="-15" dirty="0">
                <a:solidFill>
                  <a:srgbClr val="585858"/>
                </a:solidFill>
              </a:rPr>
              <a:t> </a:t>
            </a:r>
            <a:r>
              <a:rPr dirty="0">
                <a:solidFill>
                  <a:srgbClr val="585858"/>
                </a:solidFill>
              </a:rPr>
              <a:t>For</a:t>
            </a:r>
            <a:r>
              <a:rPr spc="-35" dirty="0">
                <a:solidFill>
                  <a:srgbClr val="585858"/>
                </a:solidFill>
              </a:rPr>
              <a:t> </a:t>
            </a:r>
            <a:r>
              <a:rPr dirty="0">
                <a:solidFill>
                  <a:srgbClr val="585858"/>
                </a:solidFill>
              </a:rPr>
              <a:t>the</a:t>
            </a:r>
            <a:r>
              <a:rPr spc="-15" dirty="0">
                <a:solidFill>
                  <a:srgbClr val="585858"/>
                </a:solidFill>
              </a:rPr>
              <a:t> </a:t>
            </a:r>
            <a:r>
              <a:rPr dirty="0">
                <a:solidFill>
                  <a:srgbClr val="585858"/>
                </a:solidFill>
              </a:rPr>
              <a:t>other</a:t>
            </a:r>
            <a:r>
              <a:rPr spc="-30" dirty="0">
                <a:solidFill>
                  <a:srgbClr val="585858"/>
                </a:solidFill>
              </a:rPr>
              <a:t> </a:t>
            </a:r>
            <a:r>
              <a:rPr dirty="0">
                <a:solidFill>
                  <a:srgbClr val="585858"/>
                </a:solidFill>
              </a:rPr>
              <a:t>health</a:t>
            </a:r>
            <a:r>
              <a:rPr spc="-20" dirty="0">
                <a:solidFill>
                  <a:srgbClr val="585858"/>
                </a:solidFill>
              </a:rPr>
              <a:t> </a:t>
            </a:r>
            <a:r>
              <a:rPr spc="-10" dirty="0">
                <a:solidFill>
                  <a:srgbClr val="585858"/>
                </a:solidFill>
              </a:rPr>
              <a:t>confidence </a:t>
            </a:r>
            <a:r>
              <a:rPr dirty="0">
                <a:solidFill>
                  <a:srgbClr val="585858"/>
                </a:solidFill>
              </a:rPr>
              <a:t>metrics,</a:t>
            </a:r>
            <a:r>
              <a:rPr spc="-10" dirty="0">
                <a:solidFill>
                  <a:srgbClr val="585858"/>
                </a:solidFill>
              </a:rPr>
              <a:t> </a:t>
            </a:r>
            <a:r>
              <a:rPr dirty="0">
                <a:solidFill>
                  <a:srgbClr val="585858"/>
                </a:solidFill>
              </a:rPr>
              <a:t>there</a:t>
            </a:r>
            <a:r>
              <a:rPr spc="-20" dirty="0">
                <a:solidFill>
                  <a:srgbClr val="585858"/>
                </a:solidFill>
              </a:rPr>
              <a:t> </a:t>
            </a:r>
            <a:r>
              <a:rPr dirty="0">
                <a:solidFill>
                  <a:srgbClr val="585858"/>
                </a:solidFill>
              </a:rPr>
              <a:t>have</a:t>
            </a:r>
            <a:r>
              <a:rPr spc="15" dirty="0">
                <a:solidFill>
                  <a:srgbClr val="585858"/>
                </a:solidFill>
              </a:rPr>
              <a:t> </a:t>
            </a:r>
            <a:r>
              <a:rPr dirty="0">
                <a:solidFill>
                  <a:srgbClr val="585858"/>
                </a:solidFill>
              </a:rPr>
              <a:t>been</a:t>
            </a:r>
            <a:r>
              <a:rPr spc="-5" dirty="0">
                <a:solidFill>
                  <a:srgbClr val="585858"/>
                </a:solidFill>
              </a:rPr>
              <a:t> </a:t>
            </a:r>
            <a:r>
              <a:rPr dirty="0">
                <a:solidFill>
                  <a:srgbClr val="585858"/>
                </a:solidFill>
              </a:rPr>
              <a:t>small</a:t>
            </a:r>
            <a:r>
              <a:rPr spc="-15" dirty="0">
                <a:solidFill>
                  <a:srgbClr val="585858"/>
                </a:solidFill>
              </a:rPr>
              <a:t> </a:t>
            </a:r>
            <a:r>
              <a:rPr dirty="0">
                <a:solidFill>
                  <a:srgbClr val="585858"/>
                </a:solidFill>
              </a:rPr>
              <a:t>increases</a:t>
            </a:r>
            <a:r>
              <a:rPr spc="-5" dirty="0">
                <a:solidFill>
                  <a:srgbClr val="585858"/>
                </a:solidFill>
              </a:rPr>
              <a:t> </a:t>
            </a:r>
            <a:r>
              <a:rPr dirty="0">
                <a:solidFill>
                  <a:srgbClr val="585858"/>
                </a:solidFill>
              </a:rPr>
              <a:t>seen</a:t>
            </a:r>
            <a:r>
              <a:rPr spc="-5" dirty="0">
                <a:solidFill>
                  <a:srgbClr val="585858"/>
                </a:solidFill>
              </a:rPr>
              <a:t> </a:t>
            </a:r>
            <a:r>
              <a:rPr dirty="0">
                <a:solidFill>
                  <a:srgbClr val="585858"/>
                </a:solidFill>
              </a:rPr>
              <a:t>for</a:t>
            </a:r>
            <a:r>
              <a:rPr spc="-5" dirty="0">
                <a:solidFill>
                  <a:srgbClr val="585858"/>
                </a:solidFill>
              </a:rPr>
              <a:t> </a:t>
            </a:r>
            <a:r>
              <a:rPr dirty="0"/>
              <a:t>‘I</a:t>
            </a:r>
            <a:r>
              <a:rPr spc="-15" dirty="0"/>
              <a:t> </a:t>
            </a:r>
            <a:r>
              <a:rPr dirty="0"/>
              <a:t>can</a:t>
            </a:r>
            <a:r>
              <a:rPr spc="-10" dirty="0"/>
              <a:t> </a:t>
            </a:r>
            <a:r>
              <a:rPr dirty="0"/>
              <a:t>get</a:t>
            </a:r>
            <a:r>
              <a:rPr spc="-15" dirty="0"/>
              <a:t> </a:t>
            </a:r>
            <a:r>
              <a:rPr dirty="0"/>
              <a:t>the</a:t>
            </a:r>
            <a:r>
              <a:rPr spc="-10" dirty="0"/>
              <a:t> </a:t>
            </a:r>
            <a:r>
              <a:rPr dirty="0"/>
              <a:t>right</a:t>
            </a:r>
            <a:r>
              <a:rPr spc="-25" dirty="0"/>
              <a:t> </a:t>
            </a:r>
            <a:r>
              <a:rPr dirty="0"/>
              <a:t>help’,</a:t>
            </a:r>
            <a:r>
              <a:rPr spc="-25" dirty="0"/>
              <a:t> </a:t>
            </a:r>
            <a:r>
              <a:rPr dirty="0"/>
              <a:t>‘I</a:t>
            </a:r>
            <a:r>
              <a:rPr spc="-20" dirty="0"/>
              <a:t> </a:t>
            </a:r>
            <a:r>
              <a:rPr dirty="0"/>
              <a:t>know</a:t>
            </a:r>
            <a:r>
              <a:rPr spc="-5" dirty="0"/>
              <a:t> </a:t>
            </a:r>
            <a:r>
              <a:rPr spc="-10" dirty="0"/>
              <a:t>enough’</a:t>
            </a:r>
            <a:r>
              <a:rPr spc="-145" dirty="0"/>
              <a:t> </a:t>
            </a:r>
            <a:r>
              <a:rPr dirty="0">
                <a:solidFill>
                  <a:srgbClr val="585858"/>
                </a:solidFill>
              </a:rPr>
              <a:t>and</a:t>
            </a:r>
            <a:r>
              <a:rPr spc="-20" dirty="0">
                <a:solidFill>
                  <a:srgbClr val="585858"/>
                </a:solidFill>
              </a:rPr>
              <a:t> </a:t>
            </a:r>
            <a:r>
              <a:rPr dirty="0"/>
              <a:t>‘I</a:t>
            </a:r>
            <a:r>
              <a:rPr spc="-15" dirty="0"/>
              <a:t> </a:t>
            </a:r>
            <a:r>
              <a:rPr dirty="0"/>
              <a:t>can</a:t>
            </a:r>
            <a:r>
              <a:rPr spc="-15" dirty="0"/>
              <a:t> </a:t>
            </a:r>
            <a:r>
              <a:rPr spc="-20" dirty="0"/>
              <a:t>look </a:t>
            </a:r>
            <a:r>
              <a:rPr dirty="0"/>
              <a:t>after</a:t>
            </a:r>
            <a:r>
              <a:rPr spc="-5" dirty="0"/>
              <a:t> </a:t>
            </a:r>
            <a:r>
              <a:rPr dirty="0"/>
              <a:t>my</a:t>
            </a:r>
            <a:r>
              <a:rPr spc="-20" dirty="0"/>
              <a:t> </a:t>
            </a:r>
            <a:r>
              <a:rPr spc="-10" dirty="0"/>
              <a:t>health’</a:t>
            </a:r>
            <a:r>
              <a:rPr spc="-100" dirty="0"/>
              <a:t> </a:t>
            </a:r>
            <a:r>
              <a:rPr dirty="0">
                <a:solidFill>
                  <a:srgbClr val="585858"/>
                </a:solidFill>
              </a:rPr>
              <a:t>since</a:t>
            </a:r>
            <a:r>
              <a:rPr spc="-15" dirty="0">
                <a:solidFill>
                  <a:srgbClr val="585858"/>
                </a:solidFill>
              </a:rPr>
              <a:t> </a:t>
            </a:r>
            <a:r>
              <a:rPr dirty="0">
                <a:solidFill>
                  <a:srgbClr val="585858"/>
                </a:solidFill>
              </a:rPr>
              <a:t>October</a:t>
            </a:r>
            <a:r>
              <a:rPr spc="-25" dirty="0">
                <a:solidFill>
                  <a:srgbClr val="585858"/>
                </a:solidFill>
              </a:rPr>
              <a:t> </a:t>
            </a:r>
            <a:r>
              <a:rPr spc="-10" dirty="0">
                <a:solidFill>
                  <a:srgbClr val="585858"/>
                </a:solidFill>
              </a:rPr>
              <a:t>2024.</a:t>
            </a:r>
          </a:p>
        </p:txBody>
      </p:sp>
      <p:graphicFrame>
        <p:nvGraphicFramePr>
          <p:cNvPr id="3" name="object 3"/>
          <p:cNvGraphicFramePr>
            <a:graphicFrameLocks noGrp="1"/>
          </p:cNvGraphicFramePr>
          <p:nvPr/>
        </p:nvGraphicFramePr>
        <p:xfrm>
          <a:off x="998169" y="1710308"/>
          <a:ext cx="9958070" cy="412115"/>
        </p:xfrm>
        <a:graphic>
          <a:graphicData uri="http://schemas.openxmlformats.org/drawingml/2006/table">
            <a:tbl>
              <a:tblPr firstRow="1" bandRow="1">
                <a:tableStyleId>{2D5ABB26-0587-4C30-8999-92F81FD0307C}</a:tableStyleId>
              </a:tblPr>
              <a:tblGrid>
                <a:gridCol w="2397125">
                  <a:extLst>
                    <a:ext uri="{9D8B030D-6E8A-4147-A177-3AD203B41FA5}">
                      <a16:colId xmlns:a16="http://schemas.microsoft.com/office/drawing/2014/main" val="20000"/>
                    </a:ext>
                  </a:extLst>
                </a:gridCol>
                <a:gridCol w="2519045">
                  <a:extLst>
                    <a:ext uri="{9D8B030D-6E8A-4147-A177-3AD203B41FA5}">
                      <a16:colId xmlns:a16="http://schemas.microsoft.com/office/drawing/2014/main" val="20001"/>
                    </a:ext>
                  </a:extLst>
                </a:gridCol>
                <a:gridCol w="2543175">
                  <a:extLst>
                    <a:ext uri="{9D8B030D-6E8A-4147-A177-3AD203B41FA5}">
                      <a16:colId xmlns:a16="http://schemas.microsoft.com/office/drawing/2014/main" val="20002"/>
                    </a:ext>
                  </a:extLst>
                </a:gridCol>
                <a:gridCol w="2422525">
                  <a:extLst>
                    <a:ext uri="{9D8B030D-6E8A-4147-A177-3AD203B41FA5}">
                      <a16:colId xmlns:a16="http://schemas.microsoft.com/office/drawing/2014/main" val="20003"/>
                    </a:ext>
                  </a:extLst>
                </a:gridCol>
              </a:tblGrid>
              <a:tr h="412115">
                <a:tc>
                  <a:txBody>
                    <a:bodyPr/>
                    <a:lstStyle/>
                    <a:p>
                      <a:pPr marR="182245" algn="ctr">
                        <a:lnSpc>
                          <a:spcPts val="1550"/>
                        </a:lnSpc>
                      </a:pPr>
                      <a:r>
                        <a:rPr sz="1400" b="1" dirty="0">
                          <a:solidFill>
                            <a:srgbClr val="5C5B5A"/>
                          </a:solidFill>
                          <a:latin typeface="Arial"/>
                          <a:cs typeface="Arial"/>
                        </a:rPr>
                        <a:t>I</a:t>
                      </a:r>
                      <a:r>
                        <a:rPr sz="1400" b="1" spc="-15" dirty="0">
                          <a:solidFill>
                            <a:srgbClr val="5C5B5A"/>
                          </a:solidFill>
                          <a:latin typeface="Arial"/>
                          <a:cs typeface="Arial"/>
                        </a:rPr>
                        <a:t> </a:t>
                      </a:r>
                      <a:r>
                        <a:rPr sz="1400" b="1" dirty="0">
                          <a:solidFill>
                            <a:srgbClr val="5C5B5A"/>
                          </a:solidFill>
                          <a:latin typeface="Arial"/>
                          <a:cs typeface="Arial"/>
                        </a:rPr>
                        <a:t>can</a:t>
                      </a:r>
                      <a:r>
                        <a:rPr sz="1400" b="1" spc="-30" dirty="0">
                          <a:solidFill>
                            <a:srgbClr val="5C5B5A"/>
                          </a:solidFill>
                          <a:latin typeface="Arial"/>
                          <a:cs typeface="Arial"/>
                        </a:rPr>
                        <a:t> </a:t>
                      </a:r>
                      <a:r>
                        <a:rPr sz="1400" b="1" dirty="0">
                          <a:solidFill>
                            <a:srgbClr val="5C5B5A"/>
                          </a:solidFill>
                          <a:latin typeface="Arial"/>
                          <a:cs typeface="Arial"/>
                        </a:rPr>
                        <a:t>get</a:t>
                      </a:r>
                      <a:r>
                        <a:rPr sz="1400" b="1" spc="-25" dirty="0">
                          <a:solidFill>
                            <a:srgbClr val="5C5B5A"/>
                          </a:solidFill>
                          <a:latin typeface="Arial"/>
                          <a:cs typeface="Arial"/>
                        </a:rPr>
                        <a:t> </a:t>
                      </a:r>
                      <a:r>
                        <a:rPr sz="1400" b="1" dirty="0">
                          <a:solidFill>
                            <a:srgbClr val="5C5B5A"/>
                          </a:solidFill>
                          <a:latin typeface="Arial"/>
                          <a:cs typeface="Arial"/>
                        </a:rPr>
                        <a:t>the</a:t>
                      </a:r>
                      <a:r>
                        <a:rPr sz="1400" b="1" spc="-30" dirty="0">
                          <a:solidFill>
                            <a:srgbClr val="5C5B5A"/>
                          </a:solidFill>
                          <a:latin typeface="Arial"/>
                          <a:cs typeface="Arial"/>
                        </a:rPr>
                        <a:t> </a:t>
                      </a:r>
                      <a:r>
                        <a:rPr sz="1400" b="1" dirty="0">
                          <a:solidFill>
                            <a:srgbClr val="5C5B5A"/>
                          </a:solidFill>
                          <a:latin typeface="Arial"/>
                          <a:cs typeface="Arial"/>
                        </a:rPr>
                        <a:t>right</a:t>
                      </a:r>
                      <a:r>
                        <a:rPr sz="1400" b="1" spc="-25" dirty="0">
                          <a:solidFill>
                            <a:srgbClr val="5C5B5A"/>
                          </a:solidFill>
                          <a:latin typeface="Arial"/>
                          <a:cs typeface="Arial"/>
                        </a:rPr>
                        <a:t> </a:t>
                      </a:r>
                      <a:r>
                        <a:rPr sz="1400" b="1" dirty="0">
                          <a:solidFill>
                            <a:srgbClr val="5C5B5A"/>
                          </a:solidFill>
                          <a:latin typeface="Arial"/>
                          <a:cs typeface="Arial"/>
                        </a:rPr>
                        <a:t>help</a:t>
                      </a:r>
                      <a:r>
                        <a:rPr sz="1400" b="1" spc="-30" dirty="0">
                          <a:solidFill>
                            <a:srgbClr val="5C5B5A"/>
                          </a:solidFill>
                          <a:latin typeface="Arial"/>
                          <a:cs typeface="Arial"/>
                        </a:rPr>
                        <a:t> </a:t>
                      </a:r>
                      <a:r>
                        <a:rPr sz="1400" b="1" dirty="0">
                          <a:solidFill>
                            <a:srgbClr val="5C5B5A"/>
                          </a:solidFill>
                          <a:latin typeface="Arial"/>
                          <a:cs typeface="Arial"/>
                        </a:rPr>
                        <a:t>if</a:t>
                      </a:r>
                      <a:r>
                        <a:rPr sz="1400" b="1" spc="-30" dirty="0">
                          <a:solidFill>
                            <a:srgbClr val="5C5B5A"/>
                          </a:solidFill>
                          <a:latin typeface="Arial"/>
                          <a:cs typeface="Arial"/>
                        </a:rPr>
                        <a:t> </a:t>
                      </a:r>
                      <a:r>
                        <a:rPr sz="1400" b="1" spc="-50" dirty="0">
                          <a:solidFill>
                            <a:srgbClr val="5C5B5A"/>
                          </a:solidFill>
                          <a:latin typeface="Arial"/>
                          <a:cs typeface="Arial"/>
                        </a:rPr>
                        <a:t>I</a:t>
                      </a:r>
                      <a:endParaRPr sz="1400">
                        <a:latin typeface="Arial"/>
                        <a:cs typeface="Arial"/>
                      </a:endParaRPr>
                    </a:p>
                    <a:p>
                      <a:pPr marR="180975" algn="ctr">
                        <a:lnSpc>
                          <a:spcPts val="1600"/>
                        </a:lnSpc>
                      </a:pPr>
                      <a:r>
                        <a:rPr sz="1400" b="1" dirty="0">
                          <a:solidFill>
                            <a:srgbClr val="5C5B5A"/>
                          </a:solidFill>
                          <a:latin typeface="Arial"/>
                          <a:cs typeface="Arial"/>
                        </a:rPr>
                        <a:t>need</a:t>
                      </a:r>
                      <a:r>
                        <a:rPr sz="1400" b="1" spc="-35" dirty="0">
                          <a:solidFill>
                            <a:srgbClr val="5C5B5A"/>
                          </a:solidFill>
                          <a:latin typeface="Arial"/>
                          <a:cs typeface="Arial"/>
                        </a:rPr>
                        <a:t> </a:t>
                      </a:r>
                      <a:r>
                        <a:rPr sz="1400" b="1" spc="-25" dirty="0">
                          <a:solidFill>
                            <a:srgbClr val="5C5B5A"/>
                          </a:solidFill>
                          <a:latin typeface="Arial"/>
                          <a:cs typeface="Arial"/>
                        </a:rPr>
                        <a:t>it</a:t>
                      </a:r>
                      <a:endParaRPr sz="1400">
                        <a:latin typeface="Arial"/>
                        <a:cs typeface="Arial"/>
                      </a:endParaRPr>
                    </a:p>
                  </a:txBody>
                  <a:tcPr marL="0" marR="0" marT="0" marB="0"/>
                </a:tc>
                <a:tc>
                  <a:txBody>
                    <a:bodyPr/>
                    <a:lstStyle/>
                    <a:p>
                      <a:pPr algn="ctr">
                        <a:lnSpc>
                          <a:spcPts val="1550"/>
                        </a:lnSpc>
                      </a:pPr>
                      <a:r>
                        <a:rPr sz="1400" b="1" dirty="0">
                          <a:solidFill>
                            <a:srgbClr val="5C5B5A"/>
                          </a:solidFill>
                          <a:latin typeface="Arial"/>
                          <a:cs typeface="Arial"/>
                        </a:rPr>
                        <a:t>I</a:t>
                      </a:r>
                      <a:r>
                        <a:rPr sz="1400" b="1" spc="-30" dirty="0">
                          <a:solidFill>
                            <a:srgbClr val="5C5B5A"/>
                          </a:solidFill>
                          <a:latin typeface="Arial"/>
                          <a:cs typeface="Arial"/>
                        </a:rPr>
                        <a:t> </a:t>
                      </a:r>
                      <a:r>
                        <a:rPr sz="1400" b="1" dirty="0">
                          <a:solidFill>
                            <a:srgbClr val="5C5B5A"/>
                          </a:solidFill>
                          <a:latin typeface="Arial"/>
                          <a:cs typeface="Arial"/>
                        </a:rPr>
                        <a:t>know</a:t>
                      </a:r>
                      <a:r>
                        <a:rPr sz="1400" b="1" spc="-35" dirty="0">
                          <a:solidFill>
                            <a:srgbClr val="5C5B5A"/>
                          </a:solidFill>
                          <a:latin typeface="Arial"/>
                          <a:cs typeface="Arial"/>
                        </a:rPr>
                        <a:t> </a:t>
                      </a:r>
                      <a:r>
                        <a:rPr sz="1400" b="1" dirty="0">
                          <a:solidFill>
                            <a:srgbClr val="5C5B5A"/>
                          </a:solidFill>
                          <a:latin typeface="Arial"/>
                          <a:cs typeface="Arial"/>
                        </a:rPr>
                        <a:t>enough</a:t>
                      </a:r>
                      <a:r>
                        <a:rPr sz="1400" b="1" spc="-50" dirty="0">
                          <a:solidFill>
                            <a:srgbClr val="5C5B5A"/>
                          </a:solidFill>
                          <a:latin typeface="Arial"/>
                          <a:cs typeface="Arial"/>
                        </a:rPr>
                        <a:t> </a:t>
                      </a:r>
                      <a:r>
                        <a:rPr sz="1400" b="1" dirty="0">
                          <a:solidFill>
                            <a:srgbClr val="5C5B5A"/>
                          </a:solidFill>
                          <a:latin typeface="Arial"/>
                          <a:cs typeface="Arial"/>
                        </a:rPr>
                        <a:t>about</a:t>
                      </a:r>
                      <a:r>
                        <a:rPr sz="1400" b="1" spc="-45" dirty="0">
                          <a:solidFill>
                            <a:srgbClr val="5C5B5A"/>
                          </a:solidFill>
                          <a:latin typeface="Arial"/>
                          <a:cs typeface="Arial"/>
                        </a:rPr>
                        <a:t> </a:t>
                      </a:r>
                      <a:r>
                        <a:rPr sz="1400" b="1" spc="-25" dirty="0">
                          <a:solidFill>
                            <a:srgbClr val="5C5B5A"/>
                          </a:solidFill>
                          <a:latin typeface="Arial"/>
                          <a:cs typeface="Arial"/>
                        </a:rPr>
                        <a:t>my</a:t>
                      </a:r>
                      <a:endParaRPr sz="1400">
                        <a:latin typeface="Arial"/>
                        <a:cs typeface="Arial"/>
                      </a:endParaRPr>
                    </a:p>
                    <a:p>
                      <a:pPr algn="ctr">
                        <a:lnSpc>
                          <a:spcPts val="1600"/>
                        </a:lnSpc>
                      </a:pPr>
                      <a:r>
                        <a:rPr sz="1400" b="1" spc="-10" dirty="0">
                          <a:solidFill>
                            <a:srgbClr val="5C5B5A"/>
                          </a:solidFill>
                          <a:latin typeface="Arial"/>
                          <a:cs typeface="Arial"/>
                        </a:rPr>
                        <a:t>health</a:t>
                      </a:r>
                      <a:endParaRPr sz="1400">
                        <a:latin typeface="Arial"/>
                        <a:cs typeface="Arial"/>
                      </a:endParaRPr>
                    </a:p>
                  </a:txBody>
                  <a:tcPr marL="0" marR="0" marT="0" marB="0"/>
                </a:tc>
                <a:tc>
                  <a:txBody>
                    <a:bodyPr/>
                    <a:lstStyle/>
                    <a:p>
                      <a:pPr marL="220979">
                        <a:lnSpc>
                          <a:spcPts val="1550"/>
                        </a:lnSpc>
                      </a:pPr>
                      <a:r>
                        <a:rPr sz="1400" b="1" dirty="0">
                          <a:solidFill>
                            <a:srgbClr val="5C5B5A"/>
                          </a:solidFill>
                          <a:latin typeface="Arial"/>
                          <a:cs typeface="Arial"/>
                        </a:rPr>
                        <a:t>I</a:t>
                      </a:r>
                      <a:r>
                        <a:rPr sz="1400" b="1" spc="-15" dirty="0">
                          <a:solidFill>
                            <a:srgbClr val="5C5B5A"/>
                          </a:solidFill>
                          <a:latin typeface="Arial"/>
                          <a:cs typeface="Arial"/>
                        </a:rPr>
                        <a:t> </a:t>
                      </a:r>
                      <a:r>
                        <a:rPr sz="1400" b="1" dirty="0">
                          <a:solidFill>
                            <a:srgbClr val="5C5B5A"/>
                          </a:solidFill>
                          <a:latin typeface="Arial"/>
                          <a:cs typeface="Arial"/>
                        </a:rPr>
                        <a:t>can</a:t>
                      </a:r>
                      <a:r>
                        <a:rPr sz="1400" b="1" spc="-35" dirty="0">
                          <a:solidFill>
                            <a:srgbClr val="5C5B5A"/>
                          </a:solidFill>
                          <a:latin typeface="Arial"/>
                          <a:cs typeface="Arial"/>
                        </a:rPr>
                        <a:t> </a:t>
                      </a:r>
                      <a:r>
                        <a:rPr sz="1400" b="1" dirty="0">
                          <a:solidFill>
                            <a:srgbClr val="5C5B5A"/>
                          </a:solidFill>
                          <a:latin typeface="Arial"/>
                          <a:cs typeface="Arial"/>
                        </a:rPr>
                        <a:t>look</a:t>
                      </a:r>
                      <a:r>
                        <a:rPr sz="1400" b="1" spc="-30" dirty="0">
                          <a:solidFill>
                            <a:srgbClr val="5C5B5A"/>
                          </a:solidFill>
                          <a:latin typeface="Arial"/>
                          <a:cs typeface="Arial"/>
                        </a:rPr>
                        <a:t> </a:t>
                      </a:r>
                      <a:r>
                        <a:rPr sz="1400" b="1" dirty="0">
                          <a:solidFill>
                            <a:srgbClr val="5C5B5A"/>
                          </a:solidFill>
                          <a:latin typeface="Arial"/>
                          <a:cs typeface="Arial"/>
                        </a:rPr>
                        <a:t>after</a:t>
                      </a:r>
                      <a:r>
                        <a:rPr sz="1400" b="1" spc="-40" dirty="0">
                          <a:solidFill>
                            <a:srgbClr val="5C5B5A"/>
                          </a:solidFill>
                          <a:latin typeface="Arial"/>
                          <a:cs typeface="Arial"/>
                        </a:rPr>
                        <a:t> </a:t>
                      </a:r>
                      <a:r>
                        <a:rPr sz="1400" b="1" dirty="0">
                          <a:solidFill>
                            <a:srgbClr val="5C5B5A"/>
                          </a:solidFill>
                          <a:latin typeface="Arial"/>
                          <a:cs typeface="Arial"/>
                        </a:rPr>
                        <a:t>my</a:t>
                      </a:r>
                      <a:r>
                        <a:rPr sz="1400" b="1" spc="-15" dirty="0">
                          <a:solidFill>
                            <a:srgbClr val="5C5B5A"/>
                          </a:solidFill>
                          <a:latin typeface="Arial"/>
                          <a:cs typeface="Arial"/>
                        </a:rPr>
                        <a:t> </a:t>
                      </a:r>
                      <a:r>
                        <a:rPr sz="1400" b="1" spc="-10" dirty="0">
                          <a:solidFill>
                            <a:srgbClr val="5C5B5A"/>
                          </a:solidFill>
                          <a:latin typeface="Arial"/>
                          <a:cs typeface="Arial"/>
                        </a:rPr>
                        <a:t>health</a:t>
                      </a:r>
                      <a:endParaRPr sz="1400">
                        <a:latin typeface="Arial"/>
                        <a:cs typeface="Arial"/>
                      </a:endParaRPr>
                    </a:p>
                  </a:txBody>
                  <a:tcPr marL="0" marR="0" marT="0" marB="0"/>
                </a:tc>
                <a:tc>
                  <a:txBody>
                    <a:bodyPr/>
                    <a:lstStyle/>
                    <a:p>
                      <a:pPr marL="160020" algn="ctr">
                        <a:lnSpc>
                          <a:spcPts val="1550"/>
                        </a:lnSpc>
                      </a:pPr>
                      <a:r>
                        <a:rPr sz="1400" b="1" dirty="0">
                          <a:solidFill>
                            <a:srgbClr val="5C5B5A"/>
                          </a:solidFill>
                          <a:latin typeface="Arial"/>
                          <a:cs typeface="Arial"/>
                        </a:rPr>
                        <a:t>I</a:t>
                      </a:r>
                      <a:r>
                        <a:rPr sz="1400" b="1" spc="-20" dirty="0">
                          <a:solidFill>
                            <a:srgbClr val="5C5B5A"/>
                          </a:solidFill>
                          <a:latin typeface="Arial"/>
                          <a:cs typeface="Arial"/>
                        </a:rPr>
                        <a:t> </a:t>
                      </a:r>
                      <a:r>
                        <a:rPr sz="1400" b="1" dirty="0">
                          <a:solidFill>
                            <a:srgbClr val="5C5B5A"/>
                          </a:solidFill>
                          <a:latin typeface="Arial"/>
                          <a:cs typeface="Arial"/>
                        </a:rPr>
                        <a:t>am</a:t>
                      </a:r>
                      <a:r>
                        <a:rPr sz="1400" b="1" spc="-25" dirty="0">
                          <a:solidFill>
                            <a:srgbClr val="5C5B5A"/>
                          </a:solidFill>
                          <a:latin typeface="Arial"/>
                          <a:cs typeface="Arial"/>
                        </a:rPr>
                        <a:t> </a:t>
                      </a:r>
                      <a:r>
                        <a:rPr sz="1400" b="1" dirty="0">
                          <a:solidFill>
                            <a:srgbClr val="5C5B5A"/>
                          </a:solidFill>
                          <a:latin typeface="Arial"/>
                          <a:cs typeface="Arial"/>
                        </a:rPr>
                        <a:t>involved</a:t>
                      </a:r>
                      <a:r>
                        <a:rPr sz="1400" b="1" spc="-40" dirty="0">
                          <a:solidFill>
                            <a:srgbClr val="5C5B5A"/>
                          </a:solidFill>
                          <a:latin typeface="Arial"/>
                          <a:cs typeface="Arial"/>
                        </a:rPr>
                        <a:t> </a:t>
                      </a:r>
                      <a:r>
                        <a:rPr sz="1400" b="1" dirty="0">
                          <a:solidFill>
                            <a:srgbClr val="5C5B5A"/>
                          </a:solidFill>
                          <a:latin typeface="Arial"/>
                          <a:cs typeface="Arial"/>
                        </a:rPr>
                        <a:t>in</a:t>
                      </a:r>
                      <a:r>
                        <a:rPr sz="1400" b="1" spc="-35" dirty="0">
                          <a:solidFill>
                            <a:srgbClr val="5C5B5A"/>
                          </a:solidFill>
                          <a:latin typeface="Arial"/>
                          <a:cs typeface="Arial"/>
                        </a:rPr>
                        <a:t> </a:t>
                      </a:r>
                      <a:r>
                        <a:rPr sz="1400" b="1" spc="-10" dirty="0">
                          <a:solidFill>
                            <a:srgbClr val="5C5B5A"/>
                          </a:solidFill>
                          <a:latin typeface="Arial"/>
                          <a:cs typeface="Arial"/>
                        </a:rPr>
                        <a:t>decisions</a:t>
                      </a:r>
                      <a:endParaRPr sz="1400">
                        <a:latin typeface="Arial"/>
                        <a:cs typeface="Arial"/>
                      </a:endParaRPr>
                    </a:p>
                    <a:p>
                      <a:pPr marL="161290" algn="ctr">
                        <a:lnSpc>
                          <a:spcPts val="1600"/>
                        </a:lnSpc>
                      </a:pPr>
                      <a:r>
                        <a:rPr sz="1400" b="1" dirty="0">
                          <a:solidFill>
                            <a:srgbClr val="5C5B5A"/>
                          </a:solidFill>
                          <a:latin typeface="Arial"/>
                          <a:cs typeface="Arial"/>
                        </a:rPr>
                        <a:t>about</a:t>
                      </a:r>
                      <a:r>
                        <a:rPr sz="1400" b="1" spc="-50" dirty="0">
                          <a:solidFill>
                            <a:srgbClr val="5C5B5A"/>
                          </a:solidFill>
                          <a:latin typeface="Arial"/>
                          <a:cs typeface="Arial"/>
                        </a:rPr>
                        <a:t> </a:t>
                      </a:r>
                      <a:r>
                        <a:rPr sz="1400" b="1" spc="-35" dirty="0">
                          <a:solidFill>
                            <a:srgbClr val="5C5B5A"/>
                          </a:solidFill>
                          <a:latin typeface="Arial"/>
                          <a:cs typeface="Arial"/>
                        </a:rPr>
                        <a:t>me</a:t>
                      </a:r>
                      <a:endParaRPr sz="1400">
                        <a:latin typeface="Arial"/>
                        <a:cs typeface="Arial"/>
                      </a:endParaRPr>
                    </a:p>
                  </a:txBody>
                  <a:tcPr marL="0" marR="0" marT="0" marB="0"/>
                </a:tc>
                <a:extLst>
                  <a:ext uri="{0D108BD9-81ED-4DB2-BD59-A6C34878D82A}">
                    <a16:rowId xmlns:a16="http://schemas.microsoft.com/office/drawing/2014/main" val="10000"/>
                  </a:ext>
                </a:extLst>
              </a:tr>
            </a:tbl>
          </a:graphicData>
        </a:graphic>
      </p:graphicFrame>
      <p:graphicFrame>
        <p:nvGraphicFramePr>
          <p:cNvPr id="4" name="object 4"/>
          <p:cNvGraphicFramePr>
            <a:graphicFrameLocks noGrp="1"/>
          </p:cNvGraphicFramePr>
          <p:nvPr/>
        </p:nvGraphicFramePr>
        <p:xfrm>
          <a:off x="1586483" y="2189847"/>
          <a:ext cx="1347470" cy="2687320"/>
        </p:xfrm>
        <a:graphic>
          <a:graphicData uri="http://schemas.openxmlformats.org/drawingml/2006/table">
            <a:tbl>
              <a:tblPr firstRow="1" bandRow="1">
                <a:tableStyleId>{2D5ABB26-0587-4C30-8999-92F81FD0307C}</a:tableStyleId>
              </a:tblPr>
              <a:tblGrid>
                <a:gridCol w="1010285">
                  <a:extLst>
                    <a:ext uri="{9D8B030D-6E8A-4147-A177-3AD203B41FA5}">
                      <a16:colId xmlns:a16="http://schemas.microsoft.com/office/drawing/2014/main" val="20000"/>
                    </a:ext>
                  </a:extLst>
                </a:gridCol>
                <a:gridCol w="145415">
                  <a:extLst>
                    <a:ext uri="{9D8B030D-6E8A-4147-A177-3AD203B41FA5}">
                      <a16:colId xmlns:a16="http://schemas.microsoft.com/office/drawing/2014/main" val="20001"/>
                    </a:ext>
                  </a:extLst>
                </a:gridCol>
                <a:gridCol w="114934">
                  <a:extLst>
                    <a:ext uri="{9D8B030D-6E8A-4147-A177-3AD203B41FA5}">
                      <a16:colId xmlns:a16="http://schemas.microsoft.com/office/drawing/2014/main" val="20002"/>
                    </a:ext>
                  </a:extLst>
                </a:gridCol>
              </a:tblGrid>
              <a:tr h="817880">
                <a:tc>
                  <a:txBody>
                    <a:bodyPr/>
                    <a:lstStyle/>
                    <a:p>
                      <a:pPr>
                        <a:lnSpc>
                          <a:spcPct val="100000"/>
                        </a:lnSpc>
                        <a:spcBef>
                          <a:spcPts val="944"/>
                        </a:spcBef>
                      </a:pPr>
                      <a:endParaRPr sz="1200">
                        <a:latin typeface="Times New Roman"/>
                        <a:cs typeface="Times New Roman"/>
                      </a:endParaRPr>
                    </a:p>
                    <a:p>
                      <a:pPr algn="ctr">
                        <a:lnSpc>
                          <a:spcPct val="100000"/>
                        </a:lnSpc>
                      </a:pPr>
                      <a:r>
                        <a:rPr sz="1200" spc="-25" dirty="0">
                          <a:solidFill>
                            <a:srgbClr val="FFFFFF"/>
                          </a:solidFill>
                          <a:latin typeface="Arial"/>
                          <a:cs typeface="Arial"/>
                        </a:rPr>
                        <a:t>31%</a:t>
                      </a:r>
                      <a:endParaRPr sz="1200">
                        <a:latin typeface="Arial"/>
                        <a:cs typeface="Arial"/>
                      </a:endParaRPr>
                    </a:p>
                    <a:p>
                      <a:pPr marL="40640" algn="ctr">
                        <a:lnSpc>
                          <a:spcPct val="100000"/>
                        </a:lnSpc>
                        <a:spcBef>
                          <a:spcPts val="80"/>
                        </a:spcBef>
                      </a:pPr>
                      <a:r>
                        <a:rPr sz="1100" spc="-10" dirty="0">
                          <a:solidFill>
                            <a:srgbClr val="FFFFFF"/>
                          </a:solidFill>
                          <a:latin typeface="Arial"/>
                          <a:cs typeface="Arial"/>
                        </a:rPr>
                        <a:t>(+2pp)</a:t>
                      </a:r>
                      <a:endParaRPr sz="1100">
                        <a:latin typeface="Arial"/>
                        <a:cs typeface="Arial"/>
                      </a:endParaRPr>
                    </a:p>
                  </a:txBody>
                  <a:tcPr marL="0" marR="0" marT="120014" marB="0">
                    <a:solidFill>
                      <a:srgbClr val="009590"/>
                    </a:solidFill>
                  </a:tcPr>
                </a:tc>
                <a:tc rowSpan="3">
                  <a:txBody>
                    <a:bodyPr/>
                    <a:lstStyle/>
                    <a:p>
                      <a:pPr>
                        <a:lnSpc>
                          <a:spcPct val="100000"/>
                        </a:lnSpc>
                      </a:pPr>
                      <a:endParaRPr sz="1400">
                        <a:latin typeface="Times New Roman"/>
                        <a:cs typeface="Times New Roman"/>
                      </a:endParaRPr>
                    </a:p>
                  </a:txBody>
                  <a:tcPr marL="0" marR="0" marT="0" marB="0">
                    <a:lnR w="57150">
                      <a:solidFill>
                        <a:srgbClr val="009590"/>
                      </a:solidFill>
                      <a:prstDash val="solid"/>
                    </a:lnR>
                    <a:lnT w="19050">
                      <a:solidFill>
                        <a:srgbClr val="009590"/>
                      </a:solidFill>
                      <a:prstDash val="solid"/>
                    </a:lnT>
                    <a:lnB w="19050">
                      <a:solidFill>
                        <a:srgbClr val="009590"/>
                      </a:solidFill>
                      <a:prstDash val="solid"/>
                    </a:lnB>
                  </a:tcPr>
                </a:tc>
                <a:tc rowSpan="2">
                  <a:txBody>
                    <a:bodyPr/>
                    <a:lstStyle/>
                    <a:p>
                      <a:pPr>
                        <a:lnSpc>
                          <a:spcPct val="100000"/>
                        </a:lnSpc>
                      </a:pPr>
                      <a:endParaRPr sz="1400">
                        <a:latin typeface="Times New Roman"/>
                        <a:cs typeface="Times New Roman"/>
                      </a:endParaRPr>
                    </a:p>
                  </a:txBody>
                  <a:tcPr marL="0" marR="0" marT="0" marB="0">
                    <a:lnL w="57150">
                      <a:solidFill>
                        <a:srgbClr val="009590"/>
                      </a:solidFill>
                      <a:prstDash val="solid"/>
                    </a:lnL>
                    <a:lnB w="57150">
                      <a:solidFill>
                        <a:srgbClr val="009590"/>
                      </a:solidFill>
                      <a:prstDash val="solid"/>
                    </a:lnB>
                  </a:tcPr>
                </a:tc>
                <a:extLst>
                  <a:ext uri="{0D108BD9-81ED-4DB2-BD59-A6C34878D82A}">
                    <a16:rowId xmlns:a16="http://schemas.microsoft.com/office/drawing/2014/main" val="10000"/>
                  </a:ext>
                </a:extLst>
              </a:tr>
              <a:tr h="208915">
                <a:tc rowSpan="2">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85"/>
                        </a:spcBef>
                      </a:pPr>
                      <a:endParaRPr sz="1200">
                        <a:latin typeface="Times New Roman"/>
                        <a:cs typeface="Times New Roman"/>
                      </a:endParaRPr>
                    </a:p>
                    <a:p>
                      <a:pPr marL="351155">
                        <a:lnSpc>
                          <a:spcPts val="1265"/>
                        </a:lnSpc>
                        <a:spcBef>
                          <a:spcPts val="5"/>
                        </a:spcBef>
                      </a:pPr>
                      <a:r>
                        <a:rPr sz="1200" spc="-25" dirty="0">
                          <a:solidFill>
                            <a:srgbClr val="FFFFFF"/>
                          </a:solidFill>
                          <a:latin typeface="Arial"/>
                          <a:cs typeface="Arial"/>
                        </a:rPr>
                        <a:t>46%</a:t>
                      </a:r>
                      <a:endParaRPr sz="1200">
                        <a:latin typeface="Arial"/>
                        <a:cs typeface="Arial"/>
                      </a:endParaRPr>
                    </a:p>
                    <a:p>
                      <a:pPr marL="317500">
                        <a:lnSpc>
                          <a:spcPts val="1145"/>
                        </a:lnSpc>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a:txBody>
                  <a:tcPr marL="0" marR="0" marT="0" marB="0">
                    <a:solidFill>
                      <a:srgbClr val="6CD4CE"/>
                    </a:solidFill>
                  </a:tcPr>
                </a:tc>
                <a:tc vMerge="1">
                  <a:txBody>
                    <a:bodyPr/>
                    <a:lstStyle/>
                    <a:p>
                      <a:endParaRPr/>
                    </a:p>
                  </a:txBody>
                  <a:tcPr marL="0" marR="0" marT="0" marB="0">
                    <a:lnR w="57150">
                      <a:solidFill>
                        <a:srgbClr val="009590"/>
                      </a:solidFill>
                      <a:prstDash val="solid"/>
                    </a:lnR>
                    <a:lnT w="19050">
                      <a:solidFill>
                        <a:srgbClr val="009590"/>
                      </a:solidFill>
                      <a:prstDash val="solid"/>
                    </a:lnT>
                    <a:lnB w="19050">
                      <a:solidFill>
                        <a:srgbClr val="009590"/>
                      </a:solidFill>
                      <a:prstDash val="solid"/>
                    </a:lnB>
                  </a:tcPr>
                </a:tc>
                <a:tc vMerge="1">
                  <a:txBody>
                    <a:bodyPr/>
                    <a:lstStyle/>
                    <a:p>
                      <a:endParaRPr/>
                    </a:p>
                  </a:txBody>
                  <a:tcPr marL="0" marR="0" marT="0" marB="0">
                    <a:lnL w="57150">
                      <a:solidFill>
                        <a:srgbClr val="009590"/>
                      </a:solidFill>
                      <a:prstDash val="solid"/>
                    </a:lnL>
                    <a:lnB w="57150">
                      <a:solidFill>
                        <a:srgbClr val="009590"/>
                      </a:solidFill>
                      <a:prstDash val="solid"/>
                    </a:lnB>
                  </a:tcPr>
                </a:tc>
                <a:extLst>
                  <a:ext uri="{0D108BD9-81ED-4DB2-BD59-A6C34878D82A}">
                    <a16:rowId xmlns:a16="http://schemas.microsoft.com/office/drawing/2014/main" val="10001"/>
                  </a:ext>
                </a:extLst>
              </a:tr>
              <a:tr h="1035050">
                <a:tc vMerge="1">
                  <a:txBody>
                    <a:bodyPr/>
                    <a:lstStyle/>
                    <a:p>
                      <a:endParaRPr/>
                    </a:p>
                  </a:txBody>
                  <a:tcPr marL="0" marR="0" marT="0" marB="0">
                    <a:solidFill>
                      <a:srgbClr val="6CD4CE"/>
                    </a:solidFill>
                  </a:tcPr>
                </a:tc>
                <a:tc vMerge="1">
                  <a:txBody>
                    <a:bodyPr/>
                    <a:lstStyle/>
                    <a:p>
                      <a:endParaRPr/>
                    </a:p>
                  </a:txBody>
                  <a:tcPr marL="0" marR="0" marT="0" marB="0">
                    <a:lnR w="57150">
                      <a:solidFill>
                        <a:srgbClr val="009590"/>
                      </a:solidFill>
                      <a:prstDash val="solid"/>
                    </a:lnR>
                    <a:lnT w="19050">
                      <a:solidFill>
                        <a:srgbClr val="009590"/>
                      </a:solidFill>
                      <a:prstDash val="solid"/>
                    </a:lnT>
                    <a:lnB w="19050">
                      <a:solidFill>
                        <a:srgbClr val="009590"/>
                      </a:solidFill>
                      <a:prstDash val="solid"/>
                    </a:lnB>
                  </a:tcPr>
                </a:tc>
                <a:tc>
                  <a:txBody>
                    <a:bodyPr/>
                    <a:lstStyle/>
                    <a:p>
                      <a:pPr>
                        <a:lnSpc>
                          <a:spcPct val="100000"/>
                        </a:lnSpc>
                      </a:pPr>
                      <a:endParaRPr sz="1400">
                        <a:latin typeface="Times New Roman"/>
                        <a:cs typeface="Times New Roman"/>
                      </a:endParaRPr>
                    </a:p>
                  </a:txBody>
                  <a:tcPr marL="0" marR="0" marT="0" marB="0">
                    <a:lnL w="57150">
                      <a:solidFill>
                        <a:srgbClr val="009590"/>
                      </a:solidFill>
                      <a:prstDash val="solid"/>
                    </a:lnL>
                    <a:lnT w="57150">
                      <a:solidFill>
                        <a:srgbClr val="009590"/>
                      </a:solidFill>
                      <a:prstDash val="solid"/>
                    </a:lnT>
                  </a:tcPr>
                </a:tc>
                <a:extLst>
                  <a:ext uri="{0D108BD9-81ED-4DB2-BD59-A6C34878D82A}">
                    <a16:rowId xmlns:a16="http://schemas.microsoft.com/office/drawing/2014/main" val="10002"/>
                  </a:ext>
                </a:extLst>
              </a:tr>
              <a:tr h="433070">
                <a:tc>
                  <a:txBody>
                    <a:bodyPr/>
                    <a:lstStyle/>
                    <a:p>
                      <a:pPr marL="351155">
                        <a:lnSpc>
                          <a:spcPts val="1235"/>
                        </a:lnSpc>
                        <a:spcBef>
                          <a:spcPts val="835"/>
                        </a:spcBef>
                      </a:pPr>
                      <a:r>
                        <a:rPr sz="1200" spc="-25" dirty="0">
                          <a:solidFill>
                            <a:srgbClr val="404040"/>
                          </a:solidFill>
                          <a:latin typeface="Arial"/>
                          <a:cs typeface="Arial"/>
                        </a:rPr>
                        <a:t>15%</a:t>
                      </a:r>
                      <a:endParaRPr sz="1200">
                        <a:latin typeface="Arial"/>
                        <a:cs typeface="Arial"/>
                      </a:endParaRPr>
                    </a:p>
                    <a:p>
                      <a:pPr marL="365760">
                        <a:lnSpc>
                          <a:spcPts val="1115"/>
                        </a:lnSpc>
                      </a:pPr>
                      <a:r>
                        <a:rPr sz="1100" dirty="0">
                          <a:solidFill>
                            <a:srgbClr val="5C5B5A"/>
                          </a:solidFill>
                          <a:latin typeface="Arial"/>
                          <a:cs typeface="Arial"/>
                        </a:rPr>
                        <a:t>(+/-</a:t>
                      </a:r>
                      <a:r>
                        <a:rPr sz="1100" spc="-20" dirty="0">
                          <a:solidFill>
                            <a:srgbClr val="5C5B5A"/>
                          </a:solidFill>
                          <a:latin typeface="Arial"/>
                          <a:cs typeface="Arial"/>
                        </a:rPr>
                        <a:t>0pp)</a:t>
                      </a:r>
                      <a:endParaRPr sz="1100">
                        <a:latin typeface="Arial"/>
                        <a:cs typeface="Arial"/>
                      </a:endParaRPr>
                    </a:p>
                  </a:txBody>
                  <a:tcPr marL="0" marR="0" marT="106045" marB="0">
                    <a:solidFill>
                      <a:srgbClr val="D9D9D9"/>
                    </a:solidFill>
                  </a:tcPr>
                </a:tc>
                <a:tc rowSpan="2" gridSpan="2">
                  <a:txBody>
                    <a:bodyPr/>
                    <a:lstStyle/>
                    <a:p>
                      <a:pPr>
                        <a:lnSpc>
                          <a:spcPct val="100000"/>
                        </a:lnSpc>
                      </a:pPr>
                      <a:endParaRPr sz="1400">
                        <a:latin typeface="Times New Roman"/>
                        <a:cs typeface="Times New Roman"/>
                      </a:endParaRPr>
                    </a:p>
                  </a:txBody>
                  <a:tcPr marL="0" marR="0" marT="0" marB="0">
                    <a:lnT w="19050" cap="flat" cmpd="sng" algn="ctr">
                      <a:solidFill>
                        <a:srgbClr val="009590"/>
                      </a:solidFill>
                      <a:prstDash val="solid"/>
                      <a:round/>
                      <a:headEnd type="none" w="med" len="med"/>
                      <a:tailEnd type="none" w="med" len="med"/>
                    </a:lnT>
                  </a:tcPr>
                </a:tc>
                <a:tc rowSpan="2" hMerge="1">
                  <a:txBody>
                    <a:bodyPr/>
                    <a:lstStyle/>
                    <a:p>
                      <a:endParaRPr/>
                    </a:p>
                  </a:txBody>
                  <a:tcPr marL="0" marR="0" marT="0" marB="0"/>
                </a:tc>
                <a:extLst>
                  <a:ext uri="{0D108BD9-81ED-4DB2-BD59-A6C34878D82A}">
                    <a16:rowId xmlns:a16="http://schemas.microsoft.com/office/drawing/2014/main" val="10003"/>
                  </a:ext>
                </a:extLst>
              </a:tr>
              <a:tr h="192405">
                <a:tc>
                  <a:txBody>
                    <a:bodyPr/>
                    <a:lstStyle/>
                    <a:p>
                      <a:pPr marL="140335">
                        <a:lnSpc>
                          <a:spcPts val="1355"/>
                        </a:lnSpc>
                      </a:pPr>
                      <a:r>
                        <a:rPr sz="1200" dirty="0">
                          <a:solidFill>
                            <a:srgbClr val="FFFFFF"/>
                          </a:solidFill>
                          <a:latin typeface="Arial"/>
                          <a:cs typeface="Arial"/>
                        </a:rPr>
                        <a:t>6%</a:t>
                      </a:r>
                      <a:r>
                        <a:rPr sz="1200" spc="470" dirty="0">
                          <a:solidFill>
                            <a:srgbClr val="FFFFFF"/>
                          </a:solidFill>
                          <a:latin typeface="Arial"/>
                          <a:cs typeface="Arial"/>
                        </a:rPr>
                        <a:t> </a:t>
                      </a: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a:txBody>
                  <a:tcPr marL="0" marR="0" marT="0" marB="0">
                    <a:lnB w="57150">
                      <a:solidFill>
                        <a:srgbClr val="7E7E7E"/>
                      </a:solidFill>
                      <a:prstDash val="solid"/>
                    </a:lnB>
                    <a:solidFill>
                      <a:srgbClr val="FF0000"/>
                    </a:solidFill>
                  </a:tcPr>
                </a:tc>
                <a:tc gridSpan="2"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4"/>
                  </a:ext>
                </a:extLst>
              </a:tr>
            </a:tbl>
          </a:graphicData>
        </a:graphic>
      </p:graphicFrame>
      <p:graphicFrame>
        <p:nvGraphicFramePr>
          <p:cNvPr id="5" name="object 5"/>
          <p:cNvGraphicFramePr>
            <a:graphicFrameLocks noGrp="1"/>
          </p:cNvGraphicFramePr>
          <p:nvPr/>
        </p:nvGraphicFramePr>
        <p:xfrm>
          <a:off x="4111752" y="2168905"/>
          <a:ext cx="1087120" cy="2735580"/>
        </p:xfrm>
        <a:graphic>
          <a:graphicData uri="http://schemas.openxmlformats.org/drawingml/2006/table">
            <a:tbl>
              <a:tblPr firstRow="1" bandRow="1">
                <a:tableStyleId>{2D5ABB26-0587-4C30-8999-92F81FD0307C}</a:tableStyleId>
              </a:tblPr>
              <a:tblGrid>
                <a:gridCol w="1010285">
                  <a:extLst>
                    <a:ext uri="{9D8B030D-6E8A-4147-A177-3AD203B41FA5}">
                      <a16:colId xmlns:a16="http://schemas.microsoft.com/office/drawing/2014/main" val="20000"/>
                    </a:ext>
                  </a:extLst>
                </a:gridCol>
              </a:tblGrid>
              <a:tr h="797560">
                <a:tc>
                  <a:txBody>
                    <a:bodyPr/>
                    <a:lstStyle/>
                    <a:p>
                      <a:pPr>
                        <a:lnSpc>
                          <a:spcPct val="100000"/>
                        </a:lnSpc>
                        <a:spcBef>
                          <a:spcPts val="1005"/>
                        </a:spcBef>
                      </a:pPr>
                      <a:endParaRPr sz="1200">
                        <a:latin typeface="Times New Roman"/>
                        <a:cs typeface="Times New Roman"/>
                      </a:endParaRPr>
                    </a:p>
                    <a:p>
                      <a:pPr marL="351155">
                        <a:lnSpc>
                          <a:spcPts val="1410"/>
                        </a:lnSpc>
                      </a:pPr>
                      <a:r>
                        <a:rPr sz="1200" spc="-25" dirty="0">
                          <a:solidFill>
                            <a:srgbClr val="FFFFFF"/>
                          </a:solidFill>
                          <a:latin typeface="Arial"/>
                          <a:cs typeface="Arial"/>
                        </a:rPr>
                        <a:t>29%</a:t>
                      </a:r>
                      <a:endParaRPr sz="1200">
                        <a:latin typeface="Arial"/>
                        <a:cs typeface="Arial"/>
                      </a:endParaRPr>
                    </a:p>
                    <a:p>
                      <a:pPr marL="355600">
                        <a:lnSpc>
                          <a:spcPts val="1290"/>
                        </a:lnSpc>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a:txBody>
                  <a:tcPr marL="0" marR="0" marT="127635" marB="0">
                    <a:solidFill>
                      <a:srgbClr val="009590"/>
                    </a:solidFill>
                  </a:tcPr>
                </a:tc>
                <a:extLst>
                  <a:ext uri="{0D108BD9-81ED-4DB2-BD59-A6C34878D82A}">
                    <a16:rowId xmlns:a16="http://schemas.microsoft.com/office/drawing/2014/main" val="10000"/>
                  </a:ext>
                </a:extLst>
              </a:tr>
              <a:tr h="137414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20"/>
                        </a:spcBef>
                      </a:pPr>
                      <a:endParaRPr sz="1200">
                        <a:latin typeface="Times New Roman"/>
                        <a:cs typeface="Times New Roman"/>
                      </a:endParaRPr>
                    </a:p>
                    <a:p>
                      <a:pPr marL="635" algn="ctr">
                        <a:lnSpc>
                          <a:spcPct val="100000"/>
                        </a:lnSpc>
                      </a:pPr>
                      <a:r>
                        <a:rPr sz="1200" spc="-25" dirty="0">
                          <a:solidFill>
                            <a:srgbClr val="FFFFFF"/>
                          </a:solidFill>
                          <a:latin typeface="Arial"/>
                          <a:cs typeface="Arial"/>
                        </a:rPr>
                        <a:t>50%</a:t>
                      </a:r>
                      <a:endParaRPr sz="1200">
                        <a:latin typeface="Arial"/>
                        <a:cs typeface="Arial"/>
                      </a:endParaRPr>
                    </a:p>
                    <a:p>
                      <a:pPr marL="53975" algn="ctr">
                        <a:lnSpc>
                          <a:spcPct val="100000"/>
                        </a:lnSpc>
                        <a:spcBef>
                          <a:spcPts val="40"/>
                        </a:spcBef>
                      </a:pPr>
                      <a:r>
                        <a:rPr sz="1100" spc="-10" dirty="0">
                          <a:solidFill>
                            <a:srgbClr val="FFFFFF"/>
                          </a:solidFill>
                          <a:latin typeface="Arial"/>
                          <a:cs typeface="Arial"/>
                        </a:rPr>
                        <a:t>(+2pp)</a:t>
                      </a:r>
                      <a:endParaRPr sz="1100">
                        <a:latin typeface="Arial"/>
                        <a:cs typeface="Arial"/>
                      </a:endParaRPr>
                    </a:p>
                  </a:txBody>
                  <a:tcPr marL="0" marR="0" marT="0" marB="0">
                    <a:solidFill>
                      <a:srgbClr val="6CD4CE"/>
                    </a:solidFill>
                  </a:tcPr>
                </a:tc>
                <a:extLst>
                  <a:ext uri="{0D108BD9-81ED-4DB2-BD59-A6C34878D82A}">
                    <a16:rowId xmlns:a16="http://schemas.microsoft.com/office/drawing/2014/main" val="10001"/>
                  </a:ext>
                </a:extLst>
              </a:tr>
              <a:tr h="412750">
                <a:tc>
                  <a:txBody>
                    <a:bodyPr/>
                    <a:lstStyle/>
                    <a:p>
                      <a:pPr marL="635" algn="ctr">
                        <a:lnSpc>
                          <a:spcPts val="1270"/>
                        </a:lnSpc>
                        <a:spcBef>
                          <a:spcPts val="375"/>
                        </a:spcBef>
                      </a:pPr>
                      <a:r>
                        <a:rPr sz="1200" spc="-25" dirty="0">
                          <a:solidFill>
                            <a:srgbClr val="404040"/>
                          </a:solidFill>
                          <a:latin typeface="Arial"/>
                          <a:cs typeface="Arial"/>
                        </a:rPr>
                        <a:t>15%</a:t>
                      </a:r>
                      <a:endParaRPr sz="1200">
                        <a:latin typeface="Arial"/>
                        <a:cs typeface="Arial"/>
                      </a:endParaRPr>
                    </a:p>
                    <a:p>
                      <a:pPr marR="15875" algn="ctr">
                        <a:lnSpc>
                          <a:spcPts val="1150"/>
                        </a:lnSpc>
                      </a:pPr>
                      <a:r>
                        <a:rPr sz="1100" dirty="0">
                          <a:solidFill>
                            <a:srgbClr val="5C5B5A"/>
                          </a:solidFill>
                          <a:latin typeface="Arial"/>
                          <a:cs typeface="Arial"/>
                        </a:rPr>
                        <a:t>(-</a:t>
                      </a:r>
                      <a:r>
                        <a:rPr sz="1100" spc="-20" dirty="0">
                          <a:solidFill>
                            <a:srgbClr val="5C5B5A"/>
                          </a:solidFill>
                          <a:latin typeface="Arial"/>
                          <a:cs typeface="Arial"/>
                        </a:rPr>
                        <a:t>1pp)</a:t>
                      </a:r>
                      <a:endParaRPr sz="1100">
                        <a:latin typeface="Arial"/>
                        <a:cs typeface="Arial"/>
                      </a:endParaRPr>
                    </a:p>
                  </a:txBody>
                  <a:tcPr marL="0" marR="0" marT="47625" marB="0">
                    <a:solidFill>
                      <a:srgbClr val="D9D9D9"/>
                    </a:solidFill>
                  </a:tcPr>
                </a:tc>
                <a:extLst>
                  <a:ext uri="{0D108BD9-81ED-4DB2-BD59-A6C34878D82A}">
                    <a16:rowId xmlns:a16="http://schemas.microsoft.com/office/drawing/2014/main" val="10002"/>
                  </a:ext>
                </a:extLst>
              </a:tr>
              <a:tr h="151130">
                <a:tc>
                  <a:txBody>
                    <a:bodyPr/>
                    <a:lstStyle/>
                    <a:p>
                      <a:pPr marL="229235">
                        <a:lnSpc>
                          <a:spcPts val="1090"/>
                        </a:lnSpc>
                      </a:pPr>
                      <a:r>
                        <a:rPr sz="1200" dirty="0">
                          <a:solidFill>
                            <a:srgbClr val="FFFFFF"/>
                          </a:solidFill>
                          <a:latin typeface="Arial"/>
                          <a:cs typeface="Arial"/>
                        </a:rPr>
                        <a:t>5%</a:t>
                      </a:r>
                      <a:r>
                        <a:rPr sz="1200" spc="140" dirty="0">
                          <a:solidFill>
                            <a:srgbClr val="FFFFFF"/>
                          </a:solidFill>
                          <a:latin typeface="Arial"/>
                          <a:cs typeface="Arial"/>
                        </a:rPr>
                        <a:t> </a:t>
                      </a:r>
                      <a:r>
                        <a:rPr sz="1650" baseline="2525" dirty="0">
                          <a:solidFill>
                            <a:srgbClr val="FFFFFF"/>
                          </a:solidFill>
                          <a:latin typeface="Arial"/>
                          <a:cs typeface="Arial"/>
                        </a:rPr>
                        <a:t>(+/-</a:t>
                      </a:r>
                      <a:r>
                        <a:rPr sz="1650" spc="-30" baseline="2525" dirty="0">
                          <a:solidFill>
                            <a:srgbClr val="FFFFFF"/>
                          </a:solidFill>
                          <a:latin typeface="Arial"/>
                          <a:cs typeface="Arial"/>
                        </a:rPr>
                        <a:t>0pp)</a:t>
                      </a:r>
                      <a:endParaRPr sz="1650" baseline="2525">
                        <a:latin typeface="Arial"/>
                        <a:cs typeface="Arial"/>
                      </a:endParaRPr>
                    </a:p>
                  </a:txBody>
                  <a:tcPr marL="0" marR="0" marT="0" marB="0">
                    <a:lnB w="28575">
                      <a:solidFill>
                        <a:srgbClr val="7E7E7E"/>
                      </a:solidFill>
                      <a:prstDash val="solid"/>
                    </a:lnB>
                    <a:solidFill>
                      <a:srgbClr val="FF0000"/>
                    </a:solidFill>
                  </a:tcPr>
                </a:tc>
                <a:extLst>
                  <a:ext uri="{0D108BD9-81ED-4DB2-BD59-A6C34878D82A}">
                    <a16:rowId xmlns:a16="http://schemas.microsoft.com/office/drawing/2014/main" val="10003"/>
                  </a:ext>
                </a:extLst>
              </a:tr>
            </a:tbl>
          </a:graphicData>
        </a:graphic>
      </p:graphicFrame>
      <p:sp>
        <p:nvSpPr>
          <p:cNvPr id="6" name="object 6"/>
          <p:cNvSpPr/>
          <p:nvPr/>
        </p:nvSpPr>
        <p:spPr>
          <a:xfrm>
            <a:off x="9162288" y="4905755"/>
            <a:ext cx="1010919" cy="28575"/>
          </a:xfrm>
          <a:custGeom>
            <a:avLst/>
            <a:gdLst/>
            <a:ahLst/>
            <a:cxnLst/>
            <a:rect l="l" t="t" r="r" b="b"/>
            <a:pathLst>
              <a:path w="1010920" h="28575">
                <a:moveTo>
                  <a:pt x="1010411" y="0"/>
                </a:moveTo>
                <a:lnTo>
                  <a:pt x="0" y="0"/>
                </a:lnTo>
                <a:lnTo>
                  <a:pt x="0" y="28194"/>
                </a:lnTo>
                <a:lnTo>
                  <a:pt x="1010411" y="28194"/>
                </a:lnTo>
                <a:lnTo>
                  <a:pt x="1010411" y="0"/>
                </a:lnTo>
                <a:close/>
              </a:path>
            </a:pathLst>
          </a:custGeom>
          <a:solidFill>
            <a:srgbClr val="7E7E7E"/>
          </a:solidFill>
        </p:spPr>
        <p:txBody>
          <a:bodyPr wrap="square" lIns="0" tIns="0" rIns="0" bIns="0" rtlCol="0"/>
          <a:lstStyle/>
          <a:p>
            <a:endParaRPr/>
          </a:p>
        </p:txBody>
      </p:sp>
      <p:sp>
        <p:nvSpPr>
          <p:cNvPr id="7" name="object 7"/>
          <p:cNvSpPr/>
          <p:nvPr/>
        </p:nvSpPr>
        <p:spPr>
          <a:xfrm>
            <a:off x="6637019" y="4850891"/>
            <a:ext cx="1010919" cy="83185"/>
          </a:xfrm>
          <a:custGeom>
            <a:avLst/>
            <a:gdLst/>
            <a:ahLst/>
            <a:cxnLst/>
            <a:rect l="l" t="t" r="r" b="b"/>
            <a:pathLst>
              <a:path w="1010920" h="83185">
                <a:moveTo>
                  <a:pt x="1010411" y="0"/>
                </a:moveTo>
                <a:lnTo>
                  <a:pt x="0" y="0"/>
                </a:lnTo>
                <a:lnTo>
                  <a:pt x="0" y="83057"/>
                </a:lnTo>
                <a:lnTo>
                  <a:pt x="1010411" y="83057"/>
                </a:lnTo>
                <a:lnTo>
                  <a:pt x="1010411" y="0"/>
                </a:lnTo>
                <a:close/>
              </a:path>
            </a:pathLst>
          </a:custGeom>
          <a:solidFill>
            <a:srgbClr val="FF0000"/>
          </a:solidFill>
        </p:spPr>
        <p:txBody>
          <a:bodyPr wrap="square" lIns="0" tIns="0" rIns="0" bIns="0" rtlCol="0"/>
          <a:lstStyle/>
          <a:p>
            <a:endParaRPr/>
          </a:p>
        </p:txBody>
      </p:sp>
      <p:graphicFrame>
        <p:nvGraphicFramePr>
          <p:cNvPr id="8" name="object 8"/>
          <p:cNvGraphicFramePr>
            <a:graphicFrameLocks noGrp="1"/>
          </p:cNvGraphicFramePr>
          <p:nvPr/>
        </p:nvGraphicFramePr>
        <p:xfrm>
          <a:off x="9162288" y="2191937"/>
          <a:ext cx="1198880" cy="2658110"/>
        </p:xfrm>
        <a:graphic>
          <a:graphicData uri="http://schemas.openxmlformats.org/drawingml/2006/table">
            <a:tbl>
              <a:tblPr firstRow="1" bandRow="1">
                <a:tableStyleId>{2D5ABB26-0587-4C30-8999-92F81FD0307C}</a:tableStyleId>
              </a:tblPr>
              <a:tblGrid>
                <a:gridCol w="1010285">
                  <a:extLst>
                    <a:ext uri="{9D8B030D-6E8A-4147-A177-3AD203B41FA5}">
                      <a16:colId xmlns:a16="http://schemas.microsoft.com/office/drawing/2014/main" val="20000"/>
                    </a:ext>
                  </a:extLst>
                </a:gridCol>
                <a:gridCol w="111759">
                  <a:extLst>
                    <a:ext uri="{9D8B030D-6E8A-4147-A177-3AD203B41FA5}">
                      <a16:colId xmlns:a16="http://schemas.microsoft.com/office/drawing/2014/main" val="20001"/>
                    </a:ext>
                  </a:extLst>
                </a:gridCol>
              </a:tblGrid>
              <a:tr h="139382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50"/>
                        </a:spcBef>
                      </a:pPr>
                      <a:endParaRPr sz="1200">
                        <a:latin typeface="Times New Roman"/>
                        <a:cs typeface="Times New Roman"/>
                      </a:endParaRPr>
                    </a:p>
                    <a:p>
                      <a:pPr marL="352425">
                        <a:lnSpc>
                          <a:spcPct val="100000"/>
                        </a:lnSpc>
                      </a:pPr>
                      <a:r>
                        <a:rPr sz="1200" spc="-25" dirty="0">
                          <a:solidFill>
                            <a:srgbClr val="FFFFFF"/>
                          </a:solidFill>
                          <a:latin typeface="Arial"/>
                          <a:cs typeface="Arial"/>
                        </a:rPr>
                        <a:t>52%</a:t>
                      </a:r>
                      <a:endParaRPr sz="1200">
                        <a:latin typeface="Arial"/>
                        <a:cs typeface="Arial"/>
                      </a:endParaRPr>
                    </a:p>
                    <a:p>
                      <a:pPr marL="371475">
                        <a:lnSpc>
                          <a:spcPct val="100000"/>
                        </a:lnSpc>
                        <a:spcBef>
                          <a:spcPts val="145"/>
                        </a:spcBef>
                      </a:pPr>
                      <a:r>
                        <a:rPr sz="1100" dirty="0">
                          <a:solidFill>
                            <a:srgbClr val="FFFFFF"/>
                          </a:solidFill>
                          <a:latin typeface="Arial"/>
                          <a:cs typeface="Arial"/>
                        </a:rPr>
                        <a:t>(-</a:t>
                      </a:r>
                      <a:r>
                        <a:rPr sz="1100" spc="-20" dirty="0">
                          <a:solidFill>
                            <a:srgbClr val="FFFFFF"/>
                          </a:solidFill>
                          <a:latin typeface="Arial"/>
                          <a:cs typeface="Arial"/>
                        </a:rPr>
                        <a:t>2pp)</a:t>
                      </a:r>
                      <a:endParaRPr sz="1100">
                        <a:latin typeface="Arial"/>
                        <a:cs typeface="Arial"/>
                      </a:endParaRPr>
                    </a:p>
                  </a:txBody>
                  <a:tcPr marL="0" marR="0" marT="0" marB="0">
                    <a:solidFill>
                      <a:srgbClr val="009590"/>
                    </a:solidFill>
                  </a:tcPr>
                </a:tc>
                <a:tc rowSpan="3">
                  <a:txBody>
                    <a:bodyPr/>
                    <a:lstStyle/>
                    <a:p>
                      <a:pPr>
                        <a:lnSpc>
                          <a:spcPct val="100000"/>
                        </a:lnSpc>
                      </a:pPr>
                      <a:endParaRPr sz="1400">
                        <a:latin typeface="Times New Roman"/>
                        <a:cs typeface="Times New Roman"/>
                      </a:endParaRPr>
                    </a:p>
                  </a:txBody>
                  <a:tcPr marL="0" marR="0" marT="0" marB="0">
                    <a:lnT w="6350">
                      <a:solidFill>
                        <a:srgbClr val="009590"/>
                      </a:solidFill>
                      <a:prstDash val="solid"/>
                    </a:lnT>
                  </a:tcPr>
                </a:tc>
                <a:extLst>
                  <a:ext uri="{0D108BD9-81ED-4DB2-BD59-A6C34878D82A}">
                    <a16:rowId xmlns:a16="http://schemas.microsoft.com/office/drawing/2014/main" val="10000"/>
                  </a:ext>
                </a:extLst>
              </a:tr>
              <a:tr h="1099820">
                <a:tc>
                  <a:txBody>
                    <a:bodyPr/>
                    <a:lstStyle/>
                    <a:p>
                      <a:pPr>
                        <a:lnSpc>
                          <a:spcPct val="100000"/>
                        </a:lnSpc>
                      </a:pPr>
                      <a:endParaRPr sz="1200">
                        <a:latin typeface="Times New Roman"/>
                        <a:cs typeface="Times New Roman"/>
                      </a:endParaRPr>
                    </a:p>
                    <a:p>
                      <a:pPr>
                        <a:lnSpc>
                          <a:spcPct val="100000"/>
                        </a:lnSpc>
                        <a:spcBef>
                          <a:spcPts val="819"/>
                        </a:spcBef>
                      </a:pPr>
                      <a:endParaRPr sz="1200">
                        <a:latin typeface="Times New Roman"/>
                        <a:cs typeface="Times New Roman"/>
                      </a:endParaRPr>
                    </a:p>
                    <a:p>
                      <a:pPr marL="352425">
                        <a:lnSpc>
                          <a:spcPct val="100000"/>
                        </a:lnSpc>
                      </a:pPr>
                      <a:r>
                        <a:rPr sz="1200" spc="-25" dirty="0">
                          <a:solidFill>
                            <a:srgbClr val="FFFFFF"/>
                          </a:solidFill>
                          <a:latin typeface="Arial"/>
                          <a:cs typeface="Arial"/>
                        </a:rPr>
                        <a:t>40%</a:t>
                      </a:r>
                      <a:endParaRPr sz="1200">
                        <a:latin typeface="Arial"/>
                        <a:cs typeface="Arial"/>
                      </a:endParaRPr>
                    </a:p>
                    <a:p>
                      <a:pPr marL="353695">
                        <a:lnSpc>
                          <a:spcPct val="100000"/>
                        </a:lnSpc>
                        <a:spcBef>
                          <a:spcPts val="120"/>
                        </a:spcBef>
                      </a:pPr>
                      <a:r>
                        <a:rPr sz="1100" spc="-10" dirty="0">
                          <a:solidFill>
                            <a:srgbClr val="FFFFFF"/>
                          </a:solidFill>
                          <a:latin typeface="Arial"/>
                          <a:cs typeface="Arial"/>
                        </a:rPr>
                        <a:t>(+2pp)</a:t>
                      </a:r>
                      <a:endParaRPr sz="1100">
                        <a:latin typeface="Arial"/>
                        <a:cs typeface="Arial"/>
                      </a:endParaRPr>
                    </a:p>
                  </a:txBody>
                  <a:tcPr marL="0" marR="0" marT="0" marB="0">
                    <a:solidFill>
                      <a:srgbClr val="6CD4CE"/>
                    </a:solidFill>
                  </a:tcPr>
                </a:tc>
                <a:tc vMerge="1">
                  <a:txBody>
                    <a:bodyPr/>
                    <a:lstStyle/>
                    <a:p>
                      <a:endParaRPr/>
                    </a:p>
                  </a:txBody>
                  <a:tcPr marL="0" marR="0" marT="0" marB="0">
                    <a:lnT w="6350">
                      <a:solidFill>
                        <a:srgbClr val="009590"/>
                      </a:solidFill>
                      <a:prstDash val="solid"/>
                    </a:lnT>
                  </a:tcPr>
                </a:tc>
                <a:extLst>
                  <a:ext uri="{0D108BD9-81ED-4DB2-BD59-A6C34878D82A}">
                    <a16:rowId xmlns:a16="http://schemas.microsoft.com/office/drawing/2014/main" val="10001"/>
                  </a:ext>
                </a:extLst>
              </a:tr>
              <a:tr h="164465">
                <a:tc>
                  <a:txBody>
                    <a:bodyPr/>
                    <a:lstStyle/>
                    <a:p>
                      <a:pPr marL="280670">
                        <a:lnSpc>
                          <a:spcPts val="1195"/>
                        </a:lnSpc>
                      </a:pPr>
                      <a:r>
                        <a:rPr sz="1200" dirty="0">
                          <a:solidFill>
                            <a:srgbClr val="404040"/>
                          </a:solidFill>
                          <a:latin typeface="Arial"/>
                          <a:cs typeface="Arial"/>
                        </a:rPr>
                        <a:t>5%</a:t>
                      </a:r>
                      <a:r>
                        <a:rPr sz="1200" spc="25" dirty="0">
                          <a:solidFill>
                            <a:srgbClr val="404040"/>
                          </a:solidFill>
                          <a:latin typeface="Arial"/>
                          <a:cs typeface="Arial"/>
                        </a:rPr>
                        <a:t> </a:t>
                      </a:r>
                      <a:r>
                        <a:rPr sz="1100" dirty="0">
                          <a:solidFill>
                            <a:srgbClr val="5C5B5A"/>
                          </a:solidFill>
                          <a:latin typeface="Arial"/>
                          <a:cs typeface="Arial"/>
                        </a:rPr>
                        <a:t>(-</a:t>
                      </a:r>
                      <a:r>
                        <a:rPr sz="1100" spc="-20" dirty="0">
                          <a:solidFill>
                            <a:srgbClr val="5C5B5A"/>
                          </a:solidFill>
                          <a:latin typeface="Arial"/>
                          <a:cs typeface="Arial"/>
                        </a:rPr>
                        <a:t>1pp)</a:t>
                      </a:r>
                      <a:endParaRPr sz="1100">
                        <a:latin typeface="Arial"/>
                        <a:cs typeface="Arial"/>
                      </a:endParaRPr>
                    </a:p>
                  </a:txBody>
                  <a:tcPr marL="0" marR="0" marT="0" marB="0">
                    <a:lnB w="57150">
                      <a:solidFill>
                        <a:srgbClr val="FF0000"/>
                      </a:solidFill>
                      <a:prstDash val="solid"/>
                    </a:lnB>
                    <a:solidFill>
                      <a:srgbClr val="D9D9D9"/>
                    </a:solidFill>
                  </a:tcPr>
                </a:tc>
                <a:tc vMerge="1">
                  <a:txBody>
                    <a:bodyPr/>
                    <a:lstStyle/>
                    <a:p>
                      <a:endParaRPr/>
                    </a:p>
                  </a:txBody>
                  <a:tcPr marL="0" marR="0" marT="0" marB="0">
                    <a:lnT w="6350">
                      <a:solidFill>
                        <a:srgbClr val="009590"/>
                      </a:solidFill>
                      <a:prstDash val="solid"/>
                    </a:lnT>
                  </a:tcPr>
                </a:tc>
                <a:extLst>
                  <a:ext uri="{0D108BD9-81ED-4DB2-BD59-A6C34878D82A}">
                    <a16:rowId xmlns:a16="http://schemas.microsoft.com/office/drawing/2014/main" val="10002"/>
                  </a:ext>
                </a:extLst>
              </a:tr>
            </a:tbl>
          </a:graphicData>
        </a:graphic>
      </p:graphicFrame>
      <p:sp>
        <p:nvSpPr>
          <p:cNvPr id="9" name="object 9"/>
          <p:cNvSpPr txBox="1"/>
          <p:nvPr/>
        </p:nvSpPr>
        <p:spPr>
          <a:xfrm>
            <a:off x="6828790" y="4784217"/>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Arial"/>
                <a:cs typeface="Arial"/>
              </a:rPr>
              <a:t>3%</a:t>
            </a:r>
            <a:endParaRPr sz="1200">
              <a:latin typeface="Arial"/>
              <a:cs typeface="Arial"/>
            </a:endParaRPr>
          </a:p>
        </p:txBody>
      </p:sp>
      <p:sp>
        <p:nvSpPr>
          <p:cNvPr id="10" name="object 10"/>
          <p:cNvSpPr txBox="1"/>
          <p:nvPr/>
        </p:nvSpPr>
        <p:spPr>
          <a:xfrm>
            <a:off x="6637019" y="2215202"/>
            <a:ext cx="1010919" cy="912494"/>
          </a:xfrm>
          <a:prstGeom prst="rect">
            <a:avLst/>
          </a:prstGeom>
          <a:solidFill>
            <a:srgbClr val="009590"/>
          </a:solidFill>
        </p:spPr>
        <p:txBody>
          <a:bodyPr vert="horz" wrap="square" lIns="0" tIns="168910" rIns="0" bIns="0" rtlCol="0">
            <a:spAutoFit/>
          </a:bodyPr>
          <a:lstStyle/>
          <a:p>
            <a:pPr>
              <a:lnSpc>
                <a:spcPct val="100000"/>
              </a:lnSpc>
              <a:spcBef>
                <a:spcPts val="1330"/>
              </a:spcBef>
            </a:pPr>
            <a:endParaRPr sz="1200">
              <a:latin typeface="Times New Roman"/>
              <a:cs typeface="Times New Roman"/>
            </a:endParaRPr>
          </a:p>
          <a:p>
            <a:pPr marL="351790">
              <a:lnSpc>
                <a:spcPct val="100000"/>
              </a:lnSpc>
            </a:pPr>
            <a:r>
              <a:rPr sz="1200" spc="-25" dirty="0">
                <a:solidFill>
                  <a:srgbClr val="FFFFFF"/>
                </a:solidFill>
                <a:latin typeface="Arial"/>
                <a:cs typeface="Arial"/>
              </a:rPr>
              <a:t>34%</a:t>
            </a:r>
            <a:endParaRPr sz="1200">
              <a:latin typeface="Arial"/>
              <a:cs typeface="Arial"/>
            </a:endParaRPr>
          </a:p>
          <a:p>
            <a:pPr marL="309245">
              <a:lnSpc>
                <a:spcPct val="100000"/>
              </a:lnSpc>
              <a:spcBef>
                <a:spcPts val="325"/>
              </a:spcBef>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11" name="object 11"/>
          <p:cNvSpPr txBox="1"/>
          <p:nvPr/>
        </p:nvSpPr>
        <p:spPr>
          <a:xfrm>
            <a:off x="6637019" y="3127248"/>
            <a:ext cx="1010919" cy="1371600"/>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80"/>
              </a:spcBef>
            </a:pPr>
            <a:endParaRPr sz="1200">
              <a:latin typeface="Times New Roman"/>
              <a:cs typeface="Times New Roman"/>
            </a:endParaRPr>
          </a:p>
          <a:p>
            <a:pPr marL="351790">
              <a:lnSpc>
                <a:spcPct val="100000"/>
              </a:lnSpc>
            </a:pPr>
            <a:r>
              <a:rPr sz="1200" spc="-25" dirty="0">
                <a:solidFill>
                  <a:srgbClr val="FFFFFF"/>
                </a:solidFill>
                <a:latin typeface="Arial"/>
                <a:cs typeface="Arial"/>
              </a:rPr>
              <a:t>50%</a:t>
            </a:r>
            <a:endParaRPr sz="1200">
              <a:latin typeface="Arial"/>
              <a:cs typeface="Arial"/>
            </a:endParaRPr>
          </a:p>
          <a:p>
            <a:pPr marL="291465">
              <a:lnSpc>
                <a:spcPct val="100000"/>
              </a:lnSpc>
              <a:spcBef>
                <a:spcPts val="20"/>
              </a:spcBef>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12" name="object 12"/>
          <p:cNvSpPr txBox="1"/>
          <p:nvPr/>
        </p:nvSpPr>
        <p:spPr>
          <a:xfrm>
            <a:off x="6637019" y="4498652"/>
            <a:ext cx="1010919" cy="352425"/>
          </a:xfrm>
          <a:prstGeom prst="rect">
            <a:avLst/>
          </a:prstGeom>
          <a:solidFill>
            <a:srgbClr val="D9D9D9"/>
          </a:solidFill>
        </p:spPr>
        <p:txBody>
          <a:bodyPr vert="horz" wrap="square" lIns="0" tIns="635" rIns="0" bIns="0" rtlCol="0">
            <a:spAutoFit/>
          </a:bodyPr>
          <a:lstStyle/>
          <a:p>
            <a:pPr marL="351790">
              <a:lnSpc>
                <a:spcPts val="1295"/>
              </a:lnSpc>
              <a:spcBef>
                <a:spcPts val="5"/>
              </a:spcBef>
            </a:pPr>
            <a:r>
              <a:rPr sz="1200" spc="-25" dirty="0">
                <a:solidFill>
                  <a:srgbClr val="404040"/>
                </a:solidFill>
                <a:latin typeface="Arial"/>
                <a:cs typeface="Arial"/>
              </a:rPr>
              <a:t>12%</a:t>
            </a:r>
            <a:endParaRPr sz="1200">
              <a:latin typeface="Arial"/>
              <a:cs typeface="Arial"/>
            </a:endParaRPr>
          </a:p>
          <a:p>
            <a:pPr marL="302260">
              <a:lnSpc>
                <a:spcPts val="1175"/>
              </a:lnSpc>
            </a:pPr>
            <a:r>
              <a:rPr sz="1100" dirty="0">
                <a:solidFill>
                  <a:srgbClr val="5C5B5A"/>
                </a:solidFill>
                <a:latin typeface="Arial"/>
                <a:cs typeface="Arial"/>
              </a:rPr>
              <a:t>(+/-</a:t>
            </a:r>
            <a:r>
              <a:rPr sz="1100" spc="-20" dirty="0">
                <a:solidFill>
                  <a:srgbClr val="5C5B5A"/>
                </a:solidFill>
                <a:latin typeface="Arial"/>
                <a:cs typeface="Arial"/>
              </a:rPr>
              <a:t>0pp)</a:t>
            </a:r>
            <a:endParaRPr sz="1100">
              <a:latin typeface="Arial"/>
              <a:cs typeface="Arial"/>
            </a:endParaRPr>
          </a:p>
        </p:txBody>
      </p:sp>
      <p:sp>
        <p:nvSpPr>
          <p:cNvPr id="13" name="object 13"/>
          <p:cNvSpPr/>
          <p:nvPr/>
        </p:nvSpPr>
        <p:spPr>
          <a:xfrm>
            <a:off x="1940560" y="5171488"/>
            <a:ext cx="83185" cy="83185"/>
          </a:xfrm>
          <a:custGeom>
            <a:avLst/>
            <a:gdLst/>
            <a:ahLst/>
            <a:cxnLst/>
            <a:rect l="l" t="t" r="r" b="b"/>
            <a:pathLst>
              <a:path w="83185" h="83185">
                <a:moveTo>
                  <a:pt x="83009" y="0"/>
                </a:moveTo>
                <a:lnTo>
                  <a:pt x="0" y="0"/>
                </a:lnTo>
                <a:lnTo>
                  <a:pt x="0" y="83009"/>
                </a:lnTo>
                <a:lnTo>
                  <a:pt x="83009" y="83009"/>
                </a:lnTo>
                <a:lnTo>
                  <a:pt x="83009" y="0"/>
                </a:lnTo>
                <a:close/>
              </a:path>
            </a:pathLst>
          </a:custGeom>
          <a:solidFill>
            <a:srgbClr val="009590"/>
          </a:solidFill>
        </p:spPr>
        <p:txBody>
          <a:bodyPr wrap="square" lIns="0" tIns="0" rIns="0" bIns="0" rtlCol="0"/>
          <a:lstStyle/>
          <a:p>
            <a:endParaRPr/>
          </a:p>
        </p:txBody>
      </p:sp>
      <p:sp>
        <p:nvSpPr>
          <p:cNvPr id="14" name="object 14"/>
          <p:cNvSpPr txBox="1"/>
          <p:nvPr/>
        </p:nvSpPr>
        <p:spPr>
          <a:xfrm>
            <a:off x="2047748" y="5089397"/>
            <a:ext cx="1099820"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Strongly</a:t>
            </a:r>
            <a:r>
              <a:rPr sz="1300" spc="-55" dirty="0">
                <a:solidFill>
                  <a:srgbClr val="585858"/>
                </a:solidFill>
                <a:latin typeface="Arial"/>
                <a:cs typeface="Arial"/>
              </a:rPr>
              <a:t> </a:t>
            </a:r>
            <a:r>
              <a:rPr sz="1300" spc="-10" dirty="0">
                <a:solidFill>
                  <a:srgbClr val="585858"/>
                </a:solidFill>
                <a:latin typeface="Arial"/>
                <a:cs typeface="Arial"/>
              </a:rPr>
              <a:t>agree</a:t>
            </a:r>
            <a:endParaRPr sz="1300">
              <a:latin typeface="Arial"/>
              <a:cs typeface="Arial"/>
            </a:endParaRPr>
          </a:p>
        </p:txBody>
      </p:sp>
      <p:sp>
        <p:nvSpPr>
          <p:cNvPr id="15" name="object 15"/>
          <p:cNvSpPr/>
          <p:nvPr/>
        </p:nvSpPr>
        <p:spPr>
          <a:xfrm>
            <a:off x="4092955" y="5171488"/>
            <a:ext cx="83185" cy="83185"/>
          </a:xfrm>
          <a:custGeom>
            <a:avLst/>
            <a:gdLst/>
            <a:ahLst/>
            <a:cxnLst/>
            <a:rect l="l" t="t" r="r" b="b"/>
            <a:pathLst>
              <a:path w="83185" h="83185">
                <a:moveTo>
                  <a:pt x="83009" y="0"/>
                </a:moveTo>
                <a:lnTo>
                  <a:pt x="0" y="0"/>
                </a:lnTo>
                <a:lnTo>
                  <a:pt x="0" y="83009"/>
                </a:lnTo>
                <a:lnTo>
                  <a:pt x="83009" y="83009"/>
                </a:lnTo>
                <a:lnTo>
                  <a:pt x="83009" y="0"/>
                </a:lnTo>
                <a:close/>
              </a:path>
            </a:pathLst>
          </a:custGeom>
          <a:solidFill>
            <a:srgbClr val="6CD4CE"/>
          </a:solidFill>
        </p:spPr>
        <p:txBody>
          <a:bodyPr wrap="square" lIns="0" tIns="0" rIns="0" bIns="0" rtlCol="0"/>
          <a:lstStyle/>
          <a:p>
            <a:endParaRPr/>
          </a:p>
        </p:txBody>
      </p:sp>
      <p:sp>
        <p:nvSpPr>
          <p:cNvPr id="16" name="object 16"/>
          <p:cNvSpPr txBox="1"/>
          <p:nvPr/>
        </p:nvSpPr>
        <p:spPr>
          <a:xfrm>
            <a:off x="4200525" y="5089397"/>
            <a:ext cx="466090" cy="223520"/>
          </a:xfrm>
          <a:prstGeom prst="rect">
            <a:avLst/>
          </a:prstGeom>
        </p:spPr>
        <p:txBody>
          <a:bodyPr vert="horz" wrap="square" lIns="0" tIns="12065" rIns="0" bIns="0" rtlCol="0">
            <a:spAutoFit/>
          </a:bodyPr>
          <a:lstStyle/>
          <a:p>
            <a:pPr marL="12700">
              <a:lnSpc>
                <a:spcPct val="100000"/>
              </a:lnSpc>
              <a:spcBef>
                <a:spcPts val="95"/>
              </a:spcBef>
            </a:pPr>
            <a:r>
              <a:rPr sz="1300" spc="-10" dirty="0">
                <a:solidFill>
                  <a:srgbClr val="585858"/>
                </a:solidFill>
                <a:latin typeface="Arial"/>
                <a:cs typeface="Arial"/>
              </a:rPr>
              <a:t>Agree</a:t>
            </a:r>
            <a:endParaRPr sz="1300">
              <a:latin typeface="Arial"/>
              <a:cs typeface="Arial"/>
            </a:endParaRPr>
          </a:p>
        </p:txBody>
      </p:sp>
      <p:sp>
        <p:nvSpPr>
          <p:cNvPr id="17" name="object 17"/>
          <p:cNvSpPr/>
          <p:nvPr/>
        </p:nvSpPr>
        <p:spPr>
          <a:xfrm>
            <a:off x="5612003" y="5171488"/>
            <a:ext cx="83185" cy="83185"/>
          </a:xfrm>
          <a:custGeom>
            <a:avLst/>
            <a:gdLst/>
            <a:ahLst/>
            <a:cxnLst/>
            <a:rect l="l" t="t" r="r" b="b"/>
            <a:pathLst>
              <a:path w="83185" h="83185">
                <a:moveTo>
                  <a:pt x="83009" y="0"/>
                </a:moveTo>
                <a:lnTo>
                  <a:pt x="0" y="0"/>
                </a:lnTo>
                <a:lnTo>
                  <a:pt x="0" y="83009"/>
                </a:lnTo>
                <a:lnTo>
                  <a:pt x="83009" y="83009"/>
                </a:lnTo>
                <a:lnTo>
                  <a:pt x="83009" y="0"/>
                </a:lnTo>
                <a:close/>
              </a:path>
            </a:pathLst>
          </a:custGeom>
          <a:solidFill>
            <a:srgbClr val="D9D9D9"/>
          </a:solidFill>
        </p:spPr>
        <p:txBody>
          <a:bodyPr wrap="square" lIns="0" tIns="0" rIns="0" bIns="0" rtlCol="0"/>
          <a:lstStyle/>
          <a:p>
            <a:endParaRPr/>
          </a:p>
        </p:txBody>
      </p:sp>
      <p:sp>
        <p:nvSpPr>
          <p:cNvPr id="18" name="object 18"/>
          <p:cNvSpPr txBox="1"/>
          <p:nvPr/>
        </p:nvSpPr>
        <p:spPr>
          <a:xfrm>
            <a:off x="5719698" y="5089397"/>
            <a:ext cx="558165" cy="223520"/>
          </a:xfrm>
          <a:prstGeom prst="rect">
            <a:avLst/>
          </a:prstGeom>
        </p:spPr>
        <p:txBody>
          <a:bodyPr vert="horz" wrap="square" lIns="0" tIns="12065" rIns="0" bIns="0" rtlCol="0">
            <a:spAutoFit/>
          </a:bodyPr>
          <a:lstStyle/>
          <a:p>
            <a:pPr marL="12700">
              <a:lnSpc>
                <a:spcPct val="100000"/>
              </a:lnSpc>
              <a:spcBef>
                <a:spcPts val="95"/>
              </a:spcBef>
            </a:pPr>
            <a:r>
              <a:rPr sz="1300" spc="-10" dirty="0">
                <a:solidFill>
                  <a:srgbClr val="585858"/>
                </a:solidFill>
                <a:latin typeface="Arial"/>
                <a:cs typeface="Arial"/>
              </a:rPr>
              <a:t>Neutral</a:t>
            </a:r>
            <a:endParaRPr sz="1300">
              <a:latin typeface="Arial"/>
              <a:cs typeface="Arial"/>
            </a:endParaRPr>
          </a:p>
        </p:txBody>
      </p:sp>
      <p:sp>
        <p:nvSpPr>
          <p:cNvPr id="19" name="object 19"/>
          <p:cNvSpPr/>
          <p:nvPr/>
        </p:nvSpPr>
        <p:spPr>
          <a:xfrm>
            <a:off x="7222870" y="5171488"/>
            <a:ext cx="83185" cy="83185"/>
          </a:xfrm>
          <a:custGeom>
            <a:avLst/>
            <a:gdLst/>
            <a:ahLst/>
            <a:cxnLst/>
            <a:rect l="l" t="t" r="r" b="b"/>
            <a:pathLst>
              <a:path w="83184" h="83185">
                <a:moveTo>
                  <a:pt x="83009" y="0"/>
                </a:moveTo>
                <a:lnTo>
                  <a:pt x="0" y="0"/>
                </a:lnTo>
                <a:lnTo>
                  <a:pt x="0" y="83009"/>
                </a:lnTo>
                <a:lnTo>
                  <a:pt x="83009" y="83009"/>
                </a:lnTo>
                <a:lnTo>
                  <a:pt x="83009" y="0"/>
                </a:lnTo>
                <a:close/>
              </a:path>
            </a:pathLst>
          </a:custGeom>
          <a:solidFill>
            <a:srgbClr val="FF0000"/>
          </a:solidFill>
        </p:spPr>
        <p:txBody>
          <a:bodyPr wrap="square" lIns="0" tIns="0" rIns="0" bIns="0" rtlCol="0"/>
          <a:lstStyle/>
          <a:p>
            <a:endParaRPr/>
          </a:p>
        </p:txBody>
      </p:sp>
      <p:sp>
        <p:nvSpPr>
          <p:cNvPr id="20" name="object 20"/>
          <p:cNvSpPr txBox="1"/>
          <p:nvPr/>
        </p:nvSpPr>
        <p:spPr>
          <a:xfrm>
            <a:off x="7330820" y="5089397"/>
            <a:ext cx="685800" cy="223520"/>
          </a:xfrm>
          <a:prstGeom prst="rect">
            <a:avLst/>
          </a:prstGeom>
        </p:spPr>
        <p:txBody>
          <a:bodyPr vert="horz" wrap="square" lIns="0" tIns="12065" rIns="0" bIns="0" rtlCol="0">
            <a:spAutoFit/>
          </a:bodyPr>
          <a:lstStyle/>
          <a:p>
            <a:pPr marL="12700">
              <a:lnSpc>
                <a:spcPct val="100000"/>
              </a:lnSpc>
              <a:spcBef>
                <a:spcPts val="95"/>
              </a:spcBef>
            </a:pPr>
            <a:r>
              <a:rPr sz="1300" spc="-10" dirty="0">
                <a:solidFill>
                  <a:srgbClr val="585858"/>
                </a:solidFill>
                <a:latin typeface="Arial"/>
                <a:cs typeface="Arial"/>
              </a:rPr>
              <a:t>Disagree</a:t>
            </a:r>
            <a:endParaRPr sz="1300">
              <a:latin typeface="Arial"/>
              <a:cs typeface="Arial"/>
            </a:endParaRPr>
          </a:p>
        </p:txBody>
      </p:sp>
      <p:sp>
        <p:nvSpPr>
          <p:cNvPr id="21" name="object 21"/>
          <p:cNvSpPr/>
          <p:nvPr/>
        </p:nvSpPr>
        <p:spPr>
          <a:xfrm>
            <a:off x="8962263" y="5171488"/>
            <a:ext cx="83185" cy="83185"/>
          </a:xfrm>
          <a:custGeom>
            <a:avLst/>
            <a:gdLst/>
            <a:ahLst/>
            <a:cxnLst/>
            <a:rect l="l" t="t" r="r" b="b"/>
            <a:pathLst>
              <a:path w="83184" h="83185">
                <a:moveTo>
                  <a:pt x="83009" y="0"/>
                </a:moveTo>
                <a:lnTo>
                  <a:pt x="0" y="0"/>
                </a:lnTo>
                <a:lnTo>
                  <a:pt x="0" y="83009"/>
                </a:lnTo>
                <a:lnTo>
                  <a:pt x="83009" y="83009"/>
                </a:lnTo>
                <a:lnTo>
                  <a:pt x="83009" y="0"/>
                </a:lnTo>
                <a:close/>
              </a:path>
            </a:pathLst>
          </a:custGeom>
          <a:solidFill>
            <a:srgbClr val="7E7E7E"/>
          </a:solidFill>
        </p:spPr>
        <p:txBody>
          <a:bodyPr wrap="square" lIns="0" tIns="0" rIns="0" bIns="0" rtlCol="0"/>
          <a:lstStyle/>
          <a:p>
            <a:endParaRPr/>
          </a:p>
        </p:txBody>
      </p:sp>
      <p:sp>
        <p:nvSpPr>
          <p:cNvPr id="22" name="object 22"/>
          <p:cNvSpPr txBox="1"/>
          <p:nvPr/>
        </p:nvSpPr>
        <p:spPr>
          <a:xfrm>
            <a:off x="9070340" y="5089397"/>
            <a:ext cx="836294"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Don't</a:t>
            </a:r>
            <a:r>
              <a:rPr sz="1300" spc="-30" dirty="0">
                <a:solidFill>
                  <a:srgbClr val="585858"/>
                </a:solidFill>
                <a:latin typeface="Arial"/>
                <a:cs typeface="Arial"/>
              </a:rPr>
              <a:t> </a:t>
            </a:r>
            <a:r>
              <a:rPr sz="1300" spc="-20" dirty="0">
                <a:solidFill>
                  <a:srgbClr val="585858"/>
                </a:solidFill>
                <a:latin typeface="Arial"/>
                <a:cs typeface="Arial"/>
              </a:rPr>
              <a:t>know</a:t>
            </a:r>
            <a:endParaRPr sz="1300">
              <a:latin typeface="Arial"/>
              <a:cs typeface="Arial"/>
            </a:endParaRPr>
          </a:p>
        </p:txBody>
      </p:sp>
      <p:sp>
        <p:nvSpPr>
          <p:cNvPr id="23" name="object 23"/>
          <p:cNvSpPr txBox="1"/>
          <p:nvPr/>
        </p:nvSpPr>
        <p:spPr>
          <a:xfrm>
            <a:off x="8436102" y="6047943"/>
            <a:ext cx="3028315"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5C5B5A"/>
                </a:solidFill>
                <a:latin typeface="Arial"/>
                <a:cs typeface="Arial"/>
              </a:rPr>
              <a:t>Figures</a:t>
            </a:r>
            <a:r>
              <a:rPr sz="1000" spc="-25" dirty="0">
                <a:solidFill>
                  <a:srgbClr val="5C5B5A"/>
                </a:solidFill>
                <a:latin typeface="Arial"/>
                <a:cs typeface="Arial"/>
              </a:rPr>
              <a:t> </a:t>
            </a:r>
            <a:r>
              <a:rPr sz="1000" dirty="0">
                <a:solidFill>
                  <a:srgbClr val="5C5B5A"/>
                </a:solidFill>
                <a:latin typeface="Arial"/>
                <a:cs typeface="Arial"/>
              </a:rPr>
              <a:t>in</a:t>
            </a:r>
            <a:r>
              <a:rPr sz="1000" spc="-25" dirty="0">
                <a:solidFill>
                  <a:srgbClr val="5C5B5A"/>
                </a:solidFill>
                <a:latin typeface="Arial"/>
                <a:cs typeface="Arial"/>
              </a:rPr>
              <a:t> </a:t>
            </a:r>
            <a:r>
              <a:rPr sz="1000" dirty="0">
                <a:solidFill>
                  <a:srgbClr val="5C5B5A"/>
                </a:solidFill>
                <a:latin typeface="Arial"/>
                <a:cs typeface="Arial"/>
              </a:rPr>
              <a:t>brackets</a:t>
            </a:r>
            <a:r>
              <a:rPr sz="1000" spc="-40" dirty="0">
                <a:solidFill>
                  <a:srgbClr val="5C5B5A"/>
                </a:solidFill>
                <a:latin typeface="Arial"/>
                <a:cs typeface="Arial"/>
              </a:rPr>
              <a:t> </a:t>
            </a:r>
            <a:r>
              <a:rPr sz="1000" dirty="0">
                <a:solidFill>
                  <a:srgbClr val="5C5B5A"/>
                </a:solidFill>
                <a:latin typeface="Arial"/>
                <a:cs typeface="Arial"/>
              </a:rPr>
              <a:t>show</a:t>
            </a:r>
            <a:r>
              <a:rPr sz="1000" spc="-25" dirty="0">
                <a:solidFill>
                  <a:srgbClr val="5C5B5A"/>
                </a:solidFill>
                <a:latin typeface="Arial"/>
                <a:cs typeface="Arial"/>
              </a:rPr>
              <a:t> </a:t>
            </a:r>
            <a:r>
              <a:rPr sz="1000" dirty="0">
                <a:solidFill>
                  <a:srgbClr val="5C5B5A"/>
                </a:solidFill>
                <a:latin typeface="Arial"/>
                <a:cs typeface="Arial"/>
              </a:rPr>
              <a:t>change</a:t>
            </a:r>
            <a:r>
              <a:rPr sz="1000" spc="-50" dirty="0">
                <a:solidFill>
                  <a:srgbClr val="5C5B5A"/>
                </a:solidFill>
                <a:latin typeface="Arial"/>
                <a:cs typeface="Arial"/>
              </a:rPr>
              <a:t> </a:t>
            </a:r>
            <a:r>
              <a:rPr sz="1000" dirty="0">
                <a:solidFill>
                  <a:srgbClr val="5C5B5A"/>
                </a:solidFill>
                <a:latin typeface="Arial"/>
                <a:cs typeface="Arial"/>
              </a:rPr>
              <a:t>since</a:t>
            </a:r>
            <a:r>
              <a:rPr sz="1000" spc="-25" dirty="0">
                <a:solidFill>
                  <a:srgbClr val="5C5B5A"/>
                </a:solidFill>
                <a:latin typeface="Arial"/>
                <a:cs typeface="Arial"/>
              </a:rPr>
              <a:t> </a:t>
            </a:r>
            <a:r>
              <a:rPr sz="1000" dirty="0">
                <a:solidFill>
                  <a:srgbClr val="5C5B5A"/>
                </a:solidFill>
                <a:latin typeface="Arial"/>
                <a:cs typeface="Arial"/>
              </a:rPr>
              <a:t>October</a:t>
            </a:r>
            <a:r>
              <a:rPr sz="1000" spc="-35" dirty="0">
                <a:solidFill>
                  <a:srgbClr val="5C5B5A"/>
                </a:solidFill>
                <a:latin typeface="Arial"/>
                <a:cs typeface="Arial"/>
              </a:rPr>
              <a:t> </a:t>
            </a:r>
            <a:r>
              <a:rPr sz="1000" spc="-20" dirty="0">
                <a:solidFill>
                  <a:srgbClr val="5C5B5A"/>
                </a:solidFill>
                <a:latin typeface="Arial"/>
                <a:cs typeface="Arial"/>
              </a:rPr>
              <a:t>(S15)</a:t>
            </a:r>
            <a:endParaRPr sz="1000">
              <a:latin typeface="Arial"/>
              <a:cs typeface="Arial"/>
            </a:endParaRPr>
          </a:p>
        </p:txBody>
      </p:sp>
      <p:sp>
        <p:nvSpPr>
          <p:cNvPr id="24" name="object 24"/>
          <p:cNvSpPr txBox="1"/>
          <p:nvPr/>
        </p:nvSpPr>
        <p:spPr>
          <a:xfrm>
            <a:off x="2918586" y="3063366"/>
            <a:ext cx="81661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C5B5A"/>
                </a:solidFill>
                <a:latin typeface="Arial"/>
                <a:cs typeface="Arial"/>
              </a:rPr>
              <a:t>77%</a:t>
            </a:r>
            <a:r>
              <a:rPr sz="1200" b="1" spc="-20" dirty="0">
                <a:solidFill>
                  <a:srgbClr val="5C5B5A"/>
                </a:solidFill>
                <a:latin typeface="Arial"/>
                <a:cs typeface="Arial"/>
              </a:rPr>
              <a:t> </a:t>
            </a:r>
            <a:r>
              <a:rPr sz="1200" spc="-10" dirty="0">
                <a:solidFill>
                  <a:srgbClr val="5C5B5A"/>
                </a:solidFill>
                <a:latin typeface="Arial"/>
                <a:cs typeface="Arial"/>
              </a:rPr>
              <a:t>(+2pp)</a:t>
            </a:r>
            <a:endParaRPr sz="1200">
              <a:latin typeface="Arial"/>
              <a:cs typeface="Arial"/>
            </a:endParaRPr>
          </a:p>
        </p:txBody>
      </p:sp>
      <p:sp>
        <p:nvSpPr>
          <p:cNvPr id="25" name="object 25"/>
          <p:cNvSpPr/>
          <p:nvPr/>
        </p:nvSpPr>
        <p:spPr>
          <a:xfrm>
            <a:off x="5176392" y="2223135"/>
            <a:ext cx="195580" cy="2122170"/>
          </a:xfrm>
          <a:custGeom>
            <a:avLst/>
            <a:gdLst/>
            <a:ahLst/>
            <a:cxnLst/>
            <a:rect l="l" t="t" r="r" b="b"/>
            <a:pathLst>
              <a:path w="195579" h="2122170">
                <a:moveTo>
                  <a:pt x="0" y="0"/>
                </a:moveTo>
                <a:lnTo>
                  <a:pt x="37976" y="1291"/>
                </a:lnTo>
                <a:lnTo>
                  <a:pt x="69024" y="4810"/>
                </a:lnTo>
                <a:lnTo>
                  <a:pt x="89975" y="10019"/>
                </a:lnTo>
                <a:lnTo>
                  <a:pt x="97662" y="16382"/>
                </a:lnTo>
                <a:lnTo>
                  <a:pt x="97662" y="1044828"/>
                </a:lnTo>
                <a:lnTo>
                  <a:pt x="105332" y="1051119"/>
                </a:lnTo>
                <a:lnTo>
                  <a:pt x="126253" y="1056290"/>
                </a:lnTo>
                <a:lnTo>
                  <a:pt x="157295" y="1059795"/>
                </a:lnTo>
                <a:lnTo>
                  <a:pt x="195326" y="1061085"/>
                </a:lnTo>
                <a:lnTo>
                  <a:pt x="157295" y="1062356"/>
                </a:lnTo>
                <a:lnTo>
                  <a:pt x="126253" y="1065831"/>
                </a:lnTo>
                <a:lnTo>
                  <a:pt x="105332" y="1070996"/>
                </a:lnTo>
                <a:lnTo>
                  <a:pt x="97662" y="1077340"/>
                </a:lnTo>
                <a:lnTo>
                  <a:pt x="97662" y="2105787"/>
                </a:lnTo>
                <a:lnTo>
                  <a:pt x="89975" y="2112131"/>
                </a:lnTo>
                <a:lnTo>
                  <a:pt x="69024" y="2117296"/>
                </a:lnTo>
                <a:lnTo>
                  <a:pt x="37976" y="2120771"/>
                </a:lnTo>
                <a:lnTo>
                  <a:pt x="0" y="2122042"/>
                </a:lnTo>
              </a:path>
            </a:pathLst>
          </a:custGeom>
          <a:ln w="22224">
            <a:solidFill>
              <a:srgbClr val="009590"/>
            </a:solidFill>
          </a:ln>
        </p:spPr>
        <p:txBody>
          <a:bodyPr wrap="square" lIns="0" tIns="0" rIns="0" bIns="0" rtlCol="0"/>
          <a:lstStyle/>
          <a:p>
            <a:endParaRPr/>
          </a:p>
        </p:txBody>
      </p:sp>
      <p:sp>
        <p:nvSpPr>
          <p:cNvPr id="26" name="object 26"/>
          <p:cNvSpPr txBox="1"/>
          <p:nvPr/>
        </p:nvSpPr>
        <p:spPr>
          <a:xfrm>
            <a:off x="5459984" y="3181350"/>
            <a:ext cx="81788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C5B5A"/>
                </a:solidFill>
                <a:latin typeface="Arial"/>
                <a:cs typeface="Arial"/>
              </a:rPr>
              <a:t>79%</a:t>
            </a:r>
            <a:r>
              <a:rPr sz="1200" b="1" spc="-20" dirty="0">
                <a:solidFill>
                  <a:srgbClr val="5C5B5A"/>
                </a:solidFill>
                <a:latin typeface="Arial"/>
                <a:cs typeface="Arial"/>
              </a:rPr>
              <a:t> </a:t>
            </a:r>
            <a:r>
              <a:rPr sz="1200" spc="-10" dirty="0">
                <a:solidFill>
                  <a:srgbClr val="5C5B5A"/>
                </a:solidFill>
                <a:latin typeface="Arial"/>
                <a:cs typeface="Arial"/>
              </a:rPr>
              <a:t>(+1pp)</a:t>
            </a:r>
            <a:endParaRPr sz="1200">
              <a:latin typeface="Arial"/>
              <a:cs typeface="Arial"/>
            </a:endParaRPr>
          </a:p>
        </p:txBody>
      </p:sp>
      <p:sp>
        <p:nvSpPr>
          <p:cNvPr id="27" name="object 27"/>
          <p:cNvSpPr txBox="1"/>
          <p:nvPr/>
        </p:nvSpPr>
        <p:spPr>
          <a:xfrm>
            <a:off x="7195819" y="4776977"/>
            <a:ext cx="40005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28" name="object 28"/>
          <p:cNvSpPr/>
          <p:nvPr/>
        </p:nvSpPr>
        <p:spPr>
          <a:xfrm>
            <a:off x="7690611" y="2213610"/>
            <a:ext cx="169545" cy="2286635"/>
          </a:xfrm>
          <a:custGeom>
            <a:avLst/>
            <a:gdLst/>
            <a:ahLst/>
            <a:cxnLst/>
            <a:rect l="l" t="t" r="r" b="b"/>
            <a:pathLst>
              <a:path w="169545" h="2286635">
                <a:moveTo>
                  <a:pt x="0" y="0"/>
                </a:moveTo>
                <a:lnTo>
                  <a:pt x="32932" y="1113"/>
                </a:lnTo>
                <a:lnTo>
                  <a:pt x="59817" y="4143"/>
                </a:lnTo>
                <a:lnTo>
                  <a:pt x="77938" y="8626"/>
                </a:lnTo>
                <a:lnTo>
                  <a:pt x="84582" y="14097"/>
                </a:lnTo>
                <a:lnTo>
                  <a:pt x="84582" y="1129284"/>
                </a:lnTo>
                <a:lnTo>
                  <a:pt x="91225" y="1134754"/>
                </a:lnTo>
                <a:lnTo>
                  <a:pt x="109347" y="1139237"/>
                </a:lnTo>
                <a:lnTo>
                  <a:pt x="136231" y="1142267"/>
                </a:lnTo>
                <a:lnTo>
                  <a:pt x="169164" y="1143380"/>
                </a:lnTo>
                <a:lnTo>
                  <a:pt x="136231" y="1144476"/>
                </a:lnTo>
                <a:lnTo>
                  <a:pt x="109347" y="1147476"/>
                </a:lnTo>
                <a:lnTo>
                  <a:pt x="91225" y="1151953"/>
                </a:lnTo>
                <a:lnTo>
                  <a:pt x="84582" y="1157477"/>
                </a:lnTo>
                <a:lnTo>
                  <a:pt x="84582" y="2272538"/>
                </a:lnTo>
                <a:lnTo>
                  <a:pt x="77938" y="2278008"/>
                </a:lnTo>
                <a:lnTo>
                  <a:pt x="59817" y="2282491"/>
                </a:lnTo>
                <a:lnTo>
                  <a:pt x="32932" y="2285521"/>
                </a:lnTo>
                <a:lnTo>
                  <a:pt x="0" y="2286635"/>
                </a:lnTo>
              </a:path>
            </a:pathLst>
          </a:custGeom>
          <a:ln w="22225">
            <a:solidFill>
              <a:srgbClr val="009590"/>
            </a:solidFill>
          </a:ln>
        </p:spPr>
        <p:txBody>
          <a:bodyPr wrap="square" lIns="0" tIns="0" rIns="0" bIns="0" rtlCol="0"/>
          <a:lstStyle/>
          <a:p>
            <a:endParaRPr/>
          </a:p>
        </p:txBody>
      </p:sp>
      <p:sp>
        <p:nvSpPr>
          <p:cNvPr id="29" name="object 29"/>
          <p:cNvSpPr txBox="1"/>
          <p:nvPr/>
        </p:nvSpPr>
        <p:spPr>
          <a:xfrm>
            <a:off x="8090407" y="3201415"/>
            <a:ext cx="81661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C5B5A"/>
                </a:solidFill>
                <a:latin typeface="Arial"/>
                <a:cs typeface="Arial"/>
              </a:rPr>
              <a:t>85%</a:t>
            </a:r>
            <a:r>
              <a:rPr sz="1200" b="1" spc="-25" dirty="0">
                <a:solidFill>
                  <a:srgbClr val="5C5B5A"/>
                </a:solidFill>
                <a:latin typeface="Arial"/>
                <a:cs typeface="Arial"/>
              </a:rPr>
              <a:t> </a:t>
            </a:r>
            <a:r>
              <a:rPr sz="1200" spc="-10" dirty="0">
                <a:solidFill>
                  <a:srgbClr val="5C5B5A"/>
                </a:solidFill>
                <a:latin typeface="Arial"/>
                <a:cs typeface="Arial"/>
              </a:rPr>
              <a:t>(+1pp)</a:t>
            </a:r>
            <a:endParaRPr sz="1200">
              <a:latin typeface="Arial"/>
              <a:cs typeface="Arial"/>
            </a:endParaRPr>
          </a:p>
        </p:txBody>
      </p:sp>
      <p:sp>
        <p:nvSpPr>
          <p:cNvPr id="30" name="object 30"/>
          <p:cNvSpPr/>
          <p:nvPr/>
        </p:nvSpPr>
        <p:spPr>
          <a:xfrm>
            <a:off x="10215498" y="2217547"/>
            <a:ext cx="195580" cy="2451735"/>
          </a:xfrm>
          <a:custGeom>
            <a:avLst/>
            <a:gdLst/>
            <a:ahLst/>
            <a:cxnLst/>
            <a:rect l="l" t="t" r="r" b="b"/>
            <a:pathLst>
              <a:path w="195579" h="2451735">
                <a:moveTo>
                  <a:pt x="0" y="0"/>
                </a:moveTo>
                <a:lnTo>
                  <a:pt x="37976" y="1271"/>
                </a:lnTo>
                <a:lnTo>
                  <a:pt x="69024" y="4746"/>
                </a:lnTo>
                <a:lnTo>
                  <a:pt x="89975" y="9911"/>
                </a:lnTo>
                <a:lnTo>
                  <a:pt x="97662" y="16255"/>
                </a:lnTo>
                <a:lnTo>
                  <a:pt x="97662" y="1209548"/>
                </a:lnTo>
                <a:lnTo>
                  <a:pt x="105332" y="1215838"/>
                </a:lnTo>
                <a:lnTo>
                  <a:pt x="126253" y="1221009"/>
                </a:lnTo>
                <a:lnTo>
                  <a:pt x="157295" y="1224514"/>
                </a:lnTo>
                <a:lnTo>
                  <a:pt x="195325" y="1225803"/>
                </a:lnTo>
                <a:lnTo>
                  <a:pt x="157295" y="1227075"/>
                </a:lnTo>
                <a:lnTo>
                  <a:pt x="126253" y="1230550"/>
                </a:lnTo>
                <a:lnTo>
                  <a:pt x="105332" y="1235715"/>
                </a:lnTo>
                <a:lnTo>
                  <a:pt x="97662" y="1242060"/>
                </a:lnTo>
                <a:lnTo>
                  <a:pt x="97662" y="2435352"/>
                </a:lnTo>
                <a:lnTo>
                  <a:pt x="89975" y="2441642"/>
                </a:lnTo>
                <a:lnTo>
                  <a:pt x="69024" y="2446813"/>
                </a:lnTo>
                <a:lnTo>
                  <a:pt x="37976" y="2450318"/>
                </a:lnTo>
                <a:lnTo>
                  <a:pt x="0" y="2451608"/>
                </a:lnTo>
              </a:path>
            </a:pathLst>
          </a:custGeom>
          <a:ln w="22225">
            <a:solidFill>
              <a:srgbClr val="009590"/>
            </a:solidFill>
          </a:ln>
        </p:spPr>
        <p:txBody>
          <a:bodyPr wrap="square" lIns="0" tIns="0" rIns="0" bIns="0" rtlCol="0"/>
          <a:lstStyle/>
          <a:p>
            <a:endParaRPr/>
          </a:p>
        </p:txBody>
      </p:sp>
      <p:sp>
        <p:nvSpPr>
          <p:cNvPr id="31" name="object 31"/>
          <p:cNvSpPr txBox="1"/>
          <p:nvPr/>
        </p:nvSpPr>
        <p:spPr>
          <a:xfrm>
            <a:off x="10475721" y="3312667"/>
            <a:ext cx="91059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C5B5A"/>
                </a:solidFill>
                <a:latin typeface="Arial"/>
                <a:cs typeface="Arial"/>
              </a:rPr>
              <a:t>92%</a:t>
            </a:r>
            <a:r>
              <a:rPr sz="1200" b="1" spc="-15" dirty="0">
                <a:solidFill>
                  <a:srgbClr val="5C5B5A"/>
                </a:solidFill>
                <a:latin typeface="Arial"/>
                <a:cs typeface="Arial"/>
              </a:rPr>
              <a:t> </a:t>
            </a:r>
            <a:r>
              <a:rPr sz="1200" spc="-10" dirty="0">
                <a:solidFill>
                  <a:srgbClr val="5C5B5A"/>
                </a:solidFill>
                <a:latin typeface="Arial"/>
                <a:cs typeface="Arial"/>
              </a:rPr>
              <a:t>(+/-</a:t>
            </a:r>
            <a:r>
              <a:rPr sz="1200" spc="-20" dirty="0">
                <a:solidFill>
                  <a:srgbClr val="5C5B5A"/>
                </a:solidFill>
                <a:latin typeface="Arial"/>
                <a:cs typeface="Arial"/>
              </a:rPr>
              <a:t>0pp)</a:t>
            </a:r>
            <a:endParaRPr sz="1200">
              <a:latin typeface="Arial"/>
              <a:cs typeface="Arial"/>
            </a:endParaRPr>
          </a:p>
        </p:txBody>
      </p:sp>
      <p:sp>
        <p:nvSpPr>
          <p:cNvPr id="32" name="object 32"/>
          <p:cNvSpPr txBox="1"/>
          <p:nvPr/>
        </p:nvSpPr>
        <p:spPr>
          <a:xfrm>
            <a:off x="470408" y="6373774"/>
            <a:ext cx="4304665"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All </a:t>
            </a:r>
            <a:r>
              <a:rPr sz="1000" spc="-10" dirty="0">
                <a:solidFill>
                  <a:srgbClr val="7E7E7E"/>
                </a:solidFill>
                <a:latin typeface="Arial"/>
                <a:cs typeface="Arial"/>
              </a:rPr>
              <a:t>respondents</a:t>
            </a:r>
            <a:r>
              <a:rPr sz="1000" spc="-3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16,</a:t>
            </a:r>
            <a:r>
              <a:rPr sz="1000" spc="-15"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responses)</a:t>
            </a:r>
            <a:endParaRPr sz="1000">
              <a:latin typeface="Arial"/>
              <a:cs typeface="Arial"/>
            </a:endParaRPr>
          </a:p>
        </p:txBody>
      </p:sp>
      <p:sp>
        <p:nvSpPr>
          <p:cNvPr id="33" name="object 33"/>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83</a:t>
            </a:r>
            <a:endParaRPr sz="1800">
              <a:latin typeface="Calibri"/>
              <a:cs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542" y="225933"/>
            <a:ext cx="11431905" cy="793750"/>
          </a:xfrm>
          <a:prstGeom prst="rect">
            <a:avLst/>
          </a:prstGeom>
        </p:spPr>
        <p:txBody>
          <a:bodyPr vert="horz" wrap="square" lIns="0" tIns="43815" rIns="0" bIns="0" rtlCol="0">
            <a:spAutoFit/>
          </a:bodyPr>
          <a:lstStyle/>
          <a:p>
            <a:pPr marL="12700" marR="5080">
              <a:lnSpc>
                <a:spcPts val="1939"/>
              </a:lnSpc>
              <a:spcBef>
                <a:spcPts val="345"/>
              </a:spcBef>
            </a:pPr>
            <a:r>
              <a:rPr dirty="0">
                <a:solidFill>
                  <a:srgbClr val="585858"/>
                </a:solidFill>
              </a:rPr>
              <a:t>Since</a:t>
            </a:r>
            <a:r>
              <a:rPr spc="-35" dirty="0">
                <a:solidFill>
                  <a:srgbClr val="585858"/>
                </a:solidFill>
              </a:rPr>
              <a:t> </a:t>
            </a:r>
            <a:r>
              <a:rPr dirty="0">
                <a:solidFill>
                  <a:srgbClr val="585858"/>
                </a:solidFill>
              </a:rPr>
              <a:t>October</a:t>
            </a:r>
            <a:r>
              <a:rPr spc="-35" dirty="0">
                <a:solidFill>
                  <a:srgbClr val="585858"/>
                </a:solidFill>
              </a:rPr>
              <a:t> </a:t>
            </a:r>
            <a:r>
              <a:rPr dirty="0">
                <a:solidFill>
                  <a:srgbClr val="585858"/>
                </a:solidFill>
              </a:rPr>
              <a:t>2024,</a:t>
            </a:r>
            <a:r>
              <a:rPr spc="-10" dirty="0">
                <a:solidFill>
                  <a:srgbClr val="585858"/>
                </a:solidFill>
              </a:rPr>
              <a:t> </a:t>
            </a:r>
            <a:r>
              <a:rPr dirty="0">
                <a:solidFill>
                  <a:srgbClr val="585858"/>
                </a:solidFill>
              </a:rPr>
              <a:t>the</a:t>
            </a:r>
            <a:r>
              <a:rPr spc="-15" dirty="0">
                <a:solidFill>
                  <a:srgbClr val="585858"/>
                </a:solidFill>
              </a:rPr>
              <a:t> </a:t>
            </a:r>
            <a:r>
              <a:rPr dirty="0"/>
              <a:t>health</a:t>
            </a:r>
            <a:r>
              <a:rPr spc="-25" dirty="0"/>
              <a:t> </a:t>
            </a:r>
            <a:r>
              <a:rPr dirty="0"/>
              <a:t>confidence</a:t>
            </a:r>
            <a:r>
              <a:rPr spc="-40" dirty="0"/>
              <a:t> </a:t>
            </a:r>
            <a:r>
              <a:rPr dirty="0"/>
              <a:t>score</a:t>
            </a:r>
            <a:r>
              <a:rPr spc="-5" dirty="0"/>
              <a:t> </a:t>
            </a:r>
            <a:r>
              <a:rPr dirty="0">
                <a:solidFill>
                  <a:srgbClr val="585858"/>
                </a:solidFill>
              </a:rPr>
              <a:t>for</a:t>
            </a:r>
            <a:r>
              <a:rPr spc="-20" dirty="0">
                <a:solidFill>
                  <a:srgbClr val="585858"/>
                </a:solidFill>
              </a:rPr>
              <a:t> </a:t>
            </a:r>
            <a:r>
              <a:rPr dirty="0"/>
              <a:t>shared</a:t>
            </a:r>
            <a:r>
              <a:rPr spc="-15" dirty="0"/>
              <a:t> </a:t>
            </a:r>
            <a:r>
              <a:rPr dirty="0"/>
              <a:t>decisions</a:t>
            </a:r>
            <a:r>
              <a:rPr spc="-30" dirty="0"/>
              <a:t> </a:t>
            </a:r>
            <a:r>
              <a:rPr dirty="0">
                <a:solidFill>
                  <a:srgbClr val="585858"/>
                </a:solidFill>
              </a:rPr>
              <a:t>and</a:t>
            </a:r>
            <a:r>
              <a:rPr spc="-15" dirty="0">
                <a:solidFill>
                  <a:srgbClr val="585858"/>
                </a:solidFill>
              </a:rPr>
              <a:t> </a:t>
            </a:r>
            <a:r>
              <a:rPr dirty="0"/>
              <a:t>knowledge</a:t>
            </a:r>
            <a:r>
              <a:rPr spc="-60" dirty="0"/>
              <a:t> </a:t>
            </a:r>
            <a:r>
              <a:rPr dirty="0">
                <a:solidFill>
                  <a:srgbClr val="585858"/>
                </a:solidFill>
              </a:rPr>
              <a:t>have</a:t>
            </a:r>
            <a:r>
              <a:rPr spc="20" dirty="0">
                <a:solidFill>
                  <a:srgbClr val="585858"/>
                </a:solidFill>
              </a:rPr>
              <a:t> </a:t>
            </a:r>
            <a:r>
              <a:rPr dirty="0">
                <a:solidFill>
                  <a:srgbClr val="585858"/>
                </a:solidFill>
              </a:rPr>
              <a:t>decreased</a:t>
            </a:r>
            <a:r>
              <a:rPr spc="-10" dirty="0">
                <a:solidFill>
                  <a:srgbClr val="585858"/>
                </a:solidFill>
              </a:rPr>
              <a:t> (-</a:t>
            </a:r>
            <a:r>
              <a:rPr spc="-50" dirty="0">
                <a:solidFill>
                  <a:srgbClr val="585858"/>
                </a:solidFill>
              </a:rPr>
              <a:t>1 </a:t>
            </a:r>
            <a:r>
              <a:rPr dirty="0">
                <a:solidFill>
                  <a:srgbClr val="585858"/>
                </a:solidFill>
              </a:rPr>
              <a:t>and</a:t>
            </a:r>
            <a:r>
              <a:rPr spc="-35" dirty="0">
                <a:solidFill>
                  <a:srgbClr val="585858"/>
                </a:solidFill>
              </a:rPr>
              <a:t> </a:t>
            </a:r>
            <a:r>
              <a:rPr spc="-10" dirty="0">
                <a:solidFill>
                  <a:srgbClr val="585858"/>
                </a:solidFill>
              </a:rPr>
              <a:t>-</a:t>
            </a:r>
            <a:r>
              <a:rPr dirty="0">
                <a:solidFill>
                  <a:srgbClr val="585858"/>
                </a:solidFill>
              </a:rPr>
              <a:t>0.5,</a:t>
            </a:r>
            <a:r>
              <a:rPr spc="-20" dirty="0">
                <a:solidFill>
                  <a:srgbClr val="585858"/>
                </a:solidFill>
              </a:rPr>
              <a:t> </a:t>
            </a:r>
            <a:r>
              <a:rPr dirty="0">
                <a:solidFill>
                  <a:srgbClr val="585858"/>
                </a:solidFill>
              </a:rPr>
              <a:t>respectively), whereas</a:t>
            </a:r>
            <a:r>
              <a:rPr spc="-35" dirty="0">
                <a:solidFill>
                  <a:srgbClr val="585858"/>
                </a:solidFill>
              </a:rPr>
              <a:t> </a:t>
            </a:r>
            <a:r>
              <a:rPr dirty="0"/>
              <a:t>access</a:t>
            </a:r>
            <a:r>
              <a:rPr spc="-15" dirty="0"/>
              <a:t> </a:t>
            </a:r>
            <a:r>
              <a:rPr dirty="0">
                <a:solidFill>
                  <a:srgbClr val="585858"/>
                </a:solidFill>
              </a:rPr>
              <a:t>and</a:t>
            </a:r>
            <a:r>
              <a:rPr spc="-20" dirty="0">
                <a:solidFill>
                  <a:srgbClr val="585858"/>
                </a:solidFill>
              </a:rPr>
              <a:t> </a:t>
            </a:r>
            <a:r>
              <a:rPr spc="-10" dirty="0"/>
              <a:t>self-</a:t>
            </a:r>
            <a:r>
              <a:rPr dirty="0"/>
              <a:t>management</a:t>
            </a:r>
            <a:r>
              <a:rPr spc="-10" dirty="0"/>
              <a:t> </a:t>
            </a:r>
            <a:r>
              <a:rPr dirty="0">
                <a:solidFill>
                  <a:srgbClr val="585858"/>
                </a:solidFill>
              </a:rPr>
              <a:t>have seen</a:t>
            </a:r>
            <a:r>
              <a:rPr spc="-25" dirty="0">
                <a:solidFill>
                  <a:srgbClr val="585858"/>
                </a:solidFill>
              </a:rPr>
              <a:t> </a:t>
            </a:r>
            <a:r>
              <a:rPr dirty="0">
                <a:solidFill>
                  <a:srgbClr val="585858"/>
                </a:solidFill>
              </a:rPr>
              <a:t>increases</a:t>
            </a:r>
            <a:r>
              <a:rPr spc="-10" dirty="0">
                <a:solidFill>
                  <a:srgbClr val="585858"/>
                </a:solidFill>
              </a:rPr>
              <a:t> </a:t>
            </a:r>
            <a:r>
              <a:rPr dirty="0">
                <a:solidFill>
                  <a:srgbClr val="585858"/>
                </a:solidFill>
              </a:rPr>
              <a:t>(+1</a:t>
            </a:r>
            <a:r>
              <a:rPr spc="-35" dirty="0">
                <a:solidFill>
                  <a:srgbClr val="585858"/>
                </a:solidFill>
              </a:rPr>
              <a:t> </a:t>
            </a:r>
            <a:r>
              <a:rPr dirty="0">
                <a:solidFill>
                  <a:srgbClr val="585858"/>
                </a:solidFill>
              </a:rPr>
              <a:t>and</a:t>
            </a:r>
            <a:r>
              <a:rPr spc="-25" dirty="0">
                <a:solidFill>
                  <a:srgbClr val="585858"/>
                </a:solidFill>
              </a:rPr>
              <a:t> </a:t>
            </a:r>
            <a:r>
              <a:rPr spc="-10" dirty="0">
                <a:solidFill>
                  <a:srgbClr val="585858"/>
                </a:solidFill>
              </a:rPr>
              <a:t>+0.7, respectively).</a:t>
            </a:r>
          </a:p>
        </p:txBody>
      </p:sp>
      <p:sp>
        <p:nvSpPr>
          <p:cNvPr id="3" name="object 3"/>
          <p:cNvSpPr txBox="1"/>
          <p:nvPr/>
        </p:nvSpPr>
        <p:spPr>
          <a:xfrm>
            <a:off x="3255645" y="1358265"/>
            <a:ext cx="577405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5C5B5A"/>
                </a:solidFill>
                <a:latin typeface="Arial"/>
                <a:cs typeface="Arial"/>
              </a:rPr>
              <a:t>Dimensions</a:t>
            </a:r>
            <a:r>
              <a:rPr sz="1600" b="1" spc="-30" dirty="0">
                <a:solidFill>
                  <a:srgbClr val="5C5B5A"/>
                </a:solidFill>
                <a:latin typeface="Arial"/>
                <a:cs typeface="Arial"/>
              </a:rPr>
              <a:t> </a:t>
            </a:r>
            <a:r>
              <a:rPr sz="1600" b="1" dirty="0">
                <a:solidFill>
                  <a:srgbClr val="5C5B5A"/>
                </a:solidFill>
                <a:latin typeface="Arial"/>
                <a:cs typeface="Arial"/>
              </a:rPr>
              <a:t>of</a:t>
            </a:r>
            <a:r>
              <a:rPr sz="1600" b="1" spc="-55" dirty="0">
                <a:solidFill>
                  <a:srgbClr val="5C5B5A"/>
                </a:solidFill>
                <a:latin typeface="Arial"/>
                <a:cs typeface="Arial"/>
              </a:rPr>
              <a:t> </a:t>
            </a:r>
            <a:r>
              <a:rPr sz="1600" b="1" dirty="0">
                <a:solidFill>
                  <a:srgbClr val="5C5B5A"/>
                </a:solidFill>
                <a:latin typeface="Arial"/>
                <a:cs typeface="Arial"/>
              </a:rPr>
              <a:t>Greater</a:t>
            </a:r>
            <a:r>
              <a:rPr sz="1600" b="1" spc="-20" dirty="0">
                <a:solidFill>
                  <a:srgbClr val="5C5B5A"/>
                </a:solidFill>
                <a:latin typeface="Arial"/>
                <a:cs typeface="Arial"/>
              </a:rPr>
              <a:t> </a:t>
            </a:r>
            <a:r>
              <a:rPr sz="1600" b="1" spc="-10" dirty="0">
                <a:solidFill>
                  <a:srgbClr val="5C5B5A"/>
                </a:solidFill>
                <a:latin typeface="Arial"/>
                <a:cs typeface="Arial"/>
              </a:rPr>
              <a:t>Manchester</a:t>
            </a:r>
            <a:r>
              <a:rPr sz="1600" b="1" spc="-40" dirty="0">
                <a:solidFill>
                  <a:srgbClr val="5C5B5A"/>
                </a:solidFill>
                <a:latin typeface="Arial"/>
                <a:cs typeface="Arial"/>
              </a:rPr>
              <a:t> </a:t>
            </a:r>
            <a:r>
              <a:rPr sz="1600" b="1" dirty="0">
                <a:solidFill>
                  <a:srgbClr val="5C5B5A"/>
                </a:solidFill>
                <a:latin typeface="Arial"/>
                <a:cs typeface="Arial"/>
              </a:rPr>
              <a:t>health</a:t>
            </a:r>
            <a:r>
              <a:rPr sz="1600" b="1" spc="-40" dirty="0">
                <a:solidFill>
                  <a:srgbClr val="5C5B5A"/>
                </a:solidFill>
                <a:latin typeface="Arial"/>
                <a:cs typeface="Arial"/>
              </a:rPr>
              <a:t> </a:t>
            </a:r>
            <a:r>
              <a:rPr sz="1600" b="1" dirty="0">
                <a:solidFill>
                  <a:srgbClr val="5C5B5A"/>
                </a:solidFill>
                <a:latin typeface="Arial"/>
                <a:cs typeface="Arial"/>
              </a:rPr>
              <a:t>confidence</a:t>
            </a:r>
            <a:r>
              <a:rPr sz="1600" b="1" spc="-25" dirty="0">
                <a:solidFill>
                  <a:srgbClr val="5C5B5A"/>
                </a:solidFill>
                <a:latin typeface="Arial"/>
                <a:cs typeface="Arial"/>
              </a:rPr>
              <a:t> </a:t>
            </a:r>
            <a:r>
              <a:rPr sz="1600" b="1" spc="-10" dirty="0">
                <a:solidFill>
                  <a:srgbClr val="5C5B5A"/>
                </a:solidFill>
                <a:latin typeface="Arial"/>
                <a:cs typeface="Arial"/>
              </a:rPr>
              <a:t>score</a:t>
            </a:r>
            <a:endParaRPr sz="1600">
              <a:latin typeface="Arial"/>
              <a:cs typeface="Arial"/>
            </a:endParaRPr>
          </a:p>
        </p:txBody>
      </p:sp>
      <p:sp>
        <p:nvSpPr>
          <p:cNvPr id="4" name="object 4"/>
          <p:cNvSpPr/>
          <p:nvPr/>
        </p:nvSpPr>
        <p:spPr>
          <a:xfrm>
            <a:off x="986256" y="4782946"/>
            <a:ext cx="10632440" cy="46355"/>
          </a:xfrm>
          <a:custGeom>
            <a:avLst/>
            <a:gdLst/>
            <a:ahLst/>
            <a:cxnLst/>
            <a:rect l="l" t="t" r="r" b="b"/>
            <a:pathLst>
              <a:path w="10632440" h="46354">
                <a:moveTo>
                  <a:pt x="0" y="0"/>
                </a:moveTo>
                <a:lnTo>
                  <a:pt x="10631957" y="0"/>
                </a:lnTo>
              </a:path>
              <a:path w="10632440" h="46354">
                <a:moveTo>
                  <a:pt x="0" y="0"/>
                </a:moveTo>
                <a:lnTo>
                  <a:pt x="0" y="45846"/>
                </a:lnTo>
              </a:path>
              <a:path w="10632440" h="46354">
                <a:moveTo>
                  <a:pt x="1063523" y="0"/>
                </a:moveTo>
                <a:lnTo>
                  <a:pt x="1063523" y="45846"/>
                </a:lnTo>
              </a:path>
              <a:path w="10632440" h="46354">
                <a:moveTo>
                  <a:pt x="2125751" y="0"/>
                </a:moveTo>
                <a:lnTo>
                  <a:pt x="2125751" y="45846"/>
                </a:lnTo>
              </a:path>
              <a:path w="10632440" h="46354">
                <a:moveTo>
                  <a:pt x="3189503" y="0"/>
                </a:moveTo>
                <a:lnTo>
                  <a:pt x="3189503" y="45846"/>
                </a:lnTo>
              </a:path>
              <a:path w="10632440" h="46354">
                <a:moveTo>
                  <a:pt x="4253255" y="0"/>
                </a:moveTo>
                <a:lnTo>
                  <a:pt x="4253255" y="45846"/>
                </a:lnTo>
              </a:path>
              <a:path w="10632440" h="46354">
                <a:moveTo>
                  <a:pt x="5315483" y="0"/>
                </a:moveTo>
                <a:lnTo>
                  <a:pt x="5315483" y="45846"/>
                </a:lnTo>
              </a:path>
              <a:path w="10632440" h="46354">
                <a:moveTo>
                  <a:pt x="6379235" y="0"/>
                </a:moveTo>
                <a:lnTo>
                  <a:pt x="6379235" y="45846"/>
                </a:lnTo>
              </a:path>
              <a:path w="10632440" h="46354">
                <a:moveTo>
                  <a:pt x="7442987" y="0"/>
                </a:moveTo>
                <a:lnTo>
                  <a:pt x="7442987" y="45846"/>
                </a:lnTo>
              </a:path>
              <a:path w="10632440" h="46354">
                <a:moveTo>
                  <a:pt x="8505215" y="0"/>
                </a:moveTo>
                <a:lnTo>
                  <a:pt x="8505215" y="45846"/>
                </a:lnTo>
              </a:path>
              <a:path w="10632440" h="46354">
                <a:moveTo>
                  <a:pt x="9568967" y="0"/>
                </a:moveTo>
                <a:lnTo>
                  <a:pt x="9568967" y="45846"/>
                </a:lnTo>
              </a:path>
              <a:path w="10632440" h="46354">
                <a:moveTo>
                  <a:pt x="10631957" y="0"/>
                </a:moveTo>
                <a:lnTo>
                  <a:pt x="10631957" y="45846"/>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1503616" y="3429317"/>
            <a:ext cx="9597390" cy="538480"/>
            <a:chOff x="1503616" y="3429317"/>
            <a:chExt cx="9597390" cy="538480"/>
          </a:xfrm>
        </p:grpSpPr>
        <p:sp>
          <p:nvSpPr>
            <p:cNvPr id="6" name="object 6"/>
            <p:cNvSpPr/>
            <p:nvPr/>
          </p:nvSpPr>
          <p:spPr>
            <a:xfrm>
              <a:off x="1517903" y="3443604"/>
              <a:ext cx="9568815" cy="250190"/>
            </a:xfrm>
            <a:custGeom>
              <a:avLst/>
              <a:gdLst/>
              <a:ahLst/>
              <a:cxnLst/>
              <a:rect l="l" t="t" r="r" b="b"/>
              <a:pathLst>
                <a:path w="9568815" h="250189">
                  <a:moveTo>
                    <a:pt x="0" y="160655"/>
                  </a:moveTo>
                  <a:lnTo>
                    <a:pt x="1063752" y="0"/>
                  </a:lnTo>
                  <a:lnTo>
                    <a:pt x="2125980" y="29591"/>
                  </a:lnTo>
                  <a:lnTo>
                    <a:pt x="3189732" y="249936"/>
                  </a:lnTo>
                  <a:lnTo>
                    <a:pt x="4251960" y="79883"/>
                  </a:lnTo>
                  <a:lnTo>
                    <a:pt x="5315712" y="29591"/>
                  </a:lnTo>
                  <a:lnTo>
                    <a:pt x="6379464" y="180467"/>
                  </a:lnTo>
                  <a:lnTo>
                    <a:pt x="7441692" y="70739"/>
                  </a:lnTo>
                  <a:lnTo>
                    <a:pt x="8505444" y="26543"/>
                  </a:lnTo>
                  <a:lnTo>
                    <a:pt x="9568688" y="79883"/>
                  </a:lnTo>
                </a:path>
              </a:pathLst>
            </a:custGeom>
            <a:ln w="28575">
              <a:solidFill>
                <a:srgbClr val="4471C4"/>
              </a:solidFill>
            </a:ln>
          </p:spPr>
          <p:txBody>
            <a:bodyPr wrap="square" lIns="0" tIns="0" rIns="0" bIns="0" rtlCol="0"/>
            <a:lstStyle/>
            <a:p>
              <a:endParaRPr/>
            </a:p>
          </p:txBody>
        </p:sp>
        <p:sp>
          <p:nvSpPr>
            <p:cNvPr id="7" name="object 7"/>
            <p:cNvSpPr/>
            <p:nvPr/>
          </p:nvSpPr>
          <p:spPr>
            <a:xfrm>
              <a:off x="1517903" y="3523614"/>
              <a:ext cx="9568815" cy="429895"/>
            </a:xfrm>
            <a:custGeom>
              <a:avLst/>
              <a:gdLst/>
              <a:ahLst/>
              <a:cxnLst/>
              <a:rect l="l" t="t" r="r" b="b"/>
              <a:pathLst>
                <a:path w="9568815" h="429895">
                  <a:moveTo>
                    <a:pt x="0" y="359537"/>
                  </a:moveTo>
                  <a:lnTo>
                    <a:pt x="1063752" y="210185"/>
                  </a:lnTo>
                  <a:lnTo>
                    <a:pt x="2125980" y="309245"/>
                  </a:lnTo>
                  <a:lnTo>
                    <a:pt x="3189732" y="429768"/>
                  </a:lnTo>
                  <a:lnTo>
                    <a:pt x="4251960" y="229997"/>
                  </a:lnTo>
                  <a:lnTo>
                    <a:pt x="5315712" y="100457"/>
                  </a:lnTo>
                  <a:lnTo>
                    <a:pt x="6379464" y="19685"/>
                  </a:lnTo>
                  <a:lnTo>
                    <a:pt x="7441692" y="149225"/>
                  </a:lnTo>
                  <a:lnTo>
                    <a:pt x="8505444" y="100457"/>
                  </a:lnTo>
                  <a:lnTo>
                    <a:pt x="9568688" y="0"/>
                  </a:lnTo>
                </a:path>
              </a:pathLst>
            </a:custGeom>
            <a:ln w="28574">
              <a:solidFill>
                <a:srgbClr val="FF5050"/>
              </a:solidFill>
            </a:ln>
          </p:spPr>
          <p:txBody>
            <a:bodyPr wrap="square" lIns="0" tIns="0" rIns="0" bIns="0" rtlCol="0"/>
            <a:lstStyle/>
            <a:p>
              <a:endParaRPr/>
            </a:p>
          </p:txBody>
        </p:sp>
      </p:grpSp>
      <p:sp>
        <p:nvSpPr>
          <p:cNvPr id="8" name="object 8"/>
          <p:cNvSpPr/>
          <p:nvPr/>
        </p:nvSpPr>
        <p:spPr>
          <a:xfrm>
            <a:off x="1517903" y="3073780"/>
            <a:ext cx="9568815" cy="170180"/>
          </a:xfrm>
          <a:custGeom>
            <a:avLst/>
            <a:gdLst/>
            <a:ahLst/>
            <a:cxnLst/>
            <a:rect l="l" t="t" r="r" b="b"/>
            <a:pathLst>
              <a:path w="9568815" h="170180">
                <a:moveTo>
                  <a:pt x="0" y="169926"/>
                </a:moveTo>
                <a:lnTo>
                  <a:pt x="1063752" y="50419"/>
                </a:lnTo>
                <a:lnTo>
                  <a:pt x="2125980" y="10795"/>
                </a:lnTo>
                <a:lnTo>
                  <a:pt x="3189732" y="100711"/>
                </a:lnTo>
                <a:lnTo>
                  <a:pt x="4251960" y="79375"/>
                </a:lnTo>
                <a:lnTo>
                  <a:pt x="5315712" y="70231"/>
                </a:lnTo>
                <a:lnTo>
                  <a:pt x="6379464" y="90043"/>
                </a:lnTo>
                <a:lnTo>
                  <a:pt x="7441692" y="149479"/>
                </a:lnTo>
                <a:lnTo>
                  <a:pt x="8505444" y="71755"/>
                </a:lnTo>
                <a:lnTo>
                  <a:pt x="9568688" y="0"/>
                </a:lnTo>
              </a:path>
            </a:pathLst>
          </a:custGeom>
          <a:ln w="28575">
            <a:solidFill>
              <a:srgbClr val="FF99CC"/>
            </a:solidFill>
          </a:ln>
        </p:spPr>
        <p:txBody>
          <a:bodyPr wrap="square" lIns="0" tIns="0" rIns="0" bIns="0" rtlCol="0"/>
          <a:lstStyle/>
          <a:p>
            <a:endParaRPr/>
          </a:p>
        </p:txBody>
      </p:sp>
      <p:sp>
        <p:nvSpPr>
          <p:cNvPr id="9" name="object 9"/>
          <p:cNvSpPr/>
          <p:nvPr/>
        </p:nvSpPr>
        <p:spPr>
          <a:xfrm>
            <a:off x="1517903" y="2054351"/>
            <a:ext cx="9568815" cy="260350"/>
          </a:xfrm>
          <a:custGeom>
            <a:avLst/>
            <a:gdLst/>
            <a:ahLst/>
            <a:cxnLst/>
            <a:rect l="l" t="t" r="r" b="b"/>
            <a:pathLst>
              <a:path w="9568815" h="260350">
                <a:moveTo>
                  <a:pt x="0" y="170687"/>
                </a:moveTo>
                <a:lnTo>
                  <a:pt x="1063752" y="59436"/>
                </a:lnTo>
                <a:lnTo>
                  <a:pt x="2125980" y="109727"/>
                </a:lnTo>
                <a:lnTo>
                  <a:pt x="3189732" y="259842"/>
                </a:lnTo>
                <a:lnTo>
                  <a:pt x="4251960" y="109727"/>
                </a:lnTo>
                <a:lnTo>
                  <a:pt x="5315712" y="0"/>
                </a:lnTo>
                <a:lnTo>
                  <a:pt x="6379464" y="100584"/>
                </a:lnTo>
                <a:lnTo>
                  <a:pt x="7441692" y="109727"/>
                </a:lnTo>
                <a:lnTo>
                  <a:pt x="8505444" y="39624"/>
                </a:lnTo>
                <a:lnTo>
                  <a:pt x="9568688" y="140208"/>
                </a:lnTo>
              </a:path>
            </a:pathLst>
          </a:custGeom>
          <a:ln w="28575">
            <a:solidFill>
              <a:srgbClr val="FFC000"/>
            </a:solidFill>
          </a:ln>
        </p:spPr>
        <p:txBody>
          <a:bodyPr wrap="square" lIns="0" tIns="0" rIns="0" bIns="0" rtlCol="0"/>
          <a:lstStyle/>
          <a:p>
            <a:endParaRPr/>
          </a:p>
        </p:txBody>
      </p:sp>
      <p:sp>
        <p:nvSpPr>
          <p:cNvPr id="10" name="object 10"/>
          <p:cNvSpPr txBox="1"/>
          <p:nvPr/>
        </p:nvSpPr>
        <p:spPr>
          <a:xfrm>
            <a:off x="1330833" y="1906651"/>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BE9000"/>
                </a:solidFill>
                <a:latin typeface="Arial"/>
                <a:cs typeface="Arial"/>
              </a:rPr>
              <a:t>80.6</a:t>
            </a:r>
            <a:endParaRPr sz="1400">
              <a:latin typeface="Arial"/>
              <a:cs typeface="Arial"/>
            </a:endParaRPr>
          </a:p>
        </p:txBody>
      </p:sp>
      <p:sp>
        <p:nvSpPr>
          <p:cNvPr id="11" name="object 11"/>
          <p:cNvSpPr txBox="1"/>
          <p:nvPr/>
        </p:nvSpPr>
        <p:spPr>
          <a:xfrm>
            <a:off x="2393950" y="1796542"/>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BE9000"/>
                </a:solidFill>
                <a:latin typeface="Arial"/>
                <a:cs typeface="Arial"/>
              </a:rPr>
              <a:t>81.7</a:t>
            </a:r>
            <a:endParaRPr sz="1400">
              <a:latin typeface="Arial"/>
              <a:cs typeface="Arial"/>
            </a:endParaRPr>
          </a:p>
        </p:txBody>
      </p:sp>
      <p:sp>
        <p:nvSpPr>
          <p:cNvPr id="12" name="object 12"/>
          <p:cNvSpPr txBox="1"/>
          <p:nvPr/>
        </p:nvSpPr>
        <p:spPr>
          <a:xfrm>
            <a:off x="4520565" y="1996567"/>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BE9000"/>
                </a:solidFill>
                <a:latin typeface="Arial"/>
                <a:cs typeface="Arial"/>
              </a:rPr>
              <a:t>79.7</a:t>
            </a:r>
            <a:endParaRPr sz="1400">
              <a:latin typeface="Arial"/>
              <a:cs typeface="Arial"/>
            </a:endParaRPr>
          </a:p>
        </p:txBody>
      </p:sp>
      <p:sp>
        <p:nvSpPr>
          <p:cNvPr id="13" name="object 13"/>
          <p:cNvSpPr txBox="1"/>
          <p:nvPr/>
        </p:nvSpPr>
        <p:spPr>
          <a:xfrm>
            <a:off x="6647433" y="1736598"/>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BE9000"/>
                </a:solidFill>
                <a:latin typeface="Arial"/>
                <a:cs typeface="Arial"/>
              </a:rPr>
              <a:t>82.3</a:t>
            </a:r>
            <a:endParaRPr sz="1400">
              <a:latin typeface="Arial"/>
              <a:cs typeface="Arial"/>
            </a:endParaRPr>
          </a:p>
        </p:txBody>
      </p:sp>
      <p:sp>
        <p:nvSpPr>
          <p:cNvPr id="14" name="object 14"/>
          <p:cNvSpPr txBox="1"/>
          <p:nvPr/>
        </p:nvSpPr>
        <p:spPr>
          <a:xfrm>
            <a:off x="3457447" y="1846580"/>
            <a:ext cx="5689600" cy="239395"/>
          </a:xfrm>
          <a:prstGeom prst="rect">
            <a:avLst/>
          </a:prstGeom>
        </p:spPr>
        <p:txBody>
          <a:bodyPr vert="horz" wrap="square" lIns="0" tIns="13335" rIns="0" bIns="0" rtlCol="0">
            <a:spAutoFit/>
          </a:bodyPr>
          <a:lstStyle/>
          <a:p>
            <a:pPr marL="12700">
              <a:lnSpc>
                <a:spcPct val="100000"/>
              </a:lnSpc>
              <a:spcBef>
                <a:spcPts val="105"/>
              </a:spcBef>
              <a:tabLst>
                <a:tab pos="2138680" algn="l"/>
                <a:tab pos="4265295" algn="l"/>
                <a:tab pos="5328920" algn="l"/>
              </a:tabLst>
            </a:pPr>
            <a:r>
              <a:rPr sz="1400" spc="-20" dirty="0">
                <a:solidFill>
                  <a:srgbClr val="BE9000"/>
                </a:solidFill>
                <a:latin typeface="Arial"/>
                <a:cs typeface="Arial"/>
              </a:rPr>
              <a:t>81.2</a:t>
            </a:r>
            <a:r>
              <a:rPr sz="1400" dirty="0">
                <a:solidFill>
                  <a:srgbClr val="BE9000"/>
                </a:solidFill>
                <a:latin typeface="Arial"/>
                <a:cs typeface="Arial"/>
              </a:rPr>
              <a:t>	</a:t>
            </a:r>
            <a:r>
              <a:rPr sz="1400" spc="-20" dirty="0">
                <a:solidFill>
                  <a:srgbClr val="BE9000"/>
                </a:solidFill>
                <a:latin typeface="Arial"/>
                <a:cs typeface="Arial"/>
              </a:rPr>
              <a:t>81.2</a:t>
            </a:r>
            <a:r>
              <a:rPr sz="1400" dirty="0">
                <a:solidFill>
                  <a:srgbClr val="BE9000"/>
                </a:solidFill>
                <a:latin typeface="Arial"/>
                <a:cs typeface="Arial"/>
              </a:rPr>
              <a:t>	</a:t>
            </a:r>
            <a:r>
              <a:rPr sz="2100" spc="-30" baseline="3968" dirty="0">
                <a:solidFill>
                  <a:srgbClr val="BE9000"/>
                </a:solidFill>
                <a:latin typeface="Arial"/>
                <a:cs typeface="Arial"/>
              </a:rPr>
              <a:t>81.3</a:t>
            </a:r>
            <a:r>
              <a:rPr sz="2100" baseline="3968" dirty="0">
                <a:solidFill>
                  <a:srgbClr val="BE9000"/>
                </a:solidFill>
                <a:latin typeface="Arial"/>
                <a:cs typeface="Arial"/>
              </a:rPr>
              <a:t>	</a:t>
            </a:r>
            <a:r>
              <a:rPr sz="1400" spc="-20" dirty="0">
                <a:solidFill>
                  <a:srgbClr val="BE9000"/>
                </a:solidFill>
                <a:latin typeface="Arial"/>
                <a:cs typeface="Arial"/>
              </a:rPr>
              <a:t>81.2</a:t>
            </a:r>
            <a:endParaRPr sz="1400">
              <a:latin typeface="Arial"/>
              <a:cs typeface="Arial"/>
            </a:endParaRPr>
          </a:p>
        </p:txBody>
      </p:sp>
      <p:sp>
        <p:nvSpPr>
          <p:cNvPr id="15" name="object 15"/>
          <p:cNvSpPr txBox="1"/>
          <p:nvPr/>
        </p:nvSpPr>
        <p:spPr>
          <a:xfrm>
            <a:off x="9837166" y="1776222"/>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BE9000"/>
                </a:solidFill>
                <a:latin typeface="Arial"/>
                <a:cs typeface="Arial"/>
              </a:rPr>
              <a:t>81.9</a:t>
            </a:r>
            <a:endParaRPr sz="1400">
              <a:latin typeface="Arial"/>
              <a:cs typeface="Arial"/>
            </a:endParaRPr>
          </a:p>
        </p:txBody>
      </p:sp>
      <p:sp>
        <p:nvSpPr>
          <p:cNvPr id="16" name="object 16"/>
          <p:cNvSpPr txBox="1"/>
          <p:nvPr/>
        </p:nvSpPr>
        <p:spPr>
          <a:xfrm>
            <a:off x="10900664" y="1876425"/>
            <a:ext cx="372745" cy="239395"/>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BE9000"/>
                </a:solidFill>
                <a:latin typeface="Arial"/>
                <a:cs typeface="Arial"/>
              </a:rPr>
              <a:t>80.9</a:t>
            </a:r>
            <a:endParaRPr sz="1400">
              <a:latin typeface="Arial"/>
              <a:cs typeface="Arial"/>
            </a:endParaRPr>
          </a:p>
        </p:txBody>
      </p:sp>
      <p:sp>
        <p:nvSpPr>
          <p:cNvPr id="17" name="object 17"/>
          <p:cNvSpPr txBox="1"/>
          <p:nvPr/>
        </p:nvSpPr>
        <p:spPr>
          <a:xfrm>
            <a:off x="673709" y="4166438"/>
            <a:ext cx="193040" cy="708660"/>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Arial"/>
                <a:cs typeface="Arial"/>
              </a:rPr>
              <a:t>60</a:t>
            </a:r>
            <a:endParaRPr sz="1200">
              <a:latin typeface="Arial"/>
              <a:cs typeface="Arial"/>
            </a:endParaRPr>
          </a:p>
          <a:p>
            <a:pPr>
              <a:lnSpc>
                <a:spcPct val="100000"/>
              </a:lnSpc>
              <a:spcBef>
                <a:spcPts val="1115"/>
              </a:spcBef>
            </a:pPr>
            <a:endParaRPr sz="1200">
              <a:latin typeface="Arial"/>
              <a:cs typeface="Arial"/>
            </a:endParaRPr>
          </a:p>
          <a:p>
            <a:pPr marL="12700">
              <a:lnSpc>
                <a:spcPct val="100000"/>
              </a:lnSpc>
            </a:pPr>
            <a:r>
              <a:rPr sz="1200" spc="-25" dirty="0">
                <a:solidFill>
                  <a:srgbClr val="585858"/>
                </a:solidFill>
                <a:latin typeface="Arial"/>
                <a:cs typeface="Arial"/>
              </a:rPr>
              <a:t>55</a:t>
            </a:r>
            <a:endParaRPr sz="1200">
              <a:latin typeface="Arial"/>
              <a:cs typeface="Arial"/>
            </a:endParaRPr>
          </a:p>
        </p:txBody>
      </p:sp>
      <p:graphicFrame>
        <p:nvGraphicFramePr>
          <p:cNvPr id="18" name="object 18"/>
          <p:cNvGraphicFramePr>
            <a:graphicFrameLocks noGrp="1"/>
          </p:cNvGraphicFramePr>
          <p:nvPr/>
        </p:nvGraphicFramePr>
        <p:xfrm>
          <a:off x="654659" y="2694517"/>
          <a:ext cx="10945495" cy="1520189"/>
        </p:xfrm>
        <a:graphic>
          <a:graphicData uri="http://schemas.openxmlformats.org/drawingml/2006/table">
            <a:tbl>
              <a:tblPr firstRow="1" bandRow="1">
                <a:tableStyleId>{2D5ABB26-0587-4C30-8999-92F81FD0307C}</a:tableStyleId>
              </a:tblPr>
              <a:tblGrid>
                <a:gridCol w="437515">
                  <a:extLst>
                    <a:ext uri="{9D8B030D-6E8A-4147-A177-3AD203B41FA5}">
                      <a16:colId xmlns:a16="http://schemas.microsoft.com/office/drawing/2014/main" val="20000"/>
                    </a:ext>
                  </a:extLst>
                </a:gridCol>
                <a:gridCol w="963930">
                  <a:extLst>
                    <a:ext uri="{9D8B030D-6E8A-4147-A177-3AD203B41FA5}">
                      <a16:colId xmlns:a16="http://schemas.microsoft.com/office/drawing/2014/main" val="20001"/>
                    </a:ext>
                  </a:extLst>
                </a:gridCol>
                <a:gridCol w="1063625">
                  <a:extLst>
                    <a:ext uri="{9D8B030D-6E8A-4147-A177-3AD203B41FA5}">
                      <a16:colId xmlns:a16="http://schemas.microsoft.com/office/drawing/2014/main" val="20002"/>
                    </a:ext>
                  </a:extLst>
                </a:gridCol>
                <a:gridCol w="1062354">
                  <a:extLst>
                    <a:ext uri="{9D8B030D-6E8A-4147-A177-3AD203B41FA5}">
                      <a16:colId xmlns:a16="http://schemas.microsoft.com/office/drawing/2014/main" val="20003"/>
                    </a:ext>
                  </a:extLst>
                </a:gridCol>
                <a:gridCol w="1062989">
                  <a:extLst>
                    <a:ext uri="{9D8B030D-6E8A-4147-A177-3AD203B41FA5}">
                      <a16:colId xmlns:a16="http://schemas.microsoft.com/office/drawing/2014/main" val="20004"/>
                    </a:ext>
                  </a:extLst>
                </a:gridCol>
                <a:gridCol w="1094739">
                  <a:extLst>
                    <a:ext uri="{9D8B030D-6E8A-4147-A177-3AD203B41FA5}">
                      <a16:colId xmlns:a16="http://schemas.microsoft.com/office/drawing/2014/main" val="20005"/>
                    </a:ext>
                  </a:extLst>
                </a:gridCol>
                <a:gridCol w="1029970">
                  <a:extLst>
                    <a:ext uri="{9D8B030D-6E8A-4147-A177-3AD203B41FA5}">
                      <a16:colId xmlns:a16="http://schemas.microsoft.com/office/drawing/2014/main" val="20006"/>
                    </a:ext>
                  </a:extLst>
                </a:gridCol>
                <a:gridCol w="1068704">
                  <a:extLst>
                    <a:ext uri="{9D8B030D-6E8A-4147-A177-3AD203B41FA5}">
                      <a16:colId xmlns:a16="http://schemas.microsoft.com/office/drawing/2014/main" val="20007"/>
                    </a:ext>
                  </a:extLst>
                </a:gridCol>
                <a:gridCol w="1050290">
                  <a:extLst>
                    <a:ext uri="{9D8B030D-6E8A-4147-A177-3AD203B41FA5}">
                      <a16:colId xmlns:a16="http://schemas.microsoft.com/office/drawing/2014/main" val="20008"/>
                    </a:ext>
                  </a:extLst>
                </a:gridCol>
                <a:gridCol w="1060450">
                  <a:extLst>
                    <a:ext uri="{9D8B030D-6E8A-4147-A177-3AD203B41FA5}">
                      <a16:colId xmlns:a16="http://schemas.microsoft.com/office/drawing/2014/main" val="20009"/>
                    </a:ext>
                  </a:extLst>
                </a:gridCol>
                <a:gridCol w="967740">
                  <a:extLst>
                    <a:ext uri="{9D8B030D-6E8A-4147-A177-3AD203B41FA5}">
                      <a16:colId xmlns:a16="http://schemas.microsoft.com/office/drawing/2014/main" val="20010"/>
                    </a:ext>
                  </a:extLst>
                </a:gridCol>
              </a:tblGrid>
              <a:tr h="468630">
                <a:tc>
                  <a:txBody>
                    <a:bodyPr/>
                    <a:lstStyle/>
                    <a:p>
                      <a:pPr marL="31750">
                        <a:lnSpc>
                          <a:spcPts val="1325"/>
                        </a:lnSpc>
                      </a:pPr>
                      <a:r>
                        <a:rPr sz="1200" spc="-25" dirty="0">
                          <a:solidFill>
                            <a:srgbClr val="585858"/>
                          </a:solidFill>
                          <a:latin typeface="Arial"/>
                          <a:cs typeface="Arial"/>
                        </a:rPr>
                        <a:t>75</a:t>
                      </a:r>
                      <a:endParaRPr sz="1200">
                        <a:latin typeface="Arial"/>
                        <a:cs typeface="Arial"/>
                      </a:endParaRPr>
                    </a:p>
                  </a:txBody>
                  <a:tcPr marL="0" marR="0" marT="0" marB="0"/>
                </a:tc>
                <a:tc>
                  <a:txBody>
                    <a:bodyPr/>
                    <a:lstStyle/>
                    <a:p>
                      <a:pPr>
                        <a:lnSpc>
                          <a:spcPct val="100000"/>
                        </a:lnSpc>
                        <a:spcBef>
                          <a:spcPts val="225"/>
                        </a:spcBef>
                      </a:pPr>
                      <a:endParaRPr sz="1400">
                        <a:latin typeface="Times New Roman"/>
                        <a:cs typeface="Times New Roman"/>
                      </a:endParaRPr>
                    </a:p>
                    <a:p>
                      <a:pPr marL="238125">
                        <a:lnSpc>
                          <a:spcPct val="100000"/>
                        </a:lnSpc>
                      </a:pPr>
                      <a:r>
                        <a:rPr sz="1400" spc="-20" dirty="0">
                          <a:solidFill>
                            <a:srgbClr val="FF99CC"/>
                          </a:solidFill>
                          <a:latin typeface="Arial"/>
                          <a:cs typeface="Arial"/>
                        </a:rPr>
                        <a:t>70.4</a:t>
                      </a:r>
                      <a:endParaRPr sz="1400">
                        <a:latin typeface="Arial"/>
                        <a:cs typeface="Arial"/>
                      </a:endParaRPr>
                    </a:p>
                  </a:txBody>
                  <a:tcPr marL="0" marR="0" marT="28575" marB="0"/>
                </a:tc>
                <a:tc>
                  <a:txBody>
                    <a:bodyPr/>
                    <a:lstStyle/>
                    <a:p>
                      <a:pPr marL="366395">
                        <a:lnSpc>
                          <a:spcPct val="100000"/>
                        </a:lnSpc>
                        <a:spcBef>
                          <a:spcPts val="1305"/>
                        </a:spcBef>
                      </a:pPr>
                      <a:r>
                        <a:rPr sz="1400" spc="-20" dirty="0">
                          <a:solidFill>
                            <a:srgbClr val="FF99CC"/>
                          </a:solidFill>
                          <a:latin typeface="Arial"/>
                          <a:cs typeface="Arial"/>
                        </a:rPr>
                        <a:t>71.6</a:t>
                      </a:r>
                      <a:endParaRPr sz="1400">
                        <a:latin typeface="Arial"/>
                        <a:cs typeface="Arial"/>
                      </a:endParaRPr>
                    </a:p>
                  </a:txBody>
                  <a:tcPr marL="0" marR="0" marT="165735" marB="0"/>
                </a:tc>
                <a:tc>
                  <a:txBody>
                    <a:bodyPr/>
                    <a:lstStyle/>
                    <a:p>
                      <a:pPr marL="349885">
                        <a:lnSpc>
                          <a:spcPct val="100000"/>
                        </a:lnSpc>
                        <a:spcBef>
                          <a:spcPts val="665"/>
                        </a:spcBef>
                      </a:pPr>
                      <a:r>
                        <a:rPr sz="1400" spc="-20" dirty="0">
                          <a:solidFill>
                            <a:srgbClr val="FF99CC"/>
                          </a:solidFill>
                          <a:latin typeface="Arial"/>
                          <a:cs typeface="Arial"/>
                        </a:rPr>
                        <a:t>72.0</a:t>
                      </a:r>
                      <a:endParaRPr sz="1400">
                        <a:latin typeface="Arial"/>
                        <a:cs typeface="Arial"/>
                      </a:endParaRPr>
                    </a:p>
                  </a:txBody>
                  <a:tcPr marL="0" marR="0" marT="84455" marB="0"/>
                </a:tc>
                <a:tc>
                  <a:txBody>
                    <a:bodyPr/>
                    <a:lstStyle/>
                    <a:p>
                      <a:pPr marL="349885">
                        <a:lnSpc>
                          <a:spcPct val="100000"/>
                        </a:lnSpc>
                        <a:spcBef>
                          <a:spcPts val="1375"/>
                        </a:spcBef>
                      </a:pPr>
                      <a:r>
                        <a:rPr sz="1400" spc="-20" dirty="0">
                          <a:solidFill>
                            <a:srgbClr val="FF99CC"/>
                          </a:solidFill>
                          <a:latin typeface="Arial"/>
                          <a:cs typeface="Arial"/>
                        </a:rPr>
                        <a:t>71.1</a:t>
                      </a:r>
                      <a:endParaRPr sz="1400">
                        <a:latin typeface="Arial"/>
                        <a:cs typeface="Arial"/>
                      </a:endParaRPr>
                    </a:p>
                  </a:txBody>
                  <a:tcPr marL="0" marR="0" marT="174625" marB="0"/>
                </a:tc>
                <a:tc>
                  <a:txBody>
                    <a:bodyPr/>
                    <a:lstStyle/>
                    <a:p>
                      <a:pPr marL="464820">
                        <a:lnSpc>
                          <a:spcPct val="100000"/>
                        </a:lnSpc>
                        <a:spcBef>
                          <a:spcPts val="1080"/>
                        </a:spcBef>
                      </a:pPr>
                      <a:r>
                        <a:rPr sz="1400" spc="-20" dirty="0">
                          <a:solidFill>
                            <a:srgbClr val="FF99CC"/>
                          </a:solidFill>
                          <a:latin typeface="Arial"/>
                          <a:cs typeface="Arial"/>
                        </a:rPr>
                        <a:t>71.3</a:t>
                      </a:r>
                      <a:endParaRPr sz="1400">
                        <a:latin typeface="Arial"/>
                        <a:cs typeface="Arial"/>
                      </a:endParaRPr>
                    </a:p>
                  </a:txBody>
                  <a:tcPr marL="0" marR="0" marT="137160" marB="0"/>
                </a:tc>
                <a:tc>
                  <a:txBody>
                    <a:bodyPr/>
                    <a:lstStyle/>
                    <a:p>
                      <a:pPr marL="281940">
                        <a:lnSpc>
                          <a:spcPct val="100000"/>
                        </a:lnSpc>
                        <a:spcBef>
                          <a:spcPts val="1190"/>
                        </a:spcBef>
                      </a:pPr>
                      <a:r>
                        <a:rPr sz="1400" spc="-20" dirty="0">
                          <a:solidFill>
                            <a:srgbClr val="FF99CC"/>
                          </a:solidFill>
                          <a:latin typeface="Arial"/>
                          <a:cs typeface="Arial"/>
                        </a:rPr>
                        <a:t>71.4</a:t>
                      </a:r>
                      <a:endParaRPr sz="1400">
                        <a:latin typeface="Arial"/>
                        <a:cs typeface="Arial"/>
                      </a:endParaRPr>
                    </a:p>
                  </a:txBody>
                  <a:tcPr marL="0" marR="0" marT="151130" marB="0"/>
                </a:tc>
                <a:tc>
                  <a:txBody>
                    <a:bodyPr/>
                    <a:lstStyle/>
                    <a:p>
                      <a:pPr marL="349885">
                        <a:lnSpc>
                          <a:spcPct val="100000"/>
                        </a:lnSpc>
                        <a:spcBef>
                          <a:spcPts val="1300"/>
                        </a:spcBef>
                      </a:pPr>
                      <a:r>
                        <a:rPr sz="1400" spc="-20" dirty="0">
                          <a:solidFill>
                            <a:srgbClr val="FF99CC"/>
                          </a:solidFill>
                          <a:latin typeface="Arial"/>
                          <a:cs typeface="Arial"/>
                        </a:rPr>
                        <a:t>71.2</a:t>
                      </a:r>
                      <a:endParaRPr sz="1400">
                        <a:latin typeface="Arial"/>
                        <a:cs typeface="Arial"/>
                      </a:endParaRPr>
                    </a:p>
                  </a:txBody>
                  <a:tcPr marL="0" marR="0" marT="165100" marB="0"/>
                </a:tc>
                <a:tc>
                  <a:txBody>
                    <a:bodyPr/>
                    <a:lstStyle/>
                    <a:p>
                      <a:pPr>
                        <a:lnSpc>
                          <a:spcPct val="100000"/>
                        </a:lnSpc>
                        <a:spcBef>
                          <a:spcPts val="155"/>
                        </a:spcBef>
                      </a:pPr>
                      <a:endParaRPr sz="1400">
                        <a:latin typeface="Times New Roman"/>
                        <a:cs typeface="Times New Roman"/>
                      </a:endParaRPr>
                    </a:p>
                    <a:p>
                      <a:pPr marL="343535">
                        <a:lnSpc>
                          <a:spcPct val="100000"/>
                        </a:lnSpc>
                        <a:spcBef>
                          <a:spcPts val="5"/>
                        </a:spcBef>
                      </a:pPr>
                      <a:r>
                        <a:rPr sz="1400" spc="-20" dirty="0">
                          <a:solidFill>
                            <a:srgbClr val="FF99CC"/>
                          </a:solidFill>
                          <a:latin typeface="Arial"/>
                          <a:cs typeface="Arial"/>
                        </a:rPr>
                        <a:t>70.6</a:t>
                      </a:r>
                      <a:endParaRPr sz="1400">
                        <a:latin typeface="Arial"/>
                        <a:cs typeface="Arial"/>
                      </a:endParaRPr>
                    </a:p>
                  </a:txBody>
                  <a:tcPr marL="0" marR="0" marT="19685" marB="0"/>
                </a:tc>
                <a:tc>
                  <a:txBody>
                    <a:bodyPr/>
                    <a:lstStyle/>
                    <a:p>
                      <a:pPr algn="ctr">
                        <a:lnSpc>
                          <a:spcPct val="100000"/>
                        </a:lnSpc>
                        <a:spcBef>
                          <a:spcPts val="1150"/>
                        </a:spcBef>
                      </a:pPr>
                      <a:r>
                        <a:rPr sz="1400" spc="-20" dirty="0">
                          <a:solidFill>
                            <a:srgbClr val="FF99CC"/>
                          </a:solidFill>
                          <a:latin typeface="Arial"/>
                          <a:cs typeface="Arial"/>
                        </a:rPr>
                        <a:t>71.4</a:t>
                      </a:r>
                      <a:endParaRPr sz="1400">
                        <a:latin typeface="Arial"/>
                        <a:cs typeface="Arial"/>
                      </a:endParaRPr>
                    </a:p>
                  </a:txBody>
                  <a:tcPr marL="0" marR="0" marT="146050" marB="0"/>
                </a:tc>
                <a:tc>
                  <a:txBody>
                    <a:bodyPr/>
                    <a:lstStyle/>
                    <a:p>
                      <a:pPr marL="357505">
                        <a:lnSpc>
                          <a:spcPct val="100000"/>
                        </a:lnSpc>
                        <a:spcBef>
                          <a:spcPts val="590"/>
                        </a:spcBef>
                      </a:pPr>
                      <a:r>
                        <a:rPr sz="1400" b="1" spc="-20" dirty="0">
                          <a:solidFill>
                            <a:srgbClr val="FF99CC"/>
                          </a:solidFill>
                          <a:latin typeface="Arial"/>
                          <a:cs typeface="Arial"/>
                        </a:rPr>
                        <a:t>72.1</a:t>
                      </a:r>
                      <a:endParaRPr sz="1400">
                        <a:latin typeface="Arial"/>
                        <a:cs typeface="Arial"/>
                      </a:endParaRPr>
                    </a:p>
                  </a:txBody>
                  <a:tcPr marL="0" marR="0" marT="74930" marB="0"/>
                </a:tc>
                <a:extLst>
                  <a:ext uri="{0D108BD9-81ED-4DB2-BD59-A6C34878D82A}">
                    <a16:rowId xmlns:a16="http://schemas.microsoft.com/office/drawing/2014/main" val="10000"/>
                  </a:ext>
                </a:extLst>
              </a:tr>
              <a:tr h="1051560">
                <a:tc>
                  <a:txBody>
                    <a:bodyPr/>
                    <a:lstStyle/>
                    <a:p>
                      <a:pPr marL="31750">
                        <a:lnSpc>
                          <a:spcPct val="100000"/>
                        </a:lnSpc>
                        <a:spcBef>
                          <a:spcPts val="130"/>
                        </a:spcBef>
                      </a:pPr>
                      <a:r>
                        <a:rPr sz="1200" spc="-25" dirty="0">
                          <a:solidFill>
                            <a:srgbClr val="585858"/>
                          </a:solidFill>
                          <a:latin typeface="Arial"/>
                          <a:cs typeface="Arial"/>
                        </a:rPr>
                        <a:t>70</a:t>
                      </a:r>
                      <a:endParaRPr sz="1200">
                        <a:latin typeface="Arial"/>
                        <a:cs typeface="Arial"/>
                      </a:endParaRPr>
                    </a:p>
                    <a:p>
                      <a:pPr>
                        <a:lnSpc>
                          <a:spcPct val="100000"/>
                        </a:lnSpc>
                        <a:spcBef>
                          <a:spcPts val="1115"/>
                        </a:spcBef>
                      </a:pPr>
                      <a:endParaRPr sz="1200">
                        <a:latin typeface="Times New Roman"/>
                        <a:cs typeface="Times New Roman"/>
                      </a:endParaRPr>
                    </a:p>
                    <a:p>
                      <a:pPr marL="31750">
                        <a:lnSpc>
                          <a:spcPct val="100000"/>
                        </a:lnSpc>
                      </a:pPr>
                      <a:r>
                        <a:rPr sz="1200" spc="-25" dirty="0">
                          <a:solidFill>
                            <a:srgbClr val="585858"/>
                          </a:solidFill>
                          <a:latin typeface="Arial"/>
                          <a:cs typeface="Arial"/>
                        </a:rPr>
                        <a:t>65</a:t>
                      </a:r>
                      <a:endParaRPr sz="1200">
                        <a:latin typeface="Arial"/>
                        <a:cs typeface="Arial"/>
                      </a:endParaRPr>
                    </a:p>
                  </a:txBody>
                  <a:tcPr marL="0" marR="0" marT="16510" marB="0"/>
                </a:tc>
                <a:tc>
                  <a:txBody>
                    <a:bodyPr/>
                    <a:lstStyle/>
                    <a:p>
                      <a:pPr marR="75565" algn="ctr">
                        <a:lnSpc>
                          <a:spcPct val="100000"/>
                        </a:lnSpc>
                        <a:spcBef>
                          <a:spcPts val="1230"/>
                        </a:spcBef>
                      </a:pPr>
                      <a:r>
                        <a:rPr sz="1400" spc="-20" dirty="0">
                          <a:solidFill>
                            <a:srgbClr val="4471C4"/>
                          </a:solidFill>
                          <a:latin typeface="Arial"/>
                          <a:cs typeface="Arial"/>
                        </a:rPr>
                        <a:t>66.8</a:t>
                      </a:r>
                      <a:endParaRPr sz="1400">
                        <a:latin typeface="Arial"/>
                        <a:cs typeface="Arial"/>
                      </a:endParaRPr>
                    </a:p>
                    <a:p>
                      <a:pPr>
                        <a:lnSpc>
                          <a:spcPct val="100000"/>
                        </a:lnSpc>
                      </a:pPr>
                      <a:endParaRPr sz="1400">
                        <a:latin typeface="Times New Roman"/>
                        <a:cs typeface="Times New Roman"/>
                      </a:endParaRPr>
                    </a:p>
                    <a:p>
                      <a:pPr>
                        <a:lnSpc>
                          <a:spcPct val="100000"/>
                        </a:lnSpc>
                        <a:spcBef>
                          <a:spcPts val="155"/>
                        </a:spcBef>
                      </a:pPr>
                      <a:endParaRPr sz="1400">
                        <a:latin typeface="Times New Roman"/>
                        <a:cs typeface="Times New Roman"/>
                      </a:endParaRPr>
                    </a:p>
                    <a:p>
                      <a:pPr marR="106045" algn="ctr">
                        <a:lnSpc>
                          <a:spcPct val="100000"/>
                        </a:lnSpc>
                      </a:pPr>
                      <a:r>
                        <a:rPr sz="1400" spc="-25" dirty="0">
                          <a:solidFill>
                            <a:srgbClr val="FF5050"/>
                          </a:solidFill>
                          <a:latin typeface="Arial"/>
                          <a:cs typeface="Arial"/>
                        </a:rPr>
                        <a:t>64</a:t>
                      </a:r>
                      <a:endParaRPr sz="1400">
                        <a:latin typeface="Arial"/>
                        <a:cs typeface="Arial"/>
                      </a:endParaRPr>
                    </a:p>
                  </a:txBody>
                  <a:tcPr marL="0" marR="0" marT="156210" marB="0"/>
                </a:tc>
                <a:tc>
                  <a:txBody>
                    <a:bodyPr/>
                    <a:lstStyle/>
                    <a:p>
                      <a:pPr marL="365760">
                        <a:lnSpc>
                          <a:spcPct val="100000"/>
                        </a:lnSpc>
                        <a:spcBef>
                          <a:spcPts val="370"/>
                        </a:spcBef>
                      </a:pPr>
                      <a:r>
                        <a:rPr sz="1400" spc="-20" dirty="0">
                          <a:solidFill>
                            <a:srgbClr val="4471C4"/>
                          </a:solidFill>
                          <a:latin typeface="Arial"/>
                          <a:cs typeface="Arial"/>
                        </a:rPr>
                        <a:t>68.4</a:t>
                      </a:r>
                      <a:endParaRPr sz="1400">
                        <a:latin typeface="Arial"/>
                        <a:cs typeface="Arial"/>
                      </a:endParaRPr>
                    </a:p>
                    <a:p>
                      <a:pPr>
                        <a:lnSpc>
                          <a:spcPct val="100000"/>
                        </a:lnSpc>
                        <a:spcBef>
                          <a:spcPts val="1445"/>
                        </a:spcBef>
                      </a:pPr>
                      <a:endParaRPr sz="1400">
                        <a:latin typeface="Times New Roman"/>
                        <a:cs typeface="Times New Roman"/>
                      </a:endParaRPr>
                    </a:p>
                    <a:p>
                      <a:pPr marL="349885">
                        <a:lnSpc>
                          <a:spcPct val="100000"/>
                        </a:lnSpc>
                      </a:pPr>
                      <a:r>
                        <a:rPr sz="1400" spc="-20" dirty="0">
                          <a:solidFill>
                            <a:srgbClr val="FF5050"/>
                          </a:solidFill>
                          <a:latin typeface="Arial"/>
                          <a:cs typeface="Arial"/>
                        </a:rPr>
                        <a:t>65.5</a:t>
                      </a:r>
                      <a:endParaRPr sz="1400">
                        <a:latin typeface="Arial"/>
                        <a:cs typeface="Arial"/>
                      </a:endParaRPr>
                    </a:p>
                  </a:txBody>
                  <a:tcPr marL="0" marR="0" marT="46990" marB="0"/>
                </a:tc>
                <a:tc>
                  <a:txBody>
                    <a:bodyPr/>
                    <a:lstStyle/>
                    <a:p>
                      <a:pPr marL="365125">
                        <a:lnSpc>
                          <a:spcPct val="100000"/>
                        </a:lnSpc>
                        <a:spcBef>
                          <a:spcPts val="505"/>
                        </a:spcBef>
                      </a:pPr>
                      <a:r>
                        <a:rPr sz="1400" spc="-20" dirty="0">
                          <a:solidFill>
                            <a:srgbClr val="4471C4"/>
                          </a:solidFill>
                          <a:latin typeface="Arial"/>
                          <a:cs typeface="Arial"/>
                        </a:rPr>
                        <a:t>68.1</a:t>
                      </a:r>
                      <a:endParaRPr sz="1400">
                        <a:latin typeface="Arial"/>
                        <a:cs typeface="Arial"/>
                      </a:endParaRPr>
                    </a:p>
                    <a:p>
                      <a:pPr>
                        <a:lnSpc>
                          <a:spcPct val="100000"/>
                        </a:lnSpc>
                      </a:pPr>
                      <a:endParaRPr sz="1400">
                        <a:latin typeface="Times New Roman"/>
                        <a:cs typeface="Times New Roman"/>
                      </a:endParaRPr>
                    </a:p>
                    <a:p>
                      <a:pPr>
                        <a:lnSpc>
                          <a:spcPct val="100000"/>
                        </a:lnSpc>
                        <a:spcBef>
                          <a:spcPts val="484"/>
                        </a:spcBef>
                      </a:pPr>
                      <a:endParaRPr sz="1400">
                        <a:latin typeface="Times New Roman"/>
                        <a:cs typeface="Times New Roman"/>
                      </a:endParaRPr>
                    </a:p>
                    <a:p>
                      <a:pPr marL="349885">
                        <a:lnSpc>
                          <a:spcPct val="100000"/>
                        </a:lnSpc>
                        <a:spcBef>
                          <a:spcPts val="5"/>
                        </a:spcBef>
                      </a:pPr>
                      <a:r>
                        <a:rPr sz="1400" spc="-20" dirty="0">
                          <a:solidFill>
                            <a:srgbClr val="FF5050"/>
                          </a:solidFill>
                          <a:latin typeface="Arial"/>
                          <a:cs typeface="Arial"/>
                        </a:rPr>
                        <a:t>64.5</a:t>
                      </a:r>
                      <a:endParaRPr sz="1400">
                        <a:latin typeface="Arial"/>
                        <a:cs typeface="Arial"/>
                      </a:endParaRPr>
                    </a:p>
                  </a:txBody>
                  <a:tcPr marL="0" marR="0" marT="64135" marB="0"/>
                </a:tc>
                <a:tc>
                  <a:txBody>
                    <a:bodyPr/>
                    <a:lstStyle/>
                    <a:p>
                      <a:pPr>
                        <a:lnSpc>
                          <a:spcPct val="100000"/>
                        </a:lnSpc>
                        <a:spcBef>
                          <a:spcPts val="325"/>
                        </a:spcBef>
                      </a:pPr>
                      <a:endParaRPr sz="1400">
                        <a:latin typeface="Times New Roman"/>
                        <a:cs typeface="Times New Roman"/>
                      </a:endParaRPr>
                    </a:p>
                    <a:p>
                      <a:pPr marL="365760">
                        <a:lnSpc>
                          <a:spcPct val="100000"/>
                        </a:lnSpc>
                        <a:spcBef>
                          <a:spcPts val="5"/>
                        </a:spcBef>
                      </a:pPr>
                      <a:r>
                        <a:rPr sz="1400" spc="-20" dirty="0">
                          <a:solidFill>
                            <a:srgbClr val="4471C4"/>
                          </a:solidFill>
                          <a:latin typeface="Arial"/>
                          <a:cs typeface="Arial"/>
                        </a:rPr>
                        <a:t>65.9</a:t>
                      </a:r>
                      <a:endParaRPr sz="1400">
                        <a:latin typeface="Arial"/>
                        <a:cs typeface="Arial"/>
                      </a:endParaRPr>
                    </a:p>
                    <a:p>
                      <a:pPr>
                        <a:lnSpc>
                          <a:spcPct val="100000"/>
                        </a:lnSpc>
                        <a:spcBef>
                          <a:spcPts val="1355"/>
                        </a:spcBef>
                      </a:pPr>
                      <a:endParaRPr sz="1400">
                        <a:latin typeface="Times New Roman"/>
                        <a:cs typeface="Times New Roman"/>
                      </a:endParaRPr>
                    </a:p>
                    <a:p>
                      <a:pPr marL="365760">
                        <a:lnSpc>
                          <a:spcPts val="1600"/>
                        </a:lnSpc>
                      </a:pPr>
                      <a:r>
                        <a:rPr sz="1400" spc="-20" dirty="0">
                          <a:solidFill>
                            <a:srgbClr val="FF5050"/>
                          </a:solidFill>
                          <a:latin typeface="Arial"/>
                          <a:cs typeface="Arial"/>
                        </a:rPr>
                        <a:t>63.3</a:t>
                      </a:r>
                      <a:endParaRPr sz="1400">
                        <a:latin typeface="Arial"/>
                        <a:cs typeface="Arial"/>
                      </a:endParaRPr>
                    </a:p>
                  </a:txBody>
                  <a:tcPr marL="0" marR="0" marT="41275" marB="0"/>
                </a:tc>
                <a:tc>
                  <a:txBody>
                    <a:bodyPr/>
                    <a:lstStyle/>
                    <a:p>
                      <a:pPr marL="349885">
                        <a:lnSpc>
                          <a:spcPct val="100000"/>
                        </a:lnSpc>
                        <a:spcBef>
                          <a:spcPts val="440"/>
                        </a:spcBef>
                      </a:pPr>
                      <a:r>
                        <a:rPr sz="1400" spc="-20" dirty="0">
                          <a:solidFill>
                            <a:srgbClr val="4471C4"/>
                          </a:solidFill>
                          <a:latin typeface="Arial"/>
                          <a:cs typeface="Arial"/>
                        </a:rPr>
                        <a:t>67.6</a:t>
                      </a:r>
                      <a:endParaRPr sz="1400">
                        <a:latin typeface="Arial"/>
                        <a:cs typeface="Arial"/>
                      </a:endParaRPr>
                    </a:p>
                    <a:p>
                      <a:pPr>
                        <a:lnSpc>
                          <a:spcPct val="100000"/>
                        </a:lnSpc>
                        <a:spcBef>
                          <a:spcPts val="1445"/>
                        </a:spcBef>
                      </a:pPr>
                      <a:endParaRPr sz="1400">
                        <a:latin typeface="Times New Roman"/>
                        <a:cs typeface="Times New Roman"/>
                      </a:endParaRPr>
                    </a:p>
                    <a:p>
                      <a:pPr marL="428625">
                        <a:lnSpc>
                          <a:spcPct val="100000"/>
                        </a:lnSpc>
                      </a:pPr>
                      <a:r>
                        <a:rPr sz="1400" spc="-20" dirty="0">
                          <a:solidFill>
                            <a:srgbClr val="FF5050"/>
                          </a:solidFill>
                          <a:latin typeface="Arial"/>
                          <a:cs typeface="Arial"/>
                        </a:rPr>
                        <a:t>65.3</a:t>
                      </a:r>
                      <a:endParaRPr sz="1400">
                        <a:latin typeface="Arial"/>
                        <a:cs typeface="Arial"/>
                      </a:endParaRPr>
                    </a:p>
                  </a:txBody>
                  <a:tcPr marL="0" marR="0" marT="55880" marB="0"/>
                </a:tc>
                <a:tc>
                  <a:txBody>
                    <a:bodyPr/>
                    <a:lstStyle/>
                    <a:p>
                      <a:pPr marL="332740">
                        <a:lnSpc>
                          <a:spcPct val="100000"/>
                        </a:lnSpc>
                        <a:spcBef>
                          <a:spcPts val="309"/>
                        </a:spcBef>
                      </a:pPr>
                      <a:r>
                        <a:rPr sz="1400" spc="-20" dirty="0">
                          <a:solidFill>
                            <a:srgbClr val="4471C4"/>
                          </a:solidFill>
                          <a:latin typeface="Arial"/>
                          <a:cs typeface="Arial"/>
                        </a:rPr>
                        <a:t>68.1</a:t>
                      </a:r>
                      <a:endParaRPr sz="1400">
                        <a:latin typeface="Arial"/>
                        <a:cs typeface="Arial"/>
                      </a:endParaRPr>
                    </a:p>
                    <a:p>
                      <a:pPr>
                        <a:lnSpc>
                          <a:spcPct val="100000"/>
                        </a:lnSpc>
                        <a:spcBef>
                          <a:spcPts val="640"/>
                        </a:spcBef>
                      </a:pPr>
                      <a:endParaRPr sz="1400">
                        <a:latin typeface="Times New Roman"/>
                        <a:cs typeface="Times New Roman"/>
                      </a:endParaRPr>
                    </a:p>
                    <a:p>
                      <a:pPr marL="317500">
                        <a:lnSpc>
                          <a:spcPct val="100000"/>
                        </a:lnSpc>
                      </a:pPr>
                      <a:r>
                        <a:rPr sz="1400" spc="-20" dirty="0">
                          <a:solidFill>
                            <a:srgbClr val="FF5050"/>
                          </a:solidFill>
                          <a:latin typeface="Arial"/>
                          <a:cs typeface="Arial"/>
                        </a:rPr>
                        <a:t>66.6</a:t>
                      </a:r>
                      <a:endParaRPr sz="1400">
                        <a:latin typeface="Arial"/>
                        <a:cs typeface="Arial"/>
                      </a:endParaRPr>
                    </a:p>
                  </a:txBody>
                  <a:tcPr marL="0" marR="0" marT="39369" marB="0"/>
                </a:tc>
                <a:tc>
                  <a:txBody>
                    <a:bodyPr/>
                    <a:lstStyle/>
                    <a:p>
                      <a:pPr marL="352425">
                        <a:lnSpc>
                          <a:spcPct val="100000"/>
                        </a:lnSpc>
                        <a:spcBef>
                          <a:spcPts val="1160"/>
                        </a:spcBef>
                      </a:pPr>
                      <a:r>
                        <a:rPr sz="1400" spc="-20" dirty="0">
                          <a:solidFill>
                            <a:srgbClr val="FF5050"/>
                          </a:solidFill>
                          <a:latin typeface="Arial"/>
                          <a:cs typeface="Arial"/>
                        </a:rPr>
                        <a:t>67.4</a:t>
                      </a:r>
                      <a:endParaRPr sz="1400">
                        <a:latin typeface="Arial"/>
                        <a:cs typeface="Arial"/>
                      </a:endParaRPr>
                    </a:p>
                    <a:p>
                      <a:pPr marL="377825">
                        <a:lnSpc>
                          <a:spcPct val="100000"/>
                        </a:lnSpc>
                        <a:spcBef>
                          <a:spcPts val="950"/>
                        </a:spcBef>
                      </a:pPr>
                      <a:r>
                        <a:rPr sz="1400" spc="-20" dirty="0">
                          <a:solidFill>
                            <a:srgbClr val="4471C4"/>
                          </a:solidFill>
                          <a:latin typeface="Arial"/>
                          <a:cs typeface="Arial"/>
                        </a:rPr>
                        <a:t>66.6</a:t>
                      </a:r>
                      <a:endParaRPr sz="1400">
                        <a:latin typeface="Arial"/>
                        <a:cs typeface="Arial"/>
                      </a:endParaRPr>
                    </a:p>
                  </a:txBody>
                  <a:tcPr marL="0" marR="0" marT="147320" marB="0"/>
                </a:tc>
                <a:tc>
                  <a:txBody>
                    <a:bodyPr/>
                    <a:lstStyle/>
                    <a:p>
                      <a:pPr marL="347345">
                        <a:lnSpc>
                          <a:spcPct val="100000"/>
                        </a:lnSpc>
                        <a:spcBef>
                          <a:spcPts val="819"/>
                        </a:spcBef>
                      </a:pPr>
                      <a:r>
                        <a:rPr sz="1400" spc="-20" dirty="0">
                          <a:solidFill>
                            <a:srgbClr val="4471C4"/>
                          </a:solidFill>
                          <a:latin typeface="Arial"/>
                          <a:cs typeface="Arial"/>
                        </a:rPr>
                        <a:t>67.7</a:t>
                      </a:r>
                      <a:endParaRPr sz="1400">
                        <a:latin typeface="Arial"/>
                        <a:cs typeface="Arial"/>
                      </a:endParaRPr>
                    </a:p>
                    <a:p>
                      <a:pPr>
                        <a:lnSpc>
                          <a:spcPct val="100000"/>
                        </a:lnSpc>
                        <a:spcBef>
                          <a:spcPts val="520"/>
                        </a:spcBef>
                      </a:pPr>
                      <a:endParaRPr sz="1400">
                        <a:latin typeface="Times New Roman"/>
                        <a:cs typeface="Times New Roman"/>
                      </a:endParaRPr>
                    </a:p>
                    <a:p>
                      <a:pPr marL="343535">
                        <a:lnSpc>
                          <a:spcPct val="100000"/>
                        </a:lnSpc>
                        <a:spcBef>
                          <a:spcPts val="5"/>
                        </a:spcBef>
                      </a:pPr>
                      <a:r>
                        <a:rPr sz="1400" spc="-20" dirty="0">
                          <a:solidFill>
                            <a:srgbClr val="FF5050"/>
                          </a:solidFill>
                          <a:latin typeface="Arial"/>
                          <a:cs typeface="Arial"/>
                        </a:rPr>
                        <a:t>66.1</a:t>
                      </a:r>
                      <a:endParaRPr sz="1400">
                        <a:latin typeface="Arial"/>
                        <a:cs typeface="Arial"/>
                      </a:endParaRPr>
                    </a:p>
                  </a:txBody>
                  <a:tcPr marL="0" marR="0" marT="104139" marB="0"/>
                </a:tc>
                <a:tc>
                  <a:txBody>
                    <a:bodyPr/>
                    <a:lstStyle/>
                    <a:p>
                      <a:pPr algn="ctr">
                        <a:lnSpc>
                          <a:spcPct val="100000"/>
                        </a:lnSpc>
                        <a:spcBef>
                          <a:spcPts val="25"/>
                        </a:spcBef>
                      </a:pPr>
                      <a:r>
                        <a:rPr sz="1400" spc="-20" dirty="0">
                          <a:solidFill>
                            <a:srgbClr val="4471C4"/>
                          </a:solidFill>
                          <a:latin typeface="Arial"/>
                          <a:cs typeface="Arial"/>
                        </a:rPr>
                        <a:t>68.1</a:t>
                      </a:r>
                      <a:endParaRPr sz="1400">
                        <a:latin typeface="Arial"/>
                        <a:cs typeface="Arial"/>
                      </a:endParaRPr>
                    </a:p>
                    <a:p>
                      <a:pPr>
                        <a:lnSpc>
                          <a:spcPct val="100000"/>
                        </a:lnSpc>
                        <a:spcBef>
                          <a:spcPts val="925"/>
                        </a:spcBef>
                      </a:pPr>
                      <a:endParaRPr sz="1400">
                        <a:latin typeface="Times New Roman"/>
                        <a:cs typeface="Times New Roman"/>
                      </a:endParaRPr>
                    </a:p>
                    <a:p>
                      <a:pPr algn="ctr">
                        <a:lnSpc>
                          <a:spcPct val="100000"/>
                        </a:lnSpc>
                      </a:pPr>
                      <a:r>
                        <a:rPr sz="1400" spc="-20" dirty="0">
                          <a:solidFill>
                            <a:srgbClr val="FF5050"/>
                          </a:solidFill>
                          <a:latin typeface="Arial"/>
                          <a:cs typeface="Arial"/>
                        </a:rPr>
                        <a:t>66.6</a:t>
                      </a:r>
                      <a:endParaRPr sz="1400">
                        <a:latin typeface="Arial"/>
                        <a:cs typeface="Arial"/>
                      </a:endParaRPr>
                    </a:p>
                  </a:txBody>
                  <a:tcPr marL="0" marR="0" marT="3175" marB="0"/>
                </a:tc>
                <a:tc>
                  <a:txBody>
                    <a:bodyPr/>
                    <a:lstStyle/>
                    <a:p>
                      <a:pPr marL="589280">
                        <a:lnSpc>
                          <a:spcPct val="100000"/>
                        </a:lnSpc>
                        <a:spcBef>
                          <a:spcPts val="1200"/>
                        </a:spcBef>
                      </a:pPr>
                      <a:r>
                        <a:rPr sz="1400" b="1" spc="-20" dirty="0">
                          <a:solidFill>
                            <a:srgbClr val="4471C4"/>
                          </a:solidFill>
                          <a:latin typeface="Arial"/>
                          <a:cs typeface="Arial"/>
                        </a:rPr>
                        <a:t>67.6</a:t>
                      </a:r>
                      <a:endParaRPr sz="1400">
                        <a:latin typeface="Arial"/>
                        <a:cs typeface="Arial"/>
                      </a:endParaRPr>
                    </a:p>
                    <a:p>
                      <a:pPr marL="551180">
                        <a:lnSpc>
                          <a:spcPct val="100000"/>
                        </a:lnSpc>
                        <a:spcBef>
                          <a:spcPts val="220"/>
                        </a:spcBef>
                      </a:pPr>
                      <a:r>
                        <a:rPr sz="1400" b="1" spc="-20" dirty="0">
                          <a:solidFill>
                            <a:srgbClr val="FF5050"/>
                          </a:solidFill>
                          <a:latin typeface="Arial"/>
                          <a:cs typeface="Arial"/>
                        </a:rPr>
                        <a:t>67.6</a:t>
                      </a:r>
                      <a:endParaRPr sz="1400">
                        <a:latin typeface="Arial"/>
                        <a:cs typeface="Arial"/>
                      </a:endParaRPr>
                    </a:p>
                  </a:txBody>
                  <a:tcPr marL="0" marR="0" marT="152400" marB="0"/>
                </a:tc>
                <a:extLst>
                  <a:ext uri="{0D108BD9-81ED-4DB2-BD59-A6C34878D82A}">
                    <a16:rowId xmlns:a16="http://schemas.microsoft.com/office/drawing/2014/main" val="10001"/>
                  </a:ext>
                </a:extLst>
              </a:tr>
            </a:tbl>
          </a:graphicData>
        </a:graphic>
      </p:graphicFrame>
      <p:sp>
        <p:nvSpPr>
          <p:cNvPr id="19" name="object 19"/>
          <p:cNvSpPr txBox="1"/>
          <p:nvPr/>
        </p:nvSpPr>
        <p:spPr>
          <a:xfrm>
            <a:off x="673709" y="2167509"/>
            <a:ext cx="1930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Arial"/>
                <a:cs typeface="Arial"/>
              </a:rPr>
              <a:t>80</a:t>
            </a:r>
            <a:endParaRPr sz="1200">
              <a:latin typeface="Arial"/>
              <a:cs typeface="Arial"/>
            </a:endParaRPr>
          </a:p>
        </p:txBody>
      </p:sp>
      <p:sp>
        <p:nvSpPr>
          <p:cNvPr id="20" name="object 20"/>
          <p:cNvSpPr txBox="1"/>
          <p:nvPr/>
        </p:nvSpPr>
        <p:spPr>
          <a:xfrm>
            <a:off x="673709" y="1667636"/>
            <a:ext cx="1930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Arial"/>
                <a:cs typeface="Arial"/>
              </a:rPr>
              <a:t>85</a:t>
            </a:r>
            <a:endParaRPr sz="1200">
              <a:latin typeface="Arial"/>
              <a:cs typeface="Arial"/>
            </a:endParaRPr>
          </a:p>
        </p:txBody>
      </p:sp>
      <p:sp>
        <p:nvSpPr>
          <p:cNvPr id="21" name="object 21"/>
          <p:cNvSpPr txBox="1"/>
          <p:nvPr/>
        </p:nvSpPr>
        <p:spPr>
          <a:xfrm>
            <a:off x="1241552" y="4847970"/>
            <a:ext cx="553720" cy="382905"/>
          </a:xfrm>
          <a:prstGeom prst="rect">
            <a:avLst/>
          </a:prstGeom>
        </p:spPr>
        <p:txBody>
          <a:bodyPr vert="horz" wrap="square" lIns="0" tIns="24765" rIns="0" bIns="0" rtlCol="0">
            <a:spAutoFit/>
          </a:bodyPr>
          <a:lstStyle/>
          <a:p>
            <a:pPr marL="132715" marR="5080" indent="-120650">
              <a:lnSpc>
                <a:spcPts val="1380"/>
              </a:lnSpc>
              <a:spcBef>
                <a:spcPts val="195"/>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'23 </a:t>
            </a:r>
            <a:r>
              <a:rPr sz="1200" spc="-20" dirty="0">
                <a:solidFill>
                  <a:srgbClr val="585858"/>
                </a:solidFill>
                <a:latin typeface="Arial"/>
                <a:cs typeface="Arial"/>
              </a:rPr>
              <a:t>(S7)</a:t>
            </a:r>
            <a:endParaRPr sz="1200">
              <a:latin typeface="Arial"/>
              <a:cs typeface="Arial"/>
            </a:endParaRPr>
          </a:p>
        </p:txBody>
      </p:sp>
      <p:sp>
        <p:nvSpPr>
          <p:cNvPr id="22" name="object 22"/>
          <p:cNvSpPr txBox="1"/>
          <p:nvPr/>
        </p:nvSpPr>
        <p:spPr>
          <a:xfrm>
            <a:off x="2313177" y="4847970"/>
            <a:ext cx="536575" cy="382905"/>
          </a:xfrm>
          <a:prstGeom prst="rect">
            <a:avLst/>
          </a:prstGeom>
        </p:spPr>
        <p:txBody>
          <a:bodyPr vert="horz" wrap="square" lIns="0" tIns="24765" rIns="0" bIns="0" rtlCol="0">
            <a:spAutoFit/>
          </a:bodyPr>
          <a:lstStyle/>
          <a:p>
            <a:pPr marL="124460" marR="5080" indent="-112395">
              <a:lnSpc>
                <a:spcPts val="1380"/>
              </a:lnSpc>
              <a:spcBef>
                <a:spcPts val="195"/>
              </a:spcBef>
            </a:pPr>
            <a:r>
              <a:rPr sz="1200" dirty="0">
                <a:solidFill>
                  <a:srgbClr val="585858"/>
                </a:solidFill>
                <a:latin typeface="Arial"/>
                <a:cs typeface="Arial"/>
              </a:rPr>
              <a:t>July</a:t>
            </a:r>
            <a:r>
              <a:rPr sz="1200" spc="-25" dirty="0">
                <a:solidFill>
                  <a:srgbClr val="585858"/>
                </a:solidFill>
                <a:latin typeface="Arial"/>
                <a:cs typeface="Arial"/>
              </a:rPr>
              <a:t> '23 </a:t>
            </a:r>
            <a:r>
              <a:rPr sz="1200" spc="-20" dirty="0">
                <a:solidFill>
                  <a:srgbClr val="585858"/>
                </a:solidFill>
                <a:latin typeface="Arial"/>
                <a:cs typeface="Arial"/>
              </a:rPr>
              <a:t>(S8)</a:t>
            </a:r>
            <a:endParaRPr sz="1200">
              <a:latin typeface="Arial"/>
              <a:cs typeface="Arial"/>
            </a:endParaRPr>
          </a:p>
        </p:txBody>
      </p:sp>
      <p:sp>
        <p:nvSpPr>
          <p:cNvPr id="23" name="object 23"/>
          <p:cNvSpPr txBox="1"/>
          <p:nvPr/>
        </p:nvSpPr>
        <p:spPr>
          <a:xfrm>
            <a:off x="3376676" y="4847970"/>
            <a:ext cx="536575" cy="382905"/>
          </a:xfrm>
          <a:prstGeom prst="rect">
            <a:avLst/>
          </a:prstGeom>
        </p:spPr>
        <p:txBody>
          <a:bodyPr vert="horz" wrap="square" lIns="0" tIns="24765" rIns="0" bIns="0" rtlCol="0">
            <a:spAutoFit/>
          </a:bodyPr>
          <a:lstStyle/>
          <a:p>
            <a:pPr marL="124460" marR="5080" indent="-112395">
              <a:lnSpc>
                <a:spcPts val="1380"/>
              </a:lnSpc>
              <a:spcBef>
                <a:spcPts val="195"/>
              </a:spcBef>
            </a:pPr>
            <a:r>
              <a:rPr sz="1200" dirty="0">
                <a:solidFill>
                  <a:srgbClr val="585858"/>
                </a:solidFill>
                <a:latin typeface="Arial"/>
                <a:cs typeface="Arial"/>
              </a:rPr>
              <a:t>Sep</a:t>
            </a:r>
            <a:r>
              <a:rPr sz="1200" spc="-20" dirty="0">
                <a:solidFill>
                  <a:srgbClr val="585858"/>
                </a:solidFill>
                <a:latin typeface="Arial"/>
                <a:cs typeface="Arial"/>
              </a:rPr>
              <a:t> </a:t>
            </a:r>
            <a:r>
              <a:rPr sz="1200" spc="-25" dirty="0">
                <a:solidFill>
                  <a:srgbClr val="585858"/>
                </a:solidFill>
                <a:latin typeface="Arial"/>
                <a:cs typeface="Arial"/>
              </a:rPr>
              <a:t>'23 </a:t>
            </a:r>
            <a:r>
              <a:rPr sz="1200" spc="-20" dirty="0">
                <a:solidFill>
                  <a:srgbClr val="585858"/>
                </a:solidFill>
                <a:latin typeface="Arial"/>
                <a:cs typeface="Arial"/>
              </a:rPr>
              <a:t>(S9)</a:t>
            </a:r>
            <a:endParaRPr sz="1200">
              <a:latin typeface="Arial"/>
              <a:cs typeface="Arial"/>
            </a:endParaRPr>
          </a:p>
        </p:txBody>
      </p:sp>
      <p:sp>
        <p:nvSpPr>
          <p:cNvPr id="24" name="object 24"/>
          <p:cNvSpPr txBox="1"/>
          <p:nvPr/>
        </p:nvSpPr>
        <p:spPr>
          <a:xfrm>
            <a:off x="4440173" y="4847970"/>
            <a:ext cx="537210" cy="382905"/>
          </a:xfrm>
          <a:prstGeom prst="rect">
            <a:avLst/>
          </a:prstGeom>
        </p:spPr>
        <p:txBody>
          <a:bodyPr vert="horz" wrap="square" lIns="0" tIns="24765" rIns="0" bIns="0" rtlCol="0">
            <a:spAutoFit/>
          </a:bodyPr>
          <a:lstStyle/>
          <a:p>
            <a:pPr marL="81280" marR="5080" indent="-69215">
              <a:lnSpc>
                <a:spcPts val="1380"/>
              </a:lnSpc>
              <a:spcBef>
                <a:spcPts val="195"/>
              </a:spcBef>
            </a:pPr>
            <a:r>
              <a:rPr sz="1200" dirty="0">
                <a:solidFill>
                  <a:srgbClr val="585858"/>
                </a:solidFill>
                <a:latin typeface="Arial"/>
                <a:cs typeface="Arial"/>
              </a:rPr>
              <a:t>Nov</a:t>
            </a:r>
            <a:r>
              <a:rPr sz="1200" spc="-10" dirty="0">
                <a:solidFill>
                  <a:srgbClr val="585858"/>
                </a:solidFill>
                <a:latin typeface="Arial"/>
                <a:cs typeface="Arial"/>
              </a:rPr>
              <a:t> </a:t>
            </a:r>
            <a:r>
              <a:rPr sz="1200" spc="-25" dirty="0">
                <a:solidFill>
                  <a:srgbClr val="585858"/>
                </a:solidFill>
                <a:latin typeface="Arial"/>
                <a:cs typeface="Arial"/>
              </a:rPr>
              <a:t>'23 </a:t>
            </a:r>
            <a:r>
              <a:rPr sz="1200" spc="-10" dirty="0">
                <a:solidFill>
                  <a:srgbClr val="585858"/>
                </a:solidFill>
                <a:latin typeface="Arial"/>
                <a:cs typeface="Arial"/>
              </a:rPr>
              <a:t>(S10)</a:t>
            </a:r>
            <a:endParaRPr sz="1200">
              <a:latin typeface="Arial"/>
              <a:cs typeface="Arial"/>
            </a:endParaRPr>
          </a:p>
        </p:txBody>
      </p:sp>
      <p:sp>
        <p:nvSpPr>
          <p:cNvPr id="25" name="object 25"/>
          <p:cNvSpPr txBox="1"/>
          <p:nvPr/>
        </p:nvSpPr>
        <p:spPr>
          <a:xfrm>
            <a:off x="5507482" y="4847970"/>
            <a:ext cx="527685" cy="382905"/>
          </a:xfrm>
          <a:prstGeom prst="rect">
            <a:avLst/>
          </a:prstGeom>
        </p:spPr>
        <p:txBody>
          <a:bodyPr vert="horz" wrap="square" lIns="0" tIns="24765" rIns="0" bIns="0" rtlCol="0">
            <a:spAutoFit/>
          </a:bodyPr>
          <a:lstStyle/>
          <a:p>
            <a:pPr marL="77470" marR="5080" indent="-65405">
              <a:lnSpc>
                <a:spcPts val="1380"/>
              </a:lnSpc>
              <a:spcBef>
                <a:spcPts val="195"/>
              </a:spcBef>
            </a:pPr>
            <a:r>
              <a:rPr sz="1200" dirty="0">
                <a:solidFill>
                  <a:srgbClr val="585858"/>
                </a:solidFill>
                <a:latin typeface="Arial"/>
                <a:cs typeface="Arial"/>
              </a:rPr>
              <a:t>Feb</a:t>
            </a:r>
            <a:r>
              <a:rPr sz="1200" spc="-15"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(S11)</a:t>
            </a:r>
            <a:endParaRPr sz="1200">
              <a:latin typeface="Arial"/>
              <a:cs typeface="Arial"/>
            </a:endParaRPr>
          </a:p>
        </p:txBody>
      </p:sp>
      <p:sp>
        <p:nvSpPr>
          <p:cNvPr id="26" name="object 26"/>
          <p:cNvSpPr txBox="1"/>
          <p:nvPr/>
        </p:nvSpPr>
        <p:spPr>
          <a:xfrm>
            <a:off x="6558153" y="4847970"/>
            <a:ext cx="553720" cy="382905"/>
          </a:xfrm>
          <a:prstGeom prst="rect">
            <a:avLst/>
          </a:prstGeom>
        </p:spPr>
        <p:txBody>
          <a:bodyPr vert="horz" wrap="square" lIns="0" tIns="24765" rIns="0" bIns="0" rtlCol="0">
            <a:spAutoFit/>
          </a:bodyPr>
          <a:lstStyle/>
          <a:p>
            <a:pPr marL="90170" marR="5080" indent="-78105">
              <a:lnSpc>
                <a:spcPts val="1380"/>
              </a:lnSpc>
              <a:spcBef>
                <a:spcPts val="195"/>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(S12)</a:t>
            </a:r>
            <a:endParaRPr sz="1200">
              <a:latin typeface="Arial"/>
              <a:cs typeface="Arial"/>
            </a:endParaRPr>
          </a:p>
        </p:txBody>
      </p:sp>
      <p:sp>
        <p:nvSpPr>
          <p:cNvPr id="27" name="object 27"/>
          <p:cNvSpPr txBox="1"/>
          <p:nvPr/>
        </p:nvSpPr>
        <p:spPr>
          <a:xfrm>
            <a:off x="7629906" y="4847970"/>
            <a:ext cx="536575" cy="382905"/>
          </a:xfrm>
          <a:prstGeom prst="rect">
            <a:avLst/>
          </a:prstGeom>
        </p:spPr>
        <p:txBody>
          <a:bodyPr vert="horz" wrap="square" lIns="0" tIns="24765" rIns="0" bIns="0" rtlCol="0">
            <a:spAutoFit/>
          </a:bodyPr>
          <a:lstStyle/>
          <a:p>
            <a:pPr marL="81915" marR="5080" indent="-69850">
              <a:lnSpc>
                <a:spcPts val="1380"/>
              </a:lnSpc>
              <a:spcBef>
                <a:spcPts val="195"/>
              </a:spcBef>
            </a:pPr>
            <a:r>
              <a:rPr sz="1200" dirty="0">
                <a:solidFill>
                  <a:srgbClr val="585858"/>
                </a:solidFill>
                <a:latin typeface="Arial"/>
                <a:cs typeface="Arial"/>
              </a:rPr>
              <a:t>July</a:t>
            </a:r>
            <a:r>
              <a:rPr sz="1200" spc="-25" dirty="0">
                <a:solidFill>
                  <a:srgbClr val="585858"/>
                </a:solidFill>
                <a:latin typeface="Arial"/>
                <a:cs typeface="Arial"/>
              </a:rPr>
              <a:t> '24 </a:t>
            </a:r>
            <a:r>
              <a:rPr sz="1200" spc="-10" dirty="0">
                <a:solidFill>
                  <a:srgbClr val="585858"/>
                </a:solidFill>
                <a:latin typeface="Arial"/>
                <a:cs typeface="Arial"/>
              </a:rPr>
              <a:t>(S13)</a:t>
            </a:r>
            <a:endParaRPr sz="1200">
              <a:latin typeface="Arial"/>
              <a:cs typeface="Arial"/>
            </a:endParaRPr>
          </a:p>
        </p:txBody>
      </p:sp>
      <p:sp>
        <p:nvSpPr>
          <p:cNvPr id="28" name="object 28"/>
          <p:cNvSpPr txBox="1"/>
          <p:nvPr/>
        </p:nvSpPr>
        <p:spPr>
          <a:xfrm>
            <a:off x="8693277" y="4847970"/>
            <a:ext cx="536575" cy="382905"/>
          </a:xfrm>
          <a:prstGeom prst="rect">
            <a:avLst/>
          </a:prstGeom>
        </p:spPr>
        <p:txBody>
          <a:bodyPr vert="horz" wrap="square" lIns="0" tIns="24765" rIns="0" bIns="0" rtlCol="0">
            <a:spAutoFit/>
          </a:bodyPr>
          <a:lstStyle/>
          <a:p>
            <a:pPr marL="81915" marR="5080" indent="-69850">
              <a:lnSpc>
                <a:spcPts val="1380"/>
              </a:lnSpc>
              <a:spcBef>
                <a:spcPts val="195"/>
              </a:spcBef>
            </a:pPr>
            <a:r>
              <a:rPr sz="1200" dirty="0">
                <a:solidFill>
                  <a:srgbClr val="585858"/>
                </a:solidFill>
                <a:latin typeface="Arial"/>
                <a:cs typeface="Arial"/>
              </a:rPr>
              <a:t>Aug</a:t>
            </a:r>
            <a:r>
              <a:rPr sz="1200" spc="-20"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(S14)</a:t>
            </a:r>
            <a:endParaRPr sz="1200">
              <a:latin typeface="Arial"/>
              <a:cs typeface="Arial"/>
            </a:endParaRPr>
          </a:p>
        </p:txBody>
      </p:sp>
      <p:sp>
        <p:nvSpPr>
          <p:cNvPr id="29" name="object 29"/>
          <p:cNvSpPr txBox="1"/>
          <p:nvPr/>
        </p:nvSpPr>
        <p:spPr>
          <a:xfrm>
            <a:off x="9773539" y="4847970"/>
            <a:ext cx="501650" cy="382905"/>
          </a:xfrm>
          <a:prstGeom prst="rect">
            <a:avLst/>
          </a:prstGeom>
        </p:spPr>
        <p:txBody>
          <a:bodyPr vert="horz" wrap="square" lIns="0" tIns="24765" rIns="0" bIns="0" rtlCol="0">
            <a:spAutoFit/>
          </a:bodyPr>
          <a:lstStyle/>
          <a:p>
            <a:pPr marL="64769" marR="5080" indent="-52705">
              <a:lnSpc>
                <a:spcPts val="1380"/>
              </a:lnSpc>
              <a:spcBef>
                <a:spcPts val="195"/>
              </a:spcBef>
            </a:pPr>
            <a:r>
              <a:rPr sz="1200" dirty="0">
                <a:solidFill>
                  <a:srgbClr val="585858"/>
                </a:solidFill>
                <a:latin typeface="Arial"/>
                <a:cs typeface="Arial"/>
              </a:rPr>
              <a:t>Oct</a:t>
            </a:r>
            <a:r>
              <a:rPr sz="1200" spc="-35"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(S15)</a:t>
            </a:r>
            <a:endParaRPr sz="1200">
              <a:latin typeface="Arial"/>
              <a:cs typeface="Arial"/>
            </a:endParaRPr>
          </a:p>
        </p:txBody>
      </p:sp>
      <p:sp>
        <p:nvSpPr>
          <p:cNvPr id="30" name="object 30"/>
          <p:cNvSpPr txBox="1"/>
          <p:nvPr/>
        </p:nvSpPr>
        <p:spPr>
          <a:xfrm>
            <a:off x="10604372" y="4847970"/>
            <a:ext cx="966469" cy="382905"/>
          </a:xfrm>
          <a:prstGeom prst="rect">
            <a:avLst/>
          </a:prstGeom>
        </p:spPr>
        <p:txBody>
          <a:bodyPr vert="horz" wrap="square" lIns="0" tIns="24765" rIns="0" bIns="0" rtlCol="0">
            <a:spAutoFit/>
          </a:bodyPr>
          <a:lstStyle/>
          <a:p>
            <a:pPr marL="297180" marR="5080" indent="-285115">
              <a:lnSpc>
                <a:spcPts val="1380"/>
              </a:lnSpc>
              <a:spcBef>
                <a:spcPts val="195"/>
              </a:spcBef>
            </a:pPr>
            <a:r>
              <a:rPr sz="1200" dirty="0">
                <a:solidFill>
                  <a:srgbClr val="585858"/>
                </a:solidFill>
                <a:latin typeface="Arial"/>
                <a:cs typeface="Arial"/>
              </a:rPr>
              <a:t>December</a:t>
            </a:r>
            <a:r>
              <a:rPr sz="1200" spc="-40"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(S16)</a:t>
            </a:r>
            <a:endParaRPr sz="1200">
              <a:latin typeface="Arial"/>
              <a:cs typeface="Arial"/>
            </a:endParaRPr>
          </a:p>
        </p:txBody>
      </p:sp>
      <p:sp>
        <p:nvSpPr>
          <p:cNvPr id="31" name="object 31"/>
          <p:cNvSpPr/>
          <p:nvPr/>
        </p:nvSpPr>
        <p:spPr>
          <a:xfrm>
            <a:off x="1913127" y="5622353"/>
            <a:ext cx="243840" cy="0"/>
          </a:xfrm>
          <a:custGeom>
            <a:avLst/>
            <a:gdLst/>
            <a:ahLst/>
            <a:cxnLst/>
            <a:rect l="l" t="t" r="r" b="b"/>
            <a:pathLst>
              <a:path w="243839">
                <a:moveTo>
                  <a:pt x="0" y="0"/>
                </a:moveTo>
                <a:lnTo>
                  <a:pt x="243840" y="0"/>
                </a:lnTo>
              </a:path>
            </a:pathLst>
          </a:custGeom>
          <a:ln w="28575">
            <a:solidFill>
              <a:srgbClr val="4471C4"/>
            </a:solidFill>
          </a:ln>
        </p:spPr>
        <p:txBody>
          <a:bodyPr wrap="square" lIns="0" tIns="0" rIns="0" bIns="0" rtlCol="0"/>
          <a:lstStyle/>
          <a:p>
            <a:endParaRPr/>
          </a:p>
        </p:txBody>
      </p:sp>
      <p:sp>
        <p:nvSpPr>
          <p:cNvPr id="32" name="object 32"/>
          <p:cNvSpPr/>
          <p:nvPr/>
        </p:nvSpPr>
        <p:spPr>
          <a:xfrm>
            <a:off x="4146296" y="5622353"/>
            <a:ext cx="243840" cy="0"/>
          </a:xfrm>
          <a:custGeom>
            <a:avLst/>
            <a:gdLst/>
            <a:ahLst/>
            <a:cxnLst/>
            <a:rect l="l" t="t" r="r" b="b"/>
            <a:pathLst>
              <a:path w="243839">
                <a:moveTo>
                  <a:pt x="0" y="0"/>
                </a:moveTo>
                <a:lnTo>
                  <a:pt x="243839" y="0"/>
                </a:lnTo>
              </a:path>
            </a:pathLst>
          </a:custGeom>
          <a:ln w="28575">
            <a:solidFill>
              <a:srgbClr val="FF99CC"/>
            </a:solidFill>
          </a:ln>
        </p:spPr>
        <p:txBody>
          <a:bodyPr wrap="square" lIns="0" tIns="0" rIns="0" bIns="0" rtlCol="0"/>
          <a:lstStyle/>
          <a:p>
            <a:endParaRPr/>
          </a:p>
        </p:txBody>
      </p:sp>
      <p:sp>
        <p:nvSpPr>
          <p:cNvPr id="33" name="object 33"/>
          <p:cNvSpPr/>
          <p:nvPr/>
        </p:nvSpPr>
        <p:spPr>
          <a:xfrm>
            <a:off x="6903084" y="5622353"/>
            <a:ext cx="243840" cy="0"/>
          </a:xfrm>
          <a:custGeom>
            <a:avLst/>
            <a:gdLst/>
            <a:ahLst/>
            <a:cxnLst/>
            <a:rect l="l" t="t" r="r" b="b"/>
            <a:pathLst>
              <a:path w="243840">
                <a:moveTo>
                  <a:pt x="0" y="0"/>
                </a:moveTo>
                <a:lnTo>
                  <a:pt x="243840" y="0"/>
                </a:lnTo>
              </a:path>
            </a:pathLst>
          </a:custGeom>
          <a:ln w="28575">
            <a:solidFill>
              <a:srgbClr val="FF5050"/>
            </a:solidFill>
          </a:ln>
        </p:spPr>
        <p:txBody>
          <a:bodyPr wrap="square" lIns="0" tIns="0" rIns="0" bIns="0" rtlCol="0"/>
          <a:lstStyle/>
          <a:p>
            <a:endParaRPr/>
          </a:p>
        </p:txBody>
      </p:sp>
      <p:sp>
        <p:nvSpPr>
          <p:cNvPr id="34" name="object 34"/>
          <p:cNvSpPr/>
          <p:nvPr/>
        </p:nvSpPr>
        <p:spPr>
          <a:xfrm>
            <a:off x="8829675" y="5622353"/>
            <a:ext cx="243840" cy="0"/>
          </a:xfrm>
          <a:custGeom>
            <a:avLst/>
            <a:gdLst/>
            <a:ahLst/>
            <a:cxnLst/>
            <a:rect l="l" t="t" r="r" b="b"/>
            <a:pathLst>
              <a:path w="243840">
                <a:moveTo>
                  <a:pt x="0" y="0"/>
                </a:moveTo>
                <a:lnTo>
                  <a:pt x="243840" y="0"/>
                </a:lnTo>
              </a:path>
            </a:pathLst>
          </a:custGeom>
          <a:ln w="28575">
            <a:solidFill>
              <a:srgbClr val="FFC000"/>
            </a:solidFill>
          </a:ln>
        </p:spPr>
        <p:txBody>
          <a:bodyPr wrap="square" lIns="0" tIns="0" rIns="0" bIns="0" rtlCol="0"/>
          <a:lstStyle/>
          <a:p>
            <a:endParaRPr/>
          </a:p>
        </p:txBody>
      </p:sp>
      <p:sp>
        <p:nvSpPr>
          <p:cNvPr id="35" name="object 35"/>
          <p:cNvSpPr txBox="1"/>
          <p:nvPr/>
        </p:nvSpPr>
        <p:spPr>
          <a:xfrm>
            <a:off x="1023315" y="5489549"/>
            <a:ext cx="10239375" cy="752475"/>
          </a:xfrm>
          <a:prstGeom prst="rect">
            <a:avLst/>
          </a:prstGeom>
        </p:spPr>
        <p:txBody>
          <a:bodyPr vert="horz" wrap="square" lIns="0" tIns="12700" rIns="0" bIns="0" rtlCol="0">
            <a:spAutoFit/>
          </a:bodyPr>
          <a:lstStyle/>
          <a:p>
            <a:pPr marL="1159510">
              <a:lnSpc>
                <a:spcPct val="100000"/>
              </a:lnSpc>
              <a:spcBef>
                <a:spcPts val="100"/>
              </a:spcBef>
              <a:tabLst>
                <a:tab pos="3392804" algn="l"/>
                <a:tab pos="6149975" algn="l"/>
                <a:tab pos="8076565" algn="l"/>
              </a:tabLst>
            </a:pPr>
            <a:r>
              <a:rPr sz="1400" spc="-10" dirty="0">
                <a:solidFill>
                  <a:srgbClr val="585858"/>
                </a:solidFill>
                <a:latin typeface="Arial"/>
                <a:cs typeface="Arial"/>
              </a:rPr>
              <a:t>Knowledge</a:t>
            </a:r>
            <a:r>
              <a:rPr sz="1400" dirty="0">
                <a:solidFill>
                  <a:srgbClr val="585858"/>
                </a:solidFill>
                <a:latin typeface="Arial"/>
                <a:cs typeface="Arial"/>
              </a:rPr>
              <a:t>	</a:t>
            </a:r>
            <a:r>
              <a:rPr sz="1400" spc="-10" dirty="0">
                <a:solidFill>
                  <a:srgbClr val="585858"/>
                </a:solidFill>
                <a:latin typeface="Arial"/>
                <a:cs typeface="Arial"/>
              </a:rPr>
              <a:t>Self-management</a:t>
            </a:r>
            <a:r>
              <a:rPr sz="1400" dirty="0">
                <a:solidFill>
                  <a:srgbClr val="585858"/>
                </a:solidFill>
                <a:latin typeface="Arial"/>
                <a:cs typeface="Arial"/>
              </a:rPr>
              <a:t>	</a:t>
            </a:r>
            <a:r>
              <a:rPr sz="1400" spc="-10" dirty="0">
                <a:solidFill>
                  <a:srgbClr val="585858"/>
                </a:solidFill>
                <a:latin typeface="Arial"/>
                <a:cs typeface="Arial"/>
              </a:rPr>
              <a:t>Access</a:t>
            </a:r>
            <a:r>
              <a:rPr sz="1400" dirty="0">
                <a:solidFill>
                  <a:srgbClr val="585858"/>
                </a:solidFill>
                <a:latin typeface="Arial"/>
                <a:cs typeface="Arial"/>
              </a:rPr>
              <a:t>	Shared</a:t>
            </a:r>
            <a:r>
              <a:rPr sz="1400" spc="-30" dirty="0">
                <a:solidFill>
                  <a:srgbClr val="585858"/>
                </a:solidFill>
                <a:latin typeface="Arial"/>
                <a:cs typeface="Arial"/>
              </a:rPr>
              <a:t> </a:t>
            </a:r>
            <a:r>
              <a:rPr sz="1400" spc="-10" dirty="0">
                <a:solidFill>
                  <a:srgbClr val="585858"/>
                </a:solidFill>
                <a:latin typeface="Arial"/>
                <a:cs typeface="Arial"/>
              </a:rPr>
              <a:t>decisions</a:t>
            </a:r>
            <a:endParaRPr sz="1400">
              <a:latin typeface="Arial"/>
              <a:cs typeface="Arial"/>
            </a:endParaRPr>
          </a:p>
          <a:p>
            <a:pPr marL="79375" marR="5080" indent="-67310">
              <a:lnSpc>
                <a:spcPts val="1300"/>
              </a:lnSpc>
              <a:spcBef>
                <a:spcPts val="1465"/>
              </a:spcBef>
            </a:pPr>
            <a:r>
              <a:rPr sz="1200" dirty="0">
                <a:solidFill>
                  <a:srgbClr val="5C5B5A"/>
                </a:solidFill>
                <a:latin typeface="Arial"/>
                <a:cs typeface="Arial"/>
              </a:rPr>
              <a:t>An</a:t>
            </a:r>
            <a:r>
              <a:rPr sz="1200" spc="-30" dirty="0">
                <a:solidFill>
                  <a:srgbClr val="5C5B5A"/>
                </a:solidFill>
                <a:latin typeface="Arial"/>
                <a:cs typeface="Arial"/>
              </a:rPr>
              <a:t> </a:t>
            </a:r>
            <a:r>
              <a:rPr sz="1200" dirty="0">
                <a:solidFill>
                  <a:srgbClr val="5C5B5A"/>
                </a:solidFill>
                <a:latin typeface="Arial"/>
                <a:cs typeface="Arial"/>
              </a:rPr>
              <a:t>overall</a:t>
            </a:r>
            <a:r>
              <a:rPr sz="1200" spc="-30"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confidence</a:t>
            </a:r>
            <a:r>
              <a:rPr sz="1200" spc="-60" dirty="0">
                <a:solidFill>
                  <a:srgbClr val="5C5B5A"/>
                </a:solidFill>
                <a:latin typeface="Arial"/>
                <a:cs typeface="Arial"/>
              </a:rPr>
              <a:t> </a:t>
            </a:r>
            <a:r>
              <a:rPr sz="1200" dirty="0">
                <a:solidFill>
                  <a:srgbClr val="5C5B5A"/>
                </a:solidFill>
                <a:latin typeface="Arial"/>
                <a:cs typeface="Arial"/>
              </a:rPr>
              <a:t>score</a:t>
            </a:r>
            <a:r>
              <a:rPr sz="1200" spc="-25" dirty="0">
                <a:solidFill>
                  <a:srgbClr val="5C5B5A"/>
                </a:solidFill>
                <a:latin typeface="Arial"/>
                <a:cs typeface="Arial"/>
              </a:rPr>
              <a:t> </a:t>
            </a:r>
            <a:r>
              <a:rPr sz="1200" dirty="0">
                <a:solidFill>
                  <a:srgbClr val="5C5B5A"/>
                </a:solidFill>
                <a:latin typeface="Arial"/>
                <a:cs typeface="Arial"/>
              </a:rPr>
              <a:t>is</a:t>
            </a:r>
            <a:r>
              <a:rPr sz="1200" spc="-15" dirty="0">
                <a:solidFill>
                  <a:srgbClr val="5C5B5A"/>
                </a:solidFill>
                <a:latin typeface="Arial"/>
                <a:cs typeface="Arial"/>
              </a:rPr>
              <a:t> </a:t>
            </a:r>
            <a:r>
              <a:rPr sz="1200" dirty="0">
                <a:solidFill>
                  <a:srgbClr val="5C5B5A"/>
                </a:solidFill>
                <a:latin typeface="Arial"/>
                <a:cs typeface="Arial"/>
              </a:rPr>
              <a:t>calculated</a:t>
            </a:r>
            <a:r>
              <a:rPr sz="1200" spc="-60" dirty="0">
                <a:solidFill>
                  <a:srgbClr val="5C5B5A"/>
                </a:solidFill>
                <a:latin typeface="Arial"/>
                <a:cs typeface="Arial"/>
              </a:rPr>
              <a:t> </a:t>
            </a:r>
            <a:r>
              <a:rPr sz="1200" dirty="0">
                <a:solidFill>
                  <a:srgbClr val="5C5B5A"/>
                </a:solidFill>
                <a:latin typeface="Arial"/>
                <a:cs typeface="Arial"/>
              </a:rPr>
              <a:t>based</a:t>
            </a:r>
            <a:r>
              <a:rPr sz="1200" spc="-45" dirty="0">
                <a:solidFill>
                  <a:srgbClr val="5C5B5A"/>
                </a:solidFill>
                <a:latin typeface="Arial"/>
                <a:cs typeface="Arial"/>
              </a:rPr>
              <a:t> </a:t>
            </a:r>
            <a:r>
              <a:rPr sz="1200" dirty="0">
                <a:solidFill>
                  <a:srgbClr val="5C5B5A"/>
                </a:solidFill>
                <a:latin typeface="Arial"/>
                <a:cs typeface="Arial"/>
              </a:rPr>
              <a:t>on</a:t>
            </a:r>
            <a:r>
              <a:rPr sz="1200" spc="-25" dirty="0">
                <a:solidFill>
                  <a:srgbClr val="5C5B5A"/>
                </a:solidFill>
                <a:latin typeface="Arial"/>
                <a:cs typeface="Arial"/>
              </a:rPr>
              <a:t> </a:t>
            </a:r>
            <a:r>
              <a:rPr sz="1200" dirty="0">
                <a:solidFill>
                  <a:srgbClr val="5C5B5A"/>
                </a:solidFill>
                <a:latin typeface="Arial"/>
                <a:cs typeface="Arial"/>
              </a:rPr>
              <a:t>responses</a:t>
            </a:r>
            <a:r>
              <a:rPr sz="1200" spc="-50"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four</a:t>
            </a:r>
            <a:r>
              <a:rPr sz="1200" spc="-40" dirty="0">
                <a:solidFill>
                  <a:srgbClr val="5C5B5A"/>
                </a:solidFill>
                <a:latin typeface="Arial"/>
                <a:cs typeface="Arial"/>
              </a:rPr>
              <a:t> </a:t>
            </a:r>
            <a:r>
              <a:rPr sz="1200" dirty="0">
                <a:solidFill>
                  <a:srgbClr val="5C5B5A"/>
                </a:solidFill>
                <a:latin typeface="Arial"/>
                <a:cs typeface="Arial"/>
              </a:rPr>
              <a:t>questions,</a:t>
            </a:r>
            <a:r>
              <a:rPr sz="1200" spc="-50" dirty="0">
                <a:solidFill>
                  <a:srgbClr val="5C5B5A"/>
                </a:solidFill>
                <a:latin typeface="Arial"/>
                <a:cs typeface="Arial"/>
              </a:rPr>
              <a:t> </a:t>
            </a:r>
            <a:r>
              <a:rPr sz="1200" dirty="0">
                <a:solidFill>
                  <a:srgbClr val="5C5B5A"/>
                </a:solidFill>
                <a:latin typeface="Arial"/>
                <a:cs typeface="Arial"/>
              </a:rPr>
              <a:t>each</a:t>
            </a:r>
            <a:r>
              <a:rPr sz="1200" spc="-35" dirty="0">
                <a:solidFill>
                  <a:srgbClr val="5C5B5A"/>
                </a:solidFill>
                <a:latin typeface="Arial"/>
                <a:cs typeface="Arial"/>
              </a:rPr>
              <a:t> </a:t>
            </a:r>
            <a:r>
              <a:rPr sz="1200" dirty="0">
                <a:solidFill>
                  <a:srgbClr val="5C5B5A"/>
                </a:solidFill>
                <a:latin typeface="Arial"/>
                <a:cs typeface="Arial"/>
              </a:rPr>
              <a:t>covering</a:t>
            </a:r>
            <a:r>
              <a:rPr sz="1200" spc="-30" dirty="0">
                <a:solidFill>
                  <a:srgbClr val="5C5B5A"/>
                </a:solidFill>
                <a:latin typeface="Arial"/>
                <a:cs typeface="Arial"/>
              </a:rPr>
              <a:t> </a:t>
            </a:r>
            <a:r>
              <a:rPr sz="1200" dirty="0">
                <a:solidFill>
                  <a:srgbClr val="5C5B5A"/>
                </a:solidFill>
                <a:latin typeface="Arial"/>
                <a:cs typeface="Arial"/>
              </a:rPr>
              <a:t>one</a:t>
            </a:r>
            <a:r>
              <a:rPr sz="1200" spc="-35" dirty="0">
                <a:solidFill>
                  <a:srgbClr val="5C5B5A"/>
                </a:solidFill>
                <a:latin typeface="Arial"/>
                <a:cs typeface="Arial"/>
              </a:rPr>
              <a:t> </a:t>
            </a:r>
            <a:r>
              <a:rPr sz="1200" dirty="0">
                <a:solidFill>
                  <a:srgbClr val="5C5B5A"/>
                </a:solidFill>
                <a:latin typeface="Arial"/>
                <a:cs typeface="Arial"/>
              </a:rPr>
              <a:t>of</a:t>
            </a:r>
            <a:r>
              <a:rPr sz="1200" spc="35" dirty="0">
                <a:solidFill>
                  <a:srgbClr val="5C5B5A"/>
                </a:solidFill>
                <a:latin typeface="Arial"/>
                <a:cs typeface="Arial"/>
              </a:rPr>
              <a:t> </a:t>
            </a:r>
            <a:r>
              <a:rPr sz="1200" dirty="0">
                <a:solidFill>
                  <a:srgbClr val="5C5B5A"/>
                </a:solidFill>
                <a:latin typeface="Arial"/>
                <a:cs typeface="Arial"/>
              </a:rPr>
              <a:t>four</a:t>
            </a:r>
            <a:r>
              <a:rPr sz="1200" spc="-40" dirty="0">
                <a:solidFill>
                  <a:srgbClr val="5C5B5A"/>
                </a:solidFill>
                <a:latin typeface="Arial"/>
                <a:cs typeface="Arial"/>
              </a:rPr>
              <a:t> </a:t>
            </a:r>
            <a:r>
              <a:rPr sz="1200" dirty="0">
                <a:solidFill>
                  <a:srgbClr val="5C5B5A"/>
                </a:solidFill>
                <a:latin typeface="Arial"/>
                <a:cs typeface="Arial"/>
              </a:rPr>
              <a:t>dimensions</a:t>
            </a:r>
            <a:r>
              <a:rPr sz="1200" spc="-40" dirty="0">
                <a:solidFill>
                  <a:srgbClr val="5C5B5A"/>
                </a:solidFill>
                <a:latin typeface="Arial"/>
                <a:cs typeface="Arial"/>
              </a:rPr>
              <a:t> </a:t>
            </a:r>
            <a:r>
              <a:rPr sz="1200" dirty="0">
                <a:solidFill>
                  <a:srgbClr val="5C5B5A"/>
                </a:solidFill>
                <a:latin typeface="Arial"/>
                <a:cs typeface="Arial"/>
              </a:rPr>
              <a:t>–</a:t>
            </a:r>
            <a:r>
              <a:rPr sz="1200" spc="-10" dirty="0">
                <a:solidFill>
                  <a:srgbClr val="5C5B5A"/>
                </a:solidFill>
                <a:latin typeface="Arial"/>
                <a:cs typeface="Arial"/>
              </a:rPr>
              <a:t> </a:t>
            </a:r>
            <a:r>
              <a:rPr sz="1200" dirty="0">
                <a:solidFill>
                  <a:srgbClr val="5C5B5A"/>
                </a:solidFill>
                <a:latin typeface="Arial"/>
                <a:cs typeface="Arial"/>
              </a:rPr>
              <a:t>access,</a:t>
            </a:r>
            <a:r>
              <a:rPr sz="1200" spc="-35" dirty="0">
                <a:solidFill>
                  <a:srgbClr val="5C5B5A"/>
                </a:solidFill>
                <a:latin typeface="Arial"/>
                <a:cs typeface="Arial"/>
              </a:rPr>
              <a:t> </a:t>
            </a:r>
            <a:r>
              <a:rPr sz="1200" dirty="0">
                <a:solidFill>
                  <a:srgbClr val="5C5B5A"/>
                </a:solidFill>
                <a:latin typeface="Arial"/>
                <a:cs typeface="Arial"/>
              </a:rPr>
              <a:t>knowledge,</a:t>
            </a:r>
            <a:r>
              <a:rPr sz="1200" spc="-50" dirty="0">
                <a:solidFill>
                  <a:srgbClr val="5C5B5A"/>
                </a:solidFill>
                <a:latin typeface="Arial"/>
                <a:cs typeface="Arial"/>
              </a:rPr>
              <a:t> </a:t>
            </a:r>
            <a:r>
              <a:rPr sz="1200" spc="-10" dirty="0">
                <a:solidFill>
                  <a:srgbClr val="5C5B5A"/>
                </a:solidFill>
                <a:latin typeface="Arial"/>
                <a:cs typeface="Arial"/>
              </a:rPr>
              <a:t>self- management,</a:t>
            </a:r>
            <a:r>
              <a:rPr sz="1200" spc="-35" dirty="0">
                <a:solidFill>
                  <a:srgbClr val="5C5B5A"/>
                </a:solidFill>
                <a:latin typeface="Arial"/>
                <a:cs typeface="Arial"/>
              </a:rPr>
              <a:t> </a:t>
            </a:r>
            <a:r>
              <a:rPr sz="1200" dirty="0">
                <a:solidFill>
                  <a:srgbClr val="5C5B5A"/>
                </a:solidFill>
                <a:latin typeface="Arial"/>
                <a:cs typeface="Arial"/>
              </a:rPr>
              <a:t>shared</a:t>
            </a:r>
            <a:r>
              <a:rPr sz="1200" spc="-25" dirty="0">
                <a:solidFill>
                  <a:srgbClr val="5C5B5A"/>
                </a:solidFill>
                <a:latin typeface="Arial"/>
                <a:cs typeface="Arial"/>
              </a:rPr>
              <a:t> </a:t>
            </a:r>
            <a:r>
              <a:rPr sz="1200" dirty="0">
                <a:solidFill>
                  <a:srgbClr val="5C5B5A"/>
                </a:solidFill>
                <a:latin typeface="Arial"/>
                <a:cs typeface="Arial"/>
              </a:rPr>
              <a:t>decisions.</a:t>
            </a:r>
            <a:r>
              <a:rPr sz="1200" spc="-25" dirty="0">
                <a:solidFill>
                  <a:srgbClr val="5C5B5A"/>
                </a:solidFill>
                <a:latin typeface="Arial"/>
                <a:cs typeface="Arial"/>
              </a:rPr>
              <a:t> </a:t>
            </a:r>
            <a:r>
              <a:rPr sz="1200" dirty="0">
                <a:solidFill>
                  <a:srgbClr val="5C5B5A"/>
                </a:solidFill>
                <a:latin typeface="Arial"/>
                <a:cs typeface="Arial"/>
              </a:rPr>
              <a:t>On</a:t>
            </a:r>
            <a:r>
              <a:rPr sz="1200" spc="-5"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0-100</a:t>
            </a:r>
            <a:r>
              <a:rPr sz="1200" spc="-25" dirty="0">
                <a:solidFill>
                  <a:srgbClr val="5C5B5A"/>
                </a:solidFill>
                <a:latin typeface="Arial"/>
                <a:cs typeface="Arial"/>
              </a:rPr>
              <a:t> </a:t>
            </a:r>
            <a:r>
              <a:rPr sz="1200" dirty="0">
                <a:solidFill>
                  <a:srgbClr val="5C5B5A"/>
                </a:solidFill>
                <a:latin typeface="Arial"/>
                <a:cs typeface="Arial"/>
              </a:rPr>
              <a:t>scale,</a:t>
            </a:r>
            <a:r>
              <a:rPr sz="1200" spc="-25" dirty="0">
                <a:solidFill>
                  <a:srgbClr val="5C5B5A"/>
                </a:solidFill>
                <a:latin typeface="Arial"/>
                <a:cs typeface="Arial"/>
              </a:rPr>
              <a:t> </a:t>
            </a:r>
            <a:r>
              <a:rPr sz="1200" dirty="0">
                <a:solidFill>
                  <a:srgbClr val="5C5B5A"/>
                </a:solidFill>
                <a:latin typeface="Arial"/>
                <a:cs typeface="Arial"/>
              </a:rPr>
              <a:t>scores</a:t>
            </a:r>
            <a:r>
              <a:rPr sz="1200" spc="-10" dirty="0">
                <a:solidFill>
                  <a:srgbClr val="5C5B5A"/>
                </a:solidFill>
                <a:latin typeface="Arial"/>
                <a:cs typeface="Arial"/>
              </a:rPr>
              <a:t> </a:t>
            </a:r>
            <a:r>
              <a:rPr sz="1200" dirty="0">
                <a:solidFill>
                  <a:srgbClr val="5C5B5A"/>
                </a:solidFill>
                <a:latin typeface="Arial"/>
                <a:cs typeface="Arial"/>
              </a:rPr>
              <a:t>between</a:t>
            </a:r>
            <a:r>
              <a:rPr sz="1200" spc="-35" dirty="0">
                <a:solidFill>
                  <a:srgbClr val="5C5B5A"/>
                </a:solidFill>
                <a:latin typeface="Arial"/>
                <a:cs typeface="Arial"/>
              </a:rPr>
              <a:t> </a:t>
            </a:r>
            <a:r>
              <a:rPr sz="1200" dirty="0">
                <a:solidFill>
                  <a:srgbClr val="5C5B5A"/>
                </a:solidFill>
                <a:latin typeface="Arial"/>
                <a:cs typeface="Arial"/>
              </a:rPr>
              <a:t>60-79</a:t>
            </a:r>
            <a:r>
              <a:rPr sz="1200" spc="-25" dirty="0">
                <a:solidFill>
                  <a:srgbClr val="5C5B5A"/>
                </a:solidFill>
                <a:latin typeface="Arial"/>
                <a:cs typeface="Arial"/>
              </a:rPr>
              <a:t> </a:t>
            </a:r>
            <a:r>
              <a:rPr sz="1200" dirty="0">
                <a:solidFill>
                  <a:srgbClr val="5C5B5A"/>
                </a:solidFill>
                <a:latin typeface="Arial"/>
                <a:cs typeface="Arial"/>
              </a:rPr>
              <a:t>are</a:t>
            </a:r>
            <a:r>
              <a:rPr sz="1200" spc="-25" dirty="0">
                <a:solidFill>
                  <a:srgbClr val="5C5B5A"/>
                </a:solidFill>
                <a:latin typeface="Arial"/>
                <a:cs typeface="Arial"/>
              </a:rPr>
              <a:t> </a:t>
            </a:r>
            <a:r>
              <a:rPr sz="1200" dirty="0">
                <a:solidFill>
                  <a:srgbClr val="5C5B5A"/>
                </a:solidFill>
                <a:latin typeface="Arial"/>
                <a:cs typeface="Arial"/>
              </a:rPr>
              <a:t>interpreted</a:t>
            </a:r>
            <a:r>
              <a:rPr sz="1200" spc="-35" dirty="0">
                <a:solidFill>
                  <a:srgbClr val="5C5B5A"/>
                </a:solidFill>
                <a:latin typeface="Arial"/>
                <a:cs typeface="Arial"/>
              </a:rPr>
              <a:t> </a:t>
            </a:r>
            <a:r>
              <a:rPr sz="1200" dirty="0">
                <a:solidFill>
                  <a:srgbClr val="5C5B5A"/>
                </a:solidFill>
                <a:latin typeface="Arial"/>
                <a:cs typeface="Arial"/>
              </a:rPr>
              <a:t>as</a:t>
            </a:r>
            <a:r>
              <a:rPr sz="1200" spc="-15" dirty="0">
                <a:solidFill>
                  <a:srgbClr val="5C5B5A"/>
                </a:solidFill>
                <a:latin typeface="Arial"/>
                <a:cs typeface="Arial"/>
              </a:rPr>
              <a:t> </a:t>
            </a:r>
            <a:r>
              <a:rPr sz="1200" dirty="0">
                <a:solidFill>
                  <a:srgbClr val="5C5B5A"/>
                </a:solidFill>
                <a:latin typeface="Arial"/>
                <a:cs typeface="Arial"/>
              </a:rPr>
              <a:t>moderate,</a:t>
            </a:r>
            <a:r>
              <a:rPr sz="1200" spc="-40" dirty="0">
                <a:solidFill>
                  <a:srgbClr val="5C5B5A"/>
                </a:solidFill>
                <a:latin typeface="Arial"/>
                <a:cs typeface="Arial"/>
              </a:rPr>
              <a:t> </a:t>
            </a:r>
            <a:r>
              <a:rPr sz="1200" dirty="0">
                <a:solidFill>
                  <a:srgbClr val="5C5B5A"/>
                </a:solidFill>
                <a:latin typeface="Arial"/>
                <a:cs typeface="Arial"/>
              </a:rPr>
              <a:t>scores</a:t>
            </a:r>
            <a:r>
              <a:rPr sz="1200" spc="-10" dirty="0">
                <a:solidFill>
                  <a:srgbClr val="5C5B5A"/>
                </a:solidFill>
                <a:latin typeface="Arial"/>
                <a:cs typeface="Arial"/>
              </a:rPr>
              <a:t> </a:t>
            </a:r>
            <a:r>
              <a:rPr sz="1200" dirty="0">
                <a:solidFill>
                  <a:srgbClr val="5C5B5A"/>
                </a:solidFill>
                <a:latin typeface="Arial"/>
                <a:cs typeface="Arial"/>
              </a:rPr>
              <a:t>between</a:t>
            </a:r>
            <a:r>
              <a:rPr sz="1200" spc="-35" dirty="0">
                <a:solidFill>
                  <a:srgbClr val="5C5B5A"/>
                </a:solidFill>
                <a:latin typeface="Arial"/>
                <a:cs typeface="Arial"/>
              </a:rPr>
              <a:t> </a:t>
            </a:r>
            <a:r>
              <a:rPr sz="1200" dirty="0">
                <a:solidFill>
                  <a:srgbClr val="5C5B5A"/>
                </a:solidFill>
                <a:latin typeface="Arial"/>
                <a:cs typeface="Arial"/>
              </a:rPr>
              <a:t>80-100</a:t>
            </a:r>
            <a:r>
              <a:rPr sz="1200" spc="-10" dirty="0">
                <a:solidFill>
                  <a:srgbClr val="5C5B5A"/>
                </a:solidFill>
                <a:latin typeface="Arial"/>
                <a:cs typeface="Arial"/>
              </a:rPr>
              <a:t> </a:t>
            </a:r>
            <a:r>
              <a:rPr sz="1200" dirty="0">
                <a:solidFill>
                  <a:srgbClr val="5C5B5A"/>
                </a:solidFill>
                <a:latin typeface="Arial"/>
                <a:cs typeface="Arial"/>
              </a:rPr>
              <a:t>are</a:t>
            </a:r>
            <a:r>
              <a:rPr sz="1200" spc="-45" dirty="0">
                <a:solidFill>
                  <a:srgbClr val="5C5B5A"/>
                </a:solidFill>
                <a:latin typeface="Arial"/>
                <a:cs typeface="Arial"/>
              </a:rPr>
              <a:t> </a:t>
            </a:r>
            <a:r>
              <a:rPr sz="1200" dirty="0">
                <a:solidFill>
                  <a:srgbClr val="5C5B5A"/>
                </a:solidFill>
                <a:latin typeface="Arial"/>
                <a:cs typeface="Arial"/>
              </a:rPr>
              <a:t>interpreted</a:t>
            </a:r>
            <a:r>
              <a:rPr sz="1200" spc="-35" dirty="0">
                <a:solidFill>
                  <a:srgbClr val="5C5B5A"/>
                </a:solidFill>
                <a:latin typeface="Arial"/>
                <a:cs typeface="Arial"/>
              </a:rPr>
              <a:t> </a:t>
            </a:r>
            <a:r>
              <a:rPr sz="1200" dirty="0">
                <a:solidFill>
                  <a:srgbClr val="5C5B5A"/>
                </a:solidFill>
                <a:latin typeface="Arial"/>
                <a:cs typeface="Arial"/>
              </a:rPr>
              <a:t>as</a:t>
            </a:r>
            <a:r>
              <a:rPr sz="1200" spc="-15" dirty="0">
                <a:solidFill>
                  <a:srgbClr val="5C5B5A"/>
                </a:solidFill>
                <a:latin typeface="Arial"/>
                <a:cs typeface="Arial"/>
              </a:rPr>
              <a:t> </a:t>
            </a:r>
            <a:r>
              <a:rPr sz="1200" spc="-20" dirty="0">
                <a:solidFill>
                  <a:srgbClr val="5C5B5A"/>
                </a:solidFill>
                <a:latin typeface="Arial"/>
                <a:cs typeface="Arial"/>
              </a:rPr>
              <a:t>high</a:t>
            </a:r>
            <a:endParaRPr sz="1200">
              <a:latin typeface="Arial"/>
              <a:cs typeface="Arial"/>
            </a:endParaRPr>
          </a:p>
        </p:txBody>
      </p:sp>
      <p:sp>
        <p:nvSpPr>
          <p:cNvPr id="36" name="object 36"/>
          <p:cNvSpPr txBox="1"/>
          <p:nvPr/>
        </p:nvSpPr>
        <p:spPr>
          <a:xfrm>
            <a:off x="470408" y="6373774"/>
            <a:ext cx="10690860" cy="4826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20"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All</a:t>
            </a:r>
            <a:r>
              <a:rPr sz="1000" spc="-15" dirty="0">
                <a:solidFill>
                  <a:srgbClr val="7E7E7E"/>
                </a:solidFill>
                <a:latin typeface="Arial"/>
                <a:cs typeface="Arial"/>
              </a:rPr>
              <a:t> </a:t>
            </a:r>
            <a:r>
              <a:rPr sz="1000" spc="-10" dirty="0">
                <a:solidFill>
                  <a:srgbClr val="7E7E7E"/>
                </a:solidFill>
                <a:latin typeface="Arial"/>
                <a:cs typeface="Arial"/>
              </a:rPr>
              <a:t>respondents;</a:t>
            </a:r>
            <a:r>
              <a:rPr sz="1000" spc="-45"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7,</a:t>
            </a:r>
            <a:r>
              <a:rPr sz="1000" spc="-25" dirty="0">
                <a:solidFill>
                  <a:srgbClr val="7E7E7E"/>
                </a:solidFill>
                <a:latin typeface="Arial"/>
                <a:cs typeface="Arial"/>
              </a:rPr>
              <a:t> </a:t>
            </a:r>
            <a:r>
              <a:rPr sz="1000" dirty="0">
                <a:solidFill>
                  <a:srgbClr val="7E7E7E"/>
                </a:solidFill>
                <a:latin typeface="Arial"/>
                <a:cs typeface="Arial"/>
              </a:rPr>
              <a:t>1488;</a:t>
            </a:r>
            <a:r>
              <a:rPr sz="1000" spc="-35"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8,</a:t>
            </a:r>
            <a:r>
              <a:rPr sz="1000" spc="-25" dirty="0">
                <a:solidFill>
                  <a:srgbClr val="7E7E7E"/>
                </a:solidFill>
                <a:latin typeface="Arial"/>
                <a:cs typeface="Arial"/>
              </a:rPr>
              <a:t> </a:t>
            </a:r>
            <a:r>
              <a:rPr sz="1000" dirty="0">
                <a:solidFill>
                  <a:srgbClr val="7E7E7E"/>
                </a:solidFill>
                <a:latin typeface="Arial"/>
                <a:cs typeface="Arial"/>
              </a:rPr>
              <a:t>1612;</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9,</a:t>
            </a:r>
            <a:r>
              <a:rPr sz="1000" spc="-35" dirty="0">
                <a:solidFill>
                  <a:srgbClr val="7E7E7E"/>
                </a:solidFill>
                <a:latin typeface="Arial"/>
                <a:cs typeface="Arial"/>
              </a:rPr>
              <a:t> </a:t>
            </a:r>
            <a:r>
              <a:rPr sz="1000" dirty="0">
                <a:solidFill>
                  <a:srgbClr val="7E7E7E"/>
                </a:solidFill>
                <a:latin typeface="Arial"/>
                <a:cs typeface="Arial"/>
              </a:rPr>
              <a:t>1560;</a:t>
            </a:r>
            <a:r>
              <a:rPr sz="1000" spc="-4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10,</a:t>
            </a:r>
            <a:r>
              <a:rPr sz="1000" spc="-35" dirty="0">
                <a:solidFill>
                  <a:srgbClr val="7E7E7E"/>
                </a:solidFill>
                <a:latin typeface="Arial"/>
                <a:cs typeface="Arial"/>
              </a:rPr>
              <a:t> </a:t>
            </a:r>
            <a:r>
              <a:rPr sz="1000" dirty="0">
                <a:solidFill>
                  <a:srgbClr val="7E7E7E"/>
                </a:solidFill>
                <a:latin typeface="Arial"/>
                <a:cs typeface="Arial"/>
              </a:rPr>
              <a:t>1546;</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11,</a:t>
            </a:r>
            <a:r>
              <a:rPr sz="1000" spc="-40" dirty="0">
                <a:solidFill>
                  <a:srgbClr val="7E7E7E"/>
                </a:solidFill>
                <a:latin typeface="Arial"/>
                <a:cs typeface="Arial"/>
              </a:rPr>
              <a:t> </a:t>
            </a:r>
            <a:r>
              <a:rPr sz="1000" dirty="0">
                <a:solidFill>
                  <a:srgbClr val="7E7E7E"/>
                </a:solidFill>
                <a:latin typeface="Arial"/>
                <a:cs typeface="Arial"/>
              </a:rPr>
              <a:t>1460;</a:t>
            </a:r>
            <a:r>
              <a:rPr sz="1000" spc="-40"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12,</a:t>
            </a:r>
            <a:r>
              <a:rPr sz="1000" spc="-25" dirty="0">
                <a:solidFill>
                  <a:srgbClr val="7E7E7E"/>
                </a:solidFill>
                <a:latin typeface="Arial"/>
                <a:cs typeface="Arial"/>
              </a:rPr>
              <a:t> </a:t>
            </a:r>
            <a:r>
              <a:rPr sz="1000" dirty="0">
                <a:solidFill>
                  <a:srgbClr val="7E7E7E"/>
                </a:solidFill>
                <a:latin typeface="Arial"/>
                <a:cs typeface="Arial"/>
              </a:rPr>
              <a:t>1,551;</a:t>
            </a:r>
            <a:r>
              <a:rPr sz="1000" spc="-40"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13,</a:t>
            </a:r>
            <a:r>
              <a:rPr sz="1000" spc="-25" dirty="0">
                <a:solidFill>
                  <a:srgbClr val="7E7E7E"/>
                </a:solidFill>
                <a:latin typeface="Arial"/>
                <a:cs typeface="Arial"/>
              </a:rPr>
              <a:t> </a:t>
            </a:r>
            <a:r>
              <a:rPr sz="1000" dirty="0">
                <a:solidFill>
                  <a:srgbClr val="7E7E7E"/>
                </a:solidFill>
                <a:latin typeface="Arial"/>
                <a:cs typeface="Arial"/>
              </a:rPr>
              <a:t>1540;</a:t>
            </a:r>
            <a:r>
              <a:rPr sz="1000" spc="-40"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14,</a:t>
            </a:r>
            <a:r>
              <a:rPr sz="1000" spc="-25" dirty="0">
                <a:solidFill>
                  <a:srgbClr val="7E7E7E"/>
                </a:solidFill>
                <a:latin typeface="Arial"/>
                <a:cs typeface="Arial"/>
              </a:rPr>
              <a:t> </a:t>
            </a:r>
            <a:r>
              <a:rPr sz="1000" dirty="0">
                <a:solidFill>
                  <a:srgbClr val="7E7E7E"/>
                </a:solidFill>
                <a:latin typeface="Arial"/>
                <a:cs typeface="Arial"/>
              </a:rPr>
              <a:t>1482;</a:t>
            </a:r>
            <a:r>
              <a:rPr sz="1000" spc="-40"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15,</a:t>
            </a:r>
            <a:r>
              <a:rPr sz="1000" spc="-25" dirty="0">
                <a:solidFill>
                  <a:srgbClr val="7E7E7E"/>
                </a:solidFill>
                <a:latin typeface="Arial"/>
                <a:cs typeface="Arial"/>
              </a:rPr>
              <a:t> </a:t>
            </a:r>
            <a:r>
              <a:rPr sz="1000" spc="-10" dirty="0">
                <a:solidFill>
                  <a:srgbClr val="7E7E7E"/>
                </a:solidFill>
                <a:latin typeface="Arial"/>
                <a:cs typeface="Arial"/>
              </a:rPr>
              <a:t>1517;</a:t>
            </a:r>
            <a:endParaRPr sz="1000">
              <a:latin typeface="Arial"/>
              <a:cs typeface="Arial"/>
            </a:endParaRPr>
          </a:p>
          <a:p>
            <a:pPr marL="12700">
              <a:lnSpc>
                <a:spcPct val="100000"/>
              </a:lnSpc>
            </a:pPr>
            <a:r>
              <a:rPr sz="1000" dirty="0">
                <a:solidFill>
                  <a:srgbClr val="7E7E7E"/>
                </a:solidFill>
                <a:latin typeface="Arial"/>
                <a:cs typeface="Arial"/>
              </a:rPr>
              <a:t>Survey</a:t>
            </a:r>
            <a:r>
              <a:rPr sz="1000" spc="-30" dirty="0">
                <a:solidFill>
                  <a:srgbClr val="7E7E7E"/>
                </a:solidFill>
                <a:latin typeface="Arial"/>
                <a:cs typeface="Arial"/>
              </a:rPr>
              <a:t> </a:t>
            </a:r>
            <a:r>
              <a:rPr sz="1000" dirty="0">
                <a:solidFill>
                  <a:srgbClr val="7E7E7E"/>
                </a:solidFill>
                <a:latin typeface="Arial"/>
                <a:cs typeface="Arial"/>
              </a:rPr>
              <a:t>16,</a:t>
            </a:r>
            <a:r>
              <a:rPr sz="1000" spc="-35" dirty="0">
                <a:solidFill>
                  <a:srgbClr val="7E7E7E"/>
                </a:solidFill>
                <a:latin typeface="Arial"/>
                <a:cs typeface="Arial"/>
              </a:rPr>
              <a:t> </a:t>
            </a:r>
            <a:r>
              <a:rPr sz="1000" spc="-20" dirty="0">
                <a:solidFill>
                  <a:srgbClr val="7E7E7E"/>
                </a:solidFill>
                <a:latin typeface="Arial"/>
                <a:cs typeface="Arial"/>
              </a:rPr>
              <a:t>1523</a:t>
            </a:r>
            <a:endParaRPr sz="1000">
              <a:latin typeface="Arial"/>
              <a:cs typeface="Arial"/>
            </a:endParaRPr>
          </a:p>
        </p:txBody>
      </p:sp>
      <p:sp>
        <p:nvSpPr>
          <p:cNvPr id="37" name="object 3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84</a:t>
            </a:r>
            <a:endParaRPr sz="1800">
              <a:latin typeface="Calibri"/>
              <a:cs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542" y="225933"/>
            <a:ext cx="11355070" cy="793750"/>
          </a:xfrm>
          <a:prstGeom prst="rect">
            <a:avLst/>
          </a:prstGeom>
        </p:spPr>
        <p:txBody>
          <a:bodyPr vert="horz" wrap="square" lIns="0" tIns="43815" rIns="0" bIns="0" rtlCol="0">
            <a:spAutoFit/>
          </a:bodyPr>
          <a:lstStyle/>
          <a:p>
            <a:pPr marL="12700" marR="5080">
              <a:lnSpc>
                <a:spcPts val="1939"/>
              </a:lnSpc>
              <a:spcBef>
                <a:spcPts val="345"/>
              </a:spcBef>
            </a:pPr>
            <a:r>
              <a:rPr dirty="0">
                <a:solidFill>
                  <a:srgbClr val="5C5B5A"/>
                </a:solidFill>
              </a:rPr>
              <a:t>The</a:t>
            </a:r>
            <a:r>
              <a:rPr spc="-40" dirty="0">
                <a:solidFill>
                  <a:srgbClr val="5C5B5A"/>
                </a:solidFill>
              </a:rPr>
              <a:t> </a:t>
            </a:r>
            <a:r>
              <a:rPr dirty="0">
                <a:solidFill>
                  <a:srgbClr val="5C5B5A"/>
                </a:solidFill>
              </a:rPr>
              <a:t>health</a:t>
            </a:r>
            <a:r>
              <a:rPr spc="-25" dirty="0">
                <a:solidFill>
                  <a:srgbClr val="5C5B5A"/>
                </a:solidFill>
              </a:rPr>
              <a:t> </a:t>
            </a:r>
            <a:r>
              <a:rPr dirty="0">
                <a:solidFill>
                  <a:srgbClr val="5C5B5A"/>
                </a:solidFill>
              </a:rPr>
              <a:t>confidence</a:t>
            </a:r>
            <a:r>
              <a:rPr spc="-35" dirty="0">
                <a:solidFill>
                  <a:srgbClr val="5C5B5A"/>
                </a:solidFill>
              </a:rPr>
              <a:t> </a:t>
            </a:r>
            <a:r>
              <a:rPr dirty="0">
                <a:solidFill>
                  <a:srgbClr val="5C5B5A"/>
                </a:solidFill>
              </a:rPr>
              <a:t>score</a:t>
            </a:r>
            <a:r>
              <a:rPr spc="-40" dirty="0">
                <a:solidFill>
                  <a:srgbClr val="5C5B5A"/>
                </a:solidFill>
              </a:rPr>
              <a:t> </a:t>
            </a:r>
            <a:r>
              <a:rPr dirty="0">
                <a:solidFill>
                  <a:srgbClr val="5C5B5A"/>
                </a:solidFill>
              </a:rPr>
              <a:t>among</a:t>
            </a:r>
            <a:r>
              <a:rPr spc="-30" dirty="0">
                <a:solidFill>
                  <a:srgbClr val="5C5B5A"/>
                </a:solidFill>
              </a:rPr>
              <a:t> </a:t>
            </a:r>
            <a:r>
              <a:rPr dirty="0"/>
              <a:t>disabled</a:t>
            </a:r>
            <a:r>
              <a:rPr spc="-35" dirty="0"/>
              <a:t> </a:t>
            </a:r>
            <a:r>
              <a:rPr dirty="0"/>
              <a:t>respondents</a:t>
            </a:r>
            <a:r>
              <a:rPr spc="-15" dirty="0"/>
              <a:t> </a:t>
            </a:r>
            <a:r>
              <a:rPr dirty="0">
                <a:solidFill>
                  <a:srgbClr val="5C5B5A"/>
                </a:solidFill>
              </a:rPr>
              <a:t>continues</a:t>
            </a:r>
            <a:r>
              <a:rPr spc="-45" dirty="0">
                <a:solidFill>
                  <a:srgbClr val="5C5B5A"/>
                </a:solidFill>
              </a:rPr>
              <a:t> </a:t>
            </a:r>
            <a:r>
              <a:rPr dirty="0">
                <a:solidFill>
                  <a:srgbClr val="5C5B5A"/>
                </a:solidFill>
              </a:rPr>
              <a:t>to</a:t>
            </a:r>
            <a:r>
              <a:rPr spc="-30" dirty="0">
                <a:solidFill>
                  <a:srgbClr val="5C5B5A"/>
                </a:solidFill>
              </a:rPr>
              <a:t> </a:t>
            </a:r>
            <a:r>
              <a:rPr dirty="0">
                <a:solidFill>
                  <a:srgbClr val="5C5B5A"/>
                </a:solidFill>
              </a:rPr>
              <a:t>fluctuate</a:t>
            </a:r>
            <a:r>
              <a:rPr spc="-45" dirty="0">
                <a:solidFill>
                  <a:srgbClr val="5C5B5A"/>
                </a:solidFill>
              </a:rPr>
              <a:t> </a:t>
            </a:r>
            <a:r>
              <a:rPr spc="-10" dirty="0">
                <a:solidFill>
                  <a:srgbClr val="5C5B5A"/>
                </a:solidFill>
              </a:rPr>
              <a:t>wave-</a:t>
            </a:r>
            <a:r>
              <a:rPr dirty="0">
                <a:solidFill>
                  <a:srgbClr val="5C5B5A"/>
                </a:solidFill>
              </a:rPr>
              <a:t>on</a:t>
            </a:r>
            <a:r>
              <a:rPr spc="-20" dirty="0">
                <a:solidFill>
                  <a:srgbClr val="5C5B5A"/>
                </a:solidFill>
              </a:rPr>
              <a:t> </a:t>
            </a:r>
            <a:r>
              <a:rPr dirty="0">
                <a:solidFill>
                  <a:srgbClr val="5C5B5A"/>
                </a:solidFill>
              </a:rPr>
              <a:t>wave.</a:t>
            </a:r>
            <a:r>
              <a:rPr spc="-25" dirty="0">
                <a:solidFill>
                  <a:srgbClr val="5C5B5A"/>
                </a:solidFill>
              </a:rPr>
              <a:t> </a:t>
            </a:r>
            <a:r>
              <a:rPr dirty="0">
                <a:solidFill>
                  <a:srgbClr val="5C5B5A"/>
                </a:solidFill>
              </a:rPr>
              <a:t>In</a:t>
            </a:r>
            <a:r>
              <a:rPr spc="-25" dirty="0">
                <a:solidFill>
                  <a:srgbClr val="5C5B5A"/>
                </a:solidFill>
              </a:rPr>
              <a:t> </a:t>
            </a:r>
            <a:r>
              <a:rPr spc="-20" dirty="0">
                <a:solidFill>
                  <a:srgbClr val="5C5B5A"/>
                </a:solidFill>
              </a:rPr>
              <a:t>line </a:t>
            </a:r>
            <a:r>
              <a:rPr dirty="0">
                <a:solidFill>
                  <a:srgbClr val="5C5B5A"/>
                </a:solidFill>
              </a:rPr>
              <a:t>with</a:t>
            </a:r>
            <a:r>
              <a:rPr spc="-50" dirty="0">
                <a:solidFill>
                  <a:srgbClr val="5C5B5A"/>
                </a:solidFill>
              </a:rPr>
              <a:t> </a:t>
            </a:r>
            <a:r>
              <a:rPr dirty="0">
                <a:solidFill>
                  <a:srgbClr val="5C5B5A"/>
                </a:solidFill>
              </a:rPr>
              <a:t>the</a:t>
            </a:r>
            <a:r>
              <a:rPr spc="-30" dirty="0">
                <a:solidFill>
                  <a:srgbClr val="5C5B5A"/>
                </a:solidFill>
              </a:rPr>
              <a:t> </a:t>
            </a:r>
            <a:r>
              <a:rPr dirty="0">
                <a:solidFill>
                  <a:srgbClr val="5C5B5A"/>
                </a:solidFill>
              </a:rPr>
              <a:t>GM</a:t>
            </a:r>
            <a:r>
              <a:rPr spc="-15" dirty="0">
                <a:solidFill>
                  <a:srgbClr val="5C5B5A"/>
                </a:solidFill>
              </a:rPr>
              <a:t> </a:t>
            </a:r>
            <a:r>
              <a:rPr dirty="0">
                <a:solidFill>
                  <a:srgbClr val="5C5B5A"/>
                </a:solidFill>
              </a:rPr>
              <a:t>average,</a:t>
            </a:r>
            <a:r>
              <a:rPr spc="35" dirty="0">
                <a:solidFill>
                  <a:srgbClr val="5C5B5A"/>
                </a:solidFill>
              </a:rPr>
              <a:t> </a:t>
            </a:r>
            <a:r>
              <a:rPr dirty="0"/>
              <a:t>shared</a:t>
            </a:r>
            <a:r>
              <a:rPr spc="-15" dirty="0"/>
              <a:t> </a:t>
            </a:r>
            <a:r>
              <a:rPr dirty="0"/>
              <a:t>decisions</a:t>
            </a:r>
            <a:r>
              <a:rPr spc="-25" dirty="0"/>
              <a:t> </a:t>
            </a:r>
            <a:r>
              <a:rPr dirty="0">
                <a:solidFill>
                  <a:srgbClr val="5C5B5A"/>
                </a:solidFill>
              </a:rPr>
              <a:t>has</a:t>
            </a:r>
            <a:r>
              <a:rPr spc="-30" dirty="0">
                <a:solidFill>
                  <a:srgbClr val="5C5B5A"/>
                </a:solidFill>
              </a:rPr>
              <a:t> </a:t>
            </a:r>
            <a:r>
              <a:rPr dirty="0">
                <a:solidFill>
                  <a:srgbClr val="5C5B5A"/>
                </a:solidFill>
              </a:rPr>
              <a:t>decreased,</a:t>
            </a:r>
            <a:r>
              <a:rPr spc="-15" dirty="0">
                <a:solidFill>
                  <a:srgbClr val="5C5B5A"/>
                </a:solidFill>
              </a:rPr>
              <a:t> </a:t>
            </a:r>
            <a:r>
              <a:rPr dirty="0">
                <a:solidFill>
                  <a:srgbClr val="5C5B5A"/>
                </a:solidFill>
              </a:rPr>
              <a:t>while</a:t>
            </a:r>
            <a:r>
              <a:rPr spc="-50" dirty="0">
                <a:solidFill>
                  <a:srgbClr val="5C5B5A"/>
                </a:solidFill>
              </a:rPr>
              <a:t> </a:t>
            </a:r>
            <a:r>
              <a:rPr dirty="0"/>
              <a:t>access </a:t>
            </a:r>
            <a:r>
              <a:rPr dirty="0">
                <a:solidFill>
                  <a:srgbClr val="5C5B5A"/>
                </a:solidFill>
              </a:rPr>
              <a:t>has</a:t>
            </a:r>
            <a:r>
              <a:rPr spc="-30" dirty="0">
                <a:solidFill>
                  <a:srgbClr val="5C5B5A"/>
                </a:solidFill>
              </a:rPr>
              <a:t> </a:t>
            </a:r>
            <a:r>
              <a:rPr dirty="0">
                <a:solidFill>
                  <a:srgbClr val="5C5B5A"/>
                </a:solidFill>
              </a:rPr>
              <a:t>increased.</a:t>
            </a:r>
            <a:r>
              <a:rPr spc="-15" dirty="0">
                <a:solidFill>
                  <a:srgbClr val="5C5B5A"/>
                </a:solidFill>
              </a:rPr>
              <a:t> </a:t>
            </a:r>
            <a:r>
              <a:rPr dirty="0">
                <a:solidFill>
                  <a:srgbClr val="5C5B5A"/>
                </a:solidFill>
              </a:rPr>
              <a:t>Knowledge</a:t>
            </a:r>
            <a:r>
              <a:rPr spc="-60" dirty="0">
                <a:solidFill>
                  <a:srgbClr val="5C5B5A"/>
                </a:solidFill>
              </a:rPr>
              <a:t> </a:t>
            </a:r>
            <a:r>
              <a:rPr dirty="0">
                <a:solidFill>
                  <a:srgbClr val="5C5B5A"/>
                </a:solidFill>
              </a:rPr>
              <a:t>and</a:t>
            </a:r>
            <a:r>
              <a:rPr spc="-20" dirty="0">
                <a:solidFill>
                  <a:srgbClr val="5C5B5A"/>
                </a:solidFill>
              </a:rPr>
              <a:t> </a:t>
            </a:r>
            <a:r>
              <a:rPr spc="-10" dirty="0">
                <a:solidFill>
                  <a:srgbClr val="5C5B5A"/>
                </a:solidFill>
              </a:rPr>
              <a:t>self- </a:t>
            </a:r>
            <a:r>
              <a:rPr dirty="0">
                <a:solidFill>
                  <a:srgbClr val="5C5B5A"/>
                </a:solidFill>
              </a:rPr>
              <a:t>management</a:t>
            </a:r>
            <a:r>
              <a:rPr spc="-30" dirty="0">
                <a:solidFill>
                  <a:srgbClr val="5C5B5A"/>
                </a:solidFill>
              </a:rPr>
              <a:t> </a:t>
            </a:r>
            <a:r>
              <a:rPr dirty="0">
                <a:solidFill>
                  <a:srgbClr val="5C5B5A"/>
                </a:solidFill>
              </a:rPr>
              <a:t>have</a:t>
            </a:r>
            <a:r>
              <a:rPr spc="-10" dirty="0">
                <a:solidFill>
                  <a:srgbClr val="5C5B5A"/>
                </a:solidFill>
              </a:rPr>
              <a:t> </a:t>
            </a:r>
            <a:r>
              <a:rPr dirty="0">
                <a:solidFill>
                  <a:srgbClr val="5C5B5A"/>
                </a:solidFill>
              </a:rPr>
              <a:t>remained</a:t>
            </a:r>
            <a:r>
              <a:rPr spc="-40" dirty="0">
                <a:solidFill>
                  <a:srgbClr val="5C5B5A"/>
                </a:solidFill>
              </a:rPr>
              <a:t> </a:t>
            </a:r>
            <a:r>
              <a:rPr dirty="0">
                <a:solidFill>
                  <a:srgbClr val="5C5B5A"/>
                </a:solidFill>
              </a:rPr>
              <a:t>largely</a:t>
            </a:r>
            <a:r>
              <a:rPr spc="-40" dirty="0">
                <a:solidFill>
                  <a:srgbClr val="5C5B5A"/>
                </a:solidFill>
              </a:rPr>
              <a:t> </a:t>
            </a:r>
            <a:r>
              <a:rPr dirty="0">
                <a:solidFill>
                  <a:srgbClr val="5C5B5A"/>
                </a:solidFill>
              </a:rPr>
              <a:t>constant</a:t>
            </a:r>
            <a:r>
              <a:rPr spc="-40" dirty="0">
                <a:solidFill>
                  <a:srgbClr val="5C5B5A"/>
                </a:solidFill>
              </a:rPr>
              <a:t> </a:t>
            </a:r>
            <a:r>
              <a:rPr dirty="0">
                <a:solidFill>
                  <a:srgbClr val="5C5B5A"/>
                </a:solidFill>
              </a:rPr>
              <a:t>from</a:t>
            </a:r>
            <a:r>
              <a:rPr spc="-40" dirty="0">
                <a:solidFill>
                  <a:srgbClr val="5C5B5A"/>
                </a:solidFill>
              </a:rPr>
              <a:t> </a:t>
            </a:r>
            <a:r>
              <a:rPr dirty="0">
                <a:solidFill>
                  <a:srgbClr val="5C5B5A"/>
                </a:solidFill>
              </a:rPr>
              <a:t>last</a:t>
            </a:r>
            <a:r>
              <a:rPr spc="-40" dirty="0">
                <a:solidFill>
                  <a:srgbClr val="5C5B5A"/>
                </a:solidFill>
              </a:rPr>
              <a:t> </a:t>
            </a:r>
            <a:r>
              <a:rPr spc="-10" dirty="0">
                <a:solidFill>
                  <a:srgbClr val="5C5B5A"/>
                </a:solidFill>
              </a:rPr>
              <a:t>wave.</a:t>
            </a:r>
          </a:p>
        </p:txBody>
      </p:sp>
      <p:sp>
        <p:nvSpPr>
          <p:cNvPr id="3" name="object 3"/>
          <p:cNvSpPr txBox="1"/>
          <p:nvPr/>
        </p:nvSpPr>
        <p:spPr>
          <a:xfrm>
            <a:off x="1985898" y="1280922"/>
            <a:ext cx="86506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5C5B5A"/>
                </a:solidFill>
                <a:latin typeface="Arial"/>
                <a:cs typeface="Arial"/>
              </a:rPr>
              <a:t>Dimensions</a:t>
            </a:r>
            <a:r>
              <a:rPr sz="1600" b="1" spc="-35" dirty="0">
                <a:solidFill>
                  <a:srgbClr val="5C5B5A"/>
                </a:solidFill>
                <a:latin typeface="Arial"/>
                <a:cs typeface="Arial"/>
              </a:rPr>
              <a:t> </a:t>
            </a:r>
            <a:r>
              <a:rPr sz="1600" b="1" dirty="0">
                <a:solidFill>
                  <a:srgbClr val="5C5B5A"/>
                </a:solidFill>
                <a:latin typeface="Arial"/>
                <a:cs typeface="Arial"/>
              </a:rPr>
              <a:t>of</a:t>
            </a:r>
            <a:r>
              <a:rPr sz="1600" b="1" spc="-55" dirty="0">
                <a:solidFill>
                  <a:srgbClr val="5C5B5A"/>
                </a:solidFill>
                <a:latin typeface="Arial"/>
                <a:cs typeface="Arial"/>
              </a:rPr>
              <a:t> </a:t>
            </a:r>
            <a:r>
              <a:rPr sz="1600" b="1" dirty="0">
                <a:solidFill>
                  <a:srgbClr val="5C5B5A"/>
                </a:solidFill>
                <a:latin typeface="Arial"/>
                <a:cs typeface="Arial"/>
              </a:rPr>
              <a:t>Greater</a:t>
            </a:r>
            <a:r>
              <a:rPr sz="1600" b="1" spc="-25" dirty="0">
                <a:solidFill>
                  <a:srgbClr val="5C5B5A"/>
                </a:solidFill>
                <a:latin typeface="Arial"/>
                <a:cs typeface="Arial"/>
              </a:rPr>
              <a:t> </a:t>
            </a:r>
            <a:r>
              <a:rPr sz="1600" b="1" spc="-10" dirty="0">
                <a:solidFill>
                  <a:srgbClr val="5C5B5A"/>
                </a:solidFill>
                <a:latin typeface="Arial"/>
                <a:cs typeface="Arial"/>
              </a:rPr>
              <a:t>Manchester</a:t>
            </a:r>
            <a:r>
              <a:rPr sz="1600" b="1" spc="-40" dirty="0">
                <a:solidFill>
                  <a:srgbClr val="5C5B5A"/>
                </a:solidFill>
                <a:latin typeface="Arial"/>
                <a:cs typeface="Arial"/>
              </a:rPr>
              <a:t> </a:t>
            </a:r>
            <a:r>
              <a:rPr sz="1600" b="1" dirty="0">
                <a:solidFill>
                  <a:srgbClr val="5C5B5A"/>
                </a:solidFill>
                <a:latin typeface="Arial"/>
                <a:cs typeface="Arial"/>
              </a:rPr>
              <a:t>health</a:t>
            </a:r>
            <a:r>
              <a:rPr sz="1600" b="1" spc="-45" dirty="0">
                <a:solidFill>
                  <a:srgbClr val="5C5B5A"/>
                </a:solidFill>
                <a:latin typeface="Arial"/>
                <a:cs typeface="Arial"/>
              </a:rPr>
              <a:t> </a:t>
            </a:r>
            <a:r>
              <a:rPr sz="1600" b="1" dirty="0">
                <a:solidFill>
                  <a:srgbClr val="5C5B5A"/>
                </a:solidFill>
                <a:latin typeface="Arial"/>
                <a:cs typeface="Arial"/>
              </a:rPr>
              <a:t>confidence</a:t>
            </a:r>
            <a:r>
              <a:rPr sz="1600" b="1" spc="-30" dirty="0">
                <a:solidFill>
                  <a:srgbClr val="5C5B5A"/>
                </a:solidFill>
                <a:latin typeface="Arial"/>
                <a:cs typeface="Arial"/>
              </a:rPr>
              <a:t> </a:t>
            </a:r>
            <a:r>
              <a:rPr sz="1600" b="1" dirty="0">
                <a:solidFill>
                  <a:srgbClr val="5C5B5A"/>
                </a:solidFill>
                <a:latin typeface="Arial"/>
                <a:cs typeface="Arial"/>
              </a:rPr>
              <a:t>score</a:t>
            </a:r>
            <a:r>
              <a:rPr sz="1600" b="1" spc="-60" dirty="0">
                <a:solidFill>
                  <a:srgbClr val="5C5B5A"/>
                </a:solidFill>
                <a:latin typeface="Arial"/>
                <a:cs typeface="Arial"/>
              </a:rPr>
              <a:t> </a:t>
            </a:r>
            <a:r>
              <a:rPr sz="1600" b="1" dirty="0">
                <a:solidFill>
                  <a:srgbClr val="5C5B5A"/>
                </a:solidFill>
                <a:latin typeface="Arial"/>
                <a:cs typeface="Arial"/>
              </a:rPr>
              <a:t>among</a:t>
            </a:r>
            <a:r>
              <a:rPr sz="1600" b="1" spc="-40" dirty="0">
                <a:solidFill>
                  <a:srgbClr val="5C5B5A"/>
                </a:solidFill>
                <a:latin typeface="Arial"/>
                <a:cs typeface="Arial"/>
              </a:rPr>
              <a:t> </a:t>
            </a:r>
            <a:r>
              <a:rPr sz="1600" b="1" dirty="0">
                <a:solidFill>
                  <a:srgbClr val="5C5B5A"/>
                </a:solidFill>
                <a:latin typeface="Arial"/>
                <a:cs typeface="Arial"/>
              </a:rPr>
              <a:t>disabled</a:t>
            </a:r>
            <a:r>
              <a:rPr sz="1600" b="1" spc="-35" dirty="0">
                <a:solidFill>
                  <a:srgbClr val="5C5B5A"/>
                </a:solidFill>
                <a:latin typeface="Arial"/>
                <a:cs typeface="Arial"/>
              </a:rPr>
              <a:t> </a:t>
            </a:r>
            <a:r>
              <a:rPr sz="1600" b="1" spc="-10" dirty="0">
                <a:solidFill>
                  <a:srgbClr val="5C5B5A"/>
                </a:solidFill>
                <a:latin typeface="Arial"/>
                <a:cs typeface="Arial"/>
              </a:rPr>
              <a:t>respondents</a:t>
            </a:r>
            <a:endParaRPr sz="1600">
              <a:latin typeface="Arial"/>
              <a:cs typeface="Arial"/>
            </a:endParaRPr>
          </a:p>
        </p:txBody>
      </p:sp>
      <p:sp>
        <p:nvSpPr>
          <p:cNvPr id="4" name="object 4"/>
          <p:cNvSpPr/>
          <p:nvPr/>
        </p:nvSpPr>
        <p:spPr>
          <a:xfrm>
            <a:off x="885063" y="4797805"/>
            <a:ext cx="10452100" cy="46355"/>
          </a:xfrm>
          <a:custGeom>
            <a:avLst/>
            <a:gdLst/>
            <a:ahLst/>
            <a:cxnLst/>
            <a:rect l="l" t="t" r="r" b="b"/>
            <a:pathLst>
              <a:path w="10452100" h="46354">
                <a:moveTo>
                  <a:pt x="0" y="0"/>
                </a:moveTo>
                <a:lnTo>
                  <a:pt x="10451973" y="0"/>
                </a:lnTo>
              </a:path>
              <a:path w="10452100" h="46354">
                <a:moveTo>
                  <a:pt x="0" y="0"/>
                </a:moveTo>
                <a:lnTo>
                  <a:pt x="0" y="45847"/>
                </a:lnTo>
              </a:path>
              <a:path w="10452100" h="46354">
                <a:moveTo>
                  <a:pt x="1045844" y="0"/>
                </a:moveTo>
                <a:lnTo>
                  <a:pt x="1045844" y="45847"/>
                </a:lnTo>
              </a:path>
              <a:path w="10452100" h="46354">
                <a:moveTo>
                  <a:pt x="2089785" y="0"/>
                </a:moveTo>
                <a:lnTo>
                  <a:pt x="2089785" y="45847"/>
                </a:lnTo>
              </a:path>
              <a:path w="10452100" h="46354">
                <a:moveTo>
                  <a:pt x="3135249" y="0"/>
                </a:moveTo>
                <a:lnTo>
                  <a:pt x="3135249" y="45847"/>
                </a:lnTo>
              </a:path>
              <a:path w="10452100" h="46354">
                <a:moveTo>
                  <a:pt x="4180713" y="0"/>
                </a:moveTo>
                <a:lnTo>
                  <a:pt x="4180713" y="45847"/>
                </a:lnTo>
              </a:path>
              <a:path w="10452100" h="46354">
                <a:moveTo>
                  <a:pt x="5226177" y="0"/>
                </a:moveTo>
                <a:lnTo>
                  <a:pt x="5226177" y="45847"/>
                </a:lnTo>
              </a:path>
              <a:path w="10452100" h="46354">
                <a:moveTo>
                  <a:pt x="6271641" y="0"/>
                </a:moveTo>
                <a:lnTo>
                  <a:pt x="6271641" y="45847"/>
                </a:lnTo>
              </a:path>
              <a:path w="10452100" h="46354">
                <a:moveTo>
                  <a:pt x="7317105" y="0"/>
                </a:moveTo>
                <a:lnTo>
                  <a:pt x="7317105" y="45847"/>
                </a:lnTo>
              </a:path>
              <a:path w="10452100" h="46354">
                <a:moveTo>
                  <a:pt x="8361044" y="0"/>
                </a:moveTo>
                <a:lnTo>
                  <a:pt x="8361044" y="45847"/>
                </a:lnTo>
              </a:path>
              <a:path w="10452100" h="46354">
                <a:moveTo>
                  <a:pt x="9406509" y="0"/>
                </a:moveTo>
                <a:lnTo>
                  <a:pt x="9406509" y="45847"/>
                </a:lnTo>
              </a:path>
              <a:path w="10452100" h="46354">
                <a:moveTo>
                  <a:pt x="10451973" y="0"/>
                </a:moveTo>
                <a:lnTo>
                  <a:pt x="10451973" y="45847"/>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1393380" y="3485114"/>
            <a:ext cx="9435465" cy="1154430"/>
            <a:chOff x="1393380" y="3485114"/>
            <a:chExt cx="9435465" cy="1154430"/>
          </a:xfrm>
        </p:grpSpPr>
        <p:sp>
          <p:nvSpPr>
            <p:cNvPr id="6" name="object 6"/>
            <p:cNvSpPr/>
            <p:nvPr/>
          </p:nvSpPr>
          <p:spPr>
            <a:xfrm>
              <a:off x="1407667" y="3499401"/>
              <a:ext cx="9406890" cy="645160"/>
            </a:xfrm>
            <a:custGeom>
              <a:avLst/>
              <a:gdLst/>
              <a:ahLst/>
              <a:cxnLst/>
              <a:rect l="l" t="t" r="r" b="b"/>
              <a:pathLst>
                <a:path w="9406890" h="645160">
                  <a:moveTo>
                    <a:pt x="0" y="385527"/>
                  </a:moveTo>
                  <a:lnTo>
                    <a:pt x="47504" y="370681"/>
                  </a:lnTo>
                  <a:lnTo>
                    <a:pt x="95010" y="354823"/>
                  </a:lnTo>
                  <a:lnTo>
                    <a:pt x="142517" y="338112"/>
                  </a:lnTo>
                  <a:lnTo>
                    <a:pt x="190026" y="320710"/>
                  </a:lnTo>
                  <a:lnTo>
                    <a:pt x="237535" y="302774"/>
                  </a:lnTo>
                  <a:lnTo>
                    <a:pt x="285045" y="284466"/>
                  </a:lnTo>
                  <a:lnTo>
                    <a:pt x="332556" y="265944"/>
                  </a:lnTo>
                  <a:lnTo>
                    <a:pt x="380068" y="247369"/>
                  </a:lnTo>
                  <a:lnTo>
                    <a:pt x="427580" y="228899"/>
                  </a:lnTo>
                  <a:lnTo>
                    <a:pt x="475092" y="210695"/>
                  </a:lnTo>
                  <a:lnTo>
                    <a:pt x="522604" y="192916"/>
                  </a:lnTo>
                  <a:lnTo>
                    <a:pt x="570117" y="175722"/>
                  </a:lnTo>
                  <a:lnTo>
                    <a:pt x="617629" y="159273"/>
                  </a:lnTo>
                  <a:lnTo>
                    <a:pt x="665141" y="143727"/>
                  </a:lnTo>
                  <a:lnTo>
                    <a:pt x="712653" y="129246"/>
                  </a:lnTo>
                  <a:lnTo>
                    <a:pt x="760164" y="115988"/>
                  </a:lnTo>
                  <a:lnTo>
                    <a:pt x="807674" y="104113"/>
                  </a:lnTo>
                  <a:lnTo>
                    <a:pt x="855183" y="93782"/>
                  </a:lnTo>
                  <a:lnTo>
                    <a:pt x="902692" y="85152"/>
                  </a:lnTo>
                  <a:lnTo>
                    <a:pt x="950199" y="78385"/>
                  </a:lnTo>
                  <a:lnTo>
                    <a:pt x="997705" y="73639"/>
                  </a:lnTo>
                  <a:lnTo>
                    <a:pt x="1045209" y="71075"/>
                  </a:lnTo>
                  <a:lnTo>
                    <a:pt x="1092714" y="71117"/>
                  </a:lnTo>
                  <a:lnTo>
                    <a:pt x="1140220" y="73915"/>
                  </a:lnTo>
                  <a:lnTo>
                    <a:pt x="1187727" y="79220"/>
                  </a:lnTo>
                  <a:lnTo>
                    <a:pt x="1235236" y="86779"/>
                  </a:lnTo>
                  <a:lnTo>
                    <a:pt x="1282745" y="96344"/>
                  </a:lnTo>
                  <a:lnTo>
                    <a:pt x="1330255" y="107663"/>
                  </a:lnTo>
                  <a:lnTo>
                    <a:pt x="1377766" y="120485"/>
                  </a:lnTo>
                  <a:lnTo>
                    <a:pt x="1425278" y="134561"/>
                  </a:lnTo>
                  <a:lnTo>
                    <a:pt x="1472790" y="149640"/>
                  </a:lnTo>
                  <a:lnTo>
                    <a:pt x="1520302" y="165471"/>
                  </a:lnTo>
                  <a:lnTo>
                    <a:pt x="1567814" y="181804"/>
                  </a:lnTo>
                  <a:lnTo>
                    <a:pt x="1615327" y="198387"/>
                  </a:lnTo>
                  <a:lnTo>
                    <a:pt x="1662839" y="214972"/>
                  </a:lnTo>
                  <a:lnTo>
                    <a:pt x="1710351" y="231306"/>
                  </a:lnTo>
                  <a:lnTo>
                    <a:pt x="1757863" y="247140"/>
                  </a:lnTo>
                  <a:lnTo>
                    <a:pt x="1805374" y="262222"/>
                  </a:lnTo>
                  <a:lnTo>
                    <a:pt x="1852884" y="276303"/>
                  </a:lnTo>
                  <a:lnTo>
                    <a:pt x="1900393" y="289133"/>
                  </a:lnTo>
                  <a:lnTo>
                    <a:pt x="1947902" y="300459"/>
                  </a:lnTo>
                  <a:lnTo>
                    <a:pt x="1995409" y="310032"/>
                  </a:lnTo>
                  <a:lnTo>
                    <a:pt x="2042915" y="317601"/>
                  </a:lnTo>
                  <a:lnTo>
                    <a:pt x="2090420" y="322916"/>
                  </a:lnTo>
                  <a:lnTo>
                    <a:pt x="2140185" y="326423"/>
                  </a:lnTo>
                  <a:lnTo>
                    <a:pt x="2189951" y="328461"/>
                  </a:lnTo>
                  <a:lnTo>
                    <a:pt x="2239717" y="329152"/>
                  </a:lnTo>
                  <a:lnTo>
                    <a:pt x="2289484" y="328621"/>
                  </a:lnTo>
                  <a:lnTo>
                    <a:pt x="2339250" y="326988"/>
                  </a:lnTo>
                  <a:lnTo>
                    <a:pt x="2389018" y="324378"/>
                  </a:lnTo>
                  <a:lnTo>
                    <a:pt x="2438785" y="320913"/>
                  </a:lnTo>
                  <a:lnTo>
                    <a:pt x="2488553" y="316714"/>
                  </a:lnTo>
                  <a:lnTo>
                    <a:pt x="2538322" y="311906"/>
                  </a:lnTo>
                  <a:lnTo>
                    <a:pt x="2588092" y="306611"/>
                  </a:lnTo>
                  <a:lnTo>
                    <a:pt x="2637862" y="300951"/>
                  </a:lnTo>
                  <a:lnTo>
                    <a:pt x="2687633" y="295049"/>
                  </a:lnTo>
                  <a:lnTo>
                    <a:pt x="2737406" y="289028"/>
                  </a:lnTo>
                  <a:lnTo>
                    <a:pt x="2787179" y="283010"/>
                  </a:lnTo>
                  <a:lnTo>
                    <a:pt x="2836954" y="277119"/>
                  </a:lnTo>
                  <a:lnTo>
                    <a:pt x="2886729" y="271476"/>
                  </a:lnTo>
                  <a:lnTo>
                    <a:pt x="2936506" y="266205"/>
                  </a:lnTo>
                  <a:lnTo>
                    <a:pt x="2986285" y="261428"/>
                  </a:lnTo>
                  <a:lnTo>
                    <a:pt x="3036065" y="257267"/>
                  </a:lnTo>
                  <a:lnTo>
                    <a:pt x="3085846" y="253847"/>
                  </a:lnTo>
                  <a:lnTo>
                    <a:pt x="3135630" y="251288"/>
                  </a:lnTo>
                  <a:lnTo>
                    <a:pt x="3185395" y="249562"/>
                  </a:lnTo>
                  <a:lnTo>
                    <a:pt x="3235161" y="248497"/>
                  </a:lnTo>
                  <a:lnTo>
                    <a:pt x="3284927" y="248003"/>
                  </a:lnTo>
                  <a:lnTo>
                    <a:pt x="3334694" y="247992"/>
                  </a:lnTo>
                  <a:lnTo>
                    <a:pt x="3384460" y="248375"/>
                  </a:lnTo>
                  <a:lnTo>
                    <a:pt x="3434228" y="249063"/>
                  </a:lnTo>
                  <a:lnTo>
                    <a:pt x="3483995" y="249967"/>
                  </a:lnTo>
                  <a:lnTo>
                    <a:pt x="3533763" y="250997"/>
                  </a:lnTo>
                  <a:lnTo>
                    <a:pt x="3583532" y="252065"/>
                  </a:lnTo>
                  <a:lnTo>
                    <a:pt x="3633302" y="253081"/>
                  </a:lnTo>
                  <a:lnTo>
                    <a:pt x="3683072" y="253958"/>
                  </a:lnTo>
                  <a:lnTo>
                    <a:pt x="3732843" y="254604"/>
                  </a:lnTo>
                  <a:lnTo>
                    <a:pt x="3782616" y="254933"/>
                  </a:lnTo>
                  <a:lnTo>
                    <a:pt x="3832389" y="254854"/>
                  </a:lnTo>
                  <a:lnTo>
                    <a:pt x="3882164" y="254278"/>
                  </a:lnTo>
                  <a:lnTo>
                    <a:pt x="3931939" y="253117"/>
                  </a:lnTo>
                  <a:lnTo>
                    <a:pt x="3981716" y="251282"/>
                  </a:lnTo>
                  <a:lnTo>
                    <a:pt x="4031495" y="248683"/>
                  </a:lnTo>
                  <a:lnTo>
                    <a:pt x="4081275" y="245231"/>
                  </a:lnTo>
                  <a:lnTo>
                    <a:pt x="4131056" y="240837"/>
                  </a:lnTo>
                  <a:lnTo>
                    <a:pt x="4180840" y="235413"/>
                  </a:lnTo>
                  <a:lnTo>
                    <a:pt x="4228343" y="228866"/>
                  </a:lnTo>
                  <a:lnTo>
                    <a:pt x="4275847" y="220738"/>
                  </a:lnTo>
                  <a:lnTo>
                    <a:pt x="4323351" y="211209"/>
                  </a:lnTo>
                  <a:lnTo>
                    <a:pt x="4370855" y="200455"/>
                  </a:lnTo>
                  <a:lnTo>
                    <a:pt x="4418360" y="188655"/>
                  </a:lnTo>
                  <a:lnTo>
                    <a:pt x="4465865" y="175988"/>
                  </a:lnTo>
                  <a:lnTo>
                    <a:pt x="4513370" y="162631"/>
                  </a:lnTo>
                  <a:lnTo>
                    <a:pt x="4560876" y="148763"/>
                  </a:lnTo>
                  <a:lnTo>
                    <a:pt x="4608382" y="134562"/>
                  </a:lnTo>
                  <a:lnTo>
                    <a:pt x="4655889" y="120206"/>
                  </a:lnTo>
                  <a:lnTo>
                    <a:pt x="4703397" y="105873"/>
                  </a:lnTo>
                  <a:lnTo>
                    <a:pt x="4750905" y="91742"/>
                  </a:lnTo>
                  <a:lnTo>
                    <a:pt x="4798415" y="77991"/>
                  </a:lnTo>
                  <a:lnTo>
                    <a:pt x="4845925" y="64798"/>
                  </a:lnTo>
                  <a:lnTo>
                    <a:pt x="4893436" y="52340"/>
                  </a:lnTo>
                  <a:lnTo>
                    <a:pt x="4940949" y="40797"/>
                  </a:lnTo>
                  <a:lnTo>
                    <a:pt x="4988462" y="30347"/>
                  </a:lnTo>
                  <a:lnTo>
                    <a:pt x="5035977" y="21167"/>
                  </a:lnTo>
                  <a:lnTo>
                    <a:pt x="5083493" y="13436"/>
                  </a:lnTo>
                  <a:lnTo>
                    <a:pt x="5131010" y="7332"/>
                  </a:lnTo>
                  <a:lnTo>
                    <a:pt x="5178529" y="3033"/>
                  </a:lnTo>
                  <a:lnTo>
                    <a:pt x="5226050" y="717"/>
                  </a:lnTo>
                  <a:lnTo>
                    <a:pt x="5275815" y="0"/>
                  </a:lnTo>
                  <a:lnTo>
                    <a:pt x="5325581" y="467"/>
                  </a:lnTo>
                  <a:lnTo>
                    <a:pt x="5375347" y="2079"/>
                  </a:lnTo>
                  <a:lnTo>
                    <a:pt x="5425114" y="4794"/>
                  </a:lnTo>
                  <a:lnTo>
                    <a:pt x="5474880" y="8570"/>
                  </a:lnTo>
                  <a:lnTo>
                    <a:pt x="5524648" y="13366"/>
                  </a:lnTo>
                  <a:lnTo>
                    <a:pt x="5574415" y="19142"/>
                  </a:lnTo>
                  <a:lnTo>
                    <a:pt x="5624183" y="25855"/>
                  </a:lnTo>
                  <a:lnTo>
                    <a:pt x="5673952" y="33465"/>
                  </a:lnTo>
                  <a:lnTo>
                    <a:pt x="5723722" y="41929"/>
                  </a:lnTo>
                  <a:lnTo>
                    <a:pt x="5773492" y="51207"/>
                  </a:lnTo>
                  <a:lnTo>
                    <a:pt x="5823263" y="61258"/>
                  </a:lnTo>
                  <a:lnTo>
                    <a:pt x="5873036" y="72040"/>
                  </a:lnTo>
                  <a:lnTo>
                    <a:pt x="5922809" y="83512"/>
                  </a:lnTo>
                  <a:lnTo>
                    <a:pt x="5972584" y="95632"/>
                  </a:lnTo>
                  <a:lnTo>
                    <a:pt x="6022359" y="108360"/>
                  </a:lnTo>
                  <a:lnTo>
                    <a:pt x="6072136" y="121653"/>
                  </a:lnTo>
                  <a:lnTo>
                    <a:pt x="6121915" y="135471"/>
                  </a:lnTo>
                  <a:lnTo>
                    <a:pt x="6171695" y="149773"/>
                  </a:lnTo>
                  <a:lnTo>
                    <a:pt x="6221476" y="164516"/>
                  </a:lnTo>
                  <a:lnTo>
                    <a:pt x="6271259" y="179660"/>
                  </a:lnTo>
                  <a:lnTo>
                    <a:pt x="6314805" y="194330"/>
                  </a:lnTo>
                  <a:lnTo>
                    <a:pt x="6358350" y="211304"/>
                  </a:lnTo>
                  <a:lnTo>
                    <a:pt x="6401895" y="230326"/>
                  </a:lnTo>
                  <a:lnTo>
                    <a:pt x="6445441" y="251136"/>
                  </a:lnTo>
                  <a:lnTo>
                    <a:pt x="6488986" y="273477"/>
                  </a:lnTo>
                  <a:lnTo>
                    <a:pt x="6532532" y="297090"/>
                  </a:lnTo>
                  <a:lnTo>
                    <a:pt x="6576079" y="321716"/>
                  </a:lnTo>
                  <a:lnTo>
                    <a:pt x="6619625" y="347098"/>
                  </a:lnTo>
                  <a:lnTo>
                    <a:pt x="6663172" y="372977"/>
                  </a:lnTo>
                  <a:lnTo>
                    <a:pt x="6706720" y="399094"/>
                  </a:lnTo>
                  <a:lnTo>
                    <a:pt x="6750268" y="425192"/>
                  </a:lnTo>
                  <a:lnTo>
                    <a:pt x="6793817" y="451012"/>
                  </a:lnTo>
                  <a:lnTo>
                    <a:pt x="6837366" y="476295"/>
                  </a:lnTo>
                  <a:lnTo>
                    <a:pt x="6880916" y="500783"/>
                  </a:lnTo>
                  <a:lnTo>
                    <a:pt x="6924467" y="524219"/>
                  </a:lnTo>
                  <a:lnTo>
                    <a:pt x="6968019" y="546342"/>
                  </a:lnTo>
                  <a:lnTo>
                    <a:pt x="7011572" y="566896"/>
                  </a:lnTo>
                  <a:lnTo>
                    <a:pt x="7055125" y="585622"/>
                  </a:lnTo>
                  <a:lnTo>
                    <a:pt x="7098680" y="602261"/>
                  </a:lnTo>
                  <a:lnTo>
                    <a:pt x="7142235" y="616555"/>
                  </a:lnTo>
                  <a:lnTo>
                    <a:pt x="7185792" y="628246"/>
                  </a:lnTo>
                  <a:lnTo>
                    <a:pt x="7229350" y="637075"/>
                  </a:lnTo>
                  <a:lnTo>
                    <a:pt x="7272909" y="642784"/>
                  </a:lnTo>
                  <a:lnTo>
                    <a:pt x="7316470" y="645115"/>
                  </a:lnTo>
                  <a:lnTo>
                    <a:pt x="7360015" y="643785"/>
                  </a:lnTo>
                  <a:lnTo>
                    <a:pt x="7403560" y="638873"/>
                  </a:lnTo>
                  <a:lnTo>
                    <a:pt x="7447105" y="630669"/>
                  </a:lnTo>
                  <a:lnTo>
                    <a:pt x="7490651" y="619458"/>
                  </a:lnTo>
                  <a:lnTo>
                    <a:pt x="7534196" y="605529"/>
                  </a:lnTo>
                  <a:lnTo>
                    <a:pt x="7577742" y="589168"/>
                  </a:lnTo>
                  <a:lnTo>
                    <a:pt x="7621289" y="570664"/>
                  </a:lnTo>
                  <a:lnTo>
                    <a:pt x="7664835" y="550303"/>
                  </a:lnTo>
                  <a:lnTo>
                    <a:pt x="7708382" y="528373"/>
                  </a:lnTo>
                  <a:lnTo>
                    <a:pt x="7751930" y="505162"/>
                  </a:lnTo>
                  <a:lnTo>
                    <a:pt x="7795478" y="480956"/>
                  </a:lnTo>
                  <a:lnTo>
                    <a:pt x="7839027" y="456044"/>
                  </a:lnTo>
                  <a:lnTo>
                    <a:pt x="7882576" y="430713"/>
                  </a:lnTo>
                  <a:lnTo>
                    <a:pt x="7926126" y="405249"/>
                  </a:lnTo>
                  <a:lnTo>
                    <a:pt x="7969677" y="379941"/>
                  </a:lnTo>
                  <a:lnTo>
                    <a:pt x="8013229" y="355076"/>
                  </a:lnTo>
                  <a:lnTo>
                    <a:pt x="8056782" y="330941"/>
                  </a:lnTo>
                  <a:lnTo>
                    <a:pt x="8100335" y="307823"/>
                  </a:lnTo>
                  <a:lnTo>
                    <a:pt x="8143890" y="286011"/>
                  </a:lnTo>
                  <a:lnTo>
                    <a:pt x="8187445" y="265791"/>
                  </a:lnTo>
                  <a:lnTo>
                    <a:pt x="8231002" y="247451"/>
                  </a:lnTo>
                  <a:lnTo>
                    <a:pt x="8274560" y="231278"/>
                  </a:lnTo>
                  <a:lnTo>
                    <a:pt x="8318119" y="217560"/>
                  </a:lnTo>
                  <a:lnTo>
                    <a:pt x="8361680" y="206584"/>
                  </a:lnTo>
                  <a:lnTo>
                    <a:pt x="8411445" y="196648"/>
                  </a:lnTo>
                  <a:lnTo>
                    <a:pt x="8461211" y="188483"/>
                  </a:lnTo>
                  <a:lnTo>
                    <a:pt x="8510977" y="181953"/>
                  </a:lnTo>
                  <a:lnTo>
                    <a:pt x="8560743" y="176921"/>
                  </a:lnTo>
                  <a:lnTo>
                    <a:pt x="8610509" y="173253"/>
                  </a:lnTo>
                  <a:lnTo>
                    <a:pt x="8660275" y="170810"/>
                  </a:lnTo>
                  <a:lnTo>
                    <a:pt x="8710041" y="169458"/>
                  </a:lnTo>
                  <a:lnTo>
                    <a:pt x="8759806" y="169060"/>
                  </a:lnTo>
                  <a:lnTo>
                    <a:pt x="8809572" y="169479"/>
                  </a:lnTo>
                  <a:lnTo>
                    <a:pt x="8859338" y="170579"/>
                  </a:lnTo>
                  <a:lnTo>
                    <a:pt x="8909104" y="172224"/>
                  </a:lnTo>
                  <a:lnTo>
                    <a:pt x="8958870" y="174278"/>
                  </a:lnTo>
                  <a:lnTo>
                    <a:pt x="9008636" y="176605"/>
                  </a:lnTo>
                  <a:lnTo>
                    <a:pt x="9058402" y="179068"/>
                  </a:lnTo>
                  <a:lnTo>
                    <a:pt x="9108167" y="181531"/>
                  </a:lnTo>
                  <a:lnTo>
                    <a:pt x="9157933" y="183857"/>
                  </a:lnTo>
                  <a:lnTo>
                    <a:pt x="9207699" y="185911"/>
                  </a:lnTo>
                  <a:lnTo>
                    <a:pt x="9257465" y="187557"/>
                  </a:lnTo>
                  <a:lnTo>
                    <a:pt x="9307231" y="188657"/>
                  </a:lnTo>
                  <a:lnTo>
                    <a:pt x="9356997" y="189076"/>
                  </a:lnTo>
                  <a:lnTo>
                    <a:pt x="9406763" y="188677"/>
                  </a:lnTo>
                </a:path>
              </a:pathLst>
            </a:custGeom>
            <a:ln w="28575">
              <a:solidFill>
                <a:srgbClr val="4471C4"/>
              </a:solidFill>
            </a:ln>
          </p:spPr>
          <p:txBody>
            <a:bodyPr wrap="square" lIns="0" tIns="0" rIns="0" bIns="0" rtlCol="0"/>
            <a:lstStyle/>
            <a:p>
              <a:endParaRPr/>
            </a:p>
          </p:txBody>
        </p:sp>
        <p:sp>
          <p:nvSpPr>
            <p:cNvPr id="7" name="object 7"/>
            <p:cNvSpPr/>
            <p:nvPr/>
          </p:nvSpPr>
          <p:spPr>
            <a:xfrm>
              <a:off x="1407667" y="3855476"/>
              <a:ext cx="9406890" cy="334010"/>
            </a:xfrm>
            <a:custGeom>
              <a:avLst/>
              <a:gdLst/>
              <a:ahLst/>
              <a:cxnLst/>
              <a:rect l="l" t="t" r="r" b="b"/>
              <a:pathLst>
                <a:path w="9406890" h="334010">
                  <a:moveTo>
                    <a:pt x="0" y="333745"/>
                  </a:moveTo>
                  <a:lnTo>
                    <a:pt x="49766" y="330010"/>
                  </a:lnTo>
                  <a:lnTo>
                    <a:pt x="99534" y="326149"/>
                  </a:lnTo>
                  <a:lnTo>
                    <a:pt x="149304" y="322184"/>
                  </a:lnTo>
                  <a:lnTo>
                    <a:pt x="199075" y="318134"/>
                  </a:lnTo>
                  <a:lnTo>
                    <a:pt x="248847" y="314022"/>
                  </a:lnTo>
                  <a:lnTo>
                    <a:pt x="298620" y="309867"/>
                  </a:lnTo>
                  <a:lnTo>
                    <a:pt x="348393" y="305692"/>
                  </a:lnTo>
                  <a:lnTo>
                    <a:pt x="398168" y="301516"/>
                  </a:lnTo>
                  <a:lnTo>
                    <a:pt x="447942" y="297362"/>
                  </a:lnTo>
                  <a:lnTo>
                    <a:pt x="497717" y="293249"/>
                  </a:lnTo>
                  <a:lnTo>
                    <a:pt x="547492" y="289200"/>
                  </a:lnTo>
                  <a:lnTo>
                    <a:pt x="597267" y="285234"/>
                  </a:lnTo>
                  <a:lnTo>
                    <a:pt x="647041" y="281374"/>
                  </a:lnTo>
                  <a:lnTo>
                    <a:pt x="696816" y="277639"/>
                  </a:lnTo>
                  <a:lnTo>
                    <a:pt x="746589" y="274051"/>
                  </a:lnTo>
                  <a:lnTo>
                    <a:pt x="796362" y="270631"/>
                  </a:lnTo>
                  <a:lnTo>
                    <a:pt x="846134" y="267400"/>
                  </a:lnTo>
                  <a:lnTo>
                    <a:pt x="895905" y="264378"/>
                  </a:lnTo>
                  <a:lnTo>
                    <a:pt x="945675" y="261588"/>
                  </a:lnTo>
                  <a:lnTo>
                    <a:pt x="995443" y="259049"/>
                  </a:lnTo>
                  <a:lnTo>
                    <a:pt x="1045209" y="256783"/>
                  </a:lnTo>
                  <a:lnTo>
                    <a:pt x="1094976" y="254839"/>
                  </a:lnTo>
                  <a:lnTo>
                    <a:pt x="1144744" y="253267"/>
                  </a:lnTo>
                  <a:lnTo>
                    <a:pt x="1194514" y="252027"/>
                  </a:lnTo>
                  <a:lnTo>
                    <a:pt x="1244285" y="251084"/>
                  </a:lnTo>
                  <a:lnTo>
                    <a:pt x="1294057" y="250399"/>
                  </a:lnTo>
                  <a:lnTo>
                    <a:pt x="1343830" y="249936"/>
                  </a:lnTo>
                  <a:lnTo>
                    <a:pt x="1393603" y="249657"/>
                  </a:lnTo>
                  <a:lnTo>
                    <a:pt x="1443378" y="249524"/>
                  </a:lnTo>
                  <a:lnTo>
                    <a:pt x="1493152" y="249501"/>
                  </a:lnTo>
                  <a:lnTo>
                    <a:pt x="1542927" y="249551"/>
                  </a:lnTo>
                  <a:lnTo>
                    <a:pt x="1592702" y="249636"/>
                  </a:lnTo>
                  <a:lnTo>
                    <a:pt x="1642477" y="249718"/>
                  </a:lnTo>
                  <a:lnTo>
                    <a:pt x="1692251" y="249761"/>
                  </a:lnTo>
                  <a:lnTo>
                    <a:pt x="1742026" y="249727"/>
                  </a:lnTo>
                  <a:lnTo>
                    <a:pt x="1791799" y="249579"/>
                  </a:lnTo>
                  <a:lnTo>
                    <a:pt x="1841572" y="249280"/>
                  </a:lnTo>
                  <a:lnTo>
                    <a:pt x="1891344" y="248792"/>
                  </a:lnTo>
                  <a:lnTo>
                    <a:pt x="1941115" y="248078"/>
                  </a:lnTo>
                  <a:lnTo>
                    <a:pt x="1990885" y="247102"/>
                  </a:lnTo>
                  <a:lnTo>
                    <a:pt x="2040653" y="245825"/>
                  </a:lnTo>
                  <a:lnTo>
                    <a:pt x="2090420" y="244210"/>
                  </a:lnTo>
                  <a:lnTo>
                    <a:pt x="2140185" y="242117"/>
                  </a:lnTo>
                  <a:lnTo>
                    <a:pt x="2189951" y="239447"/>
                  </a:lnTo>
                  <a:lnTo>
                    <a:pt x="2239717" y="236276"/>
                  </a:lnTo>
                  <a:lnTo>
                    <a:pt x="2289484" y="232682"/>
                  </a:lnTo>
                  <a:lnTo>
                    <a:pt x="2339250" y="228742"/>
                  </a:lnTo>
                  <a:lnTo>
                    <a:pt x="2389018" y="224532"/>
                  </a:lnTo>
                  <a:lnTo>
                    <a:pt x="2438785" y="220131"/>
                  </a:lnTo>
                  <a:lnTo>
                    <a:pt x="2488553" y="215616"/>
                  </a:lnTo>
                  <a:lnTo>
                    <a:pt x="2538322" y="211063"/>
                  </a:lnTo>
                  <a:lnTo>
                    <a:pt x="2588092" y="206549"/>
                  </a:lnTo>
                  <a:lnTo>
                    <a:pt x="2637862" y="202153"/>
                  </a:lnTo>
                  <a:lnTo>
                    <a:pt x="2687633" y="197951"/>
                  </a:lnTo>
                  <a:lnTo>
                    <a:pt x="2737406" y="194019"/>
                  </a:lnTo>
                  <a:lnTo>
                    <a:pt x="2787179" y="190437"/>
                  </a:lnTo>
                  <a:lnTo>
                    <a:pt x="2836954" y="187280"/>
                  </a:lnTo>
                  <a:lnTo>
                    <a:pt x="2886729" y="184626"/>
                  </a:lnTo>
                  <a:lnTo>
                    <a:pt x="2936506" y="182552"/>
                  </a:lnTo>
                  <a:lnTo>
                    <a:pt x="2986285" y="181135"/>
                  </a:lnTo>
                  <a:lnTo>
                    <a:pt x="3036065" y="180452"/>
                  </a:lnTo>
                  <a:lnTo>
                    <a:pt x="3085846" y="180581"/>
                  </a:lnTo>
                  <a:lnTo>
                    <a:pt x="3135630" y="181599"/>
                  </a:lnTo>
                  <a:lnTo>
                    <a:pt x="3185395" y="183965"/>
                  </a:lnTo>
                  <a:lnTo>
                    <a:pt x="3235161" y="187957"/>
                  </a:lnTo>
                  <a:lnTo>
                    <a:pt x="3284927" y="193373"/>
                  </a:lnTo>
                  <a:lnTo>
                    <a:pt x="3334694" y="200015"/>
                  </a:lnTo>
                  <a:lnTo>
                    <a:pt x="3384460" y="207682"/>
                  </a:lnTo>
                  <a:lnTo>
                    <a:pt x="3434228" y="216174"/>
                  </a:lnTo>
                  <a:lnTo>
                    <a:pt x="3483995" y="225291"/>
                  </a:lnTo>
                  <a:lnTo>
                    <a:pt x="3533763" y="234835"/>
                  </a:lnTo>
                  <a:lnTo>
                    <a:pt x="3583532" y="244604"/>
                  </a:lnTo>
                  <a:lnTo>
                    <a:pt x="3633302" y="254399"/>
                  </a:lnTo>
                  <a:lnTo>
                    <a:pt x="3683072" y="264020"/>
                  </a:lnTo>
                  <a:lnTo>
                    <a:pt x="3732843" y="273267"/>
                  </a:lnTo>
                  <a:lnTo>
                    <a:pt x="3782616" y="281940"/>
                  </a:lnTo>
                  <a:lnTo>
                    <a:pt x="3832389" y="289840"/>
                  </a:lnTo>
                  <a:lnTo>
                    <a:pt x="3882164" y="296767"/>
                  </a:lnTo>
                  <a:lnTo>
                    <a:pt x="3931939" y="302520"/>
                  </a:lnTo>
                  <a:lnTo>
                    <a:pt x="3981716" y="306901"/>
                  </a:lnTo>
                  <a:lnTo>
                    <a:pt x="4031495" y="309708"/>
                  </a:lnTo>
                  <a:lnTo>
                    <a:pt x="4081275" y="310742"/>
                  </a:lnTo>
                  <a:lnTo>
                    <a:pt x="4131056" y="309804"/>
                  </a:lnTo>
                  <a:lnTo>
                    <a:pt x="4180840" y="306694"/>
                  </a:lnTo>
                  <a:lnTo>
                    <a:pt x="4228343" y="301299"/>
                  </a:lnTo>
                  <a:lnTo>
                    <a:pt x="4275847" y="293421"/>
                  </a:lnTo>
                  <a:lnTo>
                    <a:pt x="4323351" y="283312"/>
                  </a:lnTo>
                  <a:lnTo>
                    <a:pt x="4370855" y="271225"/>
                  </a:lnTo>
                  <a:lnTo>
                    <a:pt x="4418360" y="257412"/>
                  </a:lnTo>
                  <a:lnTo>
                    <a:pt x="4465865" y="242124"/>
                  </a:lnTo>
                  <a:lnTo>
                    <a:pt x="4513370" y="225614"/>
                  </a:lnTo>
                  <a:lnTo>
                    <a:pt x="4560876" y="208133"/>
                  </a:lnTo>
                  <a:lnTo>
                    <a:pt x="4608382" y="189934"/>
                  </a:lnTo>
                  <a:lnTo>
                    <a:pt x="4655889" y="171268"/>
                  </a:lnTo>
                  <a:lnTo>
                    <a:pt x="4703397" y="152389"/>
                  </a:lnTo>
                  <a:lnTo>
                    <a:pt x="4750905" y="133547"/>
                  </a:lnTo>
                  <a:lnTo>
                    <a:pt x="4798415" y="114995"/>
                  </a:lnTo>
                  <a:lnTo>
                    <a:pt x="4845925" y="96984"/>
                  </a:lnTo>
                  <a:lnTo>
                    <a:pt x="4893436" y="79768"/>
                  </a:lnTo>
                  <a:lnTo>
                    <a:pt x="4940949" y="63598"/>
                  </a:lnTo>
                  <a:lnTo>
                    <a:pt x="4988462" y="48726"/>
                  </a:lnTo>
                  <a:lnTo>
                    <a:pt x="5035977" y="35403"/>
                  </a:lnTo>
                  <a:lnTo>
                    <a:pt x="5083493" y="23883"/>
                  </a:lnTo>
                  <a:lnTo>
                    <a:pt x="5131010" y="14417"/>
                  </a:lnTo>
                  <a:lnTo>
                    <a:pt x="5178529" y="7257"/>
                  </a:lnTo>
                  <a:lnTo>
                    <a:pt x="5226050" y="2656"/>
                  </a:lnTo>
                  <a:lnTo>
                    <a:pt x="5275815" y="313"/>
                  </a:lnTo>
                  <a:lnTo>
                    <a:pt x="5325581" y="0"/>
                  </a:lnTo>
                  <a:lnTo>
                    <a:pt x="5375347" y="1552"/>
                  </a:lnTo>
                  <a:lnTo>
                    <a:pt x="5425114" y="4809"/>
                  </a:lnTo>
                  <a:lnTo>
                    <a:pt x="5474880" y="9608"/>
                  </a:lnTo>
                  <a:lnTo>
                    <a:pt x="5524648" y="15787"/>
                  </a:lnTo>
                  <a:lnTo>
                    <a:pt x="5574415" y="23183"/>
                  </a:lnTo>
                  <a:lnTo>
                    <a:pt x="5624183" y="31634"/>
                  </a:lnTo>
                  <a:lnTo>
                    <a:pt x="5673952" y="40978"/>
                  </a:lnTo>
                  <a:lnTo>
                    <a:pt x="5723722" y="51052"/>
                  </a:lnTo>
                  <a:lnTo>
                    <a:pt x="5773492" y="61696"/>
                  </a:lnTo>
                  <a:lnTo>
                    <a:pt x="5823263" y="72745"/>
                  </a:lnTo>
                  <a:lnTo>
                    <a:pt x="5873036" y="84038"/>
                  </a:lnTo>
                  <a:lnTo>
                    <a:pt x="5922809" y="95413"/>
                  </a:lnTo>
                  <a:lnTo>
                    <a:pt x="5972584" y="106707"/>
                  </a:lnTo>
                  <a:lnTo>
                    <a:pt x="6022359" y="117758"/>
                  </a:lnTo>
                  <a:lnTo>
                    <a:pt x="6072136" y="128404"/>
                  </a:lnTo>
                  <a:lnTo>
                    <a:pt x="6121915" y="138483"/>
                  </a:lnTo>
                  <a:lnTo>
                    <a:pt x="6171695" y="147832"/>
                  </a:lnTo>
                  <a:lnTo>
                    <a:pt x="6221476" y="156289"/>
                  </a:lnTo>
                  <a:lnTo>
                    <a:pt x="6271259" y="163692"/>
                  </a:lnTo>
                  <a:lnTo>
                    <a:pt x="6321025" y="170734"/>
                  </a:lnTo>
                  <a:lnTo>
                    <a:pt x="6370791" y="178164"/>
                  </a:lnTo>
                  <a:lnTo>
                    <a:pt x="6420557" y="185904"/>
                  </a:lnTo>
                  <a:lnTo>
                    <a:pt x="6470324" y="193876"/>
                  </a:lnTo>
                  <a:lnTo>
                    <a:pt x="6520090" y="202002"/>
                  </a:lnTo>
                  <a:lnTo>
                    <a:pt x="6569858" y="210203"/>
                  </a:lnTo>
                  <a:lnTo>
                    <a:pt x="6619625" y="218400"/>
                  </a:lnTo>
                  <a:lnTo>
                    <a:pt x="6669393" y="226517"/>
                  </a:lnTo>
                  <a:lnTo>
                    <a:pt x="6719162" y="234474"/>
                  </a:lnTo>
                  <a:lnTo>
                    <a:pt x="6768932" y="242194"/>
                  </a:lnTo>
                  <a:lnTo>
                    <a:pt x="6818702" y="249597"/>
                  </a:lnTo>
                  <a:lnTo>
                    <a:pt x="6868473" y="256607"/>
                  </a:lnTo>
                  <a:lnTo>
                    <a:pt x="6918246" y="263144"/>
                  </a:lnTo>
                  <a:lnTo>
                    <a:pt x="6968019" y="269130"/>
                  </a:lnTo>
                  <a:lnTo>
                    <a:pt x="7017794" y="274487"/>
                  </a:lnTo>
                  <a:lnTo>
                    <a:pt x="7067569" y="279137"/>
                  </a:lnTo>
                  <a:lnTo>
                    <a:pt x="7117346" y="283002"/>
                  </a:lnTo>
                  <a:lnTo>
                    <a:pt x="7167125" y="286003"/>
                  </a:lnTo>
                  <a:lnTo>
                    <a:pt x="7216905" y="288062"/>
                  </a:lnTo>
                  <a:lnTo>
                    <a:pt x="7266686" y="289100"/>
                  </a:lnTo>
                  <a:lnTo>
                    <a:pt x="7316470" y="289041"/>
                  </a:lnTo>
                  <a:lnTo>
                    <a:pt x="7366235" y="287665"/>
                  </a:lnTo>
                  <a:lnTo>
                    <a:pt x="7416001" y="284893"/>
                  </a:lnTo>
                  <a:lnTo>
                    <a:pt x="7465767" y="280853"/>
                  </a:lnTo>
                  <a:lnTo>
                    <a:pt x="7515534" y="275672"/>
                  </a:lnTo>
                  <a:lnTo>
                    <a:pt x="7565300" y="269478"/>
                  </a:lnTo>
                  <a:lnTo>
                    <a:pt x="7615068" y="262399"/>
                  </a:lnTo>
                  <a:lnTo>
                    <a:pt x="7664835" y="254562"/>
                  </a:lnTo>
                  <a:lnTo>
                    <a:pt x="7714603" y="246097"/>
                  </a:lnTo>
                  <a:lnTo>
                    <a:pt x="7764372" y="237129"/>
                  </a:lnTo>
                  <a:lnTo>
                    <a:pt x="7814142" y="227788"/>
                  </a:lnTo>
                  <a:lnTo>
                    <a:pt x="7863912" y="218200"/>
                  </a:lnTo>
                  <a:lnTo>
                    <a:pt x="7913683" y="208494"/>
                  </a:lnTo>
                  <a:lnTo>
                    <a:pt x="7963456" y="198797"/>
                  </a:lnTo>
                  <a:lnTo>
                    <a:pt x="8013229" y="189237"/>
                  </a:lnTo>
                  <a:lnTo>
                    <a:pt x="8063004" y="179943"/>
                  </a:lnTo>
                  <a:lnTo>
                    <a:pt x="8112779" y="171041"/>
                  </a:lnTo>
                  <a:lnTo>
                    <a:pt x="8162556" y="162660"/>
                  </a:lnTo>
                  <a:lnTo>
                    <a:pt x="8212335" y="154926"/>
                  </a:lnTo>
                  <a:lnTo>
                    <a:pt x="8262115" y="147969"/>
                  </a:lnTo>
                  <a:lnTo>
                    <a:pt x="8311896" y="141916"/>
                  </a:lnTo>
                  <a:lnTo>
                    <a:pt x="8361680" y="136895"/>
                  </a:lnTo>
                  <a:lnTo>
                    <a:pt x="8411445" y="132671"/>
                  </a:lnTo>
                  <a:lnTo>
                    <a:pt x="8461211" y="128939"/>
                  </a:lnTo>
                  <a:lnTo>
                    <a:pt x="8510977" y="125660"/>
                  </a:lnTo>
                  <a:lnTo>
                    <a:pt x="8560743" y="122797"/>
                  </a:lnTo>
                  <a:lnTo>
                    <a:pt x="8610509" y="120311"/>
                  </a:lnTo>
                  <a:lnTo>
                    <a:pt x="8660275" y="118165"/>
                  </a:lnTo>
                  <a:lnTo>
                    <a:pt x="8710041" y="116321"/>
                  </a:lnTo>
                  <a:lnTo>
                    <a:pt x="8759806" y="114741"/>
                  </a:lnTo>
                  <a:lnTo>
                    <a:pt x="8809572" y="113388"/>
                  </a:lnTo>
                  <a:lnTo>
                    <a:pt x="8859338" y="112224"/>
                  </a:lnTo>
                  <a:lnTo>
                    <a:pt x="8909104" y="111211"/>
                  </a:lnTo>
                  <a:lnTo>
                    <a:pt x="8958870" y="110311"/>
                  </a:lnTo>
                  <a:lnTo>
                    <a:pt x="9008636" y="109487"/>
                  </a:lnTo>
                  <a:lnTo>
                    <a:pt x="9058402" y="108701"/>
                  </a:lnTo>
                  <a:lnTo>
                    <a:pt x="9108167" y="107914"/>
                  </a:lnTo>
                  <a:lnTo>
                    <a:pt x="9157933" y="107090"/>
                  </a:lnTo>
                  <a:lnTo>
                    <a:pt x="9207699" y="106190"/>
                  </a:lnTo>
                  <a:lnTo>
                    <a:pt x="9257465" y="105177"/>
                  </a:lnTo>
                  <a:lnTo>
                    <a:pt x="9307231" y="104013"/>
                  </a:lnTo>
                  <a:lnTo>
                    <a:pt x="9356997" y="102660"/>
                  </a:lnTo>
                  <a:lnTo>
                    <a:pt x="9406763" y="101081"/>
                  </a:lnTo>
                </a:path>
              </a:pathLst>
            </a:custGeom>
            <a:ln w="28574">
              <a:solidFill>
                <a:srgbClr val="A9D18E"/>
              </a:solidFill>
            </a:ln>
          </p:spPr>
          <p:txBody>
            <a:bodyPr wrap="square" lIns="0" tIns="0" rIns="0" bIns="0" rtlCol="0"/>
            <a:lstStyle/>
            <a:p>
              <a:endParaRPr/>
            </a:p>
          </p:txBody>
        </p:sp>
        <p:sp>
          <p:nvSpPr>
            <p:cNvPr id="8" name="object 8"/>
            <p:cNvSpPr/>
            <p:nvPr/>
          </p:nvSpPr>
          <p:spPr>
            <a:xfrm>
              <a:off x="1407667" y="3902020"/>
              <a:ext cx="9406890" cy="723265"/>
            </a:xfrm>
            <a:custGeom>
              <a:avLst/>
              <a:gdLst/>
              <a:ahLst/>
              <a:cxnLst/>
              <a:rect l="l" t="t" r="r" b="b"/>
              <a:pathLst>
                <a:path w="9406890" h="723264">
                  <a:moveTo>
                    <a:pt x="0" y="707825"/>
                  </a:moveTo>
                  <a:lnTo>
                    <a:pt x="49766" y="697071"/>
                  </a:lnTo>
                  <a:lnTo>
                    <a:pt x="99534" y="686391"/>
                  </a:lnTo>
                  <a:lnTo>
                    <a:pt x="149304" y="675773"/>
                  </a:lnTo>
                  <a:lnTo>
                    <a:pt x="199075" y="665204"/>
                  </a:lnTo>
                  <a:lnTo>
                    <a:pt x="248847" y="654671"/>
                  </a:lnTo>
                  <a:lnTo>
                    <a:pt x="298620" y="644163"/>
                  </a:lnTo>
                  <a:lnTo>
                    <a:pt x="348393" y="633666"/>
                  </a:lnTo>
                  <a:lnTo>
                    <a:pt x="398168" y="623169"/>
                  </a:lnTo>
                  <a:lnTo>
                    <a:pt x="447942" y="612659"/>
                  </a:lnTo>
                  <a:lnTo>
                    <a:pt x="497717" y="602124"/>
                  </a:lnTo>
                  <a:lnTo>
                    <a:pt x="547492" y="591551"/>
                  </a:lnTo>
                  <a:lnTo>
                    <a:pt x="597267" y="580927"/>
                  </a:lnTo>
                  <a:lnTo>
                    <a:pt x="647041" y="570241"/>
                  </a:lnTo>
                  <a:lnTo>
                    <a:pt x="696816" y="559480"/>
                  </a:lnTo>
                  <a:lnTo>
                    <a:pt x="746589" y="548631"/>
                  </a:lnTo>
                  <a:lnTo>
                    <a:pt x="796362" y="537682"/>
                  </a:lnTo>
                  <a:lnTo>
                    <a:pt x="846134" y="526621"/>
                  </a:lnTo>
                  <a:lnTo>
                    <a:pt x="895905" y="515434"/>
                  </a:lnTo>
                  <a:lnTo>
                    <a:pt x="945675" y="504111"/>
                  </a:lnTo>
                  <a:lnTo>
                    <a:pt x="995443" y="492638"/>
                  </a:lnTo>
                  <a:lnTo>
                    <a:pt x="1045209" y="481003"/>
                  </a:lnTo>
                  <a:lnTo>
                    <a:pt x="1092714" y="468982"/>
                  </a:lnTo>
                  <a:lnTo>
                    <a:pt x="1140220" y="455445"/>
                  </a:lnTo>
                  <a:lnTo>
                    <a:pt x="1187727" y="440618"/>
                  </a:lnTo>
                  <a:lnTo>
                    <a:pt x="1235236" y="424729"/>
                  </a:lnTo>
                  <a:lnTo>
                    <a:pt x="1282745" y="408004"/>
                  </a:lnTo>
                  <a:lnTo>
                    <a:pt x="1330255" y="390671"/>
                  </a:lnTo>
                  <a:lnTo>
                    <a:pt x="1377766" y="372955"/>
                  </a:lnTo>
                  <a:lnTo>
                    <a:pt x="1425278" y="355084"/>
                  </a:lnTo>
                  <a:lnTo>
                    <a:pt x="1472790" y="337284"/>
                  </a:lnTo>
                  <a:lnTo>
                    <a:pt x="1520302" y="319783"/>
                  </a:lnTo>
                  <a:lnTo>
                    <a:pt x="1567814" y="302806"/>
                  </a:lnTo>
                  <a:lnTo>
                    <a:pt x="1615327" y="286581"/>
                  </a:lnTo>
                  <a:lnTo>
                    <a:pt x="1662839" y="271335"/>
                  </a:lnTo>
                  <a:lnTo>
                    <a:pt x="1710351" y="257294"/>
                  </a:lnTo>
                  <a:lnTo>
                    <a:pt x="1757863" y="244686"/>
                  </a:lnTo>
                  <a:lnTo>
                    <a:pt x="1805374" y="233736"/>
                  </a:lnTo>
                  <a:lnTo>
                    <a:pt x="1852884" y="224671"/>
                  </a:lnTo>
                  <a:lnTo>
                    <a:pt x="1900393" y="217720"/>
                  </a:lnTo>
                  <a:lnTo>
                    <a:pt x="1947902" y="213107"/>
                  </a:lnTo>
                  <a:lnTo>
                    <a:pt x="1995409" y="211061"/>
                  </a:lnTo>
                  <a:lnTo>
                    <a:pt x="2042915" y="211807"/>
                  </a:lnTo>
                  <a:lnTo>
                    <a:pt x="2090420" y="215573"/>
                  </a:lnTo>
                  <a:lnTo>
                    <a:pt x="2132223" y="222063"/>
                  </a:lnTo>
                  <a:lnTo>
                    <a:pt x="2174026" y="231892"/>
                  </a:lnTo>
                  <a:lnTo>
                    <a:pt x="2215830" y="244772"/>
                  </a:lnTo>
                  <a:lnTo>
                    <a:pt x="2257633" y="260414"/>
                  </a:lnTo>
                  <a:lnTo>
                    <a:pt x="2299437" y="278532"/>
                  </a:lnTo>
                  <a:lnTo>
                    <a:pt x="2341241" y="298835"/>
                  </a:lnTo>
                  <a:lnTo>
                    <a:pt x="2383046" y="321037"/>
                  </a:lnTo>
                  <a:lnTo>
                    <a:pt x="2424850" y="344850"/>
                  </a:lnTo>
                  <a:lnTo>
                    <a:pt x="2466655" y="369984"/>
                  </a:lnTo>
                  <a:lnTo>
                    <a:pt x="2508461" y="396153"/>
                  </a:lnTo>
                  <a:lnTo>
                    <a:pt x="2550267" y="423067"/>
                  </a:lnTo>
                  <a:lnTo>
                    <a:pt x="2592073" y="450440"/>
                  </a:lnTo>
                  <a:lnTo>
                    <a:pt x="2633881" y="477981"/>
                  </a:lnTo>
                  <a:lnTo>
                    <a:pt x="2675688" y="505405"/>
                  </a:lnTo>
                  <a:lnTo>
                    <a:pt x="2717497" y="532422"/>
                  </a:lnTo>
                  <a:lnTo>
                    <a:pt x="2759306" y="558744"/>
                  </a:lnTo>
                  <a:lnTo>
                    <a:pt x="2801116" y="584083"/>
                  </a:lnTo>
                  <a:lnTo>
                    <a:pt x="2842927" y="608152"/>
                  </a:lnTo>
                  <a:lnTo>
                    <a:pt x="2884738" y="630661"/>
                  </a:lnTo>
                  <a:lnTo>
                    <a:pt x="2926551" y="651323"/>
                  </a:lnTo>
                  <a:lnTo>
                    <a:pt x="2968364" y="669850"/>
                  </a:lnTo>
                  <a:lnTo>
                    <a:pt x="3010179" y="685954"/>
                  </a:lnTo>
                  <a:lnTo>
                    <a:pt x="3051995" y="699345"/>
                  </a:lnTo>
                  <a:lnTo>
                    <a:pt x="3093812" y="709738"/>
                  </a:lnTo>
                  <a:lnTo>
                    <a:pt x="3135630" y="716842"/>
                  </a:lnTo>
                  <a:lnTo>
                    <a:pt x="3183133" y="721456"/>
                  </a:lnTo>
                  <a:lnTo>
                    <a:pt x="3230637" y="723242"/>
                  </a:lnTo>
                  <a:lnTo>
                    <a:pt x="3278141" y="722409"/>
                  </a:lnTo>
                  <a:lnTo>
                    <a:pt x="3325645" y="719162"/>
                  </a:lnTo>
                  <a:lnTo>
                    <a:pt x="3373150" y="713709"/>
                  </a:lnTo>
                  <a:lnTo>
                    <a:pt x="3420655" y="706257"/>
                  </a:lnTo>
                  <a:lnTo>
                    <a:pt x="3468160" y="697012"/>
                  </a:lnTo>
                  <a:lnTo>
                    <a:pt x="3515666" y="686182"/>
                  </a:lnTo>
                  <a:lnTo>
                    <a:pt x="3563172" y="673973"/>
                  </a:lnTo>
                  <a:lnTo>
                    <a:pt x="3610679" y="660592"/>
                  </a:lnTo>
                  <a:lnTo>
                    <a:pt x="3658187" y="646246"/>
                  </a:lnTo>
                  <a:lnTo>
                    <a:pt x="3705695" y="631142"/>
                  </a:lnTo>
                  <a:lnTo>
                    <a:pt x="3753205" y="615487"/>
                  </a:lnTo>
                  <a:lnTo>
                    <a:pt x="3800715" y="599487"/>
                  </a:lnTo>
                  <a:lnTo>
                    <a:pt x="3848226" y="583351"/>
                  </a:lnTo>
                  <a:lnTo>
                    <a:pt x="3895739" y="567283"/>
                  </a:lnTo>
                  <a:lnTo>
                    <a:pt x="3943252" y="551492"/>
                  </a:lnTo>
                  <a:lnTo>
                    <a:pt x="3990767" y="536184"/>
                  </a:lnTo>
                  <a:lnTo>
                    <a:pt x="4038283" y="521567"/>
                  </a:lnTo>
                  <a:lnTo>
                    <a:pt x="4085800" y="507846"/>
                  </a:lnTo>
                  <a:lnTo>
                    <a:pt x="4133319" y="495230"/>
                  </a:lnTo>
                  <a:lnTo>
                    <a:pt x="4180840" y="483924"/>
                  </a:lnTo>
                  <a:lnTo>
                    <a:pt x="4230605" y="472859"/>
                  </a:lnTo>
                  <a:lnTo>
                    <a:pt x="4280371" y="461832"/>
                  </a:lnTo>
                  <a:lnTo>
                    <a:pt x="4330137" y="450836"/>
                  </a:lnTo>
                  <a:lnTo>
                    <a:pt x="4379904" y="439864"/>
                  </a:lnTo>
                  <a:lnTo>
                    <a:pt x="4429670" y="428912"/>
                  </a:lnTo>
                  <a:lnTo>
                    <a:pt x="4479438" y="417974"/>
                  </a:lnTo>
                  <a:lnTo>
                    <a:pt x="4529205" y="407042"/>
                  </a:lnTo>
                  <a:lnTo>
                    <a:pt x="4578973" y="396112"/>
                  </a:lnTo>
                  <a:lnTo>
                    <a:pt x="4628742" y="385176"/>
                  </a:lnTo>
                  <a:lnTo>
                    <a:pt x="4678512" y="374230"/>
                  </a:lnTo>
                  <a:lnTo>
                    <a:pt x="4728282" y="363267"/>
                  </a:lnTo>
                  <a:lnTo>
                    <a:pt x="4778053" y="352281"/>
                  </a:lnTo>
                  <a:lnTo>
                    <a:pt x="4827826" y="341266"/>
                  </a:lnTo>
                  <a:lnTo>
                    <a:pt x="4877599" y="330216"/>
                  </a:lnTo>
                  <a:lnTo>
                    <a:pt x="4927374" y="319126"/>
                  </a:lnTo>
                  <a:lnTo>
                    <a:pt x="4977149" y="307988"/>
                  </a:lnTo>
                  <a:lnTo>
                    <a:pt x="5026926" y="296798"/>
                  </a:lnTo>
                  <a:lnTo>
                    <a:pt x="5076705" y="285549"/>
                  </a:lnTo>
                  <a:lnTo>
                    <a:pt x="5126485" y="274234"/>
                  </a:lnTo>
                  <a:lnTo>
                    <a:pt x="5176266" y="262849"/>
                  </a:lnTo>
                  <a:lnTo>
                    <a:pt x="5226050" y="251387"/>
                  </a:lnTo>
                  <a:lnTo>
                    <a:pt x="5273553" y="239789"/>
                  </a:lnTo>
                  <a:lnTo>
                    <a:pt x="5321057" y="227068"/>
                  </a:lnTo>
                  <a:lnTo>
                    <a:pt x="5368561" y="213395"/>
                  </a:lnTo>
                  <a:lnTo>
                    <a:pt x="5416065" y="198943"/>
                  </a:lnTo>
                  <a:lnTo>
                    <a:pt x="5463570" y="183882"/>
                  </a:lnTo>
                  <a:lnTo>
                    <a:pt x="5511075" y="168384"/>
                  </a:lnTo>
                  <a:lnTo>
                    <a:pt x="5558580" y="152620"/>
                  </a:lnTo>
                  <a:lnTo>
                    <a:pt x="5606086" y="136762"/>
                  </a:lnTo>
                  <a:lnTo>
                    <a:pt x="5653592" y="120981"/>
                  </a:lnTo>
                  <a:lnTo>
                    <a:pt x="5701099" y="105448"/>
                  </a:lnTo>
                  <a:lnTo>
                    <a:pt x="5748607" y="90335"/>
                  </a:lnTo>
                  <a:lnTo>
                    <a:pt x="5796115" y="75813"/>
                  </a:lnTo>
                  <a:lnTo>
                    <a:pt x="5843625" y="62054"/>
                  </a:lnTo>
                  <a:lnTo>
                    <a:pt x="5891135" y="49229"/>
                  </a:lnTo>
                  <a:lnTo>
                    <a:pt x="5938646" y="37509"/>
                  </a:lnTo>
                  <a:lnTo>
                    <a:pt x="5986159" y="27066"/>
                  </a:lnTo>
                  <a:lnTo>
                    <a:pt x="6033672" y="18070"/>
                  </a:lnTo>
                  <a:lnTo>
                    <a:pt x="6081187" y="10695"/>
                  </a:lnTo>
                  <a:lnTo>
                    <a:pt x="6128703" y="5110"/>
                  </a:lnTo>
                  <a:lnTo>
                    <a:pt x="6176220" y="1488"/>
                  </a:lnTo>
                  <a:lnTo>
                    <a:pt x="6223739" y="0"/>
                  </a:lnTo>
                  <a:lnTo>
                    <a:pt x="6271259" y="816"/>
                  </a:lnTo>
                  <a:lnTo>
                    <a:pt x="6316698" y="4356"/>
                  </a:lnTo>
                  <a:lnTo>
                    <a:pt x="6362136" y="10880"/>
                  </a:lnTo>
                  <a:lnTo>
                    <a:pt x="6407575" y="20108"/>
                  </a:lnTo>
                  <a:lnTo>
                    <a:pt x="6453014" y="31759"/>
                  </a:lnTo>
                  <a:lnTo>
                    <a:pt x="6498453" y="45553"/>
                  </a:lnTo>
                  <a:lnTo>
                    <a:pt x="6543892" y="61210"/>
                  </a:lnTo>
                  <a:lnTo>
                    <a:pt x="6589332" y="78451"/>
                  </a:lnTo>
                  <a:lnTo>
                    <a:pt x="6634772" y="96993"/>
                  </a:lnTo>
                  <a:lnTo>
                    <a:pt x="6680213" y="116559"/>
                  </a:lnTo>
                  <a:lnTo>
                    <a:pt x="6725654" y="136866"/>
                  </a:lnTo>
                  <a:lnTo>
                    <a:pt x="6771096" y="157636"/>
                  </a:lnTo>
                  <a:lnTo>
                    <a:pt x="6816538" y="178588"/>
                  </a:lnTo>
                  <a:lnTo>
                    <a:pt x="6861982" y="199441"/>
                  </a:lnTo>
                  <a:lnTo>
                    <a:pt x="6907426" y="219916"/>
                  </a:lnTo>
                  <a:lnTo>
                    <a:pt x="6952871" y="239732"/>
                  </a:lnTo>
                  <a:lnTo>
                    <a:pt x="6998317" y="258609"/>
                  </a:lnTo>
                  <a:lnTo>
                    <a:pt x="7043763" y="276267"/>
                  </a:lnTo>
                  <a:lnTo>
                    <a:pt x="7089211" y="292426"/>
                  </a:lnTo>
                  <a:lnTo>
                    <a:pt x="7134661" y="306805"/>
                  </a:lnTo>
                  <a:lnTo>
                    <a:pt x="7180111" y="319124"/>
                  </a:lnTo>
                  <a:lnTo>
                    <a:pt x="7225562" y="329104"/>
                  </a:lnTo>
                  <a:lnTo>
                    <a:pt x="7271015" y="336463"/>
                  </a:lnTo>
                  <a:lnTo>
                    <a:pt x="7316470" y="340922"/>
                  </a:lnTo>
                  <a:lnTo>
                    <a:pt x="7366235" y="342829"/>
                  </a:lnTo>
                  <a:lnTo>
                    <a:pt x="7416001" y="342298"/>
                  </a:lnTo>
                  <a:lnTo>
                    <a:pt x="7465767" y="339529"/>
                  </a:lnTo>
                  <a:lnTo>
                    <a:pt x="7515534" y="334721"/>
                  </a:lnTo>
                  <a:lnTo>
                    <a:pt x="7565300" y="328076"/>
                  </a:lnTo>
                  <a:lnTo>
                    <a:pt x="7615068" y="319792"/>
                  </a:lnTo>
                  <a:lnTo>
                    <a:pt x="7664835" y="310070"/>
                  </a:lnTo>
                  <a:lnTo>
                    <a:pt x="7714603" y="299111"/>
                  </a:lnTo>
                  <a:lnTo>
                    <a:pt x="7764372" y="287114"/>
                  </a:lnTo>
                  <a:lnTo>
                    <a:pt x="7814142" y="274280"/>
                  </a:lnTo>
                  <a:lnTo>
                    <a:pt x="7863912" y="260808"/>
                  </a:lnTo>
                  <a:lnTo>
                    <a:pt x="7913683" y="246899"/>
                  </a:lnTo>
                  <a:lnTo>
                    <a:pt x="7963456" y="232753"/>
                  </a:lnTo>
                  <a:lnTo>
                    <a:pt x="8013229" y="218569"/>
                  </a:lnTo>
                  <a:lnTo>
                    <a:pt x="8063004" y="204549"/>
                  </a:lnTo>
                  <a:lnTo>
                    <a:pt x="8112779" y="190892"/>
                  </a:lnTo>
                  <a:lnTo>
                    <a:pt x="8162556" y="177797"/>
                  </a:lnTo>
                  <a:lnTo>
                    <a:pt x="8212335" y="165467"/>
                  </a:lnTo>
                  <a:lnTo>
                    <a:pt x="8262115" y="154099"/>
                  </a:lnTo>
                  <a:lnTo>
                    <a:pt x="8311896" y="143895"/>
                  </a:lnTo>
                  <a:lnTo>
                    <a:pt x="8361680" y="135055"/>
                  </a:lnTo>
                  <a:lnTo>
                    <a:pt x="8411445" y="127121"/>
                  </a:lnTo>
                  <a:lnTo>
                    <a:pt x="8461211" y="119487"/>
                  </a:lnTo>
                  <a:lnTo>
                    <a:pt x="8510977" y="112130"/>
                  </a:lnTo>
                  <a:lnTo>
                    <a:pt x="8560743" y="105027"/>
                  </a:lnTo>
                  <a:lnTo>
                    <a:pt x="8610509" y="98155"/>
                  </a:lnTo>
                  <a:lnTo>
                    <a:pt x="8660275" y="91491"/>
                  </a:lnTo>
                  <a:lnTo>
                    <a:pt x="8710041" y="85012"/>
                  </a:lnTo>
                  <a:lnTo>
                    <a:pt x="8759806" y="78695"/>
                  </a:lnTo>
                  <a:lnTo>
                    <a:pt x="8809572" y="72517"/>
                  </a:lnTo>
                  <a:lnTo>
                    <a:pt x="8859338" y="66454"/>
                  </a:lnTo>
                  <a:lnTo>
                    <a:pt x="8909104" y="60484"/>
                  </a:lnTo>
                  <a:lnTo>
                    <a:pt x="8958870" y="54584"/>
                  </a:lnTo>
                  <a:lnTo>
                    <a:pt x="9008636" y="48730"/>
                  </a:lnTo>
                  <a:lnTo>
                    <a:pt x="9058402" y="42900"/>
                  </a:lnTo>
                  <a:lnTo>
                    <a:pt x="9108167" y="37071"/>
                  </a:lnTo>
                  <a:lnTo>
                    <a:pt x="9157933" y="31219"/>
                  </a:lnTo>
                  <a:lnTo>
                    <a:pt x="9207699" y="25321"/>
                  </a:lnTo>
                  <a:lnTo>
                    <a:pt x="9257465" y="19355"/>
                  </a:lnTo>
                  <a:lnTo>
                    <a:pt x="9307231" y="13298"/>
                  </a:lnTo>
                  <a:lnTo>
                    <a:pt x="9356997" y="7126"/>
                  </a:lnTo>
                  <a:lnTo>
                    <a:pt x="9406763" y="816"/>
                  </a:lnTo>
                </a:path>
              </a:pathLst>
            </a:custGeom>
            <a:ln w="28575">
              <a:solidFill>
                <a:srgbClr val="FF5050"/>
              </a:solidFill>
            </a:ln>
          </p:spPr>
          <p:txBody>
            <a:bodyPr wrap="square" lIns="0" tIns="0" rIns="0" bIns="0" rtlCol="0"/>
            <a:lstStyle/>
            <a:p>
              <a:endParaRPr/>
            </a:p>
          </p:txBody>
        </p:sp>
      </p:grpSp>
      <p:sp>
        <p:nvSpPr>
          <p:cNvPr id="9" name="object 9"/>
          <p:cNvSpPr/>
          <p:nvPr/>
        </p:nvSpPr>
        <p:spPr>
          <a:xfrm>
            <a:off x="1407667" y="2329311"/>
            <a:ext cx="9406890" cy="478790"/>
          </a:xfrm>
          <a:custGeom>
            <a:avLst/>
            <a:gdLst/>
            <a:ahLst/>
            <a:cxnLst/>
            <a:rect l="l" t="t" r="r" b="b"/>
            <a:pathLst>
              <a:path w="9406890" h="478789">
                <a:moveTo>
                  <a:pt x="0" y="410078"/>
                </a:moveTo>
                <a:lnTo>
                  <a:pt x="47504" y="395873"/>
                </a:lnTo>
                <a:lnTo>
                  <a:pt x="95010" y="380752"/>
                </a:lnTo>
                <a:lnTo>
                  <a:pt x="142517" y="364858"/>
                </a:lnTo>
                <a:lnTo>
                  <a:pt x="190026" y="348338"/>
                </a:lnTo>
                <a:lnTo>
                  <a:pt x="237535" y="331335"/>
                </a:lnTo>
                <a:lnTo>
                  <a:pt x="285045" y="313995"/>
                </a:lnTo>
                <a:lnTo>
                  <a:pt x="332556" y="296462"/>
                </a:lnTo>
                <a:lnTo>
                  <a:pt x="380068" y="278880"/>
                </a:lnTo>
                <a:lnTo>
                  <a:pt x="427580" y="261395"/>
                </a:lnTo>
                <a:lnTo>
                  <a:pt x="475092" y="244152"/>
                </a:lnTo>
                <a:lnTo>
                  <a:pt x="522604" y="227294"/>
                </a:lnTo>
                <a:lnTo>
                  <a:pt x="570117" y="210966"/>
                </a:lnTo>
                <a:lnTo>
                  <a:pt x="617629" y="195314"/>
                </a:lnTo>
                <a:lnTo>
                  <a:pt x="665141" y="180482"/>
                </a:lnTo>
                <a:lnTo>
                  <a:pt x="712653" y="166614"/>
                </a:lnTo>
                <a:lnTo>
                  <a:pt x="760164" y="153856"/>
                </a:lnTo>
                <a:lnTo>
                  <a:pt x="807674" y="142352"/>
                </a:lnTo>
                <a:lnTo>
                  <a:pt x="855183" y="132247"/>
                </a:lnTo>
                <a:lnTo>
                  <a:pt x="902692" y="123685"/>
                </a:lnTo>
                <a:lnTo>
                  <a:pt x="950199" y="116811"/>
                </a:lnTo>
                <a:lnTo>
                  <a:pt x="997705" y="111771"/>
                </a:lnTo>
                <a:lnTo>
                  <a:pt x="1045209" y="108707"/>
                </a:lnTo>
                <a:lnTo>
                  <a:pt x="1092714" y="107945"/>
                </a:lnTo>
                <a:lnTo>
                  <a:pt x="1140220" y="109602"/>
                </a:lnTo>
                <a:lnTo>
                  <a:pt x="1187727" y="113465"/>
                </a:lnTo>
                <a:lnTo>
                  <a:pt x="1235236" y="119318"/>
                </a:lnTo>
                <a:lnTo>
                  <a:pt x="1282745" y="126947"/>
                </a:lnTo>
                <a:lnTo>
                  <a:pt x="1330255" y="136139"/>
                </a:lnTo>
                <a:lnTo>
                  <a:pt x="1377766" y="146677"/>
                </a:lnTo>
                <a:lnTo>
                  <a:pt x="1425278" y="158349"/>
                </a:lnTo>
                <a:lnTo>
                  <a:pt x="1472790" y="170940"/>
                </a:lnTo>
                <a:lnTo>
                  <a:pt x="1520302" y="184235"/>
                </a:lnTo>
                <a:lnTo>
                  <a:pt x="1567814" y="198020"/>
                </a:lnTo>
                <a:lnTo>
                  <a:pt x="1615327" y="212081"/>
                </a:lnTo>
                <a:lnTo>
                  <a:pt x="1662839" y="226202"/>
                </a:lnTo>
                <a:lnTo>
                  <a:pt x="1710351" y="240171"/>
                </a:lnTo>
                <a:lnTo>
                  <a:pt x="1757863" y="253771"/>
                </a:lnTo>
                <a:lnTo>
                  <a:pt x="1805374" y="266790"/>
                </a:lnTo>
                <a:lnTo>
                  <a:pt x="1852884" y="279012"/>
                </a:lnTo>
                <a:lnTo>
                  <a:pt x="1900393" y="290223"/>
                </a:lnTo>
                <a:lnTo>
                  <a:pt x="1947902" y="300209"/>
                </a:lnTo>
                <a:lnTo>
                  <a:pt x="1995409" y="308755"/>
                </a:lnTo>
                <a:lnTo>
                  <a:pt x="2042915" y="315647"/>
                </a:lnTo>
                <a:lnTo>
                  <a:pt x="2090420" y="320670"/>
                </a:lnTo>
                <a:lnTo>
                  <a:pt x="2140185" y="324069"/>
                </a:lnTo>
                <a:lnTo>
                  <a:pt x="2189951" y="325985"/>
                </a:lnTo>
                <a:lnTo>
                  <a:pt x="2239717" y="326571"/>
                </a:lnTo>
                <a:lnTo>
                  <a:pt x="2289484" y="325982"/>
                </a:lnTo>
                <a:lnTo>
                  <a:pt x="2339250" y="324370"/>
                </a:lnTo>
                <a:lnTo>
                  <a:pt x="2389018" y="321890"/>
                </a:lnTo>
                <a:lnTo>
                  <a:pt x="2438785" y="318695"/>
                </a:lnTo>
                <a:lnTo>
                  <a:pt x="2488553" y="314938"/>
                </a:lnTo>
                <a:lnTo>
                  <a:pt x="2538322" y="310773"/>
                </a:lnTo>
                <a:lnTo>
                  <a:pt x="2588092" y="306354"/>
                </a:lnTo>
                <a:lnTo>
                  <a:pt x="2637862" y="301834"/>
                </a:lnTo>
                <a:lnTo>
                  <a:pt x="2687633" y="297366"/>
                </a:lnTo>
                <a:lnTo>
                  <a:pt x="2737406" y="293105"/>
                </a:lnTo>
                <a:lnTo>
                  <a:pt x="2787179" y="289203"/>
                </a:lnTo>
                <a:lnTo>
                  <a:pt x="2836954" y="285814"/>
                </a:lnTo>
                <a:lnTo>
                  <a:pt x="2886729" y="283092"/>
                </a:lnTo>
                <a:lnTo>
                  <a:pt x="2936506" y="281190"/>
                </a:lnTo>
                <a:lnTo>
                  <a:pt x="2986285" y="280262"/>
                </a:lnTo>
                <a:lnTo>
                  <a:pt x="3036065" y="280462"/>
                </a:lnTo>
                <a:lnTo>
                  <a:pt x="3085846" y="281942"/>
                </a:lnTo>
                <a:lnTo>
                  <a:pt x="3135630" y="284856"/>
                </a:lnTo>
                <a:lnTo>
                  <a:pt x="3183133" y="289390"/>
                </a:lnTo>
                <a:lnTo>
                  <a:pt x="3230637" y="295811"/>
                </a:lnTo>
                <a:lnTo>
                  <a:pt x="3278141" y="303895"/>
                </a:lnTo>
                <a:lnTo>
                  <a:pt x="3325645" y="313418"/>
                </a:lnTo>
                <a:lnTo>
                  <a:pt x="3373150" y="324155"/>
                </a:lnTo>
                <a:lnTo>
                  <a:pt x="3420655" y="335884"/>
                </a:lnTo>
                <a:lnTo>
                  <a:pt x="3468160" y="348378"/>
                </a:lnTo>
                <a:lnTo>
                  <a:pt x="3515666" y="361415"/>
                </a:lnTo>
                <a:lnTo>
                  <a:pt x="3563172" y="374770"/>
                </a:lnTo>
                <a:lnTo>
                  <a:pt x="3610679" y="388219"/>
                </a:lnTo>
                <a:lnTo>
                  <a:pt x="3658187" y="401538"/>
                </a:lnTo>
                <a:lnTo>
                  <a:pt x="3705695" y="414502"/>
                </a:lnTo>
                <a:lnTo>
                  <a:pt x="3753205" y="426889"/>
                </a:lnTo>
                <a:lnTo>
                  <a:pt x="3800715" y="438472"/>
                </a:lnTo>
                <a:lnTo>
                  <a:pt x="3848226" y="449030"/>
                </a:lnTo>
                <a:lnTo>
                  <a:pt x="3895739" y="458336"/>
                </a:lnTo>
                <a:lnTo>
                  <a:pt x="3943252" y="466167"/>
                </a:lnTo>
                <a:lnTo>
                  <a:pt x="3990767" y="472300"/>
                </a:lnTo>
                <a:lnTo>
                  <a:pt x="4038283" y="476509"/>
                </a:lnTo>
                <a:lnTo>
                  <a:pt x="4085800" y="478571"/>
                </a:lnTo>
                <a:lnTo>
                  <a:pt x="4133319" y="478262"/>
                </a:lnTo>
                <a:lnTo>
                  <a:pt x="4180840" y="475356"/>
                </a:lnTo>
                <a:lnTo>
                  <a:pt x="4226278" y="469740"/>
                </a:lnTo>
                <a:lnTo>
                  <a:pt x="4271716" y="461224"/>
                </a:lnTo>
                <a:lnTo>
                  <a:pt x="4317155" y="450082"/>
                </a:lnTo>
                <a:lnTo>
                  <a:pt x="4362594" y="436587"/>
                </a:lnTo>
                <a:lnTo>
                  <a:pt x="4408033" y="421013"/>
                </a:lnTo>
                <a:lnTo>
                  <a:pt x="4453472" y="403632"/>
                </a:lnTo>
                <a:lnTo>
                  <a:pt x="4498912" y="384720"/>
                </a:lnTo>
                <a:lnTo>
                  <a:pt x="4544352" y="364548"/>
                </a:lnTo>
                <a:lnTo>
                  <a:pt x="4589793" y="343392"/>
                </a:lnTo>
                <a:lnTo>
                  <a:pt x="4635234" y="321523"/>
                </a:lnTo>
                <a:lnTo>
                  <a:pt x="4680676" y="299216"/>
                </a:lnTo>
                <a:lnTo>
                  <a:pt x="4726118" y="276744"/>
                </a:lnTo>
                <a:lnTo>
                  <a:pt x="4771562" y="254381"/>
                </a:lnTo>
                <a:lnTo>
                  <a:pt x="4817006" y="232400"/>
                </a:lnTo>
                <a:lnTo>
                  <a:pt x="4862451" y="211075"/>
                </a:lnTo>
                <a:lnTo>
                  <a:pt x="4907897" y="190679"/>
                </a:lnTo>
                <a:lnTo>
                  <a:pt x="4953343" y="171486"/>
                </a:lnTo>
                <a:lnTo>
                  <a:pt x="4998791" y="153768"/>
                </a:lnTo>
                <a:lnTo>
                  <a:pt x="5044241" y="137801"/>
                </a:lnTo>
                <a:lnTo>
                  <a:pt x="5089691" y="123856"/>
                </a:lnTo>
                <a:lnTo>
                  <a:pt x="5135142" y="112208"/>
                </a:lnTo>
                <a:lnTo>
                  <a:pt x="5180595" y="103130"/>
                </a:lnTo>
                <a:lnTo>
                  <a:pt x="5226050" y="96896"/>
                </a:lnTo>
                <a:lnTo>
                  <a:pt x="5275815" y="92864"/>
                </a:lnTo>
                <a:lnTo>
                  <a:pt x="5325581" y="91035"/>
                </a:lnTo>
                <a:lnTo>
                  <a:pt x="5375347" y="91248"/>
                </a:lnTo>
                <a:lnTo>
                  <a:pt x="5425114" y="93337"/>
                </a:lnTo>
                <a:lnTo>
                  <a:pt x="5474880" y="97141"/>
                </a:lnTo>
                <a:lnTo>
                  <a:pt x="5524648" y="102496"/>
                </a:lnTo>
                <a:lnTo>
                  <a:pt x="5574415" y="109239"/>
                </a:lnTo>
                <a:lnTo>
                  <a:pt x="5624183" y="117206"/>
                </a:lnTo>
                <a:lnTo>
                  <a:pt x="5673952" y="126235"/>
                </a:lnTo>
                <a:lnTo>
                  <a:pt x="5723722" y="136161"/>
                </a:lnTo>
                <a:lnTo>
                  <a:pt x="5773492" y="146822"/>
                </a:lnTo>
                <a:lnTo>
                  <a:pt x="5823263" y="158055"/>
                </a:lnTo>
                <a:lnTo>
                  <a:pt x="5873036" y="169696"/>
                </a:lnTo>
                <a:lnTo>
                  <a:pt x="5922809" y="181582"/>
                </a:lnTo>
                <a:lnTo>
                  <a:pt x="5972584" y="193550"/>
                </a:lnTo>
                <a:lnTo>
                  <a:pt x="6022359" y="205436"/>
                </a:lnTo>
                <a:lnTo>
                  <a:pt x="6072136" y="217078"/>
                </a:lnTo>
                <a:lnTo>
                  <a:pt x="6121915" y="228311"/>
                </a:lnTo>
                <a:lnTo>
                  <a:pt x="6171695" y="238974"/>
                </a:lnTo>
                <a:lnTo>
                  <a:pt x="6221476" y="248902"/>
                </a:lnTo>
                <a:lnTo>
                  <a:pt x="6271259" y="257932"/>
                </a:lnTo>
                <a:lnTo>
                  <a:pt x="6318763" y="266779"/>
                </a:lnTo>
                <a:lnTo>
                  <a:pt x="6366267" y="276913"/>
                </a:lnTo>
                <a:lnTo>
                  <a:pt x="6413771" y="288142"/>
                </a:lnTo>
                <a:lnTo>
                  <a:pt x="6461275" y="300275"/>
                </a:lnTo>
                <a:lnTo>
                  <a:pt x="6508780" y="313120"/>
                </a:lnTo>
                <a:lnTo>
                  <a:pt x="6556285" y="326486"/>
                </a:lnTo>
                <a:lnTo>
                  <a:pt x="6603790" y="340181"/>
                </a:lnTo>
                <a:lnTo>
                  <a:pt x="6651296" y="354014"/>
                </a:lnTo>
                <a:lnTo>
                  <a:pt x="6698802" y="367794"/>
                </a:lnTo>
                <a:lnTo>
                  <a:pt x="6746309" y="381328"/>
                </a:lnTo>
                <a:lnTo>
                  <a:pt x="6793817" y="394426"/>
                </a:lnTo>
                <a:lnTo>
                  <a:pt x="6841325" y="406895"/>
                </a:lnTo>
                <a:lnTo>
                  <a:pt x="6888835" y="418545"/>
                </a:lnTo>
                <a:lnTo>
                  <a:pt x="6936345" y="429183"/>
                </a:lnTo>
                <a:lnTo>
                  <a:pt x="6983856" y="438619"/>
                </a:lnTo>
                <a:lnTo>
                  <a:pt x="7031369" y="446661"/>
                </a:lnTo>
                <a:lnTo>
                  <a:pt x="7078882" y="453117"/>
                </a:lnTo>
                <a:lnTo>
                  <a:pt x="7126397" y="457796"/>
                </a:lnTo>
                <a:lnTo>
                  <a:pt x="7173913" y="460506"/>
                </a:lnTo>
                <a:lnTo>
                  <a:pt x="7221430" y="461056"/>
                </a:lnTo>
                <a:lnTo>
                  <a:pt x="7268949" y="459254"/>
                </a:lnTo>
                <a:lnTo>
                  <a:pt x="7316470" y="454909"/>
                </a:lnTo>
                <a:lnTo>
                  <a:pt x="7360015" y="448070"/>
                </a:lnTo>
                <a:lnTo>
                  <a:pt x="7403560" y="438180"/>
                </a:lnTo>
                <a:lnTo>
                  <a:pt x="7447105" y="425516"/>
                </a:lnTo>
                <a:lnTo>
                  <a:pt x="7490651" y="410354"/>
                </a:lnTo>
                <a:lnTo>
                  <a:pt x="7534196" y="392970"/>
                </a:lnTo>
                <a:lnTo>
                  <a:pt x="7577742" y="373639"/>
                </a:lnTo>
                <a:lnTo>
                  <a:pt x="7621289" y="352638"/>
                </a:lnTo>
                <a:lnTo>
                  <a:pt x="7664835" y="330242"/>
                </a:lnTo>
                <a:lnTo>
                  <a:pt x="7708382" y="306728"/>
                </a:lnTo>
                <a:lnTo>
                  <a:pt x="7751930" y="282371"/>
                </a:lnTo>
                <a:lnTo>
                  <a:pt x="7795478" y="257446"/>
                </a:lnTo>
                <a:lnTo>
                  <a:pt x="7839027" y="232231"/>
                </a:lnTo>
                <a:lnTo>
                  <a:pt x="7882576" y="207000"/>
                </a:lnTo>
                <a:lnTo>
                  <a:pt x="7926126" y="182030"/>
                </a:lnTo>
                <a:lnTo>
                  <a:pt x="7969677" y="157597"/>
                </a:lnTo>
                <a:lnTo>
                  <a:pt x="8013229" y="133976"/>
                </a:lnTo>
                <a:lnTo>
                  <a:pt x="8056782" y="111443"/>
                </a:lnTo>
                <a:lnTo>
                  <a:pt x="8100335" y="90275"/>
                </a:lnTo>
                <a:lnTo>
                  <a:pt x="8143890" y="70746"/>
                </a:lnTo>
                <a:lnTo>
                  <a:pt x="8187445" y="53134"/>
                </a:lnTo>
                <a:lnTo>
                  <a:pt x="8231002" y="37713"/>
                </a:lnTo>
                <a:lnTo>
                  <a:pt x="8274560" y="24760"/>
                </a:lnTo>
                <a:lnTo>
                  <a:pt x="8318119" y="14551"/>
                </a:lnTo>
                <a:lnTo>
                  <a:pt x="8361680" y="7361"/>
                </a:lnTo>
                <a:lnTo>
                  <a:pt x="8411445" y="2362"/>
                </a:lnTo>
                <a:lnTo>
                  <a:pt x="8461211" y="0"/>
                </a:lnTo>
                <a:lnTo>
                  <a:pt x="8510977" y="72"/>
                </a:lnTo>
                <a:lnTo>
                  <a:pt x="8560743" y="2376"/>
                </a:lnTo>
                <a:lnTo>
                  <a:pt x="8610509" y="6709"/>
                </a:lnTo>
                <a:lnTo>
                  <a:pt x="8660275" y="12868"/>
                </a:lnTo>
                <a:lnTo>
                  <a:pt x="8710041" y="20649"/>
                </a:lnTo>
                <a:lnTo>
                  <a:pt x="8759806" y="29851"/>
                </a:lnTo>
                <a:lnTo>
                  <a:pt x="8809572" y="40268"/>
                </a:lnTo>
                <a:lnTo>
                  <a:pt x="8859338" y="51700"/>
                </a:lnTo>
                <a:lnTo>
                  <a:pt x="8909104" y="63943"/>
                </a:lnTo>
                <a:lnTo>
                  <a:pt x="8958870" y="76793"/>
                </a:lnTo>
                <a:lnTo>
                  <a:pt x="9008636" y="90048"/>
                </a:lnTo>
                <a:lnTo>
                  <a:pt x="9058402" y="103505"/>
                </a:lnTo>
                <a:lnTo>
                  <a:pt x="9108167" y="116961"/>
                </a:lnTo>
                <a:lnTo>
                  <a:pt x="9157933" y="130213"/>
                </a:lnTo>
                <a:lnTo>
                  <a:pt x="9207699" y="143057"/>
                </a:lnTo>
                <a:lnTo>
                  <a:pt x="9257465" y="155292"/>
                </a:lnTo>
                <a:lnTo>
                  <a:pt x="9307231" y="166713"/>
                </a:lnTo>
                <a:lnTo>
                  <a:pt x="9356997" y="177118"/>
                </a:lnTo>
                <a:lnTo>
                  <a:pt x="9406763" y="186304"/>
                </a:lnTo>
              </a:path>
            </a:pathLst>
          </a:custGeom>
          <a:ln w="28575">
            <a:solidFill>
              <a:srgbClr val="FFC000"/>
            </a:solidFill>
          </a:ln>
        </p:spPr>
        <p:txBody>
          <a:bodyPr wrap="square" lIns="0" tIns="0" rIns="0" bIns="0" rtlCol="0"/>
          <a:lstStyle/>
          <a:p>
            <a:endParaRPr/>
          </a:p>
        </p:txBody>
      </p:sp>
      <p:sp>
        <p:nvSpPr>
          <p:cNvPr id="10" name="object 10"/>
          <p:cNvSpPr txBox="1"/>
          <p:nvPr/>
        </p:nvSpPr>
        <p:spPr>
          <a:xfrm>
            <a:off x="2266950" y="3252977"/>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4471C4"/>
                </a:solidFill>
                <a:latin typeface="Arial"/>
                <a:cs typeface="Arial"/>
              </a:rPr>
              <a:t>63.7</a:t>
            </a:r>
            <a:endParaRPr sz="1400">
              <a:latin typeface="Arial"/>
              <a:cs typeface="Arial"/>
            </a:endParaRPr>
          </a:p>
        </p:txBody>
      </p:sp>
      <p:sp>
        <p:nvSpPr>
          <p:cNvPr id="11" name="object 11"/>
          <p:cNvSpPr txBox="1"/>
          <p:nvPr/>
        </p:nvSpPr>
        <p:spPr>
          <a:xfrm>
            <a:off x="5402707" y="3417570"/>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4471C4"/>
                </a:solidFill>
                <a:latin typeface="Arial"/>
                <a:cs typeface="Arial"/>
              </a:rPr>
              <a:t>61.9</a:t>
            </a:r>
            <a:endParaRPr sz="1400">
              <a:latin typeface="Arial"/>
              <a:cs typeface="Arial"/>
            </a:endParaRPr>
          </a:p>
        </p:txBody>
      </p:sp>
      <p:sp>
        <p:nvSpPr>
          <p:cNvPr id="12" name="object 12"/>
          <p:cNvSpPr txBox="1"/>
          <p:nvPr/>
        </p:nvSpPr>
        <p:spPr>
          <a:xfrm>
            <a:off x="7493254" y="3361689"/>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4471C4"/>
                </a:solidFill>
                <a:latin typeface="Arial"/>
                <a:cs typeface="Arial"/>
              </a:rPr>
              <a:t>62.5</a:t>
            </a:r>
            <a:endParaRPr sz="1400">
              <a:latin typeface="Arial"/>
              <a:cs typeface="Arial"/>
            </a:endParaRPr>
          </a:p>
        </p:txBody>
      </p:sp>
      <p:sp>
        <p:nvSpPr>
          <p:cNvPr id="13" name="object 13"/>
          <p:cNvSpPr txBox="1"/>
          <p:nvPr/>
        </p:nvSpPr>
        <p:spPr>
          <a:xfrm>
            <a:off x="9583928" y="3388613"/>
            <a:ext cx="37401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4471C4"/>
                </a:solidFill>
                <a:latin typeface="Arial"/>
                <a:cs typeface="Arial"/>
              </a:rPr>
              <a:t>62.2</a:t>
            </a:r>
            <a:endParaRPr sz="1400">
              <a:latin typeface="Arial"/>
              <a:cs typeface="Arial"/>
            </a:endParaRPr>
          </a:p>
        </p:txBody>
      </p:sp>
      <p:sp>
        <p:nvSpPr>
          <p:cNvPr id="14" name="object 14"/>
          <p:cNvSpPr txBox="1"/>
          <p:nvPr/>
        </p:nvSpPr>
        <p:spPr>
          <a:xfrm>
            <a:off x="1221435" y="3476853"/>
            <a:ext cx="372745" cy="635000"/>
          </a:xfrm>
          <a:prstGeom prst="rect">
            <a:avLst/>
          </a:prstGeom>
        </p:spPr>
        <p:txBody>
          <a:bodyPr vert="horz" wrap="square" lIns="0" tIns="103505" rIns="0" bIns="0" rtlCol="0">
            <a:spAutoFit/>
          </a:bodyPr>
          <a:lstStyle/>
          <a:p>
            <a:pPr marL="12700">
              <a:lnSpc>
                <a:spcPct val="100000"/>
              </a:lnSpc>
              <a:spcBef>
                <a:spcPts val="815"/>
              </a:spcBef>
            </a:pPr>
            <a:r>
              <a:rPr sz="1400" spc="-20" dirty="0">
                <a:solidFill>
                  <a:srgbClr val="4471C4"/>
                </a:solidFill>
                <a:latin typeface="Arial"/>
                <a:cs typeface="Arial"/>
              </a:rPr>
              <a:t>60.2</a:t>
            </a:r>
            <a:endParaRPr sz="1400">
              <a:latin typeface="Arial"/>
              <a:cs typeface="Arial"/>
            </a:endParaRPr>
          </a:p>
          <a:p>
            <a:pPr marL="12700">
              <a:lnSpc>
                <a:spcPct val="100000"/>
              </a:lnSpc>
              <a:spcBef>
                <a:spcPts val="720"/>
              </a:spcBef>
            </a:pPr>
            <a:r>
              <a:rPr sz="1400" spc="-20" dirty="0">
                <a:solidFill>
                  <a:srgbClr val="92D050"/>
                </a:solidFill>
                <a:latin typeface="Arial"/>
                <a:cs typeface="Arial"/>
              </a:rPr>
              <a:t>56.8</a:t>
            </a:r>
            <a:endParaRPr sz="1400">
              <a:latin typeface="Arial"/>
              <a:cs typeface="Arial"/>
            </a:endParaRPr>
          </a:p>
        </p:txBody>
      </p:sp>
      <p:sp>
        <p:nvSpPr>
          <p:cNvPr id="15" name="object 15"/>
          <p:cNvSpPr txBox="1"/>
          <p:nvPr/>
        </p:nvSpPr>
        <p:spPr>
          <a:xfrm>
            <a:off x="2266950" y="3794886"/>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92D050"/>
                </a:solidFill>
                <a:latin typeface="Arial"/>
                <a:cs typeface="Arial"/>
              </a:rPr>
              <a:t>57.7</a:t>
            </a:r>
            <a:endParaRPr sz="1400">
              <a:latin typeface="Arial"/>
              <a:cs typeface="Arial"/>
            </a:endParaRPr>
          </a:p>
        </p:txBody>
      </p:sp>
      <p:sp>
        <p:nvSpPr>
          <p:cNvPr id="16" name="object 16"/>
          <p:cNvSpPr txBox="1"/>
          <p:nvPr/>
        </p:nvSpPr>
        <p:spPr>
          <a:xfrm>
            <a:off x="3312033" y="3441547"/>
            <a:ext cx="372745" cy="580390"/>
          </a:xfrm>
          <a:prstGeom prst="rect">
            <a:avLst/>
          </a:prstGeom>
        </p:spPr>
        <p:txBody>
          <a:bodyPr vert="horz" wrap="square" lIns="0" tIns="76200" rIns="0" bIns="0" rtlCol="0">
            <a:spAutoFit/>
          </a:bodyPr>
          <a:lstStyle/>
          <a:p>
            <a:pPr marL="12700">
              <a:lnSpc>
                <a:spcPct val="100000"/>
              </a:lnSpc>
              <a:spcBef>
                <a:spcPts val="600"/>
              </a:spcBef>
            </a:pPr>
            <a:r>
              <a:rPr sz="1400" spc="-20" dirty="0">
                <a:solidFill>
                  <a:srgbClr val="4471C4"/>
                </a:solidFill>
                <a:latin typeface="Arial"/>
                <a:cs typeface="Arial"/>
              </a:rPr>
              <a:t>60.9</a:t>
            </a:r>
            <a:endParaRPr sz="1400">
              <a:latin typeface="Arial"/>
              <a:cs typeface="Arial"/>
            </a:endParaRPr>
          </a:p>
          <a:p>
            <a:pPr marL="12700">
              <a:lnSpc>
                <a:spcPct val="100000"/>
              </a:lnSpc>
              <a:spcBef>
                <a:spcPts val="505"/>
              </a:spcBef>
            </a:pPr>
            <a:r>
              <a:rPr sz="1400" spc="-20" dirty="0">
                <a:solidFill>
                  <a:srgbClr val="92D050"/>
                </a:solidFill>
                <a:latin typeface="Arial"/>
                <a:cs typeface="Arial"/>
              </a:rPr>
              <a:t>57.8</a:t>
            </a:r>
            <a:endParaRPr sz="1400">
              <a:latin typeface="Arial"/>
              <a:cs typeface="Arial"/>
            </a:endParaRPr>
          </a:p>
        </p:txBody>
      </p:sp>
      <p:sp>
        <p:nvSpPr>
          <p:cNvPr id="17" name="object 17"/>
          <p:cNvSpPr txBox="1"/>
          <p:nvPr/>
        </p:nvSpPr>
        <p:spPr>
          <a:xfrm>
            <a:off x="4357496" y="3360775"/>
            <a:ext cx="372745" cy="598805"/>
          </a:xfrm>
          <a:prstGeom prst="rect">
            <a:avLst/>
          </a:prstGeom>
        </p:spPr>
        <p:txBody>
          <a:bodyPr vert="horz" wrap="square" lIns="0" tIns="85725" rIns="0" bIns="0" rtlCol="0">
            <a:spAutoFit/>
          </a:bodyPr>
          <a:lstStyle/>
          <a:p>
            <a:pPr marL="12700">
              <a:lnSpc>
                <a:spcPct val="100000"/>
              </a:lnSpc>
              <a:spcBef>
                <a:spcPts val="675"/>
              </a:spcBef>
            </a:pPr>
            <a:r>
              <a:rPr sz="1400" spc="-20" dirty="0">
                <a:solidFill>
                  <a:srgbClr val="4471C4"/>
                </a:solidFill>
                <a:latin typeface="Arial"/>
                <a:cs typeface="Arial"/>
              </a:rPr>
              <a:t>61.7</a:t>
            </a:r>
            <a:endParaRPr sz="1400">
              <a:latin typeface="Arial"/>
              <a:cs typeface="Arial"/>
            </a:endParaRPr>
          </a:p>
          <a:p>
            <a:pPr marL="12700">
              <a:lnSpc>
                <a:spcPct val="100000"/>
              </a:lnSpc>
              <a:spcBef>
                <a:spcPts val="575"/>
              </a:spcBef>
            </a:pPr>
            <a:r>
              <a:rPr sz="1400" spc="-20" dirty="0">
                <a:solidFill>
                  <a:srgbClr val="92D050"/>
                </a:solidFill>
                <a:latin typeface="Arial"/>
                <a:cs typeface="Arial"/>
              </a:rPr>
              <a:t>58.5</a:t>
            </a:r>
            <a:endParaRPr sz="1400">
              <a:latin typeface="Arial"/>
              <a:cs typeface="Arial"/>
            </a:endParaRPr>
          </a:p>
        </p:txBody>
      </p:sp>
      <p:sp>
        <p:nvSpPr>
          <p:cNvPr id="18" name="object 18"/>
          <p:cNvSpPr txBox="1"/>
          <p:nvPr/>
        </p:nvSpPr>
        <p:spPr>
          <a:xfrm>
            <a:off x="5402707" y="3844797"/>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92D050"/>
                </a:solidFill>
                <a:latin typeface="Arial"/>
                <a:cs typeface="Arial"/>
              </a:rPr>
              <a:t>57.1</a:t>
            </a:r>
            <a:endParaRPr sz="1400">
              <a:latin typeface="Arial"/>
              <a:cs typeface="Arial"/>
            </a:endParaRPr>
          </a:p>
        </p:txBody>
      </p:sp>
      <p:sp>
        <p:nvSpPr>
          <p:cNvPr id="19" name="object 19"/>
          <p:cNvSpPr txBox="1"/>
          <p:nvPr/>
        </p:nvSpPr>
        <p:spPr>
          <a:xfrm>
            <a:off x="6448171" y="3182188"/>
            <a:ext cx="373380" cy="598170"/>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4471C4"/>
                </a:solidFill>
                <a:latin typeface="Arial"/>
                <a:cs typeface="Arial"/>
              </a:rPr>
              <a:t>64.5</a:t>
            </a:r>
            <a:endParaRPr sz="1400">
              <a:latin typeface="Arial"/>
              <a:cs typeface="Arial"/>
            </a:endParaRPr>
          </a:p>
          <a:p>
            <a:pPr marL="12700">
              <a:lnSpc>
                <a:spcPct val="100000"/>
              </a:lnSpc>
              <a:spcBef>
                <a:spcPts val="1140"/>
              </a:spcBef>
            </a:pPr>
            <a:r>
              <a:rPr sz="1400" spc="-20" dirty="0">
                <a:solidFill>
                  <a:srgbClr val="92D050"/>
                </a:solidFill>
                <a:latin typeface="Arial"/>
                <a:cs typeface="Arial"/>
              </a:rPr>
              <a:t>60.5</a:t>
            </a:r>
            <a:endParaRPr sz="1400">
              <a:latin typeface="Arial"/>
              <a:cs typeface="Arial"/>
            </a:endParaRPr>
          </a:p>
        </p:txBody>
      </p:sp>
      <p:sp>
        <p:nvSpPr>
          <p:cNvPr id="20" name="object 20"/>
          <p:cNvSpPr txBox="1"/>
          <p:nvPr/>
        </p:nvSpPr>
        <p:spPr>
          <a:xfrm>
            <a:off x="7596378" y="4064000"/>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92D050"/>
                </a:solidFill>
                <a:latin typeface="Arial"/>
                <a:cs typeface="Arial"/>
              </a:rPr>
              <a:t>58.7</a:t>
            </a:r>
            <a:endParaRPr sz="1400">
              <a:latin typeface="Arial"/>
              <a:cs typeface="Arial"/>
            </a:endParaRPr>
          </a:p>
        </p:txBody>
      </p:sp>
      <p:sp>
        <p:nvSpPr>
          <p:cNvPr id="21" name="object 21"/>
          <p:cNvSpPr txBox="1"/>
          <p:nvPr/>
        </p:nvSpPr>
        <p:spPr>
          <a:xfrm>
            <a:off x="8552815" y="3770121"/>
            <a:ext cx="373380" cy="398780"/>
          </a:xfrm>
          <a:prstGeom prst="rect">
            <a:avLst/>
          </a:prstGeom>
        </p:spPr>
        <p:txBody>
          <a:bodyPr vert="horz" wrap="square" lIns="0" tIns="12700" rIns="0" bIns="0" rtlCol="0">
            <a:spAutoFit/>
          </a:bodyPr>
          <a:lstStyle/>
          <a:p>
            <a:pPr marL="12700">
              <a:lnSpc>
                <a:spcPts val="1465"/>
              </a:lnSpc>
              <a:spcBef>
                <a:spcPts val="100"/>
              </a:spcBef>
            </a:pPr>
            <a:r>
              <a:rPr sz="1400" spc="-20" dirty="0">
                <a:solidFill>
                  <a:srgbClr val="4471C4"/>
                </a:solidFill>
                <a:latin typeface="Arial"/>
                <a:cs typeface="Arial"/>
              </a:rPr>
              <a:t>57.3</a:t>
            </a:r>
            <a:endParaRPr sz="1400">
              <a:latin typeface="Arial"/>
              <a:cs typeface="Arial"/>
            </a:endParaRPr>
          </a:p>
          <a:p>
            <a:pPr marL="12700">
              <a:lnSpc>
                <a:spcPts val="1465"/>
              </a:lnSpc>
            </a:pPr>
            <a:r>
              <a:rPr sz="1400" spc="-20" dirty="0">
                <a:solidFill>
                  <a:srgbClr val="92D050"/>
                </a:solidFill>
                <a:latin typeface="Arial"/>
                <a:cs typeface="Arial"/>
              </a:rPr>
              <a:t>57.3</a:t>
            </a:r>
            <a:endParaRPr sz="1400">
              <a:latin typeface="Arial"/>
              <a:cs typeface="Arial"/>
            </a:endParaRPr>
          </a:p>
        </p:txBody>
      </p:sp>
      <p:sp>
        <p:nvSpPr>
          <p:cNvPr id="22" name="object 22"/>
          <p:cNvSpPr/>
          <p:nvPr/>
        </p:nvSpPr>
        <p:spPr>
          <a:xfrm>
            <a:off x="10814431" y="3846321"/>
            <a:ext cx="62865" cy="56515"/>
          </a:xfrm>
          <a:custGeom>
            <a:avLst/>
            <a:gdLst/>
            <a:ahLst/>
            <a:cxnLst/>
            <a:rect l="l" t="t" r="r" b="b"/>
            <a:pathLst>
              <a:path w="62865" h="56514">
                <a:moveTo>
                  <a:pt x="0" y="56514"/>
                </a:moveTo>
                <a:lnTo>
                  <a:pt x="4445" y="0"/>
                </a:lnTo>
                <a:lnTo>
                  <a:pt x="62357" y="0"/>
                </a:lnTo>
              </a:path>
            </a:pathLst>
          </a:custGeom>
          <a:ln w="9525">
            <a:solidFill>
              <a:srgbClr val="A6A6A6"/>
            </a:solidFill>
          </a:ln>
        </p:spPr>
        <p:txBody>
          <a:bodyPr wrap="square" lIns="0" tIns="0" rIns="0" bIns="0" rtlCol="0"/>
          <a:lstStyle/>
          <a:p>
            <a:endParaRPr/>
          </a:p>
        </p:txBody>
      </p:sp>
      <p:sp>
        <p:nvSpPr>
          <p:cNvPr id="23" name="object 23"/>
          <p:cNvSpPr txBox="1"/>
          <p:nvPr/>
        </p:nvSpPr>
        <p:spPr>
          <a:xfrm>
            <a:off x="995578" y="4515688"/>
            <a:ext cx="373380"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5050"/>
                </a:solidFill>
                <a:latin typeface="Arial"/>
                <a:cs typeface="Arial"/>
              </a:rPr>
              <a:t>52.1</a:t>
            </a:r>
            <a:endParaRPr sz="1400">
              <a:latin typeface="Arial"/>
              <a:cs typeface="Arial"/>
            </a:endParaRPr>
          </a:p>
        </p:txBody>
      </p:sp>
      <p:sp>
        <p:nvSpPr>
          <p:cNvPr id="24" name="object 24"/>
          <p:cNvSpPr txBox="1"/>
          <p:nvPr/>
        </p:nvSpPr>
        <p:spPr>
          <a:xfrm>
            <a:off x="2266950" y="4448047"/>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5050"/>
                </a:solidFill>
                <a:latin typeface="Arial"/>
                <a:cs typeface="Arial"/>
              </a:rPr>
              <a:t>54.6</a:t>
            </a:r>
            <a:endParaRPr sz="1400">
              <a:latin typeface="Arial"/>
              <a:cs typeface="Arial"/>
            </a:endParaRPr>
          </a:p>
        </p:txBody>
      </p:sp>
      <p:sp>
        <p:nvSpPr>
          <p:cNvPr id="25" name="object 25"/>
          <p:cNvSpPr txBox="1"/>
          <p:nvPr/>
        </p:nvSpPr>
        <p:spPr>
          <a:xfrm>
            <a:off x="3312033" y="4182617"/>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5050"/>
                </a:solidFill>
                <a:latin typeface="Arial"/>
                <a:cs typeface="Arial"/>
              </a:rPr>
              <a:t>57.6</a:t>
            </a:r>
            <a:endParaRPr sz="1400">
              <a:latin typeface="Arial"/>
              <a:cs typeface="Arial"/>
            </a:endParaRPr>
          </a:p>
        </p:txBody>
      </p:sp>
      <p:sp>
        <p:nvSpPr>
          <p:cNvPr id="26" name="object 26"/>
          <p:cNvSpPr txBox="1"/>
          <p:nvPr/>
        </p:nvSpPr>
        <p:spPr>
          <a:xfrm>
            <a:off x="4407789" y="4321809"/>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5050"/>
                </a:solidFill>
                <a:latin typeface="Arial"/>
                <a:cs typeface="Arial"/>
              </a:rPr>
              <a:t>52.0</a:t>
            </a:r>
            <a:endParaRPr sz="1400">
              <a:latin typeface="Arial"/>
              <a:cs typeface="Arial"/>
            </a:endParaRPr>
          </a:p>
        </p:txBody>
      </p:sp>
      <p:sp>
        <p:nvSpPr>
          <p:cNvPr id="27" name="object 27"/>
          <p:cNvSpPr txBox="1"/>
          <p:nvPr/>
        </p:nvSpPr>
        <p:spPr>
          <a:xfrm>
            <a:off x="5623940" y="4330446"/>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5050"/>
                </a:solidFill>
                <a:latin typeface="Arial"/>
                <a:cs typeface="Arial"/>
              </a:rPr>
              <a:t>54.6</a:t>
            </a:r>
            <a:endParaRPr sz="1400">
              <a:latin typeface="Arial"/>
              <a:cs typeface="Arial"/>
            </a:endParaRPr>
          </a:p>
        </p:txBody>
      </p:sp>
      <p:sp>
        <p:nvSpPr>
          <p:cNvPr id="28" name="object 28"/>
          <p:cNvSpPr txBox="1"/>
          <p:nvPr/>
        </p:nvSpPr>
        <p:spPr>
          <a:xfrm>
            <a:off x="6448171" y="4218559"/>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5050"/>
                </a:solidFill>
                <a:latin typeface="Arial"/>
                <a:cs typeface="Arial"/>
              </a:rPr>
              <a:t>57.2</a:t>
            </a:r>
            <a:endParaRPr sz="1400">
              <a:latin typeface="Arial"/>
              <a:cs typeface="Arial"/>
            </a:endParaRPr>
          </a:p>
        </p:txBody>
      </p:sp>
      <p:sp>
        <p:nvSpPr>
          <p:cNvPr id="29" name="object 29"/>
          <p:cNvSpPr txBox="1"/>
          <p:nvPr/>
        </p:nvSpPr>
        <p:spPr>
          <a:xfrm>
            <a:off x="7322311" y="3656457"/>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5050"/>
                </a:solidFill>
                <a:latin typeface="Arial"/>
                <a:cs typeface="Arial"/>
              </a:rPr>
              <a:t>60.0</a:t>
            </a:r>
            <a:endParaRPr sz="1400">
              <a:latin typeface="Arial"/>
              <a:cs typeface="Arial"/>
            </a:endParaRPr>
          </a:p>
        </p:txBody>
      </p:sp>
      <p:sp>
        <p:nvSpPr>
          <p:cNvPr id="30" name="object 30"/>
          <p:cNvSpPr txBox="1"/>
          <p:nvPr/>
        </p:nvSpPr>
        <p:spPr>
          <a:xfrm>
            <a:off x="8538718" y="4307535"/>
            <a:ext cx="373380"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5050"/>
                </a:solidFill>
                <a:latin typeface="Arial"/>
                <a:cs typeface="Arial"/>
              </a:rPr>
              <a:t>56.2</a:t>
            </a:r>
            <a:endParaRPr sz="1400">
              <a:latin typeface="Arial"/>
              <a:cs typeface="Arial"/>
            </a:endParaRPr>
          </a:p>
        </p:txBody>
      </p:sp>
      <p:sp>
        <p:nvSpPr>
          <p:cNvPr id="31" name="object 31"/>
          <p:cNvSpPr txBox="1"/>
          <p:nvPr/>
        </p:nvSpPr>
        <p:spPr>
          <a:xfrm>
            <a:off x="9583928" y="3751834"/>
            <a:ext cx="476250" cy="589915"/>
          </a:xfrm>
          <a:prstGeom prst="rect">
            <a:avLst/>
          </a:prstGeom>
        </p:spPr>
        <p:txBody>
          <a:bodyPr vert="horz" wrap="square" lIns="0" tIns="12700" rIns="0" bIns="0" rtlCol="0">
            <a:spAutoFit/>
          </a:bodyPr>
          <a:lstStyle/>
          <a:p>
            <a:pPr marL="115570">
              <a:lnSpc>
                <a:spcPct val="100000"/>
              </a:lnSpc>
              <a:spcBef>
                <a:spcPts val="100"/>
              </a:spcBef>
            </a:pPr>
            <a:r>
              <a:rPr sz="1400" spc="-20" dirty="0">
                <a:solidFill>
                  <a:srgbClr val="92D050"/>
                </a:solidFill>
                <a:latin typeface="Arial"/>
                <a:cs typeface="Arial"/>
              </a:rPr>
              <a:t>59.0</a:t>
            </a:r>
            <a:endParaRPr sz="1400">
              <a:latin typeface="Arial"/>
              <a:cs typeface="Arial"/>
            </a:endParaRPr>
          </a:p>
          <a:p>
            <a:pPr marL="12700">
              <a:lnSpc>
                <a:spcPct val="100000"/>
              </a:lnSpc>
              <a:spcBef>
                <a:spcPts val="1080"/>
              </a:spcBef>
            </a:pPr>
            <a:r>
              <a:rPr sz="1400" spc="-20" dirty="0">
                <a:solidFill>
                  <a:srgbClr val="FF5050"/>
                </a:solidFill>
                <a:latin typeface="Arial"/>
                <a:cs typeface="Arial"/>
              </a:rPr>
              <a:t>58.5</a:t>
            </a:r>
            <a:endParaRPr sz="1400">
              <a:latin typeface="Arial"/>
              <a:cs typeface="Arial"/>
            </a:endParaRPr>
          </a:p>
        </p:txBody>
      </p:sp>
      <p:sp>
        <p:nvSpPr>
          <p:cNvPr id="32" name="object 32"/>
          <p:cNvSpPr txBox="1"/>
          <p:nvPr/>
        </p:nvSpPr>
        <p:spPr>
          <a:xfrm>
            <a:off x="10629392" y="3370579"/>
            <a:ext cx="647700" cy="832485"/>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4471C4"/>
                </a:solidFill>
                <a:latin typeface="Arial"/>
                <a:cs typeface="Arial"/>
              </a:rPr>
              <a:t>62.4</a:t>
            </a:r>
            <a:endParaRPr sz="1400">
              <a:latin typeface="Arial"/>
              <a:cs typeface="Arial"/>
            </a:endParaRPr>
          </a:p>
          <a:p>
            <a:pPr marL="285750">
              <a:lnSpc>
                <a:spcPct val="100000"/>
              </a:lnSpc>
              <a:spcBef>
                <a:spcPts val="1070"/>
              </a:spcBef>
            </a:pPr>
            <a:r>
              <a:rPr sz="1400" b="1" spc="-20" dirty="0">
                <a:solidFill>
                  <a:srgbClr val="FF5050"/>
                </a:solidFill>
                <a:latin typeface="Arial"/>
                <a:cs typeface="Arial"/>
              </a:rPr>
              <a:t>60.0</a:t>
            </a:r>
            <a:endParaRPr sz="1400">
              <a:latin typeface="Arial"/>
              <a:cs typeface="Arial"/>
            </a:endParaRPr>
          </a:p>
          <a:p>
            <a:pPr marL="193040">
              <a:lnSpc>
                <a:spcPct val="100000"/>
              </a:lnSpc>
              <a:spcBef>
                <a:spcPts val="235"/>
              </a:spcBef>
            </a:pPr>
            <a:r>
              <a:rPr sz="1400" b="1" spc="-20" dirty="0">
                <a:solidFill>
                  <a:srgbClr val="92D050"/>
                </a:solidFill>
                <a:latin typeface="Arial"/>
                <a:cs typeface="Arial"/>
              </a:rPr>
              <a:t>59.4</a:t>
            </a:r>
            <a:endParaRPr sz="1400">
              <a:latin typeface="Arial"/>
              <a:cs typeface="Arial"/>
            </a:endParaRPr>
          </a:p>
        </p:txBody>
      </p:sp>
      <p:sp>
        <p:nvSpPr>
          <p:cNvPr id="33" name="object 33"/>
          <p:cNvSpPr txBox="1"/>
          <p:nvPr/>
        </p:nvSpPr>
        <p:spPr>
          <a:xfrm>
            <a:off x="1221435" y="2421763"/>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73.0</a:t>
            </a:r>
            <a:endParaRPr sz="1400">
              <a:latin typeface="Arial"/>
              <a:cs typeface="Arial"/>
            </a:endParaRPr>
          </a:p>
        </p:txBody>
      </p:sp>
      <p:sp>
        <p:nvSpPr>
          <p:cNvPr id="34" name="object 34"/>
          <p:cNvSpPr txBox="1"/>
          <p:nvPr/>
        </p:nvSpPr>
        <p:spPr>
          <a:xfrm>
            <a:off x="2266950" y="2120264"/>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76.4</a:t>
            </a:r>
            <a:endParaRPr sz="1400">
              <a:latin typeface="Arial"/>
              <a:cs typeface="Arial"/>
            </a:endParaRPr>
          </a:p>
        </p:txBody>
      </p:sp>
      <p:sp>
        <p:nvSpPr>
          <p:cNvPr id="35" name="object 35"/>
          <p:cNvSpPr txBox="1"/>
          <p:nvPr/>
        </p:nvSpPr>
        <p:spPr>
          <a:xfrm>
            <a:off x="3312033" y="2332101"/>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74.0</a:t>
            </a:r>
            <a:endParaRPr sz="1400">
              <a:latin typeface="Arial"/>
              <a:cs typeface="Arial"/>
            </a:endParaRPr>
          </a:p>
        </p:txBody>
      </p:sp>
      <p:sp>
        <p:nvSpPr>
          <p:cNvPr id="36" name="object 36"/>
          <p:cNvSpPr txBox="1"/>
          <p:nvPr/>
        </p:nvSpPr>
        <p:spPr>
          <a:xfrm>
            <a:off x="4357496" y="2296413"/>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74.4</a:t>
            </a:r>
            <a:endParaRPr sz="1400">
              <a:latin typeface="Arial"/>
              <a:cs typeface="Arial"/>
            </a:endParaRPr>
          </a:p>
        </p:txBody>
      </p:sp>
      <p:sp>
        <p:nvSpPr>
          <p:cNvPr id="37" name="object 37"/>
          <p:cNvSpPr txBox="1"/>
          <p:nvPr/>
        </p:nvSpPr>
        <p:spPr>
          <a:xfrm>
            <a:off x="5402707" y="2486913"/>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72.3</a:t>
            </a:r>
            <a:endParaRPr sz="1400">
              <a:latin typeface="Arial"/>
              <a:cs typeface="Arial"/>
            </a:endParaRPr>
          </a:p>
        </p:txBody>
      </p:sp>
      <p:sp>
        <p:nvSpPr>
          <p:cNvPr id="38" name="object 38"/>
          <p:cNvSpPr txBox="1"/>
          <p:nvPr/>
        </p:nvSpPr>
        <p:spPr>
          <a:xfrm>
            <a:off x="6448171" y="2108454"/>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76.5</a:t>
            </a:r>
            <a:endParaRPr sz="1400">
              <a:latin typeface="Arial"/>
              <a:cs typeface="Arial"/>
            </a:endParaRPr>
          </a:p>
        </p:txBody>
      </p:sp>
      <p:sp>
        <p:nvSpPr>
          <p:cNvPr id="39" name="object 39"/>
          <p:cNvSpPr txBox="1"/>
          <p:nvPr/>
        </p:nvSpPr>
        <p:spPr>
          <a:xfrm>
            <a:off x="7493254" y="2269617"/>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74.7</a:t>
            </a:r>
            <a:endParaRPr sz="1400">
              <a:latin typeface="Arial"/>
              <a:cs typeface="Arial"/>
            </a:endParaRPr>
          </a:p>
        </p:txBody>
      </p:sp>
      <p:sp>
        <p:nvSpPr>
          <p:cNvPr id="40" name="object 40"/>
          <p:cNvSpPr txBox="1"/>
          <p:nvPr/>
        </p:nvSpPr>
        <p:spPr>
          <a:xfrm>
            <a:off x="8538718" y="2466594"/>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72.5</a:t>
            </a:r>
            <a:endParaRPr sz="1400">
              <a:latin typeface="Arial"/>
              <a:cs typeface="Arial"/>
            </a:endParaRPr>
          </a:p>
        </p:txBody>
      </p:sp>
      <p:sp>
        <p:nvSpPr>
          <p:cNvPr id="41" name="object 41"/>
          <p:cNvSpPr txBox="1"/>
          <p:nvPr/>
        </p:nvSpPr>
        <p:spPr>
          <a:xfrm>
            <a:off x="9583928" y="2018487"/>
            <a:ext cx="374015"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77.5</a:t>
            </a:r>
            <a:endParaRPr sz="1400">
              <a:latin typeface="Arial"/>
              <a:cs typeface="Arial"/>
            </a:endParaRPr>
          </a:p>
        </p:txBody>
      </p:sp>
      <p:sp>
        <p:nvSpPr>
          <p:cNvPr id="42" name="object 42"/>
          <p:cNvSpPr txBox="1"/>
          <p:nvPr/>
        </p:nvSpPr>
        <p:spPr>
          <a:xfrm>
            <a:off x="10629392" y="2197988"/>
            <a:ext cx="372745" cy="239395"/>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C000"/>
                </a:solidFill>
                <a:latin typeface="Arial"/>
                <a:cs typeface="Arial"/>
              </a:rPr>
              <a:t>75.5</a:t>
            </a:r>
            <a:endParaRPr sz="1400">
              <a:latin typeface="Arial"/>
              <a:cs typeface="Arial"/>
            </a:endParaRPr>
          </a:p>
        </p:txBody>
      </p:sp>
      <p:sp>
        <p:nvSpPr>
          <p:cNvPr id="43" name="object 43"/>
          <p:cNvSpPr txBox="1"/>
          <p:nvPr/>
        </p:nvSpPr>
        <p:spPr>
          <a:xfrm>
            <a:off x="1131519" y="4862829"/>
            <a:ext cx="553720" cy="383540"/>
          </a:xfrm>
          <a:prstGeom prst="rect">
            <a:avLst/>
          </a:prstGeom>
        </p:spPr>
        <p:txBody>
          <a:bodyPr vert="horz" wrap="square" lIns="0" tIns="24765" rIns="0" bIns="0" rtlCol="0">
            <a:spAutoFit/>
          </a:bodyPr>
          <a:lstStyle/>
          <a:p>
            <a:pPr marL="132715" marR="5080" indent="-120650">
              <a:lnSpc>
                <a:spcPts val="1380"/>
              </a:lnSpc>
              <a:spcBef>
                <a:spcPts val="195"/>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'23 </a:t>
            </a:r>
            <a:r>
              <a:rPr sz="1200" spc="-20" dirty="0">
                <a:solidFill>
                  <a:srgbClr val="585858"/>
                </a:solidFill>
                <a:latin typeface="Arial"/>
                <a:cs typeface="Arial"/>
              </a:rPr>
              <a:t>(S7)</a:t>
            </a:r>
            <a:endParaRPr sz="1200">
              <a:latin typeface="Arial"/>
              <a:cs typeface="Arial"/>
            </a:endParaRPr>
          </a:p>
        </p:txBody>
      </p:sp>
      <p:sp>
        <p:nvSpPr>
          <p:cNvPr id="44" name="object 44"/>
          <p:cNvSpPr txBox="1"/>
          <p:nvPr/>
        </p:nvSpPr>
        <p:spPr>
          <a:xfrm>
            <a:off x="2185161" y="4862829"/>
            <a:ext cx="536575" cy="383540"/>
          </a:xfrm>
          <a:prstGeom prst="rect">
            <a:avLst/>
          </a:prstGeom>
        </p:spPr>
        <p:txBody>
          <a:bodyPr vert="horz" wrap="square" lIns="0" tIns="24765" rIns="0" bIns="0" rtlCol="0">
            <a:spAutoFit/>
          </a:bodyPr>
          <a:lstStyle/>
          <a:p>
            <a:pPr marL="123825" marR="5080" indent="-111760">
              <a:lnSpc>
                <a:spcPts val="1380"/>
              </a:lnSpc>
              <a:spcBef>
                <a:spcPts val="195"/>
              </a:spcBef>
            </a:pPr>
            <a:r>
              <a:rPr sz="1200" dirty="0">
                <a:solidFill>
                  <a:srgbClr val="585858"/>
                </a:solidFill>
                <a:latin typeface="Arial"/>
                <a:cs typeface="Arial"/>
              </a:rPr>
              <a:t>July</a:t>
            </a:r>
            <a:r>
              <a:rPr sz="1200" spc="-25" dirty="0">
                <a:solidFill>
                  <a:srgbClr val="585858"/>
                </a:solidFill>
                <a:latin typeface="Arial"/>
                <a:cs typeface="Arial"/>
              </a:rPr>
              <a:t> '23 </a:t>
            </a:r>
            <a:r>
              <a:rPr sz="1200" spc="-20" dirty="0">
                <a:solidFill>
                  <a:srgbClr val="585858"/>
                </a:solidFill>
                <a:latin typeface="Arial"/>
                <a:cs typeface="Arial"/>
              </a:rPr>
              <a:t>(S8)</a:t>
            </a:r>
            <a:endParaRPr sz="1200">
              <a:latin typeface="Arial"/>
              <a:cs typeface="Arial"/>
            </a:endParaRPr>
          </a:p>
        </p:txBody>
      </p:sp>
      <p:sp>
        <p:nvSpPr>
          <p:cNvPr id="45" name="object 45"/>
          <p:cNvSpPr txBox="1"/>
          <p:nvPr/>
        </p:nvSpPr>
        <p:spPr>
          <a:xfrm>
            <a:off x="3230372" y="4862829"/>
            <a:ext cx="536575" cy="383540"/>
          </a:xfrm>
          <a:prstGeom prst="rect">
            <a:avLst/>
          </a:prstGeom>
        </p:spPr>
        <p:txBody>
          <a:bodyPr vert="horz" wrap="square" lIns="0" tIns="24765" rIns="0" bIns="0" rtlCol="0">
            <a:spAutoFit/>
          </a:bodyPr>
          <a:lstStyle/>
          <a:p>
            <a:pPr marL="124460" marR="5080" indent="-112395">
              <a:lnSpc>
                <a:spcPts val="1380"/>
              </a:lnSpc>
              <a:spcBef>
                <a:spcPts val="195"/>
              </a:spcBef>
            </a:pPr>
            <a:r>
              <a:rPr sz="1200" dirty="0">
                <a:solidFill>
                  <a:srgbClr val="585858"/>
                </a:solidFill>
                <a:latin typeface="Arial"/>
                <a:cs typeface="Arial"/>
              </a:rPr>
              <a:t>Sep</a:t>
            </a:r>
            <a:r>
              <a:rPr sz="1200" spc="-20" dirty="0">
                <a:solidFill>
                  <a:srgbClr val="585858"/>
                </a:solidFill>
                <a:latin typeface="Arial"/>
                <a:cs typeface="Arial"/>
              </a:rPr>
              <a:t> </a:t>
            </a:r>
            <a:r>
              <a:rPr sz="1200" spc="-25" dirty="0">
                <a:solidFill>
                  <a:srgbClr val="585858"/>
                </a:solidFill>
                <a:latin typeface="Arial"/>
                <a:cs typeface="Arial"/>
              </a:rPr>
              <a:t>'23 </a:t>
            </a:r>
            <a:r>
              <a:rPr sz="1200" spc="-20" dirty="0">
                <a:solidFill>
                  <a:srgbClr val="585858"/>
                </a:solidFill>
                <a:latin typeface="Arial"/>
                <a:cs typeface="Arial"/>
              </a:rPr>
              <a:t>(S9)</a:t>
            </a:r>
            <a:endParaRPr sz="1200">
              <a:latin typeface="Arial"/>
              <a:cs typeface="Arial"/>
            </a:endParaRPr>
          </a:p>
        </p:txBody>
      </p:sp>
      <p:sp>
        <p:nvSpPr>
          <p:cNvPr id="46" name="object 46"/>
          <p:cNvSpPr txBox="1"/>
          <p:nvPr/>
        </p:nvSpPr>
        <p:spPr>
          <a:xfrm>
            <a:off x="4275835" y="4862829"/>
            <a:ext cx="537210" cy="383540"/>
          </a:xfrm>
          <a:prstGeom prst="rect">
            <a:avLst/>
          </a:prstGeom>
        </p:spPr>
        <p:txBody>
          <a:bodyPr vert="horz" wrap="square" lIns="0" tIns="24765" rIns="0" bIns="0" rtlCol="0">
            <a:spAutoFit/>
          </a:bodyPr>
          <a:lstStyle/>
          <a:p>
            <a:pPr marL="81915" marR="5080" indent="-69850">
              <a:lnSpc>
                <a:spcPts val="1380"/>
              </a:lnSpc>
              <a:spcBef>
                <a:spcPts val="195"/>
              </a:spcBef>
            </a:pPr>
            <a:r>
              <a:rPr sz="1200" dirty="0">
                <a:solidFill>
                  <a:srgbClr val="585858"/>
                </a:solidFill>
                <a:latin typeface="Arial"/>
                <a:cs typeface="Arial"/>
              </a:rPr>
              <a:t>Nov</a:t>
            </a:r>
            <a:r>
              <a:rPr sz="1200" spc="-10" dirty="0">
                <a:solidFill>
                  <a:srgbClr val="585858"/>
                </a:solidFill>
                <a:latin typeface="Arial"/>
                <a:cs typeface="Arial"/>
              </a:rPr>
              <a:t> </a:t>
            </a:r>
            <a:r>
              <a:rPr sz="1200" spc="-25" dirty="0">
                <a:solidFill>
                  <a:srgbClr val="585858"/>
                </a:solidFill>
                <a:latin typeface="Arial"/>
                <a:cs typeface="Arial"/>
              </a:rPr>
              <a:t>'23 </a:t>
            </a:r>
            <a:r>
              <a:rPr sz="1200" spc="-10" dirty="0">
                <a:solidFill>
                  <a:srgbClr val="585858"/>
                </a:solidFill>
                <a:latin typeface="Arial"/>
                <a:cs typeface="Arial"/>
              </a:rPr>
              <a:t>(S10)</a:t>
            </a:r>
            <a:endParaRPr sz="1200">
              <a:latin typeface="Arial"/>
              <a:cs typeface="Arial"/>
            </a:endParaRPr>
          </a:p>
        </p:txBody>
      </p:sp>
      <p:sp>
        <p:nvSpPr>
          <p:cNvPr id="47" name="object 47"/>
          <p:cNvSpPr txBox="1"/>
          <p:nvPr/>
        </p:nvSpPr>
        <p:spPr>
          <a:xfrm>
            <a:off x="5325236" y="4862829"/>
            <a:ext cx="527685" cy="383540"/>
          </a:xfrm>
          <a:prstGeom prst="rect">
            <a:avLst/>
          </a:prstGeom>
        </p:spPr>
        <p:txBody>
          <a:bodyPr vert="horz" wrap="square" lIns="0" tIns="24765" rIns="0" bIns="0" rtlCol="0">
            <a:spAutoFit/>
          </a:bodyPr>
          <a:lstStyle/>
          <a:p>
            <a:pPr marL="77470" marR="5080" indent="-65405">
              <a:lnSpc>
                <a:spcPts val="1380"/>
              </a:lnSpc>
              <a:spcBef>
                <a:spcPts val="195"/>
              </a:spcBef>
            </a:pPr>
            <a:r>
              <a:rPr sz="1200" dirty="0">
                <a:solidFill>
                  <a:srgbClr val="585858"/>
                </a:solidFill>
                <a:latin typeface="Arial"/>
                <a:cs typeface="Arial"/>
              </a:rPr>
              <a:t>Feb</a:t>
            </a:r>
            <a:r>
              <a:rPr sz="1200" spc="-15"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(S11)</a:t>
            </a:r>
            <a:endParaRPr sz="1200">
              <a:latin typeface="Arial"/>
              <a:cs typeface="Arial"/>
            </a:endParaRPr>
          </a:p>
        </p:txBody>
      </p:sp>
      <p:sp>
        <p:nvSpPr>
          <p:cNvPr id="48" name="object 48"/>
          <p:cNvSpPr txBox="1"/>
          <p:nvPr/>
        </p:nvSpPr>
        <p:spPr>
          <a:xfrm>
            <a:off x="6357873" y="4862829"/>
            <a:ext cx="553720" cy="383540"/>
          </a:xfrm>
          <a:prstGeom prst="rect">
            <a:avLst/>
          </a:prstGeom>
        </p:spPr>
        <p:txBody>
          <a:bodyPr vert="horz" wrap="square" lIns="0" tIns="24765" rIns="0" bIns="0" rtlCol="0">
            <a:spAutoFit/>
          </a:bodyPr>
          <a:lstStyle/>
          <a:p>
            <a:pPr marL="90170" marR="5080" indent="-78105">
              <a:lnSpc>
                <a:spcPts val="1380"/>
              </a:lnSpc>
              <a:spcBef>
                <a:spcPts val="195"/>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(S12)</a:t>
            </a:r>
            <a:endParaRPr sz="1200">
              <a:latin typeface="Arial"/>
              <a:cs typeface="Arial"/>
            </a:endParaRPr>
          </a:p>
        </p:txBody>
      </p:sp>
      <p:sp>
        <p:nvSpPr>
          <p:cNvPr id="49" name="object 49"/>
          <p:cNvSpPr txBox="1"/>
          <p:nvPr/>
        </p:nvSpPr>
        <p:spPr>
          <a:xfrm>
            <a:off x="7411973" y="4862829"/>
            <a:ext cx="536575" cy="383540"/>
          </a:xfrm>
          <a:prstGeom prst="rect">
            <a:avLst/>
          </a:prstGeom>
        </p:spPr>
        <p:txBody>
          <a:bodyPr vert="horz" wrap="square" lIns="0" tIns="24765" rIns="0" bIns="0" rtlCol="0">
            <a:spAutoFit/>
          </a:bodyPr>
          <a:lstStyle/>
          <a:p>
            <a:pPr marL="81915" marR="5080" indent="-69850">
              <a:lnSpc>
                <a:spcPts val="1380"/>
              </a:lnSpc>
              <a:spcBef>
                <a:spcPts val="195"/>
              </a:spcBef>
            </a:pPr>
            <a:r>
              <a:rPr sz="1200" dirty="0">
                <a:solidFill>
                  <a:srgbClr val="585858"/>
                </a:solidFill>
                <a:latin typeface="Arial"/>
                <a:cs typeface="Arial"/>
              </a:rPr>
              <a:t>July</a:t>
            </a:r>
            <a:r>
              <a:rPr sz="1200" spc="-25" dirty="0">
                <a:solidFill>
                  <a:srgbClr val="585858"/>
                </a:solidFill>
                <a:latin typeface="Arial"/>
                <a:cs typeface="Arial"/>
              </a:rPr>
              <a:t> '24 </a:t>
            </a:r>
            <a:r>
              <a:rPr sz="1200" spc="-10" dirty="0">
                <a:solidFill>
                  <a:srgbClr val="585858"/>
                </a:solidFill>
                <a:latin typeface="Arial"/>
                <a:cs typeface="Arial"/>
              </a:rPr>
              <a:t>(S13)</a:t>
            </a:r>
            <a:endParaRPr sz="1200">
              <a:latin typeface="Arial"/>
              <a:cs typeface="Arial"/>
            </a:endParaRPr>
          </a:p>
        </p:txBody>
      </p:sp>
      <p:sp>
        <p:nvSpPr>
          <p:cNvPr id="50" name="object 50"/>
          <p:cNvSpPr txBox="1"/>
          <p:nvPr/>
        </p:nvSpPr>
        <p:spPr>
          <a:xfrm>
            <a:off x="8457056" y="4862829"/>
            <a:ext cx="536575" cy="383540"/>
          </a:xfrm>
          <a:prstGeom prst="rect">
            <a:avLst/>
          </a:prstGeom>
        </p:spPr>
        <p:txBody>
          <a:bodyPr vert="horz" wrap="square" lIns="0" tIns="24765" rIns="0" bIns="0" rtlCol="0">
            <a:spAutoFit/>
          </a:bodyPr>
          <a:lstStyle/>
          <a:p>
            <a:pPr marL="81915" marR="5080" indent="-69850">
              <a:lnSpc>
                <a:spcPts val="1380"/>
              </a:lnSpc>
              <a:spcBef>
                <a:spcPts val="195"/>
              </a:spcBef>
            </a:pPr>
            <a:r>
              <a:rPr sz="1200" dirty="0">
                <a:solidFill>
                  <a:srgbClr val="585858"/>
                </a:solidFill>
                <a:latin typeface="Arial"/>
                <a:cs typeface="Arial"/>
              </a:rPr>
              <a:t>Aug</a:t>
            </a:r>
            <a:r>
              <a:rPr sz="1200" spc="-20"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(S14)</a:t>
            </a:r>
            <a:endParaRPr sz="1200">
              <a:latin typeface="Arial"/>
              <a:cs typeface="Arial"/>
            </a:endParaRPr>
          </a:p>
        </p:txBody>
      </p:sp>
      <p:sp>
        <p:nvSpPr>
          <p:cNvPr id="51" name="object 51"/>
          <p:cNvSpPr txBox="1"/>
          <p:nvPr/>
        </p:nvSpPr>
        <p:spPr>
          <a:xfrm>
            <a:off x="9519284" y="4862829"/>
            <a:ext cx="501650" cy="383540"/>
          </a:xfrm>
          <a:prstGeom prst="rect">
            <a:avLst/>
          </a:prstGeom>
        </p:spPr>
        <p:txBody>
          <a:bodyPr vert="horz" wrap="square" lIns="0" tIns="24765" rIns="0" bIns="0" rtlCol="0">
            <a:spAutoFit/>
          </a:bodyPr>
          <a:lstStyle/>
          <a:p>
            <a:pPr marL="65405" marR="5080" indent="-52705">
              <a:lnSpc>
                <a:spcPts val="1380"/>
              </a:lnSpc>
              <a:spcBef>
                <a:spcPts val="195"/>
              </a:spcBef>
            </a:pPr>
            <a:r>
              <a:rPr sz="1200" dirty="0">
                <a:solidFill>
                  <a:srgbClr val="585858"/>
                </a:solidFill>
                <a:latin typeface="Arial"/>
                <a:cs typeface="Arial"/>
              </a:rPr>
              <a:t>Oct</a:t>
            </a:r>
            <a:r>
              <a:rPr sz="1200" spc="-35"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(S15)</a:t>
            </a:r>
            <a:endParaRPr sz="1200">
              <a:latin typeface="Arial"/>
              <a:cs typeface="Arial"/>
            </a:endParaRPr>
          </a:p>
        </p:txBody>
      </p:sp>
      <p:sp>
        <p:nvSpPr>
          <p:cNvPr id="52" name="object 52"/>
          <p:cNvSpPr txBox="1"/>
          <p:nvPr/>
        </p:nvSpPr>
        <p:spPr>
          <a:xfrm>
            <a:off x="10332466" y="4862829"/>
            <a:ext cx="966469" cy="383540"/>
          </a:xfrm>
          <a:prstGeom prst="rect">
            <a:avLst/>
          </a:prstGeom>
        </p:spPr>
        <p:txBody>
          <a:bodyPr vert="horz" wrap="square" lIns="0" tIns="24765" rIns="0" bIns="0" rtlCol="0">
            <a:spAutoFit/>
          </a:bodyPr>
          <a:lstStyle/>
          <a:p>
            <a:pPr marL="297180" marR="5080" indent="-285115">
              <a:lnSpc>
                <a:spcPts val="1380"/>
              </a:lnSpc>
              <a:spcBef>
                <a:spcPts val="195"/>
              </a:spcBef>
            </a:pPr>
            <a:r>
              <a:rPr sz="1200" dirty="0">
                <a:solidFill>
                  <a:srgbClr val="585858"/>
                </a:solidFill>
                <a:latin typeface="Arial"/>
                <a:cs typeface="Arial"/>
              </a:rPr>
              <a:t>December</a:t>
            </a:r>
            <a:r>
              <a:rPr sz="1200" spc="-40"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(S16)</a:t>
            </a:r>
            <a:endParaRPr sz="1200">
              <a:latin typeface="Arial"/>
              <a:cs typeface="Arial"/>
            </a:endParaRPr>
          </a:p>
        </p:txBody>
      </p:sp>
      <p:sp>
        <p:nvSpPr>
          <p:cNvPr id="53" name="object 53"/>
          <p:cNvSpPr/>
          <p:nvPr/>
        </p:nvSpPr>
        <p:spPr>
          <a:xfrm>
            <a:off x="2015108" y="5588317"/>
            <a:ext cx="243840" cy="635"/>
          </a:xfrm>
          <a:custGeom>
            <a:avLst/>
            <a:gdLst/>
            <a:ahLst/>
            <a:cxnLst/>
            <a:rect l="l" t="t" r="r" b="b"/>
            <a:pathLst>
              <a:path w="243839" h="635">
                <a:moveTo>
                  <a:pt x="0" y="0"/>
                </a:moveTo>
                <a:lnTo>
                  <a:pt x="243840" y="12"/>
                </a:lnTo>
              </a:path>
            </a:pathLst>
          </a:custGeom>
          <a:ln w="28575">
            <a:solidFill>
              <a:srgbClr val="4471C4"/>
            </a:solidFill>
          </a:ln>
        </p:spPr>
        <p:txBody>
          <a:bodyPr wrap="square" lIns="0" tIns="0" rIns="0" bIns="0" rtlCol="0"/>
          <a:lstStyle/>
          <a:p>
            <a:endParaRPr/>
          </a:p>
        </p:txBody>
      </p:sp>
      <p:sp>
        <p:nvSpPr>
          <p:cNvPr id="54" name="object 54"/>
          <p:cNvSpPr txBox="1"/>
          <p:nvPr/>
        </p:nvSpPr>
        <p:spPr>
          <a:xfrm>
            <a:off x="2272410" y="5455716"/>
            <a:ext cx="904875"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585858"/>
                </a:solidFill>
                <a:latin typeface="Arial"/>
                <a:cs typeface="Arial"/>
              </a:rPr>
              <a:t>Knowledge</a:t>
            </a:r>
            <a:endParaRPr sz="1400">
              <a:latin typeface="Arial"/>
              <a:cs typeface="Arial"/>
            </a:endParaRPr>
          </a:p>
        </p:txBody>
      </p:sp>
      <p:sp>
        <p:nvSpPr>
          <p:cNvPr id="55" name="object 55"/>
          <p:cNvSpPr/>
          <p:nvPr/>
        </p:nvSpPr>
        <p:spPr>
          <a:xfrm>
            <a:off x="4163059" y="5588317"/>
            <a:ext cx="243840" cy="635"/>
          </a:xfrm>
          <a:custGeom>
            <a:avLst/>
            <a:gdLst/>
            <a:ahLst/>
            <a:cxnLst/>
            <a:rect l="l" t="t" r="r" b="b"/>
            <a:pathLst>
              <a:path w="243839" h="635">
                <a:moveTo>
                  <a:pt x="0" y="0"/>
                </a:moveTo>
                <a:lnTo>
                  <a:pt x="243839" y="12"/>
                </a:lnTo>
              </a:path>
            </a:pathLst>
          </a:custGeom>
          <a:ln w="28575">
            <a:solidFill>
              <a:srgbClr val="A9D18E"/>
            </a:solidFill>
          </a:ln>
        </p:spPr>
        <p:txBody>
          <a:bodyPr wrap="square" lIns="0" tIns="0" rIns="0" bIns="0" rtlCol="0"/>
          <a:lstStyle/>
          <a:p>
            <a:endParaRPr/>
          </a:p>
        </p:txBody>
      </p:sp>
      <p:sp>
        <p:nvSpPr>
          <p:cNvPr id="56" name="object 56"/>
          <p:cNvSpPr txBox="1"/>
          <p:nvPr/>
        </p:nvSpPr>
        <p:spPr>
          <a:xfrm>
            <a:off x="4420615" y="5455716"/>
            <a:ext cx="1428750"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585858"/>
                </a:solidFill>
                <a:latin typeface="Arial"/>
                <a:cs typeface="Arial"/>
              </a:rPr>
              <a:t>Self-management</a:t>
            </a:r>
            <a:endParaRPr sz="1400">
              <a:latin typeface="Arial"/>
              <a:cs typeface="Arial"/>
            </a:endParaRPr>
          </a:p>
        </p:txBody>
      </p:sp>
      <p:sp>
        <p:nvSpPr>
          <p:cNvPr id="57" name="object 57"/>
          <p:cNvSpPr/>
          <p:nvPr/>
        </p:nvSpPr>
        <p:spPr>
          <a:xfrm>
            <a:off x="6834505" y="5588317"/>
            <a:ext cx="243840" cy="635"/>
          </a:xfrm>
          <a:custGeom>
            <a:avLst/>
            <a:gdLst/>
            <a:ahLst/>
            <a:cxnLst/>
            <a:rect l="l" t="t" r="r" b="b"/>
            <a:pathLst>
              <a:path w="243840" h="635">
                <a:moveTo>
                  <a:pt x="0" y="0"/>
                </a:moveTo>
                <a:lnTo>
                  <a:pt x="243840" y="12"/>
                </a:lnTo>
              </a:path>
            </a:pathLst>
          </a:custGeom>
          <a:ln w="28575">
            <a:solidFill>
              <a:srgbClr val="FF5050"/>
            </a:solidFill>
          </a:ln>
        </p:spPr>
        <p:txBody>
          <a:bodyPr wrap="square" lIns="0" tIns="0" rIns="0" bIns="0" rtlCol="0"/>
          <a:lstStyle/>
          <a:p>
            <a:endParaRPr/>
          </a:p>
        </p:txBody>
      </p:sp>
      <p:sp>
        <p:nvSpPr>
          <p:cNvPr id="58" name="object 58"/>
          <p:cNvSpPr txBox="1"/>
          <p:nvPr/>
        </p:nvSpPr>
        <p:spPr>
          <a:xfrm>
            <a:off x="7092188" y="5455716"/>
            <a:ext cx="598805"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585858"/>
                </a:solidFill>
                <a:latin typeface="Arial"/>
                <a:cs typeface="Arial"/>
              </a:rPr>
              <a:t>Access</a:t>
            </a:r>
            <a:endParaRPr sz="1400">
              <a:latin typeface="Arial"/>
              <a:cs typeface="Arial"/>
            </a:endParaRPr>
          </a:p>
        </p:txBody>
      </p:sp>
      <p:sp>
        <p:nvSpPr>
          <p:cNvPr id="59" name="object 59"/>
          <p:cNvSpPr/>
          <p:nvPr/>
        </p:nvSpPr>
        <p:spPr>
          <a:xfrm>
            <a:off x="8675878" y="5588317"/>
            <a:ext cx="243840" cy="635"/>
          </a:xfrm>
          <a:custGeom>
            <a:avLst/>
            <a:gdLst/>
            <a:ahLst/>
            <a:cxnLst/>
            <a:rect l="l" t="t" r="r" b="b"/>
            <a:pathLst>
              <a:path w="243840" h="635">
                <a:moveTo>
                  <a:pt x="0" y="0"/>
                </a:moveTo>
                <a:lnTo>
                  <a:pt x="243840" y="12"/>
                </a:lnTo>
              </a:path>
            </a:pathLst>
          </a:custGeom>
          <a:ln w="28575">
            <a:solidFill>
              <a:srgbClr val="FFC000"/>
            </a:solidFill>
          </a:ln>
        </p:spPr>
        <p:txBody>
          <a:bodyPr wrap="square" lIns="0" tIns="0" rIns="0" bIns="0" rtlCol="0"/>
          <a:lstStyle/>
          <a:p>
            <a:endParaRPr/>
          </a:p>
        </p:txBody>
      </p:sp>
      <p:sp>
        <p:nvSpPr>
          <p:cNvPr id="60" name="object 60"/>
          <p:cNvSpPr txBox="1"/>
          <p:nvPr/>
        </p:nvSpPr>
        <p:spPr>
          <a:xfrm>
            <a:off x="8933815" y="5455716"/>
            <a:ext cx="139065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585858"/>
                </a:solidFill>
                <a:latin typeface="Arial"/>
                <a:cs typeface="Arial"/>
              </a:rPr>
              <a:t>Shared</a:t>
            </a:r>
            <a:r>
              <a:rPr sz="1400" spc="-20" dirty="0">
                <a:solidFill>
                  <a:srgbClr val="585858"/>
                </a:solidFill>
                <a:latin typeface="Arial"/>
                <a:cs typeface="Arial"/>
              </a:rPr>
              <a:t> </a:t>
            </a:r>
            <a:r>
              <a:rPr sz="1400" spc="-10" dirty="0">
                <a:solidFill>
                  <a:srgbClr val="585858"/>
                </a:solidFill>
                <a:latin typeface="Arial"/>
                <a:cs typeface="Arial"/>
              </a:rPr>
              <a:t>decisions</a:t>
            </a:r>
            <a:endParaRPr sz="1400">
              <a:latin typeface="Arial"/>
              <a:cs typeface="Arial"/>
            </a:endParaRPr>
          </a:p>
        </p:txBody>
      </p:sp>
      <p:sp>
        <p:nvSpPr>
          <p:cNvPr id="61" name="object 61"/>
          <p:cNvSpPr txBox="1"/>
          <p:nvPr/>
        </p:nvSpPr>
        <p:spPr>
          <a:xfrm>
            <a:off x="470408" y="6373774"/>
            <a:ext cx="10530205" cy="4826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20"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All</a:t>
            </a:r>
            <a:r>
              <a:rPr sz="1000" spc="-15" dirty="0">
                <a:solidFill>
                  <a:srgbClr val="7E7E7E"/>
                </a:solidFill>
                <a:latin typeface="Arial"/>
                <a:cs typeface="Arial"/>
              </a:rPr>
              <a:t> </a:t>
            </a:r>
            <a:r>
              <a:rPr sz="1000" dirty="0">
                <a:solidFill>
                  <a:srgbClr val="7E7E7E"/>
                </a:solidFill>
                <a:latin typeface="Arial"/>
                <a:cs typeface="Arial"/>
              </a:rPr>
              <a:t>disabled</a:t>
            </a:r>
            <a:r>
              <a:rPr sz="1000" spc="-25" dirty="0">
                <a:solidFill>
                  <a:srgbClr val="7E7E7E"/>
                </a:solidFill>
                <a:latin typeface="Arial"/>
                <a:cs typeface="Arial"/>
              </a:rPr>
              <a:t> </a:t>
            </a:r>
            <a:r>
              <a:rPr sz="1000" spc="-10" dirty="0">
                <a:solidFill>
                  <a:srgbClr val="7E7E7E"/>
                </a:solidFill>
                <a:latin typeface="Arial"/>
                <a:cs typeface="Arial"/>
              </a:rPr>
              <a:t>respondents;</a:t>
            </a:r>
            <a:r>
              <a:rPr sz="1000" spc="-45"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7,</a:t>
            </a:r>
            <a:r>
              <a:rPr sz="1000" spc="-40" dirty="0">
                <a:solidFill>
                  <a:srgbClr val="7E7E7E"/>
                </a:solidFill>
                <a:latin typeface="Arial"/>
                <a:cs typeface="Arial"/>
              </a:rPr>
              <a:t> </a:t>
            </a:r>
            <a:r>
              <a:rPr sz="1000" dirty="0">
                <a:solidFill>
                  <a:srgbClr val="7E7E7E"/>
                </a:solidFill>
                <a:latin typeface="Arial"/>
                <a:cs typeface="Arial"/>
              </a:rPr>
              <a:t>374;</a:t>
            </a:r>
            <a:r>
              <a:rPr sz="1000" spc="-25"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8,</a:t>
            </a:r>
            <a:r>
              <a:rPr sz="1000" spc="-25" dirty="0">
                <a:solidFill>
                  <a:srgbClr val="7E7E7E"/>
                </a:solidFill>
                <a:latin typeface="Arial"/>
                <a:cs typeface="Arial"/>
              </a:rPr>
              <a:t> </a:t>
            </a:r>
            <a:r>
              <a:rPr sz="1000" dirty="0">
                <a:solidFill>
                  <a:srgbClr val="7E7E7E"/>
                </a:solidFill>
                <a:latin typeface="Arial"/>
                <a:cs typeface="Arial"/>
              </a:rPr>
              <a:t>417;</a:t>
            </a:r>
            <a:r>
              <a:rPr sz="1000" spc="-40"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9,</a:t>
            </a:r>
            <a:r>
              <a:rPr sz="1000" spc="-25" dirty="0">
                <a:solidFill>
                  <a:srgbClr val="7E7E7E"/>
                </a:solidFill>
                <a:latin typeface="Arial"/>
                <a:cs typeface="Arial"/>
              </a:rPr>
              <a:t> </a:t>
            </a:r>
            <a:r>
              <a:rPr sz="1000" dirty="0">
                <a:solidFill>
                  <a:srgbClr val="7E7E7E"/>
                </a:solidFill>
                <a:latin typeface="Arial"/>
                <a:cs typeface="Arial"/>
              </a:rPr>
              <a:t>412;</a:t>
            </a:r>
            <a:r>
              <a:rPr sz="1000" spc="-40"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10,</a:t>
            </a:r>
            <a:r>
              <a:rPr sz="1000" spc="-25" dirty="0">
                <a:solidFill>
                  <a:srgbClr val="7E7E7E"/>
                </a:solidFill>
                <a:latin typeface="Arial"/>
                <a:cs typeface="Arial"/>
              </a:rPr>
              <a:t> </a:t>
            </a:r>
            <a:r>
              <a:rPr sz="1000" dirty="0">
                <a:solidFill>
                  <a:srgbClr val="7E7E7E"/>
                </a:solidFill>
                <a:latin typeface="Arial"/>
                <a:cs typeface="Arial"/>
              </a:rPr>
              <a:t>385;</a:t>
            </a:r>
            <a:r>
              <a:rPr sz="1000" spc="-35"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11,</a:t>
            </a:r>
            <a:r>
              <a:rPr sz="1000" spc="-25" dirty="0">
                <a:solidFill>
                  <a:srgbClr val="7E7E7E"/>
                </a:solidFill>
                <a:latin typeface="Arial"/>
                <a:cs typeface="Arial"/>
              </a:rPr>
              <a:t> </a:t>
            </a:r>
            <a:r>
              <a:rPr sz="1000" dirty="0">
                <a:solidFill>
                  <a:srgbClr val="7E7E7E"/>
                </a:solidFill>
                <a:latin typeface="Arial"/>
                <a:cs typeface="Arial"/>
              </a:rPr>
              <a:t>346;</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12,</a:t>
            </a:r>
            <a:r>
              <a:rPr sz="1000" spc="-40" dirty="0">
                <a:solidFill>
                  <a:srgbClr val="7E7E7E"/>
                </a:solidFill>
                <a:latin typeface="Arial"/>
                <a:cs typeface="Arial"/>
              </a:rPr>
              <a:t> </a:t>
            </a:r>
            <a:r>
              <a:rPr sz="1000" dirty="0">
                <a:solidFill>
                  <a:srgbClr val="7E7E7E"/>
                </a:solidFill>
                <a:latin typeface="Arial"/>
                <a:cs typeface="Arial"/>
              </a:rPr>
              <a:t>394;</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13,</a:t>
            </a:r>
            <a:r>
              <a:rPr sz="1000" spc="-40" dirty="0">
                <a:solidFill>
                  <a:srgbClr val="7E7E7E"/>
                </a:solidFill>
                <a:latin typeface="Arial"/>
                <a:cs typeface="Arial"/>
              </a:rPr>
              <a:t> </a:t>
            </a:r>
            <a:r>
              <a:rPr sz="1000" dirty="0">
                <a:solidFill>
                  <a:srgbClr val="7E7E7E"/>
                </a:solidFill>
                <a:latin typeface="Arial"/>
                <a:cs typeface="Arial"/>
              </a:rPr>
              <a:t>416;</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14,</a:t>
            </a:r>
            <a:r>
              <a:rPr sz="1000" spc="-40" dirty="0">
                <a:solidFill>
                  <a:srgbClr val="7E7E7E"/>
                </a:solidFill>
                <a:latin typeface="Arial"/>
                <a:cs typeface="Arial"/>
              </a:rPr>
              <a:t> </a:t>
            </a:r>
            <a:r>
              <a:rPr sz="1000" dirty="0">
                <a:solidFill>
                  <a:srgbClr val="7E7E7E"/>
                </a:solidFill>
                <a:latin typeface="Arial"/>
                <a:cs typeface="Arial"/>
              </a:rPr>
              <a:t>370;</a:t>
            </a:r>
            <a:r>
              <a:rPr sz="1000" spc="-25"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15,</a:t>
            </a:r>
            <a:r>
              <a:rPr sz="1000" spc="-35" dirty="0">
                <a:solidFill>
                  <a:srgbClr val="7E7E7E"/>
                </a:solidFill>
                <a:latin typeface="Arial"/>
                <a:cs typeface="Arial"/>
              </a:rPr>
              <a:t> </a:t>
            </a:r>
            <a:r>
              <a:rPr sz="1000" spc="-20" dirty="0">
                <a:solidFill>
                  <a:srgbClr val="7E7E7E"/>
                </a:solidFill>
                <a:latin typeface="Arial"/>
                <a:cs typeface="Arial"/>
              </a:rPr>
              <a:t>398;</a:t>
            </a:r>
            <a:endParaRPr sz="1000">
              <a:latin typeface="Arial"/>
              <a:cs typeface="Arial"/>
            </a:endParaRPr>
          </a:p>
          <a:p>
            <a:pPr marL="12700">
              <a:lnSpc>
                <a:spcPct val="100000"/>
              </a:lnSpc>
            </a:pPr>
            <a:r>
              <a:rPr sz="1000" dirty="0">
                <a:solidFill>
                  <a:srgbClr val="7E7E7E"/>
                </a:solidFill>
                <a:latin typeface="Arial"/>
                <a:cs typeface="Arial"/>
              </a:rPr>
              <a:t>Survey</a:t>
            </a:r>
            <a:r>
              <a:rPr sz="1000" spc="-30" dirty="0">
                <a:solidFill>
                  <a:srgbClr val="7E7E7E"/>
                </a:solidFill>
                <a:latin typeface="Arial"/>
                <a:cs typeface="Arial"/>
              </a:rPr>
              <a:t> </a:t>
            </a:r>
            <a:r>
              <a:rPr sz="1000" dirty="0">
                <a:solidFill>
                  <a:srgbClr val="7E7E7E"/>
                </a:solidFill>
                <a:latin typeface="Arial"/>
                <a:cs typeface="Arial"/>
              </a:rPr>
              <a:t>16,</a:t>
            </a:r>
            <a:r>
              <a:rPr sz="1000" spc="-35" dirty="0">
                <a:solidFill>
                  <a:srgbClr val="7E7E7E"/>
                </a:solidFill>
                <a:latin typeface="Arial"/>
                <a:cs typeface="Arial"/>
              </a:rPr>
              <a:t> </a:t>
            </a:r>
            <a:r>
              <a:rPr sz="1000" spc="-25" dirty="0">
                <a:solidFill>
                  <a:srgbClr val="7E7E7E"/>
                </a:solidFill>
                <a:latin typeface="Arial"/>
                <a:cs typeface="Arial"/>
              </a:rPr>
              <a:t>435</a:t>
            </a:r>
            <a:endParaRPr sz="1000">
              <a:latin typeface="Arial"/>
              <a:cs typeface="Arial"/>
            </a:endParaRPr>
          </a:p>
        </p:txBody>
      </p:sp>
      <p:sp>
        <p:nvSpPr>
          <p:cNvPr id="62" name="object 62"/>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85</a:t>
            </a:r>
            <a:endParaRPr sz="1800">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350012"/>
            <a:ext cx="11040110" cy="880110"/>
          </a:xfrm>
          <a:prstGeom prst="rect">
            <a:avLst/>
          </a:prstGeom>
        </p:spPr>
        <p:txBody>
          <a:bodyPr vert="horz" wrap="square" lIns="0" tIns="47625" rIns="0" bIns="0" rtlCol="0">
            <a:spAutoFit/>
          </a:bodyPr>
          <a:lstStyle/>
          <a:p>
            <a:pPr marL="12700" marR="5080">
              <a:lnSpc>
                <a:spcPts val="2160"/>
              </a:lnSpc>
              <a:spcBef>
                <a:spcPts val="375"/>
              </a:spcBef>
            </a:pPr>
            <a:r>
              <a:rPr sz="2000" b="1" dirty="0">
                <a:solidFill>
                  <a:srgbClr val="5C5B5A"/>
                </a:solidFill>
                <a:latin typeface="Arial"/>
                <a:cs typeface="Arial"/>
              </a:rPr>
              <a:t>The</a:t>
            </a:r>
            <a:r>
              <a:rPr sz="2000" b="1" spc="-25" dirty="0">
                <a:solidFill>
                  <a:srgbClr val="5C5B5A"/>
                </a:solidFill>
                <a:latin typeface="Arial"/>
                <a:cs typeface="Arial"/>
              </a:rPr>
              <a:t> </a:t>
            </a:r>
            <a:r>
              <a:rPr sz="2000" b="1" dirty="0">
                <a:solidFill>
                  <a:srgbClr val="009590"/>
                </a:solidFill>
                <a:latin typeface="Arial"/>
                <a:cs typeface="Arial"/>
              </a:rPr>
              <a:t>health</a:t>
            </a:r>
            <a:r>
              <a:rPr sz="2000" b="1" spc="-40" dirty="0">
                <a:solidFill>
                  <a:srgbClr val="009590"/>
                </a:solidFill>
                <a:latin typeface="Arial"/>
                <a:cs typeface="Arial"/>
              </a:rPr>
              <a:t> </a:t>
            </a:r>
            <a:r>
              <a:rPr sz="2000" b="1" dirty="0">
                <a:solidFill>
                  <a:srgbClr val="009590"/>
                </a:solidFill>
                <a:latin typeface="Arial"/>
                <a:cs typeface="Arial"/>
              </a:rPr>
              <a:t>confidence</a:t>
            </a:r>
            <a:r>
              <a:rPr sz="2000" b="1" spc="-45" dirty="0">
                <a:solidFill>
                  <a:srgbClr val="009590"/>
                </a:solidFill>
                <a:latin typeface="Arial"/>
                <a:cs typeface="Arial"/>
              </a:rPr>
              <a:t> </a:t>
            </a:r>
            <a:r>
              <a:rPr sz="2000" b="1" dirty="0">
                <a:solidFill>
                  <a:srgbClr val="009590"/>
                </a:solidFill>
                <a:latin typeface="Arial"/>
                <a:cs typeface="Arial"/>
              </a:rPr>
              <a:t>score</a:t>
            </a:r>
            <a:r>
              <a:rPr sz="2000" b="1" spc="-30" dirty="0">
                <a:solidFill>
                  <a:srgbClr val="009590"/>
                </a:solidFill>
                <a:latin typeface="Arial"/>
                <a:cs typeface="Arial"/>
              </a:rPr>
              <a:t> </a:t>
            </a:r>
            <a:r>
              <a:rPr sz="2000" b="1" dirty="0">
                <a:solidFill>
                  <a:srgbClr val="009590"/>
                </a:solidFill>
                <a:latin typeface="Arial"/>
                <a:cs typeface="Arial"/>
              </a:rPr>
              <a:t>for</a:t>
            </a:r>
            <a:r>
              <a:rPr sz="2000" b="1" spc="-30" dirty="0">
                <a:solidFill>
                  <a:srgbClr val="009590"/>
                </a:solidFill>
                <a:latin typeface="Arial"/>
                <a:cs typeface="Arial"/>
              </a:rPr>
              <a:t> </a:t>
            </a:r>
            <a:r>
              <a:rPr sz="2000" b="1" dirty="0">
                <a:solidFill>
                  <a:srgbClr val="009590"/>
                </a:solidFill>
                <a:latin typeface="Arial"/>
                <a:cs typeface="Arial"/>
              </a:rPr>
              <a:t>racially</a:t>
            </a:r>
            <a:r>
              <a:rPr sz="2000" b="1" spc="-55" dirty="0">
                <a:solidFill>
                  <a:srgbClr val="009590"/>
                </a:solidFill>
                <a:latin typeface="Arial"/>
                <a:cs typeface="Arial"/>
              </a:rPr>
              <a:t> </a:t>
            </a:r>
            <a:r>
              <a:rPr sz="2000" b="1" dirty="0">
                <a:solidFill>
                  <a:srgbClr val="009590"/>
                </a:solidFill>
                <a:latin typeface="Arial"/>
                <a:cs typeface="Arial"/>
              </a:rPr>
              <a:t>minoritised</a:t>
            </a:r>
            <a:r>
              <a:rPr sz="2000" b="1" spc="-40" dirty="0">
                <a:solidFill>
                  <a:srgbClr val="009590"/>
                </a:solidFill>
                <a:latin typeface="Arial"/>
                <a:cs typeface="Arial"/>
              </a:rPr>
              <a:t> </a:t>
            </a:r>
            <a:r>
              <a:rPr sz="2000" b="1" dirty="0">
                <a:solidFill>
                  <a:srgbClr val="009590"/>
                </a:solidFill>
                <a:latin typeface="Arial"/>
                <a:cs typeface="Arial"/>
              </a:rPr>
              <a:t>groups</a:t>
            </a:r>
            <a:r>
              <a:rPr sz="2000" b="1" spc="-30" dirty="0">
                <a:solidFill>
                  <a:srgbClr val="009590"/>
                </a:solidFill>
                <a:latin typeface="Arial"/>
                <a:cs typeface="Arial"/>
              </a:rPr>
              <a:t> </a:t>
            </a:r>
            <a:r>
              <a:rPr sz="2000" b="1" dirty="0">
                <a:solidFill>
                  <a:srgbClr val="5C5B5A"/>
                </a:solidFill>
                <a:latin typeface="Arial"/>
                <a:cs typeface="Arial"/>
              </a:rPr>
              <a:t>over</a:t>
            </a:r>
            <a:r>
              <a:rPr sz="2000" b="1" spc="-10" dirty="0">
                <a:solidFill>
                  <a:srgbClr val="5C5B5A"/>
                </a:solidFill>
                <a:latin typeface="Arial"/>
                <a:cs typeface="Arial"/>
              </a:rPr>
              <a:t> </a:t>
            </a:r>
            <a:r>
              <a:rPr sz="2000" b="1" dirty="0">
                <a:solidFill>
                  <a:srgbClr val="5C5B5A"/>
                </a:solidFill>
                <a:latin typeface="Arial"/>
                <a:cs typeface="Arial"/>
              </a:rPr>
              <a:t>the</a:t>
            </a:r>
            <a:r>
              <a:rPr sz="2000" b="1" spc="-30" dirty="0">
                <a:solidFill>
                  <a:srgbClr val="5C5B5A"/>
                </a:solidFill>
                <a:latin typeface="Arial"/>
                <a:cs typeface="Arial"/>
              </a:rPr>
              <a:t> </a:t>
            </a:r>
            <a:r>
              <a:rPr sz="2000" b="1" dirty="0">
                <a:solidFill>
                  <a:srgbClr val="5C5B5A"/>
                </a:solidFill>
                <a:latin typeface="Arial"/>
                <a:cs typeface="Arial"/>
              </a:rPr>
              <a:t>past</a:t>
            </a:r>
            <a:r>
              <a:rPr sz="2000" b="1" spc="-35" dirty="0">
                <a:solidFill>
                  <a:srgbClr val="5C5B5A"/>
                </a:solidFill>
                <a:latin typeface="Arial"/>
                <a:cs typeface="Arial"/>
              </a:rPr>
              <a:t> </a:t>
            </a:r>
            <a:r>
              <a:rPr sz="2000" b="1" dirty="0">
                <a:solidFill>
                  <a:srgbClr val="5C5B5A"/>
                </a:solidFill>
                <a:latin typeface="Arial"/>
                <a:cs typeface="Arial"/>
              </a:rPr>
              <a:t>three</a:t>
            </a:r>
            <a:r>
              <a:rPr sz="2000" b="1" spc="-45" dirty="0">
                <a:solidFill>
                  <a:srgbClr val="5C5B5A"/>
                </a:solidFill>
                <a:latin typeface="Arial"/>
                <a:cs typeface="Arial"/>
              </a:rPr>
              <a:t> </a:t>
            </a:r>
            <a:r>
              <a:rPr sz="2000" b="1" dirty="0">
                <a:solidFill>
                  <a:srgbClr val="5C5B5A"/>
                </a:solidFill>
                <a:latin typeface="Arial"/>
                <a:cs typeface="Arial"/>
              </a:rPr>
              <a:t>waves</a:t>
            </a:r>
            <a:r>
              <a:rPr sz="2000" b="1" spc="-40" dirty="0">
                <a:solidFill>
                  <a:srgbClr val="5C5B5A"/>
                </a:solidFill>
                <a:latin typeface="Arial"/>
                <a:cs typeface="Arial"/>
              </a:rPr>
              <a:t> </a:t>
            </a:r>
            <a:r>
              <a:rPr sz="2000" b="1" spc="-10" dirty="0">
                <a:solidFill>
                  <a:srgbClr val="5C5B5A"/>
                </a:solidFill>
                <a:latin typeface="Arial"/>
                <a:cs typeface="Arial"/>
              </a:rPr>
              <a:t>(S14- </a:t>
            </a:r>
            <a:r>
              <a:rPr sz="2000" b="1" dirty="0">
                <a:solidFill>
                  <a:srgbClr val="5C5B5A"/>
                </a:solidFill>
                <a:latin typeface="Arial"/>
                <a:cs typeface="Arial"/>
              </a:rPr>
              <a:t>S16</a:t>
            </a:r>
            <a:r>
              <a:rPr sz="2000" b="1" spc="-15" dirty="0">
                <a:solidFill>
                  <a:srgbClr val="5C5B5A"/>
                </a:solidFill>
                <a:latin typeface="Arial"/>
                <a:cs typeface="Arial"/>
              </a:rPr>
              <a:t> </a:t>
            </a:r>
            <a:r>
              <a:rPr sz="2000" b="1" dirty="0">
                <a:solidFill>
                  <a:srgbClr val="5C5B5A"/>
                </a:solidFill>
                <a:latin typeface="Arial"/>
                <a:cs typeface="Arial"/>
              </a:rPr>
              <a:t>combined)</a:t>
            </a:r>
            <a:r>
              <a:rPr sz="2000" b="1" spc="-35" dirty="0">
                <a:solidFill>
                  <a:srgbClr val="5C5B5A"/>
                </a:solidFill>
                <a:latin typeface="Arial"/>
                <a:cs typeface="Arial"/>
              </a:rPr>
              <a:t> </a:t>
            </a:r>
            <a:r>
              <a:rPr sz="2000" b="1" dirty="0">
                <a:solidFill>
                  <a:srgbClr val="5C5B5A"/>
                </a:solidFill>
                <a:latin typeface="Arial"/>
                <a:cs typeface="Arial"/>
              </a:rPr>
              <a:t>is</a:t>
            </a:r>
            <a:r>
              <a:rPr sz="2000" b="1" spc="-20" dirty="0">
                <a:solidFill>
                  <a:srgbClr val="5C5B5A"/>
                </a:solidFill>
                <a:latin typeface="Arial"/>
                <a:cs typeface="Arial"/>
              </a:rPr>
              <a:t> </a:t>
            </a:r>
            <a:r>
              <a:rPr sz="2000" b="1" dirty="0">
                <a:solidFill>
                  <a:srgbClr val="5C5B5A"/>
                </a:solidFill>
                <a:latin typeface="Arial"/>
                <a:cs typeface="Arial"/>
              </a:rPr>
              <a:t>reported</a:t>
            </a:r>
            <a:r>
              <a:rPr sz="2000" b="1" spc="-35" dirty="0">
                <a:solidFill>
                  <a:srgbClr val="5C5B5A"/>
                </a:solidFill>
                <a:latin typeface="Arial"/>
                <a:cs typeface="Arial"/>
              </a:rPr>
              <a:t> </a:t>
            </a:r>
            <a:r>
              <a:rPr sz="2000" b="1" dirty="0">
                <a:solidFill>
                  <a:srgbClr val="5C5B5A"/>
                </a:solidFill>
                <a:latin typeface="Arial"/>
                <a:cs typeface="Arial"/>
              </a:rPr>
              <a:t>at</a:t>
            </a:r>
            <a:r>
              <a:rPr sz="2000" b="1" spc="-30" dirty="0">
                <a:solidFill>
                  <a:srgbClr val="5C5B5A"/>
                </a:solidFill>
                <a:latin typeface="Arial"/>
                <a:cs typeface="Arial"/>
              </a:rPr>
              <a:t> </a:t>
            </a:r>
            <a:r>
              <a:rPr sz="2000" b="1" dirty="0">
                <a:solidFill>
                  <a:srgbClr val="5C5B5A"/>
                </a:solidFill>
                <a:latin typeface="Arial"/>
                <a:cs typeface="Arial"/>
              </a:rPr>
              <a:t>70.4</a:t>
            </a:r>
            <a:r>
              <a:rPr sz="2000" b="1" spc="-25" dirty="0">
                <a:solidFill>
                  <a:srgbClr val="5C5B5A"/>
                </a:solidFill>
                <a:latin typeface="Arial"/>
                <a:cs typeface="Arial"/>
              </a:rPr>
              <a:t> </a:t>
            </a:r>
            <a:r>
              <a:rPr sz="2000" b="1" dirty="0">
                <a:solidFill>
                  <a:srgbClr val="5C5B5A"/>
                </a:solidFill>
                <a:latin typeface="Arial"/>
                <a:cs typeface="Arial"/>
              </a:rPr>
              <a:t>out</a:t>
            </a:r>
            <a:r>
              <a:rPr sz="2000" b="1" spc="-25" dirty="0">
                <a:solidFill>
                  <a:srgbClr val="5C5B5A"/>
                </a:solidFill>
                <a:latin typeface="Arial"/>
                <a:cs typeface="Arial"/>
              </a:rPr>
              <a:t> </a:t>
            </a:r>
            <a:r>
              <a:rPr sz="2000" b="1" dirty="0">
                <a:solidFill>
                  <a:srgbClr val="5C5B5A"/>
                </a:solidFill>
                <a:latin typeface="Arial"/>
                <a:cs typeface="Arial"/>
              </a:rPr>
              <a:t>of</a:t>
            </a:r>
            <a:r>
              <a:rPr sz="2000" b="1" spc="-20" dirty="0">
                <a:solidFill>
                  <a:srgbClr val="5C5B5A"/>
                </a:solidFill>
                <a:latin typeface="Arial"/>
                <a:cs typeface="Arial"/>
              </a:rPr>
              <a:t> </a:t>
            </a:r>
            <a:r>
              <a:rPr sz="2000" b="1" dirty="0">
                <a:solidFill>
                  <a:srgbClr val="5C5B5A"/>
                </a:solidFill>
                <a:latin typeface="Arial"/>
                <a:cs typeface="Arial"/>
              </a:rPr>
              <a:t>100.</a:t>
            </a:r>
            <a:r>
              <a:rPr sz="2000" b="1" spc="-20" dirty="0">
                <a:solidFill>
                  <a:srgbClr val="5C5B5A"/>
                </a:solidFill>
                <a:latin typeface="Arial"/>
                <a:cs typeface="Arial"/>
              </a:rPr>
              <a:t> </a:t>
            </a:r>
            <a:r>
              <a:rPr sz="2000" b="1" dirty="0">
                <a:solidFill>
                  <a:srgbClr val="009590"/>
                </a:solidFill>
                <a:latin typeface="Arial"/>
                <a:cs typeface="Arial"/>
              </a:rPr>
              <a:t>Knowledge</a:t>
            </a:r>
            <a:r>
              <a:rPr sz="2000" b="1" spc="-45" dirty="0">
                <a:solidFill>
                  <a:srgbClr val="009590"/>
                </a:solidFill>
                <a:latin typeface="Arial"/>
                <a:cs typeface="Arial"/>
              </a:rPr>
              <a:t> </a:t>
            </a:r>
            <a:r>
              <a:rPr sz="2000" b="1" dirty="0">
                <a:solidFill>
                  <a:srgbClr val="5C5B5A"/>
                </a:solidFill>
                <a:latin typeface="Arial"/>
                <a:cs typeface="Arial"/>
              </a:rPr>
              <a:t>and</a:t>
            </a:r>
            <a:r>
              <a:rPr sz="2000" b="1" spc="-25" dirty="0">
                <a:solidFill>
                  <a:srgbClr val="5C5B5A"/>
                </a:solidFill>
                <a:latin typeface="Arial"/>
                <a:cs typeface="Arial"/>
              </a:rPr>
              <a:t> </a:t>
            </a:r>
            <a:r>
              <a:rPr sz="2000" b="1" dirty="0">
                <a:solidFill>
                  <a:srgbClr val="009590"/>
                </a:solidFill>
                <a:latin typeface="Arial"/>
                <a:cs typeface="Arial"/>
              </a:rPr>
              <a:t>shared</a:t>
            </a:r>
            <a:r>
              <a:rPr sz="2000" b="1" spc="-25" dirty="0">
                <a:solidFill>
                  <a:srgbClr val="009590"/>
                </a:solidFill>
                <a:latin typeface="Arial"/>
                <a:cs typeface="Arial"/>
              </a:rPr>
              <a:t> </a:t>
            </a:r>
            <a:r>
              <a:rPr sz="2000" b="1" dirty="0">
                <a:solidFill>
                  <a:srgbClr val="009590"/>
                </a:solidFill>
                <a:latin typeface="Arial"/>
                <a:cs typeface="Arial"/>
              </a:rPr>
              <a:t>decision</a:t>
            </a:r>
            <a:r>
              <a:rPr sz="2000" b="1" spc="-30" dirty="0">
                <a:solidFill>
                  <a:srgbClr val="009590"/>
                </a:solidFill>
                <a:latin typeface="Arial"/>
                <a:cs typeface="Arial"/>
              </a:rPr>
              <a:t> </a:t>
            </a:r>
            <a:r>
              <a:rPr sz="2000" b="1" dirty="0">
                <a:solidFill>
                  <a:srgbClr val="5C5B5A"/>
                </a:solidFill>
                <a:latin typeface="Arial"/>
                <a:cs typeface="Arial"/>
              </a:rPr>
              <a:t>report</a:t>
            </a:r>
            <a:r>
              <a:rPr sz="2000" b="1" spc="-30" dirty="0">
                <a:solidFill>
                  <a:srgbClr val="5C5B5A"/>
                </a:solidFill>
                <a:latin typeface="Arial"/>
                <a:cs typeface="Arial"/>
              </a:rPr>
              <a:t> </a:t>
            </a:r>
            <a:r>
              <a:rPr sz="2000" b="1" spc="-25" dirty="0">
                <a:solidFill>
                  <a:srgbClr val="5C5B5A"/>
                </a:solidFill>
                <a:latin typeface="Arial"/>
                <a:cs typeface="Arial"/>
              </a:rPr>
              <a:t>the </a:t>
            </a:r>
            <a:r>
              <a:rPr sz="2000" b="1" dirty="0">
                <a:solidFill>
                  <a:srgbClr val="5C5B5A"/>
                </a:solidFill>
                <a:latin typeface="Arial"/>
                <a:cs typeface="Arial"/>
              </a:rPr>
              <a:t>biggest</a:t>
            </a:r>
            <a:r>
              <a:rPr sz="2000" b="1" spc="-20" dirty="0">
                <a:solidFill>
                  <a:srgbClr val="5C5B5A"/>
                </a:solidFill>
                <a:latin typeface="Arial"/>
                <a:cs typeface="Arial"/>
              </a:rPr>
              <a:t> </a:t>
            </a:r>
            <a:r>
              <a:rPr sz="2000" b="1" dirty="0">
                <a:solidFill>
                  <a:srgbClr val="5C5B5A"/>
                </a:solidFill>
                <a:latin typeface="Arial"/>
                <a:cs typeface="Arial"/>
              </a:rPr>
              <a:t>gaps</a:t>
            </a:r>
            <a:r>
              <a:rPr sz="2000" b="1" spc="-20" dirty="0">
                <a:solidFill>
                  <a:srgbClr val="5C5B5A"/>
                </a:solidFill>
                <a:latin typeface="Arial"/>
                <a:cs typeface="Arial"/>
              </a:rPr>
              <a:t> </a:t>
            </a:r>
            <a:r>
              <a:rPr sz="2000" b="1" dirty="0">
                <a:solidFill>
                  <a:srgbClr val="5C5B5A"/>
                </a:solidFill>
                <a:latin typeface="Arial"/>
                <a:cs typeface="Arial"/>
              </a:rPr>
              <a:t>between</a:t>
            </a:r>
            <a:r>
              <a:rPr sz="2000" b="1" spc="-55" dirty="0">
                <a:solidFill>
                  <a:srgbClr val="5C5B5A"/>
                </a:solidFill>
                <a:latin typeface="Arial"/>
                <a:cs typeface="Arial"/>
              </a:rPr>
              <a:t> </a:t>
            </a:r>
            <a:r>
              <a:rPr sz="2000" b="1" dirty="0">
                <a:solidFill>
                  <a:srgbClr val="5C5B5A"/>
                </a:solidFill>
                <a:latin typeface="Arial"/>
                <a:cs typeface="Arial"/>
              </a:rPr>
              <a:t>racially</a:t>
            </a:r>
            <a:r>
              <a:rPr sz="2000" b="1" spc="-35" dirty="0">
                <a:solidFill>
                  <a:srgbClr val="5C5B5A"/>
                </a:solidFill>
                <a:latin typeface="Arial"/>
                <a:cs typeface="Arial"/>
              </a:rPr>
              <a:t> </a:t>
            </a:r>
            <a:r>
              <a:rPr sz="2000" b="1" dirty="0">
                <a:solidFill>
                  <a:srgbClr val="5C5B5A"/>
                </a:solidFill>
                <a:latin typeface="Arial"/>
                <a:cs typeface="Arial"/>
              </a:rPr>
              <a:t>minoritised</a:t>
            </a:r>
            <a:r>
              <a:rPr sz="2000" b="1" spc="-35" dirty="0">
                <a:solidFill>
                  <a:srgbClr val="5C5B5A"/>
                </a:solidFill>
                <a:latin typeface="Arial"/>
                <a:cs typeface="Arial"/>
              </a:rPr>
              <a:t> </a:t>
            </a:r>
            <a:r>
              <a:rPr sz="2000" b="1" dirty="0">
                <a:solidFill>
                  <a:srgbClr val="5C5B5A"/>
                </a:solidFill>
                <a:latin typeface="Arial"/>
                <a:cs typeface="Arial"/>
              </a:rPr>
              <a:t>respondents</a:t>
            </a:r>
            <a:r>
              <a:rPr sz="2000" b="1" spc="-35" dirty="0">
                <a:solidFill>
                  <a:srgbClr val="5C5B5A"/>
                </a:solidFill>
                <a:latin typeface="Arial"/>
                <a:cs typeface="Arial"/>
              </a:rPr>
              <a:t> </a:t>
            </a:r>
            <a:r>
              <a:rPr sz="2000" b="1" dirty="0">
                <a:solidFill>
                  <a:srgbClr val="5C5B5A"/>
                </a:solidFill>
                <a:latin typeface="Arial"/>
                <a:cs typeface="Arial"/>
              </a:rPr>
              <a:t>and</a:t>
            </a:r>
            <a:r>
              <a:rPr sz="2000" b="1" spc="-5" dirty="0">
                <a:solidFill>
                  <a:srgbClr val="5C5B5A"/>
                </a:solidFill>
                <a:latin typeface="Arial"/>
                <a:cs typeface="Arial"/>
              </a:rPr>
              <a:t> </a:t>
            </a:r>
            <a:r>
              <a:rPr sz="2000" b="1" dirty="0">
                <a:solidFill>
                  <a:srgbClr val="5C5B5A"/>
                </a:solidFill>
                <a:latin typeface="Arial"/>
                <a:cs typeface="Arial"/>
              </a:rPr>
              <a:t>the</a:t>
            </a:r>
            <a:r>
              <a:rPr sz="2000" b="1" spc="-35" dirty="0">
                <a:solidFill>
                  <a:srgbClr val="5C5B5A"/>
                </a:solidFill>
                <a:latin typeface="Arial"/>
                <a:cs typeface="Arial"/>
              </a:rPr>
              <a:t> </a:t>
            </a:r>
            <a:r>
              <a:rPr sz="2000" b="1" dirty="0">
                <a:solidFill>
                  <a:srgbClr val="5C5B5A"/>
                </a:solidFill>
                <a:latin typeface="Arial"/>
                <a:cs typeface="Arial"/>
              </a:rPr>
              <a:t>rest</a:t>
            </a:r>
            <a:r>
              <a:rPr sz="2000" b="1" spc="-30" dirty="0">
                <a:solidFill>
                  <a:srgbClr val="5C5B5A"/>
                </a:solidFill>
                <a:latin typeface="Arial"/>
                <a:cs typeface="Arial"/>
              </a:rPr>
              <a:t> </a:t>
            </a:r>
            <a:r>
              <a:rPr sz="2000" b="1" dirty="0">
                <a:solidFill>
                  <a:srgbClr val="5C5B5A"/>
                </a:solidFill>
                <a:latin typeface="Arial"/>
                <a:cs typeface="Arial"/>
              </a:rPr>
              <a:t>of </a:t>
            </a:r>
            <a:r>
              <a:rPr sz="2000" b="1" spc="-25" dirty="0">
                <a:solidFill>
                  <a:srgbClr val="5C5B5A"/>
                </a:solidFill>
                <a:latin typeface="Arial"/>
                <a:cs typeface="Arial"/>
              </a:rPr>
              <a:t>GM.</a:t>
            </a:r>
            <a:endParaRPr sz="2000">
              <a:latin typeface="Arial"/>
              <a:cs typeface="Arial"/>
            </a:endParaRPr>
          </a:p>
        </p:txBody>
      </p:sp>
      <p:sp>
        <p:nvSpPr>
          <p:cNvPr id="3" name="object 3"/>
          <p:cNvSpPr txBox="1"/>
          <p:nvPr/>
        </p:nvSpPr>
        <p:spPr>
          <a:xfrm>
            <a:off x="509422" y="1951482"/>
            <a:ext cx="2844165" cy="1200150"/>
          </a:xfrm>
          <a:prstGeom prst="rect">
            <a:avLst/>
          </a:prstGeom>
        </p:spPr>
        <p:txBody>
          <a:bodyPr vert="horz" wrap="square" lIns="0" tIns="34290" rIns="0" bIns="0" rtlCol="0">
            <a:spAutoFit/>
          </a:bodyPr>
          <a:lstStyle/>
          <a:p>
            <a:pPr marL="12700" marR="5080" indent="1270" algn="ctr">
              <a:lnSpc>
                <a:spcPct val="90000"/>
              </a:lnSpc>
              <a:spcBef>
                <a:spcPts val="270"/>
              </a:spcBef>
            </a:pPr>
            <a:r>
              <a:rPr sz="1400" dirty="0">
                <a:solidFill>
                  <a:srgbClr val="5C5B5A"/>
                </a:solidFill>
                <a:latin typeface="Arial"/>
                <a:cs typeface="Arial"/>
              </a:rPr>
              <a:t>An</a:t>
            </a:r>
            <a:r>
              <a:rPr sz="1400" spc="-35" dirty="0">
                <a:solidFill>
                  <a:srgbClr val="5C5B5A"/>
                </a:solidFill>
                <a:latin typeface="Arial"/>
                <a:cs typeface="Arial"/>
              </a:rPr>
              <a:t> </a:t>
            </a:r>
            <a:r>
              <a:rPr sz="1400" dirty="0">
                <a:solidFill>
                  <a:srgbClr val="5C5B5A"/>
                </a:solidFill>
                <a:latin typeface="Arial"/>
                <a:cs typeface="Arial"/>
              </a:rPr>
              <a:t>overall</a:t>
            </a:r>
            <a:r>
              <a:rPr sz="1400" spc="-30" dirty="0">
                <a:solidFill>
                  <a:srgbClr val="5C5B5A"/>
                </a:solidFill>
                <a:latin typeface="Arial"/>
                <a:cs typeface="Arial"/>
              </a:rPr>
              <a:t> </a:t>
            </a:r>
            <a:r>
              <a:rPr sz="1400" dirty="0">
                <a:solidFill>
                  <a:srgbClr val="5C5B5A"/>
                </a:solidFill>
                <a:latin typeface="Arial"/>
                <a:cs typeface="Arial"/>
              </a:rPr>
              <a:t>health</a:t>
            </a:r>
            <a:r>
              <a:rPr sz="1400" spc="-50" dirty="0">
                <a:solidFill>
                  <a:srgbClr val="5C5B5A"/>
                </a:solidFill>
                <a:latin typeface="Arial"/>
                <a:cs typeface="Arial"/>
              </a:rPr>
              <a:t> </a:t>
            </a:r>
            <a:r>
              <a:rPr sz="1400" dirty="0">
                <a:solidFill>
                  <a:srgbClr val="5C5B5A"/>
                </a:solidFill>
                <a:latin typeface="Arial"/>
                <a:cs typeface="Arial"/>
              </a:rPr>
              <a:t>confidence</a:t>
            </a:r>
            <a:r>
              <a:rPr sz="1400" spc="-60" dirty="0">
                <a:solidFill>
                  <a:srgbClr val="5C5B5A"/>
                </a:solidFill>
                <a:latin typeface="Arial"/>
                <a:cs typeface="Arial"/>
              </a:rPr>
              <a:t> </a:t>
            </a:r>
            <a:r>
              <a:rPr sz="1400" spc="-10" dirty="0">
                <a:solidFill>
                  <a:srgbClr val="5C5B5A"/>
                </a:solidFill>
                <a:latin typeface="Arial"/>
                <a:cs typeface="Arial"/>
              </a:rPr>
              <a:t>score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calculated</a:t>
            </a:r>
            <a:r>
              <a:rPr sz="1400" spc="-55" dirty="0">
                <a:solidFill>
                  <a:srgbClr val="5C5B5A"/>
                </a:solidFill>
                <a:latin typeface="Arial"/>
                <a:cs typeface="Arial"/>
              </a:rPr>
              <a:t> </a:t>
            </a:r>
            <a:r>
              <a:rPr sz="1400" dirty="0">
                <a:solidFill>
                  <a:srgbClr val="5C5B5A"/>
                </a:solidFill>
                <a:latin typeface="Arial"/>
                <a:cs typeface="Arial"/>
              </a:rPr>
              <a:t>based</a:t>
            </a:r>
            <a:r>
              <a:rPr sz="1400" spc="-40"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responses</a:t>
            </a:r>
            <a:r>
              <a:rPr sz="1400" spc="-50" dirty="0">
                <a:solidFill>
                  <a:srgbClr val="5C5B5A"/>
                </a:solidFill>
                <a:latin typeface="Arial"/>
                <a:cs typeface="Arial"/>
              </a:rPr>
              <a:t> </a:t>
            </a:r>
            <a:r>
              <a:rPr sz="1400" spc="-25" dirty="0">
                <a:solidFill>
                  <a:srgbClr val="5C5B5A"/>
                </a:solidFill>
                <a:latin typeface="Arial"/>
                <a:cs typeface="Arial"/>
              </a:rPr>
              <a:t>to </a:t>
            </a:r>
            <a:r>
              <a:rPr sz="1400" dirty="0">
                <a:solidFill>
                  <a:srgbClr val="5C5B5A"/>
                </a:solidFill>
                <a:latin typeface="Arial"/>
                <a:cs typeface="Arial"/>
              </a:rPr>
              <a:t>four</a:t>
            </a:r>
            <a:r>
              <a:rPr sz="1400" spc="-45" dirty="0">
                <a:solidFill>
                  <a:srgbClr val="5C5B5A"/>
                </a:solidFill>
                <a:latin typeface="Arial"/>
                <a:cs typeface="Arial"/>
              </a:rPr>
              <a:t> </a:t>
            </a:r>
            <a:r>
              <a:rPr sz="1400" dirty="0">
                <a:solidFill>
                  <a:srgbClr val="5C5B5A"/>
                </a:solidFill>
                <a:latin typeface="Arial"/>
                <a:cs typeface="Arial"/>
              </a:rPr>
              <a:t>questions,</a:t>
            </a:r>
            <a:r>
              <a:rPr sz="1400" spc="-50" dirty="0">
                <a:solidFill>
                  <a:srgbClr val="5C5B5A"/>
                </a:solidFill>
                <a:latin typeface="Arial"/>
                <a:cs typeface="Arial"/>
              </a:rPr>
              <a:t> </a:t>
            </a:r>
            <a:r>
              <a:rPr sz="1400" dirty="0">
                <a:solidFill>
                  <a:srgbClr val="5C5B5A"/>
                </a:solidFill>
                <a:latin typeface="Arial"/>
                <a:cs typeface="Arial"/>
              </a:rPr>
              <a:t>each</a:t>
            </a:r>
            <a:r>
              <a:rPr sz="1400" spc="-40" dirty="0">
                <a:solidFill>
                  <a:srgbClr val="5C5B5A"/>
                </a:solidFill>
                <a:latin typeface="Arial"/>
                <a:cs typeface="Arial"/>
              </a:rPr>
              <a:t> </a:t>
            </a:r>
            <a:r>
              <a:rPr sz="1400" dirty="0">
                <a:solidFill>
                  <a:srgbClr val="5C5B5A"/>
                </a:solidFill>
                <a:latin typeface="Arial"/>
                <a:cs typeface="Arial"/>
              </a:rPr>
              <a:t>covering</a:t>
            </a:r>
            <a:r>
              <a:rPr sz="1400" spc="-30" dirty="0">
                <a:solidFill>
                  <a:srgbClr val="5C5B5A"/>
                </a:solidFill>
                <a:latin typeface="Arial"/>
                <a:cs typeface="Arial"/>
              </a:rPr>
              <a:t> </a:t>
            </a:r>
            <a:r>
              <a:rPr sz="1400" spc="-25" dirty="0">
                <a:solidFill>
                  <a:srgbClr val="5C5B5A"/>
                </a:solidFill>
                <a:latin typeface="Arial"/>
                <a:cs typeface="Arial"/>
              </a:rPr>
              <a:t>one</a:t>
            </a:r>
            <a:r>
              <a:rPr sz="1400" spc="500"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dirty="0">
                <a:solidFill>
                  <a:srgbClr val="5C5B5A"/>
                </a:solidFill>
                <a:latin typeface="Arial"/>
                <a:cs typeface="Arial"/>
              </a:rPr>
              <a:t>four</a:t>
            </a:r>
            <a:r>
              <a:rPr sz="1400" spc="-35" dirty="0">
                <a:solidFill>
                  <a:srgbClr val="5C5B5A"/>
                </a:solidFill>
                <a:latin typeface="Arial"/>
                <a:cs typeface="Arial"/>
              </a:rPr>
              <a:t> </a:t>
            </a:r>
            <a:r>
              <a:rPr sz="1400" dirty="0">
                <a:solidFill>
                  <a:srgbClr val="5C5B5A"/>
                </a:solidFill>
                <a:latin typeface="Arial"/>
                <a:cs typeface="Arial"/>
              </a:rPr>
              <a:t>dimensions</a:t>
            </a:r>
            <a:r>
              <a:rPr sz="1400" spc="-40" dirty="0">
                <a:solidFill>
                  <a:srgbClr val="5C5B5A"/>
                </a:solidFill>
                <a:latin typeface="Arial"/>
                <a:cs typeface="Arial"/>
              </a:rPr>
              <a:t> </a:t>
            </a:r>
            <a:r>
              <a:rPr sz="1400" dirty="0">
                <a:solidFill>
                  <a:srgbClr val="5C5B5A"/>
                </a:solidFill>
                <a:latin typeface="Arial"/>
                <a:cs typeface="Arial"/>
              </a:rPr>
              <a:t>–</a:t>
            </a:r>
            <a:r>
              <a:rPr sz="1400" spc="-10" dirty="0">
                <a:solidFill>
                  <a:srgbClr val="5C5B5A"/>
                </a:solidFill>
                <a:latin typeface="Arial"/>
                <a:cs typeface="Arial"/>
              </a:rPr>
              <a:t> access, </a:t>
            </a:r>
            <a:r>
              <a:rPr sz="1400" dirty="0">
                <a:solidFill>
                  <a:srgbClr val="5C5B5A"/>
                </a:solidFill>
                <a:latin typeface="Arial"/>
                <a:cs typeface="Arial"/>
              </a:rPr>
              <a:t>knowledge,</a:t>
            </a:r>
            <a:r>
              <a:rPr sz="1400" spc="-85" dirty="0">
                <a:solidFill>
                  <a:srgbClr val="5C5B5A"/>
                </a:solidFill>
                <a:latin typeface="Arial"/>
                <a:cs typeface="Arial"/>
              </a:rPr>
              <a:t> </a:t>
            </a:r>
            <a:r>
              <a:rPr sz="1400" dirty="0">
                <a:solidFill>
                  <a:srgbClr val="5C5B5A"/>
                </a:solidFill>
                <a:latin typeface="Arial"/>
                <a:cs typeface="Arial"/>
              </a:rPr>
              <a:t>self-</a:t>
            </a:r>
            <a:r>
              <a:rPr sz="1400" spc="-10" dirty="0">
                <a:solidFill>
                  <a:srgbClr val="5C5B5A"/>
                </a:solidFill>
                <a:latin typeface="Arial"/>
                <a:cs typeface="Arial"/>
              </a:rPr>
              <a:t>management, </a:t>
            </a:r>
            <a:r>
              <a:rPr sz="1400" dirty="0">
                <a:solidFill>
                  <a:srgbClr val="5C5B5A"/>
                </a:solidFill>
                <a:latin typeface="Arial"/>
                <a:cs typeface="Arial"/>
              </a:rPr>
              <a:t>shared</a:t>
            </a:r>
            <a:r>
              <a:rPr sz="1400" spc="-75" dirty="0">
                <a:solidFill>
                  <a:srgbClr val="5C5B5A"/>
                </a:solidFill>
                <a:latin typeface="Arial"/>
                <a:cs typeface="Arial"/>
              </a:rPr>
              <a:t> </a:t>
            </a:r>
            <a:r>
              <a:rPr sz="1400" spc="-10" dirty="0">
                <a:solidFill>
                  <a:srgbClr val="5C5B5A"/>
                </a:solidFill>
                <a:latin typeface="Arial"/>
                <a:cs typeface="Arial"/>
              </a:rPr>
              <a:t>decisions</a:t>
            </a:r>
            <a:endParaRPr sz="1400">
              <a:latin typeface="Arial"/>
              <a:cs typeface="Arial"/>
            </a:endParaRPr>
          </a:p>
        </p:txBody>
      </p:sp>
      <p:sp>
        <p:nvSpPr>
          <p:cNvPr id="4" name="object 4"/>
          <p:cNvSpPr txBox="1"/>
          <p:nvPr/>
        </p:nvSpPr>
        <p:spPr>
          <a:xfrm>
            <a:off x="542950" y="3716527"/>
            <a:ext cx="2778125" cy="623570"/>
          </a:xfrm>
          <a:prstGeom prst="rect">
            <a:avLst/>
          </a:prstGeom>
        </p:spPr>
        <p:txBody>
          <a:bodyPr vert="horz" wrap="square" lIns="0" tIns="37465" rIns="0" bIns="0" rtlCol="0">
            <a:spAutoFit/>
          </a:bodyPr>
          <a:lstStyle/>
          <a:p>
            <a:pPr marL="12700" marR="5080" algn="ctr">
              <a:lnSpc>
                <a:spcPts val="1510"/>
              </a:lnSpc>
              <a:spcBef>
                <a:spcPts val="295"/>
              </a:spcBef>
            </a:pP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a</a:t>
            </a:r>
            <a:r>
              <a:rPr sz="1400" spc="-10" dirty="0">
                <a:solidFill>
                  <a:srgbClr val="5C5B5A"/>
                </a:solidFill>
                <a:latin typeface="Arial"/>
                <a:cs typeface="Arial"/>
              </a:rPr>
              <a:t> </a:t>
            </a:r>
            <a:r>
              <a:rPr sz="1400" dirty="0">
                <a:solidFill>
                  <a:srgbClr val="5C5B5A"/>
                </a:solidFill>
                <a:latin typeface="Arial"/>
                <a:cs typeface="Arial"/>
              </a:rPr>
              <a:t>0-100</a:t>
            </a:r>
            <a:r>
              <a:rPr sz="1400" spc="-20" dirty="0">
                <a:solidFill>
                  <a:srgbClr val="5C5B5A"/>
                </a:solidFill>
                <a:latin typeface="Arial"/>
                <a:cs typeface="Arial"/>
              </a:rPr>
              <a:t> </a:t>
            </a:r>
            <a:r>
              <a:rPr sz="1400" dirty="0">
                <a:solidFill>
                  <a:srgbClr val="5C5B5A"/>
                </a:solidFill>
                <a:latin typeface="Arial"/>
                <a:cs typeface="Arial"/>
              </a:rPr>
              <a:t>scale,</a:t>
            </a:r>
            <a:r>
              <a:rPr sz="1400" spc="-40" dirty="0">
                <a:solidFill>
                  <a:srgbClr val="5C5B5A"/>
                </a:solidFill>
                <a:latin typeface="Arial"/>
                <a:cs typeface="Arial"/>
              </a:rPr>
              <a:t> </a:t>
            </a:r>
            <a:r>
              <a:rPr sz="1400" dirty="0">
                <a:solidFill>
                  <a:srgbClr val="5C5B5A"/>
                </a:solidFill>
                <a:latin typeface="Arial"/>
                <a:cs typeface="Arial"/>
              </a:rPr>
              <a:t>these</a:t>
            </a:r>
            <a:r>
              <a:rPr sz="1400" spc="-30" dirty="0">
                <a:solidFill>
                  <a:srgbClr val="5C5B5A"/>
                </a:solidFill>
                <a:latin typeface="Arial"/>
                <a:cs typeface="Arial"/>
              </a:rPr>
              <a:t> </a:t>
            </a:r>
            <a:r>
              <a:rPr sz="1400" spc="-10" dirty="0">
                <a:solidFill>
                  <a:srgbClr val="5C5B5A"/>
                </a:solidFill>
                <a:latin typeface="Arial"/>
                <a:cs typeface="Arial"/>
              </a:rPr>
              <a:t>thresholds </a:t>
            </a:r>
            <a:r>
              <a:rPr sz="1400" dirty="0">
                <a:solidFill>
                  <a:srgbClr val="5C5B5A"/>
                </a:solidFill>
                <a:latin typeface="Arial"/>
                <a:cs typeface="Arial"/>
              </a:rPr>
              <a:t>are</a:t>
            </a:r>
            <a:r>
              <a:rPr sz="1400" spc="-45" dirty="0">
                <a:solidFill>
                  <a:srgbClr val="5C5B5A"/>
                </a:solidFill>
                <a:latin typeface="Arial"/>
                <a:cs typeface="Arial"/>
              </a:rPr>
              <a:t> </a:t>
            </a:r>
            <a:r>
              <a:rPr sz="1400" dirty="0">
                <a:solidFill>
                  <a:srgbClr val="5C5B5A"/>
                </a:solidFill>
                <a:latin typeface="Arial"/>
                <a:cs typeface="Arial"/>
              </a:rPr>
              <a:t>given</a:t>
            </a:r>
            <a:r>
              <a:rPr sz="1400" spc="-2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spc="-10" dirty="0">
                <a:solidFill>
                  <a:srgbClr val="5C5B5A"/>
                </a:solidFill>
                <a:latin typeface="Arial"/>
                <a:cs typeface="Arial"/>
              </a:rPr>
              <a:t>following interpretations:</a:t>
            </a:r>
            <a:endParaRPr sz="1400">
              <a:latin typeface="Arial"/>
              <a:cs typeface="Arial"/>
            </a:endParaRPr>
          </a:p>
        </p:txBody>
      </p:sp>
      <p:graphicFrame>
        <p:nvGraphicFramePr>
          <p:cNvPr id="5" name="object 5"/>
          <p:cNvGraphicFramePr>
            <a:graphicFrameLocks noGrp="1"/>
          </p:cNvGraphicFramePr>
          <p:nvPr/>
        </p:nvGraphicFramePr>
        <p:xfrm>
          <a:off x="365061" y="4508601"/>
          <a:ext cx="3211830" cy="1201420"/>
        </p:xfrm>
        <a:graphic>
          <a:graphicData uri="http://schemas.openxmlformats.org/drawingml/2006/table">
            <a:tbl>
              <a:tblPr firstRow="1" bandRow="1">
                <a:tableStyleId>{2D5ABB26-0587-4C30-8999-92F81FD0307C}</a:tableStyleId>
              </a:tblPr>
              <a:tblGrid>
                <a:gridCol w="181102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tblGrid>
              <a:tr h="300355">
                <a:tc>
                  <a:txBody>
                    <a:bodyPr/>
                    <a:lstStyle/>
                    <a:p>
                      <a:pPr marL="156845" algn="ctr">
                        <a:lnSpc>
                          <a:spcPct val="100000"/>
                        </a:lnSpc>
                        <a:spcBef>
                          <a:spcPts val="434"/>
                        </a:spcBef>
                      </a:pPr>
                      <a:r>
                        <a:rPr sz="1200" spc="-20" dirty="0">
                          <a:latin typeface="Arial"/>
                          <a:cs typeface="Arial"/>
                        </a:rPr>
                        <a:t>High</a:t>
                      </a:r>
                      <a:endParaRPr sz="1200">
                        <a:latin typeface="Arial"/>
                        <a:cs typeface="Arial"/>
                      </a:endParaRPr>
                    </a:p>
                  </a:txBody>
                  <a:tcPr marL="0" marR="0" marT="55244" marB="0">
                    <a:solidFill>
                      <a:srgbClr val="E7E7E7"/>
                    </a:solidFill>
                  </a:tcPr>
                </a:tc>
                <a:tc>
                  <a:txBody>
                    <a:bodyPr/>
                    <a:lstStyle/>
                    <a:p>
                      <a:pPr marL="161290" algn="ctr">
                        <a:lnSpc>
                          <a:spcPct val="100000"/>
                        </a:lnSpc>
                        <a:spcBef>
                          <a:spcPts val="434"/>
                        </a:spcBef>
                      </a:pPr>
                      <a:r>
                        <a:rPr sz="1200" spc="-10" dirty="0">
                          <a:latin typeface="Arial"/>
                          <a:cs typeface="Arial"/>
                        </a:rPr>
                        <a:t>80-</a:t>
                      </a:r>
                      <a:r>
                        <a:rPr sz="1200" spc="-25" dirty="0">
                          <a:latin typeface="Arial"/>
                          <a:cs typeface="Arial"/>
                        </a:rPr>
                        <a:t>100</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0"/>
                  </a:ext>
                </a:extLst>
              </a:tr>
              <a:tr h="300355">
                <a:tc>
                  <a:txBody>
                    <a:bodyPr/>
                    <a:lstStyle/>
                    <a:p>
                      <a:pPr marL="157480" algn="ctr">
                        <a:lnSpc>
                          <a:spcPct val="100000"/>
                        </a:lnSpc>
                        <a:spcBef>
                          <a:spcPts val="434"/>
                        </a:spcBef>
                      </a:pPr>
                      <a:r>
                        <a:rPr sz="1200" spc="-10" dirty="0">
                          <a:latin typeface="Arial"/>
                          <a:cs typeface="Arial"/>
                        </a:rPr>
                        <a:t>Moderate</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60-</a:t>
                      </a:r>
                      <a:r>
                        <a:rPr sz="1200" spc="-25" dirty="0">
                          <a:latin typeface="Arial"/>
                          <a:cs typeface="Arial"/>
                        </a:rPr>
                        <a:t>79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1"/>
                  </a:ext>
                </a:extLst>
              </a:tr>
              <a:tr h="300355">
                <a:tc>
                  <a:txBody>
                    <a:bodyPr/>
                    <a:lstStyle/>
                    <a:p>
                      <a:pPr marL="160020" algn="ctr">
                        <a:lnSpc>
                          <a:spcPct val="100000"/>
                        </a:lnSpc>
                        <a:spcBef>
                          <a:spcPts val="434"/>
                        </a:spcBef>
                      </a:pPr>
                      <a:r>
                        <a:rPr sz="1200" spc="-25" dirty="0">
                          <a:latin typeface="Arial"/>
                          <a:cs typeface="Arial"/>
                        </a:rPr>
                        <a:t>Low</a:t>
                      </a:r>
                      <a:endParaRPr sz="1200">
                        <a:latin typeface="Arial"/>
                        <a:cs typeface="Arial"/>
                      </a:endParaRPr>
                    </a:p>
                  </a:txBody>
                  <a:tcPr marL="0" marR="0" marT="55244" marB="0">
                    <a:solidFill>
                      <a:srgbClr val="E7E7E7"/>
                    </a:solidFill>
                  </a:tcPr>
                </a:tc>
                <a:tc>
                  <a:txBody>
                    <a:bodyPr/>
                    <a:lstStyle/>
                    <a:p>
                      <a:pPr marL="158115" algn="ctr">
                        <a:lnSpc>
                          <a:spcPct val="100000"/>
                        </a:lnSpc>
                        <a:spcBef>
                          <a:spcPts val="434"/>
                        </a:spcBef>
                      </a:pPr>
                      <a:r>
                        <a:rPr sz="1200" spc="-10" dirty="0">
                          <a:latin typeface="Arial"/>
                          <a:cs typeface="Arial"/>
                        </a:rPr>
                        <a:t>40-</a:t>
                      </a:r>
                      <a:r>
                        <a:rPr sz="1200" spc="-25" dirty="0">
                          <a:latin typeface="Arial"/>
                          <a:cs typeface="Arial"/>
                        </a:rPr>
                        <a:t>59</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2"/>
                  </a:ext>
                </a:extLst>
              </a:tr>
              <a:tr h="300355">
                <a:tc>
                  <a:txBody>
                    <a:bodyPr/>
                    <a:lstStyle/>
                    <a:p>
                      <a:pPr marL="158750" algn="ctr">
                        <a:lnSpc>
                          <a:spcPct val="100000"/>
                        </a:lnSpc>
                        <a:spcBef>
                          <a:spcPts val="434"/>
                        </a:spcBef>
                      </a:pPr>
                      <a:r>
                        <a:rPr sz="1200" spc="-10" dirty="0">
                          <a:latin typeface="Arial"/>
                          <a:cs typeface="Arial"/>
                        </a:rPr>
                        <a:t>Very</a:t>
                      </a:r>
                      <a:r>
                        <a:rPr sz="1200" spc="-50" dirty="0">
                          <a:latin typeface="Arial"/>
                          <a:cs typeface="Arial"/>
                        </a:rPr>
                        <a:t> </a:t>
                      </a:r>
                      <a:r>
                        <a:rPr sz="1200" spc="-25" dirty="0">
                          <a:latin typeface="Arial"/>
                          <a:cs typeface="Arial"/>
                        </a:rPr>
                        <a:t>low</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0-</a:t>
                      </a:r>
                      <a:r>
                        <a:rPr sz="1200" spc="-25" dirty="0">
                          <a:latin typeface="Arial"/>
                          <a:cs typeface="Arial"/>
                        </a:rPr>
                        <a:t>39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3"/>
                  </a:ext>
                </a:extLst>
              </a:tr>
            </a:tbl>
          </a:graphicData>
        </a:graphic>
      </p:graphicFrame>
      <p:graphicFrame>
        <p:nvGraphicFramePr>
          <p:cNvPr id="6" name="object 6"/>
          <p:cNvGraphicFramePr>
            <a:graphicFrameLocks noGrp="1"/>
          </p:cNvGraphicFramePr>
          <p:nvPr/>
        </p:nvGraphicFramePr>
        <p:xfrm>
          <a:off x="4108958" y="1954148"/>
          <a:ext cx="6861175" cy="1235075"/>
        </p:xfrm>
        <a:graphic>
          <a:graphicData uri="http://schemas.openxmlformats.org/drawingml/2006/table">
            <a:tbl>
              <a:tblPr firstRow="1" bandRow="1">
                <a:tableStyleId>{2D5ABB26-0587-4C30-8999-92F81FD0307C}</a:tableStyleId>
              </a:tblPr>
              <a:tblGrid>
                <a:gridCol w="1493520">
                  <a:extLst>
                    <a:ext uri="{9D8B030D-6E8A-4147-A177-3AD203B41FA5}">
                      <a16:colId xmlns:a16="http://schemas.microsoft.com/office/drawing/2014/main" val="20000"/>
                    </a:ext>
                  </a:extLst>
                </a:gridCol>
                <a:gridCol w="1632585">
                  <a:extLst>
                    <a:ext uri="{9D8B030D-6E8A-4147-A177-3AD203B41FA5}">
                      <a16:colId xmlns:a16="http://schemas.microsoft.com/office/drawing/2014/main" val="20001"/>
                    </a:ext>
                  </a:extLst>
                </a:gridCol>
                <a:gridCol w="2000249">
                  <a:extLst>
                    <a:ext uri="{9D8B030D-6E8A-4147-A177-3AD203B41FA5}">
                      <a16:colId xmlns:a16="http://schemas.microsoft.com/office/drawing/2014/main" val="20002"/>
                    </a:ext>
                  </a:extLst>
                </a:gridCol>
                <a:gridCol w="1657985">
                  <a:extLst>
                    <a:ext uri="{9D8B030D-6E8A-4147-A177-3AD203B41FA5}">
                      <a16:colId xmlns:a16="http://schemas.microsoft.com/office/drawing/2014/main" val="20003"/>
                    </a:ext>
                  </a:extLst>
                </a:gridCol>
              </a:tblGrid>
              <a:tr h="208915">
                <a:tc>
                  <a:txBody>
                    <a:bodyPr/>
                    <a:lstStyle/>
                    <a:p>
                      <a:pPr marL="327025">
                        <a:lnSpc>
                          <a:spcPts val="1545"/>
                        </a:lnSpc>
                      </a:pPr>
                      <a:r>
                        <a:rPr sz="1400" b="1" spc="-10" dirty="0">
                          <a:solidFill>
                            <a:srgbClr val="5C5B5A"/>
                          </a:solidFill>
                          <a:latin typeface="Arial"/>
                          <a:cs typeface="Arial"/>
                        </a:rPr>
                        <a:t>Access</a:t>
                      </a:r>
                      <a:endParaRPr sz="1400">
                        <a:latin typeface="Arial"/>
                        <a:cs typeface="Arial"/>
                      </a:endParaRPr>
                    </a:p>
                  </a:txBody>
                  <a:tcPr marL="0" marR="0" marT="0" marB="0"/>
                </a:tc>
                <a:tc>
                  <a:txBody>
                    <a:bodyPr/>
                    <a:lstStyle/>
                    <a:p>
                      <a:pPr marR="6985" algn="ctr">
                        <a:lnSpc>
                          <a:spcPts val="1545"/>
                        </a:lnSpc>
                      </a:pPr>
                      <a:r>
                        <a:rPr sz="1400" b="1" spc="-10" dirty="0">
                          <a:solidFill>
                            <a:srgbClr val="5C5B5A"/>
                          </a:solidFill>
                          <a:latin typeface="Arial"/>
                          <a:cs typeface="Arial"/>
                        </a:rPr>
                        <a:t>Knowledge</a:t>
                      </a:r>
                      <a:endParaRPr sz="1400">
                        <a:latin typeface="Arial"/>
                        <a:cs typeface="Arial"/>
                      </a:endParaRPr>
                    </a:p>
                  </a:txBody>
                  <a:tcPr marL="0" marR="0" marT="0" marB="0"/>
                </a:tc>
                <a:tc>
                  <a:txBody>
                    <a:bodyPr/>
                    <a:lstStyle/>
                    <a:p>
                      <a:pPr marL="11430" algn="ctr">
                        <a:lnSpc>
                          <a:spcPts val="1545"/>
                        </a:lnSpc>
                      </a:pPr>
                      <a:r>
                        <a:rPr sz="1400" b="1" dirty="0">
                          <a:solidFill>
                            <a:srgbClr val="5C5B5A"/>
                          </a:solidFill>
                          <a:latin typeface="Arial"/>
                          <a:cs typeface="Arial"/>
                        </a:rPr>
                        <a:t>Self-</a:t>
                      </a:r>
                      <a:r>
                        <a:rPr sz="1400" b="1" spc="-10" dirty="0">
                          <a:solidFill>
                            <a:srgbClr val="5C5B5A"/>
                          </a:solidFill>
                          <a:latin typeface="Arial"/>
                          <a:cs typeface="Arial"/>
                        </a:rPr>
                        <a:t>management</a:t>
                      </a:r>
                      <a:endParaRPr sz="1400">
                        <a:latin typeface="Arial"/>
                        <a:cs typeface="Arial"/>
                      </a:endParaRPr>
                    </a:p>
                  </a:txBody>
                  <a:tcPr marL="0" marR="0" marT="0" marB="0"/>
                </a:tc>
                <a:tc>
                  <a:txBody>
                    <a:bodyPr/>
                    <a:lstStyle/>
                    <a:p>
                      <a:pPr marL="220979" algn="ctr">
                        <a:lnSpc>
                          <a:spcPts val="1545"/>
                        </a:lnSpc>
                      </a:pPr>
                      <a:r>
                        <a:rPr sz="1400" b="1" dirty="0">
                          <a:solidFill>
                            <a:srgbClr val="5C5B5A"/>
                          </a:solidFill>
                          <a:latin typeface="Arial"/>
                          <a:cs typeface="Arial"/>
                        </a:rPr>
                        <a:t>Shared</a:t>
                      </a:r>
                      <a:r>
                        <a:rPr sz="1400" b="1" spc="-50" dirty="0">
                          <a:solidFill>
                            <a:srgbClr val="5C5B5A"/>
                          </a:solidFill>
                          <a:latin typeface="Arial"/>
                          <a:cs typeface="Arial"/>
                        </a:rPr>
                        <a:t> </a:t>
                      </a:r>
                      <a:r>
                        <a:rPr sz="1400" b="1" spc="-10" dirty="0">
                          <a:solidFill>
                            <a:srgbClr val="5C5B5A"/>
                          </a:solidFill>
                          <a:latin typeface="Arial"/>
                          <a:cs typeface="Arial"/>
                        </a:rPr>
                        <a:t>decision</a:t>
                      </a:r>
                      <a:endParaRPr sz="1400">
                        <a:latin typeface="Arial"/>
                        <a:cs typeface="Arial"/>
                      </a:endParaRPr>
                    </a:p>
                  </a:txBody>
                  <a:tcPr marL="0" marR="0" marT="0" marB="0"/>
                </a:tc>
                <a:extLst>
                  <a:ext uri="{0D108BD9-81ED-4DB2-BD59-A6C34878D82A}">
                    <a16:rowId xmlns:a16="http://schemas.microsoft.com/office/drawing/2014/main" val="10000"/>
                  </a:ext>
                </a:extLst>
              </a:tr>
              <a:tr h="300990">
                <a:tc>
                  <a:txBody>
                    <a:bodyPr/>
                    <a:lstStyle/>
                    <a:p>
                      <a:pPr marL="387985">
                        <a:lnSpc>
                          <a:spcPts val="2270"/>
                        </a:lnSpc>
                      </a:pPr>
                      <a:r>
                        <a:rPr sz="2000" b="1" spc="-20" dirty="0">
                          <a:solidFill>
                            <a:srgbClr val="009590"/>
                          </a:solidFill>
                          <a:latin typeface="Arial"/>
                          <a:cs typeface="Arial"/>
                        </a:rPr>
                        <a:t>67.9</a:t>
                      </a:r>
                      <a:endParaRPr sz="2000">
                        <a:latin typeface="Arial"/>
                        <a:cs typeface="Arial"/>
                      </a:endParaRPr>
                    </a:p>
                  </a:txBody>
                  <a:tcPr marL="0" marR="0" marT="0" marB="0"/>
                </a:tc>
                <a:tc>
                  <a:txBody>
                    <a:bodyPr/>
                    <a:lstStyle/>
                    <a:p>
                      <a:pPr marR="6985" algn="ctr">
                        <a:lnSpc>
                          <a:spcPts val="2270"/>
                        </a:lnSpc>
                      </a:pPr>
                      <a:r>
                        <a:rPr sz="2000" b="1" spc="-20" dirty="0">
                          <a:solidFill>
                            <a:srgbClr val="009590"/>
                          </a:solidFill>
                          <a:latin typeface="Arial"/>
                          <a:cs typeface="Arial"/>
                        </a:rPr>
                        <a:t>64.3</a:t>
                      </a:r>
                      <a:endParaRPr sz="2000">
                        <a:latin typeface="Arial"/>
                        <a:cs typeface="Arial"/>
                      </a:endParaRPr>
                    </a:p>
                  </a:txBody>
                  <a:tcPr marL="0" marR="0" marT="0" marB="0"/>
                </a:tc>
                <a:tc>
                  <a:txBody>
                    <a:bodyPr/>
                    <a:lstStyle/>
                    <a:p>
                      <a:pPr marL="11430" algn="ctr">
                        <a:lnSpc>
                          <a:spcPts val="2270"/>
                        </a:lnSpc>
                      </a:pPr>
                      <a:r>
                        <a:rPr sz="2000" b="1" spc="-20" dirty="0">
                          <a:solidFill>
                            <a:srgbClr val="009590"/>
                          </a:solidFill>
                          <a:latin typeface="Arial"/>
                          <a:cs typeface="Arial"/>
                        </a:rPr>
                        <a:t>70.8</a:t>
                      </a:r>
                      <a:endParaRPr sz="2000">
                        <a:latin typeface="Arial"/>
                        <a:cs typeface="Arial"/>
                      </a:endParaRPr>
                    </a:p>
                  </a:txBody>
                  <a:tcPr marL="0" marR="0" marT="0" marB="0"/>
                </a:tc>
                <a:tc>
                  <a:txBody>
                    <a:bodyPr/>
                    <a:lstStyle/>
                    <a:p>
                      <a:pPr marL="220345" algn="ctr">
                        <a:lnSpc>
                          <a:spcPts val="2270"/>
                        </a:lnSpc>
                      </a:pPr>
                      <a:r>
                        <a:rPr sz="2000" b="1" spc="-20" dirty="0">
                          <a:solidFill>
                            <a:srgbClr val="009590"/>
                          </a:solidFill>
                          <a:latin typeface="Arial"/>
                          <a:cs typeface="Arial"/>
                        </a:rPr>
                        <a:t>78.6</a:t>
                      </a:r>
                      <a:endParaRPr sz="2000">
                        <a:latin typeface="Arial"/>
                        <a:cs typeface="Arial"/>
                      </a:endParaRPr>
                    </a:p>
                  </a:txBody>
                  <a:tcPr marL="0" marR="0" marT="0" marB="0"/>
                </a:tc>
                <a:extLst>
                  <a:ext uri="{0D108BD9-81ED-4DB2-BD59-A6C34878D82A}">
                    <a16:rowId xmlns:a16="http://schemas.microsoft.com/office/drawing/2014/main" val="10001"/>
                  </a:ext>
                </a:extLst>
              </a:tr>
              <a:tr h="183515">
                <a:tc>
                  <a:txBody>
                    <a:bodyPr/>
                    <a:lstStyle/>
                    <a:p>
                      <a:pPr marL="485775">
                        <a:lnSpc>
                          <a:spcPts val="1350"/>
                        </a:lnSpc>
                      </a:pPr>
                      <a:r>
                        <a:rPr sz="1200" spc="-20" dirty="0">
                          <a:solidFill>
                            <a:srgbClr val="009590"/>
                          </a:solidFill>
                          <a:latin typeface="Arial"/>
                          <a:cs typeface="Arial"/>
                        </a:rPr>
                        <a:t>+1.1</a:t>
                      </a:r>
                      <a:endParaRPr sz="1200">
                        <a:latin typeface="Arial"/>
                        <a:cs typeface="Arial"/>
                      </a:endParaRPr>
                    </a:p>
                  </a:txBody>
                  <a:tcPr marL="0" marR="0" marT="0" marB="0"/>
                </a:tc>
                <a:tc>
                  <a:txBody>
                    <a:bodyPr/>
                    <a:lstStyle/>
                    <a:p>
                      <a:pPr marR="762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3.5</a:t>
                      </a:r>
                      <a:endParaRPr sz="1200">
                        <a:latin typeface="Arial"/>
                        <a:cs typeface="Arial"/>
                      </a:endParaRPr>
                    </a:p>
                  </a:txBody>
                  <a:tcPr marL="0" marR="0" marT="0" marB="0"/>
                </a:tc>
                <a:tc>
                  <a:txBody>
                    <a:bodyPr/>
                    <a:lstStyle/>
                    <a:p>
                      <a:pPr marL="1143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0.6</a:t>
                      </a:r>
                      <a:endParaRPr sz="1200">
                        <a:latin typeface="Arial"/>
                        <a:cs typeface="Arial"/>
                      </a:endParaRPr>
                    </a:p>
                  </a:txBody>
                  <a:tcPr marL="0" marR="0" marT="0" marB="0"/>
                </a:tc>
                <a:tc>
                  <a:txBody>
                    <a:bodyPr/>
                    <a:lstStyle/>
                    <a:p>
                      <a:pPr marL="21971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2.7</a:t>
                      </a:r>
                      <a:endParaRPr sz="1200">
                        <a:latin typeface="Arial"/>
                        <a:cs typeface="Arial"/>
                      </a:endParaRPr>
                    </a:p>
                  </a:txBody>
                  <a:tcPr marL="0" marR="0" marT="0" marB="0"/>
                </a:tc>
                <a:extLst>
                  <a:ext uri="{0D108BD9-81ED-4DB2-BD59-A6C34878D82A}">
                    <a16:rowId xmlns:a16="http://schemas.microsoft.com/office/drawing/2014/main" val="10002"/>
                  </a:ext>
                </a:extLst>
              </a:tr>
              <a:tr h="182880">
                <a:tc>
                  <a:txBody>
                    <a:bodyPr/>
                    <a:lstStyle/>
                    <a:p>
                      <a:pPr marL="344170">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R="508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L="1397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L="22225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extLst>
                  <a:ext uri="{0D108BD9-81ED-4DB2-BD59-A6C34878D82A}">
                    <a16:rowId xmlns:a16="http://schemas.microsoft.com/office/drawing/2014/main" val="10003"/>
                  </a:ext>
                </a:extLst>
              </a:tr>
              <a:tr h="182245">
                <a:tc>
                  <a:txBody>
                    <a:bodyPr/>
                    <a:lstStyle/>
                    <a:p>
                      <a:pPr marL="31750">
                        <a:lnSpc>
                          <a:spcPts val="1340"/>
                        </a:lnSpc>
                      </a:pP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5" dirty="0">
                          <a:solidFill>
                            <a:srgbClr val="5C5B5A"/>
                          </a:solidFill>
                          <a:latin typeface="Arial"/>
                          <a:cs typeface="Arial"/>
                        </a:rPr>
                        <a:t> </a:t>
                      </a:r>
                      <a:r>
                        <a:rPr sz="1200" dirty="0">
                          <a:solidFill>
                            <a:srgbClr val="5C5B5A"/>
                          </a:solidFill>
                          <a:latin typeface="Arial"/>
                          <a:cs typeface="Arial"/>
                        </a:rPr>
                        <a:t>get</a:t>
                      </a:r>
                      <a:r>
                        <a:rPr sz="1200" spc="-15" dirty="0">
                          <a:solidFill>
                            <a:srgbClr val="5C5B5A"/>
                          </a:solidFill>
                          <a:latin typeface="Arial"/>
                          <a:cs typeface="Arial"/>
                        </a:rPr>
                        <a:t> </a:t>
                      </a:r>
                      <a:r>
                        <a:rPr sz="1200" dirty="0">
                          <a:solidFill>
                            <a:srgbClr val="5C5B5A"/>
                          </a:solidFill>
                          <a:latin typeface="Arial"/>
                          <a:cs typeface="Arial"/>
                        </a:rPr>
                        <a:t>the</a:t>
                      </a:r>
                      <a:r>
                        <a:rPr sz="1200" spc="-5" dirty="0">
                          <a:solidFill>
                            <a:srgbClr val="5C5B5A"/>
                          </a:solidFill>
                          <a:latin typeface="Arial"/>
                          <a:cs typeface="Arial"/>
                        </a:rPr>
                        <a:t> </a:t>
                      </a:r>
                      <a:r>
                        <a:rPr sz="1200" spc="-20" dirty="0">
                          <a:solidFill>
                            <a:srgbClr val="5C5B5A"/>
                          </a:solidFill>
                          <a:latin typeface="Arial"/>
                          <a:cs typeface="Arial"/>
                        </a:rPr>
                        <a:t>right</a:t>
                      </a:r>
                      <a:endParaRPr sz="1200">
                        <a:latin typeface="Arial"/>
                        <a:cs typeface="Arial"/>
                      </a:endParaRPr>
                    </a:p>
                  </a:txBody>
                  <a:tcPr marL="0" marR="0" marT="0" marB="0"/>
                </a:tc>
                <a:tc>
                  <a:txBody>
                    <a:bodyPr/>
                    <a:lstStyle/>
                    <a:p>
                      <a:pPr marR="8255" algn="ctr">
                        <a:lnSpc>
                          <a:spcPts val="1340"/>
                        </a:lnSpc>
                      </a:pPr>
                      <a:r>
                        <a:rPr sz="1200" dirty="0">
                          <a:solidFill>
                            <a:srgbClr val="5C5B5A"/>
                          </a:solidFill>
                          <a:latin typeface="Arial"/>
                          <a:cs typeface="Arial"/>
                        </a:rPr>
                        <a:t>‘I know</a:t>
                      </a:r>
                      <a:r>
                        <a:rPr sz="1200" spc="-15" dirty="0">
                          <a:solidFill>
                            <a:srgbClr val="5C5B5A"/>
                          </a:solidFill>
                          <a:latin typeface="Arial"/>
                          <a:cs typeface="Arial"/>
                        </a:rPr>
                        <a:t> </a:t>
                      </a:r>
                      <a:r>
                        <a:rPr sz="1200" spc="-10" dirty="0">
                          <a:solidFill>
                            <a:srgbClr val="5C5B5A"/>
                          </a:solidFill>
                          <a:latin typeface="Arial"/>
                          <a:cs typeface="Arial"/>
                        </a:rPr>
                        <a:t>enough</a:t>
                      </a:r>
                      <a:endParaRPr sz="1200">
                        <a:latin typeface="Arial"/>
                        <a:cs typeface="Arial"/>
                      </a:endParaRPr>
                    </a:p>
                  </a:txBody>
                  <a:tcPr marL="0" marR="0" marT="0" marB="0"/>
                </a:tc>
                <a:tc>
                  <a:txBody>
                    <a:bodyPr/>
                    <a:lstStyle/>
                    <a:p>
                      <a:pPr marL="13970" algn="ctr">
                        <a:lnSpc>
                          <a:spcPts val="1340"/>
                        </a:lnSpc>
                      </a:pP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10" dirty="0">
                          <a:solidFill>
                            <a:srgbClr val="5C5B5A"/>
                          </a:solidFill>
                          <a:latin typeface="Arial"/>
                          <a:cs typeface="Arial"/>
                        </a:rPr>
                        <a:t> </a:t>
                      </a:r>
                      <a:r>
                        <a:rPr sz="1200" dirty="0">
                          <a:solidFill>
                            <a:srgbClr val="5C5B5A"/>
                          </a:solidFill>
                          <a:latin typeface="Arial"/>
                          <a:cs typeface="Arial"/>
                        </a:rPr>
                        <a:t>look</a:t>
                      </a:r>
                      <a:r>
                        <a:rPr sz="1200" spc="-25" dirty="0">
                          <a:solidFill>
                            <a:srgbClr val="5C5B5A"/>
                          </a:solidFill>
                          <a:latin typeface="Arial"/>
                          <a:cs typeface="Arial"/>
                        </a:rPr>
                        <a:t> </a:t>
                      </a:r>
                      <a:r>
                        <a:rPr sz="1200" dirty="0">
                          <a:solidFill>
                            <a:srgbClr val="5C5B5A"/>
                          </a:solidFill>
                          <a:latin typeface="Arial"/>
                          <a:cs typeface="Arial"/>
                        </a:rPr>
                        <a:t>after</a:t>
                      </a:r>
                      <a:r>
                        <a:rPr sz="1200" spc="-30" dirty="0">
                          <a:solidFill>
                            <a:srgbClr val="5C5B5A"/>
                          </a:solidFill>
                          <a:latin typeface="Arial"/>
                          <a:cs typeface="Arial"/>
                        </a:rPr>
                        <a:t> </a:t>
                      </a:r>
                      <a:r>
                        <a:rPr sz="1200" spc="-25" dirty="0">
                          <a:solidFill>
                            <a:srgbClr val="5C5B5A"/>
                          </a:solidFill>
                          <a:latin typeface="Arial"/>
                          <a:cs typeface="Arial"/>
                        </a:rPr>
                        <a:t>my</a:t>
                      </a:r>
                      <a:endParaRPr sz="1200">
                        <a:latin typeface="Arial"/>
                        <a:cs typeface="Arial"/>
                      </a:endParaRPr>
                    </a:p>
                  </a:txBody>
                  <a:tcPr marL="0" marR="0" marT="0" marB="0"/>
                </a:tc>
                <a:tc>
                  <a:txBody>
                    <a:bodyPr/>
                    <a:lstStyle/>
                    <a:p>
                      <a:pPr marL="219075" algn="ctr">
                        <a:lnSpc>
                          <a:spcPts val="1340"/>
                        </a:lnSpc>
                      </a:pPr>
                      <a:r>
                        <a:rPr sz="1200" dirty="0">
                          <a:solidFill>
                            <a:srgbClr val="5C5B5A"/>
                          </a:solidFill>
                          <a:latin typeface="Arial"/>
                          <a:cs typeface="Arial"/>
                        </a:rPr>
                        <a:t>‘I</a:t>
                      </a:r>
                      <a:r>
                        <a:rPr sz="1200" spc="-15" dirty="0">
                          <a:solidFill>
                            <a:srgbClr val="5C5B5A"/>
                          </a:solidFill>
                          <a:latin typeface="Arial"/>
                          <a:cs typeface="Arial"/>
                        </a:rPr>
                        <a:t> </a:t>
                      </a:r>
                      <a:r>
                        <a:rPr sz="1200" dirty="0">
                          <a:solidFill>
                            <a:srgbClr val="5C5B5A"/>
                          </a:solidFill>
                          <a:latin typeface="Arial"/>
                          <a:cs typeface="Arial"/>
                        </a:rPr>
                        <a:t>am</a:t>
                      </a:r>
                      <a:r>
                        <a:rPr sz="1200" spc="-15" dirty="0">
                          <a:solidFill>
                            <a:srgbClr val="5C5B5A"/>
                          </a:solidFill>
                          <a:latin typeface="Arial"/>
                          <a:cs typeface="Arial"/>
                        </a:rPr>
                        <a:t> </a:t>
                      </a:r>
                      <a:r>
                        <a:rPr sz="1200" dirty="0">
                          <a:solidFill>
                            <a:srgbClr val="5C5B5A"/>
                          </a:solidFill>
                          <a:latin typeface="Arial"/>
                          <a:cs typeface="Arial"/>
                        </a:rPr>
                        <a:t>involved</a:t>
                      </a:r>
                      <a:r>
                        <a:rPr sz="1200" spc="-25" dirty="0">
                          <a:solidFill>
                            <a:srgbClr val="5C5B5A"/>
                          </a:solidFill>
                          <a:latin typeface="Arial"/>
                          <a:cs typeface="Arial"/>
                        </a:rPr>
                        <a:t> in</a:t>
                      </a:r>
                      <a:endParaRPr sz="1200">
                        <a:latin typeface="Arial"/>
                        <a:cs typeface="Arial"/>
                      </a:endParaRPr>
                    </a:p>
                  </a:txBody>
                  <a:tcPr marL="0" marR="0" marT="0" marB="0"/>
                </a:tc>
                <a:extLst>
                  <a:ext uri="{0D108BD9-81ED-4DB2-BD59-A6C34878D82A}">
                    <a16:rowId xmlns:a16="http://schemas.microsoft.com/office/drawing/2014/main" val="10004"/>
                  </a:ext>
                </a:extLst>
              </a:tr>
              <a:tr h="176530">
                <a:tc>
                  <a:txBody>
                    <a:bodyPr/>
                    <a:lstStyle/>
                    <a:p>
                      <a:pPr marL="124460">
                        <a:lnSpc>
                          <a:spcPts val="1290"/>
                        </a:lnSpc>
                      </a:pPr>
                      <a:r>
                        <a:rPr sz="1200" dirty="0">
                          <a:solidFill>
                            <a:srgbClr val="5C5B5A"/>
                          </a:solidFill>
                          <a:latin typeface="Arial"/>
                          <a:cs typeface="Arial"/>
                        </a:rPr>
                        <a:t>help</a:t>
                      </a:r>
                      <a:r>
                        <a:rPr sz="1200" spc="-20" dirty="0">
                          <a:solidFill>
                            <a:srgbClr val="5C5B5A"/>
                          </a:solidFill>
                          <a:latin typeface="Arial"/>
                          <a:cs typeface="Arial"/>
                        </a:rPr>
                        <a:t> </a:t>
                      </a:r>
                      <a:r>
                        <a:rPr sz="1200" dirty="0">
                          <a:solidFill>
                            <a:srgbClr val="5C5B5A"/>
                          </a:solidFill>
                          <a:latin typeface="Arial"/>
                          <a:cs typeface="Arial"/>
                        </a:rPr>
                        <a:t>if</a:t>
                      </a:r>
                      <a:r>
                        <a:rPr sz="1200" spc="5" dirty="0">
                          <a:solidFill>
                            <a:srgbClr val="5C5B5A"/>
                          </a:solidFill>
                          <a:latin typeface="Arial"/>
                          <a:cs typeface="Arial"/>
                        </a:rPr>
                        <a:t> </a:t>
                      </a: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need</a:t>
                      </a:r>
                      <a:r>
                        <a:rPr sz="1200" spc="-30" dirty="0">
                          <a:solidFill>
                            <a:srgbClr val="5C5B5A"/>
                          </a:solidFill>
                          <a:latin typeface="Arial"/>
                          <a:cs typeface="Arial"/>
                        </a:rPr>
                        <a:t> </a:t>
                      </a:r>
                      <a:r>
                        <a:rPr sz="1200" spc="-25" dirty="0">
                          <a:solidFill>
                            <a:srgbClr val="5C5B5A"/>
                          </a:solidFill>
                          <a:latin typeface="Arial"/>
                          <a:cs typeface="Arial"/>
                        </a:rPr>
                        <a:t>it’</a:t>
                      </a:r>
                      <a:endParaRPr sz="1200">
                        <a:latin typeface="Arial"/>
                        <a:cs typeface="Arial"/>
                      </a:endParaRPr>
                    </a:p>
                  </a:txBody>
                  <a:tcPr marL="0" marR="0" marT="0" marB="0"/>
                </a:tc>
                <a:tc>
                  <a:txBody>
                    <a:bodyPr/>
                    <a:lstStyle/>
                    <a:p>
                      <a:pPr marR="6350" algn="ctr">
                        <a:lnSpc>
                          <a:spcPts val="1290"/>
                        </a:lnSpc>
                      </a:pPr>
                      <a:r>
                        <a:rPr sz="1200" dirty="0">
                          <a:solidFill>
                            <a:srgbClr val="5C5B5A"/>
                          </a:solidFill>
                          <a:latin typeface="Arial"/>
                          <a:cs typeface="Arial"/>
                        </a:rPr>
                        <a:t>about</a:t>
                      </a:r>
                      <a:r>
                        <a:rPr sz="1200" spc="-45" dirty="0">
                          <a:solidFill>
                            <a:srgbClr val="5C5B5A"/>
                          </a:solidFill>
                          <a:latin typeface="Arial"/>
                          <a:cs typeface="Arial"/>
                        </a:rPr>
                        <a:t> </a:t>
                      </a:r>
                      <a:r>
                        <a:rPr sz="1200" dirty="0">
                          <a:solidFill>
                            <a:srgbClr val="5C5B5A"/>
                          </a:solidFill>
                          <a:latin typeface="Arial"/>
                          <a:cs typeface="Arial"/>
                        </a:rPr>
                        <a:t>my</a:t>
                      </a:r>
                      <a:r>
                        <a:rPr sz="1200" spc="-5" dirty="0">
                          <a:solidFill>
                            <a:srgbClr val="5C5B5A"/>
                          </a:solidFill>
                          <a:latin typeface="Arial"/>
                          <a:cs typeface="Arial"/>
                        </a:rPr>
                        <a:t> </a:t>
                      </a:r>
                      <a:r>
                        <a:rPr sz="1200" spc="-10" dirty="0">
                          <a:solidFill>
                            <a:srgbClr val="5C5B5A"/>
                          </a:solidFill>
                          <a:latin typeface="Arial"/>
                          <a:cs typeface="Arial"/>
                        </a:rPr>
                        <a:t>health’</a:t>
                      </a:r>
                      <a:endParaRPr sz="1200">
                        <a:latin typeface="Arial"/>
                        <a:cs typeface="Arial"/>
                      </a:endParaRPr>
                    </a:p>
                  </a:txBody>
                  <a:tcPr marL="0" marR="0" marT="0" marB="0"/>
                </a:tc>
                <a:tc>
                  <a:txBody>
                    <a:bodyPr/>
                    <a:lstStyle/>
                    <a:p>
                      <a:pPr marL="12700" algn="ctr">
                        <a:lnSpc>
                          <a:spcPts val="1290"/>
                        </a:lnSpc>
                      </a:pPr>
                      <a:r>
                        <a:rPr sz="1200" spc="-10" dirty="0">
                          <a:solidFill>
                            <a:srgbClr val="5C5B5A"/>
                          </a:solidFill>
                          <a:latin typeface="Arial"/>
                          <a:cs typeface="Arial"/>
                        </a:rPr>
                        <a:t>health’</a:t>
                      </a:r>
                      <a:endParaRPr sz="1200">
                        <a:latin typeface="Arial"/>
                        <a:cs typeface="Arial"/>
                      </a:endParaRPr>
                    </a:p>
                  </a:txBody>
                  <a:tcPr marL="0" marR="0" marT="0" marB="0"/>
                </a:tc>
                <a:tc>
                  <a:txBody>
                    <a:bodyPr/>
                    <a:lstStyle/>
                    <a:p>
                      <a:pPr marL="220345" algn="ctr">
                        <a:lnSpc>
                          <a:spcPts val="1290"/>
                        </a:lnSpc>
                      </a:pPr>
                      <a:r>
                        <a:rPr sz="1200" dirty="0">
                          <a:solidFill>
                            <a:srgbClr val="5C5B5A"/>
                          </a:solidFill>
                          <a:latin typeface="Arial"/>
                          <a:cs typeface="Arial"/>
                        </a:rPr>
                        <a:t>decisions</a:t>
                      </a:r>
                      <a:r>
                        <a:rPr sz="1200" spc="-50"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spc="-25" dirty="0">
                          <a:solidFill>
                            <a:srgbClr val="5C5B5A"/>
                          </a:solidFill>
                          <a:latin typeface="Arial"/>
                          <a:cs typeface="Arial"/>
                        </a:rPr>
                        <a:t>me’</a:t>
                      </a:r>
                      <a:endParaRPr sz="1200">
                        <a:latin typeface="Arial"/>
                        <a:cs typeface="Arial"/>
                      </a:endParaRPr>
                    </a:p>
                  </a:txBody>
                  <a:tcPr marL="0" marR="0" marT="0" marB="0"/>
                </a:tc>
                <a:extLst>
                  <a:ext uri="{0D108BD9-81ED-4DB2-BD59-A6C34878D82A}">
                    <a16:rowId xmlns:a16="http://schemas.microsoft.com/office/drawing/2014/main" val="10005"/>
                  </a:ext>
                </a:extLst>
              </a:tr>
            </a:tbl>
          </a:graphicData>
        </a:graphic>
      </p:graphicFrame>
      <p:grpSp>
        <p:nvGrpSpPr>
          <p:cNvPr id="7" name="object 7"/>
          <p:cNvGrpSpPr/>
          <p:nvPr/>
        </p:nvGrpSpPr>
        <p:grpSpPr>
          <a:xfrm>
            <a:off x="4778628" y="3277108"/>
            <a:ext cx="5418455" cy="513715"/>
            <a:chOff x="4778628" y="3277108"/>
            <a:chExt cx="5418455" cy="513715"/>
          </a:xfrm>
        </p:grpSpPr>
        <p:sp>
          <p:nvSpPr>
            <p:cNvPr id="8" name="object 8"/>
            <p:cNvSpPr/>
            <p:nvPr/>
          </p:nvSpPr>
          <p:spPr>
            <a:xfrm>
              <a:off x="4778629" y="3307714"/>
              <a:ext cx="3473450" cy="483234"/>
            </a:xfrm>
            <a:custGeom>
              <a:avLst/>
              <a:gdLst/>
              <a:ahLst/>
              <a:cxnLst/>
              <a:rect l="l" t="t" r="r" b="b"/>
              <a:pathLst>
                <a:path w="3473450" h="483235">
                  <a:moveTo>
                    <a:pt x="3473450" y="0"/>
                  </a:moveTo>
                  <a:lnTo>
                    <a:pt x="3451225" y="0"/>
                  </a:lnTo>
                  <a:lnTo>
                    <a:pt x="3451225" y="230251"/>
                  </a:lnTo>
                  <a:lnTo>
                    <a:pt x="2607818" y="230251"/>
                  </a:lnTo>
                  <a:lnTo>
                    <a:pt x="2585593" y="230251"/>
                  </a:lnTo>
                  <a:lnTo>
                    <a:pt x="1643507" y="230251"/>
                  </a:lnTo>
                  <a:lnTo>
                    <a:pt x="1643507" y="0"/>
                  </a:lnTo>
                  <a:lnTo>
                    <a:pt x="1621282" y="0"/>
                  </a:lnTo>
                  <a:lnTo>
                    <a:pt x="1621282" y="230251"/>
                  </a:lnTo>
                  <a:lnTo>
                    <a:pt x="22225" y="230251"/>
                  </a:lnTo>
                  <a:lnTo>
                    <a:pt x="22225" y="0"/>
                  </a:lnTo>
                  <a:lnTo>
                    <a:pt x="0" y="0"/>
                  </a:lnTo>
                  <a:lnTo>
                    <a:pt x="0" y="252476"/>
                  </a:lnTo>
                  <a:lnTo>
                    <a:pt x="1621282" y="252476"/>
                  </a:lnTo>
                  <a:lnTo>
                    <a:pt x="2585593" y="252476"/>
                  </a:lnTo>
                  <a:lnTo>
                    <a:pt x="2585593" y="406527"/>
                  </a:lnTo>
                  <a:lnTo>
                    <a:pt x="2558669" y="406527"/>
                  </a:lnTo>
                  <a:lnTo>
                    <a:pt x="2596769" y="482727"/>
                  </a:lnTo>
                  <a:lnTo>
                    <a:pt x="2628519" y="419227"/>
                  </a:lnTo>
                  <a:lnTo>
                    <a:pt x="2634869" y="406527"/>
                  </a:lnTo>
                  <a:lnTo>
                    <a:pt x="2607818" y="406527"/>
                  </a:lnTo>
                  <a:lnTo>
                    <a:pt x="2607818" y="252476"/>
                  </a:lnTo>
                  <a:lnTo>
                    <a:pt x="3473450" y="252476"/>
                  </a:lnTo>
                  <a:lnTo>
                    <a:pt x="3473450" y="230251"/>
                  </a:lnTo>
                  <a:lnTo>
                    <a:pt x="3473450" y="0"/>
                  </a:lnTo>
                  <a:close/>
                </a:path>
              </a:pathLst>
            </a:custGeom>
            <a:solidFill>
              <a:srgbClr val="009590"/>
            </a:solidFill>
          </p:spPr>
          <p:txBody>
            <a:bodyPr wrap="square" lIns="0" tIns="0" rIns="0" bIns="0" rtlCol="0"/>
            <a:lstStyle/>
            <a:p>
              <a:endParaRPr/>
            </a:p>
          </p:txBody>
        </p:sp>
        <p:sp>
          <p:nvSpPr>
            <p:cNvPr id="9" name="object 9"/>
            <p:cNvSpPr/>
            <p:nvPr/>
          </p:nvSpPr>
          <p:spPr>
            <a:xfrm>
              <a:off x="10185653" y="3277108"/>
              <a:ext cx="0" cy="272415"/>
            </a:xfrm>
            <a:custGeom>
              <a:avLst/>
              <a:gdLst/>
              <a:ahLst/>
              <a:cxnLst/>
              <a:rect l="l" t="t" r="r" b="b"/>
              <a:pathLst>
                <a:path h="272414">
                  <a:moveTo>
                    <a:pt x="0" y="272033"/>
                  </a:moveTo>
                  <a:lnTo>
                    <a:pt x="0" y="0"/>
                  </a:lnTo>
                </a:path>
              </a:pathLst>
            </a:custGeom>
            <a:ln w="22225">
              <a:solidFill>
                <a:srgbClr val="009590"/>
              </a:solidFill>
            </a:ln>
          </p:spPr>
          <p:txBody>
            <a:bodyPr wrap="square" lIns="0" tIns="0" rIns="0" bIns="0" rtlCol="0"/>
            <a:lstStyle/>
            <a:p>
              <a:endParaRPr/>
            </a:p>
          </p:txBody>
        </p:sp>
        <p:sp>
          <p:nvSpPr>
            <p:cNvPr id="10" name="object 10"/>
            <p:cNvSpPr/>
            <p:nvPr/>
          </p:nvSpPr>
          <p:spPr>
            <a:xfrm>
              <a:off x="7360030" y="3542425"/>
              <a:ext cx="2824480" cy="182880"/>
            </a:xfrm>
            <a:custGeom>
              <a:avLst/>
              <a:gdLst/>
              <a:ahLst/>
              <a:cxnLst/>
              <a:rect l="l" t="t" r="r" b="b"/>
              <a:pathLst>
                <a:path w="2824479" h="182879">
                  <a:moveTo>
                    <a:pt x="2824120" y="0"/>
                  </a:moveTo>
                  <a:lnTo>
                    <a:pt x="0" y="0"/>
                  </a:lnTo>
                  <a:lnTo>
                    <a:pt x="0" y="182710"/>
                  </a:lnTo>
                  <a:lnTo>
                    <a:pt x="22223" y="182710"/>
                  </a:lnTo>
                  <a:lnTo>
                    <a:pt x="22223" y="10885"/>
                  </a:lnTo>
                  <a:lnTo>
                    <a:pt x="11111" y="10885"/>
                  </a:lnTo>
                  <a:lnTo>
                    <a:pt x="22223" y="5442"/>
                  </a:lnTo>
                  <a:lnTo>
                    <a:pt x="2824120" y="5443"/>
                  </a:lnTo>
                  <a:lnTo>
                    <a:pt x="2824120" y="0"/>
                  </a:lnTo>
                  <a:close/>
                </a:path>
                <a:path w="2824479" h="182879">
                  <a:moveTo>
                    <a:pt x="22223" y="5442"/>
                  </a:moveTo>
                  <a:lnTo>
                    <a:pt x="11111" y="10885"/>
                  </a:lnTo>
                  <a:lnTo>
                    <a:pt x="22223" y="10885"/>
                  </a:lnTo>
                  <a:lnTo>
                    <a:pt x="22223" y="5442"/>
                  </a:lnTo>
                  <a:close/>
                </a:path>
                <a:path w="2824479" h="182879">
                  <a:moveTo>
                    <a:pt x="2824120" y="5443"/>
                  </a:moveTo>
                  <a:lnTo>
                    <a:pt x="22223" y="5442"/>
                  </a:lnTo>
                  <a:lnTo>
                    <a:pt x="22223" y="10885"/>
                  </a:lnTo>
                  <a:lnTo>
                    <a:pt x="2824120" y="10885"/>
                  </a:lnTo>
                  <a:lnTo>
                    <a:pt x="2824120" y="5443"/>
                  </a:lnTo>
                  <a:close/>
                </a:path>
              </a:pathLst>
            </a:custGeom>
            <a:solidFill>
              <a:srgbClr val="009590"/>
            </a:solidFill>
          </p:spPr>
          <p:txBody>
            <a:bodyPr wrap="square" lIns="0" tIns="0" rIns="0" bIns="0" rtlCol="0"/>
            <a:lstStyle/>
            <a:p>
              <a:endParaRPr/>
            </a:p>
          </p:txBody>
        </p:sp>
      </p:grpSp>
      <p:sp>
        <p:nvSpPr>
          <p:cNvPr id="11" name="object 11"/>
          <p:cNvSpPr txBox="1"/>
          <p:nvPr/>
        </p:nvSpPr>
        <p:spPr>
          <a:xfrm>
            <a:off x="4076827" y="3843020"/>
            <a:ext cx="7169784" cy="2341880"/>
          </a:xfrm>
          <a:prstGeom prst="rect">
            <a:avLst/>
          </a:prstGeom>
        </p:spPr>
        <p:txBody>
          <a:bodyPr vert="horz" wrap="square" lIns="0" tIns="12065" rIns="0" bIns="0" rtlCol="0">
            <a:spAutoFit/>
          </a:bodyPr>
          <a:lstStyle/>
          <a:p>
            <a:pPr marL="12700" marR="5080" algn="ctr">
              <a:lnSpc>
                <a:spcPct val="100000"/>
              </a:lnSpc>
              <a:spcBef>
                <a:spcPts val="95"/>
              </a:spcBef>
            </a:pPr>
            <a:r>
              <a:rPr sz="1600" b="1" dirty="0">
                <a:solidFill>
                  <a:srgbClr val="5C5B5A"/>
                </a:solidFill>
                <a:latin typeface="Arial"/>
                <a:cs typeface="Arial"/>
              </a:rPr>
              <a:t>Racially</a:t>
            </a:r>
            <a:r>
              <a:rPr sz="1600" b="1" spc="-25" dirty="0">
                <a:solidFill>
                  <a:srgbClr val="5C5B5A"/>
                </a:solidFill>
                <a:latin typeface="Arial"/>
                <a:cs typeface="Arial"/>
              </a:rPr>
              <a:t> </a:t>
            </a:r>
            <a:r>
              <a:rPr sz="1600" b="1" dirty="0">
                <a:solidFill>
                  <a:srgbClr val="5C5B5A"/>
                </a:solidFill>
                <a:latin typeface="Arial"/>
                <a:cs typeface="Arial"/>
              </a:rPr>
              <a:t>minoritised</a:t>
            </a:r>
            <a:r>
              <a:rPr sz="1600" b="1" spc="-10" dirty="0">
                <a:solidFill>
                  <a:srgbClr val="5C5B5A"/>
                </a:solidFill>
                <a:latin typeface="Arial"/>
                <a:cs typeface="Arial"/>
              </a:rPr>
              <a:t> communities’</a:t>
            </a:r>
            <a:r>
              <a:rPr sz="1600" b="1" spc="-95" dirty="0">
                <a:solidFill>
                  <a:srgbClr val="5C5B5A"/>
                </a:solidFill>
                <a:latin typeface="Arial"/>
                <a:cs typeface="Arial"/>
              </a:rPr>
              <a:t> </a:t>
            </a:r>
            <a:r>
              <a:rPr sz="1600" b="1" dirty="0">
                <a:solidFill>
                  <a:srgbClr val="5C5B5A"/>
                </a:solidFill>
                <a:latin typeface="Arial"/>
                <a:cs typeface="Arial"/>
              </a:rPr>
              <a:t>health</a:t>
            </a:r>
            <a:r>
              <a:rPr sz="1600" b="1" spc="-30" dirty="0">
                <a:solidFill>
                  <a:srgbClr val="5C5B5A"/>
                </a:solidFill>
                <a:latin typeface="Arial"/>
                <a:cs typeface="Arial"/>
              </a:rPr>
              <a:t> </a:t>
            </a:r>
            <a:r>
              <a:rPr sz="1600" b="1" dirty="0">
                <a:solidFill>
                  <a:srgbClr val="5C5B5A"/>
                </a:solidFill>
                <a:latin typeface="Arial"/>
                <a:cs typeface="Arial"/>
              </a:rPr>
              <a:t>confidence</a:t>
            </a:r>
            <a:r>
              <a:rPr sz="1600" b="1" spc="-35" dirty="0">
                <a:solidFill>
                  <a:srgbClr val="5C5B5A"/>
                </a:solidFill>
                <a:latin typeface="Arial"/>
                <a:cs typeface="Arial"/>
              </a:rPr>
              <a:t> </a:t>
            </a:r>
            <a:r>
              <a:rPr sz="1600" b="1" dirty="0">
                <a:solidFill>
                  <a:srgbClr val="5C5B5A"/>
                </a:solidFill>
                <a:latin typeface="Arial"/>
                <a:cs typeface="Arial"/>
              </a:rPr>
              <a:t>score</a:t>
            </a:r>
            <a:r>
              <a:rPr sz="1600" b="1" spc="-35" dirty="0">
                <a:solidFill>
                  <a:srgbClr val="5C5B5A"/>
                </a:solidFill>
                <a:latin typeface="Arial"/>
                <a:cs typeface="Arial"/>
              </a:rPr>
              <a:t> </a:t>
            </a:r>
            <a:r>
              <a:rPr sz="1600" b="1" dirty="0">
                <a:solidFill>
                  <a:srgbClr val="5C5B5A"/>
                </a:solidFill>
                <a:latin typeface="Arial"/>
                <a:cs typeface="Arial"/>
              </a:rPr>
              <a:t>for</a:t>
            </a:r>
            <a:r>
              <a:rPr sz="1600" b="1" spc="-30" dirty="0">
                <a:solidFill>
                  <a:srgbClr val="5C5B5A"/>
                </a:solidFill>
                <a:latin typeface="Arial"/>
                <a:cs typeface="Arial"/>
              </a:rPr>
              <a:t> </a:t>
            </a:r>
            <a:r>
              <a:rPr sz="1600" b="1" dirty="0">
                <a:solidFill>
                  <a:srgbClr val="5C5B5A"/>
                </a:solidFill>
                <a:latin typeface="Arial"/>
                <a:cs typeface="Arial"/>
              </a:rPr>
              <a:t>(out</a:t>
            </a:r>
            <a:r>
              <a:rPr sz="1600" b="1" spc="-35" dirty="0">
                <a:solidFill>
                  <a:srgbClr val="5C5B5A"/>
                </a:solidFill>
                <a:latin typeface="Arial"/>
                <a:cs typeface="Arial"/>
              </a:rPr>
              <a:t> </a:t>
            </a:r>
            <a:r>
              <a:rPr sz="1600" b="1" dirty="0">
                <a:solidFill>
                  <a:srgbClr val="5C5B5A"/>
                </a:solidFill>
                <a:latin typeface="Arial"/>
                <a:cs typeface="Arial"/>
              </a:rPr>
              <a:t>of</a:t>
            </a:r>
            <a:r>
              <a:rPr sz="1600" b="1" spc="-35" dirty="0">
                <a:solidFill>
                  <a:srgbClr val="5C5B5A"/>
                </a:solidFill>
                <a:latin typeface="Arial"/>
                <a:cs typeface="Arial"/>
              </a:rPr>
              <a:t> </a:t>
            </a:r>
            <a:r>
              <a:rPr sz="1600" b="1" spc="-20" dirty="0">
                <a:solidFill>
                  <a:srgbClr val="5C5B5A"/>
                </a:solidFill>
                <a:latin typeface="Arial"/>
                <a:cs typeface="Arial"/>
              </a:rPr>
              <a:t>100) </a:t>
            </a:r>
            <a:r>
              <a:rPr sz="1600" b="1" spc="-10" dirty="0">
                <a:solidFill>
                  <a:srgbClr val="5C5B5A"/>
                </a:solidFill>
                <a:latin typeface="Arial"/>
                <a:cs typeface="Arial"/>
              </a:rPr>
              <a:t>(S14-</a:t>
            </a:r>
            <a:r>
              <a:rPr sz="1600" b="1" spc="-20" dirty="0">
                <a:solidFill>
                  <a:srgbClr val="5C5B5A"/>
                </a:solidFill>
                <a:latin typeface="Arial"/>
                <a:cs typeface="Arial"/>
              </a:rPr>
              <a:t>S16)</a:t>
            </a:r>
            <a:endParaRPr sz="1600">
              <a:latin typeface="Arial"/>
              <a:cs typeface="Arial"/>
            </a:endParaRPr>
          </a:p>
          <a:p>
            <a:pPr marL="3175" algn="ctr">
              <a:lnSpc>
                <a:spcPts val="7075"/>
              </a:lnSpc>
            </a:pPr>
            <a:r>
              <a:rPr sz="6000" b="1" spc="-20" dirty="0">
                <a:solidFill>
                  <a:srgbClr val="009590"/>
                </a:solidFill>
                <a:latin typeface="Arial"/>
                <a:cs typeface="Arial"/>
              </a:rPr>
              <a:t>70.4</a:t>
            </a:r>
            <a:endParaRPr sz="6000">
              <a:latin typeface="Arial"/>
              <a:cs typeface="Arial"/>
            </a:endParaRPr>
          </a:p>
          <a:p>
            <a:pPr marL="635" algn="ctr">
              <a:lnSpc>
                <a:spcPts val="1900"/>
              </a:lnSpc>
              <a:spcBef>
                <a:spcPts val="130"/>
              </a:spcBef>
            </a:pPr>
            <a:r>
              <a:rPr sz="1600" b="1" dirty="0">
                <a:solidFill>
                  <a:srgbClr val="5C5B5A"/>
                </a:solidFill>
                <a:latin typeface="Arial"/>
                <a:cs typeface="Arial"/>
              </a:rPr>
              <a:t>This</a:t>
            </a:r>
            <a:r>
              <a:rPr sz="1600" b="1" spc="-20" dirty="0">
                <a:solidFill>
                  <a:srgbClr val="5C5B5A"/>
                </a:solidFill>
                <a:latin typeface="Arial"/>
                <a:cs typeface="Arial"/>
              </a:rPr>
              <a:t> </a:t>
            </a:r>
            <a:r>
              <a:rPr sz="1600" b="1" spc="-25" dirty="0">
                <a:solidFill>
                  <a:srgbClr val="5C5B5A"/>
                </a:solidFill>
                <a:latin typeface="Arial"/>
                <a:cs typeface="Arial"/>
              </a:rPr>
              <a:t>is</a:t>
            </a:r>
            <a:endParaRPr sz="1600">
              <a:latin typeface="Arial"/>
              <a:cs typeface="Arial"/>
            </a:endParaRPr>
          </a:p>
          <a:p>
            <a:pPr marL="1270" algn="ctr">
              <a:lnSpc>
                <a:spcPts val="3340"/>
              </a:lnSpc>
            </a:pPr>
            <a:r>
              <a:rPr sz="2800" b="1" spc="-10" dirty="0">
                <a:solidFill>
                  <a:srgbClr val="009590"/>
                </a:solidFill>
                <a:latin typeface="Arial"/>
                <a:cs typeface="Arial"/>
              </a:rPr>
              <a:t>-</a:t>
            </a:r>
            <a:r>
              <a:rPr sz="2800" b="1" spc="-25" dirty="0">
                <a:solidFill>
                  <a:srgbClr val="009590"/>
                </a:solidFill>
                <a:latin typeface="Arial"/>
                <a:cs typeface="Arial"/>
              </a:rPr>
              <a:t>1.4</a:t>
            </a:r>
            <a:endParaRPr sz="2800">
              <a:latin typeface="Arial"/>
              <a:cs typeface="Arial"/>
            </a:endParaRPr>
          </a:p>
          <a:p>
            <a:pPr marL="1270" algn="ctr">
              <a:lnSpc>
                <a:spcPct val="100000"/>
              </a:lnSpc>
              <a:spcBef>
                <a:spcPts val="35"/>
              </a:spcBef>
            </a:pPr>
            <a:r>
              <a:rPr sz="1600" b="1" dirty="0">
                <a:solidFill>
                  <a:srgbClr val="5C5B5A"/>
                </a:solidFill>
                <a:latin typeface="Arial"/>
                <a:cs typeface="Arial"/>
              </a:rPr>
              <a:t>points</a:t>
            </a:r>
            <a:r>
              <a:rPr sz="1600" b="1" spc="-25" dirty="0">
                <a:solidFill>
                  <a:srgbClr val="5C5B5A"/>
                </a:solidFill>
                <a:latin typeface="Arial"/>
                <a:cs typeface="Arial"/>
              </a:rPr>
              <a:t> </a:t>
            </a:r>
            <a:r>
              <a:rPr sz="1600" b="1" dirty="0">
                <a:solidFill>
                  <a:srgbClr val="5C5B5A"/>
                </a:solidFill>
                <a:latin typeface="Arial"/>
                <a:cs typeface="Arial"/>
              </a:rPr>
              <a:t>higher</a:t>
            </a:r>
            <a:r>
              <a:rPr sz="1600" b="1" spc="-25" dirty="0">
                <a:solidFill>
                  <a:srgbClr val="5C5B5A"/>
                </a:solidFill>
                <a:latin typeface="Arial"/>
                <a:cs typeface="Arial"/>
              </a:rPr>
              <a:t> </a:t>
            </a:r>
            <a:r>
              <a:rPr sz="1600" b="1" dirty="0">
                <a:solidFill>
                  <a:srgbClr val="5C5B5A"/>
                </a:solidFill>
                <a:latin typeface="Arial"/>
                <a:cs typeface="Arial"/>
              </a:rPr>
              <a:t>than</a:t>
            </a:r>
            <a:r>
              <a:rPr sz="1600" b="1" spc="-25" dirty="0">
                <a:solidFill>
                  <a:srgbClr val="5C5B5A"/>
                </a:solidFill>
                <a:latin typeface="Arial"/>
                <a:cs typeface="Arial"/>
              </a:rPr>
              <a:t> </a:t>
            </a:r>
            <a:r>
              <a:rPr sz="1600" b="1" dirty="0">
                <a:solidFill>
                  <a:srgbClr val="5C5B5A"/>
                </a:solidFill>
                <a:latin typeface="Arial"/>
                <a:cs typeface="Arial"/>
              </a:rPr>
              <a:t>in</a:t>
            </a:r>
            <a:r>
              <a:rPr sz="1600" b="1" spc="-40" dirty="0">
                <a:solidFill>
                  <a:srgbClr val="5C5B5A"/>
                </a:solidFill>
                <a:latin typeface="Arial"/>
                <a:cs typeface="Arial"/>
              </a:rPr>
              <a:t> </a:t>
            </a:r>
            <a:r>
              <a:rPr sz="1600" b="1" dirty="0">
                <a:solidFill>
                  <a:srgbClr val="5C5B5A"/>
                </a:solidFill>
                <a:latin typeface="Arial"/>
                <a:cs typeface="Arial"/>
              </a:rPr>
              <a:t>the</a:t>
            </a:r>
            <a:r>
              <a:rPr sz="1600" b="1" spc="-20" dirty="0">
                <a:solidFill>
                  <a:srgbClr val="5C5B5A"/>
                </a:solidFill>
                <a:latin typeface="Arial"/>
                <a:cs typeface="Arial"/>
              </a:rPr>
              <a:t> </a:t>
            </a:r>
            <a:r>
              <a:rPr sz="1600" b="1" dirty="0">
                <a:solidFill>
                  <a:srgbClr val="5C5B5A"/>
                </a:solidFill>
                <a:latin typeface="Arial"/>
                <a:cs typeface="Arial"/>
              </a:rPr>
              <a:t>overall</a:t>
            </a:r>
            <a:r>
              <a:rPr sz="1600" b="1" spc="10" dirty="0">
                <a:solidFill>
                  <a:srgbClr val="5C5B5A"/>
                </a:solidFill>
                <a:latin typeface="Arial"/>
                <a:cs typeface="Arial"/>
              </a:rPr>
              <a:t> </a:t>
            </a:r>
            <a:r>
              <a:rPr sz="1600" b="1" dirty="0">
                <a:solidFill>
                  <a:srgbClr val="5C5B5A"/>
                </a:solidFill>
                <a:latin typeface="Arial"/>
                <a:cs typeface="Arial"/>
              </a:rPr>
              <a:t>GM</a:t>
            </a:r>
            <a:r>
              <a:rPr sz="1600" b="1" spc="-25" dirty="0">
                <a:solidFill>
                  <a:srgbClr val="5C5B5A"/>
                </a:solidFill>
                <a:latin typeface="Arial"/>
                <a:cs typeface="Arial"/>
              </a:rPr>
              <a:t> </a:t>
            </a:r>
            <a:r>
              <a:rPr sz="1600" b="1" dirty="0">
                <a:solidFill>
                  <a:srgbClr val="5C5B5A"/>
                </a:solidFill>
                <a:latin typeface="Arial"/>
                <a:cs typeface="Arial"/>
              </a:rPr>
              <a:t>score</a:t>
            </a:r>
            <a:r>
              <a:rPr sz="1600" b="1" spc="-45" dirty="0">
                <a:solidFill>
                  <a:srgbClr val="5C5B5A"/>
                </a:solidFill>
                <a:latin typeface="Arial"/>
                <a:cs typeface="Arial"/>
              </a:rPr>
              <a:t> </a:t>
            </a:r>
            <a:r>
              <a:rPr sz="1600" b="1" spc="-10" dirty="0">
                <a:solidFill>
                  <a:srgbClr val="5C5B5A"/>
                </a:solidFill>
                <a:latin typeface="Arial"/>
                <a:cs typeface="Arial"/>
              </a:rPr>
              <a:t>(S14-</a:t>
            </a:r>
            <a:r>
              <a:rPr sz="1600" b="1" spc="-20" dirty="0">
                <a:solidFill>
                  <a:srgbClr val="5C5B5A"/>
                </a:solidFill>
                <a:latin typeface="Arial"/>
                <a:cs typeface="Arial"/>
              </a:rPr>
              <a:t>S16)</a:t>
            </a:r>
            <a:endParaRPr sz="1600">
              <a:latin typeface="Arial"/>
              <a:cs typeface="Arial"/>
            </a:endParaRPr>
          </a:p>
        </p:txBody>
      </p:sp>
      <p:sp>
        <p:nvSpPr>
          <p:cNvPr id="12" name="object 12"/>
          <p:cNvSpPr txBox="1"/>
          <p:nvPr/>
        </p:nvSpPr>
        <p:spPr>
          <a:xfrm>
            <a:off x="470408" y="6373774"/>
            <a:ext cx="440944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Racially</a:t>
            </a:r>
            <a:r>
              <a:rPr sz="1000" spc="5" dirty="0">
                <a:solidFill>
                  <a:srgbClr val="7E7E7E"/>
                </a:solidFill>
                <a:latin typeface="Arial"/>
                <a:cs typeface="Arial"/>
              </a:rPr>
              <a:t> </a:t>
            </a:r>
            <a:r>
              <a:rPr sz="1000" spc="-10" dirty="0">
                <a:solidFill>
                  <a:srgbClr val="7E7E7E"/>
                </a:solidFill>
                <a:latin typeface="Arial"/>
                <a:cs typeface="Arial"/>
              </a:rPr>
              <a:t>minoritised</a:t>
            </a:r>
            <a:r>
              <a:rPr sz="1000" spc="-20" dirty="0">
                <a:solidFill>
                  <a:srgbClr val="7E7E7E"/>
                </a:solidFill>
                <a:latin typeface="Arial"/>
                <a:cs typeface="Arial"/>
              </a:rPr>
              <a:t> </a:t>
            </a:r>
            <a:r>
              <a:rPr sz="1000" dirty="0">
                <a:solidFill>
                  <a:srgbClr val="7E7E7E"/>
                </a:solidFill>
                <a:latin typeface="Arial"/>
                <a:cs typeface="Arial"/>
              </a:rPr>
              <a:t>groups</a:t>
            </a:r>
            <a:r>
              <a:rPr sz="1000" spc="-25" dirty="0">
                <a:solidFill>
                  <a:srgbClr val="7E7E7E"/>
                </a:solidFill>
                <a:latin typeface="Arial"/>
                <a:cs typeface="Arial"/>
              </a:rPr>
              <a:t> </a:t>
            </a:r>
            <a:r>
              <a:rPr sz="1000" spc="-10" dirty="0">
                <a:solidFill>
                  <a:srgbClr val="7E7E7E"/>
                </a:solidFill>
                <a:latin typeface="Arial"/>
                <a:cs typeface="Arial"/>
              </a:rPr>
              <a:t>S14-</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682</a:t>
            </a:r>
            <a:r>
              <a:rPr sz="1000" spc="-35" dirty="0">
                <a:solidFill>
                  <a:srgbClr val="7E7E7E"/>
                </a:solidFill>
                <a:latin typeface="Arial"/>
                <a:cs typeface="Arial"/>
              </a:rPr>
              <a:t> </a:t>
            </a:r>
            <a:r>
              <a:rPr sz="1000" dirty="0">
                <a:solidFill>
                  <a:srgbClr val="7E7E7E"/>
                </a:solidFill>
                <a:latin typeface="Arial"/>
                <a:cs typeface="Arial"/>
              </a:rPr>
              <a:t>(Valid </a:t>
            </a:r>
            <a:r>
              <a:rPr sz="1000" spc="-10" dirty="0">
                <a:solidFill>
                  <a:srgbClr val="7E7E7E"/>
                </a:solidFill>
                <a:latin typeface="Arial"/>
                <a:cs typeface="Arial"/>
              </a:rPr>
              <a:t>responses)</a:t>
            </a:r>
            <a:endParaRPr sz="1000">
              <a:latin typeface="Arial"/>
              <a:cs typeface="Arial"/>
            </a:endParaRPr>
          </a:p>
        </p:txBody>
      </p:sp>
      <p:sp>
        <p:nvSpPr>
          <p:cNvPr id="13" name="object 13"/>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86</a:t>
            </a:r>
            <a:endParaRPr sz="1800">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308" y="195198"/>
            <a:ext cx="11153140" cy="848994"/>
          </a:xfrm>
          <a:prstGeom prst="rect">
            <a:avLst/>
          </a:prstGeom>
        </p:spPr>
        <p:txBody>
          <a:bodyPr vert="horz" wrap="square" lIns="0" tIns="12700" rIns="0" bIns="0" rtlCol="0">
            <a:spAutoFit/>
          </a:bodyPr>
          <a:lstStyle/>
          <a:p>
            <a:pPr marL="12700" marR="5080" algn="just">
              <a:lnSpc>
                <a:spcPct val="100000"/>
              </a:lnSpc>
              <a:spcBef>
                <a:spcPts val="100"/>
              </a:spcBef>
            </a:pPr>
            <a:r>
              <a:rPr dirty="0">
                <a:solidFill>
                  <a:srgbClr val="5C5B5A"/>
                </a:solidFill>
              </a:rPr>
              <a:t>Just</a:t>
            </a:r>
            <a:r>
              <a:rPr spc="-30" dirty="0">
                <a:solidFill>
                  <a:srgbClr val="5C5B5A"/>
                </a:solidFill>
              </a:rPr>
              <a:t> </a:t>
            </a:r>
            <a:r>
              <a:rPr dirty="0">
                <a:solidFill>
                  <a:srgbClr val="5C5B5A"/>
                </a:solidFill>
              </a:rPr>
              <a:t>under</a:t>
            </a:r>
            <a:r>
              <a:rPr spc="-50" dirty="0">
                <a:solidFill>
                  <a:srgbClr val="5C5B5A"/>
                </a:solidFill>
              </a:rPr>
              <a:t> </a:t>
            </a:r>
            <a:r>
              <a:rPr dirty="0">
                <a:solidFill>
                  <a:srgbClr val="5C5B5A"/>
                </a:solidFill>
              </a:rPr>
              <a:t>three</a:t>
            </a:r>
            <a:r>
              <a:rPr spc="-25" dirty="0">
                <a:solidFill>
                  <a:srgbClr val="5C5B5A"/>
                </a:solidFill>
              </a:rPr>
              <a:t> </a:t>
            </a:r>
            <a:r>
              <a:rPr dirty="0">
                <a:solidFill>
                  <a:srgbClr val="5C5B5A"/>
                </a:solidFill>
              </a:rPr>
              <a:t>fifths</a:t>
            </a:r>
            <a:r>
              <a:rPr spc="-40" dirty="0">
                <a:solidFill>
                  <a:srgbClr val="5C5B5A"/>
                </a:solidFill>
              </a:rPr>
              <a:t> </a:t>
            </a:r>
            <a:r>
              <a:rPr dirty="0">
                <a:solidFill>
                  <a:srgbClr val="5C5B5A"/>
                </a:solidFill>
              </a:rPr>
              <a:t>(58%)</a:t>
            </a:r>
            <a:r>
              <a:rPr spc="-5" dirty="0">
                <a:solidFill>
                  <a:srgbClr val="5C5B5A"/>
                </a:solidFill>
              </a:rPr>
              <a:t> </a:t>
            </a:r>
            <a:r>
              <a:rPr dirty="0">
                <a:solidFill>
                  <a:srgbClr val="5C5B5A"/>
                </a:solidFill>
              </a:rPr>
              <a:t>of</a:t>
            </a:r>
            <a:r>
              <a:rPr spc="-30" dirty="0">
                <a:solidFill>
                  <a:srgbClr val="5C5B5A"/>
                </a:solidFill>
              </a:rPr>
              <a:t> </a:t>
            </a:r>
            <a:r>
              <a:rPr dirty="0">
                <a:solidFill>
                  <a:srgbClr val="5C5B5A"/>
                </a:solidFill>
              </a:rPr>
              <a:t>respondents</a:t>
            </a:r>
            <a:r>
              <a:rPr spc="-15" dirty="0">
                <a:solidFill>
                  <a:srgbClr val="5C5B5A"/>
                </a:solidFill>
              </a:rPr>
              <a:t> </a:t>
            </a:r>
            <a:r>
              <a:rPr dirty="0"/>
              <a:t>are</a:t>
            </a:r>
            <a:r>
              <a:rPr spc="-25" dirty="0"/>
              <a:t> </a:t>
            </a:r>
            <a:r>
              <a:rPr dirty="0"/>
              <a:t>employed</a:t>
            </a:r>
            <a:r>
              <a:rPr spc="-20" dirty="0"/>
              <a:t> </a:t>
            </a:r>
            <a:r>
              <a:rPr dirty="0"/>
              <a:t>in</a:t>
            </a:r>
            <a:r>
              <a:rPr spc="-35" dirty="0"/>
              <a:t> </a:t>
            </a:r>
            <a:r>
              <a:rPr dirty="0"/>
              <a:t>permanent</a:t>
            </a:r>
            <a:r>
              <a:rPr spc="-25" dirty="0"/>
              <a:t> </a:t>
            </a:r>
            <a:r>
              <a:rPr dirty="0"/>
              <a:t>positions,</a:t>
            </a:r>
            <a:r>
              <a:rPr spc="-35" dirty="0"/>
              <a:t> </a:t>
            </a:r>
            <a:r>
              <a:rPr dirty="0">
                <a:solidFill>
                  <a:srgbClr val="5C5B5A"/>
                </a:solidFill>
              </a:rPr>
              <a:t>which</a:t>
            </a:r>
            <a:r>
              <a:rPr spc="-55" dirty="0">
                <a:solidFill>
                  <a:srgbClr val="5C5B5A"/>
                </a:solidFill>
              </a:rPr>
              <a:t> </a:t>
            </a:r>
            <a:r>
              <a:rPr dirty="0">
                <a:solidFill>
                  <a:srgbClr val="5C5B5A"/>
                </a:solidFill>
              </a:rPr>
              <a:t>has</a:t>
            </a:r>
            <a:r>
              <a:rPr spc="-40" dirty="0">
                <a:solidFill>
                  <a:srgbClr val="5C5B5A"/>
                </a:solidFill>
              </a:rPr>
              <a:t> </a:t>
            </a:r>
            <a:r>
              <a:rPr spc="-10" dirty="0">
                <a:solidFill>
                  <a:srgbClr val="5C5B5A"/>
                </a:solidFill>
              </a:rPr>
              <a:t>dropped </a:t>
            </a:r>
            <a:r>
              <a:rPr dirty="0">
                <a:solidFill>
                  <a:srgbClr val="5C5B5A"/>
                </a:solidFill>
              </a:rPr>
              <a:t>significantly</a:t>
            </a:r>
            <a:r>
              <a:rPr spc="-45" dirty="0">
                <a:solidFill>
                  <a:srgbClr val="5C5B5A"/>
                </a:solidFill>
              </a:rPr>
              <a:t> </a:t>
            </a:r>
            <a:r>
              <a:rPr dirty="0">
                <a:solidFill>
                  <a:srgbClr val="5C5B5A"/>
                </a:solidFill>
              </a:rPr>
              <a:t>since</a:t>
            </a:r>
            <a:r>
              <a:rPr spc="-20" dirty="0">
                <a:solidFill>
                  <a:srgbClr val="5C5B5A"/>
                </a:solidFill>
              </a:rPr>
              <a:t> </a:t>
            </a:r>
            <a:r>
              <a:rPr dirty="0">
                <a:solidFill>
                  <a:srgbClr val="5C5B5A"/>
                </a:solidFill>
              </a:rPr>
              <a:t>last</a:t>
            </a:r>
            <a:r>
              <a:rPr spc="-20" dirty="0">
                <a:solidFill>
                  <a:srgbClr val="5C5B5A"/>
                </a:solidFill>
              </a:rPr>
              <a:t> </a:t>
            </a:r>
            <a:r>
              <a:rPr dirty="0">
                <a:solidFill>
                  <a:srgbClr val="5C5B5A"/>
                </a:solidFill>
              </a:rPr>
              <a:t>wave</a:t>
            </a:r>
            <a:r>
              <a:rPr spc="-10" dirty="0">
                <a:solidFill>
                  <a:srgbClr val="5C5B5A"/>
                </a:solidFill>
              </a:rPr>
              <a:t> </a:t>
            </a:r>
            <a:r>
              <a:rPr dirty="0">
                <a:solidFill>
                  <a:srgbClr val="5C5B5A"/>
                </a:solidFill>
              </a:rPr>
              <a:t>(63%)</a:t>
            </a:r>
            <a:r>
              <a:rPr spc="30" dirty="0">
                <a:solidFill>
                  <a:srgbClr val="5C5B5A"/>
                </a:solidFill>
              </a:rPr>
              <a:t> </a:t>
            </a:r>
            <a:r>
              <a:rPr dirty="0">
                <a:solidFill>
                  <a:srgbClr val="5C5B5A"/>
                </a:solidFill>
              </a:rPr>
              <a:t>-</a:t>
            </a:r>
            <a:r>
              <a:rPr spc="-20" dirty="0">
                <a:solidFill>
                  <a:srgbClr val="5C5B5A"/>
                </a:solidFill>
              </a:rPr>
              <a:t> </a:t>
            </a:r>
            <a:r>
              <a:rPr dirty="0">
                <a:solidFill>
                  <a:srgbClr val="5C5B5A"/>
                </a:solidFill>
              </a:rPr>
              <a:t>with</a:t>
            </a:r>
            <a:r>
              <a:rPr spc="-55" dirty="0">
                <a:solidFill>
                  <a:srgbClr val="5C5B5A"/>
                </a:solidFill>
              </a:rPr>
              <a:t> </a:t>
            </a:r>
            <a:r>
              <a:rPr dirty="0">
                <a:solidFill>
                  <a:srgbClr val="5C5B5A"/>
                </a:solidFill>
              </a:rPr>
              <a:t>a</a:t>
            </a:r>
            <a:r>
              <a:rPr spc="-15" dirty="0">
                <a:solidFill>
                  <a:srgbClr val="5C5B5A"/>
                </a:solidFill>
              </a:rPr>
              <a:t> </a:t>
            </a:r>
            <a:r>
              <a:rPr dirty="0">
                <a:solidFill>
                  <a:srgbClr val="5C5B5A"/>
                </a:solidFill>
              </a:rPr>
              <a:t>further</a:t>
            </a:r>
            <a:r>
              <a:rPr spc="-10" dirty="0">
                <a:solidFill>
                  <a:srgbClr val="5C5B5A"/>
                </a:solidFill>
              </a:rPr>
              <a:t> </a:t>
            </a:r>
            <a:r>
              <a:rPr dirty="0">
                <a:solidFill>
                  <a:srgbClr val="5C5B5A"/>
                </a:solidFill>
              </a:rPr>
              <a:t>18%</a:t>
            </a:r>
            <a:r>
              <a:rPr spc="-10" dirty="0">
                <a:solidFill>
                  <a:srgbClr val="5C5B5A"/>
                </a:solidFill>
              </a:rPr>
              <a:t> </a:t>
            </a:r>
            <a:r>
              <a:rPr dirty="0">
                <a:solidFill>
                  <a:srgbClr val="5C5B5A"/>
                </a:solidFill>
              </a:rPr>
              <a:t>in</a:t>
            </a:r>
            <a:r>
              <a:rPr spc="-15" dirty="0">
                <a:solidFill>
                  <a:srgbClr val="5C5B5A"/>
                </a:solidFill>
              </a:rPr>
              <a:t> </a:t>
            </a:r>
            <a:r>
              <a:rPr spc="-10" dirty="0">
                <a:solidFill>
                  <a:srgbClr val="5C5B5A"/>
                </a:solidFill>
              </a:rPr>
              <a:t>part-</a:t>
            </a:r>
            <a:r>
              <a:rPr dirty="0">
                <a:solidFill>
                  <a:srgbClr val="5C5B5A"/>
                </a:solidFill>
              </a:rPr>
              <a:t>time</a:t>
            </a:r>
            <a:r>
              <a:rPr spc="-20" dirty="0">
                <a:solidFill>
                  <a:srgbClr val="5C5B5A"/>
                </a:solidFill>
              </a:rPr>
              <a:t> </a:t>
            </a:r>
            <a:r>
              <a:rPr dirty="0">
                <a:solidFill>
                  <a:srgbClr val="5C5B5A"/>
                </a:solidFill>
              </a:rPr>
              <a:t>positions,</a:t>
            </a:r>
            <a:r>
              <a:rPr spc="-35" dirty="0">
                <a:solidFill>
                  <a:srgbClr val="5C5B5A"/>
                </a:solidFill>
              </a:rPr>
              <a:t> </a:t>
            </a:r>
            <a:r>
              <a:rPr dirty="0">
                <a:solidFill>
                  <a:srgbClr val="5C5B5A"/>
                </a:solidFill>
              </a:rPr>
              <a:t>this</a:t>
            </a:r>
            <a:r>
              <a:rPr spc="-25" dirty="0">
                <a:solidFill>
                  <a:srgbClr val="5C5B5A"/>
                </a:solidFill>
              </a:rPr>
              <a:t> </a:t>
            </a:r>
            <a:r>
              <a:rPr dirty="0">
                <a:solidFill>
                  <a:srgbClr val="5C5B5A"/>
                </a:solidFill>
              </a:rPr>
              <a:t>has</a:t>
            </a:r>
            <a:r>
              <a:rPr spc="-20" dirty="0">
                <a:solidFill>
                  <a:srgbClr val="5C5B5A"/>
                </a:solidFill>
              </a:rPr>
              <a:t> </a:t>
            </a:r>
            <a:r>
              <a:rPr dirty="0">
                <a:solidFill>
                  <a:srgbClr val="5C5B5A"/>
                </a:solidFill>
              </a:rPr>
              <a:t>remained</a:t>
            </a:r>
            <a:r>
              <a:rPr spc="5" dirty="0">
                <a:solidFill>
                  <a:srgbClr val="5C5B5A"/>
                </a:solidFill>
              </a:rPr>
              <a:t> </a:t>
            </a:r>
            <a:r>
              <a:rPr spc="-10" dirty="0">
                <a:solidFill>
                  <a:srgbClr val="5C5B5A"/>
                </a:solidFill>
              </a:rPr>
              <a:t>stable </a:t>
            </a:r>
            <a:r>
              <a:rPr dirty="0">
                <a:solidFill>
                  <a:srgbClr val="5C5B5A"/>
                </a:solidFill>
              </a:rPr>
              <a:t>since</a:t>
            </a:r>
            <a:r>
              <a:rPr spc="-30" dirty="0">
                <a:solidFill>
                  <a:srgbClr val="5C5B5A"/>
                </a:solidFill>
              </a:rPr>
              <a:t> </a:t>
            </a:r>
            <a:r>
              <a:rPr dirty="0">
                <a:solidFill>
                  <a:srgbClr val="5C5B5A"/>
                </a:solidFill>
              </a:rPr>
              <a:t>last</a:t>
            </a:r>
            <a:r>
              <a:rPr spc="-20" dirty="0">
                <a:solidFill>
                  <a:srgbClr val="5C5B5A"/>
                </a:solidFill>
              </a:rPr>
              <a:t> wave.</a:t>
            </a:r>
          </a:p>
        </p:txBody>
      </p:sp>
      <p:sp>
        <p:nvSpPr>
          <p:cNvPr id="3" name="object 3"/>
          <p:cNvSpPr txBox="1"/>
          <p:nvPr/>
        </p:nvSpPr>
        <p:spPr>
          <a:xfrm>
            <a:off x="2863342" y="1434160"/>
            <a:ext cx="6464300"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What</a:t>
            </a:r>
            <a:r>
              <a:rPr sz="1400" b="1" spc="-25" dirty="0">
                <a:solidFill>
                  <a:srgbClr val="5C5B5A"/>
                </a:solidFill>
                <a:latin typeface="Arial"/>
                <a:cs typeface="Arial"/>
              </a:rPr>
              <a:t> </a:t>
            </a:r>
            <a:r>
              <a:rPr sz="1400" b="1" dirty="0">
                <a:solidFill>
                  <a:srgbClr val="5C5B5A"/>
                </a:solidFill>
                <a:latin typeface="Arial"/>
                <a:cs typeface="Arial"/>
              </a:rPr>
              <a:t>would</a:t>
            </a:r>
            <a:r>
              <a:rPr sz="1400" b="1" spc="-65" dirty="0">
                <a:solidFill>
                  <a:srgbClr val="5C5B5A"/>
                </a:solidFill>
                <a:latin typeface="Arial"/>
                <a:cs typeface="Arial"/>
              </a:rPr>
              <a:t> </a:t>
            </a:r>
            <a:r>
              <a:rPr sz="1400" b="1" dirty="0">
                <a:solidFill>
                  <a:srgbClr val="5C5B5A"/>
                </a:solidFill>
                <a:latin typeface="Arial"/>
                <a:cs typeface="Arial"/>
              </a:rPr>
              <a:t>you</a:t>
            </a:r>
            <a:r>
              <a:rPr sz="1400" b="1" spc="20" dirty="0">
                <a:solidFill>
                  <a:srgbClr val="5C5B5A"/>
                </a:solidFill>
                <a:latin typeface="Arial"/>
                <a:cs typeface="Arial"/>
              </a:rPr>
              <a:t> </a:t>
            </a:r>
            <a:r>
              <a:rPr sz="1400" b="1" dirty="0">
                <a:solidFill>
                  <a:srgbClr val="5C5B5A"/>
                </a:solidFill>
                <a:latin typeface="Arial"/>
                <a:cs typeface="Arial"/>
              </a:rPr>
              <a:t>describe</a:t>
            </a:r>
            <a:r>
              <a:rPr sz="1400" b="1" spc="-60" dirty="0">
                <a:solidFill>
                  <a:srgbClr val="5C5B5A"/>
                </a:solidFill>
                <a:latin typeface="Arial"/>
                <a:cs typeface="Arial"/>
              </a:rPr>
              <a:t> </a:t>
            </a:r>
            <a:r>
              <a:rPr sz="1400" b="1" dirty="0">
                <a:solidFill>
                  <a:srgbClr val="5C5B5A"/>
                </a:solidFill>
                <a:latin typeface="Arial"/>
                <a:cs typeface="Arial"/>
              </a:rPr>
              <a:t>your</a:t>
            </a:r>
            <a:r>
              <a:rPr sz="1400" b="1" spc="25" dirty="0">
                <a:solidFill>
                  <a:srgbClr val="5C5B5A"/>
                </a:solidFill>
                <a:latin typeface="Arial"/>
                <a:cs typeface="Arial"/>
              </a:rPr>
              <a:t> </a:t>
            </a:r>
            <a:r>
              <a:rPr sz="1400" b="1" dirty="0">
                <a:solidFill>
                  <a:srgbClr val="5C5B5A"/>
                </a:solidFill>
                <a:latin typeface="Arial"/>
                <a:cs typeface="Arial"/>
              </a:rPr>
              <a:t>current</a:t>
            </a:r>
            <a:r>
              <a:rPr sz="1400" b="1" spc="-40" dirty="0">
                <a:solidFill>
                  <a:srgbClr val="5C5B5A"/>
                </a:solidFill>
                <a:latin typeface="Arial"/>
                <a:cs typeface="Arial"/>
              </a:rPr>
              <a:t> </a:t>
            </a:r>
            <a:r>
              <a:rPr sz="1400" b="1" dirty="0">
                <a:solidFill>
                  <a:srgbClr val="5C5B5A"/>
                </a:solidFill>
                <a:latin typeface="Arial"/>
                <a:cs typeface="Arial"/>
              </a:rPr>
              <a:t>contract</a:t>
            </a:r>
            <a:r>
              <a:rPr sz="1400" b="1" spc="-50" dirty="0">
                <a:solidFill>
                  <a:srgbClr val="5C5B5A"/>
                </a:solidFill>
                <a:latin typeface="Arial"/>
                <a:cs typeface="Arial"/>
              </a:rPr>
              <a:t> </a:t>
            </a:r>
            <a:r>
              <a:rPr sz="1400" b="1" dirty="0">
                <a:solidFill>
                  <a:srgbClr val="5C5B5A"/>
                </a:solidFill>
                <a:latin typeface="Arial"/>
                <a:cs typeface="Arial"/>
              </a:rPr>
              <a:t>or</a:t>
            </a:r>
            <a:r>
              <a:rPr sz="1400" b="1" spc="-20" dirty="0">
                <a:solidFill>
                  <a:srgbClr val="5C5B5A"/>
                </a:solidFill>
                <a:latin typeface="Arial"/>
                <a:cs typeface="Arial"/>
              </a:rPr>
              <a:t> </a:t>
            </a:r>
            <a:r>
              <a:rPr sz="1400" b="1" dirty="0">
                <a:solidFill>
                  <a:srgbClr val="5C5B5A"/>
                </a:solidFill>
                <a:latin typeface="Arial"/>
                <a:cs typeface="Arial"/>
              </a:rPr>
              <a:t>employment</a:t>
            </a:r>
            <a:r>
              <a:rPr sz="1400" b="1" spc="-10" dirty="0">
                <a:solidFill>
                  <a:srgbClr val="5C5B5A"/>
                </a:solidFill>
                <a:latin typeface="Arial"/>
                <a:cs typeface="Arial"/>
              </a:rPr>
              <a:t> </a:t>
            </a:r>
            <a:r>
              <a:rPr sz="1400" b="1" dirty="0">
                <a:solidFill>
                  <a:srgbClr val="5C5B5A"/>
                </a:solidFill>
                <a:latin typeface="Arial"/>
                <a:cs typeface="Arial"/>
              </a:rPr>
              <a:t>situation</a:t>
            </a:r>
            <a:r>
              <a:rPr sz="1400" b="1" spc="-65" dirty="0">
                <a:solidFill>
                  <a:srgbClr val="5C5B5A"/>
                </a:solidFill>
                <a:latin typeface="Arial"/>
                <a:cs typeface="Arial"/>
              </a:rPr>
              <a:t> </a:t>
            </a:r>
            <a:r>
              <a:rPr sz="1400" b="1" spc="-25" dirty="0">
                <a:solidFill>
                  <a:srgbClr val="5C5B5A"/>
                </a:solidFill>
                <a:latin typeface="Arial"/>
                <a:cs typeface="Arial"/>
              </a:rPr>
              <a:t>as?</a:t>
            </a:r>
            <a:endParaRPr sz="1400">
              <a:latin typeface="Arial"/>
              <a:cs typeface="Arial"/>
            </a:endParaRPr>
          </a:p>
        </p:txBody>
      </p:sp>
      <p:grpSp>
        <p:nvGrpSpPr>
          <p:cNvPr id="4" name="object 4"/>
          <p:cNvGrpSpPr/>
          <p:nvPr/>
        </p:nvGrpSpPr>
        <p:grpSpPr>
          <a:xfrm>
            <a:off x="5294566" y="1795081"/>
            <a:ext cx="4312920" cy="4164329"/>
            <a:chOff x="5294566" y="1795081"/>
            <a:chExt cx="4312920" cy="4164329"/>
          </a:xfrm>
        </p:grpSpPr>
        <p:sp>
          <p:nvSpPr>
            <p:cNvPr id="5" name="object 5"/>
            <p:cNvSpPr/>
            <p:nvPr/>
          </p:nvSpPr>
          <p:spPr>
            <a:xfrm>
              <a:off x="5299328" y="5539371"/>
              <a:ext cx="68580" cy="184150"/>
            </a:xfrm>
            <a:custGeom>
              <a:avLst/>
              <a:gdLst/>
              <a:ahLst/>
              <a:cxnLst/>
              <a:rect l="l" t="t" r="r" b="b"/>
              <a:pathLst>
                <a:path w="68579" h="184150">
                  <a:moveTo>
                    <a:pt x="68384" y="0"/>
                  </a:moveTo>
                  <a:lnTo>
                    <a:pt x="0" y="0"/>
                  </a:lnTo>
                  <a:lnTo>
                    <a:pt x="0" y="183896"/>
                  </a:lnTo>
                  <a:lnTo>
                    <a:pt x="68384" y="183896"/>
                  </a:lnTo>
                  <a:lnTo>
                    <a:pt x="68384" y="0"/>
                  </a:lnTo>
                  <a:close/>
                </a:path>
              </a:pathLst>
            </a:custGeom>
            <a:solidFill>
              <a:srgbClr val="767070"/>
            </a:solidFill>
          </p:spPr>
          <p:txBody>
            <a:bodyPr wrap="square" lIns="0" tIns="0" rIns="0" bIns="0" rtlCol="0"/>
            <a:lstStyle/>
            <a:p>
              <a:endParaRPr/>
            </a:p>
          </p:txBody>
        </p:sp>
        <p:sp>
          <p:nvSpPr>
            <p:cNvPr id="6" name="object 6"/>
            <p:cNvSpPr/>
            <p:nvPr/>
          </p:nvSpPr>
          <p:spPr>
            <a:xfrm>
              <a:off x="5299329" y="1847087"/>
              <a:ext cx="3966845" cy="3415665"/>
            </a:xfrm>
            <a:custGeom>
              <a:avLst/>
              <a:gdLst/>
              <a:ahLst/>
              <a:cxnLst/>
              <a:rect l="l" t="t" r="r" b="b"/>
              <a:pathLst>
                <a:path w="3966845" h="3415665">
                  <a:moveTo>
                    <a:pt x="68199" y="2307336"/>
                  </a:moveTo>
                  <a:lnTo>
                    <a:pt x="0" y="2307336"/>
                  </a:lnTo>
                  <a:lnTo>
                    <a:pt x="0" y="2491740"/>
                  </a:lnTo>
                  <a:lnTo>
                    <a:pt x="68199" y="2491740"/>
                  </a:lnTo>
                  <a:lnTo>
                    <a:pt x="68199" y="2307336"/>
                  </a:lnTo>
                  <a:close/>
                </a:path>
                <a:path w="3966845" h="3415665">
                  <a:moveTo>
                    <a:pt x="136779" y="3230880"/>
                  </a:moveTo>
                  <a:lnTo>
                    <a:pt x="0" y="3230880"/>
                  </a:lnTo>
                  <a:lnTo>
                    <a:pt x="0" y="3415284"/>
                  </a:lnTo>
                  <a:lnTo>
                    <a:pt x="136779" y="3415284"/>
                  </a:lnTo>
                  <a:lnTo>
                    <a:pt x="136779" y="3230880"/>
                  </a:lnTo>
                  <a:close/>
                </a:path>
                <a:path w="3966845" h="3415665">
                  <a:moveTo>
                    <a:pt x="136779" y="1845564"/>
                  </a:moveTo>
                  <a:lnTo>
                    <a:pt x="0" y="1845564"/>
                  </a:lnTo>
                  <a:lnTo>
                    <a:pt x="0" y="2029968"/>
                  </a:lnTo>
                  <a:lnTo>
                    <a:pt x="136779" y="2029968"/>
                  </a:lnTo>
                  <a:lnTo>
                    <a:pt x="136779" y="1845564"/>
                  </a:lnTo>
                  <a:close/>
                </a:path>
                <a:path w="3966845" h="3415665">
                  <a:moveTo>
                    <a:pt x="205359" y="2769108"/>
                  </a:moveTo>
                  <a:lnTo>
                    <a:pt x="0" y="2769108"/>
                  </a:lnTo>
                  <a:lnTo>
                    <a:pt x="0" y="2953512"/>
                  </a:lnTo>
                  <a:lnTo>
                    <a:pt x="205359" y="2953512"/>
                  </a:lnTo>
                  <a:lnTo>
                    <a:pt x="205359" y="2769108"/>
                  </a:lnTo>
                  <a:close/>
                </a:path>
                <a:path w="3966845" h="3415665">
                  <a:moveTo>
                    <a:pt x="478155" y="1383792"/>
                  </a:moveTo>
                  <a:lnTo>
                    <a:pt x="0" y="1383792"/>
                  </a:lnTo>
                  <a:lnTo>
                    <a:pt x="0" y="1568196"/>
                  </a:lnTo>
                  <a:lnTo>
                    <a:pt x="478155" y="1568196"/>
                  </a:lnTo>
                  <a:lnTo>
                    <a:pt x="478155" y="1383792"/>
                  </a:lnTo>
                  <a:close/>
                </a:path>
                <a:path w="3966845" h="3415665">
                  <a:moveTo>
                    <a:pt x="615315" y="922020"/>
                  </a:moveTo>
                  <a:lnTo>
                    <a:pt x="0" y="922020"/>
                  </a:lnTo>
                  <a:lnTo>
                    <a:pt x="0" y="1106424"/>
                  </a:lnTo>
                  <a:lnTo>
                    <a:pt x="615315" y="1106424"/>
                  </a:lnTo>
                  <a:lnTo>
                    <a:pt x="615315" y="922020"/>
                  </a:lnTo>
                  <a:close/>
                </a:path>
                <a:path w="3966845" h="3415665">
                  <a:moveTo>
                    <a:pt x="1231011" y="461772"/>
                  </a:moveTo>
                  <a:lnTo>
                    <a:pt x="0" y="461772"/>
                  </a:lnTo>
                  <a:lnTo>
                    <a:pt x="0" y="644652"/>
                  </a:lnTo>
                  <a:lnTo>
                    <a:pt x="1231011" y="644652"/>
                  </a:lnTo>
                  <a:lnTo>
                    <a:pt x="1231011" y="461772"/>
                  </a:lnTo>
                  <a:close/>
                </a:path>
                <a:path w="3966845" h="3415665">
                  <a:moveTo>
                    <a:pt x="3966591" y="0"/>
                  </a:moveTo>
                  <a:lnTo>
                    <a:pt x="0" y="0"/>
                  </a:lnTo>
                  <a:lnTo>
                    <a:pt x="0" y="182880"/>
                  </a:lnTo>
                  <a:lnTo>
                    <a:pt x="3966591" y="182880"/>
                  </a:lnTo>
                  <a:lnTo>
                    <a:pt x="3966591" y="0"/>
                  </a:lnTo>
                  <a:close/>
                </a:path>
              </a:pathLst>
            </a:custGeom>
            <a:solidFill>
              <a:srgbClr val="96E0DC"/>
            </a:solidFill>
          </p:spPr>
          <p:txBody>
            <a:bodyPr wrap="square" lIns="0" tIns="0" rIns="0" bIns="0" rtlCol="0"/>
            <a:lstStyle/>
            <a:p>
              <a:endParaRPr/>
            </a:p>
          </p:txBody>
        </p:sp>
        <p:sp>
          <p:nvSpPr>
            <p:cNvPr id="7" name="object 7"/>
            <p:cNvSpPr/>
            <p:nvPr/>
          </p:nvSpPr>
          <p:spPr>
            <a:xfrm>
              <a:off x="5299328" y="5723280"/>
              <a:ext cx="137160" cy="184150"/>
            </a:xfrm>
            <a:custGeom>
              <a:avLst/>
              <a:gdLst/>
              <a:ahLst/>
              <a:cxnLst/>
              <a:rect l="l" t="t" r="r" b="b"/>
              <a:pathLst>
                <a:path w="137160" h="184150">
                  <a:moveTo>
                    <a:pt x="136766" y="0"/>
                  </a:moveTo>
                  <a:lnTo>
                    <a:pt x="0" y="0"/>
                  </a:lnTo>
                  <a:lnTo>
                    <a:pt x="0" y="183896"/>
                  </a:lnTo>
                  <a:lnTo>
                    <a:pt x="136766" y="183896"/>
                  </a:lnTo>
                  <a:lnTo>
                    <a:pt x="136766" y="0"/>
                  </a:lnTo>
                  <a:close/>
                </a:path>
              </a:pathLst>
            </a:custGeom>
            <a:solidFill>
              <a:srgbClr val="7E7E7E"/>
            </a:solidFill>
          </p:spPr>
          <p:txBody>
            <a:bodyPr wrap="square" lIns="0" tIns="0" rIns="0" bIns="0" rtlCol="0"/>
            <a:lstStyle/>
            <a:p>
              <a:endParaRPr/>
            </a:p>
          </p:txBody>
        </p:sp>
        <p:sp>
          <p:nvSpPr>
            <p:cNvPr id="8" name="object 8"/>
            <p:cNvSpPr/>
            <p:nvPr/>
          </p:nvSpPr>
          <p:spPr>
            <a:xfrm>
              <a:off x="5299329" y="2029967"/>
              <a:ext cx="4308475" cy="3415665"/>
            </a:xfrm>
            <a:custGeom>
              <a:avLst/>
              <a:gdLst/>
              <a:ahLst/>
              <a:cxnLst/>
              <a:rect l="l" t="t" r="r" b="b"/>
              <a:pathLst>
                <a:path w="4308475" h="3415665">
                  <a:moveTo>
                    <a:pt x="136779" y="3232404"/>
                  </a:moveTo>
                  <a:lnTo>
                    <a:pt x="0" y="3232404"/>
                  </a:lnTo>
                  <a:lnTo>
                    <a:pt x="0" y="3415284"/>
                  </a:lnTo>
                  <a:lnTo>
                    <a:pt x="136779" y="3415284"/>
                  </a:lnTo>
                  <a:lnTo>
                    <a:pt x="136779" y="3232404"/>
                  </a:lnTo>
                  <a:close/>
                </a:path>
                <a:path w="4308475" h="3415665">
                  <a:moveTo>
                    <a:pt x="136779" y="2770632"/>
                  </a:moveTo>
                  <a:lnTo>
                    <a:pt x="0" y="2770632"/>
                  </a:lnTo>
                  <a:lnTo>
                    <a:pt x="0" y="2953512"/>
                  </a:lnTo>
                  <a:lnTo>
                    <a:pt x="136779" y="2953512"/>
                  </a:lnTo>
                  <a:lnTo>
                    <a:pt x="136779" y="2770632"/>
                  </a:lnTo>
                  <a:close/>
                </a:path>
                <a:path w="4308475" h="3415665">
                  <a:moveTo>
                    <a:pt x="136779" y="2308860"/>
                  </a:moveTo>
                  <a:lnTo>
                    <a:pt x="0" y="2308860"/>
                  </a:lnTo>
                  <a:lnTo>
                    <a:pt x="0" y="2491740"/>
                  </a:lnTo>
                  <a:lnTo>
                    <a:pt x="136779" y="2491740"/>
                  </a:lnTo>
                  <a:lnTo>
                    <a:pt x="136779" y="2308860"/>
                  </a:lnTo>
                  <a:close/>
                </a:path>
                <a:path w="4308475" h="3415665">
                  <a:moveTo>
                    <a:pt x="136779" y="1847088"/>
                  </a:moveTo>
                  <a:lnTo>
                    <a:pt x="0" y="1847088"/>
                  </a:lnTo>
                  <a:lnTo>
                    <a:pt x="0" y="2031492"/>
                  </a:lnTo>
                  <a:lnTo>
                    <a:pt x="136779" y="2031492"/>
                  </a:lnTo>
                  <a:lnTo>
                    <a:pt x="136779" y="1847088"/>
                  </a:lnTo>
                  <a:close/>
                </a:path>
                <a:path w="4308475" h="3415665">
                  <a:moveTo>
                    <a:pt x="342519" y="1385316"/>
                  </a:moveTo>
                  <a:lnTo>
                    <a:pt x="0" y="1385316"/>
                  </a:lnTo>
                  <a:lnTo>
                    <a:pt x="0" y="1569720"/>
                  </a:lnTo>
                  <a:lnTo>
                    <a:pt x="342519" y="1569720"/>
                  </a:lnTo>
                  <a:lnTo>
                    <a:pt x="342519" y="1385316"/>
                  </a:lnTo>
                  <a:close/>
                </a:path>
                <a:path w="4308475" h="3415665">
                  <a:moveTo>
                    <a:pt x="409575" y="923544"/>
                  </a:moveTo>
                  <a:lnTo>
                    <a:pt x="0" y="923544"/>
                  </a:lnTo>
                  <a:lnTo>
                    <a:pt x="0" y="1107948"/>
                  </a:lnTo>
                  <a:lnTo>
                    <a:pt x="409575" y="1107948"/>
                  </a:lnTo>
                  <a:lnTo>
                    <a:pt x="409575" y="923544"/>
                  </a:lnTo>
                  <a:close/>
                </a:path>
                <a:path w="4308475" h="3415665">
                  <a:moveTo>
                    <a:pt x="1162431" y="461772"/>
                  </a:moveTo>
                  <a:lnTo>
                    <a:pt x="0" y="461772"/>
                  </a:lnTo>
                  <a:lnTo>
                    <a:pt x="0" y="646176"/>
                  </a:lnTo>
                  <a:lnTo>
                    <a:pt x="1162431" y="646176"/>
                  </a:lnTo>
                  <a:lnTo>
                    <a:pt x="1162431" y="461772"/>
                  </a:lnTo>
                  <a:close/>
                </a:path>
                <a:path w="4308475" h="3415665">
                  <a:moveTo>
                    <a:pt x="4307967" y="0"/>
                  </a:moveTo>
                  <a:lnTo>
                    <a:pt x="0" y="0"/>
                  </a:lnTo>
                  <a:lnTo>
                    <a:pt x="0" y="184404"/>
                  </a:lnTo>
                  <a:lnTo>
                    <a:pt x="4307967" y="184404"/>
                  </a:lnTo>
                  <a:lnTo>
                    <a:pt x="4307967" y="0"/>
                  </a:lnTo>
                  <a:close/>
                </a:path>
              </a:pathLst>
            </a:custGeom>
            <a:solidFill>
              <a:srgbClr val="009590"/>
            </a:solidFill>
          </p:spPr>
          <p:txBody>
            <a:bodyPr wrap="square" lIns="0" tIns="0" rIns="0" bIns="0" rtlCol="0"/>
            <a:lstStyle/>
            <a:p>
              <a:endParaRPr/>
            </a:p>
          </p:txBody>
        </p:sp>
        <p:sp>
          <p:nvSpPr>
            <p:cNvPr id="9" name="object 9"/>
            <p:cNvSpPr/>
            <p:nvPr/>
          </p:nvSpPr>
          <p:spPr>
            <a:xfrm>
              <a:off x="5299328" y="1799844"/>
              <a:ext cx="0" cy="4154804"/>
            </a:xfrm>
            <a:custGeom>
              <a:avLst/>
              <a:gdLst/>
              <a:ahLst/>
              <a:cxnLst/>
              <a:rect l="l" t="t" r="r" b="b"/>
              <a:pathLst>
                <a:path h="4154804">
                  <a:moveTo>
                    <a:pt x="0" y="0"/>
                  </a:moveTo>
                  <a:lnTo>
                    <a:pt x="0" y="4154220"/>
                  </a:lnTo>
                </a:path>
              </a:pathLst>
            </a:custGeom>
            <a:ln w="9525">
              <a:solidFill>
                <a:srgbClr val="D9D9D9"/>
              </a:solidFill>
            </a:ln>
          </p:spPr>
          <p:txBody>
            <a:bodyPr wrap="square" lIns="0" tIns="0" rIns="0" bIns="0" rtlCol="0"/>
            <a:lstStyle/>
            <a:p>
              <a:endParaRPr/>
            </a:p>
          </p:txBody>
        </p:sp>
      </p:grpSp>
      <p:sp>
        <p:nvSpPr>
          <p:cNvPr id="10" name="object 10"/>
          <p:cNvSpPr txBox="1"/>
          <p:nvPr/>
        </p:nvSpPr>
        <p:spPr>
          <a:xfrm>
            <a:off x="9328150" y="182981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58%</a:t>
            </a:r>
            <a:endParaRPr sz="1200">
              <a:latin typeface="Arial"/>
              <a:cs typeface="Arial"/>
            </a:endParaRPr>
          </a:p>
        </p:txBody>
      </p:sp>
      <p:sp>
        <p:nvSpPr>
          <p:cNvPr id="11" name="object 11"/>
          <p:cNvSpPr txBox="1"/>
          <p:nvPr/>
        </p:nvSpPr>
        <p:spPr>
          <a:xfrm>
            <a:off x="6592316" y="2291588"/>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18%</a:t>
            </a:r>
            <a:endParaRPr sz="1200">
              <a:latin typeface="Arial"/>
              <a:cs typeface="Arial"/>
            </a:endParaRPr>
          </a:p>
        </p:txBody>
      </p:sp>
      <p:sp>
        <p:nvSpPr>
          <p:cNvPr id="12" name="object 12"/>
          <p:cNvSpPr txBox="1"/>
          <p:nvPr/>
        </p:nvSpPr>
        <p:spPr>
          <a:xfrm>
            <a:off x="5977254" y="2753359"/>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9%</a:t>
            </a:r>
            <a:endParaRPr sz="1200">
              <a:latin typeface="Arial"/>
              <a:cs typeface="Arial"/>
            </a:endParaRPr>
          </a:p>
        </p:txBody>
      </p:sp>
      <p:sp>
        <p:nvSpPr>
          <p:cNvPr id="13" name="object 13"/>
          <p:cNvSpPr txBox="1"/>
          <p:nvPr/>
        </p:nvSpPr>
        <p:spPr>
          <a:xfrm>
            <a:off x="5840729" y="3214573"/>
            <a:ext cx="24701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a:t>
            </a:r>
            <a:endParaRPr sz="1200">
              <a:latin typeface="Arial"/>
              <a:cs typeface="Arial"/>
            </a:endParaRPr>
          </a:p>
        </p:txBody>
      </p:sp>
      <p:sp>
        <p:nvSpPr>
          <p:cNvPr id="14" name="object 14"/>
          <p:cNvSpPr txBox="1"/>
          <p:nvPr/>
        </p:nvSpPr>
        <p:spPr>
          <a:xfrm>
            <a:off x="5566917" y="4600194"/>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3%</a:t>
            </a:r>
            <a:endParaRPr sz="1200">
              <a:latin typeface="Arial"/>
              <a:cs typeface="Arial"/>
            </a:endParaRPr>
          </a:p>
        </p:txBody>
      </p:sp>
      <p:sp>
        <p:nvSpPr>
          <p:cNvPr id="15" name="object 15"/>
          <p:cNvSpPr txBox="1"/>
          <p:nvPr/>
        </p:nvSpPr>
        <p:spPr>
          <a:xfrm>
            <a:off x="9670160" y="201396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63%</a:t>
            </a:r>
            <a:endParaRPr sz="1200">
              <a:latin typeface="Arial"/>
              <a:cs typeface="Arial"/>
            </a:endParaRPr>
          </a:p>
        </p:txBody>
      </p:sp>
      <p:sp>
        <p:nvSpPr>
          <p:cNvPr id="16" name="object 16"/>
          <p:cNvSpPr txBox="1"/>
          <p:nvPr/>
        </p:nvSpPr>
        <p:spPr>
          <a:xfrm>
            <a:off x="6523990" y="2475052"/>
            <a:ext cx="33274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17%</a:t>
            </a:r>
            <a:endParaRPr sz="1200">
              <a:latin typeface="Arial"/>
              <a:cs typeface="Arial"/>
            </a:endParaRPr>
          </a:p>
        </p:txBody>
      </p:sp>
      <p:sp>
        <p:nvSpPr>
          <p:cNvPr id="17" name="object 17"/>
          <p:cNvSpPr txBox="1"/>
          <p:nvPr/>
        </p:nvSpPr>
        <p:spPr>
          <a:xfrm>
            <a:off x="5772150" y="2937128"/>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6%</a:t>
            </a:r>
            <a:endParaRPr sz="1200">
              <a:latin typeface="Arial"/>
              <a:cs typeface="Arial"/>
            </a:endParaRPr>
          </a:p>
        </p:txBody>
      </p:sp>
      <p:sp>
        <p:nvSpPr>
          <p:cNvPr id="18" name="object 18"/>
          <p:cNvSpPr txBox="1"/>
          <p:nvPr/>
        </p:nvSpPr>
        <p:spPr>
          <a:xfrm>
            <a:off x="5703823" y="3398901"/>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5%</a:t>
            </a:r>
            <a:endParaRPr sz="1200">
              <a:latin typeface="Arial"/>
              <a:cs typeface="Arial"/>
            </a:endParaRPr>
          </a:p>
        </p:txBody>
      </p:sp>
      <p:sp>
        <p:nvSpPr>
          <p:cNvPr id="19" name="object 19"/>
          <p:cNvSpPr txBox="1"/>
          <p:nvPr/>
        </p:nvSpPr>
        <p:spPr>
          <a:xfrm>
            <a:off x="5498719" y="3676650"/>
            <a:ext cx="247015" cy="392430"/>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2%</a:t>
            </a:r>
            <a:endParaRPr sz="1200">
              <a:latin typeface="Arial"/>
              <a:cs typeface="Arial"/>
            </a:endParaRPr>
          </a:p>
          <a:p>
            <a:pPr marL="12700">
              <a:lnSpc>
                <a:spcPct val="100000"/>
              </a:lnSpc>
              <a:spcBef>
                <a:spcPts val="10"/>
              </a:spcBef>
            </a:pPr>
            <a:r>
              <a:rPr sz="1200" spc="-25" dirty="0">
                <a:solidFill>
                  <a:srgbClr val="404040"/>
                </a:solidFill>
                <a:latin typeface="Arial"/>
                <a:cs typeface="Arial"/>
              </a:rPr>
              <a:t>2%</a:t>
            </a:r>
            <a:endParaRPr sz="1200">
              <a:latin typeface="Arial"/>
              <a:cs typeface="Arial"/>
            </a:endParaRPr>
          </a:p>
        </p:txBody>
      </p:sp>
      <p:sp>
        <p:nvSpPr>
          <p:cNvPr id="20" name="object 20"/>
          <p:cNvSpPr txBox="1"/>
          <p:nvPr/>
        </p:nvSpPr>
        <p:spPr>
          <a:xfrm>
            <a:off x="5430139" y="4138421"/>
            <a:ext cx="315595" cy="392430"/>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1%</a:t>
            </a:r>
            <a:endParaRPr sz="1200">
              <a:latin typeface="Arial"/>
              <a:cs typeface="Arial"/>
            </a:endParaRPr>
          </a:p>
          <a:p>
            <a:pPr marL="81280">
              <a:lnSpc>
                <a:spcPct val="100000"/>
              </a:lnSpc>
              <a:spcBef>
                <a:spcPts val="5"/>
              </a:spcBef>
            </a:pPr>
            <a:r>
              <a:rPr sz="1200" spc="-25" dirty="0">
                <a:solidFill>
                  <a:srgbClr val="404040"/>
                </a:solidFill>
                <a:latin typeface="Arial"/>
                <a:cs typeface="Arial"/>
              </a:rPr>
              <a:t>2%</a:t>
            </a:r>
            <a:endParaRPr sz="1200">
              <a:latin typeface="Arial"/>
              <a:cs typeface="Arial"/>
            </a:endParaRPr>
          </a:p>
        </p:txBody>
      </p:sp>
      <p:sp>
        <p:nvSpPr>
          <p:cNvPr id="21" name="object 21"/>
          <p:cNvSpPr txBox="1"/>
          <p:nvPr/>
        </p:nvSpPr>
        <p:spPr>
          <a:xfrm>
            <a:off x="5498719" y="4783963"/>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2%</a:t>
            </a:r>
            <a:endParaRPr sz="1200">
              <a:latin typeface="Arial"/>
              <a:cs typeface="Arial"/>
            </a:endParaRPr>
          </a:p>
        </p:txBody>
      </p:sp>
      <p:sp>
        <p:nvSpPr>
          <p:cNvPr id="22" name="object 22"/>
          <p:cNvSpPr txBox="1"/>
          <p:nvPr/>
        </p:nvSpPr>
        <p:spPr>
          <a:xfrm>
            <a:off x="5498719" y="5061584"/>
            <a:ext cx="247015" cy="392430"/>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2%</a:t>
            </a:r>
            <a:endParaRPr sz="1200">
              <a:latin typeface="Arial"/>
              <a:cs typeface="Arial"/>
            </a:endParaRPr>
          </a:p>
          <a:p>
            <a:pPr marL="12700">
              <a:lnSpc>
                <a:spcPct val="100000"/>
              </a:lnSpc>
              <a:spcBef>
                <a:spcPts val="10"/>
              </a:spcBef>
            </a:pPr>
            <a:r>
              <a:rPr sz="1200" spc="-25" dirty="0">
                <a:solidFill>
                  <a:srgbClr val="404040"/>
                </a:solidFill>
                <a:latin typeface="Arial"/>
                <a:cs typeface="Arial"/>
              </a:rPr>
              <a:t>2%</a:t>
            </a:r>
            <a:endParaRPr sz="1200">
              <a:latin typeface="Arial"/>
              <a:cs typeface="Arial"/>
            </a:endParaRPr>
          </a:p>
        </p:txBody>
      </p:sp>
      <p:sp>
        <p:nvSpPr>
          <p:cNvPr id="23" name="object 23"/>
          <p:cNvSpPr txBox="1"/>
          <p:nvPr/>
        </p:nvSpPr>
        <p:spPr>
          <a:xfrm>
            <a:off x="5430139" y="5523382"/>
            <a:ext cx="315595" cy="392430"/>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1%</a:t>
            </a:r>
            <a:endParaRPr sz="1200">
              <a:latin typeface="Arial"/>
              <a:cs typeface="Arial"/>
            </a:endParaRPr>
          </a:p>
          <a:p>
            <a:pPr marL="81280">
              <a:lnSpc>
                <a:spcPct val="100000"/>
              </a:lnSpc>
              <a:spcBef>
                <a:spcPts val="10"/>
              </a:spcBef>
            </a:pPr>
            <a:r>
              <a:rPr sz="1200" spc="-25" dirty="0">
                <a:solidFill>
                  <a:srgbClr val="404040"/>
                </a:solidFill>
                <a:latin typeface="Arial"/>
                <a:cs typeface="Arial"/>
              </a:rPr>
              <a:t>2%</a:t>
            </a:r>
            <a:endParaRPr sz="1200">
              <a:latin typeface="Arial"/>
              <a:cs typeface="Arial"/>
            </a:endParaRPr>
          </a:p>
        </p:txBody>
      </p:sp>
      <p:sp>
        <p:nvSpPr>
          <p:cNvPr id="24" name="object 24"/>
          <p:cNvSpPr txBox="1"/>
          <p:nvPr/>
        </p:nvSpPr>
        <p:spPr>
          <a:xfrm>
            <a:off x="3699128" y="1915159"/>
            <a:ext cx="14395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Permanent</a:t>
            </a:r>
            <a:r>
              <a:rPr sz="1200" spc="-15" dirty="0">
                <a:solidFill>
                  <a:srgbClr val="585858"/>
                </a:solidFill>
                <a:latin typeface="Arial"/>
                <a:cs typeface="Arial"/>
              </a:rPr>
              <a:t> </a:t>
            </a:r>
            <a:r>
              <a:rPr sz="1200" dirty="0">
                <a:solidFill>
                  <a:srgbClr val="585858"/>
                </a:solidFill>
                <a:latin typeface="Arial"/>
                <a:cs typeface="Arial"/>
              </a:rPr>
              <a:t>-</a:t>
            </a:r>
            <a:r>
              <a:rPr sz="1200" spc="-10" dirty="0">
                <a:solidFill>
                  <a:srgbClr val="585858"/>
                </a:solidFill>
                <a:latin typeface="Arial"/>
                <a:cs typeface="Arial"/>
              </a:rPr>
              <a:t> full-</a:t>
            </a:r>
            <a:r>
              <a:rPr sz="1200" spc="-20" dirty="0">
                <a:solidFill>
                  <a:srgbClr val="585858"/>
                </a:solidFill>
                <a:latin typeface="Arial"/>
                <a:cs typeface="Arial"/>
              </a:rPr>
              <a:t>time</a:t>
            </a:r>
            <a:endParaRPr sz="1200">
              <a:latin typeface="Arial"/>
              <a:cs typeface="Arial"/>
            </a:endParaRPr>
          </a:p>
        </p:txBody>
      </p:sp>
      <p:sp>
        <p:nvSpPr>
          <p:cNvPr id="25" name="object 25"/>
          <p:cNvSpPr txBox="1"/>
          <p:nvPr/>
        </p:nvSpPr>
        <p:spPr>
          <a:xfrm>
            <a:off x="3631184" y="2376678"/>
            <a:ext cx="15068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Permanent</a:t>
            </a:r>
            <a:r>
              <a:rPr sz="1200" spc="-15" dirty="0">
                <a:solidFill>
                  <a:srgbClr val="585858"/>
                </a:solidFill>
                <a:latin typeface="Arial"/>
                <a:cs typeface="Arial"/>
              </a:rPr>
              <a:t> </a:t>
            </a:r>
            <a:r>
              <a:rPr sz="1200" dirty="0">
                <a:solidFill>
                  <a:srgbClr val="585858"/>
                </a:solidFill>
                <a:latin typeface="Arial"/>
                <a:cs typeface="Arial"/>
              </a:rPr>
              <a:t>-</a:t>
            </a:r>
            <a:r>
              <a:rPr sz="1200" spc="-15" dirty="0">
                <a:solidFill>
                  <a:srgbClr val="585858"/>
                </a:solidFill>
                <a:latin typeface="Arial"/>
                <a:cs typeface="Arial"/>
              </a:rPr>
              <a:t> </a:t>
            </a:r>
            <a:r>
              <a:rPr sz="1200" spc="-10" dirty="0">
                <a:solidFill>
                  <a:srgbClr val="585858"/>
                </a:solidFill>
                <a:latin typeface="Arial"/>
                <a:cs typeface="Arial"/>
              </a:rPr>
              <a:t>part-</a:t>
            </a:r>
            <a:r>
              <a:rPr sz="1200" spc="-20" dirty="0">
                <a:solidFill>
                  <a:srgbClr val="585858"/>
                </a:solidFill>
                <a:latin typeface="Arial"/>
                <a:cs typeface="Arial"/>
              </a:rPr>
              <a:t>time</a:t>
            </a:r>
            <a:endParaRPr sz="1200">
              <a:latin typeface="Arial"/>
              <a:cs typeface="Arial"/>
            </a:endParaRPr>
          </a:p>
        </p:txBody>
      </p:sp>
      <p:sp>
        <p:nvSpPr>
          <p:cNvPr id="26" name="object 26"/>
          <p:cNvSpPr txBox="1"/>
          <p:nvPr/>
        </p:nvSpPr>
        <p:spPr>
          <a:xfrm>
            <a:off x="3249929" y="2838450"/>
            <a:ext cx="1929764"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Arial"/>
                <a:cs typeface="Arial"/>
              </a:rPr>
              <a:t>Self-</a:t>
            </a:r>
            <a:r>
              <a:rPr sz="1200" dirty="0">
                <a:solidFill>
                  <a:srgbClr val="585858"/>
                </a:solidFill>
                <a:latin typeface="Arial"/>
                <a:cs typeface="Arial"/>
              </a:rPr>
              <a:t>employed</a:t>
            </a:r>
            <a:r>
              <a:rPr sz="1200" spc="-15" dirty="0">
                <a:solidFill>
                  <a:srgbClr val="585858"/>
                </a:solidFill>
                <a:latin typeface="Arial"/>
                <a:cs typeface="Arial"/>
              </a:rPr>
              <a:t> </a:t>
            </a:r>
            <a:r>
              <a:rPr sz="1200" dirty="0">
                <a:solidFill>
                  <a:srgbClr val="585858"/>
                </a:solidFill>
                <a:latin typeface="Arial"/>
                <a:cs typeface="Arial"/>
              </a:rPr>
              <a:t>-</a:t>
            </a:r>
            <a:r>
              <a:rPr sz="1200" spc="-5" dirty="0">
                <a:solidFill>
                  <a:srgbClr val="585858"/>
                </a:solidFill>
                <a:latin typeface="Arial"/>
                <a:cs typeface="Arial"/>
              </a:rPr>
              <a:t> </a:t>
            </a:r>
            <a:r>
              <a:rPr sz="1200" dirty="0">
                <a:solidFill>
                  <a:srgbClr val="585858"/>
                </a:solidFill>
                <a:latin typeface="Arial"/>
                <a:cs typeface="Arial"/>
              </a:rPr>
              <a:t>Sole</a:t>
            </a:r>
            <a:r>
              <a:rPr sz="1200" spc="-10" dirty="0">
                <a:solidFill>
                  <a:srgbClr val="585858"/>
                </a:solidFill>
                <a:latin typeface="Arial"/>
                <a:cs typeface="Arial"/>
              </a:rPr>
              <a:t> Trader</a:t>
            </a:r>
            <a:endParaRPr sz="1200">
              <a:latin typeface="Arial"/>
              <a:cs typeface="Arial"/>
            </a:endParaRPr>
          </a:p>
        </p:txBody>
      </p:sp>
      <p:sp>
        <p:nvSpPr>
          <p:cNvPr id="27" name="object 27"/>
          <p:cNvSpPr txBox="1"/>
          <p:nvPr/>
        </p:nvSpPr>
        <p:spPr>
          <a:xfrm>
            <a:off x="2360167" y="3300221"/>
            <a:ext cx="281876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Arial"/>
                <a:cs typeface="Arial"/>
              </a:rPr>
              <a:t>Fixed-</a:t>
            </a:r>
            <a:r>
              <a:rPr sz="1200" dirty="0">
                <a:solidFill>
                  <a:srgbClr val="585858"/>
                </a:solidFill>
                <a:latin typeface="Arial"/>
                <a:cs typeface="Arial"/>
              </a:rPr>
              <a:t>term</a:t>
            </a:r>
            <a:r>
              <a:rPr sz="1200" spc="-20" dirty="0">
                <a:solidFill>
                  <a:srgbClr val="585858"/>
                </a:solidFill>
                <a:latin typeface="Arial"/>
                <a:cs typeface="Arial"/>
              </a:rPr>
              <a:t> </a:t>
            </a:r>
            <a:r>
              <a:rPr sz="1200" dirty="0">
                <a:solidFill>
                  <a:srgbClr val="585858"/>
                </a:solidFill>
                <a:latin typeface="Arial"/>
                <a:cs typeface="Arial"/>
              </a:rPr>
              <a:t>contract</a:t>
            </a:r>
            <a:r>
              <a:rPr sz="1200" spc="-20" dirty="0">
                <a:solidFill>
                  <a:srgbClr val="585858"/>
                </a:solidFill>
                <a:latin typeface="Arial"/>
                <a:cs typeface="Arial"/>
              </a:rPr>
              <a:t> </a:t>
            </a:r>
            <a:r>
              <a:rPr sz="1200" dirty="0">
                <a:solidFill>
                  <a:srgbClr val="585858"/>
                </a:solidFill>
                <a:latin typeface="Arial"/>
                <a:cs typeface="Arial"/>
              </a:rPr>
              <a:t>(i.e.</a:t>
            </a:r>
            <a:r>
              <a:rPr sz="1200" spc="-10" dirty="0">
                <a:solidFill>
                  <a:srgbClr val="585858"/>
                </a:solidFill>
                <a:latin typeface="Arial"/>
                <a:cs typeface="Arial"/>
              </a:rPr>
              <a:t> </a:t>
            </a:r>
            <a:r>
              <a:rPr sz="1200" dirty="0">
                <a:solidFill>
                  <a:srgbClr val="585858"/>
                </a:solidFill>
                <a:latin typeface="Arial"/>
                <a:cs typeface="Arial"/>
              </a:rPr>
              <a:t>has</a:t>
            </a:r>
            <a:r>
              <a:rPr sz="1200" spc="-10" dirty="0">
                <a:solidFill>
                  <a:srgbClr val="585858"/>
                </a:solidFill>
                <a:latin typeface="Arial"/>
                <a:cs typeface="Arial"/>
              </a:rPr>
              <a:t> </a:t>
            </a:r>
            <a:r>
              <a:rPr sz="1200" dirty="0">
                <a:solidFill>
                  <a:srgbClr val="585858"/>
                </a:solidFill>
                <a:latin typeface="Arial"/>
                <a:cs typeface="Arial"/>
              </a:rPr>
              <a:t>an</a:t>
            </a:r>
            <a:r>
              <a:rPr sz="1200" spc="-15" dirty="0">
                <a:solidFill>
                  <a:srgbClr val="585858"/>
                </a:solidFill>
                <a:latin typeface="Arial"/>
                <a:cs typeface="Arial"/>
              </a:rPr>
              <a:t> </a:t>
            </a:r>
            <a:r>
              <a:rPr sz="1200" dirty="0">
                <a:solidFill>
                  <a:srgbClr val="585858"/>
                </a:solidFill>
                <a:latin typeface="Arial"/>
                <a:cs typeface="Arial"/>
              </a:rPr>
              <a:t>end</a:t>
            </a:r>
            <a:r>
              <a:rPr sz="1200" spc="-20" dirty="0">
                <a:solidFill>
                  <a:srgbClr val="585858"/>
                </a:solidFill>
                <a:latin typeface="Arial"/>
                <a:cs typeface="Arial"/>
              </a:rPr>
              <a:t> date)</a:t>
            </a:r>
            <a:endParaRPr sz="1200">
              <a:latin typeface="Arial"/>
              <a:cs typeface="Arial"/>
            </a:endParaRPr>
          </a:p>
        </p:txBody>
      </p:sp>
      <p:sp>
        <p:nvSpPr>
          <p:cNvPr id="28" name="object 28"/>
          <p:cNvSpPr txBox="1"/>
          <p:nvPr/>
        </p:nvSpPr>
        <p:spPr>
          <a:xfrm>
            <a:off x="2656713" y="3674109"/>
            <a:ext cx="2522855" cy="383540"/>
          </a:xfrm>
          <a:prstGeom prst="rect">
            <a:avLst/>
          </a:prstGeom>
        </p:spPr>
        <p:txBody>
          <a:bodyPr vert="horz" wrap="square" lIns="0" tIns="24765" rIns="0" bIns="0" rtlCol="0">
            <a:spAutoFit/>
          </a:bodyPr>
          <a:lstStyle/>
          <a:p>
            <a:pPr marL="893444" marR="5080" indent="-881380">
              <a:lnSpc>
                <a:spcPts val="1380"/>
              </a:lnSpc>
              <a:spcBef>
                <a:spcPts val="195"/>
              </a:spcBef>
            </a:pPr>
            <a:r>
              <a:rPr sz="1200" spc="-10" dirty="0">
                <a:solidFill>
                  <a:srgbClr val="585858"/>
                </a:solidFill>
                <a:latin typeface="Arial"/>
                <a:cs typeface="Arial"/>
              </a:rPr>
              <a:t>Self-</a:t>
            </a:r>
            <a:r>
              <a:rPr sz="1200" dirty="0">
                <a:solidFill>
                  <a:srgbClr val="585858"/>
                </a:solidFill>
                <a:latin typeface="Arial"/>
                <a:cs typeface="Arial"/>
              </a:rPr>
              <a:t>employed</a:t>
            </a:r>
            <a:r>
              <a:rPr sz="1200" spc="-25" dirty="0">
                <a:solidFill>
                  <a:srgbClr val="585858"/>
                </a:solidFill>
                <a:latin typeface="Arial"/>
                <a:cs typeface="Arial"/>
              </a:rPr>
              <a:t> </a:t>
            </a:r>
            <a:r>
              <a:rPr sz="1200" dirty="0">
                <a:solidFill>
                  <a:srgbClr val="585858"/>
                </a:solidFill>
                <a:latin typeface="Arial"/>
                <a:cs typeface="Arial"/>
              </a:rPr>
              <a:t>-</a:t>
            </a:r>
            <a:r>
              <a:rPr sz="1200" spc="-10" dirty="0">
                <a:solidFill>
                  <a:srgbClr val="585858"/>
                </a:solidFill>
                <a:latin typeface="Arial"/>
                <a:cs typeface="Arial"/>
              </a:rPr>
              <a:t> </a:t>
            </a:r>
            <a:r>
              <a:rPr sz="1200" dirty="0">
                <a:solidFill>
                  <a:srgbClr val="585858"/>
                </a:solidFill>
                <a:latin typeface="Arial"/>
                <a:cs typeface="Arial"/>
              </a:rPr>
              <a:t>Business</a:t>
            </a:r>
            <a:r>
              <a:rPr sz="1200" spc="-10" dirty="0">
                <a:solidFill>
                  <a:srgbClr val="585858"/>
                </a:solidFill>
                <a:latin typeface="Arial"/>
                <a:cs typeface="Arial"/>
              </a:rPr>
              <a:t> </a:t>
            </a:r>
            <a:r>
              <a:rPr sz="1200" dirty="0">
                <a:solidFill>
                  <a:srgbClr val="585858"/>
                </a:solidFill>
                <a:latin typeface="Arial"/>
                <a:cs typeface="Arial"/>
              </a:rPr>
              <a:t>owner</a:t>
            </a:r>
            <a:r>
              <a:rPr sz="1200" spc="-10" dirty="0">
                <a:solidFill>
                  <a:srgbClr val="585858"/>
                </a:solidFill>
                <a:latin typeface="Arial"/>
                <a:cs typeface="Arial"/>
              </a:rPr>
              <a:t> </a:t>
            </a:r>
            <a:r>
              <a:rPr sz="1200" spc="-20" dirty="0">
                <a:solidFill>
                  <a:srgbClr val="585858"/>
                </a:solidFill>
                <a:latin typeface="Arial"/>
                <a:cs typeface="Arial"/>
              </a:rPr>
              <a:t>with </a:t>
            </a:r>
            <a:r>
              <a:rPr sz="1200" spc="-10" dirty="0">
                <a:solidFill>
                  <a:srgbClr val="585858"/>
                </a:solidFill>
                <a:latin typeface="Arial"/>
                <a:cs typeface="Arial"/>
              </a:rPr>
              <a:t>employees</a:t>
            </a:r>
            <a:endParaRPr sz="1200">
              <a:latin typeface="Arial"/>
              <a:cs typeface="Arial"/>
            </a:endParaRPr>
          </a:p>
        </p:txBody>
      </p:sp>
      <p:sp>
        <p:nvSpPr>
          <p:cNvPr id="29" name="object 29"/>
          <p:cNvSpPr txBox="1"/>
          <p:nvPr/>
        </p:nvSpPr>
        <p:spPr>
          <a:xfrm>
            <a:off x="2012695" y="4223384"/>
            <a:ext cx="3166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Temporary</a:t>
            </a:r>
            <a:r>
              <a:rPr sz="1200" spc="-30" dirty="0">
                <a:solidFill>
                  <a:srgbClr val="585858"/>
                </a:solidFill>
                <a:latin typeface="Arial"/>
                <a:cs typeface="Arial"/>
              </a:rPr>
              <a:t> </a:t>
            </a:r>
            <a:r>
              <a:rPr sz="1200" dirty="0">
                <a:solidFill>
                  <a:srgbClr val="585858"/>
                </a:solidFill>
                <a:latin typeface="Arial"/>
                <a:cs typeface="Arial"/>
              </a:rPr>
              <a:t>(e.g.</a:t>
            </a:r>
            <a:r>
              <a:rPr sz="1200" spc="-35" dirty="0">
                <a:solidFill>
                  <a:srgbClr val="585858"/>
                </a:solidFill>
                <a:latin typeface="Arial"/>
                <a:cs typeface="Arial"/>
              </a:rPr>
              <a:t> </a:t>
            </a:r>
            <a:r>
              <a:rPr sz="1200" dirty="0">
                <a:solidFill>
                  <a:srgbClr val="585858"/>
                </a:solidFill>
                <a:latin typeface="Arial"/>
                <a:cs typeface="Arial"/>
              </a:rPr>
              <a:t>employed</a:t>
            </a:r>
            <a:r>
              <a:rPr sz="1200" spc="-30" dirty="0">
                <a:solidFill>
                  <a:srgbClr val="585858"/>
                </a:solidFill>
                <a:latin typeface="Arial"/>
                <a:cs typeface="Arial"/>
              </a:rPr>
              <a:t> </a:t>
            </a:r>
            <a:r>
              <a:rPr sz="1200" dirty="0">
                <a:solidFill>
                  <a:srgbClr val="585858"/>
                </a:solidFill>
                <a:latin typeface="Arial"/>
                <a:cs typeface="Arial"/>
              </a:rPr>
              <a:t>through</a:t>
            </a:r>
            <a:r>
              <a:rPr sz="1200" spc="-25" dirty="0">
                <a:solidFill>
                  <a:srgbClr val="585858"/>
                </a:solidFill>
                <a:latin typeface="Arial"/>
                <a:cs typeface="Arial"/>
              </a:rPr>
              <a:t> </a:t>
            </a:r>
            <a:r>
              <a:rPr sz="1200" dirty="0">
                <a:solidFill>
                  <a:srgbClr val="585858"/>
                </a:solidFill>
                <a:latin typeface="Arial"/>
                <a:cs typeface="Arial"/>
              </a:rPr>
              <a:t>an</a:t>
            </a:r>
            <a:r>
              <a:rPr sz="1200" spc="-30" dirty="0">
                <a:solidFill>
                  <a:srgbClr val="585858"/>
                </a:solidFill>
                <a:latin typeface="Arial"/>
                <a:cs typeface="Arial"/>
              </a:rPr>
              <a:t> </a:t>
            </a:r>
            <a:r>
              <a:rPr sz="1200" spc="-10" dirty="0">
                <a:solidFill>
                  <a:srgbClr val="585858"/>
                </a:solidFill>
                <a:latin typeface="Arial"/>
                <a:cs typeface="Arial"/>
              </a:rPr>
              <a:t>agency)</a:t>
            </a:r>
            <a:endParaRPr sz="1200">
              <a:latin typeface="Arial"/>
              <a:cs typeface="Arial"/>
            </a:endParaRPr>
          </a:p>
        </p:txBody>
      </p:sp>
      <p:sp>
        <p:nvSpPr>
          <p:cNvPr id="30" name="object 30"/>
          <p:cNvSpPr txBox="1"/>
          <p:nvPr/>
        </p:nvSpPr>
        <p:spPr>
          <a:xfrm>
            <a:off x="4376673" y="4685157"/>
            <a:ext cx="7626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Zero</a:t>
            </a:r>
            <a:r>
              <a:rPr sz="1200" spc="-30" dirty="0">
                <a:solidFill>
                  <a:srgbClr val="585858"/>
                </a:solidFill>
                <a:latin typeface="Arial"/>
                <a:cs typeface="Arial"/>
              </a:rPr>
              <a:t> </a:t>
            </a:r>
            <a:r>
              <a:rPr sz="1200" spc="-10" dirty="0">
                <a:solidFill>
                  <a:srgbClr val="585858"/>
                </a:solidFill>
                <a:latin typeface="Arial"/>
                <a:cs typeface="Arial"/>
              </a:rPr>
              <a:t>hours</a:t>
            </a:r>
            <a:endParaRPr sz="1200">
              <a:latin typeface="Arial"/>
              <a:cs typeface="Arial"/>
            </a:endParaRPr>
          </a:p>
        </p:txBody>
      </p:sp>
      <p:sp>
        <p:nvSpPr>
          <p:cNvPr id="31" name="object 31"/>
          <p:cNvSpPr txBox="1"/>
          <p:nvPr/>
        </p:nvSpPr>
        <p:spPr>
          <a:xfrm>
            <a:off x="2605532" y="5059171"/>
            <a:ext cx="2574925" cy="384175"/>
          </a:xfrm>
          <a:prstGeom prst="rect">
            <a:avLst/>
          </a:prstGeom>
        </p:spPr>
        <p:txBody>
          <a:bodyPr vert="horz" wrap="square" lIns="0" tIns="12700" rIns="0" bIns="0" rtlCol="0">
            <a:spAutoFit/>
          </a:bodyPr>
          <a:lstStyle/>
          <a:p>
            <a:pPr algn="ctr">
              <a:lnSpc>
                <a:spcPts val="1410"/>
              </a:lnSpc>
              <a:spcBef>
                <a:spcPts val="100"/>
              </a:spcBef>
            </a:pPr>
            <a:r>
              <a:rPr sz="1200" dirty="0">
                <a:solidFill>
                  <a:srgbClr val="585858"/>
                </a:solidFill>
                <a:latin typeface="Arial"/>
                <a:cs typeface="Arial"/>
              </a:rPr>
              <a:t>Casual</a:t>
            </a:r>
            <a:r>
              <a:rPr sz="1200" spc="-20" dirty="0">
                <a:solidFill>
                  <a:srgbClr val="585858"/>
                </a:solidFill>
                <a:latin typeface="Arial"/>
                <a:cs typeface="Arial"/>
              </a:rPr>
              <a:t> </a:t>
            </a:r>
            <a:r>
              <a:rPr sz="1200" dirty="0">
                <a:solidFill>
                  <a:srgbClr val="585858"/>
                </a:solidFill>
                <a:latin typeface="Arial"/>
                <a:cs typeface="Arial"/>
              </a:rPr>
              <a:t>(e.g.</a:t>
            </a:r>
            <a:r>
              <a:rPr sz="1200" spc="-15" dirty="0">
                <a:solidFill>
                  <a:srgbClr val="585858"/>
                </a:solidFill>
                <a:latin typeface="Arial"/>
                <a:cs typeface="Arial"/>
              </a:rPr>
              <a:t> </a:t>
            </a:r>
            <a:r>
              <a:rPr sz="1200" dirty="0">
                <a:solidFill>
                  <a:srgbClr val="585858"/>
                </a:solidFill>
                <a:latin typeface="Arial"/>
                <a:cs typeface="Arial"/>
              </a:rPr>
              <a:t>no</a:t>
            </a:r>
            <a:r>
              <a:rPr sz="1200" spc="-30" dirty="0">
                <a:solidFill>
                  <a:srgbClr val="585858"/>
                </a:solidFill>
                <a:latin typeface="Arial"/>
                <a:cs typeface="Arial"/>
              </a:rPr>
              <a:t> </a:t>
            </a:r>
            <a:r>
              <a:rPr sz="1200" dirty="0">
                <a:solidFill>
                  <a:srgbClr val="585858"/>
                </a:solidFill>
                <a:latin typeface="Arial"/>
                <a:cs typeface="Arial"/>
              </a:rPr>
              <a:t>requirement</a:t>
            </a:r>
            <a:r>
              <a:rPr sz="1200" spc="-25" dirty="0">
                <a:solidFill>
                  <a:srgbClr val="585858"/>
                </a:solidFill>
                <a:latin typeface="Arial"/>
                <a:cs typeface="Arial"/>
              </a:rPr>
              <a:t> </a:t>
            </a:r>
            <a:r>
              <a:rPr sz="1200" dirty="0">
                <a:solidFill>
                  <a:srgbClr val="585858"/>
                </a:solidFill>
                <a:latin typeface="Arial"/>
                <a:cs typeface="Arial"/>
              </a:rPr>
              <a:t>to</a:t>
            </a:r>
            <a:r>
              <a:rPr sz="1200" spc="-15" dirty="0">
                <a:solidFill>
                  <a:srgbClr val="585858"/>
                </a:solidFill>
                <a:latin typeface="Arial"/>
                <a:cs typeface="Arial"/>
              </a:rPr>
              <a:t> </a:t>
            </a:r>
            <a:r>
              <a:rPr sz="1200" spc="-10" dirty="0">
                <a:solidFill>
                  <a:srgbClr val="585858"/>
                </a:solidFill>
                <a:latin typeface="Arial"/>
                <a:cs typeface="Arial"/>
              </a:rPr>
              <a:t>accept</a:t>
            </a:r>
            <a:endParaRPr sz="1200">
              <a:latin typeface="Arial"/>
              <a:cs typeface="Arial"/>
            </a:endParaRPr>
          </a:p>
          <a:p>
            <a:pPr marL="1905" algn="ctr">
              <a:lnSpc>
                <a:spcPts val="1410"/>
              </a:lnSpc>
            </a:pPr>
            <a:r>
              <a:rPr sz="1200" dirty="0">
                <a:solidFill>
                  <a:srgbClr val="585858"/>
                </a:solidFill>
                <a:latin typeface="Arial"/>
                <a:cs typeface="Arial"/>
              </a:rPr>
              <a:t>work/shifts</a:t>
            </a:r>
            <a:r>
              <a:rPr sz="1200" spc="-15" dirty="0">
                <a:solidFill>
                  <a:srgbClr val="585858"/>
                </a:solidFill>
                <a:latin typeface="Arial"/>
                <a:cs typeface="Arial"/>
              </a:rPr>
              <a:t> </a:t>
            </a:r>
            <a:r>
              <a:rPr sz="1200" spc="-10" dirty="0">
                <a:solidFill>
                  <a:srgbClr val="585858"/>
                </a:solidFill>
                <a:latin typeface="Arial"/>
                <a:cs typeface="Arial"/>
              </a:rPr>
              <a:t>offered)</a:t>
            </a:r>
            <a:endParaRPr sz="1200">
              <a:latin typeface="Arial"/>
              <a:cs typeface="Arial"/>
            </a:endParaRPr>
          </a:p>
        </p:txBody>
      </p:sp>
      <p:sp>
        <p:nvSpPr>
          <p:cNvPr id="32" name="object 32"/>
          <p:cNvSpPr txBox="1"/>
          <p:nvPr/>
        </p:nvSpPr>
        <p:spPr>
          <a:xfrm>
            <a:off x="3118866" y="5608116"/>
            <a:ext cx="201993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Don't</a:t>
            </a:r>
            <a:r>
              <a:rPr sz="1200" spc="-25" dirty="0">
                <a:solidFill>
                  <a:srgbClr val="585858"/>
                </a:solidFill>
                <a:latin typeface="Arial"/>
                <a:cs typeface="Arial"/>
              </a:rPr>
              <a:t> </a:t>
            </a:r>
            <a:r>
              <a:rPr sz="1200" dirty="0">
                <a:solidFill>
                  <a:srgbClr val="585858"/>
                </a:solidFill>
                <a:latin typeface="Arial"/>
                <a:cs typeface="Arial"/>
              </a:rPr>
              <a:t>know</a:t>
            </a:r>
            <a:r>
              <a:rPr sz="1200" spc="-15" dirty="0">
                <a:solidFill>
                  <a:srgbClr val="585858"/>
                </a:solidFill>
                <a:latin typeface="Arial"/>
                <a:cs typeface="Arial"/>
              </a:rPr>
              <a:t> </a:t>
            </a:r>
            <a:r>
              <a:rPr sz="1200" dirty="0">
                <a:solidFill>
                  <a:srgbClr val="585858"/>
                </a:solidFill>
                <a:latin typeface="Arial"/>
                <a:cs typeface="Arial"/>
              </a:rPr>
              <a:t>/</a:t>
            </a:r>
            <a:r>
              <a:rPr sz="1200" spc="-10" dirty="0">
                <a:solidFill>
                  <a:srgbClr val="585858"/>
                </a:solidFill>
                <a:latin typeface="Arial"/>
                <a:cs typeface="Arial"/>
              </a:rPr>
              <a:t> </a:t>
            </a:r>
            <a:r>
              <a:rPr sz="1200" dirty="0">
                <a:solidFill>
                  <a:srgbClr val="585858"/>
                </a:solidFill>
                <a:latin typeface="Arial"/>
                <a:cs typeface="Arial"/>
              </a:rPr>
              <a:t>Prefer</a:t>
            </a:r>
            <a:r>
              <a:rPr sz="1200" spc="-15" dirty="0">
                <a:solidFill>
                  <a:srgbClr val="585858"/>
                </a:solidFill>
                <a:latin typeface="Arial"/>
                <a:cs typeface="Arial"/>
              </a:rPr>
              <a:t> </a:t>
            </a:r>
            <a:r>
              <a:rPr sz="1200" dirty="0">
                <a:solidFill>
                  <a:srgbClr val="585858"/>
                </a:solidFill>
                <a:latin typeface="Arial"/>
                <a:cs typeface="Arial"/>
              </a:rPr>
              <a:t>not</a:t>
            </a:r>
            <a:r>
              <a:rPr sz="1200" spc="-10" dirty="0">
                <a:solidFill>
                  <a:srgbClr val="585858"/>
                </a:solidFill>
                <a:latin typeface="Arial"/>
                <a:cs typeface="Arial"/>
              </a:rPr>
              <a:t> </a:t>
            </a:r>
            <a:r>
              <a:rPr sz="1200" dirty="0">
                <a:solidFill>
                  <a:srgbClr val="585858"/>
                </a:solidFill>
                <a:latin typeface="Arial"/>
                <a:cs typeface="Arial"/>
              </a:rPr>
              <a:t>to</a:t>
            </a:r>
            <a:r>
              <a:rPr sz="1200" spc="-20" dirty="0">
                <a:solidFill>
                  <a:srgbClr val="585858"/>
                </a:solidFill>
                <a:latin typeface="Arial"/>
                <a:cs typeface="Arial"/>
              </a:rPr>
              <a:t> </a:t>
            </a:r>
            <a:r>
              <a:rPr sz="1200" spc="-25" dirty="0">
                <a:solidFill>
                  <a:srgbClr val="585858"/>
                </a:solidFill>
                <a:latin typeface="Arial"/>
                <a:cs typeface="Arial"/>
              </a:rPr>
              <a:t>say</a:t>
            </a:r>
            <a:endParaRPr sz="1200">
              <a:latin typeface="Arial"/>
              <a:cs typeface="Arial"/>
            </a:endParaRPr>
          </a:p>
        </p:txBody>
      </p:sp>
      <p:sp>
        <p:nvSpPr>
          <p:cNvPr id="33" name="object 33"/>
          <p:cNvSpPr/>
          <p:nvPr/>
        </p:nvSpPr>
        <p:spPr>
          <a:xfrm>
            <a:off x="9341611" y="5475649"/>
            <a:ext cx="76835" cy="76835"/>
          </a:xfrm>
          <a:custGeom>
            <a:avLst/>
            <a:gdLst/>
            <a:ahLst/>
            <a:cxnLst/>
            <a:rect l="l" t="t" r="r" b="b"/>
            <a:pathLst>
              <a:path w="76834" h="76835">
                <a:moveTo>
                  <a:pt x="76409" y="0"/>
                </a:moveTo>
                <a:lnTo>
                  <a:pt x="0" y="0"/>
                </a:lnTo>
                <a:lnTo>
                  <a:pt x="0" y="76409"/>
                </a:lnTo>
                <a:lnTo>
                  <a:pt x="76409" y="76409"/>
                </a:lnTo>
                <a:lnTo>
                  <a:pt x="76409" y="0"/>
                </a:lnTo>
                <a:close/>
              </a:path>
            </a:pathLst>
          </a:custGeom>
          <a:solidFill>
            <a:srgbClr val="96E0DC"/>
          </a:solidFill>
        </p:spPr>
        <p:txBody>
          <a:bodyPr wrap="square" lIns="0" tIns="0" rIns="0" bIns="0" rtlCol="0"/>
          <a:lstStyle/>
          <a:p>
            <a:endParaRPr/>
          </a:p>
        </p:txBody>
      </p:sp>
      <p:sp>
        <p:nvSpPr>
          <p:cNvPr id="34" name="object 34"/>
          <p:cNvSpPr txBox="1"/>
          <p:nvPr/>
        </p:nvSpPr>
        <p:spPr>
          <a:xfrm>
            <a:off x="9439782" y="5397753"/>
            <a:ext cx="508000" cy="383540"/>
          </a:xfrm>
          <a:prstGeom prst="rect">
            <a:avLst/>
          </a:prstGeom>
        </p:spPr>
        <p:txBody>
          <a:bodyPr vert="horz" wrap="square" lIns="0" tIns="24765" rIns="0" bIns="0" rtlCol="0">
            <a:spAutoFit/>
          </a:bodyPr>
          <a:lstStyle/>
          <a:p>
            <a:pPr marL="12700" marR="5080">
              <a:lnSpc>
                <a:spcPts val="1380"/>
              </a:lnSpc>
              <a:spcBef>
                <a:spcPts val="195"/>
              </a:spcBef>
            </a:pPr>
            <a:r>
              <a:rPr sz="1200" dirty="0">
                <a:solidFill>
                  <a:srgbClr val="585858"/>
                </a:solidFill>
                <a:latin typeface="Arial"/>
                <a:cs typeface="Arial"/>
              </a:rPr>
              <a:t>Dec</a:t>
            </a:r>
            <a:r>
              <a:rPr sz="1200" spc="-20" dirty="0">
                <a:solidFill>
                  <a:srgbClr val="585858"/>
                </a:solidFill>
                <a:latin typeface="Arial"/>
                <a:cs typeface="Arial"/>
              </a:rPr>
              <a:t> </a:t>
            </a:r>
            <a:r>
              <a:rPr sz="1200" spc="-35" dirty="0">
                <a:solidFill>
                  <a:srgbClr val="585858"/>
                </a:solidFill>
                <a:latin typeface="Arial"/>
                <a:cs typeface="Arial"/>
              </a:rPr>
              <a:t>24 </a:t>
            </a:r>
            <a:r>
              <a:rPr sz="1200" spc="-10" dirty="0">
                <a:solidFill>
                  <a:srgbClr val="585858"/>
                </a:solidFill>
                <a:latin typeface="Arial"/>
                <a:cs typeface="Arial"/>
              </a:rPr>
              <a:t>(S16)</a:t>
            </a:r>
            <a:endParaRPr sz="1200">
              <a:latin typeface="Arial"/>
              <a:cs typeface="Arial"/>
            </a:endParaRPr>
          </a:p>
        </p:txBody>
      </p:sp>
      <p:grpSp>
        <p:nvGrpSpPr>
          <p:cNvPr id="35" name="object 35"/>
          <p:cNvGrpSpPr/>
          <p:nvPr/>
        </p:nvGrpSpPr>
        <p:grpSpPr>
          <a:xfrm>
            <a:off x="5865621" y="2343530"/>
            <a:ext cx="1767205" cy="2411095"/>
            <a:chOff x="5865621" y="2343530"/>
            <a:chExt cx="1767205" cy="2411095"/>
          </a:xfrm>
        </p:grpSpPr>
        <p:sp>
          <p:nvSpPr>
            <p:cNvPr id="36" name="object 36"/>
            <p:cNvSpPr/>
            <p:nvPr/>
          </p:nvSpPr>
          <p:spPr>
            <a:xfrm>
              <a:off x="6965822" y="2343530"/>
              <a:ext cx="666750" cy="76200"/>
            </a:xfrm>
            <a:custGeom>
              <a:avLst/>
              <a:gdLst/>
              <a:ahLst/>
              <a:cxnLst/>
              <a:rect l="l" t="t" r="r" b="b"/>
              <a:pathLst>
                <a:path w="666750" h="76200">
                  <a:moveTo>
                    <a:pt x="590550" y="0"/>
                  </a:moveTo>
                  <a:lnTo>
                    <a:pt x="590550" y="76200"/>
                  </a:lnTo>
                  <a:lnTo>
                    <a:pt x="660400" y="41275"/>
                  </a:lnTo>
                  <a:lnTo>
                    <a:pt x="603250" y="41275"/>
                  </a:lnTo>
                  <a:lnTo>
                    <a:pt x="603250" y="34925"/>
                  </a:lnTo>
                  <a:lnTo>
                    <a:pt x="660400" y="34925"/>
                  </a:lnTo>
                  <a:lnTo>
                    <a:pt x="590550" y="0"/>
                  </a:lnTo>
                  <a:close/>
                </a:path>
                <a:path w="666750" h="76200">
                  <a:moveTo>
                    <a:pt x="590550" y="34925"/>
                  </a:moveTo>
                  <a:lnTo>
                    <a:pt x="0" y="34925"/>
                  </a:lnTo>
                  <a:lnTo>
                    <a:pt x="0" y="41275"/>
                  </a:lnTo>
                  <a:lnTo>
                    <a:pt x="590550" y="41275"/>
                  </a:lnTo>
                  <a:lnTo>
                    <a:pt x="590550" y="34925"/>
                  </a:lnTo>
                  <a:close/>
                </a:path>
                <a:path w="666750" h="76200">
                  <a:moveTo>
                    <a:pt x="660400" y="34925"/>
                  </a:moveTo>
                  <a:lnTo>
                    <a:pt x="603250" y="34925"/>
                  </a:lnTo>
                  <a:lnTo>
                    <a:pt x="603250" y="41275"/>
                  </a:lnTo>
                  <a:lnTo>
                    <a:pt x="660400" y="41275"/>
                  </a:lnTo>
                  <a:lnTo>
                    <a:pt x="666750" y="38100"/>
                  </a:lnTo>
                  <a:lnTo>
                    <a:pt x="660400" y="34925"/>
                  </a:lnTo>
                  <a:close/>
                </a:path>
              </a:pathLst>
            </a:custGeom>
            <a:solidFill>
              <a:srgbClr val="7E7E7E"/>
            </a:solidFill>
          </p:spPr>
          <p:txBody>
            <a:bodyPr wrap="square" lIns="0" tIns="0" rIns="0" bIns="0" rtlCol="0"/>
            <a:lstStyle/>
            <a:p>
              <a:endParaRPr/>
            </a:p>
          </p:txBody>
        </p:sp>
        <p:pic>
          <p:nvPicPr>
            <p:cNvPr id="37" name="object 37"/>
            <p:cNvPicPr/>
            <p:nvPr/>
          </p:nvPicPr>
          <p:blipFill>
            <a:blip r:embed="rId2" cstate="print"/>
            <a:stretch>
              <a:fillRect/>
            </a:stretch>
          </p:blipFill>
          <p:spPr>
            <a:xfrm>
              <a:off x="6234048" y="2793745"/>
              <a:ext cx="166115" cy="151129"/>
            </a:xfrm>
            <a:prstGeom prst="rect">
              <a:avLst/>
            </a:prstGeom>
          </p:spPr>
        </p:pic>
        <p:sp>
          <p:nvSpPr>
            <p:cNvPr id="38" name="object 38"/>
            <p:cNvSpPr/>
            <p:nvPr/>
          </p:nvSpPr>
          <p:spPr>
            <a:xfrm>
              <a:off x="5865622" y="2850133"/>
              <a:ext cx="1333500" cy="1904364"/>
            </a:xfrm>
            <a:custGeom>
              <a:avLst/>
              <a:gdLst/>
              <a:ahLst/>
              <a:cxnLst/>
              <a:rect l="l" t="t" r="r" b="b"/>
              <a:pathLst>
                <a:path w="1333500" h="1904364">
                  <a:moveTo>
                    <a:pt x="666750" y="1865884"/>
                  </a:moveTo>
                  <a:lnTo>
                    <a:pt x="660400" y="1862709"/>
                  </a:lnTo>
                  <a:lnTo>
                    <a:pt x="590550" y="1827784"/>
                  </a:lnTo>
                  <a:lnTo>
                    <a:pt x="590550" y="1862709"/>
                  </a:lnTo>
                  <a:lnTo>
                    <a:pt x="0" y="1862709"/>
                  </a:lnTo>
                  <a:lnTo>
                    <a:pt x="0" y="1869059"/>
                  </a:lnTo>
                  <a:lnTo>
                    <a:pt x="590550" y="1869059"/>
                  </a:lnTo>
                  <a:lnTo>
                    <a:pt x="590550" y="1903984"/>
                  </a:lnTo>
                  <a:lnTo>
                    <a:pt x="660400" y="1869059"/>
                  </a:lnTo>
                  <a:lnTo>
                    <a:pt x="666750" y="1865884"/>
                  </a:lnTo>
                  <a:close/>
                </a:path>
                <a:path w="1333500" h="1904364">
                  <a:moveTo>
                    <a:pt x="1333500" y="38100"/>
                  </a:moveTo>
                  <a:lnTo>
                    <a:pt x="1327150" y="34925"/>
                  </a:lnTo>
                  <a:lnTo>
                    <a:pt x="1257300" y="0"/>
                  </a:lnTo>
                  <a:lnTo>
                    <a:pt x="1257300" y="34925"/>
                  </a:lnTo>
                  <a:lnTo>
                    <a:pt x="666750" y="34925"/>
                  </a:lnTo>
                  <a:lnTo>
                    <a:pt x="666750" y="41275"/>
                  </a:lnTo>
                  <a:lnTo>
                    <a:pt x="1257300" y="41275"/>
                  </a:lnTo>
                  <a:lnTo>
                    <a:pt x="1257300" y="76200"/>
                  </a:lnTo>
                  <a:lnTo>
                    <a:pt x="1327150" y="41275"/>
                  </a:lnTo>
                  <a:lnTo>
                    <a:pt x="1333500" y="38100"/>
                  </a:lnTo>
                  <a:close/>
                </a:path>
              </a:pathLst>
            </a:custGeom>
            <a:solidFill>
              <a:srgbClr val="7E7E7E"/>
            </a:solidFill>
          </p:spPr>
          <p:txBody>
            <a:bodyPr wrap="square" lIns="0" tIns="0" rIns="0" bIns="0" rtlCol="0"/>
            <a:lstStyle/>
            <a:p>
              <a:endParaRPr/>
            </a:p>
          </p:txBody>
        </p:sp>
      </p:grpSp>
      <p:sp>
        <p:nvSpPr>
          <p:cNvPr id="39" name="object 39"/>
          <p:cNvSpPr txBox="1"/>
          <p:nvPr/>
        </p:nvSpPr>
        <p:spPr>
          <a:xfrm>
            <a:off x="7740777" y="2290952"/>
            <a:ext cx="1965325"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5C5B5A"/>
                </a:solidFill>
                <a:latin typeface="Arial"/>
                <a:cs typeface="Arial"/>
              </a:rPr>
              <a:t>24%</a:t>
            </a:r>
            <a:r>
              <a:rPr sz="1100" b="1" spc="-35" dirty="0">
                <a:solidFill>
                  <a:srgbClr val="5C5B5A"/>
                </a:solidFill>
                <a:latin typeface="Arial"/>
                <a:cs typeface="Arial"/>
              </a:rPr>
              <a:t> </a:t>
            </a:r>
            <a:r>
              <a:rPr sz="1050" dirty="0">
                <a:solidFill>
                  <a:srgbClr val="5C5B5A"/>
                </a:solidFill>
                <a:latin typeface="Arial"/>
                <a:cs typeface="Arial"/>
              </a:rPr>
              <a:t>Those</a:t>
            </a:r>
            <a:r>
              <a:rPr sz="1050" spc="-30" dirty="0">
                <a:solidFill>
                  <a:srgbClr val="5C5B5A"/>
                </a:solidFill>
                <a:latin typeface="Arial"/>
                <a:cs typeface="Arial"/>
              </a:rPr>
              <a:t> </a:t>
            </a:r>
            <a:r>
              <a:rPr sz="1050" dirty="0">
                <a:solidFill>
                  <a:srgbClr val="5C5B5A"/>
                </a:solidFill>
                <a:latin typeface="Arial"/>
                <a:cs typeface="Arial"/>
              </a:rPr>
              <a:t>working</a:t>
            </a:r>
            <a:r>
              <a:rPr sz="1050" spc="-30" dirty="0">
                <a:solidFill>
                  <a:srgbClr val="5C5B5A"/>
                </a:solidFill>
                <a:latin typeface="Arial"/>
                <a:cs typeface="Arial"/>
              </a:rPr>
              <a:t> </a:t>
            </a:r>
            <a:r>
              <a:rPr sz="1050" dirty="0">
                <a:solidFill>
                  <a:srgbClr val="5C5B5A"/>
                </a:solidFill>
                <a:latin typeface="Arial"/>
                <a:cs typeface="Arial"/>
              </a:rPr>
              <a:t>in</a:t>
            </a:r>
            <a:r>
              <a:rPr sz="1050" spc="-20" dirty="0">
                <a:solidFill>
                  <a:srgbClr val="5C5B5A"/>
                </a:solidFill>
                <a:latin typeface="Arial"/>
                <a:cs typeface="Arial"/>
              </a:rPr>
              <a:t> </a:t>
            </a:r>
            <a:r>
              <a:rPr sz="1050" dirty="0">
                <a:solidFill>
                  <a:srgbClr val="5C5B5A"/>
                </a:solidFill>
                <a:latin typeface="Arial"/>
                <a:cs typeface="Arial"/>
              </a:rPr>
              <a:t>the</a:t>
            </a:r>
            <a:r>
              <a:rPr sz="1050" spc="-20" dirty="0">
                <a:solidFill>
                  <a:srgbClr val="5C5B5A"/>
                </a:solidFill>
                <a:latin typeface="Arial"/>
                <a:cs typeface="Arial"/>
              </a:rPr>
              <a:t> </a:t>
            </a:r>
            <a:r>
              <a:rPr sz="1050" spc="-10" dirty="0">
                <a:solidFill>
                  <a:srgbClr val="5C5B5A"/>
                </a:solidFill>
                <a:latin typeface="Arial"/>
                <a:cs typeface="Arial"/>
              </a:rPr>
              <a:t>public</a:t>
            </a:r>
            <a:endParaRPr sz="1050">
              <a:latin typeface="Arial"/>
              <a:cs typeface="Arial"/>
            </a:endParaRPr>
          </a:p>
        </p:txBody>
      </p:sp>
      <p:sp>
        <p:nvSpPr>
          <p:cNvPr id="40" name="object 40"/>
          <p:cNvSpPr txBox="1"/>
          <p:nvPr/>
        </p:nvSpPr>
        <p:spPr>
          <a:xfrm>
            <a:off x="7740777" y="2458592"/>
            <a:ext cx="390525"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5C5B5A"/>
                </a:solidFill>
                <a:latin typeface="Arial"/>
                <a:cs typeface="Arial"/>
              </a:rPr>
              <a:t>sector</a:t>
            </a:r>
            <a:endParaRPr sz="1050">
              <a:latin typeface="Arial"/>
              <a:cs typeface="Arial"/>
            </a:endParaRPr>
          </a:p>
        </p:txBody>
      </p:sp>
      <p:sp>
        <p:nvSpPr>
          <p:cNvPr id="41" name="object 41"/>
          <p:cNvSpPr txBox="1"/>
          <p:nvPr/>
        </p:nvSpPr>
        <p:spPr>
          <a:xfrm>
            <a:off x="7263130" y="2777998"/>
            <a:ext cx="2896870"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5C5B5A"/>
                </a:solidFill>
                <a:latin typeface="Arial"/>
                <a:cs typeface="Arial"/>
              </a:rPr>
              <a:t>27%</a:t>
            </a:r>
            <a:r>
              <a:rPr sz="1100" b="1" spc="-50" dirty="0">
                <a:solidFill>
                  <a:srgbClr val="5C5B5A"/>
                </a:solidFill>
                <a:latin typeface="Arial"/>
                <a:cs typeface="Arial"/>
              </a:rPr>
              <a:t> </a:t>
            </a:r>
            <a:r>
              <a:rPr sz="1050" dirty="0">
                <a:solidFill>
                  <a:srgbClr val="5C5B5A"/>
                </a:solidFill>
                <a:latin typeface="Arial"/>
                <a:cs typeface="Arial"/>
              </a:rPr>
              <a:t>Those</a:t>
            </a:r>
            <a:r>
              <a:rPr sz="1050" spc="-45" dirty="0">
                <a:solidFill>
                  <a:srgbClr val="5C5B5A"/>
                </a:solidFill>
                <a:latin typeface="Arial"/>
                <a:cs typeface="Arial"/>
              </a:rPr>
              <a:t> </a:t>
            </a:r>
            <a:r>
              <a:rPr sz="1050" dirty="0">
                <a:solidFill>
                  <a:srgbClr val="5C5B5A"/>
                </a:solidFill>
                <a:latin typeface="Arial"/>
                <a:cs typeface="Arial"/>
              </a:rPr>
              <a:t>earning</a:t>
            </a:r>
            <a:r>
              <a:rPr sz="1050" spc="-35" dirty="0">
                <a:solidFill>
                  <a:srgbClr val="5C5B5A"/>
                </a:solidFill>
                <a:latin typeface="Arial"/>
                <a:cs typeface="Arial"/>
              </a:rPr>
              <a:t> </a:t>
            </a:r>
            <a:r>
              <a:rPr sz="1050" dirty="0">
                <a:solidFill>
                  <a:srgbClr val="5C5B5A"/>
                </a:solidFill>
                <a:latin typeface="Arial"/>
                <a:cs typeface="Arial"/>
              </a:rPr>
              <a:t>below</a:t>
            </a:r>
            <a:r>
              <a:rPr sz="1050" spc="-45" dirty="0">
                <a:solidFill>
                  <a:srgbClr val="5C5B5A"/>
                </a:solidFill>
                <a:latin typeface="Arial"/>
                <a:cs typeface="Arial"/>
              </a:rPr>
              <a:t> </a:t>
            </a:r>
            <a:r>
              <a:rPr sz="1050" dirty="0">
                <a:solidFill>
                  <a:srgbClr val="5C5B5A"/>
                </a:solidFill>
                <a:latin typeface="Arial"/>
                <a:cs typeface="Arial"/>
              </a:rPr>
              <a:t>the</a:t>
            </a:r>
            <a:r>
              <a:rPr sz="1050" spc="-35" dirty="0">
                <a:solidFill>
                  <a:srgbClr val="5C5B5A"/>
                </a:solidFill>
                <a:latin typeface="Arial"/>
                <a:cs typeface="Arial"/>
              </a:rPr>
              <a:t> </a:t>
            </a:r>
            <a:r>
              <a:rPr sz="1050" dirty="0">
                <a:solidFill>
                  <a:srgbClr val="5C5B5A"/>
                </a:solidFill>
                <a:latin typeface="Arial"/>
                <a:cs typeface="Arial"/>
              </a:rPr>
              <a:t>Real</a:t>
            </a:r>
            <a:r>
              <a:rPr sz="1050" spc="-40" dirty="0">
                <a:solidFill>
                  <a:srgbClr val="5C5B5A"/>
                </a:solidFill>
                <a:latin typeface="Arial"/>
                <a:cs typeface="Arial"/>
              </a:rPr>
              <a:t> </a:t>
            </a:r>
            <a:r>
              <a:rPr sz="1050" dirty="0">
                <a:solidFill>
                  <a:srgbClr val="5C5B5A"/>
                </a:solidFill>
                <a:latin typeface="Arial"/>
                <a:cs typeface="Arial"/>
              </a:rPr>
              <a:t>Living</a:t>
            </a:r>
            <a:r>
              <a:rPr sz="1050" spc="-45" dirty="0">
                <a:solidFill>
                  <a:srgbClr val="5C5B5A"/>
                </a:solidFill>
                <a:latin typeface="Arial"/>
                <a:cs typeface="Arial"/>
              </a:rPr>
              <a:t> </a:t>
            </a:r>
            <a:r>
              <a:rPr sz="1050" spc="-20" dirty="0">
                <a:solidFill>
                  <a:srgbClr val="5C5B5A"/>
                </a:solidFill>
                <a:latin typeface="Arial"/>
                <a:cs typeface="Arial"/>
              </a:rPr>
              <a:t>Wage</a:t>
            </a:r>
            <a:endParaRPr sz="1050">
              <a:latin typeface="Arial"/>
              <a:cs typeface="Arial"/>
            </a:endParaRPr>
          </a:p>
        </p:txBody>
      </p:sp>
      <p:sp>
        <p:nvSpPr>
          <p:cNvPr id="42" name="object 42"/>
          <p:cNvSpPr txBox="1"/>
          <p:nvPr/>
        </p:nvSpPr>
        <p:spPr>
          <a:xfrm>
            <a:off x="6699884" y="4641850"/>
            <a:ext cx="1351280" cy="193675"/>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5C5B5A"/>
                </a:solidFill>
                <a:latin typeface="Arial"/>
                <a:cs typeface="Arial"/>
              </a:rPr>
              <a:t>8%</a:t>
            </a:r>
            <a:r>
              <a:rPr sz="1100" b="1" spc="-35" dirty="0">
                <a:solidFill>
                  <a:srgbClr val="5C5B5A"/>
                </a:solidFill>
                <a:latin typeface="Arial"/>
                <a:cs typeface="Arial"/>
              </a:rPr>
              <a:t> </a:t>
            </a:r>
            <a:r>
              <a:rPr sz="1050" dirty="0">
                <a:solidFill>
                  <a:srgbClr val="5C5B5A"/>
                </a:solidFill>
                <a:latin typeface="Arial"/>
                <a:cs typeface="Arial"/>
              </a:rPr>
              <a:t>Those</a:t>
            </a:r>
            <a:r>
              <a:rPr sz="1050" spc="-30" dirty="0">
                <a:solidFill>
                  <a:srgbClr val="5C5B5A"/>
                </a:solidFill>
                <a:latin typeface="Arial"/>
                <a:cs typeface="Arial"/>
              </a:rPr>
              <a:t> </a:t>
            </a:r>
            <a:r>
              <a:rPr sz="1050" dirty="0">
                <a:solidFill>
                  <a:srgbClr val="5C5B5A"/>
                </a:solidFill>
                <a:latin typeface="Arial"/>
                <a:cs typeface="Arial"/>
              </a:rPr>
              <a:t>aged</a:t>
            </a:r>
            <a:r>
              <a:rPr sz="1050" spc="-20" dirty="0">
                <a:solidFill>
                  <a:srgbClr val="5C5B5A"/>
                </a:solidFill>
                <a:latin typeface="Arial"/>
                <a:cs typeface="Arial"/>
              </a:rPr>
              <a:t> </a:t>
            </a:r>
            <a:r>
              <a:rPr sz="1050" spc="-10" dirty="0">
                <a:solidFill>
                  <a:srgbClr val="5C5B5A"/>
                </a:solidFill>
                <a:latin typeface="Arial"/>
                <a:cs typeface="Arial"/>
              </a:rPr>
              <a:t>16-</a:t>
            </a:r>
            <a:r>
              <a:rPr sz="1050" spc="-25" dirty="0">
                <a:solidFill>
                  <a:srgbClr val="5C5B5A"/>
                </a:solidFill>
                <a:latin typeface="Arial"/>
                <a:cs typeface="Arial"/>
              </a:rPr>
              <a:t>24</a:t>
            </a:r>
            <a:endParaRPr sz="1050">
              <a:latin typeface="Arial"/>
              <a:cs typeface="Arial"/>
            </a:endParaRPr>
          </a:p>
        </p:txBody>
      </p:sp>
      <p:sp>
        <p:nvSpPr>
          <p:cNvPr id="43" name="object 43"/>
          <p:cNvSpPr/>
          <p:nvPr/>
        </p:nvSpPr>
        <p:spPr>
          <a:xfrm>
            <a:off x="9795764" y="1672844"/>
            <a:ext cx="594360" cy="191135"/>
          </a:xfrm>
          <a:custGeom>
            <a:avLst/>
            <a:gdLst/>
            <a:ahLst/>
            <a:cxnLst/>
            <a:rect l="l" t="t" r="r" b="b"/>
            <a:pathLst>
              <a:path w="594359" h="191135">
                <a:moveTo>
                  <a:pt x="520081" y="33643"/>
                </a:moveTo>
                <a:lnTo>
                  <a:pt x="0" y="185038"/>
                </a:lnTo>
                <a:lnTo>
                  <a:pt x="1777" y="191134"/>
                </a:lnTo>
                <a:lnTo>
                  <a:pt x="521856" y="39740"/>
                </a:lnTo>
                <a:lnTo>
                  <a:pt x="520081" y="33643"/>
                </a:lnTo>
                <a:close/>
              </a:path>
              <a:path w="594359" h="191135">
                <a:moveTo>
                  <a:pt x="578210" y="30098"/>
                </a:moveTo>
                <a:lnTo>
                  <a:pt x="532256" y="30098"/>
                </a:lnTo>
                <a:lnTo>
                  <a:pt x="534034" y="36194"/>
                </a:lnTo>
                <a:lnTo>
                  <a:pt x="521856" y="39740"/>
                </a:lnTo>
                <a:lnTo>
                  <a:pt x="531621" y="73278"/>
                </a:lnTo>
                <a:lnTo>
                  <a:pt x="578210" y="30098"/>
                </a:lnTo>
                <a:close/>
              </a:path>
              <a:path w="594359" h="191135">
                <a:moveTo>
                  <a:pt x="532256" y="30098"/>
                </a:moveTo>
                <a:lnTo>
                  <a:pt x="520081" y="33643"/>
                </a:lnTo>
                <a:lnTo>
                  <a:pt x="521856" y="39740"/>
                </a:lnTo>
                <a:lnTo>
                  <a:pt x="534034" y="36194"/>
                </a:lnTo>
                <a:lnTo>
                  <a:pt x="532256" y="30098"/>
                </a:lnTo>
                <a:close/>
              </a:path>
              <a:path w="594359" h="191135">
                <a:moveTo>
                  <a:pt x="510285" y="0"/>
                </a:moveTo>
                <a:lnTo>
                  <a:pt x="520081" y="33643"/>
                </a:lnTo>
                <a:lnTo>
                  <a:pt x="532256" y="30098"/>
                </a:lnTo>
                <a:lnTo>
                  <a:pt x="578210" y="30098"/>
                </a:lnTo>
                <a:lnTo>
                  <a:pt x="594105" y="15366"/>
                </a:lnTo>
                <a:lnTo>
                  <a:pt x="510285" y="0"/>
                </a:lnTo>
                <a:close/>
              </a:path>
            </a:pathLst>
          </a:custGeom>
          <a:solidFill>
            <a:srgbClr val="7E7E7E"/>
          </a:solidFill>
        </p:spPr>
        <p:txBody>
          <a:bodyPr wrap="square" lIns="0" tIns="0" rIns="0" bIns="0" rtlCol="0"/>
          <a:lstStyle/>
          <a:p>
            <a:endParaRPr/>
          </a:p>
        </p:txBody>
      </p:sp>
      <p:sp>
        <p:nvSpPr>
          <p:cNvPr id="44" name="object 44"/>
          <p:cNvSpPr txBox="1"/>
          <p:nvPr/>
        </p:nvSpPr>
        <p:spPr>
          <a:xfrm>
            <a:off x="10401681" y="1165986"/>
            <a:ext cx="1578610" cy="346710"/>
          </a:xfrm>
          <a:prstGeom prst="rect">
            <a:avLst/>
          </a:prstGeom>
        </p:spPr>
        <p:txBody>
          <a:bodyPr vert="horz" wrap="square" lIns="0" tIns="13335" rIns="0" bIns="0" rtlCol="0">
            <a:spAutoFit/>
          </a:bodyPr>
          <a:lstStyle/>
          <a:p>
            <a:pPr marL="12700" marR="5080">
              <a:lnSpc>
                <a:spcPct val="100000"/>
              </a:lnSpc>
              <a:spcBef>
                <a:spcPts val="105"/>
              </a:spcBef>
            </a:pPr>
            <a:r>
              <a:rPr sz="1050" dirty="0">
                <a:solidFill>
                  <a:srgbClr val="5C5B5A"/>
                </a:solidFill>
                <a:latin typeface="Arial"/>
                <a:cs typeface="Arial"/>
              </a:rPr>
              <a:t>Men</a:t>
            </a:r>
            <a:r>
              <a:rPr sz="1050" spc="-40" dirty="0">
                <a:solidFill>
                  <a:srgbClr val="5C5B5A"/>
                </a:solidFill>
                <a:latin typeface="Arial"/>
                <a:cs typeface="Arial"/>
              </a:rPr>
              <a:t> </a:t>
            </a:r>
            <a:r>
              <a:rPr sz="1050" dirty="0">
                <a:solidFill>
                  <a:srgbClr val="5C5B5A"/>
                </a:solidFill>
                <a:latin typeface="Arial"/>
                <a:cs typeface="Arial"/>
              </a:rPr>
              <a:t>(</a:t>
            </a:r>
            <a:r>
              <a:rPr sz="1050" b="1" dirty="0">
                <a:solidFill>
                  <a:srgbClr val="5C5B5A"/>
                </a:solidFill>
                <a:latin typeface="Arial"/>
                <a:cs typeface="Arial"/>
              </a:rPr>
              <a:t>67%</a:t>
            </a:r>
            <a:r>
              <a:rPr sz="1050" dirty="0">
                <a:solidFill>
                  <a:srgbClr val="5C5B5A"/>
                </a:solidFill>
                <a:latin typeface="Arial"/>
                <a:cs typeface="Arial"/>
              </a:rPr>
              <a:t>),</a:t>
            </a:r>
            <a:r>
              <a:rPr sz="1050" spc="-10" dirty="0">
                <a:solidFill>
                  <a:srgbClr val="5C5B5A"/>
                </a:solidFill>
                <a:latin typeface="Arial"/>
                <a:cs typeface="Arial"/>
              </a:rPr>
              <a:t> homeowners </a:t>
            </a:r>
            <a:r>
              <a:rPr sz="1050" dirty="0">
                <a:solidFill>
                  <a:srgbClr val="5C5B5A"/>
                </a:solidFill>
                <a:latin typeface="Arial"/>
                <a:cs typeface="Arial"/>
              </a:rPr>
              <a:t>(</a:t>
            </a:r>
            <a:r>
              <a:rPr sz="1050" b="1" dirty="0">
                <a:solidFill>
                  <a:srgbClr val="5C5B5A"/>
                </a:solidFill>
                <a:latin typeface="Arial"/>
                <a:cs typeface="Arial"/>
              </a:rPr>
              <a:t>62%</a:t>
            </a:r>
            <a:r>
              <a:rPr sz="1050" dirty="0">
                <a:solidFill>
                  <a:srgbClr val="5C5B5A"/>
                </a:solidFill>
                <a:latin typeface="Arial"/>
                <a:cs typeface="Arial"/>
              </a:rPr>
              <a:t>)</a:t>
            </a:r>
            <a:r>
              <a:rPr sz="1050" spc="-5" dirty="0">
                <a:solidFill>
                  <a:srgbClr val="5C5B5A"/>
                </a:solidFill>
                <a:latin typeface="Arial"/>
                <a:cs typeface="Arial"/>
              </a:rPr>
              <a:t> </a:t>
            </a:r>
            <a:r>
              <a:rPr sz="1050" dirty="0">
                <a:solidFill>
                  <a:srgbClr val="5C5B5A"/>
                </a:solidFill>
                <a:latin typeface="Arial"/>
                <a:cs typeface="Arial"/>
              </a:rPr>
              <a:t>and</a:t>
            </a:r>
            <a:r>
              <a:rPr sz="1050" spc="-30" dirty="0">
                <a:solidFill>
                  <a:srgbClr val="5C5B5A"/>
                </a:solidFill>
                <a:latin typeface="Arial"/>
                <a:cs typeface="Arial"/>
              </a:rPr>
              <a:t> </a:t>
            </a:r>
            <a:r>
              <a:rPr sz="1050" dirty="0">
                <a:solidFill>
                  <a:srgbClr val="5C5B5A"/>
                </a:solidFill>
                <a:latin typeface="Arial"/>
                <a:cs typeface="Arial"/>
              </a:rPr>
              <a:t>those</a:t>
            </a:r>
            <a:r>
              <a:rPr sz="1050" spc="-25" dirty="0">
                <a:solidFill>
                  <a:srgbClr val="5C5B5A"/>
                </a:solidFill>
                <a:latin typeface="Arial"/>
                <a:cs typeface="Arial"/>
              </a:rPr>
              <a:t> </a:t>
            </a:r>
            <a:r>
              <a:rPr sz="1050" dirty="0">
                <a:solidFill>
                  <a:srgbClr val="5C5B5A"/>
                </a:solidFill>
                <a:latin typeface="Arial"/>
                <a:cs typeface="Arial"/>
              </a:rPr>
              <a:t>without</a:t>
            </a:r>
            <a:r>
              <a:rPr sz="1050" spc="-40" dirty="0">
                <a:solidFill>
                  <a:srgbClr val="5C5B5A"/>
                </a:solidFill>
                <a:latin typeface="Arial"/>
                <a:cs typeface="Arial"/>
              </a:rPr>
              <a:t> </a:t>
            </a:r>
            <a:r>
              <a:rPr sz="1050" spc="-50" dirty="0">
                <a:solidFill>
                  <a:srgbClr val="5C5B5A"/>
                </a:solidFill>
                <a:latin typeface="Arial"/>
                <a:cs typeface="Arial"/>
              </a:rPr>
              <a:t>a</a:t>
            </a:r>
            <a:endParaRPr sz="1050">
              <a:latin typeface="Arial"/>
              <a:cs typeface="Arial"/>
            </a:endParaRPr>
          </a:p>
        </p:txBody>
      </p:sp>
      <p:sp>
        <p:nvSpPr>
          <p:cNvPr id="45" name="object 45"/>
          <p:cNvSpPr txBox="1"/>
          <p:nvPr/>
        </p:nvSpPr>
        <p:spPr>
          <a:xfrm>
            <a:off x="10401681" y="1486027"/>
            <a:ext cx="1260475" cy="666750"/>
          </a:xfrm>
          <a:prstGeom prst="rect">
            <a:avLst/>
          </a:prstGeom>
        </p:spPr>
        <p:txBody>
          <a:bodyPr vert="horz" wrap="square" lIns="0" tIns="13335" rIns="0" bIns="0" rtlCol="0">
            <a:spAutoFit/>
          </a:bodyPr>
          <a:lstStyle/>
          <a:p>
            <a:pPr marL="12700" marR="5080">
              <a:lnSpc>
                <a:spcPct val="100000"/>
              </a:lnSpc>
              <a:spcBef>
                <a:spcPts val="105"/>
              </a:spcBef>
            </a:pPr>
            <a:r>
              <a:rPr sz="1050" spc="-10" dirty="0">
                <a:solidFill>
                  <a:srgbClr val="5C5B5A"/>
                </a:solidFill>
                <a:latin typeface="Arial"/>
                <a:cs typeface="Arial"/>
              </a:rPr>
              <a:t>disability</a:t>
            </a:r>
            <a:r>
              <a:rPr sz="1050" spc="-30" dirty="0">
                <a:solidFill>
                  <a:srgbClr val="5C5B5A"/>
                </a:solidFill>
                <a:latin typeface="Arial"/>
                <a:cs typeface="Arial"/>
              </a:rPr>
              <a:t> </a:t>
            </a:r>
            <a:r>
              <a:rPr sz="1050" dirty="0">
                <a:solidFill>
                  <a:srgbClr val="5C5B5A"/>
                </a:solidFill>
                <a:latin typeface="Arial"/>
                <a:cs typeface="Arial"/>
              </a:rPr>
              <a:t>(</a:t>
            </a:r>
            <a:r>
              <a:rPr sz="1050" b="1" dirty="0">
                <a:solidFill>
                  <a:srgbClr val="5C5B5A"/>
                </a:solidFill>
                <a:latin typeface="Arial"/>
                <a:cs typeface="Arial"/>
              </a:rPr>
              <a:t>60%</a:t>
            </a:r>
            <a:r>
              <a:rPr sz="1050" dirty="0">
                <a:solidFill>
                  <a:srgbClr val="5C5B5A"/>
                </a:solidFill>
                <a:latin typeface="Arial"/>
                <a:cs typeface="Arial"/>
              </a:rPr>
              <a:t>)</a:t>
            </a:r>
            <a:r>
              <a:rPr sz="1050" spc="40" dirty="0">
                <a:solidFill>
                  <a:srgbClr val="5C5B5A"/>
                </a:solidFill>
                <a:latin typeface="Arial"/>
                <a:cs typeface="Arial"/>
              </a:rPr>
              <a:t> </a:t>
            </a:r>
            <a:r>
              <a:rPr sz="1050" spc="-20" dirty="0">
                <a:solidFill>
                  <a:srgbClr val="5C5B5A"/>
                </a:solidFill>
                <a:latin typeface="Arial"/>
                <a:cs typeface="Arial"/>
              </a:rPr>
              <a:t>were </a:t>
            </a:r>
            <a:r>
              <a:rPr sz="1050" b="1" dirty="0">
                <a:solidFill>
                  <a:srgbClr val="009590"/>
                </a:solidFill>
                <a:latin typeface="Arial"/>
                <a:cs typeface="Arial"/>
              </a:rPr>
              <a:t>more</a:t>
            </a:r>
            <a:r>
              <a:rPr sz="1050" b="1" spc="-30" dirty="0">
                <a:solidFill>
                  <a:srgbClr val="009590"/>
                </a:solidFill>
                <a:latin typeface="Arial"/>
                <a:cs typeface="Arial"/>
              </a:rPr>
              <a:t> </a:t>
            </a:r>
            <a:r>
              <a:rPr sz="1050" b="1" dirty="0">
                <a:solidFill>
                  <a:srgbClr val="009590"/>
                </a:solidFill>
                <a:latin typeface="Arial"/>
                <a:cs typeface="Arial"/>
              </a:rPr>
              <a:t>likely</a:t>
            </a:r>
            <a:r>
              <a:rPr sz="1050" b="1" spc="-30" dirty="0">
                <a:solidFill>
                  <a:srgbClr val="009590"/>
                </a:solidFill>
                <a:latin typeface="Arial"/>
                <a:cs typeface="Arial"/>
              </a:rPr>
              <a:t> </a:t>
            </a:r>
            <a:r>
              <a:rPr sz="1050" dirty="0">
                <a:solidFill>
                  <a:srgbClr val="5C5B5A"/>
                </a:solidFill>
                <a:latin typeface="Arial"/>
                <a:cs typeface="Arial"/>
              </a:rPr>
              <a:t>to</a:t>
            </a:r>
            <a:r>
              <a:rPr sz="1050" spc="-20" dirty="0">
                <a:solidFill>
                  <a:srgbClr val="5C5B5A"/>
                </a:solidFill>
                <a:latin typeface="Arial"/>
                <a:cs typeface="Arial"/>
              </a:rPr>
              <a:t> </a:t>
            </a:r>
            <a:r>
              <a:rPr sz="1050" dirty="0">
                <a:solidFill>
                  <a:srgbClr val="5C5B5A"/>
                </a:solidFill>
                <a:latin typeface="Arial"/>
                <a:cs typeface="Arial"/>
              </a:rPr>
              <a:t>be</a:t>
            </a:r>
            <a:r>
              <a:rPr sz="1050" spc="-20" dirty="0">
                <a:solidFill>
                  <a:srgbClr val="5C5B5A"/>
                </a:solidFill>
                <a:latin typeface="Arial"/>
                <a:cs typeface="Arial"/>
              </a:rPr>
              <a:t> </a:t>
            </a:r>
            <a:r>
              <a:rPr sz="1050" spc="-25" dirty="0">
                <a:solidFill>
                  <a:srgbClr val="5C5B5A"/>
                </a:solidFill>
                <a:latin typeface="Arial"/>
                <a:cs typeface="Arial"/>
              </a:rPr>
              <a:t>in </a:t>
            </a:r>
            <a:r>
              <a:rPr sz="1050" dirty="0">
                <a:solidFill>
                  <a:srgbClr val="5C5B5A"/>
                </a:solidFill>
                <a:latin typeface="Arial"/>
                <a:cs typeface="Arial"/>
              </a:rPr>
              <a:t>permanent</a:t>
            </a:r>
            <a:r>
              <a:rPr sz="1050" spc="-60" dirty="0">
                <a:solidFill>
                  <a:srgbClr val="5C5B5A"/>
                </a:solidFill>
                <a:latin typeface="Arial"/>
                <a:cs typeface="Arial"/>
              </a:rPr>
              <a:t> </a:t>
            </a:r>
            <a:r>
              <a:rPr sz="1050" dirty="0">
                <a:solidFill>
                  <a:srgbClr val="5C5B5A"/>
                </a:solidFill>
                <a:latin typeface="Arial"/>
                <a:cs typeface="Arial"/>
              </a:rPr>
              <a:t>full-</a:t>
            </a:r>
            <a:r>
              <a:rPr sz="1050" spc="-20" dirty="0">
                <a:solidFill>
                  <a:srgbClr val="5C5B5A"/>
                </a:solidFill>
                <a:latin typeface="Arial"/>
                <a:cs typeface="Arial"/>
              </a:rPr>
              <a:t>time </a:t>
            </a:r>
            <a:r>
              <a:rPr sz="1050" spc="-10" dirty="0">
                <a:solidFill>
                  <a:srgbClr val="5C5B5A"/>
                </a:solidFill>
                <a:latin typeface="Arial"/>
                <a:cs typeface="Arial"/>
              </a:rPr>
              <a:t>employment</a:t>
            </a:r>
            <a:endParaRPr sz="1050">
              <a:latin typeface="Arial"/>
              <a:cs typeface="Arial"/>
            </a:endParaRPr>
          </a:p>
        </p:txBody>
      </p:sp>
      <p:sp>
        <p:nvSpPr>
          <p:cNvPr id="46" name="object 46"/>
          <p:cNvSpPr/>
          <p:nvPr/>
        </p:nvSpPr>
        <p:spPr>
          <a:xfrm>
            <a:off x="9794493" y="1858645"/>
            <a:ext cx="686435" cy="630555"/>
          </a:xfrm>
          <a:custGeom>
            <a:avLst/>
            <a:gdLst/>
            <a:ahLst/>
            <a:cxnLst/>
            <a:rect l="l" t="t" r="r" b="b"/>
            <a:pathLst>
              <a:path w="686434" h="630555">
                <a:moveTo>
                  <a:pt x="627858" y="581122"/>
                </a:moveTo>
                <a:lnTo>
                  <a:pt x="604265" y="606805"/>
                </a:lnTo>
                <a:lnTo>
                  <a:pt x="686180" y="630301"/>
                </a:lnTo>
                <a:lnTo>
                  <a:pt x="670689" y="589660"/>
                </a:lnTo>
                <a:lnTo>
                  <a:pt x="637158" y="589660"/>
                </a:lnTo>
                <a:lnTo>
                  <a:pt x="627858" y="581122"/>
                </a:lnTo>
                <a:close/>
              </a:path>
              <a:path w="686434" h="630555">
                <a:moveTo>
                  <a:pt x="632112" y="576490"/>
                </a:moveTo>
                <a:lnTo>
                  <a:pt x="627858" y="581122"/>
                </a:lnTo>
                <a:lnTo>
                  <a:pt x="637158" y="589660"/>
                </a:lnTo>
                <a:lnTo>
                  <a:pt x="641476" y="585088"/>
                </a:lnTo>
                <a:lnTo>
                  <a:pt x="632112" y="576490"/>
                </a:lnTo>
                <a:close/>
              </a:path>
              <a:path w="686434" h="630555">
                <a:moveTo>
                  <a:pt x="655827" y="550671"/>
                </a:moveTo>
                <a:lnTo>
                  <a:pt x="632112" y="576490"/>
                </a:lnTo>
                <a:lnTo>
                  <a:pt x="641476" y="585088"/>
                </a:lnTo>
                <a:lnTo>
                  <a:pt x="637158" y="589660"/>
                </a:lnTo>
                <a:lnTo>
                  <a:pt x="670689" y="589660"/>
                </a:lnTo>
                <a:lnTo>
                  <a:pt x="655827" y="550671"/>
                </a:lnTo>
                <a:close/>
              </a:path>
              <a:path w="686434" h="630555">
                <a:moveTo>
                  <a:pt x="4317" y="0"/>
                </a:moveTo>
                <a:lnTo>
                  <a:pt x="0" y="4699"/>
                </a:lnTo>
                <a:lnTo>
                  <a:pt x="627858" y="581122"/>
                </a:lnTo>
                <a:lnTo>
                  <a:pt x="632112" y="576490"/>
                </a:lnTo>
                <a:lnTo>
                  <a:pt x="4317" y="0"/>
                </a:lnTo>
                <a:close/>
              </a:path>
            </a:pathLst>
          </a:custGeom>
          <a:solidFill>
            <a:srgbClr val="7E7E7E"/>
          </a:solidFill>
        </p:spPr>
        <p:txBody>
          <a:bodyPr wrap="square" lIns="0" tIns="0" rIns="0" bIns="0" rtlCol="0"/>
          <a:lstStyle/>
          <a:p>
            <a:endParaRPr/>
          </a:p>
        </p:txBody>
      </p:sp>
      <p:sp>
        <p:nvSpPr>
          <p:cNvPr id="47" name="object 47"/>
          <p:cNvSpPr txBox="1"/>
          <p:nvPr/>
        </p:nvSpPr>
        <p:spPr>
          <a:xfrm>
            <a:off x="10444353" y="2567685"/>
            <a:ext cx="1339850" cy="130683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5C5B5A"/>
                </a:solidFill>
                <a:latin typeface="Arial"/>
                <a:cs typeface="Arial"/>
              </a:rPr>
              <a:t>Women</a:t>
            </a:r>
            <a:r>
              <a:rPr sz="1050" spc="-60" dirty="0">
                <a:solidFill>
                  <a:srgbClr val="5C5B5A"/>
                </a:solidFill>
                <a:latin typeface="Arial"/>
                <a:cs typeface="Arial"/>
              </a:rPr>
              <a:t> </a:t>
            </a:r>
            <a:r>
              <a:rPr sz="1050" dirty="0">
                <a:solidFill>
                  <a:srgbClr val="5C5B5A"/>
                </a:solidFill>
                <a:latin typeface="Arial"/>
                <a:cs typeface="Arial"/>
              </a:rPr>
              <a:t>(</a:t>
            </a:r>
            <a:r>
              <a:rPr sz="1050" b="1" dirty="0">
                <a:solidFill>
                  <a:srgbClr val="5C5B5A"/>
                </a:solidFill>
                <a:latin typeface="Arial"/>
                <a:cs typeface="Arial"/>
              </a:rPr>
              <a:t>50%</a:t>
            </a:r>
            <a:r>
              <a:rPr sz="1050" dirty="0">
                <a:solidFill>
                  <a:srgbClr val="5C5B5A"/>
                </a:solidFill>
                <a:latin typeface="Arial"/>
                <a:cs typeface="Arial"/>
              </a:rPr>
              <a:t>),</a:t>
            </a:r>
            <a:r>
              <a:rPr sz="1050" spc="10" dirty="0">
                <a:solidFill>
                  <a:srgbClr val="5C5B5A"/>
                </a:solidFill>
                <a:latin typeface="Arial"/>
                <a:cs typeface="Arial"/>
              </a:rPr>
              <a:t> </a:t>
            </a:r>
            <a:r>
              <a:rPr sz="1050" spc="-10" dirty="0">
                <a:solidFill>
                  <a:srgbClr val="5C5B5A"/>
                </a:solidFill>
                <a:latin typeface="Arial"/>
                <a:cs typeface="Arial"/>
              </a:rPr>
              <a:t>16-</a:t>
            </a:r>
            <a:r>
              <a:rPr sz="1050" spc="-25" dirty="0">
                <a:solidFill>
                  <a:srgbClr val="5C5B5A"/>
                </a:solidFill>
                <a:latin typeface="Arial"/>
                <a:cs typeface="Arial"/>
              </a:rPr>
              <a:t>24-</a:t>
            </a:r>
            <a:endParaRPr sz="1050">
              <a:latin typeface="Arial"/>
              <a:cs typeface="Arial"/>
            </a:endParaRPr>
          </a:p>
          <a:p>
            <a:pPr marL="12700" marR="5080">
              <a:lnSpc>
                <a:spcPct val="100000"/>
              </a:lnSpc>
            </a:pPr>
            <a:r>
              <a:rPr sz="1050" spc="-10" dirty="0">
                <a:solidFill>
                  <a:srgbClr val="5C5B5A"/>
                </a:solidFill>
                <a:latin typeface="Arial"/>
                <a:cs typeface="Arial"/>
              </a:rPr>
              <a:t>year-</a:t>
            </a:r>
            <a:r>
              <a:rPr sz="1050" dirty="0">
                <a:solidFill>
                  <a:srgbClr val="5C5B5A"/>
                </a:solidFill>
                <a:latin typeface="Arial"/>
                <a:cs typeface="Arial"/>
              </a:rPr>
              <a:t>olds</a:t>
            </a:r>
            <a:r>
              <a:rPr sz="1050" spc="-20" dirty="0">
                <a:solidFill>
                  <a:srgbClr val="5C5B5A"/>
                </a:solidFill>
                <a:latin typeface="Arial"/>
                <a:cs typeface="Arial"/>
              </a:rPr>
              <a:t> </a:t>
            </a:r>
            <a:r>
              <a:rPr sz="1050" dirty="0">
                <a:solidFill>
                  <a:srgbClr val="5C5B5A"/>
                </a:solidFill>
                <a:latin typeface="Arial"/>
                <a:cs typeface="Arial"/>
              </a:rPr>
              <a:t>(</a:t>
            </a:r>
            <a:r>
              <a:rPr sz="1050" b="1" dirty="0">
                <a:solidFill>
                  <a:srgbClr val="5C5B5A"/>
                </a:solidFill>
                <a:latin typeface="Arial"/>
                <a:cs typeface="Arial"/>
              </a:rPr>
              <a:t>46%</a:t>
            </a:r>
            <a:r>
              <a:rPr sz="1050" dirty="0">
                <a:solidFill>
                  <a:srgbClr val="5C5B5A"/>
                </a:solidFill>
                <a:latin typeface="Arial"/>
                <a:cs typeface="Arial"/>
              </a:rPr>
              <a:t>),</a:t>
            </a:r>
            <a:r>
              <a:rPr sz="1050" spc="20" dirty="0">
                <a:solidFill>
                  <a:srgbClr val="5C5B5A"/>
                </a:solidFill>
                <a:latin typeface="Arial"/>
                <a:cs typeface="Arial"/>
              </a:rPr>
              <a:t> </a:t>
            </a:r>
            <a:r>
              <a:rPr sz="1050" spc="-25" dirty="0">
                <a:solidFill>
                  <a:srgbClr val="5C5B5A"/>
                </a:solidFill>
                <a:latin typeface="Arial"/>
                <a:cs typeface="Arial"/>
              </a:rPr>
              <a:t>and </a:t>
            </a:r>
            <a:r>
              <a:rPr sz="1050" dirty="0">
                <a:solidFill>
                  <a:srgbClr val="5C5B5A"/>
                </a:solidFill>
                <a:latin typeface="Arial"/>
                <a:cs typeface="Arial"/>
              </a:rPr>
              <a:t>those</a:t>
            </a:r>
            <a:r>
              <a:rPr sz="1050" spc="-30" dirty="0">
                <a:solidFill>
                  <a:srgbClr val="5C5B5A"/>
                </a:solidFill>
                <a:latin typeface="Arial"/>
                <a:cs typeface="Arial"/>
              </a:rPr>
              <a:t> </a:t>
            </a:r>
            <a:r>
              <a:rPr sz="1050" dirty="0">
                <a:solidFill>
                  <a:srgbClr val="5C5B5A"/>
                </a:solidFill>
                <a:latin typeface="Arial"/>
                <a:cs typeface="Arial"/>
              </a:rPr>
              <a:t>who’s</a:t>
            </a:r>
            <a:r>
              <a:rPr sz="1050" spc="-40" dirty="0">
                <a:solidFill>
                  <a:srgbClr val="5C5B5A"/>
                </a:solidFill>
                <a:latin typeface="Arial"/>
                <a:cs typeface="Arial"/>
              </a:rPr>
              <a:t> </a:t>
            </a:r>
            <a:r>
              <a:rPr sz="1050" spc="-10" dirty="0">
                <a:solidFill>
                  <a:srgbClr val="5C5B5A"/>
                </a:solidFill>
                <a:latin typeface="Arial"/>
                <a:cs typeface="Arial"/>
              </a:rPr>
              <a:t>native language</a:t>
            </a:r>
            <a:r>
              <a:rPr sz="1050" spc="-15" dirty="0">
                <a:solidFill>
                  <a:srgbClr val="5C5B5A"/>
                </a:solidFill>
                <a:latin typeface="Arial"/>
                <a:cs typeface="Arial"/>
              </a:rPr>
              <a:t> </a:t>
            </a:r>
            <a:r>
              <a:rPr sz="1050" dirty="0">
                <a:solidFill>
                  <a:srgbClr val="5C5B5A"/>
                </a:solidFill>
                <a:latin typeface="Arial"/>
                <a:cs typeface="Arial"/>
              </a:rPr>
              <a:t>is</a:t>
            </a:r>
            <a:r>
              <a:rPr sz="1050" spc="-5" dirty="0">
                <a:solidFill>
                  <a:srgbClr val="5C5B5A"/>
                </a:solidFill>
                <a:latin typeface="Arial"/>
                <a:cs typeface="Arial"/>
              </a:rPr>
              <a:t> </a:t>
            </a:r>
            <a:r>
              <a:rPr sz="1050" spc="-25" dirty="0">
                <a:solidFill>
                  <a:srgbClr val="5C5B5A"/>
                </a:solidFill>
                <a:latin typeface="Arial"/>
                <a:cs typeface="Arial"/>
              </a:rPr>
              <a:t>not </a:t>
            </a:r>
            <a:r>
              <a:rPr sz="1050" dirty="0">
                <a:solidFill>
                  <a:srgbClr val="5C5B5A"/>
                </a:solidFill>
                <a:latin typeface="Arial"/>
                <a:cs typeface="Arial"/>
              </a:rPr>
              <a:t>English</a:t>
            </a:r>
            <a:r>
              <a:rPr sz="1050" spc="-65" dirty="0">
                <a:solidFill>
                  <a:srgbClr val="5C5B5A"/>
                </a:solidFill>
                <a:latin typeface="Arial"/>
                <a:cs typeface="Arial"/>
              </a:rPr>
              <a:t> </a:t>
            </a:r>
            <a:r>
              <a:rPr sz="1050" dirty="0">
                <a:solidFill>
                  <a:srgbClr val="5C5B5A"/>
                </a:solidFill>
                <a:latin typeface="Arial"/>
                <a:cs typeface="Arial"/>
              </a:rPr>
              <a:t>(</a:t>
            </a:r>
            <a:r>
              <a:rPr sz="1050" b="1" dirty="0">
                <a:solidFill>
                  <a:srgbClr val="5C5B5A"/>
                </a:solidFill>
                <a:latin typeface="Arial"/>
                <a:cs typeface="Arial"/>
              </a:rPr>
              <a:t>46%</a:t>
            </a:r>
            <a:r>
              <a:rPr sz="1050" dirty="0">
                <a:solidFill>
                  <a:srgbClr val="5C5B5A"/>
                </a:solidFill>
                <a:latin typeface="Arial"/>
                <a:cs typeface="Arial"/>
              </a:rPr>
              <a:t>) </a:t>
            </a:r>
            <a:r>
              <a:rPr sz="1050" spc="-20" dirty="0">
                <a:solidFill>
                  <a:srgbClr val="5C5B5A"/>
                </a:solidFill>
                <a:latin typeface="Arial"/>
                <a:cs typeface="Arial"/>
              </a:rPr>
              <a:t>were </a:t>
            </a:r>
            <a:r>
              <a:rPr sz="1050" b="1" dirty="0">
                <a:solidFill>
                  <a:srgbClr val="C00000"/>
                </a:solidFill>
                <a:latin typeface="Arial"/>
                <a:cs typeface="Arial"/>
              </a:rPr>
              <a:t>less</a:t>
            </a:r>
            <a:r>
              <a:rPr sz="1050" b="1" spc="-20" dirty="0">
                <a:solidFill>
                  <a:srgbClr val="C00000"/>
                </a:solidFill>
                <a:latin typeface="Arial"/>
                <a:cs typeface="Arial"/>
              </a:rPr>
              <a:t> </a:t>
            </a:r>
            <a:r>
              <a:rPr sz="1050" b="1" dirty="0">
                <a:solidFill>
                  <a:srgbClr val="C00000"/>
                </a:solidFill>
                <a:latin typeface="Arial"/>
                <a:cs typeface="Arial"/>
              </a:rPr>
              <a:t>likely</a:t>
            </a:r>
            <a:r>
              <a:rPr sz="1050" b="1" spc="-40" dirty="0">
                <a:solidFill>
                  <a:srgbClr val="C00000"/>
                </a:solidFill>
                <a:latin typeface="Arial"/>
                <a:cs typeface="Arial"/>
              </a:rPr>
              <a:t> </a:t>
            </a:r>
            <a:r>
              <a:rPr sz="1050" dirty="0">
                <a:solidFill>
                  <a:srgbClr val="5C5B5A"/>
                </a:solidFill>
                <a:latin typeface="Arial"/>
                <a:cs typeface="Arial"/>
              </a:rPr>
              <a:t>to</a:t>
            </a:r>
            <a:r>
              <a:rPr sz="1050" spc="-20" dirty="0">
                <a:solidFill>
                  <a:srgbClr val="5C5B5A"/>
                </a:solidFill>
                <a:latin typeface="Arial"/>
                <a:cs typeface="Arial"/>
              </a:rPr>
              <a:t> </a:t>
            </a:r>
            <a:r>
              <a:rPr sz="1050" dirty="0">
                <a:solidFill>
                  <a:srgbClr val="5C5B5A"/>
                </a:solidFill>
                <a:latin typeface="Arial"/>
                <a:cs typeface="Arial"/>
              </a:rPr>
              <a:t>be</a:t>
            </a:r>
            <a:r>
              <a:rPr sz="1050" spc="-25" dirty="0">
                <a:solidFill>
                  <a:srgbClr val="5C5B5A"/>
                </a:solidFill>
                <a:latin typeface="Arial"/>
                <a:cs typeface="Arial"/>
              </a:rPr>
              <a:t> </a:t>
            </a:r>
            <a:r>
              <a:rPr sz="1050" dirty="0">
                <a:solidFill>
                  <a:srgbClr val="5C5B5A"/>
                </a:solidFill>
                <a:latin typeface="Arial"/>
                <a:cs typeface="Arial"/>
              </a:rPr>
              <a:t>in</a:t>
            </a:r>
            <a:r>
              <a:rPr sz="1050" spc="-20" dirty="0">
                <a:solidFill>
                  <a:srgbClr val="5C5B5A"/>
                </a:solidFill>
                <a:latin typeface="Arial"/>
                <a:cs typeface="Arial"/>
              </a:rPr>
              <a:t> full </a:t>
            </a:r>
            <a:r>
              <a:rPr sz="1050" dirty="0">
                <a:solidFill>
                  <a:srgbClr val="5C5B5A"/>
                </a:solidFill>
                <a:latin typeface="Arial"/>
                <a:cs typeface="Arial"/>
              </a:rPr>
              <a:t>time</a:t>
            </a:r>
            <a:r>
              <a:rPr sz="1050" spc="-30" dirty="0">
                <a:solidFill>
                  <a:srgbClr val="5C5B5A"/>
                </a:solidFill>
                <a:latin typeface="Arial"/>
                <a:cs typeface="Arial"/>
              </a:rPr>
              <a:t> </a:t>
            </a:r>
            <a:r>
              <a:rPr sz="1050" spc="-10" dirty="0">
                <a:solidFill>
                  <a:srgbClr val="5C5B5A"/>
                </a:solidFill>
                <a:latin typeface="Arial"/>
                <a:cs typeface="Arial"/>
              </a:rPr>
              <a:t>permanent employment</a:t>
            </a:r>
            <a:endParaRPr sz="1050">
              <a:latin typeface="Arial"/>
              <a:cs typeface="Arial"/>
            </a:endParaRPr>
          </a:p>
        </p:txBody>
      </p:sp>
      <p:sp>
        <p:nvSpPr>
          <p:cNvPr id="48" name="object 48"/>
          <p:cNvSpPr txBox="1"/>
          <p:nvPr/>
        </p:nvSpPr>
        <p:spPr>
          <a:xfrm>
            <a:off x="10289540" y="6047638"/>
            <a:ext cx="177863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C5B5A"/>
                </a:solidFill>
                <a:latin typeface="Arial"/>
                <a:cs typeface="Arial"/>
              </a:rPr>
              <a:t>Significantly</a:t>
            </a:r>
            <a:r>
              <a:rPr sz="900" spc="-45" dirty="0">
                <a:solidFill>
                  <a:srgbClr val="5C5B5A"/>
                </a:solidFill>
                <a:latin typeface="Arial"/>
                <a:cs typeface="Arial"/>
              </a:rPr>
              <a:t> </a:t>
            </a:r>
            <a:r>
              <a:rPr sz="900" dirty="0">
                <a:solidFill>
                  <a:srgbClr val="5C5B5A"/>
                </a:solidFill>
                <a:latin typeface="Arial"/>
                <a:cs typeface="Arial"/>
              </a:rPr>
              <a:t>higher/lower</a:t>
            </a:r>
            <a:r>
              <a:rPr sz="900" spc="-40" dirty="0">
                <a:solidFill>
                  <a:srgbClr val="5C5B5A"/>
                </a:solidFill>
                <a:latin typeface="Arial"/>
                <a:cs typeface="Arial"/>
              </a:rPr>
              <a:t> </a:t>
            </a:r>
            <a:r>
              <a:rPr sz="900" dirty="0">
                <a:solidFill>
                  <a:srgbClr val="5C5B5A"/>
                </a:solidFill>
                <a:latin typeface="Arial"/>
                <a:cs typeface="Arial"/>
              </a:rPr>
              <a:t>than</a:t>
            </a:r>
            <a:r>
              <a:rPr sz="900" spc="-30" dirty="0">
                <a:solidFill>
                  <a:srgbClr val="5C5B5A"/>
                </a:solidFill>
                <a:latin typeface="Arial"/>
                <a:cs typeface="Arial"/>
              </a:rPr>
              <a:t> </a:t>
            </a:r>
            <a:r>
              <a:rPr sz="900" spc="-25" dirty="0">
                <a:solidFill>
                  <a:srgbClr val="5C5B5A"/>
                </a:solidFill>
                <a:latin typeface="Arial"/>
                <a:cs typeface="Arial"/>
              </a:rPr>
              <a:t>S15</a:t>
            </a:r>
            <a:endParaRPr sz="900">
              <a:latin typeface="Arial"/>
              <a:cs typeface="Arial"/>
            </a:endParaRPr>
          </a:p>
        </p:txBody>
      </p:sp>
      <p:pic>
        <p:nvPicPr>
          <p:cNvPr id="49" name="object 49"/>
          <p:cNvPicPr/>
          <p:nvPr/>
        </p:nvPicPr>
        <p:blipFill>
          <a:blip r:embed="rId3" cstate="print"/>
          <a:stretch>
            <a:fillRect/>
          </a:stretch>
        </p:blipFill>
        <p:spPr>
          <a:xfrm>
            <a:off x="9963911" y="6052400"/>
            <a:ext cx="325247" cy="193662"/>
          </a:xfrm>
          <a:prstGeom prst="rect">
            <a:avLst/>
          </a:prstGeom>
        </p:spPr>
      </p:pic>
      <p:sp>
        <p:nvSpPr>
          <p:cNvPr id="50" name="object 50"/>
          <p:cNvSpPr txBox="1"/>
          <p:nvPr/>
        </p:nvSpPr>
        <p:spPr>
          <a:xfrm>
            <a:off x="470408" y="6373774"/>
            <a:ext cx="776097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GW2_4.</a:t>
            </a:r>
            <a:r>
              <a:rPr sz="1000" spc="-65" dirty="0">
                <a:solidFill>
                  <a:srgbClr val="7E7E7E"/>
                </a:solidFill>
                <a:latin typeface="Arial"/>
                <a:cs typeface="Arial"/>
              </a:rPr>
              <a:t> </a:t>
            </a:r>
            <a:r>
              <a:rPr sz="1000" dirty="0">
                <a:solidFill>
                  <a:srgbClr val="7E7E7E"/>
                </a:solidFill>
                <a:latin typeface="Arial"/>
                <a:cs typeface="Arial"/>
              </a:rPr>
              <a:t>What</a:t>
            </a:r>
            <a:r>
              <a:rPr sz="1000" spc="-60" dirty="0">
                <a:solidFill>
                  <a:srgbClr val="7E7E7E"/>
                </a:solidFill>
                <a:latin typeface="Arial"/>
                <a:cs typeface="Arial"/>
              </a:rPr>
              <a:t> </a:t>
            </a:r>
            <a:r>
              <a:rPr sz="1000" dirty="0">
                <a:solidFill>
                  <a:srgbClr val="7E7E7E"/>
                </a:solidFill>
                <a:latin typeface="Arial"/>
                <a:cs typeface="Arial"/>
              </a:rPr>
              <a:t>would</a:t>
            </a:r>
            <a:r>
              <a:rPr sz="1000" spc="-1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describe</a:t>
            </a:r>
            <a:r>
              <a:rPr sz="1000" spc="-40" dirty="0">
                <a:solidFill>
                  <a:srgbClr val="7E7E7E"/>
                </a:solidFill>
                <a:latin typeface="Arial"/>
                <a:cs typeface="Arial"/>
              </a:rPr>
              <a:t> </a:t>
            </a:r>
            <a:r>
              <a:rPr sz="1000" dirty="0">
                <a:solidFill>
                  <a:srgbClr val="7E7E7E"/>
                </a:solidFill>
                <a:latin typeface="Arial"/>
                <a:cs typeface="Arial"/>
              </a:rPr>
              <a:t>your</a:t>
            </a:r>
            <a:r>
              <a:rPr sz="1000" spc="-5" dirty="0">
                <a:solidFill>
                  <a:srgbClr val="7E7E7E"/>
                </a:solidFill>
                <a:latin typeface="Arial"/>
                <a:cs typeface="Arial"/>
              </a:rPr>
              <a:t> </a:t>
            </a:r>
            <a:r>
              <a:rPr sz="1000" dirty="0">
                <a:solidFill>
                  <a:srgbClr val="7E7E7E"/>
                </a:solidFill>
                <a:latin typeface="Arial"/>
                <a:cs typeface="Arial"/>
              </a:rPr>
              <a:t>current</a:t>
            </a:r>
            <a:r>
              <a:rPr sz="1000" spc="-30" dirty="0">
                <a:solidFill>
                  <a:srgbClr val="7E7E7E"/>
                </a:solidFill>
                <a:latin typeface="Arial"/>
                <a:cs typeface="Arial"/>
              </a:rPr>
              <a:t> </a:t>
            </a:r>
            <a:r>
              <a:rPr sz="1000" dirty="0">
                <a:solidFill>
                  <a:srgbClr val="7E7E7E"/>
                </a:solidFill>
                <a:latin typeface="Arial"/>
                <a:cs typeface="Arial"/>
              </a:rPr>
              <a:t>contract</a:t>
            </a:r>
            <a:r>
              <a:rPr sz="1000" spc="-50"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dirty="0">
                <a:solidFill>
                  <a:srgbClr val="7E7E7E"/>
                </a:solidFill>
                <a:latin typeface="Arial"/>
                <a:cs typeface="Arial"/>
              </a:rPr>
              <a:t>employment</a:t>
            </a:r>
            <a:r>
              <a:rPr sz="1000" spc="-30" dirty="0">
                <a:solidFill>
                  <a:srgbClr val="7E7E7E"/>
                </a:solidFill>
                <a:latin typeface="Arial"/>
                <a:cs typeface="Arial"/>
              </a:rPr>
              <a:t> </a:t>
            </a:r>
            <a:r>
              <a:rPr sz="1000" dirty="0">
                <a:solidFill>
                  <a:srgbClr val="7E7E7E"/>
                </a:solidFill>
                <a:latin typeface="Arial"/>
                <a:cs typeface="Arial"/>
              </a:rPr>
              <a:t>situation</a:t>
            </a:r>
            <a:r>
              <a:rPr sz="1000" spc="-25" dirty="0">
                <a:solidFill>
                  <a:srgbClr val="7E7E7E"/>
                </a:solidFill>
                <a:latin typeface="Arial"/>
                <a:cs typeface="Arial"/>
              </a:rPr>
              <a:t> </a:t>
            </a:r>
            <a:r>
              <a:rPr sz="1000" dirty="0">
                <a:solidFill>
                  <a:srgbClr val="7E7E7E"/>
                </a:solidFill>
                <a:latin typeface="Arial"/>
                <a:cs typeface="Arial"/>
              </a:rPr>
              <a:t>as?</a:t>
            </a:r>
            <a:r>
              <a:rPr sz="1000" spc="-40" dirty="0">
                <a:solidFill>
                  <a:srgbClr val="7E7E7E"/>
                </a:solidFill>
                <a:latin typeface="Arial"/>
                <a:cs typeface="Arial"/>
              </a:rPr>
              <a:t> </a:t>
            </a:r>
            <a:r>
              <a:rPr sz="1000" dirty="0">
                <a:solidFill>
                  <a:srgbClr val="7E7E7E"/>
                </a:solidFill>
                <a:latin typeface="Arial"/>
                <a:cs typeface="Arial"/>
              </a:rPr>
              <a:t>Base:</a:t>
            </a:r>
            <a:r>
              <a:rPr sz="1000" spc="-45" dirty="0">
                <a:solidFill>
                  <a:srgbClr val="7E7E7E"/>
                </a:solidFill>
                <a:latin typeface="Arial"/>
                <a:cs typeface="Arial"/>
              </a:rPr>
              <a:t> </a:t>
            </a:r>
            <a:r>
              <a:rPr sz="1000" dirty="0">
                <a:solidFill>
                  <a:srgbClr val="7E7E7E"/>
                </a:solidFill>
                <a:latin typeface="Arial"/>
                <a:cs typeface="Arial"/>
              </a:rPr>
              <a:t>Those</a:t>
            </a:r>
            <a:r>
              <a:rPr sz="1000" spc="-50" dirty="0">
                <a:solidFill>
                  <a:srgbClr val="7E7E7E"/>
                </a:solidFill>
                <a:latin typeface="Arial"/>
                <a:cs typeface="Arial"/>
              </a:rPr>
              <a:t> </a:t>
            </a:r>
            <a:r>
              <a:rPr sz="1000" dirty="0">
                <a:solidFill>
                  <a:srgbClr val="7E7E7E"/>
                </a:solidFill>
                <a:latin typeface="Arial"/>
                <a:cs typeface="Arial"/>
              </a:rPr>
              <a:t>who</a:t>
            </a:r>
            <a:r>
              <a:rPr sz="1000" spc="-25" dirty="0">
                <a:solidFill>
                  <a:srgbClr val="7E7E7E"/>
                </a:solidFill>
                <a:latin typeface="Arial"/>
                <a:cs typeface="Arial"/>
              </a:rPr>
              <a:t> </a:t>
            </a:r>
            <a:r>
              <a:rPr sz="1000" dirty="0">
                <a:solidFill>
                  <a:srgbClr val="7E7E7E"/>
                </a:solidFill>
                <a:latin typeface="Arial"/>
                <a:cs typeface="Arial"/>
              </a:rPr>
              <a:t>are</a:t>
            </a:r>
            <a:r>
              <a:rPr sz="1000" spc="-25" dirty="0">
                <a:solidFill>
                  <a:srgbClr val="7E7E7E"/>
                </a:solidFill>
                <a:latin typeface="Arial"/>
                <a:cs typeface="Arial"/>
              </a:rPr>
              <a:t> </a:t>
            </a:r>
            <a:r>
              <a:rPr sz="1000" dirty="0">
                <a:solidFill>
                  <a:srgbClr val="7E7E7E"/>
                </a:solidFill>
                <a:latin typeface="Arial"/>
                <a:cs typeface="Arial"/>
              </a:rPr>
              <a:t>employed</a:t>
            </a:r>
            <a:r>
              <a:rPr sz="1000" spc="-25"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(878),</a:t>
            </a:r>
            <a:r>
              <a:rPr sz="1000" spc="-30" dirty="0">
                <a:solidFill>
                  <a:srgbClr val="7E7E7E"/>
                </a:solidFill>
                <a:latin typeface="Arial"/>
                <a:cs typeface="Arial"/>
              </a:rPr>
              <a:t> </a:t>
            </a:r>
            <a:r>
              <a:rPr sz="1000" dirty="0">
                <a:solidFill>
                  <a:srgbClr val="7E7E7E"/>
                </a:solidFill>
                <a:latin typeface="Arial"/>
                <a:cs typeface="Arial"/>
              </a:rPr>
              <a:t>S16</a:t>
            </a:r>
            <a:r>
              <a:rPr sz="1000" spc="-45" dirty="0">
                <a:solidFill>
                  <a:srgbClr val="7E7E7E"/>
                </a:solidFill>
                <a:latin typeface="Arial"/>
                <a:cs typeface="Arial"/>
              </a:rPr>
              <a:t> </a:t>
            </a:r>
            <a:r>
              <a:rPr sz="1000" spc="-10" dirty="0">
                <a:solidFill>
                  <a:srgbClr val="7E7E7E"/>
                </a:solidFill>
                <a:latin typeface="Arial"/>
                <a:cs typeface="Arial"/>
              </a:rPr>
              <a:t>(896)</a:t>
            </a:r>
            <a:endParaRPr sz="1000">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659" y="187578"/>
            <a:ext cx="11370945"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Respondents</a:t>
            </a:r>
            <a:r>
              <a:rPr spc="-25" dirty="0">
                <a:solidFill>
                  <a:srgbClr val="5C5B5A"/>
                </a:solidFill>
              </a:rPr>
              <a:t> </a:t>
            </a:r>
            <a:r>
              <a:rPr dirty="0">
                <a:solidFill>
                  <a:srgbClr val="5C5B5A"/>
                </a:solidFill>
              </a:rPr>
              <a:t>continue</a:t>
            </a:r>
            <a:r>
              <a:rPr spc="-50" dirty="0">
                <a:solidFill>
                  <a:srgbClr val="5C5B5A"/>
                </a:solidFill>
              </a:rPr>
              <a:t> </a:t>
            </a:r>
            <a:r>
              <a:rPr dirty="0">
                <a:solidFill>
                  <a:srgbClr val="5C5B5A"/>
                </a:solidFill>
              </a:rPr>
              <a:t>to</a:t>
            </a:r>
            <a:r>
              <a:rPr spc="-20" dirty="0">
                <a:solidFill>
                  <a:srgbClr val="5C5B5A"/>
                </a:solidFill>
              </a:rPr>
              <a:t> </a:t>
            </a:r>
            <a:r>
              <a:rPr dirty="0">
                <a:solidFill>
                  <a:srgbClr val="5C5B5A"/>
                </a:solidFill>
              </a:rPr>
              <a:t>be</a:t>
            </a:r>
            <a:r>
              <a:rPr spc="-35" dirty="0">
                <a:solidFill>
                  <a:srgbClr val="5C5B5A"/>
                </a:solidFill>
              </a:rPr>
              <a:t> </a:t>
            </a:r>
            <a:r>
              <a:rPr dirty="0">
                <a:solidFill>
                  <a:srgbClr val="5C5B5A"/>
                </a:solidFill>
              </a:rPr>
              <a:t>broadly</a:t>
            </a:r>
            <a:r>
              <a:rPr spc="-30" dirty="0">
                <a:solidFill>
                  <a:srgbClr val="5C5B5A"/>
                </a:solidFill>
              </a:rPr>
              <a:t> </a:t>
            </a:r>
            <a:r>
              <a:rPr dirty="0">
                <a:solidFill>
                  <a:srgbClr val="5C5B5A"/>
                </a:solidFill>
              </a:rPr>
              <a:t>satisfied</a:t>
            </a:r>
            <a:r>
              <a:rPr spc="-25" dirty="0">
                <a:solidFill>
                  <a:srgbClr val="5C5B5A"/>
                </a:solidFill>
              </a:rPr>
              <a:t> </a:t>
            </a:r>
            <a:r>
              <a:rPr dirty="0">
                <a:solidFill>
                  <a:srgbClr val="5C5B5A"/>
                </a:solidFill>
              </a:rPr>
              <a:t>with</a:t>
            </a:r>
            <a:r>
              <a:rPr spc="-50" dirty="0">
                <a:solidFill>
                  <a:srgbClr val="5C5B5A"/>
                </a:solidFill>
              </a:rPr>
              <a:t> </a:t>
            </a:r>
            <a:r>
              <a:rPr dirty="0"/>
              <a:t>transport</a:t>
            </a:r>
            <a:r>
              <a:rPr spc="-30" dirty="0"/>
              <a:t> </a:t>
            </a:r>
            <a:r>
              <a:rPr dirty="0"/>
              <a:t>and</a:t>
            </a:r>
            <a:r>
              <a:rPr spc="-20" dirty="0"/>
              <a:t> </a:t>
            </a:r>
            <a:r>
              <a:rPr dirty="0"/>
              <a:t>travel</a:t>
            </a:r>
            <a:r>
              <a:rPr spc="10" dirty="0"/>
              <a:t> </a:t>
            </a:r>
            <a:r>
              <a:rPr dirty="0"/>
              <a:t>facilities</a:t>
            </a:r>
            <a:r>
              <a:rPr dirty="0">
                <a:solidFill>
                  <a:srgbClr val="5C5B5A"/>
                </a:solidFill>
              </a:rPr>
              <a:t>.</a:t>
            </a:r>
            <a:r>
              <a:rPr spc="-20" dirty="0">
                <a:solidFill>
                  <a:srgbClr val="5C5B5A"/>
                </a:solidFill>
              </a:rPr>
              <a:t> </a:t>
            </a:r>
            <a:r>
              <a:rPr dirty="0">
                <a:solidFill>
                  <a:srgbClr val="5C5B5A"/>
                </a:solidFill>
              </a:rPr>
              <a:t>The</a:t>
            </a:r>
            <a:r>
              <a:rPr spc="-40" dirty="0">
                <a:solidFill>
                  <a:srgbClr val="5C5B5A"/>
                </a:solidFill>
              </a:rPr>
              <a:t> </a:t>
            </a:r>
            <a:r>
              <a:rPr dirty="0">
                <a:solidFill>
                  <a:srgbClr val="5C5B5A"/>
                </a:solidFill>
              </a:rPr>
              <a:t>lowest</a:t>
            </a:r>
            <a:r>
              <a:rPr spc="-55" dirty="0">
                <a:solidFill>
                  <a:srgbClr val="5C5B5A"/>
                </a:solidFill>
              </a:rPr>
              <a:t> </a:t>
            </a:r>
            <a:r>
              <a:rPr dirty="0">
                <a:solidFill>
                  <a:srgbClr val="5C5B5A"/>
                </a:solidFill>
              </a:rPr>
              <a:t>level</a:t>
            </a:r>
            <a:r>
              <a:rPr spc="10" dirty="0">
                <a:solidFill>
                  <a:srgbClr val="5C5B5A"/>
                </a:solidFill>
              </a:rPr>
              <a:t> </a:t>
            </a:r>
            <a:r>
              <a:rPr spc="-25" dirty="0">
                <a:solidFill>
                  <a:srgbClr val="5C5B5A"/>
                </a:solidFill>
              </a:rPr>
              <a:t>of </a:t>
            </a:r>
            <a:r>
              <a:rPr dirty="0">
                <a:solidFill>
                  <a:srgbClr val="5C5B5A"/>
                </a:solidFill>
              </a:rPr>
              <a:t>satisfaction</a:t>
            </a:r>
            <a:r>
              <a:rPr spc="-25" dirty="0">
                <a:solidFill>
                  <a:srgbClr val="5C5B5A"/>
                </a:solidFill>
              </a:rPr>
              <a:t> </a:t>
            </a:r>
            <a:r>
              <a:rPr dirty="0">
                <a:solidFill>
                  <a:srgbClr val="5C5B5A"/>
                </a:solidFill>
              </a:rPr>
              <a:t>was</a:t>
            </a:r>
            <a:r>
              <a:rPr spc="-70" dirty="0">
                <a:solidFill>
                  <a:srgbClr val="5C5B5A"/>
                </a:solidFill>
              </a:rPr>
              <a:t> </a:t>
            </a:r>
            <a:r>
              <a:rPr dirty="0">
                <a:solidFill>
                  <a:srgbClr val="5C5B5A"/>
                </a:solidFill>
              </a:rPr>
              <a:t>reported</a:t>
            </a:r>
            <a:r>
              <a:rPr spc="-25" dirty="0">
                <a:solidFill>
                  <a:srgbClr val="5C5B5A"/>
                </a:solidFill>
              </a:rPr>
              <a:t> </a:t>
            </a:r>
            <a:r>
              <a:rPr dirty="0">
                <a:solidFill>
                  <a:srgbClr val="5C5B5A"/>
                </a:solidFill>
              </a:rPr>
              <a:t>for</a:t>
            </a:r>
            <a:r>
              <a:rPr spc="-30" dirty="0">
                <a:solidFill>
                  <a:srgbClr val="5C5B5A"/>
                </a:solidFill>
              </a:rPr>
              <a:t> </a:t>
            </a:r>
            <a:r>
              <a:rPr dirty="0">
                <a:solidFill>
                  <a:srgbClr val="5C5B5A"/>
                </a:solidFill>
              </a:rPr>
              <a:t>train</a:t>
            </a:r>
            <a:r>
              <a:rPr spc="-25" dirty="0">
                <a:solidFill>
                  <a:srgbClr val="5C5B5A"/>
                </a:solidFill>
              </a:rPr>
              <a:t> </a:t>
            </a:r>
            <a:r>
              <a:rPr dirty="0">
                <a:solidFill>
                  <a:srgbClr val="5C5B5A"/>
                </a:solidFill>
              </a:rPr>
              <a:t>services</a:t>
            </a:r>
            <a:r>
              <a:rPr spc="20" dirty="0">
                <a:solidFill>
                  <a:srgbClr val="5C5B5A"/>
                </a:solidFill>
              </a:rPr>
              <a:t> </a:t>
            </a:r>
            <a:r>
              <a:rPr dirty="0">
                <a:solidFill>
                  <a:srgbClr val="5C5B5A"/>
                </a:solidFill>
              </a:rPr>
              <a:t>and</a:t>
            </a:r>
            <a:r>
              <a:rPr spc="-25" dirty="0">
                <a:solidFill>
                  <a:srgbClr val="5C5B5A"/>
                </a:solidFill>
              </a:rPr>
              <a:t> </a:t>
            </a:r>
            <a:r>
              <a:rPr dirty="0">
                <a:solidFill>
                  <a:srgbClr val="5C5B5A"/>
                </a:solidFill>
              </a:rPr>
              <a:t>the</a:t>
            </a:r>
            <a:r>
              <a:rPr spc="-30" dirty="0">
                <a:solidFill>
                  <a:srgbClr val="5C5B5A"/>
                </a:solidFill>
              </a:rPr>
              <a:t> </a:t>
            </a:r>
            <a:r>
              <a:rPr dirty="0">
                <a:solidFill>
                  <a:srgbClr val="5C5B5A"/>
                </a:solidFill>
              </a:rPr>
              <a:t>Metrolink,</a:t>
            </a:r>
            <a:r>
              <a:rPr spc="-40" dirty="0">
                <a:solidFill>
                  <a:srgbClr val="5C5B5A"/>
                </a:solidFill>
              </a:rPr>
              <a:t> </a:t>
            </a:r>
            <a:r>
              <a:rPr dirty="0">
                <a:solidFill>
                  <a:srgbClr val="5C5B5A"/>
                </a:solidFill>
              </a:rPr>
              <a:t>at</a:t>
            </a:r>
            <a:r>
              <a:rPr spc="-25" dirty="0">
                <a:solidFill>
                  <a:srgbClr val="5C5B5A"/>
                </a:solidFill>
              </a:rPr>
              <a:t> </a:t>
            </a:r>
            <a:r>
              <a:rPr dirty="0">
                <a:solidFill>
                  <a:srgbClr val="5C5B5A"/>
                </a:solidFill>
              </a:rPr>
              <a:t>46%,</a:t>
            </a:r>
            <a:r>
              <a:rPr spc="-15" dirty="0">
                <a:solidFill>
                  <a:srgbClr val="5C5B5A"/>
                </a:solidFill>
              </a:rPr>
              <a:t> </a:t>
            </a:r>
            <a:r>
              <a:rPr dirty="0">
                <a:solidFill>
                  <a:srgbClr val="5C5B5A"/>
                </a:solidFill>
              </a:rPr>
              <a:t>though</a:t>
            </a:r>
            <a:r>
              <a:rPr spc="-50" dirty="0">
                <a:solidFill>
                  <a:srgbClr val="5C5B5A"/>
                </a:solidFill>
              </a:rPr>
              <a:t> </a:t>
            </a:r>
            <a:r>
              <a:rPr dirty="0">
                <a:solidFill>
                  <a:srgbClr val="5C5B5A"/>
                </a:solidFill>
              </a:rPr>
              <a:t>this</a:t>
            </a:r>
            <a:r>
              <a:rPr spc="-25" dirty="0">
                <a:solidFill>
                  <a:srgbClr val="5C5B5A"/>
                </a:solidFill>
              </a:rPr>
              <a:t> </a:t>
            </a:r>
            <a:r>
              <a:rPr dirty="0">
                <a:solidFill>
                  <a:srgbClr val="5C5B5A"/>
                </a:solidFill>
              </a:rPr>
              <a:t>is</a:t>
            </a:r>
            <a:r>
              <a:rPr spc="-45" dirty="0">
                <a:solidFill>
                  <a:srgbClr val="5C5B5A"/>
                </a:solidFill>
              </a:rPr>
              <a:t> </a:t>
            </a:r>
            <a:r>
              <a:rPr dirty="0">
                <a:solidFill>
                  <a:srgbClr val="5C5B5A"/>
                </a:solidFill>
              </a:rPr>
              <a:t>offset</a:t>
            </a:r>
            <a:r>
              <a:rPr spc="-25" dirty="0">
                <a:solidFill>
                  <a:srgbClr val="5C5B5A"/>
                </a:solidFill>
              </a:rPr>
              <a:t> </a:t>
            </a:r>
            <a:r>
              <a:rPr dirty="0">
                <a:solidFill>
                  <a:srgbClr val="5C5B5A"/>
                </a:solidFill>
              </a:rPr>
              <a:t>by</a:t>
            </a:r>
            <a:r>
              <a:rPr spc="-35" dirty="0">
                <a:solidFill>
                  <a:srgbClr val="5C5B5A"/>
                </a:solidFill>
              </a:rPr>
              <a:t> </a:t>
            </a:r>
            <a:r>
              <a:rPr dirty="0">
                <a:solidFill>
                  <a:srgbClr val="5C5B5A"/>
                </a:solidFill>
              </a:rPr>
              <a:t>high</a:t>
            </a:r>
            <a:r>
              <a:rPr spc="-40" dirty="0">
                <a:solidFill>
                  <a:srgbClr val="5C5B5A"/>
                </a:solidFill>
              </a:rPr>
              <a:t> </a:t>
            </a:r>
            <a:r>
              <a:rPr spc="-10" dirty="0">
                <a:solidFill>
                  <a:srgbClr val="5C5B5A"/>
                </a:solidFill>
              </a:rPr>
              <a:t>levels </a:t>
            </a:r>
            <a:r>
              <a:rPr dirty="0">
                <a:solidFill>
                  <a:srgbClr val="5C5B5A"/>
                </a:solidFill>
              </a:rPr>
              <a:t>of</a:t>
            </a:r>
            <a:r>
              <a:rPr spc="-35" dirty="0">
                <a:solidFill>
                  <a:srgbClr val="5C5B5A"/>
                </a:solidFill>
              </a:rPr>
              <a:t> </a:t>
            </a:r>
            <a:r>
              <a:rPr dirty="0">
                <a:solidFill>
                  <a:srgbClr val="5C5B5A"/>
                </a:solidFill>
              </a:rPr>
              <a:t>respondents</a:t>
            </a:r>
            <a:r>
              <a:rPr spc="-20" dirty="0">
                <a:solidFill>
                  <a:srgbClr val="5C5B5A"/>
                </a:solidFill>
              </a:rPr>
              <a:t> </a:t>
            </a:r>
            <a:r>
              <a:rPr dirty="0">
                <a:solidFill>
                  <a:srgbClr val="5C5B5A"/>
                </a:solidFill>
              </a:rPr>
              <a:t>saying</a:t>
            </a:r>
            <a:r>
              <a:rPr spc="-5" dirty="0">
                <a:solidFill>
                  <a:srgbClr val="5C5B5A"/>
                </a:solidFill>
              </a:rPr>
              <a:t> </a:t>
            </a:r>
            <a:r>
              <a:rPr dirty="0">
                <a:solidFill>
                  <a:srgbClr val="5C5B5A"/>
                </a:solidFill>
              </a:rPr>
              <a:t>this</a:t>
            </a:r>
            <a:r>
              <a:rPr spc="-40" dirty="0">
                <a:solidFill>
                  <a:srgbClr val="5C5B5A"/>
                </a:solidFill>
              </a:rPr>
              <a:t> </a:t>
            </a:r>
            <a:r>
              <a:rPr dirty="0">
                <a:solidFill>
                  <a:srgbClr val="5C5B5A"/>
                </a:solidFill>
              </a:rPr>
              <a:t>is</a:t>
            </a:r>
            <a:r>
              <a:rPr spc="-20" dirty="0">
                <a:solidFill>
                  <a:srgbClr val="5C5B5A"/>
                </a:solidFill>
              </a:rPr>
              <a:t> </a:t>
            </a:r>
            <a:r>
              <a:rPr dirty="0">
                <a:solidFill>
                  <a:srgbClr val="5C5B5A"/>
                </a:solidFill>
              </a:rPr>
              <a:t>not</a:t>
            </a:r>
            <a:r>
              <a:rPr spc="-20" dirty="0">
                <a:solidFill>
                  <a:srgbClr val="5C5B5A"/>
                </a:solidFill>
              </a:rPr>
              <a:t> </a:t>
            </a:r>
            <a:r>
              <a:rPr dirty="0">
                <a:solidFill>
                  <a:srgbClr val="5C5B5A"/>
                </a:solidFill>
              </a:rPr>
              <a:t>available</a:t>
            </a:r>
            <a:r>
              <a:rPr spc="5" dirty="0">
                <a:solidFill>
                  <a:srgbClr val="5C5B5A"/>
                </a:solidFill>
              </a:rPr>
              <a:t> </a:t>
            </a:r>
            <a:r>
              <a:rPr dirty="0">
                <a:solidFill>
                  <a:srgbClr val="5C5B5A"/>
                </a:solidFill>
              </a:rPr>
              <a:t>in</a:t>
            </a:r>
            <a:r>
              <a:rPr spc="-25" dirty="0">
                <a:solidFill>
                  <a:srgbClr val="5C5B5A"/>
                </a:solidFill>
              </a:rPr>
              <a:t> </a:t>
            </a:r>
            <a:r>
              <a:rPr dirty="0">
                <a:solidFill>
                  <a:srgbClr val="5C5B5A"/>
                </a:solidFill>
              </a:rPr>
              <a:t>their</a:t>
            </a:r>
            <a:r>
              <a:rPr spc="-35" dirty="0">
                <a:solidFill>
                  <a:srgbClr val="5C5B5A"/>
                </a:solidFill>
              </a:rPr>
              <a:t> </a:t>
            </a:r>
            <a:r>
              <a:rPr dirty="0">
                <a:solidFill>
                  <a:srgbClr val="5C5B5A"/>
                </a:solidFill>
              </a:rPr>
              <a:t>local</a:t>
            </a:r>
            <a:r>
              <a:rPr spc="-20" dirty="0">
                <a:solidFill>
                  <a:srgbClr val="5C5B5A"/>
                </a:solidFill>
              </a:rPr>
              <a:t> area</a:t>
            </a:r>
          </a:p>
        </p:txBody>
      </p:sp>
      <p:sp>
        <p:nvSpPr>
          <p:cNvPr id="3" name="object 3"/>
          <p:cNvSpPr txBox="1"/>
          <p:nvPr/>
        </p:nvSpPr>
        <p:spPr>
          <a:xfrm>
            <a:off x="3306317" y="1426590"/>
            <a:ext cx="494347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5C5B5A"/>
                </a:solidFill>
                <a:latin typeface="Arial"/>
                <a:cs typeface="Arial"/>
              </a:rPr>
              <a:t>Level</a:t>
            </a:r>
            <a:r>
              <a:rPr sz="1500" b="1" spc="-20" dirty="0">
                <a:solidFill>
                  <a:srgbClr val="5C5B5A"/>
                </a:solidFill>
                <a:latin typeface="Arial"/>
                <a:cs typeface="Arial"/>
              </a:rPr>
              <a:t> </a:t>
            </a:r>
            <a:r>
              <a:rPr sz="1500" b="1" dirty="0">
                <a:solidFill>
                  <a:srgbClr val="5C5B5A"/>
                </a:solidFill>
                <a:latin typeface="Arial"/>
                <a:cs typeface="Arial"/>
              </a:rPr>
              <a:t>of</a:t>
            </a:r>
            <a:r>
              <a:rPr sz="1500" b="1" spc="-35" dirty="0">
                <a:solidFill>
                  <a:srgbClr val="5C5B5A"/>
                </a:solidFill>
                <a:latin typeface="Arial"/>
                <a:cs typeface="Arial"/>
              </a:rPr>
              <a:t> </a:t>
            </a:r>
            <a:r>
              <a:rPr sz="1500" b="1" dirty="0">
                <a:solidFill>
                  <a:srgbClr val="5C5B5A"/>
                </a:solidFill>
                <a:latin typeface="Arial"/>
                <a:cs typeface="Arial"/>
              </a:rPr>
              <a:t>satisfaction</a:t>
            </a:r>
            <a:r>
              <a:rPr sz="1500" b="1" spc="-80" dirty="0">
                <a:solidFill>
                  <a:srgbClr val="5C5B5A"/>
                </a:solidFill>
                <a:latin typeface="Arial"/>
                <a:cs typeface="Arial"/>
              </a:rPr>
              <a:t> </a:t>
            </a:r>
            <a:r>
              <a:rPr sz="1500" b="1" dirty="0">
                <a:solidFill>
                  <a:srgbClr val="5C5B5A"/>
                </a:solidFill>
                <a:latin typeface="Arial"/>
                <a:cs typeface="Arial"/>
              </a:rPr>
              <a:t>with</a:t>
            </a:r>
            <a:r>
              <a:rPr sz="1500" b="1" spc="-75" dirty="0">
                <a:solidFill>
                  <a:srgbClr val="5C5B5A"/>
                </a:solidFill>
                <a:latin typeface="Arial"/>
                <a:cs typeface="Arial"/>
              </a:rPr>
              <a:t> </a:t>
            </a:r>
            <a:r>
              <a:rPr sz="1500" b="1" dirty="0">
                <a:solidFill>
                  <a:srgbClr val="5C5B5A"/>
                </a:solidFill>
                <a:latin typeface="Arial"/>
                <a:cs typeface="Arial"/>
              </a:rPr>
              <a:t>transport</a:t>
            </a:r>
            <a:r>
              <a:rPr sz="1500" b="1" spc="-45" dirty="0">
                <a:solidFill>
                  <a:srgbClr val="5C5B5A"/>
                </a:solidFill>
                <a:latin typeface="Arial"/>
                <a:cs typeface="Arial"/>
              </a:rPr>
              <a:t> </a:t>
            </a:r>
            <a:r>
              <a:rPr sz="1500" b="1" dirty="0">
                <a:solidFill>
                  <a:srgbClr val="5C5B5A"/>
                </a:solidFill>
                <a:latin typeface="Arial"/>
                <a:cs typeface="Arial"/>
              </a:rPr>
              <a:t>and</a:t>
            </a:r>
            <a:r>
              <a:rPr sz="1500" b="1" spc="-45" dirty="0">
                <a:solidFill>
                  <a:srgbClr val="5C5B5A"/>
                </a:solidFill>
                <a:latin typeface="Arial"/>
                <a:cs typeface="Arial"/>
              </a:rPr>
              <a:t> </a:t>
            </a:r>
            <a:r>
              <a:rPr sz="1500" b="1" dirty="0">
                <a:solidFill>
                  <a:srgbClr val="5C5B5A"/>
                </a:solidFill>
                <a:latin typeface="Arial"/>
                <a:cs typeface="Arial"/>
              </a:rPr>
              <a:t>travel</a:t>
            </a:r>
            <a:r>
              <a:rPr sz="1500" b="1" spc="-20" dirty="0">
                <a:solidFill>
                  <a:srgbClr val="5C5B5A"/>
                </a:solidFill>
                <a:latin typeface="Arial"/>
                <a:cs typeface="Arial"/>
              </a:rPr>
              <a:t> </a:t>
            </a:r>
            <a:r>
              <a:rPr sz="1500" b="1" spc="-10" dirty="0">
                <a:solidFill>
                  <a:srgbClr val="5C5B5A"/>
                </a:solidFill>
                <a:latin typeface="Arial"/>
                <a:cs typeface="Arial"/>
              </a:rPr>
              <a:t>facilities</a:t>
            </a:r>
            <a:endParaRPr sz="1500">
              <a:latin typeface="Arial"/>
              <a:cs typeface="Arial"/>
            </a:endParaRPr>
          </a:p>
        </p:txBody>
      </p:sp>
      <p:grpSp>
        <p:nvGrpSpPr>
          <p:cNvPr id="4" name="object 4"/>
          <p:cNvGrpSpPr/>
          <p:nvPr/>
        </p:nvGrpSpPr>
        <p:grpSpPr>
          <a:xfrm>
            <a:off x="291998" y="4602479"/>
            <a:ext cx="11611610" cy="699770"/>
            <a:chOff x="291998" y="4602479"/>
            <a:chExt cx="11611610" cy="699770"/>
          </a:xfrm>
        </p:grpSpPr>
        <p:sp>
          <p:nvSpPr>
            <p:cNvPr id="5" name="object 5"/>
            <p:cNvSpPr/>
            <p:nvPr/>
          </p:nvSpPr>
          <p:spPr>
            <a:xfrm>
              <a:off x="963168" y="5167883"/>
              <a:ext cx="10269220" cy="129539"/>
            </a:xfrm>
            <a:custGeom>
              <a:avLst/>
              <a:gdLst/>
              <a:ahLst/>
              <a:cxnLst/>
              <a:rect l="l" t="t" r="r" b="b"/>
              <a:pathLst>
                <a:path w="10269220" h="129539">
                  <a:moveTo>
                    <a:pt x="1568196" y="64020"/>
                  </a:moveTo>
                  <a:lnTo>
                    <a:pt x="0" y="64020"/>
                  </a:lnTo>
                  <a:lnTo>
                    <a:pt x="0" y="129286"/>
                  </a:lnTo>
                  <a:lnTo>
                    <a:pt x="1568196" y="129286"/>
                  </a:lnTo>
                  <a:lnTo>
                    <a:pt x="1568196" y="64020"/>
                  </a:lnTo>
                  <a:close/>
                </a:path>
                <a:path w="10269220" h="129539">
                  <a:moveTo>
                    <a:pt x="4468368" y="30480"/>
                  </a:moveTo>
                  <a:lnTo>
                    <a:pt x="2900172" y="30480"/>
                  </a:lnTo>
                  <a:lnTo>
                    <a:pt x="2900172" y="129286"/>
                  </a:lnTo>
                  <a:lnTo>
                    <a:pt x="4468368" y="129286"/>
                  </a:lnTo>
                  <a:lnTo>
                    <a:pt x="4468368" y="30480"/>
                  </a:lnTo>
                  <a:close/>
                </a:path>
                <a:path w="10269220" h="129539">
                  <a:moveTo>
                    <a:pt x="7368540" y="0"/>
                  </a:moveTo>
                  <a:lnTo>
                    <a:pt x="5800344" y="0"/>
                  </a:lnTo>
                  <a:lnTo>
                    <a:pt x="5800344" y="129286"/>
                  </a:lnTo>
                  <a:lnTo>
                    <a:pt x="7368540" y="129286"/>
                  </a:lnTo>
                  <a:lnTo>
                    <a:pt x="7368540" y="0"/>
                  </a:lnTo>
                  <a:close/>
                </a:path>
                <a:path w="10269220" h="129539">
                  <a:moveTo>
                    <a:pt x="10268712" y="62484"/>
                  </a:moveTo>
                  <a:lnTo>
                    <a:pt x="8700516" y="62484"/>
                  </a:lnTo>
                  <a:lnTo>
                    <a:pt x="8700516" y="129286"/>
                  </a:lnTo>
                  <a:lnTo>
                    <a:pt x="10268712" y="129286"/>
                  </a:lnTo>
                  <a:lnTo>
                    <a:pt x="10268712" y="62484"/>
                  </a:lnTo>
                  <a:close/>
                </a:path>
              </a:pathLst>
            </a:custGeom>
            <a:solidFill>
              <a:srgbClr val="5C5B5A"/>
            </a:solidFill>
          </p:spPr>
          <p:txBody>
            <a:bodyPr wrap="square" lIns="0" tIns="0" rIns="0" bIns="0" rtlCol="0"/>
            <a:lstStyle/>
            <a:p>
              <a:endParaRPr/>
            </a:p>
          </p:txBody>
        </p:sp>
        <p:sp>
          <p:nvSpPr>
            <p:cNvPr id="6" name="object 6"/>
            <p:cNvSpPr/>
            <p:nvPr/>
          </p:nvSpPr>
          <p:spPr>
            <a:xfrm>
              <a:off x="9663683" y="4602479"/>
              <a:ext cx="1568450" cy="628015"/>
            </a:xfrm>
            <a:custGeom>
              <a:avLst/>
              <a:gdLst/>
              <a:ahLst/>
              <a:cxnLst/>
              <a:rect l="l" t="t" r="r" b="b"/>
              <a:pathLst>
                <a:path w="1568450" h="628014">
                  <a:moveTo>
                    <a:pt x="1568196" y="0"/>
                  </a:moveTo>
                  <a:lnTo>
                    <a:pt x="0" y="0"/>
                  </a:lnTo>
                  <a:lnTo>
                    <a:pt x="0" y="627888"/>
                  </a:lnTo>
                  <a:lnTo>
                    <a:pt x="1568196" y="627888"/>
                  </a:lnTo>
                  <a:lnTo>
                    <a:pt x="1568196" y="0"/>
                  </a:lnTo>
                  <a:close/>
                </a:path>
              </a:pathLst>
            </a:custGeom>
            <a:solidFill>
              <a:srgbClr val="00AFEF"/>
            </a:solidFill>
          </p:spPr>
          <p:txBody>
            <a:bodyPr wrap="square" lIns="0" tIns="0" rIns="0" bIns="0" rtlCol="0"/>
            <a:lstStyle/>
            <a:p>
              <a:endParaRPr/>
            </a:p>
          </p:txBody>
        </p:sp>
        <p:sp>
          <p:nvSpPr>
            <p:cNvPr id="7" name="object 7"/>
            <p:cNvSpPr/>
            <p:nvPr/>
          </p:nvSpPr>
          <p:spPr>
            <a:xfrm>
              <a:off x="963168" y="5132831"/>
              <a:ext cx="1568450" cy="99060"/>
            </a:xfrm>
            <a:custGeom>
              <a:avLst/>
              <a:gdLst/>
              <a:ahLst/>
              <a:cxnLst/>
              <a:rect l="l" t="t" r="r" b="b"/>
              <a:pathLst>
                <a:path w="1568450" h="99060">
                  <a:moveTo>
                    <a:pt x="1568195" y="0"/>
                  </a:moveTo>
                  <a:lnTo>
                    <a:pt x="0" y="0"/>
                  </a:lnTo>
                  <a:lnTo>
                    <a:pt x="0" y="99060"/>
                  </a:lnTo>
                  <a:lnTo>
                    <a:pt x="1568195" y="99060"/>
                  </a:lnTo>
                  <a:lnTo>
                    <a:pt x="1568195" y="0"/>
                  </a:lnTo>
                  <a:close/>
                </a:path>
              </a:pathLst>
            </a:custGeom>
            <a:solidFill>
              <a:srgbClr val="006FC0"/>
            </a:solidFill>
          </p:spPr>
          <p:txBody>
            <a:bodyPr wrap="square" lIns="0" tIns="0" rIns="0" bIns="0" rtlCol="0"/>
            <a:lstStyle/>
            <a:p>
              <a:endParaRPr/>
            </a:p>
          </p:txBody>
        </p:sp>
        <p:sp>
          <p:nvSpPr>
            <p:cNvPr id="8" name="object 8"/>
            <p:cNvSpPr/>
            <p:nvPr/>
          </p:nvSpPr>
          <p:spPr>
            <a:xfrm>
              <a:off x="296760" y="5297169"/>
              <a:ext cx="11602085" cy="0"/>
            </a:xfrm>
            <a:custGeom>
              <a:avLst/>
              <a:gdLst/>
              <a:ahLst/>
              <a:cxnLst/>
              <a:rect l="l" t="t" r="r" b="b"/>
              <a:pathLst>
                <a:path w="11602085">
                  <a:moveTo>
                    <a:pt x="0" y="0"/>
                  </a:moveTo>
                  <a:lnTo>
                    <a:pt x="11601615" y="0"/>
                  </a:lnTo>
                </a:path>
              </a:pathLst>
            </a:custGeom>
            <a:ln w="9525">
              <a:solidFill>
                <a:srgbClr val="D9D9D9"/>
              </a:solidFill>
            </a:ln>
          </p:spPr>
          <p:txBody>
            <a:bodyPr wrap="square" lIns="0" tIns="0" rIns="0" bIns="0" rtlCol="0"/>
            <a:lstStyle/>
            <a:p>
              <a:endParaRPr/>
            </a:p>
          </p:txBody>
        </p:sp>
      </p:grpSp>
      <p:sp>
        <p:nvSpPr>
          <p:cNvPr id="9" name="object 9"/>
          <p:cNvSpPr txBox="1"/>
          <p:nvPr/>
        </p:nvSpPr>
        <p:spPr>
          <a:xfrm>
            <a:off x="6763511" y="4955285"/>
            <a:ext cx="1568450" cy="219075"/>
          </a:xfrm>
          <a:prstGeom prst="rect">
            <a:avLst/>
          </a:prstGeom>
          <a:solidFill>
            <a:srgbClr val="00AFEF"/>
          </a:solidFill>
        </p:spPr>
        <p:txBody>
          <a:bodyPr vert="horz" wrap="square" lIns="0" tIns="3175" rIns="0" bIns="0" rtlCol="0">
            <a:spAutoFit/>
          </a:bodyPr>
          <a:lstStyle/>
          <a:p>
            <a:pPr marL="635" algn="ctr">
              <a:lnSpc>
                <a:spcPct val="100000"/>
              </a:lnSpc>
              <a:spcBef>
                <a:spcPts val="25"/>
              </a:spcBef>
            </a:pPr>
            <a:r>
              <a:rPr sz="1200" spc="-25" dirty="0">
                <a:solidFill>
                  <a:srgbClr val="FFFFFF"/>
                </a:solidFill>
                <a:latin typeface="Arial"/>
                <a:cs typeface="Arial"/>
              </a:rPr>
              <a:t>7%</a:t>
            </a:r>
            <a:endParaRPr sz="1200">
              <a:latin typeface="Arial"/>
              <a:cs typeface="Arial"/>
            </a:endParaRPr>
          </a:p>
        </p:txBody>
      </p:sp>
      <p:sp>
        <p:nvSpPr>
          <p:cNvPr id="10" name="object 10"/>
          <p:cNvSpPr txBox="1"/>
          <p:nvPr/>
        </p:nvSpPr>
        <p:spPr>
          <a:xfrm>
            <a:off x="10282808" y="480860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Arial"/>
                <a:cs typeface="Arial"/>
              </a:rPr>
              <a:t>19%</a:t>
            </a:r>
            <a:endParaRPr sz="1200">
              <a:latin typeface="Arial"/>
              <a:cs typeface="Arial"/>
            </a:endParaRPr>
          </a:p>
        </p:txBody>
      </p:sp>
      <p:sp>
        <p:nvSpPr>
          <p:cNvPr id="11" name="object 11"/>
          <p:cNvSpPr txBox="1"/>
          <p:nvPr/>
        </p:nvSpPr>
        <p:spPr>
          <a:xfrm>
            <a:off x="1432305" y="5100066"/>
            <a:ext cx="24765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Arial"/>
                <a:cs typeface="Arial"/>
              </a:rPr>
              <a:t>3%</a:t>
            </a:r>
            <a:endParaRPr sz="1200">
              <a:latin typeface="Arial"/>
              <a:cs typeface="Arial"/>
            </a:endParaRPr>
          </a:p>
        </p:txBody>
      </p:sp>
      <p:sp>
        <p:nvSpPr>
          <p:cNvPr id="12" name="object 12"/>
          <p:cNvSpPr txBox="1"/>
          <p:nvPr/>
        </p:nvSpPr>
        <p:spPr>
          <a:xfrm>
            <a:off x="3863340" y="4978527"/>
            <a:ext cx="1568450" cy="196215"/>
          </a:xfrm>
          <a:prstGeom prst="rect">
            <a:avLst/>
          </a:prstGeom>
          <a:solidFill>
            <a:srgbClr val="006FC0"/>
          </a:solidFill>
        </p:spPr>
        <p:txBody>
          <a:bodyPr vert="horz" wrap="square" lIns="0" tIns="39370" rIns="0" bIns="0" rtlCol="0">
            <a:spAutoFit/>
          </a:bodyPr>
          <a:lstStyle/>
          <a:p>
            <a:pPr marR="17780" algn="ctr">
              <a:lnSpc>
                <a:spcPts val="1230"/>
              </a:lnSpc>
              <a:spcBef>
                <a:spcPts val="310"/>
              </a:spcBef>
            </a:pPr>
            <a:r>
              <a:rPr sz="1200" spc="-25" dirty="0">
                <a:solidFill>
                  <a:srgbClr val="FFFFFF"/>
                </a:solidFill>
                <a:latin typeface="Arial"/>
                <a:cs typeface="Arial"/>
              </a:rPr>
              <a:t>6%</a:t>
            </a:r>
            <a:endParaRPr sz="1200">
              <a:latin typeface="Arial"/>
              <a:cs typeface="Arial"/>
            </a:endParaRPr>
          </a:p>
        </p:txBody>
      </p:sp>
      <p:sp>
        <p:nvSpPr>
          <p:cNvPr id="13" name="object 13"/>
          <p:cNvSpPr txBox="1"/>
          <p:nvPr/>
        </p:nvSpPr>
        <p:spPr>
          <a:xfrm>
            <a:off x="6763511" y="4681728"/>
            <a:ext cx="1568450" cy="273685"/>
          </a:xfrm>
          <a:prstGeom prst="rect">
            <a:avLst/>
          </a:prstGeom>
          <a:solidFill>
            <a:srgbClr val="006FC0"/>
          </a:solidFill>
        </p:spPr>
        <p:txBody>
          <a:bodyPr vert="horz" wrap="square" lIns="0" tIns="33655" rIns="0" bIns="0" rtlCol="0">
            <a:spAutoFit/>
          </a:bodyPr>
          <a:lstStyle/>
          <a:p>
            <a:pPr marL="635" algn="ctr">
              <a:lnSpc>
                <a:spcPct val="100000"/>
              </a:lnSpc>
              <a:spcBef>
                <a:spcPts val="265"/>
              </a:spcBef>
            </a:pPr>
            <a:r>
              <a:rPr sz="1200" spc="-25" dirty="0">
                <a:solidFill>
                  <a:srgbClr val="FFFFFF"/>
                </a:solidFill>
                <a:latin typeface="Arial"/>
                <a:cs typeface="Arial"/>
              </a:rPr>
              <a:t>8%</a:t>
            </a:r>
            <a:endParaRPr sz="1200">
              <a:latin typeface="Arial"/>
              <a:cs typeface="Arial"/>
            </a:endParaRPr>
          </a:p>
        </p:txBody>
      </p:sp>
      <p:sp>
        <p:nvSpPr>
          <p:cNvPr id="14" name="object 14"/>
          <p:cNvSpPr txBox="1"/>
          <p:nvPr/>
        </p:nvSpPr>
        <p:spPr>
          <a:xfrm>
            <a:off x="9663683" y="4271771"/>
            <a:ext cx="1568450" cy="330835"/>
          </a:xfrm>
          <a:prstGeom prst="rect">
            <a:avLst/>
          </a:prstGeom>
          <a:solidFill>
            <a:srgbClr val="006FC0"/>
          </a:solidFill>
        </p:spPr>
        <p:txBody>
          <a:bodyPr vert="horz" wrap="square" lIns="0" tIns="19050" rIns="0" bIns="0" rtlCol="0">
            <a:spAutoFit/>
          </a:bodyPr>
          <a:lstStyle/>
          <a:p>
            <a:pPr marL="1905" algn="ctr">
              <a:lnSpc>
                <a:spcPct val="100000"/>
              </a:lnSpc>
              <a:spcBef>
                <a:spcPts val="150"/>
              </a:spcBef>
            </a:pPr>
            <a:r>
              <a:rPr sz="1200" spc="-25" dirty="0">
                <a:solidFill>
                  <a:srgbClr val="FFFFFF"/>
                </a:solidFill>
                <a:latin typeface="Arial"/>
                <a:cs typeface="Arial"/>
              </a:rPr>
              <a:t>10%</a:t>
            </a:r>
            <a:endParaRPr sz="1200">
              <a:latin typeface="Arial"/>
              <a:cs typeface="Arial"/>
            </a:endParaRPr>
          </a:p>
        </p:txBody>
      </p:sp>
      <p:sp>
        <p:nvSpPr>
          <p:cNvPr id="15" name="object 15"/>
          <p:cNvSpPr txBox="1"/>
          <p:nvPr/>
        </p:nvSpPr>
        <p:spPr>
          <a:xfrm>
            <a:off x="963167" y="4978527"/>
            <a:ext cx="1568450" cy="172085"/>
          </a:xfrm>
          <a:prstGeom prst="rect">
            <a:avLst/>
          </a:prstGeom>
          <a:solidFill>
            <a:srgbClr val="FF0000"/>
          </a:solidFill>
        </p:spPr>
        <p:txBody>
          <a:bodyPr vert="horz" wrap="square" lIns="0" tIns="0" rIns="0" bIns="0" rtlCol="0">
            <a:spAutoFit/>
          </a:bodyPr>
          <a:lstStyle/>
          <a:p>
            <a:pPr marL="507365">
              <a:lnSpc>
                <a:spcPts val="1265"/>
              </a:lnSpc>
            </a:pPr>
            <a:r>
              <a:rPr sz="1200" spc="-25" dirty="0">
                <a:solidFill>
                  <a:srgbClr val="FFFFFF"/>
                </a:solidFill>
                <a:latin typeface="Arial"/>
                <a:cs typeface="Arial"/>
              </a:rPr>
              <a:t>5%</a:t>
            </a:r>
            <a:endParaRPr sz="1200">
              <a:latin typeface="Arial"/>
              <a:cs typeface="Arial"/>
            </a:endParaRPr>
          </a:p>
        </p:txBody>
      </p:sp>
      <p:sp>
        <p:nvSpPr>
          <p:cNvPr id="16" name="object 16"/>
          <p:cNvSpPr txBox="1"/>
          <p:nvPr/>
        </p:nvSpPr>
        <p:spPr>
          <a:xfrm>
            <a:off x="3863340" y="4806696"/>
            <a:ext cx="1568450" cy="172085"/>
          </a:xfrm>
          <a:prstGeom prst="rect">
            <a:avLst/>
          </a:prstGeom>
          <a:solidFill>
            <a:srgbClr val="FF0000"/>
          </a:solidFill>
        </p:spPr>
        <p:txBody>
          <a:bodyPr vert="horz" wrap="square" lIns="0" tIns="1905" rIns="0" bIns="0" rtlCol="0">
            <a:spAutoFit/>
          </a:bodyPr>
          <a:lstStyle/>
          <a:p>
            <a:pPr marR="17780" algn="ctr">
              <a:lnSpc>
                <a:spcPts val="1335"/>
              </a:lnSpc>
              <a:spcBef>
                <a:spcPts val="15"/>
              </a:spcBef>
            </a:pPr>
            <a:r>
              <a:rPr sz="1200" spc="-25" dirty="0">
                <a:solidFill>
                  <a:srgbClr val="FFFFFF"/>
                </a:solidFill>
                <a:latin typeface="Arial"/>
                <a:cs typeface="Arial"/>
              </a:rPr>
              <a:t>6%</a:t>
            </a:r>
            <a:endParaRPr sz="1200">
              <a:latin typeface="Arial"/>
              <a:cs typeface="Arial"/>
            </a:endParaRPr>
          </a:p>
        </p:txBody>
      </p:sp>
      <p:sp>
        <p:nvSpPr>
          <p:cNvPr id="17" name="object 17"/>
          <p:cNvSpPr txBox="1"/>
          <p:nvPr/>
        </p:nvSpPr>
        <p:spPr>
          <a:xfrm>
            <a:off x="6763511" y="4421123"/>
            <a:ext cx="1568450" cy="260985"/>
          </a:xfrm>
          <a:prstGeom prst="rect">
            <a:avLst/>
          </a:prstGeom>
          <a:solidFill>
            <a:srgbClr val="FF0000"/>
          </a:solidFill>
        </p:spPr>
        <p:txBody>
          <a:bodyPr vert="horz" wrap="square" lIns="0" tIns="21590" rIns="0" bIns="0" rtlCol="0">
            <a:spAutoFit/>
          </a:bodyPr>
          <a:lstStyle/>
          <a:p>
            <a:pPr marL="635" algn="ctr">
              <a:lnSpc>
                <a:spcPct val="100000"/>
              </a:lnSpc>
              <a:spcBef>
                <a:spcPts val="170"/>
              </a:spcBef>
            </a:pPr>
            <a:r>
              <a:rPr sz="1200" spc="-25" dirty="0">
                <a:solidFill>
                  <a:srgbClr val="FFFFFF"/>
                </a:solidFill>
                <a:latin typeface="Arial"/>
                <a:cs typeface="Arial"/>
              </a:rPr>
              <a:t>8%</a:t>
            </a:r>
            <a:endParaRPr sz="1200">
              <a:latin typeface="Arial"/>
              <a:cs typeface="Arial"/>
            </a:endParaRPr>
          </a:p>
        </p:txBody>
      </p:sp>
      <p:sp>
        <p:nvSpPr>
          <p:cNvPr id="18" name="object 18"/>
          <p:cNvSpPr txBox="1"/>
          <p:nvPr/>
        </p:nvSpPr>
        <p:spPr>
          <a:xfrm>
            <a:off x="9663683" y="4139184"/>
            <a:ext cx="1568450" cy="132715"/>
          </a:xfrm>
          <a:prstGeom prst="rect">
            <a:avLst/>
          </a:prstGeom>
          <a:solidFill>
            <a:srgbClr val="FF0000"/>
          </a:solidFill>
        </p:spPr>
        <p:txBody>
          <a:bodyPr vert="horz" wrap="square" lIns="0" tIns="0" rIns="0" bIns="0" rtlCol="0">
            <a:spAutoFit/>
          </a:bodyPr>
          <a:lstStyle/>
          <a:p>
            <a:pPr marL="1905" algn="ctr">
              <a:lnSpc>
                <a:spcPts val="1045"/>
              </a:lnSpc>
            </a:pPr>
            <a:r>
              <a:rPr sz="1200" spc="-25" dirty="0">
                <a:solidFill>
                  <a:srgbClr val="FFFFFF"/>
                </a:solidFill>
                <a:latin typeface="Arial"/>
                <a:cs typeface="Arial"/>
              </a:rPr>
              <a:t>4%</a:t>
            </a:r>
            <a:endParaRPr sz="1200">
              <a:latin typeface="Arial"/>
              <a:cs typeface="Arial"/>
            </a:endParaRPr>
          </a:p>
        </p:txBody>
      </p:sp>
      <p:sp>
        <p:nvSpPr>
          <p:cNvPr id="19" name="object 19"/>
          <p:cNvSpPr txBox="1"/>
          <p:nvPr/>
        </p:nvSpPr>
        <p:spPr>
          <a:xfrm>
            <a:off x="963167" y="4610100"/>
            <a:ext cx="1568450" cy="368935"/>
          </a:xfrm>
          <a:prstGeom prst="rect">
            <a:avLst/>
          </a:prstGeom>
          <a:solidFill>
            <a:srgbClr val="FF9999"/>
          </a:solidFill>
        </p:spPr>
        <p:txBody>
          <a:bodyPr vert="horz" wrap="square" lIns="0" tIns="32384" rIns="0" bIns="0" rtlCol="0">
            <a:spAutoFit/>
          </a:bodyPr>
          <a:lstStyle/>
          <a:p>
            <a:pPr algn="ctr">
              <a:lnSpc>
                <a:spcPct val="100000"/>
              </a:lnSpc>
              <a:spcBef>
                <a:spcPts val="254"/>
              </a:spcBef>
            </a:pPr>
            <a:r>
              <a:rPr sz="1200" spc="-25" dirty="0">
                <a:solidFill>
                  <a:srgbClr val="FFFFFF"/>
                </a:solidFill>
                <a:latin typeface="Arial"/>
                <a:cs typeface="Arial"/>
              </a:rPr>
              <a:t>11%</a:t>
            </a:r>
            <a:endParaRPr sz="1200">
              <a:latin typeface="Arial"/>
              <a:cs typeface="Arial"/>
            </a:endParaRPr>
          </a:p>
        </p:txBody>
      </p:sp>
      <p:sp>
        <p:nvSpPr>
          <p:cNvPr id="20" name="object 20"/>
          <p:cNvSpPr txBox="1"/>
          <p:nvPr/>
        </p:nvSpPr>
        <p:spPr>
          <a:xfrm>
            <a:off x="3863340" y="4511040"/>
            <a:ext cx="1568450" cy="295910"/>
          </a:xfrm>
          <a:prstGeom prst="rect">
            <a:avLst/>
          </a:prstGeom>
          <a:solidFill>
            <a:srgbClr val="FF9999"/>
          </a:solidFill>
        </p:spPr>
        <p:txBody>
          <a:bodyPr vert="horz" wrap="square" lIns="0" tIns="14604" rIns="0" bIns="0" rtlCol="0">
            <a:spAutoFit/>
          </a:bodyPr>
          <a:lstStyle/>
          <a:p>
            <a:pPr algn="ctr">
              <a:lnSpc>
                <a:spcPct val="100000"/>
              </a:lnSpc>
              <a:spcBef>
                <a:spcPts val="114"/>
              </a:spcBef>
            </a:pPr>
            <a:r>
              <a:rPr sz="1200" spc="-25" dirty="0">
                <a:solidFill>
                  <a:srgbClr val="FFFFFF"/>
                </a:solidFill>
                <a:latin typeface="Arial"/>
                <a:cs typeface="Arial"/>
              </a:rPr>
              <a:t>9%</a:t>
            </a:r>
            <a:endParaRPr sz="1200">
              <a:latin typeface="Arial"/>
              <a:cs typeface="Arial"/>
            </a:endParaRPr>
          </a:p>
        </p:txBody>
      </p:sp>
      <p:sp>
        <p:nvSpPr>
          <p:cNvPr id="21" name="object 21"/>
          <p:cNvSpPr txBox="1"/>
          <p:nvPr/>
        </p:nvSpPr>
        <p:spPr>
          <a:xfrm>
            <a:off x="6763511" y="4078800"/>
            <a:ext cx="1568450" cy="342900"/>
          </a:xfrm>
          <a:prstGeom prst="rect">
            <a:avLst/>
          </a:prstGeom>
          <a:solidFill>
            <a:srgbClr val="FF9999"/>
          </a:solidFill>
        </p:spPr>
        <p:txBody>
          <a:bodyPr vert="horz" wrap="square" lIns="0" tIns="0" rIns="0" bIns="0" rtlCol="0">
            <a:spAutoFit/>
          </a:bodyPr>
          <a:lstStyle/>
          <a:p>
            <a:pPr marR="15875" algn="ctr">
              <a:lnSpc>
                <a:spcPts val="1380"/>
              </a:lnSpc>
            </a:pPr>
            <a:r>
              <a:rPr sz="1200" spc="-25" dirty="0">
                <a:solidFill>
                  <a:srgbClr val="FFFFFF"/>
                </a:solidFill>
                <a:latin typeface="Arial"/>
                <a:cs typeface="Arial"/>
              </a:rPr>
              <a:t>11%</a:t>
            </a:r>
            <a:endParaRPr sz="1200">
              <a:latin typeface="Arial"/>
              <a:cs typeface="Arial"/>
            </a:endParaRPr>
          </a:p>
        </p:txBody>
      </p:sp>
      <p:sp>
        <p:nvSpPr>
          <p:cNvPr id="22" name="object 22"/>
          <p:cNvSpPr txBox="1"/>
          <p:nvPr/>
        </p:nvSpPr>
        <p:spPr>
          <a:xfrm>
            <a:off x="9663683" y="3974591"/>
            <a:ext cx="1568450" cy="165100"/>
          </a:xfrm>
          <a:prstGeom prst="rect">
            <a:avLst/>
          </a:prstGeom>
          <a:solidFill>
            <a:srgbClr val="FF9999"/>
          </a:solidFill>
        </p:spPr>
        <p:txBody>
          <a:bodyPr vert="horz" wrap="square" lIns="0" tIns="0" rIns="0" bIns="0" rtlCol="0">
            <a:spAutoFit/>
          </a:bodyPr>
          <a:lstStyle/>
          <a:p>
            <a:pPr marL="1905" algn="ctr">
              <a:lnSpc>
                <a:spcPts val="1295"/>
              </a:lnSpc>
            </a:pPr>
            <a:r>
              <a:rPr sz="1200" spc="-25" dirty="0">
                <a:solidFill>
                  <a:srgbClr val="FFFFFF"/>
                </a:solidFill>
                <a:latin typeface="Arial"/>
                <a:cs typeface="Arial"/>
              </a:rPr>
              <a:t>5%</a:t>
            </a:r>
            <a:endParaRPr sz="1200">
              <a:latin typeface="Arial"/>
              <a:cs typeface="Arial"/>
            </a:endParaRPr>
          </a:p>
        </p:txBody>
      </p:sp>
      <p:sp>
        <p:nvSpPr>
          <p:cNvPr id="23" name="object 23"/>
          <p:cNvSpPr txBox="1"/>
          <p:nvPr/>
        </p:nvSpPr>
        <p:spPr>
          <a:xfrm>
            <a:off x="963167" y="4145807"/>
            <a:ext cx="1568450" cy="464820"/>
          </a:xfrm>
          <a:prstGeom prst="rect">
            <a:avLst/>
          </a:prstGeom>
          <a:solidFill>
            <a:srgbClr val="A4A4A4"/>
          </a:solidFill>
        </p:spPr>
        <p:txBody>
          <a:bodyPr vert="horz" wrap="square" lIns="0" tIns="154940" rIns="0" bIns="0" rtlCol="0">
            <a:spAutoFit/>
          </a:bodyPr>
          <a:lstStyle/>
          <a:p>
            <a:pPr algn="ctr">
              <a:lnSpc>
                <a:spcPct val="100000"/>
              </a:lnSpc>
              <a:spcBef>
                <a:spcPts val="1220"/>
              </a:spcBef>
            </a:pPr>
            <a:r>
              <a:rPr sz="1200" spc="-25" dirty="0">
                <a:solidFill>
                  <a:srgbClr val="FFFFFF"/>
                </a:solidFill>
                <a:latin typeface="Arial"/>
                <a:cs typeface="Arial"/>
              </a:rPr>
              <a:t>13%</a:t>
            </a:r>
            <a:endParaRPr sz="1200">
              <a:latin typeface="Arial"/>
              <a:cs typeface="Arial"/>
            </a:endParaRPr>
          </a:p>
        </p:txBody>
      </p:sp>
      <p:sp>
        <p:nvSpPr>
          <p:cNvPr id="24" name="object 24"/>
          <p:cNvSpPr txBox="1"/>
          <p:nvPr/>
        </p:nvSpPr>
        <p:spPr>
          <a:xfrm>
            <a:off x="3863340" y="3971944"/>
            <a:ext cx="1568450" cy="539115"/>
          </a:xfrm>
          <a:prstGeom prst="rect">
            <a:avLst/>
          </a:prstGeom>
          <a:solidFill>
            <a:srgbClr val="A4A4A4"/>
          </a:solidFill>
        </p:spPr>
        <p:txBody>
          <a:bodyPr vert="horz" wrap="square" lIns="0" tIns="165100" rIns="0" bIns="0" rtlCol="0">
            <a:spAutoFit/>
          </a:bodyPr>
          <a:lstStyle/>
          <a:p>
            <a:pPr algn="ctr">
              <a:lnSpc>
                <a:spcPct val="100000"/>
              </a:lnSpc>
              <a:spcBef>
                <a:spcPts val="1300"/>
              </a:spcBef>
            </a:pPr>
            <a:r>
              <a:rPr sz="1200" spc="-25" dirty="0">
                <a:solidFill>
                  <a:srgbClr val="FFFFFF"/>
                </a:solidFill>
                <a:latin typeface="Arial"/>
                <a:cs typeface="Arial"/>
              </a:rPr>
              <a:t>17%</a:t>
            </a:r>
            <a:endParaRPr sz="1200">
              <a:latin typeface="Arial"/>
              <a:cs typeface="Arial"/>
            </a:endParaRPr>
          </a:p>
        </p:txBody>
      </p:sp>
      <p:sp>
        <p:nvSpPr>
          <p:cNvPr id="25" name="object 25"/>
          <p:cNvSpPr txBox="1"/>
          <p:nvPr/>
        </p:nvSpPr>
        <p:spPr>
          <a:xfrm>
            <a:off x="6763511" y="3548245"/>
            <a:ext cx="1568450" cy="530860"/>
          </a:xfrm>
          <a:prstGeom prst="rect">
            <a:avLst/>
          </a:prstGeom>
          <a:solidFill>
            <a:srgbClr val="A4A4A4"/>
          </a:solidFill>
        </p:spPr>
        <p:txBody>
          <a:bodyPr vert="horz" wrap="square" lIns="0" tIns="145415" rIns="0" bIns="0" rtlCol="0">
            <a:spAutoFit/>
          </a:bodyPr>
          <a:lstStyle/>
          <a:p>
            <a:pPr marL="1270" algn="ctr">
              <a:lnSpc>
                <a:spcPct val="100000"/>
              </a:lnSpc>
              <a:spcBef>
                <a:spcPts val="1145"/>
              </a:spcBef>
            </a:pPr>
            <a:r>
              <a:rPr sz="1200" spc="-25" dirty="0">
                <a:solidFill>
                  <a:srgbClr val="FFFFFF"/>
                </a:solidFill>
                <a:latin typeface="Arial"/>
                <a:cs typeface="Arial"/>
              </a:rPr>
              <a:t>17%</a:t>
            </a:r>
            <a:endParaRPr sz="1200">
              <a:latin typeface="Arial"/>
              <a:cs typeface="Arial"/>
            </a:endParaRPr>
          </a:p>
        </p:txBody>
      </p:sp>
      <p:sp>
        <p:nvSpPr>
          <p:cNvPr id="26" name="object 26"/>
          <p:cNvSpPr txBox="1"/>
          <p:nvPr/>
        </p:nvSpPr>
        <p:spPr>
          <a:xfrm>
            <a:off x="9663683" y="3548245"/>
            <a:ext cx="1568450" cy="426720"/>
          </a:xfrm>
          <a:prstGeom prst="rect">
            <a:avLst/>
          </a:prstGeom>
          <a:solidFill>
            <a:srgbClr val="A4A4A4"/>
          </a:solidFill>
        </p:spPr>
        <p:txBody>
          <a:bodyPr vert="horz" wrap="square" lIns="0" tIns="63500" rIns="0" bIns="0" rtlCol="0">
            <a:spAutoFit/>
          </a:bodyPr>
          <a:lstStyle/>
          <a:p>
            <a:pPr marL="2540" algn="ctr">
              <a:lnSpc>
                <a:spcPct val="100000"/>
              </a:lnSpc>
              <a:spcBef>
                <a:spcPts val="500"/>
              </a:spcBef>
            </a:pPr>
            <a:r>
              <a:rPr sz="1200" spc="-25" dirty="0">
                <a:solidFill>
                  <a:srgbClr val="FFFFFF"/>
                </a:solidFill>
                <a:latin typeface="Arial"/>
                <a:cs typeface="Arial"/>
              </a:rPr>
              <a:t>13%</a:t>
            </a:r>
            <a:endParaRPr sz="1200">
              <a:latin typeface="Arial"/>
              <a:cs typeface="Arial"/>
            </a:endParaRPr>
          </a:p>
        </p:txBody>
      </p:sp>
      <p:sp>
        <p:nvSpPr>
          <p:cNvPr id="27" name="object 27"/>
          <p:cNvSpPr txBox="1"/>
          <p:nvPr/>
        </p:nvSpPr>
        <p:spPr>
          <a:xfrm>
            <a:off x="963167" y="2906267"/>
            <a:ext cx="1568450" cy="1240155"/>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30"/>
              </a:spcBef>
            </a:pPr>
            <a:endParaRPr sz="1200">
              <a:latin typeface="Times New Roman"/>
              <a:cs typeface="Times New Roman"/>
            </a:endParaRPr>
          </a:p>
          <a:p>
            <a:pPr algn="ctr">
              <a:lnSpc>
                <a:spcPct val="100000"/>
              </a:lnSpc>
              <a:spcBef>
                <a:spcPts val="5"/>
              </a:spcBef>
            </a:pPr>
            <a:r>
              <a:rPr sz="1200" spc="-25" dirty="0">
                <a:solidFill>
                  <a:srgbClr val="5C5B5A"/>
                </a:solidFill>
                <a:latin typeface="Arial"/>
                <a:cs typeface="Arial"/>
              </a:rPr>
              <a:t>39%</a:t>
            </a:r>
            <a:endParaRPr sz="1200">
              <a:latin typeface="Arial"/>
              <a:cs typeface="Arial"/>
            </a:endParaRPr>
          </a:p>
        </p:txBody>
      </p:sp>
      <p:sp>
        <p:nvSpPr>
          <p:cNvPr id="28" name="object 28"/>
          <p:cNvSpPr txBox="1"/>
          <p:nvPr/>
        </p:nvSpPr>
        <p:spPr>
          <a:xfrm>
            <a:off x="3863340" y="2775204"/>
            <a:ext cx="1568450" cy="1196975"/>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1125"/>
              </a:spcBef>
            </a:pPr>
            <a:endParaRPr sz="1200">
              <a:latin typeface="Times New Roman"/>
              <a:cs typeface="Times New Roman"/>
            </a:endParaRPr>
          </a:p>
          <a:p>
            <a:pPr algn="ctr">
              <a:lnSpc>
                <a:spcPct val="100000"/>
              </a:lnSpc>
            </a:pPr>
            <a:r>
              <a:rPr sz="1200" spc="-25" dirty="0">
                <a:solidFill>
                  <a:srgbClr val="5C5B5A"/>
                </a:solidFill>
                <a:latin typeface="Arial"/>
                <a:cs typeface="Arial"/>
              </a:rPr>
              <a:t>36%</a:t>
            </a:r>
            <a:endParaRPr sz="1200">
              <a:latin typeface="Arial"/>
              <a:cs typeface="Arial"/>
            </a:endParaRPr>
          </a:p>
        </p:txBody>
      </p:sp>
      <p:sp>
        <p:nvSpPr>
          <p:cNvPr id="29" name="object 29"/>
          <p:cNvSpPr txBox="1"/>
          <p:nvPr/>
        </p:nvSpPr>
        <p:spPr>
          <a:xfrm>
            <a:off x="6763511" y="2508504"/>
            <a:ext cx="1568450" cy="1040130"/>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440"/>
              </a:spcBef>
            </a:pPr>
            <a:endParaRPr sz="1200">
              <a:latin typeface="Times New Roman"/>
              <a:cs typeface="Times New Roman"/>
            </a:endParaRPr>
          </a:p>
          <a:p>
            <a:pPr marL="1270" algn="ctr">
              <a:lnSpc>
                <a:spcPct val="100000"/>
              </a:lnSpc>
            </a:pPr>
            <a:r>
              <a:rPr sz="1200" spc="-25" dirty="0">
                <a:solidFill>
                  <a:srgbClr val="5C5B5A"/>
                </a:solidFill>
                <a:latin typeface="Arial"/>
                <a:cs typeface="Arial"/>
              </a:rPr>
              <a:t>31%</a:t>
            </a:r>
            <a:endParaRPr sz="1200">
              <a:latin typeface="Arial"/>
              <a:cs typeface="Arial"/>
            </a:endParaRPr>
          </a:p>
        </p:txBody>
      </p:sp>
      <p:sp>
        <p:nvSpPr>
          <p:cNvPr id="30" name="object 30"/>
          <p:cNvSpPr txBox="1"/>
          <p:nvPr/>
        </p:nvSpPr>
        <p:spPr>
          <a:xfrm>
            <a:off x="9663683" y="2717292"/>
            <a:ext cx="1568450" cy="831215"/>
          </a:xfrm>
          <a:prstGeom prst="rect">
            <a:avLst/>
          </a:prstGeom>
          <a:solidFill>
            <a:srgbClr val="6CD4CE"/>
          </a:solidFill>
        </p:spPr>
        <p:txBody>
          <a:bodyPr vert="horz" wrap="square" lIns="0" tIns="141605" rIns="0" bIns="0" rtlCol="0">
            <a:spAutoFit/>
          </a:bodyPr>
          <a:lstStyle/>
          <a:p>
            <a:pPr>
              <a:lnSpc>
                <a:spcPct val="100000"/>
              </a:lnSpc>
              <a:spcBef>
                <a:spcPts val="1115"/>
              </a:spcBef>
            </a:pPr>
            <a:endParaRPr sz="1200">
              <a:latin typeface="Times New Roman"/>
              <a:cs typeface="Times New Roman"/>
            </a:endParaRPr>
          </a:p>
          <a:p>
            <a:pPr marL="2540" algn="ctr">
              <a:lnSpc>
                <a:spcPct val="100000"/>
              </a:lnSpc>
            </a:pPr>
            <a:r>
              <a:rPr sz="1200" spc="-25" dirty="0">
                <a:solidFill>
                  <a:srgbClr val="5C5B5A"/>
                </a:solidFill>
                <a:latin typeface="Arial"/>
                <a:cs typeface="Arial"/>
              </a:rPr>
              <a:t>25%</a:t>
            </a:r>
            <a:endParaRPr sz="1200">
              <a:latin typeface="Arial"/>
              <a:cs typeface="Arial"/>
            </a:endParaRPr>
          </a:p>
        </p:txBody>
      </p:sp>
      <p:sp>
        <p:nvSpPr>
          <p:cNvPr id="31" name="object 31"/>
          <p:cNvSpPr txBox="1"/>
          <p:nvPr/>
        </p:nvSpPr>
        <p:spPr>
          <a:xfrm>
            <a:off x="963167" y="2039511"/>
            <a:ext cx="1568450" cy="866775"/>
          </a:xfrm>
          <a:prstGeom prst="rect">
            <a:avLst/>
          </a:prstGeom>
          <a:solidFill>
            <a:srgbClr val="009590"/>
          </a:solidFill>
        </p:spPr>
        <p:txBody>
          <a:bodyPr vert="horz" wrap="square" lIns="0" tIns="153670" rIns="0" bIns="0" rtlCol="0">
            <a:spAutoFit/>
          </a:bodyPr>
          <a:lstStyle/>
          <a:p>
            <a:pPr>
              <a:lnSpc>
                <a:spcPct val="100000"/>
              </a:lnSpc>
              <a:spcBef>
                <a:spcPts val="1210"/>
              </a:spcBef>
            </a:pPr>
            <a:endParaRPr sz="1200">
              <a:latin typeface="Times New Roman"/>
              <a:cs typeface="Times New Roman"/>
            </a:endParaRPr>
          </a:p>
          <a:p>
            <a:pPr algn="ctr">
              <a:lnSpc>
                <a:spcPct val="100000"/>
              </a:lnSpc>
            </a:pPr>
            <a:r>
              <a:rPr sz="1200" spc="-25" dirty="0">
                <a:solidFill>
                  <a:srgbClr val="FFFFFF"/>
                </a:solidFill>
                <a:latin typeface="Arial"/>
                <a:cs typeface="Arial"/>
              </a:rPr>
              <a:t>27%</a:t>
            </a:r>
            <a:endParaRPr sz="1200">
              <a:latin typeface="Arial"/>
              <a:cs typeface="Arial"/>
            </a:endParaRPr>
          </a:p>
        </p:txBody>
      </p:sp>
      <p:sp>
        <p:nvSpPr>
          <p:cNvPr id="32" name="object 32"/>
          <p:cNvSpPr txBox="1"/>
          <p:nvPr/>
        </p:nvSpPr>
        <p:spPr>
          <a:xfrm>
            <a:off x="3863340" y="2039511"/>
            <a:ext cx="1568450" cy="735965"/>
          </a:xfrm>
          <a:prstGeom prst="rect">
            <a:avLst/>
          </a:prstGeom>
          <a:solidFill>
            <a:srgbClr val="009590"/>
          </a:solidFill>
        </p:spPr>
        <p:txBody>
          <a:bodyPr vert="horz" wrap="square" lIns="0" tIns="88265" rIns="0" bIns="0" rtlCol="0">
            <a:spAutoFit/>
          </a:bodyPr>
          <a:lstStyle/>
          <a:p>
            <a:pPr>
              <a:lnSpc>
                <a:spcPct val="100000"/>
              </a:lnSpc>
              <a:spcBef>
                <a:spcPts val="695"/>
              </a:spcBef>
            </a:pPr>
            <a:endParaRPr sz="1200">
              <a:latin typeface="Times New Roman"/>
              <a:cs typeface="Times New Roman"/>
            </a:endParaRPr>
          </a:p>
          <a:p>
            <a:pPr algn="ctr">
              <a:lnSpc>
                <a:spcPct val="100000"/>
              </a:lnSpc>
            </a:pPr>
            <a:r>
              <a:rPr sz="1200" spc="-25" dirty="0">
                <a:solidFill>
                  <a:srgbClr val="FFFFFF"/>
                </a:solidFill>
                <a:latin typeface="Arial"/>
                <a:cs typeface="Arial"/>
              </a:rPr>
              <a:t>23%</a:t>
            </a:r>
            <a:endParaRPr sz="1200">
              <a:latin typeface="Arial"/>
              <a:cs typeface="Arial"/>
            </a:endParaRPr>
          </a:p>
        </p:txBody>
      </p:sp>
      <p:sp>
        <p:nvSpPr>
          <p:cNvPr id="33" name="object 33"/>
          <p:cNvSpPr txBox="1"/>
          <p:nvPr/>
        </p:nvSpPr>
        <p:spPr>
          <a:xfrm>
            <a:off x="6763511" y="2039511"/>
            <a:ext cx="1568450" cy="469265"/>
          </a:xfrm>
          <a:prstGeom prst="rect">
            <a:avLst/>
          </a:prstGeom>
          <a:solidFill>
            <a:srgbClr val="009590"/>
          </a:solidFill>
        </p:spPr>
        <p:txBody>
          <a:bodyPr vert="horz" wrap="square" lIns="0" tIns="129539" rIns="0" bIns="0" rtlCol="0">
            <a:spAutoFit/>
          </a:bodyPr>
          <a:lstStyle/>
          <a:p>
            <a:pPr marL="635" algn="ctr">
              <a:lnSpc>
                <a:spcPct val="100000"/>
              </a:lnSpc>
              <a:spcBef>
                <a:spcPts val="1019"/>
              </a:spcBef>
            </a:pPr>
            <a:r>
              <a:rPr sz="1200" spc="-25" dirty="0">
                <a:solidFill>
                  <a:srgbClr val="FFFFFF"/>
                </a:solidFill>
                <a:latin typeface="Arial"/>
                <a:cs typeface="Arial"/>
              </a:rPr>
              <a:t>15%</a:t>
            </a:r>
            <a:endParaRPr sz="1200">
              <a:latin typeface="Arial"/>
              <a:cs typeface="Arial"/>
            </a:endParaRPr>
          </a:p>
        </p:txBody>
      </p:sp>
      <p:sp>
        <p:nvSpPr>
          <p:cNvPr id="34" name="object 34"/>
          <p:cNvSpPr txBox="1"/>
          <p:nvPr/>
        </p:nvSpPr>
        <p:spPr>
          <a:xfrm>
            <a:off x="9663683" y="2020831"/>
            <a:ext cx="1568450" cy="696595"/>
          </a:xfrm>
          <a:prstGeom prst="rect">
            <a:avLst/>
          </a:prstGeom>
          <a:solidFill>
            <a:srgbClr val="009590"/>
          </a:solidFill>
        </p:spPr>
        <p:txBody>
          <a:bodyPr vert="horz" wrap="square" lIns="0" tIns="77470" rIns="0" bIns="0" rtlCol="0">
            <a:spAutoFit/>
          </a:bodyPr>
          <a:lstStyle/>
          <a:p>
            <a:pPr>
              <a:lnSpc>
                <a:spcPct val="100000"/>
              </a:lnSpc>
              <a:spcBef>
                <a:spcPts val="610"/>
              </a:spcBef>
            </a:pPr>
            <a:endParaRPr sz="1200">
              <a:latin typeface="Times New Roman"/>
              <a:cs typeface="Times New Roman"/>
            </a:endParaRPr>
          </a:p>
          <a:p>
            <a:pPr marL="1905" algn="ctr">
              <a:lnSpc>
                <a:spcPct val="100000"/>
              </a:lnSpc>
            </a:pPr>
            <a:r>
              <a:rPr sz="1200" spc="-25" dirty="0">
                <a:solidFill>
                  <a:srgbClr val="FFFFFF"/>
                </a:solidFill>
                <a:latin typeface="Arial"/>
                <a:cs typeface="Arial"/>
              </a:rPr>
              <a:t>21%</a:t>
            </a:r>
            <a:endParaRPr sz="1200">
              <a:latin typeface="Arial"/>
              <a:cs typeface="Arial"/>
            </a:endParaRPr>
          </a:p>
        </p:txBody>
      </p:sp>
      <p:sp>
        <p:nvSpPr>
          <p:cNvPr id="35" name="object 35"/>
          <p:cNvSpPr txBox="1"/>
          <p:nvPr/>
        </p:nvSpPr>
        <p:spPr>
          <a:xfrm>
            <a:off x="7061707" y="5363971"/>
            <a:ext cx="972819"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Train</a:t>
            </a:r>
            <a:r>
              <a:rPr sz="1200" spc="-25" dirty="0">
                <a:solidFill>
                  <a:srgbClr val="585858"/>
                </a:solidFill>
                <a:latin typeface="Arial"/>
                <a:cs typeface="Arial"/>
              </a:rPr>
              <a:t> </a:t>
            </a:r>
            <a:r>
              <a:rPr sz="1200" spc="-10" dirty="0">
                <a:solidFill>
                  <a:srgbClr val="585858"/>
                </a:solidFill>
                <a:latin typeface="Arial"/>
                <a:cs typeface="Arial"/>
              </a:rPr>
              <a:t>services</a:t>
            </a:r>
            <a:endParaRPr sz="1200">
              <a:latin typeface="Arial"/>
              <a:cs typeface="Arial"/>
            </a:endParaRPr>
          </a:p>
        </p:txBody>
      </p:sp>
      <p:sp>
        <p:nvSpPr>
          <p:cNvPr id="36" name="object 36"/>
          <p:cNvSpPr txBox="1"/>
          <p:nvPr/>
        </p:nvSpPr>
        <p:spPr>
          <a:xfrm>
            <a:off x="8398256" y="5335625"/>
            <a:ext cx="2988945" cy="720090"/>
          </a:xfrm>
          <a:prstGeom prst="rect">
            <a:avLst/>
          </a:prstGeom>
        </p:spPr>
        <p:txBody>
          <a:bodyPr vert="horz" wrap="square" lIns="0" tIns="12700" rIns="0" bIns="0" rtlCol="0">
            <a:spAutoFit/>
          </a:bodyPr>
          <a:lstStyle/>
          <a:p>
            <a:pPr marL="12700" marR="371475" indent="1479550">
              <a:lnSpc>
                <a:spcPct val="115500"/>
              </a:lnSpc>
              <a:spcBef>
                <a:spcPts val="100"/>
              </a:spcBef>
            </a:pPr>
            <a:r>
              <a:rPr sz="1200" dirty="0">
                <a:solidFill>
                  <a:srgbClr val="585858"/>
                </a:solidFill>
                <a:latin typeface="Arial"/>
                <a:cs typeface="Arial"/>
              </a:rPr>
              <a:t>Metrolink</a:t>
            </a:r>
            <a:r>
              <a:rPr sz="1200" spc="-40" dirty="0">
                <a:solidFill>
                  <a:srgbClr val="585858"/>
                </a:solidFill>
                <a:latin typeface="Arial"/>
                <a:cs typeface="Arial"/>
              </a:rPr>
              <a:t> </a:t>
            </a:r>
            <a:r>
              <a:rPr sz="1200" spc="-10" dirty="0">
                <a:solidFill>
                  <a:srgbClr val="585858"/>
                </a:solidFill>
                <a:latin typeface="Arial"/>
                <a:cs typeface="Arial"/>
              </a:rPr>
              <a:t>(Tram) </a:t>
            </a:r>
            <a:r>
              <a:rPr sz="1200" dirty="0">
                <a:solidFill>
                  <a:srgbClr val="585858"/>
                </a:solidFill>
                <a:latin typeface="Arial"/>
                <a:cs typeface="Arial"/>
              </a:rPr>
              <a:t>Neither</a:t>
            </a:r>
            <a:r>
              <a:rPr sz="1200" spc="-35" dirty="0">
                <a:solidFill>
                  <a:srgbClr val="585858"/>
                </a:solidFill>
                <a:latin typeface="Arial"/>
                <a:cs typeface="Arial"/>
              </a:rPr>
              <a:t> </a:t>
            </a:r>
            <a:r>
              <a:rPr sz="1200" dirty="0">
                <a:solidFill>
                  <a:srgbClr val="585858"/>
                </a:solidFill>
                <a:latin typeface="Arial"/>
                <a:cs typeface="Arial"/>
              </a:rPr>
              <a:t>satisfied</a:t>
            </a:r>
            <a:r>
              <a:rPr sz="1200" spc="-30" dirty="0">
                <a:solidFill>
                  <a:srgbClr val="585858"/>
                </a:solidFill>
                <a:latin typeface="Arial"/>
                <a:cs typeface="Arial"/>
              </a:rPr>
              <a:t> </a:t>
            </a:r>
            <a:r>
              <a:rPr sz="1200" dirty="0">
                <a:solidFill>
                  <a:srgbClr val="585858"/>
                </a:solidFill>
                <a:latin typeface="Arial"/>
                <a:cs typeface="Arial"/>
              </a:rPr>
              <a:t>nor</a:t>
            </a:r>
            <a:r>
              <a:rPr sz="1200" spc="-25" dirty="0">
                <a:solidFill>
                  <a:srgbClr val="585858"/>
                </a:solidFill>
                <a:latin typeface="Arial"/>
                <a:cs typeface="Arial"/>
              </a:rPr>
              <a:t> </a:t>
            </a:r>
            <a:r>
              <a:rPr sz="1200" spc="-10" dirty="0">
                <a:solidFill>
                  <a:srgbClr val="585858"/>
                </a:solidFill>
                <a:latin typeface="Arial"/>
                <a:cs typeface="Arial"/>
              </a:rPr>
              <a:t>dissatisfied</a:t>
            </a:r>
            <a:endParaRPr sz="1200">
              <a:latin typeface="Arial"/>
              <a:cs typeface="Arial"/>
            </a:endParaRPr>
          </a:p>
          <a:p>
            <a:pPr marL="12700">
              <a:lnSpc>
                <a:spcPct val="100000"/>
              </a:lnSpc>
              <a:spcBef>
                <a:spcPts val="700"/>
              </a:spcBef>
            </a:pPr>
            <a:r>
              <a:rPr sz="1200" dirty="0">
                <a:solidFill>
                  <a:srgbClr val="585858"/>
                </a:solidFill>
                <a:latin typeface="Arial"/>
                <a:cs typeface="Arial"/>
              </a:rPr>
              <a:t>I</a:t>
            </a:r>
            <a:r>
              <a:rPr sz="1200" spc="-25" dirty="0">
                <a:solidFill>
                  <a:srgbClr val="585858"/>
                </a:solidFill>
                <a:latin typeface="Arial"/>
                <a:cs typeface="Arial"/>
              </a:rPr>
              <a:t> </a:t>
            </a:r>
            <a:r>
              <a:rPr sz="1200" dirty="0">
                <a:solidFill>
                  <a:srgbClr val="585858"/>
                </a:solidFill>
                <a:latin typeface="Arial"/>
                <a:cs typeface="Arial"/>
              </a:rPr>
              <a:t>have</a:t>
            </a:r>
            <a:r>
              <a:rPr sz="1200" spc="-20" dirty="0">
                <a:solidFill>
                  <a:srgbClr val="585858"/>
                </a:solidFill>
                <a:latin typeface="Arial"/>
                <a:cs typeface="Arial"/>
              </a:rPr>
              <a:t> </a:t>
            </a:r>
            <a:r>
              <a:rPr sz="1200" dirty="0">
                <a:solidFill>
                  <a:srgbClr val="585858"/>
                </a:solidFill>
                <a:latin typeface="Arial"/>
                <a:cs typeface="Arial"/>
              </a:rPr>
              <a:t>no</a:t>
            </a:r>
            <a:r>
              <a:rPr sz="1200" spc="-25" dirty="0">
                <a:solidFill>
                  <a:srgbClr val="585858"/>
                </a:solidFill>
                <a:latin typeface="Arial"/>
                <a:cs typeface="Arial"/>
              </a:rPr>
              <a:t> </a:t>
            </a:r>
            <a:r>
              <a:rPr sz="1200" dirty="0">
                <a:solidFill>
                  <a:srgbClr val="585858"/>
                </a:solidFill>
                <a:latin typeface="Arial"/>
                <a:cs typeface="Arial"/>
              </a:rPr>
              <a:t>experience</a:t>
            </a:r>
            <a:r>
              <a:rPr sz="1200" spc="-10" dirty="0">
                <a:solidFill>
                  <a:srgbClr val="585858"/>
                </a:solidFill>
                <a:latin typeface="Arial"/>
                <a:cs typeface="Arial"/>
              </a:rPr>
              <a:t> </a:t>
            </a:r>
            <a:r>
              <a:rPr sz="1200" dirty="0">
                <a:solidFill>
                  <a:srgbClr val="585858"/>
                </a:solidFill>
                <a:latin typeface="Arial"/>
                <a:cs typeface="Arial"/>
              </a:rPr>
              <a:t>of</a:t>
            </a:r>
            <a:r>
              <a:rPr sz="1200" spc="-20" dirty="0">
                <a:solidFill>
                  <a:srgbClr val="585858"/>
                </a:solidFill>
                <a:latin typeface="Arial"/>
                <a:cs typeface="Arial"/>
              </a:rPr>
              <a:t> </a:t>
            </a:r>
            <a:r>
              <a:rPr sz="1200" dirty="0">
                <a:solidFill>
                  <a:srgbClr val="585858"/>
                </a:solidFill>
                <a:latin typeface="Arial"/>
                <a:cs typeface="Arial"/>
              </a:rPr>
              <a:t>this</a:t>
            </a:r>
            <a:r>
              <a:rPr sz="1200" spc="-30" dirty="0">
                <a:solidFill>
                  <a:srgbClr val="585858"/>
                </a:solidFill>
                <a:latin typeface="Arial"/>
                <a:cs typeface="Arial"/>
              </a:rPr>
              <a:t> </a:t>
            </a:r>
            <a:r>
              <a:rPr sz="1200" dirty="0">
                <a:solidFill>
                  <a:srgbClr val="585858"/>
                </a:solidFill>
                <a:latin typeface="Arial"/>
                <a:cs typeface="Arial"/>
              </a:rPr>
              <a:t>in</a:t>
            </a:r>
            <a:r>
              <a:rPr sz="1200" spc="-20" dirty="0">
                <a:solidFill>
                  <a:srgbClr val="585858"/>
                </a:solidFill>
                <a:latin typeface="Arial"/>
                <a:cs typeface="Arial"/>
              </a:rPr>
              <a:t> </a:t>
            </a:r>
            <a:r>
              <a:rPr sz="1200" dirty="0">
                <a:solidFill>
                  <a:srgbClr val="585858"/>
                </a:solidFill>
                <a:latin typeface="Arial"/>
                <a:cs typeface="Arial"/>
              </a:rPr>
              <a:t>my</a:t>
            </a:r>
            <a:r>
              <a:rPr sz="1200" spc="-25" dirty="0">
                <a:solidFill>
                  <a:srgbClr val="585858"/>
                </a:solidFill>
                <a:latin typeface="Arial"/>
                <a:cs typeface="Arial"/>
              </a:rPr>
              <a:t> </a:t>
            </a:r>
            <a:r>
              <a:rPr sz="1200" dirty="0">
                <a:solidFill>
                  <a:srgbClr val="585858"/>
                </a:solidFill>
                <a:latin typeface="Arial"/>
                <a:cs typeface="Arial"/>
              </a:rPr>
              <a:t>local</a:t>
            </a:r>
            <a:r>
              <a:rPr sz="1200" spc="-20" dirty="0">
                <a:solidFill>
                  <a:srgbClr val="585858"/>
                </a:solidFill>
                <a:latin typeface="Arial"/>
                <a:cs typeface="Arial"/>
              </a:rPr>
              <a:t> area</a:t>
            </a:r>
            <a:endParaRPr sz="1200">
              <a:latin typeface="Arial"/>
              <a:cs typeface="Arial"/>
            </a:endParaRPr>
          </a:p>
        </p:txBody>
      </p:sp>
      <p:sp>
        <p:nvSpPr>
          <p:cNvPr id="37" name="object 37"/>
          <p:cNvSpPr/>
          <p:nvPr/>
        </p:nvSpPr>
        <p:spPr>
          <a:xfrm>
            <a:off x="570344" y="5652979"/>
            <a:ext cx="76835" cy="76835"/>
          </a:xfrm>
          <a:custGeom>
            <a:avLst/>
            <a:gdLst/>
            <a:ahLst/>
            <a:cxnLst/>
            <a:rect l="l" t="t" r="r" b="b"/>
            <a:pathLst>
              <a:path w="76834" h="76835">
                <a:moveTo>
                  <a:pt x="76409" y="0"/>
                </a:moveTo>
                <a:lnTo>
                  <a:pt x="0" y="0"/>
                </a:lnTo>
                <a:lnTo>
                  <a:pt x="0" y="76409"/>
                </a:lnTo>
                <a:lnTo>
                  <a:pt x="76409" y="76409"/>
                </a:lnTo>
                <a:lnTo>
                  <a:pt x="76409" y="0"/>
                </a:lnTo>
                <a:close/>
              </a:path>
            </a:pathLst>
          </a:custGeom>
          <a:solidFill>
            <a:srgbClr val="009590"/>
          </a:solidFill>
        </p:spPr>
        <p:txBody>
          <a:bodyPr wrap="square" lIns="0" tIns="0" rIns="0" bIns="0" rtlCol="0"/>
          <a:lstStyle/>
          <a:p>
            <a:endParaRPr/>
          </a:p>
        </p:txBody>
      </p:sp>
      <p:sp>
        <p:nvSpPr>
          <p:cNvPr id="38" name="object 38"/>
          <p:cNvSpPr/>
          <p:nvPr/>
        </p:nvSpPr>
        <p:spPr>
          <a:xfrm>
            <a:off x="4435221" y="5652979"/>
            <a:ext cx="76835" cy="76835"/>
          </a:xfrm>
          <a:custGeom>
            <a:avLst/>
            <a:gdLst/>
            <a:ahLst/>
            <a:cxnLst/>
            <a:rect l="l" t="t" r="r" b="b"/>
            <a:pathLst>
              <a:path w="76835" h="76835">
                <a:moveTo>
                  <a:pt x="76409" y="0"/>
                </a:moveTo>
                <a:lnTo>
                  <a:pt x="0" y="0"/>
                </a:lnTo>
                <a:lnTo>
                  <a:pt x="0" y="76409"/>
                </a:lnTo>
                <a:lnTo>
                  <a:pt x="76409" y="76409"/>
                </a:lnTo>
                <a:lnTo>
                  <a:pt x="76409" y="0"/>
                </a:lnTo>
                <a:close/>
              </a:path>
            </a:pathLst>
          </a:custGeom>
          <a:solidFill>
            <a:srgbClr val="6CD4CE"/>
          </a:solidFill>
        </p:spPr>
        <p:txBody>
          <a:bodyPr wrap="square" lIns="0" tIns="0" rIns="0" bIns="0" rtlCol="0"/>
          <a:lstStyle/>
          <a:p>
            <a:endParaRPr/>
          </a:p>
        </p:txBody>
      </p:sp>
      <p:sp>
        <p:nvSpPr>
          <p:cNvPr id="39" name="object 39"/>
          <p:cNvSpPr/>
          <p:nvPr/>
        </p:nvSpPr>
        <p:spPr>
          <a:xfrm>
            <a:off x="8300084" y="5652979"/>
            <a:ext cx="76835" cy="76835"/>
          </a:xfrm>
          <a:custGeom>
            <a:avLst/>
            <a:gdLst/>
            <a:ahLst/>
            <a:cxnLst/>
            <a:rect l="l" t="t" r="r" b="b"/>
            <a:pathLst>
              <a:path w="76834" h="76835">
                <a:moveTo>
                  <a:pt x="76409" y="0"/>
                </a:moveTo>
                <a:lnTo>
                  <a:pt x="0" y="0"/>
                </a:lnTo>
                <a:lnTo>
                  <a:pt x="0" y="76409"/>
                </a:lnTo>
                <a:lnTo>
                  <a:pt x="76409" y="76409"/>
                </a:lnTo>
                <a:lnTo>
                  <a:pt x="76409" y="0"/>
                </a:lnTo>
                <a:close/>
              </a:path>
            </a:pathLst>
          </a:custGeom>
          <a:solidFill>
            <a:srgbClr val="A4A4A4"/>
          </a:solidFill>
        </p:spPr>
        <p:txBody>
          <a:bodyPr wrap="square" lIns="0" tIns="0" rIns="0" bIns="0" rtlCol="0"/>
          <a:lstStyle/>
          <a:p>
            <a:endParaRPr/>
          </a:p>
        </p:txBody>
      </p:sp>
      <p:sp>
        <p:nvSpPr>
          <p:cNvPr id="40" name="object 40"/>
          <p:cNvSpPr/>
          <p:nvPr/>
        </p:nvSpPr>
        <p:spPr>
          <a:xfrm>
            <a:off x="570344" y="5924886"/>
            <a:ext cx="76835" cy="76835"/>
          </a:xfrm>
          <a:custGeom>
            <a:avLst/>
            <a:gdLst/>
            <a:ahLst/>
            <a:cxnLst/>
            <a:rect l="l" t="t" r="r" b="b"/>
            <a:pathLst>
              <a:path w="76834" h="76835">
                <a:moveTo>
                  <a:pt x="76409" y="0"/>
                </a:moveTo>
                <a:lnTo>
                  <a:pt x="0" y="0"/>
                </a:lnTo>
                <a:lnTo>
                  <a:pt x="0" y="76409"/>
                </a:lnTo>
                <a:lnTo>
                  <a:pt x="76409" y="76409"/>
                </a:lnTo>
                <a:lnTo>
                  <a:pt x="76409" y="0"/>
                </a:lnTo>
                <a:close/>
              </a:path>
            </a:pathLst>
          </a:custGeom>
          <a:solidFill>
            <a:srgbClr val="FF9999"/>
          </a:solidFill>
        </p:spPr>
        <p:txBody>
          <a:bodyPr wrap="square" lIns="0" tIns="0" rIns="0" bIns="0" rtlCol="0"/>
          <a:lstStyle/>
          <a:p>
            <a:endParaRPr/>
          </a:p>
        </p:txBody>
      </p:sp>
      <p:sp>
        <p:nvSpPr>
          <p:cNvPr id="41" name="object 41"/>
          <p:cNvSpPr/>
          <p:nvPr/>
        </p:nvSpPr>
        <p:spPr>
          <a:xfrm>
            <a:off x="4435221" y="5924886"/>
            <a:ext cx="76835" cy="76835"/>
          </a:xfrm>
          <a:custGeom>
            <a:avLst/>
            <a:gdLst/>
            <a:ahLst/>
            <a:cxnLst/>
            <a:rect l="l" t="t" r="r" b="b"/>
            <a:pathLst>
              <a:path w="76835" h="76835">
                <a:moveTo>
                  <a:pt x="76409" y="0"/>
                </a:moveTo>
                <a:lnTo>
                  <a:pt x="0" y="0"/>
                </a:lnTo>
                <a:lnTo>
                  <a:pt x="0" y="76409"/>
                </a:lnTo>
                <a:lnTo>
                  <a:pt x="76409" y="76409"/>
                </a:lnTo>
                <a:lnTo>
                  <a:pt x="76409" y="0"/>
                </a:lnTo>
                <a:close/>
              </a:path>
            </a:pathLst>
          </a:custGeom>
          <a:solidFill>
            <a:srgbClr val="FF0000"/>
          </a:solidFill>
        </p:spPr>
        <p:txBody>
          <a:bodyPr wrap="square" lIns="0" tIns="0" rIns="0" bIns="0" rtlCol="0"/>
          <a:lstStyle/>
          <a:p>
            <a:endParaRPr/>
          </a:p>
        </p:txBody>
      </p:sp>
      <p:sp>
        <p:nvSpPr>
          <p:cNvPr id="42" name="object 42"/>
          <p:cNvSpPr txBox="1"/>
          <p:nvPr/>
        </p:nvSpPr>
        <p:spPr>
          <a:xfrm>
            <a:off x="667613" y="5335625"/>
            <a:ext cx="2099310" cy="992505"/>
          </a:xfrm>
          <a:prstGeom prst="rect">
            <a:avLst/>
          </a:prstGeom>
        </p:spPr>
        <p:txBody>
          <a:bodyPr vert="horz" wrap="square" lIns="0" tIns="12700" rIns="0" bIns="0" rtlCol="0">
            <a:spAutoFit/>
          </a:bodyPr>
          <a:lstStyle/>
          <a:p>
            <a:pPr marL="12700" marR="5080" indent="100330">
              <a:lnSpc>
                <a:spcPct val="115500"/>
              </a:lnSpc>
              <a:spcBef>
                <a:spcPts val="100"/>
              </a:spcBef>
            </a:pPr>
            <a:r>
              <a:rPr sz="1200" dirty="0">
                <a:solidFill>
                  <a:srgbClr val="585858"/>
                </a:solidFill>
                <a:latin typeface="Arial"/>
                <a:cs typeface="Arial"/>
              </a:rPr>
              <a:t>Availability</a:t>
            </a:r>
            <a:r>
              <a:rPr sz="1200" spc="-10" dirty="0">
                <a:solidFill>
                  <a:srgbClr val="585858"/>
                </a:solidFill>
                <a:latin typeface="Arial"/>
                <a:cs typeface="Arial"/>
              </a:rPr>
              <a:t> </a:t>
            </a:r>
            <a:r>
              <a:rPr sz="1200" dirty="0">
                <a:solidFill>
                  <a:srgbClr val="585858"/>
                </a:solidFill>
                <a:latin typeface="Arial"/>
                <a:cs typeface="Arial"/>
              </a:rPr>
              <a:t>of</a:t>
            </a:r>
            <a:r>
              <a:rPr sz="1200" spc="-20" dirty="0">
                <a:solidFill>
                  <a:srgbClr val="585858"/>
                </a:solidFill>
                <a:latin typeface="Arial"/>
                <a:cs typeface="Arial"/>
              </a:rPr>
              <a:t> </a:t>
            </a:r>
            <a:r>
              <a:rPr sz="1200" dirty="0">
                <a:solidFill>
                  <a:srgbClr val="585858"/>
                </a:solidFill>
                <a:latin typeface="Arial"/>
                <a:cs typeface="Arial"/>
              </a:rPr>
              <a:t>public</a:t>
            </a:r>
            <a:r>
              <a:rPr sz="1200" spc="-20" dirty="0">
                <a:solidFill>
                  <a:srgbClr val="585858"/>
                </a:solidFill>
                <a:latin typeface="Arial"/>
                <a:cs typeface="Arial"/>
              </a:rPr>
              <a:t> </a:t>
            </a:r>
            <a:r>
              <a:rPr sz="1200" spc="-10" dirty="0">
                <a:solidFill>
                  <a:srgbClr val="585858"/>
                </a:solidFill>
                <a:latin typeface="Arial"/>
                <a:cs typeface="Arial"/>
              </a:rPr>
              <a:t>transport </a:t>
            </a:r>
            <a:r>
              <a:rPr sz="1200" dirty="0">
                <a:solidFill>
                  <a:srgbClr val="585858"/>
                </a:solidFill>
                <a:latin typeface="Arial"/>
                <a:cs typeface="Arial"/>
              </a:rPr>
              <a:t>Very</a:t>
            </a:r>
            <a:r>
              <a:rPr sz="1200" spc="-30" dirty="0">
                <a:solidFill>
                  <a:srgbClr val="585858"/>
                </a:solidFill>
                <a:latin typeface="Arial"/>
                <a:cs typeface="Arial"/>
              </a:rPr>
              <a:t> </a:t>
            </a:r>
            <a:r>
              <a:rPr sz="1200" spc="-10" dirty="0">
                <a:solidFill>
                  <a:srgbClr val="585858"/>
                </a:solidFill>
                <a:latin typeface="Arial"/>
                <a:cs typeface="Arial"/>
              </a:rPr>
              <a:t>satisfied</a:t>
            </a:r>
            <a:endParaRPr sz="1200">
              <a:latin typeface="Arial"/>
              <a:cs typeface="Arial"/>
            </a:endParaRPr>
          </a:p>
          <a:p>
            <a:pPr marL="12700">
              <a:lnSpc>
                <a:spcPct val="100000"/>
              </a:lnSpc>
              <a:spcBef>
                <a:spcPts val="700"/>
              </a:spcBef>
            </a:pPr>
            <a:r>
              <a:rPr sz="1200" dirty="0">
                <a:solidFill>
                  <a:srgbClr val="585858"/>
                </a:solidFill>
                <a:latin typeface="Arial"/>
                <a:cs typeface="Arial"/>
              </a:rPr>
              <a:t>Fairly</a:t>
            </a:r>
            <a:r>
              <a:rPr sz="1200" spc="-25" dirty="0">
                <a:solidFill>
                  <a:srgbClr val="585858"/>
                </a:solidFill>
                <a:latin typeface="Arial"/>
                <a:cs typeface="Arial"/>
              </a:rPr>
              <a:t> </a:t>
            </a:r>
            <a:r>
              <a:rPr sz="1200" spc="-10" dirty="0">
                <a:solidFill>
                  <a:srgbClr val="585858"/>
                </a:solidFill>
                <a:latin typeface="Arial"/>
                <a:cs typeface="Arial"/>
              </a:rPr>
              <a:t>dissatisfied</a:t>
            </a:r>
            <a:endParaRPr sz="1200">
              <a:latin typeface="Arial"/>
              <a:cs typeface="Arial"/>
            </a:endParaRPr>
          </a:p>
          <a:p>
            <a:pPr marL="12700">
              <a:lnSpc>
                <a:spcPct val="100000"/>
              </a:lnSpc>
              <a:spcBef>
                <a:spcPts val="705"/>
              </a:spcBef>
            </a:pPr>
            <a:r>
              <a:rPr sz="1200" dirty="0">
                <a:solidFill>
                  <a:srgbClr val="585858"/>
                </a:solidFill>
                <a:latin typeface="Arial"/>
                <a:cs typeface="Arial"/>
              </a:rPr>
              <a:t>Not</a:t>
            </a:r>
            <a:r>
              <a:rPr sz="1200" spc="-25" dirty="0">
                <a:solidFill>
                  <a:srgbClr val="585858"/>
                </a:solidFill>
                <a:latin typeface="Arial"/>
                <a:cs typeface="Arial"/>
              </a:rPr>
              <a:t> </a:t>
            </a:r>
            <a:r>
              <a:rPr sz="1200" dirty="0">
                <a:solidFill>
                  <a:srgbClr val="585858"/>
                </a:solidFill>
                <a:latin typeface="Arial"/>
                <a:cs typeface="Arial"/>
              </a:rPr>
              <a:t>available</a:t>
            </a:r>
            <a:r>
              <a:rPr sz="1200" spc="-25" dirty="0">
                <a:solidFill>
                  <a:srgbClr val="585858"/>
                </a:solidFill>
                <a:latin typeface="Arial"/>
                <a:cs typeface="Arial"/>
              </a:rPr>
              <a:t> </a:t>
            </a:r>
            <a:r>
              <a:rPr sz="1200" dirty="0">
                <a:solidFill>
                  <a:srgbClr val="585858"/>
                </a:solidFill>
                <a:latin typeface="Arial"/>
                <a:cs typeface="Arial"/>
              </a:rPr>
              <a:t>in</a:t>
            </a:r>
            <a:r>
              <a:rPr sz="1200" spc="-15" dirty="0">
                <a:solidFill>
                  <a:srgbClr val="585858"/>
                </a:solidFill>
                <a:latin typeface="Arial"/>
                <a:cs typeface="Arial"/>
              </a:rPr>
              <a:t> </a:t>
            </a:r>
            <a:r>
              <a:rPr sz="1200" dirty="0">
                <a:solidFill>
                  <a:srgbClr val="585858"/>
                </a:solidFill>
                <a:latin typeface="Arial"/>
                <a:cs typeface="Arial"/>
              </a:rPr>
              <a:t>my</a:t>
            </a:r>
            <a:r>
              <a:rPr sz="1200" spc="-20" dirty="0">
                <a:solidFill>
                  <a:srgbClr val="585858"/>
                </a:solidFill>
                <a:latin typeface="Arial"/>
                <a:cs typeface="Arial"/>
              </a:rPr>
              <a:t> </a:t>
            </a:r>
            <a:r>
              <a:rPr sz="1200" dirty="0">
                <a:solidFill>
                  <a:srgbClr val="585858"/>
                </a:solidFill>
                <a:latin typeface="Arial"/>
                <a:cs typeface="Arial"/>
              </a:rPr>
              <a:t>local</a:t>
            </a:r>
            <a:r>
              <a:rPr sz="1200" spc="-15" dirty="0">
                <a:solidFill>
                  <a:srgbClr val="585858"/>
                </a:solidFill>
                <a:latin typeface="Arial"/>
                <a:cs typeface="Arial"/>
              </a:rPr>
              <a:t> </a:t>
            </a:r>
            <a:r>
              <a:rPr sz="1200" spc="-20" dirty="0">
                <a:solidFill>
                  <a:srgbClr val="585858"/>
                </a:solidFill>
                <a:latin typeface="Arial"/>
                <a:cs typeface="Arial"/>
              </a:rPr>
              <a:t>area</a:t>
            </a:r>
            <a:endParaRPr sz="1200">
              <a:latin typeface="Arial"/>
              <a:cs typeface="Arial"/>
            </a:endParaRPr>
          </a:p>
        </p:txBody>
      </p:sp>
      <p:sp>
        <p:nvSpPr>
          <p:cNvPr id="43" name="object 43"/>
          <p:cNvSpPr/>
          <p:nvPr/>
        </p:nvSpPr>
        <p:spPr>
          <a:xfrm>
            <a:off x="8300084" y="5924886"/>
            <a:ext cx="76835" cy="76835"/>
          </a:xfrm>
          <a:custGeom>
            <a:avLst/>
            <a:gdLst/>
            <a:ahLst/>
            <a:cxnLst/>
            <a:rect l="l" t="t" r="r" b="b"/>
            <a:pathLst>
              <a:path w="76834" h="76835">
                <a:moveTo>
                  <a:pt x="76409" y="0"/>
                </a:moveTo>
                <a:lnTo>
                  <a:pt x="0" y="0"/>
                </a:lnTo>
                <a:lnTo>
                  <a:pt x="0" y="76409"/>
                </a:lnTo>
                <a:lnTo>
                  <a:pt x="76409" y="76409"/>
                </a:lnTo>
                <a:lnTo>
                  <a:pt x="76409" y="0"/>
                </a:lnTo>
                <a:close/>
              </a:path>
            </a:pathLst>
          </a:custGeom>
          <a:solidFill>
            <a:srgbClr val="006FC0"/>
          </a:solidFill>
        </p:spPr>
        <p:txBody>
          <a:bodyPr wrap="square" lIns="0" tIns="0" rIns="0" bIns="0" rtlCol="0"/>
          <a:lstStyle/>
          <a:p>
            <a:endParaRPr/>
          </a:p>
        </p:txBody>
      </p:sp>
      <p:sp>
        <p:nvSpPr>
          <p:cNvPr id="44" name="object 44"/>
          <p:cNvSpPr/>
          <p:nvPr/>
        </p:nvSpPr>
        <p:spPr>
          <a:xfrm>
            <a:off x="570344" y="6196806"/>
            <a:ext cx="76835" cy="76835"/>
          </a:xfrm>
          <a:custGeom>
            <a:avLst/>
            <a:gdLst/>
            <a:ahLst/>
            <a:cxnLst/>
            <a:rect l="l" t="t" r="r" b="b"/>
            <a:pathLst>
              <a:path w="76834" h="76835">
                <a:moveTo>
                  <a:pt x="76409" y="0"/>
                </a:moveTo>
                <a:lnTo>
                  <a:pt x="0" y="0"/>
                </a:lnTo>
                <a:lnTo>
                  <a:pt x="0" y="76409"/>
                </a:lnTo>
                <a:lnTo>
                  <a:pt x="76409" y="76409"/>
                </a:lnTo>
                <a:lnTo>
                  <a:pt x="76409" y="0"/>
                </a:lnTo>
                <a:close/>
              </a:path>
            </a:pathLst>
          </a:custGeom>
          <a:solidFill>
            <a:srgbClr val="00AFEF"/>
          </a:solidFill>
        </p:spPr>
        <p:txBody>
          <a:bodyPr wrap="square" lIns="0" tIns="0" rIns="0" bIns="0" rtlCol="0"/>
          <a:lstStyle/>
          <a:p>
            <a:endParaRPr/>
          </a:p>
        </p:txBody>
      </p:sp>
      <p:sp>
        <p:nvSpPr>
          <p:cNvPr id="45" name="object 45"/>
          <p:cNvSpPr/>
          <p:nvPr/>
        </p:nvSpPr>
        <p:spPr>
          <a:xfrm>
            <a:off x="4435221" y="6196806"/>
            <a:ext cx="76835" cy="76835"/>
          </a:xfrm>
          <a:custGeom>
            <a:avLst/>
            <a:gdLst/>
            <a:ahLst/>
            <a:cxnLst/>
            <a:rect l="l" t="t" r="r" b="b"/>
            <a:pathLst>
              <a:path w="76835" h="76835">
                <a:moveTo>
                  <a:pt x="76409" y="0"/>
                </a:moveTo>
                <a:lnTo>
                  <a:pt x="0" y="0"/>
                </a:lnTo>
                <a:lnTo>
                  <a:pt x="0" y="76409"/>
                </a:lnTo>
                <a:lnTo>
                  <a:pt x="76409" y="76409"/>
                </a:lnTo>
                <a:lnTo>
                  <a:pt x="76409" y="0"/>
                </a:lnTo>
                <a:close/>
              </a:path>
            </a:pathLst>
          </a:custGeom>
          <a:solidFill>
            <a:srgbClr val="5C5B5A"/>
          </a:solidFill>
        </p:spPr>
        <p:txBody>
          <a:bodyPr wrap="square" lIns="0" tIns="0" rIns="0" bIns="0" rtlCol="0"/>
          <a:lstStyle/>
          <a:p>
            <a:endParaRPr/>
          </a:p>
        </p:txBody>
      </p:sp>
      <p:sp>
        <p:nvSpPr>
          <p:cNvPr id="46" name="object 46"/>
          <p:cNvSpPr txBox="1"/>
          <p:nvPr/>
        </p:nvSpPr>
        <p:spPr>
          <a:xfrm>
            <a:off x="4203319" y="5335625"/>
            <a:ext cx="1463040" cy="995680"/>
          </a:xfrm>
          <a:prstGeom prst="rect">
            <a:avLst/>
          </a:prstGeom>
        </p:spPr>
        <p:txBody>
          <a:bodyPr vert="horz" wrap="square" lIns="0" tIns="40640" rIns="0" bIns="0" rtlCol="0">
            <a:spAutoFit/>
          </a:bodyPr>
          <a:lstStyle/>
          <a:p>
            <a:pPr marL="12700">
              <a:lnSpc>
                <a:spcPct val="100000"/>
              </a:lnSpc>
              <a:spcBef>
                <a:spcPts val="320"/>
              </a:spcBef>
            </a:pPr>
            <a:r>
              <a:rPr sz="1200" dirty="0">
                <a:solidFill>
                  <a:srgbClr val="585858"/>
                </a:solidFill>
                <a:latin typeface="Arial"/>
                <a:cs typeface="Arial"/>
              </a:rPr>
              <a:t>Bus</a:t>
            </a:r>
            <a:r>
              <a:rPr sz="1200" spc="-10" dirty="0">
                <a:solidFill>
                  <a:srgbClr val="585858"/>
                </a:solidFill>
                <a:latin typeface="Arial"/>
                <a:cs typeface="Arial"/>
              </a:rPr>
              <a:t> services</a:t>
            </a:r>
            <a:endParaRPr sz="1200">
              <a:latin typeface="Arial"/>
              <a:cs typeface="Arial"/>
            </a:endParaRPr>
          </a:p>
          <a:p>
            <a:pPr marL="341630">
              <a:lnSpc>
                <a:spcPct val="100000"/>
              </a:lnSpc>
              <a:spcBef>
                <a:spcPts val="225"/>
              </a:spcBef>
            </a:pPr>
            <a:r>
              <a:rPr sz="1200" dirty="0">
                <a:solidFill>
                  <a:srgbClr val="585858"/>
                </a:solidFill>
                <a:latin typeface="Arial"/>
                <a:cs typeface="Arial"/>
              </a:rPr>
              <a:t>Fairly</a:t>
            </a:r>
            <a:r>
              <a:rPr sz="1200" spc="-20" dirty="0">
                <a:solidFill>
                  <a:srgbClr val="585858"/>
                </a:solidFill>
                <a:latin typeface="Arial"/>
                <a:cs typeface="Arial"/>
              </a:rPr>
              <a:t> </a:t>
            </a:r>
            <a:r>
              <a:rPr sz="1200" spc="-10" dirty="0">
                <a:solidFill>
                  <a:srgbClr val="585858"/>
                </a:solidFill>
                <a:latin typeface="Arial"/>
                <a:cs typeface="Arial"/>
              </a:rPr>
              <a:t>satisfied</a:t>
            </a:r>
            <a:endParaRPr sz="1200">
              <a:latin typeface="Arial"/>
              <a:cs typeface="Arial"/>
            </a:endParaRPr>
          </a:p>
          <a:p>
            <a:pPr marL="341630">
              <a:lnSpc>
                <a:spcPct val="100000"/>
              </a:lnSpc>
              <a:spcBef>
                <a:spcPts val="700"/>
              </a:spcBef>
            </a:pPr>
            <a:r>
              <a:rPr sz="1200" dirty="0">
                <a:solidFill>
                  <a:srgbClr val="585858"/>
                </a:solidFill>
                <a:latin typeface="Arial"/>
                <a:cs typeface="Arial"/>
              </a:rPr>
              <a:t>Very</a:t>
            </a:r>
            <a:r>
              <a:rPr sz="1200" spc="-15" dirty="0">
                <a:solidFill>
                  <a:srgbClr val="585858"/>
                </a:solidFill>
                <a:latin typeface="Arial"/>
                <a:cs typeface="Arial"/>
              </a:rPr>
              <a:t> </a:t>
            </a:r>
            <a:r>
              <a:rPr sz="1200" spc="-10" dirty="0">
                <a:solidFill>
                  <a:srgbClr val="585858"/>
                </a:solidFill>
                <a:latin typeface="Arial"/>
                <a:cs typeface="Arial"/>
              </a:rPr>
              <a:t>dissatisfied</a:t>
            </a:r>
            <a:endParaRPr sz="1200">
              <a:latin typeface="Arial"/>
              <a:cs typeface="Arial"/>
            </a:endParaRPr>
          </a:p>
          <a:p>
            <a:pPr marL="341630">
              <a:lnSpc>
                <a:spcPct val="100000"/>
              </a:lnSpc>
              <a:spcBef>
                <a:spcPts val="730"/>
              </a:spcBef>
            </a:pPr>
            <a:r>
              <a:rPr sz="1200" dirty="0">
                <a:solidFill>
                  <a:srgbClr val="585858"/>
                </a:solidFill>
                <a:latin typeface="Arial"/>
                <a:cs typeface="Arial"/>
              </a:rPr>
              <a:t>Don’t</a:t>
            </a:r>
            <a:r>
              <a:rPr sz="1200" spc="-30" dirty="0">
                <a:solidFill>
                  <a:srgbClr val="585858"/>
                </a:solidFill>
                <a:latin typeface="Arial"/>
                <a:cs typeface="Arial"/>
              </a:rPr>
              <a:t> </a:t>
            </a:r>
            <a:r>
              <a:rPr sz="1200" spc="-20" dirty="0">
                <a:solidFill>
                  <a:srgbClr val="585858"/>
                </a:solidFill>
                <a:latin typeface="Arial"/>
                <a:cs typeface="Arial"/>
              </a:rPr>
              <a:t>know</a:t>
            </a:r>
            <a:endParaRPr sz="1200">
              <a:latin typeface="Arial"/>
              <a:cs typeface="Arial"/>
            </a:endParaRPr>
          </a:p>
        </p:txBody>
      </p:sp>
      <p:sp>
        <p:nvSpPr>
          <p:cNvPr id="47" name="object 47"/>
          <p:cNvSpPr/>
          <p:nvPr/>
        </p:nvSpPr>
        <p:spPr>
          <a:xfrm>
            <a:off x="2537079" y="2038223"/>
            <a:ext cx="215900" cy="2110105"/>
          </a:xfrm>
          <a:custGeom>
            <a:avLst/>
            <a:gdLst/>
            <a:ahLst/>
            <a:cxnLst/>
            <a:rect l="l" t="t" r="r" b="b"/>
            <a:pathLst>
              <a:path w="215900" h="2110104">
                <a:moveTo>
                  <a:pt x="0" y="0"/>
                </a:moveTo>
                <a:lnTo>
                  <a:pt x="41975" y="1404"/>
                </a:lnTo>
                <a:lnTo>
                  <a:pt x="76247" y="5238"/>
                </a:lnTo>
                <a:lnTo>
                  <a:pt x="99351" y="10929"/>
                </a:lnTo>
                <a:lnTo>
                  <a:pt x="107822" y="17906"/>
                </a:lnTo>
                <a:lnTo>
                  <a:pt x="107822" y="1036827"/>
                </a:lnTo>
                <a:lnTo>
                  <a:pt x="116294" y="1043824"/>
                </a:lnTo>
                <a:lnTo>
                  <a:pt x="139398" y="1049559"/>
                </a:lnTo>
                <a:lnTo>
                  <a:pt x="173670" y="1053437"/>
                </a:lnTo>
                <a:lnTo>
                  <a:pt x="215645" y="1054862"/>
                </a:lnTo>
                <a:lnTo>
                  <a:pt x="173670" y="1056266"/>
                </a:lnTo>
                <a:lnTo>
                  <a:pt x="139398" y="1060100"/>
                </a:lnTo>
                <a:lnTo>
                  <a:pt x="116294" y="1065791"/>
                </a:lnTo>
                <a:lnTo>
                  <a:pt x="107822" y="1072768"/>
                </a:lnTo>
                <a:lnTo>
                  <a:pt x="107822" y="2091689"/>
                </a:lnTo>
                <a:lnTo>
                  <a:pt x="99351" y="2098667"/>
                </a:lnTo>
                <a:lnTo>
                  <a:pt x="76247" y="2104358"/>
                </a:lnTo>
                <a:lnTo>
                  <a:pt x="41975" y="2108192"/>
                </a:lnTo>
                <a:lnTo>
                  <a:pt x="0" y="2109597"/>
                </a:lnTo>
              </a:path>
            </a:pathLst>
          </a:custGeom>
          <a:ln w="15874">
            <a:solidFill>
              <a:srgbClr val="009590"/>
            </a:solidFill>
          </a:ln>
        </p:spPr>
        <p:txBody>
          <a:bodyPr wrap="square" lIns="0" tIns="0" rIns="0" bIns="0" rtlCol="0"/>
          <a:lstStyle/>
          <a:p>
            <a:endParaRPr/>
          </a:p>
        </p:txBody>
      </p:sp>
      <p:sp>
        <p:nvSpPr>
          <p:cNvPr id="48" name="object 48"/>
          <p:cNvSpPr txBox="1"/>
          <p:nvPr/>
        </p:nvSpPr>
        <p:spPr>
          <a:xfrm>
            <a:off x="2956051" y="2968879"/>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66%</a:t>
            </a:r>
            <a:endParaRPr sz="1400">
              <a:latin typeface="Arial"/>
              <a:cs typeface="Arial"/>
            </a:endParaRPr>
          </a:p>
        </p:txBody>
      </p:sp>
      <p:sp>
        <p:nvSpPr>
          <p:cNvPr id="49" name="object 49"/>
          <p:cNvSpPr/>
          <p:nvPr/>
        </p:nvSpPr>
        <p:spPr>
          <a:xfrm>
            <a:off x="2536444" y="3964304"/>
            <a:ext cx="8880475" cy="1144270"/>
          </a:xfrm>
          <a:custGeom>
            <a:avLst/>
            <a:gdLst/>
            <a:ahLst/>
            <a:cxnLst/>
            <a:rect l="l" t="t" r="r" b="b"/>
            <a:pathLst>
              <a:path w="8880475" h="1144270">
                <a:moveTo>
                  <a:pt x="0" y="659511"/>
                </a:moveTo>
                <a:lnTo>
                  <a:pt x="21750" y="660227"/>
                </a:lnTo>
                <a:lnTo>
                  <a:pt x="39512" y="662193"/>
                </a:lnTo>
                <a:lnTo>
                  <a:pt x="51488" y="665136"/>
                </a:lnTo>
                <a:lnTo>
                  <a:pt x="55880" y="668782"/>
                </a:lnTo>
                <a:lnTo>
                  <a:pt x="55880" y="892302"/>
                </a:lnTo>
                <a:lnTo>
                  <a:pt x="60291" y="895967"/>
                </a:lnTo>
                <a:lnTo>
                  <a:pt x="72310" y="898953"/>
                </a:lnTo>
                <a:lnTo>
                  <a:pt x="90116" y="900963"/>
                </a:lnTo>
                <a:lnTo>
                  <a:pt x="111887" y="901700"/>
                </a:lnTo>
                <a:lnTo>
                  <a:pt x="90116" y="902416"/>
                </a:lnTo>
                <a:lnTo>
                  <a:pt x="72310" y="904382"/>
                </a:lnTo>
                <a:lnTo>
                  <a:pt x="60291" y="907325"/>
                </a:lnTo>
                <a:lnTo>
                  <a:pt x="55880" y="910971"/>
                </a:lnTo>
                <a:lnTo>
                  <a:pt x="55880" y="1134491"/>
                </a:lnTo>
                <a:lnTo>
                  <a:pt x="51488" y="1138156"/>
                </a:lnTo>
                <a:lnTo>
                  <a:pt x="39512" y="1141142"/>
                </a:lnTo>
                <a:lnTo>
                  <a:pt x="21750" y="1143152"/>
                </a:lnTo>
                <a:lnTo>
                  <a:pt x="0" y="1143889"/>
                </a:lnTo>
              </a:path>
              <a:path w="8880475" h="1144270">
                <a:moveTo>
                  <a:pt x="2895854" y="565912"/>
                </a:moveTo>
                <a:lnTo>
                  <a:pt x="2925901" y="566916"/>
                </a:lnTo>
                <a:lnTo>
                  <a:pt x="2950400" y="569658"/>
                </a:lnTo>
                <a:lnTo>
                  <a:pt x="2966898" y="573734"/>
                </a:lnTo>
                <a:lnTo>
                  <a:pt x="2972943" y="578739"/>
                </a:lnTo>
                <a:lnTo>
                  <a:pt x="2972943" y="763905"/>
                </a:lnTo>
                <a:lnTo>
                  <a:pt x="2979007" y="768856"/>
                </a:lnTo>
                <a:lnTo>
                  <a:pt x="2995549" y="772937"/>
                </a:lnTo>
                <a:lnTo>
                  <a:pt x="3020091" y="775710"/>
                </a:lnTo>
                <a:lnTo>
                  <a:pt x="3050159" y="776732"/>
                </a:lnTo>
                <a:lnTo>
                  <a:pt x="3020091" y="777736"/>
                </a:lnTo>
                <a:lnTo>
                  <a:pt x="2995548" y="780478"/>
                </a:lnTo>
                <a:lnTo>
                  <a:pt x="2979007" y="784554"/>
                </a:lnTo>
                <a:lnTo>
                  <a:pt x="2972943" y="789559"/>
                </a:lnTo>
                <a:lnTo>
                  <a:pt x="2972943" y="974725"/>
                </a:lnTo>
                <a:lnTo>
                  <a:pt x="2966898" y="979676"/>
                </a:lnTo>
                <a:lnTo>
                  <a:pt x="2950400" y="983757"/>
                </a:lnTo>
                <a:lnTo>
                  <a:pt x="2925901" y="986530"/>
                </a:lnTo>
                <a:lnTo>
                  <a:pt x="2895854" y="987552"/>
                </a:lnTo>
              </a:path>
              <a:path w="8880475" h="1144270">
                <a:moveTo>
                  <a:pt x="5791327" y="112903"/>
                </a:moveTo>
                <a:lnTo>
                  <a:pt x="5823999" y="114016"/>
                </a:lnTo>
                <a:lnTo>
                  <a:pt x="5850683" y="117046"/>
                </a:lnTo>
                <a:lnTo>
                  <a:pt x="5868675" y="121529"/>
                </a:lnTo>
                <a:lnTo>
                  <a:pt x="5875274" y="127000"/>
                </a:lnTo>
                <a:lnTo>
                  <a:pt x="5875274" y="377698"/>
                </a:lnTo>
                <a:lnTo>
                  <a:pt x="5881874" y="383095"/>
                </a:lnTo>
                <a:lnTo>
                  <a:pt x="5899880" y="387540"/>
                </a:lnTo>
                <a:lnTo>
                  <a:pt x="5926601" y="390556"/>
                </a:lnTo>
                <a:lnTo>
                  <a:pt x="5959348" y="391668"/>
                </a:lnTo>
                <a:lnTo>
                  <a:pt x="5926601" y="392761"/>
                </a:lnTo>
                <a:lnTo>
                  <a:pt x="5899880" y="395747"/>
                </a:lnTo>
                <a:lnTo>
                  <a:pt x="5881874" y="400186"/>
                </a:lnTo>
                <a:lnTo>
                  <a:pt x="5875274" y="405638"/>
                </a:lnTo>
                <a:lnTo>
                  <a:pt x="5875274" y="656336"/>
                </a:lnTo>
                <a:lnTo>
                  <a:pt x="5868675" y="661787"/>
                </a:lnTo>
                <a:lnTo>
                  <a:pt x="5850683" y="666226"/>
                </a:lnTo>
                <a:lnTo>
                  <a:pt x="5823999" y="669212"/>
                </a:lnTo>
                <a:lnTo>
                  <a:pt x="5791327" y="670306"/>
                </a:lnTo>
              </a:path>
              <a:path w="8880475" h="1144270">
                <a:moveTo>
                  <a:pt x="8712454" y="0"/>
                </a:moveTo>
                <a:lnTo>
                  <a:pt x="8745200" y="1093"/>
                </a:lnTo>
                <a:lnTo>
                  <a:pt x="8771921" y="4079"/>
                </a:lnTo>
                <a:lnTo>
                  <a:pt x="8789927" y="8518"/>
                </a:lnTo>
                <a:lnTo>
                  <a:pt x="8796528" y="13970"/>
                </a:lnTo>
                <a:lnTo>
                  <a:pt x="8796528" y="134747"/>
                </a:lnTo>
                <a:lnTo>
                  <a:pt x="8803126" y="140198"/>
                </a:lnTo>
                <a:lnTo>
                  <a:pt x="8821118" y="144637"/>
                </a:lnTo>
                <a:lnTo>
                  <a:pt x="8847802" y="147623"/>
                </a:lnTo>
                <a:lnTo>
                  <a:pt x="8880475" y="148717"/>
                </a:lnTo>
                <a:lnTo>
                  <a:pt x="8847802" y="149828"/>
                </a:lnTo>
                <a:lnTo>
                  <a:pt x="8821118" y="152844"/>
                </a:lnTo>
                <a:lnTo>
                  <a:pt x="8803126" y="157289"/>
                </a:lnTo>
                <a:lnTo>
                  <a:pt x="8796528" y="162687"/>
                </a:lnTo>
                <a:lnTo>
                  <a:pt x="8796528" y="283591"/>
                </a:lnTo>
                <a:lnTo>
                  <a:pt x="8789927" y="289042"/>
                </a:lnTo>
                <a:lnTo>
                  <a:pt x="8771921" y="293481"/>
                </a:lnTo>
                <a:lnTo>
                  <a:pt x="8745200" y="296467"/>
                </a:lnTo>
                <a:lnTo>
                  <a:pt x="8712454" y="297561"/>
                </a:lnTo>
              </a:path>
            </a:pathLst>
          </a:custGeom>
          <a:ln w="15875">
            <a:solidFill>
              <a:srgbClr val="C00000"/>
            </a:solidFill>
          </a:ln>
        </p:spPr>
        <p:txBody>
          <a:bodyPr wrap="square" lIns="0" tIns="0" rIns="0" bIns="0" rtlCol="0"/>
          <a:lstStyle/>
          <a:p>
            <a:endParaRPr/>
          </a:p>
        </p:txBody>
      </p:sp>
      <p:sp>
        <p:nvSpPr>
          <p:cNvPr id="50" name="object 50"/>
          <p:cNvSpPr txBox="1"/>
          <p:nvPr/>
        </p:nvSpPr>
        <p:spPr>
          <a:xfrm>
            <a:off x="2803905" y="477202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16%</a:t>
            </a:r>
            <a:endParaRPr sz="1400">
              <a:latin typeface="Arial"/>
              <a:cs typeface="Arial"/>
            </a:endParaRPr>
          </a:p>
        </p:txBody>
      </p:sp>
      <p:sp>
        <p:nvSpPr>
          <p:cNvPr id="51" name="object 51"/>
          <p:cNvSpPr/>
          <p:nvPr/>
        </p:nvSpPr>
        <p:spPr>
          <a:xfrm>
            <a:off x="5423661" y="2037207"/>
            <a:ext cx="215900" cy="1936750"/>
          </a:xfrm>
          <a:custGeom>
            <a:avLst/>
            <a:gdLst/>
            <a:ahLst/>
            <a:cxnLst/>
            <a:rect l="l" t="t" r="r" b="b"/>
            <a:pathLst>
              <a:path w="215900" h="1936750">
                <a:moveTo>
                  <a:pt x="0" y="0"/>
                </a:moveTo>
                <a:lnTo>
                  <a:pt x="41995" y="1404"/>
                </a:lnTo>
                <a:lnTo>
                  <a:pt x="76311" y="5238"/>
                </a:lnTo>
                <a:lnTo>
                  <a:pt x="99458" y="10929"/>
                </a:lnTo>
                <a:lnTo>
                  <a:pt x="107950" y="17906"/>
                </a:lnTo>
                <a:lnTo>
                  <a:pt x="107950" y="950340"/>
                </a:lnTo>
                <a:lnTo>
                  <a:pt x="116421" y="957391"/>
                </a:lnTo>
                <a:lnTo>
                  <a:pt x="139525" y="963120"/>
                </a:lnTo>
                <a:lnTo>
                  <a:pt x="173797" y="966968"/>
                </a:lnTo>
                <a:lnTo>
                  <a:pt x="215773" y="968375"/>
                </a:lnTo>
                <a:lnTo>
                  <a:pt x="173797" y="969781"/>
                </a:lnTo>
                <a:lnTo>
                  <a:pt x="139525" y="973629"/>
                </a:lnTo>
                <a:lnTo>
                  <a:pt x="116421" y="979358"/>
                </a:lnTo>
                <a:lnTo>
                  <a:pt x="107950" y="986408"/>
                </a:lnTo>
                <a:lnTo>
                  <a:pt x="107950" y="1918842"/>
                </a:lnTo>
                <a:lnTo>
                  <a:pt x="99458" y="1925820"/>
                </a:lnTo>
                <a:lnTo>
                  <a:pt x="76311" y="1931511"/>
                </a:lnTo>
                <a:lnTo>
                  <a:pt x="41995" y="1935345"/>
                </a:lnTo>
                <a:lnTo>
                  <a:pt x="0" y="1936749"/>
                </a:lnTo>
              </a:path>
            </a:pathLst>
          </a:custGeom>
          <a:ln w="15875">
            <a:solidFill>
              <a:srgbClr val="009590"/>
            </a:solidFill>
          </a:ln>
        </p:spPr>
        <p:txBody>
          <a:bodyPr wrap="square" lIns="0" tIns="0" rIns="0" bIns="0" rtlCol="0"/>
          <a:lstStyle/>
          <a:p>
            <a:endParaRPr/>
          </a:p>
        </p:txBody>
      </p:sp>
      <p:sp>
        <p:nvSpPr>
          <p:cNvPr id="52" name="object 52"/>
          <p:cNvSpPr txBox="1"/>
          <p:nvPr/>
        </p:nvSpPr>
        <p:spPr>
          <a:xfrm>
            <a:off x="5740400" y="283565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59%</a:t>
            </a:r>
            <a:endParaRPr sz="1400">
              <a:latin typeface="Arial"/>
              <a:cs typeface="Arial"/>
            </a:endParaRPr>
          </a:p>
        </p:txBody>
      </p:sp>
      <p:sp>
        <p:nvSpPr>
          <p:cNvPr id="53" name="object 53"/>
          <p:cNvSpPr txBox="1"/>
          <p:nvPr/>
        </p:nvSpPr>
        <p:spPr>
          <a:xfrm>
            <a:off x="5689472" y="4558029"/>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15%</a:t>
            </a:r>
            <a:endParaRPr sz="1400">
              <a:latin typeface="Arial"/>
              <a:cs typeface="Arial"/>
            </a:endParaRPr>
          </a:p>
        </p:txBody>
      </p:sp>
      <p:sp>
        <p:nvSpPr>
          <p:cNvPr id="54" name="object 54"/>
          <p:cNvSpPr/>
          <p:nvPr/>
        </p:nvSpPr>
        <p:spPr>
          <a:xfrm>
            <a:off x="8334247" y="2037207"/>
            <a:ext cx="177165" cy="1513205"/>
          </a:xfrm>
          <a:custGeom>
            <a:avLst/>
            <a:gdLst/>
            <a:ahLst/>
            <a:cxnLst/>
            <a:rect l="l" t="t" r="r" b="b"/>
            <a:pathLst>
              <a:path w="177165" h="1513204">
                <a:moveTo>
                  <a:pt x="0" y="0"/>
                </a:moveTo>
                <a:lnTo>
                  <a:pt x="34385" y="1158"/>
                </a:lnTo>
                <a:lnTo>
                  <a:pt x="62483" y="4317"/>
                </a:lnTo>
                <a:lnTo>
                  <a:pt x="81438" y="9001"/>
                </a:lnTo>
                <a:lnTo>
                  <a:pt x="88392" y="14731"/>
                </a:lnTo>
                <a:lnTo>
                  <a:pt x="88392" y="741679"/>
                </a:lnTo>
                <a:lnTo>
                  <a:pt x="95347" y="747410"/>
                </a:lnTo>
                <a:lnTo>
                  <a:pt x="114315" y="752094"/>
                </a:lnTo>
                <a:lnTo>
                  <a:pt x="142452" y="755253"/>
                </a:lnTo>
                <a:lnTo>
                  <a:pt x="176910" y="756412"/>
                </a:lnTo>
                <a:lnTo>
                  <a:pt x="142452" y="757570"/>
                </a:lnTo>
                <a:lnTo>
                  <a:pt x="114315" y="760729"/>
                </a:lnTo>
                <a:lnTo>
                  <a:pt x="95347" y="765413"/>
                </a:lnTo>
                <a:lnTo>
                  <a:pt x="88392" y="771143"/>
                </a:lnTo>
                <a:lnTo>
                  <a:pt x="88392" y="1497964"/>
                </a:lnTo>
                <a:lnTo>
                  <a:pt x="81438" y="1503695"/>
                </a:lnTo>
                <a:lnTo>
                  <a:pt x="62484" y="1508378"/>
                </a:lnTo>
                <a:lnTo>
                  <a:pt x="34385" y="1511538"/>
                </a:lnTo>
                <a:lnTo>
                  <a:pt x="0" y="1512696"/>
                </a:lnTo>
              </a:path>
            </a:pathLst>
          </a:custGeom>
          <a:ln w="15875">
            <a:solidFill>
              <a:srgbClr val="009590"/>
            </a:solidFill>
          </a:ln>
        </p:spPr>
        <p:txBody>
          <a:bodyPr wrap="square" lIns="0" tIns="0" rIns="0" bIns="0" rtlCol="0"/>
          <a:lstStyle/>
          <a:p>
            <a:endParaRPr/>
          </a:p>
        </p:txBody>
      </p:sp>
      <p:sp>
        <p:nvSpPr>
          <p:cNvPr id="55" name="object 55"/>
          <p:cNvSpPr txBox="1"/>
          <p:nvPr/>
        </p:nvSpPr>
        <p:spPr>
          <a:xfrm>
            <a:off x="8623172" y="2664968"/>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46%</a:t>
            </a:r>
            <a:endParaRPr sz="1400">
              <a:latin typeface="Arial"/>
              <a:cs typeface="Arial"/>
            </a:endParaRPr>
          </a:p>
        </p:txBody>
      </p:sp>
      <p:sp>
        <p:nvSpPr>
          <p:cNvPr id="56" name="object 56"/>
          <p:cNvSpPr txBox="1"/>
          <p:nvPr/>
        </p:nvSpPr>
        <p:spPr>
          <a:xfrm>
            <a:off x="8623807" y="423011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19%</a:t>
            </a:r>
            <a:endParaRPr sz="1400">
              <a:latin typeface="Arial"/>
              <a:cs typeface="Arial"/>
            </a:endParaRPr>
          </a:p>
        </p:txBody>
      </p:sp>
      <p:sp>
        <p:nvSpPr>
          <p:cNvPr id="57" name="object 57"/>
          <p:cNvSpPr/>
          <p:nvPr/>
        </p:nvSpPr>
        <p:spPr>
          <a:xfrm>
            <a:off x="11244960" y="2019173"/>
            <a:ext cx="177165" cy="1530985"/>
          </a:xfrm>
          <a:custGeom>
            <a:avLst/>
            <a:gdLst/>
            <a:ahLst/>
            <a:cxnLst/>
            <a:rect l="l" t="t" r="r" b="b"/>
            <a:pathLst>
              <a:path w="177165" h="1530985">
                <a:moveTo>
                  <a:pt x="0" y="0"/>
                </a:moveTo>
                <a:lnTo>
                  <a:pt x="34385" y="1158"/>
                </a:lnTo>
                <a:lnTo>
                  <a:pt x="62483" y="4317"/>
                </a:lnTo>
                <a:lnTo>
                  <a:pt x="81438" y="9001"/>
                </a:lnTo>
                <a:lnTo>
                  <a:pt x="88392" y="14731"/>
                </a:lnTo>
                <a:lnTo>
                  <a:pt x="88392" y="750697"/>
                </a:lnTo>
                <a:lnTo>
                  <a:pt x="95347" y="756427"/>
                </a:lnTo>
                <a:lnTo>
                  <a:pt x="114315" y="761111"/>
                </a:lnTo>
                <a:lnTo>
                  <a:pt x="142452" y="764270"/>
                </a:lnTo>
                <a:lnTo>
                  <a:pt x="176911" y="765428"/>
                </a:lnTo>
                <a:lnTo>
                  <a:pt x="142452" y="766587"/>
                </a:lnTo>
                <a:lnTo>
                  <a:pt x="114315" y="769746"/>
                </a:lnTo>
                <a:lnTo>
                  <a:pt x="95347" y="774430"/>
                </a:lnTo>
                <a:lnTo>
                  <a:pt x="88392" y="780161"/>
                </a:lnTo>
                <a:lnTo>
                  <a:pt x="88392" y="1515999"/>
                </a:lnTo>
                <a:lnTo>
                  <a:pt x="81438" y="1521729"/>
                </a:lnTo>
                <a:lnTo>
                  <a:pt x="62484" y="1526413"/>
                </a:lnTo>
                <a:lnTo>
                  <a:pt x="34385" y="1529572"/>
                </a:lnTo>
                <a:lnTo>
                  <a:pt x="0" y="1530730"/>
                </a:lnTo>
              </a:path>
            </a:pathLst>
          </a:custGeom>
          <a:ln w="15874">
            <a:solidFill>
              <a:srgbClr val="009590"/>
            </a:solidFill>
          </a:ln>
        </p:spPr>
        <p:txBody>
          <a:bodyPr wrap="square" lIns="0" tIns="0" rIns="0" bIns="0" rtlCol="0"/>
          <a:lstStyle/>
          <a:p>
            <a:endParaRPr/>
          </a:p>
        </p:txBody>
      </p:sp>
      <p:sp>
        <p:nvSpPr>
          <p:cNvPr id="58" name="object 58"/>
          <p:cNvSpPr txBox="1"/>
          <p:nvPr/>
        </p:nvSpPr>
        <p:spPr>
          <a:xfrm>
            <a:off x="11501119" y="2652141"/>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46%</a:t>
            </a:r>
            <a:endParaRPr sz="1400">
              <a:latin typeface="Arial"/>
              <a:cs typeface="Arial"/>
            </a:endParaRPr>
          </a:p>
        </p:txBody>
      </p:sp>
      <p:sp>
        <p:nvSpPr>
          <p:cNvPr id="59" name="object 59"/>
          <p:cNvSpPr txBox="1"/>
          <p:nvPr/>
        </p:nvSpPr>
        <p:spPr>
          <a:xfrm>
            <a:off x="11490197" y="3971671"/>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10%</a:t>
            </a:r>
            <a:endParaRPr sz="1400">
              <a:latin typeface="Arial"/>
              <a:cs typeface="Arial"/>
            </a:endParaRPr>
          </a:p>
        </p:txBody>
      </p:sp>
      <p:sp>
        <p:nvSpPr>
          <p:cNvPr id="60" name="object 60"/>
          <p:cNvSpPr txBox="1"/>
          <p:nvPr/>
        </p:nvSpPr>
        <p:spPr>
          <a:xfrm>
            <a:off x="470408" y="6402425"/>
            <a:ext cx="719264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LA7.</a:t>
            </a:r>
            <a:r>
              <a:rPr sz="1000" spc="-35" dirty="0">
                <a:solidFill>
                  <a:srgbClr val="7E7E7E"/>
                </a:solidFill>
                <a:latin typeface="Arial"/>
                <a:cs typeface="Arial"/>
              </a:rPr>
              <a:t> </a:t>
            </a:r>
            <a:r>
              <a:rPr sz="1000" dirty="0">
                <a:solidFill>
                  <a:srgbClr val="7E7E7E"/>
                </a:solidFill>
                <a:latin typeface="Arial"/>
                <a:cs typeface="Arial"/>
              </a:rPr>
              <a:t>Thinking</a:t>
            </a:r>
            <a:r>
              <a:rPr sz="1000" spc="-60" dirty="0">
                <a:solidFill>
                  <a:srgbClr val="7E7E7E"/>
                </a:solidFill>
                <a:latin typeface="Arial"/>
                <a:cs typeface="Arial"/>
              </a:rPr>
              <a:t> </a:t>
            </a:r>
            <a:r>
              <a:rPr sz="1000" dirty="0">
                <a:solidFill>
                  <a:srgbClr val="7E7E7E"/>
                </a:solidFill>
                <a:latin typeface="Arial"/>
                <a:cs typeface="Arial"/>
              </a:rPr>
              <a:t>about</a:t>
            </a:r>
            <a:r>
              <a:rPr sz="1000" spc="-40" dirty="0">
                <a:solidFill>
                  <a:srgbClr val="7E7E7E"/>
                </a:solidFill>
                <a:latin typeface="Arial"/>
                <a:cs typeface="Arial"/>
              </a:rPr>
              <a:t> </a:t>
            </a:r>
            <a:r>
              <a:rPr sz="1000" dirty="0">
                <a:solidFill>
                  <a:srgbClr val="7E7E7E"/>
                </a:solidFill>
                <a:latin typeface="Arial"/>
                <a:cs typeface="Arial"/>
              </a:rPr>
              <a:t>where</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live,</a:t>
            </a:r>
            <a:r>
              <a:rPr sz="1000" spc="-25" dirty="0">
                <a:solidFill>
                  <a:srgbClr val="7E7E7E"/>
                </a:solidFill>
                <a:latin typeface="Arial"/>
                <a:cs typeface="Arial"/>
              </a:rPr>
              <a:t> </a:t>
            </a:r>
            <a:r>
              <a:rPr sz="1000" dirty="0">
                <a:solidFill>
                  <a:srgbClr val="7E7E7E"/>
                </a:solidFill>
                <a:latin typeface="Arial"/>
                <a:cs typeface="Arial"/>
              </a:rPr>
              <a:t>how</a:t>
            </a:r>
            <a:r>
              <a:rPr sz="1000" spc="-35" dirty="0">
                <a:solidFill>
                  <a:srgbClr val="7E7E7E"/>
                </a:solidFill>
                <a:latin typeface="Arial"/>
                <a:cs typeface="Arial"/>
              </a:rPr>
              <a:t> </a:t>
            </a:r>
            <a:r>
              <a:rPr sz="1000" dirty="0">
                <a:solidFill>
                  <a:srgbClr val="7E7E7E"/>
                </a:solidFill>
                <a:latin typeface="Arial"/>
                <a:cs typeface="Arial"/>
              </a:rPr>
              <a:t>satisfied</a:t>
            </a:r>
            <a:r>
              <a:rPr sz="1000" spc="-4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dissatisfied</a:t>
            </a:r>
            <a:r>
              <a:rPr sz="1000" spc="-40" dirty="0">
                <a:solidFill>
                  <a:srgbClr val="7E7E7E"/>
                </a:solidFill>
                <a:latin typeface="Arial"/>
                <a:cs typeface="Arial"/>
              </a:rPr>
              <a:t> </a:t>
            </a:r>
            <a:r>
              <a:rPr sz="1000" dirty="0">
                <a:solidFill>
                  <a:srgbClr val="7E7E7E"/>
                </a:solidFill>
                <a:latin typeface="Arial"/>
                <a:cs typeface="Arial"/>
              </a:rPr>
              <a:t>are</a:t>
            </a:r>
            <a:r>
              <a:rPr sz="1000" spc="-4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with</a:t>
            </a:r>
            <a:r>
              <a:rPr sz="1000" spc="-25" dirty="0">
                <a:solidFill>
                  <a:srgbClr val="7E7E7E"/>
                </a:solidFill>
                <a:latin typeface="Arial"/>
                <a:cs typeface="Arial"/>
              </a:rPr>
              <a:t> </a:t>
            </a:r>
            <a:r>
              <a:rPr sz="1000" dirty="0">
                <a:solidFill>
                  <a:srgbClr val="7E7E7E"/>
                </a:solidFill>
                <a:latin typeface="Arial"/>
                <a:cs typeface="Arial"/>
              </a:rPr>
              <a:t>your experience</a:t>
            </a:r>
            <a:r>
              <a:rPr sz="1000" spc="-50"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the</a:t>
            </a:r>
            <a:r>
              <a:rPr sz="1000" spc="-50" dirty="0">
                <a:solidFill>
                  <a:srgbClr val="7E7E7E"/>
                </a:solidFill>
                <a:latin typeface="Arial"/>
                <a:cs typeface="Arial"/>
              </a:rPr>
              <a:t> </a:t>
            </a:r>
            <a:r>
              <a:rPr sz="1000" dirty="0">
                <a:solidFill>
                  <a:srgbClr val="7E7E7E"/>
                </a:solidFill>
                <a:latin typeface="Arial"/>
                <a:cs typeface="Arial"/>
              </a:rPr>
              <a:t>following</a:t>
            </a:r>
            <a:r>
              <a:rPr sz="1000" spc="-15" dirty="0">
                <a:solidFill>
                  <a:srgbClr val="7E7E7E"/>
                </a:solidFill>
                <a:latin typeface="Arial"/>
                <a:cs typeface="Arial"/>
              </a:rPr>
              <a:t> </a:t>
            </a:r>
            <a:r>
              <a:rPr sz="1000" dirty="0">
                <a:solidFill>
                  <a:srgbClr val="7E7E7E"/>
                </a:solidFill>
                <a:latin typeface="Arial"/>
                <a:cs typeface="Arial"/>
              </a:rPr>
              <a:t>in</a:t>
            </a:r>
            <a:r>
              <a:rPr sz="1000" spc="-35" dirty="0">
                <a:solidFill>
                  <a:srgbClr val="7E7E7E"/>
                </a:solidFill>
                <a:latin typeface="Arial"/>
                <a:cs typeface="Arial"/>
              </a:rPr>
              <a:t> </a:t>
            </a:r>
            <a:r>
              <a:rPr sz="1000" dirty="0">
                <a:solidFill>
                  <a:srgbClr val="7E7E7E"/>
                </a:solidFill>
                <a:latin typeface="Arial"/>
                <a:cs typeface="Arial"/>
              </a:rPr>
              <a:t>your local</a:t>
            </a:r>
            <a:r>
              <a:rPr sz="1000" spc="10" dirty="0">
                <a:solidFill>
                  <a:srgbClr val="7E7E7E"/>
                </a:solidFill>
                <a:latin typeface="Arial"/>
                <a:cs typeface="Arial"/>
              </a:rPr>
              <a:t> </a:t>
            </a:r>
            <a:r>
              <a:rPr sz="1000" spc="-10" dirty="0">
                <a:solidFill>
                  <a:srgbClr val="7E7E7E"/>
                </a:solidFill>
                <a:latin typeface="Arial"/>
                <a:cs typeface="Arial"/>
              </a:rPr>
              <a:t>area? Unweighted</a:t>
            </a:r>
            <a:r>
              <a:rPr sz="1000" dirty="0">
                <a:solidFill>
                  <a:srgbClr val="7E7E7E"/>
                </a:solidFill>
                <a:latin typeface="Arial"/>
                <a:cs typeface="Arial"/>
              </a:rPr>
              <a:t> base:</a:t>
            </a:r>
            <a:r>
              <a:rPr sz="1000" spc="-15" dirty="0">
                <a:solidFill>
                  <a:srgbClr val="7E7E7E"/>
                </a:solidFill>
                <a:latin typeface="Arial"/>
                <a:cs typeface="Arial"/>
              </a:rPr>
              <a:t> </a:t>
            </a:r>
            <a:r>
              <a:rPr sz="1000" dirty="0">
                <a:solidFill>
                  <a:srgbClr val="7E7E7E"/>
                </a:solidFill>
                <a:latin typeface="Arial"/>
                <a:cs typeface="Arial"/>
              </a:rPr>
              <a:t>All</a:t>
            </a:r>
            <a:r>
              <a:rPr sz="1000" spc="20" dirty="0">
                <a:solidFill>
                  <a:srgbClr val="7E7E7E"/>
                </a:solidFill>
                <a:latin typeface="Arial"/>
                <a:cs typeface="Arial"/>
              </a:rPr>
              <a:t> </a:t>
            </a:r>
            <a:r>
              <a:rPr sz="1000" spc="-10" dirty="0">
                <a:solidFill>
                  <a:srgbClr val="7E7E7E"/>
                </a:solidFill>
                <a:latin typeface="Arial"/>
                <a:cs typeface="Arial"/>
              </a:rPr>
              <a:t>respondents</a:t>
            </a:r>
            <a:r>
              <a:rPr sz="1000" spc="-20" dirty="0">
                <a:solidFill>
                  <a:srgbClr val="7E7E7E"/>
                </a:solidFill>
                <a:latin typeface="Arial"/>
                <a:cs typeface="Arial"/>
              </a:rPr>
              <a:t> </a:t>
            </a:r>
            <a:r>
              <a:rPr sz="1000" dirty="0">
                <a:solidFill>
                  <a:srgbClr val="7E7E7E"/>
                </a:solidFill>
                <a:latin typeface="Arial"/>
                <a:cs typeface="Arial"/>
              </a:rPr>
              <a:t>Survey 16, </a:t>
            </a:r>
            <a:r>
              <a:rPr sz="1000" spc="-20" dirty="0">
                <a:solidFill>
                  <a:srgbClr val="7E7E7E"/>
                </a:solidFill>
                <a:latin typeface="Arial"/>
                <a:cs typeface="Arial"/>
              </a:rPr>
              <a:t>1523</a:t>
            </a:r>
            <a:endParaRPr sz="1000">
              <a:latin typeface="Arial"/>
              <a:cs typeface="Arial"/>
            </a:endParaRPr>
          </a:p>
        </p:txBody>
      </p:sp>
      <p:sp>
        <p:nvSpPr>
          <p:cNvPr id="61" name="object 61"/>
          <p:cNvSpPr txBox="1"/>
          <p:nvPr/>
        </p:nvSpPr>
        <p:spPr>
          <a:xfrm>
            <a:off x="11583416"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88</a:t>
            </a:r>
            <a:endParaRPr sz="1800">
              <a:latin typeface="Calibri"/>
              <a:cs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659" y="187578"/>
            <a:ext cx="11579225"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Dissatisfaction</a:t>
            </a:r>
            <a:r>
              <a:rPr spc="-20" dirty="0">
                <a:solidFill>
                  <a:srgbClr val="5C5B5A"/>
                </a:solidFill>
              </a:rPr>
              <a:t> </a:t>
            </a:r>
            <a:r>
              <a:rPr dirty="0">
                <a:solidFill>
                  <a:srgbClr val="5C5B5A"/>
                </a:solidFill>
              </a:rPr>
              <a:t>with</a:t>
            </a:r>
            <a:r>
              <a:rPr spc="-55" dirty="0">
                <a:solidFill>
                  <a:srgbClr val="5C5B5A"/>
                </a:solidFill>
              </a:rPr>
              <a:t> </a:t>
            </a:r>
            <a:r>
              <a:rPr dirty="0">
                <a:solidFill>
                  <a:srgbClr val="5C5B5A"/>
                </a:solidFill>
              </a:rPr>
              <a:t>the</a:t>
            </a:r>
            <a:r>
              <a:rPr spc="-15" dirty="0">
                <a:solidFill>
                  <a:srgbClr val="5C5B5A"/>
                </a:solidFill>
              </a:rPr>
              <a:t> </a:t>
            </a:r>
            <a:r>
              <a:rPr dirty="0"/>
              <a:t>condition</a:t>
            </a:r>
            <a:r>
              <a:rPr spc="-50" dirty="0"/>
              <a:t> </a:t>
            </a:r>
            <a:r>
              <a:rPr dirty="0"/>
              <a:t>of</a:t>
            </a:r>
            <a:r>
              <a:rPr spc="-20" dirty="0"/>
              <a:t> </a:t>
            </a:r>
            <a:r>
              <a:rPr dirty="0"/>
              <a:t>the</a:t>
            </a:r>
            <a:r>
              <a:rPr spc="-30" dirty="0"/>
              <a:t> </a:t>
            </a:r>
            <a:r>
              <a:rPr dirty="0"/>
              <a:t>roads</a:t>
            </a:r>
            <a:r>
              <a:rPr spc="-20" dirty="0"/>
              <a:t> </a:t>
            </a:r>
            <a:r>
              <a:rPr dirty="0">
                <a:solidFill>
                  <a:srgbClr val="5C5B5A"/>
                </a:solidFill>
              </a:rPr>
              <a:t>continues</a:t>
            </a:r>
            <a:r>
              <a:rPr spc="-40" dirty="0">
                <a:solidFill>
                  <a:srgbClr val="5C5B5A"/>
                </a:solidFill>
              </a:rPr>
              <a:t> </a:t>
            </a:r>
            <a:r>
              <a:rPr dirty="0">
                <a:solidFill>
                  <a:srgbClr val="5C5B5A"/>
                </a:solidFill>
              </a:rPr>
              <a:t>to</a:t>
            </a:r>
            <a:r>
              <a:rPr spc="-20" dirty="0">
                <a:solidFill>
                  <a:srgbClr val="5C5B5A"/>
                </a:solidFill>
              </a:rPr>
              <a:t> </a:t>
            </a:r>
            <a:r>
              <a:rPr dirty="0">
                <a:solidFill>
                  <a:srgbClr val="5C5B5A"/>
                </a:solidFill>
              </a:rPr>
              <a:t>make</a:t>
            </a:r>
            <a:r>
              <a:rPr spc="-20" dirty="0">
                <a:solidFill>
                  <a:srgbClr val="5C5B5A"/>
                </a:solidFill>
              </a:rPr>
              <a:t> </a:t>
            </a:r>
            <a:r>
              <a:rPr dirty="0">
                <a:solidFill>
                  <a:srgbClr val="5C5B5A"/>
                </a:solidFill>
              </a:rPr>
              <a:t>up</a:t>
            </a:r>
            <a:r>
              <a:rPr spc="-30" dirty="0">
                <a:solidFill>
                  <a:srgbClr val="5C5B5A"/>
                </a:solidFill>
              </a:rPr>
              <a:t> </a:t>
            </a:r>
            <a:r>
              <a:rPr dirty="0">
                <a:solidFill>
                  <a:srgbClr val="5C5B5A"/>
                </a:solidFill>
              </a:rPr>
              <a:t>almost</a:t>
            </a:r>
            <a:r>
              <a:rPr spc="-20" dirty="0">
                <a:solidFill>
                  <a:srgbClr val="5C5B5A"/>
                </a:solidFill>
              </a:rPr>
              <a:t> </a:t>
            </a:r>
            <a:r>
              <a:rPr dirty="0">
                <a:solidFill>
                  <a:srgbClr val="5C5B5A"/>
                </a:solidFill>
              </a:rPr>
              <a:t>half</a:t>
            </a:r>
            <a:r>
              <a:rPr spc="-35" dirty="0">
                <a:solidFill>
                  <a:srgbClr val="5C5B5A"/>
                </a:solidFill>
              </a:rPr>
              <a:t> </a:t>
            </a:r>
            <a:r>
              <a:rPr dirty="0">
                <a:solidFill>
                  <a:srgbClr val="5C5B5A"/>
                </a:solidFill>
              </a:rPr>
              <a:t>of</a:t>
            </a:r>
            <a:r>
              <a:rPr spc="-25" dirty="0">
                <a:solidFill>
                  <a:srgbClr val="5C5B5A"/>
                </a:solidFill>
              </a:rPr>
              <a:t> </a:t>
            </a:r>
            <a:r>
              <a:rPr dirty="0">
                <a:solidFill>
                  <a:srgbClr val="5C5B5A"/>
                </a:solidFill>
              </a:rPr>
              <a:t>the</a:t>
            </a:r>
            <a:r>
              <a:rPr spc="-20" dirty="0">
                <a:solidFill>
                  <a:srgbClr val="5C5B5A"/>
                </a:solidFill>
              </a:rPr>
              <a:t> </a:t>
            </a:r>
            <a:r>
              <a:rPr dirty="0">
                <a:solidFill>
                  <a:srgbClr val="5C5B5A"/>
                </a:solidFill>
              </a:rPr>
              <a:t>respondents</a:t>
            </a:r>
            <a:r>
              <a:rPr spc="-25" dirty="0">
                <a:solidFill>
                  <a:srgbClr val="5C5B5A"/>
                </a:solidFill>
              </a:rPr>
              <a:t> </a:t>
            </a:r>
            <a:r>
              <a:rPr spc="-10" dirty="0">
                <a:solidFill>
                  <a:srgbClr val="5C5B5A"/>
                </a:solidFill>
              </a:rPr>
              <a:t>(47%), </a:t>
            </a:r>
            <a:r>
              <a:rPr dirty="0">
                <a:solidFill>
                  <a:srgbClr val="5C5B5A"/>
                </a:solidFill>
              </a:rPr>
              <a:t>while</a:t>
            </a:r>
            <a:r>
              <a:rPr spc="-70" dirty="0">
                <a:solidFill>
                  <a:srgbClr val="5C5B5A"/>
                </a:solidFill>
              </a:rPr>
              <a:t> </a:t>
            </a:r>
            <a:r>
              <a:rPr dirty="0">
                <a:solidFill>
                  <a:srgbClr val="5C5B5A"/>
                </a:solidFill>
              </a:rPr>
              <a:t>dissatisfaction</a:t>
            </a:r>
            <a:r>
              <a:rPr spc="-25" dirty="0">
                <a:solidFill>
                  <a:srgbClr val="5C5B5A"/>
                </a:solidFill>
              </a:rPr>
              <a:t> </a:t>
            </a:r>
            <a:r>
              <a:rPr dirty="0">
                <a:solidFill>
                  <a:srgbClr val="5C5B5A"/>
                </a:solidFill>
              </a:rPr>
              <a:t>with</a:t>
            </a:r>
            <a:r>
              <a:rPr spc="-45" dirty="0">
                <a:solidFill>
                  <a:srgbClr val="5C5B5A"/>
                </a:solidFill>
              </a:rPr>
              <a:t> </a:t>
            </a:r>
            <a:r>
              <a:rPr dirty="0"/>
              <a:t>conditions</a:t>
            </a:r>
            <a:r>
              <a:rPr spc="-50" dirty="0"/>
              <a:t> </a:t>
            </a:r>
            <a:r>
              <a:rPr dirty="0"/>
              <a:t>of</a:t>
            </a:r>
            <a:r>
              <a:rPr spc="-20" dirty="0"/>
              <a:t> </a:t>
            </a:r>
            <a:r>
              <a:rPr dirty="0"/>
              <a:t>roads</a:t>
            </a:r>
            <a:r>
              <a:rPr spc="-30" dirty="0"/>
              <a:t> </a:t>
            </a:r>
            <a:r>
              <a:rPr dirty="0"/>
              <a:t>and</a:t>
            </a:r>
            <a:r>
              <a:rPr spc="-15" dirty="0"/>
              <a:t> </a:t>
            </a:r>
            <a:r>
              <a:rPr dirty="0"/>
              <a:t>cycle</a:t>
            </a:r>
            <a:r>
              <a:rPr spc="-20" dirty="0"/>
              <a:t> </a:t>
            </a:r>
            <a:r>
              <a:rPr dirty="0"/>
              <a:t>lanes</a:t>
            </a:r>
            <a:r>
              <a:rPr spc="-30" dirty="0"/>
              <a:t> </a:t>
            </a:r>
            <a:r>
              <a:rPr dirty="0"/>
              <a:t>and</a:t>
            </a:r>
            <a:r>
              <a:rPr spc="-15" dirty="0"/>
              <a:t> </a:t>
            </a:r>
            <a:r>
              <a:rPr dirty="0"/>
              <a:t>routes</a:t>
            </a:r>
            <a:r>
              <a:rPr spc="-20" dirty="0"/>
              <a:t> </a:t>
            </a:r>
            <a:r>
              <a:rPr dirty="0">
                <a:solidFill>
                  <a:srgbClr val="5C5B5A"/>
                </a:solidFill>
              </a:rPr>
              <a:t>makes</a:t>
            </a:r>
            <a:r>
              <a:rPr spc="-15" dirty="0">
                <a:solidFill>
                  <a:srgbClr val="5C5B5A"/>
                </a:solidFill>
              </a:rPr>
              <a:t> </a:t>
            </a:r>
            <a:r>
              <a:rPr dirty="0">
                <a:solidFill>
                  <a:srgbClr val="5C5B5A"/>
                </a:solidFill>
              </a:rPr>
              <a:t>up</a:t>
            </a:r>
            <a:r>
              <a:rPr spc="-30" dirty="0">
                <a:solidFill>
                  <a:srgbClr val="5C5B5A"/>
                </a:solidFill>
              </a:rPr>
              <a:t> </a:t>
            </a:r>
            <a:r>
              <a:rPr dirty="0">
                <a:solidFill>
                  <a:srgbClr val="5C5B5A"/>
                </a:solidFill>
              </a:rPr>
              <a:t>over</a:t>
            </a:r>
            <a:r>
              <a:rPr spc="5" dirty="0">
                <a:solidFill>
                  <a:srgbClr val="5C5B5A"/>
                </a:solidFill>
              </a:rPr>
              <a:t> </a:t>
            </a:r>
            <a:r>
              <a:rPr dirty="0">
                <a:solidFill>
                  <a:srgbClr val="5C5B5A"/>
                </a:solidFill>
              </a:rPr>
              <a:t>a</a:t>
            </a:r>
            <a:r>
              <a:rPr spc="-20" dirty="0">
                <a:solidFill>
                  <a:srgbClr val="5C5B5A"/>
                </a:solidFill>
              </a:rPr>
              <a:t> </a:t>
            </a:r>
            <a:r>
              <a:rPr dirty="0">
                <a:solidFill>
                  <a:srgbClr val="5C5B5A"/>
                </a:solidFill>
              </a:rPr>
              <a:t>third</a:t>
            </a:r>
            <a:r>
              <a:rPr spc="-30" dirty="0">
                <a:solidFill>
                  <a:srgbClr val="5C5B5A"/>
                </a:solidFill>
              </a:rPr>
              <a:t> </a:t>
            </a:r>
            <a:r>
              <a:rPr spc="-25" dirty="0">
                <a:solidFill>
                  <a:srgbClr val="5C5B5A"/>
                </a:solidFill>
              </a:rPr>
              <a:t>of </a:t>
            </a:r>
            <a:r>
              <a:rPr dirty="0">
                <a:solidFill>
                  <a:srgbClr val="5C5B5A"/>
                </a:solidFill>
              </a:rPr>
              <a:t>respondents</a:t>
            </a:r>
            <a:r>
              <a:rPr spc="-35" dirty="0">
                <a:solidFill>
                  <a:srgbClr val="5C5B5A"/>
                </a:solidFill>
              </a:rPr>
              <a:t> </a:t>
            </a:r>
            <a:r>
              <a:rPr dirty="0">
                <a:solidFill>
                  <a:srgbClr val="5C5B5A"/>
                </a:solidFill>
              </a:rPr>
              <a:t>(33%).</a:t>
            </a:r>
            <a:r>
              <a:rPr spc="-10" dirty="0">
                <a:solidFill>
                  <a:srgbClr val="5C5B5A"/>
                </a:solidFill>
              </a:rPr>
              <a:t> </a:t>
            </a:r>
            <a:r>
              <a:rPr dirty="0">
                <a:solidFill>
                  <a:srgbClr val="5C5B5A"/>
                </a:solidFill>
              </a:rPr>
              <a:t>Note</a:t>
            </a:r>
            <a:r>
              <a:rPr spc="-35" dirty="0">
                <a:solidFill>
                  <a:srgbClr val="5C5B5A"/>
                </a:solidFill>
              </a:rPr>
              <a:t> </a:t>
            </a:r>
            <a:r>
              <a:rPr dirty="0">
                <a:solidFill>
                  <a:srgbClr val="5C5B5A"/>
                </a:solidFill>
              </a:rPr>
              <a:t>that</a:t>
            </a:r>
            <a:r>
              <a:rPr spc="-25" dirty="0">
                <a:solidFill>
                  <a:srgbClr val="5C5B5A"/>
                </a:solidFill>
              </a:rPr>
              <a:t> </a:t>
            </a:r>
            <a:r>
              <a:rPr dirty="0">
                <a:solidFill>
                  <a:srgbClr val="5C5B5A"/>
                </a:solidFill>
              </a:rPr>
              <a:t>cycle</a:t>
            </a:r>
            <a:r>
              <a:rPr spc="-15" dirty="0">
                <a:solidFill>
                  <a:srgbClr val="5C5B5A"/>
                </a:solidFill>
              </a:rPr>
              <a:t> </a:t>
            </a:r>
            <a:r>
              <a:rPr dirty="0">
                <a:solidFill>
                  <a:srgbClr val="5C5B5A"/>
                </a:solidFill>
              </a:rPr>
              <a:t>lanes/routes</a:t>
            </a:r>
            <a:r>
              <a:rPr spc="-30" dirty="0">
                <a:solidFill>
                  <a:srgbClr val="5C5B5A"/>
                </a:solidFill>
              </a:rPr>
              <a:t> </a:t>
            </a:r>
            <a:r>
              <a:rPr dirty="0">
                <a:solidFill>
                  <a:srgbClr val="5C5B5A"/>
                </a:solidFill>
              </a:rPr>
              <a:t>are</a:t>
            </a:r>
            <a:r>
              <a:rPr spc="-20" dirty="0">
                <a:solidFill>
                  <a:srgbClr val="5C5B5A"/>
                </a:solidFill>
              </a:rPr>
              <a:t> </a:t>
            </a:r>
            <a:r>
              <a:rPr dirty="0">
                <a:solidFill>
                  <a:srgbClr val="5C5B5A"/>
                </a:solidFill>
              </a:rPr>
              <a:t>not</a:t>
            </a:r>
            <a:r>
              <a:rPr spc="-35" dirty="0">
                <a:solidFill>
                  <a:srgbClr val="5C5B5A"/>
                </a:solidFill>
              </a:rPr>
              <a:t> </a:t>
            </a:r>
            <a:r>
              <a:rPr dirty="0">
                <a:solidFill>
                  <a:srgbClr val="5C5B5A"/>
                </a:solidFill>
              </a:rPr>
              <a:t>available</a:t>
            </a:r>
            <a:r>
              <a:rPr spc="5" dirty="0">
                <a:solidFill>
                  <a:srgbClr val="5C5B5A"/>
                </a:solidFill>
              </a:rPr>
              <a:t> </a:t>
            </a:r>
            <a:r>
              <a:rPr dirty="0">
                <a:solidFill>
                  <a:srgbClr val="5C5B5A"/>
                </a:solidFill>
              </a:rPr>
              <a:t>(or</a:t>
            </a:r>
            <a:r>
              <a:rPr spc="-25" dirty="0">
                <a:solidFill>
                  <a:srgbClr val="5C5B5A"/>
                </a:solidFill>
              </a:rPr>
              <a:t> </a:t>
            </a:r>
            <a:r>
              <a:rPr dirty="0">
                <a:solidFill>
                  <a:srgbClr val="5C5B5A"/>
                </a:solidFill>
              </a:rPr>
              <a:t>familiar</a:t>
            </a:r>
            <a:r>
              <a:rPr spc="-35" dirty="0">
                <a:solidFill>
                  <a:srgbClr val="5C5B5A"/>
                </a:solidFill>
              </a:rPr>
              <a:t> </a:t>
            </a:r>
            <a:r>
              <a:rPr dirty="0">
                <a:solidFill>
                  <a:srgbClr val="5C5B5A"/>
                </a:solidFill>
              </a:rPr>
              <a:t>to)</a:t>
            </a:r>
            <a:r>
              <a:rPr spc="-30" dirty="0">
                <a:solidFill>
                  <a:srgbClr val="5C5B5A"/>
                </a:solidFill>
              </a:rPr>
              <a:t> </a:t>
            </a:r>
            <a:r>
              <a:rPr dirty="0">
                <a:solidFill>
                  <a:srgbClr val="5C5B5A"/>
                </a:solidFill>
              </a:rPr>
              <a:t>a</a:t>
            </a:r>
            <a:r>
              <a:rPr spc="-30" dirty="0">
                <a:solidFill>
                  <a:srgbClr val="5C5B5A"/>
                </a:solidFill>
              </a:rPr>
              <a:t> </a:t>
            </a:r>
            <a:r>
              <a:rPr dirty="0">
                <a:solidFill>
                  <a:srgbClr val="5C5B5A"/>
                </a:solidFill>
              </a:rPr>
              <a:t>fifth</a:t>
            </a:r>
            <a:r>
              <a:rPr spc="-35" dirty="0">
                <a:solidFill>
                  <a:srgbClr val="5C5B5A"/>
                </a:solidFill>
              </a:rPr>
              <a:t> </a:t>
            </a:r>
            <a:r>
              <a:rPr dirty="0">
                <a:solidFill>
                  <a:srgbClr val="5C5B5A"/>
                </a:solidFill>
              </a:rPr>
              <a:t>of</a:t>
            </a:r>
            <a:r>
              <a:rPr spc="-30" dirty="0">
                <a:solidFill>
                  <a:srgbClr val="5C5B5A"/>
                </a:solidFill>
              </a:rPr>
              <a:t> </a:t>
            </a:r>
            <a:r>
              <a:rPr spc="-10" dirty="0">
                <a:solidFill>
                  <a:srgbClr val="5C5B5A"/>
                </a:solidFill>
              </a:rPr>
              <a:t>respondents</a:t>
            </a:r>
          </a:p>
        </p:txBody>
      </p:sp>
      <p:sp>
        <p:nvSpPr>
          <p:cNvPr id="3" name="object 3"/>
          <p:cNvSpPr txBox="1"/>
          <p:nvPr/>
        </p:nvSpPr>
        <p:spPr>
          <a:xfrm>
            <a:off x="3306317" y="1426590"/>
            <a:ext cx="494347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5C5B5A"/>
                </a:solidFill>
                <a:latin typeface="Arial"/>
                <a:cs typeface="Arial"/>
              </a:rPr>
              <a:t>Level</a:t>
            </a:r>
            <a:r>
              <a:rPr sz="1500" b="1" spc="-20" dirty="0">
                <a:solidFill>
                  <a:srgbClr val="5C5B5A"/>
                </a:solidFill>
                <a:latin typeface="Arial"/>
                <a:cs typeface="Arial"/>
              </a:rPr>
              <a:t> </a:t>
            </a:r>
            <a:r>
              <a:rPr sz="1500" b="1" dirty="0">
                <a:solidFill>
                  <a:srgbClr val="5C5B5A"/>
                </a:solidFill>
                <a:latin typeface="Arial"/>
                <a:cs typeface="Arial"/>
              </a:rPr>
              <a:t>of</a:t>
            </a:r>
            <a:r>
              <a:rPr sz="1500" b="1" spc="-35" dirty="0">
                <a:solidFill>
                  <a:srgbClr val="5C5B5A"/>
                </a:solidFill>
                <a:latin typeface="Arial"/>
                <a:cs typeface="Arial"/>
              </a:rPr>
              <a:t> </a:t>
            </a:r>
            <a:r>
              <a:rPr sz="1500" b="1" dirty="0">
                <a:solidFill>
                  <a:srgbClr val="5C5B5A"/>
                </a:solidFill>
                <a:latin typeface="Arial"/>
                <a:cs typeface="Arial"/>
              </a:rPr>
              <a:t>satisfaction</a:t>
            </a:r>
            <a:r>
              <a:rPr sz="1500" b="1" spc="-80" dirty="0">
                <a:solidFill>
                  <a:srgbClr val="5C5B5A"/>
                </a:solidFill>
                <a:latin typeface="Arial"/>
                <a:cs typeface="Arial"/>
              </a:rPr>
              <a:t> </a:t>
            </a:r>
            <a:r>
              <a:rPr sz="1500" b="1" dirty="0">
                <a:solidFill>
                  <a:srgbClr val="5C5B5A"/>
                </a:solidFill>
                <a:latin typeface="Arial"/>
                <a:cs typeface="Arial"/>
              </a:rPr>
              <a:t>with</a:t>
            </a:r>
            <a:r>
              <a:rPr sz="1500" b="1" spc="-75" dirty="0">
                <a:solidFill>
                  <a:srgbClr val="5C5B5A"/>
                </a:solidFill>
                <a:latin typeface="Arial"/>
                <a:cs typeface="Arial"/>
              </a:rPr>
              <a:t> </a:t>
            </a:r>
            <a:r>
              <a:rPr sz="1500" b="1" dirty="0">
                <a:solidFill>
                  <a:srgbClr val="5C5B5A"/>
                </a:solidFill>
                <a:latin typeface="Arial"/>
                <a:cs typeface="Arial"/>
              </a:rPr>
              <a:t>transport</a:t>
            </a:r>
            <a:r>
              <a:rPr sz="1500" b="1" spc="-45" dirty="0">
                <a:solidFill>
                  <a:srgbClr val="5C5B5A"/>
                </a:solidFill>
                <a:latin typeface="Arial"/>
                <a:cs typeface="Arial"/>
              </a:rPr>
              <a:t> </a:t>
            </a:r>
            <a:r>
              <a:rPr sz="1500" b="1" dirty="0">
                <a:solidFill>
                  <a:srgbClr val="5C5B5A"/>
                </a:solidFill>
                <a:latin typeface="Arial"/>
                <a:cs typeface="Arial"/>
              </a:rPr>
              <a:t>and</a:t>
            </a:r>
            <a:r>
              <a:rPr sz="1500" b="1" spc="-45" dirty="0">
                <a:solidFill>
                  <a:srgbClr val="5C5B5A"/>
                </a:solidFill>
                <a:latin typeface="Arial"/>
                <a:cs typeface="Arial"/>
              </a:rPr>
              <a:t> </a:t>
            </a:r>
            <a:r>
              <a:rPr sz="1500" b="1" dirty="0">
                <a:solidFill>
                  <a:srgbClr val="5C5B5A"/>
                </a:solidFill>
                <a:latin typeface="Arial"/>
                <a:cs typeface="Arial"/>
              </a:rPr>
              <a:t>travel</a:t>
            </a:r>
            <a:r>
              <a:rPr sz="1500" b="1" spc="-20" dirty="0">
                <a:solidFill>
                  <a:srgbClr val="5C5B5A"/>
                </a:solidFill>
                <a:latin typeface="Arial"/>
                <a:cs typeface="Arial"/>
              </a:rPr>
              <a:t> </a:t>
            </a:r>
            <a:r>
              <a:rPr sz="1500" b="1" spc="-10" dirty="0">
                <a:solidFill>
                  <a:srgbClr val="5C5B5A"/>
                </a:solidFill>
                <a:latin typeface="Arial"/>
                <a:cs typeface="Arial"/>
              </a:rPr>
              <a:t>facilities</a:t>
            </a:r>
            <a:endParaRPr sz="1500">
              <a:latin typeface="Arial"/>
              <a:cs typeface="Arial"/>
            </a:endParaRPr>
          </a:p>
        </p:txBody>
      </p:sp>
      <p:grpSp>
        <p:nvGrpSpPr>
          <p:cNvPr id="4" name="object 4"/>
          <p:cNvGrpSpPr/>
          <p:nvPr/>
        </p:nvGrpSpPr>
        <p:grpSpPr>
          <a:xfrm>
            <a:off x="301929" y="1817370"/>
            <a:ext cx="11611610" cy="3167380"/>
            <a:chOff x="301929" y="1817370"/>
            <a:chExt cx="11611610" cy="3167380"/>
          </a:xfrm>
        </p:grpSpPr>
        <p:sp>
          <p:nvSpPr>
            <p:cNvPr id="5" name="object 5"/>
            <p:cNvSpPr/>
            <p:nvPr/>
          </p:nvSpPr>
          <p:spPr>
            <a:xfrm>
              <a:off x="5062728" y="4760976"/>
              <a:ext cx="5957570" cy="219075"/>
            </a:xfrm>
            <a:custGeom>
              <a:avLst/>
              <a:gdLst/>
              <a:ahLst/>
              <a:cxnLst/>
              <a:rect l="l" t="t" r="r" b="b"/>
              <a:pathLst>
                <a:path w="5957570" h="219075">
                  <a:moveTo>
                    <a:pt x="2089404" y="187452"/>
                  </a:moveTo>
                  <a:lnTo>
                    <a:pt x="0" y="187452"/>
                  </a:lnTo>
                  <a:lnTo>
                    <a:pt x="0" y="218948"/>
                  </a:lnTo>
                  <a:lnTo>
                    <a:pt x="2089404" y="218948"/>
                  </a:lnTo>
                  <a:lnTo>
                    <a:pt x="2089404" y="187452"/>
                  </a:lnTo>
                  <a:close/>
                </a:path>
                <a:path w="5957570" h="219075">
                  <a:moveTo>
                    <a:pt x="5957316" y="0"/>
                  </a:moveTo>
                  <a:lnTo>
                    <a:pt x="3866388" y="0"/>
                  </a:lnTo>
                  <a:lnTo>
                    <a:pt x="3866388" y="218948"/>
                  </a:lnTo>
                  <a:lnTo>
                    <a:pt x="5957316" y="218948"/>
                  </a:lnTo>
                  <a:lnTo>
                    <a:pt x="5957316" y="0"/>
                  </a:lnTo>
                  <a:close/>
                </a:path>
              </a:pathLst>
            </a:custGeom>
            <a:solidFill>
              <a:srgbClr val="5C5B5A"/>
            </a:solidFill>
          </p:spPr>
          <p:txBody>
            <a:bodyPr wrap="square" lIns="0" tIns="0" rIns="0" bIns="0" rtlCol="0"/>
            <a:lstStyle/>
            <a:p>
              <a:endParaRPr/>
            </a:p>
          </p:txBody>
        </p:sp>
        <p:sp>
          <p:nvSpPr>
            <p:cNvPr id="6" name="object 6"/>
            <p:cNvSpPr/>
            <p:nvPr/>
          </p:nvSpPr>
          <p:spPr>
            <a:xfrm>
              <a:off x="8929116" y="4666488"/>
              <a:ext cx="2091055" cy="94615"/>
            </a:xfrm>
            <a:custGeom>
              <a:avLst/>
              <a:gdLst/>
              <a:ahLst/>
              <a:cxnLst/>
              <a:rect l="l" t="t" r="r" b="b"/>
              <a:pathLst>
                <a:path w="2091054" h="94614">
                  <a:moveTo>
                    <a:pt x="2090927" y="0"/>
                  </a:moveTo>
                  <a:lnTo>
                    <a:pt x="0" y="0"/>
                  </a:lnTo>
                  <a:lnTo>
                    <a:pt x="0" y="94487"/>
                  </a:lnTo>
                  <a:lnTo>
                    <a:pt x="2090927" y="94487"/>
                  </a:lnTo>
                  <a:lnTo>
                    <a:pt x="2090927" y="0"/>
                  </a:lnTo>
                  <a:close/>
                </a:path>
              </a:pathLst>
            </a:custGeom>
            <a:solidFill>
              <a:srgbClr val="00AFEF"/>
            </a:solidFill>
          </p:spPr>
          <p:txBody>
            <a:bodyPr wrap="square" lIns="0" tIns="0" rIns="0" bIns="0" rtlCol="0"/>
            <a:lstStyle/>
            <a:p>
              <a:endParaRPr/>
            </a:p>
          </p:txBody>
        </p:sp>
        <p:sp>
          <p:nvSpPr>
            <p:cNvPr id="7" name="object 7"/>
            <p:cNvSpPr/>
            <p:nvPr/>
          </p:nvSpPr>
          <p:spPr>
            <a:xfrm>
              <a:off x="1194816" y="4072127"/>
              <a:ext cx="9825355" cy="908050"/>
            </a:xfrm>
            <a:custGeom>
              <a:avLst/>
              <a:gdLst/>
              <a:ahLst/>
              <a:cxnLst/>
              <a:rect l="l" t="t" r="r" b="b"/>
              <a:pathLst>
                <a:path w="9825355" h="908050">
                  <a:moveTo>
                    <a:pt x="2090928" y="876300"/>
                  </a:moveTo>
                  <a:lnTo>
                    <a:pt x="0" y="876300"/>
                  </a:lnTo>
                  <a:lnTo>
                    <a:pt x="0" y="907796"/>
                  </a:lnTo>
                  <a:lnTo>
                    <a:pt x="2090928" y="907796"/>
                  </a:lnTo>
                  <a:lnTo>
                    <a:pt x="2090928" y="876300"/>
                  </a:lnTo>
                  <a:close/>
                </a:path>
                <a:path w="9825355" h="908050">
                  <a:moveTo>
                    <a:pt x="5957316" y="844296"/>
                  </a:moveTo>
                  <a:lnTo>
                    <a:pt x="3867912" y="844296"/>
                  </a:lnTo>
                  <a:lnTo>
                    <a:pt x="3867912" y="876300"/>
                  </a:lnTo>
                  <a:lnTo>
                    <a:pt x="5957316" y="876300"/>
                  </a:lnTo>
                  <a:lnTo>
                    <a:pt x="5957316" y="844296"/>
                  </a:lnTo>
                  <a:close/>
                </a:path>
                <a:path w="9825355" h="908050">
                  <a:moveTo>
                    <a:pt x="9825228" y="0"/>
                  </a:moveTo>
                  <a:lnTo>
                    <a:pt x="7734300" y="0"/>
                  </a:lnTo>
                  <a:lnTo>
                    <a:pt x="7734300" y="594360"/>
                  </a:lnTo>
                  <a:lnTo>
                    <a:pt x="9825228" y="594360"/>
                  </a:lnTo>
                  <a:lnTo>
                    <a:pt x="9825228" y="0"/>
                  </a:lnTo>
                  <a:close/>
                </a:path>
              </a:pathLst>
            </a:custGeom>
            <a:solidFill>
              <a:srgbClr val="006FC0"/>
            </a:solidFill>
          </p:spPr>
          <p:txBody>
            <a:bodyPr wrap="square" lIns="0" tIns="0" rIns="0" bIns="0" rtlCol="0"/>
            <a:lstStyle/>
            <a:p>
              <a:endParaRPr/>
            </a:p>
          </p:txBody>
        </p:sp>
        <p:sp>
          <p:nvSpPr>
            <p:cNvPr id="8" name="object 8"/>
            <p:cNvSpPr/>
            <p:nvPr/>
          </p:nvSpPr>
          <p:spPr>
            <a:xfrm>
              <a:off x="1194816" y="3820667"/>
              <a:ext cx="9825355" cy="1127760"/>
            </a:xfrm>
            <a:custGeom>
              <a:avLst/>
              <a:gdLst/>
              <a:ahLst/>
              <a:cxnLst/>
              <a:rect l="l" t="t" r="r" b="b"/>
              <a:pathLst>
                <a:path w="9825355" h="1127760">
                  <a:moveTo>
                    <a:pt x="2090928" y="679704"/>
                  </a:moveTo>
                  <a:lnTo>
                    <a:pt x="0" y="679704"/>
                  </a:lnTo>
                  <a:lnTo>
                    <a:pt x="0" y="1127760"/>
                  </a:lnTo>
                  <a:lnTo>
                    <a:pt x="2090928" y="1127760"/>
                  </a:lnTo>
                  <a:lnTo>
                    <a:pt x="2090928" y="679704"/>
                  </a:lnTo>
                  <a:close/>
                </a:path>
                <a:path w="9825355" h="1127760">
                  <a:moveTo>
                    <a:pt x="5957316" y="393192"/>
                  </a:moveTo>
                  <a:lnTo>
                    <a:pt x="3867912" y="393192"/>
                  </a:lnTo>
                  <a:lnTo>
                    <a:pt x="3867912" y="1095756"/>
                  </a:lnTo>
                  <a:lnTo>
                    <a:pt x="5957316" y="1095756"/>
                  </a:lnTo>
                  <a:lnTo>
                    <a:pt x="5957316" y="393192"/>
                  </a:lnTo>
                  <a:close/>
                </a:path>
                <a:path w="9825355" h="1127760">
                  <a:moveTo>
                    <a:pt x="9825228" y="0"/>
                  </a:moveTo>
                  <a:lnTo>
                    <a:pt x="7734300" y="0"/>
                  </a:lnTo>
                  <a:lnTo>
                    <a:pt x="7734300" y="251460"/>
                  </a:lnTo>
                  <a:lnTo>
                    <a:pt x="9825228" y="251460"/>
                  </a:lnTo>
                  <a:lnTo>
                    <a:pt x="9825228" y="0"/>
                  </a:lnTo>
                  <a:close/>
                </a:path>
              </a:pathLst>
            </a:custGeom>
            <a:solidFill>
              <a:srgbClr val="FF0000"/>
            </a:solidFill>
          </p:spPr>
          <p:txBody>
            <a:bodyPr wrap="square" lIns="0" tIns="0" rIns="0" bIns="0" rtlCol="0"/>
            <a:lstStyle/>
            <a:p>
              <a:endParaRPr/>
            </a:p>
          </p:txBody>
        </p:sp>
        <p:sp>
          <p:nvSpPr>
            <p:cNvPr id="9" name="object 9"/>
            <p:cNvSpPr/>
            <p:nvPr/>
          </p:nvSpPr>
          <p:spPr>
            <a:xfrm>
              <a:off x="1194816" y="3447287"/>
              <a:ext cx="9825355" cy="1053465"/>
            </a:xfrm>
            <a:custGeom>
              <a:avLst/>
              <a:gdLst/>
              <a:ahLst/>
              <a:cxnLst/>
              <a:rect l="l" t="t" r="r" b="b"/>
              <a:pathLst>
                <a:path w="9825355" h="1053464">
                  <a:moveTo>
                    <a:pt x="2090928" y="350520"/>
                  </a:moveTo>
                  <a:lnTo>
                    <a:pt x="0" y="350520"/>
                  </a:lnTo>
                  <a:lnTo>
                    <a:pt x="0" y="1053084"/>
                  </a:lnTo>
                  <a:lnTo>
                    <a:pt x="2090928" y="1053084"/>
                  </a:lnTo>
                  <a:lnTo>
                    <a:pt x="2090928" y="350520"/>
                  </a:lnTo>
                  <a:close/>
                </a:path>
                <a:path w="9825355" h="1053464">
                  <a:moveTo>
                    <a:pt x="5957316" y="0"/>
                  </a:moveTo>
                  <a:lnTo>
                    <a:pt x="3867912" y="0"/>
                  </a:lnTo>
                  <a:lnTo>
                    <a:pt x="3867912" y="766572"/>
                  </a:lnTo>
                  <a:lnTo>
                    <a:pt x="5957316" y="766572"/>
                  </a:lnTo>
                  <a:lnTo>
                    <a:pt x="5957316" y="0"/>
                  </a:lnTo>
                  <a:close/>
                </a:path>
                <a:path w="9825355" h="1053464">
                  <a:moveTo>
                    <a:pt x="9825228" y="28956"/>
                  </a:moveTo>
                  <a:lnTo>
                    <a:pt x="7734300" y="28956"/>
                  </a:lnTo>
                  <a:lnTo>
                    <a:pt x="7734300" y="373380"/>
                  </a:lnTo>
                  <a:lnTo>
                    <a:pt x="9825228" y="373380"/>
                  </a:lnTo>
                  <a:lnTo>
                    <a:pt x="9825228" y="28956"/>
                  </a:lnTo>
                  <a:close/>
                </a:path>
              </a:pathLst>
            </a:custGeom>
            <a:solidFill>
              <a:srgbClr val="FF9999"/>
            </a:solidFill>
          </p:spPr>
          <p:txBody>
            <a:bodyPr wrap="square" lIns="0" tIns="0" rIns="0" bIns="0" rtlCol="0"/>
            <a:lstStyle/>
            <a:p>
              <a:endParaRPr/>
            </a:p>
          </p:txBody>
        </p:sp>
        <p:sp>
          <p:nvSpPr>
            <p:cNvPr id="10" name="object 10"/>
            <p:cNvSpPr/>
            <p:nvPr/>
          </p:nvSpPr>
          <p:spPr>
            <a:xfrm>
              <a:off x="1194816" y="2851403"/>
              <a:ext cx="9825355" cy="946785"/>
            </a:xfrm>
            <a:custGeom>
              <a:avLst/>
              <a:gdLst/>
              <a:ahLst/>
              <a:cxnLst/>
              <a:rect l="l" t="t" r="r" b="b"/>
              <a:pathLst>
                <a:path w="9825355" h="946785">
                  <a:moveTo>
                    <a:pt x="2090928" y="435864"/>
                  </a:moveTo>
                  <a:lnTo>
                    <a:pt x="0" y="435864"/>
                  </a:lnTo>
                  <a:lnTo>
                    <a:pt x="0" y="946404"/>
                  </a:lnTo>
                  <a:lnTo>
                    <a:pt x="2090928" y="946404"/>
                  </a:lnTo>
                  <a:lnTo>
                    <a:pt x="2090928" y="435864"/>
                  </a:lnTo>
                  <a:close/>
                </a:path>
                <a:path w="9825355" h="946785">
                  <a:moveTo>
                    <a:pt x="5957316" y="147828"/>
                  </a:moveTo>
                  <a:lnTo>
                    <a:pt x="3867912" y="147828"/>
                  </a:lnTo>
                  <a:lnTo>
                    <a:pt x="3867912" y="595884"/>
                  </a:lnTo>
                  <a:lnTo>
                    <a:pt x="5957316" y="595884"/>
                  </a:lnTo>
                  <a:lnTo>
                    <a:pt x="5957316" y="147828"/>
                  </a:lnTo>
                  <a:close/>
                </a:path>
                <a:path w="9825355" h="946785">
                  <a:moveTo>
                    <a:pt x="9825228" y="0"/>
                  </a:moveTo>
                  <a:lnTo>
                    <a:pt x="7734300" y="0"/>
                  </a:lnTo>
                  <a:lnTo>
                    <a:pt x="7734300" y="624840"/>
                  </a:lnTo>
                  <a:lnTo>
                    <a:pt x="9825228" y="624840"/>
                  </a:lnTo>
                  <a:lnTo>
                    <a:pt x="9825228" y="0"/>
                  </a:lnTo>
                  <a:close/>
                </a:path>
              </a:pathLst>
            </a:custGeom>
            <a:solidFill>
              <a:srgbClr val="A4A4A4"/>
            </a:solidFill>
          </p:spPr>
          <p:txBody>
            <a:bodyPr wrap="square" lIns="0" tIns="0" rIns="0" bIns="0" rtlCol="0"/>
            <a:lstStyle/>
            <a:p>
              <a:endParaRPr/>
            </a:p>
          </p:txBody>
        </p:sp>
        <p:sp>
          <p:nvSpPr>
            <p:cNvPr id="11" name="object 11"/>
            <p:cNvSpPr/>
            <p:nvPr/>
          </p:nvSpPr>
          <p:spPr>
            <a:xfrm>
              <a:off x="1194816" y="2168651"/>
              <a:ext cx="9825355" cy="1118870"/>
            </a:xfrm>
            <a:custGeom>
              <a:avLst/>
              <a:gdLst/>
              <a:ahLst/>
              <a:cxnLst/>
              <a:rect l="l" t="t" r="r" b="b"/>
              <a:pathLst>
                <a:path w="9825355" h="1118870">
                  <a:moveTo>
                    <a:pt x="2090928" y="96012"/>
                  </a:moveTo>
                  <a:lnTo>
                    <a:pt x="0" y="96012"/>
                  </a:lnTo>
                  <a:lnTo>
                    <a:pt x="0" y="1118616"/>
                  </a:lnTo>
                  <a:lnTo>
                    <a:pt x="2090928" y="1118616"/>
                  </a:lnTo>
                  <a:lnTo>
                    <a:pt x="2090928" y="96012"/>
                  </a:lnTo>
                  <a:close/>
                </a:path>
                <a:path w="9825355" h="1118870">
                  <a:moveTo>
                    <a:pt x="5957316" y="0"/>
                  </a:moveTo>
                  <a:lnTo>
                    <a:pt x="3867912" y="0"/>
                  </a:lnTo>
                  <a:lnTo>
                    <a:pt x="3867912" y="830580"/>
                  </a:lnTo>
                  <a:lnTo>
                    <a:pt x="5957316" y="830580"/>
                  </a:lnTo>
                  <a:lnTo>
                    <a:pt x="5957316" y="0"/>
                  </a:lnTo>
                  <a:close/>
                </a:path>
                <a:path w="9825355" h="1118870">
                  <a:moveTo>
                    <a:pt x="9825228" y="56388"/>
                  </a:moveTo>
                  <a:lnTo>
                    <a:pt x="7734300" y="56388"/>
                  </a:lnTo>
                  <a:lnTo>
                    <a:pt x="7734300" y="682752"/>
                  </a:lnTo>
                  <a:lnTo>
                    <a:pt x="9825228" y="682752"/>
                  </a:lnTo>
                  <a:lnTo>
                    <a:pt x="9825228" y="56388"/>
                  </a:lnTo>
                  <a:close/>
                </a:path>
              </a:pathLst>
            </a:custGeom>
            <a:solidFill>
              <a:srgbClr val="6CD4CE"/>
            </a:solidFill>
          </p:spPr>
          <p:txBody>
            <a:bodyPr wrap="square" lIns="0" tIns="0" rIns="0" bIns="0" rtlCol="0"/>
            <a:lstStyle/>
            <a:p>
              <a:endParaRPr/>
            </a:p>
          </p:txBody>
        </p:sp>
        <p:sp>
          <p:nvSpPr>
            <p:cNvPr id="12" name="object 12"/>
            <p:cNvSpPr/>
            <p:nvPr/>
          </p:nvSpPr>
          <p:spPr>
            <a:xfrm>
              <a:off x="1194816" y="1817369"/>
              <a:ext cx="9825355" cy="447675"/>
            </a:xfrm>
            <a:custGeom>
              <a:avLst/>
              <a:gdLst/>
              <a:ahLst/>
              <a:cxnLst/>
              <a:rect l="l" t="t" r="r" b="b"/>
              <a:pathLst>
                <a:path w="9825355" h="447675">
                  <a:moveTo>
                    <a:pt x="2090928" y="0"/>
                  </a:moveTo>
                  <a:lnTo>
                    <a:pt x="0" y="0"/>
                  </a:lnTo>
                  <a:lnTo>
                    <a:pt x="0" y="447294"/>
                  </a:lnTo>
                  <a:lnTo>
                    <a:pt x="2090928" y="447294"/>
                  </a:lnTo>
                  <a:lnTo>
                    <a:pt x="2090928" y="0"/>
                  </a:lnTo>
                  <a:close/>
                </a:path>
                <a:path w="9825355" h="447675">
                  <a:moveTo>
                    <a:pt x="5957316" y="0"/>
                  </a:moveTo>
                  <a:lnTo>
                    <a:pt x="3867912" y="0"/>
                  </a:lnTo>
                  <a:lnTo>
                    <a:pt x="3867912" y="351282"/>
                  </a:lnTo>
                  <a:lnTo>
                    <a:pt x="5957316" y="351282"/>
                  </a:lnTo>
                  <a:lnTo>
                    <a:pt x="5957316" y="0"/>
                  </a:lnTo>
                  <a:close/>
                </a:path>
                <a:path w="9825355" h="447675">
                  <a:moveTo>
                    <a:pt x="9825228" y="0"/>
                  </a:moveTo>
                  <a:lnTo>
                    <a:pt x="7734300" y="0"/>
                  </a:lnTo>
                  <a:lnTo>
                    <a:pt x="7734300" y="407670"/>
                  </a:lnTo>
                  <a:lnTo>
                    <a:pt x="9825228" y="407670"/>
                  </a:lnTo>
                  <a:lnTo>
                    <a:pt x="9825228" y="0"/>
                  </a:lnTo>
                  <a:close/>
                </a:path>
              </a:pathLst>
            </a:custGeom>
            <a:solidFill>
              <a:srgbClr val="009590"/>
            </a:solidFill>
          </p:spPr>
          <p:txBody>
            <a:bodyPr wrap="square" lIns="0" tIns="0" rIns="0" bIns="0" rtlCol="0"/>
            <a:lstStyle/>
            <a:p>
              <a:endParaRPr/>
            </a:p>
          </p:txBody>
        </p:sp>
        <p:sp>
          <p:nvSpPr>
            <p:cNvPr id="13" name="object 13"/>
            <p:cNvSpPr/>
            <p:nvPr/>
          </p:nvSpPr>
          <p:spPr>
            <a:xfrm>
              <a:off x="306692" y="4979924"/>
              <a:ext cx="11602085" cy="0"/>
            </a:xfrm>
            <a:custGeom>
              <a:avLst/>
              <a:gdLst/>
              <a:ahLst/>
              <a:cxnLst/>
              <a:rect l="l" t="t" r="r" b="b"/>
              <a:pathLst>
                <a:path w="11602085">
                  <a:moveTo>
                    <a:pt x="0" y="0"/>
                  </a:moveTo>
                  <a:lnTo>
                    <a:pt x="11601716" y="0"/>
                  </a:lnTo>
                </a:path>
              </a:pathLst>
            </a:custGeom>
            <a:ln w="9525">
              <a:solidFill>
                <a:srgbClr val="D9D9D9"/>
              </a:solidFill>
            </a:ln>
          </p:spPr>
          <p:txBody>
            <a:bodyPr wrap="square" lIns="0" tIns="0" rIns="0" bIns="0" rtlCol="0"/>
            <a:lstStyle/>
            <a:p>
              <a:endParaRPr/>
            </a:p>
          </p:txBody>
        </p:sp>
      </p:grpSp>
      <p:sp>
        <p:nvSpPr>
          <p:cNvPr id="14" name="object 14"/>
          <p:cNvSpPr txBox="1"/>
          <p:nvPr/>
        </p:nvSpPr>
        <p:spPr>
          <a:xfrm>
            <a:off x="9857358" y="4771770"/>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7%</a:t>
            </a:r>
            <a:endParaRPr sz="1200">
              <a:latin typeface="Calibri"/>
              <a:cs typeface="Calibri"/>
            </a:endParaRPr>
          </a:p>
        </p:txBody>
      </p:sp>
      <p:sp>
        <p:nvSpPr>
          <p:cNvPr id="15" name="object 15"/>
          <p:cNvSpPr txBox="1"/>
          <p:nvPr/>
        </p:nvSpPr>
        <p:spPr>
          <a:xfrm>
            <a:off x="9857358" y="4575175"/>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3%</a:t>
            </a:r>
            <a:endParaRPr sz="1200">
              <a:latin typeface="Calibri"/>
              <a:cs typeface="Calibri"/>
            </a:endParaRPr>
          </a:p>
        </p:txBody>
      </p:sp>
      <p:sp>
        <p:nvSpPr>
          <p:cNvPr id="16" name="object 16"/>
          <p:cNvSpPr txBox="1"/>
          <p:nvPr/>
        </p:nvSpPr>
        <p:spPr>
          <a:xfrm>
            <a:off x="9830561" y="425729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19%</a:t>
            </a:r>
            <a:endParaRPr sz="1200">
              <a:latin typeface="Calibri"/>
              <a:cs typeface="Calibri"/>
            </a:endParaRPr>
          </a:p>
        </p:txBody>
      </p:sp>
      <p:sp>
        <p:nvSpPr>
          <p:cNvPr id="17" name="object 17"/>
          <p:cNvSpPr txBox="1"/>
          <p:nvPr/>
        </p:nvSpPr>
        <p:spPr>
          <a:xfrm>
            <a:off x="2094992" y="461200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14%</a:t>
            </a:r>
            <a:endParaRPr sz="1200">
              <a:latin typeface="Calibri"/>
              <a:cs typeface="Calibri"/>
            </a:endParaRPr>
          </a:p>
        </p:txBody>
      </p:sp>
      <p:sp>
        <p:nvSpPr>
          <p:cNvPr id="18" name="object 18"/>
          <p:cNvSpPr txBox="1"/>
          <p:nvPr/>
        </p:nvSpPr>
        <p:spPr>
          <a:xfrm>
            <a:off x="5962903" y="44523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22%</a:t>
            </a:r>
            <a:endParaRPr sz="1200">
              <a:latin typeface="Calibri"/>
              <a:cs typeface="Calibri"/>
            </a:endParaRPr>
          </a:p>
        </p:txBody>
      </p:sp>
      <p:sp>
        <p:nvSpPr>
          <p:cNvPr id="19" name="object 19"/>
          <p:cNvSpPr txBox="1"/>
          <p:nvPr/>
        </p:nvSpPr>
        <p:spPr>
          <a:xfrm>
            <a:off x="9870185" y="3834129"/>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8%</a:t>
            </a:r>
            <a:endParaRPr sz="1200">
              <a:latin typeface="Calibri"/>
              <a:cs typeface="Calibri"/>
            </a:endParaRPr>
          </a:p>
        </p:txBody>
      </p:sp>
      <p:sp>
        <p:nvSpPr>
          <p:cNvPr id="20" name="object 20"/>
          <p:cNvSpPr txBox="1"/>
          <p:nvPr/>
        </p:nvSpPr>
        <p:spPr>
          <a:xfrm>
            <a:off x="2094992" y="40368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22%</a:t>
            </a:r>
            <a:endParaRPr sz="1200">
              <a:latin typeface="Calibri"/>
              <a:cs typeface="Calibri"/>
            </a:endParaRPr>
          </a:p>
        </p:txBody>
      </p:sp>
      <p:sp>
        <p:nvSpPr>
          <p:cNvPr id="21" name="object 21"/>
          <p:cNvSpPr txBox="1"/>
          <p:nvPr/>
        </p:nvSpPr>
        <p:spPr>
          <a:xfrm>
            <a:off x="5962903" y="371741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24%</a:t>
            </a:r>
            <a:endParaRPr sz="1200">
              <a:latin typeface="Calibri"/>
              <a:cs typeface="Calibri"/>
            </a:endParaRPr>
          </a:p>
        </p:txBody>
      </p:sp>
      <p:sp>
        <p:nvSpPr>
          <p:cNvPr id="22" name="object 22"/>
          <p:cNvSpPr txBox="1"/>
          <p:nvPr/>
        </p:nvSpPr>
        <p:spPr>
          <a:xfrm>
            <a:off x="9830561" y="351015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11%</a:t>
            </a:r>
            <a:endParaRPr sz="1200">
              <a:latin typeface="Calibri"/>
              <a:cs typeface="Calibri"/>
            </a:endParaRPr>
          </a:p>
        </p:txBody>
      </p:sp>
      <p:sp>
        <p:nvSpPr>
          <p:cNvPr id="23" name="object 23"/>
          <p:cNvSpPr txBox="1"/>
          <p:nvPr/>
        </p:nvSpPr>
        <p:spPr>
          <a:xfrm>
            <a:off x="2094992" y="343001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16%</a:t>
            </a:r>
            <a:endParaRPr sz="1200">
              <a:latin typeface="Calibri"/>
              <a:cs typeface="Calibri"/>
            </a:endParaRPr>
          </a:p>
        </p:txBody>
      </p:sp>
      <p:sp>
        <p:nvSpPr>
          <p:cNvPr id="24" name="object 24"/>
          <p:cNvSpPr txBox="1"/>
          <p:nvPr/>
        </p:nvSpPr>
        <p:spPr>
          <a:xfrm>
            <a:off x="5962903" y="311022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14%</a:t>
            </a:r>
            <a:endParaRPr sz="1200">
              <a:latin typeface="Calibri"/>
              <a:cs typeface="Calibri"/>
            </a:endParaRPr>
          </a:p>
        </p:txBody>
      </p:sp>
      <p:sp>
        <p:nvSpPr>
          <p:cNvPr id="25" name="object 25"/>
          <p:cNvSpPr txBox="1"/>
          <p:nvPr/>
        </p:nvSpPr>
        <p:spPr>
          <a:xfrm>
            <a:off x="9830561" y="305117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20%</a:t>
            </a:r>
            <a:endParaRPr sz="1200">
              <a:latin typeface="Calibri"/>
              <a:cs typeface="Calibri"/>
            </a:endParaRPr>
          </a:p>
        </p:txBody>
      </p:sp>
      <p:sp>
        <p:nvSpPr>
          <p:cNvPr id="26" name="object 26"/>
          <p:cNvSpPr txBox="1"/>
          <p:nvPr/>
        </p:nvSpPr>
        <p:spPr>
          <a:xfrm>
            <a:off x="2094992" y="266319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32%</a:t>
            </a:r>
            <a:endParaRPr sz="1200">
              <a:latin typeface="Calibri"/>
              <a:cs typeface="Calibri"/>
            </a:endParaRPr>
          </a:p>
        </p:txBody>
      </p:sp>
      <p:sp>
        <p:nvSpPr>
          <p:cNvPr id="27" name="object 27"/>
          <p:cNvSpPr txBox="1"/>
          <p:nvPr/>
        </p:nvSpPr>
        <p:spPr>
          <a:xfrm>
            <a:off x="5962903" y="247142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26%</a:t>
            </a:r>
            <a:endParaRPr sz="1200">
              <a:latin typeface="Calibri"/>
              <a:cs typeface="Calibri"/>
            </a:endParaRPr>
          </a:p>
        </p:txBody>
      </p:sp>
      <p:sp>
        <p:nvSpPr>
          <p:cNvPr id="28" name="object 28"/>
          <p:cNvSpPr txBox="1"/>
          <p:nvPr/>
        </p:nvSpPr>
        <p:spPr>
          <a:xfrm>
            <a:off x="9830561" y="24248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20%</a:t>
            </a:r>
            <a:endParaRPr sz="1200">
              <a:latin typeface="Calibri"/>
              <a:cs typeface="Calibri"/>
            </a:endParaRPr>
          </a:p>
        </p:txBody>
      </p:sp>
      <p:sp>
        <p:nvSpPr>
          <p:cNvPr id="29" name="object 29"/>
          <p:cNvSpPr txBox="1"/>
          <p:nvPr/>
        </p:nvSpPr>
        <p:spPr>
          <a:xfrm>
            <a:off x="2094992" y="1927936"/>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14%</a:t>
            </a:r>
            <a:endParaRPr sz="1200">
              <a:latin typeface="Calibri"/>
              <a:cs typeface="Calibri"/>
            </a:endParaRPr>
          </a:p>
        </p:txBody>
      </p:sp>
      <p:sp>
        <p:nvSpPr>
          <p:cNvPr id="30" name="object 30"/>
          <p:cNvSpPr txBox="1"/>
          <p:nvPr/>
        </p:nvSpPr>
        <p:spPr>
          <a:xfrm>
            <a:off x="5962903" y="18803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11%</a:t>
            </a:r>
            <a:endParaRPr sz="1200">
              <a:latin typeface="Calibri"/>
              <a:cs typeface="Calibri"/>
            </a:endParaRPr>
          </a:p>
        </p:txBody>
      </p:sp>
      <p:sp>
        <p:nvSpPr>
          <p:cNvPr id="31" name="object 31"/>
          <p:cNvSpPr txBox="1"/>
          <p:nvPr/>
        </p:nvSpPr>
        <p:spPr>
          <a:xfrm>
            <a:off x="9830561" y="1907870"/>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13%</a:t>
            </a:r>
            <a:endParaRPr sz="1200">
              <a:latin typeface="Calibri"/>
              <a:cs typeface="Calibri"/>
            </a:endParaRPr>
          </a:p>
        </p:txBody>
      </p:sp>
      <p:sp>
        <p:nvSpPr>
          <p:cNvPr id="32" name="object 32"/>
          <p:cNvSpPr txBox="1"/>
          <p:nvPr/>
        </p:nvSpPr>
        <p:spPr>
          <a:xfrm>
            <a:off x="960831" y="5046726"/>
            <a:ext cx="25565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Condition</a:t>
            </a:r>
            <a:r>
              <a:rPr sz="1200" spc="-30" dirty="0">
                <a:solidFill>
                  <a:srgbClr val="585858"/>
                </a:solidFill>
                <a:latin typeface="Arial"/>
                <a:cs typeface="Arial"/>
              </a:rPr>
              <a:t> </a:t>
            </a:r>
            <a:r>
              <a:rPr sz="1200" dirty="0">
                <a:solidFill>
                  <a:srgbClr val="585858"/>
                </a:solidFill>
                <a:latin typeface="Arial"/>
                <a:cs typeface="Arial"/>
              </a:rPr>
              <a:t>of</a:t>
            </a:r>
            <a:r>
              <a:rPr sz="1200" spc="-25" dirty="0">
                <a:solidFill>
                  <a:srgbClr val="585858"/>
                </a:solidFill>
                <a:latin typeface="Arial"/>
                <a:cs typeface="Arial"/>
              </a:rPr>
              <a:t> </a:t>
            </a:r>
            <a:r>
              <a:rPr sz="1200" dirty="0">
                <a:solidFill>
                  <a:srgbClr val="585858"/>
                </a:solidFill>
                <a:latin typeface="Arial"/>
                <a:cs typeface="Arial"/>
              </a:rPr>
              <a:t>paved</a:t>
            </a:r>
            <a:r>
              <a:rPr sz="1200" spc="-25" dirty="0">
                <a:solidFill>
                  <a:srgbClr val="585858"/>
                </a:solidFill>
                <a:latin typeface="Arial"/>
                <a:cs typeface="Arial"/>
              </a:rPr>
              <a:t> </a:t>
            </a:r>
            <a:r>
              <a:rPr sz="1200" dirty="0">
                <a:solidFill>
                  <a:srgbClr val="585858"/>
                </a:solidFill>
                <a:latin typeface="Arial"/>
                <a:cs typeface="Arial"/>
              </a:rPr>
              <a:t>/</a:t>
            </a:r>
            <a:r>
              <a:rPr sz="1200" spc="-35" dirty="0">
                <a:solidFill>
                  <a:srgbClr val="585858"/>
                </a:solidFill>
                <a:latin typeface="Arial"/>
                <a:cs typeface="Arial"/>
              </a:rPr>
              <a:t> </a:t>
            </a:r>
            <a:r>
              <a:rPr sz="1200" dirty="0">
                <a:solidFill>
                  <a:srgbClr val="585858"/>
                </a:solidFill>
                <a:latin typeface="Arial"/>
                <a:cs typeface="Arial"/>
              </a:rPr>
              <a:t>pedestrian</a:t>
            </a:r>
            <a:r>
              <a:rPr sz="1200" spc="-30" dirty="0">
                <a:solidFill>
                  <a:srgbClr val="585858"/>
                </a:solidFill>
                <a:latin typeface="Arial"/>
                <a:cs typeface="Arial"/>
              </a:rPr>
              <a:t> </a:t>
            </a:r>
            <a:r>
              <a:rPr sz="1200" spc="-20" dirty="0">
                <a:solidFill>
                  <a:srgbClr val="585858"/>
                </a:solidFill>
                <a:latin typeface="Arial"/>
                <a:cs typeface="Arial"/>
              </a:rPr>
              <a:t>areas</a:t>
            </a:r>
            <a:endParaRPr sz="1200">
              <a:latin typeface="Arial"/>
              <a:cs typeface="Arial"/>
            </a:endParaRPr>
          </a:p>
        </p:txBody>
      </p:sp>
      <p:sp>
        <p:nvSpPr>
          <p:cNvPr id="33" name="object 33"/>
          <p:cNvSpPr txBox="1"/>
          <p:nvPr/>
        </p:nvSpPr>
        <p:spPr>
          <a:xfrm>
            <a:off x="5438902" y="5046726"/>
            <a:ext cx="133858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Conditions</a:t>
            </a:r>
            <a:r>
              <a:rPr sz="1200" spc="-30" dirty="0">
                <a:solidFill>
                  <a:srgbClr val="585858"/>
                </a:solidFill>
                <a:latin typeface="Arial"/>
                <a:cs typeface="Arial"/>
              </a:rPr>
              <a:t> </a:t>
            </a:r>
            <a:r>
              <a:rPr sz="1200" dirty="0">
                <a:solidFill>
                  <a:srgbClr val="585858"/>
                </a:solidFill>
                <a:latin typeface="Arial"/>
                <a:cs typeface="Arial"/>
              </a:rPr>
              <a:t>of</a:t>
            </a:r>
            <a:r>
              <a:rPr sz="1200" spc="-20" dirty="0">
                <a:solidFill>
                  <a:srgbClr val="585858"/>
                </a:solidFill>
                <a:latin typeface="Arial"/>
                <a:cs typeface="Arial"/>
              </a:rPr>
              <a:t> roads</a:t>
            </a:r>
            <a:endParaRPr sz="1200">
              <a:latin typeface="Arial"/>
              <a:cs typeface="Arial"/>
            </a:endParaRPr>
          </a:p>
        </p:txBody>
      </p:sp>
      <p:sp>
        <p:nvSpPr>
          <p:cNvPr id="34" name="object 34"/>
          <p:cNvSpPr txBox="1"/>
          <p:nvPr/>
        </p:nvSpPr>
        <p:spPr>
          <a:xfrm>
            <a:off x="9294114" y="5046726"/>
            <a:ext cx="13627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Cycle</a:t>
            </a:r>
            <a:r>
              <a:rPr sz="1200" spc="-15" dirty="0">
                <a:solidFill>
                  <a:srgbClr val="585858"/>
                </a:solidFill>
                <a:latin typeface="Arial"/>
                <a:cs typeface="Arial"/>
              </a:rPr>
              <a:t> </a:t>
            </a:r>
            <a:r>
              <a:rPr sz="1200" dirty="0">
                <a:solidFill>
                  <a:srgbClr val="585858"/>
                </a:solidFill>
                <a:latin typeface="Arial"/>
                <a:cs typeface="Arial"/>
              </a:rPr>
              <a:t>lanes</a:t>
            </a:r>
            <a:r>
              <a:rPr sz="1200" spc="-15" dirty="0">
                <a:solidFill>
                  <a:srgbClr val="585858"/>
                </a:solidFill>
                <a:latin typeface="Arial"/>
                <a:cs typeface="Arial"/>
              </a:rPr>
              <a:t> </a:t>
            </a:r>
            <a:r>
              <a:rPr sz="1200" dirty="0">
                <a:solidFill>
                  <a:srgbClr val="585858"/>
                </a:solidFill>
                <a:latin typeface="Arial"/>
                <a:cs typeface="Arial"/>
              </a:rPr>
              <a:t>/</a:t>
            </a:r>
            <a:r>
              <a:rPr sz="1200" spc="-25" dirty="0">
                <a:solidFill>
                  <a:srgbClr val="585858"/>
                </a:solidFill>
                <a:latin typeface="Arial"/>
                <a:cs typeface="Arial"/>
              </a:rPr>
              <a:t> </a:t>
            </a:r>
            <a:r>
              <a:rPr sz="1200" spc="-10" dirty="0">
                <a:solidFill>
                  <a:srgbClr val="585858"/>
                </a:solidFill>
                <a:latin typeface="Arial"/>
                <a:cs typeface="Arial"/>
              </a:rPr>
              <a:t>routes</a:t>
            </a:r>
            <a:endParaRPr sz="1200">
              <a:latin typeface="Arial"/>
              <a:cs typeface="Arial"/>
            </a:endParaRPr>
          </a:p>
        </p:txBody>
      </p:sp>
      <p:sp>
        <p:nvSpPr>
          <p:cNvPr id="35" name="object 35"/>
          <p:cNvSpPr/>
          <p:nvPr/>
        </p:nvSpPr>
        <p:spPr>
          <a:xfrm>
            <a:off x="645261" y="5433040"/>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009590"/>
          </a:solidFill>
        </p:spPr>
        <p:txBody>
          <a:bodyPr wrap="square" lIns="0" tIns="0" rIns="0" bIns="0" rtlCol="0"/>
          <a:lstStyle/>
          <a:p>
            <a:endParaRPr/>
          </a:p>
        </p:txBody>
      </p:sp>
      <p:sp>
        <p:nvSpPr>
          <p:cNvPr id="36" name="object 36"/>
          <p:cNvSpPr txBox="1"/>
          <p:nvPr/>
        </p:nvSpPr>
        <p:spPr>
          <a:xfrm>
            <a:off x="763930" y="5349366"/>
            <a:ext cx="1994535" cy="584835"/>
          </a:xfrm>
          <a:prstGeom prst="rect">
            <a:avLst/>
          </a:prstGeom>
        </p:spPr>
        <p:txBody>
          <a:bodyPr vert="horz" wrap="square" lIns="0" tIns="33020" rIns="0" bIns="0" rtlCol="0">
            <a:spAutoFit/>
          </a:bodyPr>
          <a:lstStyle/>
          <a:p>
            <a:pPr marL="12700" marR="825500">
              <a:lnSpc>
                <a:spcPts val="1420"/>
              </a:lnSpc>
              <a:spcBef>
                <a:spcPts val="260"/>
              </a:spcBef>
            </a:pPr>
            <a:r>
              <a:rPr sz="1300" dirty="0">
                <a:solidFill>
                  <a:srgbClr val="585858"/>
                </a:solidFill>
                <a:latin typeface="Calibri"/>
                <a:cs typeface="Calibri"/>
              </a:rPr>
              <a:t>Very</a:t>
            </a:r>
            <a:r>
              <a:rPr sz="1300" spc="-20" dirty="0">
                <a:solidFill>
                  <a:srgbClr val="585858"/>
                </a:solidFill>
                <a:latin typeface="Calibri"/>
                <a:cs typeface="Calibri"/>
              </a:rPr>
              <a:t> </a:t>
            </a:r>
            <a:r>
              <a:rPr sz="1300" spc="-10" dirty="0">
                <a:solidFill>
                  <a:srgbClr val="585858"/>
                </a:solidFill>
                <a:latin typeface="Calibri"/>
                <a:cs typeface="Calibri"/>
              </a:rPr>
              <a:t>satisfied </a:t>
            </a:r>
            <a:r>
              <a:rPr sz="1300" dirty="0">
                <a:solidFill>
                  <a:srgbClr val="585858"/>
                </a:solidFill>
                <a:latin typeface="Calibri"/>
                <a:cs typeface="Calibri"/>
              </a:rPr>
              <a:t>Fairly</a:t>
            </a:r>
            <a:r>
              <a:rPr sz="1300" spc="-30" dirty="0">
                <a:solidFill>
                  <a:srgbClr val="585858"/>
                </a:solidFill>
                <a:latin typeface="Calibri"/>
                <a:cs typeface="Calibri"/>
              </a:rPr>
              <a:t> </a:t>
            </a:r>
            <a:r>
              <a:rPr sz="1300" spc="-10" dirty="0">
                <a:solidFill>
                  <a:srgbClr val="585858"/>
                </a:solidFill>
                <a:latin typeface="Calibri"/>
                <a:cs typeface="Calibri"/>
              </a:rPr>
              <a:t>dissatisfied</a:t>
            </a:r>
            <a:endParaRPr sz="1300">
              <a:latin typeface="Calibri"/>
              <a:cs typeface="Calibri"/>
            </a:endParaRPr>
          </a:p>
          <a:p>
            <a:pPr marL="12700">
              <a:lnSpc>
                <a:spcPts val="1400"/>
              </a:lnSpc>
            </a:pPr>
            <a:r>
              <a:rPr sz="1300" dirty="0">
                <a:solidFill>
                  <a:srgbClr val="585858"/>
                </a:solidFill>
                <a:latin typeface="Calibri"/>
                <a:cs typeface="Calibri"/>
              </a:rPr>
              <a:t>Not</a:t>
            </a:r>
            <a:r>
              <a:rPr sz="1300" spc="-30" dirty="0">
                <a:solidFill>
                  <a:srgbClr val="585858"/>
                </a:solidFill>
                <a:latin typeface="Calibri"/>
                <a:cs typeface="Calibri"/>
              </a:rPr>
              <a:t> </a:t>
            </a:r>
            <a:r>
              <a:rPr sz="1300" dirty="0">
                <a:solidFill>
                  <a:srgbClr val="585858"/>
                </a:solidFill>
                <a:latin typeface="Calibri"/>
                <a:cs typeface="Calibri"/>
              </a:rPr>
              <a:t>available</a:t>
            </a:r>
            <a:r>
              <a:rPr sz="1300" spc="-30" dirty="0">
                <a:solidFill>
                  <a:srgbClr val="585858"/>
                </a:solidFill>
                <a:latin typeface="Calibri"/>
                <a:cs typeface="Calibri"/>
              </a:rPr>
              <a:t> </a:t>
            </a:r>
            <a:r>
              <a:rPr sz="1300" dirty="0">
                <a:solidFill>
                  <a:srgbClr val="585858"/>
                </a:solidFill>
                <a:latin typeface="Calibri"/>
                <a:cs typeface="Calibri"/>
              </a:rPr>
              <a:t>in</a:t>
            </a:r>
            <a:r>
              <a:rPr sz="1300" spc="-30" dirty="0">
                <a:solidFill>
                  <a:srgbClr val="585858"/>
                </a:solidFill>
                <a:latin typeface="Calibri"/>
                <a:cs typeface="Calibri"/>
              </a:rPr>
              <a:t> </a:t>
            </a:r>
            <a:r>
              <a:rPr sz="1300" dirty="0">
                <a:solidFill>
                  <a:srgbClr val="585858"/>
                </a:solidFill>
                <a:latin typeface="Calibri"/>
                <a:cs typeface="Calibri"/>
              </a:rPr>
              <a:t>my</a:t>
            </a:r>
            <a:r>
              <a:rPr sz="1300" spc="-25" dirty="0">
                <a:solidFill>
                  <a:srgbClr val="585858"/>
                </a:solidFill>
                <a:latin typeface="Calibri"/>
                <a:cs typeface="Calibri"/>
              </a:rPr>
              <a:t> </a:t>
            </a:r>
            <a:r>
              <a:rPr sz="1300" dirty="0">
                <a:solidFill>
                  <a:srgbClr val="585858"/>
                </a:solidFill>
                <a:latin typeface="Calibri"/>
                <a:cs typeface="Calibri"/>
              </a:rPr>
              <a:t>local</a:t>
            </a:r>
            <a:r>
              <a:rPr sz="1300" spc="-25" dirty="0">
                <a:solidFill>
                  <a:srgbClr val="585858"/>
                </a:solidFill>
                <a:latin typeface="Calibri"/>
                <a:cs typeface="Calibri"/>
              </a:rPr>
              <a:t> </a:t>
            </a:r>
            <a:r>
              <a:rPr sz="1300" spc="-20" dirty="0">
                <a:solidFill>
                  <a:srgbClr val="585858"/>
                </a:solidFill>
                <a:latin typeface="Calibri"/>
                <a:cs typeface="Calibri"/>
              </a:rPr>
              <a:t>area</a:t>
            </a:r>
            <a:endParaRPr sz="1300">
              <a:latin typeface="Calibri"/>
              <a:cs typeface="Calibri"/>
            </a:endParaRPr>
          </a:p>
        </p:txBody>
      </p:sp>
      <p:sp>
        <p:nvSpPr>
          <p:cNvPr id="37" name="object 37"/>
          <p:cNvSpPr/>
          <p:nvPr/>
        </p:nvSpPr>
        <p:spPr>
          <a:xfrm>
            <a:off x="4573778" y="5433040"/>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6CD4CE"/>
          </a:solidFill>
        </p:spPr>
        <p:txBody>
          <a:bodyPr wrap="square" lIns="0" tIns="0" rIns="0" bIns="0" rtlCol="0"/>
          <a:lstStyle/>
          <a:p>
            <a:endParaRPr/>
          </a:p>
        </p:txBody>
      </p:sp>
      <p:sp>
        <p:nvSpPr>
          <p:cNvPr id="38" name="object 38"/>
          <p:cNvSpPr txBox="1"/>
          <p:nvPr/>
        </p:nvSpPr>
        <p:spPr>
          <a:xfrm>
            <a:off x="4692777" y="5349366"/>
            <a:ext cx="1117600" cy="584835"/>
          </a:xfrm>
          <a:prstGeom prst="rect">
            <a:avLst/>
          </a:prstGeom>
        </p:spPr>
        <p:txBody>
          <a:bodyPr vert="horz" wrap="square" lIns="0" tIns="33020" rIns="0" bIns="0" rtlCol="0">
            <a:spAutoFit/>
          </a:bodyPr>
          <a:lstStyle/>
          <a:p>
            <a:pPr marL="12700" marR="5080">
              <a:lnSpc>
                <a:spcPts val="1420"/>
              </a:lnSpc>
              <a:spcBef>
                <a:spcPts val="260"/>
              </a:spcBef>
            </a:pPr>
            <a:r>
              <a:rPr sz="1300" dirty="0">
                <a:solidFill>
                  <a:srgbClr val="585858"/>
                </a:solidFill>
                <a:latin typeface="Calibri"/>
                <a:cs typeface="Calibri"/>
              </a:rPr>
              <a:t>Fairly</a:t>
            </a:r>
            <a:r>
              <a:rPr sz="1300" spc="-30" dirty="0">
                <a:solidFill>
                  <a:srgbClr val="585858"/>
                </a:solidFill>
                <a:latin typeface="Calibri"/>
                <a:cs typeface="Calibri"/>
              </a:rPr>
              <a:t> </a:t>
            </a:r>
            <a:r>
              <a:rPr sz="1300" spc="-10" dirty="0">
                <a:solidFill>
                  <a:srgbClr val="585858"/>
                </a:solidFill>
                <a:latin typeface="Calibri"/>
                <a:cs typeface="Calibri"/>
              </a:rPr>
              <a:t>satisfied </a:t>
            </a:r>
            <a:r>
              <a:rPr sz="1300" dirty="0">
                <a:solidFill>
                  <a:srgbClr val="585858"/>
                </a:solidFill>
                <a:latin typeface="Calibri"/>
                <a:cs typeface="Calibri"/>
              </a:rPr>
              <a:t>Very</a:t>
            </a:r>
            <a:r>
              <a:rPr sz="1300" spc="-20" dirty="0">
                <a:solidFill>
                  <a:srgbClr val="585858"/>
                </a:solidFill>
                <a:latin typeface="Calibri"/>
                <a:cs typeface="Calibri"/>
              </a:rPr>
              <a:t> </a:t>
            </a:r>
            <a:r>
              <a:rPr sz="1300" spc="-10" dirty="0">
                <a:solidFill>
                  <a:srgbClr val="585858"/>
                </a:solidFill>
                <a:latin typeface="Calibri"/>
                <a:cs typeface="Calibri"/>
              </a:rPr>
              <a:t>dissatisfied </a:t>
            </a:r>
            <a:r>
              <a:rPr sz="1300" dirty="0">
                <a:solidFill>
                  <a:srgbClr val="585858"/>
                </a:solidFill>
                <a:latin typeface="Calibri"/>
                <a:cs typeface="Calibri"/>
              </a:rPr>
              <a:t>Don’t</a:t>
            </a:r>
            <a:r>
              <a:rPr sz="1300" spc="-25" dirty="0">
                <a:solidFill>
                  <a:srgbClr val="585858"/>
                </a:solidFill>
                <a:latin typeface="Calibri"/>
                <a:cs typeface="Calibri"/>
              </a:rPr>
              <a:t> </a:t>
            </a:r>
            <a:r>
              <a:rPr sz="1300" spc="-20" dirty="0">
                <a:solidFill>
                  <a:srgbClr val="585858"/>
                </a:solidFill>
                <a:latin typeface="Calibri"/>
                <a:cs typeface="Calibri"/>
              </a:rPr>
              <a:t>know</a:t>
            </a:r>
            <a:endParaRPr sz="1300">
              <a:latin typeface="Calibri"/>
              <a:cs typeface="Calibri"/>
            </a:endParaRPr>
          </a:p>
        </p:txBody>
      </p:sp>
      <p:sp>
        <p:nvSpPr>
          <p:cNvPr id="39" name="object 39"/>
          <p:cNvSpPr/>
          <p:nvPr/>
        </p:nvSpPr>
        <p:spPr>
          <a:xfrm>
            <a:off x="8502268" y="5433040"/>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A4A4A4"/>
          </a:solidFill>
        </p:spPr>
        <p:txBody>
          <a:bodyPr wrap="square" lIns="0" tIns="0" rIns="0" bIns="0" rtlCol="0"/>
          <a:lstStyle/>
          <a:p>
            <a:endParaRPr/>
          </a:p>
        </p:txBody>
      </p:sp>
      <p:sp>
        <p:nvSpPr>
          <p:cNvPr id="40" name="object 40"/>
          <p:cNvSpPr txBox="1"/>
          <p:nvPr/>
        </p:nvSpPr>
        <p:spPr>
          <a:xfrm>
            <a:off x="8622030" y="5349366"/>
            <a:ext cx="2957195" cy="403860"/>
          </a:xfrm>
          <a:prstGeom prst="rect">
            <a:avLst/>
          </a:prstGeom>
        </p:spPr>
        <p:txBody>
          <a:bodyPr vert="horz" wrap="square" lIns="0" tIns="12065" rIns="0" bIns="0" rtlCol="0">
            <a:spAutoFit/>
          </a:bodyPr>
          <a:lstStyle/>
          <a:p>
            <a:pPr marL="12700">
              <a:lnSpc>
                <a:spcPts val="1490"/>
              </a:lnSpc>
              <a:spcBef>
                <a:spcPts val="95"/>
              </a:spcBef>
            </a:pPr>
            <a:r>
              <a:rPr sz="1300" dirty="0">
                <a:solidFill>
                  <a:srgbClr val="585858"/>
                </a:solidFill>
                <a:latin typeface="Calibri"/>
                <a:cs typeface="Calibri"/>
              </a:rPr>
              <a:t>Neither</a:t>
            </a:r>
            <a:r>
              <a:rPr sz="1300" spc="-40" dirty="0">
                <a:solidFill>
                  <a:srgbClr val="585858"/>
                </a:solidFill>
                <a:latin typeface="Calibri"/>
                <a:cs typeface="Calibri"/>
              </a:rPr>
              <a:t> </a:t>
            </a:r>
            <a:r>
              <a:rPr sz="1300" dirty="0">
                <a:solidFill>
                  <a:srgbClr val="585858"/>
                </a:solidFill>
                <a:latin typeface="Calibri"/>
                <a:cs typeface="Calibri"/>
              </a:rPr>
              <a:t>satisfied</a:t>
            </a:r>
            <a:r>
              <a:rPr sz="1300" spc="-35" dirty="0">
                <a:solidFill>
                  <a:srgbClr val="585858"/>
                </a:solidFill>
                <a:latin typeface="Calibri"/>
                <a:cs typeface="Calibri"/>
              </a:rPr>
              <a:t> </a:t>
            </a:r>
            <a:r>
              <a:rPr sz="1300" dirty="0">
                <a:solidFill>
                  <a:srgbClr val="585858"/>
                </a:solidFill>
                <a:latin typeface="Calibri"/>
                <a:cs typeface="Calibri"/>
              </a:rPr>
              <a:t>nor</a:t>
            </a:r>
            <a:r>
              <a:rPr sz="1300" spc="-35" dirty="0">
                <a:solidFill>
                  <a:srgbClr val="585858"/>
                </a:solidFill>
                <a:latin typeface="Calibri"/>
                <a:cs typeface="Calibri"/>
              </a:rPr>
              <a:t> </a:t>
            </a:r>
            <a:r>
              <a:rPr sz="1300" spc="-10" dirty="0">
                <a:solidFill>
                  <a:srgbClr val="585858"/>
                </a:solidFill>
                <a:latin typeface="Calibri"/>
                <a:cs typeface="Calibri"/>
              </a:rPr>
              <a:t>dissatisfied</a:t>
            </a:r>
            <a:endParaRPr sz="1300">
              <a:latin typeface="Calibri"/>
              <a:cs typeface="Calibri"/>
            </a:endParaRPr>
          </a:p>
          <a:p>
            <a:pPr marL="12700">
              <a:lnSpc>
                <a:spcPts val="1490"/>
              </a:lnSpc>
            </a:pPr>
            <a:r>
              <a:rPr sz="1300" dirty="0">
                <a:solidFill>
                  <a:srgbClr val="585858"/>
                </a:solidFill>
                <a:latin typeface="Calibri"/>
                <a:cs typeface="Calibri"/>
              </a:rPr>
              <a:t>I</a:t>
            </a:r>
            <a:r>
              <a:rPr sz="1300" spc="-25" dirty="0">
                <a:solidFill>
                  <a:srgbClr val="585858"/>
                </a:solidFill>
                <a:latin typeface="Calibri"/>
                <a:cs typeface="Calibri"/>
              </a:rPr>
              <a:t> </a:t>
            </a:r>
            <a:r>
              <a:rPr sz="1300" dirty="0">
                <a:solidFill>
                  <a:srgbClr val="585858"/>
                </a:solidFill>
                <a:latin typeface="Calibri"/>
                <a:cs typeface="Calibri"/>
              </a:rPr>
              <a:t>have</a:t>
            </a:r>
            <a:r>
              <a:rPr sz="1300" spc="-30" dirty="0">
                <a:solidFill>
                  <a:srgbClr val="585858"/>
                </a:solidFill>
                <a:latin typeface="Calibri"/>
                <a:cs typeface="Calibri"/>
              </a:rPr>
              <a:t> </a:t>
            </a:r>
            <a:r>
              <a:rPr sz="1300" dirty="0">
                <a:solidFill>
                  <a:srgbClr val="585858"/>
                </a:solidFill>
                <a:latin typeface="Calibri"/>
                <a:cs typeface="Calibri"/>
              </a:rPr>
              <a:t>no</a:t>
            </a:r>
            <a:r>
              <a:rPr sz="1300" spc="-25" dirty="0">
                <a:solidFill>
                  <a:srgbClr val="585858"/>
                </a:solidFill>
                <a:latin typeface="Calibri"/>
                <a:cs typeface="Calibri"/>
              </a:rPr>
              <a:t> </a:t>
            </a:r>
            <a:r>
              <a:rPr sz="1300" dirty="0">
                <a:solidFill>
                  <a:srgbClr val="585858"/>
                </a:solidFill>
                <a:latin typeface="Calibri"/>
                <a:cs typeface="Calibri"/>
              </a:rPr>
              <a:t>experience</a:t>
            </a:r>
            <a:r>
              <a:rPr sz="1300" spc="-20" dirty="0">
                <a:solidFill>
                  <a:srgbClr val="585858"/>
                </a:solidFill>
                <a:latin typeface="Calibri"/>
                <a:cs typeface="Calibri"/>
              </a:rPr>
              <a:t> </a:t>
            </a:r>
            <a:r>
              <a:rPr sz="1300" dirty="0">
                <a:solidFill>
                  <a:srgbClr val="585858"/>
                </a:solidFill>
                <a:latin typeface="Calibri"/>
                <a:cs typeface="Calibri"/>
              </a:rPr>
              <a:t>of</a:t>
            </a:r>
            <a:r>
              <a:rPr sz="1300" spc="-30" dirty="0">
                <a:solidFill>
                  <a:srgbClr val="585858"/>
                </a:solidFill>
                <a:latin typeface="Calibri"/>
                <a:cs typeface="Calibri"/>
              </a:rPr>
              <a:t> </a:t>
            </a:r>
            <a:r>
              <a:rPr sz="1300" dirty="0">
                <a:solidFill>
                  <a:srgbClr val="585858"/>
                </a:solidFill>
                <a:latin typeface="Calibri"/>
                <a:cs typeface="Calibri"/>
              </a:rPr>
              <a:t>this</a:t>
            </a:r>
            <a:r>
              <a:rPr sz="1300" spc="-30" dirty="0">
                <a:solidFill>
                  <a:srgbClr val="585858"/>
                </a:solidFill>
                <a:latin typeface="Calibri"/>
                <a:cs typeface="Calibri"/>
              </a:rPr>
              <a:t> </a:t>
            </a:r>
            <a:r>
              <a:rPr sz="1300" dirty="0">
                <a:solidFill>
                  <a:srgbClr val="585858"/>
                </a:solidFill>
                <a:latin typeface="Calibri"/>
                <a:cs typeface="Calibri"/>
              </a:rPr>
              <a:t>in</a:t>
            </a:r>
            <a:r>
              <a:rPr sz="1300" spc="-20" dirty="0">
                <a:solidFill>
                  <a:srgbClr val="585858"/>
                </a:solidFill>
                <a:latin typeface="Calibri"/>
                <a:cs typeface="Calibri"/>
              </a:rPr>
              <a:t> </a:t>
            </a:r>
            <a:r>
              <a:rPr sz="1300" dirty="0">
                <a:solidFill>
                  <a:srgbClr val="585858"/>
                </a:solidFill>
                <a:latin typeface="Calibri"/>
                <a:cs typeface="Calibri"/>
              </a:rPr>
              <a:t>my</a:t>
            </a:r>
            <a:r>
              <a:rPr sz="1300" spc="-25" dirty="0">
                <a:solidFill>
                  <a:srgbClr val="585858"/>
                </a:solidFill>
                <a:latin typeface="Calibri"/>
                <a:cs typeface="Calibri"/>
              </a:rPr>
              <a:t> </a:t>
            </a:r>
            <a:r>
              <a:rPr sz="1300" dirty="0">
                <a:solidFill>
                  <a:srgbClr val="585858"/>
                </a:solidFill>
                <a:latin typeface="Calibri"/>
                <a:cs typeface="Calibri"/>
              </a:rPr>
              <a:t>local</a:t>
            </a:r>
            <a:r>
              <a:rPr sz="1300" spc="-15" dirty="0">
                <a:solidFill>
                  <a:srgbClr val="585858"/>
                </a:solidFill>
                <a:latin typeface="Calibri"/>
                <a:cs typeface="Calibri"/>
              </a:rPr>
              <a:t> </a:t>
            </a:r>
            <a:r>
              <a:rPr sz="1300" spc="-20" dirty="0">
                <a:solidFill>
                  <a:srgbClr val="585858"/>
                </a:solidFill>
                <a:latin typeface="Calibri"/>
                <a:cs typeface="Calibri"/>
              </a:rPr>
              <a:t>area</a:t>
            </a:r>
            <a:endParaRPr sz="1300">
              <a:latin typeface="Calibri"/>
              <a:cs typeface="Calibri"/>
            </a:endParaRPr>
          </a:p>
        </p:txBody>
      </p:sp>
      <p:sp>
        <p:nvSpPr>
          <p:cNvPr id="41" name="object 41"/>
          <p:cNvSpPr/>
          <p:nvPr/>
        </p:nvSpPr>
        <p:spPr>
          <a:xfrm>
            <a:off x="645261" y="5613736"/>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FF9999"/>
          </a:solidFill>
        </p:spPr>
        <p:txBody>
          <a:bodyPr wrap="square" lIns="0" tIns="0" rIns="0" bIns="0" rtlCol="0"/>
          <a:lstStyle/>
          <a:p>
            <a:endParaRPr/>
          </a:p>
        </p:txBody>
      </p:sp>
      <p:sp>
        <p:nvSpPr>
          <p:cNvPr id="42" name="object 42"/>
          <p:cNvSpPr/>
          <p:nvPr/>
        </p:nvSpPr>
        <p:spPr>
          <a:xfrm>
            <a:off x="4573778" y="5613736"/>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FF0000"/>
          </a:solidFill>
        </p:spPr>
        <p:txBody>
          <a:bodyPr wrap="square" lIns="0" tIns="0" rIns="0" bIns="0" rtlCol="0"/>
          <a:lstStyle/>
          <a:p>
            <a:endParaRPr/>
          </a:p>
        </p:txBody>
      </p:sp>
      <p:sp>
        <p:nvSpPr>
          <p:cNvPr id="43" name="object 43"/>
          <p:cNvSpPr/>
          <p:nvPr/>
        </p:nvSpPr>
        <p:spPr>
          <a:xfrm>
            <a:off x="8502268" y="5613736"/>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006FC0"/>
          </a:solidFill>
        </p:spPr>
        <p:txBody>
          <a:bodyPr wrap="square" lIns="0" tIns="0" rIns="0" bIns="0" rtlCol="0"/>
          <a:lstStyle/>
          <a:p>
            <a:endParaRPr/>
          </a:p>
        </p:txBody>
      </p:sp>
      <p:sp>
        <p:nvSpPr>
          <p:cNvPr id="44" name="object 44"/>
          <p:cNvSpPr/>
          <p:nvPr/>
        </p:nvSpPr>
        <p:spPr>
          <a:xfrm>
            <a:off x="645261" y="5794470"/>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00AFEF"/>
          </a:solidFill>
        </p:spPr>
        <p:txBody>
          <a:bodyPr wrap="square" lIns="0" tIns="0" rIns="0" bIns="0" rtlCol="0"/>
          <a:lstStyle/>
          <a:p>
            <a:endParaRPr/>
          </a:p>
        </p:txBody>
      </p:sp>
      <p:sp>
        <p:nvSpPr>
          <p:cNvPr id="45" name="object 45"/>
          <p:cNvSpPr/>
          <p:nvPr/>
        </p:nvSpPr>
        <p:spPr>
          <a:xfrm>
            <a:off x="4573778" y="5794470"/>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5C5B5A"/>
          </a:solidFill>
        </p:spPr>
        <p:txBody>
          <a:bodyPr wrap="square" lIns="0" tIns="0" rIns="0" bIns="0" rtlCol="0"/>
          <a:lstStyle/>
          <a:p>
            <a:endParaRPr/>
          </a:p>
        </p:txBody>
      </p:sp>
      <p:grpSp>
        <p:nvGrpSpPr>
          <p:cNvPr id="46" name="object 46"/>
          <p:cNvGrpSpPr/>
          <p:nvPr/>
        </p:nvGrpSpPr>
        <p:grpSpPr>
          <a:xfrm>
            <a:off x="3286315" y="1826450"/>
            <a:ext cx="7987030" cy="3122295"/>
            <a:chOff x="3286315" y="1826450"/>
            <a:chExt cx="7987030" cy="3122295"/>
          </a:xfrm>
        </p:grpSpPr>
        <p:sp>
          <p:nvSpPr>
            <p:cNvPr id="47" name="object 47"/>
            <p:cNvSpPr/>
            <p:nvPr/>
          </p:nvSpPr>
          <p:spPr>
            <a:xfrm>
              <a:off x="3294253" y="1834388"/>
              <a:ext cx="196215" cy="1447165"/>
            </a:xfrm>
            <a:custGeom>
              <a:avLst/>
              <a:gdLst/>
              <a:ahLst/>
              <a:cxnLst/>
              <a:rect l="l" t="t" r="r" b="b"/>
              <a:pathLst>
                <a:path w="196214" h="1447164">
                  <a:moveTo>
                    <a:pt x="0" y="0"/>
                  </a:moveTo>
                  <a:lnTo>
                    <a:pt x="38217" y="1291"/>
                  </a:lnTo>
                  <a:lnTo>
                    <a:pt x="69421" y="4810"/>
                  </a:lnTo>
                  <a:lnTo>
                    <a:pt x="90457" y="10019"/>
                  </a:lnTo>
                  <a:lnTo>
                    <a:pt x="98171" y="16383"/>
                  </a:lnTo>
                  <a:lnTo>
                    <a:pt x="98171" y="707136"/>
                  </a:lnTo>
                  <a:lnTo>
                    <a:pt x="105882" y="713499"/>
                  </a:lnTo>
                  <a:lnTo>
                    <a:pt x="126904" y="718708"/>
                  </a:lnTo>
                  <a:lnTo>
                    <a:pt x="158071" y="722227"/>
                  </a:lnTo>
                  <a:lnTo>
                    <a:pt x="196214" y="723519"/>
                  </a:lnTo>
                  <a:lnTo>
                    <a:pt x="158071" y="724810"/>
                  </a:lnTo>
                  <a:lnTo>
                    <a:pt x="126904" y="728329"/>
                  </a:lnTo>
                  <a:lnTo>
                    <a:pt x="105882" y="733538"/>
                  </a:lnTo>
                  <a:lnTo>
                    <a:pt x="98171" y="739901"/>
                  </a:lnTo>
                  <a:lnTo>
                    <a:pt x="98171" y="1430654"/>
                  </a:lnTo>
                  <a:lnTo>
                    <a:pt x="90457" y="1437018"/>
                  </a:lnTo>
                  <a:lnTo>
                    <a:pt x="69421" y="1442227"/>
                  </a:lnTo>
                  <a:lnTo>
                    <a:pt x="38217" y="1445746"/>
                  </a:lnTo>
                  <a:lnTo>
                    <a:pt x="0" y="1447038"/>
                  </a:lnTo>
                </a:path>
              </a:pathLst>
            </a:custGeom>
            <a:ln w="15875">
              <a:solidFill>
                <a:srgbClr val="009590"/>
              </a:solidFill>
            </a:ln>
          </p:spPr>
          <p:txBody>
            <a:bodyPr wrap="square" lIns="0" tIns="0" rIns="0" bIns="0" rtlCol="0"/>
            <a:lstStyle/>
            <a:p>
              <a:endParaRPr/>
            </a:p>
          </p:txBody>
        </p:sp>
        <p:sp>
          <p:nvSpPr>
            <p:cNvPr id="48" name="object 48"/>
            <p:cNvSpPr/>
            <p:nvPr/>
          </p:nvSpPr>
          <p:spPr>
            <a:xfrm>
              <a:off x="3295523" y="3889375"/>
              <a:ext cx="196215" cy="1037590"/>
            </a:xfrm>
            <a:custGeom>
              <a:avLst/>
              <a:gdLst/>
              <a:ahLst/>
              <a:cxnLst/>
              <a:rect l="l" t="t" r="r" b="b"/>
              <a:pathLst>
                <a:path w="196214" h="1037589">
                  <a:moveTo>
                    <a:pt x="0" y="0"/>
                  </a:moveTo>
                  <a:lnTo>
                    <a:pt x="38143" y="1291"/>
                  </a:lnTo>
                  <a:lnTo>
                    <a:pt x="69310" y="4810"/>
                  </a:lnTo>
                  <a:lnTo>
                    <a:pt x="90332" y="10019"/>
                  </a:lnTo>
                  <a:lnTo>
                    <a:pt x="98043" y="16382"/>
                  </a:lnTo>
                  <a:lnTo>
                    <a:pt x="98043" y="502285"/>
                  </a:lnTo>
                  <a:lnTo>
                    <a:pt x="105757" y="508629"/>
                  </a:lnTo>
                  <a:lnTo>
                    <a:pt x="126793" y="513794"/>
                  </a:lnTo>
                  <a:lnTo>
                    <a:pt x="157997" y="517269"/>
                  </a:lnTo>
                  <a:lnTo>
                    <a:pt x="196214" y="518541"/>
                  </a:lnTo>
                  <a:lnTo>
                    <a:pt x="157997" y="519832"/>
                  </a:lnTo>
                  <a:lnTo>
                    <a:pt x="126793" y="523351"/>
                  </a:lnTo>
                  <a:lnTo>
                    <a:pt x="105757" y="528560"/>
                  </a:lnTo>
                  <a:lnTo>
                    <a:pt x="98043" y="534924"/>
                  </a:lnTo>
                  <a:lnTo>
                    <a:pt x="98043" y="1020699"/>
                  </a:lnTo>
                  <a:lnTo>
                    <a:pt x="90332" y="1027062"/>
                  </a:lnTo>
                  <a:lnTo>
                    <a:pt x="69310" y="1032271"/>
                  </a:lnTo>
                  <a:lnTo>
                    <a:pt x="38143" y="1035790"/>
                  </a:lnTo>
                  <a:lnTo>
                    <a:pt x="0" y="1037082"/>
                  </a:lnTo>
                </a:path>
              </a:pathLst>
            </a:custGeom>
            <a:ln w="15875">
              <a:solidFill>
                <a:srgbClr val="C00000"/>
              </a:solidFill>
            </a:ln>
          </p:spPr>
          <p:txBody>
            <a:bodyPr wrap="square" lIns="0" tIns="0" rIns="0" bIns="0" rtlCol="0"/>
            <a:lstStyle/>
            <a:p>
              <a:endParaRPr/>
            </a:p>
          </p:txBody>
        </p:sp>
        <p:sp>
          <p:nvSpPr>
            <p:cNvPr id="49" name="object 49"/>
            <p:cNvSpPr/>
            <p:nvPr/>
          </p:nvSpPr>
          <p:spPr>
            <a:xfrm>
              <a:off x="11021441" y="1837055"/>
              <a:ext cx="243840" cy="1022985"/>
            </a:xfrm>
            <a:custGeom>
              <a:avLst/>
              <a:gdLst/>
              <a:ahLst/>
              <a:cxnLst/>
              <a:rect l="l" t="t" r="r" b="b"/>
              <a:pathLst>
                <a:path w="243840" h="1022985">
                  <a:moveTo>
                    <a:pt x="0" y="0"/>
                  </a:moveTo>
                  <a:lnTo>
                    <a:pt x="47426" y="1603"/>
                  </a:lnTo>
                  <a:lnTo>
                    <a:pt x="86137" y="5969"/>
                  </a:lnTo>
                  <a:lnTo>
                    <a:pt x="112228" y="12430"/>
                  </a:lnTo>
                  <a:lnTo>
                    <a:pt x="121792" y="20320"/>
                  </a:lnTo>
                  <a:lnTo>
                    <a:pt x="121792" y="491236"/>
                  </a:lnTo>
                  <a:lnTo>
                    <a:pt x="131375" y="499125"/>
                  </a:lnTo>
                  <a:lnTo>
                    <a:pt x="157495" y="505587"/>
                  </a:lnTo>
                  <a:lnTo>
                    <a:pt x="196213" y="509952"/>
                  </a:lnTo>
                  <a:lnTo>
                    <a:pt x="243585" y="511556"/>
                  </a:lnTo>
                  <a:lnTo>
                    <a:pt x="196213" y="513139"/>
                  </a:lnTo>
                  <a:lnTo>
                    <a:pt x="157495" y="517461"/>
                  </a:lnTo>
                  <a:lnTo>
                    <a:pt x="131375" y="523878"/>
                  </a:lnTo>
                  <a:lnTo>
                    <a:pt x="121792" y="531749"/>
                  </a:lnTo>
                  <a:lnTo>
                    <a:pt x="121792" y="1002665"/>
                  </a:lnTo>
                  <a:lnTo>
                    <a:pt x="112228" y="1010554"/>
                  </a:lnTo>
                  <a:lnTo>
                    <a:pt x="86137" y="1017015"/>
                  </a:lnTo>
                  <a:lnTo>
                    <a:pt x="47426" y="1021381"/>
                  </a:lnTo>
                  <a:lnTo>
                    <a:pt x="0" y="1022985"/>
                  </a:lnTo>
                </a:path>
              </a:pathLst>
            </a:custGeom>
            <a:ln w="15875">
              <a:solidFill>
                <a:srgbClr val="009590"/>
              </a:solidFill>
            </a:ln>
          </p:spPr>
          <p:txBody>
            <a:bodyPr wrap="square" lIns="0" tIns="0" rIns="0" bIns="0" rtlCol="0"/>
            <a:lstStyle/>
            <a:p>
              <a:endParaRPr/>
            </a:p>
          </p:txBody>
        </p:sp>
        <p:sp>
          <p:nvSpPr>
            <p:cNvPr id="50" name="object 50"/>
            <p:cNvSpPr/>
            <p:nvPr/>
          </p:nvSpPr>
          <p:spPr>
            <a:xfrm>
              <a:off x="11011027" y="3505327"/>
              <a:ext cx="207645" cy="530225"/>
            </a:xfrm>
            <a:custGeom>
              <a:avLst/>
              <a:gdLst/>
              <a:ahLst/>
              <a:cxnLst/>
              <a:rect l="l" t="t" r="r" b="b"/>
              <a:pathLst>
                <a:path w="207645" h="530225">
                  <a:moveTo>
                    <a:pt x="0" y="0"/>
                  </a:moveTo>
                  <a:lnTo>
                    <a:pt x="40282" y="1359"/>
                  </a:lnTo>
                  <a:lnTo>
                    <a:pt x="73183" y="5064"/>
                  </a:lnTo>
                  <a:lnTo>
                    <a:pt x="95369" y="10554"/>
                  </a:lnTo>
                  <a:lnTo>
                    <a:pt x="103504" y="17272"/>
                  </a:lnTo>
                  <a:lnTo>
                    <a:pt x="103504" y="247650"/>
                  </a:lnTo>
                  <a:lnTo>
                    <a:pt x="111642" y="254367"/>
                  </a:lnTo>
                  <a:lnTo>
                    <a:pt x="133842" y="259857"/>
                  </a:lnTo>
                  <a:lnTo>
                    <a:pt x="166780" y="263562"/>
                  </a:lnTo>
                  <a:lnTo>
                    <a:pt x="207137" y="264922"/>
                  </a:lnTo>
                  <a:lnTo>
                    <a:pt x="166780" y="266281"/>
                  </a:lnTo>
                  <a:lnTo>
                    <a:pt x="133842" y="269986"/>
                  </a:lnTo>
                  <a:lnTo>
                    <a:pt x="111642" y="275476"/>
                  </a:lnTo>
                  <a:lnTo>
                    <a:pt x="103504" y="282194"/>
                  </a:lnTo>
                  <a:lnTo>
                    <a:pt x="103504" y="512572"/>
                  </a:lnTo>
                  <a:lnTo>
                    <a:pt x="95369" y="519289"/>
                  </a:lnTo>
                  <a:lnTo>
                    <a:pt x="73183" y="524779"/>
                  </a:lnTo>
                  <a:lnTo>
                    <a:pt x="40282" y="528484"/>
                  </a:lnTo>
                  <a:lnTo>
                    <a:pt x="0" y="529844"/>
                  </a:lnTo>
                </a:path>
              </a:pathLst>
            </a:custGeom>
            <a:ln w="15875">
              <a:solidFill>
                <a:srgbClr val="C00000"/>
              </a:solidFill>
            </a:ln>
          </p:spPr>
          <p:txBody>
            <a:bodyPr wrap="square" lIns="0" tIns="0" rIns="0" bIns="0" rtlCol="0"/>
            <a:lstStyle/>
            <a:p>
              <a:endParaRPr/>
            </a:p>
          </p:txBody>
        </p:sp>
        <p:sp>
          <p:nvSpPr>
            <p:cNvPr id="51" name="object 51"/>
            <p:cNvSpPr/>
            <p:nvPr/>
          </p:nvSpPr>
          <p:spPr>
            <a:xfrm>
              <a:off x="7161149" y="1840611"/>
              <a:ext cx="196215" cy="1174750"/>
            </a:xfrm>
            <a:custGeom>
              <a:avLst/>
              <a:gdLst/>
              <a:ahLst/>
              <a:cxnLst/>
              <a:rect l="l" t="t" r="r" b="b"/>
              <a:pathLst>
                <a:path w="196215" h="1174750">
                  <a:moveTo>
                    <a:pt x="0" y="0"/>
                  </a:moveTo>
                  <a:lnTo>
                    <a:pt x="38143" y="1273"/>
                  </a:lnTo>
                  <a:lnTo>
                    <a:pt x="69310" y="4762"/>
                  </a:lnTo>
                  <a:lnTo>
                    <a:pt x="90332" y="9965"/>
                  </a:lnTo>
                  <a:lnTo>
                    <a:pt x="98044" y="16383"/>
                  </a:lnTo>
                  <a:lnTo>
                    <a:pt x="98044" y="570864"/>
                  </a:lnTo>
                  <a:lnTo>
                    <a:pt x="105757" y="577228"/>
                  </a:lnTo>
                  <a:lnTo>
                    <a:pt x="126793" y="582437"/>
                  </a:lnTo>
                  <a:lnTo>
                    <a:pt x="157997" y="585956"/>
                  </a:lnTo>
                  <a:lnTo>
                    <a:pt x="196215" y="587248"/>
                  </a:lnTo>
                  <a:lnTo>
                    <a:pt x="157997" y="588519"/>
                  </a:lnTo>
                  <a:lnTo>
                    <a:pt x="126793" y="591994"/>
                  </a:lnTo>
                  <a:lnTo>
                    <a:pt x="105757" y="597159"/>
                  </a:lnTo>
                  <a:lnTo>
                    <a:pt x="98044" y="603503"/>
                  </a:lnTo>
                  <a:lnTo>
                    <a:pt x="98044" y="1158113"/>
                  </a:lnTo>
                  <a:lnTo>
                    <a:pt x="90332" y="1164457"/>
                  </a:lnTo>
                  <a:lnTo>
                    <a:pt x="69310" y="1169622"/>
                  </a:lnTo>
                  <a:lnTo>
                    <a:pt x="38143" y="1173097"/>
                  </a:lnTo>
                  <a:lnTo>
                    <a:pt x="0" y="1174368"/>
                  </a:lnTo>
                </a:path>
              </a:pathLst>
            </a:custGeom>
            <a:ln w="15875">
              <a:solidFill>
                <a:srgbClr val="009590"/>
              </a:solidFill>
            </a:ln>
          </p:spPr>
          <p:txBody>
            <a:bodyPr wrap="square" lIns="0" tIns="0" rIns="0" bIns="0" rtlCol="0"/>
            <a:lstStyle/>
            <a:p>
              <a:endParaRPr/>
            </a:p>
          </p:txBody>
        </p:sp>
        <p:sp>
          <p:nvSpPr>
            <p:cNvPr id="52" name="object 52"/>
            <p:cNvSpPr/>
            <p:nvPr/>
          </p:nvSpPr>
          <p:spPr>
            <a:xfrm>
              <a:off x="7157974" y="3399282"/>
              <a:ext cx="207010" cy="1541145"/>
            </a:xfrm>
            <a:custGeom>
              <a:avLst/>
              <a:gdLst/>
              <a:ahLst/>
              <a:cxnLst/>
              <a:rect l="l" t="t" r="r" b="b"/>
              <a:pathLst>
                <a:path w="207009" h="1541145">
                  <a:moveTo>
                    <a:pt x="0" y="0"/>
                  </a:moveTo>
                  <a:lnTo>
                    <a:pt x="40282" y="1359"/>
                  </a:lnTo>
                  <a:lnTo>
                    <a:pt x="73183" y="5064"/>
                  </a:lnTo>
                  <a:lnTo>
                    <a:pt x="95369" y="10554"/>
                  </a:lnTo>
                  <a:lnTo>
                    <a:pt x="103504" y="17271"/>
                  </a:lnTo>
                  <a:lnTo>
                    <a:pt x="103504" y="753236"/>
                  </a:lnTo>
                  <a:lnTo>
                    <a:pt x="111640" y="759954"/>
                  </a:lnTo>
                  <a:lnTo>
                    <a:pt x="133826" y="765444"/>
                  </a:lnTo>
                  <a:lnTo>
                    <a:pt x="166727" y="769149"/>
                  </a:lnTo>
                  <a:lnTo>
                    <a:pt x="207009" y="770508"/>
                  </a:lnTo>
                  <a:lnTo>
                    <a:pt x="166727" y="771868"/>
                  </a:lnTo>
                  <a:lnTo>
                    <a:pt x="133826" y="775573"/>
                  </a:lnTo>
                  <a:lnTo>
                    <a:pt x="111640" y="781063"/>
                  </a:lnTo>
                  <a:lnTo>
                    <a:pt x="103504" y="787780"/>
                  </a:lnTo>
                  <a:lnTo>
                    <a:pt x="103504" y="1523745"/>
                  </a:lnTo>
                  <a:lnTo>
                    <a:pt x="95369" y="1530463"/>
                  </a:lnTo>
                  <a:lnTo>
                    <a:pt x="73183" y="1535953"/>
                  </a:lnTo>
                  <a:lnTo>
                    <a:pt x="40282" y="1539658"/>
                  </a:lnTo>
                  <a:lnTo>
                    <a:pt x="0" y="1541017"/>
                  </a:lnTo>
                </a:path>
              </a:pathLst>
            </a:custGeom>
            <a:ln w="15875">
              <a:solidFill>
                <a:srgbClr val="C00000"/>
              </a:solidFill>
            </a:ln>
          </p:spPr>
          <p:txBody>
            <a:bodyPr wrap="square" lIns="0" tIns="0" rIns="0" bIns="0" rtlCol="0"/>
            <a:lstStyle/>
            <a:p>
              <a:endParaRPr/>
            </a:p>
          </p:txBody>
        </p:sp>
      </p:grpSp>
      <p:sp>
        <p:nvSpPr>
          <p:cNvPr id="53" name="object 53"/>
          <p:cNvSpPr txBox="1"/>
          <p:nvPr/>
        </p:nvSpPr>
        <p:spPr>
          <a:xfrm>
            <a:off x="3650741" y="2410460"/>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47%</a:t>
            </a:r>
            <a:endParaRPr sz="1400">
              <a:latin typeface="Arial"/>
              <a:cs typeface="Arial"/>
            </a:endParaRPr>
          </a:p>
        </p:txBody>
      </p:sp>
      <p:sp>
        <p:nvSpPr>
          <p:cNvPr id="54" name="object 54"/>
          <p:cNvSpPr txBox="1"/>
          <p:nvPr/>
        </p:nvSpPr>
        <p:spPr>
          <a:xfrm>
            <a:off x="3583940" y="4295394"/>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36%</a:t>
            </a:r>
            <a:endParaRPr sz="1400">
              <a:latin typeface="Arial"/>
              <a:cs typeface="Arial"/>
            </a:endParaRPr>
          </a:p>
        </p:txBody>
      </p:sp>
      <p:sp>
        <p:nvSpPr>
          <p:cNvPr id="55" name="object 55"/>
          <p:cNvSpPr txBox="1"/>
          <p:nvPr/>
        </p:nvSpPr>
        <p:spPr>
          <a:xfrm>
            <a:off x="11313921" y="2193417"/>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33%</a:t>
            </a:r>
            <a:endParaRPr sz="1400">
              <a:latin typeface="Arial"/>
              <a:cs typeface="Arial"/>
            </a:endParaRPr>
          </a:p>
        </p:txBody>
      </p:sp>
      <p:sp>
        <p:nvSpPr>
          <p:cNvPr id="56" name="object 56"/>
          <p:cNvSpPr txBox="1"/>
          <p:nvPr/>
        </p:nvSpPr>
        <p:spPr>
          <a:xfrm>
            <a:off x="11280140" y="3640582"/>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18%</a:t>
            </a:r>
            <a:endParaRPr sz="1400">
              <a:latin typeface="Arial"/>
              <a:cs typeface="Arial"/>
            </a:endParaRPr>
          </a:p>
        </p:txBody>
      </p:sp>
      <p:sp>
        <p:nvSpPr>
          <p:cNvPr id="57" name="object 57"/>
          <p:cNvSpPr txBox="1"/>
          <p:nvPr/>
        </p:nvSpPr>
        <p:spPr>
          <a:xfrm>
            <a:off x="7450073" y="2292857"/>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35%</a:t>
            </a:r>
            <a:endParaRPr sz="1400">
              <a:latin typeface="Arial"/>
              <a:cs typeface="Arial"/>
            </a:endParaRPr>
          </a:p>
        </p:txBody>
      </p:sp>
      <p:sp>
        <p:nvSpPr>
          <p:cNvPr id="58" name="object 58"/>
          <p:cNvSpPr txBox="1"/>
          <p:nvPr/>
        </p:nvSpPr>
        <p:spPr>
          <a:xfrm>
            <a:off x="7449439" y="4040251"/>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46%</a:t>
            </a:r>
            <a:endParaRPr sz="1400">
              <a:latin typeface="Arial"/>
              <a:cs typeface="Arial"/>
            </a:endParaRPr>
          </a:p>
        </p:txBody>
      </p:sp>
      <p:sp>
        <p:nvSpPr>
          <p:cNvPr id="59" name="object 59"/>
          <p:cNvSpPr txBox="1"/>
          <p:nvPr/>
        </p:nvSpPr>
        <p:spPr>
          <a:xfrm>
            <a:off x="470408" y="6402425"/>
            <a:ext cx="719264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LA7.</a:t>
            </a:r>
            <a:r>
              <a:rPr sz="1000" spc="-35" dirty="0">
                <a:solidFill>
                  <a:srgbClr val="7E7E7E"/>
                </a:solidFill>
                <a:latin typeface="Arial"/>
                <a:cs typeface="Arial"/>
              </a:rPr>
              <a:t> </a:t>
            </a:r>
            <a:r>
              <a:rPr sz="1000" dirty="0">
                <a:solidFill>
                  <a:srgbClr val="7E7E7E"/>
                </a:solidFill>
                <a:latin typeface="Arial"/>
                <a:cs typeface="Arial"/>
              </a:rPr>
              <a:t>Thinking</a:t>
            </a:r>
            <a:r>
              <a:rPr sz="1000" spc="-60" dirty="0">
                <a:solidFill>
                  <a:srgbClr val="7E7E7E"/>
                </a:solidFill>
                <a:latin typeface="Arial"/>
                <a:cs typeface="Arial"/>
              </a:rPr>
              <a:t> </a:t>
            </a:r>
            <a:r>
              <a:rPr sz="1000" dirty="0">
                <a:solidFill>
                  <a:srgbClr val="7E7E7E"/>
                </a:solidFill>
                <a:latin typeface="Arial"/>
                <a:cs typeface="Arial"/>
              </a:rPr>
              <a:t>about</a:t>
            </a:r>
            <a:r>
              <a:rPr sz="1000" spc="-40" dirty="0">
                <a:solidFill>
                  <a:srgbClr val="7E7E7E"/>
                </a:solidFill>
                <a:latin typeface="Arial"/>
                <a:cs typeface="Arial"/>
              </a:rPr>
              <a:t> </a:t>
            </a:r>
            <a:r>
              <a:rPr sz="1000" dirty="0">
                <a:solidFill>
                  <a:srgbClr val="7E7E7E"/>
                </a:solidFill>
                <a:latin typeface="Arial"/>
                <a:cs typeface="Arial"/>
              </a:rPr>
              <a:t>where</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live,</a:t>
            </a:r>
            <a:r>
              <a:rPr sz="1000" spc="-25" dirty="0">
                <a:solidFill>
                  <a:srgbClr val="7E7E7E"/>
                </a:solidFill>
                <a:latin typeface="Arial"/>
                <a:cs typeface="Arial"/>
              </a:rPr>
              <a:t> </a:t>
            </a:r>
            <a:r>
              <a:rPr sz="1000" dirty="0">
                <a:solidFill>
                  <a:srgbClr val="7E7E7E"/>
                </a:solidFill>
                <a:latin typeface="Arial"/>
                <a:cs typeface="Arial"/>
              </a:rPr>
              <a:t>how</a:t>
            </a:r>
            <a:r>
              <a:rPr sz="1000" spc="-35" dirty="0">
                <a:solidFill>
                  <a:srgbClr val="7E7E7E"/>
                </a:solidFill>
                <a:latin typeface="Arial"/>
                <a:cs typeface="Arial"/>
              </a:rPr>
              <a:t> </a:t>
            </a:r>
            <a:r>
              <a:rPr sz="1000" dirty="0">
                <a:solidFill>
                  <a:srgbClr val="7E7E7E"/>
                </a:solidFill>
                <a:latin typeface="Arial"/>
                <a:cs typeface="Arial"/>
              </a:rPr>
              <a:t>satisfied</a:t>
            </a:r>
            <a:r>
              <a:rPr sz="1000" spc="-4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dissatisfied</a:t>
            </a:r>
            <a:r>
              <a:rPr sz="1000" spc="-40" dirty="0">
                <a:solidFill>
                  <a:srgbClr val="7E7E7E"/>
                </a:solidFill>
                <a:latin typeface="Arial"/>
                <a:cs typeface="Arial"/>
              </a:rPr>
              <a:t> </a:t>
            </a:r>
            <a:r>
              <a:rPr sz="1000" dirty="0">
                <a:solidFill>
                  <a:srgbClr val="7E7E7E"/>
                </a:solidFill>
                <a:latin typeface="Arial"/>
                <a:cs typeface="Arial"/>
              </a:rPr>
              <a:t>are</a:t>
            </a:r>
            <a:r>
              <a:rPr sz="1000" spc="-4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with</a:t>
            </a:r>
            <a:r>
              <a:rPr sz="1000" spc="-25" dirty="0">
                <a:solidFill>
                  <a:srgbClr val="7E7E7E"/>
                </a:solidFill>
                <a:latin typeface="Arial"/>
                <a:cs typeface="Arial"/>
              </a:rPr>
              <a:t> </a:t>
            </a:r>
            <a:r>
              <a:rPr sz="1000" dirty="0">
                <a:solidFill>
                  <a:srgbClr val="7E7E7E"/>
                </a:solidFill>
                <a:latin typeface="Arial"/>
                <a:cs typeface="Arial"/>
              </a:rPr>
              <a:t>your experience</a:t>
            </a:r>
            <a:r>
              <a:rPr sz="1000" spc="-50"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the</a:t>
            </a:r>
            <a:r>
              <a:rPr sz="1000" spc="-50" dirty="0">
                <a:solidFill>
                  <a:srgbClr val="7E7E7E"/>
                </a:solidFill>
                <a:latin typeface="Arial"/>
                <a:cs typeface="Arial"/>
              </a:rPr>
              <a:t> </a:t>
            </a:r>
            <a:r>
              <a:rPr sz="1000" dirty="0">
                <a:solidFill>
                  <a:srgbClr val="7E7E7E"/>
                </a:solidFill>
                <a:latin typeface="Arial"/>
                <a:cs typeface="Arial"/>
              </a:rPr>
              <a:t>following</a:t>
            </a:r>
            <a:r>
              <a:rPr sz="1000" spc="-15" dirty="0">
                <a:solidFill>
                  <a:srgbClr val="7E7E7E"/>
                </a:solidFill>
                <a:latin typeface="Arial"/>
                <a:cs typeface="Arial"/>
              </a:rPr>
              <a:t> </a:t>
            </a:r>
            <a:r>
              <a:rPr sz="1000" dirty="0">
                <a:solidFill>
                  <a:srgbClr val="7E7E7E"/>
                </a:solidFill>
                <a:latin typeface="Arial"/>
                <a:cs typeface="Arial"/>
              </a:rPr>
              <a:t>in</a:t>
            </a:r>
            <a:r>
              <a:rPr sz="1000" spc="-35" dirty="0">
                <a:solidFill>
                  <a:srgbClr val="7E7E7E"/>
                </a:solidFill>
                <a:latin typeface="Arial"/>
                <a:cs typeface="Arial"/>
              </a:rPr>
              <a:t> </a:t>
            </a:r>
            <a:r>
              <a:rPr sz="1000" dirty="0">
                <a:solidFill>
                  <a:srgbClr val="7E7E7E"/>
                </a:solidFill>
                <a:latin typeface="Arial"/>
                <a:cs typeface="Arial"/>
              </a:rPr>
              <a:t>your local</a:t>
            </a:r>
            <a:r>
              <a:rPr sz="1000" spc="10" dirty="0">
                <a:solidFill>
                  <a:srgbClr val="7E7E7E"/>
                </a:solidFill>
                <a:latin typeface="Arial"/>
                <a:cs typeface="Arial"/>
              </a:rPr>
              <a:t> </a:t>
            </a:r>
            <a:r>
              <a:rPr sz="1000" spc="-10" dirty="0">
                <a:solidFill>
                  <a:srgbClr val="7E7E7E"/>
                </a:solidFill>
                <a:latin typeface="Arial"/>
                <a:cs typeface="Arial"/>
              </a:rPr>
              <a:t>area? Unweighted</a:t>
            </a:r>
            <a:r>
              <a:rPr sz="1000" dirty="0">
                <a:solidFill>
                  <a:srgbClr val="7E7E7E"/>
                </a:solidFill>
                <a:latin typeface="Arial"/>
                <a:cs typeface="Arial"/>
              </a:rPr>
              <a:t> base:</a:t>
            </a:r>
            <a:r>
              <a:rPr sz="1000" spc="-15" dirty="0">
                <a:solidFill>
                  <a:srgbClr val="7E7E7E"/>
                </a:solidFill>
                <a:latin typeface="Arial"/>
                <a:cs typeface="Arial"/>
              </a:rPr>
              <a:t> </a:t>
            </a:r>
            <a:r>
              <a:rPr sz="1000" dirty="0">
                <a:solidFill>
                  <a:srgbClr val="7E7E7E"/>
                </a:solidFill>
                <a:latin typeface="Arial"/>
                <a:cs typeface="Arial"/>
              </a:rPr>
              <a:t>All</a:t>
            </a:r>
            <a:r>
              <a:rPr sz="1000" spc="20" dirty="0">
                <a:solidFill>
                  <a:srgbClr val="7E7E7E"/>
                </a:solidFill>
                <a:latin typeface="Arial"/>
                <a:cs typeface="Arial"/>
              </a:rPr>
              <a:t> </a:t>
            </a:r>
            <a:r>
              <a:rPr sz="1000" spc="-10" dirty="0">
                <a:solidFill>
                  <a:srgbClr val="7E7E7E"/>
                </a:solidFill>
                <a:latin typeface="Arial"/>
                <a:cs typeface="Arial"/>
              </a:rPr>
              <a:t>respondents</a:t>
            </a:r>
            <a:r>
              <a:rPr sz="1000" spc="-20" dirty="0">
                <a:solidFill>
                  <a:srgbClr val="7E7E7E"/>
                </a:solidFill>
                <a:latin typeface="Arial"/>
                <a:cs typeface="Arial"/>
              </a:rPr>
              <a:t> </a:t>
            </a:r>
            <a:r>
              <a:rPr sz="1000" dirty="0">
                <a:solidFill>
                  <a:srgbClr val="7E7E7E"/>
                </a:solidFill>
                <a:latin typeface="Arial"/>
                <a:cs typeface="Arial"/>
              </a:rPr>
              <a:t>Survey 16, </a:t>
            </a:r>
            <a:r>
              <a:rPr sz="1000" spc="-20" dirty="0">
                <a:solidFill>
                  <a:srgbClr val="7E7E7E"/>
                </a:solidFill>
                <a:latin typeface="Arial"/>
                <a:cs typeface="Arial"/>
              </a:rPr>
              <a:t>1523</a:t>
            </a:r>
            <a:endParaRPr sz="1000">
              <a:latin typeface="Arial"/>
              <a:cs typeface="Arial"/>
            </a:endParaRPr>
          </a:p>
        </p:txBody>
      </p:sp>
      <p:sp>
        <p:nvSpPr>
          <p:cNvPr id="60" name="object 60"/>
          <p:cNvSpPr txBox="1"/>
          <p:nvPr/>
        </p:nvSpPr>
        <p:spPr>
          <a:xfrm>
            <a:off x="11501119"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89</a:t>
            </a:r>
            <a:endParaRPr sz="1800">
              <a:latin typeface="Calibri"/>
              <a:cs typeface="Calibri"/>
            </a:endParaRPr>
          </a:p>
        </p:txBody>
      </p:sp>
      <p:sp>
        <p:nvSpPr>
          <p:cNvPr id="61" name="object 61"/>
          <p:cNvSpPr txBox="1"/>
          <p:nvPr/>
        </p:nvSpPr>
        <p:spPr>
          <a:xfrm>
            <a:off x="8817991" y="6117437"/>
            <a:ext cx="280670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5C5B5A"/>
                </a:solidFill>
                <a:latin typeface="Arial"/>
                <a:cs typeface="Arial"/>
              </a:rPr>
              <a:t>Figures</a:t>
            </a:r>
            <a:r>
              <a:rPr sz="1000" spc="-20" dirty="0">
                <a:solidFill>
                  <a:srgbClr val="5C5B5A"/>
                </a:solidFill>
                <a:latin typeface="Arial"/>
                <a:cs typeface="Arial"/>
              </a:rPr>
              <a:t> </a:t>
            </a:r>
            <a:r>
              <a:rPr sz="1000" dirty="0">
                <a:solidFill>
                  <a:srgbClr val="5C5B5A"/>
                </a:solidFill>
                <a:latin typeface="Arial"/>
                <a:cs typeface="Arial"/>
              </a:rPr>
              <a:t>in</a:t>
            </a:r>
            <a:r>
              <a:rPr sz="1000" spc="-25" dirty="0">
                <a:solidFill>
                  <a:srgbClr val="5C5B5A"/>
                </a:solidFill>
                <a:latin typeface="Arial"/>
                <a:cs typeface="Arial"/>
              </a:rPr>
              <a:t> </a:t>
            </a:r>
            <a:r>
              <a:rPr sz="1000" dirty="0">
                <a:solidFill>
                  <a:srgbClr val="5C5B5A"/>
                </a:solidFill>
                <a:latin typeface="Arial"/>
                <a:cs typeface="Arial"/>
              </a:rPr>
              <a:t>brackets</a:t>
            </a:r>
            <a:r>
              <a:rPr sz="1000" spc="-40" dirty="0">
                <a:solidFill>
                  <a:srgbClr val="5C5B5A"/>
                </a:solidFill>
                <a:latin typeface="Arial"/>
                <a:cs typeface="Arial"/>
              </a:rPr>
              <a:t> </a:t>
            </a:r>
            <a:r>
              <a:rPr sz="1000" dirty="0">
                <a:solidFill>
                  <a:srgbClr val="5C5B5A"/>
                </a:solidFill>
                <a:latin typeface="Arial"/>
                <a:cs typeface="Arial"/>
              </a:rPr>
              <a:t>show</a:t>
            </a:r>
            <a:r>
              <a:rPr sz="1000" spc="-25" dirty="0">
                <a:solidFill>
                  <a:srgbClr val="5C5B5A"/>
                </a:solidFill>
                <a:latin typeface="Arial"/>
                <a:cs typeface="Arial"/>
              </a:rPr>
              <a:t> </a:t>
            </a:r>
            <a:r>
              <a:rPr sz="1000" dirty="0">
                <a:solidFill>
                  <a:srgbClr val="5C5B5A"/>
                </a:solidFill>
                <a:latin typeface="Arial"/>
                <a:cs typeface="Arial"/>
              </a:rPr>
              <a:t>change</a:t>
            </a:r>
            <a:r>
              <a:rPr sz="1000" spc="-45" dirty="0">
                <a:solidFill>
                  <a:srgbClr val="5C5B5A"/>
                </a:solidFill>
                <a:latin typeface="Arial"/>
                <a:cs typeface="Arial"/>
              </a:rPr>
              <a:t> </a:t>
            </a:r>
            <a:r>
              <a:rPr sz="1000" dirty="0">
                <a:solidFill>
                  <a:srgbClr val="5C5B5A"/>
                </a:solidFill>
                <a:latin typeface="Arial"/>
                <a:cs typeface="Arial"/>
              </a:rPr>
              <a:t>since</a:t>
            </a:r>
            <a:r>
              <a:rPr sz="1000" spc="-10" dirty="0">
                <a:solidFill>
                  <a:srgbClr val="5C5B5A"/>
                </a:solidFill>
                <a:latin typeface="Arial"/>
                <a:cs typeface="Arial"/>
              </a:rPr>
              <a:t> </a:t>
            </a:r>
            <a:r>
              <a:rPr sz="1000" dirty="0">
                <a:solidFill>
                  <a:srgbClr val="5C5B5A"/>
                </a:solidFill>
                <a:latin typeface="Arial"/>
                <a:cs typeface="Arial"/>
              </a:rPr>
              <a:t>July</a:t>
            </a:r>
            <a:r>
              <a:rPr sz="1000" spc="-15" dirty="0">
                <a:solidFill>
                  <a:srgbClr val="5C5B5A"/>
                </a:solidFill>
                <a:latin typeface="Arial"/>
                <a:cs typeface="Arial"/>
              </a:rPr>
              <a:t> </a:t>
            </a:r>
            <a:r>
              <a:rPr sz="1000" spc="-20" dirty="0">
                <a:solidFill>
                  <a:srgbClr val="5C5B5A"/>
                </a:solidFill>
                <a:latin typeface="Arial"/>
                <a:cs typeface="Arial"/>
              </a:rPr>
              <a:t>(S13)</a:t>
            </a:r>
            <a:endParaRPr sz="1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680110" y="1369517"/>
            <a:ext cx="5076825"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FFFFFF"/>
                </a:solidFill>
              </a:rPr>
              <a:t>Health</a:t>
            </a:r>
            <a:r>
              <a:rPr sz="4000" spc="-65" dirty="0">
                <a:solidFill>
                  <a:srgbClr val="FFFFFF"/>
                </a:solidFill>
              </a:rPr>
              <a:t> </a:t>
            </a:r>
            <a:r>
              <a:rPr sz="4000" dirty="0">
                <a:solidFill>
                  <a:srgbClr val="FFFFFF"/>
                </a:solidFill>
              </a:rPr>
              <a:t>and</a:t>
            </a:r>
            <a:r>
              <a:rPr sz="4000" spc="-80" dirty="0">
                <a:solidFill>
                  <a:srgbClr val="FFFFFF"/>
                </a:solidFill>
              </a:rPr>
              <a:t> </a:t>
            </a:r>
            <a:r>
              <a:rPr sz="4000" spc="-10" dirty="0">
                <a:solidFill>
                  <a:srgbClr val="FFFFFF"/>
                </a:solidFill>
              </a:rPr>
              <a:t>wellbeing</a:t>
            </a:r>
            <a:endParaRPr sz="4000"/>
          </a:p>
        </p:txBody>
      </p:sp>
      <p:graphicFrame>
        <p:nvGraphicFramePr>
          <p:cNvPr id="11" name="object 11"/>
          <p:cNvGraphicFramePr>
            <a:graphicFrameLocks noGrp="1"/>
          </p:cNvGraphicFramePr>
          <p:nvPr/>
        </p:nvGraphicFramePr>
        <p:xfrm>
          <a:off x="594613" y="3766565"/>
          <a:ext cx="4862829" cy="774063"/>
        </p:xfrm>
        <a:graphic>
          <a:graphicData uri="http://schemas.openxmlformats.org/drawingml/2006/table">
            <a:tbl>
              <a:tblPr firstRow="1" bandRow="1">
                <a:tableStyleId>{2D5ABB26-0587-4C30-8999-92F81FD0307C}</a:tableStyleId>
              </a:tblPr>
              <a:tblGrid>
                <a:gridCol w="3536315">
                  <a:extLst>
                    <a:ext uri="{9D8B030D-6E8A-4147-A177-3AD203B41FA5}">
                      <a16:colId xmlns:a16="http://schemas.microsoft.com/office/drawing/2014/main" val="20000"/>
                    </a:ext>
                  </a:extLst>
                </a:gridCol>
                <a:gridCol w="1326514">
                  <a:extLst>
                    <a:ext uri="{9D8B030D-6E8A-4147-A177-3AD203B41FA5}">
                      <a16:colId xmlns:a16="http://schemas.microsoft.com/office/drawing/2014/main" val="20001"/>
                    </a:ext>
                  </a:extLst>
                </a:gridCol>
              </a:tblGrid>
              <a:tr h="243204">
                <a:tc>
                  <a:txBody>
                    <a:bodyPr/>
                    <a:lstStyle/>
                    <a:p>
                      <a:pPr marL="31750">
                        <a:lnSpc>
                          <a:spcPts val="1550"/>
                        </a:lnSpc>
                      </a:pPr>
                      <a:r>
                        <a:rPr sz="1400" b="1" spc="-10" dirty="0">
                          <a:solidFill>
                            <a:srgbClr val="FFFFFF"/>
                          </a:solidFill>
                          <a:latin typeface="Arial"/>
                          <a:cs typeface="Arial"/>
                        </a:rPr>
                        <a:t>Context</a:t>
                      </a:r>
                      <a:endParaRPr sz="1400">
                        <a:latin typeface="Arial"/>
                        <a:cs typeface="Arial"/>
                      </a:endParaRPr>
                    </a:p>
                  </a:txBody>
                  <a:tcPr marL="0" marR="0" marT="0" marB="0"/>
                </a:tc>
                <a:tc>
                  <a:txBody>
                    <a:bodyPr/>
                    <a:lstStyle/>
                    <a:p>
                      <a:pPr marL="287020">
                        <a:lnSpc>
                          <a:spcPts val="1550"/>
                        </a:lnSpc>
                      </a:pPr>
                      <a:r>
                        <a:rPr sz="1400" b="1" u="sng" dirty="0">
                          <a:solidFill>
                            <a:srgbClr val="FFFFFF"/>
                          </a:solidFill>
                          <a:uFill>
                            <a:solidFill>
                              <a:srgbClr val="FFFFFF"/>
                            </a:solidFill>
                          </a:uFill>
                          <a:latin typeface="Arial"/>
                          <a:cs typeface="Arial"/>
                        </a:rPr>
                        <a:t>page</a:t>
                      </a:r>
                      <a:r>
                        <a:rPr sz="1400" b="1" u="sng" spc="-50" dirty="0">
                          <a:solidFill>
                            <a:srgbClr val="FFFFFF"/>
                          </a:solidFill>
                          <a:uFill>
                            <a:solidFill>
                              <a:srgbClr val="FFFFFF"/>
                            </a:solidFill>
                          </a:uFill>
                          <a:latin typeface="Arial"/>
                          <a:cs typeface="Arial"/>
                        </a:rPr>
                        <a:t> </a:t>
                      </a:r>
                      <a:r>
                        <a:rPr sz="1400" b="1" u="sng" spc="-25" dirty="0">
                          <a:solidFill>
                            <a:srgbClr val="FFFFFF"/>
                          </a:solidFill>
                          <a:uFill>
                            <a:solidFill>
                              <a:srgbClr val="FFFFFF"/>
                            </a:solidFill>
                          </a:uFill>
                          <a:latin typeface="Arial"/>
                          <a:cs typeface="Arial"/>
                        </a:rPr>
                        <a:t>10</a:t>
                      </a:r>
                      <a:endParaRPr sz="1400">
                        <a:latin typeface="Arial"/>
                        <a:cs typeface="Arial"/>
                      </a:endParaRPr>
                    </a:p>
                  </a:txBody>
                  <a:tcPr marL="0" marR="0" marT="0" marB="0"/>
                </a:tc>
                <a:extLst>
                  <a:ext uri="{0D108BD9-81ED-4DB2-BD59-A6C34878D82A}">
                    <a16:rowId xmlns:a16="http://schemas.microsoft.com/office/drawing/2014/main" val="10000"/>
                  </a:ext>
                </a:extLst>
              </a:tr>
              <a:tr h="287655">
                <a:tc>
                  <a:txBody>
                    <a:bodyPr/>
                    <a:lstStyle/>
                    <a:p>
                      <a:pPr marL="31750">
                        <a:lnSpc>
                          <a:spcPct val="100000"/>
                        </a:lnSpc>
                        <a:spcBef>
                          <a:spcPts val="220"/>
                        </a:spcBef>
                      </a:pPr>
                      <a:r>
                        <a:rPr sz="1400" b="1" dirty="0">
                          <a:solidFill>
                            <a:srgbClr val="FFFFFF"/>
                          </a:solidFill>
                          <a:latin typeface="Arial"/>
                          <a:cs typeface="Arial"/>
                        </a:rPr>
                        <a:t>Health</a:t>
                      </a:r>
                      <a:r>
                        <a:rPr sz="1400" b="1" spc="-55" dirty="0">
                          <a:solidFill>
                            <a:srgbClr val="FFFFFF"/>
                          </a:solidFill>
                          <a:latin typeface="Arial"/>
                          <a:cs typeface="Arial"/>
                        </a:rPr>
                        <a:t> </a:t>
                      </a:r>
                      <a:r>
                        <a:rPr sz="1400" b="1" dirty="0">
                          <a:solidFill>
                            <a:srgbClr val="FFFFFF"/>
                          </a:solidFill>
                          <a:latin typeface="Arial"/>
                          <a:cs typeface="Arial"/>
                        </a:rPr>
                        <a:t>and</a:t>
                      </a:r>
                      <a:r>
                        <a:rPr sz="1400" b="1" spc="-30" dirty="0">
                          <a:solidFill>
                            <a:srgbClr val="FFFFFF"/>
                          </a:solidFill>
                          <a:latin typeface="Arial"/>
                          <a:cs typeface="Arial"/>
                        </a:rPr>
                        <a:t> </a:t>
                      </a:r>
                      <a:r>
                        <a:rPr sz="1400" b="1" dirty="0">
                          <a:solidFill>
                            <a:srgbClr val="FFFFFF"/>
                          </a:solidFill>
                          <a:latin typeface="Arial"/>
                          <a:cs typeface="Arial"/>
                        </a:rPr>
                        <a:t>wellbeing</a:t>
                      </a:r>
                      <a:r>
                        <a:rPr sz="1400" b="1" spc="-50" dirty="0">
                          <a:solidFill>
                            <a:srgbClr val="FFFFFF"/>
                          </a:solidFill>
                          <a:latin typeface="Arial"/>
                          <a:cs typeface="Arial"/>
                        </a:rPr>
                        <a:t> </a:t>
                      </a:r>
                      <a:r>
                        <a:rPr sz="1400" b="1" dirty="0">
                          <a:solidFill>
                            <a:srgbClr val="FFFFFF"/>
                          </a:solidFill>
                          <a:latin typeface="Arial"/>
                          <a:cs typeface="Arial"/>
                        </a:rPr>
                        <a:t>key</a:t>
                      </a:r>
                      <a:r>
                        <a:rPr sz="1400" b="1" spc="-40"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287020">
                        <a:lnSpc>
                          <a:spcPct val="100000"/>
                        </a:lnSpc>
                        <a:spcBef>
                          <a:spcPts val="220"/>
                        </a:spcBef>
                      </a:pPr>
                      <a:r>
                        <a:rPr sz="1400" b="1" u="sng" dirty="0">
                          <a:solidFill>
                            <a:srgbClr val="FFFFFF"/>
                          </a:solidFill>
                          <a:uFill>
                            <a:solidFill>
                              <a:srgbClr val="FFFFFF"/>
                            </a:solidFill>
                          </a:uFill>
                          <a:latin typeface="Arial"/>
                          <a:cs typeface="Arial"/>
                        </a:rPr>
                        <a:t>pages</a:t>
                      </a:r>
                      <a:r>
                        <a:rPr sz="1400" b="1" u="sng" spc="-20" dirty="0">
                          <a:solidFill>
                            <a:srgbClr val="FFFFFF"/>
                          </a:solidFill>
                          <a:uFill>
                            <a:solidFill>
                              <a:srgbClr val="FFFFFF"/>
                            </a:solidFill>
                          </a:uFill>
                          <a:latin typeface="Arial"/>
                          <a:cs typeface="Arial"/>
                        </a:rPr>
                        <a:t> </a:t>
                      </a:r>
                      <a:r>
                        <a:rPr sz="1400" b="1" u="sng" spc="-35" dirty="0">
                          <a:solidFill>
                            <a:srgbClr val="FFFFFF"/>
                          </a:solidFill>
                          <a:uFill>
                            <a:solidFill>
                              <a:srgbClr val="FFFFFF"/>
                            </a:solidFill>
                          </a:uFill>
                          <a:latin typeface="Arial"/>
                          <a:cs typeface="Arial"/>
                        </a:rPr>
                        <a:t>11-12</a:t>
                      </a:r>
                      <a:endParaRPr sz="1400">
                        <a:latin typeface="Arial"/>
                        <a:cs typeface="Arial"/>
                      </a:endParaRPr>
                    </a:p>
                  </a:txBody>
                  <a:tcPr marL="0" marR="0" marT="27940" marB="0"/>
                </a:tc>
                <a:extLst>
                  <a:ext uri="{0D108BD9-81ED-4DB2-BD59-A6C34878D82A}">
                    <a16:rowId xmlns:a16="http://schemas.microsoft.com/office/drawing/2014/main" val="10001"/>
                  </a:ext>
                </a:extLst>
              </a:tr>
              <a:tr h="243204">
                <a:tc>
                  <a:txBody>
                    <a:bodyPr/>
                    <a:lstStyle/>
                    <a:p>
                      <a:pPr marL="31750">
                        <a:lnSpc>
                          <a:spcPts val="1600"/>
                        </a:lnSpc>
                        <a:spcBef>
                          <a:spcPts val="220"/>
                        </a:spcBef>
                      </a:pPr>
                      <a:r>
                        <a:rPr sz="1400" b="1" dirty="0">
                          <a:solidFill>
                            <a:srgbClr val="FFFFFF"/>
                          </a:solidFill>
                          <a:latin typeface="Arial"/>
                          <a:cs typeface="Arial"/>
                        </a:rPr>
                        <a:t>Health</a:t>
                      </a:r>
                      <a:r>
                        <a:rPr sz="1400" b="1" spc="-60" dirty="0">
                          <a:solidFill>
                            <a:srgbClr val="FFFFFF"/>
                          </a:solidFill>
                          <a:latin typeface="Arial"/>
                          <a:cs typeface="Arial"/>
                        </a:rPr>
                        <a:t> </a:t>
                      </a:r>
                      <a:r>
                        <a:rPr sz="1400" b="1" dirty="0">
                          <a:solidFill>
                            <a:srgbClr val="FFFFFF"/>
                          </a:solidFill>
                          <a:latin typeface="Arial"/>
                          <a:cs typeface="Arial"/>
                        </a:rPr>
                        <a:t>and</a:t>
                      </a:r>
                      <a:r>
                        <a:rPr sz="1400" b="1" spc="-30" dirty="0">
                          <a:solidFill>
                            <a:srgbClr val="FFFFFF"/>
                          </a:solidFill>
                          <a:latin typeface="Arial"/>
                          <a:cs typeface="Arial"/>
                        </a:rPr>
                        <a:t> </a:t>
                      </a:r>
                      <a:r>
                        <a:rPr sz="1400" b="1" dirty="0">
                          <a:solidFill>
                            <a:srgbClr val="FFFFFF"/>
                          </a:solidFill>
                          <a:latin typeface="Arial"/>
                          <a:cs typeface="Arial"/>
                        </a:rPr>
                        <a:t>wellbeing</a:t>
                      </a:r>
                      <a:r>
                        <a:rPr sz="1400" b="1" spc="-55" dirty="0">
                          <a:solidFill>
                            <a:srgbClr val="FFFFFF"/>
                          </a:solidFill>
                          <a:latin typeface="Arial"/>
                          <a:cs typeface="Arial"/>
                        </a:rPr>
                        <a:t> </a:t>
                      </a:r>
                      <a:r>
                        <a:rPr sz="1400" b="1" dirty="0">
                          <a:solidFill>
                            <a:srgbClr val="FFFFFF"/>
                          </a:solidFill>
                          <a:latin typeface="Arial"/>
                          <a:cs typeface="Arial"/>
                        </a:rPr>
                        <a:t>detailed</a:t>
                      </a:r>
                      <a:r>
                        <a:rPr sz="1400" b="1" spc="-70"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287020">
                        <a:lnSpc>
                          <a:spcPts val="1600"/>
                        </a:lnSpc>
                        <a:spcBef>
                          <a:spcPts val="220"/>
                        </a:spcBef>
                      </a:pPr>
                      <a:r>
                        <a:rPr sz="1400" b="1" u="sng" dirty="0">
                          <a:solidFill>
                            <a:srgbClr val="FFFFFF"/>
                          </a:solidFill>
                          <a:uFill>
                            <a:solidFill>
                              <a:srgbClr val="FFFFFF"/>
                            </a:solidFill>
                          </a:uFill>
                          <a:latin typeface="Arial"/>
                          <a:cs typeface="Arial"/>
                          <a:hlinkClick r:id="rId6" action="ppaction://hlinksldjump"/>
                        </a:rPr>
                        <a:t>pages</a:t>
                      </a:r>
                      <a:r>
                        <a:rPr sz="1400" b="1" u="sng" spc="-20" dirty="0">
                          <a:solidFill>
                            <a:srgbClr val="FFFFFF"/>
                          </a:solidFill>
                          <a:uFill>
                            <a:solidFill>
                              <a:srgbClr val="FFFFFF"/>
                            </a:solidFill>
                          </a:uFill>
                          <a:latin typeface="Arial"/>
                          <a:cs typeface="Arial"/>
                          <a:hlinkClick r:id="rId6" action="ppaction://hlinksldjump"/>
                        </a:rPr>
                        <a:t> </a:t>
                      </a:r>
                      <a:r>
                        <a:rPr sz="1400" b="1" u="sng" spc="-10" dirty="0">
                          <a:solidFill>
                            <a:srgbClr val="FFFFFF"/>
                          </a:solidFill>
                          <a:uFill>
                            <a:solidFill>
                              <a:srgbClr val="FFFFFF"/>
                            </a:solidFill>
                          </a:uFill>
                          <a:latin typeface="Arial"/>
                          <a:cs typeface="Arial"/>
                          <a:hlinkClick r:id="rId6" action="ppaction://hlinksldjump"/>
                        </a:rPr>
                        <a:t>13-</a:t>
                      </a:r>
                      <a:r>
                        <a:rPr sz="1400" b="1" u="sng" spc="-35" dirty="0">
                          <a:solidFill>
                            <a:srgbClr val="FFFFFF"/>
                          </a:solidFill>
                          <a:uFill>
                            <a:solidFill>
                              <a:srgbClr val="FFFFFF"/>
                            </a:solidFill>
                          </a:uFill>
                          <a:latin typeface="Arial"/>
                          <a:cs typeface="Arial"/>
                          <a:hlinkClick r:id="rId6" action="ppaction://hlinksldjump"/>
                        </a:rPr>
                        <a:t>23</a:t>
                      </a:r>
                      <a:endParaRPr sz="1400">
                        <a:latin typeface="Arial"/>
                        <a:cs typeface="Arial"/>
                      </a:endParaRPr>
                    </a:p>
                  </a:txBody>
                  <a:tcPr marL="0" marR="0" marT="27940" marB="0"/>
                </a:tc>
                <a:extLst>
                  <a:ext uri="{0D108BD9-81ED-4DB2-BD59-A6C34878D82A}">
                    <a16:rowId xmlns:a16="http://schemas.microsoft.com/office/drawing/2014/main" val="10002"/>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1380" y="493598"/>
            <a:ext cx="11362055" cy="794385"/>
          </a:xfrm>
          <a:prstGeom prst="rect">
            <a:avLst/>
          </a:prstGeom>
        </p:spPr>
        <p:txBody>
          <a:bodyPr vert="horz" wrap="square" lIns="0" tIns="44450" rIns="0" bIns="0" rtlCol="0">
            <a:spAutoFit/>
          </a:bodyPr>
          <a:lstStyle/>
          <a:p>
            <a:pPr marL="12700" marR="5080">
              <a:lnSpc>
                <a:spcPts val="1939"/>
              </a:lnSpc>
              <a:spcBef>
                <a:spcPts val="350"/>
              </a:spcBef>
            </a:pPr>
            <a:r>
              <a:rPr spc="-10" dirty="0">
                <a:solidFill>
                  <a:srgbClr val="585858"/>
                </a:solidFill>
              </a:rPr>
              <a:t>Three-</a:t>
            </a:r>
            <a:r>
              <a:rPr dirty="0">
                <a:solidFill>
                  <a:srgbClr val="585858"/>
                </a:solidFill>
              </a:rPr>
              <a:t>quarters</a:t>
            </a:r>
            <a:r>
              <a:rPr spc="-30" dirty="0">
                <a:solidFill>
                  <a:srgbClr val="585858"/>
                </a:solidFill>
              </a:rPr>
              <a:t> </a:t>
            </a:r>
            <a:r>
              <a:rPr dirty="0">
                <a:solidFill>
                  <a:srgbClr val="585858"/>
                </a:solidFill>
              </a:rPr>
              <a:t>(74%)</a:t>
            </a:r>
            <a:r>
              <a:rPr spc="5" dirty="0">
                <a:solidFill>
                  <a:srgbClr val="585858"/>
                </a:solidFill>
              </a:rPr>
              <a:t> </a:t>
            </a:r>
            <a:r>
              <a:rPr dirty="0">
                <a:solidFill>
                  <a:srgbClr val="585858"/>
                </a:solidFill>
              </a:rPr>
              <a:t>of</a:t>
            </a:r>
            <a:r>
              <a:rPr spc="-25" dirty="0">
                <a:solidFill>
                  <a:srgbClr val="585858"/>
                </a:solidFill>
              </a:rPr>
              <a:t> </a:t>
            </a:r>
            <a:r>
              <a:rPr dirty="0">
                <a:solidFill>
                  <a:srgbClr val="585858"/>
                </a:solidFill>
              </a:rPr>
              <a:t>respondents</a:t>
            </a:r>
            <a:r>
              <a:rPr spc="-20" dirty="0">
                <a:solidFill>
                  <a:srgbClr val="585858"/>
                </a:solidFill>
              </a:rPr>
              <a:t> </a:t>
            </a:r>
            <a:r>
              <a:rPr dirty="0">
                <a:solidFill>
                  <a:srgbClr val="585858"/>
                </a:solidFill>
              </a:rPr>
              <a:t>remain</a:t>
            </a:r>
            <a:r>
              <a:rPr spc="-20" dirty="0">
                <a:solidFill>
                  <a:srgbClr val="585858"/>
                </a:solidFill>
              </a:rPr>
              <a:t> </a:t>
            </a:r>
            <a:r>
              <a:rPr dirty="0">
                <a:solidFill>
                  <a:srgbClr val="585858"/>
                </a:solidFill>
              </a:rPr>
              <a:t>satisfied</a:t>
            </a:r>
            <a:r>
              <a:rPr spc="-15" dirty="0">
                <a:solidFill>
                  <a:srgbClr val="585858"/>
                </a:solidFill>
              </a:rPr>
              <a:t> </a:t>
            </a:r>
            <a:r>
              <a:rPr dirty="0">
                <a:solidFill>
                  <a:srgbClr val="585858"/>
                </a:solidFill>
              </a:rPr>
              <a:t>with</a:t>
            </a:r>
            <a:r>
              <a:rPr spc="-35" dirty="0">
                <a:solidFill>
                  <a:srgbClr val="585858"/>
                </a:solidFill>
              </a:rPr>
              <a:t> </a:t>
            </a:r>
            <a:r>
              <a:rPr dirty="0"/>
              <a:t>parks</a:t>
            </a:r>
            <a:r>
              <a:rPr spc="-25" dirty="0"/>
              <a:t> </a:t>
            </a:r>
            <a:r>
              <a:rPr dirty="0"/>
              <a:t>and</a:t>
            </a:r>
            <a:r>
              <a:rPr spc="-15" dirty="0"/>
              <a:t> </a:t>
            </a:r>
            <a:r>
              <a:rPr dirty="0"/>
              <a:t>other</a:t>
            </a:r>
            <a:r>
              <a:rPr spc="-30" dirty="0"/>
              <a:t> </a:t>
            </a:r>
            <a:r>
              <a:rPr dirty="0"/>
              <a:t>green</a:t>
            </a:r>
            <a:r>
              <a:rPr spc="-20" dirty="0"/>
              <a:t> </a:t>
            </a:r>
            <a:r>
              <a:rPr dirty="0"/>
              <a:t>spaces</a:t>
            </a:r>
            <a:r>
              <a:rPr spc="-50" dirty="0"/>
              <a:t> </a:t>
            </a:r>
            <a:r>
              <a:rPr dirty="0">
                <a:solidFill>
                  <a:srgbClr val="585858"/>
                </a:solidFill>
              </a:rPr>
              <a:t>in</a:t>
            </a:r>
            <a:r>
              <a:rPr spc="-25" dirty="0">
                <a:solidFill>
                  <a:srgbClr val="585858"/>
                </a:solidFill>
              </a:rPr>
              <a:t> </a:t>
            </a:r>
            <a:r>
              <a:rPr dirty="0">
                <a:solidFill>
                  <a:srgbClr val="585858"/>
                </a:solidFill>
              </a:rPr>
              <a:t>their</a:t>
            </a:r>
            <a:r>
              <a:rPr spc="-20" dirty="0">
                <a:solidFill>
                  <a:srgbClr val="585858"/>
                </a:solidFill>
              </a:rPr>
              <a:t> </a:t>
            </a:r>
            <a:r>
              <a:rPr spc="-10" dirty="0">
                <a:solidFill>
                  <a:srgbClr val="585858"/>
                </a:solidFill>
              </a:rPr>
              <a:t>local </a:t>
            </a:r>
            <a:r>
              <a:rPr dirty="0">
                <a:solidFill>
                  <a:srgbClr val="585858"/>
                </a:solidFill>
              </a:rPr>
              <a:t>area.</a:t>
            </a:r>
            <a:r>
              <a:rPr spc="-20" dirty="0">
                <a:solidFill>
                  <a:srgbClr val="585858"/>
                </a:solidFill>
              </a:rPr>
              <a:t> </a:t>
            </a:r>
            <a:r>
              <a:rPr dirty="0">
                <a:solidFill>
                  <a:srgbClr val="585858"/>
                </a:solidFill>
              </a:rPr>
              <a:t>Satisfaction</a:t>
            </a:r>
            <a:r>
              <a:rPr spc="-35" dirty="0">
                <a:solidFill>
                  <a:srgbClr val="585858"/>
                </a:solidFill>
              </a:rPr>
              <a:t> </a:t>
            </a:r>
            <a:r>
              <a:rPr dirty="0">
                <a:solidFill>
                  <a:srgbClr val="585858"/>
                </a:solidFill>
              </a:rPr>
              <a:t>with</a:t>
            </a:r>
            <a:r>
              <a:rPr spc="-70" dirty="0">
                <a:solidFill>
                  <a:srgbClr val="585858"/>
                </a:solidFill>
              </a:rPr>
              <a:t> </a:t>
            </a:r>
            <a:r>
              <a:rPr dirty="0">
                <a:solidFill>
                  <a:srgbClr val="585858"/>
                </a:solidFill>
              </a:rPr>
              <a:t>their</a:t>
            </a:r>
            <a:r>
              <a:rPr spc="-20" dirty="0">
                <a:solidFill>
                  <a:srgbClr val="585858"/>
                </a:solidFill>
              </a:rPr>
              <a:t> </a:t>
            </a:r>
            <a:r>
              <a:rPr dirty="0"/>
              <a:t>nearest</a:t>
            </a:r>
            <a:r>
              <a:rPr spc="-30" dirty="0"/>
              <a:t> </a:t>
            </a:r>
            <a:r>
              <a:rPr dirty="0"/>
              <a:t>town</a:t>
            </a:r>
            <a:r>
              <a:rPr spc="-70" dirty="0"/>
              <a:t> </a:t>
            </a:r>
            <a:r>
              <a:rPr dirty="0"/>
              <a:t>centre</a:t>
            </a:r>
            <a:r>
              <a:rPr spc="-20" dirty="0"/>
              <a:t> </a:t>
            </a:r>
            <a:r>
              <a:rPr dirty="0">
                <a:solidFill>
                  <a:srgbClr val="585858"/>
                </a:solidFill>
              </a:rPr>
              <a:t>continues</a:t>
            </a:r>
            <a:r>
              <a:rPr spc="-50" dirty="0">
                <a:solidFill>
                  <a:srgbClr val="585858"/>
                </a:solidFill>
              </a:rPr>
              <a:t> </a:t>
            </a:r>
            <a:r>
              <a:rPr dirty="0">
                <a:solidFill>
                  <a:srgbClr val="585858"/>
                </a:solidFill>
              </a:rPr>
              <a:t>to</a:t>
            </a:r>
            <a:r>
              <a:rPr spc="-30" dirty="0">
                <a:solidFill>
                  <a:srgbClr val="585858"/>
                </a:solidFill>
              </a:rPr>
              <a:t> </a:t>
            </a:r>
            <a:r>
              <a:rPr dirty="0">
                <a:solidFill>
                  <a:srgbClr val="585858"/>
                </a:solidFill>
              </a:rPr>
              <a:t>increase</a:t>
            </a:r>
            <a:r>
              <a:rPr spc="-30" dirty="0">
                <a:solidFill>
                  <a:srgbClr val="585858"/>
                </a:solidFill>
              </a:rPr>
              <a:t> </a:t>
            </a:r>
            <a:r>
              <a:rPr dirty="0">
                <a:solidFill>
                  <a:srgbClr val="585858"/>
                </a:solidFill>
              </a:rPr>
              <a:t>in</a:t>
            </a:r>
            <a:r>
              <a:rPr spc="-35" dirty="0">
                <a:solidFill>
                  <a:srgbClr val="585858"/>
                </a:solidFill>
              </a:rPr>
              <a:t> </a:t>
            </a:r>
            <a:r>
              <a:rPr dirty="0">
                <a:solidFill>
                  <a:srgbClr val="585858"/>
                </a:solidFill>
              </a:rPr>
              <a:t>comparison</a:t>
            </a:r>
            <a:r>
              <a:rPr spc="-30" dirty="0">
                <a:solidFill>
                  <a:srgbClr val="585858"/>
                </a:solidFill>
              </a:rPr>
              <a:t> </a:t>
            </a:r>
            <a:r>
              <a:rPr dirty="0">
                <a:solidFill>
                  <a:srgbClr val="585858"/>
                </a:solidFill>
              </a:rPr>
              <a:t>to</a:t>
            </a:r>
            <a:r>
              <a:rPr spc="-35" dirty="0">
                <a:solidFill>
                  <a:srgbClr val="585858"/>
                </a:solidFill>
              </a:rPr>
              <a:t> </a:t>
            </a:r>
            <a:r>
              <a:rPr dirty="0">
                <a:solidFill>
                  <a:srgbClr val="585858"/>
                </a:solidFill>
              </a:rPr>
              <a:t>previous</a:t>
            </a:r>
            <a:r>
              <a:rPr spc="-25" dirty="0">
                <a:solidFill>
                  <a:srgbClr val="585858"/>
                </a:solidFill>
              </a:rPr>
              <a:t> </a:t>
            </a:r>
            <a:r>
              <a:rPr spc="-10" dirty="0">
                <a:solidFill>
                  <a:srgbClr val="585858"/>
                </a:solidFill>
              </a:rPr>
              <a:t>waves, </a:t>
            </a:r>
            <a:r>
              <a:rPr dirty="0">
                <a:solidFill>
                  <a:srgbClr val="585858"/>
                </a:solidFill>
              </a:rPr>
              <a:t>and</a:t>
            </a:r>
            <a:r>
              <a:rPr spc="-35" dirty="0">
                <a:solidFill>
                  <a:srgbClr val="585858"/>
                </a:solidFill>
              </a:rPr>
              <a:t> </a:t>
            </a:r>
            <a:r>
              <a:rPr dirty="0">
                <a:solidFill>
                  <a:srgbClr val="585858"/>
                </a:solidFill>
              </a:rPr>
              <a:t>satisfaction</a:t>
            </a:r>
            <a:r>
              <a:rPr spc="-25" dirty="0">
                <a:solidFill>
                  <a:srgbClr val="585858"/>
                </a:solidFill>
              </a:rPr>
              <a:t> </a:t>
            </a:r>
            <a:r>
              <a:rPr dirty="0">
                <a:solidFill>
                  <a:srgbClr val="585858"/>
                </a:solidFill>
              </a:rPr>
              <a:t>with</a:t>
            </a:r>
            <a:r>
              <a:rPr spc="-55" dirty="0">
                <a:solidFill>
                  <a:srgbClr val="585858"/>
                </a:solidFill>
              </a:rPr>
              <a:t> </a:t>
            </a:r>
            <a:r>
              <a:rPr dirty="0"/>
              <a:t>local</a:t>
            </a:r>
            <a:r>
              <a:rPr spc="-35" dirty="0"/>
              <a:t> </a:t>
            </a:r>
            <a:r>
              <a:rPr dirty="0"/>
              <a:t>services</a:t>
            </a:r>
            <a:r>
              <a:rPr spc="25" dirty="0"/>
              <a:t> </a:t>
            </a:r>
            <a:r>
              <a:rPr dirty="0"/>
              <a:t>and</a:t>
            </a:r>
            <a:r>
              <a:rPr spc="-30" dirty="0"/>
              <a:t> </a:t>
            </a:r>
            <a:r>
              <a:rPr dirty="0"/>
              <a:t>amenities</a:t>
            </a:r>
            <a:r>
              <a:rPr spc="-20" dirty="0"/>
              <a:t> </a:t>
            </a:r>
            <a:r>
              <a:rPr dirty="0">
                <a:solidFill>
                  <a:srgbClr val="585858"/>
                </a:solidFill>
              </a:rPr>
              <a:t>is</a:t>
            </a:r>
            <a:r>
              <a:rPr spc="-40" dirty="0">
                <a:solidFill>
                  <a:srgbClr val="585858"/>
                </a:solidFill>
              </a:rPr>
              <a:t> </a:t>
            </a:r>
            <a:r>
              <a:rPr dirty="0">
                <a:solidFill>
                  <a:srgbClr val="585858"/>
                </a:solidFill>
              </a:rPr>
              <a:t>also</a:t>
            </a:r>
            <a:r>
              <a:rPr spc="-25" dirty="0">
                <a:solidFill>
                  <a:srgbClr val="585858"/>
                </a:solidFill>
              </a:rPr>
              <a:t> </a:t>
            </a:r>
            <a:r>
              <a:rPr dirty="0">
                <a:solidFill>
                  <a:srgbClr val="585858"/>
                </a:solidFill>
              </a:rPr>
              <a:t>high</a:t>
            </a:r>
            <a:r>
              <a:rPr spc="-45" dirty="0">
                <a:solidFill>
                  <a:srgbClr val="585858"/>
                </a:solidFill>
              </a:rPr>
              <a:t> </a:t>
            </a:r>
            <a:r>
              <a:rPr spc="-10" dirty="0">
                <a:solidFill>
                  <a:srgbClr val="585858"/>
                </a:solidFill>
              </a:rPr>
              <a:t>(67%).</a:t>
            </a:r>
          </a:p>
        </p:txBody>
      </p:sp>
      <p:sp>
        <p:nvSpPr>
          <p:cNvPr id="3" name="object 3"/>
          <p:cNvSpPr txBox="1"/>
          <p:nvPr/>
        </p:nvSpPr>
        <p:spPr>
          <a:xfrm>
            <a:off x="3958209" y="1494536"/>
            <a:ext cx="427545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Level</a:t>
            </a:r>
            <a:r>
              <a:rPr sz="1400" b="1" spc="-20" dirty="0">
                <a:solidFill>
                  <a:srgbClr val="5C5B5A"/>
                </a:solidFill>
                <a:latin typeface="Arial"/>
                <a:cs typeface="Arial"/>
              </a:rPr>
              <a:t> </a:t>
            </a:r>
            <a:r>
              <a:rPr sz="1400" b="1" dirty="0">
                <a:solidFill>
                  <a:srgbClr val="5C5B5A"/>
                </a:solidFill>
                <a:latin typeface="Arial"/>
                <a:cs typeface="Arial"/>
              </a:rPr>
              <a:t>of</a:t>
            </a:r>
            <a:r>
              <a:rPr sz="1400" b="1" spc="-5" dirty="0">
                <a:solidFill>
                  <a:srgbClr val="5C5B5A"/>
                </a:solidFill>
                <a:latin typeface="Arial"/>
                <a:cs typeface="Arial"/>
              </a:rPr>
              <a:t> </a:t>
            </a:r>
            <a:r>
              <a:rPr sz="1400" b="1" spc="-10" dirty="0">
                <a:solidFill>
                  <a:srgbClr val="5C5B5A"/>
                </a:solidFill>
                <a:latin typeface="Arial"/>
                <a:cs typeface="Arial"/>
              </a:rPr>
              <a:t>satisfaction</a:t>
            </a:r>
            <a:r>
              <a:rPr sz="1400" b="1" spc="-50" dirty="0">
                <a:solidFill>
                  <a:srgbClr val="5C5B5A"/>
                </a:solidFill>
                <a:latin typeface="Arial"/>
                <a:cs typeface="Arial"/>
              </a:rPr>
              <a:t> </a:t>
            </a:r>
            <a:r>
              <a:rPr sz="1400" b="1" dirty="0">
                <a:solidFill>
                  <a:srgbClr val="5C5B5A"/>
                </a:solidFill>
                <a:latin typeface="Arial"/>
                <a:cs typeface="Arial"/>
              </a:rPr>
              <a:t>with</a:t>
            </a:r>
            <a:r>
              <a:rPr sz="1400" b="1" spc="-35" dirty="0">
                <a:solidFill>
                  <a:srgbClr val="5C5B5A"/>
                </a:solidFill>
                <a:latin typeface="Arial"/>
                <a:cs typeface="Arial"/>
              </a:rPr>
              <a:t> </a:t>
            </a:r>
            <a:r>
              <a:rPr sz="1400" b="1" dirty="0">
                <a:solidFill>
                  <a:srgbClr val="5C5B5A"/>
                </a:solidFill>
                <a:latin typeface="Arial"/>
                <a:cs typeface="Arial"/>
              </a:rPr>
              <a:t>facilities</a:t>
            </a:r>
            <a:r>
              <a:rPr sz="1400" b="1" spc="-55" dirty="0">
                <a:solidFill>
                  <a:srgbClr val="5C5B5A"/>
                </a:solidFill>
                <a:latin typeface="Arial"/>
                <a:cs typeface="Arial"/>
              </a:rPr>
              <a:t> </a:t>
            </a:r>
            <a:r>
              <a:rPr sz="1400" b="1" dirty="0">
                <a:solidFill>
                  <a:srgbClr val="5C5B5A"/>
                </a:solidFill>
                <a:latin typeface="Arial"/>
                <a:cs typeface="Arial"/>
              </a:rPr>
              <a:t>in</a:t>
            </a:r>
            <a:r>
              <a:rPr sz="1400" b="1" spc="-10" dirty="0">
                <a:solidFill>
                  <a:srgbClr val="5C5B5A"/>
                </a:solidFill>
                <a:latin typeface="Arial"/>
                <a:cs typeface="Arial"/>
              </a:rPr>
              <a:t> </a:t>
            </a:r>
            <a:r>
              <a:rPr sz="1400" b="1" dirty="0">
                <a:solidFill>
                  <a:srgbClr val="5C5B5A"/>
                </a:solidFill>
                <a:latin typeface="Arial"/>
                <a:cs typeface="Arial"/>
              </a:rPr>
              <a:t>the</a:t>
            </a:r>
            <a:r>
              <a:rPr sz="1400" b="1" spc="-20" dirty="0">
                <a:solidFill>
                  <a:srgbClr val="5C5B5A"/>
                </a:solidFill>
                <a:latin typeface="Arial"/>
                <a:cs typeface="Arial"/>
              </a:rPr>
              <a:t> </a:t>
            </a:r>
            <a:r>
              <a:rPr sz="1400" b="1" dirty="0">
                <a:solidFill>
                  <a:srgbClr val="5C5B5A"/>
                </a:solidFill>
                <a:latin typeface="Arial"/>
                <a:cs typeface="Arial"/>
              </a:rPr>
              <a:t>local</a:t>
            </a:r>
            <a:r>
              <a:rPr sz="1400" b="1" spc="-30" dirty="0">
                <a:solidFill>
                  <a:srgbClr val="5C5B5A"/>
                </a:solidFill>
                <a:latin typeface="Arial"/>
                <a:cs typeface="Arial"/>
              </a:rPr>
              <a:t> </a:t>
            </a:r>
            <a:r>
              <a:rPr sz="1400" b="1" spc="-20" dirty="0">
                <a:solidFill>
                  <a:srgbClr val="5C5B5A"/>
                </a:solidFill>
                <a:latin typeface="Arial"/>
                <a:cs typeface="Arial"/>
              </a:rPr>
              <a:t>area</a:t>
            </a:r>
            <a:endParaRPr sz="1400">
              <a:latin typeface="Arial"/>
              <a:cs typeface="Arial"/>
            </a:endParaRPr>
          </a:p>
        </p:txBody>
      </p:sp>
      <p:sp>
        <p:nvSpPr>
          <p:cNvPr id="4" name="object 4"/>
          <p:cNvSpPr/>
          <p:nvPr/>
        </p:nvSpPr>
        <p:spPr>
          <a:xfrm>
            <a:off x="556488" y="5219827"/>
            <a:ext cx="10017125" cy="46355"/>
          </a:xfrm>
          <a:custGeom>
            <a:avLst/>
            <a:gdLst/>
            <a:ahLst/>
            <a:cxnLst/>
            <a:rect l="l" t="t" r="r" b="b"/>
            <a:pathLst>
              <a:path w="10017125" h="46354">
                <a:moveTo>
                  <a:pt x="0" y="0"/>
                </a:moveTo>
                <a:lnTo>
                  <a:pt x="10016896" y="0"/>
                </a:lnTo>
              </a:path>
              <a:path w="10017125" h="46354">
                <a:moveTo>
                  <a:pt x="0" y="0"/>
                </a:moveTo>
                <a:lnTo>
                  <a:pt x="0" y="45847"/>
                </a:lnTo>
              </a:path>
              <a:path w="10017125" h="46354">
                <a:moveTo>
                  <a:pt x="1001039" y="0"/>
                </a:moveTo>
                <a:lnTo>
                  <a:pt x="1001039" y="45847"/>
                </a:lnTo>
              </a:path>
              <a:path w="10017125" h="46354">
                <a:moveTo>
                  <a:pt x="2003831" y="0"/>
                </a:moveTo>
                <a:lnTo>
                  <a:pt x="2003831" y="45847"/>
                </a:lnTo>
              </a:path>
              <a:path w="10017125" h="46354">
                <a:moveTo>
                  <a:pt x="3005099" y="0"/>
                </a:moveTo>
                <a:lnTo>
                  <a:pt x="3005099" y="45847"/>
                </a:lnTo>
              </a:path>
              <a:path w="10017125" h="46354">
                <a:moveTo>
                  <a:pt x="4006367" y="0"/>
                </a:moveTo>
                <a:lnTo>
                  <a:pt x="4006367" y="45847"/>
                </a:lnTo>
              </a:path>
              <a:path w="10017125" h="46354">
                <a:moveTo>
                  <a:pt x="5009159" y="0"/>
                </a:moveTo>
                <a:lnTo>
                  <a:pt x="5009159" y="45847"/>
                </a:lnTo>
              </a:path>
              <a:path w="10017125" h="46354">
                <a:moveTo>
                  <a:pt x="6010427" y="0"/>
                </a:moveTo>
                <a:lnTo>
                  <a:pt x="6010427" y="45847"/>
                </a:lnTo>
              </a:path>
              <a:path w="10017125" h="46354">
                <a:moveTo>
                  <a:pt x="7011695" y="0"/>
                </a:moveTo>
                <a:lnTo>
                  <a:pt x="7011695" y="45847"/>
                </a:lnTo>
              </a:path>
              <a:path w="10017125" h="46354">
                <a:moveTo>
                  <a:pt x="8012963" y="0"/>
                </a:moveTo>
                <a:lnTo>
                  <a:pt x="8012963" y="45847"/>
                </a:lnTo>
              </a:path>
              <a:path w="10017125" h="46354">
                <a:moveTo>
                  <a:pt x="9015755" y="0"/>
                </a:moveTo>
                <a:lnTo>
                  <a:pt x="9015755" y="45847"/>
                </a:lnTo>
              </a:path>
              <a:path w="10017125" h="46354">
                <a:moveTo>
                  <a:pt x="10016896" y="0"/>
                </a:moveTo>
                <a:lnTo>
                  <a:pt x="10016896" y="45847"/>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1043038" y="2770060"/>
            <a:ext cx="9044305" cy="821055"/>
            <a:chOff x="1043038" y="2770060"/>
            <a:chExt cx="9044305" cy="821055"/>
          </a:xfrm>
        </p:grpSpPr>
        <p:sp>
          <p:nvSpPr>
            <p:cNvPr id="6" name="object 6"/>
            <p:cNvSpPr/>
            <p:nvPr/>
          </p:nvSpPr>
          <p:spPr>
            <a:xfrm>
              <a:off x="1057325" y="3179318"/>
              <a:ext cx="9015730" cy="397510"/>
            </a:xfrm>
            <a:custGeom>
              <a:avLst/>
              <a:gdLst/>
              <a:ahLst/>
              <a:cxnLst/>
              <a:rect l="l" t="t" r="r" b="b"/>
              <a:pathLst>
                <a:path w="9015730" h="397510">
                  <a:moveTo>
                    <a:pt x="0" y="197485"/>
                  </a:moveTo>
                  <a:lnTo>
                    <a:pt x="50093" y="193877"/>
                  </a:lnTo>
                  <a:lnTo>
                    <a:pt x="100185" y="189710"/>
                  </a:lnTo>
                  <a:lnTo>
                    <a:pt x="150276" y="185084"/>
                  </a:lnTo>
                  <a:lnTo>
                    <a:pt x="200366" y="180097"/>
                  </a:lnTo>
                  <a:lnTo>
                    <a:pt x="250456" y="174847"/>
                  </a:lnTo>
                  <a:lnTo>
                    <a:pt x="300544" y="169433"/>
                  </a:lnTo>
                  <a:lnTo>
                    <a:pt x="350632" y="163954"/>
                  </a:lnTo>
                  <a:lnTo>
                    <a:pt x="400719" y="158509"/>
                  </a:lnTo>
                  <a:lnTo>
                    <a:pt x="450805" y="153196"/>
                  </a:lnTo>
                  <a:lnTo>
                    <a:pt x="500891" y="148113"/>
                  </a:lnTo>
                  <a:lnTo>
                    <a:pt x="550976" y="143361"/>
                  </a:lnTo>
                  <a:lnTo>
                    <a:pt x="601060" y="139036"/>
                  </a:lnTo>
                  <a:lnTo>
                    <a:pt x="651144" y="135238"/>
                  </a:lnTo>
                  <a:lnTo>
                    <a:pt x="701228" y="132067"/>
                  </a:lnTo>
                  <a:lnTo>
                    <a:pt x="751311" y="129619"/>
                  </a:lnTo>
                  <a:lnTo>
                    <a:pt x="801394" y="127994"/>
                  </a:lnTo>
                  <a:lnTo>
                    <a:pt x="851477" y="127291"/>
                  </a:lnTo>
                  <a:lnTo>
                    <a:pt x="901560" y="127608"/>
                  </a:lnTo>
                  <a:lnTo>
                    <a:pt x="951642" y="129045"/>
                  </a:lnTo>
                  <a:lnTo>
                    <a:pt x="1001725" y="131699"/>
                  </a:lnTo>
                  <a:lnTo>
                    <a:pt x="1051807" y="135774"/>
                  </a:lnTo>
                  <a:lnTo>
                    <a:pt x="1101890" y="141350"/>
                  </a:lnTo>
                  <a:lnTo>
                    <a:pt x="1151972" y="148276"/>
                  </a:lnTo>
                  <a:lnTo>
                    <a:pt x="1202055" y="156406"/>
                  </a:lnTo>
                  <a:lnTo>
                    <a:pt x="1252137" y="165590"/>
                  </a:lnTo>
                  <a:lnTo>
                    <a:pt x="1302219" y="175680"/>
                  </a:lnTo>
                  <a:lnTo>
                    <a:pt x="1352302" y="186528"/>
                  </a:lnTo>
                  <a:lnTo>
                    <a:pt x="1402384" y="197986"/>
                  </a:lnTo>
                  <a:lnTo>
                    <a:pt x="1452467" y="209906"/>
                  </a:lnTo>
                  <a:lnTo>
                    <a:pt x="1502549" y="222138"/>
                  </a:lnTo>
                  <a:lnTo>
                    <a:pt x="1552632" y="234536"/>
                  </a:lnTo>
                  <a:lnTo>
                    <a:pt x="1602714" y="246949"/>
                  </a:lnTo>
                  <a:lnTo>
                    <a:pt x="1652797" y="259231"/>
                  </a:lnTo>
                  <a:lnTo>
                    <a:pt x="1702879" y="271233"/>
                  </a:lnTo>
                  <a:lnTo>
                    <a:pt x="1752961" y="282807"/>
                  </a:lnTo>
                  <a:lnTo>
                    <a:pt x="1803044" y="293803"/>
                  </a:lnTo>
                  <a:lnTo>
                    <a:pt x="1853126" y="304075"/>
                  </a:lnTo>
                  <a:lnTo>
                    <a:pt x="1903209" y="313473"/>
                  </a:lnTo>
                  <a:lnTo>
                    <a:pt x="1953291" y="321850"/>
                  </a:lnTo>
                  <a:lnTo>
                    <a:pt x="2003374" y="329057"/>
                  </a:lnTo>
                  <a:lnTo>
                    <a:pt x="2053456" y="335561"/>
                  </a:lnTo>
                  <a:lnTo>
                    <a:pt x="2103539" y="341875"/>
                  </a:lnTo>
                  <a:lnTo>
                    <a:pt x="2153621" y="347974"/>
                  </a:lnTo>
                  <a:lnTo>
                    <a:pt x="2203704" y="353834"/>
                  </a:lnTo>
                  <a:lnTo>
                    <a:pt x="2253786" y="359429"/>
                  </a:lnTo>
                  <a:lnTo>
                    <a:pt x="2303868" y="364736"/>
                  </a:lnTo>
                  <a:lnTo>
                    <a:pt x="2353951" y="369730"/>
                  </a:lnTo>
                  <a:lnTo>
                    <a:pt x="2404033" y="374386"/>
                  </a:lnTo>
                  <a:lnTo>
                    <a:pt x="2454116" y="378680"/>
                  </a:lnTo>
                  <a:lnTo>
                    <a:pt x="2504198" y="382587"/>
                  </a:lnTo>
                  <a:lnTo>
                    <a:pt x="2554281" y="386082"/>
                  </a:lnTo>
                  <a:lnTo>
                    <a:pt x="2604363" y="389142"/>
                  </a:lnTo>
                  <a:lnTo>
                    <a:pt x="2654446" y="391740"/>
                  </a:lnTo>
                  <a:lnTo>
                    <a:pt x="2704528" y="393854"/>
                  </a:lnTo>
                  <a:lnTo>
                    <a:pt x="2754610" y="395458"/>
                  </a:lnTo>
                  <a:lnTo>
                    <a:pt x="2804693" y="396527"/>
                  </a:lnTo>
                  <a:lnTo>
                    <a:pt x="2854775" y="397037"/>
                  </a:lnTo>
                  <a:lnTo>
                    <a:pt x="2904858" y="396964"/>
                  </a:lnTo>
                  <a:lnTo>
                    <a:pt x="2954940" y="396283"/>
                  </a:lnTo>
                  <a:lnTo>
                    <a:pt x="3005023" y="394970"/>
                  </a:lnTo>
                  <a:lnTo>
                    <a:pt x="3055105" y="392832"/>
                  </a:lnTo>
                  <a:lnTo>
                    <a:pt x="3105188" y="389783"/>
                  </a:lnTo>
                  <a:lnTo>
                    <a:pt x="3155270" y="385898"/>
                  </a:lnTo>
                  <a:lnTo>
                    <a:pt x="3205354" y="381248"/>
                  </a:lnTo>
                  <a:lnTo>
                    <a:pt x="3255437" y="375910"/>
                  </a:lnTo>
                  <a:lnTo>
                    <a:pt x="3305521" y="369955"/>
                  </a:lnTo>
                  <a:lnTo>
                    <a:pt x="3355605" y="363458"/>
                  </a:lnTo>
                  <a:lnTo>
                    <a:pt x="3405690" y="356494"/>
                  </a:lnTo>
                  <a:lnTo>
                    <a:pt x="3455776" y="349134"/>
                  </a:lnTo>
                  <a:lnTo>
                    <a:pt x="3505863" y="341455"/>
                  </a:lnTo>
                  <a:lnTo>
                    <a:pt x="3555951" y="333529"/>
                  </a:lnTo>
                  <a:lnTo>
                    <a:pt x="3606040" y="325429"/>
                  </a:lnTo>
                  <a:lnTo>
                    <a:pt x="3656129" y="317231"/>
                  </a:lnTo>
                  <a:lnTo>
                    <a:pt x="3706221" y="309008"/>
                  </a:lnTo>
                  <a:lnTo>
                    <a:pt x="3756313" y="300833"/>
                  </a:lnTo>
                  <a:lnTo>
                    <a:pt x="3806407" y="292780"/>
                  </a:lnTo>
                  <a:lnTo>
                    <a:pt x="3856502" y="284924"/>
                  </a:lnTo>
                  <a:lnTo>
                    <a:pt x="3906599" y="277338"/>
                  </a:lnTo>
                  <a:lnTo>
                    <a:pt x="3956698" y="270095"/>
                  </a:lnTo>
                  <a:lnTo>
                    <a:pt x="4006799" y="263271"/>
                  </a:lnTo>
                  <a:lnTo>
                    <a:pt x="4056881" y="256385"/>
                  </a:lnTo>
                  <a:lnTo>
                    <a:pt x="4106964" y="248939"/>
                  </a:lnTo>
                  <a:lnTo>
                    <a:pt x="4157046" y="241032"/>
                  </a:lnTo>
                  <a:lnTo>
                    <a:pt x="4207129" y="232762"/>
                  </a:lnTo>
                  <a:lnTo>
                    <a:pt x="4257211" y="224228"/>
                  </a:lnTo>
                  <a:lnTo>
                    <a:pt x="4307293" y="215529"/>
                  </a:lnTo>
                  <a:lnTo>
                    <a:pt x="4357376" y="206763"/>
                  </a:lnTo>
                  <a:lnTo>
                    <a:pt x="4407458" y="198029"/>
                  </a:lnTo>
                  <a:lnTo>
                    <a:pt x="4457541" y="189427"/>
                  </a:lnTo>
                  <a:lnTo>
                    <a:pt x="4507623" y="181054"/>
                  </a:lnTo>
                  <a:lnTo>
                    <a:pt x="4557706" y="173010"/>
                  </a:lnTo>
                  <a:lnTo>
                    <a:pt x="4607788" y="165393"/>
                  </a:lnTo>
                  <a:lnTo>
                    <a:pt x="4657871" y="158303"/>
                  </a:lnTo>
                  <a:lnTo>
                    <a:pt x="4707953" y="151837"/>
                  </a:lnTo>
                  <a:lnTo>
                    <a:pt x="4758035" y="146095"/>
                  </a:lnTo>
                  <a:lnTo>
                    <a:pt x="4808118" y="141176"/>
                  </a:lnTo>
                  <a:lnTo>
                    <a:pt x="4858200" y="137178"/>
                  </a:lnTo>
                  <a:lnTo>
                    <a:pt x="4908283" y="134200"/>
                  </a:lnTo>
                  <a:lnTo>
                    <a:pt x="4958365" y="132340"/>
                  </a:lnTo>
                  <a:lnTo>
                    <a:pt x="5008448" y="131699"/>
                  </a:lnTo>
                  <a:lnTo>
                    <a:pt x="5058530" y="132652"/>
                  </a:lnTo>
                  <a:lnTo>
                    <a:pt x="5108613" y="135383"/>
                  </a:lnTo>
                  <a:lnTo>
                    <a:pt x="5158695" y="139691"/>
                  </a:lnTo>
                  <a:lnTo>
                    <a:pt x="5208778" y="145382"/>
                  </a:lnTo>
                  <a:lnTo>
                    <a:pt x="5258860" y="152257"/>
                  </a:lnTo>
                  <a:lnTo>
                    <a:pt x="5308942" y="160118"/>
                  </a:lnTo>
                  <a:lnTo>
                    <a:pt x="5359025" y="168769"/>
                  </a:lnTo>
                  <a:lnTo>
                    <a:pt x="5409107" y="178012"/>
                  </a:lnTo>
                  <a:lnTo>
                    <a:pt x="5459190" y="187649"/>
                  </a:lnTo>
                  <a:lnTo>
                    <a:pt x="5509272" y="197485"/>
                  </a:lnTo>
                  <a:lnTo>
                    <a:pt x="5559355" y="207320"/>
                  </a:lnTo>
                  <a:lnTo>
                    <a:pt x="5609437" y="216957"/>
                  </a:lnTo>
                  <a:lnTo>
                    <a:pt x="5659520" y="226200"/>
                  </a:lnTo>
                  <a:lnTo>
                    <a:pt x="5709602" y="234851"/>
                  </a:lnTo>
                  <a:lnTo>
                    <a:pt x="5759684" y="242712"/>
                  </a:lnTo>
                  <a:lnTo>
                    <a:pt x="5809767" y="249587"/>
                  </a:lnTo>
                  <a:lnTo>
                    <a:pt x="5859849" y="255278"/>
                  </a:lnTo>
                  <a:lnTo>
                    <a:pt x="5909932" y="259586"/>
                  </a:lnTo>
                  <a:lnTo>
                    <a:pt x="5960014" y="262317"/>
                  </a:lnTo>
                  <a:lnTo>
                    <a:pt x="6010097" y="263271"/>
                  </a:lnTo>
                  <a:lnTo>
                    <a:pt x="6060179" y="262551"/>
                  </a:lnTo>
                  <a:lnTo>
                    <a:pt x="6110262" y="260475"/>
                  </a:lnTo>
                  <a:lnTo>
                    <a:pt x="6160344" y="257165"/>
                  </a:lnTo>
                  <a:lnTo>
                    <a:pt x="6210426" y="252745"/>
                  </a:lnTo>
                  <a:lnTo>
                    <a:pt x="6260509" y="247338"/>
                  </a:lnTo>
                  <a:lnTo>
                    <a:pt x="6310591" y="241068"/>
                  </a:lnTo>
                  <a:lnTo>
                    <a:pt x="6360674" y="234057"/>
                  </a:lnTo>
                  <a:lnTo>
                    <a:pt x="6410756" y="226430"/>
                  </a:lnTo>
                  <a:lnTo>
                    <a:pt x="6460839" y="218310"/>
                  </a:lnTo>
                  <a:lnTo>
                    <a:pt x="6510921" y="209819"/>
                  </a:lnTo>
                  <a:lnTo>
                    <a:pt x="6561004" y="201082"/>
                  </a:lnTo>
                  <a:lnTo>
                    <a:pt x="6611086" y="192222"/>
                  </a:lnTo>
                  <a:lnTo>
                    <a:pt x="6661169" y="183361"/>
                  </a:lnTo>
                  <a:lnTo>
                    <a:pt x="6711251" y="174624"/>
                  </a:lnTo>
                  <a:lnTo>
                    <a:pt x="6761333" y="166133"/>
                  </a:lnTo>
                  <a:lnTo>
                    <a:pt x="6811416" y="158013"/>
                  </a:lnTo>
                  <a:lnTo>
                    <a:pt x="6861498" y="150386"/>
                  </a:lnTo>
                  <a:lnTo>
                    <a:pt x="6911581" y="143376"/>
                  </a:lnTo>
                  <a:lnTo>
                    <a:pt x="6961663" y="137105"/>
                  </a:lnTo>
                  <a:lnTo>
                    <a:pt x="7011746" y="131699"/>
                  </a:lnTo>
                  <a:lnTo>
                    <a:pt x="7061846" y="126907"/>
                  </a:lnTo>
                  <a:lnTo>
                    <a:pt x="7111945" y="122422"/>
                  </a:lnTo>
                  <a:lnTo>
                    <a:pt x="7162042" y="118219"/>
                  </a:lnTo>
                  <a:lnTo>
                    <a:pt x="7212137" y="114273"/>
                  </a:lnTo>
                  <a:lnTo>
                    <a:pt x="7262231" y="110559"/>
                  </a:lnTo>
                  <a:lnTo>
                    <a:pt x="7312324" y="107052"/>
                  </a:lnTo>
                  <a:lnTo>
                    <a:pt x="7362415" y="103727"/>
                  </a:lnTo>
                  <a:lnTo>
                    <a:pt x="7412505" y="100560"/>
                  </a:lnTo>
                  <a:lnTo>
                    <a:pt x="7462594" y="97526"/>
                  </a:lnTo>
                  <a:lnTo>
                    <a:pt x="7512681" y="94599"/>
                  </a:lnTo>
                  <a:lnTo>
                    <a:pt x="7562768" y="91755"/>
                  </a:lnTo>
                  <a:lnTo>
                    <a:pt x="7612854" y="88969"/>
                  </a:lnTo>
                  <a:lnTo>
                    <a:pt x="7662939" y="86216"/>
                  </a:lnTo>
                  <a:lnTo>
                    <a:pt x="7713024" y="83471"/>
                  </a:lnTo>
                  <a:lnTo>
                    <a:pt x="7763107" y="80710"/>
                  </a:lnTo>
                  <a:lnTo>
                    <a:pt x="7813191" y="77907"/>
                  </a:lnTo>
                  <a:lnTo>
                    <a:pt x="7863274" y="75039"/>
                  </a:lnTo>
                  <a:lnTo>
                    <a:pt x="7913357" y="72078"/>
                  </a:lnTo>
                  <a:lnTo>
                    <a:pt x="7963439" y="69002"/>
                  </a:lnTo>
                  <a:lnTo>
                    <a:pt x="8013522" y="65786"/>
                  </a:lnTo>
                  <a:lnTo>
                    <a:pt x="8063604" y="62491"/>
                  </a:lnTo>
                  <a:lnTo>
                    <a:pt x="8113687" y="59198"/>
                  </a:lnTo>
                  <a:lnTo>
                    <a:pt x="8163769" y="55906"/>
                  </a:lnTo>
                  <a:lnTo>
                    <a:pt x="8213851" y="52616"/>
                  </a:lnTo>
                  <a:lnTo>
                    <a:pt x="8263934" y="49327"/>
                  </a:lnTo>
                  <a:lnTo>
                    <a:pt x="8314016" y="46039"/>
                  </a:lnTo>
                  <a:lnTo>
                    <a:pt x="8364099" y="42752"/>
                  </a:lnTo>
                  <a:lnTo>
                    <a:pt x="8414181" y="39465"/>
                  </a:lnTo>
                  <a:lnTo>
                    <a:pt x="8464264" y="36179"/>
                  </a:lnTo>
                  <a:lnTo>
                    <a:pt x="8514346" y="32892"/>
                  </a:lnTo>
                  <a:lnTo>
                    <a:pt x="8564429" y="29606"/>
                  </a:lnTo>
                  <a:lnTo>
                    <a:pt x="8614511" y="26320"/>
                  </a:lnTo>
                  <a:lnTo>
                    <a:pt x="8664594" y="23033"/>
                  </a:lnTo>
                  <a:lnTo>
                    <a:pt x="8714676" y="19746"/>
                  </a:lnTo>
                  <a:lnTo>
                    <a:pt x="8764758" y="16458"/>
                  </a:lnTo>
                  <a:lnTo>
                    <a:pt x="8814841" y="13169"/>
                  </a:lnTo>
                  <a:lnTo>
                    <a:pt x="8864923" y="9879"/>
                  </a:lnTo>
                  <a:lnTo>
                    <a:pt x="8915006" y="6587"/>
                  </a:lnTo>
                  <a:lnTo>
                    <a:pt x="8965088" y="3294"/>
                  </a:lnTo>
                  <a:lnTo>
                    <a:pt x="9015171" y="0"/>
                  </a:lnTo>
                </a:path>
              </a:pathLst>
            </a:custGeom>
            <a:ln w="28575">
              <a:solidFill>
                <a:srgbClr val="009590"/>
              </a:solidFill>
            </a:ln>
          </p:spPr>
          <p:txBody>
            <a:bodyPr wrap="square" lIns="0" tIns="0" rIns="0" bIns="0" rtlCol="0"/>
            <a:lstStyle/>
            <a:p>
              <a:endParaRPr/>
            </a:p>
          </p:txBody>
        </p:sp>
        <p:sp>
          <p:nvSpPr>
            <p:cNvPr id="7" name="object 7"/>
            <p:cNvSpPr/>
            <p:nvPr/>
          </p:nvSpPr>
          <p:spPr>
            <a:xfrm>
              <a:off x="1057325" y="2784348"/>
              <a:ext cx="9015730" cy="346710"/>
            </a:xfrm>
            <a:custGeom>
              <a:avLst/>
              <a:gdLst/>
              <a:ahLst/>
              <a:cxnLst/>
              <a:rect l="l" t="t" r="r" b="b"/>
              <a:pathLst>
                <a:path w="9015730" h="346710">
                  <a:moveTo>
                    <a:pt x="0" y="131699"/>
                  </a:moveTo>
                  <a:lnTo>
                    <a:pt x="50093" y="141802"/>
                  </a:lnTo>
                  <a:lnTo>
                    <a:pt x="100185" y="152326"/>
                  </a:lnTo>
                  <a:lnTo>
                    <a:pt x="150276" y="163197"/>
                  </a:lnTo>
                  <a:lnTo>
                    <a:pt x="200366" y="174341"/>
                  </a:lnTo>
                  <a:lnTo>
                    <a:pt x="250456" y="185683"/>
                  </a:lnTo>
                  <a:lnTo>
                    <a:pt x="300544" y="197150"/>
                  </a:lnTo>
                  <a:lnTo>
                    <a:pt x="350632" y="208667"/>
                  </a:lnTo>
                  <a:lnTo>
                    <a:pt x="400719" y="220160"/>
                  </a:lnTo>
                  <a:lnTo>
                    <a:pt x="450805" y="231554"/>
                  </a:lnTo>
                  <a:lnTo>
                    <a:pt x="500891" y="242776"/>
                  </a:lnTo>
                  <a:lnTo>
                    <a:pt x="550976" y="253751"/>
                  </a:lnTo>
                  <a:lnTo>
                    <a:pt x="601060" y="264405"/>
                  </a:lnTo>
                  <a:lnTo>
                    <a:pt x="651144" y="274665"/>
                  </a:lnTo>
                  <a:lnTo>
                    <a:pt x="701228" y="284454"/>
                  </a:lnTo>
                  <a:lnTo>
                    <a:pt x="751311" y="293701"/>
                  </a:lnTo>
                  <a:lnTo>
                    <a:pt x="801394" y="302330"/>
                  </a:lnTo>
                  <a:lnTo>
                    <a:pt x="851477" y="310266"/>
                  </a:lnTo>
                  <a:lnTo>
                    <a:pt x="901560" y="317437"/>
                  </a:lnTo>
                  <a:lnTo>
                    <a:pt x="951642" y="323768"/>
                  </a:lnTo>
                  <a:lnTo>
                    <a:pt x="1001725" y="329184"/>
                  </a:lnTo>
                  <a:lnTo>
                    <a:pt x="1051807" y="333714"/>
                  </a:lnTo>
                  <a:lnTo>
                    <a:pt x="1101890" y="337471"/>
                  </a:lnTo>
                  <a:lnTo>
                    <a:pt x="1151972" y="340504"/>
                  </a:lnTo>
                  <a:lnTo>
                    <a:pt x="1202055" y="342863"/>
                  </a:lnTo>
                  <a:lnTo>
                    <a:pt x="1252137" y="344596"/>
                  </a:lnTo>
                  <a:lnTo>
                    <a:pt x="1302219" y="345754"/>
                  </a:lnTo>
                  <a:lnTo>
                    <a:pt x="1352302" y="346385"/>
                  </a:lnTo>
                  <a:lnTo>
                    <a:pt x="1402384" y="346539"/>
                  </a:lnTo>
                  <a:lnTo>
                    <a:pt x="1452467" y="346265"/>
                  </a:lnTo>
                  <a:lnTo>
                    <a:pt x="1502549" y="345614"/>
                  </a:lnTo>
                  <a:lnTo>
                    <a:pt x="1552632" y="344634"/>
                  </a:lnTo>
                  <a:lnTo>
                    <a:pt x="1602714" y="343375"/>
                  </a:lnTo>
                  <a:lnTo>
                    <a:pt x="1652797" y="341886"/>
                  </a:lnTo>
                  <a:lnTo>
                    <a:pt x="1702879" y="340217"/>
                  </a:lnTo>
                  <a:lnTo>
                    <a:pt x="1752961" y="338417"/>
                  </a:lnTo>
                  <a:lnTo>
                    <a:pt x="1803044" y="336535"/>
                  </a:lnTo>
                  <a:lnTo>
                    <a:pt x="1853126" y="334622"/>
                  </a:lnTo>
                  <a:lnTo>
                    <a:pt x="1903209" y="332726"/>
                  </a:lnTo>
                  <a:lnTo>
                    <a:pt x="1953291" y="330896"/>
                  </a:lnTo>
                  <a:lnTo>
                    <a:pt x="2003374" y="329184"/>
                  </a:lnTo>
                  <a:lnTo>
                    <a:pt x="2053456" y="327210"/>
                  </a:lnTo>
                  <a:lnTo>
                    <a:pt x="2103539" y="324653"/>
                  </a:lnTo>
                  <a:lnTo>
                    <a:pt x="2153621" y="321587"/>
                  </a:lnTo>
                  <a:lnTo>
                    <a:pt x="2203704" y="318086"/>
                  </a:lnTo>
                  <a:lnTo>
                    <a:pt x="2253786" y="314223"/>
                  </a:lnTo>
                  <a:lnTo>
                    <a:pt x="2303868" y="310074"/>
                  </a:lnTo>
                  <a:lnTo>
                    <a:pt x="2353951" y="305711"/>
                  </a:lnTo>
                  <a:lnTo>
                    <a:pt x="2404033" y="301209"/>
                  </a:lnTo>
                  <a:lnTo>
                    <a:pt x="2454116" y="296642"/>
                  </a:lnTo>
                  <a:lnTo>
                    <a:pt x="2504198" y="292084"/>
                  </a:lnTo>
                  <a:lnTo>
                    <a:pt x="2554281" y="287608"/>
                  </a:lnTo>
                  <a:lnTo>
                    <a:pt x="2604363" y="283290"/>
                  </a:lnTo>
                  <a:lnTo>
                    <a:pt x="2654446" y="279202"/>
                  </a:lnTo>
                  <a:lnTo>
                    <a:pt x="2704528" y="275419"/>
                  </a:lnTo>
                  <a:lnTo>
                    <a:pt x="2754610" y="272016"/>
                  </a:lnTo>
                  <a:lnTo>
                    <a:pt x="2804693" y="269065"/>
                  </a:lnTo>
                  <a:lnTo>
                    <a:pt x="2854775" y="266641"/>
                  </a:lnTo>
                  <a:lnTo>
                    <a:pt x="2904858" y="264818"/>
                  </a:lnTo>
                  <a:lnTo>
                    <a:pt x="2954940" y="263670"/>
                  </a:lnTo>
                  <a:lnTo>
                    <a:pt x="3005023" y="263271"/>
                  </a:lnTo>
                  <a:lnTo>
                    <a:pt x="3055105" y="264061"/>
                  </a:lnTo>
                  <a:lnTo>
                    <a:pt x="3105188" y="266299"/>
                  </a:lnTo>
                  <a:lnTo>
                    <a:pt x="3155270" y="269789"/>
                  </a:lnTo>
                  <a:lnTo>
                    <a:pt x="3205354" y="274332"/>
                  </a:lnTo>
                  <a:lnTo>
                    <a:pt x="3255437" y="279731"/>
                  </a:lnTo>
                  <a:lnTo>
                    <a:pt x="3305521" y="285789"/>
                  </a:lnTo>
                  <a:lnTo>
                    <a:pt x="3355605" y="292308"/>
                  </a:lnTo>
                  <a:lnTo>
                    <a:pt x="3405690" y="299091"/>
                  </a:lnTo>
                  <a:lnTo>
                    <a:pt x="3455776" y="305940"/>
                  </a:lnTo>
                  <a:lnTo>
                    <a:pt x="3505863" y="312658"/>
                  </a:lnTo>
                  <a:lnTo>
                    <a:pt x="3555951" y="319047"/>
                  </a:lnTo>
                  <a:lnTo>
                    <a:pt x="3606040" y="324910"/>
                  </a:lnTo>
                  <a:lnTo>
                    <a:pt x="3656129" y="330050"/>
                  </a:lnTo>
                  <a:lnTo>
                    <a:pt x="3706221" y="334269"/>
                  </a:lnTo>
                  <a:lnTo>
                    <a:pt x="3756313" y="337369"/>
                  </a:lnTo>
                  <a:lnTo>
                    <a:pt x="3806407" y="339154"/>
                  </a:lnTo>
                  <a:lnTo>
                    <a:pt x="3856502" y="339425"/>
                  </a:lnTo>
                  <a:lnTo>
                    <a:pt x="3906599" y="337985"/>
                  </a:lnTo>
                  <a:lnTo>
                    <a:pt x="3956698" y="334637"/>
                  </a:lnTo>
                  <a:lnTo>
                    <a:pt x="4006799" y="329184"/>
                  </a:lnTo>
                  <a:lnTo>
                    <a:pt x="4052328" y="321811"/>
                  </a:lnTo>
                  <a:lnTo>
                    <a:pt x="4097858" y="311861"/>
                  </a:lnTo>
                  <a:lnTo>
                    <a:pt x="4143387" y="299614"/>
                  </a:lnTo>
                  <a:lnTo>
                    <a:pt x="4188917" y="285346"/>
                  </a:lnTo>
                  <a:lnTo>
                    <a:pt x="4234446" y="269336"/>
                  </a:lnTo>
                  <a:lnTo>
                    <a:pt x="4279976" y="251861"/>
                  </a:lnTo>
                  <a:lnTo>
                    <a:pt x="4325505" y="233201"/>
                  </a:lnTo>
                  <a:lnTo>
                    <a:pt x="4371035" y="213632"/>
                  </a:lnTo>
                  <a:lnTo>
                    <a:pt x="4416564" y="193433"/>
                  </a:lnTo>
                  <a:lnTo>
                    <a:pt x="4462094" y="172882"/>
                  </a:lnTo>
                  <a:lnTo>
                    <a:pt x="4507623" y="152257"/>
                  </a:lnTo>
                  <a:lnTo>
                    <a:pt x="4553153" y="131835"/>
                  </a:lnTo>
                  <a:lnTo>
                    <a:pt x="4598682" y="111896"/>
                  </a:lnTo>
                  <a:lnTo>
                    <a:pt x="4644212" y="92716"/>
                  </a:lnTo>
                  <a:lnTo>
                    <a:pt x="4689741" y="74575"/>
                  </a:lnTo>
                  <a:lnTo>
                    <a:pt x="4735271" y="57749"/>
                  </a:lnTo>
                  <a:lnTo>
                    <a:pt x="4780800" y="42517"/>
                  </a:lnTo>
                  <a:lnTo>
                    <a:pt x="4826330" y="29158"/>
                  </a:lnTo>
                  <a:lnTo>
                    <a:pt x="4871859" y="17948"/>
                  </a:lnTo>
                  <a:lnTo>
                    <a:pt x="4917389" y="9166"/>
                  </a:lnTo>
                  <a:lnTo>
                    <a:pt x="4962918" y="3091"/>
                  </a:lnTo>
                  <a:lnTo>
                    <a:pt x="5008448" y="0"/>
                  </a:lnTo>
                  <a:lnTo>
                    <a:pt x="5053977" y="160"/>
                  </a:lnTo>
                  <a:lnTo>
                    <a:pt x="5099507" y="3423"/>
                  </a:lnTo>
                  <a:lnTo>
                    <a:pt x="5145036" y="9492"/>
                  </a:lnTo>
                  <a:lnTo>
                    <a:pt x="5190566" y="18070"/>
                  </a:lnTo>
                  <a:lnTo>
                    <a:pt x="5236095" y="28860"/>
                  </a:lnTo>
                  <a:lnTo>
                    <a:pt x="5281625" y="41566"/>
                  </a:lnTo>
                  <a:lnTo>
                    <a:pt x="5327154" y="55890"/>
                  </a:lnTo>
                  <a:lnTo>
                    <a:pt x="5372684" y="71537"/>
                  </a:lnTo>
                  <a:lnTo>
                    <a:pt x="5418213" y="88209"/>
                  </a:lnTo>
                  <a:lnTo>
                    <a:pt x="5463743" y="105610"/>
                  </a:lnTo>
                  <a:lnTo>
                    <a:pt x="5509272" y="123443"/>
                  </a:lnTo>
                  <a:lnTo>
                    <a:pt x="5554802" y="141412"/>
                  </a:lnTo>
                  <a:lnTo>
                    <a:pt x="5600331" y="159219"/>
                  </a:lnTo>
                  <a:lnTo>
                    <a:pt x="5645861" y="176569"/>
                  </a:lnTo>
                  <a:lnTo>
                    <a:pt x="5691390" y="193163"/>
                  </a:lnTo>
                  <a:lnTo>
                    <a:pt x="5736920" y="208706"/>
                  </a:lnTo>
                  <a:lnTo>
                    <a:pt x="5782449" y="222901"/>
                  </a:lnTo>
                  <a:lnTo>
                    <a:pt x="5827979" y="235451"/>
                  </a:lnTo>
                  <a:lnTo>
                    <a:pt x="5873508" y="246060"/>
                  </a:lnTo>
                  <a:lnTo>
                    <a:pt x="5919038" y="254431"/>
                  </a:lnTo>
                  <a:lnTo>
                    <a:pt x="5964567" y="260266"/>
                  </a:lnTo>
                  <a:lnTo>
                    <a:pt x="6010097" y="263271"/>
                  </a:lnTo>
                  <a:lnTo>
                    <a:pt x="6057794" y="263544"/>
                  </a:lnTo>
                  <a:lnTo>
                    <a:pt x="6105492" y="261363"/>
                  </a:lnTo>
                  <a:lnTo>
                    <a:pt x="6153189" y="256963"/>
                  </a:lnTo>
                  <a:lnTo>
                    <a:pt x="6200887" y="250579"/>
                  </a:lnTo>
                  <a:lnTo>
                    <a:pt x="6248585" y="242446"/>
                  </a:lnTo>
                  <a:lnTo>
                    <a:pt x="6296282" y="232797"/>
                  </a:lnTo>
                  <a:lnTo>
                    <a:pt x="6343980" y="221869"/>
                  </a:lnTo>
                  <a:lnTo>
                    <a:pt x="6391677" y="209894"/>
                  </a:lnTo>
                  <a:lnTo>
                    <a:pt x="6439375" y="197110"/>
                  </a:lnTo>
                  <a:lnTo>
                    <a:pt x="6487072" y="183749"/>
                  </a:lnTo>
                  <a:lnTo>
                    <a:pt x="6534770" y="170048"/>
                  </a:lnTo>
                  <a:lnTo>
                    <a:pt x="6582468" y="156239"/>
                  </a:lnTo>
                  <a:lnTo>
                    <a:pt x="6630165" y="142560"/>
                  </a:lnTo>
                  <a:lnTo>
                    <a:pt x="6677863" y="129243"/>
                  </a:lnTo>
                  <a:lnTo>
                    <a:pt x="6725560" y="116524"/>
                  </a:lnTo>
                  <a:lnTo>
                    <a:pt x="6773258" y="104638"/>
                  </a:lnTo>
                  <a:lnTo>
                    <a:pt x="6820955" y="93819"/>
                  </a:lnTo>
                  <a:lnTo>
                    <a:pt x="6868653" y="84303"/>
                  </a:lnTo>
                  <a:lnTo>
                    <a:pt x="6916351" y="76323"/>
                  </a:lnTo>
                  <a:lnTo>
                    <a:pt x="6964048" y="70114"/>
                  </a:lnTo>
                  <a:lnTo>
                    <a:pt x="7011746" y="65912"/>
                  </a:lnTo>
                  <a:lnTo>
                    <a:pt x="7061846" y="63493"/>
                  </a:lnTo>
                  <a:lnTo>
                    <a:pt x="7111945" y="62710"/>
                  </a:lnTo>
                  <a:lnTo>
                    <a:pt x="7162042" y="63392"/>
                  </a:lnTo>
                  <a:lnTo>
                    <a:pt x="7212137" y="65366"/>
                  </a:lnTo>
                  <a:lnTo>
                    <a:pt x="7262231" y="68458"/>
                  </a:lnTo>
                  <a:lnTo>
                    <a:pt x="7312324" y="72497"/>
                  </a:lnTo>
                  <a:lnTo>
                    <a:pt x="7362415" y="77310"/>
                  </a:lnTo>
                  <a:lnTo>
                    <a:pt x="7412505" y="82723"/>
                  </a:lnTo>
                  <a:lnTo>
                    <a:pt x="7462594" y="88565"/>
                  </a:lnTo>
                  <a:lnTo>
                    <a:pt x="7512681" y="94662"/>
                  </a:lnTo>
                  <a:lnTo>
                    <a:pt x="7562768" y="100842"/>
                  </a:lnTo>
                  <a:lnTo>
                    <a:pt x="7612854" y="106932"/>
                  </a:lnTo>
                  <a:lnTo>
                    <a:pt x="7662939" y="112760"/>
                  </a:lnTo>
                  <a:lnTo>
                    <a:pt x="7713024" y="118153"/>
                  </a:lnTo>
                  <a:lnTo>
                    <a:pt x="7763107" y="122937"/>
                  </a:lnTo>
                  <a:lnTo>
                    <a:pt x="7813191" y="126942"/>
                  </a:lnTo>
                  <a:lnTo>
                    <a:pt x="7863274" y="129992"/>
                  </a:lnTo>
                  <a:lnTo>
                    <a:pt x="7913357" y="131917"/>
                  </a:lnTo>
                  <a:lnTo>
                    <a:pt x="7963439" y="132544"/>
                  </a:lnTo>
                  <a:lnTo>
                    <a:pt x="8013522" y="131699"/>
                  </a:lnTo>
                  <a:lnTo>
                    <a:pt x="8063604" y="129561"/>
                  </a:lnTo>
                  <a:lnTo>
                    <a:pt x="8113687" y="126512"/>
                  </a:lnTo>
                  <a:lnTo>
                    <a:pt x="8163769" y="122627"/>
                  </a:lnTo>
                  <a:lnTo>
                    <a:pt x="8213851" y="117977"/>
                  </a:lnTo>
                  <a:lnTo>
                    <a:pt x="8263934" y="112639"/>
                  </a:lnTo>
                  <a:lnTo>
                    <a:pt x="8314016" y="106684"/>
                  </a:lnTo>
                  <a:lnTo>
                    <a:pt x="8364099" y="100187"/>
                  </a:lnTo>
                  <a:lnTo>
                    <a:pt x="8414181" y="93223"/>
                  </a:lnTo>
                  <a:lnTo>
                    <a:pt x="8464264" y="85863"/>
                  </a:lnTo>
                  <a:lnTo>
                    <a:pt x="8514346" y="78184"/>
                  </a:lnTo>
                  <a:lnTo>
                    <a:pt x="8564429" y="70258"/>
                  </a:lnTo>
                  <a:lnTo>
                    <a:pt x="8614511" y="62158"/>
                  </a:lnTo>
                  <a:lnTo>
                    <a:pt x="8664594" y="53960"/>
                  </a:lnTo>
                  <a:lnTo>
                    <a:pt x="8714676" y="45737"/>
                  </a:lnTo>
                  <a:lnTo>
                    <a:pt x="8764758" y="37562"/>
                  </a:lnTo>
                  <a:lnTo>
                    <a:pt x="8814841" y="29509"/>
                  </a:lnTo>
                  <a:lnTo>
                    <a:pt x="8864923" y="21653"/>
                  </a:lnTo>
                  <a:lnTo>
                    <a:pt x="8915006" y="14067"/>
                  </a:lnTo>
                  <a:lnTo>
                    <a:pt x="8965088" y="6824"/>
                  </a:lnTo>
                  <a:lnTo>
                    <a:pt x="9015171" y="0"/>
                  </a:lnTo>
                </a:path>
              </a:pathLst>
            </a:custGeom>
            <a:ln w="28575">
              <a:solidFill>
                <a:srgbClr val="5B9BD4"/>
              </a:solidFill>
            </a:ln>
          </p:spPr>
          <p:txBody>
            <a:bodyPr wrap="square" lIns="0" tIns="0" rIns="0" bIns="0" rtlCol="0"/>
            <a:lstStyle/>
            <a:p>
              <a:endParaRPr/>
            </a:p>
          </p:txBody>
        </p:sp>
      </p:grpSp>
      <p:sp>
        <p:nvSpPr>
          <p:cNvPr id="8" name="object 8"/>
          <p:cNvSpPr/>
          <p:nvPr/>
        </p:nvSpPr>
        <p:spPr>
          <a:xfrm>
            <a:off x="1057325" y="2180880"/>
            <a:ext cx="9015730" cy="484505"/>
          </a:xfrm>
          <a:custGeom>
            <a:avLst/>
            <a:gdLst/>
            <a:ahLst/>
            <a:cxnLst/>
            <a:rect l="l" t="t" r="r" b="b"/>
            <a:pathLst>
              <a:path w="9015730" h="484505">
                <a:moveTo>
                  <a:pt x="0" y="76925"/>
                </a:moveTo>
                <a:lnTo>
                  <a:pt x="50093" y="73317"/>
                </a:lnTo>
                <a:lnTo>
                  <a:pt x="100185" y="69151"/>
                </a:lnTo>
                <a:lnTo>
                  <a:pt x="150276" y="64525"/>
                </a:lnTo>
                <a:lnTo>
                  <a:pt x="200366" y="59537"/>
                </a:lnTo>
                <a:lnTo>
                  <a:pt x="250456" y="54287"/>
                </a:lnTo>
                <a:lnTo>
                  <a:pt x="300544" y="48874"/>
                </a:lnTo>
                <a:lnTo>
                  <a:pt x="350632" y="43395"/>
                </a:lnTo>
                <a:lnTo>
                  <a:pt x="400719" y="37949"/>
                </a:lnTo>
                <a:lnTo>
                  <a:pt x="450805" y="32636"/>
                </a:lnTo>
                <a:lnTo>
                  <a:pt x="500891" y="27554"/>
                </a:lnTo>
                <a:lnTo>
                  <a:pt x="550976" y="22801"/>
                </a:lnTo>
                <a:lnTo>
                  <a:pt x="601060" y="18477"/>
                </a:lnTo>
                <a:lnTo>
                  <a:pt x="651144" y="14679"/>
                </a:lnTo>
                <a:lnTo>
                  <a:pt x="701228" y="11507"/>
                </a:lnTo>
                <a:lnTo>
                  <a:pt x="751311" y="9060"/>
                </a:lnTo>
                <a:lnTo>
                  <a:pt x="801394" y="7435"/>
                </a:lnTo>
                <a:lnTo>
                  <a:pt x="851477" y="6732"/>
                </a:lnTo>
                <a:lnTo>
                  <a:pt x="901560" y="7049"/>
                </a:lnTo>
                <a:lnTo>
                  <a:pt x="951642" y="8485"/>
                </a:lnTo>
                <a:lnTo>
                  <a:pt x="1001725" y="11139"/>
                </a:lnTo>
                <a:lnTo>
                  <a:pt x="1051807" y="15137"/>
                </a:lnTo>
                <a:lnTo>
                  <a:pt x="1101890" y="20496"/>
                </a:lnTo>
                <a:lnTo>
                  <a:pt x="1151972" y="27091"/>
                </a:lnTo>
                <a:lnTo>
                  <a:pt x="1202055" y="34799"/>
                </a:lnTo>
                <a:lnTo>
                  <a:pt x="1252137" y="43496"/>
                </a:lnTo>
                <a:lnTo>
                  <a:pt x="1302219" y="53060"/>
                </a:lnTo>
                <a:lnTo>
                  <a:pt x="1352302" y="63366"/>
                </a:lnTo>
                <a:lnTo>
                  <a:pt x="1402384" y="74290"/>
                </a:lnTo>
                <a:lnTo>
                  <a:pt x="1452467" y="85709"/>
                </a:lnTo>
                <a:lnTo>
                  <a:pt x="1502549" y="97499"/>
                </a:lnTo>
                <a:lnTo>
                  <a:pt x="1552632" y="109537"/>
                </a:lnTo>
                <a:lnTo>
                  <a:pt x="1602714" y="121699"/>
                </a:lnTo>
                <a:lnTo>
                  <a:pt x="1652797" y="133862"/>
                </a:lnTo>
                <a:lnTo>
                  <a:pt x="1702879" y="145901"/>
                </a:lnTo>
                <a:lnTo>
                  <a:pt x="1752961" y="157693"/>
                </a:lnTo>
                <a:lnTo>
                  <a:pt x="1803044" y="169115"/>
                </a:lnTo>
                <a:lnTo>
                  <a:pt x="1853126" y="180043"/>
                </a:lnTo>
                <a:lnTo>
                  <a:pt x="1903209" y="190352"/>
                </a:lnTo>
                <a:lnTo>
                  <a:pt x="1953291" y="199921"/>
                </a:lnTo>
                <a:lnTo>
                  <a:pt x="2003374" y="208624"/>
                </a:lnTo>
                <a:lnTo>
                  <a:pt x="2053456" y="216676"/>
                </a:lnTo>
                <a:lnTo>
                  <a:pt x="2103539" y="224426"/>
                </a:lnTo>
                <a:lnTo>
                  <a:pt x="2153621" y="231900"/>
                </a:lnTo>
                <a:lnTo>
                  <a:pt x="2203704" y="239120"/>
                </a:lnTo>
                <a:lnTo>
                  <a:pt x="2253786" y="246113"/>
                </a:lnTo>
                <a:lnTo>
                  <a:pt x="2303868" y="252902"/>
                </a:lnTo>
                <a:lnTo>
                  <a:pt x="2353951" y="259511"/>
                </a:lnTo>
                <a:lnTo>
                  <a:pt x="2404033" y="265965"/>
                </a:lnTo>
                <a:lnTo>
                  <a:pt x="2454116" y="272289"/>
                </a:lnTo>
                <a:lnTo>
                  <a:pt x="2504198" y="278506"/>
                </a:lnTo>
                <a:lnTo>
                  <a:pt x="2554281" y="284641"/>
                </a:lnTo>
                <a:lnTo>
                  <a:pt x="2604363" y="290719"/>
                </a:lnTo>
                <a:lnTo>
                  <a:pt x="2654446" y="296764"/>
                </a:lnTo>
                <a:lnTo>
                  <a:pt x="2704528" y="302800"/>
                </a:lnTo>
                <a:lnTo>
                  <a:pt x="2754610" y="308851"/>
                </a:lnTo>
                <a:lnTo>
                  <a:pt x="2804693" y="314943"/>
                </a:lnTo>
                <a:lnTo>
                  <a:pt x="2854775" y="321098"/>
                </a:lnTo>
                <a:lnTo>
                  <a:pt x="2904858" y="327343"/>
                </a:lnTo>
                <a:lnTo>
                  <a:pt x="2954940" y="333701"/>
                </a:lnTo>
                <a:lnTo>
                  <a:pt x="3005023" y="340196"/>
                </a:lnTo>
                <a:lnTo>
                  <a:pt x="3055105" y="347491"/>
                </a:lnTo>
                <a:lnTo>
                  <a:pt x="3105188" y="356043"/>
                </a:lnTo>
                <a:lnTo>
                  <a:pt x="3155270" y="365631"/>
                </a:lnTo>
                <a:lnTo>
                  <a:pt x="3205354" y="376034"/>
                </a:lnTo>
                <a:lnTo>
                  <a:pt x="3255437" y="387027"/>
                </a:lnTo>
                <a:lnTo>
                  <a:pt x="3305521" y="398391"/>
                </a:lnTo>
                <a:lnTo>
                  <a:pt x="3355605" y="409902"/>
                </a:lnTo>
                <a:lnTo>
                  <a:pt x="3405690" y="421338"/>
                </a:lnTo>
                <a:lnTo>
                  <a:pt x="3455776" y="432477"/>
                </a:lnTo>
                <a:lnTo>
                  <a:pt x="3505863" y="443098"/>
                </a:lnTo>
                <a:lnTo>
                  <a:pt x="3555951" y="452977"/>
                </a:lnTo>
                <a:lnTo>
                  <a:pt x="3606040" y="461894"/>
                </a:lnTo>
                <a:lnTo>
                  <a:pt x="3656129" y="469625"/>
                </a:lnTo>
                <a:lnTo>
                  <a:pt x="3706221" y="475948"/>
                </a:lnTo>
                <a:lnTo>
                  <a:pt x="3756313" y="480642"/>
                </a:lnTo>
                <a:lnTo>
                  <a:pt x="3806407" y="483485"/>
                </a:lnTo>
                <a:lnTo>
                  <a:pt x="3856502" y="484253"/>
                </a:lnTo>
                <a:lnTo>
                  <a:pt x="3906599" y="482726"/>
                </a:lnTo>
                <a:lnTo>
                  <a:pt x="3956698" y="478681"/>
                </a:lnTo>
                <a:lnTo>
                  <a:pt x="4006799" y="471895"/>
                </a:lnTo>
                <a:lnTo>
                  <a:pt x="4050349" y="463108"/>
                </a:lnTo>
                <a:lnTo>
                  <a:pt x="4093899" y="451254"/>
                </a:lnTo>
                <a:lnTo>
                  <a:pt x="4137449" y="436625"/>
                </a:lnTo>
                <a:lnTo>
                  <a:pt x="4180999" y="419513"/>
                </a:lnTo>
                <a:lnTo>
                  <a:pt x="4224548" y="400211"/>
                </a:lnTo>
                <a:lnTo>
                  <a:pt x="4268098" y="379009"/>
                </a:lnTo>
                <a:lnTo>
                  <a:pt x="4311648" y="356201"/>
                </a:lnTo>
                <a:lnTo>
                  <a:pt x="4355198" y="332079"/>
                </a:lnTo>
                <a:lnTo>
                  <a:pt x="4398748" y="306935"/>
                </a:lnTo>
                <a:lnTo>
                  <a:pt x="4442298" y="281060"/>
                </a:lnTo>
                <a:lnTo>
                  <a:pt x="4485848" y="254747"/>
                </a:lnTo>
                <a:lnTo>
                  <a:pt x="4529398" y="228288"/>
                </a:lnTo>
                <a:lnTo>
                  <a:pt x="4572948" y="201975"/>
                </a:lnTo>
                <a:lnTo>
                  <a:pt x="4616498" y="176100"/>
                </a:lnTo>
                <a:lnTo>
                  <a:pt x="4660048" y="150955"/>
                </a:lnTo>
                <a:lnTo>
                  <a:pt x="4703598" y="126833"/>
                </a:lnTo>
                <a:lnTo>
                  <a:pt x="4747148" y="104025"/>
                </a:lnTo>
                <a:lnTo>
                  <a:pt x="4790698" y="82824"/>
                </a:lnTo>
                <a:lnTo>
                  <a:pt x="4834248" y="63521"/>
                </a:lnTo>
                <a:lnTo>
                  <a:pt x="4877798" y="46409"/>
                </a:lnTo>
                <a:lnTo>
                  <a:pt x="4921348" y="31780"/>
                </a:lnTo>
                <a:lnTo>
                  <a:pt x="4964898" y="19926"/>
                </a:lnTo>
                <a:lnTo>
                  <a:pt x="5008448" y="11139"/>
                </a:lnTo>
                <a:lnTo>
                  <a:pt x="5056145" y="4754"/>
                </a:lnTo>
                <a:lnTo>
                  <a:pt x="5103843" y="1119"/>
                </a:lnTo>
                <a:lnTo>
                  <a:pt x="5151540" y="0"/>
                </a:lnTo>
                <a:lnTo>
                  <a:pt x="5199238" y="1160"/>
                </a:lnTo>
                <a:lnTo>
                  <a:pt x="5246936" y="4368"/>
                </a:lnTo>
                <a:lnTo>
                  <a:pt x="5294633" y="9387"/>
                </a:lnTo>
                <a:lnTo>
                  <a:pt x="5342331" y="15984"/>
                </a:lnTo>
                <a:lnTo>
                  <a:pt x="5390028" y="23924"/>
                </a:lnTo>
                <a:lnTo>
                  <a:pt x="5437726" y="32973"/>
                </a:lnTo>
                <a:lnTo>
                  <a:pt x="5485423" y="42896"/>
                </a:lnTo>
                <a:lnTo>
                  <a:pt x="5533121" y="53459"/>
                </a:lnTo>
                <a:lnTo>
                  <a:pt x="5580819" y="64427"/>
                </a:lnTo>
                <a:lnTo>
                  <a:pt x="5628516" y="75567"/>
                </a:lnTo>
                <a:lnTo>
                  <a:pt x="5676214" y="86643"/>
                </a:lnTo>
                <a:lnTo>
                  <a:pt x="5723911" y="97421"/>
                </a:lnTo>
                <a:lnTo>
                  <a:pt x="5771609" y="107668"/>
                </a:lnTo>
                <a:lnTo>
                  <a:pt x="5819306" y="117147"/>
                </a:lnTo>
                <a:lnTo>
                  <a:pt x="5867004" y="125626"/>
                </a:lnTo>
                <a:lnTo>
                  <a:pt x="5914702" y="132869"/>
                </a:lnTo>
                <a:lnTo>
                  <a:pt x="5962399" y="138642"/>
                </a:lnTo>
                <a:lnTo>
                  <a:pt x="6010097" y="142711"/>
                </a:lnTo>
                <a:lnTo>
                  <a:pt x="6060179" y="145764"/>
                </a:lnTo>
                <a:lnTo>
                  <a:pt x="6110262" y="148348"/>
                </a:lnTo>
                <a:lnTo>
                  <a:pt x="6160344" y="150488"/>
                </a:lnTo>
                <a:lnTo>
                  <a:pt x="6210426" y="152209"/>
                </a:lnTo>
                <a:lnTo>
                  <a:pt x="6260509" y="153534"/>
                </a:lnTo>
                <a:lnTo>
                  <a:pt x="6310591" y="154489"/>
                </a:lnTo>
                <a:lnTo>
                  <a:pt x="6360674" y="155097"/>
                </a:lnTo>
                <a:lnTo>
                  <a:pt x="6410756" y="155385"/>
                </a:lnTo>
                <a:lnTo>
                  <a:pt x="6460839" y="155375"/>
                </a:lnTo>
                <a:lnTo>
                  <a:pt x="6510921" y="155094"/>
                </a:lnTo>
                <a:lnTo>
                  <a:pt x="6561004" y="154564"/>
                </a:lnTo>
                <a:lnTo>
                  <a:pt x="6611086" y="153812"/>
                </a:lnTo>
                <a:lnTo>
                  <a:pt x="6661169" y="152861"/>
                </a:lnTo>
                <a:lnTo>
                  <a:pt x="6711251" y="151736"/>
                </a:lnTo>
                <a:lnTo>
                  <a:pt x="6761333" y="150462"/>
                </a:lnTo>
                <a:lnTo>
                  <a:pt x="6811416" y="149063"/>
                </a:lnTo>
                <a:lnTo>
                  <a:pt x="6861498" y="147564"/>
                </a:lnTo>
                <a:lnTo>
                  <a:pt x="6911581" y="145989"/>
                </a:lnTo>
                <a:lnTo>
                  <a:pt x="6961663" y="144364"/>
                </a:lnTo>
                <a:lnTo>
                  <a:pt x="7011746" y="142711"/>
                </a:lnTo>
                <a:lnTo>
                  <a:pt x="7061846" y="140756"/>
                </a:lnTo>
                <a:lnTo>
                  <a:pt x="7111945" y="138215"/>
                </a:lnTo>
                <a:lnTo>
                  <a:pt x="7162042" y="135164"/>
                </a:lnTo>
                <a:lnTo>
                  <a:pt x="7212137" y="131675"/>
                </a:lnTo>
                <a:lnTo>
                  <a:pt x="7262231" y="127824"/>
                </a:lnTo>
                <a:lnTo>
                  <a:pt x="7312324" y="123685"/>
                </a:lnTo>
                <a:lnTo>
                  <a:pt x="7362415" y="119331"/>
                </a:lnTo>
                <a:lnTo>
                  <a:pt x="7412505" y="114836"/>
                </a:lnTo>
                <a:lnTo>
                  <a:pt x="7462594" y="110275"/>
                </a:lnTo>
                <a:lnTo>
                  <a:pt x="7512681" y="105722"/>
                </a:lnTo>
                <a:lnTo>
                  <a:pt x="7562768" y="101251"/>
                </a:lnTo>
                <a:lnTo>
                  <a:pt x="7612854" y="96936"/>
                </a:lnTo>
                <a:lnTo>
                  <a:pt x="7662939" y="92851"/>
                </a:lnTo>
                <a:lnTo>
                  <a:pt x="7713024" y="89071"/>
                </a:lnTo>
                <a:lnTo>
                  <a:pt x="7763107" y="85668"/>
                </a:lnTo>
                <a:lnTo>
                  <a:pt x="7813191" y="82718"/>
                </a:lnTo>
                <a:lnTo>
                  <a:pt x="7863274" y="80295"/>
                </a:lnTo>
                <a:lnTo>
                  <a:pt x="7913357" y="78472"/>
                </a:lnTo>
                <a:lnTo>
                  <a:pt x="7963439" y="77324"/>
                </a:lnTo>
                <a:lnTo>
                  <a:pt x="8013522" y="76925"/>
                </a:lnTo>
                <a:lnTo>
                  <a:pt x="8063604" y="77246"/>
                </a:lnTo>
                <a:lnTo>
                  <a:pt x="8113687" y="78174"/>
                </a:lnTo>
                <a:lnTo>
                  <a:pt x="8163769" y="79661"/>
                </a:lnTo>
                <a:lnTo>
                  <a:pt x="8213851" y="81658"/>
                </a:lnTo>
                <a:lnTo>
                  <a:pt x="8263934" y="84115"/>
                </a:lnTo>
                <a:lnTo>
                  <a:pt x="8314016" y="86982"/>
                </a:lnTo>
                <a:lnTo>
                  <a:pt x="8364099" y="90212"/>
                </a:lnTo>
                <a:lnTo>
                  <a:pt x="8414181" y="93754"/>
                </a:lnTo>
                <a:lnTo>
                  <a:pt x="8464264" y="97560"/>
                </a:lnTo>
                <a:lnTo>
                  <a:pt x="8514346" y="101579"/>
                </a:lnTo>
                <a:lnTo>
                  <a:pt x="8564429" y="105763"/>
                </a:lnTo>
                <a:lnTo>
                  <a:pt x="8614511" y="110063"/>
                </a:lnTo>
                <a:lnTo>
                  <a:pt x="8664594" y="114429"/>
                </a:lnTo>
                <a:lnTo>
                  <a:pt x="8714676" y="118812"/>
                </a:lnTo>
                <a:lnTo>
                  <a:pt x="8764758" y="123163"/>
                </a:lnTo>
                <a:lnTo>
                  <a:pt x="8814841" y="127433"/>
                </a:lnTo>
                <a:lnTo>
                  <a:pt x="8864923" y="131571"/>
                </a:lnTo>
                <a:lnTo>
                  <a:pt x="8915006" y="135530"/>
                </a:lnTo>
                <a:lnTo>
                  <a:pt x="8965088" y="139260"/>
                </a:lnTo>
                <a:lnTo>
                  <a:pt x="9015171" y="142711"/>
                </a:lnTo>
              </a:path>
            </a:pathLst>
          </a:custGeom>
          <a:ln w="28575">
            <a:solidFill>
              <a:srgbClr val="6F2F9F"/>
            </a:solidFill>
          </a:ln>
        </p:spPr>
        <p:txBody>
          <a:bodyPr wrap="square" lIns="0" tIns="0" rIns="0" bIns="0" rtlCol="0"/>
          <a:lstStyle/>
          <a:p>
            <a:endParaRPr/>
          </a:p>
        </p:txBody>
      </p:sp>
      <p:sp>
        <p:nvSpPr>
          <p:cNvPr id="9" name="object 9"/>
          <p:cNvSpPr/>
          <p:nvPr/>
        </p:nvSpPr>
        <p:spPr>
          <a:xfrm>
            <a:off x="1057325" y="4100307"/>
            <a:ext cx="9015730" cy="461645"/>
          </a:xfrm>
          <a:custGeom>
            <a:avLst/>
            <a:gdLst/>
            <a:ahLst/>
            <a:cxnLst/>
            <a:rect l="l" t="t" r="r" b="b"/>
            <a:pathLst>
              <a:path w="9015730" h="461645">
                <a:moveTo>
                  <a:pt x="0" y="395492"/>
                </a:moveTo>
                <a:lnTo>
                  <a:pt x="50093" y="388901"/>
                </a:lnTo>
                <a:lnTo>
                  <a:pt x="100185" y="382313"/>
                </a:lnTo>
                <a:lnTo>
                  <a:pt x="150276" y="375726"/>
                </a:lnTo>
                <a:lnTo>
                  <a:pt x="200366" y="369140"/>
                </a:lnTo>
                <a:lnTo>
                  <a:pt x="250456" y="362555"/>
                </a:lnTo>
                <a:lnTo>
                  <a:pt x="300544" y="355971"/>
                </a:lnTo>
                <a:lnTo>
                  <a:pt x="350632" y="349388"/>
                </a:lnTo>
                <a:lnTo>
                  <a:pt x="400719" y="342806"/>
                </a:lnTo>
                <a:lnTo>
                  <a:pt x="450805" y="336224"/>
                </a:lnTo>
                <a:lnTo>
                  <a:pt x="500891" y="329642"/>
                </a:lnTo>
                <a:lnTo>
                  <a:pt x="550976" y="323060"/>
                </a:lnTo>
                <a:lnTo>
                  <a:pt x="601060" y="316478"/>
                </a:lnTo>
                <a:lnTo>
                  <a:pt x="651144" y="309896"/>
                </a:lnTo>
                <a:lnTo>
                  <a:pt x="701228" y="303313"/>
                </a:lnTo>
                <a:lnTo>
                  <a:pt x="751311" y="296729"/>
                </a:lnTo>
                <a:lnTo>
                  <a:pt x="801394" y="290145"/>
                </a:lnTo>
                <a:lnTo>
                  <a:pt x="851477" y="283559"/>
                </a:lnTo>
                <a:lnTo>
                  <a:pt x="901560" y="276972"/>
                </a:lnTo>
                <a:lnTo>
                  <a:pt x="951642" y="270383"/>
                </a:lnTo>
                <a:lnTo>
                  <a:pt x="1001725" y="263793"/>
                </a:lnTo>
                <a:lnTo>
                  <a:pt x="1051807" y="256829"/>
                </a:lnTo>
                <a:lnTo>
                  <a:pt x="1101890" y="249163"/>
                </a:lnTo>
                <a:lnTo>
                  <a:pt x="1151972" y="240920"/>
                </a:lnTo>
                <a:lnTo>
                  <a:pt x="1202055" y="232224"/>
                </a:lnTo>
                <a:lnTo>
                  <a:pt x="1252137" y="223196"/>
                </a:lnTo>
                <a:lnTo>
                  <a:pt x="1302219" y="213962"/>
                </a:lnTo>
                <a:lnTo>
                  <a:pt x="1352302" y="204646"/>
                </a:lnTo>
                <a:lnTo>
                  <a:pt x="1402384" y="195369"/>
                </a:lnTo>
                <a:lnTo>
                  <a:pt x="1452467" y="186257"/>
                </a:lnTo>
                <a:lnTo>
                  <a:pt x="1502549" y="177433"/>
                </a:lnTo>
                <a:lnTo>
                  <a:pt x="1552632" y="169020"/>
                </a:lnTo>
                <a:lnTo>
                  <a:pt x="1602714" y="161142"/>
                </a:lnTo>
                <a:lnTo>
                  <a:pt x="1652797" y="153923"/>
                </a:lnTo>
                <a:lnTo>
                  <a:pt x="1702879" y="147487"/>
                </a:lnTo>
                <a:lnTo>
                  <a:pt x="1752961" y="141956"/>
                </a:lnTo>
                <a:lnTo>
                  <a:pt x="1803044" y="137455"/>
                </a:lnTo>
                <a:lnTo>
                  <a:pt x="1853126" y="134108"/>
                </a:lnTo>
                <a:lnTo>
                  <a:pt x="1903209" y="132037"/>
                </a:lnTo>
                <a:lnTo>
                  <a:pt x="1953291" y="131367"/>
                </a:lnTo>
                <a:lnTo>
                  <a:pt x="2003374" y="132221"/>
                </a:lnTo>
                <a:lnTo>
                  <a:pt x="2051071" y="134936"/>
                </a:lnTo>
                <a:lnTo>
                  <a:pt x="2098769" y="139805"/>
                </a:lnTo>
                <a:lnTo>
                  <a:pt x="2146466" y="146592"/>
                </a:lnTo>
                <a:lnTo>
                  <a:pt x="2194164" y="155064"/>
                </a:lnTo>
                <a:lnTo>
                  <a:pt x="2241862" y="164986"/>
                </a:lnTo>
                <a:lnTo>
                  <a:pt x="2289559" y="176123"/>
                </a:lnTo>
                <a:lnTo>
                  <a:pt x="2337257" y="188242"/>
                </a:lnTo>
                <a:lnTo>
                  <a:pt x="2384954" y="201107"/>
                </a:lnTo>
                <a:lnTo>
                  <a:pt x="2432652" y="214483"/>
                </a:lnTo>
                <a:lnTo>
                  <a:pt x="2480349" y="228138"/>
                </a:lnTo>
                <a:lnTo>
                  <a:pt x="2528047" y="241835"/>
                </a:lnTo>
                <a:lnTo>
                  <a:pt x="2575745" y="255340"/>
                </a:lnTo>
                <a:lnTo>
                  <a:pt x="2623442" y="268420"/>
                </a:lnTo>
                <a:lnTo>
                  <a:pt x="2671140" y="280839"/>
                </a:lnTo>
                <a:lnTo>
                  <a:pt x="2718837" y="292363"/>
                </a:lnTo>
                <a:lnTo>
                  <a:pt x="2766535" y="302757"/>
                </a:lnTo>
                <a:lnTo>
                  <a:pt x="2814232" y="311788"/>
                </a:lnTo>
                <a:lnTo>
                  <a:pt x="2861930" y="319220"/>
                </a:lnTo>
                <a:lnTo>
                  <a:pt x="2909628" y="324818"/>
                </a:lnTo>
                <a:lnTo>
                  <a:pt x="2957325" y="328350"/>
                </a:lnTo>
                <a:lnTo>
                  <a:pt x="3005023" y="329579"/>
                </a:lnTo>
                <a:lnTo>
                  <a:pt x="3055105" y="328460"/>
                </a:lnTo>
                <a:lnTo>
                  <a:pt x="3105188" y="325236"/>
                </a:lnTo>
                <a:lnTo>
                  <a:pt x="3155270" y="320103"/>
                </a:lnTo>
                <a:lnTo>
                  <a:pt x="3205354" y="313260"/>
                </a:lnTo>
                <a:lnTo>
                  <a:pt x="3255437" y="304903"/>
                </a:lnTo>
                <a:lnTo>
                  <a:pt x="3305521" y="295230"/>
                </a:lnTo>
                <a:lnTo>
                  <a:pt x="3355605" y="284439"/>
                </a:lnTo>
                <a:lnTo>
                  <a:pt x="3405690" y="272727"/>
                </a:lnTo>
                <a:lnTo>
                  <a:pt x="3455776" y="260292"/>
                </a:lnTo>
                <a:lnTo>
                  <a:pt x="3505863" y="247330"/>
                </a:lnTo>
                <a:lnTo>
                  <a:pt x="3555951" y="234040"/>
                </a:lnTo>
                <a:lnTo>
                  <a:pt x="3606040" y="220619"/>
                </a:lnTo>
                <a:lnTo>
                  <a:pt x="3656129" y="207264"/>
                </a:lnTo>
                <a:lnTo>
                  <a:pt x="3706221" y="194172"/>
                </a:lnTo>
                <a:lnTo>
                  <a:pt x="3756313" y="181542"/>
                </a:lnTo>
                <a:lnTo>
                  <a:pt x="3806407" y="169571"/>
                </a:lnTo>
                <a:lnTo>
                  <a:pt x="3856502" y="158456"/>
                </a:lnTo>
                <a:lnTo>
                  <a:pt x="3906599" y="148394"/>
                </a:lnTo>
                <a:lnTo>
                  <a:pt x="3956698" y="139583"/>
                </a:lnTo>
                <a:lnTo>
                  <a:pt x="4006799" y="132221"/>
                </a:lnTo>
                <a:lnTo>
                  <a:pt x="4056881" y="125403"/>
                </a:lnTo>
                <a:lnTo>
                  <a:pt x="4106964" y="118216"/>
                </a:lnTo>
                <a:lnTo>
                  <a:pt x="4157046" y="110782"/>
                </a:lnTo>
                <a:lnTo>
                  <a:pt x="4207129" y="103225"/>
                </a:lnTo>
                <a:lnTo>
                  <a:pt x="4257211" y="95669"/>
                </a:lnTo>
                <a:lnTo>
                  <a:pt x="4307293" y="88236"/>
                </a:lnTo>
                <a:lnTo>
                  <a:pt x="4357376" y="81050"/>
                </a:lnTo>
                <a:lnTo>
                  <a:pt x="4407458" y="74236"/>
                </a:lnTo>
                <a:lnTo>
                  <a:pt x="4457541" y="67915"/>
                </a:lnTo>
                <a:lnTo>
                  <a:pt x="4507623" y="62212"/>
                </a:lnTo>
                <a:lnTo>
                  <a:pt x="4557706" y="57250"/>
                </a:lnTo>
                <a:lnTo>
                  <a:pt x="4607788" y="53153"/>
                </a:lnTo>
                <a:lnTo>
                  <a:pt x="4657871" y="50043"/>
                </a:lnTo>
                <a:lnTo>
                  <a:pt x="4707953" y="48045"/>
                </a:lnTo>
                <a:lnTo>
                  <a:pt x="4758035" y="47282"/>
                </a:lnTo>
                <a:lnTo>
                  <a:pt x="4808118" y="47876"/>
                </a:lnTo>
                <a:lnTo>
                  <a:pt x="4858200" y="49953"/>
                </a:lnTo>
                <a:lnTo>
                  <a:pt x="4908283" y="53635"/>
                </a:lnTo>
                <a:lnTo>
                  <a:pt x="4958365" y="59045"/>
                </a:lnTo>
                <a:lnTo>
                  <a:pt x="5008448" y="66308"/>
                </a:lnTo>
                <a:lnTo>
                  <a:pt x="5051998" y="75030"/>
                </a:lnTo>
                <a:lnTo>
                  <a:pt x="5095548" y="86679"/>
                </a:lnTo>
                <a:lnTo>
                  <a:pt x="5139098" y="100947"/>
                </a:lnTo>
                <a:lnTo>
                  <a:pt x="5182648" y="117525"/>
                </a:lnTo>
                <a:lnTo>
                  <a:pt x="5226197" y="136105"/>
                </a:lnTo>
                <a:lnTo>
                  <a:pt x="5269747" y="156378"/>
                </a:lnTo>
                <a:lnTo>
                  <a:pt x="5313297" y="178036"/>
                </a:lnTo>
                <a:lnTo>
                  <a:pt x="5356847" y="200770"/>
                </a:lnTo>
                <a:lnTo>
                  <a:pt x="5400397" y="224273"/>
                </a:lnTo>
                <a:lnTo>
                  <a:pt x="5443947" y="248235"/>
                </a:lnTo>
                <a:lnTo>
                  <a:pt x="5487497" y="272349"/>
                </a:lnTo>
                <a:lnTo>
                  <a:pt x="5531047" y="296306"/>
                </a:lnTo>
                <a:lnTo>
                  <a:pt x="5574597" y="319798"/>
                </a:lnTo>
                <a:lnTo>
                  <a:pt x="5618147" y="342516"/>
                </a:lnTo>
                <a:lnTo>
                  <a:pt x="5661697" y="364152"/>
                </a:lnTo>
                <a:lnTo>
                  <a:pt x="5705247" y="384397"/>
                </a:lnTo>
                <a:lnTo>
                  <a:pt x="5748797" y="402944"/>
                </a:lnTo>
                <a:lnTo>
                  <a:pt x="5792347" y="419483"/>
                </a:lnTo>
                <a:lnTo>
                  <a:pt x="5835897" y="433707"/>
                </a:lnTo>
                <a:lnTo>
                  <a:pt x="5879447" y="445307"/>
                </a:lnTo>
                <a:lnTo>
                  <a:pt x="5922997" y="453974"/>
                </a:lnTo>
                <a:lnTo>
                  <a:pt x="5966547" y="459400"/>
                </a:lnTo>
                <a:lnTo>
                  <a:pt x="6010097" y="461278"/>
                </a:lnTo>
                <a:lnTo>
                  <a:pt x="6055626" y="459358"/>
                </a:lnTo>
                <a:lnTo>
                  <a:pt x="6101156" y="453810"/>
                </a:lnTo>
                <a:lnTo>
                  <a:pt x="6146685" y="444949"/>
                </a:lnTo>
                <a:lnTo>
                  <a:pt x="6192215" y="433090"/>
                </a:lnTo>
                <a:lnTo>
                  <a:pt x="6237744" y="418547"/>
                </a:lnTo>
                <a:lnTo>
                  <a:pt x="6283274" y="401637"/>
                </a:lnTo>
                <a:lnTo>
                  <a:pt x="6328803" y="382675"/>
                </a:lnTo>
                <a:lnTo>
                  <a:pt x="6374333" y="361975"/>
                </a:lnTo>
                <a:lnTo>
                  <a:pt x="6419862" y="339854"/>
                </a:lnTo>
                <a:lnTo>
                  <a:pt x="6465392" y="316626"/>
                </a:lnTo>
                <a:lnTo>
                  <a:pt x="6510921" y="292606"/>
                </a:lnTo>
                <a:lnTo>
                  <a:pt x="6556451" y="268110"/>
                </a:lnTo>
                <a:lnTo>
                  <a:pt x="6601980" y="243453"/>
                </a:lnTo>
                <a:lnTo>
                  <a:pt x="6647510" y="218950"/>
                </a:lnTo>
                <a:lnTo>
                  <a:pt x="6693039" y="194917"/>
                </a:lnTo>
                <a:lnTo>
                  <a:pt x="6738569" y="171668"/>
                </a:lnTo>
                <a:lnTo>
                  <a:pt x="6784098" y="149519"/>
                </a:lnTo>
                <a:lnTo>
                  <a:pt x="6829628" y="128786"/>
                </a:lnTo>
                <a:lnTo>
                  <a:pt x="6875157" y="109783"/>
                </a:lnTo>
                <a:lnTo>
                  <a:pt x="6920687" y="92825"/>
                </a:lnTo>
                <a:lnTo>
                  <a:pt x="6966216" y="78228"/>
                </a:lnTo>
                <a:lnTo>
                  <a:pt x="7011746" y="66308"/>
                </a:lnTo>
                <a:lnTo>
                  <a:pt x="7061846" y="55446"/>
                </a:lnTo>
                <a:lnTo>
                  <a:pt x="7111945" y="45826"/>
                </a:lnTo>
                <a:lnTo>
                  <a:pt x="7162042" y="37372"/>
                </a:lnTo>
                <a:lnTo>
                  <a:pt x="7212137" y="30010"/>
                </a:lnTo>
                <a:lnTo>
                  <a:pt x="7262231" y="23667"/>
                </a:lnTo>
                <a:lnTo>
                  <a:pt x="7312324" y="18270"/>
                </a:lnTo>
                <a:lnTo>
                  <a:pt x="7362415" y="13743"/>
                </a:lnTo>
                <a:lnTo>
                  <a:pt x="7412505" y="10013"/>
                </a:lnTo>
                <a:lnTo>
                  <a:pt x="7462594" y="7007"/>
                </a:lnTo>
                <a:lnTo>
                  <a:pt x="7512681" y="4649"/>
                </a:lnTo>
                <a:lnTo>
                  <a:pt x="7562768" y="2867"/>
                </a:lnTo>
                <a:lnTo>
                  <a:pt x="7612854" y="1586"/>
                </a:lnTo>
                <a:lnTo>
                  <a:pt x="7662939" y="733"/>
                </a:lnTo>
                <a:lnTo>
                  <a:pt x="7713024" y="234"/>
                </a:lnTo>
                <a:lnTo>
                  <a:pt x="7763107" y="14"/>
                </a:lnTo>
                <a:lnTo>
                  <a:pt x="7813191" y="0"/>
                </a:lnTo>
                <a:lnTo>
                  <a:pt x="7863274" y="117"/>
                </a:lnTo>
                <a:lnTo>
                  <a:pt x="7913357" y="293"/>
                </a:lnTo>
                <a:lnTo>
                  <a:pt x="7963439" y="452"/>
                </a:lnTo>
                <a:lnTo>
                  <a:pt x="8013522" y="522"/>
                </a:lnTo>
                <a:lnTo>
                  <a:pt x="8063604" y="843"/>
                </a:lnTo>
                <a:lnTo>
                  <a:pt x="8113687" y="1774"/>
                </a:lnTo>
                <a:lnTo>
                  <a:pt x="8163769" y="3265"/>
                </a:lnTo>
                <a:lnTo>
                  <a:pt x="8213851" y="5266"/>
                </a:lnTo>
                <a:lnTo>
                  <a:pt x="8263934" y="7729"/>
                </a:lnTo>
                <a:lnTo>
                  <a:pt x="8314016" y="10603"/>
                </a:lnTo>
                <a:lnTo>
                  <a:pt x="8364099" y="13839"/>
                </a:lnTo>
                <a:lnTo>
                  <a:pt x="8414181" y="17387"/>
                </a:lnTo>
                <a:lnTo>
                  <a:pt x="8464264" y="21199"/>
                </a:lnTo>
                <a:lnTo>
                  <a:pt x="8514346" y="25223"/>
                </a:lnTo>
                <a:lnTo>
                  <a:pt x="8564429" y="29412"/>
                </a:lnTo>
                <a:lnTo>
                  <a:pt x="8614511" y="33714"/>
                </a:lnTo>
                <a:lnTo>
                  <a:pt x="8664594" y="38082"/>
                </a:lnTo>
                <a:lnTo>
                  <a:pt x="8714676" y="42465"/>
                </a:lnTo>
                <a:lnTo>
                  <a:pt x="8764758" y="46813"/>
                </a:lnTo>
                <a:lnTo>
                  <a:pt x="8814841" y="51078"/>
                </a:lnTo>
                <a:lnTo>
                  <a:pt x="8864923" y="55209"/>
                </a:lnTo>
                <a:lnTo>
                  <a:pt x="8915006" y="59158"/>
                </a:lnTo>
                <a:lnTo>
                  <a:pt x="8965088" y="62874"/>
                </a:lnTo>
                <a:lnTo>
                  <a:pt x="9015171" y="66308"/>
                </a:lnTo>
              </a:path>
            </a:pathLst>
          </a:custGeom>
          <a:ln w="28575">
            <a:solidFill>
              <a:srgbClr val="FFC000"/>
            </a:solidFill>
          </a:ln>
        </p:spPr>
        <p:txBody>
          <a:bodyPr wrap="square" lIns="0" tIns="0" rIns="0" bIns="0" rtlCol="0"/>
          <a:lstStyle/>
          <a:p>
            <a:endParaRPr/>
          </a:p>
        </p:txBody>
      </p:sp>
      <p:sp>
        <p:nvSpPr>
          <p:cNvPr id="10" name="object 10"/>
          <p:cNvSpPr txBox="1"/>
          <p:nvPr/>
        </p:nvSpPr>
        <p:spPr>
          <a:xfrm>
            <a:off x="891946" y="3444620"/>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58%</a:t>
            </a:r>
            <a:endParaRPr sz="1200">
              <a:latin typeface="Arial"/>
              <a:cs typeface="Arial"/>
            </a:endParaRPr>
          </a:p>
        </p:txBody>
      </p:sp>
      <p:sp>
        <p:nvSpPr>
          <p:cNvPr id="11" name="object 11"/>
          <p:cNvSpPr txBox="1"/>
          <p:nvPr/>
        </p:nvSpPr>
        <p:spPr>
          <a:xfrm>
            <a:off x="1893823" y="3378834"/>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59%</a:t>
            </a:r>
            <a:endParaRPr sz="1200">
              <a:latin typeface="Arial"/>
              <a:cs typeface="Arial"/>
            </a:endParaRPr>
          </a:p>
        </p:txBody>
      </p:sp>
      <p:sp>
        <p:nvSpPr>
          <p:cNvPr id="12" name="object 12"/>
          <p:cNvSpPr txBox="1"/>
          <p:nvPr/>
        </p:nvSpPr>
        <p:spPr>
          <a:xfrm>
            <a:off x="2895726" y="3576320"/>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56%</a:t>
            </a:r>
            <a:endParaRPr sz="1200">
              <a:latin typeface="Arial"/>
              <a:cs typeface="Arial"/>
            </a:endParaRPr>
          </a:p>
        </p:txBody>
      </p:sp>
      <p:sp>
        <p:nvSpPr>
          <p:cNvPr id="13" name="object 13"/>
          <p:cNvSpPr txBox="1"/>
          <p:nvPr/>
        </p:nvSpPr>
        <p:spPr>
          <a:xfrm>
            <a:off x="3897248" y="364210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55%</a:t>
            </a:r>
            <a:endParaRPr sz="1200">
              <a:latin typeface="Arial"/>
              <a:cs typeface="Arial"/>
            </a:endParaRPr>
          </a:p>
        </p:txBody>
      </p:sp>
      <p:sp>
        <p:nvSpPr>
          <p:cNvPr id="14" name="object 14"/>
          <p:cNvSpPr txBox="1"/>
          <p:nvPr/>
        </p:nvSpPr>
        <p:spPr>
          <a:xfrm>
            <a:off x="4899152" y="351053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57%</a:t>
            </a:r>
            <a:endParaRPr sz="1200">
              <a:latin typeface="Arial"/>
              <a:cs typeface="Arial"/>
            </a:endParaRPr>
          </a:p>
        </p:txBody>
      </p:sp>
      <p:sp>
        <p:nvSpPr>
          <p:cNvPr id="15" name="object 15"/>
          <p:cNvSpPr txBox="1"/>
          <p:nvPr/>
        </p:nvSpPr>
        <p:spPr>
          <a:xfrm>
            <a:off x="5901054" y="3378834"/>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59%</a:t>
            </a:r>
            <a:endParaRPr sz="1200">
              <a:latin typeface="Arial"/>
              <a:cs typeface="Arial"/>
            </a:endParaRPr>
          </a:p>
        </p:txBody>
      </p:sp>
      <p:sp>
        <p:nvSpPr>
          <p:cNvPr id="16" name="object 16"/>
          <p:cNvSpPr txBox="1"/>
          <p:nvPr/>
        </p:nvSpPr>
        <p:spPr>
          <a:xfrm>
            <a:off x="6902957" y="351053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57%</a:t>
            </a:r>
            <a:endParaRPr sz="1200">
              <a:latin typeface="Arial"/>
              <a:cs typeface="Arial"/>
            </a:endParaRPr>
          </a:p>
        </p:txBody>
      </p:sp>
      <p:sp>
        <p:nvSpPr>
          <p:cNvPr id="17" name="object 17"/>
          <p:cNvSpPr txBox="1"/>
          <p:nvPr/>
        </p:nvSpPr>
        <p:spPr>
          <a:xfrm>
            <a:off x="7904480" y="3378834"/>
            <a:ext cx="3333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59%</a:t>
            </a:r>
            <a:endParaRPr sz="1200">
              <a:latin typeface="Arial"/>
              <a:cs typeface="Arial"/>
            </a:endParaRPr>
          </a:p>
        </p:txBody>
      </p:sp>
      <p:sp>
        <p:nvSpPr>
          <p:cNvPr id="18" name="object 18"/>
          <p:cNvSpPr txBox="1"/>
          <p:nvPr/>
        </p:nvSpPr>
        <p:spPr>
          <a:xfrm>
            <a:off x="8906382" y="331292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60%</a:t>
            </a:r>
            <a:endParaRPr sz="1200">
              <a:latin typeface="Arial"/>
              <a:cs typeface="Arial"/>
            </a:endParaRPr>
          </a:p>
        </p:txBody>
      </p:sp>
      <p:sp>
        <p:nvSpPr>
          <p:cNvPr id="19" name="object 19"/>
          <p:cNvSpPr txBox="1"/>
          <p:nvPr/>
        </p:nvSpPr>
        <p:spPr>
          <a:xfrm>
            <a:off x="9908285" y="324713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61%</a:t>
            </a:r>
            <a:endParaRPr sz="1200">
              <a:latin typeface="Arial"/>
              <a:cs typeface="Arial"/>
            </a:endParaRPr>
          </a:p>
        </p:txBody>
      </p:sp>
      <p:sp>
        <p:nvSpPr>
          <p:cNvPr id="20" name="object 20"/>
          <p:cNvSpPr txBox="1"/>
          <p:nvPr/>
        </p:nvSpPr>
        <p:spPr>
          <a:xfrm>
            <a:off x="891946" y="263055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65%</a:t>
            </a:r>
            <a:endParaRPr sz="1200">
              <a:latin typeface="Arial"/>
              <a:cs typeface="Arial"/>
            </a:endParaRPr>
          </a:p>
        </p:txBody>
      </p:sp>
      <p:sp>
        <p:nvSpPr>
          <p:cNvPr id="21" name="object 21"/>
          <p:cNvSpPr txBox="1"/>
          <p:nvPr/>
        </p:nvSpPr>
        <p:spPr>
          <a:xfrm>
            <a:off x="1893823" y="282803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62%</a:t>
            </a:r>
            <a:endParaRPr sz="1200">
              <a:latin typeface="Arial"/>
              <a:cs typeface="Arial"/>
            </a:endParaRPr>
          </a:p>
        </p:txBody>
      </p:sp>
      <p:sp>
        <p:nvSpPr>
          <p:cNvPr id="22" name="object 22"/>
          <p:cNvSpPr txBox="1"/>
          <p:nvPr/>
        </p:nvSpPr>
        <p:spPr>
          <a:xfrm>
            <a:off x="2895726" y="282803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62%</a:t>
            </a:r>
            <a:endParaRPr sz="1200">
              <a:latin typeface="Arial"/>
              <a:cs typeface="Arial"/>
            </a:endParaRPr>
          </a:p>
        </p:txBody>
      </p:sp>
      <p:sp>
        <p:nvSpPr>
          <p:cNvPr id="23" name="object 23"/>
          <p:cNvSpPr txBox="1"/>
          <p:nvPr/>
        </p:nvSpPr>
        <p:spPr>
          <a:xfrm>
            <a:off x="3897248" y="2762250"/>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63%</a:t>
            </a:r>
            <a:endParaRPr sz="1200">
              <a:latin typeface="Arial"/>
              <a:cs typeface="Arial"/>
            </a:endParaRPr>
          </a:p>
        </p:txBody>
      </p:sp>
      <p:sp>
        <p:nvSpPr>
          <p:cNvPr id="24" name="object 24"/>
          <p:cNvSpPr txBox="1"/>
          <p:nvPr/>
        </p:nvSpPr>
        <p:spPr>
          <a:xfrm>
            <a:off x="4899152" y="282803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62%</a:t>
            </a:r>
            <a:endParaRPr sz="1200">
              <a:latin typeface="Arial"/>
              <a:cs typeface="Arial"/>
            </a:endParaRPr>
          </a:p>
        </p:txBody>
      </p:sp>
      <p:sp>
        <p:nvSpPr>
          <p:cNvPr id="25" name="object 25"/>
          <p:cNvSpPr txBox="1"/>
          <p:nvPr/>
        </p:nvSpPr>
        <p:spPr>
          <a:xfrm>
            <a:off x="5901054" y="2498852"/>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67%</a:t>
            </a:r>
            <a:endParaRPr sz="1200">
              <a:latin typeface="Arial"/>
              <a:cs typeface="Arial"/>
            </a:endParaRPr>
          </a:p>
        </p:txBody>
      </p:sp>
      <p:sp>
        <p:nvSpPr>
          <p:cNvPr id="26" name="object 26"/>
          <p:cNvSpPr txBox="1"/>
          <p:nvPr/>
        </p:nvSpPr>
        <p:spPr>
          <a:xfrm>
            <a:off x="6902957" y="2762250"/>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63%</a:t>
            </a:r>
            <a:endParaRPr sz="1200">
              <a:latin typeface="Arial"/>
              <a:cs typeface="Arial"/>
            </a:endParaRPr>
          </a:p>
        </p:txBody>
      </p:sp>
      <p:sp>
        <p:nvSpPr>
          <p:cNvPr id="27" name="object 27"/>
          <p:cNvSpPr txBox="1"/>
          <p:nvPr/>
        </p:nvSpPr>
        <p:spPr>
          <a:xfrm>
            <a:off x="7904480" y="2564638"/>
            <a:ext cx="3333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66%</a:t>
            </a:r>
            <a:endParaRPr sz="1200">
              <a:latin typeface="Arial"/>
              <a:cs typeface="Arial"/>
            </a:endParaRPr>
          </a:p>
        </p:txBody>
      </p:sp>
      <p:sp>
        <p:nvSpPr>
          <p:cNvPr id="28" name="object 28"/>
          <p:cNvSpPr txBox="1"/>
          <p:nvPr/>
        </p:nvSpPr>
        <p:spPr>
          <a:xfrm>
            <a:off x="8906382" y="263055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65%</a:t>
            </a:r>
            <a:endParaRPr sz="1200">
              <a:latin typeface="Arial"/>
              <a:cs typeface="Arial"/>
            </a:endParaRPr>
          </a:p>
        </p:txBody>
      </p:sp>
      <p:sp>
        <p:nvSpPr>
          <p:cNvPr id="29" name="object 29"/>
          <p:cNvSpPr txBox="1"/>
          <p:nvPr/>
        </p:nvSpPr>
        <p:spPr>
          <a:xfrm>
            <a:off x="9908285" y="2498852"/>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67%</a:t>
            </a:r>
            <a:endParaRPr sz="1200">
              <a:latin typeface="Arial"/>
              <a:cs typeface="Arial"/>
            </a:endParaRPr>
          </a:p>
        </p:txBody>
      </p:sp>
      <p:sp>
        <p:nvSpPr>
          <p:cNvPr id="30" name="object 30"/>
          <p:cNvSpPr txBox="1"/>
          <p:nvPr/>
        </p:nvSpPr>
        <p:spPr>
          <a:xfrm>
            <a:off x="891946" y="197218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75%</a:t>
            </a:r>
            <a:endParaRPr sz="1200">
              <a:latin typeface="Arial"/>
              <a:cs typeface="Arial"/>
            </a:endParaRPr>
          </a:p>
        </p:txBody>
      </p:sp>
      <p:sp>
        <p:nvSpPr>
          <p:cNvPr id="31" name="object 31"/>
          <p:cNvSpPr txBox="1"/>
          <p:nvPr/>
        </p:nvSpPr>
        <p:spPr>
          <a:xfrm>
            <a:off x="1893823" y="1906270"/>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76%</a:t>
            </a:r>
            <a:endParaRPr sz="1200">
              <a:latin typeface="Arial"/>
              <a:cs typeface="Arial"/>
            </a:endParaRPr>
          </a:p>
        </p:txBody>
      </p:sp>
      <p:sp>
        <p:nvSpPr>
          <p:cNvPr id="32" name="object 32"/>
          <p:cNvSpPr txBox="1"/>
          <p:nvPr/>
        </p:nvSpPr>
        <p:spPr>
          <a:xfrm>
            <a:off x="2895726" y="2103882"/>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73%</a:t>
            </a:r>
            <a:endParaRPr sz="1200">
              <a:latin typeface="Arial"/>
              <a:cs typeface="Arial"/>
            </a:endParaRPr>
          </a:p>
        </p:txBody>
      </p:sp>
      <p:sp>
        <p:nvSpPr>
          <p:cNvPr id="33" name="object 33"/>
          <p:cNvSpPr txBox="1"/>
          <p:nvPr/>
        </p:nvSpPr>
        <p:spPr>
          <a:xfrm>
            <a:off x="3897248" y="223545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71%</a:t>
            </a:r>
            <a:endParaRPr sz="1200">
              <a:latin typeface="Arial"/>
              <a:cs typeface="Arial"/>
            </a:endParaRPr>
          </a:p>
        </p:txBody>
      </p:sp>
      <p:sp>
        <p:nvSpPr>
          <p:cNvPr id="34" name="object 34"/>
          <p:cNvSpPr txBox="1"/>
          <p:nvPr/>
        </p:nvSpPr>
        <p:spPr>
          <a:xfrm>
            <a:off x="4899152" y="236715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69%</a:t>
            </a:r>
            <a:endParaRPr sz="1200">
              <a:latin typeface="Arial"/>
              <a:cs typeface="Arial"/>
            </a:endParaRPr>
          </a:p>
        </p:txBody>
      </p:sp>
      <p:sp>
        <p:nvSpPr>
          <p:cNvPr id="35" name="object 35"/>
          <p:cNvSpPr txBox="1"/>
          <p:nvPr/>
        </p:nvSpPr>
        <p:spPr>
          <a:xfrm>
            <a:off x="5901054" y="1906270"/>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76%</a:t>
            </a:r>
            <a:endParaRPr sz="1200">
              <a:latin typeface="Arial"/>
              <a:cs typeface="Arial"/>
            </a:endParaRPr>
          </a:p>
        </p:txBody>
      </p:sp>
      <p:sp>
        <p:nvSpPr>
          <p:cNvPr id="36" name="object 36"/>
          <p:cNvSpPr txBox="1"/>
          <p:nvPr/>
        </p:nvSpPr>
        <p:spPr>
          <a:xfrm>
            <a:off x="6902957" y="2037969"/>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74%</a:t>
            </a:r>
            <a:endParaRPr sz="1200">
              <a:latin typeface="Arial"/>
              <a:cs typeface="Arial"/>
            </a:endParaRPr>
          </a:p>
        </p:txBody>
      </p:sp>
      <p:sp>
        <p:nvSpPr>
          <p:cNvPr id="37" name="object 37"/>
          <p:cNvSpPr txBox="1"/>
          <p:nvPr/>
        </p:nvSpPr>
        <p:spPr>
          <a:xfrm>
            <a:off x="7904480" y="2037969"/>
            <a:ext cx="3333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74%</a:t>
            </a:r>
            <a:endParaRPr sz="1200">
              <a:latin typeface="Arial"/>
              <a:cs typeface="Arial"/>
            </a:endParaRPr>
          </a:p>
        </p:txBody>
      </p:sp>
      <p:sp>
        <p:nvSpPr>
          <p:cNvPr id="38" name="object 38"/>
          <p:cNvSpPr txBox="1"/>
          <p:nvPr/>
        </p:nvSpPr>
        <p:spPr>
          <a:xfrm>
            <a:off x="8906382" y="197218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75%</a:t>
            </a:r>
            <a:endParaRPr sz="1200">
              <a:latin typeface="Arial"/>
              <a:cs typeface="Arial"/>
            </a:endParaRPr>
          </a:p>
        </p:txBody>
      </p:sp>
      <p:sp>
        <p:nvSpPr>
          <p:cNvPr id="39" name="object 39"/>
          <p:cNvSpPr txBox="1"/>
          <p:nvPr/>
        </p:nvSpPr>
        <p:spPr>
          <a:xfrm>
            <a:off x="9908285" y="2037969"/>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74%</a:t>
            </a:r>
            <a:endParaRPr sz="1200">
              <a:latin typeface="Arial"/>
              <a:cs typeface="Arial"/>
            </a:endParaRPr>
          </a:p>
        </p:txBody>
      </p:sp>
      <p:sp>
        <p:nvSpPr>
          <p:cNvPr id="40" name="object 40"/>
          <p:cNvSpPr txBox="1"/>
          <p:nvPr/>
        </p:nvSpPr>
        <p:spPr>
          <a:xfrm>
            <a:off x="891946" y="4211192"/>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41%</a:t>
            </a:r>
            <a:endParaRPr sz="1200">
              <a:latin typeface="Arial"/>
              <a:cs typeface="Arial"/>
            </a:endParaRPr>
          </a:p>
        </p:txBody>
      </p:sp>
      <p:sp>
        <p:nvSpPr>
          <p:cNvPr id="41" name="object 41"/>
          <p:cNvSpPr txBox="1"/>
          <p:nvPr/>
        </p:nvSpPr>
        <p:spPr>
          <a:xfrm>
            <a:off x="1893823" y="4079494"/>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43%</a:t>
            </a:r>
            <a:endParaRPr sz="1200">
              <a:latin typeface="Arial"/>
              <a:cs typeface="Arial"/>
            </a:endParaRPr>
          </a:p>
        </p:txBody>
      </p:sp>
      <p:sp>
        <p:nvSpPr>
          <p:cNvPr id="42" name="object 42"/>
          <p:cNvSpPr txBox="1"/>
          <p:nvPr/>
        </p:nvSpPr>
        <p:spPr>
          <a:xfrm>
            <a:off x="2895726" y="394792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45%</a:t>
            </a:r>
            <a:endParaRPr sz="1200">
              <a:latin typeface="Arial"/>
              <a:cs typeface="Arial"/>
            </a:endParaRPr>
          </a:p>
        </p:txBody>
      </p:sp>
      <p:sp>
        <p:nvSpPr>
          <p:cNvPr id="43" name="object 43"/>
          <p:cNvSpPr txBox="1"/>
          <p:nvPr/>
        </p:nvSpPr>
        <p:spPr>
          <a:xfrm>
            <a:off x="3897248" y="4145407"/>
            <a:ext cx="3333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42%</a:t>
            </a:r>
            <a:endParaRPr sz="1200">
              <a:latin typeface="Arial"/>
              <a:cs typeface="Arial"/>
            </a:endParaRPr>
          </a:p>
        </p:txBody>
      </p:sp>
      <p:sp>
        <p:nvSpPr>
          <p:cNvPr id="44" name="object 44"/>
          <p:cNvSpPr txBox="1"/>
          <p:nvPr/>
        </p:nvSpPr>
        <p:spPr>
          <a:xfrm>
            <a:off x="4899152" y="394792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45%</a:t>
            </a:r>
            <a:endParaRPr sz="1200">
              <a:latin typeface="Arial"/>
              <a:cs typeface="Arial"/>
            </a:endParaRPr>
          </a:p>
        </p:txBody>
      </p:sp>
      <p:sp>
        <p:nvSpPr>
          <p:cNvPr id="45" name="object 45"/>
          <p:cNvSpPr txBox="1"/>
          <p:nvPr/>
        </p:nvSpPr>
        <p:spPr>
          <a:xfrm>
            <a:off x="5901054" y="3882008"/>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46%</a:t>
            </a:r>
            <a:endParaRPr sz="1200">
              <a:latin typeface="Arial"/>
              <a:cs typeface="Arial"/>
            </a:endParaRPr>
          </a:p>
        </p:txBody>
      </p:sp>
      <p:sp>
        <p:nvSpPr>
          <p:cNvPr id="46" name="object 46"/>
          <p:cNvSpPr txBox="1"/>
          <p:nvPr/>
        </p:nvSpPr>
        <p:spPr>
          <a:xfrm>
            <a:off x="6902957" y="427710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40%</a:t>
            </a:r>
            <a:endParaRPr sz="1200">
              <a:latin typeface="Arial"/>
              <a:cs typeface="Arial"/>
            </a:endParaRPr>
          </a:p>
        </p:txBody>
      </p:sp>
      <p:sp>
        <p:nvSpPr>
          <p:cNvPr id="47" name="object 47"/>
          <p:cNvSpPr txBox="1"/>
          <p:nvPr/>
        </p:nvSpPr>
        <p:spPr>
          <a:xfrm>
            <a:off x="7904733" y="3882008"/>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46%</a:t>
            </a:r>
            <a:endParaRPr sz="1200">
              <a:latin typeface="Arial"/>
              <a:cs typeface="Arial"/>
            </a:endParaRPr>
          </a:p>
        </p:txBody>
      </p:sp>
      <p:sp>
        <p:nvSpPr>
          <p:cNvPr id="48" name="object 48"/>
          <p:cNvSpPr txBox="1"/>
          <p:nvPr/>
        </p:nvSpPr>
        <p:spPr>
          <a:xfrm>
            <a:off x="8906382" y="3816222"/>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47%</a:t>
            </a:r>
            <a:endParaRPr sz="1200">
              <a:latin typeface="Arial"/>
              <a:cs typeface="Arial"/>
            </a:endParaRPr>
          </a:p>
        </p:txBody>
      </p:sp>
      <p:sp>
        <p:nvSpPr>
          <p:cNvPr id="49" name="object 49"/>
          <p:cNvSpPr txBox="1"/>
          <p:nvPr/>
        </p:nvSpPr>
        <p:spPr>
          <a:xfrm>
            <a:off x="9908285" y="3882008"/>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46%</a:t>
            </a:r>
            <a:endParaRPr sz="1200">
              <a:latin typeface="Arial"/>
              <a:cs typeface="Arial"/>
            </a:endParaRPr>
          </a:p>
        </p:txBody>
      </p:sp>
      <p:sp>
        <p:nvSpPr>
          <p:cNvPr id="50" name="object 50"/>
          <p:cNvSpPr txBox="1"/>
          <p:nvPr/>
        </p:nvSpPr>
        <p:spPr>
          <a:xfrm>
            <a:off x="780999" y="5284419"/>
            <a:ext cx="553720" cy="383540"/>
          </a:xfrm>
          <a:prstGeom prst="rect">
            <a:avLst/>
          </a:prstGeom>
        </p:spPr>
        <p:txBody>
          <a:bodyPr vert="horz" wrap="square" lIns="0" tIns="12700" rIns="0" bIns="0" rtlCol="0">
            <a:spAutoFit/>
          </a:bodyPr>
          <a:lstStyle/>
          <a:p>
            <a:pPr algn="ctr">
              <a:lnSpc>
                <a:spcPts val="1410"/>
              </a:lnSpc>
              <a:spcBef>
                <a:spcPts val="100"/>
              </a:spcBef>
            </a:pPr>
            <a:r>
              <a:rPr sz="1200" dirty="0">
                <a:solidFill>
                  <a:srgbClr val="585858"/>
                </a:solidFill>
                <a:latin typeface="Arial"/>
                <a:cs typeface="Arial"/>
              </a:rPr>
              <a:t>May</a:t>
            </a:r>
            <a:r>
              <a:rPr sz="1200" spc="-2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p>
            <a:pPr algn="ctr">
              <a:lnSpc>
                <a:spcPts val="1410"/>
              </a:lnSpc>
            </a:pPr>
            <a:r>
              <a:rPr sz="1200" spc="-20" dirty="0">
                <a:solidFill>
                  <a:srgbClr val="585858"/>
                </a:solidFill>
                <a:latin typeface="Arial"/>
                <a:cs typeface="Arial"/>
              </a:rPr>
              <a:t>(S7)</a:t>
            </a:r>
            <a:endParaRPr sz="1200">
              <a:latin typeface="Arial"/>
              <a:cs typeface="Arial"/>
            </a:endParaRPr>
          </a:p>
        </p:txBody>
      </p:sp>
      <p:sp>
        <p:nvSpPr>
          <p:cNvPr id="51" name="object 51"/>
          <p:cNvSpPr txBox="1"/>
          <p:nvPr/>
        </p:nvSpPr>
        <p:spPr>
          <a:xfrm>
            <a:off x="1791080" y="5284419"/>
            <a:ext cx="537845" cy="383540"/>
          </a:xfrm>
          <a:prstGeom prst="rect">
            <a:avLst/>
          </a:prstGeom>
        </p:spPr>
        <p:txBody>
          <a:bodyPr vert="horz" wrap="square" lIns="0" tIns="12700" rIns="0" bIns="0" rtlCol="0">
            <a:spAutoFit/>
          </a:bodyPr>
          <a:lstStyle/>
          <a:p>
            <a:pPr algn="ctr">
              <a:lnSpc>
                <a:spcPts val="1410"/>
              </a:lnSpc>
              <a:spcBef>
                <a:spcPts val="100"/>
              </a:spcBef>
            </a:pPr>
            <a:r>
              <a:rPr sz="1200" dirty="0">
                <a:solidFill>
                  <a:srgbClr val="585858"/>
                </a:solidFill>
                <a:latin typeface="Arial"/>
                <a:cs typeface="Arial"/>
              </a:rPr>
              <a:t>July</a:t>
            </a:r>
            <a:r>
              <a:rPr sz="1200" spc="-25" dirty="0">
                <a:solidFill>
                  <a:srgbClr val="585858"/>
                </a:solidFill>
                <a:latin typeface="Arial"/>
                <a:cs typeface="Arial"/>
              </a:rPr>
              <a:t> '23</a:t>
            </a:r>
            <a:endParaRPr sz="1200">
              <a:latin typeface="Arial"/>
              <a:cs typeface="Arial"/>
            </a:endParaRPr>
          </a:p>
          <a:p>
            <a:pPr algn="ctr">
              <a:lnSpc>
                <a:spcPts val="1410"/>
              </a:lnSpc>
            </a:pPr>
            <a:r>
              <a:rPr sz="1200" spc="-20" dirty="0">
                <a:solidFill>
                  <a:srgbClr val="585858"/>
                </a:solidFill>
                <a:latin typeface="Arial"/>
                <a:cs typeface="Arial"/>
              </a:rPr>
              <a:t>(S8)</a:t>
            </a:r>
            <a:endParaRPr sz="1200">
              <a:latin typeface="Arial"/>
              <a:cs typeface="Arial"/>
            </a:endParaRPr>
          </a:p>
        </p:txBody>
      </p:sp>
      <p:sp>
        <p:nvSpPr>
          <p:cNvPr id="52" name="object 52"/>
          <p:cNvSpPr txBox="1"/>
          <p:nvPr/>
        </p:nvSpPr>
        <p:spPr>
          <a:xfrm>
            <a:off x="2771901" y="5284419"/>
            <a:ext cx="578485" cy="383540"/>
          </a:xfrm>
          <a:prstGeom prst="rect">
            <a:avLst/>
          </a:prstGeom>
        </p:spPr>
        <p:txBody>
          <a:bodyPr vert="horz" wrap="square" lIns="0" tIns="12700" rIns="0" bIns="0" rtlCol="0">
            <a:spAutoFit/>
          </a:bodyPr>
          <a:lstStyle/>
          <a:p>
            <a:pPr algn="ctr">
              <a:lnSpc>
                <a:spcPts val="1410"/>
              </a:lnSpc>
              <a:spcBef>
                <a:spcPts val="100"/>
              </a:spcBef>
            </a:pPr>
            <a:r>
              <a:rPr sz="1200" dirty="0">
                <a:solidFill>
                  <a:srgbClr val="585858"/>
                </a:solidFill>
                <a:latin typeface="Arial"/>
                <a:cs typeface="Arial"/>
              </a:rPr>
              <a:t>Sept</a:t>
            </a:r>
            <a:r>
              <a:rPr sz="1200" spc="-35"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p>
            <a:pPr algn="ctr">
              <a:lnSpc>
                <a:spcPts val="1410"/>
              </a:lnSpc>
            </a:pPr>
            <a:r>
              <a:rPr sz="1200" spc="-20" dirty="0">
                <a:solidFill>
                  <a:srgbClr val="585858"/>
                </a:solidFill>
                <a:latin typeface="Arial"/>
                <a:cs typeface="Arial"/>
              </a:rPr>
              <a:t>(S9)</a:t>
            </a:r>
            <a:endParaRPr sz="1200">
              <a:latin typeface="Arial"/>
              <a:cs typeface="Arial"/>
            </a:endParaRPr>
          </a:p>
        </p:txBody>
      </p:sp>
      <p:sp>
        <p:nvSpPr>
          <p:cNvPr id="53" name="object 53"/>
          <p:cNvSpPr txBox="1"/>
          <p:nvPr/>
        </p:nvSpPr>
        <p:spPr>
          <a:xfrm>
            <a:off x="3794886" y="5284419"/>
            <a:ext cx="537210"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85858"/>
                </a:solidFill>
                <a:latin typeface="Arial"/>
                <a:cs typeface="Arial"/>
              </a:rPr>
              <a:t>Nov</a:t>
            </a:r>
            <a:r>
              <a:rPr sz="1200" spc="-25" dirty="0">
                <a:solidFill>
                  <a:srgbClr val="585858"/>
                </a:solidFill>
                <a:latin typeface="Arial"/>
                <a:cs typeface="Arial"/>
              </a:rPr>
              <a:t> '23</a:t>
            </a:r>
            <a:endParaRPr sz="1200">
              <a:latin typeface="Arial"/>
              <a:cs typeface="Arial"/>
            </a:endParaRPr>
          </a:p>
          <a:p>
            <a:pPr marL="81915">
              <a:lnSpc>
                <a:spcPts val="1410"/>
              </a:lnSpc>
            </a:pPr>
            <a:r>
              <a:rPr sz="1200" spc="-10" dirty="0">
                <a:solidFill>
                  <a:srgbClr val="585858"/>
                </a:solidFill>
                <a:latin typeface="Arial"/>
                <a:cs typeface="Arial"/>
              </a:rPr>
              <a:t>(S10)</a:t>
            </a:r>
            <a:endParaRPr sz="1200">
              <a:latin typeface="Arial"/>
              <a:cs typeface="Arial"/>
            </a:endParaRPr>
          </a:p>
        </p:txBody>
      </p:sp>
      <p:sp>
        <p:nvSpPr>
          <p:cNvPr id="54" name="object 54"/>
          <p:cNvSpPr txBox="1"/>
          <p:nvPr/>
        </p:nvSpPr>
        <p:spPr>
          <a:xfrm>
            <a:off x="4800980" y="5284419"/>
            <a:ext cx="528320"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85858"/>
                </a:solidFill>
                <a:latin typeface="Arial"/>
                <a:cs typeface="Arial"/>
              </a:rPr>
              <a:t>Feb</a:t>
            </a:r>
            <a:r>
              <a:rPr sz="1200" spc="-2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p>
            <a:pPr marL="77470">
              <a:lnSpc>
                <a:spcPts val="1410"/>
              </a:lnSpc>
            </a:pPr>
            <a:r>
              <a:rPr sz="1200" spc="-10" dirty="0">
                <a:solidFill>
                  <a:srgbClr val="585858"/>
                </a:solidFill>
                <a:latin typeface="Arial"/>
                <a:cs typeface="Arial"/>
              </a:rPr>
              <a:t>(S11)</a:t>
            </a:r>
            <a:endParaRPr sz="1200">
              <a:latin typeface="Arial"/>
              <a:cs typeface="Arial"/>
            </a:endParaRPr>
          </a:p>
        </p:txBody>
      </p:sp>
      <p:sp>
        <p:nvSpPr>
          <p:cNvPr id="55" name="object 55"/>
          <p:cNvSpPr txBox="1"/>
          <p:nvPr/>
        </p:nvSpPr>
        <p:spPr>
          <a:xfrm>
            <a:off x="5790057" y="5284419"/>
            <a:ext cx="553720"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85858"/>
                </a:solidFill>
                <a:latin typeface="Arial"/>
                <a:cs typeface="Arial"/>
              </a:rPr>
              <a:t>May</a:t>
            </a:r>
            <a:r>
              <a:rPr sz="1200" spc="-2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p>
            <a:pPr marL="90170">
              <a:lnSpc>
                <a:spcPts val="1410"/>
              </a:lnSpc>
            </a:pPr>
            <a:r>
              <a:rPr sz="1200" spc="-10" dirty="0">
                <a:solidFill>
                  <a:srgbClr val="585858"/>
                </a:solidFill>
                <a:latin typeface="Arial"/>
                <a:cs typeface="Arial"/>
              </a:rPr>
              <a:t>(S12)</a:t>
            </a:r>
            <a:endParaRPr sz="1200">
              <a:latin typeface="Arial"/>
              <a:cs typeface="Arial"/>
            </a:endParaRPr>
          </a:p>
        </p:txBody>
      </p:sp>
      <p:sp>
        <p:nvSpPr>
          <p:cNvPr id="56" name="object 56"/>
          <p:cNvSpPr txBox="1"/>
          <p:nvPr/>
        </p:nvSpPr>
        <p:spPr>
          <a:xfrm>
            <a:off x="6800215" y="5284419"/>
            <a:ext cx="536575"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85858"/>
                </a:solidFill>
                <a:latin typeface="Arial"/>
                <a:cs typeface="Arial"/>
              </a:rPr>
              <a:t>July</a:t>
            </a:r>
            <a:r>
              <a:rPr sz="1200" spc="-25" dirty="0">
                <a:solidFill>
                  <a:srgbClr val="585858"/>
                </a:solidFill>
                <a:latin typeface="Arial"/>
                <a:cs typeface="Arial"/>
              </a:rPr>
              <a:t> '24</a:t>
            </a:r>
            <a:endParaRPr sz="1200">
              <a:latin typeface="Arial"/>
              <a:cs typeface="Arial"/>
            </a:endParaRPr>
          </a:p>
          <a:p>
            <a:pPr marL="81915">
              <a:lnSpc>
                <a:spcPts val="1410"/>
              </a:lnSpc>
            </a:pPr>
            <a:r>
              <a:rPr sz="1200" spc="-10" dirty="0">
                <a:solidFill>
                  <a:srgbClr val="585858"/>
                </a:solidFill>
                <a:latin typeface="Arial"/>
                <a:cs typeface="Arial"/>
              </a:rPr>
              <a:t>(S13)</a:t>
            </a:r>
            <a:endParaRPr sz="1200">
              <a:latin typeface="Arial"/>
              <a:cs typeface="Arial"/>
            </a:endParaRPr>
          </a:p>
        </p:txBody>
      </p:sp>
      <p:sp>
        <p:nvSpPr>
          <p:cNvPr id="57" name="object 57"/>
          <p:cNvSpPr txBox="1"/>
          <p:nvPr/>
        </p:nvSpPr>
        <p:spPr>
          <a:xfrm>
            <a:off x="7802118" y="5284419"/>
            <a:ext cx="537210"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85858"/>
                </a:solidFill>
                <a:latin typeface="Arial"/>
                <a:cs typeface="Arial"/>
              </a:rPr>
              <a:t>Aug</a:t>
            </a:r>
            <a:r>
              <a:rPr sz="1200" spc="-25" dirty="0">
                <a:solidFill>
                  <a:srgbClr val="585858"/>
                </a:solidFill>
                <a:latin typeface="Arial"/>
                <a:cs typeface="Arial"/>
              </a:rPr>
              <a:t> '24</a:t>
            </a:r>
            <a:endParaRPr sz="1200">
              <a:latin typeface="Arial"/>
              <a:cs typeface="Arial"/>
            </a:endParaRPr>
          </a:p>
          <a:p>
            <a:pPr marL="81915">
              <a:lnSpc>
                <a:spcPts val="1410"/>
              </a:lnSpc>
            </a:pPr>
            <a:r>
              <a:rPr sz="1200" spc="-10" dirty="0">
                <a:solidFill>
                  <a:srgbClr val="585858"/>
                </a:solidFill>
                <a:latin typeface="Arial"/>
                <a:cs typeface="Arial"/>
              </a:rPr>
              <a:t>(S14)</a:t>
            </a:r>
            <a:endParaRPr sz="1200">
              <a:latin typeface="Arial"/>
              <a:cs typeface="Arial"/>
            </a:endParaRPr>
          </a:p>
        </p:txBody>
      </p:sp>
      <p:sp>
        <p:nvSpPr>
          <p:cNvPr id="58" name="object 58"/>
          <p:cNvSpPr txBox="1"/>
          <p:nvPr/>
        </p:nvSpPr>
        <p:spPr>
          <a:xfrm>
            <a:off x="8820657" y="5284419"/>
            <a:ext cx="502284"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85858"/>
                </a:solidFill>
                <a:latin typeface="Arial"/>
                <a:cs typeface="Arial"/>
              </a:rPr>
              <a:t>Oct</a:t>
            </a:r>
            <a:r>
              <a:rPr sz="1200" spc="-4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p>
            <a:pPr marL="65405">
              <a:lnSpc>
                <a:spcPts val="1410"/>
              </a:lnSpc>
            </a:pPr>
            <a:r>
              <a:rPr sz="1200" spc="-10" dirty="0">
                <a:solidFill>
                  <a:srgbClr val="585858"/>
                </a:solidFill>
                <a:latin typeface="Arial"/>
                <a:cs typeface="Arial"/>
              </a:rPr>
              <a:t>(S15)</a:t>
            </a:r>
            <a:endParaRPr sz="1200">
              <a:latin typeface="Arial"/>
              <a:cs typeface="Arial"/>
            </a:endParaRPr>
          </a:p>
        </p:txBody>
      </p:sp>
      <p:sp>
        <p:nvSpPr>
          <p:cNvPr id="59" name="object 59"/>
          <p:cNvSpPr txBox="1"/>
          <p:nvPr/>
        </p:nvSpPr>
        <p:spPr>
          <a:xfrm>
            <a:off x="9590278" y="5284419"/>
            <a:ext cx="967105" cy="383540"/>
          </a:xfrm>
          <a:prstGeom prst="rect">
            <a:avLst/>
          </a:prstGeom>
        </p:spPr>
        <p:txBody>
          <a:bodyPr vert="horz" wrap="square" lIns="0" tIns="12700" rIns="0" bIns="0" rtlCol="0">
            <a:spAutoFit/>
          </a:bodyPr>
          <a:lstStyle/>
          <a:p>
            <a:pPr algn="ctr">
              <a:lnSpc>
                <a:spcPts val="1410"/>
              </a:lnSpc>
              <a:spcBef>
                <a:spcPts val="100"/>
              </a:spcBef>
            </a:pPr>
            <a:r>
              <a:rPr sz="1200" dirty="0">
                <a:solidFill>
                  <a:srgbClr val="585858"/>
                </a:solidFill>
                <a:latin typeface="Arial"/>
                <a:cs typeface="Arial"/>
              </a:rPr>
              <a:t>December</a:t>
            </a:r>
            <a:r>
              <a:rPr sz="1200" spc="-4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p>
            <a:pPr marL="635" algn="ctr">
              <a:lnSpc>
                <a:spcPts val="1410"/>
              </a:lnSpc>
            </a:pPr>
            <a:r>
              <a:rPr sz="1200" spc="-10" dirty="0">
                <a:solidFill>
                  <a:srgbClr val="585858"/>
                </a:solidFill>
                <a:latin typeface="Arial"/>
                <a:cs typeface="Arial"/>
              </a:rPr>
              <a:t>(S16)</a:t>
            </a:r>
            <a:endParaRPr sz="1200">
              <a:latin typeface="Arial"/>
              <a:cs typeface="Arial"/>
            </a:endParaRPr>
          </a:p>
        </p:txBody>
      </p:sp>
      <p:sp>
        <p:nvSpPr>
          <p:cNvPr id="60" name="object 60"/>
          <p:cNvSpPr/>
          <p:nvPr/>
        </p:nvSpPr>
        <p:spPr>
          <a:xfrm>
            <a:off x="1031087" y="6053594"/>
            <a:ext cx="244475" cy="0"/>
          </a:xfrm>
          <a:custGeom>
            <a:avLst/>
            <a:gdLst/>
            <a:ahLst/>
            <a:cxnLst/>
            <a:rect l="l" t="t" r="r" b="b"/>
            <a:pathLst>
              <a:path w="244475">
                <a:moveTo>
                  <a:pt x="0" y="0"/>
                </a:moveTo>
                <a:lnTo>
                  <a:pt x="243865" y="0"/>
                </a:lnTo>
              </a:path>
            </a:pathLst>
          </a:custGeom>
          <a:ln w="28575">
            <a:solidFill>
              <a:srgbClr val="009590"/>
            </a:solidFill>
          </a:ln>
        </p:spPr>
        <p:txBody>
          <a:bodyPr wrap="square" lIns="0" tIns="0" rIns="0" bIns="0" rtlCol="0"/>
          <a:lstStyle/>
          <a:p>
            <a:endParaRPr/>
          </a:p>
        </p:txBody>
      </p:sp>
      <p:sp>
        <p:nvSpPr>
          <p:cNvPr id="61" name="object 61"/>
          <p:cNvSpPr/>
          <p:nvPr/>
        </p:nvSpPr>
        <p:spPr>
          <a:xfrm>
            <a:off x="3163189" y="6053594"/>
            <a:ext cx="243840" cy="0"/>
          </a:xfrm>
          <a:custGeom>
            <a:avLst/>
            <a:gdLst/>
            <a:ahLst/>
            <a:cxnLst/>
            <a:rect l="l" t="t" r="r" b="b"/>
            <a:pathLst>
              <a:path w="243839">
                <a:moveTo>
                  <a:pt x="0" y="0"/>
                </a:moveTo>
                <a:lnTo>
                  <a:pt x="243839" y="0"/>
                </a:lnTo>
              </a:path>
            </a:pathLst>
          </a:custGeom>
          <a:ln w="28575">
            <a:solidFill>
              <a:srgbClr val="5B9BD4"/>
            </a:solidFill>
          </a:ln>
        </p:spPr>
        <p:txBody>
          <a:bodyPr wrap="square" lIns="0" tIns="0" rIns="0" bIns="0" rtlCol="0"/>
          <a:lstStyle/>
          <a:p>
            <a:endParaRPr/>
          </a:p>
        </p:txBody>
      </p:sp>
      <p:sp>
        <p:nvSpPr>
          <p:cNvPr id="62" name="object 62"/>
          <p:cNvSpPr/>
          <p:nvPr/>
        </p:nvSpPr>
        <p:spPr>
          <a:xfrm>
            <a:off x="5886830" y="6053594"/>
            <a:ext cx="243840" cy="0"/>
          </a:xfrm>
          <a:custGeom>
            <a:avLst/>
            <a:gdLst/>
            <a:ahLst/>
            <a:cxnLst/>
            <a:rect l="l" t="t" r="r" b="b"/>
            <a:pathLst>
              <a:path w="243839">
                <a:moveTo>
                  <a:pt x="0" y="0"/>
                </a:moveTo>
                <a:lnTo>
                  <a:pt x="243840" y="0"/>
                </a:lnTo>
              </a:path>
            </a:pathLst>
          </a:custGeom>
          <a:ln w="28575">
            <a:solidFill>
              <a:srgbClr val="6F2F9F"/>
            </a:solidFill>
          </a:ln>
        </p:spPr>
        <p:txBody>
          <a:bodyPr wrap="square" lIns="0" tIns="0" rIns="0" bIns="0" rtlCol="0"/>
          <a:lstStyle/>
          <a:p>
            <a:endParaRPr/>
          </a:p>
        </p:txBody>
      </p:sp>
      <p:sp>
        <p:nvSpPr>
          <p:cNvPr id="63" name="object 63"/>
          <p:cNvSpPr/>
          <p:nvPr/>
        </p:nvSpPr>
        <p:spPr>
          <a:xfrm>
            <a:off x="8686545" y="6053594"/>
            <a:ext cx="243840" cy="0"/>
          </a:xfrm>
          <a:custGeom>
            <a:avLst/>
            <a:gdLst/>
            <a:ahLst/>
            <a:cxnLst/>
            <a:rect l="l" t="t" r="r" b="b"/>
            <a:pathLst>
              <a:path w="243840">
                <a:moveTo>
                  <a:pt x="0" y="0"/>
                </a:moveTo>
                <a:lnTo>
                  <a:pt x="243839" y="0"/>
                </a:lnTo>
              </a:path>
            </a:pathLst>
          </a:custGeom>
          <a:ln w="28575">
            <a:solidFill>
              <a:srgbClr val="FFC000"/>
            </a:solidFill>
          </a:ln>
        </p:spPr>
        <p:txBody>
          <a:bodyPr wrap="square" lIns="0" tIns="0" rIns="0" bIns="0" rtlCol="0"/>
          <a:lstStyle/>
          <a:p>
            <a:endParaRPr/>
          </a:p>
        </p:txBody>
      </p:sp>
      <p:sp>
        <p:nvSpPr>
          <p:cNvPr id="64" name="object 64"/>
          <p:cNvSpPr txBox="1"/>
          <p:nvPr/>
        </p:nvSpPr>
        <p:spPr>
          <a:xfrm>
            <a:off x="451205" y="5937605"/>
            <a:ext cx="8249284" cy="774065"/>
          </a:xfrm>
          <a:prstGeom prst="rect">
            <a:avLst/>
          </a:prstGeom>
        </p:spPr>
        <p:txBody>
          <a:bodyPr vert="horz" wrap="square" lIns="0" tIns="12700" rIns="0" bIns="0" rtlCol="0">
            <a:spAutoFit/>
          </a:bodyPr>
          <a:lstStyle/>
          <a:p>
            <a:pPr marL="849630">
              <a:lnSpc>
                <a:spcPct val="100000"/>
              </a:lnSpc>
              <a:spcBef>
                <a:spcPts val="100"/>
              </a:spcBef>
              <a:tabLst>
                <a:tab pos="2981960" algn="l"/>
                <a:tab pos="5705475" algn="l"/>
              </a:tabLst>
            </a:pPr>
            <a:r>
              <a:rPr sz="1200" dirty="0">
                <a:solidFill>
                  <a:srgbClr val="585858"/>
                </a:solidFill>
                <a:latin typeface="Arial"/>
                <a:cs typeface="Arial"/>
              </a:rPr>
              <a:t>Nearest</a:t>
            </a:r>
            <a:r>
              <a:rPr sz="1200" spc="-30" dirty="0">
                <a:solidFill>
                  <a:srgbClr val="585858"/>
                </a:solidFill>
                <a:latin typeface="Arial"/>
                <a:cs typeface="Arial"/>
              </a:rPr>
              <a:t> </a:t>
            </a:r>
            <a:r>
              <a:rPr sz="1200" dirty="0">
                <a:solidFill>
                  <a:srgbClr val="585858"/>
                </a:solidFill>
                <a:latin typeface="Arial"/>
                <a:cs typeface="Arial"/>
              </a:rPr>
              <a:t>town</a:t>
            </a:r>
            <a:r>
              <a:rPr sz="1200" spc="-30" dirty="0">
                <a:solidFill>
                  <a:srgbClr val="585858"/>
                </a:solidFill>
                <a:latin typeface="Arial"/>
                <a:cs typeface="Arial"/>
              </a:rPr>
              <a:t> </a:t>
            </a:r>
            <a:r>
              <a:rPr sz="1200" spc="-10" dirty="0">
                <a:solidFill>
                  <a:srgbClr val="585858"/>
                </a:solidFill>
                <a:latin typeface="Arial"/>
                <a:cs typeface="Arial"/>
              </a:rPr>
              <a:t>centre</a:t>
            </a:r>
            <a:r>
              <a:rPr sz="1200" dirty="0">
                <a:solidFill>
                  <a:srgbClr val="585858"/>
                </a:solidFill>
                <a:latin typeface="Arial"/>
                <a:cs typeface="Arial"/>
              </a:rPr>
              <a:t>	Local</a:t>
            </a:r>
            <a:r>
              <a:rPr sz="1200" spc="-25" dirty="0">
                <a:solidFill>
                  <a:srgbClr val="585858"/>
                </a:solidFill>
                <a:latin typeface="Arial"/>
                <a:cs typeface="Arial"/>
              </a:rPr>
              <a:t> </a:t>
            </a:r>
            <a:r>
              <a:rPr sz="1200" dirty="0">
                <a:solidFill>
                  <a:srgbClr val="585858"/>
                </a:solidFill>
                <a:latin typeface="Arial"/>
                <a:cs typeface="Arial"/>
              </a:rPr>
              <a:t>services</a:t>
            </a:r>
            <a:r>
              <a:rPr sz="1200" spc="-20" dirty="0">
                <a:solidFill>
                  <a:srgbClr val="585858"/>
                </a:solidFill>
                <a:latin typeface="Arial"/>
                <a:cs typeface="Arial"/>
              </a:rPr>
              <a:t> </a:t>
            </a:r>
            <a:r>
              <a:rPr sz="1200" dirty="0">
                <a:solidFill>
                  <a:srgbClr val="585858"/>
                </a:solidFill>
                <a:latin typeface="Arial"/>
                <a:cs typeface="Arial"/>
              </a:rPr>
              <a:t>and</a:t>
            </a:r>
            <a:r>
              <a:rPr sz="1200" spc="-35" dirty="0">
                <a:solidFill>
                  <a:srgbClr val="585858"/>
                </a:solidFill>
                <a:latin typeface="Arial"/>
                <a:cs typeface="Arial"/>
              </a:rPr>
              <a:t> </a:t>
            </a:r>
            <a:r>
              <a:rPr sz="1200" spc="-10" dirty="0">
                <a:solidFill>
                  <a:srgbClr val="585858"/>
                </a:solidFill>
                <a:latin typeface="Arial"/>
                <a:cs typeface="Arial"/>
              </a:rPr>
              <a:t>amenities</a:t>
            </a:r>
            <a:r>
              <a:rPr sz="1200" dirty="0">
                <a:solidFill>
                  <a:srgbClr val="585858"/>
                </a:solidFill>
                <a:latin typeface="Arial"/>
                <a:cs typeface="Arial"/>
              </a:rPr>
              <a:t>	Parks</a:t>
            </a:r>
            <a:r>
              <a:rPr sz="1200" spc="-30" dirty="0">
                <a:solidFill>
                  <a:srgbClr val="585858"/>
                </a:solidFill>
                <a:latin typeface="Arial"/>
                <a:cs typeface="Arial"/>
              </a:rPr>
              <a:t> </a:t>
            </a:r>
            <a:r>
              <a:rPr sz="1200" dirty="0">
                <a:solidFill>
                  <a:srgbClr val="585858"/>
                </a:solidFill>
                <a:latin typeface="Arial"/>
                <a:cs typeface="Arial"/>
              </a:rPr>
              <a:t>and</a:t>
            </a:r>
            <a:r>
              <a:rPr sz="1200" spc="-20" dirty="0">
                <a:solidFill>
                  <a:srgbClr val="585858"/>
                </a:solidFill>
                <a:latin typeface="Arial"/>
                <a:cs typeface="Arial"/>
              </a:rPr>
              <a:t> </a:t>
            </a:r>
            <a:r>
              <a:rPr sz="1200" dirty="0">
                <a:solidFill>
                  <a:srgbClr val="585858"/>
                </a:solidFill>
                <a:latin typeface="Arial"/>
                <a:cs typeface="Arial"/>
              </a:rPr>
              <a:t>other</a:t>
            </a:r>
            <a:r>
              <a:rPr sz="1200" spc="-15" dirty="0">
                <a:solidFill>
                  <a:srgbClr val="585858"/>
                </a:solidFill>
                <a:latin typeface="Arial"/>
                <a:cs typeface="Arial"/>
              </a:rPr>
              <a:t> </a:t>
            </a:r>
            <a:r>
              <a:rPr sz="1200" dirty="0">
                <a:solidFill>
                  <a:srgbClr val="585858"/>
                </a:solidFill>
                <a:latin typeface="Arial"/>
                <a:cs typeface="Arial"/>
              </a:rPr>
              <a:t>green</a:t>
            </a:r>
            <a:r>
              <a:rPr sz="1200" spc="-15" dirty="0">
                <a:solidFill>
                  <a:srgbClr val="585858"/>
                </a:solidFill>
                <a:latin typeface="Arial"/>
                <a:cs typeface="Arial"/>
              </a:rPr>
              <a:t> </a:t>
            </a:r>
            <a:r>
              <a:rPr sz="1200" spc="-10" dirty="0">
                <a:solidFill>
                  <a:srgbClr val="585858"/>
                </a:solidFill>
                <a:latin typeface="Arial"/>
                <a:cs typeface="Arial"/>
              </a:rPr>
              <a:t>spaces</a:t>
            </a:r>
            <a:endParaRPr sz="1200">
              <a:latin typeface="Arial"/>
              <a:cs typeface="Arial"/>
            </a:endParaRPr>
          </a:p>
          <a:p>
            <a:pPr>
              <a:lnSpc>
                <a:spcPct val="100000"/>
              </a:lnSpc>
              <a:spcBef>
                <a:spcPts val="675"/>
              </a:spcBef>
            </a:pPr>
            <a:endParaRPr sz="1200">
              <a:latin typeface="Arial"/>
              <a:cs typeface="Arial"/>
            </a:endParaRPr>
          </a:p>
          <a:p>
            <a:pPr marL="12700">
              <a:lnSpc>
                <a:spcPct val="100000"/>
              </a:lnSpc>
            </a:pPr>
            <a:r>
              <a:rPr sz="1000" dirty="0">
                <a:solidFill>
                  <a:srgbClr val="7E7E7E"/>
                </a:solidFill>
                <a:latin typeface="Arial"/>
                <a:cs typeface="Arial"/>
              </a:rPr>
              <a:t>LA4.</a:t>
            </a:r>
            <a:r>
              <a:rPr sz="1000" spc="-30" dirty="0">
                <a:solidFill>
                  <a:srgbClr val="7E7E7E"/>
                </a:solidFill>
                <a:latin typeface="Arial"/>
                <a:cs typeface="Arial"/>
              </a:rPr>
              <a:t> </a:t>
            </a:r>
            <a:r>
              <a:rPr sz="1000" spc="-10" dirty="0">
                <a:solidFill>
                  <a:srgbClr val="7E7E7E"/>
                </a:solidFill>
                <a:latin typeface="Arial"/>
                <a:cs typeface="Arial"/>
              </a:rPr>
              <a:t>Generally,</a:t>
            </a:r>
            <a:r>
              <a:rPr sz="1000" spc="10" dirty="0">
                <a:solidFill>
                  <a:srgbClr val="7E7E7E"/>
                </a:solidFill>
                <a:latin typeface="Arial"/>
                <a:cs typeface="Arial"/>
              </a:rPr>
              <a:t> </a:t>
            </a:r>
            <a:r>
              <a:rPr sz="1000" dirty="0">
                <a:solidFill>
                  <a:srgbClr val="7E7E7E"/>
                </a:solidFill>
                <a:latin typeface="Arial"/>
                <a:cs typeface="Arial"/>
              </a:rPr>
              <a:t>how</a:t>
            </a:r>
            <a:r>
              <a:rPr sz="1000" spc="-25" dirty="0">
                <a:solidFill>
                  <a:srgbClr val="7E7E7E"/>
                </a:solidFill>
                <a:latin typeface="Arial"/>
                <a:cs typeface="Arial"/>
              </a:rPr>
              <a:t> </a:t>
            </a:r>
            <a:r>
              <a:rPr sz="1000" dirty="0">
                <a:solidFill>
                  <a:srgbClr val="7E7E7E"/>
                </a:solidFill>
                <a:latin typeface="Arial"/>
                <a:cs typeface="Arial"/>
              </a:rPr>
              <a:t>satisfied</a:t>
            </a:r>
            <a:r>
              <a:rPr sz="1000" spc="-40"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dirty="0">
                <a:solidFill>
                  <a:srgbClr val="7E7E7E"/>
                </a:solidFill>
                <a:latin typeface="Arial"/>
                <a:cs typeface="Arial"/>
              </a:rPr>
              <a:t>dissatisfied</a:t>
            </a:r>
            <a:r>
              <a:rPr sz="1000" spc="-40" dirty="0">
                <a:solidFill>
                  <a:srgbClr val="7E7E7E"/>
                </a:solidFill>
                <a:latin typeface="Arial"/>
                <a:cs typeface="Arial"/>
              </a:rPr>
              <a:t> </a:t>
            </a:r>
            <a:r>
              <a:rPr sz="1000" dirty="0">
                <a:solidFill>
                  <a:srgbClr val="7E7E7E"/>
                </a:solidFill>
                <a:latin typeface="Arial"/>
                <a:cs typeface="Arial"/>
              </a:rPr>
              <a:t>are</a:t>
            </a:r>
            <a:r>
              <a:rPr sz="1000" spc="-2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spc="-10" dirty="0">
                <a:solidFill>
                  <a:srgbClr val="7E7E7E"/>
                </a:solidFill>
                <a:latin typeface="Arial"/>
                <a:cs typeface="Arial"/>
              </a:rPr>
              <a:t>with…?</a:t>
            </a:r>
            <a:endParaRPr sz="1000">
              <a:latin typeface="Arial"/>
              <a:cs typeface="Arial"/>
            </a:endParaRPr>
          </a:p>
          <a:p>
            <a:pPr marL="12700">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S7,</a:t>
            </a:r>
            <a:r>
              <a:rPr sz="1000" spc="-15" dirty="0">
                <a:solidFill>
                  <a:srgbClr val="7E7E7E"/>
                </a:solidFill>
                <a:latin typeface="Arial"/>
                <a:cs typeface="Arial"/>
              </a:rPr>
              <a:t> </a:t>
            </a:r>
            <a:r>
              <a:rPr sz="1000" dirty="0">
                <a:solidFill>
                  <a:srgbClr val="7E7E7E"/>
                </a:solidFill>
                <a:latin typeface="Arial"/>
                <a:cs typeface="Arial"/>
              </a:rPr>
              <a:t>1488;</a:t>
            </a:r>
            <a:r>
              <a:rPr sz="1000" spc="-20" dirty="0">
                <a:solidFill>
                  <a:srgbClr val="7E7E7E"/>
                </a:solidFill>
                <a:latin typeface="Arial"/>
                <a:cs typeface="Arial"/>
              </a:rPr>
              <a:t> </a:t>
            </a:r>
            <a:r>
              <a:rPr sz="1000" dirty="0">
                <a:solidFill>
                  <a:srgbClr val="7E7E7E"/>
                </a:solidFill>
                <a:latin typeface="Arial"/>
                <a:cs typeface="Arial"/>
              </a:rPr>
              <a:t>S8,</a:t>
            </a:r>
            <a:r>
              <a:rPr sz="1000" spc="-15" dirty="0">
                <a:solidFill>
                  <a:srgbClr val="7E7E7E"/>
                </a:solidFill>
                <a:latin typeface="Arial"/>
                <a:cs typeface="Arial"/>
              </a:rPr>
              <a:t> </a:t>
            </a:r>
            <a:r>
              <a:rPr sz="1000" dirty="0">
                <a:solidFill>
                  <a:srgbClr val="7E7E7E"/>
                </a:solidFill>
                <a:latin typeface="Arial"/>
                <a:cs typeface="Arial"/>
              </a:rPr>
              <a:t>1612;</a:t>
            </a:r>
            <a:r>
              <a:rPr sz="1000" spc="-15" dirty="0">
                <a:solidFill>
                  <a:srgbClr val="7E7E7E"/>
                </a:solidFill>
                <a:latin typeface="Arial"/>
                <a:cs typeface="Arial"/>
              </a:rPr>
              <a:t> </a:t>
            </a:r>
            <a:r>
              <a:rPr sz="1000" dirty="0">
                <a:solidFill>
                  <a:srgbClr val="7E7E7E"/>
                </a:solidFill>
                <a:latin typeface="Arial"/>
                <a:cs typeface="Arial"/>
              </a:rPr>
              <a:t>S9,</a:t>
            </a:r>
            <a:r>
              <a:rPr sz="1000" spc="-30" dirty="0">
                <a:solidFill>
                  <a:srgbClr val="7E7E7E"/>
                </a:solidFill>
                <a:latin typeface="Arial"/>
                <a:cs typeface="Arial"/>
              </a:rPr>
              <a:t> </a:t>
            </a:r>
            <a:r>
              <a:rPr sz="1000" dirty="0">
                <a:solidFill>
                  <a:srgbClr val="7E7E7E"/>
                </a:solidFill>
                <a:latin typeface="Arial"/>
                <a:cs typeface="Arial"/>
              </a:rPr>
              <a:t>1560;</a:t>
            </a:r>
            <a:r>
              <a:rPr sz="1000" spc="-10" dirty="0">
                <a:solidFill>
                  <a:srgbClr val="7E7E7E"/>
                </a:solidFill>
                <a:latin typeface="Arial"/>
                <a:cs typeface="Arial"/>
              </a:rPr>
              <a:t> </a:t>
            </a:r>
            <a:r>
              <a:rPr sz="1000" dirty="0">
                <a:solidFill>
                  <a:srgbClr val="7E7E7E"/>
                </a:solidFill>
                <a:latin typeface="Arial"/>
                <a:cs typeface="Arial"/>
              </a:rPr>
              <a:t>S10,</a:t>
            </a:r>
            <a:r>
              <a:rPr sz="1000" spc="-25" dirty="0">
                <a:solidFill>
                  <a:srgbClr val="7E7E7E"/>
                </a:solidFill>
                <a:latin typeface="Arial"/>
                <a:cs typeface="Arial"/>
              </a:rPr>
              <a:t> </a:t>
            </a:r>
            <a:r>
              <a:rPr sz="1000" dirty="0">
                <a:solidFill>
                  <a:srgbClr val="7E7E7E"/>
                </a:solidFill>
                <a:latin typeface="Arial"/>
                <a:cs typeface="Arial"/>
              </a:rPr>
              <a:t>1546;</a:t>
            </a:r>
            <a:r>
              <a:rPr sz="1000" spc="-25" dirty="0">
                <a:solidFill>
                  <a:srgbClr val="7E7E7E"/>
                </a:solidFill>
                <a:latin typeface="Arial"/>
                <a:cs typeface="Arial"/>
              </a:rPr>
              <a:t> </a:t>
            </a:r>
            <a:r>
              <a:rPr sz="1000" dirty="0">
                <a:solidFill>
                  <a:srgbClr val="7E7E7E"/>
                </a:solidFill>
                <a:latin typeface="Arial"/>
                <a:cs typeface="Arial"/>
              </a:rPr>
              <a:t>S11,</a:t>
            </a:r>
            <a:r>
              <a:rPr sz="1000" spc="-15" dirty="0">
                <a:solidFill>
                  <a:srgbClr val="7E7E7E"/>
                </a:solidFill>
                <a:latin typeface="Arial"/>
                <a:cs typeface="Arial"/>
              </a:rPr>
              <a:t> </a:t>
            </a:r>
            <a:r>
              <a:rPr sz="1000" dirty="0">
                <a:solidFill>
                  <a:srgbClr val="7E7E7E"/>
                </a:solidFill>
                <a:latin typeface="Arial"/>
                <a:cs typeface="Arial"/>
              </a:rPr>
              <a:t>1460;</a:t>
            </a:r>
            <a:r>
              <a:rPr sz="1000" spc="-25" dirty="0">
                <a:solidFill>
                  <a:srgbClr val="7E7E7E"/>
                </a:solidFill>
                <a:latin typeface="Arial"/>
                <a:cs typeface="Arial"/>
              </a:rPr>
              <a:t> </a:t>
            </a:r>
            <a:r>
              <a:rPr sz="1000" dirty="0">
                <a:solidFill>
                  <a:srgbClr val="7E7E7E"/>
                </a:solidFill>
                <a:latin typeface="Arial"/>
                <a:cs typeface="Arial"/>
              </a:rPr>
              <a:t>S12,</a:t>
            </a:r>
            <a:r>
              <a:rPr sz="1000" spc="-15"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S13,</a:t>
            </a:r>
            <a:r>
              <a:rPr sz="1000" spc="-15" dirty="0">
                <a:solidFill>
                  <a:srgbClr val="7E7E7E"/>
                </a:solidFill>
                <a:latin typeface="Arial"/>
                <a:cs typeface="Arial"/>
              </a:rPr>
              <a:t> </a:t>
            </a:r>
            <a:r>
              <a:rPr sz="1000" dirty="0">
                <a:solidFill>
                  <a:srgbClr val="7E7E7E"/>
                </a:solidFill>
                <a:latin typeface="Arial"/>
                <a:cs typeface="Arial"/>
              </a:rPr>
              <a:t>1540;</a:t>
            </a:r>
            <a:r>
              <a:rPr sz="1000" spc="-25"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1517;</a:t>
            </a:r>
            <a:r>
              <a:rPr sz="1000" spc="-20" dirty="0">
                <a:solidFill>
                  <a:srgbClr val="7E7E7E"/>
                </a:solidFill>
                <a:latin typeface="Arial"/>
                <a:cs typeface="Arial"/>
              </a:rPr>
              <a:t> </a:t>
            </a:r>
            <a:r>
              <a:rPr sz="1000" dirty="0">
                <a:solidFill>
                  <a:srgbClr val="7E7E7E"/>
                </a:solidFill>
                <a:latin typeface="Arial"/>
                <a:cs typeface="Arial"/>
              </a:rPr>
              <a:t>S16,</a:t>
            </a:r>
            <a:r>
              <a:rPr sz="1000" spc="-15" dirty="0">
                <a:solidFill>
                  <a:srgbClr val="7E7E7E"/>
                </a:solidFill>
                <a:latin typeface="Arial"/>
                <a:cs typeface="Arial"/>
              </a:rPr>
              <a:t> </a:t>
            </a:r>
            <a:r>
              <a:rPr sz="1000" dirty="0">
                <a:solidFill>
                  <a:srgbClr val="7E7E7E"/>
                </a:solidFill>
                <a:latin typeface="Arial"/>
                <a:cs typeface="Arial"/>
              </a:rPr>
              <a:t>1523</a:t>
            </a:r>
            <a:r>
              <a:rPr sz="1000" spc="-2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65" name="object 65"/>
          <p:cNvSpPr txBox="1"/>
          <p:nvPr/>
        </p:nvSpPr>
        <p:spPr>
          <a:xfrm>
            <a:off x="8944482" y="5937605"/>
            <a:ext cx="11315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Cultural</a:t>
            </a:r>
            <a:r>
              <a:rPr sz="1200" spc="-35" dirty="0">
                <a:solidFill>
                  <a:srgbClr val="585858"/>
                </a:solidFill>
                <a:latin typeface="Arial"/>
                <a:cs typeface="Arial"/>
              </a:rPr>
              <a:t> </a:t>
            </a:r>
            <a:r>
              <a:rPr sz="1200" spc="-10" dirty="0">
                <a:solidFill>
                  <a:srgbClr val="585858"/>
                </a:solidFill>
                <a:latin typeface="Arial"/>
                <a:cs typeface="Arial"/>
              </a:rPr>
              <a:t>facilities</a:t>
            </a:r>
            <a:endParaRPr sz="1200">
              <a:latin typeface="Arial"/>
              <a:cs typeface="Arial"/>
            </a:endParaRPr>
          </a:p>
        </p:txBody>
      </p:sp>
      <p:sp>
        <p:nvSpPr>
          <p:cNvPr id="66" name="object 6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90</a:t>
            </a:r>
            <a:endParaRPr sz="1800">
              <a:latin typeface="Calibri"/>
              <a:cs typeface="Calibri"/>
            </a:endParaRPr>
          </a:p>
        </p:txBody>
      </p:sp>
      <p:sp>
        <p:nvSpPr>
          <p:cNvPr id="67" name="object 67"/>
          <p:cNvSpPr/>
          <p:nvPr/>
        </p:nvSpPr>
        <p:spPr>
          <a:xfrm>
            <a:off x="10523473" y="1811527"/>
            <a:ext cx="1513205" cy="1939289"/>
          </a:xfrm>
          <a:custGeom>
            <a:avLst/>
            <a:gdLst/>
            <a:ahLst/>
            <a:cxnLst/>
            <a:rect l="l" t="t" r="r" b="b"/>
            <a:pathLst>
              <a:path w="1513204" h="1939289">
                <a:moveTo>
                  <a:pt x="0" y="1939036"/>
                </a:moveTo>
                <a:lnTo>
                  <a:pt x="1512824" y="1939036"/>
                </a:lnTo>
                <a:lnTo>
                  <a:pt x="1512824" y="0"/>
                </a:lnTo>
                <a:lnTo>
                  <a:pt x="0" y="0"/>
                </a:lnTo>
                <a:lnTo>
                  <a:pt x="0" y="1939036"/>
                </a:lnTo>
                <a:close/>
              </a:path>
            </a:pathLst>
          </a:custGeom>
          <a:ln w="9525">
            <a:solidFill>
              <a:srgbClr val="5C5B5A"/>
            </a:solidFill>
          </a:ln>
        </p:spPr>
        <p:txBody>
          <a:bodyPr wrap="square" lIns="0" tIns="0" rIns="0" bIns="0" rtlCol="0"/>
          <a:lstStyle/>
          <a:p>
            <a:endParaRPr/>
          </a:p>
        </p:txBody>
      </p:sp>
      <p:sp>
        <p:nvSpPr>
          <p:cNvPr id="68" name="object 68"/>
          <p:cNvSpPr txBox="1"/>
          <p:nvPr/>
        </p:nvSpPr>
        <p:spPr>
          <a:xfrm>
            <a:off x="10634598" y="1840484"/>
            <a:ext cx="1292225" cy="1854835"/>
          </a:xfrm>
          <a:prstGeom prst="rect">
            <a:avLst/>
          </a:prstGeom>
        </p:spPr>
        <p:txBody>
          <a:bodyPr vert="horz" wrap="square" lIns="0" tIns="12700" rIns="0" bIns="0" rtlCol="0">
            <a:spAutoFit/>
          </a:bodyPr>
          <a:lstStyle/>
          <a:p>
            <a:pPr marL="12700" marR="5080" algn="ctr">
              <a:lnSpc>
                <a:spcPct val="100000"/>
              </a:lnSpc>
              <a:spcBef>
                <a:spcPts val="100"/>
              </a:spcBef>
            </a:pPr>
            <a:r>
              <a:rPr sz="1200" dirty="0">
                <a:solidFill>
                  <a:srgbClr val="5C5B5A"/>
                </a:solidFill>
                <a:latin typeface="Arial"/>
                <a:cs typeface="Arial"/>
              </a:rPr>
              <a:t>Respondents</a:t>
            </a:r>
            <a:r>
              <a:rPr sz="1200" spc="-70" dirty="0">
                <a:solidFill>
                  <a:srgbClr val="5C5B5A"/>
                </a:solidFill>
                <a:latin typeface="Arial"/>
                <a:cs typeface="Arial"/>
              </a:rPr>
              <a:t> </a:t>
            </a:r>
            <a:r>
              <a:rPr sz="1200" spc="-20" dirty="0">
                <a:solidFill>
                  <a:srgbClr val="5C5B5A"/>
                </a:solidFill>
                <a:latin typeface="Arial"/>
                <a:cs typeface="Arial"/>
              </a:rPr>
              <a:t>have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option</a:t>
            </a:r>
            <a:r>
              <a:rPr sz="1200" spc="-15" dirty="0">
                <a:solidFill>
                  <a:srgbClr val="5C5B5A"/>
                </a:solidFill>
                <a:latin typeface="Arial"/>
                <a:cs typeface="Arial"/>
              </a:rPr>
              <a:t> </a:t>
            </a:r>
            <a:r>
              <a:rPr sz="1200" spc="-35" dirty="0">
                <a:solidFill>
                  <a:srgbClr val="5C5B5A"/>
                </a:solidFill>
                <a:latin typeface="Arial"/>
                <a:cs typeface="Arial"/>
              </a:rPr>
              <a:t>of </a:t>
            </a:r>
            <a:r>
              <a:rPr sz="1200" dirty="0">
                <a:solidFill>
                  <a:srgbClr val="5C5B5A"/>
                </a:solidFill>
                <a:latin typeface="Arial"/>
                <a:cs typeface="Arial"/>
              </a:rPr>
              <a:t>indicating</a:t>
            </a:r>
            <a:r>
              <a:rPr sz="1200" spc="-5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spc="-25" dirty="0">
                <a:solidFill>
                  <a:srgbClr val="5C5B5A"/>
                </a:solidFill>
                <a:latin typeface="Arial"/>
                <a:cs typeface="Arial"/>
              </a:rPr>
              <a:t>do </a:t>
            </a:r>
            <a:r>
              <a:rPr sz="1200" dirty="0">
                <a:solidFill>
                  <a:srgbClr val="5C5B5A"/>
                </a:solidFill>
                <a:latin typeface="Arial"/>
                <a:cs typeface="Arial"/>
              </a:rPr>
              <a:t>not</a:t>
            </a:r>
            <a:r>
              <a:rPr sz="1200" spc="-20" dirty="0">
                <a:solidFill>
                  <a:srgbClr val="5C5B5A"/>
                </a:solidFill>
                <a:latin typeface="Arial"/>
                <a:cs typeface="Arial"/>
              </a:rPr>
              <a:t> have </a:t>
            </a:r>
            <a:r>
              <a:rPr sz="1200" dirty="0">
                <a:solidFill>
                  <a:srgbClr val="5C5B5A"/>
                </a:solidFill>
                <a:latin typeface="Arial"/>
                <a:cs typeface="Arial"/>
              </a:rPr>
              <a:t>experience</a:t>
            </a:r>
            <a:r>
              <a:rPr sz="1200" spc="-25" dirty="0">
                <a:solidFill>
                  <a:srgbClr val="5C5B5A"/>
                </a:solidFill>
                <a:latin typeface="Arial"/>
                <a:cs typeface="Arial"/>
              </a:rPr>
              <a:t> </a:t>
            </a:r>
            <a:r>
              <a:rPr sz="1200" dirty="0">
                <a:solidFill>
                  <a:srgbClr val="5C5B5A"/>
                </a:solidFill>
                <a:latin typeface="Arial"/>
                <a:cs typeface="Arial"/>
              </a:rPr>
              <a:t>of</a:t>
            </a:r>
            <a:r>
              <a:rPr sz="1200" spc="-45" dirty="0">
                <a:solidFill>
                  <a:srgbClr val="5C5B5A"/>
                </a:solidFill>
                <a:latin typeface="Arial"/>
                <a:cs typeface="Arial"/>
              </a:rPr>
              <a:t> </a:t>
            </a:r>
            <a:r>
              <a:rPr sz="1200" spc="-50" dirty="0">
                <a:solidFill>
                  <a:srgbClr val="5C5B5A"/>
                </a:solidFill>
                <a:latin typeface="Arial"/>
                <a:cs typeface="Arial"/>
              </a:rPr>
              <a:t>a </a:t>
            </a:r>
            <a:r>
              <a:rPr sz="1200" spc="-10" dirty="0">
                <a:solidFill>
                  <a:srgbClr val="5C5B5A"/>
                </a:solidFill>
                <a:latin typeface="Arial"/>
                <a:cs typeface="Arial"/>
              </a:rPr>
              <a:t>particular </a:t>
            </a:r>
            <a:r>
              <a:rPr sz="1200" dirty="0">
                <a:solidFill>
                  <a:srgbClr val="5C5B5A"/>
                </a:solidFill>
                <a:latin typeface="Arial"/>
                <a:cs typeface="Arial"/>
              </a:rPr>
              <a:t>service/aspect,</a:t>
            </a:r>
            <a:r>
              <a:rPr sz="1200" spc="-75"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that</a:t>
            </a:r>
            <a:r>
              <a:rPr sz="1200" spc="-30" dirty="0">
                <a:solidFill>
                  <a:srgbClr val="5C5B5A"/>
                </a:solidFill>
                <a:latin typeface="Arial"/>
                <a:cs typeface="Arial"/>
              </a:rPr>
              <a:t> </a:t>
            </a:r>
            <a:r>
              <a:rPr sz="1200" dirty="0">
                <a:solidFill>
                  <a:srgbClr val="5C5B5A"/>
                </a:solidFill>
                <a:latin typeface="Arial"/>
                <a:cs typeface="Arial"/>
              </a:rPr>
              <a:t>something</a:t>
            </a:r>
            <a:r>
              <a:rPr sz="1200" spc="-60" dirty="0">
                <a:solidFill>
                  <a:srgbClr val="5C5B5A"/>
                </a:solidFill>
                <a:latin typeface="Arial"/>
                <a:cs typeface="Arial"/>
              </a:rPr>
              <a:t> </a:t>
            </a:r>
            <a:r>
              <a:rPr sz="1200" spc="-25" dirty="0">
                <a:solidFill>
                  <a:srgbClr val="5C5B5A"/>
                </a:solidFill>
                <a:latin typeface="Arial"/>
                <a:cs typeface="Arial"/>
              </a:rPr>
              <a:t>is </a:t>
            </a:r>
            <a:r>
              <a:rPr sz="1200" dirty="0">
                <a:solidFill>
                  <a:srgbClr val="5C5B5A"/>
                </a:solidFill>
                <a:latin typeface="Arial"/>
                <a:cs typeface="Arial"/>
              </a:rPr>
              <a:t>not</a:t>
            </a:r>
            <a:r>
              <a:rPr sz="1200" spc="-25" dirty="0">
                <a:solidFill>
                  <a:srgbClr val="5C5B5A"/>
                </a:solidFill>
                <a:latin typeface="Arial"/>
                <a:cs typeface="Arial"/>
              </a:rPr>
              <a:t> </a:t>
            </a:r>
            <a:r>
              <a:rPr sz="1200" dirty="0">
                <a:solidFill>
                  <a:srgbClr val="5C5B5A"/>
                </a:solidFill>
                <a:latin typeface="Arial"/>
                <a:cs typeface="Arial"/>
              </a:rPr>
              <a:t>available</a:t>
            </a:r>
            <a:r>
              <a:rPr sz="1200" spc="-55" dirty="0">
                <a:solidFill>
                  <a:srgbClr val="5C5B5A"/>
                </a:solidFill>
                <a:latin typeface="Arial"/>
                <a:cs typeface="Arial"/>
              </a:rPr>
              <a:t> </a:t>
            </a:r>
            <a:r>
              <a:rPr sz="1200" dirty="0">
                <a:solidFill>
                  <a:srgbClr val="5C5B5A"/>
                </a:solidFill>
                <a:latin typeface="Arial"/>
                <a:cs typeface="Arial"/>
              </a:rPr>
              <a:t>at</a:t>
            </a:r>
            <a:r>
              <a:rPr sz="1200" spc="-15" dirty="0">
                <a:solidFill>
                  <a:srgbClr val="5C5B5A"/>
                </a:solidFill>
                <a:latin typeface="Arial"/>
                <a:cs typeface="Arial"/>
              </a:rPr>
              <a:t> </a:t>
            </a:r>
            <a:r>
              <a:rPr sz="1200" spc="-25" dirty="0">
                <a:solidFill>
                  <a:srgbClr val="5C5B5A"/>
                </a:solidFill>
                <a:latin typeface="Arial"/>
                <a:cs typeface="Arial"/>
              </a:rPr>
              <a:t>all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local</a:t>
            </a:r>
            <a:r>
              <a:rPr sz="1200" spc="-30" dirty="0">
                <a:solidFill>
                  <a:srgbClr val="5C5B5A"/>
                </a:solidFill>
                <a:latin typeface="Arial"/>
                <a:cs typeface="Arial"/>
              </a:rPr>
              <a:t> </a:t>
            </a:r>
            <a:r>
              <a:rPr sz="1200" spc="-20" dirty="0">
                <a:solidFill>
                  <a:srgbClr val="5C5B5A"/>
                </a:solidFill>
                <a:latin typeface="Arial"/>
                <a:cs typeface="Arial"/>
              </a:rPr>
              <a:t>area.</a:t>
            </a:r>
            <a:endParaRPr sz="1200">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6403" rIns="0" bIns="0" rtlCol="0">
            <a:spAutoFit/>
          </a:bodyPr>
          <a:lstStyle/>
          <a:p>
            <a:pPr marR="5080">
              <a:lnSpc>
                <a:spcPct val="100000"/>
              </a:lnSpc>
              <a:spcBef>
                <a:spcPts val="100"/>
              </a:spcBef>
            </a:pPr>
            <a:r>
              <a:rPr dirty="0">
                <a:solidFill>
                  <a:srgbClr val="5C5B5A"/>
                </a:solidFill>
              </a:rPr>
              <a:t>Respondents</a:t>
            </a:r>
            <a:r>
              <a:rPr spc="-40" dirty="0">
                <a:solidFill>
                  <a:srgbClr val="5C5B5A"/>
                </a:solidFill>
              </a:rPr>
              <a:t> </a:t>
            </a:r>
            <a:r>
              <a:rPr dirty="0">
                <a:solidFill>
                  <a:srgbClr val="5C5B5A"/>
                </a:solidFill>
              </a:rPr>
              <a:t>who</a:t>
            </a:r>
            <a:r>
              <a:rPr spc="-60" dirty="0">
                <a:solidFill>
                  <a:srgbClr val="5C5B5A"/>
                </a:solidFill>
              </a:rPr>
              <a:t> </a:t>
            </a:r>
            <a:r>
              <a:rPr dirty="0">
                <a:solidFill>
                  <a:srgbClr val="5C5B5A"/>
                </a:solidFill>
              </a:rPr>
              <a:t>agree</a:t>
            </a:r>
            <a:r>
              <a:rPr spc="-15" dirty="0">
                <a:solidFill>
                  <a:srgbClr val="5C5B5A"/>
                </a:solidFill>
              </a:rPr>
              <a:t> </a:t>
            </a:r>
            <a:r>
              <a:rPr dirty="0">
                <a:solidFill>
                  <a:srgbClr val="5C5B5A"/>
                </a:solidFill>
              </a:rPr>
              <a:t>that</a:t>
            </a:r>
            <a:r>
              <a:rPr spc="-20" dirty="0">
                <a:solidFill>
                  <a:srgbClr val="5C5B5A"/>
                </a:solidFill>
              </a:rPr>
              <a:t> </a:t>
            </a:r>
            <a:r>
              <a:rPr dirty="0">
                <a:solidFill>
                  <a:srgbClr val="5C5B5A"/>
                </a:solidFill>
              </a:rPr>
              <a:t>their</a:t>
            </a:r>
            <a:r>
              <a:rPr spc="-15" dirty="0">
                <a:solidFill>
                  <a:srgbClr val="5C5B5A"/>
                </a:solidFill>
              </a:rPr>
              <a:t> </a:t>
            </a:r>
            <a:r>
              <a:rPr dirty="0"/>
              <a:t>local</a:t>
            </a:r>
            <a:r>
              <a:rPr spc="-15" dirty="0"/>
              <a:t> </a:t>
            </a:r>
            <a:r>
              <a:rPr dirty="0"/>
              <a:t>area</a:t>
            </a:r>
            <a:r>
              <a:rPr spc="-15" dirty="0"/>
              <a:t> </a:t>
            </a:r>
            <a:r>
              <a:rPr dirty="0"/>
              <a:t>is</a:t>
            </a:r>
            <a:r>
              <a:rPr spc="-30" dirty="0"/>
              <a:t> </a:t>
            </a:r>
            <a:r>
              <a:rPr dirty="0"/>
              <a:t>well</a:t>
            </a:r>
            <a:r>
              <a:rPr spc="-60" dirty="0"/>
              <a:t> </a:t>
            </a:r>
            <a:r>
              <a:rPr dirty="0"/>
              <a:t>maintained</a:t>
            </a:r>
            <a:r>
              <a:rPr spc="-5" dirty="0"/>
              <a:t> </a:t>
            </a:r>
            <a:r>
              <a:rPr dirty="0">
                <a:solidFill>
                  <a:srgbClr val="5C5B5A"/>
                </a:solidFill>
              </a:rPr>
              <a:t>has</a:t>
            </a:r>
            <a:r>
              <a:rPr spc="-30" dirty="0">
                <a:solidFill>
                  <a:srgbClr val="5C5B5A"/>
                </a:solidFill>
              </a:rPr>
              <a:t> </a:t>
            </a:r>
            <a:r>
              <a:rPr dirty="0">
                <a:solidFill>
                  <a:srgbClr val="5C5B5A"/>
                </a:solidFill>
              </a:rPr>
              <a:t>remained</a:t>
            </a:r>
            <a:r>
              <a:rPr spc="-20" dirty="0">
                <a:solidFill>
                  <a:srgbClr val="5C5B5A"/>
                </a:solidFill>
              </a:rPr>
              <a:t> </a:t>
            </a:r>
            <a:r>
              <a:rPr dirty="0">
                <a:solidFill>
                  <a:srgbClr val="5C5B5A"/>
                </a:solidFill>
              </a:rPr>
              <a:t>stable</a:t>
            </a:r>
            <a:r>
              <a:rPr spc="-20" dirty="0">
                <a:solidFill>
                  <a:srgbClr val="5C5B5A"/>
                </a:solidFill>
              </a:rPr>
              <a:t> </a:t>
            </a:r>
            <a:r>
              <a:rPr dirty="0">
                <a:solidFill>
                  <a:srgbClr val="5C5B5A"/>
                </a:solidFill>
              </a:rPr>
              <a:t>since</a:t>
            </a:r>
            <a:r>
              <a:rPr spc="-30" dirty="0">
                <a:solidFill>
                  <a:srgbClr val="5C5B5A"/>
                </a:solidFill>
              </a:rPr>
              <a:t> </a:t>
            </a:r>
            <a:r>
              <a:rPr dirty="0">
                <a:solidFill>
                  <a:srgbClr val="5C5B5A"/>
                </a:solidFill>
              </a:rPr>
              <a:t>July</a:t>
            </a:r>
            <a:r>
              <a:rPr spc="-20" dirty="0">
                <a:solidFill>
                  <a:srgbClr val="5C5B5A"/>
                </a:solidFill>
              </a:rPr>
              <a:t> 2024 </a:t>
            </a:r>
            <a:r>
              <a:rPr dirty="0">
                <a:solidFill>
                  <a:srgbClr val="5C5B5A"/>
                </a:solidFill>
              </a:rPr>
              <a:t>(S14),</a:t>
            </a:r>
            <a:r>
              <a:rPr spc="-25" dirty="0">
                <a:solidFill>
                  <a:srgbClr val="5C5B5A"/>
                </a:solidFill>
              </a:rPr>
              <a:t> </a:t>
            </a:r>
            <a:r>
              <a:rPr dirty="0">
                <a:solidFill>
                  <a:srgbClr val="5C5B5A"/>
                </a:solidFill>
              </a:rPr>
              <a:t>with</a:t>
            </a:r>
            <a:r>
              <a:rPr spc="-45" dirty="0">
                <a:solidFill>
                  <a:srgbClr val="5C5B5A"/>
                </a:solidFill>
              </a:rPr>
              <a:t> </a:t>
            </a:r>
            <a:r>
              <a:rPr dirty="0">
                <a:solidFill>
                  <a:srgbClr val="5C5B5A"/>
                </a:solidFill>
              </a:rPr>
              <a:t>3</a:t>
            </a:r>
            <a:r>
              <a:rPr spc="-20" dirty="0">
                <a:solidFill>
                  <a:srgbClr val="5C5B5A"/>
                </a:solidFill>
              </a:rPr>
              <a:t> </a:t>
            </a:r>
            <a:r>
              <a:rPr dirty="0">
                <a:solidFill>
                  <a:srgbClr val="5C5B5A"/>
                </a:solidFill>
              </a:rPr>
              <a:t>in</a:t>
            </a:r>
            <a:r>
              <a:rPr spc="-20" dirty="0">
                <a:solidFill>
                  <a:srgbClr val="5C5B5A"/>
                </a:solidFill>
              </a:rPr>
              <a:t> </a:t>
            </a:r>
            <a:r>
              <a:rPr dirty="0">
                <a:solidFill>
                  <a:srgbClr val="5C5B5A"/>
                </a:solidFill>
              </a:rPr>
              <a:t>5</a:t>
            </a:r>
            <a:r>
              <a:rPr spc="-20" dirty="0">
                <a:solidFill>
                  <a:srgbClr val="5C5B5A"/>
                </a:solidFill>
              </a:rPr>
              <a:t> </a:t>
            </a:r>
            <a:r>
              <a:rPr dirty="0">
                <a:solidFill>
                  <a:srgbClr val="5C5B5A"/>
                </a:solidFill>
              </a:rPr>
              <a:t>(61%)</a:t>
            </a:r>
            <a:r>
              <a:rPr spc="-5" dirty="0">
                <a:solidFill>
                  <a:srgbClr val="5C5B5A"/>
                </a:solidFill>
              </a:rPr>
              <a:t> </a:t>
            </a:r>
            <a:r>
              <a:rPr dirty="0">
                <a:solidFill>
                  <a:srgbClr val="5C5B5A"/>
                </a:solidFill>
              </a:rPr>
              <a:t>respondents</a:t>
            </a:r>
            <a:r>
              <a:rPr spc="-20" dirty="0">
                <a:solidFill>
                  <a:srgbClr val="5C5B5A"/>
                </a:solidFill>
              </a:rPr>
              <a:t> </a:t>
            </a:r>
            <a:r>
              <a:rPr dirty="0">
                <a:solidFill>
                  <a:srgbClr val="5C5B5A"/>
                </a:solidFill>
              </a:rPr>
              <a:t>agreeing</a:t>
            </a:r>
            <a:r>
              <a:rPr spc="-10" dirty="0">
                <a:solidFill>
                  <a:srgbClr val="5C5B5A"/>
                </a:solidFill>
              </a:rPr>
              <a:t> </a:t>
            </a:r>
            <a:r>
              <a:rPr dirty="0">
                <a:solidFill>
                  <a:srgbClr val="5C5B5A"/>
                </a:solidFill>
              </a:rPr>
              <a:t>and</a:t>
            </a:r>
            <a:r>
              <a:rPr spc="-25" dirty="0">
                <a:solidFill>
                  <a:srgbClr val="5C5B5A"/>
                </a:solidFill>
              </a:rPr>
              <a:t> </a:t>
            </a:r>
            <a:r>
              <a:rPr dirty="0">
                <a:solidFill>
                  <a:srgbClr val="5C5B5A"/>
                </a:solidFill>
              </a:rPr>
              <a:t>2</a:t>
            </a:r>
            <a:r>
              <a:rPr spc="-15" dirty="0">
                <a:solidFill>
                  <a:srgbClr val="5C5B5A"/>
                </a:solidFill>
              </a:rPr>
              <a:t> </a:t>
            </a:r>
            <a:r>
              <a:rPr dirty="0">
                <a:solidFill>
                  <a:srgbClr val="5C5B5A"/>
                </a:solidFill>
              </a:rPr>
              <a:t>in</a:t>
            </a:r>
            <a:r>
              <a:rPr spc="-20" dirty="0">
                <a:solidFill>
                  <a:srgbClr val="5C5B5A"/>
                </a:solidFill>
              </a:rPr>
              <a:t> </a:t>
            </a:r>
            <a:r>
              <a:rPr dirty="0">
                <a:solidFill>
                  <a:srgbClr val="5C5B5A"/>
                </a:solidFill>
              </a:rPr>
              <a:t>5</a:t>
            </a:r>
            <a:r>
              <a:rPr spc="-20" dirty="0">
                <a:solidFill>
                  <a:srgbClr val="5C5B5A"/>
                </a:solidFill>
              </a:rPr>
              <a:t> </a:t>
            </a:r>
            <a:r>
              <a:rPr dirty="0">
                <a:solidFill>
                  <a:srgbClr val="5C5B5A"/>
                </a:solidFill>
              </a:rPr>
              <a:t>(39%)</a:t>
            </a:r>
            <a:r>
              <a:rPr spc="10" dirty="0">
                <a:solidFill>
                  <a:srgbClr val="5C5B5A"/>
                </a:solidFill>
              </a:rPr>
              <a:t> </a:t>
            </a:r>
            <a:r>
              <a:rPr spc="-10" dirty="0">
                <a:solidFill>
                  <a:srgbClr val="5C5B5A"/>
                </a:solidFill>
              </a:rPr>
              <a:t>disagreeing.</a:t>
            </a:r>
          </a:p>
        </p:txBody>
      </p:sp>
      <p:sp>
        <p:nvSpPr>
          <p:cNvPr id="3" name="object 3"/>
          <p:cNvSpPr txBox="1"/>
          <p:nvPr/>
        </p:nvSpPr>
        <p:spPr>
          <a:xfrm>
            <a:off x="2594229" y="1306829"/>
            <a:ext cx="6999605"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5C5B5A"/>
                </a:solidFill>
                <a:latin typeface="Arial"/>
                <a:cs typeface="Arial"/>
              </a:rPr>
              <a:t>To</a:t>
            </a:r>
            <a:r>
              <a:rPr sz="1500" b="1" spc="-25" dirty="0">
                <a:solidFill>
                  <a:srgbClr val="5C5B5A"/>
                </a:solidFill>
                <a:latin typeface="Arial"/>
                <a:cs typeface="Arial"/>
              </a:rPr>
              <a:t> </a:t>
            </a:r>
            <a:r>
              <a:rPr sz="1500" b="1" dirty="0">
                <a:solidFill>
                  <a:srgbClr val="5C5B5A"/>
                </a:solidFill>
                <a:latin typeface="Arial"/>
                <a:cs typeface="Arial"/>
              </a:rPr>
              <a:t>what</a:t>
            </a:r>
            <a:r>
              <a:rPr sz="1500" b="1" spc="-65" dirty="0">
                <a:solidFill>
                  <a:srgbClr val="5C5B5A"/>
                </a:solidFill>
                <a:latin typeface="Arial"/>
                <a:cs typeface="Arial"/>
              </a:rPr>
              <a:t> </a:t>
            </a:r>
            <a:r>
              <a:rPr sz="1500" b="1" dirty="0">
                <a:solidFill>
                  <a:srgbClr val="5C5B5A"/>
                </a:solidFill>
                <a:latin typeface="Arial"/>
                <a:cs typeface="Arial"/>
              </a:rPr>
              <a:t>extent</a:t>
            </a:r>
            <a:r>
              <a:rPr sz="1500" b="1" spc="-45" dirty="0">
                <a:solidFill>
                  <a:srgbClr val="5C5B5A"/>
                </a:solidFill>
                <a:latin typeface="Arial"/>
                <a:cs typeface="Arial"/>
              </a:rPr>
              <a:t> </a:t>
            </a:r>
            <a:r>
              <a:rPr sz="1500" b="1" dirty="0">
                <a:solidFill>
                  <a:srgbClr val="5C5B5A"/>
                </a:solidFill>
                <a:latin typeface="Arial"/>
                <a:cs typeface="Arial"/>
              </a:rPr>
              <a:t>do</a:t>
            </a:r>
            <a:r>
              <a:rPr sz="1500" b="1" spc="-30" dirty="0">
                <a:solidFill>
                  <a:srgbClr val="5C5B5A"/>
                </a:solidFill>
                <a:latin typeface="Arial"/>
                <a:cs typeface="Arial"/>
              </a:rPr>
              <a:t> </a:t>
            </a:r>
            <a:r>
              <a:rPr sz="1500" b="1" dirty="0">
                <a:solidFill>
                  <a:srgbClr val="5C5B5A"/>
                </a:solidFill>
                <a:latin typeface="Arial"/>
                <a:cs typeface="Arial"/>
              </a:rPr>
              <a:t>you</a:t>
            </a:r>
            <a:r>
              <a:rPr sz="1500" b="1" spc="15" dirty="0">
                <a:solidFill>
                  <a:srgbClr val="5C5B5A"/>
                </a:solidFill>
                <a:latin typeface="Arial"/>
                <a:cs typeface="Arial"/>
              </a:rPr>
              <a:t> </a:t>
            </a:r>
            <a:r>
              <a:rPr sz="1500" b="1" dirty="0">
                <a:solidFill>
                  <a:srgbClr val="5C5B5A"/>
                </a:solidFill>
                <a:latin typeface="Arial"/>
                <a:cs typeface="Arial"/>
              </a:rPr>
              <a:t>agree</a:t>
            </a:r>
            <a:r>
              <a:rPr sz="1500" b="1" spc="-30" dirty="0">
                <a:solidFill>
                  <a:srgbClr val="5C5B5A"/>
                </a:solidFill>
                <a:latin typeface="Arial"/>
                <a:cs typeface="Arial"/>
              </a:rPr>
              <a:t> </a:t>
            </a:r>
            <a:r>
              <a:rPr sz="1500" b="1" dirty="0">
                <a:solidFill>
                  <a:srgbClr val="5C5B5A"/>
                </a:solidFill>
                <a:latin typeface="Arial"/>
                <a:cs typeface="Arial"/>
              </a:rPr>
              <a:t>or</a:t>
            </a:r>
            <a:r>
              <a:rPr sz="1500" b="1" spc="-30" dirty="0">
                <a:solidFill>
                  <a:srgbClr val="5C5B5A"/>
                </a:solidFill>
                <a:latin typeface="Arial"/>
                <a:cs typeface="Arial"/>
              </a:rPr>
              <a:t> </a:t>
            </a:r>
            <a:r>
              <a:rPr sz="1500" b="1" dirty="0">
                <a:solidFill>
                  <a:srgbClr val="5C5B5A"/>
                </a:solidFill>
                <a:latin typeface="Arial"/>
                <a:cs typeface="Arial"/>
              </a:rPr>
              <a:t>disagree</a:t>
            </a:r>
            <a:r>
              <a:rPr sz="1500" b="1" spc="-45" dirty="0">
                <a:solidFill>
                  <a:srgbClr val="5C5B5A"/>
                </a:solidFill>
                <a:latin typeface="Arial"/>
                <a:cs typeface="Arial"/>
              </a:rPr>
              <a:t> </a:t>
            </a:r>
            <a:r>
              <a:rPr sz="1500" b="1" dirty="0">
                <a:solidFill>
                  <a:srgbClr val="5C5B5A"/>
                </a:solidFill>
                <a:latin typeface="Arial"/>
                <a:cs typeface="Arial"/>
              </a:rPr>
              <a:t>‘my</a:t>
            </a:r>
            <a:r>
              <a:rPr sz="1500" b="1" spc="-30" dirty="0">
                <a:solidFill>
                  <a:srgbClr val="5C5B5A"/>
                </a:solidFill>
                <a:latin typeface="Arial"/>
                <a:cs typeface="Arial"/>
              </a:rPr>
              <a:t> </a:t>
            </a:r>
            <a:r>
              <a:rPr sz="1500" b="1" dirty="0">
                <a:solidFill>
                  <a:srgbClr val="5C5B5A"/>
                </a:solidFill>
                <a:latin typeface="Arial"/>
                <a:cs typeface="Arial"/>
              </a:rPr>
              <a:t>local</a:t>
            </a:r>
            <a:r>
              <a:rPr sz="1500" b="1" spc="-45" dirty="0">
                <a:solidFill>
                  <a:srgbClr val="5C5B5A"/>
                </a:solidFill>
                <a:latin typeface="Arial"/>
                <a:cs typeface="Arial"/>
              </a:rPr>
              <a:t> </a:t>
            </a:r>
            <a:r>
              <a:rPr sz="1500" b="1" dirty="0">
                <a:solidFill>
                  <a:srgbClr val="5C5B5A"/>
                </a:solidFill>
                <a:latin typeface="Arial"/>
                <a:cs typeface="Arial"/>
              </a:rPr>
              <a:t>area</a:t>
            </a:r>
            <a:r>
              <a:rPr sz="1500" b="1" spc="-45" dirty="0">
                <a:solidFill>
                  <a:srgbClr val="5C5B5A"/>
                </a:solidFill>
                <a:latin typeface="Arial"/>
                <a:cs typeface="Arial"/>
              </a:rPr>
              <a:t> </a:t>
            </a:r>
            <a:r>
              <a:rPr sz="1500" b="1" dirty="0">
                <a:solidFill>
                  <a:srgbClr val="5C5B5A"/>
                </a:solidFill>
                <a:latin typeface="Arial"/>
                <a:cs typeface="Arial"/>
              </a:rPr>
              <a:t>is</a:t>
            </a:r>
            <a:r>
              <a:rPr sz="1500" b="1" spc="-30" dirty="0">
                <a:solidFill>
                  <a:srgbClr val="5C5B5A"/>
                </a:solidFill>
                <a:latin typeface="Arial"/>
                <a:cs typeface="Arial"/>
              </a:rPr>
              <a:t> </a:t>
            </a:r>
            <a:r>
              <a:rPr sz="1500" b="1" dirty="0">
                <a:solidFill>
                  <a:srgbClr val="5C5B5A"/>
                </a:solidFill>
                <a:latin typeface="Arial"/>
                <a:cs typeface="Arial"/>
              </a:rPr>
              <a:t>well</a:t>
            </a:r>
            <a:r>
              <a:rPr sz="1500" b="1" spc="-70" dirty="0">
                <a:solidFill>
                  <a:srgbClr val="5C5B5A"/>
                </a:solidFill>
                <a:latin typeface="Arial"/>
                <a:cs typeface="Arial"/>
              </a:rPr>
              <a:t> </a:t>
            </a:r>
            <a:r>
              <a:rPr sz="1500" b="1" spc="-10" dirty="0">
                <a:solidFill>
                  <a:srgbClr val="5C5B5A"/>
                </a:solidFill>
                <a:latin typeface="Arial"/>
                <a:cs typeface="Arial"/>
              </a:rPr>
              <a:t>maintained’…..</a:t>
            </a:r>
            <a:endParaRPr sz="1500">
              <a:latin typeface="Arial"/>
              <a:cs typeface="Arial"/>
            </a:endParaRPr>
          </a:p>
        </p:txBody>
      </p:sp>
      <p:sp>
        <p:nvSpPr>
          <p:cNvPr id="4" name="object 4"/>
          <p:cNvSpPr/>
          <p:nvPr/>
        </p:nvSpPr>
        <p:spPr>
          <a:xfrm>
            <a:off x="1585213" y="2153920"/>
            <a:ext cx="9057005" cy="169545"/>
          </a:xfrm>
          <a:custGeom>
            <a:avLst/>
            <a:gdLst/>
            <a:ahLst/>
            <a:cxnLst/>
            <a:rect l="l" t="t" r="r" b="b"/>
            <a:pathLst>
              <a:path w="9057005" h="169544">
                <a:moveTo>
                  <a:pt x="0" y="0"/>
                </a:moveTo>
                <a:lnTo>
                  <a:pt x="905002" y="55879"/>
                </a:lnTo>
                <a:lnTo>
                  <a:pt x="1811782" y="55879"/>
                </a:lnTo>
                <a:lnTo>
                  <a:pt x="2717038" y="113791"/>
                </a:lnTo>
                <a:lnTo>
                  <a:pt x="3622294" y="169544"/>
                </a:lnTo>
                <a:lnTo>
                  <a:pt x="4527550" y="169544"/>
                </a:lnTo>
                <a:lnTo>
                  <a:pt x="5434330" y="169544"/>
                </a:lnTo>
                <a:lnTo>
                  <a:pt x="6339586" y="55879"/>
                </a:lnTo>
                <a:lnTo>
                  <a:pt x="7244842" y="0"/>
                </a:lnTo>
                <a:lnTo>
                  <a:pt x="8151621" y="55879"/>
                </a:lnTo>
                <a:lnTo>
                  <a:pt x="9056496" y="0"/>
                </a:lnTo>
              </a:path>
            </a:pathLst>
          </a:custGeom>
          <a:ln w="28575">
            <a:solidFill>
              <a:srgbClr val="009590"/>
            </a:solidFill>
          </a:ln>
        </p:spPr>
        <p:txBody>
          <a:bodyPr wrap="square" lIns="0" tIns="0" rIns="0" bIns="0" rtlCol="0"/>
          <a:lstStyle/>
          <a:p>
            <a:endParaRPr/>
          </a:p>
        </p:txBody>
      </p:sp>
      <p:sp>
        <p:nvSpPr>
          <p:cNvPr id="5" name="object 5"/>
          <p:cNvSpPr txBox="1"/>
          <p:nvPr/>
        </p:nvSpPr>
        <p:spPr>
          <a:xfrm>
            <a:off x="1393316" y="183616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14%</a:t>
            </a:r>
            <a:endParaRPr sz="1400">
              <a:latin typeface="Arial"/>
              <a:cs typeface="Arial"/>
            </a:endParaRPr>
          </a:p>
        </p:txBody>
      </p:sp>
      <p:sp>
        <p:nvSpPr>
          <p:cNvPr id="6" name="object 6"/>
          <p:cNvSpPr txBox="1"/>
          <p:nvPr/>
        </p:nvSpPr>
        <p:spPr>
          <a:xfrm>
            <a:off x="2299207"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7" name="object 7"/>
          <p:cNvSpPr txBox="1"/>
          <p:nvPr/>
        </p:nvSpPr>
        <p:spPr>
          <a:xfrm>
            <a:off x="3205098"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8" name="object 8"/>
          <p:cNvSpPr txBox="1"/>
          <p:nvPr/>
        </p:nvSpPr>
        <p:spPr>
          <a:xfrm>
            <a:off x="4110609" y="1949323"/>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12%</a:t>
            </a:r>
            <a:endParaRPr sz="1400">
              <a:latin typeface="Arial"/>
              <a:cs typeface="Arial"/>
            </a:endParaRPr>
          </a:p>
        </p:txBody>
      </p:sp>
      <p:sp>
        <p:nvSpPr>
          <p:cNvPr id="9" name="object 9"/>
          <p:cNvSpPr txBox="1"/>
          <p:nvPr/>
        </p:nvSpPr>
        <p:spPr>
          <a:xfrm>
            <a:off x="5024120" y="2005711"/>
            <a:ext cx="36893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11%</a:t>
            </a:r>
            <a:endParaRPr sz="1400">
              <a:latin typeface="Arial"/>
              <a:cs typeface="Arial"/>
            </a:endParaRPr>
          </a:p>
        </p:txBody>
      </p:sp>
      <p:sp>
        <p:nvSpPr>
          <p:cNvPr id="10" name="object 10"/>
          <p:cNvSpPr txBox="1"/>
          <p:nvPr/>
        </p:nvSpPr>
        <p:spPr>
          <a:xfrm>
            <a:off x="5930010" y="2005711"/>
            <a:ext cx="36893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11%</a:t>
            </a:r>
            <a:endParaRPr sz="1400">
              <a:latin typeface="Arial"/>
              <a:cs typeface="Arial"/>
            </a:endParaRPr>
          </a:p>
        </p:txBody>
      </p:sp>
      <p:sp>
        <p:nvSpPr>
          <p:cNvPr id="11" name="object 11"/>
          <p:cNvSpPr txBox="1"/>
          <p:nvPr/>
        </p:nvSpPr>
        <p:spPr>
          <a:xfrm>
            <a:off x="6835520" y="2005711"/>
            <a:ext cx="36893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11%</a:t>
            </a:r>
            <a:endParaRPr sz="1400">
              <a:latin typeface="Arial"/>
              <a:cs typeface="Arial"/>
            </a:endParaRPr>
          </a:p>
        </p:txBody>
      </p:sp>
      <p:sp>
        <p:nvSpPr>
          <p:cNvPr id="12" name="object 12"/>
          <p:cNvSpPr txBox="1"/>
          <p:nvPr/>
        </p:nvSpPr>
        <p:spPr>
          <a:xfrm>
            <a:off x="7733792"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13" name="object 13"/>
          <p:cNvSpPr txBox="1"/>
          <p:nvPr/>
        </p:nvSpPr>
        <p:spPr>
          <a:xfrm>
            <a:off x="8639682" y="183616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14%</a:t>
            </a:r>
            <a:endParaRPr sz="1400">
              <a:latin typeface="Arial"/>
              <a:cs typeface="Arial"/>
            </a:endParaRPr>
          </a:p>
        </p:txBody>
      </p:sp>
      <p:sp>
        <p:nvSpPr>
          <p:cNvPr id="14" name="object 14"/>
          <p:cNvSpPr txBox="1"/>
          <p:nvPr/>
        </p:nvSpPr>
        <p:spPr>
          <a:xfrm>
            <a:off x="9545193"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15" name="object 15"/>
          <p:cNvSpPr txBox="1"/>
          <p:nvPr/>
        </p:nvSpPr>
        <p:spPr>
          <a:xfrm>
            <a:off x="10451083" y="183616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14%</a:t>
            </a:r>
            <a:endParaRPr sz="1400">
              <a:latin typeface="Arial"/>
              <a:cs typeface="Arial"/>
            </a:endParaRPr>
          </a:p>
        </p:txBody>
      </p:sp>
      <p:sp>
        <p:nvSpPr>
          <p:cNvPr id="16" name="object 16"/>
          <p:cNvSpPr/>
          <p:nvPr/>
        </p:nvSpPr>
        <p:spPr>
          <a:xfrm>
            <a:off x="1767967" y="5608332"/>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17" name="object 17"/>
          <p:cNvSpPr txBox="1"/>
          <p:nvPr/>
        </p:nvSpPr>
        <p:spPr>
          <a:xfrm>
            <a:off x="2025142" y="5484672"/>
            <a:ext cx="117284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Definitely</a:t>
            </a:r>
            <a:r>
              <a:rPr sz="1300" spc="-45" dirty="0">
                <a:solidFill>
                  <a:srgbClr val="585858"/>
                </a:solidFill>
                <a:latin typeface="Arial"/>
                <a:cs typeface="Arial"/>
              </a:rPr>
              <a:t> </a:t>
            </a:r>
            <a:r>
              <a:rPr sz="1300" spc="-20" dirty="0">
                <a:solidFill>
                  <a:srgbClr val="585858"/>
                </a:solidFill>
                <a:latin typeface="Arial"/>
                <a:cs typeface="Arial"/>
              </a:rPr>
              <a:t>agree</a:t>
            </a:r>
            <a:endParaRPr sz="1300">
              <a:latin typeface="Arial"/>
              <a:cs typeface="Arial"/>
            </a:endParaRPr>
          </a:p>
        </p:txBody>
      </p:sp>
      <p:sp>
        <p:nvSpPr>
          <p:cNvPr id="18" name="object 18"/>
          <p:cNvSpPr/>
          <p:nvPr/>
        </p:nvSpPr>
        <p:spPr>
          <a:xfrm>
            <a:off x="1639189" y="2769235"/>
            <a:ext cx="9057005" cy="412750"/>
          </a:xfrm>
          <a:custGeom>
            <a:avLst/>
            <a:gdLst/>
            <a:ahLst/>
            <a:cxnLst/>
            <a:rect l="l" t="t" r="r" b="b"/>
            <a:pathLst>
              <a:path w="9057005" h="412750">
                <a:moveTo>
                  <a:pt x="0" y="336676"/>
                </a:moveTo>
                <a:lnTo>
                  <a:pt x="905891" y="300100"/>
                </a:lnTo>
                <a:lnTo>
                  <a:pt x="1811147" y="412368"/>
                </a:lnTo>
                <a:lnTo>
                  <a:pt x="2716403" y="336676"/>
                </a:lnTo>
                <a:lnTo>
                  <a:pt x="3623183" y="336676"/>
                </a:lnTo>
                <a:lnTo>
                  <a:pt x="4528439" y="300100"/>
                </a:lnTo>
                <a:lnTo>
                  <a:pt x="5433695" y="0"/>
                </a:lnTo>
                <a:lnTo>
                  <a:pt x="6338951" y="262000"/>
                </a:lnTo>
                <a:lnTo>
                  <a:pt x="7245731" y="262000"/>
                </a:lnTo>
                <a:lnTo>
                  <a:pt x="8150986" y="112649"/>
                </a:lnTo>
                <a:lnTo>
                  <a:pt x="9056624" y="187325"/>
                </a:lnTo>
              </a:path>
            </a:pathLst>
          </a:custGeom>
          <a:ln w="28575">
            <a:solidFill>
              <a:srgbClr val="6CD4CE"/>
            </a:solidFill>
          </a:ln>
        </p:spPr>
        <p:txBody>
          <a:bodyPr wrap="square" lIns="0" tIns="0" rIns="0" bIns="0" rtlCol="0"/>
          <a:lstStyle/>
          <a:p>
            <a:endParaRPr/>
          </a:p>
        </p:txBody>
      </p:sp>
      <p:sp>
        <p:nvSpPr>
          <p:cNvPr id="19" name="object 19"/>
          <p:cNvSpPr txBox="1"/>
          <p:nvPr/>
        </p:nvSpPr>
        <p:spPr>
          <a:xfrm>
            <a:off x="1447291" y="2789047"/>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43%</a:t>
            </a:r>
            <a:endParaRPr sz="1400">
              <a:latin typeface="Arial"/>
              <a:cs typeface="Arial"/>
            </a:endParaRPr>
          </a:p>
        </p:txBody>
      </p:sp>
      <p:sp>
        <p:nvSpPr>
          <p:cNvPr id="20" name="object 20"/>
          <p:cNvSpPr txBox="1"/>
          <p:nvPr/>
        </p:nvSpPr>
        <p:spPr>
          <a:xfrm>
            <a:off x="2353182" y="275158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44%</a:t>
            </a:r>
            <a:endParaRPr sz="1400">
              <a:latin typeface="Arial"/>
              <a:cs typeface="Arial"/>
            </a:endParaRPr>
          </a:p>
        </p:txBody>
      </p:sp>
      <p:sp>
        <p:nvSpPr>
          <p:cNvPr id="21" name="object 21"/>
          <p:cNvSpPr txBox="1"/>
          <p:nvPr/>
        </p:nvSpPr>
        <p:spPr>
          <a:xfrm>
            <a:off x="3259073" y="286397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41%</a:t>
            </a:r>
            <a:endParaRPr sz="1400">
              <a:latin typeface="Arial"/>
              <a:cs typeface="Arial"/>
            </a:endParaRPr>
          </a:p>
        </p:txBody>
      </p:sp>
      <p:sp>
        <p:nvSpPr>
          <p:cNvPr id="22" name="object 22"/>
          <p:cNvSpPr txBox="1"/>
          <p:nvPr/>
        </p:nvSpPr>
        <p:spPr>
          <a:xfrm>
            <a:off x="4164584" y="2789047"/>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43%</a:t>
            </a:r>
            <a:endParaRPr sz="1400">
              <a:latin typeface="Arial"/>
              <a:cs typeface="Arial"/>
            </a:endParaRPr>
          </a:p>
        </p:txBody>
      </p:sp>
      <p:sp>
        <p:nvSpPr>
          <p:cNvPr id="23" name="object 23"/>
          <p:cNvSpPr txBox="1"/>
          <p:nvPr/>
        </p:nvSpPr>
        <p:spPr>
          <a:xfrm>
            <a:off x="5070475" y="2789047"/>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43%</a:t>
            </a:r>
            <a:endParaRPr sz="1400">
              <a:latin typeface="Arial"/>
              <a:cs typeface="Arial"/>
            </a:endParaRPr>
          </a:p>
        </p:txBody>
      </p:sp>
      <p:sp>
        <p:nvSpPr>
          <p:cNvPr id="24" name="object 24"/>
          <p:cNvSpPr txBox="1"/>
          <p:nvPr/>
        </p:nvSpPr>
        <p:spPr>
          <a:xfrm>
            <a:off x="5976365" y="275158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44%</a:t>
            </a:r>
            <a:endParaRPr sz="1400">
              <a:latin typeface="Arial"/>
              <a:cs typeface="Arial"/>
            </a:endParaRPr>
          </a:p>
        </p:txBody>
      </p:sp>
      <p:sp>
        <p:nvSpPr>
          <p:cNvPr id="25" name="object 25"/>
          <p:cNvSpPr txBox="1"/>
          <p:nvPr/>
        </p:nvSpPr>
        <p:spPr>
          <a:xfrm>
            <a:off x="6881876" y="2451607"/>
            <a:ext cx="38290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52%</a:t>
            </a:r>
            <a:endParaRPr sz="1400">
              <a:latin typeface="Arial"/>
              <a:cs typeface="Arial"/>
            </a:endParaRPr>
          </a:p>
        </p:txBody>
      </p:sp>
      <p:sp>
        <p:nvSpPr>
          <p:cNvPr id="26" name="object 26"/>
          <p:cNvSpPr txBox="1"/>
          <p:nvPr/>
        </p:nvSpPr>
        <p:spPr>
          <a:xfrm>
            <a:off x="7787767" y="2713989"/>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45%</a:t>
            </a:r>
            <a:endParaRPr sz="1400">
              <a:latin typeface="Arial"/>
              <a:cs typeface="Arial"/>
            </a:endParaRPr>
          </a:p>
        </p:txBody>
      </p:sp>
      <p:sp>
        <p:nvSpPr>
          <p:cNvPr id="27" name="object 27"/>
          <p:cNvSpPr txBox="1"/>
          <p:nvPr/>
        </p:nvSpPr>
        <p:spPr>
          <a:xfrm>
            <a:off x="8693657" y="2713989"/>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45%</a:t>
            </a:r>
            <a:endParaRPr sz="1400">
              <a:latin typeface="Arial"/>
              <a:cs typeface="Arial"/>
            </a:endParaRPr>
          </a:p>
        </p:txBody>
      </p:sp>
      <p:sp>
        <p:nvSpPr>
          <p:cNvPr id="28" name="object 28"/>
          <p:cNvSpPr txBox="1"/>
          <p:nvPr/>
        </p:nvSpPr>
        <p:spPr>
          <a:xfrm>
            <a:off x="9599421" y="2564130"/>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49%</a:t>
            </a:r>
            <a:endParaRPr sz="1400">
              <a:latin typeface="Arial"/>
              <a:cs typeface="Arial"/>
            </a:endParaRPr>
          </a:p>
        </p:txBody>
      </p:sp>
      <p:sp>
        <p:nvSpPr>
          <p:cNvPr id="29" name="object 29"/>
          <p:cNvSpPr txBox="1"/>
          <p:nvPr/>
        </p:nvSpPr>
        <p:spPr>
          <a:xfrm>
            <a:off x="10505058" y="2639060"/>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47%</a:t>
            </a:r>
            <a:endParaRPr sz="1400">
              <a:latin typeface="Arial"/>
              <a:cs typeface="Arial"/>
            </a:endParaRPr>
          </a:p>
        </p:txBody>
      </p:sp>
      <p:sp>
        <p:nvSpPr>
          <p:cNvPr id="30" name="object 30"/>
          <p:cNvSpPr/>
          <p:nvPr/>
        </p:nvSpPr>
        <p:spPr>
          <a:xfrm>
            <a:off x="3897629" y="5609945"/>
            <a:ext cx="243840" cy="0"/>
          </a:xfrm>
          <a:custGeom>
            <a:avLst/>
            <a:gdLst/>
            <a:ahLst/>
            <a:cxnLst/>
            <a:rect l="l" t="t" r="r" b="b"/>
            <a:pathLst>
              <a:path w="243839">
                <a:moveTo>
                  <a:pt x="0" y="0"/>
                </a:moveTo>
                <a:lnTo>
                  <a:pt x="243840" y="0"/>
                </a:lnTo>
              </a:path>
            </a:pathLst>
          </a:custGeom>
          <a:ln w="28575">
            <a:solidFill>
              <a:srgbClr val="6CD4CE"/>
            </a:solidFill>
          </a:ln>
        </p:spPr>
        <p:txBody>
          <a:bodyPr wrap="square" lIns="0" tIns="0" rIns="0" bIns="0" rtlCol="0"/>
          <a:lstStyle/>
          <a:p>
            <a:endParaRPr/>
          </a:p>
        </p:txBody>
      </p:sp>
      <p:sp>
        <p:nvSpPr>
          <p:cNvPr id="31" name="object 31"/>
          <p:cNvSpPr txBox="1"/>
          <p:nvPr/>
        </p:nvSpPr>
        <p:spPr>
          <a:xfrm>
            <a:off x="4155185" y="5486196"/>
            <a:ext cx="105219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Tend</a:t>
            </a:r>
            <a:r>
              <a:rPr sz="1300" spc="-35" dirty="0">
                <a:solidFill>
                  <a:srgbClr val="585858"/>
                </a:solidFill>
                <a:latin typeface="Arial"/>
                <a:cs typeface="Arial"/>
              </a:rPr>
              <a:t> </a:t>
            </a:r>
            <a:r>
              <a:rPr sz="1300" dirty="0">
                <a:solidFill>
                  <a:srgbClr val="585858"/>
                </a:solidFill>
                <a:latin typeface="Arial"/>
                <a:cs typeface="Arial"/>
              </a:rPr>
              <a:t>to</a:t>
            </a:r>
            <a:r>
              <a:rPr sz="1300" spc="-30" dirty="0">
                <a:solidFill>
                  <a:srgbClr val="585858"/>
                </a:solidFill>
                <a:latin typeface="Arial"/>
                <a:cs typeface="Arial"/>
              </a:rPr>
              <a:t> </a:t>
            </a:r>
            <a:r>
              <a:rPr sz="1300" spc="-10" dirty="0">
                <a:solidFill>
                  <a:srgbClr val="585858"/>
                </a:solidFill>
                <a:latin typeface="Arial"/>
                <a:cs typeface="Arial"/>
              </a:rPr>
              <a:t>agree</a:t>
            </a:r>
            <a:endParaRPr sz="1300">
              <a:latin typeface="Arial"/>
              <a:cs typeface="Arial"/>
            </a:endParaRPr>
          </a:p>
        </p:txBody>
      </p:sp>
      <p:sp>
        <p:nvSpPr>
          <p:cNvPr id="32" name="object 32"/>
          <p:cNvSpPr/>
          <p:nvPr/>
        </p:nvSpPr>
        <p:spPr>
          <a:xfrm>
            <a:off x="1722754" y="4418076"/>
            <a:ext cx="9057005" cy="118110"/>
          </a:xfrm>
          <a:custGeom>
            <a:avLst/>
            <a:gdLst/>
            <a:ahLst/>
            <a:cxnLst/>
            <a:rect l="l" t="t" r="r" b="b"/>
            <a:pathLst>
              <a:path w="9057005" h="118110">
                <a:moveTo>
                  <a:pt x="0" y="0"/>
                </a:moveTo>
                <a:lnTo>
                  <a:pt x="906144" y="77724"/>
                </a:lnTo>
                <a:lnTo>
                  <a:pt x="1811400" y="39624"/>
                </a:lnTo>
                <a:lnTo>
                  <a:pt x="2716657" y="39624"/>
                </a:lnTo>
                <a:lnTo>
                  <a:pt x="3621912" y="77724"/>
                </a:lnTo>
                <a:lnTo>
                  <a:pt x="4528693" y="59436"/>
                </a:lnTo>
                <a:lnTo>
                  <a:pt x="5433949" y="117729"/>
                </a:lnTo>
                <a:lnTo>
                  <a:pt x="6339205" y="77724"/>
                </a:lnTo>
                <a:lnTo>
                  <a:pt x="7245985" y="97536"/>
                </a:lnTo>
                <a:lnTo>
                  <a:pt x="8151241" y="97536"/>
                </a:lnTo>
                <a:lnTo>
                  <a:pt x="9056624" y="117729"/>
                </a:lnTo>
              </a:path>
            </a:pathLst>
          </a:custGeom>
          <a:ln w="28575">
            <a:solidFill>
              <a:srgbClr val="FF0000"/>
            </a:solidFill>
          </a:ln>
        </p:spPr>
        <p:txBody>
          <a:bodyPr wrap="square" lIns="0" tIns="0" rIns="0" bIns="0" rtlCol="0"/>
          <a:lstStyle/>
          <a:p>
            <a:endParaRPr/>
          </a:p>
        </p:txBody>
      </p:sp>
      <p:graphicFrame>
        <p:nvGraphicFramePr>
          <p:cNvPr id="33" name="object 33"/>
          <p:cNvGraphicFramePr>
            <a:graphicFrameLocks noGrp="1"/>
          </p:cNvGraphicFramePr>
          <p:nvPr/>
        </p:nvGraphicFramePr>
        <p:xfrm>
          <a:off x="1269898" y="4130420"/>
          <a:ext cx="10038715" cy="1096645"/>
        </p:xfrm>
        <a:graphic>
          <a:graphicData uri="http://schemas.openxmlformats.org/drawingml/2006/table">
            <a:tbl>
              <a:tblPr firstRow="1" bandRow="1">
                <a:tableStyleId>{2D5ABB26-0587-4C30-8999-92F81FD0307C}</a:tableStyleId>
              </a:tblPr>
              <a:tblGrid>
                <a:gridCol w="899794">
                  <a:extLst>
                    <a:ext uri="{9D8B030D-6E8A-4147-A177-3AD203B41FA5}">
                      <a16:colId xmlns:a16="http://schemas.microsoft.com/office/drawing/2014/main" val="20000"/>
                    </a:ext>
                  </a:extLst>
                </a:gridCol>
                <a:gridCol w="91694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06144">
                  <a:extLst>
                    <a:ext uri="{9D8B030D-6E8A-4147-A177-3AD203B41FA5}">
                      <a16:colId xmlns:a16="http://schemas.microsoft.com/office/drawing/2014/main" val="20003"/>
                    </a:ext>
                  </a:extLst>
                </a:gridCol>
                <a:gridCol w="908050">
                  <a:extLst>
                    <a:ext uri="{9D8B030D-6E8A-4147-A177-3AD203B41FA5}">
                      <a16:colId xmlns:a16="http://schemas.microsoft.com/office/drawing/2014/main" val="20004"/>
                    </a:ext>
                  </a:extLst>
                </a:gridCol>
                <a:gridCol w="897254">
                  <a:extLst>
                    <a:ext uri="{9D8B030D-6E8A-4147-A177-3AD203B41FA5}">
                      <a16:colId xmlns:a16="http://schemas.microsoft.com/office/drawing/2014/main" val="20005"/>
                    </a:ext>
                  </a:extLst>
                </a:gridCol>
                <a:gridCol w="916939">
                  <a:extLst>
                    <a:ext uri="{9D8B030D-6E8A-4147-A177-3AD203B41FA5}">
                      <a16:colId xmlns:a16="http://schemas.microsoft.com/office/drawing/2014/main" val="20006"/>
                    </a:ext>
                  </a:extLst>
                </a:gridCol>
                <a:gridCol w="9017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888365">
                  <a:extLst>
                    <a:ext uri="{9D8B030D-6E8A-4147-A177-3AD203B41FA5}">
                      <a16:colId xmlns:a16="http://schemas.microsoft.com/office/drawing/2014/main" val="20009"/>
                    </a:ext>
                  </a:extLst>
                </a:gridCol>
                <a:gridCol w="913129">
                  <a:extLst>
                    <a:ext uri="{9D8B030D-6E8A-4147-A177-3AD203B41FA5}">
                      <a16:colId xmlns:a16="http://schemas.microsoft.com/office/drawing/2014/main" val="20010"/>
                    </a:ext>
                  </a:extLst>
                </a:gridCol>
              </a:tblGrid>
              <a:tr h="660400">
                <a:tc>
                  <a:txBody>
                    <a:bodyPr/>
                    <a:lstStyle/>
                    <a:p>
                      <a:pPr marL="4445" algn="ctr">
                        <a:lnSpc>
                          <a:spcPts val="1550"/>
                        </a:lnSpc>
                      </a:pPr>
                      <a:r>
                        <a:rPr sz="1400" spc="-25" dirty="0">
                          <a:solidFill>
                            <a:srgbClr val="5C5B5A"/>
                          </a:solidFill>
                          <a:latin typeface="Arial"/>
                          <a:cs typeface="Arial"/>
                        </a:rPr>
                        <a:t>19%</a:t>
                      </a:r>
                      <a:endParaRPr sz="1400">
                        <a:latin typeface="Arial"/>
                        <a:cs typeface="Arial"/>
                      </a:endParaRPr>
                    </a:p>
                  </a:txBody>
                  <a:tcPr marL="0" marR="0" marT="0" marB="0">
                    <a:lnB w="9525">
                      <a:solidFill>
                        <a:srgbClr val="D9D9D9"/>
                      </a:solidFill>
                      <a:prstDash val="solid"/>
                    </a:lnB>
                  </a:tcPr>
                </a:tc>
                <a:tc>
                  <a:txBody>
                    <a:bodyPr/>
                    <a:lstStyle/>
                    <a:p>
                      <a:pPr algn="ctr">
                        <a:lnSpc>
                          <a:spcPct val="100000"/>
                        </a:lnSpc>
                        <a:spcBef>
                          <a:spcPts val="484"/>
                        </a:spcBef>
                      </a:pPr>
                      <a:r>
                        <a:rPr sz="1400" spc="-25" dirty="0">
                          <a:solidFill>
                            <a:srgbClr val="5C5B5A"/>
                          </a:solidFill>
                          <a:latin typeface="Arial"/>
                          <a:cs typeface="Arial"/>
                        </a:rPr>
                        <a:t>15%</a:t>
                      </a:r>
                      <a:endParaRPr sz="1400">
                        <a:latin typeface="Arial"/>
                        <a:cs typeface="Arial"/>
                      </a:endParaRPr>
                    </a:p>
                  </a:txBody>
                  <a:tcPr marL="0" marR="0" marT="61594" marB="0">
                    <a:lnB w="9525">
                      <a:solidFill>
                        <a:srgbClr val="D9D9D9"/>
                      </a:solidFill>
                      <a:prstDash val="solid"/>
                    </a:lnB>
                  </a:tcPr>
                </a:tc>
                <a:tc>
                  <a:txBody>
                    <a:bodyPr/>
                    <a:lstStyle/>
                    <a:p>
                      <a:pPr algn="ctr">
                        <a:lnSpc>
                          <a:spcPct val="100000"/>
                        </a:lnSpc>
                        <a:spcBef>
                          <a:spcPts val="180"/>
                        </a:spcBef>
                      </a:pPr>
                      <a:r>
                        <a:rPr sz="1400" spc="-25" dirty="0">
                          <a:solidFill>
                            <a:srgbClr val="5C5B5A"/>
                          </a:solidFill>
                          <a:latin typeface="Arial"/>
                          <a:cs typeface="Arial"/>
                        </a:rPr>
                        <a:t>17%</a:t>
                      </a:r>
                      <a:endParaRPr sz="1400">
                        <a:latin typeface="Arial"/>
                        <a:cs typeface="Arial"/>
                      </a:endParaRPr>
                    </a:p>
                  </a:txBody>
                  <a:tcPr marL="0" marR="0" marT="22860" marB="0">
                    <a:lnB w="9525">
                      <a:solidFill>
                        <a:srgbClr val="D9D9D9"/>
                      </a:solidFill>
                      <a:prstDash val="solid"/>
                    </a:lnB>
                  </a:tcPr>
                </a:tc>
                <a:tc>
                  <a:txBody>
                    <a:bodyPr/>
                    <a:lstStyle/>
                    <a:p>
                      <a:pPr algn="ctr">
                        <a:lnSpc>
                          <a:spcPct val="100000"/>
                        </a:lnSpc>
                        <a:spcBef>
                          <a:spcPts val="180"/>
                        </a:spcBef>
                      </a:pPr>
                      <a:r>
                        <a:rPr sz="1400" spc="-25" dirty="0">
                          <a:solidFill>
                            <a:srgbClr val="5C5B5A"/>
                          </a:solidFill>
                          <a:latin typeface="Arial"/>
                          <a:cs typeface="Arial"/>
                        </a:rPr>
                        <a:t>17%</a:t>
                      </a:r>
                      <a:endParaRPr sz="1400">
                        <a:latin typeface="Arial"/>
                        <a:cs typeface="Arial"/>
                      </a:endParaRPr>
                    </a:p>
                  </a:txBody>
                  <a:tcPr marL="0" marR="0" marT="22860" marB="0">
                    <a:lnB w="9525">
                      <a:solidFill>
                        <a:srgbClr val="D9D9D9"/>
                      </a:solidFill>
                      <a:prstDash val="solid"/>
                    </a:lnB>
                  </a:tcPr>
                </a:tc>
                <a:tc>
                  <a:txBody>
                    <a:bodyPr/>
                    <a:lstStyle/>
                    <a:p>
                      <a:pPr algn="ctr">
                        <a:lnSpc>
                          <a:spcPct val="100000"/>
                        </a:lnSpc>
                        <a:spcBef>
                          <a:spcPts val="484"/>
                        </a:spcBef>
                      </a:pPr>
                      <a:r>
                        <a:rPr sz="1400" spc="-25" dirty="0">
                          <a:solidFill>
                            <a:srgbClr val="5C5B5A"/>
                          </a:solidFill>
                          <a:latin typeface="Arial"/>
                          <a:cs typeface="Arial"/>
                        </a:rPr>
                        <a:t>15%</a:t>
                      </a:r>
                      <a:endParaRPr sz="1400">
                        <a:latin typeface="Arial"/>
                        <a:cs typeface="Arial"/>
                      </a:endParaRPr>
                    </a:p>
                  </a:txBody>
                  <a:tcPr marL="0" marR="0" marT="61594" marB="0">
                    <a:lnB w="9525">
                      <a:solidFill>
                        <a:srgbClr val="D9D9D9"/>
                      </a:solidFill>
                      <a:prstDash val="solid"/>
                    </a:lnB>
                  </a:tcPr>
                </a:tc>
                <a:tc>
                  <a:txBody>
                    <a:bodyPr/>
                    <a:lstStyle/>
                    <a:p>
                      <a:pPr marL="1270" algn="ctr">
                        <a:lnSpc>
                          <a:spcPct val="100000"/>
                        </a:lnSpc>
                        <a:spcBef>
                          <a:spcPts val="335"/>
                        </a:spcBef>
                      </a:pPr>
                      <a:r>
                        <a:rPr sz="1400" spc="-25" dirty="0">
                          <a:solidFill>
                            <a:srgbClr val="5C5B5A"/>
                          </a:solidFill>
                          <a:latin typeface="Arial"/>
                          <a:cs typeface="Arial"/>
                        </a:rPr>
                        <a:t>16%</a:t>
                      </a:r>
                      <a:endParaRPr sz="1400">
                        <a:latin typeface="Arial"/>
                        <a:cs typeface="Arial"/>
                      </a:endParaRPr>
                    </a:p>
                  </a:txBody>
                  <a:tcPr marL="0" marR="0" marT="42545" marB="0">
                    <a:lnB w="9525">
                      <a:solidFill>
                        <a:srgbClr val="D9D9D9"/>
                      </a:solidFill>
                      <a:prstDash val="solid"/>
                    </a:lnB>
                  </a:tcPr>
                </a:tc>
                <a:tc>
                  <a:txBody>
                    <a:bodyPr/>
                    <a:lstStyle/>
                    <a:p>
                      <a:pPr algn="ctr">
                        <a:lnSpc>
                          <a:spcPct val="100000"/>
                        </a:lnSpc>
                        <a:spcBef>
                          <a:spcPts val="795"/>
                        </a:spcBef>
                      </a:pPr>
                      <a:r>
                        <a:rPr sz="1400" spc="-25" dirty="0">
                          <a:solidFill>
                            <a:srgbClr val="5C5B5A"/>
                          </a:solidFill>
                          <a:latin typeface="Arial"/>
                          <a:cs typeface="Arial"/>
                        </a:rPr>
                        <a:t>13%</a:t>
                      </a:r>
                      <a:endParaRPr sz="1400">
                        <a:latin typeface="Arial"/>
                        <a:cs typeface="Arial"/>
                      </a:endParaRPr>
                    </a:p>
                  </a:txBody>
                  <a:tcPr marL="0" marR="0" marT="100965" marB="0">
                    <a:lnB w="9525">
                      <a:solidFill>
                        <a:srgbClr val="D9D9D9"/>
                      </a:solidFill>
                      <a:prstDash val="solid"/>
                    </a:lnB>
                  </a:tcPr>
                </a:tc>
                <a:tc>
                  <a:txBody>
                    <a:bodyPr/>
                    <a:lstStyle/>
                    <a:p>
                      <a:pPr algn="ctr">
                        <a:lnSpc>
                          <a:spcPct val="100000"/>
                        </a:lnSpc>
                        <a:spcBef>
                          <a:spcPts val="484"/>
                        </a:spcBef>
                      </a:pPr>
                      <a:r>
                        <a:rPr sz="1400" spc="-25" dirty="0">
                          <a:solidFill>
                            <a:srgbClr val="5C5B5A"/>
                          </a:solidFill>
                          <a:latin typeface="Arial"/>
                          <a:cs typeface="Arial"/>
                        </a:rPr>
                        <a:t>15%</a:t>
                      </a:r>
                      <a:endParaRPr sz="1400">
                        <a:latin typeface="Arial"/>
                        <a:cs typeface="Arial"/>
                      </a:endParaRPr>
                    </a:p>
                  </a:txBody>
                  <a:tcPr marL="0" marR="0" marT="61594" marB="0">
                    <a:lnB w="9525">
                      <a:solidFill>
                        <a:srgbClr val="D9D9D9"/>
                      </a:solidFill>
                      <a:prstDash val="solid"/>
                    </a:lnB>
                  </a:tcPr>
                </a:tc>
                <a:tc>
                  <a:txBody>
                    <a:bodyPr/>
                    <a:lstStyle/>
                    <a:p>
                      <a:pPr marR="3175" algn="ctr">
                        <a:lnSpc>
                          <a:spcPct val="100000"/>
                        </a:lnSpc>
                        <a:spcBef>
                          <a:spcPts val="645"/>
                        </a:spcBef>
                      </a:pPr>
                      <a:r>
                        <a:rPr sz="1400" spc="-25" dirty="0">
                          <a:solidFill>
                            <a:srgbClr val="5C5B5A"/>
                          </a:solidFill>
                          <a:latin typeface="Arial"/>
                          <a:cs typeface="Arial"/>
                        </a:rPr>
                        <a:t>14%</a:t>
                      </a:r>
                      <a:endParaRPr sz="1400">
                        <a:latin typeface="Arial"/>
                        <a:cs typeface="Arial"/>
                      </a:endParaRPr>
                    </a:p>
                  </a:txBody>
                  <a:tcPr marL="0" marR="0" marT="81915" marB="0">
                    <a:lnB w="9525">
                      <a:solidFill>
                        <a:srgbClr val="D9D9D9"/>
                      </a:solidFill>
                      <a:prstDash val="solid"/>
                    </a:lnB>
                  </a:tcPr>
                </a:tc>
                <a:tc>
                  <a:txBody>
                    <a:bodyPr/>
                    <a:lstStyle/>
                    <a:p>
                      <a:pPr algn="ctr">
                        <a:lnSpc>
                          <a:spcPct val="100000"/>
                        </a:lnSpc>
                        <a:spcBef>
                          <a:spcPts val="645"/>
                        </a:spcBef>
                      </a:pPr>
                      <a:r>
                        <a:rPr sz="1400" spc="-25" dirty="0">
                          <a:solidFill>
                            <a:srgbClr val="5C5B5A"/>
                          </a:solidFill>
                          <a:latin typeface="Arial"/>
                          <a:cs typeface="Arial"/>
                        </a:rPr>
                        <a:t>14%</a:t>
                      </a:r>
                      <a:endParaRPr sz="1400">
                        <a:latin typeface="Arial"/>
                        <a:cs typeface="Arial"/>
                      </a:endParaRPr>
                    </a:p>
                  </a:txBody>
                  <a:tcPr marL="0" marR="0" marT="81915" marB="0">
                    <a:lnB w="9525">
                      <a:solidFill>
                        <a:srgbClr val="D9D9D9"/>
                      </a:solidFill>
                      <a:prstDash val="solid"/>
                    </a:lnB>
                  </a:tcPr>
                </a:tc>
                <a:tc>
                  <a:txBody>
                    <a:bodyPr/>
                    <a:lstStyle/>
                    <a:p>
                      <a:pPr marL="7620" algn="ctr">
                        <a:lnSpc>
                          <a:spcPct val="100000"/>
                        </a:lnSpc>
                        <a:spcBef>
                          <a:spcPts val="795"/>
                        </a:spcBef>
                      </a:pPr>
                      <a:r>
                        <a:rPr sz="1400" spc="-25" dirty="0">
                          <a:solidFill>
                            <a:srgbClr val="5C5B5A"/>
                          </a:solidFill>
                          <a:latin typeface="Arial"/>
                          <a:cs typeface="Arial"/>
                        </a:rPr>
                        <a:t>13%</a:t>
                      </a:r>
                      <a:endParaRPr sz="1400">
                        <a:latin typeface="Arial"/>
                        <a:cs typeface="Arial"/>
                      </a:endParaRPr>
                    </a:p>
                  </a:txBody>
                  <a:tcPr marL="0" marR="0" marT="100965" marB="0">
                    <a:lnB w="9525">
                      <a:solidFill>
                        <a:srgbClr val="D9D9D9"/>
                      </a:solidFill>
                      <a:prstDash val="solid"/>
                    </a:lnB>
                  </a:tcPr>
                </a:tc>
                <a:extLst>
                  <a:ext uri="{0D108BD9-81ED-4DB2-BD59-A6C34878D82A}">
                    <a16:rowId xmlns:a16="http://schemas.microsoft.com/office/drawing/2014/main" val="10000"/>
                  </a:ext>
                </a:extLst>
              </a:tr>
              <a:tr h="264160">
                <a:tc>
                  <a:txBody>
                    <a:bodyPr/>
                    <a:lstStyle/>
                    <a:p>
                      <a:pPr marL="6350" algn="ctr">
                        <a:lnSpc>
                          <a:spcPts val="1370"/>
                        </a:lnSpc>
                        <a:spcBef>
                          <a:spcPts val="610"/>
                        </a:spcBef>
                      </a:pPr>
                      <a:r>
                        <a:rPr sz="1200" dirty="0">
                          <a:solidFill>
                            <a:srgbClr val="585858"/>
                          </a:solidFill>
                          <a:latin typeface="Arial"/>
                          <a:cs typeface="Arial"/>
                        </a:rPr>
                        <a:t>Mar</a:t>
                      </a:r>
                      <a:r>
                        <a:rPr sz="1200" spc="-35"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marL="1905" algn="ctr">
                        <a:lnSpc>
                          <a:spcPts val="1370"/>
                        </a:lnSpc>
                        <a:spcBef>
                          <a:spcPts val="610"/>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July</a:t>
                      </a:r>
                      <a:r>
                        <a:rPr sz="1200" spc="-25" dirty="0">
                          <a:solidFill>
                            <a:srgbClr val="585858"/>
                          </a:solidFill>
                          <a:latin typeface="Arial"/>
                          <a:cs typeface="Arial"/>
                        </a:rPr>
                        <a:t> '23</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Sep</a:t>
                      </a:r>
                      <a:r>
                        <a:rPr sz="1200" spc="-2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Nov</a:t>
                      </a:r>
                      <a:r>
                        <a:rPr sz="1200" spc="-1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marL="3175" algn="ctr">
                        <a:lnSpc>
                          <a:spcPts val="1370"/>
                        </a:lnSpc>
                        <a:spcBef>
                          <a:spcPts val="610"/>
                        </a:spcBef>
                      </a:pPr>
                      <a:r>
                        <a:rPr sz="1200" dirty="0">
                          <a:solidFill>
                            <a:srgbClr val="585858"/>
                          </a:solidFill>
                          <a:latin typeface="Arial"/>
                          <a:cs typeface="Arial"/>
                        </a:rPr>
                        <a:t>Feb</a:t>
                      </a:r>
                      <a:r>
                        <a:rPr sz="1200" spc="-15"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marL="1905" algn="ctr">
                        <a:lnSpc>
                          <a:spcPts val="1370"/>
                        </a:lnSpc>
                        <a:spcBef>
                          <a:spcPts val="610"/>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July</a:t>
                      </a:r>
                      <a:r>
                        <a:rPr sz="1200" spc="-25" dirty="0">
                          <a:solidFill>
                            <a:srgbClr val="585858"/>
                          </a:solidFill>
                          <a:latin typeface="Arial"/>
                          <a:cs typeface="Arial"/>
                        </a:rPr>
                        <a:t> '24</a:t>
                      </a:r>
                      <a:endParaRPr sz="1200">
                        <a:latin typeface="Arial"/>
                        <a:cs typeface="Arial"/>
                      </a:endParaRPr>
                    </a:p>
                  </a:txBody>
                  <a:tcPr marL="0" marR="0" marT="77470" marB="0">
                    <a:lnT w="9525">
                      <a:solidFill>
                        <a:srgbClr val="D9D9D9"/>
                      </a:solidFill>
                      <a:prstDash val="solid"/>
                    </a:lnT>
                  </a:tcPr>
                </a:tc>
                <a:tc>
                  <a:txBody>
                    <a:bodyPr/>
                    <a:lstStyle/>
                    <a:p>
                      <a:pPr marR="635" algn="ctr">
                        <a:lnSpc>
                          <a:spcPts val="1370"/>
                        </a:lnSpc>
                        <a:spcBef>
                          <a:spcPts val="610"/>
                        </a:spcBef>
                      </a:pPr>
                      <a:r>
                        <a:rPr sz="1200" dirty="0">
                          <a:solidFill>
                            <a:srgbClr val="585858"/>
                          </a:solidFill>
                          <a:latin typeface="Arial"/>
                          <a:cs typeface="Arial"/>
                        </a:rPr>
                        <a:t>Aug</a:t>
                      </a:r>
                      <a:r>
                        <a:rPr sz="1200" spc="-2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Oct</a:t>
                      </a:r>
                      <a:r>
                        <a:rPr sz="1200" spc="-35"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marL="10795" algn="ctr">
                        <a:lnSpc>
                          <a:spcPts val="1370"/>
                        </a:lnSpc>
                        <a:spcBef>
                          <a:spcPts val="610"/>
                        </a:spcBef>
                      </a:pPr>
                      <a:r>
                        <a:rPr sz="1200" dirty="0">
                          <a:solidFill>
                            <a:srgbClr val="585858"/>
                          </a:solidFill>
                          <a:latin typeface="Arial"/>
                          <a:cs typeface="Arial"/>
                        </a:rPr>
                        <a:t>Dec'</a:t>
                      </a:r>
                      <a:r>
                        <a:rPr sz="1200" spc="-1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extLst>
                  <a:ext uri="{0D108BD9-81ED-4DB2-BD59-A6C34878D82A}">
                    <a16:rowId xmlns:a16="http://schemas.microsoft.com/office/drawing/2014/main" val="10001"/>
                  </a:ext>
                </a:extLst>
              </a:tr>
              <a:tr h="172085">
                <a:tc>
                  <a:txBody>
                    <a:bodyPr/>
                    <a:lstStyle/>
                    <a:p>
                      <a:pPr marL="6350" algn="ctr">
                        <a:lnSpc>
                          <a:spcPts val="1260"/>
                        </a:lnSpc>
                      </a:pPr>
                      <a:r>
                        <a:rPr sz="1200" spc="-20" dirty="0">
                          <a:solidFill>
                            <a:srgbClr val="585858"/>
                          </a:solidFill>
                          <a:latin typeface="Arial"/>
                          <a:cs typeface="Arial"/>
                        </a:rPr>
                        <a:t>(S6)</a:t>
                      </a:r>
                      <a:endParaRPr sz="1200">
                        <a:latin typeface="Arial"/>
                        <a:cs typeface="Arial"/>
                      </a:endParaRPr>
                    </a:p>
                  </a:txBody>
                  <a:tcPr marL="0" marR="0" marT="0" marB="0"/>
                </a:tc>
                <a:tc>
                  <a:txBody>
                    <a:bodyPr/>
                    <a:lstStyle/>
                    <a:p>
                      <a:pPr marL="1270" algn="ctr">
                        <a:lnSpc>
                          <a:spcPts val="1260"/>
                        </a:lnSpc>
                      </a:pPr>
                      <a:r>
                        <a:rPr sz="1200" spc="-20" dirty="0">
                          <a:solidFill>
                            <a:srgbClr val="585858"/>
                          </a:solidFill>
                          <a:latin typeface="Arial"/>
                          <a:cs typeface="Arial"/>
                        </a:rPr>
                        <a:t>(S7)</a:t>
                      </a:r>
                      <a:endParaRPr sz="1200">
                        <a:latin typeface="Arial"/>
                        <a:cs typeface="Arial"/>
                      </a:endParaRPr>
                    </a:p>
                  </a:txBody>
                  <a:tcPr marL="0" marR="0" marT="0" marB="0"/>
                </a:tc>
                <a:tc>
                  <a:txBody>
                    <a:bodyPr/>
                    <a:lstStyle/>
                    <a:p>
                      <a:pPr algn="ctr">
                        <a:lnSpc>
                          <a:spcPts val="1260"/>
                        </a:lnSpc>
                      </a:pPr>
                      <a:r>
                        <a:rPr sz="1200" spc="-20" dirty="0">
                          <a:solidFill>
                            <a:srgbClr val="585858"/>
                          </a:solidFill>
                          <a:latin typeface="Arial"/>
                          <a:cs typeface="Arial"/>
                        </a:rPr>
                        <a:t>(S8)</a:t>
                      </a:r>
                      <a:endParaRPr sz="1200">
                        <a:latin typeface="Arial"/>
                        <a:cs typeface="Arial"/>
                      </a:endParaRPr>
                    </a:p>
                  </a:txBody>
                  <a:tcPr marL="0" marR="0" marT="0" marB="0"/>
                </a:tc>
                <a:tc>
                  <a:txBody>
                    <a:bodyPr/>
                    <a:lstStyle/>
                    <a:p>
                      <a:pPr algn="ctr">
                        <a:lnSpc>
                          <a:spcPts val="1260"/>
                        </a:lnSpc>
                      </a:pPr>
                      <a:r>
                        <a:rPr sz="1200" spc="-20" dirty="0">
                          <a:solidFill>
                            <a:srgbClr val="585858"/>
                          </a:solidFill>
                          <a:latin typeface="Arial"/>
                          <a:cs typeface="Arial"/>
                        </a:rPr>
                        <a:t>(S9)</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(S10)</a:t>
                      </a:r>
                      <a:endParaRPr sz="1200">
                        <a:latin typeface="Arial"/>
                        <a:cs typeface="Arial"/>
                      </a:endParaRPr>
                    </a:p>
                  </a:txBody>
                  <a:tcPr marL="0" marR="0" marT="0" marB="0"/>
                </a:tc>
                <a:tc>
                  <a:txBody>
                    <a:bodyPr/>
                    <a:lstStyle/>
                    <a:p>
                      <a:pPr marL="3810" algn="ctr">
                        <a:lnSpc>
                          <a:spcPts val="1260"/>
                        </a:lnSpc>
                      </a:pPr>
                      <a:r>
                        <a:rPr sz="1200" spc="-10" dirty="0">
                          <a:solidFill>
                            <a:srgbClr val="585858"/>
                          </a:solidFill>
                          <a:latin typeface="Arial"/>
                          <a:cs typeface="Arial"/>
                        </a:rPr>
                        <a:t>(S11)</a:t>
                      </a:r>
                      <a:endParaRPr sz="1200">
                        <a:latin typeface="Arial"/>
                        <a:cs typeface="Arial"/>
                      </a:endParaRPr>
                    </a:p>
                  </a:txBody>
                  <a:tcPr marL="0" marR="0" marT="0" marB="0"/>
                </a:tc>
                <a:tc>
                  <a:txBody>
                    <a:bodyPr/>
                    <a:lstStyle/>
                    <a:p>
                      <a:pPr marL="1905" algn="ctr">
                        <a:lnSpc>
                          <a:spcPts val="1260"/>
                        </a:lnSpc>
                      </a:pPr>
                      <a:r>
                        <a:rPr sz="1200" spc="-10" dirty="0">
                          <a:solidFill>
                            <a:srgbClr val="585858"/>
                          </a:solidFill>
                          <a:latin typeface="Arial"/>
                          <a:cs typeface="Arial"/>
                        </a:rPr>
                        <a:t>(S12)</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(S13)</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(S14)</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(S15)</a:t>
                      </a:r>
                      <a:endParaRPr sz="1200">
                        <a:latin typeface="Arial"/>
                        <a:cs typeface="Arial"/>
                      </a:endParaRPr>
                    </a:p>
                  </a:txBody>
                  <a:tcPr marL="0" marR="0" marT="0" marB="0"/>
                </a:tc>
                <a:tc>
                  <a:txBody>
                    <a:bodyPr/>
                    <a:lstStyle/>
                    <a:p>
                      <a:pPr marL="10160" algn="ctr">
                        <a:lnSpc>
                          <a:spcPts val="1260"/>
                        </a:lnSpc>
                      </a:pPr>
                      <a:r>
                        <a:rPr sz="1200" spc="-10" dirty="0">
                          <a:solidFill>
                            <a:srgbClr val="585858"/>
                          </a:solidFill>
                          <a:latin typeface="Arial"/>
                          <a:cs typeface="Arial"/>
                        </a:rPr>
                        <a:t>(S16)</a:t>
                      </a:r>
                      <a:endParaRPr sz="1200">
                        <a:latin typeface="Arial"/>
                        <a:cs typeface="Arial"/>
                      </a:endParaRPr>
                    </a:p>
                  </a:txBody>
                  <a:tcPr marL="0" marR="0" marT="0" marB="0"/>
                </a:tc>
                <a:extLst>
                  <a:ext uri="{0D108BD9-81ED-4DB2-BD59-A6C34878D82A}">
                    <a16:rowId xmlns:a16="http://schemas.microsoft.com/office/drawing/2014/main" val="10002"/>
                  </a:ext>
                </a:extLst>
              </a:tr>
            </a:tbl>
          </a:graphicData>
        </a:graphic>
      </p:graphicFrame>
      <p:sp>
        <p:nvSpPr>
          <p:cNvPr id="34" name="object 34"/>
          <p:cNvSpPr/>
          <p:nvPr/>
        </p:nvSpPr>
        <p:spPr>
          <a:xfrm>
            <a:off x="1269898"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5" name="object 35"/>
          <p:cNvSpPr/>
          <p:nvPr/>
        </p:nvSpPr>
        <p:spPr>
          <a:xfrm>
            <a:off x="2176272"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6" name="object 36"/>
          <p:cNvSpPr/>
          <p:nvPr/>
        </p:nvSpPr>
        <p:spPr>
          <a:xfrm>
            <a:off x="3081527"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7" name="object 37"/>
          <p:cNvSpPr/>
          <p:nvPr/>
        </p:nvSpPr>
        <p:spPr>
          <a:xfrm>
            <a:off x="3986784"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8" name="object 38"/>
          <p:cNvSpPr/>
          <p:nvPr/>
        </p:nvSpPr>
        <p:spPr>
          <a:xfrm>
            <a:off x="4892040"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9" name="object 39"/>
          <p:cNvSpPr/>
          <p:nvPr/>
        </p:nvSpPr>
        <p:spPr>
          <a:xfrm>
            <a:off x="5798820"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0" name="object 40"/>
          <p:cNvSpPr/>
          <p:nvPr/>
        </p:nvSpPr>
        <p:spPr>
          <a:xfrm>
            <a:off x="6704076"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1" name="object 41"/>
          <p:cNvSpPr/>
          <p:nvPr/>
        </p:nvSpPr>
        <p:spPr>
          <a:xfrm>
            <a:off x="7609331"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2" name="object 42"/>
          <p:cNvSpPr/>
          <p:nvPr/>
        </p:nvSpPr>
        <p:spPr>
          <a:xfrm>
            <a:off x="8514588"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3" name="object 43"/>
          <p:cNvSpPr/>
          <p:nvPr/>
        </p:nvSpPr>
        <p:spPr>
          <a:xfrm>
            <a:off x="9421368"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4" name="object 44"/>
          <p:cNvSpPr/>
          <p:nvPr/>
        </p:nvSpPr>
        <p:spPr>
          <a:xfrm>
            <a:off x="10326623"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5" name="object 45"/>
          <p:cNvSpPr/>
          <p:nvPr/>
        </p:nvSpPr>
        <p:spPr>
          <a:xfrm>
            <a:off x="11232133"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6" name="object 46"/>
          <p:cNvSpPr/>
          <p:nvPr/>
        </p:nvSpPr>
        <p:spPr>
          <a:xfrm>
            <a:off x="1722754" y="3888359"/>
            <a:ext cx="9057005" cy="176530"/>
          </a:xfrm>
          <a:custGeom>
            <a:avLst/>
            <a:gdLst/>
            <a:ahLst/>
            <a:cxnLst/>
            <a:rect l="l" t="t" r="r" b="b"/>
            <a:pathLst>
              <a:path w="9057005" h="176529">
                <a:moveTo>
                  <a:pt x="0" y="38989"/>
                </a:moveTo>
                <a:lnTo>
                  <a:pt x="906144" y="58801"/>
                </a:lnTo>
                <a:lnTo>
                  <a:pt x="1811400" y="0"/>
                </a:lnTo>
                <a:lnTo>
                  <a:pt x="2716657" y="19177"/>
                </a:lnTo>
                <a:lnTo>
                  <a:pt x="3621912" y="0"/>
                </a:lnTo>
                <a:lnTo>
                  <a:pt x="4528693" y="19177"/>
                </a:lnTo>
                <a:lnTo>
                  <a:pt x="5433949" y="176530"/>
                </a:lnTo>
                <a:lnTo>
                  <a:pt x="6339205" y="78613"/>
                </a:lnTo>
                <a:lnTo>
                  <a:pt x="7245985" y="118237"/>
                </a:lnTo>
                <a:lnTo>
                  <a:pt x="8151241" y="138049"/>
                </a:lnTo>
                <a:lnTo>
                  <a:pt x="9056624" y="138049"/>
                </a:lnTo>
              </a:path>
            </a:pathLst>
          </a:custGeom>
          <a:ln w="28574">
            <a:solidFill>
              <a:srgbClr val="FF9999"/>
            </a:solidFill>
          </a:ln>
        </p:spPr>
        <p:txBody>
          <a:bodyPr wrap="square" lIns="0" tIns="0" rIns="0" bIns="0" rtlCol="0"/>
          <a:lstStyle/>
          <a:p>
            <a:endParaRPr/>
          </a:p>
        </p:txBody>
      </p:sp>
      <p:sp>
        <p:nvSpPr>
          <p:cNvPr id="47" name="object 47"/>
          <p:cNvSpPr txBox="1"/>
          <p:nvPr/>
        </p:nvSpPr>
        <p:spPr>
          <a:xfrm>
            <a:off x="1531111" y="3610102"/>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25%</a:t>
            </a:r>
            <a:endParaRPr sz="1400">
              <a:latin typeface="Arial"/>
              <a:cs typeface="Arial"/>
            </a:endParaRPr>
          </a:p>
        </p:txBody>
      </p:sp>
      <p:sp>
        <p:nvSpPr>
          <p:cNvPr id="48" name="object 48"/>
          <p:cNvSpPr txBox="1"/>
          <p:nvPr/>
        </p:nvSpPr>
        <p:spPr>
          <a:xfrm>
            <a:off x="2436622" y="3629914"/>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28%</a:t>
            </a:r>
            <a:endParaRPr sz="1400">
              <a:latin typeface="Arial"/>
              <a:cs typeface="Arial"/>
            </a:endParaRPr>
          </a:p>
        </p:txBody>
      </p:sp>
      <p:sp>
        <p:nvSpPr>
          <p:cNvPr id="49" name="object 49"/>
          <p:cNvSpPr txBox="1"/>
          <p:nvPr/>
        </p:nvSpPr>
        <p:spPr>
          <a:xfrm>
            <a:off x="3342513" y="3570554"/>
            <a:ext cx="3822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29%</a:t>
            </a:r>
            <a:endParaRPr sz="1400">
              <a:latin typeface="Arial"/>
              <a:cs typeface="Arial"/>
            </a:endParaRPr>
          </a:p>
        </p:txBody>
      </p:sp>
      <p:sp>
        <p:nvSpPr>
          <p:cNvPr id="50" name="object 50"/>
          <p:cNvSpPr txBox="1"/>
          <p:nvPr/>
        </p:nvSpPr>
        <p:spPr>
          <a:xfrm>
            <a:off x="4248403" y="3590671"/>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28%</a:t>
            </a:r>
            <a:endParaRPr sz="1400">
              <a:latin typeface="Arial"/>
              <a:cs typeface="Arial"/>
            </a:endParaRPr>
          </a:p>
        </p:txBody>
      </p:sp>
      <p:sp>
        <p:nvSpPr>
          <p:cNvPr id="51" name="object 51"/>
          <p:cNvSpPr txBox="1"/>
          <p:nvPr/>
        </p:nvSpPr>
        <p:spPr>
          <a:xfrm>
            <a:off x="5153914" y="3570554"/>
            <a:ext cx="3822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31%</a:t>
            </a:r>
            <a:endParaRPr sz="1400">
              <a:latin typeface="Arial"/>
              <a:cs typeface="Arial"/>
            </a:endParaRPr>
          </a:p>
        </p:txBody>
      </p:sp>
      <p:sp>
        <p:nvSpPr>
          <p:cNvPr id="52" name="object 52"/>
          <p:cNvSpPr txBox="1"/>
          <p:nvPr/>
        </p:nvSpPr>
        <p:spPr>
          <a:xfrm>
            <a:off x="6059804" y="3590671"/>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29%</a:t>
            </a:r>
            <a:endParaRPr sz="1400">
              <a:latin typeface="Arial"/>
              <a:cs typeface="Arial"/>
            </a:endParaRPr>
          </a:p>
        </p:txBody>
      </p:sp>
      <p:sp>
        <p:nvSpPr>
          <p:cNvPr id="53" name="object 53"/>
          <p:cNvSpPr txBox="1"/>
          <p:nvPr/>
        </p:nvSpPr>
        <p:spPr>
          <a:xfrm>
            <a:off x="6965695" y="3747642"/>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24%</a:t>
            </a:r>
            <a:endParaRPr sz="1400">
              <a:latin typeface="Arial"/>
              <a:cs typeface="Arial"/>
            </a:endParaRPr>
          </a:p>
        </p:txBody>
      </p:sp>
      <p:sp>
        <p:nvSpPr>
          <p:cNvPr id="54" name="object 54"/>
          <p:cNvSpPr txBox="1"/>
          <p:nvPr/>
        </p:nvSpPr>
        <p:spPr>
          <a:xfrm>
            <a:off x="7871206" y="3649471"/>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27%</a:t>
            </a:r>
            <a:endParaRPr sz="1400">
              <a:latin typeface="Arial"/>
              <a:cs typeface="Arial"/>
            </a:endParaRPr>
          </a:p>
        </p:txBody>
      </p:sp>
      <p:sp>
        <p:nvSpPr>
          <p:cNvPr id="55" name="object 55"/>
          <p:cNvSpPr txBox="1"/>
          <p:nvPr/>
        </p:nvSpPr>
        <p:spPr>
          <a:xfrm>
            <a:off x="8777096" y="3688841"/>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26%</a:t>
            </a:r>
            <a:endParaRPr sz="1400">
              <a:latin typeface="Arial"/>
              <a:cs typeface="Arial"/>
            </a:endParaRPr>
          </a:p>
        </p:txBody>
      </p:sp>
      <p:sp>
        <p:nvSpPr>
          <p:cNvPr id="56" name="object 56"/>
          <p:cNvSpPr txBox="1"/>
          <p:nvPr/>
        </p:nvSpPr>
        <p:spPr>
          <a:xfrm>
            <a:off x="9682988" y="3708272"/>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25%</a:t>
            </a:r>
            <a:endParaRPr sz="1400">
              <a:latin typeface="Arial"/>
              <a:cs typeface="Arial"/>
            </a:endParaRPr>
          </a:p>
        </p:txBody>
      </p:sp>
      <p:sp>
        <p:nvSpPr>
          <p:cNvPr id="57" name="object 57"/>
          <p:cNvSpPr txBox="1"/>
          <p:nvPr/>
        </p:nvSpPr>
        <p:spPr>
          <a:xfrm>
            <a:off x="10588497" y="3708272"/>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26%</a:t>
            </a:r>
            <a:endParaRPr sz="1400">
              <a:latin typeface="Arial"/>
              <a:cs typeface="Arial"/>
            </a:endParaRPr>
          </a:p>
        </p:txBody>
      </p:sp>
      <p:sp>
        <p:nvSpPr>
          <p:cNvPr id="58" name="object 58"/>
          <p:cNvSpPr/>
          <p:nvPr/>
        </p:nvSpPr>
        <p:spPr>
          <a:xfrm>
            <a:off x="6223253" y="5575934"/>
            <a:ext cx="243840" cy="0"/>
          </a:xfrm>
          <a:custGeom>
            <a:avLst/>
            <a:gdLst/>
            <a:ahLst/>
            <a:cxnLst/>
            <a:rect l="l" t="t" r="r" b="b"/>
            <a:pathLst>
              <a:path w="243839">
                <a:moveTo>
                  <a:pt x="0" y="0"/>
                </a:moveTo>
                <a:lnTo>
                  <a:pt x="243840" y="0"/>
                </a:lnTo>
              </a:path>
            </a:pathLst>
          </a:custGeom>
          <a:ln w="28575">
            <a:solidFill>
              <a:srgbClr val="FF9999"/>
            </a:solidFill>
          </a:ln>
        </p:spPr>
        <p:txBody>
          <a:bodyPr wrap="square" lIns="0" tIns="0" rIns="0" bIns="0" rtlCol="0"/>
          <a:lstStyle/>
          <a:p>
            <a:endParaRPr/>
          </a:p>
        </p:txBody>
      </p:sp>
      <p:sp>
        <p:nvSpPr>
          <p:cNvPr id="59" name="object 59"/>
          <p:cNvSpPr txBox="1"/>
          <p:nvPr/>
        </p:nvSpPr>
        <p:spPr>
          <a:xfrm>
            <a:off x="6481064" y="5452059"/>
            <a:ext cx="126428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Tend</a:t>
            </a:r>
            <a:r>
              <a:rPr sz="1300" spc="-35" dirty="0">
                <a:solidFill>
                  <a:srgbClr val="585858"/>
                </a:solidFill>
                <a:latin typeface="Arial"/>
                <a:cs typeface="Arial"/>
              </a:rPr>
              <a:t> </a:t>
            </a:r>
            <a:r>
              <a:rPr sz="1300" dirty="0">
                <a:solidFill>
                  <a:srgbClr val="585858"/>
                </a:solidFill>
                <a:latin typeface="Arial"/>
                <a:cs typeface="Arial"/>
              </a:rPr>
              <a:t>to</a:t>
            </a:r>
            <a:r>
              <a:rPr sz="1300" spc="-30" dirty="0">
                <a:solidFill>
                  <a:srgbClr val="585858"/>
                </a:solidFill>
                <a:latin typeface="Arial"/>
                <a:cs typeface="Arial"/>
              </a:rPr>
              <a:t> </a:t>
            </a:r>
            <a:r>
              <a:rPr sz="1300" spc="-10" dirty="0">
                <a:solidFill>
                  <a:srgbClr val="585858"/>
                </a:solidFill>
                <a:latin typeface="Arial"/>
                <a:cs typeface="Arial"/>
              </a:rPr>
              <a:t>disagree</a:t>
            </a:r>
            <a:endParaRPr sz="1300">
              <a:latin typeface="Arial"/>
              <a:cs typeface="Arial"/>
            </a:endParaRPr>
          </a:p>
        </p:txBody>
      </p:sp>
      <p:sp>
        <p:nvSpPr>
          <p:cNvPr id="60" name="object 60"/>
          <p:cNvSpPr/>
          <p:nvPr/>
        </p:nvSpPr>
        <p:spPr>
          <a:xfrm>
            <a:off x="8444738" y="5575934"/>
            <a:ext cx="243840" cy="0"/>
          </a:xfrm>
          <a:custGeom>
            <a:avLst/>
            <a:gdLst/>
            <a:ahLst/>
            <a:cxnLst/>
            <a:rect l="l" t="t" r="r" b="b"/>
            <a:pathLst>
              <a:path w="243840">
                <a:moveTo>
                  <a:pt x="0" y="0"/>
                </a:moveTo>
                <a:lnTo>
                  <a:pt x="243839" y="0"/>
                </a:lnTo>
              </a:path>
            </a:pathLst>
          </a:custGeom>
          <a:ln w="28575">
            <a:solidFill>
              <a:srgbClr val="FF0000"/>
            </a:solidFill>
          </a:ln>
        </p:spPr>
        <p:txBody>
          <a:bodyPr wrap="square" lIns="0" tIns="0" rIns="0" bIns="0" rtlCol="0"/>
          <a:lstStyle/>
          <a:p>
            <a:endParaRPr/>
          </a:p>
        </p:txBody>
      </p:sp>
      <p:sp>
        <p:nvSpPr>
          <p:cNvPr id="61" name="object 61"/>
          <p:cNvSpPr txBox="1"/>
          <p:nvPr/>
        </p:nvSpPr>
        <p:spPr>
          <a:xfrm>
            <a:off x="8702802" y="5452059"/>
            <a:ext cx="1383030"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Definitely</a:t>
            </a:r>
            <a:r>
              <a:rPr sz="1300" spc="-45" dirty="0">
                <a:solidFill>
                  <a:srgbClr val="585858"/>
                </a:solidFill>
                <a:latin typeface="Arial"/>
                <a:cs typeface="Arial"/>
              </a:rPr>
              <a:t> </a:t>
            </a:r>
            <a:r>
              <a:rPr sz="1300" spc="-10" dirty="0">
                <a:solidFill>
                  <a:srgbClr val="585858"/>
                </a:solidFill>
                <a:latin typeface="Arial"/>
                <a:cs typeface="Arial"/>
              </a:rPr>
              <a:t>disagree</a:t>
            </a:r>
            <a:endParaRPr sz="1300">
              <a:latin typeface="Arial"/>
              <a:cs typeface="Arial"/>
            </a:endParaRPr>
          </a:p>
        </p:txBody>
      </p:sp>
      <p:sp>
        <p:nvSpPr>
          <p:cNvPr id="62" name="object 62"/>
          <p:cNvSpPr txBox="1"/>
          <p:nvPr/>
        </p:nvSpPr>
        <p:spPr>
          <a:xfrm>
            <a:off x="470408" y="6373774"/>
            <a:ext cx="824992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LA6.</a:t>
            </a:r>
            <a:r>
              <a:rPr sz="1000" spc="-35" dirty="0">
                <a:solidFill>
                  <a:srgbClr val="7E7E7E"/>
                </a:solidFill>
                <a:latin typeface="Arial"/>
                <a:cs typeface="Arial"/>
              </a:rPr>
              <a:t> </a:t>
            </a:r>
            <a:r>
              <a:rPr sz="1000" dirty="0">
                <a:solidFill>
                  <a:srgbClr val="7E7E7E"/>
                </a:solidFill>
                <a:latin typeface="Arial"/>
                <a:cs typeface="Arial"/>
              </a:rPr>
              <a:t>To</a:t>
            </a:r>
            <a:r>
              <a:rPr sz="1000" spc="-50"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40"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5"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following</a:t>
            </a:r>
            <a:r>
              <a:rPr sz="1000" spc="-15" dirty="0">
                <a:solidFill>
                  <a:srgbClr val="7E7E7E"/>
                </a:solidFill>
                <a:latin typeface="Arial"/>
                <a:cs typeface="Arial"/>
              </a:rPr>
              <a:t> </a:t>
            </a:r>
            <a:r>
              <a:rPr sz="1000" dirty="0">
                <a:solidFill>
                  <a:srgbClr val="7E7E7E"/>
                </a:solidFill>
                <a:latin typeface="Arial"/>
                <a:cs typeface="Arial"/>
              </a:rPr>
              <a:t>statements</a:t>
            </a:r>
            <a:r>
              <a:rPr sz="1000" spc="-55" dirty="0">
                <a:solidFill>
                  <a:srgbClr val="7E7E7E"/>
                </a:solidFill>
                <a:latin typeface="Arial"/>
                <a:cs typeface="Arial"/>
              </a:rPr>
              <a:t> </a:t>
            </a:r>
            <a:r>
              <a:rPr sz="1000" dirty="0">
                <a:solidFill>
                  <a:srgbClr val="7E7E7E"/>
                </a:solidFill>
                <a:latin typeface="Arial"/>
                <a:cs typeface="Arial"/>
              </a:rPr>
              <a:t>about</a:t>
            </a:r>
            <a:r>
              <a:rPr sz="1000" spc="-30" dirty="0">
                <a:solidFill>
                  <a:srgbClr val="7E7E7E"/>
                </a:solidFill>
                <a:latin typeface="Arial"/>
                <a:cs typeface="Arial"/>
              </a:rPr>
              <a:t> </a:t>
            </a:r>
            <a:r>
              <a:rPr sz="1000" dirty="0">
                <a:solidFill>
                  <a:srgbClr val="7E7E7E"/>
                </a:solidFill>
                <a:latin typeface="Arial"/>
                <a:cs typeface="Arial"/>
              </a:rPr>
              <a:t>your</a:t>
            </a:r>
            <a:r>
              <a:rPr sz="1000" spc="-10" dirty="0">
                <a:solidFill>
                  <a:srgbClr val="7E7E7E"/>
                </a:solidFill>
                <a:latin typeface="Arial"/>
                <a:cs typeface="Arial"/>
              </a:rPr>
              <a:t> </a:t>
            </a:r>
            <a:r>
              <a:rPr sz="1000" dirty="0">
                <a:solidFill>
                  <a:srgbClr val="7E7E7E"/>
                </a:solidFill>
                <a:latin typeface="Arial"/>
                <a:cs typeface="Arial"/>
              </a:rPr>
              <a:t>local</a:t>
            </a:r>
            <a:r>
              <a:rPr sz="1000" spc="-25" dirty="0">
                <a:solidFill>
                  <a:srgbClr val="7E7E7E"/>
                </a:solidFill>
                <a:latin typeface="Arial"/>
                <a:cs typeface="Arial"/>
              </a:rPr>
              <a:t> </a:t>
            </a:r>
            <a:r>
              <a:rPr sz="1000" dirty="0">
                <a:solidFill>
                  <a:srgbClr val="7E7E7E"/>
                </a:solidFill>
                <a:latin typeface="Arial"/>
                <a:cs typeface="Arial"/>
              </a:rPr>
              <a:t>area?</a:t>
            </a:r>
            <a:r>
              <a:rPr sz="1000" spc="-45" dirty="0">
                <a:solidFill>
                  <a:srgbClr val="7E7E7E"/>
                </a:solidFill>
                <a:latin typeface="Arial"/>
                <a:cs typeface="Arial"/>
              </a:rPr>
              <a:t> </a:t>
            </a:r>
            <a:r>
              <a:rPr sz="1000" dirty="0">
                <a:solidFill>
                  <a:srgbClr val="7E7E7E"/>
                </a:solidFill>
                <a:latin typeface="Arial"/>
                <a:cs typeface="Arial"/>
              </a:rPr>
              <a:t>Only</a:t>
            </a:r>
            <a:r>
              <a:rPr sz="1000" spc="-25" dirty="0">
                <a:solidFill>
                  <a:srgbClr val="7E7E7E"/>
                </a:solidFill>
                <a:latin typeface="Arial"/>
                <a:cs typeface="Arial"/>
              </a:rPr>
              <a:t> </a:t>
            </a:r>
            <a:r>
              <a:rPr sz="1000" dirty="0">
                <a:solidFill>
                  <a:srgbClr val="7E7E7E"/>
                </a:solidFill>
                <a:latin typeface="Arial"/>
                <a:cs typeface="Arial"/>
              </a:rPr>
              <a:t>valid</a:t>
            </a:r>
            <a:r>
              <a:rPr sz="1000" spc="-10" dirty="0">
                <a:solidFill>
                  <a:srgbClr val="7E7E7E"/>
                </a:solidFill>
                <a:latin typeface="Arial"/>
                <a:cs typeface="Arial"/>
              </a:rPr>
              <a:t> </a:t>
            </a:r>
            <a:r>
              <a:rPr sz="1000" dirty="0">
                <a:solidFill>
                  <a:srgbClr val="7E7E7E"/>
                </a:solidFill>
                <a:latin typeface="Arial"/>
                <a:cs typeface="Arial"/>
              </a:rPr>
              <a:t>responses</a:t>
            </a:r>
            <a:r>
              <a:rPr sz="1000" spc="-50" dirty="0">
                <a:solidFill>
                  <a:srgbClr val="7E7E7E"/>
                </a:solidFill>
                <a:latin typeface="Arial"/>
                <a:cs typeface="Arial"/>
              </a:rPr>
              <a:t> </a:t>
            </a:r>
            <a:r>
              <a:rPr sz="1000" spc="-10" dirty="0">
                <a:solidFill>
                  <a:srgbClr val="7E7E7E"/>
                </a:solidFill>
                <a:latin typeface="Arial"/>
                <a:cs typeface="Arial"/>
              </a:rPr>
              <a:t>shown</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S7,</a:t>
            </a:r>
            <a:r>
              <a:rPr sz="1000" spc="-20" dirty="0">
                <a:solidFill>
                  <a:srgbClr val="7E7E7E"/>
                </a:solidFill>
                <a:latin typeface="Arial"/>
                <a:cs typeface="Arial"/>
              </a:rPr>
              <a:t> </a:t>
            </a:r>
            <a:r>
              <a:rPr sz="1000" dirty="0">
                <a:solidFill>
                  <a:srgbClr val="7E7E7E"/>
                </a:solidFill>
                <a:latin typeface="Arial"/>
                <a:cs typeface="Arial"/>
              </a:rPr>
              <a:t>1488;</a:t>
            </a:r>
            <a:r>
              <a:rPr sz="1000" spc="-40" dirty="0">
                <a:solidFill>
                  <a:srgbClr val="7E7E7E"/>
                </a:solidFill>
                <a:latin typeface="Arial"/>
                <a:cs typeface="Arial"/>
              </a:rPr>
              <a:t> </a:t>
            </a:r>
            <a:r>
              <a:rPr sz="1000" dirty="0">
                <a:solidFill>
                  <a:srgbClr val="7E7E7E"/>
                </a:solidFill>
                <a:latin typeface="Arial"/>
                <a:cs typeface="Arial"/>
              </a:rPr>
              <a:t>S8,</a:t>
            </a:r>
            <a:r>
              <a:rPr sz="1000" spc="-20" dirty="0">
                <a:solidFill>
                  <a:srgbClr val="7E7E7E"/>
                </a:solidFill>
                <a:latin typeface="Arial"/>
                <a:cs typeface="Arial"/>
              </a:rPr>
              <a:t> </a:t>
            </a:r>
            <a:r>
              <a:rPr sz="1000" dirty="0">
                <a:solidFill>
                  <a:srgbClr val="7E7E7E"/>
                </a:solidFill>
                <a:latin typeface="Arial"/>
                <a:cs typeface="Arial"/>
              </a:rPr>
              <a:t>1612;</a:t>
            </a:r>
            <a:r>
              <a:rPr sz="1000" spc="-25" dirty="0">
                <a:solidFill>
                  <a:srgbClr val="7E7E7E"/>
                </a:solidFill>
                <a:latin typeface="Arial"/>
                <a:cs typeface="Arial"/>
              </a:rPr>
              <a:t> </a:t>
            </a:r>
            <a:r>
              <a:rPr sz="1000" dirty="0">
                <a:solidFill>
                  <a:srgbClr val="7E7E7E"/>
                </a:solidFill>
                <a:latin typeface="Arial"/>
                <a:cs typeface="Arial"/>
              </a:rPr>
              <a:t>S9,</a:t>
            </a:r>
            <a:r>
              <a:rPr sz="1000" spc="-35" dirty="0">
                <a:solidFill>
                  <a:srgbClr val="7E7E7E"/>
                </a:solidFill>
                <a:latin typeface="Arial"/>
                <a:cs typeface="Arial"/>
              </a:rPr>
              <a:t> </a:t>
            </a:r>
            <a:r>
              <a:rPr sz="1000" dirty="0">
                <a:solidFill>
                  <a:srgbClr val="7E7E7E"/>
                </a:solidFill>
                <a:latin typeface="Arial"/>
                <a:cs typeface="Arial"/>
              </a:rPr>
              <a:t>1560;</a:t>
            </a:r>
            <a:r>
              <a:rPr sz="1000" spc="-25" dirty="0">
                <a:solidFill>
                  <a:srgbClr val="7E7E7E"/>
                </a:solidFill>
                <a:latin typeface="Arial"/>
                <a:cs typeface="Arial"/>
              </a:rPr>
              <a:t> </a:t>
            </a:r>
            <a:r>
              <a:rPr sz="1000" dirty="0">
                <a:solidFill>
                  <a:srgbClr val="7E7E7E"/>
                </a:solidFill>
                <a:latin typeface="Arial"/>
                <a:cs typeface="Arial"/>
              </a:rPr>
              <a:t>S10,</a:t>
            </a:r>
            <a:r>
              <a:rPr sz="1000" spc="-35" dirty="0">
                <a:solidFill>
                  <a:srgbClr val="7E7E7E"/>
                </a:solidFill>
                <a:latin typeface="Arial"/>
                <a:cs typeface="Arial"/>
              </a:rPr>
              <a:t> </a:t>
            </a:r>
            <a:r>
              <a:rPr sz="1000" dirty="0">
                <a:solidFill>
                  <a:srgbClr val="7E7E7E"/>
                </a:solidFill>
                <a:latin typeface="Arial"/>
                <a:cs typeface="Arial"/>
              </a:rPr>
              <a:t>1546;</a:t>
            </a:r>
            <a:r>
              <a:rPr sz="1000" spc="-40" dirty="0">
                <a:solidFill>
                  <a:srgbClr val="7E7E7E"/>
                </a:solidFill>
                <a:latin typeface="Arial"/>
                <a:cs typeface="Arial"/>
              </a:rPr>
              <a:t> </a:t>
            </a:r>
            <a:r>
              <a:rPr sz="1000" dirty="0">
                <a:solidFill>
                  <a:srgbClr val="7E7E7E"/>
                </a:solidFill>
                <a:latin typeface="Arial"/>
                <a:cs typeface="Arial"/>
              </a:rPr>
              <a:t>S11,</a:t>
            </a:r>
            <a:r>
              <a:rPr sz="1000" spc="-20" dirty="0">
                <a:solidFill>
                  <a:srgbClr val="7E7E7E"/>
                </a:solidFill>
                <a:latin typeface="Arial"/>
                <a:cs typeface="Arial"/>
              </a:rPr>
              <a:t> </a:t>
            </a:r>
            <a:r>
              <a:rPr sz="1000" dirty="0">
                <a:solidFill>
                  <a:srgbClr val="7E7E7E"/>
                </a:solidFill>
                <a:latin typeface="Arial"/>
                <a:cs typeface="Arial"/>
              </a:rPr>
              <a:t>1460;</a:t>
            </a:r>
            <a:r>
              <a:rPr sz="1000" spc="-40" dirty="0">
                <a:solidFill>
                  <a:srgbClr val="7E7E7E"/>
                </a:solidFill>
                <a:latin typeface="Arial"/>
                <a:cs typeface="Arial"/>
              </a:rPr>
              <a:t> </a:t>
            </a:r>
            <a:r>
              <a:rPr sz="1000" dirty="0">
                <a:solidFill>
                  <a:srgbClr val="7E7E7E"/>
                </a:solidFill>
                <a:latin typeface="Arial"/>
                <a:cs typeface="Arial"/>
              </a:rPr>
              <a:t>S12,</a:t>
            </a:r>
            <a:r>
              <a:rPr sz="1000" spc="-25" dirty="0">
                <a:solidFill>
                  <a:srgbClr val="7E7E7E"/>
                </a:solidFill>
                <a:latin typeface="Arial"/>
                <a:cs typeface="Arial"/>
              </a:rPr>
              <a:t> </a:t>
            </a:r>
            <a:r>
              <a:rPr sz="1000" dirty="0">
                <a:solidFill>
                  <a:srgbClr val="7E7E7E"/>
                </a:solidFill>
                <a:latin typeface="Arial"/>
                <a:cs typeface="Arial"/>
              </a:rPr>
              <a:t>1551;</a:t>
            </a:r>
            <a:r>
              <a:rPr sz="1000" spc="-35" dirty="0">
                <a:solidFill>
                  <a:srgbClr val="7E7E7E"/>
                </a:solidFill>
                <a:latin typeface="Arial"/>
                <a:cs typeface="Arial"/>
              </a:rPr>
              <a:t> </a:t>
            </a:r>
            <a:r>
              <a:rPr sz="1000" dirty="0">
                <a:solidFill>
                  <a:srgbClr val="7E7E7E"/>
                </a:solidFill>
                <a:latin typeface="Arial"/>
                <a:cs typeface="Arial"/>
              </a:rPr>
              <a:t>S13,</a:t>
            </a:r>
            <a:r>
              <a:rPr sz="1000" spc="-25" dirty="0">
                <a:solidFill>
                  <a:srgbClr val="7E7E7E"/>
                </a:solidFill>
                <a:latin typeface="Arial"/>
                <a:cs typeface="Arial"/>
              </a:rPr>
              <a:t> </a:t>
            </a:r>
            <a:r>
              <a:rPr sz="1000" dirty="0">
                <a:solidFill>
                  <a:srgbClr val="7E7E7E"/>
                </a:solidFill>
                <a:latin typeface="Arial"/>
                <a:cs typeface="Arial"/>
              </a:rPr>
              <a:t>1540;</a:t>
            </a:r>
            <a:r>
              <a:rPr sz="1000" spc="-35" dirty="0">
                <a:solidFill>
                  <a:srgbClr val="7E7E7E"/>
                </a:solidFill>
                <a:latin typeface="Arial"/>
                <a:cs typeface="Arial"/>
              </a:rPr>
              <a:t> </a:t>
            </a:r>
            <a:r>
              <a:rPr sz="1000" dirty="0">
                <a:solidFill>
                  <a:srgbClr val="7E7E7E"/>
                </a:solidFill>
                <a:latin typeface="Arial"/>
                <a:cs typeface="Arial"/>
              </a:rPr>
              <a:t>S14,</a:t>
            </a:r>
            <a:r>
              <a:rPr sz="1000" spc="-25" dirty="0">
                <a:solidFill>
                  <a:srgbClr val="7E7E7E"/>
                </a:solidFill>
                <a:latin typeface="Arial"/>
                <a:cs typeface="Arial"/>
              </a:rPr>
              <a:t> </a:t>
            </a:r>
            <a:r>
              <a:rPr sz="1000" dirty="0">
                <a:solidFill>
                  <a:srgbClr val="7E7E7E"/>
                </a:solidFill>
                <a:latin typeface="Arial"/>
                <a:cs typeface="Arial"/>
              </a:rPr>
              <a:t>1482;</a:t>
            </a:r>
            <a:r>
              <a:rPr sz="1000" spc="-35"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1523</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63" name="object 63"/>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91</a:t>
            </a:r>
            <a:endParaRPr sz="1800">
              <a:latin typeface="Calibri"/>
              <a:cs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963" y="200659"/>
            <a:ext cx="11360785" cy="574675"/>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3</a:t>
            </a:r>
            <a:r>
              <a:rPr spc="-35" dirty="0">
                <a:solidFill>
                  <a:srgbClr val="5C5B5A"/>
                </a:solidFill>
              </a:rPr>
              <a:t> </a:t>
            </a:r>
            <a:r>
              <a:rPr dirty="0">
                <a:solidFill>
                  <a:srgbClr val="5C5B5A"/>
                </a:solidFill>
              </a:rPr>
              <a:t>in</a:t>
            </a:r>
            <a:r>
              <a:rPr spc="-25" dirty="0">
                <a:solidFill>
                  <a:srgbClr val="5C5B5A"/>
                </a:solidFill>
              </a:rPr>
              <a:t> </a:t>
            </a:r>
            <a:r>
              <a:rPr dirty="0">
                <a:solidFill>
                  <a:srgbClr val="5C5B5A"/>
                </a:solidFill>
              </a:rPr>
              <a:t>5</a:t>
            </a:r>
            <a:r>
              <a:rPr spc="-25" dirty="0">
                <a:solidFill>
                  <a:srgbClr val="5C5B5A"/>
                </a:solidFill>
              </a:rPr>
              <a:t> </a:t>
            </a:r>
            <a:r>
              <a:rPr dirty="0">
                <a:solidFill>
                  <a:srgbClr val="5C5B5A"/>
                </a:solidFill>
              </a:rPr>
              <a:t>(59%) agree</a:t>
            </a:r>
            <a:r>
              <a:rPr spc="-25" dirty="0">
                <a:solidFill>
                  <a:srgbClr val="5C5B5A"/>
                </a:solidFill>
              </a:rPr>
              <a:t> </a:t>
            </a:r>
            <a:r>
              <a:rPr dirty="0">
                <a:solidFill>
                  <a:srgbClr val="5C5B5A"/>
                </a:solidFill>
              </a:rPr>
              <a:t>there</a:t>
            </a:r>
            <a:r>
              <a:rPr spc="-20" dirty="0">
                <a:solidFill>
                  <a:srgbClr val="5C5B5A"/>
                </a:solidFill>
              </a:rPr>
              <a:t> </a:t>
            </a:r>
            <a:r>
              <a:rPr dirty="0">
                <a:solidFill>
                  <a:srgbClr val="5C5B5A"/>
                </a:solidFill>
              </a:rPr>
              <a:t>are</a:t>
            </a:r>
            <a:r>
              <a:rPr spc="-60" dirty="0">
                <a:solidFill>
                  <a:srgbClr val="5C5B5A"/>
                </a:solidFill>
              </a:rPr>
              <a:t> </a:t>
            </a:r>
            <a:r>
              <a:rPr dirty="0"/>
              <a:t>opportunities</a:t>
            </a:r>
            <a:r>
              <a:rPr spc="-50" dirty="0"/>
              <a:t> </a:t>
            </a:r>
            <a:r>
              <a:rPr dirty="0"/>
              <a:t>to</a:t>
            </a:r>
            <a:r>
              <a:rPr spc="-20" dirty="0"/>
              <a:t> </a:t>
            </a:r>
            <a:r>
              <a:rPr dirty="0"/>
              <a:t>take</a:t>
            </a:r>
            <a:r>
              <a:rPr spc="-25" dirty="0"/>
              <a:t> </a:t>
            </a:r>
            <a:r>
              <a:rPr dirty="0"/>
              <a:t>part</a:t>
            </a:r>
            <a:r>
              <a:rPr spc="-25" dirty="0"/>
              <a:t> </a:t>
            </a:r>
            <a:r>
              <a:rPr dirty="0"/>
              <a:t>in</a:t>
            </a:r>
            <a:r>
              <a:rPr spc="-25" dirty="0"/>
              <a:t> </a:t>
            </a:r>
            <a:r>
              <a:rPr dirty="0"/>
              <a:t>cultural</a:t>
            </a:r>
            <a:r>
              <a:rPr spc="-25" dirty="0"/>
              <a:t> </a:t>
            </a:r>
            <a:r>
              <a:rPr dirty="0"/>
              <a:t>events</a:t>
            </a:r>
            <a:r>
              <a:rPr spc="5" dirty="0"/>
              <a:t> </a:t>
            </a:r>
            <a:r>
              <a:rPr dirty="0"/>
              <a:t>and</a:t>
            </a:r>
            <a:r>
              <a:rPr spc="-20" dirty="0"/>
              <a:t> </a:t>
            </a:r>
            <a:r>
              <a:rPr dirty="0"/>
              <a:t>activities</a:t>
            </a:r>
            <a:r>
              <a:rPr spc="20" dirty="0"/>
              <a:t> </a:t>
            </a:r>
            <a:r>
              <a:rPr dirty="0">
                <a:solidFill>
                  <a:srgbClr val="5C5B5A"/>
                </a:solidFill>
              </a:rPr>
              <a:t>in</a:t>
            </a:r>
            <a:r>
              <a:rPr spc="-30" dirty="0">
                <a:solidFill>
                  <a:srgbClr val="5C5B5A"/>
                </a:solidFill>
              </a:rPr>
              <a:t> </a:t>
            </a:r>
            <a:r>
              <a:rPr dirty="0">
                <a:solidFill>
                  <a:srgbClr val="5C5B5A"/>
                </a:solidFill>
              </a:rPr>
              <a:t>their</a:t>
            </a:r>
            <a:r>
              <a:rPr spc="-25" dirty="0">
                <a:solidFill>
                  <a:srgbClr val="5C5B5A"/>
                </a:solidFill>
              </a:rPr>
              <a:t> </a:t>
            </a:r>
            <a:r>
              <a:rPr dirty="0">
                <a:solidFill>
                  <a:srgbClr val="5C5B5A"/>
                </a:solidFill>
              </a:rPr>
              <a:t>local</a:t>
            </a:r>
            <a:r>
              <a:rPr spc="-20" dirty="0">
                <a:solidFill>
                  <a:srgbClr val="5C5B5A"/>
                </a:solidFill>
              </a:rPr>
              <a:t> </a:t>
            </a:r>
            <a:r>
              <a:rPr spc="-10" dirty="0">
                <a:solidFill>
                  <a:srgbClr val="5C5B5A"/>
                </a:solidFill>
              </a:rPr>
              <a:t>area. </a:t>
            </a:r>
            <a:r>
              <a:rPr dirty="0">
                <a:solidFill>
                  <a:srgbClr val="5C5B5A"/>
                </a:solidFill>
              </a:rPr>
              <a:t>Almost</a:t>
            </a:r>
            <a:r>
              <a:rPr spc="20" dirty="0">
                <a:solidFill>
                  <a:srgbClr val="5C5B5A"/>
                </a:solidFill>
              </a:rPr>
              <a:t> </a:t>
            </a:r>
            <a:r>
              <a:rPr dirty="0">
                <a:solidFill>
                  <a:srgbClr val="5C5B5A"/>
                </a:solidFill>
              </a:rPr>
              <a:t>half</a:t>
            </a:r>
            <a:r>
              <a:rPr spc="-30" dirty="0">
                <a:solidFill>
                  <a:srgbClr val="5C5B5A"/>
                </a:solidFill>
              </a:rPr>
              <a:t> </a:t>
            </a:r>
            <a:r>
              <a:rPr dirty="0">
                <a:solidFill>
                  <a:srgbClr val="5C5B5A"/>
                </a:solidFill>
              </a:rPr>
              <a:t>(46%)</a:t>
            </a:r>
            <a:r>
              <a:rPr spc="5" dirty="0">
                <a:solidFill>
                  <a:srgbClr val="5C5B5A"/>
                </a:solidFill>
              </a:rPr>
              <a:t> </a:t>
            </a:r>
            <a:r>
              <a:rPr dirty="0">
                <a:solidFill>
                  <a:srgbClr val="5C5B5A"/>
                </a:solidFill>
              </a:rPr>
              <a:t>are</a:t>
            </a:r>
            <a:r>
              <a:rPr spc="-20" dirty="0">
                <a:solidFill>
                  <a:srgbClr val="5C5B5A"/>
                </a:solidFill>
              </a:rPr>
              <a:t> </a:t>
            </a:r>
            <a:r>
              <a:rPr dirty="0">
                <a:solidFill>
                  <a:srgbClr val="5C5B5A"/>
                </a:solidFill>
              </a:rPr>
              <a:t>satisfied</a:t>
            </a:r>
            <a:r>
              <a:rPr spc="-20" dirty="0">
                <a:solidFill>
                  <a:srgbClr val="5C5B5A"/>
                </a:solidFill>
              </a:rPr>
              <a:t> </a:t>
            </a:r>
            <a:r>
              <a:rPr dirty="0">
                <a:solidFill>
                  <a:srgbClr val="5C5B5A"/>
                </a:solidFill>
              </a:rPr>
              <a:t>with</a:t>
            </a:r>
            <a:r>
              <a:rPr spc="-85" dirty="0">
                <a:solidFill>
                  <a:srgbClr val="5C5B5A"/>
                </a:solidFill>
              </a:rPr>
              <a:t> </a:t>
            </a:r>
            <a:r>
              <a:rPr dirty="0"/>
              <a:t>cultural</a:t>
            </a:r>
            <a:r>
              <a:rPr spc="-20" dirty="0"/>
              <a:t> </a:t>
            </a:r>
            <a:r>
              <a:rPr dirty="0"/>
              <a:t>facilities</a:t>
            </a:r>
            <a:r>
              <a:rPr spc="-35" dirty="0"/>
              <a:t> </a:t>
            </a:r>
            <a:r>
              <a:rPr dirty="0"/>
              <a:t>available,</a:t>
            </a:r>
            <a:r>
              <a:rPr spc="10" dirty="0"/>
              <a:t> </a:t>
            </a:r>
            <a:r>
              <a:rPr dirty="0"/>
              <a:t>such</a:t>
            </a:r>
            <a:r>
              <a:rPr spc="-15" dirty="0"/>
              <a:t> </a:t>
            </a:r>
            <a:r>
              <a:rPr dirty="0"/>
              <a:t>as</a:t>
            </a:r>
            <a:r>
              <a:rPr spc="-30" dirty="0"/>
              <a:t> </a:t>
            </a:r>
            <a:r>
              <a:rPr dirty="0"/>
              <a:t>museums,</a:t>
            </a:r>
            <a:r>
              <a:rPr spc="-20" dirty="0"/>
              <a:t> </a:t>
            </a:r>
            <a:r>
              <a:rPr dirty="0"/>
              <a:t>theatres</a:t>
            </a:r>
            <a:r>
              <a:rPr spc="-20" dirty="0"/>
              <a:t> </a:t>
            </a:r>
            <a:r>
              <a:rPr dirty="0"/>
              <a:t>and</a:t>
            </a:r>
            <a:r>
              <a:rPr spc="-15" dirty="0"/>
              <a:t> </a:t>
            </a:r>
            <a:r>
              <a:rPr spc="-10" dirty="0"/>
              <a:t>events…</a:t>
            </a:r>
          </a:p>
        </p:txBody>
      </p:sp>
      <p:sp>
        <p:nvSpPr>
          <p:cNvPr id="3" name="object 3"/>
          <p:cNvSpPr txBox="1"/>
          <p:nvPr/>
        </p:nvSpPr>
        <p:spPr>
          <a:xfrm>
            <a:off x="771550" y="1240916"/>
            <a:ext cx="5191760" cy="483234"/>
          </a:xfrm>
          <a:prstGeom prst="rect">
            <a:avLst/>
          </a:prstGeom>
        </p:spPr>
        <p:txBody>
          <a:bodyPr vert="horz" wrap="square" lIns="0" tIns="12700" rIns="0" bIns="0" rtlCol="0">
            <a:spAutoFit/>
          </a:bodyPr>
          <a:lstStyle/>
          <a:p>
            <a:pPr marL="12700" marR="5080">
              <a:lnSpc>
                <a:spcPct val="100000"/>
              </a:lnSpc>
              <a:spcBef>
                <a:spcPts val="100"/>
              </a:spcBef>
            </a:pPr>
            <a:r>
              <a:rPr sz="1500" b="1" spc="-35" dirty="0">
                <a:solidFill>
                  <a:srgbClr val="5C5B5A"/>
                </a:solidFill>
                <a:latin typeface="Arial"/>
                <a:cs typeface="Arial"/>
              </a:rPr>
              <a:t>To</a:t>
            </a:r>
            <a:r>
              <a:rPr sz="1500" b="1" spc="-30" dirty="0">
                <a:solidFill>
                  <a:srgbClr val="5C5B5A"/>
                </a:solidFill>
                <a:latin typeface="Arial"/>
                <a:cs typeface="Arial"/>
              </a:rPr>
              <a:t> </a:t>
            </a:r>
            <a:r>
              <a:rPr sz="1500" b="1" dirty="0">
                <a:solidFill>
                  <a:srgbClr val="5C5B5A"/>
                </a:solidFill>
                <a:latin typeface="Arial"/>
                <a:cs typeface="Arial"/>
              </a:rPr>
              <a:t>what</a:t>
            </a:r>
            <a:r>
              <a:rPr sz="1500" b="1" spc="-70" dirty="0">
                <a:solidFill>
                  <a:srgbClr val="5C5B5A"/>
                </a:solidFill>
                <a:latin typeface="Arial"/>
                <a:cs typeface="Arial"/>
              </a:rPr>
              <a:t> </a:t>
            </a:r>
            <a:r>
              <a:rPr sz="1500" b="1" dirty="0">
                <a:solidFill>
                  <a:srgbClr val="5C5B5A"/>
                </a:solidFill>
                <a:latin typeface="Arial"/>
                <a:cs typeface="Arial"/>
              </a:rPr>
              <a:t>extent</a:t>
            </a:r>
            <a:r>
              <a:rPr sz="1500" b="1" spc="-50" dirty="0">
                <a:solidFill>
                  <a:srgbClr val="5C5B5A"/>
                </a:solidFill>
                <a:latin typeface="Arial"/>
                <a:cs typeface="Arial"/>
              </a:rPr>
              <a:t> </a:t>
            </a:r>
            <a:r>
              <a:rPr sz="1500" b="1" dirty="0">
                <a:solidFill>
                  <a:srgbClr val="5C5B5A"/>
                </a:solidFill>
                <a:latin typeface="Arial"/>
                <a:cs typeface="Arial"/>
              </a:rPr>
              <a:t>do</a:t>
            </a:r>
            <a:r>
              <a:rPr sz="1500" b="1" spc="-35" dirty="0">
                <a:solidFill>
                  <a:srgbClr val="5C5B5A"/>
                </a:solidFill>
                <a:latin typeface="Arial"/>
                <a:cs typeface="Arial"/>
              </a:rPr>
              <a:t> </a:t>
            </a:r>
            <a:r>
              <a:rPr sz="1500" b="1" dirty="0">
                <a:solidFill>
                  <a:srgbClr val="5C5B5A"/>
                </a:solidFill>
                <a:latin typeface="Arial"/>
                <a:cs typeface="Arial"/>
              </a:rPr>
              <a:t>you</a:t>
            </a:r>
            <a:r>
              <a:rPr sz="1500" b="1" spc="10" dirty="0">
                <a:solidFill>
                  <a:srgbClr val="5C5B5A"/>
                </a:solidFill>
                <a:latin typeface="Arial"/>
                <a:cs typeface="Arial"/>
              </a:rPr>
              <a:t> </a:t>
            </a:r>
            <a:r>
              <a:rPr sz="1500" b="1" dirty="0">
                <a:solidFill>
                  <a:srgbClr val="5C5B5A"/>
                </a:solidFill>
                <a:latin typeface="Arial"/>
                <a:cs typeface="Arial"/>
              </a:rPr>
              <a:t>agree</a:t>
            </a:r>
            <a:r>
              <a:rPr sz="1500" b="1" spc="-35" dirty="0">
                <a:solidFill>
                  <a:srgbClr val="5C5B5A"/>
                </a:solidFill>
                <a:latin typeface="Arial"/>
                <a:cs typeface="Arial"/>
              </a:rPr>
              <a:t> </a:t>
            </a:r>
            <a:r>
              <a:rPr sz="1500" b="1" dirty="0">
                <a:solidFill>
                  <a:srgbClr val="5C5B5A"/>
                </a:solidFill>
                <a:latin typeface="Arial"/>
                <a:cs typeface="Arial"/>
              </a:rPr>
              <a:t>or</a:t>
            </a:r>
            <a:r>
              <a:rPr sz="1500" b="1" spc="-35" dirty="0">
                <a:solidFill>
                  <a:srgbClr val="5C5B5A"/>
                </a:solidFill>
                <a:latin typeface="Arial"/>
                <a:cs typeface="Arial"/>
              </a:rPr>
              <a:t> </a:t>
            </a:r>
            <a:r>
              <a:rPr sz="1500" b="1" dirty="0">
                <a:solidFill>
                  <a:srgbClr val="5C5B5A"/>
                </a:solidFill>
                <a:latin typeface="Arial"/>
                <a:cs typeface="Arial"/>
              </a:rPr>
              <a:t>disagree</a:t>
            </a:r>
            <a:r>
              <a:rPr sz="1500" b="1" spc="-50" dirty="0">
                <a:solidFill>
                  <a:srgbClr val="5C5B5A"/>
                </a:solidFill>
                <a:latin typeface="Arial"/>
                <a:cs typeface="Arial"/>
              </a:rPr>
              <a:t> </a:t>
            </a:r>
            <a:r>
              <a:rPr sz="1500" b="1" dirty="0">
                <a:solidFill>
                  <a:srgbClr val="5C5B5A"/>
                </a:solidFill>
                <a:latin typeface="Arial"/>
                <a:cs typeface="Arial"/>
              </a:rPr>
              <a:t>that</a:t>
            </a:r>
            <a:r>
              <a:rPr sz="1500" b="1" spc="-50" dirty="0">
                <a:solidFill>
                  <a:srgbClr val="5C5B5A"/>
                </a:solidFill>
                <a:latin typeface="Arial"/>
                <a:cs typeface="Arial"/>
              </a:rPr>
              <a:t> </a:t>
            </a:r>
            <a:r>
              <a:rPr sz="1500" b="1" dirty="0">
                <a:solidFill>
                  <a:srgbClr val="5C5B5A"/>
                </a:solidFill>
                <a:latin typeface="Arial"/>
                <a:cs typeface="Arial"/>
              </a:rPr>
              <a:t>there</a:t>
            </a:r>
            <a:r>
              <a:rPr sz="1500" b="1" spc="-30" dirty="0">
                <a:solidFill>
                  <a:srgbClr val="5C5B5A"/>
                </a:solidFill>
                <a:latin typeface="Arial"/>
                <a:cs typeface="Arial"/>
              </a:rPr>
              <a:t> </a:t>
            </a:r>
            <a:r>
              <a:rPr sz="1500" b="1" spc="-25" dirty="0">
                <a:solidFill>
                  <a:srgbClr val="5C5B5A"/>
                </a:solidFill>
                <a:latin typeface="Arial"/>
                <a:cs typeface="Arial"/>
              </a:rPr>
              <a:t>are </a:t>
            </a:r>
            <a:r>
              <a:rPr sz="1500" b="1" dirty="0">
                <a:solidFill>
                  <a:srgbClr val="5C5B5A"/>
                </a:solidFill>
                <a:latin typeface="Arial"/>
                <a:cs typeface="Arial"/>
              </a:rPr>
              <a:t>opportunities</a:t>
            </a:r>
            <a:r>
              <a:rPr sz="1500" b="1" spc="-60" dirty="0">
                <a:solidFill>
                  <a:srgbClr val="5C5B5A"/>
                </a:solidFill>
                <a:latin typeface="Arial"/>
                <a:cs typeface="Arial"/>
              </a:rPr>
              <a:t> </a:t>
            </a:r>
            <a:r>
              <a:rPr sz="1500" b="1" dirty="0">
                <a:solidFill>
                  <a:srgbClr val="5C5B5A"/>
                </a:solidFill>
                <a:latin typeface="Arial"/>
                <a:cs typeface="Arial"/>
              </a:rPr>
              <a:t>to</a:t>
            </a:r>
            <a:r>
              <a:rPr sz="1500" b="1" spc="-35" dirty="0">
                <a:solidFill>
                  <a:srgbClr val="5C5B5A"/>
                </a:solidFill>
                <a:latin typeface="Arial"/>
                <a:cs typeface="Arial"/>
              </a:rPr>
              <a:t> </a:t>
            </a:r>
            <a:r>
              <a:rPr sz="1500" b="1" dirty="0">
                <a:solidFill>
                  <a:srgbClr val="5C5B5A"/>
                </a:solidFill>
                <a:latin typeface="Arial"/>
                <a:cs typeface="Arial"/>
              </a:rPr>
              <a:t>take</a:t>
            </a:r>
            <a:r>
              <a:rPr sz="1500" b="1" spc="-30" dirty="0">
                <a:solidFill>
                  <a:srgbClr val="5C5B5A"/>
                </a:solidFill>
                <a:latin typeface="Arial"/>
                <a:cs typeface="Arial"/>
              </a:rPr>
              <a:t> </a:t>
            </a:r>
            <a:r>
              <a:rPr sz="1500" b="1" dirty="0">
                <a:solidFill>
                  <a:srgbClr val="5C5B5A"/>
                </a:solidFill>
                <a:latin typeface="Arial"/>
                <a:cs typeface="Arial"/>
              </a:rPr>
              <a:t>part</a:t>
            </a:r>
            <a:r>
              <a:rPr sz="1500" b="1" spc="-35" dirty="0">
                <a:solidFill>
                  <a:srgbClr val="5C5B5A"/>
                </a:solidFill>
                <a:latin typeface="Arial"/>
                <a:cs typeface="Arial"/>
              </a:rPr>
              <a:t> </a:t>
            </a:r>
            <a:r>
              <a:rPr sz="1500" b="1" dirty="0">
                <a:solidFill>
                  <a:srgbClr val="5C5B5A"/>
                </a:solidFill>
                <a:latin typeface="Arial"/>
                <a:cs typeface="Arial"/>
              </a:rPr>
              <a:t>in</a:t>
            </a:r>
            <a:r>
              <a:rPr sz="1500" b="1" spc="-50" dirty="0">
                <a:solidFill>
                  <a:srgbClr val="5C5B5A"/>
                </a:solidFill>
                <a:latin typeface="Arial"/>
                <a:cs typeface="Arial"/>
              </a:rPr>
              <a:t> </a:t>
            </a:r>
            <a:r>
              <a:rPr sz="1500" b="1" dirty="0">
                <a:solidFill>
                  <a:srgbClr val="5C5B5A"/>
                </a:solidFill>
                <a:latin typeface="Arial"/>
                <a:cs typeface="Arial"/>
              </a:rPr>
              <a:t>cultural</a:t>
            </a:r>
            <a:r>
              <a:rPr sz="1500" b="1" spc="-45" dirty="0">
                <a:solidFill>
                  <a:srgbClr val="5C5B5A"/>
                </a:solidFill>
                <a:latin typeface="Arial"/>
                <a:cs typeface="Arial"/>
              </a:rPr>
              <a:t> </a:t>
            </a:r>
            <a:r>
              <a:rPr sz="1500" b="1" dirty="0">
                <a:solidFill>
                  <a:srgbClr val="5C5B5A"/>
                </a:solidFill>
                <a:latin typeface="Arial"/>
                <a:cs typeface="Arial"/>
              </a:rPr>
              <a:t>events</a:t>
            </a:r>
            <a:r>
              <a:rPr sz="1500" b="1" spc="-10" dirty="0">
                <a:solidFill>
                  <a:srgbClr val="5C5B5A"/>
                </a:solidFill>
                <a:latin typeface="Arial"/>
                <a:cs typeface="Arial"/>
              </a:rPr>
              <a:t> </a:t>
            </a:r>
            <a:r>
              <a:rPr sz="1500" b="1" dirty="0">
                <a:solidFill>
                  <a:srgbClr val="5C5B5A"/>
                </a:solidFill>
                <a:latin typeface="Arial"/>
                <a:cs typeface="Arial"/>
              </a:rPr>
              <a:t>and</a:t>
            </a:r>
            <a:r>
              <a:rPr sz="1500" b="1" spc="-40" dirty="0">
                <a:solidFill>
                  <a:srgbClr val="5C5B5A"/>
                </a:solidFill>
                <a:latin typeface="Arial"/>
                <a:cs typeface="Arial"/>
              </a:rPr>
              <a:t> </a:t>
            </a:r>
            <a:r>
              <a:rPr sz="1500" b="1" spc="-10" dirty="0">
                <a:solidFill>
                  <a:srgbClr val="5C5B5A"/>
                </a:solidFill>
                <a:latin typeface="Arial"/>
                <a:cs typeface="Arial"/>
              </a:rPr>
              <a:t>activities</a:t>
            </a:r>
            <a:endParaRPr sz="1500">
              <a:latin typeface="Arial"/>
              <a:cs typeface="Arial"/>
            </a:endParaRPr>
          </a:p>
        </p:txBody>
      </p:sp>
      <p:sp>
        <p:nvSpPr>
          <p:cNvPr id="4" name="object 4"/>
          <p:cNvSpPr/>
          <p:nvPr/>
        </p:nvSpPr>
        <p:spPr>
          <a:xfrm>
            <a:off x="2423160" y="2385060"/>
            <a:ext cx="1656714" cy="1513840"/>
          </a:xfrm>
          <a:custGeom>
            <a:avLst/>
            <a:gdLst/>
            <a:ahLst/>
            <a:cxnLst/>
            <a:rect l="l" t="t" r="r" b="b"/>
            <a:pathLst>
              <a:path w="1656714" h="1513839">
                <a:moveTo>
                  <a:pt x="1656588" y="0"/>
                </a:moveTo>
                <a:lnTo>
                  <a:pt x="0" y="0"/>
                </a:lnTo>
                <a:lnTo>
                  <a:pt x="0" y="1513332"/>
                </a:lnTo>
                <a:lnTo>
                  <a:pt x="1656588" y="1513332"/>
                </a:lnTo>
                <a:lnTo>
                  <a:pt x="1656588" y="0"/>
                </a:lnTo>
                <a:close/>
              </a:path>
            </a:pathLst>
          </a:custGeom>
          <a:solidFill>
            <a:srgbClr val="6CD4CE"/>
          </a:solidFill>
        </p:spPr>
        <p:txBody>
          <a:bodyPr wrap="square" lIns="0" tIns="0" rIns="0" bIns="0" rtlCol="0"/>
          <a:lstStyle/>
          <a:p>
            <a:endParaRPr/>
          </a:p>
        </p:txBody>
      </p:sp>
      <p:sp>
        <p:nvSpPr>
          <p:cNvPr id="5" name="object 5"/>
          <p:cNvSpPr/>
          <p:nvPr/>
        </p:nvSpPr>
        <p:spPr>
          <a:xfrm>
            <a:off x="1719198" y="5309489"/>
            <a:ext cx="3064510" cy="0"/>
          </a:xfrm>
          <a:custGeom>
            <a:avLst/>
            <a:gdLst/>
            <a:ahLst/>
            <a:cxnLst/>
            <a:rect l="l" t="t" r="r" b="b"/>
            <a:pathLst>
              <a:path w="3064510">
                <a:moveTo>
                  <a:pt x="0" y="0"/>
                </a:moveTo>
                <a:lnTo>
                  <a:pt x="3064255" y="0"/>
                </a:lnTo>
              </a:path>
            </a:pathLst>
          </a:custGeom>
          <a:ln w="9525">
            <a:solidFill>
              <a:srgbClr val="D9D9D9"/>
            </a:solidFill>
          </a:ln>
        </p:spPr>
        <p:txBody>
          <a:bodyPr wrap="square" lIns="0" tIns="0" rIns="0" bIns="0" rtlCol="0"/>
          <a:lstStyle/>
          <a:p>
            <a:endParaRPr/>
          </a:p>
        </p:txBody>
      </p:sp>
      <p:sp>
        <p:nvSpPr>
          <p:cNvPr id="6" name="object 6"/>
          <p:cNvSpPr txBox="1"/>
          <p:nvPr/>
        </p:nvSpPr>
        <p:spPr>
          <a:xfrm>
            <a:off x="2423160" y="4793030"/>
            <a:ext cx="1656714" cy="516890"/>
          </a:xfrm>
          <a:prstGeom prst="rect">
            <a:avLst/>
          </a:prstGeom>
          <a:solidFill>
            <a:srgbClr val="585858"/>
          </a:solidFill>
        </p:spPr>
        <p:txBody>
          <a:bodyPr vert="horz" wrap="square" lIns="0" tIns="158750" rIns="0" bIns="0" rtlCol="0">
            <a:spAutoFit/>
          </a:bodyPr>
          <a:lstStyle/>
          <a:p>
            <a:pPr algn="ctr">
              <a:lnSpc>
                <a:spcPct val="100000"/>
              </a:lnSpc>
              <a:spcBef>
                <a:spcPts val="1250"/>
              </a:spcBef>
            </a:pPr>
            <a:r>
              <a:rPr sz="1200" spc="-25" dirty="0">
                <a:solidFill>
                  <a:srgbClr val="FFFFFF"/>
                </a:solidFill>
                <a:latin typeface="Calibri"/>
                <a:cs typeface="Calibri"/>
              </a:rPr>
              <a:t>15%</a:t>
            </a:r>
            <a:endParaRPr sz="1200">
              <a:latin typeface="Calibri"/>
              <a:cs typeface="Calibri"/>
            </a:endParaRPr>
          </a:p>
        </p:txBody>
      </p:sp>
      <p:sp>
        <p:nvSpPr>
          <p:cNvPr id="7" name="object 7"/>
          <p:cNvSpPr txBox="1"/>
          <p:nvPr/>
        </p:nvSpPr>
        <p:spPr>
          <a:xfrm>
            <a:off x="2423160" y="4587240"/>
            <a:ext cx="1656714" cy="206375"/>
          </a:xfrm>
          <a:prstGeom prst="rect">
            <a:avLst/>
          </a:prstGeom>
          <a:solidFill>
            <a:srgbClr val="FF0000"/>
          </a:solidFill>
        </p:spPr>
        <p:txBody>
          <a:bodyPr vert="horz" wrap="square" lIns="0" tIns="3810" rIns="0" bIns="0" rtlCol="0">
            <a:spAutoFit/>
          </a:bodyPr>
          <a:lstStyle/>
          <a:p>
            <a:pPr marL="635" algn="ctr">
              <a:lnSpc>
                <a:spcPct val="100000"/>
              </a:lnSpc>
              <a:spcBef>
                <a:spcPts val="30"/>
              </a:spcBef>
            </a:pPr>
            <a:r>
              <a:rPr sz="1200" spc="-25" dirty="0">
                <a:solidFill>
                  <a:srgbClr val="FFFFFF"/>
                </a:solidFill>
                <a:latin typeface="Calibri"/>
                <a:cs typeface="Calibri"/>
              </a:rPr>
              <a:t>6%</a:t>
            </a:r>
            <a:endParaRPr sz="1200">
              <a:latin typeface="Calibri"/>
              <a:cs typeface="Calibri"/>
            </a:endParaRPr>
          </a:p>
        </p:txBody>
      </p:sp>
      <p:sp>
        <p:nvSpPr>
          <p:cNvPr id="8" name="object 8"/>
          <p:cNvSpPr txBox="1"/>
          <p:nvPr/>
        </p:nvSpPr>
        <p:spPr>
          <a:xfrm>
            <a:off x="2423160" y="3898391"/>
            <a:ext cx="1656714" cy="688975"/>
          </a:xfrm>
          <a:prstGeom prst="rect">
            <a:avLst/>
          </a:prstGeom>
          <a:solidFill>
            <a:srgbClr val="FF9999"/>
          </a:solidFill>
        </p:spPr>
        <p:txBody>
          <a:bodyPr vert="horz" wrap="square" lIns="0" tIns="69850" rIns="0" bIns="0" rtlCol="0">
            <a:spAutoFit/>
          </a:bodyPr>
          <a:lstStyle/>
          <a:p>
            <a:pPr>
              <a:lnSpc>
                <a:spcPct val="100000"/>
              </a:lnSpc>
              <a:spcBef>
                <a:spcPts val="550"/>
              </a:spcBef>
            </a:pPr>
            <a:endParaRPr sz="1200">
              <a:latin typeface="Times New Roman"/>
              <a:cs typeface="Times New Roman"/>
            </a:endParaRPr>
          </a:p>
          <a:p>
            <a:pPr algn="ctr">
              <a:lnSpc>
                <a:spcPct val="100000"/>
              </a:lnSpc>
            </a:pPr>
            <a:r>
              <a:rPr sz="1200" spc="-25" dirty="0">
                <a:solidFill>
                  <a:srgbClr val="FFFFFF"/>
                </a:solidFill>
                <a:latin typeface="Calibri"/>
                <a:cs typeface="Calibri"/>
              </a:rPr>
              <a:t>20%</a:t>
            </a:r>
            <a:endParaRPr sz="1200">
              <a:latin typeface="Calibri"/>
              <a:cs typeface="Calibri"/>
            </a:endParaRPr>
          </a:p>
        </p:txBody>
      </p:sp>
      <p:sp>
        <p:nvSpPr>
          <p:cNvPr id="9" name="object 9"/>
          <p:cNvSpPr txBox="1"/>
          <p:nvPr/>
        </p:nvSpPr>
        <p:spPr>
          <a:xfrm>
            <a:off x="3118739" y="3029534"/>
            <a:ext cx="278130" cy="208915"/>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44%</a:t>
            </a:r>
            <a:endParaRPr sz="1200">
              <a:latin typeface="Calibri"/>
              <a:cs typeface="Calibri"/>
            </a:endParaRPr>
          </a:p>
        </p:txBody>
      </p:sp>
      <p:sp>
        <p:nvSpPr>
          <p:cNvPr id="10" name="object 10"/>
          <p:cNvSpPr txBox="1"/>
          <p:nvPr/>
        </p:nvSpPr>
        <p:spPr>
          <a:xfrm>
            <a:off x="2423160" y="1879863"/>
            <a:ext cx="1656714" cy="505459"/>
          </a:xfrm>
          <a:prstGeom prst="rect">
            <a:avLst/>
          </a:prstGeom>
          <a:solidFill>
            <a:srgbClr val="009590"/>
          </a:solidFill>
        </p:spPr>
        <p:txBody>
          <a:bodyPr vert="horz" wrap="square" lIns="0" tIns="147320" rIns="0" bIns="0" rtlCol="0">
            <a:spAutoFit/>
          </a:bodyPr>
          <a:lstStyle/>
          <a:p>
            <a:pPr algn="ctr">
              <a:lnSpc>
                <a:spcPct val="100000"/>
              </a:lnSpc>
              <a:spcBef>
                <a:spcPts val="1160"/>
              </a:spcBef>
            </a:pPr>
            <a:r>
              <a:rPr sz="1200" spc="-25" dirty="0">
                <a:solidFill>
                  <a:srgbClr val="FFFFFF"/>
                </a:solidFill>
                <a:latin typeface="Calibri"/>
                <a:cs typeface="Calibri"/>
              </a:rPr>
              <a:t>15%</a:t>
            </a:r>
            <a:endParaRPr sz="1200">
              <a:latin typeface="Calibri"/>
              <a:cs typeface="Calibri"/>
            </a:endParaRPr>
          </a:p>
        </p:txBody>
      </p:sp>
      <p:sp>
        <p:nvSpPr>
          <p:cNvPr id="11" name="object 11"/>
          <p:cNvSpPr txBox="1"/>
          <p:nvPr/>
        </p:nvSpPr>
        <p:spPr>
          <a:xfrm>
            <a:off x="1746630" y="5386832"/>
            <a:ext cx="3008630" cy="394335"/>
          </a:xfrm>
          <a:prstGeom prst="rect">
            <a:avLst/>
          </a:prstGeom>
        </p:spPr>
        <p:txBody>
          <a:bodyPr vert="horz" wrap="square" lIns="0" tIns="9525" rIns="0" bIns="0" rtlCol="0">
            <a:spAutoFit/>
          </a:bodyPr>
          <a:lstStyle/>
          <a:p>
            <a:pPr marL="1231265" marR="5080" indent="-1219200">
              <a:lnSpc>
                <a:spcPct val="101499"/>
              </a:lnSpc>
              <a:spcBef>
                <a:spcPts val="75"/>
              </a:spcBef>
            </a:pPr>
            <a:r>
              <a:rPr sz="1200" spc="-10" dirty="0">
                <a:solidFill>
                  <a:srgbClr val="585858"/>
                </a:solidFill>
                <a:latin typeface="Calibri"/>
                <a:cs typeface="Calibri"/>
              </a:rPr>
              <a:t>Opportunities</a:t>
            </a:r>
            <a:r>
              <a:rPr sz="1200" spc="-15" dirty="0">
                <a:solidFill>
                  <a:srgbClr val="585858"/>
                </a:solidFill>
                <a:latin typeface="Calibri"/>
                <a:cs typeface="Calibri"/>
              </a:rPr>
              <a:t> </a:t>
            </a:r>
            <a:r>
              <a:rPr sz="1200" dirty="0">
                <a:solidFill>
                  <a:srgbClr val="585858"/>
                </a:solidFill>
                <a:latin typeface="Calibri"/>
                <a:cs typeface="Calibri"/>
              </a:rPr>
              <a:t>to</a:t>
            </a:r>
            <a:r>
              <a:rPr sz="1200" spc="-20" dirty="0">
                <a:solidFill>
                  <a:srgbClr val="585858"/>
                </a:solidFill>
                <a:latin typeface="Calibri"/>
                <a:cs typeface="Calibri"/>
              </a:rPr>
              <a:t> </a:t>
            </a:r>
            <a:r>
              <a:rPr sz="1200" dirty="0">
                <a:solidFill>
                  <a:srgbClr val="585858"/>
                </a:solidFill>
                <a:latin typeface="Calibri"/>
                <a:cs typeface="Calibri"/>
              </a:rPr>
              <a:t>take</a:t>
            </a:r>
            <a:r>
              <a:rPr sz="1200" spc="-15" dirty="0">
                <a:solidFill>
                  <a:srgbClr val="585858"/>
                </a:solidFill>
                <a:latin typeface="Calibri"/>
                <a:cs typeface="Calibri"/>
              </a:rPr>
              <a:t> </a:t>
            </a:r>
            <a:r>
              <a:rPr sz="1200" dirty="0">
                <a:solidFill>
                  <a:srgbClr val="585858"/>
                </a:solidFill>
                <a:latin typeface="Calibri"/>
                <a:cs typeface="Calibri"/>
              </a:rPr>
              <a:t>part</a:t>
            </a:r>
            <a:r>
              <a:rPr sz="1200" spc="-20" dirty="0">
                <a:solidFill>
                  <a:srgbClr val="585858"/>
                </a:solidFill>
                <a:latin typeface="Calibri"/>
                <a:cs typeface="Calibri"/>
              </a:rPr>
              <a:t> </a:t>
            </a:r>
            <a:r>
              <a:rPr sz="1200" dirty="0">
                <a:solidFill>
                  <a:srgbClr val="585858"/>
                </a:solidFill>
                <a:latin typeface="Calibri"/>
                <a:cs typeface="Calibri"/>
              </a:rPr>
              <a:t>in</a:t>
            </a:r>
            <a:r>
              <a:rPr sz="1200" spc="-15" dirty="0">
                <a:solidFill>
                  <a:srgbClr val="585858"/>
                </a:solidFill>
                <a:latin typeface="Calibri"/>
                <a:cs typeface="Calibri"/>
              </a:rPr>
              <a:t> </a:t>
            </a:r>
            <a:r>
              <a:rPr sz="1200" dirty="0">
                <a:solidFill>
                  <a:srgbClr val="585858"/>
                </a:solidFill>
                <a:latin typeface="Calibri"/>
                <a:cs typeface="Calibri"/>
              </a:rPr>
              <a:t>cultural</a:t>
            </a:r>
            <a:r>
              <a:rPr sz="1200" spc="-20" dirty="0">
                <a:solidFill>
                  <a:srgbClr val="585858"/>
                </a:solidFill>
                <a:latin typeface="Calibri"/>
                <a:cs typeface="Calibri"/>
              </a:rPr>
              <a:t> </a:t>
            </a:r>
            <a:r>
              <a:rPr sz="1200" dirty="0">
                <a:solidFill>
                  <a:srgbClr val="585858"/>
                </a:solidFill>
                <a:latin typeface="Calibri"/>
                <a:cs typeface="Calibri"/>
              </a:rPr>
              <a:t>events</a:t>
            </a:r>
            <a:r>
              <a:rPr sz="1200" spc="-15" dirty="0">
                <a:solidFill>
                  <a:srgbClr val="585858"/>
                </a:solidFill>
                <a:latin typeface="Calibri"/>
                <a:cs typeface="Calibri"/>
              </a:rPr>
              <a:t> </a:t>
            </a:r>
            <a:r>
              <a:rPr sz="1200" spc="-25" dirty="0">
                <a:solidFill>
                  <a:srgbClr val="585858"/>
                </a:solidFill>
                <a:latin typeface="Calibri"/>
                <a:cs typeface="Calibri"/>
              </a:rPr>
              <a:t>and </a:t>
            </a:r>
            <a:r>
              <a:rPr sz="1200" spc="-10" dirty="0">
                <a:solidFill>
                  <a:srgbClr val="585858"/>
                </a:solidFill>
                <a:latin typeface="Calibri"/>
                <a:cs typeface="Calibri"/>
              </a:rPr>
              <a:t>activities</a:t>
            </a:r>
            <a:endParaRPr sz="1200">
              <a:latin typeface="Calibri"/>
              <a:cs typeface="Calibri"/>
            </a:endParaRPr>
          </a:p>
        </p:txBody>
      </p:sp>
      <p:sp>
        <p:nvSpPr>
          <p:cNvPr id="12" name="object 12"/>
          <p:cNvSpPr/>
          <p:nvPr/>
        </p:nvSpPr>
        <p:spPr>
          <a:xfrm>
            <a:off x="761885" y="2405589"/>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13" name="object 13"/>
          <p:cNvSpPr txBox="1"/>
          <p:nvPr/>
        </p:nvSpPr>
        <p:spPr>
          <a:xfrm>
            <a:off x="859637" y="2331212"/>
            <a:ext cx="92583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Definitely</a:t>
            </a:r>
            <a:r>
              <a:rPr sz="1100" spc="-40" dirty="0">
                <a:solidFill>
                  <a:srgbClr val="5C5B5A"/>
                </a:solidFill>
                <a:latin typeface="Calibri"/>
                <a:cs typeface="Calibri"/>
              </a:rPr>
              <a:t> </a:t>
            </a:r>
            <a:r>
              <a:rPr sz="1100" spc="-10" dirty="0">
                <a:solidFill>
                  <a:srgbClr val="5C5B5A"/>
                </a:solidFill>
                <a:latin typeface="Calibri"/>
                <a:cs typeface="Calibri"/>
              </a:rPr>
              <a:t>agree</a:t>
            </a:r>
            <a:endParaRPr sz="1100">
              <a:latin typeface="Calibri"/>
              <a:cs typeface="Calibri"/>
            </a:endParaRPr>
          </a:p>
        </p:txBody>
      </p:sp>
      <p:sp>
        <p:nvSpPr>
          <p:cNvPr id="14" name="object 14"/>
          <p:cNvSpPr/>
          <p:nvPr/>
        </p:nvSpPr>
        <p:spPr>
          <a:xfrm>
            <a:off x="761885" y="3052400"/>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6CD4CE"/>
          </a:solidFill>
        </p:spPr>
        <p:txBody>
          <a:bodyPr wrap="square" lIns="0" tIns="0" rIns="0" bIns="0" rtlCol="0"/>
          <a:lstStyle/>
          <a:p>
            <a:endParaRPr/>
          </a:p>
        </p:txBody>
      </p:sp>
      <p:sp>
        <p:nvSpPr>
          <p:cNvPr id="15" name="object 15"/>
          <p:cNvSpPr txBox="1"/>
          <p:nvPr/>
        </p:nvSpPr>
        <p:spPr>
          <a:xfrm>
            <a:off x="859637" y="2978276"/>
            <a:ext cx="81470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Tend</a:t>
            </a:r>
            <a:r>
              <a:rPr sz="1100" spc="-20" dirty="0">
                <a:solidFill>
                  <a:srgbClr val="5C5B5A"/>
                </a:solidFill>
                <a:latin typeface="Calibri"/>
                <a:cs typeface="Calibri"/>
              </a:rPr>
              <a:t> </a:t>
            </a:r>
            <a:r>
              <a:rPr sz="1100" dirty="0">
                <a:solidFill>
                  <a:srgbClr val="5C5B5A"/>
                </a:solidFill>
                <a:latin typeface="Calibri"/>
                <a:cs typeface="Calibri"/>
              </a:rPr>
              <a:t>to</a:t>
            </a:r>
            <a:r>
              <a:rPr sz="1100" spc="-15" dirty="0">
                <a:solidFill>
                  <a:srgbClr val="5C5B5A"/>
                </a:solidFill>
                <a:latin typeface="Calibri"/>
                <a:cs typeface="Calibri"/>
              </a:rPr>
              <a:t> </a:t>
            </a:r>
            <a:r>
              <a:rPr sz="1100" spc="-10" dirty="0">
                <a:solidFill>
                  <a:srgbClr val="5C5B5A"/>
                </a:solidFill>
                <a:latin typeface="Calibri"/>
                <a:cs typeface="Calibri"/>
              </a:rPr>
              <a:t>agree</a:t>
            </a:r>
            <a:endParaRPr sz="1100">
              <a:latin typeface="Calibri"/>
              <a:cs typeface="Calibri"/>
            </a:endParaRPr>
          </a:p>
        </p:txBody>
      </p:sp>
      <p:sp>
        <p:nvSpPr>
          <p:cNvPr id="16" name="object 16"/>
          <p:cNvSpPr/>
          <p:nvPr/>
        </p:nvSpPr>
        <p:spPr>
          <a:xfrm>
            <a:off x="761885" y="3699338"/>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FF9999"/>
          </a:solidFill>
        </p:spPr>
        <p:txBody>
          <a:bodyPr wrap="square" lIns="0" tIns="0" rIns="0" bIns="0" rtlCol="0"/>
          <a:lstStyle/>
          <a:p>
            <a:endParaRPr/>
          </a:p>
        </p:txBody>
      </p:sp>
      <p:sp>
        <p:nvSpPr>
          <p:cNvPr id="17" name="object 17"/>
          <p:cNvSpPr txBox="1"/>
          <p:nvPr/>
        </p:nvSpPr>
        <p:spPr>
          <a:xfrm>
            <a:off x="859637" y="3625341"/>
            <a:ext cx="97472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Tend</a:t>
            </a:r>
            <a:r>
              <a:rPr sz="1100" spc="-20" dirty="0">
                <a:solidFill>
                  <a:srgbClr val="5C5B5A"/>
                </a:solidFill>
                <a:latin typeface="Calibri"/>
                <a:cs typeface="Calibri"/>
              </a:rPr>
              <a:t> </a:t>
            </a:r>
            <a:r>
              <a:rPr sz="1100" dirty="0">
                <a:solidFill>
                  <a:srgbClr val="5C5B5A"/>
                </a:solidFill>
                <a:latin typeface="Calibri"/>
                <a:cs typeface="Calibri"/>
              </a:rPr>
              <a:t>to</a:t>
            </a:r>
            <a:r>
              <a:rPr sz="1100" spc="-15" dirty="0">
                <a:solidFill>
                  <a:srgbClr val="5C5B5A"/>
                </a:solidFill>
                <a:latin typeface="Calibri"/>
                <a:cs typeface="Calibri"/>
              </a:rPr>
              <a:t> </a:t>
            </a:r>
            <a:r>
              <a:rPr sz="1100" spc="-10" dirty="0">
                <a:solidFill>
                  <a:srgbClr val="5C5B5A"/>
                </a:solidFill>
                <a:latin typeface="Calibri"/>
                <a:cs typeface="Calibri"/>
              </a:rPr>
              <a:t>disagree</a:t>
            </a:r>
            <a:endParaRPr sz="1100">
              <a:latin typeface="Calibri"/>
              <a:cs typeface="Calibri"/>
            </a:endParaRPr>
          </a:p>
        </p:txBody>
      </p:sp>
      <p:sp>
        <p:nvSpPr>
          <p:cNvPr id="18" name="object 18"/>
          <p:cNvSpPr/>
          <p:nvPr/>
        </p:nvSpPr>
        <p:spPr>
          <a:xfrm>
            <a:off x="761885" y="4346149"/>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FF0000"/>
          </a:solidFill>
        </p:spPr>
        <p:txBody>
          <a:bodyPr wrap="square" lIns="0" tIns="0" rIns="0" bIns="0" rtlCol="0"/>
          <a:lstStyle/>
          <a:p>
            <a:endParaRPr/>
          </a:p>
        </p:txBody>
      </p:sp>
      <p:sp>
        <p:nvSpPr>
          <p:cNvPr id="19" name="object 19"/>
          <p:cNvSpPr txBox="1"/>
          <p:nvPr/>
        </p:nvSpPr>
        <p:spPr>
          <a:xfrm>
            <a:off x="859637" y="4272152"/>
            <a:ext cx="108585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Definitely</a:t>
            </a:r>
            <a:r>
              <a:rPr sz="1100" spc="-40" dirty="0">
                <a:solidFill>
                  <a:srgbClr val="5C5B5A"/>
                </a:solidFill>
                <a:latin typeface="Calibri"/>
                <a:cs typeface="Calibri"/>
              </a:rPr>
              <a:t> </a:t>
            </a:r>
            <a:r>
              <a:rPr sz="1100" spc="-10" dirty="0">
                <a:solidFill>
                  <a:srgbClr val="5C5B5A"/>
                </a:solidFill>
                <a:latin typeface="Calibri"/>
                <a:cs typeface="Calibri"/>
              </a:rPr>
              <a:t>disagree</a:t>
            </a:r>
            <a:endParaRPr sz="1100">
              <a:latin typeface="Calibri"/>
              <a:cs typeface="Calibri"/>
            </a:endParaRPr>
          </a:p>
        </p:txBody>
      </p:sp>
      <p:sp>
        <p:nvSpPr>
          <p:cNvPr id="20" name="object 20"/>
          <p:cNvSpPr/>
          <p:nvPr/>
        </p:nvSpPr>
        <p:spPr>
          <a:xfrm>
            <a:off x="761885" y="4993087"/>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585858"/>
          </a:solidFill>
        </p:spPr>
        <p:txBody>
          <a:bodyPr wrap="square" lIns="0" tIns="0" rIns="0" bIns="0" rtlCol="0"/>
          <a:lstStyle/>
          <a:p>
            <a:endParaRPr/>
          </a:p>
        </p:txBody>
      </p:sp>
      <p:sp>
        <p:nvSpPr>
          <p:cNvPr id="21" name="object 21"/>
          <p:cNvSpPr txBox="1"/>
          <p:nvPr/>
        </p:nvSpPr>
        <p:spPr>
          <a:xfrm>
            <a:off x="859637" y="4919217"/>
            <a:ext cx="67881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Don't </a:t>
            </a:r>
            <a:r>
              <a:rPr sz="1100" spc="-20" dirty="0">
                <a:solidFill>
                  <a:srgbClr val="5C5B5A"/>
                </a:solidFill>
                <a:latin typeface="Calibri"/>
                <a:cs typeface="Calibri"/>
              </a:rPr>
              <a:t>know</a:t>
            </a:r>
            <a:endParaRPr sz="1100">
              <a:latin typeface="Calibri"/>
              <a:cs typeface="Calibri"/>
            </a:endParaRPr>
          </a:p>
        </p:txBody>
      </p:sp>
      <p:sp>
        <p:nvSpPr>
          <p:cNvPr id="22" name="object 22"/>
          <p:cNvSpPr/>
          <p:nvPr/>
        </p:nvSpPr>
        <p:spPr>
          <a:xfrm>
            <a:off x="6096000" y="1310132"/>
            <a:ext cx="0" cy="4657725"/>
          </a:xfrm>
          <a:custGeom>
            <a:avLst/>
            <a:gdLst/>
            <a:ahLst/>
            <a:cxnLst/>
            <a:rect l="l" t="t" r="r" b="b"/>
            <a:pathLst>
              <a:path h="4657725">
                <a:moveTo>
                  <a:pt x="0" y="0"/>
                </a:moveTo>
                <a:lnTo>
                  <a:pt x="0" y="4657598"/>
                </a:lnTo>
              </a:path>
            </a:pathLst>
          </a:custGeom>
          <a:ln w="6350">
            <a:solidFill>
              <a:srgbClr val="38898B"/>
            </a:solidFill>
          </a:ln>
        </p:spPr>
        <p:txBody>
          <a:bodyPr wrap="square" lIns="0" tIns="0" rIns="0" bIns="0" rtlCol="0"/>
          <a:lstStyle/>
          <a:p>
            <a:endParaRPr/>
          </a:p>
        </p:txBody>
      </p:sp>
      <p:sp>
        <p:nvSpPr>
          <p:cNvPr id="23" name="object 23"/>
          <p:cNvSpPr/>
          <p:nvPr/>
        </p:nvSpPr>
        <p:spPr>
          <a:xfrm>
            <a:off x="7607934" y="5330825"/>
            <a:ext cx="3064510" cy="0"/>
          </a:xfrm>
          <a:custGeom>
            <a:avLst/>
            <a:gdLst/>
            <a:ahLst/>
            <a:cxnLst/>
            <a:rect l="l" t="t" r="r" b="b"/>
            <a:pathLst>
              <a:path w="3064509">
                <a:moveTo>
                  <a:pt x="0" y="0"/>
                </a:moveTo>
                <a:lnTo>
                  <a:pt x="3064383" y="0"/>
                </a:lnTo>
              </a:path>
            </a:pathLst>
          </a:custGeom>
          <a:ln w="9525">
            <a:solidFill>
              <a:srgbClr val="D9D9D9"/>
            </a:solidFill>
          </a:ln>
        </p:spPr>
        <p:txBody>
          <a:bodyPr wrap="square" lIns="0" tIns="0" rIns="0" bIns="0" rtlCol="0"/>
          <a:lstStyle/>
          <a:p>
            <a:endParaRPr/>
          </a:p>
        </p:txBody>
      </p:sp>
      <p:sp>
        <p:nvSpPr>
          <p:cNvPr id="24" name="object 24"/>
          <p:cNvSpPr txBox="1"/>
          <p:nvPr/>
        </p:nvSpPr>
        <p:spPr>
          <a:xfrm>
            <a:off x="8311895" y="5160289"/>
            <a:ext cx="1656714" cy="170815"/>
          </a:xfrm>
          <a:prstGeom prst="rect">
            <a:avLst/>
          </a:prstGeom>
          <a:solidFill>
            <a:srgbClr val="585858"/>
          </a:solidFill>
        </p:spPr>
        <p:txBody>
          <a:bodyPr vert="horz" wrap="square" lIns="0" tIns="0" rIns="0" bIns="0" rtlCol="0">
            <a:spAutoFit/>
          </a:bodyPr>
          <a:lstStyle/>
          <a:p>
            <a:pPr marL="2540" algn="ctr">
              <a:lnSpc>
                <a:spcPts val="1330"/>
              </a:lnSpc>
            </a:pPr>
            <a:r>
              <a:rPr sz="1200" spc="-25" dirty="0">
                <a:solidFill>
                  <a:srgbClr val="FFFFFF"/>
                </a:solidFill>
                <a:latin typeface="Calibri"/>
                <a:cs typeface="Calibri"/>
              </a:rPr>
              <a:t>5%</a:t>
            </a:r>
            <a:endParaRPr sz="1200">
              <a:latin typeface="Calibri"/>
              <a:cs typeface="Calibri"/>
            </a:endParaRPr>
          </a:p>
        </p:txBody>
      </p:sp>
      <p:sp>
        <p:nvSpPr>
          <p:cNvPr id="25" name="object 25"/>
          <p:cNvSpPr txBox="1"/>
          <p:nvPr/>
        </p:nvSpPr>
        <p:spPr>
          <a:xfrm>
            <a:off x="8311895" y="4887467"/>
            <a:ext cx="1656714" cy="273050"/>
          </a:xfrm>
          <a:prstGeom prst="rect">
            <a:avLst/>
          </a:prstGeom>
          <a:solidFill>
            <a:srgbClr val="FF0000"/>
          </a:solidFill>
        </p:spPr>
        <p:txBody>
          <a:bodyPr vert="horz" wrap="square" lIns="0" tIns="37465" rIns="0" bIns="0" rtlCol="0">
            <a:spAutoFit/>
          </a:bodyPr>
          <a:lstStyle/>
          <a:p>
            <a:pPr marL="2540" algn="ctr">
              <a:lnSpc>
                <a:spcPct val="100000"/>
              </a:lnSpc>
              <a:spcBef>
                <a:spcPts val="295"/>
              </a:spcBef>
            </a:pPr>
            <a:r>
              <a:rPr sz="1200" spc="-25" dirty="0">
                <a:solidFill>
                  <a:srgbClr val="FFFFFF"/>
                </a:solidFill>
                <a:latin typeface="Calibri"/>
                <a:cs typeface="Calibri"/>
              </a:rPr>
              <a:t>8%</a:t>
            </a:r>
            <a:endParaRPr sz="1200">
              <a:latin typeface="Calibri"/>
              <a:cs typeface="Calibri"/>
            </a:endParaRPr>
          </a:p>
        </p:txBody>
      </p:sp>
      <p:sp>
        <p:nvSpPr>
          <p:cNvPr id="26" name="object 26"/>
          <p:cNvSpPr txBox="1"/>
          <p:nvPr/>
        </p:nvSpPr>
        <p:spPr>
          <a:xfrm>
            <a:off x="8311895" y="4411979"/>
            <a:ext cx="1656714" cy="475615"/>
          </a:xfrm>
          <a:prstGeom prst="rect">
            <a:avLst/>
          </a:prstGeom>
          <a:solidFill>
            <a:srgbClr val="FF9999"/>
          </a:solidFill>
        </p:spPr>
        <p:txBody>
          <a:bodyPr vert="horz" wrap="square" lIns="0" tIns="138430" rIns="0" bIns="0" rtlCol="0">
            <a:spAutoFit/>
          </a:bodyPr>
          <a:lstStyle/>
          <a:p>
            <a:pPr marL="635" algn="ctr">
              <a:lnSpc>
                <a:spcPct val="100000"/>
              </a:lnSpc>
              <a:spcBef>
                <a:spcPts val="1090"/>
              </a:spcBef>
            </a:pPr>
            <a:r>
              <a:rPr sz="1200" spc="-25" dirty="0">
                <a:solidFill>
                  <a:srgbClr val="FFFFFF"/>
                </a:solidFill>
                <a:latin typeface="Calibri"/>
                <a:cs typeface="Calibri"/>
              </a:rPr>
              <a:t>14%</a:t>
            </a:r>
            <a:endParaRPr sz="1200">
              <a:latin typeface="Calibri"/>
              <a:cs typeface="Calibri"/>
            </a:endParaRPr>
          </a:p>
        </p:txBody>
      </p:sp>
      <p:sp>
        <p:nvSpPr>
          <p:cNvPr id="27" name="object 27"/>
          <p:cNvSpPr txBox="1"/>
          <p:nvPr/>
        </p:nvSpPr>
        <p:spPr>
          <a:xfrm>
            <a:off x="8311895" y="3451564"/>
            <a:ext cx="1656714" cy="960755"/>
          </a:xfrm>
          <a:prstGeom prst="rect">
            <a:avLst/>
          </a:prstGeom>
          <a:solidFill>
            <a:srgbClr val="A4A4A4"/>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254"/>
              </a:spcBef>
            </a:pPr>
            <a:endParaRPr sz="1200">
              <a:latin typeface="Times New Roman"/>
              <a:cs typeface="Times New Roman"/>
            </a:endParaRPr>
          </a:p>
          <a:p>
            <a:pPr marL="635" algn="ctr">
              <a:lnSpc>
                <a:spcPct val="100000"/>
              </a:lnSpc>
              <a:spcBef>
                <a:spcPts val="5"/>
              </a:spcBef>
            </a:pPr>
            <a:r>
              <a:rPr sz="1200" spc="-25" dirty="0">
                <a:solidFill>
                  <a:srgbClr val="FFFFFF"/>
                </a:solidFill>
                <a:latin typeface="Calibri"/>
                <a:cs typeface="Calibri"/>
              </a:rPr>
              <a:t>28%</a:t>
            </a:r>
            <a:endParaRPr sz="1200">
              <a:latin typeface="Calibri"/>
              <a:cs typeface="Calibri"/>
            </a:endParaRPr>
          </a:p>
        </p:txBody>
      </p:sp>
      <p:sp>
        <p:nvSpPr>
          <p:cNvPr id="28" name="object 28"/>
          <p:cNvSpPr txBox="1"/>
          <p:nvPr/>
        </p:nvSpPr>
        <p:spPr>
          <a:xfrm>
            <a:off x="8311895" y="2435351"/>
            <a:ext cx="1656714" cy="1016635"/>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480"/>
              </a:spcBef>
            </a:pPr>
            <a:endParaRPr sz="1200">
              <a:latin typeface="Times New Roman"/>
              <a:cs typeface="Times New Roman"/>
            </a:endParaRPr>
          </a:p>
          <a:p>
            <a:pPr marL="635" algn="ctr">
              <a:lnSpc>
                <a:spcPct val="100000"/>
              </a:lnSpc>
            </a:pPr>
            <a:r>
              <a:rPr sz="1200" spc="-25" dirty="0">
                <a:solidFill>
                  <a:srgbClr val="FFFFFF"/>
                </a:solidFill>
                <a:latin typeface="Calibri"/>
                <a:cs typeface="Calibri"/>
              </a:rPr>
              <a:t>30%</a:t>
            </a:r>
            <a:endParaRPr sz="1200">
              <a:latin typeface="Calibri"/>
              <a:cs typeface="Calibri"/>
            </a:endParaRPr>
          </a:p>
        </p:txBody>
      </p:sp>
      <p:sp>
        <p:nvSpPr>
          <p:cNvPr id="29" name="object 29"/>
          <p:cNvSpPr txBox="1"/>
          <p:nvPr/>
        </p:nvSpPr>
        <p:spPr>
          <a:xfrm>
            <a:off x="8311895" y="1909994"/>
            <a:ext cx="1656714" cy="525780"/>
          </a:xfrm>
          <a:prstGeom prst="rect">
            <a:avLst/>
          </a:prstGeom>
          <a:solidFill>
            <a:srgbClr val="009590"/>
          </a:solidFill>
        </p:spPr>
        <p:txBody>
          <a:bodyPr vert="horz" wrap="square" lIns="0" tIns="153035" rIns="0" bIns="0" rtlCol="0">
            <a:spAutoFit/>
          </a:bodyPr>
          <a:lstStyle/>
          <a:p>
            <a:pPr marL="635" algn="ctr">
              <a:lnSpc>
                <a:spcPct val="100000"/>
              </a:lnSpc>
              <a:spcBef>
                <a:spcPts val="1205"/>
              </a:spcBef>
            </a:pPr>
            <a:r>
              <a:rPr sz="1200" spc="-25" dirty="0">
                <a:solidFill>
                  <a:srgbClr val="FFFFFF"/>
                </a:solidFill>
                <a:latin typeface="Calibri"/>
                <a:cs typeface="Calibri"/>
              </a:rPr>
              <a:t>16%</a:t>
            </a:r>
            <a:endParaRPr sz="1200">
              <a:latin typeface="Calibri"/>
              <a:cs typeface="Calibri"/>
            </a:endParaRPr>
          </a:p>
        </p:txBody>
      </p:sp>
      <p:sp>
        <p:nvSpPr>
          <p:cNvPr id="30" name="object 30"/>
          <p:cNvSpPr txBox="1"/>
          <p:nvPr/>
        </p:nvSpPr>
        <p:spPr>
          <a:xfrm>
            <a:off x="8091296" y="5408167"/>
            <a:ext cx="209804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Satisfaction </a:t>
            </a:r>
            <a:r>
              <a:rPr sz="1200" dirty="0">
                <a:solidFill>
                  <a:srgbClr val="585858"/>
                </a:solidFill>
                <a:latin typeface="Calibri"/>
                <a:cs typeface="Calibri"/>
              </a:rPr>
              <a:t>with</a:t>
            </a:r>
            <a:r>
              <a:rPr sz="1200" spc="-5" dirty="0">
                <a:solidFill>
                  <a:srgbClr val="585858"/>
                </a:solidFill>
                <a:latin typeface="Calibri"/>
                <a:cs typeface="Calibri"/>
              </a:rPr>
              <a:t> </a:t>
            </a:r>
            <a:r>
              <a:rPr sz="1200" dirty="0">
                <a:solidFill>
                  <a:srgbClr val="585858"/>
                </a:solidFill>
                <a:latin typeface="Calibri"/>
                <a:cs typeface="Calibri"/>
              </a:rPr>
              <a:t>cultural</a:t>
            </a:r>
            <a:r>
              <a:rPr sz="1200" spc="-10" dirty="0">
                <a:solidFill>
                  <a:srgbClr val="585858"/>
                </a:solidFill>
                <a:latin typeface="Calibri"/>
                <a:cs typeface="Calibri"/>
              </a:rPr>
              <a:t> facilities</a:t>
            </a:r>
            <a:endParaRPr sz="1200">
              <a:latin typeface="Calibri"/>
              <a:cs typeface="Calibri"/>
            </a:endParaRPr>
          </a:p>
        </p:txBody>
      </p:sp>
      <p:sp>
        <p:nvSpPr>
          <p:cNvPr id="31" name="object 31"/>
          <p:cNvSpPr/>
          <p:nvPr/>
        </p:nvSpPr>
        <p:spPr>
          <a:xfrm>
            <a:off x="6565010" y="2268302"/>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32" name="object 32"/>
          <p:cNvSpPr txBox="1"/>
          <p:nvPr/>
        </p:nvSpPr>
        <p:spPr>
          <a:xfrm>
            <a:off x="6663308" y="2193493"/>
            <a:ext cx="791845"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Very</a:t>
            </a:r>
            <a:r>
              <a:rPr sz="1100" spc="-10" dirty="0">
                <a:solidFill>
                  <a:srgbClr val="5C5B5A"/>
                </a:solidFill>
                <a:latin typeface="Calibri"/>
                <a:cs typeface="Calibri"/>
              </a:rPr>
              <a:t> satisfied</a:t>
            </a:r>
            <a:endParaRPr sz="1100">
              <a:latin typeface="Calibri"/>
              <a:cs typeface="Calibri"/>
            </a:endParaRPr>
          </a:p>
        </p:txBody>
      </p:sp>
      <p:sp>
        <p:nvSpPr>
          <p:cNvPr id="33" name="object 33"/>
          <p:cNvSpPr/>
          <p:nvPr/>
        </p:nvSpPr>
        <p:spPr>
          <a:xfrm>
            <a:off x="6565010" y="2766650"/>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6CD4CE"/>
          </a:solidFill>
        </p:spPr>
        <p:txBody>
          <a:bodyPr wrap="square" lIns="0" tIns="0" rIns="0" bIns="0" rtlCol="0"/>
          <a:lstStyle/>
          <a:p>
            <a:endParaRPr/>
          </a:p>
        </p:txBody>
      </p:sp>
      <p:sp>
        <p:nvSpPr>
          <p:cNvPr id="34" name="object 34"/>
          <p:cNvSpPr txBox="1"/>
          <p:nvPr/>
        </p:nvSpPr>
        <p:spPr>
          <a:xfrm>
            <a:off x="6663308" y="2692400"/>
            <a:ext cx="83756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Fairly</a:t>
            </a:r>
            <a:r>
              <a:rPr sz="1100" spc="-15" dirty="0">
                <a:solidFill>
                  <a:srgbClr val="5C5B5A"/>
                </a:solidFill>
                <a:latin typeface="Calibri"/>
                <a:cs typeface="Calibri"/>
              </a:rPr>
              <a:t> </a:t>
            </a:r>
            <a:r>
              <a:rPr sz="1100" spc="-10" dirty="0">
                <a:solidFill>
                  <a:srgbClr val="5C5B5A"/>
                </a:solidFill>
                <a:latin typeface="Calibri"/>
                <a:cs typeface="Calibri"/>
              </a:rPr>
              <a:t>satisfied</a:t>
            </a:r>
            <a:endParaRPr sz="1100">
              <a:latin typeface="Calibri"/>
              <a:cs typeface="Calibri"/>
            </a:endParaRPr>
          </a:p>
        </p:txBody>
      </p:sp>
      <p:sp>
        <p:nvSpPr>
          <p:cNvPr id="35" name="object 35"/>
          <p:cNvSpPr/>
          <p:nvPr/>
        </p:nvSpPr>
        <p:spPr>
          <a:xfrm>
            <a:off x="6565010" y="3264998"/>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A4A4A4"/>
          </a:solidFill>
        </p:spPr>
        <p:txBody>
          <a:bodyPr wrap="square" lIns="0" tIns="0" rIns="0" bIns="0" rtlCol="0"/>
          <a:lstStyle/>
          <a:p>
            <a:endParaRPr/>
          </a:p>
        </p:txBody>
      </p:sp>
      <p:sp>
        <p:nvSpPr>
          <p:cNvPr id="36" name="object 36"/>
          <p:cNvSpPr txBox="1"/>
          <p:nvPr/>
        </p:nvSpPr>
        <p:spPr>
          <a:xfrm>
            <a:off x="6663308" y="3190748"/>
            <a:ext cx="960119" cy="364490"/>
          </a:xfrm>
          <a:prstGeom prst="rect">
            <a:avLst/>
          </a:prstGeom>
        </p:spPr>
        <p:txBody>
          <a:bodyPr vert="horz" wrap="square" lIns="0" tIns="10160" rIns="0" bIns="0" rtlCol="0">
            <a:spAutoFit/>
          </a:bodyPr>
          <a:lstStyle/>
          <a:p>
            <a:pPr marL="12700" marR="5080">
              <a:lnSpc>
                <a:spcPct val="101800"/>
              </a:lnSpc>
              <a:spcBef>
                <a:spcPts val="80"/>
              </a:spcBef>
            </a:pPr>
            <a:r>
              <a:rPr sz="1100" dirty="0">
                <a:solidFill>
                  <a:srgbClr val="5C5B5A"/>
                </a:solidFill>
                <a:latin typeface="Calibri"/>
                <a:cs typeface="Calibri"/>
              </a:rPr>
              <a:t>Neither</a:t>
            </a:r>
            <a:r>
              <a:rPr sz="1100" spc="-45" dirty="0">
                <a:solidFill>
                  <a:srgbClr val="5C5B5A"/>
                </a:solidFill>
                <a:latin typeface="Calibri"/>
                <a:cs typeface="Calibri"/>
              </a:rPr>
              <a:t> </a:t>
            </a:r>
            <a:r>
              <a:rPr sz="1100" spc="-10" dirty="0">
                <a:solidFill>
                  <a:srgbClr val="5C5B5A"/>
                </a:solidFill>
                <a:latin typeface="Calibri"/>
                <a:cs typeface="Calibri"/>
              </a:rPr>
              <a:t>satisfied </a:t>
            </a:r>
            <a:r>
              <a:rPr sz="1100" dirty="0">
                <a:solidFill>
                  <a:srgbClr val="5C5B5A"/>
                </a:solidFill>
                <a:latin typeface="Calibri"/>
                <a:cs typeface="Calibri"/>
              </a:rPr>
              <a:t>nor</a:t>
            </a:r>
            <a:r>
              <a:rPr sz="1100" spc="-15" dirty="0">
                <a:solidFill>
                  <a:srgbClr val="5C5B5A"/>
                </a:solidFill>
                <a:latin typeface="Calibri"/>
                <a:cs typeface="Calibri"/>
              </a:rPr>
              <a:t> </a:t>
            </a:r>
            <a:r>
              <a:rPr sz="1100" spc="-10" dirty="0">
                <a:solidFill>
                  <a:srgbClr val="5C5B5A"/>
                </a:solidFill>
                <a:latin typeface="Calibri"/>
                <a:cs typeface="Calibri"/>
              </a:rPr>
              <a:t>dissatisfied</a:t>
            </a:r>
            <a:endParaRPr sz="1100">
              <a:latin typeface="Calibri"/>
              <a:cs typeface="Calibri"/>
            </a:endParaRPr>
          </a:p>
        </p:txBody>
      </p:sp>
      <p:sp>
        <p:nvSpPr>
          <p:cNvPr id="37" name="object 37"/>
          <p:cNvSpPr/>
          <p:nvPr/>
        </p:nvSpPr>
        <p:spPr>
          <a:xfrm>
            <a:off x="6565010" y="3763219"/>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FF9999"/>
          </a:solidFill>
        </p:spPr>
        <p:txBody>
          <a:bodyPr wrap="square" lIns="0" tIns="0" rIns="0" bIns="0" rtlCol="0"/>
          <a:lstStyle/>
          <a:p>
            <a:endParaRPr/>
          </a:p>
        </p:txBody>
      </p:sp>
      <p:sp>
        <p:nvSpPr>
          <p:cNvPr id="38" name="object 38"/>
          <p:cNvSpPr txBox="1"/>
          <p:nvPr/>
        </p:nvSpPr>
        <p:spPr>
          <a:xfrm>
            <a:off x="6663308" y="3688791"/>
            <a:ext cx="997585"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Fairly</a:t>
            </a:r>
            <a:r>
              <a:rPr sz="1100" spc="-15" dirty="0">
                <a:solidFill>
                  <a:srgbClr val="5C5B5A"/>
                </a:solidFill>
                <a:latin typeface="Calibri"/>
                <a:cs typeface="Calibri"/>
              </a:rPr>
              <a:t> </a:t>
            </a:r>
            <a:r>
              <a:rPr sz="1100" spc="-10" dirty="0">
                <a:solidFill>
                  <a:srgbClr val="5C5B5A"/>
                </a:solidFill>
                <a:latin typeface="Calibri"/>
                <a:cs typeface="Calibri"/>
              </a:rPr>
              <a:t>dissatisfied</a:t>
            </a:r>
            <a:endParaRPr sz="1100">
              <a:latin typeface="Calibri"/>
              <a:cs typeface="Calibri"/>
            </a:endParaRPr>
          </a:p>
        </p:txBody>
      </p:sp>
      <p:sp>
        <p:nvSpPr>
          <p:cNvPr id="39" name="object 39"/>
          <p:cNvSpPr/>
          <p:nvPr/>
        </p:nvSpPr>
        <p:spPr>
          <a:xfrm>
            <a:off x="6565010" y="4261567"/>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FF0000"/>
          </a:solidFill>
        </p:spPr>
        <p:txBody>
          <a:bodyPr wrap="square" lIns="0" tIns="0" rIns="0" bIns="0" rtlCol="0"/>
          <a:lstStyle/>
          <a:p>
            <a:endParaRPr/>
          </a:p>
        </p:txBody>
      </p:sp>
      <p:sp>
        <p:nvSpPr>
          <p:cNvPr id="40" name="object 40"/>
          <p:cNvSpPr txBox="1"/>
          <p:nvPr/>
        </p:nvSpPr>
        <p:spPr>
          <a:xfrm>
            <a:off x="6663308" y="4187697"/>
            <a:ext cx="95123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Very</a:t>
            </a:r>
            <a:r>
              <a:rPr sz="1100" spc="-35" dirty="0">
                <a:solidFill>
                  <a:srgbClr val="5C5B5A"/>
                </a:solidFill>
                <a:latin typeface="Calibri"/>
                <a:cs typeface="Calibri"/>
              </a:rPr>
              <a:t> </a:t>
            </a:r>
            <a:r>
              <a:rPr sz="1100" spc="-10" dirty="0">
                <a:solidFill>
                  <a:srgbClr val="5C5B5A"/>
                </a:solidFill>
                <a:latin typeface="Calibri"/>
                <a:cs typeface="Calibri"/>
              </a:rPr>
              <a:t>dissatisfied</a:t>
            </a:r>
            <a:endParaRPr sz="1100">
              <a:latin typeface="Calibri"/>
              <a:cs typeface="Calibri"/>
            </a:endParaRPr>
          </a:p>
        </p:txBody>
      </p:sp>
      <p:sp>
        <p:nvSpPr>
          <p:cNvPr id="41" name="object 41"/>
          <p:cNvSpPr/>
          <p:nvPr/>
        </p:nvSpPr>
        <p:spPr>
          <a:xfrm>
            <a:off x="6565010" y="4759915"/>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585858"/>
          </a:solidFill>
        </p:spPr>
        <p:txBody>
          <a:bodyPr wrap="square" lIns="0" tIns="0" rIns="0" bIns="0" rtlCol="0"/>
          <a:lstStyle/>
          <a:p>
            <a:endParaRPr/>
          </a:p>
        </p:txBody>
      </p:sp>
      <p:sp>
        <p:nvSpPr>
          <p:cNvPr id="42" name="object 42"/>
          <p:cNvSpPr txBox="1"/>
          <p:nvPr/>
        </p:nvSpPr>
        <p:spPr>
          <a:xfrm>
            <a:off x="6663308" y="4686046"/>
            <a:ext cx="68326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Don’t</a:t>
            </a:r>
            <a:r>
              <a:rPr sz="1100" spc="-5" dirty="0">
                <a:solidFill>
                  <a:srgbClr val="5C5B5A"/>
                </a:solidFill>
                <a:latin typeface="Calibri"/>
                <a:cs typeface="Calibri"/>
              </a:rPr>
              <a:t> </a:t>
            </a:r>
            <a:r>
              <a:rPr sz="1100" spc="-20" dirty="0">
                <a:solidFill>
                  <a:srgbClr val="5C5B5A"/>
                </a:solidFill>
                <a:latin typeface="Calibri"/>
                <a:cs typeface="Calibri"/>
              </a:rPr>
              <a:t>know</a:t>
            </a:r>
            <a:endParaRPr sz="1100">
              <a:latin typeface="Calibri"/>
              <a:cs typeface="Calibri"/>
            </a:endParaRPr>
          </a:p>
        </p:txBody>
      </p:sp>
      <p:sp>
        <p:nvSpPr>
          <p:cNvPr id="43" name="object 43"/>
          <p:cNvSpPr txBox="1"/>
          <p:nvPr/>
        </p:nvSpPr>
        <p:spPr>
          <a:xfrm>
            <a:off x="7130542" y="1261948"/>
            <a:ext cx="3857625" cy="483870"/>
          </a:xfrm>
          <a:prstGeom prst="rect">
            <a:avLst/>
          </a:prstGeom>
        </p:spPr>
        <p:txBody>
          <a:bodyPr vert="horz" wrap="square" lIns="0" tIns="12700" rIns="0" bIns="0" rtlCol="0">
            <a:spAutoFit/>
          </a:bodyPr>
          <a:lstStyle/>
          <a:p>
            <a:pPr algn="ctr">
              <a:lnSpc>
                <a:spcPct val="100000"/>
              </a:lnSpc>
              <a:spcBef>
                <a:spcPts val="100"/>
              </a:spcBef>
            </a:pPr>
            <a:r>
              <a:rPr sz="1500" b="1" dirty="0">
                <a:solidFill>
                  <a:srgbClr val="5C5B5A"/>
                </a:solidFill>
                <a:latin typeface="Arial"/>
                <a:cs typeface="Arial"/>
              </a:rPr>
              <a:t>Satisfaction</a:t>
            </a:r>
            <a:r>
              <a:rPr sz="1500" b="1" spc="-50" dirty="0">
                <a:solidFill>
                  <a:srgbClr val="5C5B5A"/>
                </a:solidFill>
                <a:latin typeface="Arial"/>
                <a:cs typeface="Arial"/>
              </a:rPr>
              <a:t> </a:t>
            </a:r>
            <a:r>
              <a:rPr sz="1500" b="1" dirty="0">
                <a:solidFill>
                  <a:srgbClr val="5C5B5A"/>
                </a:solidFill>
                <a:latin typeface="Arial"/>
                <a:cs typeface="Arial"/>
              </a:rPr>
              <a:t>with</a:t>
            </a:r>
            <a:r>
              <a:rPr sz="1500" b="1" spc="-50" dirty="0">
                <a:solidFill>
                  <a:srgbClr val="5C5B5A"/>
                </a:solidFill>
                <a:latin typeface="Arial"/>
                <a:cs typeface="Arial"/>
              </a:rPr>
              <a:t> </a:t>
            </a:r>
            <a:r>
              <a:rPr sz="1500" b="1" dirty="0">
                <a:solidFill>
                  <a:srgbClr val="5C5B5A"/>
                </a:solidFill>
                <a:latin typeface="Arial"/>
                <a:cs typeface="Arial"/>
              </a:rPr>
              <a:t>cultural</a:t>
            </a:r>
            <a:r>
              <a:rPr sz="1500" b="1" spc="-40" dirty="0">
                <a:solidFill>
                  <a:srgbClr val="5C5B5A"/>
                </a:solidFill>
                <a:latin typeface="Arial"/>
                <a:cs typeface="Arial"/>
              </a:rPr>
              <a:t> </a:t>
            </a:r>
            <a:r>
              <a:rPr sz="1500" b="1" dirty="0">
                <a:solidFill>
                  <a:srgbClr val="5C5B5A"/>
                </a:solidFill>
                <a:latin typeface="Arial"/>
                <a:cs typeface="Arial"/>
              </a:rPr>
              <a:t>facilities</a:t>
            </a:r>
            <a:r>
              <a:rPr sz="1500" b="1" spc="-45" dirty="0">
                <a:solidFill>
                  <a:srgbClr val="5C5B5A"/>
                </a:solidFill>
                <a:latin typeface="Arial"/>
                <a:cs typeface="Arial"/>
              </a:rPr>
              <a:t> </a:t>
            </a:r>
            <a:r>
              <a:rPr sz="1500" b="1" dirty="0">
                <a:solidFill>
                  <a:srgbClr val="5C5B5A"/>
                </a:solidFill>
                <a:latin typeface="Arial"/>
                <a:cs typeface="Arial"/>
              </a:rPr>
              <a:t>such</a:t>
            </a:r>
            <a:r>
              <a:rPr sz="1500" b="1" spc="-15" dirty="0">
                <a:solidFill>
                  <a:srgbClr val="5C5B5A"/>
                </a:solidFill>
                <a:latin typeface="Arial"/>
                <a:cs typeface="Arial"/>
              </a:rPr>
              <a:t> </a:t>
            </a:r>
            <a:r>
              <a:rPr sz="1500" b="1" spc="-25" dirty="0">
                <a:solidFill>
                  <a:srgbClr val="5C5B5A"/>
                </a:solidFill>
                <a:latin typeface="Arial"/>
                <a:cs typeface="Arial"/>
              </a:rPr>
              <a:t>as</a:t>
            </a:r>
            <a:endParaRPr sz="1500">
              <a:latin typeface="Arial"/>
              <a:cs typeface="Arial"/>
            </a:endParaRPr>
          </a:p>
          <a:p>
            <a:pPr algn="ctr">
              <a:lnSpc>
                <a:spcPct val="100000"/>
              </a:lnSpc>
              <a:spcBef>
                <a:spcPts val="5"/>
              </a:spcBef>
            </a:pPr>
            <a:r>
              <a:rPr sz="1500" b="1" dirty="0">
                <a:solidFill>
                  <a:srgbClr val="5C5B5A"/>
                </a:solidFill>
                <a:latin typeface="Arial"/>
                <a:cs typeface="Arial"/>
              </a:rPr>
              <a:t>museums,</a:t>
            </a:r>
            <a:r>
              <a:rPr sz="1500" b="1" spc="-50" dirty="0">
                <a:solidFill>
                  <a:srgbClr val="5C5B5A"/>
                </a:solidFill>
                <a:latin typeface="Arial"/>
                <a:cs typeface="Arial"/>
              </a:rPr>
              <a:t> </a:t>
            </a:r>
            <a:r>
              <a:rPr sz="1500" b="1" dirty="0">
                <a:solidFill>
                  <a:srgbClr val="5C5B5A"/>
                </a:solidFill>
                <a:latin typeface="Arial"/>
                <a:cs typeface="Arial"/>
              </a:rPr>
              <a:t>theatres,</a:t>
            </a:r>
            <a:r>
              <a:rPr sz="1500" b="1" spc="-65" dirty="0">
                <a:solidFill>
                  <a:srgbClr val="5C5B5A"/>
                </a:solidFill>
                <a:latin typeface="Arial"/>
                <a:cs typeface="Arial"/>
              </a:rPr>
              <a:t> </a:t>
            </a:r>
            <a:r>
              <a:rPr sz="1500" b="1" dirty="0">
                <a:solidFill>
                  <a:srgbClr val="5C5B5A"/>
                </a:solidFill>
                <a:latin typeface="Arial"/>
                <a:cs typeface="Arial"/>
              </a:rPr>
              <a:t>and</a:t>
            </a:r>
            <a:r>
              <a:rPr sz="1500" b="1" spc="-40" dirty="0">
                <a:solidFill>
                  <a:srgbClr val="5C5B5A"/>
                </a:solidFill>
                <a:latin typeface="Arial"/>
                <a:cs typeface="Arial"/>
              </a:rPr>
              <a:t> </a:t>
            </a:r>
            <a:r>
              <a:rPr sz="1500" b="1" spc="-10" dirty="0">
                <a:solidFill>
                  <a:srgbClr val="5C5B5A"/>
                </a:solidFill>
                <a:latin typeface="Arial"/>
                <a:cs typeface="Arial"/>
              </a:rPr>
              <a:t>events</a:t>
            </a:r>
            <a:endParaRPr sz="1500">
              <a:latin typeface="Arial"/>
              <a:cs typeface="Arial"/>
            </a:endParaRPr>
          </a:p>
        </p:txBody>
      </p:sp>
      <p:sp>
        <p:nvSpPr>
          <p:cNvPr id="44" name="object 44"/>
          <p:cNvSpPr/>
          <p:nvPr/>
        </p:nvSpPr>
        <p:spPr>
          <a:xfrm>
            <a:off x="9979659" y="1907920"/>
            <a:ext cx="244475" cy="1546225"/>
          </a:xfrm>
          <a:custGeom>
            <a:avLst/>
            <a:gdLst/>
            <a:ahLst/>
            <a:cxnLst/>
            <a:rect l="l" t="t" r="r" b="b"/>
            <a:pathLst>
              <a:path w="244475" h="1546225">
                <a:moveTo>
                  <a:pt x="0" y="0"/>
                </a:moveTo>
                <a:lnTo>
                  <a:pt x="47519" y="1448"/>
                </a:lnTo>
                <a:lnTo>
                  <a:pt x="86312" y="5397"/>
                </a:lnTo>
                <a:lnTo>
                  <a:pt x="112460" y="11251"/>
                </a:lnTo>
                <a:lnTo>
                  <a:pt x="122047" y="18414"/>
                </a:lnTo>
                <a:lnTo>
                  <a:pt x="122047" y="762000"/>
                </a:lnTo>
                <a:lnTo>
                  <a:pt x="131653" y="769163"/>
                </a:lnTo>
                <a:lnTo>
                  <a:pt x="157845" y="775017"/>
                </a:lnTo>
                <a:lnTo>
                  <a:pt x="196681" y="778966"/>
                </a:lnTo>
                <a:lnTo>
                  <a:pt x="244221" y="780414"/>
                </a:lnTo>
                <a:lnTo>
                  <a:pt x="196681" y="781863"/>
                </a:lnTo>
                <a:lnTo>
                  <a:pt x="157845" y="785812"/>
                </a:lnTo>
                <a:lnTo>
                  <a:pt x="131653" y="791666"/>
                </a:lnTo>
                <a:lnTo>
                  <a:pt x="122047" y="798829"/>
                </a:lnTo>
                <a:lnTo>
                  <a:pt x="122047" y="1527302"/>
                </a:lnTo>
                <a:lnTo>
                  <a:pt x="112460" y="1534465"/>
                </a:lnTo>
                <a:lnTo>
                  <a:pt x="86312" y="1540319"/>
                </a:lnTo>
                <a:lnTo>
                  <a:pt x="47519" y="1544268"/>
                </a:lnTo>
                <a:lnTo>
                  <a:pt x="0" y="1545716"/>
                </a:lnTo>
              </a:path>
            </a:pathLst>
          </a:custGeom>
          <a:ln w="15875">
            <a:solidFill>
              <a:srgbClr val="009590"/>
            </a:solidFill>
          </a:ln>
        </p:spPr>
        <p:txBody>
          <a:bodyPr wrap="square" lIns="0" tIns="0" rIns="0" bIns="0" rtlCol="0"/>
          <a:lstStyle/>
          <a:p>
            <a:endParaRPr/>
          </a:p>
        </p:txBody>
      </p:sp>
      <p:sp>
        <p:nvSpPr>
          <p:cNvPr id="45" name="object 45"/>
          <p:cNvSpPr txBox="1"/>
          <p:nvPr/>
        </p:nvSpPr>
        <p:spPr>
          <a:xfrm>
            <a:off x="10386441" y="256108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46%</a:t>
            </a:r>
            <a:endParaRPr sz="1400">
              <a:latin typeface="Arial"/>
              <a:cs typeface="Arial"/>
            </a:endParaRPr>
          </a:p>
        </p:txBody>
      </p:sp>
      <p:sp>
        <p:nvSpPr>
          <p:cNvPr id="46" name="object 46"/>
          <p:cNvSpPr txBox="1"/>
          <p:nvPr/>
        </p:nvSpPr>
        <p:spPr>
          <a:xfrm>
            <a:off x="438708" y="6427419"/>
            <a:ext cx="1036383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LA5.</a:t>
            </a:r>
            <a:r>
              <a:rPr sz="1000" spc="-25" dirty="0">
                <a:solidFill>
                  <a:srgbClr val="7E7E7E"/>
                </a:solidFill>
                <a:latin typeface="Arial"/>
                <a:cs typeface="Arial"/>
              </a:rPr>
              <a:t> </a:t>
            </a:r>
            <a:r>
              <a:rPr sz="1000" dirty="0">
                <a:solidFill>
                  <a:srgbClr val="7E7E7E"/>
                </a:solidFill>
                <a:latin typeface="Arial"/>
                <a:cs typeface="Arial"/>
              </a:rPr>
              <a:t>To</a:t>
            </a:r>
            <a:r>
              <a:rPr sz="1000" spc="-45" dirty="0">
                <a:solidFill>
                  <a:srgbClr val="7E7E7E"/>
                </a:solidFill>
                <a:latin typeface="Arial"/>
                <a:cs typeface="Arial"/>
              </a:rPr>
              <a:t> </a:t>
            </a:r>
            <a:r>
              <a:rPr sz="1000" dirty="0">
                <a:solidFill>
                  <a:srgbClr val="7E7E7E"/>
                </a:solidFill>
                <a:latin typeface="Arial"/>
                <a:cs typeface="Arial"/>
              </a:rPr>
              <a:t>what</a:t>
            </a:r>
            <a:r>
              <a:rPr sz="1000" spc="-10" dirty="0">
                <a:solidFill>
                  <a:srgbClr val="7E7E7E"/>
                </a:solidFill>
                <a:latin typeface="Arial"/>
                <a:cs typeface="Arial"/>
              </a:rPr>
              <a:t> </a:t>
            </a:r>
            <a:r>
              <a:rPr sz="1000" dirty="0">
                <a:solidFill>
                  <a:srgbClr val="7E7E7E"/>
                </a:solidFill>
                <a:latin typeface="Arial"/>
                <a:cs typeface="Arial"/>
              </a:rPr>
              <a:t>extent</a:t>
            </a:r>
            <a:r>
              <a:rPr sz="1000" spc="-30"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you agree</a:t>
            </a:r>
            <a:r>
              <a:rPr sz="1000" spc="-25" dirty="0">
                <a:solidFill>
                  <a:srgbClr val="7E7E7E"/>
                </a:solidFill>
                <a:latin typeface="Arial"/>
                <a:cs typeface="Arial"/>
              </a:rPr>
              <a:t> </a:t>
            </a:r>
            <a:r>
              <a:rPr sz="1000" dirty="0">
                <a:solidFill>
                  <a:srgbClr val="7E7E7E"/>
                </a:solidFill>
                <a:latin typeface="Arial"/>
                <a:cs typeface="Arial"/>
              </a:rPr>
              <a:t>or</a:t>
            </a:r>
            <a:r>
              <a:rPr sz="1000" spc="-30" dirty="0">
                <a:solidFill>
                  <a:srgbClr val="7E7E7E"/>
                </a:solidFill>
                <a:latin typeface="Arial"/>
                <a:cs typeface="Arial"/>
              </a:rPr>
              <a:t> </a:t>
            </a:r>
            <a:r>
              <a:rPr sz="1000" dirty="0">
                <a:solidFill>
                  <a:srgbClr val="7E7E7E"/>
                </a:solidFill>
                <a:latin typeface="Arial"/>
                <a:cs typeface="Arial"/>
              </a:rPr>
              <a:t>disagree</a:t>
            </a:r>
            <a:r>
              <a:rPr sz="1000" spc="-30" dirty="0">
                <a:solidFill>
                  <a:srgbClr val="7E7E7E"/>
                </a:solidFill>
                <a:latin typeface="Arial"/>
                <a:cs typeface="Arial"/>
              </a:rPr>
              <a:t> </a:t>
            </a:r>
            <a:r>
              <a:rPr sz="1000" dirty="0">
                <a:solidFill>
                  <a:srgbClr val="7E7E7E"/>
                </a:solidFill>
                <a:latin typeface="Arial"/>
                <a:cs typeface="Arial"/>
              </a:rPr>
              <a:t>that</a:t>
            </a:r>
            <a:r>
              <a:rPr sz="1000" spc="-35" dirty="0">
                <a:solidFill>
                  <a:srgbClr val="7E7E7E"/>
                </a:solidFill>
                <a:latin typeface="Arial"/>
                <a:cs typeface="Arial"/>
              </a:rPr>
              <a:t> </a:t>
            </a:r>
            <a:r>
              <a:rPr sz="1000" dirty="0">
                <a:solidFill>
                  <a:srgbClr val="7E7E7E"/>
                </a:solidFill>
                <a:latin typeface="Arial"/>
                <a:cs typeface="Arial"/>
              </a:rPr>
              <a:t>there</a:t>
            </a:r>
            <a:r>
              <a:rPr sz="1000" spc="-20"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spc="-10" dirty="0">
                <a:solidFill>
                  <a:srgbClr val="7E7E7E"/>
                </a:solidFill>
                <a:latin typeface="Arial"/>
                <a:cs typeface="Arial"/>
              </a:rPr>
              <a:t>opportunities</a:t>
            </a:r>
            <a:r>
              <a:rPr sz="1000" spc="-20"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take</a:t>
            </a:r>
            <a:r>
              <a:rPr sz="1000" spc="-45" dirty="0">
                <a:solidFill>
                  <a:srgbClr val="7E7E7E"/>
                </a:solidFill>
                <a:latin typeface="Arial"/>
                <a:cs typeface="Arial"/>
              </a:rPr>
              <a:t> </a:t>
            </a:r>
            <a:r>
              <a:rPr sz="1000" dirty="0">
                <a:solidFill>
                  <a:srgbClr val="7E7E7E"/>
                </a:solidFill>
                <a:latin typeface="Arial"/>
                <a:cs typeface="Arial"/>
              </a:rPr>
              <a:t>part</a:t>
            </a:r>
            <a:r>
              <a:rPr sz="1000" spc="-20" dirty="0">
                <a:solidFill>
                  <a:srgbClr val="7E7E7E"/>
                </a:solidFill>
                <a:latin typeface="Arial"/>
                <a:cs typeface="Arial"/>
              </a:rPr>
              <a:t> </a:t>
            </a: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cultural</a:t>
            </a:r>
            <a:r>
              <a:rPr sz="1000" spc="-20" dirty="0">
                <a:solidFill>
                  <a:srgbClr val="7E7E7E"/>
                </a:solidFill>
                <a:latin typeface="Arial"/>
                <a:cs typeface="Arial"/>
              </a:rPr>
              <a:t> </a:t>
            </a:r>
            <a:r>
              <a:rPr sz="1000" dirty="0">
                <a:solidFill>
                  <a:srgbClr val="7E7E7E"/>
                </a:solidFill>
                <a:latin typeface="Arial"/>
                <a:cs typeface="Arial"/>
              </a:rPr>
              <a:t>events</a:t>
            </a:r>
            <a:r>
              <a:rPr sz="1000" spc="-15" dirty="0">
                <a:solidFill>
                  <a:srgbClr val="7E7E7E"/>
                </a:solidFill>
                <a:latin typeface="Arial"/>
                <a:cs typeface="Arial"/>
              </a:rPr>
              <a:t> </a:t>
            </a:r>
            <a:r>
              <a:rPr sz="1000" dirty="0">
                <a:solidFill>
                  <a:srgbClr val="7E7E7E"/>
                </a:solidFill>
                <a:latin typeface="Arial"/>
                <a:cs typeface="Arial"/>
              </a:rPr>
              <a:t>and</a:t>
            </a:r>
            <a:r>
              <a:rPr sz="1000" spc="-35" dirty="0">
                <a:solidFill>
                  <a:srgbClr val="7E7E7E"/>
                </a:solidFill>
                <a:latin typeface="Arial"/>
                <a:cs typeface="Arial"/>
              </a:rPr>
              <a:t> </a:t>
            </a:r>
            <a:r>
              <a:rPr sz="1000" dirty="0">
                <a:solidFill>
                  <a:srgbClr val="7E7E7E"/>
                </a:solidFill>
                <a:latin typeface="Arial"/>
                <a:cs typeface="Arial"/>
              </a:rPr>
              <a:t>activitiess</a:t>
            </a:r>
            <a:r>
              <a:rPr sz="1000" spc="5" dirty="0">
                <a:solidFill>
                  <a:srgbClr val="7E7E7E"/>
                </a:solidFill>
                <a:latin typeface="Arial"/>
                <a:cs typeface="Arial"/>
              </a:rPr>
              <a:t> </a:t>
            </a: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your local</a:t>
            </a:r>
            <a:r>
              <a:rPr sz="1000" spc="-15" dirty="0">
                <a:solidFill>
                  <a:srgbClr val="7E7E7E"/>
                </a:solidFill>
                <a:latin typeface="Arial"/>
                <a:cs typeface="Arial"/>
              </a:rPr>
              <a:t> </a:t>
            </a:r>
            <a:r>
              <a:rPr sz="1000" dirty="0">
                <a:solidFill>
                  <a:srgbClr val="7E7E7E"/>
                </a:solidFill>
                <a:latin typeface="Arial"/>
                <a:cs typeface="Arial"/>
              </a:rPr>
              <a:t>area?</a:t>
            </a:r>
            <a:r>
              <a:rPr sz="1000" spc="-10" dirty="0">
                <a:solidFill>
                  <a:srgbClr val="7E7E7E"/>
                </a:solidFill>
                <a:latin typeface="Arial"/>
                <a:cs typeface="Arial"/>
              </a:rPr>
              <a:t> </a:t>
            </a:r>
            <a:r>
              <a:rPr sz="1000" dirty="0">
                <a:solidFill>
                  <a:srgbClr val="7E7E7E"/>
                </a:solidFill>
                <a:latin typeface="Arial"/>
                <a:cs typeface="Arial"/>
              </a:rPr>
              <a:t>LA4.</a:t>
            </a:r>
            <a:r>
              <a:rPr sz="1000" spc="-35" dirty="0">
                <a:solidFill>
                  <a:srgbClr val="7E7E7E"/>
                </a:solidFill>
                <a:latin typeface="Arial"/>
                <a:cs typeface="Arial"/>
              </a:rPr>
              <a:t> </a:t>
            </a:r>
            <a:r>
              <a:rPr sz="1000" spc="-10" dirty="0">
                <a:solidFill>
                  <a:srgbClr val="7E7E7E"/>
                </a:solidFill>
                <a:latin typeface="Arial"/>
                <a:cs typeface="Arial"/>
              </a:rPr>
              <a:t>Generally,</a:t>
            </a:r>
            <a:r>
              <a:rPr sz="1000" spc="1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satisfied</a:t>
            </a:r>
            <a:r>
              <a:rPr sz="1000" spc="-35"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dirty="0">
                <a:solidFill>
                  <a:srgbClr val="7E7E7E"/>
                </a:solidFill>
                <a:latin typeface="Arial"/>
                <a:cs typeface="Arial"/>
              </a:rPr>
              <a:t>dissatisfied</a:t>
            </a:r>
            <a:r>
              <a:rPr sz="1000" spc="-25" dirty="0">
                <a:solidFill>
                  <a:srgbClr val="7E7E7E"/>
                </a:solidFill>
                <a:latin typeface="Arial"/>
                <a:cs typeface="Arial"/>
              </a:rPr>
              <a:t> are </a:t>
            </a:r>
            <a:r>
              <a:rPr sz="1000" dirty="0">
                <a:solidFill>
                  <a:srgbClr val="7E7E7E"/>
                </a:solidFill>
                <a:latin typeface="Arial"/>
                <a:cs typeface="Arial"/>
              </a:rPr>
              <a:t>you</a:t>
            </a:r>
            <a:r>
              <a:rPr sz="1000" spc="-30" dirty="0">
                <a:solidFill>
                  <a:srgbClr val="7E7E7E"/>
                </a:solidFill>
                <a:latin typeface="Arial"/>
                <a:cs typeface="Arial"/>
              </a:rPr>
              <a:t> </a:t>
            </a:r>
            <a:r>
              <a:rPr sz="1000" dirty="0">
                <a:solidFill>
                  <a:srgbClr val="7E7E7E"/>
                </a:solidFill>
                <a:latin typeface="Arial"/>
                <a:cs typeface="Arial"/>
              </a:rPr>
              <a:t>with…?</a:t>
            </a:r>
            <a:r>
              <a:rPr sz="1000" spc="-25" dirty="0">
                <a:solidFill>
                  <a:srgbClr val="7E7E7E"/>
                </a:solidFill>
                <a:latin typeface="Arial"/>
                <a:cs typeface="Arial"/>
              </a:rPr>
              <a:t> </a:t>
            </a:r>
            <a:r>
              <a:rPr sz="1000" dirty="0">
                <a:solidFill>
                  <a:srgbClr val="7E7E7E"/>
                </a:solidFill>
                <a:latin typeface="Arial"/>
                <a:cs typeface="Arial"/>
              </a:rPr>
              <a:t>Unweighted</a:t>
            </a:r>
            <a:r>
              <a:rPr sz="1000" spc="-30" dirty="0">
                <a:solidFill>
                  <a:srgbClr val="7E7E7E"/>
                </a:solidFill>
                <a:latin typeface="Arial"/>
                <a:cs typeface="Arial"/>
              </a:rPr>
              <a:t> </a:t>
            </a:r>
            <a:r>
              <a:rPr sz="1000" dirty="0">
                <a:solidFill>
                  <a:srgbClr val="7E7E7E"/>
                </a:solidFill>
                <a:latin typeface="Arial"/>
                <a:cs typeface="Arial"/>
              </a:rPr>
              <a:t>base:</a:t>
            </a:r>
            <a:r>
              <a:rPr sz="1000" spc="-55" dirty="0">
                <a:solidFill>
                  <a:srgbClr val="7E7E7E"/>
                </a:solidFill>
                <a:latin typeface="Arial"/>
                <a:cs typeface="Arial"/>
              </a:rPr>
              <a:t> </a:t>
            </a:r>
            <a:r>
              <a:rPr sz="1000" dirty="0">
                <a:solidFill>
                  <a:srgbClr val="7E7E7E"/>
                </a:solidFill>
                <a:latin typeface="Arial"/>
                <a:cs typeface="Arial"/>
              </a:rPr>
              <a:t>Greater</a:t>
            </a:r>
            <a:r>
              <a:rPr sz="1000" spc="-55" dirty="0">
                <a:solidFill>
                  <a:srgbClr val="7E7E7E"/>
                </a:solidFill>
                <a:latin typeface="Arial"/>
                <a:cs typeface="Arial"/>
              </a:rPr>
              <a:t> </a:t>
            </a:r>
            <a:r>
              <a:rPr sz="1000" dirty="0">
                <a:solidFill>
                  <a:srgbClr val="7E7E7E"/>
                </a:solidFill>
                <a:latin typeface="Arial"/>
                <a:cs typeface="Arial"/>
              </a:rPr>
              <a:t>Manchester</a:t>
            </a:r>
            <a:r>
              <a:rPr sz="1000" spc="-50" dirty="0">
                <a:solidFill>
                  <a:srgbClr val="7E7E7E"/>
                </a:solidFill>
                <a:latin typeface="Arial"/>
                <a:cs typeface="Arial"/>
              </a:rPr>
              <a:t> </a:t>
            </a:r>
            <a:r>
              <a:rPr sz="1000" dirty="0">
                <a:solidFill>
                  <a:srgbClr val="7E7E7E"/>
                </a:solidFill>
                <a:latin typeface="Arial"/>
                <a:cs typeface="Arial"/>
              </a:rPr>
              <a:t>Residents</a:t>
            </a:r>
            <a:r>
              <a:rPr sz="1000" spc="-40" dirty="0">
                <a:solidFill>
                  <a:srgbClr val="7E7E7E"/>
                </a:solidFill>
                <a:latin typeface="Arial"/>
                <a:cs typeface="Arial"/>
              </a:rPr>
              <a:t> </a:t>
            </a:r>
            <a:r>
              <a:rPr sz="1000" dirty="0">
                <a:solidFill>
                  <a:srgbClr val="7E7E7E"/>
                </a:solidFill>
                <a:latin typeface="Arial"/>
                <a:cs typeface="Arial"/>
              </a:rPr>
              <a:t>S16,</a:t>
            </a:r>
            <a:r>
              <a:rPr sz="1000" spc="-55" dirty="0">
                <a:solidFill>
                  <a:srgbClr val="7E7E7E"/>
                </a:solidFill>
                <a:latin typeface="Arial"/>
                <a:cs typeface="Arial"/>
              </a:rPr>
              <a:t> </a:t>
            </a:r>
            <a:r>
              <a:rPr sz="1000" spc="-20" dirty="0">
                <a:solidFill>
                  <a:srgbClr val="7E7E7E"/>
                </a:solidFill>
                <a:latin typeface="Arial"/>
                <a:cs typeface="Arial"/>
              </a:rPr>
              <a:t>1523</a:t>
            </a:r>
            <a:endParaRPr sz="1000">
              <a:latin typeface="Arial"/>
              <a:cs typeface="Arial"/>
            </a:endParaRPr>
          </a:p>
        </p:txBody>
      </p:sp>
      <p:sp>
        <p:nvSpPr>
          <p:cNvPr id="47" name="object 47"/>
          <p:cNvSpPr txBox="1"/>
          <p:nvPr/>
        </p:nvSpPr>
        <p:spPr>
          <a:xfrm>
            <a:off x="11612371" y="6376822"/>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92</a:t>
            </a:r>
            <a:endParaRPr sz="1800">
              <a:latin typeface="Calibri"/>
              <a:cs typeface="Calibri"/>
            </a:endParaRPr>
          </a:p>
        </p:txBody>
      </p:sp>
      <p:sp>
        <p:nvSpPr>
          <p:cNvPr id="48" name="object 48"/>
          <p:cNvSpPr/>
          <p:nvPr/>
        </p:nvSpPr>
        <p:spPr>
          <a:xfrm>
            <a:off x="4086986" y="1877948"/>
            <a:ext cx="224790" cy="1978025"/>
          </a:xfrm>
          <a:custGeom>
            <a:avLst/>
            <a:gdLst/>
            <a:ahLst/>
            <a:cxnLst/>
            <a:rect l="l" t="t" r="r" b="b"/>
            <a:pathLst>
              <a:path w="224789" h="1978025">
                <a:moveTo>
                  <a:pt x="0" y="0"/>
                </a:moveTo>
                <a:lnTo>
                  <a:pt x="43687" y="1337"/>
                </a:lnTo>
                <a:lnTo>
                  <a:pt x="79375" y="4984"/>
                </a:lnTo>
                <a:lnTo>
                  <a:pt x="103441" y="10394"/>
                </a:lnTo>
                <a:lnTo>
                  <a:pt x="112267" y="17017"/>
                </a:lnTo>
                <a:lnTo>
                  <a:pt x="112267" y="981710"/>
                </a:lnTo>
                <a:lnTo>
                  <a:pt x="121096" y="988333"/>
                </a:lnTo>
                <a:lnTo>
                  <a:pt x="145176" y="993743"/>
                </a:lnTo>
                <a:lnTo>
                  <a:pt x="180901" y="997390"/>
                </a:lnTo>
                <a:lnTo>
                  <a:pt x="224662" y="998727"/>
                </a:lnTo>
                <a:lnTo>
                  <a:pt x="180901" y="1000045"/>
                </a:lnTo>
                <a:lnTo>
                  <a:pt x="145176" y="1003649"/>
                </a:lnTo>
                <a:lnTo>
                  <a:pt x="121096" y="1009014"/>
                </a:lnTo>
                <a:lnTo>
                  <a:pt x="112267" y="1015618"/>
                </a:lnTo>
                <a:lnTo>
                  <a:pt x="112267" y="1961133"/>
                </a:lnTo>
                <a:lnTo>
                  <a:pt x="103441" y="1967738"/>
                </a:lnTo>
                <a:lnTo>
                  <a:pt x="79375" y="1973103"/>
                </a:lnTo>
                <a:lnTo>
                  <a:pt x="43687" y="1976707"/>
                </a:lnTo>
                <a:lnTo>
                  <a:pt x="0" y="1978025"/>
                </a:lnTo>
              </a:path>
            </a:pathLst>
          </a:custGeom>
          <a:ln w="15875">
            <a:solidFill>
              <a:srgbClr val="009590"/>
            </a:solidFill>
          </a:ln>
        </p:spPr>
        <p:txBody>
          <a:bodyPr wrap="square" lIns="0" tIns="0" rIns="0" bIns="0" rtlCol="0"/>
          <a:lstStyle/>
          <a:p>
            <a:endParaRPr/>
          </a:p>
        </p:txBody>
      </p:sp>
      <p:sp>
        <p:nvSpPr>
          <p:cNvPr id="49" name="object 49"/>
          <p:cNvSpPr txBox="1"/>
          <p:nvPr/>
        </p:nvSpPr>
        <p:spPr>
          <a:xfrm>
            <a:off x="4496815" y="274904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59%</a:t>
            </a:r>
            <a:endParaRPr sz="1400">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6403" rIns="0" bIns="0" rtlCol="0">
            <a:spAutoFit/>
          </a:bodyPr>
          <a:lstStyle/>
          <a:p>
            <a:pPr marR="5080">
              <a:lnSpc>
                <a:spcPct val="100000"/>
              </a:lnSpc>
              <a:spcBef>
                <a:spcPts val="100"/>
              </a:spcBef>
            </a:pPr>
            <a:r>
              <a:rPr dirty="0">
                <a:solidFill>
                  <a:srgbClr val="5C5B5A"/>
                </a:solidFill>
              </a:rPr>
              <a:t>…</a:t>
            </a:r>
            <a:r>
              <a:rPr spc="-25" dirty="0">
                <a:solidFill>
                  <a:srgbClr val="5C5B5A"/>
                </a:solidFill>
              </a:rPr>
              <a:t> </a:t>
            </a:r>
            <a:r>
              <a:rPr dirty="0">
                <a:solidFill>
                  <a:srgbClr val="5C5B5A"/>
                </a:solidFill>
              </a:rPr>
              <a:t>and</a:t>
            </a:r>
            <a:r>
              <a:rPr spc="-30" dirty="0">
                <a:solidFill>
                  <a:srgbClr val="5C5B5A"/>
                </a:solidFill>
              </a:rPr>
              <a:t> </a:t>
            </a:r>
            <a:r>
              <a:rPr dirty="0">
                <a:solidFill>
                  <a:srgbClr val="5C5B5A"/>
                </a:solidFill>
              </a:rPr>
              <a:t>there</a:t>
            </a:r>
            <a:r>
              <a:rPr spc="-35" dirty="0">
                <a:solidFill>
                  <a:srgbClr val="5C5B5A"/>
                </a:solidFill>
              </a:rPr>
              <a:t> </a:t>
            </a:r>
            <a:r>
              <a:rPr dirty="0">
                <a:solidFill>
                  <a:srgbClr val="5C5B5A"/>
                </a:solidFill>
              </a:rPr>
              <a:t>has</a:t>
            </a:r>
            <a:r>
              <a:rPr spc="-30" dirty="0">
                <a:solidFill>
                  <a:srgbClr val="5C5B5A"/>
                </a:solidFill>
              </a:rPr>
              <a:t> </a:t>
            </a:r>
            <a:r>
              <a:rPr dirty="0">
                <a:solidFill>
                  <a:srgbClr val="5C5B5A"/>
                </a:solidFill>
              </a:rPr>
              <a:t>been</a:t>
            </a:r>
            <a:r>
              <a:rPr spc="-20" dirty="0">
                <a:solidFill>
                  <a:srgbClr val="5C5B5A"/>
                </a:solidFill>
              </a:rPr>
              <a:t> </a:t>
            </a:r>
            <a:r>
              <a:rPr dirty="0">
                <a:solidFill>
                  <a:srgbClr val="5C5B5A"/>
                </a:solidFill>
              </a:rPr>
              <a:t>a</a:t>
            </a:r>
            <a:r>
              <a:rPr spc="-25" dirty="0">
                <a:solidFill>
                  <a:srgbClr val="5C5B5A"/>
                </a:solidFill>
              </a:rPr>
              <a:t> </a:t>
            </a:r>
            <a:r>
              <a:rPr dirty="0">
                <a:solidFill>
                  <a:srgbClr val="5C5B5A"/>
                </a:solidFill>
              </a:rPr>
              <a:t>significant</a:t>
            </a:r>
            <a:r>
              <a:rPr spc="-25" dirty="0">
                <a:solidFill>
                  <a:srgbClr val="5C5B5A"/>
                </a:solidFill>
              </a:rPr>
              <a:t> </a:t>
            </a:r>
            <a:r>
              <a:rPr dirty="0">
                <a:solidFill>
                  <a:srgbClr val="5C5B5A"/>
                </a:solidFill>
              </a:rPr>
              <a:t>increase</a:t>
            </a:r>
            <a:r>
              <a:rPr spc="-20" dirty="0">
                <a:solidFill>
                  <a:srgbClr val="5C5B5A"/>
                </a:solidFill>
              </a:rPr>
              <a:t> </a:t>
            </a:r>
            <a:r>
              <a:rPr dirty="0">
                <a:solidFill>
                  <a:srgbClr val="5C5B5A"/>
                </a:solidFill>
              </a:rPr>
              <a:t>in</a:t>
            </a:r>
            <a:r>
              <a:rPr spc="-25" dirty="0">
                <a:solidFill>
                  <a:srgbClr val="5C5B5A"/>
                </a:solidFill>
              </a:rPr>
              <a:t> </a:t>
            </a:r>
            <a:r>
              <a:rPr dirty="0">
                <a:solidFill>
                  <a:srgbClr val="5C5B5A"/>
                </a:solidFill>
              </a:rPr>
              <a:t>the</a:t>
            </a:r>
            <a:r>
              <a:rPr spc="-35" dirty="0">
                <a:solidFill>
                  <a:srgbClr val="5C5B5A"/>
                </a:solidFill>
              </a:rPr>
              <a:t> </a:t>
            </a:r>
            <a:r>
              <a:rPr dirty="0">
                <a:solidFill>
                  <a:srgbClr val="5C5B5A"/>
                </a:solidFill>
              </a:rPr>
              <a:t>proportion</a:t>
            </a:r>
            <a:r>
              <a:rPr spc="-45" dirty="0">
                <a:solidFill>
                  <a:srgbClr val="5C5B5A"/>
                </a:solidFill>
              </a:rPr>
              <a:t> </a:t>
            </a:r>
            <a:r>
              <a:rPr dirty="0">
                <a:solidFill>
                  <a:srgbClr val="5C5B5A"/>
                </a:solidFill>
              </a:rPr>
              <a:t>who</a:t>
            </a:r>
            <a:r>
              <a:rPr spc="-60" dirty="0">
                <a:solidFill>
                  <a:srgbClr val="5C5B5A"/>
                </a:solidFill>
              </a:rPr>
              <a:t> </a:t>
            </a:r>
            <a:r>
              <a:rPr dirty="0">
                <a:solidFill>
                  <a:srgbClr val="5C5B5A"/>
                </a:solidFill>
              </a:rPr>
              <a:t>‘definitely</a:t>
            </a:r>
            <a:r>
              <a:rPr spc="-45" dirty="0">
                <a:solidFill>
                  <a:srgbClr val="5C5B5A"/>
                </a:solidFill>
              </a:rPr>
              <a:t> </a:t>
            </a:r>
            <a:r>
              <a:rPr dirty="0">
                <a:solidFill>
                  <a:srgbClr val="5C5B5A"/>
                </a:solidFill>
              </a:rPr>
              <a:t>agree’</a:t>
            </a:r>
            <a:r>
              <a:rPr spc="-120" dirty="0">
                <a:solidFill>
                  <a:srgbClr val="5C5B5A"/>
                </a:solidFill>
              </a:rPr>
              <a:t> </a:t>
            </a:r>
            <a:r>
              <a:rPr dirty="0">
                <a:solidFill>
                  <a:srgbClr val="5C5B5A"/>
                </a:solidFill>
              </a:rPr>
              <a:t>there</a:t>
            </a:r>
            <a:r>
              <a:rPr spc="-20" dirty="0">
                <a:solidFill>
                  <a:srgbClr val="5C5B5A"/>
                </a:solidFill>
              </a:rPr>
              <a:t> </a:t>
            </a:r>
            <a:r>
              <a:rPr spc="-25" dirty="0">
                <a:solidFill>
                  <a:srgbClr val="5C5B5A"/>
                </a:solidFill>
              </a:rPr>
              <a:t>are </a:t>
            </a:r>
            <a:r>
              <a:rPr dirty="0">
                <a:solidFill>
                  <a:srgbClr val="5C5B5A"/>
                </a:solidFill>
              </a:rPr>
              <a:t>opportunities</a:t>
            </a:r>
            <a:r>
              <a:rPr spc="-60" dirty="0">
                <a:solidFill>
                  <a:srgbClr val="5C5B5A"/>
                </a:solidFill>
              </a:rPr>
              <a:t> </a:t>
            </a:r>
            <a:r>
              <a:rPr dirty="0">
                <a:solidFill>
                  <a:srgbClr val="5C5B5A"/>
                </a:solidFill>
              </a:rPr>
              <a:t>to</a:t>
            </a:r>
            <a:r>
              <a:rPr spc="-30" dirty="0">
                <a:solidFill>
                  <a:srgbClr val="5C5B5A"/>
                </a:solidFill>
              </a:rPr>
              <a:t> </a:t>
            </a:r>
            <a:r>
              <a:rPr dirty="0"/>
              <a:t>take</a:t>
            </a:r>
            <a:r>
              <a:rPr spc="-20" dirty="0"/>
              <a:t> </a:t>
            </a:r>
            <a:r>
              <a:rPr dirty="0"/>
              <a:t>part</a:t>
            </a:r>
            <a:r>
              <a:rPr spc="-30" dirty="0"/>
              <a:t> </a:t>
            </a:r>
            <a:r>
              <a:rPr dirty="0"/>
              <a:t>in</a:t>
            </a:r>
            <a:r>
              <a:rPr spc="-35" dirty="0"/>
              <a:t> </a:t>
            </a:r>
            <a:r>
              <a:rPr dirty="0"/>
              <a:t>cultural</a:t>
            </a:r>
            <a:r>
              <a:rPr spc="-25" dirty="0"/>
              <a:t> </a:t>
            </a:r>
            <a:r>
              <a:rPr dirty="0"/>
              <a:t>events</a:t>
            </a:r>
            <a:r>
              <a:rPr spc="10" dirty="0"/>
              <a:t> </a:t>
            </a:r>
            <a:r>
              <a:rPr dirty="0"/>
              <a:t>and</a:t>
            </a:r>
            <a:r>
              <a:rPr spc="-25" dirty="0"/>
              <a:t> </a:t>
            </a:r>
            <a:r>
              <a:rPr dirty="0"/>
              <a:t>activities</a:t>
            </a:r>
            <a:r>
              <a:rPr dirty="0">
                <a:solidFill>
                  <a:srgbClr val="5C5B5A"/>
                </a:solidFill>
              </a:rPr>
              <a:t>,</a:t>
            </a:r>
            <a:r>
              <a:rPr spc="10" dirty="0">
                <a:solidFill>
                  <a:srgbClr val="5C5B5A"/>
                </a:solidFill>
              </a:rPr>
              <a:t> </a:t>
            </a:r>
            <a:r>
              <a:rPr dirty="0">
                <a:solidFill>
                  <a:srgbClr val="5C5B5A"/>
                </a:solidFill>
              </a:rPr>
              <a:t>following</a:t>
            </a:r>
            <a:r>
              <a:rPr spc="-70" dirty="0">
                <a:solidFill>
                  <a:srgbClr val="5C5B5A"/>
                </a:solidFill>
              </a:rPr>
              <a:t> </a:t>
            </a:r>
            <a:r>
              <a:rPr dirty="0">
                <a:solidFill>
                  <a:srgbClr val="5C5B5A"/>
                </a:solidFill>
              </a:rPr>
              <a:t>a</a:t>
            </a:r>
            <a:r>
              <a:rPr spc="-25" dirty="0">
                <a:solidFill>
                  <a:srgbClr val="5C5B5A"/>
                </a:solidFill>
              </a:rPr>
              <a:t> </a:t>
            </a:r>
            <a:r>
              <a:rPr dirty="0">
                <a:solidFill>
                  <a:srgbClr val="5C5B5A"/>
                </a:solidFill>
              </a:rPr>
              <a:t>brief</a:t>
            </a:r>
            <a:r>
              <a:rPr spc="-30" dirty="0">
                <a:solidFill>
                  <a:srgbClr val="5C5B5A"/>
                </a:solidFill>
              </a:rPr>
              <a:t> </a:t>
            </a:r>
            <a:r>
              <a:rPr dirty="0">
                <a:solidFill>
                  <a:srgbClr val="5C5B5A"/>
                </a:solidFill>
              </a:rPr>
              <a:t>dip</a:t>
            </a:r>
            <a:r>
              <a:rPr spc="-30" dirty="0">
                <a:solidFill>
                  <a:srgbClr val="5C5B5A"/>
                </a:solidFill>
              </a:rPr>
              <a:t> </a:t>
            </a:r>
            <a:r>
              <a:rPr dirty="0">
                <a:solidFill>
                  <a:srgbClr val="5C5B5A"/>
                </a:solidFill>
              </a:rPr>
              <a:t>in</a:t>
            </a:r>
            <a:r>
              <a:rPr spc="-30" dirty="0">
                <a:solidFill>
                  <a:srgbClr val="5C5B5A"/>
                </a:solidFill>
              </a:rPr>
              <a:t> </a:t>
            </a:r>
            <a:r>
              <a:rPr dirty="0">
                <a:solidFill>
                  <a:srgbClr val="5C5B5A"/>
                </a:solidFill>
              </a:rPr>
              <a:t>the</a:t>
            </a:r>
            <a:r>
              <a:rPr spc="-40" dirty="0">
                <a:solidFill>
                  <a:srgbClr val="5C5B5A"/>
                </a:solidFill>
              </a:rPr>
              <a:t> </a:t>
            </a:r>
            <a:r>
              <a:rPr dirty="0">
                <a:solidFill>
                  <a:srgbClr val="5C5B5A"/>
                </a:solidFill>
              </a:rPr>
              <a:t>previous</a:t>
            </a:r>
            <a:r>
              <a:rPr spc="-20" dirty="0">
                <a:solidFill>
                  <a:srgbClr val="5C5B5A"/>
                </a:solidFill>
              </a:rPr>
              <a:t> </a:t>
            </a:r>
            <a:r>
              <a:rPr spc="-10" dirty="0">
                <a:solidFill>
                  <a:srgbClr val="5C5B5A"/>
                </a:solidFill>
              </a:rPr>
              <a:t>wave.</a:t>
            </a:r>
          </a:p>
        </p:txBody>
      </p:sp>
      <p:sp>
        <p:nvSpPr>
          <p:cNvPr id="3" name="object 3"/>
          <p:cNvSpPr txBox="1"/>
          <p:nvPr/>
        </p:nvSpPr>
        <p:spPr>
          <a:xfrm>
            <a:off x="1024534" y="1280921"/>
            <a:ext cx="10134600"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5C5B5A"/>
                </a:solidFill>
                <a:latin typeface="Arial"/>
                <a:cs typeface="Arial"/>
              </a:rPr>
              <a:t>To</a:t>
            </a:r>
            <a:r>
              <a:rPr sz="1500" b="1" spc="-25" dirty="0">
                <a:solidFill>
                  <a:srgbClr val="5C5B5A"/>
                </a:solidFill>
                <a:latin typeface="Arial"/>
                <a:cs typeface="Arial"/>
              </a:rPr>
              <a:t> </a:t>
            </a:r>
            <a:r>
              <a:rPr sz="1500" b="1" dirty="0">
                <a:solidFill>
                  <a:srgbClr val="5C5B5A"/>
                </a:solidFill>
                <a:latin typeface="Arial"/>
                <a:cs typeface="Arial"/>
              </a:rPr>
              <a:t>what</a:t>
            </a:r>
            <a:r>
              <a:rPr sz="1500" b="1" spc="-75" dirty="0">
                <a:solidFill>
                  <a:srgbClr val="5C5B5A"/>
                </a:solidFill>
                <a:latin typeface="Arial"/>
                <a:cs typeface="Arial"/>
              </a:rPr>
              <a:t> </a:t>
            </a:r>
            <a:r>
              <a:rPr sz="1500" b="1" dirty="0">
                <a:solidFill>
                  <a:srgbClr val="5C5B5A"/>
                </a:solidFill>
                <a:latin typeface="Arial"/>
                <a:cs typeface="Arial"/>
              </a:rPr>
              <a:t>extent</a:t>
            </a:r>
            <a:r>
              <a:rPr sz="1500" b="1" spc="-45" dirty="0">
                <a:solidFill>
                  <a:srgbClr val="5C5B5A"/>
                </a:solidFill>
                <a:latin typeface="Arial"/>
                <a:cs typeface="Arial"/>
              </a:rPr>
              <a:t> </a:t>
            </a:r>
            <a:r>
              <a:rPr sz="1500" b="1" dirty="0">
                <a:solidFill>
                  <a:srgbClr val="5C5B5A"/>
                </a:solidFill>
                <a:latin typeface="Arial"/>
                <a:cs typeface="Arial"/>
              </a:rPr>
              <a:t>do</a:t>
            </a:r>
            <a:r>
              <a:rPr sz="1500" b="1" spc="-35" dirty="0">
                <a:solidFill>
                  <a:srgbClr val="5C5B5A"/>
                </a:solidFill>
                <a:latin typeface="Arial"/>
                <a:cs typeface="Arial"/>
              </a:rPr>
              <a:t> </a:t>
            </a:r>
            <a:r>
              <a:rPr sz="1500" b="1" dirty="0">
                <a:solidFill>
                  <a:srgbClr val="5C5B5A"/>
                </a:solidFill>
                <a:latin typeface="Arial"/>
                <a:cs typeface="Arial"/>
              </a:rPr>
              <a:t>you</a:t>
            </a:r>
            <a:r>
              <a:rPr sz="1500" b="1" spc="10" dirty="0">
                <a:solidFill>
                  <a:srgbClr val="5C5B5A"/>
                </a:solidFill>
                <a:latin typeface="Arial"/>
                <a:cs typeface="Arial"/>
              </a:rPr>
              <a:t> </a:t>
            </a:r>
            <a:r>
              <a:rPr sz="1500" b="1" dirty="0">
                <a:solidFill>
                  <a:srgbClr val="5C5B5A"/>
                </a:solidFill>
                <a:latin typeface="Arial"/>
                <a:cs typeface="Arial"/>
              </a:rPr>
              <a:t>agree</a:t>
            </a:r>
            <a:r>
              <a:rPr sz="1500" b="1" spc="-30" dirty="0">
                <a:solidFill>
                  <a:srgbClr val="5C5B5A"/>
                </a:solidFill>
                <a:latin typeface="Arial"/>
                <a:cs typeface="Arial"/>
              </a:rPr>
              <a:t> </a:t>
            </a:r>
            <a:r>
              <a:rPr sz="1500" b="1" dirty="0">
                <a:solidFill>
                  <a:srgbClr val="5C5B5A"/>
                </a:solidFill>
                <a:latin typeface="Arial"/>
                <a:cs typeface="Arial"/>
              </a:rPr>
              <a:t>or</a:t>
            </a:r>
            <a:r>
              <a:rPr sz="1500" b="1" spc="-35" dirty="0">
                <a:solidFill>
                  <a:srgbClr val="5C5B5A"/>
                </a:solidFill>
                <a:latin typeface="Arial"/>
                <a:cs typeface="Arial"/>
              </a:rPr>
              <a:t> </a:t>
            </a:r>
            <a:r>
              <a:rPr sz="1500" b="1" dirty="0">
                <a:solidFill>
                  <a:srgbClr val="5C5B5A"/>
                </a:solidFill>
                <a:latin typeface="Arial"/>
                <a:cs typeface="Arial"/>
              </a:rPr>
              <a:t>disagree</a:t>
            </a:r>
            <a:r>
              <a:rPr sz="1500" b="1" spc="-50" dirty="0">
                <a:solidFill>
                  <a:srgbClr val="5C5B5A"/>
                </a:solidFill>
                <a:latin typeface="Arial"/>
                <a:cs typeface="Arial"/>
              </a:rPr>
              <a:t> </a:t>
            </a:r>
            <a:r>
              <a:rPr sz="1500" b="1" dirty="0">
                <a:solidFill>
                  <a:srgbClr val="5C5B5A"/>
                </a:solidFill>
                <a:latin typeface="Arial"/>
                <a:cs typeface="Arial"/>
              </a:rPr>
              <a:t>that</a:t>
            </a:r>
            <a:r>
              <a:rPr sz="1500" b="1" spc="-45" dirty="0">
                <a:solidFill>
                  <a:srgbClr val="5C5B5A"/>
                </a:solidFill>
                <a:latin typeface="Arial"/>
                <a:cs typeface="Arial"/>
              </a:rPr>
              <a:t> </a:t>
            </a:r>
            <a:r>
              <a:rPr sz="1500" b="1" dirty="0">
                <a:solidFill>
                  <a:srgbClr val="5C5B5A"/>
                </a:solidFill>
                <a:latin typeface="Arial"/>
                <a:cs typeface="Arial"/>
              </a:rPr>
              <a:t>there</a:t>
            </a:r>
            <a:r>
              <a:rPr sz="1500" b="1" spc="-30" dirty="0">
                <a:solidFill>
                  <a:srgbClr val="5C5B5A"/>
                </a:solidFill>
                <a:latin typeface="Arial"/>
                <a:cs typeface="Arial"/>
              </a:rPr>
              <a:t> </a:t>
            </a:r>
            <a:r>
              <a:rPr sz="1500" b="1" dirty="0">
                <a:solidFill>
                  <a:srgbClr val="5C5B5A"/>
                </a:solidFill>
                <a:latin typeface="Arial"/>
                <a:cs typeface="Arial"/>
              </a:rPr>
              <a:t>are</a:t>
            </a:r>
            <a:r>
              <a:rPr sz="1500" b="1" spc="-30" dirty="0">
                <a:solidFill>
                  <a:srgbClr val="5C5B5A"/>
                </a:solidFill>
                <a:latin typeface="Arial"/>
                <a:cs typeface="Arial"/>
              </a:rPr>
              <a:t> </a:t>
            </a:r>
            <a:r>
              <a:rPr sz="1500" b="1" dirty="0">
                <a:solidFill>
                  <a:srgbClr val="5C5B5A"/>
                </a:solidFill>
                <a:latin typeface="Arial"/>
                <a:cs typeface="Arial"/>
              </a:rPr>
              <a:t>opportunities</a:t>
            </a:r>
            <a:r>
              <a:rPr sz="1500" b="1" spc="-55" dirty="0">
                <a:solidFill>
                  <a:srgbClr val="5C5B5A"/>
                </a:solidFill>
                <a:latin typeface="Arial"/>
                <a:cs typeface="Arial"/>
              </a:rPr>
              <a:t> </a:t>
            </a:r>
            <a:r>
              <a:rPr sz="1500" b="1" dirty="0">
                <a:solidFill>
                  <a:srgbClr val="5C5B5A"/>
                </a:solidFill>
                <a:latin typeface="Arial"/>
                <a:cs typeface="Arial"/>
              </a:rPr>
              <a:t>to</a:t>
            </a:r>
            <a:r>
              <a:rPr sz="1500" b="1" spc="-40" dirty="0">
                <a:solidFill>
                  <a:srgbClr val="5C5B5A"/>
                </a:solidFill>
                <a:latin typeface="Arial"/>
                <a:cs typeface="Arial"/>
              </a:rPr>
              <a:t> </a:t>
            </a:r>
            <a:r>
              <a:rPr sz="1500" b="1" dirty="0">
                <a:solidFill>
                  <a:srgbClr val="5C5B5A"/>
                </a:solidFill>
                <a:latin typeface="Arial"/>
                <a:cs typeface="Arial"/>
              </a:rPr>
              <a:t>take</a:t>
            </a:r>
            <a:r>
              <a:rPr sz="1500" b="1" spc="-35" dirty="0">
                <a:solidFill>
                  <a:srgbClr val="5C5B5A"/>
                </a:solidFill>
                <a:latin typeface="Arial"/>
                <a:cs typeface="Arial"/>
              </a:rPr>
              <a:t> </a:t>
            </a:r>
            <a:r>
              <a:rPr sz="1500" b="1" dirty="0">
                <a:solidFill>
                  <a:srgbClr val="5C5B5A"/>
                </a:solidFill>
                <a:latin typeface="Arial"/>
                <a:cs typeface="Arial"/>
              </a:rPr>
              <a:t>part</a:t>
            </a:r>
            <a:r>
              <a:rPr sz="1500" b="1" spc="-35" dirty="0">
                <a:solidFill>
                  <a:srgbClr val="5C5B5A"/>
                </a:solidFill>
                <a:latin typeface="Arial"/>
                <a:cs typeface="Arial"/>
              </a:rPr>
              <a:t> </a:t>
            </a:r>
            <a:r>
              <a:rPr sz="1500" b="1" dirty="0">
                <a:solidFill>
                  <a:srgbClr val="5C5B5A"/>
                </a:solidFill>
                <a:latin typeface="Arial"/>
                <a:cs typeface="Arial"/>
              </a:rPr>
              <a:t>in</a:t>
            </a:r>
            <a:r>
              <a:rPr sz="1500" b="1" spc="-50" dirty="0">
                <a:solidFill>
                  <a:srgbClr val="5C5B5A"/>
                </a:solidFill>
                <a:latin typeface="Arial"/>
                <a:cs typeface="Arial"/>
              </a:rPr>
              <a:t> </a:t>
            </a:r>
            <a:r>
              <a:rPr sz="1500" b="1" dirty="0">
                <a:solidFill>
                  <a:srgbClr val="5C5B5A"/>
                </a:solidFill>
                <a:latin typeface="Arial"/>
                <a:cs typeface="Arial"/>
              </a:rPr>
              <a:t>cultural</a:t>
            </a:r>
            <a:r>
              <a:rPr sz="1500" b="1" spc="-50" dirty="0">
                <a:solidFill>
                  <a:srgbClr val="5C5B5A"/>
                </a:solidFill>
                <a:latin typeface="Arial"/>
                <a:cs typeface="Arial"/>
              </a:rPr>
              <a:t> </a:t>
            </a:r>
            <a:r>
              <a:rPr sz="1500" b="1" dirty="0">
                <a:solidFill>
                  <a:srgbClr val="5C5B5A"/>
                </a:solidFill>
                <a:latin typeface="Arial"/>
                <a:cs typeface="Arial"/>
              </a:rPr>
              <a:t>events</a:t>
            </a:r>
            <a:r>
              <a:rPr sz="1500" b="1" spc="-10" dirty="0">
                <a:solidFill>
                  <a:srgbClr val="5C5B5A"/>
                </a:solidFill>
                <a:latin typeface="Arial"/>
                <a:cs typeface="Arial"/>
              </a:rPr>
              <a:t> </a:t>
            </a:r>
            <a:r>
              <a:rPr sz="1500" b="1" dirty="0">
                <a:solidFill>
                  <a:srgbClr val="5C5B5A"/>
                </a:solidFill>
                <a:latin typeface="Arial"/>
                <a:cs typeface="Arial"/>
              </a:rPr>
              <a:t>and</a:t>
            </a:r>
            <a:r>
              <a:rPr sz="1500" b="1" spc="-45" dirty="0">
                <a:solidFill>
                  <a:srgbClr val="5C5B5A"/>
                </a:solidFill>
                <a:latin typeface="Arial"/>
                <a:cs typeface="Arial"/>
              </a:rPr>
              <a:t> </a:t>
            </a:r>
            <a:r>
              <a:rPr sz="1500" b="1" spc="-10" dirty="0">
                <a:solidFill>
                  <a:srgbClr val="5C5B5A"/>
                </a:solidFill>
                <a:latin typeface="Arial"/>
                <a:cs typeface="Arial"/>
              </a:rPr>
              <a:t>activities</a:t>
            </a:r>
            <a:endParaRPr sz="1500">
              <a:latin typeface="Arial"/>
              <a:cs typeface="Arial"/>
            </a:endParaRPr>
          </a:p>
        </p:txBody>
      </p:sp>
      <p:sp>
        <p:nvSpPr>
          <p:cNvPr id="4" name="object 4"/>
          <p:cNvSpPr/>
          <p:nvPr/>
        </p:nvSpPr>
        <p:spPr>
          <a:xfrm>
            <a:off x="1585213" y="2040889"/>
            <a:ext cx="9057005" cy="282575"/>
          </a:xfrm>
          <a:custGeom>
            <a:avLst/>
            <a:gdLst/>
            <a:ahLst/>
            <a:cxnLst/>
            <a:rect l="l" t="t" r="r" b="b"/>
            <a:pathLst>
              <a:path w="9057005" h="282575">
                <a:moveTo>
                  <a:pt x="0" y="112522"/>
                </a:moveTo>
                <a:lnTo>
                  <a:pt x="905002" y="112522"/>
                </a:lnTo>
                <a:lnTo>
                  <a:pt x="1811782" y="168910"/>
                </a:lnTo>
                <a:lnTo>
                  <a:pt x="2717038" y="168910"/>
                </a:lnTo>
                <a:lnTo>
                  <a:pt x="3622294" y="282575"/>
                </a:lnTo>
                <a:lnTo>
                  <a:pt x="4527550" y="168910"/>
                </a:lnTo>
                <a:lnTo>
                  <a:pt x="5434330" y="168910"/>
                </a:lnTo>
                <a:lnTo>
                  <a:pt x="6339586" y="226822"/>
                </a:lnTo>
                <a:lnTo>
                  <a:pt x="7244842" y="0"/>
                </a:lnTo>
                <a:lnTo>
                  <a:pt x="8151621" y="226822"/>
                </a:lnTo>
                <a:lnTo>
                  <a:pt x="9056496" y="56134"/>
                </a:lnTo>
              </a:path>
            </a:pathLst>
          </a:custGeom>
          <a:ln w="28575">
            <a:solidFill>
              <a:srgbClr val="009590"/>
            </a:solidFill>
          </a:ln>
        </p:spPr>
        <p:txBody>
          <a:bodyPr wrap="square" lIns="0" tIns="0" rIns="0" bIns="0" rtlCol="0"/>
          <a:lstStyle/>
          <a:p>
            <a:endParaRPr/>
          </a:p>
        </p:txBody>
      </p:sp>
      <p:sp>
        <p:nvSpPr>
          <p:cNvPr id="5" name="object 5"/>
          <p:cNvSpPr txBox="1"/>
          <p:nvPr/>
        </p:nvSpPr>
        <p:spPr>
          <a:xfrm>
            <a:off x="1393316" y="1836166"/>
            <a:ext cx="1288415" cy="239395"/>
          </a:xfrm>
          <a:prstGeom prst="rect">
            <a:avLst/>
          </a:prstGeom>
        </p:spPr>
        <p:txBody>
          <a:bodyPr vert="horz" wrap="square" lIns="0" tIns="13335" rIns="0" bIns="0" rtlCol="0">
            <a:spAutoFit/>
          </a:bodyPr>
          <a:lstStyle/>
          <a:p>
            <a:pPr marL="12700">
              <a:lnSpc>
                <a:spcPct val="100000"/>
              </a:lnSpc>
              <a:spcBef>
                <a:spcPts val="105"/>
              </a:spcBef>
              <a:tabLst>
                <a:tab pos="918210" algn="l"/>
              </a:tabLst>
            </a:pPr>
            <a:r>
              <a:rPr sz="1400" spc="-25" dirty="0">
                <a:solidFill>
                  <a:srgbClr val="404040"/>
                </a:solidFill>
                <a:latin typeface="Arial"/>
                <a:cs typeface="Arial"/>
              </a:rPr>
              <a:t>14%</a:t>
            </a:r>
            <a:r>
              <a:rPr sz="1400" dirty="0">
                <a:solidFill>
                  <a:srgbClr val="404040"/>
                </a:solidFill>
                <a:latin typeface="Arial"/>
                <a:cs typeface="Arial"/>
              </a:rPr>
              <a:t>	</a:t>
            </a:r>
            <a:r>
              <a:rPr sz="1400" spc="-25" dirty="0">
                <a:solidFill>
                  <a:srgbClr val="404040"/>
                </a:solidFill>
                <a:latin typeface="Arial"/>
                <a:cs typeface="Arial"/>
              </a:rPr>
              <a:t>14%</a:t>
            </a:r>
            <a:endParaRPr sz="1400">
              <a:latin typeface="Arial"/>
              <a:cs typeface="Arial"/>
            </a:endParaRPr>
          </a:p>
        </p:txBody>
      </p:sp>
      <p:sp>
        <p:nvSpPr>
          <p:cNvPr id="6" name="object 6"/>
          <p:cNvSpPr txBox="1"/>
          <p:nvPr/>
        </p:nvSpPr>
        <p:spPr>
          <a:xfrm>
            <a:off x="3205098"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7" name="object 7"/>
          <p:cNvSpPr txBox="1"/>
          <p:nvPr/>
        </p:nvSpPr>
        <p:spPr>
          <a:xfrm>
            <a:off x="4110609"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8" name="object 8"/>
          <p:cNvSpPr txBox="1"/>
          <p:nvPr/>
        </p:nvSpPr>
        <p:spPr>
          <a:xfrm>
            <a:off x="5024120" y="2005711"/>
            <a:ext cx="36893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11%</a:t>
            </a:r>
            <a:endParaRPr sz="1400">
              <a:latin typeface="Arial"/>
              <a:cs typeface="Arial"/>
            </a:endParaRPr>
          </a:p>
        </p:txBody>
      </p:sp>
      <p:sp>
        <p:nvSpPr>
          <p:cNvPr id="9" name="object 9"/>
          <p:cNvSpPr txBox="1"/>
          <p:nvPr/>
        </p:nvSpPr>
        <p:spPr>
          <a:xfrm>
            <a:off x="5922390"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10" name="object 10"/>
          <p:cNvSpPr txBox="1"/>
          <p:nvPr/>
        </p:nvSpPr>
        <p:spPr>
          <a:xfrm>
            <a:off x="6827901"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11" name="object 11"/>
          <p:cNvSpPr txBox="1"/>
          <p:nvPr/>
        </p:nvSpPr>
        <p:spPr>
          <a:xfrm>
            <a:off x="7733792" y="1949323"/>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12%</a:t>
            </a:r>
            <a:endParaRPr sz="1400">
              <a:latin typeface="Arial"/>
              <a:cs typeface="Arial"/>
            </a:endParaRPr>
          </a:p>
        </p:txBody>
      </p:sp>
      <p:sp>
        <p:nvSpPr>
          <p:cNvPr id="12" name="object 12"/>
          <p:cNvSpPr txBox="1"/>
          <p:nvPr/>
        </p:nvSpPr>
        <p:spPr>
          <a:xfrm>
            <a:off x="8639682" y="172313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16%</a:t>
            </a:r>
            <a:endParaRPr sz="1400">
              <a:latin typeface="Arial"/>
              <a:cs typeface="Arial"/>
            </a:endParaRPr>
          </a:p>
        </p:txBody>
      </p:sp>
      <p:sp>
        <p:nvSpPr>
          <p:cNvPr id="13" name="object 13"/>
          <p:cNvSpPr txBox="1"/>
          <p:nvPr/>
        </p:nvSpPr>
        <p:spPr>
          <a:xfrm>
            <a:off x="9545193" y="1949323"/>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12%</a:t>
            </a:r>
            <a:endParaRPr sz="1400">
              <a:latin typeface="Arial"/>
              <a:cs typeface="Arial"/>
            </a:endParaRPr>
          </a:p>
        </p:txBody>
      </p:sp>
      <p:sp>
        <p:nvSpPr>
          <p:cNvPr id="14" name="object 14"/>
          <p:cNvSpPr txBox="1"/>
          <p:nvPr/>
        </p:nvSpPr>
        <p:spPr>
          <a:xfrm>
            <a:off x="10451083" y="1779219"/>
            <a:ext cx="3822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15%</a:t>
            </a:r>
            <a:endParaRPr sz="1400">
              <a:latin typeface="Arial"/>
              <a:cs typeface="Arial"/>
            </a:endParaRPr>
          </a:p>
        </p:txBody>
      </p:sp>
      <p:sp>
        <p:nvSpPr>
          <p:cNvPr id="15" name="object 15"/>
          <p:cNvSpPr/>
          <p:nvPr/>
        </p:nvSpPr>
        <p:spPr>
          <a:xfrm>
            <a:off x="1767967" y="5608332"/>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16" name="object 16"/>
          <p:cNvSpPr txBox="1"/>
          <p:nvPr/>
        </p:nvSpPr>
        <p:spPr>
          <a:xfrm>
            <a:off x="2025142" y="5484672"/>
            <a:ext cx="117284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Definitely</a:t>
            </a:r>
            <a:r>
              <a:rPr sz="1300" spc="-45" dirty="0">
                <a:solidFill>
                  <a:srgbClr val="585858"/>
                </a:solidFill>
                <a:latin typeface="Arial"/>
                <a:cs typeface="Arial"/>
              </a:rPr>
              <a:t> </a:t>
            </a:r>
            <a:r>
              <a:rPr sz="1300" spc="-20" dirty="0">
                <a:solidFill>
                  <a:srgbClr val="585858"/>
                </a:solidFill>
                <a:latin typeface="Arial"/>
                <a:cs typeface="Arial"/>
              </a:rPr>
              <a:t>agree</a:t>
            </a:r>
            <a:endParaRPr sz="1300">
              <a:latin typeface="Arial"/>
              <a:cs typeface="Arial"/>
            </a:endParaRPr>
          </a:p>
        </p:txBody>
      </p:sp>
      <p:sp>
        <p:nvSpPr>
          <p:cNvPr id="17" name="object 17"/>
          <p:cNvSpPr/>
          <p:nvPr/>
        </p:nvSpPr>
        <p:spPr>
          <a:xfrm>
            <a:off x="1639189" y="2994151"/>
            <a:ext cx="9057005" cy="262890"/>
          </a:xfrm>
          <a:custGeom>
            <a:avLst/>
            <a:gdLst/>
            <a:ahLst/>
            <a:cxnLst/>
            <a:rect l="l" t="t" r="r" b="b"/>
            <a:pathLst>
              <a:path w="9057005" h="262889">
                <a:moveTo>
                  <a:pt x="0" y="262509"/>
                </a:moveTo>
                <a:lnTo>
                  <a:pt x="905891" y="149860"/>
                </a:lnTo>
                <a:lnTo>
                  <a:pt x="1811147" y="262509"/>
                </a:lnTo>
                <a:lnTo>
                  <a:pt x="2716403" y="224536"/>
                </a:lnTo>
                <a:lnTo>
                  <a:pt x="3623183" y="149860"/>
                </a:lnTo>
                <a:lnTo>
                  <a:pt x="4528439" y="187960"/>
                </a:lnTo>
                <a:lnTo>
                  <a:pt x="5433695" y="111760"/>
                </a:lnTo>
                <a:lnTo>
                  <a:pt x="6338951" y="75184"/>
                </a:lnTo>
                <a:lnTo>
                  <a:pt x="7245731" y="149860"/>
                </a:lnTo>
                <a:lnTo>
                  <a:pt x="8150986" y="0"/>
                </a:lnTo>
                <a:lnTo>
                  <a:pt x="9056624" y="75184"/>
                </a:lnTo>
              </a:path>
            </a:pathLst>
          </a:custGeom>
          <a:ln w="28575">
            <a:solidFill>
              <a:srgbClr val="6CD4CE"/>
            </a:solidFill>
          </a:ln>
        </p:spPr>
        <p:txBody>
          <a:bodyPr wrap="square" lIns="0" tIns="0" rIns="0" bIns="0" rtlCol="0"/>
          <a:lstStyle/>
          <a:p>
            <a:endParaRPr/>
          </a:p>
        </p:txBody>
      </p:sp>
      <p:sp>
        <p:nvSpPr>
          <p:cNvPr id="18" name="object 18"/>
          <p:cNvSpPr txBox="1"/>
          <p:nvPr/>
        </p:nvSpPr>
        <p:spPr>
          <a:xfrm>
            <a:off x="1447291" y="2939033"/>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39%</a:t>
            </a:r>
            <a:endParaRPr sz="1400">
              <a:latin typeface="Arial"/>
              <a:cs typeface="Arial"/>
            </a:endParaRPr>
          </a:p>
        </p:txBody>
      </p:sp>
      <p:sp>
        <p:nvSpPr>
          <p:cNvPr id="19" name="object 19"/>
          <p:cNvSpPr txBox="1"/>
          <p:nvPr/>
        </p:nvSpPr>
        <p:spPr>
          <a:xfrm>
            <a:off x="2353182" y="282651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42%</a:t>
            </a:r>
            <a:endParaRPr sz="1400">
              <a:latin typeface="Arial"/>
              <a:cs typeface="Arial"/>
            </a:endParaRPr>
          </a:p>
        </p:txBody>
      </p:sp>
      <p:sp>
        <p:nvSpPr>
          <p:cNvPr id="20" name="object 20"/>
          <p:cNvSpPr txBox="1"/>
          <p:nvPr/>
        </p:nvSpPr>
        <p:spPr>
          <a:xfrm>
            <a:off x="3259073" y="2939033"/>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39%</a:t>
            </a:r>
            <a:endParaRPr sz="1400">
              <a:latin typeface="Arial"/>
              <a:cs typeface="Arial"/>
            </a:endParaRPr>
          </a:p>
        </p:txBody>
      </p:sp>
      <p:sp>
        <p:nvSpPr>
          <p:cNvPr id="21" name="object 21"/>
          <p:cNvSpPr txBox="1"/>
          <p:nvPr/>
        </p:nvSpPr>
        <p:spPr>
          <a:xfrm>
            <a:off x="4164584" y="290144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40%</a:t>
            </a:r>
            <a:endParaRPr sz="1400">
              <a:latin typeface="Arial"/>
              <a:cs typeface="Arial"/>
            </a:endParaRPr>
          </a:p>
        </p:txBody>
      </p:sp>
      <p:sp>
        <p:nvSpPr>
          <p:cNvPr id="22" name="object 22"/>
          <p:cNvSpPr txBox="1"/>
          <p:nvPr/>
        </p:nvSpPr>
        <p:spPr>
          <a:xfrm>
            <a:off x="5070475" y="282651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42%</a:t>
            </a:r>
            <a:endParaRPr sz="1400">
              <a:latin typeface="Arial"/>
              <a:cs typeface="Arial"/>
            </a:endParaRPr>
          </a:p>
        </p:txBody>
      </p:sp>
      <p:sp>
        <p:nvSpPr>
          <p:cNvPr id="23" name="object 23"/>
          <p:cNvSpPr txBox="1"/>
          <p:nvPr/>
        </p:nvSpPr>
        <p:spPr>
          <a:xfrm>
            <a:off x="5976365" y="286397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41%</a:t>
            </a:r>
            <a:endParaRPr sz="1400">
              <a:latin typeface="Arial"/>
              <a:cs typeface="Arial"/>
            </a:endParaRPr>
          </a:p>
        </p:txBody>
      </p:sp>
      <p:sp>
        <p:nvSpPr>
          <p:cNvPr id="24" name="object 24"/>
          <p:cNvSpPr txBox="1"/>
          <p:nvPr/>
        </p:nvSpPr>
        <p:spPr>
          <a:xfrm>
            <a:off x="6881876" y="2789047"/>
            <a:ext cx="38290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43%</a:t>
            </a:r>
            <a:endParaRPr sz="1400">
              <a:latin typeface="Arial"/>
              <a:cs typeface="Arial"/>
            </a:endParaRPr>
          </a:p>
        </p:txBody>
      </p:sp>
      <p:sp>
        <p:nvSpPr>
          <p:cNvPr id="25" name="object 25"/>
          <p:cNvSpPr txBox="1"/>
          <p:nvPr/>
        </p:nvSpPr>
        <p:spPr>
          <a:xfrm>
            <a:off x="7787767" y="275158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44%</a:t>
            </a:r>
            <a:endParaRPr sz="1400">
              <a:latin typeface="Arial"/>
              <a:cs typeface="Arial"/>
            </a:endParaRPr>
          </a:p>
        </p:txBody>
      </p:sp>
      <p:sp>
        <p:nvSpPr>
          <p:cNvPr id="26" name="object 26"/>
          <p:cNvSpPr txBox="1"/>
          <p:nvPr/>
        </p:nvSpPr>
        <p:spPr>
          <a:xfrm>
            <a:off x="8693657" y="282651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42%</a:t>
            </a:r>
            <a:endParaRPr sz="1400">
              <a:latin typeface="Arial"/>
              <a:cs typeface="Arial"/>
            </a:endParaRPr>
          </a:p>
        </p:txBody>
      </p:sp>
      <p:sp>
        <p:nvSpPr>
          <p:cNvPr id="27" name="object 27"/>
          <p:cNvSpPr txBox="1"/>
          <p:nvPr/>
        </p:nvSpPr>
        <p:spPr>
          <a:xfrm>
            <a:off x="9599421" y="2676525"/>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46%</a:t>
            </a:r>
            <a:endParaRPr sz="1400">
              <a:latin typeface="Arial"/>
              <a:cs typeface="Arial"/>
            </a:endParaRPr>
          </a:p>
        </p:txBody>
      </p:sp>
      <p:sp>
        <p:nvSpPr>
          <p:cNvPr id="28" name="object 28"/>
          <p:cNvSpPr txBox="1"/>
          <p:nvPr/>
        </p:nvSpPr>
        <p:spPr>
          <a:xfrm>
            <a:off x="10505058" y="275158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44%</a:t>
            </a:r>
            <a:endParaRPr sz="1400">
              <a:latin typeface="Arial"/>
              <a:cs typeface="Arial"/>
            </a:endParaRPr>
          </a:p>
        </p:txBody>
      </p:sp>
      <p:sp>
        <p:nvSpPr>
          <p:cNvPr id="29" name="object 29"/>
          <p:cNvSpPr/>
          <p:nvPr/>
        </p:nvSpPr>
        <p:spPr>
          <a:xfrm>
            <a:off x="3897629" y="5609945"/>
            <a:ext cx="243840" cy="0"/>
          </a:xfrm>
          <a:custGeom>
            <a:avLst/>
            <a:gdLst/>
            <a:ahLst/>
            <a:cxnLst/>
            <a:rect l="l" t="t" r="r" b="b"/>
            <a:pathLst>
              <a:path w="243839">
                <a:moveTo>
                  <a:pt x="0" y="0"/>
                </a:moveTo>
                <a:lnTo>
                  <a:pt x="243840" y="0"/>
                </a:lnTo>
              </a:path>
            </a:pathLst>
          </a:custGeom>
          <a:ln w="28575">
            <a:solidFill>
              <a:srgbClr val="6CD4CE"/>
            </a:solidFill>
          </a:ln>
        </p:spPr>
        <p:txBody>
          <a:bodyPr wrap="square" lIns="0" tIns="0" rIns="0" bIns="0" rtlCol="0"/>
          <a:lstStyle/>
          <a:p>
            <a:endParaRPr/>
          </a:p>
        </p:txBody>
      </p:sp>
      <p:sp>
        <p:nvSpPr>
          <p:cNvPr id="30" name="object 30"/>
          <p:cNvSpPr txBox="1"/>
          <p:nvPr/>
        </p:nvSpPr>
        <p:spPr>
          <a:xfrm>
            <a:off x="4155185" y="5486196"/>
            <a:ext cx="105219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Tend</a:t>
            </a:r>
            <a:r>
              <a:rPr sz="1300" spc="-35" dirty="0">
                <a:solidFill>
                  <a:srgbClr val="585858"/>
                </a:solidFill>
                <a:latin typeface="Arial"/>
                <a:cs typeface="Arial"/>
              </a:rPr>
              <a:t> </a:t>
            </a:r>
            <a:r>
              <a:rPr sz="1300" dirty="0">
                <a:solidFill>
                  <a:srgbClr val="585858"/>
                </a:solidFill>
                <a:latin typeface="Arial"/>
                <a:cs typeface="Arial"/>
              </a:rPr>
              <a:t>to</a:t>
            </a:r>
            <a:r>
              <a:rPr sz="1300" spc="-30" dirty="0">
                <a:solidFill>
                  <a:srgbClr val="585858"/>
                </a:solidFill>
                <a:latin typeface="Arial"/>
                <a:cs typeface="Arial"/>
              </a:rPr>
              <a:t> </a:t>
            </a:r>
            <a:r>
              <a:rPr sz="1300" spc="-10" dirty="0">
                <a:solidFill>
                  <a:srgbClr val="585858"/>
                </a:solidFill>
                <a:latin typeface="Arial"/>
                <a:cs typeface="Arial"/>
              </a:rPr>
              <a:t>agree</a:t>
            </a:r>
            <a:endParaRPr sz="1300">
              <a:latin typeface="Arial"/>
              <a:cs typeface="Arial"/>
            </a:endParaRPr>
          </a:p>
        </p:txBody>
      </p:sp>
      <p:sp>
        <p:nvSpPr>
          <p:cNvPr id="31" name="object 31"/>
          <p:cNvSpPr/>
          <p:nvPr/>
        </p:nvSpPr>
        <p:spPr>
          <a:xfrm>
            <a:off x="1269898"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2" name="object 32"/>
          <p:cNvSpPr/>
          <p:nvPr/>
        </p:nvSpPr>
        <p:spPr>
          <a:xfrm>
            <a:off x="2176272"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3" name="object 33"/>
          <p:cNvSpPr/>
          <p:nvPr/>
        </p:nvSpPr>
        <p:spPr>
          <a:xfrm>
            <a:off x="3081527"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4" name="object 34"/>
          <p:cNvSpPr/>
          <p:nvPr/>
        </p:nvSpPr>
        <p:spPr>
          <a:xfrm>
            <a:off x="3986784"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5" name="object 35"/>
          <p:cNvSpPr/>
          <p:nvPr/>
        </p:nvSpPr>
        <p:spPr>
          <a:xfrm>
            <a:off x="4892040"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6" name="object 36"/>
          <p:cNvSpPr/>
          <p:nvPr/>
        </p:nvSpPr>
        <p:spPr>
          <a:xfrm>
            <a:off x="5798820"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7" name="object 37"/>
          <p:cNvSpPr/>
          <p:nvPr/>
        </p:nvSpPr>
        <p:spPr>
          <a:xfrm>
            <a:off x="6704076"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8" name="object 38"/>
          <p:cNvSpPr/>
          <p:nvPr/>
        </p:nvSpPr>
        <p:spPr>
          <a:xfrm>
            <a:off x="7609331"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9" name="object 39"/>
          <p:cNvSpPr/>
          <p:nvPr/>
        </p:nvSpPr>
        <p:spPr>
          <a:xfrm>
            <a:off x="8514588"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0" name="object 40"/>
          <p:cNvSpPr/>
          <p:nvPr/>
        </p:nvSpPr>
        <p:spPr>
          <a:xfrm>
            <a:off x="9421368"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1" name="object 41"/>
          <p:cNvSpPr/>
          <p:nvPr/>
        </p:nvSpPr>
        <p:spPr>
          <a:xfrm>
            <a:off x="10326623"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2" name="object 42"/>
          <p:cNvSpPr/>
          <p:nvPr/>
        </p:nvSpPr>
        <p:spPr>
          <a:xfrm>
            <a:off x="11232133"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3" name="object 43"/>
          <p:cNvSpPr/>
          <p:nvPr/>
        </p:nvSpPr>
        <p:spPr>
          <a:xfrm>
            <a:off x="1722754" y="4575047"/>
            <a:ext cx="9057005" cy="98425"/>
          </a:xfrm>
          <a:custGeom>
            <a:avLst/>
            <a:gdLst/>
            <a:ahLst/>
            <a:cxnLst/>
            <a:rect l="l" t="t" r="r" b="b"/>
            <a:pathLst>
              <a:path w="9057005" h="98425">
                <a:moveTo>
                  <a:pt x="0" y="0"/>
                </a:moveTo>
                <a:lnTo>
                  <a:pt x="906144" y="77724"/>
                </a:lnTo>
                <a:lnTo>
                  <a:pt x="1811400" y="39624"/>
                </a:lnTo>
                <a:lnTo>
                  <a:pt x="2716657" y="39624"/>
                </a:lnTo>
                <a:lnTo>
                  <a:pt x="3621912" y="59435"/>
                </a:lnTo>
                <a:lnTo>
                  <a:pt x="4528693" y="59435"/>
                </a:lnTo>
                <a:lnTo>
                  <a:pt x="5433949" y="98043"/>
                </a:lnTo>
                <a:lnTo>
                  <a:pt x="6339205" y="59435"/>
                </a:lnTo>
                <a:lnTo>
                  <a:pt x="7245985" y="77724"/>
                </a:lnTo>
                <a:lnTo>
                  <a:pt x="8151241" y="59435"/>
                </a:lnTo>
                <a:lnTo>
                  <a:pt x="9056624" y="98043"/>
                </a:lnTo>
              </a:path>
            </a:pathLst>
          </a:custGeom>
          <a:ln w="28574">
            <a:solidFill>
              <a:srgbClr val="FF0000"/>
            </a:solidFill>
          </a:ln>
        </p:spPr>
        <p:txBody>
          <a:bodyPr wrap="square" lIns="0" tIns="0" rIns="0" bIns="0" rtlCol="0"/>
          <a:lstStyle/>
          <a:p>
            <a:endParaRPr/>
          </a:p>
        </p:txBody>
      </p:sp>
      <p:sp>
        <p:nvSpPr>
          <p:cNvPr id="44" name="object 44"/>
          <p:cNvSpPr/>
          <p:nvPr/>
        </p:nvSpPr>
        <p:spPr>
          <a:xfrm>
            <a:off x="1722754" y="4025646"/>
            <a:ext cx="9057005" cy="255270"/>
          </a:xfrm>
          <a:custGeom>
            <a:avLst/>
            <a:gdLst/>
            <a:ahLst/>
            <a:cxnLst/>
            <a:rect l="l" t="t" r="r" b="b"/>
            <a:pathLst>
              <a:path w="9057005" h="255270">
                <a:moveTo>
                  <a:pt x="0" y="0"/>
                </a:moveTo>
                <a:lnTo>
                  <a:pt x="906144" y="195833"/>
                </a:lnTo>
                <a:lnTo>
                  <a:pt x="1811400" y="137921"/>
                </a:lnTo>
                <a:lnTo>
                  <a:pt x="2716657" y="176021"/>
                </a:lnTo>
                <a:lnTo>
                  <a:pt x="3621912" y="157733"/>
                </a:lnTo>
                <a:lnTo>
                  <a:pt x="4528693" y="157733"/>
                </a:lnTo>
                <a:lnTo>
                  <a:pt x="5433949" y="215645"/>
                </a:lnTo>
                <a:lnTo>
                  <a:pt x="6339205" y="215645"/>
                </a:lnTo>
                <a:lnTo>
                  <a:pt x="7245985" y="215645"/>
                </a:lnTo>
                <a:lnTo>
                  <a:pt x="8151241" y="235457"/>
                </a:lnTo>
                <a:lnTo>
                  <a:pt x="9056624" y="255142"/>
                </a:lnTo>
              </a:path>
            </a:pathLst>
          </a:custGeom>
          <a:ln w="28575">
            <a:solidFill>
              <a:srgbClr val="FF9999"/>
            </a:solidFill>
          </a:ln>
        </p:spPr>
        <p:txBody>
          <a:bodyPr wrap="square" lIns="0" tIns="0" rIns="0" bIns="0" rtlCol="0"/>
          <a:lstStyle/>
          <a:p>
            <a:endParaRPr/>
          </a:p>
        </p:txBody>
      </p:sp>
      <p:sp>
        <p:nvSpPr>
          <p:cNvPr id="45" name="object 45"/>
          <p:cNvSpPr txBox="1"/>
          <p:nvPr/>
        </p:nvSpPr>
        <p:spPr>
          <a:xfrm>
            <a:off x="1531111" y="3708272"/>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28%</a:t>
            </a:r>
            <a:endParaRPr sz="1400">
              <a:latin typeface="Arial"/>
              <a:cs typeface="Arial"/>
            </a:endParaRPr>
          </a:p>
        </p:txBody>
      </p:sp>
      <p:sp>
        <p:nvSpPr>
          <p:cNvPr id="46" name="object 46"/>
          <p:cNvSpPr txBox="1"/>
          <p:nvPr/>
        </p:nvSpPr>
        <p:spPr>
          <a:xfrm>
            <a:off x="2436622" y="390461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22%</a:t>
            </a:r>
            <a:endParaRPr sz="1400">
              <a:latin typeface="Arial"/>
              <a:cs typeface="Arial"/>
            </a:endParaRPr>
          </a:p>
        </p:txBody>
      </p:sp>
      <p:sp>
        <p:nvSpPr>
          <p:cNvPr id="47" name="object 47"/>
          <p:cNvSpPr txBox="1"/>
          <p:nvPr/>
        </p:nvSpPr>
        <p:spPr>
          <a:xfrm>
            <a:off x="3342513" y="3845814"/>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23%</a:t>
            </a:r>
            <a:endParaRPr sz="1400">
              <a:latin typeface="Arial"/>
              <a:cs typeface="Arial"/>
            </a:endParaRPr>
          </a:p>
        </p:txBody>
      </p:sp>
      <p:sp>
        <p:nvSpPr>
          <p:cNvPr id="48" name="object 48"/>
          <p:cNvSpPr txBox="1"/>
          <p:nvPr/>
        </p:nvSpPr>
        <p:spPr>
          <a:xfrm>
            <a:off x="4248403" y="3885057"/>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21%</a:t>
            </a:r>
            <a:endParaRPr sz="1400">
              <a:latin typeface="Arial"/>
              <a:cs typeface="Arial"/>
            </a:endParaRPr>
          </a:p>
        </p:txBody>
      </p:sp>
      <p:sp>
        <p:nvSpPr>
          <p:cNvPr id="49" name="object 49"/>
          <p:cNvSpPr txBox="1"/>
          <p:nvPr/>
        </p:nvSpPr>
        <p:spPr>
          <a:xfrm>
            <a:off x="5153914" y="386524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23%</a:t>
            </a:r>
            <a:endParaRPr sz="1400">
              <a:latin typeface="Arial"/>
              <a:cs typeface="Arial"/>
            </a:endParaRPr>
          </a:p>
        </p:txBody>
      </p:sp>
      <p:sp>
        <p:nvSpPr>
          <p:cNvPr id="50" name="object 50"/>
          <p:cNvSpPr txBox="1"/>
          <p:nvPr/>
        </p:nvSpPr>
        <p:spPr>
          <a:xfrm>
            <a:off x="6059804" y="386524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23%</a:t>
            </a:r>
            <a:endParaRPr sz="1400">
              <a:latin typeface="Arial"/>
              <a:cs typeface="Arial"/>
            </a:endParaRPr>
          </a:p>
        </p:txBody>
      </p:sp>
      <p:sp>
        <p:nvSpPr>
          <p:cNvPr id="51" name="object 51"/>
          <p:cNvSpPr txBox="1"/>
          <p:nvPr/>
        </p:nvSpPr>
        <p:spPr>
          <a:xfrm>
            <a:off x="6965695" y="3924046"/>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22%</a:t>
            </a:r>
            <a:endParaRPr sz="1400">
              <a:latin typeface="Arial"/>
              <a:cs typeface="Arial"/>
            </a:endParaRPr>
          </a:p>
        </p:txBody>
      </p:sp>
      <p:sp>
        <p:nvSpPr>
          <p:cNvPr id="52" name="object 52"/>
          <p:cNvSpPr txBox="1"/>
          <p:nvPr/>
        </p:nvSpPr>
        <p:spPr>
          <a:xfrm>
            <a:off x="7871206" y="3924046"/>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20%</a:t>
            </a:r>
            <a:endParaRPr sz="1400">
              <a:latin typeface="Arial"/>
              <a:cs typeface="Arial"/>
            </a:endParaRPr>
          </a:p>
        </p:txBody>
      </p:sp>
      <p:sp>
        <p:nvSpPr>
          <p:cNvPr id="53" name="object 53"/>
          <p:cNvSpPr txBox="1"/>
          <p:nvPr/>
        </p:nvSpPr>
        <p:spPr>
          <a:xfrm>
            <a:off x="8777096" y="3924046"/>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21%</a:t>
            </a:r>
            <a:endParaRPr sz="1400">
              <a:latin typeface="Arial"/>
              <a:cs typeface="Arial"/>
            </a:endParaRPr>
          </a:p>
        </p:txBody>
      </p:sp>
      <p:sp>
        <p:nvSpPr>
          <p:cNvPr id="54" name="object 54"/>
          <p:cNvSpPr txBox="1"/>
          <p:nvPr/>
        </p:nvSpPr>
        <p:spPr>
          <a:xfrm>
            <a:off x="9682988" y="3943858"/>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19%</a:t>
            </a:r>
            <a:endParaRPr sz="1400">
              <a:latin typeface="Arial"/>
              <a:cs typeface="Arial"/>
            </a:endParaRPr>
          </a:p>
        </p:txBody>
      </p:sp>
      <p:sp>
        <p:nvSpPr>
          <p:cNvPr id="55" name="object 55"/>
          <p:cNvSpPr txBox="1"/>
          <p:nvPr/>
        </p:nvSpPr>
        <p:spPr>
          <a:xfrm>
            <a:off x="10588497" y="396341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20%</a:t>
            </a:r>
            <a:endParaRPr sz="1400">
              <a:latin typeface="Arial"/>
              <a:cs typeface="Arial"/>
            </a:endParaRPr>
          </a:p>
        </p:txBody>
      </p:sp>
      <p:graphicFrame>
        <p:nvGraphicFramePr>
          <p:cNvPr id="56" name="object 56"/>
          <p:cNvGraphicFramePr>
            <a:graphicFrameLocks noGrp="1"/>
          </p:cNvGraphicFramePr>
          <p:nvPr/>
        </p:nvGraphicFramePr>
        <p:xfrm>
          <a:off x="1269898" y="4287392"/>
          <a:ext cx="10038715" cy="939165"/>
        </p:xfrm>
        <a:graphic>
          <a:graphicData uri="http://schemas.openxmlformats.org/drawingml/2006/table">
            <a:tbl>
              <a:tblPr firstRow="1" bandRow="1">
                <a:tableStyleId>{2D5ABB26-0587-4C30-8999-92F81FD0307C}</a:tableStyleId>
              </a:tblPr>
              <a:tblGrid>
                <a:gridCol w="899794">
                  <a:extLst>
                    <a:ext uri="{9D8B030D-6E8A-4147-A177-3AD203B41FA5}">
                      <a16:colId xmlns:a16="http://schemas.microsoft.com/office/drawing/2014/main" val="20000"/>
                    </a:ext>
                  </a:extLst>
                </a:gridCol>
                <a:gridCol w="91694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06144">
                  <a:extLst>
                    <a:ext uri="{9D8B030D-6E8A-4147-A177-3AD203B41FA5}">
                      <a16:colId xmlns:a16="http://schemas.microsoft.com/office/drawing/2014/main" val="20003"/>
                    </a:ext>
                  </a:extLst>
                </a:gridCol>
                <a:gridCol w="908050">
                  <a:extLst>
                    <a:ext uri="{9D8B030D-6E8A-4147-A177-3AD203B41FA5}">
                      <a16:colId xmlns:a16="http://schemas.microsoft.com/office/drawing/2014/main" val="20004"/>
                    </a:ext>
                  </a:extLst>
                </a:gridCol>
                <a:gridCol w="897254">
                  <a:extLst>
                    <a:ext uri="{9D8B030D-6E8A-4147-A177-3AD203B41FA5}">
                      <a16:colId xmlns:a16="http://schemas.microsoft.com/office/drawing/2014/main" val="20005"/>
                    </a:ext>
                  </a:extLst>
                </a:gridCol>
                <a:gridCol w="916939">
                  <a:extLst>
                    <a:ext uri="{9D8B030D-6E8A-4147-A177-3AD203B41FA5}">
                      <a16:colId xmlns:a16="http://schemas.microsoft.com/office/drawing/2014/main" val="20006"/>
                    </a:ext>
                  </a:extLst>
                </a:gridCol>
                <a:gridCol w="9017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888365">
                  <a:extLst>
                    <a:ext uri="{9D8B030D-6E8A-4147-A177-3AD203B41FA5}">
                      <a16:colId xmlns:a16="http://schemas.microsoft.com/office/drawing/2014/main" val="20009"/>
                    </a:ext>
                  </a:extLst>
                </a:gridCol>
                <a:gridCol w="913129">
                  <a:extLst>
                    <a:ext uri="{9D8B030D-6E8A-4147-A177-3AD203B41FA5}">
                      <a16:colId xmlns:a16="http://schemas.microsoft.com/office/drawing/2014/main" val="20010"/>
                    </a:ext>
                  </a:extLst>
                </a:gridCol>
              </a:tblGrid>
              <a:tr h="502920">
                <a:tc>
                  <a:txBody>
                    <a:bodyPr/>
                    <a:lstStyle/>
                    <a:p>
                      <a:pPr marL="6350" algn="ctr">
                        <a:lnSpc>
                          <a:spcPts val="1550"/>
                        </a:lnSpc>
                      </a:pPr>
                      <a:r>
                        <a:rPr sz="1400" spc="-25" dirty="0">
                          <a:solidFill>
                            <a:srgbClr val="5C5B5A"/>
                          </a:solidFill>
                          <a:latin typeface="Arial"/>
                          <a:cs typeface="Arial"/>
                        </a:rPr>
                        <a:t>11%</a:t>
                      </a:r>
                      <a:endParaRPr sz="1400">
                        <a:latin typeface="Arial"/>
                        <a:cs typeface="Arial"/>
                      </a:endParaRPr>
                    </a:p>
                  </a:txBody>
                  <a:tcPr marL="0" marR="0" marT="0" marB="0">
                    <a:lnB w="9525">
                      <a:solidFill>
                        <a:srgbClr val="D9D9D9"/>
                      </a:solidFill>
                      <a:prstDash val="solid"/>
                    </a:lnB>
                  </a:tcPr>
                </a:tc>
                <a:tc>
                  <a:txBody>
                    <a:bodyPr/>
                    <a:lstStyle/>
                    <a:p>
                      <a:pPr marL="1270" algn="ctr">
                        <a:lnSpc>
                          <a:spcPct val="100000"/>
                        </a:lnSpc>
                        <a:spcBef>
                          <a:spcPts val="484"/>
                        </a:spcBef>
                      </a:pPr>
                      <a:r>
                        <a:rPr sz="1400" spc="-25" dirty="0">
                          <a:solidFill>
                            <a:srgbClr val="5C5B5A"/>
                          </a:solidFill>
                          <a:latin typeface="Arial"/>
                          <a:cs typeface="Arial"/>
                        </a:rPr>
                        <a:t>7%</a:t>
                      </a:r>
                      <a:endParaRPr sz="1400">
                        <a:latin typeface="Arial"/>
                        <a:cs typeface="Arial"/>
                      </a:endParaRPr>
                    </a:p>
                  </a:txBody>
                  <a:tcPr marL="0" marR="0" marT="61594" marB="0">
                    <a:lnB w="9525">
                      <a:solidFill>
                        <a:srgbClr val="D9D9D9"/>
                      </a:solidFill>
                      <a:prstDash val="solid"/>
                    </a:lnB>
                  </a:tcPr>
                </a:tc>
                <a:tc>
                  <a:txBody>
                    <a:bodyPr/>
                    <a:lstStyle/>
                    <a:p>
                      <a:pPr algn="ctr">
                        <a:lnSpc>
                          <a:spcPct val="100000"/>
                        </a:lnSpc>
                        <a:spcBef>
                          <a:spcPts val="180"/>
                        </a:spcBef>
                      </a:pPr>
                      <a:r>
                        <a:rPr sz="1400" spc="-25" dirty="0">
                          <a:solidFill>
                            <a:srgbClr val="5C5B5A"/>
                          </a:solidFill>
                          <a:latin typeface="Arial"/>
                          <a:cs typeface="Arial"/>
                        </a:rPr>
                        <a:t>9%</a:t>
                      </a:r>
                      <a:endParaRPr sz="1400">
                        <a:latin typeface="Arial"/>
                        <a:cs typeface="Arial"/>
                      </a:endParaRPr>
                    </a:p>
                  </a:txBody>
                  <a:tcPr marL="0" marR="0" marT="22860" marB="0">
                    <a:lnB w="9525">
                      <a:solidFill>
                        <a:srgbClr val="D9D9D9"/>
                      </a:solidFill>
                      <a:prstDash val="solid"/>
                    </a:lnB>
                  </a:tcPr>
                </a:tc>
                <a:tc>
                  <a:txBody>
                    <a:bodyPr/>
                    <a:lstStyle/>
                    <a:p>
                      <a:pPr algn="ctr">
                        <a:lnSpc>
                          <a:spcPct val="100000"/>
                        </a:lnSpc>
                        <a:spcBef>
                          <a:spcPts val="180"/>
                        </a:spcBef>
                      </a:pPr>
                      <a:r>
                        <a:rPr sz="1400" spc="-25" dirty="0">
                          <a:solidFill>
                            <a:srgbClr val="5C5B5A"/>
                          </a:solidFill>
                          <a:latin typeface="Arial"/>
                          <a:cs typeface="Arial"/>
                        </a:rPr>
                        <a:t>9%</a:t>
                      </a:r>
                      <a:endParaRPr sz="1400">
                        <a:latin typeface="Arial"/>
                        <a:cs typeface="Arial"/>
                      </a:endParaRPr>
                    </a:p>
                  </a:txBody>
                  <a:tcPr marL="0" marR="0" marT="22860" marB="0">
                    <a:lnB w="9525">
                      <a:solidFill>
                        <a:srgbClr val="D9D9D9"/>
                      </a:solidFill>
                      <a:prstDash val="solid"/>
                    </a:lnB>
                  </a:tcPr>
                </a:tc>
                <a:tc>
                  <a:txBody>
                    <a:bodyPr/>
                    <a:lstStyle/>
                    <a:p>
                      <a:pPr algn="ctr">
                        <a:lnSpc>
                          <a:spcPct val="100000"/>
                        </a:lnSpc>
                        <a:spcBef>
                          <a:spcPts val="335"/>
                        </a:spcBef>
                      </a:pPr>
                      <a:r>
                        <a:rPr sz="1400" spc="-25" dirty="0">
                          <a:solidFill>
                            <a:srgbClr val="5C5B5A"/>
                          </a:solidFill>
                          <a:latin typeface="Arial"/>
                          <a:cs typeface="Arial"/>
                        </a:rPr>
                        <a:t>8%</a:t>
                      </a:r>
                      <a:endParaRPr sz="1400">
                        <a:latin typeface="Arial"/>
                        <a:cs typeface="Arial"/>
                      </a:endParaRPr>
                    </a:p>
                  </a:txBody>
                  <a:tcPr marL="0" marR="0" marT="42545" marB="0">
                    <a:lnB w="9525">
                      <a:solidFill>
                        <a:srgbClr val="D9D9D9"/>
                      </a:solidFill>
                      <a:prstDash val="solid"/>
                    </a:lnB>
                  </a:tcPr>
                </a:tc>
                <a:tc>
                  <a:txBody>
                    <a:bodyPr/>
                    <a:lstStyle/>
                    <a:p>
                      <a:pPr marL="3175" algn="ctr">
                        <a:lnSpc>
                          <a:spcPct val="100000"/>
                        </a:lnSpc>
                        <a:spcBef>
                          <a:spcPts val="335"/>
                        </a:spcBef>
                      </a:pPr>
                      <a:r>
                        <a:rPr sz="1400" spc="-25" dirty="0">
                          <a:solidFill>
                            <a:srgbClr val="5C5B5A"/>
                          </a:solidFill>
                          <a:latin typeface="Arial"/>
                          <a:cs typeface="Arial"/>
                        </a:rPr>
                        <a:t>8%</a:t>
                      </a:r>
                      <a:endParaRPr sz="1400">
                        <a:latin typeface="Arial"/>
                        <a:cs typeface="Arial"/>
                      </a:endParaRPr>
                    </a:p>
                  </a:txBody>
                  <a:tcPr marL="0" marR="0" marT="42545" marB="0">
                    <a:lnB w="9525">
                      <a:solidFill>
                        <a:srgbClr val="D9D9D9"/>
                      </a:solidFill>
                      <a:prstDash val="solid"/>
                    </a:lnB>
                  </a:tcPr>
                </a:tc>
                <a:tc>
                  <a:txBody>
                    <a:bodyPr/>
                    <a:lstStyle/>
                    <a:p>
                      <a:pPr marL="1270" algn="ctr">
                        <a:lnSpc>
                          <a:spcPct val="100000"/>
                        </a:lnSpc>
                        <a:spcBef>
                          <a:spcPts val="645"/>
                        </a:spcBef>
                      </a:pPr>
                      <a:r>
                        <a:rPr sz="1400" spc="-25" dirty="0">
                          <a:solidFill>
                            <a:srgbClr val="5C5B5A"/>
                          </a:solidFill>
                          <a:latin typeface="Arial"/>
                          <a:cs typeface="Arial"/>
                        </a:rPr>
                        <a:t>6%</a:t>
                      </a:r>
                      <a:endParaRPr sz="1400">
                        <a:latin typeface="Arial"/>
                        <a:cs typeface="Arial"/>
                      </a:endParaRPr>
                    </a:p>
                  </a:txBody>
                  <a:tcPr marL="0" marR="0" marT="81915" marB="0">
                    <a:lnB w="9525">
                      <a:solidFill>
                        <a:srgbClr val="D9D9D9"/>
                      </a:solidFill>
                      <a:prstDash val="solid"/>
                    </a:lnB>
                  </a:tcPr>
                </a:tc>
                <a:tc>
                  <a:txBody>
                    <a:bodyPr/>
                    <a:lstStyle/>
                    <a:p>
                      <a:pPr algn="ctr">
                        <a:lnSpc>
                          <a:spcPct val="100000"/>
                        </a:lnSpc>
                        <a:spcBef>
                          <a:spcPts val="335"/>
                        </a:spcBef>
                      </a:pPr>
                      <a:r>
                        <a:rPr sz="1400" spc="-25" dirty="0">
                          <a:solidFill>
                            <a:srgbClr val="5C5B5A"/>
                          </a:solidFill>
                          <a:latin typeface="Arial"/>
                          <a:cs typeface="Arial"/>
                        </a:rPr>
                        <a:t>8%</a:t>
                      </a:r>
                      <a:endParaRPr sz="1400">
                        <a:latin typeface="Arial"/>
                        <a:cs typeface="Arial"/>
                      </a:endParaRPr>
                    </a:p>
                  </a:txBody>
                  <a:tcPr marL="0" marR="0" marT="42545" marB="0">
                    <a:lnB w="9525">
                      <a:solidFill>
                        <a:srgbClr val="D9D9D9"/>
                      </a:solidFill>
                      <a:prstDash val="solid"/>
                    </a:lnB>
                  </a:tcPr>
                </a:tc>
                <a:tc>
                  <a:txBody>
                    <a:bodyPr/>
                    <a:lstStyle/>
                    <a:p>
                      <a:pPr marR="1270" algn="ctr">
                        <a:lnSpc>
                          <a:spcPct val="100000"/>
                        </a:lnSpc>
                        <a:spcBef>
                          <a:spcPts val="484"/>
                        </a:spcBef>
                      </a:pPr>
                      <a:r>
                        <a:rPr sz="1400" spc="-25" dirty="0">
                          <a:solidFill>
                            <a:srgbClr val="5C5B5A"/>
                          </a:solidFill>
                          <a:latin typeface="Arial"/>
                          <a:cs typeface="Arial"/>
                        </a:rPr>
                        <a:t>7%</a:t>
                      </a:r>
                      <a:endParaRPr sz="1400">
                        <a:latin typeface="Arial"/>
                        <a:cs typeface="Arial"/>
                      </a:endParaRPr>
                    </a:p>
                  </a:txBody>
                  <a:tcPr marL="0" marR="0" marT="61594" marB="0">
                    <a:lnB w="9525">
                      <a:solidFill>
                        <a:srgbClr val="D9D9D9"/>
                      </a:solidFill>
                      <a:prstDash val="solid"/>
                    </a:lnB>
                  </a:tcPr>
                </a:tc>
                <a:tc>
                  <a:txBody>
                    <a:bodyPr/>
                    <a:lstStyle/>
                    <a:p>
                      <a:pPr algn="ctr">
                        <a:lnSpc>
                          <a:spcPct val="100000"/>
                        </a:lnSpc>
                        <a:spcBef>
                          <a:spcPts val="335"/>
                        </a:spcBef>
                      </a:pPr>
                      <a:r>
                        <a:rPr sz="1400" spc="-25" dirty="0">
                          <a:solidFill>
                            <a:srgbClr val="5C5B5A"/>
                          </a:solidFill>
                          <a:latin typeface="Arial"/>
                          <a:cs typeface="Arial"/>
                        </a:rPr>
                        <a:t>8%</a:t>
                      </a:r>
                      <a:endParaRPr sz="1400">
                        <a:latin typeface="Arial"/>
                        <a:cs typeface="Arial"/>
                      </a:endParaRPr>
                    </a:p>
                  </a:txBody>
                  <a:tcPr marL="0" marR="0" marT="42545" marB="0">
                    <a:lnB w="9525">
                      <a:solidFill>
                        <a:srgbClr val="D9D9D9"/>
                      </a:solidFill>
                      <a:prstDash val="solid"/>
                    </a:lnB>
                  </a:tcPr>
                </a:tc>
                <a:tc>
                  <a:txBody>
                    <a:bodyPr/>
                    <a:lstStyle/>
                    <a:p>
                      <a:pPr marL="8890" algn="ctr">
                        <a:lnSpc>
                          <a:spcPct val="100000"/>
                        </a:lnSpc>
                        <a:spcBef>
                          <a:spcPts val="645"/>
                        </a:spcBef>
                      </a:pPr>
                      <a:r>
                        <a:rPr sz="1400" spc="-25" dirty="0">
                          <a:solidFill>
                            <a:srgbClr val="5C5B5A"/>
                          </a:solidFill>
                          <a:latin typeface="Arial"/>
                          <a:cs typeface="Arial"/>
                        </a:rPr>
                        <a:t>6%</a:t>
                      </a:r>
                      <a:endParaRPr sz="1400">
                        <a:latin typeface="Arial"/>
                        <a:cs typeface="Arial"/>
                      </a:endParaRPr>
                    </a:p>
                  </a:txBody>
                  <a:tcPr marL="0" marR="0" marT="81915" marB="0">
                    <a:lnB w="9525">
                      <a:solidFill>
                        <a:srgbClr val="D9D9D9"/>
                      </a:solidFill>
                      <a:prstDash val="solid"/>
                    </a:lnB>
                  </a:tcPr>
                </a:tc>
                <a:extLst>
                  <a:ext uri="{0D108BD9-81ED-4DB2-BD59-A6C34878D82A}">
                    <a16:rowId xmlns:a16="http://schemas.microsoft.com/office/drawing/2014/main" val="10000"/>
                  </a:ext>
                </a:extLst>
              </a:tr>
              <a:tr h="264160">
                <a:tc>
                  <a:txBody>
                    <a:bodyPr/>
                    <a:lstStyle/>
                    <a:p>
                      <a:pPr marL="6350" algn="ctr">
                        <a:lnSpc>
                          <a:spcPts val="1370"/>
                        </a:lnSpc>
                        <a:spcBef>
                          <a:spcPts val="610"/>
                        </a:spcBef>
                      </a:pPr>
                      <a:r>
                        <a:rPr sz="1200" dirty="0">
                          <a:solidFill>
                            <a:srgbClr val="585858"/>
                          </a:solidFill>
                          <a:latin typeface="Arial"/>
                          <a:cs typeface="Arial"/>
                        </a:rPr>
                        <a:t>Mar</a:t>
                      </a:r>
                      <a:r>
                        <a:rPr sz="1200" spc="-35"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marL="1905" algn="ctr">
                        <a:lnSpc>
                          <a:spcPts val="1370"/>
                        </a:lnSpc>
                        <a:spcBef>
                          <a:spcPts val="610"/>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July</a:t>
                      </a:r>
                      <a:r>
                        <a:rPr sz="1200" spc="-25" dirty="0">
                          <a:solidFill>
                            <a:srgbClr val="585858"/>
                          </a:solidFill>
                          <a:latin typeface="Arial"/>
                          <a:cs typeface="Arial"/>
                        </a:rPr>
                        <a:t> '23</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Sep</a:t>
                      </a:r>
                      <a:r>
                        <a:rPr sz="1200" spc="-2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Nov</a:t>
                      </a:r>
                      <a:r>
                        <a:rPr sz="1200" spc="-1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marL="3175" algn="ctr">
                        <a:lnSpc>
                          <a:spcPts val="1370"/>
                        </a:lnSpc>
                        <a:spcBef>
                          <a:spcPts val="610"/>
                        </a:spcBef>
                      </a:pPr>
                      <a:r>
                        <a:rPr sz="1200" dirty="0">
                          <a:solidFill>
                            <a:srgbClr val="585858"/>
                          </a:solidFill>
                          <a:latin typeface="Arial"/>
                          <a:cs typeface="Arial"/>
                        </a:rPr>
                        <a:t>Feb</a:t>
                      </a:r>
                      <a:r>
                        <a:rPr sz="1200" spc="-15"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marL="1905" algn="ctr">
                        <a:lnSpc>
                          <a:spcPts val="1370"/>
                        </a:lnSpc>
                        <a:spcBef>
                          <a:spcPts val="610"/>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July</a:t>
                      </a:r>
                      <a:r>
                        <a:rPr sz="1200" spc="-25" dirty="0">
                          <a:solidFill>
                            <a:srgbClr val="585858"/>
                          </a:solidFill>
                          <a:latin typeface="Arial"/>
                          <a:cs typeface="Arial"/>
                        </a:rPr>
                        <a:t> '24</a:t>
                      </a:r>
                      <a:endParaRPr sz="1200">
                        <a:latin typeface="Arial"/>
                        <a:cs typeface="Arial"/>
                      </a:endParaRPr>
                    </a:p>
                  </a:txBody>
                  <a:tcPr marL="0" marR="0" marT="77470" marB="0">
                    <a:lnT w="9525">
                      <a:solidFill>
                        <a:srgbClr val="D9D9D9"/>
                      </a:solidFill>
                      <a:prstDash val="solid"/>
                    </a:lnT>
                  </a:tcPr>
                </a:tc>
                <a:tc>
                  <a:txBody>
                    <a:bodyPr/>
                    <a:lstStyle/>
                    <a:p>
                      <a:pPr marR="635" algn="ctr">
                        <a:lnSpc>
                          <a:spcPts val="1370"/>
                        </a:lnSpc>
                        <a:spcBef>
                          <a:spcPts val="610"/>
                        </a:spcBef>
                      </a:pPr>
                      <a:r>
                        <a:rPr sz="1200" dirty="0">
                          <a:solidFill>
                            <a:srgbClr val="585858"/>
                          </a:solidFill>
                          <a:latin typeface="Arial"/>
                          <a:cs typeface="Arial"/>
                        </a:rPr>
                        <a:t>Aug</a:t>
                      </a:r>
                      <a:r>
                        <a:rPr sz="1200" spc="-2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Oct</a:t>
                      </a:r>
                      <a:r>
                        <a:rPr sz="1200" spc="-35"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marL="10795" algn="ctr">
                        <a:lnSpc>
                          <a:spcPts val="1370"/>
                        </a:lnSpc>
                        <a:spcBef>
                          <a:spcPts val="610"/>
                        </a:spcBef>
                      </a:pPr>
                      <a:r>
                        <a:rPr sz="1200" dirty="0">
                          <a:solidFill>
                            <a:srgbClr val="585858"/>
                          </a:solidFill>
                          <a:latin typeface="Arial"/>
                          <a:cs typeface="Arial"/>
                        </a:rPr>
                        <a:t>Dec'</a:t>
                      </a:r>
                      <a:r>
                        <a:rPr sz="1200" spc="-1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extLst>
                  <a:ext uri="{0D108BD9-81ED-4DB2-BD59-A6C34878D82A}">
                    <a16:rowId xmlns:a16="http://schemas.microsoft.com/office/drawing/2014/main" val="10001"/>
                  </a:ext>
                </a:extLst>
              </a:tr>
              <a:tr h="172085">
                <a:tc>
                  <a:txBody>
                    <a:bodyPr/>
                    <a:lstStyle/>
                    <a:p>
                      <a:pPr marL="6350" algn="ctr">
                        <a:lnSpc>
                          <a:spcPts val="1260"/>
                        </a:lnSpc>
                      </a:pPr>
                      <a:r>
                        <a:rPr sz="1200" spc="-20" dirty="0">
                          <a:solidFill>
                            <a:srgbClr val="585858"/>
                          </a:solidFill>
                          <a:latin typeface="Arial"/>
                          <a:cs typeface="Arial"/>
                        </a:rPr>
                        <a:t>(S6)</a:t>
                      </a:r>
                      <a:endParaRPr sz="1200">
                        <a:latin typeface="Arial"/>
                        <a:cs typeface="Arial"/>
                      </a:endParaRPr>
                    </a:p>
                  </a:txBody>
                  <a:tcPr marL="0" marR="0" marT="0" marB="0"/>
                </a:tc>
                <a:tc>
                  <a:txBody>
                    <a:bodyPr/>
                    <a:lstStyle/>
                    <a:p>
                      <a:pPr marL="1270" algn="ctr">
                        <a:lnSpc>
                          <a:spcPts val="1260"/>
                        </a:lnSpc>
                      </a:pPr>
                      <a:r>
                        <a:rPr sz="1200" spc="-20" dirty="0">
                          <a:solidFill>
                            <a:srgbClr val="585858"/>
                          </a:solidFill>
                          <a:latin typeface="Arial"/>
                          <a:cs typeface="Arial"/>
                        </a:rPr>
                        <a:t>(S7)</a:t>
                      </a:r>
                      <a:endParaRPr sz="1200">
                        <a:latin typeface="Arial"/>
                        <a:cs typeface="Arial"/>
                      </a:endParaRPr>
                    </a:p>
                  </a:txBody>
                  <a:tcPr marL="0" marR="0" marT="0" marB="0"/>
                </a:tc>
                <a:tc>
                  <a:txBody>
                    <a:bodyPr/>
                    <a:lstStyle/>
                    <a:p>
                      <a:pPr algn="ctr">
                        <a:lnSpc>
                          <a:spcPts val="1260"/>
                        </a:lnSpc>
                      </a:pPr>
                      <a:r>
                        <a:rPr sz="1200" spc="-20" dirty="0">
                          <a:solidFill>
                            <a:srgbClr val="585858"/>
                          </a:solidFill>
                          <a:latin typeface="Arial"/>
                          <a:cs typeface="Arial"/>
                        </a:rPr>
                        <a:t>(S8)</a:t>
                      </a:r>
                      <a:endParaRPr sz="1200">
                        <a:latin typeface="Arial"/>
                        <a:cs typeface="Arial"/>
                      </a:endParaRPr>
                    </a:p>
                  </a:txBody>
                  <a:tcPr marL="0" marR="0" marT="0" marB="0"/>
                </a:tc>
                <a:tc>
                  <a:txBody>
                    <a:bodyPr/>
                    <a:lstStyle/>
                    <a:p>
                      <a:pPr algn="ctr">
                        <a:lnSpc>
                          <a:spcPts val="1260"/>
                        </a:lnSpc>
                      </a:pPr>
                      <a:r>
                        <a:rPr sz="1200" spc="-20" dirty="0">
                          <a:solidFill>
                            <a:srgbClr val="585858"/>
                          </a:solidFill>
                          <a:latin typeface="Arial"/>
                          <a:cs typeface="Arial"/>
                        </a:rPr>
                        <a:t>(S9)</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(S10)</a:t>
                      </a:r>
                      <a:endParaRPr sz="1200">
                        <a:latin typeface="Arial"/>
                        <a:cs typeface="Arial"/>
                      </a:endParaRPr>
                    </a:p>
                  </a:txBody>
                  <a:tcPr marL="0" marR="0" marT="0" marB="0"/>
                </a:tc>
                <a:tc>
                  <a:txBody>
                    <a:bodyPr/>
                    <a:lstStyle/>
                    <a:p>
                      <a:pPr marL="3810" algn="ctr">
                        <a:lnSpc>
                          <a:spcPts val="1260"/>
                        </a:lnSpc>
                      </a:pPr>
                      <a:r>
                        <a:rPr sz="1200" spc="-10" dirty="0">
                          <a:solidFill>
                            <a:srgbClr val="585858"/>
                          </a:solidFill>
                          <a:latin typeface="Arial"/>
                          <a:cs typeface="Arial"/>
                        </a:rPr>
                        <a:t>(S11)</a:t>
                      </a:r>
                      <a:endParaRPr sz="1200">
                        <a:latin typeface="Arial"/>
                        <a:cs typeface="Arial"/>
                      </a:endParaRPr>
                    </a:p>
                  </a:txBody>
                  <a:tcPr marL="0" marR="0" marT="0" marB="0"/>
                </a:tc>
                <a:tc>
                  <a:txBody>
                    <a:bodyPr/>
                    <a:lstStyle/>
                    <a:p>
                      <a:pPr marL="1905" algn="ctr">
                        <a:lnSpc>
                          <a:spcPts val="1260"/>
                        </a:lnSpc>
                      </a:pPr>
                      <a:r>
                        <a:rPr sz="1200" spc="-10" dirty="0">
                          <a:solidFill>
                            <a:srgbClr val="585858"/>
                          </a:solidFill>
                          <a:latin typeface="Arial"/>
                          <a:cs typeface="Arial"/>
                        </a:rPr>
                        <a:t>(S12)</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(S13)</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(S14)</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(S15)</a:t>
                      </a:r>
                      <a:endParaRPr sz="1200">
                        <a:latin typeface="Arial"/>
                        <a:cs typeface="Arial"/>
                      </a:endParaRPr>
                    </a:p>
                  </a:txBody>
                  <a:tcPr marL="0" marR="0" marT="0" marB="0"/>
                </a:tc>
                <a:tc>
                  <a:txBody>
                    <a:bodyPr/>
                    <a:lstStyle/>
                    <a:p>
                      <a:pPr marL="10160" algn="ctr">
                        <a:lnSpc>
                          <a:spcPts val="1260"/>
                        </a:lnSpc>
                      </a:pPr>
                      <a:r>
                        <a:rPr sz="1200" spc="-10" dirty="0">
                          <a:solidFill>
                            <a:srgbClr val="585858"/>
                          </a:solidFill>
                          <a:latin typeface="Arial"/>
                          <a:cs typeface="Arial"/>
                        </a:rPr>
                        <a:t>(S16)</a:t>
                      </a:r>
                      <a:endParaRPr sz="1200">
                        <a:latin typeface="Arial"/>
                        <a:cs typeface="Arial"/>
                      </a:endParaRPr>
                    </a:p>
                  </a:txBody>
                  <a:tcPr marL="0" marR="0" marT="0" marB="0"/>
                </a:tc>
                <a:extLst>
                  <a:ext uri="{0D108BD9-81ED-4DB2-BD59-A6C34878D82A}">
                    <a16:rowId xmlns:a16="http://schemas.microsoft.com/office/drawing/2014/main" val="10002"/>
                  </a:ext>
                </a:extLst>
              </a:tr>
            </a:tbl>
          </a:graphicData>
        </a:graphic>
      </p:graphicFrame>
      <p:sp>
        <p:nvSpPr>
          <p:cNvPr id="57" name="object 57"/>
          <p:cNvSpPr/>
          <p:nvPr/>
        </p:nvSpPr>
        <p:spPr>
          <a:xfrm>
            <a:off x="6223253" y="5575934"/>
            <a:ext cx="243840" cy="0"/>
          </a:xfrm>
          <a:custGeom>
            <a:avLst/>
            <a:gdLst/>
            <a:ahLst/>
            <a:cxnLst/>
            <a:rect l="l" t="t" r="r" b="b"/>
            <a:pathLst>
              <a:path w="243839">
                <a:moveTo>
                  <a:pt x="0" y="0"/>
                </a:moveTo>
                <a:lnTo>
                  <a:pt x="243840" y="0"/>
                </a:lnTo>
              </a:path>
            </a:pathLst>
          </a:custGeom>
          <a:ln w="28575">
            <a:solidFill>
              <a:srgbClr val="FF9999"/>
            </a:solidFill>
          </a:ln>
        </p:spPr>
        <p:txBody>
          <a:bodyPr wrap="square" lIns="0" tIns="0" rIns="0" bIns="0" rtlCol="0"/>
          <a:lstStyle/>
          <a:p>
            <a:endParaRPr/>
          </a:p>
        </p:txBody>
      </p:sp>
      <p:sp>
        <p:nvSpPr>
          <p:cNvPr id="58" name="object 58"/>
          <p:cNvSpPr txBox="1"/>
          <p:nvPr/>
        </p:nvSpPr>
        <p:spPr>
          <a:xfrm>
            <a:off x="6481064" y="5452059"/>
            <a:ext cx="126428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Tend</a:t>
            </a:r>
            <a:r>
              <a:rPr sz="1300" spc="-35" dirty="0">
                <a:solidFill>
                  <a:srgbClr val="585858"/>
                </a:solidFill>
                <a:latin typeface="Arial"/>
                <a:cs typeface="Arial"/>
              </a:rPr>
              <a:t> </a:t>
            </a:r>
            <a:r>
              <a:rPr sz="1300" dirty="0">
                <a:solidFill>
                  <a:srgbClr val="585858"/>
                </a:solidFill>
                <a:latin typeface="Arial"/>
                <a:cs typeface="Arial"/>
              </a:rPr>
              <a:t>to</a:t>
            </a:r>
            <a:r>
              <a:rPr sz="1300" spc="-30" dirty="0">
                <a:solidFill>
                  <a:srgbClr val="585858"/>
                </a:solidFill>
                <a:latin typeface="Arial"/>
                <a:cs typeface="Arial"/>
              </a:rPr>
              <a:t> </a:t>
            </a:r>
            <a:r>
              <a:rPr sz="1300" spc="-10" dirty="0">
                <a:solidFill>
                  <a:srgbClr val="585858"/>
                </a:solidFill>
                <a:latin typeface="Arial"/>
                <a:cs typeface="Arial"/>
              </a:rPr>
              <a:t>disagree</a:t>
            </a:r>
            <a:endParaRPr sz="1300">
              <a:latin typeface="Arial"/>
              <a:cs typeface="Arial"/>
            </a:endParaRPr>
          </a:p>
        </p:txBody>
      </p:sp>
      <p:sp>
        <p:nvSpPr>
          <p:cNvPr id="59" name="object 59"/>
          <p:cNvSpPr/>
          <p:nvPr/>
        </p:nvSpPr>
        <p:spPr>
          <a:xfrm>
            <a:off x="8444738" y="5575934"/>
            <a:ext cx="243840" cy="0"/>
          </a:xfrm>
          <a:custGeom>
            <a:avLst/>
            <a:gdLst/>
            <a:ahLst/>
            <a:cxnLst/>
            <a:rect l="l" t="t" r="r" b="b"/>
            <a:pathLst>
              <a:path w="243840">
                <a:moveTo>
                  <a:pt x="0" y="0"/>
                </a:moveTo>
                <a:lnTo>
                  <a:pt x="243839" y="0"/>
                </a:lnTo>
              </a:path>
            </a:pathLst>
          </a:custGeom>
          <a:ln w="28575">
            <a:solidFill>
              <a:srgbClr val="FF0000"/>
            </a:solidFill>
          </a:ln>
        </p:spPr>
        <p:txBody>
          <a:bodyPr wrap="square" lIns="0" tIns="0" rIns="0" bIns="0" rtlCol="0"/>
          <a:lstStyle/>
          <a:p>
            <a:endParaRPr/>
          </a:p>
        </p:txBody>
      </p:sp>
      <p:sp>
        <p:nvSpPr>
          <p:cNvPr id="60" name="object 60"/>
          <p:cNvSpPr txBox="1"/>
          <p:nvPr/>
        </p:nvSpPr>
        <p:spPr>
          <a:xfrm>
            <a:off x="8702802" y="5452059"/>
            <a:ext cx="1383030"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Definitely</a:t>
            </a:r>
            <a:r>
              <a:rPr sz="1300" spc="-45" dirty="0">
                <a:solidFill>
                  <a:srgbClr val="585858"/>
                </a:solidFill>
                <a:latin typeface="Arial"/>
                <a:cs typeface="Arial"/>
              </a:rPr>
              <a:t> </a:t>
            </a:r>
            <a:r>
              <a:rPr sz="1300" spc="-10" dirty="0">
                <a:solidFill>
                  <a:srgbClr val="585858"/>
                </a:solidFill>
                <a:latin typeface="Arial"/>
                <a:cs typeface="Arial"/>
              </a:rPr>
              <a:t>disagree</a:t>
            </a:r>
            <a:endParaRPr sz="1300">
              <a:latin typeface="Arial"/>
              <a:cs typeface="Arial"/>
            </a:endParaRPr>
          </a:p>
        </p:txBody>
      </p:sp>
      <p:grpSp>
        <p:nvGrpSpPr>
          <p:cNvPr id="61" name="object 61"/>
          <p:cNvGrpSpPr/>
          <p:nvPr/>
        </p:nvGrpSpPr>
        <p:grpSpPr>
          <a:xfrm>
            <a:off x="9366504" y="6033579"/>
            <a:ext cx="387350" cy="208279"/>
            <a:chOff x="9366504" y="6033579"/>
            <a:chExt cx="387350" cy="208279"/>
          </a:xfrm>
        </p:grpSpPr>
        <p:pic>
          <p:nvPicPr>
            <p:cNvPr id="62" name="object 62"/>
            <p:cNvPicPr/>
            <p:nvPr/>
          </p:nvPicPr>
          <p:blipFill>
            <a:blip r:embed="rId2" cstate="print"/>
            <a:stretch>
              <a:fillRect/>
            </a:stretch>
          </p:blipFill>
          <p:spPr>
            <a:xfrm>
              <a:off x="9366504" y="6033579"/>
              <a:ext cx="172085" cy="193662"/>
            </a:xfrm>
            <a:prstGeom prst="rect">
              <a:avLst/>
            </a:prstGeom>
          </p:spPr>
        </p:pic>
        <p:pic>
          <p:nvPicPr>
            <p:cNvPr id="63" name="object 63"/>
            <p:cNvPicPr/>
            <p:nvPr/>
          </p:nvPicPr>
          <p:blipFill>
            <a:blip r:embed="rId3" cstate="print"/>
            <a:stretch>
              <a:fillRect/>
            </a:stretch>
          </p:blipFill>
          <p:spPr>
            <a:xfrm>
              <a:off x="9581261" y="6047663"/>
              <a:ext cx="172085" cy="193662"/>
            </a:xfrm>
            <a:prstGeom prst="rect">
              <a:avLst/>
            </a:prstGeom>
          </p:spPr>
        </p:pic>
      </p:grpSp>
      <p:sp>
        <p:nvSpPr>
          <p:cNvPr id="64" name="object 64"/>
          <p:cNvSpPr txBox="1"/>
          <p:nvPr/>
        </p:nvSpPr>
        <p:spPr>
          <a:xfrm>
            <a:off x="9817734" y="6004052"/>
            <a:ext cx="226314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pic>
        <p:nvPicPr>
          <p:cNvPr id="65" name="object 65"/>
          <p:cNvPicPr/>
          <p:nvPr/>
        </p:nvPicPr>
        <p:blipFill>
          <a:blip r:embed="rId4" cstate="print"/>
          <a:stretch>
            <a:fillRect/>
          </a:stretch>
        </p:blipFill>
        <p:spPr>
          <a:xfrm>
            <a:off x="10793603" y="1784857"/>
            <a:ext cx="172085" cy="193675"/>
          </a:xfrm>
          <a:prstGeom prst="rect">
            <a:avLst/>
          </a:prstGeom>
        </p:spPr>
      </p:pic>
      <p:sp>
        <p:nvSpPr>
          <p:cNvPr id="66" name="object 66"/>
          <p:cNvSpPr txBox="1"/>
          <p:nvPr/>
        </p:nvSpPr>
        <p:spPr>
          <a:xfrm>
            <a:off x="470408" y="6373774"/>
            <a:ext cx="824992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LA5.</a:t>
            </a:r>
            <a:r>
              <a:rPr sz="1000" spc="-25" dirty="0">
                <a:solidFill>
                  <a:srgbClr val="7E7E7E"/>
                </a:solidFill>
                <a:latin typeface="Arial"/>
                <a:cs typeface="Arial"/>
              </a:rPr>
              <a:t> </a:t>
            </a:r>
            <a:r>
              <a:rPr sz="1000" dirty="0">
                <a:solidFill>
                  <a:srgbClr val="7E7E7E"/>
                </a:solidFill>
                <a:latin typeface="Arial"/>
                <a:cs typeface="Arial"/>
              </a:rPr>
              <a:t>To</a:t>
            </a:r>
            <a:r>
              <a:rPr sz="1000" spc="-45" dirty="0">
                <a:solidFill>
                  <a:srgbClr val="7E7E7E"/>
                </a:solidFill>
                <a:latin typeface="Arial"/>
                <a:cs typeface="Arial"/>
              </a:rPr>
              <a:t> </a:t>
            </a:r>
            <a:r>
              <a:rPr sz="1000" dirty="0">
                <a:solidFill>
                  <a:srgbClr val="7E7E7E"/>
                </a:solidFill>
                <a:latin typeface="Arial"/>
                <a:cs typeface="Arial"/>
              </a:rPr>
              <a:t>what</a:t>
            </a:r>
            <a:r>
              <a:rPr sz="1000" spc="-10" dirty="0">
                <a:solidFill>
                  <a:srgbClr val="7E7E7E"/>
                </a:solidFill>
                <a:latin typeface="Arial"/>
                <a:cs typeface="Arial"/>
              </a:rPr>
              <a:t> </a:t>
            </a:r>
            <a:r>
              <a:rPr sz="1000" dirty="0">
                <a:solidFill>
                  <a:srgbClr val="7E7E7E"/>
                </a:solidFill>
                <a:latin typeface="Arial"/>
                <a:cs typeface="Arial"/>
              </a:rPr>
              <a:t>extent</a:t>
            </a:r>
            <a:r>
              <a:rPr sz="1000" spc="-30" dirty="0">
                <a:solidFill>
                  <a:srgbClr val="7E7E7E"/>
                </a:solidFill>
                <a:latin typeface="Arial"/>
                <a:cs typeface="Arial"/>
              </a:rPr>
              <a:t> </a:t>
            </a:r>
            <a:r>
              <a:rPr sz="1000" dirty="0">
                <a:solidFill>
                  <a:srgbClr val="7E7E7E"/>
                </a:solidFill>
                <a:latin typeface="Arial"/>
                <a:cs typeface="Arial"/>
              </a:rPr>
              <a:t>do</a:t>
            </a:r>
            <a:r>
              <a:rPr sz="1000" spc="-2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agree</a:t>
            </a:r>
            <a:r>
              <a:rPr sz="1000" spc="-25" dirty="0">
                <a:solidFill>
                  <a:srgbClr val="7E7E7E"/>
                </a:solidFill>
                <a:latin typeface="Arial"/>
                <a:cs typeface="Arial"/>
              </a:rPr>
              <a:t> </a:t>
            </a:r>
            <a:r>
              <a:rPr sz="1000" dirty="0">
                <a:solidFill>
                  <a:srgbClr val="7E7E7E"/>
                </a:solidFill>
                <a:latin typeface="Arial"/>
                <a:cs typeface="Arial"/>
              </a:rPr>
              <a:t>or</a:t>
            </a:r>
            <a:r>
              <a:rPr sz="1000" spc="-30" dirty="0">
                <a:solidFill>
                  <a:srgbClr val="7E7E7E"/>
                </a:solidFill>
                <a:latin typeface="Arial"/>
                <a:cs typeface="Arial"/>
              </a:rPr>
              <a:t> </a:t>
            </a:r>
            <a:r>
              <a:rPr sz="1000" dirty="0">
                <a:solidFill>
                  <a:srgbClr val="7E7E7E"/>
                </a:solidFill>
                <a:latin typeface="Arial"/>
                <a:cs typeface="Arial"/>
              </a:rPr>
              <a:t>disagree</a:t>
            </a:r>
            <a:r>
              <a:rPr sz="1000" spc="-25" dirty="0">
                <a:solidFill>
                  <a:srgbClr val="7E7E7E"/>
                </a:solidFill>
                <a:latin typeface="Arial"/>
                <a:cs typeface="Arial"/>
              </a:rPr>
              <a:t> </a:t>
            </a:r>
            <a:r>
              <a:rPr sz="1000" dirty="0">
                <a:solidFill>
                  <a:srgbClr val="7E7E7E"/>
                </a:solidFill>
                <a:latin typeface="Arial"/>
                <a:cs typeface="Arial"/>
              </a:rPr>
              <a:t>that</a:t>
            </a:r>
            <a:r>
              <a:rPr sz="1000" spc="-35" dirty="0">
                <a:solidFill>
                  <a:srgbClr val="7E7E7E"/>
                </a:solidFill>
                <a:latin typeface="Arial"/>
                <a:cs typeface="Arial"/>
              </a:rPr>
              <a:t> </a:t>
            </a:r>
            <a:r>
              <a:rPr sz="1000" dirty="0">
                <a:solidFill>
                  <a:srgbClr val="7E7E7E"/>
                </a:solidFill>
                <a:latin typeface="Arial"/>
                <a:cs typeface="Arial"/>
              </a:rPr>
              <a:t>there</a:t>
            </a:r>
            <a:r>
              <a:rPr sz="1000" spc="-25"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spc="-10" dirty="0">
                <a:solidFill>
                  <a:srgbClr val="7E7E7E"/>
                </a:solidFill>
                <a:latin typeface="Arial"/>
                <a:cs typeface="Arial"/>
              </a:rPr>
              <a:t>opportunities</a:t>
            </a:r>
            <a:r>
              <a:rPr sz="1000" spc="-15"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take</a:t>
            </a:r>
            <a:r>
              <a:rPr sz="1000" spc="-45" dirty="0">
                <a:solidFill>
                  <a:srgbClr val="7E7E7E"/>
                </a:solidFill>
                <a:latin typeface="Arial"/>
                <a:cs typeface="Arial"/>
              </a:rPr>
              <a:t> </a:t>
            </a:r>
            <a:r>
              <a:rPr sz="1000" dirty="0">
                <a:solidFill>
                  <a:srgbClr val="7E7E7E"/>
                </a:solidFill>
                <a:latin typeface="Arial"/>
                <a:cs typeface="Arial"/>
              </a:rPr>
              <a:t>part</a:t>
            </a:r>
            <a:r>
              <a:rPr sz="1000" spc="-25" dirty="0">
                <a:solidFill>
                  <a:srgbClr val="7E7E7E"/>
                </a:solidFill>
                <a:latin typeface="Arial"/>
                <a:cs typeface="Arial"/>
              </a:rPr>
              <a:t> </a:t>
            </a: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cultural</a:t>
            </a:r>
            <a:r>
              <a:rPr sz="1000" spc="-15" dirty="0">
                <a:solidFill>
                  <a:srgbClr val="7E7E7E"/>
                </a:solidFill>
                <a:latin typeface="Arial"/>
                <a:cs typeface="Arial"/>
              </a:rPr>
              <a:t> </a:t>
            </a:r>
            <a:r>
              <a:rPr sz="1000" dirty="0">
                <a:solidFill>
                  <a:srgbClr val="7E7E7E"/>
                </a:solidFill>
                <a:latin typeface="Arial"/>
                <a:cs typeface="Arial"/>
              </a:rPr>
              <a:t>events</a:t>
            </a:r>
            <a:r>
              <a:rPr sz="1000" spc="-15" dirty="0">
                <a:solidFill>
                  <a:srgbClr val="7E7E7E"/>
                </a:solidFill>
                <a:latin typeface="Arial"/>
                <a:cs typeface="Arial"/>
              </a:rPr>
              <a:t> </a:t>
            </a:r>
            <a:r>
              <a:rPr sz="1000" dirty="0">
                <a:solidFill>
                  <a:srgbClr val="7E7E7E"/>
                </a:solidFill>
                <a:latin typeface="Arial"/>
                <a:cs typeface="Arial"/>
              </a:rPr>
              <a:t>and</a:t>
            </a:r>
            <a:r>
              <a:rPr sz="1000" spc="-35" dirty="0">
                <a:solidFill>
                  <a:srgbClr val="7E7E7E"/>
                </a:solidFill>
                <a:latin typeface="Arial"/>
                <a:cs typeface="Arial"/>
              </a:rPr>
              <a:t> </a:t>
            </a:r>
            <a:r>
              <a:rPr sz="1000" dirty="0">
                <a:solidFill>
                  <a:srgbClr val="7E7E7E"/>
                </a:solidFill>
                <a:latin typeface="Arial"/>
                <a:cs typeface="Arial"/>
              </a:rPr>
              <a:t>activitiess</a:t>
            </a:r>
            <a:r>
              <a:rPr sz="1000" spc="5" dirty="0">
                <a:solidFill>
                  <a:srgbClr val="7E7E7E"/>
                </a:solidFill>
                <a:latin typeface="Arial"/>
                <a:cs typeface="Arial"/>
              </a:rPr>
              <a:t> </a:t>
            </a: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your local</a:t>
            </a:r>
            <a:r>
              <a:rPr sz="1000" spc="-15" dirty="0">
                <a:solidFill>
                  <a:srgbClr val="7E7E7E"/>
                </a:solidFill>
                <a:latin typeface="Arial"/>
                <a:cs typeface="Arial"/>
              </a:rPr>
              <a:t> </a:t>
            </a:r>
            <a:r>
              <a:rPr sz="1000" spc="-10" dirty="0">
                <a:solidFill>
                  <a:srgbClr val="7E7E7E"/>
                </a:solidFill>
                <a:latin typeface="Arial"/>
                <a:cs typeface="Arial"/>
              </a:rPr>
              <a:t>area?</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S7,</a:t>
            </a:r>
            <a:r>
              <a:rPr sz="1000" spc="-20" dirty="0">
                <a:solidFill>
                  <a:srgbClr val="7E7E7E"/>
                </a:solidFill>
                <a:latin typeface="Arial"/>
                <a:cs typeface="Arial"/>
              </a:rPr>
              <a:t> </a:t>
            </a:r>
            <a:r>
              <a:rPr sz="1000" dirty="0">
                <a:solidFill>
                  <a:srgbClr val="7E7E7E"/>
                </a:solidFill>
                <a:latin typeface="Arial"/>
                <a:cs typeface="Arial"/>
              </a:rPr>
              <a:t>1488;</a:t>
            </a:r>
            <a:r>
              <a:rPr sz="1000" spc="-40" dirty="0">
                <a:solidFill>
                  <a:srgbClr val="7E7E7E"/>
                </a:solidFill>
                <a:latin typeface="Arial"/>
                <a:cs typeface="Arial"/>
              </a:rPr>
              <a:t> </a:t>
            </a:r>
            <a:r>
              <a:rPr sz="1000" dirty="0">
                <a:solidFill>
                  <a:srgbClr val="7E7E7E"/>
                </a:solidFill>
                <a:latin typeface="Arial"/>
                <a:cs typeface="Arial"/>
              </a:rPr>
              <a:t>S8,</a:t>
            </a:r>
            <a:r>
              <a:rPr sz="1000" spc="-20" dirty="0">
                <a:solidFill>
                  <a:srgbClr val="7E7E7E"/>
                </a:solidFill>
                <a:latin typeface="Arial"/>
                <a:cs typeface="Arial"/>
              </a:rPr>
              <a:t> </a:t>
            </a:r>
            <a:r>
              <a:rPr sz="1000" dirty="0">
                <a:solidFill>
                  <a:srgbClr val="7E7E7E"/>
                </a:solidFill>
                <a:latin typeface="Arial"/>
                <a:cs typeface="Arial"/>
              </a:rPr>
              <a:t>1612;</a:t>
            </a:r>
            <a:r>
              <a:rPr sz="1000" spc="-25" dirty="0">
                <a:solidFill>
                  <a:srgbClr val="7E7E7E"/>
                </a:solidFill>
                <a:latin typeface="Arial"/>
                <a:cs typeface="Arial"/>
              </a:rPr>
              <a:t> </a:t>
            </a:r>
            <a:r>
              <a:rPr sz="1000" dirty="0">
                <a:solidFill>
                  <a:srgbClr val="7E7E7E"/>
                </a:solidFill>
                <a:latin typeface="Arial"/>
                <a:cs typeface="Arial"/>
              </a:rPr>
              <a:t>S9,</a:t>
            </a:r>
            <a:r>
              <a:rPr sz="1000" spc="-35" dirty="0">
                <a:solidFill>
                  <a:srgbClr val="7E7E7E"/>
                </a:solidFill>
                <a:latin typeface="Arial"/>
                <a:cs typeface="Arial"/>
              </a:rPr>
              <a:t> </a:t>
            </a:r>
            <a:r>
              <a:rPr sz="1000" dirty="0">
                <a:solidFill>
                  <a:srgbClr val="7E7E7E"/>
                </a:solidFill>
                <a:latin typeface="Arial"/>
                <a:cs typeface="Arial"/>
              </a:rPr>
              <a:t>1560;</a:t>
            </a:r>
            <a:r>
              <a:rPr sz="1000" spc="-25" dirty="0">
                <a:solidFill>
                  <a:srgbClr val="7E7E7E"/>
                </a:solidFill>
                <a:latin typeface="Arial"/>
                <a:cs typeface="Arial"/>
              </a:rPr>
              <a:t> </a:t>
            </a:r>
            <a:r>
              <a:rPr sz="1000" dirty="0">
                <a:solidFill>
                  <a:srgbClr val="7E7E7E"/>
                </a:solidFill>
                <a:latin typeface="Arial"/>
                <a:cs typeface="Arial"/>
              </a:rPr>
              <a:t>S10,</a:t>
            </a:r>
            <a:r>
              <a:rPr sz="1000" spc="-35" dirty="0">
                <a:solidFill>
                  <a:srgbClr val="7E7E7E"/>
                </a:solidFill>
                <a:latin typeface="Arial"/>
                <a:cs typeface="Arial"/>
              </a:rPr>
              <a:t> </a:t>
            </a:r>
            <a:r>
              <a:rPr sz="1000" dirty="0">
                <a:solidFill>
                  <a:srgbClr val="7E7E7E"/>
                </a:solidFill>
                <a:latin typeface="Arial"/>
                <a:cs typeface="Arial"/>
              </a:rPr>
              <a:t>1546;</a:t>
            </a:r>
            <a:r>
              <a:rPr sz="1000" spc="-40" dirty="0">
                <a:solidFill>
                  <a:srgbClr val="7E7E7E"/>
                </a:solidFill>
                <a:latin typeface="Arial"/>
                <a:cs typeface="Arial"/>
              </a:rPr>
              <a:t> </a:t>
            </a:r>
            <a:r>
              <a:rPr sz="1000" dirty="0">
                <a:solidFill>
                  <a:srgbClr val="7E7E7E"/>
                </a:solidFill>
                <a:latin typeface="Arial"/>
                <a:cs typeface="Arial"/>
              </a:rPr>
              <a:t>S11,</a:t>
            </a:r>
            <a:r>
              <a:rPr sz="1000" spc="-20" dirty="0">
                <a:solidFill>
                  <a:srgbClr val="7E7E7E"/>
                </a:solidFill>
                <a:latin typeface="Arial"/>
                <a:cs typeface="Arial"/>
              </a:rPr>
              <a:t> </a:t>
            </a:r>
            <a:r>
              <a:rPr sz="1000" dirty="0">
                <a:solidFill>
                  <a:srgbClr val="7E7E7E"/>
                </a:solidFill>
                <a:latin typeface="Arial"/>
                <a:cs typeface="Arial"/>
              </a:rPr>
              <a:t>1460;</a:t>
            </a:r>
            <a:r>
              <a:rPr sz="1000" spc="-40" dirty="0">
                <a:solidFill>
                  <a:srgbClr val="7E7E7E"/>
                </a:solidFill>
                <a:latin typeface="Arial"/>
                <a:cs typeface="Arial"/>
              </a:rPr>
              <a:t> </a:t>
            </a:r>
            <a:r>
              <a:rPr sz="1000" dirty="0">
                <a:solidFill>
                  <a:srgbClr val="7E7E7E"/>
                </a:solidFill>
                <a:latin typeface="Arial"/>
                <a:cs typeface="Arial"/>
              </a:rPr>
              <a:t>S12,</a:t>
            </a:r>
            <a:r>
              <a:rPr sz="1000" spc="-25" dirty="0">
                <a:solidFill>
                  <a:srgbClr val="7E7E7E"/>
                </a:solidFill>
                <a:latin typeface="Arial"/>
                <a:cs typeface="Arial"/>
              </a:rPr>
              <a:t> </a:t>
            </a:r>
            <a:r>
              <a:rPr sz="1000" dirty="0">
                <a:solidFill>
                  <a:srgbClr val="7E7E7E"/>
                </a:solidFill>
                <a:latin typeface="Arial"/>
                <a:cs typeface="Arial"/>
              </a:rPr>
              <a:t>1551;</a:t>
            </a:r>
            <a:r>
              <a:rPr sz="1000" spc="-35" dirty="0">
                <a:solidFill>
                  <a:srgbClr val="7E7E7E"/>
                </a:solidFill>
                <a:latin typeface="Arial"/>
                <a:cs typeface="Arial"/>
              </a:rPr>
              <a:t> </a:t>
            </a:r>
            <a:r>
              <a:rPr sz="1000" dirty="0">
                <a:solidFill>
                  <a:srgbClr val="7E7E7E"/>
                </a:solidFill>
                <a:latin typeface="Arial"/>
                <a:cs typeface="Arial"/>
              </a:rPr>
              <a:t>S13,</a:t>
            </a:r>
            <a:r>
              <a:rPr sz="1000" spc="-25" dirty="0">
                <a:solidFill>
                  <a:srgbClr val="7E7E7E"/>
                </a:solidFill>
                <a:latin typeface="Arial"/>
                <a:cs typeface="Arial"/>
              </a:rPr>
              <a:t> </a:t>
            </a:r>
            <a:r>
              <a:rPr sz="1000" dirty="0">
                <a:solidFill>
                  <a:srgbClr val="7E7E7E"/>
                </a:solidFill>
                <a:latin typeface="Arial"/>
                <a:cs typeface="Arial"/>
              </a:rPr>
              <a:t>1540;</a:t>
            </a:r>
            <a:r>
              <a:rPr sz="1000" spc="-35" dirty="0">
                <a:solidFill>
                  <a:srgbClr val="7E7E7E"/>
                </a:solidFill>
                <a:latin typeface="Arial"/>
                <a:cs typeface="Arial"/>
              </a:rPr>
              <a:t> </a:t>
            </a:r>
            <a:r>
              <a:rPr sz="1000" dirty="0">
                <a:solidFill>
                  <a:srgbClr val="7E7E7E"/>
                </a:solidFill>
                <a:latin typeface="Arial"/>
                <a:cs typeface="Arial"/>
              </a:rPr>
              <a:t>S14,</a:t>
            </a:r>
            <a:r>
              <a:rPr sz="1000" spc="-25" dirty="0">
                <a:solidFill>
                  <a:srgbClr val="7E7E7E"/>
                </a:solidFill>
                <a:latin typeface="Arial"/>
                <a:cs typeface="Arial"/>
              </a:rPr>
              <a:t> </a:t>
            </a:r>
            <a:r>
              <a:rPr sz="1000" dirty="0">
                <a:solidFill>
                  <a:srgbClr val="7E7E7E"/>
                </a:solidFill>
                <a:latin typeface="Arial"/>
                <a:cs typeface="Arial"/>
              </a:rPr>
              <a:t>1482;</a:t>
            </a:r>
            <a:r>
              <a:rPr sz="1000" spc="-35"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1523</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67" name="object 6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93</a:t>
            </a:r>
            <a:endParaRPr sz="1800">
              <a:latin typeface="Calibri"/>
              <a:cs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44" y="301244"/>
            <a:ext cx="11519535" cy="84836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GM</a:t>
            </a:r>
            <a:r>
              <a:rPr spc="-35" dirty="0">
                <a:solidFill>
                  <a:srgbClr val="5C5B5A"/>
                </a:solidFill>
              </a:rPr>
              <a:t> </a:t>
            </a:r>
            <a:r>
              <a:rPr dirty="0">
                <a:solidFill>
                  <a:srgbClr val="5C5B5A"/>
                </a:solidFill>
              </a:rPr>
              <a:t>respondents</a:t>
            </a:r>
            <a:r>
              <a:rPr spc="-30" dirty="0">
                <a:solidFill>
                  <a:srgbClr val="5C5B5A"/>
                </a:solidFill>
              </a:rPr>
              <a:t> </a:t>
            </a:r>
            <a:r>
              <a:rPr dirty="0">
                <a:solidFill>
                  <a:srgbClr val="5C5B5A"/>
                </a:solidFill>
              </a:rPr>
              <a:t>continue</a:t>
            </a:r>
            <a:r>
              <a:rPr spc="-35" dirty="0">
                <a:solidFill>
                  <a:srgbClr val="5C5B5A"/>
                </a:solidFill>
              </a:rPr>
              <a:t> </a:t>
            </a:r>
            <a:r>
              <a:rPr dirty="0">
                <a:solidFill>
                  <a:srgbClr val="5C5B5A"/>
                </a:solidFill>
              </a:rPr>
              <a:t>to</a:t>
            </a:r>
            <a:r>
              <a:rPr spc="-30" dirty="0">
                <a:solidFill>
                  <a:srgbClr val="5C5B5A"/>
                </a:solidFill>
              </a:rPr>
              <a:t> </a:t>
            </a:r>
            <a:r>
              <a:rPr dirty="0">
                <a:solidFill>
                  <a:srgbClr val="5C5B5A"/>
                </a:solidFill>
              </a:rPr>
              <a:t>agree</a:t>
            </a:r>
            <a:r>
              <a:rPr spc="-20" dirty="0">
                <a:solidFill>
                  <a:srgbClr val="5C5B5A"/>
                </a:solidFill>
              </a:rPr>
              <a:t> </a:t>
            </a:r>
            <a:r>
              <a:rPr dirty="0">
                <a:solidFill>
                  <a:srgbClr val="5C5B5A"/>
                </a:solidFill>
              </a:rPr>
              <a:t>that</a:t>
            </a:r>
            <a:r>
              <a:rPr spc="-40" dirty="0">
                <a:solidFill>
                  <a:srgbClr val="5C5B5A"/>
                </a:solidFill>
              </a:rPr>
              <a:t> </a:t>
            </a:r>
            <a:r>
              <a:rPr dirty="0">
                <a:solidFill>
                  <a:srgbClr val="5C5B5A"/>
                </a:solidFill>
              </a:rPr>
              <a:t>the</a:t>
            </a:r>
            <a:r>
              <a:rPr spc="-10" dirty="0">
                <a:solidFill>
                  <a:srgbClr val="5C5B5A"/>
                </a:solidFill>
              </a:rPr>
              <a:t> </a:t>
            </a:r>
            <a:r>
              <a:rPr dirty="0"/>
              <a:t>10</a:t>
            </a:r>
            <a:r>
              <a:rPr spc="-40" dirty="0"/>
              <a:t> </a:t>
            </a:r>
            <a:r>
              <a:rPr dirty="0"/>
              <a:t>councils</a:t>
            </a:r>
            <a:r>
              <a:rPr spc="-40" dirty="0"/>
              <a:t> </a:t>
            </a:r>
            <a:r>
              <a:rPr dirty="0"/>
              <a:t>should</a:t>
            </a:r>
            <a:r>
              <a:rPr spc="-35" dirty="0"/>
              <a:t> </a:t>
            </a:r>
            <a:r>
              <a:rPr dirty="0"/>
              <a:t>work</a:t>
            </a:r>
            <a:r>
              <a:rPr spc="-65" dirty="0"/>
              <a:t> </a:t>
            </a:r>
            <a:r>
              <a:rPr dirty="0"/>
              <a:t>together</a:t>
            </a:r>
            <a:r>
              <a:rPr spc="-20" dirty="0"/>
              <a:t> </a:t>
            </a:r>
            <a:r>
              <a:rPr dirty="0">
                <a:solidFill>
                  <a:srgbClr val="5C5B5A"/>
                </a:solidFill>
              </a:rPr>
              <a:t>(92%),</a:t>
            </a:r>
            <a:r>
              <a:rPr spc="-10" dirty="0">
                <a:solidFill>
                  <a:srgbClr val="5C5B5A"/>
                </a:solidFill>
              </a:rPr>
              <a:t> </a:t>
            </a:r>
            <a:r>
              <a:rPr dirty="0">
                <a:solidFill>
                  <a:srgbClr val="5C5B5A"/>
                </a:solidFill>
              </a:rPr>
              <a:t>that</a:t>
            </a:r>
            <a:r>
              <a:rPr spc="-25" dirty="0">
                <a:solidFill>
                  <a:srgbClr val="5C5B5A"/>
                </a:solidFill>
              </a:rPr>
              <a:t> </a:t>
            </a:r>
            <a:r>
              <a:rPr dirty="0"/>
              <a:t>services</a:t>
            </a:r>
            <a:r>
              <a:rPr spc="25" dirty="0"/>
              <a:t> </a:t>
            </a:r>
            <a:r>
              <a:rPr dirty="0"/>
              <a:t>in</a:t>
            </a:r>
            <a:r>
              <a:rPr spc="-35" dirty="0"/>
              <a:t> </a:t>
            </a:r>
            <a:r>
              <a:rPr spc="-10" dirty="0"/>
              <a:t>their </a:t>
            </a:r>
            <a:r>
              <a:rPr dirty="0"/>
              <a:t>local</a:t>
            </a:r>
            <a:r>
              <a:rPr spc="-20" dirty="0"/>
              <a:t> </a:t>
            </a:r>
            <a:r>
              <a:rPr dirty="0"/>
              <a:t>area</a:t>
            </a:r>
            <a:r>
              <a:rPr spc="-10" dirty="0"/>
              <a:t> </a:t>
            </a:r>
            <a:r>
              <a:rPr dirty="0"/>
              <a:t>are</a:t>
            </a:r>
            <a:r>
              <a:rPr spc="-10" dirty="0"/>
              <a:t> </a:t>
            </a:r>
            <a:r>
              <a:rPr dirty="0"/>
              <a:t>developed</a:t>
            </a:r>
            <a:r>
              <a:rPr spc="10" dirty="0"/>
              <a:t> </a:t>
            </a:r>
            <a:r>
              <a:rPr dirty="0"/>
              <a:t>and</a:t>
            </a:r>
            <a:r>
              <a:rPr spc="-10" dirty="0"/>
              <a:t> </a:t>
            </a:r>
            <a:r>
              <a:rPr dirty="0"/>
              <a:t>influenced</a:t>
            </a:r>
            <a:r>
              <a:rPr spc="-40" dirty="0"/>
              <a:t> </a:t>
            </a:r>
            <a:r>
              <a:rPr dirty="0"/>
              <a:t>by</a:t>
            </a:r>
            <a:r>
              <a:rPr spc="-15" dirty="0"/>
              <a:t> </a:t>
            </a:r>
            <a:r>
              <a:rPr dirty="0"/>
              <a:t>people</a:t>
            </a:r>
            <a:r>
              <a:rPr spc="-25" dirty="0"/>
              <a:t> </a:t>
            </a:r>
            <a:r>
              <a:rPr dirty="0"/>
              <a:t>who</a:t>
            </a:r>
            <a:r>
              <a:rPr spc="-45" dirty="0"/>
              <a:t> </a:t>
            </a:r>
            <a:r>
              <a:rPr dirty="0"/>
              <a:t>live</a:t>
            </a:r>
            <a:r>
              <a:rPr spc="5" dirty="0"/>
              <a:t> </a:t>
            </a:r>
            <a:r>
              <a:rPr dirty="0"/>
              <a:t>and</a:t>
            </a:r>
            <a:r>
              <a:rPr spc="-15" dirty="0"/>
              <a:t> </a:t>
            </a:r>
            <a:r>
              <a:rPr dirty="0"/>
              <a:t>work</a:t>
            </a:r>
            <a:r>
              <a:rPr spc="-55" dirty="0"/>
              <a:t> </a:t>
            </a:r>
            <a:r>
              <a:rPr dirty="0"/>
              <a:t>there</a:t>
            </a:r>
            <a:r>
              <a:rPr spc="25" dirty="0"/>
              <a:t> </a:t>
            </a:r>
            <a:r>
              <a:rPr dirty="0">
                <a:solidFill>
                  <a:srgbClr val="5C5B5A"/>
                </a:solidFill>
              </a:rPr>
              <a:t>(89%), and</a:t>
            </a:r>
            <a:r>
              <a:rPr spc="-15" dirty="0">
                <a:solidFill>
                  <a:srgbClr val="5C5B5A"/>
                </a:solidFill>
              </a:rPr>
              <a:t> </a:t>
            </a:r>
            <a:r>
              <a:rPr dirty="0">
                <a:solidFill>
                  <a:srgbClr val="5C5B5A"/>
                </a:solidFill>
              </a:rPr>
              <a:t>they</a:t>
            </a:r>
            <a:r>
              <a:rPr spc="-35" dirty="0">
                <a:solidFill>
                  <a:srgbClr val="5C5B5A"/>
                </a:solidFill>
              </a:rPr>
              <a:t> </a:t>
            </a:r>
            <a:r>
              <a:rPr dirty="0"/>
              <a:t>want</a:t>
            </a:r>
            <a:r>
              <a:rPr spc="-50" dirty="0"/>
              <a:t> </a:t>
            </a:r>
            <a:r>
              <a:rPr dirty="0"/>
              <a:t>to</a:t>
            </a:r>
            <a:r>
              <a:rPr spc="-15" dirty="0"/>
              <a:t> </a:t>
            </a:r>
            <a:r>
              <a:rPr dirty="0"/>
              <a:t>have</a:t>
            </a:r>
            <a:r>
              <a:rPr spc="15" dirty="0"/>
              <a:t> </a:t>
            </a:r>
            <a:r>
              <a:rPr spc="-50" dirty="0"/>
              <a:t>a </a:t>
            </a:r>
            <a:r>
              <a:rPr dirty="0"/>
              <a:t>say</a:t>
            </a:r>
            <a:r>
              <a:rPr spc="-5" dirty="0"/>
              <a:t> </a:t>
            </a:r>
            <a:r>
              <a:rPr dirty="0"/>
              <a:t>about</a:t>
            </a:r>
            <a:r>
              <a:rPr spc="-20" dirty="0"/>
              <a:t> </a:t>
            </a:r>
            <a:r>
              <a:rPr dirty="0"/>
              <a:t>what</a:t>
            </a:r>
            <a:r>
              <a:rPr spc="-45" dirty="0"/>
              <a:t> </a:t>
            </a:r>
            <a:r>
              <a:rPr dirty="0"/>
              <a:t>happens</a:t>
            </a:r>
            <a:r>
              <a:rPr spc="-25" dirty="0"/>
              <a:t> </a:t>
            </a:r>
            <a:r>
              <a:rPr dirty="0"/>
              <a:t>in</a:t>
            </a:r>
            <a:r>
              <a:rPr spc="-10" dirty="0"/>
              <a:t> </a:t>
            </a:r>
            <a:r>
              <a:rPr dirty="0"/>
              <a:t>their</a:t>
            </a:r>
            <a:r>
              <a:rPr spc="-10" dirty="0"/>
              <a:t> </a:t>
            </a:r>
            <a:r>
              <a:rPr dirty="0"/>
              <a:t>local</a:t>
            </a:r>
            <a:r>
              <a:rPr spc="-10" dirty="0"/>
              <a:t> </a:t>
            </a:r>
            <a:r>
              <a:rPr dirty="0"/>
              <a:t>area</a:t>
            </a:r>
            <a:r>
              <a:rPr spc="15" dirty="0"/>
              <a:t> </a:t>
            </a:r>
            <a:r>
              <a:rPr spc="-10" dirty="0">
                <a:solidFill>
                  <a:srgbClr val="5C5B5A"/>
                </a:solidFill>
              </a:rPr>
              <a:t>(78%).</a:t>
            </a:r>
          </a:p>
        </p:txBody>
      </p:sp>
      <p:sp>
        <p:nvSpPr>
          <p:cNvPr id="3" name="object 3"/>
          <p:cNvSpPr txBox="1"/>
          <p:nvPr/>
        </p:nvSpPr>
        <p:spPr>
          <a:xfrm>
            <a:off x="4691888" y="1701546"/>
            <a:ext cx="3966210"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5C5B5A"/>
                </a:solidFill>
                <a:latin typeface="Arial"/>
                <a:cs typeface="Arial"/>
              </a:rPr>
              <a:t>To</a:t>
            </a:r>
            <a:r>
              <a:rPr sz="1500" b="1" spc="-30" dirty="0">
                <a:solidFill>
                  <a:srgbClr val="5C5B5A"/>
                </a:solidFill>
                <a:latin typeface="Arial"/>
                <a:cs typeface="Arial"/>
              </a:rPr>
              <a:t> </a:t>
            </a:r>
            <a:r>
              <a:rPr sz="1500" b="1" dirty="0">
                <a:solidFill>
                  <a:srgbClr val="5C5B5A"/>
                </a:solidFill>
                <a:latin typeface="Arial"/>
                <a:cs typeface="Arial"/>
              </a:rPr>
              <a:t>what</a:t>
            </a:r>
            <a:r>
              <a:rPr sz="1500" b="1" spc="-75" dirty="0">
                <a:solidFill>
                  <a:srgbClr val="5C5B5A"/>
                </a:solidFill>
                <a:latin typeface="Arial"/>
                <a:cs typeface="Arial"/>
              </a:rPr>
              <a:t> </a:t>
            </a:r>
            <a:r>
              <a:rPr sz="1500" b="1" dirty="0">
                <a:solidFill>
                  <a:srgbClr val="5C5B5A"/>
                </a:solidFill>
                <a:latin typeface="Arial"/>
                <a:cs typeface="Arial"/>
              </a:rPr>
              <a:t>extent</a:t>
            </a:r>
            <a:r>
              <a:rPr sz="1500" b="1" spc="-50" dirty="0">
                <a:solidFill>
                  <a:srgbClr val="5C5B5A"/>
                </a:solidFill>
                <a:latin typeface="Arial"/>
                <a:cs typeface="Arial"/>
              </a:rPr>
              <a:t> </a:t>
            </a:r>
            <a:r>
              <a:rPr sz="1500" b="1" dirty="0">
                <a:solidFill>
                  <a:srgbClr val="5C5B5A"/>
                </a:solidFill>
                <a:latin typeface="Arial"/>
                <a:cs typeface="Arial"/>
              </a:rPr>
              <a:t>do</a:t>
            </a:r>
            <a:r>
              <a:rPr sz="1500" b="1" spc="-35" dirty="0">
                <a:solidFill>
                  <a:srgbClr val="5C5B5A"/>
                </a:solidFill>
                <a:latin typeface="Arial"/>
                <a:cs typeface="Arial"/>
              </a:rPr>
              <a:t> </a:t>
            </a:r>
            <a:r>
              <a:rPr sz="1500" b="1" dirty="0">
                <a:solidFill>
                  <a:srgbClr val="5C5B5A"/>
                </a:solidFill>
                <a:latin typeface="Arial"/>
                <a:cs typeface="Arial"/>
              </a:rPr>
              <a:t>you</a:t>
            </a:r>
            <a:r>
              <a:rPr sz="1500" b="1" spc="10" dirty="0">
                <a:solidFill>
                  <a:srgbClr val="5C5B5A"/>
                </a:solidFill>
                <a:latin typeface="Arial"/>
                <a:cs typeface="Arial"/>
              </a:rPr>
              <a:t> </a:t>
            </a:r>
            <a:r>
              <a:rPr sz="1500" b="1" dirty="0">
                <a:solidFill>
                  <a:srgbClr val="5C5B5A"/>
                </a:solidFill>
                <a:latin typeface="Arial"/>
                <a:cs typeface="Arial"/>
              </a:rPr>
              <a:t>agree</a:t>
            </a:r>
            <a:r>
              <a:rPr sz="1500" b="1" spc="-35" dirty="0">
                <a:solidFill>
                  <a:srgbClr val="5C5B5A"/>
                </a:solidFill>
                <a:latin typeface="Arial"/>
                <a:cs typeface="Arial"/>
              </a:rPr>
              <a:t> </a:t>
            </a:r>
            <a:r>
              <a:rPr sz="1500" b="1" dirty="0">
                <a:solidFill>
                  <a:srgbClr val="5C5B5A"/>
                </a:solidFill>
                <a:latin typeface="Arial"/>
                <a:cs typeface="Arial"/>
              </a:rPr>
              <a:t>or</a:t>
            </a:r>
            <a:r>
              <a:rPr sz="1500" b="1" spc="-35" dirty="0">
                <a:solidFill>
                  <a:srgbClr val="5C5B5A"/>
                </a:solidFill>
                <a:latin typeface="Arial"/>
                <a:cs typeface="Arial"/>
              </a:rPr>
              <a:t> </a:t>
            </a:r>
            <a:r>
              <a:rPr sz="1500" b="1" spc="-10" dirty="0">
                <a:solidFill>
                  <a:srgbClr val="5C5B5A"/>
                </a:solidFill>
                <a:latin typeface="Arial"/>
                <a:cs typeface="Arial"/>
              </a:rPr>
              <a:t>disagree…?</a:t>
            </a:r>
            <a:endParaRPr sz="1500">
              <a:latin typeface="Arial"/>
              <a:cs typeface="Arial"/>
            </a:endParaRPr>
          </a:p>
        </p:txBody>
      </p:sp>
      <p:grpSp>
        <p:nvGrpSpPr>
          <p:cNvPr id="4" name="object 4"/>
          <p:cNvGrpSpPr/>
          <p:nvPr/>
        </p:nvGrpSpPr>
        <p:grpSpPr>
          <a:xfrm>
            <a:off x="732650" y="2048129"/>
            <a:ext cx="10761345" cy="3106420"/>
            <a:chOff x="732650" y="2048129"/>
            <a:chExt cx="10761345" cy="3106420"/>
          </a:xfrm>
        </p:grpSpPr>
        <p:sp>
          <p:nvSpPr>
            <p:cNvPr id="5" name="object 5"/>
            <p:cNvSpPr/>
            <p:nvPr/>
          </p:nvSpPr>
          <p:spPr>
            <a:xfrm>
              <a:off x="1812036" y="4892039"/>
              <a:ext cx="8601710" cy="213995"/>
            </a:xfrm>
            <a:custGeom>
              <a:avLst/>
              <a:gdLst/>
              <a:ahLst/>
              <a:cxnLst/>
              <a:rect l="l" t="t" r="r" b="b"/>
              <a:pathLst>
                <a:path w="8601710" h="213995">
                  <a:moveTo>
                    <a:pt x="1434084" y="121920"/>
                  </a:moveTo>
                  <a:lnTo>
                    <a:pt x="0" y="121920"/>
                  </a:lnTo>
                  <a:lnTo>
                    <a:pt x="0" y="213614"/>
                  </a:lnTo>
                  <a:lnTo>
                    <a:pt x="1434084" y="213614"/>
                  </a:lnTo>
                  <a:lnTo>
                    <a:pt x="1434084" y="121920"/>
                  </a:lnTo>
                  <a:close/>
                </a:path>
                <a:path w="8601710" h="213995">
                  <a:moveTo>
                    <a:pt x="5018532" y="121920"/>
                  </a:moveTo>
                  <a:lnTo>
                    <a:pt x="3584448" y="121920"/>
                  </a:lnTo>
                  <a:lnTo>
                    <a:pt x="3584448" y="213614"/>
                  </a:lnTo>
                  <a:lnTo>
                    <a:pt x="5018532" y="213614"/>
                  </a:lnTo>
                  <a:lnTo>
                    <a:pt x="5018532" y="121920"/>
                  </a:lnTo>
                  <a:close/>
                </a:path>
                <a:path w="8601710" h="213995">
                  <a:moveTo>
                    <a:pt x="8601456" y="0"/>
                  </a:moveTo>
                  <a:lnTo>
                    <a:pt x="7168896" y="0"/>
                  </a:lnTo>
                  <a:lnTo>
                    <a:pt x="7168896" y="213614"/>
                  </a:lnTo>
                  <a:lnTo>
                    <a:pt x="8601456" y="213614"/>
                  </a:lnTo>
                  <a:lnTo>
                    <a:pt x="8601456" y="0"/>
                  </a:lnTo>
                  <a:close/>
                </a:path>
              </a:pathLst>
            </a:custGeom>
            <a:solidFill>
              <a:srgbClr val="FF0000"/>
            </a:solidFill>
          </p:spPr>
          <p:txBody>
            <a:bodyPr wrap="square" lIns="0" tIns="0" rIns="0" bIns="0" rtlCol="0"/>
            <a:lstStyle/>
            <a:p>
              <a:endParaRPr/>
            </a:p>
          </p:txBody>
        </p:sp>
        <p:sp>
          <p:nvSpPr>
            <p:cNvPr id="6" name="object 6"/>
            <p:cNvSpPr/>
            <p:nvPr/>
          </p:nvSpPr>
          <p:spPr>
            <a:xfrm>
              <a:off x="1812036" y="4433316"/>
              <a:ext cx="8601710" cy="581025"/>
            </a:xfrm>
            <a:custGeom>
              <a:avLst/>
              <a:gdLst/>
              <a:ahLst/>
              <a:cxnLst/>
              <a:rect l="l" t="t" r="r" b="b"/>
              <a:pathLst>
                <a:path w="8601710" h="581025">
                  <a:moveTo>
                    <a:pt x="1434084" y="428244"/>
                  </a:moveTo>
                  <a:lnTo>
                    <a:pt x="0" y="428244"/>
                  </a:lnTo>
                  <a:lnTo>
                    <a:pt x="0" y="580644"/>
                  </a:lnTo>
                  <a:lnTo>
                    <a:pt x="1434084" y="580644"/>
                  </a:lnTo>
                  <a:lnTo>
                    <a:pt x="1434084" y="428244"/>
                  </a:lnTo>
                  <a:close/>
                </a:path>
                <a:path w="8601710" h="581025">
                  <a:moveTo>
                    <a:pt x="5018532" y="335280"/>
                  </a:moveTo>
                  <a:lnTo>
                    <a:pt x="3584448" y="335280"/>
                  </a:lnTo>
                  <a:lnTo>
                    <a:pt x="3584448" y="580644"/>
                  </a:lnTo>
                  <a:lnTo>
                    <a:pt x="5018532" y="580644"/>
                  </a:lnTo>
                  <a:lnTo>
                    <a:pt x="5018532" y="335280"/>
                  </a:lnTo>
                  <a:close/>
                </a:path>
                <a:path w="8601710" h="581025">
                  <a:moveTo>
                    <a:pt x="8601456" y="0"/>
                  </a:moveTo>
                  <a:lnTo>
                    <a:pt x="7168896" y="0"/>
                  </a:lnTo>
                  <a:lnTo>
                    <a:pt x="7168896" y="458724"/>
                  </a:lnTo>
                  <a:lnTo>
                    <a:pt x="8601456" y="458724"/>
                  </a:lnTo>
                  <a:lnTo>
                    <a:pt x="8601456" y="0"/>
                  </a:lnTo>
                  <a:close/>
                </a:path>
              </a:pathLst>
            </a:custGeom>
            <a:solidFill>
              <a:srgbClr val="FF9999"/>
            </a:solidFill>
          </p:spPr>
          <p:txBody>
            <a:bodyPr wrap="square" lIns="0" tIns="0" rIns="0" bIns="0" rtlCol="0"/>
            <a:lstStyle/>
            <a:p>
              <a:endParaRPr/>
            </a:p>
          </p:txBody>
        </p:sp>
        <p:sp>
          <p:nvSpPr>
            <p:cNvPr id="7" name="object 7"/>
            <p:cNvSpPr/>
            <p:nvPr/>
          </p:nvSpPr>
          <p:spPr>
            <a:xfrm>
              <a:off x="1812036" y="2843783"/>
              <a:ext cx="8601710" cy="2018030"/>
            </a:xfrm>
            <a:custGeom>
              <a:avLst/>
              <a:gdLst/>
              <a:ahLst/>
              <a:cxnLst/>
              <a:rect l="l" t="t" r="r" b="b"/>
              <a:pathLst>
                <a:path w="8601710" h="2018029">
                  <a:moveTo>
                    <a:pt x="1434084" y="885444"/>
                  </a:moveTo>
                  <a:lnTo>
                    <a:pt x="0" y="885444"/>
                  </a:lnTo>
                  <a:lnTo>
                    <a:pt x="0" y="2017776"/>
                  </a:lnTo>
                  <a:lnTo>
                    <a:pt x="1434084" y="2017776"/>
                  </a:lnTo>
                  <a:lnTo>
                    <a:pt x="1434084" y="885444"/>
                  </a:lnTo>
                  <a:close/>
                </a:path>
                <a:path w="8601710" h="2018029">
                  <a:moveTo>
                    <a:pt x="5018532" y="396240"/>
                  </a:moveTo>
                  <a:lnTo>
                    <a:pt x="3584448" y="396240"/>
                  </a:lnTo>
                  <a:lnTo>
                    <a:pt x="3584448" y="1924812"/>
                  </a:lnTo>
                  <a:lnTo>
                    <a:pt x="5018532" y="1924812"/>
                  </a:lnTo>
                  <a:lnTo>
                    <a:pt x="5018532" y="396240"/>
                  </a:lnTo>
                  <a:close/>
                </a:path>
                <a:path w="8601710" h="2018029">
                  <a:moveTo>
                    <a:pt x="8601456" y="0"/>
                  </a:moveTo>
                  <a:lnTo>
                    <a:pt x="7168896" y="0"/>
                  </a:lnTo>
                  <a:lnTo>
                    <a:pt x="7168896" y="1589532"/>
                  </a:lnTo>
                  <a:lnTo>
                    <a:pt x="8601456" y="1589532"/>
                  </a:lnTo>
                  <a:lnTo>
                    <a:pt x="8601456" y="0"/>
                  </a:lnTo>
                  <a:close/>
                </a:path>
              </a:pathLst>
            </a:custGeom>
            <a:solidFill>
              <a:srgbClr val="6CD4CE"/>
            </a:solidFill>
          </p:spPr>
          <p:txBody>
            <a:bodyPr wrap="square" lIns="0" tIns="0" rIns="0" bIns="0" rtlCol="0"/>
            <a:lstStyle/>
            <a:p>
              <a:endParaRPr/>
            </a:p>
          </p:txBody>
        </p:sp>
        <p:sp>
          <p:nvSpPr>
            <p:cNvPr id="8" name="object 8"/>
            <p:cNvSpPr/>
            <p:nvPr/>
          </p:nvSpPr>
          <p:spPr>
            <a:xfrm>
              <a:off x="1812036" y="2048128"/>
              <a:ext cx="8601710" cy="1681480"/>
            </a:xfrm>
            <a:custGeom>
              <a:avLst/>
              <a:gdLst/>
              <a:ahLst/>
              <a:cxnLst/>
              <a:rect l="l" t="t" r="r" b="b"/>
              <a:pathLst>
                <a:path w="8601710" h="1681479">
                  <a:moveTo>
                    <a:pt x="1434084" y="0"/>
                  </a:moveTo>
                  <a:lnTo>
                    <a:pt x="0" y="0"/>
                  </a:lnTo>
                  <a:lnTo>
                    <a:pt x="0" y="1681099"/>
                  </a:lnTo>
                  <a:lnTo>
                    <a:pt x="1434084" y="1681099"/>
                  </a:lnTo>
                  <a:lnTo>
                    <a:pt x="1434084" y="0"/>
                  </a:lnTo>
                  <a:close/>
                </a:path>
                <a:path w="8601710" h="1681479">
                  <a:moveTo>
                    <a:pt x="5018532" y="0"/>
                  </a:moveTo>
                  <a:lnTo>
                    <a:pt x="3584448" y="0"/>
                  </a:lnTo>
                  <a:lnTo>
                    <a:pt x="3584448" y="1191895"/>
                  </a:lnTo>
                  <a:lnTo>
                    <a:pt x="5018532" y="1191895"/>
                  </a:lnTo>
                  <a:lnTo>
                    <a:pt x="5018532" y="0"/>
                  </a:lnTo>
                  <a:close/>
                </a:path>
                <a:path w="8601710" h="1681479">
                  <a:moveTo>
                    <a:pt x="8601456" y="0"/>
                  </a:moveTo>
                  <a:lnTo>
                    <a:pt x="7168896" y="0"/>
                  </a:lnTo>
                  <a:lnTo>
                    <a:pt x="7168896" y="795655"/>
                  </a:lnTo>
                  <a:lnTo>
                    <a:pt x="8601456" y="795655"/>
                  </a:lnTo>
                  <a:lnTo>
                    <a:pt x="8601456" y="0"/>
                  </a:lnTo>
                  <a:close/>
                </a:path>
              </a:pathLst>
            </a:custGeom>
            <a:solidFill>
              <a:srgbClr val="009590"/>
            </a:solidFill>
          </p:spPr>
          <p:txBody>
            <a:bodyPr wrap="square" lIns="0" tIns="0" rIns="0" bIns="0" rtlCol="0"/>
            <a:lstStyle/>
            <a:p>
              <a:endParaRPr/>
            </a:p>
          </p:txBody>
        </p:sp>
        <p:sp>
          <p:nvSpPr>
            <p:cNvPr id="9" name="object 9"/>
            <p:cNvSpPr/>
            <p:nvPr/>
          </p:nvSpPr>
          <p:spPr>
            <a:xfrm>
              <a:off x="737412" y="5105654"/>
              <a:ext cx="10751820" cy="44450"/>
            </a:xfrm>
            <a:custGeom>
              <a:avLst/>
              <a:gdLst/>
              <a:ahLst/>
              <a:cxnLst/>
              <a:rect l="l" t="t" r="r" b="b"/>
              <a:pathLst>
                <a:path w="10751820" h="44450">
                  <a:moveTo>
                    <a:pt x="0" y="0"/>
                  </a:moveTo>
                  <a:lnTo>
                    <a:pt x="10751388" y="0"/>
                  </a:lnTo>
                </a:path>
                <a:path w="10751820" h="44450">
                  <a:moveTo>
                    <a:pt x="0" y="0"/>
                  </a:moveTo>
                  <a:lnTo>
                    <a:pt x="0" y="44069"/>
                  </a:lnTo>
                </a:path>
                <a:path w="10751820" h="44450">
                  <a:moveTo>
                    <a:pt x="3583127" y="0"/>
                  </a:moveTo>
                  <a:lnTo>
                    <a:pt x="3583127" y="44069"/>
                  </a:lnTo>
                </a:path>
                <a:path w="10751820" h="44450">
                  <a:moveTo>
                    <a:pt x="7167575" y="0"/>
                  </a:moveTo>
                  <a:lnTo>
                    <a:pt x="7167575" y="44069"/>
                  </a:lnTo>
                </a:path>
                <a:path w="10751820" h="44450">
                  <a:moveTo>
                    <a:pt x="10751388" y="0"/>
                  </a:moveTo>
                  <a:lnTo>
                    <a:pt x="10751388" y="44069"/>
                  </a:lnTo>
                </a:path>
              </a:pathLst>
            </a:custGeom>
            <a:ln w="9525">
              <a:solidFill>
                <a:srgbClr val="D9D9D9"/>
              </a:solidFill>
            </a:ln>
          </p:spPr>
          <p:txBody>
            <a:bodyPr wrap="square" lIns="0" tIns="0" rIns="0" bIns="0" rtlCol="0"/>
            <a:lstStyle/>
            <a:p>
              <a:endParaRPr/>
            </a:p>
          </p:txBody>
        </p:sp>
      </p:grpSp>
      <p:sp>
        <p:nvSpPr>
          <p:cNvPr id="10" name="object 10"/>
          <p:cNvSpPr txBox="1"/>
          <p:nvPr/>
        </p:nvSpPr>
        <p:spPr>
          <a:xfrm>
            <a:off x="2129154" y="4904359"/>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3%</a:t>
            </a:r>
            <a:endParaRPr sz="1400">
              <a:latin typeface="Calibri"/>
              <a:cs typeface="Calibri"/>
            </a:endParaRPr>
          </a:p>
        </p:txBody>
      </p:sp>
      <p:sp>
        <p:nvSpPr>
          <p:cNvPr id="11" name="object 11"/>
          <p:cNvSpPr txBox="1"/>
          <p:nvPr/>
        </p:nvSpPr>
        <p:spPr>
          <a:xfrm>
            <a:off x="9344025" y="4869560"/>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7%</a:t>
            </a:r>
            <a:endParaRPr sz="1400">
              <a:latin typeface="Calibri"/>
              <a:cs typeface="Calibri"/>
            </a:endParaRPr>
          </a:p>
        </p:txBody>
      </p:sp>
      <p:sp>
        <p:nvSpPr>
          <p:cNvPr id="12" name="object 12"/>
          <p:cNvSpPr txBox="1"/>
          <p:nvPr/>
        </p:nvSpPr>
        <p:spPr>
          <a:xfrm>
            <a:off x="2407666" y="4808346"/>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5%</a:t>
            </a:r>
            <a:endParaRPr sz="1400">
              <a:latin typeface="Calibri"/>
              <a:cs typeface="Calibri"/>
            </a:endParaRPr>
          </a:p>
        </p:txBody>
      </p:sp>
      <p:sp>
        <p:nvSpPr>
          <p:cNvPr id="13" name="object 13"/>
          <p:cNvSpPr txBox="1"/>
          <p:nvPr/>
        </p:nvSpPr>
        <p:spPr>
          <a:xfrm>
            <a:off x="7992618" y="5168646"/>
            <a:ext cx="3408679" cy="368935"/>
          </a:xfrm>
          <a:prstGeom prst="rect">
            <a:avLst/>
          </a:prstGeom>
        </p:spPr>
        <p:txBody>
          <a:bodyPr vert="horz" wrap="square" lIns="0" tIns="24765" rIns="0" bIns="0" rtlCol="0">
            <a:spAutoFit/>
          </a:bodyPr>
          <a:lstStyle/>
          <a:p>
            <a:pPr marL="1558925" marR="5080" indent="-1546860">
              <a:lnSpc>
                <a:spcPts val="1320"/>
              </a:lnSpc>
              <a:spcBef>
                <a:spcPts val="195"/>
              </a:spcBef>
            </a:pPr>
            <a:r>
              <a:rPr sz="1150" dirty="0">
                <a:solidFill>
                  <a:srgbClr val="585858"/>
                </a:solidFill>
                <a:latin typeface="Arial"/>
                <a:cs typeface="Arial"/>
              </a:rPr>
              <a:t>I</a:t>
            </a:r>
            <a:r>
              <a:rPr sz="1150" spc="-15" dirty="0">
                <a:solidFill>
                  <a:srgbClr val="585858"/>
                </a:solidFill>
                <a:latin typeface="Arial"/>
                <a:cs typeface="Arial"/>
              </a:rPr>
              <a:t> </a:t>
            </a:r>
            <a:r>
              <a:rPr sz="1150" dirty="0">
                <a:solidFill>
                  <a:srgbClr val="585858"/>
                </a:solidFill>
                <a:latin typeface="Arial"/>
                <a:cs typeface="Arial"/>
              </a:rPr>
              <a:t>want</a:t>
            </a:r>
            <a:r>
              <a:rPr sz="1150" spc="-15" dirty="0">
                <a:solidFill>
                  <a:srgbClr val="585858"/>
                </a:solidFill>
                <a:latin typeface="Arial"/>
                <a:cs typeface="Arial"/>
              </a:rPr>
              <a:t> </a:t>
            </a:r>
            <a:r>
              <a:rPr sz="1150" dirty="0">
                <a:solidFill>
                  <a:srgbClr val="585858"/>
                </a:solidFill>
                <a:latin typeface="Arial"/>
                <a:cs typeface="Arial"/>
              </a:rPr>
              <a:t>to</a:t>
            </a:r>
            <a:r>
              <a:rPr sz="1150" spc="-15" dirty="0">
                <a:solidFill>
                  <a:srgbClr val="585858"/>
                </a:solidFill>
                <a:latin typeface="Arial"/>
                <a:cs typeface="Arial"/>
              </a:rPr>
              <a:t> </a:t>
            </a:r>
            <a:r>
              <a:rPr sz="1150" dirty="0">
                <a:solidFill>
                  <a:srgbClr val="585858"/>
                </a:solidFill>
                <a:latin typeface="Arial"/>
                <a:cs typeface="Arial"/>
              </a:rPr>
              <a:t>have</a:t>
            </a:r>
            <a:r>
              <a:rPr sz="1150" spc="-15" dirty="0">
                <a:solidFill>
                  <a:srgbClr val="585858"/>
                </a:solidFill>
                <a:latin typeface="Arial"/>
                <a:cs typeface="Arial"/>
              </a:rPr>
              <a:t> </a:t>
            </a:r>
            <a:r>
              <a:rPr sz="1150" dirty="0">
                <a:solidFill>
                  <a:srgbClr val="585858"/>
                </a:solidFill>
                <a:latin typeface="Arial"/>
                <a:cs typeface="Arial"/>
              </a:rPr>
              <a:t>a</a:t>
            </a:r>
            <a:r>
              <a:rPr sz="1150" spc="-15" dirty="0">
                <a:solidFill>
                  <a:srgbClr val="585858"/>
                </a:solidFill>
                <a:latin typeface="Arial"/>
                <a:cs typeface="Arial"/>
              </a:rPr>
              <a:t> </a:t>
            </a:r>
            <a:r>
              <a:rPr sz="1150" dirty="0">
                <a:solidFill>
                  <a:srgbClr val="585858"/>
                </a:solidFill>
                <a:latin typeface="Arial"/>
                <a:cs typeface="Arial"/>
              </a:rPr>
              <a:t>say</a:t>
            </a:r>
            <a:r>
              <a:rPr sz="1150" spc="-10" dirty="0">
                <a:solidFill>
                  <a:srgbClr val="585858"/>
                </a:solidFill>
                <a:latin typeface="Arial"/>
                <a:cs typeface="Arial"/>
              </a:rPr>
              <a:t> </a:t>
            </a:r>
            <a:r>
              <a:rPr sz="1150" dirty="0">
                <a:solidFill>
                  <a:srgbClr val="585858"/>
                </a:solidFill>
                <a:latin typeface="Arial"/>
                <a:cs typeface="Arial"/>
              </a:rPr>
              <a:t>about</a:t>
            </a:r>
            <a:r>
              <a:rPr sz="1150" spc="-15" dirty="0">
                <a:solidFill>
                  <a:srgbClr val="585858"/>
                </a:solidFill>
                <a:latin typeface="Arial"/>
                <a:cs typeface="Arial"/>
              </a:rPr>
              <a:t> </a:t>
            </a:r>
            <a:r>
              <a:rPr sz="1150" dirty="0">
                <a:solidFill>
                  <a:srgbClr val="585858"/>
                </a:solidFill>
                <a:latin typeface="Arial"/>
                <a:cs typeface="Arial"/>
              </a:rPr>
              <a:t>what</a:t>
            </a:r>
            <a:r>
              <a:rPr sz="1150" spc="-10" dirty="0">
                <a:solidFill>
                  <a:srgbClr val="585858"/>
                </a:solidFill>
                <a:latin typeface="Arial"/>
                <a:cs typeface="Arial"/>
              </a:rPr>
              <a:t> </a:t>
            </a:r>
            <a:r>
              <a:rPr sz="1150" dirty="0">
                <a:solidFill>
                  <a:srgbClr val="585858"/>
                </a:solidFill>
                <a:latin typeface="Arial"/>
                <a:cs typeface="Arial"/>
              </a:rPr>
              <a:t>happens</a:t>
            </a:r>
            <a:r>
              <a:rPr sz="1150" spc="-10" dirty="0">
                <a:solidFill>
                  <a:srgbClr val="585858"/>
                </a:solidFill>
                <a:latin typeface="Arial"/>
                <a:cs typeface="Arial"/>
              </a:rPr>
              <a:t> </a:t>
            </a:r>
            <a:r>
              <a:rPr sz="1150" dirty="0">
                <a:solidFill>
                  <a:srgbClr val="585858"/>
                </a:solidFill>
                <a:latin typeface="Arial"/>
                <a:cs typeface="Arial"/>
              </a:rPr>
              <a:t>in</a:t>
            </a:r>
            <a:r>
              <a:rPr sz="1150" spc="-15" dirty="0">
                <a:solidFill>
                  <a:srgbClr val="585858"/>
                </a:solidFill>
                <a:latin typeface="Arial"/>
                <a:cs typeface="Arial"/>
              </a:rPr>
              <a:t> </a:t>
            </a:r>
            <a:r>
              <a:rPr sz="1150" dirty="0">
                <a:solidFill>
                  <a:srgbClr val="585858"/>
                </a:solidFill>
                <a:latin typeface="Arial"/>
                <a:cs typeface="Arial"/>
              </a:rPr>
              <a:t>my</a:t>
            </a:r>
            <a:r>
              <a:rPr sz="1150" spc="-20" dirty="0">
                <a:solidFill>
                  <a:srgbClr val="585858"/>
                </a:solidFill>
                <a:latin typeface="Arial"/>
                <a:cs typeface="Arial"/>
              </a:rPr>
              <a:t> </a:t>
            </a:r>
            <a:r>
              <a:rPr sz="1150" spc="-10" dirty="0">
                <a:solidFill>
                  <a:srgbClr val="585858"/>
                </a:solidFill>
                <a:latin typeface="Arial"/>
                <a:cs typeface="Arial"/>
              </a:rPr>
              <a:t>local </a:t>
            </a:r>
            <a:r>
              <a:rPr sz="1150" spc="-20" dirty="0">
                <a:solidFill>
                  <a:srgbClr val="585858"/>
                </a:solidFill>
                <a:latin typeface="Arial"/>
                <a:cs typeface="Arial"/>
              </a:rPr>
              <a:t>area</a:t>
            </a:r>
            <a:endParaRPr sz="1150">
              <a:latin typeface="Arial"/>
              <a:cs typeface="Arial"/>
            </a:endParaRPr>
          </a:p>
        </p:txBody>
      </p:sp>
      <p:sp>
        <p:nvSpPr>
          <p:cNvPr id="14" name="object 14"/>
          <p:cNvSpPr/>
          <p:nvPr/>
        </p:nvSpPr>
        <p:spPr>
          <a:xfrm>
            <a:off x="2006600" y="5837421"/>
            <a:ext cx="90805" cy="90805"/>
          </a:xfrm>
          <a:custGeom>
            <a:avLst/>
            <a:gdLst/>
            <a:ahLst/>
            <a:cxnLst/>
            <a:rect l="l" t="t" r="r" b="b"/>
            <a:pathLst>
              <a:path w="90805" h="90804">
                <a:moveTo>
                  <a:pt x="90697" y="0"/>
                </a:moveTo>
                <a:lnTo>
                  <a:pt x="0" y="0"/>
                </a:lnTo>
                <a:lnTo>
                  <a:pt x="0" y="90697"/>
                </a:lnTo>
                <a:lnTo>
                  <a:pt x="90697" y="90697"/>
                </a:lnTo>
                <a:lnTo>
                  <a:pt x="90697" y="0"/>
                </a:lnTo>
                <a:close/>
              </a:path>
            </a:pathLst>
          </a:custGeom>
          <a:solidFill>
            <a:srgbClr val="009590"/>
          </a:solidFill>
        </p:spPr>
        <p:txBody>
          <a:bodyPr wrap="square" lIns="0" tIns="0" rIns="0" bIns="0" rtlCol="0"/>
          <a:lstStyle/>
          <a:p>
            <a:endParaRPr/>
          </a:p>
        </p:txBody>
      </p:sp>
      <p:sp>
        <p:nvSpPr>
          <p:cNvPr id="15" name="object 15"/>
          <p:cNvSpPr txBox="1"/>
          <p:nvPr/>
        </p:nvSpPr>
        <p:spPr>
          <a:xfrm>
            <a:off x="820013" y="5168646"/>
            <a:ext cx="3416935" cy="808355"/>
          </a:xfrm>
          <a:prstGeom prst="rect">
            <a:avLst/>
          </a:prstGeom>
        </p:spPr>
        <p:txBody>
          <a:bodyPr vert="horz" wrap="square" lIns="0" tIns="24765" rIns="0" bIns="0" rtlCol="0">
            <a:spAutoFit/>
          </a:bodyPr>
          <a:lstStyle/>
          <a:p>
            <a:pPr marL="12065" marR="5080" algn="ctr">
              <a:lnSpc>
                <a:spcPts val="1320"/>
              </a:lnSpc>
              <a:spcBef>
                <a:spcPts val="195"/>
              </a:spcBef>
            </a:pPr>
            <a:r>
              <a:rPr sz="1150" dirty="0">
                <a:solidFill>
                  <a:srgbClr val="585858"/>
                </a:solidFill>
                <a:latin typeface="Arial"/>
                <a:cs typeface="Arial"/>
              </a:rPr>
              <a:t>The</a:t>
            </a:r>
            <a:r>
              <a:rPr sz="1150" spc="-25" dirty="0">
                <a:solidFill>
                  <a:srgbClr val="585858"/>
                </a:solidFill>
                <a:latin typeface="Arial"/>
                <a:cs typeface="Arial"/>
              </a:rPr>
              <a:t> </a:t>
            </a:r>
            <a:r>
              <a:rPr sz="1150" dirty="0">
                <a:solidFill>
                  <a:srgbClr val="585858"/>
                </a:solidFill>
                <a:latin typeface="Arial"/>
                <a:cs typeface="Arial"/>
              </a:rPr>
              <a:t>10</a:t>
            </a:r>
            <a:r>
              <a:rPr sz="1150" spc="-25" dirty="0">
                <a:solidFill>
                  <a:srgbClr val="585858"/>
                </a:solidFill>
                <a:latin typeface="Arial"/>
                <a:cs typeface="Arial"/>
              </a:rPr>
              <a:t> </a:t>
            </a:r>
            <a:r>
              <a:rPr sz="1150" dirty="0">
                <a:solidFill>
                  <a:srgbClr val="585858"/>
                </a:solidFill>
                <a:latin typeface="Arial"/>
                <a:cs typeface="Arial"/>
              </a:rPr>
              <a:t>councils</a:t>
            </a:r>
            <a:r>
              <a:rPr sz="1150" spc="-25" dirty="0">
                <a:solidFill>
                  <a:srgbClr val="585858"/>
                </a:solidFill>
                <a:latin typeface="Arial"/>
                <a:cs typeface="Arial"/>
              </a:rPr>
              <a:t> </a:t>
            </a:r>
            <a:r>
              <a:rPr sz="1150" dirty="0">
                <a:solidFill>
                  <a:srgbClr val="585858"/>
                </a:solidFill>
                <a:latin typeface="Arial"/>
                <a:cs typeface="Arial"/>
              </a:rPr>
              <a:t>in</a:t>
            </a:r>
            <a:r>
              <a:rPr sz="1150" spc="-25" dirty="0">
                <a:solidFill>
                  <a:srgbClr val="585858"/>
                </a:solidFill>
                <a:latin typeface="Arial"/>
                <a:cs typeface="Arial"/>
              </a:rPr>
              <a:t> </a:t>
            </a:r>
            <a:r>
              <a:rPr sz="1150" dirty="0">
                <a:solidFill>
                  <a:srgbClr val="585858"/>
                </a:solidFill>
                <a:latin typeface="Arial"/>
                <a:cs typeface="Arial"/>
              </a:rPr>
              <a:t>Greater</a:t>
            </a:r>
            <a:r>
              <a:rPr sz="1150" spc="-20" dirty="0">
                <a:solidFill>
                  <a:srgbClr val="585858"/>
                </a:solidFill>
                <a:latin typeface="Arial"/>
                <a:cs typeface="Arial"/>
              </a:rPr>
              <a:t> </a:t>
            </a:r>
            <a:r>
              <a:rPr sz="1150" dirty="0">
                <a:solidFill>
                  <a:srgbClr val="585858"/>
                </a:solidFill>
                <a:latin typeface="Arial"/>
                <a:cs typeface="Arial"/>
              </a:rPr>
              <a:t>Manchester</a:t>
            </a:r>
            <a:r>
              <a:rPr sz="1150" spc="-20" dirty="0">
                <a:solidFill>
                  <a:srgbClr val="585858"/>
                </a:solidFill>
                <a:latin typeface="Arial"/>
                <a:cs typeface="Arial"/>
              </a:rPr>
              <a:t> </a:t>
            </a:r>
            <a:r>
              <a:rPr sz="1150" dirty="0">
                <a:solidFill>
                  <a:srgbClr val="585858"/>
                </a:solidFill>
                <a:latin typeface="Arial"/>
                <a:cs typeface="Arial"/>
              </a:rPr>
              <a:t>should</a:t>
            </a:r>
            <a:r>
              <a:rPr sz="1150" spc="-25" dirty="0">
                <a:solidFill>
                  <a:srgbClr val="585858"/>
                </a:solidFill>
                <a:latin typeface="Arial"/>
                <a:cs typeface="Arial"/>
              </a:rPr>
              <a:t> </a:t>
            </a:r>
            <a:r>
              <a:rPr sz="1150" spc="-20" dirty="0">
                <a:solidFill>
                  <a:srgbClr val="585858"/>
                </a:solidFill>
                <a:latin typeface="Arial"/>
                <a:cs typeface="Arial"/>
              </a:rPr>
              <a:t>work </a:t>
            </a:r>
            <a:r>
              <a:rPr sz="1150" dirty="0">
                <a:solidFill>
                  <a:srgbClr val="585858"/>
                </a:solidFill>
                <a:latin typeface="Arial"/>
                <a:cs typeface="Arial"/>
              </a:rPr>
              <a:t>together</a:t>
            </a:r>
            <a:r>
              <a:rPr sz="1150" spc="-35" dirty="0">
                <a:solidFill>
                  <a:srgbClr val="585858"/>
                </a:solidFill>
                <a:latin typeface="Arial"/>
                <a:cs typeface="Arial"/>
              </a:rPr>
              <a:t> </a:t>
            </a:r>
            <a:r>
              <a:rPr sz="1150" dirty="0">
                <a:solidFill>
                  <a:srgbClr val="585858"/>
                </a:solidFill>
                <a:latin typeface="Arial"/>
                <a:cs typeface="Arial"/>
              </a:rPr>
              <a:t>when</a:t>
            </a:r>
            <a:r>
              <a:rPr sz="1150" spc="-30" dirty="0">
                <a:solidFill>
                  <a:srgbClr val="585858"/>
                </a:solidFill>
                <a:latin typeface="Arial"/>
                <a:cs typeface="Arial"/>
              </a:rPr>
              <a:t> </a:t>
            </a:r>
            <a:r>
              <a:rPr sz="1150" dirty="0">
                <a:solidFill>
                  <a:srgbClr val="585858"/>
                </a:solidFill>
                <a:latin typeface="Arial"/>
                <a:cs typeface="Arial"/>
              </a:rPr>
              <a:t>there</a:t>
            </a:r>
            <a:r>
              <a:rPr sz="1150" spc="-25" dirty="0">
                <a:solidFill>
                  <a:srgbClr val="585858"/>
                </a:solidFill>
                <a:latin typeface="Arial"/>
                <a:cs typeface="Arial"/>
              </a:rPr>
              <a:t> </a:t>
            </a:r>
            <a:r>
              <a:rPr sz="1150" dirty="0">
                <a:solidFill>
                  <a:srgbClr val="585858"/>
                </a:solidFill>
                <a:latin typeface="Arial"/>
                <a:cs typeface="Arial"/>
              </a:rPr>
              <a:t>are</a:t>
            </a:r>
            <a:r>
              <a:rPr sz="1150" spc="-30" dirty="0">
                <a:solidFill>
                  <a:srgbClr val="585858"/>
                </a:solidFill>
                <a:latin typeface="Arial"/>
                <a:cs typeface="Arial"/>
              </a:rPr>
              <a:t> </a:t>
            </a:r>
            <a:r>
              <a:rPr sz="1150" dirty="0">
                <a:solidFill>
                  <a:srgbClr val="585858"/>
                </a:solidFill>
                <a:latin typeface="Arial"/>
                <a:cs typeface="Arial"/>
              </a:rPr>
              <a:t>issues</a:t>
            </a:r>
            <a:r>
              <a:rPr sz="1150" spc="-30" dirty="0">
                <a:solidFill>
                  <a:srgbClr val="585858"/>
                </a:solidFill>
                <a:latin typeface="Arial"/>
                <a:cs typeface="Arial"/>
              </a:rPr>
              <a:t> </a:t>
            </a:r>
            <a:r>
              <a:rPr sz="1150" dirty="0">
                <a:solidFill>
                  <a:srgbClr val="585858"/>
                </a:solidFill>
                <a:latin typeface="Arial"/>
                <a:cs typeface="Arial"/>
              </a:rPr>
              <a:t>affecting</a:t>
            </a:r>
            <a:r>
              <a:rPr sz="1150" spc="-30" dirty="0">
                <a:solidFill>
                  <a:srgbClr val="585858"/>
                </a:solidFill>
                <a:latin typeface="Arial"/>
                <a:cs typeface="Arial"/>
              </a:rPr>
              <a:t> </a:t>
            </a:r>
            <a:r>
              <a:rPr sz="1150" dirty="0">
                <a:solidFill>
                  <a:srgbClr val="585858"/>
                </a:solidFill>
                <a:latin typeface="Arial"/>
                <a:cs typeface="Arial"/>
              </a:rPr>
              <a:t>everyone</a:t>
            </a:r>
            <a:r>
              <a:rPr sz="1150" spc="-30" dirty="0">
                <a:solidFill>
                  <a:srgbClr val="585858"/>
                </a:solidFill>
                <a:latin typeface="Arial"/>
                <a:cs typeface="Arial"/>
              </a:rPr>
              <a:t> </a:t>
            </a:r>
            <a:r>
              <a:rPr sz="1150" spc="-35" dirty="0">
                <a:solidFill>
                  <a:srgbClr val="585858"/>
                </a:solidFill>
                <a:latin typeface="Arial"/>
                <a:cs typeface="Arial"/>
              </a:rPr>
              <a:t>in </a:t>
            </a:r>
            <a:r>
              <a:rPr sz="1150" dirty="0">
                <a:solidFill>
                  <a:srgbClr val="585858"/>
                </a:solidFill>
                <a:latin typeface="Arial"/>
                <a:cs typeface="Arial"/>
              </a:rPr>
              <a:t>the</a:t>
            </a:r>
            <a:r>
              <a:rPr sz="1150" spc="-20" dirty="0">
                <a:solidFill>
                  <a:srgbClr val="585858"/>
                </a:solidFill>
                <a:latin typeface="Arial"/>
                <a:cs typeface="Arial"/>
              </a:rPr>
              <a:t> </a:t>
            </a:r>
            <a:r>
              <a:rPr sz="1150" spc="-10" dirty="0">
                <a:solidFill>
                  <a:srgbClr val="585858"/>
                </a:solidFill>
                <a:latin typeface="Arial"/>
                <a:cs typeface="Arial"/>
              </a:rPr>
              <a:t>region</a:t>
            </a:r>
            <a:endParaRPr sz="1150">
              <a:latin typeface="Arial"/>
              <a:cs typeface="Arial"/>
            </a:endParaRPr>
          </a:p>
          <a:p>
            <a:pPr marL="280670" algn="ctr">
              <a:lnSpc>
                <a:spcPct val="100000"/>
              </a:lnSpc>
              <a:spcBef>
                <a:spcPts val="545"/>
              </a:spcBef>
            </a:pPr>
            <a:r>
              <a:rPr sz="1300" dirty="0">
                <a:solidFill>
                  <a:srgbClr val="585858"/>
                </a:solidFill>
                <a:latin typeface="Calibri"/>
                <a:cs typeface="Calibri"/>
              </a:rPr>
              <a:t>Definitely</a:t>
            </a:r>
            <a:r>
              <a:rPr sz="1300" spc="-60" dirty="0">
                <a:solidFill>
                  <a:srgbClr val="585858"/>
                </a:solidFill>
                <a:latin typeface="Calibri"/>
                <a:cs typeface="Calibri"/>
              </a:rPr>
              <a:t> </a:t>
            </a:r>
            <a:r>
              <a:rPr sz="1300" spc="-20" dirty="0">
                <a:solidFill>
                  <a:srgbClr val="585858"/>
                </a:solidFill>
                <a:latin typeface="Calibri"/>
                <a:cs typeface="Calibri"/>
              </a:rPr>
              <a:t>agree</a:t>
            </a:r>
            <a:endParaRPr sz="1300">
              <a:latin typeface="Calibri"/>
              <a:cs typeface="Calibri"/>
            </a:endParaRPr>
          </a:p>
        </p:txBody>
      </p:sp>
      <p:sp>
        <p:nvSpPr>
          <p:cNvPr id="16" name="object 16"/>
          <p:cNvSpPr/>
          <p:nvPr/>
        </p:nvSpPr>
        <p:spPr>
          <a:xfrm>
            <a:off x="4362830" y="5837421"/>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6CD4CE"/>
          </a:solidFill>
        </p:spPr>
        <p:txBody>
          <a:bodyPr wrap="square" lIns="0" tIns="0" rIns="0" bIns="0" rtlCol="0"/>
          <a:lstStyle/>
          <a:p>
            <a:endParaRPr/>
          </a:p>
        </p:txBody>
      </p:sp>
      <p:sp>
        <p:nvSpPr>
          <p:cNvPr id="17" name="object 17"/>
          <p:cNvSpPr/>
          <p:nvPr/>
        </p:nvSpPr>
        <p:spPr>
          <a:xfrm>
            <a:off x="6587997" y="5837421"/>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FF9999"/>
          </a:solidFill>
        </p:spPr>
        <p:txBody>
          <a:bodyPr wrap="square" lIns="0" tIns="0" rIns="0" bIns="0" rtlCol="0"/>
          <a:lstStyle/>
          <a:p>
            <a:endParaRPr/>
          </a:p>
        </p:txBody>
      </p:sp>
      <p:sp>
        <p:nvSpPr>
          <p:cNvPr id="18" name="object 18"/>
          <p:cNvSpPr txBox="1"/>
          <p:nvPr/>
        </p:nvSpPr>
        <p:spPr>
          <a:xfrm>
            <a:off x="4383785" y="5168646"/>
            <a:ext cx="3469640" cy="808355"/>
          </a:xfrm>
          <a:prstGeom prst="rect">
            <a:avLst/>
          </a:prstGeom>
        </p:spPr>
        <p:txBody>
          <a:bodyPr vert="horz" wrap="square" lIns="0" tIns="24765" rIns="0" bIns="0" rtlCol="0">
            <a:spAutoFit/>
          </a:bodyPr>
          <a:lstStyle/>
          <a:p>
            <a:pPr marL="12065" marR="17145" indent="635" algn="ctr">
              <a:lnSpc>
                <a:spcPts val="1320"/>
              </a:lnSpc>
              <a:spcBef>
                <a:spcPts val="195"/>
              </a:spcBef>
            </a:pPr>
            <a:r>
              <a:rPr sz="1150" dirty="0">
                <a:solidFill>
                  <a:srgbClr val="585858"/>
                </a:solidFill>
                <a:latin typeface="Arial"/>
                <a:cs typeface="Arial"/>
              </a:rPr>
              <a:t>It's</a:t>
            </a:r>
            <a:r>
              <a:rPr sz="1150" spc="-30" dirty="0">
                <a:solidFill>
                  <a:srgbClr val="585858"/>
                </a:solidFill>
                <a:latin typeface="Arial"/>
                <a:cs typeface="Arial"/>
              </a:rPr>
              <a:t> </a:t>
            </a:r>
            <a:r>
              <a:rPr sz="1150" dirty="0">
                <a:solidFill>
                  <a:srgbClr val="585858"/>
                </a:solidFill>
                <a:latin typeface="Arial"/>
                <a:cs typeface="Arial"/>
              </a:rPr>
              <a:t>important</a:t>
            </a:r>
            <a:r>
              <a:rPr sz="1150" spc="-25" dirty="0">
                <a:solidFill>
                  <a:srgbClr val="585858"/>
                </a:solidFill>
                <a:latin typeface="Arial"/>
                <a:cs typeface="Arial"/>
              </a:rPr>
              <a:t> </a:t>
            </a:r>
            <a:r>
              <a:rPr sz="1150" dirty="0">
                <a:solidFill>
                  <a:srgbClr val="585858"/>
                </a:solidFill>
                <a:latin typeface="Arial"/>
                <a:cs typeface="Arial"/>
              </a:rPr>
              <a:t>that</a:t>
            </a:r>
            <a:r>
              <a:rPr sz="1150" spc="-15" dirty="0">
                <a:solidFill>
                  <a:srgbClr val="585858"/>
                </a:solidFill>
                <a:latin typeface="Arial"/>
                <a:cs typeface="Arial"/>
              </a:rPr>
              <a:t> </a:t>
            </a:r>
            <a:r>
              <a:rPr sz="1150" dirty="0">
                <a:solidFill>
                  <a:srgbClr val="585858"/>
                </a:solidFill>
                <a:latin typeface="Arial"/>
                <a:cs typeface="Arial"/>
              </a:rPr>
              <a:t>services</a:t>
            </a:r>
            <a:r>
              <a:rPr sz="1150" spc="-20" dirty="0">
                <a:solidFill>
                  <a:srgbClr val="585858"/>
                </a:solidFill>
                <a:latin typeface="Arial"/>
                <a:cs typeface="Arial"/>
              </a:rPr>
              <a:t> </a:t>
            </a:r>
            <a:r>
              <a:rPr sz="1150" dirty="0">
                <a:solidFill>
                  <a:srgbClr val="585858"/>
                </a:solidFill>
                <a:latin typeface="Arial"/>
                <a:cs typeface="Arial"/>
              </a:rPr>
              <a:t>in</a:t>
            </a:r>
            <a:r>
              <a:rPr sz="1150" spc="-25" dirty="0">
                <a:solidFill>
                  <a:srgbClr val="585858"/>
                </a:solidFill>
                <a:latin typeface="Arial"/>
                <a:cs typeface="Arial"/>
              </a:rPr>
              <a:t> </a:t>
            </a:r>
            <a:r>
              <a:rPr sz="1150" dirty="0">
                <a:solidFill>
                  <a:srgbClr val="585858"/>
                </a:solidFill>
                <a:latin typeface="Arial"/>
                <a:cs typeface="Arial"/>
              </a:rPr>
              <a:t>my</a:t>
            </a:r>
            <a:r>
              <a:rPr sz="1150" spc="-30" dirty="0">
                <a:solidFill>
                  <a:srgbClr val="585858"/>
                </a:solidFill>
                <a:latin typeface="Arial"/>
                <a:cs typeface="Arial"/>
              </a:rPr>
              <a:t> </a:t>
            </a:r>
            <a:r>
              <a:rPr sz="1150" dirty="0">
                <a:solidFill>
                  <a:srgbClr val="585858"/>
                </a:solidFill>
                <a:latin typeface="Arial"/>
                <a:cs typeface="Arial"/>
              </a:rPr>
              <a:t>local</a:t>
            </a:r>
            <a:r>
              <a:rPr sz="1150" spc="-25" dirty="0">
                <a:solidFill>
                  <a:srgbClr val="585858"/>
                </a:solidFill>
                <a:latin typeface="Arial"/>
                <a:cs typeface="Arial"/>
              </a:rPr>
              <a:t> </a:t>
            </a:r>
            <a:r>
              <a:rPr sz="1150" dirty="0">
                <a:solidFill>
                  <a:srgbClr val="585858"/>
                </a:solidFill>
                <a:latin typeface="Arial"/>
                <a:cs typeface="Arial"/>
              </a:rPr>
              <a:t>area</a:t>
            </a:r>
            <a:r>
              <a:rPr sz="1150" spc="-30" dirty="0">
                <a:solidFill>
                  <a:srgbClr val="585858"/>
                </a:solidFill>
                <a:latin typeface="Arial"/>
                <a:cs typeface="Arial"/>
              </a:rPr>
              <a:t> </a:t>
            </a:r>
            <a:r>
              <a:rPr sz="1150" spc="-25" dirty="0">
                <a:solidFill>
                  <a:srgbClr val="585858"/>
                </a:solidFill>
                <a:latin typeface="Arial"/>
                <a:cs typeface="Arial"/>
              </a:rPr>
              <a:t>are </a:t>
            </a:r>
            <a:r>
              <a:rPr sz="1150" dirty="0">
                <a:solidFill>
                  <a:srgbClr val="585858"/>
                </a:solidFill>
                <a:latin typeface="Arial"/>
                <a:cs typeface="Arial"/>
              </a:rPr>
              <a:t>developed</a:t>
            </a:r>
            <a:r>
              <a:rPr sz="1150" spc="-15" dirty="0">
                <a:solidFill>
                  <a:srgbClr val="585858"/>
                </a:solidFill>
                <a:latin typeface="Arial"/>
                <a:cs typeface="Arial"/>
              </a:rPr>
              <a:t> </a:t>
            </a:r>
            <a:r>
              <a:rPr sz="1150" dirty="0">
                <a:solidFill>
                  <a:srgbClr val="585858"/>
                </a:solidFill>
                <a:latin typeface="Arial"/>
                <a:cs typeface="Arial"/>
              </a:rPr>
              <a:t>and</a:t>
            </a:r>
            <a:r>
              <a:rPr sz="1150" spc="-15" dirty="0">
                <a:solidFill>
                  <a:srgbClr val="585858"/>
                </a:solidFill>
                <a:latin typeface="Arial"/>
                <a:cs typeface="Arial"/>
              </a:rPr>
              <a:t> </a:t>
            </a:r>
            <a:r>
              <a:rPr sz="1150" dirty="0">
                <a:solidFill>
                  <a:srgbClr val="585858"/>
                </a:solidFill>
                <a:latin typeface="Arial"/>
                <a:cs typeface="Arial"/>
              </a:rPr>
              <a:t>influenced</a:t>
            </a:r>
            <a:r>
              <a:rPr sz="1150" spc="-15" dirty="0">
                <a:solidFill>
                  <a:srgbClr val="585858"/>
                </a:solidFill>
                <a:latin typeface="Arial"/>
                <a:cs typeface="Arial"/>
              </a:rPr>
              <a:t> </a:t>
            </a:r>
            <a:r>
              <a:rPr sz="1150" dirty="0">
                <a:solidFill>
                  <a:srgbClr val="585858"/>
                </a:solidFill>
                <a:latin typeface="Arial"/>
                <a:cs typeface="Arial"/>
              </a:rPr>
              <a:t>by</a:t>
            </a:r>
            <a:r>
              <a:rPr sz="1150" spc="-10" dirty="0">
                <a:solidFill>
                  <a:srgbClr val="585858"/>
                </a:solidFill>
                <a:latin typeface="Arial"/>
                <a:cs typeface="Arial"/>
              </a:rPr>
              <a:t> </a:t>
            </a:r>
            <a:r>
              <a:rPr sz="1150" dirty="0">
                <a:solidFill>
                  <a:srgbClr val="585858"/>
                </a:solidFill>
                <a:latin typeface="Arial"/>
                <a:cs typeface="Arial"/>
              </a:rPr>
              <a:t>the</a:t>
            </a:r>
            <a:r>
              <a:rPr sz="1150" spc="-15" dirty="0">
                <a:solidFill>
                  <a:srgbClr val="585858"/>
                </a:solidFill>
                <a:latin typeface="Arial"/>
                <a:cs typeface="Arial"/>
              </a:rPr>
              <a:t> </a:t>
            </a:r>
            <a:r>
              <a:rPr sz="1150" dirty="0">
                <a:solidFill>
                  <a:srgbClr val="585858"/>
                </a:solidFill>
                <a:latin typeface="Arial"/>
                <a:cs typeface="Arial"/>
              </a:rPr>
              <a:t>people</a:t>
            </a:r>
            <a:r>
              <a:rPr sz="1150" spc="-10" dirty="0">
                <a:solidFill>
                  <a:srgbClr val="585858"/>
                </a:solidFill>
                <a:latin typeface="Arial"/>
                <a:cs typeface="Arial"/>
              </a:rPr>
              <a:t> </a:t>
            </a:r>
            <a:r>
              <a:rPr sz="1150" dirty="0">
                <a:solidFill>
                  <a:srgbClr val="585858"/>
                </a:solidFill>
                <a:latin typeface="Arial"/>
                <a:cs typeface="Arial"/>
              </a:rPr>
              <a:t>who</a:t>
            </a:r>
            <a:r>
              <a:rPr sz="1150" spc="-15" dirty="0">
                <a:solidFill>
                  <a:srgbClr val="585858"/>
                </a:solidFill>
                <a:latin typeface="Arial"/>
                <a:cs typeface="Arial"/>
              </a:rPr>
              <a:t> </a:t>
            </a:r>
            <a:r>
              <a:rPr sz="1150" dirty="0">
                <a:solidFill>
                  <a:srgbClr val="585858"/>
                </a:solidFill>
                <a:latin typeface="Arial"/>
                <a:cs typeface="Arial"/>
              </a:rPr>
              <a:t>live</a:t>
            </a:r>
            <a:r>
              <a:rPr sz="1150" spc="-15" dirty="0">
                <a:solidFill>
                  <a:srgbClr val="585858"/>
                </a:solidFill>
                <a:latin typeface="Arial"/>
                <a:cs typeface="Arial"/>
              </a:rPr>
              <a:t> </a:t>
            </a:r>
            <a:r>
              <a:rPr sz="1150" spc="-25" dirty="0">
                <a:solidFill>
                  <a:srgbClr val="585858"/>
                </a:solidFill>
                <a:latin typeface="Arial"/>
                <a:cs typeface="Arial"/>
              </a:rPr>
              <a:t>and </a:t>
            </a:r>
            <a:r>
              <a:rPr sz="1150" dirty="0">
                <a:solidFill>
                  <a:srgbClr val="585858"/>
                </a:solidFill>
                <a:latin typeface="Arial"/>
                <a:cs typeface="Arial"/>
              </a:rPr>
              <a:t>work</a:t>
            </a:r>
            <a:r>
              <a:rPr sz="1150" spc="-20" dirty="0">
                <a:solidFill>
                  <a:srgbClr val="585858"/>
                </a:solidFill>
                <a:latin typeface="Arial"/>
                <a:cs typeface="Arial"/>
              </a:rPr>
              <a:t> here</a:t>
            </a:r>
            <a:endParaRPr sz="1150">
              <a:latin typeface="Arial"/>
              <a:cs typeface="Arial"/>
            </a:endParaRPr>
          </a:p>
          <a:p>
            <a:pPr marL="110489">
              <a:lnSpc>
                <a:spcPct val="100000"/>
              </a:lnSpc>
              <a:spcBef>
                <a:spcPts val="545"/>
              </a:spcBef>
              <a:tabLst>
                <a:tab pos="2336165" algn="l"/>
              </a:tabLst>
            </a:pPr>
            <a:r>
              <a:rPr sz="1300" dirty="0">
                <a:solidFill>
                  <a:srgbClr val="585858"/>
                </a:solidFill>
                <a:latin typeface="Calibri"/>
                <a:cs typeface="Calibri"/>
              </a:rPr>
              <a:t>Tend</a:t>
            </a:r>
            <a:r>
              <a:rPr sz="1300" spc="-30" dirty="0">
                <a:solidFill>
                  <a:srgbClr val="585858"/>
                </a:solidFill>
                <a:latin typeface="Calibri"/>
                <a:cs typeface="Calibri"/>
              </a:rPr>
              <a:t> </a:t>
            </a:r>
            <a:r>
              <a:rPr sz="1300" dirty="0">
                <a:solidFill>
                  <a:srgbClr val="585858"/>
                </a:solidFill>
                <a:latin typeface="Calibri"/>
                <a:cs typeface="Calibri"/>
              </a:rPr>
              <a:t>to</a:t>
            </a:r>
            <a:r>
              <a:rPr sz="1300" spc="-25" dirty="0">
                <a:solidFill>
                  <a:srgbClr val="585858"/>
                </a:solidFill>
                <a:latin typeface="Calibri"/>
                <a:cs typeface="Calibri"/>
              </a:rPr>
              <a:t> </a:t>
            </a:r>
            <a:r>
              <a:rPr sz="1300" spc="-10" dirty="0">
                <a:solidFill>
                  <a:srgbClr val="585858"/>
                </a:solidFill>
                <a:latin typeface="Calibri"/>
                <a:cs typeface="Calibri"/>
              </a:rPr>
              <a:t>agree</a:t>
            </a:r>
            <a:r>
              <a:rPr sz="1300" dirty="0">
                <a:solidFill>
                  <a:srgbClr val="585858"/>
                </a:solidFill>
                <a:latin typeface="Calibri"/>
                <a:cs typeface="Calibri"/>
              </a:rPr>
              <a:t>	Tend</a:t>
            </a:r>
            <a:r>
              <a:rPr sz="1300" spc="-30" dirty="0">
                <a:solidFill>
                  <a:srgbClr val="585858"/>
                </a:solidFill>
                <a:latin typeface="Calibri"/>
                <a:cs typeface="Calibri"/>
              </a:rPr>
              <a:t> </a:t>
            </a:r>
            <a:r>
              <a:rPr sz="1300" dirty="0">
                <a:solidFill>
                  <a:srgbClr val="585858"/>
                </a:solidFill>
                <a:latin typeface="Calibri"/>
                <a:cs typeface="Calibri"/>
              </a:rPr>
              <a:t>to</a:t>
            </a:r>
            <a:r>
              <a:rPr sz="1300" spc="-25" dirty="0">
                <a:solidFill>
                  <a:srgbClr val="585858"/>
                </a:solidFill>
                <a:latin typeface="Calibri"/>
                <a:cs typeface="Calibri"/>
              </a:rPr>
              <a:t> </a:t>
            </a:r>
            <a:r>
              <a:rPr sz="1300" spc="-10" dirty="0">
                <a:solidFill>
                  <a:srgbClr val="585858"/>
                </a:solidFill>
                <a:latin typeface="Calibri"/>
                <a:cs typeface="Calibri"/>
              </a:rPr>
              <a:t>disagree</a:t>
            </a:r>
            <a:endParaRPr sz="1300">
              <a:latin typeface="Calibri"/>
              <a:cs typeface="Calibri"/>
            </a:endParaRPr>
          </a:p>
        </p:txBody>
      </p:sp>
      <p:sp>
        <p:nvSpPr>
          <p:cNvPr id="19" name="object 19"/>
          <p:cNvSpPr/>
          <p:nvPr/>
        </p:nvSpPr>
        <p:spPr>
          <a:xfrm>
            <a:off x="9002394" y="5837421"/>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FF0000"/>
          </a:solidFill>
        </p:spPr>
        <p:txBody>
          <a:bodyPr wrap="square" lIns="0" tIns="0" rIns="0" bIns="0" rtlCol="0"/>
          <a:lstStyle/>
          <a:p>
            <a:endParaRPr/>
          </a:p>
        </p:txBody>
      </p:sp>
      <p:sp>
        <p:nvSpPr>
          <p:cNvPr id="20" name="object 20"/>
          <p:cNvSpPr txBox="1"/>
          <p:nvPr/>
        </p:nvSpPr>
        <p:spPr>
          <a:xfrm>
            <a:off x="9122156" y="5753811"/>
            <a:ext cx="127698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Calibri"/>
                <a:cs typeface="Calibri"/>
              </a:rPr>
              <a:t>Definitely</a:t>
            </a:r>
            <a:r>
              <a:rPr sz="1300" spc="-60" dirty="0">
                <a:solidFill>
                  <a:srgbClr val="585858"/>
                </a:solidFill>
                <a:latin typeface="Calibri"/>
                <a:cs typeface="Calibri"/>
              </a:rPr>
              <a:t> </a:t>
            </a:r>
            <a:r>
              <a:rPr sz="1300" spc="-10" dirty="0">
                <a:solidFill>
                  <a:srgbClr val="585858"/>
                </a:solidFill>
                <a:latin typeface="Calibri"/>
                <a:cs typeface="Calibri"/>
              </a:rPr>
              <a:t>disagree</a:t>
            </a:r>
            <a:endParaRPr sz="1300">
              <a:latin typeface="Calibri"/>
              <a:cs typeface="Calibri"/>
            </a:endParaRPr>
          </a:p>
        </p:txBody>
      </p:sp>
      <p:sp>
        <p:nvSpPr>
          <p:cNvPr id="21" name="object 21"/>
          <p:cNvSpPr txBox="1"/>
          <p:nvPr/>
        </p:nvSpPr>
        <p:spPr>
          <a:xfrm>
            <a:off x="3425697" y="3238322"/>
            <a:ext cx="579755" cy="391795"/>
          </a:xfrm>
          <a:prstGeom prst="rect">
            <a:avLst/>
          </a:prstGeom>
        </p:spPr>
        <p:txBody>
          <a:bodyPr vert="horz" wrap="square" lIns="0" tIns="12700" rIns="0" bIns="0" rtlCol="0">
            <a:spAutoFit/>
          </a:bodyPr>
          <a:lstStyle/>
          <a:p>
            <a:pPr marL="2540" algn="ctr">
              <a:lnSpc>
                <a:spcPct val="100000"/>
              </a:lnSpc>
              <a:spcBef>
                <a:spcPts val="100"/>
              </a:spcBef>
            </a:pPr>
            <a:r>
              <a:rPr sz="1200" b="1" spc="-25" dirty="0">
                <a:solidFill>
                  <a:srgbClr val="5C5B5A"/>
                </a:solidFill>
                <a:latin typeface="Arial"/>
                <a:cs typeface="Arial"/>
              </a:rPr>
              <a:t>92%</a:t>
            </a:r>
            <a:endParaRPr sz="1200">
              <a:latin typeface="Arial"/>
              <a:cs typeface="Arial"/>
            </a:endParaRPr>
          </a:p>
          <a:p>
            <a:pPr algn="ctr">
              <a:lnSpc>
                <a:spcPct val="100000"/>
              </a:lnSpc>
              <a:spcBef>
                <a:spcPts val="5"/>
              </a:spcBef>
            </a:pPr>
            <a:r>
              <a:rPr sz="1200" b="1" spc="-10" dirty="0">
                <a:solidFill>
                  <a:srgbClr val="5C5B5A"/>
                </a:solidFill>
                <a:latin typeface="Arial"/>
                <a:cs typeface="Arial"/>
              </a:rPr>
              <a:t>(+/-</a:t>
            </a:r>
            <a:r>
              <a:rPr sz="1200" b="1" spc="-20" dirty="0">
                <a:solidFill>
                  <a:srgbClr val="5C5B5A"/>
                </a:solidFill>
                <a:latin typeface="Arial"/>
                <a:cs typeface="Arial"/>
              </a:rPr>
              <a:t>0pp)</a:t>
            </a:r>
            <a:endParaRPr sz="1200">
              <a:latin typeface="Arial"/>
              <a:cs typeface="Arial"/>
            </a:endParaRPr>
          </a:p>
        </p:txBody>
      </p:sp>
      <p:sp>
        <p:nvSpPr>
          <p:cNvPr id="22" name="object 22"/>
          <p:cNvSpPr txBox="1"/>
          <p:nvPr/>
        </p:nvSpPr>
        <p:spPr>
          <a:xfrm>
            <a:off x="7111745" y="3178302"/>
            <a:ext cx="486409" cy="391795"/>
          </a:xfrm>
          <a:prstGeom prst="rect">
            <a:avLst/>
          </a:prstGeom>
        </p:spPr>
        <p:txBody>
          <a:bodyPr vert="horz" wrap="square" lIns="0" tIns="12700" rIns="0" bIns="0" rtlCol="0">
            <a:spAutoFit/>
          </a:bodyPr>
          <a:lstStyle/>
          <a:p>
            <a:pPr marL="90170">
              <a:lnSpc>
                <a:spcPct val="100000"/>
              </a:lnSpc>
              <a:spcBef>
                <a:spcPts val="100"/>
              </a:spcBef>
            </a:pPr>
            <a:r>
              <a:rPr sz="1200" b="1" spc="-25" dirty="0">
                <a:solidFill>
                  <a:srgbClr val="5C5B5A"/>
                </a:solidFill>
                <a:latin typeface="Arial"/>
                <a:cs typeface="Arial"/>
              </a:rPr>
              <a:t>89%</a:t>
            </a:r>
            <a:endParaRPr sz="1200">
              <a:latin typeface="Arial"/>
              <a:cs typeface="Arial"/>
            </a:endParaRPr>
          </a:p>
          <a:p>
            <a:pPr marL="12700">
              <a:lnSpc>
                <a:spcPct val="100000"/>
              </a:lnSpc>
            </a:pPr>
            <a:r>
              <a:rPr sz="1200" b="1" spc="-10" dirty="0">
                <a:solidFill>
                  <a:srgbClr val="5C5B5A"/>
                </a:solidFill>
                <a:latin typeface="Arial"/>
                <a:cs typeface="Arial"/>
              </a:rPr>
              <a:t>(+1pp)</a:t>
            </a:r>
            <a:endParaRPr sz="1200">
              <a:latin typeface="Arial"/>
              <a:cs typeface="Arial"/>
            </a:endParaRPr>
          </a:p>
        </p:txBody>
      </p:sp>
      <p:sp>
        <p:nvSpPr>
          <p:cNvPr id="23" name="object 23"/>
          <p:cNvSpPr txBox="1"/>
          <p:nvPr/>
        </p:nvSpPr>
        <p:spPr>
          <a:xfrm>
            <a:off x="10666221" y="3027045"/>
            <a:ext cx="579755" cy="391795"/>
          </a:xfrm>
          <a:prstGeom prst="rect">
            <a:avLst/>
          </a:prstGeom>
        </p:spPr>
        <p:txBody>
          <a:bodyPr vert="horz" wrap="square" lIns="0" tIns="12700" rIns="0" bIns="0" rtlCol="0">
            <a:spAutoFit/>
          </a:bodyPr>
          <a:lstStyle/>
          <a:p>
            <a:pPr marL="3175" algn="ctr">
              <a:lnSpc>
                <a:spcPct val="100000"/>
              </a:lnSpc>
              <a:spcBef>
                <a:spcPts val="100"/>
              </a:spcBef>
            </a:pPr>
            <a:r>
              <a:rPr sz="1200" b="1" spc="-25" dirty="0">
                <a:solidFill>
                  <a:srgbClr val="5C5B5A"/>
                </a:solidFill>
                <a:latin typeface="Arial"/>
                <a:cs typeface="Arial"/>
              </a:rPr>
              <a:t>78%</a:t>
            </a:r>
            <a:endParaRPr sz="1200">
              <a:latin typeface="Arial"/>
              <a:cs typeface="Arial"/>
            </a:endParaRPr>
          </a:p>
          <a:p>
            <a:pPr algn="ctr">
              <a:lnSpc>
                <a:spcPct val="100000"/>
              </a:lnSpc>
            </a:pPr>
            <a:r>
              <a:rPr sz="1200" b="1" spc="-10" dirty="0">
                <a:solidFill>
                  <a:srgbClr val="5C5B5A"/>
                </a:solidFill>
                <a:latin typeface="Arial"/>
                <a:cs typeface="Arial"/>
              </a:rPr>
              <a:t>(+/-</a:t>
            </a:r>
            <a:r>
              <a:rPr sz="1200" b="1" spc="-20" dirty="0">
                <a:solidFill>
                  <a:srgbClr val="5C5B5A"/>
                </a:solidFill>
                <a:latin typeface="Arial"/>
                <a:cs typeface="Arial"/>
              </a:rPr>
              <a:t>0pp)</a:t>
            </a:r>
            <a:endParaRPr sz="1200">
              <a:latin typeface="Arial"/>
              <a:cs typeface="Arial"/>
            </a:endParaRPr>
          </a:p>
        </p:txBody>
      </p:sp>
      <p:sp>
        <p:nvSpPr>
          <p:cNvPr id="24" name="object 24"/>
          <p:cNvSpPr txBox="1"/>
          <p:nvPr/>
        </p:nvSpPr>
        <p:spPr>
          <a:xfrm>
            <a:off x="564591" y="6037579"/>
            <a:ext cx="386207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Figures</a:t>
            </a:r>
            <a:r>
              <a:rPr sz="1150" spc="-25" dirty="0">
                <a:solidFill>
                  <a:srgbClr val="5C5B5A"/>
                </a:solidFill>
                <a:latin typeface="Arial"/>
                <a:cs typeface="Arial"/>
              </a:rPr>
              <a:t> </a:t>
            </a:r>
            <a:r>
              <a:rPr sz="1150" dirty="0">
                <a:solidFill>
                  <a:srgbClr val="5C5B5A"/>
                </a:solidFill>
                <a:latin typeface="Arial"/>
                <a:cs typeface="Arial"/>
              </a:rPr>
              <a:t>in</a:t>
            </a:r>
            <a:r>
              <a:rPr sz="1150" spc="-30" dirty="0">
                <a:solidFill>
                  <a:srgbClr val="5C5B5A"/>
                </a:solidFill>
                <a:latin typeface="Arial"/>
                <a:cs typeface="Arial"/>
              </a:rPr>
              <a:t> </a:t>
            </a:r>
            <a:r>
              <a:rPr sz="1150" dirty="0">
                <a:solidFill>
                  <a:srgbClr val="5C5B5A"/>
                </a:solidFill>
                <a:latin typeface="Arial"/>
                <a:cs typeface="Arial"/>
              </a:rPr>
              <a:t>brackets</a:t>
            </a:r>
            <a:r>
              <a:rPr sz="1150" spc="-25" dirty="0">
                <a:solidFill>
                  <a:srgbClr val="5C5B5A"/>
                </a:solidFill>
                <a:latin typeface="Arial"/>
                <a:cs typeface="Arial"/>
              </a:rPr>
              <a:t> </a:t>
            </a:r>
            <a:r>
              <a:rPr sz="1150" dirty="0">
                <a:solidFill>
                  <a:srgbClr val="5C5B5A"/>
                </a:solidFill>
                <a:latin typeface="Arial"/>
                <a:cs typeface="Arial"/>
              </a:rPr>
              <a:t>show</a:t>
            </a:r>
            <a:r>
              <a:rPr sz="1150" spc="-25" dirty="0">
                <a:solidFill>
                  <a:srgbClr val="5C5B5A"/>
                </a:solidFill>
                <a:latin typeface="Arial"/>
                <a:cs typeface="Arial"/>
              </a:rPr>
              <a:t> </a:t>
            </a:r>
            <a:r>
              <a:rPr sz="1150" dirty="0">
                <a:solidFill>
                  <a:srgbClr val="5C5B5A"/>
                </a:solidFill>
                <a:latin typeface="Arial"/>
                <a:cs typeface="Arial"/>
              </a:rPr>
              <a:t>change</a:t>
            </a:r>
            <a:r>
              <a:rPr sz="1150" spc="-15" dirty="0">
                <a:solidFill>
                  <a:srgbClr val="5C5B5A"/>
                </a:solidFill>
                <a:latin typeface="Arial"/>
                <a:cs typeface="Arial"/>
              </a:rPr>
              <a:t> </a:t>
            </a:r>
            <a:r>
              <a:rPr sz="1150" dirty="0">
                <a:solidFill>
                  <a:srgbClr val="5C5B5A"/>
                </a:solidFill>
                <a:latin typeface="Arial"/>
                <a:cs typeface="Arial"/>
              </a:rPr>
              <a:t>since</a:t>
            </a:r>
            <a:r>
              <a:rPr sz="1150" spc="-30" dirty="0">
                <a:solidFill>
                  <a:srgbClr val="5C5B5A"/>
                </a:solidFill>
                <a:latin typeface="Arial"/>
                <a:cs typeface="Arial"/>
              </a:rPr>
              <a:t> </a:t>
            </a:r>
            <a:r>
              <a:rPr sz="1150" dirty="0">
                <a:solidFill>
                  <a:srgbClr val="5C5B5A"/>
                </a:solidFill>
                <a:latin typeface="Arial"/>
                <a:cs typeface="Arial"/>
              </a:rPr>
              <a:t>October</a:t>
            </a:r>
            <a:r>
              <a:rPr sz="1150" spc="-10" dirty="0">
                <a:solidFill>
                  <a:srgbClr val="5C5B5A"/>
                </a:solidFill>
                <a:latin typeface="Arial"/>
                <a:cs typeface="Arial"/>
              </a:rPr>
              <a:t> </a:t>
            </a:r>
            <a:r>
              <a:rPr sz="1150" dirty="0">
                <a:solidFill>
                  <a:srgbClr val="5C5B5A"/>
                </a:solidFill>
                <a:latin typeface="Arial"/>
                <a:cs typeface="Arial"/>
              </a:rPr>
              <a:t>2024</a:t>
            </a:r>
            <a:r>
              <a:rPr sz="1150" spc="-25" dirty="0">
                <a:solidFill>
                  <a:srgbClr val="5C5B5A"/>
                </a:solidFill>
                <a:latin typeface="Arial"/>
                <a:cs typeface="Arial"/>
              </a:rPr>
              <a:t> </a:t>
            </a:r>
            <a:r>
              <a:rPr sz="1150" spc="-10" dirty="0">
                <a:solidFill>
                  <a:srgbClr val="5C5B5A"/>
                </a:solidFill>
                <a:latin typeface="Arial"/>
                <a:cs typeface="Arial"/>
              </a:rPr>
              <a:t>(S15)</a:t>
            </a:r>
            <a:endParaRPr sz="1150">
              <a:latin typeface="Arial"/>
              <a:cs typeface="Arial"/>
            </a:endParaRPr>
          </a:p>
        </p:txBody>
      </p:sp>
      <p:sp>
        <p:nvSpPr>
          <p:cNvPr id="25" name="object 25"/>
          <p:cNvSpPr txBox="1"/>
          <p:nvPr/>
        </p:nvSpPr>
        <p:spPr>
          <a:xfrm>
            <a:off x="470408" y="6373774"/>
            <a:ext cx="551434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LA6.</a:t>
            </a:r>
            <a:r>
              <a:rPr sz="1000" spc="-35" dirty="0">
                <a:solidFill>
                  <a:srgbClr val="7E7E7E"/>
                </a:solidFill>
                <a:latin typeface="Arial"/>
                <a:cs typeface="Arial"/>
              </a:rPr>
              <a:t> </a:t>
            </a:r>
            <a:r>
              <a:rPr sz="1000" dirty="0">
                <a:solidFill>
                  <a:srgbClr val="7E7E7E"/>
                </a:solidFill>
                <a:latin typeface="Arial"/>
                <a:cs typeface="Arial"/>
              </a:rPr>
              <a:t>To</a:t>
            </a:r>
            <a:r>
              <a:rPr sz="1000" spc="-50" dirty="0">
                <a:solidFill>
                  <a:srgbClr val="7E7E7E"/>
                </a:solidFill>
                <a:latin typeface="Arial"/>
                <a:cs typeface="Arial"/>
              </a:rPr>
              <a:t> </a:t>
            </a:r>
            <a:r>
              <a:rPr sz="1000" dirty="0">
                <a:solidFill>
                  <a:srgbClr val="7E7E7E"/>
                </a:solidFill>
                <a:latin typeface="Arial"/>
                <a:cs typeface="Arial"/>
              </a:rPr>
              <a:t>what</a:t>
            </a:r>
            <a:r>
              <a:rPr sz="1000" spc="-25"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40"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5"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a:t>
            </a:r>
            <a:r>
              <a:rPr sz="1000" dirty="0">
                <a:solidFill>
                  <a:srgbClr val="7E7E7E"/>
                </a:solidFill>
                <a:latin typeface="Arial"/>
                <a:cs typeface="Arial"/>
              </a:rPr>
              <a:t>statements</a:t>
            </a:r>
            <a:r>
              <a:rPr sz="1000" spc="-60" dirty="0">
                <a:solidFill>
                  <a:srgbClr val="7E7E7E"/>
                </a:solidFill>
                <a:latin typeface="Arial"/>
                <a:cs typeface="Arial"/>
              </a:rPr>
              <a:t> </a:t>
            </a:r>
            <a:r>
              <a:rPr sz="1000" dirty="0">
                <a:solidFill>
                  <a:srgbClr val="7E7E7E"/>
                </a:solidFill>
                <a:latin typeface="Arial"/>
                <a:cs typeface="Arial"/>
              </a:rPr>
              <a:t>about</a:t>
            </a:r>
            <a:r>
              <a:rPr sz="1000" spc="-30" dirty="0">
                <a:solidFill>
                  <a:srgbClr val="7E7E7E"/>
                </a:solidFill>
                <a:latin typeface="Arial"/>
                <a:cs typeface="Arial"/>
              </a:rPr>
              <a:t> </a:t>
            </a:r>
            <a:r>
              <a:rPr sz="1000" dirty="0">
                <a:solidFill>
                  <a:srgbClr val="7E7E7E"/>
                </a:solidFill>
                <a:latin typeface="Arial"/>
                <a:cs typeface="Arial"/>
              </a:rPr>
              <a:t>your</a:t>
            </a:r>
            <a:r>
              <a:rPr sz="1000" spc="-10" dirty="0">
                <a:solidFill>
                  <a:srgbClr val="7E7E7E"/>
                </a:solidFill>
                <a:latin typeface="Arial"/>
                <a:cs typeface="Arial"/>
              </a:rPr>
              <a:t> </a:t>
            </a:r>
            <a:r>
              <a:rPr sz="1000" dirty="0">
                <a:solidFill>
                  <a:srgbClr val="7E7E7E"/>
                </a:solidFill>
                <a:latin typeface="Arial"/>
                <a:cs typeface="Arial"/>
              </a:rPr>
              <a:t>local</a:t>
            </a:r>
            <a:r>
              <a:rPr sz="1000" spc="-25" dirty="0">
                <a:solidFill>
                  <a:srgbClr val="7E7E7E"/>
                </a:solidFill>
                <a:latin typeface="Arial"/>
                <a:cs typeface="Arial"/>
              </a:rPr>
              <a:t> </a:t>
            </a:r>
            <a:r>
              <a:rPr sz="1000" spc="-10" dirty="0">
                <a:solidFill>
                  <a:srgbClr val="7E7E7E"/>
                </a:solidFill>
                <a:latin typeface="Arial"/>
                <a:cs typeface="Arial"/>
              </a:rPr>
              <a:t>area?</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20"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15,</a:t>
            </a:r>
            <a:r>
              <a:rPr sz="1000" spc="-40" dirty="0">
                <a:solidFill>
                  <a:srgbClr val="7E7E7E"/>
                </a:solidFill>
                <a:latin typeface="Arial"/>
                <a:cs typeface="Arial"/>
              </a:rPr>
              <a:t> </a:t>
            </a:r>
            <a:r>
              <a:rPr sz="1000" dirty="0">
                <a:solidFill>
                  <a:srgbClr val="7E7E7E"/>
                </a:solidFill>
                <a:latin typeface="Arial"/>
                <a:cs typeface="Arial"/>
              </a:rPr>
              <a:t>1517;</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16,</a:t>
            </a:r>
            <a:r>
              <a:rPr sz="1000" spc="-40" dirty="0">
                <a:solidFill>
                  <a:srgbClr val="7E7E7E"/>
                </a:solidFill>
                <a:latin typeface="Arial"/>
                <a:cs typeface="Arial"/>
              </a:rPr>
              <a:t> </a:t>
            </a:r>
            <a:r>
              <a:rPr sz="1000" dirty="0">
                <a:solidFill>
                  <a:srgbClr val="7E7E7E"/>
                </a:solidFill>
                <a:latin typeface="Arial"/>
                <a:cs typeface="Arial"/>
              </a:rPr>
              <a:t>1523</a:t>
            </a:r>
            <a:r>
              <a:rPr sz="1000" spc="-40"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responses)</a:t>
            </a:r>
            <a:r>
              <a:rPr sz="1000" spc="-35" dirty="0">
                <a:solidFill>
                  <a:srgbClr val="7E7E7E"/>
                </a:solidFill>
                <a:latin typeface="Arial"/>
                <a:cs typeface="Arial"/>
              </a:rPr>
              <a:t> </a:t>
            </a:r>
            <a:r>
              <a:rPr sz="1000" dirty="0">
                <a:solidFill>
                  <a:srgbClr val="7E7E7E"/>
                </a:solidFill>
                <a:latin typeface="Arial"/>
                <a:cs typeface="Arial"/>
              </a:rPr>
              <a:t>Only</a:t>
            </a:r>
            <a:r>
              <a:rPr sz="1000" spc="-20" dirty="0">
                <a:solidFill>
                  <a:srgbClr val="7E7E7E"/>
                </a:solidFill>
                <a:latin typeface="Arial"/>
                <a:cs typeface="Arial"/>
              </a:rPr>
              <a:t> </a:t>
            </a:r>
            <a:r>
              <a:rPr sz="1000" dirty="0">
                <a:solidFill>
                  <a:srgbClr val="7E7E7E"/>
                </a:solidFill>
                <a:latin typeface="Arial"/>
                <a:cs typeface="Arial"/>
              </a:rPr>
              <a:t>valid</a:t>
            </a:r>
            <a:r>
              <a:rPr sz="1000" spc="-10" dirty="0">
                <a:solidFill>
                  <a:srgbClr val="7E7E7E"/>
                </a:solidFill>
                <a:latin typeface="Arial"/>
                <a:cs typeface="Arial"/>
              </a:rPr>
              <a:t> responses</a:t>
            </a:r>
            <a:r>
              <a:rPr sz="1000" spc="-40" dirty="0">
                <a:solidFill>
                  <a:srgbClr val="7E7E7E"/>
                </a:solidFill>
                <a:latin typeface="Arial"/>
                <a:cs typeface="Arial"/>
              </a:rPr>
              <a:t> </a:t>
            </a:r>
            <a:r>
              <a:rPr sz="1000" spc="-10" dirty="0">
                <a:solidFill>
                  <a:srgbClr val="7E7E7E"/>
                </a:solidFill>
                <a:latin typeface="Arial"/>
                <a:cs typeface="Arial"/>
              </a:rPr>
              <a:t>shown</a:t>
            </a:r>
            <a:endParaRPr sz="1000">
              <a:latin typeface="Arial"/>
              <a:cs typeface="Arial"/>
            </a:endParaRPr>
          </a:p>
        </p:txBody>
      </p:sp>
      <p:sp>
        <p:nvSpPr>
          <p:cNvPr id="26" name="object 2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94</a:t>
            </a:r>
            <a:endParaRPr sz="1800">
              <a:latin typeface="Calibri"/>
              <a:cs typeface="Calibri"/>
            </a:endParaRPr>
          </a:p>
        </p:txBody>
      </p:sp>
      <p:sp>
        <p:nvSpPr>
          <p:cNvPr id="27" name="object 27"/>
          <p:cNvSpPr/>
          <p:nvPr/>
        </p:nvSpPr>
        <p:spPr>
          <a:xfrm>
            <a:off x="10421873" y="2067814"/>
            <a:ext cx="214629" cy="2322195"/>
          </a:xfrm>
          <a:custGeom>
            <a:avLst/>
            <a:gdLst/>
            <a:ahLst/>
            <a:cxnLst/>
            <a:rect l="l" t="t" r="r" b="b"/>
            <a:pathLst>
              <a:path w="214629" h="2322195">
                <a:moveTo>
                  <a:pt x="0" y="0"/>
                </a:moveTo>
                <a:lnTo>
                  <a:pt x="41788" y="6532"/>
                </a:lnTo>
                <a:lnTo>
                  <a:pt x="75898" y="24352"/>
                </a:lnTo>
                <a:lnTo>
                  <a:pt x="98887" y="50792"/>
                </a:lnTo>
                <a:lnTo>
                  <a:pt x="107315" y="83185"/>
                </a:lnTo>
                <a:lnTo>
                  <a:pt x="107315" y="1077722"/>
                </a:lnTo>
                <a:lnTo>
                  <a:pt x="115740" y="1110134"/>
                </a:lnTo>
                <a:lnTo>
                  <a:pt x="138715" y="1136618"/>
                </a:lnTo>
                <a:lnTo>
                  <a:pt x="172787" y="1154481"/>
                </a:lnTo>
                <a:lnTo>
                  <a:pt x="214502" y="1161034"/>
                </a:lnTo>
                <a:lnTo>
                  <a:pt x="172787" y="1167566"/>
                </a:lnTo>
                <a:lnTo>
                  <a:pt x="138715" y="1185386"/>
                </a:lnTo>
                <a:lnTo>
                  <a:pt x="115740" y="1211826"/>
                </a:lnTo>
                <a:lnTo>
                  <a:pt x="107315" y="1244219"/>
                </a:lnTo>
                <a:lnTo>
                  <a:pt x="107315" y="2238756"/>
                </a:lnTo>
                <a:lnTo>
                  <a:pt x="98887" y="2271168"/>
                </a:lnTo>
                <a:lnTo>
                  <a:pt x="75898" y="2297652"/>
                </a:lnTo>
                <a:lnTo>
                  <a:pt x="41788" y="2315515"/>
                </a:lnTo>
                <a:lnTo>
                  <a:pt x="0" y="2322068"/>
                </a:lnTo>
              </a:path>
            </a:pathLst>
          </a:custGeom>
          <a:ln w="22224">
            <a:solidFill>
              <a:srgbClr val="009590"/>
            </a:solidFill>
          </a:ln>
        </p:spPr>
        <p:txBody>
          <a:bodyPr wrap="square" lIns="0" tIns="0" rIns="0" bIns="0" rtlCol="0"/>
          <a:lstStyle/>
          <a:p>
            <a:endParaRPr/>
          </a:p>
        </p:txBody>
      </p:sp>
      <p:sp>
        <p:nvSpPr>
          <p:cNvPr id="28" name="object 28"/>
          <p:cNvSpPr txBox="1"/>
          <p:nvPr/>
        </p:nvSpPr>
        <p:spPr>
          <a:xfrm>
            <a:off x="2330323" y="2689858"/>
            <a:ext cx="521970" cy="531495"/>
          </a:xfrm>
          <a:prstGeom prst="rect">
            <a:avLst/>
          </a:prstGeom>
        </p:spPr>
        <p:txBody>
          <a:bodyPr vert="horz" wrap="square" lIns="0" tIns="82550" rIns="0" bIns="0" rtlCol="0">
            <a:spAutoFit/>
          </a:bodyPr>
          <a:lstStyle/>
          <a:p>
            <a:pPr marL="45720">
              <a:lnSpc>
                <a:spcPct val="100000"/>
              </a:lnSpc>
              <a:spcBef>
                <a:spcPts val="650"/>
              </a:spcBef>
            </a:pPr>
            <a:r>
              <a:rPr sz="1400" spc="-25" dirty="0">
                <a:solidFill>
                  <a:srgbClr val="FFFFFF"/>
                </a:solidFill>
                <a:latin typeface="Calibri"/>
                <a:cs typeface="Calibri"/>
              </a:rPr>
              <a:t>55%</a:t>
            </a:r>
            <a:endParaRPr sz="1400">
              <a:latin typeface="Calibri"/>
              <a:cs typeface="Calibri"/>
            </a:endParaRPr>
          </a:p>
          <a:p>
            <a:pPr marL="12700">
              <a:lnSpc>
                <a:spcPct val="100000"/>
              </a:lnSpc>
              <a:spcBef>
                <a:spcPts val="430"/>
              </a:spcBef>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29" name="object 29"/>
          <p:cNvSpPr txBox="1"/>
          <p:nvPr/>
        </p:nvSpPr>
        <p:spPr>
          <a:xfrm>
            <a:off x="2351913" y="4109547"/>
            <a:ext cx="521970" cy="509270"/>
          </a:xfrm>
          <a:prstGeom prst="rect">
            <a:avLst/>
          </a:prstGeom>
        </p:spPr>
        <p:txBody>
          <a:bodyPr vert="horz" wrap="square" lIns="0" tIns="69850" rIns="0" bIns="0" rtlCol="0">
            <a:spAutoFit/>
          </a:bodyPr>
          <a:lstStyle/>
          <a:p>
            <a:pPr marL="24130">
              <a:lnSpc>
                <a:spcPct val="100000"/>
              </a:lnSpc>
              <a:spcBef>
                <a:spcPts val="550"/>
              </a:spcBef>
            </a:pPr>
            <a:r>
              <a:rPr sz="1400" spc="-25" dirty="0">
                <a:solidFill>
                  <a:srgbClr val="FFFFFF"/>
                </a:solidFill>
                <a:latin typeface="Calibri"/>
                <a:cs typeface="Calibri"/>
              </a:rPr>
              <a:t>37%</a:t>
            </a:r>
            <a:endParaRPr sz="1400">
              <a:latin typeface="Calibri"/>
              <a:cs typeface="Calibri"/>
            </a:endParaRPr>
          </a:p>
          <a:p>
            <a:pPr marL="12700">
              <a:lnSpc>
                <a:spcPct val="100000"/>
              </a:lnSpc>
              <a:spcBef>
                <a:spcPts val="355"/>
              </a:spcBef>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30" name="object 30"/>
          <p:cNvSpPr txBox="1"/>
          <p:nvPr/>
        </p:nvSpPr>
        <p:spPr>
          <a:xfrm>
            <a:off x="2724150" y="4827523"/>
            <a:ext cx="52197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31" name="object 31"/>
          <p:cNvSpPr txBox="1"/>
          <p:nvPr/>
        </p:nvSpPr>
        <p:spPr>
          <a:xfrm>
            <a:off x="2437257" y="4958334"/>
            <a:ext cx="40005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32" name="object 32"/>
          <p:cNvSpPr txBox="1"/>
          <p:nvPr/>
        </p:nvSpPr>
        <p:spPr>
          <a:xfrm>
            <a:off x="5922645" y="2468344"/>
            <a:ext cx="434975" cy="491490"/>
          </a:xfrm>
          <a:prstGeom prst="rect">
            <a:avLst/>
          </a:prstGeom>
        </p:spPr>
        <p:txBody>
          <a:bodyPr vert="horz" wrap="square" lIns="0" tIns="59690" rIns="0" bIns="0" rtlCol="0">
            <a:spAutoFit/>
          </a:bodyPr>
          <a:lstStyle/>
          <a:p>
            <a:pPr marL="37465">
              <a:lnSpc>
                <a:spcPct val="100000"/>
              </a:lnSpc>
              <a:spcBef>
                <a:spcPts val="470"/>
              </a:spcBef>
            </a:pPr>
            <a:r>
              <a:rPr sz="1400" spc="-25" dirty="0">
                <a:solidFill>
                  <a:srgbClr val="FFFFFF"/>
                </a:solidFill>
                <a:latin typeface="Calibri"/>
                <a:cs typeface="Calibri"/>
              </a:rPr>
              <a:t>39%</a:t>
            </a:r>
            <a:endParaRPr sz="1400">
              <a:latin typeface="Calibri"/>
              <a:cs typeface="Calibri"/>
            </a:endParaRPr>
          </a:p>
          <a:p>
            <a:pPr marL="12700">
              <a:lnSpc>
                <a:spcPct val="100000"/>
              </a:lnSpc>
              <a:spcBef>
                <a:spcPts val="295"/>
              </a:spcBef>
            </a:pPr>
            <a:r>
              <a:rPr sz="1100" spc="-10" dirty="0">
                <a:solidFill>
                  <a:srgbClr val="FFFFFF"/>
                </a:solidFill>
                <a:latin typeface="Arial"/>
                <a:cs typeface="Arial"/>
              </a:rPr>
              <a:t>(+2pp)</a:t>
            </a:r>
            <a:endParaRPr sz="1100">
              <a:latin typeface="Arial"/>
              <a:cs typeface="Arial"/>
            </a:endParaRPr>
          </a:p>
        </p:txBody>
      </p:sp>
      <p:sp>
        <p:nvSpPr>
          <p:cNvPr id="33" name="object 33"/>
          <p:cNvSpPr txBox="1"/>
          <p:nvPr/>
        </p:nvSpPr>
        <p:spPr>
          <a:xfrm>
            <a:off x="5944361" y="3832988"/>
            <a:ext cx="400050" cy="483870"/>
          </a:xfrm>
          <a:prstGeom prst="rect">
            <a:avLst/>
          </a:prstGeom>
        </p:spPr>
        <p:txBody>
          <a:bodyPr vert="horz" wrap="square" lIns="0" tIns="55879" rIns="0" bIns="0" rtlCol="0">
            <a:spAutoFit/>
          </a:bodyPr>
          <a:lstStyle/>
          <a:p>
            <a:pPr marL="62230">
              <a:lnSpc>
                <a:spcPct val="100000"/>
              </a:lnSpc>
              <a:spcBef>
                <a:spcPts val="439"/>
              </a:spcBef>
            </a:pPr>
            <a:r>
              <a:rPr sz="1400" spc="-25" dirty="0">
                <a:solidFill>
                  <a:srgbClr val="FFFFFF"/>
                </a:solidFill>
                <a:latin typeface="Calibri"/>
                <a:cs typeface="Calibri"/>
              </a:rPr>
              <a:t>50%</a:t>
            </a:r>
            <a:endParaRPr sz="1400">
              <a:latin typeface="Calibri"/>
              <a:cs typeface="Calibri"/>
            </a:endParaRPr>
          </a:p>
          <a:p>
            <a:pPr marL="12700">
              <a:lnSpc>
                <a:spcPct val="100000"/>
              </a:lnSpc>
              <a:spcBef>
                <a:spcPts val="265"/>
              </a:spcBef>
            </a:pPr>
            <a:r>
              <a:rPr sz="1100" dirty="0">
                <a:solidFill>
                  <a:srgbClr val="FFFFFF"/>
                </a:solidFill>
                <a:latin typeface="Arial"/>
                <a:cs typeface="Arial"/>
              </a:rPr>
              <a:t>(-</a:t>
            </a:r>
            <a:r>
              <a:rPr sz="1100" spc="-20" dirty="0">
                <a:solidFill>
                  <a:srgbClr val="FFFFFF"/>
                </a:solidFill>
                <a:latin typeface="Arial"/>
                <a:cs typeface="Arial"/>
              </a:rPr>
              <a:t>2pp)</a:t>
            </a:r>
            <a:endParaRPr sz="1100">
              <a:latin typeface="Arial"/>
              <a:cs typeface="Arial"/>
            </a:endParaRPr>
          </a:p>
        </p:txBody>
      </p:sp>
      <p:sp>
        <p:nvSpPr>
          <p:cNvPr id="34" name="object 34"/>
          <p:cNvSpPr txBox="1"/>
          <p:nvPr/>
        </p:nvSpPr>
        <p:spPr>
          <a:xfrm>
            <a:off x="5718936" y="4699203"/>
            <a:ext cx="1060450" cy="438784"/>
          </a:xfrm>
          <a:prstGeom prst="rect">
            <a:avLst/>
          </a:prstGeom>
        </p:spPr>
        <p:txBody>
          <a:bodyPr vert="horz" wrap="square" lIns="0" tIns="13335" rIns="0" bIns="0" rtlCol="0">
            <a:spAutoFit/>
          </a:bodyPr>
          <a:lstStyle/>
          <a:p>
            <a:pPr marL="285115">
              <a:lnSpc>
                <a:spcPts val="1620"/>
              </a:lnSpc>
              <a:spcBef>
                <a:spcPts val="105"/>
              </a:spcBef>
            </a:pPr>
            <a:r>
              <a:rPr sz="2100" spc="-15" baseline="-19841" dirty="0">
                <a:solidFill>
                  <a:srgbClr val="FFFFFF"/>
                </a:solidFill>
                <a:latin typeface="Calibri"/>
                <a:cs typeface="Calibri"/>
              </a:rPr>
              <a:t>8%</a:t>
            </a:r>
            <a:r>
              <a:rPr sz="2100" spc="-157" baseline="-19841" dirty="0">
                <a:solidFill>
                  <a:srgbClr val="FFFFFF"/>
                </a:solidFill>
                <a:latin typeface="Calibri"/>
                <a:cs typeface="Calibri"/>
              </a:rPr>
              <a:t> </a:t>
            </a: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a:p>
            <a:pPr marL="38100">
              <a:lnSpc>
                <a:spcPts val="1620"/>
              </a:lnSpc>
            </a:pPr>
            <a:r>
              <a:rPr sz="2100" baseline="-5952" dirty="0">
                <a:solidFill>
                  <a:srgbClr val="FFFFFF"/>
                </a:solidFill>
                <a:latin typeface="Calibri"/>
                <a:cs typeface="Calibri"/>
              </a:rPr>
              <a:t>3%</a:t>
            </a:r>
            <a:r>
              <a:rPr sz="2100" spc="-22" baseline="-5952" dirty="0">
                <a:solidFill>
                  <a:srgbClr val="FFFFFF"/>
                </a:solidFill>
                <a:latin typeface="Calibri"/>
                <a:cs typeface="Calibri"/>
              </a:rPr>
              <a:t> </a:t>
            </a: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35" name="object 35"/>
          <p:cNvSpPr txBox="1"/>
          <p:nvPr/>
        </p:nvSpPr>
        <p:spPr>
          <a:xfrm>
            <a:off x="9531857" y="2221455"/>
            <a:ext cx="446405" cy="576580"/>
          </a:xfrm>
          <a:prstGeom prst="rect">
            <a:avLst/>
          </a:prstGeom>
        </p:spPr>
        <p:txBody>
          <a:bodyPr vert="horz" wrap="square" lIns="0" tIns="107314" rIns="0" bIns="0" rtlCol="0">
            <a:spAutoFit/>
          </a:bodyPr>
          <a:lstStyle/>
          <a:p>
            <a:pPr marL="12700">
              <a:lnSpc>
                <a:spcPct val="100000"/>
              </a:lnSpc>
              <a:spcBef>
                <a:spcPts val="844"/>
              </a:spcBef>
            </a:pPr>
            <a:r>
              <a:rPr sz="1400" spc="-25" dirty="0">
                <a:solidFill>
                  <a:srgbClr val="FFFFFF"/>
                </a:solidFill>
                <a:latin typeface="Calibri"/>
                <a:cs typeface="Calibri"/>
              </a:rPr>
              <a:t>26%</a:t>
            </a:r>
            <a:endParaRPr sz="1400">
              <a:latin typeface="Calibri"/>
              <a:cs typeface="Calibri"/>
            </a:endParaRPr>
          </a:p>
          <a:p>
            <a:pPr marL="24130">
              <a:lnSpc>
                <a:spcPct val="100000"/>
              </a:lnSpc>
              <a:spcBef>
                <a:spcPts val="590"/>
              </a:spcBef>
            </a:pPr>
            <a:r>
              <a:rPr sz="1100" spc="-10" dirty="0">
                <a:solidFill>
                  <a:srgbClr val="FFFFFF"/>
                </a:solidFill>
                <a:latin typeface="Arial"/>
                <a:cs typeface="Arial"/>
              </a:rPr>
              <a:t>(+1pp)</a:t>
            </a:r>
            <a:endParaRPr sz="1100">
              <a:latin typeface="Arial"/>
              <a:cs typeface="Arial"/>
            </a:endParaRPr>
          </a:p>
        </p:txBody>
      </p:sp>
      <p:sp>
        <p:nvSpPr>
          <p:cNvPr id="36" name="object 36"/>
          <p:cNvSpPr txBox="1"/>
          <p:nvPr/>
        </p:nvSpPr>
        <p:spPr>
          <a:xfrm>
            <a:off x="9531857" y="3272687"/>
            <a:ext cx="412750" cy="617855"/>
          </a:xfrm>
          <a:prstGeom prst="rect">
            <a:avLst/>
          </a:prstGeom>
        </p:spPr>
        <p:txBody>
          <a:bodyPr vert="horz" wrap="square" lIns="0" tIns="130175" rIns="0" bIns="0" rtlCol="0">
            <a:spAutoFit/>
          </a:bodyPr>
          <a:lstStyle/>
          <a:p>
            <a:pPr marL="12700">
              <a:lnSpc>
                <a:spcPct val="100000"/>
              </a:lnSpc>
              <a:spcBef>
                <a:spcPts val="1025"/>
              </a:spcBef>
            </a:pPr>
            <a:r>
              <a:rPr sz="1400" spc="-25" dirty="0">
                <a:solidFill>
                  <a:srgbClr val="FFFFFF"/>
                </a:solidFill>
                <a:latin typeface="Calibri"/>
                <a:cs typeface="Calibri"/>
              </a:rPr>
              <a:t>52%</a:t>
            </a:r>
            <a:endParaRPr sz="1400">
              <a:latin typeface="Calibri"/>
              <a:cs typeface="Calibri"/>
            </a:endParaRPr>
          </a:p>
          <a:p>
            <a:pPr marL="25400">
              <a:lnSpc>
                <a:spcPct val="100000"/>
              </a:lnSpc>
              <a:spcBef>
                <a:spcPts val="735"/>
              </a:spcBef>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37" name="object 37"/>
          <p:cNvSpPr txBox="1"/>
          <p:nvPr/>
        </p:nvSpPr>
        <p:spPr>
          <a:xfrm>
            <a:off x="9531857" y="4468114"/>
            <a:ext cx="87693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Calibri"/>
                <a:cs typeface="Calibri"/>
              </a:rPr>
              <a:t>15%</a:t>
            </a:r>
            <a:r>
              <a:rPr sz="1400" spc="65" dirty="0">
                <a:solidFill>
                  <a:srgbClr val="FFFFFF"/>
                </a:solidFill>
                <a:latin typeface="Calibri"/>
                <a:cs typeface="Calibri"/>
              </a:rPr>
              <a:t> </a:t>
            </a: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38" name="object 38"/>
          <p:cNvSpPr txBox="1"/>
          <p:nvPr/>
        </p:nvSpPr>
        <p:spPr>
          <a:xfrm>
            <a:off x="9752838" y="4893055"/>
            <a:ext cx="52197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39" name="object 39"/>
          <p:cNvSpPr/>
          <p:nvPr/>
        </p:nvSpPr>
        <p:spPr>
          <a:xfrm>
            <a:off x="3247898" y="2053844"/>
            <a:ext cx="3806190" cy="2762885"/>
          </a:xfrm>
          <a:custGeom>
            <a:avLst/>
            <a:gdLst/>
            <a:ahLst/>
            <a:cxnLst/>
            <a:rect l="l" t="t" r="r" b="b"/>
            <a:pathLst>
              <a:path w="3806190" h="2762885">
                <a:moveTo>
                  <a:pt x="3591559" y="0"/>
                </a:moveTo>
                <a:lnTo>
                  <a:pt x="3633275" y="6532"/>
                </a:lnTo>
                <a:lnTo>
                  <a:pt x="3667347" y="24352"/>
                </a:lnTo>
                <a:lnTo>
                  <a:pt x="3690322" y="50792"/>
                </a:lnTo>
                <a:lnTo>
                  <a:pt x="3698748" y="83184"/>
                </a:lnTo>
                <a:lnTo>
                  <a:pt x="3698748" y="1248155"/>
                </a:lnTo>
                <a:lnTo>
                  <a:pt x="3707173" y="1280622"/>
                </a:lnTo>
                <a:lnTo>
                  <a:pt x="3730148" y="1307099"/>
                </a:lnTo>
                <a:lnTo>
                  <a:pt x="3764220" y="1324933"/>
                </a:lnTo>
                <a:lnTo>
                  <a:pt x="3805935" y="1331467"/>
                </a:lnTo>
                <a:lnTo>
                  <a:pt x="3764220" y="1338020"/>
                </a:lnTo>
                <a:lnTo>
                  <a:pt x="3730148" y="1355883"/>
                </a:lnTo>
                <a:lnTo>
                  <a:pt x="3707173" y="1382367"/>
                </a:lnTo>
                <a:lnTo>
                  <a:pt x="3698748" y="1414779"/>
                </a:lnTo>
                <a:lnTo>
                  <a:pt x="3698748" y="2579750"/>
                </a:lnTo>
                <a:lnTo>
                  <a:pt x="3690322" y="2612143"/>
                </a:lnTo>
                <a:lnTo>
                  <a:pt x="3667347" y="2638583"/>
                </a:lnTo>
                <a:lnTo>
                  <a:pt x="3633275" y="2656403"/>
                </a:lnTo>
                <a:lnTo>
                  <a:pt x="3591559" y="2662935"/>
                </a:lnTo>
              </a:path>
              <a:path w="3806190" h="2762885">
                <a:moveTo>
                  <a:pt x="0" y="9143"/>
                </a:moveTo>
                <a:lnTo>
                  <a:pt x="41788" y="15696"/>
                </a:lnTo>
                <a:lnTo>
                  <a:pt x="75898" y="33559"/>
                </a:lnTo>
                <a:lnTo>
                  <a:pt x="98887" y="60043"/>
                </a:lnTo>
                <a:lnTo>
                  <a:pt x="107314" y="92455"/>
                </a:lnTo>
                <a:lnTo>
                  <a:pt x="107314" y="1302765"/>
                </a:lnTo>
                <a:lnTo>
                  <a:pt x="115740" y="1335178"/>
                </a:lnTo>
                <a:lnTo>
                  <a:pt x="138715" y="1361662"/>
                </a:lnTo>
                <a:lnTo>
                  <a:pt x="172787" y="1379525"/>
                </a:lnTo>
                <a:lnTo>
                  <a:pt x="214502" y="1386077"/>
                </a:lnTo>
                <a:lnTo>
                  <a:pt x="172787" y="1392610"/>
                </a:lnTo>
                <a:lnTo>
                  <a:pt x="138715" y="1410430"/>
                </a:lnTo>
                <a:lnTo>
                  <a:pt x="115740" y="1436870"/>
                </a:lnTo>
                <a:lnTo>
                  <a:pt x="107314" y="1469263"/>
                </a:lnTo>
                <a:lnTo>
                  <a:pt x="107314" y="2679572"/>
                </a:lnTo>
                <a:lnTo>
                  <a:pt x="98887" y="2712039"/>
                </a:lnTo>
                <a:lnTo>
                  <a:pt x="75898" y="2738516"/>
                </a:lnTo>
                <a:lnTo>
                  <a:pt x="41788" y="2756350"/>
                </a:lnTo>
                <a:lnTo>
                  <a:pt x="0" y="2762885"/>
                </a:lnTo>
              </a:path>
            </a:pathLst>
          </a:custGeom>
          <a:ln w="22225">
            <a:solidFill>
              <a:srgbClr val="009590"/>
            </a:solidFill>
          </a:ln>
        </p:spPr>
        <p:txBody>
          <a:bodyPr wrap="square" lIns="0" tIns="0" rIns="0" bIns="0" rtlCol="0"/>
          <a:lstStyle/>
          <a:p>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343" y="245745"/>
            <a:ext cx="11389995"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As</a:t>
            </a:r>
            <a:r>
              <a:rPr spc="10" dirty="0">
                <a:solidFill>
                  <a:srgbClr val="5C5B5A"/>
                </a:solidFill>
              </a:rPr>
              <a:t> </a:t>
            </a:r>
            <a:r>
              <a:rPr dirty="0">
                <a:solidFill>
                  <a:srgbClr val="5C5B5A"/>
                </a:solidFill>
              </a:rPr>
              <a:t>a</a:t>
            </a:r>
            <a:r>
              <a:rPr spc="-25" dirty="0">
                <a:solidFill>
                  <a:srgbClr val="5C5B5A"/>
                </a:solidFill>
              </a:rPr>
              <a:t> </a:t>
            </a:r>
            <a:r>
              <a:rPr dirty="0">
                <a:solidFill>
                  <a:srgbClr val="5C5B5A"/>
                </a:solidFill>
              </a:rPr>
              <a:t>result</a:t>
            </a:r>
            <a:r>
              <a:rPr spc="-30" dirty="0">
                <a:solidFill>
                  <a:srgbClr val="5C5B5A"/>
                </a:solidFill>
              </a:rPr>
              <a:t> </a:t>
            </a:r>
            <a:r>
              <a:rPr dirty="0">
                <a:solidFill>
                  <a:srgbClr val="5C5B5A"/>
                </a:solidFill>
              </a:rPr>
              <a:t>of</a:t>
            </a:r>
            <a:r>
              <a:rPr spc="-25" dirty="0">
                <a:solidFill>
                  <a:srgbClr val="5C5B5A"/>
                </a:solidFill>
              </a:rPr>
              <a:t> </a:t>
            </a:r>
            <a:r>
              <a:rPr spc="-10" dirty="0">
                <a:solidFill>
                  <a:srgbClr val="5C5B5A"/>
                </a:solidFill>
              </a:rPr>
              <a:t>cost-of-</a:t>
            </a:r>
            <a:r>
              <a:rPr dirty="0">
                <a:solidFill>
                  <a:srgbClr val="5C5B5A"/>
                </a:solidFill>
              </a:rPr>
              <a:t>living</a:t>
            </a:r>
            <a:r>
              <a:rPr spc="-15" dirty="0">
                <a:solidFill>
                  <a:srgbClr val="5C5B5A"/>
                </a:solidFill>
              </a:rPr>
              <a:t> </a:t>
            </a:r>
            <a:r>
              <a:rPr dirty="0">
                <a:solidFill>
                  <a:srgbClr val="5C5B5A"/>
                </a:solidFill>
              </a:rPr>
              <a:t>increases,</a:t>
            </a:r>
            <a:r>
              <a:rPr spc="-15" dirty="0">
                <a:solidFill>
                  <a:srgbClr val="5C5B5A"/>
                </a:solidFill>
              </a:rPr>
              <a:t> </a:t>
            </a:r>
            <a:r>
              <a:rPr dirty="0">
                <a:solidFill>
                  <a:srgbClr val="5C5B5A"/>
                </a:solidFill>
              </a:rPr>
              <a:t>around</a:t>
            </a:r>
            <a:r>
              <a:rPr spc="-35" dirty="0">
                <a:solidFill>
                  <a:srgbClr val="5C5B5A"/>
                </a:solidFill>
              </a:rPr>
              <a:t> </a:t>
            </a:r>
            <a:r>
              <a:rPr dirty="0">
                <a:solidFill>
                  <a:srgbClr val="5C5B5A"/>
                </a:solidFill>
              </a:rPr>
              <a:t>8</a:t>
            </a:r>
            <a:r>
              <a:rPr spc="-25" dirty="0">
                <a:solidFill>
                  <a:srgbClr val="5C5B5A"/>
                </a:solidFill>
              </a:rPr>
              <a:t> </a:t>
            </a:r>
            <a:r>
              <a:rPr dirty="0">
                <a:solidFill>
                  <a:srgbClr val="5C5B5A"/>
                </a:solidFill>
              </a:rPr>
              <a:t>in</a:t>
            </a:r>
            <a:r>
              <a:rPr spc="-35" dirty="0">
                <a:solidFill>
                  <a:srgbClr val="5C5B5A"/>
                </a:solidFill>
              </a:rPr>
              <a:t> </a:t>
            </a:r>
            <a:r>
              <a:rPr dirty="0">
                <a:solidFill>
                  <a:srgbClr val="5C5B5A"/>
                </a:solidFill>
              </a:rPr>
              <a:t>10</a:t>
            </a:r>
            <a:r>
              <a:rPr spc="-35" dirty="0">
                <a:solidFill>
                  <a:srgbClr val="5C5B5A"/>
                </a:solidFill>
              </a:rPr>
              <a:t> </a:t>
            </a:r>
            <a:r>
              <a:rPr dirty="0">
                <a:solidFill>
                  <a:srgbClr val="5C5B5A"/>
                </a:solidFill>
              </a:rPr>
              <a:t>respondents</a:t>
            </a:r>
            <a:r>
              <a:rPr spc="-30" dirty="0">
                <a:solidFill>
                  <a:srgbClr val="5C5B5A"/>
                </a:solidFill>
              </a:rPr>
              <a:t> </a:t>
            </a:r>
            <a:r>
              <a:rPr dirty="0">
                <a:solidFill>
                  <a:srgbClr val="5C5B5A"/>
                </a:solidFill>
              </a:rPr>
              <a:t>said</a:t>
            </a:r>
            <a:r>
              <a:rPr spc="-20" dirty="0">
                <a:solidFill>
                  <a:srgbClr val="5C5B5A"/>
                </a:solidFill>
              </a:rPr>
              <a:t> </a:t>
            </a:r>
            <a:r>
              <a:rPr dirty="0">
                <a:solidFill>
                  <a:srgbClr val="5C5B5A"/>
                </a:solidFill>
              </a:rPr>
              <a:t>they</a:t>
            </a:r>
            <a:r>
              <a:rPr spc="-40" dirty="0">
                <a:solidFill>
                  <a:srgbClr val="5C5B5A"/>
                </a:solidFill>
              </a:rPr>
              <a:t> </a:t>
            </a:r>
            <a:r>
              <a:rPr dirty="0">
                <a:solidFill>
                  <a:srgbClr val="5C5B5A"/>
                </a:solidFill>
              </a:rPr>
              <a:t>continue</a:t>
            </a:r>
            <a:r>
              <a:rPr spc="-55" dirty="0">
                <a:solidFill>
                  <a:srgbClr val="5C5B5A"/>
                </a:solidFill>
              </a:rPr>
              <a:t> </a:t>
            </a:r>
            <a:r>
              <a:rPr dirty="0">
                <a:solidFill>
                  <a:srgbClr val="5C5B5A"/>
                </a:solidFill>
              </a:rPr>
              <a:t>to</a:t>
            </a:r>
            <a:r>
              <a:rPr spc="10" dirty="0">
                <a:solidFill>
                  <a:srgbClr val="5C5B5A"/>
                </a:solidFill>
              </a:rPr>
              <a:t> </a:t>
            </a:r>
            <a:r>
              <a:rPr dirty="0"/>
              <a:t>take</a:t>
            </a:r>
            <a:r>
              <a:rPr spc="-25" dirty="0"/>
              <a:t> </a:t>
            </a:r>
            <a:r>
              <a:rPr dirty="0"/>
              <a:t>actions</a:t>
            </a:r>
            <a:r>
              <a:rPr spc="-30" dirty="0"/>
              <a:t> </a:t>
            </a:r>
            <a:r>
              <a:rPr spc="-25" dirty="0"/>
              <a:t>to </a:t>
            </a:r>
            <a:r>
              <a:rPr dirty="0"/>
              <a:t>save</a:t>
            </a:r>
            <a:r>
              <a:rPr spc="20" dirty="0"/>
              <a:t> </a:t>
            </a:r>
            <a:r>
              <a:rPr dirty="0"/>
              <a:t>money</a:t>
            </a:r>
            <a:r>
              <a:rPr spc="-20" dirty="0"/>
              <a:t> </a:t>
            </a:r>
            <a:r>
              <a:rPr dirty="0">
                <a:solidFill>
                  <a:srgbClr val="5C5B5A"/>
                </a:solidFill>
              </a:rPr>
              <a:t>(85%).</a:t>
            </a:r>
            <a:r>
              <a:rPr spc="-5" dirty="0">
                <a:solidFill>
                  <a:srgbClr val="5C5B5A"/>
                </a:solidFill>
              </a:rPr>
              <a:t> </a:t>
            </a:r>
            <a:r>
              <a:rPr dirty="0">
                <a:solidFill>
                  <a:srgbClr val="5C5B5A"/>
                </a:solidFill>
              </a:rPr>
              <a:t>Fewer</a:t>
            </a:r>
            <a:r>
              <a:rPr spc="-60" dirty="0">
                <a:solidFill>
                  <a:srgbClr val="5C5B5A"/>
                </a:solidFill>
              </a:rPr>
              <a:t> </a:t>
            </a:r>
            <a:r>
              <a:rPr dirty="0">
                <a:solidFill>
                  <a:srgbClr val="5C5B5A"/>
                </a:solidFill>
              </a:rPr>
              <a:t>people</a:t>
            </a:r>
            <a:r>
              <a:rPr spc="-30" dirty="0">
                <a:solidFill>
                  <a:srgbClr val="5C5B5A"/>
                </a:solidFill>
              </a:rPr>
              <a:t> </a:t>
            </a:r>
            <a:r>
              <a:rPr dirty="0">
                <a:solidFill>
                  <a:srgbClr val="5C5B5A"/>
                </a:solidFill>
              </a:rPr>
              <a:t>are</a:t>
            </a:r>
            <a:r>
              <a:rPr spc="-15" dirty="0">
                <a:solidFill>
                  <a:srgbClr val="5C5B5A"/>
                </a:solidFill>
              </a:rPr>
              <a:t> </a:t>
            </a:r>
            <a:r>
              <a:rPr dirty="0">
                <a:solidFill>
                  <a:srgbClr val="5C5B5A"/>
                </a:solidFill>
              </a:rPr>
              <a:t>cycling</a:t>
            </a:r>
            <a:r>
              <a:rPr spc="-5" dirty="0">
                <a:solidFill>
                  <a:srgbClr val="5C5B5A"/>
                </a:solidFill>
              </a:rPr>
              <a:t> </a:t>
            </a:r>
            <a:r>
              <a:rPr dirty="0">
                <a:solidFill>
                  <a:srgbClr val="5C5B5A"/>
                </a:solidFill>
              </a:rPr>
              <a:t>more</a:t>
            </a:r>
            <a:r>
              <a:rPr spc="-15" dirty="0">
                <a:solidFill>
                  <a:srgbClr val="5C5B5A"/>
                </a:solidFill>
              </a:rPr>
              <a:t> </a:t>
            </a:r>
            <a:r>
              <a:rPr dirty="0">
                <a:solidFill>
                  <a:srgbClr val="5C5B5A"/>
                </a:solidFill>
              </a:rPr>
              <a:t>to</a:t>
            </a:r>
            <a:r>
              <a:rPr spc="-20" dirty="0">
                <a:solidFill>
                  <a:srgbClr val="5C5B5A"/>
                </a:solidFill>
              </a:rPr>
              <a:t> </a:t>
            </a:r>
            <a:r>
              <a:rPr dirty="0">
                <a:solidFill>
                  <a:srgbClr val="5C5B5A"/>
                </a:solidFill>
              </a:rPr>
              <a:t>save</a:t>
            </a:r>
            <a:r>
              <a:rPr spc="20" dirty="0">
                <a:solidFill>
                  <a:srgbClr val="5C5B5A"/>
                </a:solidFill>
              </a:rPr>
              <a:t> </a:t>
            </a:r>
            <a:r>
              <a:rPr dirty="0">
                <a:solidFill>
                  <a:srgbClr val="5C5B5A"/>
                </a:solidFill>
              </a:rPr>
              <a:t>money</a:t>
            </a:r>
            <a:r>
              <a:rPr spc="-25" dirty="0">
                <a:solidFill>
                  <a:srgbClr val="5C5B5A"/>
                </a:solidFill>
              </a:rPr>
              <a:t> </a:t>
            </a:r>
            <a:r>
              <a:rPr dirty="0">
                <a:solidFill>
                  <a:srgbClr val="5C5B5A"/>
                </a:solidFill>
              </a:rPr>
              <a:t>but</a:t>
            </a:r>
            <a:r>
              <a:rPr spc="-30" dirty="0">
                <a:solidFill>
                  <a:srgbClr val="5C5B5A"/>
                </a:solidFill>
              </a:rPr>
              <a:t> </a:t>
            </a:r>
            <a:r>
              <a:rPr dirty="0">
                <a:solidFill>
                  <a:srgbClr val="5C5B5A"/>
                </a:solidFill>
              </a:rPr>
              <a:t>this</a:t>
            </a:r>
            <a:r>
              <a:rPr spc="-30" dirty="0">
                <a:solidFill>
                  <a:srgbClr val="5C5B5A"/>
                </a:solidFill>
              </a:rPr>
              <a:t> </a:t>
            </a:r>
            <a:r>
              <a:rPr dirty="0">
                <a:solidFill>
                  <a:srgbClr val="5C5B5A"/>
                </a:solidFill>
              </a:rPr>
              <a:t>should</a:t>
            </a:r>
            <a:r>
              <a:rPr spc="-25" dirty="0">
                <a:solidFill>
                  <a:srgbClr val="5C5B5A"/>
                </a:solidFill>
              </a:rPr>
              <a:t> </a:t>
            </a:r>
            <a:r>
              <a:rPr dirty="0">
                <a:solidFill>
                  <a:srgbClr val="5C5B5A"/>
                </a:solidFill>
              </a:rPr>
              <a:t>be</a:t>
            </a:r>
            <a:r>
              <a:rPr spc="-30" dirty="0">
                <a:solidFill>
                  <a:srgbClr val="5C5B5A"/>
                </a:solidFill>
              </a:rPr>
              <a:t> </a:t>
            </a:r>
            <a:r>
              <a:rPr dirty="0">
                <a:solidFill>
                  <a:srgbClr val="5C5B5A"/>
                </a:solidFill>
              </a:rPr>
              <a:t>noted</a:t>
            </a:r>
            <a:r>
              <a:rPr spc="-30" dirty="0">
                <a:solidFill>
                  <a:srgbClr val="5C5B5A"/>
                </a:solidFill>
              </a:rPr>
              <a:t> </a:t>
            </a:r>
            <a:r>
              <a:rPr dirty="0">
                <a:solidFill>
                  <a:srgbClr val="5C5B5A"/>
                </a:solidFill>
              </a:rPr>
              <a:t>in</a:t>
            </a:r>
            <a:r>
              <a:rPr spc="-25" dirty="0">
                <a:solidFill>
                  <a:srgbClr val="5C5B5A"/>
                </a:solidFill>
              </a:rPr>
              <a:t> </a:t>
            </a:r>
            <a:r>
              <a:rPr dirty="0">
                <a:solidFill>
                  <a:srgbClr val="5C5B5A"/>
                </a:solidFill>
              </a:rPr>
              <a:t>the</a:t>
            </a:r>
            <a:r>
              <a:rPr spc="-20" dirty="0">
                <a:solidFill>
                  <a:srgbClr val="5C5B5A"/>
                </a:solidFill>
              </a:rPr>
              <a:t> </a:t>
            </a:r>
            <a:r>
              <a:rPr spc="-10" dirty="0">
                <a:solidFill>
                  <a:srgbClr val="5C5B5A"/>
                </a:solidFill>
              </a:rPr>
              <a:t>context </a:t>
            </a:r>
            <a:r>
              <a:rPr dirty="0">
                <a:solidFill>
                  <a:srgbClr val="5C5B5A"/>
                </a:solidFill>
              </a:rPr>
              <a:t>of</a:t>
            </a:r>
            <a:r>
              <a:rPr spc="-35" dirty="0">
                <a:solidFill>
                  <a:srgbClr val="5C5B5A"/>
                </a:solidFill>
              </a:rPr>
              <a:t> </a:t>
            </a:r>
            <a:r>
              <a:rPr dirty="0">
                <a:solidFill>
                  <a:srgbClr val="5C5B5A"/>
                </a:solidFill>
              </a:rPr>
              <a:t>seasonal</a:t>
            </a:r>
            <a:r>
              <a:rPr spc="-10" dirty="0">
                <a:solidFill>
                  <a:srgbClr val="5C5B5A"/>
                </a:solidFill>
              </a:rPr>
              <a:t> changes</a:t>
            </a:r>
          </a:p>
        </p:txBody>
      </p:sp>
      <p:sp>
        <p:nvSpPr>
          <p:cNvPr id="3" name="object 3"/>
          <p:cNvSpPr txBox="1"/>
          <p:nvPr/>
        </p:nvSpPr>
        <p:spPr>
          <a:xfrm>
            <a:off x="343611" y="4659629"/>
            <a:ext cx="2084705"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5B9BD4"/>
                </a:solidFill>
                <a:latin typeface="Calibri"/>
                <a:cs typeface="Calibri"/>
              </a:rPr>
              <a:t>Cycling</a:t>
            </a:r>
            <a:r>
              <a:rPr sz="1400" b="1" spc="-55" dirty="0">
                <a:solidFill>
                  <a:srgbClr val="5B9BD4"/>
                </a:solidFill>
                <a:latin typeface="Calibri"/>
                <a:cs typeface="Calibri"/>
              </a:rPr>
              <a:t> </a:t>
            </a:r>
            <a:r>
              <a:rPr sz="1400" b="1" dirty="0">
                <a:solidFill>
                  <a:srgbClr val="5B9BD4"/>
                </a:solidFill>
                <a:latin typeface="Calibri"/>
                <a:cs typeface="Calibri"/>
              </a:rPr>
              <a:t>more</a:t>
            </a:r>
            <a:r>
              <a:rPr sz="1400" b="1" spc="-55" dirty="0">
                <a:solidFill>
                  <a:srgbClr val="5B9BD4"/>
                </a:solidFill>
                <a:latin typeface="Calibri"/>
                <a:cs typeface="Calibri"/>
              </a:rPr>
              <a:t> </a:t>
            </a:r>
            <a:r>
              <a:rPr sz="1400" b="1" dirty="0">
                <a:solidFill>
                  <a:srgbClr val="5B9BD4"/>
                </a:solidFill>
                <a:latin typeface="Calibri"/>
                <a:cs typeface="Calibri"/>
              </a:rPr>
              <a:t>to</a:t>
            </a:r>
            <a:r>
              <a:rPr sz="1400" b="1" spc="-50" dirty="0">
                <a:solidFill>
                  <a:srgbClr val="5B9BD4"/>
                </a:solidFill>
                <a:latin typeface="Calibri"/>
                <a:cs typeface="Calibri"/>
              </a:rPr>
              <a:t> </a:t>
            </a:r>
            <a:r>
              <a:rPr sz="1400" b="1" dirty="0">
                <a:solidFill>
                  <a:srgbClr val="5B9BD4"/>
                </a:solidFill>
                <a:latin typeface="Calibri"/>
                <a:cs typeface="Calibri"/>
              </a:rPr>
              <a:t>save</a:t>
            </a:r>
            <a:r>
              <a:rPr sz="1400" b="1" spc="-45" dirty="0">
                <a:solidFill>
                  <a:srgbClr val="5B9BD4"/>
                </a:solidFill>
                <a:latin typeface="Calibri"/>
                <a:cs typeface="Calibri"/>
              </a:rPr>
              <a:t> </a:t>
            </a:r>
            <a:r>
              <a:rPr sz="1400" b="1" spc="-10" dirty="0">
                <a:solidFill>
                  <a:srgbClr val="5B9BD4"/>
                </a:solidFill>
                <a:latin typeface="Calibri"/>
                <a:cs typeface="Calibri"/>
              </a:rPr>
              <a:t>money</a:t>
            </a:r>
            <a:endParaRPr sz="1400">
              <a:latin typeface="Calibri"/>
              <a:cs typeface="Calibri"/>
            </a:endParaRPr>
          </a:p>
        </p:txBody>
      </p:sp>
      <p:grpSp>
        <p:nvGrpSpPr>
          <p:cNvPr id="4" name="object 4"/>
          <p:cNvGrpSpPr/>
          <p:nvPr/>
        </p:nvGrpSpPr>
        <p:grpSpPr>
          <a:xfrm>
            <a:off x="2604516" y="4811395"/>
            <a:ext cx="8697595" cy="382905"/>
            <a:chOff x="2604516" y="4811395"/>
            <a:chExt cx="8697595" cy="382905"/>
          </a:xfrm>
        </p:grpSpPr>
        <p:sp>
          <p:nvSpPr>
            <p:cNvPr id="5" name="object 5"/>
            <p:cNvSpPr/>
            <p:nvPr/>
          </p:nvSpPr>
          <p:spPr>
            <a:xfrm>
              <a:off x="2643505" y="4844683"/>
              <a:ext cx="8622030" cy="314960"/>
            </a:xfrm>
            <a:custGeom>
              <a:avLst/>
              <a:gdLst/>
              <a:ahLst/>
              <a:cxnLst/>
              <a:rect l="l" t="t" r="r" b="b"/>
              <a:pathLst>
                <a:path w="8622030" h="314960">
                  <a:moveTo>
                    <a:pt x="0" y="5700"/>
                  </a:moveTo>
                  <a:lnTo>
                    <a:pt x="0" y="5700"/>
                  </a:lnTo>
                  <a:lnTo>
                    <a:pt x="783844" y="5700"/>
                  </a:lnTo>
                  <a:lnTo>
                    <a:pt x="836091" y="5541"/>
                  </a:lnTo>
                  <a:lnTo>
                    <a:pt x="888339" y="5107"/>
                  </a:lnTo>
                  <a:lnTo>
                    <a:pt x="940587" y="4469"/>
                  </a:lnTo>
                  <a:lnTo>
                    <a:pt x="992835" y="3694"/>
                  </a:lnTo>
                  <a:lnTo>
                    <a:pt x="1045082" y="2850"/>
                  </a:lnTo>
                  <a:lnTo>
                    <a:pt x="1097330" y="2006"/>
                  </a:lnTo>
                  <a:lnTo>
                    <a:pt x="1149578" y="1231"/>
                  </a:lnTo>
                  <a:lnTo>
                    <a:pt x="1201826" y="592"/>
                  </a:lnTo>
                  <a:lnTo>
                    <a:pt x="1254074" y="159"/>
                  </a:lnTo>
                  <a:lnTo>
                    <a:pt x="1306321" y="0"/>
                  </a:lnTo>
                  <a:lnTo>
                    <a:pt x="1358569" y="182"/>
                  </a:lnTo>
                  <a:lnTo>
                    <a:pt x="1410817" y="775"/>
                  </a:lnTo>
                  <a:lnTo>
                    <a:pt x="1463065" y="1847"/>
                  </a:lnTo>
                  <a:lnTo>
                    <a:pt x="1515313" y="3466"/>
                  </a:lnTo>
                  <a:lnTo>
                    <a:pt x="1567560" y="5700"/>
                  </a:lnTo>
                  <a:lnTo>
                    <a:pt x="1616565" y="8536"/>
                  </a:lnTo>
                  <a:lnTo>
                    <a:pt x="1665567" y="12159"/>
                  </a:lnTo>
                  <a:lnTo>
                    <a:pt x="1714566" y="16455"/>
                  </a:lnTo>
                  <a:lnTo>
                    <a:pt x="1763563" y="21313"/>
                  </a:lnTo>
                  <a:lnTo>
                    <a:pt x="1812558" y="26621"/>
                  </a:lnTo>
                  <a:lnTo>
                    <a:pt x="1861550" y="32266"/>
                  </a:lnTo>
                  <a:lnTo>
                    <a:pt x="1910541" y="38136"/>
                  </a:lnTo>
                  <a:lnTo>
                    <a:pt x="1959530" y="44118"/>
                  </a:lnTo>
                  <a:lnTo>
                    <a:pt x="2008518" y="50100"/>
                  </a:lnTo>
                  <a:lnTo>
                    <a:pt x="2057504" y="55970"/>
                  </a:lnTo>
                  <a:lnTo>
                    <a:pt x="2106489" y="61614"/>
                  </a:lnTo>
                  <a:lnTo>
                    <a:pt x="2155473" y="66922"/>
                  </a:lnTo>
                  <a:lnTo>
                    <a:pt x="2204457" y="71781"/>
                  </a:lnTo>
                  <a:lnTo>
                    <a:pt x="2253440" y="76077"/>
                  </a:lnTo>
                  <a:lnTo>
                    <a:pt x="2302422" y="79700"/>
                  </a:lnTo>
                  <a:lnTo>
                    <a:pt x="2351405" y="82535"/>
                  </a:lnTo>
                  <a:lnTo>
                    <a:pt x="2402009" y="84611"/>
                  </a:lnTo>
                  <a:lnTo>
                    <a:pt x="2449839" y="85796"/>
                  </a:lnTo>
                  <a:lnTo>
                    <a:pt x="2495591" y="86230"/>
                  </a:lnTo>
                  <a:lnTo>
                    <a:pt x="2539958" y="86047"/>
                  </a:lnTo>
                  <a:lnTo>
                    <a:pt x="2583636" y="85386"/>
                  </a:lnTo>
                  <a:lnTo>
                    <a:pt x="2627318" y="84382"/>
                  </a:lnTo>
                  <a:lnTo>
                    <a:pt x="2671698" y="83174"/>
                  </a:lnTo>
                  <a:lnTo>
                    <a:pt x="2717473" y="81897"/>
                  </a:lnTo>
                  <a:lnTo>
                    <a:pt x="2765335" y="80688"/>
                  </a:lnTo>
                  <a:lnTo>
                    <a:pt x="2815980" y="79685"/>
                  </a:lnTo>
                  <a:lnTo>
                    <a:pt x="2870102" y="79024"/>
                  </a:lnTo>
                  <a:lnTo>
                    <a:pt x="2928395" y="78841"/>
                  </a:lnTo>
                  <a:lnTo>
                    <a:pt x="2991554" y="79274"/>
                  </a:lnTo>
                  <a:lnTo>
                    <a:pt x="3060274" y="80460"/>
                  </a:lnTo>
                  <a:lnTo>
                    <a:pt x="3135248" y="82535"/>
                  </a:lnTo>
                </a:path>
                <a:path w="8622030" h="314960">
                  <a:moveTo>
                    <a:pt x="3135248" y="82535"/>
                  </a:moveTo>
                  <a:lnTo>
                    <a:pt x="3174374" y="83817"/>
                  </a:lnTo>
                  <a:lnTo>
                    <a:pt x="3215788" y="85178"/>
                  </a:lnTo>
                  <a:lnTo>
                    <a:pt x="3259333" y="86620"/>
                  </a:lnTo>
                  <a:lnTo>
                    <a:pt x="3304852" y="88141"/>
                  </a:lnTo>
                  <a:lnTo>
                    <a:pt x="3352186" y="89743"/>
                  </a:lnTo>
                  <a:lnTo>
                    <a:pt x="3401177" y="91424"/>
                  </a:lnTo>
                  <a:lnTo>
                    <a:pt x="3451668" y="93185"/>
                  </a:lnTo>
                  <a:lnTo>
                    <a:pt x="3503501" y="95027"/>
                  </a:lnTo>
                  <a:lnTo>
                    <a:pt x="3556518" y="96948"/>
                  </a:lnTo>
                  <a:lnTo>
                    <a:pt x="3610560" y="98949"/>
                  </a:lnTo>
                  <a:lnTo>
                    <a:pt x="3665471" y="101029"/>
                  </a:lnTo>
                  <a:lnTo>
                    <a:pt x="3721092" y="103190"/>
                  </a:lnTo>
                  <a:lnTo>
                    <a:pt x="3777264" y="105430"/>
                  </a:lnTo>
                  <a:lnTo>
                    <a:pt x="3833832" y="107751"/>
                  </a:lnTo>
                  <a:lnTo>
                    <a:pt x="3890635" y="110150"/>
                  </a:lnTo>
                  <a:lnTo>
                    <a:pt x="3947518" y="112630"/>
                  </a:lnTo>
                  <a:lnTo>
                    <a:pt x="4004321" y="115189"/>
                  </a:lnTo>
                  <a:lnTo>
                    <a:pt x="4060886" y="117828"/>
                  </a:lnTo>
                  <a:lnTo>
                    <a:pt x="4117057" y="120547"/>
                  </a:lnTo>
                  <a:lnTo>
                    <a:pt x="4172674" y="123345"/>
                  </a:lnTo>
                  <a:lnTo>
                    <a:pt x="4227581" y="126222"/>
                  </a:lnTo>
                  <a:lnTo>
                    <a:pt x="4281619" y="129180"/>
                  </a:lnTo>
                  <a:lnTo>
                    <a:pt x="4334630" y="132217"/>
                  </a:lnTo>
                  <a:lnTo>
                    <a:pt x="4386456" y="135333"/>
                  </a:lnTo>
                  <a:lnTo>
                    <a:pt x="4436940" y="138529"/>
                  </a:lnTo>
                  <a:lnTo>
                    <a:pt x="4485924" y="141804"/>
                  </a:lnTo>
                  <a:lnTo>
                    <a:pt x="4533249" y="145158"/>
                  </a:lnTo>
                  <a:lnTo>
                    <a:pt x="4578758" y="148592"/>
                  </a:lnTo>
                  <a:lnTo>
                    <a:pt x="4622293" y="152106"/>
                  </a:lnTo>
                  <a:lnTo>
                    <a:pt x="4663696" y="155698"/>
                  </a:lnTo>
                  <a:lnTo>
                    <a:pt x="4702810" y="159370"/>
                  </a:lnTo>
                  <a:lnTo>
                    <a:pt x="4773329" y="167297"/>
                  </a:lnTo>
                  <a:lnTo>
                    <a:pt x="4838300" y="176496"/>
                  </a:lnTo>
                  <a:lnTo>
                    <a:pt x="4898296" y="186742"/>
                  </a:lnTo>
                  <a:lnTo>
                    <a:pt x="4953890" y="197812"/>
                  </a:lnTo>
                  <a:lnTo>
                    <a:pt x="5005658" y="209480"/>
                  </a:lnTo>
                  <a:lnTo>
                    <a:pt x="5054173" y="221521"/>
                  </a:lnTo>
                  <a:lnTo>
                    <a:pt x="5100008" y="233711"/>
                  </a:lnTo>
                  <a:lnTo>
                    <a:pt x="5143738" y="245826"/>
                  </a:lnTo>
                  <a:lnTo>
                    <a:pt x="5185936" y="257639"/>
                  </a:lnTo>
                  <a:lnTo>
                    <a:pt x="5227177" y="268928"/>
                  </a:lnTo>
                  <a:lnTo>
                    <a:pt x="5268034" y="279466"/>
                  </a:lnTo>
                  <a:lnTo>
                    <a:pt x="5309082" y="289029"/>
                  </a:lnTo>
                  <a:lnTo>
                    <a:pt x="5350894" y="297393"/>
                  </a:lnTo>
                  <a:lnTo>
                    <a:pt x="5394043" y="304333"/>
                  </a:lnTo>
                  <a:lnTo>
                    <a:pt x="5439105" y="309624"/>
                  </a:lnTo>
                  <a:lnTo>
                    <a:pt x="5486654" y="313040"/>
                  </a:lnTo>
                  <a:lnTo>
                    <a:pt x="5535637" y="314432"/>
                  </a:lnTo>
                  <a:lnTo>
                    <a:pt x="5584624" y="313948"/>
                  </a:lnTo>
                  <a:lnTo>
                    <a:pt x="5633612" y="311812"/>
                  </a:lnTo>
                  <a:lnTo>
                    <a:pt x="5682603" y="308250"/>
                  </a:lnTo>
                  <a:lnTo>
                    <a:pt x="5731595" y="303487"/>
                  </a:lnTo>
                  <a:lnTo>
                    <a:pt x="5780588" y="297748"/>
                  </a:lnTo>
                  <a:lnTo>
                    <a:pt x="5829581" y="291259"/>
                  </a:lnTo>
                  <a:lnTo>
                    <a:pt x="5878576" y="284243"/>
                  </a:lnTo>
                  <a:lnTo>
                    <a:pt x="5927570" y="276927"/>
                  </a:lnTo>
                  <a:lnTo>
                    <a:pt x="5976563" y="269535"/>
                  </a:lnTo>
                  <a:lnTo>
                    <a:pt x="6025556" y="262293"/>
                  </a:lnTo>
                  <a:lnTo>
                    <a:pt x="6074548" y="255426"/>
                  </a:lnTo>
                  <a:lnTo>
                    <a:pt x="6123539" y="249158"/>
                  </a:lnTo>
                  <a:lnTo>
                    <a:pt x="6172527" y="243716"/>
                  </a:lnTo>
                  <a:lnTo>
                    <a:pt x="6221514" y="239323"/>
                  </a:lnTo>
                  <a:lnTo>
                    <a:pt x="6270498" y="236205"/>
                  </a:lnTo>
                  <a:lnTo>
                    <a:pt x="6319480" y="234373"/>
                  </a:lnTo>
                  <a:lnTo>
                    <a:pt x="6368462" y="233575"/>
                  </a:lnTo>
                  <a:lnTo>
                    <a:pt x="6417445" y="233641"/>
                  </a:lnTo>
                  <a:lnTo>
                    <a:pt x="6466429" y="234402"/>
                  </a:lnTo>
                  <a:lnTo>
                    <a:pt x="6515413" y="235689"/>
                  </a:lnTo>
                  <a:lnTo>
                    <a:pt x="6564398" y="237333"/>
                  </a:lnTo>
                  <a:lnTo>
                    <a:pt x="6613384" y="239165"/>
                  </a:lnTo>
                  <a:lnTo>
                    <a:pt x="6662372" y="241016"/>
                  </a:lnTo>
                  <a:lnTo>
                    <a:pt x="6711361" y="242716"/>
                  </a:lnTo>
                  <a:lnTo>
                    <a:pt x="6760352" y="244097"/>
                  </a:lnTo>
                  <a:lnTo>
                    <a:pt x="6809344" y="244990"/>
                  </a:lnTo>
                  <a:lnTo>
                    <a:pt x="6858339" y="245224"/>
                  </a:lnTo>
                  <a:lnTo>
                    <a:pt x="6907336" y="244633"/>
                  </a:lnTo>
                  <a:lnTo>
                    <a:pt x="6956335" y="243045"/>
                  </a:lnTo>
                  <a:lnTo>
                    <a:pt x="7005337" y="240292"/>
                  </a:lnTo>
                  <a:lnTo>
                    <a:pt x="7054342" y="236205"/>
                  </a:lnTo>
                  <a:lnTo>
                    <a:pt x="7103324" y="230252"/>
                  </a:lnTo>
                  <a:lnTo>
                    <a:pt x="7152306" y="222237"/>
                  </a:lnTo>
                  <a:lnTo>
                    <a:pt x="7201288" y="212498"/>
                  </a:lnTo>
                  <a:lnTo>
                    <a:pt x="7250271" y="201372"/>
                  </a:lnTo>
                  <a:lnTo>
                    <a:pt x="7299253" y="189196"/>
                  </a:lnTo>
                  <a:lnTo>
                    <a:pt x="7348235" y="176310"/>
                  </a:lnTo>
                  <a:lnTo>
                    <a:pt x="7397218" y="163048"/>
                  </a:lnTo>
                  <a:lnTo>
                    <a:pt x="7446200" y="149750"/>
                  </a:lnTo>
                  <a:lnTo>
                    <a:pt x="7495182" y="136753"/>
                  </a:lnTo>
                  <a:lnTo>
                    <a:pt x="7544165" y="124393"/>
                  </a:lnTo>
                  <a:lnTo>
                    <a:pt x="7593147" y="113009"/>
                  </a:lnTo>
                  <a:lnTo>
                    <a:pt x="7642129" y="102939"/>
                  </a:lnTo>
                  <a:lnTo>
                    <a:pt x="7691112" y="94518"/>
                  </a:lnTo>
                  <a:lnTo>
                    <a:pt x="7740094" y="88086"/>
                  </a:lnTo>
                  <a:lnTo>
                    <a:pt x="7789076" y="83979"/>
                  </a:lnTo>
                  <a:lnTo>
                    <a:pt x="7838059" y="82535"/>
                  </a:lnTo>
                  <a:lnTo>
                    <a:pt x="7887063" y="83699"/>
                  </a:lnTo>
                  <a:lnTo>
                    <a:pt x="7936065" y="87039"/>
                  </a:lnTo>
                  <a:lnTo>
                    <a:pt x="7985064" y="92331"/>
                  </a:lnTo>
                  <a:lnTo>
                    <a:pt x="8034061" y="99349"/>
                  </a:lnTo>
                  <a:lnTo>
                    <a:pt x="8083056" y="107868"/>
                  </a:lnTo>
                  <a:lnTo>
                    <a:pt x="8132048" y="117663"/>
                  </a:lnTo>
                  <a:lnTo>
                    <a:pt x="8181039" y="128507"/>
                  </a:lnTo>
                  <a:lnTo>
                    <a:pt x="8230028" y="140178"/>
                  </a:lnTo>
                  <a:lnTo>
                    <a:pt x="8279016" y="152447"/>
                  </a:lnTo>
                  <a:lnTo>
                    <a:pt x="8328002" y="165092"/>
                  </a:lnTo>
                  <a:lnTo>
                    <a:pt x="8376987" y="177885"/>
                  </a:lnTo>
                  <a:lnTo>
                    <a:pt x="8425971" y="190602"/>
                  </a:lnTo>
                  <a:lnTo>
                    <a:pt x="8474955" y="203018"/>
                  </a:lnTo>
                  <a:lnTo>
                    <a:pt x="8523938" y="214908"/>
                  </a:lnTo>
                  <a:lnTo>
                    <a:pt x="8572920" y="226045"/>
                  </a:lnTo>
                  <a:lnTo>
                    <a:pt x="8621903" y="236205"/>
                  </a:lnTo>
                </a:path>
              </a:pathLst>
            </a:custGeom>
            <a:ln w="38100">
              <a:solidFill>
                <a:srgbClr val="5B9BD4"/>
              </a:solidFill>
            </a:ln>
          </p:spPr>
          <p:txBody>
            <a:bodyPr wrap="square" lIns="0" tIns="0" rIns="0" bIns="0" rtlCol="0"/>
            <a:lstStyle/>
            <a:p>
              <a:endParaRPr/>
            </a:p>
          </p:txBody>
        </p:sp>
        <p:pic>
          <p:nvPicPr>
            <p:cNvPr id="6" name="object 6"/>
            <p:cNvPicPr/>
            <p:nvPr/>
          </p:nvPicPr>
          <p:blipFill>
            <a:blip r:embed="rId2" cstate="print"/>
            <a:stretch>
              <a:fillRect/>
            </a:stretch>
          </p:blipFill>
          <p:spPr>
            <a:xfrm>
              <a:off x="2604516" y="4811395"/>
              <a:ext cx="74675" cy="74675"/>
            </a:xfrm>
            <a:prstGeom prst="rect">
              <a:avLst/>
            </a:prstGeom>
          </p:spPr>
        </p:pic>
        <p:pic>
          <p:nvPicPr>
            <p:cNvPr id="7" name="object 7"/>
            <p:cNvPicPr/>
            <p:nvPr/>
          </p:nvPicPr>
          <p:blipFill>
            <a:blip r:embed="rId2" cstate="print"/>
            <a:stretch>
              <a:fillRect/>
            </a:stretch>
          </p:blipFill>
          <p:spPr>
            <a:xfrm>
              <a:off x="3387852" y="4811395"/>
              <a:ext cx="74675" cy="74675"/>
            </a:xfrm>
            <a:prstGeom prst="rect">
              <a:avLst/>
            </a:prstGeom>
          </p:spPr>
        </p:pic>
        <p:pic>
          <p:nvPicPr>
            <p:cNvPr id="8" name="object 8"/>
            <p:cNvPicPr/>
            <p:nvPr/>
          </p:nvPicPr>
          <p:blipFill>
            <a:blip r:embed="rId2" cstate="print"/>
            <a:stretch>
              <a:fillRect/>
            </a:stretch>
          </p:blipFill>
          <p:spPr>
            <a:xfrm>
              <a:off x="4172712" y="4811395"/>
              <a:ext cx="74675" cy="74675"/>
            </a:xfrm>
            <a:prstGeom prst="rect">
              <a:avLst/>
            </a:prstGeom>
          </p:spPr>
        </p:pic>
        <p:pic>
          <p:nvPicPr>
            <p:cNvPr id="9" name="object 9"/>
            <p:cNvPicPr/>
            <p:nvPr/>
          </p:nvPicPr>
          <p:blipFill>
            <a:blip r:embed="rId3" cstate="print"/>
            <a:stretch>
              <a:fillRect/>
            </a:stretch>
          </p:blipFill>
          <p:spPr>
            <a:xfrm>
              <a:off x="4956048" y="4889119"/>
              <a:ext cx="74675" cy="74675"/>
            </a:xfrm>
            <a:prstGeom prst="rect">
              <a:avLst/>
            </a:prstGeom>
          </p:spPr>
        </p:pic>
        <p:pic>
          <p:nvPicPr>
            <p:cNvPr id="10" name="object 10"/>
            <p:cNvPicPr/>
            <p:nvPr/>
          </p:nvPicPr>
          <p:blipFill>
            <a:blip r:embed="rId4" cstate="print"/>
            <a:stretch>
              <a:fillRect/>
            </a:stretch>
          </p:blipFill>
          <p:spPr>
            <a:xfrm>
              <a:off x="5739383" y="4889119"/>
              <a:ext cx="74675" cy="74675"/>
            </a:xfrm>
            <a:prstGeom prst="rect">
              <a:avLst/>
            </a:prstGeom>
          </p:spPr>
        </p:pic>
        <p:pic>
          <p:nvPicPr>
            <p:cNvPr id="11" name="object 11"/>
            <p:cNvPicPr/>
            <p:nvPr/>
          </p:nvPicPr>
          <p:blipFill>
            <a:blip r:embed="rId4" cstate="print"/>
            <a:stretch>
              <a:fillRect/>
            </a:stretch>
          </p:blipFill>
          <p:spPr>
            <a:xfrm>
              <a:off x="7307580" y="4965319"/>
              <a:ext cx="74675" cy="74675"/>
            </a:xfrm>
            <a:prstGeom prst="rect">
              <a:avLst/>
            </a:prstGeom>
          </p:spPr>
        </p:pic>
        <p:pic>
          <p:nvPicPr>
            <p:cNvPr id="12" name="object 12"/>
            <p:cNvPicPr/>
            <p:nvPr/>
          </p:nvPicPr>
          <p:blipFill>
            <a:blip r:embed="rId2" cstate="print"/>
            <a:stretch>
              <a:fillRect/>
            </a:stretch>
          </p:blipFill>
          <p:spPr>
            <a:xfrm>
              <a:off x="8090916" y="5119243"/>
              <a:ext cx="74675" cy="74675"/>
            </a:xfrm>
            <a:prstGeom prst="rect">
              <a:avLst/>
            </a:prstGeom>
          </p:spPr>
        </p:pic>
        <p:pic>
          <p:nvPicPr>
            <p:cNvPr id="13" name="object 13"/>
            <p:cNvPicPr/>
            <p:nvPr/>
          </p:nvPicPr>
          <p:blipFill>
            <a:blip r:embed="rId3" cstate="print"/>
            <a:stretch>
              <a:fillRect/>
            </a:stretch>
          </p:blipFill>
          <p:spPr>
            <a:xfrm>
              <a:off x="8875775" y="5041519"/>
              <a:ext cx="74675" cy="74675"/>
            </a:xfrm>
            <a:prstGeom prst="rect">
              <a:avLst/>
            </a:prstGeom>
          </p:spPr>
        </p:pic>
        <p:pic>
          <p:nvPicPr>
            <p:cNvPr id="14" name="object 14"/>
            <p:cNvPicPr/>
            <p:nvPr/>
          </p:nvPicPr>
          <p:blipFill>
            <a:blip r:embed="rId4" cstate="print"/>
            <a:stretch>
              <a:fillRect/>
            </a:stretch>
          </p:blipFill>
          <p:spPr>
            <a:xfrm>
              <a:off x="9659111" y="5041519"/>
              <a:ext cx="74676" cy="74675"/>
            </a:xfrm>
            <a:prstGeom prst="rect">
              <a:avLst/>
            </a:prstGeom>
          </p:spPr>
        </p:pic>
        <p:pic>
          <p:nvPicPr>
            <p:cNvPr id="15" name="object 15"/>
            <p:cNvPicPr/>
            <p:nvPr/>
          </p:nvPicPr>
          <p:blipFill>
            <a:blip r:embed="rId3" cstate="print"/>
            <a:stretch>
              <a:fillRect/>
            </a:stretch>
          </p:blipFill>
          <p:spPr>
            <a:xfrm>
              <a:off x="10442447" y="4889119"/>
              <a:ext cx="74675" cy="74675"/>
            </a:xfrm>
            <a:prstGeom prst="rect">
              <a:avLst/>
            </a:prstGeom>
          </p:spPr>
        </p:pic>
        <p:pic>
          <p:nvPicPr>
            <p:cNvPr id="16" name="object 16"/>
            <p:cNvPicPr/>
            <p:nvPr/>
          </p:nvPicPr>
          <p:blipFill>
            <a:blip r:embed="rId4" cstate="print"/>
            <a:stretch>
              <a:fillRect/>
            </a:stretch>
          </p:blipFill>
          <p:spPr>
            <a:xfrm>
              <a:off x="11227308" y="5041519"/>
              <a:ext cx="74675" cy="74675"/>
            </a:xfrm>
            <a:prstGeom prst="rect">
              <a:avLst/>
            </a:prstGeom>
          </p:spPr>
        </p:pic>
      </p:grpSp>
      <p:pic>
        <p:nvPicPr>
          <p:cNvPr id="17" name="object 17"/>
          <p:cNvPicPr/>
          <p:nvPr/>
        </p:nvPicPr>
        <p:blipFill>
          <a:blip r:embed="rId5" cstate="print"/>
          <a:stretch>
            <a:fillRect/>
          </a:stretch>
        </p:blipFill>
        <p:spPr>
          <a:xfrm>
            <a:off x="2604516" y="1891410"/>
            <a:ext cx="8697467" cy="2456688"/>
          </a:xfrm>
          <a:prstGeom prst="rect">
            <a:avLst/>
          </a:prstGeom>
        </p:spPr>
      </p:pic>
      <p:sp>
        <p:nvSpPr>
          <p:cNvPr id="18" name="object 18"/>
          <p:cNvSpPr txBox="1"/>
          <p:nvPr/>
        </p:nvSpPr>
        <p:spPr>
          <a:xfrm>
            <a:off x="354888" y="2417190"/>
            <a:ext cx="2434590" cy="330835"/>
          </a:xfrm>
          <a:prstGeom prst="rect">
            <a:avLst/>
          </a:prstGeom>
        </p:spPr>
        <p:txBody>
          <a:bodyPr vert="horz" wrap="square" lIns="0" tIns="12700" rIns="0" bIns="0" rtlCol="0">
            <a:spAutoFit/>
          </a:bodyPr>
          <a:lstStyle/>
          <a:p>
            <a:pPr marL="2154555">
              <a:lnSpc>
                <a:spcPts val="1080"/>
              </a:lnSpc>
              <a:spcBef>
                <a:spcPts val="100"/>
              </a:spcBef>
            </a:pPr>
            <a:r>
              <a:rPr sz="1200" b="1" spc="-25" dirty="0">
                <a:solidFill>
                  <a:srgbClr val="2E5496"/>
                </a:solidFill>
                <a:latin typeface="Calibri"/>
                <a:cs typeface="Calibri"/>
              </a:rPr>
              <a:t>36%</a:t>
            </a:r>
            <a:endParaRPr sz="1200">
              <a:latin typeface="Calibri"/>
              <a:cs typeface="Calibri"/>
            </a:endParaRPr>
          </a:p>
          <a:p>
            <a:pPr marL="12700">
              <a:lnSpc>
                <a:spcPts val="1320"/>
              </a:lnSpc>
            </a:pPr>
            <a:r>
              <a:rPr sz="1400" b="1" spc="-10" dirty="0">
                <a:solidFill>
                  <a:srgbClr val="2E5496"/>
                </a:solidFill>
                <a:latin typeface="Calibri"/>
                <a:cs typeface="Calibri"/>
              </a:rPr>
              <a:t>Walking</a:t>
            </a:r>
            <a:r>
              <a:rPr sz="1400" b="1" spc="-35" dirty="0">
                <a:solidFill>
                  <a:srgbClr val="2E5496"/>
                </a:solidFill>
                <a:latin typeface="Calibri"/>
                <a:cs typeface="Calibri"/>
              </a:rPr>
              <a:t> </a:t>
            </a:r>
            <a:r>
              <a:rPr sz="1400" b="1" dirty="0">
                <a:solidFill>
                  <a:srgbClr val="2E5496"/>
                </a:solidFill>
                <a:latin typeface="Calibri"/>
                <a:cs typeface="Calibri"/>
              </a:rPr>
              <a:t>more</a:t>
            </a:r>
            <a:r>
              <a:rPr sz="1400" b="1" spc="-50" dirty="0">
                <a:solidFill>
                  <a:srgbClr val="2E5496"/>
                </a:solidFill>
                <a:latin typeface="Calibri"/>
                <a:cs typeface="Calibri"/>
              </a:rPr>
              <a:t> </a:t>
            </a:r>
            <a:r>
              <a:rPr sz="1400" b="1" dirty="0">
                <a:solidFill>
                  <a:srgbClr val="2E5496"/>
                </a:solidFill>
                <a:latin typeface="Calibri"/>
                <a:cs typeface="Calibri"/>
              </a:rPr>
              <a:t>to</a:t>
            </a:r>
            <a:r>
              <a:rPr sz="1400" b="1" spc="-40" dirty="0">
                <a:solidFill>
                  <a:srgbClr val="2E5496"/>
                </a:solidFill>
                <a:latin typeface="Calibri"/>
                <a:cs typeface="Calibri"/>
              </a:rPr>
              <a:t> </a:t>
            </a:r>
            <a:r>
              <a:rPr sz="1400" b="1" dirty="0">
                <a:solidFill>
                  <a:srgbClr val="2E5496"/>
                </a:solidFill>
                <a:latin typeface="Calibri"/>
                <a:cs typeface="Calibri"/>
              </a:rPr>
              <a:t>save</a:t>
            </a:r>
            <a:r>
              <a:rPr sz="1400" b="1" spc="-40" dirty="0">
                <a:solidFill>
                  <a:srgbClr val="2E5496"/>
                </a:solidFill>
                <a:latin typeface="Calibri"/>
                <a:cs typeface="Calibri"/>
              </a:rPr>
              <a:t> </a:t>
            </a:r>
            <a:r>
              <a:rPr sz="1400" b="1" spc="-20" dirty="0">
                <a:solidFill>
                  <a:srgbClr val="2E5496"/>
                </a:solidFill>
                <a:latin typeface="Calibri"/>
                <a:cs typeface="Calibri"/>
              </a:rPr>
              <a:t>money</a:t>
            </a:r>
            <a:endParaRPr sz="1400">
              <a:latin typeface="Calibri"/>
              <a:cs typeface="Calibri"/>
            </a:endParaRPr>
          </a:p>
        </p:txBody>
      </p:sp>
      <p:sp>
        <p:nvSpPr>
          <p:cNvPr id="19" name="object 19"/>
          <p:cNvSpPr txBox="1"/>
          <p:nvPr/>
        </p:nvSpPr>
        <p:spPr>
          <a:xfrm>
            <a:off x="5632450" y="295516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E5496"/>
                </a:solidFill>
                <a:latin typeface="Calibri"/>
                <a:cs typeface="Calibri"/>
              </a:rPr>
              <a:t>29%</a:t>
            </a:r>
            <a:endParaRPr sz="1200">
              <a:latin typeface="Calibri"/>
              <a:cs typeface="Calibri"/>
            </a:endParaRPr>
          </a:p>
        </p:txBody>
      </p:sp>
      <p:sp>
        <p:nvSpPr>
          <p:cNvPr id="20" name="object 20"/>
          <p:cNvSpPr txBox="1"/>
          <p:nvPr/>
        </p:nvSpPr>
        <p:spPr>
          <a:xfrm>
            <a:off x="7200392" y="287832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E5496"/>
                </a:solidFill>
                <a:latin typeface="Calibri"/>
                <a:cs typeface="Calibri"/>
              </a:rPr>
              <a:t>30%</a:t>
            </a:r>
            <a:endParaRPr sz="1200">
              <a:latin typeface="Calibri"/>
              <a:cs typeface="Calibri"/>
            </a:endParaRPr>
          </a:p>
        </p:txBody>
      </p:sp>
      <p:sp>
        <p:nvSpPr>
          <p:cNvPr id="21" name="object 21"/>
          <p:cNvSpPr txBox="1"/>
          <p:nvPr/>
        </p:nvSpPr>
        <p:spPr>
          <a:xfrm>
            <a:off x="8793606" y="358000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E5496"/>
                </a:solidFill>
                <a:latin typeface="Calibri"/>
                <a:cs typeface="Calibri"/>
              </a:rPr>
              <a:t>25%</a:t>
            </a:r>
            <a:endParaRPr sz="1200">
              <a:latin typeface="Calibri"/>
              <a:cs typeface="Calibri"/>
            </a:endParaRPr>
          </a:p>
        </p:txBody>
      </p:sp>
      <p:sp>
        <p:nvSpPr>
          <p:cNvPr id="22" name="object 22"/>
          <p:cNvSpPr txBox="1"/>
          <p:nvPr/>
        </p:nvSpPr>
        <p:spPr>
          <a:xfrm>
            <a:off x="10361421" y="363143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E5496"/>
                </a:solidFill>
                <a:latin typeface="Calibri"/>
                <a:cs typeface="Calibri"/>
              </a:rPr>
              <a:t>24%</a:t>
            </a:r>
            <a:endParaRPr sz="1200">
              <a:latin typeface="Calibri"/>
              <a:cs typeface="Calibri"/>
            </a:endParaRPr>
          </a:p>
        </p:txBody>
      </p:sp>
      <p:sp>
        <p:nvSpPr>
          <p:cNvPr id="23" name="object 23"/>
          <p:cNvSpPr txBox="1"/>
          <p:nvPr/>
        </p:nvSpPr>
        <p:spPr>
          <a:xfrm>
            <a:off x="243331" y="3159632"/>
            <a:ext cx="2546350" cy="440690"/>
          </a:xfrm>
          <a:prstGeom prst="rect">
            <a:avLst/>
          </a:prstGeom>
        </p:spPr>
        <p:txBody>
          <a:bodyPr vert="horz" wrap="square" lIns="0" tIns="13335" rIns="0" bIns="0" rtlCol="0">
            <a:spAutoFit/>
          </a:bodyPr>
          <a:lstStyle/>
          <a:p>
            <a:pPr marL="12700">
              <a:lnSpc>
                <a:spcPts val="1630"/>
              </a:lnSpc>
              <a:spcBef>
                <a:spcPts val="105"/>
              </a:spcBef>
            </a:pPr>
            <a:r>
              <a:rPr sz="2100" b="1" baseline="3968" dirty="0">
                <a:solidFill>
                  <a:srgbClr val="2D75B6"/>
                </a:solidFill>
                <a:latin typeface="Calibri"/>
                <a:cs typeface="Calibri"/>
              </a:rPr>
              <a:t>Cutting</a:t>
            </a:r>
            <a:r>
              <a:rPr sz="2100" b="1" spc="-67" baseline="3968" dirty="0">
                <a:solidFill>
                  <a:srgbClr val="2D75B6"/>
                </a:solidFill>
                <a:latin typeface="Calibri"/>
                <a:cs typeface="Calibri"/>
              </a:rPr>
              <a:t> </a:t>
            </a:r>
            <a:r>
              <a:rPr sz="2100" b="1" baseline="3968" dirty="0">
                <a:solidFill>
                  <a:srgbClr val="2D75B6"/>
                </a:solidFill>
                <a:latin typeface="Calibri"/>
                <a:cs typeface="Calibri"/>
              </a:rPr>
              <a:t>back</a:t>
            </a:r>
            <a:r>
              <a:rPr sz="2100" b="1" spc="-52" baseline="3968" dirty="0">
                <a:solidFill>
                  <a:srgbClr val="2D75B6"/>
                </a:solidFill>
                <a:latin typeface="Calibri"/>
                <a:cs typeface="Calibri"/>
              </a:rPr>
              <a:t> </a:t>
            </a:r>
            <a:r>
              <a:rPr sz="2100" b="1" baseline="3968" dirty="0">
                <a:solidFill>
                  <a:srgbClr val="2D75B6"/>
                </a:solidFill>
                <a:latin typeface="Calibri"/>
                <a:cs typeface="Calibri"/>
              </a:rPr>
              <a:t>on</a:t>
            </a:r>
            <a:r>
              <a:rPr sz="2100" b="1" spc="-37" baseline="3968" dirty="0">
                <a:solidFill>
                  <a:srgbClr val="2D75B6"/>
                </a:solidFill>
                <a:latin typeface="Calibri"/>
                <a:cs typeface="Calibri"/>
              </a:rPr>
              <a:t> </a:t>
            </a:r>
            <a:r>
              <a:rPr sz="2100" b="1" baseline="3968" dirty="0">
                <a:solidFill>
                  <a:srgbClr val="2D75B6"/>
                </a:solidFill>
                <a:latin typeface="Calibri"/>
                <a:cs typeface="Calibri"/>
              </a:rPr>
              <a:t>non-essential</a:t>
            </a:r>
            <a:r>
              <a:rPr sz="2100" b="1" spc="315" baseline="3968" dirty="0">
                <a:solidFill>
                  <a:srgbClr val="2D75B6"/>
                </a:solidFill>
                <a:latin typeface="Calibri"/>
                <a:cs typeface="Calibri"/>
              </a:rPr>
              <a:t> </a:t>
            </a:r>
            <a:r>
              <a:rPr sz="1200" b="1" spc="-25" dirty="0">
                <a:solidFill>
                  <a:srgbClr val="2D75B6"/>
                </a:solidFill>
                <a:latin typeface="Calibri"/>
                <a:cs typeface="Calibri"/>
              </a:rPr>
              <a:t>26%</a:t>
            </a:r>
            <a:endParaRPr sz="1200">
              <a:latin typeface="Calibri"/>
              <a:cs typeface="Calibri"/>
            </a:endParaRPr>
          </a:p>
          <a:p>
            <a:pPr marL="58419">
              <a:lnSpc>
                <a:spcPts val="1630"/>
              </a:lnSpc>
            </a:pPr>
            <a:r>
              <a:rPr sz="1400" b="1" dirty="0">
                <a:solidFill>
                  <a:srgbClr val="2D75B6"/>
                </a:solidFill>
                <a:latin typeface="Calibri"/>
                <a:cs typeface="Calibri"/>
              </a:rPr>
              <a:t>journeys</a:t>
            </a:r>
            <a:r>
              <a:rPr sz="1400" b="1" spc="-45" dirty="0">
                <a:solidFill>
                  <a:srgbClr val="2D75B6"/>
                </a:solidFill>
                <a:latin typeface="Calibri"/>
                <a:cs typeface="Calibri"/>
              </a:rPr>
              <a:t> </a:t>
            </a:r>
            <a:r>
              <a:rPr sz="1400" b="1" dirty="0">
                <a:solidFill>
                  <a:srgbClr val="2D75B6"/>
                </a:solidFill>
                <a:latin typeface="Calibri"/>
                <a:cs typeface="Calibri"/>
              </a:rPr>
              <a:t>on</a:t>
            </a:r>
            <a:r>
              <a:rPr sz="1400" b="1" spc="-35" dirty="0">
                <a:solidFill>
                  <a:srgbClr val="2D75B6"/>
                </a:solidFill>
                <a:latin typeface="Calibri"/>
                <a:cs typeface="Calibri"/>
              </a:rPr>
              <a:t> </a:t>
            </a:r>
            <a:r>
              <a:rPr sz="1400" b="1" dirty="0">
                <a:solidFill>
                  <a:srgbClr val="2D75B6"/>
                </a:solidFill>
                <a:latin typeface="Calibri"/>
                <a:cs typeface="Calibri"/>
              </a:rPr>
              <a:t>public</a:t>
            </a:r>
            <a:r>
              <a:rPr sz="1400" b="1" spc="-40" dirty="0">
                <a:solidFill>
                  <a:srgbClr val="2D75B6"/>
                </a:solidFill>
                <a:latin typeface="Calibri"/>
                <a:cs typeface="Calibri"/>
              </a:rPr>
              <a:t> </a:t>
            </a:r>
            <a:r>
              <a:rPr sz="1400" b="1" spc="-10" dirty="0">
                <a:solidFill>
                  <a:srgbClr val="2D75B6"/>
                </a:solidFill>
                <a:latin typeface="Calibri"/>
                <a:cs typeface="Calibri"/>
              </a:rPr>
              <a:t>transport</a:t>
            </a:r>
            <a:endParaRPr sz="1400">
              <a:latin typeface="Calibri"/>
              <a:cs typeface="Calibri"/>
            </a:endParaRPr>
          </a:p>
        </p:txBody>
      </p:sp>
      <p:sp>
        <p:nvSpPr>
          <p:cNvPr id="24" name="object 24"/>
          <p:cNvSpPr txBox="1"/>
          <p:nvPr/>
        </p:nvSpPr>
        <p:spPr>
          <a:xfrm>
            <a:off x="11348719" y="3580841"/>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E5496"/>
                </a:solidFill>
                <a:latin typeface="Calibri"/>
                <a:cs typeface="Calibri"/>
              </a:rPr>
              <a:t>23%</a:t>
            </a:r>
            <a:endParaRPr sz="1200">
              <a:latin typeface="Calibri"/>
              <a:cs typeface="Calibri"/>
            </a:endParaRPr>
          </a:p>
        </p:txBody>
      </p:sp>
      <p:sp>
        <p:nvSpPr>
          <p:cNvPr id="25" name="object 25"/>
          <p:cNvSpPr txBox="1"/>
          <p:nvPr/>
        </p:nvSpPr>
        <p:spPr>
          <a:xfrm>
            <a:off x="2536698" y="4569079"/>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8%</a:t>
            </a:r>
            <a:endParaRPr sz="1200">
              <a:latin typeface="Calibri"/>
              <a:cs typeface="Calibri"/>
            </a:endParaRPr>
          </a:p>
        </p:txBody>
      </p:sp>
      <p:sp>
        <p:nvSpPr>
          <p:cNvPr id="26" name="object 26"/>
          <p:cNvSpPr txBox="1"/>
          <p:nvPr/>
        </p:nvSpPr>
        <p:spPr>
          <a:xfrm>
            <a:off x="5672073" y="4645914"/>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7%</a:t>
            </a:r>
            <a:endParaRPr sz="1200">
              <a:latin typeface="Calibri"/>
              <a:cs typeface="Calibri"/>
            </a:endParaRPr>
          </a:p>
        </p:txBody>
      </p:sp>
      <p:sp>
        <p:nvSpPr>
          <p:cNvPr id="27" name="object 27"/>
          <p:cNvSpPr txBox="1"/>
          <p:nvPr/>
        </p:nvSpPr>
        <p:spPr>
          <a:xfrm>
            <a:off x="7240016" y="4722621"/>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6%</a:t>
            </a:r>
            <a:endParaRPr sz="1200">
              <a:latin typeface="Calibri"/>
              <a:cs typeface="Calibri"/>
            </a:endParaRPr>
          </a:p>
        </p:txBody>
      </p:sp>
      <p:sp>
        <p:nvSpPr>
          <p:cNvPr id="28" name="object 28"/>
          <p:cNvSpPr txBox="1"/>
          <p:nvPr/>
        </p:nvSpPr>
        <p:spPr>
          <a:xfrm>
            <a:off x="8023986" y="4876292"/>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4%</a:t>
            </a:r>
            <a:endParaRPr sz="1200">
              <a:latin typeface="Calibri"/>
              <a:cs typeface="Calibri"/>
            </a:endParaRPr>
          </a:p>
        </p:txBody>
      </p:sp>
      <p:sp>
        <p:nvSpPr>
          <p:cNvPr id="29" name="object 29"/>
          <p:cNvSpPr txBox="1"/>
          <p:nvPr/>
        </p:nvSpPr>
        <p:spPr>
          <a:xfrm>
            <a:off x="8807957" y="4799457"/>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5%</a:t>
            </a:r>
            <a:endParaRPr sz="1200">
              <a:latin typeface="Calibri"/>
              <a:cs typeface="Calibri"/>
            </a:endParaRPr>
          </a:p>
        </p:txBody>
      </p:sp>
      <p:sp>
        <p:nvSpPr>
          <p:cNvPr id="30" name="object 30"/>
          <p:cNvSpPr txBox="1"/>
          <p:nvPr/>
        </p:nvSpPr>
        <p:spPr>
          <a:xfrm>
            <a:off x="9591802" y="4799457"/>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5%</a:t>
            </a:r>
            <a:endParaRPr sz="1200">
              <a:latin typeface="Calibri"/>
              <a:cs typeface="Calibri"/>
            </a:endParaRPr>
          </a:p>
        </p:txBody>
      </p:sp>
      <p:sp>
        <p:nvSpPr>
          <p:cNvPr id="31" name="object 31"/>
          <p:cNvSpPr txBox="1"/>
          <p:nvPr/>
        </p:nvSpPr>
        <p:spPr>
          <a:xfrm>
            <a:off x="10375772" y="4645914"/>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7%</a:t>
            </a:r>
            <a:endParaRPr sz="1200">
              <a:latin typeface="Calibri"/>
              <a:cs typeface="Calibri"/>
            </a:endParaRPr>
          </a:p>
        </p:txBody>
      </p:sp>
      <p:sp>
        <p:nvSpPr>
          <p:cNvPr id="32" name="object 32"/>
          <p:cNvSpPr txBox="1"/>
          <p:nvPr/>
        </p:nvSpPr>
        <p:spPr>
          <a:xfrm>
            <a:off x="11159743" y="4799457"/>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5%</a:t>
            </a:r>
            <a:endParaRPr sz="1200">
              <a:latin typeface="Calibri"/>
              <a:cs typeface="Calibri"/>
            </a:endParaRPr>
          </a:p>
        </p:txBody>
      </p:sp>
      <p:sp>
        <p:nvSpPr>
          <p:cNvPr id="33" name="object 33"/>
          <p:cNvSpPr txBox="1"/>
          <p:nvPr/>
        </p:nvSpPr>
        <p:spPr>
          <a:xfrm>
            <a:off x="5632450" y="3338906"/>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D75B6"/>
                </a:solidFill>
                <a:latin typeface="Calibri"/>
                <a:cs typeface="Calibri"/>
              </a:rPr>
              <a:t>24%</a:t>
            </a:r>
            <a:endParaRPr sz="1200">
              <a:latin typeface="Calibri"/>
              <a:cs typeface="Calibri"/>
            </a:endParaRPr>
          </a:p>
        </p:txBody>
      </p:sp>
      <p:sp>
        <p:nvSpPr>
          <p:cNvPr id="34" name="object 34"/>
          <p:cNvSpPr txBox="1"/>
          <p:nvPr/>
        </p:nvSpPr>
        <p:spPr>
          <a:xfrm>
            <a:off x="7200392" y="3493134"/>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D75B6"/>
                </a:solidFill>
                <a:latin typeface="Calibri"/>
                <a:cs typeface="Calibri"/>
              </a:rPr>
              <a:t>22%</a:t>
            </a:r>
            <a:endParaRPr sz="1200">
              <a:latin typeface="Calibri"/>
              <a:cs typeface="Calibri"/>
            </a:endParaRPr>
          </a:p>
        </p:txBody>
      </p:sp>
      <p:sp>
        <p:nvSpPr>
          <p:cNvPr id="35" name="object 35"/>
          <p:cNvSpPr txBox="1"/>
          <p:nvPr/>
        </p:nvSpPr>
        <p:spPr>
          <a:xfrm>
            <a:off x="7971535" y="3645126"/>
            <a:ext cx="381635" cy="440690"/>
          </a:xfrm>
          <a:prstGeom prst="rect">
            <a:avLst/>
          </a:prstGeom>
        </p:spPr>
        <p:txBody>
          <a:bodyPr vert="horz" wrap="square" lIns="0" tIns="36830" rIns="0" bIns="0" rtlCol="0">
            <a:spAutoFit/>
          </a:bodyPr>
          <a:lstStyle/>
          <a:p>
            <a:pPr marL="12700">
              <a:lnSpc>
                <a:spcPct val="100000"/>
              </a:lnSpc>
              <a:spcBef>
                <a:spcPts val="290"/>
              </a:spcBef>
            </a:pPr>
            <a:r>
              <a:rPr sz="1200" b="1" spc="-25" dirty="0">
                <a:solidFill>
                  <a:srgbClr val="2E5496"/>
                </a:solidFill>
                <a:latin typeface="Calibri"/>
                <a:cs typeface="Calibri"/>
              </a:rPr>
              <a:t>24%</a:t>
            </a:r>
            <a:endParaRPr sz="1200">
              <a:latin typeface="Calibri"/>
              <a:cs typeface="Calibri"/>
            </a:endParaRPr>
          </a:p>
          <a:p>
            <a:pPr marL="101600">
              <a:lnSpc>
                <a:spcPct val="100000"/>
              </a:lnSpc>
              <a:spcBef>
                <a:spcPts val="195"/>
              </a:spcBef>
            </a:pPr>
            <a:r>
              <a:rPr sz="1200" b="1" spc="-25" dirty="0">
                <a:solidFill>
                  <a:srgbClr val="2D75B6"/>
                </a:solidFill>
                <a:latin typeface="Calibri"/>
                <a:cs typeface="Calibri"/>
              </a:rPr>
              <a:t>17%</a:t>
            </a:r>
            <a:endParaRPr sz="1200">
              <a:latin typeface="Calibri"/>
              <a:cs typeface="Calibri"/>
            </a:endParaRPr>
          </a:p>
        </p:txBody>
      </p:sp>
      <p:sp>
        <p:nvSpPr>
          <p:cNvPr id="36" name="object 36"/>
          <p:cNvSpPr txBox="1"/>
          <p:nvPr/>
        </p:nvSpPr>
        <p:spPr>
          <a:xfrm>
            <a:off x="8768333" y="3954271"/>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D75B6"/>
                </a:solidFill>
                <a:latin typeface="Calibri"/>
                <a:cs typeface="Calibri"/>
              </a:rPr>
              <a:t>16%</a:t>
            </a:r>
            <a:endParaRPr sz="1200">
              <a:latin typeface="Calibri"/>
              <a:cs typeface="Calibri"/>
            </a:endParaRPr>
          </a:p>
        </p:txBody>
      </p:sp>
      <p:sp>
        <p:nvSpPr>
          <p:cNvPr id="37" name="object 37"/>
          <p:cNvSpPr txBox="1"/>
          <p:nvPr/>
        </p:nvSpPr>
        <p:spPr>
          <a:xfrm>
            <a:off x="9539478" y="3592829"/>
            <a:ext cx="343535" cy="364490"/>
          </a:xfrm>
          <a:prstGeom prst="rect">
            <a:avLst/>
          </a:prstGeom>
        </p:spPr>
        <p:txBody>
          <a:bodyPr vert="horz" wrap="square" lIns="0" tIns="12700" rIns="0" bIns="0" rtlCol="0">
            <a:spAutoFit/>
          </a:bodyPr>
          <a:lstStyle/>
          <a:p>
            <a:pPr marL="12700">
              <a:lnSpc>
                <a:spcPts val="1335"/>
              </a:lnSpc>
              <a:spcBef>
                <a:spcPts val="100"/>
              </a:spcBef>
            </a:pPr>
            <a:r>
              <a:rPr sz="1200" b="1" spc="-25" dirty="0">
                <a:solidFill>
                  <a:srgbClr val="2E5496"/>
                </a:solidFill>
                <a:latin typeface="Calibri"/>
                <a:cs typeface="Calibri"/>
              </a:rPr>
              <a:t>25%</a:t>
            </a:r>
            <a:endParaRPr sz="1200">
              <a:latin typeface="Calibri"/>
              <a:cs typeface="Calibri"/>
            </a:endParaRPr>
          </a:p>
          <a:p>
            <a:pPr marL="63500">
              <a:lnSpc>
                <a:spcPts val="1335"/>
              </a:lnSpc>
            </a:pPr>
            <a:r>
              <a:rPr sz="1200" b="1" spc="-25" dirty="0">
                <a:solidFill>
                  <a:srgbClr val="2D75B6"/>
                </a:solidFill>
                <a:latin typeface="Calibri"/>
                <a:cs typeface="Calibri"/>
              </a:rPr>
              <a:t>19%</a:t>
            </a:r>
            <a:endParaRPr sz="1200">
              <a:latin typeface="Calibri"/>
              <a:cs typeface="Calibri"/>
            </a:endParaRPr>
          </a:p>
        </p:txBody>
      </p:sp>
      <p:sp>
        <p:nvSpPr>
          <p:cNvPr id="38" name="object 38"/>
          <p:cNvSpPr txBox="1"/>
          <p:nvPr/>
        </p:nvSpPr>
        <p:spPr>
          <a:xfrm>
            <a:off x="10336148" y="3954271"/>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D75B6"/>
                </a:solidFill>
                <a:latin typeface="Calibri"/>
                <a:cs typeface="Calibri"/>
              </a:rPr>
              <a:t>16%</a:t>
            </a:r>
            <a:endParaRPr sz="1200">
              <a:latin typeface="Calibri"/>
              <a:cs typeface="Calibri"/>
            </a:endParaRPr>
          </a:p>
        </p:txBody>
      </p:sp>
      <p:sp>
        <p:nvSpPr>
          <p:cNvPr id="39" name="object 39"/>
          <p:cNvSpPr txBox="1"/>
          <p:nvPr/>
        </p:nvSpPr>
        <p:spPr>
          <a:xfrm>
            <a:off x="11120119" y="403110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D75B6"/>
                </a:solidFill>
                <a:latin typeface="Calibri"/>
                <a:cs typeface="Calibri"/>
              </a:rPr>
              <a:t>15%</a:t>
            </a:r>
            <a:endParaRPr sz="1200">
              <a:latin typeface="Calibri"/>
              <a:cs typeface="Calibri"/>
            </a:endParaRPr>
          </a:p>
        </p:txBody>
      </p:sp>
      <p:sp>
        <p:nvSpPr>
          <p:cNvPr id="40" name="object 40"/>
          <p:cNvSpPr txBox="1"/>
          <p:nvPr/>
        </p:nvSpPr>
        <p:spPr>
          <a:xfrm>
            <a:off x="204622" y="1275080"/>
            <a:ext cx="9503410" cy="828040"/>
          </a:xfrm>
          <a:prstGeom prst="rect">
            <a:avLst/>
          </a:prstGeom>
        </p:spPr>
        <p:txBody>
          <a:bodyPr vert="horz" wrap="square" lIns="0" tIns="13335" rIns="0" bIns="0" rtlCol="0">
            <a:spAutoFit/>
          </a:bodyPr>
          <a:lstStyle/>
          <a:p>
            <a:pPr marL="2487295">
              <a:lnSpc>
                <a:spcPct val="100000"/>
              </a:lnSpc>
              <a:spcBef>
                <a:spcPts val="105"/>
              </a:spcBef>
            </a:pPr>
            <a:r>
              <a:rPr sz="1400" b="1" dirty="0">
                <a:solidFill>
                  <a:srgbClr val="5C5B5A"/>
                </a:solidFill>
                <a:latin typeface="Arial"/>
                <a:cs typeface="Arial"/>
              </a:rPr>
              <a:t>Which</a:t>
            </a:r>
            <a:r>
              <a:rPr sz="1400" b="1" spc="-4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these,</a:t>
            </a:r>
            <a:r>
              <a:rPr sz="1400" b="1" spc="-50" dirty="0">
                <a:solidFill>
                  <a:srgbClr val="5C5B5A"/>
                </a:solidFill>
                <a:latin typeface="Arial"/>
                <a:cs typeface="Arial"/>
              </a:rPr>
              <a:t> </a:t>
            </a:r>
            <a:r>
              <a:rPr sz="1400" b="1" dirty="0">
                <a:solidFill>
                  <a:srgbClr val="5C5B5A"/>
                </a:solidFill>
                <a:latin typeface="Arial"/>
                <a:cs typeface="Arial"/>
              </a:rPr>
              <a:t>if</a:t>
            </a:r>
            <a:r>
              <a:rPr sz="1400" b="1" spc="-40" dirty="0">
                <a:solidFill>
                  <a:srgbClr val="5C5B5A"/>
                </a:solidFill>
                <a:latin typeface="Arial"/>
                <a:cs typeface="Arial"/>
              </a:rPr>
              <a:t> </a:t>
            </a:r>
            <a:r>
              <a:rPr sz="1400" b="1" spc="-20" dirty="0">
                <a:solidFill>
                  <a:srgbClr val="5C5B5A"/>
                </a:solidFill>
                <a:latin typeface="Arial"/>
                <a:cs typeface="Arial"/>
              </a:rPr>
              <a:t>any,</a:t>
            </a:r>
            <a:r>
              <a:rPr sz="1400" b="1" spc="5" dirty="0">
                <a:solidFill>
                  <a:srgbClr val="5C5B5A"/>
                </a:solidFill>
                <a:latin typeface="Arial"/>
                <a:cs typeface="Arial"/>
              </a:rPr>
              <a:t> </a:t>
            </a:r>
            <a:r>
              <a:rPr sz="1400" b="1" dirty="0">
                <a:solidFill>
                  <a:srgbClr val="5C5B5A"/>
                </a:solidFill>
                <a:latin typeface="Arial"/>
                <a:cs typeface="Arial"/>
              </a:rPr>
              <a:t>are</a:t>
            </a:r>
            <a:r>
              <a:rPr sz="1400" b="1" spc="-35"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doing</a:t>
            </a:r>
            <a:r>
              <a:rPr sz="1400" b="1" spc="-55" dirty="0">
                <a:solidFill>
                  <a:srgbClr val="5C5B5A"/>
                </a:solidFill>
                <a:latin typeface="Arial"/>
                <a:cs typeface="Arial"/>
              </a:rPr>
              <a:t> </a:t>
            </a:r>
            <a:r>
              <a:rPr sz="1400" b="1" dirty="0">
                <a:solidFill>
                  <a:srgbClr val="5C5B5A"/>
                </a:solidFill>
                <a:latin typeface="Arial"/>
                <a:cs typeface="Arial"/>
              </a:rPr>
              <a:t>because</a:t>
            </a:r>
            <a:r>
              <a:rPr sz="1400" b="1" spc="-45" dirty="0">
                <a:solidFill>
                  <a:srgbClr val="5C5B5A"/>
                </a:solidFill>
                <a:latin typeface="Arial"/>
                <a:cs typeface="Arial"/>
              </a:rPr>
              <a:t> </a:t>
            </a:r>
            <a:r>
              <a:rPr sz="1400" b="1" dirty="0">
                <a:solidFill>
                  <a:srgbClr val="5C5B5A"/>
                </a:solidFill>
                <a:latin typeface="Arial"/>
                <a:cs typeface="Arial"/>
              </a:rPr>
              <a:t>of</a:t>
            </a:r>
            <a:r>
              <a:rPr sz="1400" b="1" spc="-30"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increases</a:t>
            </a:r>
            <a:r>
              <a:rPr sz="1400" b="1" spc="-65" dirty="0">
                <a:solidFill>
                  <a:srgbClr val="5C5B5A"/>
                </a:solidFill>
                <a:latin typeface="Arial"/>
                <a:cs typeface="Arial"/>
              </a:rPr>
              <a:t> </a:t>
            </a:r>
            <a:r>
              <a:rPr sz="1400" b="1" dirty="0">
                <a:solidFill>
                  <a:srgbClr val="5C5B5A"/>
                </a:solidFill>
                <a:latin typeface="Arial"/>
                <a:cs typeface="Arial"/>
              </a:rPr>
              <a:t>in</a:t>
            </a:r>
            <a:r>
              <a:rPr sz="1400" b="1" spc="-45" dirty="0">
                <a:solidFill>
                  <a:srgbClr val="5C5B5A"/>
                </a:solidFill>
                <a:latin typeface="Arial"/>
                <a:cs typeface="Arial"/>
              </a:rPr>
              <a:t> </a:t>
            </a:r>
            <a:r>
              <a:rPr sz="1400" b="1" dirty="0">
                <a:solidFill>
                  <a:srgbClr val="5C5B5A"/>
                </a:solidFill>
                <a:latin typeface="Arial"/>
                <a:cs typeface="Arial"/>
              </a:rPr>
              <a:t>the</a:t>
            </a:r>
            <a:r>
              <a:rPr sz="1400" b="1" spc="-30" dirty="0">
                <a:solidFill>
                  <a:srgbClr val="5C5B5A"/>
                </a:solidFill>
                <a:latin typeface="Arial"/>
                <a:cs typeface="Arial"/>
              </a:rPr>
              <a:t> </a:t>
            </a:r>
            <a:r>
              <a:rPr sz="1400" b="1" dirty="0">
                <a:solidFill>
                  <a:srgbClr val="5C5B5A"/>
                </a:solidFill>
                <a:latin typeface="Arial"/>
                <a:cs typeface="Arial"/>
              </a:rPr>
              <a:t>cost</a:t>
            </a:r>
            <a:r>
              <a:rPr sz="1400" b="1" spc="-50"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spc="-10" dirty="0">
                <a:solidFill>
                  <a:srgbClr val="5C5B5A"/>
                </a:solidFill>
                <a:latin typeface="Arial"/>
                <a:cs typeface="Arial"/>
              </a:rPr>
              <a:t>living?</a:t>
            </a:r>
            <a:endParaRPr sz="1400">
              <a:latin typeface="Arial"/>
              <a:cs typeface="Arial"/>
            </a:endParaRPr>
          </a:p>
          <a:p>
            <a:pPr marL="50800">
              <a:lnSpc>
                <a:spcPct val="100000"/>
              </a:lnSpc>
              <a:spcBef>
                <a:spcPts val="1270"/>
              </a:spcBef>
            </a:pPr>
            <a:r>
              <a:rPr sz="1400" b="1" dirty="0">
                <a:solidFill>
                  <a:srgbClr val="1F3863"/>
                </a:solidFill>
                <a:latin typeface="Calibri"/>
                <a:cs typeface="Calibri"/>
              </a:rPr>
              <a:t>Cutting</a:t>
            </a:r>
            <a:r>
              <a:rPr sz="1400" b="1" spc="-45" dirty="0">
                <a:solidFill>
                  <a:srgbClr val="1F3863"/>
                </a:solidFill>
                <a:latin typeface="Calibri"/>
                <a:cs typeface="Calibri"/>
              </a:rPr>
              <a:t> </a:t>
            </a:r>
            <a:r>
              <a:rPr sz="1400" b="1" dirty="0">
                <a:solidFill>
                  <a:srgbClr val="1F3863"/>
                </a:solidFill>
                <a:latin typeface="Calibri"/>
                <a:cs typeface="Calibri"/>
              </a:rPr>
              <a:t>back</a:t>
            </a:r>
            <a:r>
              <a:rPr sz="1400" b="1" spc="-25" dirty="0">
                <a:solidFill>
                  <a:srgbClr val="1F3863"/>
                </a:solidFill>
                <a:latin typeface="Calibri"/>
                <a:cs typeface="Calibri"/>
              </a:rPr>
              <a:t> </a:t>
            </a:r>
            <a:r>
              <a:rPr sz="1400" b="1" dirty="0">
                <a:solidFill>
                  <a:srgbClr val="1F3863"/>
                </a:solidFill>
                <a:latin typeface="Calibri"/>
                <a:cs typeface="Calibri"/>
              </a:rPr>
              <a:t>on</a:t>
            </a:r>
            <a:r>
              <a:rPr sz="1400" b="1" spc="-20" dirty="0">
                <a:solidFill>
                  <a:srgbClr val="1F3863"/>
                </a:solidFill>
                <a:latin typeface="Calibri"/>
                <a:cs typeface="Calibri"/>
              </a:rPr>
              <a:t> </a:t>
            </a:r>
            <a:r>
              <a:rPr sz="1400" b="1" dirty="0">
                <a:solidFill>
                  <a:srgbClr val="1F3863"/>
                </a:solidFill>
                <a:latin typeface="Calibri"/>
                <a:cs typeface="Calibri"/>
              </a:rPr>
              <a:t>non-essential</a:t>
            </a:r>
            <a:r>
              <a:rPr sz="1400" b="1" spc="210" dirty="0">
                <a:solidFill>
                  <a:srgbClr val="1F3863"/>
                </a:solidFill>
                <a:latin typeface="Calibri"/>
                <a:cs typeface="Calibri"/>
              </a:rPr>
              <a:t> </a:t>
            </a:r>
            <a:r>
              <a:rPr sz="1800" b="1" spc="-37" baseline="9259" dirty="0">
                <a:solidFill>
                  <a:srgbClr val="1F3863"/>
                </a:solidFill>
                <a:latin typeface="Calibri"/>
                <a:cs typeface="Calibri"/>
              </a:rPr>
              <a:t>46%</a:t>
            </a:r>
            <a:endParaRPr sz="1800" baseline="9259">
              <a:latin typeface="Calibri"/>
              <a:cs typeface="Calibri"/>
            </a:endParaRPr>
          </a:p>
          <a:p>
            <a:pPr marL="277495">
              <a:lnSpc>
                <a:spcPct val="100000"/>
              </a:lnSpc>
            </a:pPr>
            <a:r>
              <a:rPr sz="1400" b="1" dirty="0">
                <a:solidFill>
                  <a:srgbClr val="1F3863"/>
                </a:solidFill>
                <a:latin typeface="Calibri"/>
                <a:cs typeface="Calibri"/>
              </a:rPr>
              <a:t>journeys</a:t>
            </a:r>
            <a:r>
              <a:rPr sz="1400" b="1" spc="-55" dirty="0">
                <a:solidFill>
                  <a:srgbClr val="1F3863"/>
                </a:solidFill>
                <a:latin typeface="Calibri"/>
                <a:cs typeface="Calibri"/>
              </a:rPr>
              <a:t> </a:t>
            </a:r>
            <a:r>
              <a:rPr sz="1400" b="1" dirty="0">
                <a:solidFill>
                  <a:srgbClr val="1F3863"/>
                </a:solidFill>
                <a:latin typeface="Calibri"/>
                <a:cs typeface="Calibri"/>
              </a:rPr>
              <a:t>in</a:t>
            </a:r>
            <a:r>
              <a:rPr sz="1400" b="1" spc="-35" dirty="0">
                <a:solidFill>
                  <a:srgbClr val="1F3863"/>
                </a:solidFill>
                <a:latin typeface="Calibri"/>
                <a:cs typeface="Calibri"/>
              </a:rPr>
              <a:t> </a:t>
            </a:r>
            <a:r>
              <a:rPr sz="1400" b="1" dirty="0">
                <a:solidFill>
                  <a:srgbClr val="1F3863"/>
                </a:solidFill>
                <a:latin typeface="Calibri"/>
                <a:cs typeface="Calibri"/>
              </a:rPr>
              <a:t>my</a:t>
            </a:r>
            <a:r>
              <a:rPr sz="1400" b="1" spc="-40" dirty="0">
                <a:solidFill>
                  <a:srgbClr val="1F3863"/>
                </a:solidFill>
                <a:latin typeface="Calibri"/>
                <a:cs typeface="Calibri"/>
              </a:rPr>
              <a:t> </a:t>
            </a:r>
            <a:r>
              <a:rPr sz="1400" b="1" spc="-10" dirty="0">
                <a:solidFill>
                  <a:srgbClr val="1F3863"/>
                </a:solidFill>
                <a:latin typeface="Calibri"/>
                <a:cs typeface="Calibri"/>
              </a:rPr>
              <a:t>vehicle*</a:t>
            </a:r>
            <a:endParaRPr sz="1400">
              <a:latin typeface="Calibri"/>
              <a:cs typeface="Calibri"/>
            </a:endParaRPr>
          </a:p>
        </p:txBody>
      </p:sp>
      <p:sp>
        <p:nvSpPr>
          <p:cNvPr id="41" name="object 41"/>
          <p:cNvSpPr txBox="1"/>
          <p:nvPr/>
        </p:nvSpPr>
        <p:spPr>
          <a:xfrm>
            <a:off x="5632450" y="2417190"/>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1F3863"/>
                </a:solidFill>
                <a:latin typeface="Calibri"/>
                <a:cs typeface="Calibri"/>
              </a:rPr>
              <a:t>36%</a:t>
            </a:r>
            <a:endParaRPr sz="1200">
              <a:latin typeface="Calibri"/>
              <a:cs typeface="Calibri"/>
            </a:endParaRPr>
          </a:p>
        </p:txBody>
      </p:sp>
      <p:sp>
        <p:nvSpPr>
          <p:cNvPr id="42" name="object 42"/>
          <p:cNvSpPr txBox="1"/>
          <p:nvPr/>
        </p:nvSpPr>
        <p:spPr>
          <a:xfrm>
            <a:off x="7200392" y="2647569"/>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1F3863"/>
                </a:solidFill>
                <a:latin typeface="Calibri"/>
                <a:cs typeface="Calibri"/>
              </a:rPr>
              <a:t>33%</a:t>
            </a:r>
            <a:endParaRPr sz="1200">
              <a:latin typeface="Calibri"/>
              <a:cs typeface="Calibri"/>
            </a:endParaRPr>
          </a:p>
        </p:txBody>
      </p:sp>
      <p:sp>
        <p:nvSpPr>
          <p:cNvPr id="43" name="object 43"/>
          <p:cNvSpPr txBox="1"/>
          <p:nvPr/>
        </p:nvSpPr>
        <p:spPr>
          <a:xfrm>
            <a:off x="8286750" y="335140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1F3863"/>
                </a:solidFill>
                <a:latin typeface="Calibri"/>
                <a:cs typeface="Calibri"/>
              </a:rPr>
              <a:t>25%</a:t>
            </a:r>
            <a:endParaRPr sz="1200">
              <a:latin typeface="Calibri"/>
              <a:cs typeface="Calibri"/>
            </a:endParaRPr>
          </a:p>
        </p:txBody>
      </p:sp>
      <p:sp>
        <p:nvSpPr>
          <p:cNvPr id="44" name="object 44"/>
          <p:cNvSpPr txBox="1"/>
          <p:nvPr/>
        </p:nvSpPr>
        <p:spPr>
          <a:xfrm>
            <a:off x="8608821" y="327520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1F3863"/>
                </a:solidFill>
                <a:latin typeface="Calibri"/>
                <a:cs typeface="Calibri"/>
              </a:rPr>
              <a:t>25%</a:t>
            </a:r>
            <a:endParaRPr sz="1200">
              <a:latin typeface="Calibri"/>
              <a:cs typeface="Calibri"/>
            </a:endParaRPr>
          </a:p>
        </p:txBody>
      </p:sp>
      <p:sp>
        <p:nvSpPr>
          <p:cNvPr id="45" name="object 45"/>
          <p:cNvSpPr txBox="1"/>
          <p:nvPr/>
        </p:nvSpPr>
        <p:spPr>
          <a:xfrm>
            <a:off x="9552178" y="303199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1F3863"/>
                </a:solidFill>
                <a:latin typeface="Calibri"/>
                <a:cs typeface="Calibri"/>
              </a:rPr>
              <a:t>28%</a:t>
            </a:r>
            <a:endParaRPr sz="1200">
              <a:latin typeface="Calibri"/>
              <a:cs typeface="Calibri"/>
            </a:endParaRPr>
          </a:p>
        </p:txBody>
      </p:sp>
      <p:sp>
        <p:nvSpPr>
          <p:cNvPr id="46" name="object 46"/>
          <p:cNvSpPr txBox="1"/>
          <p:nvPr/>
        </p:nvSpPr>
        <p:spPr>
          <a:xfrm>
            <a:off x="10336148" y="326237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1F3863"/>
                </a:solidFill>
                <a:latin typeface="Calibri"/>
                <a:cs typeface="Calibri"/>
              </a:rPr>
              <a:t>25%</a:t>
            </a:r>
            <a:endParaRPr sz="1200">
              <a:latin typeface="Calibri"/>
              <a:cs typeface="Calibri"/>
            </a:endParaRPr>
          </a:p>
        </p:txBody>
      </p:sp>
      <p:sp>
        <p:nvSpPr>
          <p:cNvPr id="47" name="object 47"/>
          <p:cNvSpPr txBox="1"/>
          <p:nvPr/>
        </p:nvSpPr>
        <p:spPr>
          <a:xfrm>
            <a:off x="10923269" y="3262376"/>
            <a:ext cx="687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F3863"/>
                </a:solidFill>
                <a:latin typeface="Calibri"/>
                <a:cs typeface="Calibri"/>
              </a:rPr>
              <a:t>25%</a:t>
            </a:r>
            <a:r>
              <a:rPr sz="1200" b="1" spc="-35" dirty="0">
                <a:solidFill>
                  <a:srgbClr val="1F3863"/>
                </a:solidFill>
                <a:latin typeface="Calibri"/>
                <a:cs typeface="Calibri"/>
              </a:rPr>
              <a:t> </a:t>
            </a:r>
            <a:r>
              <a:rPr sz="1200" b="1" spc="-10" dirty="0">
                <a:solidFill>
                  <a:srgbClr val="1F3863"/>
                </a:solidFill>
                <a:latin typeface="Calibri"/>
                <a:cs typeface="Calibri"/>
              </a:rPr>
              <a:t>(25%)</a:t>
            </a:r>
            <a:endParaRPr sz="1200">
              <a:latin typeface="Calibri"/>
              <a:cs typeface="Calibri"/>
            </a:endParaRPr>
          </a:p>
        </p:txBody>
      </p:sp>
      <p:graphicFrame>
        <p:nvGraphicFramePr>
          <p:cNvPr id="48" name="object 48"/>
          <p:cNvGraphicFramePr>
            <a:graphicFrameLocks noGrp="1"/>
          </p:cNvGraphicFramePr>
          <p:nvPr/>
        </p:nvGraphicFramePr>
        <p:xfrm>
          <a:off x="2348102" y="5559053"/>
          <a:ext cx="9291320" cy="344805"/>
        </p:xfrm>
        <a:graphic>
          <a:graphicData uri="http://schemas.openxmlformats.org/drawingml/2006/table">
            <a:tbl>
              <a:tblPr firstRow="1" bandRow="1">
                <a:tableStyleId>{2D5ABB26-0587-4C30-8999-92F81FD0307C}</a:tableStyleId>
              </a:tblPr>
              <a:tblGrid>
                <a:gridCol w="685165">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39140">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gridCol w="749299">
                  <a:extLst>
                    <a:ext uri="{9D8B030D-6E8A-4147-A177-3AD203B41FA5}">
                      <a16:colId xmlns:a16="http://schemas.microsoft.com/office/drawing/2014/main" val="20004"/>
                    </a:ext>
                  </a:extLst>
                </a:gridCol>
                <a:gridCol w="781050">
                  <a:extLst>
                    <a:ext uri="{9D8B030D-6E8A-4147-A177-3AD203B41FA5}">
                      <a16:colId xmlns:a16="http://schemas.microsoft.com/office/drawing/2014/main" val="20005"/>
                    </a:ext>
                  </a:extLst>
                </a:gridCol>
                <a:gridCol w="774064">
                  <a:extLst>
                    <a:ext uri="{9D8B030D-6E8A-4147-A177-3AD203B41FA5}">
                      <a16:colId xmlns:a16="http://schemas.microsoft.com/office/drawing/2014/main" val="20006"/>
                    </a:ext>
                  </a:extLst>
                </a:gridCol>
                <a:gridCol w="786764">
                  <a:extLst>
                    <a:ext uri="{9D8B030D-6E8A-4147-A177-3AD203B41FA5}">
                      <a16:colId xmlns:a16="http://schemas.microsoft.com/office/drawing/2014/main" val="20007"/>
                    </a:ext>
                  </a:extLst>
                </a:gridCol>
                <a:gridCol w="786765">
                  <a:extLst>
                    <a:ext uri="{9D8B030D-6E8A-4147-A177-3AD203B41FA5}">
                      <a16:colId xmlns:a16="http://schemas.microsoft.com/office/drawing/2014/main" val="20008"/>
                    </a:ext>
                  </a:extLst>
                </a:gridCol>
                <a:gridCol w="790575">
                  <a:extLst>
                    <a:ext uri="{9D8B030D-6E8A-4147-A177-3AD203B41FA5}">
                      <a16:colId xmlns:a16="http://schemas.microsoft.com/office/drawing/2014/main" val="20009"/>
                    </a:ext>
                  </a:extLst>
                </a:gridCol>
                <a:gridCol w="765175">
                  <a:extLst>
                    <a:ext uri="{9D8B030D-6E8A-4147-A177-3AD203B41FA5}">
                      <a16:colId xmlns:a16="http://schemas.microsoft.com/office/drawing/2014/main" val="20010"/>
                    </a:ext>
                  </a:extLst>
                </a:gridCol>
                <a:gridCol w="692784">
                  <a:extLst>
                    <a:ext uri="{9D8B030D-6E8A-4147-A177-3AD203B41FA5}">
                      <a16:colId xmlns:a16="http://schemas.microsoft.com/office/drawing/2014/main" val="20011"/>
                    </a:ext>
                  </a:extLst>
                </a:gridCol>
              </a:tblGrid>
              <a:tr h="172085">
                <a:tc>
                  <a:txBody>
                    <a:bodyPr/>
                    <a:lstStyle/>
                    <a:p>
                      <a:pPr marR="86360" algn="ctr">
                        <a:lnSpc>
                          <a:spcPts val="1260"/>
                        </a:lnSpc>
                      </a:pPr>
                      <a:r>
                        <a:rPr sz="1200" b="1" dirty="0">
                          <a:solidFill>
                            <a:srgbClr val="5C5B5A"/>
                          </a:solidFill>
                          <a:latin typeface="Arial"/>
                          <a:cs typeface="Arial"/>
                        </a:rPr>
                        <a:t>Sep</a:t>
                      </a:r>
                      <a:r>
                        <a:rPr sz="1200" b="1" spc="-20" dirty="0">
                          <a:solidFill>
                            <a:srgbClr val="5C5B5A"/>
                          </a:solidFill>
                          <a:latin typeface="Arial"/>
                          <a:cs typeface="Arial"/>
                        </a:rPr>
                        <a:t> </a:t>
                      </a:r>
                      <a:r>
                        <a:rPr sz="1200" b="1" spc="-25" dirty="0">
                          <a:solidFill>
                            <a:srgbClr val="5C5B5A"/>
                          </a:solidFill>
                          <a:latin typeface="Arial"/>
                          <a:cs typeface="Arial"/>
                        </a:rPr>
                        <a:t>'22</a:t>
                      </a:r>
                      <a:endParaRPr sz="1200">
                        <a:latin typeface="Arial"/>
                        <a:cs typeface="Arial"/>
                      </a:endParaRPr>
                    </a:p>
                  </a:txBody>
                  <a:tcPr marL="0" marR="0" marT="0" marB="0"/>
                </a:tc>
                <a:tc>
                  <a:txBody>
                    <a:bodyPr/>
                    <a:lstStyle/>
                    <a:p>
                      <a:pPr algn="ctr">
                        <a:lnSpc>
                          <a:spcPts val="1260"/>
                        </a:lnSpc>
                      </a:pPr>
                      <a:r>
                        <a:rPr sz="1200" b="1" dirty="0">
                          <a:solidFill>
                            <a:srgbClr val="5C5B5A"/>
                          </a:solidFill>
                          <a:latin typeface="Arial"/>
                          <a:cs typeface="Arial"/>
                        </a:rPr>
                        <a:t>Nov</a:t>
                      </a:r>
                      <a:r>
                        <a:rPr sz="1200" b="1" spc="-25" dirty="0">
                          <a:solidFill>
                            <a:srgbClr val="5C5B5A"/>
                          </a:solidFill>
                          <a:latin typeface="Arial"/>
                          <a:cs typeface="Arial"/>
                        </a:rPr>
                        <a:t> '22</a:t>
                      </a:r>
                      <a:endParaRPr sz="1200">
                        <a:latin typeface="Arial"/>
                        <a:cs typeface="Arial"/>
                      </a:endParaRPr>
                    </a:p>
                  </a:txBody>
                  <a:tcPr marL="0" marR="0" marT="0" marB="0"/>
                </a:tc>
                <a:tc>
                  <a:txBody>
                    <a:bodyPr/>
                    <a:lstStyle/>
                    <a:p>
                      <a:pPr marL="40640" algn="ctr">
                        <a:lnSpc>
                          <a:spcPts val="1260"/>
                        </a:lnSpc>
                      </a:pPr>
                      <a:r>
                        <a:rPr sz="1200" b="1" dirty="0">
                          <a:solidFill>
                            <a:srgbClr val="5C5B5A"/>
                          </a:solidFill>
                          <a:latin typeface="Arial"/>
                          <a:cs typeface="Arial"/>
                        </a:rPr>
                        <a:t>Dec</a:t>
                      </a:r>
                      <a:r>
                        <a:rPr sz="1200" b="1" spc="-25" dirty="0">
                          <a:solidFill>
                            <a:srgbClr val="5C5B5A"/>
                          </a:solidFill>
                          <a:latin typeface="Arial"/>
                          <a:cs typeface="Arial"/>
                        </a:rPr>
                        <a:t> '22</a:t>
                      </a:r>
                      <a:endParaRPr sz="1200">
                        <a:latin typeface="Arial"/>
                        <a:cs typeface="Arial"/>
                      </a:endParaRPr>
                    </a:p>
                  </a:txBody>
                  <a:tcPr marL="0" marR="0" marT="0" marB="0"/>
                </a:tc>
                <a:tc>
                  <a:txBody>
                    <a:bodyPr/>
                    <a:lstStyle/>
                    <a:p>
                      <a:pPr marL="3810" algn="ctr">
                        <a:lnSpc>
                          <a:spcPts val="1260"/>
                        </a:lnSpc>
                      </a:pPr>
                      <a:r>
                        <a:rPr sz="1200" b="1" dirty="0">
                          <a:solidFill>
                            <a:srgbClr val="5C5B5A"/>
                          </a:solidFill>
                          <a:latin typeface="Arial"/>
                          <a:cs typeface="Arial"/>
                        </a:rPr>
                        <a:t>March</a:t>
                      </a:r>
                      <a:r>
                        <a:rPr sz="1200" b="1" spc="-40" dirty="0">
                          <a:solidFill>
                            <a:srgbClr val="5C5B5A"/>
                          </a:solidFill>
                          <a:latin typeface="Arial"/>
                          <a:cs typeface="Arial"/>
                        </a:rPr>
                        <a:t> </a:t>
                      </a:r>
                      <a:r>
                        <a:rPr sz="1200" b="1" spc="-25" dirty="0">
                          <a:solidFill>
                            <a:srgbClr val="5C5B5A"/>
                          </a:solidFill>
                          <a:latin typeface="Arial"/>
                          <a:cs typeface="Arial"/>
                        </a:rPr>
                        <a:t>'23</a:t>
                      </a:r>
                      <a:endParaRPr sz="1200">
                        <a:latin typeface="Arial"/>
                        <a:cs typeface="Arial"/>
                      </a:endParaRPr>
                    </a:p>
                  </a:txBody>
                  <a:tcPr marL="0" marR="0" marT="0" marB="0"/>
                </a:tc>
                <a:tc>
                  <a:txBody>
                    <a:bodyPr/>
                    <a:lstStyle/>
                    <a:p>
                      <a:pPr marR="34290" algn="ctr">
                        <a:lnSpc>
                          <a:spcPts val="1260"/>
                        </a:lnSpc>
                      </a:pPr>
                      <a:r>
                        <a:rPr sz="1200" b="1" dirty="0">
                          <a:solidFill>
                            <a:srgbClr val="5C5B5A"/>
                          </a:solidFill>
                          <a:latin typeface="Arial"/>
                          <a:cs typeface="Arial"/>
                        </a:rPr>
                        <a:t>May</a:t>
                      </a:r>
                      <a:r>
                        <a:rPr sz="1200" b="1" spc="-25" dirty="0">
                          <a:solidFill>
                            <a:srgbClr val="5C5B5A"/>
                          </a:solidFill>
                          <a:latin typeface="Arial"/>
                          <a:cs typeface="Arial"/>
                        </a:rPr>
                        <a:t> '23</a:t>
                      </a:r>
                      <a:endParaRPr sz="1200">
                        <a:latin typeface="Arial"/>
                        <a:cs typeface="Arial"/>
                      </a:endParaRPr>
                    </a:p>
                  </a:txBody>
                  <a:tcPr marL="0" marR="0" marT="0" marB="0"/>
                </a:tc>
                <a:tc>
                  <a:txBody>
                    <a:bodyPr/>
                    <a:lstStyle/>
                    <a:p>
                      <a:pPr algn="ctr">
                        <a:lnSpc>
                          <a:spcPts val="1260"/>
                        </a:lnSpc>
                      </a:pPr>
                      <a:r>
                        <a:rPr sz="1200" b="1" dirty="0">
                          <a:solidFill>
                            <a:srgbClr val="5C5B5A"/>
                          </a:solidFill>
                          <a:latin typeface="Arial"/>
                          <a:cs typeface="Arial"/>
                        </a:rPr>
                        <a:t>Sep</a:t>
                      </a:r>
                      <a:r>
                        <a:rPr sz="1200" b="1" spc="-20" dirty="0">
                          <a:solidFill>
                            <a:srgbClr val="5C5B5A"/>
                          </a:solidFill>
                          <a:latin typeface="Arial"/>
                          <a:cs typeface="Arial"/>
                        </a:rPr>
                        <a:t> </a:t>
                      </a:r>
                      <a:r>
                        <a:rPr sz="1200" b="1" spc="-25" dirty="0">
                          <a:solidFill>
                            <a:srgbClr val="5C5B5A"/>
                          </a:solidFill>
                          <a:latin typeface="Arial"/>
                          <a:cs typeface="Arial"/>
                        </a:rPr>
                        <a:t>'23</a:t>
                      </a:r>
                      <a:endParaRPr sz="1200">
                        <a:latin typeface="Arial"/>
                        <a:cs typeface="Arial"/>
                      </a:endParaRPr>
                    </a:p>
                  </a:txBody>
                  <a:tcPr marL="0" marR="0" marT="0" marB="0"/>
                </a:tc>
                <a:tc>
                  <a:txBody>
                    <a:bodyPr/>
                    <a:lstStyle/>
                    <a:p>
                      <a:pPr marL="3810" algn="ctr">
                        <a:lnSpc>
                          <a:spcPts val="1260"/>
                        </a:lnSpc>
                      </a:pPr>
                      <a:r>
                        <a:rPr sz="1200" b="1" dirty="0">
                          <a:solidFill>
                            <a:srgbClr val="5C5B5A"/>
                          </a:solidFill>
                          <a:latin typeface="Arial"/>
                          <a:cs typeface="Arial"/>
                        </a:rPr>
                        <a:t>Feb</a:t>
                      </a:r>
                      <a:r>
                        <a:rPr sz="1200" b="1" spc="-15" dirty="0">
                          <a:solidFill>
                            <a:srgbClr val="5C5B5A"/>
                          </a:solidFill>
                          <a:latin typeface="Arial"/>
                          <a:cs typeface="Arial"/>
                        </a:rPr>
                        <a:t> </a:t>
                      </a:r>
                      <a:r>
                        <a:rPr sz="1200" b="1" spc="-25" dirty="0">
                          <a:solidFill>
                            <a:srgbClr val="5C5B5A"/>
                          </a:solidFill>
                          <a:latin typeface="Arial"/>
                          <a:cs typeface="Arial"/>
                        </a:rPr>
                        <a:t>'24</a:t>
                      </a:r>
                      <a:endParaRPr sz="1200">
                        <a:latin typeface="Arial"/>
                        <a:cs typeface="Arial"/>
                      </a:endParaRPr>
                    </a:p>
                  </a:txBody>
                  <a:tcPr marL="0" marR="0" marT="0" marB="0"/>
                </a:tc>
                <a:tc>
                  <a:txBody>
                    <a:bodyPr/>
                    <a:lstStyle/>
                    <a:p>
                      <a:pPr marL="8255" algn="ctr">
                        <a:lnSpc>
                          <a:spcPts val="1260"/>
                        </a:lnSpc>
                      </a:pPr>
                      <a:r>
                        <a:rPr sz="1200" b="1" dirty="0">
                          <a:solidFill>
                            <a:srgbClr val="5C5B5A"/>
                          </a:solidFill>
                          <a:latin typeface="Arial"/>
                          <a:cs typeface="Arial"/>
                        </a:rPr>
                        <a:t>May</a:t>
                      </a:r>
                      <a:r>
                        <a:rPr sz="1200" b="1" spc="-25" dirty="0">
                          <a:solidFill>
                            <a:srgbClr val="5C5B5A"/>
                          </a:solidFill>
                          <a:latin typeface="Arial"/>
                          <a:cs typeface="Arial"/>
                        </a:rPr>
                        <a:t> '24</a:t>
                      </a:r>
                      <a:endParaRPr sz="1200">
                        <a:latin typeface="Arial"/>
                        <a:cs typeface="Arial"/>
                      </a:endParaRPr>
                    </a:p>
                  </a:txBody>
                  <a:tcPr marL="0" marR="0" marT="0" marB="0"/>
                </a:tc>
                <a:tc>
                  <a:txBody>
                    <a:bodyPr/>
                    <a:lstStyle/>
                    <a:p>
                      <a:pPr algn="ctr">
                        <a:lnSpc>
                          <a:spcPts val="1260"/>
                        </a:lnSpc>
                      </a:pPr>
                      <a:r>
                        <a:rPr sz="1200" b="1" dirty="0">
                          <a:solidFill>
                            <a:srgbClr val="5C5B5A"/>
                          </a:solidFill>
                          <a:latin typeface="Arial"/>
                          <a:cs typeface="Arial"/>
                        </a:rPr>
                        <a:t>July</a:t>
                      </a:r>
                      <a:r>
                        <a:rPr sz="1200" b="1" spc="-25" dirty="0">
                          <a:solidFill>
                            <a:srgbClr val="5C5B5A"/>
                          </a:solidFill>
                          <a:latin typeface="Arial"/>
                          <a:cs typeface="Arial"/>
                        </a:rPr>
                        <a:t> '24</a:t>
                      </a:r>
                      <a:endParaRPr sz="1200">
                        <a:latin typeface="Arial"/>
                        <a:cs typeface="Arial"/>
                      </a:endParaRPr>
                    </a:p>
                  </a:txBody>
                  <a:tcPr marL="0" marR="0" marT="0" marB="0"/>
                </a:tc>
                <a:tc>
                  <a:txBody>
                    <a:bodyPr/>
                    <a:lstStyle/>
                    <a:p>
                      <a:pPr marR="4445" algn="ctr">
                        <a:lnSpc>
                          <a:spcPts val="1260"/>
                        </a:lnSpc>
                      </a:pPr>
                      <a:r>
                        <a:rPr sz="1200" b="1" dirty="0">
                          <a:solidFill>
                            <a:srgbClr val="5C5B5A"/>
                          </a:solidFill>
                          <a:latin typeface="Arial"/>
                          <a:cs typeface="Arial"/>
                        </a:rPr>
                        <a:t>Aug</a:t>
                      </a:r>
                      <a:r>
                        <a:rPr sz="1200" b="1" spc="-30" dirty="0">
                          <a:solidFill>
                            <a:srgbClr val="5C5B5A"/>
                          </a:solidFill>
                          <a:latin typeface="Arial"/>
                          <a:cs typeface="Arial"/>
                        </a:rPr>
                        <a:t> </a:t>
                      </a:r>
                      <a:r>
                        <a:rPr sz="1200" b="1" spc="-25" dirty="0">
                          <a:solidFill>
                            <a:srgbClr val="5C5B5A"/>
                          </a:solidFill>
                          <a:latin typeface="Arial"/>
                          <a:cs typeface="Arial"/>
                        </a:rPr>
                        <a:t>'24</a:t>
                      </a:r>
                      <a:endParaRPr sz="1200">
                        <a:latin typeface="Arial"/>
                        <a:cs typeface="Arial"/>
                      </a:endParaRPr>
                    </a:p>
                  </a:txBody>
                  <a:tcPr marL="0" marR="0" marT="0" marB="0"/>
                </a:tc>
                <a:tc>
                  <a:txBody>
                    <a:bodyPr/>
                    <a:lstStyle/>
                    <a:p>
                      <a:pPr algn="ctr">
                        <a:lnSpc>
                          <a:spcPts val="1260"/>
                        </a:lnSpc>
                      </a:pPr>
                      <a:r>
                        <a:rPr sz="1200" b="1" dirty="0">
                          <a:solidFill>
                            <a:srgbClr val="5C5B5A"/>
                          </a:solidFill>
                          <a:latin typeface="Arial"/>
                          <a:cs typeface="Arial"/>
                        </a:rPr>
                        <a:t>Oct</a:t>
                      </a:r>
                      <a:r>
                        <a:rPr sz="1200" b="1" spc="-10" dirty="0">
                          <a:solidFill>
                            <a:srgbClr val="5C5B5A"/>
                          </a:solidFill>
                          <a:latin typeface="Arial"/>
                          <a:cs typeface="Arial"/>
                        </a:rPr>
                        <a:t> </a:t>
                      </a:r>
                      <a:r>
                        <a:rPr sz="1200" b="1" spc="-25" dirty="0">
                          <a:solidFill>
                            <a:srgbClr val="5C5B5A"/>
                          </a:solidFill>
                          <a:latin typeface="Arial"/>
                          <a:cs typeface="Arial"/>
                        </a:rPr>
                        <a:t>'24</a:t>
                      </a:r>
                      <a:endParaRPr sz="1200">
                        <a:latin typeface="Arial"/>
                        <a:cs typeface="Arial"/>
                      </a:endParaRPr>
                    </a:p>
                  </a:txBody>
                  <a:tcPr marL="0" marR="0" marT="0" marB="0"/>
                </a:tc>
                <a:tc>
                  <a:txBody>
                    <a:bodyPr/>
                    <a:lstStyle/>
                    <a:p>
                      <a:pPr marL="102235" algn="ctr">
                        <a:lnSpc>
                          <a:spcPts val="1260"/>
                        </a:lnSpc>
                      </a:pPr>
                      <a:r>
                        <a:rPr sz="1200" b="1" dirty="0">
                          <a:solidFill>
                            <a:srgbClr val="5C5B5A"/>
                          </a:solidFill>
                          <a:latin typeface="Arial"/>
                          <a:cs typeface="Arial"/>
                        </a:rPr>
                        <a:t>Dec</a:t>
                      </a:r>
                      <a:r>
                        <a:rPr sz="1200" b="1" spc="-25" dirty="0">
                          <a:solidFill>
                            <a:srgbClr val="5C5B5A"/>
                          </a:solidFill>
                          <a:latin typeface="Arial"/>
                          <a:cs typeface="Arial"/>
                        </a:rPr>
                        <a:t> '24</a:t>
                      </a:r>
                      <a:endParaRPr sz="1200">
                        <a:latin typeface="Arial"/>
                        <a:cs typeface="Arial"/>
                      </a:endParaRPr>
                    </a:p>
                  </a:txBody>
                  <a:tcPr marL="0" marR="0" marT="0" marB="0"/>
                </a:tc>
                <a:extLst>
                  <a:ext uri="{0D108BD9-81ED-4DB2-BD59-A6C34878D82A}">
                    <a16:rowId xmlns:a16="http://schemas.microsoft.com/office/drawing/2014/main" val="10000"/>
                  </a:ext>
                </a:extLst>
              </a:tr>
              <a:tr h="172720">
                <a:tc>
                  <a:txBody>
                    <a:bodyPr/>
                    <a:lstStyle/>
                    <a:p>
                      <a:pPr marR="85090" algn="ctr">
                        <a:lnSpc>
                          <a:spcPts val="1260"/>
                        </a:lnSpc>
                      </a:pPr>
                      <a:r>
                        <a:rPr sz="1200" b="1" spc="-20" dirty="0">
                          <a:solidFill>
                            <a:srgbClr val="5C5B5A"/>
                          </a:solidFill>
                          <a:latin typeface="Arial"/>
                          <a:cs typeface="Arial"/>
                        </a:rPr>
                        <a:t>(S3)</a:t>
                      </a:r>
                      <a:endParaRPr sz="1200">
                        <a:latin typeface="Arial"/>
                        <a:cs typeface="Arial"/>
                      </a:endParaRPr>
                    </a:p>
                  </a:txBody>
                  <a:tcPr marL="0" marR="0" marT="0" marB="0"/>
                </a:tc>
                <a:tc>
                  <a:txBody>
                    <a:bodyPr/>
                    <a:lstStyle/>
                    <a:p>
                      <a:pPr marL="635" algn="ctr">
                        <a:lnSpc>
                          <a:spcPts val="1260"/>
                        </a:lnSpc>
                      </a:pPr>
                      <a:r>
                        <a:rPr sz="1200" b="1" spc="-20" dirty="0">
                          <a:solidFill>
                            <a:srgbClr val="5C5B5A"/>
                          </a:solidFill>
                          <a:latin typeface="Arial"/>
                          <a:cs typeface="Arial"/>
                        </a:rPr>
                        <a:t>(S4)</a:t>
                      </a:r>
                      <a:endParaRPr sz="1200">
                        <a:latin typeface="Arial"/>
                        <a:cs typeface="Arial"/>
                      </a:endParaRPr>
                    </a:p>
                  </a:txBody>
                  <a:tcPr marL="0" marR="0" marT="0" marB="0"/>
                </a:tc>
                <a:tc>
                  <a:txBody>
                    <a:bodyPr/>
                    <a:lstStyle/>
                    <a:p>
                      <a:pPr marL="40640" algn="ctr">
                        <a:lnSpc>
                          <a:spcPts val="1260"/>
                        </a:lnSpc>
                      </a:pPr>
                      <a:r>
                        <a:rPr sz="1200" b="1" spc="-20" dirty="0">
                          <a:solidFill>
                            <a:srgbClr val="5C5B5A"/>
                          </a:solidFill>
                          <a:latin typeface="Arial"/>
                          <a:cs typeface="Arial"/>
                        </a:rPr>
                        <a:t>(S5)</a:t>
                      </a:r>
                      <a:endParaRPr sz="1200">
                        <a:latin typeface="Arial"/>
                        <a:cs typeface="Arial"/>
                      </a:endParaRPr>
                    </a:p>
                  </a:txBody>
                  <a:tcPr marL="0" marR="0" marT="0" marB="0"/>
                </a:tc>
                <a:tc>
                  <a:txBody>
                    <a:bodyPr/>
                    <a:lstStyle/>
                    <a:p>
                      <a:pPr marL="4445" algn="ctr">
                        <a:lnSpc>
                          <a:spcPts val="1260"/>
                        </a:lnSpc>
                      </a:pPr>
                      <a:r>
                        <a:rPr sz="1200" b="1" spc="-20" dirty="0">
                          <a:solidFill>
                            <a:srgbClr val="5C5B5A"/>
                          </a:solidFill>
                          <a:latin typeface="Arial"/>
                          <a:cs typeface="Arial"/>
                        </a:rPr>
                        <a:t>(S6)</a:t>
                      </a:r>
                      <a:endParaRPr sz="1200">
                        <a:latin typeface="Arial"/>
                        <a:cs typeface="Arial"/>
                      </a:endParaRPr>
                    </a:p>
                  </a:txBody>
                  <a:tcPr marL="0" marR="0" marT="0" marB="0"/>
                </a:tc>
                <a:tc>
                  <a:txBody>
                    <a:bodyPr/>
                    <a:lstStyle/>
                    <a:p>
                      <a:pPr marR="33655" algn="ctr">
                        <a:lnSpc>
                          <a:spcPts val="1260"/>
                        </a:lnSpc>
                      </a:pPr>
                      <a:r>
                        <a:rPr sz="1200" b="1" spc="-20" dirty="0">
                          <a:solidFill>
                            <a:srgbClr val="5C5B5A"/>
                          </a:solidFill>
                          <a:latin typeface="Arial"/>
                          <a:cs typeface="Arial"/>
                        </a:rPr>
                        <a:t>(S7)</a:t>
                      </a:r>
                      <a:endParaRPr sz="1200">
                        <a:latin typeface="Arial"/>
                        <a:cs typeface="Arial"/>
                      </a:endParaRPr>
                    </a:p>
                  </a:txBody>
                  <a:tcPr marL="0" marR="0" marT="0" marB="0"/>
                </a:tc>
                <a:tc>
                  <a:txBody>
                    <a:bodyPr/>
                    <a:lstStyle/>
                    <a:p>
                      <a:pPr algn="ctr">
                        <a:lnSpc>
                          <a:spcPts val="1260"/>
                        </a:lnSpc>
                      </a:pPr>
                      <a:r>
                        <a:rPr sz="1200" b="1" spc="-20" dirty="0">
                          <a:solidFill>
                            <a:srgbClr val="5C5B5A"/>
                          </a:solidFill>
                          <a:latin typeface="Arial"/>
                          <a:cs typeface="Arial"/>
                        </a:rPr>
                        <a:t>(S9)</a:t>
                      </a:r>
                      <a:endParaRPr sz="1200">
                        <a:latin typeface="Arial"/>
                        <a:cs typeface="Arial"/>
                      </a:endParaRPr>
                    </a:p>
                  </a:txBody>
                  <a:tcPr marL="0" marR="0" marT="0" marB="0"/>
                </a:tc>
                <a:tc>
                  <a:txBody>
                    <a:bodyPr/>
                    <a:lstStyle/>
                    <a:p>
                      <a:pPr marL="3810" algn="ctr">
                        <a:lnSpc>
                          <a:spcPts val="1260"/>
                        </a:lnSpc>
                      </a:pPr>
                      <a:r>
                        <a:rPr sz="1200" b="1" spc="-10" dirty="0">
                          <a:solidFill>
                            <a:srgbClr val="5C5B5A"/>
                          </a:solidFill>
                          <a:latin typeface="Arial"/>
                          <a:cs typeface="Arial"/>
                        </a:rPr>
                        <a:t>(S11)</a:t>
                      </a:r>
                      <a:endParaRPr sz="1200">
                        <a:latin typeface="Arial"/>
                        <a:cs typeface="Arial"/>
                      </a:endParaRPr>
                    </a:p>
                  </a:txBody>
                  <a:tcPr marL="0" marR="0" marT="0" marB="0"/>
                </a:tc>
                <a:tc>
                  <a:txBody>
                    <a:bodyPr/>
                    <a:lstStyle/>
                    <a:p>
                      <a:pPr marL="8255" algn="ctr">
                        <a:lnSpc>
                          <a:spcPts val="1260"/>
                        </a:lnSpc>
                      </a:pPr>
                      <a:r>
                        <a:rPr sz="1200" b="1" spc="-10" dirty="0">
                          <a:solidFill>
                            <a:srgbClr val="5C5B5A"/>
                          </a:solidFill>
                          <a:latin typeface="Arial"/>
                          <a:cs typeface="Arial"/>
                        </a:rPr>
                        <a:t>(S12)</a:t>
                      </a:r>
                      <a:endParaRPr sz="1200">
                        <a:latin typeface="Arial"/>
                        <a:cs typeface="Arial"/>
                      </a:endParaRPr>
                    </a:p>
                  </a:txBody>
                  <a:tcPr marL="0" marR="0" marT="0" marB="0"/>
                </a:tc>
                <a:tc>
                  <a:txBody>
                    <a:bodyPr/>
                    <a:lstStyle/>
                    <a:p>
                      <a:pPr algn="ctr">
                        <a:lnSpc>
                          <a:spcPts val="1260"/>
                        </a:lnSpc>
                      </a:pPr>
                      <a:r>
                        <a:rPr sz="1200" b="1" spc="-10" dirty="0">
                          <a:solidFill>
                            <a:srgbClr val="5C5B5A"/>
                          </a:solidFill>
                          <a:latin typeface="Arial"/>
                          <a:cs typeface="Arial"/>
                        </a:rPr>
                        <a:t>(S13)</a:t>
                      </a:r>
                      <a:endParaRPr sz="1200">
                        <a:latin typeface="Arial"/>
                        <a:cs typeface="Arial"/>
                      </a:endParaRPr>
                    </a:p>
                  </a:txBody>
                  <a:tcPr marL="0" marR="0" marT="0" marB="0"/>
                </a:tc>
                <a:tc>
                  <a:txBody>
                    <a:bodyPr/>
                    <a:lstStyle/>
                    <a:p>
                      <a:pPr marR="5715" algn="ctr">
                        <a:lnSpc>
                          <a:spcPts val="1260"/>
                        </a:lnSpc>
                      </a:pPr>
                      <a:r>
                        <a:rPr sz="1200" b="1" spc="-10" dirty="0">
                          <a:solidFill>
                            <a:srgbClr val="5C5B5A"/>
                          </a:solidFill>
                          <a:latin typeface="Arial"/>
                          <a:cs typeface="Arial"/>
                        </a:rPr>
                        <a:t>(S14)</a:t>
                      </a:r>
                      <a:endParaRPr sz="1200">
                        <a:latin typeface="Arial"/>
                        <a:cs typeface="Arial"/>
                      </a:endParaRPr>
                    </a:p>
                  </a:txBody>
                  <a:tcPr marL="0" marR="0" marT="0" marB="0"/>
                </a:tc>
                <a:tc>
                  <a:txBody>
                    <a:bodyPr/>
                    <a:lstStyle/>
                    <a:p>
                      <a:pPr algn="ctr">
                        <a:lnSpc>
                          <a:spcPts val="1260"/>
                        </a:lnSpc>
                      </a:pPr>
                      <a:r>
                        <a:rPr sz="1200" b="1" spc="-10" dirty="0">
                          <a:solidFill>
                            <a:srgbClr val="5C5B5A"/>
                          </a:solidFill>
                          <a:latin typeface="Arial"/>
                          <a:cs typeface="Arial"/>
                        </a:rPr>
                        <a:t>(S15)</a:t>
                      </a:r>
                      <a:endParaRPr sz="1200">
                        <a:latin typeface="Arial"/>
                        <a:cs typeface="Arial"/>
                      </a:endParaRPr>
                    </a:p>
                  </a:txBody>
                  <a:tcPr marL="0" marR="0" marT="0" marB="0"/>
                </a:tc>
                <a:tc>
                  <a:txBody>
                    <a:bodyPr/>
                    <a:lstStyle/>
                    <a:p>
                      <a:pPr marL="101600" algn="ctr">
                        <a:lnSpc>
                          <a:spcPts val="1260"/>
                        </a:lnSpc>
                      </a:pPr>
                      <a:r>
                        <a:rPr sz="1200" b="1" spc="-10" dirty="0">
                          <a:solidFill>
                            <a:srgbClr val="5C5B5A"/>
                          </a:solidFill>
                          <a:latin typeface="Arial"/>
                          <a:cs typeface="Arial"/>
                        </a:rPr>
                        <a:t>(S16)</a:t>
                      </a:r>
                      <a:endParaRPr sz="1200">
                        <a:latin typeface="Arial"/>
                        <a:cs typeface="Arial"/>
                      </a:endParaRPr>
                    </a:p>
                  </a:txBody>
                  <a:tcPr marL="0" marR="0" marT="0" marB="0"/>
                </a:tc>
                <a:extLst>
                  <a:ext uri="{0D108BD9-81ED-4DB2-BD59-A6C34878D82A}">
                    <a16:rowId xmlns:a16="http://schemas.microsoft.com/office/drawing/2014/main" val="10001"/>
                  </a:ext>
                </a:extLst>
              </a:tr>
            </a:tbl>
          </a:graphicData>
        </a:graphic>
      </p:graphicFrame>
      <p:sp>
        <p:nvSpPr>
          <p:cNvPr id="49" name="object 49"/>
          <p:cNvSpPr txBox="1"/>
          <p:nvPr/>
        </p:nvSpPr>
        <p:spPr>
          <a:xfrm>
            <a:off x="197916" y="6048857"/>
            <a:ext cx="1159573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E7E7E"/>
                </a:solidFill>
                <a:latin typeface="Arial"/>
                <a:cs typeface="Arial"/>
              </a:rPr>
              <a:t>Data</a:t>
            </a:r>
            <a:r>
              <a:rPr sz="1100" spc="-25" dirty="0">
                <a:solidFill>
                  <a:srgbClr val="7E7E7E"/>
                </a:solidFill>
                <a:latin typeface="Arial"/>
                <a:cs typeface="Arial"/>
              </a:rPr>
              <a:t> </a:t>
            </a:r>
            <a:r>
              <a:rPr sz="1100" dirty="0">
                <a:solidFill>
                  <a:srgbClr val="7E7E7E"/>
                </a:solidFill>
                <a:latin typeface="Arial"/>
                <a:cs typeface="Arial"/>
              </a:rPr>
              <a:t>points</a:t>
            </a:r>
            <a:r>
              <a:rPr sz="1100" spc="-25" dirty="0">
                <a:solidFill>
                  <a:srgbClr val="7E7E7E"/>
                </a:solidFill>
                <a:latin typeface="Arial"/>
                <a:cs typeface="Arial"/>
              </a:rPr>
              <a:t> </a:t>
            </a:r>
            <a:r>
              <a:rPr sz="1100" dirty="0">
                <a:solidFill>
                  <a:srgbClr val="7E7E7E"/>
                </a:solidFill>
                <a:latin typeface="Arial"/>
                <a:cs typeface="Arial"/>
              </a:rPr>
              <a:t>shown</a:t>
            </a:r>
            <a:r>
              <a:rPr sz="1100" spc="-15" dirty="0">
                <a:solidFill>
                  <a:srgbClr val="7E7E7E"/>
                </a:solidFill>
                <a:latin typeface="Arial"/>
                <a:cs typeface="Arial"/>
              </a:rPr>
              <a:t> </a:t>
            </a:r>
            <a:r>
              <a:rPr sz="1100" dirty="0">
                <a:solidFill>
                  <a:srgbClr val="7E7E7E"/>
                </a:solidFill>
                <a:latin typeface="Arial"/>
                <a:cs typeface="Arial"/>
              </a:rPr>
              <a:t>wherever</a:t>
            </a:r>
            <a:r>
              <a:rPr sz="1100" spc="-15" dirty="0">
                <a:solidFill>
                  <a:srgbClr val="7E7E7E"/>
                </a:solidFill>
                <a:latin typeface="Arial"/>
                <a:cs typeface="Arial"/>
              </a:rPr>
              <a:t> </a:t>
            </a:r>
            <a:r>
              <a:rPr sz="1100" dirty="0">
                <a:solidFill>
                  <a:srgbClr val="7E7E7E"/>
                </a:solidFill>
                <a:latin typeface="Arial"/>
                <a:cs typeface="Arial"/>
              </a:rPr>
              <a:t>statement</a:t>
            </a:r>
            <a:r>
              <a:rPr sz="1100" spc="-65" dirty="0">
                <a:solidFill>
                  <a:srgbClr val="7E7E7E"/>
                </a:solidFill>
                <a:latin typeface="Arial"/>
                <a:cs typeface="Arial"/>
              </a:rPr>
              <a:t> </a:t>
            </a:r>
            <a:r>
              <a:rPr sz="1100" dirty="0">
                <a:solidFill>
                  <a:srgbClr val="7E7E7E"/>
                </a:solidFill>
                <a:latin typeface="Arial"/>
                <a:cs typeface="Arial"/>
              </a:rPr>
              <a:t>was included</a:t>
            </a:r>
            <a:r>
              <a:rPr sz="1100" spc="-10" dirty="0">
                <a:solidFill>
                  <a:srgbClr val="7E7E7E"/>
                </a:solidFill>
                <a:latin typeface="Arial"/>
                <a:cs typeface="Arial"/>
              </a:rPr>
              <a:t> </a:t>
            </a:r>
            <a:r>
              <a:rPr sz="1100" dirty="0">
                <a:solidFill>
                  <a:srgbClr val="7E7E7E"/>
                </a:solidFill>
                <a:latin typeface="Arial"/>
                <a:cs typeface="Arial"/>
              </a:rPr>
              <a:t>in</a:t>
            </a:r>
            <a:r>
              <a:rPr sz="1100" spc="-30" dirty="0">
                <a:solidFill>
                  <a:srgbClr val="7E7E7E"/>
                </a:solidFill>
                <a:latin typeface="Arial"/>
                <a:cs typeface="Arial"/>
              </a:rPr>
              <a:t> </a:t>
            </a:r>
            <a:r>
              <a:rPr sz="1100" dirty="0">
                <a:solidFill>
                  <a:srgbClr val="7E7E7E"/>
                </a:solidFill>
                <a:latin typeface="Arial"/>
                <a:cs typeface="Arial"/>
              </a:rPr>
              <a:t>fieldwork.</a:t>
            </a:r>
            <a:r>
              <a:rPr sz="1100" spc="-30" dirty="0">
                <a:solidFill>
                  <a:srgbClr val="7E7E7E"/>
                </a:solidFill>
                <a:latin typeface="Arial"/>
                <a:cs typeface="Arial"/>
              </a:rPr>
              <a:t> </a:t>
            </a:r>
            <a:r>
              <a:rPr sz="1100" dirty="0">
                <a:solidFill>
                  <a:srgbClr val="7E7E7E"/>
                </a:solidFill>
                <a:latin typeface="Arial"/>
                <a:cs typeface="Arial"/>
              </a:rPr>
              <a:t>Percentage</a:t>
            </a:r>
            <a:r>
              <a:rPr sz="1100" spc="-50" dirty="0">
                <a:solidFill>
                  <a:srgbClr val="7E7E7E"/>
                </a:solidFill>
                <a:latin typeface="Arial"/>
                <a:cs typeface="Arial"/>
              </a:rPr>
              <a:t> </a:t>
            </a:r>
            <a:r>
              <a:rPr sz="1100" dirty="0">
                <a:solidFill>
                  <a:srgbClr val="7E7E7E"/>
                </a:solidFill>
                <a:latin typeface="Arial"/>
                <a:cs typeface="Arial"/>
              </a:rPr>
              <a:t>figures</a:t>
            </a:r>
            <a:r>
              <a:rPr sz="1100" spc="-60" dirty="0">
                <a:solidFill>
                  <a:srgbClr val="7E7E7E"/>
                </a:solidFill>
                <a:latin typeface="Arial"/>
                <a:cs typeface="Arial"/>
              </a:rPr>
              <a:t> </a:t>
            </a:r>
            <a:r>
              <a:rPr sz="1100" dirty="0">
                <a:solidFill>
                  <a:srgbClr val="7E7E7E"/>
                </a:solidFill>
                <a:latin typeface="Arial"/>
                <a:cs typeface="Arial"/>
              </a:rPr>
              <a:t>included</a:t>
            </a:r>
            <a:r>
              <a:rPr sz="1100" spc="-20" dirty="0">
                <a:solidFill>
                  <a:srgbClr val="7E7E7E"/>
                </a:solidFill>
                <a:latin typeface="Arial"/>
                <a:cs typeface="Arial"/>
              </a:rPr>
              <a:t> </a:t>
            </a:r>
            <a:r>
              <a:rPr sz="1100" dirty="0">
                <a:solidFill>
                  <a:srgbClr val="7E7E7E"/>
                </a:solidFill>
                <a:latin typeface="Arial"/>
                <a:cs typeface="Arial"/>
              </a:rPr>
              <a:t>from</a:t>
            </a:r>
            <a:r>
              <a:rPr sz="1100" spc="-55" dirty="0">
                <a:solidFill>
                  <a:srgbClr val="7E7E7E"/>
                </a:solidFill>
                <a:latin typeface="Arial"/>
                <a:cs typeface="Arial"/>
              </a:rPr>
              <a:t> </a:t>
            </a:r>
            <a:r>
              <a:rPr sz="1100" dirty="0">
                <a:solidFill>
                  <a:srgbClr val="7E7E7E"/>
                </a:solidFill>
                <a:latin typeface="Arial"/>
                <a:cs typeface="Arial"/>
              </a:rPr>
              <a:t>May</a:t>
            </a:r>
            <a:r>
              <a:rPr sz="1100" spc="-15" dirty="0">
                <a:solidFill>
                  <a:srgbClr val="7E7E7E"/>
                </a:solidFill>
                <a:latin typeface="Arial"/>
                <a:cs typeface="Arial"/>
              </a:rPr>
              <a:t> </a:t>
            </a:r>
            <a:r>
              <a:rPr sz="1100" dirty="0">
                <a:solidFill>
                  <a:srgbClr val="7E7E7E"/>
                </a:solidFill>
                <a:latin typeface="Arial"/>
                <a:cs typeface="Arial"/>
              </a:rPr>
              <a:t>2023</a:t>
            </a:r>
            <a:r>
              <a:rPr sz="1100" spc="-30" dirty="0">
                <a:solidFill>
                  <a:srgbClr val="7E7E7E"/>
                </a:solidFill>
                <a:latin typeface="Arial"/>
                <a:cs typeface="Arial"/>
              </a:rPr>
              <a:t> </a:t>
            </a:r>
            <a:r>
              <a:rPr sz="1100" dirty="0">
                <a:solidFill>
                  <a:srgbClr val="7E7E7E"/>
                </a:solidFill>
                <a:latin typeface="Arial"/>
                <a:cs typeface="Arial"/>
              </a:rPr>
              <a:t>to</a:t>
            </a:r>
            <a:r>
              <a:rPr sz="1100" spc="-35" dirty="0">
                <a:solidFill>
                  <a:srgbClr val="7E7E7E"/>
                </a:solidFill>
                <a:latin typeface="Arial"/>
                <a:cs typeface="Arial"/>
              </a:rPr>
              <a:t> </a:t>
            </a:r>
            <a:r>
              <a:rPr sz="1100" dirty="0">
                <a:solidFill>
                  <a:srgbClr val="7E7E7E"/>
                </a:solidFill>
                <a:latin typeface="Arial"/>
                <a:cs typeface="Arial"/>
              </a:rPr>
              <a:t>provide</a:t>
            </a:r>
            <a:r>
              <a:rPr sz="1100" spc="-20" dirty="0">
                <a:solidFill>
                  <a:srgbClr val="7E7E7E"/>
                </a:solidFill>
                <a:latin typeface="Arial"/>
                <a:cs typeface="Arial"/>
              </a:rPr>
              <a:t> </a:t>
            </a:r>
            <a:r>
              <a:rPr sz="1100" dirty="0">
                <a:solidFill>
                  <a:srgbClr val="7E7E7E"/>
                </a:solidFill>
                <a:latin typeface="Arial"/>
                <a:cs typeface="Arial"/>
              </a:rPr>
              <a:t>a</a:t>
            </a:r>
            <a:r>
              <a:rPr sz="1100" spc="-25" dirty="0">
                <a:solidFill>
                  <a:srgbClr val="7E7E7E"/>
                </a:solidFill>
                <a:latin typeface="Arial"/>
                <a:cs typeface="Arial"/>
              </a:rPr>
              <a:t> </a:t>
            </a:r>
            <a:r>
              <a:rPr sz="1100" dirty="0">
                <a:solidFill>
                  <a:srgbClr val="7E7E7E"/>
                </a:solidFill>
                <a:latin typeface="Arial"/>
                <a:cs typeface="Arial"/>
              </a:rPr>
              <a:t>frame</a:t>
            </a:r>
            <a:r>
              <a:rPr sz="1100" spc="-35" dirty="0">
                <a:solidFill>
                  <a:srgbClr val="7E7E7E"/>
                </a:solidFill>
                <a:latin typeface="Arial"/>
                <a:cs typeface="Arial"/>
              </a:rPr>
              <a:t> </a:t>
            </a:r>
            <a:r>
              <a:rPr sz="1100" dirty="0">
                <a:solidFill>
                  <a:srgbClr val="7E7E7E"/>
                </a:solidFill>
                <a:latin typeface="Arial"/>
                <a:cs typeface="Arial"/>
              </a:rPr>
              <a:t>of</a:t>
            </a:r>
            <a:r>
              <a:rPr sz="1100" spc="-30" dirty="0">
                <a:solidFill>
                  <a:srgbClr val="7E7E7E"/>
                </a:solidFill>
                <a:latin typeface="Arial"/>
                <a:cs typeface="Arial"/>
              </a:rPr>
              <a:t> </a:t>
            </a:r>
            <a:r>
              <a:rPr sz="1100" dirty="0">
                <a:solidFill>
                  <a:srgbClr val="7E7E7E"/>
                </a:solidFill>
                <a:latin typeface="Arial"/>
                <a:cs typeface="Arial"/>
              </a:rPr>
              <a:t>reference</a:t>
            </a:r>
            <a:r>
              <a:rPr sz="1100" spc="-60" dirty="0">
                <a:solidFill>
                  <a:srgbClr val="7E7E7E"/>
                </a:solidFill>
                <a:latin typeface="Arial"/>
                <a:cs typeface="Arial"/>
              </a:rPr>
              <a:t> </a:t>
            </a:r>
            <a:r>
              <a:rPr sz="1100" dirty="0">
                <a:solidFill>
                  <a:srgbClr val="7E7E7E"/>
                </a:solidFill>
                <a:latin typeface="Arial"/>
                <a:cs typeface="Arial"/>
              </a:rPr>
              <a:t>-</a:t>
            </a:r>
            <a:r>
              <a:rPr sz="1100" spc="-30" dirty="0">
                <a:solidFill>
                  <a:srgbClr val="7E7E7E"/>
                </a:solidFill>
                <a:latin typeface="Arial"/>
                <a:cs typeface="Arial"/>
              </a:rPr>
              <a:t> </a:t>
            </a:r>
            <a:r>
              <a:rPr sz="1100" dirty="0">
                <a:solidFill>
                  <a:srgbClr val="7E7E7E"/>
                </a:solidFill>
                <a:latin typeface="Arial"/>
                <a:cs typeface="Arial"/>
              </a:rPr>
              <a:t>other</a:t>
            </a:r>
            <a:r>
              <a:rPr sz="1100" spc="-50" dirty="0">
                <a:solidFill>
                  <a:srgbClr val="7E7E7E"/>
                </a:solidFill>
                <a:latin typeface="Arial"/>
                <a:cs typeface="Arial"/>
              </a:rPr>
              <a:t> </a:t>
            </a:r>
            <a:r>
              <a:rPr sz="1100" dirty="0">
                <a:solidFill>
                  <a:srgbClr val="7E7E7E"/>
                </a:solidFill>
                <a:latin typeface="Arial"/>
                <a:cs typeface="Arial"/>
              </a:rPr>
              <a:t>specific</a:t>
            </a:r>
            <a:r>
              <a:rPr sz="1100" spc="-25" dirty="0">
                <a:solidFill>
                  <a:srgbClr val="7E7E7E"/>
                </a:solidFill>
                <a:latin typeface="Arial"/>
                <a:cs typeface="Arial"/>
              </a:rPr>
              <a:t> </a:t>
            </a:r>
            <a:r>
              <a:rPr sz="1100" dirty="0">
                <a:solidFill>
                  <a:srgbClr val="7E7E7E"/>
                </a:solidFill>
                <a:latin typeface="Arial"/>
                <a:cs typeface="Arial"/>
              </a:rPr>
              <a:t>%</a:t>
            </a:r>
            <a:r>
              <a:rPr sz="1100" spc="-35" dirty="0">
                <a:solidFill>
                  <a:srgbClr val="7E7E7E"/>
                </a:solidFill>
                <a:latin typeface="Arial"/>
                <a:cs typeface="Arial"/>
              </a:rPr>
              <a:t> </a:t>
            </a:r>
            <a:r>
              <a:rPr sz="1100" dirty="0">
                <a:solidFill>
                  <a:srgbClr val="7E7E7E"/>
                </a:solidFill>
                <a:latin typeface="Arial"/>
                <a:cs typeface="Arial"/>
              </a:rPr>
              <a:t>figures</a:t>
            </a:r>
            <a:r>
              <a:rPr sz="1100" spc="-60" dirty="0">
                <a:solidFill>
                  <a:srgbClr val="7E7E7E"/>
                </a:solidFill>
                <a:latin typeface="Arial"/>
                <a:cs typeface="Arial"/>
              </a:rPr>
              <a:t> </a:t>
            </a:r>
            <a:r>
              <a:rPr sz="1100" dirty="0">
                <a:solidFill>
                  <a:srgbClr val="7E7E7E"/>
                </a:solidFill>
                <a:latin typeface="Arial"/>
                <a:cs typeface="Arial"/>
              </a:rPr>
              <a:t>available</a:t>
            </a:r>
            <a:r>
              <a:rPr sz="1100" spc="5" dirty="0">
                <a:solidFill>
                  <a:srgbClr val="7E7E7E"/>
                </a:solidFill>
                <a:latin typeface="Arial"/>
                <a:cs typeface="Arial"/>
              </a:rPr>
              <a:t> </a:t>
            </a:r>
            <a:r>
              <a:rPr sz="1100" dirty="0">
                <a:solidFill>
                  <a:srgbClr val="7E7E7E"/>
                </a:solidFill>
                <a:latin typeface="Arial"/>
                <a:cs typeface="Arial"/>
              </a:rPr>
              <a:t>on</a:t>
            </a:r>
            <a:r>
              <a:rPr sz="1100" spc="-30" dirty="0">
                <a:solidFill>
                  <a:srgbClr val="7E7E7E"/>
                </a:solidFill>
                <a:latin typeface="Arial"/>
                <a:cs typeface="Arial"/>
              </a:rPr>
              <a:t> </a:t>
            </a:r>
            <a:r>
              <a:rPr sz="1100" spc="-10" dirty="0">
                <a:solidFill>
                  <a:srgbClr val="7E7E7E"/>
                </a:solidFill>
                <a:latin typeface="Arial"/>
                <a:cs typeface="Arial"/>
              </a:rPr>
              <a:t>request</a:t>
            </a:r>
            <a:endParaRPr sz="1100">
              <a:latin typeface="Arial"/>
              <a:cs typeface="Arial"/>
            </a:endParaRPr>
          </a:p>
        </p:txBody>
      </p:sp>
      <p:grpSp>
        <p:nvGrpSpPr>
          <p:cNvPr id="50" name="object 50"/>
          <p:cNvGrpSpPr/>
          <p:nvPr/>
        </p:nvGrpSpPr>
        <p:grpSpPr>
          <a:xfrm>
            <a:off x="291960" y="5212207"/>
            <a:ext cx="387350" cy="208279"/>
            <a:chOff x="291960" y="5212207"/>
            <a:chExt cx="387350" cy="208279"/>
          </a:xfrm>
        </p:grpSpPr>
        <p:pic>
          <p:nvPicPr>
            <p:cNvPr id="51" name="object 51"/>
            <p:cNvPicPr/>
            <p:nvPr/>
          </p:nvPicPr>
          <p:blipFill>
            <a:blip r:embed="rId6" cstate="print"/>
            <a:stretch>
              <a:fillRect/>
            </a:stretch>
          </p:blipFill>
          <p:spPr>
            <a:xfrm>
              <a:off x="291960" y="5212207"/>
              <a:ext cx="172085" cy="193675"/>
            </a:xfrm>
            <a:prstGeom prst="rect">
              <a:avLst/>
            </a:prstGeom>
          </p:spPr>
        </p:pic>
        <p:pic>
          <p:nvPicPr>
            <p:cNvPr id="52" name="object 52"/>
            <p:cNvPicPr/>
            <p:nvPr/>
          </p:nvPicPr>
          <p:blipFill>
            <a:blip r:embed="rId7" cstate="print"/>
            <a:stretch>
              <a:fillRect/>
            </a:stretch>
          </p:blipFill>
          <p:spPr>
            <a:xfrm>
              <a:off x="506729" y="5226304"/>
              <a:ext cx="172085" cy="193675"/>
            </a:xfrm>
            <a:prstGeom prst="rect">
              <a:avLst/>
            </a:prstGeom>
          </p:spPr>
        </p:pic>
      </p:grpSp>
      <p:sp>
        <p:nvSpPr>
          <p:cNvPr id="53" name="object 53"/>
          <p:cNvSpPr txBox="1"/>
          <p:nvPr/>
        </p:nvSpPr>
        <p:spPr>
          <a:xfrm>
            <a:off x="741984" y="5182361"/>
            <a:ext cx="226568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10" dirty="0">
                <a:solidFill>
                  <a:srgbClr val="5C5B5A"/>
                </a:solidFill>
                <a:latin typeface="Arial"/>
                <a:cs typeface="Arial"/>
              </a:rPr>
              <a:t> </a:t>
            </a:r>
            <a:r>
              <a:rPr sz="1150" dirty="0">
                <a:solidFill>
                  <a:srgbClr val="5C5B5A"/>
                </a:solidFill>
                <a:latin typeface="Arial"/>
                <a:cs typeface="Arial"/>
              </a:rPr>
              <a:t>than</a:t>
            </a:r>
            <a:r>
              <a:rPr sz="1150" spc="-25" dirty="0">
                <a:solidFill>
                  <a:srgbClr val="5C5B5A"/>
                </a:solidFill>
                <a:latin typeface="Arial"/>
                <a:cs typeface="Arial"/>
              </a:rPr>
              <a:t> S15</a:t>
            </a:r>
            <a:endParaRPr sz="1150">
              <a:latin typeface="Arial"/>
              <a:cs typeface="Arial"/>
            </a:endParaRPr>
          </a:p>
        </p:txBody>
      </p:sp>
      <p:pic>
        <p:nvPicPr>
          <p:cNvPr id="54" name="object 54"/>
          <p:cNvPicPr/>
          <p:nvPr/>
        </p:nvPicPr>
        <p:blipFill>
          <a:blip r:embed="rId8" cstate="print"/>
          <a:stretch>
            <a:fillRect/>
          </a:stretch>
        </p:blipFill>
        <p:spPr>
          <a:xfrm>
            <a:off x="11388217" y="4887595"/>
            <a:ext cx="172084" cy="193675"/>
          </a:xfrm>
          <a:prstGeom prst="rect">
            <a:avLst/>
          </a:prstGeom>
        </p:spPr>
      </p:pic>
      <p:sp>
        <p:nvSpPr>
          <p:cNvPr id="55" name="object 55"/>
          <p:cNvSpPr txBox="1"/>
          <p:nvPr/>
        </p:nvSpPr>
        <p:spPr>
          <a:xfrm>
            <a:off x="10555605" y="2489454"/>
            <a:ext cx="1569720" cy="361315"/>
          </a:xfrm>
          <a:prstGeom prst="rect">
            <a:avLst/>
          </a:prstGeom>
        </p:spPr>
        <p:txBody>
          <a:bodyPr vert="horz" wrap="square" lIns="0" tIns="13335" rIns="0" bIns="0" rtlCol="0">
            <a:spAutoFit/>
          </a:bodyPr>
          <a:lstStyle/>
          <a:p>
            <a:pPr algn="ctr">
              <a:lnSpc>
                <a:spcPct val="100000"/>
              </a:lnSpc>
              <a:spcBef>
                <a:spcPts val="105"/>
              </a:spcBef>
            </a:pPr>
            <a:r>
              <a:rPr sz="1100" dirty="0">
                <a:solidFill>
                  <a:srgbClr val="5C5B5A"/>
                </a:solidFill>
                <a:latin typeface="Arial"/>
                <a:cs typeface="Arial"/>
              </a:rPr>
              <a:t>Figures</a:t>
            </a:r>
            <a:r>
              <a:rPr sz="1100" spc="-30"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brackets</a:t>
            </a:r>
            <a:r>
              <a:rPr sz="1100" spc="-45" dirty="0">
                <a:solidFill>
                  <a:srgbClr val="5C5B5A"/>
                </a:solidFill>
                <a:latin typeface="Arial"/>
                <a:cs typeface="Arial"/>
              </a:rPr>
              <a:t> </a:t>
            </a:r>
            <a:r>
              <a:rPr sz="1100" spc="-20" dirty="0">
                <a:solidFill>
                  <a:srgbClr val="5C5B5A"/>
                </a:solidFill>
                <a:latin typeface="Arial"/>
                <a:cs typeface="Arial"/>
              </a:rPr>
              <a:t>show</a:t>
            </a:r>
            <a:endParaRPr sz="1100">
              <a:latin typeface="Arial"/>
              <a:cs typeface="Arial"/>
            </a:endParaRPr>
          </a:p>
          <a:p>
            <a:pPr algn="ctr">
              <a:lnSpc>
                <a:spcPct val="100000"/>
              </a:lnSpc>
            </a:pPr>
            <a:r>
              <a:rPr sz="1100" b="1" dirty="0">
                <a:solidFill>
                  <a:srgbClr val="5C5B5A"/>
                </a:solidFill>
                <a:latin typeface="Arial"/>
                <a:cs typeface="Arial"/>
              </a:rPr>
              <a:t>GB</a:t>
            </a:r>
            <a:r>
              <a:rPr sz="1100" b="1" spc="-25" dirty="0">
                <a:solidFill>
                  <a:srgbClr val="5C5B5A"/>
                </a:solidFill>
                <a:latin typeface="Arial"/>
                <a:cs typeface="Arial"/>
              </a:rPr>
              <a:t> </a:t>
            </a:r>
            <a:r>
              <a:rPr sz="1100" b="1" spc="-10" dirty="0">
                <a:solidFill>
                  <a:srgbClr val="5C5B5A"/>
                </a:solidFill>
                <a:latin typeface="Arial"/>
                <a:cs typeface="Arial"/>
              </a:rPr>
              <a:t>benchmark</a:t>
            </a:r>
            <a:endParaRPr sz="1100">
              <a:latin typeface="Arial"/>
              <a:cs typeface="Arial"/>
            </a:endParaRPr>
          </a:p>
        </p:txBody>
      </p:sp>
      <p:sp>
        <p:nvSpPr>
          <p:cNvPr id="56" name="object 56"/>
          <p:cNvSpPr txBox="1"/>
          <p:nvPr/>
        </p:nvSpPr>
        <p:spPr>
          <a:xfrm>
            <a:off x="470408" y="6375603"/>
            <a:ext cx="9890125"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CL7.</a:t>
            </a:r>
            <a:r>
              <a:rPr sz="1000" spc="-25" dirty="0">
                <a:solidFill>
                  <a:srgbClr val="7E7E7E"/>
                </a:solidFill>
                <a:latin typeface="Arial"/>
                <a:cs typeface="Arial"/>
              </a:rPr>
              <a:t> </a:t>
            </a:r>
            <a:r>
              <a:rPr sz="1000" dirty="0">
                <a:solidFill>
                  <a:srgbClr val="7E7E7E"/>
                </a:solidFill>
                <a:latin typeface="Arial"/>
                <a:cs typeface="Arial"/>
              </a:rPr>
              <a:t>Which</a:t>
            </a:r>
            <a:r>
              <a:rPr sz="1000" spc="-55"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these,</a:t>
            </a:r>
            <a:r>
              <a:rPr sz="1000" spc="-35" dirty="0">
                <a:solidFill>
                  <a:srgbClr val="7E7E7E"/>
                </a:solidFill>
                <a:latin typeface="Arial"/>
                <a:cs typeface="Arial"/>
              </a:rPr>
              <a:t> </a:t>
            </a:r>
            <a:r>
              <a:rPr sz="1000" dirty="0">
                <a:solidFill>
                  <a:srgbClr val="7E7E7E"/>
                </a:solidFill>
                <a:latin typeface="Arial"/>
                <a:cs typeface="Arial"/>
              </a:rPr>
              <a:t>if</a:t>
            </a:r>
            <a:r>
              <a:rPr sz="1000" spc="-25" dirty="0">
                <a:solidFill>
                  <a:srgbClr val="7E7E7E"/>
                </a:solidFill>
                <a:latin typeface="Arial"/>
                <a:cs typeface="Arial"/>
              </a:rPr>
              <a:t> </a:t>
            </a:r>
            <a:r>
              <a:rPr sz="1000" dirty="0">
                <a:solidFill>
                  <a:srgbClr val="7E7E7E"/>
                </a:solidFill>
                <a:latin typeface="Arial"/>
                <a:cs typeface="Arial"/>
              </a:rPr>
              <a:t>any, are</a:t>
            </a:r>
            <a:r>
              <a:rPr sz="1000" spc="-2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doing</a:t>
            </a:r>
            <a:r>
              <a:rPr sz="1000" spc="-25" dirty="0">
                <a:solidFill>
                  <a:srgbClr val="7E7E7E"/>
                </a:solidFill>
                <a:latin typeface="Arial"/>
                <a:cs typeface="Arial"/>
              </a:rPr>
              <a:t> </a:t>
            </a:r>
            <a:r>
              <a:rPr sz="1000" dirty="0">
                <a:solidFill>
                  <a:srgbClr val="7E7E7E"/>
                </a:solidFill>
                <a:latin typeface="Arial"/>
                <a:cs typeface="Arial"/>
              </a:rPr>
              <a:t>because</a:t>
            </a:r>
            <a:r>
              <a:rPr sz="1000" spc="-35"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the</a:t>
            </a:r>
            <a:r>
              <a:rPr sz="1000" spc="-30" dirty="0">
                <a:solidFill>
                  <a:srgbClr val="7E7E7E"/>
                </a:solidFill>
                <a:latin typeface="Arial"/>
                <a:cs typeface="Arial"/>
              </a:rPr>
              <a:t> </a:t>
            </a:r>
            <a:r>
              <a:rPr sz="1000" dirty="0">
                <a:solidFill>
                  <a:srgbClr val="7E7E7E"/>
                </a:solidFill>
                <a:latin typeface="Arial"/>
                <a:cs typeface="Arial"/>
              </a:rPr>
              <a:t>increases</a:t>
            </a:r>
            <a:r>
              <a:rPr sz="1000" spc="-30" dirty="0">
                <a:solidFill>
                  <a:srgbClr val="7E7E7E"/>
                </a:solidFill>
                <a:latin typeface="Arial"/>
                <a:cs typeface="Arial"/>
              </a:rPr>
              <a:t> </a:t>
            </a:r>
            <a:r>
              <a:rPr sz="1000" dirty="0">
                <a:solidFill>
                  <a:srgbClr val="7E7E7E"/>
                </a:solidFill>
                <a:latin typeface="Arial"/>
                <a:cs typeface="Arial"/>
              </a:rPr>
              <a:t>in</a:t>
            </a:r>
            <a:r>
              <a:rPr sz="1000" spc="-15"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cost</a:t>
            </a:r>
            <a:r>
              <a:rPr sz="1000" spc="-30"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living? 1,523</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a:p>
            <a:pPr marL="12700">
              <a:lnSpc>
                <a:spcPct val="100000"/>
              </a:lnSpc>
              <a:tabLst>
                <a:tab pos="2755900" algn="l"/>
              </a:tabLst>
            </a:pPr>
            <a:r>
              <a:rPr sz="1000" dirty="0">
                <a:solidFill>
                  <a:srgbClr val="7E7E7E"/>
                </a:solidFill>
                <a:latin typeface="Arial"/>
                <a:cs typeface="Arial"/>
              </a:rPr>
              <a:t>*Not</a:t>
            </a:r>
            <a:r>
              <a:rPr sz="1000" spc="-20" dirty="0">
                <a:solidFill>
                  <a:srgbClr val="7E7E7E"/>
                </a:solidFill>
                <a:latin typeface="Arial"/>
                <a:cs typeface="Arial"/>
              </a:rPr>
              <a:t> </a:t>
            </a:r>
            <a:r>
              <a:rPr sz="1000" dirty="0">
                <a:solidFill>
                  <a:srgbClr val="7E7E7E"/>
                </a:solidFill>
                <a:latin typeface="Arial"/>
                <a:cs typeface="Arial"/>
              </a:rPr>
              <a:t>asked</a:t>
            </a:r>
            <a:r>
              <a:rPr sz="1000" spc="-45" dirty="0">
                <a:solidFill>
                  <a:srgbClr val="7E7E7E"/>
                </a:solidFill>
                <a:latin typeface="Arial"/>
                <a:cs typeface="Arial"/>
              </a:rPr>
              <a:t> </a:t>
            </a:r>
            <a:r>
              <a:rPr sz="1000" dirty="0">
                <a:solidFill>
                  <a:srgbClr val="7E7E7E"/>
                </a:solidFill>
                <a:latin typeface="Arial"/>
                <a:cs typeface="Arial"/>
              </a:rPr>
              <a:t>in</a:t>
            </a:r>
            <a:r>
              <a:rPr sz="1000" spc="-5" dirty="0">
                <a:solidFill>
                  <a:srgbClr val="7E7E7E"/>
                </a:solidFill>
                <a:latin typeface="Arial"/>
                <a:cs typeface="Arial"/>
              </a:rPr>
              <a:t> </a:t>
            </a:r>
            <a:r>
              <a:rPr sz="1000" spc="-25" dirty="0">
                <a:solidFill>
                  <a:srgbClr val="7E7E7E"/>
                </a:solidFill>
                <a:latin typeface="Arial"/>
                <a:cs typeface="Arial"/>
              </a:rPr>
              <a:t>S9</a:t>
            </a:r>
            <a:r>
              <a:rPr sz="1000" dirty="0">
                <a:solidFill>
                  <a:srgbClr val="7E7E7E"/>
                </a:solidFill>
                <a:latin typeface="Arial"/>
                <a:cs typeface="Arial"/>
              </a:rPr>
              <a:t>	GB</a:t>
            </a:r>
            <a:r>
              <a:rPr sz="1000" spc="-20" dirty="0">
                <a:solidFill>
                  <a:srgbClr val="7E7E7E"/>
                </a:solidFill>
                <a:latin typeface="Arial"/>
                <a:cs typeface="Arial"/>
              </a:rPr>
              <a:t> </a:t>
            </a:r>
            <a:r>
              <a:rPr sz="1000" spc="-10" dirty="0">
                <a:solidFill>
                  <a:srgbClr val="7E7E7E"/>
                </a:solidFill>
                <a:latin typeface="Arial"/>
                <a:cs typeface="Arial"/>
              </a:rPr>
              <a:t>benchmarking</a:t>
            </a:r>
            <a:r>
              <a:rPr sz="1000" spc="-55" dirty="0">
                <a:solidFill>
                  <a:srgbClr val="7E7E7E"/>
                </a:solidFill>
                <a:latin typeface="Arial"/>
                <a:cs typeface="Arial"/>
              </a:rPr>
              <a:t> </a:t>
            </a:r>
            <a:r>
              <a:rPr sz="1000" dirty="0">
                <a:solidFill>
                  <a:srgbClr val="7E7E7E"/>
                </a:solidFill>
                <a:latin typeface="Arial"/>
                <a:cs typeface="Arial"/>
              </a:rPr>
              <a:t>is</a:t>
            </a:r>
            <a:r>
              <a:rPr sz="1000" spc="-5" dirty="0">
                <a:solidFill>
                  <a:srgbClr val="7E7E7E"/>
                </a:solidFill>
                <a:latin typeface="Arial"/>
                <a:cs typeface="Arial"/>
              </a:rPr>
              <a:t> </a:t>
            </a:r>
            <a:r>
              <a:rPr sz="1000" dirty="0">
                <a:solidFill>
                  <a:srgbClr val="7E7E7E"/>
                </a:solidFill>
                <a:latin typeface="Arial"/>
                <a:cs typeface="Arial"/>
              </a:rPr>
              <a:t>not</a:t>
            </a:r>
            <a:r>
              <a:rPr sz="1000" spc="-25" dirty="0">
                <a:solidFill>
                  <a:srgbClr val="7E7E7E"/>
                </a:solidFill>
                <a:latin typeface="Arial"/>
                <a:cs typeface="Arial"/>
              </a:rPr>
              <a:t> </a:t>
            </a:r>
            <a:r>
              <a:rPr sz="1000" dirty="0">
                <a:solidFill>
                  <a:srgbClr val="7E7E7E"/>
                </a:solidFill>
                <a:latin typeface="Arial"/>
                <a:cs typeface="Arial"/>
              </a:rPr>
              <a:t>available for</a:t>
            </a:r>
            <a:r>
              <a:rPr sz="1000" spc="-2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statements.</a:t>
            </a:r>
            <a:r>
              <a:rPr sz="1000" spc="-50" dirty="0">
                <a:solidFill>
                  <a:srgbClr val="7E7E7E"/>
                </a:solidFill>
                <a:latin typeface="Arial"/>
                <a:cs typeface="Arial"/>
              </a:rPr>
              <a:t> </a:t>
            </a:r>
            <a:r>
              <a:rPr sz="1000" dirty="0">
                <a:solidFill>
                  <a:srgbClr val="7E7E7E"/>
                </a:solidFill>
                <a:latin typeface="Arial"/>
                <a:cs typeface="Arial"/>
              </a:rPr>
              <a:t>Statements</a:t>
            </a:r>
            <a:r>
              <a:rPr sz="1000" spc="-40" dirty="0">
                <a:solidFill>
                  <a:srgbClr val="7E7E7E"/>
                </a:solidFill>
                <a:latin typeface="Arial"/>
                <a:cs typeface="Arial"/>
              </a:rPr>
              <a:t> </a:t>
            </a:r>
            <a:r>
              <a:rPr sz="1000" dirty="0">
                <a:solidFill>
                  <a:srgbClr val="7E7E7E"/>
                </a:solidFill>
                <a:latin typeface="Arial"/>
                <a:cs typeface="Arial"/>
              </a:rPr>
              <a:t>which</a:t>
            </a:r>
            <a:r>
              <a:rPr sz="1000" spc="-5" dirty="0">
                <a:solidFill>
                  <a:srgbClr val="7E7E7E"/>
                </a:solidFill>
                <a:latin typeface="Arial"/>
                <a:cs typeface="Arial"/>
              </a:rPr>
              <a:t> </a:t>
            </a:r>
            <a:r>
              <a:rPr sz="1000" dirty="0">
                <a:solidFill>
                  <a:srgbClr val="7E7E7E"/>
                </a:solidFill>
                <a:latin typeface="Arial"/>
                <a:cs typeface="Arial"/>
              </a:rPr>
              <a:t>can</a:t>
            </a:r>
            <a:r>
              <a:rPr sz="1000" spc="-25" dirty="0">
                <a:solidFill>
                  <a:srgbClr val="7E7E7E"/>
                </a:solidFill>
                <a:latin typeface="Arial"/>
                <a:cs typeface="Arial"/>
              </a:rPr>
              <a:t> </a:t>
            </a:r>
            <a:r>
              <a:rPr sz="1000" dirty="0">
                <a:solidFill>
                  <a:srgbClr val="7E7E7E"/>
                </a:solidFill>
                <a:latin typeface="Arial"/>
                <a:cs typeface="Arial"/>
              </a:rPr>
              <a:t>be</a:t>
            </a:r>
            <a:r>
              <a:rPr sz="1000" spc="-30" dirty="0">
                <a:solidFill>
                  <a:srgbClr val="7E7E7E"/>
                </a:solidFill>
                <a:latin typeface="Arial"/>
                <a:cs typeface="Arial"/>
              </a:rPr>
              <a:t> </a:t>
            </a:r>
            <a:r>
              <a:rPr sz="1000" dirty="0">
                <a:solidFill>
                  <a:srgbClr val="7E7E7E"/>
                </a:solidFill>
                <a:latin typeface="Arial"/>
                <a:cs typeface="Arial"/>
              </a:rPr>
              <a:t>compared</a:t>
            </a:r>
            <a:r>
              <a:rPr sz="1000" spc="-40"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shown</a:t>
            </a:r>
            <a:r>
              <a:rPr sz="1000" spc="-15" dirty="0">
                <a:solidFill>
                  <a:srgbClr val="7E7E7E"/>
                </a:solidFill>
                <a:latin typeface="Arial"/>
                <a:cs typeface="Arial"/>
              </a:rPr>
              <a:t> </a:t>
            </a:r>
            <a:r>
              <a:rPr sz="1000" dirty="0">
                <a:solidFill>
                  <a:srgbClr val="7E7E7E"/>
                </a:solidFill>
                <a:latin typeface="Arial"/>
                <a:cs typeface="Arial"/>
              </a:rPr>
              <a:t>in</a:t>
            </a:r>
            <a:r>
              <a:rPr sz="1000" spc="-10" dirty="0">
                <a:solidFill>
                  <a:srgbClr val="7E7E7E"/>
                </a:solidFill>
                <a:latin typeface="Arial"/>
                <a:cs typeface="Arial"/>
              </a:rPr>
              <a:t> </a:t>
            </a:r>
            <a:r>
              <a:rPr sz="1000" dirty="0">
                <a:solidFill>
                  <a:srgbClr val="7E7E7E"/>
                </a:solidFill>
                <a:latin typeface="Arial"/>
                <a:cs typeface="Arial"/>
              </a:rPr>
              <a:t>backets</a:t>
            </a:r>
            <a:r>
              <a:rPr sz="1000" spc="-50" dirty="0">
                <a:solidFill>
                  <a:srgbClr val="7E7E7E"/>
                </a:solidFill>
                <a:latin typeface="Arial"/>
                <a:cs typeface="Arial"/>
              </a:rPr>
              <a:t> </a:t>
            </a:r>
            <a:r>
              <a:rPr sz="1000" dirty="0">
                <a:solidFill>
                  <a:srgbClr val="7E7E7E"/>
                </a:solidFill>
                <a:latin typeface="Arial"/>
                <a:cs typeface="Arial"/>
              </a:rPr>
              <a:t>where</a:t>
            </a:r>
            <a:r>
              <a:rPr sz="1000" spc="-5" dirty="0">
                <a:solidFill>
                  <a:srgbClr val="7E7E7E"/>
                </a:solidFill>
                <a:latin typeface="Arial"/>
                <a:cs typeface="Arial"/>
              </a:rPr>
              <a:t> </a:t>
            </a:r>
            <a:r>
              <a:rPr sz="1000" spc="-10" dirty="0">
                <a:solidFill>
                  <a:srgbClr val="7E7E7E"/>
                </a:solidFill>
                <a:latin typeface="Arial"/>
                <a:cs typeface="Arial"/>
              </a:rPr>
              <a:t>available.</a:t>
            </a:r>
            <a:endParaRPr sz="1000">
              <a:latin typeface="Arial"/>
              <a:cs typeface="Arial"/>
            </a:endParaRPr>
          </a:p>
        </p:txBody>
      </p:sp>
      <p:sp>
        <p:nvSpPr>
          <p:cNvPr id="57" name="object 5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95</a:t>
            </a:r>
            <a:endParaRPr sz="1800">
              <a:latin typeface="Calibri"/>
              <a:cs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7739" rIns="0" bIns="0" rtlCol="0">
            <a:spAutoFit/>
          </a:bodyPr>
          <a:lstStyle/>
          <a:p>
            <a:pPr marL="44450" marR="5080">
              <a:lnSpc>
                <a:spcPct val="100000"/>
              </a:lnSpc>
              <a:spcBef>
                <a:spcPts val="100"/>
              </a:spcBef>
            </a:pPr>
            <a:r>
              <a:rPr dirty="0">
                <a:solidFill>
                  <a:srgbClr val="5C5B5A"/>
                </a:solidFill>
              </a:rPr>
              <a:t>Respondents</a:t>
            </a:r>
            <a:r>
              <a:rPr spc="-30" dirty="0">
                <a:solidFill>
                  <a:srgbClr val="5C5B5A"/>
                </a:solidFill>
              </a:rPr>
              <a:t> </a:t>
            </a:r>
            <a:r>
              <a:rPr dirty="0"/>
              <a:t>spending</a:t>
            </a:r>
            <a:r>
              <a:rPr spc="-50" dirty="0"/>
              <a:t> </a:t>
            </a:r>
            <a:r>
              <a:rPr dirty="0"/>
              <a:t>less</a:t>
            </a:r>
            <a:r>
              <a:rPr spc="-35" dirty="0"/>
              <a:t> </a:t>
            </a:r>
            <a:r>
              <a:rPr dirty="0"/>
              <a:t>on</a:t>
            </a:r>
            <a:r>
              <a:rPr spc="-35" dirty="0"/>
              <a:t> </a:t>
            </a:r>
            <a:r>
              <a:rPr spc="-10" dirty="0"/>
              <a:t>non-</a:t>
            </a:r>
            <a:r>
              <a:rPr dirty="0"/>
              <a:t>essentials</a:t>
            </a:r>
            <a:r>
              <a:rPr dirty="0">
                <a:solidFill>
                  <a:srgbClr val="5C5B5A"/>
                </a:solidFill>
              </a:rPr>
              <a:t>,</a:t>
            </a:r>
            <a:r>
              <a:rPr spc="-30" dirty="0">
                <a:solidFill>
                  <a:srgbClr val="5C5B5A"/>
                </a:solidFill>
              </a:rPr>
              <a:t> </a:t>
            </a:r>
            <a:r>
              <a:rPr dirty="0">
                <a:solidFill>
                  <a:srgbClr val="5C5B5A"/>
                </a:solidFill>
              </a:rPr>
              <a:t>on</a:t>
            </a:r>
            <a:r>
              <a:rPr spc="-35" dirty="0">
                <a:solidFill>
                  <a:srgbClr val="5C5B5A"/>
                </a:solidFill>
              </a:rPr>
              <a:t> </a:t>
            </a:r>
            <a:r>
              <a:rPr dirty="0"/>
              <a:t>food</a:t>
            </a:r>
            <a:r>
              <a:rPr spc="-55" dirty="0"/>
              <a:t> </a:t>
            </a:r>
            <a:r>
              <a:rPr dirty="0"/>
              <a:t>shopping</a:t>
            </a:r>
            <a:r>
              <a:rPr spc="-45" dirty="0"/>
              <a:t> </a:t>
            </a:r>
            <a:r>
              <a:rPr dirty="0"/>
              <a:t>and</a:t>
            </a:r>
            <a:r>
              <a:rPr spc="-30" dirty="0"/>
              <a:t> </a:t>
            </a:r>
            <a:r>
              <a:rPr dirty="0"/>
              <a:t>essentials</a:t>
            </a:r>
            <a:r>
              <a:rPr spc="-15" dirty="0"/>
              <a:t> </a:t>
            </a:r>
            <a:r>
              <a:rPr dirty="0">
                <a:solidFill>
                  <a:srgbClr val="5C5B5A"/>
                </a:solidFill>
              </a:rPr>
              <a:t>and</a:t>
            </a:r>
            <a:r>
              <a:rPr spc="-40" dirty="0">
                <a:solidFill>
                  <a:srgbClr val="5C5B5A"/>
                </a:solidFill>
              </a:rPr>
              <a:t> </a:t>
            </a:r>
            <a:r>
              <a:rPr dirty="0"/>
              <a:t>shopping</a:t>
            </a:r>
            <a:r>
              <a:rPr spc="-45" dirty="0"/>
              <a:t> </a:t>
            </a:r>
            <a:r>
              <a:rPr spc="-10" dirty="0"/>
              <a:t>around </a:t>
            </a:r>
            <a:r>
              <a:rPr dirty="0"/>
              <a:t>more</a:t>
            </a:r>
            <a:r>
              <a:rPr spc="-25" dirty="0"/>
              <a:t> </a:t>
            </a:r>
            <a:r>
              <a:rPr dirty="0">
                <a:solidFill>
                  <a:srgbClr val="5C5B5A"/>
                </a:solidFill>
              </a:rPr>
              <a:t>are</a:t>
            </a:r>
            <a:r>
              <a:rPr spc="-20" dirty="0">
                <a:solidFill>
                  <a:srgbClr val="5C5B5A"/>
                </a:solidFill>
              </a:rPr>
              <a:t> </a:t>
            </a:r>
            <a:r>
              <a:rPr dirty="0">
                <a:solidFill>
                  <a:srgbClr val="5C5B5A"/>
                </a:solidFill>
              </a:rPr>
              <a:t>in</a:t>
            </a:r>
            <a:r>
              <a:rPr spc="-20" dirty="0">
                <a:solidFill>
                  <a:srgbClr val="5C5B5A"/>
                </a:solidFill>
              </a:rPr>
              <a:t> </a:t>
            </a:r>
            <a:r>
              <a:rPr dirty="0">
                <a:solidFill>
                  <a:srgbClr val="5C5B5A"/>
                </a:solidFill>
              </a:rPr>
              <a:t>line</a:t>
            </a:r>
            <a:r>
              <a:rPr spc="-30" dirty="0">
                <a:solidFill>
                  <a:srgbClr val="5C5B5A"/>
                </a:solidFill>
              </a:rPr>
              <a:t> </a:t>
            </a:r>
            <a:r>
              <a:rPr dirty="0">
                <a:solidFill>
                  <a:srgbClr val="5C5B5A"/>
                </a:solidFill>
              </a:rPr>
              <a:t>with</a:t>
            </a:r>
            <a:r>
              <a:rPr spc="-50" dirty="0">
                <a:solidFill>
                  <a:srgbClr val="5C5B5A"/>
                </a:solidFill>
              </a:rPr>
              <a:t> </a:t>
            </a:r>
            <a:r>
              <a:rPr dirty="0">
                <a:solidFill>
                  <a:srgbClr val="5C5B5A"/>
                </a:solidFill>
              </a:rPr>
              <a:t>previous</a:t>
            </a:r>
            <a:r>
              <a:rPr spc="-10" dirty="0">
                <a:solidFill>
                  <a:srgbClr val="5C5B5A"/>
                </a:solidFill>
              </a:rPr>
              <a:t> waves</a:t>
            </a:r>
          </a:p>
        </p:txBody>
      </p:sp>
      <p:sp>
        <p:nvSpPr>
          <p:cNvPr id="3" name="object 3"/>
          <p:cNvSpPr txBox="1"/>
          <p:nvPr/>
        </p:nvSpPr>
        <p:spPr>
          <a:xfrm>
            <a:off x="393293" y="2638425"/>
            <a:ext cx="1717039"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AF50"/>
                </a:solidFill>
                <a:latin typeface="Calibri"/>
                <a:cs typeface="Calibri"/>
              </a:rPr>
              <a:t>Shopping</a:t>
            </a:r>
            <a:r>
              <a:rPr sz="1400" b="1" spc="-40" dirty="0">
                <a:solidFill>
                  <a:srgbClr val="00AF50"/>
                </a:solidFill>
                <a:latin typeface="Calibri"/>
                <a:cs typeface="Calibri"/>
              </a:rPr>
              <a:t> </a:t>
            </a:r>
            <a:r>
              <a:rPr sz="1400" b="1" dirty="0">
                <a:solidFill>
                  <a:srgbClr val="00AF50"/>
                </a:solidFill>
                <a:latin typeface="Calibri"/>
                <a:cs typeface="Calibri"/>
              </a:rPr>
              <a:t>around</a:t>
            </a:r>
            <a:r>
              <a:rPr sz="1400" b="1" spc="-40" dirty="0">
                <a:solidFill>
                  <a:srgbClr val="00AF50"/>
                </a:solidFill>
                <a:latin typeface="Calibri"/>
                <a:cs typeface="Calibri"/>
              </a:rPr>
              <a:t> </a:t>
            </a:r>
            <a:r>
              <a:rPr sz="1400" b="1" spc="-20" dirty="0">
                <a:solidFill>
                  <a:srgbClr val="00AF50"/>
                </a:solidFill>
                <a:latin typeface="Calibri"/>
                <a:cs typeface="Calibri"/>
              </a:rPr>
              <a:t>more</a:t>
            </a:r>
            <a:endParaRPr sz="1400">
              <a:latin typeface="Calibri"/>
              <a:cs typeface="Calibri"/>
            </a:endParaRPr>
          </a:p>
        </p:txBody>
      </p:sp>
      <p:sp>
        <p:nvSpPr>
          <p:cNvPr id="4" name="object 4"/>
          <p:cNvSpPr txBox="1"/>
          <p:nvPr/>
        </p:nvSpPr>
        <p:spPr>
          <a:xfrm>
            <a:off x="358546" y="1765401"/>
            <a:ext cx="1784985" cy="770255"/>
          </a:xfrm>
          <a:prstGeom prst="rect">
            <a:avLst/>
          </a:prstGeom>
        </p:spPr>
        <p:txBody>
          <a:bodyPr vert="horz" wrap="square" lIns="0" tIns="64769" rIns="0" bIns="0" rtlCol="0">
            <a:spAutoFit/>
          </a:bodyPr>
          <a:lstStyle/>
          <a:p>
            <a:pPr marL="88900" indent="26034">
              <a:lnSpc>
                <a:spcPct val="100000"/>
              </a:lnSpc>
              <a:spcBef>
                <a:spcPts val="509"/>
              </a:spcBef>
            </a:pPr>
            <a:r>
              <a:rPr sz="1400" b="1" dirty="0">
                <a:solidFill>
                  <a:srgbClr val="538235"/>
                </a:solidFill>
                <a:latin typeface="Calibri"/>
                <a:cs typeface="Calibri"/>
              </a:rPr>
              <a:t>electricity</a:t>
            </a:r>
            <a:r>
              <a:rPr sz="1400" b="1" spc="-55" dirty="0">
                <a:solidFill>
                  <a:srgbClr val="538235"/>
                </a:solidFill>
                <a:latin typeface="Calibri"/>
                <a:cs typeface="Calibri"/>
              </a:rPr>
              <a:t> </a:t>
            </a:r>
            <a:r>
              <a:rPr sz="1400" b="1" dirty="0">
                <a:solidFill>
                  <a:srgbClr val="538235"/>
                </a:solidFill>
                <a:latin typeface="Calibri"/>
                <a:cs typeface="Calibri"/>
              </a:rPr>
              <a:t>in</a:t>
            </a:r>
            <a:r>
              <a:rPr sz="1400" b="1" spc="-25" dirty="0">
                <a:solidFill>
                  <a:srgbClr val="538235"/>
                </a:solidFill>
                <a:latin typeface="Calibri"/>
                <a:cs typeface="Calibri"/>
              </a:rPr>
              <a:t> </a:t>
            </a:r>
            <a:r>
              <a:rPr sz="1400" b="1" dirty="0">
                <a:solidFill>
                  <a:srgbClr val="538235"/>
                </a:solidFill>
                <a:latin typeface="Calibri"/>
                <a:cs typeface="Calibri"/>
              </a:rPr>
              <a:t>my</a:t>
            </a:r>
            <a:r>
              <a:rPr sz="1400" b="1" spc="-25" dirty="0">
                <a:solidFill>
                  <a:srgbClr val="538235"/>
                </a:solidFill>
                <a:latin typeface="Calibri"/>
                <a:cs typeface="Calibri"/>
              </a:rPr>
              <a:t> </a:t>
            </a:r>
            <a:r>
              <a:rPr sz="1400" b="1" spc="-20" dirty="0">
                <a:solidFill>
                  <a:srgbClr val="538235"/>
                </a:solidFill>
                <a:latin typeface="Calibri"/>
                <a:cs typeface="Calibri"/>
              </a:rPr>
              <a:t>home</a:t>
            </a:r>
            <a:endParaRPr sz="1400">
              <a:latin typeface="Calibri"/>
              <a:cs typeface="Calibri"/>
            </a:endParaRPr>
          </a:p>
          <a:p>
            <a:pPr marL="12700" marR="5080" indent="76200">
              <a:lnSpc>
                <a:spcPct val="100000"/>
              </a:lnSpc>
              <a:spcBef>
                <a:spcPts val="409"/>
              </a:spcBef>
            </a:pPr>
            <a:r>
              <a:rPr sz="1400" b="1" dirty="0">
                <a:solidFill>
                  <a:srgbClr val="6F2F9F"/>
                </a:solidFill>
                <a:latin typeface="Calibri"/>
                <a:cs typeface="Calibri"/>
              </a:rPr>
              <a:t>Spending</a:t>
            </a:r>
            <a:r>
              <a:rPr sz="1400" b="1" spc="-45" dirty="0">
                <a:solidFill>
                  <a:srgbClr val="6F2F9F"/>
                </a:solidFill>
                <a:latin typeface="Calibri"/>
                <a:cs typeface="Calibri"/>
              </a:rPr>
              <a:t> </a:t>
            </a:r>
            <a:r>
              <a:rPr sz="1400" b="1" dirty="0">
                <a:solidFill>
                  <a:srgbClr val="6F2F9F"/>
                </a:solidFill>
                <a:latin typeface="Calibri"/>
                <a:cs typeface="Calibri"/>
              </a:rPr>
              <a:t>less</a:t>
            </a:r>
            <a:r>
              <a:rPr sz="1400" b="1" spc="-20" dirty="0">
                <a:solidFill>
                  <a:srgbClr val="6F2F9F"/>
                </a:solidFill>
                <a:latin typeface="Calibri"/>
                <a:cs typeface="Calibri"/>
              </a:rPr>
              <a:t> </a:t>
            </a:r>
            <a:r>
              <a:rPr sz="1400" b="1" dirty="0">
                <a:solidFill>
                  <a:srgbClr val="6F2F9F"/>
                </a:solidFill>
                <a:latin typeface="Calibri"/>
                <a:cs typeface="Calibri"/>
              </a:rPr>
              <a:t>on</a:t>
            </a:r>
            <a:r>
              <a:rPr sz="1400" b="1" spc="-20" dirty="0">
                <a:solidFill>
                  <a:srgbClr val="6F2F9F"/>
                </a:solidFill>
                <a:latin typeface="Calibri"/>
                <a:cs typeface="Calibri"/>
              </a:rPr>
              <a:t> food </a:t>
            </a:r>
            <a:r>
              <a:rPr sz="1400" b="1" dirty="0">
                <a:solidFill>
                  <a:srgbClr val="6F2F9F"/>
                </a:solidFill>
                <a:latin typeface="Calibri"/>
                <a:cs typeface="Calibri"/>
              </a:rPr>
              <a:t>shopping</a:t>
            </a:r>
            <a:r>
              <a:rPr sz="1400" b="1" spc="-45" dirty="0">
                <a:solidFill>
                  <a:srgbClr val="6F2F9F"/>
                </a:solidFill>
                <a:latin typeface="Calibri"/>
                <a:cs typeface="Calibri"/>
              </a:rPr>
              <a:t> </a:t>
            </a:r>
            <a:r>
              <a:rPr sz="1400" b="1" dirty="0">
                <a:solidFill>
                  <a:srgbClr val="6F2F9F"/>
                </a:solidFill>
                <a:latin typeface="Calibri"/>
                <a:cs typeface="Calibri"/>
              </a:rPr>
              <a:t>and</a:t>
            </a:r>
            <a:r>
              <a:rPr sz="1400" b="1" spc="-35" dirty="0">
                <a:solidFill>
                  <a:srgbClr val="6F2F9F"/>
                </a:solidFill>
                <a:latin typeface="Calibri"/>
                <a:cs typeface="Calibri"/>
              </a:rPr>
              <a:t> </a:t>
            </a:r>
            <a:r>
              <a:rPr sz="1400" b="1" spc="-10" dirty="0">
                <a:solidFill>
                  <a:srgbClr val="6F2F9F"/>
                </a:solidFill>
                <a:latin typeface="Calibri"/>
                <a:cs typeface="Calibri"/>
              </a:rPr>
              <a:t>essentials</a:t>
            </a:r>
            <a:endParaRPr sz="1400">
              <a:latin typeface="Calibri"/>
              <a:cs typeface="Calibri"/>
            </a:endParaRPr>
          </a:p>
        </p:txBody>
      </p:sp>
      <p:sp>
        <p:nvSpPr>
          <p:cNvPr id="5" name="object 5"/>
          <p:cNvSpPr txBox="1"/>
          <p:nvPr/>
        </p:nvSpPr>
        <p:spPr>
          <a:xfrm>
            <a:off x="230835" y="1603628"/>
            <a:ext cx="2481580" cy="363220"/>
          </a:xfrm>
          <a:prstGeom prst="rect">
            <a:avLst/>
          </a:prstGeom>
        </p:spPr>
        <p:txBody>
          <a:bodyPr vert="horz" wrap="square" lIns="0" tIns="13335" rIns="0" bIns="0" rtlCol="0">
            <a:spAutoFit/>
          </a:bodyPr>
          <a:lstStyle/>
          <a:p>
            <a:pPr marL="12700">
              <a:lnSpc>
                <a:spcPts val="1445"/>
              </a:lnSpc>
              <a:spcBef>
                <a:spcPts val="105"/>
              </a:spcBef>
            </a:pPr>
            <a:r>
              <a:rPr sz="1400" b="1" dirty="0">
                <a:solidFill>
                  <a:srgbClr val="538235"/>
                </a:solidFill>
                <a:latin typeface="Calibri"/>
                <a:cs typeface="Calibri"/>
              </a:rPr>
              <a:t>Using</a:t>
            </a:r>
            <a:r>
              <a:rPr sz="1400" b="1" spc="-25" dirty="0">
                <a:solidFill>
                  <a:srgbClr val="538235"/>
                </a:solidFill>
                <a:latin typeface="Calibri"/>
                <a:cs typeface="Calibri"/>
              </a:rPr>
              <a:t> </a:t>
            </a:r>
            <a:r>
              <a:rPr sz="1400" b="1" dirty="0">
                <a:solidFill>
                  <a:srgbClr val="538235"/>
                </a:solidFill>
                <a:latin typeface="Calibri"/>
                <a:cs typeface="Calibri"/>
              </a:rPr>
              <a:t>less</a:t>
            </a:r>
            <a:r>
              <a:rPr sz="1400" b="1" spc="-25" dirty="0">
                <a:solidFill>
                  <a:srgbClr val="538235"/>
                </a:solidFill>
                <a:latin typeface="Calibri"/>
                <a:cs typeface="Calibri"/>
              </a:rPr>
              <a:t> </a:t>
            </a:r>
            <a:r>
              <a:rPr sz="1400" b="1" dirty="0">
                <a:solidFill>
                  <a:srgbClr val="538235"/>
                </a:solidFill>
                <a:latin typeface="Calibri"/>
                <a:cs typeface="Calibri"/>
              </a:rPr>
              <a:t>fuel</a:t>
            </a:r>
            <a:r>
              <a:rPr sz="1400" b="1" spc="-20" dirty="0">
                <a:solidFill>
                  <a:srgbClr val="538235"/>
                </a:solidFill>
                <a:latin typeface="Calibri"/>
                <a:cs typeface="Calibri"/>
              </a:rPr>
              <a:t> </a:t>
            </a:r>
            <a:r>
              <a:rPr sz="1400" b="1" dirty="0">
                <a:solidFill>
                  <a:srgbClr val="538235"/>
                </a:solidFill>
                <a:latin typeface="Calibri"/>
                <a:cs typeface="Calibri"/>
              </a:rPr>
              <a:t>such</a:t>
            </a:r>
            <a:r>
              <a:rPr sz="1400" b="1" spc="-35" dirty="0">
                <a:solidFill>
                  <a:srgbClr val="538235"/>
                </a:solidFill>
                <a:latin typeface="Calibri"/>
                <a:cs typeface="Calibri"/>
              </a:rPr>
              <a:t> </a:t>
            </a:r>
            <a:r>
              <a:rPr sz="1400" b="1" dirty="0">
                <a:solidFill>
                  <a:srgbClr val="538235"/>
                </a:solidFill>
                <a:latin typeface="Calibri"/>
                <a:cs typeface="Calibri"/>
              </a:rPr>
              <a:t>as</a:t>
            </a:r>
            <a:r>
              <a:rPr sz="1400" b="1" spc="-20" dirty="0">
                <a:solidFill>
                  <a:srgbClr val="538235"/>
                </a:solidFill>
                <a:latin typeface="Calibri"/>
                <a:cs typeface="Calibri"/>
              </a:rPr>
              <a:t> </a:t>
            </a:r>
            <a:r>
              <a:rPr sz="1400" b="1" dirty="0">
                <a:solidFill>
                  <a:srgbClr val="538235"/>
                </a:solidFill>
                <a:latin typeface="Calibri"/>
                <a:cs typeface="Calibri"/>
              </a:rPr>
              <a:t>gas</a:t>
            </a:r>
            <a:r>
              <a:rPr sz="1400" b="1" spc="-25" dirty="0">
                <a:solidFill>
                  <a:srgbClr val="538235"/>
                </a:solidFill>
                <a:latin typeface="Calibri"/>
                <a:cs typeface="Calibri"/>
              </a:rPr>
              <a:t> or</a:t>
            </a:r>
            <a:endParaRPr sz="1400">
              <a:latin typeface="Calibri"/>
              <a:cs typeface="Calibri"/>
            </a:endParaRPr>
          </a:p>
          <a:p>
            <a:pPr marL="2201545">
              <a:lnSpc>
                <a:spcPts val="1205"/>
              </a:lnSpc>
            </a:pPr>
            <a:r>
              <a:rPr sz="1200" b="1" spc="-25" dirty="0">
                <a:solidFill>
                  <a:srgbClr val="538235"/>
                </a:solidFill>
                <a:latin typeface="Calibri"/>
                <a:cs typeface="Calibri"/>
              </a:rPr>
              <a:t>62%</a:t>
            </a:r>
            <a:endParaRPr sz="1200">
              <a:latin typeface="Calibri"/>
              <a:cs typeface="Calibri"/>
            </a:endParaRPr>
          </a:p>
        </p:txBody>
      </p:sp>
      <p:sp>
        <p:nvSpPr>
          <p:cNvPr id="6" name="object 6"/>
          <p:cNvSpPr txBox="1"/>
          <p:nvPr/>
        </p:nvSpPr>
        <p:spPr>
          <a:xfrm>
            <a:off x="224434" y="3124022"/>
            <a:ext cx="2023110" cy="453390"/>
          </a:xfrm>
          <a:prstGeom prst="rect">
            <a:avLst/>
          </a:prstGeom>
        </p:spPr>
        <p:txBody>
          <a:bodyPr vert="horz" wrap="square" lIns="0" tIns="13335" rIns="0" bIns="0" rtlCol="0">
            <a:spAutoFit/>
          </a:bodyPr>
          <a:lstStyle/>
          <a:p>
            <a:pPr marL="90170">
              <a:lnSpc>
                <a:spcPct val="100000"/>
              </a:lnSpc>
              <a:spcBef>
                <a:spcPts val="105"/>
              </a:spcBef>
            </a:pPr>
            <a:r>
              <a:rPr sz="1400" b="1" dirty="0">
                <a:solidFill>
                  <a:srgbClr val="9F5FCF"/>
                </a:solidFill>
                <a:latin typeface="Calibri"/>
                <a:cs typeface="Calibri"/>
              </a:rPr>
              <a:t>Making</a:t>
            </a:r>
            <a:r>
              <a:rPr sz="1400" b="1" spc="-20" dirty="0">
                <a:solidFill>
                  <a:srgbClr val="9F5FCF"/>
                </a:solidFill>
                <a:latin typeface="Calibri"/>
                <a:cs typeface="Calibri"/>
              </a:rPr>
              <a:t> </a:t>
            </a:r>
            <a:r>
              <a:rPr sz="1400" b="1" spc="-10" dirty="0">
                <a:solidFill>
                  <a:srgbClr val="9F5FCF"/>
                </a:solidFill>
                <a:latin typeface="Calibri"/>
                <a:cs typeface="Calibri"/>
              </a:rPr>
              <a:t>energy</a:t>
            </a:r>
            <a:r>
              <a:rPr sz="1400" b="1" spc="-50" dirty="0">
                <a:solidFill>
                  <a:srgbClr val="9F5FCF"/>
                </a:solidFill>
                <a:latin typeface="Calibri"/>
                <a:cs typeface="Calibri"/>
              </a:rPr>
              <a:t> </a:t>
            </a:r>
            <a:r>
              <a:rPr sz="1400" b="1" spc="-10" dirty="0">
                <a:solidFill>
                  <a:srgbClr val="9F5FCF"/>
                </a:solidFill>
                <a:latin typeface="Calibri"/>
                <a:cs typeface="Calibri"/>
              </a:rPr>
              <a:t>efficiency</a:t>
            </a:r>
            <a:endParaRPr sz="1400">
              <a:latin typeface="Calibri"/>
              <a:cs typeface="Calibri"/>
            </a:endParaRPr>
          </a:p>
          <a:p>
            <a:pPr marL="12700">
              <a:lnSpc>
                <a:spcPct val="100000"/>
              </a:lnSpc>
            </a:pPr>
            <a:r>
              <a:rPr sz="1400" b="1" spc="-10" dirty="0">
                <a:solidFill>
                  <a:srgbClr val="9F5FCF"/>
                </a:solidFill>
                <a:latin typeface="Calibri"/>
                <a:cs typeface="Calibri"/>
              </a:rPr>
              <a:t>improvements</a:t>
            </a:r>
            <a:r>
              <a:rPr sz="1400" b="1" spc="-50" dirty="0">
                <a:solidFill>
                  <a:srgbClr val="9F5FCF"/>
                </a:solidFill>
                <a:latin typeface="Calibri"/>
                <a:cs typeface="Calibri"/>
              </a:rPr>
              <a:t> </a:t>
            </a:r>
            <a:r>
              <a:rPr sz="1400" b="1" dirty="0">
                <a:solidFill>
                  <a:srgbClr val="9F5FCF"/>
                </a:solidFill>
                <a:latin typeface="Calibri"/>
                <a:cs typeface="Calibri"/>
              </a:rPr>
              <a:t>to</a:t>
            </a:r>
            <a:r>
              <a:rPr sz="1400" b="1" spc="-30" dirty="0">
                <a:solidFill>
                  <a:srgbClr val="9F5FCF"/>
                </a:solidFill>
                <a:latin typeface="Calibri"/>
                <a:cs typeface="Calibri"/>
              </a:rPr>
              <a:t> </a:t>
            </a:r>
            <a:r>
              <a:rPr sz="1400" b="1" dirty="0">
                <a:solidFill>
                  <a:srgbClr val="9F5FCF"/>
                </a:solidFill>
                <a:latin typeface="Calibri"/>
                <a:cs typeface="Calibri"/>
              </a:rPr>
              <a:t>my</a:t>
            </a:r>
            <a:r>
              <a:rPr sz="1400" b="1" spc="-20" dirty="0">
                <a:solidFill>
                  <a:srgbClr val="9F5FCF"/>
                </a:solidFill>
                <a:latin typeface="Calibri"/>
                <a:cs typeface="Calibri"/>
              </a:rPr>
              <a:t> home</a:t>
            </a:r>
            <a:endParaRPr sz="1400">
              <a:latin typeface="Calibri"/>
              <a:cs typeface="Calibri"/>
            </a:endParaRPr>
          </a:p>
        </p:txBody>
      </p:sp>
      <p:sp>
        <p:nvSpPr>
          <p:cNvPr id="7" name="object 7"/>
          <p:cNvSpPr txBox="1"/>
          <p:nvPr/>
        </p:nvSpPr>
        <p:spPr>
          <a:xfrm>
            <a:off x="211327" y="4120388"/>
            <a:ext cx="1955164" cy="666750"/>
          </a:xfrm>
          <a:prstGeom prst="rect">
            <a:avLst/>
          </a:prstGeom>
        </p:spPr>
        <p:txBody>
          <a:bodyPr vert="horz" wrap="square" lIns="0" tIns="12700" rIns="0" bIns="0" rtlCol="0">
            <a:spAutoFit/>
          </a:bodyPr>
          <a:lstStyle/>
          <a:p>
            <a:pPr marL="12700" marR="5080" algn="ctr">
              <a:lnSpc>
                <a:spcPct val="100000"/>
              </a:lnSpc>
              <a:spcBef>
                <a:spcPts val="100"/>
              </a:spcBef>
            </a:pPr>
            <a:r>
              <a:rPr sz="1400" b="1" dirty="0">
                <a:solidFill>
                  <a:srgbClr val="9999FF"/>
                </a:solidFill>
                <a:latin typeface="Calibri"/>
                <a:cs typeface="Calibri"/>
              </a:rPr>
              <a:t>Cutting</a:t>
            </a:r>
            <a:r>
              <a:rPr sz="1400" b="1" spc="-40" dirty="0">
                <a:solidFill>
                  <a:srgbClr val="9999FF"/>
                </a:solidFill>
                <a:latin typeface="Calibri"/>
                <a:cs typeface="Calibri"/>
              </a:rPr>
              <a:t> </a:t>
            </a:r>
            <a:r>
              <a:rPr sz="1400" b="1" dirty="0">
                <a:solidFill>
                  <a:srgbClr val="9999FF"/>
                </a:solidFill>
                <a:latin typeface="Calibri"/>
                <a:cs typeface="Calibri"/>
              </a:rPr>
              <a:t>back</a:t>
            </a:r>
            <a:r>
              <a:rPr sz="1400" b="1" spc="-25" dirty="0">
                <a:solidFill>
                  <a:srgbClr val="9999FF"/>
                </a:solidFill>
                <a:latin typeface="Calibri"/>
                <a:cs typeface="Calibri"/>
              </a:rPr>
              <a:t> </a:t>
            </a:r>
            <a:r>
              <a:rPr sz="1400" b="1" dirty="0">
                <a:solidFill>
                  <a:srgbClr val="9999FF"/>
                </a:solidFill>
                <a:latin typeface="Calibri"/>
                <a:cs typeface="Calibri"/>
              </a:rPr>
              <a:t>on</a:t>
            </a:r>
            <a:r>
              <a:rPr sz="1400" b="1" spc="-20" dirty="0">
                <a:solidFill>
                  <a:srgbClr val="9999FF"/>
                </a:solidFill>
                <a:latin typeface="Calibri"/>
                <a:cs typeface="Calibri"/>
              </a:rPr>
              <a:t> home </a:t>
            </a:r>
            <a:r>
              <a:rPr sz="1400" b="1" spc="-10" dirty="0">
                <a:solidFill>
                  <a:srgbClr val="9999FF"/>
                </a:solidFill>
                <a:latin typeface="Calibri"/>
                <a:cs typeface="Calibri"/>
              </a:rPr>
              <a:t>broadband</a:t>
            </a:r>
            <a:r>
              <a:rPr sz="1400" b="1" spc="-35" dirty="0">
                <a:solidFill>
                  <a:srgbClr val="9999FF"/>
                </a:solidFill>
                <a:latin typeface="Calibri"/>
                <a:cs typeface="Calibri"/>
              </a:rPr>
              <a:t> </a:t>
            </a:r>
            <a:r>
              <a:rPr sz="1400" b="1" dirty="0">
                <a:solidFill>
                  <a:srgbClr val="9999FF"/>
                </a:solidFill>
                <a:latin typeface="Calibri"/>
                <a:cs typeface="Calibri"/>
              </a:rPr>
              <a:t>or</a:t>
            </a:r>
            <a:r>
              <a:rPr sz="1400" b="1" spc="-10" dirty="0">
                <a:solidFill>
                  <a:srgbClr val="9999FF"/>
                </a:solidFill>
                <a:latin typeface="Calibri"/>
                <a:cs typeface="Calibri"/>
              </a:rPr>
              <a:t> </a:t>
            </a:r>
            <a:r>
              <a:rPr sz="1400" b="1" dirty="0">
                <a:solidFill>
                  <a:srgbClr val="9999FF"/>
                </a:solidFill>
                <a:latin typeface="Calibri"/>
                <a:cs typeface="Calibri"/>
              </a:rPr>
              <a:t>mobile</a:t>
            </a:r>
            <a:r>
              <a:rPr sz="1400" b="1" spc="-10" dirty="0">
                <a:solidFill>
                  <a:srgbClr val="9999FF"/>
                </a:solidFill>
                <a:latin typeface="Calibri"/>
                <a:cs typeface="Calibri"/>
              </a:rPr>
              <a:t> </a:t>
            </a:r>
            <a:r>
              <a:rPr sz="1400" b="1" spc="-20" dirty="0">
                <a:solidFill>
                  <a:srgbClr val="9999FF"/>
                </a:solidFill>
                <a:latin typeface="Calibri"/>
                <a:cs typeface="Calibri"/>
              </a:rPr>
              <a:t>data </a:t>
            </a:r>
            <a:r>
              <a:rPr sz="1400" b="1" spc="-10" dirty="0">
                <a:solidFill>
                  <a:srgbClr val="9999FF"/>
                </a:solidFill>
                <a:latin typeface="Calibri"/>
                <a:cs typeface="Calibri"/>
              </a:rPr>
              <a:t>plans</a:t>
            </a:r>
            <a:endParaRPr sz="1400">
              <a:latin typeface="Calibri"/>
              <a:cs typeface="Calibri"/>
            </a:endParaRPr>
          </a:p>
        </p:txBody>
      </p:sp>
      <p:pic>
        <p:nvPicPr>
          <p:cNvPr id="8" name="object 8"/>
          <p:cNvPicPr/>
          <p:nvPr/>
        </p:nvPicPr>
        <p:blipFill>
          <a:blip r:embed="rId2" cstate="print"/>
          <a:stretch>
            <a:fillRect/>
          </a:stretch>
        </p:blipFill>
        <p:spPr>
          <a:xfrm>
            <a:off x="2717800" y="1465707"/>
            <a:ext cx="8771890" cy="3430524"/>
          </a:xfrm>
          <a:prstGeom prst="rect">
            <a:avLst/>
          </a:prstGeom>
        </p:spPr>
      </p:pic>
      <p:sp>
        <p:nvSpPr>
          <p:cNvPr id="9" name="object 9"/>
          <p:cNvSpPr txBox="1"/>
          <p:nvPr/>
        </p:nvSpPr>
        <p:spPr>
          <a:xfrm>
            <a:off x="58623" y="982700"/>
            <a:ext cx="9558655" cy="616585"/>
          </a:xfrm>
          <a:prstGeom prst="rect">
            <a:avLst/>
          </a:prstGeom>
        </p:spPr>
        <p:txBody>
          <a:bodyPr vert="horz" wrap="square" lIns="0" tIns="94615" rIns="0" bIns="0" rtlCol="0">
            <a:spAutoFit/>
          </a:bodyPr>
          <a:lstStyle/>
          <a:p>
            <a:pPr marL="2542540">
              <a:lnSpc>
                <a:spcPct val="100000"/>
              </a:lnSpc>
              <a:spcBef>
                <a:spcPts val="745"/>
              </a:spcBef>
            </a:pPr>
            <a:r>
              <a:rPr sz="1400" b="1" dirty="0">
                <a:solidFill>
                  <a:srgbClr val="5C5B5A"/>
                </a:solidFill>
                <a:latin typeface="Arial"/>
                <a:cs typeface="Arial"/>
              </a:rPr>
              <a:t>Which</a:t>
            </a:r>
            <a:r>
              <a:rPr sz="1400" b="1" spc="-4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these,</a:t>
            </a:r>
            <a:r>
              <a:rPr sz="1400" b="1" spc="-50" dirty="0">
                <a:solidFill>
                  <a:srgbClr val="5C5B5A"/>
                </a:solidFill>
                <a:latin typeface="Arial"/>
                <a:cs typeface="Arial"/>
              </a:rPr>
              <a:t> </a:t>
            </a:r>
            <a:r>
              <a:rPr sz="1400" b="1" dirty="0">
                <a:solidFill>
                  <a:srgbClr val="5C5B5A"/>
                </a:solidFill>
                <a:latin typeface="Arial"/>
                <a:cs typeface="Arial"/>
              </a:rPr>
              <a:t>if</a:t>
            </a:r>
            <a:r>
              <a:rPr sz="1400" b="1" spc="-40" dirty="0">
                <a:solidFill>
                  <a:srgbClr val="5C5B5A"/>
                </a:solidFill>
                <a:latin typeface="Arial"/>
                <a:cs typeface="Arial"/>
              </a:rPr>
              <a:t> </a:t>
            </a:r>
            <a:r>
              <a:rPr sz="1400" b="1" spc="-20" dirty="0">
                <a:solidFill>
                  <a:srgbClr val="5C5B5A"/>
                </a:solidFill>
                <a:latin typeface="Arial"/>
                <a:cs typeface="Arial"/>
              </a:rPr>
              <a:t>any,</a:t>
            </a:r>
            <a:r>
              <a:rPr sz="1400" b="1" spc="5" dirty="0">
                <a:solidFill>
                  <a:srgbClr val="5C5B5A"/>
                </a:solidFill>
                <a:latin typeface="Arial"/>
                <a:cs typeface="Arial"/>
              </a:rPr>
              <a:t> </a:t>
            </a:r>
            <a:r>
              <a:rPr sz="1400" b="1" dirty="0">
                <a:solidFill>
                  <a:srgbClr val="5C5B5A"/>
                </a:solidFill>
                <a:latin typeface="Arial"/>
                <a:cs typeface="Arial"/>
              </a:rPr>
              <a:t>are</a:t>
            </a:r>
            <a:r>
              <a:rPr sz="1400" b="1" spc="-35"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doing</a:t>
            </a:r>
            <a:r>
              <a:rPr sz="1400" b="1" spc="-55" dirty="0">
                <a:solidFill>
                  <a:srgbClr val="5C5B5A"/>
                </a:solidFill>
                <a:latin typeface="Arial"/>
                <a:cs typeface="Arial"/>
              </a:rPr>
              <a:t> </a:t>
            </a:r>
            <a:r>
              <a:rPr sz="1400" b="1" dirty="0">
                <a:solidFill>
                  <a:srgbClr val="5C5B5A"/>
                </a:solidFill>
                <a:latin typeface="Arial"/>
                <a:cs typeface="Arial"/>
              </a:rPr>
              <a:t>because</a:t>
            </a:r>
            <a:r>
              <a:rPr sz="1400" b="1" spc="-45" dirty="0">
                <a:solidFill>
                  <a:srgbClr val="5C5B5A"/>
                </a:solidFill>
                <a:latin typeface="Arial"/>
                <a:cs typeface="Arial"/>
              </a:rPr>
              <a:t> </a:t>
            </a:r>
            <a:r>
              <a:rPr sz="1400" b="1" dirty="0">
                <a:solidFill>
                  <a:srgbClr val="5C5B5A"/>
                </a:solidFill>
                <a:latin typeface="Arial"/>
                <a:cs typeface="Arial"/>
              </a:rPr>
              <a:t>of</a:t>
            </a:r>
            <a:r>
              <a:rPr sz="1400" b="1" spc="-30"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increases</a:t>
            </a:r>
            <a:r>
              <a:rPr sz="1400" b="1" spc="-65" dirty="0">
                <a:solidFill>
                  <a:srgbClr val="5C5B5A"/>
                </a:solidFill>
                <a:latin typeface="Arial"/>
                <a:cs typeface="Arial"/>
              </a:rPr>
              <a:t> </a:t>
            </a:r>
            <a:r>
              <a:rPr sz="1400" b="1" dirty="0">
                <a:solidFill>
                  <a:srgbClr val="5C5B5A"/>
                </a:solidFill>
                <a:latin typeface="Arial"/>
                <a:cs typeface="Arial"/>
              </a:rPr>
              <a:t>in</a:t>
            </a:r>
            <a:r>
              <a:rPr sz="1400" b="1" spc="-45" dirty="0">
                <a:solidFill>
                  <a:srgbClr val="5C5B5A"/>
                </a:solidFill>
                <a:latin typeface="Arial"/>
                <a:cs typeface="Arial"/>
              </a:rPr>
              <a:t> </a:t>
            </a:r>
            <a:r>
              <a:rPr sz="1400" b="1" dirty="0">
                <a:solidFill>
                  <a:srgbClr val="5C5B5A"/>
                </a:solidFill>
                <a:latin typeface="Arial"/>
                <a:cs typeface="Arial"/>
              </a:rPr>
              <a:t>the</a:t>
            </a:r>
            <a:r>
              <a:rPr sz="1400" b="1" spc="-30" dirty="0">
                <a:solidFill>
                  <a:srgbClr val="5C5B5A"/>
                </a:solidFill>
                <a:latin typeface="Arial"/>
                <a:cs typeface="Arial"/>
              </a:rPr>
              <a:t> </a:t>
            </a:r>
            <a:r>
              <a:rPr sz="1400" b="1" dirty="0">
                <a:solidFill>
                  <a:srgbClr val="5C5B5A"/>
                </a:solidFill>
                <a:latin typeface="Arial"/>
                <a:cs typeface="Arial"/>
              </a:rPr>
              <a:t>cost</a:t>
            </a:r>
            <a:r>
              <a:rPr sz="1400" b="1" spc="-50"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spc="-10" dirty="0">
                <a:solidFill>
                  <a:srgbClr val="5C5B5A"/>
                </a:solidFill>
                <a:latin typeface="Arial"/>
                <a:cs typeface="Arial"/>
              </a:rPr>
              <a:t>living?</a:t>
            </a:r>
            <a:endParaRPr sz="1400">
              <a:latin typeface="Arial"/>
              <a:cs typeface="Arial"/>
            </a:endParaRPr>
          </a:p>
          <a:p>
            <a:pPr marL="50800">
              <a:lnSpc>
                <a:spcPct val="100000"/>
              </a:lnSpc>
              <a:spcBef>
                <a:spcPts val="645"/>
              </a:spcBef>
            </a:pPr>
            <a:r>
              <a:rPr sz="1400" b="1" dirty="0">
                <a:solidFill>
                  <a:srgbClr val="385622"/>
                </a:solidFill>
                <a:latin typeface="Calibri"/>
                <a:cs typeface="Calibri"/>
              </a:rPr>
              <a:t>Spending</a:t>
            </a:r>
            <a:r>
              <a:rPr sz="1400" b="1" spc="-40" dirty="0">
                <a:solidFill>
                  <a:srgbClr val="385622"/>
                </a:solidFill>
                <a:latin typeface="Calibri"/>
                <a:cs typeface="Calibri"/>
              </a:rPr>
              <a:t> </a:t>
            </a:r>
            <a:r>
              <a:rPr sz="1400" b="1" dirty="0">
                <a:solidFill>
                  <a:srgbClr val="385622"/>
                </a:solidFill>
                <a:latin typeface="Calibri"/>
                <a:cs typeface="Calibri"/>
              </a:rPr>
              <a:t>less</a:t>
            </a:r>
            <a:r>
              <a:rPr sz="1400" b="1" spc="-15" dirty="0">
                <a:solidFill>
                  <a:srgbClr val="385622"/>
                </a:solidFill>
                <a:latin typeface="Calibri"/>
                <a:cs typeface="Calibri"/>
              </a:rPr>
              <a:t> </a:t>
            </a:r>
            <a:r>
              <a:rPr sz="1400" b="1" dirty="0">
                <a:solidFill>
                  <a:srgbClr val="385622"/>
                </a:solidFill>
                <a:latin typeface="Calibri"/>
                <a:cs typeface="Calibri"/>
              </a:rPr>
              <a:t>on</a:t>
            </a:r>
            <a:r>
              <a:rPr sz="1400" b="1" spc="-20" dirty="0">
                <a:solidFill>
                  <a:srgbClr val="385622"/>
                </a:solidFill>
                <a:latin typeface="Calibri"/>
                <a:cs typeface="Calibri"/>
              </a:rPr>
              <a:t> </a:t>
            </a:r>
            <a:r>
              <a:rPr sz="1400" b="1" dirty="0">
                <a:solidFill>
                  <a:srgbClr val="385622"/>
                </a:solidFill>
                <a:latin typeface="Calibri"/>
                <a:cs typeface="Calibri"/>
              </a:rPr>
              <a:t>non-</a:t>
            </a:r>
            <a:r>
              <a:rPr sz="1400" b="1" spc="-10" dirty="0">
                <a:solidFill>
                  <a:srgbClr val="385622"/>
                </a:solidFill>
                <a:latin typeface="Calibri"/>
                <a:cs typeface="Calibri"/>
              </a:rPr>
              <a:t>essentials</a:t>
            </a:r>
            <a:r>
              <a:rPr sz="1800" b="1" spc="-15" baseline="-11574" dirty="0">
                <a:solidFill>
                  <a:srgbClr val="385622"/>
                </a:solidFill>
                <a:latin typeface="Calibri"/>
                <a:cs typeface="Calibri"/>
              </a:rPr>
              <a:t>68%</a:t>
            </a:r>
            <a:endParaRPr sz="1800" baseline="-11574">
              <a:latin typeface="Calibri"/>
              <a:cs typeface="Calibri"/>
            </a:endParaRPr>
          </a:p>
        </p:txBody>
      </p:sp>
      <p:sp>
        <p:nvSpPr>
          <p:cNvPr id="10" name="object 10"/>
          <p:cNvSpPr txBox="1"/>
          <p:nvPr/>
        </p:nvSpPr>
        <p:spPr>
          <a:xfrm>
            <a:off x="6586473" y="1905076"/>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385622"/>
                </a:solidFill>
                <a:latin typeface="Calibri"/>
                <a:cs typeface="Calibri"/>
              </a:rPr>
              <a:t>56%</a:t>
            </a:r>
            <a:endParaRPr sz="1200">
              <a:latin typeface="Calibri"/>
              <a:cs typeface="Calibri"/>
            </a:endParaRPr>
          </a:p>
        </p:txBody>
      </p:sp>
      <p:sp>
        <p:nvSpPr>
          <p:cNvPr id="11" name="object 11"/>
          <p:cNvSpPr txBox="1"/>
          <p:nvPr/>
        </p:nvSpPr>
        <p:spPr>
          <a:xfrm>
            <a:off x="7369302" y="1677415"/>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385622"/>
                </a:solidFill>
                <a:latin typeface="Calibri"/>
                <a:cs typeface="Calibri"/>
              </a:rPr>
              <a:t>60%</a:t>
            </a:r>
            <a:endParaRPr sz="1200">
              <a:latin typeface="Calibri"/>
              <a:cs typeface="Calibri"/>
            </a:endParaRPr>
          </a:p>
        </p:txBody>
      </p:sp>
      <p:sp>
        <p:nvSpPr>
          <p:cNvPr id="12" name="object 12"/>
          <p:cNvSpPr txBox="1"/>
          <p:nvPr/>
        </p:nvSpPr>
        <p:spPr>
          <a:xfrm>
            <a:off x="8151621" y="207670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385622"/>
                </a:solidFill>
                <a:latin typeface="Calibri"/>
                <a:cs typeface="Calibri"/>
              </a:rPr>
              <a:t>53%</a:t>
            </a:r>
            <a:endParaRPr sz="1200">
              <a:latin typeface="Calibri"/>
              <a:cs typeface="Calibri"/>
            </a:endParaRPr>
          </a:p>
        </p:txBody>
      </p:sp>
      <p:sp>
        <p:nvSpPr>
          <p:cNvPr id="13" name="object 13"/>
          <p:cNvSpPr txBox="1"/>
          <p:nvPr/>
        </p:nvSpPr>
        <p:spPr>
          <a:xfrm>
            <a:off x="8934450" y="213372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385622"/>
                </a:solidFill>
                <a:latin typeface="Calibri"/>
                <a:cs typeface="Calibri"/>
              </a:rPr>
              <a:t>52%</a:t>
            </a:r>
            <a:endParaRPr sz="1200">
              <a:latin typeface="Calibri"/>
              <a:cs typeface="Calibri"/>
            </a:endParaRPr>
          </a:p>
        </p:txBody>
      </p:sp>
      <p:sp>
        <p:nvSpPr>
          <p:cNvPr id="14" name="object 14"/>
          <p:cNvSpPr txBox="1"/>
          <p:nvPr/>
        </p:nvSpPr>
        <p:spPr>
          <a:xfrm>
            <a:off x="9733915" y="1905076"/>
            <a:ext cx="292100"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385622"/>
                </a:solidFill>
                <a:latin typeface="Calibri"/>
                <a:cs typeface="Calibri"/>
              </a:rPr>
              <a:t>56%</a:t>
            </a:r>
            <a:endParaRPr sz="1200">
              <a:latin typeface="Calibri"/>
              <a:cs typeface="Calibri"/>
            </a:endParaRPr>
          </a:p>
        </p:txBody>
      </p:sp>
      <p:sp>
        <p:nvSpPr>
          <p:cNvPr id="15" name="object 15"/>
          <p:cNvSpPr txBox="1"/>
          <p:nvPr/>
        </p:nvSpPr>
        <p:spPr>
          <a:xfrm>
            <a:off x="10499597" y="213372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385622"/>
                </a:solidFill>
                <a:latin typeface="Calibri"/>
                <a:cs typeface="Calibri"/>
              </a:rPr>
              <a:t>52%</a:t>
            </a:r>
            <a:endParaRPr sz="1200">
              <a:latin typeface="Calibri"/>
              <a:cs typeface="Calibri"/>
            </a:endParaRPr>
          </a:p>
        </p:txBody>
      </p:sp>
      <p:sp>
        <p:nvSpPr>
          <p:cNvPr id="16" name="object 16"/>
          <p:cNvSpPr txBox="1"/>
          <p:nvPr/>
        </p:nvSpPr>
        <p:spPr>
          <a:xfrm>
            <a:off x="11084179" y="2190750"/>
            <a:ext cx="687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385622"/>
                </a:solidFill>
                <a:latin typeface="Calibri"/>
                <a:cs typeface="Calibri"/>
              </a:rPr>
              <a:t>51%</a:t>
            </a:r>
            <a:r>
              <a:rPr sz="1200" b="1" spc="-35" dirty="0">
                <a:solidFill>
                  <a:srgbClr val="385622"/>
                </a:solidFill>
                <a:latin typeface="Calibri"/>
                <a:cs typeface="Calibri"/>
              </a:rPr>
              <a:t> </a:t>
            </a:r>
            <a:r>
              <a:rPr sz="1200" b="1" spc="-10" dirty="0">
                <a:solidFill>
                  <a:srgbClr val="385622"/>
                </a:solidFill>
                <a:latin typeface="Calibri"/>
                <a:cs typeface="Calibri"/>
              </a:rPr>
              <a:t>(55%)</a:t>
            </a:r>
            <a:endParaRPr sz="1200">
              <a:latin typeface="Calibri"/>
              <a:cs typeface="Calibri"/>
            </a:endParaRPr>
          </a:p>
        </p:txBody>
      </p:sp>
      <p:sp>
        <p:nvSpPr>
          <p:cNvPr id="17" name="object 17"/>
          <p:cNvSpPr txBox="1"/>
          <p:nvPr/>
        </p:nvSpPr>
        <p:spPr>
          <a:xfrm>
            <a:off x="2419857" y="238518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00AF50"/>
                </a:solidFill>
                <a:latin typeface="Calibri"/>
                <a:cs typeface="Calibri"/>
              </a:rPr>
              <a:t>51%</a:t>
            </a:r>
            <a:endParaRPr sz="1200">
              <a:latin typeface="Calibri"/>
              <a:cs typeface="Calibri"/>
            </a:endParaRPr>
          </a:p>
        </p:txBody>
      </p:sp>
      <p:sp>
        <p:nvSpPr>
          <p:cNvPr id="18" name="object 18"/>
          <p:cNvSpPr txBox="1"/>
          <p:nvPr/>
        </p:nvSpPr>
        <p:spPr>
          <a:xfrm>
            <a:off x="7359522" y="219125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00AF50"/>
                </a:solidFill>
                <a:latin typeface="Calibri"/>
                <a:cs typeface="Calibri"/>
              </a:rPr>
              <a:t>51%</a:t>
            </a:r>
            <a:endParaRPr sz="1200">
              <a:latin typeface="Calibri"/>
              <a:cs typeface="Calibri"/>
            </a:endParaRPr>
          </a:p>
        </p:txBody>
      </p:sp>
      <p:sp>
        <p:nvSpPr>
          <p:cNvPr id="19" name="object 19"/>
          <p:cNvSpPr txBox="1"/>
          <p:nvPr/>
        </p:nvSpPr>
        <p:spPr>
          <a:xfrm>
            <a:off x="8934450" y="2589657"/>
            <a:ext cx="292100"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00AF50"/>
                </a:solidFill>
                <a:latin typeface="Calibri"/>
                <a:cs typeface="Calibri"/>
              </a:rPr>
              <a:t>44%</a:t>
            </a:r>
            <a:endParaRPr sz="1200">
              <a:latin typeface="Calibri"/>
              <a:cs typeface="Calibri"/>
            </a:endParaRPr>
          </a:p>
        </p:txBody>
      </p:sp>
      <p:sp>
        <p:nvSpPr>
          <p:cNvPr id="20" name="object 20"/>
          <p:cNvSpPr txBox="1"/>
          <p:nvPr/>
        </p:nvSpPr>
        <p:spPr>
          <a:xfrm>
            <a:off x="9717151" y="2361691"/>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00AF50"/>
                </a:solidFill>
                <a:latin typeface="Calibri"/>
                <a:cs typeface="Calibri"/>
              </a:rPr>
              <a:t>48%</a:t>
            </a:r>
            <a:endParaRPr sz="1200">
              <a:latin typeface="Calibri"/>
              <a:cs typeface="Calibri"/>
            </a:endParaRPr>
          </a:p>
        </p:txBody>
      </p:sp>
      <p:sp>
        <p:nvSpPr>
          <p:cNvPr id="21" name="object 21"/>
          <p:cNvSpPr txBox="1"/>
          <p:nvPr/>
        </p:nvSpPr>
        <p:spPr>
          <a:xfrm>
            <a:off x="10499597" y="2646679"/>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00AF50"/>
                </a:solidFill>
                <a:latin typeface="Calibri"/>
                <a:cs typeface="Calibri"/>
              </a:rPr>
              <a:t>43%</a:t>
            </a:r>
            <a:endParaRPr sz="1200">
              <a:latin typeface="Calibri"/>
              <a:cs typeface="Calibri"/>
            </a:endParaRPr>
          </a:p>
        </p:txBody>
      </p:sp>
      <p:sp>
        <p:nvSpPr>
          <p:cNvPr id="22" name="object 22"/>
          <p:cNvSpPr txBox="1"/>
          <p:nvPr/>
        </p:nvSpPr>
        <p:spPr>
          <a:xfrm>
            <a:off x="11084179" y="2703703"/>
            <a:ext cx="687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AF50"/>
                </a:solidFill>
                <a:latin typeface="Calibri"/>
                <a:cs typeface="Calibri"/>
              </a:rPr>
              <a:t>42%</a:t>
            </a:r>
            <a:r>
              <a:rPr sz="1200" b="1" spc="-35" dirty="0">
                <a:solidFill>
                  <a:srgbClr val="00AF50"/>
                </a:solidFill>
                <a:latin typeface="Calibri"/>
                <a:cs typeface="Calibri"/>
              </a:rPr>
              <a:t> </a:t>
            </a:r>
            <a:r>
              <a:rPr sz="1200" b="1" spc="-10" dirty="0">
                <a:solidFill>
                  <a:srgbClr val="00AF50"/>
                </a:solidFill>
                <a:latin typeface="Calibri"/>
                <a:cs typeface="Calibri"/>
              </a:rPr>
              <a:t>(48%)</a:t>
            </a:r>
            <a:endParaRPr sz="1200">
              <a:latin typeface="Calibri"/>
              <a:cs typeface="Calibri"/>
            </a:endParaRPr>
          </a:p>
        </p:txBody>
      </p:sp>
      <p:sp>
        <p:nvSpPr>
          <p:cNvPr id="23" name="object 23"/>
          <p:cNvSpPr txBox="1"/>
          <p:nvPr/>
        </p:nvSpPr>
        <p:spPr>
          <a:xfrm>
            <a:off x="5804153" y="1917572"/>
            <a:ext cx="292735" cy="595630"/>
          </a:xfrm>
          <a:prstGeom prst="rect">
            <a:avLst/>
          </a:prstGeom>
        </p:spPr>
        <p:txBody>
          <a:bodyPr vert="horz" wrap="square" lIns="0" tIns="114935" rIns="0" bIns="0" rtlCol="0">
            <a:spAutoFit/>
          </a:bodyPr>
          <a:lstStyle/>
          <a:p>
            <a:pPr marL="12700">
              <a:lnSpc>
                <a:spcPct val="100000"/>
              </a:lnSpc>
              <a:spcBef>
                <a:spcPts val="905"/>
              </a:spcBef>
            </a:pPr>
            <a:r>
              <a:rPr sz="1200" b="1" spc="-25" dirty="0">
                <a:solidFill>
                  <a:srgbClr val="538235"/>
                </a:solidFill>
                <a:latin typeface="Calibri"/>
                <a:cs typeface="Calibri"/>
              </a:rPr>
              <a:t>54%</a:t>
            </a:r>
            <a:endParaRPr sz="1200">
              <a:latin typeface="Calibri"/>
              <a:cs typeface="Calibri"/>
            </a:endParaRPr>
          </a:p>
          <a:p>
            <a:pPr marL="12700">
              <a:lnSpc>
                <a:spcPct val="100000"/>
              </a:lnSpc>
              <a:spcBef>
                <a:spcPts val="800"/>
              </a:spcBef>
            </a:pPr>
            <a:r>
              <a:rPr sz="1200" b="1" spc="-25" dirty="0">
                <a:solidFill>
                  <a:srgbClr val="00AF50"/>
                </a:solidFill>
                <a:latin typeface="Calibri"/>
                <a:cs typeface="Calibri"/>
              </a:rPr>
              <a:t>49%</a:t>
            </a:r>
            <a:endParaRPr sz="1200">
              <a:latin typeface="Calibri"/>
              <a:cs typeface="Calibri"/>
            </a:endParaRPr>
          </a:p>
        </p:txBody>
      </p:sp>
      <p:sp>
        <p:nvSpPr>
          <p:cNvPr id="24" name="object 24"/>
          <p:cNvSpPr txBox="1"/>
          <p:nvPr/>
        </p:nvSpPr>
        <p:spPr>
          <a:xfrm>
            <a:off x="7399781" y="2618054"/>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38235"/>
                </a:solidFill>
                <a:latin typeface="Calibri"/>
                <a:cs typeface="Calibri"/>
              </a:rPr>
              <a:t>45%</a:t>
            </a:r>
            <a:endParaRPr sz="1200">
              <a:latin typeface="Calibri"/>
              <a:cs typeface="Calibri"/>
            </a:endParaRPr>
          </a:p>
        </p:txBody>
      </p:sp>
      <p:sp>
        <p:nvSpPr>
          <p:cNvPr id="25" name="object 25"/>
          <p:cNvSpPr txBox="1"/>
          <p:nvPr/>
        </p:nvSpPr>
        <p:spPr>
          <a:xfrm>
            <a:off x="8947150" y="303961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38235"/>
                </a:solidFill>
                <a:latin typeface="Calibri"/>
                <a:cs typeface="Calibri"/>
              </a:rPr>
              <a:t>37%</a:t>
            </a:r>
            <a:endParaRPr sz="1200">
              <a:latin typeface="Calibri"/>
              <a:cs typeface="Calibri"/>
            </a:endParaRPr>
          </a:p>
        </p:txBody>
      </p:sp>
      <p:sp>
        <p:nvSpPr>
          <p:cNvPr id="26" name="object 26"/>
          <p:cNvSpPr txBox="1"/>
          <p:nvPr/>
        </p:nvSpPr>
        <p:spPr>
          <a:xfrm>
            <a:off x="9717151" y="276072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38235"/>
                </a:solidFill>
                <a:latin typeface="Calibri"/>
                <a:cs typeface="Calibri"/>
              </a:rPr>
              <a:t>41%</a:t>
            </a:r>
            <a:endParaRPr sz="1200">
              <a:latin typeface="Calibri"/>
              <a:cs typeface="Calibri"/>
            </a:endParaRPr>
          </a:p>
        </p:txBody>
      </p:sp>
      <p:sp>
        <p:nvSpPr>
          <p:cNvPr id="27" name="object 27"/>
          <p:cNvSpPr txBox="1"/>
          <p:nvPr/>
        </p:nvSpPr>
        <p:spPr>
          <a:xfrm>
            <a:off x="10565638" y="2982595"/>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38235"/>
                </a:solidFill>
                <a:latin typeface="Calibri"/>
                <a:cs typeface="Calibri"/>
              </a:rPr>
              <a:t>38%</a:t>
            </a:r>
            <a:endParaRPr sz="1200">
              <a:latin typeface="Calibri"/>
              <a:cs typeface="Calibri"/>
            </a:endParaRPr>
          </a:p>
        </p:txBody>
      </p:sp>
      <p:sp>
        <p:nvSpPr>
          <p:cNvPr id="28" name="object 28"/>
          <p:cNvSpPr txBox="1"/>
          <p:nvPr/>
        </p:nvSpPr>
        <p:spPr>
          <a:xfrm>
            <a:off x="11261852" y="3007867"/>
            <a:ext cx="687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38235"/>
                </a:solidFill>
                <a:latin typeface="Calibri"/>
                <a:cs typeface="Calibri"/>
              </a:rPr>
              <a:t>38%</a:t>
            </a:r>
            <a:r>
              <a:rPr sz="1200" b="1" spc="-35" dirty="0">
                <a:solidFill>
                  <a:srgbClr val="538235"/>
                </a:solidFill>
                <a:latin typeface="Calibri"/>
                <a:cs typeface="Calibri"/>
              </a:rPr>
              <a:t> </a:t>
            </a:r>
            <a:r>
              <a:rPr sz="1200" b="1" spc="-10" dirty="0">
                <a:solidFill>
                  <a:srgbClr val="538235"/>
                </a:solidFill>
                <a:latin typeface="Calibri"/>
                <a:cs typeface="Calibri"/>
              </a:rPr>
              <a:t>(39%)</a:t>
            </a:r>
            <a:endParaRPr sz="1200">
              <a:latin typeface="Calibri"/>
              <a:cs typeface="Calibri"/>
            </a:endParaRPr>
          </a:p>
        </p:txBody>
      </p:sp>
      <p:sp>
        <p:nvSpPr>
          <p:cNvPr id="29" name="object 29"/>
          <p:cNvSpPr txBox="1"/>
          <p:nvPr/>
        </p:nvSpPr>
        <p:spPr>
          <a:xfrm>
            <a:off x="2404110" y="2017852"/>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F2F9F"/>
                </a:solidFill>
                <a:latin typeface="Calibri"/>
                <a:cs typeface="Calibri"/>
              </a:rPr>
              <a:t>56%</a:t>
            </a:r>
            <a:endParaRPr sz="1200">
              <a:latin typeface="Calibri"/>
              <a:cs typeface="Calibri"/>
            </a:endParaRPr>
          </a:p>
        </p:txBody>
      </p:sp>
      <p:sp>
        <p:nvSpPr>
          <p:cNvPr id="30" name="object 30"/>
          <p:cNvSpPr txBox="1"/>
          <p:nvPr/>
        </p:nvSpPr>
        <p:spPr>
          <a:xfrm>
            <a:off x="5804153" y="2807970"/>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F2F9F"/>
                </a:solidFill>
                <a:latin typeface="Calibri"/>
                <a:cs typeface="Calibri"/>
              </a:rPr>
              <a:t>47%</a:t>
            </a:r>
            <a:endParaRPr sz="1200">
              <a:latin typeface="Calibri"/>
              <a:cs typeface="Calibri"/>
            </a:endParaRPr>
          </a:p>
        </p:txBody>
      </p:sp>
      <p:sp>
        <p:nvSpPr>
          <p:cNvPr id="31" name="object 31"/>
          <p:cNvSpPr txBox="1"/>
          <p:nvPr/>
        </p:nvSpPr>
        <p:spPr>
          <a:xfrm>
            <a:off x="7343902" y="302285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F2F9F"/>
                </a:solidFill>
                <a:latin typeface="Calibri"/>
                <a:cs typeface="Calibri"/>
              </a:rPr>
              <a:t>43%</a:t>
            </a:r>
            <a:endParaRPr sz="1200">
              <a:latin typeface="Calibri"/>
              <a:cs typeface="Calibri"/>
            </a:endParaRPr>
          </a:p>
        </p:txBody>
      </p:sp>
      <p:sp>
        <p:nvSpPr>
          <p:cNvPr id="32" name="object 32"/>
          <p:cNvSpPr txBox="1"/>
          <p:nvPr/>
        </p:nvSpPr>
        <p:spPr>
          <a:xfrm>
            <a:off x="8205978" y="2668396"/>
            <a:ext cx="570865" cy="685165"/>
          </a:xfrm>
          <a:prstGeom prst="rect">
            <a:avLst/>
          </a:prstGeom>
        </p:spPr>
        <p:txBody>
          <a:bodyPr vert="horz" wrap="square" lIns="0" tIns="51435" rIns="0" bIns="0" rtlCol="0">
            <a:spAutoFit/>
          </a:bodyPr>
          <a:lstStyle/>
          <a:p>
            <a:pPr marL="177165">
              <a:lnSpc>
                <a:spcPct val="100000"/>
              </a:lnSpc>
              <a:spcBef>
                <a:spcPts val="405"/>
              </a:spcBef>
            </a:pPr>
            <a:r>
              <a:rPr sz="1200" b="1" spc="-25" dirty="0">
                <a:solidFill>
                  <a:srgbClr val="00AF50"/>
                </a:solidFill>
                <a:latin typeface="Calibri"/>
                <a:cs typeface="Calibri"/>
              </a:rPr>
              <a:t>43%</a:t>
            </a:r>
            <a:endParaRPr sz="1200">
              <a:latin typeface="Calibri"/>
              <a:cs typeface="Calibri"/>
            </a:endParaRPr>
          </a:p>
          <a:p>
            <a:pPr marL="290830">
              <a:lnSpc>
                <a:spcPct val="100000"/>
              </a:lnSpc>
              <a:spcBef>
                <a:spcPts val="309"/>
              </a:spcBef>
            </a:pPr>
            <a:r>
              <a:rPr sz="1200" b="1" spc="-25" dirty="0">
                <a:solidFill>
                  <a:srgbClr val="538235"/>
                </a:solidFill>
                <a:latin typeface="Calibri"/>
                <a:cs typeface="Calibri"/>
              </a:rPr>
              <a:t>41%</a:t>
            </a:r>
            <a:endParaRPr sz="1200">
              <a:latin typeface="Calibri"/>
              <a:cs typeface="Calibri"/>
            </a:endParaRPr>
          </a:p>
          <a:p>
            <a:pPr marL="12700">
              <a:lnSpc>
                <a:spcPct val="100000"/>
              </a:lnSpc>
              <a:spcBef>
                <a:spcPts val="254"/>
              </a:spcBef>
            </a:pPr>
            <a:r>
              <a:rPr sz="1200" b="1" spc="-25" dirty="0">
                <a:solidFill>
                  <a:srgbClr val="6F2F9F"/>
                </a:solidFill>
                <a:latin typeface="Calibri"/>
                <a:cs typeface="Calibri"/>
              </a:rPr>
              <a:t>40%</a:t>
            </a:r>
            <a:endParaRPr sz="1200">
              <a:latin typeface="Calibri"/>
              <a:cs typeface="Calibri"/>
            </a:endParaRPr>
          </a:p>
        </p:txBody>
      </p:sp>
      <p:sp>
        <p:nvSpPr>
          <p:cNvPr id="33" name="object 33"/>
          <p:cNvSpPr txBox="1"/>
          <p:nvPr/>
        </p:nvSpPr>
        <p:spPr>
          <a:xfrm>
            <a:off x="8972550" y="3331590"/>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F2F9F"/>
                </a:solidFill>
                <a:latin typeface="Calibri"/>
                <a:cs typeface="Calibri"/>
              </a:rPr>
              <a:t>37%</a:t>
            </a:r>
            <a:endParaRPr sz="1200">
              <a:latin typeface="Calibri"/>
              <a:cs typeface="Calibri"/>
            </a:endParaRPr>
          </a:p>
        </p:txBody>
      </p:sp>
      <p:sp>
        <p:nvSpPr>
          <p:cNvPr id="34" name="object 34"/>
          <p:cNvSpPr txBox="1"/>
          <p:nvPr/>
        </p:nvSpPr>
        <p:spPr>
          <a:xfrm>
            <a:off x="9717151" y="324319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F2F9F"/>
                </a:solidFill>
                <a:latin typeface="Calibri"/>
                <a:cs typeface="Calibri"/>
              </a:rPr>
              <a:t>39%</a:t>
            </a:r>
            <a:endParaRPr sz="1200">
              <a:latin typeface="Calibri"/>
              <a:cs typeface="Calibri"/>
            </a:endParaRPr>
          </a:p>
        </p:txBody>
      </p:sp>
      <p:sp>
        <p:nvSpPr>
          <p:cNvPr id="35" name="object 35"/>
          <p:cNvSpPr txBox="1"/>
          <p:nvPr/>
        </p:nvSpPr>
        <p:spPr>
          <a:xfrm>
            <a:off x="10499597" y="3388614"/>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F2F9F"/>
                </a:solidFill>
                <a:latin typeface="Calibri"/>
                <a:cs typeface="Calibri"/>
              </a:rPr>
              <a:t>36%</a:t>
            </a:r>
            <a:endParaRPr sz="1200">
              <a:latin typeface="Calibri"/>
              <a:cs typeface="Calibri"/>
            </a:endParaRPr>
          </a:p>
        </p:txBody>
      </p:sp>
      <p:sp>
        <p:nvSpPr>
          <p:cNvPr id="36" name="object 36"/>
          <p:cNvSpPr txBox="1"/>
          <p:nvPr/>
        </p:nvSpPr>
        <p:spPr>
          <a:xfrm>
            <a:off x="2419857" y="438035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16%</a:t>
            </a:r>
            <a:endParaRPr sz="1200">
              <a:latin typeface="Calibri"/>
              <a:cs typeface="Calibri"/>
            </a:endParaRPr>
          </a:p>
        </p:txBody>
      </p:sp>
      <p:sp>
        <p:nvSpPr>
          <p:cNvPr id="37" name="object 37"/>
          <p:cNvSpPr txBox="1"/>
          <p:nvPr/>
        </p:nvSpPr>
        <p:spPr>
          <a:xfrm>
            <a:off x="5804153" y="412889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17%</a:t>
            </a:r>
            <a:endParaRPr sz="1200">
              <a:latin typeface="Calibri"/>
              <a:cs typeface="Calibri"/>
            </a:endParaRPr>
          </a:p>
        </p:txBody>
      </p:sp>
      <p:sp>
        <p:nvSpPr>
          <p:cNvPr id="38" name="object 38"/>
          <p:cNvSpPr txBox="1"/>
          <p:nvPr/>
        </p:nvSpPr>
        <p:spPr>
          <a:xfrm>
            <a:off x="7369302" y="412889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17%</a:t>
            </a:r>
            <a:endParaRPr sz="1200">
              <a:latin typeface="Calibri"/>
              <a:cs typeface="Calibri"/>
            </a:endParaRPr>
          </a:p>
        </p:txBody>
      </p:sp>
      <p:sp>
        <p:nvSpPr>
          <p:cNvPr id="39" name="object 39"/>
          <p:cNvSpPr txBox="1"/>
          <p:nvPr/>
        </p:nvSpPr>
        <p:spPr>
          <a:xfrm>
            <a:off x="8201914" y="4512945"/>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11%</a:t>
            </a:r>
            <a:endParaRPr sz="1200">
              <a:latin typeface="Calibri"/>
              <a:cs typeface="Calibri"/>
            </a:endParaRPr>
          </a:p>
        </p:txBody>
      </p:sp>
      <p:sp>
        <p:nvSpPr>
          <p:cNvPr id="40" name="object 40"/>
          <p:cNvSpPr txBox="1"/>
          <p:nvPr/>
        </p:nvSpPr>
        <p:spPr>
          <a:xfrm>
            <a:off x="8959342" y="441172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13%</a:t>
            </a:r>
            <a:endParaRPr sz="1200">
              <a:latin typeface="Calibri"/>
              <a:cs typeface="Calibri"/>
            </a:endParaRPr>
          </a:p>
        </p:txBody>
      </p:sp>
      <p:sp>
        <p:nvSpPr>
          <p:cNvPr id="41" name="object 41"/>
          <p:cNvSpPr txBox="1"/>
          <p:nvPr/>
        </p:nvSpPr>
        <p:spPr>
          <a:xfrm>
            <a:off x="9717151" y="4413884"/>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12%</a:t>
            </a:r>
            <a:endParaRPr sz="1200">
              <a:latin typeface="Calibri"/>
              <a:cs typeface="Calibri"/>
            </a:endParaRPr>
          </a:p>
        </p:txBody>
      </p:sp>
      <p:sp>
        <p:nvSpPr>
          <p:cNvPr id="42" name="object 42"/>
          <p:cNvSpPr txBox="1"/>
          <p:nvPr/>
        </p:nvSpPr>
        <p:spPr>
          <a:xfrm>
            <a:off x="10498963" y="4487671"/>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11%</a:t>
            </a:r>
            <a:endParaRPr sz="1200">
              <a:latin typeface="Calibri"/>
              <a:cs typeface="Calibri"/>
            </a:endParaRPr>
          </a:p>
        </p:txBody>
      </p:sp>
      <p:sp>
        <p:nvSpPr>
          <p:cNvPr id="43" name="object 43"/>
          <p:cNvSpPr txBox="1"/>
          <p:nvPr/>
        </p:nvSpPr>
        <p:spPr>
          <a:xfrm>
            <a:off x="11535918" y="4722063"/>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10%</a:t>
            </a:r>
            <a:endParaRPr sz="1200">
              <a:latin typeface="Calibri"/>
              <a:cs typeface="Calibri"/>
            </a:endParaRPr>
          </a:p>
        </p:txBody>
      </p:sp>
      <p:sp>
        <p:nvSpPr>
          <p:cNvPr id="44" name="object 44"/>
          <p:cNvSpPr txBox="1"/>
          <p:nvPr/>
        </p:nvSpPr>
        <p:spPr>
          <a:xfrm>
            <a:off x="2673476" y="3045714"/>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36%</a:t>
            </a:r>
            <a:endParaRPr sz="1200">
              <a:latin typeface="Calibri"/>
              <a:cs typeface="Calibri"/>
            </a:endParaRPr>
          </a:p>
        </p:txBody>
      </p:sp>
      <p:sp>
        <p:nvSpPr>
          <p:cNvPr id="45" name="object 45"/>
          <p:cNvSpPr txBox="1"/>
          <p:nvPr/>
        </p:nvSpPr>
        <p:spPr>
          <a:xfrm>
            <a:off x="5804153" y="327367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32%</a:t>
            </a:r>
            <a:endParaRPr sz="1200">
              <a:latin typeface="Calibri"/>
              <a:cs typeface="Calibri"/>
            </a:endParaRPr>
          </a:p>
        </p:txBody>
      </p:sp>
      <p:sp>
        <p:nvSpPr>
          <p:cNvPr id="46" name="object 46"/>
          <p:cNvSpPr txBox="1"/>
          <p:nvPr/>
        </p:nvSpPr>
        <p:spPr>
          <a:xfrm>
            <a:off x="7525004" y="3583304"/>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27%</a:t>
            </a:r>
            <a:endParaRPr sz="1200">
              <a:latin typeface="Calibri"/>
              <a:cs typeface="Calibri"/>
            </a:endParaRPr>
          </a:p>
        </p:txBody>
      </p:sp>
      <p:sp>
        <p:nvSpPr>
          <p:cNvPr id="47" name="object 47"/>
          <p:cNvSpPr txBox="1"/>
          <p:nvPr/>
        </p:nvSpPr>
        <p:spPr>
          <a:xfrm>
            <a:off x="8138286" y="4075557"/>
            <a:ext cx="292100"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19%</a:t>
            </a:r>
            <a:endParaRPr sz="1200">
              <a:latin typeface="Calibri"/>
              <a:cs typeface="Calibri"/>
            </a:endParaRPr>
          </a:p>
        </p:txBody>
      </p:sp>
      <p:sp>
        <p:nvSpPr>
          <p:cNvPr id="48" name="object 48"/>
          <p:cNvSpPr txBox="1"/>
          <p:nvPr/>
        </p:nvSpPr>
        <p:spPr>
          <a:xfrm>
            <a:off x="8934450" y="3957269"/>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20%</a:t>
            </a:r>
            <a:endParaRPr sz="1200">
              <a:latin typeface="Calibri"/>
              <a:cs typeface="Calibri"/>
            </a:endParaRPr>
          </a:p>
        </p:txBody>
      </p:sp>
      <p:sp>
        <p:nvSpPr>
          <p:cNvPr id="49" name="object 49"/>
          <p:cNvSpPr txBox="1"/>
          <p:nvPr/>
        </p:nvSpPr>
        <p:spPr>
          <a:xfrm>
            <a:off x="9717151" y="3786632"/>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23%</a:t>
            </a:r>
            <a:endParaRPr sz="1200">
              <a:latin typeface="Calibri"/>
              <a:cs typeface="Calibri"/>
            </a:endParaRPr>
          </a:p>
        </p:txBody>
      </p:sp>
      <p:sp>
        <p:nvSpPr>
          <p:cNvPr id="50" name="object 50"/>
          <p:cNvSpPr txBox="1"/>
          <p:nvPr/>
        </p:nvSpPr>
        <p:spPr>
          <a:xfrm>
            <a:off x="10499597" y="3900373"/>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21%</a:t>
            </a:r>
            <a:endParaRPr sz="1200">
              <a:latin typeface="Calibri"/>
              <a:cs typeface="Calibri"/>
            </a:endParaRPr>
          </a:p>
        </p:txBody>
      </p:sp>
      <p:sp>
        <p:nvSpPr>
          <p:cNvPr id="51" name="object 51"/>
          <p:cNvSpPr txBox="1"/>
          <p:nvPr/>
        </p:nvSpPr>
        <p:spPr>
          <a:xfrm>
            <a:off x="11071352" y="3464813"/>
            <a:ext cx="699770" cy="530225"/>
          </a:xfrm>
          <a:prstGeom prst="rect">
            <a:avLst/>
          </a:prstGeom>
        </p:spPr>
        <p:txBody>
          <a:bodyPr vert="horz" wrap="square" lIns="0" tIns="81915" rIns="0" bIns="0" rtlCol="0">
            <a:spAutoFit/>
          </a:bodyPr>
          <a:lstStyle/>
          <a:p>
            <a:pPr marL="12700">
              <a:lnSpc>
                <a:spcPct val="100000"/>
              </a:lnSpc>
              <a:spcBef>
                <a:spcPts val="645"/>
              </a:spcBef>
            </a:pPr>
            <a:r>
              <a:rPr sz="1200" b="1" dirty="0">
                <a:solidFill>
                  <a:srgbClr val="6F2F9F"/>
                </a:solidFill>
                <a:latin typeface="Calibri"/>
                <a:cs typeface="Calibri"/>
              </a:rPr>
              <a:t>33%</a:t>
            </a:r>
            <a:r>
              <a:rPr sz="1200" b="1" spc="-35" dirty="0">
                <a:solidFill>
                  <a:srgbClr val="6F2F9F"/>
                </a:solidFill>
                <a:latin typeface="Calibri"/>
                <a:cs typeface="Calibri"/>
              </a:rPr>
              <a:t> </a:t>
            </a:r>
            <a:r>
              <a:rPr sz="1200" b="1" spc="-10" dirty="0">
                <a:solidFill>
                  <a:srgbClr val="6F2F9F"/>
                </a:solidFill>
                <a:latin typeface="Calibri"/>
                <a:cs typeface="Calibri"/>
              </a:rPr>
              <a:t>(32%)</a:t>
            </a:r>
            <a:endParaRPr sz="1200">
              <a:latin typeface="Calibri"/>
              <a:cs typeface="Calibri"/>
            </a:endParaRPr>
          </a:p>
          <a:p>
            <a:pPr marL="25400">
              <a:lnSpc>
                <a:spcPct val="100000"/>
              </a:lnSpc>
              <a:spcBef>
                <a:spcPts val="550"/>
              </a:spcBef>
            </a:pPr>
            <a:r>
              <a:rPr sz="1200" b="1" dirty="0">
                <a:solidFill>
                  <a:srgbClr val="9F5FCF"/>
                </a:solidFill>
                <a:latin typeface="Calibri"/>
                <a:cs typeface="Calibri"/>
              </a:rPr>
              <a:t>23%</a:t>
            </a:r>
            <a:r>
              <a:rPr sz="1200" b="1" spc="-35" dirty="0">
                <a:solidFill>
                  <a:srgbClr val="9F5FCF"/>
                </a:solidFill>
                <a:latin typeface="Calibri"/>
                <a:cs typeface="Calibri"/>
              </a:rPr>
              <a:t> </a:t>
            </a:r>
            <a:r>
              <a:rPr sz="1200" b="1" spc="-10" dirty="0">
                <a:solidFill>
                  <a:srgbClr val="9F5FCF"/>
                </a:solidFill>
                <a:latin typeface="Calibri"/>
                <a:cs typeface="Calibri"/>
              </a:rPr>
              <a:t>(17%)</a:t>
            </a:r>
            <a:endParaRPr sz="1200">
              <a:latin typeface="Calibri"/>
              <a:cs typeface="Calibri"/>
            </a:endParaRPr>
          </a:p>
        </p:txBody>
      </p:sp>
      <p:graphicFrame>
        <p:nvGraphicFramePr>
          <p:cNvPr id="52" name="object 52"/>
          <p:cNvGraphicFramePr>
            <a:graphicFrameLocks noGrp="1"/>
          </p:cNvGraphicFramePr>
          <p:nvPr/>
        </p:nvGraphicFramePr>
        <p:xfrm>
          <a:off x="2560573" y="5532805"/>
          <a:ext cx="9206865" cy="338455"/>
        </p:xfrm>
        <a:graphic>
          <a:graphicData uri="http://schemas.openxmlformats.org/drawingml/2006/table">
            <a:tbl>
              <a:tblPr firstRow="1" bandRow="1">
                <a:tableStyleId>{2D5ABB26-0587-4C30-8999-92F81FD0307C}</a:tableStyleId>
              </a:tblPr>
              <a:tblGrid>
                <a:gridCol w="644525">
                  <a:extLst>
                    <a:ext uri="{9D8B030D-6E8A-4147-A177-3AD203B41FA5}">
                      <a16:colId xmlns:a16="http://schemas.microsoft.com/office/drawing/2014/main" val="20000"/>
                    </a:ext>
                  </a:extLst>
                </a:gridCol>
                <a:gridCol w="793115">
                  <a:extLst>
                    <a:ext uri="{9D8B030D-6E8A-4147-A177-3AD203B41FA5}">
                      <a16:colId xmlns:a16="http://schemas.microsoft.com/office/drawing/2014/main" val="20001"/>
                    </a:ext>
                  </a:extLst>
                </a:gridCol>
                <a:gridCol w="734695">
                  <a:extLst>
                    <a:ext uri="{9D8B030D-6E8A-4147-A177-3AD203B41FA5}">
                      <a16:colId xmlns:a16="http://schemas.microsoft.com/office/drawing/2014/main" val="20002"/>
                    </a:ext>
                  </a:extLst>
                </a:gridCol>
                <a:gridCol w="856614">
                  <a:extLst>
                    <a:ext uri="{9D8B030D-6E8A-4147-A177-3AD203B41FA5}">
                      <a16:colId xmlns:a16="http://schemas.microsoft.com/office/drawing/2014/main" val="20003"/>
                    </a:ext>
                  </a:extLst>
                </a:gridCol>
                <a:gridCol w="763270">
                  <a:extLst>
                    <a:ext uri="{9D8B030D-6E8A-4147-A177-3AD203B41FA5}">
                      <a16:colId xmlns:a16="http://schemas.microsoft.com/office/drawing/2014/main" val="20004"/>
                    </a:ext>
                  </a:extLst>
                </a:gridCol>
                <a:gridCol w="770254">
                  <a:extLst>
                    <a:ext uri="{9D8B030D-6E8A-4147-A177-3AD203B41FA5}">
                      <a16:colId xmlns:a16="http://schemas.microsoft.com/office/drawing/2014/main" val="20005"/>
                    </a:ext>
                  </a:extLst>
                </a:gridCol>
                <a:gridCol w="768985">
                  <a:extLst>
                    <a:ext uri="{9D8B030D-6E8A-4147-A177-3AD203B41FA5}">
                      <a16:colId xmlns:a16="http://schemas.microsoft.com/office/drawing/2014/main" val="20006"/>
                    </a:ext>
                  </a:extLst>
                </a:gridCol>
                <a:gridCol w="804545">
                  <a:extLst>
                    <a:ext uri="{9D8B030D-6E8A-4147-A177-3AD203B41FA5}">
                      <a16:colId xmlns:a16="http://schemas.microsoft.com/office/drawing/2014/main" val="20007"/>
                    </a:ext>
                  </a:extLst>
                </a:gridCol>
                <a:gridCol w="770889">
                  <a:extLst>
                    <a:ext uri="{9D8B030D-6E8A-4147-A177-3AD203B41FA5}">
                      <a16:colId xmlns:a16="http://schemas.microsoft.com/office/drawing/2014/main" val="20008"/>
                    </a:ext>
                  </a:extLst>
                </a:gridCol>
                <a:gridCol w="789940">
                  <a:extLst>
                    <a:ext uri="{9D8B030D-6E8A-4147-A177-3AD203B41FA5}">
                      <a16:colId xmlns:a16="http://schemas.microsoft.com/office/drawing/2014/main" val="20009"/>
                    </a:ext>
                  </a:extLst>
                </a:gridCol>
                <a:gridCol w="771525">
                  <a:extLst>
                    <a:ext uri="{9D8B030D-6E8A-4147-A177-3AD203B41FA5}">
                      <a16:colId xmlns:a16="http://schemas.microsoft.com/office/drawing/2014/main" val="20010"/>
                    </a:ext>
                  </a:extLst>
                </a:gridCol>
                <a:gridCol w="657225">
                  <a:extLst>
                    <a:ext uri="{9D8B030D-6E8A-4147-A177-3AD203B41FA5}">
                      <a16:colId xmlns:a16="http://schemas.microsoft.com/office/drawing/2014/main" val="20011"/>
                    </a:ext>
                  </a:extLst>
                </a:gridCol>
              </a:tblGrid>
              <a:tr h="169545">
                <a:tc>
                  <a:txBody>
                    <a:bodyPr/>
                    <a:lstStyle/>
                    <a:p>
                      <a:pPr marR="118110" algn="ctr">
                        <a:lnSpc>
                          <a:spcPts val="1140"/>
                        </a:lnSpc>
                      </a:pPr>
                      <a:r>
                        <a:rPr sz="1200" b="1" dirty="0">
                          <a:solidFill>
                            <a:srgbClr val="585858"/>
                          </a:solidFill>
                          <a:latin typeface="Calibri"/>
                          <a:cs typeface="Calibri"/>
                        </a:rPr>
                        <a:t>Sep</a:t>
                      </a:r>
                      <a:r>
                        <a:rPr sz="1200" b="1" spc="-15" dirty="0">
                          <a:solidFill>
                            <a:srgbClr val="585858"/>
                          </a:solidFill>
                          <a:latin typeface="Calibri"/>
                          <a:cs typeface="Calibri"/>
                        </a:rPr>
                        <a:t> </a:t>
                      </a:r>
                      <a:r>
                        <a:rPr sz="1200" b="1" spc="-25" dirty="0">
                          <a:solidFill>
                            <a:srgbClr val="585858"/>
                          </a:solidFill>
                          <a:latin typeface="Calibri"/>
                          <a:cs typeface="Calibri"/>
                        </a:rPr>
                        <a:t>'22</a:t>
                      </a:r>
                      <a:endParaRPr sz="1200">
                        <a:latin typeface="Calibri"/>
                        <a:cs typeface="Calibri"/>
                      </a:endParaRPr>
                    </a:p>
                  </a:txBody>
                  <a:tcPr marL="0" marR="0" marT="0" marB="0"/>
                </a:tc>
                <a:tc>
                  <a:txBody>
                    <a:bodyPr/>
                    <a:lstStyle/>
                    <a:p>
                      <a:pPr marL="1270" algn="ctr">
                        <a:lnSpc>
                          <a:spcPts val="1140"/>
                        </a:lnSpc>
                      </a:pPr>
                      <a:r>
                        <a:rPr sz="1200" b="1" dirty="0">
                          <a:solidFill>
                            <a:srgbClr val="585858"/>
                          </a:solidFill>
                          <a:latin typeface="Calibri"/>
                          <a:cs typeface="Calibri"/>
                        </a:rPr>
                        <a:t>Nov</a:t>
                      </a:r>
                      <a:r>
                        <a:rPr sz="1200" b="1" spc="-10" dirty="0">
                          <a:solidFill>
                            <a:srgbClr val="585858"/>
                          </a:solidFill>
                          <a:latin typeface="Calibri"/>
                          <a:cs typeface="Calibri"/>
                        </a:rPr>
                        <a:t> </a:t>
                      </a:r>
                      <a:r>
                        <a:rPr sz="1200" b="1" spc="-25" dirty="0">
                          <a:solidFill>
                            <a:srgbClr val="585858"/>
                          </a:solidFill>
                          <a:latin typeface="Calibri"/>
                          <a:cs typeface="Calibri"/>
                        </a:rPr>
                        <a:t>'22</a:t>
                      </a:r>
                      <a:endParaRPr sz="1200">
                        <a:latin typeface="Calibri"/>
                        <a:cs typeface="Calibri"/>
                      </a:endParaRPr>
                    </a:p>
                  </a:txBody>
                  <a:tcPr marL="0" marR="0" marT="0" marB="0"/>
                </a:tc>
                <a:tc>
                  <a:txBody>
                    <a:bodyPr/>
                    <a:lstStyle/>
                    <a:p>
                      <a:pPr marL="38100" algn="ctr">
                        <a:lnSpc>
                          <a:spcPts val="1140"/>
                        </a:lnSpc>
                      </a:pPr>
                      <a:r>
                        <a:rPr sz="1200" b="1" dirty="0">
                          <a:solidFill>
                            <a:srgbClr val="585858"/>
                          </a:solidFill>
                          <a:latin typeface="Calibri"/>
                          <a:cs typeface="Calibri"/>
                        </a:rPr>
                        <a:t>Dec</a:t>
                      </a:r>
                      <a:r>
                        <a:rPr sz="1200" b="1" spc="-15" dirty="0">
                          <a:solidFill>
                            <a:srgbClr val="585858"/>
                          </a:solidFill>
                          <a:latin typeface="Calibri"/>
                          <a:cs typeface="Calibri"/>
                        </a:rPr>
                        <a:t> </a:t>
                      </a:r>
                      <a:r>
                        <a:rPr sz="1200" b="1" spc="-25" dirty="0">
                          <a:solidFill>
                            <a:srgbClr val="585858"/>
                          </a:solidFill>
                          <a:latin typeface="Calibri"/>
                          <a:cs typeface="Calibri"/>
                        </a:rPr>
                        <a:t>'22</a:t>
                      </a:r>
                      <a:endParaRPr sz="1200">
                        <a:latin typeface="Calibri"/>
                        <a:cs typeface="Calibri"/>
                      </a:endParaRPr>
                    </a:p>
                  </a:txBody>
                  <a:tcPr marL="0" marR="0" marT="0" marB="0"/>
                </a:tc>
                <a:tc>
                  <a:txBody>
                    <a:bodyPr/>
                    <a:lstStyle/>
                    <a:p>
                      <a:pPr marL="10160" algn="ctr">
                        <a:lnSpc>
                          <a:spcPts val="1140"/>
                        </a:lnSpc>
                      </a:pPr>
                      <a:r>
                        <a:rPr sz="1200" b="1" dirty="0">
                          <a:solidFill>
                            <a:srgbClr val="585858"/>
                          </a:solidFill>
                          <a:latin typeface="Calibri"/>
                          <a:cs typeface="Calibri"/>
                        </a:rPr>
                        <a:t>March</a:t>
                      </a:r>
                      <a:r>
                        <a:rPr sz="1200" b="1" spc="-30" dirty="0">
                          <a:solidFill>
                            <a:srgbClr val="585858"/>
                          </a:solidFill>
                          <a:latin typeface="Calibri"/>
                          <a:cs typeface="Calibri"/>
                        </a:rPr>
                        <a:t> </a:t>
                      </a:r>
                      <a:r>
                        <a:rPr sz="1200" b="1" spc="-25" dirty="0">
                          <a:solidFill>
                            <a:srgbClr val="585858"/>
                          </a:solidFill>
                          <a:latin typeface="Calibri"/>
                          <a:cs typeface="Calibri"/>
                        </a:rPr>
                        <a:t>'23</a:t>
                      </a:r>
                      <a:endParaRPr sz="1200">
                        <a:latin typeface="Calibri"/>
                        <a:cs typeface="Calibri"/>
                      </a:endParaRPr>
                    </a:p>
                  </a:txBody>
                  <a:tcPr marL="0" marR="0" marT="0" marB="0"/>
                </a:tc>
                <a:tc>
                  <a:txBody>
                    <a:bodyPr/>
                    <a:lstStyle/>
                    <a:p>
                      <a:pPr marR="36195" algn="ctr">
                        <a:lnSpc>
                          <a:spcPts val="1140"/>
                        </a:lnSpc>
                      </a:pPr>
                      <a:r>
                        <a:rPr sz="1200" b="1" dirty="0">
                          <a:solidFill>
                            <a:srgbClr val="585858"/>
                          </a:solidFill>
                          <a:latin typeface="Calibri"/>
                          <a:cs typeface="Calibri"/>
                        </a:rPr>
                        <a:t>May </a:t>
                      </a:r>
                      <a:r>
                        <a:rPr sz="1200" b="1" spc="-25" dirty="0">
                          <a:solidFill>
                            <a:srgbClr val="585858"/>
                          </a:solidFill>
                          <a:latin typeface="Calibri"/>
                          <a:cs typeface="Calibri"/>
                        </a:rPr>
                        <a:t>'23</a:t>
                      </a:r>
                      <a:endParaRPr sz="1200">
                        <a:latin typeface="Calibri"/>
                        <a:cs typeface="Calibri"/>
                      </a:endParaRPr>
                    </a:p>
                  </a:txBody>
                  <a:tcPr marL="0" marR="0" marT="0" marB="0"/>
                </a:tc>
                <a:tc>
                  <a:txBody>
                    <a:bodyPr/>
                    <a:lstStyle/>
                    <a:p>
                      <a:pPr marR="5080" algn="ctr">
                        <a:lnSpc>
                          <a:spcPts val="1140"/>
                        </a:lnSpc>
                      </a:pPr>
                      <a:r>
                        <a:rPr sz="1200" b="1" dirty="0">
                          <a:solidFill>
                            <a:srgbClr val="585858"/>
                          </a:solidFill>
                          <a:latin typeface="Calibri"/>
                          <a:cs typeface="Calibri"/>
                        </a:rPr>
                        <a:t>Sep</a:t>
                      </a:r>
                      <a:r>
                        <a:rPr sz="1200" b="1" spc="-15" dirty="0">
                          <a:solidFill>
                            <a:srgbClr val="585858"/>
                          </a:solidFill>
                          <a:latin typeface="Calibri"/>
                          <a:cs typeface="Calibri"/>
                        </a:rPr>
                        <a:t> </a:t>
                      </a:r>
                      <a:r>
                        <a:rPr sz="1200" b="1" spc="-25" dirty="0">
                          <a:solidFill>
                            <a:srgbClr val="585858"/>
                          </a:solidFill>
                          <a:latin typeface="Calibri"/>
                          <a:cs typeface="Calibri"/>
                        </a:rPr>
                        <a:t>'23</a:t>
                      </a:r>
                      <a:endParaRPr sz="1200">
                        <a:latin typeface="Calibri"/>
                        <a:cs typeface="Calibri"/>
                      </a:endParaRPr>
                    </a:p>
                  </a:txBody>
                  <a:tcPr marL="0" marR="0" marT="0" marB="0"/>
                </a:tc>
                <a:tc>
                  <a:txBody>
                    <a:bodyPr/>
                    <a:lstStyle/>
                    <a:p>
                      <a:pPr marL="12700" algn="ctr">
                        <a:lnSpc>
                          <a:spcPts val="1140"/>
                        </a:lnSpc>
                      </a:pPr>
                      <a:r>
                        <a:rPr sz="1200" b="1" dirty="0">
                          <a:solidFill>
                            <a:srgbClr val="585858"/>
                          </a:solidFill>
                          <a:latin typeface="Calibri"/>
                          <a:cs typeface="Calibri"/>
                        </a:rPr>
                        <a:t>Feb</a:t>
                      </a:r>
                      <a:r>
                        <a:rPr sz="1200" b="1" spc="-20"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0" marB="0"/>
                </a:tc>
                <a:tc>
                  <a:txBody>
                    <a:bodyPr/>
                    <a:lstStyle/>
                    <a:p>
                      <a:pPr marL="2540" algn="ctr">
                        <a:lnSpc>
                          <a:spcPts val="1140"/>
                        </a:lnSpc>
                      </a:pPr>
                      <a:r>
                        <a:rPr sz="1200" b="1" dirty="0">
                          <a:solidFill>
                            <a:srgbClr val="585858"/>
                          </a:solidFill>
                          <a:latin typeface="Calibri"/>
                          <a:cs typeface="Calibri"/>
                        </a:rPr>
                        <a:t>May </a:t>
                      </a:r>
                      <a:r>
                        <a:rPr sz="1200" b="1" spc="-25" dirty="0">
                          <a:solidFill>
                            <a:srgbClr val="585858"/>
                          </a:solidFill>
                          <a:latin typeface="Calibri"/>
                          <a:cs typeface="Calibri"/>
                        </a:rPr>
                        <a:t>'24</a:t>
                      </a:r>
                      <a:endParaRPr sz="1200">
                        <a:latin typeface="Calibri"/>
                        <a:cs typeface="Calibri"/>
                      </a:endParaRPr>
                    </a:p>
                  </a:txBody>
                  <a:tcPr marL="0" marR="0" marT="0" marB="0"/>
                </a:tc>
                <a:tc>
                  <a:txBody>
                    <a:bodyPr/>
                    <a:lstStyle/>
                    <a:p>
                      <a:pPr marR="635" algn="ctr">
                        <a:lnSpc>
                          <a:spcPts val="1140"/>
                        </a:lnSpc>
                      </a:pPr>
                      <a:r>
                        <a:rPr sz="1200" b="1" dirty="0">
                          <a:solidFill>
                            <a:srgbClr val="585858"/>
                          </a:solidFill>
                          <a:latin typeface="Calibri"/>
                          <a:cs typeface="Calibri"/>
                        </a:rPr>
                        <a:t>July</a:t>
                      </a:r>
                      <a:r>
                        <a:rPr sz="1200" b="1" spc="-25" dirty="0">
                          <a:solidFill>
                            <a:srgbClr val="585858"/>
                          </a:solidFill>
                          <a:latin typeface="Calibri"/>
                          <a:cs typeface="Calibri"/>
                        </a:rPr>
                        <a:t> '24</a:t>
                      </a:r>
                      <a:endParaRPr sz="1200">
                        <a:latin typeface="Calibri"/>
                        <a:cs typeface="Calibri"/>
                      </a:endParaRPr>
                    </a:p>
                  </a:txBody>
                  <a:tcPr marL="0" marR="0" marT="0" marB="0"/>
                </a:tc>
                <a:tc>
                  <a:txBody>
                    <a:bodyPr/>
                    <a:lstStyle/>
                    <a:p>
                      <a:pPr algn="ctr">
                        <a:lnSpc>
                          <a:spcPts val="1140"/>
                        </a:lnSpc>
                      </a:pPr>
                      <a:r>
                        <a:rPr sz="1200" b="1" dirty="0">
                          <a:solidFill>
                            <a:srgbClr val="585858"/>
                          </a:solidFill>
                          <a:latin typeface="Calibri"/>
                          <a:cs typeface="Calibri"/>
                        </a:rPr>
                        <a:t>Aug</a:t>
                      </a:r>
                      <a:r>
                        <a:rPr sz="1200" b="1" spc="-35"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0" marB="0"/>
                </a:tc>
                <a:tc>
                  <a:txBody>
                    <a:bodyPr/>
                    <a:lstStyle/>
                    <a:p>
                      <a:pPr algn="ctr">
                        <a:lnSpc>
                          <a:spcPts val="1140"/>
                        </a:lnSpc>
                      </a:pPr>
                      <a:r>
                        <a:rPr sz="1200" b="1" dirty="0">
                          <a:solidFill>
                            <a:srgbClr val="585858"/>
                          </a:solidFill>
                          <a:latin typeface="Calibri"/>
                          <a:cs typeface="Calibri"/>
                        </a:rPr>
                        <a:t>Oct</a:t>
                      </a:r>
                      <a:r>
                        <a:rPr sz="1200" b="1" spc="-10"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0" marB="0"/>
                </a:tc>
                <a:tc>
                  <a:txBody>
                    <a:bodyPr/>
                    <a:lstStyle/>
                    <a:p>
                      <a:pPr marL="132715" algn="ctr">
                        <a:lnSpc>
                          <a:spcPts val="1140"/>
                        </a:lnSpc>
                      </a:pPr>
                      <a:r>
                        <a:rPr sz="1200" b="1" dirty="0">
                          <a:solidFill>
                            <a:srgbClr val="585858"/>
                          </a:solidFill>
                          <a:latin typeface="Calibri"/>
                          <a:cs typeface="Calibri"/>
                        </a:rPr>
                        <a:t>Dec</a:t>
                      </a:r>
                      <a:r>
                        <a:rPr sz="1200" b="1" spc="-15"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0" marB="0"/>
                </a:tc>
                <a:extLst>
                  <a:ext uri="{0D108BD9-81ED-4DB2-BD59-A6C34878D82A}">
                    <a16:rowId xmlns:a16="http://schemas.microsoft.com/office/drawing/2014/main" val="10000"/>
                  </a:ext>
                </a:extLst>
              </a:tr>
              <a:tr h="168910">
                <a:tc>
                  <a:txBody>
                    <a:bodyPr/>
                    <a:lstStyle/>
                    <a:p>
                      <a:pPr marR="118745" algn="ctr">
                        <a:lnSpc>
                          <a:spcPts val="1235"/>
                        </a:lnSpc>
                      </a:pPr>
                      <a:r>
                        <a:rPr sz="1200" b="1" spc="-20" dirty="0">
                          <a:solidFill>
                            <a:srgbClr val="585858"/>
                          </a:solidFill>
                          <a:latin typeface="Calibri"/>
                          <a:cs typeface="Calibri"/>
                        </a:rPr>
                        <a:t>(S3)</a:t>
                      </a:r>
                      <a:endParaRPr sz="1200">
                        <a:latin typeface="Calibri"/>
                        <a:cs typeface="Calibri"/>
                      </a:endParaRPr>
                    </a:p>
                  </a:txBody>
                  <a:tcPr marL="0" marR="0" marT="0" marB="0"/>
                </a:tc>
                <a:tc>
                  <a:txBody>
                    <a:bodyPr/>
                    <a:lstStyle/>
                    <a:p>
                      <a:pPr marL="635" algn="ctr">
                        <a:lnSpc>
                          <a:spcPts val="1235"/>
                        </a:lnSpc>
                      </a:pPr>
                      <a:r>
                        <a:rPr sz="1200" b="1" spc="-20" dirty="0">
                          <a:solidFill>
                            <a:srgbClr val="585858"/>
                          </a:solidFill>
                          <a:latin typeface="Calibri"/>
                          <a:cs typeface="Calibri"/>
                        </a:rPr>
                        <a:t>(S4)</a:t>
                      </a:r>
                      <a:endParaRPr sz="1200">
                        <a:latin typeface="Calibri"/>
                        <a:cs typeface="Calibri"/>
                      </a:endParaRPr>
                    </a:p>
                  </a:txBody>
                  <a:tcPr marL="0" marR="0" marT="0" marB="0"/>
                </a:tc>
                <a:tc>
                  <a:txBody>
                    <a:bodyPr/>
                    <a:lstStyle/>
                    <a:p>
                      <a:pPr marL="37465" algn="ctr">
                        <a:lnSpc>
                          <a:spcPts val="1235"/>
                        </a:lnSpc>
                      </a:pPr>
                      <a:r>
                        <a:rPr sz="1200" b="1" spc="-20" dirty="0">
                          <a:solidFill>
                            <a:srgbClr val="585858"/>
                          </a:solidFill>
                          <a:latin typeface="Calibri"/>
                          <a:cs typeface="Calibri"/>
                        </a:rPr>
                        <a:t>(S5)</a:t>
                      </a:r>
                      <a:endParaRPr sz="1200">
                        <a:latin typeface="Calibri"/>
                        <a:cs typeface="Calibri"/>
                      </a:endParaRPr>
                    </a:p>
                  </a:txBody>
                  <a:tcPr marL="0" marR="0" marT="0" marB="0"/>
                </a:tc>
                <a:tc>
                  <a:txBody>
                    <a:bodyPr/>
                    <a:lstStyle/>
                    <a:p>
                      <a:pPr marL="11430" algn="ctr">
                        <a:lnSpc>
                          <a:spcPts val="1235"/>
                        </a:lnSpc>
                      </a:pPr>
                      <a:r>
                        <a:rPr sz="1200" b="1" spc="-20" dirty="0">
                          <a:solidFill>
                            <a:srgbClr val="585858"/>
                          </a:solidFill>
                          <a:latin typeface="Calibri"/>
                          <a:cs typeface="Calibri"/>
                        </a:rPr>
                        <a:t>(S6)</a:t>
                      </a:r>
                      <a:endParaRPr sz="1200">
                        <a:latin typeface="Calibri"/>
                        <a:cs typeface="Calibri"/>
                      </a:endParaRPr>
                    </a:p>
                  </a:txBody>
                  <a:tcPr marL="0" marR="0" marT="0" marB="0"/>
                </a:tc>
                <a:tc>
                  <a:txBody>
                    <a:bodyPr/>
                    <a:lstStyle/>
                    <a:p>
                      <a:pPr marR="36830" algn="ctr">
                        <a:lnSpc>
                          <a:spcPts val="1235"/>
                        </a:lnSpc>
                      </a:pPr>
                      <a:r>
                        <a:rPr sz="1200" b="1" spc="-20" dirty="0">
                          <a:solidFill>
                            <a:srgbClr val="585858"/>
                          </a:solidFill>
                          <a:latin typeface="Calibri"/>
                          <a:cs typeface="Calibri"/>
                        </a:rPr>
                        <a:t>(S7)</a:t>
                      </a:r>
                      <a:endParaRPr sz="1200">
                        <a:latin typeface="Calibri"/>
                        <a:cs typeface="Calibri"/>
                      </a:endParaRPr>
                    </a:p>
                  </a:txBody>
                  <a:tcPr marL="0" marR="0" marT="0" marB="0"/>
                </a:tc>
                <a:tc>
                  <a:txBody>
                    <a:bodyPr/>
                    <a:lstStyle/>
                    <a:p>
                      <a:pPr marR="5080" algn="ctr">
                        <a:lnSpc>
                          <a:spcPts val="1235"/>
                        </a:lnSpc>
                      </a:pPr>
                      <a:r>
                        <a:rPr sz="1200" b="1" spc="-20" dirty="0">
                          <a:solidFill>
                            <a:srgbClr val="585858"/>
                          </a:solidFill>
                          <a:latin typeface="Calibri"/>
                          <a:cs typeface="Calibri"/>
                        </a:rPr>
                        <a:t>(S9)</a:t>
                      </a:r>
                      <a:endParaRPr sz="1200">
                        <a:latin typeface="Calibri"/>
                        <a:cs typeface="Calibri"/>
                      </a:endParaRPr>
                    </a:p>
                  </a:txBody>
                  <a:tcPr marL="0" marR="0" marT="0" marB="0"/>
                </a:tc>
                <a:tc>
                  <a:txBody>
                    <a:bodyPr/>
                    <a:lstStyle/>
                    <a:p>
                      <a:pPr marL="12700" algn="ctr">
                        <a:lnSpc>
                          <a:spcPts val="1235"/>
                        </a:lnSpc>
                      </a:pPr>
                      <a:r>
                        <a:rPr sz="1200" b="1" spc="-10" dirty="0">
                          <a:solidFill>
                            <a:srgbClr val="585858"/>
                          </a:solidFill>
                          <a:latin typeface="Calibri"/>
                          <a:cs typeface="Calibri"/>
                        </a:rPr>
                        <a:t>(S11)</a:t>
                      </a:r>
                      <a:endParaRPr sz="1200">
                        <a:latin typeface="Calibri"/>
                        <a:cs typeface="Calibri"/>
                      </a:endParaRPr>
                    </a:p>
                  </a:txBody>
                  <a:tcPr marL="0" marR="0" marT="0" marB="0"/>
                </a:tc>
                <a:tc>
                  <a:txBody>
                    <a:bodyPr/>
                    <a:lstStyle/>
                    <a:p>
                      <a:pPr marL="3175" algn="ctr">
                        <a:lnSpc>
                          <a:spcPts val="1235"/>
                        </a:lnSpc>
                      </a:pPr>
                      <a:r>
                        <a:rPr sz="1200" b="1"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5"/>
                        </a:lnSpc>
                      </a:pPr>
                      <a:r>
                        <a:rPr sz="1200" b="1"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5"/>
                        </a:lnSpc>
                      </a:pPr>
                      <a:r>
                        <a:rPr sz="1200" b="1" spc="-10" dirty="0">
                          <a:solidFill>
                            <a:srgbClr val="585858"/>
                          </a:solidFill>
                          <a:latin typeface="Calibri"/>
                          <a:cs typeface="Calibri"/>
                        </a:rPr>
                        <a:t>(S14)</a:t>
                      </a:r>
                      <a:endParaRPr sz="1200">
                        <a:latin typeface="Calibri"/>
                        <a:cs typeface="Calibri"/>
                      </a:endParaRPr>
                    </a:p>
                  </a:txBody>
                  <a:tcPr marL="0" marR="0" marT="0" marB="0"/>
                </a:tc>
                <a:tc>
                  <a:txBody>
                    <a:bodyPr/>
                    <a:lstStyle/>
                    <a:p>
                      <a:pPr algn="ctr">
                        <a:lnSpc>
                          <a:spcPts val="1235"/>
                        </a:lnSpc>
                      </a:pPr>
                      <a:r>
                        <a:rPr sz="1200" b="1" spc="-10" dirty="0">
                          <a:solidFill>
                            <a:srgbClr val="585858"/>
                          </a:solidFill>
                          <a:latin typeface="Calibri"/>
                          <a:cs typeface="Calibri"/>
                        </a:rPr>
                        <a:t>(S15)</a:t>
                      </a:r>
                      <a:endParaRPr sz="1200">
                        <a:latin typeface="Calibri"/>
                        <a:cs typeface="Calibri"/>
                      </a:endParaRPr>
                    </a:p>
                  </a:txBody>
                  <a:tcPr marL="0" marR="0" marT="0" marB="0"/>
                </a:tc>
                <a:tc>
                  <a:txBody>
                    <a:bodyPr/>
                    <a:lstStyle/>
                    <a:p>
                      <a:pPr marL="132715" algn="ctr">
                        <a:lnSpc>
                          <a:spcPts val="1235"/>
                        </a:lnSpc>
                      </a:pPr>
                      <a:r>
                        <a:rPr sz="1200" b="1"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sp>
        <p:nvSpPr>
          <p:cNvPr id="53" name="object 53"/>
          <p:cNvSpPr txBox="1"/>
          <p:nvPr/>
        </p:nvSpPr>
        <p:spPr>
          <a:xfrm>
            <a:off x="10555351" y="1537157"/>
            <a:ext cx="1570355" cy="362585"/>
          </a:xfrm>
          <a:prstGeom prst="rect">
            <a:avLst/>
          </a:prstGeom>
        </p:spPr>
        <p:txBody>
          <a:bodyPr vert="horz" wrap="square" lIns="0" tIns="13335" rIns="0" bIns="0" rtlCol="0">
            <a:spAutoFit/>
          </a:bodyPr>
          <a:lstStyle/>
          <a:p>
            <a:pPr algn="ctr">
              <a:lnSpc>
                <a:spcPct val="100000"/>
              </a:lnSpc>
              <a:spcBef>
                <a:spcPts val="105"/>
              </a:spcBef>
            </a:pPr>
            <a:r>
              <a:rPr sz="1100" dirty="0">
                <a:solidFill>
                  <a:srgbClr val="5C5B5A"/>
                </a:solidFill>
                <a:latin typeface="Arial"/>
                <a:cs typeface="Arial"/>
              </a:rPr>
              <a:t>Figures</a:t>
            </a:r>
            <a:r>
              <a:rPr sz="1100" spc="-45" dirty="0">
                <a:solidFill>
                  <a:srgbClr val="5C5B5A"/>
                </a:solidFill>
                <a:latin typeface="Arial"/>
                <a:cs typeface="Arial"/>
              </a:rPr>
              <a:t> </a:t>
            </a:r>
            <a:r>
              <a:rPr sz="1100" dirty="0">
                <a:solidFill>
                  <a:srgbClr val="5C5B5A"/>
                </a:solidFill>
                <a:latin typeface="Arial"/>
                <a:cs typeface="Arial"/>
              </a:rPr>
              <a:t>in</a:t>
            </a:r>
            <a:r>
              <a:rPr sz="1100" spc="-10" dirty="0">
                <a:solidFill>
                  <a:srgbClr val="5C5B5A"/>
                </a:solidFill>
                <a:latin typeface="Arial"/>
                <a:cs typeface="Arial"/>
              </a:rPr>
              <a:t> </a:t>
            </a:r>
            <a:r>
              <a:rPr sz="1100" dirty="0">
                <a:solidFill>
                  <a:srgbClr val="5C5B5A"/>
                </a:solidFill>
                <a:latin typeface="Arial"/>
                <a:cs typeface="Arial"/>
              </a:rPr>
              <a:t>brackets</a:t>
            </a:r>
            <a:r>
              <a:rPr sz="1100" spc="-50" dirty="0">
                <a:solidFill>
                  <a:srgbClr val="5C5B5A"/>
                </a:solidFill>
                <a:latin typeface="Arial"/>
                <a:cs typeface="Arial"/>
              </a:rPr>
              <a:t> </a:t>
            </a:r>
            <a:r>
              <a:rPr sz="1100" spc="-20" dirty="0">
                <a:solidFill>
                  <a:srgbClr val="5C5B5A"/>
                </a:solidFill>
                <a:latin typeface="Arial"/>
                <a:cs typeface="Arial"/>
              </a:rPr>
              <a:t>show</a:t>
            </a:r>
            <a:endParaRPr sz="1100">
              <a:latin typeface="Arial"/>
              <a:cs typeface="Arial"/>
            </a:endParaRPr>
          </a:p>
          <a:p>
            <a:pPr algn="ctr">
              <a:lnSpc>
                <a:spcPct val="100000"/>
              </a:lnSpc>
              <a:spcBef>
                <a:spcPts val="5"/>
              </a:spcBef>
            </a:pPr>
            <a:r>
              <a:rPr sz="1100" b="1" dirty="0">
                <a:solidFill>
                  <a:srgbClr val="5C5B5A"/>
                </a:solidFill>
                <a:latin typeface="Arial"/>
                <a:cs typeface="Arial"/>
              </a:rPr>
              <a:t>GB</a:t>
            </a:r>
            <a:r>
              <a:rPr sz="1100" b="1" spc="-25" dirty="0">
                <a:solidFill>
                  <a:srgbClr val="5C5B5A"/>
                </a:solidFill>
                <a:latin typeface="Arial"/>
                <a:cs typeface="Arial"/>
              </a:rPr>
              <a:t> </a:t>
            </a:r>
            <a:r>
              <a:rPr sz="1100" b="1" spc="-10" dirty="0">
                <a:solidFill>
                  <a:srgbClr val="5C5B5A"/>
                </a:solidFill>
                <a:latin typeface="Arial"/>
                <a:cs typeface="Arial"/>
              </a:rPr>
              <a:t>benchmark</a:t>
            </a:r>
            <a:endParaRPr sz="1100">
              <a:latin typeface="Arial"/>
              <a:cs typeface="Arial"/>
            </a:endParaRPr>
          </a:p>
        </p:txBody>
      </p:sp>
      <p:sp>
        <p:nvSpPr>
          <p:cNvPr id="54" name="object 54"/>
          <p:cNvSpPr txBox="1"/>
          <p:nvPr/>
        </p:nvSpPr>
        <p:spPr>
          <a:xfrm>
            <a:off x="197916" y="5958941"/>
            <a:ext cx="1159573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E7E7E"/>
                </a:solidFill>
                <a:latin typeface="Arial"/>
                <a:cs typeface="Arial"/>
              </a:rPr>
              <a:t>Data</a:t>
            </a:r>
            <a:r>
              <a:rPr sz="1100" spc="-25" dirty="0">
                <a:solidFill>
                  <a:srgbClr val="7E7E7E"/>
                </a:solidFill>
                <a:latin typeface="Arial"/>
                <a:cs typeface="Arial"/>
              </a:rPr>
              <a:t> </a:t>
            </a:r>
            <a:r>
              <a:rPr sz="1100" dirty="0">
                <a:solidFill>
                  <a:srgbClr val="7E7E7E"/>
                </a:solidFill>
                <a:latin typeface="Arial"/>
                <a:cs typeface="Arial"/>
              </a:rPr>
              <a:t>points</a:t>
            </a:r>
            <a:r>
              <a:rPr sz="1100" spc="-25" dirty="0">
                <a:solidFill>
                  <a:srgbClr val="7E7E7E"/>
                </a:solidFill>
                <a:latin typeface="Arial"/>
                <a:cs typeface="Arial"/>
              </a:rPr>
              <a:t> </a:t>
            </a:r>
            <a:r>
              <a:rPr sz="1100" dirty="0">
                <a:solidFill>
                  <a:srgbClr val="7E7E7E"/>
                </a:solidFill>
                <a:latin typeface="Arial"/>
                <a:cs typeface="Arial"/>
              </a:rPr>
              <a:t>shown</a:t>
            </a:r>
            <a:r>
              <a:rPr sz="1100" spc="-15" dirty="0">
                <a:solidFill>
                  <a:srgbClr val="7E7E7E"/>
                </a:solidFill>
                <a:latin typeface="Arial"/>
                <a:cs typeface="Arial"/>
              </a:rPr>
              <a:t> </a:t>
            </a:r>
            <a:r>
              <a:rPr sz="1100" dirty="0">
                <a:solidFill>
                  <a:srgbClr val="7E7E7E"/>
                </a:solidFill>
                <a:latin typeface="Arial"/>
                <a:cs typeface="Arial"/>
              </a:rPr>
              <a:t>wherever</a:t>
            </a:r>
            <a:r>
              <a:rPr sz="1100" spc="-15" dirty="0">
                <a:solidFill>
                  <a:srgbClr val="7E7E7E"/>
                </a:solidFill>
                <a:latin typeface="Arial"/>
                <a:cs typeface="Arial"/>
              </a:rPr>
              <a:t> </a:t>
            </a:r>
            <a:r>
              <a:rPr sz="1100" dirty="0">
                <a:solidFill>
                  <a:srgbClr val="7E7E7E"/>
                </a:solidFill>
                <a:latin typeface="Arial"/>
                <a:cs typeface="Arial"/>
              </a:rPr>
              <a:t>statement</a:t>
            </a:r>
            <a:r>
              <a:rPr sz="1100" spc="-65" dirty="0">
                <a:solidFill>
                  <a:srgbClr val="7E7E7E"/>
                </a:solidFill>
                <a:latin typeface="Arial"/>
                <a:cs typeface="Arial"/>
              </a:rPr>
              <a:t> </a:t>
            </a:r>
            <a:r>
              <a:rPr sz="1100" dirty="0">
                <a:solidFill>
                  <a:srgbClr val="7E7E7E"/>
                </a:solidFill>
                <a:latin typeface="Arial"/>
                <a:cs typeface="Arial"/>
              </a:rPr>
              <a:t>was included</a:t>
            </a:r>
            <a:r>
              <a:rPr sz="1100" spc="-10" dirty="0">
                <a:solidFill>
                  <a:srgbClr val="7E7E7E"/>
                </a:solidFill>
                <a:latin typeface="Arial"/>
                <a:cs typeface="Arial"/>
              </a:rPr>
              <a:t> </a:t>
            </a:r>
            <a:r>
              <a:rPr sz="1100" dirty="0">
                <a:solidFill>
                  <a:srgbClr val="7E7E7E"/>
                </a:solidFill>
                <a:latin typeface="Arial"/>
                <a:cs typeface="Arial"/>
              </a:rPr>
              <a:t>in</a:t>
            </a:r>
            <a:r>
              <a:rPr sz="1100" spc="-30" dirty="0">
                <a:solidFill>
                  <a:srgbClr val="7E7E7E"/>
                </a:solidFill>
                <a:latin typeface="Arial"/>
                <a:cs typeface="Arial"/>
              </a:rPr>
              <a:t> </a:t>
            </a:r>
            <a:r>
              <a:rPr sz="1100" dirty="0">
                <a:solidFill>
                  <a:srgbClr val="7E7E7E"/>
                </a:solidFill>
                <a:latin typeface="Arial"/>
                <a:cs typeface="Arial"/>
              </a:rPr>
              <a:t>fieldwork.</a:t>
            </a:r>
            <a:r>
              <a:rPr sz="1100" spc="-30" dirty="0">
                <a:solidFill>
                  <a:srgbClr val="7E7E7E"/>
                </a:solidFill>
                <a:latin typeface="Arial"/>
                <a:cs typeface="Arial"/>
              </a:rPr>
              <a:t> </a:t>
            </a:r>
            <a:r>
              <a:rPr sz="1100" dirty="0">
                <a:solidFill>
                  <a:srgbClr val="7E7E7E"/>
                </a:solidFill>
                <a:latin typeface="Arial"/>
                <a:cs typeface="Arial"/>
              </a:rPr>
              <a:t>Percentage</a:t>
            </a:r>
            <a:r>
              <a:rPr sz="1100" spc="-50" dirty="0">
                <a:solidFill>
                  <a:srgbClr val="7E7E7E"/>
                </a:solidFill>
                <a:latin typeface="Arial"/>
                <a:cs typeface="Arial"/>
              </a:rPr>
              <a:t> </a:t>
            </a:r>
            <a:r>
              <a:rPr sz="1100" dirty="0">
                <a:solidFill>
                  <a:srgbClr val="7E7E7E"/>
                </a:solidFill>
                <a:latin typeface="Arial"/>
                <a:cs typeface="Arial"/>
              </a:rPr>
              <a:t>figures</a:t>
            </a:r>
            <a:r>
              <a:rPr sz="1100" spc="-60" dirty="0">
                <a:solidFill>
                  <a:srgbClr val="7E7E7E"/>
                </a:solidFill>
                <a:latin typeface="Arial"/>
                <a:cs typeface="Arial"/>
              </a:rPr>
              <a:t> </a:t>
            </a:r>
            <a:r>
              <a:rPr sz="1100" dirty="0">
                <a:solidFill>
                  <a:srgbClr val="7E7E7E"/>
                </a:solidFill>
                <a:latin typeface="Arial"/>
                <a:cs typeface="Arial"/>
              </a:rPr>
              <a:t>included</a:t>
            </a:r>
            <a:r>
              <a:rPr sz="1100" spc="-20" dirty="0">
                <a:solidFill>
                  <a:srgbClr val="7E7E7E"/>
                </a:solidFill>
                <a:latin typeface="Arial"/>
                <a:cs typeface="Arial"/>
              </a:rPr>
              <a:t> </a:t>
            </a:r>
            <a:r>
              <a:rPr sz="1100" dirty="0">
                <a:solidFill>
                  <a:srgbClr val="7E7E7E"/>
                </a:solidFill>
                <a:latin typeface="Arial"/>
                <a:cs typeface="Arial"/>
              </a:rPr>
              <a:t>from</a:t>
            </a:r>
            <a:r>
              <a:rPr sz="1100" spc="-55" dirty="0">
                <a:solidFill>
                  <a:srgbClr val="7E7E7E"/>
                </a:solidFill>
                <a:latin typeface="Arial"/>
                <a:cs typeface="Arial"/>
              </a:rPr>
              <a:t> </a:t>
            </a:r>
            <a:r>
              <a:rPr sz="1100" dirty="0">
                <a:solidFill>
                  <a:srgbClr val="7E7E7E"/>
                </a:solidFill>
                <a:latin typeface="Arial"/>
                <a:cs typeface="Arial"/>
              </a:rPr>
              <a:t>May</a:t>
            </a:r>
            <a:r>
              <a:rPr sz="1100" spc="-15" dirty="0">
                <a:solidFill>
                  <a:srgbClr val="7E7E7E"/>
                </a:solidFill>
                <a:latin typeface="Arial"/>
                <a:cs typeface="Arial"/>
              </a:rPr>
              <a:t> </a:t>
            </a:r>
            <a:r>
              <a:rPr sz="1100" dirty="0">
                <a:solidFill>
                  <a:srgbClr val="7E7E7E"/>
                </a:solidFill>
                <a:latin typeface="Arial"/>
                <a:cs typeface="Arial"/>
              </a:rPr>
              <a:t>2023</a:t>
            </a:r>
            <a:r>
              <a:rPr sz="1100" spc="-30" dirty="0">
                <a:solidFill>
                  <a:srgbClr val="7E7E7E"/>
                </a:solidFill>
                <a:latin typeface="Arial"/>
                <a:cs typeface="Arial"/>
              </a:rPr>
              <a:t> </a:t>
            </a:r>
            <a:r>
              <a:rPr sz="1100" dirty="0">
                <a:solidFill>
                  <a:srgbClr val="7E7E7E"/>
                </a:solidFill>
                <a:latin typeface="Arial"/>
                <a:cs typeface="Arial"/>
              </a:rPr>
              <a:t>to</a:t>
            </a:r>
            <a:r>
              <a:rPr sz="1100" spc="-35" dirty="0">
                <a:solidFill>
                  <a:srgbClr val="7E7E7E"/>
                </a:solidFill>
                <a:latin typeface="Arial"/>
                <a:cs typeface="Arial"/>
              </a:rPr>
              <a:t> </a:t>
            </a:r>
            <a:r>
              <a:rPr sz="1100" dirty="0">
                <a:solidFill>
                  <a:srgbClr val="7E7E7E"/>
                </a:solidFill>
                <a:latin typeface="Arial"/>
                <a:cs typeface="Arial"/>
              </a:rPr>
              <a:t>provide</a:t>
            </a:r>
            <a:r>
              <a:rPr sz="1100" spc="-20" dirty="0">
                <a:solidFill>
                  <a:srgbClr val="7E7E7E"/>
                </a:solidFill>
                <a:latin typeface="Arial"/>
                <a:cs typeface="Arial"/>
              </a:rPr>
              <a:t> </a:t>
            </a:r>
            <a:r>
              <a:rPr sz="1100" dirty="0">
                <a:solidFill>
                  <a:srgbClr val="7E7E7E"/>
                </a:solidFill>
                <a:latin typeface="Arial"/>
                <a:cs typeface="Arial"/>
              </a:rPr>
              <a:t>a</a:t>
            </a:r>
            <a:r>
              <a:rPr sz="1100" spc="-25" dirty="0">
                <a:solidFill>
                  <a:srgbClr val="7E7E7E"/>
                </a:solidFill>
                <a:latin typeface="Arial"/>
                <a:cs typeface="Arial"/>
              </a:rPr>
              <a:t> </a:t>
            </a:r>
            <a:r>
              <a:rPr sz="1100" dirty="0">
                <a:solidFill>
                  <a:srgbClr val="7E7E7E"/>
                </a:solidFill>
                <a:latin typeface="Arial"/>
                <a:cs typeface="Arial"/>
              </a:rPr>
              <a:t>frame</a:t>
            </a:r>
            <a:r>
              <a:rPr sz="1100" spc="-40" dirty="0">
                <a:solidFill>
                  <a:srgbClr val="7E7E7E"/>
                </a:solidFill>
                <a:latin typeface="Arial"/>
                <a:cs typeface="Arial"/>
              </a:rPr>
              <a:t> </a:t>
            </a:r>
            <a:r>
              <a:rPr sz="1100" dirty="0">
                <a:solidFill>
                  <a:srgbClr val="7E7E7E"/>
                </a:solidFill>
                <a:latin typeface="Arial"/>
                <a:cs typeface="Arial"/>
              </a:rPr>
              <a:t>of</a:t>
            </a:r>
            <a:r>
              <a:rPr sz="1100" spc="-30" dirty="0">
                <a:solidFill>
                  <a:srgbClr val="7E7E7E"/>
                </a:solidFill>
                <a:latin typeface="Arial"/>
                <a:cs typeface="Arial"/>
              </a:rPr>
              <a:t> </a:t>
            </a:r>
            <a:r>
              <a:rPr sz="1100" dirty="0">
                <a:solidFill>
                  <a:srgbClr val="7E7E7E"/>
                </a:solidFill>
                <a:latin typeface="Arial"/>
                <a:cs typeface="Arial"/>
              </a:rPr>
              <a:t>reference</a:t>
            </a:r>
            <a:r>
              <a:rPr sz="1100" spc="-60" dirty="0">
                <a:solidFill>
                  <a:srgbClr val="7E7E7E"/>
                </a:solidFill>
                <a:latin typeface="Arial"/>
                <a:cs typeface="Arial"/>
              </a:rPr>
              <a:t> </a:t>
            </a:r>
            <a:r>
              <a:rPr sz="1100" dirty="0">
                <a:solidFill>
                  <a:srgbClr val="7E7E7E"/>
                </a:solidFill>
                <a:latin typeface="Arial"/>
                <a:cs typeface="Arial"/>
              </a:rPr>
              <a:t>-</a:t>
            </a:r>
            <a:r>
              <a:rPr sz="1100" spc="-30" dirty="0">
                <a:solidFill>
                  <a:srgbClr val="7E7E7E"/>
                </a:solidFill>
                <a:latin typeface="Arial"/>
                <a:cs typeface="Arial"/>
              </a:rPr>
              <a:t> </a:t>
            </a:r>
            <a:r>
              <a:rPr sz="1100" dirty="0">
                <a:solidFill>
                  <a:srgbClr val="7E7E7E"/>
                </a:solidFill>
                <a:latin typeface="Arial"/>
                <a:cs typeface="Arial"/>
              </a:rPr>
              <a:t>other</a:t>
            </a:r>
            <a:r>
              <a:rPr sz="1100" spc="-50" dirty="0">
                <a:solidFill>
                  <a:srgbClr val="7E7E7E"/>
                </a:solidFill>
                <a:latin typeface="Arial"/>
                <a:cs typeface="Arial"/>
              </a:rPr>
              <a:t> </a:t>
            </a:r>
            <a:r>
              <a:rPr sz="1100" dirty="0">
                <a:solidFill>
                  <a:srgbClr val="7E7E7E"/>
                </a:solidFill>
                <a:latin typeface="Arial"/>
                <a:cs typeface="Arial"/>
              </a:rPr>
              <a:t>specific</a:t>
            </a:r>
            <a:r>
              <a:rPr sz="1100" spc="-25" dirty="0">
                <a:solidFill>
                  <a:srgbClr val="7E7E7E"/>
                </a:solidFill>
                <a:latin typeface="Arial"/>
                <a:cs typeface="Arial"/>
              </a:rPr>
              <a:t> </a:t>
            </a:r>
            <a:r>
              <a:rPr sz="1100" dirty="0">
                <a:solidFill>
                  <a:srgbClr val="7E7E7E"/>
                </a:solidFill>
                <a:latin typeface="Arial"/>
                <a:cs typeface="Arial"/>
              </a:rPr>
              <a:t>%</a:t>
            </a:r>
            <a:r>
              <a:rPr sz="1100" spc="-35" dirty="0">
                <a:solidFill>
                  <a:srgbClr val="7E7E7E"/>
                </a:solidFill>
                <a:latin typeface="Arial"/>
                <a:cs typeface="Arial"/>
              </a:rPr>
              <a:t> </a:t>
            </a:r>
            <a:r>
              <a:rPr sz="1100" dirty="0">
                <a:solidFill>
                  <a:srgbClr val="7E7E7E"/>
                </a:solidFill>
                <a:latin typeface="Arial"/>
                <a:cs typeface="Arial"/>
              </a:rPr>
              <a:t>figures</a:t>
            </a:r>
            <a:r>
              <a:rPr sz="1100" spc="-60" dirty="0">
                <a:solidFill>
                  <a:srgbClr val="7E7E7E"/>
                </a:solidFill>
                <a:latin typeface="Arial"/>
                <a:cs typeface="Arial"/>
              </a:rPr>
              <a:t> </a:t>
            </a:r>
            <a:r>
              <a:rPr sz="1100" dirty="0">
                <a:solidFill>
                  <a:srgbClr val="7E7E7E"/>
                </a:solidFill>
                <a:latin typeface="Arial"/>
                <a:cs typeface="Arial"/>
              </a:rPr>
              <a:t>available</a:t>
            </a:r>
            <a:r>
              <a:rPr sz="1100" spc="5" dirty="0">
                <a:solidFill>
                  <a:srgbClr val="7E7E7E"/>
                </a:solidFill>
                <a:latin typeface="Arial"/>
                <a:cs typeface="Arial"/>
              </a:rPr>
              <a:t> </a:t>
            </a:r>
            <a:r>
              <a:rPr sz="1100" dirty="0">
                <a:solidFill>
                  <a:srgbClr val="7E7E7E"/>
                </a:solidFill>
                <a:latin typeface="Arial"/>
                <a:cs typeface="Arial"/>
              </a:rPr>
              <a:t>on</a:t>
            </a:r>
            <a:r>
              <a:rPr sz="1100" spc="-30" dirty="0">
                <a:solidFill>
                  <a:srgbClr val="7E7E7E"/>
                </a:solidFill>
                <a:latin typeface="Arial"/>
                <a:cs typeface="Arial"/>
              </a:rPr>
              <a:t> </a:t>
            </a:r>
            <a:r>
              <a:rPr sz="1100" spc="-10" dirty="0">
                <a:solidFill>
                  <a:srgbClr val="7E7E7E"/>
                </a:solidFill>
                <a:latin typeface="Arial"/>
                <a:cs typeface="Arial"/>
              </a:rPr>
              <a:t>request</a:t>
            </a:r>
            <a:endParaRPr sz="1100">
              <a:latin typeface="Arial"/>
              <a:cs typeface="Arial"/>
            </a:endParaRPr>
          </a:p>
        </p:txBody>
      </p:sp>
      <p:sp>
        <p:nvSpPr>
          <p:cNvPr id="55" name="object 55"/>
          <p:cNvSpPr txBox="1"/>
          <p:nvPr/>
        </p:nvSpPr>
        <p:spPr>
          <a:xfrm>
            <a:off x="470408" y="6375603"/>
            <a:ext cx="1071435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CL7.</a:t>
            </a:r>
            <a:r>
              <a:rPr sz="1000" spc="-30" dirty="0">
                <a:solidFill>
                  <a:srgbClr val="7E7E7E"/>
                </a:solidFill>
                <a:latin typeface="Arial"/>
                <a:cs typeface="Arial"/>
              </a:rPr>
              <a:t> </a:t>
            </a:r>
            <a:r>
              <a:rPr sz="1000" dirty="0">
                <a:solidFill>
                  <a:srgbClr val="7E7E7E"/>
                </a:solidFill>
                <a:latin typeface="Arial"/>
                <a:cs typeface="Arial"/>
              </a:rPr>
              <a:t>Which</a:t>
            </a:r>
            <a:r>
              <a:rPr sz="1000" spc="-5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these,</a:t>
            </a:r>
            <a:r>
              <a:rPr sz="1000" spc="-40" dirty="0">
                <a:solidFill>
                  <a:srgbClr val="7E7E7E"/>
                </a:solidFill>
                <a:latin typeface="Arial"/>
                <a:cs typeface="Arial"/>
              </a:rPr>
              <a:t> </a:t>
            </a:r>
            <a:r>
              <a:rPr sz="1000" dirty="0">
                <a:solidFill>
                  <a:srgbClr val="7E7E7E"/>
                </a:solidFill>
                <a:latin typeface="Arial"/>
                <a:cs typeface="Arial"/>
              </a:rPr>
              <a:t>if</a:t>
            </a:r>
            <a:r>
              <a:rPr sz="1000" spc="-25" dirty="0">
                <a:solidFill>
                  <a:srgbClr val="7E7E7E"/>
                </a:solidFill>
                <a:latin typeface="Arial"/>
                <a:cs typeface="Arial"/>
              </a:rPr>
              <a:t> </a:t>
            </a:r>
            <a:r>
              <a:rPr sz="1000" dirty="0">
                <a:solidFill>
                  <a:srgbClr val="7E7E7E"/>
                </a:solidFill>
                <a:latin typeface="Arial"/>
                <a:cs typeface="Arial"/>
              </a:rPr>
              <a:t>any, are</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doing</a:t>
            </a:r>
            <a:r>
              <a:rPr sz="1000" spc="-25" dirty="0">
                <a:solidFill>
                  <a:srgbClr val="7E7E7E"/>
                </a:solidFill>
                <a:latin typeface="Arial"/>
                <a:cs typeface="Arial"/>
              </a:rPr>
              <a:t> </a:t>
            </a:r>
            <a:r>
              <a:rPr sz="1000" dirty="0">
                <a:solidFill>
                  <a:srgbClr val="7E7E7E"/>
                </a:solidFill>
                <a:latin typeface="Arial"/>
                <a:cs typeface="Arial"/>
              </a:rPr>
              <a:t>because</a:t>
            </a:r>
            <a:r>
              <a:rPr sz="1000" spc="-40" dirty="0">
                <a:solidFill>
                  <a:srgbClr val="7E7E7E"/>
                </a:solidFill>
                <a:latin typeface="Arial"/>
                <a:cs typeface="Arial"/>
              </a:rPr>
              <a:t> </a:t>
            </a:r>
            <a:r>
              <a:rPr sz="1000" dirty="0">
                <a:solidFill>
                  <a:srgbClr val="7E7E7E"/>
                </a:solidFill>
                <a:latin typeface="Arial"/>
                <a:cs typeface="Arial"/>
              </a:rPr>
              <a:t>of</a:t>
            </a:r>
            <a:r>
              <a:rPr sz="1000" spc="-40" dirty="0">
                <a:solidFill>
                  <a:srgbClr val="7E7E7E"/>
                </a:solidFill>
                <a:latin typeface="Arial"/>
                <a:cs typeface="Arial"/>
              </a:rPr>
              <a:t> </a:t>
            </a:r>
            <a:r>
              <a:rPr sz="1000" dirty="0">
                <a:solidFill>
                  <a:srgbClr val="7E7E7E"/>
                </a:solidFill>
                <a:latin typeface="Arial"/>
                <a:cs typeface="Arial"/>
              </a:rPr>
              <a:t>the</a:t>
            </a:r>
            <a:r>
              <a:rPr sz="1000" spc="-30" dirty="0">
                <a:solidFill>
                  <a:srgbClr val="7E7E7E"/>
                </a:solidFill>
                <a:latin typeface="Arial"/>
                <a:cs typeface="Arial"/>
              </a:rPr>
              <a:t> </a:t>
            </a:r>
            <a:r>
              <a:rPr sz="1000" dirty="0">
                <a:solidFill>
                  <a:srgbClr val="7E7E7E"/>
                </a:solidFill>
                <a:latin typeface="Arial"/>
                <a:cs typeface="Arial"/>
              </a:rPr>
              <a:t>increases</a:t>
            </a:r>
            <a:r>
              <a:rPr sz="1000" spc="-35" dirty="0">
                <a:solidFill>
                  <a:srgbClr val="7E7E7E"/>
                </a:solidFill>
                <a:latin typeface="Arial"/>
                <a:cs typeface="Arial"/>
              </a:rPr>
              <a:t> </a:t>
            </a:r>
            <a:r>
              <a:rPr sz="1000" dirty="0">
                <a:solidFill>
                  <a:srgbClr val="7E7E7E"/>
                </a:solidFill>
                <a:latin typeface="Arial"/>
                <a:cs typeface="Arial"/>
              </a:rPr>
              <a:t>in</a:t>
            </a:r>
            <a:r>
              <a:rPr sz="1000" spc="-15"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cost</a:t>
            </a:r>
            <a:r>
              <a:rPr sz="1000" spc="-3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living?</a:t>
            </a:r>
            <a:r>
              <a:rPr sz="1000" spc="-5" dirty="0">
                <a:solidFill>
                  <a:srgbClr val="7E7E7E"/>
                </a:solidFill>
                <a:latin typeface="Arial"/>
                <a:cs typeface="Arial"/>
              </a:rPr>
              <a:t> </a:t>
            </a:r>
            <a:r>
              <a:rPr sz="1000" dirty="0">
                <a:solidFill>
                  <a:srgbClr val="7E7E7E"/>
                </a:solidFill>
                <a:latin typeface="Arial"/>
                <a:cs typeface="Arial"/>
              </a:rPr>
              <a:t>1,523</a:t>
            </a:r>
            <a:r>
              <a:rPr sz="1000" spc="-4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respondents).</a:t>
            </a:r>
            <a:r>
              <a:rPr sz="1000" spc="-10" dirty="0">
                <a:solidFill>
                  <a:srgbClr val="7E7E7E"/>
                </a:solidFill>
                <a:latin typeface="Arial"/>
                <a:cs typeface="Arial"/>
              </a:rPr>
              <a:t> </a:t>
            </a:r>
            <a:r>
              <a:rPr sz="1000" dirty="0">
                <a:solidFill>
                  <a:srgbClr val="7E7E7E"/>
                </a:solidFill>
                <a:latin typeface="Arial"/>
                <a:cs typeface="Arial"/>
              </a:rPr>
              <a:t>GB</a:t>
            </a:r>
            <a:r>
              <a:rPr sz="1000" spc="-25" dirty="0">
                <a:solidFill>
                  <a:srgbClr val="7E7E7E"/>
                </a:solidFill>
                <a:latin typeface="Arial"/>
                <a:cs typeface="Arial"/>
              </a:rPr>
              <a:t> </a:t>
            </a:r>
            <a:r>
              <a:rPr sz="1000" dirty="0">
                <a:solidFill>
                  <a:srgbClr val="7E7E7E"/>
                </a:solidFill>
                <a:latin typeface="Arial"/>
                <a:cs typeface="Arial"/>
              </a:rPr>
              <a:t>benchmarking</a:t>
            </a:r>
            <a:r>
              <a:rPr sz="1000" spc="-50" dirty="0">
                <a:solidFill>
                  <a:srgbClr val="7E7E7E"/>
                </a:solidFill>
                <a:latin typeface="Arial"/>
                <a:cs typeface="Arial"/>
              </a:rPr>
              <a:t> </a:t>
            </a:r>
            <a:r>
              <a:rPr sz="1000" dirty="0">
                <a:solidFill>
                  <a:srgbClr val="7E7E7E"/>
                </a:solidFill>
                <a:latin typeface="Arial"/>
                <a:cs typeface="Arial"/>
              </a:rPr>
              <a:t>is</a:t>
            </a:r>
            <a:r>
              <a:rPr sz="1000" spc="-20" dirty="0">
                <a:solidFill>
                  <a:srgbClr val="7E7E7E"/>
                </a:solidFill>
                <a:latin typeface="Arial"/>
                <a:cs typeface="Arial"/>
              </a:rPr>
              <a:t> </a:t>
            </a:r>
            <a:r>
              <a:rPr sz="1000" dirty="0">
                <a:solidFill>
                  <a:srgbClr val="7E7E7E"/>
                </a:solidFill>
                <a:latin typeface="Arial"/>
                <a:cs typeface="Arial"/>
              </a:rPr>
              <a:t>not</a:t>
            </a:r>
            <a:r>
              <a:rPr sz="1000" spc="-35" dirty="0">
                <a:solidFill>
                  <a:srgbClr val="7E7E7E"/>
                </a:solidFill>
                <a:latin typeface="Arial"/>
                <a:cs typeface="Arial"/>
              </a:rPr>
              <a:t> </a:t>
            </a:r>
            <a:r>
              <a:rPr sz="1000" dirty="0">
                <a:solidFill>
                  <a:srgbClr val="7E7E7E"/>
                </a:solidFill>
                <a:latin typeface="Arial"/>
                <a:cs typeface="Arial"/>
              </a:rPr>
              <a:t>available</a:t>
            </a:r>
            <a:r>
              <a:rPr sz="1000" spc="-5" dirty="0">
                <a:solidFill>
                  <a:srgbClr val="7E7E7E"/>
                </a:solidFill>
                <a:latin typeface="Arial"/>
                <a:cs typeface="Arial"/>
              </a:rPr>
              <a:t> </a:t>
            </a:r>
            <a:r>
              <a:rPr sz="1000" dirty="0">
                <a:solidFill>
                  <a:srgbClr val="7E7E7E"/>
                </a:solidFill>
                <a:latin typeface="Arial"/>
                <a:cs typeface="Arial"/>
              </a:rPr>
              <a:t>for</a:t>
            </a:r>
            <a:r>
              <a:rPr sz="1000" spc="-3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statements.</a:t>
            </a:r>
            <a:r>
              <a:rPr sz="1000" spc="-55" dirty="0">
                <a:solidFill>
                  <a:srgbClr val="7E7E7E"/>
                </a:solidFill>
                <a:latin typeface="Arial"/>
                <a:cs typeface="Arial"/>
              </a:rPr>
              <a:t> </a:t>
            </a:r>
            <a:r>
              <a:rPr sz="1000" dirty="0">
                <a:solidFill>
                  <a:srgbClr val="7E7E7E"/>
                </a:solidFill>
                <a:latin typeface="Arial"/>
                <a:cs typeface="Arial"/>
              </a:rPr>
              <a:t>Statements</a:t>
            </a:r>
            <a:r>
              <a:rPr sz="1000" spc="-55" dirty="0">
                <a:solidFill>
                  <a:srgbClr val="7E7E7E"/>
                </a:solidFill>
                <a:latin typeface="Arial"/>
                <a:cs typeface="Arial"/>
              </a:rPr>
              <a:t> </a:t>
            </a:r>
            <a:r>
              <a:rPr sz="1000" dirty="0">
                <a:solidFill>
                  <a:srgbClr val="7E7E7E"/>
                </a:solidFill>
                <a:latin typeface="Arial"/>
                <a:cs typeface="Arial"/>
              </a:rPr>
              <a:t>which</a:t>
            </a:r>
            <a:r>
              <a:rPr sz="1000" spc="-5" dirty="0">
                <a:solidFill>
                  <a:srgbClr val="7E7E7E"/>
                </a:solidFill>
                <a:latin typeface="Arial"/>
                <a:cs typeface="Arial"/>
              </a:rPr>
              <a:t> </a:t>
            </a:r>
            <a:r>
              <a:rPr sz="1000" dirty="0">
                <a:solidFill>
                  <a:srgbClr val="7E7E7E"/>
                </a:solidFill>
                <a:latin typeface="Arial"/>
                <a:cs typeface="Arial"/>
              </a:rPr>
              <a:t>can</a:t>
            </a:r>
            <a:r>
              <a:rPr sz="1000" spc="-40" dirty="0">
                <a:solidFill>
                  <a:srgbClr val="7E7E7E"/>
                </a:solidFill>
                <a:latin typeface="Arial"/>
                <a:cs typeface="Arial"/>
              </a:rPr>
              <a:t> </a:t>
            </a:r>
            <a:r>
              <a:rPr sz="1000" spc="-25" dirty="0">
                <a:solidFill>
                  <a:srgbClr val="7E7E7E"/>
                </a:solidFill>
                <a:latin typeface="Arial"/>
                <a:cs typeface="Arial"/>
              </a:rPr>
              <a:t>be </a:t>
            </a:r>
            <a:r>
              <a:rPr sz="1000" dirty="0">
                <a:solidFill>
                  <a:srgbClr val="7E7E7E"/>
                </a:solidFill>
                <a:latin typeface="Arial"/>
                <a:cs typeface="Arial"/>
              </a:rPr>
              <a:t>compared</a:t>
            </a:r>
            <a:r>
              <a:rPr sz="1000" spc="-50" dirty="0">
                <a:solidFill>
                  <a:srgbClr val="7E7E7E"/>
                </a:solidFill>
                <a:latin typeface="Arial"/>
                <a:cs typeface="Arial"/>
              </a:rPr>
              <a:t> </a:t>
            </a:r>
            <a:r>
              <a:rPr sz="1000" dirty="0">
                <a:solidFill>
                  <a:srgbClr val="7E7E7E"/>
                </a:solidFill>
                <a:latin typeface="Arial"/>
                <a:cs typeface="Arial"/>
              </a:rPr>
              <a:t>are</a:t>
            </a:r>
            <a:r>
              <a:rPr sz="1000" spc="-35" dirty="0">
                <a:solidFill>
                  <a:srgbClr val="7E7E7E"/>
                </a:solidFill>
                <a:latin typeface="Arial"/>
                <a:cs typeface="Arial"/>
              </a:rPr>
              <a:t> </a:t>
            </a:r>
            <a:r>
              <a:rPr sz="1000" dirty="0">
                <a:solidFill>
                  <a:srgbClr val="7E7E7E"/>
                </a:solidFill>
                <a:latin typeface="Arial"/>
                <a:cs typeface="Arial"/>
              </a:rPr>
              <a:t>shown</a:t>
            </a:r>
            <a:r>
              <a:rPr sz="1000" spc="-15" dirty="0">
                <a:solidFill>
                  <a:srgbClr val="7E7E7E"/>
                </a:solidFill>
                <a:latin typeface="Arial"/>
                <a:cs typeface="Arial"/>
              </a:rPr>
              <a:t> </a:t>
            </a: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backets</a:t>
            </a:r>
            <a:r>
              <a:rPr sz="1000" spc="-45" dirty="0">
                <a:solidFill>
                  <a:srgbClr val="7E7E7E"/>
                </a:solidFill>
                <a:latin typeface="Arial"/>
                <a:cs typeface="Arial"/>
              </a:rPr>
              <a:t> </a:t>
            </a:r>
            <a:r>
              <a:rPr sz="1000" dirty="0">
                <a:solidFill>
                  <a:srgbClr val="7E7E7E"/>
                </a:solidFill>
                <a:latin typeface="Arial"/>
                <a:cs typeface="Arial"/>
              </a:rPr>
              <a:t>where</a:t>
            </a:r>
            <a:r>
              <a:rPr sz="1000" spc="-15" dirty="0">
                <a:solidFill>
                  <a:srgbClr val="7E7E7E"/>
                </a:solidFill>
                <a:latin typeface="Arial"/>
                <a:cs typeface="Arial"/>
              </a:rPr>
              <a:t> </a:t>
            </a:r>
            <a:r>
              <a:rPr sz="1000" spc="-10" dirty="0">
                <a:solidFill>
                  <a:srgbClr val="7E7E7E"/>
                </a:solidFill>
                <a:latin typeface="Arial"/>
                <a:cs typeface="Arial"/>
              </a:rPr>
              <a:t>available.</a:t>
            </a:r>
            <a:endParaRPr sz="1000">
              <a:latin typeface="Arial"/>
              <a:cs typeface="Arial"/>
            </a:endParaRPr>
          </a:p>
        </p:txBody>
      </p:sp>
      <p:sp>
        <p:nvSpPr>
          <p:cNvPr id="56" name="object 5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96</a:t>
            </a:r>
            <a:endParaRPr sz="1800">
              <a:latin typeface="Calibri"/>
              <a:cs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6348" y="248792"/>
            <a:ext cx="11318240" cy="84836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A</a:t>
            </a:r>
            <a:r>
              <a:rPr spc="-105" dirty="0">
                <a:solidFill>
                  <a:srgbClr val="5C5B5A"/>
                </a:solidFill>
              </a:rPr>
              <a:t> </a:t>
            </a:r>
            <a:r>
              <a:rPr dirty="0">
                <a:solidFill>
                  <a:srgbClr val="5C5B5A"/>
                </a:solidFill>
              </a:rPr>
              <a:t>quarter</a:t>
            </a:r>
            <a:r>
              <a:rPr spc="-30" dirty="0">
                <a:solidFill>
                  <a:srgbClr val="5C5B5A"/>
                </a:solidFill>
              </a:rPr>
              <a:t> </a:t>
            </a:r>
            <a:r>
              <a:rPr dirty="0">
                <a:solidFill>
                  <a:srgbClr val="5C5B5A"/>
                </a:solidFill>
              </a:rPr>
              <a:t>of</a:t>
            </a:r>
            <a:r>
              <a:rPr spc="-30" dirty="0">
                <a:solidFill>
                  <a:srgbClr val="5C5B5A"/>
                </a:solidFill>
              </a:rPr>
              <a:t> </a:t>
            </a:r>
            <a:r>
              <a:rPr dirty="0">
                <a:solidFill>
                  <a:srgbClr val="5C5B5A"/>
                </a:solidFill>
              </a:rPr>
              <a:t>respondents</a:t>
            </a:r>
            <a:r>
              <a:rPr spc="-35" dirty="0">
                <a:solidFill>
                  <a:srgbClr val="5C5B5A"/>
                </a:solidFill>
              </a:rPr>
              <a:t> </a:t>
            </a:r>
            <a:r>
              <a:rPr dirty="0">
                <a:solidFill>
                  <a:srgbClr val="5C5B5A"/>
                </a:solidFill>
              </a:rPr>
              <a:t>are</a:t>
            </a:r>
            <a:r>
              <a:rPr spc="-30" dirty="0">
                <a:solidFill>
                  <a:srgbClr val="5C5B5A"/>
                </a:solidFill>
              </a:rPr>
              <a:t> </a:t>
            </a:r>
            <a:r>
              <a:rPr dirty="0"/>
              <a:t>using</a:t>
            </a:r>
            <a:r>
              <a:rPr spc="-35" dirty="0"/>
              <a:t> </a:t>
            </a:r>
            <a:r>
              <a:rPr dirty="0"/>
              <a:t>their</a:t>
            </a:r>
            <a:r>
              <a:rPr spc="-30" dirty="0"/>
              <a:t> </a:t>
            </a:r>
            <a:r>
              <a:rPr dirty="0"/>
              <a:t>savings</a:t>
            </a:r>
            <a:r>
              <a:rPr spc="10" dirty="0"/>
              <a:t> </a:t>
            </a:r>
            <a:r>
              <a:rPr dirty="0">
                <a:solidFill>
                  <a:srgbClr val="5C5B5A"/>
                </a:solidFill>
              </a:rPr>
              <a:t>due</a:t>
            </a:r>
            <a:r>
              <a:rPr spc="-50" dirty="0">
                <a:solidFill>
                  <a:srgbClr val="5C5B5A"/>
                </a:solidFill>
              </a:rPr>
              <a:t> </a:t>
            </a:r>
            <a:r>
              <a:rPr dirty="0">
                <a:solidFill>
                  <a:srgbClr val="5C5B5A"/>
                </a:solidFill>
              </a:rPr>
              <a:t>to</a:t>
            </a:r>
            <a:r>
              <a:rPr spc="-30" dirty="0">
                <a:solidFill>
                  <a:srgbClr val="5C5B5A"/>
                </a:solidFill>
              </a:rPr>
              <a:t> </a:t>
            </a:r>
            <a:r>
              <a:rPr dirty="0">
                <a:solidFill>
                  <a:srgbClr val="5C5B5A"/>
                </a:solidFill>
              </a:rPr>
              <a:t>the</a:t>
            </a:r>
            <a:r>
              <a:rPr spc="-35" dirty="0">
                <a:solidFill>
                  <a:srgbClr val="5C5B5A"/>
                </a:solidFill>
              </a:rPr>
              <a:t> </a:t>
            </a:r>
            <a:r>
              <a:rPr dirty="0">
                <a:solidFill>
                  <a:srgbClr val="5C5B5A"/>
                </a:solidFill>
              </a:rPr>
              <a:t>increased</a:t>
            </a:r>
            <a:r>
              <a:rPr spc="-15" dirty="0">
                <a:solidFill>
                  <a:srgbClr val="5C5B5A"/>
                </a:solidFill>
              </a:rPr>
              <a:t> </a:t>
            </a:r>
            <a:r>
              <a:rPr dirty="0">
                <a:solidFill>
                  <a:srgbClr val="5C5B5A"/>
                </a:solidFill>
              </a:rPr>
              <a:t>cost</a:t>
            </a:r>
            <a:r>
              <a:rPr spc="-35" dirty="0">
                <a:solidFill>
                  <a:srgbClr val="5C5B5A"/>
                </a:solidFill>
              </a:rPr>
              <a:t> </a:t>
            </a:r>
            <a:r>
              <a:rPr dirty="0">
                <a:solidFill>
                  <a:srgbClr val="5C5B5A"/>
                </a:solidFill>
              </a:rPr>
              <a:t>of</a:t>
            </a:r>
            <a:r>
              <a:rPr spc="-40" dirty="0">
                <a:solidFill>
                  <a:srgbClr val="5C5B5A"/>
                </a:solidFill>
              </a:rPr>
              <a:t> </a:t>
            </a:r>
            <a:r>
              <a:rPr dirty="0">
                <a:solidFill>
                  <a:srgbClr val="5C5B5A"/>
                </a:solidFill>
              </a:rPr>
              <a:t>living</a:t>
            </a:r>
            <a:r>
              <a:rPr spc="-5" dirty="0">
                <a:solidFill>
                  <a:srgbClr val="5C5B5A"/>
                </a:solidFill>
              </a:rPr>
              <a:t> </a:t>
            </a:r>
            <a:r>
              <a:rPr dirty="0">
                <a:solidFill>
                  <a:srgbClr val="5C5B5A"/>
                </a:solidFill>
              </a:rPr>
              <a:t>–</a:t>
            </a:r>
            <a:r>
              <a:rPr spc="-40" dirty="0">
                <a:solidFill>
                  <a:srgbClr val="5C5B5A"/>
                </a:solidFill>
              </a:rPr>
              <a:t> </a:t>
            </a:r>
            <a:r>
              <a:rPr dirty="0">
                <a:solidFill>
                  <a:srgbClr val="5C5B5A"/>
                </a:solidFill>
              </a:rPr>
              <a:t>having </a:t>
            </a:r>
            <a:r>
              <a:rPr spc="-10" dirty="0">
                <a:solidFill>
                  <a:srgbClr val="5C5B5A"/>
                </a:solidFill>
              </a:rPr>
              <a:t>fallen </a:t>
            </a:r>
            <a:r>
              <a:rPr dirty="0">
                <a:solidFill>
                  <a:srgbClr val="5C5B5A"/>
                </a:solidFill>
              </a:rPr>
              <a:t>significantly</a:t>
            </a:r>
            <a:r>
              <a:rPr spc="-40" dirty="0">
                <a:solidFill>
                  <a:srgbClr val="5C5B5A"/>
                </a:solidFill>
              </a:rPr>
              <a:t> </a:t>
            </a:r>
            <a:r>
              <a:rPr dirty="0">
                <a:solidFill>
                  <a:srgbClr val="5C5B5A"/>
                </a:solidFill>
              </a:rPr>
              <a:t>since</a:t>
            </a:r>
            <a:r>
              <a:rPr spc="-25" dirty="0">
                <a:solidFill>
                  <a:srgbClr val="5C5B5A"/>
                </a:solidFill>
              </a:rPr>
              <a:t> </a:t>
            </a:r>
            <a:r>
              <a:rPr dirty="0">
                <a:solidFill>
                  <a:srgbClr val="5C5B5A"/>
                </a:solidFill>
              </a:rPr>
              <a:t>October</a:t>
            </a:r>
            <a:r>
              <a:rPr spc="-30" dirty="0">
                <a:solidFill>
                  <a:srgbClr val="5C5B5A"/>
                </a:solidFill>
              </a:rPr>
              <a:t> </a:t>
            </a:r>
            <a:r>
              <a:rPr dirty="0">
                <a:solidFill>
                  <a:srgbClr val="5C5B5A"/>
                </a:solidFill>
              </a:rPr>
              <a:t>2024.</a:t>
            </a:r>
            <a:r>
              <a:rPr spc="-5" dirty="0">
                <a:solidFill>
                  <a:srgbClr val="5C5B5A"/>
                </a:solidFill>
              </a:rPr>
              <a:t> </a:t>
            </a:r>
            <a:r>
              <a:rPr dirty="0">
                <a:solidFill>
                  <a:srgbClr val="5C5B5A"/>
                </a:solidFill>
              </a:rPr>
              <a:t>Significantly</a:t>
            </a:r>
            <a:r>
              <a:rPr spc="-45" dirty="0">
                <a:solidFill>
                  <a:srgbClr val="5C5B5A"/>
                </a:solidFill>
              </a:rPr>
              <a:t> </a:t>
            </a:r>
            <a:r>
              <a:rPr dirty="0">
                <a:solidFill>
                  <a:srgbClr val="5C5B5A"/>
                </a:solidFill>
              </a:rPr>
              <a:t>more</a:t>
            </a:r>
            <a:r>
              <a:rPr spc="-10" dirty="0">
                <a:solidFill>
                  <a:srgbClr val="5C5B5A"/>
                </a:solidFill>
              </a:rPr>
              <a:t> </a:t>
            </a:r>
            <a:r>
              <a:rPr dirty="0">
                <a:solidFill>
                  <a:srgbClr val="5C5B5A"/>
                </a:solidFill>
              </a:rPr>
              <a:t>people</a:t>
            </a:r>
            <a:r>
              <a:rPr spc="-25" dirty="0">
                <a:solidFill>
                  <a:srgbClr val="5C5B5A"/>
                </a:solidFill>
              </a:rPr>
              <a:t> </a:t>
            </a:r>
            <a:r>
              <a:rPr dirty="0">
                <a:solidFill>
                  <a:srgbClr val="5C5B5A"/>
                </a:solidFill>
              </a:rPr>
              <a:t>are</a:t>
            </a:r>
            <a:r>
              <a:rPr spc="-20" dirty="0">
                <a:solidFill>
                  <a:srgbClr val="5C5B5A"/>
                </a:solidFill>
              </a:rPr>
              <a:t> </a:t>
            </a:r>
            <a:r>
              <a:rPr dirty="0">
                <a:solidFill>
                  <a:srgbClr val="5C5B5A"/>
                </a:solidFill>
              </a:rPr>
              <a:t>looking</a:t>
            </a:r>
            <a:r>
              <a:rPr spc="-35" dirty="0">
                <a:solidFill>
                  <a:srgbClr val="5C5B5A"/>
                </a:solidFill>
              </a:rPr>
              <a:t> </a:t>
            </a:r>
            <a:r>
              <a:rPr dirty="0">
                <a:solidFill>
                  <a:srgbClr val="5C5B5A"/>
                </a:solidFill>
              </a:rPr>
              <a:t>for</a:t>
            </a:r>
            <a:r>
              <a:rPr spc="10" dirty="0">
                <a:solidFill>
                  <a:srgbClr val="5C5B5A"/>
                </a:solidFill>
              </a:rPr>
              <a:t> </a:t>
            </a:r>
            <a:r>
              <a:rPr dirty="0"/>
              <a:t>safe,</a:t>
            </a:r>
            <a:r>
              <a:rPr spc="-15" dirty="0"/>
              <a:t> </a:t>
            </a:r>
            <a:r>
              <a:rPr dirty="0"/>
              <a:t>warm</a:t>
            </a:r>
            <a:r>
              <a:rPr spc="-45" dirty="0"/>
              <a:t> </a:t>
            </a:r>
            <a:r>
              <a:rPr dirty="0"/>
              <a:t>and</a:t>
            </a:r>
            <a:r>
              <a:rPr spc="-15" dirty="0"/>
              <a:t> </a:t>
            </a:r>
            <a:r>
              <a:rPr dirty="0"/>
              <a:t>free</a:t>
            </a:r>
            <a:r>
              <a:rPr spc="-15" dirty="0"/>
              <a:t> </a:t>
            </a:r>
            <a:r>
              <a:rPr dirty="0"/>
              <a:t>places</a:t>
            </a:r>
            <a:r>
              <a:rPr spc="-20" dirty="0"/>
              <a:t> </a:t>
            </a:r>
            <a:r>
              <a:rPr spc="-25" dirty="0">
                <a:solidFill>
                  <a:srgbClr val="5C5B5A"/>
                </a:solidFill>
              </a:rPr>
              <a:t>in </a:t>
            </a:r>
            <a:r>
              <a:rPr dirty="0">
                <a:solidFill>
                  <a:srgbClr val="5C5B5A"/>
                </a:solidFill>
              </a:rPr>
              <a:t>December</a:t>
            </a:r>
            <a:r>
              <a:rPr spc="-40" dirty="0">
                <a:solidFill>
                  <a:srgbClr val="5C5B5A"/>
                </a:solidFill>
              </a:rPr>
              <a:t> </a:t>
            </a:r>
            <a:r>
              <a:rPr spc="-20" dirty="0">
                <a:solidFill>
                  <a:srgbClr val="5C5B5A"/>
                </a:solidFill>
              </a:rPr>
              <a:t>2024</a:t>
            </a:r>
          </a:p>
        </p:txBody>
      </p:sp>
      <p:sp>
        <p:nvSpPr>
          <p:cNvPr id="3" name="object 3"/>
          <p:cNvSpPr txBox="1"/>
          <p:nvPr/>
        </p:nvSpPr>
        <p:spPr>
          <a:xfrm>
            <a:off x="2836545" y="1584451"/>
            <a:ext cx="701548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Which</a:t>
            </a:r>
            <a:r>
              <a:rPr sz="1400" b="1" spc="-4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these,</a:t>
            </a:r>
            <a:r>
              <a:rPr sz="1400" b="1" spc="-50" dirty="0">
                <a:solidFill>
                  <a:srgbClr val="5C5B5A"/>
                </a:solidFill>
                <a:latin typeface="Arial"/>
                <a:cs typeface="Arial"/>
              </a:rPr>
              <a:t> </a:t>
            </a:r>
            <a:r>
              <a:rPr sz="1400" b="1" dirty="0">
                <a:solidFill>
                  <a:srgbClr val="5C5B5A"/>
                </a:solidFill>
                <a:latin typeface="Arial"/>
                <a:cs typeface="Arial"/>
              </a:rPr>
              <a:t>if</a:t>
            </a:r>
            <a:r>
              <a:rPr sz="1400" b="1" spc="-40" dirty="0">
                <a:solidFill>
                  <a:srgbClr val="5C5B5A"/>
                </a:solidFill>
                <a:latin typeface="Arial"/>
                <a:cs typeface="Arial"/>
              </a:rPr>
              <a:t> </a:t>
            </a:r>
            <a:r>
              <a:rPr sz="1400" b="1" spc="-20" dirty="0">
                <a:solidFill>
                  <a:srgbClr val="5C5B5A"/>
                </a:solidFill>
                <a:latin typeface="Arial"/>
                <a:cs typeface="Arial"/>
              </a:rPr>
              <a:t>any,</a:t>
            </a:r>
            <a:r>
              <a:rPr sz="1400" b="1" spc="5" dirty="0">
                <a:solidFill>
                  <a:srgbClr val="5C5B5A"/>
                </a:solidFill>
                <a:latin typeface="Arial"/>
                <a:cs typeface="Arial"/>
              </a:rPr>
              <a:t> </a:t>
            </a:r>
            <a:r>
              <a:rPr sz="1400" b="1" dirty="0">
                <a:solidFill>
                  <a:srgbClr val="5C5B5A"/>
                </a:solidFill>
                <a:latin typeface="Arial"/>
                <a:cs typeface="Arial"/>
              </a:rPr>
              <a:t>are</a:t>
            </a:r>
            <a:r>
              <a:rPr sz="1400" b="1" spc="-35"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doing</a:t>
            </a:r>
            <a:r>
              <a:rPr sz="1400" b="1" spc="-55" dirty="0">
                <a:solidFill>
                  <a:srgbClr val="5C5B5A"/>
                </a:solidFill>
                <a:latin typeface="Arial"/>
                <a:cs typeface="Arial"/>
              </a:rPr>
              <a:t> </a:t>
            </a:r>
            <a:r>
              <a:rPr sz="1400" b="1" dirty="0">
                <a:solidFill>
                  <a:srgbClr val="5C5B5A"/>
                </a:solidFill>
                <a:latin typeface="Arial"/>
                <a:cs typeface="Arial"/>
              </a:rPr>
              <a:t>because</a:t>
            </a:r>
            <a:r>
              <a:rPr sz="1400" b="1" spc="-45" dirty="0">
                <a:solidFill>
                  <a:srgbClr val="5C5B5A"/>
                </a:solidFill>
                <a:latin typeface="Arial"/>
                <a:cs typeface="Arial"/>
              </a:rPr>
              <a:t> </a:t>
            </a:r>
            <a:r>
              <a:rPr sz="1400" b="1" dirty="0">
                <a:solidFill>
                  <a:srgbClr val="5C5B5A"/>
                </a:solidFill>
                <a:latin typeface="Arial"/>
                <a:cs typeface="Arial"/>
              </a:rPr>
              <a:t>of</a:t>
            </a:r>
            <a:r>
              <a:rPr sz="1400" b="1" spc="-30"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increases</a:t>
            </a:r>
            <a:r>
              <a:rPr sz="1400" b="1" spc="-65" dirty="0">
                <a:solidFill>
                  <a:srgbClr val="5C5B5A"/>
                </a:solidFill>
                <a:latin typeface="Arial"/>
                <a:cs typeface="Arial"/>
              </a:rPr>
              <a:t> </a:t>
            </a:r>
            <a:r>
              <a:rPr sz="1400" b="1" dirty="0">
                <a:solidFill>
                  <a:srgbClr val="5C5B5A"/>
                </a:solidFill>
                <a:latin typeface="Arial"/>
                <a:cs typeface="Arial"/>
              </a:rPr>
              <a:t>in</a:t>
            </a:r>
            <a:r>
              <a:rPr sz="1400" b="1" spc="-45" dirty="0">
                <a:solidFill>
                  <a:srgbClr val="5C5B5A"/>
                </a:solidFill>
                <a:latin typeface="Arial"/>
                <a:cs typeface="Arial"/>
              </a:rPr>
              <a:t> </a:t>
            </a:r>
            <a:r>
              <a:rPr sz="1400" b="1" dirty="0">
                <a:solidFill>
                  <a:srgbClr val="5C5B5A"/>
                </a:solidFill>
                <a:latin typeface="Arial"/>
                <a:cs typeface="Arial"/>
              </a:rPr>
              <a:t>the</a:t>
            </a:r>
            <a:r>
              <a:rPr sz="1400" b="1" spc="-30" dirty="0">
                <a:solidFill>
                  <a:srgbClr val="5C5B5A"/>
                </a:solidFill>
                <a:latin typeface="Arial"/>
                <a:cs typeface="Arial"/>
              </a:rPr>
              <a:t> </a:t>
            </a:r>
            <a:r>
              <a:rPr sz="1400" b="1" dirty="0">
                <a:solidFill>
                  <a:srgbClr val="5C5B5A"/>
                </a:solidFill>
                <a:latin typeface="Arial"/>
                <a:cs typeface="Arial"/>
              </a:rPr>
              <a:t>cost</a:t>
            </a:r>
            <a:r>
              <a:rPr sz="1400" b="1" spc="-50"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spc="-10" dirty="0">
                <a:solidFill>
                  <a:srgbClr val="5C5B5A"/>
                </a:solidFill>
                <a:latin typeface="Arial"/>
                <a:cs typeface="Arial"/>
              </a:rPr>
              <a:t>living?</a:t>
            </a:r>
            <a:endParaRPr sz="1400">
              <a:latin typeface="Arial"/>
              <a:cs typeface="Arial"/>
            </a:endParaRPr>
          </a:p>
        </p:txBody>
      </p:sp>
      <p:grpSp>
        <p:nvGrpSpPr>
          <p:cNvPr id="4" name="object 4"/>
          <p:cNvGrpSpPr/>
          <p:nvPr/>
        </p:nvGrpSpPr>
        <p:grpSpPr>
          <a:xfrm>
            <a:off x="3227323" y="2273173"/>
            <a:ext cx="7800340" cy="1106805"/>
            <a:chOff x="3227323" y="2273173"/>
            <a:chExt cx="7800340" cy="1106805"/>
          </a:xfrm>
        </p:grpSpPr>
        <p:sp>
          <p:nvSpPr>
            <p:cNvPr id="5" name="object 5"/>
            <p:cNvSpPr/>
            <p:nvPr/>
          </p:nvSpPr>
          <p:spPr>
            <a:xfrm>
              <a:off x="3315715" y="2369185"/>
              <a:ext cx="7665720" cy="969010"/>
            </a:xfrm>
            <a:custGeom>
              <a:avLst/>
              <a:gdLst/>
              <a:ahLst/>
              <a:cxnLst/>
              <a:rect l="l" t="t" r="r" b="b"/>
              <a:pathLst>
                <a:path w="7665720" h="969010">
                  <a:moveTo>
                    <a:pt x="0" y="0"/>
                  </a:moveTo>
                  <a:lnTo>
                    <a:pt x="49774" y="5550"/>
                  </a:lnTo>
                  <a:lnTo>
                    <a:pt x="99549" y="10777"/>
                  </a:lnTo>
                  <a:lnTo>
                    <a:pt x="149324" y="15769"/>
                  </a:lnTo>
                  <a:lnTo>
                    <a:pt x="199099" y="20613"/>
                  </a:lnTo>
                  <a:lnTo>
                    <a:pt x="248874" y="25399"/>
                  </a:lnTo>
                  <a:lnTo>
                    <a:pt x="298649" y="30214"/>
                  </a:lnTo>
                  <a:lnTo>
                    <a:pt x="348424" y="35147"/>
                  </a:lnTo>
                  <a:lnTo>
                    <a:pt x="398199" y="40286"/>
                  </a:lnTo>
                  <a:lnTo>
                    <a:pt x="447974" y="45719"/>
                  </a:lnTo>
                  <a:lnTo>
                    <a:pt x="497749" y="51534"/>
                  </a:lnTo>
                  <a:lnTo>
                    <a:pt x="547524" y="57821"/>
                  </a:lnTo>
                  <a:lnTo>
                    <a:pt x="597299" y="64667"/>
                  </a:lnTo>
                  <a:lnTo>
                    <a:pt x="647074" y="72161"/>
                  </a:lnTo>
                  <a:lnTo>
                    <a:pt x="696849" y="80390"/>
                  </a:lnTo>
                  <a:lnTo>
                    <a:pt x="746623" y="89767"/>
                  </a:lnTo>
                  <a:lnTo>
                    <a:pt x="796398" y="100520"/>
                  </a:lnTo>
                  <a:lnTo>
                    <a:pt x="846173" y="112387"/>
                  </a:lnTo>
                  <a:lnTo>
                    <a:pt x="895948" y="125103"/>
                  </a:lnTo>
                  <a:lnTo>
                    <a:pt x="945723" y="138407"/>
                  </a:lnTo>
                  <a:lnTo>
                    <a:pt x="995498" y="152033"/>
                  </a:lnTo>
                  <a:lnTo>
                    <a:pt x="1045273" y="165719"/>
                  </a:lnTo>
                  <a:lnTo>
                    <a:pt x="1095048" y="179200"/>
                  </a:lnTo>
                  <a:lnTo>
                    <a:pt x="1144823" y="192214"/>
                  </a:lnTo>
                  <a:lnTo>
                    <a:pt x="1194598" y="204497"/>
                  </a:lnTo>
                  <a:lnTo>
                    <a:pt x="1244373" y="215785"/>
                  </a:lnTo>
                  <a:lnTo>
                    <a:pt x="1294148" y="225815"/>
                  </a:lnTo>
                  <a:lnTo>
                    <a:pt x="1343923" y="234323"/>
                  </a:lnTo>
                  <a:lnTo>
                    <a:pt x="1393698" y="241045"/>
                  </a:lnTo>
                  <a:lnTo>
                    <a:pt x="1443472" y="245807"/>
                  </a:lnTo>
                  <a:lnTo>
                    <a:pt x="1493247" y="248783"/>
                  </a:lnTo>
                  <a:lnTo>
                    <a:pt x="1543022" y="250237"/>
                  </a:lnTo>
                  <a:lnTo>
                    <a:pt x="1592797" y="250432"/>
                  </a:lnTo>
                  <a:lnTo>
                    <a:pt x="1642572" y="249630"/>
                  </a:lnTo>
                  <a:lnTo>
                    <a:pt x="1692347" y="248097"/>
                  </a:lnTo>
                  <a:lnTo>
                    <a:pt x="1742122" y="246094"/>
                  </a:lnTo>
                  <a:lnTo>
                    <a:pt x="1791897" y="243885"/>
                  </a:lnTo>
                  <a:lnTo>
                    <a:pt x="1841672" y="241733"/>
                  </a:lnTo>
                  <a:lnTo>
                    <a:pt x="1891447" y="239901"/>
                  </a:lnTo>
                  <a:lnTo>
                    <a:pt x="1941222" y="238654"/>
                  </a:lnTo>
                  <a:lnTo>
                    <a:pt x="1990997" y="238253"/>
                  </a:lnTo>
                  <a:lnTo>
                    <a:pt x="2040772" y="238962"/>
                  </a:lnTo>
                  <a:lnTo>
                    <a:pt x="2090547" y="241045"/>
                  </a:lnTo>
                  <a:lnTo>
                    <a:pt x="2140321" y="244681"/>
                  </a:lnTo>
                  <a:lnTo>
                    <a:pt x="2190096" y="249697"/>
                  </a:lnTo>
                  <a:lnTo>
                    <a:pt x="2239871" y="255830"/>
                  </a:lnTo>
                  <a:lnTo>
                    <a:pt x="2289646" y="262815"/>
                  </a:lnTo>
                  <a:lnTo>
                    <a:pt x="2339421" y="270388"/>
                  </a:lnTo>
                  <a:lnTo>
                    <a:pt x="2389196" y="278285"/>
                  </a:lnTo>
                  <a:lnTo>
                    <a:pt x="2438971" y="286242"/>
                  </a:lnTo>
                  <a:lnTo>
                    <a:pt x="2488746" y="293995"/>
                  </a:lnTo>
                  <a:lnTo>
                    <a:pt x="2538521" y="301279"/>
                  </a:lnTo>
                  <a:lnTo>
                    <a:pt x="2588296" y="307832"/>
                  </a:lnTo>
                  <a:lnTo>
                    <a:pt x="2638071" y="313388"/>
                  </a:lnTo>
                  <a:lnTo>
                    <a:pt x="2687846" y="317683"/>
                  </a:lnTo>
                  <a:lnTo>
                    <a:pt x="2737621" y="320454"/>
                  </a:lnTo>
                  <a:lnTo>
                    <a:pt x="2787396" y="321437"/>
                  </a:lnTo>
                  <a:lnTo>
                    <a:pt x="2837145" y="319884"/>
                  </a:lnTo>
                  <a:lnTo>
                    <a:pt x="2886898" y="315577"/>
                  </a:lnTo>
                  <a:lnTo>
                    <a:pt x="2936655" y="309044"/>
                  </a:lnTo>
                  <a:lnTo>
                    <a:pt x="2986414" y="300811"/>
                  </a:lnTo>
                  <a:lnTo>
                    <a:pt x="3036177" y="291407"/>
                  </a:lnTo>
                  <a:lnTo>
                    <a:pt x="3085942" y="281358"/>
                  </a:lnTo>
                  <a:lnTo>
                    <a:pt x="3135709" y="271192"/>
                  </a:lnTo>
                  <a:lnTo>
                    <a:pt x="3185478" y="261436"/>
                  </a:lnTo>
                  <a:lnTo>
                    <a:pt x="3235249" y="252618"/>
                  </a:lnTo>
                  <a:lnTo>
                    <a:pt x="3285021" y="245264"/>
                  </a:lnTo>
                  <a:lnTo>
                    <a:pt x="3334794" y="239903"/>
                  </a:lnTo>
                  <a:lnTo>
                    <a:pt x="3384568" y="237061"/>
                  </a:lnTo>
                  <a:lnTo>
                    <a:pt x="3434343" y="237266"/>
                  </a:lnTo>
                  <a:lnTo>
                    <a:pt x="3484117" y="241045"/>
                  </a:lnTo>
                  <a:lnTo>
                    <a:pt x="3530574" y="247285"/>
                  </a:lnTo>
                  <a:lnTo>
                    <a:pt x="3577031" y="255239"/>
                  </a:lnTo>
                  <a:lnTo>
                    <a:pt x="3623487" y="264834"/>
                  </a:lnTo>
                  <a:lnTo>
                    <a:pt x="3669944" y="276000"/>
                  </a:lnTo>
                  <a:lnTo>
                    <a:pt x="3716401" y="288666"/>
                  </a:lnTo>
                  <a:lnTo>
                    <a:pt x="3762857" y="302759"/>
                  </a:lnTo>
                  <a:lnTo>
                    <a:pt x="3809314" y="318210"/>
                  </a:lnTo>
                  <a:lnTo>
                    <a:pt x="3855770" y="334945"/>
                  </a:lnTo>
                  <a:lnTo>
                    <a:pt x="3902227" y="352895"/>
                  </a:lnTo>
                  <a:lnTo>
                    <a:pt x="3948684" y="371987"/>
                  </a:lnTo>
                  <a:lnTo>
                    <a:pt x="3995140" y="392151"/>
                  </a:lnTo>
                  <a:lnTo>
                    <a:pt x="4041597" y="413314"/>
                  </a:lnTo>
                  <a:lnTo>
                    <a:pt x="4088053" y="435407"/>
                  </a:lnTo>
                  <a:lnTo>
                    <a:pt x="4134510" y="458356"/>
                  </a:lnTo>
                  <a:lnTo>
                    <a:pt x="4180966" y="482091"/>
                  </a:lnTo>
                  <a:lnTo>
                    <a:pt x="4219680" y="503956"/>
                  </a:lnTo>
                  <a:lnTo>
                    <a:pt x="4258394" y="529046"/>
                  </a:lnTo>
                  <a:lnTo>
                    <a:pt x="4297108" y="556863"/>
                  </a:lnTo>
                  <a:lnTo>
                    <a:pt x="4335822" y="586913"/>
                  </a:lnTo>
                  <a:lnTo>
                    <a:pt x="4374536" y="618700"/>
                  </a:lnTo>
                  <a:lnTo>
                    <a:pt x="4413249" y="651726"/>
                  </a:lnTo>
                  <a:lnTo>
                    <a:pt x="4451963" y="685496"/>
                  </a:lnTo>
                  <a:lnTo>
                    <a:pt x="4490677" y="719514"/>
                  </a:lnTo>
                  <a:lnTo>
                    <a:pt x="4529391" y="753284"/>
                  </a:lnTo>
                  <a:lnTo>
                    <a:pt x="4568105" y="786310"/>
                  </a:lnTo>
                  <a:lnTo>
                    <a:pt x="4606819" y="818095"/>
                  </a:lnTo>
                  <a:lnTo>
                    <a:pt x="4645532" y="848143"/>
                  </a:lnTo>
                  <a:lnTo>
                    <a:pt x="4684246" y="875959"/>
                  </a:lnTo>
                  <a:lnTo>
                    <a:pt x="4722960" y="901046"/>
                  </a:lnTo>
                  <a:lnTo>
                    <a:pt x="4761674" y="922908"/>
                  </a:lnTo>
                  <a:lnTo>
                    <a:pt x="4800388" y="941049"/>
                  </a:lnTo>
                  <a:lnTo>
                    <a:pt x="4839102" y="954973"/>
                  </a:lnTo>
                  <a:lnTo>
                    <a:pt x="4877816" y="964184"/>
                  </a:lnTo>
                  <a:lnTo>
                    <a:pt x="4921369" y="968531"/>
                  </a:lnTo>
                  <a:lnTo>
                    <a:pt x="4964922" y="966994"/>
                  </a:lnTo>
                  <a:lnTo>
                    <a:pt x="5008475" y="960280"/>
                  </a:lnTo>
                  <a:lnTo>
                    <a:pt x="5052028" y="949094"/>
                  </a:lnTo>
                  <a:lnTo>
                    <a:pt x="5095581" y="934143"/>
                  </a:lnTo>
                  <a:lnTo>
                    <a:pt x="5139134" y="916133"/>
                  </a:lnTo>
                  <a:lnTo>
                    <a:pt x="5182687" y="895770"/>
                  </a:lnTo>
                  <a:lnTo>
                    <a:pt x="5226240" y="873759"/>
                  </a:lnTo>
                  <a:lnTo>
                    <a:pt x="5269793" y="850809"/>
                  </a:lnTo>
                  <a:lnTo>
                    <a:pt x="5313346" y="827624"/>
                  </a:lnTo>
                  <a:lnTo>
                    <a:pt x="5356899" y="804910"/>
                  </a:lnTo>
                  <a:lnTo>
                    <a:pt x="5400452" y="783375"/>
                  </a:lnTo>
                  <a:lnTo>
                    <a:pt x="5444005" y="763724"/>
                  </a:lnTo>
                  <a:lnTo>
                    <a:pt x="5487558" y="746663"/>
                  </a:lnTo>
                  <a:lnTo>
                    <a:pt x="5531111" y="732899"/>
                  </a:lnTo>
                  <a:lnTo>
                    <a:pt x="5574665" y="723138"/>
                  </a:lnTo>
                  <a:lnTo>
                    <a:pt x="5624439" y="715722"/>
                  </a:lnTo>
                  <a:lnTo>
                    <a:pt x="5674214" y="710501"/>
                  </a:lnTo>
                  <a:lnTo>
                    <a:pt x="5723989" y="707210"/>
                  </a:lnTo>
                  <a:lnTo>
                    <a:pt x="5773764" y="705587"/>
                  </a:lnTo>
                  <a:lnTo>
                    <a:pt x="5823539" y="705368"/>
                  </a:lnTo>
                  <a:lnTo>
                    <a:pt x="5873314" y="706289"/>
                  </a:lnTo>
                  <a:lnTo>
                    <a:pt x="5923089" y="708088"/>
                  </a:lnTo>
                  <a:lnTo>
                    <a:pt x="5972864" y="710501"/>
                  </a:lnTo>
                  <a:lnTo>
                    <a:pt x="6022639" y="713265"/>
                  </a:lnTo>
                  <a:lnTo>
                    <a:pt x="6072414" y="716117"/>
                  </a:lnTo>
                  <a:lnTo>
                    <a:pt x="6122189" y="718794"/>
                  </a:lnTo>
                  <a:lnTo>
                    <a:pt x="6171964" y="721031"/>
                  </a:lnTo>
                  <a:lnTo>
                    <a:pt x="6221739" y="722567"/>
                  </a:lnTo>
                  <a:lnTo>
                    <a:pt x="6271514" y="723138"/>
                  </a:lnTo>
                  <a:lnTo>
                    <a:pt x="6321288" y="722567"/>
                  </a:lnTo>
                  <a:lnTo>
                    <a:pt x="6371063" y="721031"/>
                  </a:lnTo>
                  <a:lnTo>
                    <a:pt x="6420838" y="718794"/>
                  </a:lnTo>
                  <a:lnTo>
                    <a:pt x="6470613" y="716117"/>
                  </a:lnTo>
                  <a:lnTo>
                    <a:pt x="6520388" y="713265"/>
                  </a:lnTo>
                  <a:lnTo>
                    <a:pt x="6570163" y="710501"/>
                  </a:lnTo>
                  <a:lnTo>
                    <a:pt x="6619938" y="708088"/>
                  </a:lnTo>
                  <a:lnTo>
                    <a:pt x="6669713" y="706289"/>
                  </a:lnTo>
                  <a:lnTo>
                    <a:pt x="6719488" y="705368"/>
                  </a:lnTo>
                  <a:lnTo>
                    <a:pt x="6769263" y="705587"/>
                  </a:lnTo>
                  <a:lnTo>
                    <a:pt x="6819038" y="707210"/>
                  </a:lnTo>
                  <a:lnTo>
                    <a:pt x="6868813" y="710501"/>
                  </a:lnTo>
                  <a:lnTo>
                    <a:pt x="6918588" y="715722"/>
                  </a:lnTo>
                  <a:lnTo>
                    <a:pt x="6968363" y="723138"/>
                  </a:lnTo>
                  <a:lnTo>
                    <a:pt x="7014819" y="732200"/>
                  </a:lnTo>
                  <a:lnTo>
                    <a:pt x="7061276" y="743192"/>
                  </a:lnTo>
                  <a:lnTo>
                    <a:pt x="7107732" y="755899"/>
                  </a:lnTo>
                  <a:lnTo>
                    <a:pt x="7154189" y="770108"/>
                  </a:lnTo>
                  <a:lnTo>
                    <a:pt x="7200646" y="785603"/>
                  </a:lnTo>
                  <a:lnTo>
                    <a:pt x="7247102" y="802170"/>
                  </a:lnTo>
                  <a:lnTo>
                    <a:pt x="7293559" y="819596"/>
                  </a:lnTo>
                  <a:lnTo>
                    <a:pt x="7340015" y="837665"/>
                  </a:lnTo>
                  <a:lnTo>
                    <a:pt x="7386472" y="856164"/>
                  </a:lnTo>
                  <a:lnTo>
                    <a:pt x="7432929" y="874879"/>
                  </a:lnTo>
                  <a:lnTo>
                    <a:pt x="7479385" y="893595"/>
                  </a:lnTo>
                  <a:lnTo>
                    <a:pt x="7525842" y="912097"/>
                  </a:lnTo>
                  <a:lnTo>
                    <a:pt x="7572298" y="930172"/>
                  </a:lnTo>
                  <a:lnTo>
                    <a:pt x="7618755" y="947606"/>
                  </a:lnTo>
                  <a:lnTo>
                    <a:pt x="7665211" y="964184"/>
                  </a:lnTo>
                </a:path>
              </a:pathLst>
            </a:custGeom>
            <a:ln w="38099">
              <a:solidFill>
                <a:srgbClr val="843B0C"/>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268217" y="2321814"/>
              <a:ext cx="94742" cy="94741"/>
            </a:xfrm>
            <a:prstGeom prst="rect">
              <a:avLst/>
            </a:prstGeom>
          </p:spPr>
        </p:pic>
        <p:pic>
          <p:nvPicPr>
            <p:cNvPr id="7" name="object 7"/>
            <p:cNvPicPr/>
            <p:nvPr/>
          </p:nvPicPr>
          <p:blipFill>
            <a:blip r:embed="rId3" cstate="print"/>
            <a:stretch>
              <a:fillRect/>
            </a:stretch>
          </p:blipFill>
          <p:spPr>
            <a:xfrm>
              <a:off x="3964685" y="2401062"/>
              <a:ext cx="94741" cy="94741"/>
            </a:xfrm>
            <a:prstGeom prst="rect">
              <a:avLst/>
            </a:prstGeom>
          </p:spPr>
        </p:pic>
        <p:pic>
          <p:nvPicPr>
            <p:cNvPr id="8" name="object 8"/>
            <p:cNvPicPr/>
            <p:nvPr/>
          </p:nvPicPr>
          <p:blipFill>
            <a:blip r:embed="rId3" cstate="print"/>
            <a:stretch>
              <a:fillRect/>
            </a:stretch>
          </p:blipFill>
          <p:spPr>
            <a:xfrm>
              <a:off x="4661153" y="2562606"/>
              <a:ext cx="94742" cy="94742"/>
            </a:xfrm>
            <a:prstGeom prst="rect">
              <a:avLst/>
            </a:prstGeom>
          </p:spPr>
        </p:pic>
        <p:pic>
          <p:nvPicPr>
            <p:cNvPr id="9" name="object 9"/>
            <p:cNvPicPr/>
            <p:nvPr/>
          </p:nvPicPr>
          <p:blipFill>
            <a:blip r:embed="rId3" cstate="print"/>
            <a:stretch>
              <a:fillRect/>
            </a:stretch>
          </p:blipFill>
          <p:spPr>
            <a:xfrm>
              <a:off x="5357622" y="2562606"/>
              <a:ext cx="94741" cy="94742"/>
            </a:xfrm>
            <a:prstGeom prst="rect">
              <a:avLst/>
            </a:prstGeom>
          </p:spPr>
        </p:pic>
        <p:pic>
          <p:nvPicPr>
            <p:cNvPr id="10" name="object 10"/>
            <p:cNvPicPr/>
            <p:nvPr/>
          </p:nvPicPr>
          <p:blipFill>
            <a:blip r:embed="rId4" cstate="print"/>
            <a:stretch>
              <a:fillRect/>
            </a:stretch>
          </p:blipFill>
          <p:spPr>
            <a:xfrm>
              <a:off x="6055613" y="2641854"/>
              <a:ext cx="94741" cy="94742"/>
            </a:xfrm>
            <a:prstGeom prst="rect">
              <a:avLst/>
            </a:prstGeom>
          </p:spPr>
        </p:pic>
        <p:pic>
          <p:nvPicPr>
            <p:cNvPr id="11" name="object 11"/>
            <p:cNvPicPr/>
            <p:nvPr/>
          </p:nvPicPr>
          <p:blipFill>
            <a:blip r:embed="rId3" cstate="print"/>
            <a:stretch>
              <a:fillRect/>
            </a:stretch>
          </p:blipFill>
          <p:spPr>
            <a:xfrm>
              <a:off x="6752082" y="2562606"/>
              <a:ext cx="94742" cy="94742"/>
            </a:xfrm>
            <a:prstGeom prst="rect">
              <a:avLst/>
            </a:prstGeom>
          </p:spPr>
        </p:pic>
        <p:pic>
          <p:nvPicPr>
            <p:cNvPr id="12" name="object 12"/>
            <p:cNvPicPr/>
            <p:nvPr/>
          </p:nvPicPr>
          <p:blipFill>
            <a:blip r:embed="rId3" cstate="print"/>
            <a:stretch>
              <a:fillRect/>
            </a:stretch>
          </p:blipFill>
          <p:spPr>
            <a:xfrm>
              <a:off x="7448550" y="2803398"/>
              <a:ext cx="94742" cy="94741"/>
            </a:xfrm>
            <a:prstGeom prst="rect">
              <a:avLst/>
            </a:prstGeom>
          </p:spPr>
        </p:pic>
        <p:pic>
          <p:nvPicPr>
            <p:cNvPr id="13" name="object 13"/>
            <p:cNvPicPr/>
            <p:nvPr/>
          </p:nvPicPr>
          <p:blipFill>
            <a:blip r:embed="rId3" cstate="print"/>
            <a:stretch>
              <a:fillRect/>
            </a:stretch>
          </p:blipFill>
          <p:spPr>
            <a:xfrm>
              <a:off x="8145017" y="3284982"/>
              <a:ext cx="94741" cy="94741"/>
            </a:xfrm>
            <a:prstGeom prst="rect">
              <a:avLst/>
            </a:prstGeom>
          </p:spPr>
        </p:pic>
        <p:pic>
          <p:nvPicPr>
            <p:cNvPr id="14" name="object 14"/>
            <p:cNvPicPr/>
            <p:nvPr/>
          </p:nvPicPr>
          <p:blipFill>
            <a:blip r:embed="rId3" cstate="print"/>
            <a:stretch>
              <a:fillRect/>
            </a:stretch>
          </p:blipFill>
          <p:spPr>
            <a:xfrm>
              <a:off x="8843009" y="3044190"/>
              <a:ext cx="94742" cy="94742"/>
            </a:xfrm>
            <a:prstGeom prst="rect">
              <a:avLst/>
            </a:prstGeom>
          </p:spPr>
        </p:pic>
        <p:pic>
          <p:nvPicPr>
            <p:cNvPr id="15" name="object 15"/>
            <p:cNvPicPr/>
            <p:nvPr/>
          </p:nvPicPr>
          <p:blipFill>
            <a:blip r:embed="rId3" cstate="print"/>
            <a:stretch>
              <a:fillRect/>
            </a:stretch>
          </p:blipFill>
          <p:spPr>
            <a:xfrm>
              <a:off x="9539477" y="3044190"/>
              <a:ext cx="94742" cy="94742"/>
            </a:xfrm>
            <a:prstGeom prst="rect">
              <a:avLst/>
            </a:prstGeom>
          </p:spPr>
        </p:pic>
        <p:pic>
          <p:nvPicPr>
            <p:cNvPr id="16" name="object 16"/>
            <p:cNvPicPr/>
            <p:nvPr/>
          </p:nvPicPr>
          <p:blipFill>
            <a:blip r:embed="rId3" cstate="print"/>
            <a:stretch>
              <a:fillRect/>
            </a:stretch>
          </p:blipFill>
          <p:spPr>
            <a:xfrm>
              <a:off x="10235945" y="3044190"/>
              <a:ext cx="94742" cy="94742"/>
            </a:xfrm>
            <a:prstGeom prst="rect">
              <a:avLst/>
            </a:prstGeom>
          </p:spPr>
        </p:pic>
        <p:pic>
          <p:nvPicPr>
            <p:cNvPr id="17" name="object 17"/>
            <p:cNvPicPr/>
            <p:nvPr/>
          </p:nvPicPr>
          <p:blipFill>
            <a:blip r:embed="rId4" cstate="print"/>
            <a:stretch>
              <a:fillRect/>
            </a:stretch>
          </p:blipFill>
          <p:spPr>
            <a:xfrm>
              <a:off x="10932414" y="3284982"/>
              <a:ext cx="94741" cy="94741"/>
            </a:xfrm>
            <a:prstGeom prst="rect">
              <a:avLst/>
            </a:prstGeom>
          </p:spPr>
        </p:pic>
        <p:sp>
          <p:nvSpPr>
            <p:cNvPr id="18" name="object 18"/>
            <p:cNvSpPr/>
            <p:nvPr/>
          </p:nvSpPr>
          <p:spPr>
            <a:xfrm>
              <a:off x="3230498" y="2276348"/>
              <a:ext cx="5004435" cy="1057275"/>
            </a:xfrm>
            <a:custGeom>
              <a:avLst/>
              <a:gdLst/>
              <a:ahLst/>
              <a:cxnLst/>
              <a:rect l="l" t="t" r="r" b="b"/>
              <a:pathLst>
                <a:path w="5004434" h="1057275">
                  <a:moveTo>
                    <a:pt x="85216" y="92837"/>
                  </a:moveTo>
                  <a:lnTo>
                    <a:pt x="56768" y="0"/>
                  </a:lnTo>
                  <a:lnTo>
                    <a:pt x="0" y="0"/>
                  </a:lnTo>
                </a:path>
                <a:path w="5004434" h="1057275">
                  <a:moveTo>
                    <a:pt x="4963033" y="1057021"/>
                  </a:moveTo>
                  <a:lnTo>
                    <a:pt x="5004434" y="997076"/>
                  </a:lnTo>
                </a:path>
              </a:pathLst>
            </a:custGeom>
            <a:ln w="6350">
              <a:solidFill>
                <a:srgbClr val="000000"/>
              </a:solidFill>
            </a:ln>
          </p:spPr>
          <p:txBody>
            <a:bodyPr wrap="square" lIns="0" tIns="0" rIns="0" bIns="0" rtlCol="0"/>
            <a:lstStyle/>
            <a:p>
              <a:endParaRPr/>
            </a:p>
          </p:txBody>
        </p:sp>
      </p:grpSp>
      <p:pic>
        <p:nvPicPr>
          <p:cNvPr id="19" name="object 19"/>
          <p:cNvPicPr/>
          <p:nvPr/>
        </p:nvPicPr>
        <p:blipFill>
          <a:blip r:embed="rId5" cstate="print"/>
          <a:stretch>
            <a:fillRect/>
          </a:stretch>
        </p:blipFill>
        <p:spPr>
          <a:xfrm>
            <a:off x="3231642" y="3446526"/>
            <a:ext cx="8029702" cy="1620266"/>
          </a:xfrm>
          <a:prstGeom prst="rect">
            <a:avLst/>
          </a:prstGeom>
        </p:spPr>
      </p:pic>
      <p:sp>
        <p:nvSpPr>
          <p:cNvPr id="20" name="object 20"/>
          <p:cNvSpPr txBox="1"/>
          <p:nvPr/>
        </p:nvSpPr>
        <p:spPr>
          <a:xfrm>
            <a:off x="2912745" y="2163571"/>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36%</a:t>
            </a:r>
            <a:endParaRPr sz="1200">
              <a:latin typeface="Calibri"/>
              <a:cs typeface="Calibri"/>
            </a:endParaRPr>
          </a:p>
        </p:txBody>
      </p:sp>
      <p:sp>
        <p:nvSpPr>
          <p:cNvPr id="21" name="object 21"/>
          <p:cNvSpPr txBox="1"/>
          <p:nvPr/>
        </p:nvSpPr>
        <p:spPr>
          <a:xfrm>
            <a:off x="5956808" y="2383282"/>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32%</a:t>
            </a:r>
            <a:endParaRPr sz="1200">
              <a:latin typeface="Calibri"/>
              <a:cs typeface="Calibri"/>
            </a:endParaRPr>
          </a:p>
        </p:txBody>
      </p:sp>
      <p:sp>
        <p:nvSpPr>
          <p:cNvPr id="22" name="object 22"/>
          <p:cNvSpPr txBox="1"/>
          <p:nvPr/>
        </p:nvSpPr>
        <p:spPr>
          <a:xfrm>
            <a:off x="7438770" y="257352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30%</a:t>
            </a:r>
            <a:endParaRPr sz="1200">
              <a:latin typeface="Calibri"/>
              <a:cs typeface="Calibri"/>
            </a:endParaRPr>
          </a:p>
        </p:txBody>
      </p:sp>
      <p:sp>
        <p:nvSpPr>
          <p:cNvPr id="23" name="object 23"/>
          <p:cNvSpPr txBox="1"/>
          <p:nvPr/>
        </p:nvSpPr>
        <p:spPr>
          <a:xfrm>
            <a:off x="8088883" y="3048761"/>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24%</a:t>
            </a:r>
            <a:endParaRPr sz="1200">
              <a:latin typeface="Calibri"/>
              <a:cs typeface="Calibri"/>
            </a:endParaRPr>
          </a:p>
        </p:txBody>
      </p:sp>
      <p:sp>
        <p:nvSpPr>
          <p:cNvPr id="24" name="object 24"/>
          <p:cNvSpPr txBox="1"/>
          <p:nvPr/>
        </p:nvSpPr>
        <p:spPr>
          <a:xfrm>
            <a:off x="8744457" y="2785109"/>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27%</a:t>
            </a:r>
            <a:endParaRPr sz="1200">
              <a:latin typeface="Calibri"/>
              <a:cs typeface="Calibri"/>
            </a:endParaRPr>
          </a:p>
        </p:txBody>
      </p:sp>
      <p:sp>
        <p:nvSpPr>
          <p:cNvPr id="25" name="object 25"/>
          <p:cNvSpPr txBox="1"/>
          <p:nvPr/>
        </p:nvSpPr>
        <p:spPr>
          <a:xfrm>
            <a:off x="9441306" y="2785109"/>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27%</a:t>
            </a:r>
            <a:endParaRPr sz="1200">
              <a:latin typeface="Calibri"/>
              <a:cs typeface="Calibri"/>
            </a:endParaRPr>
          </a:p>
        </p:txBody>
      </p:sp>
      <p:sp>
        <p:nvSpPr>
          <p:cNvPr id="26" name="object 26"/>
          <p:cNvSpPr txBox="1"/>
          <p:nvPr/>
        </p:nvSpPr>
        <p:spPr>
          <a:xfrm>
            <a:off x="10138409" y="2785109"/>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27%</a:t>
            </a:r>
            <a:endParaRPr sz="1200">
              <a:latin typeface="Calibri"/>
              <a:cs typeface="Calibri"/>
            </a:endParaRPr>
          </a:p>
        </p:txBody>
      </p:sp>
      <p:sp>
        <p:nvSpPr>
          <p:cNvPr id="27" name="object 27"/>
          <p:cNvSpPr txBox="1"/>
          <p:nvPr/>
        </p:nvSpPr>
        <p:spPr>
          <a:xfrm>
            <a:off x="10638535" y="3026155"/>
            <a:ext cx="687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843B0C"/>
                </a:solidFill>
                <a:latin typeface="Calibri"/>
                <a:cs typeface="Calibri"/>
              </a:rPr>
              <a:t>24%</a:t>
            </a:r>
            <a:r>
              <a:rPr sz="1200" b="1" spc="-35" dirty="0">
                <a:solidFill>
                  <a:srgbClr val="843B0C"/>
                </a:solidFill>
                <a:latin typeface="Calibri"/>
                <a:cs typeface="Calibri"/>
              </a:rPr>
              <a:t> </a:t>
            </a:r>
            <a:r>
              <a:rPr sz="1200" b="1" spc="-10" dirty="0">
                <a:solidFill>
                  <a:srgbClr val="843B0C"/>
                </a:solidFill>
                <a:latin typeface="Calibri"/>
                <a:cs typeface="Calibri"/>
              </a:rPr>
              <a:t>(27%)</a:t>
            </a:r>
            <a:endParaRPr sz="1200">
              <a:latin typeface="Calibri"/>
              <a:cs typeface="Calibri"/>
            </a:endParaRPr>
          </a:p>
        </p:txBody>
      </p:sp>
      <p:sp>
        <p:nvSpPr>
          <p:cNvPr id="28" name="object 28"/>
          <p:cNvSpPr txBox="1"/>
          <p:nvPr/>
        </p:nvSpPr>
        <p:spPr>
          <a:xfrm>
            <a:off x="2915539" y="3384930"/>
            <a:ext cx="294640" cy="365760"/>
          </a:xfrm>
          <a:prstGeom prst="rect">
            <a:avLst/>
          </a:prstGeom>
        </p:spPr>
        <p:txBody>
          <a:bodyPr vert="horz" wrap="square" lIns="0" tIns="12700" rIns="0" bIns="0" rtlCol="0">
            <a:spAutoFit/>
          </a:bodyPr>
          <a:lstStyle/>
          <a:p>
            <a:pPr marL="13970">
              <a:lnSpc>
                <a:spcPts val="1340"/>
              </a:lnSpc>
              <a:spcBef>
                <a:spcPts val="100"/>
              </a:spcBef>
            </a:pPr>
            <a:r>
              <a:rPr sz="1200" b="1" spc="-25" dirty="0">
                <a:solidFill>
                  <a:srgbClr val="C55A11"/>
                </a:solidFill>
                <a:latin typeface="Calibri"/>
                <a:cs typeface="Calibri"/>
              </a:rPr>
              <a:t>22%</a:t>
            </a:r>
            <a:endParaRPr sz="1200">
              <a:latin typeface="Calibri"/>
              <a:cs typeface="Calibri"/>
            </a:endParaRPr>
          </a:p>
          <a:p>
            <a:pPr marL="12700">
              <a:lnSpc>
                <a:spcPts val="1340"/>
              </a:lnSpc>
            </a:pPr>
            <a:r>
              <a:rPr sz="1200" b="1" spc="-25" dirty="0">
                <a:solidFill>
                  <a:srgbClr val="EC7C30"/>
                </a:solidFill>
                <a:latin typeface="Calibri"/>
                <a:cs typeface="Calibri"/>
              </a:rPr>
              <a:t>20%</a:t>
            </a:r>
            <a:endParaRPr sz="1200">
              <a:latin typeface="Calibri"/>
              <a:cs typeface="Calibri"/>
            </a:endParaRPr>
          </a:p>
        </p:txBody>
      </p:sp>
      <p:sp>
        <p:nvSpPr>
          <p:cNvPr id="29" name="object 29"/>
          <p:cNvSpPr txBox="1"/>
          <p:nvPr/>
        </p:nvSpPr>
        <p:spPr>
          <a:xfrm>
            <a:off x="5953505" y="377113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EC7C30"/>
                </a:solidFill>
                <a:latin typeface="Calibri"/>
                <a:cs typeface="Calibri"/>
              </a:rPr>
              <a:t>19%</a:t>
            </a:r>
            <a:endParaRPr sz="1200">
              <a:latin typeface="Calibri"/>
              <a:cs typeface="Calibri"/>
            </a:endParaRPr>
          </a:p>
        </p:txBody>
      </p:sp>
      <p:sp>
        <p:nvSpPr>
          <p:cNvPr id="30" name="object 30"/>
          <p:cNvSpPr txBox="1"/>
          <p:nvPr/>
        </p:nvSpPr>
        <p:spPr>
          <a:xfrm>
            <a:off x="7388097" y="3944492"/>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EC7C30"/>
                </a:solidFill>
                <a:latin typeface="Calibri"/>
                <a:cs typeface="Calibri"/>
              </a:rPr>
              <a:t>18%</a:t>
            </a:r>
            <a:endParaRPr sz="1200">
              <a:latin typeface="Calibri"/>
              <a:cs typeface="Calibri"/>
            </a:endParaRPr>
          </a:p>
        </p:txBody>
      </p:sp>
      <p:sp>
        <p:nvSpPr>
          <p:cNvPr id="31" name="object 31"/>
          <p:cNvSpPr txBox="1"/>
          <p:nvPr/>
        </p:nvSpPr>
        <p:spPr>
          <a:xfrm>
            <a:off x="8094344" y="373392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EC7C30"/>
                </a:solidFill>
                <a:latin typeface="Calibri"/>
                <a:cs typeface="Calibri"/>
              </a:rPr>
              <a:t>15%</a:t>
            </a:r>
            <a:endParaRPr sz="1200">
              <a:latin typeface="Calibri"/>
              <a:cs typeface="Calibri"/>
            </a:endParaRPr>
          </a:p>
        </p:txBody>
      </p:sp>
      <p:sp>
        <p:nvSpPr>
          <p:cNvPr id="32" name="object 32"/>
          <p:cNvSpPr txBox="1"/>
          <p:nvPr/>
        </p:nvSpPr>
        <p:spPr>
          <a:xfrm>
            <a:off x="8744457" y="358876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EC7C30"/>
                </a:solidFill>
                <a:latin typeface="Calibri"/>
                <a:cs typeface="Calibri"/>
              </a:rPr>
              <a:t>17%</a:t>
            </a:r>
            <a:endParaRPr sz="1200">
              <a:latin typeface="Calibri"/>
              <a:cs typeface="Calibri"/>
            </a:endParaRPr>
          </a:p>
        </p:txBody>
      </p:sp>
      <p:sp>
        <p:nvSpPr>
          <p:cNvPr id="33" name="object 33"/>
          <p:cNvSpPr txBox="1"/>
          <p:nvPr/>
        </p:nvSpPr>
        <p:spPr>
          <a:xfrm>
            <a:off x="9441306" y="3669029"/>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EC7C30"/>
                </a:solidFill>
                <a:latin typeface="Calibri"/>
                <a:cs typeface="Calibri"/>
              </a:rPr>
              <a:t>16%</a:t>
            </a:r>
            <a:endParaRPr sz="1200">
              <a:latin typeface="Calibri"/>
              <a:cs typeface="Calibri"/>
            </a:endParaRPr>
          </a:p>
        </p:txBody>
      </p:sp>
      <p:sp>
        <p:nvSpPr>
          <p:cNvPr id="34" name="object 34"/>
          <p:cNvSpPr txBox="1"/>
          <p:nvPr/>
        </p:nvSpPr>
        <p:spPr>
          <a:xfrm>
            <a:off x="10138409" y="358876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EC7C30"/>
                </a:solidFill>
                <a:latin typeface="Calibri"/>
                <a:cs typeface="Calibri"/>
              </a:rPr>
              <a:t>17%</a:t>
            </a:r>
            <a:endParaRPr sz="1200">
              <a:latin typeface="Calibri"/>
              <a:cs typeface="Calibri"/>
            </a:endParaRPr>
          </a:p>
        </p:txBody>
      </p:sp>
      <p:sp>
        <p:nvSpPr>
          <p:cNvPr id="35" name="object 35"/>
          <p:cNvSpPr txBox="1"/>
          <p:nvPr/>
        </p:nvSpPr>
        <p:spPr>
          <a:xfrm>
            <a:off x="10638535" y="3669029"/>
            <a:ext cx="687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EC7C30"/>
                </a:solidFill>
                <a:latin typeface="Calibri"/>
                <a:cs typeface="Calibri"/>
              </a:rPr>
              <a:t>16%</a:t>
            </a:r>
            <a:r>
              <a:rPr sz="1200" b="1" spc="-35" dirty="0">
                <a:solidFill>
                  <a:srgbClr val="EC7C30"/>
                </a:solidFill>
                <a:latin typeface="Calibri"/>
                <a:cs typeface="Calibri"/>
              </a:rPr>
              <a:t> </a:t>
            </a:r>
            <a:r>
              <a:rPr sz="1200" b="1" spc="-10" dirty="0">
                <a:solidFill>
                  <a:srgbClr val="EC7C30"/>
                </a:solidFill>
                <a:latin typeface="Calibri"/>
                <a:cs typeface="Calibri"/>
              </a:rPr>
              <a:t>(15%)</a:t>
            </a:r>
            <a:endParaRPr sz="1200">
              <a:latin typeface="Calibri"/>
              <a:cs typeface="Calibri"/>
            </a:endParaRPr>
          </a:p>
        </p:txBody>
      </p:sp>
      <p:sp>
        <p:nvSpPr>
          <p:cNvPr id="36" name="object 36"/>
          <p:cNvSpPr txBox="1"/>
          <p:nvPr/>
        </p:nvSpPr>
        <p:spPr>
          <a:xfrm>
            <a:off x="3905503" y="4701285"/>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4B083"/>
                </a:solidFill>
                <a:latin typeface="Calibri"/>
                <a:cs typeface="Calibri"/>
              </a:rPr>
              <a:t>8%</a:t>
            </a:r>
            <a:endParaRPr sz="1200">
              <a:latin typeface="Calibri"/>
              <a:cs typeface="Calibri"/>
            </a:endParaRPr>
          </a:p>
        </p:txBody>
      </p:sp>
      <p:sp>
        <p:nvSpPr>
          <p:cNvPr id="37" name="object 37"/>
          <p:cNvSpPr txBox="1"/>
          <p:nvPr/>
        </p:nvSpPr>
        <p:spPr>
          <a:xfrm>
            <a:off x="4602607" y="4781804"/>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4B083"/>
                </a:solidFill>
                <a:latin typeface="Calibri"/>
                <a:cs typeface="Calibri"/>
              </a:rPr>
              <a:t>7%</a:t>
            </a:r>
            <a:endParaRPr sz="1200">
              <a:latin typeface="Calibri"/>
              <a:cs typeface="Calibri"/>
            </a:endParaRPr>
          </a:p>
        </p:txBody>
      </p:sp>
      <p:sp>
        <p:nvSpPr>
          <p:cNvPr id="38" name="object 38"/>
          <p:cNvSpPr txBox="1"/>
          <p:nvPr/>
        </p:nvSpPr>
        <p:spPr>
          <a:xfrm>
            <a:off x="5940678" y="3372992"/>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20%</a:t>
            </a:r>
            <a:endParaRPr sz="1200">
              <a:latin typeface="Calibri"/>
              <a:cs typeface="Calibri"/>
            </a:endParaRPr>
          </a:p>
        </p:txBody>
      </p:sp>
      <p:sp>
        <p:nvSpPr>
          <p:cNvPr id="39" name="object 39"/>
          <p:cNvSpPr txBox="1"/>
          <p:nvPr/>
        </p:nvSpPr>
        <p:spPr>
          <a:xfrm>
            <a:off x="7413752" y="347446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18%</a:t>
            </a:r>
            <a:endParaRPr sz="1200">
              <a:latin typeface="Calibri"/>
              <a:cs typeface="Calibri"/>
            </a:endParaRPr>
          </a:p>
        </p:txBody>
      </p:sp>
      <p:sp>
        <p:nvSpPr>
          <p:cNvPr id="40" name="object 40"/>
          <p:cNvSpPr txBox="1"/>
          <p:nvPr/>
        </p:nvSpPr>
        <p:spPr>
          <a:xfrm>
            <a:off x="8120633" y="418071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10%</a:t>
            </a:r>
            <a:endParaRPr sz="1200">
              <a:latin typeface="Calibri"/>
              <a:cs typeface="Calibri"/>
            </a:endParaRPr>
          </a:p>
        </p:txBody>
      </p:sp>
      <p:sp>
        <p:nvSpPr>
          <p:cNvPr id="41" name="object 41"/>
          <p:cNvSpPr txBox="1"/>
          <p:nvPr/>
        </p:nvSpPr>
        <p:spPr>
          <a:xfrm>
            <a:off x="8772525" y="412584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11%</a:t>
            </a:r>
            <a:endParaRPr sz="1200">
              <a:latin typeface="Calibri"/>
              <a:cs typeface="Calibri"/>
            </a:endParaRPr>
          </a:p>
        </p:txBody>
      </p:sp>
      <p:sp>
        <p:nvSpPr>
          <p:cNvPr id="42" name="object 42"/>
          <p:cNvSpPr txBox="1"/>
          <p:nvPr/>
        </p:nvSpPr>
        <p:spPr>
          <a:xfrm>
            <a:off x="9442831" y="399262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13%</a:t>
            </a:r>
            <a:endParaRPr sz="1200">
              <a:latin typeface="Calibri"/>
              <a:cs typeface="Calibri"/>
            </a:endParaRPr>
          </a:p>
        </p:txBody>
      </p:sp>
      <p:sp>
        <p:nvSpPr>
          <p:cNvPr id="43" name="object 43"/>
          <p:cNvSpPr txBox="1"/>
          <p:nvPr/>
        </p:nvSpPr>
        <p:spPr>
          <a:xfrm>
            <a:off x="10128250" y="3994784"/>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12%</a:t>
            </a:r>
            <a:endParaRPr sz="1200">
              <a:latin typeface="Calibri"/>
              <a:cs typeface="Calibri"/>
            </a:endParaRPr>
          </a:p>
        </p:txBody>
      </p:sp>
      <p:sp>
        <p:nvSpPr>
          <p:cNvPr id="44" name="object 44"/>
          <p:cNvSpPr txBox="1"/>
          <p:nvPr/>
        </p:nvSpPr>
        <p:spPr>
          <a:xfrm>
            <a:off x="10952226" y="405815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12%</a:t>
            </a:r>
            <a:endParaRPr sz="1200">
              <a:latin typeface="Calibri"/>
              <a:cs typeface="Calibri"/>
            </a:endParaRPr>
          </a:p>
        </p:txBody>
      </p:sp>
      <p:sp>
        <p:nvSpPr>
          <p:cNvPr id="45" name="object 45"/>
          <p:cNvSpPr txBox="1"/>
          <p:nvPr/>
        </p:nvSpPr>
        <p:spPr>
          <a:xfrm>
            <a:off x="3689730" y="4332808"/>
            <a:ext cx="21526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C000"/>
                </a:solidFill>
                <a:latin typeface="Calibri"/>
                <a:cs typeface="Calibri"/>
              </a:rPr>
              <a:t>9%</a:t>
            </a:r>
            <a:endParaRPr sz="1200">
              <a:latin typeface="Calibri"/>
              <a:cs typeface="Calibri"/>
            </a:endParaRPr>
          </a:p>
        </p:txBody>
      </p:sp>
      <p:sp>
        <p:nvSpPr>
          <p:cNvPr id="46" name="object 46"/>
          <p:cNvSpPr txBox="1"/>
          <p:nvPr/>
        </p:nvSpPr>
        <p:spPr>
          <a:xfrm>
            <a:off x="5996432" y="4391990"/>
            <a:ext cx="21526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C000"/>
                </a:solidFill>
                <a:latin typeface="Calibri"/>
                <a:cs typeface="Calibri"/>
              </a:rPr>
              <a:t>7%</a:t>
            </a:r>
            <a:endParaRPr sz="1200">
              <a:latin typeface="Calibri"/>
              <a:cs typeface="Calibri"/>
            </a:endParaRPr>
          </a:p>
        </p:txBody>
      </p:sp>
      <p:sp>
        <p:nvSpPr>
          <p:cNvPr id="47" name="object 47"/>
          <p:cNvSpPr txBox="1"/>
          <p:nvPr/>
        </p:nvSpPr>
        <p:spPr>
          <a:xfrm>
            <a:off x="7390256" y="4391990"/>
            <a:ext cx="21526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C000"/>
                </a:solidFill>
                <a:latin typeface="Calibri"/>
                <a:cs typeface="Calibri"/>
              </a:rPr>
              <a:t>7%</a:t>
            </a:r>
            <a:endParaRPr sz="1200">
              <a:latin typeface="Calibri"/>
              <a:cs typeface="Calibri"/>
            </a:endParaRPr>
          </a:p>
        </p:txBody>
      </p:sp>
      <p:sp>
        <p:nvSpPr>
          <p:cNvPr id="48" name="object 48"/>
          <p:cNvSpPr txBox="1"/>
          <p:nvPr/>
        </p:nvSpPr>
        <p:spPr>
          <a:xfrm>
            <a:off x="10874756" y="4391990"/>
            <a:ext cx="21526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C000"/>
                </a:solidFill>
                <a:latin typeface="Calibri"/>
                <a:cs typeface="Calibri"/>
              </a:rPr>
              <a:t>7%</a:t>
            </a:r>
            <a:endParaRPr sz="1200">
              <a:latin typeface="Calibri"/>
              <a:cs typeface="Calibri"/>
            </a:endParaRPr>
          </a:p>
        </p:txBody>
      </p:sp>
      <p:graphicFrame>
        <p:nvGraphicFramePr>
          <p:cNvPr id="49" name="object 49"/>
          <p:cNvGraphicFramePr>
            <a:graphicFrameLocks noGrp="1"/>
          </p:cNvGraphicFramePr>
          <p:nvPr/>
        </p:nvGraphicFramePr>
        <p:xfrm>
          <a:off x="3056763" y="4567173"/>
          <a:ext cx="8264525" cy="1160145"/>
        </p:xfrm>
        <a:graphic>
          <a:graphicData uri="http://schemas.openxmlformats.org/drawingml/2006/table">
            <a:tbl>
              <a:tblPr firstRow="1" bandRow="1">
                <a:tableStyleId>{2D5ABB26-0587-4C30-8999-92F81FD0307C}</a:tableStyleId>
              </a:tblPr>
              <a:tblGrid>
                <a:gridCol w="601345">
                  <a:extLst>
                    <a:ext uri="{9D8B030D-6E8A-4147-A177-3AD203B41FA5}">
                      <a16:colId xmlns:a16="http://schemas.microsoft.com/office/drawing/2014/main" val="20000"/>
                    </a:ext>
                  </a:extLst>
                </a:gridCol>
                <a:gridCol w="707390">
                  <a:extLst>
                    <a:ext uri="{9D8B030D-6E8A-4147-A177-3AD203B41FA5}">
                      <a16:colId xmlns:a16="http://schemas.microsoft.com/office/drawing/2014/main" val="20001"/>
                    </a:ext>
                  </a:extLst>
                </a:gridCol>
                <a:gridCol w="1420495">
                  <a:extLst>
                    <a:ext uri="{9D8B030D-6E8A-4147-A177-3AD203B41FA5}">
                      <a16:colId xmlns:a16="http://schemas.microsoft.com/office/drawing/2014/main" val="20002"/>
                    </a:ext>
                  </a:extLst>
                </a:gridCol>
                <a:gridCol w="678180">
                  <a:extLst>
                    <a:ext uri="{9D8B030D-6E8A-4147-A177-3AD203B41FA5}">
                      <a16:colId xmlns:a16="http://schemas.microsoft.com/office/drawing/2014/main" val="20003"/>
                    </a:ext>
                  </a:extLst>
                </a:gridCol>
                <a:gridCol w="684529">
                  <a:extLst>
                    <a:ext uri="{9D8B030D-6E8A-4147-A177-3AD203B41FA5}">
                      <a16:colId xmlns:a16="http://schemas.microsoft.com/office/drawing/2014/main" val="20004"/>
                    </a:ext>
                  </a:extLst>
                </a:gridCol>
                <a:gridCol w="683260">
                  <a:extLst>
                    <a:ext uri="{9D8B030D-6E8A-4147-A177-3AD203B41FA5}">
                      <a16:colId xmlns:a16="http://schemas.microsoft.com/office/drawing/2014/main" val="20005"/>
                    </a:ext>
                  </a:extLst>
                </a:gridCol>
                <a:gridCol w="718820">
                  <a:extLst>
                    <a:ext uri="{9D8B030D-6E8A-4147-A177-3AD203B41FA5}">
                      <a16:colId xmlns:a16="http://schemas.microsoft.com/office/drawing/2014/main" val="20006"/>
                    </a:ext>
                  </a:extLst>
                </a:gridCol>
                <a:gridCol w="685164">
                  <a:extLst>
                    <a:ext uri="{9D8B030D-6E8A-4147-A177-3AD203B41FA5}">
                      <a16:colId xmlns:a16="http://schemas.microsoft.com/office/drawing/2014/main" val="20007"/>
                    </a:ext>
                  </a:extLst>
                </a:gridCol>
                <a:gridCol w="704214">
                  <a:extLst>
                    <a:ext uri="{9D8B030D-6E8A-4147-A177-3AD203B41FA5}">
                      <a16:colId xmlns:a16="http://schemas.microsoft.com/office/drawing/2014/main" val="20008"/>
                    </a:ext>
                  </a:extLst>
                </a:gridCol>
                <a:gridCol w="686434">
                  <a:extLst>
                    <a:ext uri="{9D8B030D-6E8A-4147-A177-3AD203B41FA5}">
                      <a16:colId xmlns:a16="http://schemas.microsoft.com/office/drawing/2014/main" val="20009"/>
                    </a:ext>
                  </a:extLst>
                </a:gridCol>
                <a:gridCol w="614679">
                  <a:extLst>
                    <a:ext uri="{9D8B030D-6E8A-4147-A177-3AD203B41FA5}">
                      <a16:colId xmlns:a16="http://schemas.microsoft.com/office/drawing/2014/main" val="20010"/>
                    </a:ext>
                  </a:extLst>
                </a:gridCol>
              </a:tblGrid>
              <a:tr h="770255">
                <a:tc gridSpan="7">
                  <a:txBody>
                    <a:bodyPr/>
                    <a:lstStyle/>
                    <a:p>
                      <a:pPr marR="179705" algn="r">
                        <a:lnSpc>
                          <a:spcPct val="100000"/>
                        </a:lnSpc>
                        <a:spcBef>
                          <a:spcPts val="720"/>
                        </a:spcBef>
                      </a:pPr>
                      <a:r>
                        <a:rPr sz="1200" b="1" spc="-25" dirty="0">
                          <a:solidFill>
                            <a:srgbClr val="FFC000"/>
                          </a:solidFill>
                          <a:latin typeface="Calibri"/>
                          <a:cs typeface="Calibri"/>
                        </a:rPr>
                        <a:t>4%</a:t>
                      </a:r>
                      <a:endParaRPr sz="1200">
                        <a:latin typeface="Calibri"/>
                        <a:cs typeface="Calibri"/>
                      </a:endParaRPr>
                    </a:p>
                    <a:p>
                      <a:pPr marL="2254885">
                        <a:lnSpc>
                          <a:spcPts val="1355"/>
                        </a:lnSpc>
                        <a:spcBef>
                          <a:spcPts val="260"/>
                        </a:spcBef>
                        <a:tabLst>
                          <a:tab pos="2952115" algn="l"/>
                          <a:tab pos="3648710" algn="l"/>
                          <a:tab pos="4345940" algn="l"/>
                        </a:tabLst>
                      </a:pPr>
                      <a:r>
                        <a:rPr sz="1200" b="1" spc="-25" dirty="0">
                          <a:solidFill>
                            <a:srgbClr val="F4B083"/>
                          </a:solidFill>
                          <a:latin typeface="Calibri"/>
                          <a:cs typeface="Calibri"/>
                        </a:rPr>
                        <a:t>6%</a:t>
                      </a:r>
                      <a:r>
                        <a:rPr sz="1200" b="1" dirty="0">
                          <a:solidFill>
                            <a:srgbClr val="F4B083"/>
                          </a:solidFill>
                          <a:latin typeface="Calibri"/>
                          <a:cs typeface="Calibri"/>
                        </a:rPr>
                        <a:t>	</a:t>
                      </a:r>
                      <a:r>
                        <a:rPr sz="1200" b="1" spc="-25" dirty="0">
                          <a:solidFill>
                            <a:srgbClr val="F4B083"/>
                          </a:solidFill>
                          <a:latin typeface="Calibri"/>
                          <a:cs typeface="Calibri"/>
                        </a:rPr>
                        <a:t>6%</a:t>
                      </a:r>
                      <a:r>
                        <a:rPr sz="1200" b="1" dirty="0">
                          <a:solidFill>
                            <a:srgbClr val="F4B083"/>
                          </a:solidFill>
                          <a:latin typeface="Calibri"/>
                          <a:cs typeface="Calibri"/>
                        </a:rPr>
                        <a:t>	</a:t>
                      </a:r>
                      <a:r>
                        <a:rPr sz="1200" b="1" spc="-25" dirty="0">
                          <a:solidFill>
                            <a:srgbClr val="F4B083"/>
                          </a:solidFill>
                          <a:latin typeface="Calibri"/>
                          <a:cs typeface="Calibri"/>
                        </a:rPr>
                        <a:t>6%</a:t>
                      </a:r>
                      <a:r>
                        <a:rPr sz="1200" b="1" dirty="0">
                          <a:solidFill>
                            <a:srgbClr val="F4B083"/>
                          </a:solidFill>
                          <a:latin typeface="Calibri"/>
                          <a:cs typeface="Calibri"/>
                        </a:rPr>
                        <a:t>	</a:t>
                      </a:r>
                      <a:r>
                        <a:rPr sz="1800" b="1" spc="-37" baseline="-30092" dirty="0">
                          <a:solidFill>
                            <a:srgbClr val="F4B083"/>
                          </a:solidFill>
                          <a:latin typeface="Calibri"/>
                          <a:cs typeface="Calibri"/>
                        </a:rPr>
                        <a:t>5%</a:t>
                      </a:r>
                      <a:endParaRPr sz="1800" baseline="-30092">
                        <a:latin typeface="Calibri"/>
                        <a:cs typeface="Calibri"/>
                      </a:endParaRPr>
                    </a:p>
                    <a:p>
                      <a:pPr marR="255904" algn="r">
                        <a:lnSpc>
                          <a:spcPts val="1355"/>
                        </a:lnSpc>
                      </a:pPr>
                      <a:r>
                        <a:rPr sz="1200" b="1" spc="-25" dirty="0">
                          <a:solidFill>
                            <a:srgbClr val="F4B083"/>
                          </a:solidFill>
                          <a:latin typeface="Calibri"/>
                          <a:cs typeface="Calibri"/>
                        </a:rPr>
                        <a:t>4%</a:t>
                      </a:r>
                      <a:endParaRPr sz="1200">
                        <a:latin typeface="Calibri"/>
                        <a:cs typeface="Calibri"/>
                      </a:endParaRPr>
                    </a:p>
                  </a:txBody>
                  <a:tcPr marL="0" marR="0" marT="9144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4130" algn="ctr">
                        <a:lnSpc>
                          <a:spcPct val="100000"/>
                        </a:lnSpc>
                        <a:spcBef>
                          <a:spcPts val="30"/>
                        </a:spcBef>
                      </a:pPr>
                      <a:r>
                        <a:rPr sz="1200" b="1" spc="-25" dirty="0">
                          <a:solidFill>
                            <a:srgbClr val="F4B083"/>
                          </a:solidFill>
                          <a:latin typeface="Calibri"/>
                          <a:cs typeface="Calibri"/>
                        </a:rPr>
                        <a:t>5%</a:t>
                      </a:r>
                      <a:endParaRPr sz="1200">
                        <a:latin typeface="Calibri"/>
                        <a:cs typeface="Calibri"/>
                      </a:endParaRPr>
                    </a:p>
                    <a:p>
                      <a:pPr>
                        <a:lnSpc>
                          <a:spcPct val="100000"/>
                        </a:lnSpc>
                        <a:spcBef>
                          <a:spcPts val="1305"/>
                        </a:spcBef>
                      </a:pPr>
                      <a:endParaRPr sz="1200">
                        <a:latin typeface="Times New Roman"/>
                        <a:cs typeface="Times New Roman"/>
                      </a:endParaRPr>
                    </a:p>
                    <a:p>
                      <a:pPr marL="41910" algn="ctr">
                        <a:lnSpc>
                          <a:spcPct val="100000"/>
                        </a:lnSpc>
                      </a:pPr>
                      <a:r>
                        <a:rPr sz="1200" b="1" spc="-25" dirty="0">
                          <a:solidFill>
                            <a:srgbClr val="FFC000"/>
                          </a:solidFill>
                          <a:latin typeface="Calibri"/>
                          <a:cs typeface="Calibri"/>
                        </a:rPr>
                        <a:t>3%</a:t>
                      </a:r>
                      <a:endParaRPr sz="1200">
                        <a:latin typeface="Calibri"/>
                        <a:cs typeface="Calibri"/>
                      </a:endParaRPr>
                    </a:p>
                  </a:txBody>
                  <a:tcPr marL="0" marR="0" marT="3810" marB="0"/>
                </a:tc>
                <a:tc gridSpan="3">
                  <a:txBody>
                    <a:bodyPr/>
                    <a:lstStyle/>
                    <a:p>
                      <a:pPr marL="258445">
                        <a:lnSpc>
                          <a:spcPts val="1140"/>
                        </a:lnSpc>
                        <a:tabLst>
                          <a:tab pos="981075" algn="l"/>
                        </a:tabLst>
                      </a:pPr>
                      <a:r>
                        <a:rPr sz="1200" b="1" spc="-25" dirty="0">
                          <a:solidFill>
                            <a:srgbClr val="F4B083"/>
                          </a:solidFill>
                          <a:latin typeface="Calibri"/>
                          <a:cs typeface="Calibri"/>
                        </a:rPr>
                        <a:t>6%</a:t>
                      </a:r>
                      <a:r>
                        <a:rPr sz="1200" b="1" dirty="0">
                          <a:solidFill>
                            <a:srgbClr val="F4B083"/>
                          </a:solidFill>
                          <a:latin typeface="Calibri"/>
                          <a:cs typeface="Calibri"/>
                        </a:rPr>
                        <a:t>	</a:t>
                      </a:r>
                      <a:r>
                        <a:rPr sz="1800" b="1" spc="-37" baseline="-34722" dirty="0">
                          <a:solidFill>
                            <a:srgbClr val="F4B083"/>
                          </a:solidFill>
                          <a:latin typeface="Calibri"/>
                          <a:cs typeface="Calibri"/>
                        </a:rPr>
                        <a:t>5%</a:t>
                      </a:r>
                      <a:endParaRPr sz="1800" baseline="-34722">
                        <a:latin typeface="Calibri"/>
                        <a:cs typeface="Calibri"/>
                      </a:endParaRPr>
                    </a:p>
                    <a:p>
                      <a:pPr>
                        <a:lnSpc>
                          <a:spcPct val="100000"/>
                        </a:lnSpc>
                        <a:spcBef>
                          <a:spcPts val="535"/>
                        </a:spcBef>
                      </a:pPr>
                      <a:endParaRPr sz="1200">
                        <a:latin typeface="Times New Roman"/>
                        <a:cs typeface="Times New Roman"/>
                      </a:endParaRPr>
                    </a:p>
                    <a:p>
                      <a:pPr marL="254635">
                        <a:lnSpc>
                          <a:spcPct val="100000"/>
                        </a:lnSpc>
                        <a:tabLst>
                          <a:tab pos="977265" algn="l"/>
                          <a:tab pos="1489710" algn="l"/>
                        </a:tabLst>
                      </a:pPr>
                      <a:r>
                        <a:rPr sz="1800" b="1" spc="-37" baseline="16203" dirty="0">
                          <a:solidFill>
                            <a:srgbClr val="FFC000"/>
                          </a:solidFill>
                          <a:latin typeface="Calibri"/>
                          <a:cs typeface="Calibri"/>
                        </a:rPr>
                        <a:t>5%</a:t>
                      </a:r>
                      <a:r>
                        <a:rPr sz="1800" b="1" baseline="16203" dirty="0">
                          <a:solidFill>
                            <a:srgbClr val="FFC000"/>
                          </a:solidFill>
                          <a:latin typeface="Calibri"/>
                          <a:cs typeface="Calibri"/>
                        </a:rPr>
                        <a:t>	</a:t>
                      </a:r>
                      <a:r>
                        <a:rPr sz="1800" b="1" spc="-37" baseline="6944" dirty="0">
                          <a:solidFill>
                            <a:srgbClr val="FFC000"/>
                          </a:solidFill>
                          <a:latin typeface="Calibri"/>
                          <a:cs typeface="Calibri"/>
                        </a:rPr>
                        <a:t>5%</a:t>
                      </a:r>
                      <a:r>
                        <a:rPr sz="1800" b="1" baseline="6944" dirty="0">
                          <a:solidFill>
                            <a:srgbClr val="FFC000"/>
                          </a:solidFill>
                          <a:latin typeface="Calibri"/>
                          <a:cs typeface="Calibri"/>
                        </a:rPr>
                        <a:t>	</a:t>
                      </a:r>
                      <a:r>
                        <a:rPr sz="1200" b="1" dirty="0">
                          <a:solidFill>
                            <a:srgbClr val="F4B083"/>
                          </a:solidFill>
                          <a:latin typeface="Calibri"/>
                          <a:cs typeface="Calibri"/>
                        </a:rPr>
                        <a:t>5%</a:t>
                      </a:r>
                      <a:r>
                        <a:rPr sz="1200" b="1" spc="-25" dirty="0">
                          <a:solidFill>
                            <a:srgbClr val="F4B083"/>
                          </a:solidFill>
                          <a:latin typeface="Calibri"/>
                          <a:cs typeface="Calibri"/>
                        </a:rPr>
                        <a:t> </a:t>
                      </a:r>
                      <a:r>
                        <a:rPr sz="1200" b="1" spc="-20" dirty="0">
                          <a:solidFill>
                            <a:srgbClr val="F4B083"/>
                          </a:solidFill>
                          <a:latin typeface="Calibri"/>
                          <a:cs typeface="Calibri"/>
                        </a:rPr>
                        <a:t>(2%)</a:t>
                      </a:r>
                      <a:endParaRPr sz="1200">
                        <a:latin typeface="Calibri"/>
                        <a:cs typeface="Calibri"/>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0979">
                <a:tc>
                  <a:txBody>
                    <a:bodyPr/>
                    <a:lstStyle/>
                    <a:p>
                      <a:pPr marR="75565" algn="ctr">
                        <a:lnSpc>
                          <a:spcPct val="100000"/>
                        </a:lnSpc>
                        <a:spcBef>
                          <a:spcPts val="110"/>
                        </a:spcBef>
                      </a:pPr>
                      <a:r>
                        <a:rPr sz="1200" b="1" dirty="0">
                          <a:solidFill>
                            <a:srgbClr val="585858"/>
                          </a:solidFill>
                          <a:latin typeface="Calibri"/>
                          <a:cs typeface="Calibri"/>
                        </a:rPr>
                        <a:t>Sep</a:t>
                      </a:r>
                      <a:r>
                        <a:rPr sz="1200" b="1" spc="-20" dirty="0">
                          <a:solidFill>
                            <a:srgbClr val="585858"/>
                          </a:solidFill>
                          <a:latin typeface="Calibri"/>
                          <a:cs typeface="Calibri"/>
                        </a:rPr>
                        <a:t> </a:t>
                      </a:r>
                      <a:r>
                        <a:rPr sz="1200" b="1" spc="-25" dirty="0">
                          <a:solidFill>
                            <a:srgbClr val="585858"/>
                          </a:solidFill>
                          <a:latin typeface="Calibri"/>
                          <a:cs typeface="Calibri"/>
                        </a:rPr>
                        <a:t>'22</a:t>
                      </a:r>
                      <a:endParaRPr sz="1200">
                        <a:latin typeface="Calibri"/>
                        <a:cs typeface="Calibri"/>
                      </a:endParaRPr>
                    </a:p>
                  </a:txBody>
                  <a:tcPr marL="0" marR="0" marT="13970" marB="0"/>
                </a:tc>
                <a:tc>
                  <a:txBody>
                    <a:bodyPr/>
                    <a:lstStyle/>
                    <a:p>
                      <a:pPr marL="1270" algn="ctr">
                        <a:lnSpc>
                          <a:spcPct val="100000"/>
                        </a:lnSpc>
                        <a:spcBef>
                          <a:spcPts val="110"/>
                        </a:spcBef>
                      </a:pPr>
                      <a:r>
                        <a:rPr sz="1200" b="1" dirty="0">
                          <a:solidFill>
                            <a:srgbClr val="585858"/>
                          </a:solidFill>
                          <a:latin typeface="Calibri"/>
                          <a:cs typeface="Calibri"/>
                        </a:rPr>
                        <a:t>Nov</a:t>
                      </a:r>
                      <a:r>
                        <a:rPr sz="1200" b="1" spc="-20" dirty="0">
                          <a:solidFill>
                            <a:srgbClr val="585858"/>
                          </a:solidFill>
                          <a:latin typeface="Calibri"/>
                          <a:cs typeface="Calibri"/>
                        </a:rPr>
                        <a:t> </a:t>
                      </a:r>
                      <a:r>
                        <a:rPr sz="1200" b="1" spc="-25" dirty="0">
                          <a:solidFill>
                            <a:srgbClr val="585858"/>
                          </a:solidFill>
                          <a:latin typeface="Calibri"/>
                          <a:cs typeface="Calibri"/>
                        </a:rPr>
                        <a:t>'22</a:t>
                      </a:r>
                      <a:endParaRPr sz="1200">
                        <a:latin typeface="Calibri"/>
                        <a:cs typeface="Calibri"/>
                      </a:endParaRPr>
                    </a:p>
                  </a:txBody>
                  <a:tcPr marL="0" marR="0" marT="13970" marB="0"/>
                </a:tc>
                <a:tc>
                  <a:txBody>
                    <a:bodyPr/>
                    <a:lstStyle/>
                    <a:p>
                      <a:pPr marL="48260" algn="ctr">
                        <a:lnSpc>
                          <a:spcPct val="100000"/>
                        </a:lnSpc>
                        <a:spcBef>
                          <a:spcPts val="110"/>
                        </a:spcBef>
                        <a:tabLst>
                          <a:tab pos="659130" algn="l"/>
                        </a:tabLst>
                      </a:pPr>
                      <a:r>
                        <a:rPr sz="1200" b="1" dirty="0">
                          <a:solidFill>
                            <a:srgbClr val="585858"/>
                          </a:solidFill>
                          <a:latin typeface="Calibri"/>
                          <a:cs typeface="Calibri"/>
                        </a:rPr>
                        <a:t>Dec</a:t>
                      </a:r>
                      <a:r>
                        <a:rPr sz="1200" b="1" spc="-20" dirty="0">
                          <a:solidFill>
                            <a:srgbClr val="585858"/>
                          </a:solidFill>
                          <a:latin typeface="Calibri"/>
                          <a:cs typeface="Calibri"/>
                        </a:rPr>
                        <a:t> </a:t>
                      </a:r>
                      <a:r>
                        <a:rPr sz="1200" b="1" spc="-25" dirty="0">
                          <a:solidFill>
                            <a:srgbClr val="585858"/>
                          </a:solidFill>
                          <a:latin typeface="Calibri"/>
                          <a:cs typeface="Calibri"/>
                        </a:rPr>
                        <a:t>'22</a:t>
                      </a:r>
                      <a:r>
                        <a:rPr sz="1200" b="1" dirty="0">
                          <a:solidFill>
                            <a:srgbClr val="585858"/>
                          </a:solidFill>
                          <a:latin typeface="Calibri"/>
                          <a:cs typeface="Calibri"/>
                        </a:rPr>
                        <a:t>	March</a:t>
                      </a:r>
                      <a:r>
                        <a:rPr sz="1200" b="1" spc="-40" dirty="0">
                          <a:solidFill>
                            <a:srgbClr val="585858"/>
                          </a:solidFill>
                          <a:latin typeface="Calibri"/>
                          <a:cs typeface="Calibri"/>
                        </a:rPr>
                        <a:t> </a:t>
                      </a:r>
                      <a:r>
                        <a:rPr sz="1200" b="1" spc="-25" dirty="0">
                          <a:solidFill>
                            <a:srgbClr val="585858"/>
                          </a:solidFill>
                          <a:latin typeface="Calibri"/>
                          <a:cs typeface="Calibri"/>
                        </a:rPr>
                        <a:t>'23</a:t>
                      </a:r>
                      <a:endParaRPr sz="1200">
                        <a:latin typeface="Calibri"/>
                        <a:cs typeface="Calibri"/>
                      </a:endParaRPr>
                    </a:p>
                  </a:txBody>
                  <a:tcPr marL="0" marR="0" marT="13970" marB="0"/>
                </a:tc>
                <a:tc>
                  <a:txBody>
                    <a:bodyPr/>
                    <a:lstStyle/>
                    <a:p>
                      <a:pPr marR="35560" algn="ctr">
                        <a:lnSpc>
                          <a:spcPct val="100000"/>
                        </a:lnSpc>
                        <a:spcBef>
                          <a:spcPts val="110"/>
                        </a:spcBef>
                      </a:pPr>
                      <a:r>
                        <a:rPr sz="1200" b="1" dirty="0">
                          <a:solidFill>
                            <a:srgbClr val="585858"/>
                          </a:solidFill>
                          <a:latin typeface="Calibri"/>
                          <a:cs typeface="Calibri"/>
                        </a:rPr>
                        <a:t>May</a:t>
                      </a:r>
                      <a:r>
                        <a:rPr sz="1200" b="1" spc="-10" dirty="0">
                          <a:solidFill>
                            <a:srgbClr val="585858"/>
                          </a:solidFill>
                          <a:latin typeface="Calibri"/>
                          <a:cs typeface="Calibri"/>
                        </a:rPr>
                        <a:t> </a:t>
                      </a:r>
                      <a:r>
                        <a:rPr sz="1200" b="1" spc="-25" dirty="0">
                          <a:solidFill>
                            <a:srgbClr val="585858"/>
                          </a:solidFill>
                          <a:latin typeface="Calibri"/>
                          <a:cs typeface="Calibri"/>
                        </a:rPr>
                        <a:t>'23</a:t>
                      </a:r>
                      <a:endParaRPr sz="1200">
                        <a:latin typeface="Calibri"/>
                        <a:cs typeface="Calibri"/>
                      </a:endParaRPr>
                    </a:p>
                  </a:txBody>
                  <a:tcPr marL="0" marR="0" marT="13970" marB="0"/>
                </a:tc>
                <a:tc>
                  <a:txBody>
                    <a:bodyPr/>
                    <a:lstStyle/>
                    <a:p>
                      <a:pPr marR="5080" algn="ctr">
                        <a:lnSpc>
                          <a:spcPct val="100000"/>
                        </a:lnSpc>
                        <a:spcBef>
                          <a:spcPts val="110"/>
                        </a:spcBef>
                      </a:pPr>
                      <a:r>
                        <a:rPr sz="1200" b="1" dirty="0">
                          <a:solidFill>
                            <a:srgbClr val="585858"/>
                          </a:solidFill>
                          <a:latin typeface="Calibri"/>
                          <a:cs typeface="Calibri"/>
                        </a:rPr>
                        <a:t>Sep</a:t>
                      </a:r>
                      <a:r>
                        <a:rPr sz="1200" b="1" spc="-20" dirty="0">
                          <a:solidFill>
                            <a:srgbClr val="585858"/>
                          </a:solidFill>
                          <a:latin typeface="Calibri"/>
                          <a:cs typeface="Calibri"/>
                        </a:rPr>
                        <a:t> </a:t>
                      </a:r>
                      <a:r>
                        <a:rPr sz="1200" b="1" spc="-25" dirty="0">
                          <a:solidFill>
                            <a:srgbClr val="585858"/>
                          </a:solidFill>
                          <a:latin typeface="Calibri"/>
                          <a:cs typeface="Calibri"/>
                        </a:rPr>
                        <a:t>'23</a:t>
                      </a:r>
                      <a:endParaRPr sz="1200">
                        <a:latin typeface="Calibri"/>
                        <a:cs typeface="Calibri"/>
                      </a:endParaRPr>
                    </a:p>
                  </a:txBody>
                  <a:tcPr marL="0" marR="0" marT="13970" marB="0"/>
                </a:tc>
                <a:tc>
                  <a:txBody>
                    <a:bodyPr/>
                    <a:lstStyle/>
                    <a:p>
                      <a:pPr marL="12700" algn="ctr">
                        <a:lnSpc>
                          <a:spcPct val="100000"/>
                        </a:lnSpc>
                        <a:spcBef>
                          <a:spcPts val="110"/>
                        </a:spcBef>
                      </a:pPr>
                      <a:r>
                        <a:rPr sz="1200" b="1" dirty="0">
                          <a:solidFill>
                            <a:srgbClr val="585858"/>
                          </a:solidFill>
                          <a:latin typeface="Calibri"/>
                          <a:cs typeface="Calibri"/>
                        </a:rPr>
                        <a:t>Feb</a:t>
                      </a:r>
                      <a:r>
                        <a:rPr sz="1200" b="1" spc="-15"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13970" marB="0"/>
                </a:tc>
                <a:tc>
                  <a:txBody>
                    <a:bodyPr/>
                    <a:lstStyle/>
                    <a:p>
                      <a:pPr marL="2540" algn="ctr">
                        <a:lnSpc>
                          <a:spcPct val="100000"/>
                        </a:lnSpc>
                        <a:spcBef>
                          <a:spcPts val="110"/>
                        </a:spcBef>
                      </a:pPr>
                      <a:r>
                        <a:rPr sz="1200" b="1" dirty="0">
                          <a:solidFill>
                            <a:srgbClr val="585858"/>
                          </a:solidFill>
                          <a:latin typeface="Calibri"/>
                          <a:cs typeface="Calibri"/>
                        </a:rPr>
                        <a:t>May</a:t>
                      </a:r>
                      <a:r>
                        <a:rPr sz="1200" b="1" spc="-10"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13970" marB="0"/>
                </a:tc>
                <a:tc>
                  <a:txBody>
                    <a:bodyPr/>
                    <a:lstStyle/>
                    <a:p>
                      <a:pPr marR="635" algn="ctr">
                        <a:lnSpc>
                          <a:spcPct val="100000"/>
                        </a:lnSpc>
                        <a:spcBef>
                          <a:spcPts val="110"/>
                        </a:spcBef>
                      </a:pPr>
                      <a:r>
                        <a:rPr sz="1200" b="1" dirty="0">
                          <a:solidFill>
                            <a:srgbClr val="585858"/>
                          </a:solidFill>
                          <a:latin typeface="Calibri"/>
                          <a:cs typeface="Calibri"/>
                        </a:rPr>
                        <a:t>July</a:t>
                      </a:r>
                      <a:r>
                        <a:rPr sz="1200" b="1" spc="-35"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13970" marB="0"/>
                </a:tc>
                <a:tc>
                  <a:txBody>
                    <a:bodyPr/>
                    <a:lstStyle/>
                    <a:p>
                      <a:pPr algn="ctr">
                        <a:lnSpc>
                          <a:spcPct val="100000"/>
                        </a:lnSpc>
                        <a:spcBef>
                          <a:spcPts val="110"/>
                        </a:spcBef>
                      </a:pPr>
                      <a:r>
                        <a:rPr sz="1200" b="1" dirty="0">
                          <a:solidFill>
                            <a:srgbClr val="585858"/>
                          </a:solidFill>
                          <a:latin typeface="Calibri"/>
                          <a:cs typeface="Calibri"/>
                        </a:rPr>
                        <a:t>Aug</a:t>
                      </a:r>
                      <a:r>
                        <a:rPr sz="1200" b="1" spc="-35"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13970" marB="0"/>
                </a:tc>
                <a:tc>
                  <a:txBody>
                    <a:bodyPr/>
                    <a:lstStyle/>
                    <a:p>
                      <a:pPr algn="ctr">
                        <a:lnSpc>
                          <a:spcPct val="100000"/>
                        </a:lnSpc>
                        <a:spcBef>
                          <a:spcPts val="110"/>
                        </a:spcBef>
                      </a:pPr>
                      <a:r>
                        <a:rPr sz="1200" b="1" dirty="0">
                          <a:solidFill>
                            <a:srgbClr val="585858"/>
                          </a:solidFill>
                          <a:latin typeface="Calibri"/>
                          <a:cs typeface="Calibri"/>
                        </a:rPr>
                        <a:t>Oct</a:t>
                      </a:r>
                      <a:r>
                        <a:rPr sz="1200" b="1" spc="-20"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13970" marB="0"/>
                </a:tc>
                <a:tc>
                  <a:txBody>
                    <a:bodyPr/>
                    <a:lstStyle/>
                    <a:p>
                      <a:pPr marL="90170" algn="ctr">
                        <a:lnSpc>
                          <a:spcPct val="100000"/>
                        </a:lnSpc>
                        <a:spcBef>
                          <a:spcPts val="110"/>
                        </a:spcBef>
                      </a:pPr>
                      <a:r>
                        <a:rPr sz="1200" b="1" dirty="0">
                          <a:solidFill>
                            <a:srgbClr val="585858"/>
                          </a:solidFill>
                          <a:latin typeface="Calibri"/>
                          <a:cs typeface="Calibri"/>
                        </a:rPr>
                        <a:t>Dec</a:t>
                      </a:r>
                      <a:r>
                        <a:rPr sz="1200" b="1" spc="-20"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13970" marB="0"/>
                </a:tc>
                <a:extLst>
                  <a:ext uri="{0D108BD9-81ED-4DB2-BD59-A6C34878D82A}">
                    <a16:rowId xmlns:a16="http://schemas.microsoft.com/office/drawing/2014/main" val="10001"/>
                  </a:ext>
                </a:extLst>
              </a:tr>
              <a:tr h="168910">
                <a:tc>
                  <a:txBody>
                    <a:bodyPr/>
                    <a:lstStyle/>
                    <a:p>
                      <a:pPr marR="75565" algn="ctr">
                        <a:lnSpc>
                          <a:spcPts val="1230"/>
                        </a:lnSpc>
                      </a:pPr>
                      <a:r>
                        <a:rPr sz="1200" b="1" spc="-20" dirty="0">
                          <a:solidFill>
                            <a:srgbClr val="585858"/>
                          </a:solidFill>
                          <a:latin typeface="Calibri"/>
                          <a:cs typeface="Calibri"/>
                        </a:rPr>
                        <a:t>(S3)</a:t>
                      </a:r>
                      <a:endParaRPr sz="1200">
                        <a:latin typeface="Calibri"/>
                        <a:cs typeface="Calibri"/>
                      </a:endParaRPr>
                    </a:p>
                  </a:txBody>
                  <a:tcPr marL="0" marR="0" marT="0" marB="0"/>
                </a:tc>
                <a:tc>
                  <a:txBody>
                    <a:bodyPr/>
                    <a:lstStyle/>
                    <a:p>
                      <a:pPr marL="635" algn="ctr">
                        <a:lnSpc>
                          <a:spcPts val="1230"/>
                        </a:lnSpc>
                      </a:pPr>
                      <a:r>
                        <a:rPr sz="1200" b="1" spc="-20" dirty="0">
                          <a:solidFill>
                            <a:srgbClr val="585858"/>
                          </a:solidFill>
                          <a:latin typeface="Calibri"/>
                          <a:cs typeface="Calibri"/>
                        </a:rPr>
                        <a:t>(S4)</a:t>
                      </a:r>
                      <a:endParaRPr sz="1200">
                        <a:latin typeface="Calibri"/>
                        <a:cs typeface="Calibri"/>
                      </a:endParaRPr>
                    </a:p>
                  </a:txBody>
                  <a:tcPr marL="0" marR="0" marT="0" marB="0"/>
                </a:tc>
                <a:tc>
                  <a:txBody>
                    <a:bodyPr/>
                    <a:lstStyle/>
                    <a:p>
                      <a:pPr marR="28575" algn="ctr">
                        <a:lnSpc>
                          <a:spcPts val="1230"/>
                        </a:lnSpc>
                        <a:tabLst>
                          <a:tab pos="696595" algn="l"/>
                        </a:tabLst>
                      </a:pPr>
                      <a:r>
                        <a:rPr sz="1200" b="1" spc="-20" dirty="0">
                          <a:solidFill>
                            <a:srgbClr val="585858"/>
                          </a:solidFill>
                          <a:latin typeface="Calibri"/>
                          <a:cs typeface="Calibri"/>
                        </a:rPr>
                        <a:t>(S5)</a:t>
                      </a:r>
                      <a:r>
                        <a:rPr sz="1200" b="1" dirty="0">
                          <a:solidFill>
                            <a:srgbClr val="585858"/>
                          </a:solidFill>
                          <a:latin typeface="Calibri"/>
                          <a:cs typeface="Calibri"/>
                        </a:rPr>
                        <a:t>	</a:t>
                      </a:r>
                      <a:r>
                        <a:rPr sz="1200" b="1" spc="-20" dirty="0">
                          <a:solidFill>
                            <a:srgbClr val="585858"/>
                          </a:solidFill>
                          <a:latin typeface="Calibri"/>
                          <a:cs typeface="Calibri"/>
                        </a:rPr>
                        <a:t>(S6)</a:t>
                      </a:r>
                      <a:endParaRPr sz="1200">
                        <a:latin typeface="Calibri"/>
                        <a:cs typeface="Calibri"/>
                      </a:endParaRPr>
                    </a:p>
                  </a:txBody>
                  <a:tcPr marL="0" marR="0" marT="0" marB="0"/>
                </a:tc>
                <a:tc>
                  <a:txBody>
                    <a:bodyPr/>
                    <a:lstStyle/>
                    <a:p>
                      <a:pPr marR="36830" algn="ctr">
                        <a:lnSpc>
                          <a:spcPts val="1230"/>
                        </a:lnSpc>
                      </a:pPr>
                      <a:r>
                        <a:rPr sz="1200" b="1" spc="-20" dirty="0">
                          <a:solidFill>
                            <a:srgbClr val="585858"/>
                          </a:solidFill>
                          <a:latin typeface="Calibri"/>
                          <a:cs typeface="Calibri"/>
                        </a:rPr>
                        <a:t>(S7)</a:t>
                      </a:r>
                      <a:endParaRPr sz="1200">
                        <a:latin typeface="Calibri"/>
                        <a:cs typeface="Calibri"/>
                      </a:endParaRPr>
                    </a:p>
                  </a:txBody>
                  <a:tcPr marL="0" marR="0" marT="0" marB="0"/>
                </a:tc>
                <a:tc>
                  <a:txBody>
                    <a:bodyPr/>
                    <a:lstStyle/>
                    <a:p>
                      <a:pPr marR="6350" algn="ctr">
                        <a:lnSpc>
                          <a:spcPts val="1230"/>
                        </a:lnSpc>
                      </a:pPr>
                      <a:r>
                        <a:rPr sz="1200" b="1" spc="-20" dirty="0">
                          <a:solidFill>
                            <a:srgbClr val="585858"/>
                          </a:solidFill>
                          <a:latin typeface="Calibri"/>
                          <a:cs typeface="Calibri"/>
                        </a:rPr>
                        <a:t>(S9)</a:t>
                      </a:r>
                      <a:endParaRPr sz="1200">
                        <a:latin typeface="Calibri"/>
                        <a:cs typeface="Calibri"/>
                      </a:endParaRPr>
                    </a:p>
                  </a:txBody>
                  <a:tcPr marL="0" marR="0" marT="0" marB="0"/>
                </a:tc>
                <a:tc>
                  <a:txBody>
                    <a:bodyPr/>
                    <a:lstStyle/>
                    <a:p>
                      <a:pPr marL="11430" algn="ctr">
                        <a:lnSpc>
                          <a:spcPts val="1230"/>
                        </a:lnSpc>
                      </a:pPr>
                      <a:r>
                        <a:rPr sz="1200" b="1" spc="-10" dirty="0">
                          <a:solidFill>
                            <a:srgbClr val="585858"/>
                          </a:solidFill>
                          <a:latin typeface="Calibri"/>
                          <a:cs typeface="Calibri"/>
                        </a:rPr>
                        <a:t>(S11)</a:t>
                      </a:r>
                      <a:endParaRPr sz="1200">
                        <a:latin typeface="Calibri"/>
                        <a:cs typeface="Calibri"/>
                      </a:endParaRPr>
                    </a:p>
                  </a:txBody>
                  <a:tcPr marL="0" marR="0" marT="0" marB="0"/>
                </a:tc>
                <a:tc>
                  <a:txBody>
                    <a:bodyPr/>
                    <a:lstStyle/>
                    <a:p>
                      <a:pPr marL="2540" algn="ctr">
                        <a:lnSpc>
                          <a:spcPts val="1230"/>
                        </a:lnSpc>
                      </a:pPr>
                      <a:r>
                        <a:rPr sz="1200" b="1" spc="-10" dirty="0">
                          <a:solidFill>
                            <a:srgbClr val="585858"/>
                          </a:solidFill>
                          <a:latin typeface="Calibri"/>
                          <a:cs typeface="Calibri"/>
                        </a:rPr>
                        <a:t>(S12)</a:t>
                      </a:r>
                      <a:endParaRPr sz="1200">
                        <a:latin typeface="Calibri"/>
                        <a:cs typeface="Calibri"/>
                      </a:endParaRPr>
                    </a:p>
                  </a:txBody>
                  <a:tcPr marL="0" marR="0" marT="0" marB="0"/>
                </a:tc>
                <a:tc>
                  <a:txBody>
                    <a:bodyPr/>
                    <a:lstStyle/>
                    <a:p>
                      <a:pPr marR="635" algn="ctr">
                        <a:lnSpc>
                          <a:spcPts val="1230"/>
                        </a:lnSpc>
                      </a:pPr>
                      <a:r>
                        <a:rPr sz="1200" b="1"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b="1" spc="-10" dirty="0">
                          <a:solidFill>
                            <a:srgbClr val="585858"/>
                          </a:solidFill>
                          <a:latin typeface="Calibri"/>
                          <a:cs typeface="Calibri"/>
                        </a:rPr>
                        <a:t>(S14)</a:t>
                      </a:r>
                      <a:endParaRPr sz="1200">
                        <a:latin typeface="Calibri"/>
                        <a:cs typeface="Calibri"/>
                      </a:endParaRPr>
                    </a:p>
                  </a:txBody>
                  <a:tcPr marL="0" marR="0" marT="0" marB="0"/>
                </a:tc>
                <a:tc>
                  <a:txBody>
                    <a:bodyPr/>
                    <a:lstStyle/>
                    <a:p>
                      <a:pPr algn="ctr">
                        <a:lnSpc>
                          <a:spcPts val="1230"/>
                        </a:lnSpc>
                      </a:pPr>
                      <a:r>
                        <a:rPr sz="1200" b="1" spc="-10" dirty="0">
                          <a:solidFill>
                            <a:srgbClr val="585858"/>
                          </a:solidFill>
                          <a:latin typeface="Calibri"/>
                          <a:cs typeface="Calibri"/>
                        </a:rPr>
                        <a:t>(S15)</a:t>
                      </a:r>
                      <a:endParaRPr sz="1200">
                        <a:latin typeface="Calibri"/>
                        <a:cs typeface="Calibri"/>
                      </a:endParaRPr>
                    </a:p>
                  </a:txBody>
                  <a:tcPr marL="0" marR="0" marT="0" marB="0"/>
                </a:tc>
                <a:tc>
                  <a:txBody>
                    <a:bodyPr/>
                    <a:lstStyle/>
                    <a:p>
                      <a:pPr marL="90170" algn="ctr">
                        <a:lnSpc>
                          <a:spcPts val="1230"/>
                        </a:lnSpc>
                      </a:pPr>
                      <a:r>
                        <a:rPr sz="1200" b="1"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sp>
        <p:nvSpPr>
          <p:cNvPr id="50" name="object 50"/>
          <p:cNvSpPr txBox="1"/>
          <p:nvPr/>
        </p:nvSpPr>
        <p:spPr>
          <a:xfrm>
            <a:off x="548436" y="4149090"/>
            <a:ext cx="2190750" cy="875665"/>
          </a:xfrm>
          <a:prstGeom prst="rect">
            <a:avLst/>
          </a:prstGeom>
        </p:spPr>
        <p:txBody>
          <a:bodyPr vert="horz" wrap="square" lIns="0" tIns="12700" rIns="0" bIns="0" rtlCol="0">
            <a:spAutoFit/>
          </a:bodyPr>
          <a:lstStyle/>
          <a:p>
            <a:pPr marL="565785" marR="174625" indent="-553720">
              <a:lnSpc>
                <a:spcPct val="100000"/>
              </a:lnSpc>
              <a:spcBef>
                <a:spcPts val="100"/>
              </a:spcBef>
            </a:pPr>
            <a:r>
              <a:rPr sz="1400" b="1" dirty="0">
                <a:solidFill>
                  <a:srgbClr val="FFC000"/>
                </a:solidFill>
                <a:latin typeface="Calibri"/>
                <a:cs typeface="Calibri"/>
              </a:rPr>
              <a:t>Looking</a:t>
            </a:r>
            <a:r>
              <a:rPr sz="1400" b="1" spc="-50" dirty="0">
                <a:solidFill>
                  <a:srgbClr val="FFC000"/>
                </a:solidFill>
                <a:latin typeface="Calibri"/>
                <a:cs typeface="Calibri"/>
              </a:rPr>
              <a:t> </a:t>
            </a:r>
            <a:r>
              <a:rPr sz="1400" b="1" dirty="0">
                <a:solidFill>
                  <a:srgbClr val="FFC000"/>
                </a:solidFill>
                <a:latin typeface="Calibri"/>
                <a:cs typeface="Calibri"/>
              </a:rPr>
              <a:t>for</a:t>
            </a:r>
            <a:r>
              <a:rPr sz="1400" b="1" spc="-40" dirty="0">
                <a:solidFill>
                  <a:srgbClr val="FFC000"/>
                </a:solidFill>
                <a:latin typeface="Calibri"/>
                <a:cs typeface="Calibri"/>
              </a:rPr>
              <a:t> </a:t>
            </a:r>
            <a:r>
              <a:rPr sz="1400" b="1" dirty="0">
                <a:solidFill>
                  <a:srgbClr val="FFC000"/>
                </a:solidFill>
                <a:latin typeface="Calibri"/>
                <a:cs typeface="Calibri"/>
              </a:rPr>
              <a:t>safe,</a:t>
            </a:r>
            <a:r>
              <a:rPr sz="1400" b="1" spc="-45" dirty="0">
                <a:solidFill>
                  <a:srgbClr val="FFC000"/>
                </a:solidFill>
                <a:latin typeface="Calibri"/>
                <a:cs typeface="Calibri"/>
              </a:rPr>
              <a:t> </a:t>
            </a:r>
            <a:r>
              <a:rPr sz="1400" b="1" dirty="0">
                <a:solidFill>
                  <a:srgbClr val="FFC000"/>
                </a:solidFill>
                <a:latin typeface="Calibri"/>
                <a:cs typeface="Calibri"/>
              </a:rPr>
              <a:t>warm</a:t>
            </a:r>
            <a:r>
              <a:rPr sz="1400" b="1" spc="-60" dirty="0">
                <a:solidFill>
                  <a:srgbClr val="FFC000"/>
                </a:solidFill>
                <a:latin typeface="Calibri"/>
                <a:cs typeface="Calibri"/>
              </a:rPr>
              <a:t> </a:t>
            </a:r>
            <a:r>
              <a:rPr sz="1400" b="1" spc="-25" dirty="0">
                <a:solidFill>
                  <a:srgbClr val="FFC000"/>
                </a:solidFill>
                <a:latin typeface="Calibri"/>
                <a:cs typeface="Calibri"/>
              </a:rPr>
              <a:t>and </a:t>
            </a:r>
            <a:r>
              <a:rPr sz="1400" b="1" dirty="0">
                <a:solidFill>
                  <a:srgbClr val="FFC000"/>
                </a:solidFill>
                <a:latin typeface="Calibri"/>
                <a:cs typeface="Calibri"/>
              </a:rPr>
              <a:t>free</a:t>
            </a:r>
            <a:r>
              <a:rPr sz="1400" b="1" spc="-50" dirty="0">
                <a:solidFill>
                  <a:srgbClr val="FFC000"/>
                </a:solidFill>
                <a:latin typeface="Calibri"/>
                <a:cs typeface="Calibri"/>
              </a:rPr>
              <a:t> </a:t>
            </a:r>
            <a:r>
              <a:rPr sz="1400" b="1" spc="-10" dirty="0">
                <a:solidFill>
                  <a:srgbClr val="FFC000"/>
                </a:solidFill>
                <a:latin typeface="Calibri"/>
                <a:cs typeface="Calibri"/>
              </a:rPr>
              <a:t>places*</a:t>
            </a:r>
            <a:endParaRPr sz="1400">
              <a:latin typeface="Calibri"/>
              <a:cs typeface="Calibri"/>
            </a:endParaRPr>
          </a:p>
          <a:p>
            <a:pPr marL="295910" marR="5080" indent="-264160">
              <a:lnSpc>
                <a:spcPts val="1680"/>
              </a:lnSpc>
              <a:spcBef>
                <a:spcPts val="25"/>
              </a:spcBef>
            </a:pPr>
            <a:r>
              <a:rPr sz="1400" b="1" dirty="0">
                <a:solidFill>
                  <a:srgbClr val="F4B083"/>
                </a:solidFill>
                <a:latin typeface="Calibri"/>
                <a:cs typeface="Calibri"/>
              </a:rPr>
              <a:t>Using</a:t>
            </a:r>
            <a:r>
              <a:rPr sz="1400" b="1" spc="-25" dirty="0">
                <a:solidFill>
                  <a:srgbClr val="F4B083"/>
                </a:solidFill>
                <a:latin typeface="Calibri"/>
                <a:cs typeface="Calibri"/>
              </a:rPr>
              <a:t> </a:t>
            </a:r>
            <a:r>
              <a:rPr sz="1400" b="1" dirty="0">
                <a:solidFill>
                  <a:srgbClr val="F4B083"/>
                </a:solidFill>
                <a:latin typeface="Calibri"/>
                <a:cs typeface="Calibri"/>
              </a:rPr>
              <a:t>support</a:t>
            </a:r>
            <a:r>
              <a:rPr sz="1400" b="1" spc="-50" dirty="0">
                <a:solidFill>
                  <a:srgbClr val="F4B083"/>
                </a:solidFill>
                <a:latin typeface="Calibri"/>
                <a:cs typeface="Calibri"/>
              </a:rPr>
              <a:t> </a:t>
            </a:r>
            <a:r>
              <a:rPr sz="1400" b="1" dirty="0">
                <a:solidFill>
                  <a:srgbClr val="F4B083"/>
                </a:solidFill>
                <a:latin typeface="Calibri"/>
                <a:cs typeface="Calibri"/>
              </a:rPr>
              <a:t>from</a:t>
            </a:r>
            <a:r>
              <a:rPr sz="1400" b="1" spc="-40" dirty="0">
                <a:solidFill>
                  <a:srgbClr val="F4B083"/>
                </a:solidFill>
                <a:latin typeface="Calibri"/>
                <a:cs typeface="Calibri"/>
              </a:rPr>
              <a:t> </a:t>
            </a:r>
            <a:r>
              <a:rPr sz="1400" b="1" spc="-10" dirty="0">
                <a:solidFill>
                  <a:srgbClr val="F4B083"/>
                </a:solidFill>
                <a:latin typeface="Calibri"/>
                <a:cs typeface="Calibri"/>
              </a:rPr>
              <a:t>charities, </a:t>
            </a:r>
            <a:r>
              <a:rPr sz="1400" b="1" dirty="0">
                <a:solidFill>
                  <a:srgbClr val="F4B083"/>
                </a:solidFill>
                <a:latin typeface="Calibri"/>
                <a:cs typeface="Calibri"/>
              </a:rPr>
              <a:t>including</a:t>
            </a:r>
            <a:r>
              <a:rPr sz="1400" b="1" spc="-50" dirty="0">
                <a:solidFill>
                  <a:srgbClr val="F4B083"/>
                </a:solidFill>
                <a:latin typeface="Calibri"/>
                <a:cs typeface="Calibri"/>
              </a:rPr>
              <a:t> </a:t>
            </a:r>
            <a:r>
              <a:rPr sz="1400" b="1" dirty="0">
                <a:solidFill>
                  <a:srgbClr val="F4B083"/>
                </a:solidFill>
                <a:latin typeface="Calibri"/>
                <a:cs typeface="Calibri"/>
              </a:rPr>
              <a:t>food</a:t>
            </a:r>
            <a:r>
              <a:rPr sz="1400" b="1" spc="-45" dirty="0">
                <a:solidFill>
                  <a:srgbClr val="F4B083"/>
                </a:solidFill>
                <a:latin typeface="Calibri"/>
                <a:cs typeface="Calibri"/>
              </a:rPr>
              <a:t> </a:t>
            </a:r>
            <a:r>
              <a:rPr sz="1400" b="1" spc="-10" dirty="0">
                <a:solidFill>
                  <a:srgbClr val="F4B083"/>
                </a:solidFill>
                <a:latin typeface="Calibri"/>
                <a:cs typeface="Calibri"/>
              </a:rPr>
              <a:t>banks*</a:t>
            </a:r>
            <a:endParaRPr sz="1400">
              <a:latin typeface="Calibri"/>
              <a:cs typeface="Calibri"/>
            </a:endParaRPr>
          </a:p>
        </p:txBody>
      </p:sp>
      <p:sp>
        <p:nvSpPr>
          <p:cNvPr id="51" name="object 51"/>
          <p:cNvSpPr txBox="1"/>
          <p:nvPr/>
        </p:nvSpPr>
        <p:spPr>
          <a:xfrm>
            <a:off x="948639" y="2132152"/>
            <a:ext cx="1283970"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843B0C"/>
                </a:solidFill>
                <a:latin typeface="Calibri"/>
                <a:cs typeface="Calibri"/>
              </a:rPr>
              <a:t>Using</a:t>
            </a:r>
            <a:r>
              <a:rPr sz="1400" b="1" spc="-30" dirty="0">
                <a:solidFill>
                  <a:srgbClr val="843B0C"/>
                </a:solidFill>
                <a:latin typeface="Calibri"/>
                <a:cs typeface="Calibri"/>
              </a:rPr>
              <a:t> </a:t>
            </a:r>
            <a:r>
              <a:rPr sz="1400" b="1" dirty="0">
                <a:solidFill>
                  <a:srgbClr val="843B0C"/>
                </a:solidFill>
                <a:latin typeface="Calibri"/>
                <a:cs typeface="Calibri"/>
              </a:rPr>
              <a:t>my</a:t>
            </a:r>
            <a:r>
              <a:rPr sz="1400" b="1" spc="-25" dirty="0">
                <a:solidFill>
                  <a:srgbClr val="843B0C"/>
                </a:solidFill>
                <a:latin typeface="Calibri"/>
                <a:cs typeface="Calibri"/>
              </a:rPr>
              <a:t> </a:t>
            </a:r>
            <a:r>
              <a:rPr sz="1400" b="1" spc="-10" dirty="0">
                <a:solidFill>
                  <a:srgbClr val="843B0C"/>
                </a:solidFill>
                <a:latin typeface="Calibri"/>
                <a:cs typeface="Calibri"/>
              </a:rPr>
              <a:t>savings</a:t>
            </a:r>
            <a:endParaRPr sz="1400">
              <a:latin typeface="Calibri"/>
              <a:cs typeface="Calibri"/>
            </a:endParaRPr>
          </a:p>
        </p:txBody>
      </p:sp>
      <p:sp>
        <p:nvSpPr>
          <p:cNvPr id="52" name="object 52"/>
          <p:cNvSpPr txBox="1"/>
          <p:nvPr/>
        </p:nvSpPr>
        <p:spPr>
          <a:xfrm>
            <a:off x="10494644" y="2428494"/>
            <a:ext cx="1569720" cy="361315"/>
          </a:xfrm>
          <a:prstGeom prst="rect">
            <a:avLst/>
          </a:prstGeom>
        </p:spPr>
        <p:txBody>
          <a:bodyPr vert="horz" wrap="square" lIns="0" tIns="13335" rIns="0" bIns="0" rtlCol="0">
            <a:spAutoFit/>
          </a:bodyPr>
          <a:lstStyle/>
          <a:p>
            <a:pPr algn="ctr">
              <a:lnSpc>
                <a:spcPct val="100000"/>
              </a:lnSpc>
              <a:spcBef>
                <a:spcPts val="105"/>
              </a:spcBef>
            </a:pPr>
            <a:r>
              <a:rPr sz="1100" dirty="0">
                <a:solidFill>
                  <a:srgbClr val="5C5B5A"/>
                </a:solidFill>
                <a:latin typeface="Arial"/>
                <a:cs typeface="Arial"/>
              </a:rPr>
              <a:t>Figures</a:t>
            </a:r>
            <a:r>
              <a:rPr sz="1100" spc="-30"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brackets</a:t>
            </a:r>
            <a:r>
              <a:rPr sz="1100" spc="-45" dirty="0">
                <a:solidFill>
                  <a:srgbClr val="5C5B5A"/>
                </a:solidFill>
                <a:latin typeface="Arial"/>
                <a:cs typeface="Arial"/>
              </a:rPr>
              <a:t> </a:t>
            </a:r>
            <a:r>
              <a:rPr sz="1100" spc="-20" dirty="0">
                <a:solidFill>
                  <a:srgbClr val="5C5B5A"/>
                </a:solidFill>
                <a:latin typeface="Arial"/>
                <a:cs typeface="Arial"/>
              </a:rPr>
              <a:t>show</a:t>
            </a:r>
            <a:endParaRPr sz="1100">
              <a:latin typeface="Arial"/>
              <a:cs typeface="Arial"/>
            </a:endParaRPr>
          </a:p>
          <a:p>
            <a:pPr algn="ctr">
              <a:lnSpc>
                <a:spcPct val="100000"/>
              </a:lnSpc>
            </a:pPr>
            <a:r>
              <a:rPr sz="1100" b="1" dirty="0">
                <a:solidFill>
                  <a:srgbClr val="5C5B5A"/>
                </a:solidFill>
                <a:latin typeface="Arial"/>
                <a:cs typeface="Arial"/>
              </a:rPr>
              <a:t>GB</a:t>
            </a:r>
            <a:r>
              <a:rPr sz="1100" b="1" spc="-25" dirty="0">
                <a:solidFill>
                  <a:srgbClr val="5C5B5A"/>
                </a:solidFill>
                <a:latin typeface="Arial"/>
                <a:cs typeface="Arial"/>
              </a:rPr>
              <a:t> </a:t>
            </a:r>
            <a:r>
              <a:rPr sz="1100" b="1" spc="-10" dirty="0">
                <a:solidFill>
                  <a:srgbClr val="5C5B5A"/>
                </a:solidFill>
                <a:latin typeface="Arial"/>
                <a:cs typeface="Arial"/>
              </a:rPr>
              <a:t>benchmark</a:t>
            </a:r>
            <a:endParaRPr sz="1100">
              <a:latin typeface="Arial"/>
              <a:cs typeface="Arial"/>
            </a:endParaRPr>
          </a:p>
        </p:txBody>
      </p:sp>
      <p:sp>
        <p:nvSpPr>
          <p:cNvPr id="53" name="object 53"/>
          <p:cNvSpPr txBox="1"/>
          <p:nvPr/>
        </p:nvSpPr>
        <p:spPr>
          <a:xfrm>
            <a:off x="465226" y="2830830"/>
            <a:ext cx="2187575" cy="452755"/>
          </a:xfrm>
          <a:prstGeom prst="rect">
            <a:avLst/>
          </a:prstGeom>
        </p:spPr>
        <p:txBody>
          <a:bodyPr vert="horz" wrap="square" lIns="0" tIns="13335" rIns="0" bIns="0" rtlCol="0">
            <a:spAutoFit/>
          </a:bodyPr>
          <a:lstStyle/>
          <a:p>
            <a:pPr marL="18415" marR="5080" indent="-6350">
              <a:lnSpc>
                <a:spcPct val="100000"/>
              </a:lnSpc>
              <a:spcBef>
                <a:spcPts val="105"/>
              </a:spcBef>
            </a:pPr>
            <a:r>
              <a:rPr sz="1400" b="1" dirty="0">
                <a:solidFill>
                  <a:srgbClr val="C55A11"/>
                </a:solidFill>
                <a:latin typeface="Calibri"/>
                <a:cs typeface="Calibri"/>
              </a:rPr>
              <a:t>Checking</a:t>
            </a:r>
            <a:r>
              <a:rPr sz="1400" b="1" spc="-50" dirty="0">
                <a:solidFill>
                  <a:srgbClr val="C55A11"/>
                </a:solidFill>
                <a:latin typeface="Calibri"/>
                <a:cs typeface="Calibri"/>
              </a:rPr>
              <a:t> </a:t>
            </a:r>
            <a:r>
              <a:rPr sz="1400" b="1" dirty="0">
                <a:solidFill>
                  <a:srgbClr val="C55A11"/>
                </a:solidFill>
                <a:latin typeface="Calibri"/>
                <a:cs typeface="Calibri"/>
              </a:rPr>
              <a:t>that</a:t>
            </a:r>
            <a:r>
              <a:rPr sz="1400" b="1" spc="-45" dirty="0">
                <a:solidFill>
                  <a:srgbClr val="C55A11"/>
                </a:solidFill>
                <a:latin typeface="Calibri"/>
                <a:cs typeface="Calibri"/>
              </a:rPr>
              <a:t> </a:t>
            </a:r>
            <a:r>
              <a:rPr sz="1400" b="1" dirty="0">
                <a:solidFill>
                  <a:srgbClr val="C55A11"/>
                </a:solidFill>
                <a:latin typeface="Calibri"/>
                <a:cs typeface="Calibri"/>
              </a:rPr>
              <a:t>I</a:t>
            </a:r>
            <a:r>
              <a:rPr sz="1400" b="1" spc="-15" dirty="0">
                <a:solidFill>
                  <a:srgbClr val="C55A11"/>
                </a:solidFill>
                <a:latin typeface="Calibri"/>
                <a:cs typeface="Calibri"/>
              </a:rPr>
              <a:t> </a:t>
            </a:r>
            <a:r>
              <a:rPr sz="1400" b="1" dirty="0">
                <a:solidFill>
                  <a:srgbClr val="C55A11"/>
                </a:solidFill>
                <a:latin typeface="Calibri"/>
                <a:cs typeface="Calibri"/>
              </a:rPr>
              <a:t>am</a:t>
            </a:r>
            <a:r>
              <a:rPr sz="1400" b="1" spc="-30" dirty="0">
                <a:solidFill>
                  <a:srgbClr val="C55A11"/>
                </a:solidFill>
                <a:latin typeface="Calibri"/>
                <a:cs typeface="Calibri"/>
              </a:rPr>
              <a:t> </a:t>
            </a:r>
            <a:r>
              <a:rPr sz="1400" b="1" spc="-10" dirty="0">
                <a:solidFill>
                  <a:srgbClr val="C55A11"/>
                </a:solidFill>
                <a:latin typeface="Calibri"/>
                <a:cs typeface="Calibri"/>
              </a:rPr>
              <a:t>benefiting </a:t>
            </a:r>
            <a:r>
              <a:rPr sz="1400" b="1" dirty="0">
                <a:solidFill>
                  <a:srgbClr val="C55A11"/>
                </a:solidFill>
                <a:latin typeface="Calibri"/>
                <a:cs typeface="Calibri"/>
              </a:rPr>
              <a:t>from</a:t>
            </a:r>
            <a:r>
              <a:rPr sz="1400" b="1" spc="-45" dirty="0">
                <a:solidFill>
                  <a:srgbClr val="C55A11"/>
                </a:solidFill>
                <a:latin typeface="Calibri"/>
                <a:cs typeface="Calibri"/>
              </a:rPr>
              <a:t> </a:t>
            </a:r>
            <a:r>
              <a:rPr sz="1400" b="1" dirty="0">
                <a:solidFill>
                  <a:srgbClr val="C55A11"/>
                </a:solidFill>
                <a:latin typeface="Calibri"/>
                <a:cs typeface="Calibri"/>
              </a:rPr>
              <a:t>all</a:t>
            </a:r>
            <a:r>
              <a:rPr sz="1400" b="1" spc="-10" dirty="0">
                <a:solidFill>
                  <a:srgbClr val="C55A11"/>
                </a:solidFill>
                <a:latin typeface="Calibri"/>
                <a:cs typeface="Calibri"/>
              </a:rPr>
              <a:t> </a:t>
            </a:r>
            <a:r>
              <a:rPr sz="1400" b="1" dirty="0">
                <a:solidFill>
                  <a:srgbClr val="C55A11"/>
                </a:solidFill>
                <a:latin typeface="Calibri"/>
                <a:cs typeface="Calibri"/>
              </a:rPr>
              <a:t>the</a:t>
            </a:r>
            <a:r>
              <a:rPr sz="1400" b="1" spc="-40" dirty="0">
                <a:solidFill>
                  <a:srgbClr val="C55A11"/>
                </a:solidFill>
                <a:latin typeface="Calibri"/>
                <a:cs typeface="Calibri"/>
              </a:rPr>
              <a:t> </a:t>
            </a:r>
            <a:r>
              <a:rPr sz="1400" b="1" dirty="0">
                <a:solidFill>
                  <a:srgbClr val="C55A11"/>
                </a:solidFill>
                <a:latin typeface="Calibri"/>
                <a:cs typeface="Calibri"/>
              </a:rPr>
              <a:t>financial</a:t>
            </a:r>
            <a:r>
              <a:rPr sz="1400" b="1" spc="-40" dirty="0">
                <a:solidFill>
                  <a:srgbClr val="C55A11"/>
                </a:solidFill>
                <a:latin typeface="Calibri"/>
                <a:cs typeface="Calibri"/>
              </a:rPr>
              <a:t> </a:t>
            </a:r>
            <a:r>
              <a:rPr sz="1400" b="1" spc="-10" dirty="0">
                <a:solidFill>
                  <a:srgbClr val="C55A11"/>
                </a:solidFill>
                <a:latin typeface="Calibri"/>
                <a:cs typeface="Calibri"/>
              </a:rPr>
              <a:t>support</a:t>
            </a:r>
            <a:endParaRPr sz="1400">
              <a:latin typeface="Calibri"/>
              <a:cs typeface="Calibri"/>
            </a:endParaRPr>
          </a:p>
        </p:txBody>
      </p:sp>
      <p:sp>
        <p:nvSpPr>
          <p:cNvPr id="54" name="object 54"/>
          <p:cNvSpPr txBox="1"/>
          <p:nvPr/>
        </p:nvSpPr>
        <p:spPr>
          <a:xfrm>
            <a:off x="520395" y="3231362"/>
            <a:ext cx="2149475" cy="506095"/>
          </a:xfrm>
          <a:prstGeom prst="rect">
            <a:avLst/>
          </a:prstGeom>
        </p:spPr>
        <p:txBody>
          <a:bodyPr vert="horz" wrap="square" lIns="0" tIns="39370" rIns="0" bIns="0" rtlCol="0">
            <a:spAutoFit/>
          </a:bodyPr>
          <a:lstStyle/>
          <a:p>
            <a:pPr marL="474345">
              <a:lnSpc>
                <a:spcPct val="100000"/>
              </a:lnSpc>
              <a:spcBef>
                <a:spcPts val="310"/>
              </a:spcBef>
            </a:pPr>
            <a:r>
              <a:rPr sz="1400" b="1" spc="-10" dirty="0">
                <a:solidFill>
                  <a:srgbClr val="C55A11"/>
                </a:solidFill>
                <a:latin typeface="Calibri"/>
                <a:cs typeface="Calibri"/>
              </a:rPr>
              <a:t>available</a:t>
            </a:r>
            <a:r>
              <a:rPr sz="1400" b="1" spc="-30" dirty="0">
                <a:solidFill>
                  <a:srgbClr val="C55A11"/>
                </a:solidFill>
                <a:latin typeface="Calibri"/>
                <a:cs typeface="Calibri"/>
              </a:rPr>
              <a:t> </a:t>
            </a:r>
            <a:r>
              <a:rPr sz="1400" b="1" dirty="0">
                <a:solidFill>
                  <a:srgbClr val="C55A11"/>
                </a:solidFill>
                <a:latin typeface="Calibri"/>
                <a:cs typeface="Calibri"/>
              </a:rPr>
              <a:t>to</a:t>
            </a:r>
            <a:r>
              <a:rPr sz="1400" b="1" spc="-15" dirty="0">
                <a:solidFill>
                  <a:srgbClr val="C55A11"/>
                </a:solidFill>
                <a:latin typeface="Calibri"/>
                <a:cs typeface="Calibri"/>
              </a:rPr>
              <a:t> </a:t>
            </a:r>
            <a:r>
              <a:rPr sz="1400" b="1" spc="-25" dirty="0">
                <a:solidFill>
                  <a:srgbClr val="C55A11"/>
                </a:solidFill>
                <a:latin typeface="Calibri"/>
                <a:cs typeface="Calibri"/>
              </a:rPr>
              <a:t>me</a:t>
            </a:r>
            <a:endParaRPr sz="1400">
              <a:latin typeface="Calibri"/>
              <a:cs typeface="Calibri"/>
            </a:endParaRPr>
          </a:p>
          <a:p>
            <a:pPr marL="12700">
              <a:lnSpc>
                <a:spcPct val="100000"/>
              </a:lnSpc>
              <a:spcBef>
                <a:spcPts val="210"/>
              </a:spcBef>
            </a:pPr>
            <a:r>
              <a:rPr sz="1400" b="1" dirty="0">
                <a:solidFill>
                  <a:srgbClr val="EC7C30"/>
                </a:solidFill>
                <a:latin typeface="Calibri"/>
                <a:cs typeface="Calibri"/>
              </a:rPr>
              <a:t>Using</a:t>
            </a:r>
            <a:r>
              <a:rPr sz="1400" b="1" spc="-25" dirty="0">
                <a:solidFill>
                  <a:srgbClr val="EC7C30"/>
                </a:solidFill>
                <a:latin typeface="Calibri"/>
                <a:cs typeface="Calibri"/>
              </a:rPr>
              <a:t> </a:t>
            </a:r>
            <a:r>
              <a:rPr sz="1400" b="1" dirty="0">
                <a:solidFill>
                  <a:srgbClr val="EC7C30"/>
                </a:solidFill>
                <a:latin typeface="Calibri"/>
                <a:cs typeface="Calibri"/>
              </a:rPr>
              <a:t>more</a:t>
            </a:r>
            <a:r>
              <a:rPr sz="1400" b="1" spc="-40" dirty="0">
                <a:solidFill>
                  <a:srgbClr val="EC7C30"/>
                </a:solidFill>
                <a:latin typeface="Calibri"/>
                <a:cs typeface="Calibri"/>
              </a:rPr>
              <a:t> </a:t>
            </a:r>
            <a:r>
              <a:rPr sz="1400" b="1" dirty="0">
                <a:solidFill>
                  <a:srgbClr val="EC7C30"/>
                </a:solidFill>
                <a:latin typeface="Calibri"/>
                <a:cs typeface="Calibri"/>
              </a:rPr>
              <a:t>credit</a:t>
            </a:r>
            <a:r>
              <a:rPr sz="1400" b="1" spc="-35" dirty="0">
                <a:solidFill>
                  <a:srgbClr val="EC7C30"/>
                </a:solidFill>
                <a:latin typeface="Calibri"/>
                <a:cs typeface="Calibri"/>
              </a:rPr>
              <a:t> </a:t>
            </a:r>
            <a:r>
              <a:rPr sz="1400" b="1" dirty="0">
                <a:solidFill>
                  <a:srgbClr val="EC7C30"/>
                </a:solidFill>
                <a:latin typeface="Calibri"/>
                <a:cs typeface="Calibri"/>
              </a:rPr>
              <a:t>than</a:t>
            </a:r>
            <a:r>
              <a:rPr sz="1400" b="1" spc="-40" dirty="0">
                <a:solidFill>
                  <a:srgbClr val="EC7C30"/>
                </a:solidFill>
                <a:latin typeface="Calibri"/>
                <a:cs typeface="Calibri"/>
              </a:rPr>
              <a:t> </a:t>
            </a:r>
            <a:r>
              <a:rPr sz="1400" b="1" spc="-20" dirty="0">
                <a:solidFill>
                  <a:srgbClr val="EC7C30"/>
                </a:solidFill>
                <a:latin typeface="Calibri"/>
                <a:cs typeface="Calibri"/>
              </a:rPr>
              <a:t>usual</a:t>
            </a:r>
            <a:endParaRPr sz="1400">
              <a:latin typeface="Calibri"/>
              <a:cs typeface="Calibri"/>
            </a:endParaRPr>
          </a:p>
        </p:txBody>
      </p:sp>
      <p:sp>
        <p:nvSpPr>
          <p:cNvPr id="55" name="object 55"/>
          <p:cNvSpPr txBox="1"/>
          <p:nvPr/>
        </p:nvSpPr>
        <p:spPr>
          <a:xfrm>
            <a:off x="197916" y="6048857"/>
            <a:ext cx="1159573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E7E7E"/>
                </a:solidFill>
                <a:latin typeface="Arial"/>
                <a:cs typeface="Arial"/>
              </a:rPr>
              <a:t>Data</a:t>
            </a:r>
            <a:r>
              <a:rPr sz="1100" spc="-25" dirty="0">
                <a:solidFill>
                  <a:srgbClr val="7E7E7E"/>
                </a:solidFill>
                <a:latin typeface="Arial"/>
                <a:cs typeface="Arial"/>
              </a:rPr>
              <a:t> </a:t>
            </a:r>
            <a:r>
              <a:rPr sz="1100" dirty="0">
                <a:solidFill>
                  <a:srgbClr val="7E7E7E"/>
                </a:solidFill>
                <a:latin typeface="Arial"/>
                <a:cs typeface="Arial"/>
              </a:rPr>
              <a:t>points</a:t>
            </a:r>
            <a:r>
              <a:rPr sz="1100" spc="-25" dirty="0">
                <a:solidFill>
                  <a:srgbClr val="7E7E7E"/>
                </a:solidFill>
                <a:latin typeface="Arial"/>
                <a:cs typeface="Arial"/>
              </a:rPr>
              <a:t> </a:t>
            </a:r>
            <a:r>
              <a:rPr sz="1100" dirty="0">
                <a:solidFill>
                  <a:srgbClr val="7E7E7E"/>
                </a:solidFill>
                <a:latin typeface="Arial"/>
                <a:cs typeface="Arial"/>
              </a:rPr>
              <a:t>shown</a:t>
            </a:r>
            <a:r>
              <a:rPr sz="1100" spc="-15" dirty="0">
                <a:solidFill>
                  <a:srgbClr val="7E7E7E"/>
                </a:solidFill>
                <a:latin typeface="Arial"/>
                <a:cs typeface="Arial"/>
              </a:rPr>
              <a:t> </a:t>
            </a:r>
            <a:r>
              <a:rPr sz="1100" dirty="0">
                <a:solidFill>
                  <a:srgbClr val="7E7E7E"/>
                </a:solidFill>
                <a:latin typeface="Arial"/>
                <a:cs typeface="Arial"/>
              </a:rPr>
              <a:t>wherever</a:t>
            </a:r>
            <a:r>
              <a:rPr sz="1100" spc="-15" dirty="0">
                <a:solidFill>
                  <a:srgbClr val="7E7E7E"/>
                </a:solidFill>
                <a:latin typeface="Arial"/>
                <a:cs typeface="Arial"/>
              </a:rPr>
              <a:t> </a:t>
            </a:r>
            <a:r>
              <a:rPr sz="1100" dirty="0">
                <a:solidFill>
                  <a:srgbClr val="7E7E7E"/>
                </a:solidFill>
                <a:latin typeface="Arial"/>
                <a:cs typeface="Arial"/>
              </a:rPr>
              <a:t>statement</a:t>
            </a:r>
            <a:r>
              <a:rPr sz="1100" spc="-65" dirty="0">
                <a:solidFill>
                  <a:srgbClr val="7E7E7E"/>
                </a:solidFill>
                <a:latin typeface="Arial"/>
                <a:cs typeface="Arial"/>
              </a:rPr>
              <a:t> </a:t>
            </a:r>
            <a:r>
              <a:rPr sz="1100" dirty="0">
                <a:solidFill>
                  <a:srgbClr val="7E7E7E"/>
                </a:solidFill>
                <a:latin typeface="Arial"/>
                <a:cs typeface="Arial"/>
              </a:rPr>
              <a:t>was included</a:t>
            </a:r>
            <a:r>
              <a:rPr sz="1100" spc="-10" dirty="0">
                <a:solidFill>
                  <a:srgbClr val="7E7E7E"/>
                </a:solidFill>
                <a:latin typeface="Arial"/>
                <a:cs typeface="Arial"/>
              </a:rPr>
              <a:t> </a:t>
            </a:r>
            <a:r>
              <a:rPr sz="1100" dirty="0">
                <a:solidFill>
                  <a:srgbClr val="7E7E7E"/>
                </a:solidFill>
                <a:latin typeface="Arial"/>
                <a:cs typeface="Arial"/>
              </a:rPr>
              <a:t>in</a:t>
            </a:r>
            <a:r>
              <a:rPr sz="1100" spc="-30" dirty="0">
                <a:solidFill>
                  <a:srgbClr val="7E7E7E"/>
                </a:solidFill>
                <a:latin typeface="Arial"/>
                <a:cs typeface="Arial"/>
              </a:rPr>
              <a:t> </a:t>
            </a:r>
            <a:r>
              <a:rPr sz="1100" dirty="0">
                <a:solidFill>
                  <a:srgbClr val="7E7E7E"/>
                </a:solidFill>
                <a:latin typeface="Arial"/>
                <a:cs typeface="Arial"/>
              </a:rPr>
              <a:t>fieldwork.</a:t>
            </a:r>
            <a:r>
              <a:rPr sz="1100" spc="-30" dirty="0">
                <a:solidFill>
                  <a:srgbClr val="7E7E7E"/>
                </a:solidFill>
                <a:latin typeface="Arial"/>
                <a:cs typeface="Arial"/>
              </a:rPr>
              <a:t> </a:t>
            </a:r>
            <a:r>
              <a:rPr sz="1100" dirty="0">
                <a:solidFill>
                  <a:srgbClr val="7E7E7E"/>
                </a:solidFill>
                <a:latin typeface="Arial"/>
                <a:cs typeface="Arial"/>
              </a:rPr>
              <a:t>Percentage</a:t>
            </a:r>
            <a:r>
              <a:rPr sz="1100" spc="-50" dirty="0">
                <a:solidFill>
                  <a:srgbClr val="7E7E7E"/>
                </a:solidFill>
                <a:latin typeface="Arial"/>
                <a:cs typeface="Arial"/>
              </a:rPr>
              <a:t> </a:t>
            </a:r>
            <a:r>
              <a:rPr sz="1100" dirty="0">
                <a:solidFill>
                  <a:srgbClr val="7E7E7E"/>
                </a:solidFill>
                <a:latin typeface="Arial"/>
                <a:cs typeface="Arial"/>
              </a:rPr>
              <a:t>figures</a:t>
            </a:r>
            <a:r>
              <a:rPr sz="1100" spc="-60" dirty="0">
                <a:solidFill>
                  <a:srgbClr val="7E7E7E"/>
                </a:solidFill>
                <a:latin typeface="Arial"/>
                <a:cs typeface="Arial"/>
              </a:rPr>
              <a:t> </a:t>
            </a:r>
            <a:r>
              <a:rPr sz="1100" dirty="0">
                <a:solidFill>
                  <a:srgbClr val="7E7E7E"/>
                </a:solidFill>
                <a:latin typeface="Arial"/>
                <a:cs typeface="Arial"/>
              </a:rPr>
              <a:t>included</a:t>
            </a:r>
            <a:r>
              <a:rPr sz="1100" spc="-20" dirty="0">
                <a:solidFill>
                  <a:srgbClr val="7E7E7E"/>
                </a:solidFill>
                <a:latin typeface="Arial"/>
                <a:cs typeface="Arial"/>
              </a:rPr>
              <a:t> </a:t>
            </a:r>
            <a:r>
              <a:rPr sz="1100" dirty="0">
                <a:solidFill>
                  <a:srgbClr val="7E7E7E"/>
                </a:solidFill>
                <a:latin typeface="Arial"/>
                <a:cs typeface="Arial"/>
              </a:rPr>
              <a:t>from</a:t>
            </a:r>
            <a:r>
              <a:rPr sz="1100" spc="-55" dirty="0">
                <a:solidFill>
                  <a:srgbClr val="7E7E7E"/>
                </a:solidFill>
                <a:latin typeface="Arial"/>
                <a:cs typeface="Arial"/>
              </a:rPr>
              <a:t> </a:t>
            </a:r>
            <a:r>
              <a:rPr sz="1100" dirty="0">
                <a:solidFill>
                  <a:srgbClr val="7E7E7E"/>
                </a:solidFill>
                <a:latin typeface="Arial"/>
                <a:cs typeface="Arial"/>
              </a:rPr>
              <a:t>May</a:t>
            </a:r>
            <a:r>
              <a:rPr sz="1100" spc="-15" dirty="0">
                <a:solidFill>
                  <a:srgbClr val="7E7E7E"/>
                </a:solidFill>
                <a:latin typeface="Arial"/>
                <a:cs typeface="Arial"/>
              </a:rPr>
              <a:t> </a:t>
            </a:r>
            <a:r>
              <a:rPr sz="1100" dirty="0">
                <a:solidFill>
                  <a:srgbClr val="7E7E7E"/>
                </a:solidFill>
                <a:latin typeface="Arial"/>
                <a:cs typeface="Arial"/>
              </a:rPr>
              <a:t>2023</a:t>
            </a:r>
            <a:r>
              <a:rPr sz="1100" spc="-30" dirty="0">
                <a:solidFill>
                  <a:srgbClr val="7E7E7E"/>
                </a:solidFill>
                <a:latin typeface="Arial"/>
                <a:cs typeface="Arial"/>
              </a:rPr>
              <a:t> </a:t>
            </a:r>
            <a:r>
              <a:rPr sz="1100" dirty="0">
                <a:solidFill>
                  <a:srgbClr val="7E7E7E"/>
                </a:solidFill>
                <a:latin typeface="Arial"/>
                <a:cs typeface="Arial"/>
              </a:rPr>
              <a:t>to</a:t>
            </a:r>
            <a:r>
              <a:rPr sz="1100" spc="-35" dirty="0">
                <a:solidFill>
                  <a:srgbClr val="7E7E7E"/>
                </a:solidFill>
                <a:latin typeface="Arial"/>
                <a:cs typeface="Arial"/>
              </a:rPr>
              <a:t> </a:t>
            </a:r>
            <a:r>
              <a:rPr sz="1100" dirty="0">
                <a:solidFill>
                  <a:srgbClr val="7E7E7E"/>
                </a:solidFill>
                <a:latin typeface="Arial"/>
                <a:cs typeface="Arial"/>
              </a:rPr>
              <a:t>provide</a:t>
            </a:r>
            <a:r>
              <a:rPr sz="1100" spc="-20" dirty="0">
                <a:solidFill>
                  <a:srgbClr val="7E7E7E"/>
                </a:solidFill>
                <a:latin typeface="Arial"/>
                <a:cs typeface="Arial"/>
              </a:rPr>
              <a:t> </a:t>
            </a:r>
            <a:r>
              <a:rPr sz="1100" dirty="0">
                <a:solidFill>
                  <a:srgbClr val="7E7E7E"/>
                </a:solidFill>
                <a:latin typeface="Arial"/>
                <a:cs typeface="Arial"/>
              </a:rPr>
              <a:t>a</a:t>
            </a:r>
            <a:r>
              <a:rPr sz="1100" spc="-25" dirty="0">
                <a:solidFill>
                  <a:srgbClr val="7E7E7E"/>
                </a:solidFill>
                <a:latin typeface="Arial"/>
                <a:cs typeface="Arial"/>
              </a:rPr>
              <a:t> </a:t>
            </a:r>
            <a:r>
              <a:rPr sz="1100" dirty="0">
                <a:solidFill>
                  <a:srgbClr val="7E7E7E"/>
                </a:solidFill>
                <a:latin typeface="Arial"/>
                <a:cs typeface="Arial"/>
              </a:rPr>
              <a:t>frame</a:t>
            </a:r>
            <a:r>
              <a:rPr sz="1100" spc="-35" dirty="0">
                <a:solidFill>
                  <a:srgbClr val="7E7E7E"/>
                </a:solidFill>
                <a:latin typeface="Arial"/>
                <a:cs typeface="Arial"/>
              </a:rPr>
              <a:t> </a:t>
            </a:r>
            <a:r>
              <a:rPr sz="1100" dirty="0">
                <a:solidFill>
                  <a:srgbClr val="7E7E7E"/>
                </a:solidFill>
                <a:latin typeface="Arial"/>
                <a:cs typeface="Arial"/>
              </a:rPr>
              <a:t>of</a:t>
            </a:r>
            <a:r>
              <a:rPr sz="1100" spc="-30" dirty="0">
                <a:solidFill>
                  <a:srgbClr val="7E7E7E"/>
                </a:solidFill>
                <a:latin typeface="Arial"/>
                <a:cs typeface="Arial"/>
              </a:rPr>
              <a:t> </a:t>
            </a:r>
            <a:r>
              <a:rPr sz="1100" dirty="0">
                <a:solidFill>
                  <a:srgbClr val="7E7E7E"/>
                </a:solidFill>
                <a:latin typeface="Arial"/>
                <a:cs typeface="Arial"/>
              </a:rPr>
              <a:t>reference</a:t>
            </a:r>
            <a:r>
              <a:rPr sz="1100" spc="-60" dirty="0">
                <a:solidFill>
                  <a:srgbClr val="7E7E7E"/>
                </a:solidFill>
                <a:latin typeface="Arial"/>
                <a:cs typeface="Arial"/>
              </a:rPr>
              <a:t> </a:t>
            </a:r>
            <a:r>
              <a:rPr sz="1100" dirty="0">
                <a:solidFill>
                  <a:srgbClr val="7E7E7E"/>
                </a:solidFill>
                <a:latin typeface="Arial"/>
                <a:cs typeface="Arial"/>
              </a:rPr>
              <a:t>-</a:t>
            </a:r>
            <a:r>
              <a:rPr sz="1100" spc="-30" dirty="0">
                <a:solidFill>
                  <a:srgbClr val="7E7E7E"/>
                </a:solidFill>
                <a:latin typeface="Arial"/>
                <a:cs typeface="Arial"/>
              </a:rPr>
              <a:t> </a:t>
            </a:r>
            <a:r>
              <a:rPr sz="1100" dirty="0">
                <a:solidFill>
                  <a:srgbClr val="7E7E7E"/>
                </a:solidFill>
                <a:latin typeface="Arial"/>
                <a:cs typeface="Arial"/>
              </a:rPr>
              <a:t>other</a:t>
            </a:r>
            <a:r>
              <a:rPr sz="1100" spc="-50" dirty="0">
                <a:solidFill>
                  <a:srgbClr val="7E7E7E"/>
                </a:solidFill>
                <a:latin typeface="Arial"/>
                <a:cs typeface="Arial"/>
              </a:rPr>
              <a:t> </a:t>
            </a:r>
            <a:r>
              <a:rPr sz="1100" dirty="0">
                <a:solidFill>
                  <a:srgbClr val="7E7E7E"/>
                </a:solidFill>
                <a:latin typeface="Arial"/>
                <a:cs typeface="Arial"/>
              </a:rPr>
              <a:t>specific</a:t>
            </a:r>
            <a:r>
              <a:rPr sz="1100" spc="-25" dirty="0">
                <a:solidFill>
                  <a:srgbClr val="7E7E7E"/>
                </a:solidFill>
                <a:latin typeface="Arial"/>
                <a:cs typeface="Arial"/>
              </a:rPr>
              <a:t> </a:t>
            </a:r>
            <a:r>
              <a:rPr sz="1100" dirty="0">
                <a:solidFill>
                  <a:srgbClr val="7E7E7E"/>
                </a:solidFill>
                <a:latin typeface="Arial"/>
                <a:cs typeface="Arial"/>
              </a:rPr>
              <a:t>%</a:t>
            </a:r>
            <a:r>
              <a:rPr sz="1100" spc="-35" dirty="0">
                <a:solidFill>
                  <a:srgbClr val="7E7E7E"/>
                </a:solidFill>
                <a:latin typeface="Arial"/>
                <a:cs typeface="Arial"/>
              </a:rPr>
              <a:t> </a:t>
            </a:r>
            <a:r>
              <a:rPr sz="1100" dirty="0">
                <a:solidFill>
                  <a:srgbClr val="7E7E7E"/>
                </a:solidFill>
                <a:latin typeface="Arial"/>
                <a:cs typeface="Arial"/>
              </a:rPr>
              <a:t>figures</a:t>
            </a:r>
            <a:r>
              <a:rPr sz="1100" spc="-60" dirty="0">
                <a:solidFill>
                  <a:srgbClr val="7E7E7E"/>
                </a:solidFill>
                <a:latin typeface="Arial"/>
                <a:cs typeface="Arial"/>
              </a:rPr>
              <a:t> </a:t>
            </a:r>
            <a:r>
              <a:rPr sz="1100" dirty="0">
                <a:solidFill>
                  <a:srgbClr val="7E7E7E"/>
                </a:solidFill>
                <a:latin typeface="Arial"/>
                <a:cs typeface="Arial"/>
              </a:rPr>
              <a:t>available</a:t>
            </a:r>
            <a:r>
              <a:rPr sz="1100" spc="5" dirty="0">
                <a:solidFill>
                  <a:srgbClr val="7E7E7E"/>
                </a:solidFill>
                <a:latin typeface="Arial"/>
                <a:cs typeface="Arial"/>
              </a:rPr>
              <a:t> </a:t>
            </a:r>
            <a:r>
              <a:rPr sz="1100" dirty="0">
                <a:solidFill>
                  <a:srgbClr val="7E7E7E"/>
                </a:solidFill>
                <a:latin typeface="Arial"/>
                <a:cs typeface="Arial"/>
              </a:rPr>
              <a:t>on</a:t>
            </a:r>
            <a:r>
              <a:rPr sz="1100" spc="-30" dirty="0">
                <a:solidFill>
                  <a:srgbClr val="7E7E7E"/>
                </a:solidFill>
                <a:latin typeface="Arial"/>
                <a:cs typeface="Arial"/>
              </a:rPr>
              <a:t> </a:t>
            </a:r>
            <a:r>
              <a:rPr sz="1100" spc="-10" dirty="0">
                <a:solidFill>
                  <a:srgbClr val="7E7E7E"/>
                </a:solidFill>
                <a:latin typeface="Arial"/>
                <a:cs typeface="Arial"/>
              </a:rPr>
              <a:t>request</a:t>
            </a:r>
            <a:endParaRPr sz="1100">
              <a:latin typeface="Arial"/>
              <a:cs typeface="Arial"/>
            </a:endParaRPr>
          </a:p>
        </p:txBody>
      </p:sp>
      <p:sp>
        <p:nvSpPr>
          <p:cNvPr id="56" name="object 56"/>
          <p:cNvSpPr txBox="1"/>
          <p:nvPr/>
        </p:nvSpPr>
        <p:spPr>
          <a:xfrm>
            <a:off x="470408" y="6375603"/>
            <a:ext cx="9890125" cy="4826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CL7.</a:t>
            </a:r>
            <a:r>
              <a:rPr sz="1000" spc="-25" dirty="0">
                <a:solidFill>
                  <a:srgbClr val="7E7E7E"/>
                </a:solidFill>
                <a:latin typeface="Arial"/>
                <a:cs typeface="Arial"/>
              </a:rPr>
              <a:t> </a:t>
            </a:r>
            <a:r>
              <a:rPr sz="1000" dirty="0">
                <a:solidFill>
                  <a:srgbClr val="7E7E7E"/>
                </a:solidFill>
                <a:latin typeface="Arial"/>
                <a:cs typeface="Arial"/>
              </a:rPr>
              <a:t>Which</a:t>
            </a:r>
            <a:r>
              <a:rPr sz="1000" spc="-55"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these,</a:t>
            </a:r>
            <a:r>
              <a:rPr sz="1000" spc="-35" dirty="0">
                <a:solidFill>
                  <a:srgbClr val="7E7E7E"/>
                </a:solidFill>
                <a:latin typeface="Arial"/>
                <a:cs typeface="Arial"/>
              </a:rPr>
              <a:t> </a:t>
            </a:r>
            <a:r>
              <a:rPr sz="1000" dirty="0">
                <a:solidFill>
                  <a:srgbClr val="7E7E7E"/>
                </a:solidFill>
                <a:latin typeface="Arial"/>
                <a:cs typeface="Arial"/>
              </a:rPr>
              <a:t>if</a:t>
            </a:r>
            <a:r>
              <a:rPr sz="1000" spc="-25" dirty="0">
                <a:solidFill>
                  <a:srgbClr val="7E7E7E"/>
                </a:solidFill>
                <a:latin typeface="Arial"/>
                <a:cs typeface="Arial"/>
              </a:rPr>
              <a:t> </a:t>
            </a:r>
            <a:r>
              <a:rPr sz="1000" dirty="0">
                <a:solidFill>
                  <a:srgbClr val="7E7E7E"/>
                </a:solidFill>
                <a:latin typeface="Arial"/>
                <a:cs typeface="Arial"/>
              </a:rPr>
              <a:t>any, are</a:t>
            </a:r>
            <a:r>
              <a:rPr sz="1000" spc="-2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doing</a:t>
            </a:r>
            <a:r>
              <a:rPr sz="1000" spc="-25" dirty="0">
                <a:solidFill>
                  <a:srgbClr val="7E7E7E"/>
                </a:solidFill>
                <a:latin typeface="Arial"/>
                <a:cs typeface="Arial"/>
              </a:rPr>
              <a:t> </a:t>
            </a:r>
            <a:r>
              <a:rPr sz="1000" dirty="0">
                <a:solidFill>
                  <a:srgbClr val="7E7E7E"/>
                </a:solidFill>
                <a:latin typeface="Arial"/>
                <a:cs typeface="Arial"/>
              </a:rPr>
              <a:t>because</a:t>
            </a:r>
            <a:r>
              <a:rPr sz="1000" spc="-35"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the</a:t>
            </a:r>
            <a:r>
              <a:rPr sz="1000" spc="-30" dirty="0">
                <a:solidFill>
                  <a:srgbClr val="7E7E7E"/>
                </a:solidFill>
                <a:latin typeface="Arial"/>
                <a:cs typeface="Arial"/>
              </a:rPr>
              <a:t> </a:t>
            </a:r>
            <a:r>
              <a:rPr sz="1000" dirty="0">
                <a:solidFill>
                  <a:srgbClr val="7E7E7E"/>
                </a:solidFill>
                <a:latin typeface="Arial"/>
                <a:cs typeface="Arial"/>
              </a:rPr>
              <a:t>increases</a:t>
            </a:r>
            <a:r>
              <a:rPr sz="1000" spc="-30" dirty="0">
                <a:solidFill>
                  <a:srgbClr val="7E7E7E"/>
                </a:solidFill>
                <a:latin typeface="Arial"/>
                <a:cs typeface="Arial"/>
              </a:rPr>
              <a:t> </a:t>
            </a:r>
            <a:r>
              <a:rPr sz="1000" dirty="0">
                <a:solidFill>
                  <a:srgbClr val="7E7E7E"/>
                </a:solidFill>
                <a:latin typeface="Arial"/>
                <a:cs typeface="Arial"/>
              </a:rPr>
              <a:t>in</a:t>
            </a:r>
            <a:r>
              <a:rPr sz="1000" spc="-15"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cost</a:t>
            </a:r>
            <a:r>
              <a:rPr sz="1000" spc="-30"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living? 1,523</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a:p>
            <a:pPr marL="12700">
              <a:lnSpc>
                <a:spcPct val="100000"/>
              </a:lnSpc>
              <a:tabLst>
                <a:tab pos="2755900" algn="l"/>
              </a:tabLst>
            </a:pPr>
            <a:r>
              <a:rPr sz="1000" dirty="0">
                <a:solidFill>
                  <a:srgbClr val="7E7E7E"/>
                </a:solidFill>
                <a:latin typeface="Arial"/>
                <a:cs typeface="Arial"/>
              </a:rPr>
              <a:t>*Not</a:t>
            </a:r>
            <a:r>
              <a:rPr sz="1000" spc="-20" dirty="0">
                <a:solidFill>
                  <a:srgbClr val="7E7E7E"/>
                </a:solidFill>
                <a:latin typeface="Arial"/>
                <a:cs typeface="Arial"/>
              </a:rPr>
              <a:t> </a:t>
            </a:r>
            <a:r>
              <a:rPr sz="1000" dirty="0">
                <a:solidFill>
                  <a:srgbClr val="7E7E7E"/>
                </a:solidFill>
                <a:latin typeface="Arial"/>
                <a:cs typeface="Arial"/>
              </a:rPr>
              <a:t>asked</a:t>
            </a:r>
            <a:r>
              <a:rPr sz="1000" spc="-45" dirty="0">
                <a:solidFill>
                  <a:srgbClr val="7E7E7E"/>
                </a:solidFill>
                <a:latin typeface="Arial"/>
                <a:cs typeface="Arial"/>
              </a:rPr>
              <a:t> </a:t>
            </a:r>
            <a:r>
              <a:rPr sz="1000" dirty="0">
                <a:solidFill>
                  <a:srgbClr val="7E7E7E"/>
                </a:solidFill>
                <a:latin typeface="Arial"/>
                <a:cs typeface="Arial"/>
              </a:rPr>
              <a:t>in</a:t>
            </a:r>
            <a:r>
              <a:rPr sz="1000" spc="-5" dirty="0">
                <a:solidFill>
                  <a:srgbClr val="7E7E7E"/>
                </a:solidFill>
                <a:latin typeface="Arial"/>
                <a:cs typeface="Arial"/>
              </a:rPr>
              <a:t> </a:t>
            </a:r>
            <a:r>
              <a:rPr sz="1000" spc="-25" dirty="0">
                <a:solidFill>
                  <a:srgbClr val="7E7E7E"/>
                </a:solidFill>
                <a:latin typeface="Arial"/>
                <a:cs typeface="Arial"/>
              </a:rPr>
              <a:t>S3</a:t>
            </a:r>
            <a:r>
              <a:rPr sz="1000" dirty="0">
                <a:solidFill>
                  <a:srgbClr val="7E7E7E"/>
                </a:solidFill>
                <a:latin typeface="Arial"/>
                <a:cs typeface="Arial"/>
              </a:rPr>
              <a:t>	GB</a:t>
            </a:r>
            <a:r>
              <a:rPr sz="1000" spc="-20" dirty="0">
                <a:solidFill>
                  <a:srgbClr val="7E7E7E"/>
                </a:solidFill>
                <a:latin typeface="Arial"/>
                <a:cs typeface="Arial"/>
              </a:rPr>
              <a:t> </a:t>
            </a:r>
            <a:r>
              <a:rPr sz="1000" spc="-10" dirty="0">
                <a:solidFill>
                  <a:srgbClr val="7E7E7E"/>
                </a:solidFill>
                <a:latin typeface="Arial"/>
                <a:cs typeface="Arial"/>
              </a:rPr>
              <a:t>benchmarking</a:t>
            </a:r>
            <a:r>
              <a:rPr sz="1000" spc="-55" dirty="0">
                <a:solidFill>
                  <a:srgbClr val="7E7E7E"/>
                </a:solidFill>
                <a:latin typeface="Arial"/>
                <a:cs typeface="Arial"/>
              </a:rPr>
              <a:t> </a:t>
            </a:r>
            <a:r>
              <a:rPr sz="1000" dirty="0">
                <a:solidFill>
                  <a:srgbClr val="7E7E7E"/>
                </a:solidFill>
                <a:latin typeface="Arial"/>
                <a:cs typeface="Arial"/>
              </a:rPr>
              <a:t>is</a:t>
            </a:r>
            <a:r>
              <a:rPr sz="1000" spc="-5" dirty="0">
                <a:solidFill>
                  <a:srgbClr val="7E7E7E"/>
                </a:solidFill>
                <a:latin typeface="Arial"/>
                <a:cs typeface="Arial"/>
              </a:rPr>
              <a:t> </a:t>
            </a:r>
            <a:r>
              <a:rPr sz="1000" dirty="0">
                <a:solidFill>
                  <a:srgbClr val="7E7E7E"/>
                </a:solidFill>
                <a:latin typeface="Arial"/>
                <a:cs typeface="Arial"/>
              </a:rPr>
              <a:t>not</a:t>
            </a:r>
            <a:r>
              <a:rPr sz="1000" spc="-25" dirty="0">
                <a:solidFill>
                  <a:srgbClr val="7E7E7E"/>
                </a:solidFill>
                <a:latin typeface="Arial"/>
                <a:cs typeface="Arial"/>
              </a:rPr>
              <a:t> </a:t>
            </a:r>
            <a:r>
              <a:rPr sz="1000" dirty="0">
                <a:solidFill>
                  <a:srgbClr val="7E7E7E"/>
                </a:solidFill>
                <a:latin typeface="Arial"/>
                <a:cs typeface="Arial"/>
              </a:rPr>
              <a:t>available for</a:t>
            </a:r>
            <a:r>
              <a:rPr sz="1000" spc="-2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statements.</a:t>
            </a:r>
            <a:r>
              <a:rPr sz="1000" spc="-50" dirty="0">
                <a:solidFill>
                  <a:srgbClr val="7E7E7E"/>
                </a:solidFill>
                <a:latin typeface="Arial"/>
                <a:cs typeface="Arial"/>
              </a:rPr>
              <a:t> </a:t>
            </a:r>
            <a:r>
              <a:rPr sz="1000" dirty="0">
                <a:solidFill>
                  <a:srgbClr val="7E7E7E"/>
                </a:solidFill>
                <a:latin typeface="Arial"/>
                <a:cs typeface="Arial"/>
              </a:rPr>
              <a:t>Statements</a:t>
            </a:r>
            <a:r>
              <a:rPr sz="1000" spc="-40" dirty="0">
                <a:solidFill>
                  <a:srgbClr val="7E7E7E"/>
                </a:solidFill>
                <a:latin typeface="Arial"/>
                <a:cs typeface="Arial"/>
              </a:rPr>
              <a:t> </a:t>
            </a:r>
            <a:r>
              <a:rPr sz="1000" dirty="0">
                <a:solidFill>
                  <a:srgbClr val="7E7E7E"/>
                </a:solidFill>
                <a:latin typeface="Arial"/>
                <a:cs typeface="Arial"/>
              </a:rPr>
              <a:t>which</a:t>
            </a:r>
            <a:r>
              <a:rPr sz="1000" spc="-5" dirty="0">
                <a:solidFill>
                  <a:srgbClr val="7E7E7E"/>
                </a:solidFill>
                <a:latin typeface="Arial"/>
                <a:cs typeface="Arial"/>
              </a:rPr>
              <a:t> </a:t>
            </a:r>
            <a:r>
              <a:rPr sz="1000" dirty="0">
                <a:solidFill>
                  <a:srgbClr val="7E7E7E"/>
                </a:solidFill>
                <a:latin typeface="Arial"/>
                <a:cs typeface="Arial"/>
              </a:rPr>
              <a:t>can</a:t>
            </a:r>
            <a:r>
              <a:rPr sz="1000" spc="-25" dirty="0">
                <a:solidFill>
                  <a:srgbClr val="7E7E7E"/>
                </a:solidFill>
                <a:latin typeface="Arial"/>
                <a:cs typeface="Arial"/>
              </a:rPr>
              <a:t> </a:t>
            </a:r>
            <a:r>
              <a:rPr sz="1000" dirty="0">
                <a:solidFill>
                  <a:srgbClr val="7E7E7E"/>
                </a:solidFill>
                <a:latin typeface="Arial"/>
                <a:cs typeface="Arial"/>
              </a:rPr>
              <a:t>be</a:t>
            </a:r>
            <a:r>
              <a:rPr sz="1000" spc="-30" dirty="0">
                <a:solidFill>
                  <a:srgbClr val="7E7E7E"/>
                </a:solidFill>
                <a:latin typeface="Arial"/>
                <a:cs typeface="Arial"/>
              </a:rPr>
              <a:t> </a:t>
            </a:r>
            <a:r>
              <a:rPr sz="1000" dirty="0">
                <a:solidFill>
                  <a:srgbClr val="7E7E7E"/>
                </a:solidFill>
                <a:latin typeface="Arial"/>
                <a:cs typeface="Arial"/>
              </a:rPr>
              <a:t>compared</a:t>
            </a:r>
            <a:r>
              <a:rPr sz="1000" spc="-40"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shown</a:t>
            </a:r>
            <a:r>
              <a:rPr sz="1000" spc="-15" dirty="0">
                <a:solidFill>
                  <a:srgbClr val="7E7E7E"/>
                </a:solidFill>
                <a:latin typeface="Arial"/>
                <a:cs typeface="Arial"/>
              </a:rPr>
              <a:t> </a:t>
            </a:r>
            <a:r>
              <a:rPr sz="1000" dirty="0">
                <a:solidFill>
                  <a:srgbClr val="7E7E7E"/>
                </a:solidFill>
                <a:latin typeface="Arial"/>
                <a:cs typeface="Arial"/>
              </a:rPr>
              <a:t>in</a:t>
            </a:r>
            <a:r>
              <a:rPr sz="1000" spc="-10" dirty="0">
                <a:solidFill>
                  <a:srgbClr val="7E7E7E"/>
                </a:solidFill>
                <a:latin typeface="Arial"/>
                <a:cs typeface="Arial"/>
              </a:rPr>
              <a:t> </a:t>
            </a:r>
            <a:r>
              <a:rPr sz="1000" dirty="0">
                <a:solidFill>
                  <a:srgbClr val="7E7E7E"/>
                </a:solidFill>
                <a:latin typeface="Arial"/>
                <a:cs typeface="Arial"/>
              </a:rPr>
              <a:t>backets</a:t>
            </a:r>
            <a:r>
              <a:rPr sz="1000" spc="-50" dirty="0">
                <a:solidFill>
                  <a:srgbClr val="7E7E7E"/>
                </a:solidFill>
                <a:latin typeface="Arial"/>
                <a:cs typeface="Arial"/>
              </a:rPr>
              <a:t> </a:t>
            </a:r>
            <a:r>
              <a:rPr sz="1000" dirty="0">
                <a:solidFill>
                  <a:srgbClr val="7E7E7E"/>
                </a:solidFill>
                <a:latin typeface="Arial"/>
                <a:cs typeface="Arial"/>
              </a:rPr>
              <a:t>where</a:t>
            </a:r>
            <a:r>
              <a:rPr sz="1000" spc="-5" dirty="0">
                <a:solidFill>
                  <a:srgbClr val="7E7E7E"/>
                </a:solidFill>
                <a:latin typeface="Arial"/>
                <a:cs typeface="Arial"/>
              </a:rPr>
              <a:t> </a:t>
            </a:r>
            <a:r>
              <a:rPr sz="1000" spc="-10" dirty="0">
                <a:solidFill>
                  <a:srgbClr val="7E7E7E"/>
                </a:solidFill>
                <a:latin typeface="Arial"/>
                <a:cs typeface="Arial"/>
              </a:rPr>
              <a:t>available.</a:t>
            </a:r>
            <a:endParaRPr sz="1000">
              <a:latin typeface="Arial"/>
              <a:cs typeface="Arial"/>
            </a:endParaRPr>
          </a:p>
          <a:p>
            <a:pPr marL="12700">
              <a:lnSpc>
                <a:spcPct val="100000"/>
              </a:lnSpc>
            </a:pPr>
            <a:r>
              <a:rPr sz="1000" dirty="0">
                <a:solidFill>
                  <a:srgbClr val="7E7E7E"/>
                </a:solidFill>
                <a:latin typeface="Arial"/>
                <a:cs typeface="Arial"/>
              </a:rPr>
              <a:t>**Not</a:t>
            </a:r>
            <a:r>
              <a:rPr sz="1000" spc="-15" dirty="0">
                <a:solidFill>
                  <a:srgbClr val="7E7E7E"/>
                </a:solidFill>
                <a:latin typeface="Arial"/>
                <a:cs typeface="Arial"/>
              </a:rPr>
              <a:t> </a:t>
            </a:r>
            <a:r>
              <a:rPr sz="1000" dirty="0">
                <a:solidFill>
                  <a:srgbClr val="7E7E7E"/>
                </a:solidFill>
                <a:latin typeface="Arial"/>
                <a:cs typeface="Arial"/>
              </a:rPr>
              <a:t>asked</a:t>
            </a:r>
            <a:r>
              <a:rPr sz="1000" spc="-55" dirty="0">
                <a:solidFill>
                  <a:srgbClr val="7E7E7E"/>
                </a:solidFill>
                <a:latin typeface="Arial"/>
                <a:cs typeface="Arial"/>
              </a:rPr>
              <a:t> </a:t>
            </a:r>
            <a:r>
              <a:rPr sz="1000" dirty="0">
                <a:solidFill>
                  <a:srgbClr val="7E7E7E"/>
                </a:solidFill>
                <a:latin typeface="Arial"/>
                <a:cs typeface="Arial"/>
              </a:rPr>
              <a:t>in</a:t>
            </a:r>
            <a:r>
              <a:rPr sz="1000" spc="-10" dirty="0">
                <a:solidFill>
                  <a:srgbClr val="7E7E7E"/>
                </a:solidFill>
                <a:latin typeface="Arial"/>
                <a:cs typeface="Arial"/>
              </a:rPr>
              <a:t> </a:t>
            </a:r>
            <a:r>
              <a:rPr sz="1000" spc="-25" dirty="0">
                <a:solidFill>
                  <a:srgbClr val="7E7E7E"/>
                </a:solidFill>
                <a:latin typeface="Arial"/>
                <a:cs typeface="Arial"/>
              </a:rPr>
              <a:t>S3</a:t>
            </a:r>
            <a:endParaRPr sz="1000">
              <a:latin typeface="Arial"/>
              <a:cs typeface="Arial"/>
            </a:endParaRPr>
          </a:p>
        </p:txBody>
      </p:sp>
      <p:sp>
        <p:nvSpPr>
          <p:cNvPr id="57" name="object 5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97</a:t>
            </a:r>
            <a:endParaRPr sz="1800">
              <a:latin typeface="Calibri"/>
              <a:cs typeface="Calibri"/>
            </a:endParaRPr>
          </a:p>
        </p:txBody>
      </p:sp>
      <p:grpSp>
        <p:nvGrpSpPr>
          <p:cNvPr id="58" name="object 58"/>
          <p:cNvGrpSpPr/>
          <p:nvPr/>
        </p:nvGrpSpPr>
        <p:grpSpPr>
          <a:xfrm>
            <a:off x="291960" y="5212207"/>
            <a:ext cx="387350" cy="208279"/>
            <a:chOff x="291960" y="5212207"/>
            <a:chExt cx="387350" cy="208279"/>
          </a:xfrm>
        </p:grpSpPr>
        <p:pic>
          <p:nvPicPr>
            <p:cNvPr id="59" name="object 59"/>
            <p:cNvPicPr/>
            <p:nvPr/>
          </p:nvPicPr>
          <p:blipFill>
            <a:blip r:embed="rId6" cstate="print"/>
            <a:stretch>
              <a:fillRect/>
            </a:stretch>
          </p:blipFill>
          <p:spPr>
            <a:xfrm>
              <a:off x="291960" y="5212207"/>
              <a:ext cx="172085" cy="193675"/>
            </a:xfrm>
            <a:prstGeom prst="rect">
              <a:avLst/>
            </a:prstGeom>
          </p:spPr>
        </p:pic>
        <p:pic>
          <p:nvPicPr>
            <p:cNvPr id="60" name="object 60"/>
            <p:cNvPicPr/>
            <p:nvPr/>
          </p:nvPicPr>
          <p:blipFill>
            <a:blip r:embed="rId7" cstate="print"/>
            <a:stretch>
              <a:fillRect/>
            </a:stretch>
          </p:blipFill>
          <p:spPr>
            <a:xfrm>
              <a:off x="506729" y="5226304"/>
              <a:ext cx="172085" cy="193675"/>
            </a:xfrm>
            <a:prstGeom prst="rect">
              <a:avLst/>
            </a:prstGeom>
          </p:spPr>
        </p:pic>
      </p:grpSp>
      <p:sp>
        <p:nvSpPr>
          <p:cNvPr id="61" name="object 61"/>
          <p:cNvSpPr txBox="1"/>
          <p:nvPr/>
        </p:nvSpPr>
        <p:spPr>
          <a:xfrm>
            <a:off x="741984" y="5182361"/>
            <a:ext cx="226568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10" dirty="0">
                <a:solidFill>
                  <a:srgbClr val="5C5B5A"/>
                </a:solidFill>
                <a:latin typeface="Arial"/>
                <a:cs typeface="Arial"/>
              </a:rPr>
              <a:t> </a:t>
            </a:r>
            <a:r>
              <a:rPr sz="1150" dirty="0">
                <a:solidFill>
                  <a:srgbClr val="5C5B5A"/>
                </a:solidFill>
                <a:latin typeface="Arial"/>
                <a:cs typeface="Arial"/>
              </a:rPr>
              <a:t>than</a:t>
            </a:r>
            <a:r>
              <a:rPr sz="1150" spc="-25" dirty="0">
                <a:solidFill>
                  <a:srgbClr val="5C5B5A"/>
                </a:solidFill>
                <a:latin typeface="Arial"/>
                <a:cs typeface="Arial"/>
              </a:rPr>
              <a:t> S15</a:t>
            </a:r>
            <a:endParaRPr sz="1150">
              <a:latin typeface="Arial"/>
              <a:cs typeface="Arial"/>
            </a:endParaRPr>
          </a:p>
        </p:txBody>
      </p:sp>
      <p:pic>
        <p:nvPicPr>
          <p:cNvPr id="62" name="object 62"/>
          <p:cNvPicPr/>
          <p:nvPr/>
        </p:nvPicPr>
        <p:blipFill>
          <a:blip r:embed="rId8" cstate="print"/>
          <a:stretch>
            <a:fillRect/>
          </a:stretch>
        </p:blipFill>
        <p:spPr>
          <a:xfrm>
            <a:off x="11178793" y="3204464"/>
            <a:ext cx="172084" cy="193675"/>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p:nvPr/>
        </p:nvSpPr>
        <p:spPr>
          <a:xfrm>
            <a:off x="6708774" y="584200"/>
            <a:ext cx="4897755" cy="4897755"/>
          </a:xfrm>
          <a:custGeom>
            <a:avLst/>
            <a:gdLst/>
            <a:ahLst/>
            <a:cxnLst/>
            <a:rect l="l" t="t" r="r" b="b"/>
            <a:pathLst>
              <a:path w="4897755" h="4897755">
                <a:moveTo>
                  <a:pt x="2666213" y="0"/>
                </a:moveTo>
                <a:lnTo>
                  <a:pt x="2239869" y="0"/>
                </a:lnTo>
                <a:lnTo>
                  <a:pt x="2213993" y="2249"/>
                </a:lnTo>
                <a:lnTo>
                  <a:pt x="2166947" y="7252"/>
                </a:lnTo>
                <a:lnTo>
                  <a:pt x="2120169" y="13137"/>
                </a:lnTo>
                <a:lnTo>
                  <a:pt x="2073669" y="19895"/>
                </a:lnTo>
                <a:lnTo>
                  <a:pt x="2027454" y="27519"/>
                </a:lnTo>
                <a:lnTo>
                  <a:pt x="1981534" y="35999"/>
                </a:lnTo>
                <a:lnTo>
                  <a:pt x="1935917" y="45328"/>
                </a:lnTo>
                <a:lnTo>
                  <a:pt x="1890611" y="55496"/>
                </a:lnTo>
                <a:lnTo>
                  <a:pt x="1845626" y="66495"/>
                </a:lnTo>
                <a:lnTo>
                  <a:pt x="1800968" y="78317"/>
                </a:lnTo>
                <a:lnTo>
                  <a:pt x="1756648" y="90953"/>
                </a:lnTo>
                <a:lnTo>
                  <a:pt x="1712673" y="104395"/>
                </a:lnTo>
                <a:lnTo>
                  <a:pt x="1669053" y="118633"/>
                </a:lnTo>
                <a:lnTo>
                  <a:pt x="1625795" y="133661"/>
                </a:lnTo>
                <a:lnTo>
                  <a:pt x="1582908" y="149468"/>
                </a:lnTo>
                <a:lnTo>
                  <a:pt x="1540401" y="166048"/>
                </a:lnTo>
                <a:lnTo>
                  <a:pt x="1498282" y="183390"/>
                </a:lnTo>
                <a:lnTo>
                  <a:pt x="1456560" y="201487"/>
                </a:lnTo>
                <a:lnTo>
                  <a:pt x="1415243" y="220330"/>
                </a:lnTo>
                <a:lnTo>
                  <a:pt x="1374340" y="239912"/>
                </a:lnTo>
                <a:lnTo>
                  <a:pt x="1333859" y="260222"/>
                </a:lnTo>
                <a:lnTo>
                  <a:pt x="1293809" y="281253"/>
                </a:lnTo>
                <a:lnTo>
                  <a:pt x="1254198" y="302996"/>
                </a:lnTo>
                <a:lnTo>
                  <a:pt x="1215036" y="325443"/>
                </a:lnTo>
                <a:lnTo>
                  <a:pt x="1176330" y="348585"/>
                </a:lnTo>
                <a:lnTo>
                  <a:pt x="1138088" y="372414"/>
                </a:lnTo>
                <a:lnTo>
                  <a:pt x="1100321" y="396921"/>
                </a:lnTo>
                <a:lnTo>
                  <a:pt x="1063035" y="422098"/>
                </a:lnTo>
                <a:lnTo>
                  <a:pt x="1026240" y="447936"/>
                </a:lnTo>
                <a:lnTo>
                  <a:pt x="989944" y="474427"/>
                </a:lnTo>
                <a:lnTo>
                  <a:pt x="954155" y="501562"/>
                </a:lnTo>
                <a:lnTo>
                  <a:pt x="918883" y="529333"/>
                </a:lnTo>
                <a:lnTo>
                  <a:pt x="884135" y="557731"/>
                </a:lnTo>
                <a:lnTo>
                  <a:pt x="849921" y="586748"/>
                </a:lnTo>
                <a:lnTo>
                  <a:pt x="816249" y="616376"/>
                </a:lnTo>
                <a:lnTo>
                  <a:pt x="783126" y="646605"/>
                </a:lnTo>
                <a:lnTo>
                  <a:pt x="750563" y="677427"/>
                </a:lnTo>
                <a:lnTo>
                  <a:pt x="718566" y="708834"/>
                </a:lnTo>
                <a:lnTo>
                  <a:pt x="687146" y="740818"/>
                </a:lnTo>
                <a:lnTo>
                  <a:pt x="656310" y="773369"/>
                </a:lnTo>
                <a:lnTo>
                  <a:pt x="626067" y="806480"/>
                </a:lnTo>
                <a:lnTo>
                  <a:pt x="596426" y="840142"/>
                </a:lnTo>
                <a:lnTo>
                  <a:pt x="567394" y="874346"/>
                </a:lnTo>
                <a:lnTo>
                  <a:pt x="538981" y="909084"/>
                </a:lnTo>
                <a:lnTo>
                  <a:pt x="511195" y="944347"/>
                </a:lnTo>
                <a:lnTo>
                  <a:pt x="484045" y="980127"/>
                </a:lnTo>
                <a:lnTo>
                  <a:pt x="457538" y="1016416"/>
                </a:lnTo>
                <a:lnTo>
                  <a:pt x="431684" y="1053204"/>
                </a:lnTo>
                <a:lnTo>
                  <a:pt x="406492" y="1090484"/>
                </a:lnTo>
                <a:lnTo>
                  <a:pt x="381969" y="1128246"/>
                </a:lnTo>
                <a:lnTo>
                  <a:pt x="358124" y="1166483"/>
                </a:lnTo>
                <a:lnTo>
                  <a:pt x="334967" y="1205186"/>
                </a:lnTo>
                <a:lnTo>
                  <a:pt x="312504" y="1244347"/>
                </a:lnTo>
                <a:lnTo>
                  <a:pt x="290745" y="1283956"/>
                </a:lnTo>
                <a:lnTo>
                  <a:pt x="269699" y="1324006"/>
                </a:lnTo>
                <a:lnTo>
                  <a:pt x="249373" y="1364488"/>
                </a:lnTo>
                <a:lnTo>
                  <a:pt x="229777" y="1405393"/>
                </a:lnTo>
                <a:lnTo>
                  <a:pt x="210919" y="1446713"/>
                </a:lnTo>
                <a:lnTo>
                  <a:pt x="192807" y="1488439"/>
                </a:lnTo>
                <a:lnTo>
                  <a:pt x="175450" y="1530564"/>
                </a:lnTo>
                <a:lnTo>
                  <a:pt x="158857" y="1573078"/>
                </a:lnTo>
                <a:lnTo>
                  <a:pt x="143036" y="1615973"/>
                </a:lnTo>
                <a:lnTo>
                  <a:pt x="127995" y="1659241"/>
                </a:lnTo>
                <a:lnTo>
                  <a:pt x="113744" y="1702872"/>
                </a:lnTo>
                <a:lnTo>
                  <a:pt x="100290" y="1746859"/>
                </a:lnTo>
                <a:lnTo>
                  <a:pt x="87642" y="1791193"/>
                </a:lnTo>
                <a:lnTo>
                  <a:pt x="75809" y="1835866"/>
                </a:lnTo>
                <a:lnTo>
                  <a:pt x="64800" y="1880868"/>
                </a:lnTo>
                <a:lnTo>
                  <a:pt x="54622" y="1926192"/>
                </a:lnTo>
                <a:lnTo>
                  <a:pt x="45284" y="1971829"/>
                </a:lnTo>
                <a:lnTo>
                  <a:pt x="36795" y="2017771"/>
                </a:lnTo>
                <a:lnTo>
                  <a:pt x="29163" y="2064009"/>
                </a:lnTo>
                <a:lnTo>
                  <a:pt x="22398" y="2110534"/>
                </a:lnTo>
                <a:lnTo>
                  <a:pt x="16507" y="2157338"/>
                </a:lnTo>
                <a:lnTo>
                  <a:pt x="11498" y="2204413"/>
                </a:lnTo>
                <a:lnTo>
                  <a:pt x="7381" y="2251750"/>
                </a:lnTo>
                <a:lnTo>
                  <a:pt x="4165" y="2299341"/>
                </a:lnTo>
                <a:lnTo>
                  <a:pt x="1856" y="2347176"/>
                </a:lnTo>
                <a:lnTo>
                  <a:pt x="465" y="2395248"/>
                </a:lnTo>
                <a:lnTo>
                  <a:pt x="0" y="2443549"/>
                </a:lnTo>
                <a:lnTo>
                  <a:pt x="0" y="4897373"/>
                </a:lnTo>
                <a:lnTo>
                  <a:pt x="2501260" y="4897373"/>
                </a:lnTo>
                <a:lnTo>
                  <a:pt x="2549334" y="4895945"/>
                </a:lnTo>
                <a:lnTo>
                  <a:pt x="2597172" y="4893634"/>
                </a:lnTo>
                <a:lnTo>
                  <a:pt x="2644767" y="4890413"/>
                </a:lnTo>
                <a:lnTo>
                  <a:pt x="2692109" y="4886292"/>
                </a:lnTo>
                <a:lnTo>
                  <a:pt x="2739190" y="4881278"/>
                </a:lnTo>
                <a:lnTo>
                  <a:pt x="2786001" y="4875380"/>
                </a:lnTo>
                <a:lnTo>
                  <a:pt x="2832534" y="4868606"/>
                </a:lnTo>
                <a:lnTo>
                  <a:pt x="2878781" y="4860966"/>
                </a:lnTo>
                <a:lnTo>
                  <a:pt x="2924733" y="4852468"/>
                </a:lnTo>
                <a:lnTo>
                  <a:pt x="2970381" y="4843120"/>
                </a:lnTo>
                <a:lnTo>
                  <a:pt x="3015716" y="4832931"/>
                </a:lnTo>
                <a:lnTo>
                  <a:pt x="3060731" y="4821909"/>
                </a:lnTo>
                <a:lnTo>
                  <a:pt x="3105417" y="4810064"/>
                </a:lnTo>
                <a:lnTo>
                  <a:pt x="3149765" y="4797403"/>
                </a:lnTo>
                <a:lnTo>
                  <a:pt x="3193767" y="4783935"/>
                </a:lnTo>
                <a:lnTo>
                  <a:pt x="3237414" y="4769668"/>
                </a:lnTo>
                <a:lnTo>
                  <a:pt x="3280698" y="4754612"/>
                </a:lnTo>
                <a:lnTo>
                  <a:pt x="3323610" y="4738775"/>
                </a:lnTo>
                <a:lnTo>
                  <a:pt x="3366142" y="4722165"/>
                </a:lnTo>
                <a:lnTo>
                  <a:pt x="3408285" y="4704791"/>
                </a:lnTo>
                <a:lnTo>
                  <a:pt x="3450030" y="4686662"/>
                </a:lnTo>
                <a:lnTo>
                  <a:pt x="3491369" y="4667785"/>
                </a:lnTo>
                <a:lnTo>
                  <a:pt x="3532295" y="4648170"/>
                </a:lnTo>
                <a:lnTo>
                  <a:pt x="3572797" y="4627825"/>
                </a:lnTo>
                <a:lnTo>
                  <a:pt x="3612867" y="4606759"/>
                </a:lnTo>
                <a:lnTo>
                  <a:pt x="3652498" y="4584980"/>
                </a:lnTo>
                <a:lnTo>
                  <a:pt x="3691680" y="4562497"/>
                </a:lnTo>
                <a:lnTo>
                  <a:pt x="3730405" y="4539318"/>
                </a:lnTo>
                <a:lnTo>
                  <a:pt x="3768665" y="4515452"/>
                </a:lnTo>
                <a:lnTo>
                  <a:pt x="3806451" y="4490907"/>
                </a:lnTo>
                <a:lnTo>
                  <a:pt x="3843753" y="4465693"/>
                </a:lnTo>
                <a:lnTo>
                  <a:pt x="3880565" y="4439817"/>
                </a:lnTo>
                <a:lnTo>
                  <a:pt x="3916877" y="4413288"/>
                </a:lnTo>
                <a:lnTo>
                  <a:pt x="3952681" y="4386115"/>
                </a:lnTo>
                <a:lnTo>
                  <a:pt x="3987969" y="4358307"/>
                </a:lnTo>
                <a:lnTo>
                  <a:pt x="4022731" y="4329871"/>
                </a:lnTo>
                <a:lnTo>
                  <a:pt x="4056959" y="4300816"/>
                </a:lnTo>
                <a:lnTo>
                  <a:pt x="4090646" y="4271151"/>
                </a:lnTo>
                <a:lnTo>
                  <a:pt x="4123781" y="4240885"/>
                </a:lnTo>
                <a:lnTo>
                  <a:pt x="4156357" y="4210026"/>
                </a:lnTo>
                <a:lnTo>
                  <a:pt x="4188365" y="4178582"/>
                </a:lnTo>
                <a:lnTo>
                  <a:pt x="4219797" y="4146563"/>
                </a:lnTo>
                <a:lnTo>
                  <a:pt x="4250645" y="4113976"/>
                </a:lnTo>
                <a:lnTo>
                  <a:pt x="4280898" y="4080830"/>
                </a:lnTo>
                <a:lnTo>
                  <a:pt x="4310550" y="4047135"/>
                </a:lnTo>
                <a:lnTo>
                  <a:pt x="4339592" y="4012897"/>
                </a:lnTo>
                <a:lnTo>
                  <a:pt x="4368014" y="3978127"/>
                </a:lnTo>
                <a:lnTo>
                  <a:pt x="4395809" y="3942832"/>
                </a:lnTo>
                <a:lnTo>
                  <a:pt x="4422969" y="3907021"/>
                </a:lnTo>
                <a:lnTo>
                  <a:pt x="4449483" y="3870703"/>
                </a:lnTo>
                <a:lnTo>
                  <a:pt x="4475345" y="3833885"/>
                </a:lnTo>
                <a:lnTo>
                  <a:pt x="4500545" y="3796578"/>
                </a:lnTo>
                <a:lnTo>
                  <a:pt x="4525075" y="3758789"/>
                </a:lnTo>
                <a:lnTo>
                  <a:pt x="4548926" y="3720527"/>
                </a:lnTo>
                <a:lnTo>
                  <a:pt x="4572090" y="3681800"/>
                </a:lnTo>
                <a:lnTo>
                  <a:pt x="4594559" y="3642617"/>
                </a:lnTo>
                <a:lnTo>
                  <a:pt x="4616324" y="3602986"/>
                </a:lnTo>
                <a:lnTo>
                  <a:pt x="4637375" y="3562916"/>
                </a:lnTo>
                <a:lnTo>
                  <a:pt x="4657706" y="3522417"/>
                </a:lnTo>
                <a:lnTo>
                  <a:pt x="4677307" y="3481495"/>
                </a:lnTo>
                <a:lnTo>
                  <a:pt x="4696170" y="3440160"/>
                </a:lnTo>
                <a:lnTo>
                  <a:pt x="4714286" y="3398420"/>
                </a:lnTo>
                <a:lnTo>
                  <a:pt x="4731646" y="3356284"/>
                </a:lnTo>
                <a:lnTo>
                  <a:pt x="4748243" y="3313761"/>
                </a:lnTo>
                <a:lnTo>
                  <a:pt x="4764068" y="3270858"/>
                </a:lnTo>
                <a:lnTo>
                  <a:pt x="4779112" y="3227585"/>
                </a:lnTo>
                <a:lnTo>
                  <a:pt x="4793366" y="3183950"/>
                </a:lnTo>
                <a:lnTo>
                  <a:pt x="4806822" y="3139962"/>
                </a:lnTo>
                <a:lnTo>
                  <a:pt x="4819473" y="3095629"/>
                </a:lnTo>
                <a:lnTo>
                  <a:pt x="4831308" y="3050959"/>
                </a:lnTo>
                <a:lnTo>
                  <a:pt x="4842319" y="3005962"/>
                </a:lnTo>
                <a:lnTo>
                  <a:pt x="4852499" y="2960646"/>
                </a:lnTo>
                <a:lnTo>
                  <a:pt x="4861838" y="2915019"/>
                </a:lnTo>
                <a:lnTo>
                  <a:pt x="4870329" y="2869090"/>
                </a:lnTo>
                <a:lnTo>
                  <a:pt x="4877961" y="2822867"/>
                </a:lnTo>
                <a:lnTo>
                  <a:pt x="4884728" y="2776360"/>
                </a:lnTo>
                <a:lnTo>
                  <a:pt x="4890620" y="2729576"/>
                </a:lnTo>
                <a:lnTo>
                  <a:pt x="4895629" y="2682524"/>
                </a:lnTo>
                <a:lnTo>
                  <a:pt x="4897407" y="2224858"/>
                </a:lnTo>
                <a:lnTo>
                  <a:pt x="4895629" y="2204413"/>
                </a:lnTo>
                <a:lnTo>
                  <a:pt x="4890620" y="2157338"/>
                </a:lnTo>
                <a:lnTo>
                  <a:pt x="4884728" y="2110534"/>
                </a:lnTo>
                <a:lnTo>
                  <a:pt x="4877961" y="2064009"/>
                </a:lnTo>
                <a:lnTo>
                  <a:pt x="4870329" y="2017771"/>
                </a:lnTo>
                <a:lnTo>
                  <a:pt x="4861838" y="1971829"/>
                </a:lnTo>
                <a:lnTo>
                  <a:pt x="4852499" y="1926192"/>
                </a:lnTo>
                <a:lnTo>
                  <a:pt x="4842319" y="1880868"/>
                </a:lnTo>
                <a:lnTo>
                  <a:pt x="4831308" y="1835866"/>
                </a:lnTo>
                <a:lnTo>
                  <a:pt x="4819472" y="1791193"/>
                </a:lnTo>
                <a:lnTo>
                  <a:pt x="4806822" y="1746859"/>
                </a:lnTo>
                <a:lnTo>
                  <a:pt x="4793366" y="1702872"/>
                </a:lnTo>
                <a:lnTo>
                  <a:pt x="4779111" y="1659241"/>
                </a:lnTo>
                <a:lnTo>
                  <a:pt x="4764068" y="1615973"/>
                </a:lnTo>
                <a:lnTo>
                  <a:pt x="4748243" y="1573078"/>
                </a:lnTo>
                <a:lnTo>
                  <a:pt x="4731646" y="1530564"/>
                </a:lnTo>
                <a:lnTo>
                  <a:pt x="4714285" y="1488439"/>
                </a:lnTo>
                <a:lnTo>
                  <a:pt x="4696170" y="1446713"/>
                </a:lnTo>
                <a:lnTo>
                  <a:pt x="4677307" y="1405393"/>
                </a:lnTo>
                <a:lnTo>
                  <a:pt x="4657706" y="1364488"/>
                </a:lnTo>
                <a:lnTo>
                  <a:pt x="4637375" y="1324006"/>
                </a:lnTo>
                <a:lnTo>
                  <a:pt x="4616323" y="1283956"/>
                </a:lnTo>
                <a:lnTo>
                  <a:pt x="4594559" y="1244347"/>
                </a:lnTo>
                <a:lnTo>
                  <a:pt x="4572090" y="1205186"/>
                </a:lnTo>
                <a:lnTo>
                  <a:pt x="4548926" y="1166483"/>
                </a:lnTo>
                <a:lnTo>
                  <a:pt x="4525074" y="1128246"/>
                </a:lnTo>
                <a:lnTo>
                  <a:pt x="4500544" y="1090484"/>
                </a:lnTo>
                <a:lnTo>
                  <a:pt x="4475344" y="1053204"/>
                </a:lnTo>
                <a:lnTo>
                  <a:pt x="4449483" y="1016416"/>
                </a:lnTo>
                <a:lnTo>
                  <a:pt x="4422968" y="980127"/>
                </a:lnTo>
                <a:lnTo>
                  <a:pt x="4395809" y="944347"/>
                </a:lnTo>
                <a:lnTo>
                  <a:pt x="4368014" y="909084"/>
                </a:lnTo>
                <a:lnTo>
                  <a:pt x="4339591" y="874346"/>
                </a:lnTo>
                <a:lnTo>
                  <a:pt x="4310550" y="840142"/>
                </a:lnTo>
                <a:lnTo>
                  <a:pt x="4280898" y="806480"/>
                </a:lnTo>
                <a:lnTo>
                  <a:pt x="4250644" y="773369"/>
                </a:lnTo>
                <a:lnTo>
                  <a:pt x="4219797" y="740818"/>
                </a:lnTo>
                <a:lnTo>
                  <a:pt x="4188365" y="708834"/>
                </a:lnTo>
                <a:lnTo>
                  <a:pt x="4156357" y="677427"/>
                </a:lnTo>
                <a:lnTo>
                  <a:pt x="4123781" y="646605"/>
                </a:lnTo>
                <a:lnTo>
                  <a:pt x="4090645" y="616376"/>
                </a:lnTo>
                <a:lnTo>
                  <a:pt x="4056959" y="586748"/>
                </a:lnTo>
                <a:lnTo>
                  <a:pt x="4022730" y="557731"/>
                </a:lnTo>
                <a:lnTo>
                  <a:pt x="3987968" y="529333"/>
                </a:lnTo>
                <a:lnTo>
                  <a:pt x="3952681" y="501562"/>
                </a:lnTo>
                <a:lnTo>
                  <a:pt x="3916877" y="474427"/>
                </a:lnTo>
                <a:lnTo>
                  <a:pt x="3880565" y="447936"/>
                </a:lnTo>
                <a:lnTo>
                  <a:pt x="3843753" y="422098"/>
                </a:lnTo>
                <a:lnTo>
                  <a:pt x="3806450" y="396921"/>
                </a:lnTo>
                <a:lnTo>
                  <a:pt x="3768664" y="372414"/>
                </a:lnTo>
                <a:lnTo>
                  <a:pt x="3730405" y="348585"/>
                </a:lnTo>
                <a:lnTo>
                  <a:pt x="3691680" y="325443"/>
                </a:lnTo>
                <a:lnTo>
                  <a:pt x="3652497" y="302996"/>
                </a:lnTo>
                <a:lnTo>
                  <a:pt x="3612867" y="281253"/>
                </a:lnTo>
                <a:lnTo>
                  <a:pt x="3572796" y="260222"/>
                </a:lnTo>
                <a:lnTo>
                  <a:pt x="3532294" y="239912"/>
                </a:lnTo>
                <a:lnTo>
                  <a:pt x="3491369" y="220330"/>
                </a:lnTo>
                <a:lnTo>
                  <a:pt x="3450029" y="201487"/>
                </a:lnTo>
                <a:lnTo>
                  <a:pt x="3408284" y="183390"/>
                </a:lnTo>
                <a:lnTo>
                  <a:pt x="3366141" y="166048"/>
                </a:lnTo>
                <a:lnTo>
                  <a:pt x="3323609" y="149468"/>
                </a:lnTo>
                <a:lnTo>
                  <a:pt x="3280697" y="133661"/>
                </a:lnTo>
                <a:lnTo>
                  <a:pt x="3237414" y="118633"/>
                </a:lnTo>
                <a:lnTo>
                  <a:pt x="3193767" y="104395"/>
                </a:lnTo>
                <a:lnTo>
                  <a:pt x="3149765" y="90953"/>
                </a:lnTo>
                <a:lnTo>
                  <a:pt x="3105417" y="78317"/>
                </a:lnTo>
                <a:lnTo>
                  <a:pt x="3060731" y="66495"/>
                </a:lnTo>
                <a:lnTo>
                  <a:pt x="3015716" y="55496"/>
                </a:lnTo>
                <a:lnTo>
                  <a:pt x="2970380" y="45328"/>
                </a:lnTo>
                <a:lnTo>
                  <a:pt x="2924732" y="35999"/>
                </a:lnTo>
                <a:lnTo>
                  <a:pt x="2878780" y="27519"/>
                </a:lnTo>
                <a:lnTo>
                  <a:pt x="2832534" y="19895"/>
                </a:lnTo>
                <a:lnTo>
                  <a:pt x="2786000" y="13137"/>
                </a:lnTo>
                <a:lnTo>
                  <a:pt x="2739189" y="7252"/>
                </a:lnTo>
                <a:lnTo>
                  <a:pt x="2692108" y="2249"/>
                </a:lnTo>
                <a:lnTo>
                  <a:pt x="2666213" y="0"/>
                </a:lnTo>
                <a:close/>
              </a:path>
            </a:pathLst>
          </a:custGeom>
          <a:solidFill>
            <a:srgbClr val="009C90"/>
          </a:solidFill>
        </p:spPr>
        <p:txBody>
          <a:bodyPr wrap="square" lIns="0" tIns="0" rIns="0" bIns="0" rtlCol="0"/>
          <a:lstStyle/>
          <a:p>
            <a:endParaRPr/>
          </a:p>
        </p:txBody>
      </p:sp>
      <p:sp>
        <p:nvSpPr>
          <p:cNvPr id="4" name="object 4"/>
          <p:cNvSpPr txBox="1">
            <a:spLocks noGrp="1"/>
          </p:cNvSpPr>
          <p:nvPr>
            <p:ph type="title"/>
          </p:nvPr>
        </p:nvSpPr>
        <p:spPr>
          <a:xfrm>
            <a:off x="320141" y="2947161"/>
            <a:ext cx="5401310" cy="835660"/>
          </a:xfrm>
          <a:prstGeom prst="rect">
            <a:avLst/>
          </a:prstGeom>
        </p:spPr>
        <p:txBody>
          <a:bodyPr vert="horz" wrap="square" lIns="0" tIns="60960" rIns="0" bIns="0" rtlCol="0">
            <a:spAutoFit/>
          </a:bodyPr>
          <a:lstStyle/>
          <a:p>
            <a:pPr marL="12700" marR="5080">
              <a:lnSpc>
                <a:spcPts val="3020"/>
              </a:lnSpc>
              <a:spcBef>
                <a:spcPts val="480"/>
              </a:spcBef>
            </a:pPr>
            <a:r>
              <a:rPr sz="2800" dirty="0">
                <a:solidFill>
                  <a:srgbClr val="5C5B5A"/>
                </a:solidFill>
              </a:rPr>
              <a:t>Carried</a:t>
            </a:r>
            <a:r>
              <a:rPr sz="2800" spc="-65" dirty="0">
                <a:solidFill>
                  <a:srgbClr val="5C5B5A"/>
                </a:solidFill>
              </a:rPr>
              <a:t> </a:t>
            </a:r>
            <a:r>
              <a:rPr sz="2800" dirty="0">
                <a:solidFill>
                  <a:srgbClr val="5C5B5A"/>
                </a:solidFill>
              </a:rPr>
              <a:t>out</a:t>
            </a:r>
            <a:r>
              <a:rPr sz="2800" spc="-50" dirty="0">
                <a:solidFill>
                  <a:srgbClr val="5C5B5A"/>
                </a:solidFill>
              </a:rPr>
              <a:t> </a:t>
            </a:r>
            <a:r>
              <a:rPr sz="2800" dirty="0">
                <a:solidFill>
                  <a:srgbClr val="5C5B5A"/>
                </a:solidFill>
              </a:rPr>
              <a:t>on</a:t>
            </a:r>
            <a:r>
              <a:rPr sz="2800" spc="-60" dirty="0">
                <a:solidFill>
                  <a:srgbClr val="5C5B5A"/>
                </a:solidFill>
              </a:rPr>
              <a:t> </a:t>
            </a:r>
            <a:r>
              <a:rPr sz="2800" dirty="0">
                <a:solidFill>
                  <a:srgbClr val="5C5B5A"/>
                </a:solidFill>
              </a:rPr>
              <a:t>behalf</a:t>
            </a:r>
            <a:r>
              <a:rPr sz="2800" spc="-30" dirty="0">
                <a:solidFill>
                  <a:srgbClr val="5C5B5A"/>
                </a:solidFill>
              </a:rPr>
              <a:t> </a:t>
            </a:r>
            <a:r>
              <a:rPr sz="2800" dirty="0">
                <a:solidFill>
                  <a:srgbClr val="5C5B5A"/>
                </a:solidFill>
              </a:rPr>
              <a:t>of</a:t>
            </a:r>
            <a:r>
              <a:rPr sz="2800" spc="-65" dirty="0">
                <a:solidFill>
                  <a:srgbClr val="5C5B5A"/>
                </a:solidFill>
              </a:rPr>
              <a:t> </a:t>
            </a:r>
            <a:r>
              <a:rPr sz="2800" spc="-10" dirty="0">
                <a:solidFill>
                  <a:srgbClr val="5C5B5A"/>
                </a:solidFill>
              </a:rPr>
              <a:t>Greater </a:t>
            </a:r>
            <a:r>
              <a:rPr sz="2800" dirty="0">
                <a:solidFill>
                  <a:srgbClr val="5C5B5A"/>
                </a:solidFill>
              </a:rPr>
              <a:t>Manchester</a:t>
            </a:r>
            <a:r>
              <a:rPr sz="2800" spc="-114" dirty="0">
                <a:solidFill>
                  <a:srgbClr val="5C5B5A"/>
                </a:solidFill>
              </a:rPr>
              <a:t> </a:t>
            </a:r>
            <a:r>
              <a:rPr sz="2800" dirty="0">
                <a:solidFill>
                  <a:srgbClr val="5C5B5A"/>
                </a:solidFill>
              </a:rPr>
              <a:t>partners</a:t>
            </a:r>
            <a:r>
              <a:rPr sz="2800" spc="-130" dirty="0">
                <a:solidFill>
                  <a:srgbClr val="5C5B5A"/>
                </a:solidFill>
              </a:rPr>
              <a:t> </a:t>
            </a:r>
            <a:r>
              <a:rPr sz="2800" spc="-25" dirty="0">
                <a:solidFill>
                  <a:srgbClr val="5C5B5A"/>
                </a:solidFill>
              </a:rPr>
              <a:t>by</a:t>
            </a:r>
            <a:endParaRPr sz="2800"/>
          </a:p>
        </p:txBody>
      </p:sp>
      <p:pic>
        <p:nvPicPr>
          <p:cNvPr id="5" name="object 5"/>
          <p:cNvPicPr/>
          <p:nvPr/>
        </p:nvPicPr>
        <p:blipFill>
          <a:blip r:embed="rId2" cstate="print"/>
          <a:stretch>
            <a:fillRect/>
          </a:stretch>
        </p:blipFill>
        <p:spPr>
          <a:xfrm>
            <a:off x="4683257" y="3521328"/>
            <a:ext cx="1322567" cy="1502918"/>
          </a:xfrm>
          <a:prstGeom prst="rect">
            <a:avLst/>
          </a:prstGeom>
        </p:spPr>
      </p:pic>
      <p:pic>
        <p:nvPicPr>
          <p:cNvPr id="6" name="object 6"/>
          <p:cNvPicPr/>
          <p:nvPr/>
        </p:nvPicPr>
        <p:blipFill>
          <a:blip r:embed="rId3" cstate="print"/>
          <a:stretch>
            <a:fillRect/>
          </a:stretch>
        </p:blipFill>
        <p:spPr>
          <a:xfrm>
            <a:off x="332803" y="6201294"/>
            <a:ext cx="2132076" cy="65670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TotalTime>
  <Words>28110</Words>
  <Application>Microsoft Office PowerPoint</Application>
  <PresentationFormat>Widescreen</PresentationFormat>
  <Paragraphs>4327</Paragraphs>
  <Slides>98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98</vt:i4>
      </vt:variant>
    </vt:vector>
  </HeadingPairs>
  <TitlesOfParts>
    <vt:vector size="106" baseType="lpstr">
      <vt:lpstr>Aptos</vt:lpstr>
      <vt:lpstr>Arial</vt:lpstr>
      <vt:lpstr>Calibri</vt:lpstr>
      <vt:lpstr>Courier New</vt:lpstr>
      <vt:lpstr>Myriad Pro Light</vt:lpstr>
      <vt:lpstr>Times New Roman</vt:lpstr>
      <vt:lpstr>Wingdings</vt:lpstr>
      <vt:lpstr>Office Theme</vt:lpstr>
      <vt:lpstr>Greater Manchester Residents’ Survey</vt:lpstr>
      <vt:lpstr>Report contents</vt:lpstr>
      <vt:lpstr>Introduction and methodology</vt:lpstr>
      <vt:lpstr>Background</vt:lpstr>
      <vt:lpstr>Methodology</vt:lpstr>
      <vt:lpstr>Report contents and guidance</vt:lpstr>
      <vt:lpstr>Executive Summary</vt:lpstr>
      <vt:lpstr>Executive Summary</vt:lpstr>
      <vt:lpstr>Health and wellbeing</vt:lpstr>
      <vt:lpstr>Health and wellbeing – context</vt:lpstr>
      <vt:lpstr>Health and wellbeing– key findings (1 of 2)</vt:lpstr>
      <vt:lpstr>Health and wellbeing– key findings (2 of 2)</vt:lpstr>
      <vt:lpstr>Life satisfaction remains high this wave among Greater Manchester residents, with respondents with very high satisfaction reaching an all-time high of 22% (up 2% from October 2024).</vt:lpstr>
      <vt:lpstr>Respondents who say things they do in their life are very worthwhile (score 9-10) have continued to increase since the last two waves, now at a joint-high 28%. However, those with disabilities continue to be significantly less positive that the things they do in their life are worthwhile.</vt:lpstr>
      <vt:lpstr>One-quarter (26%) of respondents say they feel a very high level of happiness – the highest recorded figure so far. However, similarly to thinking things in their life are worthwhile, those with a disability are significantly more likely to not feel at all happy yesterday (score 0-4).</vt:lpstr>
      <vt:lpstr>Despite positive life satisfaction, levels of high anxiety also remain high in comparison to medium, low, and very low anxiety.</vt:lpstr>
      <vt:lpstr>When looking at sub-groups, respondents with a disability are more likely to have low levels of life satisfaction and high levels of anxiety.</vt:lpstr>
      <vt:lpstr>Hopefulness about the future continues to be higher in GM than GB (79% cf. 69%), though feeling like they are treated unfairly by society is equal across GM and GB respondents (both 15%).</vt:lpstr>
      <vt:lpstr>Respondents with low levels of life satisfaction and low feelings that things they do in their life are worthwhile are, perhaps unsurprisingly, significantly more likely to feel low hopefulness and that society treats them unfairly. Those who do not feel they can look after their own health also continue to be less positive about these two metrics.</vt:lpstr>
      <vt:lpstr>PowerPoint Presentation</vt:lpstr>
      <vt:lpstr>PowerPoint Presentation</vt:lpstr>
      <vt:lpstr>The overall health confidence score continues to remain lower for disabled respondents than for the general population, with gaps also remaining constant compared to October 2024.</vt:lpstr>
      <vt:lpstr>PowerPoint Presentation</vt:lpstr>
      <vt:lpstr>Good Work</vt:lpstr>
      <vt:lpstr>Good work – context</vt:lpstr>
      <vt:lpstr>Good work – key findings (1 of 2)</vt:lpstr>
      <vt:lpstr>Good work – key findings (2 of 2)</vt:lpstr>
      <vt:lpstr>Satisfaction with jobs, pay and working hours remain broadly consistent in Dec 2024 with Oct 2024. Taken together with fieldwork in October, the latest figures suggest overall job satisfaction is a little lower than twelve months ago (Feb 2024), though satisfaction with pay is a little higher</vt:lpstr>
      <vt:lpstr>On the topic of pay, two thirds (67%) say that their pay fairly reflects their work at least to some extent, which has remained stable since last wave. 12% say this is not the case at all</vt:lpstr>
      <vt:lpstr>On the topic of hours, despite 69% reporting satisfaction with their hours, a very similar proportion (68%) say that their job sees them work beyond their contracted hours at least sometimes. This has significantly increased when compared with the previous wave.</vt:lpstr>
      <vt:lpstr>Three quarters (76%) say that their job involves high levels of stress or pressure at least sometimes. This is consistent overall with the finding from October 2024 (when this question was first asked), though there has been a shift towards respondents saying this occurs “often” rather than “sometimes”</vt:lpstr>
      <vt:lpstr>On the topic of job security, 14% of respondents think that they are likely to lose their job in the next 12 months. Positively, this is a significantly lower figure than February (19%), though things have remained stable since October. This sense of insecurity is higher amongst those experiencing some aspect of financial difficulties, those who are self-employed and disabled respondents</vt:lpstr>
      <vt:lpstr>Experiences with job flexibility have remained relatively stable since October 2024, though when comparing to February 2024, there is a significant improvement. 1 in 3 (34%) say it is difficult to arrange an hour or two off during work hours for personal or family matters, compared to 41% in February. 42% say that it is difficult to ask to vary their working hours, which is an encouraging improvement compared</vt:lpstr>
      <vt:lpstr>Those reporting difficulty with job flexibility at a significantly higher rate include people in racially minoritised groups and those with a disability</vt:lpstr>
      <vt:lpstr>There has been no significant change since October 2024 – nor since February - in the proportion of employed respondents being unable to influence the pace of their work (17%) or choose the task they do next (14%). They are equally as likely to say that they do not have any influence on how to do the task (13%).</vt:lpstr>
      <vt:lpstr>In terms of development and training opportunities, a fifth (22%) say they have not had any opportunities made available to them. A third (34%) say they have had at least 1-2 opportunities over the last year, which remains stable for all employed respondents compared to October 2024</vt:lpstr>
      <vt:lpstr>74% agree that their job makes good use of their skills and abilities, with a smaller proportion disagreeing this wave compared to October 2024 (9% cf. 13%). 84% say they are required to learn new things for their job at least sometimes. Both these figures have remained stable since the previous</vt:lpstr>
      <vt:lpstr>Your Local Area</vt:lpstr>
      <vt:lpstr>Your local area – context</vt:lpstr>
      <vt:lpstr>Your local area – key findings (1 of 2)</vt:lpstr>
      <vt:lpstr>Your local area – key findings (2 of 2)</vt:lpstr>
      <vt:lpstr>Satisfaction with their local area as a place to live has significantly increased to over three-quarters (76%) since last wave, with one-quarter (25%) saying they are very satisfied. Overall, GM respondents appear temporarily more satisfied when compared to the England benchmark</vt:lpstr>
      <vt:lpstr>Recommendation of their local area as a place to live has remained in line with previous surveys, now to 4 in 5 respondents (80%). Those less likely to recommend include respondents with a disability and younger people aged 16-24.</vt:lpstr>
      <vt:lpstr>Transport and travel facilities satisfaction remains largely stable, with respondents remaining most satisfied with the availability of public transport compared to other metrics. However, there is an increase in satisfaction with Metrolink/tram services increasing 4pp from October 2024 to 46%.</vt:lpstr>
      <vt:lpstr>Respondent satisfaction with conditions of paved areas has continued to rise since July 2024 and has continued to see higher levels of satisfaction compared to conditions of roads and cycle lanes. Satisfaction with the condition of paved areas and cycle lanes remains stable over the last three waves.</vt:lpstr>
      <vt:lpstr>Agreement with statements about neighbourhood relations have all increased since last wave, continuing the positive trend since August 2024. Over 4 in 5 (82%) agree people from different backgrounds get on well together in their local area, with 3 in 4 agreeing that people look out for each other (76%) and that they are proud of their local area (75%).</vt:lpstr>
      <vt:lpstr>Agreement with statements regarding socialising and support networks have significantly increased since last wave, and this data is now back in line with figures witnessed in August 2024 (S14), suggesting the dip in metrics seen in October 2024 (S15) may have been temporary. Despite this, GM respondents are still significantly less likely to agree with both statements compared to the England benchmark.</vt:lpstr>
      <vt:lpstr>8% of GM respondents reported feeling lonely ‘often’ or ‘always’, while approaching three in ten (28%) reported feeling lonely ‘at least some of the time’. This is, though, 3pp less than October 2024, and presently more in line with the Great Britain benchmark at 26%. Disabled and younger respondents are significantly more likely to say they feel lonely at least some of the time.</vt:lpstr>
      <vt:lpstr>PowerPoint Presentation</vt:lpstr>
      <vt:lpstr>PowerPoint Presentation</vt:lpstr>
      <vt:lpstr>Cost of living</vt:lpstr>
      <vt:lpstr>Cost of living – context and approach</vt:lpstr>
      <vt:lpstr>Cost of living – key findings (1 of 2)</vt:lpstr>
      <vt:lpstr>Cost of living – key findings (2 of 2)</vt:lpstr>
      <vt:lpstr>3 in 5 (60%) respondents say there has been a change in their cost of living in the past month, 3pp higher than the GB average. Energy bills are contributing more to this increase than in previous waves,</vt:lpstr>
      <vt:lpstr>The proportion of GM respondents who feel they have experienced an increase in their cost of living in the last four weeks has increased since October 2024 – back to similar levels with February 2024. The GB figure has also increased in line with GM.</vt:lpstr>
      <vt:lpstr>3 in 10 (29%) GM respondents say they have borrowed more money or used more credit in the past month than was the case a year ago. Looking at historical trends, this is significantly lower than the 34% who indicated this in survey fieldwork in September 2023.</vt:lpstr>
      <vt:lpstr>Almost half (48%) of respondents think they will be able to save money over the next year considering the economic situation, which is significantly more than was reported in October 2024 and the highest reported figure so far</vt:lpstr>
      <vt:lpstr>Another positive in the latest results, 54% of GM respondents said they could afford to pay an unexpected but necessary expense of £850, a high figure compared to all previous waves (though note - this is still significantly lower than the 65% figure for GB as a whole)</vt:lpstr>
      <vt:lpstr>Less positively, around the same proportion of GM respondents (46%) continue to say they find it difficult to afford their energy costs (GB average 32%). When looking at sub-groups, those not in work due to ill health or disability are significantly more likely to find it difficult (77%) as well as those from</vt:lpstr>
      <vt:lpstr>The gap between those that find it easy or difficult to afford their energy costs continues to fluctuate wave-on-wave, with no significant changes reported this wave.</vt:lpstr>
      <vt:lpstr>The gap between renters who find it difficult and easy to afford rent has continued to widen since August 2024, with the gap now almost as wide as in May 2023. 56% are having difficulties.</vt:lpstr>
      <vt:lpstr>Though mortgage payers are still more likely than renters to be able to afford payments, 43% now say they are finding this difficult. This is the highest proportion recorded since residents’ survey tracking of this question was introduced in November 2022</vt:lpstr>
      <vt:lpstr>Those more likely to find it difficult to afford mortgage or rent payments include those from racially minoritised groups and those dissatisfied with their working situation</vt:lpstr>
      <vt:lpstr>Over one-quarter (27%) of Greater Manchester residents have claimed financial support in the past 12 months, in line with last wave. Those out of work for 6 months or more, and those with disabilities are</vt:lpstr>
      <vt:lpstr>When combining responses from October and December 2024, the main barriers to claiming financial support are associated with means tested factors, such as not being eligible (40%), they earn too much to claim it (26 %) and not needing it (23%)</vt:lpstr>
      <vt:lpstr>Digital inclusion</vt:lpstr>
      <vt:lpstr>Digital inclusion – context</vt:lpstr>
      <vt:lpstr>Digital inclusion – Key findings</vt:lpstr>
      <vt:lpstr>Over a third of respondents continue to report experience of at least one aspect of digital exclusion in their household, a figure that rises among older and disabled respondents </vt:lpstr>
      <vt:lpstr>Wave-on-wave trends: December shows an increase in those who do not experience any aspect of digital exclusion compared to October. There was also a significant fall in those experiencing 4 aspects of digital exclusion (from 5% to 1%) – though the 5% figure in October was itself unusual</vt:lpstr>
      <vt:lpstr>Trend over time: It appears that the proportion of respondents experiencing one or more aspects of digital exclusion has increased, however, methodological change is likely to be impacting this data*.</vt:lpstr>
      <vt:lpstr>Where respondents are experiencing digital exclusion, this continues to be driven by those saying that they have a lack of skills or affordability to allow them to access digital online services</vt:lpstr>
      <vt:lpstr>For another wave, those aged 75+ and disabled respondents continue consistently to be far more likely to lack access to enable "all" or "most" of the time, or the skills and support to do so. This is consistent with previous surveys and with the same time period last year (July – Oct 2023)</vt:lpstr>
      <vt:lpstr>1 in 10 respondents (14%) say they or others in their household are not confident using digital services online. In combination this equates to a fifth (19%) of households with someone lacking confidence. These figures are just slightly lower than the equivalent results reported in the last survey publication</vt:lpstr>
      <vt:lpstr>18% of households use digital services and want to use them more (was 16%). Just 1% of people who do not use digital services online want to be able to do so – in line with previous surveys</vt:lpstr>
      <vt:lpstr>Appendix 1</vt:lpstr>
      <vt:lpstr>More detail on changes in survey methodology</vt:lpstr>
      <vt:lpstr>Significance Testing and statistical difference – technical note</vt:lpstr>
      <vt:lpstr>PowerPoint Presentation</vt:lpstr>
      <vt:lpstr>PowerPoint Presentation</vt:lpstr>
      <vt:lpstr>Appendix 2</vt:lpstr>
      <vt:lpstr>Respondents remain largely positive with regards to ‘health confidence’, with over 9 in 10 (92%) involved in decisions about themselves, which is consistent with last wave. For the other health confidence metrics, there have been small increases seen for ‘I can get the right help’, ‘I know enough’ and ‘I can look after my health’ since October 2024.</vt:lpstr>
      <vt:lpstr>Since October 2024, the health confidence score for shared decisions and knowledge have decreased (-1 and -0.5, respectively), whereas access and self-management have seen increases (+1 and +0.7, respectively).</vt:lpstr>
      <vt:lpstr>The health confidence score among disabled respondents continues to fluctuate wave-on wave. In line with the GM average, shared decisions has decreased, while access has increased. Knowledge and self- management have remained largely constant from last wave.</vt:lpstr>
      <vt:lpstr>PowerPoint Presentation</vt:lpstr>
      <vt:lpstr>Just under three fifths (58%) of respondents are employed in permanent positions, which has dropped significantly since last wave (63%) - with a further 18% in part-time positions, this has remained stable since last wave.</vt:lpstr>
      <vt:lpstr>Respondents continue to be broadly satisfied with transport and travel facilities. The lowest level of satisfaction was reported for train services and the Metrolink, at 46%, though this is offset by high levels of respondents saying this is not available in their local area</vt:lpstr>
      <vt:lpstr>Dissatisfaction with the condition of the roads continues to make up almost half of the respondents (47%), while dissatisfaction with conditions of roads and cycle lanes and routes makes up over a third of respondents (33%). Note that cycle lanes/routes are not available (or familiar to) a fifth of respondents</vt:lpstr>
      <vt:lpstr>Three-quarters (74%) of respondents remain satisfied with parks and other green spaces in their local area. Satisfaction with their nearest town centre continues to increase in comparison to previous waves, and satisfaction with local services and amenities is also high (67%).</vt:lpstr>
      <vt:lpstr>Respondents who agree that their local area is well maintained has remained stable since July 2024 (S14), with 3 in 5 (61%) respondents agreeing and 2 in 5 (39%) disagreeing.</vt:lpstr>
      <vt:lpstr>3 in 5 (59%) agree there are opportunities to take part in cultural events and activities in their local area. Almost half (46%) are satisfied with cultural facilities available, such as museums, theatres and events…</vt:lpstr>
      <vt:lpstr>… and there has been a significant increase in the proportion who ‘definitely agree’ there are opportunities to take part in cultural events and activities, following a brief dip in the previous wave.</vt:lpstr>
      <vt:lpstr>GM respondents continue to agree that the 10 councils should work together (92%), that services in their local area are developed and influenced by people who live and work there (89%), and they want to have a say about what happens in their local area (78%).</vt:lpstr>
      <vt:lpstr>As a result of cost-of-living increases, around 8 in 10 respondents said they continue to take actions to save money (85%). Fewer people are cycling more to save money but this should be noted in the context of seasonal changes</vt:lpstr>
      <vt:lpstr>Respondents spending less on non-essentials, on food shopping and essentials and shopping around more are in line with previous waves</vt:lpstr>
      <vt:lpstr>A quarter of respondents are using their savings due to the increased cost of living – having fallen significantly since October 2024. Significantly more people are looking for safe, warm and free places in December 2024</vt:lpstr>
      <vt:lpstr>Carried out on behalf of Greater Manchester partners 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Kaur, Rena</cp:lastModifiedBy>
  <cp:revision>3</cp:revision>
  <dcterms:created xsi:type="dcterms:W3CDTF">2025-02-25T15:20:29Z</dcterms:created>
  <dcterms:modified xsi:type="dcterms:W3CDTF">2025-04-11T09:05:01Z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2025-02-21T00:00:00Z</vt:filetime>
  </property>
  <property fmtid="{D5CDD505-2E9C-101B-9397-08002B2CF9AE}" pid="3" name="Creator">
    <vt:lpwstr>Microsoft® PowerPoint® for Microsoft 365</vt:lpwstr>
  </property>
  <property fmtid="{D5CDD505-2E9C-101B-9397-08002B2CF9AE}" pid="4" name="LastSaved">
    <vt:filetime>2025-02-25T00:00:00Z</vt:filetime>
  </property>
  <property fmtid="{D5CDD505-2E9C-101B-9397-08002B2CF9AE}" pid="5" name="Producer">
    <vt:lpwstr>Microsoft® PowerPoint® for Microsoft 365</vt:lpwstr>
  </property>
</Properties>
</file>